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notesMasterIdLst>
    <p:notesMasterId r:id="rId15"/>
  </p:notesMasterIdLst>
  <p:sldIdLst>
    <p:sldId id="256" r:id="rId2"/>
    <p:sldId id="446" r:id="rId3"/>
    <p:sldId id="455" r:id="rId4"/>
    <p:sldId id="456" r:id="rId5"/>
    <p:sldId id="457" r:id="rId6"/>
    <p:sldId id="459" r:id="rId7"/>
    <p:sldId id="460" r:id="rId8"/>
    <p:sldId id="461" r:id="rId9"/>
    <p:sldId id="462" r:id="rId10"/>
    <p:sldId id="470" r:id="rId11"/>
    <p:sldId id="471" r:id="rId12"/>
    <p:sldId id="472" r:id="rId13"/>
    <p:sldId id="47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E6C1"/>
    <a:srgbClr val="FFDDFF"/>
    <a:srgbClr val="FFCC99"/>
    <a:srgbClr val="FFAF79"/>
    <a:srgbClr val="FFCC66"/>
    <a:srgbClr val="FFDCB9"/>
    <a:srgbClr val="FFD1D1"/>
    <a:srgbClr val="FBD7D1"/>
    <a:srgbClr val="E4FFC9"/>
    <a:srgbClr val="D3F1E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1254" autoAdjust="0"/>
    <p:restoredTop sz="94422" autoAdjust="0"/>
  </p:normalViewPr>
  <p:slideViewPr>
    <p:cSldViewPr>
      <p:cViewPr varScale="1">
        <p:scale>
          <a:sx n="69" d="100"/>
          <a:sy n="69" d="100"/>
        </p:scale>
        <p:origin x="-118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DFBE53-38AE-46F4-84DA-7B020BBFC92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l-GR"/>
        </a:p>
      </dgm:t>
    </dgm:pt>
    <dgm:pt modelId="{32A35A0B-7527-43A4-A8AA-E368D3B39342}">
      <dgm:prSet phldrT="[Κείμενο]" custT="1"/>
      <dgm:spPr>
        <a:solidFill>
          <a:srgbClr val="FFD1D1"/>
        </a:solidFill>
      </dgm:spPr>
      <dgm:t>
        <a:bodyPr/>
        <a:lstStyle/>
        <a:p>
          <a:r>
            <a:rPr lang="el-GR" sz="1600" b="1" u="sng" dirty="0">
              <a:solidFill>
                <a:schemeClr val="tx1"/>
              </a:solidFill>
              <a:latin typeface="Times New Roman" pitchFamily="18" charset="0"/>
              <a:cs typeface="Times New Roman" pitchFamily="18" charset="0"/>
            </a:rPr>
            <a:t>Διαλογικές πρακτικές που  συχνά χρησιμοποιούν οι εκπαιδευτικοί</a:t>
          </a:r>
          <a:endParaRPr lang="el-GR" sz="1600" b="1" dirty="0">
            <a:solidFill>
              <a:schemeClr val="tx1"/>
            </a:solidFill>
            <a:latin typeface="Times New Roman" pitchFamily="18" charset="0"/>
            <a:cs typeface="Times New Roman" pitchFamily="18" charset="0"/>
          </a:endParaRPr>
        </a:p>
      </dgm:t>
    </dgm:pt>
    <dgm:pt modelId="{D59E1FF9-EAE2-4BEE-9275-E0F8C34D8530}" type="parTrans" cxnId="{9C113672-F77F-4687-A3FD-90E9FAD7E75E}">
      <dgm:prSet/>
      <dgm:spPr/>
      <dgm:t>
        <a:bodyPr/>
        <a:lstStyle/>
        <a:p>
          <a:endParaRPr lang="el-GR"/>
        </a:p>
      </dgm:t>
    </dgm:pt>
    <dgm:pt modelId="{30DBA1AA-B292-491E-A5F2-02B4A11B4A81}" type="sibTrans" cxnId="{9C113672-F77F-4687-A3FD-90E9FAD7E75E}">
      <dgm:prSet/>
      <dgm:spPr/>
      <dgm:t>
        <a:bodyPr/>
        <a:lstStyle/>
        <a:p>
          <a:endParaRPr lang="el-GR"/>
        </a:p>
      </dgm:t>
    </dgm:pt>
    <dgm:pt modelId="{02A03B9D-1623-4EF4-B24A-9D261DD8D5C2}">
      <dgm:prSet phldrT="[Κείμενο]" custT="1"/>
      <dgm:spPr>
        <a:solidFill>
          <a:srgbClr val="FFDCB9"/>
        </a:solidFill>
      </dgm:spPr>
      <dgm:t>
        <a:bodyPr/>
        <a:lstStyle/>
        <a:p>
          <a:r>
            <a:rPr lang="el-GR" sz="1200" b="1" dirty="0">
              <a:solidFill>
                <a:schemeClr val="tx1"/>
              </a:solidFill>
              <a:latin typeface="+mn-lt"/>
            </a:rPr>
            <a:t>1.Ο Τριαδικός διάλογος, με την επανάληψη τους λεκτικού μοτίβου: ερώτηση εκπ/</a:t>
          </a:r>
          <a:r>
            <a:rPr lang="el-GR" sz="1200" b="1" dirty="0" err="1">
              <a:solidFill>
                <a:schemeClr val="tx1"/>
              </a:solidFill>
              <a:latin typeface="+mn-lt"/>
            </a:rPr>
            <a:t>κού</a:t>
          </a:r>
          <a:r>
            <a:rPr lang="el-GR" sz="1200" b="1" dirty="0">
              <a:solidFill>
                <a:schemeClr val="tx1"/>
              </a:solidFill>
              <a:latin typeface="+mn-lt"/>
            </a:rPr>
            <a:t> –απάντηση μαθητή- ανατροφοδότηση εκπ/</a:t>
          </a:r>
          <a:r>
            <a:rPr lang="el-GR" sz="1200" b="1" dirty="0" err="1">
              <a:solidFill>
                <a:schemeClr val="tx1"/>
              </a:solidFill>
              <a:latin typeface="+mn-lt"/>
            </a:rPr>
            <a:t>κού</a:t>
          </a:r>
          <a:r>
            <a:rPr lang="el-GR" sz="1200" b="1" dirty="0">
              <a:solidFill>
                <a:schemeClr val="tx1"/>
              </a:solidFill>
              <a:latin typeface="+mn-lt"/>
            </a:rPr>
            <a:t> με τη μορφή της αξιολόγησης </a:t>
          </a:r>
          <a:endParaRPr lang="el-GR" sz="1200" b="1" dirty="0">
            <a:solidFill>
              <a:schemeClr val="tx1"/>
            </a:solidFill>
            <a:latin typeface="+mn-lt"/>
            <a:cs typeface="Times New Roman" pitchFamily="18" charset="0"/>
          </a:endParaRPr>
        </a:p>
      </dgm:t>
    </dgm:pt>
    <dgm:pt modelId="{8DF342D0-D9B4-4BD6-B02E-26948D0D0486}" type="parTrans" cxnId="{54137A01-1470-4B0B-8543-0DD8036A4E76}">
      <dgm:prSet/>
      <dgm:spPr/>
      <dgm:t>
        <a:bodyPr/>
        <a:lstStyle/>
        <a:p>
          <a:endParaRPr lang="el-GR"/>
        </a:p>
      </dgm:t>
    </dgm:pt>
    <dgm:pt modelId="{82EC4912-CA22-4952-8ACF-C50E5687E543}" type="sibTrans" cxnId="{54137A01-1470-4B0B-8543-0DD8036A4E76}">
      <dgm:prSet/>
      <dgm:spPr/>
      <dgm:t>
        <a:bodyPr/>
        <a:lstStyle/>
        <a:p>
          <a:endParaRPr lang="el-GR"/>
        </a:p>
      </dgm:t>
    </dgm:pt>
    <dgm:pt modelId="{1AA6348A-B48B-4CBC-8408-1472F5214C84}">
      <dgm:prSet phldrT="[Κείμενο]" custT="1"/>
      <dgm:spPr>
        <a:solidFill>
          <a:srgbClr val="FFDCB9"/>
        </a:solidFill>
      </dgm:spPr>
      <dgm:t>
        <a:bodyPr/>
        <a:lstStyle/>
        <a:p>
          <a:r>
            <a:rPr lang="el-GR" sz="1200" b="1" dirty="0">
              <a:solidFill>
                <a:schemeClr val="tx1"/>
              </a:solidFill>
              <a:latin typeface="+mn-lt"/>
            </a:rPr>
            <a:t>9.Σχολιάζουν αρνητικά ή επικριτικά τις λανθασμένες απαντήσεις των παιδιών / αξιολογική ανατροφοδότηση.</a:t>
          </a:r>
          <a:endParaRPr lang="el-GR" sz="1200" b="1" dirty="0">
            <a:solidFill>
              <a:schemeClr val="tx1"/>
            </a:solidFill>
            <a:latin typeface="+mn-lt"/>
            <a:cs typeface="Times New Roman" pitchFamily="18" charset="0"/>
          </a:endParaRPr>
        </a:p>
      </dgm:t>
    </dgm:pt>
    <dgm:pt modelId="{B61359E8-EA50-40B8-A960-0AC28AA6CA72}" type="parTrans" cxnId="{41085A36-BA87-488F-B0B4-E1BDE7961C0D}">
      <dgm:prSet/>
      <dgm:spPr/>
      <dgm:t>
        <a:bodyPr/>
        <a:lstStyle/>
        <a:p>
          <a:endParaRPr lang="el-GR"/>
        </a:p>
      </dgm:t>
    </dgm:pt>
    <dgm:pt modelId="{5B3D1FBC-702D-44F7-9EA5-B4DB27554447}" type="sibTrans" cxnId="{41085A36-BA87-488F-B0B4-E1BDE7961C0D}">
      <dgm:prSet/>
      <dgm:spPr/>
      <dgm:t>
        <a:bodyPr/>
        <a:lstStyle/>
        <a:p>
          <a:endParaRPr lang="el-GR"/>
        </a:p>
      </dgm:t>
    </dgm:pt>
    <dgm:pt modelId="{71CB7DB1-E0A4-4E3B-8897-191A86C5718B}">
      <dgm:prSet custT="1"/>
      <dgm:spPr>
        <a:solidFill>
          <a:srgbClr val="FFDCB9"/>
        </a:solidFill>
      </dgm:spPr>
      <dgm:t>
        <a:bodyPr/>
        <a:lstStyle/>
        <a:p>
          <a:r>
            <a:rPr lang="el-GR" sz="1200" b="1" dirty="0">
              <a:solidFill>
                <a:schemeClr val="tx1"/>
              </a:solidFill>
              <a:latin typeface="+mn-lt"/>
            </a:rPr>
            <a:t>6.Αναμένουν περιορισμένο χρόνο στην απάντηση του παιδιού</a:t>
          </a:r>
          <a:r>
            <a:rPr lang="el-GR" sz="1200" b="1" dirty="0">
              <a:solidFill>
                <a:schemeClr val="tx1"/>
              </a:solidFill>
              <a:latin typeface="+mn-lt"/>
              <a:cs typeface="Times New Roman" pitchFamily="18" charset="0"/>
            </a:rPr>
            <a:t>.</a:t>
          </a:r>
        </a:p>
      </dgm:t>
    </dgm:pt>
    <dgm:pt modelId="{800DEBDE-BA6F-4E76-A741-4EA2E2036AAC}" type="parTrans" cxnId="{261A9401-A756-4DC8-B4E2-DDBC1FF866CF}">
      <dgm:prSet/>
      <dgm:spPr/>
      <dgm:t>
        <a:bodyPr/>
        <a:lstStyle/>
        <a:p>
          <a:endParaRPr lang="el-GR"/>
        </a:p>
      </dgm:t>
    </dgm:pt>
    <dgm:pt modelId="{420E38B7-EE0B-4D4C-B3C9-3E79D81BFB2A}" type="sibTrans" cxnId="{261A9401-A756-4DC8-B4E2-DDBC1FF866CF}">
      <dgm:prSet/>
      <dgm:spPr/>
      <dgm:t>
        <a:bodyPr/>
        <a:lstStyle/>
        <a:p>
          <a:endParaRPr lang="el-GR"/>
        </a:p>
      </dgm:t>
    </dgm:pt>
    <dgm:pt modelId="{3AC9EE1F-B467-4078-BED4-DB3CBC9AB033}">
      <dgm:prSet custT="1"/>
      <dgm:spPr>
        <a:solidFill>
          <a:srgbClr val="FFDCB9"/>
        </a:solidFill>
      </dgm:spPr>
      <dgm:t>
        <a:bodyPr/>
        <a:lstStyle/>
        <a:p>
          <a:r>
            <a:rPr lang="el-GR" sz="1200" b="1" dirty="0">
              <a:solidFill>
                <a:schemeClr val="tx1"/>
              </a:solidFill>
              <a:latin typeface="+mn-lt"/>
            </a:rPr>
            <a:t>7.Διακόπτουν και αναδιανέμουν τη σειρά ομιλίας, όταν αξιολογούν πως αυτά που λένε οι μαθητές είναι άσχετα με το θέμα </a:t>
          </a:r>
          <a:endParaRPr lang="el-GR" sz="1200" b="1" dirty="0">
            <a:solidFill>
              <a:schemeClr val="tx1"/>
            </a:solidFill>
            <a:latin typeface="+mn-lt"/>
            <a:cs typeface="Times New Roman" pitchFamily="18" charset="0"/>
          </a:endParaRPr>
        </a:p>
      </dgm:t>
    </dgm:pt>
    <dgm:pt modelId="{0281EAFD-19D6-44CB-913A-D90563D5E2BF}" type="parTrans" cxnId="{65AF5694-425E-48B5-A6FE-07D462BC2872}">
      <dgm:prSet/>
      <dgm:spPr/>
      <dgm:t>
        <a:bodyPr/>
        <a:lstStyle/>
        <a:p>
          <a:endParaRPr lang="el-GR"/>
        </a:p>
      </dgm:t>
    </dgm:pt>
    <dgm:pt modelId="{337AECD5-3B0D-4B52-8D0C-9B256A744266}" type="sibTrans" cxnId="{65AF5694-425E-48B5-A6FE-07D462BC2872}">
      <dgm:prSet/>
      <dgm:spPr/>
      <dgm:t>
        <a:bodyPr/>
        <a:lstStyle/>
        <a:p>
          <a:endParaRPr lang="el-GR"/>
        </a:p>
      </dgm:t>
    </dgm:pt>
    <dgm:pt modelId="{45551164-CD2A-4515-9ECB-E739378995A8}">
      <dgm:prSet phldrT="[Κείμενο]" custT="1"/>
      <dgm:spPr>
        <a:solidFill>
          <a:srgbClr val="FFDCB9"/>
        </a:solidFill>
      </dgm:spPr>
      <dgm:t>
        <a:bodyPr/>
        <a:lstStyle/>
        <a:p>
          <a:r>
            <a:rPr lang="el-GR" sz="1200" b="1" dirty="0">
              <a:solidFill>
                <a:schemeClr val="tx1"/>
              </a:solidFill>
              <a:latin typeface="+mn-lt"/>
            </a:rPr>
            <a:t>5.Χρησιμοποιούν κλειστές – αντικειμενικές ερωτήσεις: (α) απαιτούν σύντομες απαντήσεις, (β) εστιάζουν στην εξεύρεση των σωστών απαντήσεων, (γ) σχετίζονται με μικρή αλληλεπίδραση,  (δ) ενεργοποιούν χαμηλότερες γνωστικές ικανότητες </a:t>
          </a:r>
          <a:r>
            <a:rPr lang="el-GR" sz="1200" b="1" dirty="0">
              <a:solidFill>
                <a:schemeClr val="tx1"/>
              </a:solidFill>
              <a:latin typeface="+mn-lt"/>
              <a:cs typeface="Times New Roman" pitchFamily="18" charset="0"/>
            </a:rPr>
            <a:t> </a:t>
          </a:r>
        </a:p>
      </dgm:t>
    </dgm:pt>
    <dgm:pt modelId="{09795B21-727C-4DED-9AFA-C40D50883C38}" type="parTrans" cxnId="{05D5EE17-3586-469A-B3D9-014E69D7DCA8}">
      <dgm:prSet/>
      <dgm:spPr/>
      <dgm:t>
        <a:bodyPr/>
        <a:lstStyle/>
        <a:p>
          <a:endParaRPr lang="el-GR"/>
        </a:p>
      </dgm:t>
    </dgm:pt>
    <dgm:pt modelId="{A6769BBC-E2DC-411F-AB2D-57A20BE4572E}" type="sibTrans" cxnId="{05D5EE17-3586-469A-B3D9-014E69D7DCA8}">
      <dgm:prSet/>
      <dgm:spPr/>
      <dgm:t>
        <a:bodyPr/>
        <a:lstStyle/>
        <a:p>
          <a:endParaRPr lang="el-GR"/>
        </a:p>
      </dgm:t>
    </dgm:pt>
    <dgm:pt modelId="{A9BAD83D-1114-4D8C-B359-2D4908FB7594}">
      <dgm:prSet phldrT="[Κείμενο]" custT="1"/>
      <dgm:spPr>
        <a:solidFill>
          <a:srgbClr val="FFDCB9"/>
        </a:solidFill>
      </dgm:spPr>
      <dgm:t>
        <a:bodyPr/>
        <a:lstStyle/>
        <a:p>
          <a:r>
            <a:rPr lang="el-GR" sz="1200" b="1" dirty="0">
              <a:solidFill>
                <a:schemeClr val="tx1"/>
              </a:solidFill>
              <a:latin typeface="+mn-lt"/>
            </a:rPr>
            <a:t>2.Μονοπωλούν το συνολικό χρόνο ομιλίας </a:t>
          </a:r>
          <a:endParaRPr lang="el-GR" sz="1200" b="1" dirty="0">
            <a:solidFill>
              <a:schemeClr val="tx1"/>
            </a:solidFill>
            <a:latin typeface="+mn-lt"/>
            <a:cs typeface="Times New Roman" pitchFamily="18" charset="0"/>
          </a:endParaRPr>
        </a:p>
      </dgm:t>
    </dgm:pt>
    <dgm:pt modelId="{2786F6BC-7077-4910-A23A-DF2CEC4C0F64}" type="parTrans" cxnId="{0FE8A2C0-8C75-439C-9967-D7A993FDA5DD}">
      <dgm:prSet/>
      <dgm:spPr/>
      <dgm:t>
        <a:bodyPr/>
        <a:lstStyle/>
        <a:p>
          <a:endParaRPr lang="el-GR"/>
        </a:p>
      </dgm:t>
    </dgm:pt>
    <dgm:pt modelId="{4417CD50-7FE4-4307-89C4-C7D6DBAA2D46}" type="sibTrans" cxnId="{0FE8A2C0-8C75-439C-9967-D7A993FDA5DD}">
      <dgm:prSet/>
      <dgm:spPr/>
      <dgm:t>
        <a:bodyPr/>
        <a:lstStyle/>
        <a:p>
          <a:endParaRPr lang="el-GR"/>
        </a:p>
      </dgm:t>
    </dgm:pt>
    <dgm:pt modelId="{AAEFDEC6-8048-4013-BD74-3DFCC098E672}">
      <dgm:prSet phldrT="[Κείμενο]" custT="1"/>
      <dgm:spPr>
        <a:solidFill>
          <a:srgbClr val="FFDCB9"/>
        </a:solidFill>
      </dgm:spPr>
      <dgm:t>
        <a:bodyPr/>
        <a:lstStyle/>
        <a:p>
          <a:r>
            <a:rPr lang="el-GR" sz="1200" b="1" dirty="0">
              <a:solidFill>
                <a:schemeClr val="tx1"/>
              </a:solidFill>
              <a:latin typeface="+mn-lt"/>
            </a:rPr>
            <a:t>3.Ελέγχουν τη ροή της συζήτησης: Όλες οι ερωτήσεις (93%-96%) μέσα στην τάξη γίνονται από τον ίδιο τον εκπαιδευτικό. </a:t>
          </a:r>
          <a:endParaRPr lang="el-GR" sz="1200" b="1" dirty="0">
            <a:solidFill>
              <a:schemeClr val="tx1"/>
            </a:solidFill>
            <a:latin typeface="+mn-lt"/>
            <a:cs typeface="Times New Roman" pitchFamily="18" charset="0"/>
          </a:endParaRPr>
        </a:p>
      </dgm:t>
    </dgm:pt>
    <dgm:pt modelId="{475721CD-7E63-4D37-8C88-D29F472E3B1C}" type="parTrans" cxnId="{6E39DA11-1100-4844-8BF1-4A7EDFA0689B}">
      <dgm:prSet/>
      <dgm:spPr/>
      <dgm:t>
        <a:bodyPr/>
        <a:lstStyle/>
        <a:p>
          <a:endParaRPr lang="el-GR"/>
        </a:p>
      </dgm:t>
    </dgm:pt>
    <dgm:pt modelId="{3A8D265E-5008-42AA-8D85-A390466568EC}" type="sibTrans" cxnId="{6E39DA11-1100-4844-8BF1-4A7EDFA0689B}">
      <dgm:prSet/>
      <dgm:spPr/>
      <dgm:t>
        <a:bodyPr/>
        <a:lstStyle/>
        <a:p>
          <a:endParaRPr lang="el-GR"/>
        </a:p>
      </dgm:t>
    </dgm:pt>
    <dgm:pt modelId="{C70C8E21-3C66-467D-819A-372697A420E2}">
      <dgm:prSet phldrT="[Κείμενο]" custT="1"/>
      <dgm:spPr>
        <a:solidFill>
          <a:srgbClr val="FFDCB9"/>
        </a:solidFill>
      </dgm:spPr>
      <dgm:t>
        <a:bodyPr/>
        <a:lstStyle/>
        <a:p>
          <a:r>
            <a:rPr lang="el-GR" sz="1200" b="1" dirty="0">
              <a:solidFill>
                <a:schemeClr val="tx1"/>
              </a:solidFill>
              <a:latin typeface="+mn-lt"/>
            </a:rPr>
            <a:t>4.Το Μονόδρομο μοντέλο των επαναλαμβανόμενων ερωταπαντήσεων μεταξύ δασκάλου και μαθητών.</a:t>
          </a:r>
          <a:endParaRPr lang="el-GR" sz="1200" b="1" dirty="0">
            <a:solidFill>
              <a:schemeClr val="tx1"/>
            </a:solidFill>
            <a:latin typeface="+mn-lt"/>
            <a:cs typeface="Times New Roman" pitchFamily="18" charset="0"/>
          </a:endParaRPr>
        </a:p>
      </dgm:t>
    </dgm:pt>
    <dgm:pt modelId="{8B0D8ED9-2B3B-4217-BB80-A0FE492782F0}" type="parTrans" cxnId="{C752BD12-75EB-433E-90BF-1F127594CF9F}">
      <dgm:prSet/>
      <dgm:spPr/>
      <dgm:t>
        <a:bodyPr/>
        <a:lstStyle/>
        <a:p>
          <a:endParaRPr lang="el-GR"/>
        </a:p>
      </dgm:t>
    </dgm:pt>
    <dgm:pt modelId="{A35CDE96-AB10-4605-BCCF-90E7297D8310}" type="sibTrans" cxnId="{C752BD12-75EB-433E-90BF-1F127594CF9F}">
      <dgm:prSet/>
      <dgm:spPr/>
      <dgm:t>
        <a:bodyPr/>
        <a:lstStyle/>
        <a:p>
          <a:endParaRPr lang="el-GR"/>
        </a:p>
      </dgm:t>
    </dgm:pt>
    <dgm:pt modelId="{3080DD83-E23A-4AC2-A84D-B00B4282434A}">
      <dgm:prSet phldrT="[Κείμενο]" custT="1"/>
      <dgm:spPr>
        <a:solidFill>
          <a:srgbClr val="FFDCB9"/>
        </a:solidFill>
      </dgm:spPr>
      <dgm:t>
        <a:bodyPr/>
        <a:lstStyle/>
        <a:p>
          <a:r>
            <a:rPr lang="el-GR" sz="1200" b="1" dirty="0">
              <a:solidFill>
                <a:schemeClr val="tx1"/>
              </a:solidFill>
              <a:latin typeface="+mn-lt"/>
            </a:rPr>
            <a:t>8.Καθορίζουν σε υψηλό βαθμό τη θεματολογία της  ημερήσιας ατζέντας </a:t>
          </a:r>
          <a:endParaRPr lang="el-GR" sz="1200" b="1" dirty="0">
            <a:solidFill>
              <a:schemeClr val="tx1"/>
            </a:solidFill>
            <a:latin typeface="+mn-lt"/>
            <a:cs typeface="Times New Roman" pitchFamily="18" charset="0"/>
          </a:endParaRPr>
        </a:p>
      </dgm:t>
    </dgm:pt>
    <dgm:pt modelId="{31A5B494-FFE6-407C-9821-9C6939CB698E}" type="sibTrans" cxnId="{0DAD4CA8-0087-452E-A6E3-524BB45C0FA0}">
      <dgm:prSet/>
      <dgm:spPr/>
      <dgm:t>
        <a:bodyPr/>
        <a:lstStyle/>
        <a:p>
          <a:endParaRPr lang="el-GR"/>
        </a:p>
      </dgm:t>
    </dgm:pt>
    <dgm:pt modelId="{AD20558E-F2B1-48B0-8492-56EA84684851}" type="parTrans" cxnId="{0DAD4CA8-0087-452E-A6E3-524BB45C0FA0}">
      <dgm:prSet/>
      <dgm:spPr/>
      <dgm:t>
        <a:bodyPr/>
        <a:lstStyle/>
        <a:p>
          <a:endParaRPr lang="el-GR"/>
        </a:p>
      </dgm:t>
    </dgm:pt>
    <dgm:pt modelId="{0347023C-18C7-478C-9E84-FEFD54E9019B}">
      <dgm:prSet/>
      <dgm:spPr/>
      <dgm:t>
        <a:bodyPr/>
        <a:lstStyle/>
        <a:p>
          <a:endParaRPr lang="el-GR"/>
        </a:p>
      </dgm:t>
    </dgm:pt>
    <dgm:pt modelId="{BE07EE78-C8EE-4B93-8146-21ECB84C8B12}" type="parTrans" cxnId="{1521B879-DF22-444F-BA6C-28D92C3EF31A}">
      <dgm:prSet/>
      <dgm:spPr/>
      <dgm:t>
        <a:bodyPr/>
        <a:lstStyle/>
        <a:p>
          <a:endParaRPr lang="el-GR"/>
        </a:p>
      </dgm:t>
    </dgm:pt>
    <dgm:pt modelId="{B111E7D8-8DF6-4B86-815E-29EAD6B35A73}" type="sibTrans" cxnId="{1521B879-DF22-444F-BA6C-28D92C3EF31A}">
      <dgm:prSet/>
      <dgm:spPr/>
      <dgm:t>
        <a:bodyPr/>
        <a:lstStyle/>
        <a:p>
          <a:endParaRPr lang="el-GR"/>
        </a:p>
      </dgm:t>
    </dgm:pt>
    <dgm:pt modelId="{859DC3FE-87AA-4A5B-9A98-4C7B1B306F60}" type="pres">
      <dgm:prSet presAssocID="{9ADFBE53-38AE-46F4-84DA-7B020BBFC924}" presName="cycle" presStyleCnt="0">
        <dgm:presLayoutVars>
          <dgm:chMax val="1"/>
          <dgm:dir/>
          <dgm:animLvl val="ctr"/>
          <dgm:resizeHandles val="exact"/>
        </dgm:presLayoutVars>
      </dgm:prSet>
      <dgm:spPr/>
      <dgm:t>
        <a:bodyPr/>
        <a:lstStyle/>
        <a:p>
          <a:endParaRPr lang="el-GR"/>
        </a:p>
      </dgm:t>
    </dgm:pt>
    <dgm:pt modelId="{116DA4AC-AB9B-406A-9317-7A274A7B62C4}" type="pres">
      <dgm:prSet presAssocID="{32A35A0B-7527-43A4-A8AA-E368D3B39342}" presName="centerShape" presStyleLbl="node0" presStyleIdx="0" presStyleCnt="1" custScaleX="113121" custScaleY="103152"/>
      <dgm:spPr/>
      <dgm:t>
        <a:bodyPr/>
        <a:lstStyle/>
        <a:p>
          <a:endParaRPr lang="el-GR"/>
        </a:p>
      </dgm:t>
    </dgm:pt>
    <dgm:pt modelId="{00C48F84-2063-4AF2-81A5-A8EC21A605A6}" type="pres">
      <dgm:prSet presAssocID="{8DF342D0-D9B4-4BD6-B02E-26948D0D0486}" presName="parTrans" presStyleLbl="bgSibTrans2D1" presStyleIdx="0" presStyleCnt="9"/>
      <dgm:spPr/>
      <dgm:t>
        <a:bodyPr/>
        <a:lstStyle/>
        <a:p>
          <a:endParaRPr lang="el-GR"/>
        </a:p>
      </dgm:t>
    </dgm:pt>
    <dgm:pt modelId="{521CA347-21C5-4DEF-96B0-D5D63F2D10EC}" type="pres">
      <dgm:prSet presAssocID="{02A03B9D-1623-4EF4-B24A-9D261DD8D5C2}" presName="node" presStyleLbl="node1" presStyleIdx="0" presStyleCnt="9" custScaleX="157456" custScaleY="154706" custRadScaleRad="95788" custRadScaleInc="0">
        <dgm:presLayoutVars>
          <dgm:bulletEnabled val="1"/>
        </dgm:presLayoutVars>
      </dgm:prSet>
      <dgm:spPr/>
      <dgm:t>
        <a:bodyPr/>
        <a:lstStyle/>
        <a:p>
          <a:endParaRPr lang="el-GR"/>
        </a:p>
      </dgm:t>
    </dgm:pt>
    <dgm:pt modelId="{6BDCC963-0239-494A-AF08-C4639E947C13}" type="pres">
      <dgm:prSet presAssocID="{2786F6BC-7077-4910-A23A-DF2CEC4C0F64}" presName="parTrans" presStyleLbl="bgSibTrans2D1" presStyleIdx="1" presStyleCnt="9"/>
      <dgm:spPr/>
      <dgm:t>
        <a:bodyPr/>
        <a:lstStyle/>
        <a:p>
          <a:endParaRPr lang="el-GR"/>
        </a:p>
      </dgm:t>
    </dgm:pt>
    <dgm:pt modelId="{62769AD0-D6E4-42ED-B57C-0D216FBE57F5}" type="pres">
      <dgm:prSet presAssocID="{A9BAD83D-1114-4D8C-B359-2D4908FB7594}" presName="node" presStyleLbl="node1" presStyleIdx="1" presStyleCnt="9" custScaleX="124653" custRadScaleRad="107607" custRadScaleInc="-9229">
        <dgm:presLayoutVars>
          <dgm:bulletEnabled val="1"/>
        </dgm:presLayoutVars>
      </dgm:prSet>
      <dgm:spPr/>
      <dgm:t>
        <a:bodyPr/>
        <a:lstStyle/>
        <a:p>
          <a:endParaRPr lang="el-GR"/>
        </a:p>
      </dgm:t>
    </dgm:pt>
    <dgm:pt modelId="{2AC43007-590B-4F61-8406-70E0BB1AE39C}" type="pres">
      <dgm:prSet presAssocID="{475721CD-7E63-4D37-8C88-D29F472E3B1C}" presName="parTrans" presStyleLbl="bgSibTrans2D1" presStyleIdx="2" presStyleCnt="9"/>
      <dgm:spPr/>
      <dgm:t>
        <a:bodyPr/>
        <a:lstStyle/>
        <a:p>
          <a:endParaRPr lang="el-GR"/>
        </a:p>
      </dgm:t>
    </dgm:pt>
    <dgm:pt modelId="{40F269FC-D356-43B3-8AF3-0496B5B006C4}" type="pres">
      <dgm:prSet presAssocID="{AAEFDEC6-8048-4013-BD74-3DFCC098E672}" presName="node" presStyleLbl="node1" presStyleIdx="2" presStyleCnt="9" custScaleX="158414" custScaleY="119701" custRadScaleRad="121420" custRadScaleInc="-48379">
        <dgm:presLayoutVars>
          <dgm:bulletEnabled val="1"/>
        </dgm:presLayoutVars>
      </dgm:prSet>
      <dgm:spPr/>
      <dgm:t>
        <a:bodyPr/>
        <a:lstStyle/>
        <a:p>
          <a:endParaRPr lang="el-GR"/>
        </a:p>
      </dgm:t>
    </dgm:pt>
    <dgm:pt modelId="{BBCF2BD2-80D4-4EF7-B4D8-3FBC92B35B67}" type="pres">
      <dgm:prSet presAssocID="{8B0D8ED9-2B3B-4217-BB80-A0FE492782F0}" presName="parTrans" presStyleLbl="bgSibTrans2D1" presStyleIdx="3" presStyleCnt="9"/>
      <dgm:spPr/>
      <dgm:t>
        <a:bodyPr/>
        <a:lstStyle/>
        <a:p>
          <a:endParaRPr lang="el-GR"/>
        </a:p>
      </dgm:t>
    </dgm:pt>
    <dgm:pt modelId="{3FB4AF97-4341-41FD-9BEC-DCD44611F541}" type="pres">
      <dgm:prSet presAssocID="{C70C8E21-3C66-467D-819A-372697A420E2}" presName="node" presStyleLbl="node1" presStyleIdx="3" presStyleCnt="9" custScaleX="152927" custScaleY="151307" custRadScaleRad="116797" custRadScaleInc="-37279">
        <dgm:presLayoutVars>
          <dgm:bulletEnabled val="1"/>
        </dgm:presLayoutVars>
      </dgm:prSet>
      <dgm:spPr/>
      <dgm:t>
        <a:bodyPr/>
        <a:lstStyle/>
        <a:p>
          <a:endParaRPr lang="el-GR"/>
        </a:p>
      </dgm:t>
    </dgm:pt>
    <dgm:pt modelId="{3EAEDD7E-778F-4993-8072-C9F959B3E785}" type="pres">
      <dgm:prSet presAssocID="{09795B21-727C-4DED-9AFA-C40D50883C38}" presName="parTrans" presStyleLbl="bgSibTrans2D1" presStyleIdx="4" presStyleCnt="9" custLinFactNeighborX="-1346" custLinFactNeighborY="7010"/>
      <dgm:spPr/>
      <dgm:t>
        <a:bodyPr/>
        <a:lstStyle/>
        <a:p>
          <a:endParaRPr lang="el-GR"/>
        </a:p>
      </dgm:t>
    </dgm:pt>
    <dgm:pt modelId="{F98885E3-62DB-4FA7-8C90-D6204D272C79}" type="pres">
      <dgm:prSet presAssocID="{45551164-CD2A-4515-9ECB-E739378995A8}" presName="node" presStyleLbl="node1" presStyleIdx="4" presStyleCnt="9" custScaleX="242490" custScaleY="158989" custRadScaleRad="101156" custRadScaleInc="18107">
        <dgm:presLayoutVars>
          <dgm:bulletEnabled val="1"/>
        </dgm:presLayoutVars>
      </dgm:prSet>
      <dgm:spPr/>
      <dgm:t>
        <a:bodyPr/>
        <a:lstStyle/>
        <a:p>
          <a:endParaRPr lang="el-GR"/>
        </a:p>
      </dgm:t>
    </dgm:pt>
    <dgm:pt modelId="{0C3BAC34-C253-4F48-AEA9-AB351F697CDD}" type="pres">
      <dgm:prSet presAssocID="{800DEBDE-BA6F-4E76-A741-4EA2E2036AAC}" presName="parTrans" presStyleLbl="bgSibTrans2D1" presStyleIdx="5" presStyleCnt="9" custLinFactNeighborX="-835" custLinFactNeighborY="-2944"/>
      <dgm:spPr/>
      <dgm:t>
        <a:bodyPr/>
        <a:lstStyle/>
        <a:p>
          <a:endParaRPr lang="el-GR"/>
        </a:p>
      </dgm:t>
    </dgm:pt>
    <dgm:pt modelId="{9C28A13B-E380-49E5-A33D-C20D97816DE5}" type="pres">
      <dgm:prSet presAssocID="{71CB7DB1-E0A4-4E3B-8897-191A86C5718B}" presName="node" presStyleLbl="node1" presStyleIdx="5" presStyleCnt="9" custScaleX="123907" custScaleY="101115" custRadScaleRad="123700" custRadScaleInc="50639">
        <dgm:presLayoutVars>
          <dgm:bulletEnabled val="1"/>
        </dgm:presLayoutVars>
      </dgm:prSet>
      <dgm:spPr/>
      <dgm:t>
        <a:bodyPr/>
        <a:lstStyle/>
        <a:p>
          <a:endParaRPr lang="el-GR"/>
        </a:p>
      </dgm:t>
    </dgm:pt>
    <dgm:pt modelId="{9658C645-0F16-425E-A33D-7FC8ABDDF3E8}" type="pres">
      <dgm:prSet presAssocID="{0281EAFD-19D6-44CB-913A-D90563D5E2BF}" presName="parTrans" presStyleLbl="bgSibTrans2D1" presStyleIdx="6" presStyleCnt="9"/>
      <dgm:spPr/>
      <dgm:t>
        <a:bodyPr/>
        <a:lstStyle/>
        <a:p>
          <a:endParaRPr lang="el-GR"/>
        </a:p>
      </dgm:t>
    </dgm:pt>
    <dgm:pt modelId="{DCB1CE2C-3F19-49DE-9FA6-45E683B5AF31}" type="pres">
      <dgm:prSet presAssocID="{3AC9EE1F-B467-4078-BED4-DB3CBC9AB033}" presName="node" presStyleLbl="node1" presStyleIdx="6" presStyleCnt="9" custScaleX="144122" custScaleY="119701" custRadScaleRad="109872" custRadScaleInc="18937">
        <dgm:presLayoutVars>
          <dgm:bulletEnabled val="1"/>
        </dgm:presLayoutVars>
      </dgm:prSet>
      <dgm:spPr/>
      <dgm:t>
        <a:bodyPr/>
        <a:lstStyle/>
        <a:p>
          <a:endParaRPr lang="el-GR"/>
        </a:p>
      </dgm:t>
    </dgm:pt>
    <dgm:pt modelId="{BDB62B7E-8003-49C4-A1B2-47F0B3A48854}" type="pres">
      <dgm:prSet presAssocID="{AD20558E-F2B1-48B0-8492-56EA84684851}" presName="parTrans" presStyleLbl="bgSibTrans2D1" presStyleIdx="7" presStyleCnt="9"/>
      <dgm:spPr/>
      <dgm:t>
        <a:bodyPr/>
        <a:lstStyle/>
        <a:p>
          <a:endParaRPr lang="el-GR"/>
        </a:p>
      </dgm:t>
    </dgm:pt>
    <dgm:pt modelId="{8EA1E9C1-A2C7-4FFC-8609-19E2AF716A14}" type="pres">
      <dgm:prSet presAssocID="{3080DD83-E23A-4AC2-A84D-B00B4282434A}" presName="node" presStyleLbl="node1" presStyleIdx="7" presStyleCnt="9" custScaleX="121123" custScaleY="110592" custRadScaleRad="108542" custRadScaleInc="6612">
        <dgm:presLayoutVars>
          <dgm:bulletEnabled val="1"/>
        </dgm:presLayoutVars>
      </dgm:prSet>
      <dgm:spPr/>
      <dgm:t>
        <a:bodyPr/>
        <a:lstStyle/>
        <a:p>
          <a:endParaRPr lang="el-GR"/>
        </a:p>
      </dgm:t>
    </dgm:pt>
    <dgm:pt modelId="{42C1F817-DC34-415C-A717-E51D01049A6C}" type="pres">
      <dgm:prSet presAssocID="{B61359E8-EA50-40B8-A960-0AC28AA6CA72}" presName="parTrans" presStyleLbl="bgSibTrans2D1" presStyleIdx="8" presStyleCnt="9"/>
      <dgm:spPr/>
      <dgm:t>
        <a:bodyPr/>
        <a:lstStyle/>
        <a:p>
          <a:endParaRPr lang="el-GR"/>
        </a:p>
      </dgm:t>
    </dgm:pt>
    <dgm:pt modelId="{B0CB2582-6D39-44BE-B3F3-9D9C2E04896D}" type="pres">
      <dgm:prSet presAssocID="{1AA6348A-B48B-4CBC-8408-1472F5214C84}" presName="node" presStyleLbl="node1" presStyleIdx="8" presStyleCnt="9" custScaleX="115825" custScaleY="154706" custRadScaleRad="94605" custRadScaleInc="512">
        <dgm:presLayoutVars>
          <dgm:bulletEnabled val="1"/>
        </dgm:presLayoutVars>
      </dgm:prSet>
      <dgm:spPr/>
      <dgm:t>
        <a:bodyPr/>
        <a:lstStyle/>
        <a:p>
          <a:endParaRPr lang="el-GR"/>
        </a:p>
      </dgm:t>
    </dgm:pt>
  </dgm:ptLst>
  <dgm:cxnLst>
    <dgm:cxn modelId="{261A9401-A756-4DC8-B4E2-DDBC1FF866CF}" srcId="{32A35A0B-7527-43A4-A8AA-E368D3B39342}" destId="{71CB7DB1-E0A4-4E3B-8897-191A86C5718B}" srcOrd="5" destOrd="0" parTransId="{800DEBDE-BA6F-4E76-A741-4EA2E2036AAC}" sibTransId="{420E38B7-EE0B-4D4C-B3C9-3E79D81BFB2A}"/>
    <dgm:cxn modelId="{D61A8BD9-8030-4799-A8E3-7935A4C6583D}" type="presOf" srcId="{C70C8E21-3C66-467D-819A-372697A420E2}" destId="{3FB4AF97-4341-41FD-9BEC-DCD44611F541}" srcOrd="0" destOrd="0" presId="urn:microsoft.com/office/officeart/2005/8/layout/radial4"/>
    <dgm:cxn modelId="{54137A01-1470-4B0B-8543-0DD8036A4E76}" srcId="{32A35A0B-7527-43A4-A8AA-E368D3B39342}" destId="{02A03B9D-1623-4EF4-B24A-9D261DD8D5C2}" srcOrd="0" destOrd="0" parTransId="{8DF342D0-D9B4-4BD6-B02E-26948D0D0486}" sibTransId="{82EC4912-CA22-4952-8ACF-C50E5687E543}"/>
    <dgm:cxn modelId="{65AF5694-425E-48B5-A6FE-07D462BC2872}" srcId="{32A35A0B-7527-43A4-A8AA-E368D3B39342}" destId="{3AC9EE1F-B467-4078-BED4-DB3CBC9AB033}" srcOrd="6" destOrd="0" parTransId="{0281EAFD-19D6-44CB-913A-D90563D5E2BF}" sibTransId="{337AECD5-3B0D-4B52-8D0C-9B256A744266}"/>
    <dgm:cxn modelId="{9C113672-F77F-4687-A3FD-90E9FAD7E75E}" srcId="{9ADFBE53-38AE-46F4-84DA-7B020BBFC924}" destId="{32A35A0B-7527-43A4-A8AA-E368D3B39342}" srcOrd="0" destOrd="0" parTransId="{D59E1FF9-EAE2-4BEE-9275-E0F8C34D8530}" sibTransId="{30DBA1AA-B292-491E-A5F2-02B4A11B4A81}"/>
    <dgm:cxn modelId="{61477293-E22A-4859-A0BB-D878CD6BC5E5}" type="presOf" srcId="{0281EAFD-19D6-44CB-913A-D90563D5E2BF}" destId="{9658C645-0F16-425E-A33D-7FC8ABDDF3E8}" srcOrd="0" destOrd="0" presId="urn:microsoft.com/office/officeart/2005/8/layout/radial4"/>
    <dgm:cxn modelId="{05D5EE17-3586-469A-B3D9-014E69D7DCA8}" srcId="{32A35A0B-7527-43A4-A8AA-E368D3B39342}" destId="{45551164-CD2A-4515-9ECB-E739378995A8}" srcOrd="4" destOrd="0" parTransId="{09795B21-727C-4DED-9AFA-C40D50883C38}" sibTransId="{A6769BBC-E2DC-411F-AB2D-57A20BE4572E}"/>
    <dgm:cxn modelId="{D22D87DB-8B4A-459C-88D3-556494502CB7}" type="presOf" srcId="{475721CD-7E63-4D37-8C88-D29F472E3B1C}" destId="{2AC43007-590B-4F61-8406-70E0BB1AE39C}" srcOrd="0" destOrd="0" presId="urn:microsoft.com/office/officeart/2005/8/layout/radial4"/>
    <dgm:cxn modelId="{6215846F-A640-40AB-B50F-36378B6AA9A2}" type="presOf" srcId="{A9BAD83D-1114-4D8C-B359-2D4908FB7594}" destId="{62769AD0-D6E4-42ED-B57C-0D216FBE57F5}" srcOrd="0" destOrd="0" presId="urn:microsoft.com/office/officeart/2005/8/layout/radial4"/>
    <dgm:cxn modelId="{0DAD4CA8-0087-452E-A6E3-524BB45C0FA0}" srcId="{32A35A0B-7527-43A4-A8AA-E368D3B39342}" destId="{3080DD83-E23A-4AC2-A84D-B00B4282434A}" srcOrd="7" destOrd="0" parTransId="{AD20558E-F2B1-48B0-8492-56EA84684851}" sibTransId="{31A5B494-FFE6-407C-9821-9C6939CB698E}"/>
    <dgm:cxn modelId="{41085A36-BA87-488F-B0B4-E1BDE7961C0D}" srcId="{32A35A0B-7527-43A4-A8AA-E368D3B39342}" destId="{1AA6348A-B48B-4CBC-8408-1472F5214C84}" srcOrd="8" destOrd="0" parTransId="{B61359E8-EA50-40B8-A960-0AC28AA6CA72}" sibTransId="{5B3D1FBC-702D-44F7-9EA5-B4DB27554447}"/>
    <dgm:cxn modelId="{8E4D9297-BCB9-4807-B3E1-66B41DC24909}" type="presOf" srcId="{02A03B9D-1623-4EF4-B24A-9D261DD8D5C2}" destId="{521CA347-21C5-4DEF-96B0-D5D63F2D10EC}" srcOrd="0" destOrd="0" presId="urn:microsoft.com/office/officeart/2005/8/layout/radial4"/>
    <dgm:cxn modelId="{EAA70387-7128-40C1-9660-54A5407C0F3C}" type="presOf" srcId="{3AC9EE1F-B467-4078-BED4-DB3CBC9AB033}" destId="{DCB1CE2C-3F19-49DE-9FA6-45E683B5AF31}" srcOrd="0" destOrd="0" presId="urn:microsoft.com/office/officeart/2005/8/layout/radial4"/>
    <dgm:cxn modelId="{F8BD82A5-1792-4692-B9C0-F32642A3D53F}" type="presOf" srcId="{9ADFBE53-38AE-46F4-84DA-7B020BBFC924}" destId="{859DC3FE-87AA-4A5B-9A98-4C7B1B306F60}" srcOrd="0" destOrd="0" presId="urn:microsoft.com/office/officeart/2005/8/layout/radial4"/>
    <dgm:cxn modelId="{C752BD12-75EB-433E-90BF-1F127594CF9F}" srcId="{32A35A0B-7527-43A4-A8AA-E368D3B39342}" destId="{C70C8E21-3C66-467D-819A-372697A420E2}" srcOrd="3" destOrd="0" parTransId="{8B0D8ED9-2B3B-4217-BB80-A0FE492782F0}" sibTransId="{A35CDE96-AB10-4605-BCCF-90E7297D8310}"/>
    <dgm:cxn modelId="{D1F09091-0321-4353-BD9A-E8C9ED63D0C0}" type="presOf" srcId="{3080DD83-E23A-4AC2-A84D-B00B4282434A}" destId="{8EA1E9C1-A2C7-4FFC-8609-19E2AF716A14}" srcOrd="0" destOrd="0" presId="urn:microsoft.com/office/officeart/2005/8/layout/radial4"/>
    <dgm:cxn modelId="{E9D33D77-E9C6-4577-BCBD-6BC60D394D19}" type="presOf" srcId="{8B0D8ED9-2B3B-4217-BB80-A0FE492782F0}" destId="{BBCF2BD2-80D4-4EF7-B4D8-3FBC92B35B67}" srcOrd="0" destOrd="0" presId="urn:microsoft.com/office/officeart/2005/8/layout/radial4"/>
    <dgm:cxn modelId="{B7346454-B4CA-4717-9208-29DB9FEE9032}" type="presOf" srcId="{AD20558E-F2B1-48B0-8492-56EA84684851}" destId="{BDB62B7E-8003-49C4-A1B2-47F0B3A48854}" srcOrd="0" destOrd="0" presId="urn:microsoft.com/office/officeart/2005/8/layout/radial4"/>
    <dgm:cxn modelId="{8054C513-E7D5-423B-8555-E36E777A5088}" type="presOf" srcId="{09795B21-727C-4DED-9AFA-C40D50883C38}" destId="{3EAEDD7E-778F-4993-8072-C9F959B3E785}" srcOrd="0" destOrd="0" presId="urn:microsoft.com/office/officeart/2005/8/layout/radial4"/>
    <dgm:cxn modelId="{2FBE5918-3BD5-4A70-835A-9C58F36F56C7}" type="presOf" srcId="{1AA6348A-B48B-4CBC-8408-1472F5214C84}" destId="{B0CB2582-6D39-44BE-B3F3-9D9C2E04896D}" srcOrd="0" destOrd="0" presId="urn:microsoft.com/office/officeart/2005/8/layout/radial4"/>
    <dgm:cxn modelId="{1521B879-DF22-444F-BA6C-28D92C3EF31A}" srcId="{9ADFBE53-38AE-46F4-84DA-7B020BBFC924}" destId="{0347023C-18C7-478C-9E84-FEFD54E9019B}" srcOrd="1" destOrd="0" parTransId="{BE07EE78-C8EE-4B93-8146-21ECB84C8B12}" sibTransId="{B111E7D8-8DF6-4B86-815E-29EAD6B35A73}"/>
    <dgm:cxn modelId="{39E3E1D1-9CB6-4AE1-8733-1DC09ADBFC86}" type="presOf" srcId="{32A35A0B-7527-43A4-A8AA-E368D3B39342}" destId="{116DA4AC-AB9B-406A-9317-7A274A7B62C4}" srcOrd="0" destOrd="0" presId="urn:microsoft.com/office/officeart/2005/8/layout/radial4"/>
    <dgm:cxn modelId="{9C61F67C-6130-445D-AB53-B2EBF041B261}" type="presOf" srcId="{800DEBDE-BA6F-4E76-A741-4EA2E2036AAC}" destId="{0C3BAC34-C253-4F48-AEA9-AB351F697CDD}" srcOrd="0" destOrd="0" presId="urn:microsoft.com/office/officeart/2005/8/layout/radial4"/>
    <dgm:cxn modelId="{AF4C2757-2E81-4206-A643-30A583286D73}" type="presOf" srcId="{B61359E8-EA50-40B8-A960-0AC28AA6CA72}" destId="{42C1F817-DC34-415C-A717-E51D01049A6C}" srcOrd="0" destOrd="0" presId="urn:microsoft.com/office/officeart/2005/8/layout/radial4"/>
    <dgm:cxn modelId="{3AD81C59-3848-46ED-B03A-692E5F533942}" type="presOf" srcId="{AAEFDEC6-8048-4013-BD74-3DFCC098E672}" destId="{40F269FC-D356-43B3-8AF3-0496B5B006C4}" srcOrd="0" destOrd="0" presId="urn:microsoft.com/office/officeart/2005/8/layout/radial4"/>
    <dgm:cxn modelId="{6E39DA11-1100-4844-8BF1-4A7EDFA0689B}" srcId="{32A35A0B-7527-43A4-A8AA-E368D3B39342}" destId="{AAEFDEC6-8048-4013-BD74-3DFCC098E672}" srcOrd="2" destOrd="0" parTransId="{475721CD-7E63-4D37-8C88-D29F472E3B1C}" sibTransId="{3A8D265E-5008-42AA-8D85-A390466568EC}"/>
    <dgm:cxn modelId="{C9AFD48B-3056-4EF4-8B7B-1384877035D0}" type="presOf" srcId="{45551164-CD2A-4515-9ECB-E739378995A8}" destId="{F98885E3-62DB-4FA7-8C90-D6204D272C79}" srcOrd="0" destOrd="0" presId="urn:microsoft.com/office/officeart/2005/8/layout/radial4"/>
    <dgm:cxn modelId="{262B715A-9290-4A0E-87B8-F782019F29F2}" type="presOf" srcId="{8DF342D0-D9B4-4BD6-B02E-26948D0D0486}" destId="{00C48F84-2063-4AF2-81A5-A8EC21A605A6}" srcOrd="0" destOrd="0" presId="urn:microsoft.com/office/officeart/2005/8/layout/radial4"/>
    <dgm:cxn modelId="{ED8AEF65-9E44-45FD-A11C-82CB5A7958CF}" type="presOf" srcId="{2786F6BC-7077-4910-A23A-DF2CEC4C0F64}" destId="{6BDCC963-0239-494A-AF08-C4639E947C13}" srcOrd="0" destOrd="0" presId="urn:microsoft.com/office/officeart/2005/8/layout/radial4"/>
    <dgm:cxn modelId="{69924590-DDD4-4299-953D-A3F64F14C9C4}" type="presOf" srcId="{71CB7DB1-E0A4-4E3B-8897-191A86C5718B}" destId="{9C28A13B-E380-49E5-A33D-C20D97816DE5}" srcOrd="0" destOrd="0" presId="urn:microsoft.com/office/officeart/2005/8/layout/radial4"/>
    <dgm:cxn modelId="{0FE8A2C0-8C75-439C-9967-D7A993FDA5DD}" srcId="{32A35A0B-7527-43A4-A8AA-E368D3B39342}" destId="{A9BAD83D-1114-4D8C-B359-2D4908FB7594}" srcOrd="1" destOrd="0" parTransId="{2786F6BC-7077-4910-A23A-DF2CEC4C0F64}" sibTransId="{4417CD50-7FE4-4307-89C4-C7D6DBAA2D46}"/>
    <dgm:cxn modelId="{C0337613-1911-4BE1-B058-A10836D1FD8B}" type="presParOf" srcId="{859DC3FE-87AA-4A5B-9A98-4C7B1B306F60}" destId="{116DA4AC-AB9B-406A-9317-7A274A7B62C4}" srcOrd="0" destOrd="0" presId="urn:microsoft.com/office/officeart/2005/8/layout/radial4"/>
    <dgm:cxn modelId="{C6830762-6CCD-460F-9A71-2056BEE66493}" type="presParOf" srcId="{859DC3FE-87AA-4A5B-9A98-4C7B1B306F60}" destId="{00C48F84-2063-4AF2-81A5-A8EC21A605A6}" srcOrd="1" destOrd="0" presId="urn:microsoft.com/office/officeart/2005/8/layout/radial4"/>
    <dgm:cxn modelId="{5F8A619A-7648-4496-B944-1142993DC8A3}" type="presParOf" srcId="{859DC3FE-87AA-4A5B-9A98-4C7B1B306F60}" destId="{521CA347-21C5-4DEF-96B0-D5D63F2D10EC}" srcOrd="2" destOrd="0" presId="urn:microsoft.com/office/officeart/2005/8/layout/radial4"/>
    <dgm:cxn modelId="{77310164-691D-4E3C-8C65-079610E69C14}" type="presParOf" srcId="{859DC3FE-87AA-4A5B-9A98-4C7B1B306F60}" destId="{6BDCC963-0239-494A-AF08-C4639E947C13}" srcOrd="3" destOrd="0" presId="urn:microsoft.com/office/officeart/2005/8/layout/radial4"/>
    <dgm:cxn modelId="{0E3B37BC-356F-4820-84D3-51E872FDF624}" type="presParOf" srcId="{859DC3FE-87AA-4A5B-9A98-4C7B1B306F60}" destId="{62769AD0-D6E4-42ED-B57C-0D216FBE57F5}" srcOrd="4" destOrd="0" presId="urn:microsoft.com/office/officeart/2005/8/layout/radial4"/>
    <dgm:cxn modelId="{3DE03B37-D124-429B-8EE4-F0E42F3A7B21}" type="presParOf" srcId="{859DC3FE-87AA-4A5B-9A98-4C7B1B306F60}" destId="{2AC43007-590B-4F61-8406-70E0BB1AE39C}" srcOrd="5" destOrd="0" presId="urn:microsoft.com/office/officeart/2005/8/layout/radial4"/>
    <dgm:cxn modelId="{35BAB1D8-8CE8-4F1B-8333-D57549AAD920}" type="presParOf" srcId="{859DC3FE-87AA-4A5B-9A98-4C7B1B306F60}" destId="{40F269FC-D356-43B3-8AF3-0496B5B006C4}" srcOrd="6" destOrd="0" presId="urn:microsoft.com/office/officeart/2005/8/layout/radial4"/>
    <dgm:cxn modelId="{B63F1750-49E6-4234-81E2-FC85582CC7C9}" type="presParOf" srcId="{859DC3FE-87AA-4A5B-9A98-4C7B1B306F60}" destId="{BBCF2BD2-80D4-4EF7-B4D8-3FBC92B35B67}" srcOrd="7" destOrd="0" presId="urn:microsoft.com/office/officeart/2005/8/layout/radial4"/>
    <dgm:cxn modelId="{F3B8FD94-A391-42E1-A6B2-3F2E1A1D32BA}" type="presParOf" srcId="{859DC3FE-87AA-4A5B-9A98-4C7B1B306F60}" destId="{3FB4AF97-4341-41FD-9BEC-DCD44611F541}" srcOrd="8" destOrd="0" presId="urn:microsoft.com/office/officeart/2005/8/layout/radial4"/>
    <dgm:cxn modelId="{C94B0AC9-6F1F-495A-9D93-3EFA8F54C3E8}" type="presParOf" srcId="{859DC3FE-87AA-4A5B-9A98-4C7B1B306F60}" destId="{3EAEDD7E-778F-4993-8072-C9F959B3E785}" srcOrd="9" destOrd="0" presId="urn:microsoft.com/office/officeart/2005/8/layout/radial4"/>
    <dgm:cxn modelId="{A57A6F84-21BD-439B-9A6A-D8304E6C4D02}" type="presParOf" srcId="{859DC3FE-87AA-4A5B-9A98-4C7B1B306F60}" destId="{F98885E3-62DB-4FA7-8C90-D6204D272C79}" srcOrd="10" destOrd="0" presId="urn:microsoft.com/office/officeart/2005/8/layout/radial4"/>
    <dgm:cxn modelId="{9A65DDBE-30D9-4BBC-BF5A-B0F283CD7E7A}" type="presParOf" srcId="{859DC3FE-87AA-4A5B-9A98-4C7B1B306F60}" destId="{0C3BAC34-C253-4F48-AEA9-AB351F697CDD}" srcOrd="11" destOrd="0" presId="urn:microsoft.com/office/officeart/2005/8/layout/radial4"/>
    <dgm:cxn modelId="{082065EC-EC2C-4852-B475-C9B68DCB5E6F}" type="presParOf" srcId="{859DC3FE-87AA-4A5B-9A98-4C7B1B306F60}" destId="{9C28A13B-E380-49E5-A33D-C20D97816DE5}" srcOrd="12" destOrd="0" presId="urn:microsoft.com/office/officeart/2005/8/layout/radial4"/>
    <dgm:cxn modelId="{E8174A2F-626F-4DA8-B543-CE336AF27437}" type="presParOf" srcId="{859DC3FE-87AA-4A5B-9A98-4C7B1B306F60}" destId="{9658C645-0F16-425E-A33D-7FC8ABDDF3E8}" srcOrd="13" destOrd="0" presId="urn:microsoft.com/office/officeart/2005/8/layout/radial4"/>
    <dgm:cxn modelId="{FF3B7E56-6904-42AB-AC29-F2632ED76F30}" type="presParOf" srcId="{859DC3FE-87AA-4A5B-9A98-4C7B1B306F60}" destId="{DCB1CE2C-3F19-49DE-9FA6-45E683B5AF31}" srcOrd="14" destOrd="0" presId="urn:microsoft.com/office/officeart/2005/8/layout/radial4"/>
    <dgm:cxn modelId="{7612FDB8-ADDB-4A5D-84AC-E77551112D83}" type="presParOf" srcId="{859DC3FE-87AA-4A5B-9A98-4C7B1B306F60}" destId="{BDB62B7E-8003-49C4-A1B2-47F0B3A48854}" srcOrd="15" destOrd="0" presId="urn:microsoft.com/office/officeart/2005/8/layout/radial4"/>
    <dgm:cxn modelId="{A69E6C6A-7242-4053-8B52-2FF5133E1254}" type="presParOf" srcId="{859DC3FE-87AA-4A5B-9A98-4C7B1B306F60}" destId="{8EA1E9C1-A2C7-4FFC-8609-19E2AF716A14}" srcOrd="16" destOrd="0" presId="urn:microsoft.com/office/officeart/2005/8/layout/radial4"/>
    <dgm:cxn modelId="{4D32809D-4192-4120-94D2-87BC90C51F02}" type="presParOf" srcId="{859DC3FE-87AA-4A5B-9A98-4C7B1B306F60}" destId="{42C1F817-DC34-415C-A717-E51D01049A6C}" srcOrd="17" destOrd="0" presId="urn:microsoft.com/office/officeart/2005/8/layout/radial4"/>
    <dgm:cxn modelId="{76296231-6E9D-4E54-AEC4-FF678FDCD46D}" type="presParOf" srcId="{859DC3FE-87AA-4A5B-9A98-4C7B1B306F60}" destId="{B0CB2582-6D39-44BE-B3F3-9D9C2E04896D}" srcOrd="18" destOrd="0" presId="urn:microsoft.com/office/officeart/2005/8/layout/radial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6DA4AC-AB9B-406A-9317-7A274A7B62C4}">
      <dsp:nvSpPr>
        <dsp:cNvPr id="0" name=""/>
        <dsp:cNvSpPr/>
      </dsp:nvSpPr>
      <dsp:spPr>
        <a:xfrm>
          <a:off x="3662341" y="4006007"/>
          <a:ext cx="1882397" cy="1716507"/>
        </a:xfrm>
        <a:prstGeom prst="ellipse">
          <a:avLst/>
        </a:prstGeom>
        <a:solidFill>
          <a:srgbClr val="FFD1D1"/>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l-GR" sz="1600" b="1" u="sng" kern="1200" dirty="0">
              <a:solidFill>
                <a:schemeClr val="tx1"/>
              </a:solidFill>
              <a:latin typeface="Times New Roman" pitchFamily="18" charset="0"/>
              <a:cs typeface="Times New Roman" pitchFamily="18" charset="0"/>
            </a:rPr>
            <a:t>Διαλογικές πρακτικές που  συχνά χρησιμοποιούν οι εκπαιδευτικοί</a:t>
          </a:r>
          <a:endParaRPr lang="el-GR" sz="1600" b="1" kern="1200" dirty="0">
            <a:solidFill>
              <a:schemeClr val="tx1"/>
            </a:solidFill>
            <a:latin typeface="Times New Roman" pitchFamily="18" charset="0"/>
            <a:cs typeface="Times New Roman" pitchFamily="18" charset="0"/>
          </a:endParaRPr>
        </a:p>
      </dsp:txBody>
      <dsp:txXfrm>
        <a:off x="3938012" y="4257384"/>
        <a:ext cx="1331055" cy="1213753"/>
      </dsp:txXfrm>
    </dsp:sp>
    <dsp:sp modelId="{00C48F84-2063-4AF2-81A5-A8EC21A605A6}">
      <dsp:nvSpPr>
        <dsp:cNvPr id="0" name=""/>
        <dsp:cNvSpPr/>
      </dsp:nvSpPr>
      <dsp:spPr>
        <a:xfrm rot="10800000">
          <a:off x="870960" y="4627132"/>
          <a:ext cx="2637854" cy="47425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1CA347-21C5-4DEF-96B0-D5D63F2D10EC}">
      <dsp:nvSpPr>
        <dsp:cNvPr id="0" name=""/>
        <dsp:cNvSpPr/>
      </dsp:nvSpPr>
      <dsp:spPr>
        <a:xfrm>
          <a:off x="-46094" y="4143430"/>
          <a:ext cx="1834109" cy="1441661"/>
        </a:xfrm>
        <a:prstGeom prst="roundRect">
          <a:avLst>
            <a:gd name="adj" fmla="val 10000"/>
          </a:avLst>
        </a:prstGeom>
        <a:solidFill>
          <a:srgbClr val="FFDCB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mn-lt"/>
            </a:rPr>
            <a:t>1.Ο Τριαδικός διάλογος, με την επανάληψη τους λεκτικού μοτίβου: ερώτηση εκπ/</a:t>
          </a:r>
          <a:r>
            <a:rPr lang="el-GR" sz="1200" b="1" kern="1200" dirty="0" err="1">
              <a:solidFill>
                <a:schemeClr val="tx1"/>
              </a:solidFill>
              <a:latin typeface="+mn-lt"/>
            </a:rPr>
            <a:t>κού</a:t>
          </a:r>
          <a:r>
            <a:rPr lang="el-GR" sz="1200" b="1" kern="1200" dirty="0">
              <a:solidFill>
                <a:schemeClr val="tx1"/>
              </a:solidFill>
              <a:latin typeface="+mn-lt"/>
            </a:rPr>
            <a:t> –απάντηση μαθητή- ανατροφοδότηση εκπ/</a:t>
          </a:r>
          <a:r>
            <a:rPr lang="el-GR" sz="1200" b="1" kern="1200" dirty="0" err="1">
              <a:solidFill>
                <a:schemeClr val="tx1"/>
              </a:solidFill>
              <a:latin typeface="+mn-lt"/>
            </a:rPr>
            <a:t>κού</a:t>
          </a:r>
          <a:r>
            <a:rPr lang="el-GR" sz="1200" b="1" kern="1200" dirty="0">
              <a:solidFill>
                <a:schemeClr val="tx1"/>
              </a:solidFill>
              <a:latin typeface="+mn-lt"/>
            </a:rPr>
            <a:t> με τη μορφή της αξιολόγησης </a:t>
          </a:r>
          <a:endParaRPr lang="el-GR" sz="1200" b="1" kern="1200" dirty="0">
            <a:solidFill>
              <a:schemeClr val="tx1"/>
            </a:solidFill>
            <a:latin typeface="+mn-lt"/>
            <a:cs typeface="Times New Roman" pitchFamily="18" charset="0"/>
          </a:endParaRPr>
        </a:p>
      </dsp:txBody>
      <dsp:txXfrm>
        <a:off x="-3869" y="4185655"/>
        <a:ext cx="1749659" cy="1357211"/>
      </dsp:txXfrm>
    </dsp:sp>
    <dsp:sp modelId="{6BDCC963-0239-494A-AF08-C4639E947C13}">
      <dsp:nvSpPr>
        <dsp:cNvPr id="0" name=""/>
        <dsp:cNvSpPr/>
      </dsp:nvSpPr>
      <dsp:spPr>
        <a:xfrm rot="12052718">
          <a:off x="626078" y="3690452"/>
          <a:ext cx="3043582" cy="47425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2769AD0-D6E4-42ED-B57C-0D216FBE57F5}">
      <dsp:nvSpPr>
        <dsp:cNvPr id="0" name=""/>
        <dsp:cNvSpPr/>
      </dsp:nvSpPr>
      <dsp:spPr>
        <a:xfrm>
          <a:off x="0" y="2919294"/>
          <a:ext cx="1452007" cy="931871"/>
        </a:xfrm>
        <a:prstGeom prst="roundRect">
          <a:avLst>
            <a:gd name="adj" fmla="val 10000"/>
          </a:avLst>
        </a:prstGeom>
        <a:solidFill>
          <a:srgbClr val="FFDCB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mn-lt"/>
            </a:rPr>
            <a:t>2.Μονοπωλούν το συνολικό χρόνο ομιλίας </a:t>
          </a:r>
          <a:endParaRPr lang="el-GR" sz="1200" b="1" kern="1200" dirty="0">
            <a:solidFill>
              <a:schemeClr val="tx1"/>
            </a:solidFill>
            <a:latin typeface="+mn-lt"/>
            <a:cs typeface="Times New Roman" pitchFamily="18" charset="0"/>
          </a:endParaRPr>
        </a:p>
      </dsp:txBody>
      <dsp:txXfrm>
        <a:off x="27294" y="2946588"/>
        <a:ext cx="1397419" cy="877283"/>
      </dsp:txXfrm>
    </dsp:sp>
    <dsp:sp modelId="{2AC43007-590B-4F61-8406-70E0BB1AE39C}">
      <dsp:nvSpPr>
        <dsp:cNvPr id="0" name=""/>
        <dsp:cNvSpPr/>
      </dsp:nvSpPr>
      <dsp:spPr>
        <a:xfrm rot="12997213">
          <a:off x="579669" y="2927851"/>
          <a:ext cx="3474941" cy="47425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0F269FC-D356-43B3-8AF3-0496B5B006C4}">
      <dsp:nvSpPr>
        <dsp:cNvPr id="0" name=""/>
        <dsp:cNvSpPr/>
      </dsp:nvSpPr>
      <dsp:spPr>
        <a:xfrm>
          <a:off x="0" y="1570834"/>
          <a:ext cx="1845268" cy="1115459"/>
        </a:xfrm>
        <a:prstGeom prst="roundRect">
          <a:avLst>
            <a:gd name="adj" fmla="val 10000"/>
          </a:avLst>
        </a:prstGeom>
        <a:solidFill>
          <a:srgbClr val="FFDCB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mn-lt"/>
            </a:rPr>
            <a:t>3.Ελέγχουν τη ροή της συζήτησης: Όλες οι ερωτήσεις (93%-96%) μέσα στην τάξη γίνονται από τον ίδιο τον εκπαιδευτικό. </a:t>
          </a:r>
          <a:endParaRPr lang="el-GR" sz="1200" b="1" kern="1200" dirty="0">
            <a:solidFill>
              <a:schemeClr val="tx1"/>
            </a:solidFill>
            <a:latin typeface="+mn-lt"/>
            <a:cs typeface="Times New Roman" pitchFamily="18" charset="0"/>
          </a:endParaRPr>
        </a:p>
      </dsp:txBody>
      <dsp:txXfrm>
        <a:off x="32671" y="1603505"/>
        <a:ext cx="1779926" cy="1050117"/>
      </dsp:txXfrm>
    </dsp:sp>
    <dsp:sp modelId="{BBCF2BD2-80D4-4EF7-B4D8-3FBC92B35B67}">
      <dsp:nvSpPr>
        <dsp:cNvPr id="0" name=""/>
        <dsp:cNvSpPr/>
      </dsp:nvSpPr>
      <dsp:spPr>
        <a:xfrm rot="14402652">
          <a:off x="1461732" y="2188100"/>
          <a:ext cx="3472278" cy="47425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FB4AF97-4341-41FD-9BEC-DCD44611F541}">
      <dsp:nvSpPr>
        <dsp:cNvPr id="0" name=""/>
        <dsp:cNvSpPr/>
      </dsp:nvSpPr>
      <dsp:spPr>
        <a:xfrm>
          <a:off x="1440284" y="216024"/>
          <a:ext cx="1781353" cy="1409986"/>
        </a:xfrm>
        <a:prstGeom prst="roundRect">
          <a:avLst>
            <a:gd name="adj" fmla="val 10000"/>
          </a:avLst>
        </a:prstGeom>
        <a:solidFill>
          <a:srgbClr val="FFDCB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mn-lt"/>
            </a:rPr>
            <a:t>4.Το Μονόδρομο μοντέλο των επαναλαμβανόμενων ερωταπαντήσεων μεταξύ δασκάλου και μαθητών.</a:t>
          </a:r>
          <a:endParaRPr lang="el-GR" sz="1200" b="1" kern="1200" dirty="0">
            <a:solidFill>
              <a:schemeClr val="tx1"/>
            </a:solidFill>
            <a:latin typeface="+mn-lt"/>
            <a:cs typeface="Times New Roman" pitchFamily="18" charset="0"/>
          </a:endParaRPr>
        </a:p>
      </dsp:txBody>
      <dsp:txXfrm>
        <a:off x="1481581" y="257321"/>
        <a:ext cx="1698759" cy="1327392"/>
      </dsp:txXfrm>
    </dsp:sp>
    <dsp:sp modelId="{3EAEDD7E-778F-4993-8072-C9F959B3E785}">
      <dsp:nvSpPr>
        <dsp:cNvPr id="0" name=""/>
        <dsp:cNvSpPr/>
      </dsp:nvSpPr>
      <dsp:spPr>
        <a:xfrm rot="16417284">
          <a:off x="3264461" y="2180403"/>
          <a:ext cx="2913635" cy="47425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8885E3-62DB-4FA7-8C90-D6204D272C79}">
      <dsp:nvSpPr>
        <dsp:cNvPr id="0" name=""/>
        <dsp:cNvSpPr/>
      </dsp:nvSpPr>
      <dsp:spPr>
        <a:xfrm>
          <a:off x="3440204" y="189590"/>
          <a:ext cx="2824619" cy="1481573"/>
        </a:xfrm>
        <a:prstGeom prst="roundRect">
          <a:avLst>
            <a:gd name="adj" fmla="val 10000"/>
          </a:avLst>
        </a:prstGeom>
        <a:solidFill>
          <a:srgbClr val="FFDCB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mn-lt"/>
            </a:rPr>
            <a:t>5.Χρησιμοποιούν κλειστές – αντικειμενικές ερωτήσεις: (α) απαιτούν σύντομες απαντήσεις, (β) εστιάζουν στην εξεύρεση των σωστών απαντήσεων, (γ) σχετίζονται με μικρή αλληλεπίδραση,  (δ) ενεργοποιούν χαμηλότερες γνωστικές ικανότητες </a:t>
          </a:r>
          <a:r>
            <a:rPr lang="el-GR" sz="1200" b="1" kern="1200" dirty="0">
              <a:solidFill>
                <a:schemeClr val="tx1"/>
              </a:solidFill>
              <a:latin typeface="+mn-lt"/>
              <a:cs typeface="Times New Roman" pitchFamily="18" charset="0"/>
            </a:rPr>
            <a:t> </a:t>
          </a:r>
        </a:p>
      </dsp:txBody>
      <dsp:txXfrm>
        <a:off x="3483598" y="232984"/>
        <a:ext cx="2737831" cy="1394785"/>
      </dsp:txXfrm>
    </dsp:sp>
    <dsp:sp modelId="{0C3BAC34-C253-4F48-AEA9-AB351F697CDD}">
      <dsp:nvSpPr>
        <dsp:cNvPr id="0" name=""/>
        <dsp:cNvSpPr/>
      </dsp:nvSpPr>
      <dsp:spPr>
        <a:xfrm rot="18157668">
          <a:off x="4305894" y="2121542"/>
          <a:ext cx="3723442" cy="47425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28A13B-E380-49E5-A33D-C20D97816DE5}">
      <dsp:nvSpPr>
        <dsp:cNvPr id="0" name=""/>
        <dsp:cNvSpPr/>
      </dsp:nvSpPr>
      <dsp:spPr>
        <a:xfrm>
          <a:off x="6480849" y="333577"/>
          <a:ext cx="1443317" cy="942261"/>
        </a:xfrm>
        <a:prstGeom prst="roundRect">
          <a:avLst>
            <a:gd name="adj" fmla="val 10000"/>
          </a:avLst>
        </a:prstGeom>
        <a:solidFill>
          <a:srgbClr val="FFDCB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mn-lt"/>
            </a:rPr>
            <a:t>6.Αναμένουν περιορισμένο χρόνο στην απάντηση του παιδιού</a:t>
          </a:r>
          <a:r>
            <a:rPr lang="el-GR" sz="1200" b="1" kern="1200" dirty="0">
              <a:solidFill>
                <a:schemeClr val="tx1"/>
              </a:solidFill>
              <a:latin typeface="+mn-lt"/>
              <a:cs typeface="Times New Roman" pitchFamily="18" charset="0"/>
            </a:rPr>
            <a:t>.</a:t>
          </a:r>
        </a:p>
      </dsp:txBody>
      <dsp:txXfrm>
        <a:off x="6508447" y="361175"/>
        <a:ext cx="1388121" cy="887065"/>
      </dsp:txXfrm>
    </dsp:sp>
    <dsp:sp modelId="{9658C645-0F16-425E-A33D-7FC8ABDDF3E8}">
      <dsp:nvSpPr>
        <dsp:cNvPr id="0" name=""/>
        <dsp:cNvSpPr/>
      </dsp:nvSpPr>
      <dsp:spPr>
        <a:xfrm rot="19127244">
          <a:off x="5026633" y="2858242"/>
          <a:ext cx="3193194" cy="47425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CB1CE2C-3F19-49DE-9FA6-45E683B5AF31}">
      <dsp:nvSpPr>
        <dsp:cNvPr id="0" name=""/>
        <dsp:cNvSpPr/>
      </dsp:nvSpPr>
      <dsp:spPr>
        <a:xfrm>
          <a:off x="6984907" y="1485715"/>
          <a:ext cx="1678789" cy="1115459"/>
        </a:xfrm>
        <a:prstGeom prst="roundRect">
          <a:avLst>
            <a:gd name="adj" fmla="val 10000"/>
          </a:avLst>
        </a:prstGeom>
        <a:solidFill>
          <a:srgbClr val="FFDCB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mn-lt"/>
            </a:rPr>
            <a:t>7.Διακόπτουν και αναδιανέμουν τη σειρά ομιλίας, όταν αξιολογούν πως αυτά που λένε οι μαθητές είναι άσχετα με το θέμα </a:t>
          </a:r>
          <a:endParaRPr lang="el-GR" sz="1200" b="1" kern="1200" dirty="0">
            <a:solidFill>
              <a:schemeClr val="tx1"/>
            </a:solidFill>
            <a:latin typeface="+mn-lt"/>
            <a:cs typeface="Times New Roman" pitchFamily="18" charset="0"/>
          </a:endParaRPr>
        </a:p>
      </dsp:txBody>
      <dsp:txXfrm>
        <a:off x="7017578" y="1518386"/>
        <a:ext cx="1613447" cy="1050117"/>
      </dsp:txXfrm>
    </dsp:sp>
    <dsp:sp modelId="{BDB62B7E-8003-49C4-A1B2-47F0B3A48854}">
      <dsp:nvSpPr>
        <dsp:cNvPr id="0" name=""/>
        <dsp:cNvSpPr/>
      </dsp:nvSpPr>
      <dsp:spPr>
        <a:xfrm rot="20238968">
          <a:off x="5502219" y="3652151"/>
          <a:ext cx="2867868" cy="47425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EA1E9C1-A2C7-4FFC-8609-19E2AF716A14}">
      <dsp:nvSpPr>
        <dsp:cNvPr id="0" name=""/>
        <dsp:cNvSpPr/>
      </dsp:nvSpPr>
      <dsp:spPr>
        <a:xfrm>
          <a:off x="7553724" y="2821000"/>
          <a:ext cx="1410888" cy="1030575"/>
        </a:xfrm>
        <a:prstGeom prst="roundRect">
          <a:avLst>
            <a:gd name="adj" fmla="val 10000"/>
          </a:avLst>
        </a:prstGeom>
        <a:solidFill>
          <a:srgbClr val="FFDCB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mn-lt"/>
            </a:rPr>
            <a:t>8.Καθορίζουν σε υψηλό βαθμό τη θεματολογία της  ημερήσιας ατζέντας </a:t>
          </a:r>
          <a:endParaRPr lang="el-GR" sz="1200" b="1" kern="1200" dirty="0">
            <a:solidFill>
              <a:schemeClr val="tx1"/>
            </a:solidFill>
            <a:latin typeface="+mn-lt"/>
            <a:cs typeface="Times New Roman" pitchFamily="18" charset="0"/>
          </a:endParaRPr>
        </a:p>
      </dsp:txBody>
      <dsp:txXfrm>
        <a:off x="7583909" y="2851185"/>
        <a:ext cx="1350518" cy="970205"/>
      </dsp:txXfrm>
    </dsp:sp>
    <dsp:sp modelId="{42C1F817-DC34-415C-A717-E51D01049A6C}">
      <dsp:nvSpPr>
        <dsp:cNvPr id="0" name=""/>
        <dsp:cNvSpPr/>
      </dsp:nvSpPr>
      <dsp:spPr>
        <a:xfrm rot="6144">
          <a:off x="5695725" y="4631403"/>
          <a:ext cx="2594292" cy="47425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0CB2582-6D39-44BE-B3F3-9D9C2E04896D}">
      <dsp:nvSpPr>
        <dsp:cNvPr id="0" name=""/>
        <dsp:cNvSpPr/>
      </dsp:nvSpPr>
      <dsp:spPr>
        <a:xfrm>
          <a:off x="7615427" y="4150018"/>
          <a:ext cx="1349175" cy="1441661"/>
        </a:xfrm>
        <a:prstGeom prst="roundRect">
          <a:avLst>
            <a:gd name="adj" fmla="val 10000"/>
          </a:avLst>
        </a:prstGeom>
        <a:solidFill>
          <a:srgbClr val="FFDCB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533400">
            <a:lnSpc>
              <a:spcPct val="90000"/>
            </a:lnSpc>
            <a:spcBef>
              <a:spcPct val="0"/>
            </a:spcBef>
            <a:spcAft>
              <a:spcPct val="35000"/>
            </a:spcAft>
            <a:buNone/>
          </a:pPr>
          <a:r>
            <a:rPr lang="el-GR" sz="1200" b="1" kern="1200" dirty="0">
              <a:solidFill>
                <a:schemeClr val="tx1"/>
              </a:solidFill>
              <a:latin typeface="+mn-lt"/>
            </a:rPr>
            <a:t>9.Σχολιάζουν αρνητικά ή επικριτικά τις λανθασμένες απαντήσεις των παιδιών / αξιολογική ανατροφοδότηση.</a:t>
          </a:r>
          <a:endParaRPr lang="el-GR" sz="1200" b="1" kern="1200" dirty="0">
            <a:solidFill>
              <a:schemeClr val="tx1"/>
            </a:solidFill>
            <a:latin typeface="+mn-lt"/>
            <a:cs typeface="Times New Roman" pitchFamily="18" charset="0"/>
          </a:endParaRPr>
        </a:p>
      </dsp:txBody>
      <dsp:txXfrm>
        <a:off x="7654943" y="4189534"/>
        <a:ext cx="1270143" cy="1362629"/>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E56BC8-E7FD-4B00-AF4B-F94E76314F71}" type="datetimeFigureOut">
              <a:rPr lang="el-GR" smtClean="0"/>
              <a:pPr/>
              <a:t>2/11/2025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4105A3-027D-4C85-9AEA-680A34219B95}" type="slidenum">
              <a:rPr lang="el-GR" smtClean="0"/>
              <a:pPr/>
              <a:t>‹#›</a:t>
            </a:fld>
            <a:endParaRPr lang="el-GR"/>
          </a:p>
        </p:txBody>
      </p:sp>
    </p:spTree>
    <p:extLst>
      <p:ext uri="{BB962C8B-B14F-4D97-AF65-F5344CB8AC3E}">
        <p14:creationId xmlns="" xmlns:p14="http://schemas.microsoft.com/office/powerpoint/2010/main" val="2224622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B9BBE1D3-A0AD-426A-B593-D52CD1C4A698}"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BBC441C-26F6-4056-BD06-C82AE60652B8}"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C519CB-A93B-41F6-BAFC-B0171EEF086D}"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02D393B-01FC-40A8-9AB1-7BE0336EEE97}"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DE021620-CD10-4D02-AD27-601A7513E4AA}"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68E5147-99FC-4FC0-A345-55B5256EFB54}"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871852B-1DAF-410B-A24C-6F89DA10C6E4}"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5A1B979-0F3B-4F6B-A319-76E3AE1030D6}" type="slidenum">
              <a:rPr lang="el-GR" smtClean="0"/>
              <a:pPr/>
              <a:t>‹#›</a:t>
            </a:fld>
            <a:endParaRPr lang="el-GR"/>
          </a:p>
        </p:txBody>
      </p:sp>
    </p:spTree>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002D393B-01FC-40A8-9AB1-7BE0336EEE97}"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CD733E3-9E6D-42BD-A61A-E9620874D165}"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225A1CE4-3B0F-4EE5-8EC1-4841B3DD0EB4}"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02D393B-01FC-40A8-9AB1-7BE0336EEE9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ransition>
    <p:wipe dir="r"/>
  </p:transition>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1" name="Rectangle 3"/>
          <p:cNvSpPr>
            <a:spLocks noGrp="1" noChangeArrowheads="1"/>
          </p:cNvSpPr>
          <p:nvPr>
            <p:ph sz="quarter" idx="1"/>
          </p:nvPr>
        </p:nvSpPr>
        <p:spPr>
          <a:xfrm>
            <a:off x="0" y="0"/>
            <a:ext cx="9144000" cy="6858000"/>
          </a:xfrm>
        </p:spPr>
        <p:txBody>
          <a:bodyPr>
            <a:normAutofit fontScale="40000" lnSpcReduction="20000"/>
          </a:bodyPr>
          <a:lstStyle/>
          <a:p>
            <a:pPr algn="ctr">
              <a:lnSpc>
                <a:spcPct val="90000"/>
              </a:lnSpc>
              <a:buFontTx/>
              <a:buNone/>
            </a:pPr>
            <a:endParaRPr lang="el-GR" sz="1800" b="1" dirty="0"/>
          </a:p>
          <a:p>
            <a:pPr algn="ctr">
              <a:buNone/>
            </a:pPr>
            <a:endParaRPr lang="el-GR" sz="2000" b="1" dirty="0"/>
          </a:p>
          <a:p>
            <a:pPr algn="ctr">
              <a:buNone/>
            </a:pPr>
            <a:endParaRPr lang="el-GR" sz="2800" b="1" i="1" dirty="0"/>
          </a:p>
          <a:p>
            <a:pPr algn="ctr">
              <a:buNone/>
            </a:pPr>
            <a:r>
              <a:rPr lang="el-GR" sz="5900" b="1" i="1" dirty="0"/>
              <a:t>«Συμμετοχικές και διαλογικές πρακτικές </a:t>
            </a:r>
          </a:p>
          <a:p>
            <a:pPr algn="ctr">
              <a:buNone/>
            </a:pPr>
            <a:r>
              <a:rPr lang="el-GR" sz="5900" b="1" i="1" dirty="0"/>
              <a:t>στην προσχολική τάξη</a:t>
            </a:r>
            <a:r>
              <a:rPr lang="el-GR" sz="5900" b="1" i="1" dirty="0" smtClean="0"/>
              <a:t>»</a:t>
            </a:r>
          </a:p>
          <a:p>
            <a:pPr algn="ctr">
              <a:buNone/>
            </a:pPr>
            <a:endParaRPr lang="el-GR" sz="2800" b="1" i="1" dirty="0" smtClean="0"/>
          </a:p>
          <a:p>
            <a:endParaRPr lang="el-GR" sz="2800" b="1" dirty="0" smtClean="0"/>
          </a:p>
          <a:p>
            <a:endParaRPr lang="el-GR" sz="2800" b="1" dirty="0" smtClean="0"/>
          </a:p>
          <a:p>
            <a:endParaRPr lang="el-GR" sz="2800" b="1" dirty="0" smtClean="0"/>
          </a:p>
          <a:p>
            <a:r>
              <a:rPr lang="el-GR" sz="4200" b="1" dirty="0" smtClean="0"/>
              <a:t>28/10/2025</a:t>
            </a:r>
            <a:r>
              <a:rPr lang="el-GR" sz="4200" dirty="0" smtClean="0"/>
              <a:t> : Κατάθεση </a:t>
            </a:r>
            <a:r>
              <a:rPr lang="el-GR" sz="4200" b="1" dirty="0" err="1" smtClean="0"/>
              <a:t>παρουσιολογίου</a:t>
            </a:r>
            <a:r>
              <a:rPr lang="el-GR" sz="4200" dirty="0" smtClean="0"/>
              <a:t> από τις παρατηρήσεις στο Νηπιαγωγείο</a:t>
            </a:r>
          </a:p>
          <a:p>
            <a:endParaRPr lang="el-GR" sz="4200" b="1" dirty="0" smtClean="0"/>
          </a:p>
          <a:p>
            <a:r>
              <a:rPr lang="el-GR" sz="4200" b="1" dirty="0" smtClean="0"/>
              <a:t>11/11/2025</a:t>
            </a:r>
            <a:r>
              <a:rPr lang="el-GR" sz="4200" dirty="0" smtClean="0"/>
              <a:t> : Κατάθεση </a:t>
            </a:r>
            <a:r>
              <a:rPr lang="el-GR" sz="4200" b="1" dirty="0" smtClean="0"/>
              <a:t>1</a:t>
            </a:r>
            <a:r>
              <a:rPr lang="el-GR" sz="4200" b="1" baseline="30000" dirty="0" smtClean="0"/>
              <a:t>ης</a:t>
            </a:r>
            <a:r>
              <a:rPr lang="el-GR" sz="4200" b="1" dirty="0" smtClean="0"/>
              <a:t> και 2</a:t>
            </a:r>
            <a:r>
              <a:rPr lang="el-GR" sz="4200" b="1" baseline="30000" dirty="0" smtClean="0"/>
              <a:t>ης</a:t>
            </a:r>
            <a:r>
              <a:rPr lang="el-GR" sz="4200" b="1" dirty="0" smtClean="0"/>
              <a:t> εργασίας</a:t>
            </a:r>
            <a:r>
              <a:rPr lang="el-GR" sz="4200" dirty="0" smtClean="0"/>
              <a:t> – 1οκαι 2</a:t>
            </a:r>
            <a:r>
              <a:rPr lang="el-GR" sz="4200" baseline="30000" dirty="0" smtClean="0"/>
              <a:t>ο</a:t>
            </a:r>
            <a:r>
              <a:rPr lang="el-GR" sz="4200" dirty="0" smtClean="0"/>
              <a:t> φύλλο παρατήρησης στο Νηπιαγωγείο</a:t>
            </a:r>
          </a:p>
          <a:p>
            <a:endParaRPr lang="el-GR" sz="4200" b="1" dirty="0" smtClean="0"/>
          </a:p>
          <a:p>
            <a:r>
              <a:rPr lang="el-GR" sz="4200" b="1" dirty="0" smtClean="0"/>
              <a:t>18/11/2025</a:t>
            </a:r>
            <a:r>
              <a:rPr lang="el-GR" sz="4200" dirty="0" smtClean="0"/>
              <a:t> : Κατάθεση </a:t>
            </a:r>
            <a:r>
              <a:rPr lang="el-GR" sz="4200" b="1" dirty="0" smtClean="0"/>
              <a:t>3</a:t>
            </a:r>
            <a:r>
              <a:rPr lang="el-GR" sz="4200" b="1" baseline="30000" dirty="0" smtClean="0"/>
              <a:t>ης</a:t>
            </a:r>
            <a:r>
              <a:rPr lang="el-GR" sz="4200" dirty="0" smtClean="0"/>
              <a:t> εργασίας</a:t>
            </a:r>
          </a:p>
          <a:p>
            <a:endParaRPr lang="el-GR" sz="4200" b="1" dirty="0" smtClean="0"/>
          </a:p>
          <a:p>
            <a:r>
              <a:rPr lang="el-GR" sz="4200" b="1" dirty="0" smtClean="0"/>
              <a:t>15-1</a:t>
            </a:r>
            <a:r>
              <a:rPr lang="en-US" sz="4200" b="1" smtClean="0"/>
              <a:t>9</a:t>
            </a:r>
            <a:r>
              <a:rPr lang="el-GR" sz="4200" b="1" smtClean="0"/>
              <a:t>/12/2025</a:t>
            </a:r>
            <a:r>
              <a:rPr lang="el-GR" sz="4200" smtClean="0"/>
              <a:t> </a:t>
            </a:r>
            <a:r>
              <a:rPr lang="el-GR" sz="4200" dirty="0" smtClean="0"/>
              <a:t>: Κατάθεση </a:t>
            </a:r>
            <a:r>
              <a:rPr lang="el-GR" sz="4200" b="1" dirty="0" smtClean="0"/>
              <a:t>4</a:t>
            </a:r>
            <a:r>
              <a:rPr lang="el-GR" sz="4200" b="1" baseline="30000" dirty="0" smtClean="0"/>
              <a:t>ης</a:t>
            </a:r>
            <a:r>
              <a:rPr lang="el-GR" sz="4200" b="1" dirty="0" smtClean="0"/>
              <a:t> </a:t>
            </a:r>
            <a:r>
              <a:rPr lang="el-GR" sz="4200" dirty="0" smtClean="0"/>
              <a:t>εργασίας</a:t>
            </a:r>
          </a:p>
          <a:p>
            <a:endParaRPr lang="el-GR" sz="2800" dirty="0" smtClean="0"/>
          </a:p>
          <a:p>
            <a:pPr>
              <a:lnSpc>
                <a:spcPct val="90000"/>
              </a:lnSpc>
              <a:buFontTx/>
              <a:buNone/>
            </a:pPr>
            <a:r>
              <a:rPr lang="el-GR" sz="1800" b="1" dirty="0" smtClean="0"/>
              <a:t> </a:t>
            </a:r>
            <a:endParaRPr lang="el-GR" sz="1800" b="1" dirty="0"/>
          </a:p>
          <a:p>
            <a:pPr algn="just">
              <a:lnSpc>
                <a:spcPct val="90000"/>
              </a:lnSpc>
              <a:buFontTx/>
              <a:buNone/>
            </a:pPr>
            <a:endParaRPr lang="el-GR" sz="1800" b="1" dirty="0"/>
          </a:p>
          <a:p>
            <a:pPr algn="ctr">
              <a:lnSpc>
                <a:spcPct val="90000"/>
              </a:lnSpc>
              <a:buFontTx/>
              <a:buNone/>
            </a:pPr>
            <a:endParaRPr lang="el-GR" sz="1800" b="1" dirty="0"/>
          </a:p>
          <a:p>
            <a:pPr algn="ctr">
              <a:lnSpc>
                <a:spcPct val="90000"/>
              </a:lnSpc>
              <a:buFontTx/>
              <a:buNone/>
            </a:pPr>
            <a:endParaRPr lang="el-GR" sz="1800" b="1" dirty="0"/>
          </a:p>
          <a:p>
            <a:pPr algn="ctr">
              <a:buNone/>
            </a:pPr>
            <a:r>
              <a:rPr lang="el-GR" sz="1800" b="1" dirty="0">
                <a:solidFill>
                  <a:schemeClr val="tx1"/>
                </a:solidFill>
                <a:latin typeface="+mn-lt"/>
                <a:ea typeface="+mn-ea"/>
                <a:cs typeface="+mn-cs"/>
              </a:rPr>
              <a:t> </a:t>
            </a:r>
            <a:endParaRPr lang="el-GR" sz="1800" dirty="0">
              <a:solidFill>
                <a:schemeClr val="tx1"/>
              </a:solidFill>
              <a:latin typeface="+mn-lt"/>
              <a:ea typeface="+mn-ea"/>
              <a:cs typeface="+mn-cs"/>
            </a:endParaRPr>
          </a:p>
          <a:p>
            <a:pPr algn="ctr">
              <a:buNone/>
            </a:pPr>
            <a:r>
              <a:rPr lang="el-GR" sz="1800" b="1" dirty="0">
                <a:solidFill>
                  <a:schemeClr val="tx1"/>
                </a:solidFill>
                <a:latin typeface="+mn-lt"/>
                <a:ea typeface="+mn-ea"/>
                <a:cs typeface="+mn-cs"/>
              </a:rPr>
              <a:t> </a:t>
            </a:r>
            <a:endParaRPr lang="el-GR" sz="1800" dirty="0">
              <a:solidFill>
                <a:schemeClr val="tx1"/>
              </a:solidFill>
              <a:latin typeface="+mn-lt"/>
              <a:ea typeface="+mn-ea"/>
              <a:cs typeface="+mn-cs"/>
            </a:endParaRPr>
          </a:p>
          <a:p>
            <a:pPr algn="ctr">
              <a:buNone/>
            </a:pPr>
            <a:endParaRPr lang="el-GR" sz="2000" b="1" dirty="0"/>
          </a:p>
          <a:p>
            <a:endParaRPr lang="el-GR" sz="1800" dirty="0">
              <a:solidFill>
                <a:schemeClr val="tx1"/>
              </a:solidFill>
              <a:latin typeface="+mn-lt"/>
              <a:ea typeface="+mn-ea"/>
              <a:cs typeface="+mn-cs"/>
            </a:endParaRPr>
          </a:p>
          <a:p>
            <a:pPr>
              <a:buNone/>
            </a:pPr>
            <a:r>
              <a:rPr lang="el-GR" sz="1800" dirty="0">
                <a:solidFill>
                  <a:schemeClr val="tx1"/>
                </a:solidFill>
                <a:latin typeface="+mn-lt"/>
                <a:ea typeface="+mn-ea"/>
                <a:cs typeface="+mn-cs"/>
              </a:rPr>
              <a:t> </a:t>
            </a:r>
            <a:endParaRPr lang="el-GR" sz="1800" b="1" dirty="0"/>
          </a:p>
          <a:p>
            <a:pPr algn="just">
              <a:lnSpc>
                <a:spcPct val="90000"/>
              </a:lnSpc>
              <a:buFontTx/>
              <a:buNone/>
            </a:pPr>
            <a:endParaRPr lang="el-GR" sz="1800" b="1" dirty="0"/>
          </a:p>
          <a:p>
            <a:pPr algn="just">
              <a:lnSpc>
                <a:spcPct val="90000"/>
              </a:lnSpc>
              <a:buFontTx/>
              <a:buNone/>
            </a:pPr>
            <a:endParaRPr lang="el-GR" sz="1600" b="1" dirty="0"/>
          </a:p>
          <a:p>
            <a:pPr algn="just">
              <a:lnSpc>
                <a:spcPct val="90000"/>
              </a:lnSpc>
              <a:buFontTx/>
              <a:buNone/>
            </a:pPr>
            <a:r>
              <a:rPr lang="el-GR" sz="1600" dirty="0"/>
              <a:t> </a:t>
            </a: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00100" y="0"/>
            <a:ext cx="7786742" cy="714356"/>
          </a:xfrm>
        </p:spPr>
        <p:txBody>
          <a:bodyPr>
            <a:normAutofit fontScale="90000"/>
          </a:bodyPr>
          <a:lstStyle/>
          <a:p>
            <a:pPr algn="ctr"/>
            <a:r>
              <a:rPr lang="el-GR" sz="2400" b="1" dirty="0"/>
              <a:t/>
            </a:r>
            <a:br>
              <a:rPr lang="el-GR" sz="2400" b="1" dirty="0"/>
            </a:br>
            <a:r>
              <a:rPr lang="el-GR" sz="2400" b="1" dirty="0" smtClean="0"/>
              <a:t/>
            </a:r>
            <a:br>
              <a:rPr lang="el-GR" sz="2400" b="1" dirty="0" smtClean="0"/>
            </a:br>
            <a:r>
              <a:rPr lang="el-GR" sz="2700" b="1" dirty="0" smtClean="0"/>
              <a:t> </a:t>
            </a:r>
            <a:r>
              <a:rPr lang="el-GR" sz="2700" b="1" dirty="0" smtClean="0">
                <a:cs typeface="Times New Roman" pitchFamily="18" charset="0"/>
              </a:rPr>
              <a:t> </a:t>
            </a:r>
            <a:r>
              <a:rPr lang="el-GR" sz="3100" b="1" dirty="0">
                <a:ea typeface="Arial Unicode MS" pitchFamily="34" charset="-128"/>
                <a:cs typeface="Arial Unicode MS" pitchFamily="34" charset="-128"/>
              </a:rPr>
              <a:t> </a:t>
            </a:r>
            <a:r>
              <a:rPr lang="el-GR" sz="3100" b="1" dirty="0" smtClean="0">
                <a:ea typeface="Arial Unicode MS" pitchFamily="34" charset="-128"/>
                <a:cs typeface="Arial Unicode MS" pitchFamily="34" charset="-128"/>
              </a:rPr>
              <a:t/>
            </a:r>
            <a:br>
              <a:rPr lang="el-GR" sz="3100" b="1" dirty="0" smtClean="0">
                <a:ea typeface="Arial Unicode MS" pitchFamily="34" charset="-128"/>
                <a:cs typeface="Arial Unicode MS" pitchFamily="34" charset="-128"/>
              </a:rPr>
            </a:br>
            <a:r>
              <a:rPr lang="el-GR" sz="2700" b="1" dirty="0" smtClean="0">
                <a:latin typeface="Times New Roman" pitchFamily="18" charset="0"/>
                <a:cs typeface="Times New Roman" pitchFamily="18" charset="0"/>
              </a:rPr>
              <a:t>Παράδειγμα 1</a:t>
            </a:r>
            <a:br>
              <a:rPr lang="el-GR" sz="2700" b="1" dirty="0" smtClean="0">
                <a:latin typeface="Times New Roman" pitchFamily="18" charset="0"/>
                <a:cs typeface="Times New Roman" pitchFamily="18" charset="0"/>
              </a:rPr>
            </a:br>
            <a:r>
              <a:rPr lang="el-GR" sz="2700" b="1" dirty="0" smtClean="0">
                <a:solidFill>
                  <a:srgbClr val="FF0000"/>
                </a:solidFill>
                <a:latin typeface="Times New Roman" pitchFamily="18" charset="0"/>
                <a:cs typeface="Times New Roman" pitchFamily="18" charset="0"/>
              </a:rPr>
              <a:t> </a:t>
            </a:r>
            <a:r>
              <a:rPr lang="el-GR" sz="2000" b="1" dirty="0" smtClean="0">
                <a:solidFill>
                  <a:srgbClr val="FF0000"/>
                </a:solidFill>
                <a:latin typeface="Times New Roman" pitchFamily="18" charset="0"/>
                <a:cs typeface="Times New Roman" pitchFamily="18" charset="0"/>
              </a:rPr>
              <a:t>Πηγή: (</a:t>
            </a:r>
            <a:r>
              <a:rPr lang="el-GR" sz="2000" b="1" dirty="0" err="1" smtClean="0">
                <a:solidFill>
                  <a:srgbClr val="FF0000"/>
                </a:solidFill>
                <a:latin typeface="Times New Roman" pitchFamily="18" charset="0"/>
                <a:cs typeface="Times New Roman" pitchFamily="18" charset="0"/>
              </a:rPr>
              <a:t>Σφυρόερα</a:t>
            </a:r>
            <a:r>
              <a:rPr lang="el-GR" sz="2000" b="1" dirty="0" smtClean="0">
                <a:solidFill>
                  <a:srgbClr val="FF0000"/>
                </a:solidFill>
                <a:latin typeface="Times New Roman" pitchFamily="18" charset="0"/>
                <a:cs typeface="Times New Roman" pitchFamily="18" charset="0"/>
              </a:rPr>
              <a:t> &amp; </a:t>
            </a:r>
            <a:r>
              <a:rPr lang="el-GR" sz="2000" b="1" dirty="0" err="1" smtClean="0">
                <a:solidFill>
                  <a:srgbClr val="FF0000"/>
                </a:solidFill>
                <a:latin typeface="Times New Roman" pitchFamily="18" charset="0"/>
                <a:cs typeface="Times New Roman" pitchFamily="18" charset="0"/>
              </a:rPr>
              <a:t>Τζεκάκη</a:t>
            </a:r>
            <a:r>
              <a:rPr lang="el-GR" sz="2000" b="1" dirty="0" smtClean="0">
                <a:solidFill>
                  <a:srgbClr val="FF0000"/>
                </a:solidFill>
                <a:latin typeface="Times New Roman" pitchFamily="18" charset="0"/>
                <a:cs typeface="Times New Roman" pitchFamily="18" charset="0"/>
              </a:rPr>
              <a:t>, 2016: 16)</a:t>
            </a:r>
            <a:br>
              <a:rPr lang="el-GR" sz="2000" b="1" dirty="0" smtClean="0">
                <a:solidFill>
                  <a:srgbClr val="FF0000"/>
                </a:solidFill>
                <a:latin typeface="Times New Roman" pitchFamily="18" charset="0"/>
                <a:cs typeface="Times New Roman" pitchFamily="18" charset="0"/>
              </a:rPr>
            </a:br>
            <a:r>
              <a:rPr lang="el-GR" sz="2700" b="1" dirty="0" smtClean="0">
                <a:latin typeface="Times New Roman" pitchFamily="18" charset="0"/>
                <a:cs typeface="Times New Roman" pitchFamily="18" charset="0"/>
              </a:rPr>
              <a:t/>
            </a:r>
            <a:br>
              <a:rPr lang="el-GR" sz="2700" b="1" dirty="0" smtClean="0">
                <a:latin typeface="Times New Roman" pitchFamily="18" charset="0"/>
                <a:cs typeface="Times New Roman" pitchFamily="18" charset="0"/>
              </a:rPr>
            </a:b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idx="1"/>
          </p:nvPr>
        </p:nvSpPr>
        <p:spPr>
          <a:xfrm>
            <a:off x="571472" y="714356"/>
            <a:ext cx="8001056" cy="6143644"/>
          </a:xfrm>
        </p:spPr>
        <p:txBody>
          <a:bodyPr>
            <a:normAutofit fontScale="25000" lnSpcReduction="20000"/>
          </a:bodyPr>
          <a:lstStyle/>
          <a:p>
            <a:r>
              <a:rPr lang="el-GR" sz="8000" dirty="0" smtClean="0">
                <a:latin typeface="Times New Roman" pitchFamily="18" charset="0"/>
                <a:cs typeface="Times New Roman" pitchFamily="18" charset="0"/>
              </a:rPr>
              <a:t> Μελετάμε το παρακάτω επεισόδιο;</a:t>
            </a:r>
          </a:p>
          <a:p>
            <a:pPr lvl="2"/>
            <a:r>
              <a:rPr lang="el-GR" sz="7200" b="1" i="1" dirty="0" smtClean="0">
                <a:latin typeface="Times New Roman" pitchFamily="18" charset="0"/>
                <a:cs typeface="Times New Roman" pitchFamily="18" charset="0"/>
              </a:rPr>
              <a:t>Τι μπορούμε να διαπιστώσουμε </a:t>
            </a:r>
            <a:r>
              <a:rPr lang="el-GR" sz="7200" i="1" dirty="0" smtClean="0">
                <a:latin typeface="Times New Roman" pitchFamily="18" charset="0"/>
                <a:cs typeface="Times New Roman" pitchFamily="18" charset="0"/>
              </a:rPr>
              <a:t>από τον διάλογο αυτό; </a:t>
            </a:r>
          </a:p>
          <a:p>
            <a:pPr lvl="2"/>
            <a:r>
              <a:rPr lang="el-GR" sz="7200" b="1" i="1" dirty="0" smtClean="0">
                <a:latin typeface="Times New Roman" pitchFamily="18" charset="0"/>
                <a:cs typeface="Times New Roman" pitchFamily="18" charset="0"/>
              </a:rPr>
              <a:t>Υποστηρίζει τη μάθηση </a:t>
            </a:r>
            <a:r>
              <a:rPr lang="el-GR" sz="7200" i="1" dirty="0" smtClean="0">
                <a:latin typeface="Times New Roman" pitchFamily="18" charset="0"/>
                <a:cs typeface="Times New Roman" pitchFamily="18" charset="0"/>
              </a:rPr>
              <a:t>των παιδιών; </a:t>
            </a:r>
          </a:p>
          <a:p>
            <a:pPr lvl="2"/>
            <a:r>
              <a:rPr lang="el-GR" sz="7200" i="1" dirty="0" smtClean="0">
                <a:latin typeface="Times New Roman" pitchFamily="18" charset="0"/>
                <a:cs typeface="Times New Roman" pitchFamily="18" charset="0"/>
              </a:rPr>
              <a:t>Ας αναρωτηθούμε </a:t>
            </a:r>
            <a:r>
              <a:rPr lang="el-GR" sz="7200" b="1" i="1" dirty="0" smtClean="0">
                <a:latin typeface="Times New Roman" pitchFamily="18" charset="0"/>
                <a:cs typeface="Times New Roman" pitchFamily="18" charset="0"/>
              </a:rPr>
              <a:t>τι και πώς μαθαίνει το κάθε παιδί </a:t>
            </a:r>
            <a:r>
              <a:rPr lang="el-GR" sz="7200" i="1" dirty="0" smtClean="0">
                <a:latin typeface="Times New Roman" pitchFamily="18" charset="0"/>
                <a:cs typeface="Times New Roman" pitchFamily="18" charset="0"/>
              </a:rPr>
              <a:t>στη συγκεκριμένη συνθήκη. </a:t>
            </a:r>
          </a:p>
          <a:p>
            <a:pPr lvl="2"/>
            <a:r>
              <a:rPr lang="el-GR" sz="7200" b="1" i="1" dirty="0" smtClean="0">
                <a:latin typeface="Times New Roman" pitchFamily="18" charset="0"/>
                <a:cs typeface="Times New Roman" pitchFamily="18" charset="0"/>
              </a:rPr>
              <a:t>Πώς αντιμετωπίζεται το παιδί που δεν καταφέρνει </a:t>
            </a:r>
            <a:r>
              <a:rPr lang="el-GR" sz="7200" i="1" dirty="0" smtClean="0">
                <a:latin typeface="Times New Roman" pitchFamily="18" charset="0"/>
                <a:cs typeface="Times New Roman" pitchFamily="18" charset="0"/>
              </a:rPr>
              <a:t>να απαντήσει στις ερωτήσεις;</a:t>
            </a:r>
          </a:p>
          <a:p>
            <a:endParaRPr lang="el-GR" sz="7200" i="1" dirty="0" smtClean="0">
              <a:latin typeface="Times New Roman" pitchFamily="18" charset="0"/>
              <a:cs typeface="Times New Roman" pitchFamily="18" charset="0"/>
            </a:endParaRPr>
          </a:p>
          <a:p>
            <a:pPr lvl="2"/>
            <a:r>
              <a:rPr lang="el-GR" sz="7200" i="1" dirty="0" smtClean="0">
                <a:latin typeface="Times New Roman" pitchFamily="18" charset="0"/>
                <a:cs typeface="Times New Roman" pitchFamily="18" charset="0"/>
              </a:rPr>
              <a:t>Νηπιαγωγός: Νικόλα, μέτρα από το ένα </a:t>
            </a:r>
            <a:r>
              <a:rPr lang="el-GR" sz="7200" i="1" dirty="0" err="1" smtClean="0">
                <a:latin typeface="Times New Roman" pitchFamily="18" charset="0"/>
                <a:cs typeface="Times New Roman" pitchFamily="18" charset="0"/>
              </a:rPr>
              <a:t>ώς</a:t>
            </a:r>
            <a:r>
              <a:rPr lang="el-GR" sz="7200" i="1" dirty="0" smtClean="0">
                <a:latin typeface="Times New Roman" pitchFamily="18" charset="0"/>
                <a:cs typeface="Times New Roman" pitchFamily="18" charset="0"/>
              </a:rPr>
              <a:t> το δέκα.</a:t>
            </a:r>
          </a:p>
          <a:p>
            <a:pPr lvl="2"/>
            <a:r>
              <a:rPr lang="el-GR" sz="7200" i="1" dirty="0" smtClean="0">
                <a:latin typeface="Times New Roman" pitchFamily="18" charset="0"/>
                <a:cs typeface="Times New Roman" pitchFamily="18" charset="0"/>
              </a:rPr>
              <a:t>Νικόλας: Ένα, δύο, τρία, τέσσερα, πέντε, εεεε... έξι... οχτώ, εννιά δέκα.</a:t>
            </a:r>
          </a:p>
          <a:p>
            <a:pPr lvl="2"/>
            <a:r>
              <a:rPr lang="el-GR" sz="7200" i="1" dirty="0" smtClean="0">
                <a:latin typeface="Times New Roman" pitchFamily="18" charset="0"/>
                <a:cs typeface="Times New Roman" pitchFamily="18" charset="0"/>
              </a:rPr>
              <a:t>Νηπ.: Μέχρι το πέντε, τα πήγες πολύ καλά! Μετά τα μπέρδεψες λίγο - ξέχασες το εφτά! Για να μας βοηθήσει η Μαρία. Μαρία, ξεκίνα από το έξι!</a:t>
            </a:r>
          </a:p>
          <a:p>
            <a:pPr lvl="2"/>
            <a:r>
              <a:rPr lang="el-GR" sz="7200" i="1" dirty="0" smtClean="0">
                <a:latin typeface="Times New Roman" pitchFamily="18" charset="0"/>
                <a:cs typeface="Times New Roman" pitchFamily="18" charset="0"/>
              </a:rPr>
              <a:t>Μαρία: Έξι, εφτά, οχτώ, εννιά, δέκα!</a:t>
            </a:r>
          </a:p>
          <a:p>
            <a:pPr lvl="2"/>
            <a:r>
              <a:rPr lang="el-GR" sz="7200" i="1" dirty="0" smtClean="0">
                <a:latin typeface="Times New Roman" pitchFamily="18" charset="0"/>
                <a:cs typeface="Times New Roman" pitchFamily="18" charset="0"/>
              </a:rPr>
              <a:t>Νηπ.: Μπράβο Μαρία! Νικόλα, μέτρα τώρα κι εσύ από το έξι ως το 10.</a:t>
            </a:r>
          </a:p>
          <a:p>
            <a:pPr lvl="2"/>
            <a:r>
              <a:rPr lang="el-GR" sz="7200" i="1" dirty="0" smtClean="0">
                <a:latin typeface="Times New Roman" pitchFamily="18" charset="0"/>
                <a:cs typeface="Times New Roman" pitchFamily="18" charset="0"/>
              </a:rPr>
              <a:t>Νικ. :Έξι,... εεεε... εφτά, οχτώ, εννιά, δέκα!</a:t>
            </a:r>
          </a:p>
          <a:p>
            <a:pPr lvl="2"/>
            <a:r>
              <a:rPr lang="el-GR" sz="7200" i="1" dirty="0" smtClean="0">
                <a:latin typeface="Times New Roman" pitchFamily="18" charset="0"/>
                <a:cs typeface="Times New Roman" pitchFamily="18" charset="0"/>
              </a:rPr>
              <a:t>Νηπ.: Άλλη μια φορά!</a:t>
            </a:r>
          </a:p>
          <a:p>
            <a:pPr lvl="2"/>
            <a:r>
              <a:rPr lang="el-GR" sz="7200" i="1" dirty="0" smtClean="0">
                <a:latin typeface="Times New Roman" pitchFamily="18" charset="0"/>
                <a:cs typeface="Times New Roman" pitchFamily="18" charset="0"/>
              </a:rPr>
              <a:t>Νικ.: Έξι, εφτά, οχτώ, εννιά, δέκα.</a:t>
            </a:r>
          </a:p>
          <a:p>
            <a:pPr lvl="2"/>
            <a:r>
              <a:rPr lang="el-GR" sz="7200" i="1" dirty="0" smtClean="0">
                <a:latin typeface="Times New Roman" pitchFamily="18" charset="0"/>
                <a:cs typeface="Times New Roman" pitchFamily="18" charset="0"/>
              </a:rPr>
              <a:t>Νηπ.: Μπράβο, Νικόλα! Ούτε που κόμπιασες καθόλου! Έλα να πάρεις ένα αστεράκι! Για πάμε τώρα όλοι μαζί από το ένα ως το δέκα.</a:t>
            </a:r>
          </a:p>
          <a:p>
            <a:pPr lvl="2"/>
            <a:r>
              <a:rPr lang="el-GR" sz="7200" i="1" dirty="0" smtClean="0">
                <a:latin typeface="Times New Roman" pitchFamily="18" charset="0"/>
                <a:cs typeface="Times New Roman" pitchFamily="18" charset="0"/>
              </a:rPr>
              <a:t>Παιδιά: Ένα, δύο, τρία, τέσσερα…</a:t>
            </a:r>
          </a:p>
          <a:p>
            <a:pPr lvl="2" algn="r"/>
            <a:r>
              <a:rPr lang="el-GR" sz="6400" dirty="0" smtClean="0">
                <a:solidFill>
                  <a:srgbClr val="FF0000"/>
                </a:solidFill>
                <a:latin typeface="Times New Roman" pitchFamily="18" charset="0"/>
                <a:cs typeface="Times New Roman" pitchFamily="18" charset="0"/>
              </a:rPr>
              <a:t>Πηγή: (</a:t>
            </a:r>
            <a:r>
              <a:rPr lang="el-GR" sz="6400" dirty="0" err="1" smtClean="0">
                <a:solidFill>
                  <a:srgbClr val="FF0000"/>
                </a:solidFill>
                <a:latin typeface="Times New Roman" pitchFamily="18" charset="0"/>
                <a:cs typeface="Times New Roman" pitchFamily="18" charset="0"/>
              </a:rPr>
              <a:t>Σφυρόερα</a:t>
            </a:r>
            <a:r>
              <a:rPr lang="el-GR" sz="6400" dirty="0" smtClean="0">
                <a:solidFill>
                  <a:srgbClr val="FF0000"/>
                </a:solidFill>
                <a:latin typeface="Times New Roman" pitchFamily="18" charset="0"/>
                <a:cs typeface="Times New Roman" pitchFamily="18" charset="0"/>
              </a:rPr>
              <a:t> &amp; </a:t>
            </a:r>
            <a:r>
              <a:rPr lang="el-GR" sz="6400" dirty="0" err="1" smtClean="0">
                <a:solidFill>
                  <a:srgbClr val="FF0000"/>
                </a:solidFill>
                <a:latin typeface="Times New Roman" pitchFamily="18" charset="0"/>
                <a:cs typeface="Times New Roman" pitchFamily="18" charset="0"/>
              </a:rPr>
              <a:t>Τζεκάκη</a:t>
            </a:r>
            <a:r>
              <a:rPr lang="el-GR" sz="6400" dirty="0" smtClean="0">
                <a:solidFill>
                  <a:srgbClr val="FF0000"/>
                </a:solidFill>
                <a:latin typeface="Times New Roman" pitchFamily="18" charset="0"/>
                <a:cs typeface="Times New Roman" pitchFamily="18" charset="0"/>
              </a:rPr>
              <a:t>, 2016: 16)</a:t>
            </a:r>
            <a:br>
              <a:rPr lang="el-GR" sz="6400" dirty="0" smtClean="0">
                <a:solidFill>
                  <a:srgbClr val="FF0000"/>
                </a:solidFill>
                <a:latin typeface="Times New Roman" pitchFamily="18" charset="0"/>
                <a:cs typeface="Times New Roman" pitchFamily="18" charset="0"/>
              </a:rPr>
            </a:br>
            <a:endParaRPr lang="el-GR" sz="6400" i="1" dirty="0" smtClean="0">
              <a:latin typeface="Times New Roman" pitchFamily="18" charset="0"/>
              <a:cs typeface="Times New Roman" pitchFamily="18" charset="0"/>
            </a:endParaRPr>
          </a:p>
          <a:p>
            <a:pPr lvl="2"/>
            <a:endParaRPr lang="el-GR" sz="7200" i="1"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57158" y="142852"/>
            <a:ext cx="8429684" cy="571504"/>
          </a:xfrm>
        </p:spPr>
        <p:txBody>
          <a:bodyPr>
            <a:normAutofit fontScale="90000"/>
          </a:bodyPr>
          <a:lstStyle/>
          <a:p>
            <a:pPr algn="ctr"/>
            <a:r>
              <a:rPr lang="el-GR" sz="2400" b="1" dirty="0"/>
              <a:t/>
            </a:r>
            <a:br>
              <a:rPr lang="el-GR" sz="2400" b="1" dirty="0"/>
            </a:br>
            <a:r>
              <a:rPr lang="el-GR" sz="2400" b="1" dirty="0" smtClean="0"/>
              <a:t/>
            </a:r>
            <a:br>
              <a:rPr lang="el-GR" sz="2400" b="1" dirty="0" smtClean="0"/>
            </a:br>
            <a:r>
              <a:rPr lang="el-GR" sz="2700" b="1" dirty="0" smtClean="0"/>
              <a:t> </a:t>
            </a:r>
            <a:r>
              <a:rPr lang="el-GR" sz="2700" b="1" dirty="0" smtClean="0">
                <a:cs typeface="Times New Roman" pitchFamily="18" charset="0"/>
              </a:rPr>
              <a:t> </a:t>
            </a:r>
            <a:r>
              <a:rPr lang="el-GR" sz="2700" b="1" dirty="0">
                <a:ea typeface="Arial Unicode MS" pitchFamily="34" charset="-128"/>
                <a:cs typeface="Arial Unicode MS" pitchFamily="34" charset="-128"/>
              </a:rPr>
              <a:t> </a:t>
            </a:r>
            <a:r>
              <a:rPr lang="el-GR" sz="2700" b="1" dirty="0" smtClean="0">
                <a:latin typeface="Times New Roman" pitchFamily="18" charset="0"/>
                <a:cs typeface="Times New Roman" pitchFamily="18" charset="0"/>
              </a:rPr>
              <a:t>Παράδειγμα 1</a:t>
            </a:r>
            <a:br>
              <a:rPr lang="el-GR" sz="2700" b="1" dirty="0" smtClean="0">
                <a:latin typeface="Times New Roman" pitchFamily="18" charset="0"/>
                <a:cs typeface="Times New Roman" pitchFamily="18" charset="0"/>
              </a:rPr>
            </a:b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idx="1"/>
          </p:nvPr>
        </p:nvSpPr>
        <p:spPr>
          <a:xfrm>
            <a:off x="1000100" y="714356"/>
            <a:ext cx="7215238" cy="6000792"/>
          </a:xfrm>
        </p:spPr>
        <p:txBody>
          <a:bodyPr>
            <a:normAutofit/>
          </a:bodyPr>
          <a:lstStyle/>
          <a:p>
            <a:r>
              <a:rPr lang="el-GR" b="1" dirty="0" smtClean="0"/>
              <a:t> </a:t>
            </a:r>
            <a:r>
              <a:rPr lang="el-GR" sz="2600" dirty="0" smtClean="0">
                <a:latin typeface="Times New Roman" pitchFamily="18" charset="0"/>
                <a:cs typeface="Times New Roman" pitchFamily="18" charset="0"/>
              </a:rPr>
              <a:t>Στο επεισόδιο αυτό παρατηρούμε ότι </a:t>
            </a:r>
          </a:p>
          <a:p>
            <a:pPr lvl="2"/>
            <a:r>
              <a:rPr lang="el-GR" sz="2000" dirty="0" smtClean="0">
                <a:latin typeface="Times New Roman" pitchFamily="18" charset="0"/>
                <a:cs typeface="Times New Roman" pitchFamily="18" charset="0"/>
              </a:rPr>
              <a:t>η εκπαιδευτικός  χρησιμοποιεί</a:t>
            </a:r>
            <a:r>
              <a:rPr lang="el-GR" sz="2000" dirty="0" smtClean="0">
                <a:solidFill>
                  <a:srgbClr val="FF0000"/>
                </a:solidFill>
                <a:latin typeface="Times New Roman" pitchFamily="18" charset="0"/>
                <a:cs typeface="Times New Roman" pitchFamily="18" charset="0"/>
              </a:rPr>
              <a:t> ερωταποκρίσεις, </a:t>
            </a:r>
          </a:p>
          <a:p>
            <a:pPr lvl="2"/>
            <a:endParaRPr lang="el-GR" sz="2000" dirty="0" smtClean="0">
              <a:solidFill>
                <a:srgbClr val="FF0000"/>
              </a:solidFill>
              <a:latin typeface="Times New Roman" pitchFamily="18" charset="0"/>
              <a:cs typeface="Times New Roman" pitchFamily="18" charset="0"/>
            </a:endParaRPr>
          </a:p>
          <a:p>
            <a:pPr lvl="2"/>
            <a:r>
              <a:rPr lang="el-GR" sz="2000" dirty="0" smtClean="0">
                <a:latin typeface="Times New Roman" pitchFamily="18" charset="0"/>
                <a:cs typeface="Times New Roman" pitchFamily="18" charset="0"/>
              </a:rPr>
              <a:t>υιοθετεί βασικά χαρακτηριστικά της </a:t>
            </a:r>
            <a:r>
              <a:rPr lang="el-GR" sz="2000" dirty="0" smtClean="0">
                <a:solidFill>
                  <a:srgbClr val="FF0000"/>
                </a:solidFill>
                <a:latin typeface="Times New Roman" pitchFamily="18" charset="0"/>
                <a:cs typeface="Times New Roman" pitchFamily="18" charset="0"/>
              </a:rPr>
              <a:t>συμπεριφοριστικής προσέγγισης. </a:t>
            </a:r>
          </a:p>
          <a:p>
            <a:pPr lvl="2"/>
            <a:endParaRPr lang="el-GR" sz="2000" dirty="0" smtClean="0">
              <a:latin typeface="Times New Roman" pitchFamily="18" charset="0"/>
              <a:cs typeface="Times New Roman" pitchFamily="18" charset="0"/>
            </a:endParaRPr>
          </a:p>
          <a:p>
            <a:pPr lvl="2"/>
            <a:r>
              <a:rPr lang="el-GR" sz="2000" dirty="0" smtClean="0">
                <a:solidFill>
                  <a:srgbClr val="FF0000"/>
                </a:solidFill>
                <a:latin typeface="Times New Roman" pitchFamily="18" charset="0"/>
                <a:cs typeface="Times New Roman" pitchFamily="18" charset="0"/>
              </a:rPr>
              <a:t>απαντούν «σωστά» </a:t>
            </a:r>
            <a:r>
              <a:rPr lang="el-GR" sz="2000" dirty="0" smtClean="0">
                <a:latin typeface="Times New Roman" pitchFamily="18" charset="0"/>
                <a:cs typeface="Times New Roman" pitchFamily="18" charset="0"/>
              </a:rPr>
              <a:t>τα παιδιά που ξέρουν τις απαντήσεις και επιβραβεύονται για την σωστή απάντηση.</a:t>
            </a:r>
          </a:p>
          <a:p>
            <a:pPr lvl="2"/>
            <a:endParaRPr lang="el-GR" sz="2000" dirty="0" smtClean="0">
              <a:latin typeface="Times New Roman" pitchFamily="18" charset="0"/>
              <a:cs typeface="Times New Roman" pitchFamily="18" charset="0"/>
            </a:endParaRPr>
          </a:p>
          <a:p>
            <a:pPr lvl="2"/>
            <a:r>
              <a:rPr lang="el-GR" sz="2000" dirty="0" smtClean="0">
                <a:solidFill>
                  <a:srgbClr val="FF0000"/>
                </a:solidFill>
                <a:latin typeface="Times New Roman" pitchFamily="18" charset="0"/>
                <a:cs typeface="Times New Roman" pitchFamily="18" charset="0"/>
              </a:rPr>
              <a:t>Τα παιδιά δεν  έχουν υποστηριχτεί ώστε να μάθουν.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57158" y="0"/>
            <a:ext cx="8429684" cy="714356"/>
          </a:xfrm>
        </p:spPr>
        <p:txBody>
          <a:bodyPr>
            <a:normAutofit fontScale="90000"/>
          </a:bodyPr>
          <a:lstStyle/>
          <a:p>
            <a:pPr algn="ctr"/>
            <a:r>
              <a:rPr lang="el-GR" sz="2400" b="1" dirty="0"/>
              <a:t/>
            </a:r>
            <a:br>
              <a:rPr lang="el-GR" sz="2400" b="1" dirty="0"/>
            </a:br>
            <a:r>
              <a:rPr lang="el-GR" sz="2400" b="1" dirty="0" smtClean="0"/>
              <a:t/>
            </a:r>
            <a:br>
              <a:rPr lang="el-GR" sz="2400" b="1" dirty="0" smtClean="0"/>
            </a:br>
            <a:r>
              <a:rPr lang="el-GR" sz="20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 </a:t>
            </a:r>
            <a:r>
              <a:rPr lang="el-GR" sz="2400" b="1" dirty="0">
                <a:latin typeface="Times New Roman" pitchFamily="18" charset="0"/>
                <a:ea typeface="Arial Unicode MS" pitchFamily="34" charset="-128"/>
                <a:cs typeface="Times New Roman" pitchFamily="18" charset="0"/>
              </a:rPr>
              <a:t> </a:t>
            </a:r>
            <a:r>
              <a:rPr lang="el-GR" sz="3100" b="1" dirty="0" smtClean="0">
                <a:latin typeface="Times New Roman" pitchFamily="18" charset="0"/>
                <a:cs typeface="Times New Roman" pitchFamily="18" charset="0"/>
              </a:rPr>
              <a:t>Παράδειγμα 2</a:t>
            </a:r>
            <a:br>
              <a:rPr lang="el-GR" sz="3100" b="1" dirty="0" smtClean="0">
                <a:latin typeface="Times New Roman" pitchFamily="18" charset="0"/>
                <a:cs typeface="Times New Roman" pitchFamily="18" charset="0"/>
              </a:rPr>
            </a:br>
            <a:r>
              <a:rPr lang="el-GR" sz="2400" b="1" dirty="0" smtClean="0">
                <a:solidFill>
                  <a:srgbClr val="FF0000"/>
                </a:solidFill>
                <a:latin typeface="Times New Roman" pitchFamily="18" charset="0"/>
                <a:cs typeface="Times New Roman" pitchFamily="18" charset="0"/>
              </a:rPr>
              <a:t>Πηγή: (</a:t>
            </a:r>
            <a:r>
              <a:rPr lang="el-GR" sz="2400" b="1" dirty="0" err="1" smtClean="0">
                <a:solidFill>
                  <a:srgbClr val="FF0000"/>
                </a:solidFill>
                <a:latin typeface="Times New Roman" pitchFamily="18" charset="0"/>
                <a:cs typeface="Times New Roman" pitchFamily="18" charset="0"/>
              </a:rPr>
              <a:t>Σφυρόερα</a:t>
            </a:r>
            <a:r>
              <a:rPr lang="el-GR" sz="2400" b="1" dirty="0" smtClean="0">
                <a:solidFill>
                  <a:srgbClr val="FF0000"/>
                </a:solidFill>
                <a:latin typeface="Times New Roman" pitchFamily="18" charset="0"/>
                <a:cs typeface="Times New Roman" pitchFamily="18" charset="0"/>
              </a:rPr>
              <a:t> &amp; </a:t>
            </a:r>
            <a:r>
              <a:rPr lang="el-GR" sz="2400" b="1" dirty="0" err="1" smtClean="0">
                <a:solidFill>
                  <a:srgbClr val="FF0000"/>
                </a:solidFill>
                <a:latin typeface="Times New Roman" pitchFamily="18" charset="0"/>
                <a:cs typeface="Times New Roman" pitchFamily="18" charset="0"/>
              </a:rPr>
              <a:t>Τζεκάκη</a:t>
            </a:r>
            <a:r>
              <a:rPr lang="el-GR" sz="2400" b="1" dirty="0" smtClean="0">
                <a:solidFill>
                  <a:srgbClr val="FF0000"/>
                </a:solidFill>
                <a:latin typeface="Times New Roman" pitchFamily="18" charset="0"/>
                <a:cs typeface="Times New Roman" pitchFamily="18" charset="0"/>
              </a:rPr>
              <a:t>, 2016: 17)</a:t>
            </a:r>
            <a:br>
              <a:rPr lang="el-GR" sz="2400" b="1" dirty="0" smtClean="0">
                <a:solidFill>
                  <a:srgbClr val="FF0000"/>
                </a:solidFill>
                <a:latin typeface="Times New Roman" pitchFamily="18" charset="0"/>
                <a:cs typeface="Times New Roman" pitchFamily="18" charset="0"/>
              </a:rPr>
            </a:b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endParaRPr lang="el-GR" sz="2400" b="1" dirty="0">
              <a:latin typeface="Times New Roman" pitchFamily="18" charset="0"/>
              <a:ea typeface="Arial Unicode MS" pitchFamily="34" charset="-128"/>
              <a:cs typeface="Times New Roman" pitchFamily="18" charset="0"/>
            </a:endParaRPr>
          </a:p>
        </p:txBody>
      </p:sp>
      <p:sp>
        <p:nvSpPr>
          <p:cNvPr id="3075" name="Rectangle 3"/>
          <p:cNvSpPr>
            <a:spLocks noGrp="1" noChangeArrowheads="1"/>
          </p:cNvSpPr>
          <p:nvPr>
            <p:ph idx="1"/>
          </p:nvPr>
        </p:nvSpPr>
        <p:spPr>
          <a:xfrm>
            <a:off x="1000100" y="785794"/>
            <a:ext cx="8001056" cy="5929354"/>
          </a:xfrm>
        </p:spPr>
        <p:txBody>
          <a:bodyPr>
            <a:normAutofit fontScale="77500" lnSpcReduction="20000"/>
          </a:bodyPr>
          <a:lstStyle/>
          <a:p>
            <a:r>
              <a:rPr lang="el-GR" sz="2700" i="1" dirty="0" smtClean="0">
                <a:latin typeface="Times New Roman" pitchFamily="18" charset="0"/>
                <a:cs typeface="Times New Roman" pitchFamily="18" charset="0"/>
              </a:rPr>
              <a:t>Η εκπαιδευτικός, μετά την παρουσίαση ενός βιβλίου, ζητά από τα παιδιά σε ομάδες να αποτυπώσουν με όποιον τρόπο θέλουν μια πιθανή συνέχεια της ιστορίας, κάτι που έχουν ήδη δοκιμάσει πολλές φορές στην τάξη, και να την παρουσιάσουν στην ολομέλεια. </a:t>
            </a:r>
          </a:p>
          <a:p>
            <a:endParaRPr lang="el-GR" sz="2700" i="1" dirty="0" smtClean="0">
              <a:latin typeface="Times New Roman" pitchFamily="18" charset="0"/>
              <a:cs typeface="Times New Roman" pitchFamily="18" charset="0"/>
            </a:endParaRPr>
          </a:p>
          <a:p>
            <a:r>
              <a:rPr lang="el-GR" sz="2700" i="1" dirty="0" smtClean="0">
                <a:latin typeface="Times New Roman" pitchFamily="18" charset="0"/>
                <a:cs typeface="Times New Roman" pitchFamily="18" charset="0"/>
              </a:rPr>
              <a:t>Η μία ομάδα αποφασίζει να φτιάξει ένα δισέλιδο με λόγια και εικόνες, η δεύτερη να δραματοποιήσει τη συνέχεια της ιστορίας και η τρίτη με τη βοήθεια της φωτογραφικής μηχανής να φωτογραφίσει μια ακόμη σκηνή και να γράψει μια λεζάντα. </a:t>
            </a:r>
          </a:p>
          <a:p>
            <a:endParaRPr lang="el-GR" sz="2700" i="1" dirty="0" smtClean="0">
              <a:latin typeface="Times New Roman" pitchFamily="18" charset="0"/>
              <a:cs typeface="Times New Roman" pitchFamily="18" charset="0"/>
            </a:endParaRPr>
          </a:p>
          <a:p>
            <a:r>
              <a:rPr lang="el-GR" sz="2700" i="1" dirty="0" smtClean="0">
                <a:latin typeface="Times New Roman" pitchFamily="18" charset="0"/>
                <a:cs typeface="Times New Roman" pitchFamily="18" charset="0"/>
              </a:rPr>
              <a:t>Πρόκειται για μια διαδικασία που διαρκεί αρκετά. Τα παιδιά συνεργάζονται, διαφωνούν και αλληλεπιδρούν μοιράζοντας ρόλους μεταξύ τους: άλλοι γράφουν, άλλοι ζωγραφίζουν, άλλοι χειρίζονται τη φωτογραφική μηχανή, άλλοι αναπαριστούν...</a:t>
            </a:r>
          </a:p>
          <a:p>
            <a:endParaRPr lang="el-GR" sz="2700" i="1" dirty="0" smtClean="0">
              <a:latin typeface="Times New Roman" pitchFamily="18" charset="0"/>
              <a:cs typeface="Times New Roman" pitchFamily="18" charset="0"/>
            </a:endParaRPr>
          </a:p>
          <a:p>
            <a:r>
              <a:rPr lang="el-GR" sz="2700" i="1" dirty="0" smtClean="0">
                <a:latin typeface="Times New Roman" pitchFamily="18" charset="0"/>
                <a:cs typeface="Times New Roman" pitchFamily="18" charset="0"/>
              </a:rPr>
              <a:t>Η εκπαιδευτικός παρεμβαίνει και διευκολύνει όποτε θεωρεί ότι κάτι τέτοιο χρειάζεται.</a:t>
            </a:r>
          </a:p>
          <a:p>
            <a:pPr algn="r">
              <a:buNone/>
            </a:pPr>
            <a:r>
              <a:rPr lang="el-GR" sz="2600" dirty="0" smtClean="0">
                <a:solidFill>
                  <a:srgbClr val="FF0000"/>
                </a:solidFill>
                <a:latin typeface="Times New Roman" pitchFamily="18" charset="0"/>
                <a:cs typeface="Times New Roman" pitchFamily="18" charset="0"/>
              </a:rPr>
              <a:t>Πηγή: (</a:t>
            </a:r>
            <a:r>
              <a:rPr lang="el-GR" sz="2600" dirty="0" err="1" smtClean="0">
                <a:solidFill>
                  <a:srgbClr val="FF0000"/>
                </a:solidFill>
                <a:latin typeface="Times New Roman" pitchFamily="18" charset="0"/>
                <a:cs typeface="Times New Roman" pitchFamily="18" charset="0"/>
              </a:rPr>
              <a:t>Σφυρόερα</a:t>
            </a:r>
            <a:r>
              <a:rPr lang="el-GR" sz="2600" dirty="0" smtClean="0">
                <a:solidFill>
                  <a:srgbClr val="FF0000"/>
                </a:solidFill>
                <a:latin typeface="Times New Roman" pitchFamily="18" charset="0"/>
                <a:cs typeface="Times New Roman" pitchFamily="18" charset="0"/>
              </a:rPr>
              <a:t> &amp; </a:t>
            </a:r>
            <a:r>
              <a:rPr lang="el-GR" sz="2600" dirty="0" err="1" smtClean="0">
                <a:solidFill>
                  <a:srgbClr val="FF0000"/>
                </a:solidFill>
                <a:latin typeface="Times New Roman" pitchFamily="18" charset="0"/>
                <a:cs typeface="Times New Roman" pitchFamily="18" charset="0"/>
              </a:rPr>
              <a:t>Τζεκάκη</a:t>
            </a:r>
            <a:r>
              <a:rPr lang="el-GR" sz="2600" dirty="0" smtClean="0">
                <a:solidFill>
                  <a:srgbClr val="FF0000"/>
                </a:solidFill>
                <a:latin typeface="Times New Roman" pitchFamily="18" charset="0"/>
                <a:cs typeface="Times New Roman" pitchFamily="18" charset="0"/>
              </a:rPr>
              <a:t>, 2016: 17)</a:t>
            </a:r>
            <a:br>
              <a:rPr lang="el-GR" sz="2600" dirty="0" smtClean="0">
                <a:solidFill>
                  <a:srgbClr val="FF0000"/>
                </a:solidFill>
                <a:latin typeface="Times New Roman" pitchFamily="18" charset="0"/>
                <a:cs typeface="Times New Roman" pitchFamily="18" charset="0"/>
              </a:rPr>
            </a:br>
            <a:endParaRPr lang="el-GR" sz="2600" i="1" dirty="0" smtClean="0">
              <a:latin typeface="Times New Roman" pitchFamily="18" charset="0"/>
              <a:cs typeface="Times New Roman" pitchFamily="18" charset="0"/>
            </a:endParaRPr>
          </a:p>
          <a:p>
            <a:endParaRPr lang="el-GR" sz="4400"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714348" y="0"/>
            <a:ext cx="7286676" cy="785794"/>
          </a:xfrm>
        </p:spPr>
        <p:txBody>
          <a:bodyPr>
            <a:normAutofit fontScale="90000"/>
          </a:bodyPr>
          <a:lstStyle/>
          <a:p>
            <a:pPr algn="ctr"/>
            <a:r>
              <a:rPr lang="el-GR" sz="2400" b="1" dirty="0"/>
              <a:t/>
            </a:r>
            <a:br>
              <a:rPr lang="el-GR" sz="2400" b="1" dirty="0"/>
            </a:br>
            <a:r>
              <a:rPr lang="el-GR" sz="20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 </a:t>
            </a:r>
            <a:r>
              <a:rPr lang="el-GR" sz="2400" b="1" dirty="0">
                <a:latin typeface="Times New Roman" pitchFamily="18" charset="0"/>
                <a:ea typeface="Arial Unicode MS" pitchFamily="34" charset="-128"/>
                <a:cs typeface="Times New Roman" pitchFamily="18" charset="0"/>
              </a:rPr>
              <a:t> </a:t>
            </a:r>
            <a:r>
              <a:rPr lang="el-GR" sz="2400" b="1" dirty="0" smtClean="0">
                <a:latin typeface="Times New Roman" pitchFamily="18" charset="0"/>
                <a:ea typeface="Arial Unicode MS" pitchFamily="34" charset="-128"/>
                <a:cs typeface="Times New Roman" pitchFamily="18" charset="0"/>
              </a:rPr>
              <a:t/>
            </a:r>
            <a:br>
              <a:rPr lang="el-GR" sz="2400" b="1" dirty="0" smtClean="0">
                <a:latin typeface="Times New Roman" pitchFamily="18" charset="0"/>
                <a:ea typeface="Arial Unicode MS" pitchFamily="34" charset="-128"/>
                <a:cs typeface="Times New Roman" pitchFamily="18" charset="0"/>
              </a:rPr>
            </a:br>
            <a:r>
              <a:rPr lang="el-GR" sz="2400" b="1" dirty="0" smtClean="0">
                <a:latin typeface="Times New Roman" pitchFamily="18" charset="0"/>
                <a:ea typeface="Arial Unicode MS" pitchFamily="34" charset="-128"/>
                <a:cs typeface="Times New Roman" pitchFamily="18" charset="0"/>
              </a:rPr>
              <a:t/>
            </a:r>
            <a:br>
              <a:rPr lang="el-GR" sz="2400" b="1" dirty="0" smtClean="0">
                <a:latin typeface="Times New Roman" pitchFamily="18" charset="0"/>
                <a:ea typeface="Arial Unicode MS" pitchFamily="34" charset="-128"/>
                <a:cs typeface="Times New Roman" pitchFamily="18" charset="0"/>
              </a:rPr>
            </a:br>
            <a:r>
              <a:rPr lang="el-GR" sz="2400" b="1" dirty="0" smtClean="0">
                <a:latin typeface="Times New Roman" pitchFamily="18" charset="0"/>
                <a:ea typeface="Arial Unicode MS" pitchFamily="34" charset="-128"/>
                <a:cs typeface="Times New Roman" pitchFamily="18" charset="0"/>
              </a:rPr>
              <a:t/>
            </a:r>
            <a:br>
              <a:rPr lang="el-GR" sz="2400" b="1" dirty="0" smtClean="0">
                <a:latin typeface="Times New Roman" pitchFamily="18" charset="0"/>
                <a:ea typeface="Arial Unicode MS" pitchFamily="34" charset="-128"/>
                <a:cs typeface="Times New Roman" pitchFamily="18" charset="0"/>
              </a:rPr>
            </a:br>
            <a:r>
              <a:rPr lang="el-GR" sz="2400" b="1" dirty="0" smtClean="0">
                <a:latin typeface="Times New Roman" pitchFamily="18" charset="0"/>
                <a:ea typeface="Arial Unicode MS" pitchFamily="34" charset="-128"/>
                <a:cs typeface="Times New Roman" pitchFamily="18" charset="0"/>
              </a:rPr>
              <a:t/>
            </a:r>
            <a:br>
              <a:rPr lang="el-GR" sz="2400" b="1" dirty="0" smtClean="0">
                <a:latin typeface="Times New Roman" pitchFamily="18" charset="0"/>
                <a:ea typeface="Arial Unicode MS" pitchFamily="34" charset="-128"/>
                <a:cs typeface="Times New Roman" pitchFamily="18" charset="0"/>
              </a:rPr>
            </a:br>
            <a:r>
              <a:rPr lang="el-GR" sz="2400" b="1" dirty="0" smtClean="0">
                <a:latin typeface="Times New Roman" pitchFamily="18" charset="0"/>
                <a:ea typeface="Arial Unicode MS" pitchFamily="34" charset="-128"/>
                <a:cs typeface="Times New Roman" pitchFamily="18" charset="0"/>
              </a:rPr>
              <a:t/>
            </a:r>
            <a:br>
              <a:rPr lang="el-GR" sz="2400" b="1" dirty="0" smtClean="0">
                <a:latin typeface="Times New Roman" pitchFamily="18" charset="0"/>
                <a:ea typeface="Arial Unicode MS" pitchFamily="34" charset="-128"/>
                <a:cs typeface="Times New Roman" pitchFamily="18" charset="0"/>
              </a:rPr>
            </a:br>
            <a:r>
              <a:rPr lang="el-GR" sz="2400" b="1" dirty="0" smtClean="0">
                <a:latin typeface="Times New Roman" pitchFamily="18" charset="0"/>
                <a:ea typeface="Arial Unicode MS" pitchFamily="34" charset="-128"/>
                <a:cs typeface="Times New Roman" pitchFamily="18" charset="0"/>
              </a:rPr>
              <a:t/>
            </a:r>
            <a:br>
              <a:rPr lang="el-GR" sz="2400" b="1" dirty="0" smtClean="0">
                <a:latin typeface="Times New Roman" pitchFamily="18" charset="0"/>
                <a:ea typeface="Arial Unicode MS" pitchFamily="34" charset="-128"/>
                <a:cs typeface="Times New Roman" pitchFamily="18" charset="0"/>
              </a:rPr>
            </a:br>
            <a:r>
              <a:rPr lang="el-GR" sz="3100" b="1" dirty="0" smtClean="0">
                <a:latin typeface="Times New Roman" pitchFamily="18" charset="0"/>
                <a:cs typeface="Times New Roman" pitchFamily="18" charset="0"/>
              </a:rPr>
              <a:t>Παράδειγμα 2</a:t>
            </a: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endParaRPr lang="el-GR" sz="2400" b="1" dirty="0">
              <a:latin typeface="Times New Roman" pitchFamily="18" charset="0"/>
              <a:ea typeface="Arial Unicode MS" pitchFamily="34" charset="-128"/>
              <a:cs typeface="Times New Roman" pitchFamily="18" charset="0"/>
            </a:endParaRPr>
          </a:p>
        </p:txBody>
      </p:sp>
      <p:sp>
        <p:nvSpPr>
          <p:cNvPr id="3075" name="Rectangle 3"/>
          <p:cNvSpPr>
            <a:spLocks noGrp="1" noChangeArrowheads="1"/>
          </p:cNvSpPr>
          <p:nvPr>
            <p:ph idx="1"/>
          </p:nvPr>
        </p:nvSpPr>
        <p:spPr>
          <a:xfrm>
            <a:off x="928662" y="785794"/>
            <a:ext cx="7286676" cy="5929354"/>
          </a:xfrm>
        </p:spPr>
        <p:txBody>
          <a:bodyPr>
            <a:normAutofit/>
          </a:bodyPr>
          <a:lstStyle/>
          <a:p>
            <a:endParaRPr lang="el-GR" sz="2000" dirty="0" smtClean="0">
              <a:latin typeface="Times New Roman" pitchFamily="18" charset="0"/>
              <a:cs typeface="Times New Roman" pitchFamily="18" charset="0"/>
            </a:endParaRPr>
          </a:p>
          <a:p>
            <a:r>
              <a:rPr lang="el-GR" sz="2000" dirty="0" smtClean="0">
                <a:latin typeface="Times New Roman" pitchFamily="18" charset="0"/>
                <a:cs typeface="Times New Roman" pitchFamily="18" charset="0"/>
              </a:rPr>
              <a:t>Τι παρατηρούμε στο  παραπάνω παράδειγμα; </a:t>
            </a:r>
          </a:p>
          <a:p>
            <a:pPr lvl="2"/>
            <a:endParaRPr lang="el-GR" sz="2000" dirty="0" smtClean="0">
              <a:latin typeface="Times New Roman" pitchFamily="18" charset="0"/>
              <a:cs typeface="Times New Roman" pitchFamily="18" charset="0"/>
            </a:endParaRPr>
          </a:p>
          <a:p>
            <a:pPr lvl="2"/>
            <a:r>
              <a:rPr lang="el-GR" sz="2000" b="1" i="1" dirty="0" smtClean="0">
                <a:latin typeface="Times New Roman" pitchFamily="18" charset="0"/>
                <a:cs typeface="Times New Roman" pitchFamily="18" charset="0"/>
              </a:rPr>
              <a:t>τα παιδιά λειτουργούν</a:t>
            </a:r>
            <a:r>
              <a:rPr lang="el-GR" sz="2000" i="1" dirty="0" smtClean="0">
                <a:latin typeface="Times New Roman" pitchFamily="18" charset="0"/>
                <a:cs typeface="Times New Roman" pitchFamily="18" charset="0"/>
              </a:rPr>
              <a:t> </a:t>
            </a:r>
            <a:r>
              <a:rPr lang="el-GR" sz="2000" i="1" dirty="0" smtClean="0">
                <a:solidFill>
                  <a:srgbClr val="FF0000"/>
                </a:solidFill>
                <a:latin typeface="Times New Roman" pitchFamily="18" charset="0"/>
                <a:cs typeface="Times New Roman" pitchFamily="18" charset="0"/>
              </a:rPr>
              <a:t>συνεργατικά και </a:t>
            </a:r>
            <a:r>
              <a:rPr lang="el-GR" sz="2000" i="1" dirty="0" err="1" smtClean="0">
                <a:solidFill>
                  <a:srgbClr val="FF0000"/>
                </a:solidFill>
                <a:latin typeface="Times New Roman" pitchFamily="18" charset="0"/>
                <a:cs typeface="Times New Roman" pitchFamily="18" charset="0"/>
              </a:rPr>
              <a:t>συνοικοδομούν</a:t>
            </a:r>
            <a:r>
              <a:rPr lang="el-GR" sz="2000" i="1" dirty="0" smtClean="0">
                <a:solidFill>
                  <a:srgbClr val="FF0000"/>
                </a:solidFill>
                <a:latin typeface="Times New Roman" pitchFamily="18" charset="0"/>
                <a:cs typeface="Times New Roman" pitchFamily="18" charset="0"/>
              </a:rPr>
              <a:t> νοήματα; </a:t>
            </a:r>
          </a:p>
          <a:p>
            <a:pPr lvl="2"/>
            <a:endParaRPr lang="el-GR" sz="2000" b="1" i="1" dirty="0" smtClean="0">
              <a:latin typeface="Times New Roman" pitchFamily="18" charset="0"/>
              <a:cs typeface="Times New Roman" pitchFamily="18" charset="0"/>
            </a:endParaRPr>
          </a:p>
          <a:p>
            <a:pPr lvl="2"/>
            <a:r>
              <a:rPr lang="el-GR" sz="2000" b="1" i="1" dirty="0" smtClean="0">
                <a:latin typeface="Times New Roman" pitchFamily="18" charset="0"/>
                <a:cs typeface="Times New Roman" pitchFamily="18" charset="0"/>
              </a:rPr>
              <a:t>έχουν οικειοποιηθεί  με τα  αντίστοιχα </a:t>
            </a:r>
            <a:r>
              <a:rPr lang="el-GR" sz="2000" i="1" dirty="0" smtClean="0">
                <a:solidFill>
                  <a:srgbClr val="FF0000"/>
                </a:solidFill>
                <a:latin typeface="Times New Roman" pitchFamily="18" charset="0"/>
                <a:cs typeface="Times New Roman" pitchFamily="18" charset="0"/>
              </a:rPr>
              <a:t>εργαλεία και τρόπους δουλειάς; </a:t>
            </a:r>
          </a:p>
          <a:p>
            <a:pPr lvl="2"/>
            <a:endParaRPr lang="el-GR" sz="2000" b="1" i="1" dirty="0" smtClean="0">
              <a:latin typeface="Times New Roman" pitchFamily="18" charset="0"/>
              <a:cs typeface="Times New Roman" pitchFamily="18" charset="0"/>
            </a:endParaRPr>
          </a:p>
          <a:p>
            <a:pPr lvl="2"/>
            <a:r>
              <a:rPr lang="el-GR" sz="2000" b="1" i="1" dirty="0" smtClean="0">
                <a:latin typeface="Times New Roman" pitchFamily="18" charset="0"/>
                <a:cs typeface="Times New Roman" pitchFamily="18" charset="0"/>
              </a:rPr>
              <a:t>λειτουργούν </a:t>
            </a:r>
            <a:r>
              <a:rPr lang="el-GR" sz="2000" i="1" dirty="0" smtClean="0">
                <a:latin typeface="Times New Roman" pitchFamily="18" charset="0"/>
                <a:cs typeface="Times New Roman" pitchFamily="18" charset="0"/>
              </a:rPr>
              <a:t> </a:t>
            </a:r>
            <a:r>
              <a:rPr lang="el-GR" sz="2000" i="1" dirty="0" smtClean="0">
                <a:solidFill>
                  <a:srgbClr val="FF0000"/>
                </a:solidFill>
                <a:latin typeface="Times New Roman" pitchFamily="18" charset="0"/>
                <a:cs typeface="Times New Roman" pitchFamily="18" charset="0"/>
              </a:rPr>
              <a:t>αυτόνομα;</a:t>
            </a:r>
            <a:r>
              <a:rPr lang="el-GR" sz="2000" i="1" dirty="0" smtClean="0">
                <a:latin typeface="Times New Roman" pitchFamily="18" charset="0"/>
                <a:cs typeface="Times New Roman" pitchFamily="18" charset="0"/>
              </a:rPr>
              <a:t> </a:t>
            </a:r>
          </a:p>
          <a:p>
            <a:pPr lvl="2"/>
            <a:endParaRPr lang="el-GR" sz="2000" i="1" dirty="0" smtClean="0">
              <a:latin typeface="Times New Roman" pitchFamily="18" charset="0"/>
              <a:cs typeface="Times New Roman" pitchFamily="18" charset="0"/>
            </a:endParaRPr>
          </a:p>
          <a:p>
            <a:pPr lvl="2"/>
            <a:r>
              <a:rPr lang="el-GR" sz="2000" i="1" dirty="0" smtClean="0">
                <a:latin typeface="Times New Roman" pitchFamily="18" charset="0"/>
                <a:cs typeface="Times New Roman" pitchFamily="18" charset="0"/>
              </a:rPr>
              <a:t> </a:t>
            </a:r>
            <a:r>
              <a:rPr lang="el-GR" sz="2000" b="1" i="1" dirty="0" smtClean="0">
                <a:latin typeface="Times New Roman" pitchFamily="18" charset="0"/>
                <a:cs typeface="Times New Roman" pitchFamily="18" charset="0"/>
              </a:rPr>
              <a:t>με ποιον τρόπο ενεργοποιούνται;</a:t>
            </a:r>
          </a:p>
          <a:p>
            <a:pPr lvl="2"/>
            <a:endParaRPr lang="el-GR" sz="2000" dirty="0" smtClean="0">
              <a:latin typeface="Times New Roman" pitchFamily="18" charset="0"/>
              <a:cs typeface="Times New Roman" pitchFamily="18" charset="0"/>
            </a:endParaRPr>
          </a:p>
          <a:p>
            <a:pPr lvl="2"/>
            <a:r>
              <a:rPr lang="el-GR" sz="2000" dirty="0" smtClean="0">
                <a:latin typeface="Times New Roman" pitchFamily="18" charset="0"/>
                <a:cs typeface="Times New Roman" pitchFamily="18" charset="0"/>
              </a:rPr>
              <a:t>Αιτιολογήστε τις απαντήσεις σας. </a:t>
            </a:r>
          </a:p>
          <a:p>
            <a:endParaRPr lang="el-GR" sz="44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0"/>
            <a:ext cx="8568952" cy="980728"/>
          </a:xfrm>
        </p:spPr>
        <p:txBody>
          <a:bodyPr>
            <a:normAutofit fontScale="90000"/>
          </a:bodyPr>
          <a:lstStyle/>
          <a:p>
            <a:pPr algn="ctr"/>
            <a:r>
              <a:rPr lang="el-GR" sz="1600" b="1" dirty="0"/>
              <a:t/>
            </a:r>
            <a:br>
              <a:rPr lang="el-GR" sz="1600" b="1" dirty="0"/>
            </a:br>
            <a:r>
              <a:rPr lang="el-GR" sz="1600" b="1" dirty="0"/>
              <a:t/>
            </a:r>
            <a:br>
              <a:rPr lang="el-GR" sz="1600" b="1" dirty="0"/>
            </a:br>
            <a:r>
              <a:rPr lang="el-GR" sz="1600" b="1" dirty="0" smtClean="0"/>
              <a:t/>
            </a:r>
            <a:br>
              <a:rPr lang="el-GR" sz="1600" b="1" dirty="0" smtClean="0"/>
            </a:br>
            <a:r>
              <a:rPr lang="el-GR" sz="1600" b="1" dirty="0" smtClean="0"/>
              <a:t/>
            </a:r>
            <a:br>
              <a:rPr lang="el-GR" sz="1600" b="1" dirty="0" smtClean="0"/>
            </a:br>
            <a:r>
              <a:rPr lang="el-GR" sz="1600" b="1" dirty="0" smtClean="0"/>
              <a:t/>
            </a:r>
            <a:br>
              <a:rPr lang="el-GR" sz="1600" b="1" dirty="0" smtClean="0"/>
            </a:br>
            <a:r>
              <a:rPr lang="el-GR" sz="1600" b="1" dirty="0" smtClean="0"/>
              <a:t/>
            </a:r>
            <a:br>
              <a:rPr lang="el-GR" sz="1600" b="1" dirty="0" smtClean="0"/>
            </a:br>
            <a:r>
              <a:rPr lang="el-GR" sz="1600" b="1" dirty="0" smtClean="0"/>
              <a:t/>
            </a:r>
            <a:br>
              <a:rPr lang="el-GR" sz="1600" b="1" dirty="0" smtClean="0"/>
            </a:br>
            <a:r>
              <a:rPr lang="el-GR" sz="1600" b="1" dirty="0" smtClean="0"/>
              <a:t/>
            </a:r>
            <a:br>
              <a:rPr lang="el-GR" sz="1600" b="1" dirty="0" smtClean="0"/>
            </a:br>
            <a:r>
              <a:rPr lang="el-GR" sz="1600" b="1" dirty="0" smtClean="0"/>
              <a:t/>
            </a:r>
            <a:br>
              <a:rPr lang="el-GR" sz="1600" b="1" dirty="0" smtClean="0"/>
            </a:br>
            <a:r>
              <a:rPr lang="el-GR" sz="2000" b="1" dirty="0" smtClean="0">
                <a:solidFill>
                  <a:schemeClr val="tx1"/>
                </a:solidFill>
              </a:rPr>
              <a:t>Κυρίαρχες </a:t>
            </a:r>
            <a:r>
              <a:rPr lang="el-GR" sz="2000" b="1" dirty="0">
                <a:solidFill>
                  <a:schemeClr val="tx1"/>
                </a:solidFill>
              </a:rPr>
              <a:t>Διαλογικές πρακτικές</a:t>
            </a:r>
            <a:r>
              <a:rPr lang="el-GR" sz="1600" dirty="0">
                <a:solidFill>
                  <a:schemeClr val="tx1"/>
                </a:solidFill>
              </a:rPr>
              <a:t/>
            </a:r>
            <a:br>
              <a:rPr lang="el-GR" sz="1600" dirty="0">
                <a:solidFill>
                  <a:schemeClr val="tx1"/>
                </a:solidFill>
              </a:rPr>
            </a:br>
            <a:r>
              <a:rPr lang="el-GR" sz="1600" dirty="0">
                <a:solidFill>
                  <a:schemeClr val="tx1"/>
                </a:solidFill>
              </a:rPr>
              <a:t>(</a:t>
            </a:r>
            <a:r>
              <a:rPr lang="en-US" sz="1600" dirty="0">
                <a:solidFill>
                  <a:schemeClr val="tx1"/>
                </a:solidFill>
              </a:rPr>
              <a:t>Mehan</a:t>
            </a:r>
            <a:r>
              <a:rPr lang="el-GR" sz="1600" dirty="0">
                <a:solidFill>
                  <a:schemeClr val="tx1"/>
                </a:solidFill>
              </a:rPr>
              <a:t>, 1979∙  </a:t>
            </a:r>
            <a:r>
              <a:rPr lang="en-US" sz="1600" dirty="0">
                <a:solidFill>
                  <a:schemeClr val="tx1"/>
                </a:solidFill>
              </a:rPr>
              <a:t>Galton et al</a:t>
            </a:r>
            <a:r>
              <a:rPr lang="el-GR" sz="1600" i="1" dirty="0">
                <a:solidFill>
                  <a:schemeClr val="tx1"/>
                </a:solidFill>
              </a:rPr>
              <a:t>.</a:t>
            </a:r>
            <a:r>
              <a:rPr lang="el-GR" sz="1600" dirty="0">
                <a:solidFill>
                  <a:schemeClr val="tx1"/>
                </a:solidFill>
              </a:rPr>
              <a:t>,1980∙  </a:t>
            </a:r>
            <a:r>
              <a:rPr lang="en-US" sz="1600" dirty="0">
                <a:solidFill>
                  <a:schemeClr val="tx1"/>
                </a:solidFill>
              </a:rPr>
              <a:t>Rowe</a:t>
            </a:r>
            <a:r>
              <a:rPr lang="el-GR" sz="1600" dirty="0">
                <a:solidFill>
                  <a:schemeClr val="tx1"/>
                </a:solidFill>
              </a:rPr>
              <a:t>, 1986· </a:t>
            </a:r>
            <a:r>
              <a:rPr lang="en-US" sz="1600" dirty="0">
                <a:solidFill>
                  <a:schemeClr val="tx1"/>
                </a:solidFill>
              </a:rPr>
              <a:t>Wolf</a:t>
            </a:r>
            <a:r>
              <a:rPr lang="el-GR" sz="1600" dirty="0">
                <a:solidFill>
                  <a:schemeClr val="tx1"/>
                </a:solidFill>
              </a:rPr>
              <a:t>,1987∙</a:t>
            </a:r>
            <a:r>
              <a:rPr lang="en-US" sz="1600" dirty="0">
                <a:solidFill>
                  <a:schemeClr val="tx1"/>
                </a:solidFill>
              </a:rPr>
              <a:t>Ramirez</a:t>
            </a:r>
            <a:r>
              <a:rPr lang="el-GR" sz="1600" dirty="0">
                <a:solidFill>
                  <a:schemeClr val="tx1"/>
                </a:solidFill>
              </a:rPr>
              <a:t> &amp; </a:t>
            </a:r>
            <a:r>
              <a:rPr lang="en-US" sz="1600" dirty="0">
                <a:solidFill>
                  <a:schemeClr val="tx1"/>
                </a:solidFill>
              </a:rPr>
              <a:t>Merino</a:t>
            </a:r>
            <a:r>
              <a:rPr lang="el-GR" sz="1600" dirty="0">
                <a:solidFill>
                  <a:schemeClr val="tx1"/>
                </a:solidFill>
              </a:rPr>
              <a:t>, 1990∙  </a:t>
            </a:r>
            <a:r>
              <a:rPr lang="en-US" sz="1600" dirty="0">
                <a:solidFill>
                  <a:schemeClr val="tx1"/>
                </a:solidFill>
              </a:rPr>
              <a:t>Lemke</a:t>
            </a:r>
            <a:r>
              <a:rPr lang="el-GR" sz="1600" dirty="0">
                <a:solidFill>
                  <a:schemeClr val="tx1"/>
                </a:solidFill>
              </a:rPr>
              <a:t>, 1990∙ </a:t>
            </a:r>
            <a:r>
              <a:rPr lang="en-US" sz="1600" dirty="0">
                <a:solidFill>
                  <a:schemeClr val="tx1"/>
                </a:solidFill>
              </a:rPr>
              <a:t>Wragg</a:t>
            </a:r>
            <a:r>
              <a:rPr lang="el-GR" sz="1600" dirty="0">
                <a:solidFill>
                  <a:schemeClr val="tx1"/>
                </a:solidFill>
              </a:rPr>
              <a:t>, 1993∙  </a:t>
            </a:r>
            <a:r>
              <a:rPr lang="en-US" sz="1600" dirty="0">
                <a:solidFill>
                  <a:schemeClr val="tx1"/>
                </a:solidFill>
              </a:rPr>
              <a:t>Artz</a:t>
            </a:r>
            <a:r>
              <a:rPr lang="el-GR" sz="1600" dirty="0">
                <a:solidFill>
                  <a:schemeClr val="tx1"/>
                </a:solidFill>
              </a:rPr>
              <a:t> &amp; </a:t>
            </a:r>
            <a:r>
              <a:rPr lang="en-US" sz="1600" dirty="0">
                <a:solidFill>
                  <a:schemeClr val="tx1"/>
                </a:solidFill>
              </a:rPr>
              <a:t>Thomas</a:t>
            </a:r>
            <a:r>
              <a:rPr lang="el-GR" sz="1600" dirty="0">
                <a:solidFill>
                  <a:schemeClr val="tx1"/>
                </a:solidFill>
              </a:rPr>
              <a:t>,1999∙  </a:t>
            </a:r>
            <a:r>
              <a:rPr lang="en-US" sz="1600" dirty="0">
                <a:solidFill>
                  <a:schemeClr val="tx1"/>
                </a:solidFill>
              </a:rPr>
              <a:t>Kawanaka</a:t>
            </a:r>
            <a:r>
              <a:rPr lang="el-GR" sz="1600" dirty="0">
                <a:solidFill>
                  <a:schemeClr val="tx1"/>
                </a:solidFill>
              </a:rPr>
              <a:t> &amp; </a:t>
            </a:r>
            <a:r>
              <a:rPr lang="en-US" sz="1600" dirty="0">
                <a:solidFill>
                  <a:schemeClr val="tx1"/>
                </a:solidFill>
              </a:rPr>
              <a:t>Stigler</a:t>
            </a:r>
            <a:r>
              <a:rPr lang="el-GR" sz="1600" dirty="0">
                <a:solidFill>
                  <a:schemeClr val="tx1"/>
                </a:solidFill>
              </a:rPr>
              <a:t>, 1999∙ </a:t>
            </a:r>
            <a:r>
              <a:rPr lang="en-US" sz="1600" dirty="0">
                <a:solidFill>
                  <a:schemeClr val="tx1"/>
                </a:solidFill>
              </a:rPr>
              <a:t>Stigler</a:t>
            </a:r>
            <a:r>
              <a:rPr lang="el-GR" sz="1600" dirty="0">
                <a:solidFill>
                  <a:schemeClr val="tx1"/>
                </a:solidFill>
              </a:rPr>
              <a:t> &amp; </a:t>
            </a:r>
            <a:r>
              <a:rPr lang="en-US" sz="1600" dirty="0">
                <a:solidFill>
                  <a:schemeClr val="tx1"/>
                </a:solidFill>
              </a:rPr>
              <a:t>Hiebert</a:t>
            </a:r>
            <a:r>
              <a:rPr lang="el-GR" sz="1600" dirty="0">
                <a:solidFill>
                  <a:schemeClr val="tx1"/>
                </a:solidFill>
              </a:rPr>
              <a:t>, 1999∙   </a:t>
            </a:r>
            <a:r>
              <a:rPr lang="en-US" sz="1600" dirty="0">
                <a:solidFill>
                  <a:schemeClr val="tx1"/>
                </a:solidFill>
              </a:rPr>
              <a:t>Mercer</a:t>
            </a:r>
            <a:r>
              <a:rPr lang="el-GR" sz="1600" dirty="0">
                <a:solidFill>
                  <a:schemeClr val="tx1"/>
                </a:solidFill>
              </a:rPr>
              <a:t>, 2000∙  </a:t>
            </a:r>
            <a:r>
              <a:rPr lang="en-US" sz="1600" dirty="0">
                <a:solidFill>
                  <a:schemeClr val="tx1"/>
                </a:solidFill>
              </a:rPr>
              <a:t>Maybin</a:t>
            </a:r>
            <a:r>
              <a:rPr lang="el-GR" sz="1600" dirty="0">
                <a:solidFill>
                  <a:schemeClr val="tx1"/>
                </a:solidFill>
              </a:rPr>
              <a:t>, 2001∙  </a:t>
            </a:r>
            <a:r>
              <a:rPr lang="en-US" sz="1600" dirty="0">
                <a:solidFill>
                  <a:schemeClr val="tx1"/>
                </a:solidFill>
              </a:rPr>
              <a:t>Gall</a:t>
            </a:r>
            <a:r>
              <a:rPr lang="el-GR" sz="1600" dirty="0">
                <a:solidFill>
                  <a:schemeClr val="tx1"/>
                </a:solidFill>
              </a:rPr>
              <a:t>, 1984∙  </a:t>
            </a:r>
            <a:r>
              <a:rPr lang="en-US" sz="1600" dirty="0">
                <a:solidFill>
                  <a:schemeClr val="tx1"/>
                </a:solidFill>
              </a:rPr>
              <a:t>Perrot</a:t>
            </a:r>
            <a:r>
              <a:rPr lang="el-GR" sz="1600" dirty="0">
                <a:solidFill>
                  <a:schemeClr val="tx1"/>
                </a:solidFill>
              </a:rPr>
              <a:t>, 2002∙  English et al., 2002∙ </a:t>
            </a:r>
            <a:r>
              <a:rPr lang="en-US" sz="1600" dirty="0">
                <a:solidFill>
                  <a:schemeClr val="tx1"/>
                </a:solidFill>
              </a:rPr>
              <a:t>Hargreaves et al</a:t>
            </a:r>
            <a:r>
              <a:rPr lang="el-GR" sz="1600" i="1" dirty="0">
                <a:solidFill>
                  <a:schemeClr val="tx1"/>
                </a:solidFill>
              </a:rPr>
              <a:t>.</a:t>
            </a:r>
            <a:r>
              <a:rPr lang="el-GR" sz="1600" dirty="0">
                <a:solidFill>
                  <a:schemeClr val="tx1"/>
                </a:solidFill>
              </a:rPr>
              <a:t>,</a:t>
            </a:r>
            <a:r>
              <a:rPr lang="el-GR" sz="1600" i="1" dirty="0">
                <a:solidFill>
                  <a:schemeClr val="tx1"/>
                </a:solidFill>
              </a:rPr>
              <a:t> </a:t>
            </a:r>
            <a:r>
              <a:rPr lang="el-GR" sz="1600" dirty="0">
                <a:solidFill>
                  <a:schemeClr val="tx1"/>
                </a:solidFill>
              </a:rPr>
              <a:t>2003∙ </a:t>
            </a:r>
            <a:r>
              <a:rPr lang="en-US" sz="1600" dirty="0">
                <a:solidFill>
                  <a:schemeClr val="tx1"/>
                </a:solidFill>
              </a:rPr>
              <a:t>Black et al</a:t>
            </a:r>
            <a:r>
              <a:rPr lang="el-GR" sz="1600" dirty="0">
                <a:solidFill>
                  <a:schemeClr val="tx1"/>
                </a:solidFill>
              </a:rPr>
              <a:t>.,</a:t>
            </a:r>
            <a:r>
              <a:rPr lang="el-GR" sz="1600" dirty="0" smtClean="0">
                <a:solidFill>
                  <a:schemeClr val="tx1"/>
                </a:solidFill>
              </a:rPr>
              <a:t>2003, Λυκομήτρου, 2015).</a:t>
            </a:r>
            <a:endParaRPr lang="el-GR" sz="1600" dirty="0">
              <a:solidFill>
                <a:schemeClr val="tx1"/>
              </a:solidFill>
            </a:endParaRPr>
          </a:p>
        </p:txBody>
      </p:sp>
      <p:graphicFrame>
        <p:nvGraphicFramePr>
          <p:cNvPr id="8" name="7 - Θέση περιεχομένου"/>
          <p:cNvGraphicFramePr>
            <a:graphicFrameLocks noGrp="1"/>
          </p:cNvGraphicFramePr>
          <p:nvPr>
            <p:ph sz="quarter" idx="1"/>
          </p:nvPr>
        </p:nvGraphicFramePr>
        <p:xfrm>
          <a:off x="179387" y="908720"/>
          <a:ext cx="8964613" cy="5949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785794"/>
          </a:xfrm>
        </p:spPr>
        <p:txBody>
          <a:bodyPr>
            <a:normAutofit fontScale="90000"/>
          </a:bodyPr>
          <a:lstStyle/>
          <a:p>
            <a:pPr algn="ctr"/>
            <a:r>
              <a:rPr lang="el-GR" sz="2400" b="1" dirty="0"/>
              <a:t/>
            </a:r>
            <a:br>
              <a:rPr lang="el-GR" sz="2400" b="1" dirty="0"/>
            </a:br>
            <a:r>
              <a:rPr lang="el-GR" sz="2400" b="1" i="1" dirty="0"/>
              <a:t> </a:t>
            </a:r>
            <a:br>
              <a:rPr lang="el-GR" sz="2400" b="1" i="1" dirty="0"/>
            </a:br>
            <a:r>
              <a:rPr lang="el-GR" sz="2000" b="1" dirty="0"/>
              <a:t> </a:t>
            </a:r>
            <a:br>
              <a:rPr lang="el-GR" sz="2000" b="1" dirty="0"/>
            </a:br>
            <a:r>
              <a:rPr lang="el-GR" sz="2000" b="1" dirty="0"/>
              <a:t/>
            </a:r>
            <a:br>
              <a:rPr lang="el-GR" sz="2000" b="1" dirty="0"/>
            </a:br>
            <a:r>
              <a:rPr lang="el-GR" sz="2400" b="1" dirty="0"/>
              <a:t/>
            </a:r>
            <a:br>
              <a:rPr lang="el-GR" sz="2400" b="1" dirty="0"/>
            </a:br>
            <a:r>
              <a:rPr lang="el-GR" sz="2400" b="1" dirty="0">
                <a:cs typeface="Times New Roman" pitchFamily="18" charset="0"/>
              </a:rPr>
              <a:t> </a:t>
            </a:r>
            <a:r>
              <a:rPr lang="el-GR" sz="2400" b="1" dirty="0">
                <a:ea typeface="Arial Unicode MS" pitchFamily="34" charset="-128"/>
                <a:cs typeface="Arial Unicode MS" pitchFamily="34" charset="-128"/>
              </a:rPr>
              <a:t> </a:t>
            </a:r>
            <a:r>
              <a:rPr lang="el-GR" sz="2400" b="1" dirty="0"/>
              <a:t> </a:t>
            </a: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l-GR" sz="2400" b="1" dirty="0" smtClean="0">
                <a:solidFill>
                  <a:schemeClr val="tx1"/>
                </a:solidFill>
                <a:latin typeface="Times New Roman" pitchFamily="18" charset="0"/>
                <a:ea typeface="+mn-ea"/>
                <a:cs typeface="Times New Roman" pitchFamily="18" charset="0"/>
              </a:rPr>
              <a:t>(</a:t>
            </a:r>
            <a:r>
              <a:rPr lang="el-GR" sz="2400" b="1" dirty="0">
                <a:solidFill>
                  <a:schemeClr val="tx1"/>
                </a:solidFill>
                <a:latin typeface="Times New Roman" pitchFamily="18" charset="0"/>
                <a:ea typeface="+mn-ea"/>
                <a:cs typeface="Times New Roman" pitchFamily="18" charset="0"/>
              </a:rPr>
              <a:t>2ζ) </a:t>
            </a:r>
            <a:r>
              <a:rPr lang="el-GR" sz="2400" b="1" dirty="0" smtClean="0">
                <a:solidFill>
                  <a:schemeClr val="tx1"/>
                </a:solidFill>
                <a:latin typeface="Times New Roman" pitchFamily="18" charset="0"/>
                <a:ea typeface="+mn-ea"/>
                <a:cs typeface="Times New Roman" pitchFamily="18" charset="0"/>
              </a:rPr>
              <a:t>Αποτελεσματικές </a:t>
            </a:r>
            <a:r>
              <a:rPr lang="el-GR" sz="2400" b="1" dirty="0">
                <a:solidFill>
                  <a:schemeClr val="tx1"/>
                </a:solidFill>
                <a:latin typeface="Times New Roman" pitchFamily="18" charset="0"/>
                <a:ea typeface="+mn-ea"/>
                <a:cs typeface="Times New Roman" pitchFamily="18" charset="0"/>
              </a:rPr>
              <a:t>διαλογικές και </a:t>
            </a:r>
            <a:r>
              <a:rPr lang="el-GR" sz="2400" b="1" dirty="0" smtClean="0">
                <a:solidFill>
                  <a:schemeClr val="tx1"/>
                </a:solidFill>
                <a:latin typeface="Times New Roman" pitchFamily="18" charset="0"/>
                <a:ea typeface="+mn-ea"/>
                <a:cs typeface="Times New Roman" pitchFamily="18" charset="0"/>
              </a:rPr>
              <a:t>συμμετοχικές </a:t>
            </a:r>
            <a:r>
              <a:rPr lang="el-GR" sz="2400" b="1" dirty="0">
                <a:solidFill>
                  <a:schemeClr val="tx1"/>
                </a:solidFill>
                <a:latin typeface="Times New Roman" pitchFamily="18" charset="0"/>
                <a:ea typeface="+mn-ea"/>
                <a:cs typeface="Times New Roman" pitchFamily="18" charset="0"/>
              </a:rPr>
              <a:t>πρακτικές</a:t>
            </a:r>
            <a:r>
              <a:rPr lang="en-GB" sz="2400" b="1" dirty="0">
                <a:solidFill>
                  <a:schemeClr val="tx1"/>
                </a:solidFill>
                <a:latin typeface="Times New Roman" pitchFamily="18" charset="0"/>
                <a:ea typeface="+mn-ea"/>
                <a:cs typeface="Times New Roman" pitchFamily="18" charset="0"/>
              </a:rPr>
              <a:t>*</a:t>
            </a:r>
            <a:r>
              <a:rPr lang="el-GR" sz="2400" b="1" dirty="0">
                <a:solidFill>
                  <a:schemeClr val="tx1"/>
                </a:solidFill>
                <a:latin typeface="Times New Roman" pitchFamily="18" charset="0"/>
                <a:ea typeface="+mn-ea"/>
                <a:cs typeface="Times New Roman" pitchFamily="18" charset="0"/>
              </a:rPr>
              <a:t> </a:t>
            </a:r>
            <a:br>
              <a:rPr lang="el-GR" sz="2400" b="1" dirty="0">
                <a:solidFill>
                  <a:schemeClr val="tx1"/>
                </a:solidFill>
                <a:latin typeface="Times New Roman" pitchFamily="18" charset="0"/>
                <a:ea typeface="+mn-ea"/>
                <a:cs typeface="Times New Roman" pitchFamily="18" charset="0"/>
              </a:rPr>
            </a:br>
            <a:endParaRPr lang="el-GR" sz="2400" b="1" dirty="0">
              <a:solidFill>
                <a:schemeClr val="tx1"/>
              </a:solidFill>
              <a:latin typeface="Times New Roman" pitchFamily="18" charset="0"/>
              <a:ea typeface="+mn-ea"/>
              <a:cs typeface="Times New Roman" pitchFamily="18" charset="0"/>
            </a:endParaRPr>
          </a:p>
        </p:txBody>
      </p:sp>
      <p:sp>
        <p:nvSpPr>
          <p:cNvPr id="3075" name="Rectangle 3"/>
          <p:cNvSpPr>
            <a:spLocks noGrp="1" noChangeArrowheads="1"/>
          </p:cNvSpPr>
          <p:nvPr>
            <p:ph sz="quarter" idx="1"/>
          </p:nvPr>
        </p:nvSpPr>
        <p:spPr>
          <a:xfrm>
            <a:off x="-16768" y="714332"/>
            <a:ext cx="9144000" cy="6143668"/>
          </a:xfrm>
        </p:spPr>
        <p:txBody>
          <a:bodyPr/>
          <a:lstStyle/>
          <a:p>
            <a:pPr>
              <a:buNone/>
            </a:pPr>
            <a:r>
              <a:rPr lang="el-GR" sz="1600" b="1" dirty="0">
                <a:latin typeface="Times New Roman" pitchFamily="18" charset="0"/>
                <a:cs typeface="Times New Roman" pitchFamily="18" charset="0"/>
              </a:rPr>
              <a:t>	Ο εκπαιδευτικός μπορεί να διευκολύνει </a:t>
            </a:r>
            <a:r>
              <a:rPr lang="el-GR" sz="1600" dirty="0">
                <a:latin typeface="Times New Roman" pitchFamily="18" charset="0"/>
                <a:cs typeface="Times New Roman" pitchFamily="18" charset="0"/>
              </a:rPr>
              <a:t>την έκφραση και την ανταλλαγή απόψεων και ιδεών μεταξύ των παιδιών </a:t>
            </a:r>
            <a:r>
              <a:rPr lang="el-GR" sz="1600" b="1" dirty="0">
                <a:latin typeface="Times New Roman" pitchFamily="18" charset="0"/>
                <a:cs typeface="Times New Roman" pitchFamily="18" charset="0"/>
              </a:rPr>
              <a:t>με τις παρακάτω πρακτικές:</a:t>
            </a:r>
          </a:p>
          <a:p>
            <a:pPr>
              <a:buNone/>
            </a:pPr>
            <a:endParaRPr lang="el-GR" sz="1600" dirty="0">
              <a:latin typeface="Times New Roman" pitchFamily="18" charset="0"/>
              <a:cs typeface="Times New Roman" pitchFamily="18" charset="0"/>
            </a:endParaRPr>
          </a:p>
          <a:p>
            <a:pPr lvl="1">
              <a:buFont typeface="Wingdings" pitchFamily="2" charset="2"/>
              <a:buChar char="ü"/>
            </a:pPr>
            <a:r>
              <a:rPr lang="el-GR" sz="1400" b="1" dirty="0">
                <a:solidFill>
                  <a:srgbClr val="C00000"/>
                </a:solidFill>
                <a:latin typeface="Times New Roman" pitchFamily="18" charset="0"/>
                <a:cs typeface="Times New Roman" pitchFamily="18" charset="0"/>
              </a:rPr>
              <a:t>(</a:t>
            </a:r>
            <a:r>
              <a:rPr lang="el-GR" sz="1600" b="1" dirty="0">
                <a:solidFill>
                  <a:srgbClr val="C00000"/>
                </a:solidFill>
                <a:latin typeface="Times New Roman" pitchFamily="18" charset="0"/>
                <a:cs typeface="Times New Roman" pitchFamily="18" charset="0"/>
              </a:rPr>
              <a:t>1) Κάνοντας σαφές από την αρχή </a:t>
            </a:r>
            <a:r>
              <a:rPr lang="el-GR" sz="1600" dirty="0">
                <a:solidFill>
                  <a:srgbClr val="C00000"/>
                </a:solidFill>
                <a:latin typeface="Times New Roman" pitchFamily="18" charset="0"/>
                <a:cs typeface="Times New Roman" pitchFamily="18" charset="0"/>
              </a:rPr>
              <a:t>της συζήτησης και </a:t>
            </a:r>
            <a:r>
              <a:rPr lang="el-GR" sz="1600" b="1" dirty="0">
                <a:solidFill>
                  <a:srgbClr val="C00000"/>
                </a:solidFill>
                <a:latin typeface="Times New Roman" pitchFamily="18" charset="0"/>
                <a:cs typeface="Times New Roman" pitchFamily="18" charset="0"/>
              </a:rPr>
              <a:t>υπενθυμίζοντάς κατά τη </a:t>
            </a:r>
            <a:r>
              <a:rPr lang="el-GR" sz="1600" dirty="0">
                <a:solidFill>
                  <a:srgbClr val="C00000"/>
                </a:solidFill>
                <a:latin typeface="Times New Roman" pitchFamily="18" charset="0"/>
                <a:cs typeface="Times New Roman" pitchFamily="18" charset="0"/>
              </a:rPr>
              <a:t>δι</a:t>
            </a:r>
            <a:r>
              <a:rPr lang="el-GR" sz="1600" b="1" dirty="0">
                <a:solidFill>
                  <a:srgbClr val="C00000"/>
                </a:solidFill>
                <a:latin typeface="Times New Roman" pitchFamily="18" charset="0"/>
                <a:cs typeface="Times New Roman" pitchFamily="18" charset="0"/>
              </a:rPr>
              <a:t>άρκεια της, </a:t>
            </a:r>
            <a:r>
              <a:rPr lang="el-GR" sz="1600" dirty="0">
                <a:solidFill>
                  <a:srgbClr val="C00000"/>
                </a:solidFill>
                <a:latin typeface="Times New Roman" pitchFamily="18" charset="0"/>
                <a:cs typeface="Times New Roman" pitchFamily="18" charset="0"/>
              </a:rPr>
              <a:t>όποτε χρειάζεται, το θέμα της και το λόγο για τον οποία γίνεται </a:t>
            </a:r>
            <a:r>
              <a:rPr lang="el-GR" sz="1600" b="1" i="1" dirty="0">
                <a:latin typeface="Times New Roman" pitchFamily="18" charset="0"/>
                <a:cs typeface="Times New Roman" pitchFamily="18" charset="0"/>
              </a:rPr>
              <a:t>(</a:t>
            </a:r>
            <a:r>
              <a:rPr lang="el-GR" sz="1600" i="1" dirty="0">
                <a:latin typeface="Times New Roman" pitchFamily="18" charset="0"/>
                <a:cs typeface="Times New Roman" pitchFamily="18" charset="0"/>
              </a:rPr>
              <a:t>π.χ. «μαζευτήκαμε όλοι μαζί για να συζητήσουμε / αποφασίσουμε / διαλέξουμε...»).</a:t>
            </a:r>
          </a:p>
          <a:p>
            <a:pPr lvl="2">
              <a:buFont typeface="Wingdings" pitchFamily="2" charset="2"/>
              <a:buChar char="ü"/>
            </a:pPr>
            <a:r>
              <a:rPr lang="el-GR" sz="1400" dirty="0">
                <a:latin typeface="Times New Roman" pitchFamily="18" charset="0"/>
                <a:cs typeface="Times New Roman" pitchFamily="18" charset="0"/>
              </a:rPr>
              <a:t>Η πρακτική αυτή βοηθάει τα μέλη της ομάδας, και ιδιαίτερα τα μικρά παιδιά, να κρατηθούν μέσα στο θέμα και να συνειδητοποιήσουν ότι οι συζητήσεις γίνονται για κάποιο λόγο </a:t>
            </a:r>
            <a:r>
              <a:rPr lang="en-US" sz="1400" dirty="0">
                <a:latin typeface="Times New Roman" pitchFamily="18" charset="0"/>
                <a:cs typeface="Times New Roman" pitchFamily="18" charset="0"/>
              </a:rPr>
              <a:t>(Illinois Early Learning Standards,2006)</a:t>
            </a:r>
            <a:r>
              <a:rPr lang="el-GR" sz="1400" dirty="0">
                <a:latin typeface="Times New Roman" pitchFamily="18" charset="0"/>
                <a:cs typeface="Times New Roman" pitchFamily="18" charset="0"/>
              </a:rPr>
              <a:t>.</a:t>
            </a:r>
          </a:p>
          <a:p>
            <a:pPr>
              <a:buNone/>
            </a:pPr>
            <a:endParaRPr lang="el-GR" sz="1600" dirty="0">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(2) Κάνοντας ανοιχτές, παραγωγικές ερωτήσεις</a:t>
            </a:r>
            <a:r>
              <a:rPr lang="el-GR" sz="1600" dirty="0">
                <a:solidFill>
                  <a:srgbClr val="C00000"/>
                </a:solidFill>
                <a:latin typeface="Times New Roman" pitchFamily="18" charset="0"/>
                <a:cs typeface="Times New Roman" pitchFamily="18" charset="0"/>
              </a:rPr>
              <a:t>. </a:t>
            </a:r>
            <a:endParaRPr lang="en-US" sz="1600" dirty="0">
              <a:solidFill>
                <a:srgbClr val="C00000"/>
              </a:solidFill>
              <a:latin typeface="Times New Roman" pitchFamily="18" charset="0"/>
              <a:cs typeface="Times New Roman" pitchFamily="18" charset="0"/>
            </a:endParaRPr>
          </a:p>
          <a:p>
            <a:pPr lvl="2">
              <a:buFont typeface="Wingdings" pitchFamily="2" charset="2"/>
              <a:buChar char="ü"/>
            </a:pPr>
            <a:r>
              <a:rPr lang="el-GR" sz="1400" dirty="0">
                <a:latin typeface="Times New Roman" pitchFamily="18" charset="0"/>
                <a:cs typeface="Times New Roman" pitchFamily="18" charset="0"/>
              </a:rPr>
              <a:t>Αποφεύγονται οι ερωτήσεις που οδηγούν σε «ναι / όχι» απαντήσεις, ενθαρρύνονται οι ανοιχτές ερωτήσεις που δίνουν στα παιδιά την δυνατότητα να σκεφτούν και να συνθέσουν όσο το δυνατόν μεγαλύτερες και πιο πλούσιες απαντήσεις μπορούν</a:t>
            </a:r>
            <a:r>
              <a:rPr lang="en-US" sz="1400" dirty="0">
                <a:latin typeface="Times New Roman" pitchFamily="18" charset="0"/>
                <a:cs typeface="Times New Roman" pitchFamily="18" charset="0"/>
              </a:rPr>
              <a:t> (Edwards, 2001).</a:t>
            </a:r>
            <a:endParaRPr lang="el-GR" sz="1400" dirty="0">
              <a:latin typeface="Times New Roman" pitchFamily="18" charset="0"/>
              <a:cs typeface="Times New Roman" pitchFamily="18" charset="0"/>
            </a:endParaRPr>
          </a:p>
          <a:p>
            <a:pPr>
              <a:buNone/>
            </a:pPr>
            <a:endParaRPr lang="el-GR" sz="1600" b="1" dirty="0">
              <a:solidFill>
                <a:srgbClr val="FF0000"/>
              </a:solidFill>
              <a:latin typeface="Times New Roman" pitchFamily="18" charset="0"/>
              <a:cs typeface="Times New Roman" pitchFamily="18" charset="0"/>
            </a:endParaRPr>
          </a:p>
          <a:p>
            <a:pPr>
              <a:buNone/>
            </a:pPr>
            <a:endParaRPr lang="el-GR" sz="1600" b="1" dirty="0">
              <a:solidFill>
                <a:srgbClr val="FF0000"/>
              </a:solidFill>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(3)Παροτρύνοντας </a:t>
            </a:r>
            <a:r>
              <a:rPr lang="el-GR" sz="1600" dirty="0">
                <a:solidFill>
                  <a:srgbClr val="C00000"/>
                </a:solidFill>
                <a:latin typeface="Times New Roman" pitchFamily="18" charset="0"/>
                <a:cs typeface="Times New Roman" pitchFamily="18" charset="0"/>
              </a:rPr>
              <a:t>το </a:t>
            </a:r>
            <a:r>
              <a:rPr lang="el-GR" sz="1600" b="1" dirty="0">
                <a:solidFill>
                  <a:srgbClr val="C00000"/>
                </a:solidFill>
                <a:latin typeface="Times New Roman" pitchFamily="18" charset="0"/>
                <a:cs typeface="Times New Roman" pitchFamily="18" charset="0"/>
              </a:rPr>
              <a:t>παιδιά να</a:t>
            </a:r>
            <a:r>
              <a:rPr lang="el-GR" sz="1600" dirty="0">
                <a:solidFill>
                  <a:srgbClr val="C00000"/>
                </a:solidFill>
                <a:latin typeface="Times New Roman" pitchFamily="18" charset="0"/>
                <a:cs typeface="Times New Roman" pitchFamily="18" charset="0"/>
              </a:rPr>
              <a:t> σ</a:t>
            </a:r>
            <a:r>
              <a:rPr lang="el-GR" sz="1600" b="1" dirty="0">
                <a:solidFill>
                  <a:srgbClr val="C00000"/>
                </a:solidFill>
                <a:latin typeface="Times New Roman" pitchFamily="18" charset="0"/>
                <a:cs typeface="Times New Roman" pitchFamily="18" charset="0"/>
              </a:rPr>
              <a:t>κεφτούν εναλλακτικές λύσεις, ιδέες ή απόψεις </a:t>
            </a:r>
            <a:r>
              <a:rPr lang="el-GR" sz="1600" i="1" dirty="0">
                <a:latin typeface="Times New Roman" pitchFamily="18" charset="0"/>
                <a:cs typeface="Times New Roman" pitchFamily="18" charset="0"/>
              </a:rPr>
              <a:t>(«αυτή είναι μια καλή ιδέα που έχετε - π.χ. να ζωγραφίσουμε τους τοίχους της αυλής μας - Αναρωτιέμαι όμως τι θα έλεγαν το παιδιά της διπλανής τάξης γι' αυτό...» ή «αυτή είναι μια λύση που προτείνετε. Σκέφτεστε κάποια άλλη;»).</a:t>
            </a:r>
            <a:r>
              <a:rPr lang="el-GR" sz="1600" b="1" dirty="0">
                <a:latin typeface="Times New Roman" pitchFamily="18" charset="0"/>
                <a:cs typeface="Times New Roman" pitchFamily="18" charset="0"/>
              </a:rPr>
              <a:t> </a:t>
            </a:r>
            <a:endParaRPr lang="en-GB" sz="1600" b="1" dirty="0">
              <a:latin typeface="Times New Roman" pitchFamily="18" charset="0"/>
              <a:cs typeface="Times New Roman" pitchFamily="18" charset="0"/>
            </a:endParaRPr>
          </a:p>
          <a:p>
            <a:pPr lvl="1">
              <a:buFont typeface="Wingdings" pitchFamily="2" charset="2"/>
              <a:buChar char="ü"/>
            </a:pPr>
            <a:endParaRPr lang="en-GB" sz="1600" b="1" dirty="0">
              <a:latin typeface="Times New Roman" pitchFamily="18" charset="0"/>
              <a:cs typeface="Times New Roman" pitchFamily="18" charset="0"/>
            </a:endParaRPr>
          </a:p>
          <a:p>
            <a:pPr marL="201168" lvl="1" indent="0" algn="r">
              <a:lnSpc>
                <a:spcPct val="90000"/>
              </a:lnSpc>
              <a:buNone/>
            </a:pPr>
            <a:r>
              <a:rPr lang="en-GB" sz="1400" b="1" dirty="0">
                <a:latin typeface="Times New Roman" pitchFamily="18" charset="0"/>
                <a:cs typeface="Times New Roman" pitchFamily="18" charset="0"/>
              </a:rPr>
              <a:t>* </a:t>
            </a:r>
            <a:r>
              <a:rPr lang="el-GR" sz="1400" b="1" dirty="0">
                <a:latin typeface="Times New Roman" pitchFamily="18" charset="0"/>
                <a:cs typeface="Times New Roman" pitchFamily="18" charset="0"/>
              </a:rPr>
              <a:t>Πηγή: Μπιρμπίλη (</a:t>
            </a:r>
            <a:r>
              <a:rPr lang="el-GR" sz="1400" b="1" dirty="0" smtClean="0">
                <a:latin typeface="Times New Roman" pitchFamily="18" charset="0"/>
                <a:cs typeface="Times New Roman" pitchFamily="18" charset="0"/>
              </a:rPr>
              <a:t>2015:152-158)</a:t>
            </a:r>
            <a:endParaRPr lang="el-GR" sz="1400" b="1" dirty="0">
              <a:latin typeface="Times New Roman" pitchFamily="18" charset="0"/>
              <a:cs typeface="Times New Roman" pitchFamily="18" charset="0"/>
            </a:endParaRPr>
          </a:p>
          <a:p>
            <a:pPr>
              <a:buNone/>
            </a:pPr>
            <a:endParaRPr lang="el-GR" sz="1600" i="1" dirty="0">
              <a:latin typeface="+mj-lt"/>
            </a:endParaRPr>
          </a:p>
          <a:p>
            <a:pPr lvl="1">
              <a:buNone/>
            </a:pPr>
            <a:endParaRPr lang="el-GR" sz="1600" i="1" dirty="0">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animEffect transition="in" filter="blinds(horizontal)">
                                      <p:cBhvr>
                                        <p:cTn id="7" dur="500"/>
                                        <p:tgtEl>
                                          <p:spTgt spid="3075">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075">
                                            <p:txEl>
                                              <p:pRg st="3" end="3"/>
                                            </p:txEl>
                                          </p:spTgt>
                                        </p:tgtEl>
                                        <p:attrNameLst>
                                          <p:attrName>style.visibility</p:attrName>
                                        </p:attrNameLst>
                                      </p:cBhvr>
                                      <p:to>
                                        <p:strVal val="visible"/>
                                      </p:to>
                                    </p:set>
                                    <p:animEffect transition="in" filter="blinds(horizontal)">
                                      <p:cBhvr>
                                        <p:cTn id="10" dur="500"/>
                                        <p:tgtEl>
                                          <p:spTgt spid="3075">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075">
                                            <p:txEl>
                                              <p:pRg st="5" end="5"/>
                                            </p:txEl>
                                          </p:spTgt>
                                        </p:tgtEl>
                                        <p:attrNameLst>
                                          <p:attrName>style.visibility</p:attrName>
                                        </p:attrNameLst>
                                      </p:cBhvr>
                                      <p:to>
                                        <p:strVal val="visible"/>
                                      </p:to>
                                    </p:set>
                                    <p:animEffect transition="in" filter="blinds(horizontal)">
                                      <p:cBhvr>
                                        <p:cTn id="15" dur="500"/>
                                        <p:tgtEl>
                                          <p:spTgt spid="3075">
                                            <p:txEl>
                                              <p:pRg st="5" end="5"/>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075">
                                            <p:txEl>
                                              <p:pRg st="6" end="6"/>
                                            </p:txEl>
                                          </p:spTgt>
                                        </p:tgtEl>
                                        <p:attrNameLst>
                                          <p:attrName>style.visibility</p:attrName>
                                        </p:attrNameLst>
                                      </p:cBhvr>
                                      <p:to>
                                        <p:strVal val="visible"/>
                                      </p:to>
                                    </p:set>
                                    <p:animEffect transition="in" filter="blinds(horizontal)">
                                      <p:cBhvr>
                                        <p:cTn id="18" dur="500"/>
                                        <p:tgtEl>
                                          <p:spTgt spid="3075">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075">
                                            <p:txEl>
                                              <p:pRg st="9" end="9"/>
                                            </p:txEl>
                                          </p:spTgt>
                                        </p:tgtEl>
                                        <p:attrNameLst>
                                          <p:attrName>style.visibility</p:attrName>
                                        </p:attrNameLst>
                                      </p:cBhvr>
                                      <p:to>
                                        <p:strVal val="visible"/>
                                      </p:to>
                                    </p:set>
                                    <p:animEffect transition="in" filter="blinds(horizontal)">
                                      <p:cBhvr>
                                        <p:cTn id="23" dur="500"/>
                                        <p:tgtEl>
                                          <p:spTgt spid="3075">
                                            <p:txEl>
                                              <p:pRg st="9" end="9"/>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075">
                                            <p:txEl>
                                              <p:pRg st="11" end="11"/>
                                            </p:txEl>
                                          </p:spTgt>
                                        </p:tgtEl>
                                        <p:attrNameLst>
                                          <p:attrName>style.visibility</p:attrName>
                                        </p:attrNameLst>
                                      </p:cBhvr>
                                      <p:to>
                                        <p:strVal val="visible"/>
                                      </p:to>
                                    </p:set>
                                    <p:animEffect transition="in" filter="blinds(horizontal)">
                                      <p:cBhvr>
                                        <p:cTn id="28" dur="500"/>
                                        <p:tgtEl>
                                          <p:spTgt spid="307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16632"/>
            <a:ext cx="9144000" cy="525146"/>
          </a:xfrm>
        </p:spPr>
        <p:txBody>
          <a:bodyPr>
            <a:normAutofit fontScale="90000"/>
          </a:bodyPr>
          <a:lstStyle/>
          <a:p>
            <a:pPr algn="ctr"/>
            <a:r>
              <a:rPr lang="el-GR" sz="2400" b="1" dirty="0"/>
              <a:t/>
            </a:r>
            <a:br>
              <a:rPr lang="el-GR" sz="2400" b="1" dirty="0"/>
            </a:br>
            <a:r>
              <a:rPr lang="el-GR" sz="2400" b="1" i="1" dirty="0"/>
              <a:t> </a:t>
            </a:r>
            <a:br>
              <a:rPr lang="el-GR" sz="2400" b="1" i="1" dirty="0"/>
            </a:br>
            <a:r>
              <a:rPr lang="el-GR" sz="2000" b="1" dirty="0"/>
              <a:t> </a:t>
            </a:r>
            <a:br>
              <a:rPr lang="el-GR" sz="2000" b="1" dirty="0"/>
            </a:br>
            <a:r>
              <a:rPr lang="el-GR" sz="2400" b="1" dirty="0"/>
              <a:t/>
            </a:r>
            <a:br>
              <a:rPr lang="el-GR" sz="2400" b="1" dirty="0"/>
            </a:br>
            <a:r>
              <a:rPr lang="el-GR" sz="2400" b="1" dirty="0"/>
              <a:t/>
            </a:r>
            <a:br>
              <a:rPr lang="el-GR" sz="2400" b="1" dirty="0"/>
            </a:b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r>
              <a:rPr lang="el-GR" sz="2400" b="1" dirty="0">
                <a:cs typeface="Times New Roman" pitchFamily="18" charset="0"/>
              </a:rPr>
              <a:t> </a:t>
            </a:r>
            <a:r>
              <a:rPr lang="el-GR" sz="2400" b="1" dirty="0">
                <a:ea typeface="Arial Unicode MS" pitchFamily="34" charset="-128"/>
                <a:cs typeface="Arial Unicode MS" pitchFamily="34" charset="-128"/>
              </a:rPr>
              <a:t> </a:t>
            </a:r>
            <a:r>
              <a:rPr lang="el-GR" sz="2400" b="1" dirty="0"/>
              <a:t> </a:t>
            </a:r>
            <a:r>
              <a:rPr lang="el-GR" sz="2400" b="1" dirty="0">
                <a:solidFill>
                  <a:schemeClr val="tx1"/>
                </a:solidFill>
                <a:latin typeface="Times New Roman" pitchFamily="18" charset="0"/>
                <a:ea typeface="+mn-ea"/>
                <a:cs typeface="Times New Roman" pitchFamily="18" charset="0"/>
              </a:rPr>
              <a:t>(2ζ) Αποτελεσματικές διαλογικές και συμμετοχικές πρακτικές* </a:t>
            </a:r>
          </a:p>
        </p:txBody>
      </p:sp>
      <p:sp>
        <p:nvSpPr>
          <p:cNvPr id="3075" name="Rectangle 3"/>
          <p:cNvSpPr>
            <a:spLocks noGrp="1" noChangeArrowheads="1"/>
          </p:cNvSpPr>
          <p:nvPr>
            <p:ph sz="quarter" idx="1"/>
          </p:nvPr>
        </p:nvSpPr>
        <p:spPr>
          <a:xfrm>
            <a:off x="0" y="928670"/>
            <a:ext cx="8892480" cy="6143668"/>
          </a:xfrm>
        </p:spPr>
        <p:txBody>
          <a:bodyPr/>
          <a:lstStyle/>
          <a:p>
            <a:pPr lvl="1">
              <a:buFont typeface="Wingdings" pitchFamily="2" charset="2"/>
              <a:buChar char="ü"/>
            </a:pPr>
            <a:r>
              <a:rPr lang="el-GR" sz="1600" b="1" dirty="0">
                <a:solidFill>
                  <a:srgbClr val="C00000"/>
                </a:solidFill>
                <a:latin typeface="Times New Roman" pitchFamily="18" charset="0"/>
                <a:cs typeface="Times New Roman" pitchFamily="18" charset="0"/>
              </a:rPr>
              <a:t>(4)Υποβάλλοντας στα παιδιά συμπληρωματικές ερωτήσεις </a:t>
            </a:r>
            <a:r>
              <a:rPr lang="el-GR" sz="1600" dirty="0">
                <a:latin typeface="Times New Roman" pitchFamily="18" charset="0"/>
                <a:cs typeface="Times New Roman" pitchFamily="18" charset="0"/>
              </a:rPr>
              <a:t>που τα παροτρύνουν να αιτιολογήσουν τις απόψεις τους και να λάβουν υπόψη τους αυτές των άλλων.</a:t>
            </a:r>
          </a:p>
          <a:p>
            <a:pPr lvl="1">
              <a:buFont typeface="Wingdings" pitchFamily="2" charset="2"/>
              <a:buChar char="ü"/>
            </a:pPr>
            <a:endParaRPr lang="el-GR" sz="1600" dirty="0">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(5) Επαναλαμβάνοντας κάποιες φορές αυτά που λένε τα παιδιά με στόχο τη συνοχή του διαλόγου. </a:t>
            </a:r>
          </a:p>
          <a:p>
            <a:pPr lvl="2">
              <a:buFont typeface="Wingdings" pitchFamily="2" charset="2"/>
              <a:buChar char="ü"/>
            </a:pPr>
            <a:r>
              <a:rPr lang="el-GR" sz="1400" dirty="0">
                <a:latin typeface="Times New Roman" pitchFamily="18" charset="0"/>
                <a:cs typeface="Times New Roman" pitchFamily="18" charset="0"/>
              </a:rPr>
              <a:t>Η πρακτική αυτή όμως δε θα πρέπει να εφαρμόζεται κάθε φορά που μιλάει ένα παιδί, γιατί υπάρχει ο κίνδυνος ν' αρχίσουν τα παιδιά να ακούν και να προσέχουν μόνο αυτό που λέει ο εκπαιδευτικός και όχι αυτά που λένε οι συμμαθητές τους (</a:t>
            </a:r>
            <a:r>
              <a:rPr lang="en-US" sz="1400" dirty="0" err="1">
                <a:latin typeface="Times New Roman" pitchFamily="18" charset="0"/>
                <a:cs typeface="Times New Roman" pitchFamily="18" charset="0"/>
              </a:rPr>
              <a:t>Pronin</a:t>
            </a:r>
            <a:r>
              <a:rPr lang="el-GR" sz="1400" dirty="0">
                <a:latin typeface="Times New Roman" pitchFamily="18" charset="0"/>
                <a:cs typeface="Times New Roman" pitchFamily="18" charset="0"/>
              </a:rPr>
              <a:t>-</a:t>
            </a:r>
            <a:r>
              <a:rPr lang="en-US" sz="1400" dirty="0" err="1">
                <a:latin typeface="Times New Roman" pitchFamily="18" charset="0"/>
                <a:cs typeface="Times New Roman" pitchFamily="18" charset="0"/>
              </a:rPr>
              <a:t>Fromberg</a:t>
            </a:r>
            <a:r>
              <a:rPr lang="el-GR" sz="1400" dirty="0">
                <a:latin typeface="Times New Roman" pitchFamily="18" charset="0"/>
                <a:cs typeface="Times New Roman" pitchFamily="18" charset="0"/>
              </a:rPr>
              <a:t>, 2000).</a:t>
            </a:r>
          </a:p>
          <a:p>
            <a:pPr lvl="1">
              <a:buFont typeface="Wingdings" pitchFamily="2" charset="2"/>
              <a:buChar char="ü"/>
            </a:pPr>
            <a:endParaRPr lang="el-GR" sz="1600" dirty="0">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(6) Επαναδιατυπώνοντας τις απόψεις των παιδιών, </a:t>
            </a:r>
            <a:r>
              <a:rPr lang="el-GR" sz="1600" dirty="0">
                <a:solidFill>
                  <a:srgbClr val="C00000"/>
                </a:solidFill>
                <a:latin typeface="Times New Roman" pitchFamily="18" charset="0"/>
                <a:cs typeface="Times New Roman" pitchFamily="18" charset="0"/>
              </a:rPr>
              <a:t>όταν χρειάζεται, για να γίνουν κατανοητές από όλη την ομάδα </a:t>
            </a:r>
            <a:r>
              <a:rPr lang="en-US" sz="1600" i="1" dirty="0">
                <a:latin typeface="Times New Roman" pitchFamily="18" charset="0"/>
                <a:cs typeface="Times New Roman" pitchFamily="18" charset="0"/>
              </a:rPr>
              <a:t>(π</a:t>
            </a:r>
            <a:r>
              <a:rPr lang="el-GR" sz="1600" i="1" dirty="0">
                <a:latin typeface="Times New Roman" pitchFamily="18" charset="0"/>
                <a:cs typeface="Times New Roman" pitchFamily="18" charset="0"/>
              </a:rPr>
              <a:t>.</a:t>
            </a:r>
            <a:r>
              <a:rPr lang="en-US" sz="1600" i="1" dirty="0">
                <a:latin typeface="Times New Roman" pitchFamily="18" charset="0"/>
                <a:cs typeface="Times New Roman" pitchFamily="18" charset="0"/>
              </a:rPr>
              <a:t>χ</a:t>
            </a:r>
            <a:r>
              <a:rPr lang="el-GR" sz="1600" i="1" dirty="0">
                <a:latin typeface="Times New Roman" pitchFamily="18" charset="0"/>
                <a:cs typeface="Times New Roman" pitchFamily="18" charset="0"/>
              </a:rPr>
              <a:t>.</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λέει</a:t>
            </a:r>
            <a:r>
              <a:rPr lang="en-US" sz="1600" i="1" dirty="0">
                <a:latin typeface="Times New Roman" pitchFamily="18" charset="0"/>
                <a:cs typeface="Times New Roman" pitchFamily="18" charset="0"/>
              </a:rPr>
              <a:t> λοιπόν ο </a:t>
            </a:r>
            <a:r>
              <a:rPr lang="en-US" sz="1600" i="1" dirty="0" err="1">
                <a:latin typeface="Times New Roman" pitchFamily="18" charset="0"/>
                <a:cs typeface="Times New Roman" pitchFamily="18" charset="0"/>
              </a:rPr>
              <a:t>Ορέσ</a:t>
            </a:r>
            <a:r>
              <a:rPr lang="el-GR" sz="1600" i="1" dirty="0">
                <a:latin typeface="Times New Roman" pitchFamily="18" charset="0"/>
                <a:cs typeface="Times New Roman" pitchFamily="18" charset="0"/>
              </a:rPr>
              <a:t>τ</a:t>
            </a:r>
            <a:r>
              <a:rPr lang="en-US" sz="1600" i="1" dirty="0" err="1">
                <a:latin typeface="Times New Roman" pitchFamily="18" charset="0"/>
                <a:cs typeface="Times New Roman" pitchFamily="18" charset="0"/>
              </a:rPr>
              <a:t>ης</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ότι</a:t>
            </a:r>
            <a:r>
              <a:rPr lang="en-US" sz="1600" i="1" dirty="0">
                <a:latin typeface="Times New Roman" pitchFamily="18" charset="0"/>
                <a:cs typeface="Times New Roman" pitchFamily="18" charset="0"/>
              </a:rPr>
              <a:t>...»).</a:t>
            </a:r>
            <a:r>
              <a:rPr lang="el-GR" sz="1600" dirty="0">
                <a:latin typeface="Times New Roman" pitchFamily="18" charset="0"/>
                <a:cs typeface="Times New Roman" pitchFamily="18" charset="0"/>
              </a:rPr>
              <a:t> </a:t>
            </a:r>
          </a:p>
          <a:p>
            <a:pPr lvl="2">
              <a:buFont typeface="Wingdings" pitchFamily="2" charset="2"/>
              <a:buChar char="ü"/>
            </a:pPr>
            <a:r>
              <a:rPr lang="el-GR" sz="1400" dirty="0">
                <a:latin typeface="Times New Roman" pitchFamily="18" charset="0"/>
                <a:cs typeface="Times New Roman" pitchFamily="18" charset="0"/>
              </a:rPr>
              <a:t>Δίνοντας στα παιδιά «μια προσεγμένη εκδοχή αυτού που λέχθηκε», τα βοηθάμε να σκεφτούν καλύτερα και να συνεχίσουν τη συζήτηση (</a:t>
            </a:r>
            <a:r>
              <a:rPr lang="en-US" sz="1400" dirty="0">
                <a:latin typeface="Times New Roman" pitchFamily="18" charset="0"/>
                <a:cs typeface="Times New Roman" pitchFamily="18" charset="0"/>
              </a:rPr>
              <a:t>Mercer</a:t>
            </a:r>
            <a:r>
              <a:rPr lang="el-GR" sz="1400" dirty="0">
                <a:latin typeface="Times New Roman" pitchFamily="18" charset="0"/>
                <a:cs typeface="Times New Roman" pitchFamily="18" charset="0"/>
              </a:rPr>
              <a:t>, 2000:42). </a:t>
            </a:r>
          </a:p>
          <a:p>
            <a:pPr lvl="1">
              <a:buFont typeface="Wingdings" pitchFamily="2" charset="2"/>
              <a:buChar char="ü"/>
            </a:pPr>
            <a:endParaRPr lang="el-GR" sz="1600" dirty="0">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(7) Δεχόμενος τις ιδέες και τις απόψεις των παιδιών χωρίς κριτική.</a:t>
            </a:r>
          </a:p>
          <a:p>
            <a:pPr lvl="1">
              <a:buNone/>
            </a:pPr>
            <a:endParaRPr lang="el-GR" sz="1600" b="1" dirty="0">
              <a:solidFill>
                <a:srgbClr val="C00000"/>
              </a:solidFill>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(8) Λέγοντας την άποψή του ή δίνοντας ιδέες και πληροφορίες όπου χρειάζεται για να διευκολύνει τη ροή της συζήτησης, </a:t>
            </a:r>
            <a:r>
              <a:rPr lang="el-GR" sz="1600" dirty="0">
                <a:solidFill>
                  <a:srgbClr val="C00000"/>
                </a:solidFill>
                <a:latin typeface="Times New Roman" pitchFamily="18" charset="0"/>
                <a:cs typeface="Times New Roman" pitchFamily="18" charset="0"/>
              </a:rPr>
              <a:t>χωρίς όμως να τη μονοπωλεί ή να τη μετατρέπει σε διάλεξη</a:t>
            </a:r>
            <a:r>
              <a:rPr lang="el-GR" sz="1600" b="1" dirty="0">
                <a:solidFill>
                  <a:srgbClr val="C00000"/>
                </a:solidFill>
                <a:latin typeface="Times New Roman" pitchFamily="18" charset="0"/>
                <a:cs typeface="Times New Roman" pitchFamily="18" charset="0"/>
              </a:rPr>
              <a:t> </a:t>
            </a:r>
            <a:r>
              <a:rPr lang="el-GR" sz="1400" dirty="0">
                <a:latin typeface="Times New Roman" pitchFamily="18" charset="0"/>
                <a:cs typeface="Times New Roman" pitchFamily="18" charset="0"/>
              </a:rPr>
              <a:t>(</a:t>
            </a:r>
            <a:r>
              <a:rPr lang="en-US" sz="1400" dirty="0">
                <a:latin typeface="Times New Roman" pitchFamily="18" charset="0"/>
                <a:cs typeface="Times New Roman" pitchFamily="18" charset="0"/>
              </a:rPr>
              <a:t>Lees,1981; Wood &amp; Wood, 1983)</a:t>
            </a:r>
            <a:endParaRPr lang="el-GR" sz="1400" dirty="0">
              <a:latin typeface="Times New Roman" pitchFamily="18" charset="0"/>
              <a:cs typeface="Times New Roman" pitchFamily="18" charset="0"/>
            </a:endParaRPr>
          </a:p>
          <a:p>
            <a:pPr lvl="1">
              <a:buFont typeface="Wingdings" pitchFamily="2" charset="2"/>
              <a:buChar char="ü"/>
            </a:pPr>
            <a:endParaRPr lang="el-GR" sz="1400" i="1" dirty="0">
              <a:latin typeface="Times New Roman" pitchFamily="18" charset="0"/>
              <a:cs typeface="Times New Roman" pitchFamily="18" charset="0"/>
            </a:endParaRPr>
          </a:p>
          <a:p>
            <a:pPr marL="201168" lvl="1" indent="0" algn="r">
              <a:lnSpc>
                <a:spcPct val="90000"/>
              </a:lnSpc>
              <a:buNone/>
            </a:pPr>
            <a:r>
              <a:rPr lang="el-GR" sz="1400" b="1" dirty="0">
                <a:latin typeface="Times New Roman" pitchFamily="18" charset="0"/>
                <a:cs typeface="Times New Roman" pitchFamily="18" charset="0"/>
              </a:rPr>
              <a:t>* Πηγή: Μπιρμπίλη (</a:t>
            </a:r>
            <a:r>
              <a:rPr lang="el-GR" sz="1400" b="1" dirty="0" smtClean="0">
                <a:latin typeface="Times New Roman" pitchFamily="18" charset="0"/>
                <a:cs typeface="Times New Roman" pitchFamily="18" charset="0"/>
              </a:rPr>
              <a:t>2015:152-158)</a:t>
            </a:r>
            <a:endParaRPr lang="el-GR" sz="1400" b="1"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blinds(horizontal)">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075">
                                            <p:txEl>
                                              <p:pRg st="2" end="2"/>
                                            </p:txEl>
                                          </p:spTgt>
                                        </p:tgtEl>
                                        <p:attrNameLst>
                                          <p:attrName>style.visibility</p:attrName>
                                        </p:attrNameLst>
                                      </p:cBhvr>
                                      <p:to>
                                        <p:strVal val="visible"/>
                                      </p:to>
                                    </p:set>
                                    <p:animEffect transition="in" filter="blinds(horizontal)">
                                      <p:cBhvr>
                                        <p:cTn id="12" dur="500"/>
                                        <p:tgtEl>
                                          <p:spTgt spid="3075">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animEffect transition="in" filter="blinds(horizontal)">
                                      <p:cBhvr>
                                        <p:cTn id="15" dur="500"/>
                                        <p:tgtEl>
                                          <p:spTgt spid="307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075">
                                            <p:txEl>
                                              <p:pRg st="5" end="5"/>
                                            </p:txEl>
                                          </p:spTgt>
                                        </p:tgtEl>
                                        <p:attrNameLst>
                                          <p:attrName>style.visibility</p:attrName>
                                        </p:attrNameLst>
                                      </p:cBhvr>
                                      <p:to>
                                        <p:strVal val="visible"/>
                                      </p:to>
                                    </p:set>
                                    <p:animEffect transition="in" filter="blinds(horizontal)">
                                      <p:cBhvr>
                                        <p:cTn id="20" dur="500"/>
                                        <p:tgtEl>
                                          <p:spTgt spid="3075">
                                            <p:txEl>
                                              <p:pRg st="5" end="5"/>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3075">
                                            <p:txEl>
                                              <p:pRg st="6" end="6"/>
                                            </p:txEl>
                                          </p:spTgt>
                                        </p:tgtEl>
                                        <p:attrNameLst>
                                          <p:attrName>style.visibility</p:attrName>
                                        </p:attrNameLst>
                                      </p:cBhvr>
                                      <p:to>
                                        <p:strVal val="visible"/>
                                      </p:to>
                                    </p:set>
                                    <p:animEffect transition="in" filter="blinds(horizontal)">
                                      <p:cBhvr>
                                        <p:cTn id="23" dur="500"/>
                                        <p:tgtEl>
                                          <p:spTgt spid="3075">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075">
                                            <p:txEl>
                                              <p:pRg st="8" end="8"/>
                                            </p:txEl>
                                          </p:spTgt>
                                        </p:tgtEl>
                                        <p:attrNameLst>
                                          <p:attrName>style.visibility</p:attrName>
                                        </p:attrNameLst>
                                      </p:cBhvr>
                                      <p:to>
                                        <p:strVal val="visible"/>
                                      </p:to>
                                    </p:set>
                                    <p:animEffect transition="in" filter="blinds(horizontal)">
                                      <p:cBhvr>
                                        <p:cTn id="28" dur="500"/>
                                        <p:tgtEl>
                                          <p:spTgt spid="3075">
                                            <p:txEl>
                                              <p:pRg st="8" end="8"/>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075">
                                            <p:txEl>
                                              <p:pRg st="10" end="10"/>
                                            </p:txEl>
                                          </p:spTgt>
                                        </p:tgtEl>
                                        <p:attrNameLst>
                                          <p:attrName>style.visibility</p:attrName>
                                        </p:attrNameLst>
                                      </p:cBhvr>
                                      <p:to>
                                        <p:strVal val="visible"/>
                                      </p:to>
                                    </p:set>
                                    <p:animEffect transition="in" filter="blinds(horizontal)">
                                      <p:cBhvr>
                                        <p:cTn id="33" dur="500"/>
                                        <p:tgtEl>
                                          <p:spTgt spid="3075">
                                            <p:txEl>
                                              <p:pRg st="10" end="1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3075">
                                            <p:txEl>
                                              <p:pRg st="12" end="12"/>
                                            </p:txEl>
                                          </p:spTgt>
                                        </p:tgtEl>
                                        <p:attrNameLst>
                                          <p:attrName>style.visibility</p:attrName>
                                        </p:attrNameLst>
                                      </p:cBhvr>
                                      <p:to>
                                        <p:strVal val="visible"/>
                                      </p:to>
                                    </p:set>
                                    <p:animEffect transition="in" filter="blinds(horizontal)">
                                      <p:cBhvr>
                                        <p:cTn id="38" dur="500"/>
                                        <p:tgtEl>
                                          <p:spTgt spid="307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785794"/>
          </a:xfrm>
        </p:spPr>
        <p:txBody>
          <a:bodyPr>
            <a:normAutofit fontScale="90000"/>
          </a:bodyPr>
          <a:lstStyle/>
          <a:p>
            <a:pPr algn="ctr"/>
            <a:r>
              <a:rPr lang="el-GR" sz="2400" b="1" dirty="0"/>
              <a:t/>
            </a:r>
            <a:br>
              <a:rPr lang="el-GR" sz="2400" b="1" dirty="0"/>
            </a:br>
            <a:r>
              <a:rPr lang="el-GR" sz="2400" b="1" i="1" dirty="0"/>
              <a:t> </a:t>
            </a:r>
            <a:br>
              <a:rPr lang="el-GR" sz="2400" b="1" i="1" dirty="0"/>
            </a:br>
            <a:r>
              <a:rPr lang="el-GR" sz="2000" b="1" dirty="0"/>
              <a:t> </a:t>
            </a:r>
            <a:br>
              <a:rPr lang="el-GR" sz="2000" b="1" dirty="0"/>
            </a:br>
            <a:r>
              <a:rPr lang="el-GR" sz="2000" b="1" dirty="0"/>
              <a:t> </a:t>
            </a:r>
            <a:br>
              <a:rPr lang="el-GR" sz="2000" b="1" dirty="0"/>
            </a:br>
            <a:r>
              <a:rPr lang="el-GR" sz="2400" b="1" dirty="0"/>
              <a:t/>
            </a:r>
            <a:br>
              <a:rPr lang="el-GR" sz="2400" b="1" dirty="0"/>
            </a:br>
            <a:r>
              <a:rPr lang="el-GR" sz="2400" b="1" dirty="0">
                <a:cs typeface="Times New Roman" pitchFamily="18" charset="0"/>
              </a:rPr>
              <a:t> </a:t>
            </a:r>
            <a:r>
              <a:rPr lang="el-GR" sz="2400" b="1" dirty="0">
                <a:ea typeface="Arial Unicode MS" pitchFamily="34" charset="-128"/>
                <a:cs typeface="Arial Unicode MS" pitchFamily="34" charset="-128"/>
              </a:rPr>
              <a:t> </a:t>
            </a:r>
            <a:r>
              <a:rPr lang="el-GR" sz="2400" b="1" dirty="0">
                <a:solidFill>
                  <a:schemeClr val="tx1"/>
                </a:solidFill>
                <a:latin typeface="Times New Roman" pitchFamily="18" charset="0"/>
                <a:ea typeface="+mn-ea"/>
                <a:cs typeface="Times New Roman" pitchFamily="18" charset="0"/>
              </a:rPr>
              <a:t>(2ζ) Αποτελεσματικές διαλογικές και συμμετοχικές πρακτικές* </a:t>
            </a:r>
            <a:br>
              <a:rPr lang="el-GR" sz="2400" b="1" dirty="0">
                <a:solidFill>
                  <a:schemeClr val="tx1"/>
                </a:solidFill>
                <a:latin typeface="Times New Roman" pitchFamily="18" charset="0"/>
                <a:ea typeface="+mn-ea"/>
                <a:cs typeface="Times New Roman" pitchFamily="18" charset="0"/>
              </a:rPr>
            </a:br>
            <a:endParaRPr lang="el-GR" sz="2400" b="1" dirty="0">
              <a:solidFill>
                <a:schemeClr val="tx1"/>
              </a:solidFill>
              <a:latin typeface="Times New Roman" pitchFamily="18" charset="0"/>
              <a:ea typeface="+mn-ea"/>
              <a:cs typeface="Times New Roman" pitchFamily="18" charset="0"/>
            </a:endParaRPr>
          </a:p>
        </p:txBody>
      </p:sp>
      <p:sp>
        <p:nvSpPr>
          <p:cNvPr id="3075" name="Rectangle 3"/>
          <p:cNvSpPr>
            <a:spLocks noGrp="1" noChangeArrowheads="1"/>
          </p:cNvSpPr>
          <p:nvPr>
            <p:ph sz="quarter" idx="1"/>
          </p:nvPr>
        </p:nvSpPr>
        <p:spPr>
          <a:xfrm>
            <a:off x="-198" y="642894"/>
            <a:ext cx="9036496" cy="6215106"/>
          </a:xfrm>
        </p:spPr>
        <p:txBody>
          <a:bodyPr>
            <a:normAutofit lnSpcReduction="10000"/>
          </a:bodyPr>
          <a:lstStyle/>
          <a:p>
            <a:pPr lvl="1">
              <a:buFont typeface="Wingdings" pitchFamily="2" charset="2"/>
              <a:buChar char="ü"/>
            </a:pPr>
            <a:r>
              <a:rPr lang="el-GR" sz="1600" b="1" dirty="0">
                <a:solidFill>
                  <a:srgbClr val="C00000"/>
                </a:solidFill>
                <a:latin typeface="Times New Roman" pitchFamily="18" charset="0"/>
                <a:cs typeface="Times New Roman" pitchFamily="18" charset="0"/>
              </a:rPr>
              <a:t>(9) Επαινώντας τα παιδιά κατά διαστήματα </a:t>
            </a:r>
            <a:r>
              <a:rPr lang="en-US" sz="1600" b="1" dirty="0">
                <a:solidFill>
                  <a:srgbClr val="C00000"/>
                </a:solidFill>
                <a:latin typeface="Times New Roman" pitchFamily="18" charset="0"/>
                <a:cs typeface="Times New Roman" pitchFamily="18" charset="0"/>
              </a:rPr>
              <a:t>για τον τρόπο σκέψης τους και </a:t>
            </a:r>
            <a:r>
              <a:rPr lang="en-US" sz="1600" b="1" dirty="0" err="1">
                <a:solidFill>
                  <a:srgbClr val="C00000"/>
                </a:solidFill>
                <a:latin typeface="Times New Roman" pitchFamily="18" charset="0"/>
                <a:cs typeface="Times New Roman" pitchFamily="18" charset="0"/>
              </a:rPr>
              <a:t>την</a:t>
            </a:r>
            <a:r>
              <a:rPr lang="en-US" sz="1600" b="1" dirty="0">
                <a:solidFill>
                  <a:srgbClr val="C00000"/>
                </a:solidFill>
                <a:latin typeface="Times New Roman" pitchFamily="18" charset="0"/>
                <a:cs typeface="Times New Roman" pitchFamily="18" charset="0"/>
              </a:rPr>
              <a:t> ικανότητά τους να συμμετέχουν στη συζήτηση</a:t>
            </a:r>
            <a:r>
              <a:rPr lang="en-US" sz="1600" dirty="0">
                <a:solidFill>
                  <a:srgbClr val="C00000"/>
                </a:solidFill>
                <a:latin typeface="Times New Roman" pitchFamily="18" charset="0"/>
                <a:cs typeface="Times New Roman" pitchFamily="18" charset="0"/>
              </a:rPr>
              <a:t> </a:t>
            </a:r>
            <a:r>
              <a:rPr lang="el-GR" sz="1400" i="1" dirty="0">
                <a:latin typeface="Times New Roman" pitchFamily="18" charset="0"/>
                <a:cs typeface="Times New Roman" pitchFamily="18" charset="0"/>
              </a:rPr>
              <a:t>(πχ. «αυτή είναι μια καλή ιδέα/πρόταση/ένας πολύ καλός τρόπος για να βοηθήσουμε τα αδέσποτα ζώα. </a:t>
            </a:r>
            <a:r>
              <a:rPr lang="el-GR" sz="1400" b="1" i="1" dirty="0">
                <a:latin typeface="Times New Roman" pitchFamily="18" charset="0"/>
                <a:cs typeface="Times New Roman" pitchFamily="18" charset="0"/>
              </a:rPr>
              <a:t>Τι άλλο θα μπορούσαμε </a:t>
            </a:r>
            <a:r>
              <a:rPr lang="el-GR" sz="1400" i="1" dirty="0">
                <a:latin typeface="Times New Roman" pitchFamily="18" charset="0"/>
                <a:cs typeface="Times New Roman" pitchFamily="18" charset="0"/>
              </a:rPr>
              <a:t>να κάνουμε;», «</a:t>
            </a:r>
            <a:r>
              <a:rPr lang="el-GR" sz="1400" b="1" i="1" dirty="0">
                <a:latin typeface="Times New Roman" pitchFamily="18" charset="0"/>
                <a:cs typeface="Times New Roman" pitchFamily="18" charset="0"/>
              </a:rPr>
              <a:t>μου αρέσει που ακούτε ο ένας τον άλλο </a:t>
            </a:r>
            <a:r>
              <a:rPr lang="el-GR" sz="1400" i="1" dirty="0">
                <a:latin typeface="Times New Roman" pitchFamily="18" charset="0"/>
                <a:cs typeface="Times New Roman" pitchFamily="18" charset="0"/>
              </a:rPr>
              <a:t>πριν μιλήσετε», «</a:t>
            </a:r>
            <a:r>
              <a:rPr lang="el-GR" sz="1400" b="1" i="1" dirty="0">
                <a:latin typeface="Times New Roman" pitchFamily="18" charset="0"/>
                <a:cs typeface="Times New Roman" pitchFamily="18" charset="0"/>
              </a:rPr>
              <a:t>χαίρομαι που προσπαθείτε να σκεφτείτε </a:t>
            </a:r>
            <a:r>
              <a:rPr lang="el-GR" sz="1400" i="1" dirty="0">
                <a:latin typeface="Times New Roman" pitchFamily="18" charset="0"/>
                <a:cs typeface="Times New Roman" pitchFamily="18" charset="0"/>
              </a:rPr>
              <a:t>τι μπορούμε να φτιάξουμε)</a:t>
            </a:r>
            <a:r>
              <a:rPr lang="en-US" sz="1400" i="1" dirty="0">
                <a:latin typeface="Times New Roman" pitchFamily="18" charset="0"/>
                <a:cs typeface="Times New Roman" pitchFamily="18" charset="0"/>
              </a:rPr>
              <a:t>.</a:t>
            </a:r>
          </a:p>
          <a:p>
            <a:pPr lvl="1">
              <a:buFont typeface="Wingdings" pitchFamily="2" charset="2"/>
              <a:buChar char="ü"/>
            </a:pPr>
            <a:endParaRPr lang="en-US" sz="1600" b="1" i="1" dirty="0">
              <a:solidFill>
                <a:srgbClr val="FF0000"/>
              </a:solidFill>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(10) Συνοψίζοντας, κατά διαστήματα, </a:t>
            </a:r>
            <a:r>
              <a:rPr lang="el-GR" sz="1600" dirty="0">
                <a:solidFill>
                  <a:srgbClr val="C00000"/>
                </a:solidFill>
                <a:latin typeface="Times New Roman" pitchFamily="18" charset="0"/>
                <a:cs typeface="Times New Roman" pitchFamily="18" charset="0"/>
              </a:rPr>
              <a:t>αυτά που λένε τα παιδιά για να τους θυμίσει τι έχει ειπωθεί μέχρι τη στιγμή εκείνη, και να συσχετίσει τις διαφορετικές απόψεις και ιδέες</a:t>
            </a:r>
            <a:r>
              <a:rPr lang="el-GR"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Pronin</a:t>
            </a:r>
            <a:r>
              <a:rPr lang="el-GR" sz="1600" dirty="0">
                <a:latin typeface="Times New Roman" pitchFamily="18" charset="0"/>
                <a:cs typeface="Times New Roman" pitchFamily="18" charset="0"/>
              </a:rPr>
              <a:t>-</a:t>
            </a:r>
            <a:r>
              <a:rPr lang="en-US" sz="1600" dirty="0" err="1">
                <a:latin typeface="Times New Roman" pitchFamily="18" charset="0"/>
                <a:cs typeface="Times New Roman" pitchFamily="18" charset="0"/>
              </a:rPr>
              <a:t>Fromberg</a:t>
            </a:r>
            <a:r>
              <a:rPr lang="el-GR" sz="1600" dirty="0">
                <a:latin typeface="Times New Roman" pitchFamily="18" charset="0"/>
                <a:cs typeface="Times New Roman" pitchFamily="18" charset="0"/>
              </a:rPr>
              <a:t>, 2000). </a:t>
            </a:r>
            <a:endParaRPr lang="en-US" sz="1600" dirty="0">
              <a:latin typeface="Times New Roman" pitchFamily="18" charset="0"/>
              <a:cs typeface="Times New Roman" pitchFamily="18" charset="0"/>
            </a:endParaRPr>
          </a:p>
          <a:p>
            <a:pPr lvl="2">
              <a:buFont typeface="Wingdings" pitchFamily="2" charset="2"/>
              <a:buChar char="ü"/>
            </a:pPr>
            <a:r>
              <a:rPr lang="el-GR" sz="1400" i="1" dirty="0">
                <a:latin typeface="Times New Roman" pitchFamily="18" charset="0"/>
                <a:cs typeface="Times New Roman" pitchFamily="18" charset="0"/>
              </a:rPr>
              <a:t>Κάνει μια περίληψη των όσων έχουν ειπωθεί χρησιμοποιώντας, όπου αυτό είναι εφικτό, και τα ονόματα των παιδιών. </a:t>
            </a:r>
            <a:r>
              <a:rPr lang="el-GR" sz="1400" b="1" i="1" dirty="0">
                <a:latin typeface="Times New Roman" pitchFamily="18" charset="0"/>
                <a:cs typeface="Times New Roman" pitchFamily="18" charset="0"/>
              </a:rPr>
              <a:t>Για παράδειγμα</a:t>
            </a:r>
            <a:r>
              <a:rPr lang="el-GR" sz="1400" i="1" dirty="0">
                <a:latin typeface="Times New Roman" pitchFamily="18" charset="0"/>
                <a:cs typeface="Times New Roman" pitchFamily="18" charset="0"/>
              </a:rPr>
              <a:t>, </a:t>
            </a:r>
            <a:r>
              <a:rPr lang="en-US" sz="1400" i="1" dirty="0">
                <a:latin typeface="Times New Roman" pitchFamily="18" charset="0"/>
                <a:cs typeface="Times New Roman" pitchFamily="18" charset="0"/>
              </a:rPr>
              <a:t>«</a:t>
            </a:r>
            <a:r>
              <a:rPr lang="en-US" sz="1400" b="1" i="1" dirty="0" err="1">
                <a:latin typeface="Times New Roman" pitchFamily="18" charset="0"/>
                <a:cs typeface="Times New Roman" pitchFamily="18" charset="0"/>
              </a:rPr>
              <a:t>άρα</a:t>
            </a:r>
            <a:r>
              <a:rPr lang="en-US" sz="1400" b="1" i="1" dirty="0">
                <a:latin typeface="Times New Roman" pitchFamily="18" charset="0"/>
                <a:cs typeface="Times New Roman" pitchFamily="18" charset="0"/>
              </a:rPr>
              <a:t> </a:t>
            </a:r>
            <a:r>
              <a:rPr lang="en-US" sz="1400" b="1" i="1" dirty="0" err="1">
                <a:latin typeface="Times New Roman" pitchFamily="18" charset="0"/>
                <a:cs typeface="Times New Roman" pitchFamily="18" charset="0"/>
              </a:rPr>
              <a:t>όπως</a:t>
            </a:r>
            <a:r>
              <a:rPr lang="en-US" sz="1400" b="1" i="1" dirty="0">
                <a:latin typeface="Times New Roman" pitchFamily="18" charset="0"/>
                <a:cs typeface="Times New Roman" pitchFamily="18" charset="0"/>
              </a:rPr>
              <a:t> </a:t>
            </a:r>
            <a:r>
              <a:rPr lang="en-US" sz="1400" b="1" i="1" dirty="0" err="1">
                <a:latin typeface="Times New Roman" pitchFamily="18" charset="0"/>
                <a:cs typeface="Times New Roman" pitchFamily="18" charset="0"/>
              </a:rPr>
              <a:t>είπανε</a:t>
            </a:r>
            <a:r>
              <a:rPr lang="en-US" sz="1400" b="1" i="1" dirty="0">
                <a:latin typeface="Times New Roman" pitchFamily="18" charset="0"/>
                <a:cs typeface="Times New Roman" pitchFamily="18" charset="0"/>
              </a:rPr>
              <a:t> ο Απόστολος</a:t>
            </a:r>
            <a:r>
              <a:rPr lang="en-US" sz="1400" i="1" dirty="0">
                <a:latin typeface="Times New Roman" pitchFamily="18" charset="0"/>
                <a:cs typeface="Times New Roman" pitchFamily="18" charset="0"/>
              </a:rPr>
              <a:t>, ο </a:t>
            </a:r>
            <a:r>
              <a:rPr lang="en-US" sz="1400" i="1" dirty="0" err="1">
                <a:latin typeface="Times New Roman" pitchFamily="18" charset="0"/>
                <a:cs typeface="Times New Roman" pitchFamily="18" charset="0"/>
              </a:rPr>
              <a:t>Γιάννης</a:t>
            </a:r>
            <a:r>
              <a:rPr lang="en-US" sz="1400" i="1" dirty="0">
                <a:latin typeface="Times New Roman" pitchFamily="18" charset="0"/>
                <a:cs typeface="Times New Roman" pitchFamily="18" charset="0"/>
              </a:rPr>
              <a:t> και η </a:t>
            </a:r>
            <a:r>
              <a:rPr lang="en-US" sz="1400" i="1" dirty="0" err="1">
                <a:latin typeface="Times New Roman" pitchFamily="18" charset="0"/>
                <a:cs typeface="Times New Roman" pitchFamily="18" charset="0"/>
              </a:rPr>
              <a:t>Μαρία</a:t>
            </a:r>
            <a:r>
              <a:rPr lang="en-US" sz="1400" i="1" dirty="0">
                <a:latin typeface="Times New Roman" pitchFamily="18" charset="0"/>
                <a:cs typeface="Times New Roman" pitchFamily="18" charset="0"/>
              </a:rPr>
              <a:t> </a:t>
            </a:r>
            <a:r>
              <a:rPr lang="en-US" sz="1400" b="1" i="1" dirty="0">
                <a:latin typeface="Times New Roman" pitchFamily="18" charset="0"/>
                <a:cs typeface="Times New Roman" pitchFamily="18" charset="0"/>
              </a:rPr>
              <a:t>για να </a:t>
            </a:r>
            <a:r>
              <a:rPr lang="en-US" sz="1400" b="1" i="1" dirty="0" err="1">
                <a:latin typeface="Times New Roman" pitchFamily="18" charset="0"/>
                <a:cs typeface="Times New Roman" pitchFamily="18" charset="0"/>
              </a:rPr>
              <a:t>μπορούμε</a:t>
            </a:r>
            <a:r>
              <a:rPr lang="en-US" sz="1400" b="1" i="1" dirty="0">
                <a:latin typeface="Times New Roman" pitchFamily="18" charset="0"/>
                <a:cs typeface="Times New Roman" pitchFamily="18" charset="0"/>
              </a:rPr>
              <a:t> να </a:t>
            </a:r>
            <a:r>
              <a:rPr lang="en-US" sz="1400" b="1" i="1" dirty="0" err="1">
                <a:latin typeface="Times New Roman" pitchFamily="18" charset="0"/>
                <a:cs typeface="Times New Roman" pitchFamily="18" charset="0"/>
              </a:rPr>
              <a:t>μιλάμε</a:t>
            </a:r>
            <a:r>
              <a:rPr lang="en-US" sz="1400" b="1" i="1" dirty="0">
                <a:latin typeface="Times New Roman" pitchFamily="18" charset="0"/>
                <a:cs typeface="Times New Roman" pitchFamily="18" charset="0"/>
              </a:rPr>
              <a:t> </a:t>
            </a:r>
            <a:r>
              <a:rPr lang="en-US" sz="1400" b="1" i="1" dirty="0" err="1">
                <a:latin typeface="Times New Roman" pitchFamily="18" charset="0"/>
                <a:cs typeface="Times New Roman" pitchFamily="18" charset="0"/>
              </a:rPr>
              <a:t>όλοι</a:t>
            </a:r>
            <a:r>
              <a:rPr lang="en-US" sz="1400" b="1"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στην</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παρέα</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χρειάζεται</a:t>
            </a:r>
            <a:r>
              <a:rPr lang="en-US" sz="1400" i="1" dirty="0">
                <a:latin typeface="Times New Roman" pitchFamily="18" charset="0"/>
                <a:cs typeface="Times New Roman" pitchFamily="18" charset="0"/>
              </a:rPr>
              <a:t> να </a:t>
            </a:r>
            <a:r>
              <a:rPr lang="en-US" sz="1400" i="1" dirty="0" err="1">
                <a:latin typeface="Times New Roman" pitchFamily="18" charset="0"/>
                <a:cs typeface="Times New Roman" pitchFamily="18" charset="0"/>
              </a:rPr>
              <a:t>σηκώνουμε</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το</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χέρι</a:t>
            </a:r>
            <a:r>
              <a:rPr lang="en-US" sz="1400"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μας</a:t>
            </a:r>
            <a:r>
              <a:rPr lang="en-US" sz="1400" i="1" dirty="0">
                <a:latin typeface="Times New Roman" pitchFamily="18" charset="0"/>
                <a:cs typeface="Times New Roman" pitchFamily="18" charset="0"/>
              </a:rPr>
              <a:t>. </a:t>
            </a:r>
            <a:r>
              <a:rPr lang="en-US" sz="1400" b="1" i="1" dirty="0" err="1">
                <a:latin typeface="Times New Roman" pitchFamily="18" charset="0"/>
                <a:cs typeface="Times New Roman" pitchFamily="18" charset="0"/>
              </a:rPr>
              <a:t>Τι</a:t>
            </a:r>
            <a:r>
              <a:rPr lang="en-US" sz="1400" b="1" i="1" dirty="0">
                <a:latin typeface="Times New Roman" pitchFamily="18" charset="0"/>
                <a:cs typeface="Times New Roman" pitchFamily="18" charset="0"/>
              </a:rPr>
              <a:t> άλλο πιστεύετε </a:t>
            </a:r>
            <a:r>
              <a:rPr lang="en-US" sz="1400" b="1" i="1" dirty="0" err="1">
                <a:latin typeface="Times New Roman" pitchFamily="18" charset="0"/>
                <a:cs typeface="Times New Roman" pitchFamily="18" charset="0"/>
              </a:rPr>
              <a:t>ότι</a:t>
            </a:r>
            <a:r>
              <a:rPr lang="en-US" sz="1400" b="1"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μπορούμε</a:t>
            </a:r>
            <a:r>
              <a:rPr lang="en-US" sz="1400" i="1" dirty="0">
                <a:latin typeface="Times New Roman" pitchFamily="18" charset="0"/>
                <a:cs typeface="Times New Roman" pitchFamily="18" charset="0"/>
              </a:rPr>
              <a:t> να </a:t>
            </a:r>
            <a:r>
              <a:rPr lang="en-US" sz="1400" i="1" dirty="0" err="1">
                <a:latin typeface="Times New Roman" pitchFamily="18" charset="0"/>
                <a:cs typeface="Times New Roman" pitchFamily="18" charset="0"/>
              </a:rPr>
              <a:t>κάνουμε</a:t>
            </a:r>
            <a:r>
              <a:rPr lang="en-US" sz="1400" i="1" dirty="0">
                <a:latin typeface="Times New Roman" pitchFamily="18" charset="0"/>
                <a:cs typeface="Times New Roman" pitchFamily="18" charset="0"/>
              </a:rPr>
              <a:t> για να...;»</a:t>
            </a:r>
            <a:r>
              <a:rPr lang="el-GR" sz="1400" i="1" dirty="0">
                <a:latin typeface="Times New Roman" pitchFamily="18" charset="0"/>
                <a:cs typeface="Times New Roman" pitchFamily="18" charset="0"/>
              </a:rPr>
              <a:t> ή </a:t>
            </a:r>
            <a:r>
              <a:rPr lang="en-US" sz="1400" b="1" i="1" dirty="0">
                <a:latin typeface="Times New Roman" pitchFamily="18" charset="0"/>
                <a:cs typeface="Times New Roman" pitchFamily="18" charset="0"/>
              </a:rPr>
              <a:t>«</a:t>
            </a:r>
            <a:r>
              <a:rPr lang="en-US" sz="1400" b="1" i="1" dirty="0" err="1">
                <a:latin typeface="Times New Roman" pitchFamily="18" charset="0"/>
                <a:cs typeface="Times New Roman" pitchFamily="18" charset="0"/>
              </a:rPr>
              <a:t>ποιος</a:t>
            </a:r>
            <a:r>
              <a:rPr lang="en-US" sz="1400" b="1" i="1" dirty="0">
                <a:latin typeface="Times New Roman" pitchFamily="18" charset="0"/>
                <a:cs typeface="Times New Roman" pitchFamily="18" charset="0"/>
              </a:rPr>
              <a:t> </a:t>
            </a:r>
            <a:r>
              <a:rPr lang="en-US" sz="1400" b="1" i="1" dirty="0" err="1">
                <a:latin typeface="Times New Roman" pitchFamily="18" charset="0"/>
                <a:cs typeface="Times New Roman" pitchFamily="18" charset="0"/>
              </a:rPr>
              <a:t>άλλος</a:t>
            </a:r>
            <a:r>
              <a:rPr lang="en-US" sz="1400" b="1" i="1" dirty="0">
                <a:latin typeface="Times New Roman" pitchFamily="18" charset="0"/>
                <a:cs typeface="Times New Roman" pitchFamily="18" charset="0"/>
              </a:rPr>
              <a:t> </a:t>
            </a:r>
            <a:r>
              <a:rPr lang="en-US" sz="1400" b="1" i="1" dirty="0" err="1">
                <a:latin typeface="Times New Roman" pitchFamily="18" charset="0"/>
                <a:cs typeface="Times New Roman" pitchFamily="18" charset="0"/>
              </a:rPr>
              <a:t>συμφωνεί</a:t>
            </a:r>
            <a:r>
              <a:rPr lang="en-US" sz="1400" b="1" i="1" dirty="0">
                <a:latin typeface="Times New Roman" pitchFamily="18" charset="0"/>
                <a:cs typeface="Times New Roman" pitchFamily="18" charset="0"/>
              </a:rPr>
              <a:t> </a:t>
            </a:r>
            <a:r>
              <a:rPr lang="en-US" sz="1400" i="1" dirty="0" err="1">
                <a:latin typeface="Times New Roman" pitchFamily="18" charset="0"/>
                <a:cs typeface="Times New Roman" pitchFamily="18" charset="0"/>
              </a:rPr>
              <a:t>μαζί</a:t>
            </a:r>
            <a:r>
              <a:rPr lang="en-US" sz="1400" i="1" dirty="0">
                <a:latin typeface="Times New Roman" pitchFamily="18" charset="0"/>
                <a:cs typeface="Times New Roman" pitchFamily="18" charset="0"/>
              </a:rPr>
              <a:t> τους». </a:t>
            </a:r>
          </a:p>
          <a:p>
            <a:pPr lvl="1">
              <a:buFont typeface="Wingdings" pitchFamily="2" charset="2"/>
              <a:buChar char="ü"/>
            </a:pPr>
            <a:endParaRPr lang="en-US" sz="1400" i="1" dirty="0">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(11) Ενθαρρύνοντας τα παιδιά να ακούν, να μιλούν και να απαντούν το ένα στο άλλο. </a:t>
            </a:r>
            <a:endParaRPr lang="en-US" sz="1600" b="1" dirty="0">
              <a:solidFill>
                <a:srgbClr val="C00000"/>
              </a:solidFill>
              <a:latin typeface="Times New Roman" pitchFamily="18" charset="0"/>
              <a:cs typeface="Times New Roman" pitchFamily="18" charset="0"/>
            </a:endParaRPr>
          </a:p>
          <a:p>
            <a:pPr lvl="2">
              <a:buFont typeface="Wingdings" pitchFamily="2" charset="2"/>
              <a:buChar char="ü"/>
            </a:pPr>
            <a:r>
              <a:rPr lang="el-GR" sz="1400" dirty="0">
                <a:latin typeface="Times New Roman" pitchFamily="18" charset="0"/>
                <a:cs typeface="Times New Roman" pitchFamily="18" charset="0"/>
              </a:rPr>
              <a:t>Αυτό μπορεί να γίνει </a:t>
            </a:r>
            <a:r>
              <a:rPr lang="el-GR" sz="1400" b="1" dirty="0">
                <a:latin typeface="Times New Roman" pitchFamily="18" charset="0"/>
                <a:cs typeface="Times New Roman" pitchFamily="18" charset="0"/>
              </a:rPr>
              <a:t>τραβώντας την προσοχή της ομάδας στο παιδί που μιλάει με σχόλια,</a:t>
            </a:r>
            <a:r>
              <a:rPr lang="el-GR" sz="1400" dirty="0">
                <a:latin typeface="Times New Roman" pitchFamily="18" charset="0"/>
                <a:cs typeface="Times New Roman" pitchFamily="18" charset="0"/>
              </a:rPr>
              <a:t> όπως </a:t>
            </a:r>
            <a:r>
              <a:rPr lang="el-GR" sz="1400" i="1" dirty="0">
                <a:latin typeface="Times New Roman" pitchFamily="18" charset="0"/>
                <a:cs typeface="Times New Roman" pitchFamily="18" charset="0"/>
              </a:rPr>
              <a:t>«ο Ορέστης, λέει να πάμε στον ζωολογικό κήπο. </a:t>
            </a:r>
            <a:r>
              <a:rPr lang="el-GR" sz="1400" b="1" i="1" dirty="0">
                <a:latin typeface="Times New Roman" pitchFamily="18" charset="0"/>
                <a:cs typeface="Times New Roman" pitchFamily="18" charset="0"/>
              </a:rPr>
              <a:t>Ποιος άλλος συμφωνεί </a:t>
            </a:r>
            <a:r>
              <a:rPr lang="el-GR" sz="1400" i="1" dirty="0">
                <a:latin typeface="Times New Roman" pitchFamily="18" charset="0"/>
                <a:cs typeface="Times New Roman" pitchFamily="18" charset="0"/>
              </a:rPr>
              <a:t>με την ιδέα του;», «Μαργαρίτα, </a:t>
            </a:r>
            <a:r>
              <a:rPr lang="el-GR" sz="1400" b="1" i="1" dirty="0">
                <a:latin typeface="Times New Roman" pitchFamily="18" charset="0"/>
                <a:cs typeface="Times New Roman" pitchFamily="18" charset="0"/>
              </a:rPr>
              <a:t>τι γνώμη έχεις </a:t>
            </a:r>
            <a:r>
              <a:rPr lang="el-GR" sz="1400" i="1" dirty="0">
                <a:latin typeface="Times New Roman" pitchFamily="18" charset="0"/>
                <a:cs typeface="Times New Roman" pitchFamily="18" charset="0"/>
              </a:rPr>
              <a:t>γι' αυτό που είπε η Μαρία;», «τώρα </a:t>
            </a:r>
            <a:r>
              <a:rPr lang="el-GR" sz="1400" b="1" i="1" dirty="0">
                <a:latin typeface="Times New Roman" pitchFamily="18" charset="0"/>
                <a:cs typeface="Times New Roman" pitchFamily="18" charset="0"/>
              </a:rPr>
              <a:t>ακούμε όλοι αυτά που μας λέει </a:t>
            </a:r>
            <a:r>
              <a:rPr lang="el-GR" sz="1400" i="1" dirty="0">
                <a:latin typeface="Times New Roman" pitchFamily="18" charset="0"/>
                <a:cs typeface="Times New Roman" pitchFamily="18" charset="0"/>
              </a:rPr>
              <a:t>η Ιφιγένεια», «ας αφήσουμε τον Νίκο να τελειώσει αυτό που λέει. Μετά θα ακούσουμε όποιον άλλο θέλει να μιλήσει» </a:t>
            </a:r>
            <a:r>
              <a:rPr lang="el-GR" sz="1400" dirty="0">
                <a:latin typeface="Times New Roman" pitchFamily="18" charset="0"/>
                <a:cs typeface="Times New Roman" pitchFamily="18" charset="0"/>
              </a:rPr>
              <a:t>(Ρ</a:t>
            </a:r>
            <a:r>
              <a:rPr lang="en-US" sz="1400" dirty="0">
                <a:latin typeface="Times New Roman" pitchFamily="18" charset="0"/>
                <a:cs typeface="Times New Roman" pitchFamily="18" charset="0"/>
              </a:rPr>
              <a:t>ronin</a:t>
            </a:r>
            <a:r>
              <a:rPr lang="el-GR" sz="1400" dirty="0">
                <a:latin typeface="Times New Roman" pitchFamily="18" charset="0"/>
                <a:cs typeface="Times New Roman" pitchFamily="18" charset="0"/>
              </a:rPr>
              <a:t>-</a:t>
            </a:r>
            <a:r>
              <a:rPr lang="en-US" sz="1400" dirty="0">
                <a:latin typeface="Times New Roman" pitchFamily="18" charset="0"/>
                <a:cs typeface="Times New Roman" pitchFamily="18" charset="0"/>
              </a:rPr>
              <a:t>Fromberg</a:t>
            </a:r>
            <a:r>
              <a:rPr lang="el-GR" sz="1400" dirty="0">
                <a:latin typeface="Times New Roman" pitchFamily="18" charset="0"/>
                <a:cs typeface="Times New Roman" pitchFamily="18" charset="0"/>
              </a:rPr>
              <a:t>, 2000).</a:t>
            </a:r>
            <a:endParaRPr lang="en-US" sz="1400" dirty="0">
              <a:latin typeface="Times New Roman" pitchFamily="18" charset="0"/>
              <a:cs typeface="Times New Roman" pitchFamily="18" charset="0"/>
            </a:endParaRPr>
          </a:p>
          <a:p>
            <a:pPr>
              <a:buFont typeface="Wingdings" pitchFamily="2" charset="2"/>
              <a:buChar char="ü"/>
            </a:pPr>
            <a:endParaRPr lang="en-US" sz="1600" b="1" dirty="0">
              <a:solidFill>
                <a:srgbClr val="FF0000"/>
              </a:solidFill>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(12) Απαντώντας στις ερωτήσεις των παιδιών με μια ερώτηση</a:t>
            </a:r>
            <a:r>
              <a:rPr lang="en-US" sz="1600" b="1" dirty="0">
                <a:solidFill>
                  <a:srgbClr val="C00000"/>
                </a:solidFill>
                <a:latin typeface="Times New Roman" pitchFamily="18" charset="0"/>
                <a:cs typeface="Times New Roman" pitchFamily="18" charset="0"/>
              </a:rPr>
              <a:t> </a:t>
            </a:r>
            <a:r>
              <a:rPr lang="el-GR" sz="1600" dirty="0">
                <a:latin typeface="Times New Roman" pitchFamily="18" charset="0"/>
                <a:cs typeface="Times New Roman" pitchFamily="18" charset="0"/>
              </a:rPr>
              <a:t>(π.χ.</a:t>
            </a:r>
            <a:r>
              <a:rPr lang="el-GR" sz="1600" i="1" dirty="0">
                <a:latin typeface="Times New Roman" pitchFamily="18" charset="0"/>
                <a:cs typeface="Times New Roman" pitchFamily="18" charset="0"/>
              </a:rPr>
              <a:t> «αυτή είναι μια καλή ερώτηση. Εσύ τι λες; Γιατί νομίζεις ότι συμβαίνει αυτό; Οι υπόλοιποι τι λέτε;»</a:t>
            </a:r>
            <a:r>
              <a:rPr lang="el-GR" sz="1600" dirty="0">
                <a:latin typeface="Times New Roman" pitchFamily="18" charset="0"/>
                <a:cs typeface="Times New Roman" pitchFamily="18" charset="0"/>
              </a:rPr>
              <a:t>). </a:t>
            </a:r>
            <a:endParaRPr lang="en-US" sz="1600" dirty="0">
              <a:latin typeface="Times New Roman" pitchFamily="18" charset="0"/>
              <a:cs typeface="Times New Roman" pitchFamily="18" charset="0"/>
            </a:endParaRPr>
          </a:p>
          <a:p>
            <a:pPr lvl="2">
              <a:buFont typeface="Wingdings" pitchFamily="2" charset="2"/>
              <a:buChar char="ü"/>
            </a:pPr>
            <a:r>
              <a:rPr lang="el-GR" sz="1400" dirty="0">
                <a:latin typeface="Times New Roman" pitchFamily="18" charset="0"/>
                <a:cs typeface="Times New Roman" pitchFamily="18" charset="0"/>
              </a:rPr>
              <a:t>Όπως εξηγούν οι </a:t>
            </a:r>
            <a:r>
              <a:rPr lang="en-US" sz="1400" dirty="0" err="1">
                <a:latin typeface="Times New Roman" pitchFamily="18" charset="0"/>
                <a:cs typeface="Times New Roman" pitchFamily="18" charset="0"/>
              </a:rPr>
              <a:t>Diffily</a:t>
            </a:r>
            <a:r>
              <a:rPr lang="el-GR" sz="1400" dirty="0">
                <a:latin typeface="Times New Roman" pitchFamily="18" charset="0"/>
                <a:cs typeface="Times New Roman" pitchFamily="18" charset="0"/>
              </a:rPr>
              <a:t> &amp; </a:t>
            </a:r>
            <a:r>
              <a:rPr lang="en-US" sz="1400" dirty="0">
                <a:latin typeface="Times New Roman" pitchFamily="18" charset="0"/>
                <a:cs typeface="Times New Roman" pitchFamily="18" charset="0"/>
              </a:rPr>
              <a:t>Sassman</a:t>
            </a:r>
            <a:r>
              <a:rPr lang="el-GR" sz="1400" dirty="0">
                <a:latin typeface="Times New Roman" pitchFamily="18" charset="0"/>
                <a:cs typeface="Times New Roman" pitchFamily="18" charset="0"/>
              </a:rPr>
              <a:t> (2002), </a:t>
            </a:r>
            <a:r>
              <a:rPr lang="el-GR" sz="1400" b="1" dirty="0">
                <a:latin typeface="Times New Roman" pitchFamily="18" charset="0"/>
                <a:cs typeface="Times New Roman" pitchFamily="18" charset="0"/>
              </a:rPr>
              <a:t>η τεχνική αυτή της «αντερώτησης» δίνει την ευθύνη για τη μάθηση και τη σκέψη πίσω στα παιδιά</a:t>
            </a:r>
            <a:r>
              <a:rPr lang="el-GR" sz="1400" dirty="0">
                <a:latin typeface="Times New Roman" pitchFamily="18" charset="0"/>
                <a:cs typeface="Times New Roman" pitchFamily="18" charset="0"/>
              </a:rPr>
              <a:t>, ενώ ταυτόχρονα βοηθάει στο να συνεχιστεί η συζήτηση μεταξύ τους (ενώ αν απαντήσει ο εκπαιδευτικός, η προσοχή των παιδιών στρέφεται σε </a:t>
            </a:r>
            <a:r>
              <a:rPr lang="el-GR" sz="1400" dirty="0" smtClean="0">
                <a:latin typeface="Times New Roman" pitchFamily="18" charset="0"/>
                <a:cs typeface="Times New Roman" pitchFamily="18" charset="0"/>
              </a:rPr>
              <a:t>αυτόν).</a:t>
            </a:r>
            <a:endParaRPr lang="en-US" sz="1400" dirty="0">
              <a:latin typeface="Times New Roman" pitchFamily="18" charset="0"/>
              <a:cs typeface="Times New Roman" pitchFamily="18" charset="0"/>
            </a:endParaRPr>
          </a:p>
          <a:p>
            <a:pPr marL="201168" lvl="1" indent="0">
              <a:buNone/>
            </a:pPr>
            <a:endParaRPr lang="el-GR" sz="1400" dirty="0">
              <a:latin typeface="Times New Roman" pitchFamily="18" charset="0"/>
              <a:cs typeface="Times New Roman" pitchFamily="18" charset="0"/>
            </a:endParaRPr>
          </a:p>
          <a:p>
            <a:pPr marL="201168" lvl="1" indent="0" algn="r">
              <a:buNone/>
            </a:pPr>
            <a:r>
              <a:rPr lang="en-GB" sz="1400" b="1" dirty="0">
                <a:latin typeface="Times New Roman" pitchFamily="18" charset="0"/>
                <a:cs typeface="Times New Roman" pitchFamily="18" charset="0"/>
              </a:rPr>
              <a:t>* </a:t>
            </a:r>
            <a:r>
              <a:rPr lang="el-GR" sz="1400" b="1" dirty="0">
                <a:latin typeface="Times New Roman" pitchFamily="18" charset="0"/>
                <a:cs typeface="Times New Roman" pitchFamily="18" charset="0"/>
              </a:rPr>
              <a:t>Πηγή: Μπιρμπίλη (</a:t>
            </a:r>
            <a:r>
              <a:rPr lang="el-GR" sz="1400" b="1" dirty="0" smtClean="0">
                <a:latin typeface="Times New Roman" pitchFamily="18" charset="0"/>
                <a:cs typeface="Times New Roman" pitchFamily="18" charset="0"/>
              </a:rPr>
              <a:t>2015:152-158)</a:t>
            </a:r>
            <a:endParaRPr lang="en-US" sz="1400" b="1" dirty="0">
              <a:latin typeface="Times New Roman" pitchFamily="18" charset="0"/>
              <a:cs typeface="Times New Roman" pitchFamily="18" charset="0"/>
            </a:endParaRPr>
          </a:p>
          <a:p>
            <a:pPr lvl="1">
              <a:buFont typeface="Wingdings" pitchFamily="2" charset="2"/>
              <a:buChar char="ü"/>
            </a:pPr>
            <a:endParaRPr lang="el-GR" sz="1400" i="1" dirty="0">
              <a:latin typeface="Times New Roman" pitchFamily="18" charset="0"/>
              <a:cs typeface="Times New Roman" pitchFamily="18" charset="0"/>
            </a:endParaRPr>
          </a:p>
          <a:p>
            <a:pPr>
              <a:buNone/>
            </a:pPr>
            <a:endParaRPr lang="el-GR" sz="1600" i="1" dirty="0">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blinds(horizontal)">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075">
                                            <p:txEl>
                                              <p:pRg st="2" end="2"/>
                                            </p:txEl>
                                          </p:spTgt>
                                        </p:tgtEl>
                                        <p:attrNameLst>
                                          <p:attrName>style.visibility</p:attrName>
                                        </p:attrNameLst>
                                      </p:cBhvr>
                                      <p:to>
                                        <p:strVal val="visible"/>
                                      </p:to>
                                    </p:set>
                                    <p:animEffect transition="in" filter="blinds(horizontal)">
                                      <p:cBhvr>
                                        <p:cTn id="12" dur="500"/>
                                        <p:tgtEl>
                                          <p:spTgt spid="3075">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animEffect transition="in" filter="blinds(horizontal)">
                                      <p:cBhvr>
                                        <p:cTn id="15" dur="500"/>
                                        <p:tgtEl>
                                          <p:spTgt spid="307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075">
                                            <p:txEl>
                                              <p:pRg st="5" end="5"/>
                                            </p:txEl>
                                          </p:spTgt>
                                        </p:tgtEl>
                                        <p:attrNameLst>
                                          <p:attrName>style.visibility</p:attrName>
                                        </p:attrNameLst>
                                      </p:cBhvr>
                                      <p:to>
                                        <p:strVal val="visible"/>
                                      </p:to>
                                    </p:set>
                                    <p:animEffect transition="in" filter="blinds(horizontal)">
                                      <p:cBhvr>
                                        <p:cTn id="20" dur="500"/>
                                        <p:tgtEl>
                                          <p:spTgt spid="3075">
                                            <p:txEl>
                                              <p:pRg st="5" end="5"/>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3075">
                                            <p:txEl>
                                              <p:pRg st="6" end="6"/>
                                            </p:txEl>
                                          </p:spTgt>
                                        </p:tgtEl>
                                        <p:attrNameLst>
                                          <p:attrName>style.visibility</p:attrName>
                                        </p:attrNameLst>
                                      </p:cBhvr>
                                      <p:to>
                                        <p:strVal val="visible"/>
                                      </p:to>
                                    </p:set>
                                    <p:animEffect transition="in" filter="blinds(horizontal)">
                                      <p:cBhvr>
                                        <p:cTn id="23" dur="500"/>
                                        <p:tgtEl>
                                          <p:spTgt spid="3075">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075">
                                            <p:txEl>
                                              <p:pRg st="8" end="8"/>
                                            </p:txEl>
                                          </p:spTgt>
                                        </p:tgtEl>
                                        <p:attrNameLst>
                                          <p:attrName>style.visibility</p:attrName>
                                        </p:attrNameLst>
                                      </p:cBhvr>
                                      <p:to>
                                        <p:strVal val="visible"/>
                                      </p:to>
                                    </p:set>
                                    <p:animEffect transition="in" filter="blinds(horizontal)">
                                      <p:cBhvr>
                                        <p:cTn id="28" dur="500"/>
                                        <p:tgtEl>
                                          <p:spTgt spid="3075">
                                            <p:txEl>
                                              <p:pRg st="8" end="8"/>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3075">
                                            <p:txEl>
                                              <p:pRg st="9" end="9"/>
                                            </p:txEl>
                                          </p:spTgt>
                                        </p:tgtEl>
                                        <p:attrNameLst>
                                          <p:attrName>style.visibility</p:attrName>
                                        </p:attrNameLst>
                                      </p:cBhvr>
                                      <p:to>
                                        <p:strVal val="visible"/>
                                      </p:to>
                                    </p:set>
                                    <p:animEffect transition="in" filter="blinds(horizontal)">
                                      <p:cBhvr>
                                        <p:cTn id="31" dur="500"/>
                                        <p:tgtEl>
                                          <p:spTgt spid="3075">
                                            <p:txEl>
                                              <p:pRg st="9" end="9"/>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3075">
                                            <p:txEl>
                                              <p:pRg st="11" end="11"/>
                                            </p:txEl>
                                          </p:spTgt>
                                        </p:tgtEl>
                                        <p:attrNameLst>
                                          <p:attrName>style.visibility</p:attrName>
                                        </p:attrNameLst>
                                      </p:cBhvr>
                                      <p:to>
                                        <p:strVal val="visible"/>
                                      </p:to>
                                    </p:set>
                                    <p:animEffect transition="in" filter="blinds(horizontal)">
                                      <p:cBhvr>
                                        <p:cTn id="34" dur="500"/>
                                        <p:tgtEl>
                                          <p:spTgt spid="307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785794"/>
          </a:xfrm>
        </p:spPr>
        <p:txBody>
          <a:bodyPr>
            <a:normAutofit fontScale="90000"/>
          </a:bodyPr>
          <a:lstStyle/>
          <a:p>
            <a:r>
              <a:rPr lang="el-GR" sz="2400" b="1" dirty="0"/>
              <a:t/>
            </a:r>
            <a:br>
              <a:rPr lang="el-GR" sz="2400" b="1" dirty="0"/>
            </a:br>
            <a:r>
              <a:rPr lang="el-GR" sz="2400" b="1" i="1" dirty="0"/>
              <a:t> </a:t>
            </a:r>
            <a:br>
              <a:rPr lang="el-GR" sz="2400" b="1" i="1" dirty="0"/>
            </a:br>
            <a:r>
              <a:rPr lang="el-GR" sz="2000" b="1" dirty="0"/>
              <a:t> </a:t>
            </a:r>
            <a:br>
              <a:rPr lang="el-GR" sz="2000" b="1" dirty="0"/>
            </a:br>
            <a:r>
              <a:rPr lang="el-GR" sz="2000" b="1" dirty="0"/>
              <a:t> </a:t>
            </a:r>
            <a:r>
              <a:rPr lang="el-GR" sz="2000" dirty="0"/>
              <a:t>(2ζ</a:t>
            </a:r>
            <a:r>
              <a:rPr lang="el-GR" sz="2000" dirty="0">
                <a:highlight>
                  <a:srgbClr val="FFFF00"/>
                </a:highlight>
              </a:rPr>
              <a:t>) </a:t>
            </a:r>
            <a:r>
              <a:rPr lang="el-GR" sz="2000" b="1" dirty="0">
                <a:solidFill>
                  <a:schemeClr val="tx1"/>
                </a:solidFill>
                <a:highlight>
                  <a:srgbClr val="FFFF00"/>
                </a:highlight>
                <a:latin typeface="Times New Roman" pitchFamily="18" charset="0"/>
                <a:cs typeface="Times New Roman" pitchFamily="18" charset="0"/>
              </a:rPr>
              <a:t>Αποτελεσματικές διαλογικές και συμμετοχικές πρακτικές* </a:t>
            </a:r>
            <a:r>
              <a:rPr lang="el-GR" sz="2000" b="1" dirty="0"/>
              <a:t/>
            </a:r>
            <a:br>
              <a:rPr lang="el-GR" sz="2000" b="1" dirty="0"/>
            </a:br>
            <a:r>
              <a:rPr lang="el-GR" sz="2400" b="1" dirty="0"/>
              <a:t/>
            </a:r>
            <a:br>
              <a:rPr lang="el-GR" sz="2400" b="1" dirty="0"/>
            </a:br>
            <a:r>
              <a:rPr lang="el-GR" sz="2400" b="1" dirty="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sz="quarter" idx="1"/>
          </p:nvPr>
        </p:nvSpPr>
        <p:spPr>
          <a:xfrm>
            <a:off x="-108520" y="188640"/>
            <a:ext cx="9144000" cy="6215106"/>
          </a:xfrm>
        </p:spPr>
        <p:txBody>
          <a:bodyPr>
            <a:normAutofit fontScale="92500" lnSpcReduction="10000"/>
          </a:bodyPr>
          <a:lstStyle/>
          <a:p>
            <a:pPr lvl="1">
              <a:buFont typeface="Wingdings" pitchFamily="2" charset="2"/>
              <a:buChar char="ü"/>
            </a:pPr>
            <a:r>
              <a:rPr lang="el-GR" sz="1600" b="1" dirty="0">
                <a:solidFill>
                  <a:srgbClr val="C00000"/>
                </a:solidFill>
                <a:latin typeface="Times New Roman" pitchFamily="18" charset="0"/>
                <a:cs typeface="Times New Roman" pitchFamily="18" charset="0"/>
              </a:rPr>
              <a:t>(13) Κρατώντας τη συζήτηση μέσα στο θέμα</a:t>
            </a:r>
            <a:r>
              <a:rPr lang="el-GR" sz="1600" dirty="0">
                <a:solidFill>
                  <a:srgbClr val="C00000"/>
                </a:solidFill>
                <a:latin typeface="Times New Roman" pitchFamily="18" charset="0"/>
                <a:cs typeface="Times New Roman" pitchFamily="18" charset="0"/>
              </a:rPr>
              <a:t>, ο εκπαιδευτικός περνά στα παιδιά το μήνυμα, ότι η συζήτηση είναι ένα χρήσιμο μέσο επικοινωνίας των ανθρώπων</a:t>
            </a:r>
            <a:r>
              <a:rPr lang="en-US" sz="1600" dirty="0">
                <a:solidFill>
                  <a:srgbClr val="C00000"/>
                </a:solidFill>
                <a:latin typeface="Times New Roman" pitchFamily="18" charset="0"/>
                <a:cs typeface="Times New Roman" pitchFamily="18" charset="0"/>
              </a:rPr>
              <a:t> </a:t>
            </a:r>
            <a:r>
              <a:rPr lang="el-GR" sz="1600" i="1" dirty="0">
                <a:latin typeface="Times New Roman" pitchFamily="18" charset="0"/>
                <a:cs typeface="Times New Roman" pitchFamily="18" charset="0"/>
              </a:rPr>
              <a:t>(π.χ. «Αλίκη χαίρομαι που πήγατε με τη μαμά και τον μπαμπά στο μουσείο και θα ήθελα κάποια στιγμή να μας πεις τι είδατε, αλλά τώρα θα ήθελα να γυρίσουμε πίσω στο θέμα που συζητάμε και το οποίο είναι...»)</a:t>
            </a:r>
            <a:endParaRPr lang="en-US" sz="1600" i="1" dirty="0">
              <a:latin typeface="Times New Roman" pitchFamily="18" charset="0"/>
              <a:cs typeface="Times New Roman" pitchFamily="18" charset="0"/>
            </a:endParaRPr>
          </a:p>
          <a:p>
            <a:pPr lvl="2">
              <a:buFont typeface="Wingdings" pitchFamily="2" charset="2"/>
              <a:buChar char="ü"/>
            </a:pPr>
            <a:r>
              <a:rPr lang="el-GR" sz="1400" dirty="0">
                <a:latin typeface="Times New Roman" pitchFamily="18" charset="0"/>
                <a:cs typeface="Times New Roman" pitchFamily="18" charset="0"/>
              </a:rPr>
              <a:t>Είναι ακόμα σημαντικό να κατανοήσουν  τα παιδιά ότι οι συζητήσεις δε γίνονται «για να γίνονται», αλλά για να καταλήξουν κάπου</a:t>
            </a:r>
            <a:r>
              <a:rPr lang="en-US" sz="1400" dirty="0">
                <a:latin typeface="Times New Roman" pitchFamily="18" charset="0"/>
                <a:cs typeface="Times New Roman" pitchFamily="18" charset="0"/>
              </a:rPr>
              <a:t> (Jacobsen et al,1993).</a:t>
            </a:r>
            <a:endParaRPr lang="el-GR" sz="1400" dirty="0">
              <a:latin typeface="Times New Roman" pitchFamily="18" charset="0"/>
              <a:cs typeface="Times New Roman" pitchFamily="18" charset="0"/>
            </a:endParaRPr>
          </a:p>
          <a:p>
            <a:pPr>
              <a:buNone/>
            </a:pPr>
            <a:endParaRPr lang="el-GR" sz="1600" b="1" dirty="0">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(14) Φροντίζοντας τη διαμόρφωση του χώρου μέσα  στον οποίο πραγματοποιείται η </a:t>
            </a:r>
            <a:r>
              <a:rPr lang="el-GR" sz="1600" dirty="0">
                <a:solidFill>
                  <a:srgbClr val="C00000"/>
                </a:solidFill>
                <a:latin typeface="Times New Roman" pitchFamily="18" charset="0"/>
                <a:cs typeface="Times New Roman" pitchFamily="18" charset="0"/>
              </a:rPr>
              <a:t> </a:t>
            </a:r>
            <a:r>
              <a:rPr lang="el-GR" sz="1600" b="1" dirty="0">
                <a:solidFill>
                  <a:srgbClr val="C00000"/>
                </a:solidFill>
                <a:latin typeface="Times New Roman" pitchFamily="18" charset="0"/>
                <a:cs typeface="Times New Roman" pitchFamily="18" charset="0"/>
              </a:rPr>
              <a:t>συζήτηση,</a:t>
            </a:r>
            <a:r>
              <a:rPr lang="el-GR" sz="1600" b="1" dirty="0">
                <a:solidFill>
                  <a:srgbClr val="FF0000"/>
                </a:solidFill>
                <a:latin typeface="Times New Roman" pitchFamily="18" charset="0"/>
                <a:cs typeface="Times New Roman" pitchFamily="18" charset="0"/>
              </a:rPr>
              <a:t> </a:t>
            </a:r>
            <a:r>
              <a:rPr lang="el-GR" sz="1600" dirty="0">
                <a:latin typeface="Times New Roman" pitchFamily="18" charset="0"/>
                <a:cs typeface="Times New Roman" pitchFamily="18" charset="0"/>
              </a:rPr>
              <a:t>αφού η ποιότητά της και η ανταλλαγή απόψεων επηρεάζονται άμεσα. </a:t>
            </a:r>
            <a:endParaRPr lang="en-US" sz="1600" dirty="0">
              <a:latin typeface="Times New Roman" pitchFamily="18" charset="0"/>
              <a:cs typeface="Times New Roman" pitchFamily="18" charset="0"/>
            </a:endParaRPr>
          </a:p>
          <a:p>
            <a:pPr lvl="2">
              <a:buFont typeface="Wingdings" pitchFamily="2" charset="2"/>
              <a:buChar char="ü"/>
            </a:pPr>
            <a:r>
              <a:rPr lang="el-GR" sz="1400" dirty="0">
                <a:latin typeface="Times New Roman" pitchFamily="18" charset="0"/>
                <a:cs typeface="Times New Roman" pitchFamily="18" charset="0"/>
              </a:rPr>
              <a:t>Καθώς </a:t>
            </a:r>
            <a:r>
              <a:rPr lang="el-GR" sz="1400" b="1" dirty="0">
                <a:latin typeface="Times New Roman" pitchFamily="18" charset="0"/>
                <a:cs typeface="Times New Roman" pitchFamily="18" charset="0"/>
              </a:rPr>
              <a:t>η οπτική επαφή είναι απαραίτητη για την καλή επικοινωνία </a:t>
            </a:r>
            <a:r>
              <a:rPr lang="el-GR" sz="1400" dirty="0">
                <a:latin typeface="Times New Roman" pitchFamily="18" charset="0"/>
                <a:cs typeface="Times New Roman" pitchFamily="18" charset="0"/>
              </a:rPr>
              <a:t>τα παιδιά θα πρέπει να κάθονται έτσι, ώστε να αισθάνονται άνετα και να μπορούν να βλέπουν και να ακούν το ένα το άλλο.</a:t>
            </a:r>
            <a:endParaRPr lang="en-US" sz="1400" dirty="0">
              <a:latin typeface="Times New Roman" pitchFamily="18" charset="0"/>
              <a:cs typeface="Times New Roman" pitchFamily="18" charset="0"/>
            </a:endParaRPr>
          </a:p>
          <a:p>
            <a:pPr lvl="1">
              <a:buFont typeface="Wingdings" pitchFamily="2" charset="2"/>
              <a:buChar char="ü"/>
            </a:pPr>
            <a:endParaRPr lang="en-US" sz="1600" b="1" dirty="0">
              <a:solidFill>
                <a:srgbClr val="FF0000"/>
              </a:solidFill>
              <a:latin typeface="Times New Roman" pitchFamily="18" charset="0"/>
              <a:cs typeface="Times New Roman" pitchFamily="18" charset="0"/>
            </a:endParaRPr>
          </a:p>
          <a:p>
            <a:pPr lvl="1">
              <a:buFont typeface="Wingdings" pitchFamily="2" charset="2"/>
              <a:buChar char="ü"/>
            </a:pPr>
            <a:r>
              <a:rPr lang="el-GR" sz="1600" b="1" dirty="0">
                <a:solidFill>
                  <a:srgbClr val="FF0000"/>
                </a:solidFill>
                <a:latin typeface="Times New Roman" pitchFamily="18" charset="0"/>
                <a:cs typeface="Times New Roman" pitchFamily="18" charset="0"/>
              </a:rPr>
              <a:t>(</a:t>
            </a:r>
            <a:r>
              <a:rPr lang="el-GR" sz="1600" b="1" dirty="0">
                <a:solidFill>
                  <a:srgbClr val="C00000"/>
                </a:solidFill>
                <a:latin typeface="Times New Roman" pitchFamily="18" charset="0"/>
                <a:cs typeface="Times New Roman" pitchFamily="18" charset="0"/>
              </a:rPr>
              <a:t>15) Κουβεντιάζοντας και ορίζοντας, μαζί με τα παιδιά, τους κανόνες της συζήτησης</a:t>
            </a:r>
            <a:r>
              <a:rPr lang="el-GR" sz="1600" dirty="0">
                <a:solidFill>
                  <a:srgbClr val="C00000"/>
                </a:solidFill>
                <a:latin typeface="Times New Roman" pitchFamily="18" charset="0"/>
                <a:cs typeface="Times New Roman" pitchFamily="18" charset="0"/>
              </a:rPr>
              <a:t>.</a:t>
            </a:r>
            <a:endParaRPr lang="en-US" sz="1600" dirty="0">
              <a:solidFill>
                <a:srgbClr val="C00000"/>
              </a:solidFill>
              <a:latin typeface="Times New Roman" pitchFamily="18" charset="0"/>
              <a:cs typeface="Times New Roman" pitchFamily="18" charset="0"/>
            </a:endParaRPr>
          </a:p>
          <a:p>
            <a:pPr lvl="1">
              <a:buFont typeface="Wingdings" pitchFamily="2" charset="2"/>
              <a:buChar char="ü"/>
            </a:pPr>
            <a:endParaRPr lang="en-US" sz="1600" b="1" dirty="0">
              <a:solidFill>
                <a:srgbClr val="C00000"/>
              </a:solidFill>
              <a:latin typeface="Times New Roman" pitchFamily="18" charset="0"/>
              <a:cs typeface="Times New Roman" pitchFamily="18" charset="0"/>
            </a:endParaRPr>
          </a:p>
          <a:p>
            <a:pPr lvl="1">
              <a:buFont typeface="Wingdings" pitchFamily="2" charset="2"/>
              <a:buChar char="ü"/>
            </a:pPr>
            <a:r>
              <a:rPr lang="el-GR" sz="1600" b="1" dirty="0">
                <a:solidFill>
                  <a:srgbClr val="C00000"/>
                </a:solidFill>
                <a:latin typeface="Times New Roman" pitchFamily="18" charset="0"/>
                <a:cs typeface="Times New Roman" pitchFamily="18" charset="0"/>
              </a:rPr>
              <a:t>(16) Όλοι μένουν στη θέση τους, μέχρι να τελειώσει η συζήτηση</a:t>
            </a:r>
            <a:r>
              <a:rPr lang="en-US" sz="1600" b="1" dirty="0">
                <a:solidFill>
                  <a:srgbClr val="C00000"/>
                </a:solidFill>
                <a:latin typeface="Times New Roman" pitchFamily="18" charset="0"/>
                <a:cs typeface="Times New Roman" pitchFamily="18" charset="0"/>
              </a:rPr>
              <a:t> </a:t>
            </a:r>
            <a:r>
              <a:rPr lang="en-US" sz="1600" dirty="0">
                <a:latin typeface="Times New Roman" pitchFamily="18" charset="0"/>
                <a:cs typeface="Times New Roman" pitchFamily="18" charset="0"/>
              </a:rPr>
              <a:t>(Friedrich,</a:t>
            </a:r>
            <a:r>
              <a:rPr lang="el-GR" sz="1600" dirty="0">
                <a:latin typeface="Times New Roman" pitchFamily="18" charset="0"/>
                <a:cs typeface="Times New Roman" pitchFamily="18" charset="0"/>
              </a:rPr>
              <a:t> </a:t>
            </a:r>
            <a:r>
              <a:rPr lang="en-US" sz="1600" dirty="0">
                <a:latin typeface="Times New Roman" pitchFamily="18" charset="0"/>
                <a:cs typeface="Times New Roman" pitchFamily="18" charset="0"/>
              </a:rPr>
              <a:t>2000)</a:t>
            </a:r>
            <a:endParaRPr lang="el-GR" sz="1600" dirty="0">
              <a:latin typeface="Times New Roman" pitchFamily="18" charset="0"/>
              <a:cs typeface="Times New Roman" pitchFamily="18" charset="0"/>
            </a:endParaRPr>
          </a:p>
          <a:p>
            <a:pPr lvl="0">
              <a:buNone/>
            </a:pPr>
            <a:r>
              <a:rPr lang="el-GR" sz="1600" b="1" dirty="0">
                <a:solidFill>
                  <a:srgbClr val="FF0000"/>
                </a:solidFill>
                <a:latin typeface="Times New Roman" pitchFamily="18" charset="0"/>
                <a:cs typeface="Times New Roman" pitchFamily="18" charset="0"/>
              </a:rPr>
              <a:t>	</a:t>
            </a:r>
          </a:p>
          <a:p>
            <a:pPr lvl="1">
              <a:buFont typeface="Wingdings" pitchFamily="2" charset="2"/>
              <a:buChar char="ü"/>
            </a:pPr>
            <a:r>
              <a:rPr lang="el-GR" sz="1600" b="1" dirty="0">
                <a:solidFill>
                  <a:srgbClr val="FF0000"/>
                </a:solidFill>
                <a:latin typeface="Times New Roman" pitchFamily="18" charset="0"/>
                <a:cs typeface="Times New Roman" pitchFamily="18" charset="0"/>
              </a:rPr>
              <a:t>(</a:t>
            </a:r>
            <a:r>
              <a:rPr lang="el-GR" sz="1600" b="1" dirty="0">
                <a:solidFill>
                  <a:srgbClr val="C00000"/>
                </a:solidFill>
                <a:latin typeface="Times New Roman" pitchFamily="18" charset="0"/>
                <a:cs typeface="Times New Roman" pitchFamily="18" charset="0"/>
              </a:rPr>
              <a:t>17) Δε δεχόμαστε ειρωνείες και κοροϊδίες</a:t>
            </a:r>
            <a:r>
              <a:rPr lang="en-US" sz="1600" dirty="0">
                <a:solidFill>
                  <a:srgbClr val="C00000"/>
                </a:solidFill>
                <a:latin typeface="Times New Roman" pitchFamily="18" charset="0"/>
                <a:cs typeface="Times New Roman" pitchFamily="18" charset="0"/>
              </a:rPr>
              <a:t> </a:t>
            </a:r>
            <a:r>
              <a:rPr lang="en-US" sz="1600" dirty="0">
                <a:latin typeface="Times New Roman" pitchFamily="18" charset="0"/>
                <a:cs typeface="Times New Roman" pitchFamily="18" charset="0"/>
              </a:rPr>
              <a:t>(Friedrich,</a:t>
            </a:r>
            <a:r>
              <a:rPr lang="el-GR" sz="1600" dirty="0">
                <a:latin typeface="Times New Roman" pitchFamily="18" charset="0"/>
                <a:cs typeface="Times New Roman" pitchFamily="18" charset="0"/>
              </a:rPr>
              <a:t> </a:t>
            </a:r>
            <a:r>
              <a:rPr lang="en-US" sz="1600" dirty="0">
                <a:latin typeface="Times New Roman" pitchFamily="18" charset="0"/>
                <a:cs typeface="Times New Roman" pitchFamily="18" charset="0"/>
              </a:rPr>
              <a:t>2000)</a:t>
            </a:r>
            <a:endParaRPr lang="el-GR" sz="1600" b="1" dirty="0">
              <a:solidFill>
                <a:srgbClr val="FF0000"/>
              </a:solidFill>
              <a:latin typeface="Times New Roman" pitchFamily="18" charset="0"/>
              <a:cs typeface="Times New Roman" pitchFamily="18" charset="0"/>
            </a:endParaRPr>
          </a:p>
          <a:p>
            <a:pPr>
              <a:buNone/>
            </a:pPr>
            <a:r>
              <a:rPr lang="el-GR" sz="1600" b="1" dirty="0">
                <a:solidFill>
                  <a:srgbClr val="FF0000"/>
                </a:solidFill>
                <a:latin typeface="Times New Roman" pitchFamily="18" charset="0"/>
                <a:cs typeface="Times New Roman" pitchFamily="18" charset="0"/>
              </a:rPr>
              <a:t>	</a:t>
            </a:r>
          </a:p>
          <a:p>
            <a:pPr lvl="1">
              <a:buFont typeface="Wingdings" pitchFamily="2" charset="2"/>
              <a:buChar char="ü"/>
            </a:pPr>
            <a:r>
              <a:rPr lang="el-GR" sz="1600" b="1" dirty="0">
                <a:solidFill>
                  <a:srgbClr val="C00000"/>
                </a:solidFill>
                <a:latin typeface="Times New Roman" pitchFamily="18" charset="0"/>
                <a:cs typeface="Times New Roman" pitchFamily="18" charset="0"/>
              </a:rPr>
              <a:t>(18) Οι συζητήσεις </a:t>
            </a:r>
            <a:r>
              <a:rPr lang="el-GR" sz="1600" dirty="0">
                <a:solidFill>
                  <a:srgbClr val="C00000"/>
                </a:solidFill>
                <a:latin typeface="Times New Roman" pitchFamily="18" charset="0"/>
                <a:cs typeface="Times New Roman" pitchFamily="18" charset="0"/>
              </a:rPr>
              <a:t>για να είναι χρήσιμες, </a:t>
            </a:r>
            <a:r>
              <a:rPr lang="el-GR" sz="1600" b="1" dirty="0">
                <a:solidFill>
                  <a:srgbClr val="C00000"/>
                </a:solidFill>
                <a:latin typeface="Times New Roman" pitchFamily="18" charset="0"/>
                <a:cs typeface="Times New Roman" pitchFamily="18" charset="0"/>
              </a:rPr>
              <a:t>πρέπει να τελειώνουν με </a:t>
            </a:r>
            <a:r>
              <a:rPr lang="el-GR" sz="1600" dirty="0">
                <a:solidFill>
                  <a:srgbClr val="C00000"/>
                </a:solidFill>
                <a:latin typeface="Times New Roman" pitchFamily="18" charset="0"/>
                <a:cs typeface="Times New Roman" pitchFamily="18" charset="0"/>
              </a:rPr>
              <a:t>μια σύνθεση όσων ειπώθηκαν κι</a:t>
            </a:r>
            <a:r>
              <a:rPr lang="el-GR" sz="1600" b="1" dirty="0">
                <a:solidFill>
                  <a:srgbClr val="C00000"/>
                </a:solidFill>
                <a:latin typeface="Times New Roman" pitchFamily="18" charset="0"/>
                <a:cs typeface="Times New Roman" pitchFamily="18" charset="0"/>
              </a:rPr>
              <a:t> ένα συμπέρασμα</a:t>
            </a:r>
            <a:r>
              <a:rPr lang="el-GR" sz="1600" dirty="0">
                <a:solidFill>
                  <a:srgbClr val="C00000"/>
                </a:solidFill>
                <a:latin typeface="Times New Roman" pitchFamily="18" charset="0"/>
                <a:cs typeface="Times New Roman" pitchFamily="18" charset="0"/>
              </a:rPr>
              <a:t> </a:t>
            </a:r>
            <a:r>
              <a:rPr lang="en-US" sz="1600" dirty="0">
                <a:latin typeface="Times New Roman" pitchFamily="18" charset="0"/>
                <a:cs typeface="Times New Roman" pitchFamily="18" charset="0"/>
              </a:rPr>
              <a:t>(Oakhill &amp; Garnham,1988). </a:t>
            </a:r>
          </a:p>
          <a:p>
            <a:pPr lvl="2">
              <a:buFont typeface="Wingdings" pitchFamily="2" charset="2"/>
              <a:buChar char="ü"/>
            </a:pPr>
            <a:r>
              <a:rPr lang="el-GR" sz="1400" dirty="0">
                <a:latin typeface="Times New Roman" pitchFamily="18" charset="0"/>
                <a:cs typeface="Times New Roman" pitchFamily="18" charset="0"/>
              </a:rPr>
              <a:t>Η πρακτική αυτή βοηθάει ιδιαίτερα τα παιδιά της προσχολικής ηλικίας </a:t>
            </a:r>
            <a:r>
              <a:rPr lang="el-GR" sz="1400" b="1" i="1" dirty="0">
                <a:latin typeface="Times New Roman" pitchFamily="18" charset="0"/>
                <a:cs typeface="Times New Roman" pitchFamily="18" charset="0"/>
              </a:rPr>
              <a:t>να διακρίνουν το σημαντικά από τα ασήμαντα </a:t>
            </a:r>
            <a:r>
              <a:rPr lang="el-GR" sz="1400" dirty="0">
                <a:latin typeface="Times New Roman" pitchFamily="18" charset="0"/>
                <a:cs typeface="Times New Roman" pitchFamily="18" charset="0"/>
              </a:rPr>
              <a:t>στοιχεία και </a:t>
            </a:r>
            <a:r>
              <a:rPr lang="el-GR" sz="1400" b="1" i="1" dirty="0">
                <a:latin typeface="Times New Roman" pitchFamily="18" charset="0"/>
                <a:cs typeface="Times New Roman" pitchFamily="18" charset="0"/>
              </a:rPr>
              <a:t>να φύγουν από τη συζήτηση με σαφείς ιδέες </a:t>
            </a:r>
            <a:r>
              <a:rPr lang="el-GR" sz="1400" dirty="0">
                <a:latin typeface="Times New Roman" pitchFamily="18" charset="0"/>
                <a:cs typeface="Times New Roman" pitchFamily="18" charset="0"/>
              </a:rPr>
              <a:t>για το τι πρόκειται να επακολουθήσει ή για το τι αποφάσισε η ομάδα</a:t>
            </a:r>
            <a:r>
              <a:rPr lang="en-US" sz="1400" dirty="0">
                <a:latin typeface="Times New Roman" pitchFamily="18" charset="0"/>
                <a:cs typeface="Times New Roman" pitchFamily="18" charset="0"/>
              </a:rPr>
              <a:t>.</a:t>
            </a:r>
            <a:endParaRPr lang="el-GR" sz="1400" dirty="0">
              <a:latin typeface="Times New Roman" pitchFamily="18" charset="0"/>
              <a:cs typeface="Times New Roman" pitchFamily="18" charset="0"/>
            </a:endParaRPr>
          </a:p>
          <a:p>
            <a:pPr marL="201168" lvl="1" indent="0">
              <a:buNone/>
            </a:pPr>
            <a:endParaRPr lang="el-GR" sz="1600" dirty="0">
              <a:latin typeface="Times New Roman" pitchFamily="18" charset="0"/>
              <a:cs typeface="Times New Roman" pitchFamily="18" charset="0"/>
            </a:endParaRPr>
          </a:p>
          <a:p>
            <a:pPr marL="201168" lvl="1" indent="0" algn="r">
              <a:buNone/>
            </a:pPr>
            <a:r>
              <a:rPr lang="en-GB" sz="1500" b="1" dirty="0">
                <a:latin typeface="Times New Roman" pitchFamily="18" charset="0"/>
                <a:cs typeface="Times New Roman" pitchFamily="18" charset="0"/>
              </a:rPr>
              <a:t>* </a:t>
            </a:r>
            <a:r>
              <a:rPr lang="el-GR" sz="1500" b="1" dirty="0">
                <a:latin typeface="Times New Roman" pitchFamily="18" charset="0"/>
                <a:cs typeface="Times New Roman" pitchFamily="18" charset="0"/>
              </a:rPr>
              <a:t>Πηγή: Μπιρμπίλη (</a:t>
            </a:r>
            <a:r>
              <a:rPr lang="el-GR" sz="1500" b="1" dirty="0" smtClean="0">
                <a:latin typeface="Times New Roman" pitchFamily="18" charset="0"/>
                <a:cs typeface="Times New Roman" pitchFamily="18" charset="0"/>
              </a:rPr>
              <a:t>2015: 152-158)</a:t>
            </a:r>
            <a:endParaRPr lang="el-GR" sz="1500" b="1" dirty="0">
              <a:latin typeface="Times New Roman" pitchFamily="18" charset="0"/>
              <a:cs typeface="Times New Roman" pitchFamily="18" charset="0"/>
            </a:endParaRPr>
          </a:p>
          <a:p>
            <a:pPr>
              <a:buNone/>
            </a:pPr>
            <a:endParaRPr lang="el-GR" sz="1600"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blinds(horizontal)">
                                      <p:cBhvr>
                                        <p:cTn id="7" dur="500"/>
                                        <p:tgtEl>
                                          <p:spTgt spid="307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075">
                                            <p:txEl>
                                              <p:pRg st="1" end="1"/>
                                            </p:txEl>
                                          </p:spTgt>
                                        </p:tgtEl>
                                        <p:attrNameLst>
                                          <p:attrName>style.visibility</p:attrName>
                                        </p:attrNameLst>
                                      </p:cBhvr>
                                      <p:to>
                                        <p:strVal val="visible"/>
                                      </p:to>
                                    </p:set>
                                    <p:animEffect transition="in" filter="blinds(horizontal)">
                                      <p:cBhvr>
                                        <p:cTn id="10" dur="500"/>
                                        <p:tgtEl>
                                          <p:spTgt spid="307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animEffect transition="in" filter="blinds(horizontal)">
                                      <p:cBhvr>
                                        <p:cTn id="15" dur="500"/>
                                        <p:tgtEl>
                                          <p:spTgt spid="3075">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075">
                                            <p:txEl>
                                              <p:pRg st="4" end="4"/>
                                            </p:txEl>
                                          </p:spTgt>
                                        </p:tgtEl>
                                        <p:attrNameLst>
                                          <p:attrName>style.visibility</p:attrName>
                                        </p:attrNameLst>
                                      </p:cBhvr>
                                      <p:to>
                                        <p:strVal val="visible"/>
                                      </p:to>
                                    </p:set>
                                    <p:animEffect transition="in" filter="blinds(horizontal)">
                                      <p:cBhvr>
                                        <p:cTn id="18" dur="500"/>
                                        <p:tgtEl>
                                          <p:spTgt spid="3075">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075">
                                            <p:txEl>
                                              <p:pRg st="6" end="6"/>
                                            </p:txEl>
                                          </p:spTgt>
                                        </p:tgtEl>
                                        <p:attrNameLst>
                                          <p:attrName>style.visibility</p:attrName>
                                        </p:attrNameLst>
                                      </p:cBhvr>
                                      <p:to>
                                        <p:strVal val="visible"/>
                                      </p:to>
                                    </p:set>
                                    <p:animEffect transition="in" filter="blinds(horizontal)">
                                      <p:cBhvr>
                                        <p:cTn id="23" dur="500"/>
                                        <p:tgtEl>
                                          <p:spTgt spid="3075">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075">
                                            <p:txEl>
                                              <p:pRg st="8" end="8"/>
                                            </p:txEl>
                                          </p:spTgt>
                                        </p:tgtEl>
                                        <p:attrNameLst>
                                          <p:attrName>style.visibility</p:attrName>
                                        </p:attrNameLst>
                                      </p:cBhvr>
                                      <p:to>
                                        <p:strVal val="visible"/>
                                      </p:to>
                                    </p:set>
                                    <p:animEffect transition="in" filter="blinds(horizontal)">
                                      <p:cBhvr>
                                        <p:cTn id="28" dur="500"/>
                                        <p:tgtEl>
                                          <p:spTgt spid="3075">
                                            <p:txEl>
                                              <p:pRg st="8" end="8"/>
                                            </p:txEl>
                                          </p:spTgt>
                                        </p:tgtEl>
                                      </p:cBhvr>
                                    </p:animEffect>
                                  </p:childTnLst>
                                </p:cTn>
                              </p:par>
                              <p:par>
                                <p:cTn id="29" presetID="2" presetClass="entr" presetSubtype="8" fill="hold" nodeType="withEffect">
                                  <p:stCondLst>
                                    <p:cond delay="0"/>
                                  </p:stCondLst>
                                  <p:childTnLst>
                                    <p:set>
                                      <p:cBhvr>
                                        <p:cTn id="30" dur="1" fill="hold">
                                          <p:stCondLst>
                                            <p:cond delay="0"/>
                                          </p:stCondLst>
                                        </p:cTn>
                                        <p:tgtEl>
                                          <p:spTgt spid="3075">
                                            <p:txEl>
                                              <p:pRg st="9" end="9"/>
                                            </p:txEl>
                                          </p:spTgt>
                                        </p:tgtEl>
                                        <p:attrNameLst>
                                          <p:attrName>style.visibility</p:attrName>
                                        </p:attrNameLst>
                                      </p:cBhvr>
                                      <p:to>
                                        <p:strVal val="visible"/>
                                      </p:to>
                                    </p:set>
                                    <p:anim calcmode="lin" valueType="num">
                                      <p:cBhvr additive="base">
                                        <p:cTn id="31" dur="1000" fill="hold"/>
                                        <p:tgtEl>
                                          <p:spTgt spid="3075">
                                            <p:txEl>
                                              <p:pRg st="9" end="9"/>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07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075">
                                            <p:txEl>
                                              <p:pRg st="10" end="10"/>
                                            </p:txEl>
                                          </p:spTgt>
                                        </p:tgtEl>
                                        <p:attrNameLst>
                                          <p:attrName>style.visibility</p:attrName>
                                        </p:attrNameLst>
                                      </p:cBhvr>
                                      <p:to>
                                        <p:strVal val="visible"/>
                                      </p:to>
                                    </p:set>
                                    <p:animEffect transition="in" filter="blinds(horizontal)">
                                      <p:cBhvr>
                                        <p:cTn id="37" dur="500"/>
                                        <p:tgtEl>
                                          <p:spTgt spid="3075">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075">
                                            <p:txEl>
                                              <p:pRg st="12" end="12"/>
                                            </p:txEl>
                                          </p:spTgt>
                                        </p:tgtEl>
                                        <p:attrNameLst>
                                          <p:attrName>style.visibility</p:attrName>
                                        </p:attrNameLst>
                                      </p:cBhvr>
                                      <p:to>
                                        <p:strVal val="visible"/>
                                      </p:to>
                                    </p:set>
                                    <p:animEffect transition="in" filter="blinds(horizontal)">
                                      <p:cBhvr>
                                        <p:cTn id="42" dur="500"/>
                                        <p:tgtEl>
                                          <p:spTgt spid="3075">
                                            <p:txEl>
                                              <p:pRg st="12" end="12"/>
                                            </p:txEl>
                                          </p:spTgt>
                                        </p:tgtEl>
                                      </p:cBhvr>
                                    </p:animEffect>
                                  </p:childTnLst>
                                </p:cTn>
                              </p:par>
                              <p:par>
                                <p:cTn id="43" presetID="3" presetClass="entr" presetSubtype="10" fill="hold" nodeType="withEffect">
                                  <p:stCondLst>
                                    <p:cond delay="0"/>
                                  </p:stCondLst>
                                  <p:childTnLst>
                                    <p:set>
                                      <p:cBhvr>
                                        <p:cTn id="44" dur="1" fill="hold">
                                          <p:stCondLst>
                                            <p:cond delay="0"/>
                                          </p:stCondLst>
                                        </p:cTn>
                                        <p:tgtEl>
                                          <p:spTgt spid="3075">
                                            <p:txEl>
                                              <p:pRg st="13" end="13"/>
                                            </p:txEl>
                                          </p:spTgt>
                                        </p:tgtEl>
                                        <p:attrNameLst>
                                          <p:attrName>style.visibility</p:attrName>
                                        </p:attrNameLst>
                                      </p:cBhvr>
                                      <p:to>
                                        <p:strVal val="visible"/>
                                      </p:to>
                                    </p:set>
                                    <p:animEffect transition="in" filter="blinds(horizontal)">
                                      <p:cBhvr>
                                        <p:cTn id="45" dur="500"/>
                                        <p:tgtEl>
                                          <p:spTgt spid="3075">
                                            <p:txEl>
                                              <p:pRg st="13" end="13"/>
                                            </p:txEl>
                                          </p:spTgt>
                                        </p:tgtEl>
                                      </p:cBhvr>
                                    </p:animEffect>
                                  </p:childTnLst>
                                </p:cTn>
                              </p:par>
                              <p:par>
                                <p:cTn id="46" presetID="3" presetClass="entr" presetSubtype="10" fill="hold" nodeType="withEffect">
                                  <p:stCondLst>
                                    <p:cond delay="0"/>
                                  </p:stCondLst>
                                  <p:childTnLst>
                                    <p:set>
                                      <p:cBhvr>
                                        <p:cTn id="47" dur="1" fill="hold">
                                          <p:stCondLst>
                                            <p:cond delay="0"/>
                                          </p:stCondLst>
                                        </p:cTn>
                                        <p:tgtEl>
                                          <p:spTgt spid="3075">
                                            <p:txEl>
                                              <p:pRg st="15" end="15"/>
                                            </p:txEl>
                                          </p:spTgt>
                                        </p:tgtEl>
                                        <p:attrNameLst>
                                          <p:attrName>style.visibility</p:attrName>
                                        </p:attrNameLst>
                                      </p:cBhvr>
                                      <p:to>
                                        <p:strVal val="visible"/>
                                      </p:to>
                                    </p:set>
                                    <p:animEffect transition="in" filter="blinds(horizontal)">
                                      <p:cBhvr>
                                        <p:cTn id="48" dur="500"/>
                                        <p:tgtEl>
                                          <p:spTgt spid="307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Rectangle 3"/>
          <p:cNvSpPr>
            <a:spLocks noGrp="1" noChangeArrowheads="1"/>
          </p:cNvSpPr>
          <p:nvPr>
            <p:ph sz="quarter" idx="1"/>
          </p:nvPr>
        </p:nvSpPr>
        <p:spPr>
          <a:xfrm>
            <a:off x="0" y="928670"/>
            <a:ext cx="9144000" cy="5929330"/>
          </a:xfrm>
          <a:noFill/>
        </p:spPr>
        <p:txBody>
          <a:bodyPr/>
          <a:lstStyle/>
          <a:p>
            <a:pPr algn="ctr">
              <a:buNone/>
            </a:pPr>
            <a:r>
              <a:rPr lang="el-GR" sz="1800" b="1" dirty="0"/>
              <a:t>Πρακτική άσκηση</a:t>
            </a:r>
            <a:endParaRPr lang="el-GR" sz="1800" dirty="0">
              <a:solidFill>
                <a:srgbClr val="FF0000"/>
              </a:solidFill>
            </a:endParaRPr>
          </a:p>
          <a:p>
            <a:endParaRPr lang="el-GR" sz="1600" b="1" dirty="0">
              <a:latin typeface="+mj-lt"/>
            </a:endParaRPr>
          </a:p>
          <a:p>
            <a:pPr>
              <a:buNone/>
            </a:pPr>
            <a:r>
              <a:rPr lang="el-GR" sz="1800" b="1" dirty="0">
                <a:latin typeface="+mj-lt"/>
              </a:rPr>
              <a:t> 	</a:t>
            </a:r>
            <a:r>
              <a:rPr lang="el-GR" sz="1800" dirty="0">
                <a:latin typeface="Times New Roman" pitchFamily="18" charset="0"/>
                <a:cs typeface="Times New Roman" pitchFamily="18" charset="0"/>
              </a:rPr>
              <a:t>1. Διαβάστε προσεκτικά την παρακάτω συζήτηση  και εντοπίστε  τις αποτελεσματικές </a:t>
            </a:r>
          </a:p>
          <a:p>
            <a:pPr>
              <a:buNone/>
            </a:pPr>
            <a:r>
              <a:rPr lang="el-GR" sz="1800" dirty="0">
                <a:latin typeface="Times New Roman" pitchFamily="18" charset="0"/>
                <a:cs typeface="Times New Roman" pitchFamily="18" charset="0"/>
              </a:rPr>
              <a:t>	και  τις μη αποτελεσματικές διαλογικές πρακτικές που υιοθετούνται από τον/την εκπαιδευτικό</a:t>
            </a:r>
          </a:p>
          <a:p>
            <a:pPr>
              <a:buNone/>
            </a:pPr>
            <a:r>
              <a:rPr lang="el-GR" sz="1800" dirty="0" smtClean="0">
                <a:latin typeface="Times New Roman" pitchFamily="18" charset="0"/>
                <a:cs typeface="Times New Roman" pitchFamily="18" charset="0"/>
              </a:rPr>
              <a:t>	(</a:t>
            </a:r>
            <a:r>
              <a:rPr lang="el-GR" sz="1800" dirty="0">
                <a:latin typeface="Times New Roman" pitchFamily="18" charset="0"/>
                <a:cs typeface="Times New Roman" pitchFamily="18" charset="0"/>
              </a:rPr>
              <a:t>το παράδειγμα είναι από το βιβλίο της Μπιρμπίλη, Μ. (2015</a:t>
            </a:r>
            <a:r>
              <a:rPr lang="el-GR" sz="1800" dirty="0" smtClean="0">
                <a:latin typeface="Times New Roman" pitchFamily="18" charset="0"/>
                <a:cs typeface="Times New Roman" pitchFamily="18" charset="0"/>
              </a:rPr>
              <a:t>), </a:t>
            </a:r>
            <a:r>
              <a:rPr lang="el-GR" sz="1800" i="1" dirty="0" smtClean="0">
                <a:latin typeface="Times New Roman" pitchFamily="18" charset="0"/>
                <a:cs typeface="Times New Roman" pitchFamily="18" charset="0"/>
              </a:rPr>
              <a:t>«Προς μία Παιδαγωγική του διαλόγου»</a:t>
            </a:r>
            <a:r>
              <a:rPr lang="el-GR" sz="1800" dirty="0" smtClean="0">
                <a:latin typeface="Times New Roman" pitchFamily="18" charset="0"/>
                <a:cs typeface="Times New Roman" pitchFamily="18" charset="0"/>
              </a:rPr>
              <a:t> </a:t>
            </a:r>
            <a:r>
              <a:rPr lang="el-GR" sz="1800" dirty="0">
                <a:latin typeface="Times New Roman" pitchFamily="18" charset="0"/>
                <a:cs typeface="Times New Roman" pitchFamily="18" charset="0"/>
              </a:rPr>
              <a:t>σελ. 156-157. </a:t>
            </a:r>
          </a:p>
          <a:p>
            <a:pPr>
              <a:buNone/>
            </a:pPr>
            <a:endParaRPr lang="el-GR" sz="1800" dirty="0">
              <a:latin typeface="Times New Roman" pitchFamily="18" charset="0"/>
              <a:cs typeface="Times New Roman" pitchFamily="18" charset="0"/>
            </a:endParaRPr>
          </a:p>
          <a:p>
            <a:pPr>
              <a:buNone/>
            </a:pPr>
            <a:endParaRPr lang="el-GR" sz="1800" dirty="0">
              <a:latin typeface="Times New Roman" pitchFamily="18" charset="0"/>
              <a:cs typeface="Times New Roman" pitchFamily="18" charset="0"/>
            </a:endParaRPr>
          </a:p>
          <a:p>
            <a:pPr>
              <a:buNone/>
            </a:pPr>
            <a:r>
              <a:rPr lang="el-GR" sz="1800" dirty="0">
                <a:latin typeface="Times New Roman" pitchFamily="18" charset="0"/>
                <a:cs typeface="Times New Roman" pitchFamily="18" charset="0"/>
              </a:rPr>
              <a:t>	2. Σκεφτείτε  μια εναλλακτική πρόταση για να βελτιωθεί  η λεκτική αλληλεπίδραση με τα παιδιά.  </a:t>
            </a:r>
          </a:p>
          <a:p>
            <a:endParaRPr lang="el-GR" sz="1800"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0" y="0"/>
            <a:ext cx="9144000" cy="6858000"/>
          </a:xfrm>
        </p:spPr>
        <p:txBody>
          <a:bodyPr>
            <a:normAutofit/>
          </a:bodyPr>
          <a:lstStyle/>
          <a:p>
            <a:endParaRPr lang="el-GR" sz="1600" i="1" dirty="0">
              <a:solidFill>
                <a:srgbClr val="FF0000"/>
              </a:solidFill>
            </a:endParaRPr>
          </a:p>
          <a:p>
            <a:r>
              <a:rPr lang="el-GR" sz="1600" i="1" dirty="0">
                <a:solidFill>
                  <a:srgbClr val="FF0000"/>
                </a:solidFill>
              </a:rPr>
              <a:t> </a:t>
            </a:r>
            <a:r>
              <a:rPr lang="el-GR" sz="1600" i="1" cap="small" dirty="0" err="1"/>
              <a:t>ΝηπιαγωγΟΣ</a:t>
            </a:r>
            <a:r>
              <a:rPr lang="el-GR" sz="1600" i="1" cap="small" dirty="0"/>
              <a:t>: </a:t>
            </a:r>
            <a:r>
              <a:rPr lang="el-GR" sz="1600" i="1" dirty="0">
                <a:solidFill>
                  <a:srgbClr val="C00000"/>
                </a:solidFill>
              </a:rPr>
              <a:t>Λοιπόν παιδιά, τώρα θα κάνουμε μια κουβεντούλα. Θα σας πω πρώτα εγώ κάποια πράγματα και, μετά, θα μιλήσουμε όλοι μαζί. Αλλά κάνουμε μια κουβεντούλα σημαίνει ότι, όταν μιλάει ένας συμμαθητής μας όλοι οι άλλοι τον ακούμε. </a:t>
            </a:r>
          </a:p>
          <a:p>
            <a:r>
              <a:rPr lang="el-GR" sz="1600" i="1" cap="small" dirty="0"/>
              <a:t>ΠαιδιΑ :  </a:t>
            </a:r>
            <a:r>
              <a:rPr lang="el-GR" sz="1600" i="1" dirty="0"/>
              <a:t>......</a:t>
            </a:r>
          </a:p>
          <a:p>
            <a:r>
              <a:rPr lang="el-GR" sz="1600" i="1" cap="small" dirty="0"/>
              <a:t>Νηπιαγωγός: </a:t>
            </a:r>
            <a:r>
              <a:rPr lang="el-GR" sz="1600" i="1" dirty="0"/>
              <a:t>Εντάξει; </a:t>
            </a:r>
          </a:p>
          <a:p>
            <a:r>
              <a:rPr lang="el-GR" sz="1600" i="1" cap="small" dirty="0"/>
              <a:t>Παιδια: </a:t>
            </a:r>
            <a:r>
              <a:rPr lang="el-GR" sz="1600" i="1" dirty="0"/>
              <a:t>...... </a:t>
            </a:r>
          </a:p>
          <a:p>
            <a:r>
              <a:rPr lang="el-GR" sz="1600" i="1" cap="small" dirty="0"/>
              <a:t>Νηπιαγωγός: </a:t>
            </a:r>
            <a:r>
              <a:rPr lang="el-GR" sz="1600" i="1" cap="small" dirty="0">
                <a:solidFill>
                  <a:srgbClr val="C00000"/>
                </a:solidFill>
              </a:rPr>
              <a:t>Το </a:t>
            </a:r>
            <a:r>
              <a:rPr lang="el-GR" sz="1600" i="1" dirty="0">
                <a:solidFill>
                  <a:srgbClr val="C00000"/>
                </a:solidFill>
              </a:rPr>
              <a:t>καλοκαίρι, που λέτε, είχα πάει διακοπές. Εκεί γνώρισα ένα  κοριτσάκι. Το κοριτσάκι αυτό το λέγανε Νορίκο. Δεν είναι λίγο περίεργο το όνομα της; </a:t>
            </a:r>
          </a:p>
          <a:p>
            <a:r>
              <a:rPr lang="el-GR" sz="1600" i="1" cap="small" dirty="0"/>
              <a:t>Παίδι: </a:t>
            </a:r>
            <a:r>
              <a:rPr lang="el-GR" sz="1600" i="1" dirty="0"/>
              <a:t>Ναι.</a:t>
            </a:r>
          </a:p>
          <a:p>
            <a:r>
              <a:rPr lang="el-GR" sz="1600" i="1" cap="small" dirty="0"/>
              <a:t>Νηπιαγωγός: </a:t>
            </a:r>
            <a:r>
              <a:rPr lang="el-GR" sz="1600" i="1" dirty="0">
                <a:solidFill>
                  <a:srgbClr val="C00000"/>
                </a:solidFill>
              </a:rPr>
              <a:t>Ξέρετε γιατί; </a:t>
            </a:r>
          </a:p>
          <a:p>
            <a:r>
              <a:rPr lang="el-GR" sz="1600" i="1" cap="small" dirty="0"/>
              <a:t>Παίδι: </a:t>
            </a:r>
            <a:r>
              <a:rPr lang="el-GR" sz="1600" i="1" dirty="0"/>
              <a:t>Γιατί;</a:t>
            </a:r>
          </a:p>
          <a:p>
            <a:r>
              <a:rPr lang="el-GR" sz="1600" i="1" cap="small" dirty="0"/>
              <a:t>Νηπιαγωγός: </a:t>
            </a:r>
            <a:r>
              <a:rPr lang="el-GR" sz="1600" i="1" dirty="0">
                <a:solidFill>
                  <a:srgbClr val="FF0000"/>
                </a:solidFill>
              </a:rPr>
              <a:t>Γιατί δεν ήταν από την Ελλάδα</a:t>
            </a:r>
            <a:r>
              <a:rPr lang="el-GR" sz="1600" i="1" dirty="0"/>
              <a:t>! </a:t>
            </a:r>
          </a:p>
          <a:p>
            <a:r>
              <a:rPr lang="el-GR" sz="1600" i="1" cap="small" dirty="0"/>
              <a:t>Παιδι:  </a:t>
            </a:r>
            <a:r>
              <a:rPr lang="el-GR" sz="1600" i="1" dirty="0"/>
              <a:t>Ήταν από άλλη χώρα.</a:t>
            </a:r>
          </a:p>
          <a:p>
            <a:r>
              <a:rPr lang="el-GR" sz="1600" i="1" cap="small" dirty="0"/>
              <a:t>Νηπιαγωγός: </a:t>
            </a:r>
            <a:r>
              <a:rPr lang="el-GR" sz="1600" i="1" dirty="0">
                <a:solidFill>
                  <a:srgbClr val="FF0000"/>
                </a:solidFill>
              </a:rPr>
              <a:t>Ήταν από άλλη χώρα. Από πού λέτε να ήταν; Για πες μας; </a:t>
            </a:r>
          </a:p>
          <a:p>
            <a:r>
              <a:rPr lang="el-GR" sz="1600" i="1" cap="small" dirty="0" err="1"/>
              <a:t>Παιδι</a:t>
            </a:r>
            <a:r>
              <a:rPr lang="el-GR" sz="1600" i="1" cap="small" dirty="0"/>
              <a:t>: </a:t>
            </a:r>
            <a:r>
              <a:rPr lang="el-GR" sz="1600" i="1" dirty="0"/>
              <a:t>Από τη Γερμανία. </a:t>
            </a:r>
          </a:p>
          <a:p>
            <a:r>
              <a:rPr lang="el-GR" sz="1600" i="1" cap="small" dirty="0"/>
              <a:t>Νηπιαγωγός: </a:t>
            </a:r>
            <a:r>
              <a:rPr lang="el-GR" sz="1600" i="1" dirty="0">
                <a:solidFill>
                  <a:srgbClr val="C00000"/>
                </a:solidFill>
              </a:rPr>
              <a:t>Όχι από τη Γερμανία. </a:t>
            </a:r>
          </a:p>
          <a:p>
            <a:r>
              <a:rPr lang="el-GR" sz="1600" i="1" cap="small" dirty="0"/>
              <a:t>Παιδι: </a:t>
            </a:r>
            <a:r>
              <a:rPr lang="el-GR" sz="1600" i="1" dirty="0"/>
              <a:t>Από την Αγγλία. </a:t>
            </a:r>
          </a:p>
          <a:p>
            <a:r>
              <a:rPr lang="el-GR" sz="1600" i="1" cap="small" dirty="0"/>
              <a:t>Νηπιαγωγός: </a:t>
            </a:r>
            <a:r>
              <a:rPr lang="el-GR" sz="1600" i="1" dirty="0">
                <a:solidFill>
                  <a:srgbClr val="C00000"/>
                </a:solidFill>
              </a:rPr>
              <a:t>Για σκεφτείτε λίγο το όνομα της. «Νορίκο». Από πού μπορεί να ήταν, ε;</a:t>
            </a:r>
          </a:p>
          <a:p>
            <a:r>
              <a:rPr lang="el-GR" sz="1600" i="1" cap="small" dirty="0"/>
              <a:t>Παιδια: </a:t>
            </a:r>
            <a:r>
              <a:rPr lang="el-GR" sz="1600" i="1" dirty="0"/>
              <a:t>Από τη Ρωσία.</a:t>
            </a:r>
          </a:p>
          <a:p>
            <a:r>
              <a:rPr lang="el-GR" sz="1600" i="1" cap="small" dirty="0"/>
              <a:t>Νηπιαγωγός: </a:t>
            </a:r>
            <a:r>
              <a:rPr lang="el-GR" sz="1600" i="1" dirty="0">
                <a:solidFill>
                  <a:srgbClr val="C00000"/>
                </a:solidFill>
              </a:rPr>
              <a:t>Ούτε από τη Ρωσία. Η Δήμητρα. </a:t>
            </a: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0" y="0"/>
            <a:ext cx="9144000" cy="6858000"/>
          </a:xfrm>
        </p:spPr>
        <p:txBody>
          <a:bodyPr>
            <a:normAutofit lnSpcReduction="10000"/>
          </a:bodyPr>
          <a:lstStyle/>
          <a:p>
            <a:endParaRPr lang="el-GR" sz="1600" b="1" i="1" cap="small" dirty="0"/>
          </a:p>
          <a:p>
            <a:r>
              <a:rPr lang="el-GR" sz="1600" i="1" cap="small" dirty="0" err="1"/>
              <a:t>Δημητρα</a:t>
            </a:r>
            <a:r>
              <a:rPr lang="el-GR" sz="1600" i="1" cap="small" dirty="0"/>
              <a:t> : </a:t>
            </a:r>
            <a:r>
              <a:rPr lang="el-GR" sz="1600" i="1" dirty="0" err="1"/>
              <a:t>Εεε</a:t>
            </a:r>
            <a:r>
              <a:rPr lang="el-GR" sz="1600" i="1" dirty="0"/>
              <a:t>... </a:t>
            </a:r>
          </a:p>
          <a:p>
            <a:r>
              <a:rPr lang="el-GR" sz="1600" i="1" cap="small" dirty="0"/>
              <a:t>Νηπιαγωγός: </a:t>
            </a:r>
            <a:r>
              <a:rPr lang="el-GR" sz="1600" i="1" dirty="0">
                <a:solidFill>
                  <a:srgbClr val="C00000"/>
                </a:solidFill>
              </a:rPr>
              <a:t>θέλετε να σας πω; </a:t>
            </a:r>
          </a:p>
          <a:p>
            <a:r>
              <a:rPr lang="el-GR" sz="1600" i="1" cap="small" dirty="0"/>
              <a:t>Παιδια : </a:t>
            </a:r>
            <a:r>
              <a:rPr lang="el-GR" sz="1600" i="1" dirty="0"/>
              <a:t>Ναι!</a:t>
            </a:r>
          </a:p>
          <a:p>
            <a:r>
              <a:rPr lang="el-GR" sz="1600" i="1" cap="small" dirty="0"/>
              <a:t>Νηπιαγωγός: </a:t>
            </a:r>
            <a:r>
              <a:rPr lang="el-GR" sz="1600" i="1" dirty="0">
                <a:solidFill>
                  <a:srgbClr val="C00000"/>
                </a:solidFill>
              </a:rPr>
              <a:t>Ήταν από την Κίνα.</a:t>
            </a:r>
          </a:p>
          <a:p>
            <a:r>
              <a:rPr lang="el-GR" sz="1600" i="1" cap="small" dirty="0"/>
              <a:t>Παιδι :  </a:t>
            </a:r>
            <a:r>
              <a:rPr lang="el-GR" sz="1600" i="1" cap="small" dirty="0" err="1"/>
              <a:t>Α</a:t>
            </a:r>
            <a:r>
              <a:rPr lang="el-GR" sz="1600" i="1" dirty="0" err="1"/>
              <a:t>αα</a:t>
            </a:r>
            <a:r>
              <a:rPr lang="el-GR" sz="1600" i="1" dirty="0"/>
              <a:t>! Το είχα στο μυαλό μου.</a:t>
            </a:r>
          </a:p>
          <a:p>
            <a:r>
              <a:rPr lang="el-GR" sz="1600" i="1" cap="small" dirty="0"/>
              <a:t>Νηπιαγωγός: </a:t>
            </a:r>
            <a:r>
              <a:rPr lang="el-GR" sz="1600" i="1" cap="small" dirty="0">
                <a:solidFill>
                  <a:srgbClr val="C00000"/>
                </a:solidFill>
              </a:rPr>
              <a:t>Το </a:t>
            </a:r>
            <a:r>
              <a:rPr lang="el-GR" sz="1600" i="1" dirty="0">
                <a:solidFill>
                  <a:srgbClr val="C00000"/>
                </a:solidFill>
              </a:rPr>
              <a:t>είχες στο μυαλό σου; Ήταν λίγο διαφορετικοί από  εμάς. Ξέρετε πώς είναι οι Κινέζοι; Έχετε δει ποτέ; </a:t>
            </a:r>
          </a:p>
          <a:p>
            <a:r>
              <a:rPr lang="el-GR" sz="1600" i="1" cap="small" dirty="0"/>
              <a:t> Παιδι : </a:t>
            </a:r>
            <a:r>
              <a:rPr lang="el-GR" sz="1600" i="1" dirty="0"/>
              <a:t>Ναι! Κίτρινοι.</a:t>
            </a:r>
          </a:p>
          <a:p>
            <a:r>
              <a:rPr lang="el-GR" sz="1600" i="1" cap="small" dirty="0"/>
              <a:t>Νηπιαγωγός: </a:t>
            </a:r>
            <a:r>
              <a:rPr lang="el-GR" sz="1600" i="1" dirty="0">
                <a:solidFill>
                  <a:srgbClr val="C00000"/>
                </a:solidFill>
              </a:rPr>
              <a:t>Ναι! Και πώς είναι τα ματάκια τους; Για να τους κάνουμε όλοι μαζί….. </a:t>
            </a:r>
            <a:r>
              <a:rPr lang="el-GR" sz="1600" i="1" dirty="0" err="1">
                <a:solidFill>
                  <a:srgbClr val="C00000"/>
                </a:solidFill>
              </a:rPr>
              <a:t>Ωωω</a:t>
            </a:r>
            <a:r>
              <a:rPr lang="el-GR" sz="1600" i="1" dirty="0">
                <a:solidFill>
                  <a:srgbClr val="C00000"/>
                </a:solidFill>
              </a:rPr>
              <a:t>...!! Τι άλλο ξέρουμε για τους Κινέζους; Ποιος άλλος θέλει να μας πει; Η Ναταλία.</a:t>
            </a:r>
          </a:p>
          <a:p>
            <a:r>
              <a:rPr lang="el-GR" sz="1600" i="1" cap="small" dirty="0" err="1"/>
              <a:t>Ναταλια</a:t>
            </a:r>
            <a:r>
              <a:rPr lang="el-GR" sz="1600" i="1" cap="small" dirty="0"/>
              <a:t>: </a:t>
            </a:r>
            <a:r>
              <a:rPr lang="el-GR" sz="1600" i="1" dirty="0"/>
              <a:t>Τρώνε ρύζι με ένα κουτάλι από  ξυλάκια. </a:t>
            </a:r>
          </a:p>
          <a:p>
            <a:r>
              <a:rPr lang="el-GR" sz="1600" i="1" cap="small" dirty="0"/>
              <a:t>Νηπιαγωγοσ: </a:t>
            </a:r>
            <a:r>
              <a:rPr lang="el-GR" sz="1600" i="1" dirty="0">
                <a:solidFill>
                  <a:srgbClr val="C00000"/>
                </a:solidFill>
              </a:rPr>
              <a:t>Ναι! Έχουν ξυλάκια και τρώνε ρύζι. Όπως εμείς τρώμε το ψωμάκι, αυτοί τρώνε το</a:t>
            </a:r>
            <a:r>
              <a:rPr lang="el-GR" sz="1600" i="1" cap="small" dirty="0">
                <a:solidFill>
                  <a:srgbClr val="C00000"/>
                </a:solidFill>
              </a:rPr>
              <a:t> </a:t>
            </a:r>
            <a:r>
              <a:rPr lang="el-GR" sz="1600" i="1" dirty="0">
                <a:solidFill>
                  <a:srgbClr val="C00000"/>
                </a:solidFill>
              </a:rPr>
              <a:t>ρύζι. Ξέρετε τι</a:t>
            </a:r>
            <a:r>
              <a:rPr lang="el-GR" sz="1600" i="1" cap="small" dirty="0">
                <a:solidFill>
                  <a:srgbClr val="C00000"/>
                </a:solidFill>
              </a:rPr>
              <a:t> </a:t>
            </a:r>
            <a:r>
              <a:rPr lang="el-GR" sz="1600" i="1" dirty="0">
                <a:solidFill>
                  <a:srgbClr val="C00000"/>
                </a:solidFill>
              </a:rPr>
              <a:t>φοράνε;</a:t>
            </a:r>
          </a:p>
          <a:p>
            <a:r>
              <a:rPr lang="el-GR" sz="1600" i="1" cap="small" dirty="0"/>
              <a:t>Παιδι :</a:t>
            </a:r>
            <a:r>
              <a:rPr lang="el-GR" sz="1600" i="1" dirty="0"/>
              <a:t> Τι;</a:t>
            </a:r>
          </a:p>
          <a:p>
            <a:r>
              <a:rPr lang="el-GR" sz="1600" i="1" cap="small" dirty="0"/>
              <a:t>Νηπιαγωγοσ: </a:t>
            </a:r>
            <a:r>
              <a:rPr lang="el-GR" sz="1600" i="1" dirty="0">
                <a:solidFill>
                  <a:srgbClr val="C00000"/>
                </a:solidFill>
              </a:rPr>
              <a:t>Για πες μας Αλεξάνδρα. </a:t>
            </a:r>
          </a:p>
          <a:p>
            <a:r>
              <a:rPr lang="el-GR" sz="1600" i="1" dirty="0"/>
              <a:t>ΑΛΕΞΑΝΔΡΑ:</a:t>
            </a:r>
            <a:r>
              <a:rPr lang="el-GR" sz="1600" i="1" cap="small" dirty="0"/>
              <a:t> </a:t>
            </a:r>
            <a:r>
              <a:rPr lang="el-GR" sz="1600" i="1" dirty="0"/>
              <a:t>Κάτι ρούχα, σαν παλτό.</a:t>
            </a:r>
          </a:p>
          <a:p>
            <a:r>
              <a:rPr lang="el-GR" sz="1600" i="1" cap="small" dirty="0"/>
              <a:t>Νηπιαγωγός:</a:t>
            </a:r>
            <a:r>
              <a:rPr lang="el-GR" sz="1600" i="1" dirty="0"/>
              <a:t> </a:t>
            </a:r>
            <a:r>
              <a:rPr lang="el-GR" sz="1600" i="1" dirty="0">
                <a:solidFill>
                  <a:srgbClr val="C00000"/>
                </a:solidFill>
              </a:rPr>
              <a:t>Σαν παλτό. Ξέρετε πως τα λένε;  Ξέρει κανένας;</a:t>
            </a:r>
          </a:p>
          <a:p>
            <a:r>
              <a:rPr lang="el-GR" sz="1600" i="1" cap="small" dirty="0"/>
              <a:t>Παιδια : </a:t>
            </a:r>
            <a:r>
              <a:rPr lang="el-GR" sz="1600" i="1" dirty="0"/>
              <a:t> Όχι.</a:t>
            </a:r>
          </a:p>
          <a:p>
            <a:r>
              <a:rPr lang="el-GR" sz="1600" i="1" cap="small" dirty="0"/>
              <a:t>Νηπιαγωγός</a:t>
            </a:r>
            <a:r>
              <a:rPr lang="el-GR" sz="1600" i="1" cap="small" dirty="0">
                <a:solidFill>
                  <a:srgbClr val="C00000"/>
                </a:solidFill>
              </a:rPr>
              <a:t>: </a:t>
            </a:r>
            <a:r>
              <a:rPr lang="el-GR" sz="1600" i="1" dirty="0">
                <a:solidFill>
                  <a:srgbClr val="C00000"/>
                </a:solidFill>
              </a:rPr>
              <a:t>Τα λένε κιμονό. </a:t>
            </a:r>
          </a:p>
          <a:p>
            <a:pPr algn="r"/>
            <a:r>
              <a:rPr lang="el-GR" sz="1600" b="1" cap="small" dirty="0"/>
              <a:t>Πηγή:</a:t>
            </a:r>
            <a:r>
              <a:rPr lang="el-GR" sz="1600" cap="small" dirty="0"/>
              <a:t> </a:t>
            </a:r>
            <a:r>
              <a:rPr lang="el-GR" sz="1600" cap="small" dirty="0" err="1"/>
              <a:t>Μπιρμπίλη</a:t>
            </a:r>
            <a:r>
              <a:rPr lang="el-GR" sz="1600" cap="small" dirty="0"/>
              <a:t> Μ., 2015, σ.156-157</a:t>
            </a:r>
          </a:p>
          <a:p>
            <a:endParaRPr lang="el-GR" sz="1600" dirty="0">
              <a:solidFill>
                <a:srgbClr val="FF0000"/>
              </a:solidFill>
              <a:highlight>
                <a:srgbClr val="FFFF00"/>
              </a:highlight>
            </a:endParaRPr>
          </a:p>
          <a:p>
            <a:r>
              <a:rPr lang="el-GR" sz="1600" dirty="0">
                <a:solidFill>
                  <a:srgbClr val="FF0000"/>
                </a:solidFill>
              </a:rPr>
              <a:t>                                                            </a:t>
            </a:r>
            <a:r>
              <a:rPr lang="el-GR" sz="1600" b="1" dirty="0">
                <a:solidFill>
                  <a:srgbClr val="FF0000"/>
                </a:solidFill>
              </a:rPr>
              <a:t>                                               </a:t>
            </a:r>
            <a:endParaRPr lang="el-GR" sz="1600" dirty="0"/>
          </a:p>
          <a:p>
            <a:endParaRPr lang="el-GR" sz="1600"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Προσαρμοσμένος 1">
      <a:majorFont>
        <a:latin typeface="Times New Roman"/>
        <a:ea typeface=""/>
        <a:cs typeface=""/>
      </a:majorFont>
      <a:minorFont>
        <a:latin typeface="Times New Roman"/>
        <a:ea typeface=""/>
        <a:cs typeface=""/>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11316</TotalTime>
  <Words>1826</Words>
  <Application>Microsoft Macintosh PowerPoint</Application>
  <PresentationFormat>Προβολή στην οθόνη (4:3)</PresentationFormat>
  <Paragraphs>192</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Δικαιοσύνη</vt:lpstr>
      <vt:lpstr>Διαφάνεια 1</vt:lpstr>
      <vt:lpstr>         Κυρίαρχες Διαλογικές πρακτικές (Mehan, 1979∙  Galton et al.,1980∙  Rowe, 1986· Wolf,1987∙Ramirez &amp; Merino, 1990∙  Lemke, 1990∙ Wragg, 1993∙  Artz &amp; Thomas,1999∙  Kawanaka &amp; Stigler, 1999∙ Stigler &amp; Hiebert, 1999∙   Mercer, 2000∙  Maybin, 2001∙  Gall, 1984∙  Perrot, 2002∙  English et al., 2002∙ Hargreaves et al., 2003∙ Black et al.,2003, Λυκομήτρου, 2015).</vt:lpstr>
      <vt:lpstr>               (2ζ) Αποτελεσματικές διαλογικές και συμμετοχικές πρακτικές*  </vt:lpstr>
      <vt:lpstr>           (2ζ) Αποτελεσματικές διαλογικές και συμμετοχικές πρακτικές* </vt:lpstr>
      <vt:lpstr>          (2ζ) Αποτελεσματικές διαλογικές και συμμετοχικές πρακτικές*  </vt:lpstr>
      <vt:lpstr>      (2ζ) Αποτελεσματικές διαλογικές και συμμετοχικές πρακτικές*      </vt:lpstr>
      <vt:lpstr>Διαφάνεια 7</vt:lpstr>
      <vt:lpstr>Διαφάνεια 8</vt:lpstr>
      <vt:lpstr>Διαφάνεια 9</vt:lpstr>
      <vt:lpstr>      Παράδειγμα 1  Πηγή: (Σφυρόερα &amp; Τζεκάκη, 2016: 16)   </vt:lpstr>
      <vt:lpstr>     Παράδειγμα 1  </vt:lpstr>
      <vt:lpstr>     Παράδειγμα 2 Πηγή: (Σφυρόερα &amp; Τζεκάκη, 2016: 17)  </vt:lpstr>
      <vt:lpstr>          Παράδειγμα 2 </vt:lpstr>
    </vt:vector>
  </TitlesOfParts>
  <Company>Nikos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ΔΥΤΙΚΗΣ ΜΑΚΕΔΟΝΙΑΣ ΠΑΙΔΑΓΩΓΙΚΟ ΤΜΗΜΑ ΝΗΠΙΑΓΩΓΩΝ</dc:title>
  <dc:creator>sonia</dc:creator>
  <cp:lastModifiedBy>pc</cp:lastModifiedBy>
  <cp:revision>572</cp:revision>
  <dcterms:created xsi:type="dcterms:W3CDTF">2012-05-08T01:53:35Z</dcterms:created>
  <dcterms:modified xsi:type="dcterms:W3CDTF">2025-11-02T09:43:19Z</dcterms:modified>
</cp:coreProperties>
</file>