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sldIdLst>
    <p:sldId id="526" r:id="rId2"/>
    <p:sldId id="663" r:id="rId3"/>
    <p:sldId id="664" r:id="rId4"/>
    <p:sldId id="699" r:id="rId5"/>
    <p:sldId id="701" r:id="rId6"/>
    <p:sldId id="665" r:id="rId7"/>
    <p:sldId id="700" r:id="rId8"/>
    <p:sldId id="702" r:id="rId9"/>
    <p:sldId id="703" r:id="rId10"/>
  </p:sldIdLst>
  <p:sldSz cx="9144000" cy="6858000" type="screen4x3"/>
  <p:notesSz cx="6858000" cy="9144000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6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6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6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D2F2"/>
    <a:srgbClr val="FECEF1"/>
    <a:srgbClr val="AFEAFF"/>
    <a:srgbClr val="FFFF99"/>
    <a:srgbClr val="EDF793"/>
    <a:srgbClr val="FFE4C9"/>
    <a:srgbClr val="FFCC99"/>
    <a:srgbClr val="FFFFCC"/>
    <a:srgbClr val="FF6600"/>
    <a:srgbClr val="F9E4A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294" autoAdjust="0"/>
    <p:restoredTop sz="94761" autoAdjust="0"/>
  </p:normalViewPr>
  <p:slideViewPr>
    <p:cSldViewPr>
      <p:cViewPr>
        <p:scale>
          <a:sx n="70" d="100"/>
          <a:sy n="70" d="100"/>
        </p:scale>
        <p:origin x="-1398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20" y="3595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792"/>
    </p:cViewPr>
  </p:sorterViewPr>
  <p:notesViewPr>
    <p:cSldViewPr>
      <p:cViewPr varScale="1">
        <p:scale>
          <a:sx n="55" d="100"/>
          <a:sy n="55" d="100"/>
        </p:scale>
        <p:origin x="-2856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193E75-9518-4565-AEEF-485C916E550B}" type="datetimeFigureOut">
              <a:rPr lang="el-GR" smtClean="0"/>
              <a:pPr/>
              <a:t>13/10/2025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036221-DC34-4DC4-88AA-BBDBB5D1E8AC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036221-DC34-4DC4-88AA-BBDBB5D1E8AC}" type="slidenum">
              <a:rPr lang="el-GR" smtClean="0"/>
              <a:pPr/>
              <a:t>1</a:t>
            </a:fld>
            <a:endParaRPr lang="el-GR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036221-DC34-4DC4-88AA-BBDBB5D1E8AC}" type="slidenum">
              <a:rPr lang="el-GR" smtClean="0"/>
              <a:pPr/>
              <a:t>2</a:t>
            </a:fld>
            <a:endParaRPr lang="el-G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036221-DC34-4DC4-88AA-BBDBB5D1E8AC}" type="slidenum">
              <a:rPr lang="el-GR" smtClean="0"/>
              <a:pPr/>
              <a:t>3</a:t>
            </a:fld>
            <a:endParaRPr lang="el-G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036221-DC34-4DC4-88AA-BBDBB5D1E8AC}" type="slidenum">
              <a:rPr lang="el-GR" smtClean="0"/>
              <a:pPr/>
              <a:t>4</a:t>
            </a:fld>
            <a:endParaRPr lang="el-G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036221-DC34-4DC4-88AA-BBDBB5D1E8AC}" type="slidenum">
              <a:rPr lang="el-GR" smtClean="0"/>
              <a:pPr/>
              <a:t>5</a:t>
            </a:fld>
            <a:endParaRPr lang="el-G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036221-DC34-4DC4-88AA-BBDBB5D1E8AC}" type="slidenum">
              <a:rPr lang="el-GR" smtClean="0"/>
              <a:pPr/>
              <a:t>6</a:t>
            </a:fld>
            <a:endParaRPr lang="el-G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036221-DC34-4DC4-88AA-BBDBB5D1E8AC}" type="slidenum">
              <a:rPr lang="el-GR" smtClean="0"/>
              <a:pPr/>
              <a:t>7</a:t>
            </a:fld>
            <a:endParaRPr lang="el-G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036221-DC34-4DC4-88AA-BBDBB5D1E8AC}" type="slidenum">
              <a:rPr lang="el-GR" smtClean="0"/>
              <a:pPr/>
              <a:t>8</a:t>
            </a:fld>
            <a:endParaRPr lang="el-G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036221-DC34-4DC4-88AA-BBDBB5D1E8AC}" type="slidenum">
              <a:rPr lang="el-GR" smtClean="0"/>
              <a:pPr/>
              <a:t>9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FD748-5434-47C2-BC83-1906F29F35F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8610B-AB15-40BD-BAEC-E6DF52835C4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59808-4998-4177-A6FA-78ADE339812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B45D5-DB39-4CA5-8CB7-487036B74DE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12773-6BE5-490D-AE4F-1A2D11F64C8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F9094-BF39-4350-850F-9F4915352AE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34706-2F1C-4B7A-B360-AB27766B1CD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3F2BD-FCC4-4B84-8B4C-1392E205E2A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BCEA1-5A79-4AF9-A8A7-2E716C1A85C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A7B9F-1830-4D1B-9567-E3D07D8C48B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5D74D-9DC3-40F3-90BC-7022524DE38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E97748-7C6E-4EDD-84BE-7B6EFA99C60B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wipe dir="r"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6572264" cy="571480"/>
          </a:xfrm>
        </p:spPr>
        <p:txBody>
          <a:bodyPr>
            <a:normAutofit fontScale="90000"/>
          </a:bodyPr>
          <a:lstStyle/>
          <a:p>
            <a:pPr>
              <a:lnSpc>
                <a:spcPct val="80000"/>
              </a:lnSpc>
            </a:pPr>
            <a:r>
              <a:rPr lang="el-GR" sz="2400" b="1" dirty="0" smtClean="0">
                <a:latin typeface="Times New Roman" pitchFamily="18" charset="0"/>
                <a:cs typeface="Times New Roman" pitchFamily="18" charset="0"/>
              </a:rPr>
              <a:t>Πρακτική Άσκηση: Αναλυτικά Προγράμματα, Παρατήρηση, </a:t>
            </a:r>
            <a:r>
              <a:rPr lang="el-GR" sz="2400" b="1" dirty="0" err="1" smtClean="0">
                <a:latin typeface="Times New Roman" pitchFamily="18" charset="0"/>
                <a:cs typeface="Times New Roman" pitchFamily="18" charset="0"/>
              </a:rPr>
              <a:t>Αναστοχασμοί</a:t>
            </a:r>
            <a:endParaRPr lang="el-GR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0" y="642918"/>
            <a:ext cx="7000892" cy="6215082"/>
          </a:xfrm>
        </p:spPr>
        <p:txBody>
          <a:bodyPr>
            <a:normAutofit/>
          </a:bodyPr>
          <a:lstStyle/>
          <a:p>
            <a:endParaRPr lang="el-GR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l-GR" sz="2000" b="1" smtClean="0">
                <a:latin typeface="Times New Roman" pitchFamily="18" charset="0"/>
                <a:cs typeface="Times New Roman" pitchFamily="18" charset="0"/>
              </a:rPr>
              <a:t>Εργασία 3</a:t>
            </a:r>
            <a:r>
              <a:rPr lang="el-GR" sz="2000" b="1" baseline="30000" smtClean="0">
                <a:latin typeface="Times New Roman" pitchFamily="18" charset="0"/>
                <a:cs typeface="Times New Roman" pitchFamily="18" charset="0"/>
              </a:rPr>
              <a:t>η</a:t>
            </a:r>
            <a:r>
              <a:rPr lang="el-GR" sz="2000" b="1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endParaRPr lang="el-GR" sz="2000" b="1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l-GR" sz="2800" b="1" i="1" smtClean="0">
                <a:latin typeface="Times New Roman" pitchFamily="18" charset="0"/>
                <a:cs typeface="Times New Roman" pitchFamily="18" charset="0"/>
              </a:rPr>
              <a:t>Μελέτες περίπτωσης / διαχείρισης </a:t>
            </a:r>
          </a:p>
          <a:p>
            <a:pPr algn="ctr">
              <a:buNone/>
            </a:pPr>
            <a:r>
              <a:rPr lang="el-GR" sz="2800" b="1" i="1" smtClean="0">
                <a:latin typeface="Times New Roman" pitchFamily="18" charset="0"/>
                <a:cs typeface="Times New Roman" pitchFamily="18" charset="0"/>
              </a:rPr>
              <a:t>κρίσιμων συμβάντων </a:t>
            </a:r>
          </a:p>
          <a:p>
            <a:pPr algn="ctr">
              <a:buNone/>
            </a:pPr>
            <a:r>
              <a:rPr lang="el-GR" sz="2800" b="1" i="1" smtClean="0">
                <a:latin typeface="Times New Roman" pitchFamily="18" charset="0"/>
                <a:cs typeface="Times New Roman" pitchFamily="18" charset="0"/>
              </a:rPr>
              <a:t>στην τάξη</a:t>
            </a:r>
            <a:endParaRPr lang="el-GR" sz="2800" b="1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l-GR" sz="20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l-GR" sz="20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l-GR" sz="2000" i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FEA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6715140" cy="785794"/>
          </a:xfrm>
        </p:spPr>
        <p:txBody>
          <a:bodyPr>
            <a:normAutofit fontScale="90000"/>
          </a:bodyPr>
          <a:lstStyle/>
          <a:p>
            <a:pPr>
              <a:lnSpc>
                <a:spcPct val="80000"/>
              </a:lnSpc>
            </a:pPr>
            <a:r>
              <a:rPr lang="el-GR" sz="2400" b="1" dirty="0" smtClean="0"/>
              <a:t/>
            </a:r>
            <a:br>
              <a:rPr lang="el-GR" sz="2400" b="1" dirty="0" smtClean="0"/>
            </a:br>
            <a:r>
              <a:rPr lang="el-GR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l-GR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sz="2400" b="1" dirty="0" smtClean="0"/>
              <a:t>  </a:t>
            </a:r>
            <a:endParaRPr lang="el-GR" b="1" dirty="0">
              <a:cs typeface="Times New Roman" pitchFamily="16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0" y="285728"/>
            <a:ext cx="6858016" cy="657227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000" b="1" dirty="0" smtClean="0"/>
              <a:t>Ο </a:t>
            </a:r>
            <a:r>
              <a:rPr lang="el-GR" sz="2000" b="1" i="1" dirty="0" smtClean="0"/>
              <a:t>Κρητικός μαθητής    -  1. (Περιγραφή συμβάντος)</a:t>
            </a:r>
          </a:p>
          <a:p>
            <a:pPr>
              <a:buNone/>
            </a:pPr>
            <a:endParaRPr lang="el-GR" sz="800" dirty="0" smtClean="0"/>
          </a:p>
          <a:p>
            <a:r>
              <a:rPr lang="el-GR" sz="2000" dirty="0" smtClean="0"/>
              <a:t>Σε μια τάξη νηπιαγωγείου της Αθήνας έρχεται ένα παιδί από την </a:t>
            </a:r>
            <a:r>
              <a:rPr lang="el-GR" sz="2000" dirty="0" smtClean="0"/>
              <a:t>Κρήτη που </a:t>
            </a:r>
            <a:r>
              <a:rPr lang="el-GR" sz="2000" dirty="0" smtClean="0"/>
              <a:t>μιλά την </a:t>
            </a:r>
            <a:r>
              <a:rPr lang="el-GR" sz="2000" b="1" dirty="0" smtClean="0"/>
              <a:t>τοπική κρητική διάλεκτο</a:t>
            </a:r>
            <a:r>
              <a:rPr lang="el-GR" sz="2000" dirty="0" smtClean="0"/>
              <a:t>. </a:t>
            </a:r>
          </a:p>
          <a:p>
            <a:endParaRPr lang="el-GR" sz="2000" dirty="0" smtClean="0"/>
          </a:p>
          <a:p>
            <a:r>
              <a:rPr lang="el-GR" sz="2000" dirty="0" smtClean="0"/>
              <a:t>Η νηπιαγωγός χωρίζει τα </a:t>
            </a:r>
            <a:r>
              <a:rPr lang="el-GR" sz="2000" dirty="0" smtClean="0"/>
              <a:t>παιδιά σε </a:t>
            </a:r>
            <a:r>
              <a:rPr lang="el-GR" sz="2000" dirty="0" smtClean="0"/>
              <a:t>ζευγάρια για να κάνουν μια δραστηριότητα. </a:t>
            </a:r>
          </a:p>
          <a:p>
            <a:endParaRPr lang="el-GR" sz="2000" dirty="0" smtClean="0"/>
          </a:p>
          <a:p>
            <a:r>
              <a:rPr lang="el-GR" sz="2000" dirty="0" smtClean="0"/>
              <a:t>Το ζευγάρι του </a:t>
            </a:r>
            <a:r>
              <a:rPr lang="el-GR" sz="2000" b="1" dirty="0" smtClean="0"/>
              <a:t>αντιδρά </a:t>
            </a:r>
            <a:r>
              <a:rPr lang="el-GR" sz="2000" b="1" dirty="0" smtClean="0"/>
              <a:t>λέγοντας</a:t>
            </a:r>
            <a:r>
              <a:rPr lang="el-GR" sz="2000" dirty="0" smtClean="0"/>
              <a:t>: «Κυρία, δεν θέλω να κάτσω </a:t>
            </a:r>
            <a:r>
              <a:rPr lang="el-GR" sz="2000" i="1" dirty="0" smtClean="0"/>
              <a:t>δίπλα μ’  </a:t>
            </a:r>
            <a:r>
              <a:rPr lang="el-GR" sz="2000" dirty="0" smtClean="0"/>
              <a:t>αυτόν, </a:t>
            </a:r>
            <a:r>
              <a:rPr lang="el-GR" sz="2000" b="1" dirty="0" smtClean="0"/>
              <a:t>μιλά </a:t>
            </a:r>
            <a:r>
              <a:rPr lang="el-GR" sz="2000" b="1" i="1" dirty="0" smtClean="0"/>
              <a:t>αστεία </a:t>
            </a:r>
            <a:r>
              <a:rPr lang="el-GR" sz="2000" dirty="0" smtClean="0"/>
              <a:t>και δεν τον καταλαβαίνω». </a:t>
            </a:r>
          </a:p>
          <a:p>
            <a:pPr>
              <a:buNone/>
            </a:pPr>
            <a:endParaRPr lang="el-GR" sz="2000" dirty="0" smtClean="0"/>
          </a:p>
          <a:p>
            <a:r>
              <a:rPr lang="el-GR" sz="2000" dirty="0" smtClean="0"/>
              <a:t>Η δασκάλα </a:t>
            </a:r>
            <a:r>
              <a:rPr lang="el-GR" sz="2000" b="1" dirty="0" smtClean="0"/>
              <a:t>με </a:t>
            </a:r>
            <a:r>
              <a:rPr lang="el-GR" sz="2000" b="1" i="1" dirty="0" smtClean="0"/>
              <a:t>αυστηρό  </a:t>
            </a:r>
            <a:r>
              <a:rPr lang="el-GR" sz="2000" b="1" dirty="0" smtClean="0"/>
              <a:t>ύφος του απαντά</a:t>
            </a:r>
            <a:r>
              <a:rPr lang="el-GR" sz="2000" dirty="0" smtClean="0"/>
              <a:t>: «Καθόμαστε, όλοι με όλους», </a:t>
            </a:r>
            <a:r>
              <a:rPr lang="el-GR" sz="2000" b="1" dirty="0" smtClean="0"/>
              <a:t>και συνεχίζει</a:t>
            </a:r>
            <a:r>
              <a:rPr lang="el-GR" sz="2000" dirty="0" smtClean="0"/>
              <a:t> με το χωρισμό σε ζευγάρια των υπόλοιπων παιδιών της τάξης.</a:t>
            </a:r>
          </a:p>
          <a:p>
            <a:endParaRPr lang="el-GR" sz="2000" dirty="0" smtClean="0"/>
          </a:p>
          <a:p>
            <a:r>
              <a:rPr lang="el-GR" sz="2000" b="1" dirty="0" smtClean="0"/>
              <a:t>Ποια είναι η γνώμη σας </a:t>
            </a:r>
            <a:r>
              <a:rPr lang="el-GR" sz="2000" dirty="0" smtClean="0"/>
              <a:t>για τον τρόπο που η νηπιαγωγός </a:t>
            </a:r>
            <a:r>
              <a:rPr lang="el-GR" sz="2000" i="1" dirty="0" smtClean="0"/>
              <a:t>χειρίστηκε  </a:t>
            </a:r>
            <a:r>
              <a:rPr lang="el-GR" sz="2000" dirty="0" smtClean="0"/>
              <a:t>το παραπάνω περιστατικό;</a:t>
            </a:r>
          </a:p>
          <a:p>
            <a:pPr>
              <a:buNone/>
            </a:pPr>
            <a:r>
              <a:rPr lang="el-GR" sz="2000" dirty="0" smtClean="0"/>
              <a:t> </a:t>
            </a:r>
          </a:p>
          <a:p>
            <a:endParaRPr lang="el-GR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FEA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6715140" cy="785794"/>
          </a:xfrm>
        </p:spPr>
        <p:txBody>
          <a:bodyPr>
            <a:normAutofit fontScale="90000"/>
          </a:bodyPr>
          <a:lstStyle/>
          <a:p>
            <a:pPr>
              <a:lnSpc>
                <a:spcPct val="80000"/>
              </a:lnSpc>
            </a:pPr>
            <a:r>
              <a:rPr lang="el-GR" sz="2400" b="1" dirty="0" smtClean="0"/>
              <a:t/>
            </a:r>
            <a:br>
              <a:rPr lang="el-GR" sz="2400" b="1" dirty="0" smtClean="0"/>
            </a:br>
            <a:r>
              <a:rPr lang="el-GR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l-GR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sz="2400" b="1" dirty="0" smtClean="0"/>
              <a:t>  </a:t>
            </a:r>
            <a:endParaRPr lang="el-GR" b="1" dirty="0">
              <a:cs typeface="Times New Roman" pitchFamily="16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0" y="428604"/>
            <a:ext cx="6715140" cy="6429396"/>
          </a:xfrm>
        </p:spPr>
        <p:txBody>
          <a:bodyPr>
            <a:normAutofit/>
          </a:bodyPr>
          <a:lstStyle/>
          <a:p>
            <a:r>
              <a:rPr lang="el-GR" sz="2000" b="1" dirty="0" smtClean="0"/>
              <a:t>0 </a:t>
            </a:r>
            <a:r>
              <a:rPr lang="el-GR" sz="2000" b="1" i="1" dirty="0" smtClean="0"/>
              <a:t>Κρητικός μαθητής  2. (Σχολιασμός)</a:t>
            </a:r>
            <a:endParaRPr lang="el-GR" sz="2000" b="1" dirty="0" smtClean="0"/>
          </a:p>
          <a:p>
            <a:r>
              <a:rPr lang="el-GR" sz="2000" dirty="0" smtClean="0"/>
              <a:t>Η απάντηση της νηπιαγωγού </a:t>
            </a:r>
            <a:r>
              <a:rPr lang="el-GR" sz="2000" b="1" dirty="0" smtClean="0"/>
              <a:t>δεν είναι επαρκής</a:t>
            </a:r>
            <a:r>
              <a:rPr lang="el-GR" sz="2000" dirty="0" smtClean="0"/>
              <a:t>. </a:t>
            </a:r>
          </a:p>
          <a:p>
            <a:endParaRPr lang="el-GR" sz="2000" dirty="0" smtClean="0"/>
          </a:p>
          <a:p>
            <a:r>
              <a:rPr lang="el-GR" sz="2000" dirty="0" smtClean="0"/>
              <a:t>Το «Καθόμαστε όλοι με όλους» δεν απαντά στο σχόλιο του μαθητή ότι ο συμμαθητής του «μιλά αστεία». </a:t>
            </a:r>
          </a:p>
          <a:p>
            <a:endParaRPr lang="el-GR" sz="2000" dirty="0" smtClean="0"/>
          </a:p>
          <a:p>
            <a:r>
              <a:rPr lang="el-GR" sz="2000" dirty="0" smtClean="0"/>
              <a:t>Η νηπιαγωγός </a:t>
            </a:r>
            <a:r>
              <a:rPr lang="el-GR" sz="2000" b="1" dirty="0" smtClean="0"/>
              <a:t>θα έπρεπε να εξηγήσει </a:t>
            </a:r>
            <a:r>
              <a:rPr lang="el-GR" sz="2000" dirty="0" smtClean="0"/>
              <a:t>στον μαθητή ότι καμιά γλώσσα δεν είναι αστεία και ότι αυτός είναι ο τρόπος που μιλάνε στον τόπο όπου έχει γεννηθεί. </a:t>
            </a:r>
          </a:p>
          <a:p>
            <a:endParaRPr lang="el-GR" sz="2000" dirty="0" smtClean="0"/>
          </a:p>
          <a:p>
            <a:r>
              <a:rPr lang="el-GR" sz="2000" dirty="0" smtClean="0"/>
              <a:t>Επίσης, χρειάζεται </a:t>
            </a:r>
            <a:r>
              <a:rPr lang="el-GR" sz="2000" b="1" dirty="0" smtClean="0"/>
              <a:t>να τονίσει </a:t>
            </a:r>
            <a:r>
              <a:rPr lang="el-GR" sz="2000" dirty="0" smtClean="0"/>
              <a:t>στον μαθητή ότι </a:t>
            </a:r>
            <a:r>
              <a:rPr lang="el-GR" sz="2000" b="1" dirty="0" smtClean="0"/>
              <a:t>δεν έχει δικαίωμα να μιλά</a:t>
            </a:r>
            <a:r>
              <a:rPr lang="el-GR" sz="2000" dirty="0" smtClean="0"/>
              <a:t> με τον τρόπο αυτό για κάποιον συμμαθητή του γιατί </a:t>
            </a:r>
            <a:r>
              <a:rPr lang="el-GR" sz="2000" b="1" dirty="0" smtClean="0"/>
              <a:t>τον προσβάλλει </a:t>
            </a:r>
            <a:r>
              <a:rPr lang="el-GR" sz="2000" dirty="0" smtClean="0"/>
              <a:t>και </a:t>
            </a:r>
            <a:r>
              <a:rPr lang="el-GR" sz="2000" b="1" dirty="0" smtClean="0"/>
              <a:t>τον στενοχωρεί, </a:t>
            </a:r>
            <a:r>
              <a:rPr lang="el-GR" sz="2000" dirty="0" smtClean="0"/>
              <a:t>ενώ μπορεί να τον ρωτήσει το </a:t>
            </a:r>
            <a:r>
              <a:rPr lang="el-GR" sz="2000" b="1" dirty="0" smtClean="0"/>
              <a:t>πώς θα ένιωθε </a:t>
            </a:r>
            <a:r>
              <a:rPr lang="el-GR" sz="2000" dirty="0" smtClean="0"/>
              <a:t>ο ίδιος αν ήταν στη θέση του συμμαθητή του.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FEA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6715140" cy="785794"/>
          </a:xfrm>
        </p:spPr>
        <p:txBody>
          <a:bodyPr>
            <a:normAutofit fontScale="90000"/>
          </a:bodyPr>
          <a:lstStyle/>
          <a:p>
            <a:pPr>
              <a:lnSpc>
                <a:spcPct val="80000"/>
              </a:lnSpc>
            </a:pPr>
            <a:r>
              <a:rPr lang="el-GR" sz="2400" b="1" dirty="0" smtClean="0"/>
              <a:t/>
            </a:r>
            <a:br>
              <a:rPr lang="el-GR" sz="2400" b="1" dirty="0" smtClean="0"/>
            </a:br>
            <a:r>
              <a:rPr lang="el-GR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l-GR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sz="2400" b="1" dirty="0" smtClean="0"/>
              <a:t>  </a:t>
            </a:r>
            <a:endParaRPr lang="el-GR" b="1" dirty="0">
              <a:cs typeface="Times New Roman" pitchFamily="16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0" y="428604"/>
            <a:ext cx="7000892" cy="6429396"/>
          </a:xfrm>
        </p:spPr>
        <p:txBody>
          <a:bodyPr>
            <a:normAutofit fontScale="92500" lnSpcReduction="10000"/>
          </a:bodyPr>
          <a:lstStyle/>
          <a:p>
            <a:r>
              <a:rPr lang="el-GR" sz="2000" dirty="0" smtClean="0"/>
              <a:t>Η παραπάνω μελέτη περίπτωσης </a:t>
            </a:r>
            <a:r>
              <a:rPr lang="el-GR" sz="2000" b="1" dirty="0" smtClean="0"/>
              <a:t>συνδέεται με μια προσωπική μου εμπειρία</a:t>
            </a:r>
            <a:r>
              <a:rPr lang="el-GR" sz="2000" dirty="0" smtClean="0"/>
              <a:t> όταν σε μικρή ηλικία, λόγω οικογενειακής μετακόμισης από την επαρχία στην Αθήνα, έπρεπε να αλλάξω βίαια τη διάλεκτο που μιλούσα από «</a:t>
            </a:r>
            <a:r>
              <a:rPr lang="el-GR" sz="2000" dirty="0" err="1" smtClean="0"/>
              <a:t>μυτιληναίικα</a:t>
            </a:r>
            <a:r>
              <a:rPr lang="el-GR" sz="2000" dirty="0" smtClean="0"/>
              <a:t>» σε «αθηναίικα» προκειμένου να αποφύγω τις κοροϊδίες των συμμαθητών μου. </a:t>
            </a:r>
          </a:p>
          <a:p>
            <a:endParaRPr lang="el-GR" sz="2000" dirty="0" smtClean="0"/>
          </a:p>
          <a:p>
            <a:r>
              <a:rPr lang="el-GR" sz="2000" dirty="0" smtClean="0"/>
              <a:t>Η αλλαγή αυτή, για τη δική μου περίπτωση τουλάχιστον, δεν ήταν εύκολη γιατί </a:t>
            </a:r>
            <a:r>
              <a:rPr lang="el-GR" sz="2000" b="1" dirty="0" smtClean="0"/>
              <a:t>τότε δεν είχα ακόμη την απάντηση στο γιατί </a:t>
            </a:r>
            <a:r>
              <a:rPr lang="el-GR" sz="2000" dirty="0" smtClean="0"/>
              <a:t>η «αθηναϊκή διάλεκτος», που ήταν και η γλώσσα του σχολείου </a:t>
            </a:r>
            <a:r>
              <a:rPr lang="el-GR" sz="2000" b="1" dirty="0" smtClean="0"/>
              <a:t>να θεωρείται «ανώτερη» από τη διάλεκτο που μιλούσα στο σπίτι</a:t>
            </a:r>
            <a:r>
              <a:rPr lang="el-GR" sz="2000" dirty="0" smtClean="0"/>
              <a:t>, </a:t>
            </a:r>
          </a:p>
          <a:p>
            <a:r>
              <a:rPr lang="el-GR" sz="2000" dirty="0" smtClean="0"/>
              <a:t>όπως </a:t>
            </a:r>
            <a:r>
              <a:rPr lang="el-GR" sz="2000" i="1" dirty="0" smtClean="0"/>
              <a:t> και </a:t>
            </a:r>
            <a:r>
              <a:rPr lang="el-GR" sz="2000" dirty="0" smtClean="0"/>
              <a:t>γιατί η τελευταία να αποτελεί αντικείμενο κοροϊδίας επειδή διέφερε </a:t>
            </a:r>
            <a:r>
              <a:rPr lang="el-GR" sz="2000" i="1" dirty="0" smtClean="0"/>
              <a:t>από </a:t>
            </a:r>
            <a:r>
              <a:rPr lang="el-GR" sz="2000" dirty="0" smtClean="0"/>
              <a:t>την επίσημη γλώσσα. </a:t>
            </a:r>
          </a:p>
          <a:p>
            <a:endParaRPr lang="el-GR" sz="2000" dirty="0" smtClean="0"/>
          </a:p>
          <a:p>
            <a:r>
              <a:rPr lang="el-GR" sz="2000" b="1" dirty="0" smtClean="0"/>
              <a:t>Πιστεύω ότι </a:t>
            </a:r>
            <a:r>
              <a:rPr lang="el-GR" sz="2000" dirty="0" smtClean="0"/>
              <a:t>το παραπάνω γεγονός και η προσπάθεια να δώσω απαντήσεις συνέβαλαν στην ευαισθητοποίηση μου </a:t>
            </a:r>
            <a:r>
              <a:rPr lang="el-GR" sz="2000" b="1" dirty="0" smtClean="0"/>
              <a:t>απέναντι σε ζητήματα διαχείρισης της ετερότητας</a:t>
            </a:r>
            <a:r>
              <a:rPr lang="el-GR" sz="2000" dirty="0" smtClean="0"/>
              <a:t>.</a:t>
            </a:r>
          </a:p>
          <a:p>
            <a:endParaRPr lang="el-GR" sz="2000" dirty="0" smtClean="0"/>
          </a:p>
          <a:p>
            <a:r>
              <a:rPr lang="el-GR" sz="2000" dirty="0" smtClean="0"/>
              <a:t>Επανερχόμενοι στη μελέτη περίπτωσης, </a:t>
            </a:r>
            <a:r>
              <a:rPr lang="el-GR" sz="2000" b="1" dirty="0" smtClean="0"/>
              <a:t>αξίζει να αναφέρουμε </a:t>
            </a:r>
            <a:r>
              <a:rPr lang="el-GR" sz="2000" dirty="0" smtClean="0"/>
              <a:t>ότι το αρνητικό σχόλιο του μαθητή </a:t>
            </a:r>
            <a:r>
              <a:rPr lang="el-GR" sz="2000" b="1" dirty="0" smtClean="0"/>
              <a:t>θα μπορούσε να αξιοποιηθεί από τη νηπιαγωγό</a:t>
            </a:r>
            <a:r>
              <a:rPr lang="el-GR" sz="2000" b="1" i="1" dirty="0" smtClean="0"/>
              <a:t> </a:t>
            </a:r>
            <a:r>
              <a:rPr lang="el-GR" sz="2000" dirty="0" smtClean="0"/>
              <a:t>ως αφετηρία ενός </a:t>
            </a:r>
            <a:r>
              <a:rPr lang="en-US" sz="2000" dirty="0" smtClean="0"/>
              <a:t>project </a:t>
            </a:r>
            <a:r>
              <a:rPr lang="el-GR" sz="2000" dirty="0" smtClean="0"/>
              <a:t>με θέμα τις διαφορετικές γλώσσες και </a:t>
            </a:r>
            <a:r>
              <a:rPr lang="el-GR" sz="2000" dirty="0" smtClean="0"/>
              <a:t>διαλεκτούς </a:t>
            </a:r>
            <a:r>
              <a:rPr lang="el-GR" sz="2000" dirty="0" smtClean="0"/>
              <a:t>που μιλιούνται στην τάξη.</a:t>
            </a:r>
          </a:p>
          <a:p>
            <a:pPr>
              <a:buNone/>
            </a:pPr>
            <a:endParaRPr lang="el-GR" sz="19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F79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6715140" cy="785794"/>
          </a:xfrm>
        </p:spPr>
        <p:txBody>
          <a:bodyPr>
            <a:normAutofit fontScale="90000"/>
          </a:bodyPr>
          <a:lstStyle/>
          <a:p>
            <a:pPr>
              <a:lnSpc>
                <a:spcPct val="80000"/>
              </a:lnSpc>
            </a:pPr>
            <a:r>
              <a:rPr lang="el-GR" sz="2400" b="1" dirty="0" smtClean="0"/>
              <a:t/>
            </a:r>
            <a:br>
              <a:rPr lang="el-GR" sz="2400" b="1" dirty="0" smtClean="0"/>
            </a:br>
            <a:r>
              <a:rPr lang="el-GR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l-GR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sz="2400" b="1" dirty="0" smtClean="0"/>
              <a:t>  </a:t>
            </a:r>
            <a:endParaRPr lang="el-GR" b="1" dirty="0">
              <a:cs typeface="Times New Roman" pitchFamily="16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0" y="428604"/>
            <a:ext cx="6858016" cy="642939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000" b="1" i="1" dirty="0" smtClean="0">
                <a:latin typeface="Times New Roman" pitchFamily="18" charset="0"/>
                <a:cs typeface="Times New Roman" pitchFamily="18" charset="0"/>
              </a:rPr>
              <a:t>Η Κινέζα γιαγιά   -  1. </a:t>
            </a:r>
            <a:r>
              <a:rPr lang="el-GR" sz="2000" b="1" i="1" dirty="0" smtClean="0"/>
              <a:t>(Περιγραφή συμβάντος)</a:t>
            </a:r>
            <a:endParaRPr lang="el-GR" sz="2000" dirty="0" smtClean="0"/>
          </a:p>
          <a:p>
            <a:endParaRPr lang="el-GR" sz="2000" dirty="0" smtClean="0"/>
          </a:p>
          <a:p>
            <a:r>
              <a:rPr lang="el-GR" sz="2000" dirty="0" smtClean="0"/>
              <a:t>Σε μια τάξη νηπιαγωγείου ανάμεσα στους μαθητές υπάρχει και μια </a:t>
            </a:r>
            <a:r>
              <a:rPr lang="el-GR" sz="2000" b="1" dirty="0" smtClean="0"/>
              <a:t>κινέζα μαθήτρια</a:t>
            </a:r>
            <a:r>
              <a:rPr lang="el-GR" sz="2000" dirty="0" smtClean="0"/>
              <a:t>. </a:t>
            </a:r>
          </a:p>
          <a:p>
            <a:endParaRPr lang="el-GR" sz="2000" dirty="0" smtClean="0"/>
          </a:p>
          <a:p>
            <a:r>
              <a:rPr lang="el-GR" sz="2000" b="1" dirty="0" smtClean="0"/>
              <a:t>Όταν ανακοινώνει στη δασκάλα ότι τους έχει επισκεφθεί  η γιαγιά της από την Κίνα</a:t>
            </a:r>
            <a:r>
              <a:rPr lang="el-GR" sz="2000" dirty="0" smtClean="0"/>
              <a:t>, η δασκάλα </a:t>
            </a:r>
            <a:r>
              <a:rPr lang="el-GR" sz="2000" dirty="0" err="1" smtClean="0"/>
              <a:t>τής</a:t>
            </a:r>
            <a:r>
              <a:rPr lang="el-GR" sz="2000" dirty="0" smtClean="0"/>
              <a:t> προτείνει να έρθει στην τάξη για να της πάρουν συνέντευξη. </a:t>
            </a:r>
          </a:p>
          <a:p>
            <a:endParaRPr lang="el-GR" sz="2000" dirty="0" smtClean="0"/>
          </a:p>
          <a:p>
            <a:r>
              <a:rPr lang="el-GR" sz="2000" b="1" dirty="0" smtClean="0"/>
              <a:t>Η μαθήτρια δέχεται</a:t>
            </a:r>
            <a:r>
              <a:rPr lang="el-GR" sz="2000" dirty="0" smtClean="0"/>
              <a:t>, αλλά για τις επόμενες μέρες </a:t>
            </a:r>
            <a:r>
              <a:rPr lang="el-GR" sz="2000" b="1" dirty="0" smtClean="0"/>
              <a:t>δεν πηγαίνει </a:t>
            </a:r>
            <a:r>
              <a:rPr lang="el-GR" sz="2000" dirty="0" smtClean="0"/>
              <a:t>στο </a:t>
            </a:r>
            <a:r>
              <a:rPr lang="el-GR" sz="2000" i="1" dirty="0" smtClean="0"/>
              <a:t>σχολείο. </a:t>
            </a:r>
            <a:r>
              <a:rPr lang="el-GR" sz="2000" dirty="0" smtClean="0"/>
              <a:t>Όταν τελικά πηγαίνει, λέει στη  δασκάλα ότι η γιαγιά της </a:t>
            </a:r>
            <a:r>
              <a:rPr lang="el-GR" sz="2000" b="1" dirty="0" smtClean="0"/>
              <a:t>επέστρεψε στην Κίνα.</a:t>
            </a:r>
          </a:p>
          <a:p>
            <a:endParaRPr lang="el-GR" sz="2000" dirty="0" smtClean="0"/>
          </a:p>
          <a:p>
            <a:r>
              <a:rPr lang="el-GR" sz="2000" dirty="0" smtClean="0"/>
              <a:t>Πώς θα μπορούσατε να σχολιάσετε το παραπάνω περιστατικό;</a:t>
            </a:r>
          </a:p>
          <a:p>
            <a:endParaRPr lang="el-GR" sz="2000" dirty="0" smtClean="0"/>
          </a:p>
          <a:p>
            <a:endParaRPr lang="el-GR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F79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0" y="285728"/>
            <a:ext cx="6929454" cy="657227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l-GR" sz="2000" dirty="0" smtClean="0"/>
              <a:t>•  </a:t>
            </a:r>
            <a:r>
              <a:rPr lang="el-GR" sz="2000" b="1" i="1" dirty="0" smtClean="0"/>
              <a:t>Η Κινέζα γιαγιά   - 2. (Σχολιασμός)</a:t>
            </a:r>
          </a:p>
          <a:p>
            <a:pPr>
              <a:buNone/>
            </a:pPr>
            <a:endParaRPr lang="el-GR" sz="2000" b="1" dirty="0" smtClean="0"/>
          </a:p>
          <a:p>
            <a:r>
              <a:rPr lang="el-GR" sz="2000" dirty="0" smtClean="0"/>
              <a:t>Μια υπόθεση που θα μπορούσαμε να κάνουμε για την αντίδραση της μαθήτριας είναι ότι πιθανόν </a:t>
            </a:r>
            <a:r>
              <a:rPr lang="el-GR" sz="2000" b="1" dirty="0" smtClean="0"/>
              <a:t>δεν θα ένιωθε άνετα</a:t>
            </a:r>
            <a:r>
              <a:rPr lang="el-GR" sz="2000" dirty="0" smtClean="0"/>
              <a:t> με την παρουσία της γιαγιάς της στην τάξη. </a:t>
            </a:r>
          </a:p>
          <a:p>
            <a:endParaRPr lang="el-GR" sz="2000" dirty="0" smtClean="0"/>
          </a:p>
          <a:p>
            <a:r>
              <a:rPr lang="el-GR" sz="2000" dirty="0" smtClean="0"/>
              <a:t>Πιθανόν η μαθήτρια βρισκόταν </a:t>
            </a:r>
            <a:r>
              <a:rPr lang="el-GR" sz="2000" b="1" dirty="0" smtClean="0"/>
              <a:t>σε μια προσπάθεια «αφομοίωσης»,</a:t>
            </a:r>
            <a:r>
              <a:rPr lang="el-GR" sz="2000" dirty="0" smtClean="0"/>
              <a:t> με σκοπό να «κρύψει» την </a:t>
            </a:r>
            <a:r>
              <a:rPr lang="el-GR" sz="2000" dirty="0" err="1" smtClean="0"/>
              <a:t>εθνοπολιτισμική</a:t>
            </a:r>
            <a:r>
              <a:rPr lang="el-GR" sz="2000" dirty="0" smtClean="0"/>
              <a:t> διαφορετικότητα της και </a:t>
            </a:r>
            <a:r>
              <a:rPr lang="el-GR" sz="2000" b="1" dirty="0" smtClean="0"/>
              <a:t>η παρουσία της γιαγιάς </a:t>
            </a:r>
            <a:r>
              <a:rPr lang="el-GR" sz="2000" dirty="0" smtClean="0"/>
              <a:t>της θα λειτουργούσε </a:t>
            </a:r>
            <a:r>
              <a:rPr lang="el-GR" sz="2000" b="1" dirty="0" smtClean="0"/>
              <a:t>ανασταλτικά</a:t>
            </a:r>
            <a:r>
              <a:rPr lang="el-GR" sz="2000" dirty="0" smtClean="0"/>
              <a:t> στην επιθυμία της </a:t>
            </a:r>
            <a:r>
              <a:rPr lang="el-GR" sz="2000" b="1" dirty="0" smtClean="0"/>
              <a:t>να νιώσει ότι δεν διαφοροποιείται </a:t>
            </a:r>
            <a:r>
              <a:rPr lang="el-GR" sz="2000" dirty="0" smtClean="0"/>
              <a:t>από τα υπόλοιπα παιδιά. </a:t>
            </a:r>
          </a:p>
          <a:p>
            <a:r>
              <a:rPr lang="el-GR" sz="2000" dirty="0" smtClean="0"/>
              <a:t>Εξάλλου, το γεγονός ότι αρχικά </a:t>
            </a:r>
            <a:r>
              <a:rPr lang="el-GR" sz="2000" b="1" dirty="0" smtClean="0"/>
              <a:t>συμφώνησε</a:t>
            </a:r>
            <a:r>
              <a:rPr lang="el-GR" sz="2000" dirty="0" smtClean="0"/>
              <a:t> είναι απολύτως </a:t>
            </a:r>
            <a:r>
              <a:rPr lang="el-GR" sz="2000" b="1" dirty="0" smtClean="0"/>
              <a:t>συμβατό με τους πολιτισμικούς κώδικες </a:t>
            </a:r>
            <a:r>
              <a:rPr lang="el-GR" sz="2000" dirty="0" smtClean="0"/>
              <a:t>της χώρας προέλευσης της, όπου θεωρείται «αγένεια» να διαφωνήσεις σε κάποιον «ανώτερο», όπως ο  δάσκαλος. </a:t>
            </a:r>
          </a:p>
          <a:p>
            <a:pPr>
              <a:buNone/>
            </a:pPr>
            <a:endParaRPr lang="el-GR" sz="2000" dirty="0" smtClean="0"/>
          </a:p>
          <a:p>
            <a:r>
              <a:rPr lang="el-GR" sz="2000" dirty="0" smtClean="0"/>
              <a:t>Από τη μεριά της εκπαιδευτικού, </a:t>
            </a:r>
            <a:r>
              <a:rPr lang="el-GR" sz="2000" b="1" dirty="0" smtClean="0"/>
              <a:t>θα ήταν καλό να  σκεφτεί</a:t>
            </a:r>
            <a:r>
              <a:rPr lang="el-GR" sz="2000" dirty="0" smtClean="0"/>
              <a:t>, προτού το ζητήσει από τη μαθήτρια και μάλιστα μπροστά σε ολόκληρη την τάξη, ότι η πρόσκληση της γιαγιάς της πιθανόν να μην ήταν κάτι επιθυμητό για το ίδιο το παιδί που προτιμά, τουλάχιστον τη συγκεκριμένη περίοδο, να μην εκδηλώνει την </a:t>
            </a:r>
            <a:r>
              <a:rPr lang="el-GR" sz="2000" dirty="0" err="1" smtClean="0"/>
              <a:t>εθνοπολιτισμική</a:t>
            </a:r>
            <a:r>
              <a:rPr lang="el-GR" sz="2000" dirty="0" smtClean="0"/>
              <a:t> του ταυτότητα. 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D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0" y="285728"/>
            <a:ext cx="7572396" cy="657227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l-GR" sz="2000" b="1" dirty="0" smtClean="0"/>
              <a:t>•  </a:t>
            </a:r>
            <a:r>
              <a:rPr lang="el-GR" sz="2000" b="1" i="1" dirty="0" smtClean="0"/>
              <a:t>Το πάρτι γενεθλίων</a:t>
            </a:r>
            <a:r>
              <a:rPr lang="el-GR" sz="2000" b="1" i="1" dirty="0" smtClean="0">
                <a:latin typeface="Times New Roman" pitchFamily="18" charset="0"/>
                <a:cs typeface="Times New Roman" pitchFamily="18" charset="0"/>
              </a:rPr>
              <a:t> -  1. </a:t>
            </a:r>
            <a:r>
              <a:rPr lang="el-GR" sz="2000" b="1" i="1" dirty="0" smtClean="0"/>
              <a:t>(Περιγραφή συμβάντος)</a:t>
            </a:r>
          </a:p>
          <a:p>
            <a:pPr>
              <a:buNone/>
            </a:pPr>
            <a:endParaRPr lang="el-GR" sz="2000" dirty="0" smtClean="0"/>
          </a:p>
          <a:p>
            <a:r>
              <a:rPr lang="el-GR" sz="2000" b="1" dirty="0" smtClean="0"/>
              <a:t>Ο Γιώργος</a:t>
            </a:r>
            <a:r>
              <a:rPr lang="el-GR" sz="2000" dirty="0" smtClean="0"/>
              <a:t>, μαθητής της πρώτης δημοτικού, </a:t>
            </a:r>
            <a:r>
              <a:rPr lang="el-GR" sz="2000" b="1" dirty="0" smtClean="0"/>
              <a:t>έχει γενέθλια. </a:t>
            </a:r>
          </a:p>
          <a:p>
            <a:endParaRPr lang="el-GR" sz="2000" b="1" dirty="0" smtClean="0"/>
          </a:p>
          <a:p>
            <a:r>
              <a:rPr lang="el-GR" sz="2000" b="1" dirty="0" smtClean="0"/>
              <a:t>Φέρνει </a:t>
            </a:r>
            <a:r>
              <a:rPr lang="el-GR" sz="2000" dirty="0" smtClean="0"/>
              <a:t>στην </a:t>
            </a:r>
            <a:r>
              <a:rPr lang="el-GR" sz="2000" baseline="30000" dirty="0" smtClean="0"/>
              <a:t> </a:t>
            </a:r>
            <a:r>
              <a:rPr lang="el-GR" sz="2000" dirty="0" smtClean="0"/>
              <a:t>τάξη </a:t>
            </a:r>
            <a:r>
              <a:rPr lang="el-GR" sz="2000" b="1" dirty="0" smtClean="0"/>
              <a:t>κεράσματα</a:t>
            </a:r>
            <a:r>
              <a:rPr lang="el-GR" sz="2000" dirty="0" smtClean="0"/>
              <a:t> για όλα τα παιδιά και στο διάλειμμα </a:t>
            </a:r>
            <a:r>
              <a:rPr lang="el-GR" sz="2000" b="1" dirty="0" smtClean="0"/>
              <a:t>μοιράζει προσκλήσεις </a:t>
            </a:r>
            <a:r>
              <a:rPr lang="el-GR" sz="2000" dirty="0" smtClean="0"/>
              <a:t>για το </a:t>
            </a:r>
            <a:r>
              <a:rPr lang="el-GR" sz="2000" b="1" dirty="0" smtClean="0"/>
              <a:t>πάρτι </a:t>
            </a:r>
            <a:r>
              <a:rPr lang="el-GR" sz="2000" dirty="0" smtClean="0"/>
              <a:t>που θα κάνει στο σπίτι του. </a:t>
            </a:r>
          </a:p>
          <a:p>
            <a:r>
              <a:rPr lang="el-GR" sz="2000" b="1" dirty="0" smtClean="0"/>
              <a:t>Μοιράζει προσκλήσεις  </a:t>
            </a:r>
            <a:r>
              <a:rPr lang="el-GR" sz="2000" dirty="0" smtClean="0"/>
              <a:t>σε όλα τα παιδιά </a:t>
            </a:r>
            <a:r>
              <a:rPr lang="el-GR" sz="2000" b="1" dirty="0" smtClean="0"/>
              <a:t>εκτός από τρία παιδιά</a:t>
            </a:r>
            <a:r>
              <a:rPr lang="el-GR" sz="2000" dirty="0" smtClean="0"/>
              <a:t>, δύο αγόρια και ένα κορίτσι. </a:t>
            </a:r>
          </a:p>
          <a:p>
            <a:r>
              <a:rPr lang="el-GR" sz="2000" dirty="0" smtClean="0">
                <a:solidFill>
                  <a:srgbClr val="FF0000"/>
                </a:solidFill>
              </a:rPr>
              <a:t>Το  ένα</a:t>
            </a:r>
            <a:r>
              <a:rPr lang="el-GR" sz="2000" i="1" cap="small" dirty="0" smtClean="0">
                <a:solidFill>
                  <a:srgbClr val="FF0000"/>
                </a:solidFill>
              </a:rPr>
              <a:t> </a:t>
            </a:r>
            <a:r>
              <a:rPr lang="el-GR" sz="2000" dirty="0" smtClean="0">
                <a:solidFill>
                  <a:srgbClr val="FF0000"/>
                </a:solidFill>
              </a:rPr>
              <a:t>αγόρι και το κορίτσι </a:t>
            </a:r>
            <a:r>
              <a:rPr lang="el-GR" sz="2000" dirty="0" smtClean="0"/>
              <a:t>ανήκουν </a:t>
            </a:r>
            <a:r>
              <a:rPr lang="el-GR" sz="2000" b="1" dirty="0" smtClean="0"/>
              <a:t>σε προσφυγικές οικογένειες</a:t>
            </a:r>
            <a:r>
              <a:rPr lang="el-GR" sz="2000" dirty="0" smtClean="0"/>
              <a:t>, οι </a:t>
            </a:r>
            <a:r>
              <a:rPr lang="el-GR" sz="2000" i="1" dirty="0" smtClean="0"/>
              <a:t>οποίες </a:t>
            </a:r>
            <a:r>
              <a:rPr lang="el-GR" sz="2000" i="1" cap="small" dirty="0" smtClean="0"/>
              <a:t>  </a:t>
            </a:r>
            <a:r>
              <a:rPr lang="el-GR" sz="2000" dirty="0" smtClean="0"/>
              <a:t>πρόσφατα εγκαταστάθηκαν στην περιοχή που βρίσκεται το </a:t>
            </a:r>
            <a:r>
              <a:rPr lang="el-GR" sz="2000" i="1" dirty="0" smtClean="0"/>
              <a:t>σχολείο. </a:t>
            </a:r>
          </a:p>
          <a:p>
            <a:r>
              <a:rPr lang="el-GR" sz="2000" dirty="0" smtClean="0"/>
              <a:t>Το δεύτερο αγόρι είναι ο </a:t>
            </a:r>
            <a:r>
              <a:rPr lang="el-GR" sz="2000" dirty="0" smtClean="0">
                <a:solidFill>
                  <a:srgbClr val="FF0000"/>
                </a:solidFill>
              </a:rPr>
              <a:t>Παναγιώτης</a:t>
            </a:r>
            <a:r>
              <a:rPr lang="el-GR" sz="2000" dirty="0" smtClean="0"/>
              <a:t>. Προέρχεται από </a:t>
            </a:r>
            <a:r>
              <a:rPr lang="el-GR" sz="2000" b="1" dirty="0" smtClean="0"/>
              <a:t>οικογένεια </a:t>
            </a:r>
            <a:r>
              <a:rPr lang="el-GR" sz="2000" b="1" dirty="0" err="1" smtClean="0"/>
              <a:t>Ρομά</a:t>
            </a:r>
            <a:r>
              <a:rPr lang="el-GR" sz="2000" b="1" dirty="0" smtClean="0"/>
              <a:t> </a:t>
            </a:r>
            <a:r>
              <a:rPr lang="el-GR" sz="2000" dirty="0" smtClean="0"/>
              <a:t>και </a:t>
            </a:r>
            <a:r>
              <a:rPr lang="el-GR" sz="2000" i="1" dirty="0" smtClean="0"/>
              <a:t> για </a:t>
            </a:r>
            <a:r>
              <a:rPr lang="el-GR" sz="2000" dirty="0" smtClean="0"/>
              <a:t>τις οικογένειες των υπόλοιπων παιδιών έχει το «στίγμα» του «καπετάν </a:t>
            </a:r>
            <a:r>
              <a:rPr lang="el-GR" sz="2000" dirty="0" smtClean="0"/>
              <a:t>φασαρίας» </a:t>
            </a:r>
            <a:r>
              <a:rPr lang="el-GR" sz="2000" dirty="0" smtClean="0"/>
              <a:t>της τάξης. </a:t>
            </a:r>
          </a:p>
          <a:p>
            <a:endParaRPr lang="el-GR" sz="2000" dirty="0" smtClean="0"/>
          </a:p>
          <a:p>
            <a:r>
              <a:rPr lang="el-GR" sz="2000" dirty="0" smtClean="0"/>
              <a:t>Στο επόμενο διάλειμμα ύστερα από αυτό που ο</a:t>
            </a:r>
            <a:r>
              <a:rPr lang="el-GR" sz="2000" i="1" dirty="0" smtClean="0"/>
              <a:t> </a:t>
            </a:r>
            <a:r>
              <a:rPr lang="el-GR" sz="2000" dirty="0" smtClean="0"/>
              <a:t>Γιώργος μοίρασε τις προσκλήσεις, κατά τη διάρκεια του παιχνιδιού μεταξύ των αγοριών, </a:t>
            </a:r>
            <a:r>
              <a:rPr lang="el-GR" sz="2000" b="1" dirty="0" smtClean="0"/>
              <a:t>ο Παναγιώτης βρίσκει μια αφορμή και του δίνει μια  δυνατή κλοτσιά</a:t>
            </a:r>
            <a:r>
              <a:rPr lang="el-GR" sz="2000" dirty="0" smtClean="0"/>
              <a:t>. Ο Γιώργος βάζει τα κλάματα και πηγαίνει να παραπονεθεί στην δασκάλα του λέγοντας: « Κυρία ο Παναγιώτης με κλότσησε. Μας χαλάει όλο το  παιχνίδι» . </a:t>
            </a:r>
          </a:p>
          <a:p>
            <a:r>
              <a:rPr lang="el-GR" sz="2000" i="1" dirty="0" smtClean="0">
                <a:solidFill>
                  <a:srgbClr val="FF0000"/>
                </a:solidFill>
              </a:rPr>
              <a:t>Αν ήσασταν στην θέση της δασκάλας του Γιώργου και του Παναγιώτη</a:t>
            </a:r>
            <a:r>
              <a:rPr lang="el-GR" sz="2000" dirty="0" smtClean="0"/>
              <a:t> </a:t>
            </a:r>
            <a:r>
              <a:rPr lang="el-GR" sz="2000" b="1" i="1" dirty="0" smtClean="0"/>
              <a:t>πώς θα διαχειριζόσασταν το περιστατικό;</a:t>
            </a:r>
          </a:p>
          <a:p>
            <a:endParaRPr lang="el-GR" sz="2000" dirty="0" smtClean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CE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0" y="428604"/>
            <a:ext cx="6929454" cy="642939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l-GR" sz="2000" b="1" dirty="0" smtClean="0"/>
              <a:t>•  </a:t>
            </a:r>
            <a:r>
              <a:rPr lang="el-GR" sz="2000" b="1" i="1" dirty="0" smtClean="0"/>
              <a:t>Το πάρτι γενεθλίων</a:t>
            </a:r>
            <a:r>
              <a:rPr lang="el-GR" sz="2000" b="1" i="1" dirty="0" smtClean="0">
                <a:latin typeface="Times New Roman" pitchFamily="18" charset="0"/>
                <a:cs typeface="Times New Roman" pitchFamily="18" charset="0"/>
              </a:rPr>
              <a:t> -  2. </a:t>
            </a:r>
            <a:r>
              <a:rPr lang="el-GR" sz="2000" b="1" i="1" dirty="0" smtClean="0"/>
              <a:t>(Σχολιασμός)</a:t>
            </a:r>
          </a:p>
          <a:p>
            <a:r>
              <a:rPr lang="el-GR" sz="2000" dirty="0" smtClean="0"/>
              <a:t>Η αντίδραση του Παναγιώτη είναι μια αναμενόμενη και κατανοητή </a:t>
            </a:r>
            <a:r>
              <a:rPr lang="el-GR" sz="2000" dirty="0" smtClean="0"/>
              <a:t>αντίδραση</a:t>
            </a:r>
            <a:r>
              <a:rPr lang="el-GR" sz="2000" dirty="0" smtClean="0"/>
              <a:t>. </a:t>
            </a:r>
          </a:p>
          <a:p>
            <a:endParaRPr lang="el-GR" sz="2000" i="1" dirty="0" smtClean="0"/>
          </a:p>
          <a:p>
            <a:r>
              <a:rPr lang="el-GR" sz="2000" b="1" i="1" dirty="0" smtClean="0"/>
              <a:t>Έχοντας </a:t>
            </a:r>
            <a:r>
              <a:rPr lang="el-GR" sz="2000" b="1" dirty="0" smtClean="0"/>
              <a:t>ήδη το «στίγμα» </a:t>
            </a:r>
            <a:r>
              <a:rPr lang="el-GR" sz="2000" dirty="0" smtClean="0"/>
              <a:t>του «καπετάν φασαρία» και προφανώς του «αποδιοπομπαίου τράγου», η απροκάλυπτη </a:t>
            </a:r>
            <a:r>
              <a:rPr lang="el-GR" sz="2000" b="1" dirty="0" smtClean="0"/>
              <a:t>απόρριψη του από τον Γιώργο </a:t>
            </a:r>
            <a:r>
              <a:rPr lang="el-GR" sz="2000" dirty="0" smtClean="0"/>
              <a:t>λειτούργησε ιδιαίτερα προκλητικά. </a:t>
            </a:r>
          </a:p>
          <a:p>
            <a:endParaRPr lang="el-GR" sz="2000" dirty="0" smtClean="0"/>
          </a:p>
          <a:p>
            <a:r>
              <a:rPr lang="el-GR" sz="2000" dirty="0" smtClean="0"/>
              <a:t>Προφανώς </a:t>
            </a:r>
            <a:r>
              <a:rPr lang="el-GR" sz="2000" b="1" dirty="0" smtClean="0"/>
              <a:t>δεν είναι ο Παναγιώτης «που χαλάει το παιχνίδι</a:t>
            </a:r>
            <a:r>
              <a:rPr lang="el-GR" sz="2000" dirty="0" smtClean="0"/>
              <a:t>», αλλά </a:t>
            </a:r>
            <a:r>
              <a:rPr lang="el-GR" sz="2000" b="1" dirty="0" smtClean="0"/>
              <a:t>η συμπεριφορά </a:t>
            </a:r>
            <a:r>
              <a:rPr lang="el-GR" sz="2000" dirty="0" smtClean="0"/>
              <a:t>των άλλων παιδιών, συχνά και κάποιων εκπαιδευτικών, που τον </a:t>
            </a:r>
            <a:r>
              <a:rPr lang="el-GR" sz="2000" i="1" dirty="0" smtClean="0"/>
              <a:t>οδηγούν </a:t>
            </a:r>
            <a:r>
              <a:rPr lang="el-GR" sz="2000" dirty="0" smtClean="0"/>
              <a:t>σε αντίστοιχες βίαιες αντιδράσεις.</a:t>
            </a:r>
          </a:p>
          <a:p>
            <a:endParaRPr lang="el-GR" sz="2000" dirty="0" smtClean="0"/>
          </a:p>
          <a:p>
            <a:r>
              <a:rPr lang="el-GR" sz="2000" dirty="0" smtClean="0"/>
              <a:t>Το περιστατικό με τα γενέθλια είναι αρκετά </a:t>
            </a:r>
            <a:r>
              <a:rPr lang="el-GR" sz="2000" b="1" dirty="0" smtClean="0"/>
              <a:t>κοινό ι</a:t>
            </a:r>
            <a:r>
              <a:rPr lang="el-GR" sz="2000" dirty="0" smtClean="0"/>
              <a:t>διαίτερα στις προσχολικές και </a:t>
            </a:r>
            <a:r>
              <a:rPr lang="el-GR" sz="2000" dirty="0" err="1" smtClean="0"/>
              <a:t>πρωτοσχολικές</a:t>
            </a:r>
            <a:r>
              <a:rPr lang="el-GR" sz="2000" dirty="0" smtClean="0"/>
              <a:t> τάξεις. </a:t>
            </a:r>
          </a:p>
          <a:p>
            <a:endParaRPr lang="el-GR" sz="2000" dirty="0" smtClean="0"/>
          </a:p>
          <a:p>
            <a:r>
              <a:rPr lang="el-GR" sz="2000" dirty="0" smtClean="0"/>
              <a:t>Είναι σημαντικό οι </a:t>
            </a:r>
            <a:r>
              <a:rPr lang="el-GR" sz="2000" b="1" dirty="0" smtClean="0"/>
              <a:t>εκπαιδευτικοί</a:t>
            </a:r>
            <a:r>
              <a:rPr lang="el-GR" sz="2000" dirty="0" smtClean="0"/>
              <a:t> να ενημερώνουν από νωρίς τους γονείς ότι η διανομή των </a:t>
            </a:r>
            <a:r>
              <a:rPr lang="el-GR" sz="2000" i="1" dirty="0" smtClean="0"/>
              <a:t>προσκλήσεων </a:t>
            </a:r>
            <a:r>
              <a:rPr lang="el-GR" sz="2000" dirty="0" smtClean="0"/>
              <a:t>, από τη στιγμή που δεν καλούνται όλοι οι μαθητές της τάξη δεν  μπορεί να γίνεται στο </a:t>
            </a:r>
            <a:r>
              <a:rPr lang="el-GR" sz="2000" i="1" dirty="0" smtClean="0"/>
              <a:t>σχολείο. </a:t>
            </a:r>
            <a:endParaRPr lang="el-GR" sz="2000" dirty="0" smtClean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CE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0" y="428604"/>
            <a:ext cx="6929454" cy="642939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000" b="1" dirty="0" smtClean="0"/>
              <a:t>•  </a:t>
            </a:r>
            <a:r>
              <a:rPr lang="el-GR" sz="2000" b="1" i="1" dirty="0" smtClean="0"/>
              <a:t>Το πάρτι γενεθλίων</a:t>
            </a:r>
            <a:r>
              <a:rPr lang="el-GR" sz="2000" b="1" i="1" dirty="0" smtClean="0">
                <a:latin typeface="Times New Roman" pitchFamily="18" charset="0"/>
                <a:cs typeface="Times New Roman" pitchFamily="18" charset="0"/>
              </a:rPr>
              <a:t> -  2. </a:t>
            </a:r>
            <a:r>
              <a:rPr lang="el-GR" sz="2000" b="1" i="1" dirty="0" smtClean="0"/>
              <a:t>(Σχολιασμός)</a:t>
            </a:r>
          </a:p>
          <a:p>
            <a:r>
              <a:rPr lang="el-GR" sz="2000" dirty="0" smtClean="0"/>
              <a:t>Αντίθετα, πρέπει να γίνεται διακριτικά εκτός σχολείου ώστε </a:t>
            </a:r>
            <a:r>
              <a:rPr lang="el-GR" sz="2000" b="1" dirty="0" smtClean="0"/>
              <a:t>να μην «πληγώνονται» οι μαθητές </a:t>
            </a:r>
            <a:r>
              <a:rPr lang="el-GR" sz="2000" dirty="0" smtClean="0"/>
              <a:t>που δεν προσκαλούνται και οι οποίοι συχνά, όπως φάνηκε και στη συγκεκριμένη μελέτη περίπτωσης, είναι </a:t>
            </a:r>
            <a:r>
              <a:rPr lang="el-GR" sz="2000" b="1" dirty="0" smtClean="0"/>
              <a:t>οι «άλλοι» </a:t>
            </a:r>
            <a:r>
              <a:rPr lang="el-GR" sz="2000" dirty="0" smtClean="0"/>
              <a:t>μαθητές της τάξης. </a:t>
            </a:r>
          </a:p>
          <a:p>
            <a:endParaRPr lang="el-GR" sz="2000" dirty="0" smtClean="0"/>
          </a:p>
          <a:p>
            <a:r>
              <a:rPr lang="el-GR" sz="2000" dirty="0" smtClean="0"/>
              <a:t>Βέβαια, οι εκπαιδευτικοί είναι καλό να προσπαθήσουν να πείσουν τους γονείς και παιδιά ότι </a:t>
            </a:r>
            <a:r>
              <a:rPr lang="el-GR" sz="2000" b="1" dirty="0" smtClean="0"/>
              <a:t>η απόρριψη </a:t>
            </a:r>
            <a:r>
              <a:rPr lang="el-GR" sz="2000" dirty="0" smtClean="0"/>
              <a:t>κάποιων μαθητών από κοινωνικές εκδηλώσεις, τα πάρτι γενεθλίων, </a:t>
            </a:r>
            <a:r>
              <a:rPr lang="el-GR" sz="2000" b="1" dirty="0" smtClean="0"/>
              <a:t>δεν βοηθά </a:t>
            </a:r>
            <a:r>
              <a:rPr lang="el-GR" sz="2000" dirty="0" smtClean="0"/>
              <a:t>την </a:t>
            </a:r>
            <a:r>
              <a:rPr lang="el-GR" sz="2000" b="1" dirty="0" smtClean="0"/>
              <a:t>ανάπτυξη των σχέσεων </a:t>
            </a:r>
            <a:r>
              <a:rPr lang="el-GR" sz="2000" dirty="0" smtClean="0"/>
              <a:t>ανάμεσα </a:t>
            </a:r>
            <a:r>
              <a:rPr lang="el-GR" sz="2000" i="1" dirty="0" smtClean="0"/>
              <a:t>σύνολο </a:t>
            </a:r>
            <a:r>
              <a:rPr lang="el-GR" sz="2000" dirty="0" smtClean="0"/>
              <a:t>των παιδιών της τάξης. </a:t>
            </a:r>
          </a:p>
          <a:p>
            <a:endParaRPr lang="el-GR" sz="2000" dirty="0" smtClean="0"/>
          </a:p>
          <a:p>
            <a:r>
              <a:rPr lang="el-GR" sz="2000" dirty="0" smtClean="0"/>
              <a:t>Μια εναλλακτική πρόταση θα ήταν να γίνει ένα μικρό </a:t>
            </a:r>
            <a:r>
              <a:rPr lang="el-GR" sz="2000" b="1" dirty="0" smtClean="0"/>
              <a:t>«πάρτι γενεθλίων» στο </a:t>
            </a:r>
            <a:r>
              <a:rPr lang="el-GR" sz="2000" b="1" i="1" dirty="0" smtClean="0"/>
              <a:t>σχολείο </a:t>
            </a:r>
            <a:r>
              <a:rPr lang="el-GR" sz="2000" dirty="0" smtClean="0"/>
              <a:t>για όλα τα παιδιά της τάξης  και στη συνέχεια η γιορτή στο σπίτι να αφορά μόνο σε μια ομάδα συμμαθητών, οι οποίοι θα ενημερώνονται και θα προσκαλούνται με την απαραίτητη διακριτικότητα για να μη νιώσουν άσχημα τα υπόλοιπα παιδιά.</a:t>
            </a:r>
          </a:p>
          <a:p>
            <a:pPr>
              <a:buNone/>
            </a:pPr>
            <a:endParaRPr lang="el-GR" sz="2000" dirty="0" smtClean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Διαστημικό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8035</TotalTime>
  <Words>1160</Words>
  <Application>Microsoft Office PowerPoint</Application>
  <PresentationFormat>Προβολή στην οθόνη (4:3)</PresentationFormat>
  <Paragraphs>93</Paragraphs>
  <Slides>9</Slides>
  <Notes>9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9</vt:i4>
      </vt:variant>
    </vt:vector>
  </HeadingPairs>
  <TitlesOfParts>
    <vt:vector size="10" baseType="lpstr">
      <vt:lpstr>Θέμα του Office</vt:lpstr>
      <vt:lpstr>Πρακτική Άσκηση: Αναλυτικά Προγράμματα, Παρατήρηση, Αναστοχασμοί</vt:lpstr>
      <vt:lpstr>    </vt:lpstr>
      <vt:lpstr>    </vt:lpstr>
      <vt:lpstr>    </vt:lpstr>
      <vt:lpstr>    </vt:lpstr>
      <vt:lpstr>Διαφάνεια 6</vt:lpstr>
      <vt:lpstr>Διαφάνεια 7</vt:lpstr>
      <vt:lpstr>Διαφάνεια 8</vt:lpstr>
      <vt:lpstr>Διαφάνεια 9</vt:lpstr>
    </vt:vector>
  </TitlesOfParts>
  <Company>Nikos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sonia</dc:creator>
  <cp:lastModifiedBy>pc</cp:lastModifiedBy>
  <cp:revision>507</cp:revision>
  <dcterms:created xsi:type="dcterms:W3CDTF">2012-05-04T21:25:24Z</dcterms:created>
  <dcterms:modified xsi:type="dcterms:W3CDTF">2025-10-13T08:36:05Z</dcterms:modified>
</cp:coreProperties>
</file>