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sldIdLst>
    <p:sldId id="526" r:id="rId2"/>
    <p:sldId id="663" r:id="rId3"/>
    <p:sldId id="664" r:id="rId4"/>
    <p:sldId id="665" r:id="rId5"/>
    <p:sldId id="666" r:id="rId6"/>
    <p:sldId id="667" r:id="rId7"/>
    <p:sldId id="668" r:id="rId8"/>
    <p:sldId id="669" r:id="rId9"/>
    <p:sldId id="691" r:id="rId10"/>
    <p:sldId id="692" r:id="rId11"/>
    <p:sldId id="693" r:id="rId12"/>
    <p:sldId id="671" r:id="rId13"/>
    <p:sldId id="672" r:id="rId14"/>
    <p:sldId id="674" r:id="rId15"/>
    <p:sldId id="675" r:id="rId16"/>
    <p:sldId id="676" r:id="rId17"/>
    <p:sldId id="677" r:id="rId18"/>
    <p:sldId id="680" r:id="rId19"/>
    <p:sldId id="681" r:id="rId20"/>
    <p:sldId id="690" r:id="rId21"/>
    <p:sldId id="682" r:id="rId22"/>
    <p:sldId id="683" r:id="rId23"/>
    <p:sldId id="684" r:id="rId24"/>
    <p:sldId id="661" r:id="rId25"/>
    <p:sldId id="694" r:id="rId26"/>
    <p:sldId id="698" r:id="rId27"/>
    <p:sldId id="696" r:id="rId28"/>
    <p:sldId id="697" r:id="rId29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793"/>
    <a:srgbClr val="FFE4C9"/>
    <a:srgbClr val="FFCC99"/>
    <a:srgbClr val="FFFFCC"/>
    <a:srgbClr val="AFEAFF"/>
    <a:srgbClr val="FECEF1"/>
    <a:srgbClr val="FF6600"/>
    <a:srgbClr val="F9E4A9"/>
    <a:srgbClr val="F9E5AD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761" autoAdjust="0"/>
  </p:normalViewPr>
  <p:slideViewPr>
    <p:cSldViewPr>
      <p:cViewPr>
        <p:scale>
          <a:sx n="70" d="100"/>
          <a:sy n="70" d="100"/>
        </p:scale>
        <p:origin x="-13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0" y="359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92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93E75-9518-4565-AEEF-485C916E550B}" type="datetimeFigureOut">
              <a:rPr lang="el-GR" smtClean="0"/>
              <a:pPr/>
              <a:t>2/6/2025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036221-DC34-4DC4-88AA-BBDBB5D1E8A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</a:t>
            </a:fld>
            <a:endParaRPr lang="el-GR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16</a:t>
            </a:fld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17</a:t>
            </a:fld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24</a:t>
            </a:fld>
            <a:endParaRPr lang="el-G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36221-DC34-4DC4-88AA-BBDBB5D1E8AC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FD748-5434-47C2-BC83-1906F29F35F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C8610B-AB15-40BD-BAEC-E6DF52835C4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59808-4998-4177-A6FA-78ADE339812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B45D5-DB39-4CA5-8CB7-487036B74DE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12773-6BE5-490D-AE4F-1A2D11F64C8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F9094-BF39-4350-850F-9F4915352AE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34706-2F1C-4B7A-B360-AB27766B1CD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3F2BD-FCC4-4B84-8B4C-1392E205E2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BCEA1-5A79-4AF9-A8A7-2E716C1A85C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A7B9F-1830-4D1B-9567-E3D07D8C48B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5D74D-9DC3-40F3-90BC-7022524DE381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7748-7C6E-4EDD-84BE-7B6EFA99C60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72264" cy="57148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Πρακτική Άσκηση: Αναλυτικά Προγράμματα, Παρατήρηση, </a:t>
            </a:r>
            <a:r>
              <a:rPr lang="el-GR" sz="2400" b="1" dirty="0" err="1" smtClean="0">
                <a:latin typeface="Times New Roman" pitchFamily="18" charset="0"/>
                <a:cs typeface="Times New Roman" pitchFamily="18" charset="0"/>
              </a:rPr>
              <a:t>Αναστοχασμοί</a:t>
            </a:r>
            <a:endParaRPr lang="el-GR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642918"/>
            <a:ext cx="7000892" cy="6215082"/>
          </a:xfrm>
        </p:spPr>
        <p:txBody>
          <a:bodyPr>
            <a:normAutofit/>
          </a:bodyPr>
          <a:lstStyle/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Εισαγωγή στην έννοια  και τα είδη της παρατήρησης</a:t>
            </a: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1.  Απλή και συστηματική παρατήρηση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(πλεονεκτήματα – μειονεκτήματα, παράδειγμα-άσκηση).</a:t>
            </a:r>
          </a:p>
          <a:p>
            <a:pPr lvl="1"/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l-GR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Ο βαθμός συμμετοχής 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του/της παρατηρητή/ </a:t>
            </a:r>
            <a:r>
              <a:rPr lang="el-GR" sz="1800" dirty="0" err="1" smtClean="0">
                <a:latin typeface="Times New Roman" pitchFamily="18" charset="0"/>
                <a:cs typeface="Times New Roman" pitchFamily="18" charset="0"/>
              </a:rPr>
              <a:t>τριας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3. Οργανώνοντας μια παρατήρηση </a:t>
            </a:r>
          </a:p>
          <a:p>
            <a:pPr lvl="1"/>
            <a:endParaRPr lang="el-G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800" b="1" dirty="0" smtClean="0">
                <a:latin typeface="Times New Roman" pitchFamily="18" charset="0"/>
                <a:cs typeface="Times New Roman" pitchFamily="18" charset="0"/>
              </a:rPr>
              <a:t>4. Από την παρατήρηση στην καταγραφή (ποιοτικά χαρακτηριστικά)</a:t>
            </a:r>
          </a:p>
          <a:p>
            <a:pPr lvl="1"/>
            <a:endParaRPr lang="el-GR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5B0CAF02-2651-45CA-B233-6D59BCD77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844824"/>
            <a:ext cx="7346777" cy="4173042"/>
          </a:xfrm>
          <a:custGeom>
            <a:avLst/>
            <a:gdLst>
              <a:gd name="connsiteX0" fmla="*/ 0 w 7346777"/>
              <a:gd name="connsiteY0" fmla="*/ 0 h 4173042"/>
              <a:gd name="connsiteX1" fmla="*/ 594421 w 7346777"/>
              <a:gd name="connsiteY1" fmla="*/ 0 h 4173042"/>
              <a:gd name="connsiteX2" fmla="*/ 1409245 w 7346777"/>
              <a:gd name="connsiteY2" fmla="*/ 0 h 4173042"/>
              <a:gd name="connsiteX3" fmla="*/ 2003666 w 7346777"/>
              <a:gd name="connsiteY3" fmla="*/ 0 h 4173042"/>
              <a:gd name="connsiteX4" fmla="*/ 2818491 w 7346777"/>
              <a:gd name="connsiteY4" fmla="*/ 0 h 4173042"/>
              <a:gd name="connsiteX5" fmla="*/ 3339444 w 7346777"/>
              <a:gd name="connsiteY5" fmla="*/ 0 h 4173042"/>
              <a:gd name="connsiteX6" fmla="*/ 4080801 w 7346777"/>
              <a:gd name="connsiteY6" fmla="*/ 0 h 4173042"/>
              <a:gd name="connsiteX7" fmla="*/ 4528286 w 7346777"/>
              <a:gd name="connsiteY7" fmla="*/ 0 h 4173042"/>
              <a:gd name="connsiteX8" fmla="*/ 5122707 w 7346777"/>
              <a:gd name="connsiteY8" fmla="*/ 0 h 4173042"/>
              <a:gd name="connsiteX9" fmla="*/ 5570193 w 7346777"/>
              <a:gd name="connsiteY9" fmla="*/ 0 h 4173042"/>
              <a:gd name="connsiteX10" fmla="*/ 6017678 w 7346777"/>
              <a:gd name="connsiteY10" fmla="*/ 0 h 4173042"/>
              <a:gd name="connsiteX11" fmla="*/ 7346777 w 7346777"/>
              <a:gd name="connsiteY11" fmla="*/ 0 h 4173042"/>
              <a:gd name="connsiteX12" fmla="*/ 7346777 w 7346777"/>
              <a:gd name="connsiteY12" fmla="*/ 612046 h 4173042"/>
              <a:gd name="connsiteX13" fmla="*/ 7346777 w 7346777"/>
              <a:gd name="connsiteY13" fmla="*/ 1349284 h 4173042"/>
              <a:gd name="connsiteX14" fmla="*/ 7346777 w 7346777"/>
              <a:gd name="connsiteY14" fmla="*/ 2003060 h 4173042"/>
              <a:gd name="connsiteX15" fmla="*/ 7346777 w 7346777"/>
              <a:gd name="connsiteY15" fmla="*/ 2698567 h 4173042"/>
              <a:gd name="connsiteX16" fmla="*/ 7346777 w 7346777"/>
              <a:gd name="connsiteY16" fmla="*/ 3394074 h 4173042"/>
              <a:gd name="connsiteX17" fmla="*/ 7346777 w 7346777"/>
              <a:gd name="connsiteY17" fmla="*/ 4173042 h 4173042"/>
              <a:gd name="connsiteX18" fmla="*/ 6899291 w 7346777"/>
              <a:gd name="connsiteY18" fmla="*/ 4173042 h 4173042"/>
              <a:gd name="connsiteX19" fmla="*/ 6378338 w 7346777"/>
              <a:gd name="connsiteY19" fmla="*/ 4173042 h 4173042"/>
              <a:gd name="connsiteX20" fmla="*/ 5783917 w 7346777"/>
              <a:gd name="connsiteY20" fmla="*/ 4173042 h 4173042"/>
              <a:gd name="connsiteX21" fmla="*/ 5042561 w 7346777"/>
              <a:gd name="connsiteY21" fmla="*/ 4173042 h 4173042"/>
              <a:gd name="connsiteX22" fmla="*/ 4595075 w 7346777"/>
              <a:gd name="connsiteY22" fmla="*/ 4173042 h 4173042"/>
              <a:gd name="connsiteX23" fmla="*/ 4074122 w 7346777"/>
              <a:gd name="connsiteY23" fmla="*/ 4173042 h 4173042"/>
              <a:gd name="connsiteX24" fmla="*/ 3406233 w 7346777"/>
              <a:gd name="connsiteY24" fmla="*/ 4173042 h 4173042"/>
              <a:gd name="connsiteX25" fmla="*/ 2811812 w 7346777"/>
              <a:gd name="connsiteY25" fmla="*/ 4173042 h 4173042"/>
              <a:gd name="connsiteX26" fmla="*/ 2143923 w 7346777"/>
              <a:gd name="connsiteY26" fmla="*/ 4173042 h 4173042"/>
              <a:gd name="connsiteX27" fmla="*/ 1476034 w 7346777"/>
              <a:gd name="connsiteY27" fmla="*/ 4173042 h 4173042"/>
              <a:gd name="connsiteX28" fmla="*/ 881613 w 7346777"/>
              <a:gd name="connsiteY28" fmla="*/ 4173042 h 4173042"/>
              <a:gd name="connsiteX29" fmla="*/ 0 w 7346777"/>
              <a:gd name="connsiteY29" fmla="*/ 4173042 h 4173042"/>
              <a:gd name="connsiteX30" fmla="*/ 0 w 7346777"/>
              <a:gd name="connsiteY30" fmla="*/ 3560996 h 4173042"/>
              <a:gd name="connsiteX31" fmla="*/ 0 w 7346777"/>
              <a:gd name="connsiteY31" fmla="*/ 2782028 h 4173042"/>
              <a:gd name="connsiteX32" fmla="*/ 0 w 7346777"/>
              <a:gd name="connsiteY32" fmla="*/ 2086521 h 4173042"/>
              <a:gd name="connsiteX33" fmla="*/ 0 w 7346777"/>
              <a:gd name="connsiteY33" fmla="*/ 1349284 h 4173042"/>
              <a:gd name="connsiteX34" fmla="*/ 0 w 7346777"/>
              <a:gd name="connsiteY34" fmla="*/ 737237 h 4173042"/>
              <a:gd name="connsiteX35" fmla="*/ 0 w 7346777"/>
              <a:gd name="connsiteY35" fmla="*/ 0 h 4173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7346777" h="4173042" fill="none" extrusionOk="0">
                <a:moveTo>
                  <a:pt x="0" y="0"/>
                </a:moveTo>
                <a:cubicBezTo>
                  <a:pt x="147575" y="-10399"/>
                  <a:pt x="380708" y="2333"/>
                  <a:pt x="594421" y="0"/>
                </a:cubicBezTo>
                <a:cubicBezTo>
                  <a:pt x="808134" y="-2333"/>
                  <a:pt x="1054428" y="15766"/>
                  <a:pt x="1409245" y="0"/>
                </a:cubicBezTo>
                <a:cubicBezTo>
                  <a:pt x="1764062" y="-15766"/>
                  <a:pt x="1829470" y="17303"/>
                  <a:pt x="2003666" y="0"/>
                </a:cubicBezTo>
                <a:cubicBezTo>
                  <a:pt x="2177862" y="-17303"/>
                  <a:pt x="2451039" y="-959"/>
                  <a:pt x="2818491" y="0"/>
                </a:cubicBezTo>
                <a:cubicBezTo>
                  <a:pt x="3185944" y="959"/>
                  <a:pt x="3214777" y="-9713"/>
                  <a:pt x="3339444" y="0"/>
                </a:cubicBezTo>
                <a:cubicBezTo>
                  <a:pt x="3464111" y="9713"/>
                  <a:pt x="3896327" y="4205"/>
                  <a:pt x="4080801" y="0"/>
                </a:cubicBezTo>
                <a:cubicBezTo>
                  <a:pt x="4265275" y="-4205"/>
                  <a:pt x="4353071" y="2821"/>
                  <a:pt x="4528286" y="0"/>
                </a:cubicBezTo>
                <a:cubicBezTo>
                  <a:pt x="4703501" y="-2821"/>
                  <a:pt x="4888620" y="10752"/>
                  <a:pt x="5122707" y="0"/>
                </a:cubicBezTo>
                <a:cubicBezTo>
                  <a:pt x="5356794" y="-10752"/>
                  <a:pt x="5449043" y="-9597"/>
                  <a:pt x="5570193" y="0"/>
                </a:cubicBezTo>
                <a:cubicBezTo>
                  <a:pt x="5691343" y="9597"/>
                  <a:pt x="5848317" y="-12622"/>
                  <a:pt x="6017678" y="0"/>
                </a:cubicBezTo>
                <a:cubicBezTo>
                  <a:pt x="6187039" y="12622"/>
                  <a:pt x="6739587" y="-35086"/>
                  <a:pt x="7346777" y="0"/>
                </a:cubicBezTo>
                <a:cubicBezTo>
                  <a:pt x="7355951" y="171808"/>
                  <a:pt x="7371535" y="436967"/>
                  <a:pt x="7346777" y="612046"/>
                </a:cubicBezTo>
                <a:cubicBezTo>
                  <a:pt x="7322019" y="787125"/>
                  <a:pt x="7336046" y="1017893"/>
                  <a:pt x="7346777" y="1349284"/>
                </a:cubicBezTo>
                <a:cubicBezTo>
                  <a:pt x="7357508" y="1680675"/>
                  <a:pt x="7321448" y="1684739"/>
                  <a:pt x="7346777" y="2003060"/>
                </a:cubicBezTo>
                <a:cubicBezTo>
                  <a:pt x="7372106" y="2321381"/>
                  <a:pt x="7369100" y="2407881"/>
                  <a:pt x="7346777" y="2698567"/>
                </a:cubicBezTo>
                <a:cubicBezTo>
                  <a:pt x="7324454" y="2989253"/>
                  <a:pt x="7337389" y="3088596"/>
                  <a:pt x="7346777" y="3394074"/>
                </a:cubicBezTo>
                <a:cubicBezTo>
                  <a:pt x="7356165" y="3699552"/>
                  <a:pt x="7335744" y="3900675"/>
                  <a:pt x="7346777" y="4173042"/>
                </a:cubicBezTo>
                <a:cubicBezTo>
                  <a:pt x="7127779" y="4191013"/>
                  <a:pt x="7060000" y="4161070"/>
                  <a:pt x="6899291" y="4173042"/>
                </a:cubicBezTo>
                <a:cubicBezTo>
                  <a:pt x="6738582" y="4185014"/>
                  <a:pt x="6595889" y="4148303"/>
                  <a:pt x="6378338" y="4173042"/>
                </a:cubicBezTo>
                <a:cubicBezTo>
                  <a:pt x="6160787" y="4197781"/>
                  <a:pt x="5962046" y="4144699"/>
                  <a:pt x="5783917" y="4173042"/>
                </a:cubicBezTo>
                <a:cubicBezTo>
                  <a:pt x="5605788" y="4201385"/>
                  <a:pt x="5366992" y="4161813"/>
                  <a:pt x="5042561" y="4173042"/>
                </a:cubicBezTo>
                <a:cubicBezTo>
                  <a:pt x="4718130" y="4184271"/>
                  <a:pt x="4701677" y="4166309"/>
                  <a:pt x="4595075" y="4173042"/>
                </a:cubicBezTo>
                <a:cubicBezTo>
                  <a:pt x="4488473" y="4179775"/>
                  <a:pt x="4245701" y="4179989"/>
                  <a:pt x="4074122" y="4173042"/>
                </a:cubicBezTo>
                <a:cubicBezTo>
                  <a:pt x="3902543" y="4166095"/>
                  <a:pt x="3665242" y="4205138"/>
                  <a:pt x="3406233" y="4173042"/>
                </a:cubicBezTo>
                <a:cubicBezTo>
                  <a:pt x="3147224" y="4140946"/>
                  <a:pt x="2996345" y="4182776"/>
                  <a:pt x="2811812" y="4173042"/>
                </a:cubicBezTo>
                <a:cubicBezTo>
                  <a:pt x="2627279" y="4163308"/>
                  <a:pt x="2380441" y="4165097"/>
                  <a:pt x="2143923" y="4173042"/>
                </a:cubicBezTo>
                <a:cubicBezTo>
                  <a:pt x="1907405" y="4180987"/>
                  <a:pt x="1680786" y="4144880"/>
                  <a:pt x="1476034" y="4173042"/>
                </a:cubicBezTo>
                <a:cubicBezTo>
                  <a:pt x="1271282" y="4201204"/>
                  <a:pt x="1077154" y="4202586"/>
                  <a:pt x="881613" y="4173042"/>
                </a:cubicBezTo>
                <a:cubicBezTo>
                  <a:pt x="686072" y="4143498"/>
                  <a:pt x="325289" y="4200426"/>
                  <a:pt x="0" y="4173042"/>
                </a:cubicBezTo>
                <a:cubicBezTo>
                  <a:pt x="25896" y="4001348"/>
                  <a:pt x="27910" y="3752300"/>
                  <a:pt x="0" y="3560996"/>
                </a:cubicBezTo>
                <a:cubicBezTo>
                  <a:pt x="-27910" y="3369692"/>
                  <a:pt x="-6879" y="3088121"/>
                  <a:pt x="0" y="2782028"/>
                </a:cubicBezTo>
                <a:cubicBezTo>
                  <a:pt x="6879" y="2475935"/>
                  <a:pt x="-208" y="2273753"/>
                  <a:pt x="0" y="2086521"/>
                </a:cubicBezTo>
                <a:cubicBezTo>
                  <a:pt x="208" y="1899289"/>
                  <a:pt x="-16003" y="1706089"/>
                  <a:pt x="0" y="1349284"/>
                </a:cubicBezTo>
                <a:cubicBezTo>
                  <a:pt x="16003" y="992479"/>
                  <a:pt x="-25294" y="903938"/>
                  <a:pt x="0" y="737237"/>
                </a:cubicBezTo>
                <a:cubicBezTo>
                  <a:pt x="25294" y="570536"/>
                  <a:pt x="30971" y="246779"/>
                  <a:pt x="0" y="0"/>
                </a:cubicBezTo>
                <a:close/>
              </a:path>
              <a:path w="7346777" h="4173042" stroke="0" extrusionOk="0">
                <a:moveTo>
                  <a:pt x="0" y="0"/>
                </a:moveTo>
                <a:cubicBezTo>
                  <a:pt x="167971" y="-8077"/>
                  <a:pt x="507859" y="-40199"/>
                  <a:pt x="814824" y="0"/>
                </a:cubicBezTo>
                <a:cubicBezTo>
                  <a:pt x="1121789" y="40199"/>
                  <a:pt x="1162835" y="6953"/>
                  <a:pt x="1482713" y="0"/>
                </a:cubicBezTo>
                <a:cubicBezTo>
                  <a:pt x="1802591" y="-6953"/>
                  <a:pt x="1766005" y="13231"/>
                  <a:pt x="1930199" y="0"/>
                </a:cubicBezTo>
                <a:cubicBezTo>
                  <a:pt x="2094393" y="-13231"/>
                  <a:pt x="2429231" y="-29420"/>
                  <a:pt x="2745023" y="0"/>
                </a:cubicBezTo>
                <a:cubicBezTo>
                  <a:pt x="3060815" y="29420"/>
                  <a:pt x="3090128" y="-17009"/>
                  <a:pt x="3192509" y="0"/>
                </a:cubicBezTo>
                <a:cubicBezTo>
                  <a:pt x="3294890" y="17009"/>
                  <a:pt x="3446407" y="10329"/>
                  <a:pt x="3639994" y="0"/>
                </a:cubicBezTo>
                <a:cubicBezTo>
                  <a:pt x="3833581" y="-10329"/>
                  <a:pt x="3969701" y="-12522"/>
                  <a:pt x="4234415" y="0"/>
                </a:cubicBezTo>
                <a:cubicBezTo>
                  <a:pt x="4499129" y="12522"/>
                  <a:pt x="4564708" y="-6979"/>
                  <a:pt x="4755368" y="0"/>
                </a:cubicBezTo>
                <a:cubicBezTo>
                  <a:pt x="4946028" y="6979"/>
                  <a:pt x="5406490" y="-16551"/>
                  <a:pt x="5570193" y="0"/>
                </a:cubicBezTo>
                <a:cubicBezTo>
                  <a:pt x="5733896" y="16551"/>
                  <a:pt x="5875364" y="-16381"/>
                  <a:pt x="6017678" y="0"/>
                </a:cubicBezTo>
                <a:cubicBezTo>
                  <a:pt x="6159993" y="16381"/>
                  <a:pt x="6537988" y="25232"/>
                  <a:pt x="6685567" y="0"/>
                </a:cubicBezTo>
                <a:cubicBezTo>
                  <a:pt x="6833146" y="-25232"/>
                  <a:pt x="7049896" y="16872"/>
                  <a:pt x="7346777" y="0"/>
                </a:cubicBezTo>
                <a:cubicBezTo>
                  <a:pt x="7310257" y="164449"/>
                  <a:pt x="7340784" y="433443"/>
                  <a:pt x="7346777" y="737237"/>
                </a:cubicBezTo>
                <a:cubicBezTo>
                  <a:pt x="7352770" y="1041031"/>
                  <a:pt x="7321320" y="1342031"/>
                  <a:pt x="7346777" y="1516205"/>
                </a:cubicBezTo>
                <a:cubicBezTo>
                  <a:pt x="7372234" y="1690379"/>
                  <a:pt x="7357578" y="1845794"/>
                  <a:pt x="7346777" y="2169982"/>
                </a:cubicBezTo>
                <a:cubicBezTo>
                  <a:pt x="7335976" y="2494170"/>
                  <a:pt x="7318423" y="2634230"/>
                  <a:pt x="7346777" y="2823758"/>
                </a:cubicBezTo>
                <a:cubicBezTo>
                  <a:pt x="7375131" y="3013286"/>
                  <a:pt x="7349877" y="3325515"/>
                  <a:pt x="7346777" y="3519265"/>
                </a:cubicBezTo>
                <a:cubicBezTo>
                  <a:pt x="7343677" y="3713015"/>
                  <a:pt x="7336759" y="3975185"/>
                  <a:pt x="7346777" y="4173042"/>
                </a:cubicBezTo>
                <a:cubicBezTo>
                  <a:pt x="6990075" y="4137417"/>
                  <a:pt x="6874365" y="4187471"/>
                  <a:pt x="6531953" y="4173042"/>
                </a:cubicBezTo>
                <a:cubicBezTo>
                  <a:pt x="6189541" y="4158613"/>
                  <a:pt x="6196186" y="4166546"/>
                  <a:pt x="6084467" y="4173042"/>
                </a:cubicBezTo>
                <a:cubicBezTo>
                  <a:pt x="5972748" y="4179538"/>
                  <a:pt x="5623193" y="4143918"/>
                  <a:pt x="5490046" y="4173042"/>
                </a:cubicBezTo>
                <a:cubicBezTo>
                  <a:pt x="5356899" y="4202166"/>
                  <a:pt x="5163435" y="4175018"/>
                  <a:pt x="4969093" y="4173042"/>
                </a:cubicBezTo>
                <a:cubicBezTo>
                  <a:pt x="4774751" y="4171066"/>
                  <a:pt x="4739100" y="4157560"/>
                  <a:pt x="4521607" y="4173042"/>
                </a:cubicBezTo>
                <a:cubicBezTo>
                  <a:pt x="4304114" y="4188524"/>
                  <a:pt x="4101713" y="4182360"/>
                  <a:pt x="3853718" y="4173042"/>
                </a:cubicBezTo>
                <a:cubicBezTo>
                  <a:pt x="3605723" y="4163724"/>
                  <a:pt x="3346397" y="4185329"/>
                  <a:pt x="3185830" y="4173042"/>
                </a:cubicBezTo>
                <a:cubicBezTo>
                  <a:pt x="3025263" y="4160755"/>
                  <a:pt x="2610227" y="4141873"/>
                  <a:pt x="2444473" y="4173042"/>
                </a:cubicBezTo>
                <a:cubicBezTo>
                  <a:pt x="2278719" y="4204211"/>
                  <a:pt x="1858908" y="4191078"/>
                  <a:pt x="1703116" y="4173042"/>
                </a:cubicBezTo>
                <a:cubicBezTo>
                  <a:pt x="1547324" y="4155006"/>
                  <a:pt x="1129063" y="4203446"/>
                  <a:pt x="961760" y="4173042"/>
                </a:cubicBezTo>
                <a:cubicBezTo>
                  <a:pt x="794457" y="4142638"/>
                  <a:pt x="422645" y="4184665"/>
                  <a:pt x="0" y="4173042"/>
                </a:cubicBezTo>
                <a:cubicBezTo>
                  <a:pt x="12911" y="3920110"/>
                  <a:pt x="4786" y="3637883"/>
                  <a:pt x="0" y="3477535"/>
                </a:cubicBezTo>
                <a:cubicBezTo>
                  <a:pt x="-4786" y="3317187"/>
                  <a:pt x="-9289" y="2885945"/>
                  <a:pt x="0" y="2698567"/>
                </a:cubicBezTo>
                <a:cubicBezTo>
                  <a:pt x="9289" y="2511189"/>
                  <a:pt x="20874" y="2236200"/>
                  <a:pt x="0" y="1919599"/>
                </a:cubicBezTo>
                <a:cubicBezTo>
                  <a:pt x="-20874" y="1602998"/>
                  <a:pt x="-23006" y="1562151"/>
                  <a:pt x="0" y="1265823"/>
                </a:cubicBezTo>
                <a:cubicBezTo>
                  <a:pt x="23006" y="969495"/>
                  <a:pt x="5823" y="597554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2069642790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l-GR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Συμμετοχική παρατήρηση</a:t>
            </a:r>
          </a:p>
          <a:p>
            <a:pPr marL="0" indent="0" algn="ctr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Ο/η παρατηρητής/</a:t>
            </a:r>
            <a:r>
              <a:rPr lang="el-GR" sz="2400" dirty="0" err="1">
                <a:latin typeface="Times New Roman" pitchFamily="18" charset="0"/>
                <a:cs typeface="Times New Roman" pitchFamily="18" charset="0"/>
              </a:rPr>
              <a:t>τρια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είναι ένας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παίκτης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κατά τη δράση, αλληλεπιδρά με αυτούς που μελετάει.</a:t>
            </a:r>
          </a:p>
          <a:p>
            <a:pPr marL="0" indent="0" algn="ctr">
              <a:buNone/>
            </a:pP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Π.χ. μελετώ τους ρόλους που αναλαμβάνουν κορίτσια και αγόρια στο κουκλόσπιτο (παιχνίδι ρόλων) και παράλληλα αναλαμβάνω το ρόλο που μου έχουν δώσει τα παιδιά ως «γιαγιάς» στην οικογένεια</a:t>
            </a:r>
          </a:p>
          <a:p>
            <a:pPr marL="0" indent="0" algn="ctr">
              <a:buNone/>
            </a:pPr>
            <a:endParaRPr lang="el-GR" dirty="0"/>
          </a:p>
          <a:p>
            <a:endParaRPr lang="el-GR" dirty="0"/>
          </a:p>
        </p:txBody>
      </p:sp>
      <p:sp>
        <p:nvSpPr>
          <p:cNvPr id="4" name="TextShape 3">
            <a:extLst>
              <a:ext uri="{FF2B5EF4-FFF2-40B4-BE49-F238E27FC236}">
                <a16:creationId xmlns="" xmlns:a16="http://schemas.microsoft.com/office/drawing/2014/main" id="{D672B0C9-9682-4A21-AA45-3D76779C53B1}"/>
              </a:ext>
            </a:extLst>
          </p:cNvPr>
          <p:cNvSpPr txBox="1"/>
          <p:nvPr/>
        </p:nvSpPr>
        <p:spPr>
          <a:xfrm>
            <a:off x="3214678" y="6215082"/>
            <a:ext cx="5631660" cy="27351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el-GR" sz="10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7" name="Τίτλος 1">
            <a:extLst>
              <a:ext uri="{FF2B5EF4-FFF2-40B4-BE49-F238E27FC236}">
                <a16:creationId xmlns="" xmlns:a16="http://schemas.microsoft.com/office/drawing/2014/main" id="{DA9E9C59-2CBA-4975-98FC-6B8641040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332656"/>
            <a:ext cx="7488832" cy="136815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Ανάλογα με το βαθμό συμμετοχής του/της παρατηρητή/</a:t>
            </a:r>
            <a:r>
              <a:rPr lang="el-GR" sz="2400" b="1" dirty="0" err="1">
                <a:latin typeface="Times New Roman" pitchFamily="18" charset="0"/>
                <a:cs typeface="Times New Roman" pitchFamily="18" charset="0"/>
              </a:rPr>
              <a:t>τριας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: από την απλή παρουσία έως την πλήρη συμμετοχή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556543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A9491FF2-15BE-4121-9C24-EDFBF4F6B4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548" y="1340768"/>
            <a:ext cx="4248472" cy="4896543"/>
          </a:xfrm>
          <a:custGeom>
            <a:avLst/>
            <a:gdLst>
              <a:gd name="connsiteX0" fmla="*/ 0 w 4248472"/>
              <a:gd name="connsiteY0" fmla="*/ 0 h 4896543"/>
              <a:gd name="connsiteX1" fmla="*/ 564440 w 4248472"/>
              <a:gd name="connsiteY1" fmla="*/ 0 h 4896543"/>
              <a:gd name="connsiteX2" fmla="*/ 1043910 w 4248472"/>
              <a:gd name="connsiteY2" fmla="*/ 0 h 4896543"/>
              <a:gd name="connsiteX3" fmla="*/ 1735804 w 4248472"/>
              <a:gd name="connsiteY3" fmla="*/ 0 h 4896543"/>
              <a:gd name="connsiteX4" fmla="*/ 2342729 w 4248472"/>
              <a:gd name="connsiteY4" fmla="*/ 0 h 4896543"/>
              <a:gd name="connsiteX5" fmla="*/ 2992138 w 4248472"/>
              <a:gd name="connsiteY5" fmla="*/ 0 h 4896543"/>
              <a:gd name="connsiteX6" fmla="*/ 3599063 w 4248472"/>
              <a:gd name="connsiteY6" fmla="*/ 0 h 4896543"/>
              <a:gd name="connsiteX7" fmla="*/ 4248472 w 4248472"/>
              <a:gd name="connsiteY7" fmla="*/ 0 h 4896543"/>
              <a:gd name="connsiteX8" fmla="*/ 4248472 w 4248472"/>
              <a:gd name="connsiteY8" fmla="*/ 601575 h 4896543"/>
              <a:gd name="connsiteX9" fmla="*/ 4248472 w 4248472"/>
              <a:gd name="connsiteY9" fmla="*/ 1203151 h 4896543"/>
              <a:gd name="connsiteX10" fmla="*/ 4248472 w 4248472"/>
              <a:gd name="connsiteY10" fmla="*/ 2000588 h 4896543"/>
              <a:gd name="connsiteX11" fmla="*/ 4248472 w 4248472"/>
              <a:gd name="connsiteY11" fmla="*/ 2798025 h 4896543"/>
              <a:gd name="connsiteX12" fmla="*/ 4248472 w 4248472"/>
              <a:gd name="connsiteY12" fmla="*/ 3595462 h 4896543"/>
              <a:gd name="connsiteX13" fmla="*/ 4248472 w 4248472"/>
              <a:gd name="connsiteY13" fmla="*/ 4896543 h 4896543"/>
              <a:gd name="connsiteX14" fmla="*/ 3769002 w 4248472"/>
              <a:gd name="connsiteY14" fmla="*/ 4896543 h 4896543"/>
              <a:gd name="connsiteX15" fmla="*/ 3289531 w 4248472"/>
              <a:gd name="connsiteY15" fmla="*/ 4896543 h 4896543"/>
              <a:gd name="connsiteX16" fmla="*/ 2810061 w 4248472"/>
              <a:gd name="connsiteY16" fmla="*/ 4896543 h 4896543"/>
              <a:gd name="connsiteX17" fmla="*/ 2160651 w 4248472"/>
              <a:gd name="connsiteY17" fmla="*/ 4896543 h 4896543"/>
              <a:gd name="connsiteX18" fmla="*/ 1681181 w 4248472"/>
              <a:gd name="connsiteY18" fmla="*/ 4896543 h 4896543"/>
              <a:gd name="connsiteX19" fmla="*/ 1116741 w 4248472"/>
              <a:gd name="connsiteY19" fmla="*/ 4896543 h 4896543"/>
              <a:gd name="connsiteX20" fmla="*/ 0 w 4248472"/>
              <a:gd name="connsiteY20" fmla="*/ 4896543 h 4896543"/>
              <a:gd name="connsiteX21" fmla="*/ 0 w 4248472"/>
              <a:gd name="connsiteY21" fmla="*/ 4343933 h 4896543"/>
              <a:gd name="connsiteX22" fmla="*/ 0 w 4248472"/>
              <a:gd name="connsiteY22" fmla="*/ 3595462 h 4896543"/>
              <a:gd name="connsiteX23" fmla="*/ 0 w 4248472"/>
              <a:gd name="connsiteY23" fmla="*/ 3042852 h 4896543"/>
              <a:gd name="connsiteX24" fmla="*/ 0 w 4248472"/>
              <a:gd name="connsiteY24" fmla="*/ 2392311 h 4896543"/>
              <a:gd name="connsiteX25" fmla="*/ 0 w 4248472"/>
              <a:gd name="connsiteY25" fmla="*/ 1790736 h 4896543"/>
              <a:gd name="connsiteX26" fmla="*/ 0 w 4248472"/>
              <a:gd name="connsiteY26" fmla="*/ 1238126 h 4896543"/>
              <a:gd name="connsiteX27" fmla="*/ 0 w 4248472"/>
              <a:gd name="connsiteY27" fmla="*/ 685516 h 4896543"/>
              <a:gd name="connsiteX28" fmla="*/ 0 w 4248472"/>
              <a:gd name="connsiteY28" fmla="*/ 0 h 4896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248472" h="4896543" fill="none" extrusionOk="0">
                <a:moveTo>
                  <a:pt x="0" y="0"/>
                </a:moveTo>
                <a:cubicBezTo>
                  <a:pt x="113741" y="-10647"/>
                  <a:pt x="380211" y="5727"/>
                  <a:pt x="564440" y="0"/>
                </a:cubicBezTo>
                <a:cubicBezTo>
                  <a:pt x="748669" y="-5727"/>
                  <a:pt x="931702" y="20219"/>
                  <a:pt x="1043910" y="0"/>
                </a:cubicBezTo>
                <a:cubicBezTo>
                  <a:pt x="1156118" y="-20219"/>
                  <a:pt x="1400935" y="14858"/>
                  <a:pt x="1735804" y="0"/>
                </a:cubicBezTo>
                <a:cubicBezTo>
                  <a:pt x="2070673" y="-14858"/>
                  <a:pt x="2205419" y="-5246"/>
                  <a:pt x="2342729" y="0"/>
                </a:cubicBezTo>
                <a:cubicBezTo>
                  <a:pt x="2480039" y="5246"/>
                  <a:pt x="2814418" y="3993"/>
                  <a:pt x="2992138" y="0"/>
                </a:cubicBezTo>
                <a:cubicBezTo>
                  <a:pt x="3169858" y="-3993"/>
                  <a:pt x="3476200" y="8390"/>
                  <a:pt x="3599063" y="0"/>
                </a:cubicBezTo>
                <a:cubicBezTo>
                  <a:pt x="3721927" y="-8390"/>
                  <a:pt x="4058635" y="-30088"/>
                  <a:pt x="4248472" y="0"/>
                </a:cubicBezTo>
                <a:cubicBezTo>
                  <a:pt x="4259108" y="141215"/>
                  <a:pt x="4276511" y="364674"/>
                  <a:pt x="4248472" y="601575"/>
                </a:cubicBezTo>
                <a:cubicBezTo>
                  <a:pt x="4220433" y="838477"/>
                  <a:pt x="4265428" y="946021"/>
                  <a:pt x="4248472" y="1203151"/>
                </a:cubicBezTo>
                <a:cubicBezTo>
                  <a:pt x="4231516" y="1460281"/>
                  <a:pt x="4274232" y="1816641"/>
                  <a:pt x="4248472" y="2000588"/>
                </a:cubicBezTo>
                <a:cubicBezTo>
                  <a:pt x="4222712" y="2184535"/>
                  <a:pt x="4221069" y="2549540"/>
                  <a:pt x="4248472" y="2798025"/>
                </a:cubicBezTo>
                <a:cubicBezTo>
                  <a:pt x="4275875" y="3046510"/>
                  <a:pt x="4213902" y="3352120"/>
                  <a:pt x="4248472" y="3595462"/>
                </a:cubicBezTo>
                <a:cubicBezTo>
                  <a:pt x="4283042" y="3838804"/>
                  <a:pt x="4301013" y="4557582"/>
                  <a:pt x="4248472" y="4896543"/>
                </a:cubicBezTo>
                <a:cubicBezTo>
                  <a:pt x="4136725" y="4895413"/>
                  <a:pt x="3961032" y="4917750"/>
                  <a:pt x="3769002" y="4896543"/>
                </a:cubicBezTo>
                <a:cubicBezTo>
                  <a:pt x="3576972" y="4875337"/>
                  <a:pt x="3494600" y="4879667"/>
                  <a:pt x="3289531" y="4896543"/>
                </a:cubicBezTo>
                <a:cubicBezTo>
                  <a:pt x="3084462" y="4913419"/>
                  <a:pt x="2920876" y="4912191"/>
                  <a:pt x="2810061" y="4896543"/>
                </a:cubicBezTo>
                <a:cubicBezTo>
                  <a:pt x="2699246" y="4880896"/>
                  <a:pt x="2355464" y="4920370"/>
                  <a:pt x="2160651" y="4896543"/>
                </a:cubicBezTo>
                <a:cubicBezTo>
                  <a:pt x="1965838" y="4872717"/>
                  <a:pt x="1910368" y="4881060"/>
                  <a:pt x="1681181" y="4896543"/>
                </a:cubicBezTo>
                <a:cubicBezTo>
                  <a:pt x="1451994" y="4912027"/>
                  <a:pt x="1328553" y="4885746"/>
                  <a:pt x="1116741" y="4896543"/>
                </a:cubicBezTo>
                <a:cubicBezTo>
                  <a:pt x="904929" y="4907340"/>
                  <a:pt x="540589" y="4860230"/>
                  <a:pt x="0" y="4896543"/>
                </a:cubicBezTo>
                <a:cubicBezTo>
                  <a:pt x="-19143" y="4679497"/>
                  <a:pt x="17864" y="4517136"/>
                  <a:pt x="0" y="4343933"/>
                </a:cubicBezTo>
                <a:cubicBezTo>
                  <a:pt x="-17864" y="4170730"/>
                  <a:pt x="9775" y="3914336"/>
                  <a:pt x="0" y="3595462"/>
                </a:cubicBezTo>
                <a:cubicBezTo>
                  <a:pt x="-9775" y="3276588"/>
                  <a:pt x="-25750" y="3303714"/>
                  <a:pt x="0" y="3042852"/>
                </a:cubicBezTo>
                <a:cubicBezTo>
                  <a:pt x="25750" y="2781990"/>
                  <a:pt x="-14157" y="2684103"/>
                  <a:pt x="0" y="2392311"/>
                </a:cubicBezTo>
                <a:cubicBezTo>
                  <a:pt x="14157" y="2100519"/>
                  <a:pt x="-7452" y="1998250"/>
                  <a:pt x="0" y="1790736"/>
                </a:cubicBezTo>
                <a:cubicBezTo>
                  <a:pt x="7452" y="1583222"/>
                  <a:pt x="17990" y="1366644"/>
                  <a:pt x="0" y="1238126"/>
                </a:cubicBezTo>
                <a:cubicBezTo>
                  <a:pt x="-17990" y="1109608"/>
                  <a:pt x="-23710" y="866881"/>
                  <a:pt x="0" y="685516"/>
                </a:cubicBezTo>
                <a:cubicBezTo>
                  <a:pt x="23710" y="504151"/>
                  <a:pt x="3421" y="337540"/>
                  <a:pt x="0" y="0"/>
                </a:cubicBezTo>
                <a:close/>
              </a:path>
              <a:path w="4248472" h="4896543" stroke="0" extrusionOk="0">
                <a:moveTo>
                  <a:pt x="0" y="0"/>
                </a:moveTo>
                <a:cubicBezTo>
                  <a:pt x="291214" y="-2678"/>
                  <a:pt x="501681" y="-9770"/>
                  <a:pt x="691894" y="0"/>
                </a:cubicBezTo>
                <a:cubicBezTo>
                  <a:pt x="882107" y="9770"/>
                  <a:pt x="1012606" y="1716"/>
                  <a:pt x="1298819" y="0"/>
                </a:cubicBezTo>
                <a:cubicBezTo>
                  <a:pt x="1585033" y="-1716"/>
                  <a:pt x="1740322" y="-15295"/>
                  <a:pt x="1990713" y="0"/>
                </a:cubicBezTo>
                <a:cubicBezTo>
                  <a:pt x="2241104" y="15295"/>
                  <a:pt x="2255114" y="-20542"/>
                  <a:pt x="2470183" y="0"/>
                </a:cubicBezTo>
                <a:cubicBezTo>
                  <a:pt x="2685252" y="20542"/>
                  <a:pt x="2778550" y="16325"/>
                  <a:pt x="2992138" y="0"/>
                </a:cubicBezTo>
                <a:cubicBezTo>
                  <a:pt x="3205727" y="-16325"/>
                  <a:pt x="3263625" y="352"/>
                  <a:pt x="3514093" y="0"/>
                </a:cubicBezTo>
                <a:cubicBezTo>
                  <a:pt x="3764562" y="-352"/>
                  <a:pt x="4006188" y="5403"/>
                  <a:pt x="4248472" y="0"/>
                </a:cubicBezTo>
                <a:cubicBezTo>
                  <a:pt x="4246180" y="250270"/>
                  <a:pt x="4240581" y="478465"/>
                  <a:pt x="4248472" y="699506"/>
                </a:cubicBezTo>
                <a:cubicBezTo>
                  <a:pt x="4256363" y="920547"/>
                  <a:pt x="4227453" y="1142411"/>
                  <a:pt x="4248472" y="1496943"/>
                </a:cubicBezTo>
                <a:cubicBezTo>
                  <a:pt x="4269491" y="1851475"/>
                  <a:pt x="4256287" y="2004127"/>
                  <a:pt x="4248472" y="2294380"/>
                </a:cubicBezTo>
                <a:cubicBezTo>
                  <a:pt x="4240657" y="2584633"/>
                  <a:pt x="4266394" y="2669000"/>
                  <a:pt x="4248472" y="2895955"/>
                </a:cubicBezTo>
                <a:cubicBezTo>
                  <a:pt x="4230550" y="3122910"/>
                  <a:pt x="4279923" y="3352789"/>
                  <a:pt x="4248472" y="3546496"/>
                </a:cubicBezTo>
                <a:cubicBezTo>
                  <a:pt x="4217021" y="3740203"/>
                  <a:pt x="4223640" y="3882232"/>
                  <a:pt x="4248472" y="4099106"/>
                </a:cubicBezTo>
                <a:cubicBezTo>
                  <a:pt x="4273305" y="4315980"/>
                  <a:pt x="4256993" y="4665472"/>
                  <a:pt x="4248472" y="4896543"/>
                </a:cubicBezTo>
                <a:cubicBezTo>
                  <a:pt x="3934755" y="4889223"/>
                  <a:pt x="3895166" y="4889190"/>
                  <a:pt x="3599063" y="4896543"/>
                </a:cubicBezTo>
                <a:cubicBezTo>
                  <a:pt x="3302960" y="4903896"/>
                  <a:pt x="3225059" y="4890406"/>
                  <a:pt x="3119592" y="4896543"/>
                </a:cubicBezTo>
                <a:cubicBezTo>
                  <a:pt x="3014125" y="4902680"/>
                  <a:pt x="2673239" y="4899311"/>
                  <a:pt x="2555152" y="4896543"/>
                </a:cubicBezTo>
                <a:cubicBezTo>
                  <a:pt x="2437065" y="4893775"/>
                  <a:pt x="2119554" y="4883527"/>
                  <a:pt x="1948228" y="4896543"/>
                </a:cubicBezTo>
                <a:cubicBezTo>
                  <a:pt x="1776902" y="4909559"/>
                  <a:pt x="1603973" y="4878821"/>
                  <a:pt x="1426273" y="4896543"/>
                </a:cubicBezTo>
                <a:cubicBezTo>
                  <a:pt x="1248573" y="4914265"/>
                  <a:pt x="1035065" y="4872043"/>
                  <a:pt x="776863" y="4896543"/>
                </a:cubicBezTo>
                <a:cubicBezTo>
                  <a:pt x="518661" y="4921044"/>
                  <a:pt x="337711" y="4861849"/>
                  <a:pt x="0" y="4896543"/>
                </a:cubicBezTo>
                <a:cubicBezTo>
                  <a:pt x="18674" y="4656534"/>
                  <a:pt x="-8684" y="4417283"/>
                  <a:pt x="0" y="4294968"/>
                </a:cubicBezTo>
                <a:cubicBezTo>
                  <a:pt x="8684" y="4172653"/>
                  <a:pt x="-1263" y="3838674"/>
                  <a:pt x="0" y="3595462"/>
                </a:cubicBezTo>
                <a:cubicBezTo>
                  <a:pt x="1263" y="3352250"/>
                  <a:pt x="-5107" y="3260351"/>
                  <a:pt x="0" y="2993886"/>
                </a:cubicBezTo>
                <a:cubicBezTo>
                  <a:pt x="5107" y="2727421"/>
                  <a:pt x="-37203" y="2401885"/>
                  <a:pt x="0" y="2196449"/>
                </a:cubicBezTo>
                <a:cubicBezTo>
                  <a:pt x="37203" y="1991013"/>
                  <a:pt x="18181" y="1878104"/>
                  <a:pt x="0" y="1643839"/>
                </a:cubicBezTo>
                <a:cubicBezTo>
                  <a:pt x="-18181" y="1409574"/>
                  <a:pt x="-25117" y="1242104"/>
                  <a:pt x="0" y="895368"/>
                </a:cubicBezTo>
                <a:cubicBezTo>
                  <a:pt x="25117" y="548632"/>
                  <a:pt x="42006" y="412517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prstDash val="solid"/>
            <a:extLst>
              <a:ext uri="{C807C97D-BFC1-408E-A445-0C87EB9F89A2}">
                <ask:lineSketchStyleProps xmlns="" xmlns:ask="http://schemas.microsoft.com/office/drawing/2018/sketchyshapes" sd="1943578550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92500"/>
          </a:bodyPr>
          <a:lstStyle/>
          <a:p>
            <a:pPr marL="457200" indent="-457200" algn="ctr">
              <a:lnSpc>
                <a:spcPct val="160000"/>
              </a:lnSpc>
              <a:buAutoNum type="arabicPeriod"/>
            </a:pP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Τα παιδιά πρέπει να ενημερωθούν για την ιδιότητα του παρατηρητή, το λόγο ή τη διάρκεια παρουσίας του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και να συναινέσουν.</a:t>
            </a:r>
          </a:p>
          <a:p>
            <a:pPr marL="457200" indent="-457200" algn="ctr">
              <a:lnSpc>
                <a:spcPct val="160000"/>
              </a:lnSpc>
              <a:buAutoNum type="arabicPeriod"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Η παρουσία του παρατηρητή δεν πρέπει να παρεμβαίνει στον τρόπο δράσης των παιδιών.</a:t>
            </a:r>
          </a:p>
          <a:p>
            <a:pPr marL="0" indent="0" algn="ctr">
              <a:lnSpc>
                <a:spcPct val="160000"/>
              </a:lnSpc>
              <a:buNone/>
            </a:pPr>
            <a:endParaRPr lang="el-GR" altLang="el-GR" sz="2200" dirty="0"/>
          </a:p>
          <a:p>
            <a:pPr marL="0" indent="0">
              <a:lnSpc>
                <a:spcPct val="80000"/>
              </a:lnSpc>
              <a:buNone/>
            </a:pPr>
            <a:endParaRPr lang="el-GR" altLang="el-GR" dirty="0"/>
          </a:p>
          <a:p>
            <a:endParaRPr lang="el-GR" dirty="0"/>
          </a:p>
        </p:txBody>
      </p:sp>
      <p:sp>
        <p:nvSpPr>
          <p:cNvPr id="8" name="Θέση περιεχομένου 7">
            <a:extLst>
              <a:ext uri="{FF2B5EF4-FFF2-40B4-BE49-F238E27FC236}">
                <a16:creationId xmlns="" xmlns:a16="http://schemas.microsoft.com/office/drawing/2014/main" id="{72CD5034-5B25-42F8-AFEE-4B8BA9778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67550" y="1340768"/>
            <a:ext cx="4032448" cy="4824537"/>
          </a:xfrm>
          <a:custGeom>
            <a:avLst/>
            <a:gdLst>
              <a:gd name="connsiteX0" fmla="*/ 0 w 4032448"/>
              <a:gd name="connsiteY0" fmla="*/ 0 h 4824537"/>
              <a:gd name="connsiteX1" fmla="*/ 672075 w 4032448"/>
              <a:gd name="connsiteY1" fmla="*/ 0 h 4824537"/>
              <a:gd name="connsiteX2" fmla="*/ 1344149 w 4032448"/>
              <a:gd name="connsiteY2" fmla="*/ 0 h 4824537"/>
              <a:gd name="connsiteX3" fmla="*/ 2056548 w 4032448"/>
              <a:gd name="connsiteY3" fmla="*/ 0 h 4824537"/>
              <a:gd name="connsiteX4" fmla="*/ 2809272 w 4032448"/>
              <a:gd name="connsiteY4" fmla="*/ 0 h 4824537"/>
              <a:gd name="connsiteX5" fmla="*/ 3441022 w 4032448"/>
              <a:gd name="connsiteY5" fmla="*/ 0 h 4824537"/>
              <a:gd name="connsiteX6" fmla="*/ 4032448 w 4032448"/>
              <a:gd name="connsiteY6" fmla="*/ 0 h 4824537"/>
              <a:gd name="connsiteX7" fmla="*/ 4032448 w 4032448"/>
              <a:gd name="connsiteY7" fmla="*/ 737465 h 4824537"/>
              <a:gd name="connsiteX8" fmla="*/ 4032448 w 4032448"/>
              <a:gd name="connsiteY8" fmla="*/ 1474930 h 4824537"/>
              <a:gd name="connsiteX9" fmla="*/ 4032448 w 4032448"/>
              <a:gd name="connsiteY9" fmla="*/ 2164149 h 4824537"/>
              <a:gd name="connsiteX10" fmla="*/ 4032448 w 4032448"/>
              <a:gd name="connsiteY10" fmla="*/ 2708633 h 4824537"/>
              <a:gd name="connsiteX11" fmla="*/ 4032448 w 4032448"/>
              <a:gd name="connsiteY11" fmla="*/ 3349607 h 4824537"/>
              <a:gd name="connsiteX12" fmla="*/ 4032448 w 4032448"/>
              <a:gd name="connsiteY12" fmla="*/ 3894091 h 4824537"/>
              <a:gd name="connsiteX13" fmla="*/ 4032448 w 4032448"/>
              <a:gd name="connsiteY13" fmla="*/ 4824537 h 4824537"/>
              <a:gd name="connsiteX14" fmla="*/ 3400698 w 4032448"/>
              <a:gd name="connsiteY14" fmla="*/ 4824537 h 4824537"/>
              <a:gd name="connsiteX15" fmla="*/ 2688299 w 4032448"/>
              <a:gd name="connsiteY15" fmla="*/ 4824537 h 4824537"/>
              <a:gd name="connsiteX16" fmla="*/ 1975900 w 4032448"/>
              <a:gd name="connsiteY16" fmla="*/ 4824537 h 4824537"/>
              <a:gd name="connsiteX17" fmla="*/ 1384474 w 4032448"/>
              <a:gd name="connsiteY17" fmla="*/ 4824537 h 4824537"/>
              <a:gd name="connsiteX18" fmla="*/ 672075 w 4032448"/>
              <a:gd name="connsiteY18" fmla="*/ 4824537 h 4824537"/>
              <a:gd name="connsiteX19" fmla="*/ 0 w 4032448"/>
              <a:gd name="connsiteY19" fmla="*/ 4824537 h 4824537"/>
              <a:gd name="connsiteX20" fmla="*/ 0 w 4032448"/>
              <a:gd name="connsiteY20" fmla="*/ 4183563 h 4824537"/>
              <a:gd name="connsiteX21" fmla="*/ 0 w 4032448"/>
              <a:gd name="connsiteY21" fmla="*/ 3446098 h 4824537"/>
              <a:gd name="connsiteX22" fmla="*/ 0 w 4032448"/>
              <a:gd name="connsiteY22" fmla="*/ 2805124 h 4824537"/>
              <a:gd name="connsiteX23" fmla="*/ 0 w 4032448"/>
              <a:gd name="connsiteY23" fmla="*/ 2164149 h 4824537"/>
              <a:gd name="connsiteX24" fmla="*/ 0 w 4032448"/>
              <a:gd name="connsiteY24" fmla="*/ 1619666 h 4824537"/>
              <a:gd name="connsiteX25" fmla="*/ 0 w 4032448"/>
              <a:gd name="connsiteY25" fmla="*/ 833956 h 4824537"/>
              <a:gd name="connsiteX26" fmla="*/ 0 w 4032448"/>
              <a:gd name="connsiteY26" fmla="*/ 0 h 4824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032448" h="4824537" fill="none" extrusionOk="0">
                <a:moveTo>
                  <a:pt x="0" y="0"/>
                </a:moveTo>
                <a:cubicBezTo>
                  <a:pt x="143692" y="16484"/>
                  <a:pt x="501874" y="29587"/>
                  <a:pt x="672075" y="0"/>
                </a:cubicBezTo>
                <a:cubicBezTo>
                  <a:pt x="842276" y="-29587"/>
                  <a:pt x="1123170" y="27638"/>
                  <a:pt x="1344149" y="0"/>
                </a:cubicBezTo>
                <a:cubicBezTo>
                  <a:pt x="1565128" y="-27638"/>
                  <a:pt x="1883304" y="-24067"/>
                  <a:pt x="2056548" y="0"/>
                </a:cubicBezTo>
                <a:cubicBezTo>
                  <a:pt x="2229792" y="24067"/>
                  <a:pt x="2590042" y="21408"/>
                  <a:pt x="2809272" y="0"/>
                </a:cubicBezTo>
                <a:cubicBezTo>
                  <a:pt x="3028502" y="-21408"/>
                  <a:pt x="3252443" y="6814"/>
                  <a:pt x="3441022" y="0"/>
                </a:cubicBezTo>
                <a:cubicBezTo>
                  <a:pt x="3629601" y="-6814"/>
                  <a:pt x="3903272" y="25087"/>
                  <a:pt x="4032448" y="0"/>
                </a:cubicBezTo>
                <a:cubicBezTo>
                  <a:pt x="4039563" y="348994"/>
                  <a:pt x="4037697" y="430471"/>
                  <a:pt x="4032448" y="737465"/>
                </a:cubicBezTo>
                <a:cubicBezTo>
                  <a:pt x="4027199" y="1044460"/>
                  <a:pt x="4045293" y="1232997"/>
                  <a:pt x="4032448" y="1474930"/>
                </a:cubicBezTo>
                <a:cubicBezTo>
                  <a:pt x="4019603" y="1716864"/>
                  <a:pt x="4048832" y="1912459"/>
                  <a:pt x="4032448" y="2164149"/>
                </a:cubicBezTo>
                <a:cubicBezTo>
                  <a:pt x="4016064" y="2415839"/>
                  <a:pt x="4040892" y="2470144"/>
                  <a:pt x="4032448" y="2708633"/>
                </a:cubicBezTo>
                <a:cubicBezTo>
                  <a:pt x="4024004" y="2947122"/>
                  <a:pt x="4016825" y="3133899"/>
                  <a:pt x="4032448" y="3349607"/>
                </a:cubicBezTo>
                <a:cubicBezTo>
                  <a:pt x="4048071" y="3565315"/>
                  <a:pt x="4039067" y="3659485"/>
                  <a:pt x="4032448" y="3894091"/>
                </a:cubicBezTo>
                <a:cubicBezTo>
                  <a:pt x="4025829" y="4128697"/>
                  <a:pt x="3995576" y="4379487"/>
                  <a:pt x="4032448" y="4824537"/>
                </a:cubicBezTo>
                <a:cubicBezTo>
                  <a:pt x="3858170" y="4833383"/>
                  <a:pt x="3598213" y="4825165"/>
                  <a:pt x="3400698" y="4824537"/>
                </a:cubicBezTo>
                <a:cubicBezTo>
                  <a:pt x="3203183" y="4823910"/>
                  <a:pt x="2874062" y="4822179"/>
                  <a:pt x="2688299" y="4824537"/>
                </a:cubicBezTo>
                <a:cubicBezTo>
                  <a:pt x="2502536" y="4826895"/>
                  <a:pt x="2228616" y="4824432"/>
                  <a:pt x="1975900" y="4824537"/>
                </a:cubicBezTo>
                <a:cubicBezTo>
                  <a:pt x="1723184" y="4824642"/>
                  <a:pt x="1624251" y="4839862"/>
                  <a:pt x="1384474" y="4824537"/>
                </a:cubicBezTo>
                <a:cubicBezTo>
                  <a:pt x="1144697" y="4809212"/>
                  <a:pt x="981819" y="4797979"/>
                  <a:pt x="672075" y="4824537"/>
                </a:cubicBezTo>
                <a:cubicBezTo>
                  <a:pt x="362331" y="4851095"/>
                  <a:pt x="297265" y="4847966"/>
                  <a:pt x="0" y="4824537"/>
                </a:cubicBezTo>
                <a:cubicBezTo>
                  <a:pt x="-25086" y="4595682"/>
                  <a:pt x="10472" y="4384509"/>
                  <a:pt x="0" y="4183563"/>
                </a:cubicBezTo>
                <a:cubicBezTo>
                  <a:pt x="-10472" y="3982617"/>
                  <a:pt x="18049" y="3731842"/>
                  <a:pt x="0" y="3446098"/>
                </a:cubicBezTo>
                <a:cubicBezTo>
                  <a:pt x="-18049" y="3160355"/>
                  <a:pt x="-7299" y="3055888"/>
                  <a:pt x="0" y="2805124"/>
                </a:cubicBezTo>
                <a:cubicBezTo>
                  <a:pt x="7299" y="2554360"/>
                  <a:pt x="26165" y="2298459"/>
                  <a:pt x="0" y="2164149"/>
                </a:cubicBezTo>
                <a:cubicBezTo>
                  <a:pt x="-26165" y="2029839"/>
                  <a:pt x="-11396" y="1813742"/>
                  <a:pt x="0" y="1619666"/>
                </a:cubicBezTo>
                <a:cubicBezTo>
                  <a:pt x="11396" y="1425590"/>
                  <a:pt x="2967" y="1158525"/>
                  <a:pt x="0" y="833956"/>
                </a:cubicBezTo>
                <a:cubicBezTo>
                  <a:pt x="-2967" y="509387"/>
                  <a:pt x="-20453" y="200958"/>
                  <a:pt x="0" y="0"/>
                </a:cubicBezTo>
                <a:close/>
              </a:path>
              <a:path w="4032448" h="4824537" stroke="0" extrusionOk="0">
                <a:moveTo>
                  <a:pt x="0" y="0"/>
                </a:moveTo>
                <a:cubicBezTo>
                  <a:pt x="204925" y="11462"/>
                  <a:pt x="404311" y="-10616"/>
                  <a:pt x="672075" y="0"/>
                </a:cubicBezTo>
                <a:cubicBezTo>
                  <a:pt x="939839" y="10616"/>
                  <a:pt x="1063623" y="-24268"/>
                  <a:pt x="1263500" y="0"/>
                </a:cubicBezTo>
                <a:cubicBezTo>
                  <a:pt x="1463377" y="24268"/>
                  <a:pt x="1733353" y="7264"/>
                  <a:pt x="1935575" y="0"/>
                </a:cubicBezTo>
                <a:cubicBezTo>
                  <a:pt x="2137798" y="-7264"/>
                  <a:pt x="2338522" y="-18981"/>
                  <a:pt x="2567325" y="0"/>
                </a:cubicBezTo>
                <a:cubicBezTo>
                  <a:pt x="2796128" y="18981"/>
                  <a:pt x="2995770" y="23573"/>
                  <a:pt x="3199075" y="0"/>
                </a:cubicBezTo>
                <a:cubicBezTo>
                  <a:pt x="3402380" y="-23573"/>
                  <a:pt x="3805415" y="-40572"/>
                  <a:pt x="4032448" y="0"/>
                </a:cubicBezTo>
                <a:cubicBezTo>
                  <a:pt x="4042004" y="296594"/>
                  <a:pt x="3999548" y="371861"/>
                  <a:pt x="4032448" y="737465"/>
                </a:cubicBezTo>
                <a:cubicBezTo>
                  <a:pt x="4065348" y="1103069"/>
                  <a:pt x="4001667" y="1195002"/>
                  <a:pt x="4032448" y="1378439"/>
                </a:cubicBezTo>
                <a:cubicBezTo>
                  <a:pt x="4063229" y="1561876"/>
                  <a:pt x="4043529" y="1948546"/>
                  <a:pt x="4032448" y="2164149"/>
                </a:cubicBezTo>
                <a:cubicBezTo>
                  <a:pt x="4021368" y="2379752"/>
                  <a:pt x="4044916" y="2719882"/>
                  <a:pt x="4032448" y="2901614"/>
                </a:cubicBezTo>
                <a:cubicBezTo>
                  <a:pt x="4019980" y="3083346"/>
                  <a:pt x="4037669" y="3291921"/>
                  <a:pt x="4032448" y="3542589"/>
                </a:cubicBezTo>
                <a:cubicBezTo>
                  <a:pt x="4027227" y="3793258"/>
                  <a:pt x="4035993" y="3949087"/>
                  <a:pt x="4032448" y="4231808"/>
                </a:cubicBezTo>
                <a:cubicBezTo>
                  <a:pt x="4028903" y="4514529"/>
                  <a:pt x="4010269" y="4685777"/>
                  <a:pt x="4032448" y="4824537"/>
                </a:cubicBezTo>
                <a:cubicBezTo>
                  <a:pt x="3840851" y="4819937"/>
                  <a:pt x="3680039" y="4806609"/>
                  <a:pt x="3441022" y="4824537"/>
                </a:cubicBezTo>
                <a:cubicBezTo>
                  <a:pt x="3202005" y="4842465"/>
                  <a:pt x="2893815" y="4837284"/>
                  <a:pt x="2728623" y="4824537"/>
                </a:cubicBezTo>
                <a:cubicBezTo>
                  <a:pt x="2563431" y="4811790"/>
                  <a:pt x="2328737" y="4803543"/>
                  <a:pt x="2056548" y="4824537"/>
                </a:cubicBezTo>
                <a:cubicBezTo>
                  <a:pt x="1784360" y="4845531"/>
                  <a:pt x="1551735" y="4812176"/>
                  <a:pt x="1303825" y="4824537"/>
                </a:cubicBezTo>
                <a:cubicBezTo>
                  <a:pt x="1055915" y="4836898"/>
                  <a:pt x="858153" y="4803151"/>
                  <a:pt x="591426" y="4824537"/>
                </a:cubicBezTo>
                <a:cubicBezTo>
                  <a:pt x="324699" y="4845923"/>
                  <a:pt x="241510" y="4834653"/>
                  <a:pt x="0" y="4824537"/>
                </a:cubicBezTo>
                <a:cubicBezTo>
                  <a:pt x="27049" y="4645195"/>
                  <a:pt x="-14413" y="4296877"/>
                  <a:pt x="0" y="4038827"/>
                </a:cubicBezTo>
                <a:cubicBezTo>
                  <a:pt x="14413" y="3780777"/>
                  <a:pt x="23906" y="3723865"/>
                  <a:pt x="0" y="3494343"/>
                </a:cubicBezTo>
                <a:cubicBezTo>
                  <a:pt x="-23906" y="3264821"/>
                  <a:pt x="-14166" y="2995635"/>
                  <a:pt x="0" y="2853369"/>
                </a:cubicBezTo>
                <a:cubicBezTo>
                  <a:pt x="14166" y="2711103"/>
                  <a:pt x="-11138" y="2358816"/>
                  <a:pt x="0" y="2164149"/>
                </a:cubicBezTo>
                <a:cubicBezTo>
                  <a:pt x="11138" y="1969482"/>
                  <a:pt x="34952" y="1587053"/>
                  <a:pt x="0" y="1378439"/>
                </a:cubicBezTo>
                <a:cubicBezTo>
                  <a:pt x="-34952" y="1169825"/>
                  <a:pt x="-15697" y="892182"/>
                  <a:pt x="0" y="737465"/>
                </a:cubicBezTo>
                <a:cubicBezTo>
                  <a:pt x="15697" y="582748"/>
                  <a:pt x="20545" y="260661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prstDash val="solid"/>
            <a:extLst>
              <a:ext uri="{C807C97D-BFC1-408E-A445-0C87EB9F89A2}">
                <ask:lineSketchStyleProps xmlns="" xmlns:ask="http://schemas.microsoft.com/office/drawing/2018/sketchyshapes" sd="1800175618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fontScale="92500"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3. Ο παρατηρητής μπορεί να συζητήσει με τα παιδιά αφού αποκτήσουν μια οικειότητα μαζί του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Ή να αλληλεπιδράσει μαζί τους εφόσον τα ίδια το ζητήσουν</a:t>
            </a:r>
          </a:p>
        </p:txBody>
      </p:sp>
      <p:sp>
        <p:nvSpPr>
          <p:cNvPr id="7" name="Ορθογώνιο 6">
            <a:extLst>
              <a:ext uri="{FF2B5EF4-FFF2-40B4-BE49-F238E27FC236}">
                <a16:creationId xmlns="" xmlns:a16="http://schemas.microsoft.com/office/drawing/2014/main" id="{293125E8-CE2B-41D5-8719-914A7D232B25}"/>
              </a:ext>
            </a:extLst>
          </p:cNvPr>
          <p:cNvSpPr/>
          <p:nvPr/>
        </p:nvSpPr>
        <p:spPr>
          <a:xfrm>
            <a:off x="1043608" y="548680"/>
            <a:ext cx="7272808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l-GR" sz="2400" b="1" dirty="0"/>
              <a:t>Τρόπος συμμετοχής του/της παρατηρητή/</a:t>
            </a:r>
            <a:r>
              <a:rPr lang="el-GR" sz="2400" b="1" dirty="0" err="1"/>
              <a:t>τριας</a:t>
            </a:r>
            <a:endParaRPr lang="el-GR" sz="2400" b="1" dirty="0"/>
          </a:p>
        </p:txBody>
      </p:sp>
      <p:sp>
        <p:nvSpPr>
          <p:cNvPr id="9" name="TextShape 3">
            <a:extLst>
              <a:ext uri="{FF2B5EF4-FFF2-40B4-BE49-F238E27FC236}">
                <a16:creationId xmlns="" xmlns:a16="http://schemas.microsoft.com/office/drawing/2014/main" id="{211EB29A-6A5E-4FA9-80E1-73A7E000A248}"/>
              </a:ext>
            </a:extLst>
          </p:cNvPr>
          <p:cNvSpPr txBox="1"/>
          <p:nvPr/>
        </p:nvSpPr>
        <p:spPr>
          <a:xfrm>
            <a:off x="2051720" y="6364136"/>
            <a:ext cx="5631660" cy="27351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el-GR" sz="10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302092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500042"/>
            <a:ext cx="6715140" cy="6357958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Στη βιβλιογραφία επισημαίνεται ότι μέσω της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συμμετοχικής παρατήρησης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Gibson, 2010, DeWalt &amp; DeWalt , 2010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lvl="1"/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Εξοικειωνόμαστε περισσότερο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με την κατάσταση που παρατηρούμε.</a:t>
            </a: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Μπορούμε να συλλέξουμε στοιχεία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και από όσους συμμετέχουν στις διαδικασίες, </a:t>
            </a:r>
          </a:p>
          <a:p>
            <a:pPr lvl="1"/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συζητώντας μαζί τους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, ανταλλάσσοντας σκέψεις, διατυπώνοντας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απορίες.</a:t>
            </a:r>
            <a:endParaRPr lang="en-US" sz="19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Μπορούμε σταδιακά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εμβαθύνουμε.</a:t>
            </a:r>
          </a:p>
          <a:p>
            <a:pPr lvl="1"/>
            <a:endParaRPr lang="en-US" sz="19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Δεν υπάρχει ένας κανόνας για το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πότε χρησιμοποιούμε συμμετοχική και πότε μη συμμετοχική παρατήρηση, υπάρχουν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περιπτώσεις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 στις οποίες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φαίνεται να ταιριάζει περισσότερο ένα είδος.</a:t>
            </a:r>
          </a:p>
          <a:p>
            <a:pPr>
              <a:buNone/>
            </a:pPr>
            <a:endParaRPr lang="el-GR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700" b="1" dirty="0" smtClean="0">
                <a:latin typeface="Times New Roman" pitchFamily="18" charset="0"/>
                <a:cs typeface="Times New Roman" pitchFamily="18" charset="0"/>
              </a:rPr>
              <a:t> Στάδια της συμμετοχικής παρατήρησης </a:t>
            </a:r>
            <a:br>
              <a:rPr lang="el-GR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/>
              <a:t> 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6715140" cy="6000768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Τα βασικότερα στάδια της συμμετοχικής παρατήρησης (</a:t>
            </a:r>
            <a:r>
              <a:rPr lang="el-GR" sz="2000" dirty="0" err="1" smtClean="0">
                <a:latin typeface="Times New Roman" pitchFamily="18" charset="0"/>
                <a:cs typeface="Times New Roman" pitchFamily="18" charset="0"/>
              </a:rPr>
              <a:t>Ιωσηφίδης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 2003) είναι: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επιλογή του θέματος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(ερευνητικού προβλήματος)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η εξασφάλιση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πρόσβασης στο πεδίο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παρατήρησης, π.χ. μίας τάξης σχολείου.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ο προσδιορισμός των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σχέσεων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που θα αναπτύξει ο παρατηρητής στο πεδίο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η συλλογή και καταγραφή των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δεδομένων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ανάλυση, ερμηνεία και παρουσίαση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των δεδομένων , που ουσιαστικά εκφράζει και το βάθος της κατανόησης μας.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642918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700" b="1" dirty="0" smtClean="0">
                <a:latin typeface="Times New Roman" pitchFamily="18" charset="0"/>
                <a:cs typeface="Times New Roman" pitchFamily="18" charset="0"/>
              </a:rPr>
              <a:t> Οργανώνοντας μια παρατήρηση </a:t>
            </a:r>
            <a:br>
              <a:rPr lang="el-GR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7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l-GR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714356"/>
            <a:ext cx="6715140" cy="6143644"/>
          </a:xfrm>
        </p:spPr>
        <p:txBody>
          <a:bodyPr>
            <a:normAutofit/>
          </a:bodyPr>
          <a:lstStyle/>
          <a:p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Η παρατήρηση </a:t>
            </a:r>
            <a:r>
              <a:rPr lang="el-GR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δεν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 είναι μια πράξη που </a:t>
            </a:r>
            <a:r>
              <a:rPr lang="el-GR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γίνεται με τυχαίο 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ανοργάνωτο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 τρόπο. </a:t>
            </a:r>
          </a:p>
          <a:p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Ο παρατηρητής/</a:t>
            </a:r>
            <a:r>
              <a:rPr lang="el-GR" sz="1900" dirty="0" err="1" smtClean="0">
                <a:latin typeface="Times New Roman" pitchFamily="18" charset="0"/>
                <a:cs typeface="Times New Roman" pitchFamily="18" charset="0"/>
              </a:rPr>
              <a:t>ήτρια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 πρέπει να πάρει μια σειρά από </a:t>
            </a:r>
            <a:r>
              <a:rPr lang="el-GR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αποφάσεις οργανωτικού  χαρακτήρα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, προτού προβεί στη διαδικασία της παρατήρησης, </a:t>
            </a:r>
            <a:r>
              <a:rPr lang="el-GR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 συμμετοχικό ή μη τρόπο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l-GR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900" b="1" dirty="0" smtClean="0">
                <a:latin typeface="Times New Roman" pitchFamily="18" charset="0"/>
                <a:cs typeface="Times New Roman" pitchFamily="18" charset="0"/>
              </a:rPr>
              <a:t>Ο στόχος της παρατήρησης 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είναι  </a:t>
            </a:r>
          </a:p>
          <a:p>
            <a:pPr lvl="1"/>
            <a:r>
              <a:rPr lang="el-GR" sz="19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γνώση του πεδίου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και τα ιδιαίτερα </a:t>
            </a:r>
            <a:r>
              <a:rPr lang="el-GR" sz="19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χαρακτηριστικά των συμμετεχόντων/ουσών. </a:t>
            </a:r>
          </a:p>
          <a:p>
            <a:endParaRPr lang="el-GR" sz="1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1900" b="1" dirty="0" smtClean="0">
                <a:latin typeface="Times New Roman" pitchFamily="18" charset="0"/>
                <a:cs typeface="Times New Roman" pitchFamily="18" charset="0"/>
              </a:rPr>
              <a:t>Κομβικά σημεία για την οργάνωση 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μιας παρατήρησης  είναι:</a:t>
            </a:r>
          </a:p>
          <a:p>
            <a:pPr lvl="1"/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 τρόπος καταγραφής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των παρατηρήσεων</a:t>
            </a:r>
          </a:p>
          <a:p>
            <a:pPr lvl="1"/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γνώση από το πεδίο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με τις ιδιαιτερότητες του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το θέμα της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συναίνεσης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και αποδοχής των παρατηρούμενων</a:t>
            </a:r>
          </a:p>
          <a:p>
            <a:pPr lvl="1"/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ποιότητα καταγραφής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, για το στάδιο  της  ανάλυσης και ερμηνείας.</a:t>
            </a:r>
          </a:p>
          <a:p>
            <a:endParaRPr lang="el-GR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700" b="1" dirty="0" smtClean="0">
                <a:latin typeface="Times New Roman" pitchFamily="18" charset="0"/>
                <a:cs typeface="Times New Roman" pitchFamily="18" charset="0"/>
              </a:rPr>
              <a:t> Από την παρατήρηση στην καταγραφή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/>
              <a:t> 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6715140" cy="6000768"/>
          </a:xfrm>
        </p:spPr>
        <p:txBody>
          <a:bodyPr>
            <a:normAutofit lnSpcReduction="10000"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Η καταγραφή είναι σημαντική  γιατί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endParaRPr lang="el-GR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Μας επιτρέπει να επανέλθουμε αργότερα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σε όσα καταγράψαμε, </a:t>
            </a:r>
          </a:p>
          <a:p>
            <a:pPr lvl="2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ώστε να μπορέσουμε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διερευνήσουμε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και </a:t>
            </a:r>
          </a:p>
          <a:p>
            <a:pPr lvl="2"/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κατανοήσουμε βαθύτερα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την εκπαιδευτική διαδικασία.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Μας βοηθάει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να βάλουμε 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σε μια σειρά τις σκέψεις μας,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αλλά και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αναρωτηθούμε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Μας επιτρέπει να συνειδητοποιήσουμε </a:t>
            </a:r>
          </a:p>
          <a:p>
            <a:pPr lvl="2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τις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ποικίλες παραμέτρους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που επηρεάζουν μια διαδικασία, </a:t>
            </a:r>
          </a:p>
          <a:p>
            <a:pPr lvl="2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τα ποικίλα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θέματα που μας απασχολούν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και τις αλληλεπιδράσεις που υπάρχουν</a:t>
            </a:r>
          </a:p>
          <a:p>
            <a:pPr lvl="2"/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αναδείξουμε τις σημαντικότερες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και αυτές που χρειάζονται διερεύνηση</a:t>
            </a:r>
            <a:r>
              <a:rPr lang="el-GR" sz="19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700" b="1" dirty="0" smtClean="0">
                <a:latin typeface="Times New Roman" pitchFamily="18" charset="0"/>
                <a:cs typeface="Times New Roman" pitchFamily="18" charset="0"/>
              </a:rPr>
              <a:t> Από την παρατήρηση στην καταγραφή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/>
              <a:t> 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6715140" cy="6000768"/>
          </a:xfrm>
        </p:spPr>
        <p:txBody>
          <a:bodyPr>
            <a:normAutofit/>
          </a:bodyPr>
          <a:lstStyle/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4000" b="1" i="1" dirty="0" smtClean="0">
                <a:latin typeface="Times New Roman" pitchFamily="18" charset="0"/>
                <a:cs typeface="Times New Roman" pitchFamily="18" charset="0"/>
              </a:rPr>
              <a:t>Από τι εξαρτάται η ποιότητα της καταγραφής ;  </a:t>
            </a:r>
            <a:endParaRPr lang="el-GR" sz="4000" i="1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700" b="1" dirty="0" smtClean="0">
                <a:latin typeface="Times New Roman" pitchFamily="18" charset="0"/>
                <a:cs typeface="Times New Roman" pitchFamily="18" charset="0"/>
              </a:rPr>
              <a:t> Από την παρατήρηση στην καταγραφή </a:t>
            </a: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/>
              <a:t> 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6715140" cy="6000768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Η ποιότητα της καταγραφής εξαρτάται από: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τη 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συστηματικότητα</a:t>
            </a:r>
            <a:r>
              <a:rPr lang="el-GR" sz="2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της παρατήρησης,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τον βαθμό 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συναισθηματικής απεμπλοκής</a:t>
            </a:r>
            <a:r>
              <a:rPr lang="el-GR" sz="2000" i="1" u="sng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την 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ποιότητα των στοιχείων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που συγκρατήσαμε (συσχέτιση με άξονες παρατήρησης),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την επιλογή της 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κατάλληλης τεχνικής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την 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αναλυτικότητα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της περιγραφής και την επαρκή 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τεκμηρίωση,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την 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επαρκή άσκηση </a:t>
            </a:r>
            <a:r>
              <a:rPr lang="el-GR" sz="2000" i="1" u="sng" dirty="0" smtClean="0">
                <a:latin typeface="Times New Roman" pitchFamily="18" charset="0"/>
                <a:cs typeface="Times New Roman" pitchFamily="18" charset="0"/>
              </a:rPr>
              <a:t>και τη σταδιακή </a:t>
            </a:r>
            <a:r>
              <a:rPr lang="el-GR" sz="20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εξοικείωση</a:t>
            </a:r>
            <a:r>
              <a:rPr lang="el-GR" sz="2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του/της παρατηρητή/ </a:t>
            </a:r>
            <a:r>
              <a:rPr lang="el-GR" sz="2000" i="1" dirty="0" err="1" smtClean="0">
                <a:latin typeface="Times New Roman" pitchFamily="18" charset="0"/>
                <a:cs typeface="Times New Roman" pitchFamily="18" charset="0"/>
              </a:rPr>
              <a:t>ήτριας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με την αναλυτική και τη συνθετική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διαδικασία.</a:t>
            </a:r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E009DD9B-5EE2-4C0D-8B2B-351C8C1022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E720DB99-7745-4E75-9D96-AAB6D55C53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38378" y="464119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D68803C4-E159-4360-B7BB-74205C8F78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38378" y="601952"/>
            <a:ext cx="7667244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504B0465-3B07-49BF-BEA7-D8147624629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738378" y="2038655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4 - Τίτλος"/>
          <p:cNvSpPr>
            <a:spLocks noGrp="1"/>
          </p:cNvSpPr>
          <p:nvPr>
            <p:ph type="title"/>
          </p:nvPr>
        </p:nvSpPr>
        <p:spPr>
          <a:xfrm>
            <a:off x="755576" y="764704"/>
            <a:ext cx="7874070" cy="1152128"/>
          </a:xfrm>
        </p:spPr>
        <p:txBody>
          <a:bodyPr>
            <a:normAutofit fontScale="90000"/>
          </a:bodyPr>
          <a:lstStyle/>
          <a:p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Παράδειγμα </a:t>
            </a:r>
            <a:r>
              <a:rPr lang="el-GR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συστηματικής</a:t>
            </a: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 παρατήρησης (καταγραφής)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000" b="1" dirty="0">
                <a:latin typeface="Times New Roman" pitchFamily="18" charset="0"/>
                <a:cs typeface="Times New Roman" pitchFamily="18" charset="0"/>
              </a:rPr>
            </a:br>
            <a:endParaRPr lang="el-G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2699792" y="2420888"/>
            <a:ext cx="5515546" cy="3600400"/>
          </a:xfrm>
          <a:custGeom>
            <a:avLst/>
            <a:gdLst>
              <a:gd name="connsiteX0" fmla="*/ 0 w 5184576"/>
              <a:gd name="connsiteY0" fmla="*/ 0 h 3600400"/>
              <a:gd name="connsiteX1" fmla="*/ 544380 w 5184576"/>
              <a:gd name="connsiteY1" fmla="*/ 0 h 3600400"/>
              <a:gd name="connsiteX2" fmla="*/ 1192452 w 5184576"/>
              <a:gd name="connsiteY2" fmla="*/ 0 h 3600400"/>
              <a:gd name="connsiteX3" fmla="*/ 1840524 w 5184576"/>
              <a:gd name="connsiteY3" fmla="*/ 0 h 3600400"/>
              <a:gd name="connsiteX4" fmla="*/ 2384905 w 5184576"/>
              <a:gd name="connsiteY4" fmla="*/ 0 h 3600400"/>
              <a:gd name="connsiteX5" fmla="*/ 3136668 w 5184576"/>
              <a:gd name="connsiteY5" fmla="*/ 0 h 3600400"/>
              <a:gd name="connsiteX6" fmla="*/ 3681049 w 5184576"/>
              <a:gd name="connsiteY6" fmla="*/ 0 h 3600400"/>
              <a:gd name="connsiteX7" fmla="*/ 4380967 w 5184576"/>
              <a:gd name="connsiteY7" fmla="*/ 0 h 3600400"/>
              <a:gd name="connsiteX8" fmla="*/ 5184576 w 5184576"/>
              <a:gd name="connsiteY8" fmla="*/ 0 h 3600400"/>
              <a:gd name="connsiteX9" fmla="*/ 5184576 w 5184576"/>
              <a:gd name="connsiteY9" fmla="*/ 636071 h 3600400"/>
              <a:gd name="connsiteX10" fmla="*/ 5184576 w 5184576"/>
              <a:gd name="connsiteY10" fmla="*/ 1200133 h 3600400"/>
              <a:gd name="connsiteX11" fmla="*/ 5184576 w 5184576"/>
              <a:gd name="connsiteY11" fmla="*/ 1836204 h 3600400"/>
              <a:gd name="connsiteX12" fmla="*/ 5184576 w 5184576"/>
              <a:gd name="connsiteY12" fmla="*/ 2364263 h 3600400"/>
              <a:gd name="connsiteX13" fmla="*/ 5184576 w 5184576"/>
              <a:gd name="connsiteY13" fmla="*/ 2964329 h 3600400"/>
              <a:gd name="connsiteX14" fmla="*/ 5184576 w 5184576"/>
              <a:gd name="connsiteY14" fmla="*/ 3600400 h 3600400"/>
              <a:gd name="connsiteX15" fmla="*/ 4588350 w 5184576"/>
              <a:gd name="connsiteY15" fmla="*/ 3600400 h 3600400"/>
              <a:gd name="connsiteX16" fmla="*/ 3888432 w 5184576"/>
              <a:gd name="connsiteY16" fmla="*/ 3600400 h 3600400"/>
              <a:gd name="connsiteX17" fmla="*/ 3136668 w 5184576"/>
              <a:gd name="connsiteY17" fmla="*/ 3600400 h 3600400"/>
              <a:gd name="connsiteX18" fmla="*/ 2488596 w 5184576"/>
              <a:gd name="connsiteY18" fmla="*/ 3600400 h 3600400"/>
              <a:gd name="connsiteX19" fmla="*/ 1840524 w 5184576"/>
              <a:gd name="connsiteY19" fmla="*/ 3600400 h 3600400"/>
              <a:gd name="connsiteX20" fmla="*/ 1140607 w 5184576"/>
              <a:gd name="connsiteY20" fmla="*/ 3600400 h 3600400"/>
              <a:gd name="connsiteX21" fmla="*/ 0 w 5184576"/>
              <a:gd name="connsiteY21" fmla="*/ 3600400 h 3600400"/>
              <a:gd name="connsiteX22" fmla="*/ 0 w 5184576"/>
              <a:gd name="connsiteY22" fmla="*/ 3108345 h 3600400"/>
              <a:gd name="connsiteX23" fmla="*/ 0 w 5184576"/>
              <a:gd name="connsiteY23" fmla="*/ 2580287 h 3600400"/>
              <a:gd name="connsiteX24" fmla="*/ 0 w 5184576"/>
              <a:gd name="connsiteY24" fmla="*/ 2052228 h 3600400"/>
              <a:gd name="connsiteX25" fmla="*/ 0 w 5184576"/>
              <a:gd name="connsiteY25" fmla="*/ 1524169 h 3600400"/>
              <a:gd name="connsiteX26" fmla="*/ 0 w 5184576"/>
              <a:gd name="connsiteY26" fmla="*/ 1032115 h 3600400"/>
              <a:gd name="connsiteX27" fmla="*/ 0 w 5184576"/>
              <a:gd name="connsiteY27" fmla="*/ 540060 h 3600400"/>
              <a:gd name="connsiteX28" fmla="*/ 0 w 5184576"/>
              <a:gd name="connsiteY28" fmla="*/ 0 h 36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5184576" h="3600400" fill="none" extrusionOk="0">
                <a:moveTo>
                  <a:pt x="0" y="0"/>
                </a:moveTo>
                <a:cubicBezTo>
                  <a:pt x="225966" y="-22095"/>
                  <a:pt x="276583" y="11551"/>
                  <a:pt x="544380" y="0"/>
                </a:cubicBezTo>
                <a:cubicBezTo>
                  <a:pt x="812177" y="-11551"/>
                  <a:pt x="1060422" y="-25097"/>
                  <a:pt x="1192452" y="0"/>
                </a:cubicBezTo>
                <a:cubicBezTo>
                  <a:pt x="1324482" y="25097"/>
                  <a:pt x="1604251" y="28724"/>
                  <a:pt x="1840524" y="0"/>
                </a:cubicBezTo>
                <a:cubicBezTo>
                  <a:pt x="2076797" y="-28724"/>
                  <a:pt x="2264722" y="2008"/>
                  <a:pt x="2384905" y="0"/>
                </a:cubicBezTo>
                <a:cubicBezTo>
                  <a:pt x="2505088" y="-2008"/>
                  <a:pt x="2949345" y="7105"/>
                  <a:pt x="3136668" y="0"/>
                </a:cubicBezTo>
                <a:cubicBezTo>
                  <a:pt x="3323991" y="-7105"/>
                  <a:pt x="3490079" y="12622"/>
                  <a:pt x="3681049" y="0"/>
                </a:cubicBezTo>
                <a:cubicBezTo>
                  <a:pt x="3872019" y="-12622"/>
                  <a:pt x="4100152" y="30667"/>
                  <a:pt x="4380967" y="0"/>
                </a:cubicBezTo>
                <a:cubicBezTo>
                  <a:pt x="4661782" y="-30667"/>
                  <a:pt x="4797870" y="5373"/>
                  <a:pt x="5184576" y="0"/>
                </a:cubicBezTo>
                <a:cubicBezTo>
                  <a:pt x="5194534" y="196525"/>
                  <a:pt x="5196506" y="379715"/>
                  <a:pt x="5184576" y="636071"/>
                </a:cubicBezTo>
                <a:cubicBezTo>
                  <a:pt x="5172646" y="892427"/>
                  <a:pt x="5186409" y="976670"/>
                  <a:pt x="5184576" y="1200133"/>
                </a:cubicBezTo>
                <a:cubicBezTo>
                  <a:pt x="5182743" y="1423596"/>
                  <a:pt x="5190434" y="1608860"/>
                  <a:pt x="5184576" y="1836204"/>
                </a:cubicBezTo>
                <a:cubicBezTo>
                  <a:pt x="5178718" y="2063548"/>
                  <a:pt x="5159890" y="2106260"/>
                  <a:pt x="5184576" y="2364263"/>
                </a:cubicBezTo>
                <a:cubicBezTo>
                  <a:pt x="5209262" y="2622266"/>
                  <a:pt x="5171131" y="2840692"/>
                  <a:pt x="5184576" y="2964329"/>
                </a:cubicBezTo>
                <a:cubicBezTo>
                  <a:pt x="5198021" y="3087966"/>
                  <a:pt x="5155801" y="3379470"/>
                  <a:pt x="5184576" y="3600400"/>
                </a:cubicBezTo>
                <a:cubicBezTo>
                  <a:pt x="4891161" y="3573254"/>
                  <a:pt x="4805101" y="3590496"/>
                  <a:pt x="4588350" y="3600400"/>
                </a:cubicBezTo>
                <a:cubicBezTo>
                  <a:pt x="4371599" y="3610304"/>
                  <a:pt x="4124538" y="3570248"/>
                  <a:pt x="3888432" y="3600400"/>
                </a:cubicBezTo>
                <a:cubicBezTo>
                  <a:pt x="3652326" y="3630552"/>
                  <a:pt x="3299040" y="3579126"/>
                  <a:pt x="3136668" y="3600400"/>
                </a:cubicBezTo>
                <a:cubicBezTo>
                  <a:pt x="2974296" y="3621674"/>
                  <a:pt x="2688281" y="3610590"/>
                  <a:pt x="2488596" y="3600400"/>
                </a:cubicBezTo>
                <a:cubicBezTo>
                  <a:pt x="2288911" y="3590210"/>
                  <a:pt x="2124132" y="3575042"/>
                  <a:pt x="1840524" y="3600400"/>
                </a:cubicBezTo>
                <a:cubicBezTo>
                  <a:pt x="1556916" y="3625758"/>
                  <a:pt x="1376301" y="3585673"/>
                  <a:pt x="1140607" y="3600400"/>
                </a:cubicBezTo>
                <a:cubicBezTo>
                  <a:pt x="904913" y="3615127"/>
                  <a:pt x="309862" y="3589046"/>
                  <a:pt x="0" y="3600400"/>
                </a:cubicBezTo>
                <a:cubicBezTo>
                  <a:pt x="-7369" y="3419368"/>
                  <a:pt x="19813" y="3338233"/>
                  <a:pt x="0" y="3108345"/>
                </a:cubicBezTo>
                <a:cubicBezTo>
                  <a:pt x="-19813" y="2878458"/>
                  <a:pt x="-12924" y="2698471"/>
                  <a:pt x="0" y="2580287"/>
                </a:cubicBezTo>
                <a:cubicBezTo>
                  <a:pt x="12924" y="2462103"/>
                  <a:pt x="10759" y="2274126"/>
                  <a:pt x="0" y="2052228"/>
                </a:cubicBezTo>
                <a:cubicBezTo>
                  <a:pt x="-10759" y="1830330"/>
                  <a:pt x="-11723" y="1662792"/>
                  <a:pt x="0" y="1524169"/>
                </a:cubicBezTo>
                <a:cubicBezTo>
                  <a:pt x="11723" y="1385546"/>
                  <a:pt x="-12281" y="1215685"/>
                  <a:pt x="0" y="1032115"/>
                </a:cubicBezTo>
                <a:cubicBezTo>
                  <a:pt x="12281" y="848545"/>
                  <a:pt x="7968" y="773424"/>
                  <a:pt x="0" y="540060"/>
                </a:cubicBezTo>
                <a:cubicBezTo>
                  <a:pt x="-7968" y="306696"/>
                  <a:pt x="25357" y="156234"/>
                  <a:pt x="0" y="0"/>
                </a:cubicBezTo>
                <a:close/>
              </a:path>
              <a:path w="5184576" h="3600400" stroke="0" extrusionOk="0">
                <a:moveTo>
                  <a:pt x="0" y="0"/>
                </a:moveTo>
                <a:cubicBezTo>
                  <a:pt x="153515" y="-19762"/>
                  <a:pt x="247115" y="-19321"/>
                  <a:pt x="492535" y="0"/>
                </a:cubicBezTo>
                <a:cubicBezTo>
                  <a:pt x="737955" y="19321"/>
                  <a:pt x="937002" y="-35957"/>
                  <a:pt x="1244298" y="0"/>
                </a:cubicBezTo>
                <a:cubicBezTo>
                  <a:pt x="1551594" y="35957"/>
                  <a:pt x="1700819" y="-16538"/>
                  <a:pt x="1944216" y="0"/>
                </a:cubicBezTo>
                <a:cubicBezTo>
                  <a:pt x="2187613" y="16538"/>
                  <a:pt x="2442618" y="1238"/>
                  <a:pt x="2592288" y="0"/>
                </a:cubicBezTo>
                <a:cubicBezTo>
                  <a:pt x="2741958" y="-1238"/>
                  <a:pt x="2879155" y="20652"/>
                  <a:pt x="3136668" y="0"/>
                </a:cubicBezTo>
                <a:cubicBezTo>
                  <a:pt x="3394181" y="-20652"/>
                  <a:pt x="3420079" y="-21034"/>
                  <a:pt x="3681049" y="0"/>
                </a:cubicBezTo>
                <a:cubicBezTo>
                  <a:pt x="3942019" y="21034"/>
                  <a:pt x="3963938" y="-5831"/>
                  <a:pt x="4225429" y="0"/>
                </a:cubicBezTo>
                <a:cubicBezTo>
                  <a:pt x="4486920" y="5831"/>
                  <a:pt x="4745779" y="-22799"/>
                  <a:pt x="5184576" y="0"/>
                </a:cubicBezTo>
                <a:cubicBezTo>
                  <a:pt x="5197606" y="164564"/>
                  <a:pt x="5180254" y="373028"/>
                  <a:pt x="5184576" y="672075"/>
                </a:cubicBezTo>
                <a:cubicBezTo>
                  <a:pt x="5188898" y="971123"/>
                  <a:pt x="5199850" y="921798"/>
                  <a:pt x="5184576" y="1164129"/>
                </a:cubicBezTo>
                <a:cubicBezTo>
                  <a:pt x="5169302" y="1406460"/>
                  <a:pt x="5178961" y="1604359"/>
                  <a:pt x="5184576" y="1764196"/>
                </a:cubicBezTo>
                <a:cubicBezTo>
                  <a:pt x="5190191" y="1924033"/>
                  <a:pt x="5198212" y="2085982"/>
                  <a:pt x="5184576" y="2256251"/>
                </a:cubicBezTo>
                <a:cubicBezTo>
                  <a:pt x="5170940" y="2426521"/>
                  <a:pt x="5200804" y="2508681"/>
                  <a:pt x="5184576" y="2748305"/>
                </a:cubicBezTo>
                <a:cubicBezTo>
                  <a:pt x="5168348" y="2987929"/>
                  <a:pt x="5218987" y="3415281"/>
                  <a:pt x="5184576" y="3600400"/>
                </a:cubicBezTo>
                <a:cubicBezTo>
                  <a:pt x="4896058" y="3597326"/>
                  <a:pt x="4743761" y="3601222"/>
                  <a:pt x="4536504" y="3600400"/>
                </a:cubicBezTo>
                <a:cubicBezTo>
                  <a:pt x="4329247" y="3599578"/>
                  <a:pt x="4058621" y="3566953"/>
                  <a:pt x="3784740" y="3600400"/>
                </a:cubicBezTo>
                <a:cubicBezTo>
                  <a:pt x="3510859" y="3633847"/>
                  <a:pt x="3279130" y="3584745"/>
                  <a:pt x="3136668" y="3600400"/>
                </a:cubicBezTo>
                <a:cubicBezTo>
                  <a:pt x="2994206" y="3616055"/>
                  <a:pt x="2624702" y="3628166"/>
                  <a:pt x="2384905" y="3600400"/>
                </a:cubicBezTo>
                <a:cubicBezTo>
                  <a:pt x="2145108" y="3572634"/>
                  <a:pt x="2063286" y="3626598"/>
                  <a:pt x="1788679" y="3600400"/>
                </a:cubicBezTo>
                <a:cubicBezTo>
                  <a:pt x="1514072" y="3574202"/>
                  <a:pt x="1322530" y="3598914"/>
                  <a:pt x="1140607" y="3600400"/>
                </a:cubicBezTo>
                <a:cubicBezTo>
                  <a:pt x="958684" y="3601886"/>
                  <a:pt x="438194" y="3650488"/>
                  <a:pt x="0" y="3600400"/>
                </a:cubicBezTo>
                <a:cubicBezTo>
                  <a:pt x="-6953" y="3340549"/>
                  <a:pt x="-26144" y="3294803"/>
                  <a:pt x="0" y="3000333"/>
                </a:cubicBezTo>
                <a:cubicBezTo>
                  <a:pt x="26144" y="2705863"/>
                  <a:pt x="18493" y="2650942"/>
                  <a:pt x="0" y="2436271"/>
                </a:cubicBezTo>
                <a:cubicBezTo>
                  <a:pt x="-18493" y="2221600"/>
                  <a:pt x="7857" y="1992760"/>
                  <a:pt x="0" y="1836204"/>
                </a:cubicBezTo>
                <a:cubicBezTo>
                  <a:pt x="-7857" y="1679648"/>
                  <a:pt x="5909" y="1502439"/>
                  <a:pt x="0" y="1308145"/>
                </a:cubicBezTo>
                <a:cubicBezTo>
                  <a:pt x="-5909" y="1113851"/>
                  <a:pt x="-437" y="849810"/>
                  <a:pt x="0" y="672075"/>
                </a:cubicBezTo>
                <a:cubicBezTo>
                  <a:pt x="437" y="494340"/>
                  <a:pt x="-8695" y="327235"/>
                  <a:pt x="0" y="0"/>
                </a:cubicBezTo>
                <a:close/>
              </a:path>
            </a:pathLst>
          </a:custGeom>
          <a:ln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516136229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Autofit/>
          </a:bodyPr>
          <a:lstStyle/>
          <a:p>
            <a:pPr lvl="0"/>
            <a:r>
              <a:rPr lang="el-GR" sz="2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Υπάρχει πλούσιος εξοπλισμός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που να ενισχύει τη συμμετοχή τους;</a:t>
            </a:r>
          </a:p>
          <a:p>
            <a:pPr lvl="0"/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Επιλέγουν </a:t>
            </a:r>
            <a:r>
              <a:rPr lang="el-GR" sz="2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σε ποια γωνιά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θα παίξουν και τι υλικό θα χρησιμοποιήσουν;</a:t>
            </a:r>
          </a:p>
          <a:p>
            <a:pPr lvl="0"/>
            <a:r>
              <a:rPr lang="el-GR" sz="2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Αλλάζουν το σενάριο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του παιχνιδιού με δική τους πρωτοβουλία;</a:t>
            </a:r>
          </a:p>
          <a:p>
            <a:pPr lvl="0"/>
            <a:r>
              <a:rPr lang="el-GR" sz="2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Μετακινούν υλικό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απ’ τη μία γωνιά στην άλλη;</a:t>
            </a:r>
          </a:p>
          <a:p>
            <a:pPr lvl="0"/>
            <a:r>
              <a:rPr lang="el-GR" sz="2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Ορίζουν τα ίδια το χρόνο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του παιχνιδιού;</a:t>
            </a:r>
          </a:p>
          <a:p>
            <a:pPr lvl="0"/>
            <a:r>
              <a:rPr lang="el-GR" sz="2000" b="1" dirty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Διαμορφώνουν το χώρο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της τάξης ανάλογα με τις ανάγκες τους;</a:t>
            </a:r>
          </a:p>
          <a:p>
            <a:endParaRPr lang="el-GR" sz="2000" dirty="0"/>
          </a:p>
        </p:txBody>
      </p: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04E48745-7512-4EC2-9E20-9092D12150C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4295FFF-9E30-4DEA-A22F-A2839EFF7DD8}"/>
              </a:ext>
            </a:extLst>
          </p:cNvPr>
          <p:cNvSpPr txBox="1"/>
          <p:nvPr/>
        </p:nvSpPr>
        <p:spPr>
          <a:xfrm>
            <a:off x="755576" y="2780928"/>
            <a:ext cx="1440160" cy="2308324"/>
          </a:xfrm>
          <a:custGeom>
            <a:avLst/>
            <a:gdLst>
              <a:gd name="connsiteX0" fmla="*/ 0 w 1440160"/>
              <a:gd name="connsiteY0" fmla="*/ 0 h 2308324"/>
              <a:gd name="connsiteX1" fmla="*/ 480053 w 1440160"/>
              <a:gd name="connsiteY1" fmla="*/ 0 h 2308324"/>
              <a:gd name="connsiteX2" fmla="*/ 974508 w 1440160"/>
              <a:gd name="connsiteY2" fmla="*/ 0 h 2308324"/>
              <a:gd name="connsiteX3" fmla="*/ 1440160 w 1440160"/>
              <a:gd name="connsiteY3" fmla="*/ 0 h 2308324"/>
              <a:gd name="connsiteX4" fmla="*/ 1440160 w 1440160"/>
              <a:gd name="connsiteY4" fmla="*/ 507831 h 2308324"/>
              <a:gd name="connsiteX5" fmla="*/ 1440160 w 1440160"/>
              <a:gd name="connsiteY5" fmla="*/ 1015663 h 2308324"/>
              <a:gd name="connsiteX6" fmla="*/ 1440160 w 1440160"/>
              <a:gd name="connsiteY6" fmla="*/ 1523494 h 2308324"/>
              <a:gd name="connsiteX7" fmla="*/ 1440160 w 1440160"/>
              <a:gd name="connsiteY7" fmla="*/ 2308324 h 2308324"/>
              <a:gd name="connsiteX8" fmla="*/ 931303 w 1440160"/>
              <a:gd name="connsiteY8" fmla="*/ 2308324 h 2308324"/>
              <a:gd name="connsiteX9" fmla="*/ 451250 w 1440160"/>
              <a:gd name="connsiteY9" fmla="*/ 2308324 h 2308324"/>
              <a:gd name="connsiteX10" fmla="*/ 0 w 1440160"/>
              <a:gd name="connsiteY10" fmla="*/ 2308324 h 2308324"/>
              <a:gd name="connsiteX11" fmla="*/ 0 w 1440160"/>
              <a:gd name="connsiteY11" fmla="*/ 1754326 h 2308324"/>
              <a:gd name="connsiteX12" fmla="*/ 0 w 1440160"/>
              <a:gd name="connsiteY12" fmla="*/ 1131079 h 2308324"/>
              <a:gd name="connsiteX13" fmla="*/ 0 w 1440160"/>
              <a:gd name="connsiteY13" fmla="*/ 577081 h 2308324"/>
              <a:gd name="connsiteX14" fmla="*/ 0 w 1440160"/>
              <a:gd name="connsiteY14" fmla="*/ 0 h 230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440160" h="2308324" fill="none" extrusionOk="0">
                <a:moveTo>
                  <a:pt x="0" y="0"/>
                </a:moveTo>
                <a:cubicBezTo>
                  <a:pt x="134022" y="2842"/>
                  <a:pt x="309474" y="3764"/>
                  <a:pt x="480053" y="0"/>
                </a:cubicBezTo>
                <a:cubicBezTo>
                  <a:pt x="650632" y="-3764"/>
                  <a:pt x="797892" y="-5158"/>
                  <a:pt x="974508" y="0"/>
                </a:cubicBezTo>
                <a:cubicBezTo>
                  <a:pt x="1151124" y="5158"/>
                  <a:pt x="1236359" y="12360"/>
                  <a:pt x="1440160" y="0"/>
                </a:cubicBezTo>
                <a:cubicBezTo>
                  <a:pt x="1423837" y="188509"/>
                  <a:pt x="1460759" y="300157"/>
                  <a:pt x="1440160" y="507831"/>
                </a:cubicBezTo>
                <a:cubicBezTo>
                  <a:pt x="1419561" y="715505"/>
                  <a:pt x="1447443" y="818009"/>
                  <a:pt x="1440160" y="1015663"/>
                </a:cubicBezTo>
                <a:cubicBezTo>
                  <a:pt x="1432877" y="1213317"/>
                  <a:pt x="1437278" y="1282078"/>
                  <a:pt x="1440160" y="1523494"/>
                </a:cubicBezTo>
                <a:cubicBezTo>
                  <a:pt x="1443042" y="1764910"/>
                  <a:pt x="1460948" y="1999061"/>
                  <a:pt x="1440160" y="2308324"/>
                </a:cubicBezTo>
                <a:cubicBezTo>
                  <a:pt x="1226752" y="2325916"/>
                  <a:pt x="1125046" y="2329543"/>
                  <a:pt x="931303" y="2308324"/>
                </a:cubicBezTo>
                <a:cubicBezTo>
                  <a:pt x="737560" y="2287105"/>
                  <a:pt x="553506" y="2309912"/>
                  <a:pt x="451250" y="2308324"/>
                </a:cubicBezTo>
                <a:cubicBezTo>
                  <a:pt x="348994" y="2306736"/>
                  <a:pt x="208768" y="2327708"/>
                  <a:pt x="0" y="2308324"/>
                </a:cubicBezTo>
                <a:cubicBezTo>
                  <a:pt x="6508" y="2109523"/>
                  <a:pt x="16755" y="1960933"/>
                  <a:pt x="0" y="1754326"/>
                </a:cubicBezTo>
                <a:cubicBezTo>
                  <a:pt x="-16755" y="1547719"/>
                  <a:pt x="20922" y="1442495"/>
                  <a:pt x="0" y="1131079"/>
                </a:cubicBezTo>
                <a:cubicBezTo>
                  <a:pt x="-20922" y="819663"/>
                  <a:pt x="-6582" y="724231"/>
                  <a:pt x="0" y="577081"/>
                </a:cubicBezTo>
                <a:cubicBezTo>
                  <a:pt x="6582" y="429931"/>
                  <a:pt x="5652" y="237326"/>
                  <a:pt x="0" y="0"/>
                </a:cubicBezTo>
                <a:close/>
              </a:path>
              <a:path w="1440160" h="2308324" stroke="0" extrusionOk="0">
                <a:moveTo>
                  <a:pt x="0" y="0"/>
                </a:moveTo>
                <a:cubicBezTo>
                  <a:pt x="178994" y="11946"/>
                  <a:pt x="291910" y="11405"/>
                  <a:pt x="480053" y="0"/>
                </a:cubicBezTo>
                <a:cubicBezTo>
                  <a:pt x="668196" y="-11405"/>
                  <a:pt x="822158" y="-12253"/>
                  <a:pt x="988910" y="0"/>
                </a:cubicBezTo>
                <a:cubicBezTo>
                  <a:pt x="1155662" y="12253"/>
                  <a:pt x="1346454" y="-6788"/>
                  <a:pt x="1440160" y="0"/>
                </a:cubicBezTo>
                <a:cubicBezTo>
                  <a:pt x="1427133" y="254030"/>
                  <a:pt x="1459043" y="292890"/>
                  <a:pt x="1440160" y="577081"/>
                </a:cubicBezTo>
                <a:cubicBezTo>
                  <a:pt x="1421277" y="861272"/>
                  <a:pt x="1436671" y="931334"/>
                  <a:pt x="1440160" y="1131079"/>
                </a:cubicBezTo>
                <a:cubicBezTo>
                  <a:pt x="1443649" y="1330824"/>
                  <a:pt x="1426518" y="1544207"/>
                  <a:pt x="1440160" y="1685077"/>
                </a:cubicBezTo>
                <a:cubicBezTo>
                  <a:pt x="1453802" y="1825947"/>
                  <a:pt x="1430560" y="2015825"/>
                  <a:pt x="1440160" y="2308324"/>
                </a:cubicBezTo>
                <a:cubicBezTo>
                  <a:pt x="1266349" y="2293986"/>
                  <a:pt x="1173766" y="2327404"/>
                  <a:pt x="974508" y="2308324"/>
                </a:cubicBezTo>
                <a:cubicBezTo>
                  <a:pt x="775250" y="2289244"/>
                  <a:pt x="665971" y="2327077"/>
                  <a:pt x="508857" y="2308324"/>
                </a:cubicBezTo>
                <a:cubicBezTo>
                  <a:pt x="351743" y="2289571"/>
                  <a:pt x="218527" y="2321988"/>
                  <a:pt x="0" y="2308324"/>
                </a:cubicBezTo>
                <a:cubicBezTo>
                  <a:pt x="-579" y="2071587"/>
                  <a:pt x="4256" y="2052321"/>
                  <a:pt x="0" y="1800493"/>
                </a:cubicBezTo>
                <a:cubicBezTo>
                  <a:pt x="-4256" y="1548665"/>
                  <a:pt x="-16081" y="1407042"/>
                  <a:pt x="0" y="1223412"/>
                </a:cubicBezTo>
                <a:cubicBezTo>
                  <a:pt x="16081" y="1039782"/>
                  <a:pt x="-12881" y="897119"/>
                  <a:pt x="0" y="715580"/>
                </a:cubicBezTo>
                <a:cubicBezTo>
                  <a:pt x="12881" y="534041"/>
                  <a:pt x="-17964" y="276392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24199121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r>
              <a:rPr lang="el-GR" sz="1800" b="1" dirty="0"/>
              <a:t>Ι. </a:t>
            </a:r>
            <a:r>
              <a:rPr lang="el-GR" sz="1800" b="1" u="sng" dirty="0">
                <a:solidFill>
                  <a:srgbClr val="C00000"/>
                </a:solidFill>
              </a:rPr>
              <a:t>Άξονες</a:t>
            </a:r>
            <a:r>
              <a:rPr lang="el-GR" sz="1800" b="1" dirty="0"/>
              <a:t> για τη συμμετοχή των παιδιών στο ελεύθερο παιχνίδι</a:t>
            </a:r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3C06EAFD-0C69-4B3B-BEA7-E7E11DDF9C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4066C89-42FB-4624-9AFE-3A31B36491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2508" y="0"/>
            <a:ext cx="3486126" cy="6858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="" xmlns:a14="http://schemas.microsoft.com/office/drawing/2010/main">
                    <a14:imgLayer r:embed="">
                      <a14:imgEffect>
                        <a14:saturation sat="400000"/>
                      </a14:imgEffect>
                      <a14:imgEffect>
                        <a14:brightnessContrast bright="-40000" contrast="40000"/>
                      </a14:imgEffect>
                    </a14:imgLayer>
                  </a14:imgProps>
                </a:ext>
              </a:extLst>
            </a:blip>
            <a:srcRect/>
            <a:tile tx="0" ty="0" sx="85000" sy="85000" flip="none" algn="tl"/>
          </a:blipFill>
          <a:ln w="25400" cap="flat" cmpd="sng" algn="ctr">
            <a:solidFill>
              <a:srgbClr val="EDF79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defTabSz="914400"/>
            <a:endParaRPr lang="en-US" sz="2000" kern="0">
              <a:solidFill>
                <a:prstClr val="white"/>
              </a:solidFill>
              <a:latin typeface="Rockwell Extra Bold" pitchFamily="18" charset="0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3ABC5AE-0588-4506-9F57-48E1E3840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643466"/>
            <a:ext cx="2764734" cy="5528734"/>
          </a:xfrm>
          <a:ln>
            <a:solidFill>
              <a:srgbClr val="EDF793"/>
            </a:solidFill>
          </a:ln>
        </p:spPr>
        <p:txBody>
          <a:bodyPr>
            <a:normAutofit/>
          </a:bodyPr>
          <a:lstStyle/>
          <a:p>
            <a:pPr algn="r"/>
            <a:r>
              <a:rPr lang="el-GR" sz="2900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Τεχνικές συλλογής &amp; καταγραφής δεδομένων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12B98C22-0E90-457F-AE94-616E99962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0335" y="599768"/>
            <a:ext cx="4555850" cy="5572432"/>
          </a:xfrm>
        </p:spPr>
        <p:txBody>
          <a:bodyPr anchor="ctr">
            <a:noAutofit/>
          </a:bodyPr>
          <a:lstStyle/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Η χρήση της τεχνικής για την καταγραφή καθορίζεται από τους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σκοπούς &amp; τους στόχους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της παρατήρησης</a:t>
            </a:r>
          </a:p>
          <a:p>
            <a:pPr marL="0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Η τεχνική που επιλέγουμε πρέπει να μπορεί </a:t>
            </a:r>
            <a:r>
              <a:rPr lang="el-GR" sz="2000" b="1" i="1" dirty="0">
                <a:latin typeface="Times New Roman" pitchFamily="18" charset="0"/>
                <a:cs typeface="Times New Roman" pitchFamily="18" charset="0"/>
              </a:rPr>
              <a:t>να καταγράψει το σημαντικό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Όχι απλά αυτό που συμβαίνει.</a:t>
            </a:r>
          </a:p>
          <a:p>
            <a:pPr marL="0" indent="0">
              <a:buNone/>
            </a:pPr>
            <a:endParaRPr lang="el-GR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Συλλογή/καταγραφή δεδομένων:</a:t>
            </a:r>
          </a:p>
          <a:p>
            <a:pPr marL="1438275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Σημειώσεις/ημερολόγιο</a:t>
            </a:r>
          </a:p>
          <a:p>
            <a:pPr marL="1438275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Ημιδομημένες ή δομημένες συνεντεύξεις</a:t>
            </a:r>
          </a:p>
          <a:p>
            <a:pPr marL="1438275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Συλλογή υλικών τεκμηρίων</a:t>
            </a:r>
          </a:p>
          <a:p>
            <a:pPr marL="1438275">
              <a:buFont typeface="Arial" panose="020B0604020202020204" pitchFamily="34" charset="0"/>
              <a:buChar char="•"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Μαγνητοσκόπηση, φωτογράφηση, βιντεοσκόπηση</a:t>
            </a:r>
          </a:p>
        </p:txBody>
      </p:sp>
      <p:sp>
        <p:nvSpPr>
          <p:cNvPr id="17" name="Oval 16">
            <a:extLst>
              <a:ext uri="{FF2B5EF4-FFF2-40B4-BE49-F238E27FC236}">
                <a16:creationId xmlns="" xmlns:a16="http://schemas.microsoft.com/office/drawing/2014/main" id="{2DED9084-49DA-4911-ACB7-5F9E4DEFA03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573188" y="6258874"/>
            <a:ext cx="299110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0876101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/>
              <a:t> 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6715140" cy="6000768"/>
          </a:xfrm>
        </p:spPr>
        <p:txBody>
          <a:bodyPr>
            <a:normAutofit/>
          </a:bodyPr>
          <a:lstStyle/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Κατά την διάρκεια της ζωής μας, καθημερινά, σε διάφορες στιγμές και με διαφορετικές αφορμές,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παρατηρούμε διάφορα πράγματα, ανθρώπους ή/και καταστάσεις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(π.χ. ένα περιστατικό στον δρόμο).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Η παρατήρηση είναι μια διαδικασία που μας επιτρέπει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δούμε πιο προσεκτικά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ένα γεγονός, ένα αντικείμενο ή κάποιο συμβάν.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Ανάλογα με το αντικείμενο της παρατήρησης, 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χρησιμοποιούμε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διάφορα όργανα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(π.χ. βίντεο, μικροσκόπια, τηλεσκόπια κ.λπ.)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για την πληρέστερη αποτύπωση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των παρατηρούμενων αντικειμένων, καταστάσεων, γεγονότων κ.λπ. 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D98C81F0-C99E-4395-8A79-49FDA3F3B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332656"/>
            <a:ext cx="6696745" cy="100811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Επιλογές πριν την έναρξη της παρατήρησης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604D0754-171F-46AE-AE56-96B4A7471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556792"/>
            <a:ext cx="7704856" cy="4536504"/>
          </a:xfrm>
          <a:custGeom>
            <a:avLst/>
            <a:gdLst>
              <a:gd name="connsiteX0" fmla="*/ 0 w 7704856"/>
              <a:gd name="connsiteY0" fmla="*/ 0 h 4536504"/>
              <a:gd name="connsiteX1" fmla="*/ 410926 w 7704856"/>
              <a:gd name="connsiteY1" fmla="*/ 0 h 4536504"/>
              <a:gd name="connsiteX2" fmla="*/ 1130046 w 7704856"/>
              <a:gd name="connsiteY2" fmla="*/ 0 h 4536504"/>
              <a:gd name="connsiteX3" fmla="*/ 1695068 w 7704856"/>
              <a:gd name="connsiteY3" fmla="*/ 0 h 4536504"/>
              <a:gd name="connsiteX4" fmla="*/ 2183043 w 7704856"/>
              <a:gd name="connsiteY4" fmla="*/ 0 h 4536504"/>
              <a:gd name="connsiteX5" fmla="*/ 2748065 w 7704856"/>
              <a:gd name="connsiteY5" fmla="*/ 0 h 4536504"/>
              <a:gd name="connsiteX6" fmla="*/ 3158991 w 7704856"/>
              <a:gd name="connsiteY6" fmla="*/ 0 h 4536504"/>
              <a:gd name="connsiteX7" fmla="*/ 3724014 w 7704856"/>
              <a:gd name="connsiteY7" fmla="*/ 0 h 4536504"/>
              <a:gd name="connsiteX8" fmla="*/ 4289037 w 7704856"/>
              <a:gd name="connsiteY8" fmla="*/ 0 h 4536504"/>
              <a:gd name="connsiteX9" fmla="*/ 4777011 w 7704856"/>
              <a:gd name="connsiteY9" fmla="*/ 0 h 4536504"/>
              <a:gd name="connsiteX10" fmla="*/ 5573179 w 7704856"/>
              <a:gd name="connsiteY10" fmla="*/ 0 h 4536504"/>
              <a:gd name="connsiteX11" fmla="*/ 6215251 w 7704856"/>
              <a:gd name="connsiteY11" fmla="*/ 0 h 4536504"/>
              <a:gd name="connsiteX12" fmla="*/ 6857322 w 7704856"/>
              <a:gd name="connsiteY12" fmla="*/ 0 h 4536504"/>
              <a:gd name="connsiteX13" fmla="*/ 7704856 w 7704856"/>
              <a:gd name="connsiteY13" fmla="*/ 0 h 4536504"/>
              <a:gd name="connsiteX14" fmla="*/ 7704856 w 7704856"/>
              <a:gd name="connsiteY14" fmla="*/ 511977 h 4536504"/>
              <a:gd name="connsiteX15" fmla="*/ 7704856 w 7704856"/>
              <a:gd name="connsiteY15" fmla="*/ 1023954 h 4536504"/>
              <a:gd name="connsiteX16" fmla="*/ 7704856 w 7704856"/>
              <a:gd name="connsiteY16" fmla="*/ 1581296 h 4536504"/>
              <a:gd name="connsiteX17" fmla="*/ 7704856 w 7704856"/>
              <a:gd name="connsiteY17" fmla="*/ 2320098 h 4536504"/>
              <a:gd name="connsiteX18" fmla="*/ 7704856 w 7704856"/>
              <a:gd name="connsiteY18" fmla="*/ 3013535 h 4536504"/>
              <a:gd name="connsiteX19" fmla="*/ 7704856 w 7704856"/>
              <a:gd name="connsiteY19" fmla="*/ 3570877 h 4536504"/>
              <a:gd name="connsiteX20" fmla="*/ 7704856 w 7704856"/>
              <a:gd name="connsiteY20" fmla="*/ 4536504 h 4536504"/>
              <a:gd name="connsiteX21" fmla="*/ 6985736 w 7704856"/>
              <a:gd name="connsiteY21" fmla="*/ 4536504 h 4536504"/>
              <a:gd name="connsiteX22" fmla="*/ 6343665 w 7704856"/>
              <a:gd name="connsiteY22" fmla="*/ 4536504 h 4536504"/>
              <a:gd name="connsiteX23" fmla="*/ 5932739 w 7704856"/>
              <a:gd name="connsiteY23" fmla="*/ 4536504 h 4536504"/>
              <a:gd name="connsiteX24" fmla="*/ 5290668 w 7704856"/>
              <a:gd name="connsiteY24" fmla="*/ 4536504 h 4536504"/>
              <a:gd name="connsiteX25" fmla="*/ 4648596 w 7704856"/>
              <a:gd name="connsiteY25" fmla="*/ 4536504 h 4536504"/>
              <a:gd name="connsiteX26" fmla="*/ 4160622 w 7704856"/>
              <a:gd name="connsiteY26" fmla="*/ 4536504 h 4536504"/>
              <a:gd name="connsiteX27" fmla="*/ 3518551 w 7704856"/>
              <a:gd name="connsiteY27" fmla="*/ 4536504 h 4536504"/>
              <a:gd name="connsiteX28" fmla="*/ 2799431 w 7704856"/>
              <a:gd name="connsiteY28" fmla="*/ 4536504 h 4536504"/>
              <a:gd name="connsiteX29" fmla="*/ 2157360 w 7704856"/>
              <a:gd name="connsiteY29" fmla="*/ 4536504 h 4536504"/>
              <a:gd name="connsiteX30" fmla="*/ 1361191 w 7704856"/>
              <a:gd name="connsiteY30" fmla="*/ 4536504 h 4536504"/>
              <a:gd name="connsiteX31" fmla="*/ 719120 w 7704856"/>
              <a:gd name="connsiteY31" fmla="*/ 4536504 h 4536504"/>
              <a:gd name="connsiteX32" fmla="*/ 0 w 7704856"/>
              <a:gd name="connsiteY32" fmla="*/ 4536504 h 4536504"/>
              <a:gd name="connsiteX33" fmla="*/ 0 w 7704856"/>
              <a:gd name="connsiteY33" fmla="*/ 3979162 h 4536504"/>
              <a:gd name="connsiteX34" fmla="*/ 0 w 7704856"/>
              <a:gd name="connsiteY34" fmla="*/ 3376455 h 4536504"/>
              <a:gd name="connsiteX35" fmla="*/ 0 w 7704856"/>
              <a:gd name="connsiteY35" fmla="*/ 2864478 h 4536504"/>
              <a:gd name="connsiteX36" fmla="*/ 0 w 7704856"/>
              <a:gd name="connsiteY36" fmla="*/ 2125676 h 4536504"/>
              <a:gd name="connsiteX37" fmla="*/ 0 w 7704856"/>
              <a:gd name="connsiteY37" fmla="*/ 1613699 h 4536504"/>
              <a:gd name="connsiteX38" fmla="*/ 0 w 7704856"/>
              <a:gd name="connsiteY38" fmla="*/ 965627 h 4536504"/>
              <a:gd name="connsiteX39" fmla="*/ 0 w 7704856"/>
              <a:gd name="connsiteY39" fmla="*/ 0 h 4536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704856" h="4536504" fill="none" extrusionOk="0">
                <a:moveTo>
                  <a:pt x="0" y="0"/>
                </a:moveTo>
                <a:cubicBezTo>
                  <a:pt x="97956" y="-1988"/>
                  <a:pt x="270501" y="29"/>
                  <a:pt x="410926" y="0"/>
                </a:cubicBezTo>
                <a:cubicBezTo>
                  <a:pt x="551351" y="-29"/>
                  <a:pt x="869597" y="7421"/>
                  <a:pt x="1130046" y="0"/>
                </a:cubicBezTo>
                <a:cubicBezTo>
                  <a:pt x="1390495" y="-7421"/>
                  <a:pt x="1413738" y="23720"/>
                  <a:pt x="1695068" y="0"/>
                </a:cubicBezTo>
                <a:cubicBezTo>
                  <a:pt x="1976398" y="-23720"/>
                  <a:pt x="1963579" y="9180"/>
                  <a:pt x="2183043" y="0"/>
                </a:cubicBezTo>
                <a:cubicBezTo>
                  <a:pt x="2402507" y="-9180"/>
                  <a:pt x="2627676" y="-4253"/>
                  <a:pt x="2748065" y="0"/>
                </a:cubicBezTo>
                <a:cubicBezTo>
                  <a:pt x="2868454" y="4253"/>
                  <a:pt x="2990630" y="18603"/>
                  <a:pt x="3158991" y="0"/>
                </a:cubicBezTo>
                <a:cubicBezTo>
                  <a:pt x="3327352" y="-18603"/>
                  <a:pt x="3490072" y="13479"/>
                  <a:pt x="3724014" y="0"/>
                </a:cubicBezTo>
                <a:cubicBezTo>
                  <a:pt x="3957956" y="-13479"/>
                  <a:pt x="4105938" y="14965"/>
                  <a:pt x="4289037" y="0"/>
                </a:cubicBezTo>
                <a:cubicBezTo>
                  <a:pt x="4472136" y="-14965"/>
                  <a:pt x="4539135" y="-19646"/>
                  <a:pt x="4777011" y="0"/>
                </a:cubicBezTo>
                <a:cubicBezTo>
                  <a:pt x="5014887" y="19646"/>
                  <a:pt x="5179811" y="27926"/>
                  <a:pt x="5573179" y="0"/>
                </a:cubicBezTo>
                <a:cubicBezTo>
                  <a:pt x="5966547" y="-27926"/>
                  <a:pt x="6007419" y="12089"/>
                  <a:pt x="6215251" y="0"/>
                </a:cubicBezTo>
                <a:cubicBezTo>
                  <a:pt x="6423083" y="-12089"/>
                  <a:pt x="6550987" y="-14091"/>
                  <a:pt x="6857322" y="0"/>
                </a:cubicBezTo>
                <a:cubicBezTo>
                  <a:pt x="7163657" y="14091"/>
                  <a:pt x="7348996" y="38777"/>
                  <a:pt x="7704856" y="0"/>
                </a:cubicBezTo>
                <a:cubicBezTo>
                  <a:pt x="7681154" y="108312"/>
                  <a:pt x="7727854" y="267427"/>
                  <a:pt x="7704856" y="511977"/>
                </a:cubicBezTo>
                <a:cubicBezTo>
                  <a:pt x="7681858" y="756527"/>
                  <a:pt x="7690532" y="848383"/>
                  <a:pt x="7704856" y="1023954"/>
                </a:cubicBezTo>
                <a:cubicBezTo>
                  <a:pt x="7719180" y="1199525"/>
                  <a:pt x="7705999" y="1426145"/>
                  <a:pt x="7704856" y="1581296"/>
                </a:cubicBezTo>
                <a:cubicBezTo>
                  <a:pt x="7703713" y="1736447"/>
                  <a:pt x="7726544" y="2053770"/>
                  <a:pt x="7704856" y="2320098"/>
                </a:cubicBezTo>
                <a:cubicBezTo>
                  <a:pt x="7683168" y="2586426"/>
                  <a:pt x="7720753" y="2768758"/>
                  <a:pt x="7704856" y="3013535"/>
                </a:cubicBezTo>
                <a:cubicBezTo>
                  <a:pt x="7688959" y="3258312"/>
                  <a:pt x="7695023" y="3355685"/>
                  <a:pt x="7704856" y="3570877"/>
                </a:cubicBezTo>
                <a:cubicBezTo>
                  <a:pt x="7714689" y="3786069"/>
                  <a:pt x="7689930" y="4186616"/>
                  <a:pt x="7704856" y="4536504"/>
                </a:cubicBezTo>
                <a:cubicBezTo>
                  <a:pt x="7535880" y="4559917"/>
                  <a:pt x="7237603" y="4513178"/>
                  <a:pt x="6985736" y="4536504"/>
                </a:cubicBezTo>
                <a:cubicBezTo>
                  <a:pt x="6733869" y="4559830"/>
                  <a:pt x="6565429" y="4547907"/>
                  <a:pt x="6343665" y="4536504"/>
                </a:cubicBezTo>
                <a:cubicBezTo>
                  <a:pt x="6121901" y="4525101"/>
                  <a:pt x="6103570" y="4519785"/>
                  <a:pt x="5932739" y="4536504"/>
                </a:cubicBezTo>
                <a:cubicBezTo>
                  <a:pt x="5761908" y="4553223"/>
                  <a:pt x="5438336" y="4530216"/>
                  <a:pt x="5290668" y="4536504"/>
                </a:cubicBezTo>
                <a:cubicBezTo>
                  <a:pt x="5143000" y="4542792"/>
                  <a:pt x="4863080" y="4520408"/>
                  <a:pt x="4648596" y="4536504"/>
                </a:cubicBezTo>
                <a:cubicBezTo>
                  <a:pt x="4434112" y="4552600"/>
                  <a:pt x="4344590" y="4553194"/>
                  <a:pt x="4160622" y="4536504"/>
                </a:cubicBezTo>
                <a:cubicBezTo>
                  <a:pt x="3976654" y="4519814"/>
                  <a:pt x="3648961" y="4520588"/>
                  <a:pt x="3518551" y="4536504"/>
                </a:cubicBezTo>
                <a:cubicBezTo>
                  <a:pt x="3388141" y="4552420"/>
                  <a:pt x="2963761" y="4542808"/>
                  <a:pt x="2799431" y="4536504"/>
                </a:cubicBezTo>
                <a:cubicBezTo>
                  <a:pt x="2635101" y="4530200"/>
                  <a:pt x="2410228" y="4547315"/>
                  <a:pt x="2157360" y="4536504"/>
                </a:cubicBezTo>
                <a:cubicBezTo>
                  <a:pt x="1904492" y="4525693"/>
                  <a:pt x="1598532" y="4547340"/>
                  <a:pt x="1361191" y="4536504"/>
                </a:cubicBezTo>
                <a:cubicBezTo>
                  <a:pt x="1123850" y="4525668"/>
                  <a:pt x="884168" y="4548850"/>
                  <a:pt x="719120" y="4536504"/>
                </a:cubicBezTo>
                <a:cubicBezTo>
                  <a:pt x="554072" y="4524158"/>
                  <a:pt x="315277" y="4513417"/>
                  <a:pt x="0" y="4536504"/>
                </a:cubicBezTo>
                <a:cubicBezTo>
                  <a:pt x="-4776" y="4325631"/>
                  <a:pt x="-7872" y="4253788"/>
                  <a:pt x="0" y="3979162"/>
                </a:cubicBezTo>
                <a:cubicBezTo>
                  <a:pt x="7872" y="3704536"/>
                  <a:pt x="-4772" y="3515936"/>
                  <a:pt x="0" y="3376455"/>
                </a:cubicBezTo>
                <a:cubicBezTo>
                  <a:pt x="4772" y="3236974"/>
                  <a:pt x="-20589" y="3007854"/>
                  <a:pt x="0" y="2864478"/>
                </a:cubicBezTo>
                <a:cubicBezTo>
                  <a:pt x="20589" y="2721102"/>
                  <a:pt x="-495" y="2289252"/>
                  <a:pt x="0" y="2125676"/>
                </a:cubicBezTo>
                <a:cubicBezTo>
                  <a:pt x="495" y="1962100"/>
                  <a:pt x="-20409" y="1763323"/>
                  <a:pt x="0" y="1613699"/>
                </a:cubicBezTo>
                <a:cubicBezTo>
                  <a:pt x="20409" y="1464075"/>
                  <a:pt x="-31212" y="1159205"/>
                  <a:pt x="0" y="965627"/>
                </a:cubicBezTo>
                <a:cubicBezTo>
                  <a:pt x="31212" y="772049"/>
                  <a:pt x="20949" y="301689"/>
                  <a:pt x="0" y="0"/>
                </a:cubicBezTo>
                <a:close/>
              </a:path>
              <a:path w="7704856" h="4536504" stroke="0" extrusionOk="0">
                <a:moveTo>
                  <a:pt x="0" y="0"/>
                </a:moveTo>
                <a:cubicBezTo>
                  <a:pt x="148616" y="-9443"/>
                  <a:pt x="292761" y="-10218"/>
                  <a:pt x="410926" y="0"/>
                </a:cubicBezTo>
                <a:cubicBezTo>
                  <a:pt x="529091" y="10218"/>
                  <a:pt x="789460" y="-19007"/>
                  <a:pt x="1130046" y="0"/>
                </a:cubicBezTo>
                <a:cubicBezTo>
                  <a:pt x="1470632" y="19007"/>
                  <a:pt x="1540283" y="6805"/>
                  <a:pt x="1772117" y="0"/>
                </a:cubicBezTo>
                <a:cubicBezTo>
                  <a:pt x="2003951" y="-6805"/>
                  <a:pt x="2076082" y="21211"/>
                  <a:pt x="2260091" y="0"/>
                </a:cubicBezTo>
                <a:cubicBezTo>
                  <a:pt x="2444100" y="-21211"/>
                  <a:pt x="2653089" y="-15550"/>
                  <a:pt x="2825114" y="0"/>
                </a:cubicBezTo>
                <a:cubicBezTo>
                  <a:pt x="2997139" y="15550"/>
                  <a:pt x="3196139" y="20456"/>
                  <a:pt x="3390137" y="0"/>
                </a:cubicBezTo>
                <a:cubicBezTo>
                  <a:pt x="3584135" y="-20456"/>
                  <a:pt x="3676878" y="-4875"/>
                  <a:pt x="3801062" y="0"/>
                </a:cubicBezTo>
                <a:cubicBezTo>
                  <a:pt x="3925246" y="4875"/>
                  <a:pt x="4098640" y="-11531"/>
                  <a:pt x="4289037" y="0"/>
                </a:cubicBezTo>
                <a:cubicBezTo>
                  <a:pt x="4479434" y="11531"/>
                  <a:pt x="4675877" y="-26887"/>
                  <a:pt x="4854059" y="0"/>
                </a:cubicBezTo>
                <a:cubicBezTo>
                  <a:pt x="5032241" y="26887"/>
                  <a:pt x="5272906" y="21809"/>
                  <a:pt x="5419082" y="0"/>
                </a:cubicBezTo>
                <a:cubicBezTo>
                  <a:pt x="5565258" y="-21809"/>
                  <a:pt x="5629514" y="4844"/>
                  <a:pt x="5830008" y="0"/>
                </a:cubicBezTo>
                <a:cubicBezTo>
                  <a:pt x="6030502" y="-4844"/>
                  <a:pt x="6157542" y="15843"/>
                  <a:pt x="6317982" y="0"/>
                </a:cubicBezTo>
                <a:cubicBezTo>
                  <a:pt x="6478422" y="-15843"/>
                  <a:pt x="6697364" y="34123"/>
                  <a:pt x="7037102" y="0"/>
                </a:cubicBezTo>
                <a:cubicBezTo>
                  <a:pt x="7376840" y="-34123"/>
                  <a:pt x="7571272" y="22637"/>
                  <a:pt x="7704856" y="0"/>
                </a:cubicBezTo>
                <a:cubicBezTo>
                  <a:pt x="7688424" y="206426"/>
                  <a:pt x="7719783" y="341455"/>
                  <a:pt x="7704856" y="557342"/>
                </a:cubicBezTo>
                <a:cubicBezTo>
                  <a:pt x="7689929" y="773229"/>
                  <a:pt x="7684482" y="904211"/>
                  <a:pt x="7704856" y="1250779"/>
                </a:cubicBezTo>
                <a:cubicBezTo>
                  <a:pt x="7725230" y="1597347"/>
                  <a:pt x="7684212" y="1640943"/>
                  <a:pt x="7704856" y="1762756"/>
                </a:cubicBezTo>
                <a:cubicBezTo>
                  <a:pt x="7725500" y="1884569"/>
                  <a:pt x="7733061" y="2191711"/>
                  <a:pt x="7704856" y="2365463"/>
                </a:cubicBezTo>
                <a:cubicBezTo>
                  <a:pt x="7676651" y="2539215"/>
                  <a:pt x="7718082" y="2809603"/>
                  <a:pt x="7704856" y="2922805"/>
                </a:cubicBezTo>
                <a:cubicBezTo>
                  <a:pt x="7691630" y="3036007"/>
                  <a:pt x="7741367" y="3392137"/>
                  <a:pt x="7704856" y="3661607"/>
                </a:cubicBezTo>
                <a:cubicBezTo>
                  <a:pt x="7668345" y="3931077"/>
                  <a:pt x="7676514" y="4117686"/>
                  <a:pt x="7704856" y="4536504"/>
                </a:cubicBezTo>
                <a:cubicBezTo>
                  <a:pt x="7380639" y="4523862"/>
                  <a:pt x="7225989" y="4501661"/>
                  <a:pt x="6908688" y="4536504"/>
                </a:cubicBezTo>
                <a:cubicBezTo>
                  <a:pt x="6591387" y="4571347"/>
                  <a:pt x="6544773" y="4551275"/>
                  <a:pt x="6343665" y="4536504"/>
                </a:cubicBezTo>
                <a:cubicBezTo>
                  <a:pt x="6142557" y="4521733"/>
                  <a:pt x="5910021" y="4555241"/>
                  <a:pt x="5547496" y="4536504"/>
                </a:cubicBezTo>
                <a:cubicBezTo>
                  <a:pt x="5184971" y="4517767"/>
                  <a:pt x="5152955" y="4540978"/>
                  <a:pt x="4982474" y="4536504"/>
                </a:cubicBezTo>
                <a:cubicBezTo>
                  <a:pt x="4811993" y="4532030"/>
                  <a:pt x="4669419" y="4519371"/>
                  <a:pt x="4417451" y="4536504"/>
                </a:cubicBezTo>
                <a:cubicBezTo>
                  <a:pt x="4165483" y="4553637"/>
                  <a:pt x="4205136" y="4554391"/>
                  <a:pt x="4006525" y="4536504"/>
                </a:cubicBezTo>
                <a:cubicBezTo>
                  <a:pt x="3807914" y="4518617"/>
                  <a:pt x="3426166" y="4549976"/>
                  <a:pt x="3210357" y="4536504"/>
                </a:cubicBezTo>
                <a:cubicBezTo>
                  <a:pt x="2994548" y="4523032"/>
                  <a:pt x="2721466" y="4531071"/>
                  <a:pt x="2568285" y="4536504"/>
                </a:cubicBezTo>
                <a:cubicBezTo>
                  <a:pt x="2415104" y="4541937"/>
                  <a:pt x="2204495" y="4539470"/>
                  <a:pt x="1926214" y="4536504"/>
                </a:cubicBezTo>
                <a:cubicBezTo>
                  <a:pt x="1647933" y="4533538"/>
                  <a:pt x="1372699" y="4544639"/>
                  <a:pt x="1207094" y="4536504"/>
                </a:cubicBezTo>
                <a:cubicBezTo>
                  <a:pt x="1041489" y="4528369"/>
                  <a:pt x="835700" y="4539345"/>
                  <a:pt x="565023" y="4536504"/>
                </a:cubicBezTo>
                <a:cubicBezTo>
                  <a:pt x="294346" y="4533663"/>
                  <a:pt x="126880" y="4553610"/>
                  <a:pt x="0" y="4536504"/>
                </a:cubicBezTo>
                <a:cubicBezTo>
                  <a:pt x="-22842" y="4417971"/>
                  <a:pt x="-17284" y="4214053"/>
                  <a:pt x="0" y="4024527"/>
                </a:cubicBezTo>
                <a:cubicBezTo>
                  <a:pt x="17284" y="3835001"/>
                  <a:pt x="2417" y="3582319"/>
                  <a:pt x="0" y="3467185"/>
                </a:cubicBezTo>
                <a:cubicBezTo>
                  <a:pt x="-2417" y="3352051"/>
                  <a:pt x="9820" y="3167634"/>
                  <a:pt x="0" y="2909843"/>
                </a:cubicBezTo>
                <a:cubicBezTo>
                  <a:pt x="-9820" y="2652052"/>
                  <a:pt x="16532" y="2623777"/>
                  <a:pt x="0" y="2352501"/>
                </a:cubicBezTo>
                <a:cubicBezTo>
                  <a:pt x="-16532" y="2081225"/>
                  <a:pt x="-29614" y="1908785"/>
                  <a:pt x="0" y="1613699"/>
                </a:cubicBezTo>
                <a:cubicBezTo>
                  <a:pt x="29614" y="1318613"/>
                  <a:pt x="-8994" y="1279126"/>
                  <a:pt x="0" y="1056357"/>
                </a:cubicBezTo>
                <a:cubicBezTo>
                  <a:pt x="8994" y="833588"/>
                  <a:pt x="-3093" y="298761"/>
                  <a:pt x="0" y="0"/>
                </a:cubicBezTo>
                <a:close/>
              </a:path>
            </a:pathLst>
          </a:custGeom>
          <a:ln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274131333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algn="just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Επιλογή του θέματος, π.χ. ο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στόχος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της παρατήρησης</a:t>
            </a:r>
          </a:p>
          <a:p>
            <a:pPr algn="just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Επιλογή του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πεδίου,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π.χ. ελεύθερο παιχνίδι, οικοδομικό υλικό</a:t>
            </a:r>
          </a:p>
          <a:p>
            <a:pPr algn="just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Πρόσβαση, π.χ. τα οργανωτικά…</a:t>
            </a:r>
          </a:p>
          <a:p>
            <a:pPr algn="just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Προσδιορισμός των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σχέσεων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που θα αναπτύξει ο παρατηρητής στο πεδίο,</a:t>
            </a:r>
          </a:p>
          <a:p>
            <a:pPr marL="177800" indent="0" algn="just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π.χ. το είδος,  ο βαθμός &amp; τρόπος συμμετοχής</a:t>
            </a:r>
          </a:p>
          <a:p>
            <a:pPr marL="177800" indent="0" algn="just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Επιλογή των 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τρόπων παρατήρησης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(επιτόπια ανεκδοτολογική καταγραφή, βιντεοσκόπηση, συστηματική, φωτογραφίες) και συμπληρωματικών πληροφοριών (άτυπες συζητήσεις με τα παιδιά ή συνεντεύξεις).</a:t>
            </a:r>
          </a:p>
        </p:txBody>
      </p:sp>
      <p:sp>
        <p:nvSpPr>
          <p:cNvPr id="4" name="TextShape 3">
            <a:extLst>
              <a:ext uri="{FF2B5EF4-FFF2-40B4-BE49-F238E27FC236}">
                <a16:creationId xmlns="" xmlns:a16="http://schemas.microsoft.com/office/drawing/2014/main" id="{98292985-913C-4467-98DF-D1A289C7FA1D}"/>
              </a:ext>
            </a:extLst>
          </p:cNvPr>
          <p:cNvSpPr txBox="1"/>
          <p:nvPr/>
        </p:nvSpPr>
        <p:spPr>
          <a:xfrm>
            <a:off x="2009179" y="6309320"/>
            <a:ext cx="5631660" cy="27351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675" spc="-1" dirty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</a:t>
            </a:r>
            <a:endParaRPr lang="el-GR" sz="10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87857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DB4FEEB-4406-4194-995D-D5DD4B302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88" y="476672"/>
            <a:ext cx="5544616" cy="57606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Οργανώνοντας μια παρατήρηση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="" xmlns:a16="http://schemas.microsoft.com/office/drawing/2014/main" id="{50C6DCAE-EA1D-42EB-9927-56D694E5D3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12776"/>
            <a:ext cx="8136904" cy="4392488"/>
          </a:xfrm>
          <a:custGeom>
            <a:avLst/>
            <a:gdLst>
              <a:gd name="connsiteX0" fmla="*/ 0 w 8136904"/>
              <a:gd name="connsiteY0" fmla="*/ 0 h 4392488"/>
              <a:gd name="connsiteX1" fmla="*/ 433968 w 8136904"/>
              <a:gd name="connsiteY1" fmla="*/ 0 h 4392488"/>
              <a:gd name="connsiteX2" fmla="*/ 1193413 w 8136904"/>
              <a:gd name="connsiteY2" fmla="*/ 0 h 4392488"/>
              <a:gd name="connsiteX3" fmla="*/ 1790119 w 8136904"/>
              <a:gd name="connsiteY3" fmla="*/ 0 h 4392488"/>
              <a:gd name="connsiteX4" fmla="*/ 2305456 w 8136904"/>
              <a:gd name="connsiteY4" fmla="*/ 0 h 4392488"/>
              <a:gd name="connsiteX5" fmla="*/ 2902162 w 8136904"/>
              <a:gd name="connsiteY5" fmla="*/ 0 h 4392488"/>
              <a:gd name="connsiteX6" fmla="*/ 3336131 w 8136904"/>
              <a:gd name="connsiteY6" fmla="*/ 0 h 4392488"/>
              <a:gd name="connsiteX7" fmla="*/ 3932837 w 8136904"/>
              <a:gd name="connsiteY7" fmla="*/ 0 h 4392488"/>
              <a:gd name="connsiteX8" fmla="*/ 4529543 w 8136904"/>
              <a:gd name="connsiteY8" fmla="*/ 0 h 4392488"/>
              <a:gd name="connsiteX9" fmla="*/ 5044880 w 8136904"/>
              <a:gd name="connsiteY9" fmla="*/ 0 h 4392488"/>
              <a:gd name="connsiteX10" fmla="*/ 5885694 w 8136904"/>
              <a:gd name="connsiteY10" fmla="*/ 0 h 4392488"/>
              <a:gd name="connsiteX11" fmla="*/ 6563769 w 8136904"/>
              <a:gd name="connsiteY11" fmla="*/ 0 h 4392488"/>
              <a:gd name="connsiteX12" fmla="*/ 7241845 w 8136904"/>
              <a:gd name="connsiteY12" fmla="*/ 0 h 4392488"/>
              <a:gd name="connsiteX13" fmla="*/ 8136904 w 8136904"/>
              <a:gd name="connsiteY13" fmla="*/ 0 h 4392488"/>
              <a:gd name="connsiteX14" fmla="*/ 8136904 w 8136904"/>
              <a:gd name="connsiteY14" fmla="*/ 495724 h 4392488"/>
              <a:gd name="connsiteX15" fmla="*/ 8136904 w 8136904"/>
              <a:gd name="connsiteY15" fmla="*/ 991447 h 4392488"/>
              <a:gd name="connsiteX16" fmla="*/ 8136904 w 8136904"/>
              <a:gd name="connsiteY16" fmla="*/ 1531096 h 4392488"/>
              <a:gd name="connsiteX17" fmla="*/ 8136904 w 8136904"/>
              <a:gd name="connsiteY17" fmla="*/ 2246444 h 4392488"/>
              <a:gd name="connsiteX18" fmla="*/ 8136904 w 8136904"/>
              <a:gd name="connsiteY18" fmla="*/ 2917867 h 4392488"/>
              <a:gd name="connsiteX19" fmla="*/ 8136904 w 8136904"/>
              <a:gd name="connsiteY19" fmla="*/ 3457516 h 4392488"/>
              <a:gd name="connsiteX20" fmla="*/ 8136904 w 8136904"/>
              <a:gd name="connsiteY20" fmla="*/ 4392488 h 4392488"/>
              <a:gd name="connsiteX21" fmla="*/ 7377460 w 8136904"/>
              <a:gd name="connsiteY21" fmla="*/ 4392488 h 4392488"/>
              <a:gd name="connsiteX22" fmla="*/ 6699384 w 8136904"/>
              <a:gd name="connsiteY22" fmla="*/ 4392488 h 4392488"/>
              <a:gd name="connsiteX23" fmla="*/ 6265416 w 8136904"/>
              <a:gd name="connsiteY23" fmla="*/ 4392488 h 4392488"/>
              <a:gd name="connsiteX24" fmla="*/ 5587341 w 8136904"/>
              <a:gd name="connsiteY24" fmla="*/ 4392488 h 4392488"/>
              <a:gd name="connsiteX25" fmla="*/ 4909265 w 8136904"/>
              <a:gd name="connsiteY25" fmla="*/ 4392488 h 4392488"/>
              <a:gd name="connsiteX26" fmla="*/ 4393928 w 8136904"/>
              <a:gd name="connsiteY26" fmla="*/ 4392488 h 4392488"/>
              <a:gd name="connsiteX27" fmla="*/ 3715853 w 8136904"/>
              <a:gd name="connsiteY27" fmla="*/ 4392488 h 4392488"/>
              <a:gd name="connsiteX28" fmla="*/ 2956408 w 8136904"/>
              <a:gd name="connsiteY28" fmla="*/ 4392488 h 4392488"/>
              <a:gd name="connsiteX29" fmla="*/ 2278333 w 8136904"/>
              <a:gd name="connsiteY29" fmla="*/ 4392488 h 4392488"/>
              <a:gd name="connsiteX30" fmla="*/ 1437520 w 8136904"/>
              <a:gd name="connsiteY30" fmla="*/ 4392488 h 4392488"/>
              <a:gd name="connsiteX31" fmla="*/ 759444 w 8136904"/>
              <a:gd name="connsiteY31" fmla="*/ 4392488 h 4392488"/>
              <a:gd name="connsiteX32" fmla="*/ 0 w 8136904"/>
              <a:gd name="connsiteY32" fmla="*/ 4392488 h 4392488"/>
              <a:gd name="connsiteX33" fmla="*/ 0 w 8136904"/>
              <a:gd name="connsiteY33" fmla="*/ 3852839 h 4392488"/>
              <a:gd name="connsiteX34" fmla="*/ 0 w 8136904"/>
              <a:gd name="connsiteY34" fmla="*/ 3269266 h 4392488"/>
              <a:gd name="connsiteX35" fmla="*/ 0 w 8136904"/>
              <a:gd name="connsiteY35" fmla="*/ 2773542 h 4392488"/>
              <a:gd name="connsiteX36" fmla="*/ 0 w 8136904"/>
              <a:gd name="connsiteY36" fmla="*/ 2058194 h 4392488"/>
              <a:gd name="connsiteX37" fmla="*/ 0 w 8136904"/>
              <a:gd name="connsiteY37" fmla="*/ 1562471 h 4392488"/>
              <a:gd name="connsiteX38" fmla="*/ 0 w 8136904"/>
              <a:gd name="connsiteY38" fmla="*/ 934972 h 4392488"/>
              <a:gd name="connsiteX39" fmla="*/ 0 w 8136904"/>
              <a:gd name="connsiteY39" fmla="*/ 0 h 4392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136904" h="4392488" fill="none" extrusionOk="0">
                <a:moveTo>
                  <a:pt x="0" y="0"/>
                </a:moveTo>
                <a:cubicBezTo>
                  <a:pt x="202940" y="14349"/>
                  <a:pt x="235249" y="-17700"/>
                  <a:pt x="433968" y="0"/>
                </a:cubicBezTo>
                <a:cubicBezTo>
                  <a:pt x="632687" y="17700"/>
                  <a:pt x="961603" y="-787"/>
                  <a:pt x="1193413" y="0"/>
                </a:cubicBezTo>
                <a:cubicBezTo>
                  <a:pt x="1425223" y="787"/>
                  <a:pt x="1514492" y="13925"/>
                  <a:pt x="1790119" y="0"/>
                </a:cubicBezTo>
                <a:cubicBezTo>
                  <a:pt x="2065746" y="-13925"/>
                  <a:pt x="2097693" y="7"/>
                  <a:pt x="2305456" y="0"/>
                </a:cubicBezTo>
                <a:cubicBezTo>
                  <a:pt x="2513219" y="-7"/>
                  <a:pt x="2744158" y="-12780"/>
                  <a:pt x="2902162" y="0"/>
                </a:cubicBezTo>
                <a:cubicBezTo>
                  <a:pt x="3060166" y="12780"/>
                  <a:pt x="3218733" y="2428"/>
                  <a:pt x="3336131" y="0"/>
                </a:cubicBezTo>
                <a:cubicBezTo>
                  <a:pt x="3453529" y="-2428"/>
                  <a:pt x="3667001" y="8185"/>
                  <a:pt x="3932837" y="0"/>
                </a:cubicBezTo>
                <a:cubicBezTo>
                  <a:pt x="4198673" y="-8185"/>
                  <a:pt x="4247886" y="-27917"/>
                  <a:pt x="4529543" y="0"/>
                </a:cubicBezTo>
                <a:cubicBezTo>
                  <a:pt x="4811200" y="27917"/>
                  <a:pt x="4795124" y="-17185"/>
                  <a:pt x="5044880" y="0"/>
                </a:cubicBezTo>
                <a:cubicBezTo>
                  <a:pt x="5294636" y="17185"/>
                  <a:pt x="5691842" y="33490"/>
                  <a:pt x="5885694" y="0"/>
                </a:cubicBezTo>
                <a:cubicBezTo>
                  <a:pt x="6079546" y="-33490"/>
                  <a:pt x="6247434" y="22986"/>
                  <a:pt x="6563769" y="0"/>
                </a:cubicBezTo>
                <a:cubicBezTo>
                  <a:pt x="6880105" y="-22986"/>
                  <a:pt x="7032720" y="20541"/>
                  <a:pt x="7241845" y="0"/>
                </a:cubicBezTo>
                <a:cubicBezTo>
                  <a:pt x="7450970" y="-20541"/>
                  <a:pt x="7694188" y="9800"/>
                  <a:pt x="8136904" y="0"/>
                </a:cubicBezTo>
                <a:cubicBezTo>
                  <a:pt x="8124131" y="149767"/>
                  <a:pt x="8128982" y="290321"/>
                  <a:pt x="8136904" y="495724"/>
                </a:cubicBezTo>
                <a:cubicBezTo>
                  <a:pt x="8144826" y="701127"/>
                  <a:pt x="8137715" y="812213"/>
                  <a:pt x="8136904" y="991447"/>
                </a:cubicBezTo>
                <a:cubicBezTo>
                  <a:pt x="8136093" y="1170681"/>
                  <a:pt x="8161463" y="1289002"/>
                  <a:pt x="8136904" y="1531096"/>
                </a:cubicBezTo>
                <a:cubicBezTo>
                  <a:pt x="8112345" y="1773190"/>
                  <a:pt x="8159934" y="1942527"/>
                  <a:pt x="8136904" y="2246444"/>
                </a:cubicBezTo>
                <a:cubicBezTo>
                  <a:pt x="8113874" y="2550361"/>
                  <a:pt x="8123673" y="2664379"/>
                  <a:pt x="8136904" y="2917867"/>
                </a:cubicBezTo>
                <a:cubicBezTo>
                  <a:pt x="8150135" y="3171355"/>
                  <a:pt x="8126603" y="3329752"/>
                  <a:pt x="8136904" y="3457516"/>
                </a:cubicBezTo>
                <a:cubicBezTo>
                  <a:pt x="8147205" y="3585280"/>
                  <a:pt x="8113613" y="4076369"/>
                  <a:pt x="8136904" y="4392488"/>
                </a:cubicBezTo>
                <a:cubicBezTo>
                  <a:pt x="7896375" y="4358811"/>
                  <a:pt x="7737287" y="4402710"/>
                  <a:pt x="7377460" y="4392488"/>
                </a:cubicBezTo>
                <a:cubicBezTo>
                  <a:pt x="7017633" y="4382266"/>
                  <a:pt x="6955911" y="4374804"/>
                  <a:pt x="6699384" y="4392488"/>
                </a:cubicBezTo>
                <a:cubicBezTo>
                  <a:pt x="6442857" y="4410172"/>
                  <a:pt x="6455820" y="4372383"/>
                  <a:pt x="6265416" y="4392488"/>
                </a:cubicBezTo>
                <a:cubicBezTo>
                  <a:pt x="6075012" y="4412593"/>
                  <a:pt x="5743605" y="4420464"/>
                  <a:pt x="5587341" y="4392488"/>
                </a:cubicBezTo>
                <a:cubicBezTo>
                  <a:pt x="5431078" y="4364512"/>
                  <a:pt x="5173781" y="4381561"/>
                  <a:pt x="4909265" y="4392488"/>
                </a:cubicBezTo>
                <a:cubicBezTo>
                  <a:pt x="4644749" y="4403415"/>
                  <a:pt x="4586573" y="4405759"/>
                  <a:pt x="4393928" y="4392488"/>
                </a:cubicBezTo>
                <a:cubicBezTo>
                  <a:pt x="4201283" y="4379217"/>
                  <a:pt x="4045314" y="4396989"/>
                  <a:pt x="3715853" y="4392488"/>
                </a:cubicBezTo>
                <a:cubicBezTo>
                  <a:pt x="3386393" y="4387987"/>
                  <a:pt x="3190236" y="4369118"/>
                  <a:pt x="2956408" y="4392488"/>
                </a:cubicBezTo>
                <a:cubicBezTo>
                  <a:pt x="2722581" y="4415858"/>
                  <a:pt x="2468002" y="4399122"/>
                  <a:pt x="2278333" y="4392488"/>
                </a:cubicBezTo>
                <a:cubicBezTo>
                  <a:pt x="2088664" y="4385854"/>
                  <a:pt x="1764556" y="4409683"/>
                  <a:pt x="1437520" y="4392488"/>
                </a:cubicBezTo>
                <a:cubicBezTo>
                  <a:pt x="1110484" y="4375293"/>
                  <a:pt x="948064" y="4374717"/>
                  <a:pt x="759444" y="4392488"/>
                </a:cubicBezTo>
                <a:cubicBezTo>
                  <a:pt x="570824" y="4410259"/>
                  <a:pt x="185751" y="4388432"/>
                  <a:pt x="0" y="4392488"/>
                </a:cubicBezTo>
                <a:cubicBezTo>
                  <a:pt x="24506" y="4245754"/>
                  <a:pt x="-8814" y="4077477"/>
                  <a:pt x="0" y="3852839"/>
                </a:cubicBezTo>
                <a:cubicBezTo>
                  <a:pt x="8814" y="3628201"/>
                  <a:pt x="-20082" y="3464037"/>
                  <a:pt x="0" y="3269266"/>
                </a:cubicBezTo>
                <a:cubicBezTo>
                  <a:pt x="20082" y="3074495"/>
                  <a:pt x="-607" y="2901172"/>
                  <a:pt x="0" y="2773542"/>
                </a:cubicBezTo>
                <a:cubicBezTo>
                  <a:pt x="607" y="2645912"/>
                  <a:pt x="2918" y="2305321"/>
                  <a:pt x="0" y="2058194"/>
                </a:cubicBezTo>
                <a:cubicBezTo>
                  <a:pt x="-2918" y="1811067"/>
                  <a:pt x="21789" y="1702182"/>
                  <a:pt x="0" y="1562471"/>
                </a:cubicBezTo>
                <a:cubicBezTo>
                  <a:pt x="-21789" y="1422760"/>
                  <a:pt x="-28714" y="1101593"/>
                  <a:pt x="0" y="934972"/>
                </a:cubicBezTo>
                <a:cubicBezTo>
                  <a:pt x="28714" y="768351"/>
                  <a:pt x="11811" y="465648"/>
                  <a:pt x="0" y="0"/>
                </a:cubicBezTo>
                <a:close/>
              </a:path>
              <a:path w="8136904" h="4392488" stroke="0" extrusionOk="0">
                <a:moveTo>
                  <a:pt x="0" y="0"/>
                </a:moveTo>
                <a:cubicBezTo>
                  <a:pt x="120310" y="4275"/>
                  <a:pt x="244800" y="-20391"/>
                  <a:pt x="433968" y="0"/>
                </a:cubicBezTo>
                <a:cubicBezTo>
                  <a:pt x="623136" y="20391"/>
                  <a:pt x="843996" y="17147"/>
                  <a:pt x="1193413" y="0"/>
                </a:cubicBezTo>
                <a:cubicBezTo>
                  <a:pt x="1542831" y="-17147"/>
                  <a:pt x="1723293" y="26591"/>
                  <a:pt x="1871488" y="0"/>
                </a:cubicBezTo>
                <a:cubicBezTo>
                  <a:pt x="2019683" y="-26591"/>
                  <a:pt x="2259279" y="1638"/>
                  <a:pt x="2386825" y="0"/>
                </a:cubicBezTo>
                <a:cubicBezTo>
                  <a:pt x="2514371" y="-1638"/>
                  <a:pt x="2841396" y="3690"/>
                  <a:pt x="2983531" y="0"/>
                </a:cubicBezTo>
                <a:cubicBezTo>
                  <a:pt x="3125666" y="-3690"/>
                  <a:pt x="3430061" y="-7500"/>
                  <a:pt x="3580238" y="0"/>
                </a:cubicBezTo>
                <a:cubicBezTo>
                  <a:pt x="3730415" y="7500"/>
                  <a:pt x="3888773" y="15694"/>
                  <a:pt x="4014206" y="0"/>
                </a:cubicBezTo>
                <a:cubicBezTo>
                  <a:pt x="4139639" y="-15694"/>
                  <a:pt x="4401048" y="23402"/>
                  <a:pt x="4529543" y="0"/>
                </a:cubicBezTo>
                <a:cubicBezTo>
                  <a:pt x="4658038" y="-23402"/>
                  <a:pt x="4985620" y="-6903"/>
                  <a:pt x="5126250" y="0"/>
                </a:cubicBezTo>
                <a:cubicBezTo>
                  <a:pt x="5266880" y="6903"/>
                  <a:pt x="5544298" y="-21877"/>
                  <a:pt x="5722956" y="0"/>
                </a:cubicBezTo>
                <a:cubicBezTo>
                  <a:pt x="5901614" y="21877"/>
                  <a:pt x="6059611" y="-20950"/>
                  <a:pt x="6156924" y="0"/>
                </a:cubicBezTo>
                <a:cubicBezTo>
                  <a:pt x="6254237" y="20950"/>
                  <a:pt x="6502661" y="22457"/>
                  <a:pt x="6672261" y="0"/>
                </a:cubicBezTo>
                <a:cubicBezTo>
                  <a:pt x="6841861" y="-22457"/>
                  <a:pt x="7088529" y="21112"/>
                  <a:pt x="7431706" y="0"/>
                </a:cubicBezTo>
                <a:cubicBezTo>
                  <a:pt x="7774883" y="-21112"/>
                  <a:pt x="7809428" y="-9552"/>
                  <a:pt x="8136904" y="0"/>
                </a:cubicBezTo>
                <a:cubicBezTo>
                  <a:pt x="8145475" y="241864"/>
                  <a:pt x="8133225" y="272597"/>
                  <a:pt x="8136904" y="539649"/>
                </a:cubicBezTo>
                <a:cubicBezTo>
                  <a:pt x="8140583" y="806701"/>
                  <a:pt x="8117173" y="1014294"/>
                  <a:pt x="8136904" y="1211072"/>
                </a:cubicBezTo>
                <a:cubicBezTo>
                  <a:pt x="8156635" y="1407850"/>
                  <a:pt x="8157931" y="1523787"/>
                  <a:pt x="8136904" y="1706795"/>
                </a:cubicBezTo>
                <a:cubicBezTo>
                  <a:pt x="8115877" y="1889803"/>
                  <a:pt x="8123494" y="2142142"/>
                  <a:pt x="8136904" y="2290369"/>
                </a:cubicBezTo>
                <a:cubicBezTo>
                  <a:pt x="8150314" y="2438596"/>
                  <a:pt x="8161524" y="2669490"/>
                  <a:pt x="8136904" y="2830017"/>
                </a:cubicBezTo>
                <a:cubicBezTo>
                  <a:pt x="8112284" y="2990544"/>
                  <a:pt x="8146474" y="3297361"/>
                  <a:pt x="8136904" y="3545365"/>
                </a:cubicBezTo>
                <a:cubicBezTo>
                  <a:pt x="8127334" y="3793369"/>
                  <a:pt x="8135816" y="4210589"/>
                  <a:pt x="8136904" y="4392488"/>
                </a:cubicBezTo>
                <a:cubicBezTo>
                  <a:pt x="7733997" y="4384536"/>
                  <a:pt x="7557371" y="4410521"/>
                  <a:pt x="7296091" y="4392488"/>
                </a:cubicBezTo>
                <a:cubicBezTo>
                  <a:pt x="7034811" y="4374455"/>
                  <a:pt x="6967716" y="4381839"/>
                  <a:pt x="6699384" y="4392488"/>
                </a:cubicBezTo>
                <a:cubicBezTo>
                  <a:pt x="6431052" y="4403137"/>
                  <a:pt x="6238588" y="4429408"/>
                  <a:pt x="5858571" y="4392488"/>
                </a:cubicBezTo>
                <a:cubicBezTo>
                  <a:pt x="5478554" y="4355568"/>
                  <a:pt x="5466283" y="4406557"/>
                  <a:pt x="5261865" y="4392488"/>
                </a:cubicBezTo>
                <a:cubicBezTo>
                  <a:pt x="5057447" y="4378419"/>
                  <a:pt x="4856438" y="4408941"/>
                  <a:pt x="4665158" y="4392488"/>
                </a:cubicBezTo>
                <a:cubicBezTo>
                  <a:pt x="4473878" y="4376035"/>
                  <a:pt x="4351302" y="4372702"/>
                  <a:pt x="4231190" y="4392488"/>
                </a:cubicBezTo>
                <a:cubicBezTo>
                  <a:pt x="4111078" y="4412274"/>
                  <a:pt x="3659291" y="4360899"/>
                  <a:pt x="3390377" y="4392488"/>
                </a:cubicBezTo>
                <a:cubicBezTo>
                  <a:pt x="3121463" y="4424077"/>
                  <a:pt x="3001592" y="4382051"/>
                  <a:pt x="2712301" y="4392488"/>
                </a:cubicBezTo>
                <a:cubicBezTo>
                  <a:pt x="2423010" y="4402925"/>
                  <a:pt x="2371477" y="4372141"/>
                  <a:pt x="2034226" y="4392488"/>
                </a:cubicBezTo>
                <a:cubicBezTo>
                  <a:pt x="1696975" y="4412835"/>
                  <a:pt x="1465057" y="4361915"/>
                  <a:pt x="1274782" y="4392488"/>
                </a:cubicBezTo>
                <a:cubicBezTo>
                  <a:pt x="1084507" y="4423061"/>
                  <a:pt x="759986" y="4424978"/>
                  <a:pt x="596706" y="4392488"/>
                </a:cubicBezTo>
                <a:cubicBezTo>
                  <a:pt x="433426" y="4359998"/>
                  <a:pt x="128518" y="4371221"/>
                  <a:pt x="0" y="4392488"/>
                </a:cubicBezTo>
                <a:cubicBezTo>
                  <a:pt x="-17340" y="4240077"/>
                  <a:pt x="-563" y="4083137"/>
                  <a:pt x="0" y="3896764"/>
                </a:cubicBezTo>
                <a:cubicBezTo>
                  <a:pt x="563" y="3710391"/>
                  <a:pt x="-10927" y="3542875"/>
                  <a:pt x="0" y="3357116"/>
                </a:cubicBezTo>
                <a:cubicBezTo>
                  <a:pt x="10927" y="3171357"/>
                  <a:pt x="-21234" y="3010494"/>
                  <a:pt x="0" y="2817467"/>
                </a:cubicBezTo>
                <a:cubicBezTo>
                  <a:pt x="21234" y="2624440"/>
                  <a:pt x="-19107" y="2399481"/>
                  <a:pt x="0" y="2277819"/>
                </a:cubicBezTo>
                <a:cubicBezTo>
                  <a:pt x="19107" y="2156157"/>
                  <a:pt x="-13298" y="1807169"/>
                  <a:pt x="0" y="1562471"/>
                </a:cubicBezTo>
                <a:cubicBezTo>
                  <a:pt x="13298" y="1317773"/>
                  <a:pt x="12201" y="1230802"/>
                  <a:pt x="0" y="1022822"/>
                </a:cubicBezTo>
                <a:cubicBezTo>
                  <a:pt x="-12201" y="814842"/>
                  <a:pt x="16692" y="267178"/>
                  <a:pt x="0" y="0"/>
                </a:cubicBezTo>
                <a:close/>
              </a:path>
            </a:pathLst>
          </a:custGeom>
          <a:ln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274131333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l-GR" sz="2800" b="1" dirty="0">
                <a:latin typeface="Times New Roman" pitchFamily="18" charset="0"/>
                <a:cs typeface="Times New Roman" pitchFamily="18" charset="0"/>
              </a:rPr>
              <a:t>1. Παρατηρώ και καταγράφω και </a:t>
            </a:r>
          </a:p>
          <a:p>
            <a:pPr>
              <a:lnSpc>
                <a:spcPct val="150000"/>
              </a:lnSpc>
            </a:pPr>
            <a:r>
              <a:rPr lang="el-GR" sz="28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Ερμηνεύω</a:t>
            </a:r>
          </a:p>
          <a:p>
            <a:pPr marL="400050" lvl="1" indent="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ανατρέχω στις καταγραφές και τεκμηριώνω την ερμηνεία μου με βάση </a:t>
            </a:r>
            <a:r>
              <a:rPr lang="el-GR" sz="24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τι, πότε, πόσο συχνά και γιατί συμβαίνει? </a:t>
            </a:r>
            <a:endParaRPr lang="el-GR" sz="2400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lnSpc>
                <a:spcPct val="150000"/>
              </a:lnSpc>
              <a:buFont typeface="Wingdings" pitchFamily="2" charset="2"/>
              <a:buChar char="ü"/>
            </a:pPr>
            <a:endParaRPr lang="el-G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αναστοχάζομαι </a:t>
            </a:r>
            <a:r>
              <a:rPr lang="el-GR" sz="2400" i="1" dirty="0">
                <a:latin typeface="Times New Roman" pitchFamily="18" charset="0"/>
                <a:cs typeface="Times New Roman" pitchFamily="18" charset="0"/>
              </a:rPr>
              <a:t>ως προς τη διαδικασία  &amp; το περιεχόμενο της καταγραφής…</a:t>
            </a:r>
          </a:p>
          <a:p>
            <a:endParaRPr lang="el-GR" sz="2400" dirty="0"/>
          </a:p>
          <a:p>
            <a:endParaRPr lang="el-GR" sz="2400" dirty="0"/>
          </a:p>
          <a:p>
            <a:endParaRPr lang="el-GR" dirty="0"/>
          </a:p>
        </p:txBody>
      </p:sp>
      <p:sp>
        <p:nvSpPr>
          <p:cNvPr id="4" name="TextShape 3">
            <a:extLst>
              <a:ext uri="{FF2B5EF4-FFF2-40B4-BE49-F238E27FC236}">
                <a16:creationId xmlns="" xmlns:a16="http://schemas.microsoft.com/office/drawing/2014/main" id="{100E740B-4FDE-4455-966F-7F34C4824F58}"/>
              </a:ext>
            </a:extLst>
          </p:cNvPr>
          <p:cNvSpPr txBox="1"/>
          <p:nvPr/>
        </p:nvSpPr>
        <p:spPr>
          <a:xfrm>
            <a:off x="2051720" y="6381328"/>
            <a:ext cx="5631660" cy="27351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675" spc="-1" dirty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</a:t>
            </a:r>
            <a:endParaRPr lang="el-GR" sz="10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169643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273B5082-198D-4442-91C4-2AE401973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60648"/>
            <a:ext cx="7056784" cy="792088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Στις καταγραφές του/της, ο/η εκπαιδευτικός…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341A14F1-A8FE-462F-B873-3A7841072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24" y="1196752"/>
            <a:ext cx="7072362" cy="4896544"/>
          </a:xfrm>
          <a:custGeom>
            <a:avLst/>
            <a:gdLst>
              <a:gd name="connsiteX0" fmla="*/ 0 w 7704856"/>
              <a:gd name="connsiteY0" fmla="*/ 0 h 4896544"/>
              <a:gd name="connsiteX1" fmla="*/ 410926 w 7704856"/>
              <a:gd name="connsiteY1" fmla="*/ 0 h 4896544"/>
              <a:gd name="connsiteX2" fmla="*/ 1130046 w 7704856"/>
              <a:gd name="connsiteY2" fmla="*/ 0 h 4896544"/>
              <a:gd name="connsiteX3" fmla="*/ 1695068 w 7704856"/>
              <a:gd name="connsiteY3" fmla="*/ 0 h 4896544"/>
              <a:gd name="connsiteX4" fmla="*/ 2183043 w 7704856"/>
              <a:gd name="connsiteY4" fmla="*/ 0 h 4896544"/>
              <a:gd name="connsiteX5" fmla="*/ 2748065 w 7704856"/>
              <a:gd name="connsiteY5" fmla="*/ 0 h 4896544"/>
              <a:gd name="connsiteX6" fmla="*/ 3158991 w 7704856"/>
              <a:gd name="connsiteY6" fmla="*/ 0 h 4896544"/>
              <a:gd name="connsiteX7" fmla="*/ 3724014 w 7704856"/>
              <a:gd name="connsiteY7" fmla="*/ 0 h 4896544"/>
              <a:gd name="connsiteX8" fmla="*/ 4289037 w 7704856"/>
              <a:gd name="connsiteY8" fmla="*/ 0 h 4896544"/>
              <a:gd name="connsiteX9" fmla="*/ 4777011 w 7704856"/>
              <a:gd name="connsiteY9" fmla="*/ 0 h 4896544"/>
              <a:gd name="connsiteX10" fmla="*/ 5573179 w 7704856"/>
              <a:gd name="connsiteY10" fmla="*/ 0 h 4896544"/>
              <a:gd name="connsiteX11" fmla="*/ 6215251 w 7704856"/>
              <a:gd name="connsiteY11" fmla="*/ 0 h 4896544"/>
              <a:gd name="connsiteX12" fmla="*/ 6857322 w 7704856"/>
              <a:gd name="connsiteY12" fmla="*/ 0 h 4896544"/>
              <a:gd name="connsiteX13" fmla="*/ 7704856 w 7704856"/>
              <a:gd name="connsiteY13" fmla="*/ 0 h 4896544"/>
              <a:gd name="connsiteX14" fmla="*/ 7704856 w 7704856"/>
              <a:gd name="connsiteY14" fmla="*/ 552610 h 4896544"/>
              <a:gd name="connsiteX15" fmla="*/ 7704856 w 7704856"/>
              <a:gd name="connsiteY15" fmla="*/ 1105220 h 4896544"/>
              <a:gd name="connsiteX16" fmla="*/ 7704856 w 7704856"/>
              <a:gd name="connsiteY16" fmla="*/ 1706795 h 4896544"/>
              <a:gd name="connsiteX17" fmla="*/ 7704856 w 7704856"/>
              <a:gd name="connsiteY17" fmla="*/ 2504233 h 4896544"/>
              <a:gd name="connsiteX18" fmla="*/ 7704856 w 7704856"/>
              <a:gd name="connsiteY18" fmla="*/ 3252704 h 4896544"/>
              <a:gd name="connsiteX19" fmla="*/ 7704856 w 7704856"/>
              <a:gd name="connsiteY19" fmla="*/ 3854280 h 4896544"/>
              <a:gd name="connsiteX20" fmla="*/ 7704856 w 7704856"/>
              <a:gd name="connsiteY20" fmla="*/ 4896544 h 4896544"/>
              <a:gd name="connsiteX21" fmla="*/ 6985736 w 7704856"/>
              <a:gd name="connsiteY21" fmla="*/ 4896544 h 4896544"/>
              <a:gd name="connsiteX22" fmla="*/ 6343665 w 7704856"/>
              <a:gd name="connsiteY22" fmla="*/ 4896544 h 4896544"/>
              <a:gd name="connsiteX23" fmla="*/ 5932739 w 7704856"/>
              <a:gd name="connsiteY23" fmla="*/ 4896544 h 4896544"/>
              <a:gd name="connsiteX24" fmla="*/ 5290668 w 7704856"/>
              <a:gd name="connsiteY24" fmla="*/ 4896544 h 4896544"/>
              <a:gd name="connsiteX25" fmla="*/ 4648596 w 7704856"/>
              <a:gd name="connsiteY25" fmla="*/ 4896544 h 4896544"/>
              <a:gd name="connsiteX26" fmla="*/ 4160622 w 7704856"/>
              <a:gd name="connsiteY26" fmla="*/ 4896544 h 4896544"/>
              <a:gd name="connsiteX27" fmla="*/ 3518551 w 7704856"/>
              <a:gd name="connsiteY27" fmla="*/ 4896544 h 4896544"/>
              <a:gd name="connsiteX28" fmla="*/ 2799431 w 7704856"/>
              <a:gd name="connsiteY28" fmla="*/ 4896544 h 4896544"/>
              <a:gd name="connsiteX29" fmla="*/ 2157360 w 7704856"/>
              <a:gd name="connsiteY29" fmla="*/ 4896544 h 4896544"/>
              <a:gd name="connsiteX30" fmla="*/ 1361191 w 7704856"/>
              <a:gd name="connsiteY30" fmla="*/ 4896544 h 4896544"/>
              <a:gd name="connsiteX31" fmla="*/ 719120 w 7704856"/>
              <a:gd name="connsiteY31" fmla="*/ 4896544 h 4896544"/>
              <a:gd name="connsiteX32" fmla="*/ 0 w 7704856"/>
              <a:gd name="connsiteY32" fmla="*/ 4896544 h 4896544"/>
              <a:gd name="connsiteX33" fmla="*/ 0 w 7704856"/>
              <a:gd name="connsiteY33" fmla="*/ 4294969 h 4896544"/>
              <a:gd name="connsiteX34" fmla="*/ 0 w 7704856"/>
              <a:gd name="connsiteY34" fmla="*/ 3644428 h 4896544"/>
              <a:gd name="connsiteX35" fmla="*/ 0 w 7704856"/>
              <a:gd name="connsiteY35" fmla="*/ 3091818 h 4896544"/>
              <a:gd name="connsiteX36" fmla="*/ 0 w 7704856"/>
              <a:gd name="connsiteY36" fmla="*/ 2294381 h 4896544"/>
              <a:gd name="connsiteX37" fmla="*/ 0 w 7704856"/>
              <a:gd name="connsiteY37" fmla="*/ 1741771 h 4896544"/>
              <a:gd name="connsiteX38" fmla="*/ 0 w 7704856"/>
              <a:gd name="connsiteY38" fmla="*/ 1042264 h 4896544"/>
              <a:gd name="connsiteX39" fmla="*/ 0 w 7704856"/>
              <a:gd name="connsiteY39" fmla="*/ 0 h 4896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704856" h="4896544" fill="none" extrusionOk="0">
                <a:moveTo>
                  <a:pt x="0" y="0"/>
                </a:moveTo>
                <a:cubicBezTo>
                  <a:pt x="97956" y="-1988"/>
                  <a:pt x="270501" y="29"/>
                  <a:pt x="410926" y="0"/>
                </a:cubicBezTo>
                <a:cubicBezTo>
                  <a:pt x="551351" y="-29"/>
                  <a:pt x="869597" y="7421"/>
                  <a:pt x="1130046" y="0"/>
                </a:cubicBezTo>
                <a:cubicBezTo>
                  <a:pt x="1390495" y="-7421"/>
                  <a:pt x="1413738" y="23720"/>
                  <a:pt x="1695068" y="0"/>
                </a:cubicBezTo>
                <a:cubicBezTo>
                  <a:pt x="1976398" y="-23720"/>
                  <a:pt x="1963579" y="9180"/>
                  <a:pt x="2183043" y="0"/>
                </a:cubicBezTo>
                <a:cubicBezTo>
                  <a:pt x="2402507" y="-9180"/>
                  <a:pt x="2627676" y="-4253"/>
                  <a:pt x="2748065" y="0"/>
                </a:cubicBezTo>
                <a:cubicBezTo>
                  <a:pt x="2868454" y="4253"/>
                  <a:pt x="2990630" y="18603"/>
                  <a:pt x="3158991" y="0"/>
                </a:cubicBezTo>
                <a:cubicBezTo>
                  <a:pt x="3327352" y="-18603"/>
                  <a:pt x="3490072" y="13479"/>
                  <a:pt x="3724014" y="0"/>
                </a:cubicBezTo>
                <a:cubicBezTo>
                  <a:pt x="3957956" y="-13479"/>
                  <a:pt x="4105938" y="14965"/>
                  <a:pt x="4289037" y="0"/>
                </a:cubicBezTo>
                <a:cubicBezTo>
                  <a:pt x="4472136" y="-14965"/>
                  <a:pt x="4539135" y="-19646"/>
                  <a:pt x="4777011" y="0"/>
                </a:cubicBezTo>
                <a:cubicBezTo>
                  <a:pt x="5014887" y="19646"/>
                  <a:pt x="5179811" y="27926"/>
                  <a:pt x="5573179" y="0"/>
                </a:cubicBezTo>
                <a:cubicBezTo>
                  <a:pt x="5966547" y="-27926"/>
                  <a:pt x="6007419" y="12089"/>
                  <a:pt x="6215251" y="0"/>
                </a:cubicBezTo>
                <a:cubicBezTo>
                  <a:pt x="6423083" y="-12089"/>
                  <a:pt x="6550987" y="-14091"/>
                  <a:pt x="6857322" y="0"/>
                </a:cubicBezTo>
                <a:cubicBezTo>
                  <a:pt x="7163657" y="14091"/>
                  <a:pt x="7348996" y="38777"/>
                  <a:pt x="7704856" y="0"/>
                </a:cubicBezTo>
                <a:cubicBezTo>
                  <a:pt x="7712540" y="234979"/>
                  <a:pt x="7709000" y="337135"/>
                  <a:pt x="7704856" y="552610"/>
                </a:cubicBezTo>
                <a:cubicBezTo>
                  <a:pt x="7700713" y="768085"/>
                  <a:pt x="7688824" y="872920"/>
                  <a:pt x="7704856" y="1105220"/>
                </a:cubicBezTo>
                <a:cubicBezTo>
                  <a:pt x="7720889" y="1337520"/>
                  <a:pt x="7730651" y="1476777"/>
                  <a:pt x="7704856" y="1706795"/>
                </a:cubicBezTo>
                <a:cubicBezTo>
                  <a:pt x="7679061" y="1936813"/>
                  <a:pt x="7736208" y="2176658"/>
                  <a:pt x="7704856" y="2504233"/>
                </a:cubicBezTo>
                <a:cubicBezTo>
                  <a:pt x="7673504" y="2831808"/>
                  <a:pt x="7668211" y="3023808"/>
                  <a:pt x="7704856" y="3252704"/>
                </a:cubicBezTo>
                <a:cubicBezTo>
                  <a:pt x="7741501" y="3481600"/>
                  <a:pt x="7676612" y="3673755"/>
                  <a:pt x="7704856" y="3854280"/>
                </a:cubicBezTo>
                <a:cubicBezTo>
                  <a:pt x="7733100" y="4034805"/>
                  <a:pt x="7722655" y="4637299"/>
                  <a:pt x="7704856" y="4896544"/>
                </a:cubicBezTo>
                <a:cubicBezTo>
                  <a:pt x="7535880" y="4919957"/>
                  <a:pt x="7237603" y="4873218"/>
                  <a:pt x="6985736" y="4896544"/>
                </a:cubicBezTo>
                <a:cubicBezTo>
                  <a:pt x="6733869" y="4919870"/>
                  <a:pt x="6565429" y="4907947"/>
                  <a:pt x="6343665" y="4896544"/>
                </a:cubicBezTo>
                <a:cubicBezTo>
                  <a:pt x="6121901" y="4885141"/>
                  <a:pt x="6103570" y="4879825"/>
                  <a:pt x="5932739" y="4896544"/>
                </a:cubicBezTo>
                <a:cubicBezTo>
                  <a:pt x="5761908" y="4913263"/>
                  <a:pt x="5438336" y="4890256"/>
                  <a:pt x="5290668" y="4896544"/>
                </a:cubicBezTo>
                <a:cubicBezTo>
                  <a:pt x="5143000" y="4902832"/>
                  <a:pt x="4863080" y="4880448"/>
                  <a:pt x="4648596" y="4896544"/>
                </a:cubicBezTo>
                <a:cubicBezTo>
                  <a:pt x="4434112" y="4912640"/>
                  <a:pt x="4344590" y="4913234"/>
                  <a:pt x="4160622" y="4896544"/>
                </a:cubicBezTo>
                <a:cubicBezTo>
                  <a:pt x="3976654" y="4879854"/>
                  <a:pt x="3648961" y="4880628"/>
                  <a:pt x="3518551" y="4896544"/>
                </a:cubicBezTo>
                <a:cubicBezTo>
                  <a:pt x="3388141" y="4912460"/>
                  <a:pt x="2963761" y="4902848"/>
                  <a:pt x="2799431" y="4896544"/>
                </a:cubicBezTo>
                <a:cubicBezTo>
                  <a:pt x="2635101" y="4890240"/>
                  <a:pt x="2410228" y="4907355"/>
                  <a:pt x="2157360" y="4896544"/>
                </a:cubicBezTo>
                <a:cubicBezTo>
                  <a:pt x="1904492" y="4885733"/>
                  <a:pt x="1598532" y="4907380"/>
                  <a:pt x="1361191" y="4896544"/>
                </a:cubicBezTo>
                <a:cubicBezTo>
                  <a:pt x="1123850" y="4885708"/>
                  <a:pt x="884168" y="4908890"/>
                  <a:pt x="719120" y="4896544"/>
                </a:cubicBezTo>
                <a:cubicBezTo>
                  <a:pt x="554072" y="4884198"/>
                  <a:pt x="315277" y="4873457"/>
                  <a:pt x="0" y="4896544"/>
                </a:cubicBezTo>
                <a:cubicBezTo>
                  <a:pt x="7169" y="4721610"/>
                  <a:pt x="-27415" y="4535915"/>
                  <a:pt x="0" y="4294969"/>
                </a:cubicBezTo>
                <a:cubicBezTo>
                  <a:pt x="27415" y="4054023"/>
                  <a:pt x="23978" y="3953730"/>
                  <a:pt x="0" y="3644428"/>
                </a:cubicBezTo>
                <a:cubicBezTo>
                  <a:pt x="-23978" y="3335126"/>
                  <a:pt x="-18146" y="3307146"/>
                  <a:pt x="0" y="3091818"/>
                </a:cubicBezTo>
                <a:cubicBezTo>
                  <a:pt x="18146" y="2876490"/>
                  <a:pt x="10882" y="2514770"/>
                  <a:pt x="0" y="2294381"/>
                </a:cubicBezTo>
                <a:cubicBezTo>
                  <a:pt x="-10882" y="2073992"/>
                  <a:pt x="-9263" y="1891329"/>
                  <a:pt x="0" y="1741771"/>
                </a:cubicBezTo>
                <a:cubicBezTo>
                  <a:pt x="9263" y="1592213"/>
                  <a:pt x="7260" y="1256295"/>
                  <a:pt x="0" y="1042264"/>
                </a:cubicBezTo>
                <a:cubicBezTo>
                  <a:pt x="-7260" y="828233"/>
                  <a:pt x="-5855" y="436380"/>
                  <a:pt x="0" y="0"/>
                </a:cubicBezTo>
                <a:close/>
              </a:path>
              <a:path w="7704856" h="4896544" stroke="0" extrusionOk="0">
                <a:moveTo>
                  <a:pt x="0" y="0"/>
                </a:moveTo>
                <a:cubicBezTo>
                  <a:pt x="148616" y="-9443"/>
                  <a:pt x="292761" y="-10218"/>
                  <a:pt x="410926" y="0"/>
                </a:cubicBezTo>
                <a:cubicBezTo>
                  <a:pt x="529091" y="10218"/>
                  <a:pt x="789460" y="-19007"/>
                  <a:pt x="1130046" y="0"/>
                </a:cubicBezTo>
                <a:cubicBezTo>
                  <a:pt x="1470632" y="19007"/>
                  <a:pt x="1540283" y="6805"/>
                  <a:pt x="1772117" y="0"/>
                </a:cubicBezTo>
                <a:cubicBezTo>
                  <a:pt x="2003951" y="-6805"/>
                  <a:pt x="2076082" y="21211"/>
                  <a:pt x="2260091" y="0"/>
                </a:cubicBezTo>
                <a:cubicBezTo>
                  <a:pt x="2444100" y="-21211"/>
                  <a:pt x="2653089" y="-15550"/>
                  <a:pt x="2825114" y="0"/>
                </a:cubicBezTo>
                <a:cubicBezTo>
                  <a:pt x="2997139" y="15550"/>
                  <a:pt x="3196139" y="20456"/>
                  <a:pt x="3390137" y="0"/>
                </a:cubicBezTo>
                <a:cubicBezTo>
                  <a:pt x="3584135" y="-20456"/>
                  <a:pt x="3676878" y="-4875"/>
                  <a:pt x="3801062" y="0"/>
                </a:cubicBezTo>
                <a:cubicBezTo>
                  <a:pt x="3925246" y="4875"/>
                  <a:pt x="4098640" y="-11531"/>
                  <a:pt x="4289037" y="0"/>
                </a:cubicBezTo>
                <a:cubicBezTo>
                  <a:pt x="4479434" y="11531"/>
                  <a:pt x="4675877" y="-26887"/>
                  <a:pt x="4854059" y="0"/>
                </a:cubicBezTo>
                <a:cubicBezTo>
                  <a:pt x="5032241" y="26887"/>
                  <a:pt x="5272906" y="21809"/>
                  <a:pt x="5419082" y="0"/>
                </a:cubicBezTo>
                <a:cubicBezTo>
                  <a:pt x="5565258" y="-21809"/>
                  <a:pt x="5629514" y="4844"/>
                  <a:pt x="5830008" y="0"/>
                </a:cubicBezTo>
                <a:cubicBezTo>
                  <a:pt x="6030502" y="-4844"/>
                  <a:pt x="6157542" y="15843"/>
                  <a:pt x="6317982" y="0"/>
                </a:cubicBezTo>
                <a:cubicBezTo>
                  <a:pt x="6478422" y="-15843"/>
                  <a:pt x="6697364" y="34123"/>
                  <a:pt x="7037102" y="0"/>
                </a:cubicBezTo>
                <a:cubicBezTo>
                  <a:pt x="7376840" y="-34123"/>
                  <a:pt x="7571272" y="22637"/>
                  <a:pt x="7704856" y="0"/>
                </a:cubicBezTo>
                <a:cubicBezTo>
                  <a:pt x="7683200" y="275717"/>
                  <a:pt x="7697840" y="333915"/>
                  <a:pt x="7704856" y="601575"/>
                </a:cubicBezTo>
                <a:cubicBezTo>
                  <a:pt x="7711872" y="869236"/>
                  <a:pt x="7688262" y="1074811"/>
                  <a:pt x="7704856" y="1350047"/>
                </a:cubicBezTo>
                <a:cubicBezTo>
                  <a:pt x="7721450" y="1625283"/>
                  <a:pt x="7716422" y="1753892"/>
                  <a:pt x="7704856" y="1902657"/>
                </a:cubicBezTo>
                <a:cubicBezTo>
                  <a:pt x="7693291" y="2051422"/>
                  <a:pt x="7724058" y="2230107"/>
                  <a:pt x="7704856" y="2553198"/>
                </a:cubicBezTo>
                <a:cubicBezTo>
                  <a:pt x="7685654" y="2876289"/>
                  <a:pt x="7727767" y="2892433"/>
                  <a:pt x="7704856" y="3154773"/>
                </a:cubicBezTo>
                <a:cubicBezTo>
                  <a:pt x="7681945" y="3417114"/>
                  <a:pt x="7665373" y="3590127"/>
                  <a:pt x="7704856" y="3952211"/>
                </a:cubicBezTo>
                <a:cubicBezTo>
                  <a:pt x="7744339" y="4314295"/>
                  <a:pt x="7742792" y="4436193"/>
                  <a:pt x="7704856" y="4896544"/>
                </a:cubicBezTo>
                <a:cubicBezTo>
                  <a:pt x="7380639" y="4883902"/>
                  <a:pt x="7225989" y="4861701"/>
                  <a:pt x="6908688" y="4896544"/>
                </a:cubicBezTo>
                <a:cubicBezTo>
                  <a:pt x="6591387" y="4931387"/>
                  <a:pt x="6544773" y="4911315"/>
                  <a:pt x="6343665" y="4896544"/>
                </a:cubicBezTo>
                <a:cubicBezTo>
                  <a:pt x="6142557" y="4881773"/>
                  <a:pt x="5910021" y="4915281"/>
                  <a:pt x="5547496" y="4896544"/>
                </a:cubicBezTo>
                <a:cubicBezTo>
                  <a:pt x="5184971" y="4877807"/>
                  <a:pt x="5152955" y="4901018"/>
                  <a:pt x="4982474" y="4896544"/>
                </a:cubicBezTo>
                <a:cubicBezTo>
                  <a:pt x="4811993" y="4892070"/>
                  <a:pt x="4669419" y="4879411"/>
                  <a:pt x="4417451" y="4896544"/>
                </a:cubicBezTo>
                <a:cubicBezTo>
                  <a:pt x="4165483" y="4913677"/>
                  <a:pt x="4205136" y="4914431"/>
                  <a:pt x="4006525" y="4896544"/>
                </a:cubicBezTo>
                <a:cubicBezTo>
                  <a:pt x="3807914" y="4878657"/>
                  <a:pt x="3426166" y="4910016"/>
                  <a:pt x="3210357" y="4896544"/>
                </a:cubicBezTo>
                <a:cubicBezTo>
                  <a:pt x="2994548" y="4883072"/>
                  <a:pt x="2721466" y="4891111"/>
                  <a:pt x="2568285" y="4896544"/>
                </a:cubicBezTo>
                <a:cubicBezTo>
                  <a:pt x="2415104" y="4901977"/>
                  <a:pt x="2204495" y="4899510"/>
                  <a:pt x="1926214" y="4896544"/>
                </a:cubicBezTo>
                <a:cubicBezTo>
                  <a:pt x="1647933" y="4893578"/>
                  <a:pt x="1372699" y="4904679"/>
                  <a:pt x="1207094" y="4896544"/>
                </a:cubicBezTo>
                <a:cubicBezTo>
                  <a:pt x="1041489" y="4888409"/>
                  <a:pt x="835700" y="4899385"/>
                  <a:pt x="565023" y="4896544"/>
                </a:cubicBezTo>
                <a:cubicBezTo>
                  <a:pt x="294346" y="4893703"/>
                  <a:pt x="126880" y="4913650"/>
                  <a:pt x="0" y="4896544"/>
                </a:cubicBezTo>
                <a:cubicBezTo>
                  <a:pt x="-8262" y="4741303"/>
                  <a:pt x="26609" y="4587817"/>
                  <a:pt x="0" y="4343934"/>
                </a:cubicBezTo>
                <a:cubicBezTo>
                  <a:pt x="-26609" y="4100051"/>
                  <a:pt x="1683" y="3998838"/>
                  <a:pt x="0" y="3742359"/>
                </a:cubicBezTo>
                <a:cubicBezTo>
                  <a:pt x="-1683" y="3485880"/>
                  <a:pt x="-6782" y="3419110"/>
                  <a:pt x="0" y="3140783"/>
                </a:cubicBezTo>
                <a:cubicBezTo>
                  <a:pt x="6782" y="2862456"/>
                  <a:pt x="-2263" y="2666942"/>
                  <a:pt x="0" y="2539208"/>
                </a:cubicBezTo>
                <a:cubicBezTo>
                  <a:pt x="2263" y="2411475"/>
                  <a:pt x="-13555" y="1932401"/>
                  <a:pt x="0" y="1741771"/>
                </a:cubicBezTo>
                <a:cubicBezTo>
                  <a:pt x="13555" y="1551141"/>
                  <a:pt x="14144" y="1428423"/>
                  <a:pt x="0" y="1140195"/>
                </a:cubicBezTo>
                <a:cubicBezTo>
                  <a:pt x="-14144" y="851967"/>
                  <a:pt x="-27707" y="511590"/>
                  <a:pt x="0" y="0"/>
                </a:cubicBezTo>
                <a:close/>
              </a:path>
            </a:pathLst>
          </a:custGeom>
          <a:ln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274131333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Autofit/>
          </a:bodyPr>
          <a:lstStyle/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Ξεκινά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με γενικές παρατηρήσεις που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εξειδικεύει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σταδιακά.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Παρέχει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u="sng" dirty="0">
                <a:latin typeface="Times New Roman" pitchFamily="18" charset="0"/>
                <a:cs typeface="Times New Roman" pitchFamily="18" charset="0"/>
              </a:rPr>
              <a:t>συγκεκριμένες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πληροφορίες για 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ό,τι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καταγράφει (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Πού; Ποιος; Με ποιον; Τι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>
              <a:lnSpc>
                <a:spcPct val="150000"/>
              </a:lnSpc>
              <a:buNone/>
            </a:pP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	π.χ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. ώρα, περιβάλλον μάθησης όπου έγινε η παρατήρηση, αριθμός παιδιών που συμμετέχουν, υλικά που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χρησιμοποιούνται.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Παρέχει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πληροφορίες σχετικά με τη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λεκτική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μη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λεκτική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επικοινωνία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l-GR" sz="2000" i="1" dirty="0">
                <a:latin typeface="Times New Roman" pitchFamily="18" charset="0"/>
                <a:cs typeface="Times New Roman" pitchFamily="18" charset="0"/>
              </a:rPr>
              <a:t>εκφράσεις, χειρονομίες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Καταγράφει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τις δικές του αντιδράσεις, συναισθήματα, σκέψεις.</a:t>
            </a:r>
          </a:p>
        </p:txBody>
      </p:sp>
      <p:sp>
        <p:nvSpPr>
          <p:cNvPr id="4" name="TextShape 3">
            <a:extLst>
              <a:ext uri="{FF2B5EF4-FFF2-40B4-BE49-F238E27FC236}">
                <a16:creationId xmlns="" xmlns:a16="http://schemas.microsoft.com/office/drawing/2014/main" id="{2A52ED23-65C1-4CDA-9E30-3C10216BC90B}"/>
              </a:ext>
            </a:extLst>
          </p:cNvPr>
          <p:cNvSpPr txBox="1"/>
          <p:nvPr/>
        </p:nvSpPr>
        <p:spPr>
          <a:xfrm>
            <a:off x="1259632" y="6453336"/>
            <a:ext cx="6999812" cy="27351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l-GR" sz="675" spc="-1" dirty="0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entury Gothic"/>
              </a:rPr>
              <a:t> </a:t>
            </a:r>
            <a:endParaRPr lang="el-GR" sz="10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476660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DF5DC26-7993-41E5-8942-0926A8B2F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332656"/>
            <a:ext cx="6768752" cy="64807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Από την παρατήρηση στην καταγραφή και ανάλυση/ερμηνεία δεδομένων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6635D76C-FAEA-480E-8ACE-2B2DB01420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1340768"/>
            <a:ext cx="7848872" cy="4896544"/>
          </a:xfrm>
          <a:custGeom>
            <a:avLst/>
            <a:gdLst>
              <a:gd name="connsiteX0" fmla="*/ 0 w 7848872"/>
              <a:gd name="connsiteY0" fmla="*/ 0 h 4896544"/>
              <a:gd name="connsiteX1" fmla="*/ 811050 w 7848872"/>
              <a:gd name="connsiteY1" fmla="*/ 0 h 4896544"/>
              <a:gd name="connsiteX2" fmla="*/ 1622100 w 7848872"/>
              <a:gd name="connsiteY2" fmla="*/ 0 h 4896544"/>
              <a:gd name="connsiteX3" fmla="*/ 2197684 w 7848872"/>
              <a:gd name="connsiteY3" fmla="*/ 0 h 4896544"/>
              <a:gd name="connsiteX4" fmla="*/ 2694779 w 7848872"/>
              <a:gd name="connsiteY4" fmla="*/ 0 h 4896544"/>
              <a:gd name="connsiteX5" fmla="*/ 3191875 w 7848872"/>
              <a:gd name="connsiteY5" fmla="*/ 0 h 4896544"/>
              <a:gd name="connsiteX6" fmla="*/ 3610481 w 7848872"/>
              <a:gd name="connsiteY6" fmla="*/ 0 h 4896544"/>
              <a:gd name="connsiteX7" fmla="*/ 4186065 w 7848872"/>
              <a:gd name="connsiteY7" fmla="*/ 0 h 4896544"/>
              <a:gd name="connsiteX8" fmla="*/ 4683160 w 7848872"/>
              <a:gd name="connsiteY8" fmla="*/ 0 h 4896544"/>
              <a:gd name="connsiteX9" fmla="*/ 5180256 w 7848872"/>
              <a:gd name="connsiteY9" fmla="*/ 0 h 4896544"/>
              <a:gd name="connsiteX10" fmla="*/ 5834328 w 7848872"/>
              <a:gd name="connsiteY10" fmla="*/ 0 h 4896544"/>
              <a:gd name="connsiteX11" fmla="*/ 6252935 w 7848872"/>
              <a:gd name="connsiteY11" fmla="*/ 0 h 4896544"/>
              <a:gd name="connsiteX12" fmla="*/ 6985496 w 7848872"/>
              <a:gd name="connsiteY12" fmla="*/ 0 h 4896544"/>
              <a:gd name="connsiteX13" fmla="*/ 7848872 w 7848872"/>
              <a:gd name="connsiteY13" fmla="*/ 0 h 4896544"/>
              <a:gd name="connsiteX14" fmla="*/ 7848872 w 7848872"/>
              <a:gd name="connsiteY14" fmla="*/ 552610 h 4896544"/>
              <a:gd name="connsiteX15" fmla="*/ 7848872 w 7848872"/>
              <a:gd name="connsiteY15" fmla="*/ 1301082 h 4896544"/>
              <a:gd name="connsiteX16" fmla="*/ 7848872 w 7848872"/>
              <a:gd name="connsiteY16" fmla="*/ 1951623 h 4896544"/>
              <a:gd name="connsiteX17" fmla="*/ 7848872 w 7848872"/>
              <a:gd name="connsiteY17" fmla="*/ 2651129 h 4896544"/>
              <a:gd name="connsiteX18" fmla="*/ 7848872 w 7848872"/>
              <a:gd name="connsiteY18" fmla="*/ 3203739 h 4896544"/>
              <a:gd name="connsiteX19" fmla="*/ 7848872 w 7848872"/>
              <a:gd name="connsiteY19" fmla="*/ 3805314 h 4896544"/>
              <a:gd name="connsiteX20" fmla="*/ 7848872 w 7848872"/>
              <a:gd name="connsiteY20" fmla="*/ 4896544 h 4896544"/>
              <a:gd name="connsiteX21" fmla="*/ 7351777 w 7848872"/>
              <a:gd name="connsiteY21" fmla="*/ 4896544 h 4896544"/>
              <a:gd name="connsiteX22" fmla="*/ 6619215 w 7848872"/>
              <a:gd name="connsiteY22" fmla="*/ 4896544 h 4896544"/>
              <a:gd name="connsiteX23" fmla="*/ 6200609 w 7848872"/>
              <a:gd name="connsiteY23" fmla="*/ 4896544 h 4896544"/>
              <a:gd name="connsiteX24" fmla="*/ 5389559 w 7848872"/>
              <a:gd name="connsiteY24" fmla="*/ 4896544 h 4896544"/>
              <a:gd name="connsiteX25" fmla="*/ 4578509 w 7848872"/>
              <a:gd name="connsiteY25" fmla="*/ 4896544 h 4896544"/>
              <a:gd name="connsiteX26" fmla="*/ 3767459 w 7848872"/>
              <a:gd name="connsiteY26" fmla="*/ 4896544 h 4896544"/>
              <a:gd name="connsiteX27" fmla="*/ 3270363 w 7848872"/>
              <a:gd name="connsiteY27" fmla="*/ 4896544 h 4896544"/>
              <a:gd name="connsiteX28" fmla="*/ 2851757 w 7848872"/>
              <a:gd name="connsiteY28" fmla="*/ 4896544 h 4896544"/>
              <a:gd name="connsiteX29" fmla="*/ 2433150 w 7848872"/>
              <a:gd name="connsiteY29" fmla="*/ 4896544 h 4896544"/>
              <a:gd name="connsiteX30" fmla="*/ 2014544 w 7848872"/>
              <a:gd name="connsiteY30" fmla="*/ 4896544 h 4896544"/>
              <a:gd name="connsiteX31" fmla="*/ 1595937 w 7848872"/>
              <a:gd name="connsiteY31" fmla="*/ 4896544 h 4896544"/>
              <a:gd name="connsiteX32" fmla="*/ 1098842 w 7848872"/>
              <a:gd name="connsiteY32" fmla="*/ 4896544 h 4896544"/>
              <a:gd name="connsiteX33" fmla="*/ 0 w 7848872"/>
              <a:gd name="connsiteY33" fmla="*/ 4896544 h 4896544"/>
              <a:gd name="connsiteX34" fmla="*/ 0 w 7848872"/>
              <a:gd name="connsiteY34" fmla="*/ 4294969 h 4896544"/>
              <a:gd name="connsiteX35" fmla="*/ 0 w 7848872"/>
              <a:gd name="connsiteY35" fmla="*/ 3644428 h 4896544"/>
              <a:gd name="connsiteX36" fmla="*/ 0 w 7848872"/>
              <a:gd name="connsiteY36" fmla="*/ 2895956 h 4896544"/>
              <a:gd name="connsiteX37" fmla="*/ 0 w 7848872"/>
              <a:gd name="connsiteY37" fmla="*/ 2245415 h 4896544"/>
              <a:gd name="connsiteX38" fmla="*/ 0 w 7848872"/>
              <a:gd name="connsiteY38" fmla="*/ 1545909 h 4896544"/>
              <a:gd name="connsiteX39" fmla="*/ 0 w 7848872"/>
              <a:gd name="connsiteY39" fmla="*/ 797437 h 4896544"/>
              <a:gd name="connsiteX40" fmla="*/ 0 w 7848872"/>
              <a:gd name="connsiteY40" fmla="*/ 0 h 4896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7848872" h="4896544" fill="none" extrusionOk="0">
                <a:moveTo>
                  <a:pt x="0" y="0"/>
                </a:moveTo>
                <a:cubicBezTo>
                  <a:pt x="190398" y="-22898"/>
                  <a:pt x="619970" y="-9838"/>
                  <a:pt x="811050" y="0"/>
                </a:cubicBezTo>
                <a:cubicBezTo>
                  <a:pt x="1002130" y="9838"/>
                  <a:pt x="1251261" y="-28454"/>
                  <a:pt x="1622100" y="0"/>
                </a:cubicBezTo>
                <a:cubicBezTo>
                  <a:pt x="1992939" y="28454"/>
                  <a:pt x="2030030" y="5451"/>
                  <a:pt x="2197684" y="0"/>
                </a:cubicBezTo>
                <a:cubicBezTo>
                  <a:pt x="2365338" y="-5451"/>
                  <a:pt x="2549268" y="2932"/>
                  <a:pt x="2694779" y="0"/>
                </a:cubicBezTo>
                <a:cubicBezTo>
                  <a:pt x="2840290" y="-2932"/>
                  <a:pt x="2948730" y="-11309"/>
                  <a:pt x="3191875" y="0"/>
                </a:cubicBezTo>
                <a:cubicBezTo>
                  <a:pt x="3435020" y="11309"/>
                  <a:pt x="3436627" y="2758"/>
                  <a:pt x="3610481" y="0"/>
                </a:cubicBezTo>
                <a:cubicBezTo>
                  <a:pt x="3784335" y="-2758"/>
                  <a:pt x="4021848" y="15215"/>
                  <a:pt x="4186065" y="0"/>
                </a:cubicBezTo>
                <a:cubicBezTo>
                  <a:pt x="4350282" y="-15215"/>
                  <a:pt x="4530828" y="-9199"/>
                  <a:pt x="4683160" y="0"/>
                </a:cubicBezTo>
                <a:cubicBezTo>
                  <a:pt x="4835493" y="9199"/>
                  <a:pt x="5066732" y="16816"/>
                  <a:pt x="5180256" y="0"/>
                </a:cubicBezTo>
                <a:cubicBezTo>
                  <a:pt x="5293780" y="-16816"/>
                  <a:pt x="5510732" y="15370"/>
                  <a:pt x="5834328" y="0"/>
                </a:cubicBezTo>
                <a:cubicBezTo>
                  <a:pt x="6157924" y="-15370"/>
                  <a:pt x="6149506" y="8194"/>
                  <a:pt x="6252935" y="0"/>
                </a:cubicBezTo>
                <a:cubicBezTo>
                  <a:pt x="6356364" y="-8194"/>
                  <a:pt x="6720119" y="-29758"/>
                  <a:pt x="6985496" y="0"/>
                </a:cubicBezTo>
                <a:cubicBezTo>
                  <a:pt x="7250873" y="29758"/>
                  <a:pt x="7650661" y="33153"/>
                  <a:pt x="7848872" y="0"/>
                </a:cubicBezTo>
                <a:cubicBezTo>
                  <a:pt x="7870744" y="265317"/>
                  <a:pt x="7831404" y="296291"/>
                  <a:pt x="7848872" y="552610"/>
                </a:cubicBezTo>
                <a:cubicBezTo>
                  <a:pt x="7866341" y="808929"/>
                  <a:pt x="7856346" y="1129642"/>
                  <a:pt x="7848872" y="1301082"/>
                </a:cubicBezTo>
                <a:cubicBezTo>
                  <a:pt x="7841398" y="1472522"/>
                  <a:pt x="7831989" y="1775793"/>
                  <a:pt x="7848872" y="1951623"/>
                </a:cubicBezTo>
                <a:cubicBezTo>
                  <a:pt x="7865755" y="2127453"/>
                  <a:pt x="7813995" y="2503861"/>
                  <a:pt x="7848872" y="2651129"/>
                </a:cubicBezTo>
                <a:cubicBezTo>
                  <a:pt x="7883749" y="2798397"/>
                  <a:pt x="7851826" y="2995617"/>
                  <a:pt x="7848872" y="3203739"/>
                </a:cubicBezTo>
                <a:cubicBezTo>
                  <a:pt x="7845919" y="3411861"/>
                  <a:pt x="7835169" y="3543476"/>
                  <a:pt x="7848872" y="3805314"/>
                </a:cubicBezTo>
                <a:cubicBezTo>
                  <a:pt x="7862575" y="4067153"/>
                  <a:pt x="7871367" y="4533202"/>
                  <a:pt x="7848872" y="4896544"/>
                </a:cubicBezTo>
                <a:cubicBezTo>
                  <a:pt x="7729037" y="4900134"/>
                  <a:pt x="7554782" y="4876274"/>
                  <a:pt x="7351777" y="4896544"/>
                </a:cubicBezTo>
                <a:cubicBezTo>
                  <a:pt x="7148773" y="4916814"/>
                  <a:pt x="6840143" y="4928160"/>
                  <a:pt x="6619215" y="4896544"/>
                </a:cubicBezTo>
                <a:cubicBezTo>
                  <a:pt x="6398287" y="4864928"/>
                  <a:pt x="6373027" y="4891007"/>
                  <a:pt x="6200609" y="4896544"/>
                </a:cubicBezTo>
                <a:cubicBezTo>
                  <a:pt x="6028191" y="4902081"/>
                  <a:pt x="5560785" y="4870353"/>
                  <a:pt x="5389559" y="4896544"/>
                </a:cubicBezTo>
                <a:cubicBezTo>
                  <a:pt x="5218333" y="4922736"/>
                  <a:pt x="4969639" y="4900713"/>
                  <a:pt x="4578509" y="4896544"/>
                </a:cubicBezTo>
                <a:cubicBezTo>
                  <a:pt x="4187379" y="4892376"/>
                  <a:pt x="3950409" y="4881258"/>
                  <a:pt x="3767459" y="4896544"/>
                </a:cubicBezTo>
                <a:cubicBezTo>
                  <a:pt x="3584509" y="4911831"/>
                  <a:pt x="3433633" y="4910897"/>
                  <a:pt x="3270363" y="4896544"/>
                </a:cubicBezTo>
                <a:cubicBezTo>
                  <a:pt x="3107093" y="4882191"/>
                  <a:pt x="3045613" y="4897037"/>
                  <a:pt x="2851757" y="4896544"/>
                </a:cubicBezTo>
                <a:cubicBezTo>
                  <a:pt x="2657901" y="4896051"/>
                  <a:pt x="2615476" y="4895132"/>
                  <a:pt x="2433150" y="4896544"/>
                </a:cubicBezTo>
                <a:cubicBezTo>
                  <a:pt x="2250824" y="4897956"/>
                  <a:pt x="2124972" y="4915472"/>
                  <a:pt x="2014544" y="4896544"/>
                </a:cubicBezTo>
                <a:cubicBezTo>
                  <a:pt x="1904116" y="4877616"/>
                  <a:pt x="1699492" y="4885933"/>
                  <a:pt x="1595937" y="4896544"/>
                </a:cubicBezTo>
                <a:cubicBezTo>
                  <a:pt x="1492382" y="4907155"/>
                  <a:pt x="1201520" y="4882252"/>
                  <a:pt x="1098842" y="4896544"/>
                </a:cubicBezTo>
                <a:cubicBezTo>
                  <a:pt x="996165" y="4910836"/>
                  <a:pt x="470477" y="4941677"/>
                  <a:pt x="0" y="4896544"/>
                </a:cubicBezTo>
                <a:cubicBezTo>
                  <a:pt x="27538" y="4719791"/>
                  <a:pt x="-16396" y="4542978"/>
                  <a:pt x="0" y="4294969"/>
                </a:cubicBezTo>
                <a:cubicBezTo>
                  <a:pt x="16396" y="4046961"/>
                  <a:pt x="13809" y="3844186"/>
                  <a:pt x="0" y="3644428"/>
                </a:cubicBezTo>
                <a:cubicBezTo>
                  <a:pt x="-13809" y="3444670"/>
                  <a:pt x="-35431" y="3233961"/>
                  <a:pt x="0" y="2895956"/>
                </a:cubicBezTo>
                <a:cubicBezTo>
                  <a:pt x="35431" y="2557951"/>
                  <a:pt x="-14613" y="2473689"/>
                  <a:pt x="0" y="2245415"/>
                </a:cubicBezTo>
                <a:cubicBezTo>
                  <a:pt x="14613" y="2017141"/>
                  <a:pt x="30674" y="1884490"/>
                  <a:pt x="0" y="1545909"/>
                </a:cubicBezTo>
                <a:cubicBezTo>
                  <a:pt x="-30674" y="1207328"/>
                  <a:pt x="-22407" y="1101556"/>
                  <a:pt x="0" y="797437"/>
                </a:cubicBezTo>
                <a:cubicBezTo>
                  <a:pt x="22407" y="493318"/>
                  <a:pt x="5314" y="277548"/>
                  <a:pt x="0" y="0"/>
                </a:cubicBezTo>
                <a:close/>
              </a:path>
              <a:path w="7848872" h="4896544" stroke="0" extrusionOk="0">
                <a:moveTo>
                  <a:pt x="0" y="0"/>
                </a:moveTo>
                <a:cubicBezTo>
                  <a:pt x="123237" y="954"/>
                  <a:pt x="406801" y="-5950"/>
                  <a:pt x="575584" y="0"/>
                </a:cubicBezTo>
                <a:cubicBezTo>
                  <a:pt x="744367" y="5950"/>
                  <a:pt x="1055909" y="-7815"/>
                  <a:pt x="1229657" y="0"/>
                </a:cubicBezTo>
                <a:cubicBezTo>
                  <a:pt x="1403405" y="7815"/>
                  <a:pt x="1842767" y="-24081"/>
                  <a:pt x="2040707" y="0"/>
                </a:cubicBezTo>
                <a:cubicBezTo>
                  <a:pt x="2238647" y="24081"/>
                  <a:pt x="2639540" y="-15434"/>
                  <a:pt x="2851757" y="0"/>
                </a:cubicBezTo>
                <a:cubicBezTo>
                  <a:pt x="3063974" y="15434"/>
                  <a:pt x="3232747" y="23022"/>
                  <a:pt x="3427341" y="0"/>
                </a:cubicBezTo>
                <a:cubicBezTo>
                  <a:pt x="3621935" y="-23022"/>
                  <a:pt x="3946904" y="19151"/>
                  <a:pt x="4081413" y="0"/>
                </a:cubicBezTo>
                <a:cubicBezTo>
                  <a:pt x="4215922" y="-19151"/>
                  <a:pt x="4403997" y="5769"/>
                  <a:pt x="4578509" y="0"/>
                </a:cubicBezTo>
                <a:cubicBezTo>
                  <a:pt x="4753021" y="-5769"/>
                  <a:pt x="5171300" y="-17239"/>
                  <a:pt x="5389559" y="0"/>
                </a:cubicBezTo>
                <a:cubicBezTo>
                  <a:pt x="5607818" y="17239"/>
                  <a:pt x="5749049" y="26299"/>
                  <a:pt x="6043631" y="0"/>
                </a:cubicBezTo>
                <a:cubicBezTo>
                  <a:pt x="6338213" y="-26299"/>
                  <a:pt x="6334243" y="3993"/>
                  <a:pt x="6462238" y="0"/>
                </a:cubicBezTo>
                <a:cubicBezTo>
                  <a:pt x="6590233" y="-3993"/>
                  <a:pt x="6804663" y="-23063"/>
                  <a:pt x="7037822" y="0"/>
                </a:cubicBezTo>
                <a:cubicBezTo>
                  <a:pt x="7270981" y="23063"/>
                  <a:pt x="7453174" y="5341"/>
                  <a:pt x="7848872" y="0"/>
                </a:cubicBezTo>
                <a:cubicBezTo>
                  <a:pt x="7848823" y="249509"/>
                  <a:pt x="7840914" y="426966"/>
                  <a:pt x="7848872" y="601575"/>
                </a:cubicBezTo>
                <a:cubicBezTo>
                  <a:pt x="7856830" y="776184"/>
                  <a:pt x="7856400" y="950684"/>
                  <a:pt x="7848872" y="1154185"/>
                </a:cubicBezTo>
                <a:cubicBezTo>
                  <a:pt x="7841345" y="1357686"/>
                  <a:pt x="7867241" y="1624218"/>
                  <a:pt x="7848872" y="1853692"/>
                </a:cubicBezTo>
                <a:cubicBezTo>
                  <a:pt x="7830503" y="2083166"/>
                  <a:pt x="7825344" y="2298453"/>
                  <a:pt x="7848872" y="2602163"/>
                </a:cubicBezTo>
                <a:cubicBezTo>
                  <a:pt x="7872400" y="2905873"/>
                  <a:pt x="7827074" y="3060996"/>
                  <a:pt x="7848872" y="3203739"/>
                </a:cubicBezTo>
                <a:cubicBezTo>
                  <a:pt x="7870670" y="3346482"/>
                  <a:pt x="7829179" y="3737271"/>
                  <a:pt x="7848872" y="3903245"/>
                </a:cubicBezTo>
                <a:cubicBezTo>
                  <a:pt x="7868565" y="4069219"/>
                  <a:pt x="7835614" y="4428415"/>
                  <a:pt x="7848872" y="4896544"/>
                </a:cubicBezTo>
                <a:cubicBezTo>
                  <a:pt x="7670902" y="4909310"/>
                  <a:pt x="7228768" y="4903492"/>
                  <a:pt x="7037822" y="4896544"/>
                </a:cubicBezTo>
                <a:cubicBezTo>
                  <a:pt x="6846876" y="4889597"/>
                  <a:pt x="6533773" y="4883047"/>
                  <a:pt x="6383749" y="4896544"/>
                </a:cubicBezTo>
                <a:cubicBezTo>
                  <a:pt x="6233725" y="4910041"/>
                  <a:pt x="6088611" y="4910894"/>
                  <a:pt x="5965143" y="4896544"/>
                </a:cubicBezTo>
                <a:cubicBezTo>
                  <a:pt x="5841675" y="4882194"/>
                  <a:pt x="5716625" y="4904632"/>
                  <a:pt x="5546536" y="4896544"/>
                </a:cubicBezTo>
                <a:cubicBezTo>
                  <a:pt x="5376447" y="4888456"/>
                  <a:pt x="4913388" y="4876538"/>
                  <a:pt x="4735486" y="4896544"/>
                </a:cubicBezTo>
                <a:cubicBezTo>
                  <a:pt x="4557584" y="4916551"/>
                  <a:pt x="4144670" y="4860424"/>
                  <a:pt x="3924436" y="4896544"/>
                </a:cubicBezTo>
                <a:cubicBezTo>
                  <a:pt x="3704202" y="4932665"/>
                  <a:pt x="3497215" y="4907351"/>
                  <a:pt x="3348852" y="4896544"/>
                </a:cubicBezTo>
                <a:cubicBezTo>
                  <a:pt x="3200489" y="4885737"/>
                  <a:pt x="3137451" y="4887915"/>
                  <a:pt x="2930246" y="4896544"/>
                </a:cubicBezTo>
                <a:cubicBezTo>
                  <a:pt x="2723041" y="4905173"/>
                  <a:pt x="2556821" y="4904037"/>
                  <a:pt x="2433150" y="4896544"/>
                </a:cubicBezTo>
                <a:cubicBezTo>
                  <a:pt x="2309479" y="4889051"/>
                  <a:pt x="1950062" y="4899886"/>
                  <a:pt x="1622100" y="4896544"/>
                </a:cubicBezTo>
                <a:cubicBezTo>
                  <a:pt x="1294138" y="4893203"/>
                  <a:pt x="1341338" y="4895311"/>
                  <a:pt x="1203494" y="4896544"/>
                </a:cubicBezTo>
                <a:cubicBezTo>
                  <a:pt x="1065650" y="4897777"/>
                  <a:pt x="314654" y="4843961"/>
                  <a:pt x="0" y="4896544"/>
                </a:cubicBezTo>
                <a:cubicBezTo>
                  <a:pt x="-24493" y="4659386"/>
                  <a:pt x="10512" y="4454624"/>
                  <a:pt x="0" y="4148072"/>
                </a:cubicBezTo>
                <a:cubicBezTo>
                  <a:pt x="-10512" y="3841520"/>
                  <a:pt x="-21383" y="3639023"/>
                  <a:pt x="0" y="3497531"/>
                </a:cubicBezTo>
                <a:cubicBezTo>
                  <a:pt x="21383" y="3356039"/>
                  <a:pt x="18247" y="3076140"/>
                  <a:pt x="0" y="2944921"/>
                </a:cubicBezTo>
                <a:cubicBezTo>
                  <a:pt x="-18247" y="2813702"/>
                  <a:pt x="6282" y="2469213"/>
                  <a:pt x="0" y="2196450"/>
                </a:cubicBezTo>
                <a:cubicBezTo>
                  <a:pt x="-6282" y="1923687"/>
                  <a:pt x="20759" y="1760975"/>
                  <a:pt x="0" y="1496943"/>
                </a:cubicBezTo>
                <a:cubicBezTo>
                  <a:pt x="-20759" y="1232911"/>
                  <a:pt x="17824" y="971618"/>
                  <a:pt x="0" y="699506"/>
                </a:cubicBezTo>
                <a:cubicBezTo>
                  <a:pt x="-17824" y="427394"/>
                  <a:pt x="4210" y="146806"/>
                  <a:pt x="0" y="0"/>
                </a:cubicBezTo>
                <a:close/>
              </a:path>
            </a:pathLst>
          </a:custGeom>
          <a:ln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3934213446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l-GR" sz="2200" dirty="0">
                <a:latin typeface="Times New Roman" pitchFamily="18" charset="0"/>
                <a:cs typeface="Times New Roman" pitchFamily="18" charset="0"/>
              </a:rPr>
              <a:t>Αναλυτική περιγραφή, προσπάθεια ερμηνείας γεγονότων, κριτική σκέψη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Ο/η παρατηρητής/</a:t>
            </a:r>
            <a:r>
              <a:rPr lang="el-GR" sz="2000" dirty="0" err="1">
                <a:latin typeface="Times New Roman" pitchFamily="18" charset="0"/>
                <a:cs typeface="Times New Roman" pitchFamily="18" charset="0"/>
              </a:rPr>
              <a:t>τρια</a:t>
            </a:r>
            <a:r>
              <a:rPr lang="el-GR" sz="2000" dirty="0">
                <a:latin typeface="Times New Roman" pitchFamily="18" charset="0"/>
                <a:cs typeface="Times New Roman" pitchFamily="18" charset="0"/>
              </a:rPr>
              <a:t> προσπαθεί να κατανοήσει και να ερμηνεύσει όσα παρατηρεί  </a:t>
            </a: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μέσα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από την οπτική των ατόμων, ομάδων, κοινοτήτων, θεσμών, πολιτισμών που μελετά </a:t>
            </a:r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κι όχι να </a:t>
            </a:r>
            <a:r>
              <a:rPr lang="el-GR" sz="2000" b="1" dirty="0">
                <a:latin typeface="Times New Roman" pitchFamily="18" charset="0"/>
                <a:cs typeface="Times New Roman" pitchFamily="18" charset="0"/>
              </a:rPr>
              <a:t>επιβάλλει τη δική του άποψη.</a:t>
            </a:r>
          </a:p>
          <a:p>
            <a:pPr algn="just">
              <a:lnSpc>
                <a:spcPct val="150000"/>
              </a:lnSpc>
              <a:buNone/>
            </a:pPr>
            <a:endParaRPr lang="el-GR" sz="2400" dirty="0"/>
          </a:p>
        </p:txBody>
      </p:sp>
      <p:sp>
        <p:nvSpPr>
          <p:cNvPr id="5" name="TextShape 3">
            <a:extLst>
              <a:ext uri="{FF2B5EF4-FFF2-40B4-BE49-F238E27FC236}">
                <a16:creationId xmlns="" xmlns:a16="http://schemas.microsoft.com/office/drawing/2014/main" id="{07629F34-D7DA-4019-98DF-D594F018940E}"/>
              </a:ext>
            </a:extLst>
          </p:cNvPr>
          <p:cNvSpPr txBox="1"/>
          <p:nvPr/>
        </p:nvSpPr>
        <p:spPr>
          <a:xfrm>
            <a:off x="2225203" y="6418731"/>
            <a:ext cx="5631660" cy="27351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el-GR" sz="105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35548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642918"/>
            <a:ext cx="8001024" cy="6215082"/>
          </a:xfrm>
        </p:spPr>
        <p:txBody>
          <a:bodyPr>
            <a:normAutofit/>
          </a:bodyPr>
          <a:lstStyle/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err="1" smtClean="0">
                <a:latin typeface="Times New Roman" pitchFamily="18" charset="0"/>
                <a:cs typeface="Times New Roman" pitchFamily="18" charset="0"/>
              </a:rPr>
              <a:t>Κακανά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 Δ.Μ., </a:t>
            </a:r>
            <a:r>
              <a:rPr lang="el-GR" sz="2000" dirty="0" err="1" smtClean="0">
                <a:latin typeface="Times New Roman" pitchFamily="18" charset="0"/>
                <a:cs typeface="Times New Roman" pitchFamily="18" charset="0"/>
              </a:rPr>
              <a:t>Μπότσογλου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 Κ. (2016).  Θεωρητικές παραδοχές της μεθοδολογίας της παρατήρησης. Στο: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Διερεύνηση και κατανόηση παραμέτρων της εκπαιδευτικής διαδικασίας, </a:t>
            </a:r>
            <a:r>
              <a:rPr lang="el-GR" sz="2000" dirty="0" err="1" smtClean="0">
                <a:latin typeface="Times New Roman" pitchFamily="18" charset="0"/>
                <a:cs typeface="Times New Roman" pitchFamily="18" charset="0"/>
              </a:rPr>
              <a:t>Τσάφος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Β. (</a:t>
            </a:r>
            <a:r>
              <a:rPr lang="el-GR" sz="2000" dirty="0" err="1" smtClean="0">
                <a:latin typeface="Times New Roman" pitchFamily="18" charset="0"/>
                <a:cs typeface="Times New Roman" pitchFamily="18" charset="0"/>
              </a:rPr>
              <a:t>επιμ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.), (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Τεύχος 2 , </a:t>
            </a:r>
            <a:r>
              <a:rPr lang="el-GR" sz="2000" i="1" dirty="0" err="1" smtClean="0">
                <a:latin typeface="Times New Roman" pitchFamily="18" charset="0"/>
                <a:cs typeface="Times New Roman" pitchFamily="18" charset="0"/>
              </a:rPr>
              <a:t>σσ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. 15-27).</a:t>
            </a: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Φύλλο Παρατήρησης 1 / ερωτήσεις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Η οργάνωση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του χώρου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(γωνιές/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περιοχέ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ς μάθησης, εξοπλισμός, παιχνίδια &amp; υλικά, κανόνες, οργάνωση του χώρου) </a:t>
            </a:r>
          </a:p>
          <a:p>
            <a:pPr lvl="1"/>
            <a:r>
              <a:rPr lang="el-GR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ενεργοποιεί 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το ενδιαφέρον των παιδιών και </a:t>
            </a:r>
          </a:p>
          <a:p>
            <a:pPr lvl="1"/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την ανάληψη </a:t>
            </a:r>
            <a:r>
              <a:rPr lang="el-GR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πρωτοβουλιών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από αυτά στις αυθόρμητες δραστηριότητες/ </a:t>
            </a:r>
            <a:r>
              <a:rPr lang="el-GR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ελεύθερο παιχνίδι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lvl="1"/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Αναφέρετε </a:t>
            </a:r>
            <a:r>
              <a:rPr lang="el-GR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παραδείγματα</a:t>
            </a:r>
            <a:r>
              <a:rPr lang="el-GR" i="1" dirty="0" smtClean="0">
                <a:latin typeface="Times New Roman" pitchFamily="18" charset="0"/>
                <a:cs typeface="Times New Roman" pitchFamily="18" charset="0"/>
              </a:rPr>
              <a:t> που να τεκμηριώνουν την απάντησή σας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lvl="0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2Α.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Με ποιον τρόπο αποτυπώνεται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παρουσία των παιδιών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στο χώρο; Αναφέρετε συγκεκριμένα παραδείγματα</a:t>
            </a:r>
          </a:p>
          <a:p>
            <a:pPr lvl="1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π.χ. τα παιδιά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ενθαρρύνονται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για προσωπικές δημιουργίες;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Διαμορφώνουν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 χώρο μέσα από τη δράση/παιχνίδι τους;</a:t>
            </a:r>
          </a:p>
          <a:p>
            <a:endParaRPr lang="el-GR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2Β.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Πώς ερμηνεύετε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τους τρόπους, με τους οποίους αποτυπώνεται η παρουσία των παιδιών στο χώρο;</a:t>
            </a:r>
          </a:p>
          <a:p>
            <a:pPr lvl="1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π.χ. Τα έργα τους είναι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ατομικά ή ομαδικά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; Καλλιεργείται η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φαντασία κ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αι η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δημιουργικότητά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τους; </a:t>
            </a:r>
          </a:p>
          <a:p>
            <a:pPr lvl="1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Αυτοί οι τρόποι 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αντανακλούν τις εκπαιδευτικές πρακτικές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της/του νηπιαγωγού και τις θεωρητικές παραδοχές της/του; </a:t>
            </a:r>
          </a:p>
          <a:p>
            <a:endParaRPr lang="el-G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Φύλλο Παρατήρησης 1 / ερωτήσεις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/>
          </a:bodyPr>
          <a:lstStyle/>
          <a:p>
            <a:pPr lvl="0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3. Ποια είναι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τα περιθώρια ελευθερίας που παρατηρήσατε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ότι έχουν τα παιδιά </a:t>
            </a:r>
          </a:p>
          <a:p>
            <a:pPr lvl="1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α)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στη δράση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τους κατά το ελεύθερο παιχνίδι, </a:t>
            </a:r>
          </a:p>
          <a:p>
            <a:pPr lvl="1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β)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στους κανόνες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γ)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στις παρεμβάσεις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της νηπιαγωγού </a:t>
            </a:r>
          </a:p>
          <a:p>
            <a:pPr lvl="1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π.χ. ελεύθερη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πρόσβαση σε υλικά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, δυνατότητα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μετατόπισης υλικών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και επίπλων,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αλλαγή χρήσης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του χώρου παιχνιδιού κ.ά.</a:t>
            </a:r>
          </a:p>
          <a:p>
            <a:pPr lvl="1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Εντοπίσατε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περιορισμούς;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Αναφέρετε σχετικά παραδείγματα για τις διαπιστώσεις σας. 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4. Ποια από τα </a:t>
            </a:r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κριτήρια ποιότητας του παιδαγωγικού χώρου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εντοπίσατε κατά την παρατήρηση τόσο του χώρου της 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τάξης όσο και του </a:t>
            </a:r>
            <a:r>
              <a:rPr lang="el-GR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αύλειου</a:t>
            </a:r>
            <a:r>
              <a:rPr lang="el-GR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χώρου; </a:t>
            </a:r>
          </a:p>
          <a:p>
            <a:pPr lvl="1"/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Εξηγήστε την άποψή σας με παραδείγματα.</a:t>
            </a:r>
            <a:endParaRPr lang="el-G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Φύλλο Παρατήρησης 2 / ερωτήσεις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77500" lnSpcReduction="20000"/>
          </a:bodyPr>
          <a:lstStyle/>
          <a:p>
            <a:endParaRPr lang="el-GR" sz="2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900" b="1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 Με ποιον τρόπο </a:t>
            </a:r>
            <a:r>
              <a:rPr lang="el-GR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τα παιδιά εμπλέκονται 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στην εκπαιδευτική διαδικασία; </a:t>
            </a:r>
          </a:p>
          <a:p>
            <a:endParaRPr lang="el-GR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900" b="1" dirty="0" smtClean="0">
                <a:latin typeface="Times New Roman" pitchFamily="18" charset="0"/>
                <a:cs typeface="Times New Roman" pitchFamily="18" charset="0"/>
              </a:rPr>
              <a:t>2Α.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 Εντοπίστε τις </a:t>
            </a:r>
            <a:r>
              <a:rPr lang="el-GR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λεκτικές πρακτικές 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της νηπιαγωγού και εστιάστε τόσο στη λεκτική όσο και στη μη λεκτική της επικοινωνία. </a:t>
            </a:r>
          </a:p>
          <a:p>
            <a:endParaRPr lang="el-GR" sz="2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900" b="1" dirty="0" smtClean="0">
                <a:latin typeface="Times New Roman" pitchFamily="18" charset="0"/>
                <a:cs typeface="Times New Roman" pitchFamily="18" charset="0"/>
              </a:rPr>
              <a:t>2Β.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Πώς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 ερμηνεύετε τον τρόπο με τον οποίο </a:t>
            </a:r>
            <a:r>
              <a:rPr lang="el-GR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απευθύνεται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 στα παιδιά; Αναφέρετε συγκεκριμένα </a:t>
            </a:r>
            <a:r>
              <a:rPr lang="el-GR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παραδείγματα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 που να τεκμηριώνουν την απάντησή σας.</a:t>
            </a:r>
          </a:p>
          <a:p>
            <a:endParaRPr lang="el-GR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sz="29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9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 Ο/η εκπαιδευτικός δημιουργεί &amp; ενισχύει </a:t>
            </a:r>
            <a:r>
              <a:rPr lang="el-GR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τις προϋποθέσεις 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για τη δημιουργία σχέσεων και </a:t>
            </a:r>
            <a:r>
              <a:rPr lang="el-GR" sz="2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αλληλεπίδρασης </a:t>
            </a:r>
            <a:r>
              <a:rPr lang="el-GR" sz="2900" dirty="0" smtClean="0">
                <a:latin typeface="Times New Roman" pitchFamily="18" charset="0"/>
                <a:cs typeface="Times New Roman" pitchFamily="18" charset="0"/>
              </a:rPr>
              <a:t>μεταξύ των παιδιών;</a:t>
            </a:r>
          </a:p>
          <a:p>
            <a:endParaRPr lang="el-GR" sz="2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  <p:transition>
    <p:wipe dir="r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42918"/>
          </a:xfrm>
        </p:spPr>
        <p:txBody>
          <a:bodyPr>
            <a:normAutofit/>
          </a:bodyPr>
          <a:lstStyle/>
          <a:p>
            <a:r>
              <a:rPr lang="el-GR" sz="3200" b="1" dirty="0" smtClean="0"/>
              <a:t>Φύλλο Παρατήρησης 2 / διευκρινίσεις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6072206"/>
          </a:xfrm>
        </p:spPr>
        <p:txBody>
          <a:bodyPr>
            <a:normAutofit fontScale="47500" lnSpcReduction="20000"/>
          </a:bodyPr>
          <a:lstStyle/>
          <a:p>
            <a:r>
              <a:rPr lang="el-GR" sz="3600" b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l-GR" sz="3800" dirty="0" smtClean="0">
                <a:latin typeface="Times New Roman" pitchFamily="18" charset="0"/>
                <a:cs typeface="Times New Roman" pitchFamily="18" charset="0"/>
              </a:rPr>
              <a:t>π.χ. </a:t>
            </a:r>
            <a:r>
              <a:rPr lang="el-GR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Ανταποκρίνονται σε πρωτοβουλίες </a:t>
            </a:r>
            <a:r>
              <a:rPr lang="el-GR" sz="3800" dirty="0" smtClean="0">
                <a:latin typeface="Times New Roman" pitchFamily="18" charset="0"/>
                <a:cs typeface="Times New Roman" pitchFamily="18" charset="0"/>
              </a:rPr>
              <a:t>και ερωτήσεις της νηπιαγωγού; </a:t>
            </a:r>
          </a:p>
          <a:p>
            <a:pPr lvl="1"/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Εκφράζουν την άποψή τους; </a:t>
            </a:r>
          </a:p>
          <a:p>
            <a:pPr lvl="1"/>
            <a:r>
              <a:rPr lang="el-GR" sz="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Επιχειρηματολογούν, διαπραγματεύονται και προτείνουν λ</a:t>
            </a:r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ύσεις, οι οποίες </a:t>
            </a:r>
            <a:r>
              <a:rPr lang="el-GR" sz="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αξιοποιούνται από τη νηπιαγωγό και την ομάδα; </a:t>
            </a:r>
          </a:p>
          <a:p>
            <a:pPr lvl="1"/>
            <a:r>
              <a:rPr lang="el-GR" sz="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Αξιοποιούν τα βιώματά τους, εφαρμόζουν τις </a:t>
            </a:r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προτάσεις τους και τις αξιολογούν;</a:t>
            </a:r>
          </a:p>
          <a:p>
            <a:pPr lvl="1"/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 Προτείνουν τα ίδια τα παιδιά δράσεις και παίρνουν πρωτοβουλία οργάνωσής τους;</a:t>
            </a:r>
          </a:p>
          <a:p>
            <a:endParaRPr lang="el-GR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3800" b="1" dirty="0" smtClean="0">
                <a:latin typeface="Times New Roman" pitchFamily="18" charset="0"/>
                <a:cs typeface="Times New Roman" pitchFamily="18" charset="0"/>
              </a:rPr>
              <a:t>2Α.</a:t>
            </a:r>
            <a:r>
              <a:rPr lang="el-GR" sz="3800" dirty="0" smtClean="0">
                <a:latin typeface="Times New Roman" pitchFamily="18" charset="0"/>
                <a:cs typeface="Times New Roman" pitchFamily="18" charset="0"/>
              </a:rPr>
              <a:t> π.χ. </a:t>
            </a:r>
            <a:r>
              <a:rPr lang="el-GR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Ζητά τη μία και σωστή απάντηση </a:t>
            </a:r>
            <a:r>
              <a:rPr lang="el-GR" sz="3800" dirty="0" smtClean="0">
                <a:latin typeface="Times New Roman" pitchFamily="18" charset="0"/>
                <a:cs typeface="Times New Roman" pitchFamily="18" charset="0"/>
              </a:rPr>
              <a:t>ή κάνει ερωτήσεις που επιδέχονται περισσότερες από μία απαντήσεις; </a:t>
            </a:r>
          </a:p>
          <a:p>
            <a:pPr lvl="1"/>
            <a:r>
              <a:rPr lang="el-GR" sz="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Πώς ανατροφοδοτεί </a:t>
            </a:r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τη συζήτηση με βάση τις αποκρίσεις των παιδιών και τις </a:t>
            </a:r>
            <a:r>
              <a:rPr lang="el-GR" sz="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άστοχες απαντήσεις </a:t>
            </a:r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τους; </a:t>
            </a:r>
          </a:p>
          <a:p>
            <a:pPr lvl="1"/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Δίνει ευκαιρίες να χτίσει το κάθε παιδί πάνω στη γνώση του άλλου; </a:t>
            </a:r>
          </a:p>
          <a:p>
            <a:pPr lvl="1"/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Πώς συμπληρώνεται ο λόγος της π.χ. από τις εκφράσεις του προσώπου, </a:t>
            </a:r>
            <a:r>
              <a:rPr lang="el-GR" sz="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τον τόνο της φωνής</a:t>
            </a:r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, τις χειρονομίες;</a:t>
            </a:r>
          </a:p>
          <a:p>
            <a:endParaRPr lang="el-GR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3800" b="1" dirty="0" smtClean="0">
                <a:latin typeface="Times New Roman" pitchFamily="18" charset="0"/>
                <a:cs typeface="Times New Roman" pitchFamily="18" charset="0"/>
              </a:rPr>
              <a:t>2Β.</a:t>
            </a:r>
            <a:r>
              <a:rPr lang="el-GR" sz="3800" dirty="0" smtClean="0">
                <a:latin typeface="Times New Roman" pitchFamily="18" charset="0"/>
                <a:cs typeface="Times New Roman" pitchFamily="18" charset="0"/>
              </a:rPr>
              <a:t> δηλ. ποιες </a:t>
            </a:r>
            <a:r>
              <a:rPr lang="el-GR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αντιλήψεις αντανακλούν οι πρακτικές </a:t>
            </a:r>
            <a:r>
              <a:rPr lang="el-GR" sz="3800" dirty="0" smtClean="0">
                <a:latin typeface="Times New Roman" pitchFamily="18" charset="0"/>
                <a:cs typeface="Times New Roman" pitchFamily="18" charset="0"/>
              </a:rPr>
              <a:t>της για τη διδασκαλία, τη μάθηση, τον ρόλο των εκπαιδευτικών και τον ρόλο των παιδιών;</a:t>
            </a:r>
          </a:p>
          <a:p>
            <a:pPr>
              <a:buNone/>
            </a:pPr>
            <a:r>
              <a:rPr lang="en-US" sz="3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el-GR" sz="3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3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3800" b="1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l-GR" sz="3800" dirty="0" smtClean="0">
                <a:latin typeface="Times New Roman" pitchFamily="18" charset="0"/>
                <a:cs typeface="Times New Roman" pitchFamily="18" charset="0"/>
              </a:rPr>
              <a:t>  π.χ. </a:t>
            </a:r>
            <a:r>
              <a:rPr lang="el-GR" sz="3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ενισχύει το ελεύθερο παιχνίδι </a:t>
            </a:r>
            <a:r>
              <a:rPr lang="el-GR" sz="3800" dirty="0" smtClean="0">
                <a:latin typeface="Times New Roman" pitchFamily="18" charset="0"/>
                <a:cs typeface="Times New Roman" pitchFamily="18" charset="0"/>
              </a:rPr>
              <a:t>των παιδιών, </a:t>
            </a:r>
          </a:p>
          <a:p>
            <a:pPr lvl="1"/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καλλιεργεί </a:t>
            </a:r>
            <a:r>
              <a:rPr lang="el-GR" sz="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κλίμα αποδοχής</a:t>
            </a:r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διευκολύνει τις </a:t>
            </a:r>
            <a:r>
              <a:rPr lang="el-GR" sz="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συνεργασίες,</a:t>
            </a:r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προωθεί την εργασία σε </a:t>
            </a:r>
            <a:r>
              <a:rPr lang="el-GR" sz="3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ομάδες</a:t>
            </a:r>
            <a:r>
              <a:rPr lang="el-GR" sz="3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el-GR" sz="3800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/>
              <a:t> 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428604"/>
            <a:ext cx="6715140" cy="6429396"/>
          </a:xfrm>
        </p:spPr>
        <p:txBody>
          <a:bodyPr>
            <a:normAutofit/>
          </a:bodyPr>
          <a:lstStyle/>
          <a:p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Παρατηρώ σημαίνει </a:t>
            </a:r>
          </a:p>
          <a:p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«βλέπω» με το σύνολο των αισθήσεων μου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μια κατάσταση που εξελίσσεται </a:t>
            </a:r>
          </a:p>
          <a:p>
            <a:pPr lvl="1"/>
            <a:endParaRPr lang="el-G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συλλέγω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 πληροφορίες </a:t>
            </a:r>
          </a:p>
          <a:p>
            <a:pPr lvl="1"/>
            <a:endParaRPr lang="el-GR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τις </a:t>
            </a:r>
            <a:r>
              <a:rPr lang="el-GR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καταγράφω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 με στόχο </a:t>
            </a:r>
            <a:r>
              <a:rPr lang="el-GR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τις μελετήσω εκ των υστέρων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, για να μπορώ να εξάγω </a:t>
            </a:r>
            <a:r>
              <a:rPr lang="el-GR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συμπεράσματα. </a:t>
            </a:r>
          </a:p>
          <a:p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sz="19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l-GR" sz="2700" b="1" dirty="0" smtClean="0">
                <a:latin typeface="Times New Roman" pitchFamily="18" charset="0"/>
                <a:cs typeface="Times New Roman" pitchFamily="18" charset="0"/>
              </a:rPr>
              <a:t> Η έννοια και τα είδη της παρατήρησης  </a:t>
            </a:r>
            <a:endParaRPr lang="el-GR" sz="27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6929454" cy="6000768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latin typeface="Times New Roman" pitchFamily="18" charset="0"/>
                <a:cs typeface="Times New Roman" pitchFamily="18" charset="0"/>
              </a:rPr>
              <a:t>Παρατήρηση,</a:t>
            </a:r>
            <a:r>
              <a:rPr lang="el-G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είναι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«πράξη» του ερευνητή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για να μάθει τι κάνουν κάποιοι άνθρωποι.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είναι η βασική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μέθοδος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συλλογής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ποιοτικών </a:t>
            </a:r>
            <a:r>
              <a:rPr lang="el-GR" sz="2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δεδομένων</a:t>
            </a:r>
            <a:r>
              <a:rPr lang="el-GR" sz="2000" b="1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όπως κοινωνικών διεργασιών,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συμπεριφορών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κοινωνικών αλληλεπιδράσεων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(λεκτικών ή μη). </a:t>
            </a:r>
          </a:p>
          <a:p>
            <a:pPr lvl="1"/>
            <a:endParaRPr lang="el-GR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Στη βιβλιογραφία συχνά βρίσκουμε τη διάκριση μεταξύ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συστηματικής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και </a:t>
            </a:r>
            <a:r>
              <a:rPr lang="el-GR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απλής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 παρατήρησης (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Cohen et al, </a:t>
            </a:r>
            <a:r>
              <a:rPr lang="el-GR" sz="2000" i="1" dirty="0" smtClean="0">
                <a:latin typeface="Times New Roman" pitchFamily="18" charset="0"/>
                <a:cs typeface="Times New Roman" pitchFamily="18" charset="0"/>
              </a:rPr>
              <a:t>2001).</a:t>
            </a:r>
          </a:p>
          <a:p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/>
              <a:t>  </a:t>
            </a:r>
            <a:endParaRPr lang="el-GR" b="1" dirty="0">
              <a:cs typeface="Times New Roman" pitchFamily="16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0" y="785794"/>
          <a:ext cx="9144000" cy="6072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34"/>
                <a:gridCol w="5072066"/>
              </a:tblGrid>
              <a:tr h="383821">
                <a:tc>
                  <a:txBody>
                    <a:bodyPr/>
                    <a:lstStyle/>
                    <a:p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Απλή παρατήρηση</a:t>
                      </a:r>
                      <a:endParaRPr lang="el-GR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Συστηματική παρατήρηση</a:t>
                      </a:r>
                      <a:endParaRPr lang="el-G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  <a:tr h="5688385">
                <a:tc>
                  <a:txBody>
                    <a:bodyPr/>
                    <a:lstStyle/>
                    <a:p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Όταν, για παράδειγμα, ένας/μία εκπαιδευτικός </a:t>
                      </a:r>
                      <a:r>
                        <a:rPr lang="el-GR" sz="19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παρατηρεί</a:t>
                      </a:r>
                      <a:r>
                        <a:rPr lang="en-US" sz="19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απλά </a:t>
                      </a:r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τα παιδιά την ώρα του διαλείμματος, ουσιαστικά</a:t>
                      </a:r>
                    </a:p>
                    <a:p>
                      <a:endParaRPr lang="el-GR" sz="19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19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n-US" sz="19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επικεντρώνει </a:t>
                      </a:r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σε ορισμένα</a:t>
                      </a:r>
                    </a:p>
                    <a:p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από αυτά που κινούν το</a:t>
                      </a:r>
                    </a:p>
                    <a:p>
                      <a:r>
                        <a:rPr lang="el-GR" sz="1900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ενδιαφέρον </a:t>
                      </a:r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του/της, </a:t>
                      </a:r>
                    </a:p>
                    <a:p>
                      <a:endParaRPr lang="en-US" sz="19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για</a:t>
                      </a:r>
                      <a:r>
                        <a:rPr lang="en-US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θετικούς ή αρνητικούς λόγους.</a:t>
                      </a:r>
                    </a:p>
                    <a:p>
                      <a:endParaRPr lang="el-GR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l-GR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Στην περίπτωση της συστηματικής παρατήρησης, ο παρατηρητής/</a:t>
                      </a:r>
                      <a:r>
                        <a:rPr lang="el-GR" sz="19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ήτρια</a:t>
                      </a:r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</a:p>
                    <a:p>
                      <a:r>
                        <a:rPr lang="el-GR" sz="19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σε διαφορετικές στιγμές, </a:t>
                      </a:r>
                      <a:r>
                        <a:rPr lang="el-GR" sz="1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εστιάζει</a:t>
                      </a:r>
                    </a:p>
                    <a:p>
                      <a:endParaRPr lang="en-US" sz="19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9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στη </a:t>
                      </a:r>
                      <a:r>
                        <a:rPr lang="el-GR" sz="19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σχολαστική </a:t>
                      </a:r>
                      <a:r>
                        <a:rPr lang="el-GR" sz="190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παρατήρηση </a:t>
                      </a:r>
                      <a:r>
                        <a:rPr lang="el-GR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και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900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90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καταγραφή όλου του φάσματος </a:t>
                      </a:r>
                      <a:r>
                        <a:rPr lang="el-GR" sz="19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της</a:t>
                      </a:r>
                      <a:r>
                        <a:rPr lang="en-US" sz="19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συμπεριφοράς του παιδιού,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900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ώστε να</a:t>
                      </a:r>
                      <a:r>
                        <a:rPr lang="en-US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έχει μια </a:t>
                      </a:r>
                      <a:r>
                        <a:rPr lang="el-GR" sz="1900" b="1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πλήρη εικόνα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900" i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l-GR" sz="190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ΠΩΣ τ</a:t>
                      </a:r>
                      <a:r>
                        <a:rPr lang="el-GR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ο παιδί</a:t>
                      </a:r>
                      <a:r>
                        <a:rPr lang="en-US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μαθαίνει </a:t>
                      </a:r>
                      <a:r>
                        <a:rPr lang="el-GR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και αναπτύσσεται και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900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9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να</a:t>
                      </a:r>
                      <a:r>
                        <a:rPr lang="en-US" sz="19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el-GR" sz="19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κατανοήσει </a:t>
                      </a:r>
                      <a:r>
                        <a:rPr lang="el-GR" sz="1900" i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ΓΙΑΤΙ κάνει κάτι.</a:t>
                      </a:r>
                      <a:endParaRPr lang="en-US" sz="19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- Ορθογώνιο"/>
          <p:cNvSpPr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Η έννοια και τα είδη της παρατήρησης </a:t>
            </a:r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/>
              <a:t> 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0" y="0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b="1" dirty="0" smtClean="0">
                <a:latin typeface="Times New Roman" pitchFamily="18" charset="0"/>
                <a:cs typeface="Times New Roman" pitchFamily="18" charset="0"/>
              </a:rPr>
              <a:t>Η έννοια και τα είδη της παρατήρησης 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>
          <a:xfrm>
            <a:off x="0" y="785794"/>
            <a:ext cx="7643834" cy="6072206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defRPr/>
            </a:pPr>
            <a:r>
              <a:rPr lang="en-US" sz="2000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sz="2000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0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0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0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0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0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0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0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0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0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defRPr/>
            </a:pPr>
            <a:endParaRPr lang="el-GR" sz="21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spcBef>
                <a:spcPts val="0"/>
              </a:spcBef>
              <a:defRPr/>
            </a:pPr>
            <a:endParaRPr lang="el-GR" sz="1600" b="1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l-G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71472" y="642918"/>
            <a:ext cx="6500858" cy="3286148"/>
          </a:xfrm>
          <a:prstGeom prst="rect">
            <a:avLst/>
          </a:prstGeom>
          <a:solidFill>
            <a:srgbClr val="FFE4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spcBef>
                <a:spcPts val="0"/>
              </a:spcBef>
              <a:defRPr/>
            </a:pPr>
            <a:r>
              <a:rPr lang="el-GR" sz="20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Η συστηματική παρατήρηση </a:t>
            </a:r>
          </a:p>
          <a:p>
            <a:pPr marL="400050" lvl="1" indent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l-GR" sz="1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είναι μια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δυναμική ποιοτική μέθοδος</a:t>
            </a:r>
          </a:p>
          <a:p>
            <a:pPr marL="400050" lvl="1" indent="0">
              <a:spcBef>
                <a:spcPts val="0"/>
              </a:spcBef>
              <a:defRPr/>
            </a:pPr>
            <a:endParaRPr lang="el-GR" sz="18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l-GR" sz="1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τη χρησιμοποιούν εκπαιδευτικοί και ερευνητές </a:t>
            </a:r>
          </a:p>
          <a:p>
            <a:pPr marL="400050" lvl="1" indent="0">
              <a:spcBef>
                <a:spcPts val="0"/>
              </a:spcBef>
              <a:defRPr/>
            </a:pPr>
            <a:endParaRPr lang="el-GR" sz="18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για να κατανοήσουν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τα γεγονότα </a:t>
            </a:r>
            <a:r>
              <a:rPr lang="el-GR" sz="1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όπως αυτά διαδραματίζονται στη διάρκεια της εκπαιδευτικής διαδικασίας, </a:t>
            </a:r>
          </a:p>
          <a:p>
            <a:pPr marL="400050" lvl="1" indent="0">
              <a:spcBef>
                <a:spcPts val="0"/>
              </a:spcBef>
              <a:defRPr/>
            </a:pPr>
            <a:endParaRPr lang="el-GR" sz="1800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l-GR" sz="1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στη συνέχεια,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μέσα από μια αναλυτική διαδικασία</a:t>
            </a:r>
            <a:r>
              <a:rPr lang="el-GR" sz="1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00050" lvl="1" indent="0">
              <a:spcBef>
                <a:spcPts val="0"/>
              </a:spcBef>
              <a:defRPr/>
            </a:pPr>
            <a:endParaRPr lang="el-GR" sz="1800" b="1" i="1" dirty="0" smtClean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l-GR" sz="1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να αναδειχθούν τα νοήματα </a:t>
            </a:r>
            <a:r>
              <a:rPr lang="el-GR" sz="18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των πράξεων </a:t>
            </a:r>
            <a:r>
              <a:rPr lang="el-GR" sz="1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των υποκειμένων και των σύνθετων αλληλεπιδράσεων. (</a:t>
            </a:r>
            <a:r>
              <a:rPr lang="en-US" sz="1800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Bernard, 2006).</a:t>
            </a:r>
            <a:endParaRPr lang="el-GR" dirty="0"/>
          </a:p>
        </p:txBody>
      </p:sp>
      <p:sp>
        <p:nvSpPr>
          <p:cNvPr id="8" name="7 - Ορθογώνιο"/>
          <p:cNvSpPr/>
          <p:nvPr/>
        </p:nvSpPr>
        <p:spPr>
          <a:xfrm>
            <a:off x="571472" y="4143380"/>
            <a:ext cx="6572296" cy="271462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00050" lvl="1" indent="0">
              <a:spcBef>
                <a:spcPts val="0"/>
              </a:spcBef>
              <a:defRPr/>
            </a:pPr>
            <a:r>
              <a:rPr lang="el-GR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Έχει το πλεονέκτημα ότι </a:t>
            </a:r>
          </a:p>
          <a:p>
            <a:pPr marL="400050" lvl="1" indent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l-G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μπορεί να προσφέρει μια </a:t>
            </a:r>
            <a:r>
              <a:rPr lang="el-GR" sz="1800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ολοκληρωμένη εικόνα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του παρατηρούμενου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00050" lvl="1" indent="0">
              <a:spcBef>
                <a:spcPts val="0"/>
              </a:spcBef>
              <a:defRPr/>
            </a:pPr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l-G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να αναδείξει την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ατομικότητα του μέσα στο σύνολο</a:t>
            </a:r>
            <a:r>
              <a:rPr lang="el-GR" sz="1800" i="1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marL="400050" lvl="1" indent="0">
              <a:spcBef>
                <a:spcPts val="0"/>
              </a:spcBef>
              <a:defRPr/>
            </a:pPr>
            <a:endParaRPr lang="el-GR" sz="1800" i="1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spcBef>
                <a:spcPts val="0"/>
              </a:spcBef>
              <a:buFont typeface="Wingdings" pitchFamily="2" charset="2"/>
              <a:buChar char="Ø"/>
              <a:defRPr/>
            </a:pPr>
            <a:r>
              <a:rPr lang="el-G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σε αντίθεση με την απλή παρατήρηση που ενέχει τον </a:t>
            </a:r>
            <a:r>
              <a:rPr lang="el-GR" sz="1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κίνδυνο της μονομερούς ανάδειξης </a:t>
            </a:r>
            <a:r>
              <a:rPr lang="el-GR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κάποιων χαρακτηριστικών, τα οποία μπορεί να είναι κυρίαρχα, αλλά όχι και αποκλειστικά </a:t>
            </a:r>
            <a:r>
              <a:rPr lang="el-GR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Bird et al,</a:t>
            </a:r>
            <a:r>
              <a:rPr lang="el-GR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1986). </a:t>
            </a:r>
            <a:endParaRPr lang="en-US" sz="1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285728"/>
            <a:ext cx="6715140" cy="6572272"/>
          </a:xfrm>
        </p:spPr>
        <p:txBody>
          <a:bodyPr>
            <a:normAutofit/>
          </a:bodyPr>
          <a:lstStyle/>
          <a:p>
            <a:r>
              <a:rPr lang="el-GR" sz="1900" b="1" dirty="0" smtClean="0">
                <a:latin typeface="Times New Roman" pitchFamily="18" charset="0"/>
                <a:cs typeface="Times New Roman" pitchFamily="18" charset="0"/>
              </a:rPr>
              <a:t>Η παρατήρηση μπορεί να λαμβάνει χώρα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με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διακριτικό 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τρόπο ή με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μη διακριτικό,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ο/η παρατηρητής/</a:t>
            </a:r>
            <a:r>
              <a:rPr lang="el-GR" sz="1900" i="1" dirty="0" err="1" smtClean="0">
                <a:latin typeface="Times New Roman" pitchFamily="18" charset="0"/>
                <a:cs typeface="Times New Roman" pitchFamily="18" charset="0"/>
              </a:rPr>
              <a:t>ήτρια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 να είναι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«ορατός» ή «αόρατος». </a:t>
            </a:r>
          </a:p>
          <a:p>
            <a:endParaRPr lang="el-GR" sz="19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l-GR" sz="19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l-GR" sz="19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η παρατήρηση μπορεί να υλοποιείται και 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χωρίς την παρουσία κάποιου παρατηρητή,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  με τη βοήθεια ηλεκτρονικών  μέσων (</a:t>
            </a:r>
            <a:r>
              <a:rPr lang="el-GR" sz="19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τεχνική βιντεοσκόπησης</a:t>
            </a:r>
            <a:r>
              <a:rPr lang="el-GR" sz="1900" i="1" dirty="0" smtClean="0">
                <a:latin typeface="Times New Roman" pitchFamily="18" charset="0"/>
                <a:cs typeface="Times New Roman" pitchFamily="18" charset="0"/>
              </a:rPr>
              <a:t>) που θα καταγράφουν την διαδικασία</a:t>
            </a:r>
            <a:r>
              <a:rPr lang="el-GR" sz="1600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" name="2 - Ορθογώνιο"/>
          <p:cNvSpPr/>
          <p:nvPr/>
        </p:nvSpPr>
        <p:spPr>
          <a:xfrm>
            <a:off x="642910" y="1643050"/>
            <a:ext cx="5929354" cy="1428760"/>
          </a:xfrm>
          <a:prstGeom prst="rect">
            <a:avLst/>
          </a:prstGeom>
          <a:solidFill>
            <a:srgbClr val="FECEF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1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Για παράδειγμα</a:t>
            </a:r>
            <a:r>
              <a:rPr lang="el-GR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lvl="1"/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-μπορεί απλά να κάθεται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σε μια γωνία 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της παιδικής χαράς του σχολείου και να παρατηρεί πώς συμπεριφέρονται οι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μαθητές κατά τη διάρκεια των διαλειμμάτων. </a:t>
            </a:r>
          </a:p>
        </p:txBody>
      </p:sp>
      <p:sp>
        <p:nvSpPr>
          <p:cNvPr id="4" name="3 - Ορθογώνιο"/>
          <p:cNvSpPr/>
          <p:nvPr/>
        </p:nvSpPr>
        <p:spPr>
          <a:xfrm>
            <a:off x="642910" y="3357562"/>
            <a:ext cx="6000792" cy="928694"/>
          </a:xfrm>
          <a:prstGeom prst="rect">
            <a:avLst/>
          </a:prstGeom>
          <a:solidFill>
            <a:srgbClr val="AFEA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el-GR" sz="19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algn="ctr"/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-μπορεί επίσης να σταθεί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στην είσοδο 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του σχολείου και να παρατηρεί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πώς οι μαθητές συμπεριφέρονται κατά την είσοδό τους στο σχολείο</a:t>
            </a:r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διακριτικές παρατηρήσεις)</a:t>
            </a:r>
          </a:p>
          <a:p>
            <a:pPr algn="ctr"/>
            <a:endParaRPr lang="el-GR" dirty="0"/>
          </a:p>
        </p:txBody>
      </p:sp>
      <p:sp>
        <p:nvSpPr>
          <p:cNvPr id="5" name="4 - Ορθογώνιο"/>
          <p:cNvSpPr/>
          <p:nvPr/>
        </p:nvSpPr>
        <p:spPr>
          <a:xfrm>
            <a:off x="642910" y="4500570"/>
            <a:ext cx="6000792" cy="642942"/>
          </a:xfrm>
          <a:prstGeom prst="rect">
            <a:avLst/>
          </a:prstGeom>
          <a:solidFill>
            <a:srgbClr val="EDF7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endParaRPr lang="el-GR" sz="19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1" algn="ctr"/>
            <a:r>
              <a:rPr lang="el-GR" sz="19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-μπορεί απλά να παρίσταται σε </a:t>
            </a:r>
            <a:r>
              <a:rPr lang="el-GR" sz="19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μια σχολική τάξη.</a:t>
            </a:r>
          </a:p>
          <a:p>
            <a:pPr algn="ctr"/>
            <a:endParaRPr lang="el-GR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715140" cy="785794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l-GR" sz="2400" b="1" dirty="0" smtClean="0"/>
              <a:t/>
            </a:r>
            <a:br>
              <a:rPr lang="el-GR" sz="2400" b="1" dirty="0" smtClean="0"/>
            </a:br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l-G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l-GR" sz="2400" b="1" dirty="0" smtClean="0"/>
              <a:t>  </a:t>
            </a:r>
            <a:endParaRPr lang="el-GR" b="1" dirty="0">
              <a:cs typeface="Times New Roman" pitchFamily="16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0" y="857232"/>
            <a:ext cx="7000892" cy="6000768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Άσκηση 1</a:t>
            </a:r>
          </a:p>
          <a:p>
            <a:r>
              <a:rPr lang="el-GR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Τι θα επέλεγες να παρατηρήσεις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σε μια σχολική τάξη; </a:t>
            </a:r>
          </a:p>
          <a:p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Αιτιολόγησε την επιλογή σου.</a:t>
            </a:r>
          </a:p>
          <a:p>
            <a:pPr algn="ctr">
              <a:buNone/>
            </a:pPr>
            <a:r>
              <a:rPr lang="el-GR" sz="1400" dirty="0" smtClean="0">
                <a:latin typeface="Times New Roman" pitchFamily="18" charset="0"/>
                <a:cs typeface="Times New Roman" pitchFamily="18" charset="0"/>
              </a:rPr>
              <a:t>	(π.χ. σε ποιο βαθμό ο/η εκπαιδευτικός ενθαρρύνει εξίσου αγόρια και κορίτσια να ασχοληθούν με τις κατασκευές στην αντίστοιχη γωνιά;)</a:t>
            </a:r>
            <a:endParaRPr lang="el-GR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l-G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l-GR" sz="2400" b="1" dirty="0" smtClean="0">
                <a:latin typeface="Times New Roman" pitchFamily="18" charset="0"/>
                <a:cs typeface="Times New Roman" pitchFamily="18" charset="0"/>
              </a:rPr>
              <a:t>Άσκηση 2</a:t>
            </a:r>
            <a:endParaRPr lang="el-GR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Ο ερευνητής κάθεται ήσυχα στη γωνιά μιας τάξης. </a:t>
            </a:r>
            <a:r>
              <a:rPr lang="el-GR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Η παρουσία του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εκτιμάς ότι </a:t>
            </a:r>
            <a:r>
              <a:rPr lang="el-GR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μπορεί να αλλάξει το κλίμα στην τάξη; </a:t>
            </a:r>
          </a:p>
          <a:p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Τεκμηρίωσε την όποια απάντηση σου.</a:t>
            </a:r>
          </a:p>
          <a:p>
            <a:endParaRPr lang="el-GR" sz="20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1">
            <a:extLst>
              <a:ext uri="{FF2B5EF4-FFF2-40B4-BE49-F238E27FC236}">
                <a16:creationId xmlns="" xmlns:a16="http://schemas.microsoft.com/office/drawing/2014/main" id="{DA9E9C59-2CBA-4975-98FC-6B8641040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404664"/>
            <a:ext cx="7488832" cy="1368152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Ανάλογα με το βαθμό συμμετοχής του/της παρατηρητή/</a:t>
            </a:r>
            <a:r>
              <a:rPr lang="el-GR" sz="2400" b="1" dirty="0" err="1">
                <a:latin typeface="Times New Roman" pitchFamily="18" charset="0"/>
                <a:cs typeface="Times New Roman" pitchFamily="18" charset="0"/>
              </a:rPr>
              <a:t>τριας</a:t>
            </a:r>
            <a:r>
              <a:rPr lang="el-GR" sz="2400" b="1" dirty="0">
                <a:latin typeface="Times New Roman" pitchFamily="18" charset="0"/>
                <a:cs typeface="Times New Roman" pitchFamily="18" charset="0"/>
              </a:rPr>
              <a:t>: από την απλή παρουσία έως την πλήρη συμμετοχή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A9F43610-3A9E-4C68-8EFF-E7EAAF3C00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1600" y="1924093"/>
            <a:ext cx="7200800" cy="4248472"/>
          </a:xfrm>
          <a:custGeom>
            <a:avLst/>
            <a:gdLst>
              <a:gd name="connsiteX0" fmla="*/ 0 w 7200800"/>
              <a:gd name="connsiteY0" fmla="*/ 0 h 4248472"/>
              <a:gd name="connsiteX1" fmla="*/ 582610 w 7200800"/>
              <a:gd name="connsiteY1" fmla="*/ 0 h 4248472"/>
              <a:gd name="connsiteX2" fmla="*/ 1309236 w 7200800"/>
              <a:gd name="connsiteY2" fmla="*/ 0 h 4248472"/>
              <a:gd name="connsiteX3" fmla="*/ 2035863 w 7200800"/>
              <a:gd name="connsiteY3" fmla="*/ 0 h 4248472"/>
              <a:gd name="connsiteX4" fmla="*/ 2834497 w 7200800"/>
              <a:gd name="connsiteY4" fmla="*/ 0 h 4248472"/>
              <a:gd name="connsiteX5" fmla="*/ 3489115 w 7200800"/>
              <a:gd name="connsiteY5" fmla="*/ 0 h 4248472"/>
              <a:gd name="connsiteX6" fmla="*/ 3927709 w 7200800"/>
              <a:gd name="connsiteY6" fmla="*/ 0 h 4248472"/>
              <a:gd name="connsiteX7" fmla="*/ 4654335 w 7200800"/>
              <a:gd name="connsiteY7" fmla="*/ 0 h 4248472"/>
              <a:gd name="connsiteX8" fmla="*/ 5164937 w 7200800"/>
              <a:gd name="connsiteY8" fmla="*/ 0 h 4248472"/>
              <a:gd name="connsiteX9" fmla="*/ 5819556 w 7200800"/>
              <a:gd name="connsiteY9" fmla="*/ 0 h 4248472"/>
              <a:gd name="connsiteX10" fmla="*/ 6546182 w 7200800"/>
              <a:gd name="connsiteY10" fmla="*/ 0 h 4248472"/>
              <a:gd name="connsiteX11" fmla="*/ 7200800 w 7200800"/>
              <a:gd name="connsiteY11" fmla="*/ 0 h 4248472"/>
              <a:gd name="connsiteX12" fmla="*/ 7200800 w 7200800"/>
              <a:gd name="connsiteY12" fmla="*/ 649409 h 4248472"/>
              <a:gd name="connsiteX13" fmla="*/ 7200800 w 7200800"/>
              <a:gd name="connsiteY13" fmla="*/ 1128880 h 4248472"/>
              <a:gd name="connsiteX14" fmla="*/ 7200800 w 7200800"/>
              <a:gd name="connsiteY14" fmla="*/ 1650835 h 4248472"/>
              <a:gd name="connsiteX15" fmla="*/ 7200800 w 7200800"/>
              <a:gd name="connsiteY15" fmla="*/ 2172790 h 4248472"/>
              <a:gd name="connsiteX16" fmla="*/ 7200800 w 7200800"/>
              <a:gd name="connsiteY16" fmla="*/ 2652260 h 4248472"/>
              <a:gd name="connsiteX17" fmla="*/ 7200800 w 7200800"/>
              <a:gd name="connsiteY17" fmla="*/ 3344154 h 4248472"/>
              <a:gd name="connsiteX18" fmla="*/ 7200800 w 7200800"/>
              <a:gd name="connsiteY18" fmla="*/ 4248472 h 4248472"/>
              <a:gd name="connsiteX19" fmla="*/ 6546182 w 7200800"/>
              <a:gd name="connsiteY19" fmla="*/ 4248472 h 4248472"/>
              <a:gd name="connsiteX20" fmla="*/ 5891564 w 7200800"/>
              <a:gd name="connsiteY20" fmla="*/ 4248472 h 4248472"/>
              <a:gd name="connsiteX21" fmla="*/ 5452969 w 7200800"/>
              <a:gd name="connsiteY21" fmla="*/ 4248472 h 4248472"/>
              <a:gd name="connsiteX22" fmla="*/ 5014375 w 7200800"/>
              <a:gd name="connsiteY22" fmla="*/ 4248472 h 4248472"/>
              <a:gd name="connsiteX23" fmla="*/ 4287749 w 7200800"/>
              <a:gd name="connsiteY23" fmla="*/ 4248472 h 4248472"/>
              <a:gd name="connsiteX24" fmla="*/ 3705139 w 7200800"/>
              <a:gd name="connsiteY24" fmla="*/ 4248472 h 4248472"/>
              <a:gd name="connsiteX25" fmla="*/ 2978513 w 7200800"/>
              <a:gd name="connsiteY25" fmla="*/ 4248472 h 4248472"/>
              <a:gd name="connsiteX26" fmla="*/ 2323895 w 7200800"/>
              <a:gd name="connsiteY26" fmla="*/ 4248472 h 4248472"/>
              <a:gd name="connsiteX27" fmla="*/ 1669276 w 7200800"/>
              <a:gd name="connsiteY27" fmla="*/ 4248472 h 4248472"/>
              <a:gd name="connsiteX28" fmla="*/ 1158674 w 7200800"/>
              <a:gd name="connsiteY28" fmla="*/ 4248472 h 4248472"/>
              <a:gd name="connsiteX29" fmla="*/ 0 w 7200800"/>
              <a:gd name="connsiteY29" fmla="*/ 4248472 h 4248472"/>
              <a:gd name="connsiteX30" fmla="*/ 0 w 7200800"/>
              <a:gd name="connsiteY30" fmla="*/ 3769002 h 4248472"/>
              <a:gd name="connsiteX31" fmla="*/ 0 w 7200800"/>
              <a:gd name="connsiteY31" fmla="*/ 3119592 h 4248472"/>
              <a:gd name="connsiteX32" fmla="*/ 0 w 7200800"/>
              <a:gd name="connsiteY32" fmla="*/ 2597637 h 4248472"/>
              <a:gd name="connsiteX33" fmla="*/ 0 w 7200800"/>
              <a:gd name="connsiteY33" fmla="*/ 2033197 h 4248472"/>
              <a:gd name="connsiteX34" fmla="*/ 0 w 7200800"/>
              <a:gd name="connsiteY34" fmla="*/ 1553727 h 4248472"/>
              <a:gd name="connsiteX35" fmla="*/ 0 w 7200800"/>
              <a:gd name="connsiteY35" fmla="*/ 989287 h 4248472"/>
              <a:gd name="connsiteX36" fmla="*/ 0 w 7200800"/>
              <a:gd name="connsiteY36" fmla="*/ 0 h 4248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7200800" h="4248472" fill="none" extrusionOk="0">
                <a:moveTo>
                  <a:pt x="0" y="0"/>
                </a:moveTo>
                <a:cubicBezTo>
                  <a:pt x="251444" y="-22262"/>
                  <a:pt x="441893" y="-13531"/>
                  <a:pt x="582610" y="0"/>
                </a:cubicBezTo>
                <a:cubicBezTo>
                  <a:pt x="723327" y="13531"/>
                  <a:pt x="1095116" y="-6160"/>
                  <a:pt x="1309236" y="0"/>
                </a:cubicBezTo>
                <a:cubicBezTo>
                  <a:pt x="1523356" y="6160"/>
                  <a:pt x="1682589" y="-3655"/>
                  <a:pt x="2035863" y="0"/>
                </a:cubicBezTo>
                <a:cubicBezTo>
                  <a:pt x="2389137" y="3655"/>
                  <a:pt x="2559389" y="-18374"/>
                  <a:pt x="2834497" y="0"/>
                </a:cubicBezTo>
                <a:cubicBezTo>
                  <a:pt x="3109605" y="18374"/>
                  <a:pt x="3165284" y="21187"/>
                  <a:pt x="3489115" y="0"/>
                </a:cubicBezTo>
                <a:cubicBezTo>
                  <a:pt x="3812946" y="-21187"/>
                  <a:pt x="3824840" y="5395"/>
                  <a:pt x="3927709" y="0"/>
                </a:cubicBezTo>
                <a:cubicBezTo>
                  <a:pt x="4030578" y="-5395"/>
                  <a:pt x="4441438" y="29161"/>
                  <a:pt x="4654335" y="0"/>
                </a:cubicBezTo>
                <a:cubicBezTo>
                  <a:pt x="4867232" y="-29161"/>
                  <a:pt x="4955242" y="5888"/>
                  <a:pt x="5164937" y="0"/>
                </a:cubicBezTo>
                <a:cubicBezTo>
                  <a:pt x="5374632" y="-5888"/>
                  <a:pt x="5508505" y="16199"/>
                  <a:pt x="5819556" y="0"/>
                </a:cubicBezTo>
                <a:cubicBezTo>
                  <a:pt x="6130607" y="-16199"/>
                  <a:pt x="6366987" y="-25913"/>
                  <a:pt x="6546182" y="0"/>
                </a:cubicBezTo>
                <a:cubicBezTo>
                  <a:pt x="6725377" y="25913"/>
                  <a:pt x="6953255" y="-2962"/>
                  <a:pt x="7200800" y="0"/>
                </a:cubicBezTo>
                <a:cubicBezTo>
                  <a:pt x="7200388" y="266454"/>
                  <a:pt x="7211800" y="516807"/>
                  <a:pt x="7200800" y="649409"/>
                </a:cubicBezTo>
                <a:cubicBezTo>
                  <a:pt x="7189800" y="782011"/>
                  <a:pt x="7178665" y="937053"/>
                  <a:pt x="7200800" y="1128880"/>
                </a:cubicBezTo>
                <a:cubicBezTo>
                  <a:pt x="7222935" y="1320707"/>
                  <a:pt x="7220598" y="1490964"/>
                  <a:pt x="7200800" y="1650835"/>
                </a:cubicBezTo>
                <a:cubicBezTo>
                  <a:pt x="7181002" y="1810706"/>
                  <a:pt x="7213090" y="2027607"/>
                  <a:pt x="7200800" y="2172790"/>
                </a:cubicBezTo>
                <a:cubicBezTo>
                  <a:pt x="7188510" y="2317974"/>
                  <a:pt x="7219009" y="2462741"/>
                  <a:pt x="7200800" y="2652260"/>
                </a:cubicBezTo>
                <a:cubicBezTo>
                  <a:pt x="7182592" y="2841779"/>
                  <a:pt x="7191776" y="3008881"/>
                  <a:pt x="7200800" y="3344154"/>
                </a:cubicBezTo>
                <a:cubicBezTo>
                  <a:pt x="7209824" y="3679427"/>
                  <a:pt x="7185188" y="3862456"/>
                  <a:pt x="7200800" y="4248472"/>
                </a:cubicBezTo>
                <a:cubicBezTo>
                  <a:pt x="6995462" y="4219503"/>
                  <a:pt x="6783500" y="4247614"/>
                  <a:pt x="6546182" y="4248472"/>
                </a:cubicBezTo>
                <a:cubicBezTo>
                  <a:pt x="6308864" y="4249330"/>
                  <a:pt x="6127125" y="4235805"/>
                  <a:pt x="5891564" y="4248472"/>
                </a:cubicBezTo>
                <a:cubicBezTo>
                  <a:pt x="5656003" y="4261139"/>
                  <a:pt x="5625950" y="4270338"/>
                  <a:pt x="5452969" y="4248472"/>
                </a:cubicBezTo>
                <a:cubicBezTo>
                  <a:pt x="5279988" y="4226606"/>
                  <a:pt x="5226899" y="4254842"/>
                  <a:pt x="5014375" y="4248472"/>
                </a:cubicBezTo>
                <a:cubicBezTo>
                  <a:pt x="4801851" y="4242102"/>
                  <a:pt x="4515502" y="4233258"/>
                  <a:pt x="4287749" y="4248472"/>
                </a:cubicBezTo>
                <a:cubicBezTo>
                  <a:pt x="4059996" y="4263686"/>
                  <a:pt x="3876600" y="4265313"/>
                  <a:pt x="3705139" y="4248472"/>
                </a:cubicBezTo>
                <a:cubicBezTo>
                  <a:pt x="3533678" y="4231632"/>
                  <a:pt x="3338788" y="4255874"/>
                  <a:pt x="2978513" y="4248472"/>
                </a:cubicBezTo>
                <a:cubicBezTo>
                  <a:pt x="2618238" y="4241070"/>
                  <a:pt x="2559194" y="4232276"/>
                  <a:pt x="2323895" y="4248472"/>
                </a:cubicBezTo>
                <a:cubicBezTo>
                  <a:pt x="2088596" y="4264668"/>
                  <a:pt x="1821364" y="4242290"/>
                  <a:pt x="1669276" y="4248472"/>
                </a:cubicBezTo>
                <a:cubicBezTo>
                  <a:pt x="1517188" y="4254654"/>
                  <a:pt x="1283463" y="4252601"/>
                  <a:pt x="1158674" y="4248472"/>
                </a:cubicBezTo>
                <a:cubicBezTo>
                  <a:pt x="1033885" y="4244343"/>
                  <a:pt x="308851" y="4240897"/>
                  <a:pt x="0" y="4248472"/>
                </a:cubicBezTo>
                <a:cubicBezTo>
                  <a:pt x="-4358" y="4062000"/>
                  <a:pt x="-20901" y="3947451"/>
                  <a:pt x="0" y="3769002"/>
                </a:cubicBezTo>
                <a:cubicBezTo>
                  <a:pt x="20901" y="3590553"/>
                  <a:pt x="9985" y="3439976"/>
                  <a:pt x="0" y="3119592"/>
                </a:cubicBezTo>
                <a:cubicBezTo>
                  <a:pt x="-9985" y="2799208"/>
                  <a:pt x="-11314" y="2799855"/>
                  <a:pt x="0" y="2597637"/>
                </a:cubicBezTo>
                <a:cubicBezTo>
                  <a:pt x="11314" y="2395420"/>
                  <a:pt x="18839" y="2250372"/>
                  <a:pt x="0" y="2033197"/>
                </a:cubicBezTo>
                <a:cubicBezTo>
                  <a:pt x="-18839" y="1816022"/>
                  <a:pt x="-12424" y="1761390"/>
                  <a:pt x="0" y="1553727"/>
                </a:cubicBezTo>
                <a:cubicBezTo>
                  <a:pt x="12424" y="1346064"/>
                  <a:pt x="-295" y="1147512"/>
                  <a:pt x="0" y="989287"/>
                </a:cubicBezTo>
                <a:cubicBezTo>
                  <a:pt x="295" y="831062"/>
                  <a:pt x="4542" y="360976"/>
                  <a:pt x="0" y="0"/>
                </a:cubicBezTo>
                <a:close/>
              </a:path>
              <a:path w="7200800" h="4248472" stroke="0" extrusionOk="0">
                <a:moveTo>
                  <a:pt x="0" y="0"/>
                </a:moveTo>
                <a:cubicBezTo>
                  <a:pt x="212042" y="-19399"/>
                  <a:pt x="620123" y="34387"/>
                  <a:pt x="798634" y="0"/>
                </a:cubicBezTo>
                <a:cubicBezTo>
                  <a:pt x="977145" y="-34387"/>
                  <a:pt x="1233211" y="7717"/>
                  <a:pt x="1381244" y="0"/>
                </a:cubicBezTo>
                <a:cubicBezTo>
                  <a:pt x="1529277" y="-7717"/>
                  <a:pt x="1747961" y="21058"/>
                  <a:pt x="1963855" y="0"/>
                </a:cubicBezTo>
                <a:cubicBezTo>
                  <a:pt x="2179749" y="-21058"/>
                  <a:pt x="2545503" y="10222"/>
                  <a:pt x="2762489" y="0"/>
                </a:cubicBezTo>
                <a:cubicBezTo>
                  <a:pt x="2979475" y="-10222"/>
                  <a:pt x="3174013" y="-27592"/>
                  <a:pt x="3561123" y="0"/>
                </a:cubicBezTo>
                <a:cubicBezTo>
                  <a:pt x="3948233" y="27592"/>
                  <a:pt x="4057799" y="-18629"/>
                  <a:pt x="4287749" y="0"/>
                </a:cubicBezTo>
                <a:cubicBezTo>
                  <a:pt x="4517699" y="18629"/>
                  <a:pt x="4543796" y="-18880"/>
                  <a:pt x="4726343" y="0"/>
                </a:cubicBezTo>
                <a:cubicBezTo>
                  <a:pt x="4908890" y="18880"/>
                  <a:pt x="5189395" y="6336"/>
                  <a:pt x="5452969" y="0"/>
                </a:cubicBezTo>
                <a:cubicBezTo>
                  <a:pt x="5716543" y="-6336"/>
                  <a:pt x="5744514" y="-10916"/>
                  <a:pt x="5963572" y="0"/>
                </a:cubicBezTo>
                <a:cubicBezTo>
                  <a:pt x="6182630" y="10916"/>
                  <a:pt x="6252605" y="11266"/>
                  <a:pt x="6402166" y="0"/>
                </a:cubicBezTo>
                <a:cubicBezTo>
                  <a:pt x="6551727" y="-11266"/>
                  <a:pt x="6991546" y="-29292"/>
                  <a:pt x="7200800" y="0"/>
                </a:cubicBezTo>
                <a:cubicBezTo>
                  <a:pt x="7172537" y="259835"/>
                  <a:pt x="7234186" y="473958"/>
                  <a:pt x="7200800" y="691894"/>
                </a:cubicBezTo>
                <a:cubicBezTo>
                  <a:pt x="7167414" y="909830"/>
                  <a:pt x="7177625" y="1175065"/>
                  <a:pt x="7200800" y="1341303"/>
                </a:cubicBezTo>
                <a:cubicBezTo>
                  <a:pt x="7223975" y="1507541"/>
                  <a:pt x="7218556" y="1674662"/>
                  <a:pt x="7200800" y="1820774"/>
                </a:cubicBezTo>
                <a:cubicBezTo>
                  <a:pt x="7183044" y="1966886"/>
                  <a:pt x="7206908" y="2214513"/>
                  <a:pt x="7200800" y="2470183"/>
                </a:cubicBezTo>
                <a:cubicBezTo>
                  <a:pt x="7194692" y="2725853"/>
                  <a:pt x="7208152" y="2782945"/>
                  <a:pt x="7200800" y="2949653"/>
                </a:cubicBezTo>
                <a:cubicBezTo>
                  <a:pt x="7193449" y="3116361"/>
                  <a:pt x="7201048" y="3203031"/>
                  <a:pt x="7200800" y="3429124"/>
                </a:cubicBezTo>
                <a:cubicBezTo>
                  <a:pt x="7200552" y="3655217"/>
                  <a:pt x="7226606" y="3944435"/>
                  <a:pt x="7200800" y="4248472"/>
                </a:cubicBezTo>
                <a:cubicBezTo>
                  <a:pt x="6904381" y="4219675"/>
                  <a:pt x="6633000" y="4267001"/>
                  <a:pt x="6474174" y="4248472"/>
                </a:cubicBezTo>
                <a:cubicBezTo>
                  <a:pt x="6315348" y="4229943"/>
                  <a:pt x="6157791" y="4232469"/>
                  <a:pt x="6035580" y="4248472"/>
                </a:cubicBezTo>
                <a:cubicBezTo>
                  <a:pt x="5913369" y="4264475"/>
                  <a:pt x="5676039" y="4237099"/>
                  <a:pt x="5452969" y="4248472"/>
                </a:cubicBezTo>
                <a:cubicBezTo>
                  <a:pt x="5229899" y="4259845"/>
                  <a:pt x="5029323" y="4238248"/>
                  <a:pt x="4726343" y="4248472"/>
                </a:cubicBezTo>
                <a:cubicBezTo>
                  <a:pt x="4423363" y="4258696"/>
                  <a:pt x="4313790" y="4265048"/>
                  <a:pt x="4071725" y="4248472"/>
                </a:cubicBezTo>
                <a:cubicBezTo>
                  <a:pt x="3829660" y="4231896"/>
                  <a:pt x="3686230" y="4240867"/>
                  <a:pt x="3561123" y="4248472"/>
                </a:cubicBezTo>
                <a:cubicBezTo>
                  <a:pt x="3436016" y="4256077"/>
                  <a:pt x="3044158" y="4281061"/>
                  <a:pt x="2906505" y="4248472"/>
                </a:cubicBezTo>
                <a:cubicBezTo>
                  <a:pt x="2768852" y="4215883"/>
                  <a:pt x="2522261" y="4226438"/>
                  <a:pt x="2251887" y="4248472"/>
                </a:cubicBezTo>
                <a:cubicBezTo>
                  <a:pt x="1981513" y="4270506"/>
                  <a:pt x="1957766" y="4232829"/>
                  <a:pt x="1741284" y="4248472"/>
                </a:cubicBezTo>
                <a:cubicBezTo>
                  <a:pt x="1524802" y="4264115"/>
                  <a:pt x="1418118" y="4266863"/>
                  <a:pt x="1230682" y="4248472"/>
                </a:cubicBezTo>
                <a:cubicBezTo>
                  <a:pt x="1043246" y="4230081"/>
                  <a:pt x="953986" y="4258550"/>
                  <a:pt x="720080" y="4248472"/>
                </a:cubicBezTo>
                <a:cubicBezTo>
                  <a:pt x="486174" y="4238394"/>
                  <a:pt x="223166" y="4246999"/>
                  <a:pt x="0" y="4248472"/>
                </a:cubicBezTo>
                <a:cubicBezTo>
                  <a:pt x="-14546" y="3946277"/>
                  <a:pt x="-16784" y="3776424"/>
                  <a:pt x="0" y="3641547"/>
                </a:cubicBezTo>
                <a:cubicBezTo>
                  <a:pt x="16784" y="3506671"/>
                  <a:pt x="-8833" y="3392579"/>
                  <a:pt x="0" y="3162077"/>
                </a:cubicBezTo>
                <a:cubicBezTo>
                  <a:pt x="8833" y="2931575"/>
                  <a:pt x="8613" y="2760593"/>
                  <a:pt x="0" y="2597637"/>
                </a:cubicBezTo>
                <a:cubicBezTo>
                  <a:pt x="-8613" y="2434681"/>
                  <a:pt x="-19112" y="2268029"/>
                  <a:pt x="0" y="1948228"/>
                </a:cubicBezTo>
                <a:cubicBezTo>
                  <a:pt x="19112" y="1628427"/>
                  <a:pt x="-22211" y="1590448"/>
                  <a:pt x="0" y="1468757"/>
                </a:cubicBezTo>
                <a:cubicBezTo>
                  <a:pt x="22211" y="1347066"/>
                  <a:pt x="-6520" y="1015560"/>
                  <a:pt x="0" y="861833"/>
                </a:cubicBezTo>
                <a:cubicBezTo>
                  <a:pt x="6520" y="708106"/>
                  <a:pt x="-16118" y="358554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="" xmlns:ask="http://schemas.microsoft.com/office/drawing/2018/sketchyshapes" sd="1456329431">
                  <ask:type>
                    <ask:lineSketchFreehand/>
                  </ask:type>
                </ask:lineSketchStyleProps>
              </a:ext>
            </a:extLst>
          </a:ln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v"/>
            </a:pPr>
            <a:r>
              <a:rPr lang="el-GR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ΜΗ συμμετοχική παρατήρηση</a:t>
            </a:r>
          </a:p>
          <a:p>
            <a:pPr marL="0" indent="0" algn="ctr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Ο/η παρατηρητής/</a:t>
            </a:r>
            <a:r>
              <a:rPr lang="el-GR" sz="2400" dirty="0" err="1">
                <a:latin typeface="Times New Roman" pitchFamily="18" charset="0"/>
                <a:cs typeface="Times New Roman" pitchFamily="18" charset="0"/>
              </a:rPr>
              <a:t>τρια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δεν αναμειγνύεται στις δραστηριότητες των υποκειμένων που ερευνά, επιδιώκει να είναι </a:t>
            </a:r>
            <a:r>
              <a:rPr lang="el-GR" sz="2400" dirty="0" err="1">
                <a:latin typeface="Times New Roman" pitchFamily="18" charset="0"/>
                <a:cs typeface="Times New Roman" pitchFamily="18" charset="0"/>
              </a:rPr>
              <a:t>αποστασιοποιημένος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Π.χ. Βρίσκομαι μέσα στην αίθουσα διδασκαλίας, παρατηρώ τα τεκταινόμενα, τις συμπεριφορές, αλλά δεν παίρνω μέρος στις δράσεις, ούτε αλληλεπιδρώ με τα μέλη της ομάδας.</a:t>
            </a:r>
          </a:p>
          <a:p>
            <a:pPr marL="0" indent="0" algn="ctr">
              <a:buNone/>
            </a:pP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l-GR" sz="2000" b="1" u="sng" dirty="0"/>
          </a:p>
          <a:p>
            <a:endParaRPr lang="el-GR" sz="2000" dirty="0"/>
          </a:p>
        </p:txBody>
      </p:sp>
    </p:spTree>
    <p:extLst>
      <p:ext uri="{BB962C8B-B14F-4D97-AF65-F5344CB8AC3E}">
        <p14:creationId xmlns="" xmlns:p14="http://schemas.microsoft.com/office/powerpoint/2010/main" val="397330454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7980</TotalTime>
  <Words>1991</Words>
  <Application>Microsoft Office PowerPoint</Application>
  <PresentationFormat>Προβολή στην οθόνη (4:3)</PresentationFormat>
  <Paragraphs>318</Paragraphs>
  <Slides>28</Slides>
  <Notes>15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Θέμα του Office</vt:lpstr>
      <vt:lpstr>Πρακτική Άσκηση: Αναλυτικά Προγράμματα, Παρατήρηση, Αναστοχασμοί</vt:lpstr>
      <vt:lpstr>    </vt:lpstr>
      <vt:lpstr>    </vt:lpstr>
      <vt:lpstr> Η έννοια και τα είδη της παρατήρησης  </vt:lpstr>
      <vt:lpstr>    </vt:lpstr>
      <vt:lpstr>    </vt:lpstr>
      <vt:lpstr>Διαφάνεια 7</vt:lpstr>
      <vt:lpstr>    </vt:lpstr>
      <vt:lpstr>Ανάλογα με το βαθμό συμμετοχής του/της παρατηρητή/τριας: από την απλή παρουσία έως την πλήρη συμμετοχή</vt:lpstr>
      <vt:lpstr>Ανάλογα με το βαθμό συμμετοχής του/της παρατηρητή/τριας: από την απλή παρουσία έως την πλήρη συμμετοχή</vt:lpstr>
      <vt:lpstr>Διαφάνεια 11</vt:lpstr>
      <vt:lpstr>Διαφάνεια 12</vt:lpstr>
      <vt:lpstr>  Στάδια της συμμετοχικής παρατήρησης    </vt:lpstr>
      <vt:lpstr>  Οργανώνοντας μια παρατήρηση    </vt:lpstr>
      <vt:lpstr>  Από την παρατήρηση στην καταγραφή    </vt:lpstr>
      <vt:lpstr>  Από την παρατήρηση στην καταγραφή    </vt:lpstr>
      <vt:lpstr>  Από την παρατήρηση στην καταγραφή    </vt:lpstr>
      <vt:lpstr>Παράδειγμα συστηματικής παρατήρησης (καταγραφής) </vt:lpstr>
      <vt:lpstr>Τεχνικές συλλογής &amp; καταγραφής δεδομένων</vt:lpstr>
      <vt:lpstr>Επιλογές πριν την έναρξη της παρατήρησης</vt:lpstr>
      <vt:lpstr>Οργανώνοντας μια παρατήρηση</vt:lpstr>
      <vt:lpstr>Στις καταγραφές του/της, ο/η εκπαιδευτικός…</vt:lpstr>
      <vt:lpstr>Από την παρατήρηση στην καταγραφή και ανάλυση/ερμηνεία δεδομένων</vt:lpstr>
      <vt:lpstr>Διαφάνεια 24</vt:lpstr>
      <vt:lpstr>Φύλλο Παρατήρησης 1 / ερωτήσεις</vt:lpstr>
      <vt:lpstr>Φύλλο Παρατήρησης 1 / ερωτήσεις</vt:lpstr>
      <vt:lpstr>Φύλλο Παρατήρησης 2 / ερωτήσεις</vt:lpstr>
      <vt:lpstr>Φύλλο Παρατήρησης 2 / διευκρινίσεις</vt:lpstr>
    </vt:vector>
  </TitlesOfParts>
  <Company>Nikos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sonia</dc:creator>
  <cp:lastModifiedBy>pc</cp:lastModifiedBy>
  <cp:revision>503</cp:revision>
  <dcterms:created xsi:type="dcterms:W3CDTF">2012-05-04T21:25:24Z</dcterms:created>
  <dcterms:modified xsi:type="dcterms:W3CDTF">2025-06-02T18:43:09Z</dcterms:modified>
</cp:coreProperties>
</file>