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4"/>
  </p:notesMasterIdLst>
  <p:sldIdLst>
    <p:sldId id="526" r:id="rId2"/>
    <p:sldId id="663" r:id="rId3"/>
    <p:sldId id="664" r:id="rId4"/>
    <p:sldId id="665" r:id="rId5"/>
    <p:sldId id="666" r:id="rId6"/>
    <p:sldId id="667" r:id="rId7"/>
    <p:sldId id="668" r:id="rId8"/>
    <p:sldId id="669" r:id="rId9"/>
    <p:sldId id="691" r:id="rId10"/>
    <p:sldId id="692" r:id="rId11"/>
    <p:sldId id="693" r:id="rId12"/>
    <p:sldId id="671" r:id="rId13"/>
    <p:sldId id="672" r:id="rId14"/>
    <p:sldId id="674" r:id="rId15"/>
    <p:sldId id="675" r:id="rId16"/>
    <p:sldId id="676" r:id="rId17"/>
    <p:sldId id="677" r:id="rId18"/>
    <p:sldId id="699" r:id="rId19"/>
    <p:sldId id="700" r:id="rId20"/>
    <p:sldId id="701" r:id="rId21"/>
    <p:sldId id="702" r:id="rId22"/>
    <p:sldId id="680" r:id="rId23"/>
    <p:sldId id="681" r:id="rId24"/>
    <p:sldId id="690" r:id="rId25"/>
    <p:sldId id="682" r:id="rId26"/>
    <p:sldId id="683" r:id="rId27"/>
    <p:sldId id="684" r:id="rId28"/>
    <p:sldId id="661" r:id="rId29"/>
    <p:sldId id="694" r:id="rId30"/>
    <p:sldId id="698" r:id="rId31"/>
    <p:sldId id="696" r:id="rId32"/>
    <p:sldId id="697" r:id="rId33"/>
  </p:sldIdLst>
  <p:sldSz cx="9144000" cy="6858000" type="screen4x3"/>
  <p:notesSz cx="6858000" cy="9144000"/>
  <p:defaultTextStyle>
    <a:defPPr>
      <a:defRPr lang="el-GR"/>
    </a:defPPr>
    <a:lvl1pPr algn="l" rtl="0" fontAlgn="base">
      <a:spcBef>
        <a:spcPct val="0"/>
      </a:spcBef>
      <a:spcAft>
        <a:spcPct val="0"/>
      </a:spcAft>
      <a:defRPr sz="2400" kern="1200">
        <a:solidFill>
          <a:schemeClr val="tx1"/>
        </a:solidFill>
        <a:latin typeface="Times New Roman" pitchFamily="16" charset="0"/>
        <a:ea typeface="+mn-ea"/>
        <a:cs typeface="+mn-cs"/>
      </a:defRPr>
    </a:lvl1pPr>
    <a:lvl2pPr marL="457200" algn="l" rtl="0" fontAlgn="base">
      <a:spcBef>
        <a:spcPct val="0"/>
      </a:spcBef>
      <a:spcAft>
        <a:spcPct val="0"/>
      </a:spcAft>
      <a:defRPr sz="2400" kern="1200">
        <a:solidFill>
          <a:schemeClr val="tx1"/>
        </a:solidFill>
        <a:latin typeface="Times New Roman" pitchFamily="16" charset="0"/>
        <a:ea typeface="+mn-ea"/>
        <a:cs typeface="+mn-cs"/>
      </a:defRPr>
    </a:lvl2pPr>
    <a:lvl3pPr marL="914400" algn="l" rtl="0" fontAlgn="base">
      <a:spcBef>
        <a:spcPct val="0"/>
      </a:spcBef>
      <a:spcAft>
        <a:spcPct val="0"/>
      </a:spcAft>
      <a:defRPr sz="2400" kern="1200">
        <a:solidFill>
          <a:schemeClr val="tx1"/>
        </a:solidFill>
        <a:latin typeface="Times New Roman" pitchFamily="16" charset="0"/>
        <a:ea typeface="+mn-ea"/>
        <a:cs typeface="+mn-cs"/>
      </a:defRPr>
    </a:lvl3pPr>
    <a:lvl4pPr marL="1371600" algn="l" rtl="0" fontAlgn="base">
      <a:spcBef>
        <a:spcPct val="0"/>
      </a:spcBef>
      <a:spcAft>
        <a:spcPct val="0"/>
      </a:spcAft>
      <a:defRPr sz="2400" kern="1200">
        <a:solidFill>
          <a:schemeClr val="tx1"/>
        </a:solidFill>
        <a:latin typeface="Times New Roman" pitchFamily="16" charset="0"/>
        <a:ea typeface="+mn-ea"/>
        <a:cs typeface="+mn-cs"/>
      </a:defRPr>
    </a:lvl4pPr>
    <a:lvl5pPr marL="1828800" algn="l" rtl="0" fontAlgn="base">
      <a:spcBef>
        <a:spcPct val="0"/>
      </a:spcBef>
      <a:spcAft>
        <a:spcPct val="0"/>
      </a:spcAft>
      <a:defRPr sz="2400" kern="1200">
        <a:solidFill>
          <a:schemeClr val="tx1"/>
        </a:solidFill>
        <a:latin typeface="Times New Roman" pitchFamily="16" charset="0"/>
        <a:ea typeface="+mn-ea"/>
        <a:cs typeface="+mn-cs"/>
      </a:defRPr>
    </a:lvl5pPr>
    <a:lvl6pPr marL="2286000" algn="l" defTabSz="914400" rtl="0" eaLnBrk="1" latinLnBrk="0" hangingPunct="1">
      <a:defRPr sz="2400" kern="1200">
        <a:solidFill>
          <a:schemeClr val="tx1"/>
        </a:solidFill>
        <a:latin typeface="Times New Roman" pitchFamily="16" charset="0"/>
        <a:ea typeface="+mn-ea"/>
        <a:cs typeface="+mn-cs"/>
      </a:defRPr>
    </a:lvl6pPr>
    <a:lvl7pPr marL="2743200" algn="l" defTabSz="914400" rtl="0" eaLnBrk="1" latinLnBrk="0" hangingPunct="1">
      <a:defRPr sz="2400" kern="1200">
        <a:solidFill>
          <a:schemeClr val="tx1"/>
        </a:solidFill>
        <a:latin typeface="Times New Roman" pitchFamily="16" charset="0"/>
        <a:ea typeface="+mn-ea"/>
        <a:cs typeface="+mn-cs"/>
      </a:defRPr>
    </a:lvl7pPr>
    <a:lvl8pPr marL="3200400" algn="l" defTabSz="914400" rtl="0" eaLnBrk="1" latinLnBrk="0" hangingPunct="1">
      <a:defRPr sz="2400" kern="1200">
        <a:solidFill>
          <a:schemeClr val="tx1"/>
        </a:solidFill>
        <a:latin typeface="Times New Roman" pitchFamily="16" charset="0"/>
        <a:ea typeface="+mn-ea"/>
        <a:cs typeface="+mn-cs"/>
      </a:defRPr>
    </a:lvl8pPr>
    <a:lvl9pPr marL="3657600" algn="l" defTabSz="914400" rtl="0" eaLnBrk="1" latinLnBrk="0" hangingPunct="1">
      <a:defRPr sz="2400" kern="1200">
        <a:solidFill>
          <a:schemeClr val="tx1"/>
        </a:solidFill>
        <a:latin typeface="Times New Roman" pitchFamily="1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F793"/>
    <a:srgbClr val="FFE4C9"/>
    <a:srgbClr val="FFCC99"/>
    <a:srgbClr val="FFFFCC"/>
    <a:srgbClr val="AFEAFF"/>
    <a:srgbClr val="FECEF1"/>
    <a:srgbClr val="FF6600"/>
    <a:srgbClr val="F9E4A9"/>
    <a:srgbClr val="F9E5AD"/>
    <a:srgbClr val="FFFF99"/>
  </p:clrMru>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94" autoAdjust="0"/>
    <p:restoredTop sz="94761" autoAdjust="0"/>
  </p:normalViewPr>
  <p:slideViewPr>
    <p:cSldViewPr>
      <p:cViewPr>
        <p:scale>
          <a:sx n="70" d="100"/>
          <a:sy n="70" d="100"/>
        </p:scale>
        <p:origin x="-1398" y="-78"/>
      </p:cViewPr>
      <p:guideLst>
        <p:guide orient="horz" pos="2160"/>
        <p:guide pos="2880"/>
      </p:guideLst>
    </p:cSldViewPr>
  </p:slideViewPr>
  <p:outlineViewPr>
    <p:cViewPr>
      <p:scale>
        <a:sx n="33" d="100"/>
        <a:sy n="33" d="100"/>
      </p:scale>
      <p:origin x="120" y="35958"/>
    </p:cViewPr>
  </p:outlineViewPr>
  <p:notesTextViewPr>
    <p:cViewPr>
      <p:scale>
        <a:sx n="100" d="100"/>
        <a:sy n="100" d="100"/>
      </p:scale>
      <p:origin x="0" y="0"/>
    </p:cViewPr>
  </p:notesTextViewPr>
  <p:sorterViewPr>
    <p:cViewPr>
      <p:scale>
        <a:sx n="66" d="100"/>
        <a:sy n="66" d="100"/>
      </p:scale>
      <p:origin x="0" y="792"/>
    </p:cViewPr>
  </p:sorter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193E75-9518-4565-AEEF-485C916E550B}" type="datetimeFigureOut">
              <a:rPr lang="el-GR" smtClean="0"/>
              <a:pPr/>
              <a:t>13/10/2025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036221-DC34-4DC4-88AA-BBDBB5D1E8AC}"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a:t>
            </a:fld>
            <a:endParaRPr lang="el-G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13</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14</a:t>
            </a:fld>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15</a:t>
            </a:fld>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16</a:t>
            </a:fld>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17</a:t>
            </a:fld>
            <a:endParaRPr 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18</a:t>
            </a:fld>
            <a:endParaRPr 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19</a:t>
            </a:fld>
            <a:endParaRPr lang="el-G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20</a:t>
            </a:fld>
            <a:endParaRPr lang="el-G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21</a:t>
            </a:fld>
            <a:endParaRPr lang="el-G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28</a:t>
            </a:fld>
            <a:endParaRPr lang="el-G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2</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3</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4</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5</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6</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7</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8</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12</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B9FD748-5434-47C2-BC83-1906F29F35FB}"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9C8610B-AB15-40BD-BAEC-E6DF52835C4C}"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3759808-4998-4177-A6FA-78ADE3398126}"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37B45D5-DB39-4CA5-8CB7-487036B74DEF}"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5C12773-6BE5-490D-AE4F-1A2D11F64C87}"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2FF9094-BF39-4350-850F-9F4915352AEA}"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9034706-2F1C-4B7A-B360-AB27766B1CDF}"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6B3F2BD-FCC4-4B84-8B4C-1392E205E2A7}"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F1ABCEA1-5A79-4AF9-A8A7-2E716C1A85CC}"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38A7B9F-1830-4D1B-9567-E3D07D8C48BC}"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575D74D-9DC3-40F3-90BC-7022524DE381}"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E97748-7C6E-4EDD-84BE-7B6EFA99C60B}"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wipe dir="r"/>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572264" cy="571480"/>
          </a:xfrm>
        </p:spPr>
        <p:txBody>
          <a:bodyPr>
            <a:normAutofit fontScale="90000"/>
          </a:bodyPr>
          <a:lstStyle/>
          <a:p>
            <a:pPr>
              <a:lnSpc>
                <a:spcPct val="80000"/>
              </a:lnSpc>
            </a:pPr>
            <a:r>
              <a:rPr lang="el-GR" sz="2400" b="1" dirty="0" smtClean="0">
                <a:latin typeface="Times New Roman" pitchFamily="18" charset="0"/>
                <a:cs typeface="Times New Roman" pitchFamily="18" charset="0"/>
              </a:rPr>
              <a:t>Πρακτική Άσκηση: Αναλυτικά Προγράμματα, Παρατήρηση, </a:t>
            </a:r>
            <a:r>
              <a:rPr lang="el-GR" sz="2400" b="1" dirty="0" err="1" smtClean="0">
                <a:latin typeface="Times New Roman" pitchFamily="18" charset="0"/>
                <a:cs typeface="Times New Roman" pitchFamily="18" charset="0"/>
              </a:rPr>
              <a:t>Αναστοχασμοί</a:t>
            </a:r>
            <a:endParaRPr lang="el-GR" b="1" dirty="0">
              <a:solidFill>
                <a:srgbClr val="0070C0"/>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0" y="642918"/>
            <a:ext cx="7000892" cy="6215082"/>
          </a:xfrm>
        </p:spPr>
        <p:txBody>
          <a:bodyPr>
            <a:normAutofit/>
          </a:bodyPr>
          <a:lstStyle/>
          <a:p>
            <a:endParaRPr lang="el-GR" sz="2000" b="1" dirty="0" smtClean="0">
              <a:latin typeface="Times New Roman" pitchFamily="18" charset="0"/>
              <a:cs typeface="Times New Roman" pitchFamily="18" charset="0"/>
            </a:endParaRPr>
          </a:p>
          <a:p>
            <a:r>
              <a:rPr lang="el-GR" sz="2000" b="1" dirty="0" smtClean="0">
                <a:latin typeface="Times New Roman" pitchFamily="18" charset="0"/>
                <a:cs typeface="Times New Roman" pitchFamily="18" charset="0"/>
              </a:rPr>
              <a:t>Εισαγωγή στην έννοια  και τα είδη της παρατήρησης</a:t>
            </a:r>
          </a:p>
          <a:p>
            <a:endParaRPr lang="el-GR" sz="2000" b="1" dirty="0" smtClean="0">
              <a:latin typeface="Times New Roman" pitchFamily="18" charset="0"/>
              <a:cs typeface="Times New Roman" pitchFamily="18" charset="0"/>
            </a:endParaRPr>
          </a:p>
          <a:p>
            <a:pPr lvl="1"/>
            <a:r>
              <a:rPr lang="el-GR" sz="1800" b="1" dirty="0" smtClean="0">
                <a:latin typeface="Times New Roman" pitchFamily="18" charset="0"/>
                <a:cs typeface="Times New Roman" pitchFamily="18" charset="0"/>
              </a:rPr>
              <a:t>1.  Απλή και συστηματική παρατήρηση </a:t>
            </a:r>
            <a:r>
              <a:rPr lang="el-GR" sz="1800" dirty="0" smtClean="0">
                <a:latin typeface="Times New Roman" pitchFamily="18" charset="0"/>
                <a:cs typeface="Times New Roman" pitchFamily="18" charset="0"/>
              </a:rPr>
              <a:t>(πλεονεκτήματα – μειονεκτήματα, παράδειγμα-άσκηση).</a:t>
            </a:r>
          </a:p>
          <a:p>
            <a:pPr lvl="1"/>
            <a:endParaRPr lang="el-GR" sz="1800" b="1" dirty="0" smtClean="0">
              <a:latin typeface="Times New Roman" pitchFamily="18" charset="0"/>
              <a:cs typeface="Times New Roman" pitchFamily="18" charset="0"/>
            </a:endParaRPr>
          </a:p>
          <a:p>
            <a:pPr lvl="1"/>
            <a:r>
              <a:rPr lang="el-GR" sz="1800" b="1" dirty="0" smtClean="0">
                <a:latin typeface="Times New Roman" pitchFamily="18" charset="0"/>
                <a:cs typeface="Times New Roman" pitchFamily="18" charset="0"/>
              </a:rPr>
              <a:t>2.</a:t>
            </a:r>
            <a:r>
              <a:rPr lang="el-GR" sz="1800" dirty="0" smtClean="0">
                <a:solidFill>
                  <a:srgbClr val="FF0000"/>
                </a:solidFill>
                <a:latin typeface="Times New Roman" pitchFamily="18" charset="0"/>
                <a:cs typeface="Times New Roman" pitchFamily="18" charset="0"/>
              </a:rPr>
              <a:t> </a:t>
            </a:r>
            <a:r>
              <a:rPr lang="el-GR" sz="1800" b="1" dirty="0" smtClean="0">
                <a:latin typeface="Times New Roman" pitchFamily="18" charset="0"/>
                <a:cs typeface="Times New Roman" pitchFamily="18" charset="0"/>
              </a:rPr>
              <a:t>Ο βαθμός συμμετοχής </a:t>
            </a:r>
            <a:r>
              <a:rPr lang="el-GR" sz="1800" dirty="0" smtClean="0">
                <a:latin typeface="Times New Roman" pitchFamily="18" charset="0"/>
                <a:cs typeface="Times New Roman" pitchFamily="18" charset="0"/>
              </a:rPr>
              <a:t>του/της παρατηρητή/ </a:t>
            </a:r>
            <a:r>
              <a:rPr lang="el-GR" sz="1800" dirty="0" err="1" smtClean="0">
                <a:latin typeface="Times New Roman" pitchFamily="18" charset="0"/>
                <a:cs typeface="Times New Roman" pitchFamily="18" charset="0"/>
              </a:rPr>
              <a:t>τριας</a:t>
            </a:r>
            <a:r>
              <a:rPr lang="en-US" sz="1800" dirty="0" smtClean="0">
                <a:latin typeface="Times New Roman" pitchFamily="18" charset="0"/>
                <a:cs typeface="Times New Roman" pitchFamily="18" charset="0"/>
              </a:rPr>
              <a:t>,</a:t>
            </a:r>
            <a:r>
              <a:rPr lang="el-GR" sz="1800" dirty="0" smtClean="0">
                <a:latin typeface="Times New Roman" pitchFamily="18" charset="0"/>
                <a:cs typeface="Times New Roman" pitchFamily="18" charset="0"/>
              </a:rPr>
              <a:t> </a:t>
            </a:r>
            <a:endParaRPr lang="el-GR" sz="1800" b="1" dirty="0" smtClean="0">
              <a:latin typeface="Times New Roman" pitchFamily="18" charset="0"/>
              <a:cs typeface="Times New Roman" pitchFamily="18" charset="0"/>
            </a:endParaRPr>
          </a:p>
          <a:p>
            <a:pPr lvl="1"/>
            <a:endParaRPr lang="el-GR" sz="1800" b="1" dirty="0" smtClean="0">
              <a:latin typeface="Times New Roman" pitchFamily="18" charset="0"/>
              <a:cs typeface="Times New Roman" pitchFamily="18" charset="0"/>
            </a:endParaRPr>
          </a:p>
          <a:p>
            <a:pPr lvl="1"/>
            <a:r>
              <a:rPr lang="el-GR" sz="1800" b="1" dirty="0" smtClean="0">
                <a:latin typeface="Times New Roman" pitchFamily="18" charset="0"/>
                <a:cs typeface="Times New Roman" pitchFamily="18" charset="0"/>
              </a:rPr>
              <a:t>3. Οργανώνοντας μια παρατήρηση </a:t>
            </a:r>
          </a:p>
          <a:p>
            <a:pPr lvl="1"/>
            <a:endParaRPr lang="el-GR" sz="1800" b="1" dirty="0" smtClean="0">
              <a:latin typeface="Times New Roman" pitchFamily="18" charset="0"/>
              <a:cs typeface="Times New Roman" pitchFamily="18" charset="0"/>
            </a:endParaRPr>
          </a:p>
          <a:p>
            <a:pPr lvl="1"/>
            <a:r>
              <a:rPr lang="el-GR" sz="1800" b="1" dirty="0" smtClean="0">
                <a:latin typeface="Times New Roman" pitchFamily="18" charset="0"/>
                <a:cs typeface="Times New Roman" pitchFamily="18" charset="0"/>
              </a:rPr>
              <a:t>4. Από την παρατήρηση στην καταγραφή (ποιοτικά χαρακτηριστικά)</a:t>
            </a:r>
          </a:p>
          <a:p>
            <a:pPr lvl="1"/>
            <a:endParaRPr lang="el-GR" sz="1600" b="1" dirty="0" smtClean="0">
              <a:latin typeface="Times New Roman" pitchFamily="18" charset="0"/>
              <a:cs typeface="Times New Roman" pitchFamily="18" charset="0"/>
            </a:endParaRPr>
          </a:p>
          <a:p>
            <a:endParaRPr lang="el-GR" sz="2000" b="1" dirty="0" smtClean="0">
              <a:latin typeface="Times New Roman" pitchFamily="18" charset="0"/>
              <a:cs typeface="Times New Roman" pitchFamily="18" charset="0"/>
            </a:endParaRPr>
          </a:p>
          <a:p>
            <a:endParaRPr lang="el-GR" sz="2000" b="1" dirty="0" smtClean="0">
              <a:latin typeface="Times New Roman" pitchFamily="18" charset="0"/>
              <a:cs typeface="Times New Roman" pitchFamily="18" charset="0"/>
            </a:endParaRPr>
          </a:p>
          <a:p>
            <a:endParaRPr lang="el-GR" sz="2000" b="1" dirty="0" smtClean="0">
              <a:latin typeface="Times New Roman" pitchFamily="18" charset="0"/>
              <a:cs typeface="Times New Roman" pitchFamily="18" charset="0"/>
            </a:endParaRPr>
          </a:p>
          <a:p>
            <a:endParaRPr lang="el-GR" sz="2000" i="1" dirty="0" smtClean="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περιεχομένου 5">
            <a:extLst>
              <a:ext uri="{FF2B5EF4-FFF2-40B4-BE49-F238E27FC236}">
                <a16:creationId xmlns:a16="http://schemas.microsoft.com/office/drawing/2014/main" xmlns="" id="{5B0CAF02-2651-45CA-B233-6D59BCD77C56}"/>
              </a:ext>
            </a:extLst>
          </p:cNvPr>
          <p:cNvSpPr>
            <a:spLocks noGrp="1"/>
          </p:cNvSpPr>
          <p:nvPr>
            <p:ph idx="1"/>
          </p:nvPr>
        </p:nvSpPr>
        <p:spPr>
          <a:xfrm>
            <a:off x="683568" y="1844824"/>
            <a:ext cx="7346777" cy="4173042"/>
          </a:xfrm>
          <a:custGeom>
            <a:avLst/>
            <a:gdLst>
              <a:gd name="connsiteX0" fmla="*/ 0 w 7346777"/>
              <a:gd name="connsiteY0" fmla="*/ 0 h 4173042"/>
              <a:gd name="connsiteX1" fmla="*/ 594421 w 7346777"/>
              <a:gd name="connsiteY1" fmla="*/ 0 h 4173042"/>
              <a:gd name="connsiteX2" fmla="*/ 1409245 w 7346777"/>
              <a:gd name="connsiteY2" fmla="*/ 0 h 4173042"/>
              <a:gd name="connsiteX3" fmla="*/ 2003666 w 7346777"/>
              <a:gd name="connsiteY3" fmla="*/ 0 h 4173042"/>
              <a:gd name="connsiteX4" fmla="*/ 2818491 w 7346777"/>
              <a:gd name="connsiteY4" fmla="*/ 0 h 4173042"/>
              <a:gd name="connsiteX5" fmla="*/ 3339444 w 7346777"/>
              <a:gd name="connsiteY5" fmla="*/ 0 h 4173042"/>
              <a:gd name="connsiteX6" fmla="*/ 4080801 w 7346777"/>
              <a:gd name="connsiteY6" fmla="*/ 0 h 4173042"/>
              <a:gd name="connsiteX7" fmla="*/ 4528286 w 7346777"/>
              <a:gd name="connsiteY7" fmla="*/ 0 h 4173042"/>
              <a:gd name="connsiteX8" fmla="*/ 5122707 w 7346777"/>
              <a:gd name="connsiteY8" fmla="*/ 0 h 4173042"/>
              <a:gd name="connsiteX9" fmla="*/ 5570193 w 7346777"/>
              <a:gd name="connsiteY9" fmla="*/ 0 h 4173042"/>
              <a:gd name="connsiteX10" fmla="*/ 6017678 w 7346777"/>
              <a:gd name="connsiteY10" fmla="*/ 0 h 4173042"/>
              <a:gd name="connsiteX11" fmla="*/ 7346777 w 7346777"/>
              <a:gd name="connsiteY11" fmla="*/ 0 h 4173042"/>
              <a:gd name="connsiteX12" fmla="*/ 7346777 w 7346777"/>
              <a:gd name="connsiteY12" fmla="*/ 612046 h 4173042"/>
              <a:gd name="connsiteX13" fmla="*/ 7346777 w 7346777"/>
              <a:gd name="connsiteY13" fmla="*/ 1349284 h 4173042"/>
              <a:gd name="connsiteX14" fmla="*/ 7346777 w 7346777"/>
              <a:gd name="connsiteY14" fmla="*/ 2003060 h 4173042"/>
              <a:gd name="connsiteX15" fmla="*/ 7346777 w 7346777"/>
              <a:gd name="connsiteY15" fmla="*/ 2698567 h 4173042"/>
              <a:gd name="connsiteX16" fmla="*/ 7346777 w 7346777"/>
              <a:gd name="connsiteY16" fmla="*/ 3394074 h 4173042"/>
              <a:gd name="connsiteX17" fmla="*/ 7346777 w 7346777"/>
              <a:gd name="connsiteY17" fmla="*/ 4173042 h 4173042"/>
              <a:gd name="connsiteX18" fmla="*/ 6899291 w 7346777"/>
              <a:gd name="connsiteY18" fmla="*/ 4173042 h 4173042"/>
              <a:gd name="connsiteX19" fmla="*/ 6378338 w 7346777"/>
              <a:gd name="connsiteY19" fmla="*/ 4173042 h 4173042"/>
              <a:gd name="connsiteX20" fmla="*/ 5783917 w 7346777"/>
              <a:gd name="connsiteY20" fmla="*/ 4173042 h 4173042"/>
              <a:gd name="connsiteX21" fmla="*/ 5042561 w 7346777"/>
              <a:gd name="connsiteY21" fmla="*/ 4173042 h 4173042"/>
              <a:gd name="connsiteX22" fmla="*/ 4595075 w 7346777"/>
              <a:gd name="connsiteY22" fmla="*/ 4173042 h 4173042"/>
              <a:gd name="connsiteX23" fmla="*/ 4074122 w 7346777"/>
              <a:gd name="connsiteY23" fmla="*/ 4173042 h 4173042"/>
              <a:gd name="connsiteX24" fmla="*/ 3406233 w 7346777"/>
              <a:gd name="connsiteY24" fmla="*/ 4173042 h 4173042"/>
              <a:gd name="connsiteX25" fmla="*/ 2811812 w 7346777"/>
              <a:gd name="connsiteY25" fmla="*/ 4173042 h 4173042"/>
              <a:gd name="connsiteX26" fmla="*/ 2143923 w 7346777"/>
              <a:gd name="connsiteY26" fmla="*/ 4173042 h 4173042"/>
              <a:gd name="connsiteX27" fmla="*/ 1476034 w 7346777"/>
              <a:gd name="connsiteY27" fmla="*/ 4173042 h 4173042"/>
              <a:gd name="connsiteX28" fmla="*/ 881613 w 7346777"/>
              <a:gd name="connsiteY28" fmla="*/ 4173042 h 4173042"/>
              <a:gd name="connsiteX29" fmla="*/ 0 w 7346777"/>
              <a:gd name="connsiteY29" fmla="*/ 4173042 h 4173042"/>
              <a:gd name="connsiteX30" fmla="*/ 0 w 7346777"/>
              <a:gd name="connsiteY30" fmla="*/ 3560996 h 4173042"/>
              <a:gd name="connsiteX31" fmla="*/ 0 w 7346777"/>
              <a:gd name="connsiteY31" fmla="*/ 2782028 h 4173042"/>
              <a:gd name="connsiteX32" fmla="*/ 0 w 7346777"/>
              <a:gd name="connsiteY32" fmla="*/ 2086521 h 4173042"/>
              <a:gd name="connsiteX33" fmla="*/ 0 w 7346777"/>
              <a:gd name="connsiteY33" fmla="*/ 1349284 h 4173042"/>
              <a:gd name="connsiteX34" fmla="*/ 0 w 7346777"/>
              <a:gd name="connsiteY34" fmla="*/ 737237 h 4173042"/>
              <a:gd name="connsiteX35" fmla="*/ 0 w 7346777"/>
              <a:gd name="connsiteY35" fmla="*/ 0 h 4173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7346777" h="4173042" fill="none" extrusionOk="0">
                <a:moveTo>
                  <a:pt x="0" y="0"/>
                </a:moveTo>
                <a:cubicBezTo>
                  <a:pt x="147575" y="-10399"/>
                  <a:pt x="380708" y="2333"/>
                  <a:pt x="594421" y="0"/>
                </a:cubicBezTo>
                <a:cubicBezTo>
                  <a:pt x="808134" y="-2333"/>
                  <a:pt x="1054428" y="15766"/>
                  <a:pt x="1409245" y="0"/>
                </a:cubicBezTo>
                <a:cubicBezTo>
                  <a:pt x="1764062" y="-15766"/>
                  <a:pt x="1829470" y="17303"/>
                  <a:pt x="2003666" y="0"/>
                </a:cubicBezTo>
                <a:cubicBezTo>
                  <a:pt x="2177862" y="-17303"/>
                  <a:pt x="2451039" y="-959"/>
                  <a:pt x="2818491" y="0"/>
                </a:cubicBezTo>
                <a:cubicBezTo>
                  <a:pt x="3185944" y="959"/>
                  <a:pt x="3214777" y="-9713"/>
                  <a:pt x="3339444" y="0"/>
                </a:cubicBezTo>
                <a:cubicBezTo>
                  <a:pt x="3464111" y="9713"/>
                  <a:pt x="3896327" y="4205"/>
                  <a:pt x="4080801" y="0"/>
                </a:cubicBezTo>
                <a:cubicBezTo>
                  <a:pt x="4265275" y="-4205"/>
                  <a:pt x="4353071" y="2821"/>
                  <a:pt x="4528286" y="0"/>
                </a:cubicBezTo>
                <a:cubicBezTo>
                  <a:pt x="4703501" y="-2821"/>
                  <a:pt x="4888620" y="10752"/>
                  <a:pt x="5122707" y="0"/>
                </a:cubicBezTo>
                <a:cubicBezTo>
                  <a:pt x="5356794" y="-10752"/>
                  <a:pt x="5449043" y="-9597"/>
                  <a:pt x="5570193" y="0"/>
                </a:cubicBezTo>
                <a:cubicBezTo>
                  <a:pt x="5691343" y="9597"/>
                  <a:pt x="5848317" y="-12622"/>
                  <a:pt x="6017678" y="0"/>
                </a:cubicBezTo>
                <a:cubicBezTo>
                  <a:pt x="6187039" y="12622"/>
                  <a:pt x="6739587" y="-35086"/>
                  <a:pt x="7346777" y="0"/>
                </a:cubicBezTo>
                <a:cubicBezTo>
                  <a:pt x="7355951" y="171808"/>
                  <a:pt x="7371535" y="436967"/>
                  <a:pt x="7346777" y="612046"/>
                </a:cubicBezTo>
                <a:cubicBezTo>
                  <a:pt x="7322019" y="787125"/>
                  <a:pt x="7336046" y="1017893"/>
                  <a:pt x="7346777" y="1349284"/>
                </a:cubicBezTo>
                <a:cubicBezTo>
                  <a:pt x="7357508" y="1680675"/>
                  <a:pt x="7321448" y="1684739"/>
                  <a:pt x="7346777" y="2003060"/>
                </a:cubicBezTo>
                <a:cubicBezTo>
                  <a:pt x="7372106" y="2321381"/>
                  <a:pt x="7369100" y="2407881"/>
                  <a:pt x="7346777" y="2698567"/>
                </a:cubicBezTo>
                <a:cubicBezTo>
                  <a:pt x="7324454" y="2989253"/>
                  <a:pt x="7337389" y="3088596"/>
                  <a:pt x="7346777" y="3394074"/>
                </a:cubicBezTo>
                <a:cubicBezTo>
                  <a:pt x="7356165" y="3699552"/>
                  <a:pt x="7335744" y="3900675"/>
                  <a:pt x="7346777" y="4173042"/>
                </a:cubicBezTo>
                <a:cubicBezTo>
                  <a:pt x="7127779" y="4191013"/>
                  <a:pt x="7060000" y="4161070"/>
                  <a:pt x="6899291" y="4173042"/>
                </a:cubicBezTo>
                <a:cubicBezTo>
                  <a:pt x="6738582" y="4185014"/>
                  <a:pt x="6595889" y="4148303"/>
                  <a:pt x="6378338" y="4173042"/>
                </a:cubicBezTo>
                <a:cubicBezTo>
                  <a:pt x="6160787" y="4197781"/>
                  <a:pt x="5962046" y="4144699"/>
                  <a:pt x="5783917" y="4173042"/>
                </a:cubicBezTo>
                <a:cubicBezTo>
                  <a:pt x="5605788" y="4201385"/>
                  <a:pt x="5366992" y="4161813"/>
                  <a:pt x="5042561" y="4173042"/>
                </a:cubicBezTo>
                <a:cubicBezTo>
                  <a:pt x="4718130" y="4184271"/>
                  <a:pt x="4701677" y="4166309"/>
                  <a:pt x="4595075" y="4173042"/>
                </a:cubicBezTo>
                <a:cubicBezTo>
                  <a:pt x="4488473" y="4179775"/>
                  <a:pt x="4245701" y="4179989"/>
                  <a:pt x="4074122" y="4173042"/>
                </a:cubicBezTo>
                <a:cubicBezTo>
                  <a:pt x="3902543" y="4166095"/>
                  <a:pt x="3665242" y="4205138"/>
                  <a:pt x="3406233" y="4173042"/>
                </a:cubicBezTo>
                <a:cubicBezTo>
                  <a:pt x="3147224" y="4140946"/>
                  <a:pt x="2996345" y="4182776"/>
                  <a:pt x="2811812" y="4173042"/>
                </a:cubicBezTo>
                <a:cubicBezTo>
                  <a:pt x="2627279" y="4163308"/>
                  <a:pt x="2380441" y="4165097"/>
                  <a:pt x="2143923" y="4173042"/>
                </a:cubicBezTo>
                <a:cubicBezTo>
                  <a:pt x="1907405" y="4180987"/>
                  <a:pt x="1680786" y="4144880"/>
                  <a:pt x="1476034" y="4173042"/>
                </a:cubicBezTo>
                <a:cubicBezTo>
                  <a:pt x="1271282" y="4201204"/>
                  <a:pt x="1077154" y="4202586"/>
                  <a:pt x="881613" y="4173042"/>
                </a:cubicBezTo>
                <a:cubicBezTo>
                  <a:pt x="686072" y="4143498"/>
                  <a:pt x="325289" y="4200426"/>
                  <a:pt x="0" y="4173042"/>
                </a:cubicBezTo>
                <a:cubicBezTo>
                  <a:pt x="25896" y="4001348"/>
                  <a:pt x="27910" y="3752300"/>
                  <a:pt x="0" y="3560996"/>
                </a:cubicBezTo>
                <a:cubicBezTo>
                  <a:pt x="-27910" y="3369692"/>
                  <a:pt x="-6879" y="3088121"/>
                  <a:pt x="0" y="2782028"/>
                </a:cubicBezTo>
                <a:cubicBezTo>
                  <a:pt x="6879" y="2475935"/>
                  <a:pt x="-208" y="2273753"/>
                  <a:pt x="0" y="2086521"/>
                </a:cubicBezTo>
                <a:cubicBezTo>
                  <a:pt x="208" y="1899289"/>
                  <a:pt x="-16003" y="1706089"/>
                  <a:pt x="0" y="1349284"/>
                </a:cubicBezTo>
                <a:cubicBezTo>
                  <a:pt x="16003" y="992479"/>
                  <a:pt x="-25294" y="903938"/>
                  <a:pt x="0" y="737237"/>
                </a:cubicBezTo>
                <a:cubicBezTo>
                  <a:pt x="25294" y="570536"/>
                  <a:pt x="30971" y="246779"/>
                  <a:pt x="0" y="0"/>
                </a:cubicBezTo>
                <a:close/>
              </a:path>
              <a:path w="7346777" h="4173042" stroke="0" extrusionOk="0">
                <a:moveTo>
                  <a:pt x="0" y="0"/>
                </a:moveTo>
                <a:cubicBezTo>
                  <a:pt x="167971" y="-8077"/>
                  <a:pt x="507859" y="-40199"/>
                  <a:pt x="814824" y="0"/>
                </a:cubicBezTo>
                <a:cubicBezTo>
                  <a:pt x="1121789" y="40199"/>
                  <a:pt x="1162835" y="6953"/>
                  <a:pt x="1482713" y="0"/>
                </a:cubicBezTo>
                <a:cubicBezTo>
                  <a:pt x="1802591" y="-6953"/>
                  <a:pt x="1766005" y="13231"/>
                  <a:pt x="1930199" y="0"/>
                </a:cubicBezTo>
                <a:cubicBezTo>
                  <a:pt x="2094393" y="-13231"/>
                  <a:pt x="2429231" y="-29420"/>
                  <a:pt x="2745023" y="0"/>
                </a:cubicBezTo>
                <a:cubicBezTo>
                  <a:pt x="3060815" y="29420"/>
                  <a:pt x="3090128" y="-17009"/>
                  <a:pt x="3192509" y="0"/>
                </a:cubicBezTo>
                <a:cubicBezTo>
                  <a:pt x="3294890" y="17009"/>
                  <a:pt x="3446407" y="10329"/>
                  <a:pt x="3639994" y="0"/>
                </a:cubicBezTo>
                <a:cubicBezTo>
                  <a:pt x="3833581" y="-10329"/>
                  <a:pt x="3969701" y="-12522"/>
                  <a:pt x="4234415" y="0"/>
                </a:cubicBezTo>
                <a:cubicBezTo>
                  <a:pt x="4499129" y="12522"/>
                  <a:pt x="4564708" y="-6979"/>
                  <a:pt x="4755368" y="0"/>
                </a:cubicBezTo>
                <a:cubicBezTo>
                  <a:pt x="4946028" y="6979"/>
                  <a:pt x="5406490" y="-16551"/>
                  <a:pt x="5570193" y="0"/>
                </a:cubicBezTo>
                <a:cubicBezTo>
                  <a:pt x="5733896" y="16551"/>
                  <a:pt x="5875364" y="-16381"/>
                  <a:pt x="6017678" y="0"/>
                </a:cubicBezTo>
                <a:cubicBezTo>
                  <a:pt x="6159993" y="16381"/>
                  <a:pt x="6537988" y="25232"/>
                  <a:pt x="6685567" y="0"/>
                </a:cubicBezTo>
                <a:cubicBezTo>
                  <a:pt x="6833146" y="-25232"/>
                  <a:pt x="7049896" y="16872"/>
                  <a:pt x="7346777" y="0"/>
                </a:cubicBezTo>
                <a:cubicBezTo>
                  <a:pt x="7310257" y="164449"/>
                  <a:pt x="7340784" y="433443"/>
                  <a:pt x="7346777" y="737237"/>
                </a:cubicBezTo>
                <a:cubicBezTo>
                  <a:pt x="7352770" y="1041031"/>
                  <a:pt x="7321320" y="1342031"/>
                  <a:pt x="7346777" y="1516205"/>
                </a:cubicBezTo>
                <a:cubicBezTo>
                  <a:pt x="7372234" y="1690379"/>
                  <a:pt x="7357578" y="1845794"/>
                  <a:pt x="7346777" y="2169982"/>
                </a:cubicBezTo>
                <a:cubicBezTo>
                  <a:pt x="7335976" y="2494170"/>
                  <a:pt x="7318423" y="2634230"/>
                  <a:pt x="7346777" y="2823758"/>
                </a:cubicBezTo>
                <a:cubicBezTo>
                  <a:pt x="7375131" y="3013286"/>
                  <a:pt x="7349877" y="3325515"/>
                  <a:pt x="7346777" y="3519265"/>
                </a:cubicBezTo>
                <a:cubicBezTo>
                  <a:pt x="7343677" y="3713015"/>
                  <a:pt x="7336759" y="3975185"/>
                  <a:pt x="7346777" y="4173042"/>
                </a:cubicBezTo>
                <a:cubicBezTo>
                  <a:pt x="6990075" y="4137417"/>
                  <a:pt x="6874365" y="4187471"/>
                  <a:pt x="6531953" y="4173042"/>
                </a:cubicBezTo>
                <a:cubicBezTo>
                  <a:pt x="6189541" y="4158613"/>
                  <a:pt x="6196186" y="4166546"/>
                  <a:pt x="6084467" y="4173042"/>
                </a:cubicBezTo>
                <a:cubicBezTo>
                  <a:pt x="5972748" y="4179538"/>
                  <a:pt x="5623193" y="4143918"/>
                  <a:pt x="5490046" y="4173042"/>
                </a:cubicBezTo>
                <a:cubicBezTo>
                  <a:pt x="5356899" y="4202166"/>
                  <a:pt x="5163435" y="4175018"/>
                  <a:pt x="4969093" y="4173042"/>
                </a:cubicBezTo>
                <a:cubicBezTo>
                  <a:pt x="4774751" y="4171066"/>
                  <a:pt x="4739100" y="4157560"/>
                  <a:pt x="4521607" y="4173042"/>
                </a:cubicBezTo>
                <a:cubicBezTo>
                  <a:pt x="4304114" y="4188524"/>
                  <a:pt x="4101713" y="4182360"/>
                  <a:pt x="3853718" y="4173042"/>
                </a:cubicBezTo>
                <a:cubicBezTo>
                  <a:pt x="3605723" y="4163724"/>
                  <a:pt x="3346397" y="4185329"/>
                  <a:pt x="3185830" y="4173042"/>
                </a:cubicBezTo>
                <a:cubicBezTo>
                  <a:pt x="3025263" y="4160755"/>
                  <a:pt x="2610227" y="4141873"/>
                  <a:pt x="2444473" y="4173042"/>
                </a:cubicBezTo>
                <a:cubicBezTo>
                  <a:pt x="2278719" y="4204211"/>
                  <a:pt x="1858908" y="4191078"/>
                  <a:pt x="1703116" y="4173042"/>
                </a:cubicBezTo>
                <a:cubicBezTo>
                  <a:pt x="1547324" y="4155006"/>
                  <a:pt x="1129063" y="4203446"/>
                  <a:pt x="961760" y="4173042"/>
                </a:cubicBezTo>
                <a:cubicBezTo>
                  <a:pt x="794457" y="4142638"/>
                  <a:pt x="422645" y="4184665"/>
                  <a:pt x="0" y="4173042"/>
                </a:cubicBezTo>
                <a:cubicBezTo>
                  <a:pt x="12911" y="3920110"/>
                  <a:pt x="4786" y="3637883"/>
                  <a:pt x="0" y="3477535"/>
                </a:cubicBezTo>
                <a:cubicBezTo>
                  <a:pt x="-4786" y="3317187"/>
                  <a:pt x="-9289" y="2885945"/>
                  <a:pt x="0" y="2698567"/>
                </a:cubicBezTo>
                <a:cubicBezTo>
                  <a:pt x="9289" y="2511189"/>
                  <a:pt x="20874" y="2236200"/>
                  <a:pt x="0" y="1919599"/>
                </a:cubicBezTo>
                <a:cubicBezTo>
                  <a:pt x="-20874" y="1602998"/>
                  <a:pt x="-23006" y="1562151"/>
                  <a:pt x="0" y="1265823"/>
                </a:cubicBezTo>
                <a:cubicBezTo>
                  <a:pt x="23006" y="969495"/>
                  <a:pt x="5823" y="597554"/>
                  <a:pt x="0" y="0"/>
                </a:cubicBezTo>
                <a:close/>
              </a:path>
            </a:pathLst>
          </a:custGeom>
          <a:ln>
            <a:solidFill>
              <a:schemeClr val="tx1"/>
            </a:solidFill>
            <a:extLst>
              <a:ext uri="{C807C97D-BFC1-408E-A445-0C87EB9F89A2}">
                <ask:lineSketchStyleProps xmlns:ask="http://schemas.microsoft.com/office/drawing/2018/sketchyshapes" xmlns="" sd="2069642790">
                  <ask:type>
                    <ask:lineSketchFreehand/>
                  </ask:type>
                </ask:lineSketchStyleProps>
              </a:ext>
            </a:extLst>
          </a:ln>
        </p:spPr>
        <p:txBody>
          <a:bodyPr>
            <a:normAutofit/>
          </a:bodyPr>
          <a:lstStyle/>
          <a:p>
            <a:pPr algn="ctr">
              <a:buFont typeface="Wingdings" panose="05000000000000000000" pitchFamily="2" charset="2"/>
              <a:buChar char="v"/>
            </a:pPr>
            <a:r>
              <a:rPr lang="el-GR" sz="2400" b="1" dirty="0">
                <a:solidFill>
                  <a:srgbClr val="C00000"/>
                </a:solidFill>
                <a:latin typeface="Times New Roman" pitchFamily="18" charset="0"/>
                <a:cs typeface="Times New Roman" pitchFamily="18" charset="0"/>
              </a:rPr>
              <a:t>Συμμετοχική παρατήρηση</a:t>
            </a:r>
          </a:p>
          <a:p>
            <a:pPr marL="0" indent="0" algn="ctr">
              <a:buNone/>
            </a:pPr>
            <a:r>
              <a:rPr lang="el-GR" sz="2400" dirty="0">
                <a:latin typeface="Times New Roman" pitchFamily="18" charset="0"/>
                <a:cs typeface="Times New Roman" pitchFamily="18" charset="0"/>
              </a:rPr>
              <a:t>Ο/η παρατηρητής/</a:t>
            </a:r>
            <a:r>
              <a:rPr lang="el-GR" sz="2400" dirty="0" err="1">
                <a:latin typeface="Times New Roman" pitchFamily="18" charset="0"/>
                <a:cs typeface="Times New Roman" pitchFamily="18" charset="0"/>
              </a:rPr>
              <a:t>τρια</a:t>
            </a:r>
            <a:r>
              <a:rPr lang="el-GR" sz="2400" dirty="0">
                <a:latin typeface="Times New Roman" pitchFamily="18" charset="0"/>
                <a:cs typeface="Times New Roman" pitchFamily="18" charset="0"/>
              </a:rPr>
              <a:t> είναι ένας </a:t>
            </a:r>
            <a:r>
              <a:rPr lang="el-GR" sz="2400" i="1" dirty="0">
                <a:latin typeface="Times New Roman" pitchFamily="18" charset="0"/>
                <a:cs typeface="Times New Roman" pitchFamily="18" charset="0"/>
              </a:rPr>
              <a:t>παίκτης</a:t>
            </a:r>
            <a:r>
              <a:rPr lang="el-GR" sz="2400" dirty="0">
                <a:latin typeface="Times New Roman" pitchFamily="18" charset="0"/>
                <a:cs typeface="Times New Roman" pitchFamily="18" charset="0"/>
              </a:rPr>
              <a:t> κατά τη δράση, αλληλεπιδρά με αυτούς που μελετάει.</a:t>
            </a:r>
          </a:p>
          <a:p>
            <a:pPr marL="0" indent="0" algn="ctr">
              <a:buNone/>
            </a:pPr>
            <a:endParaRPr lang="el-GR" sz="2400" dirty="0">
              <a:latin typeface="Times New Roman" pitchFamily="18" charset="0"/>
              <a:cs typeface="Times New Roman" pitchFamily="18" charset="0"/>
            </a:endParaRPr>
          </a:p>
          <a:p>
            <a:pPr marL="0" indent="0" algn="ctr">
              <a:buNone/>
            </a:pPr>
            <a:r>
              <a:rPr lang="el-GR" sz="2400" dirty="0">
                <a:latin typeface="Times New Roman" pitchFamily="18" charset="0"/>
                <a:cs typeface="Times New Roman" pitchFamily="18" charset="0"/>
              </a:rPr>
              <a:t>Π.χ. μελετώ τους ρόλους που αναλαμβάνουν κορίτσια και αγόρια στο κουκλόσπιτο (παιχνίδι ρόλων) και παράλληλα αναλαμβάνω το ρόλο που μου έχουν δώσει τα παιδιά ως «γιαγιάς» στην οικογένεια</a:t>
            </a:r>
          </a:p>
          <a:p>
            <a:pPr marL="0" indent="0" algn="ctr">
              <a:buNone/>
            </a:pPr>
            <a:endParaRPr lang="el-GR" dirty="0"/>
          </a:p>
          <a:p>
            <a:endParaRPr lang="el-GR" dirty="0"/>
          </a:p>
        </p:txBody>
      </p:sp>
      <p:sp>
        <p:nvSpPr>
          <p:cNvPr id="4" name="TextShape 3">
            <a:extLst>
              <a:ext uri="{FF2B5EF4-FFF2-40B4-BE49-F238E27FC236}">
                <a16:creationId xmlns:a16="http://schemas.microsoft.com/office/drawing/2014/main" xmlns="" id="{D672B0C9-9682-4A21-AA45-3D76779C53B1}"/>
              </a:ext>
            </a:extLst>
          </p:cNvPr>
          <p:cNvSpPr txBox="1"/>
          <p:nvPr/>
        </p:nvSpPr>
        <p:spPr>
          <a:xfrm>
            <a:off x="3214678" y="6215082"/>
            <a:ext cx="5631660" cy="273510"/>
          </a:xfrm>
          <a:prstGeom prst="rect">
            <a:avLst/>
          </a:prstGeom>
          <a:noFill/>
          <a:ln>
            <a:noFill/>
          </a:ln>
        </p:spPr>
        <p:txBody>
          <a:bodyPr anchor="ctr"/>
          <a:lstStyle/>
          <a:p>
            <a:pPr algn="ctr">
              <a:lnSpc>
                <a:spcPct val="100000"/>
              </a:lnSpc>
            </a:pPr>
            <a:endParaRPr lang="el-GR" sz="1050" spc="-1" dirty="0">
              <a:solidFill>
                <a:srgbClr val="000000"/>
              </a:solidFill>
              <a:uFill>
                <a:solidFill>
                  <a:srgbClr val="FFFFFF"/>
                </a:solidFill>
              </a:uFill>
              <a:latin typeface="Times New Roman"/>
            </a:endParaRPr>
          </a:p>
        </p:txBody>
      </p:sp>
      <p:sp>
        <p:nvSpPr>
          <p:cNvPr id="7" name="Τίτλος 1">
            <a:extLst>
              <a:ext uri="{FF2B5EF4-FFF2-40B4-BE49-F238E27FC236}">
                <a16:creationId xmlns:a16="http://schemas.microsoft.com/office/drawing/2014/main" xmlns="" id="{DA9E9C59-2CBA-4975-98FC-6B8641040812}"/>
              </a:ext>
            </a:extLst>
          </p:cNvPr>
          <p:cNvSpPr>
            <a:spLocks noGrp="1"/>
          </p:cNvSpPr>
          <p:nvPr>
            <p:ph type="title"/>
          </p:nvPr>
        </p:nvSpPr>
        <p:spPr>
          <a:xfrm>
            <a:off x="827584" y="332656"/>
            <a:ext cx="7488832" cy="1368152"/>
          </a:xfrm>
          <a:solidFill>
            <a:schemeClr val="tx2">
              <a:lumMod val="20000"/>
              <a:lumOff val="80000"/>
            </a:schemeClr>
          </a:solidFill>
        </p:spPr>
        <p:txBody>
          <a:bodyPr>
            <a:noAutofit/>
          </a:bodyPr>
          <a:lstStyle/>
          <a:p>
            <a:pPr algn="ctr"/>
            <a:r>
              <a:rPr lang="el-GR" sz="2400" b="1" dirty="0">
                <a:latin typeface="Times New Roman" pitchFamily="18" charset="0"/>
                <a:cs typeface="Times New Roman" pitchFamily="18" charset="0"/>
              </a:rPr>
              <a:t>Ανάλογα με το βαθμό συμμετοχής του/της παρατηρητή/</a:t>
            </a:r>
            <a:r>
              <a:rPr lang="el-GR" sz="2400" b="1" dirty="0" err="1">
                <a:latin typeface="Times New Roman" pitchFamily="18" charset="0"/>
                <a:cs typeface="Times New Roman" pitchFamily="18" charset="0"/>
              </a:rPr>
              <a:t>τριας</a:t>
            </a:r>
            <a:r>
              <a:rPr lang="el-GR" sz="2400" b="1" dirty="0">
                <a:latin typeface="Times New Roman" pitchFamily="18" charset="0"/>
                <a:cs typeface="Times New Roman" pitchFamily="18" charset="0"/>
              </a:rPr>
              <a:t>: από την απλή παρουσία έως την πλήρη συμμετοχή</a:t>
            </a:r>
            <a:endParaRPr lang="el-GR"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455654396"/>
      </p:ext>
    </p:extLst>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περιεχομένου 5">
            <a:extLst>
              <a:ext uri="{FF2B5EF4-FFF2-40B4-BE49-F238E27FC236}">
                <a16:creationId xmlns:a16="http://schemas.microsoft.com/office/drawing/2014/main" xmlns="" id="{A9491FF2-15BE-4121-9C24-EDFBF4F6B4BC}"/>
              </a:ext>
            </a:extLst>
          </p:cNvPr>
          <p:cNvSpPr>
            <a:spLocks noGrp="1"/>
          </p:cNvSpPr>
          <p:nvPr>
            <p:ph sz="half" idx="1"/>
          </p:nvPr>
        </p:nvSpPr>
        <p:spPr>
          <a:xfrm>
            <a:off x="503548" y="1340768"/>
            <a:ext cx="4248472" cy="4896543"/>
          </a:xfrm>
          <a:custGeom>
            <a:avLst/>
            <a:gdLst>
              <a:gd name="connsiteX0" fmla="*/ 0 w 4248472"/>
              <a:gd name="connsiteY0" fmla="*/ 0 h 4896543"/>
              <a:gd name="connsiteX1" fmla="*/ 564440 w 4248472"/>
              <a:gd name="connsiteY1" fmla="*/ 0 h 4896543"/>
              <a:gd name="connsiteX2" fmla="*/ 1043910 w 4248472"/>
              <a:gd name="connsiteY2" fmla="*/ 0 h 4896543"/>
              <a:gd name="connsiteX3" fmla="*/ 1735804 w 4248472"/>
              <a:gd name="connsiteY3" fmla="*/ 0 h 4896543"/>
              <a:gd name="connsiteX4" fmla="*/ 2342729 w 4248472"/>
              <a:gd name="connsiteY4" fmla="*/ 0 h 4896543"/>
              <a:gd name="connsiteX5" fmla="*/ 2992138 w 4248472"/>
              <a:gd name="connsiteY5" fmla="*/ 0 h 4896543"/>
              <a:gd name="connsiteX6" fmla="*/ 3599063 w 4248472"/>
              <a:gd name="connsiteY6" fmla="*/ 0 h 4896543"/>
              <a:gd name="connsiteX7" fmla="*/ 4248472 w 4248472"/>
              <a:gd name="connsiteY7" fmla="*/ 0 h 4896543"/>
              <a:gd name="connsiteX8" fmla="*/ 4248472 w 4248472"/>
              <a:gd name="connsiteY8" fmla="*/ 601575 h 4896543"/>
              <a:gd name="connsiteX9" fmla="*/ 4248472 w 4248472"/>
              <a:gd name="connsiteY9" fmla="*/ 1203151 h 4896543"/>
              <a:gd name="connsiteX10" fmla="*/ 4248472 w 4248472"/>
              <a:gd name="connsiteY10" fmla="*/ 2000588 h 4896543"/>
              <a:gd name="connsiteX11" fmla="*/ 4248472 w 4248472"/>
              <a:gd name="connsiteY11" fmla="*/ 2798025 h 4896543"/>
              <a:gd name="connsiteX12" fmla="*/ 4248472 w 4248472"/>
              <a:gd name="connsiteY12" fmla="*/ 3595462 h 4896543"/>
              <a:gd name="connsiteX13" fmla="*/ 4248472 w 4248472"/>
              <a:gd name="connsiteY13" fmla="*/ 4896543 h 4896543"/>
              <a:gd name="connsiteX14" fmla="*/ 3769002 w 4248472"/>
              <a:gd name="connsiteY14" fmla="*/ 4896543 h 4896543"/>
              <a:gd name="connsiteX15" fmla="*/ 3289531 w 4248472"/>
              <a:gd name="connsiteY15" fmla="*/ 4896543 h 4896543"/>
              <a:gd name="connsiteX16" fmla="*/ 2810061 w 4248472"/>
              <a:gd name="connsiteY16" fmla="*/ 4896543 h 4896543"/>
              <a:gd name="connsiteX17" fmla="*/ 2160651 w 4248472"/>
              <a:gd name="connsiteY17" fmla="*/ 4896543 h 4896543"/>
              <a:gd name="connsiteX18" fmla="*/ 1681181 w 4248472"/>
              <a:gd name="connsiteY18" fmla="*/ 4896543 h 4896543"/>
              <a:gd name="connsiteX19" fmla="*/ 1116741 w 4248472"/>
              <a:gd name="connsiteY19" fmla="*/ 4896543 h 4896543"/>
              <a:gd name="connsiteX20" fmla="*/ 0 w 4248472"/>
              <a:gd name="connsiteY20" fmla="*/ 4896543 h 4896543"/>
              <a:gd name="connsiteX21" fmla="*/ 0 w 4248472"/>
              <a:gd name="connsiteY21" fmla="*/ 4343933 h 4896543"/>
              <a:gd name="connsiteX22" fmla="*/ 0 w 4248472"/>
              <a:gd name="connsiteY22" fmla="*/ 3595462 h 4896543"/>
              <a:gd name="connsiteX23" fmla="*/ 0 w 4248472"/>
              <a:gd name="connsiteY23" fmla="*/ 3042852 h 4896543"/>
              <a:gd name="connsiteX24" fmla="*/ 0 w 4248472"/>
              <a:gd name="connsiteY24" fmla="*/ 2392311 h 4896543"/>
              <a:gd name="connsiteX25" fmla="*/ 0 w 4248472"/>
              <a:gd name="connsiteY25" fmla="*/ 1790736 h 4896543"/>
              <a:gd name="connsiteX26" fmla="*/ 0 w 4248472"/>
              <a:gd name="connsiteY26" fmla="*/ 1238126 h 4896543"/>
              <a:gd name="connsiteX27" fmla="*/ 0 w 4248472"/>
              <a:gd name="connsiteY27" fmla="*/ 685516 h 4896543"/>
              <a:gd name="connsiteX28" fmla="*/ 0 w 4248472"/>
              <a:gd name="connsiteY28" fmla="*/ 0 h 4896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248472" h="4896543" fill="none" extrusionOk="0">
                <a:moveTo>
                  <a:pt x="0" y="0"/>
                </a:moveTo>
                <a:cubicBezTo>
                  <a:pt x="113741" y="-10647"/>
                  <a:pt x="380211" y="5727"/>
                  <a:pt x="564440" y="0"/>
                </a:cubicBezTo>
                <a:cubicBezTo>
                  <a:pt x="748669" y="-5727"/>
                  <a:pt x="931702" y="20219"/>
                  <a:pt x="1043910" y="0"/>
                </a:cubicBezTo>
                <a:cubicBezTo>
                  <a:pt x="1156118" y="-20219"/>
                  <a:pt x="1400935" y="14858"/>
                  <a:pt x="1735804" y="0"/>
                </a:cubicBezTo>
                <a:cubicBezTo>
                  <a:pt x="2070673" y="-14858"/>
                  <a:pt x="2205419" y="-5246"/>
                  <a:pt x="2342729" y="0"/>
                </a:cubicBezTo>
                <a:cubicBezTo>
                  <a:pt x="2480039" y="5246"/>
                  <a:pt x="2814418" y="3993"/>
                  <a:pt x="2992138" y="0"/>
                </a:cubicBezTo>
                <a:cubicBezTo>
                  <a:pt x="3169858" y="-3993"/>
                  <a:pt x="3476200" y="8390"/>
                  <a:pt x="3599063" y="0"/>
                </a:cubicBezTo>
                <a:cubicBezTo>
                  <a:pt x="3721927" y="-8390"/>
                  <a:pt x="4058635" y="-30088"/>
                  <a:pt x="4248472" y="0"/>
                </a:cubicBezTo>
                <a:cubicBezTo>
                  <a:pt x="4259108" y="141215"/>
                  <a:pt x="4276511" y="364674"/>
                  <a:pt x="4248472" y="601575"/>
                </a:cubicBezTo>
                <a:cubicBezTo>
                  <a:pt x="4220433" y="838477"/>
                  <a:pt x="4265428" y="946021"/>
                  <a:pt x="4248472" y="1203151"/>
                </a:cubicBezTo>
                <a:cubicBezTo>
                  <a:pt x="4231516" y="1460281"/>
                  <a:pt x="4274232" y="1816641"/>
                  <a:pt x="4248472" y="2000588"/>
                </a:cubicBezTo>
                <a:cubicBezTo>
                  <a:pt x="4222712" y="2184535"/>
                  <a:pt x="4221069" y="2549540"/>
                  <a:pt x="4248472" y="2798025"/>
                </a:cubicBezTo>
                <a:cubicBezTo>
                  <a:pt x="4275875" y="3046510"/>
                  <a:pt x="4213902" y="3352120"/>
                  <a:pt x="4248472" y="3595462"/>
                </a:cubicBezTo>
                <a:cubicBezTo>
                  <a:pt x="4283042" y="3838804"/>
                  <a:pt x="4301013" y="4557582"/>
                  <a:pt x="4248472" y="4896543"/>
                </a:cubicBezTo>
                <a:cubicBezTo>
                  <a:pt x="4136725" y="4895413"/>
                  <a:pt x="3961032" y="4917750"/>
                  <a:pt x="3769002" y="4896543"/>
                </a:cubicBezTo>
                <a:cubicBezTo>
                  <a:pt x="3576972" y="4875337"/>
                  <a:pt x="3494600" y="4879667"/>
                  <a:pt x="3289531" y="4896543"/>
                </a:cubicBezTo>
                <a:cubicBezTo>
                  <a:pt x="3084462" y="4913419"/>
                  <a:pt x="2920876" y="4912191"/>
                  <a:pt x="2810061" y="4896543"/>
                </a:cubicBezTo>
                <a:cubicBezTo>
                  <a:pt x="2699246" y="4880896"/>
                  <a:pt x="2355464" y="4920370"/>
                  <a:pt x="2160651" y="4896543"/>
                </a:cubicBezTo>
                <a:cubicBezTo>
                  <a:pt x="1965838" y="4872717"/>
                  <a:pt x="1910368" y="4881060"/>
                  <a:pt x="1681181" y="4896543"/>
                </a:cubicBezTo>
                <a:cubicBezTo>
                  <a:pt x="1451994" y="4912027"/>
                  <a:pt x="1328553" y="4885746"/>
                  <a:pt x="1116741" y="4896543"/>
                </a:cubicBezTo>
                <a:cubicBezTo>
                  <a:pt x="904929" y="4907340"/>
                  <a:pt x="540589" y="4860230"/>
                  <a:pt x="0" y="4896543"/>
                </a:cubicBezTo>
                <a:cubicBezTo>
                  <a:pt x="-19143" y="4679497"/>
                  <a:pt x="17864" y="4517136"/>
                  <a:pt x="0" y="4343933"/>
                </a:cubicBezTo>
                <a:cubicBezTo>
                  <a:pt x="-17864" y="4170730"/>
                  <a:pt x="9775" y="3914336"/>
                  <a:pt x="0" y="3595462"/>
                </a:cubicBezTo>
                <a:cubicBezTo>
                  <a:pt x="-9775" y="3276588"/>
                  <a:pt x="-25750" y="3303714"/>
                  <a:pt x="0" y="3042852"/>
                </a:cubicBezTo>
                <a:cubicBezTo>
                  <a:pt x="25750" y="2781990"/>
                  <a:pt x="-14157" y="2684103"/>
                  <a:pt x="0" y="2392311"/>
                </a:cubicBezTo>
                <a:cubicBezTo>
                  <a:pt x="14157" y="2100519"/>
                  <a:pt x="-7452" y="1998250"/>
                  <a:pt x="0" y="1790736"/>
                </a:cubicBezTo>
                <a:cubicBezTo>
                  <a:pt x="7452" y="1583222"/>
                  <a:pt x="17990" y="1366644"/>
                  <a:pt x="0" y="1238126"/>
                </a:cubicBezTo>
                <a:cubicBezTo>
                  <a:pt x="-17990" y="1109608"/>
                  <a:pt x="-23710" y="866881"/>
                  <a:pt x="0" y="685516"/>
                </a:cubicBezTo>
                <a:cubicBezTo>
                  <a:pt x="23710" y="504151"/>
                  <a:pt x="3421" y="337540"/>
                  <a:pt x="0" y="0"/>
                </a:cubicBezTo>
                <a:close/>
              </a:path>
              <a:path w="4248472" h="4896543" stroke="0" extrusionOk="0">
                <a:moveTo>
                  <a:pt x="0" y="0"/>
                </a:moveTo>
                <a:cubicBezTo>
                  <a:pt x="291214" y="-2678"/>
                  <a:pt x="501681" y="-9770"/>
                  <a:pt x="691894" y="0"/>
                </a:cubicBezTo>
                <a:cubicBezTo>
                  <a:pt x="882107" y="9770"/>
                  <a:pt x="1012606" y="1716"/>
                  <a:pt x="1298819" y="0"/>
                </a:cubicBezTo>
                <a:cubicBezTo>
                  <a:pt x="1585033" y="-1716"/>
                  <a:pt x="1740322" y="-15295"/>
                  <a:pt x="1990713" y="0"/>
                </a:cubicBezTo>
                <a:cubicBezTo>
                  <a:pt x="2241104" y="15295"/>
                  <a:pt x="2255114" y="-20542"/>
                  <a:pt x="2470183" y="0"/>
                </a:cubicBezTo>
                <a:cubicBezTo>
                  <a:pt x="2685252" y="20542"/>
                  <a:pt x="2778550" y="16325"/>
                  <a:pt x="2992138" y="0"/>
                </a:cubicBezTo>
                <a:cubicBezTo>
                  <a:pt x="3205727" y="-16325"/>
                  <a:pt x="3263625" y="352"/>
                  <a:pt x="3514093" y="0"/>
                </a:cubicBezTo>
                <a:cubicBezTo>
                  <a:pt x="3764562" y="-352"/>
                  <a:pt x="4006188" y="5403"/>
                  <a:pt x="4248472" y="0"/>
                </a:cubicBezTo>
                <a:cubicBezTo>
                  <a:pt x="4246180" y="250270"/>
                  <a:pt x="4240581" y="478465"/>
                  <a:pt x="4248472" y="699506"/>
                </a:cubicBezTo>
                <a:cubicBezTo>
                  <a:pt x="4256363" y="920547"/>
                  <a:pt x="4227453" y="1142411"/>
                  <a:pt x="4248472" y="1496943"/>
                </a:cubicBezTo>
                <a:cubicBezTo>
                  <a:pt x="4269491" y="1851475"/>
                  <a:pt x="4256287" y="2004127"/>
                  <a:pt x="4248472" y="2294380"/>
                </a:cubicBezTo>
                <a:cubicBezTo>
                  <a:pt x="4240657" y="2584633"/>
                  <a:pt x="4266394" y="2669000"/>
                  <a:pt x="4248472" y="2895955"/>
                </a:cubicBezTo>
                <a:cubicBezTo>
                  <a:pt x="4230550" y="3122910"/>
                  <a:pt x="4279923" y="3352789"/>
                  <a:pt x="4248472" y="3546496"/>
                </a:cubicBezTo>
                <a:cubicBezTo>
                  <a:pt x="4217021" y="3740203"/>
                  <a:pt x="4223640" y="3882232"/>
                  <a:pt x="4248472" y="4099106"/>
                </a:cubicBezTo>
                <a:cubicBezTo>
                  <a:pt x="4273305" y="4315980"/>
                  <a:pt x="4256993" y="4665472"/>
                  <a:pt x="4248472" y="4896543"/>
                </a:cubicBezTo>
                <a:cubicBezTo>
                  <a:pt x="3934755" y="4889223"/>
                  <a:pt x="3895166" y="4889190"/>
                  <a:pt x="3599063" y="4896543"/>
                </a:cubicBezTo>
                <a:cubicBezTo>
                  <a:pt x="3302960" y="4903896"/>
                  <a:pt x="3225059" y="4890406"/>
                  <a:pt x="3119592" y="4896543"/>
                </a:cubicBezTo>
                <a:cubicBezTo>
                  <a:pt x="3014125" y="4902680"/>
                  <a:pt x="2673239" y="4899311"/>
                  <a:pt x="2555152" y="4896543"/>
                </a:cubicBezTo>
                <a:cubicBezTo>
                  <a:pt x="2437065" y="4893775"/>
                  <a:pt x="2119554" y="4883527"/>
                  <a:pt x="1948228" y="4896543"/>
                </a:cubicBezTo>
                <a:cubicBezTo>
                  <a:pt x="1776902" y="4909559"/>
                  <a:pt x="1603973" y="4878821"/>
                  <a:pt x="1426273" y="4896543"/>
                </a:cubicBezTo>
                <a:cubicBezTo>
                  <a:pt x="1248573" y="4914265"/>
                  <a:pt x="1035065" y="4872043"/>
                  <a:pt x="776863" y="4896543"/>
                </a:cubicBezTo>
                <a:cubicBezTo>
                  <a:pt x="518661" y="4921044"/>
                  <a:pt x="337711" y="4861849"/>
                  <a:pt x="0" y="4896543"/>
                </a:cubicBezTo>
                <a:cubicBezTo>
                  <a:pt x="18674" y="4656534"/>
                  <a:pt x="-8684" y="4417283"/>
                  <a:pt x="0" y="4294968"/>
                </a:cubicBezTo>
                <a:cubicBezTo>
                  <a:pt x="8684" y="4172653"/>
                  <a:pt x="-1263" y="3838674"/>
                  <a:pt x="0" y="3595462"/>
                </a:cubicBezTo>
                <a:cubicBezTo>
                  <a:pt x="1263" y="3352250"/>
                  <a:pt x="-5107" y="3260351"/>
                  <a:pt x="0" y="2993886"/>
                </a:cubicBezTo>
                <a:cubicBezTo>
                  <a:pt x="5107" y="2727421"/>
                  <a:pt x="-37203" y="2401885"/>
                  <a:pt x="0" y="2196449"/>
                </a:cubicBezTo>
                <a:cubicBezTo>
                  <a:pt x="37203" y="1991013"/>
                  <a:pt x="18181" y="1878104"/>
                  <a:pt x="0" y="1643839"/>
                </a:cubicBezTo>
                <a:cubicBezTo>
                  <a:pt x="-18181" y="1409574"/>
                  <a:pt x="-25117" y="1242104"/>
                  <a:pt x="0" y="895368"/>
                </a:cubicBezTo>
                <a:cubicBezTo>
                  <a:pt x="25117" y="548632"/>
                  <a:pt x="42006" y="412517"/>
                  <a:pt x="0" y="0"/>
                </a:cubicBezTo>
                <a:close/>
              </a:path>
            </a:pathLst>
          </a:custGeom>
          <a:ln>
            <a:solidFill>
              <a:schemeClr val="tx1"/>
            </a:solidFill>
            <a:prstDash val="solid"/>
            <a:extLst>
              <a:ext uri="{C807C97D-BFC1-408E-A445-0C87EB9F89A2}">
                <ask:lineSketchStyleProps xmlns:ask="http://schemas.microsoft.com/office/drawing/2018/sketchyshapes" xmlns="" sd="1943578550">
                  <ask:type>
                    <ask:lineSketchFreehand/>
                  </ask:type>
                </ask:lineSketchStyleProps>
              </a:ext>
            </a:extLst>
          </a:ln>
        </p:spPr>
        <p:txBody>
          <a:bodyPr>
            <a:normAutofit fontScale="92500"/>
          </a:bodyPr>
          <a:lstStyle/>
          <a:p>
            <a:pPr marL="457200" indent="-457200" algn="ctr">
              <a:lnSpc>
                <a:spcPct val="160000"/>
              </a:lnSpc>
              <a:buAutoNum type="arabicPeriod"/>
            </a:pPr>
            <a:r>
              <a:rPr lang="el-GR" sz="2200" dirty="0">
                <a:latin typeface="Times New Roman" pitchFamily="18" charset="0"/>
                <a:cs typeface="Times New Roman" pitchFamily="18" charset="0"/>
              </a:rPr>
              <a:t>Τα παιδιά πρέπει να ενημερωθούν για την ιδιότητα του παρατηρητή, το λόγο ή τη διάρκεια παρουσίας του</a:t>
            </a:r>
            <a:r>
              <a:rPr lang="el-GR" sz="2400" dirty="0">
                <a:latin typeface="Times New Roman" pitchFamily="18" charset="0"/>
                <a:cs typeface="Times New Roman" pitchFamily="18" charset="0"/>
              </a:rPr>
              <a:t> και να συναινέσουν.</a:t>
            </a:r>
          </a:p>
          <a:p>
            <a:pPr marL="457200" indent="-457200" algn="ctr">
              <a:lnSpc>
                <a:spcPct val="160000"/>
              </a:lnSpc>
              <a:buAutoNum type="arabicPeriod"/>
            </a:pPr>
            <a:r>
              <a:rPr lang="el-GR" sz="2400" dirty="0">
                <a:latin typeface="Times New Roman" pitchFamily="18" charset="0"/>
                <a:cs typeface="Times New Roman" pitchFamily="18" charset="0"/>
              </a:rPr>
              <a:t>Η παρουσία του παρατηρητή δεν πρέπει να παρεμβαίνει στον τρόπο δράσης των παιδιών.</a:t>
            </a:r>
          </a:p>
          <a:p>
            <a:pPr marL="0" indent="0" algn="ctr">
              <a:lnSpc>
                <a:spcPct val="160000"/>
              </a:lnSpc>
              <a:buNone/>
            </a:pPr>
            <a:endParaRPr lang="el-GR" altLang="el-GR" sz="2200" dirty="0"/>
          </a:p>
          <a:p>
            <a:pPr marL="0" indent="0">
              <a:lnSpc>
                <a:spcPct val="80000"/>
              </a:lnSpc>
              <a:buNone/>
            </a:pPr>
            <a:endParaRPr lang="el-GR" altLang="el-GR" dirty="0"/>
          </a:p>
          <a:p>
            <a:endParaRPr lang="el-GR" dirty="0"/>
          </a:p>
        </p:txBody>
      </p:sp>
      <p:sp>
        <p:nvSpPr>
          <p:cNvPr id="8" name="Θέση περιεχομένου 7">
            <a:extLst>
              <a:ext uri="{FF2B5EF4-FFF2-40B4-BE49-F238E27FC236}">
                <a16:creationId xmlns:a16="http://schemas.microsoft.com/office/drawing/2014/main" xmlns="" id="{72CD5034-5B25-42F8-AFEE-4B8BA9778385}"/>
              </a:ext>
            </a:extLst>
          </p:cNvPr>
          <p:cNvSpPr>
            <a:spLocks noGrp="1"/>
          </p:cNvSpPr>
          <p:nvPr>
            <p:ph sz="half" idx="2"/>
          </p:nvPr>
        </p:nvSpPr>
        <p:spPr>
          <a:xfrm>
            <a:off x="4867550" y="1340768"/>
            <a:ext cx="4032448" cy="4824537"/>
          </a:xfrm>
          <a:custGeom>
            <a:avLst/>
            <a:gdLst>
              <a:gd name="connsiteX0" fmla="*/ 0 w 4032448"/>
              <a:gd name="connsiteY0" fmla="*/ 0 h 4824537"/>
              <a:gd name="connsiteX1" fmla="*/ 672075 w 4032448"/>
              <a:gd name="connsiteY1" fmla="*/ 0 h 4824537"/>
              <a:gd name="connsiteX2" fmla="*/ 1344149 w 4032448"/>
              <a:gd name="connsiteY2" fmla="*/ 0 h 4824537"/>
              <a:gd name="connsiteX3" fmla="*/ 2056548 w 4032448"/>
              <a:gd name="connsiteY3" fmla="*/ 0 h 4824537"/>
              <a:gd name="connsiteX4" fmla="*/ 2809272 w 4032448"/>
              <a:gd name="connsiteY4" fmla="*/ 0 h 4824537"/>
              <a:gd name="connsiteX5" fmla="*/ 3441022 w 4032448"/>
              <a:gd name="connsiteY5" fmla="*/ 0 h 4824537"/>
              <a:gd name="connsiteX6" fmla="*/ 4032448 w 4032448"/>
              <a:gd name="connsiteY6" fmla="*/ 0 h 4824537"/>
              <a:gd name="connsiteX7" fmla="*/ 4032448 w 4032448"/>
              <a:gd name="connsiteY7" fmla="*/ 737465 h 4824537"/>
              <a:gd name="connsiteX8" fmla="*/ 4032448 w 4032448"/>
              <a:gd name="connsiteY8" fmla="*/ 1474930 h 4824537"/>
              <a:gd name="connsiteX9" fmla="*/ 4032448 w 4032448"/>
              <a:gd name="connsiteY9" fmla="*/ 2164149 h 4824537"/>
              <a:gd name="connsiteX10" fmla="*/ 4032448 w 4032448"/>
              <a:gd name="connsiteY10" fmla="*/ 2708633 h 4824537"/>
              <a:gd name="connsiteX11" fmla="*/ 4032448 w 4032448"/>
              <a:gd name="connsiteY11" fmla="*/ 3349607 h 4824537"/>
              <a:gd name="connsiteX12" fmla="*/ 4032448 w 4032448"/>
              <a:gd name="connsiteY12" fmla="*/ 3894091 h 4824537"/>
              <a:gd name="connsiteX13" fmla="*/ 4032448 w 4032448"/>
              <a:gd name="connsiteY13" fmla="*/ 4824537 h 4824537"/>
              <a:gd name="connsiteX14" fmla="*/ 3400698 w 4032448"/>
              <a:gd name="connsiteY14" fmla="*/ 4824537 h 4824537"/>
              <a:gd name="connsiteX15" fmla="*/ 2688299 w 4032448"/>
              <a:gd name="connsiteY15" fmla="*/ 4824537 h 4824537"/>
              <a:gd name="connsiteX16" fmla="*/ 1975900 w 4032448"/>
              <a:gd name="connsiteY16" fmla="*/ 4824537 h 4824537"/>
              <a:gd name="connsiteX17" fmla="*/ 1384474 w 4032448"/>
              <a:gd name="connsiteY17" fmla="*/ 4824537 h 4824537"/>
              <a:gd name="connsiteX18" fmla="*/ 672075 w 4032448"/>
              <a:gd name="connsiteY18" fmla="*/ 4824537 h 4824537"/>
              <a:gd name="connsiteX19" fmla="*/ 0 w 4032448"/>
              <a:gd name="connsiteY19" fmla="*/ 4824537 h 4824537"/>
              <a:gd name="connsiteX20" fmla="*/ 0 w 4032448"/>
              <a:gd name="connsiteY20" fmla="*/ 4183563 h 4824537"/>
              <a:gd name="connsiteX21" fmla="*/ 0 w 4032448"/>
              <a:gd name="connsiteY21" fmla="*/ 3446098 h 4824537"/>
              <a:gd name="connsiteX22" fmla="*/ 0 w 4032448"/>
              <a:gd name="connsiteY22" fmla="*/ 2805124 h 4824537"/>
              <a:gd name="connsiteX23" fmla="*/ 0 w 4032448"/>
              <a:gd name="connsiteY23" fmla="*/ 2164149 h 4824537"/>
              <a:gd name="connsiteX24" fmla="*/ 0 w 4032448"/>
              <a:gd name="connsiteY24" fmla="*/ 1619666 h 4824537"/>
              <a:gd name="connsiteX25" fmla="*/ 0 w 4032448"/>
              <a:gd name="connsiteY25" fmla="*/ 833956 h 4824537"/>
              <a:gd name="connsiteX26" fmla="*/ 0 w 4032448"/>
              <a:gd name="connsiteY26" fmla="*/ 0 h 4824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032448" h="4824537" fill="none" extrusionOk="0">
                <a:moveTo>
                  <a:pt x="0" y="0"/>
                </a:moveTo>
                <a:cubicBezTo>
                  <a:pt x="143692" y="16484"/>
                  <a:pt x="501874" y="29587"/>
                  <a:pt x="672075" y="0"/>
                </a:cubicBezTo>
                <a:cubicBezTo>
                  <a:pt x="842276" y="-29587"/>
                  <a:pt x="1123170" y="27638"/>
                  <a:pt x="1344149" y="0"/>
                </a:cubicBezTo>
                <a:cubicBezTo>
                  <a:pt x="1565128" y="-27638"/>
                  <a:pt x="1883304" y="-24067"/>
                  <a:pt x="2056548" y="0"/>
                </a:cubicBezTo>
                <a:cubicBezTo>
                  <a:pt x="2229792" y="24067"/>
                  <a:pt x="2590042" y="21408"/>
                  <a:pt x="2809272" y="0"/>
                </a:cubicBezTo>
                <a:cubicBezTo>
                  <a:pt x="3028502" y="-21408"/>
                  <a:pt x="3252443" y="6814"/>
                  <a:pt x="3441022" y="0"/>
                </a:cubicBezTo>
                <a:cubicBezTo>
                  <a:pt x="3629601" y="-6814"/>
                  <a:pt x="3903272" y="25087"/>
                  <a:pt x="4032448" y="0"/>
                </a:cubicBezTo>
                <a:cubicBezTo>
                  <a:pt x="4039563" y="348994"/>
                  <a:pt x="4037697" y="430471"/>
                  <a:pt x="4032448" y="737465"/>
                </a:cubicBezTo>
                <a:cubicBezTo>
                  <a:pt x="4027199" y="1044460"/>
                  <a:pt x="4045293" y="1232997"/>
                  <a:pt x="4032448" y="1474930"/>
                </a:cubicBezTo>
                <a:cubicBezTo>
                  <a:pt x="4019603" y="1716864"/>
                  <a:pt x="4048832" y="1912459"/>
                  <a:pt x="4032448" y="2164149"/>
                </a:cubicBezTo>
                <a:cubicBezTo>
                  <a:pt x="4016064" y="2415839"/>
                  <a:pt x="4040892" y="2470144"/>
                  <a:pt x="4032448" y="2708633"/>
                </a:cubicBezTo>
                <a:cubicBezTo>
                  <a:pt x="4024004" y="2947122"/>
                  <a:pt x="4016825" y="3133899"/>
                  <a:pt x="4032448" y="3349607"/>
                </a:cubicBezTo>
                <a:cubicBezTo>
                  <a:pt x="4048071" y="3565315"/>
                  <a:pt x="4039067" y="3659485"/>
                  <a:pt x="4032448" y="3894091"/>
                </a:cubicBezTo>
                <a:cubicBezTo>
                  <a:pt x="4025829" y="4128697"/>
                  <a:pt x="3995576" y="4379487"/>
                  <a:pt x="4032448" y="4824537"/>
                </a:cubicBezTo>
                <a:cubicBezTo>
                  <a:pt x="3858170" y="4833383"/>
                  <a:pt x="3598213" y="4825165"/>
                  <a:pt x="3400698" y="4824537"/>
                </a:cubicBezTo>
                <a:cubicBezTo>
                  <a:pt x="3203183" y="4823910"/>
                  <a:pt x="2874062" y="4822179"/>
                  <a:pt x="2688299" y="4824537"/>
                </a:cubicBezTo>
                <a:cubicBezTo>
                  <a:pt x="2502536" y="4826895"/>
                  <a:pt x="2228616" y="4824432"/>
                  <a:pt x="1975900" y="4824537"/>
                </a:cubicBezTo>
                <a:cubicBezTo>
                  <a:pt x="1723184" y="4824642"/>
                  <a:pt x="1624251" y="4839862"/>
                  <a:pt x="1384474" y="4824537"/>
                </a:cubicBezTo>
                <a:cubicBezTo>
                  <a:pt x="1144697" y="4809212"/>
                  <a:pt x="981819" y="4797979"/>
                  <a:pt x="672075" y="4824537"/>
                </a:cubicBezTo>
                <a:cubicBezTo>
                  <a:pt x="362331" y="4851095"/>
                  <a:pt x="297265" y="4847966"/>
                  <a:pt x="0" y="4824537"/>
                </a:cubicBezTo>
                <a:cubicBezTo>
                  <a:pt x="-25086" y="4595682"/>
                  <a:pt x="10472" y="4384509"/>
                  <a:pt x="0" y="4183563"/>
                </a:cubicBezTo>
                <a:cubicBezTo>
                  <a:pt x="-10472" y="3982617"/>
                  <a:pt x="18049" y="3731842"/>
                  <a:pt x="0" y="3446098"/>
                </a:cubicBezTo>
                <a:cubicBezTo>
                  <a:pt x="-18049" y="3160355"/>
                  <a:pt x="-7299" y="3055888"/>
                  <a:pt x="0" y="2805124"/>
                </a:cubicBezTo>
                <a:cubicBezTo>
                  <a:pt x="7299" y="2554360"/>
                  <a:pt x="26165" y="2298459"/>
                  <a:pt x="0" y="2164149"/>
                </a:cubicBezTo>
                <a:cubicBezTo>
                  <a:pt x="-26165" y="2029839"/>
                  <a:pt x="-11396" y="1813742"/>
                  <a:pt x="0" y="1619666"/>
                </a:cubicBezTo>
                <a:cubicBezTo>
                  <a:pt x="11396" y="1425590"/>
                  <a:pt x="2967" y="1158525"/>
                  <a:pt x="0" y="833956"/>
                </a:cubicBezTo>
                <a:cubicBezTo>
                  <a:pt x="-2967" y="509387"/>
                  <a:pt x="-20453" y="200958"/>
                  <a:pt x="0" y="0"/>
                </a:cubicBezTo>
                <a:close/>
              </a:path>
              <a:path w="4032448" h="4824537" stroke="0" extrusionOk="0">
                <a:moveTo>
                  <a:pt x="0" y="0"/>
                </a:moveTo>
                <a:cubicBezTo>
                  <a:pt x="204925" y="11462"/>
                  <a:pt x="404311" y="-10616"/>
                  <a:pt x="672075" y="0"/>
                </a:cubicBezTo>
                <a:cubicBezTo>
                  <a:pt x="939839" y="10616"/>
                  <a:pt x="1063623" y="-24268"/>
                  <a:pt x="1263500" y="0"/>
                </a:cubicBezTo>
                <a:cubicBezTo>
                  <a:pt x="1463377" y="24268"/>
                  <a:pt x="1733353" y="7264"/>
                  <a:pt x="1935575" y="0"/>
                </a:cubicBezTo>
                <a:cubicBezTo>
                  <a:pt x="2137798" y="-7264"/>
                  <a:pt x="2338522" y="-18981"/>
                  <a:pt x="2567325" y="0"/>
                </a:cubicBezTo>
                <a:cubicBezTo>
                  <a:pt x="2796128" y="18981"/>
                  <a:pt x="2995770" y="23573"/>
                  <a:pt x="3199075" y="0"/>
                </a:cubicBezTo>
                <a:cubicBezTo>
                  <a:pt x="3402380" y="-23573"/>
                  <a:pt x="3805415" y="-40572"/>
                  <a:pt x="4032448" y="0"/>
                </a:cubicBezTo>
                <a:cubicBezTo>
                  <a:pt x="4042004" y="296594"/>
                  <a:pt x="3999548" y="371861"/>
                  <a:pt x="4032448" y="737465"/>
                </a:cubicBezTo>
                <a:cubicBezTo>
                  <a:pt x="4065348" y="1103069"/>
                  <a:pt x="4001667" y="1195002"/>
                  <a:pt x="4032448" y="1378439"/>
                </a:cubicBezTo>
                <a:cubicBezTo>
                  <a:pt x="4063229" y="1561876"/>
                  <a:pt x="4043529" y="1948546"/>
                  <a:pt x="4032448" y="2164149"/>
                </a:cubicBezTo>
                <a:cubicBezTo>
                  <a:pt x="4021368" y="2379752"/>
                  <a:pt x="4044916" y="2719882"/>
                  <a:pt x="4032448" y="2901614"/>
                </a:cubicBezTo>
                <a:cubicBezTo>
                  <a:pt x="4019980" y="3083346"/>
                  <a:pt x="4037669" y="3291921"/>
                  <a:pt x="4032448" y="3542589"/>
                </a:cubicBezTo>
                <a:cubicBezTo>
                  <a:pt x="4027227" y="3793258"/>
                  <a:pt x="4035993" y="3949087"/>
                  <a:pt x="4032448" y="4231808"/>
                </a:cubicBezTo>
                <a:cubicBezTo>
                  <a:pt x="4028903" y="4514529"/>
                  <a:pt x="4010269" y="4685777"/>
                  <a:pt x="4032448" y="4824537"/>
                </a:cubicBezTo>
                <a:cubicBezTo>
                  <a:pt x="3840851" y="4819937"/>
                  <a:pt x="3680039" y="4806609"/>
                  <a:pt x="3441022" y="4824537"/>
                </a:cubicBezTo>
                <a:cubicBezTo>
                  <a:pt x="3202005" y="4842465"/>
                  <a:pt x="2893815" y="4837284"/>
                  <a:pt x="2728623" y="4824537"/>
                </a:cubicBezTo>
                <a:cubicBezTo>
                  <a:pt x="2563431" y="4811790"/>
                  <a:pt x="2328737" y="4803543"/>
                  <a:pt x="2056548" y="4824537"/>
                </a:cubicBezTo>
                <a:cubicBezTo>
                  <a:pt x="1784360" y="4845531"/>
                  <a:pt x="1551735" y="4812176"/>
                  <a:pt x="1303825" y="4824537"/>
                </a:cubicBezTo>
                <a:cubicBezTo>
                  <a:pt x="1055915" y="4836898"/>
                  <a:pt x="858153" y="4803151"/>
                  <a:pt x="591426" y="4824537"/>
                </a:cubicBezTo>
                <a:cubicBezTo>
                  <a:pt x="324699" y="4845923"/>
                  <a:pt x="241510" y="4834653"/>
                  <a:pt x="0" y="4824537"/>
                </a:cubicBezTo>
                <a:cubicBezTo>
                  <a:pt x="27049" y="4645195"/>
                  <a:pt x="-14413" y="4296877"/>
                  <a:pt x="0" y="4038827"/>
                </a:cubicBezTo>
                <a:cubicBezTo>
                  <a:pt x="14413" y="3780777"/>
                  <a:pt x="23906" y="3723865"/>
                  <a:pt x="0" y="3494343"/>
                </a:cubicBezTo>
                <a:cubicBezTo>
                  <a:pt x="-23906" y="3264821"/>
                  <a:pt x="-14166" y="2995635"/>
                  <a:pt x="0" y="2853369"/>
                </a:cubicBezTo>
                <a:cubicBezTo>
                  <a:pt x="14166" y="2711103"/>
                  <a:pt x="-11138" y="2358816"/>
                  <a:pt x="0" y="2164149"/>
                </a:cubicBezTo>
                <a:cubicBezTo>
                  <a:pt x="11138" y="1969482"/>
                  <a:pt x="34952" y="1587053"/>
                  <a:pt x="0" y="1378439"/>
                </a:cubicBezTo>
                <a:cubicBezTo>
                  <a:pt x="-34952" y="1169825"/>
                  <a:pt x="-15697" y="892182"/>
                  <a:pt x="0" y="737465"/>
                </a:cubicBezTo>
                <a:cubicBezTo>
                  <a:pt x="15697" y="582748"/>
                  <a:pt x="20545" y="260661"/>
                  <a:pt x="0" y="0"/>
                </a:cubicBezTo>
                <a:close/>
              </a:path>
            </a:pathLst>
          </a:custGeom>
          <a:ln>
            <a:solidFill>
              <a:schemeClr val="tx1"/>
            </a:solidFill>
            <a:prstDash val="solid"/>
            <a:extLst>
              <a:ext uri="{C807C97D-BFC1-408E-A445-0C87EB9F89A2}">
                <ask:lineSketchStyleProps xmlns:ask="http://schemas.microsoft.com/office/drawing/2018/sketchyshapes" xmlns="" sd="1800175618">
                  <ask:type>
                    <ask:lineSketchFreehand/>
                  </ask:type>
                </ask:lineSketchStyleProps>
              </a:ext>
            </a:extLst>
          </a:ln>
        </p:spPr>
        <p:txBody>
          <a:bodyPr>
            <a:normAutofit fontScale="92500"/>
          </a:bodyPr>
          <a:lstStyle/>
          <a:p>
            <a:pPr marL="0" indent="0" algn="ctr">
              <a:lnSpc>
                <a:spcPct val="170000"/>
              </a:lnSpc>
              <a:buNone/>
            </a:pPr>
            <a:r>
              <a:rPr lang="el-GR" sz="2400" dirty="0">
                <a:latin typeface="Times New Roman" pitchFamily="18" charset="0"/>
                <a:cs typeface="Times New Roman" pitchFamily="18" charset="0"/>
              </a:rPr>
              <a:t>3. Ο παρατηρητής μπορεί να συζητήσει με τα παιδιά αφού αποκτήσουν μια οικειότητα μαζί του</a:t>
            </a:r>
          </a:p>
          <a:p>
            <a:pPr marL="0" indent="0" algn="ctr">
              <a:lnSpc>
                <a:spcPct val="170000"/>
              </a:lnSpc>
              <a:buNone/>
            </a:pPr>
            <a:r>
              <a:rPr lang="el-GR" sz="2400" dirty="0">
                <a:latin typeface="Times New Roman" pitchFamily="18" charset="0"/>
                <a:cs typeface="Times New Roman" pitchFamily="18" charset="0"/>
              </a:rPr>
              <a:t>Ή να αλληλεπιδράσει μαζί τους εφόσον τα ίδια το ζητήσουν</a:t>
            </a:r>
          </a:p>
        </p:txBody>
      </p:sp>
      <p:sp>
        <p:nvSpPr>
          <p:cNvPr id="7" name="Ορθογώνιο 6">
            <a:extLst>
              <a:ext uri="{FF2B5EF4-FFF2-40B4-BE49-F238E27FC236}">
                <a16:creationId xmlns:a16="http://schemas.microsoft.com/office/drawing/2014/main" xmlns="" id="{293125E8-CE2B-41D5-8719-914A7D232B25}"/>
              </a:ext>
            </a:extLst>
          </p:cNvPr>
          <p:cNvSpPr/>
          <p:nvPr/>
        </p:nvSpPr>
        <p:spPr>
          <a:xfrm>
            <a:off x="1043608" y="548680"/>
            <a:ext cx="7272808" cy="461665"/>
          </a:xfrm>
          <a:prstGeom prst="rect">
            <a:avLst/>
          </a:prstGeom>
          <a:solidFill>
            <a:schemeClr val="tx2">
              <a:lumMod val="20000"/>
              <a:lumOff val="80000"/>
            </a:schemeClr>
          </a:solidFill>
        </p:spPr>
        <p:txBody>
          <a:bodyPr wrap="square">
            <a:spAutoFit/>
          </a:bodyPr>
          <a:lstStyle/>
          <a:p>
            <a:r>
              <a:rPr lang="el-GR" sz="2400" b="1" dirty="0"/>
              <a:t>Τρόπος συμμετοχής του/της παρατηρητή/</a:t>
            </a:r>
            <a:r>
              <a:rPr lang="el-GR" sz="2400" b="1" dirty="0" err="1"/>
              <a:t>τριας</a:t>
            </a:r>
            <a:endParaRPr lang="el-GR" sz="2400" b="1" dirty="0"/>
          </a:p>
        </p:txBody>
      </p:sp>
      <p:sp>
        <p:nvSpPr>
          <p:cNvPr id="9" name="TextShape 3">
            <a:extLst>
              <a:ext uri="{FF2B5EF4-FFF2-40B4-BE49-F238E27FC236}">
                <a16:creationId xmlns:a16="http://schemas.microsoft.com/office/drawing/2014/main" xmlns="" id="{211EB29A-6A5E-4FA9-80E1-73A7E000A248}"/>
              </a:ext>
            </a:extLst>
          </p:cNvPr>
          <p:cNvSpPr txBox="1"/>
          <p:nvPr/>
        </p:nvSpPr>
        <p:spPr>
          <a:xfrm>
            <a:off x="2051720" y="6364136"/>
            <a:ext cx="5631660" cy="273510"/>
          </a:xfrm>
          <a:prstGeom prst="rect">
            <a:avLst/>
          </a:prstGeom>
          <a:noFill/>
          <a:ln>
            <a:noFill/>
          </a:ln>
        </p:spPr>
        <p:txBody>
          <a:bodyPr anchor="ctr"/>
          <a:lstStyle/>
          <a:p>
            <a:pPr algn="ctr">
              <a:lnSpc>
                <a:spcPct val="100000"/>
              </a:lnSpc>
            </a:pPr>
            <a:endParaRPr lang="el-GR" sz="1050" spc="-1" dirty="0">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xmlns="" val="193020926"/>
      </p:ext>
    </p:extLst>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0" y="500042"/>
            <a:ext cx="6715140" cy="6357958"/>
          </a:xfrm>
        </p:spPr>
        <p:txBody>
          <a:bodyPr>
            <a:normAutofit/>
          </a:bodyPr>
          <a:lstStyle/>
          <a:p>
            <a:r>
              <a:rPr lang="el-GR" sz="2000" dirty="0" smtClean="0">
                <a:latin typeface="Times New Roman" pitchFamily="18" charset="0"/>
                <a:cs typeface="Times New Roman" pitchFamily="18" charset="0"/>
              </a:rPr>
              <a:t>Στη βιβλιογραφία επισημαίνεται ότι μέσω της </a:t>
            </a:r>
            <a:r>
              <a:rPr lang="el-GR" sz="2000" b="1" dirty="0" smtClean="0">
                <a:latin typeface="Times New Roman" pitchFamily="18" charset="0"/>
                <a:cs typeface="Times New Roman" pitchFamily="18" charset="0"/>
              </a:rPr>
              <a:t>συμμετοχικής παρατήρησης </a:t>
            </a:r>
            <a:r>
              <a:rPr lang="el-GR" sz="2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Gibson, 2010, DeWalt &amp; DeWalt , 2010</a:t>
            </a:r>
            <a:r>
              <a:rPr lang="el-GR" sz="2000" dirty="0" smtClean="0">
                <a:latin typeface="Times New Roman" pitchFamily="18" charset="0"/>
                <a:cs typeface="Times New Roman" pitchFamily="18" charset="0"/>
              </a:rPr>
              <a:t>):</a:t>
            </a:r>
          </a:p>
          <a:p>
            <a:pPr lvl="1"/>
            <a:r>
              <a:rPr lang="el-GR" sz="1900" i="1" dirty="0" smtClean="0">
                <a:solidFill>
                  <a:srgbClr val="FF0000"/>
                </a:solidFill>
                <a:latin typeface="Times New Roman" pitchFamily="18" charset="0"/>
                <a:cs typeface="Times New Roman" pitchFamily="18" charset="0"/>
              </a:rPr>
              <a:t>Εξοικειωνόμαστε περισσότερο </a:t>
            </a:r>
            <a:r>
              <a:rPr lang="el-GR" sz="1900" i="1" dirty="0" smtClean="0">
                <a:latin typeface="Times New Roman" pitchFamily="18" charset="0"/>
                <a:cs typeface="Times New Roman" pitchFamily="18" charset="0"/>
              </a:rPr>
              <a:t>με την κατάσταση που παρατηρούμε.</a:t>
            </a:r>
          </a:p>
          <a:p>
            <a:pPr lvl="1"/>
            <a:endParaRPr lang="el-GR" sz="1900" i="1" dirty="0" smtClean="0">
              <a:latin typeface="Times New Roman" pitchFamily="18" charset="0"/>
              <a:cs typeface="Times New Roman" pitchFamily="18" charset="0"/>
            </a:endParaRPr>
          </a:p>
          <a:p>
            <a:pPr lvl="1"/>
            <a:r>
              <a:rPr lang="el-GR" sz="1900" i="1" dirty="0" smtClean="0">
                <a:solidFill>
                  <a:srgbClr val="FF0000"/>
                </a:solidFill>
                <a:latin typeface="Times New Roman" pitchFamily="18" charset="0"/>
                <a:cs typeface="Times New Roman" pitchFamily="18" charset="0"/>
              </a:rPr>
              <a:t>Μπορούμε να συλλέξουμε στοιχεία </a:t>
            </a:r>
          </a:p>
          <a:p>
            <a:pPr lvl="1"/>
            <a:r>
              <a:rPr lang="el-GR" sz="1900" i="1" dirty="0" smtClean="0">
                <a:latin typeface="Times New Roman" pitchFamily="18" charset="0"/>
                <a:cs typeface="Times New Roman" pitchFamily="18" charset="0"/>
              </a:rPr>
              <a:t>και από όσους συμμετέχουν στις διαδικασίες, </a:t>
            </a:r>
          </a:p>
          <a:p>
            <a:pPr lvl="1"/>
            <a:r>
              <a:rPr lang="el-GR" sz="1900" i="1" dirty="0" smtClean="0">
                <a:solidFill>
                  <a:srgbClr val="FF0000"/>
                </a:solidFill>
                <a:latin typeface="Times New Roman" pitchFamily="18" charset="0"/>
                <a:cs typeface="Times New Roman" pitchFamily="18" charset="0"/>
              </a:rPr>
              <a:t>συζητώντας μαζί τους</a:t>
            </a:r>
            <a:r>
              <a:rPr lang="el-GR" sz="1900" i="1" dirty="0" smtClean="0">
                <a:latin typeface="Times New Roman" pitchFamily="18" charset="0"/>
                <a:cs typeface="Times New Roman" pitchFamily="18" charset="0"/>
              </a:rPr>
              <a:t>, ανταλλάσσοντας σκέψεις, διατυπώνοντας </a:t>
            </a:r>
            <a:r>
              <a:rPr lang="el-GR" sz="1900" i="1" dirty="0" smtClean="0">
                <a:solidFill>
                  <a:srgbClr val="FF0000"/>
                </a:solidFill>
                <a:latin typeface="Times New Roman" pitchFamily="18" charset="0"/>
                <a:cs typeface="Times New Roman" pitchFamily="18" charset="0"/>
              </a:rPr>
              <a:t>απορίες.</a:t>
            </a:r>
            <a:endParaRPr lang="en-US" sz="1900" i="1" dirty="0" smtClean="0">
              <a:solidFill>
                <a:srgbClr val="FF0000"/>
              </a:solidFill>
              <a:latin typeface="Times New Roman" pitchFamily="18" charset="0"/>
              <a:cs typeface="Times New Roman" pitchFamily="18" charset="0"/>
            </a:endParaRPr>
          </a:p>
          <a:p>
            <a:pPr lvl="1"/>
            <a:endParaRPr lang="el-GR" sz="1900" i="1" dirty="0" smtClean="0">
              <a:latin typeface="Times New Roman" pitchFamily="18" charset="0"/>
              <a:cs typeface="Times New Roman" pitchFamily="18" charset="0"/>
            </a:endParaRPr>
          </a:p>
          <a:p>
            <a:pPr lvl="1"/>
            <a:r>
              <a:rPr lang="el-GR" sz="1900" i="1" dirty="0" smtClean="0">
                <a:latin typeface="Times New Roman" pitchFamily="18" charset="0"/>
                <a:cs typeface="Times New Roman" pitchFamily="18" charset="0"/>
              </a:rPr>
              <a:t>Μπορούμε σταδιακά </a:t>
            </a:r>
            <a:r>
              <a:rPr lang="el-GR" sz="1900" i="1" dirty="0" smtClean="0">
                <a:solidFill>
                  <a:srgbClr val="FF0000"/>
                </a:solidFill>
                <a:latin typeface="Times New Roman" pitchFamily="18" charset="0"/>
                <a:cs typeface="Times New Roman" pitchFamily="18" charset="0"/>
              </a:rPr>
              <a:t>να εμβαθύνουμε.</a:t>
            </a:r>
          </a:p>
          <a:p>
            <a:pPr lvl="1"/>
            <a:endParaRPr lang="en-US" sz="1900" i="1" dirty="0" smtClean="0">
              <a:latin typeface="Times New Roman" pitchFamily="18" charset="0"/>
              <a:cs typeface="Times New Roman" pitchFamily="18" charset="0"/>
            </a:endParaRPr>
          </a:p>
          <a:p>
            <a:r>
              <a:rPr lang="el-GR" sz="2000" b="1" dirty="0" smtClean="0">
                <a:latin typeface="Times New Roman" pitchFamily="18" charset="0"/>
                <a:cs typeface="Times New Roman" pitchFamily="18" charset="0"/>
              </a:rPr>
              <a:t>Δεν υπάρχει ένας κανόνας για το </a:t>
            </a:r>
          </a:p>
          <a:p>
            <a:pPr lvl="1"/>
            <a:r>
              <a:rPr lang="el-GR" sz="1900" i="1" dirty="0" smtClean="0">
                <a:latin typeface="Times New Roman" pitchFamily="18" charset="0"/>
                <a:cs typeface="Times New Roman" pitchFamily="18" charset="0"/>
              </a:rPr>
              <a:t>πότε χρησιμοποιούμε συμμετοχική και πότε μη συμμετοχική παρατήρηση, υπάρχουν </a:t>
            </a:r>
            <a:r>
              <a:rPr lang="el-GR" sz="1900" i="1" dirty="0" smtClean="0">
                <a:solidFill>
                  <a:srgbClr val="FF0000"/>
                </a:solidFill>
                <a:latin typeface="Times New Roman" pitchFamily="18" charset="0"/>
                <a:cs typeface="Times New Roman" pitchFamily="18" charset="0"/>
              </a:rPr>
              <a:t>περιπτώσεις</a:t>
            </a:r>
            <a:r>
              <a:rPr lang="el-GR" sz="1900" i="1" dirty="0" smtClean="0">
                <a:latin typeface="Times New Roman" pitchFamily="18" charset="0"/>
                <a:cs typeface="Times New Roman" pitchFamily="18" charset="0"/>
              </a:rPr>
              <a:t> στις οποίες </a:t>
            </a:r>
            <a:r>
              <a:rPr lang="el-GR" sz="1900" i="1" dirty="0" smtClean="0">
                <a:solidFill>
                  <a:srgbClr val="FF0000"/>
                </a:solidFill>
                <a:latin typeface="Times New Roman" pitchFamily="18" charset="0"/>
                <a:cs typeface="Times New Roman" pitchFamily="18" charset="0"/>
              </a:rPr>
              <a:t>φαίνεται να ταιριάζει περισσότερο ένα είδος.</a:t>
            </a:r>
          </a:p>
          <a:p>
            <a:pPr>
              <a:buNone/>
            </a:pPr>
            <a:endParaRPr lang="el-GR" sz="2000" dirty="0" smtClean="0">
              <a:solidFill>
                <a:srgbClr val="FF0000"/>
              </a:solidFill>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400" b="1" dirty="0" smtClean="0"/>
              <a:t/>
            </a:r>
            <a:br>
              <a:rPr lang="el-GR" sz="2400" b="1" dirty="0" smtClean="0"/>
            </a:br>
            <a:r>
              <a:rPr lang="el-GR" sz="2700" b="1" dirty="0" smtClean="0">
                <a:latin typeface="Times New Roman" pitchFamily="18" charset="0"/>
                <a:cs typeface="Times New Roman" pitchFamily="18" charset="0"/>
              </a:rPr>
              <a:t> Στάδια της συμμετοχικής παρατήρησης </a:t>
            </a:r>
            <a:br>
              <a:rPr lang="el-GR" sz="27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a:bodyPr>
          <a:lstStyle/>
          <a:p>
            <a:r>
              <a:rPr lang="el-GR" sz="2000" dirty="0" smtClean="0">
                <a:latin typeface="Times New Roman" pitchFamily="18" charset="0"/>
                <a:cs typeface="Times New Roman" pitchFamily="18" charset="0"/>
              </a:rPr>
              <a:t>Τα βασικότερα στάδια της συμμετοχικής παρατήρησης (</a:t>
            </a:r>
            <a:r>
              <a:rPr lang="el-GR" sz="2000" dirty="0" err="1" smtClean="0">
                <a:latin typeface="Times New Roman" pitchFamily="18" charset="0"/>
                <a:cs typeface="Times New Roman" pitchFamily="18" charset="0"/>
              </a:rPr>
              <a:t>Ιωσηφίδης</a:t>
            </a:r>
            <a:r>
              <a:rPr lang="el-GR" sz="2000" dirty="0" smtClean="0">
                <a:latin typeface="Times New Roman" pitchFamily="18" charset="0"/>
                <a:cs typeface="Times New Roman" pitchFamily="18" charset="0"/>
              </a:rPr>
              <a:t>, 2003) είναι:</a:t>
            </a:r>
          </a:p>
          <a:p>
            <a:pPr lvl="1"/>
            <a:r>
              <a:rPr lang="el-GR" sz="2000" i="1" dirty="0" smtClean="0">
                <a:latin typeface="Times New Roman" pitchFamily="18" charset="0"/>
                <a:cs typeface="Times New Roman" pitchFamily="18" charset="0"/>
              </a:rPr>
              <a:t> </a:t>
            </a:r>
            <a:r>
              <a:rPr lang="el-GR" sz="2000" b="1" i="1" dirty="0" smtClean="0">
                <a:solidFill>
                  <a:srgbClr val="FF0000"/>
                </a:solidFill>
                <a:latin typeface="Times New Roman" pitchFamily="18" charset="0"/>
                <a:cs typeface="Times New Roman" pitchFamily="18" charset="0"/>
              </a:rPr>
              <a:t>η επιλογή του θέματος </a:t>
            </a:r>
            <a:r>
              <a:rPr lang="el-GR" sz="2000" i="1" dirty="0" smtClean="0">
                <a:latin typeface="Times New Roman" pitchFamily="18" charset="0"/>
                <a:cs typeface="Times New Roman" pitchFamily="18" charset="0"/>
              </a:rPr>
              <a:t>(ερευνητικού προβλήματος)</a:t>
            </a:r>
          </a:p>
          <a:p>
            <a:pPr lvl="1"/>
            <a:endParaRPr lang="el-GR" sz="2000" i="1" dirty="0" smtClean="0">
              <a:latin typeface="Times New Roman" pitchFamily="18" charset="0"/>
              <a:cs typeface="Times New Roman" pitchFamily="18" charset="0"/>
            </a:endParaRPr>
          </a:p>
          <a:p>
            <a:pPr lvl="1"/>
            <a:r>
              <a:rPr lang="el-GR" sz="2000" i="1" dirty="0" smtClean="0">
                <a:latin typeface="Times New Roman" pitchFamily="18" charset="0"/>
                <a:cs typeface="Times New Roman" pitchFamily="18" charset="0"/>
              </a:rPr>
              <a:t> η εξασφάλιση </a:t>
            </a:r>
            <a:r>
              <a:rPr lang="el-GR" sz="2000" b="1" i="1" dirty="0" smtClean="0">
                <a:solidFill>
                  <a:srgbClr val="FF0000"/>
                </a:solidFill>
                <a:latin typeface="Times New Roman" pitchFamily="18" charset="0"/>
                <a:cs typeface="Times New Roman" pitchFamily="18" charset="0"/>
              </a:rPr>
              <a:t>πρόσβασης στο πεδίο </a:t>
            </a:r>
            <a:r>
              <a:rPr lang="el-GR" sz="2000" i="1" dirty="0" smtClean="0">
                <a:latin typeface="Times New Roman" pitchFamily="18" charset="0"/>
                <a:cs typeface="Times New Roman" pitchFamily="18" charset="0"/>
              </a:rPr>
              <a:t>παρατήρησης, π.χ. μίας τάξης σχολείου. </a:t>
            </a:r>
          </a:p>
          <a:p>
            <a:pPr lvl="1"/>
            <a:endParaRPr lang="el-GR" sz="2000" i="1" dirty="0" smtClean="0">
              <a:latin typeface="Times New Roman" pitchFamily="18" charset="0"/>
              <a:cs typeface="Times New Roman" pitchFamily="18" charset="0"/>
            </a:endParaRPr>
          </a:p>
          <a:p>
            <a:pPr lvl="1"/>
            <a:r>
              <a:rPr lang="el-GR" sz="2000" i="1" dirty="0" smtClean="0">
                <a:latin typeface="Times New Roman" pitchFamily="18" charset="0"/>
                <a:cs typeface="Times New Roman" pitchFamily="18" charset="0"/>
              </a:rPr>
              <a:t> ο προσδιορισμός των </a:t>
            </a:r>
            <a:r>
              <a:rPr lang="el-GR" sz="2000" b="1" i="1" dirty="0" smtClean="0">
                <a:solidFill>
                  <a:srgbClr val="FF0000"/>
                </a:solidFill>
                <a:latin typeface="Times New Roman" pitchFamily="18" charset="0"/>
                <a:cs typeface="Times New Roman" pitchFamily="18" charset="0"/>
              </a:rPr>
              <a:t>σχέσεων</a:t>
            </a:r>
            <a:r>
              <a:rPr lang="el-GR" sz="2000" i="1" dirty="0" smtClean="0">
                <a:latin typeface="Times New Roman" pitchFamily="18" charset="0"/>
                <a:cs typeface="Times New Roman" pitchFamily="18" charset="0"/>
              </a:rPr>
              <a:t> που θα αναπτύξει ο παρατηρητής στο πεδίο </a:t>
            </a:r>
          </a:p>
          <a:p>
            <a:pPr lvl="1"/>
            <a:endParaRPr lang="el-GR" sz="2000" i="1" dirty="0" smtClean="0">
              <a:latin typeface="Times New Roman" pitchFamily="18" charset="0"/>
              <a:cs typeface="Times New Roman" pitchFamily="18" charset="0"/>
            </a:endParaRPr>
          </a:p>
          <a:p>
            <a:pPr lvl="1"/>
            <a:r>
              <a:rPr lang="el-GR" sz="2000" i="1" dirty="0" smtClean="0">
                <a:latin typeface="Times New Roman" pitchFamily="18" charset="0"/>
                <a:cs typeface="Times New Roman" pitchFamily="18" charset="0"/>
              </a:rPr>
              <a:t>η συλλογή και καταγραφή των </a:t>
            </a:r>
            <a:r>
              <a:rPr lang="el-GR" sz="2000" b="1" i="1" dirty="0" smtClean="0">
                <a:solidFill>
                  <a:srgbClr val="FF0000"/>
                </a:solidFill>
                <a:latin typeface="Times New Roman" pitchFamily="18" charset="0"/>
                <a:cs typeface="Times New Roman" pitchFamily="18" charset="0"/>
              </a:rPr>
              <a:t>δεδομένων</a:t>
            </a:r>
          </a:p>
          <a:p>
            <a:pPr lvl="1"/>
            <a:endParaRPr lang="el-GR" sz="2000" i="1" dirty="0" smtClean="0">
              <a:latin typeface="Times New Roman" pitchFamily="18" charset="0"/>
              <a:cs typeface="Times New Roman" pitchFamily="18" charset="0"/>
            </a:endParaRPr>
          </a:p>
          <a:p>
            <a:pPr lvl="1"/>
            <a:r>
              <a:rPr lang="el-GR" sz="2000" i="1" dirty="0" smtClean="0">
                <a:latin typeface="Times New Roman" pitchFamily="18" charset="0"/>
                <a:cs typeface="Times New Roman" pitchFamily="18" charset="0"/>
              </a:rPr>
              <a:t>η </a:t>
            </a:r>
            <a:r>
              <a:rPr lang="el-GR" sz="2000" b="1" i="1" dirty="0" smtClean="0">
                <a:solidFill>
                  <a:srgbClr val="FF0000"/>
                </a:solidFill>
                <a:latin typeface="Times New Roman" pitchFamily="18" charset="0"/>
                <a:cs typeface="Times New Roman" pitchFamily="18" charset="0"/>
              </a:rPr>
              <a:t>ανάλυση, ερμηνεία και παρουσίαση </a:t>
            </a:r>
            <a:r>
              <a:rPr lang="el-GR" sz="2000" i="1" dirty="0" smtClean="0">
                <a:latin typeface="Times New Roman" pitchFamily="18" charset="0"/>
                <a:cs typeface="Times New Roman" pitchFamily="18" charset="0"/>
              </a:rPr>
              <a:t>των δεδομένων , που ουσιαστικά εκφράζει και το βάθος της κατανόησης μας.</a:t>
            </a:r>
          </a:p>
          <a:p>
            <a:endParaRPr lang="el-GR" sz="2000" dirty="0" smtClean="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642918"/>
          </a:xfrm>
        </p:spPr>
        <p:txBody>
          <a:bodyPr>
            <a:normAutofit fontScale="90000"/>
          </a:bodyPr>
          <a:lstStyle/>
          <a:p>
            <a:pPr>
              <a:lnSpc>
                <a:spcPct val="80000"/>
              </a:lnSpc>
            </a:pPr>
            <a:r>
              <a:rPr lang="el-GR" sz="2400" b="1" dirty="0" smtClean="0"/>
              <a:t/>
            </a:r>
            <a:br>
              <a:rPr lang="el-GR" sz="2400" b="1" dirty="0" smtClean="0"/>
            </a:br>
            <a:r>
              <a:rPr lang="el-GR" sz="2700" b="1" dirty="0" smtClean="0">
                <a:latin typeface="Times New Roman" pitchFamily="18" charset="0"/>
                <a:cs typeface="Times New Roman" pitchFamily="18" charset="0"/>
              </a:rPr>
              <a:t> Οργανώνοντας μια παρατήρηση </a:t>
            </a:r>
            <a:br>
              <a:rPr lang="el-GR" sz="2700" b="1" dirty="0" smtClean="0">
                <a:latin typeface="Times New Roman" pitchFamily="18" charset="0"/>
                <a:cs typeface="Times New Roman" pitchFamily="18" charset="0"/>
              </a:rPr>
            </a:br>
            <a:r>
              <a:rPr lang="el-GR" sz="2700" b="1" dirty="0" smtClean="0">
                <a:latin typeface="Times New Roman" pitchFamily="18" charset="0"/>
                <a:cs typeface="Times New Roman" pitchFamily="18" charset="0"/>
              </a:rPr>
              <a:t>  </a:t>
            </a:r>
            <a:endParaRPr lang="el-GR" sz="2700" b="1" dirty="0">
              <a:latin typeface="Times New Roman" pitchFamily="18" charset="0"/>
              <a:cs typeface="Times New Roman" pitchFamily="18" charset="0"/>
            </a:endParaRPr>
          </a:p>
        </p:txBody>
      </p:sp>
      <p:sp>
        <p:nvSpPr>
          <p:cNvPr id="3075" name="Rectangle 3"/>
          <p:cNvSpPr>
            <a:spLocks noGrp="1" noChangeArrowheads="1"/>
          </p:cNvSpPr>
          <p:nvPr>
            <p:ph idx="1"/>
          </p:nvPr>
        </p:nvSpPr>
        <p:spPr>
          <a:xfrm>
            <a:off x="0" y="714356"/>
            <a:ext cx="6715140" cy="6143644"/>
          </a:xfrm>
        </p:spPr>
        <p:txBody>
          <a:bodyPr>
            <a:normAutofit/>
          </a:bodyPr>
          <a:lstStyle/>
          <a:p>
            <a:r>
              <a:rPr lang="el-GR" sz="1900" dirty="0" smtClean="0">
                <a:latin typeface="Times New Roman" pitchFamily="18" charset="0"/>
                <a:cs typeface="Times New Roman" pitchFamily="18" charset="0"/>
              </a:rPr>
              <a:t>Η παρατήρηση </a:t>
            </a:r>
            <a:r>
              <a:rPr lang="el-GR" sz="1900" dirty="0" smtClean="0">
                <a:solidFill>
                  <a:srgbClr val="FF0000"/>
                </a:solidFill>
                <a:latin typeface="Times New Roman" pitchFamily="18" charset="0"/>
                <a:cs typeface="Times New Roman" pitchFamily="18" charset="0"/>
              </a:rPr>
              <a:t>δεν</a:t>
            </a:r>
            <a:r>
              <a:rPr lang="el-GR" sz="1900" dirty="0" smtClean="0">
                <a:latin typeface="Times New Roman" pitchFamily="18" charset="0"/>
                <a:cs typeface="Times New Roman" pitchFamily="18" charset="0"/>
              </a:rPr>
              <a:t> είναι μια πράξη που </a:t>
            </a:r>
            <a:r>
              <a:rPr lang="el-GR" sz="1900" dirty="0" smtClean="0">
                <a:solidFill>
                  <a:srgbClr val="FF0000"/>
                </a:solidFill>
                <a:latin typeface="Times New Roman" pitchFamily="18" charset="0"/>
                <a:cs typeface="Times New Roman" pitchFamily="18" charset="0"/>
              </a:rPr>
              <a:t>γίνεται με τυχαίο </a:t>
            </a:r>
            <a:r>
              <a:rPr lang="el-GR" sz="1900" dirty="0" smtClean="0">
                <a:latin typeface="Times New Roman" pitchFamily="18" charset="0"/>
                <a:cs typeface="Times New Roman" pitchFamily="18" charset="0"/>
              </a:rPr>
              <a:t>και </a:t>
            </a:r>
            <a:r>
              <a:rPr lang="el-GR" sz="1900" dirty="0" smtClean="0">
                <a:solidFill>
                  <a:srgbClr val="FF0000"/>
                </a:solidFill>
                <a:latin typeface="Times New Roman" pitchFamily="18" charset="0"/>
                <a:cs typeface="Times New Roman" pitchFamily="18" charset="0"/>
              </a:rPr>
              <a:t>ανοργάνωτο</a:t>
            </a:r>
            <a:r>
              <a:rPr lang="el-GR" sz="1900" dirty="0" smtClean="0">
                <a:latin typeface="Times New Roman" pitchFamily="18" charset="0"/>
                <a:cs typeface="Times New Roman" pitchFamily="18" charset="0"/>
              </a:rPr>
              <a:t> τρόπο. </a:t>
            </a:r>
          </a:p>
          <a:p>
            <a:r>
              <a:rPr lang="el-GR" sz="1900" dirty="0" smtClean="0">
                <a:latin typeface="Times New Roman" pitchFamily="18" charset="0"/>
                <a:cs typeface="Times New Roman" pitchFamily="18" charset="0"/>
              </a:rPr>
              <a:t>Ο παρατηρητής/</a:t>
            </a:r>
            <a:r>
              <a:rPr lang="el-GR" sz="1900" dirty="0" err="1" smtClean="0">
                <a:latin typeface="Times New Roman" pitchFamily="18" charset="0"/>
                <a:cs typeface="Times New Roman" pitchFamily="18" charset="0"/>
              </a:rPr>
              <a:t>ήτρια</a:t>
            </a:r>
            <a:r>
              <a:rPr lang="el-GR" sz="1900" dirty="0" smtClean="0">
                <a:latin typeface="Times New Roman" pitchFamily="18" charset="0"/>
                <a:cs typeface="Times New Roman" pitchFamily="18" charset="0"/>
              </a:rPr>
              <a:t> πρέπει να πάρει μια σειρά από </a:t>
            </a:r>
            <a:r>
              <a:rPr lang="el-GR" sz="1900" dirty="0" smtClean="0">
                <a:solidFill>
                  <a:srgbClr val="FF0000"/>
                </a:solidFill>
                <a:latin typeface="Times New Roman" pitchFamily="18" charset="0"/>
                <a:cs typeface="Times New Roman" pitchFamily="18" charset="0"/>
              </a:rPr>
              <a:t>αποφάσεις οργανωτικού  χαρακτήρα</a:t>
            </a:r>
            <a:r>
              <a:rPr lang="el-GR" sz="1900" dirty="0" smtClean="0">
                <a:latin typeface="Times New Roman" pitchFamily="18" charset="0"/>
                <a:cs typeface="Times New Roman" pitchFamily="18" charset="0"/>
              </a:rPr>
              <a:t>, προτού προβεί στη διαδικασία της παρατήρησης, </a:t>
            </a:r>
            <a:r>
              <a:rPr lang="el-GR" sz="1900" dirty="0" smtClean="0">
                <a:solidFill>
                  <a:srgbClr val="FF0000"/>
                </a:solidFill>
                <a:latin typeface="Times New Roman" pitchFamily="18" charset="0"/>
                <a:cs typeface="Times New Roman" pitchFamily="18" charset="0"/>
              </a:rPr>
              <a:t>με συμμετοχικό ή μη τρόπο</a:t>
            </a:r>
            <a:r>
              <a:rPr lang="el-GR" sz="1900" dirty="0" smtClean="0">
                <a:latin typeface="Times New Roman" pitchFamily="18" charset="0"/>
                <a:cs typeface="Times New Roman" pitchFamily="18" charset="0"/>
              </a:rPr>
              <a:t>.</a:t>
            </a:r>
          </a:p>
          <a:p>
            <a:endParaRPr lang="el-GR" sz="1900" dirty="0" smtClean="0">
              <a:latin typeface="Times New Roman" pitchFamily="18" charset="0"/>
              <a:cs typeface="Times New Roman" pitchFamily="18" charset="0"/>
            </a:endParaRPr>
          </a:p>
          <a:p>
            <a:r>
              <a:rPr lang="el-GR" sz="1900" b="1" dirty="0" smtClean="0">
                <a:latin typeface="Times New Roman" pitchFamily="18" charset="0"/>
                <a:cs typeface="Times New Roman" pitchFamily="18" charset="0"/>
              </a:rPr>
              <a:t>Ο στόχος της παρατήρησης </a:t>
            </a:r>
            <a:r>
              <a:rPr lang="el-GR" sz="1900" dirty="0" smtClean="0">
                <a:latin typeface="Times New Roman" pitchFamily="18" charset="0"/>
                <a:cs typeface="Times New Roman" pitchFamily="18" charset="0"/>
              </a:rPr>
              <a:t>είναι  </a:t>
            </a:r>
          </a:p>
          <a:p>
            <a:pPr lvl="1"/>
            <a:r>
              <a:rPr lang="el-GR" sz="1900" i="1" u="sng" dirty="0" smtClean="0">
                <a:solidFill>
                  <a:srgbClr val="FF0000"/>
                </a:solidFill>
                <a:latin typeface="Times New Roman" pitchFamily="18" charset="0"/>
                <a:cs typeface="Times New Roman" pitchFamily="18" charset="0"/>
              </a:rPr>
              <a:t>η γνώση του πεδίου </a:t>
            </a:r>
            <a:r>
              <a:rPr lang="el-GR" sz="1900" i="1" dirty="0" smtClean="0">
                <a:latin typeface="Times New Roman" pitchFamily="18" charset="0"/>
                <a:cs typeface="Times New Roman" pitchFamily="18" charset="0"/>
              </a:rPr>
              <a:t>και τα ιδιαίτερα </a:t>
            </a:r>
            <a:r>
              <a:rPr lang="el-GR" sz="1900" i="1" u="sng" dirty="0" smtClean="0">
                <a:solidFill>
                  <a:srgbClr val="FF0000"/>
                </a:solidFill>
                <a:latin typeface="Times New Roman" pitchFamily="18" charset="0"/>
                <a:cs typeface="Times New Roman" pitchFamily="18" charset="0"/>
              </a:rPr>
              <a:t>χαρακτηριστικά των συμμετεχόντων/ουσών. </a:t>
            </a:r>
          </a:p>
          <a:p>
            <a:endParaRPr lang="el-GR" sz="1900" dirty="0" smtClean="0">
              <a:latin typeface="Times New Roman" pitchFamily="18" charset="0"/>
              <a:cs typeface="Times New Roman" pitchFamily="18" charset="0"/>
            </a:endParaRPr>
          </a:p>
          <a:p>
            <a:r>
              <a:rPr lang="el-GR" sz="1900" b="1" dirty="0" smtClean="0">
                <a:latin typeface="Times New Roman" pitchFamily="18" charset="0"/>
                <a:cs typeface="Times New Roman" pitchFamily="18" charset="0"/>
              </a:rPr>
              <a:t>Κομβικά σημεία για την οργάνωση </a:t>
            </a:r>
            <a:r>
              <a:rPr lang="el-GR" sz="1900" dirty="0" smtClean="0">
                <a:latin typeface="Times New Roman" pitchFamily="18" charset="0"/>
                <a:cs typeface="Times New Roman" pitchFamily="18" charset="0"/>
              </a:rPr>
              <a:t>μιας παρατήρησης  είναι:</a:t>
            </a:r>
          </a:p>
          <a:p>
            <a:pPr lvl="1"/>
            <a:r>
              <a:rPr lang="el-GR" sz="1900" i="1" dirty="0" smtClean="0">
                <a:solidFill>
                  <a:srgbClr val="FF0000"/>
                </a:solidFill>
                <a:latin typeface="Times New Roman" pitchFamily="18" charset="0"/>
                <a:cs typeface="Times New Roman" pitchFamily="18" charset="0"/>
              </a:rPr>
              <a:t>ο τρόπος καταγραφής </a:t>
            </a:r>
            <a:r>
              <a:rPr lang="el-GR" sz="1900" i="1" dirty="0" smtClean="0">
                <a:latin typeface="Times New Roman" pitchFamily="18" charset="0"/>
                <a:cs typeface="Times New Roman" pitchFamily="18" charset="0"/>
              </a:rPr>
              <a:t>των παρατηρήσεων</a:t>
            </a:r>
          </a:p>
          <a:p>
            <a:pPr lvl="1"/>
            <a:r>
              <a:rPr lang="el-GR" sz="1900" i="1" dirty="0" smtClean="0">
                <a:solidFill>
                  <a:srgbClr val="FF0000"/>
                </a:solidFill>
                <a:latin typeface="Times New Roman" pitchFamily="18" charset="0"/>
                <a:cs typeface="Times New Roman" pitchFamily="18" charset="0"/>
              </a:rPr>
              <a:t>η γνώση από το πεδίο </a:t>
            </a:r>
            <a:r>
              <a:rPr lang="el-GR" sz="1900" i="1" dirty="0" smtClean="0">
                <a:latin typeface="Times New Roman" pitchFamily="18" charset="0"/>
                <a:cs typeface="Times New Roman" pitchFamily="18" charset="0"/>
              </a:rPr>
              <a:t>με τις ιδιαιτερότητες του</a:t>
            </a:r>
          </a:p>
          <a:p>
            <a:pPr lvl="1"/>
            <a:r>
              <a:rPr lang="el-GR" sz="1900" i="1" dirty="0" smtClean="0">
                <a:latin typeface="Times New Roman" pitchFamily="18" charset="0"/>
                <a:cs typeface="Times New Roman" pitchFamily="18" charset="0"/>
              </a:rPr>
              <a:t>το θέμα της </a:t>
            </a:r>
            <a:r>
              <a:rPr lang="el-GR" sz="1900" i="1" dirty="0" smtClean="0">
                <a:solidFill>
                  <a:srgbClr val="FF0000"/>
                </a:solidFill>
                <a:latin typeface="Times New Roman" pitchFamily="18" charset="0"/>
                <a:cs typeface="Times New Roman" pitchFamily="18" charset="0"/>
              </a:rPr>
              <a:t>συναίνεσης </a:t>
            </a:r>
            <a:r>
              <a:rPr lang="el-GR" sz="1900" i="1" dirty="0" smtClean="0">
                <a:latin typeface="Times New Roman" pitchFamily="18" charset="0"/>
                <a:cs typeface="Times New Roman" pitchFamily="18" charset="0"/>
              </a:rPr>
              <a:t>και αποδοχής των παρατηρούμενων</a:t>
            </a:r>
          </a:p>
          <a:p>
            <a:pPr lvl="1"/>
            <a:r>
              <a:rPr lang="el-GR" sz="1900" i="1" dirty="0" smtClean="0">
                <a:solidFill>
                  <a:srgbClr val="FF0000"/>
                </a:solidFill>
                <a:latin typeface="Times New Roman" pitchFamily="18" charset="0"/>
                <a:cs typeface="Times New Roman" pitchFamily="18" charset="0"/>
              </a:rPr>
              <a:t>Η ποιότητα καταγραφής</a:t>
            </a:r>
            <a:r>
              <a:rPr lang="el-GR" sz="1900" i="1" dirty="0" smtClean="0">
                <a:latin typeface="Times New Roman" pitchFamily="18" charset="0"/>
                <a:cs typeface="Times New Roman" pitchFamily="18" charset="0"/>
              </a:rPr>
              <a:t>, για το στάδιο  της  ανάλυσης και ερμηνείας.</a:t>
            </a:r>
          </a:p>
          <a:p>
            <a:endParaRPr lang="el-GR" sz="1800" dirty="0" smtClean="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400" b="1" dirty="0" smtClean="0"/>
              <a:t/>
            </a:r>
            <a:br>
              <a:rPr lang="el-GR" sz="2400" b="1" dirty="0" smtClean="0"/>
            </a:br>
            <a:r>
              <a:rPr lang="el-GR" sz="2700" b="1" dirty="0" smtClean="0">
                <a:latin typeface="Times New Roman" pitchFamily="18" charset="0"/>
                <a:cs typeface="Times New Roman" pitchFamily="18" charset="0"/>
              </a:rPr>
              <a:t> Από την παρατήρηση στην καταγραφή </a:t>
            </a: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lnSpcReduction="10000"/>
          </a:bodyPr>
          <a:lstStyle/>
          <a:p>
            <a:r>
              <a:rPr lang="el-GR" sz="2000" b="1" dirty="0" smtClean="0">
                <a:latin typeface="Times New Roman" pitchFamily="18" charset="0"/>
                <a:cs typeface="Times New Roman" pitchFamily="18" charset="0"/>
              </a:rPr>
              <a:t>Η καταγραφή είναι σημαντική  γιατί</a:t>
            </a:r>
            <a:r>
              <a:rPr lang="el-GR" sz="2000" dirty="0" smtClean="0">
                <a:latin typeface="Times New Roman" pitchFamily="18" charset="0"/>
                <a:cs typeface="Times New Roman" pitchFamily="18" charset="0"/>
              </a:rPr>
              <a:t>:</a:t>
            </a:r>
          </a:p>
          <a:p>
            <a:pPr lvl="1"/>
            <a:endParaRPr lang="el-GR" sz="1600" i="1" dirty="0" smtClean="0">
              <a:latin typeface="Times New Roman" pitchFamily="18" charset="0"/>
              <a:cs typeface="Times New Roman" pitchFamily="18" charset="0"/>
            </a:endParaRPr>
          </a:p>
          <a:p>
            <a:pPr lvl="1"/>
            <a:r>
              <a:rPr lang="el-GR" sz="2000" b="1" i="1" dirty="0" smtClean="0">
                <a:latin typeface="Times New Roman" pitchFamily="18" charset="0"/>
                <a:cs typeface="Times New Roman" pitchFamily="18" charset="0"/>
              </a:rPr>
              <a:t>Μας επιτρέπει να επανέλθουμε αργότερα </a:t>
            </a:r>
            <a:r>
              <a:rPr lang="el-GR" sz="2000" i="1" dirty="0" smtClean="0">
                <a:latin typeface="Times New Roman" pitchFamily="18" charset="0"/>
                <a:cs typeface="Times New Roman" pitchFamily="18" charset="0"/>
              </a:rPr>
              <a:t>σε όσα καταγράψαμε, </a:t>
            </a:r>
          </a:p>
          <a:p>
            <a:pPr lvl="2"/>
            <a:r>
              <a:rPr lang="el-GR" sz="1900" i="1" dirty="0" smtClean="0">
                <a:latin typeface="Times New Roman" pitchFamily="18" charset="0"/>
                <a:cs typeface="Times New Roman" pitchFamily="18" charset="0"/>
              </a:rPr>
              <a:t>ώστε να μπορέσουμε </a:t>
            </a:r>
            <a:r>
              <a:rPr lang="el-GR" sz="1900" i="1" dirty="0" smtClean="0">
                <a:solidFill>
                  <a:srgbClr val="FF0000"/>
                </a:solidFill>
                <a:latin typeface="Times New Roman" pitchFamily="18" charset="0"/>
                <a:cs typeface="Times New Roman" pitchFamily="18" charset="0"/>
              </a:rPr>
              <a:t>να διερευνήσουμε </a:t>
            </a:r>
            <a:r>
              <a:rPr lang="el-GR" sz="1900" i="1" dirty="0" smtClean="0">
                <a:latin typeface="Times New Roman" pitchFamily="18" charset="0"/>
                <a:cs typeface="Times New Roman" pitchFamily="18" charset="0"/>
              </a:rPr>
              <a:t>και </a:t>
            </a:r>
          </a:p>
          <a:p>
            <a:pPr lvl="2"/>
            <a:r>
              <a:rPr lang="el-GR" sz="1900" i="1" dirty="0" smtClean="0">
                <a:solidFill>
                  <a:srgbClr val="FF0000"/>
                </a:solidFill>
                <a:latin typeface="Times New Roman" pitchFamily="18" charset="0"/>
                <a:cs typeface="Times New Roman" pitchFamily="18" charset="0"/>
              </a:rPr>
              <a:t>να κατανοήσουμε βαθύτερα </a:t>
            </a:r>
            <a:r>
              <a:rPr lang="el-GR" sz="1900" i="1" dirty="0" smtClean="0">
                <a:latin typeface="Times New Roman" pitchFamily="18" charset="0"/>
                <a:cs typeface="Times New Roman" pitchFamily="18" charset="0"/>
              </a:rPr>
              <a:t>την εκπαιδευτική διαδικασία.</a:t>
            </a:r>
          </a:p>
          <a:p>
            <a:pPr lvl="1"/>
            <a:endParaRPr lang="el-GR" sz="2000" i="1" dirty="0" smtClean="0">
              <a:latin typeface="Times New Roman" pitchFamily="18" charset="0"/>
              <a:cs typeface="Times New Roman" pitchFamily="18" charset="0"/>
            </a:endParaRPr>
          </a:p>
          <a:p>
            <a:pPr lvl="1"/>
            <a:r>
              <a:rPr lang="el-GR" sz="2000" b="1" i="1" dirty="0" smtClean="0">
                <a:latin typeface="Times New Roman" pitchFamily="18" charset="0"/>
                <a:cs typeface="Times New Roman" pitchFamily="18" charset="0"/>
              </a:rPr>
              <a:t>Μας βοηθάει </a:t>
            </a:r>
            <a:r>
              <a:rPr lang="el-GR" sz="2000" i="1" dirty="0" smtClean="0">
                <a:latin typeface="Times New Roman" pitchFamily="18" charset="0"/>
                <a:cs typeface="Times New Roman" pitchFamily="18" charset="0"/>
              </a:rPr>
              <a:t>να βάλουμε </a:t>
            </a:r>
            <a:r>
              <a:rPr lang="el-GR" sz="2000" b="1" i="1" dirty="0" smtClean="0">
                <a:latin typeface="Times New Roman" pitchFamily="18" charset="0"/>
                <a:cs typeface="Times New Roman" pitchFamily="18" charset="0"/>
              </a:rPr>
              <a:t>σε μια σειρά τις σκέψεις μας, </a:t>
            </a:r>
            <a:r>
              <a:rPr lang="el-GR" sz="2000" i="1" dirty="0" smtClean="0">
                <a:latin typeface="Times New Roman" pitchFamily="18" charset="0"/>
                <a:cs typeface="Times New Roman" pitchFamily="18" charset="0"/>
              </a:rPr>
              <a:t>αλλά και </a:t>
            </a:r>
            <a:r>
              <a:rPr lang="el-GR" sz="2000" i="1" dirty="0" smtClean="0">
                <a:solidFill>
                  <a:srgbClr val="FF0000"/>
                </a:solidFill>
                <a:latin typeface="Times New Roman" pitchFamily="18" charset="0"/>
                <a:cs typeface="Times New Roman" pitchFamily="18" charset="0"/>
              </a:rPr>
              <a:t>να αναρωτηθούμε</a:t>
            </a:r>
            <a:r>
              <a:rPr lang="el-GR" sz="2000" i="1" dirty="0" smtClean="0">
                <a:latin typeface="Times New Roman" pitchFamily="18" charset="0"/>
                <a:cs typeface="Times New Roman" pitchFamily="18" charset="0"/>
              </a:rPr>
              <a:t>.</a:t>
            </a:r>
          </a:p>
          <a:p>
            <a:pPr lvl="1"/>
            <a:endParaRPr lang="el-GR" sz="2000" i="1" dirty="0" smtClean="0">
              <a:latin typeface="Times New Roman" pitchFamily="18" charset="0"/>
              <a:cs typeface="Times New Roman" pitchFamily="18" charset="0"/>
            </a:endParaRPr>
          </a:p>
          <a:p>
            <a:pPr lvl="1"/>
            <a:r>
              <a:rPr lang="el-GR" sz="2000" b="1" i="1" dirty="0" smtClean="0">
                <a:latin typeface="Times New Roman" pitchFamily="18" charset="0"/>
                <a:cs typeface="Times New Roman" pitchFamily="18" charset="0"/>
              </a:rPr>
              <a:t>Μας επιτρέπει να συνειδητοποιήσουμε </a:t>
            </a:r>
          </a:p>
          <a:p>
            <a:pPr lvl="2"/>
            <a:r>
              <a:rPr lang="el-GR" sz="1900" i="1" dirty="0" smtClean="0">
                <a:latin typeface="Times New Roman" pitchFamily="18" charset="0"/>
                <a:cs typeface="Times New Roman" pitchFamily="18" charset="0"/>
              </a:rPr>
              <a:t>τις </a:t>
            </a:r>
            <a:r>
              <a:rPr lang="el-GR" sz="1900" i="1" dirty="0" smtClean="0">
                <a:solidFill>
                  <a:srgbClr val="FF0000"/>
                </a:solidFill>
                <a:latin typeface="Times New Roman" pitchFamily="18" charset="0"/>
                <a:cs typeface="Times New Roman" pitchFamily="18" charset="0"/>
              </a:rPr>
              <a:t>ποικίλες παραμέτρους </a:t>
            </a:r>
            <a:r>
              <a:rPr lang="el-GR" sz="1900" i="1" dirty="0" smtClean="0">
                <a:latin typeface="Times New Roman" pitchFamily="18" charset="0"/>
                <a:cs typeface="Times New Roman" pitchFamily="18" charset="0"/>
              </a:rPr>
              <a:t>που επηρεάζουν μια διαδικασία, </a:t>
            </a:r>
          </a:p>
          <a:p>
            <a:pPr lvl="2"/>
            <a:r>
              <a:rPr lang="el-GR" sz="1900" i="1" dirty="0" smtClean="0">
                <a:latin typeface="Times New Roman" pitchFamily="18" charset="0"/>
                <a:cs typeface="Times New Roman" pitchFamily="18" charset="0"/>
              </a:rPr>
              <a:t>τα ποικίλα </a:t>
            </a:r>
            <a:r>
              <a:rPr lang="el-GR" sz="1900" i="1" dirty="0" smtClean="0">
                <a:solidFill>
                  <a:srgbClr val="FF0000"/>
                </a:solidFill>
                <a:latin typeface="Times New Roman" pitchFamily="18" charset="0"/>
                <a:cs typeface="Times New Roman" pitchFamily="18" charset="0"/>
              </a:rPr>
              <a:t>θέματα που μας απασχολούν </a:t>
            </a:r>
            <a:r>
              <a:rPr lang="el-GR" sz="1900" i="1" dirty="0" smtClean="0">
                <a:latin typeface="Times New Roman" pitchFamily="18" charset="0"/>
                <a:cs typeface="Times New Roman" pitchFamily="18" charset="0"/>
              </a:rPr>
              <a:t>και τις αλληλεπιδράσεις που υπάρχουν</a:t>
            </a:r>
          </a:p>
          <a:p>
            <a:pPr lvl="2"/>
            <a:r>
              <a:rPr lang="el-GR" sz="1900" i="1" dirty="0" smtClean="0">
                <a:solidFill>
                  <a:srgbClr val="FF0000"/>
                </a:solidFill>
                <a:latin typeface="Times New Roman" pitchFamily="18" charset="0"/>
                <a:cs typeface="Times New Roman" pitchFamily="18" charset="0"/>
              </a:rPr>
              <a:t>να αναδείξουμε τις σημαντικότερες </a:t>
            </a:r>
            <a:r>
              <a:rPr lang="el-GR" sz="1900" i="1" dirty="0" smtClean="0">
                <a:latin typeface="Times New Roman" pitchFamily="18" charset="0"/>
                <a:cs typeface="Times New Roman" pitchFamily="18" charset="0"/>
              </a:rPr>
              <a:t>και αυτές που χρειάζονται διερεύνηση</a:t>
            </a:r>
            <a:r>
              <a:rPr lang="el-GR" sz="1900" dirty="0" smtClean="0">
                <a:latin typeface="Times New Roman" pitchFamily="18" charset="0"/>
                <a:cs typeface="Times New Roman" pitchFamily="18" charset="0"/>
              </a:rPr>
              <a:t>.</a:t>
            </a:r>
          </a:p>
          <a:p>
            <a:endParaRPr lang="el-GR" sz="2000" dirty="0" smtClean="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400" b="1" dirty="0" smtClean="0"/>
              <a:t/>
            </a:r>
            <a:br>
              <a:rPr lang="el-GR" sz="2400" b="1" dirty="0" smtClean="0"/>
            </a:br>
            <a:r>
              <a:rPr lang="el-GR" sz="2700" b="1" dirty="0" smtClean="0">
                <a:latin typeface="Times New Roman" pitchFamily="18" charset="0"/>
                <a:cs typeface="Times New Roman" pitchFamily="18" charset="0"/>
              </a:rPr>
              <a:t> Από την παρατήρηση στην καταγραφή </a:t>
            </a: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a:bodyPr>
          <a:lstStyle/>
          <a:p>
            <a:endParaRPr lang="el-GR" sz="2000" b="1" dirty="0" smtClean="0">
              <a:latin typeface="Times New Roman" pitchFamily="18" charset="0"/>
              <a:cs typeface="Times New Roman" pitchFamily="18" charset="0"/>
            </a:endParaRPr>
          </a:p>
          <a:p>
            <a:endParaRPr lang="el-GR" sz="2000" b="1" dirty="0" smtClean="0">
              <a:latin typeface="Times New Roman" pitchFamily="18" charset="0"/>
              <a:cs typeface="Times New Roman" pitchFamily="18" charset="0"/>
            </a:endParaRPr>
          </a:p>
          <a:p>
            <a:pPr algn="ctr">
              <a:buNone/>
            </a:pPr>
            <a:r>
              <a:rPr lang="el-GR" sz="2000" b="1" dirty="0" smtClean="0">
                <a:latin typeface="Times New Roman" pitchFamily="18" charset="0"/>
                <a:cs typeface="Times New Roman" pitchFamily="18" charset="0"/>
              </a:rPr>
              <a:t> </a:t>
            </a:r>
            <a:r>
              <a:rPr lang="el-GR" sz="4000" b="1" i="1" dirty="0" smtClean="0">
                <a:latin typeface="Times New Roman" pitchFamily="18" charset="0"/>
                <a:cs typeface="Times New Roman" pitchFamily="18" charset="0"/>
              </a:rPr>
              <a:t>Από τι εξαρτάται η ποιότητα της καταγραφής ;  </a:t>
            </a:r>
            <a:endParaRPr lang="el-GR" sz="4000" i="1" dirty="0" smtClean="0"/>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400" b="1" dirty="0" smtClean="0"/>
              <a:t/>
            </a:r>
            <a:br>
              <a:rPr lang="el-GR" sz="2400" b="1" dirty="0" smtClean="0"/>
            </a:br>
            <a:r>
              <a:rPr lang="el-GR" sz="2700" b="1" dirty="0" smtClean="0">
                <a:latin typeface="Times New Roman" pitchFamily="18" charset="0"/>
                <a:cs typeface="Times New Roman" pitchFamily="18" charset="0"/>
              </a:rPr>
              <a:t> Από την παρατήρηση στην καταγραφή </a:t>
            </a: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a:bodyPr>
          <a:lstStyle/>
          <a:p>
            <a:r>
              <a:rPr lang="el-GR" sz="2000" b="1" dirty="0" smtClean="0">
                <a:latin typeface="Times New Roman" pitchFamily="18" charset="0"/>
                <a:cs typeface="Times New Roman" pitchFamily="18" charset="0"/>
              </a:rPr>
              <a:t>Η ποιότητα της καταγραφής εξαρτάται από:</a:t>
            </a:r>
          </a:p>
          <a:p>
            <a:pPr lvl="1"/>
            <a:r>
              <a:rPr lang="el-GR" sz="2000" i="1" dirty="0" smtClean="0">
                <a:latin typeface="Times New Roman" pitchFamily="18" charset="0"/>
                <a:cs typeface="Times New Roman" pitchFamily="18" charset="0"/>
              </a:rPr>
              <a:t>τη </a:t>
            </a:r>
            <a:r>
              <a:rPr lang="el-GR" sz="2000" i="1" u="sng" dirty="0" smtClean="0">
                <a:solidFill>
                  <a:srgbClr val="FF0000"/>
                </a:solidFill>
                <a:latin typeface="Times New Roman" pitchFamily="18" charset="0"/>
                <a:cs typeface="Times New Roman" pitchFamily="18" charset="0"/>
              </a:rPr>
              <a:t>συστηματικότητα</a:t>
            </a:r>
            <a:r>
              <a:rPr lang="el-GR" sz="2000" i="1" u="sng"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της παρατήρησης,</a:t>
            </a:r>
          </a:p>
          <a:p>
            <a:pPr lvl="1"/>
            <a:endParaRPr lang="el-GR" sz="2000" i="1" dirty="0" smtClean="0">
              <a:latin typeface="Times New Roman" pitchFamily="18" charset="0"/>
              <a:cs typeface="Times New Roman" pitchFamily="18" charset="0"/>
            </a:endParaRPr>
          </a:p>
          <a:p>
            <a:pPr lvl="1"/>
            <a:r>
              <a:rPr lang="el-GR" sz="2000" i="1" dirty="0" smtClean="0">
                <a:latin typeface="Times New Roman" pitchFamily="18" charset="0"/>
                <a:cs typeface="Times New Roman" pitchFamily="18" charset="0"/>
              </a:rPr>
              <a:t> τον βαθμό </a:t>
            </a:r>
            <a:r>
              <a:rPr lang="el-GR" sz="2000" i="1" u="sng" dirty="0" smtClean="0">
                <a:solidFill>
                  <a:srgbClr val="FF0000"/>
                </a:solidFill>
                <a:latin typeface="Times New Roman" pitchFamily="18" charset="0"/>
                <a:cs typeface="Times New Roman" pitchFamily="18" charset="0"/>
              </a:rPr>
              <a:t>συναισθηματικής απεμπλοκής</a:t>
            </a:r>
            <a:r>
              <a:rPr lang="el-GR" sz="2000" i="1" u="sng" dirty="0" smtClean="0">
                <a:latin typeface="Times New Roman" pitchFamily="18" charset="0"/>
                <a:cs typeface="Times New Roman" pitchFamily="18" charset="0"/>
              </a:rPr>
              <a:t>,</a:t>
            </a:r>
          </a:p>
          <a:p>
            <a:pPr lvl="1"/>
            <a:endParaRPr lang="el-GR" sz="2000" i="1" dirty="0" smtClean="0">
              <a:latin typeface="Times New Roman" pitchFamily="18" charset="0"/>
              <a:cs typeface="Times New Roman" pitchFamily="18" charset="0"/>
            </a:endParaRPr>
          </a:p>
          <a:p>
            <a:pPr lvl="1"/>
            <a:r>
              <a:rPr lang="el-GR" sz="2000" i="1" dirty="0" smtClean="0">
                <a:latin typeface="Times New Roman" pitchFamily="18" charset="0"/>
                <a:cs typeface="Times New Roman" pitchFamily="18" charset="0"/>
              </a:rPr>
              <a:t>την </a:t>
            </a:r>
            <a:r>
              <a:rPr lang="el-GR" sz="2000" i="1" u="sng" dirty="0" smtClean="0">
                <a:solidFill>
                  <a:srgbClr val="FF0000"/>
                </a:solidFill>
                <a:latin typeface="Times New Roman" pitchFamily="18" charset="0"/>
                <a:cs typeface="Times New Roman" pitchFamily="18" charset="0"/>
              </a:rPr>
              <a:t>ποιότητα των στοιχείων </a:t>
            </a:r>
            <a:r>
              <a:rPr lang="el-GR" sz="2000" i="1" dirty="0" smtClean="0">
                <a:latin typeface="Times New Roman" pitchFamily="18" charset="0"/>
                <a:cs typeface="Times New Roman" pitchFamily="18" charset="0"/>
              </a:rPr>
              <a:t>που συγκρατήσαμε (συσχέτιση με άξονες παρατήρησης),</a:t>
            </a:r>
          </a:p>
          <a:p>
            <a:pPr lvl="1"/>
            <a:endParaRPr lang="el-GR" sz="2000" i="1" dirty="0" smtClean="0">
              <a:latin typeface="Times New Roman" pitchFamily="18" charset="0"/>
              <a:cs typeface="Times New Roman" pitchFamily="18" charset="0"/>
            </a:endParaRPr>
          </a:p>
          <a:p>
            <a:pPr lvl="1"/>
            <a:r>
              <a:rPr lang="el-GR" sz="2000" i="1" dirty="0" smtClean="0">
                <a:latin typeface="Times New Roman" pitchFamily="18" charset="0"/>
                <a:cs typeface="Times New Roman" pitchFamily="18" charset="0"/>
              </a:rPr>
              <a:t>την επιλογή της </a:t>
            </a:r>
            <a:r>
              <a:rPr lang="el-GR" sz="2000" i="1" u="sng" dirty="0" smtClean="0">
                <a:solidFill>
                  <a:srgbClr val="FF0000"/>
                </a:solidFill>
                <a:latin typeface="Times New Roman" pitchFamily="18" charset="0"/>
                <a:cs typeface="Times New Roman" pitchFamily="18" charset="0"/>
              </a:rPr>
              <a:t>κατάλληλης τεχνικής</a:t>
            </a:r>
          </a:p>
          <a:p>
            <a:pPr lvl="1"/>
            <a:endParaRPr lang="el-GR" sz="2000" i="1" dirty="0" smtClean="0">
              <a:latin typeface="Times New Roman" pitchFamily="18" charset="0"/>
              <a:cs typeface="Times New Roman" pitchFamily="18" charset="0"/>
            </a:endParaRPr>
          </a:p>
          <a:p>
            <a:pPr lvl="1"/>
            <a:r>
              <a:rPr lang="el-GR" sz="2000" i="1" dirty="0" smtClean="0">
                <a:latin typeface="Times New Roman" pitchFamily="18" charset="0"/>
                <a:cs typeface="Times New Roman" pitchFamily="18" charset="0"/>
              </a:rPr>
              <a:t>την </a:t>
            </a:r>
            <a:r>
              <a:rPr lang="el-GR" sz="2000" i="1" u="sng" dirty="0" smtClean="0">
                <a:solidFill>
                  <a:srgbClr val="FF0000"/>
                </a:solidFill>
                <a:latin typeface="Times New Roman" pitchFamily="18" charset="0"/>
                <a:cs typeface="Times New Roman" pitchFamily="18" charset="0"/>
              </a:rPr>
              <a:t>αναλυτικότητα</a:t>
            </a:r>
            <a:r>
              <a:rPr lang="el-GR" sz="2000" i="1" dirty="0" smtClean="0">
                <a:latin typeface="Times New Roman" pitchFamily="18" charset="0"/>
                <a:cs typeface="Times New Roman" pitchFamily="18" charset="0"/>
              </a:rPr>
              <a:t> της περιγραφής και την επαρκή </a:t>
            </a:r>
            <a:r>
              <a:rPr lang="el-GR" sz="2000" i="1" u="sng" dirty="0" smtClean="0">
                <a:solidFill>
                  <a:srgbClr val="FF0000"/>
                </a:solidFill>
                <a:latin typeface="Times New Roman" pitchFamily="18" charset="0"/>
                <a:cs typeface="Times New Roman" pitchFamily="18" charset="0"/>
              </a:rPr>
              <a:t>τεκμηρίωση,</a:t>
            </a:r>
          </a:p>
          <a:p>
            <a:pPr lvl="1"/>
            <a:endParaRPr lang="el-GR" sz="2000" i="1" dirty="0" smtClean="0">
              <a:latin typeface="Times New Roman" pitchFamily="18" charset="0"/>
              <a:cs typeface="Times New Roman" pitchFamily="18" charset="0"/>
            </a:endParaRPr>
          </a:p>
          <a:p>
            <a:pPr lvl="1"/>
            <a:r>
              <a:rPr lang="el-GR" sz="2000" i="1" dirty="0" smtClean="0">
                <a:latin typeface="Times New Roman" pitchFamily="18" charset="0"/>
                <a:cs typeface="Times New Roman" pitchFamily="18" charset="0"/>
              </a:rPr>
              <a:t>την </a:t>
            </a:r>
            <a:r>
              <a:rPr lang="el-GR" sz="2000" i="1" u="sng" dirty="0" smtClean="0">
                <a:solidFill>
                  <a:srgbClr val="FF0000"/>
                </a:solidFill>
                <a:latin typeface="Times New Roman" pitchFamily="18" charset="0"/>
                <a:cs typeface="Times New Roman" pitchFamily="18" charset="0"/>
              </a:rPr>
              <a:t>επαρκή άσκηση </a:t>
            </a:r>
            <a:r>
              <a:rPr lang="el-GR" sz="2000" i="1" u="sng" dirty="0" smtClean="0">
                <a:latin typeface="Times New Roman" pitchFamily="18" charset="0"/>
                <a:cs typeface="Times New Roman" pitchFamily="18" charset="0"/>
              </a:rPr>
              <a:t>και τη σταδιακή </a:t>
            </a:r>
            <a:r>
              <a:rPr lang="el-GR" sz="2000" i="1" u="sng" dirty="0" smtClean="0">
                <a:solidFill>
                  <a:srgbClr val="FF0000"/>
                </a:solidFill>
                <a:latin typeface="Times New Roman" pitchFamily="18" charset="0"/>
                <a:cs typeface="Times New Roman" pitchFamily="18" charset="0"/>
              </a:rPr>
              <a:t>εξοικείωση</a:t>
            </a:r>
            <a:r>
              <a:rPr lang="el-GR" sz="2000" i="1" u="sng"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του/της παρατηρητή/ </a:t>
            </a:r>
            <a:r>
              <a:rPr lang="el-GR" sz="2000" i="1" dirty="0" err="1" smtClean="0">
                <a:latin typeface="Times New Roman" pitchFamily="18" charset="0"/>
                <a:cs typeface="Times New Roman" pitchFamily="18" charset="0"/>
              </a:rPr>
              <a:t>ήτριας</a:t>
            </a:r>
            <a:r>
              <a:rPr lang="el-GR" sz="2000" i="1" dirty="0" smtClean="0">
                <a:latin typeface="Times New Roman" pitchFamily="18" charset="0"/>
                <a:cs typeface="Times New Roman" pitchFamily="18" charset="0"/>
              </a:rPr>
              <a:t> με την αναλυτική και τη συνθετική </a:t>
            </a:r>
            <a:r>
              <a:rPr lang="el-GR" sz="2000" i="1" dirty="0" smtClean="0">
                <a:solidFill>
                  <a:srgbClr val="FF0000"/>
                </a:solidFill>
                <a:latin typeface="Times New Roman" pitchFamily="18" charset="0"/>
                <a:cs typeface="Times New Roman" pitchFamily="18" charset="0"/>
              </a:rPr>
              <a:t>διαδικασία.</a:t>
            </a:r>
            <a:endParaRPr lang="el-GR" sz="2000" dirty="0" smtClean="0"/>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8572528" cy="571480"/>
          </a:xfrm>
        </p:spPr>
        <p:txBody>
          <a:bodyPr>
            <a:normAutofit fontScale="90000"/>
          </a:bodyPr>
          <a:lstStyle/>
          <a:p>
            <a:pPr>
              <a:lnSpc>
                <a:spcPct val="80000"/>
              </a:lnSpc>
            </a:pPr>
            <a:r>
              <a:rPr lang="el-GR" sz="2400" b="1" dirty="0" smtClean="0"/>
              <a:t/>
            </a:r>
            <a:br>
              <a:rPr lang="el-GR" sz="2400" b="1" dirty="0" smtClean="0"/>
            </a:br>
            <a:r>
              <a:rPr lang="el-GR" sz="2400" b="1" dirty="0" smtClean="0"/>
              <a:t/>
            </a:r>
            <a:br>
              <a:rPr lang="el-GR" sz="2400" b="1" dirty="0" smtClean="0"/>
            </a:br>
            <a:r>
              <a:rPr lang="el-GR" sz="2800" b="1" dirty="0" smtClean="0">
                <a:latin typeface="Times New Roman" pitchFamily="18" charset="0"/>
                <a:cs typeface="Times New Roman" pitchFamily="18" charset="0"/>
              </a:rPr>
              <a:t> </a:t>
            </a:r>
            <a:r>
              <a:rPr lang="el-GR" sz="2800" b="1" dirty="0" smtClean="0">
                <a:latin typeface="Times New Roman" pitchFamily="18" charset="0"/>
                <a:cs typeface="Times New Roman" pitchFamily="18" charset="0"/>
              </a:rPr>
              <a:t> Παράδειγμα: </a:t>
            </a:r>
            <a:r>
              <a:rPr lang="el-GR" sz="2200" b="1" dirty="0" smtClean="0">
                <a:latin typeface="Times New Roman" pitchFamily="18" charset="0"/>
                <a:cs typeface="Times New Roman" pitchFamily="18" charset="0"/>
              </a:rPr>
              <a:t>Συνεχείς καταγραφές </a:t>
            </a:r>
            <a:r>
              <a:rPr lang="el-GR" sz="2200" b="1" dirty="0" smtClean="0">
                <a:latin typeface="Times New Roman" pitchFamily="18" charset="0"/>
                <a:ea typeface="+mn-ea"/>
                <a:cs typeface="Times New Roman" pitchFamily="18" charset="0"/>
              </a:rPr>
              <a:t>(παρατήρηση)  </a:t>
            </a:r>
            <a:r>
              <a:rPr lang="el-GR" sz="2200" dirty="0" smtClean="0"/>
              <a:t/>
            </a:r>
            <a:br>
              <a:rPr lang="el-GR" sz="2200" dirty="0" smtClean="0"/>
            </a:br>
            <a:r>
              <a:rPr lang="el-GR" sz="2400" b="1" dirty="0" smtClean="0"/>
              <a:t/>
            </a:r>
            <a:br>
              <a:rPr lang="el-GR" sz="2400" b="1" dirty="0" smtClean="0"/>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714356"/>
            <a:ext cx="8715404" cy="6143644"/>
          </a:xfrm>
        </p:spPr>
        <p:txBody>
          <a:bodyPr>
            <a:normAutofit/>
          </a:bodyPr>
          <a:lstStyle/>
          <a:p>
            <a:r>
              <a:rPr lang="el-GR" sz="1900" b="1" u="sng" dirty="0" smtClean="0">
                <a:latin typeface="Times New Roman" pitchFamily="18" charset="0"/>
                <a:cs typeface="Times New Roman" pitchFamily="18" charset="0"/>
              </a:rPr>
              <a:t>Συστηματική παρατήρηση: συνεχείς </a:t>
            </a:r>
            <a:r>
              <a:rPr lang="el-GR" sz="1900" b="1" u="sng" dirty="0" smtClean="0">
                <a:latin typeface="Times New Roman" pitchFamily="18" charset="0"/>
                <a:cs typeface="Times New Roman" pitchFamily="18" charset="0"/>
              </a:rPr>
              <a:t>καταγραφές </a:t>
            </a:r>
          </a:p>
          <a:p>
            <a:r>
              <a:rPr lang="el-GR" sz="1900" dirty="0" smtClean="0">
                <a:latin typeface="Times New Roman" pitchFamily="18" charset="0"/>
                <a:cs typeface="Times New Roman" pitchFamily="18" charset="0"/>
              </a:rPr>
              <a:t>Η συνεχής καταγραφή είναι </a:t>
            </a:r>
          </a:p>
          <a:p>
            <a:pPr lvl="2"/>
            <a:r>
              <a:rPr lang="el-GR" sz="1900" b="1" i="1" dirty="0" smtClean="0">
                <a:latin typeface="Times New Roman" pitchFamily="18" charset="0"/>
                <a:cs typeface="Times New Roman" pitchFamily="18" charset="0"/>
              </a:rPr>
              <a:t>μια καταγραφή </a:t>
            </a:r>
            <a:r>
              <a:rPr lang="el-GR" sz="1900" i="1" dirty="0" smtClean="0">
                <a:solidFill>
                  <a:srgbClr val="FF0000"/>
                </a:solidFill>
                <a:latin typeface="Times New Roman" pitchFamily="18" charset="0"/>
                <a:cs typeface="Times New Roman" pitchFamily="18" charset="0"/>
              </a:rPr>
              <a:t>όλων των πράξεων </a:t>
            </a:r>
            <a:r>
              <a:rPr lang="el-GR" sz="1900" i="1" dirty="0" smtClean="0">
                <a:latin typeface="Times New Roman" pitchFamily="18" charset="0"/>
                <a:cs typeface="Times New Roman" pitchFamily="18" charset="0"/>
              </a:rPr>
              <a:t>του παιδιού σε μια ορισμένη </a:t>
            </a:r>
            <a:r>
              <a:rPr lang="el-GR" sz="1900" i="1" dirty="0" smtClean="0">
                <a:solidFill>
                  <a:srgbClr val="FF0000"/>
                </a:solidFill>
                <a:latin typeface="Times New Roman" pitchFamily="18" charset="0"/>
                <a:cs typeface="Times New Roman" pitchFamily="18" charset="0"/>
              </a:rPr>
              <a:t>χρονική περίοδο, </a:t>
            </a:r>
          </a:p>
          <a:p>
            <a:pPr lvl="2"/>
            <a:r>
              <a:rPr lang="el-GR" sz="1900" i="1" dirty="0" smtClean="0">
                <a:latin typeface="Times New Roman" pitchFamily="18" charset="0"/>
                <a:cs typeface="Times New Roman" pitchFamily="18" charset="0"/>
              </a:rPr>
              <a:t>που μπορεί να διαρκέσει από </a:t>
            </a:r>
            <a:r>
              <a:rPr lang="el-GR" sz="1900" i="1" dirty="0" smtClean="0">
                <a:solidFill>
                  <a:srgbClr val="FF0000"/>
                </a:solidFill>
                <a:latin typeface="Times New Roman" pitchFamily="18" charset="0"/>
                <a:cs typeface="Times New Roman" pitchFamily="18" charset="0"/>
              </a:rPr>
              <a:t>κάποια λεπτά </a:t>
            </a:r>
            <a:r>
              <a:rPr lang="el-GR" sz="1900" i="1" dirty="0" smtClean="0">
                <a:latin typeface="Times New Roman" pitchFamily="18" charset="0"/>
                <a:cs typeface="Times New Roman" pitchFamily="18" charset="0"/>
              </a:rPr>
              <a:t>έως κάποιες </a:t>
            </a:r>
            <a:r>
              <a:rPr lang="el-GR" sz="1900" i="1" dirty="0" smtClean="0">
                <a:solidFill>
                  <a:srgbClr val="FF0000"/>
                </a:solidFill>
                <a:latin typeface="Times New Roman" pitchFamily="18" charset="0"/>
                <a:cs typeface="Times New Roman" pitchFamily="18" charset="0"/>
              </a:rPr>
              <a:t>εβδομάδες</a:t>
            </a:r>
            <a:r>
              <a:rPr lang="el-GR" sz="1900" i="1" dirty="0" smtClean="0">
                <a:latin typeface="Times New Roman" pitchFamily="18" charset="0"/>
                <a:cs typeface="Times New Roman" pitchFamily="18" charset="0"/>
              </a:rPr>
              <a:t>. </a:t>
            </a:r>
          </a:p>
          <a:p>
            <a:pPr lvl="2"/>
            <a:r>
              <a:rPr lang="el-GR" sz="1900" b="1" i="1" dirty="0" smtClean="0">
                <a:latin typeface="Times New Roman" pitchFamily="18" charset="0"/>
                <a:cs typeface="Times New Roman" pitchFamily="18" charset="0"/>
              </a:rPr>
              <a:t>Ο/Η εκπαιδευτικός παρατηρεί </a:t>
            </a:r>
            <a:r>
              <a:rPr lang="el-GR" sz="1900" i="1" dirty="0" smtClean="0">
                <a:solidFill>
                  <a:srgbClr val="FF0000"/>
                </a:solidFill>
                <a:latin typeface="Times New Roman" pitchFamily="18" charset="0"/>
                <a:cs typeface="Times New Roman" pitchFamily="18" charset="0"/>
              </a:rPr>
              <a:t>τι ακριβώς λέει και κάνει </a:t>
            </a:r>
            <a:r>
              <a:rPr lang="el-GR" sz="1900" i="1" dirty="0" smtClean="0">
                <a:latin typeface="Times New Roman" pitchFamily="18" charset="0"/>
                <a:cs typeface="Times New Roman" pitchFamily="18" charset="0"/>
              </a:rPr>
              <a:t>το παιδί.</a:t>
            </a:r>
          </a:p>
          <a:p>
            <a:pPr lvl="2"/>
            <a:r>
              <a:rPr lang="el-GR" sz="1900" i="1" dirty="0" smtClean="0">
                <a:latin typeface="Times New Roman" pitchFamily="18" charset="0"/>
                <a:cs typeface="Times New Roman" pitchFamily="18" charset="0"/>
              </a:rPr>
              <a:t>Κατά κύριο λόγο </a:t>
            </a:r>
            <a:r>
              <a:rPr lang="el-GR" sz="1900" b="1" i="1" dirty="0" smtClean="0">
                <a:latin typeface="Times New Roman" pitchFamily="18" charset="0"/>
                <a:cs typeface="Times New Roman" pitchFamily="18" charset="0"/>
              </a:rPr>
              <a:t>εστιάζει σε ένα παιδί</a:t>
            </a:r>
            <a:r>
              <a:rPr lang="el-GR" sz="1900" i="1" dirty="0" smtClean="0">
                <a:latin typeface="Times New Roman" pitchFamily="18" charset="0"/>
                <a:cs typeface="Times New Roman" pitchFamily="18" charset="0"/>
              </a:rPr>
              <a:t>, ή</a:t>
            </a:r>
            <a:r>
              <a:rPr lang="el-GR" sz="1900" b="1" i="1" dirty="0" smtClean="0">
                <a:latin typeface="Times New Roman" pitchFamily="18" charset="0"/>
                <a:cs typeface="Times New Roman" pitchFamily="18" charset="0"/>
              </a:rPr>
              <a:t> σε μια ομάδα παιδιών</a:t>
            </a:r>
            <a:r>
              <a:rPr lang="el-GR" sz="1900" i="1" dirty="0" smtClean="0">
                <a:latin typeface="Times New Roman" pitchFamily="18" charset="0"/>
                <a:cs typeface="Times New Roman" pitchFamily="18" charset="0"/>
              </a:rPr>
              <a:t> </a:t>
            </a:r>
          </a:p>
          <a:p>
            <a:pPr lvl="2"/>
            <a:r>
              <a:rPr lang="el-GR" sz="1900" i="1" dirty="0" smtClean="0">
                <a:latin typeface="Times New Roman" pitchFamily="18" charset="0"/>
                <a:cs typeface="Times New Roman" pitchFamily="18" charset="0"/>
              </a:rPr>
              <a:t>χρησιμοποιεί </a:t>
            </a:r>
            <a:r>
              <a:rPr lang="el-GR" sz="1900" i="1" dirty="0" smtClean="0">
                <a:solidFill>
                  <a:srgbClr val="FF0000"/>
                </a:solidFill>
                <a:latin typeface="Times New Roman" pitchFamily="18" charset="0"/>
                <a:cs typeface="Times New Roman" pitchFamily="18" charset="0"/>
              </a:rPr>
              <a:t>συντομογραφίες ή λέξεις-κλειδιά.</a:t>
            </a:r>
          </a:p>
          <a:p>
            <a:endParaRPr lang="el-GR" sz="1900" dirty="0" smtClean="0">
              <a:latin typeface="Times New Roman" pitchFamily="18" charset="0"/>
              <a:cs typeface="Times New Roman" pitchFamily="18" charset="0"/>
            </a:endParaRPr>
          </a:p>
          <a:p>
            <a:r>
              <a:rPr lang="el-GR" sz="1900" b="1" u="sng" dirty="0" smtClean="0">
                <a:latin typeface="Times New Roman" pitchFamily="18" charset="0"/>
                <a:cs typeface="Times New Roman" pitchFamily="18" charset="0"/>
              </a:rPr>
              <a:t>Παράδειγμα </a:t>
            </a:r>
            <a:r>
              <a:rPr lang="el-GR" sz="1900" b="1" u="sng" dirty="0" smtClean="0">
                <a:latin typeface="Times New Roman" pitchFamily="18" charset="0"/>
                <a:cs typeface="Times New Roman" pitchFamily="18" charset="0"/>
              </a:rPr>
              <a:t>: </a:t>
            </a:r>
            <a:r>
              <a:rPr lang="el-GR" sz="1900" b="1" u="sng" dirty="0" smtClean="0">
                <a:latin typeface="Times New Roman" pitchFamily="18" charset="0"/>
                <a:cs typeface="Times New Roman" pitchFamily="18" charset="0"/>
              </a:rPr>
              <a:t>Συνεχής καταγραφή</a:t>
            </a:r>
          </a:p>
          <a:p>
            <a:pPr algn="r">
              <a:buNone/>
            </a:pPr>
            <a:r>
              <a:rPr lang="el-GR" sz="1900" dirty="0" smtClean="0">
                <a:latin typeface="Times New Roman" pitchFamily="18" charset="0"/>
                <a:cs typeface="Times New Roman" pitchFamily="18" charset="0"/>
              </a:rPr>
              <a:t>Όνομα παιδιού: Αϊσέ </a:t>
            </a:r>
          </a:p>
          <a:p>
            <a:pPr algn="r">
              <a:buNone/>
            </a:pPr>
            <a:r>
              <a:rPr lang="el-GR" sz="1900" dirty="0" smtClean="0">
                <a:latin typeface="Times New Roman" pitchFamily="18" charset="0"/>
                <a:cs typeface="Times New Roman" pitchFamily="18" charset="0"/>
              </a:rPr>
              <a:t>Όνομα εκπαιδευτικού-παρατηρητή: Νίκη </a:t>
            </a:r>
          </a:p>
          <a:p>
            <a:pPr algn="r">
              <a:buNone/>
            </a:pPr>
            <a:r>
              <a:rPr lang="el-GR" sz="1900" dirty="0" err="1" smtClean="0">
                <a:latin typeface="Times New Roman" pitchFamily="18" charset="0"/>
                <a:cs typeface="Times New Roman" pitchFamily="18" charset="0"/>
              </a:rPr>
              <a:t>Ημ</a:t>
            </a:r>
            <a:r>
              <a:rPr lang="el-GR" sz="1900" dirty="0" smtClean="0">
                <a:latin typeface="Times New Roman" pitchFamily="18" charset="0"/>
                <a:cs typeface="Times New Roman" pitchFamily="18" charset="0"/>
              </a:rPr>
              <a:t>/</a:t>
            </a:r>
            <a:r>
              <a:rPr lang="el-GR" sz="1900" dirty="0" err="1" smtClean="0">
                <a:latin typeface="Times New Roman" pitchFamily="18" charset="0"/>
                <a:cs typeface="Times New Roman" pitchFamily="18" charset="0"/>
              </a:rPr>
              <a:t>νία</a:t>
            </a:r>
            <a:r>
              <a:rPr lang="el-GR" sz="1900" dirty="0" smtClean="0">
                <a:latin typeface="Times New Roman" pitchFamily="18" charset="0"/>
                <a:cs typeface="Times New Roman" pitchFamily="18" charset="0"/>
              </a:rPr>
              <a:t> παρατήρησης: 18 Μαρτίου </a:t>
            </a:r>
          </a:p>
          <a:p>
            <a:pPr algn="r">
              <a:buNone/>
            </a:pPr>
            <a:r>
              <a:rPr lang="el-GR" sz="1900" dirty="0" smtClean="0">
                <a:latin typeface="Times New Roman" pitchFamily="18" charset="0"/>
                <a:cs typeface="Times New Roman" pitchFamily="18" charset="0"/>
              </a:rPr>
              <a:t>Ώρα: 08:15-08:45 </a:t>
            </a:r>
          </a:p>
          <a:p>
            <a:pPr algn="r">
              <a:buNone/>
            </a:pPr>
            <a:r>
              <a:rPr lang="el-GR" sz="1900" dirty="0" smtClean="0">
                <a:latin typeface="Times New Roman" pitchFamily="18" charset="0"/>
                <a:cs typeface="Times New Roman" pitchFamily="18" charset="0"/>
              </a:rPr>
              <a:t>Πλαίσιο: Ελεύθερες δραστηριότητες</a:t>
            </a:r>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144000" cy="571480"/>
          </a:xfrm>
        </p:spPr>
        <p:txBody>
          <a:bodyPr>
            <a:normAutofit fontScale="90000"/>
          </a:bodyPr>
          <a:lstStyle/>
          <a:p>
            <a:pPr>
              <a:lnSpc>
                <a:spcPct val="80000"/>
              </a:lnSpc>
            </a:pPr>
            <a:r>
              <a:rPr lang="el-GR" sz="2400" b="1" dirty="0" smtClean="0"/>
              <a:t/>
            </a:r>
            <a:br>
              <a:rPr lang="el-GR" sz="2400" b="1" dirty="0" smtClean="0"/>
            </a:br>
            <a:r>
              <a:rPr lang="el-GR" sz="2400" b="1" dirty="0" smtClean="0"/>
              <a:t/>
            </a:r>
            <a:br>
              <a:rPr lang="el-GR" sz="2400" b="1" dirty="0" smtClean="0"/>
            </a:br>
            <a:r>
              <a:rPr lang="el-GR" sz="2400" b="1" dirty="0" smtClean="0"/>
              <a:t>2. </a:t>
            </a:r>
            <a:r>
              <a:rPr lang="el-GR" sz="2200" b="1" dirty="0" smtClean="0">
                <a:latin typeface="Times New Roman" pitchFamily="18" charset="0"/>
                <a:cs typeface="Times New Roman" pitchFamily="18" charset="0"/>
              </a:rPr>
              <a:t>Παράδειγμα συνεχούς καταγραφής</a:t>
            </a:r>
            <a:br>
              <a:rPr lang="el-GR" sz="2200" b="1" dirty="0" smtClean="0">
                <a:latin typeface="Times New Roman" pitchFamily="18" charset="0"/>
                <a:cs typeface="Times New Roman" pitchFamily="18" charset="0"/>
              </a:rPr>
            </a:br>
            <a:r>
              <a:rPr lang="el-GR" sz="2200" b="1" dirty="0" smtClean="0">
                <a:latin typeface="Times New Roman" pitchFamily="18" charset="0"/>
                <a:cs typeface="Times New Roman" pitchFamily="18" charset="0"/>
              </a:rPr>
              <a:t>  (πα</a:t>
            </a:r>
            <a:r>
              <a:rPr lang="el-GR" sz="2200" b="1" dirty="0" smtClean="0">
                <a:latin typeface="Times New Roman" pitchFamily="18" charset="0"/>
                <a:ea typeface="+mn-ea"/>
                <a:cs typeface="Times New Roman" pitchFamily="18" charset="0"/>
              </a:rPr>
              <a:t>ρατήρηση) - </a:t>
            </a:r>
            <a:r>
              <a:rPr lang="el-GR" sz="2200" dirty="0" smtClean="0">
                <a:latin typeface="Times New Roman" pitchFamily="18" charset="0"/>
                <a:cs typeface="Times New Roman" pitchFamily="18" charset="0"/>
              </a:rPr>
              <a:t/>
            </a:r>
            <a:br>
              <a:rPr lang="el-GR" sz="2200" dirty="0" smtClean="0">
                <a:latin typeface="Times New Roman" pitchFamily="18" charset="0"/>
                <a:cs typeface="Times New Roman" pitchFamily="18" charset="0"/>
              </a:rPr>
            </a:br>
            <a:r>
              <a:rPr lang="el-GR" sz="2400" b="1" dirty="0" smtClean="0"/>
              <a:t/>
            </a:r>
            <a:br>
              <a:rPr lang="el-GR" sz="2400" b="1" dirty="0" smtClean="0"/>
            </a:br>
            <a:r>
              <a:rPr lang="el-GR" sz="2400" b="1" dirty="0" smtClean="0"/>
              <a:t>  </a:t>
            </a:r>
            <a:endParaRPr lang="el-GR" b="1" dirty="0">
              <a:cs typeface="Times New Roman" pitchFamily="16" charset="0"/>
            </a:endParaRPr>
          </a:p>
        </p:txBody>
      </p:sp>
      <p:graphicFrame>
        <p:nvGraphicFramePr>
          <p:cNvPr id="4" name="3 - Θέση περιεχομένου"/>
          <p:cNvGraphicFramePr>
            <a:graphicFrameLocks noGrp="1"/>
          </p:cNvGraphicFramePr>
          <p:nvPr>
            <p:ph idx="1"/>
          </p:nvPr>
        </p:nvGraphicFramePr>
        <p:xfrm>
          <a:off x="142844" y="607451"/>
          <a:ext cx="9001156" cy="6346674"/>
        </p:xfrm>
        <a:graphic>
          <a:graphicData uri="http://schemas.openxmlformats.org/drawingml/2006/table">
            <a:tbl>
              <a:tblPr firstRow="1" bandRow="1">
                <a:tableStyleId>{5C22544A-7EE6-4342-B048-85BDC9FD1C3A}</a:tableStyleId>
              </a:tblPr>
              <a:tblGrid>
                <a:gridCol w="5143518"/>
                <a:gridCol w="3857638"/>
              </a:tblGrid>
              <a:tr h="428483">
                <a:tc>
                  <a:txBody>
                    <a:bodyPr/>
                    <a:lstStyle/>
                    <a:p>
                      <a:pPr>
                        <a:spcAft>
                          <a:spcPts val="0"/>
                        </a:spcAft>
                      </a:pPr>
                      <a:r>
                        <a:rPr lang="el-GR" sz="1900" b="1" dirty="0">
                          <a:solidFill>
                            <a:srgbClr val="000000"/>
                          </a:solidFill>
                          <a:latin typeface="Times New Roman" pitchFamily="18" charset="0"/>
                          <a:ea typeface="Calibri"/>
                          <a:cs typeface="Times New Roman" pitchFamily="18" charset="0"/>
                        </a:rPr>
                        <a:t>Κοινωνικές δεξιότητες </a:t>
                      </a:r>
                      <a:endParaRPr lang="el-GR" sz="1900" dirty="0">
                        <a:solidFill>
                          <a:srgbClr val="000000"/>
                        </a:solidFill>
                        <a:latin typeface="Times New Roman" pitchFamily="18" charset="0"/>
                        <a:ea typeface="Calibri"/>
                        <a:cs typeface="Times New Roman" pitchFamily="18" charset="0"/>
                      </a:endParaRPr>
                    </a:p>
                  </a:txBody>
                  <a:tcPr marL="68580" marR="68580" marT="0" marB="0">
                    <a:solidFill>
                      <a:srgbClr val="EDF793"/>
                    </a:solidFill>
                  </a:tcPr>
                </a:tc>
                <a:tc>
                  <a:txBody>
                    <a:bodyPr/>
                    <a:lstStyle/>
                    <a:p>
                      <a:pPr>
                        <a:spcAft>
                          <a:spcPts val="0"/>
                        </a:spcAft>
                      </a:pPr>
                      <a:r>
                        <a:rPr lang="el-GR" sz="1900" b="1" dirty="0">
                          <a:solidFill>
                            <a:srgbClr val="000000"/>
                          </a:solidFill>
                          <a:latin typeface="Times New Roman" pitchFamily="18" charset="0"/>
                          <a:ea typeface="Calibri"/>
                          <a:cs typeface="Times New Roman" pitchFamily="18" charset="0"/>
                        </a:rPr>
                        <a:t>Σημειώσεις ανάλυσης </a:t>
                      </a:r>
                      <a:endParaRPr lang="el-GR" sz="1900" dirty="0">
                        <a:solidFill>
                          <a:srgbClr val="000000"/>
                        </a:solidFill>
                        <a:latin typeface="Times New Roman" pitchFamily="18" charset="0"/>
                        <a:ea typeface="Calibri"/>
                        <a:cs typeface="Times New Roman" pitchFamily="18" charset="0"/>
                      </a:endParaRPr>
                    </a:p>
                  </a:txBody>
                  <a:tcPr marL="68580" marR="68580" marT="0" marB="0">
                    <a:solidFill>
                      <a:srgbClr val="FECEF1"/>
                    </a:solidFill>
                  </a:tcPr>
                </a:tc>
              </a:tr>
              <a:tr h="2257326">
                <a:tc>
                  <a:txBody>
                    <a:bodyPr/>
                    <a:lstStyle/>
                    <a:p>
                      <a:pPr>
                        <a:spcAft>
                          <a:spcPts val="0"/>
                        </a:spcAft>
                      </a:pPr>
                      <a:r>
                        <a:rPr lang="el-GR" sz="1900" b="1" i="1" dirty="0">
                          <a:solidFill>
                            <a:srgbClr val="000000"/>
                          </a:solidFill>
                          <a:latin typeface="Times New Roman" pitchFamily="18" charset="0"/>
                          <a:ea typeface="Calibri"/>
                          <a:cs typeface="Times New Roman" pitchFamily="18" charset="0"/>
                        </a:rPr>
                        <a:t>Η Αϊσέ στο μαγαζάκι </a:t>
                      </a:r>
                      <a:endParaRPr lang="el-GR" sz="1900" b="1" dirty="0">
                        <a:solidFill>
                          <a:srgbClr val="000000"/>
                        </a:solidFill>
                        <a:latin typeface="Times New Roman" pitchFamily="18" charset="0"/>
                        <a:ea typeface="Calibri"/>
                        <a:cs typeface="Times New Roman" pitchFamily="18" charset="0"/>
                      </a:endParaRPr>
                    </a:p>
                    <a:p>
                      <a:pPr>
                        <a:spcAft>
                          <a:spcPts val="0"/>
                        </a:spcAft>
                      </a:pPr>
                      <a:r>
                        <a:rPr lang="el-GR" sz="1900" dirty="0">
                          <a:solidFill>
                            <a:srgbClr val="000000"/>
                          </a:solidFill>
                          <a:latin typeface="Times New Roman" pitchFamily="18" charset="0"/>
                          <a:ea typeface="Calibri"/>
                          <a:cs typeface="Times New Roman" pitchFamily="18" charset="0"/>
                        </a:rPr>
                        <a:t>Η Αϊσέ πλησίασε τη Σοφία και την Ελένη που έπαιζαν στο μαγαζάκι. Κοίταζε με ενδιαφέρον τη Σοφία που ήταν στο ταμείο και την Ελένη που «πλήρωνε» το γάλα που αγόρασε. Όταν απομακρύνθηκε η Ελένη, πλησίασε και δείχνοντας ένα κουτί κρέμας είπε στη Σοφία: </a:t>
                      </a:r>
                      <a:r>
                        <a:rPr lang="el-GR" sz="1900" i="1" dirty="0">
                          <a:solidFill>
                            <a:srgbClr val="C00000"/>
                          </a:solidFill>
                          <a:latin typeface="Times New Roman" pitchFamily="18" charset="0"/>
                          <a:ea typeface="Calibri"/>
                          <a:cs typeface="Times New Roman" pitchFamily="18" charset="0"/>
                        </a:rPr>
                        <a:t>«Σε παρακαλώ, μπορώ να αγοράσω αυτό;» </a:t>
                      </a:r>
                      <a:endParaRPr lang="el-GR" sz="1900" dirty="0">
                        <a:solidFill>
                          <a:srgbClr val="C00000"/>
                        </a:solidFill>
                        <a:latin typeface="Times New Roman" pitchFamily="18" charset="0"/>
                        <a:ea typeface="Calibri"/>
                        <a:cs typeface="Times New Roman" pitchFamily="18" charset="0"/>
                      </a:endParaRPr>
                    </a:p>
                  </a:txBody>
                  <a:tcPr marL="68580" marR="68580" marT="0" marB="0">
                    <a:solidFill>
                      <a:srgbClr val="FFFFCC"/>
                    </a:solidFill>
                  </a:tcPr>
                </a:tc>
                <a:tc>
                  <a:txBody>
                    <a:bodyPr/>
                    <a:lstStyle/>
                    <a:p>
                      <a:pPr>
                        <a:spcAft>
                          <a:spcPts val="0"/>
                        </a:spcAft>
                      </a:pPr>
                      <a:r>
                        <a:rPr lang="el-GR" sz="1900" dirty="0">
                          <a:solidFill>
                            <a:srgbClr val="000000"/>
                          </a:solidFill>
                          <a:latin typeface="Times New Roman" pitchFamily="18" charset="0"/>
                          <a:ea typeface="Calibri"/>
                          <a:cs typeface="Times New Roman" pitchFamily="18" charset="0"/>
                        </a:rPr>
                        <a:t>Η Αϊσέ </a:t>
                      </a:r>
                      <a:r>
                        <a:rPr lang="el-GR" sz="1900" b="1" dirty="0">
                          <a:solidFill>
                            <a:srgbClr val="000000"/>
                          </a:solidFill>
                          <a:latin typeface="Times New Roman" pitchFamily="18" charset="0"/>
                          <a:ea typeface="Calibri"/>
                          <a:cs typeface="Times New Roman" pitchFamily="18" charset="0"/>
                        </a:rPr>
                        <a:t>απευθύνθηκε με ευγένεια </a:t>
                      </a:r>
                      <a:r>
                        <a:rPr lang="el-GR" sz="1900" dirty="0">
                          <a:solidFill>
                            <a:srgbClr val="000000"/>
                          </a:solidFill>
                          <a:latin typeface="Times New Roman" pitchFamily="18" charset="0"/>
                          <a:ea typeface="Calibri"/>
                          <a:cs typeface="Times New Roman" pitchFamily="18" charset="0"/>
                        </a:rPr>
                        <a:t>στη συμμαθήτριά της. </a:t>
                      </a:r>
                    </a:p>
                  </a:txBody>
                  <a:tcPr marL="68580" marR="68580" marT="0" marB="0"/>
                </a:tc>
              </a:tr>
              <a:tr h="1410829">
                <a:tc>
                  <a:txBody>
                    <a:bodyPr/>
                    <a:lstStyle/>
                    <a:p>
                      <a:pPr>
                        <a:spcAft>
                          <a:spcPts val="0"/>
                        </a:spcAft>
                      </a:pPr>
                      <a:r>
                        <a:rPr lang="el-GR" sz="1900" b="1" i="1" dirty="0">
                          <a:solidFill>
                            <a:srgbClr val="000000"/>
                          </a:solidFill>
                          <a:latin typeface="Times New Roman" pitchFamily="18" charset="0"/>
                          <a:ea typeface="Calibri"/>
                          <a:cs typeface="Times New Roman" pitchFamily="18" charset="0"/>
                        </a:rPr>
                        <a:t>Η Αϊσέ στη βιβλιοθήκη </a:t>
                      </a:r>
                      <a:endParaRPr lang="el-GR" sz="1900" b="1" dirty="0">
                        <a:solidFill>
                          <a:srgbClr val="000000"/>
                        </a:solidFill>
                        <a:latin typeface="Times New Roman" pitchFamily="18" charset="0"/>
                        <a:ea typeface="Calibri"/>
                        <a:cs typeface="Times New Roman" pitchFamily="18" charset="0"/>
                      </a:endParaRPr>
                    </a:p>
                    <a:p>
                      <a:pPr>
                        <a:spcAft>
                          <a:spcPts val="0"/>
                        </a:spcAft>
                      </a:pPr>
                      <a:r>
                        <a:rPr lang="el-GR" sz="1900" dirty="0">
                          <a:solidFill>
                            <a:srgbClr val="000000"/>
                          </a:solidFill>
                          <a:latin typeface="Times New Roman" pitchFamily="18" charset="0"/>
                          <a:ea typeface="Calibri"/>
                          <a:cs typeface="Times New Roman" pitchFamily="18" charset="0"/>
                        </a:rPr>
                        <a:t>Η Αϊσέ ολοκλήρωσε το διάβασμά της και έκλεισε το παραμύθι. Κοίταξε για λίγο το εξώφυλλο. Μετά σηκώθηκε και </a:t>
                      </a:r>
                      <a:r>
                        <a:rPr lang="el-GR" sz="1900" dirty="0">
                          <a:solidFill>
                            <a:srgbClr val="C00000"/>
                          </a:solidFill>
                          <a:latin typeface="Times New Roman" pitchFamily="18" charset="0"/>
                          <a:ea typeface="Calibri"/>
                          <a:cs typeface="Times New Roman" pitchFamily="18" charset="0"/>
                        </a:rPr>
                        <a:t>τακτοποίησε προσεκτικά </a:t>
                      </a:r>
                      <a:r>
                        <a:rPr lang="el-GR" sz="1900" dirty="0">
                          <a:solidFill>
                            <a:srgbClr val="000000"/>
                          </a:solidFill>
                          <a:latin typeface="Times New Roman" pitchFamily="18" charset="0"/>
                          <a:ea typeface="Calibri"/>
                          <a:cs typeface="Times New Roman" pitchFamily="18" charset="0"/>
                        </a:rPr>
                        <a:t>το βιβλίο ακριβώς </a:t>
                      </a:r>
                      <a:r>
                        <a:rPr lang="el-GR" sz="1900" dirty="0">
                          <a:solidFill>
                            <a:srgbClr val="C00000"/>
                          </a:solidFill>
                          <a:latin typeface="Times New Roman" pitchFamily="18" charset="0"/>
                          <a:ea typeface="Calibri"/>
                          <a:cs typeface="Times New Roman" pitchFamily="18" charset="0"/>
                        </a:rPr>
                        <a:t>στη θέση </a:t>
                      </a:r>
                      <a:r>
                        <a:rPr lang="el-GR" sz="1900" dirty="0">
                          <a:solidFill>
                            <a:srgbClr val="000000"/>
                          </a:solidFill>
                          <a:latin typeface="Times New Roman" pitchFamily="18" charset="0"/>
                          <a:ea typeface="Calibri"/>
                          <a:cs typeface="Times New Roman" pitchFamily="18" charset="0"/>
                        </a:rPr>
                        <a:t>από όπου το είχε πάρει. </a:t>
                      </a:r>
                    </a:p>
                  </a:txBody>
                  <a:tcPr marL="68580" marR="68580" marT="0" marB="0">
                    <a:solidFill>
                      <a:srgbClr val="FECEF1"/>
                    </a:solidFill>
                  </a:tcPr>
                </a:tc>
                <a:tc>
                  <a:txBody>
                    <a:bodyPr/>
                    <a:lstStyle/>
                    <a:p>
                      <a:pPr>
                        <a:spcAft>
                          <a:spcPts val="0"/>
                        </a:spcAft>
                      </a:pPr>
                      <a:r>
                        <a:rPr lang="el-GR" sz="1900" dirty="0">
                          <a:solidFill>
                            <a:srgbClr val="000000"/>
                          </a:solidFill>
                          <a:latin typeface="Times New Roman" pitchFamily="18" charset="0"/>
                          <a:ea typeface="Calibri"/>
                          <a:cs typeface="Times New Roman" pitchFamily="18" charset="0"/>
                        </a:rPr>
                        <a:t>Η Αϊσέ μπορεί και </a:t>
                      </a:r>
                      <a:r>
                        <a:rPr lang="el-GR" sz="1900" b="1" dirty="0">
                          <a:solidFill>
                            <a:srgbClr val="000000"/>
                          </a:solidFill>
                          <a:latin typeface="Times New Roman" pitchFamily="18" charset="0"/>
                          <a:ea typeface="Calibri"/>
                          <a:cs typeface="Times New Roman" pitchFamily="18" charset="0"/>
                        </a:rPr>
                        <a:t>τηρεί κάποιους κανόνες</a:t>
                      </a:r>
                      <a:r>
                        <a:rPr lang="el-GR" sz="1900" dirty="0">
                          <a:solidFill>
                            <a:srgbClr val="000000"/>
                          </a:solidFill>
                          <a:latin typeface="Times New Roman" pitchFamily="18" charset="0"/>
                          <a:ea typeface="Calibri"/>
                          <a:cs typeface="Times New Roman" pitchFamily="18" charset="0"/>
                        </a:rPr>
                        <a:t> που έχουν συμφωνηθεί. </a:t>
                      </a:r>
                    </a:p>
                  </a:txBody>
                  <a:tcPr marL="68580" marR="68580" marT="0" marB="0"/>
                </a:tc>
              </a:tr>
              <a:tr h="2153911">
                <a:tc>
                  <a:txBody>
                    <a:bodyPr/>
                    <a:lstStyle/>
                    <a:p>
                      <a:pPr>
                        <a:spcAft>
                          <a:spcPts val="0"/>
                        </a:spcAft>
                      </a:pPr>
                      <a:r>
                        <a:rPr lang="el-GR" sz="1800" b="1" i="1" dirty="0">
                          <a:solidFill>
                            <a:srgbClr val="000000"/>
                          </a:solidFill>
                          <a:latin typeface="Times New Roman" pitchFamily="18" charset="0"/>
                          <a:ea typeface="Calibri"/>
                          <a:cs typeface="Times New Roman" pitchFamily="18" charset="0"/>
                        </a:rPr>
                        <a:t>Η Αϊσέ στη γωνιά των εικαστικών </a:t>
                      </a:r>
                      <a:endParaRPr lang="el-GR" sz="1800" b="1" dirty="0">
                        <a:solidFill>
                          <a:srgbClr val="000000"/>
                        </a:solidFill>
                        <a:latin typeface="Times New Roman" pitchFamily="18" charset="0"/>
                        <a:ea typeface="Calibri"/>
                        <a:cs typeface="Times New Roman" pitchFamily="18" charset="0"/>
                      </a:endParaRPr>
                    </a:p>
                    <a:p>
                      <a:pPr>
                        <a:spcAft>
                          <a:spcPts val="0"/>
                        </a:spcAft>
                      </a:pPr>
                      <a:r>
                        <a:rPr lang="el-GR" sz="1800" dirty="0">
                          <a:solidFill>
                            <a:srgbClr val="000000"/>
                          </a:solidFill>
                          <a:latin typeface="Times New Roman" pitchFamily="18" charset="0"/>
                          <a:ea typeface="Calibri"/>
                          <a:cs typeface="Times New Roman" pitchFamily="18" charset="0"/>
                        </a:rPr>
                        <a:t>Η Αϊσέ είναι απορροφημένη στο κολάζ της. Δίπλα της ο Γιώργος ζωγραφίζει με το πινέλο. Ξαφνικά, η μπογιά του χύνεται στο τραπέζι και ο Γιώργος φαίνεται απελπισμένος. Η Αϊσέ </a:t>
                      </a:r>
                      <a:r>
                        <a:rPr lang="el-GR" sz="1800" dirty="0">
                          <a:solidFill>
                            <a:srgbClr val="C00000"/>
                          </a:solidFill>
                          <a:latin typeface="Times New Roman" pitchFamily="18" charset="0"/>
                          <a:ea typeface="Calibri"/>
                          <a:cs typeface="Times New Roman" pitchFamily="18" charset="0"/>
                        </a:rPr>
                        <a:t>αφήνει τη δουλειά της, σηκώνεται, παίρνει το απορροφητικό χαρτί και προσπαθεί να καθαρίσει </a:t>
                      </a:r>
                      <a:r>
                        <a:rPr lang="el-GR" sz="1800" dirty="0">
                          <a:solidFill>
                            <a:srgbClr val="000000"/>
                          </a:solidFill>
                          <a:latin typeface="Times New Roman" pitchFamily="18" charset="0"/>
                          <a:ea typeface="Calibri"/>
                          <a:cs typeface="Times New Roman" pitchFamily="18" charset="0"/>
                        </a:rPr>
                        <a:t>το τραπέζι. </a:t>
                      </a:r>
                    </a:p>
                  </a:txBody>
                  <a:tcPr marL="68580" marR="68580" marT="0" marB="0">
                    <a:solidFill>
                      <a:srgbClr val="F9E4A9"/>
                    </a:solidFill>
                  </a:tcPr>
                </a:tc>
                <a:tc>
                  <a:txBody>
                    <a:bodyPr/>
                    <a:lstStyle/>
                    <a:p>
                      <a:pPr>
                        <a:spcAft>
                          <a:spcPts val="0"/>
                        </a:spcAft>
                      </a:pPr>
                      <a:r>
                        <a:rPr lang="el-GR" sz="1800" dirty="0">
                          <a:solidFill>
                            <a:srgbClr val="000000"/>
                          </a:solidFill>
                          <a:latin typeface="Times New Roman" pitchFamily="18" charset="0"/>
                          <a:ea typeface="Calibri"/>
                          <a:cs typeface="Times New Roman" pitchFamily="18" charset="0"/>
                        </a:rPr>
                        <a:t>Η Αϊσέ </a:t>
                      </a:r>
                      <a:r>
                        <a:rPr lang="el-GR" sz="1800" b="1" dirty="0">
                          <a:solidFill>
                            <a:srgbClr val="000000"/>
                          </a:solidFill>
                          <a:latin typeface="Times New Roman" pitchFamily="18" charset="0"/>
                          <a:ea typeface="Calibri"/>
                          <a:cs typeface="Times New Roman" pitchFamily="18" charset="0"/>
                        </a:rPr>
                        <a:t>βοήθησε </a:t>
                      </a:r>
                      <a:r>
                        <a:rPr lang="el-GR" sz="1800" dirty="0">
                          <a:solidFill>
                            <a:srgbClr val="000000"/>
                          </a:solidFill>
                          <a:latin typeface="Times New Roman" pitchFamily="18" charset="0"/>
                          <a:ea typeface="Calibri"/>
                          <a:cs typeface="Times New Roman" pitchFamily="18" charset="0"/>
                        </a:rPr>
                        <a:t>τον συμμαθητή </a:t>
                      </a:r>
                      <a:r>
                        <a:rPr lang="el-GR" sz="1800" dirty="0" smtClean="0">
                          <a:solidFill>
                            <a:srgbClr val="000000"/>
                          </a:solidFill>
                          <a:latin typeface="Times New Roman" pitchFamily="18" charset="0"/>
                          <a:ea typeface="Calibri"/>
                          <a:cs typeface="Times New Roman" pitchFamily="18" charset="0"/>
                        </a:rPr>
                        <a:t>της</a:t>
                      </a:r>
                    </a:p>
                    <a:p>
                      <a:pPr>
                        <a:spcAft>
                          <a:spcPts val="0"/>
                        </a:spcAft>
                      </a:pPr>
                      <a:endParaRPr lang="el-GR" sz="1800" dirty="0" smtClean="0">
                        <a:solidFill>
                          <a:srgbClr val="000000"/>
                        </a:solidFill>
                        <a:latin typeface="Times New Roman" pitchFamily="18" charset="0"/>
                        <a:ea typeface="Calibri"/>
                        <a:cs typeface="Times New Roman" pitchFamily="18" charset="0"/>
                      </a:endParaRPr>
                    </a:p>
                    <a:p>
                      <a:pPr>
                        <a:spcAft>
                          <a:spcPts val="0"/>
                        </a:spcAft>
                      </a:pPr>
                      <a:endParaRPr lang="el-GR" sz="1800" dirty="0" smtClean="0">
                        <a:solidFill>
                          <a:srgbClr val="000000"/>
                        </a:solidFill>
                        <a:latin typeface="Times New Roman" pitchFamily="18" charset="0"/>
                        <a:ea typeface="Calibri"/>
                        <a:cs typeface="Times New Roman" pitchFamily="18" charset="0"/>
                      </a:endParaRPr>
                    </a:p>
                    <a:p>
                      <a:pPr>
                        <a:spcAft>
                          <a:spcPts val="0"/>
                        </a:spcAft>
                      </a:pPr>
                      <a:endParaRPr lang="el-GR" sz="1800" dirty="0" smtClean="0">
                        <a:solidFill>
                          <a:srgbClr val="000000"/>
                        </a:solidFill>
                        <a:latin typeface="Times New Roman" pitchFamily="18" charset="0"/>
                        <a:ea typeface="Calibri"/>
                        <a:cs typeface="Times New Roman" pitchFamily="18" charset="0"/>
                      </a:endParaRPr>
                    </a:p>
                    <a:p>
                      <a:pPr>
                        <a:spcAft>
                          <a:spcPts val="0"/>
                        </a:spcAft>
                      </a:pPr>
                      <a:endParaRPr lang="el-GR" sz="1800" dirty="0" smtClean="0">
                        <a:solidFill>
                          <a:srgbClr val="000000"/>
                        </a:solidFill>
                        <a:latin typeface="Times New Roman" pitchFamily="18" charset="0"/>
                        <a:ea typeface="Calibri"/>
                        <a:cs typeface="Times New Roman" pitchFamily="18" charset="0"/>
                      </a:endParaRPr>
                    </a:p>
                    <a:p>
                      <a:pPr>
                        <a:spcAft>
                          <a:spcPts val="0"/>
                        </a:spcAft>
                      </a:pPr>
                      <a:endParaRPr lang="el-GR" sz="1800" dirty="0" smtClean="0">
                        <a:solidFill>
                          <a:srgbClr val="000000"/>
                        </a:solidFill>
                        <a:latin typeface="Times New Roman" pitchFamily="18" charset="0"/>
                        <a:ea typeface="Calibri"/>
                        <a:cs typeface="Times New Roman" pitchFamily="18" charset="0"/>
                      </a:endParaRPr>
                    </a:p>
                    <a:p>
                      <a:r>
                        <a:rPr lang="el-GR" sz="1600" kern="1200" baseline="0" dirty="0" smtClean="0">
                          <a:solidFill>
                            <a:schemeClr val="dk1"/>
                          </a:solidFill>
                          <a:latin typeface="Times New Roman" pitchFamily="18" charset="0"/>
                          <a:ea typeface="+mn-ea"/>
                          <a:cs typeface="Times New Roman" pitchFamily="18" charset="0"/>
                        </a:rPr>
                        <a:t>Πηγή: Ρεκαλίδου (2016) </a:t>
                      </a:r>
                      <a:endParaRPr lang="el-GR" sz="1600" dirty="0">
                        <a:solidFill>
                          <a:srgbClr val="000000"/>
                        </a:solidFill>
                        <a:latin typeface="Times New Roman" pitchFamily="18" charset="0"/>
                        <a:ea typeface="Calibri"/>
                        <a:cs typeface="Times New Roman" pitchFamily="18" charset="0"/>
                      </a:endParaRPr>
                    </a:p>
                  </a:txBody>
                  <a:tcPr marL="68580" marR="68580" marT="0" marB="0"/>
                </a:tc>
              </a:tr>
            </a:tbl>
          </a:graphicData>
        </a:graphic>
      </p:graphicFrame>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400" b="1" dirty="0" smtClean="0"/>
              <a:t/>
            </a:r>
            <a:br>
              <a:rPr lang="el-GR" sz="2400" b="1" dirty="0" smtClean="0"/>
            </a:b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6715140" cy="6000768"/>
          </a:xfrm>
        </p:spPr>
        <p:txBody>
          <a:bodyPr>
            <a:normAutofit/>
          </a:bodyPr>
          <a:lstStyle/>
          <a:p>
            <a:r>
              <a:rPr lang="el-GR" sz="2000" dirty="0" smtClean="0">
                <a:latin typeface="Times New Roman" pitchFamily="18" charset="0"/>
                <a:cs typeface="Times New Roman" pitchFamily="18" charset="0"/>
              </a:rPr>
              <a:t>Κατά την διάρκεια της ζωής μας, καθημερινά, σε διάφορες στιγμές και με διαφορετικές αφορμές, </a:t>
            </a:r>
            <a:r>
              <a:rPr lang="el-GR" sz="2000" b="1" dirty="0" smtClean="0">
                <a:latin typeface="Times New Roman" pitchFamily="18" charset="0"/>
                <a:cs typeface="Times New Roman" pitchFamily="18" charset="0"/>
              </a:rPr>
              <a:t>παρατηρούμε διάφορα πράγματα, ανθρώπους ή/και καταστάσεις </a:t>
            </a:r>
            <a:r>
              <a:rPr lang="el-GR" sz="2000" dirty="0" smtClean="0">
                <a:latin typeface="Times New Roman" pitchFamily="18" charset="0"/>
                <a:cs typeface="Times New Roman" pitchFamily="18" charset="0"/>
              </a:rPr>
              <a:t>(π.χ. ένα περιστατικό στον δρόμο).</a:t>
            </a:r>
          </a:p>
          <a:p>
            <a:endParaRPr lang="el-GR" sz="2000" dirty="0" smtClean="0">
              <a:latin typeface="Times New Roman" pitchFamily="18" charset="0"/>
              <a:cs typeface="Times New Roman" pitchFamily="18" charset="0"/>
            </a:endParaRPr>
          </a:p>
          <a:p>
            <a:pPr lvl="1"/>
            <a:r>
              <a:rPr lang="el-GR" sz="2000" i="1" dirty="0" smtClean="0">
                <a:latin typeface="Times New Roman" pitchFamily="18" charset="0"/>
                <a:cs typeface="Times New Roman" pitchFamily="18" charset="0"/>
              </a:rPr>
              <a:t>Η παρατήρηση είναι μια διαδικασία που μας επιτρέπει </a:t>
            </a:r>
            <a:r>
              <a:rPr lang="el-GR" sz="2000" b="1" i="1" dirty="0" smtClean="0">
                <a:solidFill>
                  <a:srgbClr val="FF0000"/>
                </a:solidFill>
                <a:latin typeface="Times New Roman" pitchFamily="18" charset="0"/>
                <a:cs typeface="Times New Roman" pitchFamily="18" charset="0"/>
              </a:rPr>
              <a:t>να δούμε πιο προσεκτικά </a:t>
            </a:r>
            <a:r>
              <a:rPr lang="el-GR" sz="2000" i="1" dirty="0" smtClean="0">
                <a:latin typeface="Times New Roman" pitchFamily="18" charset="0"/>
                <a:cs typeface="Times New Roman" pitchFamily="18" charset="0"/>
              </a:rPr>
              <a:t>ένα γεγονός, ένα αντικείμενο ή κάποιο συμβάν. </a:t>
            </a:r>
          </a:p>
          <a:p>
            <a:pPr lvl="1"/>
            <a:endParaRPr lang="el-GR" sz="2000" i="1" dirty="0" smtClean="0">
              <a:latin typeface="Times New Roman" pitchFamily="18" charset="0"/>
              <a:cs typeface="Times New Roman" pitchFamily="18" charset="0"/>
            </a:endParaRPr>
          </a:p>
          <a:p>
            <a:pPr lvl="1"/>
            <a:r>
              <a:rPr lang="el-GR" sz="2000" i="1" dirty="0" smtClean="0">
                <a:latin typeface="Times New Roman" pitchFamily="18" charset="0"/>
                <a:cs typeface="Times New Roman" pitchFamily="18" charset="0"/>
              </a:rPr>
              <a:t>Ανάλογα με το αντικείμενο της παρατήρησης,  </a:t>
            </a:r>
            <a:r>
              <a:rPr lang="el-GR" sz="2000" b="1" i="1" dirty="0" smtClean="0">
                <a:solidFill>
                  <a:srgbClr val="FF0000"/>
                </a:solidFill>
                <a:latin typeface="Times New Roman" pitchFamily="18" charset="0"/>
                <a:cs typeface="Times New Roman" pitchFamily="18" charset="0"/>
              </a:rPr>
              <a:t>χρησιμοποιούμε </a:t>
            </a:r>
            <a:r>
              <a:rPr lang="el-GR" sz="2000" i="1" dirty="0" smtClean="0">
                <a:solidFill>
                  <a:srgbClr val="FF0000"/>
                </a:solidFill>
                <a:latin typeface="Times New Roman" pitchFamily="18" charset="0"/>
                <a:cs typeface="Times New Roman" pitchFamily="18" charset="0"/>
              </a:rPr>
              <a:t> διάφορα όργανα </a:t>
            </a:r>
            <a:r>
              <a:rPr lang="el-GR" sz="2000" i="1" dirty="0" smtClean="0">
                <a:latin typeface="Times New Roman" pitchFamily="18" charset="0"/>
                <a:cs typeface="Times New Roman" pitchFamily="18" charset="0"/>
              </a:rPr>
              <a:t>(π.χ. βίντεο, μικροσκόπια, τηλεσκόπια κ.λπ.) </a:t>
            </a:r>
            <a:r>
              <a:rPr lang="el-GR" sz="2000" i="1" dirty="0" smtClean="0">
                <a:solidFill>
                  <a:srgbClr val="FF0000"/>
                </a:solidFill>
                <a:latin typeface="Times New Roman" pitchFamily="18" charset="0"/>
                <a:cs typeface="Times New Roman" pitchFamily="18" charset="0"/>
              </a:rPr>
              <a:t>για την πληρέστερη αποτύπωση </a:t>
            </a:r>
            <a:r>
              <a:rPr lang="el-GR" sz="2000" i="1" dirty="0" smtClean="0">
                <a:latin typeface="Times New Roman" pitchFamily="18" charset="0"/>
                <a:cs typeface="Times New Roman" pitchFamily="18" charset="0"/>
              </a:rPr>
              <a:t>των παρατηρούμενων αντικειμένων, καταστάσεων, γεγονότων κ.λπ. </a:t>
            </a:r>
          </a:p>
          <a:p>
            <a:endParaRPr lang="el-GR" sz="2000" dirty="0" smtClean="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8929718" cy="714356"/>
          </a:xfrm>
        </p:spPr>
        <p:txBody>
          <a:bodyPr>
            <a:normAutofit fontScale="90000"/>
          </a:bodyPr>
          <a:lstStyle/>
          <a:p>
            <a:pPr>
              <a:lnSpc>
                <a:spcPct val="80000"/>
              </a:lnSpc>
            </a:pPr>
            <a:r>
              <a:rPr lang="el-GR" sz="2400" b="1" dirty="0" smtClean="0"/>
              <a:t/>
            </a:r>
            <a:br>
              <a:rPr lang="el-GR" sz="2400" b="1" dirty="0" smtClean="0"/>
            </a:br>
            <a:r>
              <a:rPr lang="el-GR" sz="2400" b="1" dirty="0" smtClean="0"/>
              <a:t/>
            </a:r>
            <a:br>
              <a:rPr lang="el-GR" sz="2400" b="1" dirty="0" smtClean="0"/>
            </a:br>
            <a:r>
              <a:rPr lang="el-GR" sz="2200" b="1" dirty="0" smtClean="0">
                <a:latin typeface="Times New Roman" pitchFamily="18" charset="0"/>
                <a:cs typeface="Times New Roman" pitchFamily="18" charset="0"/>
              </a:rPr>
              <a:t>Παράδειγμα κλίμακας ελέγχου </a:t>
            </a:r>
            <a:br>
              <a:rPr lang="el-GR" sz="2200" b="1" dirty="0" smtClean="0">
                <a:latin typeface="Times New Roman" pitchFamily="18" charset="0"/>
                <a:cs typeface="Times New Roman" pitchFamily="18" charset="0"/>
              </a:rPr>
            </a:br>
            <a:r>
              <a:rPr lang="el-GR" sz="2000" i="1" dirty="0" smtClean="0">
                <a:solidFill>
                  <a:srgbClr val="FF0000"/>
                </a:solidFill>
                <a:latin typeface="Times New Roman" pitchFamily="18" charset="0"/>
                <a:cs typeface="Times New Roman" pitchFamily="18" charset="0"/>
              </a:rPr>
              <a:t> κατάλογος συμπεριφορών</a:t>
            </a:r>
            <a:r>
              <a:rPr lang="el-GR" sz="2000" i="1" dirty="0" smtClean="0">
                <a:latin typeface="Times New Roman" pitchFamily="18" charset="0"/>
                <a:cs typeface="Times New Roman" pitchFamily="18" charset="0"/>
              </a:rPr>
              <a:t>, ικανοτήτων, δεξιοτήτων, στάσεων και γνώσεων</a:t>
            </a:r>
            <a:r>
              <a:rPr lang="el-GR" sz="2000" b="1" dirty="0" smtClean="0">
                <a:latin typeface="Times New Roman" pitchFamily="18" charset="0"/>
                <a:cs typeface="Times New Roman" pitchFamily="18" charset="0"/>
              </a:rPr>
              <a:t>  </a:t>
            </a:r>
            <a:r>
              <a:rPr lang="el-GR" sz="2000" b="1" dirty="0" smtClean="0">
                <a:latin typeface="Times New Roman" pitchFamily="18" charset="0"/>
                <a:ea typeface="+mn-ea"/>
                <a:cs typeface="Times New Roman" pitchFamily="18" charset="0"/>
              </a:rPr>
              <a:t> </a:t>
            </a:r>
            <a:r>
              <a:rPr lang="el-GR" sz="2200" dirty="0" smtClean="0">
                <a:latin typeface="Times New Roman" pitchFamily="18" charset="0"/>
                <a:cs typeface="Times New Roman" pitchFamily="18" charset="0"/>
              </a:rPr>
              <a:t/>
            </a:r>
            <a:br>
              <a:rPr lang="el-GR" sz="2200" dirty="0" smtClean="0">
                <a:latin typeface="Times New Roman" pitchFamily="18" charset="0"/>
                <a:cs typeface="Times New Roman" pitchFamily="18" charset="0"/>
              </a:rPr>
            </a:br>
            <a:r>
              <a:rPr lang="el-GR" sz="2400" b="1" dirty="0" smtClean="0"/>
              <a:t/>
            </a:r>
            <a:br>
              <a:rPr lang="el-GR" sz="2400" b="1" dirty="0" smtClean="0"/>
            </a:br>
            <a:r>
              <a:rPr lang="el-GR" sz="2400" b="1" dirty="0" smtClean="0"/>
              <a:t>  </a:t>
            </a:r>
            <a:endParaRPr lang="el-GR" b="1" dirty="0">
              <a:cs typeface="Times New Roman" pitchFamily="16" charset="0"/>
            </a:endParaRPr>
          </a:p>
        </p:txBody>
      </p:sp>
      <p:graphicFrame>
        <p:nvGraphicFramePr>
          <p:cNvPr id="6" name="5 - Θέση περιεχομένου"/>
          <p:cNvGraphicFramePr>
            <a:graphicFrameLocks noGrp="1"/>
          </p:cNvGraphicFramePr>
          <p:nvPr>
            <p:ph idx="1"/>
          </p:nvPr>
        </p:nvGraphicFramePr>
        <p:xfrm>
          <a:off x="142844" y="857232"/>
          <a:ext cx="8858313" cy="5985592"/>
        </p:xfrm>
        <a:graphic>
          <a:graphicData uri="http://schemas.openxmlformats.org/drawingml/2006/table">
            <a:tbl>
              <a:tblPr firstRow="1" bandRow="1">
                <a:tableStyleId>{5C22544A-7EE6-4342-B048-85BDC9FD1C3A}</a:tableStyleId>
              </a:tblPr>
              <a:tblGrid>
                <a:gridCol w="3644922"/>
                <a:gridCol w="1212415"/>
                <a:gridCol w="1275340"/>
                <a:gridCol w="1249249"/>
                <a:gridCol w="1476387"/>
              </a:tblGrid>
              <a:tr h="523121">
                <a:tc>
                  <a:txBody>
                    <a:bodyPr/>
                    <a:lstStyle/>
                    <a:p>
                      <a:pPr algn="ctr">
                        <a:lnSpc>
                          <a:spcPct val="115000"/>
                        </a:lnSpc>
                        <a:spcAft>
                          <a:spcPts val="0"/>
                        </a:spcAft>
                      </a:pPr>
                      <a:r>
                        <a:rPr lang="el-GR" sz="2000" b="1" u="sng" dirty="0">
                          <a:solidFill>
                            <a:srgbClr val="C00000"/>
                          </a:solidFill>
                          <a:latin typeface="Times New Roman" pitchFamily="18" charset="0"/>
                          <a:ea typeface="Calibri"/>
                          <a:cs typeface="Times New Roman" pitchFamily="18" charset="0"/>
                        </a:rPr>
                        <a:t>Αφήγηση </a:t>
                      </a:r>
                    </a:p>
                  </a:txBody>
                  <a:tcPr marL="68580" marR="68580" marT="0" marB="0">
                    <a:solidFill>
                      <a:srgbClr val="FFCCFF"/>
                    </a:solidFill>
                  </a:tcPr>
                </a:tc>
                <a:tc>
                  <a:txBody>
                    <a:bodyPr/>
                    <a:lstStyle/>
                    <a:p>
                      <a:pPr>
                        <a:lnSpc>
                          <a:spcPct val="115000"/>
                        </a:lnSpc>
                        <a:spcAft>
                          <a:spcPts val="0"/>
                        </a:spcAft>
                      </a:pPr>
                      <a:r>
                        <a:rPr lang="el-GR" sz="1800" dirty="0">
                          <a:solidFill>
                            <a:srgbClr val="000000"/>
                          </a:solidFill>
                          <a:latin typeface="UB-Fashion"/>
                          <a:ea typeface="Calibri"/>
                          <a:cs typeface="UB-Fashion"/>
                        </a:rPr>
                        <a:t>Μαρία </a:t>
                      </a:r>
                    </a:p>
                  </a:txBody>
                  <a:tcPr marL="68580" marR="68580" marT="0" marB="0">
                    <a:solidFill>
                      <a:srgbClr val="FFCCFF"/>
                    </a:solidFill>
                  </a:tcPr>
                </a:tc>
                <a:tc>
                  <a:txBody>
                    <a:bodyPr/>
                    <a:lstStyle/>
                    <a:p>
                      <a:pPr>
                        <a:lnSpc>
                          <a:spcPct val="115000"/>
                        </a:lnSpc>
                        <a:spcAft>
                          <a:spcPts val="0"/>
                        </a:spcAft>
                      </a:pPr>
                      <a:r>
                        <a:rPr lang="el-GR" sz="1800" dirty="0">
                          <a:solidFill>
                            <a:srgbClr val="000000"/>
                          </a:solidFill>
                          <a:latin typeface="UB-Fashion"/>
                          <a:ea typeface="Calibri"/>
                          <a:cs typeface="UB-Fashion"/>
                        </a:rPr>
                        <a:t>Ανέττα </a:t>
                      </a:r>
                    </a:p>
                  </a:txBody>
                  <a:tcPr marL="68580" marR="68580" marT="0" marB="0">
                    <a:solidFill>
                      <a:srgbClr val="FFCCFF"/>
                    </a:solidFill>
                  </a:tcPr>
                </a:tc>
                <a:tc>
                  <a:txBody>
                    <a:bodyPr/>
                    <a:lstStyle/>
                    <a:p>
                      <a:pPr>
                        <a:lnSpc>
                          <a:spcPct val="115000"/>
                        </a:lnSpc>
                        <a:spcAft>
                          <a:spcPts val="0"/>
                        </a:spcAft>
                      </a:pPr>
                      <a:r>
                        <a:rPr lang="el-GR" sz="1800" dirty="0">
                          <a:solidFill>
                            <a:srgbClr val="000000"/>
                          </a:solidFill>
                          <a:latin typeface="UB-Fashion"/>
                          <a:ea typeface="Calibri"/>
                          <a:cs typeface="UB-Fashion"/>
                        </a:rPr>
                        <a:t>Έλενα </a:t>
                      </a:r>
                    </a:p>
                  </a:txBody>
                  <a:tcPr marL="68580" marR="68580" marT="0" marB="0">
                    <a:solidFill>
                      <a:srgbClr val="FFCCFF"/>
                    </a:solidFill>
                  </a:tcPr>
                </a:tc>
                <a:tc>
                  <a:txBody>
                    <a:bodyPr/>
                    <a:lstStyle/>
                    <a:p>
                      <a:pPr>
                        <a:lnSpc>
                          <a:spcPct val="115000"/>
                        </a:lnSpc>
                        <a:spcAft>
                          <a:spcPts val="0"/>
                        </a:spcAft>
                      </a:pPr>
                      <a:r>
                        <a:rPr lang="el-GR" sz="1800" dirty="0">
                          <a:solidFill>
                            <a:srgbClr val="000000"/>
                          </a:solidFill>
                          <a:latin typeface="UB-Fashion"/>
                          <a:ea typeface="Calibri"/>
                          <a:cs typeface="UB-Fashion"/>
                        </a:rPr>
                        <a:t>Στέργιος </a:t>
                      </a:r>
                    </a:p>
                  </a:txBody>
                  <a:tcPr marL="68580" marR="68580" marT="0" marB="0">
                    <a:solidFill>
                      <a:srgbClr val="FFCCFF"/>
                    </a:solidFill>
                  </a:tcPr>
                </a:tc>
              </a:tr>
              <a:tr h="799177">
                <a:tc>
                  <a:txBody>
                    <a:bodyPr/>
                    <a:lstStyle/>
                    <a:p>
                      <a:pPr>
                        <a:lnSpc>
                          <a:spcPct val="115000"/>
                        </a:lnSpc>
                        <a:spcAft>
                          <a:spcPts val="0"/>
                        </a:spcAft>
                      </a:pPr>
                      <a:r>
                        <a:rPr lang="el-GR" sz="1800" dirty="0">
                          <a:solidFill>
                            <a:srgbClr val="000000"/>
                          </a:solidFill>
                          <a:latin typeface="Times New Roman" pitchFamily="18" charset="0"/>
                          <a:ea typeface="Calibri"/>
                          <a:cs typeface="Times New Roman" pitchFamily="18" charset="0"/>
                        </a:rPr>
                        <a:t>Μπορεί να αφηγείται απλές </a:t>
                      </a:r>
                      <a:r>
                        <a:rPr lang="el-GR" sz="1800" b="1" dirty="0">
                          <a:solidFill>
                            <a:srgbClr val="000000"/>
                          </a:solidFill>
                          <a:latin typeface="Times New Roman" pitchFamily="18" charset="0"/>
                          <a:ea typeface="Calibri"/>
                          <a:cs typeface="Times New Roman" pitchFamily="18" charset="0"/>
                        </a:rPr>
                        <a:t>εμπειρίες της καθημερινότητάς </a:t>
                      </a:r>
                      <a:r>
                        <a:rPr lang="el-GR" sz="1800" dirty="0">
                          <a:solidFill>
                            <a:srgbClr val="000000"/>
                          </a:solidFill>
                          <a:latin typeface="Times New Roman" pitchFamily="18" charset="0"/>
                          <a:ea typeface="Calibri"/>
                          <a:cs typeface="Times New Roman" pitchFamily="18" charset="0"/>
                        </a:rPr>
                        <a:t>του </a:t>
                      </a:r>
                    </a:p>
                  </a:txBody>
                  <a:tcPr marL="68580" marR="68580" marT="0" marB="0"/>
                </a:tc>
                <a:tc>
                  <a:txBody>
                    <a:bodyPr/>
                    <a:lstStyle/>
                    <a:p>
                      <a:pPr>
                        <a:lnSpc>
                          <a:spcPct val="115000"/>
                        </a:lnSpc>
                        <a:spcAft>
                          <a:spcPts val="0"/>
                        </a:spcAft>
                      </a:pPr>
                      <a:r>
                        <a:rPr lang="el-GR" sz="1800" dirty="0">
                          <a:solidFill>
                            <a:srgbClr val="000000"/>
                          </a:solidFill>
                          <a:latin typeface="Sylfaen"/>
                          <a:ea typeface="Calibri"/>
                          <a:cs typeface="Sylfaen"/>
                        </a:rPr>
                        <a:t>√ </a:t>
                      </a:r>
                      <a:endParaRPr lang="el-GR" sz="1800" dirty="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r>
                        <a:rPr lang="el-GR" sz="1800">
                          <a:solidFill>
                            <a:srgbClr val="000000"/>
                          </a:solidFill>
                          <a:latin typeface="Sylfaen"/>
                          <a:ea typeface="Calibri"/>
                          <a:cs typeface="Sylfaen"/>
                        </a:rPr>
                        <a:t>√ </a:t>
                      </a:r>
                      <a:endParaRPr lang="el-GR" sz="180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r>
                        <a:rPr lang="el-GR" sz="1800">
                          <a:solidFill>
                            <a:srgbClr val="000000"/>
                          </a:solidFill>
                          <a:latin typeface="Sylfaen"/>
                          <a:ea typeface="Calibri"/>
                          <a:cs typeface="Sylfaen"/>
                        </a:rPr>
                        <a:t>√ </a:t>
                      </a:r>
                      <a:endParaRPr lang="el-GR" sz="180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r>
                        <a:rPr lang="el-GR" sz="1800" dirty="0">
                          <a:solidFill>
                            <a:srgbClr val="000000"/>
                          </a:solidFill>
                          <a:latin typeface="Sylfaen"/>
                          <a:ea typeface="Calibri"/>
                          <a:cs typeface="Sylfaen"/>
                        </a:rPr>
                        <a:t>√ </a:t>
                      </a:r>
                      <a:endParaRPr lang="el-GR" sz="1800" dirty="0">
                        <a:solidFill>
                          <a:srgbClr val="000000"/>
                        </a:solidFill>
                        <a:latin typeface="UB-Fashion"/>
                        <a:ea typeface="Calibri"/>
                        <a:cs typeface="UB-Fashion"/>
                      </a:endParaRPr>
                    </a:p>
                  </a:txBody>
                  <a:tcPr marL="68580" marR="68580" marT="0" marB="0"/>
                </a:tc>
              </a:tr>
              <a:tr h="880033">
                <a:tc>
                  <a:txBody>
                    <a:bodyPr/>
                    <a:lstStyle/>
                    <a:p>
                      <a:pPr>
                        <a:lnSpc>
                          <a:spcPct val="115000"/>
                        </a:lnSpc>
                        <a:spcAft>
                          <a:spcPts val="0"/>
                        </a:spcAft>
                      </a:pPr>
                      <a:r>
                        <a:rPr lang="el-GR" sz="1800" b="1" dirty="0">
                          <a:solidFill>
                            <a:srgbClr val="000000"/>
                          </a:solidFill>
                          <a:latin typeface="Times New Roman" pitchFamily="18" charset="0"/>
                          <a:ea typeface="Calibri"/>
                          <a:cs typeface="Times New Roman" pitchFamily="18" charset="0"/>
                        </a:rPr>
                        <a:t>Αφηγείται</a:t>
                      </a:r>
                      <a:r>
                        <a:rPr lang="el-GR" sz="1800" dirty="0">
                          <a:solidFill>
                            <a:srgbClr val="000000"/>
                          </a:solidFill>
                          <a:latin typeface="Times New Roman" pitchFamily="18" charset="0"/>
                          <a:ea typeface="Calibri"/>
                          <a:cs typeface="Times New Roman" pitchFamily="18" charset="0"/>
                        </a:rPr>
                        <a:t> μια ιστορία που άκουσε, τηρώντας τη </a:t>
                      </a:r>
                      <a:r>
                        <a:rPr lang="el-GR" sz="1800" b="1" dirty="0">
                          <a:solidFill>
                            <a:srgbClr val="000000"/>
                          </a:solidFill>
                          <a:latin typeface="Times New Roman" pitchFamily="18" charset="0"/>
                          <a:ea typeface="Calibri"/>
                          <a:cs typeface="Times New Roman" pitchFamily="18" charset="0"/>
                        </a:rPr>
                        <a:t>βασική δομή </a:t>
                      </a:r>
                      <a:r>
                        <a:rPr lang="el-GR" sz="1800" dirty="0">
                          <a:solidFill>
                            <a:srgbClr val="000000"/>
                          </a:solidFill>
                          <a:latin typeface="Times New Roman" pitchFamily="18" charset="0"/>
                          <a:ea typeface="Calibri"/>
                          <a:cs typeface="Times New Roman" pitchFamily="18" charset="0"/>
                        </a:rPr>
                        <a:t>των γεγονότων </a:t>
                      </a:r>
                    </a:p>
                  </a:txBody>
                  <a:tcPr marL="68580" marR="68580" marT="0" marB="0"/>
                </a:tc>
                <a:tc>
                  <a:txBody>
                    <a:bodyPr/>
                    <a:lstStyle/>
                    <a:p>
                      <a:pPr>
                        <a:lnSpc>
                          <a:spcPct val="115000"/>
                        </a:lnSpc>
                        <a:spcAft>
                          <a:spcPts val="0"/>
                        </a:spcAft>
                      </a:pPr>
                      <a:r>
                        <a:rPr lang="el-GR" sz="1800" dirty="0">
                          <a:solidFill>
                            <a:srgbClr val="000000"/>
                          </a:solidFill>
                          <a:latin typeface="Sylfaen"/>
                          <a:ea typeface="Calibri"/>
                          <a:cs typeface="Sylfaen"/>
                        </a:rPr>
                        <a:t>√ </a:t>
                      </a:r>
                      <a:endParaRPr lang="el-GR" sz="1800" dirty="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r>
                        <a:rPr lang="el-GR" sz="1800" dirty="0">
                          <a:solidFill>
                            <a:srgbClr val="000000"/>
                          </a:solidFill>
                          <a:latin typeface="Sylfaen"/>
                          <a:ea typeface="Calibri"/>
                          <a:cs typeface="Sylfaen"/>
                        </a:rPr>
                        <a:t>√ </a:t>
                      </a:r>
                      <a:endParaRPr lang="el-GR" sz="1800" dirty="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r>
                        <a:rPr lang="el-GR" sz="1800">
                          <a:solidFill>
                            <a:srgbClr val="000000"/>
                          </a:solidFill>
                          <a:latin typeface="Sylfaen"/>
                          <a:ea typeface="Calibri"/>
                          <a:cs typeface="Sylfaen"/>
                        </a:rPr>
                        <a:t>√ </a:t>
                      </a:r>
                      <a:endParaRPr lang="el-GR" sz="180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r>
                        <a:rPr lang="el-GR" sz="1800" dirty="0">
                          <a:solidFill>
                            <a:srgbClr val="000000"/>
                          </a:solidFill>
                          <a:latin typeface="Sylfaen"/>
                          <a:ea typeface="Calibri"/>
                          <a:cs typeface="Sylfaen"/>
                        </a:rPr>
                        <a:t>√ </a:t>
                      </a:r>
                      <a:endParaRPr lang="el-GR" sz="1800" dirty="0">
                        <a:solidFill>
                          <a:srgbClr val="000000"/>
                        </a:solidFill>
                        <a:latin typeface="UB-Fashion"/>
                        <a:ea typeface="Calibri"/>
                        <a:cs typeface="UB-Fashion"/>
                      </a:endParaRPr>
                    </a:p>
                  </a:txBody>
                  <a:tcPr marL="68580" marR="68580" marT="0" marB="0"/>
                </a:tc>
              </a:tr>
              <a:tr h="880033">
                <a:tc>
                  <a:txBody>
                    <a:bodyPr/>
                    <a:lstStyle/>
                    <a:p>
                      <a:pPr>
                        <a:lnSpc>
                          <a:spcPct val="115000"/>
                        </a:lnSpc>
                        <a:spcAft>
                          <a:spcPts val="0"/>
                        </a:spcAft>
                      </a:pPr>
                      <a:r>
                        <a:rPr lang="el-GR" sz="1800" dirty="0">
                          <a:solidFill>
                            <a:srgbClr val="000000"/>
                          </a:solidFill>
                          <a:latin typeface="Times New Roman" pitchFamily="18" charset="0"/>
                          <a:ea typeface="Calibri"/>
                          <a:cs typeface="Times New Roman" pitchFamily="18" charset="0"/>
                        </a:rPr>
                        <a:t>Αφηγείται μια ιστορία που άκουσε τηρώντας τη </a:t>
                      </a:r>
                      <a:r>
                        <a:rPr lang="el-GR" sz="1800" b="1" dirty="0">
                          <a:solidFill>
                            <a:srgbClr val="000000"/>
                          </a:solidFill>
                          <a:latin typeface="Times New Roman" pitchFamily="18" charset="0"/>
                          <a:ea typeface="Calibri"/>
                          <a:cs typeface="Times New Roman" pitchFamily="18" charset="0"/>
                        </a:rPr>
                        <a:t>χρονική ακολουθία</a:t>
                      </a:r>
                      <a:r>
                        <a:rPr lang="el-GR" sz="1800" dirty="0">
                          <a:solidFill>
                            <a:srgbClr val="000000"/>
                          </a:solidFill>
                          <a:latin typeface="Times New Roman" pitchFamily="18" charset="0"/>
                          <a:ea typeface="Calibri"/>
                          <a:cs typeface="Times New Roman" pitchFamily="18" charset="0"/>
                        </a:rPr>
                        <a:t> όλων των γεγονότων </a:t>
                      </a:r>
                    </a:p>
                  </a:txBody>
                  <a:tcPr marL="68580" marR="68580" marT="0" marB="0"/>
                </a:tc>
                <a:tc>
                  <a:txBody>
                    <a:bodyPr/>
                    <a:lstStyle/>
                    <a:p>
                      <a:pPr>
                        <a:lnSpc>
                          <a:spcPct val="115000"/>
                        </a:lnSpc>
                        <a:spcAft>
                          <a:spcPts val="0"/>
                        </a:spcAft>
                      </a:pPr>
                      <a:r>
                        <a:rPr lang="el-GR" sz="1800" dirty="0">
                          <a:solidFill>
                            <a:srgbClr val="000000"/>
                          </a:solidFill>
                          <a:latin typeface="Sylfaen"/>
                          <a:ea typeface="Calibri"/>
                          <a:cs typeface="Sylfaen"/>
                        </a:rPr>
                        <a:t>√ </a:t>
                      </a:r>
                      <a:endParaRPr lang="el-GR" sz="1800" dirty="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endParaRPr lang="el-GR" sz="1800" dirty="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r>
                        <a:rPr lang="el-GR" sz="1800">
                          <a:solidFill>
                            <a:srgbClr val="000000"/>
                          </a:solidFill>
                          <a:latin typeface="Sylfaen"/>
                          <a:ea typeface="Calibri"/>
                          <a:cs typeface="Sylfaen"/>
                        </a:rPr>
                        <a:t>√ </a:t>
                      </a:r>
                      <a:endParaRPr lang="el-GR" sz="180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r>
                        <a:rPr lang="el-GR" sz="1800" dirty="0" smtClean="0">
                          <a:solidFill>
                            <a:srgbClr val="000000"/>
                          </a:solidFill>
                          <a:latin typeface="Sylfaen"/>
                          <a:ea typeface="Calibri"/>
                          <a:cs typeface="Sylfaen"/>
                        </a:rPr>
                        <a:t>√</a:t>
                      </a:r>
                      <a:endParaRPr lang="el-GR" sz="1800" dirty="0">
                        <a:solidFill>
                          <a:srgbClr val="000000"/>
                        </a:solidFill>
                        <a:latin typeface="UB-Fashion"/>
                        <a:ea typeface="Calibri"/>
                        <a:cs typeface="UB-Fashion"/>
                      </a:endParaRPr>
                    </a:p>
                  </a:txBody>
                  <a:tcPr marL="68580" marR="68580" marT="0" marB="0"/>
                </a:tc>
              </a:tr>
              <a:tr h="449642">
                <a:tc>
                  <a:txBody>
                    <a:bodyPr/>
                    <a:lstStyle/>
                    <a:p>
                      <a:pPr algn="ctr">
                        <a:lnSpc>
                          <a:spcPct val="115000"/>
                        </a:lnSpc>
                        <a:spcAft>
                          <a:spcPts val="0"/>
                        </a:spcAft>
                      </a:pPr>
                      <a:r>
                        <a:rPr lang="el-GR" sz="2000" b="1" u="sng" dirty="0" smtClean="0">
                          <a:solidFill>
                            <a:srgbClr val="C00000"/>
                          </a:solidFill>
                          <a:latin typeface="Times New Roman" pitchFamily="18" charset="0"/>
                          <a:ea typeface="Calibri"/>
                          <a:cs typeface="Times New Roman" pitchFamily="18" charset="0"/>
                        </a:rPr>
                        <a:t>Μαθηματικά </a:t>
                      </a:r>
                      <a:endParaRPr lang="el-GR" sz="2000" b="1" u="sng" dirty="0">
                        <a:solidFill>
                          <a:srgbClr val="C00000"/>
                        </a:solidFill>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endParaRPr lang="el-GR" sz="1800" dirty="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endParaRPr lang="el-GR" sz="1800" dirty="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endParaRPr lang="el-GR" sz="1800" dirty="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endParaRPr lang="el-GR" sz="1800" dirty="0">
                        <a:solidFill>
                          <a:srgbClr val="000000"/>
                        </a:solidFill>
                        <a:latin typeface="UB-Fashion"/>
                        <a:ea typeface="Calibri"/>
                        <a:cs typeface="UB-Fashion"/>
                      </a:endParaRPr>
                    </a:p>
                  </a:txBody>
                  <a:tcPr marL="68580" marR="68580" marT="0" marB="0"/>
                </a:tc>
              </a:tr>
              <a:tr h="799177">
                <a:tc>
                  <a:txBody>
                    <a:bodyPr/>
                    <a:lstStyle/>
                    <a:p>
                      <a:pPr>
                        <a:lnSpc>
                          <a:spcPct val="115000"/>
                        </a:lnSpc>
                        <a:spcAft>
                          <a:spcPts val="0"/>
                        </a:spcAft>
                      </a:pPr>
                      <a:r>
                        <a:rPr lang="el-GR" sz="1800" dirty="0">
                          <a:solidFill>
                            <a:srgbClr val="000000"/>
                          </a:solidFill>
                          <a:latin typeface="Times New Roman" pitchFamily="18" charset="0"/>
                          <a:ea typeface="Calibri"/>
                          <a:cs typeface="Times New Roman" pitchFamily="18" charset="0"/>
                        </a:rPr>
                        <a:t>Μπορεί να </a:t>
                      </a:r>
                      <a:r>
                        <a:rPr lang="el-GR" sz="1800" b="1" dirty="0">
                          <a:solidFill>
                            <a:srgbClr val="000000"/>
                          </a:solidFill>
                          <a:latin typeface="Times New Roman" pitchFamily="18" charset="0"/>
                          <a:ea typeface="Calibri"/>
                          <a:cs typeface="Times New Roman" pitchFamily="18" charset="0"/>
                        </a:rPr>
                        <a:t>ομαδοποιεί </a:t>
                      </a:r>
                      <a:r>
                        <a:rPr lang="el-GR" sz="1800" dirty="0">
                          <a:solidFill>
                            <a:srgbClr val="000000"/>
                          </a:solidFill>
                          <a:latin typeface="Times New Roman" pitchFamily="18" charset="0"/>
                          <a:ea typeface="Calibri"/>
                          <a:cs typeface="Times New Roman" pitchFamily="18" charset="0"/>
                        </a:rPr>
                        <a:t>αντικείμενα με βάση ένα κριτήριο </a:t>
                      </a:r>
                    </a:p>
                  </a:txBody>
                  <a:tcPr marL="68580" marR="68580" marT="0" marB="0"/>
                </a:tc>
                <a:tc>
                  <a:txBody>
                    <a:bodyPr/>
                    <a:lstStyle/>
                    <a:p>
                      <a:pPr>
                        <a:lnSpc>
                          <a:spcPct val="115000"/>
                        </a:lnSpc>
                        <a:spcAft>
                          <a:spcPts val="0"/>
                        </a:spcAft>
                      </a:pPr>
                      <a:r>
                        <a:rPr lang="el-GR" sz="1800" dirty="0">
                          <a:solidFill>
                            <a:srgbClr val="000000"/>
                          </a:solidFill>
                          <a:latin typeface="Sylfaen"/>
                          <a:ea typeface="Calibri"/>
                          <a:cs typeface="Sylfaen"/>
                        </a:rPr>
                        <a:t>√ </a:t>
                      </a:r>
                      <a:endParaRPr lang="el-GR" sz="1800" dirty="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r>
                        <a:rPr lang="el-GR" sz="1800" dirty="0" smtClean="0">
                          <a:solidFill>
                            <a:srgbClr val="000000"/>
                          </a:solidFill>
                          <a:latin typeface="Sylfaen"/>
                          <a:ea typeface="Calibri"/>
                          <a:cs typeface="Sylfaen"/>
                        </a:rPr>
                        <a:t>√ </a:t>
                      </a:r>
                      <a:endParaRPr lang="el-GR" sz="1800" dirty="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r>
                        <a:rPr lang="el-GR" sz="1800" dirty="0">
                          <a:solidFill>
                            <a:srgbClr val="000000"/>
                          </a:solidFill>
                          <a:latin typeface="Sylfaen"/>
                          <a:ea typeface="Calibri"/>
                          <a:cs typeface="Sylfaen"/>
                        </a:rPr>
                        <a:t>√ </a:t>
                      </a:r>
                      <a:endParaRPr lang="el-GR" sz="1800" dirty="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r>
                        <a:rPr lang="el-GR" sz="1800" dirty="0">
                          <a:solidFill>
                            <a:srgbClr val="000000"/>
                          </a:solidFill>
                          <a:latin typeface="Sylfaen"/>
                          <a:ea typeface="Calibri"/>
                          <a:cs typeface="Sylfaen"/>
                        </a:rPr>
                        <a:t>√ </a:t>
                      </a:r>
                      <a:endParaRPr lang="el-GR" sz="1800" dirty="0">
                        <a:solidFill>
                          <a:srgbClr val="000000"/>
                        </a:solidFill>
                        <a:latin typeface="UB-Fashion"/>
                        <a:ea typeface="Calibri"/>
                        <a:cs typeface="UB-Fashion"/>
                      </a:endParaRPr>
                    </a:p>
                  </a:txBody>
                  <a:tcPr marL="68580" marR="68580" marT="0" marB="0"/>
                </a:tc>
              </a:tr>
              <a:tr h="575263">
                <a:tc>
                  <a:txBody>
                    <a:bodyPr/>
                    <a:lstStyle/>
                    <a:p>
                      <a:pPr>
                        <a:lnSpc>
                          <a:spcPct val="115000"/>
                        </a:lnSpc>
                        <a:spcAft>
                          <a:spcPts val="0"/>
                        </a:spcAft>
                      </a:pPr>
                      <a:r>
                        <a:rPr lang="el-GR" sz="1800" b="1" dirty="0">
                          <a:solidFill>
                            <a:srgbClr val="000000"/>
                          </a:solidFill>
                          <a:latin typeface="Times New Roman" pitchFamily="18" charset="0"/>
                          <a:ea typeface="Calibri"/>
                          <a:cs typeface="Times New Roman" pitchFamily="18" charset="0"/>
                        </a:rPr>
                        <a:t>Αναγνωρίζει </a:t>
                      </a:r>
                      <a:r>
                        <a:rPr lang="el-GR" sz="1800" dirty="0">
                          <a:solidFill>
                            <a:srgbClr val="000000"/>
                          </a:solidFill>
                          <a:latin typeface="Times New Roman" pitchFamily="18" charset="0"/>
                          <a:ea typeface="Calibri"/>
                          <a:cs typeface="Times New Roman" pitchFamily="18" charset="0"/>
                        </a:rPr>
                        <a:t>αριθμητικά σύμβολα </a:t>
                      </a:r>
                    </a:p>
                  </a:txBody>
                  <a:tcPr marL="68580" marR="68580" marT="0" marB="0"/>
                </a:tc>
                <a:tc>
                  <a:txBody>
                    <a:bodyPr/>
                    <a:lstStyle/>
                    <a:p>
                      <a:pPr>
                        <a:lnSpc>
                          <a:spcPct val="115000"/>
                        </a:lnSpc>
                        <a:spcAft>
                          <a:spcPts val="0"/>
                        </a:spcAft>
                      </a:pPr>
                      <a:r>
                        <a:rPr lang="el-GR" sz="1800" dirty="0">
                          <a:solidFill>
                            <a:srgbClr val="000000"/>
                          </a:solidFill>
                          <a:latin typeface="Sylfaen"/>
                          <a:ea typeface="Calibri"/>
                          <a:cs typeface="Sylfaen"/>
                        </a:rPr>
                        <a:t>√ </a:t>
                      </a:r>
                      <a:endParaRPr lang="el-GR" sz="1800" dirty="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endParaRPr lang="el-GR" sz="1800" dirty="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r>
                        <a:rPr lang="el-GR" sz="1800" dirty="0">
                          <a:solidFill>
                            <a:srgbClr val="000000"/>
                          </a:solidFill>
                          <a:latin typeface="Sylfaen"/>
                          <a:ea typeface="Calibri"/>
                          <a:cs typeface="Sylfaen"/>
                        </a:rPr>
                        <a:t>√ </a:t>
                      </a:r>
                      <a:endParaRPr lang="el-GR" sz="1800" dirty="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r>
                        <a:rPr lang="el-GR" sz="1800" dirty="0">
                          <a:solidFill>
                            <a:srgbClr val="000000"/>
                          </a:solidFill>
                          <a:latin typeface="Sylfaen"/>
                          <a:ea typeface="Calibri"/>
                          <a:cs typeface="Sylfaen"/>
                        </a:rPr>
                        <a:t>√ </a:t>
                      </a:r>
                      <a:endParaRPr lang="el-GR" sz="1800" dirty="0">
                        <a:solidFill>
                          <a:srgbClr val="000000"/>
                        </a:solidFill>
                        <a:latin typeface="UB-Fashion"/>
                        <a:ea typeface="Calibri"/>
                        <a:cs typeface="UB-Fashion"/>
                      </a:endParaRPr>
                    </a:p>
                  </a:txBody>
                  <a:tcPr marL="68580" marR="68580" marT="0" marB="0"/>
                </a:tc>
              </a:tr>
              <a:tr h="880033">
                <a:tc>
                  <a:txBody>
                    <a:bodyPr/>
                    <a:lstStyle/>
                    <a:p>
                      <a:pPr>
                        <a:lnSpc>
                          <a:spcPct val="115000"/>
                        </a:lnSpc>
                        <a:spcAft>
                          <a:spcPts val="0"/>
                        </a:spcAft>
                      </a:pPr>
                      <a:r>
                        <a:rPr lang="el-GR" sz="1800" dirty="0">
                          <a:solidFill>
                            <a:srgbClr val="000000"/>
                          </a:solidFill>
                          <a:latin typeface="Times New Roman" pitchFamily="18" charset="0"/>
                          <a:ea typeface="Calibri"/>
                          <a:cs typeface="Times New Roman" pitchFamily="18" charset="0"/>
                        </a:rPr>
                        <a:t>Μπορεί να </a:t>
                      </a:r>
                      <a:r>
                        <a:rPr lang="el-GR" sz="1800" b="1" dirty="0">
                          <a:solidFill>
                            <a:srgbClr val="000000"/>
                          </a:solidFill>
                          <a:latin typeface="Times New Roman" pitchFamily="18" charset="0"/>
                          <a:ea typeface="Calibri"/>
                          <a:cs typeface="Times New Roman" pitchFamily="18" charset="0"/>
                        </a:rPr>
                        <a:t>συνδέει </a:t>
                      </a:r>
                      <a:r>
                        <a:rPr lang="el-GR" sz="1800" dirty="0">
                          <a:solidFill>
                            <a:srgbClr val="000000"/>
                          </a:solidFill>
                          <a:latin typeface="Times New Roman" pitchFamily="18" charset="0"/>
                          <a:ea typeface="Calibri"/>
                          <a:cs typeface="Times New Roman" pitchFamily="18" charset="0"/>
                        </a:rPr>
                        <a:t>ποσότητες αντικειμένων με τα αντίστοιχα σύμβολα </a:t>
                      </a:r>
                    </a:p>
                  </a:txBody>
                  <a:tcPr marL="68580" marR="68580" marT="0" marB="0"/>
                </a:tc>
                <a:tc>
                  <a:txBody>
                    <a:bodyPr/>
                    <a:lstStyle/>
                    <a:p>
                      <a:endParaRPr lang="el-GR" sz="1800" dirty="0"/>
                    </a:p>
                  </a:txBody>
                  <a:tcPr/>
                </a:tc>
                <a:tc>
                  <a:txBody>
                    <a:bodyPr/>
                    <a:lstStyle/>
                    <a:p>
                      <a:pPr>
                        <a:lnSpc>
                          <a:spcPct val="115000"/>
                        </a:lnSpc>
                        <a:spcAft>
                          <a:spcPts val="0"/>
                        </a:spcAft>
                      </a:pPr>
                      <a:endParaRPr lang="el-GR" sz="1800" dirty="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r>
                        <a:rPr lang="el-GR" sz="1800" dirty="0" smtClean="0">
                          <a:solidFill>
                            <a:srgbClr val="000000"/>
                          </a:solidFill>
                          <a:latin typeface="Sylfaen"/>
                          <a:ea typeface="Calibri"/>
                          <a:cs typeface="Sylfaen"/>
                        </a:rPr>
                        <a:t>√ </a:t>
                      </a:r>
                      <a:endParaRPr lang="el-GR" sz="1800" dirty="0">
                        <a:solidFill>
                          <a:srgbClr val="000000"/>
                        </a:solidFill>
                        <a:latin typeface="UB-Fashion"/>
                        <a:ea typeface="Calibri"/>
                        <a:cs typeface="UB-Fashion"/>
                      </a:endParaRPr>
                    </a:p>
                  </a:txBody>
                  <a:tcPr marL="68580" marR="68580" marT="0" marB="0"/>
                </a:tc>
                <a:tc>
                  <a:txBody>
                    <a:bodyPr/>
                    <a:lstStyle/>
                    <a:p>
                      <a:pPr>
                        <a:lnSpc>
                          <a:spcPct val="115000"/>
                        </a:lnSpc>
                        <a:spcAft>
                          <a:spcPts val="0"/>
                        </a:spcAft>
                      </a:pPr>
                      <a:r>
                        <a:rPr lang="el-GR" sz="1800" b="1" dirty="0" smtClean="0">
                          <a:solidFill>
                            <a:srgbClr val="000000"/>
                          </a:solidFill>
                          <a:latin typeface="UB-Fashion"/>
                          <a:ea typeface="Calibri"/>
                          <a:cs typeface="UB-Fashion"/>
                        </a:rPr>
                        <a:t>Πηγή: </a:t>
                      </a:r>
                      <a:r>
                        <a:rPr lang="el-GR" sz="1800" b="1" dirty="0" err="1" smtClean="0">
                          <a:solidFill>
                            <a:srgbClr val="000000"/>
                          </a:solidFill>
                          <a:latin typeface="UB-Fashion"/>
                          <a:ea typeface="Calibri"/>
                          <a:cs typeface="UB-Fashion"/>
                        </a:rPr>
                        <a:t>Ρεκαλιδου</a:t>
                      </a:r>
                      <a:r>
                        <a:rPr lang="el-GR" sz="1800" b="1" dirty="0" smtClean="0">
                          <a:solidFill>
                            <a:srgbClr val="000000"/>
                          </a:solidFill>
                          <a:latin typeface="UB-Fashion"/>
                          <a:ea typeface="Calibri"/>
                          <a:cs typeface="UB-Fashion"/>
                        </a:rPr>
                        <a:t> (2016)</a:t>
                      </a:r>
                      <a:endParaRPr lang="el-GR" sz="1800" b="1" dirty="0">
                        <a:solidFill>
                          <a:srgbClr val="000000"/>
                        </a:solidFill>
                        <a:latin typeface="UB-Fashion"/>
                        <a:ea typeface="Calibri"/>
                        <a:cs typeface="UB-Fashion"/>
                      </a:endParaRPr>
                    </a:p>
                  </a:txBody>
                  <a:tcPr marL="68580" marR="68580" marT="0" marB="0"/>
                </a:tc>
              </a:tr>
            </a:tbl>
          </a:graphicData>
        </a:graphic>
      </p:graphicFrame>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8858280" cy="571480"/>
          </a:xfrm>
        </p:spPr>
        <p:txBody>
          <a:bodyPr>
            <a:normAutofit fontScale="90000"/>
          </a:bodyPr>
          <a:lstStyle/>
          <a:p>
            <a:pPr>
              <a:lnSpc>
                <a:spcPct val="80000"/>
              </a:lnSpc>
            </a:pPr>
            <a:r>
              <a:rPr lang="el-GR" sz="2400" b="1" dirty="0" smtClean="0"/>
              <a:t/>
            </a:r>
            <a:br>
              <a:rPr lang="el-GR" sz="2400" b="1" dirty="0" smtClean="0"/>
            </a:br>
            <a:r>
              <a:rPr lang="el-GR" sz="2400" b="1" dirty="0" smtClean="0"/>
              <a:t/>
            </a:r>
            <a:br>
              <a:rPr lang="el-GR" sz="2400" b="1" dirty="0" smtClean="0"/>
            </a:br>
            <a:r>
              <a:rPr lang="el-GR" sz="2400" b="1" dirty="0" smtClean="0">
                <a:latin typeface="Times New Roman" pitchFamily="18" charset="0"/>
                <a:ea typeface="+mn-ea"/>
                <a:cs typeface="Times New Roman" pitchFamily="18" charset="0"/>
              </a:rPr>
              <a:t> </a:t>
            </a:r>
            <a:r>
              <a:rPr lang="el-GR" sz="2400" b="1" dirty="0" smtClean="0">
                <a:latin typeface="Times New Roman" pitchFamily="18" charset="0"/>
                <a:cs typeface="Times New Roman" pitchFamily="18" charset="0"/>
              </a:rPr>
              <a:t>Κλίμακες </a:t>
            </a:r>
            <a:r>
              <a:rPr lang="el-GR" sz="2400" b="1" dirty="0" smtClean="0">
                <a:latin typeface="Times New Roman" pitchFamily="18" charset="0"/>
                <a:cs typeface="Times New Roman" pitchFamily="18" charset="0"/>
              </a:rPr>
              <a:t>διαβάθμισης (ρουμπρίκες)</a:t>
            </a:r>
            <a:r>
              <a:rPr lang="el-GR" sz="2400" b="1" dirty="0" smtClean="0">
                <a:latin typeface="Times New Roman" pitchFamily="18" charset="0"/>
                <a:ea typeface="+mn-ea"/>
                <a:cs typeface="Times New Roman" pitchFamily="18" charset="0"/>
              </a:rPr>
              <a:t> </a:t>
            </a:r>
            <a:r>
              <a:rPr lang="el-GR" sz="2400" dirty="0" smtClean="0"/>
              <a:t/>
            </a:r>
            <a:br>
              <a:rPr lang="el-GR" sz="2400" dirty="0" smtClean="0"/>
            </a:br>
            <a:r>
              <a:rPr lang="el-GR" sz="2400" b="1" dirty="0" smtClean="0"/>
              <a:t/>
            </a:r>
            <a:br>
              <a:rPr lang="el-GR" sz="2400" b="1" dirty="0" smtClean="0"/>
            </a:br>
            <a:r>
              <a:rPr lang="el-GR" sz="2400" b="1" dirty="0" smtClean="0"/>
              <a:t>  </a:t>
            </a:r>
            <a:endParaRPr lang="el-GR" b="1" dirty="0">
              <a:cs typeface="Times New Roman" pitchFamily="16" charset="0"/>
            </a:endParaRPr>
          </a:p>
        </p:txBody>
      </p:sp>
      <p:graphicFrame>
        <p:nvGraphicFramePr>
          <p:cNvPr id="4" name="3 - Θέση περιεχομένου"/>
          <p:cNvGraphicFramePr>
            <a:graphicFrameLocks noGrp="1"/>
          </p:cNvGraphicFramePr>
          <p:nvPr>
            <p:ph idx="1"/>
          </p:nvPr>
        </p:nvGraphicFramePr>
        <p:xfrm>
          <a:off x="357158" y="1643050"/>
          <a:ext cx="8429683" cy="4958340"/>
        </p:xfrm>
        <a:graphic>
          <a:graphicData uri="http://schemas.openxmlformats.org/drawingml/2006/table">
            <a:tbl>
              <a:tblPr firstRow="1" bandRow="1">
                <a:tableStyleId>{5C22544A-7EE6-4342-B048-85BDC9FD1C3A}</a:tableStyleId>
              </a:tblPr>
              <a:tblGrid>
                <a:gridCol w="2479319"/>
                <a:gridCol w="1289245"/>
                <a:gridCol w="1190072"/>
                <a:gridCol w="1289245"/>
                <a:gridCol w="1190072"/>
                <a:gridCol w="991730"/>
              </a:tblGrid>
              <a:tr h="857256">
                <a:tc>
                  <a:txBody>
                    <a:bodyPr/>
                    <a:lstStyle/>
                    <a:p>
                      <a:pPr>
                        <a:lnSpc>
                          <a:spcPct val="115000"/>
                        </a:lnSpc>
                        <a:spcAft>
                          <a:spcPts val="0"/>
                        </a:spcAft>
                      </a:pPr>
                      <a:r>
                        <a:rPr lang="el-GR" sz="1800" dirty="0" smtClean="0">
                          <a:solidFill>
                            <a:srgbClr val="000000"/>
                          </a:solidFill>
                          <a:latin typeface="Times New Roman" pitchFamily="18" charset="0"/>
                          <a:ea typeface="Calibri"/>
                          <a:cs typeface="Times New Roman" pitchFamily="18" charset="0"/>
                        </a:rPr>
                        <a:t>Γλώσσα ως σύστημα </a:t>
                      </a:r>
                      <a:endParaRPr lang="el-GR" sz="1800" dirty="0">
                        <a:solidFill>
                          <a:srgbClr val="000000"/>
                        </a:solidFill>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el-GR" sz="1600" i="1" dirty="0">
                          <a:solidFill>
                            <a:srgbClr val="000000"/>
                          </a:solidFill>
                          <a:latin typeface="Times New Roman" pitchFamily="18" charset="0"/>
                          <a:ea typeface="Calibri"/>
                          <a:cs typeface="Times New Roman" pitchFamily="18" charset="0"/>
                        </a:rPr>
                        <a:t>Πάντοτε </a:t>
                      </a:r>
                      <a:endParaRPr lang="el-GR" sz="1600" dirty="0">
                        <a:solidFill>
                          <a:srgbClr val="000000"/>
                        </a:solidFill>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el-GR" sz="1600" i="1" dirty="0">
                          <a:solidFill>
                            <a:srgbClr val="000000"/>
                          </a:solidFill>
                          <a:latin typeface="Times New Roman" pitchFamily="18" charset="0"/>
                          <a:ea typeface="Calibri"/>
                          <a:cs typeface="Times New Roman" pitchFamily="18" charset="0"/>
                        </a:rPr>
                        <a:t>Συχνά </a:t>
                      </a:r>
                      <a:endParaRPr lang="el-GR" sz="1600" dirty="0">
                        <a:solidFill>
                          <a:srgbClr val="000000"/>
                        </a:solidFill>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el-GR" sz="1600" i="1" dirty="0">
                          <a:solidFill>
                            <a:srgbClr val="000000"/>
                          </a:solidFill>
                          <a:latin typeface="Times New Roman" pitchFamily="18" charset="0"/>
                          <a:ea typeface="Calibri"/>
                          <a:cs typeface="Times New Roman" pitchFamily="18" charset="0"/>
                        </a:rPr>
                        <a:t>Μερικές φορές </a:t>
                      </a:r>
                      <a:endParaRPr lang="el-GR" sz="1600" dirty="0">
                        <a:solidFill>
                          <a:srgbClr val="000000"/>
                        </a:solidFill>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el-GR" sz="1600" i="1" dirty="0">
                          <a:solidFill>
                            <a:srgbClr val="000000"/>
                          </a:solidFill>
                          <a:latin typeface="Times New Roman" pitchFamily="18" charset="0"/>
                          <a:ea typeface="Calibri"/>
                          <a:cs typeface="Times New Roman" pitchFamily="18" charset="0"/>
                        </a:rPr>
                        <a:t>Σπάνια </a:t>
                      </a:r>
                      <a:endParaRPr lang="el-GR" sz="1600" dirty="0">
                        <a:solidFill>
                          <a:srgbClr val="000000"/>
                        </a:solidFill>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el-GR" sz="1600" i="1" dirty="0">
                          <a:solidFill>
                            <a:srgbClr val="000000"/>
                          </a:solidFill>
                          <a:latin typeface="Times New Roman" pitchFamily="18" charset="0"/>
                          <a:ea typeface="Calibri"/>
                          <a:cs typeface="Times New Roman" pitchFamily="18" charset="0"/>
                        </a:rPr>
                        <a:t>Ποτέ </a:t>
                      </a:r>
                      <a:endParaRPr lang="el-GR" sz="1600" dirty="0">
                        <a:solidFill>
                          <a:srgbClr val="000000"/>
                        </a:solidFill>
                        <a:latin typeface="Times New Roman" pitchFamily="18" charset="0"/>
                        <a:ea typeface="Calibri"/>
                        <a:cs typeface="Times New Roman" pitchFamily="18" charset="0"/>
                      </a:endParaRPr>
                    </a:p>
                  </a:txBody>
                  <a:tcPr marL="68580" marR="68580" marT="0" marB="0"/>
                </a:tc>
              </a:tr>
              <a:tr h="857256">
                <a:tc>
                  <a:txBody>
                    <a:bodyPr/>
                    <a:lstStyle/>
                    <a:p>
                      <a:pPr>
                        <a:lnSpc>
                          <a:spcPct val="115000"/>
                        </a:lnSpc>
                        <a:spcAft>
                          <a:spcPts val="0"/>
                        </a:spcAft>
                      </a:pPr>
                      <a:r>
                        <a:rPr lang="el-GR" sz="1800" b="1" dirty="0" smtClean="0">
                          <a:solidFill>
                            <a:srgbClr val="000000"/>
                          </a:solidFill>
                          <a:latin typeface="Times New Roman" pitchFamily="18" charset="0"/>
                          <a:ea typeface="Calibri"/>
                          <a:cs typeface="Times New Roman" pitchFamily="18" charset="0"/>
                        </a:rPr>
                        <a:t>Συνειδητοποιεί ότι </a:t>
                      </a:r>
                      <a:r>
                        <a:rPr lang="el-GR" sz="1800" b="0" dirty="0" smtClean="0">
                          <a:solidFill>
                            <a:srgbClr val="000000"/>
                          </a:solidFill>
                          <a:latin typeface="Times New Roman" pitchFamily="18" charset="0"/>
                          <a:ea typeface="Calibri"/>
                          <a:cs typeface="Times New Roman" pitchFamily="18" charset="0"/>
                        </a:rPr>
                        <a:t>οι λέξεις απαρτίζονται από συλλαβές και φωνήματα </a:t>
                      </a:r>
                      <a:endParaRPr lang="el-GR" sz="1800" b="0" dirty="0">
                        <a:solidFill>
                          <a:srgbClr val="000000"/>
                        </a:solidFill>
                        <a:latin typeface="Times New Roman" pitchFamily="18" charset="0"/>
                        <a:ea typeface="Calibri"/>
                        <a:cs typeface="Times New Roman" pitchFamily="18" charset="0"/>
                      </a:endParaRPr>
                    </a:p>
                  </a:txBody>
                  <a:tcPr marL="68580" marR="68580" marT="0" marB="0"/>
                </a:tc>
                <a:tc>
                  <a:txBody>
                    <a:bodyPr/>
                    <a:lstStyle/>
                    <a:p>
                      <a:r>
                        <a:rPr lang="en-US" dirty="0" smtClean="0"/>
                        <a:t>v</a:t>
                      </a:r>
                      <a:endParaRPr lang="el-GR" dirty="0"/>
                    </a:p>
                  </a:txBody>
                  <a:tcPr/>
                </a:tc>
                <a:tc>
                  <a:txBody>
                    <a:bodyPr/>
                    <a:lstStyle/>
                    <a:p>
                      <a:endParaRPr lang="el-GR" dirty="0"/>
                    </a:p>
                  </a:txBody>
                  <a:tcPr/>
                </a:tc>
                <a:tc>
                  <a:txBody>
                    <a:bodyPr/>
                    <a:lstStyle/>
                    <a:p>
                      <a:endParaRPr lang="el-GR"/>
                    </a:p>
                  </a:txBody>
                  <a:tcPr/>
                </a:tc>
                <a:tc>
                  <a:txBody>
                    <a:bodyPr/>
                    <a:lstStyle/>
                    <a:p>
                      <a:endParaRPr lang="el-GR" dirty="0"/>
                    </a:p>
                  </a:txBody>
                  <a:tcPr/>
                </a:tc>
                <a:tc>
                  <a:txBody>
                    <a:bodyPr/>
                    <a:lstStyle/>
                    <a:p>
                      <a:endParaRPr lang="el-GR" dirty="0"/>
                    </a:p>
                  </a:txBody>
                  <a:tcPr/>
                </a:tc>
              </a:tr>
              <a:tr h="857256">
                <a:tc>
                  <a:txBody>
                    <a:bodyPr/>
                    <a:lstStyle/>
                    <a:p>
                      <a:pPr>
                        <a:lnSpc>
                          <a:spcPct val="115000"/>
                        </a:lnSpc>
                        <a:spcAft>
                          <a:spcPts val="0"/>
                        </a:spcAft>
                      </a:pPr>
                      <a:r>
                        <a:rPr lang="el-GR" sz="1800" b="1" dirty="0" smtClean="0">
                          <a:solidFill>
                            <a:srgbClr val="000000"/>
                          </a:solidFill>
                          <a:latin typeface="Times New Roman" pitchFamily="18" charset="0"/>
                          <a:ea typeface="Calibri"/>
                          <a:cs typeface="Times New Roman" pitchFamily="18" charset="0"/>
                        </a:rPr>
                        <a:t>Συνειδητοποιεί ότι </a:t>
                      </a:r>
                      <a:r>
                        <a:rPr lang="el-GR" sz="1800" b="0" dirty="0" smtClean="0">
                          <a:solidFill>
                            <a:srgbClr val="000000"/>
                          </a:solidFill>
                          <a:latin typeface="Times New Roman" pitchFamily="18" charset="0"/>
                          <a:ea typeface="Calibri"/>
                          <a:cs typeface="Times New Roman" pitchFamily="18" charset="0"/>
                        </a:rPr>
                        <a:t>η αλλαγή φωνήματος αλλάζει και τη σημασία της λέξης </a:t>
                      </a:r>
                      <a:endParaRPr lang="el-GR" sz="1800" b="0" dirty="0">
                        <a:solidFill>
                          <a:srgbClr val="000000"/>
                        </a:solidFill>
                        <a:latin typeface="Times New Roman" pitchFamily="18" charset="0"/>
                        <a:ea typeface="Calibri"/>
                        <a:cs typeface="Times New Roman" pitchFamily="18" charset="0"/>
                      </a:endParaRPr>
                    </a:p>
                  </a:txBody>
                  <a:tcPr marL="68580" marR="68580" marT="0" marB="0"/>
                </a:tc>
                <a:tc>
                  <a:txBody>
                    <a:bodyPr/>
                    <a:lstStyle/>
                    <a:p>
                      <a:endParaRPr lang="el-GR" dirty="0"/>
                    </a:p>
                  </a:txBody>
                  <a:tcPr/>
                </a:tc>
                <a:tc>
                  <a:txBody>
                    <a:bodyPr/>
                    <a:lstStyle/>
                    <a:p>
                      <a:r>
                        <a:rPr lang="en-US" dirty="0" smtClean="0"/>
                        <a:t>v</a:t>
                      </a:r>
                      <a:endParaRPr lang="el-GR" dirty="0"/>
                    </a:p>
                  </a:txBody>
                  <a:tcPr/>
                </a:tc>
                <a:tc>
                  <a:txBody>
                    <a:bodyPr/>
                    <a:lstStyle/>
                    <a:p>
                      <a:endParaRPr lang="el-GR"/>
                    </a:p>
                  </a:txBody>
                  <a:tcPr/>
                </a:tc>
                <a:tc>
                  <a:txBody>
                    <a:bodyPr/>
                    <a:lstStyle/>
                    <a:p>
                      <a:endParaRPr lang="el-GR"/>
                    </a:p>
                  </a:txBody>
                  <a:tcPr/>
                </a:tc>
                <a:tc>
                  <a:txBody>
                    <a:bodyPr/>
                    <a:lstStyle/>
                    <a:p>
                      <a:endParaRPr lang="el-GR"/>
                    </a:p>
                  </a:txBody>
                  <a:tcPr/>
                </a:tc>
              </a:tr>
              <a:tr h="857256">
                <a:tc>
                  <a:txBody>
                    <a:bodyPr/>
                    <a:lstStyle/>
                    <a:p>
                      <a:pPr>
                        <a:lnSpc>
                          <a:spcPct val="115000"/>
                        </a:lnSpc>
                        <a:spcAft>
                          <a:spcPts val="0"/>
                        </a:spcAft>
                      </a:pPr>
                      <a:r>
                        <a:rPr lang="el-GR" sz="1800" b="1" dirty="0" smtClean="0">
                          <a:solidFill>
                            <a:srgbClr val="000000"/>
                          </a:solidFill>
                          <a:latin typeface="Times New Roman" pitchFamily="18" charset="0"/>
                          <a:ea typeface="Calibri"/>
                          <a:cs typeface="Times New Roman" pitchFamily="18" charset="0"/>
                        </a:rPr>
                        <a:t>Αναγνωρίζει </a:t>
                      </a:r>
                      <a:r>
                        <a:rPr lang="el-GR" sz="1800" b="0" dirty="0" smtClean="0">
                          <a:solidFill>
                            <a:srgbClr val="000000"/>
                          </a:solidFill>
                          <a:latin typeface="Times New Roman" pitchFamily="18" charset="0"/>
                          <a:ea typeface="Calibri"/>
                          <a:cs typeface="Times New Roman" pitchFamily="18" charset="0"/>
                        </a:rPr>
                        <a:t>τη διάκριση κυριολεκτικού και μεταφορικού λόγου </a:t>
                      </a:r>
                      <a:endParaRPr lang="el-GR" sz="1800" b="0" dirty="0">
                        <a:solidFill>
                          <a:srgbClr val="000000"/>
                        </a:solidFill>
                        <a:latin typeface="Times New Roman" pitchFamily="18" charset="0"/>
                        <a:ea typeface="Calibri"/>
                        <a:cs typeface="Times New Roman" pitchFamily="18" charset="0"/>
                      </a:endParaRPr>
                    </a:p>
                  </a:txBody>
                  <a:tcPr marL="68580" marR="68580" marT="0" marB="0"/>
                </a:tc>
                <a:tc>
                  <a:txBody>
                    <a:bodyPr/>
                    <a:lstStyle/>
                    <a:p>
                      <a:endParaRPr lang="el-GR"/>
                    </a:p>
                  </a:txBody>
                  <a:tcPr/>
                </a:tc>
                <a:tc>
                  <a:txBody>
                    <a:bodyPr/>
                    <a:lstStyle/>
                    <a:p>
                      <a:endParaRPr lang="el-GR"/>
                    </a:p>
                  </a:txBody>
                  <a:tcPr/>
                </a:tc>
                <a:tc>
                  <a:txBody>
                    <a:bodyPr/>
                    <a:lstStyle/>
                    <a:p>
                      <a:endParaRPr lang="el-GR"/>
                    </a:p>
                  </a:txBody>
                  <a:tcPr/>
                </a:tc>
                <a:tc>
                  <a:txBody>
                    <a:bodyPr/>
                    <a:lstStyle/>
                    <a:p>
                      <a:r>
                        <a:rPr lang="en-US" dirty="0" smtClean="0"/>
                        <a:t>v</a:t>
                      </a:r>
                      <a:endParaRPr lang="el-GR" dirty="0"/>
                    </a:p>
                  </a:txBody>
                  <a:tcPr/>
                </a:tc>
                <a:tc>
                  <a:txBody>
                    <a:bodyPr/>
                    <a:lstStyle/>
                    <a:p>
                      <a:endParaRPr lang="el-GR"/>
                    </a:p>
                  </a:txBody>
                  <a:tcPr/>
                </a:tc>
              </a:tr>
              <a:tr h="857256">
                <a:tc>
                  <a:txBody>
                    <a:bodyPr/>
                    <a:lstStyle/>
                    <a:p>
                      <a:pPr>
                        <a:lnSpc>
                          <a:spcPct val="115000"/>
                        </a:lnSpc>
                        <a:spcAft>
                          <a:spcPts val="0"/>
                        </a:spcAft>
                      </a:pPr>
                      <a:r>
                        <a:rPr lang="el-GR" sz="1800" b="1" dirty="0" smtClean="0">
                          <a:solidFill>
                            <a:srgbClr val="000000"/>
                          </a:solidFill>
                          <a:latin typeface="Times New Roman" pitchFamily="18" charset="0"/>
                          <a:ea typeface="Calibri"/>
                          <a:cs typeface="Times New Roman" pitchFamily="18" charset="0"/>
                        </a:rPr>
                        <a:t>Μπορεί να κατανοήσει </a:t>
                      </a:r>
                      <a:r>
                        <a:rPr lang="el-GR" sz="1800" b="0" dirty="0" smtClean="0">
                          <a:solidFill>
                            <a:srgbClr val="000000"/>
                          </a:solidFill>
                          <a:latin typeface="Times New Roman" pitchFamily="18" charset="0"/>
                          <a:ea typeface="Calibri"/>
                          <a:cs typeface="Times New Roman" pitchFamily="18" charset="0"/>
                        </a:rPr>
                        <a:t>τη δημιουργία σύνθετων λέξεων </a:t>
                      </a:r>
                      <a:endParaRPr lang="el-GR" sz="1800" b="0" dirty="0">
                        <a:solidFill>
                          <a:srgbClr val="000000"/>
                        </a:solidFill>
                        <a:latin typeface="Times New Roman" pitchFamily="18" charset="0"/>
                        <a:ea typeface="Calibri"/>
                        <a:cs typeface="Times New Roman" pitchFamily="18" charset="0"/>
                      </a:endParaRPr>
                    </a:p>
                  </a:txBody>
                  <a:tcPr marL="68580" marR="68580" marT="0" marB="0"/>
                </a:tc>
                <a:tc>
                  <a:txBody>
                    <a:bodyPr/>
                    <a:lstStyle/>
                    <a:p>
                      <a:endParaRPr lang="el-GR"/>
                    </a:p>
                  </a:txBody>
                  <a:tcPr/>
                </a:tc>
                <a:tc>
                  <a:txBody>
                    <a:bodyPr/>
                    <a:lstStyle/>
                    <a:p>
                      <a:endParaRPr lang="el-GR" dirty="0"/>
                    </a:p>
                  </a:txBody>
                  <a:tcPr/>
                </a:tc>
                <a:tc>
                  <a:txBody>
                    <a:bodyPr/>
                    <a:lstStyle/>
                    <a:p>
                      <a:endParaRPr lang="el-GR"/>
                    </a:p>
                  </a:txBody>
                  <a:tcPr/>
                </a:tc>
                <a:tc>
                  <a:txBody>
                    <a:bodyPr/>
                    <a:lstStyle/>
                    <a:p>
                      <a:r>
                        <a:rPr lang="en-US" dirty="0" smtClean="0"/>
                        <a:t>v</a:t>
                      </a:r>
                      <a:endParaRPr lang="el-GR" dirty="0"/>
                    </a:p>
                  </a:txBody>
                  <a:tcPr/>
                </a:tc>
                <a:tc>
                  <a:txBody>
                    <a:bodyPr/>
                    <a:lstStyle/>
                    <a:p>
                      <a:endParaRPr lang="el-GR" dirty="0"/>
                    </a:p>
                  </a:txBody>
                  <a:tcPr/>
                </a:tc>
              </a:tr>
            </a:tbl>
          </a:graphicData>
        </a:graphic>
      </p:graphicFrame>
      <p:sp>
        <p:nvSpPr>
          <p:cNvPr id="5" name="4 - Ορθογώνιο"/>
          <p:cNvSpPr/>
          <p:nvPr/>
        </p:nvSpPr>
        <p:spPr>
          <a:xfrm>
            <a:off x="214282" y="500042"/>
            <a:ext cx="8643998" cy="1077218"/>
          </a:xfrm>
          <a:prstGeom prst="rect">
            <a:avLst/>
          </a:prstGeom>
        </p:spPr>
        <p:txBody>
          <a:bodyPr wrap="square">
            <a:spAutoFit/>
          </a:bodyPr>
          <a:lstStyle/>
          <a:p>
            <a:r>
              <a:rPr lang="el-GR" sz="1800" b="1" dirty="0" smtClean="0"/>
              <a:t>Παράδειγμα </a:t>
            </a:r>
            <a:r>
              <a:rPr lang="en-US" sz="1800" b="1" dirty="0" smtClean="0"/>
              <a:t>-</a:t>
            </a:r>
            <a:r>
              <a:rPr lang="el-GR" sz="1800" b="1" dirty="0" smtClean="0"/>
              <a:t> Κλίμακα διαβάθμισης για την αξιολόγηση της Γλώσσας 			         </a:t>
            </a:r>
            <a:r>
              <a:rPr lang="el-GR" sz="1400" dirty="0" smtClean="0"/>
              <a:t>Όνομα παιδιού: Γεράσιμος </a:t>
            </a:r>
          </a:p>
          <a:p>
            <a:pPr algn="r"/>
            <a:r>
              <a:rPr lang="el-GR" sz="1400" dirty="0" smtClean="0"/>
              <a:t>Ηλικία: 5 ½ ετών </a:t>
            </a:r>
          </a:p>
          <a:p>
            <a:pPr algn="r"/>
            <a:r>
              <a:rPr lang="el-GR" sz="1400" dirty="0" smtClean="0"/>
              <a:t>Χρονική περίοδος: από 15/1 έως 18/1 </a:t>
            </a:r>
          </a:p>
        </p:txBody>
      </p:sp>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xmlns="" id="{E009DD9B-5EE2-4C0D-8B2B-351C8C10220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E720DB99-7745-4E75-9D96-AAB6D55C531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38378" y="464119"/>
            <a:ext cx="7667244" cy="80683"/>
          </a:xfrm>
          <a:prstGeom prst="rect">
            <a:avLst/>
          </a:prstGeom>
          <a:blipFill dpi="0" rotWithShape="1">
            <a:blip r:embed="rId2">
              <a:alphaModFix amt="85000"/>
              <a:lum bright="70000" contrast="-70000"/>
              <a:extLst>
                <a:ext uri="{BEBA8EAE-BF5A-486C-A8C5-ECC9F3942E4B}">
                  <a14:imgProps xmlns:a14="http://schemas.microsoft.com/office/drawing/2010/main" xmlns="">
                    <a14:imgLayer r:embed="">
                      <a14:imgEffect>
                        <a14:sharpenSoften amount="61000"/>
                      </a14:imgEffect>
                    </a14:imgLayer>
                  </a14:imgProps>
                </a:ext>
                <a:ext uri="{28A0092B-C50C-407E-A947-70E740481C1C}">
                  <a14:useLocalDpi xmlns:a14="http://schemas.microsoft.com/office/drawing/2010/main" xmlns=""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xmlns="" id="{D68803C4-E159-4360-B7BB-74205C8F782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38378" y="601952"/>
            <a:ext cx="7667244" cy="1385874"/>
          </a:xfrm>
          <a:prstGeom prst="rect">
            <a:avLst/>
          </a:prstGeom>
          <a:blipFill dpi="0" rotWithShape="1">
            <a:blip r:embed="rId2">
              <a:alphaModFix amt="85000"/>
              <a:lum bright="70000" contrast="-70000"/>
              <a:extLst>
                <a:ext uri="{BEBA8EAE-BF5A-486C-A8C5-ECC9F3942E4B}">
                  <a14:imgProps xmlns:a14="http://schemas.microsoft.com/office/drawing/2010/main" xmlns="">
                    <a14:imgLayer r:embed="">
                      <a14:imgEffect>
                        <a14:sharpenSoften amount="61000"/>
                      </a14:imgEffect>
                    </a14:imgLayer>
                  </a14:imgProps>
                </a:ext>
                <a:ext uri="{28A0092B-C50C-407E-A947-70E740481C1C}">
                  <a14:useLocalDpi xmlns:a14="http://schemas.microsoft.com/office/drawing/2010/main" xmlns=""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a:extLst>
              <a:ext uri="{FF2B5EF4-FFF2-40B4-BE49-F238E27FC236}">
                <a16:creationId xmlns:a16="http://schemas.microsoft.com/office/drawing/2014/main" xmlns="" id="{504B0465-3B07-49BF-BEA7-D8147624629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38378" y="2038655"/>
            <a:ext cx="7667244" cy="80683"/>
          </a:xfrm>
          <a:prstGeom prst="rect">
            <a:avLst/>
          </a:prstGeom>
          <a:blipFill dpi="0" rotWithShape="1">
            <a:blip r:embed="rId2">
              <a:alphaModFix amt="85000"/>
              <a:lum bright="70000" contrast="-70000"/>
              <a:extLst>
                <a:ext uri="{BEBA8EAE-BF5A-486C-A8C5-ECC9F3942E4B}">
                  <a14:imgProps xmlns:a14="http://schemas.microsoft.com/office/drawing/2010/main" xmlns="">
                    <a14:imgLayer r:embed="">
                      <a14:imgEffect>
                        <a14:sharpenSoften amount="61000"/>
                      </a14:imgEffect>
                    </a14:imgLayer>
                  </a14:imgProps>
                </a:ext>
                <a:ext uri="{28A0092B-C50C-407E-A947-70E740481C1C}">
                  <a14:useLocalDpi xmlns:a14="http://schemas.microsoft.com/office/drawing/2010/main" xmlns=""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4 - Τίτλος"/>
          <p:cNvSpPr>
            <a:spLocks noGrp="1"/>
          </p:cNvSpPr>
          <p:nvPr>
            <p:ph type="title"/>
          </p:nvPr>
        </p:nvSpPr>
        <p:spPr>
          <a:xfrm>
            <a:off x="755576" y="764704"/>
            <a:ext cx="7874070" cy="1152128"/>
          </a:xfrm>
        </p:spPr>
        <p:txBody>
          <a:bodyPr>
            <a:normAutofit fontScale="90000"/>
          </a:bodyPr>
          <a:lstStyle/>
          <a:p>
            <a:r>
              <a:rPr lang="el-GR" sz="2800" b="1" dirty="0">
                <a:latin typeface="Times New Roman" pitchFamily="18" charset="0"/>
                <a:cs typeface="Times New Roman" pitchFamily="18" charset="0"/>
              </a:rPr>
              <a:t>Παράδειγμα </a:t>
            </a:r>
            <a:r>
              <a:rPr lang="el-GR" sz="2800" b="1" dirty="0">
                <a:solidFill>
                  <a:srgbClr val="C00000"/>
                </a:solidFill>
                <a:latin typeface="Times New Roman" pitchFamily="18" charset="0"/>
                <a:cs typeface="Times New Roman" pitchFamily="18" charset="0"/>
              </a:rPr>
              <a:t>συστηματικής</a:t>
            </a:r>
            <a:r>
              <a:rPr lang="el-GR" sz="2800" b="1" dirty="0">
                <a:latin typeface="Times New Roman" pitchFamily="18" charset="0"/>
                <a:cs typeface="Times New Roman" pitchFamily="18" charset="0"/>
              </a:rPr>
              <a:t> παρατήρησης (καταγραφής)</a:t>
            </a:r>
            <a:r>
              <a:rPr lang="el-GR" sz="2000" b="1" dirty="0">
                <a:latin typeface="Times New Roman" pitchFamily="18" charset="0"/>
                <a:cs typeface="Times New Roman" pitchFamily="18" charset="0"/>
              </a:rPr>
              <a:t/>
            </a:r>
            <a:br>
              <a:rPr lang="el-GR" sz="2000" b="1" dirty="0">
                <a:latin typeface="Times New Roman" pitchFamily="18" charset="0"/>
                <a:cs typeface="Times New Roman" pitchFamily="18" charset="0"/>
              </a:rPr>
            </a:br>
            <a:endParaRPr lang="el-GR" sz="2000" b="1" dirty="0">
              <a:latin typeface="Times New Roman" pitchFamily="18" charset="0"/>
              <a:cs typeface="Times New Roman" pitchFamily="18" charset="0"/>
            </a:endParaRPr>
          </a:p>
        </p:txBody>
      </p:sp>
      <p:sp>
        <p:nvSpPr>
          <p:cNvPr id="6" name="5 - Θέση περιεχομένου"/>
          <p:cNvSpPr>
            <a:spLocks noGrp="1"/>
          </p:cNvSpPr>
          <p:nvPr>
            <p:ph idx="1"/>
          </p:nvPr>
        </p:nvSpPr>
        <p:spPr>
          <a:xfrm>
            <a:off x="2699792" y="2420888"/>
            <a:ext cx="5515546" cy="3600400"/>
          </a:xfrm>
          <a:custGeom>
            <a:avLst/>
            <a:gdLst>
              <a:gd name="connsiteX0" fmla="*/ 0 w 5184576"/>
              <a:gd name="connsiteY0" fmla="*/ 0 h 3600400"/>
              <a:gd name="connsiteX1" fmla="*/ 544380 w 5184576"/>
              <a:gd name="connsiteY1" fmla="*/ 0 h 3600400"/>
              <a:gd name="connsiteX2" fmla="*/ 1192452 w 5184576"/>
              <a:gd name="connsiteY2" fmla="*/ 0 h 3600400"/>
              <a:gd name="connsiteX3" fmla="*/ 1840524 w 5184576"/>
              <a:gd name="connsiteY3" fmla="*/ 0 h 3600400"/>
              <a:gd name="connsiteX4" fmla="*/ 2384905 w 5184576"/>
              <a:gd name="connsiteY4" fmla="*/ 0 h 3600400"/>
              <a:gd name="connsiteX5" fmla="*/ 3136668 w 5184576"/>
              <a:gd name="connsiteY5" fmla="*/ 0 h 3600400"/>
              <a:gd name="connsiteX6" fmla="*/ 3681049 w 5184576"/>
              <a:gd name="connsiteY6" fmla="*/ 0 h 3600400"/>
              <a:gd name="connsiteX7" fmla="*/ 4380967 w 5184576"/>
              <a:gd name="connsiteY7" fmla="*/ 0 h 3600400"/>
              <a:gd name="connsiteX8" fmla="*/ 5184576 w 5184576"/>
              <a:gd name="connsiteY8" fmla="*/ 0 h 3600400"/>
              <a:gd name="connsiteX9" fmla="*/ 5184576 w 5184576"/>
              <a:gd name="connsiteY9" fmla="*/ 636071 h 3600400"/>
              <a:gd name="connsiteX10" fmla="*/ 5184576 w 5184576"/>
              <a:gd name="connsiteY10" fmla="*/ 1200133 h 3600400"/>
              <a:gd name="connsiteX11" fmla="*/ 5184576 w 5184576"/>
              <a:gd name="connsiteY11" fmla="*/ 1836204 h 3600400"/>
              <a:gd name="connsiteX12" fmla="*/ 5184576 w 5184576"/>
              <a:gd name="connsiteY12" fmla="*/ 2364263 h 3600400"/>
              <a:gd name="connsiteX13" fmla="*/ 5184576 w 5184576"/>
              <a:gd name="connsiteY13" fmla="*/ 2964329 h 3600400"/>
              <a:gd name="connsiteX14" fmla="*/ 5184576 w 5184576"/>
              <a:gd name="connsiteY14" fmla="*/ 3600400 h 3600400"/>
              <a:gd name="connsiteX15" fmla="*/ 4588350 w 5184576"/>
              <a:gd name="connsiteY15" fmla="*/ 3600400 h 3600400"/>
              <a:gd name="connsiteX16" fmla="*/ 3888432 w 5184576"/>
              <a:gd name="connsiteY16" fmla="*/ 3600400 h 3600400"/>
              <a:gd name="connsiteX17" fmla="*/ 3136668 w 5184576"/>
              <a:gd name="connsiteY17" fmla="*/ 3600400 h 3600400"/>
              <a:gd name="connsiteX18" fmla="*/ 2488596 w 5184576"/>
              <a:gd name="connsiteY18" fmla="*/ 3600400 h 3600400"/>
              <a:gd name="connsiteX19" fmla="*/ 1840524 w 5184576"/>
              <a:gd name="connsiteY19" fmla="*/ 3600400 h 3600400"/>
              <a:gd name="connsiteX20" fmla="*/ 1140607 w 5184576"/>
              <a:gd name="connsiteY20" fmla="*/ 3600400 h 3600400"/>
              <a:gd name="connsiteX21" fmla="*/ 0 w 5184576"/>
              <a:gd name="connsiteY21" fmla="*/ 3600400 h 3600400"/>
              <a:gd name="connsiteX22" fmla="*/ 0 w 5184576"/>
              <a:gd name="connsiteY22" fmla="*/ 3108345 h 3600400"/>
              <a:gd name="connsiteX23" fmla="*/ 0 w 5184576"/>
              <a:gd name="connsiteY23" fmla="*/ 2580287 h 3600400"/>
              <a:gd name="connsiteX24" fmla="*/ 0 w 5184576"/>
              <a:gd name="connsiteY24" fmla="*/ 2052228 h 3600400"/>
              <a:gd name="connsiteX25" fmla="*/ 0 w 5184576"/>
              <a:gd name="connsiteY25" fmla="*/ 1524169 h 3600400"/>
              <a:gd name="connsiteX26" fmla="*/ 0 w 5184576"/>
              <a:gd name="connsiteY26" fmla="*/ 1032115 h 3600400"/>
              <a:gd name="connsiteX27" fmla="*/ 0 w 5184576"/>
              <a:gd name="connsiteY27" fmla="*/ 540060 h 3600400"/>
              <a:gd name="connsiteX28" fmla="*/ 0 w 5184576"/>
              <a:gd name="connsiteY28" fmla="*/ 0 h 3600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184576" h="3600400" fill="none" extrusionOk="0">
                <a:moveTo>
                  <a:pt x="0" y="0"/>
                </a:moveTo>
                <a:cubicBezTo>
                  <a:pt x="225966" y="-22095"/>
                  <a:pt x="276583" y="11551"/>
                  <a:pt x="544380" y="0"/>
                </a:cubicBezTo>
                <a:cubicBezTo>
                  <a:pt x="812177" y="-11551"/>
                  <a:pt x="1060422" y="-25097"/>
                  <a:pt x="1192452" y="0"/>
                </a:cubicBezTo>
                <a:cubicBezTo>
                  <a:pt x="1324482" y="25097"/>
                  <a:pt x="1604251" y="28724"/>
                  <a:pt x="1840524" y="0"/>
                </a:cubicBezTo>
                <a:cubicBezTo>
                  <a:pt x="2076797" y="-28724"/>
                  <a:pt x="2264722" y="2008"/>
                  <a:pt x="2384905" y="0"/>
                </a:cubicBezTo>
                <a:cubicBezTo>
                  <a:pt x="2505088" y="-2008"/>
                  <a:pt x="2949345" y="7105"/>
                  <a:pt x="3136668" y="0"/>
                </a:cubicBezTo>
                <a:cubicBezTo>
                  <a:pt x="3323991" y="-7105"/>
                  <a:pt x="3490079" y="12622"/>
                  <a:pt x="3681049" y="0"/>
                </a:cubicBezTo>
                <a:cubicBezTo>
                  <a:pt x="3872019" y="-12622"/>
                  <a:pt x="4100152" y="30667"/>
                  <a:pt x="4380967" y="0"/>
                </a:cubicBezTo>
                <a:cubicBezTo>
                  <a:pt x="4661782" y="-30667"/>
                  <a:pt x="4797870" y="5373"/>
                  <a:pt x="5184576" y="0"/>
                </a:cubicBezTo>
                <a:cubicBezTo>
                  <a:pt x="5194534" y="196525"/>
                  <a:pt x="5196506" y="379715"/>
                  <a:pt x="5184576" y="636071"/>
                </a:cubicBezTo>
                <a:cubicBezTo>
                  <a:pt x="5172646" y="892427"/>
                  <a:pt x="5186409" y="976670"/>
                  <a:pt x="5184576" y="1200133"/>
                </a:cubicBezTo>
                <a:cubicBezTo>
                  <a:pt x="5182743" y="1423596"/>
                  <a:pt x="5190434" y="1608860"/>
                  <a:pt x="5184576" y="1836204"/>
                </a:cubicBezTo>
                <a:cubicBezTo>
                  <a:pt x="5178718" y="2063548"/>
                  <a:pt x="5159890" y="2106260"/>
                  <a:pt x="5184576" y="2364263"/>
                </a:cubicBezTo>
                <a:cubicBezTo>
                  <a:pt x="5209262" y="2622266"/>
                  <a:pt x="5171131" y="2840692"/>
                  <a:pt x="5184576" y="2964329"/>
                </a:cubicBezTo>
                <a:cubicBezTo>
                  <a:pt x="5198021" y="3087966"/>
                  <a:pt x="5155801" y="3379470"/>
                  <a:pt x="5184576" y="3600400"/>
                </a:cubicBezTo>
                <a:cubicBezTo>
                  <a:pt x="4891161" y="3573254"/>
                  <a:pt x="4805101" y="3590496"/>
                  <a:pt x="4588350" y="3600400"/>
                </a:cubicBezTo>
                <a:cubicBezTo>
                  <a:pt x="4371599" y="3610304"/>
                  <a:pt x="4124538" y="3570248"/>
                  <a:pt x="3888432" y="3600400"/>
                </a:cubicBezTo>
                <a:cubicBezTo>
                  <a:pt x="3652326" y="3630552"/>
                  <a:pt x="3299040" y="3579126"/>
                  <a:pt x="3136668" y="3600400"/>
                </a:cubicBezTo>
                <a:cubicBezTo>
                  <a:pt x="2974296" y="3621674"/>
                  <a:pt x="2688281" y="3610590"/>
                  <a:pt x="2488596" y="3600400"/>
                </a:cubicBezTo>
                <a:cubicBezTo>
                  <a:pt x="2288911" y="3590210"/>
                  <a:pt x="2124132" y="3575042"/>
                  <a:pt x="1840524" y="3600400"/>
                </a:cubicBezTo>
                <a:cubicBezTo>
                  <a:pt x="1556916" y="3625758"/>
                  <a:pt x="1376301" y="3585673"/>
                  <a:pt x="1140607" y="3600400"/>
                </a:cubicBezTo>
                <a:cubicBezTo>
                  <a:pt x="904913" y="3615127"/>
                  <a:pt x="309862" y="3589046"/>
                  <a:pt x="0" y="3600400"/>
                </a:cubicBezTo>
                <a:cubicBezTo>
                  <a:pt x="-7369" y="3419368"/>
                  <a:pt x="19813" y="3338233"/>
                  <a:pt x="0" y="3108345"/>
                </a:cubicBezTo>
                <a:cubicBezTo>
                  <a:pt x="-19813" y="2878458"/>
                  <a:pt x="-12924" y="2698471"/>
                  <a:pt x="0" y="2580287"/>
                </a:cubicBezTo>
                <a:cubicBezTo>
                  <a:pt x="12924" y="2462103"/>
                  <a:pt x="10759" y="2274126"/>
                  <a:pt x="0" y="2052228"/>
                </a:cubicBezTo>
                <a:cubicBezTo>
                  <a:pt x="-10759" y="1830330"/>
                  <a:pt x="-11723" y="1662792"/>
                  <a:pt x="0" y="1524169"/>
                </a:cubicBezTo>
                <a:cubicBezTo>
                  <a:pt x="11723" y="1385546"/>
                  <a:pt x="-12281" y="1215685"/>
                  <a:pt x="0" y="1032115"/>
                </a:cubicBezTo>
                <a:cubicBezTo>
                  <a:pt x="12281" y="848545"/>
                  <a:pt x="7968" y="773424"/>
                  <a:pt x="0" y="540060"/>
                </a:cubicBezTo>
                <a:cubicBezTo>
                  <a:pt x="-7968" y="306696"/>
                  <a:pt x="25357" y="156234"/>
                  <a:pt x="0" y="0"/>
                </a:cubicBezTo>
                <a:close/>
              </a:path>
              <a:path w="5184576" h="3600400" stroke="0" extrusionOk="0">
                <a:moveTo>
                  <a:pt x="0" y="0"/>
                </a:moveTo>
                <a:cubicBezTo>
                  <a:pt x="153515" y="-19762"/>
                  <a:pt x="247115" y="-19321"/>
                  <a:pt x="492535" y="0"/>
                </a:cubicBezTo>
                <a:cubicBezTo>
                  <a:pt x="737955" y="19321"/>
                  <a:pt x="937002" y="-35957"/>
                  <a:pt x="1244298" y="0"/>
                </a:cubicBezTo>
                <a:cubicBezTo>
                  <a:pt x="1551594" y="35957"/>
                  <a:pt x="1700819" y="-16538"/>
                  <a:pt x="1944216" y="0"/>
                </a:cubicBezTo>
                <a:cubicBezTo>
                  <a:pt x="2187613" y="16538"/>
                  <a:pt x="2442618" y="1238"/>
                  <a:pt x="2592288" y="0"/>
                </a:cubicBezTo>
                <a:cubicBezTo>
                  <a:pt x="2741958" y="-1238"/>
                  <a:pt x="2879155" y="20652"/>
                  <a:pt x="3136668" y="0"/>
                </a:cubicBezTo>
                <a:cubicBezTo>
                  <a:pt x="3394181" y="-20652"/>
                  <a:pt x="3420079" y="-21034"/>
                  <a:pt x="3681049" y="0"/>
                </a:cubicBezTo>
                <a:cubicBezTo>
                  <a:pt x="3942019" y="21034"/>
                  <a:pt x="3963938" y="-5831"/>
                  <a:pt x="4225429" y="0"/>
                </a:cubicBezTo>
                <a:cubicBezTo>
                  <a:pt x="4486920" y="5831"/>
                  <a:pt x="4745779" y="-22799"/>
                  <a:pt x="5184576" y="0"/>
                </a:cubicBezTo>
                <a:cubicBezTo>
                  <a:pt x="5197606" y="164564"/>
                  <a:pt x="5180254" y="373028"/>
                  <a:pt x="5184576" y="672075"/>
                </a:cubicBezTo>
                <a:cubicBezTo>
                  <a:pt x="5188898" y="971123"/>
                  <a:pt x="5199850" y="921798"/>
                  <a:pt x="5184576" y="1164129"/>
                </a:cubicBezTo>
                <a:cubicBezTo>
                  <a:pt x="5169302" y="1406460"/>
                  <a:pt x="5178961" y="1604359"/>
                  <a:pt x="5184576" y="1764196"/>
                </a:cubicBezTo>
                <a:cubicBezTo>
                  <a:pt x="5190191" y="1924033"/>
                  <a:pt x="5198212" y="2085982"/>
                  <a:pt x="5184576" y="2256251"/>
                </a:cubicBezTo>
                <a:cubicBezTo>
                  <a:pt x="5170940" y="2426521"/>
                  <a:pt x="5200804" y="2508681"/>
                  <a:pt x="5184576" y="2748305"/>
                </a:cubicBezTo>
                <a:cubicBezTo>
                  <a:pt x="5168348" y="2987929"/>
                  <a:pt x="5218987" y="3415281"/>
                  <a:pt x="5184576" y="3600400"/>
                </a:cubicBezTo>
                <a:cubicBezTo>
                  <a:pt x="4896058" y="3597326"/>
                  <a:pt x="4743761" y="3601222"/>
                  <a:pt x="4536504" y="3600400"/>
                </a:cubicBezTo>
                <a:cubicBezTo>
                  <a:pt x="4329247" y="3599578"/>
                  <a:pt x="4058621" y="3566953"/>
                  <a:pt x="3784740" y="3600400"/>
                </a:cubicBezTo>
                <a:cubicBezTo>
                  <a:pt x="3510859" y="3633847"/>
                  <a:pt x="3279130" y="3584745"/>
                  <a:pt x="3136668" y="3600400"/>
                </a:cubicBezTo>
                <a:cubicBezTo>
                  <a:pt x="2994206" y="3616055"/>
                  <a:pt x="2624702" y="3628166"/>
                  <a:pt x="2384905" y="3600400"/>
                </a:cubicBezTo>
                <a:cubicBezTo>
                  <a:pt x="2145108" y="3572634"/>
                  <a:pt x="2063286" y="3626598"/>
                  <a:pt x="1788679" y="3600400"/>
                </a:cubicBezTo>
                <a:cubicBezTo>
                  <a:pt x="1514072" y="3574202"/>
                  <a:pt x="1322530" y="3598914"/>
                  <a:pt x="1140607" y="3600400"/>
                </a:cubicBezTo>
                <a:cubicBezTo>
                  <a:pt x="958684" y="3601886"/>
                  <a:pt x="438194" y="3650488"/>
                  <a:pt x="0" y="3600400"/>
                </a:cubicBezTo>
                <a:cubicBezTo>
                  <a:pt x="-6953" y="3340549"/>
                  <a:pt x="-26144" y="3294803"/>
                  <a:pt x="0" y="3000333"/>
                </a:cubicBezTo>
                <a:cubicBezTo>
                  <a:pt x="26144" y="2705863"/>
                  <a:pt x="18493" y="2650942"/>
                  <a:pt x="0" y="2436271"/>
                </a:cubicBezTo>
                <a:cubicBezTo>
                  <a:pt x="-18493" y="2221600"/>
                  <a:pt x="7857" y="1992760"/>
                  <a:pt x="0" y="1836204"/>
                </a:cubicBezTo>
                <a:cubicBezTo>
                  <a:pt x="-7857" y="1679648"/>
                  <a:pt x="5909" y="1502439"/>
                  <a:pt x="0" y="1308145"/>
                </a:cubicBezTo>
                <a:cubicBezTo>
                  <a:pt x="-5909" y="1113851"/>
                  <a:pt x="-437" y="849810"/>
                  <a:pt x="0" y="672075"/>
                </a:cubicBezTo>
                <a:cubicBezTo>
                  <a:pt x="437" y="494340"/>
                  <a:pt x="-8695" y="327235"/>
                  <a:pt x="0" y="0"/>
                </a:cubicBezTo>
                <a:close/>
              </a:path>
            </a:pathLst>
          </a:custGeom>
          <a:ln>
            <a:solidFill>
              <a:schemeClr val="accent1"/>
            </a:solidFill>
            <a:extLst>
              <a:ext uri="{C807C97D-BFC1-408E-A445-0C87EB9F89A2}">
                <ask:lineSketchStyleProps xmlns:ask="http://schemas.microsoft.com/office/drawing/2018/sketchyshapes" xmlns="" sd="516136229">
                  <ask:type>
                    <ask:lineSketchFreehand/>
                  </ask:type>
                </ask:lineSketchStyleProps>
              </a:ext>
            </a:extLst>
          </a:ln>
        </p:spPr>
        <p:txBody>
          <a:bodyPr>
            <a:noAutofit/>
          </a:bodyPr>
          <a:lstStyle/>
          <a:p>
            <a:pPr lvl="0"/>
            <a:r>
              <a:rPr lang="el-GR" sz="2000" b="1" dirty="0">
                <a:solidFill>
                  <a:srgbClr val="FF6600"/>
                </a:solidFill>
                <a:latin typeface="Times New Roman" pitchFamily="18" charset="0"/>
                <a:cs typeface="Times New Roman" pitchFamily="18" charset="0"/>
              </a:rPr>
              <a:t>Υπάρχει πλούσιος εξοπλισμός </a:t>
            </a:r>
            <a:r>
              <a:rPr lang="el-GR" sz="2000" dirty="0">
                <a:latin typeface="Times New Roman" pitchFamily="18" charset="0"/>
                <a:cs typeface="Times New Roman" pitchFamily="18" charset="0"/>
              </a:rPr>
              <a:t>που να ενισχύει τη συμμετοχή τους;</a:t>
            </a:r>
          </a:p>
          <a:p>
            <a:pPr lvl="0"/>
            <a:r>
              <a:rPr lang="el-GR" sz="2000" dirty="0">
                <a:latin typeface="Times New Roman" pitchFamily="18" charset="0"/>
                <a:cs typeface="Times New Roman" pitchFamily="18" charset="0"/>
              </a:rPr>
              <a:t>Επιλέγουν </a:t>
            </a:r>
            <a:r>
              <a:rPr lang="el-GR" sz="2000" b="1" dirty="0">
                <a:solidFill>
                  <a:srgbClr val="FF6600"/>
                </a:solidFill>
                <a:latin typeface="Times New Roman" pitchFamily="18" charset="0"/>
                <a:cs typeface="Times New Roman" pitchFamily="18" charset="0"/>
              </a:rPr>
              <a:t>σε ποια γωνιά </a:t>
            </a:r>
            <a:r>
              <a:rPr lang="el-GR" sz="2000" dirty="0">
                <a:latin typeface="Times New Roman" pitchFamily="18" charset="0"/>
                <a:cs typeface="Times New Roman" pitchFamily="18" charset="0"/>
              </a:rPr>
              <a:t>θα παίξουν και τι υλικό θα χρησιμοποιήσουν;</a:t>
            </a:r>
          </a:p>
          <a:p>
            <a:pPr lvl="0"/>
            <a:r>
              <a:rPr lang="el-GR" sz="2000" b="1" dirty="0">
                <a:solidFill>
                  <a:srgbClr val="FF6600"/>
                </a:solidFill>
                <a:latin typeface="Times New Roman" pitchFamily="18" charset="0"/>
                <a:cs typeface="Times New Roman" pitchFamily="18" charset="0"/>
              </a:rPr>
              <a:t>Αλλάζουν το σενάριο </a:t>
            </a:r>
            <a:r>
              <a:rPr lang="el-GR" sz="2000" dirty="0">
                <a:latin typeface="Times New Roman" pitchFamily="18" charset="0"/>
                <a:cs typeface="Times New Roman" pitchFamily="18" charset="0"/>
              </a:rPr>
              <a:t>του παιχνιδιού με δική τους πρωτοβουλία;</a:t>
            </a:r>
          </a:p>
          <a:p>
            <a:pPr lvl="0"/>
            <a:r>
              <a:rPr lang="el-GR" sz="2000" b="1" dirty="0">
                <a:solidFill>
                  <a:srgbClr val="FF6600"/>
                </a:solidFill>
                <a:latin typeface="Times New Roman" pitchFamily="18" charset="0"/>
                <a:cs typeface="Times New Roman" pitchFamily="18" charset="0"/>
              </a:rPr>
              <a:t>Μετακινούν υλικό </a:t>
            </a:r>
            <a:r>
              <a:rPr lang="el-GR" sz="2000" dirty="0">
                <a:latin typeface="Times New Roman" pitchFamily="18" charset="0"/>
                <a:cs typeface="Times New Roman" pitchFamily="18" charset="0"/>
              </a:rPr>
              <a:t>απ’ τη μία γωνιά στην άλλη;</a:t>
            </a:r>
          </a:p>
          <a:p>
            <a:pPr lvl="0"/>
            <a:r>
              <a:rPr lang="el-GR" sz="2000" b="1" dirty="0">
                <a:solidFill>
                  <a:srgbClr val="FF6600"/>
                </a:solidFill>
                <a:latin typeface="Times New Roman" pitchFamily="18" charset="0"/>
                <a:cs typeface="Times New Roman" pitchFamily="18" charset="0"/>
              </a:rPr>
              <a:t>Ορίζουν τα ίδια το χρόνο </a:t>
            </a:r>
            <a:r>
              <a:rPr lang="el-GR" sz="2000" dirty="0">
                <a:latin typeface="Times New Roman" pitchFamily="18" charset="0"/>
                <a:cs typeface="Times New Roman" pitchFamily="18" charset="0"/>
              </a:rPr>
              <a:t>του παιχνιδιού;</a:t>
            </a:r>
          </a:p>
          <a:p>
            <a:pPr lvl="0"/>
            <a:r>
              <a:rPr lang="el-GR" sz="2000" b="1" dirty="0">
                <a:solidFill>
                  <a:srgbClr val="FF6600"/>
                </a:solidFill>
                <a:latin typeface="Times New Roman" pitchFamily="18" charset="0"/>
                <a:cs typeface="Times New Roman" pitchFamily="18" charset="0"/>
              </a:rPr>
              <a:t>Διαμορφώνουν το χώρο </a:t>
            </a:r>
            <a:r>
              <a:rPr lang="el-GR" sz="2000" dirty="0">
                <a:latin typeface="Times New Roman" pitchFamily="18" charset="0"/>
                <a:cs typeface="Times New Roman" pitchFamily="18" charset="0"/>
              </a:rPr>
              <a:t>της τάξης ανάλογα με τις ανάγκες τους;</a:t>
            </a:r>
          </a:p>
          <a:p>
            <a:endParaRPr lang="el-GR" sz="2000" dirty="0"/>
          </a:p>
        </p:txBody>
      </p:sp>
      <p:sp>
        <p:nvSpPr>
          <p:cNvPr id="21" name="Oval 20">
            <a:extLst>
              <a:ext uri="{FF2B5EF4-FFF2-40B4-BE49-F238E27FC236}">
                <a16:creationId xmlns:a16="http://schemas.microsoft.com/office/drawing/2014/main" xmlns="" id="{04E48745-7512-4EC2-9E20-9092D12150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573188" y="6258874"/>
            <a:ext cx="299110"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12" name="TextBox 11">
            <a:extLst>
              <a:ext uri="{FF2B5EF4-FFF2-40B4-BE49-F238E27FC236}">
                <a16:creationId xmlns:a16="http://schemas.microsoft.com/office/drawing/2014/main" xmlns="" id="{E4295FFF-9E30-4DEA-A22F-A2839EFF7DD8}"/>
              </a:ext>
            </a:extLst>
          </p:cNvPr>
          <p:cNvSpPr txBox="1"/>
          <p:nvPr/>
        </p:nvSpPr>
        <p:spPr>
          <a:xfrm>
            <a:off x="755576" y="2780928"/>
            <a:ext cx="1440160" cy="2308324"/>
          </a:xfrm>
          <a:custGeom>
            <a:avLst/>
            <a:gdLst>
              <a:gd name="connsiteX0" fmla="*/ 0 w 1440160"/>
              <a:gd name="connsiteY0" fmla="*/ 0 h 2308324"/>
              <a:gd name="connsiteX1" fmla="*/ 480053 w 1440160"/>
              <a:gd name="connsiteY1" fmla="*/ 0 h 2308324"/>
              <a:gd name="connsiteX2" fmla="*/ 974508 w 1440160"/>
              <a:gd name="connsiteY2" fmla="*/ 0 h 2308324"/>
              <a:gd name="connsiteX3" fmla="*/ 1440160 w 1440160"/>
              <a:gd name="connsiteY3" fmla="*/ 0 h 2308324"/>
              <a:gd name="connsiteX4" fmla="*/ 1440160 w 1440160"/>
              <a:gd name="connsiteY4" fmla="*/ 507831 h 2308324"/>
              <a:gd name="connsiteX5" fmla="*/ 1440160 w 1440160"/>
              <a:gd name="connsiteY5" fmla="*/ 1015663 h 2308324"/>
              <a:gd name="connsiteX6" fmla="*/ 1440160 w 1440160"/>
              <a:gd name="connsiteY6" fmla="*/ 1523494 h 2308324"/>
              <a:gd name="connsiteX7" fmla="*/ 1440160 w 1440160"/>
              <a:gd name="connsiteY7" fmla="*/ 2308324 h 2308324"/>
              <a:gd name="connsiteX8" fmla="*/ 931303 w 1440160"/>
              <a:gd name="connsiteY8" fmla="*/ 2308324 h 2308324"/>
              <a:gd name="connsiteX9" fmla="*/ 451250 w 1440160"/>
              <a:gd name="connsiteY9" fmla="*/ 2308324 h 2308324"/>
              <a:gd name="connsiteX10" fmla="*/ 0 w 1440160"/>
              <a:gd name="connsiteY10" fmla="*/ 2308324 h 2308324"/>
              <a:gd name="connsiteX11" fmla="*/ 0 w 1440160"/>
              <a:gd name="connsiteY11" fmla="*/ 1754326 h 2308324"/>
              <a:gd name="connsiteX12" fmla="*/ 0 w 1440160"/>
              <a:gd name="connsiteY12" fmla="*/ 1131079 h 2308324"/>
              <a:gd name="connsiteX13" fmla="*/ 0 w 1440160"/>
              <a:gd name="connsiteY13" fmla="*/ 577081 h 2308324"/>
              <a:gd name="connsiteX14" fmla="*/ 0 w 1440160"/>
              <a:gd name="connsiteY14" fmla="*/ 0 h 2308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40160" h="2308324" fill="none" extrusionOk="0">
                <a:moveTo>
                  <a:pt x="0" y="0"/>
                </a:moveTo>
                <a:cubicBezTo>
                  <a:pt x="134022" y="2842"/>
                  <a:pt x="309474" y="3764"/>
                  <a:pt x="480053" y="0"/>
                </a:cubicBezTo>
                <a:cubicBezTo>
                  <a:pt x="650632" y="-3764"/>
                  <a:pt x="797892" y="-5158"/>
                  <a:pt x="974508" y="0"/>
                </a:cubicBezTo>
                <a:cubicBezTo>
                  <a:pt x="1151124" y="5158"/>
                  <a:pt x="1236359" y="12360"/>
                  <a:pt x="1440160" y="0"/>
                </a:cubicBezTo>
                <a:cubicBezTo>
                  <a:pt x="1423837" y="188509"/>
                  <a:pt x="1460759" y="300157"/>
                  <a:pt x="1440160" y="507831"/>
                </a:cubicBezTo>
                <a:cubicBezTo>
                  <a:pt x="1419561" y="715505"/>
                  <a:pt x="1447443" y="818009"/>
                  <a:pt x="1440160" y="1015663"/>
                </a:cubicBezTo>
                <a:cubicBezTo>
                  <a:pt x="1432877" y="1213317"/>
                  <a:pt x="1437278" y="1282078"/>
                  <a:pt x="1440160" y="1523494"/>
                </a:cubicBezTo>
                <a:cubicBezTo>
                  <a:pt x="1443042" y="1764910"/>
                  <a:pt x="1460948" y="1999061"/>
                  <a:pt x="1440160" y="2308324"/>
                </a:cubicBezTo>
                <a:cubicBezTo>
                  <a:pt x="1226752" y="2325916"/>
                  <a:pt x="1125046" y="2329543"/>
                  <a:pt x="931303" y="2308324"/>
                </a:cubicBezTo>
                <a:cubicBezTo>
                  <a:pt x="737560" y="2287105"/>
                  <a:pt x="553506" y="2309912"/>
                  <a:pt x="451250" y="2308324"/>
                </a:cubicBezTo>
                <a:cubicBezTo>
                  <a:pt x="348994" y="2306736"/>
                  <a:pt x="208768" y="2327708"/>
                  <a:pt x="0" y="2308324"/>
                </a:cubicBezTo>
                <a:cubicBezTo>
                  <a:pt x="6508" y="2109523"/>
                  <a:pt x="16755" y="1960933"/>
                  <a:pt x="0" y="1754326"/>
                </a:cubicBezTo>
                <a:cubicBezTo>
                  <a:pt x="-16755" y="1547719"/>
                  <a:pt x="20922" y="1442495"/>
                  <a:pt x="0" y="1131079"/>
                </a:cubicBezTo>
                <a:cubicBezTo>
                  <a:pt x="-20922" y="819663"/>
                  <a:pt x="-6582" y="724231"/>
                  <a:pt x="0" y="577081"/>
                </a:cubicBezTo>
                <a:cubicBezTo>
                  <a:pt x="6582" y="429931"/>
                  <a:pt x="5652" y="237326"/>
                  <a:pt x="0" y="0"/>
                </a:cubicBezTo>
                <a:close/>
              </a:path>
              <a:path w="1440160" h="2308324" stroke="0" extrusionOk="0">
                <a:moveTo>
                  <a:pt x="0" y="0"/>
                </a:moveTo>
                <a:cubicBezTo>
                  <a:pt x="178994" y="11946"/>
                  <a:pt x="291910" y="11405"/>
                  <a:pt x="480053" y="0"/>
                </a:cubicBezTo>
                <a:cubicBezTo>
                  <a:pt x="668196" y="-11405"/>
                  <a:pt x="822158" y="-12253"/>
                  <a:pt x="988910" y="0"/>
                </a:cubicBezTo>
                <a:cubicBezTo>
                  <a:pt x="1155662" y="12253"/>
                  <a:pt x="1346454" y="-6788"/>
                  <a:pt x="1440160" y="0"/>
                </a:cubicBezTo>
                <a:cubicBezTo>
                  <a:pt x="1427133" y="254030"/>
                  <a:pt x="1459043" y="292890"/>
                  <a:pt x="1440160" y="577081"/>
                </a:cubicBezTo>
                <a:cubicBezTo>
                  <a:pt x="1421277" y="861272"/>
                  <a:pt x="1436671" y="931334"/>
                  <a:pt x="1440160" y="1131079"/>
                </a:cubicBezTo>
                <a:cubicBezTo>
                  <a:pt x="1443649" y="1330824"/>
                  <a:pt x="1426518" y="1544207"/>
                  <a:pt x="1440160" y="1685077"/>
                </a:cubicBezTo>
                <a:cubicBezTo>
                  <a:pt x="1453802" y="1825947"/>
                  <a:pt x="1430560" y="2015825"/>
                  <a:pt x="1440160" y="2308324"/>
                </a:cubicBezTo>
                <a:cubicBezTo>
                  <a:pt x="1266349" y="2293986"/>
                  <a:pt x="1173766" y="2327404"/>
                  <a:pt x="974508" y="2308324"/>
                </a:cubicBezTo>
                <a:cubicBezTo>
                  <a:pt x="775250" y="2289244"/>
                  <a:pt x="665971" y="2327077"/>
                  <a:pt x="508857" y="2308324"/>
                </a:cubicBezTo>
                <a:cubicBezTo>
                  <a:pt x="351743" y="2289571"/>
                  <a:pt x="218527" y="2321988"/>
                  <a:pt x="0" y="2308324"/>
                </a:cubicBezTo>
                <a:cubicBezTo>
                  <a:pt x="-579" y="2071587"/>
                  <a:pt x="4256" y="2052321"/>
                  <a:pt x="0" y="1800493"/>
                </a:cubicBezTo>
                <a:cubicBezTo>
                  <a:pt x="-4256" y="1548665"/>
                  <a:pt x="-16081" y="1407042"/>
                  <a:pt x="0" y="1223412"/>
                </a:cubicBezTo>
                <a:cubicBezTo>
                  <a:pt x="16081" y="1039782"/>
                  <a:pt x="-12881" y="897119"/>
                  <a:pt x="0" y="715580"/>
                </a:cubicBezTo>
                <a:cubicBezTo>
                  <a:pt x="12881" y="534041"/>
                  <a:pt x="-17964" y="276392"/>
                  <a:pt x="0" y="0"/>
                </a:cubicBezTo>
                <a:close/>
              </a:path>
            </a:pathLst>
          </a:custGeom>
          <a:solidFill>
            <a:schemeClr val="bg1">
              <a:lumMod val="95000"/>
            </a:schemeClr>
          </a:solidFill>
          <a:ln>
            <a:solidFill>
              <a:schemeClr val="tx1"/>
            </a:solidFill>
            <a:extLst>
              <a:ext uri="{C807C97D-BFC1-408E-A445-0C87EB9F89A2}">
                <ask:lineSketchStyleProps xmlns:ask="http://schemas.microsoft.com/office/drawing/2018/sketchyshapes" xmlns="" sd="241991216">
                  <a:prstGeom prst="rect">
                    <a:avLst/>
                  </a:prstGeom>
                  <ask:type>
                    <ask:lineSketchFreehand/>
                  </ask:type>
                </ask:lineSketchStyleProps>
              </a:ext>
            </a:extLst>
          </a:ln>
        </p:spPr>
        <p:txBody>
          <a:bodyPr wrap="square">
            <a:spAutoFit/>
          </a:bodyPr>
          <a:lstStyle/>
          <a:p>
            <a:r>
              <a:rPr lang="el-GR" sz="1800" b="1" dirty="0"/>
              <a:t>Ι. </a:t>
            </a:r>
            <a:r>
              <a:rPr lang="el-GR" sz="1800" b="1" u="sng" dirty="0">
                <a:solidFill>
                  <a:srgbClr val="C00000"/>
                </a:solidFill>
              </a:rPr>
              <a:t>Άξονες</a:t>
            </a:r>
            <a:r>
              <a:rPr lang="el-GR" sz="1800" b="1" dirty="0"/>
              <a:t> για τη συμμετοχή των παιδιών στο ελεύθερο παιχνίδι</a:t>
            </a:r>
            <a:endParaRPr lang="el-GR" dirty="0"/>
          </a:p>
        </p:txBody>
      </p:sp>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xmlns="" id="{3C06EAFD-0C69-4B3B-BEA7-E7E11DDF9C4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A4066C89-42FB-4624-9AFE-3A31B36491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508" y="0"/>
            <a:ext cx="3486126" cy="6858000"/>
          </a:xfrm>
          <a:prstGeom prst="rect">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xmlns="">
                    <a14:imgLayer r:embed="">
                      <a14:imgEffect>
                        <a14:saturation sat="400000"/>
                      </a14:imgEffect>
                      <a14:imgEffect>
                        <a14:brightnessContrast bright="-40000" contrast="40000"/>
                      </a14:imgEffect>
                    </a14:imgLayer>
                  </a14:imgProps>
                </a:ext>
              </a:extLst>
            </a:blip>
            <a:srcRect/>
            <a:tile tx="0" ty="0" sx="85000" sy="85000" flip="none" algn="tl"/>
          </a:blipFill>
          <a:ln w="25400" cap="flat" cmpd="sng" algn="ctr">
            <a:solidFill>
              <a:srgbClr val="EDF793"/>
            </a:solidFill>
            <a:prstDash val="solid"/>
          </a:ln>
          <a:effectLst/>
        </p:spPr>
        <p:txBody>
          <a:bodyPr lIns="0" tIns="0" rIns="0" bIns="0" rtlCol="0" anchor="ctr"/>
          <a:lstStyle/>
          <a:p>
            <a:pPr algn="ctr" defTabSz="914400"/>
            <a:endParaRPr lang="en-US" sz="2000" kern="0">
              <a:solidFill>
                <a:prstClr val="white"/>
              </a:solidFill>
              <a:latin typeface="Rockwell Extra Bold" pitchFamily="18" charset="0"/>
            </a:endParaRPr>
          </a:p>
        </p:txBody>
      </p:sp>
      <p:sp>
        <p:nvSpPr>
          <p:cNvPr id="2" name="Τίτλος 1">
            <a:extLst>
              <a:ext uri="{FF2B5EF4-FFF2-40B4-BE49-F238E27FC236}">
                <a16:creationId xmlns:a16="http://schemas.microsoft.com/office/drawing/2014/main" xmlns="" id="{B3ABC5AE-0588-4506-9F57-48E1E3840AD0}"/>
              </a:ext>
            </a:extLst>
          </p:cNvPr>
          <p:cNvSpPr>
            <a:spLocks noGrp="1"/>
          </p:cNvSpPr>
          <p:nvPr>
            <p:ph type="title"/>
          </p:nvPr>
        </p:nvSpPr>
        <p:spPr>
          <a:xfrm>
            <a:off x="482601" y="643466"/>
            <a:ext cx="2764734" cy="5528734"/>
          </a:xfrm>
          <a:ln>
            <a:solidFill>
              <a:srgbClr val="EDF793"/>
            </a:solidFill>
          </a:ln>
        </p:spPr>
        <p:txBody>
          <a:bodyPr>
            <a:normAutofit/>
          </a:bodyPr>
          <a:lstStyle/>
          <a:p>
            <a:pPr algn="r"/>
            <a:r>
              <a:rPr lang="el-GR" sz="2900" b="1" dirty="0">
                <a:solidFill>
                  <a:srgbClr val="FFFFFF"/>
                </a:solidFill>
                <a:latin typeface="Times New Roman" pitchFamily="18" charset="0"/>
                <a:cs typeface="Times New Roman" pitchFamily="18" charset="0"/>
              </a:rPr>
              <a:t>Τεχνικές συλλογής &amp; καταγραφής δεδομένων</a:t>
            </a:r>
          </a:p>
        </p:txBody>
      </p:sp>
      <p:sp>
        <p:nvSpPr>
          <p:cNvPr id="6" name="Θέση περιεχομένου 5">
            <a:extLst>
              <a:ext uri="{FF2B5EF4-FFF2-40B4-BE49-F238E27FC236}">
                <a16:creationId xmlns:a16="http://schemas.microsoft.com/office/drawing/2014/main" xmlns="" id="{12B98C22-0E90-457F-AE94-616E999629EE}"/>
              </a:ext>
            </a:extLst>
          </p:cNvPr>
          <p:cNvSpPr>
            <a:spLocks noGrp="1"/>
          </p:cNvSpPr>
          <p:nvPr>
            <p:ph idx="1"/>
          </p:nvPr>
        </p:nvSpPr>
        <p:spPr>
          <a:xfrm>
            <a:off x="3790335" y="599768"/>
            <a:ext cx="4555850" cy="5572432"/>
          </a:xfrm>
        </p:spPr>
        <p:txBody>
          <a:bodyPr anchor="ctr">
            <a:noAutofit/>
          </a:bodyPr>
          <a:lstStyle/>
          <a:p>
            <a:r>
              <a:rPr lang="el-GR" sz="2000" dirty="0">
                <a:latin typeface="Times New Roman" pitchFamily="18" charset="0"/>
                <a:cs typeface="Times New Roman" pitchFamily="18" charset="0"/>
              </a:rPr>
              <a:t>Η χρήση της τεχνικής για την καταγραφή καθορίζεται από τους </a:t>
            </a:r>
            <a:r>
              <a:rPr lang="el-GR" sz="2000" b="1" dirty="0">
                <a:latin typeface="Times New Roman" pitchFamily="18" charset="0"/>
                <a:cs typeface="Times New Roman" pitchFamily="18" charset="0"/>
              </a:rPr>
              <a:t>σκοπούς &amp; τους στόχους </a:t>
            </a:r>
            <a:r>
              <a:rPr lang="el-GR" sz="2000" dirty="0">
                <a:latin typeface="Times New Roman" pitchFamily="18" charset="0"/>
                <a:cs typeface="Times New Roman" pitchFamily="18" charset="0"/>
              </a:rPr>
              <a:t>της παρατήρησης</a:t>
            </a:r>
          </a:p>
          <a:p>
            <a:pPr marL="0" indent="0">
              <a:buNone/>
            </a:pPr>
            <a:endParaRPr lang="el-GR" sz="2000" dirty="0">
              <a:latin typeface="Times New Roman" pitchFamily="18" charset="0"/>
              <a:cs typeface="Times New Roman" pitchFamily="18" charset="0"/>
            </a:endParaRPr>
          </a:p>
          <a:p>
            <a:r>
              <a:rPr lang="el-GR" sz="2000" dirty="0">
                <a:latin typeface="Times New Roman" pitchFamily="18" charset="0"/>
                <a:cs typeface="Times New Roman" pitchFamily="18" charset="0"/>
              </a:rPr>
              <a:t>Η τεχνική που επιλέγουμε πρέπει να μπορεί </a:t>
            </a:r>
            <a:r>
              <a:rPr lang="el-GR" sz="2000" b="1" i="1" dirty="0">
                <a:latin typeface="Times New Roman" pitchFamily="18" charset="0"/>
                <a:cs typeface="Times New Roman" pitchFamily="18" charset="0"/>
              </a:rPr>
              <a:t>να καταγράψει το σημαντικό</a:t>
            </a:r>
            <a:r>
              <a:rPr lang="el-GR" sz="2000" b="1" dirty="0">
                <a:latin typeface="Times New Roman" pitchFamily="18" charset="0"/>
                <a:cs typeface="Times New Roman" pitchFamily="18" charset="0"/>
              </a:rPr>
              <a:t>. </a:t>
            </a:r>
            <a:r>
              <a:rPr lang="el-GR" sz="2000" dirty="0">
                <a:latin typeface="Times New Roman" pitchFamily="18" charset="0"/>
                <a:cs typeface="Times New Roman" pitchFamily="18" charset="0"/>
              </a:rPr>
              <a:t>Όχι απλά αυτό που συμβαίνει.</a:t>
            </a:r>
          </a:p>
          <a:p>
            <a:pPr marL="0" indent="0">
              <a:buNone/>
            </a:pPr>
            <a:endParaRPr lang="el-GR" sz="2000" dirty="0">
              <a:latin typeface="Times New Roman" pitchFamily="18" charset="0"/>
              <a:cs typeface="Times New Roman" pitchFamily="18" charset="0"/>
            </a:endParaRPr>
          </a:p>
          <a:p>
            <a:r>
              <a:rPr lang="el-GR" sz="2000" dirty="0">
                <a:latin typeface="Times New Roman" pitchFamily="18" charset="0"/>
                <a:cs typeface="Times New Roman" pitchFamily="18" charset="0"/>
              </a:rPr>
              <a:t>Συλλογή/καταγραφή δεδομένων:</a:t>
            </a:r>
          </a:p>
          <a:p>
            <a:pPr marL="1438275">
              <a:buFont typeface="Arial" panose="020B0604020202020204" pitchFamily="34" charset="0"/>
              <a:buChar char="•"/>
            </a:pPr>
            <a:r>
              <a:rPr lang="el-GR" sz="2000" dirty="0">
                <a:latin typeface="Times New Roman" pitchFamily="18" charset="0"/>
                <a:cs typeface="Times New Roman" pitchFamily="18" charset="0"/>
              </a:rPr>
              <a:t>Σημειώσεις/ημερολόγιο</a:t>
            </a:r>
          </a:p>
          <a:p>
            <a:pPr marL="1438275">
              <a:buFont typeface="Arial" panose="020B0604020202020204" pitchFamily="34" charset="0"/>
              <a:buChar char="•"/>
            </a:pPr>
            <a:r>
              <a:rPr lang="el-GR" sz="2000" dirty="0">
                <a:latin typeface="Times New Roman" pitchFamily="18" charset="0"/>
                <a:cs typeface="Times New Roman" pitchFamily="18" charset="0"/>
              </a:rPr>
              <a:t>Ημιδομημένες ή δομημένες συνεντεύξεις</a:t>
            </a:r>
          </a:p>
          <a:p>
            <a:pPr marL="1438275">
              <a:buFont typeface="Arial" panose="020B0604020202020204" pitchFamily="34" charset="0"/>
              <a:buChar char="•"/>
            </a:pPr>
            <a:r>
              <a:rPr lang="el-GR" sz="2000" dirty="0">
                <a:latin typeface="Times New Roman" pitchFamily="18" charset="0"/>
                <a:cs typeface="Times New Roman" pitchFamily="18" charset="0"/>
              </a:rPr>
              <a:t>Συλλογή υλικών τεκμηρίων</a:t>
            </a:r>
          </a:p>
          <a:p>
            <a:pPr marL="1438275">
              <a:buFont typeface="Arial" panose="020B0604020202020204" pitchFamily="34" charset="0"/>
              <a:buChar char="•"/>
            </a:pPr>
            <a:r>
              <a:rPr lang="el-GR" sz="2000" dirty="0">
                <a:latin typeface="Times New Roman" pitchFamily="18" charset="0"/>
                <a:cs typeface="Times New Roman" pitchFamily="18" charset="0"/>
              </a:rPr>
              <a:t>Μαγνητοσκόπηση, φωτογράφηση, βιντεοσκόπηση</a:t>
            </a:r>
          </a:p>
        </p:txBody>
      </p:sp>
      <p:sp>
        <p:nvSpPr>
          <p:cNvPr id="17" name="Oval 16">
            <a:extLst>
              <a:ext uri="{FF2B5EF4-FFF2-40B4-BE49-F238E27FC236}">
                <a16:creationId xmlns:a16="http://schemas.microsoft.com/office/drawing/2014/main" xmlns="" id="{2DED9084-49DA-4911-ACB7-5F9E4DEFA03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573188" y="6258874"/>
            <a:ext cx="299110"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xmlns="" val="2808761011"/>
      </p:ext>
    </p:extLst>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98C81F0-C99E-4395-8A79-49FDA3F3BC3E}"/>
              </a:ext>
            </a:extLst>
          </p:cNvPr>
          <p:cNvSpPr>
            <a:spLocks noGrp="1"/>
          </p:cNvSpPr>
          <p:nvPr>
            <p:ph type="title"/>
          </p:nvPr>
        </p:nvSpPr>
        <p:spPr>
          <a:xfrm>
            <a:off x="1187624" y="332656"/>
            <a:ext cx="6696745" cy="1008112"/>
          </a:xfrm>
          <a:solidFill>
            <a:schemeClr val="tx2">
              <a:lumMod val="20000"/>
              <a:lumOff val="80000"/>
            </a:schemeClr>
          </a:solidFill>
        </p:spPr>
        <p:txBody>
          <a:bodyPr>
            <a:normAutofit/>
          </a:bodyPr>
          <a:lstStyle/>
          <a:p>
            <a:pPr algn="ctr"/>
            <a:r>
              <a:rPr lang="el-GR" sz="2400" b="1" dirty="0">
                <a:latin typeface="Times New Roman" pitchFamily="18" charset="0"/>
                <a:cs typeface="Times New Roman" pitchFamily="18" charset="0"/>
              </a:rPr>
              <a:t>Επιλογές πριν την έναρξη της παρατήρησης</a:t>
            </a:r>
          </a:p>
        </p:txBody>
      </p:sp>
      <p:sp>
        <p:nvSpPr>
          <p:cNvPr id="3" name="Θέση περιεχομένου 2">
            <a:extLst>
              <a:ext uri="{FF2B5EF4-FFF2-40B4-BE49-F238E27FC236}">
                <a16:creationId xmlns:a16="http://schemas.microsoft.com/office/drawing/2014/main" xmlns="" id="{604D0754-171F-46AE-AE56-96B4A7471C5A}"/>
              </a:ext>
            </a:extLst>
          </p:cNvPr>
          <p:cNvSpPr>
            <a:spLocks noGrp="1"/>
          </p:cNvSpPr>
          <p:nvPr>
            <p:ph idx="1"/>
          </p:nvPr>
        </p:nvSpPr>
        <p:spPr>
          <a:xfrm>
            <a:off x="827584" y="1556792"/>
            <a:ext cx="7704856" cy="4536504"/>
          </a:xfrm>
          <a:custGeom>
            <a:avLst/>
            <a:gdLst>
              <a:gd name="connsiteX0" fmla="*/ 0 w 7704856"/>
              <a:gd name="connsiteY0" fmla="*/ 0 h 4536504"/>
              <a:gd name="connsiteX1" fmla="*/ 410926 w 7704856"/>
              <a:gd name="connsiteY1" fmla="*/ 0 h 4536504"/>
              <a:gd name="connsiteX2" fmla="*/ 1130046 w 7704856"/>
              <a:gd name="connsiteY2" fmla="*/ 0 h 4536504"/>
              <a:gd name="connsiteX3" fmla="*/ 1695068 w 7704856"/>
              <a:gd name="connsiteY3" fmla="*/ 0 h 4536504"/>
              <a:gd name="connsiteX4" fmla="*/ 2183043 w 7704856"/>
              <a:gd name="connsiteY4" fmla="*/ 0 h 4536504"/>
              <a:gd name="connsiteX5" fmla="*/ 2748065 w 7704856"/>
              <a:gd name="connsiteY5" fmla="*/ 0 h 4536504"/>
              <a:gd name="connsiteX6" fmla="*/ 3158991 w 7704856"/>
              <a:gd name="connsiteY6" fmla="*/ 0 h 4536504"/>
              <a:gd name="connsiteX7" fmla="*/ 3724014 w 7704856"/>
              <a:gd name="connsiteY7" fmla="*/ 0 h 4536504"/>
              <a:gd name="connsiteX8" fmla="*/ 4289037 w 7704856"/>
              <a:gd name="connsiteY8" fmla="*/ 0 h 4536504"/>
              <a:gd name="connsiteX9" fmla="*/ 4777011 w 7704856"/>
              <a:gd name="connsiteY9" fmla="*/ 0 h 4536504"/>
              <a:gd name="connsiteX10" fmla="*/ 5573179 w 7704856"/>
              <a:gd name="connsiteY10" fmla="*/ 0 h 4536504"/>
              <a:gd name="connsiteX11" fmla="*/ 6215251 w 7704856"/>
              <a:gd name="connsiteY11" fmla="*/ 0 h 4536504"/>
              <a:gd name="connsiteX12" fmla="*/ 6857322 w 7704856"/>
              <a:gd name="connsiteY12" fmla="*/ 0 h 4536504"/>
              <a:gd name="connsiteX13" fmla="*/ 7704856 w 7704856"/>
              <a:gd name="connsiteY13" fmla="*/ 0 h 4536504"/>
              <a:gd name="connsiteX14" fmla="*/ 7704856 w 7704856"/>
              <a:gd name="connsiteY14" fmla="*/ 511977 h 4536504"/>
              <a:gd name="connsiteX15" fmla="*/ 7704856 w 7704856"/>
              <a:gd name="connsiteY15" fmla="*/ 1023954 h 4536504"/>
              <a:gd name="connsiteX16" fmla="*/ 7704856 w 7704856"/>
              <a:gd name="connsiteY16" fmla="*/ 1581296 h 4536504"/>
              <a:gd name="connsiteX17" fmla="*/ 7704856 w 7704856"/>
              <a:gd name="connsiteY17" fmla="*/ 2320098 h 4536504"/>
              <a:gd name="connsiteX18" fmla="*/ 7704856 w 7704856"/>
              <a:gd name="connsiteY18" fmla="*/ 3013535 h 4536504"/>
              <a:gd name="connsiteX19" fmla="*/ 7704856 w 7704856"/>
              <a:gd name="connsiteY19" fmla="*/ 3570877 h 4536504"/>
              <a:gd name="connsiteX20" fmla="*/ 7704856 w 7704856"/>
              <a:gd name="connsiteY20" fmla="*/ 4536504 h 4536504"/>
              <a:gd name="connsiteX21" fmla="*/ 6985736 w 7704856"/>
              <a:gd name="connsiteY21" fmla="*/ 4536504 h 4536504"/>
              <a:gd name="connsiteX22" fmla="*/ 6343665 w 7704856"/>
              <a:gd name="connsiteY22" fmla="*/ 4536504 h 4536504"/>
              <a:gd name="connsiteX23" fmla="*/ 5932739 w 7704856"/>
              <a:gd name="connsiteY23" fmla="*/ 4536504 h 4536504"/>
              <a:gd name="connsiteX24" fmla="*/ 5290668 w 7704856"/>
              <a:gd name="connsiteY24" fmla="*/ 4536504 h 4536504"/>
              <a:gd name="connsiteX25" fmla="*/ 4648596 w 7704856"/>
              <a:gd name="connsiteY25" fmla="*/ 4536504 h 4536504"/>
              <a:gd name="connsiteX26" fmla="*/ 4160622 w 7704856"/>
              <a:gd name="connsiteY26" fmla="*/ 4536504 h 4536504"/>
              <a:gd name="connsiteX27" fmla="*/ 3518551 w 7704856"/>
              <a:gd name="connsiteY27" fmla="*/ 4536504 h 4536504"/>
              <a:gd name="connsiteX28" fmla="*/ 2799431 w 7704856"/>
              <a:gd name="connsiteY28" fmla="*/ 4536504 h 4536504"/>
              <a:gd name="connsiteX29" fmla="*/ 2157360 w 7704856"/>
              <a:gd name="connsiteY29" fmla="*/ 4536504 h 4536504"/>
              <a:gd name="connsiteX30" fmla="*/ 1361191 w 7704856"/>
              <a:gd name="connsiteY30" fmla="*/ 4536504 h 4536504"/>
              <a:gd name="connsiteX31" fmla="*/ 719120 w 7704856"/>
              <a:gd name="connsiteY31" fmla="*/ 4536504 h 4536504"/>
              <a:gd name="connsiteX32" fmla="*/ 0 w 7704856"/>
              <a:gd name="connsiteY32" fmla="*/ 4536504 h 4536504"/>
              <a:gd name="connsiteX33" fmla="*/ 0 w 7704856"/>
              <a:gd name="connsiteY33" fmla="*/ 3979162 h 4536504"/>
              <a:gd name="connsiteX34" fmla="*/ 0 w 7704856"/>
              <a:gd name="connsiteY34" fmla="*/ 3376455 h 4536504"/>
              <a:gd name="connsiteX35" fmla="*/ 0 w 7704856"/>
              <a:gd name="connsiteY35" fmla="*/ 2864478 h 4536504"/>
              <a:gd name="connsiteX36" fmla="*/ 0 w 7704856"/>
              <a:gd name="connsiteY36" fmla="*/ 2125676 h 4536504"/>
              <a:gd name="connsiteX37" fmla="*/ 0 w 7704856"/>
              <a:gd name="connsiteY37" fmla="*/ 1613699 h 4536504"/>
              <a:gd name="connsiteX38" fmla="*/ 0 w 7704856"/>
              <a:gd name="connsiteY38" fmla="*/ 965627 h 4536504"/>
              <a:gd name="connsiteX39" fmla="*/ 0 w 7704856"/>
              <a:gd name="connsiteY39" fmla="*/ 0 h 4536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7704856" h="4536504" fill="none" extrusionOk="0">
                <a:moveTo>
                  <a:pt x="0" y="0"/>
                </a:moveTo>
                <a:cubicBezTo>
                  <a:pt x="97956" y="-1988"/>
                  <a:pt x="270501" y="29"/>
                  <a:pt x="410926" y="0"/>
                </a:cubicBezTo>
                <a:cubicBezTo>
                  <a:pt x="551351" y="-29"/>
                  <a:pt x="869597" y="7421"/>
                  <a:pt x="1130046" y="0"/>
                </a:cubicBezTo>
                <a:cubicBezTo>
                  <a:pt x="1390495" y="-7421"/>
                  <a:pt x="1413738" y="23720"/>
                  <a:pt x="1695068" y="0"/>
                </a:cubicBezTo>
                <a:cubicBezTo>
                  <a:pt x="1976398" y="-23720"/>
                  <a:pt x="1963579" y="9180"/>
                  <a:pt x="2183043" y="0"/>
                </a:cubicBezTo>
                <a:cubicBezTo>
                  <a:pt x="2402507" y="-9180"/>
                  <a:pt x="2627676" y="-4253"/>
                  <a:pt x="2748065" y="0"/>
                </a:cubicBezTo>
                <a:cubicBezTo>
                  <a:pt x="2868454" y="4253"/>
                  <a:pt x="2990630" y="18603"/>
                  <a:pt x="3158991" y="0"/>
                </a:cubicBezTo>
                <a:cubicBezTo>
                  <a:pt x="3327352" y="-18603"/>
                  <a:pt x="3490072" y="13479"/>
                  <a:pt x="3724014" y="0"/>
                </a:cubicBezTo>
                <a:cubicBezTo>
                  <a:pt x="3957956" y="-13479"/>
                  <a:pt x="4105938" y="14965"/>
                  <a:pt x="4289037" y="0"/>
                </a:cubicBezTo>
                <a:cubicBezTo>
                  <a:pt x="4472136" y="-14965"/>
                  <a:pt x="4539135" y="-19646"/>
                  <a:pt x="4777011" y="0"/>
                </a:cubicBezTo>
                <a:cubicBezTo>
                  <a:pt x="5014887" y="19646"/>
                  <a:pt x="5179811" y="27926"/>
                  <a:pt x="5573179" y="0"/>
                </a:cubicBezTo>
                <a:cubicBezTo>
                  <a:pt x="5966547" y="-27926"/>
                  <a:pt x="6007419" y="12089"/>
                  <a:pt x="6215251" y="0"/>
                </a:cubicBezTo>
                <a:cubicBezTo>
                  <a:pt x="6423083" y="-12089"/>
                  <a:pt x="6550987" y="-14091"/>
                  <a:pt x="6857322" y="0"/>
                </a:cubicBezTo>
                <a:cubicBezTo>
                  <a:pt x="7163657" y="14091"/>
                  <a:pt x="7348996" y="38777"/>
                  <a:pt x="7704856" y="0"/>
                </a:cubicBezTo>
                <a:cubicBezTo>
                  <a:pt x="7681154" y="108312"/>
                  <a:pt x="7727854" y="267427"/>
                  <a:pt x="7704856" y="511977"/>
                </a:cubicBezTo>
                <a:cubicBezTo>
                  <a:pt x="7681858" y="756527"/>
                  <a:pt x="7690532" y="848383"/>
                  <a:pt x="7704856" y="1023954"/>
                </a:cubicBezTo>
                <a:cubicBezTo>
                  <a:pt x="7719180" y="1199525"/>
                  <a:pt x="7705999" y="1426145"/>
                  <a:pt x="7704856" y="1581296"/>
                </a:cubicBezTo>
                <a:cubicBezTo>
                  <a:pt x="7703713" y="1736447"/>
                  <a:pt x="7726544" y="2053770"/>
                  <a:pt x="7704856" y="2320098"/>
                </a:cubicBezTo>
                <a:cubicBezTo>
                  <a:pt x="7683168" y="2586426"/>
                  <a:pt x="7720753" y="2768758"/>
                  <a:pt x="7704856" y="3013535"/>
                </a:cubicBezTo>
                <a:cubicBezTo>
                  <a:pt x="7688959" y="3258312"/>
                  <a:pt x="7695023" y="3355685"/>
                  <a:pt x="7704856" y="3570877"/>
                </a:cubicBezTo>
                <a:cubicBezTo>
                  <a:pt x="7714689" y="3786069"/>
                  <a:pt x="7689930" y="4186616"/>
                  <a:pt x="7704856" y="4536504"/>
                </a:cubicBezTo>
                <a:cubicBezTo>
                  <a:pt x="7535880" y="4559917"/>
                  <a:pt x="7237603" y="4513178"/>
                  <a:pt x="6985736" y="4536504"/>
                </a:cubicBezTo>
                <a:cubicBezTo>
                  <a:pt x="6733869" y="4559830"/>
                  <a:pt x="6565429" y="4547907"/>
                  <a:pt x="6343665" y="4536504"/>
                </a:cubicBezTo>
                <a:cubicBezTo>
                  <a:pt x="6121901" y="4525101"/>
                  <a:pt x="6103570" y="4519785"/>
                  <a:pt x="5932739" y="4536504"/>
                </a:cubicBezTo>
                <a:cubicBezTo>
                  <a:pt x="5761908" y="4553223"/>
                  <a:pt x="5438336" y="4530216"/>
                  <a:pt x="5290668" y="4536504"/>
                </a:cubicBezTo>
                <a:cubicBezTo>
                  <a:pt x="5143000" y="4542792"/>
                  <a:pt x="4863080" y="4520408"/>
                  <a:pt x="4648596" y="4536504"/>
                </a:cubicBezTo>
                <a:cubicBezTo>
                  <a:pt x="4434112" y="4552600"/>
                  <a:pt x="4344590" y="4553194"/>
                  <a:pt x="4160622" y="4536504"/>
                </a:cubicBezTo>
                <a:cubicBezTo>
                  <a:pt x="3976654" y="4519814"/>
                  <a:pt x="3648961" y="4520588"/>
                  <a:pt x="3518551" y="4536504"/>
                </a:cubicBezTo>
                <a:cubicBezTo>
                  <a:pt x="3388141" y="4552420"/>
                  <a:pt x="2963761" y="4542808"/>
                  <a:pt x="2799431" y="4536504"/>
                </a:cubicBezTo>
                <a:cubicBezTo>
                  <a:pt x="2635101" y="4530200"/>
                  <a:pt x="2410228" y="4547315"/>
                  <a:pt x="2157360" y="4536504"/>
                </a:cubicBezTo>
                <a:cubicBezTo>
                  <a:pt x="1904492" y="4525693"/>
                  <a:pt x="1598532" y="4547340"/>
                  <a:pt x="1361191" y="4536504"/>
                </a:cubicBezTo>
                <a:cubicBezTo>
                  <a:pt x="1123850" y="4525668"/>
                  <a:pt x="884168" y="4548850"/>
                  <a:pt x="719120" y="4536504"/>
                </a:cubicBezTo>
                <a:cubicBezTo>
                  <a:pt x="554072" y="4524158"/>
                  <a:pt x="315277" y="4513417"/>
                  <a:pt x="0" y="4536504"/>
                </a:cubicBezTo>
                <a:cubicBezTo>
                  <a:pt x="-4776" y="4325631"/>
                  <a:pt x="-7872" y="4253788"/>
                  <a:pt x="0" y="3979162"/>
                </a:cubicBezTo>
                <a:cubicBezTo>
                  <a:pt x="7872" y="3704536"/>
                  <a:pt x="-4772" y="3515936"/>
                  <a:pt x="0" y="3376455"/>
                </a:cubicBezTo>
                <a:cubicBezTo>
                  <a:pt x="4772" y="3236974"/>
                  <a:pt x="-20589" y="3007854"/>
                  <a:pt x="0" y="2864478"/>
                </a:cubicBezTo>
                <a:cubicBezTo>
                  <a:pt x="20589" y="2721102"/>
                  <a:pt x="-495" y="2289252"/>
                  <a:pt x="0" y="2125676"/>
                </a:cubicBezTo>
                <a:cubicBezTo>
                  <a:pt x="495" y="1962100"/>
                  <a:pt x="-20409" y="1763323"/>
                  <a:pt x="0" y="1613699"/>
                </a:cubicBezTo>
                <a:cubicBezTo>
                  <a:pt x="20409" y="1464075"/>
                  <a:pt x="-31212" y="1159205"/>
                  <a:pt x="0" y="965627"/>
                </a:cubicBezTo>
                <a:cubicBezTo>
                  <a:pt x="31212" y="772049"/>
                  <a:pt x="20949" y="301689"/>
                  <a:pt x="0" y="0"/>
                </a:cubicBezTo>
                <a:close/>
              </a:path>
              <a:path w="7704856" h="4536504" stroke="0" extrusionOk="0">
                <a:moveTo>
                  <a:pt x="0" y="0"/>
                </a:moveTo>
                <a:cubicBezTo>
                  <a:pt x="148616" y="-9443"/>
                  <a:pt x="292761" y="-10218"/>
                  <a:pt x="410926" y="0"/>
                </a:cubicBezTo>
                <a:cubicBezTo>
                  <a:pt x="529091" y="10218"/>
                  <a:pt x="789460" y="-19007"/>
                  <a:pt x="1130046" y="0"/>
                </a:cubicBezTo>
                <a:cubicBezTo>
                  <a:pt x="1470632" y="19007"/>
                  <a:pt x="1540283" y="6805"/>
                  <a:pt x="1772117" y="0"/>
                </a:cubicBezTo>
                <a:cubicBezTo>
                  <a:pt x="2003951" y="-6805"/>
                  <a:pt x="2076082" y="21211"/>
                  <a:pt x="2260091" y="0"/>
                </a:cubicBezTo>
                <a:cubicBezTo>
                  <a:pt x="2444100" y="-21211"/>
                  <a:pt x="2653089" y="-15550"/>
                  <a:pt x="2825114" y="0"/>
                </a:cubicBezTo>
                <a:cubicBezTo>
                  <a:pt x="2997139" y="15550"/>
                  <a:pt x="3196139" y="20456"/>
                  <a:pt x="3390137" y="0"/>
                </a:cubicBezTo>
                <a:cubicBezTo>
                  <a:pt x="3584135" y="-20456"/>
                  <a:pt x="3676878" y="-4875"/>
                  <a:pt x="3801062" y="0"/>
                </a:cubicBezTo>
                <a:cubicBezTo>
                  <a:pt x="3925246" y="4875"/>
                  <a:pt x="4098640" y="-11531"/>
                  <a:pt x="4289037" y="0"/>
                </a:cubicBezTo>
                <a:cubicBezTo>
                  <a:pt x="4479434" y="11531"/>
                  <a:pt x="4675877" y="-26887"/>
                  <a:pt x="4854059" y="0"/>
                </a:cubicBezTo>
                <a:cubicBezTo>
                  <a:pt x="5032241" y="26887"/>
                  <a:pt x="5272906" y="21809"/>
                  <a:pt x="5419082" y="0"/>
                </a:cubicBezTo>
                <a:cubicBezTo>
                  <a:pt x="5565258" y="-21809"/>
                  <a:pt x="5629514" y="4844"/>
                  <a:pt x="5830008" y="0"/>
                </a:cubicBezTo>
                <a:cubicBezTo>
                  <a:pt x="6030502" y="-4844"/>
                  <a:pt x="6157542" y="15843"/>
                  <a:pt x="6317982" y="0"/>
                </a:cubicBezTo>
                <a:cubicBezTo>
                  <a:pt x="6478422" y="-15843"/>
                  <a:pt x="6697364" y="34123"/>
                  <a:pt x="7037102" y="0"/>
                </a:cubicBezTo>
                <a:cubicBezTo>
                  <a:pt x="7376840" y="-34123"/>
                  <a:pt x="7571272" y="22637"/>
                  <a:pt x="7704856" y="0"/>
                </a:cubicBezTo>
                <a:cubicBezTo>
                  <a:pt x="7688424" y="206426"/>
                  <a:pt x="7719783" y="341455"/>
                  <a:pt x="7704856" y="557342"/>
                </a:cubicBezTo>
                <a:cubicBezTo>
                  <a:pt x="7689929" y="773229"/>
                  <a:pt x="7684482" y="904211"/>
                  <a:pt x="7704856" y="1250779"/>
                </a:cubicBezTo>
                <a:cubicBezTo>
                  <a:pt x="7725230" y="1597347"/>
                  <a:pt x="7684212" y="1640943"/>
                  <a:pt x="7704856" y="1762756"/>
                </a:cubicBezTo>
                <a:cubicBezTo>
                  <a:pt x="7725500" y="1884569"/>
                  <a:pt x="7733061" y="2191711"/>
                  <a:pt x="7704856" y="2365463"/>
                </a:cubicBezTo>
                <a:cubicBezTo>
                  <a:pt x="7676651" y="2539215"/>
                  <a:pt x="7718082" y="2809603"/>
                  <a:pt x="7704856" y="2922805"/>
                </a:cubicBezTo>
                <a:cubicBezTo>
                  <a:pt x="7691630" y="3036007"/>
                  <a:pt x="7741367" y="3392137"/>
                  <a:pt x="7704856" y="3661607"/>
                </a:cubicBezTo>
                <a:cubicBezTo>
                  <a:pt x="7668345" y="3931077"/>
                  <a:pt x="7676514" y="4117686"/>
                  <a:pt x="7704856" y="4536504"/>
                </a:cubicBezTo>
                <a:cubicBezTo>
                  <a:pt x="7380639" y="4523862"/>
                  <a:pt x="7225989" y="4501661"/>
                  <a:pt x="6908688" y="4536504"/>
                </a:cubicBezTo>
                <a:cubicBezTo>
                  <a:pt x="6591387" y="4571347"/>
                  <a:pt x="6544773" y="4551275"/>
                  <a:pt x="6343665" y="4536504"/>
                </a:cubicBezTo>
                <a:cubicBezTo>
                  <a:pt x="6142557" y="4521733"/>
                  <a:pt x="5910021" y="4555241"/>
                  <a:pt x="5547496" y="4536504"/>
                </a:cubicBezTo>
                <a:cubicBezTo>
                  <a:pt x="5184971" y="4517767"/>
                  <a:pt x="5152955" y="4540978"/>
                  <a:pt x="4982474" y="4536504"/>
                </a:cubicBezTo>
                <a:cubicBezTo>
                  <a:pt x="4811993" y="4532030"/>
                  <a:pt x="4669419" y="4519371"/>
                  <a:pt x="4417451" y="4536504"/>
                </a:cubicBezTo>
                <a:cubicBezTo>
                  <a:pt x="4165483" y="4553637"/>
                  <a:pt x="4205136" y="4554391"/>
                  <a:pt x="4006525" y="4536504"/>
                </a:cubicBezTo>
                <a:cubicBezTo>
                  <a:pt x="3807914" y="4518617"/>
                  <a:pt x="3426166" y="4549976"/>
                  <a:pt x="3210357" y="4536504"/>
                </a:cubicBezTo>
                <a:cubicBezTo>
                  <a:pt x="2994548" y="4523032"/>
                  <a:pt x="2721466" y="4531071"/>
                  <a:pt x="2568285" y="4536504"/>
                </a:cubicBezTo>
                <a:cubicBezTo>
                  <a:pt x="2415104" y="4541937"/>
                  <a:pt x="2204495" y="4539470"/>
                  <a:pt x="1926214" y="4536504"/>
                </a:cubicBezTo>
                <a:cubicBezTo>
                  <a:pt x="1647933" y="4533538"/>
                  <a:pt x="1372699" y="4544639"/>
                  <a:pt x="1207094" y="4536504"/>
                </a:cubicBezTo>
                <a:cubicBezTo>
                  <a:pt x="1041489" y="4528369"/>
                  <a:pt x="835700" y="4539345"/>
                  <a:pt x="565023" y="4536504"/>
                </a:cubicBezTo>
                <a:cubicBezTo>
                  <a:pt x="294346" y="4533663"/>
                  <a:pt x="126880" y="4553610"/>
                  <a:pt x="0" y="4536504"/>
                </a:cubicBezTo>
                <a:cubicBezTo>
                  <a:pt x="-22842" y="4417971"/>
                  <a:pt x="-17284" y="4214053"/>
                  <a:pt x="0" y="4024527"/>
                </a:cubicBezTo>
                <a:cubicBezTo>
                  <a:pt x="17284" y="3835001"/>
                  <a:pt x="2417" y="3582319"/>
                  <a:pt x="0" y="3467185"/>
                </a:cubicBezTo>
                <a:cubicBezTo>
                  <a:pt x="-2417" y="3352051"/>
                  <a:pt x="9820" y="3167634"/>
                  <a:pt x="0" y="2909843"/>
                </a:cubicBezTo>
                <a:cubicBezTo>
                  <a:pt x="-9820" y="2652052"/>
                  <a:pt x="16532" y="2623777"/>
                  <a:pt x="0" y="2352501"/>
                </a:cubicBezTo>
                <a:cubicBezTo>
                  <a:pt x="-16532" y="2081225"/>
                  <a:pt x="-29614" y="1908785"/>
                  <a:pt x="0" y="1613699"/>
                </a:cubicBezTo>
                <a:cubicBezTo>
                  <a:pt x="29614" y="1318613"/>
                  <a:pt x="-8994" y="1279126"/>
                  <a:pt x="0" y="1056357"/>
                </a:cubicBezTo>
                <a:cubicBezTo>
                  <a:pt x="8994" y="833588"/>
                  <a:pt x="-3093" y="298761"/>
                  <a:pt x="0" y="0"/>
                </a:cubicBezTo>
                <a:close/>
              </a:path>
            </a:pathLst>
          </a:custGeom>
          <a:ln>
            <a:solidFill>
              <a:schemeClr val="accent1"/>
            </a:solidFill>
            <a:extLst>
              <a:ext uri="{C807C97D-BFC1-408E-A445-0C87EB9F89A2}">
                <ask:lineSketchStyleProps xmlns:ask="http://schemas.microsoft.com/office/drawing/2018/sketchyshapes" xmlns="" sd="1274131333">
                  <ask:type>
                    <ask:lineSketchFreehand/>
                  </ask:type>
                </ask:lineSketchStyleProps>
              </a:ext>
            </a:extLst>
          </a:ln>
        </p:spPr>
        <p:txBody>
          <a:bodyPr>
            <a:normAutofit/>
          </a:bodyPr>
          <a:lstStyle/>
          <a:p>
            <a:pPr algn="just"/>
            <a:r>
              <a:rPr lang="el-GR" sz="2400" dirty="0">
                <a:latin typeface="Times New Roman" pitchFamily="18" charset="0"/>
                <a:cs typeface="Times New Roman" pitchFamily="18" charset="0"/>
              </a:rPr>
              <a:t>Επιλογή του θέματος, π.χ. ο </a:t>
            </a:r>
            <a:r>
              <a:rPr lang="el-GR" sz="2400" b="1" dirty="0">
                <a:latin typeface="Times New Roman" pitchFamily="18" charset="0"/>
                <a:cs typeface="Times New Roman" pitchFamily="18" charset="0"/>
              </a:rPr>
              <a:t>στόχος </a:t>
            </a:r>
            <a:r>
              <a:rPr lang="el-GR" sz="2400" dirty="0">
                <a:latin typeface="Times New Roman" pitchFamily="18" charset="0"/>
                <a:cs typeface="Times New Roman" pitchFamily="18" charset="0"/>
              </a:rPr>
              <a:t>της παρατήρησης</a:t>
            </a:r>
          </a:p>
          <a:p>
            <a:pPr algn="just"/>
            <a:r>
              <a:rPr lang="el-GR" sz="2400" dirty="0">
                <a:latin typeface="Times New Roman" pitchFamily="18" charset="0"/>
                <a:cs typeface="Times New Roman" pitchFamily="18" charset="0"/>
              </a:rPr>
              <a:t>Επιλογή του </a:t>
            </a:r>
            <a:r>
              <a:rPr lang="el-GR" sz="2400" b="1" dirty="0">
                <a:latin typeface="Times New Roman" pitchFamily="18" charset="0"/>
                <a:cs typeface="Times New Roman" pitchFamily="18" charset="0"/>
              </a:rPr>
              <a:t>πεδίου,</a:t>
            </a:r>
            <a:r>
              <a:rPr lang="el-GR" sz="2400" dirty="0">
                <a:latin typeface="Times New Roman" pitchFamily="18" charset="0"/>
                <a:cs typeface="Times New Roman" pitchFamily="18" charset="0"/>
              </a:rPr>
              <a:t> π.χ. ελεύθερο παιχνίδι, οικοδομικό υλικό</a:t>
            </a:r>
          </a:p>
          <a:p>
            <a:pPr algn="just"/>
            <a:r>
              <a:rPr lang="el-GR" sz="2400" dirty="0">
                <a:latin typeface="Times New Roman" pitchFamily="18" charset="0"/>
                <a:cs typeface="Times New Roman" pitchFamily="18" charset="0"/>
              </a:rPr>
              <a:t>Πρόσβαση, π.χ. τα οργανωτικά…</a:t>
            </a:r>
          </a:p>
          <a:p>
            <a:pPr algn="just"/>
            <a:r>
              <a:rPr lang="el-GR" sz="2400" dirty="0">
                <a:latin typeface="Times New Roman" pitchFamily="18" charset="0"/>
                <a:cs typeface="Times New Roman" pitchFamily="18" charset="0"/>
              </a:rPr>
              <a:t>Προσδιορισμός των </a:t>
            </a:r>
            <a:r>
              <a:rPr lang="el-GR" sz="2400" b="1" dirty="0">
                <a:latin typeface="Times New Roman" pitchFamily="18" charset="0"/>
                <a:cs typeface="Times New Roman" pitchFamily="18" charset="0"/>
              </a:rPr>
              <a:t>σχέσεων </a:t>
            </a:r>
            <a:r>
              <a:rPr lang="el-GR" sz="2400" dirty="0">
                <a:latin typeface="Times New Roman" pitchFamily="18" charset="0"/>
                <a:cs typeface="Times New Roman" pitchFamily="18" charset="0"/>
              </a:rPr>
              <a:t>που θα αναπτύξει ο παρατηρητής στο πεδίο,</a:t>
            </a:r>
          </a:p>
          <a:p>
            <a:pPr marL="177800" indent="0" algn="just">
              <a:buNone/>
            </a:pPr>
            <a:r>
              <a:rPr lang="el-GR" sz="2400" dirty="0">
                <a:latin typeface="Times New Roman" pitchFamily="18" charset="0"/>
                <a:cs typeface="Times New Roman" pitchFamily="18" charset="0"/>
              </a:rPr>
              <a:t> π.χ. το είδος,  ο βαθμός &amp; τρόπος συμμετοχής</a:t>
            </a:r>
          </a:p>
          <a:p>
            <a:pPr marL="177800" indent="0" algn="just">
              <a:buNone/>
            </a:pPr>
            <a:r>
              <a:rPr lang="el-GR" sz="2400" dirty="0">
                <a:latin typeface="Times New Roman" pitchFamily="18" charset="0"/>
                <a:cs typeface="Times New Roman" pitchFamily="18" charset="0"/>
              </a:rPr>
              <a:t>Επιλογή των </a:t>
            </a:r>
            <a:r>
              <a:rPr lang="el-GR" sz="2400" b="1" dirty="0">
                <a:latin typeface="Times New Roman" pitchFamily="18" charset="0"/>
                <a:cs typeface="Times New Roman" pitchFamily="18" charset="0"/>
              </a:rPr>
              <a:t>τρόπων παρατήρησης </a:t>
            </a:r>
            <a:r>
              <a:rPr lang="el-GR" sz="2400" dirty="0">
                <a:latin typeface="Times New Roman" pitchFamily="18" charset="0"/>
                <a:cs typeface="Times New Roman" pitchFamily="18" charset="0"/>
              </a:rPr>
              <a:t>(επιτόπια ανεκδοτολογική καταγραφή, βιντεοσκόπηση, συστηματική, φωτογραφίες) και συμπληρωματικών πληροφοριών (άτυπες συζητήσεις με τα παιδιά ή συνεντεύξεις).</a:t>
            </a:r>
          </a:p>
        </p:txBody>
      </p:sp>
      <p:sp>
        <p:nvSpPr>
          <p:cNvPr id="4" name="TextShape 3">
            <a:extLst>
              <a:ext uri="{FF2B5EF4-FFF2-40B4-BE49-F238E27FC236}">
                <a16:creationId xmlns:a16="http://schemas.microsoft.com/office/drawing/2014/main" xmlns="" id="{98292985-913C-4467-98DF-D1A289C7FA1D}"/>
              </a:ext>
            </a:extLst>
          </p:cNvPr>
          <p:cNvSpPr txBox="1"/>
          <p:nvPr/>
        </p:nvSpPr>
        <p:spPr>
          <a:xfrm>
            <a:off x="2009179" y="6309320"/>
            <a:ext cx="5631660" cy="273510"/>
          </a:xfrm>
          <a:prstGeom prst="rect">
            <a:avLst/>
          </a:prstGeom>
          <a:noFill/>
          <a:ln>
            <a:noFill/>
          </a:ln>
        </p:spPr>
        <p:txBody>
          <a:bodyPr anchor="ctr"/>
          <a:lstStyle/>
          <a:p>
            <a:pPr algn="ctr">
              <a:lnSpc>
                <a:spcPct val="100000"/>
              </a:lnSpc>
            </a:pPr>
            <a:r>
              <a:rPr lang="el-GR" sz="675" spc="-1" dirty="0">
                <a:solidFill>
                  <a:srgbClr val="8B8B8B"/>
                </a:solidFill>
                <a:uFill>
                  <a:solidFill>
                    <a:srgbClr val="FFFFFF"/>
                  </a:solidFill>
                </a:uFill>
                <a:latin typeface="Century Gothic"/>
              </a:rPr>
              <a:t> </a:t>
            </a:r>
            <a:endParaRPr lang="el-GR" sz="1050" spc="-1" dirty="0">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xmlns="" val="178785744"/>
      </p:ext>
    </p:extLst>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DB4FEEB-4406-4194-995D-D5DD4B30258F}"/>
              </a:ext>
            </a:extLst>
          </p:cNvPr>
          <p:cNvSpPr>
            <a:spLocks noGrp="1"/>
          </p:cNvSpPr>
          <p:nvPr>
            <p:ph type="title"/>
          </p:nvPr>
        </p:nvSpPr>
        <p:spPr>
          <a:xfrm>
            <a:off x="1763688" y="476672"/>
            <a:ext cx="5544616" cy="576064"/>
          </a:xfrm>
          <a:solidFill>
            <a:schemeClr val="tx2">
              <a:lumMod val="20000"/>
              <a:lumOff val="80000"/>
            </a:schemeClr>
          </a:solidFill>
        </p:spPr>
        <p:txBody>
          <a:bodyPr>
            <a:normAutofit/>
          </a:bodyPr>
          <a:lstStyle/>
          <a:p>
            <a:r>
              <a:rPr lang="el-GR" sz="2400" b="1" dirty="0">
                <a:latin typeface="Times New Roman" pitchFamily="18" charset="0"/>
                <a:cs typeface="Times New Roman" pitchFamily="18" charset="0"/>
              </a:rPr>
              <a:t>Οργανώνοντας μια παρατήρηση</a:t>
            </a:r>
          </a:p>
        </p:txBody>
      </p:sp>
      <p:sp>
        <p:nvSpPr>
          <p:cNvPr id="5" name="Θέση περιεχομένου 4">
            <a:extLst>
              <a:ext uri="{FF2B5EF4-FFF2-40B4-BE49-F238E27FC236}">
                <a16:creationId xmlns:a16="http://schemas.microsoft.com/office/drawing/2014/main" xmlns="" id="{50C6DCAE-EA1D-42EB-9927-56D694E5D3D1}"/>
              </a:ext>
            </a:extLst>
          </p:cNvPr>
          <p:cNvSpPr>
            <a:spLocks noGrp="1"/>
          </p:cNvSpPr>
          <p:nvPr>
            <p:ph idx="1"/>
          </p:nvPr>
        </p:nvSpPr>
        <p:spPr>
          <a:xfrm>
            <a:off x="467544" y="1412776"/>
            <a:ext cx="8136904" cy="4392488"/>
          </a:xfrm>
          <a:custGeom>
            <a:avLst/>
            <a:gdLst>
              <a:gd name="connsiteX0" fmla="*/ 0 w 8136904"/>
              <a:gd name="connsiteY0" fmla="*/ 0 h 4392488"/>
              <a:gd name="connsiteX1" fmla="*/ 433968 w 8136904"/>
              <a:gd name="connsiteY1" fmla="*/ 0 h 4392488"/>
              <a:gd name="connsiteX2" fmla="*/ 1193413 w 8136904"/>
              <a:gd name="connsiteY2" fmla="*/ 0 h 4392488"/>
              <a:gd name="connsiteX3" fmla="*/ 1790119 w 8136904"/>
              <a:gd name="connsiteY3" fmla="*/ 0 h 4392488"/>
              <a:gd name="connsiteX4" fmla="*/ 2305456 w 8136904"/>
              <a:gd name="connsiteY4" fmla="*/ 0 h 4392488"/>
              <a:gd name="connsiteX5" fmla="*/ 2902162 w 8136904"/>
              <a:gd name="connsiteY5" fmla="*/ 0 h 4392488"/>
              <a:gd name="connsiteX6" fmla="*/ 3336131 w 8136904"/>
              <a:gd name="connsiteY6" fmla="*/ 0 h 4392488"/>
              <a:gd name="connsiteX7" fmla="*/ 3932837 w 8136904"/>
              <a:gd name="connsiteY7" fmla="*/ 0 h 4392488"/>
              <a:gd name="connsiteX8" fmla="*/ 4529543 w 8136904"/>
              <a:gd name="connsiteY8" fmla="*/ 0 h 4392488"/>
              <a:gd name="connsiteX9" fmla="*/ 5044880 w 8136904"/>
              <a:gd name="connsiteY9" fmla="*/ 0 h 4392488"/>
              <a:gd name="connsiteX10" fmla="*/ 5885694 w 8136904"/>
              <a:gd name="connsiteY10" fmla="*/ 0 h 4392488"/>
              <a:gd name="connsiteX11" fmla="*/ 6563769 w 8136904"/>
              <a:gd name="connsiteY11" fmla="*/ 0 h 4392488"/>
              <a:gd name="connsiteX12" fmla="*/ 7241845 w 8136904"/>
              <a:gd name="connsiteY12" fmla="*/ 0 h 4392488"/>
              <a:gd name="connsiteX13" fmla="*/ 8136904 w 8136904"/>
              <a:gd name="connsiteY13" fmla="*/ 0 h 4392488"/>
              <a:gd name="connsiteX14" fmla="*/ 8136904 w 8136904"/>
              <a:gd name="connsiteY14" fmla="*/ 495724 h 4392488"/>
              <a:gd name="connsiteX15" fmla="*/ 8136904 w 8136904"/>
              <a:gd name="connsiteY15" fmla="*/ 991447 h 4392488"/>
              <a:gd name="connsiteX16" fmla="*/ 8136904 w 8136904"/>
              <a:gd name="connsiteY16" fmla="*/ 1531096 h 4392488"/>
              <a:gd name="connsiteX17" fmla="*/ 8136904 w 8136904"/>
              <a:gd name="connsiteY17" fmla="*/ 2246444 h 4392488"/>
              <a:gd name="connsiteX18" fmla="*/ 8136904 w 8136904"/>
              <a:gd name="connsiteY18" fmla="*/ 2917867 h 4392488"/>
              <a:gd name="connsiteX19" fmla="*/ 8136904 w 8136904"/>
              <a:gd name="connsiteY19" fmla="*/ 3457516 h 4392488"/>
              <a:gd name="connsiteX20" fmla="*/ 8136904 w 8136904"/>
              <a:gd name="connsiteY20" fmla="*/ 4392488 h 4392488"/>
              <a:gd name="connsiteX21" fmla="*/ 7377460 w 8136904"/>
              <a:gd name="connsiteY21" fmla="*/ 4392488 h 4392488"/>
              <a:gd name="connsiteX22" fmla="*/ 6699384 w 8136904"/>
              <a:gd name="connsiteY22" fmla="*/ 4392488 h 4392488"/>
              <a:gd name="connsiteX23" fmla="*/ 6265416 w 8136904"/>
              <a:gd name="connsiteY23" fmla="*/ 4392488 h 4392488"/>
              <a:gd name="connsiteX24" fmla="*/ 5587341 w 8136904"/>
              <a:gd name="connsiteY24" fmla="*/ 4392488 h 4392488"/>
              <a:gd name="connsiteX25" fmla="*/ 4909265 w 8136904"/>
              <a:gd name="connsiteY25" fmla="*/ 4392488 h 4392488"/>
              <a:gd name="connsiteX26" fmla="*/ 4393928 w 8136904"/>
              <a:gd name="connsiteY26" fmla="*/ 4392488 h 4392488"/>
              <a:gd name="connsiteX27" fmla="*/ 3715853 w 8136904"/>
              <a:gd name="connsiteY27" fmla="*/ 4392488 h 4392488"/>
              <a:gd name="connsiteX28" fmla="*/ 2956408 w 8136904"/>
              <a:gd name="connsiteY28" fmla="*/ 4392488 h 4392488"/>
              <a:gd name="connsiteX29" fmla="*/ 2278333 w 8136904"/>
              <a:gd name="connsiteY29" fmla="*/ 4392488 h 4392488"/>
              <a:gd name="connsiteX30" fmla="*/ 1437520 w 8136904"/>
              <a:gd name="connsiteY30" fmla="*/ 4392488 h 4392488"/>
              <a:gd name="connsiteX31" fmla="*/ 759444 w 8136904"/>
              <a:gd name="connsiteY31" fmla="*/ 4392488 h 4392488"/>
              <a:gd name="connsiteX32" fmla="*/ 0 w 8136904"/>
              <a:gd name="connsiteY32" fmla="*/ 4392488 h 4392488"/>
              <a:gd name="connsiteX33" fmla="*/ 0 w 8136904"/>
              <a:gd name="connsiteY33" fmla="*/ 3852839 h 4392488"/>
              <a:gd name="connsiteX34" fmla="*/ 0 w 8136904"/>
              <a:gd name="connsiteY34" fmla="*/ 3269266 h 4392488"/>
              <a:gd name="connsiteX35" fmla="*/ 0 w 8136904"/>
              <a:gd name="connsiteY35" fmla="*/ 2773542 h 4392488"/>
              <a:gd name="connsiteX36" fmla="*/ 0 w 8136904"/>
              <a:gd name="connsiteY36" fmla="*/ 2058194 h 4392488"/>
              <a:gd name="connsiteX37" fmla="*/ 0 w 8136904"/>
              <a:gd name="connsiteY37" fmla="*/ 1562471 h 4392488"/>
              <a:gd name="connsiteX38" fmla="*/ 0 w 8136904"/>
              <a:gd name="connsiteY38" fmla="*/ 934972 h 4392488"/>
              <a:gd name="connsiteX39" fmla="*/ 0 w 8136904"/>
              <a:gd name="connsiteY39" fmla="*/ 0 h 4392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8136904" h="4392488" fill="none" extrusionOk="0">
                <a:moveTo>
                  <a:pt x="0" y="0"/>
                </a:moveTo>
                <a:cubicBezTo>
                  <a:pt x="202940" y="14349"/>
                  <a:pt x="235249" y="-17700"/>
                  <a:pt x="433968" y="0"/>
                </a:cubicBezTo>
                <a:cubicBezTo>
                  <a:pt x="632687" y="17700"/>
                  <a:pt x="961603" y="-787"/>
                  <a:pt x="1193413" y="0"/>
                </a:cubicBezTo>
                <a:cubicBezTo>
                  <a:pt x="1425223" y="787"/>
                  <a:pt x="1514492" y="13925"/>
                  <a:pt x="1790119" y="0"/>
                </a:cubicBezTo>
                <a:cubicBezTo>
                  <a:pt x="2065746" y="-13925"/>
                  <a:pt x="2097693" y="7"/>
                  <a:pt x="2305456" y="0"/>
                </a:cubicBezTo>
                <a:cubicBezTo>
                  <a:pt x="2513219" y="-7"/>
                  <a:pt x="2744158" y="-12780"/>
                  <a:pt x="2902162" y="0"/>
                </a:cubicBezTo>
                <a:cubicBezTo>
                  <a:pt x="3060166" y="12780"/>
                  <a:pt x="3218733" y="2428"/>
                  <a:pt x="3336131" y="0"/>
                </a:cubicBezTo>
                <a:cubicBezTo>
                  <a:pt x="3453529" y="-2428"/>
                  <a:pt x="3667001" y="8185"/>
                  <a:pt x="3932837" y="0"/>
                </a:cubicBezTo>
                <a:cubicBezTo>
                  <a:pt x="4198673" y="-8185"/>
                  <a:pt x="4247886" y="-27917"/>
                  <a:pt x="4529543" y="0"/>
                </a:cubicBezTo>
                <a:cubicBezTo>
                  <a:pt x="4811200" y="27917"/>
                  <a:pt x="4795124" y="-17185"/>
                  <a:pt x="5044880" y="0"/>
                </a:cubicBezTo>
                <a:cubicBezTo>
                  <a:pt x="5294636" y="17185"/>
                  <a:pt x="5691842" y="33490"/>
                  <a:pt x="5885694" y="0"/>
                </a:cubicBezTo>
                <a:cubicBezTo>
                  <a:pt x="6079546" y="-33490"/>
                  <a:pt x="6247434" y="22986"/>
                  <a:pt x="6563769" y="0"/>
                </a:cubicBezTo>
                <a:cubicBezTo>
                  <a:pt x="6880105" y="-22986"/>
                  <a:pt x="7032720" y="20541"/>
                  <a:pt x="7241845" y="0"/>
                </a:cubicBezTo>
                <a:cubicBezTo>
                  <a:pt x="7450970" y="-20541"/>
                  <a:pt x="7694188" y="9800"/>
                  <a:pt x="8136904" y="0"/>
                </a:cubicBezTo>
                <a:cubicBezTo>
                  <a:pt x="8124131" y="149767"/>
                  <a:pt x="8128982" y="290321"/>
                  <a:pt x="8136904" y="495724"/>
                </a:cubicBezTo>
                <a:cubicBezTo>
                  <a:pt x="8144826" y="701127"/>
                  <a:pt x="8137715" y="812213"/>
                  <a:pt x="8136904" y="991447"/>
                </a:cubicBezTo>
                <a:cubicBezTo>
                  <a:pt x="8136093" y="1170681"/>
                  <a:pt x="8161463" y="1289002"/>
                  <a:pt x="8136904" y="1531096"/>
                </a:cubicBezTo>
                <a:cubicBezTo>
                  <a:pt x="8112345" y="1773190"/>
                  <a:pt x="8159934" y="1942527"/>
                  <a:pt x="8136904" y="2246444"/>
                </a:cubicBezTo>
                <a:cubicBezTo>
                  <a:pt x="8113874" y="2550361"/>
                  <a:pt x="8123673" y="2664379"/>
                  <a:pt x="8136904" y="2917867"/>
                </a:cubicBezTo>
                <a:cubicBezTo>
                  <a:pt x="8150135" y="3171355"/>
                  <a:pt x="8126603" y="3329752"/>
                  <a:pt x="8136904" y="3457516"/>
                </a:cubicBezTo>
                <a:cubicBezTo>
                  <a:pt x="8147205" y="3585280"/>
                  <a:pt x="8113613" y="4076369"/>
                  <a:pt x="8136904" y="4392488"/>
                </a:cubicBezTo>
                <a:cubicBezTo>
                  <a:pt x="7896375" y="4358811"/>
                  <a:pt x="7737287" y="4402710"/>
                  <a:pt x="7377460" y="4392488"/>
                </a:cubicBezTo>
                <a:cubicBezTo>
                  <a:pt x="7017633" y="4382266"/>
                  <a:pt x="6955911" y="4374804"/>
                  <a:pt x="6699384" y="4392488"/>
                </a:cubicBezTo>
                <a:cubicBezTo>
                  <a:pt x="6442857" y="4410172"/>
                  <a:pt x="6455820" y="4372383"/>
                  <a:pt x="6265416" y="4392488"/>
                </a:cubicBezTo>
                <a:cubicBezTo>
                  <a:pt x="6075012" y="4412593"/>
                  <a:pt x="5743605" y="4420464"/>
                  <a:pt x="5587341" y="4392488"/>
                </a:cubicBezTo>
                <a:cubicBezTo>
                  <a:pt x="5431078" y="4364512"/>
                  <a:pt x="5173781" y="4381561"/>
                  <a:pt x="4909265" y="4392488"/>
                </a:cubicBezTo>
                <a:cubicBezTo>
                  <a:pt x="4644749" y="4403415"/>
                  <a:pt x="4586573" y="4405759"/>
                  <a:pt x="4393928" y="4392488"/>
                </a:cubicBezTo>
                <a:cubicBezTo>
                  <a:pt x="4201283" y="4379217"/>
                  <a:pt x="4045314" y="4396989"/>
                  <a:pt x="3715853" y="4392488"/>
                </a:cubicBezTo>
                <a:cubicBezTo>
                  <a:pt x="3386393" y="4387987"/>
                  <a:pt x="3190236" y="4369118"/>
                  <a:pt x="2956408" y="4392488"/>
                </a:cubicBezTo>
                <a:cubicBezTo>
                  <a:pt x="2722581" y="4415858"/>
                  <a:pt x="2468002" y="4399122"/>
                  <a:pt x="2278333" y="4392488"/>
                </a:cubicBezTo>
                <a:cubicBezTo>
                  <a:pt x="2088664" y="4385854"/>
                  <a:pt x="1764556" y="4409683"/>
                  <a:pt x="1437520" y="4392488"/>
                </a:cubicBezTo>
                <a:cubicBezTo>
                  <a:pt x="1110484" y="4375293"/>
                  <a:pt x="948064" y="4374717"/>
                  <a:pt x="759444" y="4392488"/>
                </a:cubicBezTo>
                <a:cubicBezTo>
                  <a:pt x="570824" y="4410259"/>
                  <a:pt x="185751" y="4388432"/>
                  <a:pt x="0" y="4392488"/>
                </a:cubicBezTo>
                <a:cubicBezTo>
                  <a:pt x="24506" y="4245754"/>
                  <a:pt x="-8814" y="4077477"/>
                  <a:pt x="0" y="3852839"/>
                </a:cubicBezTo>
                <a:cubicBezTo>
                  <a:pt x="8814" y="3628201"/>
                  <a:pt x="-20082" y="3464037"/>
                  <a:pt x="0" y="3269266"/>
                </a:cubicBezTo>
                <a:cubicBezTo>
                  <a:pt x="20082" y="3074495"/>
                  <a:pt x="-607" y="2901172"/>
                  <a:pt x="0" y="2773542"/>
                </a:cubicBezTo>
                <a:cubicBezTo>
                  <a:pt x="607" y="2645912"/>
                  <a:pt x="2918" y="2305321"/>
                  <a:pt x="0" y="2058194"/>
                </a:cubicBezTo>
                <a:cubicBezTo>
                  <a:pt x="-2918" y="1811067"/>
                  <a:pt x="21789" y="1702182"/>
                  <a:pt x="0" y="1562471"/>
                </a:cubicBezTo>
                <a:cubicBezTo>
                  <a:pt x="-21789" y="1422760"/>
                  <a:pt x="-28714" y="1101593"/>
                  <a:pt x="0" y="934972"/>
                </a:cubicBezTo>
                <a:cubicBezTo>
                  <a:pt x="28714" y="768351"/>
                  <a:pt x="11811" y="465648"/>
                  <a:pt x="0" y="0"/>
                </a:cubicBezTo>
                <a:close/>
              </a:path>
              <a:path w="8136904" h="4392488" stroke="0" extrusionOk="0">
                <a:moveTo>
                  <a:pt x="0" y="0"/>
                </a:moveTo>
                <a:cubicBezTo>
                  <a:pt x="120310" y="4275"/>
                  <a:pt x="244800" y="-20391"/>
                  <a:pt x="433968" y="0"/>
                </a:cubicBezTo>
                <a:cubicBezTo>
                  <a:pt x="623136" y="20391"/>
                  <a:pt x="843996" y="17147"/>
                  <a:pt x="1193413" y="0"/>
                </a:cubicBezTo>
                <a:cubicBezTo>
                  <a:pt x="1542831" y="-17147"/>
                  <a:pt x="1723293" y="26591"/>
                  <a:pt x="1871488" y="0"/>
                </a:cubicBezTo>
                <a:cubicBezTo>
                  <a:pt x="2019683" y="-26591"/>
                  <a:pt x="2259279" y="1638"/>
                  <a:pt x="2386825" y="0"/>
                </a:cubicBezTo>
                <a:cubicBezTo>
                  <a:pt x="2514371" y="-1638"/>
                  <a:pt x="2841396" y="3690"/>
                  <a:pt x="2983531" y="0"/>
                </a:cubicBezTo>
                <a:cubicBezTo>
                  <a:pt x="3125666" y="-3690"/>
                  <a:pt x="3430061" y="-7500"/>
                  <a:pt x="3580238" y="0"/>
                </a:cubicBezTo>
                <a:cubicBezTo>
                  <a:pt x="3730415" y="7500"/>
                  <a:pt x="3888773" y="15694"/>
                  <a:pt x="4014206" y="0"/>
                </a:cubicBezTo>
                <a:cubicBezTo>
                  <a:pt x="4139639" y="-15694"/>
                  <a:pt x="4401048" y="23402"/>
                  <a:pt x="4529543" y="0"/>
                </a:cubicBezTo>
                <a:cubicBezTo>
                  <a:pt x="4658038" y="-23402"/>
                  <a:pt x="4985620" y="-6903"/>
                  <a:pt x="5126250" y="0"/>
                </a:cubicBezTo>
                <a:cubicBezTo>
                  <a:pt x="5266880" y="6903"/>
                  <a:pt x="5544298" y="-21877"/>
                  <a:pt x="5722956" y="0"/>
                </a:cubicBezTo>
                <a:cubicBezTo>
                  <a:pt x="5901614" y="21877"/>
                  <a:pt x="6059611" y="-20950"/>
                  <a:pt x="6156924" y="0"/>
                </a:cubicBezTo>
                <a:cubicBezTo>
                  <a:pt x="6254237" y="20950"/>
                  <a:pt x="6502661" y="22457"/>
                  <a:pt x="6672261" y="0"/>
                </a:cubicBezTo>
                <a:cubicBezTo>
                  <a:pt x="6841861" y="-22457"/>
                  <a:pt x="7088529" y="21112"/>
                  <a:pt x="7431706" y="0"/>
                </a:cubicBezTo>
                <a:cubicBezTo>
                  <a:pt x="7774883" y="-21112"/>
                  <a:pt x="7809428" y="-9552"/>
                  <a:pt x="8136904" y="0"/>
                </a:cubicBezTo>
                <a:cubicBezTo>
                  <a:pt x="8145475" y="241864"/>
                  <a:pt x="8133225" y="272597"/>
                  <a:pt x="8136904" y="539649"/>
                </a:cubicBezTo>
                <a:cubicBezTo>
                  <a:pt x="8140583" y="806701"/>
                  <a:pt x="8117173" y="1014294"/>
                  <a:pt x="8136904" y="1211072"/>
                </a:cubicBezTo>
                <a:cubicBezTo>
                  <a:pt x="8156635" y="1407850"/>
                  <a:pt x="8157931" y="1523787"/>
                  <a:pt x="8136904" y="1706795"/>
                </a:cubicBezTo>
                <a:cubicBezTo>
                  <a:pt x="8115877" y="1889803"/>
                  <a:pt x="8123494" y="2142142"/>
                  <a:pt x="8136904" y="2290369"/>
                </a:cubicBezTo>
                <a:cubicBezTo>
                  <a:pt x="8150314" y="2438596"/>
                  <a:pt x="8161524" y="2669490"/>
                  <a:pt x="8136904" y="2830017"/>
                </a:cubicBezTo>
                <a:cubicBezTo>
                  <a:pt x="8112284" y="2990544"/>
                  <a:pt x="8146474" y="3297361"/>
                  <a:pt x="8136904" y="3545365"/>
                </a:cubicBezTo>
                <a:cubicBezTo>
                  <a:pt x="8127334" y="3793369"/>
                  <a:pt x="8135816" y="4210589"/>
                  <a:pt x="8136904" y="4392488"/>
                </a:cubicBezTo>
                <a:cubicBezTo>
                  <a:pt x="7733997" y="4384536"/>
                  <a:pt x="7557371" y="4410521"/>
                  <a:pt x="7296091" y="4392488"/>
                </a:cubicBezTo>
                <a:cubicBezTo>
                  <a:pt x="7034811" y="4374455"/>
                  <a:pt x="6967716" y="4381839"/>
                  <a:pt x="6699384" y="4392488"/>
                </a:cubicBezTo>
                <a:cubicBezTo>
                  <a:pt x="6431052" y="4403137"/>
                  <a:pt x="6238588" y="4429408"/>
                  <a:pt x="5858571" y="4392488"/>
                </a:cubicBezTo>
                <a:cubicBezTo>
                  <a:pt x="5478554" y="4355568"/>
                  <a:pt x="5466283" y="4406557"/>
                  <a:pt x="5261865" y="4392488"/>
                </a:cubicBezTo>
                <a:cubicBezTo>
                  <a:pt x="5057447" y="4378419"/>
                  <a:pt x="4856438" y="4408941"/>
                  <a:pt x="4665158" y="4392488"/>
                </a:cubicBezTo>
                <a:cubicBezTo>
                  <a:pt x="4473878" y="4376035"/>
                  <a:pt x="4351302" y="4372702"/>
                  <a:pt x="4231190" y="4392488"/>
                </a:cubicBezTo>
                <a:cubicBezTo>
                  <a:pt x="4111078" y="4412274"/>
                  <a:pt x="3659291" y="4360899"/>
                  <a:pt x="3390377" y="4392488"/>
                </a:cubicBezTo>
                <a:cubicBezTo>
                  <a:pt x="3121463" y="4424077"/>
                  <a:pt x="3001592" y="4382051"/>
                  <a:pt x="2712301" y="4392488"/>
                </a:cubicBezTo>
                <a:cubicBezTo>
                  <a:pt x="2423010" y="4402925"/>
                  <a:pt x="2371477" y="4372141"/>
                  <a:pt x="2034226" y="4392488"/>
                </a:cubicBezTo>
                <a:cubicBezTo>
                  <a:pt x="1696975" y="4412835"/>
                  <a:pt x="1465057" y="4361915"/>
                  <a:pt x="1274782" y="4392488"/>
                </a:cubicBezTo>
                <a:cubicBezTo>
                  <a:pt x="1084507" y="4423061"/>
                  <a:pt x="759986" y="4424978"/>
                  <a:pt x="596706" y="4392488"/>
                </a:cubicBezTo>
                <a:cubicBezTo>
                  <a:pt x="433426" y="4359998"/>
                  <a:pt x="128518" y="4371221"/>
                  <a:pt x="0" y="4392488"/>
                </a:cubicBezTo>
                <a:cubicBezTo>
                  <a:pt x="-17340" y="4240077"/>
                  <a:pt x="-563" y="4083137"/>
                  <a:pt x="0" y="3896764"/>
                </a:cubicBezTo>
                <a:cubicBezTo>
                  <a:pt x="563" y="3710391"/>
                  <a:pt x="-10927" y="3542875"/>
                  <a:pt x="0" y="3357116"/>
                </a:cubicBezTo>
                <a:cubicBezTo>
                  <a:pt x="10927" y="3171357"/>
                  <a:pt x="-21234" y="3010494"/>
                  <a:pt x="0" y="2817467"/>
                </a:cubicBezTo>
                <a:cubicBezTo>
                  <a:pt x="21234" y="2624440"/>
                  <a:pt x="-19107" y="2399481"/>
                  <a:pt x="0" y="2277819"/>
                </a:cubicBezTo>
                <a:cubicBezTo>
                  <a:pt x="19107" y="2156157"/>
                  <a:pt x="-13298" y="1807169"/>
                  <a:pt x="0" y="1562471"/>
                </a:cubicBezTo>
                <a:cubicBezTo>
                  <a:pt x="13298" y="1317773"/>
                  <a:pt x="12201" y="1230802"/>
                  <a:pt x="0" y="1022822"/>
                </a:cubicBezTo>
                <a:cubicBezTo>
                  <a:pt x="-12201" y="814842"/>
                  <a:pt x="16692" y="267178"/>
                  <a:pt x="0" y="0"/>
                </a:cubicBezTo>
                <a:close/>
              </a:path>
            </a:pathLst>
          </a:custGeom>
          <a:ln>
            <a:solidFill>
              <a:schemeClr val="accent1"/>
            </a:solidFill>
            <a:extLst>
              <a:ext uri="{C807C97D-BFC1-408E-A445-0C87EB9F89A2}">
                <ask:lineSketchStyleProps xmlns:ask="http://schemas.microsoft.com/office/drawing/2018/sketchyshapes" xmlns="" sd="1274131333">
                  <ask:type>
                    <ask:lineSketchFreehand/>
                  </ask:type>
                </ask:lineSketchStyleProps>
              </a:ext>
            </a:extLst>
          </a:ln>
        </p:spPr>
        <p:txBody>
          <a:bodyPr>
            <a:normAutofit lnSpcReduction="10000"/>
          </a:bodyPr>
          <a:lstStyle/>
          <a:p>
            <a:pPr>
              <a:lnSpc>
                <a:spcPct val="150000"/>
              </a:lnSpc>
            </a:pPr>
            <a:r>
              <a:rPr lang="el-GR" sz="2800" b="1" dirty="0">
                <a:latin typeface="Times New Roman" pitchFamily="18" charset="0"/>
                <a:cs typeface="Times New Roman" pitchFamily="18" charset="0"/>
              </a:rPr>
              <a:t>1. Παρατηρώ και καταγράφω και </a:t>
            </a:r>
          </a:p>
          <a:p>
            <a:pPr>
              <a:lnSpc>
                <a:spcPct val="150000"/>
              </a:lnSpc>
            </a:pPr>
            <a:r>
              <a:rPr lang="el-GR" sz="2800" dirty="0">
                <a:solidFill>
                  <a:srgbClr val="C00000"/>
                </a:solidFill>
                <a:latin typeface="Times New Roman" pitchFamily="18" charset="0"/>
                <a:cs typeface="Times New Roman" pitchFamily="18" charset="0"/>
              </a:rPr>
              <a:t> </a:t>
            </a:r>
            <a:r>
              <a:rPr lang="el-GR" sz="2800" b="1" dirty="0">
                <a:solidFill>
                  <a:srgbClr val="C00000"/>
                </a:solidFill>
                <a:latin typeface="Times New Roman" pitchFamily="18" charset="0"/>
                <a:cs typeface="Times New Roman" pitchFamily="18" charset="0"/>
              </a:rPr>
              <a:t>2. Ερμηνεύω</a:t>
            </a:r>
          </a:p>
          <a:p>
            <a:pPr marL="400050" lvl="1" indent="0">
              <a:lnSpc>
                <a:spcPct val="150000"/>
              </a:lnSpc>
              <a:buFont typeface="Wingdings" pitchFamily="2" charset="2"/>
              <a:buChar char="ü"/>
            </a:pPr>
            <a:r>
              <a:rPr lang="el-GR" sz="2400" i="1" dirty="0">
                <a:latin typeface="Times New Roman" pitchFamily="18" charset="0"/>
                <a:cs typeface="Times New Roman" pitchFamily="18" charset="0"/>
              </a:rPr>
              <a:t>ανατρέχω στις καταγραφές και τεκμηριώνω την ερμηνεία μου με βάση </a:t>
            </a:r>
            <a:r>
              <a:rPr lang="el-GR" sz="2400" i="1" dirty="0">
                <a:solidFill>
                  <a:srgbClr val="C00000"/>
                </a:solidFill>
                <a:latin typeface="Times New Roman" pitchFamily="18" charset="0"/>
                <a:cs typeface="Times New Roman" pitchFamily="18" charset="0"/>
              </a:rPr>
              <a:t>τι, πότε, πόσο συχνά και γιατί συμβαίνει? </a:t>
            </a:r>
            <a:endParaRPr lang="el-GR" sz="2400" i="1" dirty="0" smtClean="0">
              <a:solidFill>
                <a:srgbClr val="C00000"/>
              </a:solidFill>
              <a:latin typeface="Times New Roman" pitchFamily="18" charset="0"/>
              <a:cs typeface="Times New Roman" pitchFamily="18" charset="0"/>
            </a:endParaRPr>
          </a:p>
          <a:p>
            <a:pPr marL="400050" lvl="1" indent="0">
              <a:lnSpc>
                <a:spcPct val="150000"/>
              </a:lnSpc>
              <a:buFont typeface="Wingdings" pitchFamily="2" charset="2"/>
              <a:buChar char="ü"/>
            </a:pPr>
            <a:endParaRPr lang="el-GR" sz="2400" i="1" dirty="0" smtClean="0">
              <a:latin typeface="Times New Roman" pitchFamily="18" charset="0"/>
              <a:cs typeface="Times New Roman" pitchFamily="18" charset="0"/>
            </a:endParaRPr>
          </a:p>
          <a:p>
            <a:pPr marL="400050" lvl="1" indent="0">
              <a:lnSpc>
                <a:spcPct val="150000"/>
              </a:lnSpc>
              <a:buFont typeface="Wingdings" pitchFamily="2" charset="2"/>
              <a:buChar char="ü"/>
            </a:pPr>
            <a:r>
              <a:rPr lang="el-GR" sz="2400" i="1" dirty="0" smtClean="0">
                <a:latin typeface="Times New Roman" pitchFamily="18" charset="0"/>
                <a:cs typeface="Times New Roman" pitchFamily="18" charset="0"/>
              </a:rPr>
              <a:t>αναστοχάζομαι </a:t>
            </a:r>
            <a:r>
              <a:rPr lang="el-GR" sz="2400" i="1" dirty="0">
                <a:latin typeface="Times New Roman" pitchFamily="18" charset="0"/>
                <a:cs typeface="Times New Roman" pitchFamily="18" charset="0"/>
              </a:rPr>
              <a:t>ως προς τη διαδικασία  &amp; το περιεχόμενο της καταγραφής…</a:t>
            </a:r>
          </a:p>
          <a:p>
            <a:endParaRPr lang="el-GR" sz="2400" dirty="0"/>
          </a:p>
          <a:p>
            <a:endParaRPr lang="el-GR" sz="2400" dirty="0"/>
          </a:p>
          <a:p>
            <a:endParaRPr lang="el-GR" dirty="0"/>
          </a:p>
        </p:txBody>
      </p:sp>
      <p:sp>
        <p:nvSpPr>
          <p:cNvPr id="4" name="TextShape 3">
            <a:extLst>
              <a:ext uri="{FF2B5EF4-FFF2-40B4-BE49-F238E27FC236}">
                <a16:creationId xmlns:a16="http://schemas.microsoft.com/office/drawing/2014/main" xmlns="" id="{100E740B-4FDE-4455-966F-7F34C4824F58}"/>
              </a:ext>
            </a:extLst>
          </p:cNvPr>
          <p:cNvSpPr txBox="1"/>
          <p:nvPr/>
        </p:nvSpPr>
        <p:spPr>
          <a:xfrm>
            <a:off x="2051720" y="6381328"/>
            <a:ext cx="5631660" cy="273510"/>
          </a:xfrm>
          <a:prstGeom prst="rect">
            <a:avLst/>
          </a:prstGeom>
          <a:noFill/>
          <a:ln>
            <a:noFill/>
          </a:ln>
        </p:spPr>
        <p:txBody>
          <a:bodyPr anchor="ctr"/>
          <a:lstStyle/>
          <a:p>
            <a:pPr algn="ctr">
              <a:lnSpc>
                <a:spcPct val="100000"/>
              </a:lnSpc>
            </a:pPr>
            <a:r>
              <a:rPr lang="el-GR" sz="675" spc="-1" dirty="0">
                <a:solidFill>
                  <a:srgbClr val="8B8B8B"/>
                </a:solidFill>
                <a:uFill>
                  <a:solidFill>
                    <a:srgbClr val="FFFFFF"/>
                  </a:solidFill>
                </a:uFill>
                <a:latin typeface="Century Gothic"/>
              </a:rPr>
              <a:t> </a:t>
            </a:r>
            <a:endParaRPr lang="el-GR" sz="1050" spc="-1" dirty="0">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xmlns="" val="761696435"/>
      </p:ext>
    </p:extLst>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73B5082-198D-4442-91C4-2AE40197319F}"/>
              </a:ext>
            </a:extLst>
          </p:cNvPr>
          <p:cNvSpPr>
            <a:spLocks noGrp="1"/>
          </p:cNvSpPr>
          <p:nvPr>
            <p:ph type="title"/>
          </p:nvPr>
        </p:nvSpPr>
        <p:spPr>
          <a:xfrm>
            <a:off x="899592" y="260648"/>
            <a:ext cx="7056784" cy="792088"/>
          </a:xfrm>
          <a:solidFill>
            <a:schemeClr val="tx2">
              <a:lumMod val="20000"/>
              <a:lumOff val="80000"/>
            </a:schemeClr>
          </a:solidFill>
        </p:spPr>
        <p:txBody>
          <a:bodyPr>
            <a:normAutofit/>
          </a:bodyPr>
          <a:lstStyle/>
          <a:p>
            <a:pPr algn="ctr"/>
            <a:r>
              <a:rPr lang="el-GR" sz="2400" b="1" dirty="0">
                <a:latin typeface="Times New Roman" pitchFamily="18" charset="0"/>
                <a:cs typeface="Times New Roman" pitchFamily="18" charset="0"/>
              </a:rPr>
              <a:t>Στις καταγραφές του/της, ο/η εκπαιδευτικός…</a:t>
            </a:r>
          </a:p>
        </p:txBody>
      </p:sp>
      <p:sp>
        <p:nvSpPr>
          <p:cNvPr id="3" name="Θέση περιεχομένου 2">
            <a:extLst>
              <a:ext uri="{FF2B5EF4-FFF2-40B4-BE49-F238E27FC236}">
                <a16:creationId xmlns:a16="http://schemas.microsoft.com/office/drawing/2014/main" xmlns="" id="{341A14F1-A8FE-462F-B873-3A7841072610}"/>
              </a:ext>
            </a:extLst>
          </p:cNvPr>
          <p:cNvSpPr>
            <a:spLocks noGrp="1"/>
          </p:cNvSpPr>
          <p:nvPr>
            <p:ph idx="1"/>
          </p:nvPr>
        </p:nvSpPr>
        <p:spPr>
          <a:xfrm>
            <a:off x="857224" y="1196752"/>
            <a:ext cx="7072362" cy="4896544"/>
          </a:xfrm>
          <a:custGeom>
            <a:avLst/>
            <a:gdLst>
              <a:gd name="connsiteX0" fmla="*/ 0 w 7704856"/>
              <a:gd name="connsiteY0" fmla="*/ 0 h 4896544"/>
              <a:gd name="connsiteX1" fmla="*/ 410926 w 7704856"/>
              <a:gd name="connsiteY1" fmla="*/ 0 h 4896544"/>
              <a:gd name="connsiteX2" fmla="*/ 1130046 w 7704856"/>
              <a:gd name="connsiteY2" fmla="*/ 0 h 4896544"/>
              <a:gd name="connsiteX3" fmla="*/ 1695068 w 7704856"/>
              <a:gd name="connsiteY3" fmla="*/ 0 h 4896544"/>
              <a:gd name="connsiteX4" fmla="*/ 2183043 w 7704856"/>
              <a:gd name="connsiteY4" fmla="*/ 0 h 4896544"/>
              <a:gd name="connsiteX5" fmla="*/ 2748065 w 7704856"/>
              <a:gd name="connsiteY5" fmla="*/ 0 h 4896544"/>
              <a:gd name="connsiteX6" fmla="*/ 3158991 w 7704856"/>
              <a:gd name="connsiteY6" fmla="*/ 0 h 4896544"/>
              <a:gd name="connsiteX7" fmla="*/ 3724014 w 7704856"/>
              <a:gd name="connsiteY7" fmla="*/ 0 h 4896544"/>
              <a:gd name="connsiteX8" fmla="*/ 4289037 w 7704856"/>
              <a:gd name="connsiteY8" fmla="*/ 0 h 4896544"/>
              <a:gd name="connsiteX9" fmla="*/ 4777011 w 7704856"/>
              <a:gd name="connsiteY9" fmla="*/ 0 h 4896544"/>
              <a:gd name="connsiteX10" fmla="*/ 5573179 w 7704856"/>
              <a:gd name="connsiteY10" fmla="*/ 0 h 4896544"/>
              <a:gd name="connsiteX11" fmla="*/ 6215251 w 7704856"/>
              <a:gd name="connsiteY11" fmla="*/ 0 h 4896544"/>
              <a:gd name="connsiteX12" fmla="*/ 6857322 w 7704856"/>
              <a:gd name="connsiteY12" fmla="*/ 0 h 4896544"/>
              <a:gd name="connsiteX13" fmla="*/ 7704856 w 7704856"/>
              <a:gd name="connsiteY13" fmla="*/ 0 h 4896544"/>
              <a:gd name="connsiteX14" fmla="*/ 7704856 w 7704856"/>
              <a:gd name="connsiteY14" fmla="*/ 552610 h 4896544"/>
              <a:gd name="connsiteX15" fmla="*/ 7704856 w 7704856"/>
              <a:gd name="connsiteY15" fmla="*/ 1105220 h 4896544"/>
              <a:gd name="connsiteX16" fmla="*/ 7704856 w 7704856"/>
              <a:gd name="connsiteY16" fmla="*/ 1706795 h 4896544"/>
              <a:gd name="connsiteX17" fmla="*/ 7704856 w 7704856"/>
              <a:gd name="connsiteY17" fmla="*/ 2504233 h 4896544"/>
              <a:gd name="connsiteX18" fmla="*/ 7704856 w 7704856"/>
              <a:gd name="connsiteY18" fmla="*/ 3252704 h 4896544"/>
              <a:gd name="connsiteX19" fmla="*/ 7704856 w 7704856"/>
              <a:gd name="connsiteY19" fmla="*/ 3854280 h 4896544"/>
              <a:gd name="connsiteX20" fmla="*/ 7704856 w 7704856"/>
              <a:gd name="connsiteY20" fmla="*/ 4896544 h 4896544"/>
              <a:gd name="connsiteX21" fmla="*/ 6985736 w 7704856"/>
              <a:gd name="connsiteY21" fmla="*/ 4896544 h 4896544"/>
              <a:gd name="connsiteX22" fmla="*/ 6343665 w 7704856"/>
              <a:gd name="connsiteY22" fmla="*/ 4896544 h 4896544"/>
              <a:gd name="connsiteX23" fmla="*/ 5932739 w 7704856"/>
              <a:gd name="connsiteY23" fmla="*/ 4896544 h 4896544"/>
              <a:gd name="connsiteX24" fmla="*/ 5290668 w 7704856"/>
              <a:gd name="connsiteY24" fmla="*/ 4896544 h 4896544"/>
              <a:gd name="connsiteX25" fmla="*/ 4648596 w 7704856"/>
              <a:gd name="connsiteY25" fmla="*/ 4896544 h 4896544"/>
              <a:gd name="connsiteX26" fmla="*/ 4160622 w 7704856"/>
              <a:gd name="connsiteY26" fmla="*/ 4896544 h 4896544"/>
              <a:gd name="connsiteX27" fmla="*/ 3518551 w 7704856"/>
              <a:gd name="connsiteY27" fmla="*/ 4896544 h 4896544"/>
              <a:gd name="connsiteX28" fmla="*/ 2799431 w 7704856"/>
              <a:gd name="connsiteY28" fmla="*/ 4896544 h 4896544"/>
              <a:gd name="connsiteX29" fmla="*/ 2157360 w 7704856"/>
              <a:gd name="connsiteY29" fmla="*/ 4896544 h 4896544"/>
              <a:gd name="connsiteX30" fmla="*/ 1361191 w 7704856"/>
              <a:gd name="connsiteY30" fmla="*/ 4896544 h 4896544"/>
              <a:gd name="connsiteX31" fmla="*/ 719120 w 7704856"/>
              <a:gd name="connsiteY31" fmla="*/ 4896544 h 4896544"/>
              <a:gd name="connsiteX32" fmla="*/ 0 w 7704856"/>
              <a:gd name="connsiteY32" fmla="*/ 4896544 h 4896544"/>
              <a:gd name="connsiteX33" fmla="*/ 0 w 7704856"/>
              <a:gd name="connsiteY33" fmla="*/ 4294969 h 4896544"/>
              <a:gd name="connsiteX34" fmla="*/ 0 w 7704856"/>
              <a:gd name="connsiteY34" fmla="*/ 3644428 h 4896544"/>
              <a:gd name="connsiteX35" fmla="*/ 0 w 7704856"/>
              <a:gd name="connsiteY35" fmla="*/ 3091818 h 4896544"/>
              <a:gd name="connsiteX36" fmla="*/ 0 w 7704856"/>
              <a:gd name="connsiteY36" fmla="*/ 2294381 h 4896544"/>
              <a:gd name="connsiteX37" fmla="*/ 0 w 7704856"/>
              <a:gd name="connsiteY37" fmla="*/ 1741771 h 4896544"/>
              <a:gd name="connsiteX38" fmla="*/ 0 w 7704856"/>
              <a:gd name="connsiteY38" fmla="*/ 1042264 h 4896544"/>
              <a:gd name="connsiteX39" fmla="*/ 0 w 7704856"/>
              <a:gd name="connsiteY39" fmla="*/ 0 h 4896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7704856" h="4896544" fill="none" extrusionOk="0">
                <a:moveTo>
                  <a:pt x="0" y="0"/>
                </a:moveTo>
                <a:cubicBezTo>
                  <a:pt x="97956" y="-1988"/>
                  <a:pt x="270501" y="29"/>
                  <a:pt x="410926" y="0"/>
                </a:cubicBezTo>
                <a:cubicBezTo>
                  <a:pt x="551351" y="-29"/>
                  <a:pt x="869597" y="7421"/>
                  <a:pt x="1130046" y="0"/>
                </a:cubicBezTo>
                <a:cubicBezTo>
                  <a:pt x="1390495" y="-7421"/>
                  <a:pt x="1413738" y="23720"/>
                  <a:pt x="1695068" y="0"/>
                </a:cubicBezTo>
                <a:cubicBezTo>
                  <a:pt x="1976398" y="-23720"/>
                  <a:pt x="1963579" y="9180"/>
                  <a:pt x="2183043" y="0"/>
                </a:cubicBezTo>
                <a:cubicBezTo>
                  <a:pt x="2402507" y="-9180"/>
                  <a:pt x="2627676" y="-4253"/>
                  <a:pt x="2748065" y="0"/>
                </a:cubicBezTo>
                <a:cubicBezTo>
                  <a:pt x="2868454" y="4253"/>
                  <a:pt x="2990630" y="18603"/>
                  <a:pt x="3158991" y="0"/>
                </a:cubicBezTo>
                <a:cubicBezTo>
                  <a:pt x="3327352" y="-18603"/>
                  <a:pt x="3490072" y="13479"/>
                  <a:pt x="3724014" y="0"/>
                </a:cubicBezTo>
                <a:cubicBezTo>
                  <a:pt x="3957956" y="-13479"/>
                  <a:pt x="4105938" y="14965"/>
                  <a:pt x="4289037" y="0"/>
                </a:cubicBezTo>
                <a:cubicBezTo>
                  <a:pt x="4472136" y="-14965"/>
                  <a:pt x="4539135" y="-19646"/>
                  <a:pt x="4777011" y="0"/>
                </a:cubicBezTo>
                <a:cubicBezTo>
                  <a:pt x="5014887" y="19646"/>
                  <a:pt x="5179811" y="27926"/>
                  <a:pt x="5573179" y="0"/>
                </a:cubicBezTo>
                <a:cubicBezTo>
                  <a:pt x="5966547" y="-27926"/>
                  <a:pt x="6007419" y="12089"/>
                  <a:pt x="6215251" y="0"/>
                </a:cubicBezTo>
                <a:cubicBezTo>
                  <a:pt x="6423083" y="-12089"/>
                  <a:pt x="6550987" y="-14091"/>
                  <a:pt x="6857322" y="0"/>
                </a:cubicBezTo>
                <a:cubicBezTo>
                  <a:pt x="7163657" y="14091"/>
                  <a:pt x="7348996" y="38777"/>
                  <a:pt x="7704856" y="0"/>
                </a:cubicBezTo>
                <a:cubicBezTo>
                  <a:pt x="7712540" y="234979"/>
                  <a:pt x="7709000" y="337135"/>
                  <a:pt x="7704856" y="552610"/>
                </a:cubicBezTo>
                <a:cubicBezTo>
                  <a:pt x="7700713" y="768085"/>
                  <a:pt x="7688824" y="872920"/>
                  <a:pt x="7704856" y="1105220"/>
                </a:cubicBezTo>
                <a:cubicBezTo>
                  <a:pt x="7720889" y="1337520"/>
                  <a:pt x="7730651" y="1476777"/>
                  <a:pt x="7704856" y="1706795"/>
                </a:cubicBezTo>
                <a:cubicBezTo>
                  <a:pt x="7679061" y="1936813"/>
                  <a:pt x="7736208" y="2176658"/>
                  <a:pt x="7704856" y="2504233"/>
                </a:cubicBezTo>
                <a:cubicBezTo>
                  <a:pt x="7673504" y="2831808"/>
                  <a:pt x="7668211" y="3023808"/>
                  <a:pt x="7704856" y="3252704"/>
                </a:cubicBezTo>
                <a:cubicBezTo>
                  <a:pt x="7741501" y="3481600"/>
                  <a:pt x="7676612" y="3673755"/>
                  <a:pt x="7704856" y="3854280"/>
                </a:cubicBezTo>
                <a:cubicBezTo>
                  <a:pt x="7733100" y="4034805"/>
                  <a:pt x="7722655" y="4637299"/>
                  <a:pt x="7704856" y="4896544"/>
                </a:cubicBezTo>
                <a:cubicBezTo>
                  <a:pt x="7535880" y="4919957"/>
                  <a:pt x="7237603" y="4873218"/>
                  <a:pt x="6985736" y="4896544"/>
                </a:cubicBezTo>
                <a:cubicBezTo>
                  <a:pt x="6733869" y="4919870"/>
                  <a:pt x="6565429" y="4907947"/>
                  <a:pt x="6343665" y="4896544"/>
                </a:cubicBezTo>
                <a:cubicBezTo>
                  <a:pt x="6121901" y="4885141"/>
                  <a:pt x="6103570" y="4879825"/>
                  <a:pt x="5932739" y="4896544"/>
                </a:cubicBezTo>
                <a:cubicBezTo>
                  <a:pt x="5761908" y="4913263"/>
                  <a:pt x="5438336" y="4890256"/>
                  <a:pt x="5290668" y="4896544"/>
                </a:cubicBezTo>
                <a:cubicBezTo>
                  <a:pt x="5143000" y="4902832"/>
                  <a:pt x="4863080" y="4880448"/>
                  <a:pt x="4648596" y="4896544"/>
                </a:cubicBezTo>
                <a:cubicBezTo>
                  <a:pt x="4434112" y="4912640"/>
                  <a:pt x="4344590" y="4913234"/>
                  <a:pt x="4160622" y="4896544"/>
                </a:cubicBezTo>
                <a:cubicBezTo>
                  <a:pt x="3976654" y="4879854"/>
                  <a:pt x="3648961" y="4880628"/>
                  <a:pt x="3518551" y="4896544"/>
                </a:cubicBezTo>
                <a:cubicBezTo>
                  <a:pt x="3388141" y="4912460"/>
                  <a:pt x="2963761" y="4902848"/>
                  <a:pt x="2799431" y="4896544"/>
                </a:cubicBezTo>
                <a:cubicBezTo>
                  <a:pt x="2635101" y="4890240"/>
                  <a:pt x="2410228" y="4907355"/>
                  <a:pt x="2157360" y="4896544"/>
                </a:cubicBezTo>
                <a:cubicBezTo>
                  <a:pt x="1904492" y="4885733"/>
                  <a:pt x="1598532" y="4907380"/>
                  <a:pt x="1361191" y="4896544"/>
                </a:cubicBezTo>
                <a:cubicBezTo>
                  <a:pt x="1123850" y="4885708"/>
                  <a:pt x="884168" y="4908890"/>
                  <a:pt x="719120" y="4896544"/>
                </a:cubicBezTo>
                <a:cubicBezTo>
                  <a:pt x="554072" y="4884198"/>
                  <a:pt x="315277" y="4873457"/>
                  <a:pt x="0" y="4896544"/>
                </a:cubicBezTo>
                <a:cubicBezTo>
                  <a:pt x="7169" y="4721610"/>
                  <a:pt x="-27415" y="4535915"/>
                  <a:pt x="0" y="4294969"/>
                </a:cubicBezTo>
                <a:cubicBezTo>
                  <a:pt x="27415" y="4054023"/>
                  <a:pt x="23978" y="3953730"/>
                  <a:pt x="0" y="3644428"/>
                </a:cubicBezTo>
                <a:cubicBezTo>
                  <a:pt x="-23978" y="3335126"/>
                  <a:pt x="-18146" y="3307146"/>
                  <a:pt x="0" y="3091818"/>
                </a:cubicBezTo>
                <a:cubicBezTo>
                  <a:pt x="18146" y="2876490"/>
                  <a:pt x="10882" y="2514770"/>
                  <a:pt x="0" y="2294381"/>
                </a:cubicBezTo>
                <a:cubicBezTo>
                  <a:pt x="-10882" y="2073992"/>
                  <a:pt x="-9263" y="1891329"/>
                  <a:pt x="0" y="1741771"/>
                </a:cubicBezTo>
                <a:cubicBezTo>
                  <a:pt x="9263" y="1592213"/>
                  <a:pt x="7260" y="1256295"/>
                  <a:pt x="0" y="1042264"/>
                </a:cubicBezTo>
                <a:cubicBezTo>
                  <a:pt x="-7260" y="828233"/>
                  <a:pt x="-5855" y="436380"/>
                  <a:pt x="0" y="0"/>
                </a:cubicBezTo>
                <a:close/>
              </a:path>
              <a:path w="7704856" h="4896544" stroke="0" extrusionOk="0">
                <a:moveTo>
                  <a:pt x="0" y="0"/>
                </a:moveTo>
                <a:cubicBezTo>
                  <a:pt x="148616" y="-9443"/>
                  <a:pt x="292761" y="-10218"/>
                  <a:pt x="410926" y="0"/>
                </a:cubicBezTo>
                <a:cubicBezTo>
                  <a:pt x="529091" y="10218"/>
                  <a:pt x="789460" y="-19007"/>
                  <a:pt x="1130046" y="0"/>
                </a:cubicBezTo>
                <a:cubicBezTo>
                  <a:pt x="1470632" y="19007"/>
                  <a:pt x="1540283" y="6805"/>
                  <a:pt x="1772117" y="0"/>
                </a:cubicBezTo>
                <a:cubicBezTo>
                  <a:pt x="2003951" y="-6805"/>
                  <a:pt x="2076082" y="21211"/>
                  <a:pt x="2260091" y="0"/>
                </a:cubicBezTo>
                <a:cubicBezTo>
                  <a:pt x="2444100" y="-21211"/>
                  <a:pt x="2653089" y="-15550"/>
                  <a:pt x="2825114" y="0"/>
                </a:cubicBezTo>
                <a:cubicBezTo>
                  <a:pt x="2997139" y="15550"/>
                  <a:pt x="3196139" y="20456"/>
                  <a:pt x="3390137" y="0"/>
                </a:cubicBezTo>
                <a:cubicBezTo>
                  <a:pt x="3584135" y="-20456"/>
                  <a:pt x="3676878" y="-4875"/>
                  <a:pt x="3801062" y="0"/>
                </a:cubicBezTo>
                <a:cubicBezTo>
                  <a:pt x="3925246" y="4875"/>
                  <a:pt x="4098640" y="-11531"/>
                  <a:pt x="4289037" y="0"/>
                </a:cubicBezTo>
                <a:cubicBezTo>
                  <a:pt x="4479434" y="11531"/>
                  <a:pt x="4675877" y="-26887"/>
                  <a:pt x="4854059" y="0"/>
                </a:cubicBezTo>
                <a:cubicBezTo>
                  <a:pt x="5032241" y="26887"/>
                  <a:pt x="5272906" y="21809"/>
                  <a:pt x="5419082" y="0"/>
                </a:cubicBezTo>
                <a:cubicBezTo>
                  <a:pt x="5565258" y="-21809"/>
                  <a:pt x="5629514" y="4844"/>
                  <a:pt x="5830008" y="0"/>
                </a:cubicBezTo>
                <a:cubicBezTo>
                  <a:pt x="6030502" y="-4844"/>
                  <a:pt x="6157542" y="15843"/>
                  <a:pt x="6317982" y="0"/>
                </a:cubicBezTo>
                <a:cubicBezTo>
                  <a:pt x="6478422" y="-15843"/>
                  <a:pt x="6697364" y="34123"/>
                  <a:pt x="7037102" y="0"/>
                </a:cubicBezTo>
                <a:cubicBezTo>
                  <a:pt x="7376840" y="-34123"/>
                  <a:pt x="7571272" y="22637"/>
                  <a:pt x="7704856" y="0"/>
                </a:cubicBezTo>
                <a:cubicBezTo>
                  <a:pt x="7683200" y="275717"/>
                  <a:pt x="7697840" y="333915"/>
                  <a:pt x="7704856" y="601575"/>
                </a:cubicBezTo>
                <a:cubicBezTo>
                  <a:pt x="7711872" y="869236"/>
                  <a:pt x="7688262" y="1074811"/>
                  <a:pt x="7704856" y="1350047"/>
                </a:cubicBezTo>
                <a:cubicBezTo>
                  <a:pt x="7721450" y="1625283"/>
                  <a:pt x="7716422" y="1753892"/>
                  <a:pt x="7704856" y="1902657"/>
                </a:cubicBezTo>
                <a:cubicBezTo>
                  <a:pt x="7693291" y="2051422"/>
                  <a:pt x="7724058" y="2230107"/>
                  <a:pt x="7704856" y="2553198"/>
                </a:cubicBezTo>
                <a:cubicBezTo>
                  <a:pt x="7685654" y="2876289"/>
                  <a:pt x="7727767" y="2892433"/>
                  <a:pt x="7704856" y="3154773"/>
                </a:cubicBezTo>
                <a:cubicBezTo>
                  <a:pt x="7681945" y="3417114"/>
                  <a:pt x="7665373" y="3590127"/>
                  <a:pt x="7704856" y="3952211"/>
                </a:cubicBezTo>
                <a:cubicBezTo>
                  <a:pt x="7744339" y="4314295"/>
                  <a:pt x="7742792" y="4436193"/>
                  <a:pt x="7704856" y="4896544"/>
                </a:cubicBezTo>
                <a:cubicBezTo>
                  <a:pt x="7380639" y="4883902"/>
                  <a:pt x="7225989" y="4861701"/>
                  <a:pt x="6908688" y="4896544"/>
                </a:cubicBezTo>
                <a:cubicBezTo>
                  <a:pt x="6591387" y="4931387"/>
                  <a:pt x="6544773" y="4911315"/>
                  <a:pt x="6343665" y="4896544"/>
                </a:cubicBezTo>
                <a:cubicBezTo>
                  <a:pt x="6142557" y="4881773"/>
                  <a:pt x="5910021" y="4915281"/>
                  <a:pt x="5547496" y="4896544"/>
                </a:cubicBezTo>
                <a:cubicBezTo>
                  <a:pt x="5184971" y="4877807"/>
                  <a:pt x="5152955" y="4901018"/>
                  <a:pt x="4982474" y="4896544"/>
                </a:cubicBezTo>
                <a:cubicBezTo>
                  <a:pt x="4811993" y="4892070"/>
                  <a:pt x="4669419" y="4879411"/>
                  <a:pt x="4417451" y="4896544"/>
                </a:cubicBezTo>
                <a:cubicBezTo>
                  <a:pt x="4165483" y="4913677"/>
                  <a:pt x="4205136" y="4914431"/>
                  <a:pt x="4006525" y="4896544"/>
                </a:cubicBezTo>
                <a:cubicBezTo>
                  <a:pt x="3807914" y="4878657"/>
                  <a:pt x="3426166" y="4910016"/>
                  <a:pt x="3210357" y="4896544"/>
                </a:cubicBezTo>
                <a:cubicBezTo>
                  <a:pt x="2994548" y="4883072"/>
                  <a:pt x="2721466" y="4891111"/>
                  <a:pt x="2568285" y="4896544"/>
                </a:cubicBezTo>
                <a:cubicBezTo>
                  <a:pt x="2415104" y="4901977"/>
                  <a:pt x="2204495" y="4899510"/>
                  <a:pt x="1926214" y="4896544"/>
                </a:cubicBezTo>
                <a:cubicBezTo>
                  <a:pt x="1647933" y="4893578"/>
                  <a:pt x="1372699" y="4904679"/>
                  <a:pt x="1207094" y="4896544"/>
                </a:cubicBezTo>
                <a:cubicBezTo>
                  <a:pt x="1041489" y="4888409"/>
                  <a:pt x="835700" y="4899385"/>
                  <a:pt x="565023" y="4896544"/>
                </a:cubicBezTo>
                <a:cubicBezTo>
                  <a:pt x="294346" y="4893703"/>
                  <a:pt x="126880" y="4913650"/>
                  <a:pt x="0" y="4896544"/>
                </a:cubicBezTo>
                <a:cubicBezTo>
                  <a:pt x="-8262" y="4741303"/>
                  <a:pt x="26609" y="4587817"/>
                  <a:pt x="0" y="4343934"/>
                </a:cubicBezTo>
                <a:cubicBezTo>
                  <a:pt x="-26609" y="4100051"/>
                  <a:pt x="1683" y="3998838"/>
                  <a:pt x="0" y="3742359"/>
                </a:cubicBezTo>
                <a:cubicBezTo>
                  <a:pt x="-1683" y="3485880"/>
                  <a:pt x="-6782" y="3419110"/>
                  <a:pt x="0" y="3140783"/>
                </a:cubicBezTo>
                <a:cubicBezTo>
                  <a:pt x="6782" y="2862456"/>
                  <a:pt x="-2263" y="2666942"/>
                  <a:pt x="0" y="2539208"/>
                </a:cubicBezTo>
                <a:cubicBezTo>
                  <a:pt x="2263" y="2411475"/>
                  <a:pt x="-13555" y="1932401"/>
                  <a:pt x="0" y="1741771"/>
                </a:cubicBezTo>
                <a:cubicBezTo>
                  <a:pt x="13555" y="1551141"/>
                  <a:pt x="14144" y="1428423"/>
                  <a:pt x="0" y="1140195"/>
                </a:cubicBezTo>
                <a:cubicBezTo>
                  <a:pt x="-14144" y="851967"/>
                  <a:pt x="-27707" y="511590"/>
                  <a:pt x="0" y="0"/>
                </a:cubicBezTo>
                <a:close/>
              </a:path>
            </a:pathLst>
          </a:custGeom>
          <a:ln>
            <a:solidFill>
              <a:schemeClr val="accent1"/>
            </a:solidFill>
            <a:extLst>
              <a:ext uri="{C807C97D-BFC1-408E-A445-0C87EB9F89A2}">
                <ask:lineSketchStyleProps xmlns:ask="http://schemas.microsoft.com/office/drawing/2018/sketchyshapes" xmlns="" sd="1274131333">
                  <ask:type>
                    <ask:lineSketchFreehand/>
                  </ask:type>
                </ask:lineSketchStyleProps>
              </a:ext>
            </a:extLst>
          </a:ln>
        </p:spPr>
        <p:txBody>
          <a:bodyPr>
            <a:noAutofit/>
          </a:bodyPr>
          <a:lstStyle/>
          <a:p>
            <a:pPr lvl="1" algn="just">
              <a:lnSpc>
                <a:spcPct val="150000"/>
              </a:lnSpc>
              <a:buFont typeface="Wingdings" pitchFamily="2" charset="2"/>
              <a:buChar char="ü"/>
            </a:pPr>
            <a:r>
              <a:rPr lang="el-GR" sz="2000" b="1" dirty="0">
                <a:latin typeface="Times New Roman" pitchFamily="18" charset="0"/>
                <a:cs typeface="Times New Roman" pitchFamily="18" charset="0"/>
              </a:rPr>
              <a:t>Ξεκινά</a:t>
            </a:r>
            <a:r>
              <a:rPr lang="el-GR" sz="2000" dirty="0">
                <a:latin typeface="Times New Roman" pitchFamily="18" charset="0"/>
                <a:cs typeface="Times New Roman" pitchFamily="18" charset="0"/>
              </a:rPr>
              <a:t> με γενικές παρατηρήσεις που </a:t>
            </a:r>
            <a:r>
              <a:rPr lang="el-GR" sz="2000" i="1" dirty="0">
                <a:latin typeface="Times New Roman" pitchFamily="18" charset="0"/>
                <a:cs typeface="Times New Roman" pitchFamily="18" charset="0"/>
              </a:rPr>
              <a:t>εξειδικεύει</a:t>
            </a:r>
            <a:r>
              <a:rPr lang="el-GR" sz="2000" dirty="0">
                <a:latin typeface="Times New Roman" pitchFamily="18" charset="0"/>
                <a:cs typeface="Times New Roman" pitchFamily="18" charset="0"/>
              </a:rPr>
              <a:t> </a:t>
            </a:r>
            <a:r>
              <a:rPr lang="el-GR" sz="2000" dirty="0" smtClean="0">
                <a:latin typeface="Times New Roman" pitchFamily="18" charset="0"/>
                <a:cs typeface="Times New Roman" pitchFamily="18" charset="0"/>
              </a:rPr>
              <a:t>σταδιακά.</a:t>
            </a:r>
          </a:p>
          <a:p>
            <a:pPr lvl="1" algn="just">
              <a:lnSpc>
                <a:spcPct val="150000"/>
              </a:lnSpc>
              <a:buFont typeface="Wingdings" pitchFamily="2" charset="2"/>
              <a:buChar char="ü"/>
            </a:pPr>
            <a:r>
              <a:rPr lang="el-GR" sz="2000" b="1" dirty="0" smtClean="0">
                <a:latin typeface="Times New Roman" pitchFamily="18" charset="0"/>
                <a:cs typeface="Times New Roman" pitchFamily="18" charset="0"/>
              </a:rPr>
              <a:t>Παρέχει</a:t>
            </a:r>
            <a:r>
              <a:rPr lang="el-GR" sz="2000" dirty="0" smtClean="0">
                <a:latin typeface="Times New Roman" pitchFamily="18" charset="0"/>
                <a:cs typeface="Times New Roman" pitchFamily="18" charset="0"/>
              </a:rPr>
              <a:t> </a:t>
            </a:r>
            <a:r>
              <a:rPr lang="el-GR" sz="2000" i="1" u="sng" dirty="0">
                <a:latin typeface="Times New Roman" pitchFamily="18" charset="0"/>
                <a:cs typeface="Times New Roman" pitchFamily="18" charset="0"/>
              </a:rPr>
              <a:t>συγκεκριμένες</a:t>
            </a:r>
            <a:r>
              <a:rPr lang="el-GR" sz="2000" dirty="0">
                <a:latin typeface="Times New Roman" pitchFamily="18" charset="0"/>
                <a:cs typeface="Times New Roman" pitchFamily="18" charset="0"/>
              </a:rPr>
              <a:t> πληροφορίες για </a:t>
            </a:r>
            <a:r>
              <a:rPr lang="el-GR" sz="2000" dirty="0" err="1">
                <a:latin typeface="Times New Roman" pitchFamily="18" charset="0"/>
                <a:cs typeface="Times New Roman" pitchFamily="18" charset="0"/>
              </a:rPr>
              <a:t>ό,τι</a:t>
            </a:r>
            <a:r>
              <a:rPr lang="el-GR" sz="2000" dirty="0">
                <a:latin typeface="Times New Roman" pitchFamily="18" charset="0"/>
                <a:cs typeface="Times New Roman" pitchFamily="18" charset="0"/>
              </a:rPr>
              <a:t> καταγράφει (</a:t>
            </a:r>
            <a:r>
              <a:rPr lang="el-GR" sz="2000" i="1" dirty="0">
                <a:latin typeface="Times New Roman" pitchFamily="18" charset="0"/>
                <a:cs typeface="Times New Roman" pitchFamily="18" charset="0"/>
              </a:rPr>
              <a:t>Πού; Ποιος; Με ποιον; Τι</a:t>
            </a:r>
            <a:r>
              <a:rPr lang="el-GR" sz="2000" i="1" dirty="0" smtClean="0">
                <a:latin typeface="Times New Roman" pitchFamily="18" charset="0"/>
                <a:cs typeface="Times New Roman" pitchFamily="18" charset="0"/>
              </a:rPr>
              <a:t>;</a:t>
            </a:r>
            <a:r>
              <a:rPr lang="el-GR" sz="2000" dirty="0" smtClean="0">
                <a:latin typeface="Times New Roman" pitchFamily="18" charset="0"/>
                <a:cs typeface="Times New Roman" pitchFamily="18" charset="0"/>
              </a:rPr>
              <a:t>)</a:t>
            </a:r>
          </a:p>
          <a:p>
            <a:pPr lvl="1" algn="just">
              <a:lnSpc>
                <a:spcPct val="150000"/>
              </a:lnSpc>
              <a:buNone/>
            </a:pPr>
            <a:r>
              <a:rPr lang="el-GR" sz="2000" dirty="0" smtClean="0">
                <a:latin typeface="Times New Roman" pitchFamily="18" charset="0"/>
                <a:cs typeface="Times New Roman" pitchFamily="18" charset="0"/>
              </a:rPr>
              <a:t>	π.χ</a:t>
            </a:r>
            <a:r>
              <a:rPr lang="el-GR" sz="2000" dirty="0">
                <a:latin typeface="Times New Roman" pitchFamily="18" charset="0"/>
                <a:cs typeface="Times New Roman" pitchFamily="18" charset="0"/>
              </a:rPr>
              <a:t>. ώρα, περιβάλλον μάθησης όπου έγινε η παρατήρηση, αριθμός παιδιών που συμμετέχουν, υλικά που </a:t>
            </a:r>
            <a:r>
              <a:rPr lang="el-GR" sz="2000" dirty="0" smtClean="0">
                <a:latin typeface="Times New Roman" pitchFamily="18" charset="0"/>
                <a:cs typeface="Times New Roman" pitchFamily="18" charset="0"/>
              </a:rPr>
              <a:t>χρησιμοποιούνται.</a:t>
            </a:r>
          </a:p>
          <a:p>
            <a:pPr lvl="1" algn="just">
              <a:lnSpc>
                <a:spcPct val="150000"/>
              </a:lnSpc>
              <a:buFont typeface="Wingdings" pitchFamily="2" charset="2"/>
              <a:buChar char="ü"/>
            </a:pPr>
            <a:r>
              <a:rPr lang="el-GR" sz="2000" b="1" dirty="0" smtClean="0">
                <a:latin typeface="Times New Roman" pitchFamily="18" charset="0"/>
                <a:cs typeface="Times New Roman" pitchFamily="18" charset="0"/>
              </a:rPr>
              <a:t>Παρέχει</a:t>
            </a:r>
            <a:r>
              <a:rPr lang="el-GR" sz="2000" dirty="0" smtClean="0">
                <a:latin typeface="Times New Roman" pitchFamily="18" charset="0"/>
                <a:cs typeface="Times New Roman" pitchFamily="18" charset="0"/>
              </a:rPr>
              <a:t> </a:t>
            </a:r>
            <a:r>
              <a:rPr lang="el-GR" sz="2000" dirty="0">
                <a:latin typeface="Times New Roman" pitchFamily="18" charset="0"/>
                <a:cs typeface="Times New Roman" pitchFamily="18" charset="0"/>
              </a:rPr>
              <a:t>πληροφορίες σχετικά με τη </a:t>
            </a:r>
            <a:r>
              <a:rPr lang="el-GR" sz="2000" i="1" dirty="0">
                <a:latin typeface="Times New Roman" pitchFamily="18" charset="0"/>
                <a:cs typeface="Times New Roman" pitchFamily="18" charset="0"/>
              </a:rPr>
              <a:t>λεκτική</a:t>
            </a:r>
            <a:r>
              <a:rPr lang="el-GR" sz="2000" dirty="0">
                <a:latin typeface="Times New Roman" pitchFamily="18" charset="0"/>
                <a:cs typeface="Times New Roman" pitchFamily="18" charset="0"/>
              </a:rPr>
              <a:t> &amp; </a:t>
            </a:r>
            <a:r>
              <a:rPr lang="el-GR" sz="2000" i="1" dirty="0">
                <a:latin typeface="Times New Roman" pitchFamily="18" charset="0"/>
                <a:cs typeface="Times New Roman" pitchFamily="18" charset="0"/>
              </a:rPr>
              <a:t>μη</a:t>
            </a:r>
            <a:r>
              <a:rPr lang="el-GR" sz="2000" dirty="0">
                <a:latin typeface="Times New Roman" pitchFamily="18" charset="0"/>
                <a:cs typeface="Times New Roman" pitchFamily="18" charset="0"/>
              </a:rPr>
              <a:t> </a:t>
            </a:r>
            <a:r>
              <a:rPr lang="el-GR" sz="2000" i="1" dirty="0">
                <a:latin typeface="Times New Roman" pitchFamily="18" charset="0"/>
                <a:cs typeface="Times New Roman" pitchFamily="18" charset="0"/>
              </a:rPr>
              <a:t>λεκτική</a:t>
            </a:r>
            <a:r>
              <a:rPr lang="el-GR" sz="2000" dirty="0">
                <a:latin typeface="Times New Roman" pitchFamily="18" charset="0"/>
                <a:cs typeface="Times New Roman" pitchFamily="18" charset="0"/>
              </a:rPr>
              <a:t> επικοινωνία </a:t>
            </a:r>
            <a:r>
              <a:rPr lang="el-GR" sz="2000" b="1" dirty="0">
                <a:latin typeface="Times New Roman" pitchFamily="18" charset="0"/>
                <a:cs typeface="Times New Roman" pitchFamily="18" charset="0"/>
              </a:rPr>
              <a:t>(</a:t>
            </a:r>
            <a:r>
              <a:rPr lang="el-GR" sz="2000" i="1" dirty="0">
                <a:latin typeface="Times New Roman" pitchFamily="18" charset="0"/>
                <a:cs typeface="Times New Roman" pitchFamily="18" charset="0"/>
              </a:rPr>
              <a:t>εκφράσεις, χειρονομίες</a:t>
            </a:r>
            <a:r>
              <a:rPr lang="el-GR" sz="2000" dirty="0" smtClean="0">
                <a:latin typeface="Times New Roman" pitchFamily="18" charset="0"/>
                <a:cs typeface="Times New Roman" pitchFamily="18" charset="0"/>
              </a:rPr>
              <a:t>).</a:t>
            </a:r>
          </a:p>
          <a:p>
            <a:pPr lvl="1" algn="just">
              <a:lnSpc>
                <a:spcPct val="150000"/>
              </a:lnSpc>
              <a:buFont typeface="Wingdings" pitchFamily="2" charset="2"/>
              <a:buChar char="ü"/>
            </a:pPr>
            <a:r>
              <a:rPr lang="el-GR" sz="2000" b="1" dirty="0" smtClean="0">
                <a:latin typeface="Times New Roman" pitchFamily="18" charset="0"/>
                <a:cs typeface="Times New Roman" pitchFamily="18" charset="0"/>
              </a:rPr>
              <a:t>Καταγράφει</a:t>
            </a:r>
            <a:r>
              <a:rPr lang="el-GR" sz="2000" dirty="0" smtClean="0">
                <a:latin typeface="Times New Roman" pitchFamily="18" charset="0"/>
                <a:cs typeface="Times New Roman" pitchFamily="18" charset="0"/>
              </a:rPr>
              <a:t> </a:t>
            </a:r>
            <a:r>
              <a:rPr lang="el-GR" sz="2000" dirty="0">
                <a:latin typeface="Times New Roman" pitchFamily="18" charset="0"/>
                <a:cs typeface="Times New Roman" pitchFamily="18" charset="0"/>
              </a:rPr>
              <a:t>τις δικές του αντιδράσεις, συναισθήματα, σκέψεις.</a:t>
            </a:r>
          </a:p>
        </p:txBody>
      </p:sp>
      <p:sp>
        <p:nvSpPr>
          <p:cNvPr id="4" name="TextShape 3">
            <a:extLst>
              <a:ext uri="{FF2B5EF4-FFF2-40B4-BE49-F238E27FC236}">
                <a16:creationId xmlns:a16="http://schemas.microsoft.com/office/drawing/2014/main" xmlns="" id="{2A52ED23-65C1-4CDA-9E30-3C10216BC90B}"/>
              </a:ext>
            </a:extLst>
          </p:cNvPr>
          <p:cNvSpPr txBox="1"/>
          <p:nvPr/>
        </p:nvSpPr>
        <p:spPr>
          <a:xfrm>
            <a:off x="1259632" y="6453336"/>
            <a:ext cx="6999812" cy="273510"/>
          </a:xfrm>
          <a:prstGeom prst="rect">
            <a:avLst/>
          </a:prstGeom>
          <a:noFill/>
          <a:ln>
            <a:noFill/>
          </a:ln>
        </p:spPr>
        <p:txBody>
          <a:bodyPr anchor="ctr"/>
          <a:lstStyle/>
          <a:p>
            <a:pPr algn="ctr">
              <a:lnSpc>
                <a:spcPct val="100000"/>
              </a:lnSpc>
            </a:pPr>
            <a:r>
              <a:rPr lang="el-GR" sz="675" spc="-1" dirty="0">
                <a:solidFill>
                  <a:srgbClr val="8B8B8B"/>
                </a:solidFill>
                <a:uFill>
                  <a:solidFill>
                    <a:srgbClr val="FFFFFF"/>
                  </a:solidFill>
                </a:uFill>
                <a:latin typeface="Century Gothic"/>
              </a:rPr>
              <a:t> </a:t>
            </a:r>
            <a:endParaRPr lang="el-GR" sz="1050" spc="-1" dirty="0">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xmlns="" val="3594766608"/>
      </p:ext>
    </p:extLst>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DF5DC26-7993-41E5-8942-0926A8B2F0B3}"/>
              </a:ext>
            </a:extLst>
          </p:cNvPr>
          <p:cNvSpPr>
            <a:spLocks noGrp="1"/>
          </p:cNvSpPr>
          <p:nvPr>
            <p:ph type="title"/>
          </p:nvPr>
        </p:nvSpPr>
        <p:spPr>
          <a:xfrm>
            <a:off x="1187624" y="332656"/>
            <a:ext cx="6768752" cy="648072"/>
          </a:xfrm>
          <a:solidFill>
            <a:schemeClr val="tx2">
              <a:lumMod val="20000"/>
              <a:lumOff val="80000"/>
            </a:schemeClr>
          </a:solidFill>
        </p:spPr>
        <p:txBody>
          <a:bodyPr>
            <a:normAutofit fontScale="90000"/>
          </a:bodyPr>
          <a:lstStyle/>
          <a:p>
            <a:pPr algn="ctr"/>
            <a:r>
              <a:rPr lang="el-GR" sz="2400" b="1" dirty="0">
                <a:latin typeface="Times New Roman" pitchFamily="18" charset="0"/>
                <a:cs typeface="Times New Roman" pitchFamily="18" charset="0"/>
              </a:rPr>
              <a:t>Από την παρατήρηση στην καταγραφή και ανάλυση/ερμηνεία δεδομένων</a:t>
            </a:r>
          </a:p>
        </p:txBody>
      </p:sp>
      <p:sp>
        <p:nvSpPr>
          <p:cNvPr id="6" name="Θέση περιεχομένου 5">
            <a:extLst>
              <a:ext uri="{FF2B5EF4-FFF2-40B4-BE49-F238E27FC236}">
                <a16:creationId xmlns:a16="http://schemas.microsoft.com/office/drawing/2014/main" xmlns="" id="{6635D76C-FAEA-480E-8ACE-2B2DB01420D4}"/>
              </a:ext>
            </a:extLst>
          </p:cNvPr>
          <p:cNvSpPr>
            <a:spLocks noGrp="1"/>
          </p:cNvSpPr>
          <p:nvPr>
            <p:ph idx="1"/>
          </p:nvPr>
        </p:nvSpPr>
        <p:spPr>
          <a:xfrm>
            <a:off x="755576" y="1340768"/>
            <a:ext cx="7848872" cy="4896544"/>
          </a:xfrm>
          <a:custGeom>
            <a:avLst/>
            <a:gdLst>
              <a:gd name="connsiteX0" fmla="*/ 0 w 7848872"/>
              <a:gd name="connsiteY0" fmla="*/ 0 h 4896544"/>
              <a:gd name="connsiteX1" fmla="*/ 811050 w 7848872"/>
              <a:gd name="connsiteY1" fmla="*/ 0 h 4896544"/>
              <a:gd name="connsiteX2" fmla="*/ 1622100 w 7848872"/>
              <a:gd name="connsiteY2" fmla="*/ 0 h 4896544"/>
              <a:gd name="connsiteX3" fmla="*/ 2197684 w 7848872"/>
              <a:gd name="connsiteY3" fmla="*/ 0 h 4896544"/>
              <a:gd name="connsiteX4" fmla="*/ 2694779 w 7848872"/>
              <a:gd name="connsiteY4" fmla="*/ 0 h 4896544"/>
              <a:gd name="connsiteX5" fmla="*/ 3191875 w 7848872"/>
              <a:gd name="connsiteY5" fmla="*/ 0 h 4896544"/>
              <a:gd name="connsiteX6" fmla="*/ 3610481 w 7848872"/>
              <a:gd name="connsiteY6" fmla="*/ 0 h 4896544"/>
              <a:gd name="connsiteX7" fmla="*/ 4186065 w 7848872"/>
              <a:gd name="connsiteY7" fmla="*/ 0 h 4896544"/>
              <a:gd name="connsiteX8" fmla="*/ 4683160 w 7848872"/>
              <a:gd name="connsiteY8" fmla="*/ 0 h 4896544"/>
              <a:gd name="connsiteX9" fmla="*/ 5180256 w 7848872"/>
              <a:gd name="connsiteY9" fmla="*/ 0 h 4896544"/>
              <a:gd name="connsiteX10" fmla="*/ 5834328 w 7848872"/>
              <a:gd name="connsiteY10" fmla="*/ 0 h 4896544"/>
              <a:gd name="connsiteX11" fmla="*/ 6252935 w 7848872"/>
              <a:gd name="connsiteY11" fmla="*/ 0 h 4896544"/>
              <a:gd name="connsiteX12" fmla="*/ 6985496 w 7848872"/>
              <a:gd name="connsiteY12" fmla="*/ 0 h 4896544"/>
              <a:gd name="connsiteX13" fmla="*/ 7848872 w 7848872"/>
              <a:gd name="connsiteY13" fmla="*/ 0 h 4896544"/>
              <a:gd name="connsiteX14" fmla="*/ 7848872 w 7848872"/>
              <a:gd name="connsiteY14" fmla="*/ 552610 h 4896544"/>
              <a:gd name="connsiteX15" fmla="*/ 7848872 w 7848872"/>
              <a:gd name="connsiteY15" fmla="*/ 1301082 h 4896544"/>
              <a:gd name="connsiteX16" fmla="*/ 7848872 w 7848872"/>
              <a:gd name="connsiteY16" fmla="*/ 1951623 h 4896544"/>
              <a:gd name="connsiteX17" fmla="*/ 7848872 w 7848872"/>
              <a:gd name="connsiteY17" fmla="*/ 2651129 h 4896544"/>
              <a:gd name="connsiteX18" fmla="*/ 7848872 w 7848872"/>
              <a:gd name="connsiteY18" fmla="*/ 3203739 h 4896544"/>
              <a:gd name="connsiteX19" fmla="*/ 7848872 w 7848872"/>
              <a:gd name="connsiteY19" fmla="*/ 3805314 h 4896544"/>
              <a:gd name="connsiteX20" fmla="*/ 7848872 w 7848872"/>
              <a:gd name="connsiteY20" fmla="*/ 4896544 h 4896544"/>
              <a:gd name="connsiteX21" fmla="*/ 7351777 w 7848872"/>
              <a:gd name="connsiteY21" fmla="*/ 4896544 h 4896544"/>
              <a:gd name="connsiteX22" fmla="*/ 6619215 w 7848872"/>
              <a:gd name="connsiteY22" fmla="*/ 4896544 h 4896544"/>
              <a:gd name="connsiteX23" fmla="*/ 6200609 w 7848872"/>
              <a:gd name="connsiteY23" fmla="*/ 4896544 h 4896544"/>
              <a:gd name="connsiteX24" fmla="*/ 5389559 w 7848872"/>
              <a:gd name="connsiteY24" fmla="*/ 4896544 h 4896544"/>
              <a:gd name="connsiteX25" fmla="*/ 4578509 w 7848872"/>
              <a:gd name="connsiteY25" fmla="*/ 4896544 h 4896544"/>
              <a:gd name="connsiteX26" fmla="*/ 3767459 w 7848872"/>
              <a:gd name="connsiteY26" fmla="*/ 4896544 h 4896544"/>
              <a:gd name="connsiteX27" fmla="*/ 3270363 w 7848872"/>
              <a:gd name="connsiteY27" fmla="*/ 4896544 h 4896544"/>
              <a:gd name="connsiteX28" fmla="*/ 2851757 w 7848872"/>
              <a:gd name="connsiteY28" fmla="*/ 4896544 h 4896544"/>
              <a:gd name="connsiteX29" fmla="*/ 2433150 w 7848872"/>
              <a:gd name="connsiteY29" fmla="*/ 4896544 h 4896544"/>
              <a:gd name="connsiteX30" fmla="*/ 2014544 w 7848872"/>
              <a:gd name="connsiteY30" fmla="*/ 4896544 h 4896544"/>
              <a:gd name="connsiteX31" fmla="*/ 1595937 w 7848872"/>
              <a:gd name="connsiteY31" fmla="*/ 4896544 h 4896544"/>
              <a:gd name="connsiteX32" fmla="*/ 1098842 w 7848872"/>
              <a:gd name="connsiteY32" fmla="*/ 4896544 h 4896544"/>
              <a:gd name="connsiteX33" fmla="*/ 0 w 7848872"/>
              <a:gd name="connsiteY33" fmla="*/ 4896544 h 4896544"/>
              <a:gd name="connsiteX34" fmla="*/ 0 w 7848872"/>
              <a:gd name="connsiteY34" fmla="*/ 4294969 h 4896544"/>
              <a:gd name="connsiteX35" fmla="*/ 0 w 7848872"/>
              <a:gd name="connsiteY35" fmla="*/ 3644428 h 4896544"/>
              <a:gd name="connsiteX36" fmla="*/ 0 w 7848872"/>
              <a:gd name="connsiteY36" fmla="*/ 2895956 h 4896544"/>
              <a:gd name="connsiteX37" fmla="*/ 0 w 7848872"/>
              <a:gd name="connsiteY37" fmla="*/ 2245415 h 4896544"/>
              <a:gd name="connsiteX38" fmla="*/ 0 w 7848872"/>
              <a:gd name="connsiteY38" fmla="*/ 1545909 h 4896544"/>
              <a:gd name="connsiteX39" fmla="*/ 0 w 7848872"/>
              <a:gd name="connsiteY39" fmla="*/ 797437 h 4896544"/>
              <a:gd name="connsiteX40" fmla="*/ 0 w 7848872"/>
              <a:gd name="connsiteY40" fmla="*/ 0 h 4896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7848872" h="4896544" fill="none" extrusionOk="0">
                <a:moveTo>
                  <a:pt x="0" y="0"/>
                </a:moveTo>
                <a:cubicBezTo>
                  <a:pt x="190398" y="-22898"/>
                  <a:pt x="619970" y="-9838"/>
                  <a:pt x="811050" y="0"/>
                </a:cubicBezTo>
                <a:cubicBezTo>
                  <a:pt x="1002130" y="9838"/>
                  <a:pt x="1251261" y="-28454"/>
                  <a:pt x="1622100" y="0"/>
                </a:cubicBezTo>
                <a:cubicBezTo>
                  <a:pt x="1992939" y="28454"/>
                  <a:pt x="2030030" y="5451"/>
                  <a:pt x="2197684" y="0"/>
                </a:cubicBezTo>
                <a:cubicBezTo>
                  <a:pt x="2365338" y="-5451"/>
                  <a:pt x="2549268" y="2932"/>
                  <a:pt x="2694779" y="0"/>
                </a:cubicBezTo>
                <a:cubicBezTo>
                  <a:pt x="2840290" y="-2932"/>
                  <a:pt x="2948730" y="-11309"/>
                  <a:pt x="3191875" y="0"/>
                </a:cubicBezTo>
                <a:cubicBezTo>
                  <a:pt x="3435020" y="11309"/>
                  <a:pt x="3436627" y="2758"/>
                  <a:pt x="3610481" y="0"/>
                </a:cubicBezTo>
                <a:cubicBezTo>
                  <a:pt x="3784335" y="-2758"/>
                  <a:pt x="4021848" y="15215"/>
                  <a:pt x="4186065" y="0"/>
                </a:cubicBezTo>
                <a:cubicBezTo>
                  <a:pt x="4350282" y="-15215"/>
                  <a:pt x="4530828" y="-9199"/>
                  <a:pt x="4683160" y="0"/>
                </a:cubicBezTo>
                <a:cubicBezTo>
                  <a:pt x="4835493" y="9199"/>
                  <a:pt x="5066732" y="16816"/>
                  <a:pt x="5180256" y="0"/>
                </a:cubicBezTo>
                <a:cubicBezTo>
                  <a:pt x="5293780" y="-16816"/>
                  <a:pt x="5510732" y="15370"/>
                  <a:pt x="5834328" y="0"/>
                </a:cubicBezTo>
                <a:cubicBezTo>
                  <a:pt x="6157924" y="-15370"/>
                  <a:pt x="6149506" y="8194"/>
                  <a:pt x="6252935" y="0"/>
                </a:cubicBezTo>
                <a:cubicBezTo>
                  <a:pt x="6356364" y="-8194"/>
                  <a:pt x="6720119" y="-29758"/>
                  <a:pt x="6985496" y="0"/>
                </a:cubicBezTo>
                <a:cubicBezTo>
                  <a:pt x="7250873" y="29758"/>
                  <a:pt x="7650661" y="33153"/>
                  <a:pt x="7848872" y="0"/>
                </a:cubicBezTo>
                <a:cubicBezTo>
                  <a:pt x="7870744" y="265317"/>
                  <a:pt x="7831404" y="296291"/>
                  <a:pt x="7848872" y="552610"/>
                </a:cubicBezTo>
                <a:cubicBezTo>
                  <a:pt x="7866341" y="808929"/>
                  <a:pt x="7856346" y="1129642"/>
                  <a:pt x="7848872" y="1301082"/>
                </a:cubicBezTo>
                <a:cubicBezTo>
                  <a:pt x="7841398" y="1472522"/>
                  <a:pt x="7831989" y="1775793"/>
                  <a:pt x="7848872" y="1951623"/>
                </a:cubicBezTo>
                <a:cubicBezTo>
                  <a:pt x="7865755" y="2127453"/>
                  <a:pt x="7813995" y="2503861"/>
                  <a:pt x="7848872" y="2651129"/>
                </a:cubicBezTo>
                <a:cubicBezTo>
                  <a:pt x="7883749" y="2798397"/>
                  <a:pt x="7851826" y="2995617"/>
                  <a:pt x="7848872" y="3203739"/>
                </a:cubicBezTo>
                <a:cubicBezTo>
                  <a:pt x="7845919" y="3411861"/>
                  <a:pt x="7835169" y="3543476"/>
                  <a:pt x="7848872" y="3805314"/>
                </a:cubicBezTo>
                <a:cubicBezTo>
                  <a:pt x="7862575" y="4067153"/>
                  <a:pt x="7871367" y="4533202"/>
                  <a:pt x="7848872" y="4896544"/>
                </a:cubicBezTo>
                <a:cubicBezTo>
                  <a:pt x="7729037" y="4900134"/>
                  <a:pt x="7554782" y="4876274"/>
                  <a:pt x="7351777" y="4896544"/>
                </a:cubicBezTo>
                <a:cubicBezTo>
                  <a:pt x="7148773" y="4916814"/>
                  <a:pt x="6840143" y="4928160"/>
                  <a:pt x="6619215" y="4896544"/>
                </a:cubicBezTo>
                <a:cubicBezTo>
                  <a:pt x="6398287" y="4864928"/>
                  <a:pt x="6373027" y="4891007"/>
                  <a:pt x="6200609" y="4896544"/>
                </a:cubicBezTo>
                <a:cubicBezTo>
                  <a:pt x="6028191" y="4902081"/>
                  <a:pt x="5560785" y="4870353"/>
                  <a:pt x="5389559" y="4896544"/>
                </a:cubicBezTo>
                <a:cubicBezTo>
                  <a:pt x="5218333" y="4922736"/>
                  <a:pt x="4969639" y="4900713"/>
                  <a:pt x="4578509" y="4896544"/>
                </a:cubicBezTo>
                <a:cubicBezTo>
                  <a:pt x="4187379" y="4892376"/>
                  <a:pt x="3950409" y="4881258"/>
                  <a:pt x="3767459" y="4896544"/>
                </a:cubicBezTo>
                <a:cubicBezTo>
                  <a:pt x="3584509" y="4911831"/>
                  <a:pt x="3433633" y="4910897"/>
                  <a:pt x="3270363" y="4896544"/>
                </a:cubicBezTo>
                <a:cubicBezTo>
                  <a:pt x="3107093" y="4882191"/>
                  <a:pt x="3045613" y="4897037"/>
                  <a:pt x="2851757" y="4896544"/>
                </a:cubicBezTo>
                <a:cubicBezTo>
                  <a:pt x="2657901" y="4896051"/>
                  <a:pt x="2615476" y="4895132"/>
                  <a:pt x="2433150" y="4896544"/>
                </a:cubicBezTo>
                <a:cubicBezTo>
                  <a:pt x="2250824" y="4897956"/>
                  <a:pt x="2124972" y="4915472"/>
                  <a:pt x="2014544" y="4896544"/>
                </a:cubicBezTo>
                <a:cubicBezTo>
                  <a:pt x="1904116" y="4877616"/>
                  <a:pt x="1699492" y="4885933"/>
                  <a:pt x="1595937" y="4896544"/>
                </a:cubicBezTo>
                <a:cubicBezTo>
                  <a:pt x="1492382" y="4907155"/>
                  <a:pt x="1201520" y="4882252"/>
                  <a:pt x="1098842" y="4896544"/>
                </a:cubicBezTo>
                <a:cubicBezTo>
                  <a:pt x="996165" y="4910836"/>
                  <a:pt x="470477" y="4941677"/>
                  <a:pt x="0" y="4896544"/>
                </a:cubicBezTo>
                <a:cubicBezTo>
                  <a:pt x="27538" y="4719791"/>
                  <a:pt x="-16396" y="4542978"/>
                  <a:pt x="0" y="4294969"/>
                </a:cubicBezTo>
                <a:cubicBezTo>
                  <a:pt x="16396" y="4046961"/>
                  <a:pt x="13809" y="3844186"/>
                  <a:pt x="0" y="3644428"/>
                </a:cubicBezTo>
                <a:cubicBezTo>
                  <a:pt x="-13809" y="3444670"/>
                  <a:pt x="-35431" y="3233961"/>
                  <a:pt x="0" y="2895956"/>
                </a:cubicBezTo>
                <a:cubicBezTo>
                  <a:pt x="35431" y="2557951"/>
                  <a:pt x="-14613" y="2473689"/>
                  <a:pt x="0" y="2245415"/>
                </a:cubicBezTo>
                <a:cubicBezTo>
                  <a:pt x="14613" y="2017141"/>
                  <a:pt x="30674" y="1884490"/>
                  <a:pt x="0" y="1545909"/>
                </a:cubicBezTo>
                <a:cubicBezTo>
                  <a:pt x="-30674" y="1207328"/>
                  <a:pt x="-22407" y="1101556"/>
                  <a:pt x="0" y="797437"/>
                </a:cubicBezTo>
                <a:cubicBezTo>
                  <a:pt x="22407" y="493318"/>
                  <a:pt x="5314" y="277548"/>
                  <a:pt x="0" y="0"/>
                </a:cubicBezTo>
                <a:close/>
              </a:path>
              <a:path w="7848872" h="4896544" stroke="0" extrusionOk="0">
                <a:moveTo>
                  <a:pt x="0" y="0"/>
                </a:moveTo>
                <a:cubicBezTo>
                  <a:pt x="123237" y="954"/>
                  <a:pt x="406801" y="-5950"/>
                  <a:pt x="575584" y="0"/>
                </a:cubicBezTo>
                <a:cubicBezTo>
                  <a:pt x="744367" y="5950"/>
                  <a:pt x="1055909" y="-7815"/>
                  <a:pt x="1229657" y="0"/>
                </a:cubicBezTo>
                <a:cubicBezTo>
                  <a:pt x="1403405" y="7815"/>
                  <a:pt x="1842767" y="-24081"/>
                  <a:pt x="2040707" y="0"/>
                </a:cubicBezTo>
                <a:cubicBezTo>
                  <a:pt x="2238647" y="24081"/>
                  <a:pt x="2639540" y="-15434"/>
                  <a:pt x="2851757" y="0"/>
                </a:cubicBezTo>
                <a:cubicBezTo>
                  <a:pt x="3063974" y="15434"/>
                  <a:pt x="3232747" y="23022"/>
                  <a:pt x="3427341" y="0"/>
                </a:cubicBezTo>
                <a:cubicBezTo>
                  <a:pt x="3621935" y="-23022"/>
                  <a:pt x="3946904" y="19151"/>
                  <a:pt x="4081413" y="0"/>
                </a:cubicBezTo>
                <a:cubicBezTo>
                  <a:pt x="4215922" y="-19151"/>
                  <a:pt x="4403997" y="5769"/>
                  <a:pt x="4578509" y="0"/>
                </a:cubicBezTo>
                <a:cubicBezTo>
                  <a:pt x="4753021" y="-5769"/>
                  <a:pt x="5171300" y="-17239"/>
                  <a:pt x="5389559" y="0"/>
                </a:cubicBezTo>
                <a:cubicBezTo>
                  <a:pt x="5607818" y="17239"/>
                  <a:pt x="5749049" y="26299"/>
                  <a:pt x="6043631" y="0"/>
                </a:cubicBezTo>
                <a:cubicBezTo>
                  <a:pt x="6338213" y="-26299"/>
                  <a:pt x="6334243" y="3993"/>
                  <a:pt x="6462238" y="0"/>
                </a:cubicBezTo>
                <a:cubicBezTo>
                  <a:pt x="6590233" y="-3993"/>
                  <a:pt x="6804663" y="-23063"/>
                  <a:pt x="7037822" y="0"/>
                </a:cubicBezTo>
                <a:cubicBezTo>
                  <a:pt x="7270981" y="23063"/>
                  <a:pt x="7453174" y="5341"/>
                  <a:pt x="7848872" y="0"/>
                </a:cubicBezTo>
                <a:cubicBezTo>
                  <a:pt x="7848823" y="249509"/>
                  <a:pt x="7840914" y="426966"/>
                  <a:pt x="7848872" y="601575"/>
                </a:cubicBezTo>
                <a:cubicBezTo>
                  <a:pt x="7856830" y="776184"/>
                  <a:pt x="7856400" y="950684"/>
                  <a:pt x="7848872" y="1154185"/>
                </a:cubicBezTo>
                <a:cubicBezTo>
                  <a:pt x="7841345" y="1357686"/>
                  <a:pt x="7867241" y="1624218"/>
                  <a:pt x="7848872" y="1853692"/>
                </a:cubicBezTo>
                <a:cubicBezTo>
                  <a:pt x="7830503" y="2083166"/>
                  <a:pt x="7825344" y="2298453"/>
                  <a:pt x="7848872" y="2602163"/>
                </a:cubicBezTo>
                <a:cubicBezTo>
                  <a:pt x="7872400" y="2905873"/>
                  <a:pt x="7827074" y="3060996"/>
                  <a:pt x="7848872" y="3203739"/>
                </a:cubicBezTo>
                <a:cubicBezTo>
                  <a:pt x="7870670" y="3346482"/>
                  <a:pt x="7829179" y="3737271"/>
                  <a:pt x="7848872" y="3903245"/>
                </a:cubicBezTo>
                <a:cubicBezTo>
                  <a:pt x="7868565" y="4069219"/>
                  <a:pt x="7835614" y="4428415"/>
                  <a:pt x="7848872" y="4896544"/>
                </a:cubicBezTo>
                <a:cubicBezTo>
                  <a:pt x="7670902" y="4909310"/>
                  <a:pt x="7228768" y="4903492"/>
                  <a:pt x="7037822" y="4896544"/>
                </a:cubicBezTo>
                <a:cubicBezTo>
                  <a:pt x="6846876" y="4889597"/>
                  <a:pt x="6533773" y="4883047"/>
                  <a:pt x="6383749" y="4896544"/>
                </a:cubicBezTo>
                <a:cubicBezTo>
                  <a:pt x="6233725" y="4910041"/>
                  <a:pt x="6088611" y="4910894"/>
                  <a:pt x="5965143" y="4896544"/>
                </a:cubicBezTo>
                <a:cubicBezTo>
                  <a:pt x="5841675" y="4882194"/>
                  <a:pt x="5716625" y="4904632"/>
                  <a:pt x="5546536" y="4896544"/>
                </a:cubicBezTo>
                <a:cubicBezTo>
                  <a:pt x="5376447" y="4888456"/>
                  <a:pt x="4913388" y="4876538"/>
                  <a:pt x="4735486" y="4896544"/>
                </a:cubicBezTo>
                <a:cubicBezTo>
                  <a:pt x="4557584" y="4916551"/>
                  <a:pt x="4144670" y="4860424"/>
                  <a:pt x="3924436" y="4896544"/>
                </a:cubicBezTo>
                <a:cubicBezTo>
                  <a:pt x="3704202" y="4932665"/>
                  <a:pt x="3497215" y="4907351"/>
                  <a:pt x="3348852" y="4896544"/>
                </a:cubicBezTo>
                <a:cubicBezTo>
                  <a:pt x="3200489" y="4885737"/>
                  <a:pt x="3137451" y="4887915"/>
                  <a:pt x="2930246" y="4896544"/>
                </a:cubicBezTo>
                <a:cubicBezTo>
                  <a:pt x="2723041" y="4905173"/>
                  <a:pt x="2556821" y="4904037"/>
                  <a:pt x="2433150" y="4896544"/>
                </a:cubicBezTo>
                <a:cubicBezTo>
                  <a:pt x="2309479" y="4889051"/>
                  <a:pt x="1950062" y="4899886"/>
                  <a:pt x="1622100" y="4896544"/>
                </a:cubicBezTo>
                <a:cubicBezTo>
                  <a:pt x="1294138" y="4893203"/>
                  <a:pt x="1341338" y="4895311"/>
                  <a:pt x="1203494" y="4896544"/>
                </a:cubicBezTo>
                <a:cubicBezTo>
                  <a:pt x="1065650" y="4897777"/>
                  <a:pt x="314654" y="4843961"/>
                  <a:pt x="0" y="4896544"/>
                </a:cubicBezTo>
                <a:cubicBezTo>
                  <a:pt x="-24493" y="4659386"/>
                  <a:pt x="10512" y="4454624"/>
                  <a:pt x="0" y="4148072"/>
                </a:cubicBezTo>
                <a:cubicBezTo>
                  <a:pt x="-10512" y="3841520"/>
                  <a:pt x="-21383" y="3639023"/>
                  <a:pt x="0" y="3497531"/>
                </a:cubicBezTo>
                <a:cubicBezTo>
                  <a:pt x="21383" y="3356039"/>
                  <a:pt x="18247" y="3076140"/>
                  <a:pt x="0" y="2944921"/>
                </a:cubicBezTo>
                <a:cubicBezTo>
                  <a:pt x="-18247" y="2813702"/>
                  <a:pt x="6282" y="2469213"/>
                  <a:pt x="0" y="2196450"/>
                </a:cubicBezTo>
                <a:cubicBezTo>
                  <a:pt x="-6282" y="1923687"/>
                  <a:pt x="20759" y="1760975"/>
                  <a:pt x="0" y="1496943"/>
                </a:cubicBezTo>
                <a:cubicBezTo>
                  <a:pt x="-20759" y="1232911"/>
                  <a:pt x="17824" y="971618"/>
                  <a:pt x="0" y="699506"/>
                </a:cubicBezTo>
                <a:cubicBezTo>
                  <a:pt x="-17824" y="427394"/>
                  <a:pt x="4210" y="146806"/>
                  <a:pt x="0" y="0"/>
                </a:cubicBezTo>
                <a:close/>
              </a:path>
            </a:pathLst>
          </a:custGeom>
          <a:ln>
            <a:solidFill>
              <a:schemeClr val="accent1"/>
            </a:solidFill>
            <a:extLst>
              <a:ext uri="{C807C97D-BFC1-408E-A445-0C87EB9F89A2}">
                <ask:lineSketchStyleProps xmlns:ask="http://schemas.microsoft.com/office/drawing/2018/sketchyshapes" xmlns="" sd="3934213446">
                  <ask:type>
                    <ask:lineSketchFreehand/>
                  </ask:type>
                </ask:lineSketchStyleProps>
              </a:ext>
            </a:extLst>
          </a:ln>
        </p:spPr>
        <p:txBody>
          <a:bodyPr>
            <a:normAutofit/>
          </a:bodyPr>
          <a:lstStyle/>
          <a:p>
            <a:pPr algn="just">
              <a:lnSpc>
                <a:spcPct val="150000"/>
              </a:lnSpc>
            </a:pPr>
            <a:r>
              <a:rPr lang="el-GR" sz="2200" dirty="0">
                <a:latin typeface="Times New Roman" pitchFamily="18" charset="0"/>
                <a:cs typeface="Times New Roman" pitchFamily="18" charset="0"/>
              </a:rPr>
              <a:t>Αναλυτική περιγραφή, προσπάθεια ερμηνείας γεγονότων, κριτική σκέψη</a:t>
            </a:r>
          </a:p>
          <a:p>
            <a:pPr lvl="1" algn="just">
              <a:lnSpc>
                <a:spcPct val="150000"/>
              </a:lnSpc>
              <a:buFont typeface="Wingdings" pitchFamily="2" charset="2"/>
              <a:buChar char="ü"/>
            </a:pPr>
            <a:r>
              <a:rPr lang="el-GR" sz="2000" dirty="0">
                <a:latin typeface="Times New Roman" pitchFamily="18" charset="0"/>
                <a:cs typeface="Times New Roman" pitchFamily="18" charset="0"/>
              </a:rPr>
              <a:t>Ο/η παρατηρητής/</a:t>
            </a:r>
            <a:r>
              <a:rPr lang="el-GR" sz="2000" dirty="0" err="1">
                <a:latin typeface="Times New Roman" pitchFamily="18" charset="0"/>
                <a:cs typeface="Times New Roman" pitchFamily="18" charset="0"/>
              </a:rPr>
              <a:t>τρια</a:t>
            </a:r>
            <a:r>
              <a:rPr lang="el-GR" sz="2000" dirty="0">
                <a:latin typeface="Times New Roman" pitchFamily="18" charset="0"/>
                <a:cs typeface="Times New Roman" pitchFamily="18" charset="0"/>
              </a:rPr>
              <a:t> προσπαθεί να κατανοήσει και να ερμηνεύσει όσα παρατηρεί  </a:t>
            </a:r>
            <a:endParaRPr lang="el-GR" sz="2000" dirty="0" smtClean="0">
              <a:latin typeface="Times New Roman" pitchFamily="18" charset="0"/>
              <a:cs typeface="Times New Roman" pitchFamily="18" charset="0"/>
            </a:endParaRPr>
          </a:p>
          <a:p>
            <a:pPr lvl="1" algn="just">
              <a:lnSpc>
                <a:spcPct val="150000"/>
              </a:lnSpc>
              <a:buFont typeface="Wingdings" pitchFamily="2" charset="2"/>
              <a:buChar char="ü"/>
            </a:pPr>
            <a:r>
              <a:rPr lang="el-GR" sz="2000" b="1" dirty="0" smtClean="0">
                <a:latin typeface="Times New Roman" pitchFamily="18" charset="0"/>
                <a:cs typeface="Times New Roman" pitchFamily="18" charset="0"/>
              </a:rPr>
              <a:t>μέσα </a:t>
            </a:r>
            <a:r>
              <a:rPr lang="el-GR" sz="2000" b="1" dirty="0">
                <a:latin typeface="Times New Roman" pitchFamily="18" charset="0"/>
                <a:cs typeface="Times New Roman" pitchFamily="18" charset="0"/>
              </a:rPr>
              <a:t>από την οπτική των ατόμων, ομάδων, κοινοτήτων, θεσμών, πολιτισμών που μελετά </a:t>
            </a:r>
            <a:endParaRPr lang="el-GR" sz="2000" b="1" dirty="0" smtClean="0">
              <a:latin typeface="Times New Roman" pitchFamily="18" charset="0"/>
              <a:cs typeface="Times New Roman" pitchFamily="18" charset="0"/>
            </a:endParaRPr>
          </a:p>
          <a:p>
            <a:pPr lvl="1" algn="just">
              <a:lnSpc>
                <a:spcPct val="150000"/>
              </a:lnSpc>
              <a:buFont typeface="Wingdings" pitchFamily="2" charset="2"/>
              <a:buChar char="ü"/>
            </a:pPr>
            <a:r>
              <a:rPr lang="el-GR" sz="2000" b="1" dirty="0" smtClean="0">
                <a:latin typeface="Times New Roman" pitchFamily="18" charset="0"/>
                <a:cs typeface="Times New Roman" pitchFamily="18" charset="0"/>
              </a:rPr>
              <a:t>κι όχι να </a:t>
            </a:r>
            <a:r>
              <a:rPr lang="el-GR" sz="2000" b="1" dirty="0">
                <a:latin typeface="Times New Roman" pitchFamily="18" charset="0"/>
                <a:cs typeface="Times New Roman" pitchFamily="18" charset="0"/>
              </a:rPr>
              <a:t>επιβάλλει τη δική του άποψη.</a:t>
            </a:r>
          </a:p>
          <a:p>
            <a:pPr algn="just">
              <a:lnSpc>
                <a:spcPct val="150000"/>
              </a:lnSpc>
              <a:buNone/>
            </a:pPr>
            <a:endParaRPr lang="el-GR" sz="2400" dirty="0"/>
          </a:p>
        </p:txBody>
      </p:sp>
      <p:sp>
        <p:nvSpPr>
          <p:cNvPr id="5" name="TextShape 3">
            <a:extLst>
              <a:ext uri="{FF2B5EF4-FFF2-40B4-BE49-F238E27FC236}">
                <a16:creationId xmlns:a16="http://schemas.microsoft.com/office/drawing/2014/main" xmlns="" id="{07629F34-D7DA-4019-98DF-D594F018940E}"/>
              </a:ext>
            </a:extLst>
          </p:cNvPr>
          <p:cNvSpPr txBox="1"/>
          <p:nvPr/>
        </p:nvSpPr>
        <p:spPr>
          <a:xfrm>
            <a:off x="2225203" y="6418731"/>
            <a:ext cx="5631660" cy="273510"/>
          </a:xfrm>
          <a:prstGeom prst="rect">
            <a:avLst/>
          </a:prstGeom>
          <a:noFill/>
          <a:ln>
            <a:noFill/>
          </a:ln>
        </p:spPr>
        <p:txBody>
          <a:bodyPr anchor="ctr"/>
          <a:lstStyle/>
          <a:p>
            <a:pPr algn="ctr">
              <a:lnSpc>
                <a:spcPct val="100000"/>
              </a:lnSpc>
            </a:pPr>
            <a:endParaRPr lang="el-GR" sz="1050" spc="-1" dirty="0">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xmlns="" val="753554852"/>
      </p:ext>
    </p:extLst>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0" y="642918"/>
            <a:ext cx="8001024" cy="6215082"/>
          </a:xfrm>
        </p:spPr>
        <p:txBody>
          <a:bodyPr>
            <a:normAutofit/>
          </a:bodyPr>
          <a:lstStyle/>
          <a:p>
            <a:endParaRPr lang="el-GR" sz="2000" b="1" dirty="0" smtClean="0">
              <a:latin typeface="Times New Roman" pitchFamily="18" charset="0"/>
              <a:cs typeface="Times New Roman" pitchFamily="18" charset="0"/>
            </a:endParaRPr>
          </a:p>
          <a:p>
            <a:r>
              <a:rPr lang="el-GR" sz="2000" dirty="0" err="1" smtClean="0">
                <a:latin typeface="Times New Roman" pitchFamily="18" charset="0"/>
                <a:cs typeface="Times New Roman" pitchFamily="18" charset="0"/>
              </a:rPr>
              <a:t>Κακανά</a:t>
            </a:r>
            <a:r>
              <a:rPr lang="el-GR" sz="2000" dirty="0" smtClean="0">
                <a:latin typeface="Times New Roman" pitchFamily="18" charset="0"/>
                <a:cs typeface="Times New Roman" pitchFamily="18" charset="0"/>
              </a:rPr>
              <a:t>, Δ.Μ., </a:t>
            </a:r>
            <a:r>
              <a:rPr lang="el-GR" sz="2000" dirty="0" err="1" smtClean="0">
                <a:latin typeface="Times New Roman" pitchFamily="18" charset="0"/>
                <a:cs typeface="Times New Roman" pitchFamily="18" charset="0"/>
              </a:rPr>
              <a:t>Μπότσογλου</a:t>
            </a:r>
            <a:r>
              <a:rPr lang="el-GR" sz="2000" dirty="0" smtClean="0">
                <a:latin typeface="Times New Roman" pitchFamily="18" charset="0"/>
                <a:cs typeface="Times New Roman" pitchFamily="18" charset="0"/>
              </a:rPr>
              <a:t>, Κ. (2016).  Θεωρητικές παραδοχές της μεθοδολογίας της παρατήρησης. Στο: </a:t>
            </a:r>
            <a:r>
              <a:rPr lang="el-GR" sz="2000" i="1" dirty="0" smtClean="0">
                <a:latin typeface="Times New Roman" pitchFamily="18" charset="0"/>
                <a:cs typeface="Times New Roman" pitchFamily="18" charset="0"/>
              </a:rPr>
              <a:t>Διερεύνηση και κατανόηση παραμέτρων της εκπαιδευτικής διαδικασίας, </a:t>
            </a:r>
            <a:r>
              <a:rPr lang="el-GR" sz="2000" dirty="0" err="1" smtClean="0">
                <a:latin typeface="Times New Roman" pitchFamily="18" charset="0"/>
                <a:cs typeface="Times New Roman" pitchFamily="18" charset="0"/>
              </a:rPr>
              <a:t>Τσάφος</a:t>
            </a:r>
            <a:r>
              <a:rPr lang="el-GR" sz="2000" dirty="0" smtClean="0">
                <a:latin typeface="Times New Roman" pitchFamily="18" charset="0"/>
                <a:cs typeface="Times New Roman" pitchFamily="18" charset="0"/>
              </a:rPr>
              <a:t> Β. (</a:t>
            </a:r>
            <a:r>
              <a:rPr lang="el-GR" sz="2000" dirty="0" err="1" smtClean="0">
                <a:latin typeface="Times New Roman" pitchFamily="18" charset="0"/>
                <a:cs typeface="Times New Roman" pitchFamily="18" charset="0"/>
              </a:rPr>
              <a:t>επιμ</a:t>
            </a:r>
            <a:r>
              <a:rPr lang="el-GR" sz="2000"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Τεύχος 2 , </a:t>
            </a:r>
            <a:r>
              <a:rPr lang="el-GR" sz="2000" i="1" dirty="0" err="1" smtClean="0">
                <a:latin typeface="Times New Roman" pitchFamily="18" charset="0"/>
                <a:cs typeface="Times New Roman" pitchFamily="18" charset="0"/>
              </a:rPr>
              <a:t>σσ</a:t>
            </a:r>
            <a:r>
              <a:rPr lang="el-GR" sz="2000" i="1" dirty="0" smtClean="0">
                <a:latin typeface="Times New Roman" pitchFamily="18" charset="0"/>
                <a:cs typeface="Times New Roman" pitchFamily="18" charset="0"/>
              </a:rPr>
              <a:t>. 15-27).</a:t>
            </a:r>
          </a:p>
          <a:p>
            <a:endParaRPr lang="el-GR" sz="2000" b="1" dirty="0" smtClean="0">
              <a:latin typeface="Times New Roman" pitchFamily="18" charset="0"/>
              <a:cs typeface="Times New Roman" pitchFamily="18" charset="0"/>
            </a:endParaRPr>
          </a:p>
          <a:p>
            <a:endParaRPr lang="el-GR" sz="2000" b="1" dirty="0" smtClean="0">
              <a:latin typeface="Times New Roman" pitchFamily="18" charset="0"/>
              <a:cs typeface="Times New Roman" pitchFamily="18" charset="0"/>
            </a:endParaRPr>
          </a:p>
          <a:p>
            <a:endParaRPr lang="el-GR" sz="2000" b="1" dirty="0" smtClean="0">
              <a:latin typeface="Times New Roman" pitchFamily="18" charset="0"/>
              <a:cs typeface="Times New Roman" pitchFamily="18" charset="0"/>
            </a:endParaRPr>
          </a:p>
          <a:p>
            <a:endParaRPr lang="el-GR" sz="2000" i="1" dirty="0" smtClean="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42852"/>
            <a:ext cx="8229600" cy="642942"/>
          </a:xfrm>
        </p:spPr>
        <p:txBody>
          <a:bodyPr>
            <a:normAutofit/>
          </a:bodyPr>
          <a:lstStyle/>
          <a:p>
            <a:r>
              <a:rPr lang="el-GR" sz="3200" b="1" dirty="0" smtClean="0"/>
              <a:t>Φύλλο Παρατήρησης 1 / ερωτήσεις</a:t>
            </a:r>
            <a:endParaRPr lang="el-GR" sz="3200" b="1" dirty="0"/>
          </a:p>
        </p:txBody>
      </p:sp>
      <p:sp>
        <p:nvSpPr>
          <p:cNvPr id="3" name="2 - Θέση περιεχομένου"/>
          <p:cNvSpPr>
            <a:spLocks noGrp="1"/>
          </p:cNvSpPr>
          <p:nvPr>
            <p:ph idx="1"/>
          </p:nvPr>
        </p:nvSpPr>
        <p:spPr>
          <a:xfrm>
            <a:off x="457200" y="1142984"/>
            <a:ext cx="8229600" cy="5715016"/>
          </a:xfrm>
        </p:spPr>
        <p:txBody>
          <a:bodyPr>
            <a:normAutofit fontScale="70000" lnSpcReduction="20000"/>
          </a:bodyPr>
          <a:lstStyle/>
          <a:p>
            <a:pPr lvl="0"/>
            <a:r>
              <a:rPr lang="el-GR" b="1" dirty="0" smtClean="0">
                <a:latin typeface="Times New Roman" pitchFamily="18" charset="0"/>
                <a:cs typeface="Times New Roman" pitchFamily="18" charset="0"/>
              </a:rPr>
              <a:t>1.</a:t>
            </a:r>
            <a:r>
              <a:rPr lang="el-GR" dirty="0" smtClean="0">
                <a:latin typeface="Times New Roman" pitchFamily="18" charset="0"/>
                <a:cs typeface="Times New Roman" pitchFamily="18" charset="0"/>
              </a:rPr>
              <a:t> Η οργάνωση </a:t>
            </a:r>
            <a:r>
              <a:rPr lang="el-GR" dirty="0" smtClean="0">
                <a:solidFill>
                  <a:srgbClr val="FF0000"/>
                </a:solidFill>
                <a:latin typeface="Times New Roman" pitchFamily="18" charset="0"/>
                <a:cs typeface="Times New Roman" pitchFamily="18" charset="0"/>
              </a:rPr>
              <a:t>του χώρου </a:t>
            </a:r>
            <a:r>
              <a:rPr lang="el-GR" dirty="0" smtClean="0">
                <a:latin typeface="Times New Roman" pitchFamily="18" charset="0"/>
                <a:cs typeface="Times New Roman" pitchFamily="18" charset="0"/>
              </a:rPr>
              <a:t>(γωνιές/</a:t>
            </a:r>
            <a:r>
              <a:rPr lang="el-GR" dirty="0" err="1" smtClean="0">
                <a:latin typeface="Times New Roman" pitchFamily="18" charset="0"/>
                <a:cs typeface="Times New Roman" pitchFamily="18" charset="0"/>
              </a:rPr>
              <a:t>περιοχέ</a:t>
            </a:r>
            <a:r>
              <a:rPr lang="el-GR" dirty="0" smtClean="0">
                <a:latin typeface="Times New Roman" pitchFamily="18" charset="0"/>
                <a:cs typeface="Times New Roman" pitchFamily="18" charset="0"/>
              </a:rPr>
              <a:t>ς μάθησης, εξοπλισμός, παιχνίδια &amp; υλικά, κανόνες, οργάνωση του χώρου) </a:t>
            </a:r>
          </a:p>
          <a:p>
            <a:pPr lvl="1"/>
            <a:r>
              <a:rPr lang="el-GR" i="1" dirty="0" smtClean="0">
                <a:solidFill>
                  <a:srgbClr val="FF0000"/>
                </a:solidFill>
                <a:latin typeface="Times New Roman" pitchFamily="18" charset="0"/>
                <a:cs typeface="Times New Roman" pitchFamily="18" charset="0"/>
              </a:rPr>
              <a:t>ενεργοποιεί </a:t>
            </a:r>
            <a:r>
              <a:rPr lang="el-GR" i="1" dirty="0" smtClean="0">
                <a:latin typeface="Times New Roman" pitchFamily="18" charset="0"/>
                <a:cs typeface="Times New Roman" pitchFamily="18" charset="0"/>
              </a:rPr>
              <a:t>το ενδιαφέρον των παιδιών και </a:t>
            </a:r>
          </a:p>
          <a:p>
            <a:pPr lvl="1"/>
            <a:r>
              <a:rPr lang="el-GR" i="1" dirty="0" smtClean="0">
                <a:latin typeface="Times New Roman" pitchFamily="18" charset="0"/>
                <a:cs typeface="Times New Roman" pitchFamily="18" charset="0"/>
              </a:rPr>
              <a:t>την ανάληψη </a:t>
            </a:r>
            <a:r>
              <a:rPr lang="el-GR" i="1" dirty="0" smtClean="0">
                <a:solidFill>
                  <a:srgbClr val="FF0000"/>
                </a:solidFill>
                <a:latin typeface="Times New Roman" pitchFamily="18" charset="0"/>
                <a:cs typeface="Times New Roman" pitchFamily="18" charset="0"/>
              </a:rPr>
              <a:t>πρωτοβουλιών</a:t>
            </a:r>
            <a:r>
              <a:rPr lang="el-GR" i="1" dirty="0" smtClean="0">
                <a:latin typeface="Times New Roman" pitchFamily="18" charset="0"/>
                <a:cs typeface="Times New Roman" pitchFamily="18" charset="0"/>
              </a:rPr>
              <a:t> από αυτά στις αυθόρμητες δραστηριότητες/ </a:t>
            </a:r>
            <a:r>
              <a:rPr lang="el-GR" i="1" dirty="0" smtClean="0">
                <a:solidFill>
                  <a:srgbClr val="FF0000"/>
                </a:solidFill>
                <a:latin typeface="Times New Roman" pitchFamily="18" charset="0"/>
                <a:cs typeface="Times New Roman" pitchFamily="18" charset="0"/>
              </a:rPr>
              <a:t>ελεύθερο παιχνίδι</a:t>
            </a:r>
            <a:r>
              <a:rPr lang="el-GR" i="1" dirty="0" smtClean="0">
                <a:latin typeface="Times New Roman" pitchFamily="18" charset="0"/>
                <a:cs typeface="Times New Roman" pitchFamily="18" charset="0"/>
              </a:rPr>
              <a:t>; </a:t>
            </a:r>
          </a:p>
          <a:p>
            <a:pPr lvl="1"/>
            <a:r>
              <a:rPr lang="el-GR" i="1" dirty="0" smtClean="0">
                <a:latin typeface="Times New Roman" pitchFamily="18" charset="0"/>
                <a:cs typeface="Times New Roman" pitchFamily="18" charset="0"/>
              </a:rPr>
              <a:t>Αναφέρετε </a:t>
            </a:r>
            <a:r>
              <a:rPr lang="el-GR" i="1" dirty="0" smtClean="0">
                <a:solidFill>
                  <a:srgbClr val="FF0000"/>
                </a:solidFill>
                <a:latin typeface="Times New Roman" pitchFamily="18" charset="0"/>
                <a:cs typeface="Times New Roman" pitchFamily="18" charset="0"/>
              </a:rPr>
              <a:t>παραδείγματα</a:t>
            </a:r>
            <a:r>
              <a:rPr lang="el-GR" i="1" dirty="0" smtClean="0">
                <a:latin typeface="Times New Roman" pitchFamily="18" charset="0"/>
                <a:cs typeface="Times New Roman" pitchFamily="18" charset="0"/>
              </a:rPr>
              <a:t> που να τεκμηριώνουν την απάντησή σας</a:t>
            </a:r>
            <a:r>
              <a:rPr lang="el-GR" dirty="0" smtClean="0">
                <a:latin typeface="Times New Roman" pitchFamily="18" charset="0"/>
                <a:cs typeface="Times New Roman" pitchFamily="18" charset="0"/>
              </a:rPr>
              <a:t>. </a:t>
            </a:r>
          </a:p>
          <a:p>
            <a:pPr lvl="0"/>
            <a:endParaRPr lang="el-GR" dirty="0" smtClean="0">
              <a:latin typeface="Times New Roman" pitchFamily="18" charset="0"/>
              <a:cs typeface="Times New Roman" pitchFamily="18" charset="0"/>
            </a:endParaRPr>
          </a:p>
          <a:p>
            <a:pPr>
              <a:buNone/>
            </a:pPr>
            <a:r>
              <a:rPr lang="el-GR" dirty="0" smtClean="0">
                <a:latin typeface="Times New Roman" pitchFamily="18" charset="0"/>
                <a:cs typeface="Times New Roman" pitchFamily="18" charset="0"/>
              </a:rPr>
              <a:t> </a:t>
            </a:r>
          </a:p>
          <a:p>
            <a:pPr lvl="0"/>
            <a:r>
              <a:rPr lang="el-GR" b="1" dirty="0" smtClean="0">
                <a:latin typeface="Times New Roman" pitchFamily="18" charset="0"/>
                <a:cs typeface="Times New Roman" pitchFamily="18" charset="0"/>
              </a:rPr>
              <a:t>2Α.</a:t>
            </a:r>
            <a:r>
              <a:rPr lang="el-GR" dirty="0" smtClean="0">
                <a:latin typeface="Times New Roman" pitchFamily="18" charset="0"/>
                <a:cs typeface="Times New Roman" pitchFamily="18" charset="0"/>
              </a:rPr>
              <a:t> Με ποιον τρόπο αποτυπώνεται </a:t>
            </a:r>
            <a:r>
              <a:rPr lang="el-GR" dirty="0" smtClean="0">
                <a:solidFill>
                  <a:srgbClr val="FF0000"/>
                </a:solidFill>
                <a:latin typeface="Times New Roman" pitchFamily="18" charset="0"/>
                <a:cs typeface="Times New Roman" pitchFamily="18" charset="0"/>
              </a:rPr>
              <a:t>η παρουσία των παιδιών </a:t>
            </a:r>
            <a:r>
              <a:rPr lang="el-GR" dirty="0" smtClean="0">
                <a:latin typeface="Times New Roman" pitchFamily="18" charset="0"/>
                <a:cs typeface="Times New Roman" pitchFamily="18" charset="0"/>
              </a:rPr>
              <a:t>στο χώρο; Αναφέρετε συγκεκριμένα παραδείγματα</a:t>
            </a:r>
          </a:p>
          <a:p>
            <a:pPr lvl="1"/>
            <a:r>
              <a:rPr lang="el-GR" dirty="0" smtClean="0">
                <a:latin typeface="Times New Roman" pitchFamily="18" charset="0"/>
                <a:cs typeface="Times New Roman" pitchFamily="18" charset="0"/>
              </a:rPr>
              <a:t>π.χ. τα παιδιά </a:t>
            </a:r>
            <a:r>
              <a:rPr lang="el-GR" dirty="0" smtClean="0">
                <a:solidFill>
                  <a:srgbClr val="FF0000"/>
                </a:solidFill>
                <a:latin typeface="Times New Roman" pitchFamily="18" charset="0"/>
                <a:cs typeface="Times New Roman" pitchFamily="18" charset="0"/>
              </a:rPr>
              <a:t>ενθαρρύνονται </a:t>
            </a:r>
            <a:r>
              <a:rPr lang="el-GR" dirty="0" smtClean="0">
                <a:latin typeface="Times New Roman" pitchFamily="18" charset="0"/>
                <a:cs typeface="Times New Roman" pitchFamily="18" charset="0"/>
              </a:rPr>
              <a:t>για προσωπικές δημιουργίες; </a:t>
            </a:r>
            <a:r>
              <a:rPr lang="el-GR" dirty="0" smtClean="0">
                <a:solidFill>
                  <a:srgbClr val="FF0000"/>
                </a:solidFill>
                <a:latin typeface="Times New Roman" pitchFamily="18" charset="0"/>
                <a:cs typeface="Times New Roman" pitchFamily="18" charset="0"/>
              </a:rPr>
              <a:t>Διαμορφώνουν </a:t>
            </a:r>
            <a:r>
              <a:rPr lang="el-GR" dirty="0" smtClean="0">
                <a:latin typeface="Times New Roman" pitchFamily="18" charset="0"/>
                <a:cs typeface="Times New Roman" pitchFamily="18" charset="0"/>
              </a:rPr>
              <a:t>το χώρο μέσα από τη δράση/παιχνίδι τους;</a:t>
            </a:r>
          </a:p>
          <a:p>
            <a:endParaRPr lang="el-GR" b="1" dirty="0" smtClean="0">
              <a:latin typeface="Times New Roman" pitchFamily="18" charset="0"/>
              <a:cs typeface="Times New Roman" pitchFamily="18" charset="0"/>
            </a:endParaRPr>
          </a:p>
          <a:p>
            <a:r>
              <a:rPr lang="el-GR" b="1" dirty="0" smtClean="0">
                <a:latin typeface="Times New Roman" pitchFamily="18" charset="0"/>
                <a:cs typeface="Times New Roman" pitchFamily="18" charset="0"/>
              </a:rPr>
              <a:t>2Β.</a:t>
            </a:r>
            <a:r>
              <a:rPr lang="el-GR" dirty="0" smtClean="0">
                <a:latin typeface="Times New Roman" pitchFamily="18" charset="0"/>
                <a:cs typeface="Times New Roman" pitchFamily="18" charset="0"/>
              </a:rPr>
              <a:t> </a:t>
            </a:r>
            <a:r>
              <a:rPr lang="el-GR" dirty="0" smtClean="0">
                <a:solidFill>
                  <a:srgbClr val="FF0000"/>
                </a:solidFill>
                <a:latin typeface="Times New Roman" pitchFamily="18" charset="0"/>
                <a:cs typeface="Times New Roman" pitchFamily="18" charset="0"/>
              </a:rPr>
              <a:t>Πώς ερμηνεύετε </a:t>
            </a:r>
            <a:r>
              <a:rPr lang="el-GR" dirty="0" smtClean="0">
                <a:latin typeface="Times New Roman" pitchFamily="18" charset="0"/>
                <a:cs typeface="Times New Roman" pitchFamily="18" charset="0"/>
              </a:rPr>
              <a:t>τους τρόπους, με τους οποίους αποτυπώνεται η παρουσία των παιδιών στο χώρο;</a:t>
            </a:r>
          </a:p>
          <a:p>
            <a:pPr lvl="1"/>
            <a:r>
              <a:rPr lang="el-GR" dirty="0" smtClean="0">
                <a:latin typeface="Times New Roman" pitchFamily="18" charset="0"/>
                <a:cs typeface="Times New Roman" pitchFamily="18" charset="0"/>
              </a:rPr>
              <a:t>π.χ. Τα έργα τους είναι </a:t>
            </a:r>
            <a:r>
              <a:rPr lang="el-GR" dirty="0" smtClean="0">
                <a:solidFill>
                  <a:srgbClr val="FF0000"/>
                </a:solidFill>
                <a:latin typeface="Times New Roman" pitchFamily="18" charset="0"/>
                <a:cs typeface="Times New Roman" pitchFamily="18" charset="0"/>
              </a:rPr>
              <a:t>ατομικά ή ομαδικά</a:t>
            </a:r>
            <a:r>
              <a:rPr lang="el-GR" dirty="0" smtClean="0">
                <a:latin typeface="Times New Roman" pitchFamily="18" charset="0"/>
                <a:cs typeface="Times New Roman" pitchFamily="18" charset="0"/>
              </a:rPr>
              <a:t>; Καλλιεργείται η </a:t>
            </a:r>
            <a:r>
              <a:rPr lang="el-GR" dirty="0" smtClean="0">
                <a:solidFill>
                  <a:srgbClr val="FF0000"/>
                </a:solidFill>
                <a:latin typeface="Times New Roman" pitchFamily="18" charset="0"/>
                <a:cs typeface="Times New Roman" pitchFamily="18" charset="0"/>
              </a:rPr>
              <a:t>φαντασία κ</a:t>
            </a:r>
            <a:r>
              <a:rPr lang="el-GR" dirty="0" smtClean="0">
                <a:latin typeface="Times New Roman" pitchFamily="18" charset="0"/>
                <a:cs typeface="Times New Roman" pitchFamily="18" charset="0"/>
              </a:rPr>
              <a:t>αι η </a:t>
            </a:r>
            <a:r>
              <a:rPr lang="el-GR" dirty="0" smtClean="0">
                <a:solidFill>
                  <a:srgbClr val="FF0000"/>
                </a:solidFill>
                <a:latin typeface="Times New Roman" pitchFamily="18" charset="0"/>
                <a:cs typeface="Times New Roman" pitchFamily="18" charset="0"/>
              </a:rPr>
              <a:t>δημιουργικότητά</a:t>
            </a:r>
            <a:r>
              <a:rPr lang="el-GR" dirty="0" smtClean="0">
                <a:latin typeface="Times New Roman" pitchFamily="18" charset="0"/>
                <a:cs typeface="Times New Roman" pitchFamily="18" charset="0"/>
              </a:rPr>
              <a:t> τους; </a:t>
            </a:r>
          </a:p>
          <a:p>
            <a:pPr lvl="1"/>
            <a:r>
              <a:rPr lang="el-GR" dirty="0" smtClean="0">
                <a:latin typeface="Times New Roman" pitchFamily="18" charset="0"/>
                <a:cs typeface="Times New Roman" pitchFamily="18" charset="0"/>
              </a:rPr>
              <a:t>Αυτοί οι τρόποι </a:t>
            </a:r>
            <a:r>
              <a:rPr lang="el-GR" dirty="0" smtClean="0">
                <a:solidFill>
                  <a:srgbClr val="FF0000"/>
                </a:solidFill>
                <a:latin typeface="Times New Roman" pitchFamily="18" charset="0"/>
                <a:cs typeface="Times New Roman" pitchFamily="18" charset="0"/>
              </a:rPr>
              <a:t>αντανακλούν τις εκπαιδευτικές πρακτικές </a:t>
            </a:r>
            <a:r>
              <a:rPr lang="el-GR" dirty="0" smtClean="0">
                <a:latin typeface="Times New Roman" pitchFamily="18" charset="0"/>
                <a:cs typeface="Times New Roman" pitchFamily="18" charset="0"/>
              </a:rPr>
              <a:t>της/του νηπιαγωγού και τις θεωρητικές παραδοχές της/του; </a:t>
            </a:r>
          </a:p>
          <a:p>
            <a:endParaRPr lang="el-GR" dirty="0" smtClean="0">
              <a:latin typeface="Times New Roman" pitchFamily="18" charset="0"/>
              <a:cs typeface="Times New Roman" pitchFamily="18" charset="0"/>
            </a:endParaRPr>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400" b="1" dirty="0" smtClean="0"/>
              <a:t/>
            </a:r>
            <a:br>
              <a:rPr lang="el-GR" sz="2400" b="1" dirty="0" smtClean="0"/>
            </a:b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428604"/>
            <a:ext cx="6715140" cy="6429396"/>
          </a:xfrm>
        </p:spPr>
        <p:txBody>
          <a:bodyPr>
            <a:normAutofit/>
          </a:bodyPr>
          <a:lstStyle/>
          <a:p>
            <a:r>
              <a:rPr lang="el-GR" sz="2400" b="1" dirty="0" smtClean="0">
                <a:latin typeface="Times New Roman" pitchFamily="18" charset="0"/>
                <a:cs typeface="Times New Roman" pitchFamily="18" charset="0"/>
              </a:rPr>
              <a:t>Παρατηρώ σημαίνει </a:t>
            </a:r>
          </a:p>
          <a:p>
            <a:endParaRPr lang="el-GR" sz="2400" b="1" dirty="0" smtClean="0">
              <a:latin typeface="Times New Roman" pitchFamily="18" charset="0"/>
              <a:cs typeface="Times New Roman" pitchFamily="18" charset="0"/>
            </a:endParaRPr>
          </a:p>
          <a:p>
            <a:pPr lvl="1"/>
            <a:r>
              <a:rPr lang="el-GR" sz="2400" b="1" i="1" dirty="0" smtClean="0">
                <a:solidFill>
                  <a:srgbClr val="FF0000"/>
                </a:solidFill>
                <a:latin typeface="Times New Roman" pitchFamily="18" charset="0"/>
                <a:cs typeface="Times New Roman" pitchFamily="18" charset="0"/>
              </a:rPr>
              <a:t>«βλέπω» με το σύνολο των αισθήσεων μου </a:t>
            </a:r>
            <a:r>
              <a:rPr lang="el-GR" sz="2400" i="1" dirty="0" smtClean="0">
                <a:latin typeface="Times New Roman" pitchFamily="18" charset="0"/>
                <a:cs typeface="Times New Roman" pitchFamily="18" charset="0"/>
              </a:rPr>
              <a:t>μια κατάσταση που εξελίσσεται </a:t>
            </a:r>
          </a:p>
          <a:p>
            <a:pPr lvl="1"/>
            <a:endParaRPr lang="el-GR" sz="2400" i="1" dirty="0" smtClean="0">
              <a:latin typeface="Times New Roman" pitchFamily="18" charset="0"/>
              <a:cs typeface="Times New Roman" pitchFamily="18" charset="0"/>
            </a:endParaRPr>
          </a:p>
          <a:p>
            <a:pPr lvl="1"/>
            <a:r>
              <a:rPr lang="el-GR" sz="2400" b="1" i="1" dirty="0" smtClean="0">
                <a:solidFill>
                  <a:srgbClr val="FF0000"/>
                </a:solidFill>
                <a:latin typeface="Times New Roman" pitchFamily="18" charset="0"/>
                <a:cs typeface="Times New Roman" pitchFamily="18" charset="0"/>
              </a:rPr>
              <a:t>συλλέγω</a:t>
            </a:r>
            <a:r>
              <a:rPr lang="el-GR" sz="2400" i="1" dirty="0" smtClean="0">
                <a:latin typeface="Times New Roman" pitchFamily="18" charset="0"/>
                <a:cs typeface="Times New Roman" pitchFamily="18" charset="0"/>
              </a:rPr>
              <a:t> πληροφορίες </a:t>
            </a:r>
          </a:p>
          <a:p>
            <a:pPr lvl="1"/>
            <a:endParaRPr lang="el-GR" sz="2400" i="1" dirty="0" smtClean="0">
              <a:latin typeface="Times New Roman" pitchFamily="18" charset="0"/>
              <a:cs typeface="Times New Roman" pitchFamily="18" charset="0"/>
            </a:endParaRPr>
          </a:p>
          <a:p>
            <a:pPr lvl="1"/>
            <a:r>
              <a:rPr lang="el-GR" sz="2400" i="1" dirty="0" smtClean="0">
                <a:latin typeface="Times New Roman" pitchFamily="18" charset="0"/>
                <a:cs typeface="Times New Roman" pitchFamily="18" charset="0"/>
              </a:rPr>
              <a:t>τις </a:t>
            </a:r>
            <a:r>
              <a:rPr lang="el-GR" sz="2400" b="1" i="1" dirty="0" smtClean="0">
                <a:solidFill>
                  <a:srgbClr val="FF0000"/>
                </a:solidFill>
                <a:latin typeface="Times New Roman" pitchFamily="18" charset="0"/>
                <a:cs typeface="Times New Roman" pitchFamily="18" charset="0"/>
              </a:rPr>
              <a:t>καταγράφω</a:t>
            </a:r>
            <a:r>
              <a:rPr lang="el-GR" sz="2400" i="1" dirty="0" smtClean="0">
                <a:latin typeface="Times New Roman" pitchFamily="18" charset="0"/>
                <a:cs typeface="Times New Roman" pitchFamily="18" charset="0"/>
              </a:rPr>
              <a:t> με στόχο </a:t>
            </a:r>
            <a:r>
              <a:rPr lang="el-GR" sz="2400" i="1" dirty="0" smtClean="0">
                <a:solidFill>
                  <a:srgbClr val="FF0000"/>
                </a:solidFill>
                <a:latin typeface="Times New Roman" pitchFamily="18" charset="0"/>
                <a:cs typeface="Times New Roman" pitchFamily="18" charset="0"/>
              </a:rPr>
              <a:t>να τις μελετήσω εκ των υστέρων</a:t>
            </a:r>
            <a:r>
              <a:rPr lang="el-GR" sz="2400" i="1" dirty="0" smtClean="0">
                <a:latin typeface="Times New Roman" pitchFamily="18" charset="0"/>
                <a:cs typeface="Times New Roman" pitchFamily="18" charset="0"/>
              </a:rPr>
              <a:t>, για να μπορώ να εξάγω </a:t>
            </a:r>
            <a:r>
              <a:rPr lang="el-GR" sz="2400" i="1" dirty="0" smtClean="0">
                <a:solidFill>
                  <a:srgbClr val="FF0000"/>
                </a:solidFill>
                <a:latin typeface="Times New Roman" pitchFamily="18" charset="0"/>
                <a:cs typeface="Times New Roman" pitchFamily="18" charset="0"/>
              </a:rPr>
              <a:t>συμπεράσματα. </a:t>
            </a:r>
          </a:p>
          <a:p>
            <a:endParaRPr lang="el-GR" sz="2000" dirty="0" smtClean="0">
              <a:latin typeface="Times New Roman" pitchFamily="18" charset="0"/>
              <a:cs typeface="Times New Roman" pitchFamily="18" charset="0"/>
            </a:endParaRPr>
          </a:p>
          <a:p>
            <a:pPr>
              <a:buNone/>
            </a:pPr>
            <a:endParaRPr lang="el-GR" sz="1900" dirty="0" smtClean="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4290"/>
            <a:ext cx="8229600" cy="642942"/>
          </a:xfrm>
        </p:spPr>
        <p:txBody>
          <a:bodyPr>
            <a:normAutofit/>
          </a:bodyPr>
          <a:lstStyle/>
          <a:p>
            <a:r>
              <a:rPr lang="el-GR" sz="3200" b="1" dirty="0" smtClean="0"/>
              <a:t>Φύλλο Παρατήρησης 1 / ερωτήσεις</a:t>
            </a:r>
            <a:endParaRPr lang="el-GR" sz="3200" b="1" dirty="0"/>
          </a:p>
        </p:txBody>
      </p:sp>
      <p:sp>
        <p:nvSpPr>
          <p:cNvPr id="3" name="2 - Θέση περιεχομένου"/>
          <p:cNvSpPr>
            <a:spLocks noGrp="1"/>
          </p:cNvSpPr>
          <p:nvPr>
            <p:ph idx="1"/>
          </p:nvPr>
        </p:nvSpPr>
        <p:spPr>
          <a:xfrm>
            <a:off x="457200" y="1142984"/>
            <a:ext cx="8229600" cy="5429288"/>
          </a:xfrm>
        </p:spPr>
        <p:txBody>
          <a:bodyPr>
            <a:normAutofit/>
          </a:bodyPr>
          <a:lstStyle/>
          <a:p>
            <a:pPr lvl="0"/>
            <a:r>
              <a:rPr lang="el-GR" sz="2000" dirty="0" smtClean="0">
                <a:latin typeface="Times New Roman" pitchFamily="18" charset="0"/>
                <a:cs typeface="Times New Roman" pitchFamily="18" charset="0"/>
              </a:rPr>
              <a:t>3. Ποια είναι </a:t>
            </a:r>
            <a:r>
              <a:rPr lang="el-GR" sz="2000" b="1" dirty="0" smtClean="0">
                <a:latin typeface="Times New Roman" pitchFamily="18" charset="0"/>
                <a:cs typeface="Times New Roman" pitchFamily="18" charset="0"/>
              </a:rPr>
              <a:t>τα περιθώρια ελευθερίας που παρατηρήσατε </a:t>
            </a:r>
            <a:r>
              <a:rPr lang="el-GR" sz="2000" dirty="0" smtClean="0">
                <a:latin typeface="Times New Roman" pitchFamily="18" charset="0"/>
                <a:cs typeface="Times New Roman" pitchFamily="18" charset="0"/>
              </a:rPr>
              <a:t>ότι έχουν τα παιδιά </a:t>
            </a:r>
          </a:p>
          <a:p>
            <a:pPr lvl="1"/>
            <a:r>
              <a:rPr lang="el-GR" sz="2000" dirty="0" smtClean="0">
                <a:latin typeface="Times New Roman" pitchFamily="18" charset="0"/>
                <a:cs typeface="Times New Roman" pitchFamily="18" charset="0"/>
              </a:rPr>
              <a:t>α) </a:t>
            </a:r>
            <a:r>
              <a:rPr lang="el-GR" sz="2000" dirty="0" smtClean="0">
                <a:solidFill>
                  <a:srgbClr val="FF0000"/>
                </a:solidFill>
                <a:latin typeface="Times New Roman" pitchFamily="18" charset="0"/>
                <a:cs typeface="Times New Roman" pitchFamily="18" charset="0"/>
              </a:rPr>
              <a:t>στη δράση </a:t>
            </a:r>
            <a:r>
              <a:rPr lang="el-GR" sz="2000" dirty="0" smtClean="0">
                <a:latin typeface="Times New Roman" pitchFamily="18" charset="0"/>
                <a:cs typeface="Times New Roman" pitchFamily="18" charset="0"/>
              </a:rPr>
              <a:t>τους κατά το ελεύθερο παιχνίδι, </a:t>
            </a:r>
          </a:p>
          <a:p>
            <a:pPr lvl="1"/>
            <a:r>
              <a:rPr lang="el-GR" sz="2000" dirty="0" smtClean="0">
                <a:latin typeface="Times New Roman" pitchFamily="18" charset="0"/>
                <a:cs typeface="Times New Roman" pitchFamily="18" charset="0"/>
              </a:rPr>
              <a:t>β) </a:t>
            </a:r>
            <a:r>
              <a:rPr lang="el-GR" sz="2000" dirty="0" smtClean="0">
                <a:solidFill>
                  <a:srgbClr val="FF0000"/>
                </a:solidFill>
                <a:latin typeface="Times New Roman" pitchFamily="18" charset="0"/>
                <a:cs typeface="Times New Roman" pitchFamily="18" charset="0"/>
              </a:rPr>
              <a:t>στους κανόνες</a:t>
            </a:r>
            <a:r>
              <a:rPr lang="el-GR" sz="2000" dirty="0" smtClean="0">
                <a:latin typeface="Times New Roman" pitchFamily="18" charset="0"/>
                <a:cs typeface="Times New Roman" pitchFamily="18" charset="0"/>
              </a:rPr>
              <a:t>, </a:t>
            </a:r>
          </a:p>
          <a:p>
            <a:pPr lvl="1"/>
            <a:r>
              <a:rPr lang="el-GR" sz="2000" dirty="0" smtClean="0">
                <a:latin typeface="Times New Roman" pitchFamily="18" charset="0"/>
                <a:cs typeface="Times New Roman" pitchFamily="18" charset="0"/>
              </a:rPr>
              <a:t>γ) </a:t>
            </a:r>
            <a:r>
              <a:rPr lang="el-GR" sz="2000" dirty="0" smtClean="0">
                <a:solidFill>
                  <a:srgbClr val="FF0000"/>
                </a:solidFill>
                <a:latin typeface="Times New Roman" pitchFamily="18" charset="0"/>
                <a:cs typeface="Times New Roman" pitchFamily="18" charset="0"/>
              </a:rPr>
              <a:t>στις παρεμβάσεις </a:t>
            </a:r>
            <a:r>
              <a:rPr lang="el-GR" sz="2000" dirty="0" smtClean="0">
                <a:latin typeface="Times New Roman" pitchFamily="18" charset="0"/>
                <a:cs typeface="Times New Roman" pitchFamily="18" charset="0"/>
              </a:rPr>
              <a:t>της νηπιαγωγού </a:t>
            </a:r>
          </a:p>
          <a:p>
            <a:pPr lvl="1"/>
            <a:r>
              <a:rPr lang="el-GR" sz="2000" dirty="0" smtClean="0">
                <a:latin typeface="Times New Roman" pitchFamily="18" charset="0"/>
                <a:cs typeface="Times New Roman" pitchFamily="18" charset="0"/>
              </a:rPr>
              <a:t>π.χ. ελεύθερη </a:t>
            </a:r>
            <a:r>
              <a:rPr lang="el-GR" sz="2000" dirty="0" smtClean="0">
                <a:solidFill>
                  <a:srgbClr val="FF0000"/>
                </a:solidFill>
                <a:latin typeface="Times New Roman" pitchFamily="18" charset="0"/>
                <a:cs typeface="Times New Roman" pitchFamily="18" charset="0"/>
              </a:rPr>
              <a:t>πρόσβαση σε υλικά</a:t>
            </a:r>
            <a:r>
              <a:rPr lang="el-GR" sz="2000" dirty="0" smtClean="0">
                <a:latin typeface="Times New Roman" pitchFamily="18" charset="0"/>
                <a:cs typeface="Times New Roman" pitchFamily="18" charset="0"/>
              </a:rPr>
              <a:t>, δυνατότητα </a:t>
            </a:r>
            <a:r>
              <a:rPr lang="el-GR" sz="2000" dirty="0" smtClean="0">
                <a:solidFill>
                  <a:srgbClr val="FF0000"/>
                </a:solidFill>
                <a:latin typeface="Times New Roman" pitchFamily="18" charset="0"/>
                <a:cs typeface="Times New Roman" pitchFamily="18" charset="0"/>
              </a:rPr>
              <a:t>μετατόπισης υλικών </a:t>
            </a:r>
            <a:r>
              <a:rPr lang="el-GR" sz="2000" dirty="0" smtClean="0">
                <a:latin typeface="Times New Roman" pitchFamily="18" charset="0"/>
                <a:cs typeface="Times New Roman" pitchFamily="18" charset="0"/>
              </a:rPr>
              <a:t>και επίπλων, </a:t>
            </a:r>
            <a:r>
              <a:rPr lang="el-GR" sz="2000" dirty="0" smtClean="0">
                <a:solidFill>
                  <a:srgbClr val="FF0000"/>
                </a:solidFill>
                <a:latin typeface="Times New Roman" pitchFamily="18" charset="0"/>
                <a:cs typeface="Times New Roman" pitchFamily="18" charset="0"/>
              </a:rPr>
              <a:t>αλλαγή χρήσης </a:t>
            </a:r>
            <a:r>
              <a:rPr lang="el-GR" sz="2000" dirty="0" smtClean="0">
                <a:latin typeface="Times New Roman" pitchFamily="18" charset="0"/>
                <a:cs typeface="Times New Roman" pitchFamily="18" charset="0"/>
              </a:rPr>
              <a:t>του χώρου παιχνιδιού κ.ά.</a:t>
            </a:r>
          </a:p>
          <a:p>
            <a:pPr lvl="1"/>
            <a:r>
              <a:rPr lang="el-GR" sz="2000" dirty="0" smtClean="0">
                <a:latin typeface="Times New Roman" pitchFamily="18" charset="0"/>
                <a:cs typeface="Times New Roman" pitchFamily="18" charset="0"/>
              </a:rPr>
              <a:t> Εντοπίσατε </a:t>
            </a:r>
            <a:r>
              <a:rPr lang="el-GR" sz="2000" dirty="0" smtClean="0">
                <a:solidFill>
                  <a:srgbClr val="FF0000"/>
                </a:solidFill>
                <a:latin typeface="Times New Roman" pitchFamily="18" charset="0"/>
                <a:cs typeface="Times New Roman" pitchFamily="18" charset="0"/>
              </a:rPr>
              <a:t>περιορισμούς; </a:t>
            </a:r>
            <a:r>
              <a:rPr lang="el-GR" sz="2000" dirty="0" smtClean="0">
                <a:latin typeface="Times New Roman" pitchFamily="18" charset="0"/>
                <a:cs typeface="Times New Roman" pitchFamily="18" charset="0"/>
              </a:rPr>
              <a:t>Αναφέρετε σχετικά παραδείγματα για τις διαπιστώσεις σας. </a:t>
            </a:r>
          </a:p>
          <a:p>
            <a:endParaRPr lang="el-GR" sz="2000" dirty="0" smtClean="0">
              <a:latin typeface="Times New Roman" pitchFamily="18" charset="0"/>
              <a:cs typeface="Times New Roman" pitchFamily="18" charset="0"/>
            </a:endParaRPr>
          </a:p>
          <a:p>
            <a:r>
              <a:rPr lang="el-GR" sz="2000" dirty="0" smtClean="0">
                <a:latin typeface="Times New Roman" pitchFamily="18" charset="0"/>
                <a:cs typeface="Times New Roman" pitchFamily="18" charset="0"/>
              </a:rPr>
              <a:t>4. Ποια από τα </a:t>
            </a:r>
            <a:r>
              <a:rPr lang="el-GR" sz="2000" b="1" dirty="0" smtClean="0">
                <a:latin typeface="Times New Roman" pitchFamily="18" charset="0"/>
                <a:cs typeface="Times New Roman" pitchFamily="18" charset="0"/>
              </a:rPr>
              <a:t>κριτήρια ποιότητας του παιδαγωγικού χώρου </a:t>
            </a:r>
            <a:r>
              <a:rPr lang="el-GR" sz="2000" dirty="0" smtClean="0">
                <a:latin typeface="Times New Roman" pitchFamily="18" charset="0"/>
                <a:cs typeface="Times New Roman" pitchFamily="18" charset="0"/>
              </a:rPr>
              <a:t>εντοπίσατε κατά την παρατήρηση τόσο του χώρου της </a:t>
            </a:r>
            <a:r>
              <a:rPr lang="el-GR" sz="2000" dirty="0" smtClean="0">
                <a:solidFill>
                  <a:srgbClr val="FF0000"/>
                </a:solidFill>
                <a:latin typeface="Times New Roman" pitchFamily="18" charset="0"/>
                <a:cs typeface="Times New Roman" pitchFamily="18" charset="0"/>
              </a:rPr>
              <a:t>τάξης όσο και του </a:t>
            </a:r>
            <a:r>
              <a:rPr lang="el-GR" sz="2000" dirty="0" err="1" smtClean="0">
                <a:solidFill>
                  <a:srgbClr val="FF0000"/>
                </a:solidFill>
                <a:latin typeface="Times New Roman" pitchFamily="18" charset="0"/>
                <a:cs typeface="Times New Roman" pitchFamily="18" charset="0"/>
              </a:rPr>
              <a:t>αύλειου</a:t>
            </a:r>
            <a:r>
              <a:rPr lang="el-GR" sz="2000" dirty="0" smtClean="0">
                <a:solidFill>
                  <a:srgbClr val="FF0000"/>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χώρου; </a:t>
            </a:r>
          </a:p>
          <a:p>
            <a:pPr lvl="1"/>
            <a:r>
              <a:rPr lang="el-GR" sz="2000" dirty="0" smtClean="0">
                <a:latin typeface="Times New Roman" pitchFamily="18" charset="0"/>
                <a:cs typeface="Times New Roman" pitchFamily="18" charset="0"/>
              </a:rPr>
              <a:t>Εξηγήστε την άποψή σας με παραδείγματα.</a:t>
            </a:r>
            <a:endParaRPr lang="el-GR" sz="2000" dirty="0">
              <a:latin typeface="Times New Roman" pitchFamily="18" charset="0"/>
              <a:cs typeface="Times New Roman" pitchFamily="18" charset="0"/>
            </a:endParaRPr>
          </a:p>
        </p:txBody>
      </p:sp>
    </p:spTree>
  </p:cSld>
  <p:clrMapOvr>
    <a:masterClrMapping/>
  </p:clrMapOvr>
  <p:transition>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42852"/>
            <a:ext cx="8229600" cy="642942"/>
          </a:xfrm>
        </p:spPr>
        <p:txBody>
          <a:bodyPr>
            <a:normAutofit/>
          </a:bodyPr>
          <a:lstStyle/>
          <a:p>
            <a:r>
              <a:rPr lang="el-GR" sz="3200" b="1" dirty="0" smtClean="0"/>
              <a:t>Φύλλο Παρατήρησης 2 / ερωτήσεις</a:t>
            </a:r>
            <a:endParaRPr lang="el-GR" sz="3200" b="1" dirty="0"/>
          </a:p>
        </p:txBody>
      </p:sp>
      <p:sp>
        <p:nvSpPr>
          <p:cNvPr id="3" name="2 - Θέση περιεχομένου"/>
          <p:cNvSpPr>
            <a:spLocks noGrp="1"/>
          </p:cNvSpPr>
          <p:nvPr>
            <p:ph idx="1"/>
          </p:nvPr>
        </p:nvSpPr>
        <p:spPr>
          <a:xfrm>
            <a:off x="457200" y="1000108"/>
            <a:ext cx="8229600" cy="5126055"/>
          </a:xfrm>
        </p:spPr>
        <p:txBody>
          <a:bodyPr>
            <a:normAutofit fontScale="77500" lnSpcReduction="20000"/>
          </a:bodyPr>
          <a:lstStyle/>
          <a:p>
            <a:endParaRPr lang="el-GR" sz="2900" b="1" dirty="0" smtClean="0">
              <a:latin typeface="Times New Roman" pitchFamily="18" charset="0"/>
              <a:cs typeface="Times New Roman" pitchFamily="18" charset="0"/>
            </a:endParaRPr>
          </a:p>
          <a:p>
            <a:r>
              <a:rPr lang="el-GR" sz="2900" b="1" dirty="0" smtClean="0">
                <a:latin typeface="Times New Roman" pitchFamily="18" charset="0"/>
                <a:cs typeface="Times New Roman" pitchFamily="18" charset="0"/>
              </a:rPr>
              <a:t>1.</a:t>
            </a:r>
            <a:r>
              <a:rPr lang="el-GR" sz="2900" dirty="0" smtClean="0">
                <a:latin typeface="Times New Roman" pitchFamily="18" charset="0"/>
                <a:cs typeface="Times New Roman" pitchFamily="18" charset="0"/>
              </a:rPr>
              <a:t> Με ποιον τρόπο </a:t>
            </a:r>
            <a:r>
              <a:rPr lang="el-GR" sz="2900" dirty="0" smtClean="0">
                <a:solidFill>
                  <a:srgbClr val="FF0000"/>
                </a:solidFill>
                <a:latin typeface="Times New Roman" pitchFamily="18" charset="0"/>
                <a:cs typeface="Times New Roman" pitchFamily="18" charset="0"/>
              </a:rPr>
              <a:t>τα παιδιά εμπλέκονται </a:t>
            </a:r>
            <a:r>
              <a:rPr lang="el-GR" sz="2900" dirty="0" smtClean="0">
                <a:latin typeface="Times New Roman" pitchFamily="18" charset="0"/>
                <a:cs typeface="Times New Roman" pitchFamily="18" charset="0"/>
              </a:rPr>
              <a:t>στην εκπαιδευτική διαδικασία; </a:t>
            </a:r>
          </a:p>
          <a:p>
            <a:endParaRPr lang="el-GR" sz="2900" dirty="0" smtClean="0">
              <a:latin typeface="Times New Roman" pitchFamily="18" charset="0"/>
              <a:cs typeface="Times New Roman" pitchFamily="18" charset="0"/>
            </a:endParaRPr>
          </a:p>
          <a:p>
            <a:endParaRPr lang="el-GR" sz="2900" b="1" dirty="0" smtClean="0">
              <a:latin typeface="Times New Roman" pitchFamily="18" charset="0"/>
              <a:cs typeface="Times New Roman" pitchFamily="18" charset="0"/>
            </a:endParaRPr>
          </a:p>
          <a:p>
            <a:r>
              <a:rPr lang="el-GR" sz="2900" b="1" dirty="0" smtClean="0">
                <a:latin typeface="Times New Roman" pitchFamily="18" charset="0"/>
                <a:cs typeface="Times New Roman" pitchFamily="18" charset="0"/>
              </a:rPr>
              <a:t>2Α.</a:t>
            </a:r>
            <a:r>
              <a:rPr lang="el-GR" sz="2900" dirty="0" smtClean="0">
                <a:latin typeface="Times New Roman" pitchFamily="18" charset="0"/>
                <a:cs typeface="Times New Roman" pitchFamily="18" charset="0"/>
              </a:rPr>
              <a:t> Εντοπίστε τις </a:t>
            </a:r>
            <a:r>
              <a:rPr lang="el-GR" sz="2900" dirty="0" smtClean="0">
                <a:solidFill>
                  <a:srgbClr val="FF0000"/>
                </a:solidFill>
                <a:latin typeface="Times New Roman" pitchFamily="18" charset="0"/>
                <a:cs typeface="Times New Roman" pitchFamily="18" charset="0"/>
              </a:rPr>
              <a:t>λεκτικές πρακτικές </a:t>
            </a:r>
            <a:r>
              <a:rPr lang="el-GR" sz="2900" dirty="0" smtClean="0">
                <a:latin typeface="Times New Roman" pitchFamily="18" charset="0"/>
                <a:cs typeface="Times New Roman" pitchFamily="18" charset="0"/>
              </a:rPr>
              <a:t>της νηπιαγωγού και εστιάστε τόσο στη λεκτική όσο και στη μη λεκτική της επικοινωνία. </a:t>
            </a:r>
          </a:p>
          <a:p>
            <a:endParaRPr lang="el-GR" sz="2900" dirty="0" smtClean="0">
              <a:latin typeface="Times New Roman" pitchFamily="18" charset="0"/>
              <a:cs typeface="Times New Roman" pitchFamily="18" charset="0"/>
            </a:endParaRPr>
          </a:p>
          <a:p>
            <a:r>
              <a:rPr lang="el-GR" sz="2900" b="1" dirty="0" smtClean="0">
                <a:latin typeface="Times New Roman" pitchFamily="18" charset="0"/>
                <a:cs typeface="Times New Roman" pitchFamily="18" charset="0"/>
              </a:rPr>
              <a:t>2Β.</a:t>
            </a:r>
            <a:r>
              <a:rPr lang="el-GR" sz="2900" dirty="0" smtClean="0">
                <a:latin typeface="Times New Roman" pitchFamily="18" charset="0"/>
                <a:cs typeface="Times New Roman" pitchFamily="18" charset="0"/>
              </a:rPr>
              <a:t> </a:t>
            </a:r>
            <a:r>
              <a:rPr lang="el-GR" sz="2900" dirty="0" smtClean="0">
                <a:solidFill>
                  <a:srgbClr val="FF0000"/>
                </a:solidFill>
                <a:latin typeface="Times New Roman" pitchFamily="18" charset="0"/>
                <a:cs typeface="Times New Roman" pitchFamily="18" charset="0"/>
              </a:rPr>
              <a:t>Πώς</a:t>
            </a:r>
            <a:r>
              <a:rPr lang="el-GR" sz="2900" dirty="0" smtClean="0">
                <a:latin typeface="Times New Roman" pitchFamily="18" charset="0"/>
                <a:cs typeface="Times New Roman" pitchFamily="18" charset="0"/>
              </a:rPr>
              <a:t> ερμηνεύετε τον τρόπο με τον οποίο </a:t>
            </a:r>
            <a:r>
              <a:rPr lang="el-GR" sz="2900" dirty="0" smtClean="0">
                <a:solidFill>
                  <a:srgbClr val="FF0000"/>
                </a:solidFill>
                <a:latin typeface="Times New Roman" pitchFamily="18" charset="0"/>
                <a:cs typeface="Times New Roman" pitchFamily="18" charset="0"/>
              </a:rPr>
              <a:t>απευθύνεται</a:t>
            </a:r>
            <a:r>
              <a:rPr lang="el-GR" sz="2900" dirty="0" smtClean="0">
                <a:latin typeface="Times New Roman" pitchFamily="18" charset="0"/>
                <a:cs typeface="Times New Roman" pitchFamily="18" charset="0"/>
              </a:rPr>
              <a:t> στα παιδιά; Αναφέρετε συγκεκριμένα </a:t>
            </a:r>
            <a:r>
              <a:rPr lang="el-GR" sz="2900" dirty="0" smtClean="0">
                <a:solidFill>
                  <a:srgbClr val="FF0000"/>
                </a:solidFill>
                <a:latin typeface="Times New Roman" pitchFamily="18" charset="0"/>
                <a:cs typeface="Times New Roman" pitchFamily="18" charset="0"/>
              </a:rPr>
              <a:t>παραδείγματα</a:t>
            </a:r>
            <a:r>
              <a:rPr lang="el-GR" sz="2900" dirty="0" smtClean="0">
                <a:latin typeface="Times New Roman" pitchFamily="18" charset="0"/>
                <a:cs typeface="Times New Roman" pitchFamily="18" charset="0"/>
              </a:rPr>
              <a:t> που να τεκμηριώνουν την απάντησή σας.</a:t>
            </a:r>
          </a:p>
          <a:p>
            <a:endParaRPr lang="el-GR" sz="2900" dirty="0" smtClean="0">
              <a:latin typeface="Times New Roman" pitchFamily="18" charset="0"/>
              <a:cs typeface="Times New Roman" pitchFamily="18" charset="0"/>
            </a:endParaRPr>
          </a:p>
          <a:p>
            <a:endParaRPr lang="el-GR" sz="2900" b="1" dirty="0" smtClean="0">
              <a:latin typeface="Times New Roman" pitchFamily="18" charset="0"/>
              <a:cs typeface="Times New Roman" pitchFamily="18" charset="0"/>
            </a:endParaRPr>
          </a:p>
          <a:p>
            <a:r>
              <a:rPr lang="el-GR" sz="2900" b="1" dirty="0" smtClean="0">
                <a:latin typeface="Times New Roman" pitchFamily="18" charset="0"/>
                <a:cs typeface="Times New Roman" pitchFamily="18" charset="0"/>
              </a:rPr>
              <a:t>3.</a:t>
            </a:r>
            <a:r>
              <a:rPr lang="el-GR" sz="2900" dirty="0" smtClean="0">
                <a:latin typeface="Times New Roman" pitchFamily="18" charset="0"/>
                <a:cs typeface="Times New Roman" pitchFamily="18" charset="0"/>
              </a:rPr>
              <a:t> Ο/η εκπαιδευτικός δημιουργεί &amp; ενισχύει </a:t>
            </a:r>
            <a:r>
              <a:rPr lang="el-GR" sz="2900" dirty="0" smtClean="0">
                <a:solidFill>
                  <a:srgbClr val="FF0000"/>
                </a:solidFill>
                <a:latin typeface="Times New Roman" pitchFamily="18" charset="0"/>
                <a:cs typeface="Times New Roman" pitchFamily="18" charset="0"/>
              </a:rPr>
              <a:t>τις προϋποθέσεις </a:t>
            </a:r>
            <a:r>
              <a:rPr lang="el-GR" sz="2900" dirty="0" smtClean="0">
                <a:latin typeface="Times New Roman" pitchFamily="18" charset="0"/>
                <a:cs typeface="Times New Roman" pitchFamily="18" charset="0"/>
              </a:rPr>
              <a:t>για τη δημιουργία σχέσεων και </a:t>
            </a:r>
            <a:r>
              <a:rPr lang="el-GR" sz="2900" dirty="0" smtClean="0">
                <a:solidFill>
                  <a:srgbClr val="FF0000"/>
                </a:solidFill>
                <a:latin typeface="Times New Roman" pitchFamily="18" charset="0"/>
                <a:cs typeface="Times New Roman" pitchFamily="18" charset="0"/>
              </a:rPr>
              <a:t>αλληλεπίδρασης </a:t>
            </a:r>
            <a:r>
              <a:rPr lang="el-GR" sz="2900" dirty="0" smtClean="0">
                <a:latin typeface="Times New Roman" pitchFamily="18" charset="0"/>
                <a:cs typeface="Times New Roman" pitchFamily="18" charset="0"/>
              </a:rPr>
              <a:t>μεταξύ των παιδιών;</a:t>
            </a:r>
          </a:p>
          <a:p>
            <a:endParaRPr lang="el-GR" sz="2900" dirty="0" smtClean="0">
              <a:latin typeface="Times New Roman" pitchFamily="18" charset="0"/>
              <a:cs typeface="Times New Roman" pitchFamily="18" charset="0"/>
            </a:endParaRPr>
          </a:p>
          <a:p>
            <a:endParaRPr lang="el-GR" dirty="0"/>
          </a:p>
        </p:txBody>
      </p:sp>
    </p:spTree>
  </p:cSld>
  <p:clrMapOvr>
    <a:masterClrMapping/>
  </p:clrMapOvr>
  <p:transition>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642918"/>
          </a:xfrm>
        </p:spPr>
        <p:txBody>
          <a:bodyPr>
            <a:normAutofit/>
          </a:bodyPr>
          <a:lstStyle/>
          <a:p>
            <a:r>
              <a:rPr lang="el-GR" sz="3200" b="1" dirty="0" smtClean="0"/>
              <a:t>Φύλλο Παρατήρησης 2 / διευκρινίσεις</a:t>
            </a:r>
            <a:endParaRPr lang="el-GR" sz="3200" b="1" dirty="0"/>
          </a:p>
        </p:txBody>
      </p:sp>
      <p:sp>
        <p:nvSpPr>
          <p:cNvPr id="3" name="2 - Θέση περιεχομένου"/>
          <p:cNvSpPr>
            <a:spLocks noGrp="1"/>
          </p:cNvSpPr>
          <p:nvPr>
            <p:ph idx="1"/>
          </p:nvPr>
        </p:nvSpPr>
        <p:spPr>
          <a:xfrm>
            <a:off x="214282" y="785794"/>
            <a:ext cx="8715436" cy="6072206"/>
          </a:xfrm>
        </p:spPr>
        <p:txBody>
          <a:bodyPr>
            <a:normAutofit fontScale="47500" lnSpcReduction="20000"/>
          </a:bodyPr>
          <a:lstStyle/>
          <a:p>
            <a:r>
              <a:rPr lang="el-GR" sz="3600" b="1" dirty="0" smtClean="0">
                <a:latin typeface="Times New Roman" pitchFamily="18" charset="0"/>
                <a:cs typeface="Times New Roman" pitchFamily="18" charset="0"/>
              </a:rPr>
              <a:t>1. </a:t>
            </a:r>
            <a:r>
              <a:rPr lang="el-GR" sz="3800" dirty="0" smtClean="0">
                <a:latin typeface="Times New Roman" pitchFamily="18" charset="0"/>
                <a:cs typeface="Times New Roman" pitchFamily="18" charset="0"/>
              </a:rPr>
              <a:t>π.χ. </a:t>
            </a:r>
            <a:r>
              <a:rPr lang="el-GR" sz="3800" dirty="0" smtClean="0">
                <a:solidFill>
                  <a:srgbClr val="FF0000"/>
                </a:solidFill>
                <a:latin typeface="Times New Roman" pitchFamily="18" charset="0"/>
                <a:cs typeface="Times New Roman" pitchFamily="18" charset="0"/>
              </a:rPr>
              <a:t>Ανταποκρίνονται σε πρωτοβουλίες </a:t>
            </a:r>
            <a:r>
              <a:rPr lang="el-GR" sz="3800" dirty="0" smtClean="0">
                <a:latin typeface="Times New Roman" pitchFamily="18" charset="0"/>
                <a:cs typeface="Times New Roman" pitchFamily="18" charset="0"/>
              </a:rPr>
              <a:t>και ερωτήσεις της νηπιαγωγού; </a:t>
            </a:r>
          </a:p>
          <a:p>
            <a:pPr lvl="1"/>
            <a:r>
              <a:rPr lang="el-GR" sz="3800" i="1" dirty="0" smtClean="0">
                <a:latin typeface="Times New Roman" pitchFamily="18" charset="0"/>
                <a:cs typeface="Times New Roman" pitchFamily="18" charset="0"/>
              </a:rPr>
              <a:t>Εκφράζουν την άποψή τους; </a:t>
            </a:r>
          </a:p>
          <a:p>
            <a:pPr lvl="1"/>
            <a:r>
              <a:rPr lang="el-GR" sz="3800" i="1" dirty="0" smtClean="0">
                <a:solidFill>
                  <a:srgbClr val="FF0000"/>
                </a:solidFill>
                <a:latin typeface="Times New Roman" pitchFamily="18" charset="0"/>
                <a:cs typeface="Times New Roman" pitchFamily="18" charset="0"/>
              </a:rPr>
              <a:t>Επιχειρηματολογούν, διαπραγματεύονται και προτείνουν λ</a:t>
            </a:r>
            <a:r>
              <a:rPr lang="el-GR" sz="3800" i="1" dirty="0" smtClean="0">
                <a:latin typeface="Times New Roman" pitchFamily="18" charset="0"/>
                <a:cs typeface="Times New Roman" pitchFamily="18" charset="0"/>
              </a:rPr>
              <a:t>ύσεις, οι οποίες </a:t>
            </a:r>
            <a:r>
              <a:rPr lang="el-GR" sz="3800" i="1" dirty="0" smtClean="0">
                <a:solidFill>
                  <a:srgbClr val="FF0000"/>
                </a:solidFill>
                <a:latin typeface="Times New Roman" pitchFamily="18" charset="0"/>
                <a:cs typeface="Times New Roman" pitchFamily="18" charset="0"/>
              </a:rPr>
              <a:t>αξιοποιούνται από τη νηπιαγωγό και την ομάδα; </a:t>
            </a:r>
          </a:p>
          <a:p>
            <a:pPr lvl="1"/>
            <a:r>
              <a:rPr lang="el-GR" sz="3800" i="1" dirty="0" smtClean="0">
                <a:solidFill>
                  <a:srgbClr val="FF0000"/>
                </a:solidFill>
                <a:latin typeface="Times New Roman" pitchFamily="18" charset="0"/>
                <a:cs typeface="Times New Roman" pitchFamily="18" charset="0"/>
              </a:rPr>
              <a:t>Αξιοποιούν τα βιώματά τους, εφαρμόζουν τις </a:t>
            </a:r>
            <a:r>
              <a:rPr lang="el-GR" sz="3800" i="1" dirty="0" smtClean="0">
                <a:latin typeface="Times New Roman" pitchFamily="18" charset="0"/>
                <a:cs typeface="Times New Roman" pitchFamily="18" charset="0"/>
              </a:rPr>
              <a:t>προτάσεις τους και τις αξιολογούν;</a:t>
            </a:r>
          </a:p>
          <a:p>
            <a:pPr lvl="1"/>
            <a:r>
              <a:rPr lang="el-GR" sz="3800" i="1" dirty="0" smtClean="0">
                <a:latin typeface="Times New Roman" pitchFamily="18" charset="0"/>
                <a:cs typeface="Times New Roman" pitchFamily="18" charset="0"/>
              </a:rPr>
              <a:t> Προτείνουν τα ίδια τα παιδιά δράσεις και παίρνουν πρωτοβουλία οργάνωσής τους;</a:t>
            </a:r>
          </a:p>
          <a:p>
            <a:endParaRPr lang="el-GR" sz="3800" dirty="0" smtClean="0">
              <a:latin typeface="Times New Roman" pitchFamily="18" charset="0"/>
              <a:cs typeface="Times New Roman" pitchFamily="18" charset="0"/>
            </a:endParaRPr>
          </a:p>
          <a:p>
            <a:r>
              <a:rPr lang="el-GR" sz="3800" b="1" dirty="0" smtClean="0">
                <a:latin typeface="Times New Roman" pitchFamily="18" charset="0"/>
                <a:cs typeface="Times New Roman" pitchFamily="18" charset="0"/>
              </a:rPr>
              <a:t>2Α.</a:t>
            </a:r>
            <a:r>
              <a:rPr lang="el-GR" sz="3800" dirty="0" smtClean="0">
                <a:latin typeface="Times New Roman" pitchFamily="18" charset="0"/>
                <a:cs typeface="Times New Roman" pitchFamily="18" charset="0"/>
              </a:rPr>
              <a:t> π.χ. </a:t>
            </a:r>
            <a:r>
              <a:rPr lang="el-GR" sz="3800" dirty="0" smtClean="0">
                <a:solidFill>
                  <a:srgbClr val="FF0000"/>
                </a:solidFill>
                <a:latin typeface="Times New Roman" pitchFamily="18" charset="0"/>
                <a:cs typeface="Times New Roman" pitchFamily="18" charset="0"/>
              </a:rPr>
              <a:t>Ζητά τη μία και σωστή απάντηση </a:t>
            </a:r>
            <a:r>
              <a:rPr lang="el-GR" sz="3800" dirty="0" smtClean="0">
                <a:latin typeface="Times New Roman" pitchFamily="18" charset="0"/>
                <a:cs typeface="Times New Roman" pitchFamily="18" charset="0"/>
              </a:rPr>
              <a:t>ή κάνει ερωτήσεις που επιδέχονται περισσότερες από μία απαντήσεις; </a:t>
            </a:r>
          </a:p>
          <a:p>
            <a:pPr lvl="1"/>
            <a:r>
              <a:rPr lang="el-GR" sz="3800" i="1" dirty="0" smtClean="0">
                <a:solidFill>
                  <a:srgbClr val="FF0000"/>
                </a:solidFill>
                <a:latin typeface="Times New Roman" pitchFamily="18" charset="0"/>
                <a:cs typeface="Times New Roman" pitchFamily="18" charset="0"/>
              </a:rPr>
              <a:t>Πώς ανατροφοδοτεί </a:t>
            </a:r>
            <a:r>
              <a:rPr lang="el-GR" sz="3800" i="1" dirty="0" smtClean="0">
                <a:latin typeface="Times New Roman" pitchFamily="18" charset="0"/>
                <a:cs typeface="Times New Roman" pitchFamily="18" charset="0"/>
              </a:rPr>
              <a:t>τη συζήτηση με βάση τις αποκρίσεις των παιδιών και τις </a:t>
            </a:r>
            <a:r>
              <a:rPr lang="el-GR" sz="3800" i="1" dirty="0" smtClean="0">
                <a:solidFill>
                  <a:srgbClr val="FF0000"/>
                </a:solidFill>
                <a:latin typeface="Times New Roman" pitchFamily="18" charset="0"/>
                <a:cs typeface="Times New Roman" pitchFamily="18" charset="0"/>
              </a:rPr>
              <a:t>άστοχες απαντήσεις </a:t>
            </a:r>
            <a:r>
              <a:rPr lang="el-GR" sz="3800" i="1" dirty="0" smtClean="0">
                <a:latin typeface="Times New Roman" pitchFamily="18" charset="0"/>
                <a:cs typeface="Times New Roman" pitchFamily="18" charset="0"/>
              </a:rPr>
              <a:t>τους; </a:t>
            </a:r>
          </a:p>
          <a:p>
            <a:pPr lvl="1"/>
            <a:r>
              <a:rPr lang="el-GR" sz="3800" i="1" dirty="0" smtClean="0">
                <a:latin typeface="Times New Roman" pitchFamily="18" charset="0"/>
                <a:cs typeface="Times New Roman" pitchFamily="18" charset="0"/>
              </a:rPr>
              <a:t>Δίνει ευκαιρίες να χτίσει το κάθε παιδί πάνω στη γνώση του άλλου; </a:t>
            </a:r>
          </a:p>
          <a:p>
            <a:pPr lvl="1"/>
            <a:r>
              <a:rPr lang="el-GR" sz="3800" i="1" dirty="0" smtClean="0">
                <a:latin typeface="Times New Roman" pitchFamily="18" charset="0"/>
                <a:cs typeface="Times New Roman" pitchFamily="18" charset="0"/>
              </a:rPr>
              <a:t>Πώς συμπληρώνεται ο λόγος της π.χ. από τις εκφράσεις του προσώπου, </a:t>
            </a:r>
            <a:r>
              <a:rPr lang="el-GR" sz="3800" i="1" dirty="0" smtClean="0">
                <a:solidFill>
                  <a:srgbClr val="FF0000"/>
                </a:solidFill>
                <a:latin typeface="Times New Roman" pitchFamily="18" charset="0"/>
                <a:cs typeface="Times New Roman" pitchFamily="18" charset="0"/>
              </a:rPr>
              <a:t>τον τόνο της φωνής</a:t>
            </a:r>
            <a:r>
              <a:rPr lang="el-GR" sz="3800" i="1" dirty="0" smtClean="0">
                <a:latin typeface="Times New Roman" pitchFamily="18" charset="0"/>
                <a:cs typeface="Times New Roman" pitchFamily="18" charset="0"/>
              </a:rPr>
              <a:t>, τις χειρονομίες;</a:t>
            </a:r>
          </a:p>
          <a:p>
            <a:endParaRPr lang="el-GR" sz="3800" dirty="0" smtClean="0">
              <a:latin typeface="Times New Roman" pitchFamily="18" charset="0"/>
              <a:cs typeface="Times New Roman" pitchFamily="18" charset="0"/>
            </a:endParaRPr>
          </a:p>
          <a:p>
            <a:r>
              <a:rPr lang="el-GR" sz="3800" dirty="0" smtClean="0">
                <a:latin typeface="Times New Roman" pitchFamily="18" charset="0"/>
                <a:cs typeface="Times New Roman" pitchFamily="18" charset="0"/>
              </a:rPr>
              <a:t> </a:t>
            </a:r>
            <a:r>
              <a:rPr lang="el-GR" sz="3800" b="1" dirty="0" smtClean="0">
                <a:latin typeface="Times New Roman" pitchFamily="18" charset="0"/>
                <a:cs typeface="Times New Roman" pitchFamily="18" charset="0"/>
              </a:rPr>
              <a:t>2Β.</a:t>
            </a:r>
            <a:r>
              <a:rPr lang="el-GR" sz="3800" dirty="0" smtClean="0">
                <a:latin typeface="Times New Roman" pitchFamily="18" charset="0"/>
                <a:cs typeface="Times New Roman" pitchFamily="18" charset="0"/>
              </a:rPr>
              <a:t> δηλ. ποιες </a:t>
            </a:r>
            <a:r>
              <a:rPr lang="el-GR" sz="3800" dirty="0" smtClean="0">
                <a:solidFill>
                  <a:srgbClr val="FF0000"/>
                </a:solidFill>
                <a:latin typeface="Times New Roman" pitchFamily="18" charset="0"/>
                <a:cs typeface="Times New Roman" pitchFamily="18" charset="0"/>
              </a:rPr>
              <a:t>αντιλήψεις αντανακλούν οι πρακτικές </a:t>
            </a:r>
            <a:r>
              <a:rPr lang="el-GR" sz="3800" dirty="0" smtClean="0">
                <a:latin typeface="Times New Roman" pitchFamily="18" charset="0"/>
                <a:cs typeface="Times New Roman" pitchFamily="18" charset="0"/>
              </a:rPr>
              <a:t>της για τη διδασκαλία, τη μάθηση, τον ρόλο των εκπαιδευτικών και τον ρόλο των παιδιών;</a:t>
            </a:r>
          </a:p>
          <a:p>
            <a:pPr>
              <a:buNone/>
            </a:pPr>
            <a:r>
              <a:rPr lang="en-US" sz="3800" dirty="0" smtClean="0">
                <a:latin typeface="Times New Roman" pitchFamily="18" charset="0"/>
                <a:cs typeface="Times New Roman" pitchFamily="18" charset="0"/>
              </a:rPr>
              <a:t> </a:t>
            </a:r>
            <a:endParaRPr lang="el-GR" sz="3800" dirty="0" smtClean="0">
              <a:latin typeface="Times New Roman" pitchFamily="18" charset="0"/>
              <a:cs typeface="Times New Roman" pitchFamily="18" charset="0"/>
            </a:endParaRPr>
          </a:p>
          <a:p>
            <a:pPr>
              <a:buNone/>
            </a:pPr>
            <a:endParaRPr lang="el-GR" sz="3800" dirty="0" smtClean="0">
              <a:latin typeface="Times New Roman" pitchFamily="18" charset="0"/>
              <a:cs typeface="Times New Roman" pitchFamily="18" charset="0"/>
            </a:endParaRPr>
          </a:p>
          <a:p>
            <a:r>
              <a:rPr lang="el-GR" sz="3800" b="1" dirty="0" smtClean="0">
                <a:latin typeface="Times New Roman" pitchFamily="18" charset="0"/>
                <a:cs typeface="Times New Roman" pitchFamily="18" charset="0"/>
              </a:rPr>
              <a:t>3.</a:t>
            </a:r>
            <a:r>
              <a:rPr lang="el-GR" sz="3800" dirty="0" smtClean="0">
                <a:latin typeface="Times New Roman" pitchFamily="18" charset="0"/>
                <a:cs typeface="Times New Roman" pitchFamily="18" charset="0"/>
              </a:rPr>
              <a:t>  π.χ. </a:t>
            </a:r>
            <a:r>
              <a:rPr lang="el-GR" sz="3800" dirty="0" smtClean="0">
                <a:solidFill>
                  <a:srgbClr val="FF0000"/>
                </a:solidFill>
                <a:latin typeface="Times New Roman" pitchFamily="18" charset="0"/>
                <a:cs typeface="Times New Roman" pitchFamily="18" charset="0"/>
              </a:rPr>
              <a:t>ενισχύει το ελεύθερο παιχνίδι </a:t>
            </a:r>
            <a:r>
              <a:rPr lang="el-GR" sz="3800" dirty="0" smtClean="0">
                <a:latin typeface="Times New Roman" pitchFamily="18" charset="0"/>
                <a:cs typeface="Times New Roman" pitchFamily="18" charset="0"/>
              </a:rPr>
              <a:t>των παιδιών, </a:t>
            </a:r>
          </a:p>
          <a:p>
            <a:pPr lvl="1"/>
            <a:r>
              <a:rPr lang="el-GR" sz="3800" i="1" dirty="0" smtClean="0">
                <a:latin typeface="Times New Roman" pitchFamily="18" charset="0"/>
                <a:cs typeface="Times New Roman" pitchFamily="18" charset="0"/>
              </a:rPr>
              <a:t>καλλιεργεί </a:t>
            </a:r>
            <a:r>
              <a:rPr lang="el-GR" sz="3800" i="1" dirty="0" smtClean="0">
                <a:solidFill>
                  <a:srgbClr val="FF0000"/>
                </a:solidFill>
                <a:latin typeface="Times New Roman" pitchFamily="18" charset="0"/>
                <a:cs typeface="Times New Roman" pitchFamily="18" charset="0"/>
              </a:rPr>
              <a:t>κλίμα αποδοχής</a:t>
            </a:r>
            <a:r>
              <a:rPr lang="el-GR" sz="3800" i="1" dirty="0" smtClean="0">
                <a:latin typeface="Times New Roman" pitchFamily="18" charset="0"/>
                <a:cs typeface="Times New Roman" pitchFamily="18" charset="0"/>
              </a:rPr>
              <a:t>, </a:t>
            </a:r>
          </a:p>
          <a:p>
            <a:pPr lvl="1"/>
            <a:r>
              <a:rPr lang="el-GR" sz="3800" i="1" dirty="0" smtClean="0">
                <a:latin typeface="Times New Roman" pitchFamily="18" charset="0"/>
                <a:cs typeface="Times New Roman" pitchFamily="18" charset="0"/>
              </a:rPr>
              <a:t>διευκολύνει τις </a:t>
            </a:r>
            <a:r>
              <a:rPr lang="el-GR" sz="3800" i="1" dirty="0" smtClean="0">
                <a:solidFill>
                  <a:srgbClr val="FF0000"/>
                </a:solidFill>
                <a:latin typeface="Times New Roman" pitchFamily="18" charset="0"/>
                <a:cs typeface="Times New Roman" pitchFamily="18" charset="0"/>
              </a:rPr>
              <a:t>συνεργασίες,</a:t>
            </a:r>
            <a:r>
              <a:rPr lang="el-GR" sz="3800" i="1" dirty="0" smtClean="0">
                <a:latin typeface="Times New Roman" pitchFamily="18" charset="0"/>
                <a:cs typeface="Times New Roman" pitchFamily="18" charset="0"/>
              </a:rPr>
              <a:t> </a:t>
            </a:r>
          </a:p>
          <a:p>
            <a:pPr lvl="1"/>
            <a:r>
              <a:rPr lang="el-GR" sz="3800" i="1" dirty="0" smtClean="0">
                <a:latin typeface="Times New Roman" pitchFamily="18" charset="0"/>
                <a:cs typeface="Times New Roman" pitchFamily="18" charset="0"/>
              </a:rPr>
              <a:t>προωθεί την εργασία σε </a:t>
            </a:r>
            <a:r>
              <a:rPr lang="el-GR" sz="3800" i="1" dirty="0" smtClean="0">
                <a:solidFill>
                  <a:srgbClr val="FF0000"/>
                </a:solidFill>
                <a:latin typeface="Times New Roman" pitchFamily="18" charset="0"/>
                <a:cs typeface="Times New Roman" pitchFamily="18" charset="0"/>
              </a:rPr>
              <a:t>ομάδες</a:t>
            </a:r>
            <a:r>
              <a:rPr lang="el-GR" sz="3800" i="1" dirty="0" smtClean="0">
                <a:latin typeface="Times New Roman" pitchFamily="18" charset="0"/>
                <a:cs typeface="Times New Roman" pitchFamily="18" charset="0"/>
              </a:rPr>
              <a:t>;</a:t>
            </a:r>
            <a:endParaRPr lang="el-GR" sz="3800" dirty="0"/>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a:bodyPr>
          <a:lstStyle/>
          <a:p>
            <a:pPr>
              <a:lnSpc>
                <a:spcPct val="80000"/>
              </a:lnSpc>
            </a:pPr>
            <a:r>
              <a:rPr lang="el-GR" sz="2700" b="1" dirty="0" smtClean="0">
                <a:latin typeface="Times New Roman" pitchFamily="18" charset="0"/>
                <a:cs typeface="Times New Roman" pitchFamily="18" charset="0"/>
              </a:rPr>
              <a:t> Η έννοια και τα είδη της παρατήρησης  </a:t>
            </a:r>
            <a:endParaRPr lang="el-GR" sz="2700" b="1" dirty="0">
              <a:latin typeface="Times New Roman" pitchFamily="18" charset="0"/>
              <a:cs typeface="Times New Roman" pitchFamily="18" charset="0"/>
            </a:endParaRPr>
          </a:p>
        </p:txBody>
      </p:sp>
      <p:sp>
        <p:nvSpPr>
          <p:cNvPr id="3075" name="Rectangle 3"/>
          <p:cNvSpPr>
            <a:spLocks noGrp="1" noChangeArrowheads="1"/>
          </p:cNvSpPr>
          <p:nvPr>
            <p:ph idx="1"/>
          </p:nvPr>
        </p:nvSpPr>
        <p:spPr>
          <a:xfrm>
            <a:off x="0" y="857232"/>
            <a:ext cx="6929454" cy="6000768"/>
          </a:xfrm>
        </p:spPr>
        <p:txBody>
          <a:bodyPr>
            <a:normAutofit/>
          </a:bodyPr>
          <a:lstStyle/>
          <a:p>
            <a:r>
              <a:rPr lang="el-GR" sz="2000" b="1" dirty="0" smtClean="0">
                <a:latin typeface="Times New Roman" pitchFamily="18" charset="0"/>
                <a:cs typeface="Times New Roman" pitchFamily="18" charset="0"/>
              </a:rPr>
              <a:t>Παρατήρηση,</a:t>
            </a:r>
            <a:r>
              <a:rPr lang="el-GR" sz="2000" dirty="0" smtClean="0">
                <a:latin typeface="Times New Roman" pitchFamily="18" charset="0"/>
                <a:cs typeface="Times New Roman" pitchFamily="18" charset="0"/>
              </a:rPr>
              <a:t> </a:t>
            </a:r>
          </a:p>
          <a:p>
            <a:pPr lvl="1"/>
            <a:r>
              <a:rPr lang="el-GR" sz="2000" i="1" dirty="0" smtClean="0">
                <a:latin typeface="Times New Roman" pitchFamily="18" charset="0"/>
                <a:cs typeface="Times New Roman" pitchFamily="18" charset="0"/>
              </a:rPr>
              <a:t>είναι </a:t>
            </a:r>
            <a:r>
              <a:rPr lang="el-GR" sz="2000" i="1" dirty="0" smtClean="0">
                <a:solidFill>
                  <a:srgbClr val="FF0000"/>
                </a:solidFill>
                <a:latin typeface="Times New Roman" pitchFamily="18" charset="0"/>
                <a:cs typeface="Times New Roman" pitchFamily="18" charset="0"/>
              </a:rPr>
              <a:t>η </a:t>
            </a:r>
            <a:r>
              <a:rPr lang="el-GR" sz="2000" b="1" i="1" dirty="0" smtClean="0">
                <a:solidFill>
                  <a:srgbClr val="FF0000"/>
                </a:solidFill>
                <a:latin typeface="Times New Roman" pitchFamily="18" charset="0"/>
                <a:cs typeface="Times New Roman" pitchFamily="18" charset="0"/>
              </a:rPr>
              <a:t>«πράξη» του ερευνητή </a:t>
            </a:r>
            <a:r>
              <a:rPr lang="el-GR" sz="2000" i="1" dirty="0" smtClean="0">
                <a:latin typeface="Times New Roman" pitchFamily="18" charset="0"/>
                <a:cs typeface="Times New Roman" pitchFamily="18" charset="0"/>
              </a:rPr>
              <a:t>για να μάθει τι κάνουν κάποιοι άνθρωποι. </a:t>
            </a:r>
          </a:p>
          <a:p>
            <a:pPr lvl="1"/>
            <a:endParaRPr lang="el-GR" sz="2000" i="1" dirty="0" smtClean="0">
              <a:latin typeface="Times New Roman" pitchFamily="18" charset="0"/>
              <a:cs typeface="Times New Roman" pitchFamily="18" charset="0"/>
            </a:endParaRPr>
          </a:p>
          <a:p>
            <a:pPr lvl="1"/>
            <a:r>
              <a:rPr lang="el-GR" sz="2000" i="1" dirty="0" smtClean="0">
                <a:latin typeface="Times New Roman" pitchFamily="18" charset="0"/>
                <a:cs typeface="Times New Roman" pitchFamily="18" charset="0"/>
              </a:rPr>
              <a:t>είναι η βασική </a:t>
            </a:r>
            <a:r>
              <a:rPr lang="el-GR" sz="2000" i="1" dirty="0" smtClean="0">
                <a:solidFill>
                  <a:srgbClr val="FF0000"/>
                </a:solidFill>
                <a:latin typeface="Times New Roman" pitchFamily="18" charset="0"/>
                <a:cs typeface="Times New Roman" pitchFamily="18" charset="0"/>
              </a:rPr>
              <a:t>μέθοδος </a:t>
            </a:r>
            <a:r>
              <a:rPr lang="el-GR" sz="2000" b="1" i="1" dirty="0" smtClean="0">
                <a:solidFill>
                  <a:srgbClr val="FF0000"/>
                </a:solidFill>
                <a:latin typeface="Times New Roman" pitchFamily="18" charset="0"/>
                <a:cs typeface="Times New Roman" pitchFamily="18" charset="0"/>
              </a:rPr>
              <a:t>συλλογής </a:t>
            </a:r>
            <a:r>
              <a:rPr lang="el-GR" sz="2000" i="1" dirty="0" smtClean="0">
                <a:solidFill>
                  <a:srgbClr val="FF0000"/>
                </a:solidFill>
                <a:latin typeface="Times New Roman" pitchFamily="18" charset="0"/>
                <a:cs typeface="Times New Roman" pitchFamily="18" charset="0"/>
              </a:rPr>
              <a:t>ποιοτικών </a:t>
            </a:r>
            <a:r>
              <a:rPr lang="el-GR" sz="2000" b="1" i="1" dirty="0" smtClean="0">
                <a:solidFill>
                  <a:srgbClr val="FF0000"/>
                </a:solidFill>
                <a:latin typeface="Times New Roman" pitchFamily="18" charset="0"/>
                <a:cs typeface="Times New Roman" pitchFamily="18" charset="0"/>
              </a:rPr>
              <a:t>δεδομένων</a:t>
            </a:r>
            <a:r>
              <a:rPr lang="el-GR" sz="2000" b="1" i="1" dirty="0" smtClean="0">
                <a:latin typeface="Times New Roman" pitchFamily="18" charset="0"/>
                <a:cs typeface="Times New Roman" pitchFamily="18" charset="0"/>
              </a:rPr>
              <a:t>,</a:t>
            </a:r>
            <a:r>
              <a:rPr lang="el-GR" sz="2000" i="1" dirty="0" smtClean="0">
                <a:latin typeface="Times New Roman" pitchFamily="18" charset="0"/>
                <a:cs typeface="Times New Roman" pitchFamily="18" charset="0"/>
              </a:rPr>
              <a:t> </a:t>
            </a:r>
          </a:p>
          <a:p>
            <a:pPr lvl="1"/>
            <a:endParaRPr lang="el-GR" sz="2000" i="1" dirty="0" smtClean="0">
              <a:latin typeface="Times New Roman" pitchFamily="18" charset="0"/>
              <a:cs typeface="Times New Roman" pitchFamily="18" charset="0"/>
            </a:endParaRPr>
          </a:p>
          <a:p>
            <a:pPr lvl="1"/>
            <a:r>
              <a:rPr lang="el-GR" sz="2000" i="1" dirty="0" smtClean="0">
                <a:latin typeface="Times New Roman" pitchFamily="18" charset="0"/>
                <a:cs typeface="Times New Roman" pitchFamily="18" charset="0"/>
              </a:rPr>
              <a:t>όπως κοινωνικών διεργασιών, </a:t>
            </a:r>
            <a:r>
              <a:rPr lang="el-GR" sz="2000" i="1" dirty="0" smtClean="0">
                <a:solidFill>
                  <a:srgbClr val="FF0000"/>
                </a:solidFill>
                <a:latin typeface="Times New Roman" pitchFamily="18" charset="0"/>
                <a:cs typeface="Times New Roman" pitchFamily="18" charset="0"/>
              </a:rPr>
              <a:t>συμπεριφορών </a:t>
            </a:r>
            <a:r>
              <a:rPr lang="el-GR" sz="2000" i="1" dirty="0" smtClean="0">
                <a:latin typeface="Times New Roman" pitchFamily="18" charset="0"/>
                <a:cs typeface="Times New Roman" pitchFamily="18" charset="0"/>
              </a:rPr>
              <a:t>και </a:t>
            </a:r>
            <a:r>
              <a:rPr lang="el-GR" sz="2000" i="1" dirty="0" smtClean="0">
                <a:solidFill>
                  <a:srgbClr val="FF0000"/>
                </a:solidFill>
                <a:latin typeface="Times New Roman" pitchFamily="18" charset="0"/>
                <a:cs typeface="Times New Roman" pitchFamily="18" charset="0"/>
              </a:rPr>
              <a:t>κοινωνικών αλληλεπιδράσεων </a:t>
            </a:r>
            <a:r>
              <a:rPr lang="el-GR" sz="2000" i="1" dirty="0" smtClean="0">
                <a:latin typeface="Times New Roman" pitchFamily="18" charset="0"/>
                <a:cs typeface="Times New Roman" pitchFamily="18" charset="0"/>
              </a:rPr>
              <a:t>(λεκτικών ή μη). </a:t>
            </a:r>
          </a:p>
          <a:p>
            <a:pPr lvl="1"/>
            <a:endParaRPr lang="el-GR" sz="2000" i="1" dirty="0" smtClean="0">
              <a:latin typeface="Times New Roman" pitchFamily="18" charset="0"/>
              <a:cs typeface="Times New Roman" pitchFamily="18" charset="0"/>
            </a:endParaRPr>
          </a:p>
          <a:p>
            <a:pPr lvl="1"/>
            <a:r>
              <a:rPr lang="el-GR" sz="2000" i="1" dirty="0" smtClean="0">
                <a:latin typeface="Times New Roman" pitchFamily="18" charset="0"/>
                <a:cs typeface="Times New Roman" pitchFamily="18" charset="0"/>
              </a:rPr>
              <a:t>Στη βιβλιογραφία συχνά βρίσκουμε τη διάκριση μεταξύ </a:t>
            </a:r>
            <a:r>
              <a:rPr lang="el-GR" sz="2000" i="1" dirty="0" smtClean="0">
                <a:solidFill>
                  <a:srgbClr val="FF0000"/>
                </a:solidFill>
                <a:latin typeface="Times New Roman" pitchFamily="18" charset="0"/>
                <a:cs typeface="Times New Roman" pitchFamily="18" charset="0"/>
              </a:rPr>
              <a:t>συστηματικής</a:t>
            </a:r>
            <a:r>
              <a:rPr lang="el-GR" sz="2000" i="1" dirty="0" smtClean="0">
                <a:latin typeface="Times New Roman" pitchFamily="18" charset="0"/>
                <a:cs typeface="Times New Roman" pitchFamily="18" charset="0"/>
              </a:rPr>
              <a:t> και </a:t>
            </a:r>
            <a:r>
              <a:rPr lang="el-GR" sz="2000" i="1" dirty="0" smtClean="0">
                <a:solidFill>
                  <a:srgbClr val="FF0000"/>
                </a:solidFill>
                <a:latin typeface="Times New Roman" pitchFamily="18" charset="0"/>
                <a:cs typeface="Times New Roman" pitchFamily="18" charset="0"/>
              </a:rPr>
              <a:t>απλής</a:t>
            </a:r>
            <a:r>
              <a:rPr lang="el-GR" sz="2000" i="1" dirty="0" smtClean="0">
                <a:latin typeface="Times New Roman" pitchFamily="18" charset="0"/>
                <a:cs typeface="Times New Roman" pitchFamily="18" charset="0"/>
              </a:rPr>
              <a:t> παρατήρησης (</a:t>
            </a:r>
            <a:r>
              <a:rPr lang="en-US" sz="2000" i="1" dirty="0" smtClean="0">
                <a:latin typeface="Times New Roman" pitchFamily="18" charset="0"/>
                <a:cs typeface="Times New Roman" pitchFamily="18" charset="0"/>
              </a:rPr>
              <a:t>Cohen et al, </a:t>
            </a:r>
            <a:r>
              <a:rPr lang="el-GR" sz="2000" i="1" dirty="0" smtClean="0">
                <a:latin typeface="Times New Roman" pitchFamily="18" charset="0"/>
                <a:cs typeface="Times New Roman" pitchFamily="18" charset="0"/>
              </a:rPr>
              <a:t>2001).</a:t>
            </a:r>
          </a:p>
          <a:p>
            <a:endParaRPr lang="el-GR" sz="2000" dirty="0" smtClean="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400" b="1" dirty="0" smtClean="0"/>
              <a:t/>
            </a:r>
            <a:br>
              <a:rPr lang="el-GR" sz="2400" b="1" dirty="0" smtClean="0"/>
            </a:b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graphicFrame>
        <p:nvGraphicFramePr>
          <p:cNvPr id="4" name="3 - Θέση περιεχομένου"/>
          <p:cNvGraphicFramePr>
            <a:graphicFrameLocks noGrp="1"/>
          </p:cNvGraphicFramePr>
          <p:nvPr>
            <p:ph idx="1"/>
          </p:nvPr>
        </p:nvGraphicFramePr>
        <p:xfrm>
          <a:off x="0" y="785794"/>
          <a:ext cx="9144000" cy="6072206"/>
        </p:xfrm>
        <a:graphic>
          <a:graphicData uri="http://schemas.openxmlformats.org/drawingml/2006/table">
            <a:tbl>
              <a:tblPr firstRow="1" bandRow="1">
                <a:tableStyleId>{5C22544A-7EE6-4342-B048-85BDC9FD1C3A}</a:tableStyleId>
              </a:tblPr>
              <a:tblGrid>
                <a:gridCol w="4071934"/>
                <a:gridCol w="5072066"/>
              </a:tblGrid>
              <a:tr h="383821">
                <a:tc>
                  <a:txBody>
                    <a:bodyPr/>
                    <a:lstStyle/>
                    <a:p>
                      <a:r>
                        <a:rPr lang="el-GR" sz="1800" b="1" kern="1200" dirty="0" smtClean="0">
                          <a:solidFill>
                            <a:schemeClr val="dk1"/>
                          </a:solidFill>
                          <a:latin typeface="Times New Roman" pitchFamily="18" charset="0"/>
                          <a:ea typeface="+mn-ea"/>
                          <a:cs typeface="Times New Roman" pitchFamily="18" charset="0"/>
                        </a:rPr>
                        <a:t>Απλή παρατήρηση</a:t>
                      </a:r>
                      <a:endParaRPr lang="el-GR" sz="1800" kern="1200" dirty="0" smtClean="0">
                        <a:solidFill>
                          <a:schemeClr val="dk1"/>
                        </a:solidFill>
                        <a:latin typeface="Times New Roman" pitchFamily="18" charset="0"/>
                        <a:ea typeface="+mn-ea"/>
                        <a:cs typeface="Times New Roman" pitchFamily="18" charset="0"/>
                      </a:endParaRPr>
                    </a:p>
                  </a:txBody>
                  <a:tcPr>
                    <a:solidFill>
                      <a:srgbClr val="FFFF9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800" b="1" kern="1200" dirty="0" smtClean="0">
                          <a:solidFill>
                            <a:schemeClr val="dk1"/>
                          </a:solidFill>
                          <a:latin typeface="Times New Roman" pitchFamily="18" charset="0"/>
                          <a:ea typeface="+mn-ea"/>
                          <a:cs typeface="Times New Roman" pitchFamily="18" charset="0"/>
                        </a:rPr>
                        <a:t>Συστηματική παρατήρηση</a:t>
                      </a:r>
                      <a:endParaRPr lang="el-GR" dirty="0">
                        <a:latin typeface="Times New Roman" pitchFamily="18" charset="0"/>
                        <a:cs typeface="Times New Roman" pitchFamily="18" charset="0"/>
                      </a:endParaRPr>
                    </a:p>
                  </a:txBody>
                  <a:tcPr>
                    <a:solidFill>
                      <a:srgbClr val="FFFF99"/>
                    </a:solidFill>
                  </a:tcPr>
                </a:tc>
              </a:tr>
              <a:tr h="5688385">
                <a:tc>
                  <a:txBody>
                    <a:bodyPr/>
                    <a:lstStyle/>
                    <a:p>
                      <a:r>
                        <a:rPr lang="el-GR" sz="1900" kern="1200" dirty="0" smtClean="0">
                          <a:solidFill>
                            <a:schemeClr val="dk1"/>
                          </a:solidFill>
                          <a:latin typeface="Times New Roman" pitchFamily="18" charset="0"/>
                          <a:ea typeface="+mn-ea"/>
                          <a:cs typeface="Times New Roman" pitchFamily="18" charset="0"/>
                        </a:rPr>
                        <a:t>Όταν, για παράδειγμα, ένας/μία εκπαιδευτικός </a:t>
                      </a:r>
                      <a:r>
                        <a:rPr lang="el-GR" sz="1900" kern="1200" dirty="0" smtClean="0">
                          <a:solidFill>
                            <a:srgbClr val="FF0000"/>
                          </a:solidFill>
                          <a:latin typeface="Times New Roman" pitchFamily="18" charset="0"/>
                          <a:ea typeface="+mn-ea"/>
                          <a:cs typeface="Times New Roman" pitchFamily="18" charset="0"/>
                        </a:rPr>
                        <a:t>παρατηρεί</a:t>
                      </a:r>
                      <a:r>
                        <a:rPr lang="en-US" sz="1900" kern="1200" dirty="0" smtClean="0">
                          <a:solidFill>
                            <a:srgbClr val="FF0000"/>
                          </a:solidFill>
                          <a:latin typeface="Times New Roman" pitchFamily="18" charset="0"/>
                          <a:ea typeface="+mn-ea"/>
                          <a:cs typeface="Times New Roman" pitchFamily="18" charset="0"/>
                        </a:rPr>
                        <a:t> </a:t>
                      </a:r>
                      <a:r>
                        <a:rPr lang="el-GR" sz="1900" kern="1200" dirty="0" smtClean="0">
                          <a:solidFill>
                            <a:srgbClr val="FF0000"/>
                          </a:solidFill>
                          <a:latin typeface="Times New Roman" pitchFamily="18" charset="0"/>
                          <a:ea typeface="+mn-ea"/>
                          <a:cs typeface="Times New Roman" pitchFamily="18" charset="0"/>
                        </a:rPr>
                        <a:t>απλά </a:t>
                      </a:r>
                      <a:r>
                        <a:rPr lang="el-GR" sz="1900" kern="1200" dirty="0" smtClean="0">
                          <a:solidFill>
                            <a:schemeClr val="dk1"/>
                          </a:solidFill>
                          <a:latin typeface="Times New Roman" pitchFamily="18" charset="0"/>
                          <a:ea typeface="+mn-ea"/>
                          <a:cs typeface="Times New Roman" pitchFamily="18" charset="0"/>
                        </a:rPr>
                        <a:t>τα παιδιά την ώρα του διαλείμματος, ουσιαστικά</a:t>
                      </a:r>
                    </a:p>
                    <a:p>
                      <a:endParaRPr lang="el-GR" sz="1900" kern="1200" dirty="0" smtClean="0">
                        <a:solidFill>
                          <a:schemeClr val="dk1"/>
                        </a:solidFill>
                        <a:latin typeface="Times New Roman" pitchFamily="18" charset="0"/>
                        <a:ea typeface="+mn-ea"/>
                        <a:cs typeface="Times New Roman" pitchFamily="18" charset="0"/>
                      </a:endParaRPr>
                    </a:p>
                    <a:p>
                      <a:pPr>
                        <a:buFont typeface="Arial" pitchFamily="34" charset="0"/>
                        <a:buChar char="•"/>
                      </a:pPr>
                      <a:r>
                        <a:rPr lang="el-GR" sz="1900" kern="1200" dirty="0" smtClean="0">
                          <a:solidFill>
                            <a:srgbClr val="FF0000"/>
                          </a:solidFill>
                          <a:latin typeface="Times New Roman" pitchFamily="18" charset="0"/>
                          <a:ea typeface="+mn-ea"/>
                          <a:cs typeface="Times New Roman" pitchFamily="18" charset="0"/>
                        </a:rPr>
                        <a:t> </a:t>
                      </a:r>
                      <a:r>
                        <a:rPr lang="en-US" sz="1900" kern="1200" dirty="0" smtClean="0">
                          <a:solidFill>
                            <a:srgbClr val="FF0000"/>
                          </a:solidFill>
                          <a:latin typeface="Times New Roman" pitchFamily="18" charset="0"/>
                          <a:ea typeface="+mn-ea"/>
                          <a:cs typeface="Times New Roman" pitchFamily="18" charset="0"/>
                        </a:rPr>
                        <a:t> </a:t>
                      </a:r>
                      <a:r>
                        <a:rPr lang="el-GR" sz="1900" kern="1200" dirty="0" smtClean="0">
                          <a:solidFill>
                            <a:srgbClr val="FF0000"/>
                          </a:solidFill>
                          <a:latin typeface="Times New Roman" pitchFamily="18" charset="0"/>
                          <a:ea typeface="+mn-ea"/>
                          <a:cs typeface="Times New Roman" pitchFamily="18" charset="0"/>
                        </a:rPr>
                        <a:t>επικεντρώνει </a:t>
                      </a:r>
                      <a:r>
                        <a:rPr lang="el-GR" sz="1900" kern="1200" dirty="0" smtClean="0">
                          <a:solidFill>
                            <a:schemeClr val="dk1"/>
                          </a:solidFill>
                          <a:latin typeface="Times New Roman" pitchFamily="18" charset="0"/>
                          <a:ea typeface="+mn-ea"/>
                          <a:cs typeface="Times New Roman" pitchFamily="18" charset="0"/>
                        </a:rPr>
                        <a:t>σε ορισμένα</a:t>
                      </a:r>
                    </a:p>
                    <a:p>
                      <a:r>
                        <a:rPr lang="el-GR" sz="1900" kern="1200" dirty="0" smtClean="0">
                          <a:solidFill>
                            <a:schemeClr val="dk1"/>
                          </a:solidFill>
                          <a:latin typeface="Times New Roman" pitchFamily="18" charset="0"/>
                          <a:ea typeface="+mn-ea"/>
                          <a:cs typeface="Times New Roman" pitchFamily="18" charset="0"/>
                        </a:rPr>
                        <a:t>από αυτά που κινούν το</a:t>
                      </a:r>
                    </a:p>
                    <a:p>
                      <a:r>
                        <a:rPr lang="el-GR" sz="1900" kern="1200" dirty="0" smtClean="0">
                          <a:solidFill>
                            <a:srgbClr val="FF0000"/>
                          </a:solidFill>
                          <a:latin typeface="Times New Roman" pitchFamily="18" charset="0"/>
                          <a:ea typeface="+mn-ea"/>
                          <a:cs typeface="Times New Roman" pitchFamily="18" charset="0"/>
                        </a:rPr>
                        <a:t>ενδιαφέρον </a:t>
                      </a:r>
                      <a:r>
                        <a:rPr lang="el-GR" sz="1900" kern="1200" dirty="0" smtClean="0">
                          <a:solidFill>
                            <a:schemeClr val="dk1"/>
                          </a:solidFill>
                          <a:latin typeface="Times New Roman" pitchFamily="18" charset="0"/>
                          <a:ea typeface="+mn-ea"/>
                          <a:cs typeface="Times New Roman" pitchFamily="18" charset="0"/>
                        </a:rPr>
                        <a:t>του/της, </a:t>
                      </a:r>
                    </a:p>
                    <a:p>
                      <a:endParaRPr lang="en-US" sz="1900" kern="1200" dirty="0" smtClean="0">
                        <a:solidFill>
                          <a:schemeClr val="dk1"/>
                        </a:solidFill>
                        <a:latin typeface="Times New Roman" pitchFamily="18" charset="0"/>
                        <a:ea typeface="+mn-ea"/>
                        <a:cs typeface="Times New Roman" pitchFamily="18" charset="0"/>
                      </a:endParaRPr>
                    </a:p>
                    <a:p>
                      <a:pPr>
                        <a:buFont typeface="Arial" pitchFamily="34" charset="0"/>
                        <a:buChar char="•"/>
                      </a:pPr>
                      <a:r>
                        <a:rPr lang="en-US" sz="1900" kern="1200" dirty="0" smtClean="0">
                          <a:solidFill>
                            <a:schemeClr val="dk1"/>
                          </a:solidFill>
                          <a:latin typeface="Times New Roman" pitchFamily="18" charset="0"/>
                          <a:ea typeface="+mn-ea"/>
                          <a:cs typeface="Times New Roman" pitchFamily="18" charset="0"/>
                        </a:rPr>
                        <a:t> </a:t>
                      </a:r>
                      <a:r>
                        <a:rPr lang="el-GR" sz="1900" kern="1200" dirty="0" smtClean="0">
                          <a:solidFill>
                            <a:schemeClr val="dk1"/>
                          </a:solidFill>
                          <a:latin typeface="Times New Roman" pitchFamily="18" charset="0"/>
                          <a:ea typeface="+mn-ea"/>
                          <a:cs typeface="Times New Roman" pitchFamily="18" charset="0"/>
                        </a:rPr>
                        <a:t>για</a:t>
                      </a:r>
                      <a:r>
                        <a:rPr lang="en-US" sz="1900" kern="1200" dirty="0" smtClean="0">
                          <a:solidFill>
                            <a:schemeClr val="dk1"/>
                          </a:solidFill>
                          <a:latin typeface="Times New Roman" pitchFamily="18" charset="0"/>
                          <a:ea typeface="+mn-ea"/>
                          <a:cs typeface="Times New Roman" pitchFamily="18" charset="0"/>
                        </a:rPr>
                        <a:t> </a:t>
                      </a:r>
                      <a:r>
                        <a:rPr lang="el-GR" sz="1900" kern="1200" dirty="0" smtClean="0">
                          <a:solidFill>
                            <a:schemeClr val="dk1"/>
                          </a:solidFill>
                          <a:latin typeface="Times New Roman" pitchFamily="18" charset="0"/>
                          <a:ea typeface="+mn-ea"/>
                          <a:cs typeface="Times New Roman" pitchFamily="18" charset="0"/>
                        </a:rPr>
                        <a:t>θετικούς ή αρνητικούς λόγους.</a:t>
                      </a:r>
                    </a:p>
                    <a:p>
                      <a:endParaRPr lang="el-GR" sz="1800" kern="1200" dirty="0" smtClean="0">
                        <a:solidFill>
                          <a:schemeClr val="dk1"/>
                        </a:solidFill>
                        <a:latin typeface="Times New Roman" pitchFamily="18" charset="0"/>
                        <a:ea typeface="+mn-ea"/>
                        <a:cs typeface="Times New Roman" pitchFamily="18" charset="0"/>
                      </a:endParaRPr>
                    </a:p>
                    <a:p>
                      <a:endParaRPr lang="el-GR" dirty="0">
                        <a:latin typeface="Times New Roman" pitchFamily="18" charset="0"/>
                        <a:cs typeface="Times New Roman" pitchFamily="18" charset="0"/>
                      </a:endParaRPr>
                    </a:p>
                  </a:txBody>
                  <a:tcPr/>
                </a:tc>
                <a:tc>
                  <a:txBody>
                    <a:bodyPr/>
                    <a:lstStyle/>
                    <a:p>
                      <a:r>
                        <a:rPr lang="el-GR" sz="1900" kern="1200" dirty="0" smtClean="0">
                          <a:solidFill>
                            <a:schemeClr val="dk1"/>
                          </a:solidFill>
                          <a:latin typeface="Times New Roman" pitchFamily="18" charset="0"/>
                          <a:ea typeface="+mn-ea"/>
                          <a:cs typeface="Times New Roman" pitchFamily="18" charset="0"/>
                        </a:rPr>
                        <a:t>Στην περίπτωση της συστηματικής παρατήρησης, ο παρατηρητής/</a:t>
                      </a:r>
                      <a:r>
                        <a:rPr lang="el-GR" sz="1900" kern="1200" dirty="0" err="1" smtClean="0">
                          <a:solidFill>
                            <a:schemeClr val="dk1"/>
                          </a:solidFill>
                          <a:latin typeface="Times New Roman" pitchFamily="18" charset="0"/>
                          <a:ea typeface="+mn-ea"/>
                          <a:cs typeface="Times New Roman" pitchFamily="18" charset="0"/>
                        </a:rPr>
                        <a:t>ήτρια</a:t>
                      </a:r>
                      <a:r>
                        <a:rPr lang="el-GR" sz="1900" kern="1200" dirty="0" smtClean="0">
                          <a:solidFill>
                            <a:schemeClr val="dk1"/>
                          </a:solidFill>
                          <a:latin typeface="Times New Roman" pitchFamily="18" charset="0"/>
                          <a:ea typeface="+mn-ea"/>
                          <a:cs typeface="Times New Roman" pitchFamily="18" charset="0"/>
                        </a:rPr>
                        <a:t>,</a:t>
                      </a:r>
                    </a:p>
                    <a:p>
                      <a:r>
                        <a:rPr lang="el-GR" sz="1900" kern="1200" dirty="0" smtClean="0">
                          <a:solidFill>
                            <a:schemeClr val="dk1"/>
                          </a:solidFill>
                          <a:latin typeface="Times New Roman" pitchFamily="18" charset="0"/>
                          <a:ea typeface="+mn-ea"/>
                          <a:cs typeface="Times New Roman" pitchFamily="18" charset="0"/>
                        </a:rPr>
                        <a:t>σε διαφορετικές στιγμές, </a:t>
                      </a:r>
                      <a:r>
                        <a:rPr lang="el-GR" sz="1900" b="1" kern="1200" dirty="0" smtClean="0">
                          <a:solidFill>
                            <a:schemeClr val="dk1"/>
                          </a:solidFill>
                          <a:latin typeface="Times New Roman" pitchFamily="18" charset="0"/>
                          <a:ea typeface="+mn-ea"/>
                          <a:cs typeface="Times New Roman" pitchFamily="18" charset="0"/>
                        </a:rPr>
                        <a:t>εστιάζει</a:t>
                      </a:r>
                    </a:p>
                    <a:p>
                      <a:endParaRPr lang="en-US" sz="1900" b="1" kern="1200" dirty="0" smtClean="0">
                        <a:solidFill>
                          <a:schemeClr val="dk1"/>
                        </a:solidFill>
                        <a:latin typeface="Times New Roman" pitchFamily="18" charset="0"/>
                        <a:ea typeface="+mn-ea"/>
                        <a:cs typeface="Times New Roman" pitchFamily="18" charset="0"/>
                      </a:endParaRPr>
                    </a:p>
                    <a:p>
                      <a:pPr>
                        <a:buFont typeface="Arial" pitchFamily="34" charset="0"/>
                        <a:buChar char="•"/>
                      </a:pPr>
                      <a:r>
                        <a:rPr lang="en-US" sz="1900" b="1" kern="1200" dirty="0" smtClean="0">
                          <a:solidFill>
                            <a:schemeClr val="dk1"/>
                          </a:solidFill>
                          <a:latin typeface="Times New Roman" pitchFamily="18" charset="0"/>
                          <a:ea typeface="+mn-ea"/>
                          <a:cs typeface="Times New Roman" pitchFamily="18" charset="0"/>
                        </a:rPr>
                        <a:t> </a:t>
                      </a:r>
                      <a:r>
                        <a:rPr lang="el-GR" sz="1900" i="1" kern="1200" dirty="0" smtClean="0">
                          <a:solidFill>
                            <a:schemeClr val="dk1"/>
                          </a:solidFill>
                          <a:latin typeface="Times New Roman" pitchFamily="18" charset="0"/>
                          <a:ea typeface="+mn-ea"/>
                          <a:cs typeface="Times New Roman" pitchFamily="18" charset="0"/>
                        </a:rPr>
                        <a:t>στη </a:t>
                      </a:r>
                      <a:r>
                        <a:rPr lang="el-GR" sz="1900" b="1" i="1" kern="1200" dirty="0" smtClean="0">
                          <a:solidFill>
                            <a:srgbClr val="FF0000"/>
                          </a:solidFill>
                          <a:latin typeface="Times New Roman" pitchFamily="18" charset="0"/>
                          <a:ea typeface="+mn-ea"/>
                          <a:cs typeface="Times New Roman" pitchFamily="18" charset="0"/>
                        </a:rPr>
                        <a:t>σχολαστική </a:t>
                      </a:r>
                      <a:r>
                        <a:rPr lang="el-GR" sz="1900" i="1" kern="1200" dirty="0" smtClean="0">
                          <a:solidFill>
                            <a:srgbClr val="FF0000"/>
                          </a:solidFill>
                          <a:latin typeface="Times New Roman" pitchFamily="18" charset="0"/>
                          <a:ea typeface="+mn-ea"/>
                          <a:cs typeface="Times New Roman" pitchFamily="18" charset="0"/>
                        </a:rPr>
                        <a:t>παρατήρηση </a:t>
                      </a:r>
                      <a:r>
                        <a:rPr lang="el-GR" sz="1900" i="1" kern="1200" dirty="0" smtClean="0">
                          <a:solidFill>
                            <a:schemeClr val="dk1"/>
                          </a:solidFill>
                          <a:latin typeface="Times New Roman" pitchFamily="18" charset="0"/>
                          <a:ea typeface="+mn-ea"/>
                          <a:cs typeface="Times New Roman" pitchFamily="18" charset="0"/>
                        </a:rPr>
                        <a:t>και</a:t>
                      </a:r>
                    </a:p>
                    <a:p>
                      <a:pPr>
                        <a:buFont typeface="Arial" pitchFamily="34" charset="0"/>
                        <a:buChar char="•"/>
                      </a:pPr>
                      <a:endParaRPr lang="en-US" sz="1900" i="1" kern="1200" dirty="0" smtClean="0">
                        <a:solidFill>
                          <a:schemeClr val="dk1"/>
                        </a:solidFill>
                        <a:latin typeface="Times New Roman" pitchFamily="18" charset="0"/>
                        <a:ea typeface="+mn-ea"/>
                        <a:cs typeface="Times New Roman" pitchFamily="18" charset="0"/>
                      </a:endParaRPr>
                    </a:p>
                    <a:p>
                      <a:pPr>
                        <a:buFont typeface="Arial" pitchFamily="34" charset="0"/>
                        <a:buChar char="•"/>
                      </a:pPr>
                      <a:r>
                        <a:rPr lang="en-US" sz="1900" i="1" kern="1200" dirty="0" smtClean="0">
                          <a:solidFill>
                            <a:srgbClr val="FF0000"/>
                          </a:solidFill>
                          <a:latin typeface="Times New Roman" pitchFamily="18" charset="0"/>
                          <a:ea typeface="+mn-ea"/>
                          <a:cs typeface="Times New Roman" pitchFamily="18" charset="0"/>
                        </a:rPr>
                        <a:t> </a:t>
                      </a:r>
                      <a:r>
                        <a:rPr lang="el-GR" sz="1900" b="1" i="1" kern="1200" dirty="0" smtClean="0">
                          <a:solidFill>
                            <a:srgbClr val="FF0000"/>
                          </a:solidFill>
                          <a:latin typeface="Times New Roman" pitchFamily="18" charset="0"/>
                          <a:ea typeface="+mn-ea"/>
                          <a:cs typeface="Times New Roman" pitchFamily="18" charset="0"/>
                        </a:rPr>
                        <a:t>καταγραφή όλου του φάσματος </a:t>
                      </a:r>
                      <a:r>
                        <a:rPr lang="el-GR" sz="1900" i="1" kern="1200" dirty="0" smtClean="0">
                          <a:solidFill>
                            <a:schemeClr val="tx1"/>
                          </a:solidFill>
                          <a:latin typeface="Times New Roman" pitchFamily="18" charset="0"/>
                          <a:ea typeface="+mn-ea"/>
                          <a:cs typeface="Times New Roman" pitchFamily="18" charset="0"/>
                        </a:rPr>
                        <a:t>της</a:t>
                      </a:r>
                      <a:r>
                        <a:rPr lang="en-US" sz="1900" i="1" kern="1200" dirty="0" smtClean="0">
                          <a:solidFill>
                            <a:schemeClr val="tx1"/>
                          </a:solidFill>
                          <a:latin typeface="Times New Roman" pitchFamily="18" charset="0"/>
                          <a:ea typeface="+mn-ea"/>
                          <a:cs typeface="Times New Roman" pitchFamily="18" charset="0"/>
                        </a:rPr>
                        <a:t> </a:t>
                      </a:r>
                      <a:r>
                        <a:rPr lang="el-GR" sz="1900" i="1" kern="1200" dirty="0" smtClean="0">
                          <a:solidFill>
                            <a:schemeClr val="tx1"/>
                          </a:solidFill>
                          <a:latin typeface="Times New Roman" pitchFamily="18" charset="0"/>
                          <a:ea typeface="+mn-ea"/>
                          <a:cs typeface="Times New Roman" pitchFamily="18" charset="0"/>
                        </a:rPr>
                        <a:t>συμπεριφοράς του παιδιού, </a:t>
                      </a:r>
                    </a:p>
                    <a:p>
                      <a:pPr>
                        <a:buFont typeface="Arial" pitchFamily="34" charset="0"/>
                        <a:buChar char="•"/>
                      </a:pPr>
                      <a:endParaRPr lang="en-US" sz="1900" i="1" kern="1200" dirty="0" smtClean="0">
                        <a:solidFill>
                          <a:schemeClr val="dk1"/>
                        </a:solidFill>
                        <a:latin typeface="Times New Roman" pitchFamily="18" charset="0"/>
                        <a:ea typeface="+mn-ea"/>
                        <a:cs typeface="Times New Roman" pitchFamily="18" charset="0"/>
                      </a:endParaRPr>
                    </a:p>
                    <a:p>
                      <a:pPr>
                        <a:buFont typeface="Arial" pitchFamily="34" charset="0"/>
                        <a:buChar char="•"/>
                      </a:pPr>
                      <a:r>
                        <a:rPr lang="en-US" sz="1900" i="1" kern="1200" dirty="0" smtClean="0">
                          <a:solidFill>
                            <a:schemeClr val="dk1"/>
                          </a:solidFill>
                          <a:latin typeface="Times New Roman" pitchFamily="18" charset="0"/>
                          <a:ea typeface="+mn-ea"/>
                          <a:cs typeface="Times New Roman" pitchFamily="18" charset="0"/>
                        </a:rPr>
                        <a:t> </a:t>
                      </a:r>
                      <a:r>
                        <a:rPr lang="el-GR" sz="1900" i="1" kern="1200" dirty="0" smtClean="0">
                          <a:solidFill>
                            <a:schemeClr val="dk1"/>
                          </a:solidFill>
                          <a:latin typeface="Times New Roman" pitchFamily="18" charset="0"/>
                          <a:ea typeface="+mn-ea"/>
                          <a:cs typeface="Times New Roman" pitchFamily="18" charset="0"/>
                        </a:rPr>
                        <a:t>ώστε να</a:t>
                      </a:r>
                      <a:r>
                        <a:rPr lang="en-US" sz="1900" i="1" kern="1200" dirty="0" smtClean="0">
                          <a:solidFill>
                            <a:schemeClr val="dk1"/>
                          </a:solidFill>
                          <a:latin typeface="Times New Roman" pitchFamily="18" charset="0"/>
                          <a:ea typeface="+mn-ea"/>
                          <a:cs typeface="Times New Roman" pitchFamily="18" charset="0"/>
                        </a:rPr>
                        <a:t> </a:t>
                      </a:r>
                      <a:r>
                        <a:rPr lang="el-GR" sz="1900" i="1" kern="1200" dirty="0" smtClean="0">
                          <a:solidFill>
                            <a:schemeClr val="dk1"/>
                          </a:solidFill>
                          <a:latin typeface="Times New Roman" pitchFamily="18" charset="0"/>
                          <a:ea typeface="+mn-ea"/>
                          <a:cs typeface="Times New Roman" pitchFamily="18" charset="0"/>
                        </a:rPr>
                        <a:t>έχει μια </a:t>
                      </a:r>
                      <a:r>
                        <a:rPr lang="el-GR" sz="1900" b="1" i="1" kern="1200" dirty="0" smtClean="0">
                          <a:solidFill>
                            <a:srgbClr val="FF0000"/>
                          </a:solidFill>
                          <a:latin typeface="Times New Roman" pitchFamily="18" charset="0"/>
                          <a:ea typeface="+mn-ea"/>
                          <a:cs typeface="Times New Roman" pitchFamily="18" charset="0"/>
                        </a:rPr>
                        <a:t>πλήρη εικόνα </a:t>
                      </a:r>
                    </a:p>
                    <a:p>
                      <a:pPr>
                        <a:buFont typeface="Arial" pitchFamily="34" charset="0"/>
                        <a:buChar char="•"/>
                      </a:pPr>
                      <a:endParaRPr lang="en-US" sz="1900" i="1" kern="1200" dirty="0" smtClean="0">
                        <a:solidFill>
                          <a:srgbClr val="FF0000"/>
                        </a:solidFill>
                        <a:latin typeface="Times New Roman" pitchFamily="18" charset="0"/>
                        <a:ea typeface="+mn-ea"/>
                        <a:cs typeface="Times New Roman" pitchFamily="18" charset="0"/>
                      </a:endParaRPr>
                    </a:p>
                    <a:p>
                      <a:pPr>
                        <a:buFont typeface="Arial" pitchFamily="34" charset="0"/>
                        <a:buChar char="•"/>
                      </a:pPr>
                      <a:r>
                        <a:rPr lang="el-GR" sz="1900" i="1" kern="1200" dirty="0" smtClean="0">
                          <a:solidFill>
                            <a:srgbClr val="FF0000"/>
                          </a:solidFill>
                          <a:latin typeface="Times New Roman" pitchFamily="18" charset="0"/>
                          <a:ea typeface="+mn-ea"/>
                          <a:cs typeface="Times New Roman" pitchFamily="18" charset="0"/>
                        </a:rPr>
                        <a:t>ΠΩΣ τ</a:t>
                      </a:r>
                      <a:r>
                        <a:rPr lang="el-GR" sz="1900" i="1" kern="1200" dirty="0" smtClean="0">
                          <a:solidFill>
                            <a:schemeClr val="dk1"/>
                          </a:solidFill>
                          <a:latin typeface="Times New Roman" pitchFamily="18" charset="0"/>
                          <a:ea typeface="+mn-ea"/>
                          <a:cs typeface="Times New Roman" pitchFamily="18" charset="0"/>
                        </a:rPr>
                        <a:t>ο παιδί</a:t>
                      </a:r>
                      <a:r>
                        <a:rPr lang="en-US" sz="1900" i="1" kern="1200" dirty="0" smtClean="0">
                          <a:solidFill>
                            <a:schemeClr val="dk1"/>
                          </a:solidFill>
                          <a:latin typeface="Times New Roman" pitchFamily="18" charset="0"/>
                          <a:ea typeface="+mn-ea"/>
                          <a:cs typeface="Times New Roman" pitchFamily="18" charset="0"/>
                        </a:rPr>
                        <a:t> </a:t>
                      </a:r>
                      <a:r>
                        <a:rPr lang="el-GR" sz="1900" i="1" kern="1200" dirty="0" smtClean="0">
                          <a:solidFill>
                            <a:srgbClr val="FF0000"/>
                          </a:solidFill>
                          <a:latin typeface="Times New Roman" pitchFamily="18" charset="0"/>
                          <a:ea typeface="+mn-ea"/>
                          <a:cs typeface="Times New Roman" pitchFamily="18" charset="0"/>
                        </a:rPr>
                        <a:t>μαθαίνει </a:t>
                      </a:r>
                      <a:r>
                        <a:rPr lang="el-GR" sz="1900" i="1" kern="1200" dirty="0" smtClean="0">
                          <a:solidFill>
                            <a:schemeClr val="dk1"/>
                          </a:solidFill>
                          <a:latin typeface="Times New Roman" pitchFamily="18" charset="0"/>
                          <a:ea typeface="+mn-ea"/>
                          <a:cs typeface="Times New Roman" pitchFamily="18" charset="0"/>
                        </a:rPr>
                        <a:t>και αναπτύσσεται και </a:t>
                      </a:r>
                    </a:p>
                    <a:p>
                      <a:pPr>
                        <a:buFont typeface="Arial" pitchFamily="34" charset="0"/>
                        <a:buChar char="•"/>
                      </a:pPr>
                      <a:endParaRPr lang="en-US" sz="1900" i="1" kern="1200" dirty="0" smtClean="0">
                        <a:solidFill>
                          <a:schemeClr val="dk1"/>
                        </a:solidFill>
                        <a:latin typeface="Times New Roman" pitchFamily="18" charset="0"/>
                        <a:ea typeface="+mn-ea"/>
                        <a:cs typeface="Times New Roman" pitchFamily="18" charset="0"/>
                      </a:endParaRPr>
                    </a:p>
                    <a:p>
                      <a:pPr>
                        <a:buFont typeface="Arial" pitchFamily="34" charset="0"/>
                        <a:buChar char="•"/>
                      </a:pPr>
                      <a:r>
                        <a:rPr lang="en-US" sz="1900" i="1" kern="1200" dirty="0" smtClean="0">
                          <a:solidFill>
                            <a:schemeClr val="dk1"/>
                          </a:solidFill>
                          <a:latin typeface="Times New Roman" pitchFamily="18" charset="0"/>
                          <a:ea typeface="+mn-ea"/>
                          <a:cs typeface="Times New Roman" pitchFamily="18" charset="0"/>
                        </a:rPr>
                        <a:t> </a:t>
                      </a:r>
                      <a:r>
                        <a:rPr lang="el-GR" sz="1900" b="1" i="1" kern="1200" dirty="0" smtClean="0">
                          <a:solidFill>
                            <a:schemeClr val="dk1"/>
                          </a:solidFill>
                          <a:latin typeface="Times New Roman" pitchFamily="18" charset="0"/>
                          <a:ea typeface="+mn-ea"/>
                          <a:cs typeface="Times New Roman" pitchFamily="18" charset="0"/>
                        </a:rPr>
                        <a:t>να</a:t>
                      </a:r>
                      <a:r>
                        <a:rPr lang="en-US" sz="1900" b="1" i="1" kern="1200" dirty="0" smtClean="0">
                          <a:solidFill>
                            <a:schemeClr val="dk1"/>
                          </a:solidFill>
                          <a:latin typeface="Times New Roman" pitchFamily="18" charset="0"/>
                          <a:ea typeface="+mn-ea"/>
                          <a:cs typeface="Times New Roman" pitchFamily="18" charset="0"/>
                        </a:rPr>
                        <a:t> </a:t>
                      </a:r>
                      <a:r>
                        <a:rPr lang="el-GR" sz="1900" b="1" i="1" kern="1200" dirty="0" smtClean="0">
                          <a:solidFill>
                            <a:schemeClr val="dk1"/>
                          </a:solidFill>
                          <a:latin typeface="Times New Roman" pitchFamily="18" charset="0"/>
                          <a:ea typeface="+mn-ea"/>
                          <a:cs typeface="Times New Roman" pitchFamily="18" charset="0"/>
                        </a:rPr>
                        <a:t>κατανοήσει </a:t>
                      </a:r>
                      <a:r>
                        <a:rPr lang="el-GR" sz="1900" i="1" kern="1200" dirty="0" smtClean="0">
                          <a:solidFill>
                            <a:srgbClr val="FF0000"/>
                          </a:solidFill>
                          <a:latin typeface="Times New Roman" pitchFamily="18" charset="0"/>
                          <a:ea typeface="+mn-ea"/>
                          <a:cs typeface="Times New Roman" pitchFamily="18" charset="0"/>
                        </a:rPr>
                        <a:t>ΓΙΑΤΙ κάνει κάτι.</a:t>
                      </a:r>
                      <a:endParaRPr lang="en-US" sz="1900" kern="1200" dirty="0" smtClean="0">
                        <a:solidFill>
                          <a:schemeClr val="dk1"/>
                        </a:solidFill>
                        <a:latin typeface="Times New Roman" pitchFamily="18" charset="0"/>
                        <a:ea typeface="+mn-ea"/>
                        <a:cs typeface="Times New Roman" pitchFamily="18" charset="0"/>
                      </a:endParaRPr>
                    </a:p>
                  </a:txBody>
                  <a:tcPr/>
                </a:tc>
              </a:tr>
            </a:tbl>
          </a:graphicData>
        </a:graphic>
      </p:graphicFrame>
      <p:sp>
        <p:nvSpPr>
          <p:cNvPr id="5" name="4 - Ορθογώνιο"/>
          <p:cNvSpPr/>
          <p:nvPr/>
        </p:nvSpPr>
        <p:spPr>
          <a:xfrm>
            <a:off x="0" y="0"/>
            <a:ext cx="9144000" cy="461665"/>
          </a:xfrm>
          <a:prstGeom prst="rect">
            <a:avLst/>
          </a:prstGeom>
        </p:spPr>
        <p:txBody>
          <a:bodyPr wrap="square">
            <a:spAutoFit/>
          </a:bodyPr>
          <a:lstStyle/>
          <a:p>
            <a:pPr algn="ctr"/>
            <a:r>
              <a:rPr lang="el-GR" b="1" dirty="0" smtClean="0">
                <a:latin typeface="Times New Roman" pitchFamily="18" charset="0"/>
                <a:cs typeface="Times New Roman" pitchFamily="18" charset="0"/>
              </a:rPr>
              <a:t>Η έννοια και τα είδη της παρατήρησης </a:t>
            </a:r>
            <a:endParaRPr lang="el-GR" dirty="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400" b="1" dirty="0" smtClean="0"/>
              <a:t/>
            </a:r>
            <a:br>
              <a:rPr lang="el-GR" sz="2400" b="1" dirty="0" smtClean="0"/>
            </a:b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5" name="4 - Ορθογώνιο"/>
          <p:cNvSpPr/>
          <p:nvPr/>
        </p:nvSpPr>
        <p:spPr>
          <a:xfrm>
            <a:off x="0" y="0"/>
            <a:ext cx="7215206" cy="461665"/>
          </a:xfrm>
          <a:prstGeom prst="rect">
            <a:avLst/>
          </a:prstGeom>
        </p:spPr>
        <p:txBody>
          <a:bodyPr wrap="square">
            <a:spAutoFit/>
          </a:bodyPr>
          <a:lstStyle/>
          <a:p>
            <a:pPr algn="ctr"/>
            <a:r>
              <a:rPr lang="el-GR" b="1" dirty="0" smtClean="0">
                <a:latin typeface="Times New Roman" pitchFamily="18" charset="0"/>
                <a:cs typeface="Times New Roman" pitchFamily="18" charset="0"/>
              </a:rPr>
              <a:t>Η έννοια και τα είδη της παρατήρησης </a:t>
            </a:r>
            <a:endParaRPr lang="el-GR" dirty="0"/>
          </a:p>
        </p:txBody>
      </p:sp>
      <p:sp>
        <p:nvSpPr>
          <p:cNvPr id="6" name="5 - Θέση περιεχομένου"/>
          <p:cNvSpPr>
            <a:spLocks noGrp="1"/>
          </p:cNvSpPr>
          <p:nvPr>
            <p:ph idx="1"/>
          </p:nvPr>
        </p:nvSpPr>
        <p:spPr>
          <a:xfrm>
            <a:off x="0" y="785794"/>
            <a:ext cx="7643834" cy="6072206"/>
          </a:xfrm>
        </p:spPr>
        <p:txBody>
          <a:bodyPr>
            <a:normAutofit/>
          </a:bodyPr>
          <a:lstStyle/>
          <a:p>
            <a:pPr marL="0" indent="0">
              <a:spcBef>
                <a:spcPts val="0"/>
              </a:spcBef>
              <a:defRPr/>
            </a:pPr>
            <a:r>
              <a:rPr lang="en-US" sz="2000" dirty="0" smtClean="0">
                <a:solidFill>
                  <a:schemeClr val="dk1"/>
                </a:solidFill>
                <a:latin typeface="Times New Roman" pitchFamily="18" charset="0"/>
                <a:cs typeface="Times New Roman" pitchFamily="18" charset="0"/>
              </a:rPr>
              <a:t> </a:t>
            </a:r>
            <a:endParaRPr lang="el-GR" sz="2000" dirty="0" smtClean="0">
              <a:solidFill>
                <a:schemeClr val="dk1"/>
              </a:solidFill>
              <a:latin typeface="Times New Roman" pitchFamily="18" charset="0"/>
              <a:cs typeface="Times New Roman" pitchFamily="18" charset="0"/>
            </a:endParaRPr>
          </a:p>
          <a:p>
            <a:pPr marL="0" indent="0">
              <a:spcBef>
                <a:spcPts val="0"/>
              </a:spcBef>
              <a:defRPr/>
            </a:pPr>
            <a:endParaRPr lang="el-GR" sz="2000" i="1" dirty="0" smtClean="0">
              <a:solidFill>
                <a:schemeClr val="dk1"/>
              </a:solidFill>
              <a:latin typeface="Times New Roman" pitchFamily="18" charset="0"/>
              <a:cs typeface="Times New Roman" pitchFamily="18" charset="0"/>
            </a:endParaRPr>
          </a:p>
          <a:p>
            <a:pPr marL="0" indent="0">
              <a:spcBef>
                <a:spcPts val="0"/>
              </a:spcBef>
              <a:defRPr/>
            </a:pPr>
            <a:endParaRPr lang="el-GR" sz="2000" i="1" dirty="0" smtClean="0">
              <a:solidFill>
                <a:schemeClr val="dk1"/>
              </a:solidFill>
              <a:latin typeface="Times New Roman" pitchFamily="18" charset="0"/>
              <a:cs typeface="Times New Roman" pitchFamily="18" charset="0"/>
            </a:endParaRPr>
          </a:p>
          <a:p>
            <a:pPr marL="0" indent="0">
              <a:spcBef>
                <a:spcPts val="0"/>
              </a:spcBef>
              <a:defRPr/>
            </a:pPr>
            <a:endParaRPr lang="el-GR" sz="2000" i="1" dirty="0" smtClean="0">
              <a:solidFill>
                <a:schemeClr val="dk1"/>
              </a:solidFill>
              <a:latin typeface="Times New Roman" pitchFamily="18" charset="0"/>
              <a:cs typeface="Times New Roman" pitchFamily="18" charset="0"/>
            </a:endParaRPr>
          </a:p>
          <a:p>
            <a:pPr marL="0" indent="0">
              <a:spcBef>
                <a:spcPts val="0"/>
              </a:spcBef>
              <a:defRPr/>
            </a:pPr>
            <a:endParaRPr lang="el-GR" sz="2000" i="1" dirty="0" smtClean="0">
              <a:solidFill>
                <a:schemeClr val="dk1"/>
              </a:solidFill>
              <a:latin typeface="Times New Roman" pitchFamily="18" charset="0"/>
              <a:cs typeface="Times New Roman" pitchFamily="18" charset="0"/>
            </a:endParaRPr>
          </a:p>
          <a:p>
            <a:pPr marL="0" indent="0">
              <a:spcBef>
                <a:spcPts val="0"/>
              </a:spcBef>
              <a:defRPr/>
            </a:pPr>
            <a:endParaRPr lang="el-GR" sz="2000" i="1" dirty="0" smtClean="0">
              <a:solidFill>
                <a:schemeClr val="dk1"/>
              </a:solidFill>
              <a:latin typeface="Times New Roman" pitchFamily="18" charset="0"/>
              <a:cs typeface="Times New Roman" pitchFamily="18" charset="0"/>
            </a:endParaRPr>
          </a:p>
          <a:p>
            <a:pPr marL="0" indent="0">
              <a:spcBef>
                <a:spcPts val="0"/>
              </a:spcBef>
              <a:defRPr/>
            </a:pPr>
            <a:endParaRPr lang="el-GR" sz="2000" i="1" dirty="0" smtClean="0">
              <a:solidFill>
                <a:schemeClr val="dk1"/>
              </a:solidFill>
              <a:latin typeface="Times New Roman" pitchFamily="18" charset="0"/>
              <a:cs typeface="Times New Roman" pitchFamily="18" charset="0"/>
            </a:endParaRPr>
          </a:p>
          <a:p>
            <a:pPr marL="0" indent="0">
              <a:spcBef>
                <a:spcPts val="0"/>
              </a:spcBef>
              <a:defRPr/>
            </a:pPr>
            <a:endParaRPr lang="el-GR" sz="2000" i="1" dirty="0" smtClean="0">
              <a:solidFill>
                <a:schemeClr val="dk1"/>
              </a:solidFill>
              <a:latin typeface="Times New Roman" pitchFamily="18" charset="0"/>
              <a:cs typeface="Times New Roman" pitchFamily="18" charset="0"/>
            </a:endParaRPr>
          </a:p>
          <a:p>
            <a:pPr marL="0" indent="0">
              <a:spcBef>
                <a:spcPts val="0"/>
              </a:spcBef>
              <a:defRPr/>
            </a:pPr>
            <a:endParaRPr lang="el-GR" sz="2000" i="1" dirty="0" smtClean="0">
              <a:solidFill>
                <a:schemeClr val="dk1"/>
              </a:solidFill>
              <a:latin typeface="Times New Roman" pitchFamily="18" charset="0"/>
              <a:cs typeface="Times New Roman" pitchFamily="18" charset="0"/>
            </a:endParaRPr>
          </a:p>
          <a:p>
            <a:pPr marL="0" indent="0">
              <a:spcBef>
                <a:spcPts val="0"/>
              </a:spcBef>
              <a:defRPr/>
            </a:pPr>
            <a:endParaRPr lang="el-GR" sz="2000" i="1" dirty="0" smtClean="0">
              <a:solidFill>
                <a:schemeClr val="dk1"/>
              </a:solidFill>
              <a:latin typeface="Times New Roman" pitchFamily="18" charset="0"/>
              <a:cs typeface="Times New Roman" pitchFamily="18" charset="0"/>
            </a:endParaRPr>
          </a:p>
          <a:p>
            <a:pPr marL="0" indent="0">
              <a:spcBef>
                <a:spcPts val="0"/>
              </a:spcBef>
              <a:defRPr/>
            </a:pPr>
            <a:endParaRPr lang="el-GR" sz="2100" i="1" dirty="0" smtClean="0">
              <a:solidFill>
                <a:schemeClr val="dk1"/>
              </a:solidFill>
              <a:latin typeface="Times New Roman" pitchFamily="18" charset="0"/>
              <a:cs typeface="Times New Roman" pitchFamily="18" charset="0"/>
            </a:endParaRPr>
          </a:p>
          <a:p>
            <a:pPr marL="400050" lvl="1" indent="0">
              <a:spcBef>
                <a:spcPts val="0"/>
              </a:spcBef>
              <a:defRPr/>
            </a:pPr>
            <a:endParaRPr lang="el-GR" sz="1600" b="1" i="1" dirty="0" smtClean="0">
              <a:solidFill>
                <a:srgbClr val="7030A0"/>
              </a:solidFill>
              <a:latin typeface="Times New Roman" pitchFamily="18" charset="0"/>
              <a:cs typeface="Times New Roman" pitchFamily="18" charset="0"/>
            </a:endParaRPr>
          </a:p>
          <a:p>
            <a:pPr marL="0" indent="0">
              <a:spcBef>
                <a:spcPts val="0"/>
              </a:spcBef>
              <a:buNone/>
              <a:defRPr/>
            </a:pPr>
            <a:endParaRPr lang="el-GR" sz="2000" dirty="0" smtClean="0">
              <a:latin typeface="Times New Roman" pitchFamily="18" charset="0"/>
              <a:cs typeface="Times New Roman" pitchFamily="18" charset="0"/>
            </a:endParaRPr>
          </a:p>
        </p:txBody>
      </p:sp>
      <p:sp>
        <p:nvSpPr>
          <p:cNvPr id="7" name="6 - Ορθογώνιο"/>
          <p:cNvSpPr/>
          <p:nvPr/>
        </p:nvSpPr>
        <p:spPr>
          <a:xfrm>
            <a:off x="571472" y="642918"/>
            <a:ext cx="6500858" cy="3286148"/>
          </a:xfrm>
          <a:prstGeom prst="rect">
            <a:avLst/>
          </a:prstGeom>
          <a:solidFill>
            <a:srgbClr val="FFE4C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defRPr/>
            </a:pPr>
            <a:r>
              <a:rPr lang="el-GR" sz="2000" b="1" dirty="0" smtClean="0">
                <a:solidFill>
                  <a:schemeClr val="dk1"/>
                </a:solidFill>
                <a:latin typeface="Times New Roman" pitchFamily="18" charset="0"/>
                <a:cs typeface="Times New Roman" pitchFamily="18" charset="0"/>
              </a:rPr>
              <a:t>Η συστηματική παρατήρηση </a:t>
            </a:r>
          </a:p>
          <a:p>
            <a:pPr marL="400050" lvl="1" indent="0">
              <a:spcBef>
                <a:spcPts val="0"/>
              </a:spcBef>
              <a:buFont typeface="Wingdings" pitchFamily="2" charset="2"/>
              <a:buChar char="Ø"/>
              <a:defRPr/>
            </a:pPr>
            <a:r>
              <a:rPr lang="el-GR" sz="1800" i="1" dirty="0" smtClean="0">
                <a:solidFill>
                  <a:schemeClr val="dk1"/>
                </a:solidFill>
                <a:latin typeface="Times New Roman" pitchFamily="18" charset="0"/>
                <a:cs typeface="Times New Roman" pitchFamily="18" charset="0"/>
              </a:rPr>
              <a:t>είναι μια </a:t>
            </a:r>
            <a:r>
              <a:rPr lang="el-GR" sz="1800" i="1" dirty="0" smtClean="0">
                <a:solidFill>
                  <a:srgbClr val="FF0000"/>
                </a:solidFill>
                <a:latin typeface="Times New Roman" pitchFamily="18" charset="0"/>
                <a:cs typeface="Times New Roman" pitchFamily="18" charset="0"/>
              </a:rPr>
              <a:t>δυναμική ποιοτική μέθοδος</a:t>
            </a:r>
          </a:p>
          <a:p>
            <a:pPr marL="400050" lvl="1" indent="0">
              <a:spcBef>
                <a:spcPts val="0"/>
              </a:spcBef>
              <a:defRPr/>
            </a:pPr>
            <a:endParaRPr lang="el-GR" sz="1800" i="1" dirty="0" smtClean="0">
              <a:solidFill>
                <a:srgbClr val="FF0000"/>
              </a:solidFill>
              <a:latin typeface="Times New Roman" pitchFamily="18" charset="0"/>
              <a:cs typeface="Times New Roman" pitchFamily="18" charset="0"/>
            </a:endParaRPr>
          </a:p>
          <a:p>
            <a:pPr marL="400050" lvl="1" indent="0">
              <a:spcBef>
                <a:spcPts val="0"/>
              </a:spcBef>
              <a:buFont typeface="Wingdings" pitchFamily="2" charset="2"/>
              <a:buChar char="Ø"/>
              <a:defRPr/>
            </a:pPr>
            <a:r>
              <a:rPr lang="el-GR" sz="1800" i="1" dirty="0" smtClean="0">
                <a:solidFill>
                  <a:schemeClr val="dk1"/>
                </a:solidFill>
                <a:latin typeface="Times New Roman" pitchFamily="18" charset="0"/>
                <a:cs typeface="Times New Roman" pitchFamily="18" charset="0"/>
              </a:rPr>
              <a:t>τη χρησιμοποιούν εκπαιδευτικοί και ερευνητές </a:t>
            </a:r>
          </a:p>
          <a:p>
            <a:pPr marL="400050" lvl="1" indent="0">
              <a:spcBef>
                <a:spcPts val="0"/>
              </a:spcBef>
              <a:defRPr/>
            </a:pPr>
            <a:endParaRPr lang="el-GR" sz="1800" i="1" dirty="0" smtClean="0">
              <a:solidFill>
                <a:schemeClr val="dk1"/>
              </a:solidFill>
              <a:latin typeface="Times New Roman" pitchFamily="18" charset="0"/>
              <a:cs typeface="Times New Roman" pitchFamily="18" charset="0"/>
            </a:endParaRPr>
          </a:p>
          <a:p>
            <a:pPr marL="400050" lvl="1" indent="0">
              <a:spcBef>
                <a:spcPts val="0"/>
              </a:spcBef>
              <a:buFont typeface="Wingdings" pitchFamily="2" charset="2"/>
              <a:buChar char="Ø"/>
              <a:defRPr/>
            </a:pPr>
            <a:r>
              <a:rPr lang="el-GR" sz="1800" b="1" i="1" dirty="0" smtClean="0">
                <a:solidFill>
                  <a:srgbClr val="FF0000"/>
                </a:solidFill>
                <a:latin typeface="Times New Roman" pitchFamily="18" charset="0"/>
                <a:cs typeface="Times New Roman" pitchFamily="18" charset="0"/>
              </a:rPr>
              <a:t>για να κατανοήσουν </a:t>
            </a:r>
            <a:r>
              <a:rPr lang="el-GR" sz="1800" i="1" dirty="0" smtClean="0">
                <a:solidFill>
                  <a:srgbClr val="FF0000"/>
                </a:solidFill>
                <a:latin typeface="Times New Roman" pitchFamily="18" charset="0"/>
                <a:cs typeface="Times New Roman" pitchFamily="18" charset="0"/>
              </a:rPr>
              <a:t>τα γεγονότα </a:t>
            </a:r>
            <a:r>
              <a:rPr lang="el-GR" sz="1800" i="1" dirty="0" smtClean="0">
                <a:solidFill>
                  <a:schemeClr val="dk1"/>
                </a:solidFill>
                <a:latin typeface="Times New Roman" pitchFamily="18" charset="0"/>
                <a:cs typeface="Times New Roman" pitchFamily="18" charset="0"/>
              </a:rPr>
              <a:t>όπως αυτά διαδραματίζονται στη διάρκεια της εκπαιδευτικής διαδικασίας, </a:t>
            </a:r>
          </a:p>
          <a:p>
            <a:pPr marL="400050" lvl="1" indent="0">
              <a:spcBef>
                <a:spcPts val="0"/>
              </a:spcBef>
              <a:defRPr/>
            </a:pPr>
            <a:endParaRPr lang="el-GR" sz="1800" i="1" dirty="0" smtClean="0">
              <a:solidFill>
                <a:schemeClr val="dk1"/>
              </a:solidFill>
              <a:latin typeface="Times New Roman" pitchFamily="18" charset="0"/>
              <a:cs typeface="Times New Roman" pitchFamily="18" charset="0"/>
            </a:endParaRPr>
          </a:p>
          <a:p>
            <a:pPr marL="400050" lvl="1" indent="0">
              <a:spcBef>
                <a:spcPts val="0"/>
              </a:spcBef>
              <a:buFont typeface="Wingdings" pitchFamily="2" charset="2"/>
              <a:buChar char="Ø"/>
              <a:defRPr/>
            </a:pPr>
            <a:r>
              <a:rPr lang="el-GR" sz="1800" i="1" dirty="0" smtClean="0">
                <a:solidFill>
                  <a:schemeClr val="dk1"/>
                </a:solidFill>
                <a:latin typeface="Times New Roman" pitchFamily="18" charset="0"/>
                <a:cs typeface="Times New Roman" pitchFamily="18" charset="0"/>
              </a:rPr>
              <a:t>στη συνέχεια, </a:t>
            </a:r>
            <a:r>
              <a:rPr lang="el-GR" sz="1800" i="1" dirty="0" smtClean="0">
                <a:solidFill>
                  <a:srgbClr val="FF0000"/>
                </a:solidFill>
                <a:latin typeface="Times New Roman" pitchFamily="18" charset="0"/>
                <a:cs typeface="Times New Roman" pitchFamily="18" charset="0"/>
              </a:rPr>
              <a:t>μέσα από μια αναλυτική διαδικασία</a:t>
            </a:r>
            <a:r>
              <a:rPr lang="el-GR" sz="1800" i="1" dirty="0" smtClean="0">
                <a:solidFill>
                  <a:schemeClr val="dk1"/>
                </a:solidFill>
                <a:latin typeface="Times New Roman" pitchFamily="18" charset="0"/>
                <a:cs typeface="Times New Roman" pitchFamily="18" charset="0"/>
              </a:rPr>
              <a:t>, </a:t>
            </a:r>
          </a:p>
          <a:p>
            <a:pPr marL="400050" lvl="1" indent="0">
              <a:spcBef>
                <a:spcPts val="0"/>
              </a:spcBef>
              <a:defRPr/>
            </a:pPr>
            <a:endParaRPr lang="el-GR" sz="1800" b="1" i="1" dirty="0" smtClean="0">
              <a:solidFill>
                <a:schemeClr val="dk1"/>
              </a:solidFill>
              <a:latin typeface="Times New Roman" pitchFamily="18" charset="0"/>
              <a:cs typeface="Times New Roman" pitchFamily="18" charset="0"/>
            </a:endParaRPr>
          </a:p>
          <a:p>
            <a:pPr marL="400050" lvl="1" indent="0">
              <a:spcBef>
                <a:spcPts val="0"/>
              </a:spcBef>
              <a:buFont typeface="Wingdings" pitchFamily="2" charset="2"/>
              <a:buChar char="Ø"/>
              <a:defRPr/>
            </a:pPr>
            <a:r>
              <a:rPr lang="el-GR" sz="1800" b="1" i="1" dirty="0" smtClean="0">
                <a:solidFill>
                  <a:srgbClr val="FF0000"/>
                </a:solidFill>
                <a:latin typeface="Times New Roman" pitchFamily="18" charset="0"/>
                <a:cs typeface="Times New Roman" pitchFamily="18" charset="0"/>
              </a:rPr>
              <a:t>να αναδειχθούν τα νοήματα </a:t>
            </a:r>
            <a:r>
              <a:rPr lang="el-GR" sz="1800" b="1" i="1" dirty="0" smtClean="0">
                <a:solidFill>
                  <a:schemeClr val="dk1"/>
                </a:solidFill>
                <a:latin typeface="Times New Roman" pitchFamily="18" charset="0"/>
                <a:cs typeface="Times New Roman" pitchFamily="18" charset="0"/>
              </a:rPr>
              <a:t>των πράξεων </a:t>
            </a:r>
            <a:r>
              <a:rPr lang="el-GR" sz="1800" i="1" dirty="0" smtClean="0">
                <a:solidFill>
                  <a:schemeClr val="dk1"/>
                </a:solidFill>
                <a:latin typeface="Times New Roman" pitchFamily="18" charset="0"/>
                <a:cs typeface="Times New Roman" pitchFamily="18" charset="0"/>
              </a:rPr>
              <a:t>των υποκειμένων και των σύνθετων αλληλεπιδράσεων. (</a:t>
            </a:r>
            <a:r>
              <a:rPr lang="en-US" sz="1800" i="1" dirty="0" smtClean="0">
                <a:solidFill>
                  <a:schemeClr val="dk1"/>
                </a:solidFill>
                <a:latin typeface="Times New Roman" pitchFamily="18" charset="0"/>
                <a:cs typeface="Times New Roman" pitchFamily="18" charset="0"/>
              </a:rPr>
              <a:t>Bernard, 2006).</a:t>
            </a:r>
            <a:endParaRPr lang="el-GR" dirty="0"/>
          </a:p>
        </p:txBody>
      </p:sp>
      <p:sp>
        <p:nvSpPr>
          <p:cNvPr id="8" name="7 - Ορθογώνιο"/>
          <p:cNvSpPr/>
          <p:nvPr/>
        </p:nvSpPr>
        <p:spPr>
          <a:xfrm>
            <a:off x="571472" y="4143380"/>
            <a:ext cx="6572296" cy="2714620"/>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00050" lvl="1" indent="0">
              <a:spcBef>
                <a:spcPts val="0"/>
              </a:spcBef>
              <a:defRPr/>
            </a:pPr>
            <a:r>
              <a:rPr lang="el-GR" sz="1800" b="1" i="1" dirty="0" smtClean="0">
                <a:solidFill>
                  <a:schemeClr val="tx1"/>
                </a:solidFill>
                <a:latin typeface="Times New Roman" pitchFamily="18" charset="0"/>
                <a:cs typeface="Times New Roman" pitchFamily="18" charset="0"/>
              </a:rPr>
              <a:t>Έχει το πλεονέκτημα ότι </a:t>
            </a:r>
          </a:p>
          <a:p>
            <a:pPr marL="400050" lvl="1" indent="0">
              <a:spcBef>
                <a:spcPts val="0"/>
              </a:spcBef>
              <a:buFont typeface="Wingdings" pitchFamily="2" charset="2"/>
              <a:buChar char="Ø"/>
              <a:defRPr/>
            </a:pPr>
            <a:r>
              <a:rPr lang="el-GR" sz="1800" i="1" dirty="0" smtClean="0">
                <a:solidFill>
                  <a:schemeClr val="tx1"/>
                </a:solidFill>
                <a:latin typeface="Times New Roman" pitchFamily="18" charset="0"/>
                <a:cs typeface="Times New Roman" pitchFamily="18" charset="0"/>
              </a:rPr>
              <a:t>μπορεί να προσφέρει μια </a:t>
            </a:r>
            <a:r>
              <a:rPr lang="el-GR" sz="1800" i="1" u="sng" dirty="0" smtClean="0">
                <a:solidFill>
                  <a:srgbClr val="FF0000"/>
                </a:solidFill>
                <a:latin typeface="Times New Roman" pitchFamily="18" charset="0"/>
                <a:cs typeface="Times New Roman" pitchFamily="18" charset="0"/>
              </a:rPr>
              <a:t>ολοκληρωμένη εικόνα </a:t>
            </a:r>
            <a:r>
              <a:rPr lang="el-GR" sz="1800" i="1" dirty="0" smtClean="0">
                <a:solidFill>
                  <a:srgbClr val="FF0000"/>
                </a:solidFill>
                <a:latin typeface="Times New Roman" pitchFamily="18" charset="0"/>
                <a:cs typeface="Times New Roman" pitchFamily="18" charset="0"/>
              </a:rPr>
              <a:t>του παρατηρούμενου</a:t>
            </a:r>
            <a:r>
              <a:rPr lang="el-GR" sz="1800" i="1" dirty="0" smtClean="0">
                <a:latin typeface="Times New Roman" pitchFamily="18" charset="0"/>
                <a:cs typeface="Times New Roman" pitchFamily="18" charset="0"/>
              </a:rPr>
              <a:t>, </a:t>
            </a:r>
          </a:p>
          <a:p>
            <a:pPr marL="400050" lvl="1" indent="0">
              <a:spcBef>
                <a:spcPts val="0"/>
              </a:spcBef>
              <a:defRPr/>
            </a:pPr>
            <a:endParaRPr lang="el-GR" sz="1800" i="1" dirty="0" smtClean="0">
              <a:latin typeface="Times New Roman" pitchFamily="18" charset="0"/>
              <a:cs typeface="Times New Roman" pitchFamily="18" charset="0"/>
            </a:endParaRPr>
          </a:p>
          <a:p>
            <a:pPr marL="400050" lvl="1" indent="0">
              <a:spcBef>
                <a:spcPts val="0"/>
              </a:spcBef>
              <a:buFont typeface="Wingdings" pitchFamily="2" charset="2"/>
              <a:buChar char="Ø"/>
              <a:defRPr/>
            </a:pPr>
            <a:r>
              <a:rPr lang="el-GR" sz="1800" i="1" dirty="0" smtClean="0">
                <a:solidFill>
                  <a:schemeClr val="tx1"/>
                </a:solidFill>
                <a:latin typeface="Times New Roman" pitchFamily="18" charset="0"/>
                <a:cs typeface="Times New Roman" pitchFamily="18" charset="0"/>
              </a:rPr>
              <a:t>να αναδείξει την </a:t>
            </a:r>
            <a:r>
              <a:rPr lang="el-GR" sz="1800" i="1" dirty="0" smtClean="0">
                <a:solidFill>
                  <a:srgbClr val="FF0000"/>
                </a:solidFill>
                <a:latin typeface="Times New Roman" pitchFamily="18" charset="0"/>
                <a:cs typeface="Times New Roman" pitchFamily="18" charset="0"/>
              </a:rPr>
              <a:t>ατομικότητα του μέσα στο σύνολο</a:t>
            </a:r>
            <a:r>
              <a:rPr lang="el-GR" sz="1800" i="1" dirty="0" smtClean="0">
                <a:latin typeface="Times New Roman" pitchFamily="18" charset="0"/>
                <a:cs typeface="Times New Roman" pitchFamily="18" charset="0"/>
              </a:rPr>
              <a:t>, </a:t>
            </a:r>
          </a:p>
          <a:p>
            <a:pPr marL="400050" lvl="1" indent="0">
              <a:spcBef>
                <a:spcPts val="0"/>
              </a:spcBef>
              <a:defRPr/>
            </a:pPr>
            <a:endParaRPr lang="el-GR" sz="1800" i="1" dirty="0" smtClean="0">
              <a:latin typeface="Times New Roman" pitchFamily="18" charset="0"/>
              <a:cs typeface="Times New Roman" pitchFamily="18" charset="0"/>
            </a:endParaRPr>
          </a:p>
          <a:p>
            <a:pPr marL="400050" lvl="1" indent="0">
              <a:spcBef>
                <a:spcPts val="0"/>
              </a:spcBef>
              <a:buFont typeface="Wingdings" pitchFamily="2" charset="2"/>
              <a:buChar char="Ø"/>
              <a:defRPr/>
            </a:pPr>
            <a:r>
              <a:rPr lang="el-GR" sz="1800" i="1" dirty="0" smtClean="0">
                <a:solidFill>
                  <a:schemeClr val="tx1"/>
                </a:solidFill>
                <a:latin typeface="Times New Roman" pitchFamily="18" charset="0"/>
                <a:cs typeface="Times New Roman" pitchFamily="18" charset="0"/>
              </a:rPr>
              <a:t>σε αντίθεση με την απλή παρατήρηση που ενέχει τον </a:t>
            </a:r>
            <a:r>
              <a:rPr lang="el-GR" sz="1800" i="1" dirty="0" smtClean="0">
                <a:solidFill>
                  <a:srgbClr val="FF0000"/>
                </a:solidFill>
                <a:latin typeface="Times New Roman" pitchFamily="18" charset="0"/>
                <a:cs typeface="Times New Roman" pitchFamily="18" charset="0"/>
              </a:rPr>
              <a:t>κίνδυνο της μονομερούς ανάδειξης </a:t>
            </a:r>
            <a:r>
              <a:rPr lang="el-GR" sz="1800" i="1" dirty="0" smtClean="0">
                <a:solidFill>
                  <a:schemeClr val="tx1"/>
                </a:solidFill>
                <a:latin typeface="Times New Roman" pitchFamily="18" charset="0"/>
                <a:cs typeface="Times New Roman" pitchFamily="18" charset="0"/>
              </a:rPr>
              <a:t>κάποιων χαρακτηριστικών, τα οποία μπορεί να είναι κυρίαρχα, αλλά όχι και αποκλειστικά </a:t>
            </a:r>
            <a:r>
              <a:rPr lang="el-GR" sz="1600" i="1" dirty="0" smtClean="0">
                <a:solidFill>
                  <a:schemeClr val="tx1"/>
                </a:solidFill>
                <a:latin typeface="Times New Roman" pitchFamily="18" charset="0"/>
                <a:cs typeface="Times New Roman" pitchFamily="18" charset="0"/>
              </a:rPr>
              <a:t>(</a:t>
            </a:r>
            <a:r>
              <a:rPr lang="en-US" sz="1400" i="1" dirty="0" smtClean="0">
                <a:solidFill>
                  <a:schemeClr val="tx1"/>
                </a:solidFill>
                <a:latin typeface="Times New Roman" pitchFamily="18" charset="0"/>
                <a:cs typeface="Times New Roman" pitchFamily="18" charset="0"/>
              </a:rPr>
              <a:t>Bird et al,</a:t>
            </a:r>
            <a:r>
              <a:rPr lang="el-GR" sz="1400" i="1" dirty="0" smtClean="0">
                <a:solidFill>
                  <a:schemeClr val="tx1"/>
                </a:solidFill>
                <a:latin typeface="Times New Roman" pitchFamily="18" charset="0"/>
                <a:cs typeface="Times New Roman" pitchFamily="18" charset="0"/>
              </a:rPr>
              <a:t> 1986). </a:t>
            </a:r>
            <a:endParaRPr lang="en-US" sz="1400" i="1" dirty="0" smtClean="0">
              <a:solidFill>
                <a:schemeClr val="tx1"/>
              </a:solidFill>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0" y="285728"/>
            <a:ext cx="6715140" cy="6572272"/>
          </a:xfrm>
        </p:spPr>
        <p:txBody>
          <a:bodyPr>
            <a:normAutofit/>
          </a:bodyPr>
          <a:lstStyle/>
          <a:p>
            <a:r>
              <a:rPr lang="el-GR" sz="1900" b="1" dirty="0" smtClean="0">
                <a:latin typeface="Times New Roman" pitchFamily="18" charset="0"/>
                <a:cs typeface="Times New Roman" pitchFamily="18" charset="0"/>
              </a:rPr>
              <a:t>Η παρατήρηση μπορεί να λαμβάνει χώρα </a:t>
            </a:r>
          </a:p>
          <a:p>
            <a:pPr lvl="1"/>
            <a:r>
              <a:rPr lang="el-GR" sz="1900" i="1" dirty="0" smtClean="0">
                <a:latin typeface="Times New Roman" pitchFamily="18" charset="0"/>
                <a:cs typeface="Times New Roman" pitchFamily="18" charset="0"/>
              </a:rPr>
              <a:t>με </a:t>
            </a:r>
            <a:r>
              <a:rPr lang="el-GR" sz="1900" i="1" dirty="0" smtClean="0">
                <a:solidFill>
                  <a:srgbClr val="FF0000"/>
                </a:solidFill>
                <a:latin typeface="Times New Roman" pitchFamily="18" charset="0"/>
                <a:cs typeface="Times New Roman" pitchFamily="18" charset="0"/>
              </a:rPr>
              <a:t>διακριτικό </a:t>
            </a:r>
            <a:r>
              <a:rPr lang="el-GR" sz="1900" i="1" dirty="0" smtClean="0">
                <a:latin typeface="Times New Roman" pitchFamily="18" charset="0"/>
                <a:cs typeface="Times New Roman" pitchFamily="18" charset="0"/>
              </a:rPr>
              <a:t>τρόπο ή με </a:t>
            </a:r>
            <a:r>
              <a:rPr lang="el-GR" sz="1900" i="1" dirty="0" smtClean="0">
                <a:solidFill>
                  <a:srgbClr val="FF0000"/>
                </a:solidFill>
                <a:latin typeface="Times New Roman" pitchFamily="18" charset="0"/>
                <a:cs typeface="Times New Roman" pitchFamily="18" charset="0"/>
              </a:rPr>
              <a:t>μη διακριτικό,</a:t>
            </a:r>
            <a:r>
              <a:rPr lang="el-GR" sz="1900" i="1" dirty="0" smtClean="0">
                <a:latin typeface="Times New Roman" pitchFamily="18" charset="0"/>
                <a:cs typeface="Times New Roman" pitchFamily="18" charset="0"/>
              </a:rPr>
              <a:t> </a:t>
            </a:r>
          </a:p>
          <a:p>
            <a:pPr lvl="1"/>
            <a:r>
              <a:rPr lang="el-GR" sz="1900" i="1" dirty="0" smtClean="0">
                <a:latin typeface="Times New Roman" pitchFamily="18" charset="0"/>
                <a:cs typeface="Times New Roman" pitchFamily="18" charset="0"/>
              </a:rPr>
              <a:t>ο/η παρατηρητής/</a:t>
            </a:r>
            <a:r>
              <a:rPr lang="el-GR" sz="1900" i="1" dirty="0" err="1" smtClean="0">
                <a:latin typeface="Times New Roman" pitchFamily="18" charset="0"/>
                <a:cs typeface="Times New Roman" pitchFamily="18" charset="0"/>
              </a:rPr>
              <a:t>ήτρια</a:t>
            </a:r>
            <a:r>
              <a:rPr lang="el-GR" sz="1900" i="1" dirty="0" smtClean="0">
                <a:latin typeface="Times New Roman" pitchFamily="18" charset="0"/>
                <a:cs typeface="Times New Roman" pitchFamily="18" charset="0"/>
              </a:rPr>
              <a:t> να είναι </a:t>
            </a:r>
            <a:r>
              <a:rPr lang="el-GR" sz="1900" i="1" dirty="0" smtClean="0">
                <a:solidFill>
                  <a:srgbClr val="FF0000"/>
                </a:solidFill>
                <a:latin typeface="Times New Roman" pitchFamily="18" charset="0"/>
                <a:cs typeface="Times New Roman" pitchFamily="18" charset="0"/>
              </a:rPr>
              <a:t>«ορατός» ή «αόρατος». </a:t>
            </a:r>
          </a:p>
          <a:p>
            <a:endParaRPr lang="el-GR" sz="1900" dirty="0" smtClean="0">
              <a:latin typeface="Times New Roman" pitchFamily="18" charset="0"/>
              <a:cs typeface="Times New Roman" pitchFamily="18" charset="0"/>
            </a:endParaRPr>
          </a:p>
          <a:p>
            <a:pPr lvl="1">
              <a:buNone/>
            </a:pPr>
            <a:endParaRPr lang="el-GR" sz="1900" i="1" dirty="0" smtClean="0">
              <a:solidFill>
                <a:srgbClr val="FF0000"/>
              </a:solidFill>
              <a:latin typeface="Times New Roman" pitchFamily="18" charset="0"/>
              <a:cs typeface="Times New Roman" pitchFamily="18" charset="0"/>
            </a:endParaRPr>
          </a:p>
          <a:p>
            <a:pPr lvl="1"/>
            <a:endParaRPr lang="el-GR" sz="1900" i="1" dirty="0" smtClean="0">
              <a:latin typeface="Times New Roman" pitchFamily="18" charset="0"/>
              <a:cs typeface="Times New Roman" pitchFamily="18" charset="0"/>
            </a:endParaRPr>
          </a:p>
          <a:p>
            <a:pPr lvl="1"/>
            <a:endParaRPr lang="el-GR" sz="1900" i="1" dirty="0" smtClean="0">
              <a:solidFill>
                <a:srgbClr val="FF0000"/>
              </a:solidFill>
              <a:latin typeface="Times New Roman" pitchFamily="18" charset="0"/>
              <a:cs typeface="Times New Roman" pitchFamily="18" charset="0"/>
            </a:endParaRPr>
          </a:p>
          <a:p>
            <a:pPr lvl="1"/>
            <a:endParaRPr lang="el-GR" sz="1900" i="1" dirty="0" smtClean="0">
              <a:latin typeface="Times New Roman" pitchFamily="18" charset="0"/>
              <a:cs typeface="Times New Roman" pitchFamily="18" charset="0"/>
            </a:endParaRPr>
          </a:p>
          <a:p>
            <a:pPr lvl="1"/>
            <a:endParaRPr lang="el-GR" sz="1900" i="1" dirty="0" smtClean="0">
              <a:latin typeface="Times New Roman" pitchFamily="18" charset="0"/>
              <a:cs typeface="Times New Roman" pitchFamily="18" charset="0"/>
            </a:endParaRPr>
          </a:p>
          <a:p>
            <a:pPr lvl="1"/>
            <a:endParaRPr lang="el-GR" sz="1900" i="1" dirty="0" smtClean="0">
              <a:latin typeface="Times New Roman" pitchFamily="18" charset="0"/>
              <a:cs typeface="Times New Roman" pitchFamily="18" charset="0"/>
            </a:endParaRPr>
          </a:p>
          <a:p>
            <a:pPr lvl="1"/>
            <a:endParaRPr lang="el-GR" sz="1900" i="1" dirty="0" smtClean="0">
              <a:latin typeface="Times New Roman" pitchFamily="18" charset="0"/>
              <a:cs typeface="Times New Roman" pitchFamily="18" charset="0"/>
            </a:endParaRPr>
          </a:p>
          <a:p>
            <a:pPr lvl="1"/>
            <a:endParaRPr lang="el-GR" sz="1900" i="1" dirty="0" smtClean="0">
              <a:latin typeface="Times New Roman" pitchFamily="18" charset="0"/>
              <a:cs typeface="Times New Roman" pitchFamily="18" charset="0"/>
            </a:endParaRPr>
          </a:p>
          <a:p>
            <a:pPr lvl="1"/>
            <a:endParaRPr lang="el-GR" sz="1900" i="1" dirty="0" smtClean="0">
              <a:latin typeface="Times New Roman" pitchFamily="18" charset="0"/>
              <a:cs typeface="Times New Roman" pitchFamily="18" charset="0"/>
            </a:endParaRPr>
          </a:p>
          <a:p>
            <a:pPr lvl="1"/>
            <a:endParaRPr lang="el-GR" sz="1900" i="1" dirty="0" smtClean="0">
              <a:latin typeface="Times New Roman" pitchFamily="18" charset="0"/>
              <a:cs typeface="Times New Roman" pitchFamily="18" charset="0"/>
            </a:endParaRPr>
          </a:p>
          <a:p>
            <a:pPr lvl="1"/>
            <a:r>
              <a:rPr lang="el-GR" sz="1900" i="1" dirty="0" smtClean="0">
                <a:latin typeface="Times New Roman" pitchFamily="18" charset="0"/>
                <a:cs typeface="Times New Roman" pitchFamily="18" charset="0"/>
              </a:rPr>
              <a:t>η παρατήρηση μπορεί να υλοποιείται και </a:t>
            </a:r>
            <a:r>
              <a:rPr lang="el-GR" sz="1900" i="1" dirty="0" smtClean="0">
                <a:solidFill>
                  <a:srgbClr val="FF0000"/>
                </a:solidFill>
                <a:latin typeface="Times New Roman" pitchFamily="18" charset="0"/>
                <a:cs typeface="Times New Roman" pitchFamily="18" charset="0"/>
              </a:rPr>
              <a:t>χωρίς την παρουσία κάποιου παρατηρητή,</a:t>
            </a:r>
            <a:r>
              <a:rPr lang="el-GR" sz="1900" i="1" dirty="0" smtClean="0">
                <a:latin typeface="Times New Roman" pitchFamily="18" charset="0"/>
                <a:cs typeface="Times New Roman" pitchFamily="18" charset="0"/>
              </a:rPr>
              <a:t>  με τη βοήθεια ηλεκτρονικών  μέσων (</a:t>
            </a:r>
            <a:r>
              <a:rPr lang="el-GR" sz="1900" i="1" dirty="0" smtClean="0">
                <a:solidFill>
                  <a:srgbClr val="FF0000"/>
                </a:solidFill>
                <a:latin typeface="Times New Roman" pitchFamily="18" charset="0"/>
                <a:cs typeface="Times New Roman" pitchFamily="18" charset="0"/>
              </a:rPr>
              <a:t>τεχνική βιντεοσκόπησης</a:t>
            </a:r>
            <a:r>
              <a:rPr lang="el-GR" sz="1900" i="1" dirty="0" smtClean="0">
                <a:latin typeface="Times New Roman" pitchFamily="18" charset="0"/>
                <a:cs typeface="Times New Roman" pitchFamily="18" charset="0"/>
              </a:rPr>
              <a:t>) που θα καταγράφουν την διαδικασία</a:t>
            </a:r>
            <a:r>
              <a:rPr lang="el-GR" sz="1600" i="1" dirty="0" smtClean="0">
                <a:latin typeface="Times New Roman" pitchFamily="18" charset="0"/>
                <a:cs typeface="Times New Roman" pitchFamily="18" charset="0"/>
              </a:rPr>
              <a:t>. </a:t>
            </a:r>
          </a:p>
        </p:txBody>
      </p:sp>
      <p:sp>
        <p:nvSpPr>
          <p:cNvPr id="3" name="2 - Ορθογώνιο"/>
          <p:cNvSpPr/>
          <p:nvPr/>
        </p:nvSpPr>
        <p:spPr>
          <a:xfrm>
            <a:off x="642910" y="1643050"/>
            <a:ext cx="5929354" cy="1428760"/>
          </a:xfrm>
          <a:prstGeom prst="rect">
            <a:avLst/>
          </a:prstGeom>
          <a:solidFill>
            <a:srgbClr val="FECEF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900" b="1" dirty="0" smtClean="0">
                <a:solidFill>
                  <a:schemeClr val="tx1"/>
                </a:solidFill>
                <a:latin typeface="Times New Roman" pitchFamily="18" charset="0"/>
                <a:cs typeface="Times New Roman" pitchFamily="18" charset="0"/>
              </a:rPr>
              <a:t>Για παράδειγμα</a:t>
            </a:r>
            <a:r>
              <a:rPr lang="el-GR" sz="1900" dirty="0" smtClean="0">
                <a:solidFill>
                  <a:schemeClr val="tx1"/>
                </a:solidFill>
                <a:latin typeface="Times New Roman" pitchFamily="18" charset="0"/>
                <a:cs typeface="Times New Roman" pitchFamily="18" charset="0"/>
              </a:rPr>
              <a:t>, </a:t>
            </a:r>
          </a:p>
          <a:p>
            <a:pPr lvl="1"/>
            <a:r>
              <a:rPr lang="el-GR" sz="1900" i="1" dirty="0" smtClean="0">
                <a:solidFill>
                  <a:schemeClr val="tx1"/>
                </a:solidFill>
                <a:latin typeface="Times New Roman" pitchFamily="18" charset="0"/>
                <a:cs typeface="Times New Roman" pitchFamily="18" charset="0"/>
              </a:rPr>
              <a:t>-μπορεί απλά να κάθεται </a:t>
            </a:r>
            <a:r>
              <a:rPr lang="el-GR" sz="1900" b="1" i="1" dirty="0" smtClean="0">
                <a:solidFill>
                  <a:schemeClr val="tx1"/>
                </a:solidFill>
                <a:latin typeface="Times New Roman" pitchFamily="18" charset="0"/>
                <a:cs typeface="Times New Roman" pitchFamily="18" charset="0"/>
              </a:rPr>
              <a:t>σε μια γωνία </a:t>
            </a:r>
            <a:r>
              <a:rPr lang="el-GR" sz="1900" i="1" dirty="0" smtClean="0">
                <a:solidFill>
                  <a:schemeClr val="tx1"/>
                </a:solidFill>
                <a:latin typeface="Times New Roman" pitchFamily="18" charset="0"/>
                <a:cs typeface="Times New Roman" pitchFamily="18" charset="0"/>
              </a:rPr>
              <a:t>της παιδικής χαράς του σχολείου και να παρατηρεί πώς συμπεριφέρονται οι </a:t>
            </a:r>
            <a:r>
              <a:rPr lang="el-GR" sz="1900" b="1" i="1" dirty="0" smtClean="0">
                <a:solidFill>
                  <a:schemeClr val="tx1"/>
                </a:solidFill>
                <a:latin typeface="Times New Roman" pitchFamily="18" charset="0"/>
                <a:cs typeface="Times New Roman" pitchFamily="18" charset="0"/>
              </a:rPr>
              <a:t>μαθητές κατά τη διάρκεια των διαλειμμάτων. </a:t>
            </a:r>
          </a:p>
        </p:txBody>
      </p:sp>
      <p:sp>
        <p:nvSpPr>
          <p:cNvPr id="4" name="3 - Ορθογώνιο"/>
          <p:cNvSpPr/>
          <p:nvPr/>
        </p:nvSpPr>
        <p:spPr>
          <a:xfrm>
            <a:off x="642910" y="3357562"/>
            <a:ext cx="6000792" cy="928694"/>
          </a:xfrm>
          <a:prstGeom prst="rect">
            <a:avLst/>
          </a:prstGeom>
          <a:solidFill>
            <a:srgbClr val="AFEA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endParaRPr lang="el-GR" sz="1900" i="1" dirty="0" smtClean="0">
              <a:solidFill>
                <a:schemeClr val="tx1"/>
              </a:solidFill>
              <a:latin typeface="Times New Roman" pitchFamily="18" charset="0"/>
              <a:cs typeface="Times New Roman" pitchFamily="18" charset="0"/>
            </a:endParaRPr>
          </a:p>
          <a:p>
            <a:pPr marL="0" lvl="1" algn="ctr"/>
            <a:r>
              <a:rPr lang="el-GR" sz="1900" i="1" dirty="0" smtClean="0">
                <a:solidFill>
                  <a:schemeClr val="tx1"/>
                </a:solidFill>
                <a:latin typeface="Times New Roman" pitchFamily="18" charset="0"/>
                <a:cs typeface="Times New Roman" pitchFamily="18" charset="0"/>
              </a:rPr>
              <a:t>-μπορεί επίσης να σταθεί </a:t>
            </a:r>
            <a:r>
              <a:rPr lang="el-GR" sz="1900" b="1" i="1" dirty="0" smtClean="0">
                <a:solidFill>
                  <a:schemeClr val="tx1"/>
                </a:solidFill>
                <a:latin typeface="Times New Roman" pitchFamily="18" charset="0"/>
                <a:cs typeface="Times New Roman" pitchFamily="18" charset="0"/>
              </a:rPr>
              <a:t>στην είσοδο </a:t>
            </a:r>
            <a:r>
              <a:rPr lang="el-GR" sz="1900" i="1" dirty="0" smtClean="0">
                <a:solidFill>
                  <a:schemeClr val="tx1"/>
                </a:solidFill>
                <a:latin typeface="Times New Roman" pitchFamily="18" charset="0"/>
                <a:cs typeface="Times New Roman" pitchFamily="18" charset="0"/>
              </a:rPr>
              <a:t>του σχολείου και να παρατηρεί </a:t>
            </a:r>
            <a:r>
              <a:rPr lang="el-GR" sz="1900" b="1" i="1" dirty="0" smtClean="0">
                <a:solidFill>
                  <a:schemeClr val="tx1"/>
                </a:solidFill>
                <a:latin typeface="Times New Roman" pitchFamily="18" charset="0"/>
                <a:cs typeface="Times New Roman" pitchFamily="18" charset="0"/>
              </a:rPr>
              <a:t>πώς οι μαθητές συμπεριφέρονται κατά την είσοδό τους στο σχολείο</a:t>
            </a:r>
            <a:r>
              <a:rPr lang="el-GR" sz="1900" i="1" dirty="0" smtClean="0">
                <a:solidFill>
                  <a:schemeClr val="tx1"/>
                </a:solidFill>
                <a:latin typeface="Times New Roman" pitchFamily="18" charset="0"/>
                <a:cs typeface="Times New Roman" pitchFamily="18" charset="0"/>
              </a:rPr>
              <a:t> ( διακριτικές παρατηρήσεις)</a:t>
            </a:r>
          </a:p>
          <a:p>
            <a:pPr algn="ctr"/>
            <a:endParaRPr lang="el-GR" dirty="0"/>
          </a:p>
        </p:txBody>
      </p:sp>
      <p:sp>
        <p:nvSpPr>
          <p:cNvPr id="5" name="4 - Ορθογώνιο"/>
          <p:cNvSpPr/>
          <p:nvPr/>
        </p:nvSpPr>
        <p:spPr>
          <a:xfrm>
            <a:off x="642910" y="4500570"/>
            <a:ext cx="6000792" cy="642942"/>
          </a:xfrm>
          <a:prstGeom prst="rect">
            <a:avLst/>
          </a:prstGeom>
          <a:solidFill>
            <a:srgbClr val="EDF79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endParaRPr lang="el-GR" sz="1900" i="1" dirty="0" smtClean="0">
              <a:solidFill>
                <a:schemeClr val="tx1"/>
              </a:solidFill>
              <a:latin typeface="Times New Roman" pitchFamily="18" charset="0"/>
              <a:cs typeface="Times New Roman" pitchFamily="18" charset="0"/>
            </a:endParaRPr>
          </a:p>
          <a:p>
            <a:pPr marL="0" lvl="1" algn="ctr"/>
            <a:r>
              <a:rPr lang="el-GR" sz="1900" i="1" dirty="0" smtClean="0">
                <a:solidFill>
                  <a:schemeClr val="tx1"/>
                </a:solidFill>
                <a:latin typeface="Times New Roman" pitchFamily="18" charset="0"/>
                <a:cs typeface="Times New Roman" pitchFamily="18" charset="0"/>
              </a:rPr>
              <a:t>-μπορεί απλά να παρίσταται σε </a:t>
            </a:r>
            <a:r>
              <a:rPr lang="el-GR" sz="1900" b="1" i="1" dirty="0" smtClean="0">
                <a:solidFill>
                  <a:schemeClr val="tx1"/>
                </a:solidFill>
                <a:latin typeface="Times New Roman" pitchFamily="18" charset="0"/>
                <a:cs typeface="Times New Roman" pitchFamily="18" charset="0"/>
              </a:rPr>
              <a:t>μια σχολική τάξη.</a:t>
            </a:r>
          </a:p>
          <a:p>
            <a:pPr algn="ctr"/>
            <a:endParaRPr lang="el-GR" dirty="0"/>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6715140" cy="785794"/>
          </a:xfrm>
        </p:spPr>
        <p:txBody>
          <a:bodyPr>
            <a:normAutofit fontScale="90000"/>
          </a:bodyPr>
          <a:lstStyle/>
          <a:p>
            <a:pPr>
              <a:lnSpc>
                <a:spcPct val="80000"/>
              </a:lnSpc>
            </a:pPr>
            <a:r>
              <a:rPr lang="el-GR" sz="2400" b="1" dirty="0" smtClean="0"/>
              <a:t/>
            </a:r>
            <a:br>
              <a:rPr lang="el-GR" sz="2400" b="1" dirty="0" smtClean="0"/>
            </a:br>
            <a:r>
              <a:rPr lang="el-GR" sz="2400" b="1" dirty="0" smtClean="0">
                <a:latin typeface="Times New Roman" pitchFamily="18" charset="0"/>
                <a:cs typeface="Times New Roman" pitchFamily="18" charset="0"/>
              </a:rPr>
              <a:t/>
            </a:r>
            <a:br>
              <a:rPr lang="el-GR" sz="2400" b="1" dirty="0" smtClean="0">
                <a:latin typeface="Times New Roman" pitchFamily="18" charset="0"/>
                <a:cs typeface="Times New Roman" pitchFamily="18" charset="0"/>
              </a:rPr>
            </a:br>
            <a:r>
              <a:rPr lang="el-GR" sz="2400" b="1" dirty="0" smtClean="0"/>
              <a:t>  </a:t>
            </a:r>
            <a:endParaRPr lang="el-GR" b="1" dirty="0">
              <a:cs typeface="Times New Roman" pitchFamily="16" charset="0"/>
            </a:endParaRPr>
          </a:p>
        </p:txBody>
      </p:sp>
      <p:sp>
        <p:nvSpPr>
          <p:cNvPr id="3075" name="Rectangle 3"/>
          <p:cNvSpPr>
            <a:spLocks noGrp="1" noChangeArrowheads="1"/>
          </p:cNvSpPr>
          <p:nvPr>
            <p:ph idx="1"/>
          </p:nvPr>
        </p:nvSpPr>
        <p:spPr>
          <a:xfrm>
            <a:off x="0" y="857232"/>
            <a:ext cx="7000892" cy="6000768"/>
          </a:xfrm>
        </p:spPr>
        <p:txBody>
          <a:bodyPr>
            <a:normAutofit/>
          </a:bodyPr>
          <a:lstStyle/>
          <a:p>
            <a:pPr algn="ctr"/>
            <a:r>
              <a:rPr lang="el-GR" sz="2400" b="1" dirty="0" smtClean="0">
                <a:latin typeface="Times New Roman" pitchFamily="18" charset="0"/>
                <a:cs typeface="Times New Roman" pitchFamily="18" charset="0"/>
              </a:rPr>
              <a:t>Άσκηση 1</a:t>
            </a:r>
          </a:p>
          <a:p>
            <a:r>
              <a:rPr lang="el-GR" sz="2400" i="1" dirty="0" smtClean="0">
                <a:solidFill>
                  <a:srgbClr val="FF0000"/>
                </a:solidFill>
                <a:latin typeface="Times New Roman" pitchFamily="18" charset="0"/>
                <a:cs typeface="Times New Roman" pitchFamily="18" charset="0"/>
              </a:rPr>
              <a:t>Τι θα επέλεγες να παρατηρήσεις </a:t>
            </a:r>
            <a:r>
              <a:rPr lang="el-GR" sz="2400" i="1" dirty="0" smtClean="0">
                <a:latin typeface="Times New Roman" pitchFamily="18" charset="0"/>
                <a:cs typeface="Times New Roman" pitchFamily="18" charset="0"/>
              </a:rPr>
              <a:t>σε μια σχολική τάξη; </a:t>
            </a:r>
          </a:p>
          <a:p>
            <a:r>
              <a:rPr lang="el-GR" sz="2400" i="1" dirty="0" smtClean="0">
                <a:latin typeface="Times New Roman" pitchFamily="18" charset="0"/>
                <a:cs typeface="Times New Roman" pitchFamily="18" charset="0"/>
              </a:rPr>
              <a:t>Αιτιολόγησε την επιλογή σου.</a:t>
            </a:r>
          </a:p>
          <a:p>
            <a:pPr algn="ctr">
              <a:buNone/>
            </a:pPr>
            <a:r>
              <a:rPr lang="el-GR" sz="1400" dirty="0" smtClean="0">
                <a:latin typeface="Times New Roman" pitchFamily="18" charset="0"/>
                <a:cs typeface="Times New Roman" pitchFamily="18" charset="0"/>
              </a:rPr>
              <a:t>	(π.χ. σε ποιο βαθμό ο/η εκπαιδευτικός ενθαρρύνει εξίσου αγόρια και κορίτσια να ασχοληθούν με τις κατασκευές στην αντίστοιχη γωνιά;)</a:t>
            </a:r>
            <a:endParaRPr lang="el-GR" sz="1400" b="1" dirty="0" smtClean="0">
              <a:latin typeface="Times New Roman" pitchFamily="18" charset="0"/>
              <a:cs typeface="Times New Roman" pitchFamily="18" charset="0"/>
            </a:endParaRPr>
          </a:p>
          <a:p>
            <a:pPr algn="ctr"/>
            <a:endParaRPr lang="el-GR" sz="2400" b="1" dirty="0" smtClean="0">
              <a:latin typeface="Times New Roman" pitchFamily="18" charset="0"/>
              <a:cs typeface="Times New Roman" pitchFamily="18" charset="0"/>
            </a:endParaRPr>
          </a:p>
          <a:p>
            <a:pPr algn="ctr"/>
            <a:r>
              <a:rPr lang="el-GR" sz="2400" b="1" dirty="0" smtClean="0">
                <a:latin typeface="Times New Roman" pitchFamily="18" charset="0"/>
                <a:cs typeface="Times New Roman" pitchFamily="18" charset="0"/>
              </a:rPr>
              <a:t>Άσκηση 2</a:t>
            </a:r>
            <a:endParaRPr lang="el-GR" sz="2400" i="1" dirty="0" smtClean="0">
              <a:latin typeface="Times New Roman" pitchFamily="18" charset="0"/>
              <a:cs typeface="Times New Roman" pitchFamily="18" charset="0"/>
            </a:endParaRPr>
          </a:p>
          <a:p>
            <a:r>
              <a:rPr lang="el-GR" sz="2400" i="1" dirty="0" smtClean="0">
                <a:latin typeface="Times New Roman" pitchFamily="18" charset="0"/>
                <a:cs typeface="Times New Roman" pitchFamily="18" charset="0"/>
              </a:rPr>
              <a:t>Ο ερευνητής κάθεται ήσυχα στη γωνιά μιας τάξης. </a:t>
            </a:r>
            <a:r>
              <a:rPr lang="el-GR" sz="2400" i="1" dirty="0" smtClean="0">
                <a:solidFill>
                  <a:srgbClr val="FF0000"/>
                </a:solidFill>
                <a:latin typeface="Times New Roman" pitchFamily="18" charset="0"/>
                <a:cs typeface="Times New Roman" pitchFamily="18" charset="0"/>
              </a:rPr>
              <a:t>Η παρουσία του </a:t>
            </a:r>
            <a:r>
              <a:rPr lang="el-GR" sz="2400" i="1" dirty="0" smtClean="0">
                <a:latin typeface="Times New Roman" pitchFamily="18" charset="0"/>
                <a:cs typeface="Times New Roman" pitchFamily="18" charset="0"/>
              </a:rPr>
              <a:t>εκτιμάς ότι </a:t>
            </a:r>
            <a:r>
              <a:rPr lang="el-GR" sz="2400" i="1" dirty="0" smtClean="0">
                <a:solidFill>
                  <a:srgbClr val="FF0000"/>
                </a:solidFill>
                <a:latin typeface="Times New Roman" pitchFamily="18" charset="0"/>
                <a:cs typeface="Times New Roman" pitchFamily="18" charset="0"/>
              </a:rPr>
              <a:t>μπορεί να αλλάξει το κλίμα στην τάξη; </a:t>
            </a:r>
          </a:p>
          <a:p>
            <a:r>
              <a:rPr lang="el-GR" sz="2400" i="1" dirty="0" smtClean="0">
                <a:latin typeface="Times New Roman" pitchFamily="18" charset="0"/>
                <a:cs typeface="Times New Roman" pitchFamily="18" charset="0"/>
              </a:rPr>
              <a:t>Τεκμηρίωσε την όποια απάντηση σου.</a:t>
            </a:r>
          </a:p>
          <a:p>
            <a:endParaRPr lang="el-GR" sz="2000" dirty="0" smtClean="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a:extLst>
              <a:ext uri="{FF2B5EF4-FFF2-40B4-BE49-F238E27FC236}">
                <a16:creationId xmlns:a16="http://schemas.microsoft.com/office/drawing/2014/main" xmlns="" id="{DA9E9C59-2CBA-4975-98FC-6B8641040812}"/>
              </a:ext>
            </a:extLst>
          </p:cNvPr>
          <p:cNvSpPr>
            <a:spLocks noGrp="1"/>
          </p:cNvSpPr>
          <p:nvPr>
            <p:ph type="title"/>
          </p:nvPr>
        </p:nvSpPr>
        <p:spPr>
          <a:xfrm>
            <a:off x="755576" y="404664"/>
            <a:ext cx="7488832" cy="1368152"/>
          </a:xfrm>
          <a:solidFill>
            <a:schemeClr val="tx2">
              <a:lumMod val="20000"/>
              <a:lumOff val="80000"/>
            </a:schemeClr>
          </a:solidFill>
        </p:spPr>
        <p:txBody>
          <a:bodyPr>
            <a:noAutofit/>
          </a:bodyPr>
          <a:lstStyle/>
          <a:p>
            <a:pPr algn="ctr"/>
            <a:r>
              <a:rPr lang="el-GR" sz="2400" b="1" dirty="0">
                <a:latin typeface="Times New Roman" pitchFamily="18" charset="0"/>
                <a:cs typeface="Times New Roman" pitchFamily="18" charset="0"/>
              </a:rPr>
              <a:t>Ανάλογα με το βαθμό συμμετοχής του/της παρατηρητή/</a:t>
            </a:r>
            <a:r>
              <a:rPr lang="el-GR" sz="2400" b="1" dirty="0" err="1">
                <a:latin typeface="Times New Roman" pitchFamily="18" charset="0"/>
                <a:cs typeface="Times New Roman" pitchFamily="18" charset="0"/>
              </a:rPr>
              <a:t>τριας</a:t>
            </a:r>
            <a:r>
              <a:rPr lang="el-GR" sz="2400" b="1" dirty="0">
                <a:latin typeface="Times New Roman" pitchFamily="18" charset="0"/>
                <a:cs typeface="Times New Roman" pitchFamily="18" charset="0"/>
              </a:rPr>
              <a:t>: από την απλή παρουσία έως την πλήρη συμμετοχή</a:t>
            </a:r>
            <a:endParaRPr lang="el-GR" sz="2400" dirty="0">
              <a:latin typeface="Times New Roman" pitchFamily="18" charset="0"/>
              <a:cs typeface="Times New Roman" pitchFamily="18" charset="0"/>
            </a:endParaRPr>
          </a:p>
        </p:txBody>
      </p:sp>
      <p:sp>
        <p:nvSpPr>
          <p:cNvPr id="3" name="Θέση περιεχομένου 2">
            <a:extLst>
              <a:ext uri="{FF2B5EF4-FFF2-40B4-BE49-F238E27FC236}">
                <a16:creationId xmlns:a16="http://schemas.microsoft.com/office/drawing/2014/main" xmlns="" id="{A9F43610-3A9E-4C68-8EFF-E7EAAF3C008D}"/>
              </a:ext>
            </a:extLst>
          </p:cNvPr>
          <p:cNvSpPr>
            <a:spLocks noGrp="1"/>
          </p:cNvSpPr>
          <p:nvPr>
            <p:ph sz="half" idx="1"/>
          </p:nvPr>
        </p:nvSpPr>
        <p:spPr>
          <a:xfrm>
            <a:off x="971600" y="1924093"/>
            <a:ext cx="7200800" cy="4248472"/>
          </a:xfrm>
          <a:custGeom>
            <a:avLst/>
            <a:gdLst>
              <a:gd name="connsiteX0" fmla="*/ 0 w 7200800"/>
              <a:gd name="connsiteY0" fmla="*/ 0 h 4248472"/>
              <a:gd name="connsiteX1" fmla="*/ 582610 w 7200800"/>
              <a:gd name="connsiteY1" fmla="*/ 0 h 4248472"/>
              <a:gd name="connsiteX2" fmla="*/ 1309236 w 7200800"/>
              <a:gd name="connsiteY2" fmla="*/ 0 h 4248472"/>
              <a:gd name="connsiteX3" fmla="*/ 2035863 w 7200800"/>
              <a:gd name="connsiteY3" fmla="*/ 0 h 4248472"/>
              <a:gd name="connsiteX4" fmla="*/ 2834497 w 7200800"/>
              <a:gd name="connsiteY4" fmla="*/ 0 h 4248472"/>
              <a:gd name="connsiteX5" fmla="*/ 3489115 w 7200800"/>
              <a:gd name="connsiteY5" fmla="*/ 0 h 4248472"/>
              <a:gd name="connsiteX6" fmla="*/ 3927709 w 7200800"/>
              <a:gd name="connsiteY6" fmla="*/ 0 h 4248472"/>
              <a:gd name="connsiteX7" fmla="*/ 4654335 w 7200800"/>
              <a:gd name="connsiteY7" fmla="*/ 0 h 4248472"/>
              <a:gd name="connsiteX8" fmla="*/ 5164937 w 7200800"/>
              <a:gd name="connsiteY8" fmla="*/ 0 h 4248472"/>
              <a:gd name="connsiteX9" fmla="*/ 5819556 w 7200800"/>
              <a:gd name="connsiteY9" fmla="*/ 0 h 4248472"/>
              <a:gd name="connsiteX10" fmla="*/ 6546182 w 7200800"/>
              <a:gd name="connsiteY10" fmla="*/ 0 h 4248472"/>
              <a:gd name="connsiteX11" fmla="*/ 7200800 w 7200800"/>
              <a:gd name="connsiteY11" fmla="*/ 0 h 4248472"/>
              <a:gd name="connsiteX12" fmla="*/ 7200800 w 7200800"/>
              <a:gd name="connsiteY12" fmla="*/ 649409 h 4248472"/>
              <a:gd name="connsiteX13" fmla="*/ 7200800 w 7200800"/>
              <a:gd name="connsiteY13" fmla="*/ 1128880 h 4248472"/>
              <a:gd name="connsiteX14" fmla="*/ 7200800 w 7200800"/>
              <a:gd name="connsiteY14" fmla="*/ 1650835 h 4248472"/>
              <a:gd name="connsiteX15" fmla="*/ 7200800 w 7200800"/>
              <a:gd name="connsiteY15" fmla="*/ 2172790 h 4248472"/>
              <a:gd name="connsiteX16" fmla="*/ 7200800 w 7200800"/>
              <a:gd name="connsiteY16" fmla="*/ 2652260 h 4248472"/>
              <a:gd name="connsiteX17" fmla="*/ 7200800 w 7200800"/>
              <a:gd name="connsiteY17" fmla="*/ 3344154 h 4248472"/>
              <a:gd name="connsiteX18" fmla="*/ 7200800 w 7200800"/>
              <a:gd name="connsiteY18" fmla="*/ 4248472 h 4248472"/>
              <a:gd name="connsiteX19" fmla="*/ 6546182 w 7200800"/>
              <a:gd name="connsiteY19" fmla="*/ 4248472 h 4248472"/>
              <a:gd name="connsiteX20" fmla="*/ 5891564 w 7200800"/>
              <a:gd name="connsiteY20" fmla="*/ 4248472 h 4248472"/>
              <a:gd name="connsiteX21" fmla="*/ 5452969 w 7200800"/>
              <a:gd name="connsiteY21" fmla="*/ 4248472 h 4248472"/>
              <a:gd name="connsiteX22" fmla="*/ 5014375 w 7200800"/>
              <a:gd name="connsiteY22" fmla="*/ 4248472 h 4248472"/>
              <a:gd name="connsiteX23" fmla="*/ 4287749 w 7200800"/>
              <a:gd name="connsiteY23" fmla="*/ 4248472 h 4248472"/>
              <a:gd name="connsiteX24" fmla="*/ 3705139 w 7200800"/>
              <a:gd name="connsiteY24" fmla="*/ 4248472 h 4248472"/>
              <a:gd name="connsiteX25" fmla="*/ 2978513 w 7200800"/>
              <a:gd name="connsiteY25" fmla="*/ 4248472 h 4248472"/>
              <a:gd name="connsiteX26" fmla="*/ 2323895 w 7200800"/>
              <a:gd name="connsiteY26" fmla="*/ 4248472 h 4248472"/>
              <a:gd name="connsiteX27" fmla="*/ 1669276 w 7200800"/>
              <a:gd name="connsiteY27" fmla="*/ 4248472 h 4248472"/>
              <a:gd name="connsiteX28" fmla="*/ 1158674 w 7200800"/>
              <a:gd name="connsiteY28" fmla="*/ 4248472 h 4248472"/>
              <a:gd name="connsiteX29" fmla="*/ 0 w 7200800"/>
              <a:gd name="connsiteY29" fmla="*/ 4248472 h 4248472"/>
              <a:gd name="connsiteX30" fmla="*/ 0 w 7200800"/>
              <a:gd name="connsiteY30" fmla="*/ 3769002 h 4248472"/>
              <a:gd name="connsiteX31" fmla="*/ 0 w 7200800"/>
              <a:gd name="connsiteY31" fmla="*/ 3119592 h 4248472"/>
              <a:gd name="connsiteX32" fmla="*/ 0 w 7200800"/>
              <a:gd name="connsiteY32" fmla="*/ 2597637 h 4248472"/>
              <a:gd name="connsiteX33" fmla="*/ 0 w 7200800"/>
              <a:gd name="connsiteY33" fmla="*/ 2033197 h 4248472"/>
              <a:gd name="connsiteX34" fmla="*/ 0 w 7200800"/>
              <a:gd name="connsiteY34" fmla="*/ 1553727 h 4248472"/>
              <a:gd name="connsiteX35" fmla="*/ 0 w 7200800"/>
              <a:gd name="connsiteY35" fmla="*/ 989287 h 4248472"/>
              <a:gd name="connsiteX36" fmla="*/ 0 w 7200800"/>
              <a:gd name="connsiteY36" fmla="*/ 0 h 4248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7200800" h="4248472" fill="none" extrusionOk="0">
                <a:moveTo>
                  <a:pt x="0" y="0"/>
                </a:moveTo>
                <a:cubicBezTo>
                  <a:pt x="251444" y="-22262"/>
                  <a:pt x="441893" y="-13531"/>
                  <a:pt x="582610" y="0"/>
                </a:cubicBezTo>
                <a:cubicBezTo>
                  <a:pt x="723327" y="13531"/>
                  <a:pt x="1095116" y="-6160"/>
                  <a:pt x="1309236" y="0"/>
                </a:cubicBezTo>
                <a:cubicBezTo>
                  <a:pt x="1523356" y="6160"/>
                  <a:pt x="1682589" y="-3655"/>
                  <a:pt x="2035863" y="0"/>
                </a:cubicBezTo>
                <a:cubicBezTo>
                  <a:pt x="2389137" y="3655"/>
                  <a:pt x="2559389" y="-18374"/>
                  <a:pt x="2834497" y="0"/>
                </a:cubicBezTo>
                <a:cubicBezTo>
                  <a:pt x="3109605" y="18374"/>
                  <a:pt x="3165284" y="21187"/>
                  <a:pt x="3489115" y="0"/>
                </a:cubicBezTo>
                <a:cubicBezTo>
                  <a:pt x="3812946" y="-21187"/>
                  <a:pt x="3824840" y="5395"/>
                  <a:pt x="3927709" y="0"/>
                </a:cubicBezTo>
                <a:cubicBezTo>
                  <a:pt x="4030578" y="-5395"/>
                  <a:pt x="4441438" y="29161"/>
                  <a:pt x="4654335" y="0"/>
                </a:cubicBezTo>
                <a:cubicBezTo>
                  <a:pt x="4867232" y="-29161"/>
                  <a:pt x="4955242" y="5888"/>
                  <a:pt x="5164937" y="0"/>
                </a:cubicBezTo>
                <a:cubicBezTo>
                  <a:pt x="5374632" y="-5888"/>
                  <a:pt x="5508505" y="16199"/>
                  <a:pt x="5819556" y="0"/>
                </a:cubicBezTo>
                <a:cubicBezTo>
                  <a:pt x="6130607" y="-16199"/>
                  <a:pt x="6366987" y="-25913"/>
                  <a:pt x="6546182" y="0"/>
                </a:cubicBezTo>
                <a:cubicBezTo>
                  <a:pt x="6725377" y="25913"/>
                  <a:pt x="6953255" y="-2962"/>
                  <a:pt x="7200800" y="0"/>
                </a:cubicBezTo>
                <a:cubicBezTo>
                  <a:pt x="7200388" y="266454"/>
                  <a:pt x="7211800" y="516807"/>
                  <a:pt x="7200800" y="649409"/>
                </a:cubicBezTo>
                <a:cubicBezTo>
                  <a:pt x="7189800" y="782011"/>
                  <a:pt x="7178665" y="937053"/>
                  <a:pt x="7200800" y="1128880"/>
                </a:cubicBezTo>
                <a:cubicBezTo>
                  <a:pt x="7222935" y="1320707"/>
                  <a:pt x="7220598" y="1490964"/>
                  <a:pt x="7200800" y="1650835"/>
                </a:cubicBezTo>
                <a:cubicBezTo>
                  <a:pt x="7181002" y="1810706"/>
                  <a:pt x="7213090" y="2027607"/>
                  <a:pt x="7200800" y="2172790"/>
                </a:cubicBezTo>
                <a:cubicBezTo>
                  <a:pt x="7188510" y="2317974"/>
                  <a:pt x="7219009" y="2462741"/>
                  <a:pt x="7200800" y="2652260"/>
                </a:cubicBezTo>
                <a:cubicBezTo>
                  <a:pt x="7182592" y="2841779"/>
                  <a:pt x="7191776" y="3008881"/>
                  <a:pt x="7200800" y="3344154"/>
                </a:cubicBezTo>
                <a:cubicBezTo>
                  <a:pt x="7209824" y="3679427"/>
                  <a:pt x="7185188" y="3862456"/>
                  <a:pt x="7200800" y="4248472"/>
                </a:cubicBezTo>
                <a:cubicBezTo>
                  <a:pt x="6995462" y="4219503"/>
                  <a:pt x="6783500" y="4247614"/>
                  <a:pt x="6546182" y="4248472"/>
                </a:cubicBezTo>
                <a:cubicBezTo>
                  <a:pt x="6308864" y="4249330"/>
                  <a:pt x="6127125" y="4235805"/>
                  <a:pt x="5891564" y="4248472"/>
                </a:cubicBezTo>
                <a:cubicBezTo>
                  <a:pt x="5656003" y="4261139"/>
                  <a:pt x="5625950" y="4270338"/>
                  <a:pt x="5452969" y="4248472"/>
                </a:cubicBezTo>
                <a:cubicBezTo>
                  <a:pt x="5279988" y="4226606"/>
                  <a:pt x="5226899" y="4254842"/>
                  <a:pt x="5014375" y="4248472"/>
                </a:cubicBezTo>
                <a:cubicBezTo>
                  <a:pt x="4801851" y="4242102"/>
                  <a:pt x="4515502" y="4233258"/>
                  <a:pt x="4287749" y="4248472"/>
                </a:cubicBezTo>
                <a:cubicBezTo>
                  <a:pt x="4059996" y="4263686"/>
                  <a:pt x="3876600" y="4265313"/>
                  <a:pt x="3705139" y="4248472"/>
                </a:cubicBezTo>
                <a:cubicBezTo>
                  <a:pt x="3533678" y="4231632"/>
                  <a:pt x="3338788" y="4255874"/>
                  <a:pt x="2978513" y="4248472"/>
                </a:cubicBezTo>
                <a:cubicBezTo>
                  <a:pt x="2618238" y="4241070"/>
                  <a:pt x="2559194" y="4232276"/>
                  <a:pt x="2323895" y="4248472"/>
                </a:cubicBezTo>
                <a:cubicBezTo>
                  <a:pt x="2088596" y="4264668"/>
                  <a:pt x="1821364" y="4242290"/>
                  <a:pt x="1669276" y="4248472"/>
                </a:cubicBezTo>
                <a:cubicBezTo>
                  <a:pt x="1517188" y="4254654"/>
                  <a:pt x="1283463" y="4252601"/>
                  <a:pt x="1158674" y="4248472"/>
                </a:cubicBezTo>
                <a:cubicBezTo>
                  <a:pt x="1033885" y="4244343"/>
                  <a:pt x="308851" y="4240897"/>
                  <a:pt x="0" y="4248472"/>
                </a:cubicBezTo>
                <a:cubicBezTo>
                  <a:pt x="-4358" y="4062000"/>
                  <a:pt x="-20901" y="3947451"/>
                  <a:pt x="0" y="3769002"/>
                </a:cubicBezTo>
                <a:cubicBezTo>
                  <a:pt x="20901" y="3590553"/>
                  <a:pt x="9985" y="3439976"/>
                  <a:pt x="0" y="3119592"/>
                </a:cubicBezTo>
                <a:cubicBezTo>
                  <a:pt x="-9985" y="2799208"/>
                  <a:pt x="-11314" y="2799855"/>
                  <a:pt x="0" y="2597637"/>
                </a:cubicBezTo>
                <a:cubicBezTo>
                  <a:pt x="11314" y="2395420"/>
                  <a:pt x="18839" y="2250372"/>
                  <a:pt x="0" y="2033197"/>
                </a:cubicBezTo>
                <a:cubicBezTo>
                  <a:pt x="-18839" y="1816022"/>
                  <a:pt x="-12424" y="1761390"/>
                  <a:pt x="0" y="1553727"/>
                </a:cubicBezTo>
                <a:cubicBezTo>
                  <a:pt x="12424" y="1346064"/>
                  <a:pt x="-295" y="1147512"/>
                  <a:pt x="0" y="989287"/>
                </a:cubicBezTo>
                <a:cubicBezTo>
                  <a:pt x="295" y="831062"/>
                  <a:pt x="4542" y="360976"/>
                  <a:pt x="0" y="0"/>
                </a:cubicBezTo>
                <a:close/>
              </a:path>
              <a:path w="7200800" h="4248472" stroke="0" extrusionOk="0">
                <a:moveTo>
                  <a:pt x="0" y="0"/>
                </a:moveTo>
                <a:cubicBezTo>
                  <a:pt x="212042" y="-19399"/>
                  <a:pt x="620123" y="34387"/>
                  <a:pt x="798634" y="0"/>
                </a:cubicBezTo>
                <a:cubicBezTo>
                  <a:pt x="977145" y="-34387"/>
                  <a:pt x="1233211" y="7717"/>
                  <a:pt x="1381244" y="0"/>
                </a:cubicBezTo>
                <a:cubicBezTo>
                  <a:pt x="1529277" y="-7717"/>
                  <a:pt x="1747961" y="21058"/>
                  <a:pt x="1963855" y="0"/>
                </a:cubicBezTo>
                <a:cubicBezTo>
                  <a:pt x="2179749" y="-21058"/>
                  <a:pt x="2545503" y="10222"/>
                  <a:pt x="2762489" y="0"/>
                </a:cubicBezTo>
                <a:cubicBezTo>
                  <a:pt x="2979475" y="-10222"/>
                  <a:pt x="3174013" y="-27592"/>
                  <a:pt x="3561123" y="0"/>
                </a:cubicBezTo>
                <a:cubicBezTo>
                  <a:pt x="3948233" y="27592"/>
                  <a:pt x="4057799" y="-18629"/>
                  <a:pt x="4287749" y="0"/>
                </a:cubicBezTo>
                <a:cubicBezTo>
                  <a:pt x="4517699" y="18629"/>
                  <a:pt x="4543796" y="-18880"/>
                  <a:pt x="4726343" y="0"/>
                </a:cubicBezTo>
                <a:cubicBezTo>
                  <a:pt x="4908890" y="18880"/>
                  <a:pt x="5189395" y="6336"/>
                  <a:pt x="5452969" y="0"/>
                </a:cubicBezTo>
                <a:cubicBezTo>
                  <a:pt x="5716543" y="-6336"/>
                  <a:pt x="5744514" y="-10916"/>
                  <a:pt x="5963572" y="0"/>
                </a:cubicBezTo>
                <a:cubicBezTo>
                  <a:pt x="6182630" y="10916"/>
                  <a:pt x="6252605" y="11266"/>
                  <a:pt x="6402166" y="0"/>
                </a:cubicBezTo>
                <a:cubicBezTo>
                  <a:pt x="6551727" y="-11266"/>
                  <a:pt x="6991546" y="-29292"/>
                  <a:pt x="7200800" y="0"/>
                </a:cubicBezTo>
                <a:cubicBezTo>
                  <a:pt x="7172537" y="259835"/>
                  <a:pt x="7234186" y="473958"/>
                  <a:pt x="7200800" y="691894"/>
                </a:cubicBezTo>
                <a:cubicBezTo>
                  <a:pt x="7167414" y="909830"/>
                  <a:pt x="7177625" y="1175065"/>
                  <a:pt x="7200800" y="1341303"/>
                </a:cubicBezTo>
                <a:cubicBezTo>
                  <a:pt x="7223975" y="1507541"/>
                  <a:pt x="7218556" y="1674662"/>
                  <a:pt x="7200800" y="1820774"/>
                </a:cubicBezTo>
                <a:cubicBezTo>
                  <a:pt x="7183044" y="1966886"/>
                  <a:pt x="7206908" y="2214513"/>
                  <a:pt x="7200800" y="2470183"/>
                </a:cubicBezTo>
                <a:cubicBezTo>
                  <a:pt x="7194692" y="2725853"/>
                  <a:pt x="7208152" y="2782945"/>
                  <a:pt x="7200800" y="2949653"/>
                </a:cubicBezTo>
                <a:cubicBezTo>
                  <a:pt x="7193449" y="3116361"/>
                  <a:pt x="7201048" y="3203031"/>
                  <a:pt x="7200800" y="3429124"/>
                </a:cubicBezTo>
                <a:cubicBezTo>
                  <a:pt x="7200552" y="3655217"/>
                  <a:pt x="7226606" y="3944435"/>
                  <a:pt x="7200800" y="4248472"/>
                </a:cubicBezTo>
                <a:cubicBezTo>
                  <a:pt x="6904381" y="4219675"/>
                  <a:pt x="6633000" y="4267001"/>
                  <a:pt x="6474174" y="4248472"/>
                </a:cubicBezTo>
                <a:cubicBezTo>
                  <a:pt x="6315348" y="4229943"/>
                  <a:pt x="6157791" y="4232469"/>
                  <a:pt x="6035580" y="4248472"/>
                </a:cubicBezTo>
                <a:cubicBezTo>
                  <a:pt x="5913369" y="4264475"/>
                  <a:pt x="5676039" y="4237099"/>
                  <a:pt x="5452969" y="4248472"/>
                </a:cubicBezTo>
                <a:cubicBezTo>
                  <a:pt x="5229899" y="4259845"/>
                  <a:pt x="5029323" y="4238248"/>
                  <a:pt x="4726343" y="4248472"/>
                </a:cubicBezTo>
                <a:cubicBezTo>
                  <a:pt x="4423363" y="4258696"/>
                  <a:pt x="4313790" y="4265048"/>
                  <a:pt x="4071725" y="4248472"/>
                </a:cubicBezTo>
                <a:cubicBezTo>
                  <a:pt x="3829660" y="4231896"/>
                  <a:pt x="3686230" y="4240867"/>
                  <a:pt x="3561123" y="4248472"/>
                </a:cubicBezTo>
                <a:cubicBezTo>
                  <a:pt x="3436016" y="4256077"/>
                  <a:pt x="3044158" y="4281061"/>
                  <a:pt x="2906505" y="4248472"/>
                </a:cubicBezTo>
                <a:cubicBezTo>
                  <a:pt x="2768852" y="4215883"/>
                  <a:pt x="2522261" y="4226438"/>
                  <a:pt x="2251887" y="4248472"/>
                </a:cubicBezTo>
                <a:cubicBezTo>
                  <a:pt x="1981513" y="4270506"/>
                  <a:pt x="1957766" y="4232829"/>
                  <a:pt x="1741284" y="4248472"/>
                </a:cubicBezTo>
                <a:cubicBezTo>
                  <a:pt x="1524802" y="4264115"/>
                  <a:pt x="1418118" y="4266863"/>
                  <a:pt x="1230682" y="4248472"/>
                </a:cubicBezTo>
                <a:cubicBezTo>
                  <a:pt x="1043246" y="4230081"/>
                  <a:pt x="953986" y="4258550"/>
                  <a:pt x="720080" y="4248472"/>
                </a:cubicBezTo>
                <a:cubicBezTo>
                  <a:pt x="486174" y="4238394"/>
                  <a:pt x="223166" y="4246999"/>
                  <a:pt x="0" y="4248472"/>
                </a:cubicBezTo>
                <a:cubicBezTo>
                  <a:pt x="-14546" y="3946277"/>
                  <a:pt x="-16784" y="3776424"/>
                  <a:pt x="0" y="3641547"/>
                </a:cubicBezTo>
                <a:cubicBezTo>
                  <a:pt x="16784" y="3506671"/>
                  <a:pt x="-8833" y="3392579"/>
                  <a:pt x="0" y="3162077"/>
                </a:cubicBezTo>
                <a:cubicBezTo>
                  <a:pt x="8833" y="2931575"/>
                  <a:pt x="8613" y="2760593"/>
                  <a:pt x="0" y="2597637"/>
                </a:cubicBezTo>
                <a:cubicBezTo>
                  <a:pt x="-8613" y="2434681"/>
                  <a:pt x="-19112" y="2268029"/>
                  <a:pt x="0" y="1948228"/>
                </a:cubicBezTo>
                <a:cubicBezTo>
                  <a:pt x="19112" y="1628427"/>
                  <a:pt x="-22211" y="1590448"/>
                  <a:pt x="0" y="1468757"/>
                </a:cubicBezTo>
                <a:cubicBezTo>
                  <a:pt x="22211" y="1347066"/>
                  <a:pt x="-6520" y="1015560"/>
                  <a:pt x="0" y="861833"/>
                </a:cubicBezTo>
                <a:cubicBezTo>
                  <a:pt x="6520" y="708106"/>
                  <a:pt x="-16118" y="358554"/>
                  <a:pt x="0" y="0"/>
                </a:cubicBezTo>
                <a:close/>
              </a:path>
            </a:pathLst>
          </a:custGeom>
          <a:ln>
            <a:solidFill>
              <a:schemeClr val="tx1"/>
            </a:solidFill>
            <a:extLst>
              <a:ext uri="{C807C97D-BFC1-408E-A445-0C87EB9F89A2}">
                <ask:lineSketchStyleProps xmlns:ask="http://schemas.microsoft.com/office/drawing/2018/sketchyshapes" xmlns="" sd="1456329431">
                  <ask:type>
                    <ask:lineSketchFreehand/>
                  </ask:type>
                </ask:lineSketchStyleProps>
              </a:ext>
            </a:extLst>
          </a:ln>
        </p:spPr>
        <p:txBody>
          <a:bodyPr>
            <a:normAutofit/>
          </a:bodyPr>
          <a:lstStyle/>
          <a:p>
            <a:pPr algn="ctr">
              <a:buFont typeface="Wingdings" panose="05000000000000000000" pitchFamily="2" charset="2"/>
              <a:buChar char="v"/>
            </a:pPr>
            <a:r>
              <a:rPr lang="el-GR" sz="2400" b="1" dirty="0">
                <a:solidFill>
                  <a:srgbClr val="C00000"/>
                </a:solidFill>
                <a:latin typeface="Times New Roman" pitchFamily="18" charset="0"/>
                <a:cs typeface="Times New Roman" pitchFamily="18" charset="0"/>
              </a:rPr>
              <a:t>ΜΗ συμμετοχική παρατήρηση</a:t>
            </a:r>
          </a:p>
          <a:p>
            <a:pPr marL="0" indent="0" algn="ctr">
              <a:buNone/>
            </a:pPr>
            <a:r>
              <a:rPr lang="el-GR" sz="2400" dirty="0">
                <a:latin typeface="Times New Roman" pitchFamily="18" charset="0"/>
                <a:cs typeface="Times New Roman" pitchFamily="18" charset="0"/>
              </a:rPr>
              <a:t>Ο/η παρατηρητής/</a:t>
            </a:r>
            <a:r>
              <a:rPr lang="el-GR" sz="2400" dirty="0" err="1">
                <a:latin typeface="Times New Roman" pitchFamily="18" charset="0"/>
                <a:cs typeface="Times New Roman" pitchFamily="18" charset="0"/>
              </a:rPr>
              <a:t>τρια</a:t>
            </a:r>
            <a:r>
              <a:rPr lang="el-GR" sz="2400" dirty="0">
                <a:latin typeface="Times New Roman" pitchFamily="18" charset="0"/>
                <a:cs typeface="Times New Roman" pitchFamily="18" charset="0"/>
              </a:rPr>
              <a:t> δεν αναμειγνύεται στις δραστηριότητες των υποκειμένων που ερευνά, επιδιώκει να είναι </a:t>
            </a:r>
            <a:r>
              <a:rPr lang="el-GR" sz="2400" dirty="0" err="1">
                <a:latin typeface="Times New Roman" pitchFamily="18" charset="0"/>
                <a:cs typeface="Times New Roman" pitchFamily="18" charset="0"/>
              </a:rPr>
              <a:t>αποστασιοποιημένος</a:t>
            </a:r>
            <a:r>
              <a:rPr lang="el-GR" sz="2400" dirty="0">
                <a:latin typeface="Times New Roman" pitchFamily="18" charset="0"/>
                <a:cs typeface="Times New Roman" pitchFamily="18" charset="0"/>
              </a:rPr>
              <a:t>.</a:t>
            </a:r>
          </a:p>
          <a:p>
            <a:pPr marL="0" indent="0" algn="ctr">
              <a:buNone/>
            </a:pPr>
            <a:r>
              <a:rPr lang="el-GR" sz="2400" dirty="0">
                <a:latin typeface="Times New Roman" pitchFamily="18" charset="0"/>
                <a:cs typeface="Times New Roman" pitchFamily="18" charset="0"/>
              </a:rPr>
              <a:t> </a:t>
            </a:r>
          </a:p>
          <a:p>
            <a:pPr marL="0" indent="0" algn="ctr">
              <a:buNone/>
            </a:pPr>
            <a:r>
              <a:rPr lang="el-GR" sz="2400" dirty="0">
                <a:latin typeface="Times New Roman" pitchFamily="18" charset="0"/>
                <a:cs typeface="Times New Roman" pitchFamily="18" charset="0"/>
              </a:rPr>
              <a:t>Π.χ. Βρίσκομαι μέσα στην αίθουσα διδασκαλίας, παρατηρώ τα τεκταινόμενα, τις συμπεριφορές, αλλά δεν παίρνω μέρος στις δράσεις, ούτε αλληλεπιδρώ με τα μέλη της ομάδας.</a:t>
            </a:r>
          </a:p>
          <a:p>
            <a:pPr marL="0" indent="0" algn="ctr">
              <a:buNone/>
            </a:pPr>
            <a:r>
              <a:rPr lang="el-GR" sz="2400" dirty="0">
                <a:latin typeface="Times New Roman" pitchFamily="18" charset="0"/>
                <a:cs typeface="Times New Roman" pitchFamily="18" charset="0"/>
              </a:rPr>
              <a:t> </a:t>
            </a:r>
            <a:endParaRPr lang="el-GR" sz="2400" b="1" dirty="0">
              <a:latin typeface="Times New Roman" pitchFamily="18" charset="0"/>
              <a:cs typeface="Times New Roman" pitchFamily="18" charset="0"/>
            </a:endParaRPr>
          </a:p>
          <a:p>
            <a:pPr marL="0" indent="0" algn="ctr">
              <a:buNone/>
            </a:pPr>
            <a:endParaRPr lang="el-GR" sz="2000" b="1" u="sng" dirty="0"/>
          </a:p>
          <a:p>
            <a:endParaRPr lang="el-GR" sz="2000" dirty="0"/>
          </a:p>
        </p:txBody>
      </p:sp>
    </p:spTree>
    <p:extLst>
      <p:ext uri="{BB962C8B-B14F-4D97-AF65-F5344CB8AC3E}">
        <p14:creationId xmlns:p14="http://schemas.microsoft.com/office/powerpoint/2010/main" xmlns="" val="3973304544"/>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Θέμα του Office">
  <a:themeElements>
    <a:clrScheme name="Διαστημικό">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8001</TotalTime>
  <Words>2412</Words>
  <Application>Microsoft Office PowerPoint</Application>
  <PresentationFormat>Προβολή στην οθόνη (4:3)</PresentationFormat>
  <Paragraphs>406</Paragraphs>
  <Slides>32</Slides>
  <Notes>19</Notes>
  <HiddenSlides>0</HiddenSlides>
  <MMClips>0</MMClips>
  <ScaleCrop>false</ScaleCrop>
  <HeadingPairs>
    <vt:vector size="4" baseType="variant">
      <vt:variant>
        <vt:lpstr>Θέμα</vt:lpstr>
      </vt:variant>
      <vt:variant>
        <vt:i4>1</vt:i4>
      </vt:variant>
      <vt:variant>
        <vt:lpstr>Τίτλοι διαφανειών</vt:lpstr>
      </vt:variant>
      <vt:variant>
        <vt:i4>32</vt:i4>
      </vt:variant>
    </vt:vector>
  </HeadingPairs>
  <TitlesOfParts>
    <vt:vector size="33" baseType="lpstr">
      <vt:lpstr>Θέμα του Office</vt:lpstr>
      <vt:lpstr>Πρακτική Άσκηση: Αναλυτικά Προγράμματα, Παρατήρηση, Αναστοχασμοί</vt:lpstr>
      <vt:lpstr>    </vt:lpstr>
      <vt:lpstr>    </vt:lpstr>
      <vt:lpstr> Η έννοια και τα είδη της παρατήρησης  </vt:lpstr>
      <vt:lpstr>    </vt:lpstr>
      <vt:lpstr>    </vt:lpstr>
      <vt:lpstr>Διαφάνεια 7</vt:lpstr>
      <vt:lpstr>    </vt:lpstr>
      <vt:lpstr>Ανάλογα με το βαθμό συμμετοχής του/της παρατηρητή/τριας: από την απλή παρουσία έως την πλήρη συμμετοχή</vt:lpstr>
      <vt:lpstr>Ανάλογα με το βαθμό συμμετοχής του/της παρατηρητή/τριας: από την απλή παρουσία έως την πλήρη συμμετοχή</vt:lpstr>
      <vt:lpstr>Διαφάνεια 11</vt:lpstr>
      <vt:lpstr>Διαφάνεια 12</vt:lpstr>
      <vt:lpstr>  Στάδια της συμμετοχικής παρατήρησης    </vt:lpstr>
      <vt:lpstr>  Οργανώνοντας μια παρατήρηση    </vt:lpstr>
      <vt:lpstr>  Από την παρατήρηση στην καταγραφή    </vt:lpstr>
      <vt:lpstr>  Από την παρατήρηση στην καταγραφή    </vt:lpstr>
      <vt:lpstr>  Από την παρατήρηση στην καταγραφή    </vt:lpstr>
      <vt:lpstr>    Παράδειγμα: Συνεχείς καταγραφές (παρατήρηση)      </vt:lpstr>
      <vt:lpstr>  2. Παράδειγμα συνεχούς καταγραφής   (παρατήρηση) -     </vt:lpstr>
      <vt:lpstr>  Παράδειγμα κλίμακας ελέγχου   κατάλογος συμπεριφορών, ικανοτήτων, δεξιοτήτων, στάσεων και γνώσεων       </vt:lpstr>
      <vt:lpstr>   Κλίμακες διαβάθμισης (ρουμπρίκες)     </vt:lpstr>
      <vt:lpstr>Παράδειγμα συστηματικής παρατήρησης (καταγραφής) </vt:lpstr>
      <vt:lpstr>Τεχνικές συλλογής &amp; καταγραφής δεδομένων</vt:lpstr>
      <vt:lpstr>Επιλογές πριν την έναρξη της παρατήρησης</vt:lpstr>
      <vt:lpstr>Οργανώνοντας μια παρατήρηση</vt:lpstr>
      <vt:lpstr>Στις καταγραφές του/της, ο/η εκπαιδευτικός…</vt:lpstr>
      <vt:lpstr>Από την παρατήρηση στην καταγραφή και ανάλυση/ερμηνεία δεδομένων</vt:lpstr>
      <vt:lpstr>Διαφάνεια 28</vt:lpstr>
      <vt:lpstr>Φύλλο Παρατήρησης 1 / ερωτήσεις</vt:lpstr>
      <vt:lpstr>Φύλλο Παρατήρησης 1 / ερωτήσεις</vt:lpstr>
      <vt:lpstr>Φύλλο Παρατήρησης 2 / ερωτήσεις</vt:lpstr>
      <vt:lpstr>Φύλλο Παρατήρησης 2 / διευκρινίσεις</vt:lpstr>
    </vt:vector>
  </TitlesOfParts>
  <Company>Nikos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sonia</dc:creator>
  <cp:lastModifiedBy>pc</cp:lastModifiedBy>
  <cp:revision>504</cp:revision>
  <dcterms:created xsi:type="dcterms:W3CDTF">2012-05-04T21:25:24Z</dcterms:created>
  <dcterms:modified xsi:type="dcterms:W3CDTF">2025-10-13T08:08:53Z</dcterms:modified>
</cp:coreProperties>
</file>