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526" r:id="rId2"/>
    <p:sldId id="664" r:id="rId3"/>
    <p:sldId id="665" r:id="rId4"/>
    <p:sldId id="681" r:id="rId5"/>
    <p:sldId id="666" r:id="rId6"/>
    <p:sldId id="517" r:id="rId7"/>
    <p:sldId id="663" r:id="rId8"/>
    <p:sldId id="682" r:id="rId9"/>
    <p:sldId id="683" r:id="rId10"/>
    <p:sldId id="662" r:id="rId11"/>
    <p:sldId id="539" r:id="rId12"/>
    <p:sldId id="658" r:id="rId13"/>
    <p:sldId id="679" r:id="rId14"/>
    <p:sldId id="659" r:id="rId15"/>
    <p:sldId id="680" r:id="rId16"/>
    <p:sldId id="660" r:id="rId17"/>
    <p:sldId id="667" r:id="rId18"/>
    <p:sldId id="668" r:id="rId19"/>
    <p:sldId id="669" r:id="rId20"/>
    <p:sldId id="670" r:id="rId21"/>
    <p:sldId id="671" r:id="rId22"/>
    <p:sldId id="672" r:id="rId23"/>
    <p:sldId id="673" r:id="rId24"/>
    <p:sldId id="685" r:id="rId25"/>
    <p:sldId id="684" r:id="rId26"/>
    <p:sldId id="674" r:id="rId27"/>
    <p:sldId id="675" r:id="rId28"/>
    <p:sldId id="676" r:id="rId29"/>
    <p:sldId id="677" r:id="rId30"/>
    <p:sldId id="678" r:id="rId31"/>
    <p:sldId id="661" r:id="rId32"/>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6" charset="0"/>
        <a:ea typeface="+mn-ea"/>
        <a:cs typeface="+mn-cs"/>
      </a:defRPr>
    </a:lvl1pPr>
    <a:lvl2pPr marL="457200" algn="l" rtl="0" fontAlgn="base">
      <a:spcBef>
        <a:spcPct val="0"/>
      </a:spcBef>
      <a:spcAft>
        <a:spcPct val="0"/>
      </a:spcAft>
      <a:defRPr sz="2400" kern="1200">
        <a:solidFill>
          <a:schemeClr val="tx1"/>
        </a:solidFill>
        <a:latin typeface="Times New Roman" pitchFamily="16" charset="0"/>
        <a:ea typeface="+mn-ea"/>
        <a:cs typeface="+mn-cs"/>
      </a:defRPr>
    </a:lvl2pPr>
    <a:lvl3pPr marL="914400" algn="l" rtl="0" fontAlgn="base">
      <a:spcBef>
        <a:spcPct val="0"/>
      </a:spcBef>
      <a:spcAft>
        <a:spcPct val="0"/>
      </a:spcAft>
      <a:defRPr sz="2400" kern="1200">
        <a:solidFill>
          <a:schemeClr val="tx1"/>
        </a:solidFill>
        <a:latin typeface="Times New Roman" pitchFamily="16" charset="0"/>
        <a:ea typeface="+mn-ea"/>
        <a:cs typeface="+mn-cs"/>
      </a:defRPr>
    </a:lvl3pPr>
    <a:lvl4pPr marL="1371600" algn="l" rtl="0" fontAlgn="base">
      <a:spcBef>
        <a:spcPct val="0"/>
      </a:spcBef>
      <a:spcAft>
        <a:spcPct val="0"/>
      </a:spcAft>
      <a:defRPr sz="2400" kern="1200">
        <a:solidFill>
          <a:schemeClr val="tx1"/>
        </a:solidFill>
        <a:latin typeface="Times New Roman" pitchFamily="16" charset="0"/>
        <a:ea typeface="+mn-ea"/>
        <a:cs typeface="+mn-cs"/>
      </a:defRPr>
    </a:lvl4pPr>
    <a:lvl5pPr marL="1828800" algn="l" rtl="0" fontAlgn="base">
      <a:spcBef>
        <a:spcPct val="0"/>
      </a:spcBef>
      <a:spcAft>
        <a:spcPct val="0"/>
      </a:spcAft>
      <a:defRPr sz="2400" kern="1200">
        <a:solidFill>
          <a:schemeClr val="tx1"/>
        </a:solidFill>
        <a:latin typeface="Times New Roman" pitchFamily="16" charset="0"/>
        <a:ea typeface="+mn-ea"/>
        <a:cs typeface="+mn-cs"/>
      </a:defRPr>
    </a:lvl5pPr>
    <a:lvl6pPr marL="2286000" algn="l" defTabSz="914400" rtl="0" eaLnBrk="1" latinLnBrk="0" hangingPunct="1">
      <a:defRPr sz="2400" kern="1200">
        <a:solidFill>
          <a:schemeClr val="tx1"/>
        </a:solidFill>
        <a:latin typeface="Times New Roman" pitchFamily="16" charset="0"/>
        <a:ea typeface="+mn-ea"/>
        <a:cs typeface="+mn-cs"/>
      </a:defRPr>
    </a:lvl6pPr>
    <a:lvl7pPr marL="2743200" algn="l" defTabSz="914400" rtl="0" eaLnBrk="1" latinLnBrk="0" hangingPunct="1">
      <a:defRPr sz="2400" kern="1200">
        <a:solidFill>
          <a:schemeClr val="tx1"/>
        </a:solidFill>
        <a:latin typeface="Times New Roman" pitchFamily="16" charset="0"/>
        <a:ea typeface="+mn-ea"/>
        <a:cs typeface="+mn-cs"/>
      </a:defRPr>
    </a:lvl7pPr>
    <a:lvl8pPr marL="3200400" algn="l" defTabSz="914400" rtl="0" eaLnBrk="1" latinLnBrk="0" hangingPunct="1">
      <a:defRPr sz="2400" kern="1200">
        <a:solidFill>
          <a:schemeClr val="tx1"/>
        </a:solidFill>
        <a:latin typeface="Times New Roman" pitchFamily="16" charset="0"/>
        <a:ea typeface="+mn-ea"/>
        <a:cs typeface="+mn-cs"/>
      </a:defRPr>
    </a:lvl8pPr>
    <a:lvl9pPr marL="3657600" algn="l" defTabSz="914400" rtl="0" eaLnBrk="1" latinLnBrk="0" hangingPunct="1">
      <a:defRPr sz="2400" kern="1200">
        <a:solidFill>
          <a:schemeClr val="tx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CCFF"/>
    <a:srgbClr val="FFFF99"/>
    <a:srgbClr val="FFFFCC"/>
    <a:srgbClr val="FECEF1"/>
    <a:srgbClr val="FFCC99"/>
    <a:srgbClr val="AFEAFF"/>
    <a:srgbClr val="F9E5AD"/>
    <a:srgbClr val="F9E4A9"/>
    <a:srgbClr val="EDF793"/>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97670" autoAdjust="0"/>
  </p:normalViewPr>
  <p:slideViewPr>
    <p:cSldViewPr>
      <p:cViewPr>
        <p:scale>
          <a:sx n="70" d="100"/>
          <a:sy n="70" d="100"/>
        </p:scale>
        <p:origin x="-1398" y="-126"/>
      </p:cViewPr>
      <p:guideLst>
        <p:guide orient="horz" pos="2160"/>
        <p:guide pos="2880"/>
      </p:guideLst>
    </p:cSldViewPr>
  </p:slideViewPr>
  <p:outlineViewPr>
    <p:cViewPr>
      <p:scale>
        <a:sx n="33" d="100"/>
        <a:sy n="33" d="100"/>
      </p:scale>
      <p:origin x="120" y="35958"/>
    </p:cViewPr>
  </p:outlineViewPr>
  <p:notesTextViewPr>
    <p:cViewPr>
      <p:scale>
        <a:sx n="100" d="100"/>
        <a:sy n="100" d="100"/>
      </p:scale>
      <p:origin x="0" y="0"/>
    </p:cViewPr>
  </p:notesTextViewPr>
  <p:sorterViewPr>
    <p:cViewPr>
      <p:scale>
        <a:sx n="66" d="100"/>
        <a:sy n="66" d="100"/>
      </p:scale>
      <p:origin x="0" y="792"/>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AA6D23-DA19-4B56-B9C3-47F1438213ED}"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AEF01807-52CA-4102-8012-08C76247C374}">
      <dgm:prSet/>
      <dgm:spPr/>
      <dgm:t>
        <a:bodyPr/>
        <a:lstStyle/>
        <a:p>
          <a:r>
            <a:rPr lang="el-GR" b="1" dirty="0"/>
            <a:t>1. Παρατηρώ</a:t>
          </a:r>
          <a:endParaRPr lang="en-US" dirty="0"/>
        </a:p>
      </dgm:t>
    </dgm:pt>
    <dgm:pt modelId="{7B0A6DB1-424A-4044-8F25-375788563ECA}" type="parTrans" cxnId="{66EAB76A-6848-45FC-8118-1242411468E9}">
      <dgm:prSet/>
      <dgm:spPr/>
      <dgm:t>
        <a:bodyPr/>
        <a:lstStyle/>
        <a:p>
          <a:endParaRPr lang="en-US"/>
        </a:p>
      </dgm:t>
    </dgm:pt>
    <dgm:pt modelId="{6487F7F8-83C1-4BE5-9AF5-15DDB7D53923}" type="sibTrans" cxnId="{66EAB76A-6848-45FC-8118-1242411468E9}">
      <dgm:prSet/>
      <dgm:spPr/>
      <dgm:t>
        <a:bodyPr/>
        <a:lstStyle/>
        <a:p>
          <a:endParaRPr lang="en-US"/>
        </a:p>
      </dgm:t>
    </dgm:pt>
    <dgm:pt modelId="{FB444EA5-ED62-4E31-A6F5-09CF0752CF3F}">
      <dgm:prSet/>
      <dgm:spPr/>
      <dgm:t>
        <a:bodyPr/>
        <a:lstStyle/>
        <a:p>
          <a:r>
            <a:rPr lang="el-GR" dirty="0"/>
            <a:t>με </a:t>
          </a:r>
          <a:r>
            <a:rPr lang="el-GR" dirty="0">
              <a:solidFill>
                <a:srgbClr val="FF6600"/>
              </a:solidFill>
            </a:rPr>
            <a:t>ακρίβεια</a:t>
          </a:r>
          <a:r>
            <a:rPr lang="el-GR" dirty="0"/>
            <a:t> &amp; </a:t>
          </a:r>
          <a:r>
            <a:rPr lang="el-GR" dirty="0">
              <a:solidFill>
                <a:srgbClr val="FF6600"/>
              </a:solidFill>
            </a:rPr>
            <a:t>συστηματικότητα </a:t>
          </a:r>
          <a:r>
            <a:rPr lang="el-GR" dirty="0"/>
            <a:t>ό,τι βλέπω να συμβαίνει σύμφωνα με τον </a:t>
          </a:r>
          <a:r>
            <a:rPr lang="el-GR" dirty="0">
              <a:solidFill>
                <a:srgbClr val="FF6600"/>
              </a:solidFill>
            </a:rPr>
            <a:t>στόχο της παρατήρησης</a:t>
          </a:r>
          <a:r>
            <a:rPr lang="el-GR" dirty="0"/>
            <a:t>, χωρίς να διακρίνω σε κ</a:t>
          </a:r>
          <a:r>
            <a:rPr lang="el-GR" i="1" dirty="0"/>
            <a:t>ακό-καλό</a:t>
          </a:r>
          <a:endParaRPr lang="en-US" dirty="0"/>
        </a:p>
      </dgm:t>
    </dgm:pt>
    <dgm:pt modelId="{8DC1801A-D1F3-4892-8E3A-18E1968B6B64}" type="parTrans" cxnId="{1840C47D-A3B3-40AA-BCF1-F5772D617AEF}">
      <dgm:prSet/>
      <dgm:spPr/>
      <dgm:t>
        <a:bodyPr/>
        <a:lstStyle/>
        <a:p>
          <a:endParaRPr lang="en-US"/>
        </a:p>
      </dgm:t>
    </dgm:pt>
    <dgm:pt modelId="{3DABE0CF-B00C-40AF-B7F3-50F3E393E822}" type="sibTrans" cxnId="{1840C47D-A3B3-40AA-BCF1-F5772D617AEF}">
      <dgm:prSet/>
      <dgm:spPr/>
      <dgm:t>
        <a:bodyPr/>
        <a:lstStyle/>
        <a:p>
          <a:endParaRPr lang="en-US"/>
        </a:p>
      </dgm:t>
    </dgm:pt>
    <dgm:pt modelId="{0DBAF43A-D785-40E6-A97C-2F48278D750E}">
      <dgm:prSet/>
      <dgm:spPr/>
      <dgm:t>
        <a:bodyPr/>
        <a:lstStyle/>
        <a:p>
          <a:r>
            <a:rPr lang="el-GR" b="1" dirty="0"/>
            <a:t>2. Καταγράφω</a:t>
          </a:r>
          <a:endParaRPr lang="en-US" dirty="0"/>
        </a:p>
      </dgm:t>
    </dgm:pt>
    <dgm:pt modelId="{20AD1300-9632-49EC-BBDE-820777B7D637}" type="parTrans" cxnId="{7FE95539-E6C6-4B17-8899-7663D7124022}">
      <dgm:prSet/>
      <dgm:spPr/>
      <dgm:t>
        <a:bodyPr/>
        <a:lstStyle/>
        <a:p>
          <a:endParaRPr lang="en-US"/>
        </a:p>
      </dgm:t>
    </dgm:pt>
    <dgm:pt modelId="{0A2F3C3F-110B-4C32-AFB3-F3F8F4FDCB47}" type="sibTrans" cxnId="{7FE95539-E6C6-4B17-8899-7663D7124022}">
      <dgm:prSet/>
      <dgm:spPr/>
      <dgm:t>
        <a:bodyPr/>
        <a:lstStyle/>
        <a:p>
          <a:endParaRPr lang="en-US"/>
        </a:p>
      </dgm:t>
    </dgm:pt>
    <dgm:pt modelId="{17FB4C55-B8AD-4874-96E7-B936E68F6F51}">
      <dgm:prSet/>
      <dgm:spPr/>
      <dgm:t>
        <a:bodyPr/>
        <a:lstStyle/>
        <a:p>
          <a:r>
            <a:rPr lang="el-GR" dirty="0" err="1"/>
            <a:t>ό,τι</a:t>
          </a:r>
          <a:r>
            <a:rPr lang="el-GR" dirty="0"/>
            <a:t> παρατηρώ </a:t>
          </a:r>
          <a:r>
            <a:rPr lang="el-GR" i="1" dirty="0">
              <a:solidFill>
                <a:srgbClr val="FF6600"/>
              </a:solidFill>
            </a:rPr>
            <a:t>χωρίς να αντιγράφω μηχανικά  </a:t>
          </a:r>
          <a:r>
            <a:rPr lang="el-GR" i="1" dirty="0"/>
            <a:t>και άκριτα</a:t>
          </a:r>
          <a:endParaRPr lang="en-US" dirty="0"/>
        </a:p>
      </dgm:t>
    </dgm:pt>
    <dgm:pt modelId="{0AEC6F4A-938D-4074-A12B-5C15987E457C}" type="parTrans" cxnId="{F243B931-A719-40B1-9F3B-99FEFFCF2C82}">
      <dgm:prSet/>
      <dgm:spPr/>
      <dgm:t>
        <a:bodyPr/>
        <a:lstStyle/>
        <a:p>
          <a:endParaRPr lang="en-US"/>
        </a:p>
      </dgm:t>
    </dgm:pt>
    <dgm:pt modelId="{63BB4AD8-9D20-40EC-A7F2-4BCFE71DC3B9}" type="sibTrans" cxnId="{F243B931-A719-40B1-9F3B-99FEFFCF2C82}">
      <dgm:prSet/>
      <dgm:spPr/>
      <dgm:t>
        <a:bodyPr/>
        <a:lstStyle/>
        <a:p>
          <a:endParaRPr lang="en-US"/>
        </a:p>
      </dgm:t>
    </dgm:pt>
    <dgm:pt modelId="{7349A0AB-FAC7-489D-B511-549FC62EC4E6}">
      <dgm:prSet/>
      <dgm:spPr/>
      <dgm:t>
        <a:bodyPr/>
        <a:lstStyle/>
        <a:p>
          <a:r>
            <a:rPr lang="el-GR" b="1" dirty="0"/>
            <a:t>3. Ερμηνεύω</a:t>
          </a:r>
          <a:endParaRPr lang="en-US" dirty="0"/>
        </a:p>
      </dgm:t>
    </dgm:pt>
    <dgm:pt modelId="{C10F77EC-BC37-4349-8D61-8C19EC7D533B}" type="parTrans" cxnId="{ACD5B2CF-D63C-419E-BC2F-006A45A1E6D8}">
      <dgm:prSet/>
      <dgm:spPr/>
      <dgm:t>
        <a:bodyPr/>
        <a:lstStyle/>
        <a:p>
          <a:endParaRPr lang="en-US"/>
        </a:p>
      </dgm:t>
    </dgm:pt>
    <dgm:pt modelId="{D21E552A-1128-4B11-9CC5-DF61EA87E918}" type="sibTrans" cxnId="{ACD5B2CF-D63C-419E-BC2F-006A45A1E6D8}">
      <dgm:prSet/>
      <dgm:spPr/>
      <dgm:t>
        <a:bodyPr/>
        <a:lstStyle/>
        <a:p>
          <a:endParaRPr lang="en-US"/>
        </a:p>
      </dgm:t>
    </dgm:pt>
    <dgm:pt modelId="{8F893AFD-FAFC-4E4E-8854-83EECD1C0078}">
      <dgm:prSet/>
      <dgm:spPr/>
      <dgm:t>
        <a:bodyPr/>
        <a:lstStyle/>
        <a:p>
          <a:r>
            <a:rPr lang="el-GR" dirty="0">
              <a:solidFill>
                <a:srgbClr val="FF6600"/>
              </a:solidFill>
            </a:rPr>
            <a:t>ανατρέχω </a:t>
          </a:r>
          <a:r>
            <a:rPr lang="el-GR" dirty="0"/>
            <a:t>στις καταγραφές, τις </a:t>
          </a:r>
          <a:r>
            <a:rPr lang="el-GR" dirty="0">
              <a:solidFill>
                <a:srgbClr val="FF6600"/>
              </a:solidFill>
            </a:rPr>
            <a:t>εμπλουτίζω </a:t>
          </a:r>
          <a:r>
            <a:rPr lang="el-GR" dirty="0"/>
            <a:t>με σχολιασμούς, </a:t>
          </a:r>
          <a:r>
            <a:rPr lang="el-GR" dirty="0" err="1">
              <a:solidFill>
                <a:srgbClr val="FF6600"/>
              </a:solidFill>
            </a:rPr>
            <a:t>αναστοχάζομαι</a:t>
          </a:r>
          <a:r>
            <a:rPr lang="el-GR" dirty="0">
              <a:solidFill>
                <a:srgbClr val="FF6600"/>
              </a:solidFill>
            </a:rPr>
            <a:t> </a:t>
          </a:r>
          <a:r>
            <a:rPr lang="el-GR" dirty="0"/>
            <a:t>ως προς τη </a:t>
          </a:r>
          <a:r>
            <a:rPr lang="el-GR" dirty="0">
              <a:solidFill>
                <a:srgbClr val="FF6600"/>
              </a:solidFill>
            </a:rPr>
            <a:t>διαδικασία &amp; το περιεχόμενο</a:t>
          </a:r>
          <a:endParaRPr lang="en-US" dirty="0">
            <a:solidFill>
              <a:srgbClr val="FF6600"/>
            </a:solidFill>
          </a:endParaRPr>
        </a:p>
      </dgm:t>
    </dgm:pt>
    <dgm:pt modelId="{BFB4917C-BE81-42A1-B681-A2004FDACC0C}" type="parTrans" cxnId="{AA19A1A0-4895-4DEC-9E97-4EC472040AED}">
      <dgm:prSet/>
      <dgm:spPr/>
      <dgm:t>
        <a:bodyPr/>
        <a:lstStyle/>
        <a:p>
          <a:endParaRPr lang="en-US"/>
        </a:p>
      </dgm:t>
    </dgm:pt>
    <dgm:pt modelId="{BDEB34B0-F543-4E3E-A9C2-8484E57290BE}" type="sibTrans" cxnId="{AA19A1A0-4895-4DEC-9E97-4EC472040AED}">
      <dgm:prSet/>
      <dgm:spPr/>
      <dgm:t>
        <a:bodyPr/>
        <a:lstStyle/>
        <a:p>
          <a:endParaRPr lang="en-US"/>
        </a:p>
      </dgm:t>
    </dgm:pt>
    <dgm:pt modelId="{EE2D723C-5078-4C5E-922C-DE6CFDE0866C}" type="pres">
      <dgm:prSet presAssocID="{0EAA6D23-DA19-4B56-B9C3-47F1438213ED}" presName="Name0" presStyleCnt="0">
        <dgm:presLayoutVars>
          <dgm:dir/>
          <dgm:animLvl val="lvl"/>
          <dgm:resizeHandles val="exact"/>
        </dgm:presLayoutVars>
      </dgm:prSet>
      <dgm:spPr/>
      <dgm:t>
        <a:bodyPr/>
        <a:lstStyle/>
        <a:p>
          <a:endParaRPr lang="el-GR"/>
        </a:p>
      </dgm:t>
    </dgm:pt>
    <dgm:pt modelId="{6B1471C2-9853-47F5-9D43-F41D379500A9}" type="pres">
      <dgm:prSet presAssocID="{AEF01807-52CA-4102-8012-08C76247C374}" presName="composite" presStyleCnt="0"/>
      <dgm:spPr/>
    </dgm:pt>
    <dgm:pt modelId="{0239C84B-4660-49F2-9B8C-4ACBFA0BD59F}" type="pres">
      <dgm:prSet presAssocID="{AEF01807-52CA-4102-8012-08C76247C374}" presName="parTx" presStyleLbl="alignNode1" presStyleIdx="0" presStyleCnt="3">
        <dgm:presLayoutVars>
          <dgm:chMax val="0"/>
          <dgm:chPref val="0"/>
          <dgm:bulletEnabled val="1"/>
        </dgm:presLayoutVars>
      </dgm:prSet>
      <dgm:spPr/>
      <dgm:t>
        <a:bodyPr/>
        <a:lstStyle/>
        <a:p>
          <a:endParaRPr lang="el-GR"/>
        </a:p>
      </dgm:t>
    </dgm:pt>
    <dgm:pt modelId="{4C98B6E9-0C6F-41A8-9653-AA2E9C5BD0D0}" type="pres">
      <dgm:prSet presAssocID="{AEF01807-52CA-4102-8012-08C76247C374}" presName="desTx" presStyleLbl="alignAccFollowNode1" presStyleIdx="0" presStyleCnt="3">
        <dgm:presLayoutVars>
          <dgm:bulletEnabled val="1"/>
        </dgm:presLayoutVars>
      </dgm:prSet>
      <dgm:spPr/>
      <dgm:t>
        <a:bodyPr/>
        <a:lstStyle/>
        <a:p>
          <a:endParaRPr lang="el-GR"/>
        </a:p>
      </dgm:t>
    </dgm:pt>
    <dgm:pt modelId="{78825BE9-2A13-43C9-8115-6D0E8E61B657}" type="pres">
      <dgm:prSet presAssocID="{6487F7F8-83C1-4BE5-9AF5-15DDB7D53923}" presName="space" presStyleCnt="0"/>
      <dgm:spPr/>
    </dgm:pt>
    <dgm:pt modelId="{B33824F4-FFDA-41FC-ACA9-74DE1C62D919}" type="pres">
      <dgm:prSet presAssocID="{0DBAF43A-D785-40E6-A97C-2F48278D750E}" presName="composite" presStyleCnt="0"/>
      <dgm:spPr/>
    </dgm:pt>
    <dgm:pt modelId="{0F20D677-BCEC-4372-90D1-7AE93340576A}" type="pres">
      <dgm:prSet presAssocID="{0DBAF43A-D785-40E6-A97C-2F48278D750E}" presName="parTx" presStyleLbl="alignNode1" presStyleIdx="1" presStyleCnt="3">
        <dgm:presLayoutVars>
          <dgm:chMax val="0"/>
          <dgm:chPref val="0"/>
          <dgm:bulletEnabled val="1"/>
        </dgm:presLayoutVars>
      </dgm:prSet>
      <dgm:spPr/>
      <dgm:t>
        <a:bodyPr/>
        <a:lstStyle/>
        <a:p>
          <a:endParaRPr lang="el-GR"/>
        </a:p>
      </dgm:t>
    </dgm:pt>
    <dgm:pt modelId="{1E109D9A-618D-4A4D-BB20-96111FD1A2CE}" type="pres">
      <dgm:prSet presAssocID="{0DBAF43A-D785-40E6-A97C-2F48278D750E}" presName="desTx" presStyleLbl="alignAccFollowNode1" presStyleIdx="1" presStyleCnt="3">
        <dgm:presLayoutVars>
          <dgm:bulletEnabled val="1"/>
        </dgm:presLayoutVars>
      </dgm:prSet>
      <dgm:spPr/>
      <dgm:t>
        <a:bodyPr/>
        <a:lstStyle/>
        <a:p>
          <a:endParaRPr lang="el-GR"/>
        </a:p>
      </dgm:t>
    </dgm:pt>
    <dgm:pt modelId="{B7FBD795-1501-4DA8-B345-A159DEF47D0F}" type="pres">
      <dgm:prSet presAssocID="{0A2F3C3F-110B-4C32-AFB3-F3F8F4FDCB47}" presName="space" presStyleCnt="0"/>
      <dgm:spPr/>
    </dgm:pt>
    <dgm:pt modelId="{C8AAA69A-B0FF-4D9A-8BFC-A52530BAC66E}" type="pres">
      <dgm:prSet presAssocID="{7349A0AB-FAC7-489D-B511-549FC62EC4E6}" presName="composite" presStyleCnt="0"/>
      <dgm:spPr/>
    </dgm:pt>
    <dgm:pt modelId="{63AA541F-24F3-4BAC-99A0-2E09DBBFC09B}" type="pres">
      <dgm:prSet presAssocID="{7349A0AB-FAC7-489D-B511-549FC62EC4E6}" presName="parTx" presStyleLbl="alignNode1" presStyleIdx="2" presStyleCnt="3">
        <dgm:presLayoutVars>
          <dgm:chMax val="0"/>
          <dgm:chPref val="0"/>
          <dgm:bulletEnabled val="1"/>
        </dgm:presLayoutVars>
      </dgm:prSet>
      <dgm:spPr/>
      <dgm:t>
        <a:bodyPr/>
        <a:lstStyle/>
        <a:p>
          <a:endParaRPr lang="el-GR"/>
        </a:p>
      </dgm:t>
    </dgm:pt>
    <dgm:pt modelId="{374CDDC0-0CD0-430C-9D94-C8459605C5C6}" type="pres">
      <dgm:prSet presAssocID="{7349A0AB-FAC7-489D-B511-549FC62EC4E6}" presName="desTx" presStyleLbl="alignAccFollowNode1" presStyleIdx="2" presStyleCnt="3">
        <dgm:presLayoutVars>
          <dgm:bulletEnabled val="1"/>
        </dgm:presLayoutVars>
      </dgm:prSet>
      <dgm:spPr/>
      <dgm:t>
        <a:bodyPr/>
        <a:lstStyle/>
        <a:p>
          <a:endParaRPr lang="el-GR"/>
        </a:p>
      </dgm:t>
    </dgm:pt>
  </dgm:ptLst>
  <dgm:cxnLst>
    <dgm:cxn modelId="{ED1DD316-10FB-445E-BACA-875258B1BF7A}" type="presOf" srcId="{7349A0AB-FAC7-489D-B511-549FC62EC4E6}" destId="{63AA541F-24F3-4BAC-99A0-2E09DBBFC09B}" srcOrd="0" destOrd="0" presId="urn:microsoft.com/office/officeart/2005/8/layout/hList1"/>
    <dgm:cxn modelId="{8BC4970D-8703-4B84-9B57-D3FB20CA8C7E}" type="presOf" srcId="{0EAA6D23-DA19-4B56-B9C3-47F1438213ED}" destId="{EE2D723C-5078-4C5E-922C-DE6CFDE0866C}" srcOrd="0" destOrd="0" presId="urn:microsoft.com/office/officeart/2005/8/layout/hList1"/>
    <dgm:cxn modelId="{90A9ACC4-706B-4608-8569-3005172A8BAF}" type="presOf" srcId="{FB444EA5-ED62-4E31-A6F5-09CF0752CF3F}" destId="{4C98B6E9-0C6F-41A8-9653-AA2E9C5BD0D0}" srcOrd="0" destOrd="0" presId="urn:microsoft.com/office/officeart/2005/8/layout/hList1"/>
    <dgm:cxn modelId="{1840C47D-A3B3-40AA-BCF1-F5772D617AEF}" srcId="{AEF01807-52CA-4102-8012-08C76247C374}" destId="{FB444EA5-ED62-4E31-A6F5-09CF0752CF3F}" srcOrd="0" destOrd="0" parTransId="{8DC1801A-D1F3-4892-8E3A-18E1968B6B64}" sibTransId="{3DABE0CF-B00C-40AF-B7F3-50F3E393E822}"/>
    <dgm:cxn modelId="{AC79670D-1AB9-4900-8EA6-BED4CF5547CC}" type="presOf" srcId="{AEF01807-52CA-4102-8012-08C76247C374}" destId="{0239C84B-4660-49F2-9B8C-4ACBFA0BD59F}" srcOrd="0" destOrd="0" presId="urn:microsoft.com/office/officeart/2005/8/layout/hList1"/>
    <dgm:cxn modelId="{AA19A1A0-4895-4DEC-9E97-4EC472040AED}" srcId="{7349A0AB-FAC7-489D-B511-549FC62EC4E6}" destId="{8F893AFD-FAFC-4E4E-8854-83EECD1C0078}" srcOrd="0" destOrd="0" parTransId="{BFB4917C-BE81-42A1-B681-A2004FDACC0C}" sibTransId="{BDEB34B0-F543-4E3E-A9C2-8484E57290BE}"/>
    <dgm:cxn modelId="{CFE3A17E-D368-4C93-BD85-7081C903A35F}" type="presOf" srcId="{8F893AFD-FAFC-4E4E-8854-83EECD1C0078}" destId="{374CDDC0-0CD0-430C-9D94-C8459605C5C6}" srcOrd="0" destOrd="0" presId="urn:microsoft.com/office/officeart/2005/8/layout/hList1"/>
    <dgm:cxn modelId="{3BB81C96-5765-4AA8-A8C6-F95A8882D2D3}" type="presOf" srcId="{17FB4C55-B8AD-4874-96E7-B936E68F6F51}" destId="{1E109D9A-618D-4A4D-BB20-96111FD1A2CE}" srcOrd="0" destOrd="0" presId="urn:microsoft.com/office/officeart/2005/8/layout/hList1"/>
    <dgm:cxn modelId="{ACD5B2CF-D63C-419E-BC2F-006A45A1E6D8}" srcId="{0EAA6D23-DA19-4B56-B9C3-47F1438213ED}" destId="{7349A0AB-FAC7-489D-B511-549FC62EC4E6}" srcOrd="2" destOrd="0" parTransId="{C10F77EC-BC37-4349-8D61-8C19EC7D533B}" sibTransId="{D21E552A-1128-4B11-9CC5-DF61EA87E918}"/>
    <dgm:cxn modelId="{F243B931-A719-40B1-9F3B-99FEFFCF2C82}" srcId="{0DBAF43A-D785-40E6-A97C-2F48278D750E}" destId="{17FB4C55-B8AD-4874-96E7-B936E68F6F51}" srcOrd="0" destOrd="0" parTransId="{0AEC6F4A-938D-4074-A12B-5C15987E457C}" sibTransId="{63BB4AD8-9D20-40EC-A7F2-4BCFE71DC3B9}"/>
    <dgm:cxn modelId="{66EAB76A-6848-45FC-8118-1242411468E9}" srcId="{0EAA6D23-DA19-4B56-B9C3-47F1438213ED}" destId="{AEF01807-52CA-4102-8012-08C76247C374}" srcOrd="0" destOrd="0" parTransId="{7B0A6DB1-424A-4044-8F25-375788563ECA}" sibTransId="{6487F7F8-83C1-4BE5-9AF5-15DDB7D53923}"/>
    <dgm:cxn modelId="{7FE95539-E6C6-4B17-8899-7663D7124022}" srcId="{0EAA6D23-DA19-4B56-B9C3-47F1438213ED}" destId="{0DBAF43A-D785-40E6-A97C-2F48278D750E}" srcOrd="1" destOrd="0" parTransId="{20AD1300-9632-49EC-BBDE-820777B7D637}" sibTransId="{0A2F3C3F-110B-4C32-AFB3-F3F8F4FDCB47}"/>
    <dgm:cxn modelId="{697AA9B5-E008-4095-87F8-F3913E2DB19B}" type="presOf" srcId="{0DBAF43A-D785-40E6-A97C-2F48278D750E}" destId="{0F20D677-BCEC-4372-90D1-7AE93340576A}" srcOrd="0" destOrd="0" presId="urn:microsoft.com/office/officeart/2005/8/layout/hList1"/>
    <dgm:cxn modelId="{53F74CC6-406F-4FDD-898B-2B28794A304A}" type="presParOf" srcId="{EE2D723C-5078-4C5E-922C-DE6CFDE0866C}" destId="{6B1471C2-9853-47F5-9D43-F41D379500A9}" srcOrd="0" destOrd="0" presId="urn:microsoft.com/office/officeart/2005/8/layout/hList1"/>
    <dgm:cxn modelId="{10B2F8C6-9B4E-4B42-A12E-610C571B1C9F}" type="presParOf" srcId="{6B1471C2-9853-47F5-9D43-F41D379500A9}" destId="{0239C84B-4660-49F2-9B8C-4ACBFA0BD59F}" srcOrd="0" destOrd="0" presId="urn:microsoft.com/office/officeart/2005/8/layout/hList1"/>
    <dgm:cxn modelId="{72538DE8-4C6D-473D-91D8-014D0ABEB2A4}" type="presParOf" srcId="{6B1471C2-9853-47F5-9D43-F41D379500A9}" destId="{4C98B6E9-0C6F-41A8-9653-AA2E9C5BD0D0}" srcOrd="1" destOrd="0" presId="urn:microsoft.com/office/officeart/2005/8/layout/hList1"/>
    <dgm:cxn modelId="{B8241BA5-EEBA-4E03-AC71-39F1508A58B0}" type="presParOf" srcId="{EE2D723C-5078-4C5E-922C-DE6CFDE0866C}" destId="{78825BE9-2A13-43C9-8115-6D0E8E61B657}" srcOrd="1" destOrd="0" presId="urn:microsoft.com/office/officeart/2005/8/layout/hList1"/>
    <dgm:cxn modelId="{CE5E5410-EE82-4C02-9475-4F5202B76310}" type="presParOf" srcId="{EE2D723C-5078-4C5E-922C-DE6CFDE0866C}" destId="{B33824F4-FFDA-41FC-ACA9-74DE1C62D919}" srcOrd="2" destOrd="0" presId="urn:microsoft.com/office/officeart/2005/8/layout/hList1"/>
    <dgm:cxn modelId="{0E9E67C4-4E69-496B-8E46-FD500B9BB0D1}" type="presParOf" srcId="{B33824F4-FFDA-41FC-ACA9-74DE1C62D919}" destId="{0F20D677-BCEC-4372-90D1-7AE93340576A}" srcOrd="0" destOrd="0" presId="urn:microsoft.com/office/officeart/2005/8/layout/hList1"/>
    <dgm:cxn modelId="{BE152114-0127-43BD-92A3-C600B3A510D2}" type="presParOf" srcId="{B33824F4-FFDA-41FC-ACA9-74DE1C62D919}" destId="{1E109D9A-618D-4A4D-BB20-96111FD1A2CE}" srcOrd="1" destOrd="0" presId="urn:microsoft.com/office/officeart/2005/8/layout/hList1"/>
    <dgm:cxn modelId="{501E59AA-C8D4-4C7B-95A2-F79F2D1EA1FA}" type="presParOf" srcId="{EE2D723C-5078-4C5E-922C-DE6CFDE0866C}" destId="{B7FBD795-1501-4DA8-B345-A159DEF47D0F}" srcOrd="3" destOrd="0" presId="urn:microsoft.com/office/officeart/2005/8/layout/hList1"/>
    <dgm:cxn modelId="{A3C2F6FB-0CE6-40E8-8E2C-76F2BFA36C3C}" type="presParOf" srcId="{EE2D723C-5078-4C5E-922C-DE6CFDE0866C}" destId="{C8AAA69A-B0FF-4D9A-8BFC-A52530BAC66E}" srcOrd="4" destOrd="0" presId="urn:microsoft.com/office/officeart/2005/8/layout/hList1"/>
    <dgm:cxn modelId="{8107921F-10A0-40AC-838C-1825ABDA3D1D}" type="presParOf" srcId="{C8AAA69A-B0FF-4D9A-8BFC-A52530BAC66E}" destId="{63AA541F-24F3-4BAC-99A0-2E09DBBFC09B}" srcOrd="0" destOrd="0" presId="urn:microsoft.com/office/officeart/2005/8/layout/hList1"/>
    <dgm:cxn modelId="{9971BA84-8432-4261-A448-83CA0F2D61D2}" type="presParOf" srcId="{C8AAA69A-B0FF-4D9A-8BFC-A52530BAC66E}" destId="{374CDDC0-0CD0-430C-9D94-C8459605C5C6}"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193E75-9518-4565-AEEF-485C916E550B}" type="datetimeFigureOut">
              <a:rPr lang="el-GR" smtClean="0"/>
              <a:pPr/>
              <a:t>28/5/2025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036221-DC34-4DC4-88AA-BBDBB5D1E8A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a:t>
            </a:fld>
            <a:endParaRPr lang="el-G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13</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14</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15</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16</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17</a:t>
            </a:fld>
            <a:endParaRPr lang="el-G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18</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19</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21</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22</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a:t>
            </a:fld>
            <a:endParaRPr lang="el-G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24</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25</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26</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27</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28</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29</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30</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31</a:t>
            </a:fld>
            <a:endParaRPr lang="el-G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9</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10</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11</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B9FD748-5434-47C2-BC83-1906F29F35FB}"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C8610B-AB15-40BD-BAEC-E6DF52835C4C}"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3759808-4998-4177-A6FA-78ADE3398126}"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7B45D5-DB39-4CA5-8CB7-487036B74DEF}"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C12773-6BE5-490D-AE4F-1A2D11F64C87}"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2FF9094-BF39-4350-850F-9F4915352AEA}"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9034706-2F1C-4B7A-B360-AB27766B1CDF}"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6B3F2BD-FCC4-4B84-8B4C-1392E205E2A7}"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1ABCEA1-5A79-4AF9-A8A7-2E716C1A85CC}"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38A7B9F-1830-4D1B-9567-E3D07D8C48BC}"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75D74D-9DC3-40F3-90BC-7022524DE381}" type="slidenum">
              <a:rPr lang="el-GR" smtClean="0"/>
              <a:pPr/>
              <a:t>‹#›</a:t>
            </a:fld>
            <a:endParaRPr lang="el-GR"/>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97748-7C6E-4EDD-84BE-7B6EFA99C60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r"/>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572264" cy="571480"/>
          </a:xfrm>
        </p:spPr>
        <p:txBody>
          <a:bodyPr>
            <a:normAutofit/>
          </a:bodyPr>
          <a:lstStyle/>
          <a:p>
            <a:pPr>
              <a:lnSpc>
                <a:spcPct val="80000"/>
              </a:lnSpc>
            </a:pPr>
            <a:r>
              <a:rPr lang="el-GR" sz="2400" b="1" dirty="0" smtClean="0">
                <a:solidFill>
                  <a:srgbClr val="0070C0"/>
                </a:solidFill>
                <a:latin typeface="Times New Roman" pitchFamily="18" charset="0"/>
                <a:cs typeface="Times New Roman" pitchFamily="18" charset="0"/>
              </a:rPr>
              <a:t>Περιεχόμενα </a:t>
            </a:r>
            <a:endParaRPr lang="el-GR" b="1" dirty="0">
              <a:solidFill>
                <a:srgbClr val="0070C0"/>
              </a:solidFill>
              <a:latin typeface="Times New Roman" pitchFamily="18" charset="0"/>
              <a:cs typeface="Times New Roman" pitchFamily="18" charset="0"/>
            </a:endParaRPr>
          </a:p>
        </p:txBody>
      </p:sp>
      <p:sp>
        <p:nvSpPr>
          <p:cNvPr id="3075" name="Rectangle 3"/>
          <p:cNvSpPr>
            <a:spLocks noGrp="1" noChangeArrowheads="1"/>
          </p:cNvSpPr>
          <p:nvPr>
            <p:ph idx="1"/>
          </p:nvPr>
        </p:nvSpPr>
        <p:spPr>
          <a:xfrm>
            <a:off x="0" y="642918"/>
            <a:ext cx="7000892" cy="6215082"/>
          </a:xfrm>
        </p:spPr>
        <p:txBody>
          <a:bodyPr>
            <a:normAutofit/>
          </a:bodyPr>
          <a:lstStyle/>
          <a:p>
            <a:endParaRPr lang="el-GR" sz="2000" b="1" dirty="0" smtClean="0">
              <a:latin typeface="Times New Roman" pitchFamily="18" charset="0"/>
              <a:cs typeface="Times New Roman" pitchFamily="18" charset="0"/>
            </a:endParaRPr>
          </a:p>
          <a:p>
            <a:r>
              <a:rPr lang="el-GR" sz="2000" b="1" dirty="0" smtClean="0">
                <a:latin typeface="Times New Roman" pitchFamily="18" charset="0"/>
                <a:cs typeface="Times New Roman" pitchFamily="18" charset="0"/>
              </a:rPr>
              <a:t>Εισαγωγή στην έννοια της παρατήρησης</a:t>
            </a:r>
          </a:p>
          <a:p>
            <a:pPr lvl="1"/>
            <a:endParaRPr lang="el-GR" sz="1800" b="1" dirty="0" smtClean="0">
              <a:latin typeface="Times New Roman" pitchFamily="18" charset="0"/>
              <a:cs typeface="Times New Roman" pitchFamily="18" charset="0"/>
            </a:endParaRPr>
          </a:p>
          <a:p>
            <a:pPr lvl="1"/>
            <a:r>
              <a:rPr lang="el-GR" sz="2000" b="1" dirty="0" smtClean="0">
                <a:latin typeface="Times New Roman" pitchFamily="18" charset="0"/>
                <a:cs typeface="Times New Roman" pitchFamily="18" charset="0"/>
              </a:rPr>
              <a:t>1. Η σημασία και η αναγκαιότητα της παρατήρησης ως εκπαιδευτικό εργαλείο.</a:t>
            </a:r>
          </a:p>
          <a:p>
            <a:pPr lvl="1"/>
            <a:endParaRPr lang="el-GR" sz="2000" b="1" dirty="0" smtClean="0">
              <a:latin typeface="Times New Roman" pitchFamily="18" charset="0"/>
              <a:cs typeface="Times New Roman" pitchFamily="18" charset="0"/>
            </a:endParaRPr>
          </a:p>
          <a:p>
            <a:pPr lvl="1"/>
            <a:r>
              <a:rPr lang="el-GR" sz="2000" b="1" dirty="0" smtClean="0">
                <a:latin typeface="Times New Roman" pitchFamily="18" charset="0"/>
                <a:cs typeface="Times New Roman" pitchFamily="18" charset="0"/>
              </a:rPr>
              <a:t>2. Η παρατήρηση ως </a:t>
            </a:r>
            <a:r>
              <a:rPr lang="el-GR" sz="2000" dirty="0" smtClean="0">
                <a:latin typeface="Times New Roman" pitchFamily="18" charset="0"/>
                <a:cs typeface="Times New Roman" pitchFamily="18" charset="0"/>
              </a:rPr>
              <a:t>μεθοδολογικό </a:t>
            </a:r>
            <a:r>
              <a:rPr lang="el-GR" sz="2000" b="1" dirty="0" smtClean="0">
                <a:latin typeface="Times New Roman" pitchFamily="18" charset="0"/>
                <a:cs typeface="Times New Roman" pitchFamily="18" charset="0"/>
              </a:rPr>
              <a:t>εργαλείο</a:t>
            </a:r>
            <a:r>
              <a:rPr lang="el-GR" sz="2000" dirty="0" smtClean="0">
                <a:latin typeface="Times New Roman" pitchFamily="18" charset="0"/>
                <a:cs typeface="Times New Roman" pitchFamily="18" charset="0"/>
              </a:rPr>
              <a:t> διερεύνησης της εκπαιδευτικής πράξης</a:t>
            </a:r>
            <a:endParaRPr lang="el-GR" sz="2000" b="1" dirty="0" smtClean="0">
              <a:latin typeface="Times New Roman" pitchFamily="18" charset="0"/>
              <a:cs typeface="Times New Roman" pitchFamily="18" charset="0"/>
            </a:endParaRPr>
          </a:p>
          <a:p>
            <a:pPr lvl="1"/>
            <a:endParaRPr lang="el-GR" sz="1800" b="1" dirty="0" smtClean="0">
              <a:latin typeface="Times New Roman" pitchFamily="18" charset="0"/>
              <a:cs typeface="Times New Roman" pitchFamily="18" charset="0"/>
            </a:endParaRPr>
          </a:p>
          <a:p>
            <a:pPr lvl="1">
              <a:buNone/>
            </a:pPr>
            <a:r>
              <a:rPr lang="el-GR" sz="1800" b="1" dirty="0" smtClean="0">
                <a:latin typeface="Times New Roman" pitchFamily="18" charset="0"/>
                <a:cs typeface="Times New Roman" pitchFamily="18" charset="0"/>
              </a:rPr>
              <a:t> </a:t>
            </a:r>
          </a:p>
          <a:p>
            <a:pPr lvl="1"/>
            <a:endParaRPr lang="el-GR" sz="1600" b="1"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el-GR" sz="20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1. Η σημασία και η αναγκαιότητα της παρατήρησης</a:t>
            </a:r>
            <a:r>
              <a:rPr lang="en-US" sz="2700" b="1" dirty="0" smtClean="0">
                <a:latin typeface="Times New Roman" pitchFamily="18" charset="0"/>
                <a:cs typeface="Times New Roman" pitchFamily="18" charset="0"/>
              </a:rPr>
              <a:t>  </a:t>
            </a:r>
            <a:r>
              <a:rPr lang="el-GR" sz="2700" b="1" dirty="0" smtClean="0">
                <a:latin typeface="Times New Roman" pitchFamily="18" charset="0"/>
                <a:cs typeface="Times New Roman" pitchFamily="18" charset="0"/>
              </a:rPr>
              <a:t>ως εκπαιδευτικό εργαλείο</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algn="ctr"/>
            <a:r>
              <a:rPr lang="el-GR" sz="2000" b="1" u="sng" dirty="0" smtClean="0">
                <a:solidFill>
                  <a:srgbClr val="FF6600"/>
                </a:solidFill>
                <a:latin typeface="Times New Roman" pitchFamily="18" charset="0"/>
                <a:cs typeface="Times New Roman" pitchFamily="18" charset="0"/>
              </a:rPr>
              <a:t>1. Γνωριμία και κατανόηση πλαισίου</a:t>
            </a:r>
          </a:p>
          <a:p>
            <a:endParaRPr lang="el-GR" sz="2000" b="1" dirty="0" smtClean="0">
              <a:solidFill>
                <a:srgbClr val="7030A0"/>
              </a:solidFill>
              <a:latin typeface="Times New Roman" pitchFamily="18" charset="0"/>
              <a:cs typeface="Times New Roman" pitchFamily="18" charset="0"/>
            </a:endParaRPr>
          </a:p>
          <a:p>
            <a:r>
              <a:rPr lang="el-GR" sz="2400" b="1" dirty="0" smtClean="0">
                <a:solidFill>
                  <a:srgbClr val="7030A0"/>
                </a:solidFill>
                <a:latin typeface="Times New Roman" pitchFamily="18" charset="0"/>
                <a:cs typeface="Times New Roman" pitchFamily="18" charset="0"/>
              </a:rPr>
              <a:t>1. Για να γνωρίσουμε και να κατανοήσουμε το πλαίσιο της  εκπαιδευτικής διαδικασίας </a:t>
            </a:r>
          </a:p>
          <a:p>
            <a:pPr lvl="1"/>
            <a:endParaRPr lang="el-GR" sz="2400" dirty="0" smtClean="0">
              <a:latin typeface="Times New Roman" pitchFamily="18" charset="0"/>
              <a:cs typeface="Times New Roman" pitchFamily="18" charset="0"/>
            </a:endParaRPr>
          </a:p>
          <a:p>
            <a:pPr lvl="1"/>
            <a:r>
              <a:rPr lang="el-GR" sz="2400" b="1" dirty="0" smtClean="0">
                <a:solidFill>
                  <a:srgbClr val="FF0000"/>
                </a:solidFill>
                <a:latin typeface="Times New Roman" pitchFamily="18" charset="0"/>
                <a:cs typeface="Times New Roman" pitchFamily="18" charset="0"/>
              </a:rPr>
              <a:t>(α)</a:t>
            </a:r>
            <a:r>
              <a:rPr lang="el-GR" sz="2400" dirty="0" smtClean="0">
                <a:solidFill>
                  <a:srgbClr val="FF0000"/>
                </a:solidFill>
                <a:latin typeface="Times New Roman" pitchFamily="18" charset="0"/>
                <a:cs typeface="Times New Roman" pitchFamily="18" charset="0"/>
              </a:rPr>
              <a:t> στόχος: να κατανοήσουμε την εκπαιδευτική πράξη </a:t>
            </a:r>
            <a:r>
              <a:rPr lang="el-GR" sz="2400" dirty="0" smtClean="0">
                <a:latin typeface="Times New Roman" pitchFamily="18" charset="0"/>
                <a:cs typeface="Times New Roman" pitchFamily="18" charset="0"/>
              </a:rPr>
              <a:t>στο συγκεκριμένο θεσμικό, υλικό, εκπαιδευτικό και </a:t>
            </a:r>
            <a:r>
              <a:rPr lang="el-GR" sz="2400" dirty="0" err="1" smtClean="0">
                <a:latin typeface="Times New Roman" pitchFamily="18" charset="0"/>
                <a:cs typeface="Times New Roman" pitchFamily="18" charset="0"/>
              </a:rPr>
              <a:t>κοινωνικο</a:t>
            </a:r>
            <a:r>
              <a:rPr lang="el-GR" sz="2400" dirty="0" smtClean="0">
                <a:latin typeface="Times New Roman" pitchFamily="18" charset="0"/>
                <a:cs typeface="Times New Roman" pitchFamily="18" charset="0"/>
              </a:rPr>
              <a:t>-πολιτισμικό πλαίσιο. </a:t>
            </a:r>
          </a:p>
          <a:p>
            <a:pPr lvl="1"/>
            <a:endParaRPr lang="el-GR" sz="2400" dirty="0" smtClean="0">
              <a:latin typeface="Times New Roman" pitchFamily="18" charset="0"/>
              <a:cs typeface="Times New Roman" pitchFamily="18" charset="0"/>
            </a:endParaRPr>
          </a:p>
          <a:p>
            <a:pPr lvl="1"/>
            <a:r>
              <a:rPr lang="el-GR" sz="2400" b="1" dirty="0" smtClean="0">
                <a:solidFill>
                  <a:srgbClr val="FF6600"/>
                </a:solidFill>
                <a:latin typeface="Times New Roman" pitchFamily="18" charset="0"/>
                <a:cs typeface="Times New Roman" pitchFamily="18" charset="0"/>
              </a:rPr>
              <a:t>(β) </a:t>
            </a:r>
            <a:r>
              <a:rPr lang="el-GR" sz="2400" dirty="0" smtClean="0">
                <a:solidFill>
                  <a:srgbClr val="FF6600"/>
                </a:solidFill>
                <a:latin typeface="Times New Roman" pitchFamily="18" charset="0"/>
                <a:cs typeface="Times New Roman" pitchFamily="18" charset="0"/>
              </a:rPr>
              <a:t>διαφοροποιείται ανάλογα με</a:t>
            </a:r>
            <a:r>
              <a:rPr lang="el-GR" sz="2400" dirty="0" smtClean="0">
                <a:latin typeface="Times New Roman" pitchFamily="18" charset="0"/>
                <a:cs typeface="Times New Roman" pitchFamily="18" charset="0"/>
              </a:rPr>
              <a:t>: ενδιαφέροντα, ανάγκες μαθητών, προτεραιότητες, στόχους, πρακτικές εκπαιδευτικού</a:t>
            </a:r>
          </a:p>
          <a:p>
            <a:pPr lvl="1">
              <a:buNone/>
            </a:pPr>
            <a:endParaRPr lang="el-GR" sz="2000" i="1" dirty="0" smtClean="0">
              <a:latin typeface="Times New Roman" pitchFamily="18" charset="0"/>
              <a:cs typeface="Times New Roman" pitchFamily="18" charset="0"/>
            </a:endParaRPr>
          </a:p>
          <a:p>
            <a:pPr lvl="1"/>
            <a:endParaRPr lang="el-GR" sz="2000"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200" b="1" dirty="0" smtClean="0">
                <a:latin typeface="Times New Roman" pitchFamily="18" charset="0"/>
                <a:cs typeface="Times New Roman" pitchFamily="18" charset="0"/>
              </a:rPr>
              <a:t/>
            </a:r>
            <a:br>
              <a:rPr lang="el-GR" sz="2200" b="1" dirty="0" smtClean="0">
                <a:latin typeface="Times New Roman" pitchFamily="18" charset="0"/>
                <a:cs typeface="Times New Roman" pitchFamily="18" charset="0"/>
              </a:rPr>
            </a:br>
            <a:r>
              <a:rPr lang="el-GR" sz="2700" b="1" dirty="0" smtClean="0">
                <a:latin typeface="Times New Roman" pitchFamily="18" charset="0"/>
                <a:cs typeface="Times New Roman" pitchFamily="18" charset="0"/>
              </a:rPr>
              <a:t> 1. Η σημασία και η αναγκαιότητα της παρατήρησης ως εκπαιδευτικό εργαλείο  </a:t>
            </a:r>
            <a:br>
              <a:rPr lang="el-GR" sz="2700" b="1" dirty="0" smtClean="0">
                <a:latin typeface="Times New Roman" pitchFamily="18" charset="0"/>
                <a:cs typeface="Times New Roman" pitchFamily="18" charset="0"/>
              </a:rPr>
            </a:br>
            <a:r>
              <a:rPr lang="el-GR" sz="40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fontScale="85000" lnSpcReduction="20000"/>
          </a:bodyPr>
          <a:lstStyle/>
          <a:p>
            <a:r>
              <a:rPr lang="el-GR" sz="2000" b="1" dirty="0" smtClean="0">
                <a:solidFill>
                  <a:srgbClr val="FF0000"/>
                </a:solidFill>
                <a:latin typeface="Times New Roman" pitchFamily="18" charset="0"/>
                <a:cs typeface="Times New Roman" pitchFamily="18" charset="0"/>
              </a:rPr>
              <a:t>Θεσμικό και υλικό πλαίσιο</a:t>
            </a:r>
            <a:r>
              <a:rPr lang="el-GR" sz="2000" b="1" dirty="0" smtClean="0">
                <a:latin typeface="Times New Roman" pitchFamily="18" charset="0"/>
                <a:cs typeface="Times New Roman" pitchFamily="18" charset="0"/>
              </a:rPr>
              <a:t>: </a:t>
            </a:r>
          </a:p>
          <a:p>
            <a:pPr lvl="1"/>
            <a:r>
              <a:rPr lang="el-GR" sz="2100" i="1" dirty="0" smtClean="0">
                <a:latin typeface="Times New Roman" pitchFamily="18" charset="0"/>
                <a:cs typeface="Times New Roman" pitchFamily="18" charset="0"/>
              </a:rPr>
              <a:t>Σε τι είδους σχολείο; </a:t>
            </a:r>
          </a:p>
          <a:p>
            <a:pPr lvl="1"/>
            <a:r>
              <a:rPr lang="el-GR" sz="2100" i="1" dirty="0" smtClean="0">
                <a:latin typeface="Times New Roman" pitchFamily="18" charset="0"/>
                <a:cs typeface="Times New Roman" pitchFamily="18" charset="0"/>
              </a:rPr>
              <a:t>με ποιο αναλυτικό πρόγραμμα; </a:t>
            </a:r>
          </a:p>
          <a:p>
            <a:pPr lvl="1"/>
            <a:r>
              <a:rPr lang="el-GR" sz="2100" i="1" dirty="0" smtClean="0">
                <a:latin typeface="Times New Roman" pitchFamily="18" charset="0"/>
                <a:cs typeface="Times New Roman" pitchFamily="18" charset="0"/>
              </a:rPr>
              <a:t>με ποιο ωρολόγιο και με ποιους κανόνες λειτουργίας; </a:t>
            </a:r>
          </a:p>
          <a:p>
            <a:pPr lvl="1"/>
            <a:r>
              <a:rPr lang="el-GR" sz="2100" i="1" dirty="0" smtClean="0">
                <a:latin typeface="Times New Roman" pitchFamily="18" charset="0"/>
                <a:cs typeface="Times New Roman" pitchFamily="18" charset="0"/>
              </a:rPr>
              <a:t>σε τι χώρο βρίσκεται; </a:t>
            </a:r>
          </a:p>
          <a:p>
            <a:pPr lvl="1"/>
            <a:r>
              <a:rPr lang="el-GR" sz="2100" i="1" dirty="0" smtClean="0">
                <a:latin typeface="Times New Roman" pitchFamily="18" charset="0"/>
                <a:cs typeface="Times New Roman" pitchFamily="18" charset="0"/>
              </a:rPr>
              <a:t>με ποιες εκπαιδευτικές υποδομές και εκπαιδευτικό υλικό;</a:t>
            </a:r>
          </a:p>
          <a:p>
            <a:endParaRPr lang="el-GR" sz="2000" b="1" dirty="0" smtClean="0">
              <a:latin typeface="Times New Roman" pitchFamily="18" charset="0"/>
              <a:cs typeface="Times New Roman" pitchFamily="18" charset="0"/>
            </a:endParaRPr>
          </a:p>
          <a:p>
            <a:r>
              <a:rPr lang="el-GR" sz="2000" b="1" dirty="0" smtClean="0">
                <a:solidFill>
                  <a:srgbClr val="FF0000"/>
                </a:solidFill>
                <a:latin typeface="Times New Roman" pitchFamily="18" charset="0"/>
                <a:cs typeface="Times New Roman" pitchFamily="18" charset="0"/>
              </a:rPr>
              <a:t>Εκπαιδευτικό πλαίσιο: </a:t>
            </a:r>
          </a:p>
          <a:p>
            <a:pPr lvl="1"/>
            <a:r>
              <a:rPr lang="el-GR" sz="2100" i="1" dirty="0" smtClean="0">
                <a:latin typeface="Times New Roman" pitchFamily="18" charset="0"/>
                <a:cs typeface="Times New Roman" pitchFamily="18" charset="0"/>
              </a:rPr>
              <a:t>Ποιοι/ποιες εκπαιδευτικοί εργάζονται;</a:t>
            </a:r>
          </a:p>
          <a:p>
            <a:pPr lvl="1"/>
            <a:r>
              <a:rPr lang="el-GR" sz="2100" i="1" dirty="0" smtClean="0">
                <a:latin typeface="Times New Roman" pitchFamily="18" charset="0"/>
                <a:cs typeface="Times New Roman" pitchFamily="18" charset="0"/>
              </a:rPr>
              <a:t>με ποια κατάρτιση;</a:t>
            </a:r>
          </a:p>
          <a:p>
            <a:pPr lvl="1"/>
            <a:r>
              <a:rPr lang="el-GR" sz="2100" i="1" dirty="0" smtClean="0">
                <a:latin typeface="Times New Roman" pitchFamily="18" charset="0"/>
                <a:cs typeface="Times New Roman" pitchFamily="18" charset="0"/>
              </a:rPr>
              <a:t>πόσα παιδιά φοιτούν;</a:t>
            </a:r>
          </a:p>
          <a:p>
            <a:pPr lvl="1"/>
            <a:r>
              <a:rPr lang="el-GR" sz="2100" i="1" dirty="0" smtClean="0">
                <a:latin typeface="Times New Roman" pitchFamily="18" charset="0"/>
                <a:cs typeface="Times New Roman" pitchFamily="18" charset="0"/>
              </a:rPr>
              <a:t> πόσα αγόρια και κορίτσια;</a:t>
            </a:r>
          </a:p>
          <a:p>
            <a:pPr lvl="1"/>
            <a:r>
              <a:rPr lang="el-GR" sz="2100" i="1" dirty="0" smtClean="0">
                <a:latin typeface="Times New Roman" pitchFamily="18" charset="0"/>
                <a:cs typeface="Times New Roman" pitchFamily="18" charset="0"/>
              </a:rPr>
              <a:t> πόσα νήπια και πόσα </a:t>
            </a:r>
            <a:r>
              <a:rPr lang="el-GR" sz="2100" i="1" dirty="0" err="1" smtClean="0">
                <a:latin typeface="Times New Roman" pitchFamily="18" charset="0"/>
                <a:cs typeface="Times New Roman" pitchFamily="18" charset="0"/>
              </a:rPr>
              <a:t>προνήπια</a:t>
            </a:r>
            <a:r>
              <a:rPr lang="el-GR" sz="2100" i="1" dirty="0" smtClean="0">
                <a:latin typeface="Times New Roman" pitchFamily="18" charset="0"/>
                <a:cs typeface="Times New Roman" pitchFamily="18" charset="0"/>
              </a:rPr>
              <a:t>;</a:t>
            </a:r>
            <a:endParaRPr lang="en-US" sz="2100" i="1" dirty="0" smtClean="0">
              <a:latin typeface="Times New Roman" pitchFamily="18" charset="0"/>
              <a:cs typeface="Times New Roman" pitchFamily="18" charset="0"/>
            </a:endParaRPr>
          </a:p>
          <a:p>
            <a:pPr lvl="1"/>
            <a:r>
              <a:rPr lang="el-GR" sz="2100" i="1" dirty="0" smtClean="0">
                <a:latin typeface="Times New Roman" pitchFamily="18" charset="0"/>
                <a:cs typeface="Times New Roman" pitchFamily="18" charset="0"/>
              </a:rPr>
              <a:t>εκπαιδευτική διαδικασία (σχέσεις, ρόλοι, αλληλεπιδράσεις)</a:t>
            </a:r>
          </a:p>
          <a:p>
            <a:endParaRPr lang="el-GR" sz="2000" dirty="0" smtClean="0">
              <a:latin typeface="Times New Roman" pitchFamily="18" charset="0"/>
              <a:cs typeface="Times New Roman" pitchFamily="18" charset="0"/>
            </a:endParaRPr>
          </a:p>
          <a:p>
            <a:r>
              <a:rPr lang="el-GR" sz="2000" b="1" dirty="0" smtClean="0">
                <a:solidFill>
                  <a:srgbClr val="FF0000"/>
                </a:solidFill>
                <a:latin typeface="Times New Roman" pitchFamily="18" charset="0"/>
                <a:cs typeface="Times New Roman" pitchFamily="18" charset="0"/>
              </a:rPr>
              <a:t>Κοινωνικό   πλαίσιο: </a:t>
            </a:r>
          </a:p>
          <a:p>
            <a:pPr lvl="1"/>
            <a:r>
              <a:rPr lang="el-GR" sz="2100" i="1" dirty="0" smtClean="0">
                <a:latin typeface="Times New Roman" pitchFamily="18" charset="0"/>
                <a:cs typeface="Times New Roman" pitchFamily="18" charset="0"/>
              </a:rPr>
              <a:t>Σε ποια γειτονιά βρίσκεται το σχολείο;</a:t>
            </a:r>
          </a:p>
          <a:p>
            <a:pPr lvl="1"/>
            <a:r>
              <a:rPr lang="el-GR" sz="2100" i="1" dirty="0" smtClean="0">
                <a:latin typeface="Times New Roman" pitchFamily="18" charset="0"/>
                <a:cs typeface="Times New Roman" pitchFamily="18" charset="0"/>
              </a:rPr>
              <a:t>σε ποιες </a:t>
            </a:r>
            <a:r>
              <a:rPr lang="el-GR" sz="2100" i="1" dirty="0" err="1" smtClean="0">
                <a:latin typeface="Times New Roman" pitchFamily="18" charset="0"/>
                <a:cs typeface="Times New Roman" pitchFamily="18" charset="0"/>
              </a:rPr>
              <a:t>κοινωνικο</a:t>
            </a:r>
            <a:r>
              <a:rPr lang="el-GR" sz="2100" i="1" dirty="0" smtClean="0">
                <a:latin typeface="Times New Roman" pitchFamily="18" charset="0"/>
                <a:cs typeface="Times New Roman" pitchFamily="18" charset="0"/>
              </a:rPr>
              <a:t>-οικονομικές κατηγορίες ανήκουν τα παιδιά που φοιτούν στο συγκεκριμένο σχολείο;</a:t>
            </a:r>
          </a:p>
          <a:p>
            <a:pPr lvl="1"/>
            <a:r>
              <a:rPr lang="el-GR" sz="2100" i="1" dirty="0" smtClean="0">
                <a:latin typeface="Times New Roman" pitchFamily="18" charset="0"/>
                <a:cs typeface="Times New Roman" pitchFamily="18" charset="0"/>
              </a:rPr>
              <a:t>ποιας εθνικότητας και ποιας θρησκείας είναι τα παιδιά;</a:t>
            </a:r>
          </a:p>
          <a:p>
            <a:pPr lvl="1"/>
            <a:r>
              <a:rPr lang="el-GR" sz="2100" i="1" dirty="0" smtClean="0">
                <a:latin typeface="Times New Roman" pitchFamily="18" charset="0"/>
                <a:cs typeface="Times New Roman" pitchFamily="18" charset="0"/>
              </a:rPr>
              <a:t>ποιες γλώσσες μιλούν τα παιδιά στο σπίτι;</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1</a:t>
            </a:r>
            <a:r>
              <a:rPr lang="el-GR" sz="2700" b="1" dirty="0" smtClean="0">
                <a:latin typeface="Times New Roman" pitchFamily="18" charset="0"/>
                <a:cs typeface="Times New Roman" pitchFamily="18" charset="0"/>
              </a:rPr>
              <a:t>. Η σημασία και η αναγκαιότητα της παρατήρησης ως εκπαιδευτικό εργαλείο </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algn="ctr"/>
            <a:endParaRPr lang="el-GR" sz="3600" b="1" u="sng" dirty="0" smtClean="0">
              <a:solidFill>
                <a:srgbClr val="FF6600"/>
              </a:solidFill>
              <a:latin typeface="Times New Roman" pitchFamily="18" charset="0"/>
              <a:cs typeface="Times New Roman" pitchFamily="18" charset="0"/>
            </a:endParaRPr>
          </a:p>
          <a:p>
            <a:pPr algn="ctr"/>
            <a:endParaRPr lang="el-GR" sz="3600" b="1" u="sng" dirty="0" smtClean="0">
              <a:solidFill>
                <a:srgbClr val="FF6600"/>
              </a:solidFill>
              <a:latin typeface="Times New Roman" pitchFamily="18" charset="0"/>
              <a:cs typeface="Times New Roman" pitchFamily="18" charset="0"/>
            </a:endParaRPr>
          </a:p>
          <a:p>
            <a:pPr algn="ctr"/>
            <a:r>
              <a:rPr lang="el-GR" sz="3600" b="1" u="sng" dirty="0" smtClean="0">
                <a:solidFill>
                  <a:srgbClr val="FF6600"/>
                </a:solidFill>
                <a:latin typeface="Times New Roman" pitchFamily="18" charset="0"/>
                <a:cs typeface="Times New Roman" pitchFamily="18" charset="0"/>
              </a:rPr>
              <a:t>2. Τεκμηριωμένη λήψη αποφάσεων </a:t>
            </a:r>
          </a:p>
          <a:p>
            <a:endParaRPr lang="el-GR" sz="3600" i="1" dirty="0" smtClean="0"/>
          </a:p>
          <a:p>
            <a:endParaRPr lang="el-GR" sz="3600" dirty="0" smtClean="0"/>
          </a:p>
          <a:p>
            <a:endParaRPr lang="el-GR" sz="3600" dirty="0" smtClean="0">
              <a:latin typeface="Times New Roman" pitchFamily="18" charset="0"/>
              <a:cs typeface="Times New Roman" pitchFamily="18" charset="0"/>
            </a:endParaRPr>
          </a:p>
          <a:p>
            <a:pPr lvl="1">
              <a:buNone/>
            </a:pPr>
            <a:endParaRPr lang="el-GR" sz="2000" i="1" dirty="0" smtClean="0">
              <a:latin typeface="Times New Roman" pitchFamily="18" charset="0"/>
              <a:cs typeface="Times New Roman" pitchFamily="18" charset="0"/>
            </a:endParaRPr>
          </a:p>
          <a:p>
            <a:pPr lvl="1"/>
            <a:endParaRPr lang="el-GR" sz="2000"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1</a:t>
            </a:r>
            <a:r>
              <a:rPr lang="el-GR" sz="2700" b="1" dirty="0" smtClean="0">
                <a:latin typeface="Times New Roman" pitchFamily="18" charset="0"/>
                <a:cs typeface="Times New Roman" pitchFamily="18" charset="0"/>
              </a:rPr>
              <a:t>. Η σημασία και η αναγκαιότητα της παρατήρησης ως εκπαιδευτικό εργαλείο </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algn="ctr"/>
            <a:r>
              <a:rPr lang="el-GR" sz="2000" b="1" dirty="0" smtClean="0">
                <a:solidFill>
                  <a:srgbClr val="FF6600"/>
                </a:solidFill>
                <a:latin typeface="Times New Roman" pitchFamily="18" charset="0"/>
                <a:cs typeface="Times New Roman" pitchFamily="18" charset="0"/>
              </a:rPr>
              <a:t>2. Τεκμηριωμένη λήψη αποφάσεων </a:t>
            </a:r>
          </a:p>
          <a:p>
            <a:r>
              <a:rPr lang="el-GR" sz="2400" b="1" dirty="0" smtClean="0">
                <a:solidFill>
                  <a:srgbClr val="7030A0"/>
                </a:solidFill>
                <a:latin typeface="Times New Roman" pitchFamily="18" charset="0"/>
                <a:cs typeface="Times New Roman" pitchFamily="18" charset="0"/>
              </a:rPr>
              <a:t>2. Για να τεκμηριώσουμε τις αποφάσεις που λαμβάνουμε. </a:t>
            </a:r>
            <a:endParaRPr lang="el-GR" sz="2400" dirty="0" smtClean="0"/>
          </a:p>
          <a:p>
            <a:pPr lvl="1"/>
            <a:endParaRPr lang="el-GR" sz="2400" dirty="0" smtClean="0">
              <a:latin typeface="Times New Roman" pitchFamily="18" charset="0"/>
              <a:cs typeface="Times New Roman" pitchFamily="18" charset="0"/>
            </a:endParaRPr>
          </a:p>
          <a:p>
            <a:r>
              <a:rPr lang="el-GR" sz="2400" dirty="0" smtClean="0">
                <a:solidFill>
                  <a:srgbClr val="FF0000"/>
                </a:solidFill>
                <a:latin typeface="Times New Roman" pitchFamily="18" charset="0"/>
                <a:cs typeface="Times New Roman" pitchFamily="18" charset="0"/>
              </a:rPr>
              <a:t>(α) Πώς γίνεται αυτό; στόχος:</a:t>
            </a:r>
          </a:p>
          <a:p>
            <a:pPr lvl="1"/>
            <a:r>
              <a:rPr lang="el-GR" sz="2000" i="1" dirty="0" smtClean="0">
                <a:latin typeface="Times New Roman" pitchFamily="18" charset="0"/>
                <a:cs typeface="Times New Roman" pitchFamily="18" charset="0"/>
              </a:rPr>
              <a:t>να  παρατηρήσουμε, </a:t>
            </a:r>
          </a:p>
          <a:p>
            <a:pPr lvl="1"/>
            <a:r>
              <a:rPr lang="el-GR" sz="2000" i="1" dirty="0" smtClean="0">
                <a:latin typeface="Times New Roman" pitchFamily="18" charset="0"/>
                <a:cs typeface="Times New Roman" pitchFamily="18" charset="0"/>
              </a:rPr>
              <a:t>να συλλέξουμε δεδομένα, </a:t>
            </a:r>
          </a:p>
          <a:p>
            <a:pPr lvl="1"/>
            <a:r>
              <a:rPr lang="el-GR" sz="2000" i="1" dirty="0" smtClean="0">
                <a:latin typeface="Times New Roman" pitchFamily="18" charset="0"/>
                <a:cs typeface="Times New Roman" pitchFamily="18" charset="0"/>
              </a:rPr>
              <a:t>να τα αναλύσουμε, </a:t>
            </a:r>
          </a:p>
          <a:p>
            <a:pPr lvl="1"/>
            <a:r>
              <a:rPr lang="el-GR" sz="2000" i="1" dirty="0" smtClean="0">
                <a:latin typeface="Times New Roman" pitchFamily="18" charset="0"/>
                <a:cs typeface="Times New Roman" pitchFamily="18" charset="0"/>
              </a:rPr>
              <a:t>να τα ερμηνεύσουμε, </a:t>
            </a:r>
          </a:p>
          <a:p>
            <a:pPr lvl="1"/>
            <a:r>
              <a:rPr lang="el-GR" sz="2000" i="1" dirty="0" smtClean="0">
                <a:latin typeface="Times New Roman" pitchFamily="18" charset="0"/>
                <a:cs typeface="Times New Roman" pitchFamily="18" charset="0"/>
              </a:rPr>
              <a:t>να επανασχεδιάσουμε, </a:t>
            </a:r>
          </a:p>
          <a:p>
            <a:pPr lvl="1"/>
            <a:r>
              <a:rPr lang="el-GR" sz="2000" i="1" dirty="0" smtClean="0">
                <a:latin typeface="Times New Roman" pitchFamily="18" charset="0"/>
                <a:cs typeface="Times New Roman" pitchFamily="18" charset="0"/>
              </a:rPr>
              <a:t>να δοκιμάσουμε/εφαρμόσουμε, </a:t>
            </a:r>
          </a:p>
          <a:p>
            <a:pPr lvl="1"/>
            <a:r>
              <a:rPr lang="el-GR" sz="2000" i="1" dirty="0" smtClean="0">
                <a:latin typeface="Times New Roman" pitchFamily="18" charset="0"/>
                <a:cs typeface="Times New Roman" pitchFamily="18" charset="0"/>
              </a:rPr>
              <a:t>να </a:t>
            </a:r>
            <a:r>
              <a:rPr lang="el-GR" sz="2000" i="1" dirty="0" err="1" smtClean="0">
                <a:latin typeface="Times New Roman" pitchFamily="18" charset="0"/>
                <a:cs typeface="Times New Roman" pitchFamily="18" charset="0"/>
              </a:rPr>
              <a:t>αναστοχαστούμε</a:t>
            </a:r>
            <a:r>
              <a:rPr lang="el-GR" sz="2000" i="1" dirty="0" smtClean="0">
                <a:latin typeface="Times New Roman" pitchFamily="18" charset="0"/>
                <a:cs typeface="Times New Roman" pitchFamily="18" charset="0"/>
              </a:rPr>
              <a:t> και </a:t>
            </a:r>
          </a:p>
          <a:p>
            <a:pPr lvl="1"/>
            <a:r>
              <a:rPr lang="el-GR" sz="2000" i="1" dirty="0" smtClean="0">
                <a:latin typeface="Times New Roman" pitchFamily="18" charset="0"/>
                <a:cs typeface="Times New Roman" pitchFamily="18" charset="0"/>
              </a:rPr>
              <a:t>να βελτιώσουμε το εκπαιδευτικό μας έργο. </a:t>
            </a:r>
            <a:r>
              <a:rPr lang="el-GR" i="1" dirty="0" smtClean="0"/>
              <a:t> </a:t>
            </a:r>
          </a:p>
          <a:p>
            <a:endParaRPr lang="el-GR" sz="1300" dirty="0" smtClean="0"/>
          </a:p>
          <a:p>
            <a:endParaRPr lang="el-GR" sz="3600" dirty="0" smtClean="0">
              <a:latin typeface="Times New Roman" pitchFamily="18" charset="0"/>
              <a:cs typeface="Times New Roman" pitchFamily="18" charset="0"/>
            </a:endParaRPr>
          </a:p>
          <a:p>
            <a:pPr lvl="1">
              <a:buNone/>
            </a:pPr>
            <a:endParaRPr lang="el-GR" sz="2000" i="1" dirty="0" smtClean="0">
              <a:latin typeface="Times New Roman" pitchFamily="18" charset="0"/>
              <a:cs typeface="Times New Roman" pitchFamily="18" charset="0"/>
            </a:endParaRPr>
          </a:p>
          <a:p>
            <a:pPr lvl="1"/>
            <a:endParaRPr lang="el-GR" sz="2000"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1.Η σημασία και η αναγκαιότητα της παρατήρησης ως εκπαιδευτικό εργαλείο</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endParaRPr lang="el-GR" sz="2000" b="1" dirty="0" smtClean="0">
              <a:solidFill>
                <a:srgbClr val="7030A0"/>
              </a:solidFill>
              <a:latin typeface="Times New Roman" pitchFamily="18" charset="0"/>
              <a:cs typeface="Times New Roman" pitchFamily="18" charset="0"/>
            </a:endParaRPr>
          </a:p>
          <a:p>
            <a:r>
              <a:rPr lang="el-GR" sz="2400" b="1" dirty="0" smtClean="0">
                <a:solidFill>
                  <a:srgbClr val="7030A0"/>
                </a:solidFill>
                <a:latin typeface="Times New Roman" pitchFamily="18" charset="0"/>
                <a:cs typeface="Times New Roman" pitchFamily="18" charset="0"/>
              </a:rPr>
              <a:t>2. Για να τεκμηριώσουμε τις αποφάσεις που λαμβάνουμε. </a:t>
            </a:r>
            <a:endParaRPr lang="el-GR" sz="2400" dirty="0" smtClean="0"/>
          </a:p>
          <a:p>
            <a:pPr lvl="1"/>
            <a:endParaRPr lang="el-GR" sz="24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(β) Η  διαδικασία της τεκμηρίωσης είναι </a:t>
            </a:r>
            <a:r>
              <a:rPr lang="el-GR" sz="2000" dirty="0" smtClean="0">
                <a:solidFill>
                  <a:srgbClr val="FF0000"/>
                </a:solidFill>
                <a:latin typeface="Times New Roman" pitchFamily="18" charset="0"/>
                <a:cs typeface="Times New Roman" pitchFamily="18" charset="0"/>
              </a:rPr>
              <a:t>ένα εργαλείο </a:t>
            </a:r>
            <a:r>
              <a:rPr lang="el-GR" sz="2000" dirty="0" smtClean="0">
                <a:latin typeface="Times New Roman" pitchFamily="18" charset="0"/>
                <a:cs typeface="Times New Roman" pitchFamily="18" charset="0"/>
              </a:rPr>
              <a:t>του </a:t>
            </a:r>
            <a:r>
              <a:rPr lang="el-GR" sz="2000" dirty="0" smtClean="0">
                <a:solidFill>
                  <a:srgbClr val="FF0000"/>
                </a:solidFill>
                <a:latin typeface="Times New Roman" pitchFamily="18" charset="0"/>
                <a:cs typeface="Times New Roman" pitchFamily="18" charset="0"/>
              </a:rPr>
              <a:t>εκπαιδευτικού ως ερευνητή και </a:t>
            </a:r>
            <a:r>
              <a:rPr lang="el-GR" sz="2000" dirty="0" err="1" smtClean="0">
                <a:solidFill>
                  <a:srgbClr val="FF0000"/>
                </a:solidFill>
                <a:latin typeface="Times New Roman" pitchFamily="18" charset="0"/>
                <a:cs typeface="Times New Roman" pitchFamily="18" charset="0"/>
              </a:rPr>
              <a:t>αναστοχαζόμενου</a:t>
            </a:r>
            <a:r>
              <a:rPr lang="el-GR" sz="2000" dirty="0" smtClean="0">
                <a:solidFill>
                  <a:srgbClr val="FF0000"/>
                </a:solidFill>
                <a:latin typeface="Times New Roman" pitchFamily="18" charset="0"/>
                <a:cs typeface="Times New Roman" pitchFamily="18" charset="0"/>
              </a:rPr>
              <a:t> επαγγελματία</a:t>
            </a:r>
          </a:p>
          <a:p>
            <a:pPr lvl="1"/>
            <a:r>
              <a:rPr lang="el-GR" sz="2000" dirty="0" smtClean="0">
                <a:latin typeface="Times New Roman" pitchFamily="18" charset="0"/>
                <a:cs typeface="Times New Roman" pitchFamily="18" charset="0"/>
              </a:rPr>
              <a:t>1.για να </a:t>
            </a:r>
            <a:r>
              <a:rPr lang="el-GR" sz="2000" b="1" dirty="0" smtClean="0">
                <a:latin typeface="Times New Roman" pitchFamily="18" charset="0"/>
                <a:cs typeface="Times New Roman" pitchFamily="18" charset="0"/>
              </a:rPr>
              <a:t>αναγνωρίσε</a:t>
            </a:r>
            <a:r>
              <a:rPr lang="el-GR" sz="2000" dirty="0" smtClean="0">
                <a:latin typeface="Times New Roman" pitchFamily="18" charset="0"/>
                <a:cs typeface="Times New Roman" pitchFamily="18" charset="0"/>
              </a:rPr>
              <a:t>ι και να </a:t>
            </a:r>
            <a:r>
              <a:rPr lang="el-GR" sz="2000" b="1" dirty="0" smtClean="0">
                <a:latin typeface="Times New Roman" pitchFamily="18" charset="0"/>
                <a:cs typeface="Times New Roman" pitchFamily="18" charset="0"/>
              </a:rPr>
              <a:t>κατανοήσει </a:t>
            </a:r>
            <a:r>
              <a:rPr lang="el-GR" sz="2000" dirty="0" smtClean="0">
                <a:latin typeface="Times New Roman" pitchFamily="18" charset="0"/>
                <a:cs typeface="Times New Roman" pitchFamily="18" charset="0"/>
              </a:rPr>
              <a:t>την εκπαιδευτική συνθήκη,</a:t>
            </a:r>
          </a:p>
          <a:p>
            <a:pPr lvl="1"/>
            <a:r>
              <a:rPr lang="el-GR" sz="2000" dirty="0" smtClean="0">
                <a:latin typeface="Times New Roman" pitchFamily="18" charset="0"/>
                <a:cs typeface="Times New Roman" pitchFamily="18" charset="0"/>
              </a:rPr>
              <a:t>2. να </a:t>
            </a:r>
            <a:r>
              <a:rPr lang="el-GR" sz="2000" b="1" dirty="0" smtClean="0">
                <a:latin typeface="Times New Roman" pitchFamily="18" charset="0"/>
                <a:cs typeface="Times New Roman" pitchFamily="18" charset="0"/>
              </a:rPr>
              <a:t>σχεδιάσει</a:t>
            </a:r>
            <a:r>
              <a:rPr lang="el-GR" sz="2000" dirty="0" smtClean="0">
                <a:latin typeface="Times New Roman" pitchFamily="18" charset="0"/>
                <a:cs typeface="Times New Roman" pitchFamily="18" charset="0"/>
              </a:rPr>
              <a:t> και να </a:t>
            </a:r>
            <a:r>
              <a:rPr lang="el-GR" sz="2000" b="1" dirty="0" smtClean="0">
                <a:latin typeface="Times New Roman" pitchFamily="18" charset="0"/>
                <a:cs typeface="Times New Roman" pitchFamily="18" charset="0"/>
              </a:rPr>
              <a:t>οργανώσει </a:t>
            </a:r>
            <a:r>
              <a:rPr lang="el-GR" sz="2000" dirty="0" smtClean="0">
                <a:latin typeface="Times New Roman" pitchFamily="18" charset="0"/>
                <a:cs typeface="Times New Roman" pitchFamily="18" charset="0"/>
              </a:rPr>
              <a:t>την εκπαιδευτική διαδικασία, </a:t>
            </a:r>
          </a:p>
          <a:p>
            <a:pPr lvl="1"/>
            <a:r>
              <a:rPr lang="el-GR" sz="2000" dirty="0" smtClean="0">
                <a:latin typeface="Times New Roman" pitchFamily="18" charset="0"/>
                <a:cs typeface="Times New Roman" pitchFamily="18" charset="0"/>
              </a:rPr>
              <a:t>3.να την </a:t>
            </a:r>
            <a:r>
              <a:rPr lang="el-GR" sz="2000" b="1" dirty="0" smtClean="0">
                <a:latin typeface="Times New Roman" pitchFamily="18" charset="0"/>
                <a:cs typeface="Times New Roman" pitchFamily="18" charset="0"/>
              </a:rPr>
              <a:t>βελτιώσει</a:t>
            </a:r>
            <a:r>
              <a:rPr lang="el-GR" sz="2000" dirty="0" smtClean="0">
                <a:latin typeface="Times New Roman" pitchFamily="18" charset="0"/>
                <a:cs typeface="Times New Roman" pitchFamily="18" charset="0"/>
              </a:rPr>
              <a:t> ή να την </a:t>
            </a:r>
            <a:r>
              <a:rPr lang="el-GR" sz="2000" b="1" dirty="0" smtClean="0">
                <a:latin typeface="Times New Roman" pitchFamily="18" charset="0"/>
                <a:cs typeface="Times New Roman" pitchFamily="18" charset="0"/>
              </a:rPr>
              <a:t>αλλάξει.</a:t>
            </a:r>
            <a:endParaRPr lang="el-GR" sz="1600" b="1" dirty="0" smtClean="0"/>
          </a:p>
          <a:p>
            <a:endParaRPr lang="el-GR" sz="3600" dirty="0" smtClean="0">
              <a:latin typeface="Times New Roman" pitchFamily="18" charset="0"/>
              <a:cs typeface="Times New Roman" pitchFamily="18" charset="0"/>
            </a:endParaRPr>
          </a:p>
          <a:p>
            <a:pPr lvl="1">
              <a:buNone/>
            </a:pPr>
            <a:endParaRPr lang="el-GR" sz="2000" i="1" dirty="0" smtClean="0">
              <a:latin typeface="Times New Roman" pitchFamily="18" charset="0"/>
              <a:cs typeface="Times New Roman" pitchFamily="18" charset="0"/>
            </a:endParaRPr>
          </a:p>
          <a:p>
            <a:pPr lvl="1"/>
            <a:endParaRPr lang="el-GR" sz="2000"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1.Η σημασία και η αναγκαιότητα της παρατήρησης ως εκπαιδευτικό εργαλεί</a:t>
            </a:r>
            <a:r>
              <a:rPr lang="el-GR" sz="2400" b="1" dirty="0" smtClean="0">
                <a:latin typeface="Times New Roman" pitchFamily="18" charset="0"/>
                <a:cs typeface="Times New Roman" pitchFamily="18" charset="0"/>
              </a:rPr>
              <a:t>ο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algn="ctr"/>
            <a:endParaRPr lang="el-GR" sz="3600" b="1" u="sng" dirty="0" smtClean="0">
              <a:solidFill>
                <a:srgbClr val="FF6600"/>
              </a:solidFill>
              <a:latin typeface="Times New Roman" pitchFamily="18" charset="0"/>
              <a:cs typeface="Times New Roman" pitchFamily="18" charset="0"/>
            </a:endParaRPr>
          </a:p>
          <a:p>
            <a:pPr algn="ctr"/>
            <a:r>
              <a:rPr lang="el-GR" sz="3600" b="1" u="sng" dirty="0" smtClean="0">
                <a:solidFill>
                  <a:srgbClr val="FF6600"/>
                </a:solidFill>
                <a:latin typeface="Times New Roman" pitchFamily="18" charset="0"/>
                <a:cs typeface="Times New Roman" pitchFamily="18" charset="0"/>
              </a:rPr>
              <a:t>3. Συνεχής Βελτίωση εκπαιδευτικού έργου</a:t>
            </a:r>
          </a:p>
          <a:p>
            <a:pPr>
              <a:buNone/>
            </a:pPr>
            <a:endParaRPr lang="el-GR" sz="3600" u="sng" dirty="0" smtClean="0"/>
          </a:p>
          <a:p>
            <a:endParaRPr lang="el-GR" sz="3600" u="sng" dirty="0" smtClean="0">
              <a:latin typeface="Times New Roman" pitchFamily="18" charset="0"/>
              <a:cs typeface="Times New Roman" pitchFamily="18" charset="0"/>
            </a:endParaRPr>
          </a:p>
          <a:p>
            <a:pPr lvl="1">
              <a:buNone/>
            </a:pPr>
            <a:endParaRPr lang="el-GR" sz="3600" i="1" u="sng" dirty="0" smtClean="0">
              <a:latin typeface="Times New Roman" pitchFamily="18" charset="0"/>
              <a:cs typeface="Times New Roman" pitchFamily="18" charset="0"/>
            </a:endParaRPr>
          </a:p>
          <a:p>
            <a:pPr lvl="1"/>
            <a:endParaRPr lang="el-GR" sz="3600" u="sng"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1.Η σημασία και η αναγκαιότητα της παρατήρησης ως εκπαιδευτικό εργαλεί</a:t>
            </a:r>
            <a:r>
              <a:rPr lang="el-GR" sz="2400" b="1" dirty="0" smtClean="0">
                <a:latin typeface="Times New Roman" pitchFamily="18" charset="0"/>
                <a:cs typeface="Times New Roman" pitchFamily="18" charset="0"/>
              </a:rPr>
              <a:t>ο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algn="ctr"/>
            <a:r>
              <a:rPr lang="el-GR" sz="2000" b="1" dirty="0" smtClean="0">
                <a:solidFill>
                  <a:srgbClr val="FF6600"/>
                </a:solidFill>
                <a:latin typeface="Times New Roman" pitchFamily="18" charset="0"/>
                <a:cs typeface="Times New Roman" pitchFamily="18" charset="0"/>
              </a:rPr>
              <a:t>3. Συνεχής Βελτίωση εκπαιδευτικού έργου</a:t>
            </a:r>
          </a:p>
          <a:p>
            <a:r>
              <a:rPr lang="el-GR" sz="2200" b="1" dirty="0" smtClean="0">
                <a:solidFill>
                  <a:srgbClr val="7030A0"/>
                </a:solidFill>
                <a:latin typeface="Times New Roman" pitchFamily="18" charset="0"/>
                <a:cs typeface="Times New Roman" pitchFamily="18" charset="0"/>
              </a:rPr>
              <a:t>3. Για να βελτιώνουμε συνεχώς το εκπαιδευτικό μας έργο και να αναπτυσσόμαστε επαγγελματικά (επαγγελματική μάθηση/ανάπτυξη του εκπαιδευτικού) </a:t>
            </a:r>
            <a:endParaRPr lang="el-GR" sz="2200" dirty="0" smtClean="0"/>
          </a:p>
          <a:p>
            <a:endParaRPr lang="el-GR" sz="1600" dirty="0" smtClean="0"/>
          </a:p>
          <a:p>
            <a:r>
              <a:rPr lang="el-GR" sz="2000" dirty="0" smtClean="0">
                <a:latin typeface="Times New Roman" pitchFamily="18" charset="0"/>
                <a:cs typeface="Times New Roman" pitchFamily="18" charset="0"/>
              </a:rPr>
              <a:t>Στόχος: Παρατηρώ και </a:t>
            </a:r>
            <a:r>
              <a:rPr lang="el-GR" sz="2000" dirty="0" err="1" smtClean="0">
                <a:latin typeface="Times New Roman" pitchFamily="18" charset="0"/>
                <a:cs typeface="Times New Roman" pitchFamily="18" charset="0"/>
              </a:rPr>
              <a:t>αναστοχάζομαι</a:t>
            </a:r>
            <a:r>
              <a:rPr lang="el-GR" sz="2000" dirty="0" smtClean="0">
                <a:latin typeface="Times New Roman" pitchFamily="18" charset="0"/>
                <a:cs typeface="Times New Roman" pitchFamily="18" charset="0"/>
              </a:rPr>
              <a:t>: </a:t>
            </a:r>
          </a:p>
          <a:p>
            <a:pPr lvl="1"/>
            <a:r>
              <a:rPr lang="el-GR" sz="2000" i="1" dirty="0" smtClean="0">
                <a:latin typeface="Times New Roman" pitchFamily="18" charset="0"/>
                <a:cs typeface="Times New Roman" pitchFamily="18" charset="0"/>
              </a:rPr>
              <a:t>1.Πώς υλοποιήθηκε ο </a:t>
            </a:r>
            <a:r>
              <a:rPr lang="el-GR" sz="2000" b="1" i="1" dirty="0" smtClean="0">
                <a:latin typeface="Times New Roman" pitchFamily="18" charset="0"/>
                <a:cs typeface="Times New Roman" pitchFamily="18" charset="0"/>
              </a:rPr>
              <a:t>σχεδιασμός</a:t>
            </a:r>
            <a:r>
              <a:rPr lang="el-GR" sz="2000" i="1" dirty="0" smtClean="0">
                <a:latin typeface="Times New Roman" pitchFamily="18" charset="0"/>
                <a:cs typeface="Times New Roman" pitchFamily="18" charset="0"/>
              </a:rPr>
              <a:t> μου;</a:t>
            </a:r>
          </a:p>
          <a:p>
            <a:pPr lvl="1"/>
            <a:r>
              <a:rPr lang="el-GR" sz="2000" i="1" dirty="0" smtClean="0">
                <a:latin typeface="Times New Roman" pitchFamily="18" charset="0"/>
                <a:cs typeface="Times New Roman" pitchFamily="18" charset="0"/>
              </a:rPr>
              <a:t>2. Ποιες οι δικές μου </a:t>
            </a:r>
            <a:r>
              <a:rPr lang="el-GR" sz="2000" b="1" i="1" dirty="0" smtClean="0">
                <a:latin typeface="Times New Roman" pitchFamily="18" charset="0"/>
                <a:cs typeface="Times New Roman" pitchFamily="18" charset="0"/>
              </a:rPr>
              <a:t>ενέργειες </a:t>
            </a:r>
            <a:r>
              <a:rPr lang="el-GR" sz="2000" i="1" dirty="0" smtClean="0">
                <a:latin typeface="Times New Roman" pitchFamily="18" charset="0"/>
                <a:cs typeface="Times New Roman" pitchFamily="18" charset="0"/>
              </a:rPr>
              <a:t>και  ποιες οι ενέργειες των παιδιών ;</a:t>
            </a:r>
          </a:p>
          <a:p>
            <a:pPr lvl="1"/>
            <a:r>
              <a:rPr lang="el-GR" sz="2000" i="1" dirty="0" smtClean="0">
                <a:latin typeface="Times New Roman" pitchFamily="18" charset="0"/>
                <a:cs typeface="Times New Roman" pitchFamily="18" charset="0"/>
              </a:rPr>
              <a:t>3. Πώς οι δράσεις / ενέργειες μου  </a:t>
            </a:r>
            <a:r>
              <a:rPr lang="el-GR" sz="2000" b="1" i="1" dirty="0" smtClean="0">
                <a:latin typeface="Times New Roman" pitchFamily="18" charset="0"/>
                <a:cs typeface="Times New Roman" pitchFamily="18" charset="0"/>
              </a:rPr>
              <a:t>βοήθησαν </a:t>
            </a:r>
            <a:r>
              <a:rPr lang="el-GR" sz="2000" i="1" dirty="0" smtClean="0">
                <a:latin typeface="Times New Roman" pitchFamily="18" charset="0"/>
                <a:cs typeface="Times New Roman" pitchFamily="18" charset="0"/>
              </a:rPr>
              <a:t>στην επίτευξη των στόχων μου;</a:t>
            </a:r>
          </a:p>
          <a:p>
            <a:pPr lvl="1"/>
            <a:r>
              <a:rPr lang="el-GR" sz="2000" i="1" dirty="0" smtClean="0">
                <a:latin typeface="Times New Roman" pitchFamily="18" charset="0"/>
                <a:cs typeface="Times New Roman" pitchFamily="18" charset="0"/>
              </a:rPr>
              <a:t>4. Τι θα μπορούσε </a:t>
            </a:r>
            <a:r>
              <a:rPr lang="el-GR" sz="2000" b="1" i="1" dirty="0" smtClean="0">
                <a:latin typeface="Times New Roman" pitchFamily="18" charset="0"/>
                <a:cs typeface="Times New Roman" pitchFamily="18" charset="0"/>
              </a:rPr>
              <a:t>να γίνει διαφορετικά </a:t>
            </a:r>
            <a:r>
              <a:rPr lang="el-GR" sz="2000" i="1" dirty="0" smtClean="0">
                <a:latin typeface="Times New Roman" pitchFamily="18" charset="0"/>
                <a:cs typeface="Times New Roman" pitchFamily="18" charset="0"/>
              </a:rPr>
              <a:t>και γιατί;</a:t>
            </a:r>
          </a:p>
          <a:p>
            <a:endParaRPr lang="el-GR" sz="1600" dirty="0" smtClean="0"/>
          </a:p>
          <a:p>
            <a:endParaRPr lang="el-GR" sz="1600" dirty="0" smtClean="0"/>
          </a:p>
          <a:p>
            <a:endParaRPr lang="el-GR" sz="3600" dirty="0" smtClean="0">
              <a:latin typeface="Times New Roman" pitchFamily="18" charset="0"/>
              <a:cs typeface="Times New Roman" pitchFamily="18" charset="0"/>
            </a:endParaRPr>
          </a:p>
          <a:p>
            <a:pPr lvl="1">
              <a:buNone/>
            </a:pPr>
            <a:endParaRPr lang="el-GR" sz="2000" i="1" dirty="0" smtClean="0">
              <a:latin typeface="Times New Roman" pitchFamily="18" charset="0"/>
              <a:cs typeface="Times New Roman" pitchFamily="18" charset="0"/>
            </a:endParaRPr>
          </a:p>
          <a:p>
            <a:pPr lvl="1"/>
            <a:endParaRPr lang="el-GR" sz="2000"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929586" cy="785794"/>
          </a:xfrm>
        </p:spPr>
        <p:txBody>
          <a:bodyPr>
            <a:normAutofit/>
          </a:bodyPr>
          <a:lstStyle/>
          <a:p>
            <a:pPr>
              <a:lnSpc>
                <a:spcPct val="80000"/>
              </a:lnSpc>
            </a:pPr>
            <a:r>
              <a:rPr lang="el-GR" sz="2400" i="1" dirty="0" smtClean="0"/>
              <a:t>2. Η παρατήρηση ως μεθοδολογικό </a:t>
            </a:r>
            <a:r>
              <a:rPr lang="el-GR" sz="2400" i="1" dirty="0" smtClean="0">
                <a:solidFill>
                  <a:srgbClr val="0070C0"/>
                </a:solidFill>
              </a:rPr>
              <a:t>εργαλείο διερεύνησης της εκπαιδευτικής πράξης</a:t>
            </a:r>
            <a:r>
              <a:rPr lang="el-GR" sz="2400" b="1" dirty="0" smtClean="0">
                <a:solidFill>
                  <a:srgbClr val="0070C0"/>
                </a:solidFill>
              </a:rPr>
              <a:t>  </a:t>
            </a:r>
            <a:endParaRPr lang="el-GR" b="1" dirty="0">
              <a:solidFill>
                <a:srgbClr val="0070C0"/>
              </a:solidFill>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r>
              <a:rPr lang="el-GR" sz="2000" b="1" dirty="0" smtClean="0">
                <a:latin typeface="Times New Roman" pitchFamily="18" charset="0"/>
                <a:cs typeface="Times New Roman" pitchFamily="18" charset="0"/>
              </a:rPr>
              <a:t>Η παρατήρηση </a:t>
            </a:r>
          </a:p>
          <a:p>
            <a:pPr lvl="1"/>
            <a:r>
              <a:rPr lang="el-GR" sz="2000" i="1" u="sng" dirty="0" smtClean="0">
                <a:latin typeface="Times New Roman" pitchFamily="18" charset="0"/>
                <a:cs typeface="Times New Roman" pitchFamily="18" charset="0"/>
              </a:rPr>
              <a:t>αποτελεί </a:t>
            </a:r>
            <a:r>
              <a:rPr lang="el-GR" sz="2000" i="1" u="sng" dirty="0" smtClean="0">
                <a:solidFill>
                  <a:srgbClr val="FF0000"/>
                </a:solidFill>
                <a:latin typeface="Times New Roman" pitchFamily="18" charset="0"/>
                <a:cs typeface="Times New Roman" pitchFamily="18" charset="0"/>
              </a:rPr>
              <a:t>ποιοτική μέθοδο έρευνας</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ο/η ερευνητής </a:t>
            </a:r>
            <a:r>
              <a:rPr lang="el-GR" sz="2000" i="1" dirty="0" smtClean="0">
                <a:solidFill>
                  <a:srgbClr val="FF0000"/>
                </a:solidFill>
                <a:latin typeface="Times New Roman" pitchFamily="18" charset="0"/>
                <a:cs typeface="Times New Roman" pitchFamily="18" charset="0"/>
              </a:rPr>
              <a:t>μελετά τα κοινωνικά φαινόμενα</a:t>
            </a:r>
            <a:r>
              <a:rPr lang="el-GR" sz="2000" i="1" dirty="0" smtClean="0">
                <a:latin typeface="Times New Roman" pitchFamily="18" charset="0"/>
                <a:cs typeface="Times New Roman" pitchFamily="18" charset="0"/>
              </a:rPr>
              <a:t>, </a:t>
            </a:r>
          </a:p>
          <a:p>
            <a:pPr lvl="1"/>
            <a:r>
              <a:rPr lang="el-GR" sz="2000" i="1" dirty="0" smtClean="0">
                <a:latin typeface="Times New Roman" pitchFamily="18" charset="0"/>
                <a:cs typeface="Times New Roman" pitchFamily="18" charset="0"/>
              </a:rPr>
              <a:t>ενώ παράγονται </a:t>
            </a:r>
            <a:r>
              <a:rPr lang="el-GR" sz="2000" i="1" dirty="0" smtClean="0">
                <a:solidFill>
                  <a:srgbClr val="FF0000"/>
                </a:solidFill>
                <a:latin typeface="Times New Roman" pitchFamily="18" charset="0"/>
                <a:cs typeface="Times New Roman" pitchFamily="18" charset="0"/>
              </a:rPr>
              <a:t>σε πραγματικές συνθήκες </a:t>
            </a:r>
          </a:p>
          <a:p>
            <a:pPr lvl="1"/>
            <a:r>
              <a:rPr lang="el-GR" sz="2000" i="1" dirty="0" smtClean="0">
                <a:latin typeface="Times New Roman" pitchFamily="18" charset="0"/>
                <a:cs typeface="Times New Roman" pitchFamily="18" charset="0"/>
              </a:rPr>
              <a:t>χωρίς να χρησιμοποιεί το πείραμα (αναπαράγοντας τις συνθήκες στο εργαστήριο) (Κυριαζή, 1999)</a:t>
            </a:r>
          </a:p>
          <a:p>
            <a:pPr lvl="1"/>
            <a:endParaRPr lang="el-GR" sz="2000" i="1" dirty="0" smtClean="0">
              <a:latin typeface="Times New Roman" pitchFamily="18" charset="0"/>
              <a:cs typeface="Times New Roman" pitchFamily="18" charset="0"/>
            </a:endParaRPr>
          </a:p>
          <a:p>
            <a:pPr lvl="1"/>
            <a:r>
              <a:rPr lang="el-GR" sz="2000" i="1" u="sng" dirty="0" smtClean="0">
                <a:latin typeface="Times New Roman" pitchFamily="18" charset="0"/>
                <a:cs typeface="Times New Roman" pitchFamily="18" charset="0"/>
              </a:rPr>
              <a:t>αποτελεί  </a:t>
            </a:r>
            <a:r>
              <a:rPr lang="el-GR" sz="2000" i="1" u="sng" dirty="0" smtClean="0">
                <a:solidFill>
                  <a:srgbClr val="FF0000"/>
                </a:solidFill>
                <a:latin typeface="Times New Roman" pitchFamily="18" charset="0"/>
                <a:cs typeface="Times New Roman" pitchFamily="18" charset="0"/>
              </a:rPr>
              <a:t>μεθοδολογικό εργαλείο </a:t>
            </a:r>
            <a:r>
              <a:rPr lang="el-GR" sz="2000" i="1" u="sng" dirty="0" smtClean="0">
                <a:latin typeface="Times New Roman" pitchFamily="18" charset="0"/>
                <a:cs typeface="Times New Roman" pitchFamily="18" charset="0"/>
              </a:rPr>
              <a:t>για τους </a:t>
            </a:r>
            <a:r>
              <a:rPr lang="el-GR" sz="2000" u="sng" dirty="0" smtClean="0">
                <a:latin typeface="Times New Roman" pitchFamily="18" charset="0"/>
                <a:cs typeface="Times New Roman" pitchFamily="18" charset="0"/>
              </a:rPr>
              <a:t>εκπαιδευτικούς-ερευνητές. </a:t>
            </a:r>
          </a:p>
          <a:p>
            <a:endParaRPr lang="el-GR" sz="20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929586" cy="785794"/>
          </a:xfrm>
        </p:spPr>
        <p:txBody>
          <a:bodyPr>
            <a:normAutofit/>
          </a:bodyPr>
          <a:lstStyle/>
          <a:p>
            <a:pPr>
              <a:lnSpc>
                <a:spcPct val="80000"/>
              </a:lnSpc>
            </a:pPr>
            <a:r>
              <a:rPr lang="el-GR" sz="2400" dirty="0" smtClean="0"/>
              <a:t> 2. Η </a:t>
            </a:r>
            <a:r>
              <a:rPr lang="el-GR" sz="2400" i="1" dirty="0" smtClean="0"/>
              <a:t>παρατήρηση ως μεθοδολογικό </a:t>
            </a:r>
            <a:r>
              <a:rPr lang="el-GR" sz="2400" i="1" dirty="0" smtClean="0">
                <a:solidFill>
                  <a:srgbClr val="0070C0"/>
                </a:solidFill>
              </a:rPr>
              <a:t>εργαλείο διερεύνησης της εκπαιδευτικής πράξης</a:t>
            </a:r>
            <a:r>
              <a:rPr lang="el-GR" sz="2400" b="1" dirty="0" smtClean="0">
                <a:solidFill>
                  <a:srgbClr val="0070C0"/>
                </a:solidFill>
              </a:rPr>
              <a:t>  </a:t>
            </a:r>
            <a:endParaRPr lang="el-GR" b="1" dirty="0">
              <a:solidFill>
                <a:srgbClr val="0070C0"/>
              </a:solidFill>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r>
              <a:rPr lang="el-GR" sz="2000" b="1" dirty="0" smtClean="0">
                <a:latin typeface="Times New Roman" pitchFamily="18" charset="0"/>
                <a:cs typeface="Times New Roman" pitchFamily="18" charset="0"/>
              </a:rPr>
              <a:t>Ο εκπαιδευτικός-ερευνητής </a:t>
            </a:r>
          </a:p>
          <a:p>
            <a:pPr lvl="1"/>
            <a:r>
              <a:rPr lang="el-GR" sz="2000" b="1" i="1" dirty="0" smtClean="0">
                <a:latin typeface="Times New Roman" pitchFamily="18" charset="0"/>
                <a:cs typeface="Times New Roman" pitchFamily="18" charset="0"/>
              </a:rPr>
              <a:t>συνδυάζει </a:t>
            </a:r>
            <a:r>
              <a:rPr lang="el-GR" sz="2000" i="1" dirty="0" smtClean="0">
                <a:solidFill>
                  <a:srgbClr val="FF0000"/>
                </a:solidFill>
                <a:latin typeface="Times New Roman" pitchFamily="18" charset="0"/>
                <a:cs typeface="Times New Roman" pitchFamily="18" charset="0"/>
              </a:rPr>
              <a:t>έρευνα και διδασκαλία </a:t>
            </a:r>
            <a:r>
              <a:rPr lang="el-GR" sz="2000" i="1" dirty="0" smtClean="0">
                <a:latin typeface="Times New Roman" pitchFamily="18" charset="0"/>
                <a:cs typeface="Times New Roman" pitchFamily="18" charset="0"/>
              </a:rPr>
              <a:t>και  άρα </a:t>
            </a:r>
            <a:r>
              <a:rPr lang="el-GR" sz="2000" i="1" dirty="0" smtClean="0">
                <a:solidFill>
                  <a:srgbClr val="FF0000"/>
                </a:solidFill>
                <a:latin typeface="Times New Roman" pitchFamily="18" charset="0"/>
                <a:cs typeface="Times New Roman" pitchFamily="18" charset="0"/>
              </a:rPr>
              <a:t>θεωρία και πράξη</a:t>
            </a:r>
          </a:p>
          <a:p>
            <a:pPr lvl="1"/>
            <a:endParaRPr lang="el-GR" sz="2000" i="1" dirty="0" smtClean="0">
              <a:latin typeface="Times New Roman" pitchFamily="18" charset="0"/>
              <a:cs typeface="Times New Roman" pitchFamily="18" charset="0"/>
            </a:endParaRPr>
          </a:p>
          <a:p>
            <a:pPr lvl="1"/>
            <a:r>
              <a:rPr lang="el-GR" sz="2000" b="1" i="1" dirty="0" smtClean="0">
                <a:latin typeface="Times New Roman" pitchFamily="18" charset="0"/>
                <a:cs typeface="Times New Roman" pitchFamily="18" charset="0"/>
              </a:rPr>
              <a:t>μελετά συστηματικά </a:t>
            </a:r>
            <a:r>
              <a:rPr lang="el-GR" sz="2000" i="1" dirty="0" smtClean="0">
                <a:latin typeface="Times New Roman" pitchFamily="18" charset="0"/>
                <a:cs typeface="Times New Roman" pitchFamily="18" charset="0"/>
              </a:rPr>
              <a:t>τη δουλειά του με στόχο </a:t>
            </a:r>
            <a:r>
              <a:rPr lang="el-GR" sz="2000" i="1" dirty="0" smtClean="0">
                <a:solidFill>
                  <a:srgbClr val="FF0000"/>
                </a:solidFill>
                <a:latin typeface="Times New Roman" pitchFamily="18" charset="0"/>
                <a:cs typeface="Times New Roman" pitchFamily="18" charset="0"/>
              </a:rPr>
              <a:t>να τη βελτιώσει,</a:t>
            </a:r>
          </a:p>
          <a:p>
            <a:pPr lvl="1"/>
            <a:r>
              <a:rPr lang="el-GR" sz="2000" i="1" dirty="0" smtClean="0">
                <a:latin typeface="Times New Roman" pitchFamily="18" charset="0"/>
                <a:cs typeface="Times New Roman" pitchFamily="18" charset="0"/>
              </a:rPr>
              <a:t> βελτιώνοντας παράλληλα και το σχολείο</a:t>
            </a:r>
          </a:p>
          <a:p>
            <a:pPr lvl="1"/>
            <a:endParaRPr lang="el-GR" sz="2000" i="1" dirty="0" smtClean="0">
              <a:latin typeface="Times New Roman" pitchFamily="18" charset="0"/>
              <a:cs typeface="Times New Roman" pitchFamily="18" charset="0"/>
            </a:endParaRPr>
          </a:p>
          <a:p>
            <a:pPr lvl="1"/>
            <a:r>
              <a:rPr lang="el-GR" sz="2000" b="1" i="1" dirty="0" smtClean="0">
                <a:latin typeface="Times New Roman" pitchFamily="18" charset="0"/>
                <a:cs typeface="Times New Roman" pitchFamily="18" charset="0"/>
              </a:rPr>
              <a:t>προσπαθεί να κατανοήσει </a:t>
            </a:r>
            <a:r>
              <a:rPr lang="el-GR" sz="2000" i="1" dirty="0" smtClean="0">
                <a:solidFill>
                  <a:srgbClr val="FF0000"/>
                </a:solidFill>
                <a:latin typeface="Times New Roman" pitchFamily="18" charset="0"/>
                <a:cs typeface="Times New Roman" pitchFamily="18" charset="0"/>
              </a:rPr>
              <a:t>την πρακτική του</a:t>
            </a:r>
            <a:r>
              <a:rPr lang="el-GR" sz="2000" i="1" dirty="0" smtClean="0">
                <a:latin typeface="Times New Roman" pitchFamily="18" charset="0"/>
                <a:cs typeface="Times New Roman" pitchFamily="18" charset="0"/>
              </a:rPr>
              <a:t>,  </a:t>
            </a:r>
            <a:r>
              <a:rPr lang="el-GR" sz="2000" i="1" dirty="0" smtClean="0">
                <a:solidFill>
                  <a:srgbClr val="FF0000"/>
                </a:solidFill>
                <a:latin typeface="Times New Roman" pitchFamily="18" charset="0"/>
                <a:cs typeface="Times New Roman" pitchFamily="18" charset="0"/>
              </a:rPr>
              <a:t>τις αντιλήψεις και συνήθειες π</a:t>
            </a:r>
            <a:r>
              <a:rPr lang="el-GR" sz="2000" i="1" dirty="0" smtClean="0">
                <a:latin typeface="Times New Roman" pitchFamily="18" charset="0"/>
                <a:cs typeface="Times New Roman" pitchFamily="18" charset="0"/>
              </a:rPr>
              <a:t>ου καθορίζουν αυτή την πρακτική και τον δεσμεύουν. </a:t>
            </a:r>
          </a:p>
          <a:p>
            <a:pPr lvl="1"/>
            <a:endParaRPr lang="el-GR" sz="2000" i="1" dirty="0" smtClean="0">
              <a:latin typeface="Times New Roman" pitchFamily="18" charset="0"/>
              <a:cs typeface="Times New Roman" pitchFamily="18" charset="0"/>
            </a:endParaRPr>
          </a:p>
          <a:p>
            <a:pPr lvl="1"/>
            <a:r>
              <a:rPr lang="el-GR" sz="2000" b="1" i="1" dirty="0" smtClean="0">
                <a:latin typeface="Times New Roman" pitchFamily="18" charset="0"/>
                <a:cs typeface="Times New Roman" pitchFamily="18" charset="0"/>
              </a:rPr>
              <a:t>για να το επιτύχει αυτό</a:t>
            </a:r>
            <a:r>
              <a:rPr lang="el-GR" sz="2000" i="1" dirty="0" smtClean="0">
                <a:latin typeface="Times New Roman" pitchFamily="18" charset="0"/>
                <a:cs typeface="Times New Roman" pitchFamily="18" charset="0"/>
              </a:rPr>
              <a:t>, πρέπει να αναπτύξει </a:t>
            </a:r>
            <a:r>
              <a:rPr lang="el-GR" sz="2000" i="1" dirty="0" smtClean="0">
                <a:solidFill>
                  <a:srgbClr val="FF0000"/>
                </a:solidFill>
                <a:latin typeface="Times New Roman" pitchFamily="18" charset="0"/>
                <a:cs typeface="Times New Roman" pitchFamily="18" charset="0"/>
              </a:rPr>
              <a:t>κριτικές και </a:t>
            </a:r>
            <a:r>
              <a:rPr lang="el-GR" sz="2000" i="1" dirty="0" err="1" smtClean="0">
                <a:solidFill>
                  <a:srgbClr val="FF0000"/>
                </a:solidFill>
                <a:latin typeface="Times New Roman" pitchFamily="18" charset="0"/>
                <a:cs typeface="Times New Roman" pitchFamily="18" charset="0"/>
              </a:rPr>
              <a:t>αναστοχαστικές</a:t>
            </a:r>
            <a:r>
              <a:rPr lang="el-GR" sz="2000" i="1" dirty="0" smtClean="0">
                <a:solidFill>
                  <a:srgbClr val="FF0000"/>
                </a:solidFill>
                <a:latin typeface="Times New Roman" pitchFamily="18" charset="0"/>
                <a:cs typeface="Times New Roman" pitchFamily="18" charset="0"/>
              </a:rPr>
              <a:t> δεξιότητες.</a:t>
            </a:r>
          </a:p>
          <a:p>
            <a:endParaRPr lang="el-GR" sz="20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001024" cy="785794"/>
          </a:xfrm>
        </p:spPr>
        <p:txBody>
          <a:bodyPr>
            <a:normAutofit fontScale="90000"/>
          </a:bodyPr>
          <a:lstStyle/>
          <a:p>
            <a:pPr>
              <a:lnSpc>
                <a:spcPct val="80000"/>
              </a:lnSpc>
            </a:pPr>
            <a:r>
              <a:rPr lang="el-GR" sz="2400" b="1" dirty="0" smtClean="0"/>
              <a:t/>
            </a:r>
            <a:br>
              <a:rPr lang="el-GR" sz="2400" b="1" dirty="0" smtClean="0"/>
            </a:br>
            <a:r>
              <a:rPr lang="el-GR" sz="2400" b="1" dirty="0" smtClean="0"/>
              <a:t>2. </a:t>
            </a:r>
            <a:r>
              <a:rPr lang="el-GR" sz="2400" dirty="0" smtClean="0"/>
              <a:t>Η </a:t>
            </a:r>
            <a:r>
              <a:rPr lang="el-GR" sz="2400" i="1" dirty="0" smtClean="0"/>
              <a:t>παρατήρηση ως μεθοδολογικό </a:t>
            </a:r>
            <a:r>
              <a:rPr lang="el-GR" sz="2400" i="1" dirty="0" smtClean="0">
                <a:solidFill>
                  <a:srgbClr val="0070C0"/>
                </a:solidFill>
              </a:rPr>
              <a:t>εργαλείο διερεύνησης της εκπαιδευτικής πράξης</a:t>
            </a:r>
            <a:r>
              <a:rPr lang="el-GR" sz="2400" b="1" dirty="0" smtClean="0">
                <a:solidFill>
                  <a:srgbClr val="0070C0"/>
                </a:solidFill>
              </a:rPr>
              <a:t> </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7429520" cy="6000768"/>
          </a:xfrm>
        </p:spPr>
        <p:txBody>
          <a:bodyPr>
            <a:normAutofit fontScale="92500"/>
          </a:bodyPr>
          <a:lstStyle/>
          <a:p>
            <a:r>
              <a:rPr lang="el-GR" sz="2000" b="1" dirty="0" smtClean="0">
                <a:latin typeface="Times New Roman" pitchFamily="18" charset="0"/>
                <a:cs typeface="Times New Roman" pitchFamily="18" charset="0"/>
              </a:rPr>
              <a:t>Ο εκπαιδευτικός-ερευνητής </a:t>
            </a:r>
            <a:r>
              <a:rPr lang="el-GR" sz="2000" i="1" dirty="0" smtClean="0">
                <a:solidFill>
                  <a:srgbClr val="FF0000"/>
                </a:solidFill>
                <a:latin typeface="Times New Roman" pitchFamily="18" charset="0"/>
                <a:cs typeface="Times New Roman" pitchFamily="18" charset="0"/>
              </a:rPr>
              <a:t>παρατηρεί </a:t>
            </a:r>
            <a:endParaRPr lang="el-GR" sz="2000" b="1" dirty="0" smtClean="0">
              <a:latin typeface="Times New Roman" pitchFamily="18" charset="0"/>
              <a:cs typeface="Times New Roman" pitchFamily="18" charset="0"/>
            </a:endParaRPr>
          </a:p>
          <a:p>
            <a:pPr lvl="1"/>
            <a:r>
              <a:rPr lang="el-GR" sz="1900" i="1" dirty="0" smtClean="0">
                <a:latin typeface="Times New Roman" pitchFamily="18" charset="0"/>
                <a:cs typeface="Times New Roman" pitchFamily="18" charset="0"/>
              </a:rPr>
              <a:t>τη διαδικασία, τα αποτελέσματα , τις περιστάσεις και τους περιορισμούς της δράσης, </a:t>
            </a:r>
          </a:p>
          <a:p>
            <a:pPr lvl="1"/>
            <a:endParaRPr lang="el-GR" sz="1900" i="1" dirty="0" smtClean="0">
              <a:latin typeface="Times New Roman" pitchFamily="18" charset="0"/>
              <a:cs typeface="Times New Roman" pitchFamily="18" charset="0"/>
            </a:endParaRPr>
          </a:p>
          <a:p>
            <a:pPr lvl="1"/>
            <a:r>
              <a:rPr lang="el-GR" sz="1900" i="1" dirty="0" smtClean="0">
                <a:latin typeface="Times New Roman" pitchFamily="18" charset="0"/>
                <a:cs typeface="Times New Roman" pitchFamily="18" charset="0"/>
              </a:rPr>
              <a:t>πώς  </a:t>
            </a:r>
            <a:r>
              <a:rPr lang="el-GR" sz="1900" i="1" dirty="0" smtClean="0">
                <a:solidFill>
                  <a:srgbClr val="FF0000"/>
                </a:solidFill>
                <a:latin typeface="Times New Roman" pitchFamily="18" charset="0"/>
                <a:cs typeface="Times New Roman" pitchFamily="18" charset="0"/>
              </a:rPr>
              <a:t>οι περιστάσεις και οι περιορισμοί </a:t>
            </a:r>
            <a:r>
              <a:rPr lang="el-GR" sz="1900" b="1" i="1" dirty="0" smtClean="0">
                <a:latin typeface="Times New Roman" pitchFamily="18" charset="0"/>
                <a:cs typeface="Times New Roman" pitchFamily="18" charset="0"/>
              </a:rPr>
              <a:t>θέτουν όρια </a:t>
            </a:r>
            <a:r>
              <a:rPr lang="el-GR" sz="1900" b="1" i="1" dirty="0" smtClean="0">
                <a:solidFill>
                  <a:srgbClr val="FF0000"/>
                </a:solidFill>
                <a:latin typeface="Times New Roman" pitchFamily="18" charset="0"/>
                <a:cs typeface="Times New Roman" pitchFamily="18" charset="0"/>
              </a:rPr>
              <a:t>ή </a:t>
            </a:r>
            <a:r>
              <a:rPr lang="el-GR" sz="1900" b="1" i="1" dirty="0" smtClean="0">
                <a:latin typeface="Times New Roman" pitchFamily="18" charset="0"/>
                <a:cs typeface="Times New Roman" pitchFamily="18" charset="0"/>
              </a:rPr>
              <a:t>αλλάζουν τη ροή </a:t>
            </a:r>
            <a:r>
              <a:rPr lang="el-GR" sz="1900" i="1" dirty="0" smtClean="0">
                <a:latin typeface="Times New Roman" pitchFamily="18" charset="0"/>
                <a:cs typeface="Times New Roman" pitchFamily="18" charset="0"/>
              </a:rPr>
              <a:t>της προσχεδιασμένης δράσης και των αποτελεσμάτων της </a:t>
            </a:r>
          </a:p>
          <a:p>
            <a:pPr lvl="1"/>
            <a:endParaRPr lang="el-GR" sz="1900" i="1" dirty="0" smtClean="0">
              <a:latin typeface="Times New Roman" pitchFamily="18" charset="0"/>
              <a:cs typeface="Times New Roman" pitchFamily="18" charset="0"/>
            </a:endParaRPr>
          </a:p>
          <a:p>
            <a:pPr lvl="1"/>
            <a:r>
              <a:rPr lang="el-GR" sz="1900" i="1" dirty="0" smtClean="0">
                <a:latin typeface="Times New Roman" pitchFamily="18" charset="0"/>
                <a:cs typeface="Times New Roman" pitchFamily="18" charset="0"/>
              </a:rPr>
              <a:t>και </a:t>
            </a:r>
            <a:r>
              <a:rPr lang="el-GR" sz="1900" i="1" dirty="0" smtClean="0">
                <a:solidFill>
                  <a:srgbClr val="FF0000"/>
                </a:solidFill>
                <a:latin typeface="Times New Roman" pitchFamily="18" charset="0"/>
                <a:cs typeface="Times New Roman" pitchFamily="18" charset="0"/>
              </a:rPr>
              <a:t>άλλα θέματα που προκύπτουν </a:t>
            </a:r>
            <a:r>
              <a:rPr lang="el-GR" sz="1900" i="1" dirty="0" smtClean="0">
                <a:latin typeface="Times New Roman" pitchFamily="18" charset="0"/>
                <a:cs typeface="Times New Roman" pitchFamily="18" charset="0"/>
              </a:rPr>
              <a:t>(</a:t>
            </a:r>
            <a:r>
              <a:rPr lang="en-US" sz="1900" i="1" dirty="0" err="1" smtClean="0">
                <a:latin typeface="Times New Roman" pitchFamily="18" charset="0"/>
                <a:cs typeface="Times New Roman" pitchFamily="18" charset="0"/>
              </a:rPr>
              <a:t>Kemmiss</a:t>
            </a:r>
            <a:r>
              <a:rPr lang="en-US" sz="1900" i="1" dirty="0" smtClean="0">
                <a:latin typeface="Times New Roman" pitchFamily="18" charset="0"/>
                <a:cs typeface="Times New Roman" pitchFamily="18" charset="0"/>
              </a:rPr>
              <a:t> &amp; Mc Taggart,1988)</a:t>
            </a:r>
            <a:r>
              <a:rPr lang="el-GR" sz="1900" i="1" dirty="0" smtClean="0">
                <a:latin typeface="Times New Roman" pitchFamily="18" charset="0"/>
                <a:cs typeface="Times New Roman" pitchFamily="18" charset="0"/>
              </a:rPr>
              <a:t>. </a:t>
            </a:r>
          </a:p>
          <a:p>
            <a:endParaRPr lang="el-GR" sz="1900" b="1" dirty="0" smtClean="0">
              <a:latin typeface="Times New Roman" pitchFamily="18" charset="0"/>
              <a:cs typeface="Times New Roman" pitchFamily="18" charset="0"/>
            </a:endParaRPr>
          </a:p>
          <a:p>
            <a:r>
              <a:rPr lang="el-GR" sz="1900" b="1" dirty="0" smtClean="0">
                <a:latin typeface="Times New Roman" pitchFamily="18" charset="0"/>
                <a:cs typeface="Times New Roman" pitchFamily="18" charset="0"/>
              </a:rPr>
              <a:t>Η παρατήρηση </a:t>
            </a:r>
            <a:r>
              <a:rPr lang="el-GR" sz="1900" dirty="0" smtClean="0">
                <a:latin typeface="Times New Roman" pitchFamily="18" charset="0"/>
                <a:cs typeface="Times New Roman" pitchFamily="18" charset="0"/>
              </a:rPr>
              <a:t>της εκπαιδευτικής διαδικασίας </a:t>
            </a:r>
            <a:r>
              <a:rPr lang="el-GR" sz="1900" b="1" dirty="0" smtClean="0">
                <a:latin typeface="Times New Roman" pitchFamily="18" charset="0"/>
                <a:cs typeface="Times New Roman" pitchFamily="18" charset="0"/>
              </a:rPr>
              <a:t>επιτρέπει στους εκπαιδευτικούς</a:t>
            </a:r>
          </a:p>
          <a:p>
            <a:pPr lvl="1"/>
            <a:r>
              <a:rPr lang="el-GR" sz="1900" i="1" dirty="0" smtClean="0">
                <a:solidFill>
                  <a:srgbClr val="FF0000"/>
                </a:solidFill>
                <a:latin typeface="Times New Roman" pitchFamily="18" charset="0"/>
                <a:cs typeface="Times New Roman" pitchFamily="18" charset="0"/>
              </a:rPr>
              <a:t>να διερευνήσουν </a:t>
            </a:r>
            <a:r>
              <a:rPr lang="el-GR" sz="1900" i="1" dirty="0" smtClean="0">
                <a:latin typeface="Times New Roman" pitchFamily="18" charset="0"/>
                <a:cs typeface="Times New Roman" pitchFamily="18" charset="0"/>
              </a:rPr>
              <a:t>τις παραμέτρους που επηρεάζουν την εκπαιδευτική πράξη και </a:t>
            </a:r>
          </a:p>
          <a:p>
            <a:pPr lvl="1"/>
            <a:endParaRPr lang="el-GR" sz="1900" i="1" dirty="0" smtClean="0">
              <a:latin typeface="Times New Roman" pitchFamily="18" charset="0"/>
              <a:cs typeface="Times New Roman" pitchFamily="18" charset="0"/>
            </a:endParaRPr>
          </a:p>
          <a:p>
            <a:pPr lvl="1"/>
            <a:r>
              <a:rPr lang="el-GR" sz="1900" i="1" dirty="0" smtClean="0">
                <a:latin typeface="Times New Roman" pitchFamily="18" charset="0"/>
                <a:cs typeface="Times New Roman" pitchFamily="18" charset="0"/>
              </a:rPr>
              <a:t>με βάση τα δεδομένα που συλλέγουν, </a:t>
            </a:r>
            <a:r>
              <a:rPr lang="el-GR" sz="1900" i="1" dirty="0" smtClean="0">
                <a:solidFill>
                  <a:srgbClr val="FF0000"/>
                </a:solidFill>
                <a:latin typeface="Times New Roman" pitchFamily="18" charset="0"/>
                <a:cs typeface="Times New Roman" pitchFamily="18" charset="0"/>
              </a:rPr>
              <a:t>να ερμηνεύσουν</a:t>
            </a:r>
            <a:r>
              <a:rPr lang="el-GR" sz="1900" i="1" dirty="0" smtClean="0">
                <a:latin typeface="Times New Roman" pitchFamily="18" charset="0"/>
                <a:cs typeface="Times New Roman" pitchFamily="18" charset="0"/>
              </a:rPr>
              <a:t>, να </a:t>
            </a:r>
            <a:r>
              <a:rPr lang="el-GR" sz="1900" i="1" dirty="0" smtClean="0">
                <a:solidFill>
                  <a:srgbClr val="FF0000"/>
                </a:solidFill>
                <a:latin typeface="Times New Roman" pitchFamily="18" charset="0"/>
                <a:cs typeface="Times New Roman" pitchFamily="18" charset="0"/>
              </a:rPr>
              <a:t>αξιολογήσουν</a:t>
            </a:r>
            <a:r>
              <a:rPr lang="el-GR" sz="1900" i="1" dirty="0" smtClean="0">
                <a:latin typeface="Times New Roman" pitchFamily="18" charset="0"/>
                <a:cs typeface="Times New Roman" pitchFamily="18" charset="0"/>
              </a:rPr>
              <a:t> και να </a:t>
            </a:r>
            <a:r>
              <a:rPr lang="el-GR" sz="1900" i="1" dirty="0" smtClean="0">
                <a:solidFill>
                  <a:srgbClr val="FF0000"/>
                </a:solidFill>
                <a:latin typeface="Times New Roman" pitchFamily="18" charset="0"/>
                <a:cs typeface="Times New Roman" pitchFamily="18" charset="0"/>
              </a:rPr>
              <a:t>διαφοροποιήσουν </a:t>
            </a:r>
            <a:r>
              <a:rPr lang="el-GR" sz="1900" i="1" dirty="0" smtClean="0">
                <a:latin typeface="Times New Roman" pitchFamily="18" charset="0"/>
                <a:cs typeface="Times New Roman" pitchFamily="18" charset="0"/>
              </a:rPr>
              <a:t>αναλόγως την πρακτική τους.</a:t>
            </a:r>
          </a:p>
          <a:p>
            <a:pPr lvl="1"/>
            <a:endParaRPr lang="el-GR" sz="1900" i="1" dirty="0" smtClean="0">
              <a:latin typeface="Times New Roman" pitchFamily="18" charset="0"/>
              <a:cs typeface="Times New Roman" pitchFamily="18" charset="0"/>
            </a:endParaRPr>
          </a:p>
          <a:p>
            <a:pPr lvl="1"/>
            <a:r>
              <a:rPr lang="el-GR" sz="1900" i="1" dirty="0" smtClean="0">
                <a:latin typeface="Times New Roman" pitchFamily="18" charset="0"/>
                <a:cs typeface="Times New Roman" pitchFamily="18" charset="0"/>
              </a:rPr>
              <a:t> Πρόκειται, δηλαδή, για το </a:t>
            </a:r>
            <a:r>
              <a:rPr lang="el-GR" sz="1900" i="1" dirty="0" smtClean="0">
                <a:solidFill>
                  <a:srgbClr val="FF0000"/>
                </a:solidFill>
                <a:latin typeface="Times New Roman" pitchFamily="18" charset="0"/>
                <a:cs typeface="Times New Roman" pitchFamily="18" charset="0"/>
              </a:rPr>
              <a:t>βασικό εργαλείο δουλειάς </a:t>
            </a:r>
            <a:r>
              <a:rPr lang="el-GR" sz="1900" i="1" dirty="0" smtClean="0">
                <a:latin typeface="Times New Roman" pitchFamily="18" charset="0"/>
                <a:cs typeface="Times New Roman" pitchFamily="18" charset="0"/>
              </a:rPr>
              <a:t>των εκπαιδευτικών ως ερευνητών και ως στοχαζόμενων επαγγελματιών.</a:t>
            </a: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572264" cy="571480"/>
          </a:xfrm>
        </p:spPr>
        <p:txBody>
          <a:bodyPr>
            <a:normAutofit fontScale="90000"/>
          </a:bodyPr>
          <a:lstStyle/>
          <a:p>
            <a:pPr>
              <a:lnSpc>
                <a:spcPct val="80000"/>
              </a:lnSpc>
            </a:pPr>
            <a:r>
              <a:rPr lang="el-GR" b="1" dirty="0" smtClean="0">
                <a:solidFill>
                  <a:srgbClr val="0070C0"/>
                </a:solidFill>
                <a:latin typeface="Times New Roman" pitchFamily="18" charset="0"/>
                <a:cs typeface="Times New Roman" pitchFamily="18" charset="0"/>
              </a:rPr>
              <a:t>Διερευνητικές ερωτήσεις</a:t>
            </a:r>
            <a:endParaRPr lang="el-GR" b="1" dirty="0">
              <a:solidFill>
                <a:srgbClr val="0070C0"/>
              </a:solidFill>
              <a:latin typeface="Times New Roman" pitchFamily="18" charset="0"/>
              <a:cs typeface="Times New Roman" pitchFamily="18" charset="0"/>
            </a:endParaRPr>
          </a:p>
        </p:txBody>
      </p:sp>
      <p:sp>
        <p:nvSpPr>
          <p:cNvPr id="3075" name="Rectangle 3"/>
          <p:cNvSpPr>
            <a:spLocks noGrp="1" noChangeArrowheads="1"/>
          </p:cNvSpPr>
          <p:nvPr>
            <p:ph idx="1"/>
          </p:nvPr>
        </p:nvSpPr>
        <p:spPr>
          <a:xfrm>
            <a:off x="0" y="642918"/>
            <a:ext cx="7000892" cy="6215082"/>
          </a:xfrm>
        </p:spPr>
        <p:txBody>
          <a:bodyPr>
            <a:normAutofit/>
          </a:bodyPr>
          <a:lstStyle/>
          <a:p>
            <a:pPr>
              <a:spcAft>
                <a:spcPts val="600"/>
              </a:spcAft>
            </a:pPr>
            <a:endParaRPr lang="el-GR" sz="2000" dirty="0" smtClean="0"/>
          </a:p>
          <a:p>
            <a:pPr>
              <a:spcAft>
                <a:spcPts val="600"/>
              </a:spcAft>
            </a:pPr>
            <a:r>
              <a:rPr lang="el-GR" sz="2400" b="1" dirty="0" smtClean="0">
                <a:latin typeface="Times New Roman" pitchFamily="18" charset="0"/>
                <a:cs typeface="Times New Roman" pitchFamily="18" charset="0"/>
              </a:rPr>
              <a:t>Ας σκεφτούμε </a:t>
            </a:r>
          </a:p>
          <a:p>
            <a:pPr>
              <a:spcAft>
                <a:spcPts val="600"/>
              </a:spcAft>
            </a:pPr>
            <a:r>
              <a:rPr lang="el-GR" sz="2400" dirty="0" smtClean="0">
                <a:solidFill>
                  <a:srgbClr val="FF0000"/>
                </a:solidFill>
                <a:latin typeface="Times New Roman" pitchFamily="18" charset="0"/>
                <a:cs typeface="Times New Roman" pitchFamily="18" charset="0"/>
              </a:rPr>
              <a:t>Γιατί είναι σημαντική η παρατήρηση στην τάξη του νηπιαγωγείου;</a:t>
            </a:r>
          </a:p>
          <a:p>
            <a:pPr>
              <a:spcAft>
                <a:spcPts val="600"/>
              </a:spcAft>
            </a:pPr>
            <a:endParaRPr lang="el-GR" sz="2400" dirty="0" smtClean="0">
              <a:solidFill>
                <a:srgbClr val="FF0000"/>
              </a:solidFill>
              <a:latin typeface="Times New Roman" pitchFamily="18" charset="0"/>
              <a:cs typeface="Times New Roman" pitchFamily="18" charset="0"/>
            </a:endParaRPr>
          </a:p>
          <a:p>
            <a:pPr>
              <a:spcAft>
                <a:spcPts val="600"/>
              </a:spcAft>
            </a:pPr>
            <a:r>
              <a:rPr lang="el-GR" sz="2400" dirty="0" smtClean="0">
                <a:solidFill>
                  <a:srgbClr val="0070C0"/>
                </a:solidFill>
                <a:latin typeface="Times New Roman" pitchFamily="18" charset="0"/>
                <a:cs typeface="Times New Roman" pitchFamily="18" charset="0"/>
              </a:rPr>
              <a:t>Τι μαθαίνω μέσα από τη διαδικασία της παρατήρησης;</a:t>
            </a:r>
          </a:p>
          <a:p>
            <a:pPr>
              <a:spcAft>
                <a:spcPts val="600"/>
              </a:spcAft>
            </a:pPr>
            <a:endParaRPr lang="el-GR" sz="2400" dirty="0" smtClean="0">
              <a:solidFill>
                <a:srgbClr val="0070C0"/>
              </a:solidFill>
              <a:latin typeface="Times New Roman" pitchFamily="18" charset="0"/>
              <a:cs typeface="Times New Roman" pitchFamily="18" charset="0"/>
            </a:endParaRPr>
          </a:p>
          <a:p>
            <a:pPr>
              <a:spcAft>
                <a:spcPts val="600"/>
              </a:spcAft>
            </a:pPr>
            <a:r>
              <a:rPr lang="el-GR" sz="2400" dirty="0" smtClean="0">
                <a:solidFill>
                  <a:srgbClr val="C00000"/>
                </a:solidFill>
                <a:latin typeface="Times New Roman" pitchFamily="18" charset="0"/>
                <a:cs typeface="Times New Roman" pitchFamily="18" charset="0"/>
              </a:rPr>
              <a:t>Σε τι μου είναι χρήσιμη η παρατήρηση; </a:t>
            </a:r>
          </a:p>
          <a:p>
            <a:pPr>
              <a:spcAft>
                <a:spcPts val="600"/>
              </a:spcAft>
            </a:pPr>
            <a:endParaRPr lang="el-GR" sz="2400" dirty="0" smtClean="0">
              <a:solidFill>
                <a:srgbClr val="C00000"/>
              </a:solidFill>
              <a:latin typeface="Times New Roman" pitchFamily="18" charset="0"/>
              <a:cs typeface="Times New Roman" pitchFamily="18" charset="0"/>
            </a:endParaRPr>
          </a:p>
          <a:p>
            <a:pPr>
              <a:spcAft>
                <a:spcPts val="600"/>
              </a:spcAft>
            </a:pPr>
            <a:r>
              <a:rPr lang="el-GR" sz="2400" dirty="0" smtClean="0">
                <a:solidFill>
                  <a:srgbClr val="7030A0"/>
                </a:solidFill>
                <a:latin typeface="Times New Roman" pitchFamily="18" charset="0"/>
                <a:cs typeface="Times New Roman" pitchFamily="18" charset="0"/>
              </a:rPr>
              <a:t>Τι παρατηρώ; Γιατί παρατηρώ; Πώς παρατηρώ;</a:t>
            </a:r>
          </a:p>
          <a:p>
            <a:endParaRPr lang="el-GR" sz="2400" b="1"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el-GR" sz="20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marL="342900" lvl="1" indent="-342900" algn="ctr">
              <a:buFont typeface="Arial" pitchFamily="34" charset="0"/>
              <a:buChar char="•"/>
            </a:pPr>
            <a:r>
              <a:rPr lang="el-GR" sz="3600" b="1" i="1" dirty="0" smtClean="0">
                <a:latin typeface="Times New Roman" pitchFamily="18" charset="0"/>
                <a:cs typeface="Times New Roman" pitchFamily="18" charset="0"/>
              </a:rPr>
              <a:t>Πόσο αντικειμενικοί είμαστε όταν παρατηρούμε; </a:t>
            </a:r>
          </a:p>
          <a:p>
            <a:endParaRPr lang="el-GR" dirty="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001024" cy="785794"/>
          </a:xfrm>
        </p:spPr>
        <p:txBody>
          <a:bodyPr>
            <a:normAutofit fontScale="90000"/>
          </a:bodyPr>
          <a:lstStyle/>
          <a:p>
            <a:pPr>
              <a:lnSpc>
                <a:spcPct val="80000"/>
              </a:lnSpc>
            </a:pPr>
            <a:r>
              <a:rPr lang="el-GR" sz="2400" b="1" dirty="0" smtClean="0"/>
              <a:t/>
            </a:r>
            <a:br>
              <a:rPr lang="el-GR" sz="2400" b="1" dirty="0" smtClean="0"/>
            </a:br>
            <a:r>
              <a:rPr lang="el-GR" sz="2400" b="1" dirty="0" smtClean="0"/>
              <a:t>2. </a:t>
            </a:r>
            <a:r>
              <a:rPr lang="el-GR" sz="2400" dirty="0" smtClean="0"/>
              <a:t>Η </a:t>
            </a:r>
            <a:r>
              <a:rPr lang="el-GR" sz="2400" i="1" dirty="0" smtClean="0"/>
              <a:t>παρατήρηση ως μεθοδολογικό </a:t>
            </a:r>
            <a:r>
              <a:rPr lang="el-GR" sz="2400" i="1" dirty="0" smtClean="0">
                <a:solidFill>
                  <a:srgbClr val="0070C0"/>
                </a:solidFill>
              </a:rPr>
              <a:t>εργαλείο διερεύνησης </a:t>
            </a:r>
            <a:br>
              <a:rPr lang="el-GR" sz="2400" i="1" dirty="0" smtClean="0">
                <a:solidFill>
                  <a:srgbClr val="0070C0"/>
                </a:solidFill>
              </a:rPr>
            </a:br>
            <a:r>
              <a:rPr lang="el-GR" sz="2400" i="1" dirty="0" smtClean="0">
                <a:solidFill>
                  <a:srgbClr val="0070C0"/>
                </a:solidFill>
              </a:rPr>
              <a:t>της εκπαιδευτικής πράξης</a:t>
            </a:r>
            <a:r>
              <a:rPr lang="el-GR" sz="2400" b="1" dirty="0" smtClean="0">
                <a:solidFill>
                  <a:srgbClr val="0070C0"/>
                </a:solidFill>
              </a:rPr>
              <a:t> </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7429520" cy="6000768"/>
          </a:xfrm>
        </p:spPr>
        <p:txBody>
          <a:bodyPr>
            <a:noAutofit/>
          </a:bodyPr>
          <a:lstStyle/>
          <a:p>
            <a:pPr lvl="1"/>
            <a:r>
              <a:rPr lang="el-GR" sz="1900" b="1" dirty="0" smtClean="0">
                <a:latin typeface="Times New Roman" pitchFamily="18" charset="0"/>
                <a:cs typeface="Times New Roman" pitchFamily="18" charset="0"/>
              </a:rPr>
              <a:t>Η εκμάθηση της παρατήρησης </a:t>
            </a:r>
            <a:r>
              <a:rPr lang="el-GR" sz="1900" dirty="0" smtClean="0">
                <a:latin typeface="Times New Roman" pitchFamily="18" charset="0"/>
                <a:cs typeface="Times New Roman" pitchFamily="18" charset="0"/>
              </a:rPr>
              <a:t>απαιτεί μία </a:t>
            </a:r>
            <a:r>
              <a:rPr lang="el-GR" sz="1900" dirty="0" smtClean="0">
                <a:solidFill>
                  <a:srgbClr val="FF0000"/>
                </a:solidFill>
                <a:latin typeface="Times New Roman" pitchFamily="18" charset="0"/>
                <a:cs typeface="Times New Roman" pitchFamily="18" charset="0"/>
              </a:rPr>
              <a:t>σταδιακή εξοικείωση</a:t>
            </a:r>
            <a:r>
              <a:rPr lang="el-GR" sz="1900" dirty="0" smtClean="0">
                <a:latin typeface="Times New Roman" pitchFamily="18" charset="0"/>
                <a:cs typeface="Times New Roman" pitchFamily="18" charset="0"/>
              </a:rPr>
              <a:t>, </a:t>
            </a:r>
            <a:r>
              <a:rPr lang="el-GR" sz="1900" dirty="0" smtClean="0">
                <a:solidFill>
                  <a:srgbClr val="FF0000"/>
                </a:solidFill>
                <a:latin typeface="Times New Roman" pitchFamily="18" charset="0"/>
                <a:cs typeface="Times New Roman" pitchFamily="18" charset="0"/>
              </a:rPr>
              <a:t>βήμα  - βήμα</a:t>
            </a:r>
            <a:r>
              <a:rPr lang="el-GR" sz="1900" dirty="0" smtClean="0">
                <a:latin typeface="Times New Roman" pitchFamily="18" charset="0"/>
                <a:cs typeface="Times New Roman" pitchFamily="18" charset="0"/>
              </a:rPr>
              <a:t>. </a:t>
            </a:r>
          </a:p>
          <a:p>
            <a:pPr lvl="1"/>
            <a:endParaRPr lang="el-GR" sz="1900" dirty="0" smtClean="0">
              <a:latin typeface="Times New Roman" pitchFamily="18" charset="0"/>
              <a:cs typeface="Times New Roman" pitchFamily="18" charset="0"/>
            </a:endParaRPr>
          </a:p>
          <a:p>
            <a:pPr lvl="1"/>
            <a:r>
              <a:rPr lang="el-GR" sz="1900" b="1" dirty="0" smtClean="0">
                <a:latin typeface="Times New Roman" pitchFamily="18" charset="0"/>
                <a:cs typeface="Times New Roman" pitchFamily="18" charset="0"/>
              </a:rPr>
              <a:t>Δεν περιμένει κανείς </a:t>
            </a:r>
            <a:r>
              <a:rPr lang="el-GR" sz="1900" dirty="0" smtClean="0">
                <a:latin typeface="Times New Roman" pitchFamily="18" charset="0"/>
                <a:cs typeface="Times New Roman" pitchFamily="18" charset="0"/>
              </a:rPr>
              <a:t>να μάθει </a:t>
            </a:r>
            <a:r>
              <a:rPr lang="el-GR" sz="1900" dirty="0" smtClean="0">
                <a:solidFill>
                  <a:srgbClr val="FF0000"/>
                </a:solidFill>
                <a:latin typeface="Times New Roman" pitchFamily="18" charset="0"/>
                <a:cs typeface="Times New Roman" pitchFamily="18" charset="0"/>
              </a:rPr>
              <a:t>να παρατηρεί «αντικειμενικά» αμέσως.</a:t>
            </a:r>
            <a:r>
              <a:rPr lang="el-GR" sz="1900" dirty="0" smtClean="0">
                <a:latin typeface="Times New Roman" pitchFamily="18" charset="0"/>
                <a:cs typeface="Times New Roman" pitchFamily="18" charset="0"/>
              </a:rPr>
              <a:t> </a:t>
            </a:r>
          </a:p>
          <a:p>
            <a:pPr lvl="1"/>
            <a:endParaRPr lang="el-GR" sz="1900" dirty="0" smtClean="0">
              <a:latin typeface="Times New Roman" pitchFamily="18" charset="0"/>
              <a:cs typeface="Times New Roman" pitchFamily="18" charset="0"/>
            </a:endParaRPr>
          </a:p>
          <a:p>
            <a:pPr lvl="1"/>
            <a:r>
              <a:rPr lang="el-GR" sz="1900" b="1" dirty="0" smtClean="0">
                <a:latin typeface="Times New Roman" pitchFamily="18" charset="0"/>
                <a:cs typeface="Times New Roman" pitchFamily="18" charset="0"/>
              </a:rPr>
              <a:t> Απαιτεί </a:t>
            </a:r>
            <a:r>
              <a:rPr lang="el-GR" sz="1900" dirty="0" smtClean="0">
                <a:solidFill>
                  <a:srgbClr val="FF0000"/>
                </a:solidFill>
                <a:latin typeface="Times New Roman" pitchFamily="18" charset="0"/>
                <a:cs typeface="Times New Roman" pitchFamily="18" charset="0"/>
              </a:rPr>
              <a:t>ωρίμανση και εγρήγορση</a:t>
            </a:r>
            <a:r>
              <a:rPr lang="el-GR" sz="1900" dirty="0" smtClean="0">
                <a:latin typeface="Times New Roman" pitchFamily="18" charset="0"/>
                <a:cs typeface="Times New Roman" pitchFamily="18" charset="0"/>
              </a:rPr>
              <a:t>, ώστε </a:t>
            </a:r>
            <a:r>
              <a:rPr lang="el-GR" sz="1900" dirty="0" smtClean="0">
                <a:solidFill>
                  <a:srgbClr val="FF0000"/>
                </a:solidFill>
                <a:latin typeface="Times New Roman" pitchFamily="18" charset="0"/>
                <a:cs typeface="Times New Roman" pitchFamily="18" charset="0"/>
              </a:rPr>
              <a:t>να εντοπίζουμε </a:t>
            </a:r>
            <a:r>
              <a:rPr lang="el-GR" sz="1900" dirty="0" smtClean="0">
                <a:latin typeface="Times New Roman" pitchFamily="18" charset="0"/>
                <a:cs typeface="Times New Roman" pitchFamily="18" charset="0"/>
              </a:rPr>
              <a:t>κάθε φορά τον τρόπο που </a:t>
            </a:r>
            <a:r>
              <a:rPr lang="el-GR" sz="1900" dirty="0" smtClean="0">
                <a:solidFill>
                  <a:srgbClr val="FF0000"/>
                </a:solidFill>
                <a:latin typeface="Times New Roman" pitchFamily="18" charset="0"/>
                <a:cs typeface="Times New Roman" pitchFamily="18" charset="0"/>
              </a:rPr>
              <a:t>τα συναισθήματα και οι προσδοκίες </a:t>
            </a:r>
            <a:r>
              <a:rPr lang="el-GR" sz="1900" dirty="0" smtClean="0">
                <a:latin typeface="Times New Roman" pitchFamily="18" charset="0"/>
                <a:cs typeface="Times New Roman" pitchFamily="18" charset="0"/>
              </a:rPr>
              <a:t>μας </a:t>
            </a:r>
            <a:r>
              <a:rPr lang="el-GR" sz="1900" dirty="0" smtClean="0">
                <a:solidFill>
                  <a:srgbClr val="FF0000"/>
                </a:solidFill>
                <a:latin typeface="Times New Roman" pitchFamily="18" charset="0"/>
                <a:cs typeface="Times New Roman" pitchFamily="18" charset="0"/>
              </a:rPr>
              <a:t>επηρεάζουν</a:t>
            </a:r>
            <a:r>
              <a:rPr lang="el-GR" sz="1900" dirty="0" smtClean="0">
                <a:latin typeface="Times New Roman" pitchFamily="18" charset="0"/>
                <a:cs typeface="Times New Roman" pitchFamily="18" charset="0"/>
              </a:rPr>
              <a:t> την παρατήρηση. </a:t>
            </a:r>
          </a:p>
          <a:p>
            <a:pPr lvl="1"/>
            <a:endParaRPr lang="el-GR" sz="800" dirty="0" smtClean="0">
              <a:latin typeface="Times New Roman" pitchFamily="18" charset="0"/>
              <a:cs typeface="Times New Roman" pitchFamily="18" charset="0"/>
            </a:endParaRPr>
          </a:p>
          <a:p>
            <a:pPr lvl="1">
              <a:buNone/>
            </a:pPr>
            <a:endParaRPr lang="el-GR" sz="1900" dirty="0" smtClean="0">
              <a:latin typeface="Times New Roman" pitchFamily="18" charset="0"/>
              <a:cs typeface="Times New Roman" pitchFamily="18" charset="0"/>
            </a:endParaRPr>
          </a:p>
          <a:p>
            <a:pPr lvl="1"/>
            <a:r>
              <a:rPr lang="el-GR" sz="1900" b="1" dirty="0" smtClean="0">
                <a:latin typeface="Times New Roman" pitchFamily="18" charset="0"/>
                <a:cs typeface="Times New Roman" pitchFamily="18" charset="0"/>
              </a:rPr>
              <a:t>Παρατηρούμε με βάση </a:t>
            </a:r>
            <a:r>
              <a:rPr lang="el-GR" sz="1900" dirty="0" smtClean="0">
                <a:latin typeface="Times New Roman" pitchFamily="18" charset="0"/>
                <a:cs typeface="Times New Roman" pitchFamily="18" charset="0"/>
              </a:rPr>
              <a:t>τις  προσωπικές / </a:t>
            </a:r>
            <a:r>
              <a:rPr lang="el-GR" sz="1900" dirty="0" smtClean="0">
                <a:solidFill>
                  <a:srgbClr val="FF0000"/>
                </a:solidFill>
                <a:latin typeface="Times New Roman" pitchFamily="18" charset="0"/>
                <a:cs typeface="Times New Roman" pitchFamily="18" charset="0"/>
              </a:rPr>
              <a:t>στερεότυπες αντιλήψεις </a:t>
            </a:r>
            <a:r>
              <a:rPr lang="el-GR" sz="1900" dirty="0" smtClean="0">
                <a:latin typeface="Times New Roman" pitchFamily="18" charset="0"/>
                <a:cs typeface="Times New Roman" pitchFamily="18" charset="0"/>
              </a:rPr>
              <a:t>μας για ένα θέμα. </a:t>
            </a:r>
          </a:p>
          <a:p>
            <a:pPr lvl="1"/>
            <a:endParaRPr lang="el-GR" sz="800" dirty="0" smtClean="0">
              <a:latin typeface="Times New Roman" pitchFamily="18" charset="0"/>
              <a:cs typeface="Times New Roman" pitchFamily="18" charset="0"/>
            </a:endParaRPr>
          </a:p>
          <a:p>
            <a:pPr lvl="1"/>
            <a:r>
              <a:rPr lang="el-GR" sz="1900" b="1" dirty="0" smtClean="0">
                <a:latin typeface="Times New Roman" pitchFamily="18" charset="0"/>
                <a:cs typeface="Times New Roman" pitchFamily="18" charset="0"/>
              </a:rPr>
              <a:t>Αξιολογούμε και ερμηνεύουμε </a:t>
            </a:r>
            <a:r>
              <a:rPr lang="el-GR" sz="1900" dirty="0" smtClean="0">
                <a:latin typeface="Times New Roman" pitchFamily="18" charset="0"/>
                <a:cs typeface="Times New Roman" pitchFamily="18" charset="0"/>
              </a:rPr>
              <a:t>αυτό που βλέπουμε, </a:t>
            </a:r>
            <a:r>
              <a:rPr lang="el-GR" sz="1900" dirty="0" smtClean="0">
                <a:solidFill>
                  <a:srgbClr val="FF0000"/>
                </a:solidFill>
                <a:latin typeface="Times New Roman" pitchFamily="18" charset="0"/>
                <a:cs typeface="Times New Roman" pitchFamily="18" charset="0"/>
              </a:rPr>
              <a:t>χωρίς </a:t>
            </a:r>
            <a:r>
              <a:rPr lang="el-GR" sz="1900" dirty="0" smtClean="0">
                <a:latin typeface="Times New Roman" pitchFamily="18" charset="0"/>
                <a:cs typeface="Times New Roman" pitchFamily="18" charset="0"/>
              </a:rPr>
              <a:t>στην πραγματικότητα </a:t>
            </a:r>
            <a:r>
              <a:rPr lang="el-GR" sz="1900" dirty="0" smtClean="0">
                <a:solidFill>
                  <a:srgbClr val="FF0000"/>
                </a:solidFill>
                <a:latin typeface="Times New Roman" pitchFamily="18" charset="0"/>
                <a:cs typeface="Times New Roman" pitchFamily="18" charset="0"/>
              </a:rPr>
              <a:t>να έχουμε συλλέξει πληροφορίες </a:t>
            </a:r>
            <a:r>
              <a:rPr lang="el-GR" sz="1900" dirty="0" smtClean="0">
                <a:latin typeface="Times New Roman" pitchFamily="18" charset="0"/>
                <a:cs typeface="Times New Roman" pitchFamily="18" charset="0"/>
              </a:rPr>
              <a:t>για το σύνολο των παραμέτρων και γεγονότων.</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001024" cy="785794"/>
          </a:xfrm>
        </p:spPr>
        <p:txBody>
          <a:bodyPr>
            <a:normAutofit fontScale="90000"/>
          </a:bodyPr>
          <a:lstStyle/>
          <a:p>
            <a:pPr>
              <a:lnSpc>
                <a:spcPct val="80000"/>
              </a:lnSpc>
            </a:pPr>
            <a:r>
              <a:rPr lang="el-GR" sz="2400" b="1" dirty="0" smtClean="0"/>
              <a:t/>
            </a:r>
            <a:br>
              <a:rPr lang="el-GR" sz="2400" b="1" dirty="0" smtClean="0"/>
            </a:br>
            <a:r>
              <a:rPr lang="el-GR" sz="2400" b="1" dirty="0" smtClean="0"/>
              <a:t>2. </a:t>
            </a:r>
            <a:r>
              <a:rPr lang="el-GR" sz="2400" dirty="0" smtClean="0"/>
              <a:t>Η </a:t>
            </a:r>
            <a:r>
              <a:rPr lang="el-GR" sz="2400" i="1" dirty="0" smtClean="0"/>
              <a:t>παρατήρηση ως μεθοδολογικό </a:t>
            </a:r>
            <a:r>
              <a:rPr lang="el-GR" sz="2400" i="1" dirty="0" smtClean="0">
                <a:solidFill>
                  <a:srgbClr val="0070C0"/>
                </a:solidFill>
              </a:rPr>
              <a:t>εργαλείο διερεύνησης</a:t>
            </a:r>
            <a:br>
              <a:rPr lang="el-GR" sz="2400" i="1" dirty="0" smtClean="0">
                <a:solidFill>
                  <a:srgbClr val="0070C0"/>
                </a:solidFill>
              </a:rPr>
            </a:br>
            <a:r>
              <a:rPr lang="el-GR" sz="2400" i="1" dirty="0" smtClean="0">
                <a:solidFill>
                  <a:srgbClr val="0070C0"/>
                </a:solidFill>
              </a:rPr>
              <a:t> της εκπαιδευτικής πράξης</a:t>
            </a:r>
            <a:r>
              <a:rPr lang="el-GR" sz="2400" b="1" dirty="0" smtClean="0">
                <a:solidFill>
                  <a:srgbClr val="0070C0"/>
                </a:solidFill>
              </a:rPr>
              <a:t> </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7429520" cy="6000768"/>
          </a:xfrm>
        </p:spPr>
        <p:txBody>
          <a:bodyPr>
            <a:normAutofit/>
          </a:bodyPr>
          <a:lstStyle/>
          <a:p>
            <a:r>
              <a:rPr lang="el-GR" sz="1900" dirty="0" smtClean="0">
                <a:latin typeface="Times New Roman" pitchFamily="18" charset="0"/>
                <a:cs typeface="Times New Roman" pitchFamily="18" charset="0"/>
              </a:rPr>
              <a:t>Το δυσκολότερο είναι να κατακτήσει κανείς την </a:t>
            </a:r>
            <a:r>
              <a:rPr lang="el-GR" sz="1900" b="1" dirty="0" smtClean="0">
                <a:latin typeface="Times New Roman" pitchFamily="18" charset="0"/>
                <a:cs typeface="Times New Roman" pitchFamily="18" charset="0"/>
              </a:rPr>
              <a:t>αποστασιοποίηση από τη διαδικασία. </a:t>
            </a:r>
          </a:p>
          <a:p>
            <a:r>
              <a:rPr lang="el-GR" sz="1900" dirty="0" smtClean="0">
                <a:latin typeface="Times New Roman" pitchFamily="18" charset="0"/>
                <a:cs typeface="Times New Roman" pitchFamily="18" charset="0"/>
              </a:rPr>
              <a:t>Πιο συγκεκριμένα, ως προς την </a:t>
            </a:r>
            <a:r>
              <a:rPr lang="el-GR" sz="1900" b="1" dirty="0" smtClean="0">
                <a:latin typeface="Times New Roman" pitchFamily="18" charset="0"/>
                <a:cs typeface="Times New Roman" pitchFamily="18" charset="0"/>
              </a:rPr>
              <a:t>παρατήρηση της εκπαιδευτικής διαδικασίας, </a:t>
            </a:r>
          </a:p>
          <a:p>
            <a:pPr lvl="1"/>
            <a:r>
              <a:rPr lang="el-GR" sz="1800" i="1" dirty="0" smtClean="0">
                <a:latin typeface="Times New Roman" pitchFamily="18" charset="0"/>
                <a:cs typeface="Times New Roman" pitchFamily="18" charset="0"/>
              </a:rPr>
              <a:t>όταν κανείς </a:t>
            </a:r>
            <a:r>
              <a:rPr lang="el-GR" sz="1800" i="1" dirty="0" smtClean="0">
                <a:solidFill>
                  <a:srgbClr val="FF0000"/>
                </a:solidFill>
                <a:latin typeface="Times New Roman" pitchFamily="18" charset="0"/>
                <a:cs typeface="Times New Roman" pitchFamily="18" charset="0"/>
              </a:rPr>
              <a:t>παρατηρεί δραστηριότητες </a:t>
            </a:r>
            <a:r>
              <a:rPr lang="el-GR" sz="1800" i="1" dirty="0" smtClean="0">
                <a:latin typeface="Times New Roman" pitchFamily="18" charset="0"/>
                <a:cs typeface="Times New Roman" pitchFamily="18" charset="0"/>
              </a:rPr>
              <a:t>και γεγονότα που διαδραματίζονται μέσα σε μια </a:t>
            </a:r>
            <a:r>
              <a:rPr lang="el-GR" sz="1800" i="1" dirty="0" smtClean="0">
                <a:solidFill>
                  <a:srgbClr val="FF0000"/>
                </a:solidFill>
                <a:latin typeface="Times New Roman" pitchFamily="18" charset="0"/>
                <a:cs typeface="Times New Roman" pitchFamily="18" charset="0"/>
              </a:rPr>
              <a:t>σχολική τάξη,</a:t>
            </a:r>
          </a:p>
          <a:p>
            <a:pPr lvl="1"/>
            <a:r>
              <a:rPr lang="el-GR" sz="1800" i="1" dirty="0" smtClean="0">
                <a:latin typeface="Times New Roman" pitchFamily="18" charset="0"/>
                <a:cs typeface="Times New Roman" pitchFamily="18" charset="0"/>
              </a:rPr>
              <a:t> έχει την τάση </a:t>
            </a:r>
            <a:r>
              <a:rPr lang="el-GR" sz="1800" i="1" dirty="0" smtClean="0">
                <a:solidFill>
                  <a:srgbClr val="FF0000"/>
                </a:solidFill>
                <a:latin typeface="Times New Roman" pitchFamily="18" charset="0"/>
                <a:cs typeface="Times New Roman" pitchFamily="18" charset="0"/>
              </a:rPr>
              <a:t>να θυμάται τα δικά του βιώματα </a:t>
            </a:r>
            <a:r>
              <a:rPr lang="el-GR" sz="1800" i="1" dirty="0" smtClean="0">
                <a:latin typeface="Times New Roman" pitchFamily="18" charset="0"/>
                <a:cs typeface="Times New Roman" pitchFamily="18" charset="0"/>
              </a:rPr>
              <a:t>από την εκπαίδευση, </a:t>
            </a:r>
          </a:p>
          <a:p>
            <a:pPr lvl="1"/>
            <a:r>
              <a:rPr lang="el-GR" sz="1800" i="1" dirty="0" smtClean="0">
                <a:latin typeface="Times New Roman" pitchFamily="18" charset="0"/>
                <a:cs typeface="Times New Roman" pitchFamily="18" charset="0"/>
              </a:rPr>
              <a:t>τις δικές του </a:t>
            </a:r>
            <a:r>
              <a:rPr lang="el-GR" sz="1800" i="1" dirty="0" smtClean="0">
                <a:solidFill>
                  <a:srgbClr val="FF0000"/>
                </a:solidFill>
                <a:latin typeface="Times New Roman" pitchFamily="18" charset="0"/>
                <a:cs typeface="Times New Roman" pitchFamily="18" charset="0"/>
              </a:rPr>
              <a:t>ανησυχίες</a:t>
            </a:r>
            <a:r>
              <a:rPr lang="el-GR" sz="1800" i="1" dirty="0" smtClean="0">
                <a:latin typeface="Times New Roman" pitchFamily="18" charset="0"/>
                <a:cs typeface="Times New Roman" pitchFamily="18" charset="0"/>
              </a:rPr>
              <a:t> και </a:t>
            </a:r>
            <a:r>
              <a:rPr lang="el-GR" sz="1800" i="1" dirty="0" smtClean="0">
                <a:solidFill>
                  <a:srgbClr val="FF0000"/>
                </a:solidFill>
                <a:latin typeface="Times New Roman" pitchFamily="18" charset="0"/>
                <a:cs typeface="Times New Roman" pitchFamily="18" charset="0"/>
              </a:rPr>
              <a:t>αντιλήψεις</a:t>
            </a:r>
            <a:r>
              <a:rPr lang="el-GR" sz="1800" i="1" dirty="0" smtClean="0">
                <a:latin typeface="Times New Roman" pitchFamily="18" charset="0"/>
                <a:cs typeface="Times New Roman" pitchFamily="18" charset="0"/>
              </a:rPr>
              <a:t> για τον «καλό» και «κακό» εκπαιδευτικό,</a:t>
            </a:r>
          </a:p>
          <a:p>
            <a:pPr lvl="1"/>
            <a:r>
              <a:rPr lang="el-GR" sz="1800" i="1" dirty="0" smtClean="0">
                <a:latin typeface="Times New Roman" pitchFamily="18" charset="0"/>
                <a:cs typeface="Times New Roman" pitchFamily="18" charset="0"/>
              </a:rPr>
              <a:t> για την αποτελεσματική και  μη αποτελεσματική εκπαιδευτική πρακτική</a:t>
            </a:r>
          </a:p>
          <a:p>
            <a:pPr lvl="1"/>
            <a:r>
              <a:rPr lang="el-GR" sz="1800" i="1" dirty="0" smtClean="0">
                <a:latin typeface="Times New Roman" pitchFamily="18" charset="0"/>
                <a:cs typeface="Times New Roman" pitchFamily="18" charset="0"/>
              </a:rPr>
              <a:t>για το τι σημαίνει «σωστή» εκπαίδευση (Φρειδερίκου &amp; </a:t>
            </a:r>
            <a:r>
              <a:rPr lang="el-GR" sz="1800" i="1" dirty="0" err="1" smtClean="0">
                <a:latin typeface="Times New Roman" pitchFamily="18" charset="0"/>
                <a:cs typeface="Times New Roman" pitchFamily="18" charset="0"/>
              </a:rPr>
              <a:t>Φολερού</a:t>
            </a:r>
            <a:r>
              <a:rPr lang="el-GR" sz="1800" i="1" dirty="0" smtClean="0">
                <a:latin typeface="Times New Roman" pitchFamily="18" charset="0"/>
                <a:cs typeface="Times New Roman" pitchFamily="18" charset="0"/>
              </a:rPr>
              <a:t> , 2004). </a:t>
            </a:r>
          </a:p>
          <a:p>
            <a:r>
              <a:rPr lang="el-GR" sz="1900" b="1" dirty="0" smtClean="0">
                <a:latin typeface="Times New Roman" pitchFamily="18" charset="0"/>
                <a:cs typeface="Times New Roman" pitchFamily="18" charset="0"/>
              </a:rPr>
              <a:t>Για να κατακτηθεί αυτή η αποστασιοποίηση</a:t>
            </a:r>
            <a:r>
              <a:rPr lang="el-GR" sz="1900" dirty="0" smtClean="0">
                <a:latin typeface="Times New Roman" pitchFamily="18" charset="0"/>
                <a:cs typeface="Times New Roman" pitchFamily="18" charset="0"/>
              </a:rPr>
              <a:t>, χρειάζεται </a:t>
            </a:r>
            <a:r>
              <a:rPr lang="el-GR" sz="1900" b="1" u="sng" dirty="0" smtClean="0">
                <a:latin typeface="Times New Roman" pitchFamily="18" charset="0"/>
                <a:cs typeface="Times New Roman" pitchFamily="18" charset="0"/>
              </a:rPr>
              <a:t>να κατανοηθούν </a:t>
            </a:r>
          </a:p>
          <a:p>
            <a:pPr lvl="1"/>
            <a:r>
              <a:rPr lang="el-GR" sz="1800" b="1" i="1" dirty="0" smtClean="0">
                <a:latin typeface="Times New Roman" pitchFamily="18" charset="0"/>
                <a:cs typeface="Times New Roman" pitchFamily="18" charset="0"/>
              </a:rPr>
              <a:t>τα στάδια </a:t>
            </a:r>
            <a:r>
              <a:rPr lang="el-GR" sz="1800" i="1" dirty="0" smtClean="0">
                <a:latin typeface="Times New Roman" pitchFamily="18" charset="0"/>
                <a:cs typeface="Times New Roman" pitchFamily="18" charset="0"/>
              </a:rPr>
              <a:t>της παρατήρησης και </a:t>
            </a:r>
          </a:p>
          <a:p>
            <a:pPr lvl="1"/>
            <a:r>
              <a:rPr lang="el-GR" sz="1800" i="1" dirty="0" smtClean="0">
                <a:latin typeface="Times New Roman" pitchFamily="18" charset="0"/>
                <a:cs typeface="Times New Roman" pitchFamily="18" charset="0"/>
              </a:rPr>
              <a:t>πώς μπορούμε να αποκτήσουμε  </a:t>
            </a:r>
            <a:r>
              <a:rPr lang="el-GR" sz="1800" b="1" i="1" dirty="0" smtClean="0">
                <a:latin typeface="Times New Roman" pitchFamily="18" charset="0"/>
                <a:cs typeface="Times New Roman" pitchFamily="18" charset="0"/>
              </a:rPr>
              <a:t>κριτική «ματιά» </a:t>
            </a:r>
            <a:r>
              <a:rPr lang="el-GR" sz="1800" i="1" dirty="0" smtClean="0">
                <a:latin typeface="Times New Roman" pitchFamily="18" charset="0"/>
                <a:cs typeface="Times New Roman" pitchFamily="18" charset="0"/>
              </a:rPr>
              <a:t>σε αυτό που  παρατηρούμε.</a:t>
            </a: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642918"/>
          </a:xfrm>
        </p:spPr>
        <p:txBody>
          <a:bodyPr>
            <a:normAutofit fontScale="90000"/>
          </a:bodyPr>
          <a:lstStyle/>
          <a:p>
            <a:pPr>
              <a:lnSpc>
                <a:spcPct val="80000"/>
              </a:lnSpc>
            </a:pPr>
            <a:r>
              <a:rPr lang="el-GR" sz="2400" b="1" dirty="0" smtClean="0"/>
              <a:t/>
            </a:r>
            <a:br>
              <a:rPr lang="el-GR" sz="2400" b="1" dirty="0" smtClean="0"/>
            </a:b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900" b="1" dirty="0" smtClean="0">
                <a:latin typeface="Times New Roman" pitchFamily="18" charset="0"/>
                <a:cs typeface="Times New Roman" pitchFamily="18" charset="0"/>
              </a:rPr>
              <a:t>Δραστηριότητα 1</a:t>
            </a:r>
            <a:r>
              <a:rPr lang="el-GR" sz="2900" dirty="0" smtClean="0">
                <a:latin typeface="Times New Roman" pitchFamily="18" charset="0"/>
                <a:cs typeface="Times New Roman" pitchFamily="18" charset="0"/>
              </a:rPr>
              <a:t/>
            </a:r>
            <a:br>
              <a:rPr lang="el-GR" sz="2900"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lvl="1"/>
            <a:r>
              <a:rPr lang="el-GR" sz="2400" i="1" dirty="0" smtClean="0">
                <a:solidFill>
                  <a:srgbClr val="FF0000"/>
                </a:solidFill>
                <a:latin typeface="Times New Roman" pitchFamily="18" charset="0"/>
                <a:cs typeface="Times New Roman" pitchFamily="18" charset="0"/>
              </a:rPr>
              <a:t>Παρατηρήστε  ένα ολιγόλεπτο βίντεο </a:t>
            </a:r>
          </a:p>
          <a:p>
            <a:pPr lvl="1"/>
            <a:endParaRPr lang="el-GR" sz="2400" i="1" dirty="0" smtClean="0">
              <a:latin typeface="Times New Roman" pitchFamily="18" charset="0"/>
              <a:cs typeface="Times New Roman" pitchFamily="18" charset="0"/>
            </a:endParaRPr>
          </a:p>
          <a:p>
            <a:pPr lvl="1"/>
            <a:r>
              <a:rPr lang="el-GR" sz="2400" i="1" dirty="0" smtClean="0">
                <a:latin typeface="Times New Roman" pitchFamily="18" charset="0"/>
                <a:cs typeface="Times New Roman" pitchFamily="18" charset="0"/>
              </a:rPr>
              <a:t>όπου </a:t>
            </a:r>
            <a:r>
              <a:rPr lang="el-GR" sz="2400" i="1" dirty="0" smtClean="0">
                <a:solidFill>
                  <a:srgbClr val="FF0000"/>
                </a:solidFill>
                <a:latin typeface="Times New Roman" pitchFamily="18" charset="0"/>
                <a:cs typeface="Times New Roman" pitchFamily="18" charset="0"/>
              </a:rPr>
              <a:t>μια εκπαιδευτικός κάνει  κάποιες  δραστηριότητες  </a:t>
            </a:r>
            <a:r>
              <a:rPr lang="el-GR" sz="2400" i="1" dirty="0" smtClean="0">
                <a:latin typeface="Times New Roman" pitchFamily="18" charset="0"/>
                <a:cs typeface="Times New Roman" pitchFamily="18" charset="0"/>
              </a:rPr>
              <a:t>με τα παιδιά  σε σχέση με τα πλοία  (είδη πλοίων, ναυάγιο στο νησί τους)</a:t>
            </a:r>
          </a:p>
          <a:p>
            <a:pPr lvl="1"/>
            <a:endParaRPr lang="el-GR" sz="2400" i="1" dirty="0" smtClean="0">
              <a:latin typeface="Times New Roman" pitchFamily="18" charset="0"/>
              <a:cs typeface="Times New Roman" pitchFamily="18" charset="0"/>
            </a:endParaRPr>
          </a:p>
          <a:p>
            <a:pPr lvl="1" algn="just"/>
            <a:r>
              <a:rPr lang="el-GR" sz="2400" dirty="0" smtClean="0">
                <a:solidFill>
                  <a:srgbClr val="FF0000"/>
                </a:solidFill>
                <a:latin typeface="Times New Roman" pitchFamily="18" charset="0"/>
                <a:cs typeface="Times New Roman" pitchFamily="18" charset="0"/>
              </a:rPr>
              <a:t>Γράψτε ένα κείμενο σε καθαρό χαρτί </a:t>
            </a:r>
            <a:r>
              <a:rPr lang="el-GR" sz="2400" dirty="0" smtClean="0">
                <a:latin typeface="Times New Roman" pitchFamily="18" charset="0"/>
                <a:cs typeface="Times New Roman" pitchFamily="18" charset="0"/>
              </a:rPr>
              <a:t>όπου να καταγράφετε  τι έχετε  δει (με ονοματεπώνυμο, ΑΕΜ). </a:t>
            </a:r>
          </a:p>
          <a:p>
            <a:pPr lvl="1"/>
            <a:endParaRPr lang="el-GR" sz="2400" i="1" dirty="0" smtClean="0">
              <a:latin typeface="Times New Roman" pitchFamily="18" charset="0"/>
              <a:cs typeface="Times New Roman" pitchFamily="18" charset="0"/>
            </a:endParaRPr>
          </a:p>
          <a:p>
            <a:pPr lvl="1">
              <a:buNone/>
            </a:pPr>
            <a:r>
              <a:rPr lang="en-US" sz="2400" i="1" dirty="0" smtClean="0">
                <a:solidFill>
                  <a:srgbClr val="FF0000"/>
                </a:solidFill>
                <a:latin typeface="Times New Roman" pitchFamily="18" charset="0"/>
                <a:cs typeface="Times New Roman" pitchFamily="18" charset="0"/>
              </a:rPr>
              <a:t>https://www.youtube.com/watch?v=JSP_zNf2UWk</a:t>
            </a:r>
            <a:endParaRPr lang="el-GR" sz="2400" i="1"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642918"/>
          </a:xfrm>
        </p:spPr>
        <p:txBody>
          <a:bodyPr>
            <a:normAutofit fontScale="90000"/>
          </a:bodyPr>
          <a:lstStyle/>
          <a:p>
            <a:pPr>
              <a:lnSpc>
                <a:spcPct val="80000"/>
              </a:lnSpc>
            </a:pPr>
            <a:r>
              <a:rPr lang="el-GR" sz="2400" b="1" dirty="0" smtClean="0"/>
              <a:t/>
            </a:r>
            <a:br>
              <a:rPr lang="el-GR" sz="2400" b="1" dirty="0" smtClean="0"/>
            </a:b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900" b="1" dirty="0" smtClean="0">
                <a:latin typeface="Times New Roman" pitchFamily="18" charset="0"/>
                <a:cs typeface="Times New Roman" pitchFamily="18" charset="0"/>
              </a:rPr>
              <a:t>Δραστηριότητα 1</a:t>
            </a:r>
            <a:r>
              <a:rPr lang="el-GR" sz="2900" dirty="0" smtClean="0">
                <a:latin typeface="Times New Roman" pitchFamily="18" charset="0"/>
                <a:cs typeface="Times New Roman" pitchFamily="18" charset="0"/>
              </a:rPr>
              <a:t/>
            </a:r>
            <a:br>
              <a:rPr lang="el-GR" sz="2900"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lvl="1"/>
            <a:r>
              <a:rPr lang="el-GR" sz="2400" i="1" dirty="0" smtClean="0">
                <a:solidFill>
                  <a:srgbClr val="FF0000"/>
                </a:solidFill>
                <a:latin typeface="Times New Roman" pitchFamily="18" charset="0"/>
                <a:cs typeface="Times New Roman" pitchFamily="18" charset="0"/>
              </a:rPr>
              <a:t>1. Διαβάστε / ανακοινώστε στην ολομέλεια ενδεικτικά το  κείμενο </a:t>
            </a:r>
            <a:r>
              <a:rPr lang="el-GR" sz="2400" i="1" dirty="0" smtClean="0">
                <a:latin typeface="Times New Roman" pitchFamily="18" charset="0"/>
                <a:cs typeface="Times New Roman" pitchFamily="18" charset="0"/>
              </a:rPr>
              <a:t>που καταγράψατε μετά από την παρατήρηση σας. </a:t>
            </a:r>
          </a:p>
          <a:p>
            <a:pPr lvl="1"/>
            <a:endParaRPr lang="el-GR" sz="2400" i="1" dirty="0" smtClean="0">
              <a:latin typeface="Times New Roman" pitchFamily="18" charset="0"/>
              <a:cs typeface="Times New Roman" pitchFamily="18" charset="0"/>
            </a:endParaRPr>
          </a:p>
          <a:p>
            <a:pPr lvl="1"/>
            <a:r>
              <a:rPr lang="el-GR" sz="2400" dirty="0" smtClean="0">
                <a:latin typeface="Times New Roman" pitchFamily="18" charset="0"/>
                <a:cs typeface="Times New Roman" pitchFamily="18" charset="0"/>
              </a:rPr>
              <a:t>Να επισημάνετε </a:t>
            </a:r>
            <a:r>
              <a:rPr lang="el-GR" sz="2400" dirty="0" smtClean="0">
                <a:solidFill>
                  <a:srgbClr val="FF0000"/>
                </a:solidFill>
                <a:latin typeface="Times New Roman" pitchFamily="18" charset="0"/>
                <a:cs typeface="Times New Roman" pitchFamily="18" charset="0"/>
              </a:rPr>
              <a:t>τις διαφορές στις περιγραφές. </a:t>
            </a:r>
          </a:p>
          <a:p>
            <a:pPr lvl="1"/>
            <a:r>
              <a:rPr lang="el-GR" sz="2400" dirty="0" smtClean="0">
                <a:solidFill>
                  <a:srgbClr val="FF0000"/>
                </a:solidFill>
                <a:latin typeface="Times New Roman" pitchFamily="18" charset="0"/>
                <a:cs typeface="Times New Roman" pitchFamily="18" charset="0"/>
              </a:rPr>
              <a:t>Τι είδους στοιχεία δίνει </a:t>
            </a:r>
            <a:r>
              <a:rPr lang="el-GR" sz="2400" dirty="0" smtClean="0">
                <a:latin typeface="Times New Roman" pitchFamily="18" charset="0"/>
                <a:cs typeface="Times New Roman" pitchFamily="18" charset="0"/>
              </a:rPr>
              <a:t>η μία περιγραφή και τι στοιχεία δίνει η άλλη περιγραφή;</a:t>
            </a:r>
            <a:endParaRPr lang="el-GR" sz="2400" i="1" dirty="0" smtClean="0">
              <a:latin typeface="Times New Roman" pitchFamily="18" charset="0"/>
              <a:cs typeface="Times New Roman" pitchFamily="18" charset="0"/>
            </a:endParaRPr>
          </a:p>
          <a:p>
            <a:pPr lvl="1"/>
            <a:endParaRPr lang="el-GR" sz="2400" i="1" dirty="0" smtClean="0">
              <a:latin typeface="Times New Roman" pitchFamily="18" charset="0"/>
              <a:cs typeface="Times New Roman" pitchFamily="18" charset="0"/>
            </a:endParaRPr>
          </a:p>
          <a:p>
            <a:pPr lvl="1"/>
            <a:r>
              <a:rPr lang="el-GR" sz="2400" i="1" dirty="0" smtClean="0">
                <a:latin typeface="Times New Roman" pitchFamily="18" charset="0"/>
                <a:cs typeface="Times New Roman" pitchFamily="18" charset="0"/>
              </a:rPr>
              <a:t>2. </a:t>
            </a:r>
            <a:r>
              <a:rPr lang="el-GR" sz="2400" i="1" dirty="0" err="1" smtClean="0">
                <a:latin typeface="Times New Roman" pitchFamily="18" charset="0"/>
                <a:cs typeface="Times New Roman" pitchFamily="18" charset="0"/>
              </a:rPr>
              <a:t>Αναστοχασμός</a:t>
            </a:r>
            <a:r>
              <a:rPr lang="el-GR" sz="2400" i="1" dirty="0" smtClean="0">
                <a:latin typeface="Times New Roman" pitchFamily="18" charset="0"/>
                <a:cs typeface="Times New Roman" pitchFamily="18" charset="0"/>
              </a:rPr>
              <a:t> σε ομάδες : Πού οφείλονται οι διαφορές ενώ όλοι είδαμε το ίδιο περιεχόμενο;</a:t>
            </a:r>
          </a:p>
          <a:p>
            <a:pPr lvl="1"/>
            <a:r>
              <a:rPr lang="el-GR" sz="2400" i="1" dirty="0" smtClean="0">
                <a:latin typeface="Times New Roman" pitchFamily="18" charset="0"/>
                <a:cs typeface="Times New Roman" pitchFamily="18" charset="0"/>
              </a:rPr>
              <a:t>(3 λεπτά χρόνος  </a:t>
            </a:r>
          </a:p>
          <a:p>
            <a:pPr lvl="1"/>
            <a:r>
              <a:rPr lang="el-GR" sz="2400" i="1" dirty="0" smtClean="0">
                <a:latin typeface="Times New Roman" pitchFamily="18" charset="0"/>
                <a:cs typeface="Times New Roman" pitchFamily="18" charset="0"/>
              </a:rPr>
              <a:t>1 άτομο ανακοινώνει τι είπε η ομάδα</a:t>
            </a:r>
          </a:p>
          <a:p>
            <a:pPr lvl="1"/>
            <a:r>
              <a:rPr lang="el-GR" sz="2400" i="1" dirty="0" smtClean="0">
                <a:latin typeface="Times New Roman" pitchFamily="18" charset="0"/>
                <a:cs typeface="Times New Roman" pitchFamily="18" charset="0"/>
              </a:rPr>
              <a:t>1 άτομο καταγράφει τι λέγεται στην ολομέλεια και συνοψίζει τους λόγους)</a:t>
            </a:r>
          </a:p>
          <a:p>
            <a:pPr lvl="1"/>
            <a:endParaRPr lang="el-GR" sz="2400" i="1" dirty="0" smtClean="0">
              <a:latin typeface="Times New Roman" pitchFamily="18" charset="0"/>
              <a:cs typeface="Times New Roman" pitchFamily="18" charset="0"/>
            </a:endParaRPr>
          </a:p>
          <a:p>
            <a:pPr lvl="1">
              <a:buNone/>
            </a:pPr>
            <a:endParaRPr lang="el-GR" sz="24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642918"/>
          </a:xfrm>
        </p:spPr>
        <p:txBody>
          <a:bodyPr>
            <a:normAutofit fontScale="90000"/>
          </a:bodyPr>
          <a:lstStyle/>
          <a:p>
            <a:pPr>
              <a:lnSpc>
                <a:spcPct val="80000"/>
              </a:lnSpc>
            </a:pPr>
            <a:r>
              <a:rPr lang="el-GR" sz="2400" b="1" dirty="0" smtClean="0"/>
              <a:t/>
            </a:r>
            <a:br>
              <a:rPr lang="el-GR" sz="2400" b="1" dirty="0" smtClean="0"/>
            </a:b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900" b="1" dirty="0" smtClean="0">
                <a:latin typeface="Times New Roman" pitchFamily="18" charset="0"/>
                <a:cs typeface="Times New Roman" pitchFamily="18" charset="0"/>
              </a:rPr>
              <a:t>Δραστηριότητα 1</a:t>
            </a:r>
            <a:r>
              <a:rPr lang="el-GR" sz="2900" dirty="0" smtClean="0">
                <a:latin typeface="Times New Roman" pitchFamily="18" charset="0"/>
                <a:cs typeface="Times New Roman" pitchFamily="18" charset="0"/>
              </a:rPr>
              <a:t/>
            </a:r>
            <a:br>
              <a:rPr lang="el-GR" sz="2900"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r>
              <a:rPr lang="el-GR" sz="2000" b="1" dirty="0" smtClean="0">
                <a:latin typeface="Times New Roman" pitchFamily="18" charset="0"/>
                <a:cs typeface="Times New Roman" pitchFamily="18" charset="0"/>
              </a:rPr>
              <a:t>Δύο φοιτήτριες </a:t>
            </a:r>
            <a:r>
              <a:rPr lang="el-GR" sz="2000" dirty="0" smtClean="0">
                <a:latin typeface="Times New Roman" pitchFamily="18" charset="0"/>
                <a:cs typeface="Times New Roman" pitchFamily="18" charset="0"/>
              </a:rPr>
              <a:t>Παιδαγωγικού Τμήματος </a:t>
            </a:r>
          </a:p>
          <a:p>
            <a:pPr lvl="1"/>
            <a:endParaRPr lang="el-GR" sz="2000" b="1" i="1" dirty="0" smtClean="0">
              <a:latin typeface="Times New Roman" pitchFamily="18" charset="0"/>
              <a:cs typeface="Times New Roman" pitchFamily="18" charset="0"/>
            </a:endParaRPr>
          </a:p>
          <a:p>
            <a:pPr lvl="1"/>
            <a:r>
              <a:rPr lang="el-GR" sz="2000" i="1" dirty="0" smtClean="0">
                <a:solidFill>
                  <a:srgbClr val="FF0000"/>
                </a:solidFill>
                <a:latin typeface="Times New Roman" pitchFamily="18" charset="0"/>
                <a:cs typeface="Times New Roman" pitchFamily="18" charset="0"/>
              </a:rPr>
              <a:t>παρατηρούν μαζί ένα δεκάλεπτο βίντεο </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όπου </a:t>
            </a:r>
            <a:r>
              <a:rPr lang="el-GR" sz="2000" i="1" dirty="0" smtClean="0">
                <a:solidFill>
                  <a:srgbClr val="FF0000"/>
                </a:solidFill>
                <a:latin typeface="Times New Roman" pitchFamily="18" charset="0"/>
                <a:cs typeface="Times New Roman" pitchFamily="18" charset="0"/>
              </a:rPr>
              <a:t>μια εκπαιδευτικός κάνει μια δραστηριότητα </a:t>
            </a:r>
            <a:r>
              <a:rPr lang="el-GR" sz="2000" i="1" dirty="0" smtClean="0">
                <a:latin typeface="Times New Roman" pitchFamily="18" charset="0"/>
                <a:cs typeface="Times New Roman" pitchFamily="18" charset="0"/>
              </a:rPr>
              <a:t>με παιδιά και βιβλία. </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τους ζητείται </a:t>
            </a:r>
            <a:r>
              <a:rPr lang="el-GR" sz="2000" i="1" dirty="0" smtClean="0">
                <a:solidFill>
                  <a:srgbClr val="FF0000"/>
                </a:solidFill>
                <a:latin typeface="Times New Roman" pitchFamily="18" charset="0"/>
                <a:cs typeface="Times New Roman" pitchFamily="18" charset="0"/>
              </a:rPr>
              <a:t>να γράψουν ένα κείμενο </a:t>
            </a:r>
            <a:r>
              <a:rPr lang="el-GR" sz="2000" i="1" dirty="0" smtClean="0">
                <a:latin typeface="Times New Roman" pitchFamily="18" charset="0"/>
                <a:cs typeface="Times New Roman" pitchFamily="18" charset="0"/>
              </a:rPr>
              <a:t>όπου να καταγράφουν τι έχουν δει. </a:t>
            </a:r>
          </a:p>
          <a:p>
            <a:pPr lvl="1"/>
            <a:endParaRPr lang="el-GR" sz="2000" i="1" dirty="0" smtClean="0">
              <a:latin typeface="Times New Roman" pitchFamily="18" charset="0"/>
              <a:cs typeface="Times New Roman" pitchFamily="18" charset="0"/>
            </a:endParaRPr>
          </a:p>
          <a:p>
            <a:pPr lvl="1"/>
            <a:r>
              <a:rPr lang="el-GR" sz="2000" i="1" dirty="0" smtClean="0">
                <a:latin typeface="Times New Roman" pitchFamily="18" charset="0"/>
                <a:cs typeface="Times New Roman" pitchFamily="18" charset="0"/>
              </a:rPr>
              <a:t>στη συνέχεια παρατίθενται </a:t>
            </a:r>
            <a:r>
              <a:rPr lang="el-GR" sz="2000" i="1" dirty="0" smtClean="0">
                <a:solidFill>
                  <a:srgbClr val="FF0000"/>
                </a:solidFill>
                <a:latin typeface="Times New Roman" pitchFamily="18" charset="0"/>
                <a:cs typeface="Times New Roman" pitchFamily="18" charset="0"/>
              </a:rPr>
              <a:t>οι δύο καταγραφές.</a:t>
            </a:r>
          </a:p>
          <a:p>
            <a:pPr lvl="1">
              <a:buNone/>
            </a:pPr>
            <a:endParaRPr lang="el-GR" sz="2000" i="1" dirty="0" smtClean="0">
              <a:solidFill>
                <a:srgbClr val="FF000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715404" cy="1000108"/>
          </a:xfrm>
        </p:spPr>
        <p:txBody>
          <a:bodyPr>
            <a:normAutofit fontScale="90000"/>
          </a:bodyPr>
          <a:lstStyle/>
          <a:p>
            <a:pPr algn="l">
              <a:lnSpc>
                <a:spcPct val="80000"/>
              </a:lnSpc>
            </a:pPr>
            <a:r>
              <a:rPr lang="el-GR" sz="2400" b="1" dirty="0" smtClean="0"/>
              <a:t/>
            </a:r>
            <a:br>
              <a:rPr lang="el-GR" sz="2400" b="1" dirty="0" smtClean="0"/>
            </a:br>
            <a:r>
              <a:rPr lang="el-GR" sz="2400" b="1" dirty="0" smtClean="0"/>
              <a:t/>
            </a:r>
            <a:br>
              <a:rPr lang="el-GR" sz="2400" b="1" dirty="0" smtClean="0"/>
            </a:br>
            <a:r>
              <a:rPr lang="el-GR" sz="2400" b="1" dirty="0" smtClean="0"/>
              <a:t/>
            </a:r>
            <a:br>
              <a:rPr lang="el-GR" sz="2400" b="1" dirty="0" smtClean="0"/>
            </a:br>
            <a:r>
              <a:rPr lang="el-GR" sz="2400" dirty="0" smtClean="0">
                <a:latin typeface="Times New Roman" pitchFamily="18" charset="0"/>
                <a:cs typeface="Times New Roman" pitchFamily="18" charset="0"/>
              </a:rPr>
              <a:t>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400" b="1" dirty="0" smtClean="0">
                <a:latin typeface="Times New Roman" pitchFamily="18" charset="0"/>
                <a:cs typeface="Times New Roman" pitchFamily="18" charset="0"/>
              </a:rPr>
              <a:t>1.</a:t>
            </a:r>
            <a:r>
              <a:rPr lang="el-GR" sz="2400" dirty="0" smtClean="0">
                <a:latin typeface="Times New Roman" pitchFamily="18" charset="0"/>
                <a:cs typeface="Times New Roman" pitchFamily="18" charset="0"/>
              </a:rPr>
              <a:t> Να επισημάνετε </a:t>
            </a:r>
            <a:r>
              <a:rPr lang="el-GR" sz="2400" dirty="0" smtClean="0">
                <a:solidFill>
                  <a:srgbClr val="FF0000"/>
                </a:solidFill>
                <a:latin typeface="Times New Roman" pitchFamily="18" charset="0"/>
                <a:cs typeface="Times New Roman" pitchFamily="18" charset="0"/>
              </a:rPr>
              <a:t>τις διαφορές στην περιγραφή. </a:t>
            </a:r>
            <a:br>
              <a:rPr lang="el-GR" sz="2400" dirty="0" smtClean="0">
                <a:solidFill>
                  <a:srgbClr val="FF0000"/>
                </a:solidFill>
                <a:latin typeface="Times New Roman" pitchFamily="18" charset="0"/>
                <a:cs typeface="Times New Roman" pitchFamily="18" charset="0"/>
              </a:rPr>
            </a:br>
            <a:r>
              <a:rPr lang="el-GR" sz="2400" b="1" dirty="0" smtClean="0">
                <a:latin typeface="Times New Roman" pitchFamily="18" charset="0"/>
                <a:cs typeface="Times New Roman" pitchFamily="18" charset="0"/>
              </a:rPr>
              <a:t>2.</a:t>
            </a:r>
            <a:r>
              <a:rPr lang="el-GR" sz="2400" dirty="0" smtClean="0">
                <a:solidFill>
                  <a:srgbClr val="FF0000"/>
                </a:solidFill>
                <a:latin typeface="Times New Roman" pitchFamily="18" charset="0"/>
                <a:cs typeface="Times New Roman" pitchFamily="18" charset="0"/>
              </a:rPr>
              <a:t> Τι είδους στοιχεία δίνει </a:t>
            </a:r>
            <a:r>
              <a:rPr lang="el-GR" sz="2400" dirty="0" smtClean="0">
                <a:latin typeface="Times New Roman" pitchFamily="18" charset="0"/>
                <a:cs typeface="Times New Roman" pitchFamily="18" charset="0"/>
              </a:rPr>
              <a:t>η μία περιγραφή και τι στοιχεία δίνει η άλλη περιγραφή;</a:t>
            </a:r>
            <a:br>
              <a:rPr lang="el-GR" sz="2400" dirty="0" smtClean="0">
                <a:latin typeface="Times New Roman" pitchFamily="18" charset="0"/>
                <a:cs typeface="Times New Roman" pitchFamily="18" charset="0"/>
              </a:rPr>
            </a:br>
            <a:r>
              <a:rPr lang="el-GR" sz="2400" dirty="0" smtClean="0">
                <a:solidFill>
                  <a:srgbClr val="FF0000"/>
                </a:solidFill>
                <a:latin typeface="Times New Roman" pitchFamily="18" charset="0"/>
                <a:cs typeface="Times New Roman" pitchFamily="18" charset="0"/>
              </a:rPr>
              <a:t/>
            </a:r>
            <a:br>
              <a:rPr lang="el-GR" sz="2400" dirty="0" smtClean="0">
                <a:solidFill>
                  <a:srgbClr val="FF0000"/>
                </a:solidFill>
                <a:latin typeface="Times New Roman" pitchFamily="18" charset="0"/>
                <a:cs typeface="Times New Roman" pitchFamily="18" charset="0"/>
              </a:rPr>
            </a:br>
            <a:r>
              <a:rPr lang="el-GR" sz="2400" dirty="0" smtClean="0">
                <a:solidFill>
                  <a:srgbClr val="FF0000"/>
                </a:solidFill>
                <a:latin typeface="Times New Roman" pitchFamily="18" charset="0"/>
                <a:cs typeface="Times New Roman" pitchFamily="18" charset="0"/>
              </a:rPr>
              <a:t/>
            </a:r>
            <a:br>
              <a:rPr lang="el-GR" sz="2400" dirty="0" smtClean="0">
                <a:solidFill>
                  <a:srgbClr val="FF0000"/>
                </a:solidFill>
                <a:latin typeface="Times New Roman" pitchFamily="18" charset="0"/>
                <a:cs typeface="Times New Roman" pitchFamily="18" charset="0"/>
              </a:rPr>
            </a:b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endParaRPr lang="el-GR" b="1" dirty="0">
              <a:cs typeface="Times New Roman" pitchFamily="16" charset="0"/>
            </a:endParaRPr>
          </a:p>
        </p:txBody>
      </p:sp>
      <p:sp>
        <p:nvSpPr>
          <p:cNvPr id="3075" name="Rectangle 3"/>
          <p:cNvSpPr>
            <a:spLocks noGrp="1" noChangeArrowheads="1"/>
          </p:cNvSpPr>
          <p:nvPr>
            <p:ph idx="1"/>
          </p:nvPr>
        </p:nvSpPr>
        <p:spPr>
          <a:xfrm>
            <a:off x="0" y="928670"/>
            <a:ext cx="9144000" cy="5929330"/>
          </a:xfrm>
        </p:spPr>
        <p:txBody>
          <a:bodyPr>
            <a:normAutofit/>
          </a:bodyPr>
          <a:lstStyle/>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endParaRPr lang="el-GR" sz="2000" dirty="0" smtClean="0">
              <a:latin typeface="Times New Roman" pitchFamily="18" charset="0"/>
              <a:cs typeface="Times New Roman" pitchFamily="18" charset="0"/>
            </a:endParaRPr>
          </a:p>
          <a:p>
            <a:pPr lvl="1">
              <a:buNone/>
            </a:pPr>
            <a:r>
              <a:rPr lang="el-GR" sz="2000" dirty="0" smtClean="0">
                <a:latin typeface="Times New Roman" pitchFamily="18" charset="0"/>
                <a:cs typeface="Times New Roman" pitchFamily="18" charset="0"/>
              </a:rPr>
              <a:t>Πηγή: Ανδρούσου, Α., </a:t>
            </a:r>
            <a:r>
              <a:rPr lang="el-GR" sz="2000" dirty="0" err="1" smtClean="0">
                <a:latin typeface="Times New Roman" pitchFamily="18" charset="0"/>
                <a:cs typeface="Times New Roman" pitchFamily="18" charset="0"/>
              </a:rPr>
              <a:t>Κορτέση</a:t>
            </a:r>
            <a:r>
              <a:rPr lang="el-GR" sz="2000" dirty="0" smtClean="0">
                <a:latin typeface="Times New Roman" pitchFamily="18" charset="0"/>
                <a:cs typeface="Times New Roman" pitchFamily="18" charset="0"/>
              </a:rPr>
              <a:t>-</a:t>
            </a:r>
            <a:r>
              <a:rPr lang="el-GR" sz="2000" dirty="0" err="1" smtClean="0">
                <a:latin typeface="Times New Roman" pitchFamily="18" charset="0"/>
                <a:cs typeface="Times New Roman" pitchFamily="18" charset="0"/>
              </a:rPr>
              <a:t>Δαθέρμου</a:t>
            </a:r>
            <a:r>
              <a:rPr lang="el-GR" sz="2000" dirty="0" smtClean="0">
                <a:latin typeface="Times New Roman" pitchFamily="18" charset="0"/>
                <a:cs typeface="Times New Roman" pitchFamily="18" charset="0"/>
              </a:rPr>
              <a:t>, Χ., Τσάφος, Β. (2016) (σ. 44-45)</a:t>
            </a:r>
            <a:endParaRPr lang="el-GR" sz="2000" i="1" dirty="0" smtClean="0">
              <a:latin typeface="Times New Roman" pitchFamily="18" charset="0"/>
              <a:cs typeface="Times New Roman" pitchFamily="18" charset="0"/>
            </a:endParaRPr>
          </a:p>
          <a:p>
            <a:pPr lvl="1">
              <a:buNone/>
            </a:pPr>
            <a:endParaRPr lang="el-GR" sz="2000" i="1" dirty="0" smtClean="0">
              <a:solidFill>
                <a:srgbClr val="FF0000"/>
              </a:solidFill>
              <a:latin typeface="Times New Roman" pitchFamily="18" charset="0"/>
              <a:cs typeface="Times New Roman" pitchFamily="18" charset="0"/>
            </a:endParaRPr>
          </a:p>
        </p:txBody>
      </p:sp>
      <p:sp>
        <p:nvSpPr>
          <p:cNvPr id="4" name="3 - Ορθογώνιο"/>
          <p:cNvSpPr/>
          <p:nvPr/>
        </p:nvSpPr>
        <p:spPr>
          <a:xfrm>
            <a:off x="285720" y="1071546"/>
            <a:ext cx="8501122" cy="2357454"/>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000" b="1" dirty="0" smtClean="0">
                <a:solidFill>
                  <a:schemeClr val="tx1"/>
                </a:solidFill>
                <a:latin typeface="Times New Roman" pitchFamily="18" charset="0"/>
                <a:cs typeface="Times New Roman" pitchFamily="18" charset="0"/>
              </a:rPr>
              <a:t>Καταγραφή 1</a:t>
            </a:r>
            <a:endParaRPr lang="el-GR" sz="2000" dirty="0" smtClean="0">
              <a:solidFill>
                <a:schemeClr val="tx1"/>
              </a:solidFill>
              <a:latin typeface="Times New Roman" pitchFamily="18" charset="0"/>
              <a:cs typeface="Times New Roman" pitchFamily="18" charset="0"/>
            </a:endParaRPr>
          </a:p>
          <a:p>
            <a:r>
              <a:rPr lang="el-GR" sz="2000" dirty="0" smtClean="0">
                <a:solidFill>
                  <a:schemeClr val="tx1"/>
                </a:solidFill>
                <a:latin typeface="Times New Roman" pitchFamily="18" charset="0"/>
                <a:cs typeface="Times New Roman" pitchFamily="18" charset="0"/>
              </a:rPr>
              <a:t>Πρόκειται για μια εκπαιδευτικό που έχει οργανώσει μια δραστηριότητα με στόχο την ανάπτυξη της φιλαναγνωσίας σε ένα νηπιαγωγείο. Τα παιδιά δείχνουν μεγάλο ενδιαφέρον και μοιάζουν να κινητοποιούνται με αυτή τη δραστηριότητα. Είναι μια πολύ ενδιαφέρουσα και σημαντική δραστηριότητα.</a:t>
            </a:r>
          </a:p>
          <a:p>
            <a:pPr algn="ctr"/>
            <a:endParaRPr lang="el-GR" dirty="0">
              <a:solidFill>
                <a:schemeClr val="tx1"/>
              </a:solidFill>
            </a:endParaRPr>
          </a:p>
        </p:txBody>
      </p:sp>
      <p:sp>
        <p:nvSpPr>
          <p:cNvPr id="7" name="6 - Ορθογώνιο"/>
          <p:cNvSpPr/>
          <p:nvPr/>
        </p:nvSpPr>
        <p:spPr>
          <a:xfrm>
            <a:off x="357158" y="3571876"/>
            <a:ext cx="8501122" cy="2786082"/>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000" b="1" dirty="0" smtClean="0">
                <a:solidFill>
                  <a:schemeClr val="tx1"/>
                </a:solidFill>
                <a:latin typeface="Times New Roman" pitchFamily="18" charset="0"/>
                <a:cs typeface="Times New Roman" pitchFamily="18" charset="0"/>
              </a:rPr>
              <a:t>Καταγραφή 2</a:t>
            </a:r>
            <a:endParaRPr lang="el-GR" sz="2000" dirty="0" smtClean="0">
              <a:solidFill>
                <a:schemeClr val="tx1"/>
              </a:solidFill>
              <a:latin typeface="Times New Roman" pitchFamily="18" charset="0"/>
              <a:cs typeface="Times New Roman" pitchFamily="18" charset="0"/>
            </a:endParaRPr>
          </a:p>
          <a:p>
            <a:r>
              <a:rPr lang="el-GR" sz="2000" dirty="0" smtClean="0">
                <a:solidFill>
                  <a:schemeClr val="tx1"/>
                </a:solidFill>
                <a:latin typeface="Times New Roman" pitchFamily="18" charset="0"/>
                <a:cs typeface="Times New Roman" pitchFamily="18" charset="0"/>
              </a:rPr>
              <a:t>Η σκηνή διαδραματίζεται σε μια αίθουσα νηπιαγωγείου. Βλέπουμε μια εκπαιδευτικό και 12 νήπια, 4 κορίτσια και 8 αγόρια. Η εκπαιδευτικός τους ζητά να πάνε στη γωνιά της βιβλιοθήκης και να διαλέξουν ένα βιβλίο που τους άρεσε. Πλησιάζει και εκείνη και τα βοηθά να διαλέξουν τα βιβλία. Ύστερα κάθονται στη μέση της αίθουσας σε κύκλο και η νηπιαγωγός ζητά από τον καθένα να μιλήσει για το βιβλίο. Τους κάνει ερωτήσεις: «Γιατί το διάλεξες αυτό το βιβλίο;  Τι σου έκανε εντύπωση;</a:t>
            </a:r>
            <a:endParaRPr lang="el-GR" dirty="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642918"/>
          </a:xfrm>
        </p:spPr>
        <p:txBody>
          <a:bodyPr>
            <a:normAutofit fontScale="90000"/>
          </a:bodyPr>
          <a:lstStyle/>
          <a:p>
            <a:pPr>
              <a:lnSpc>
                <a:spcPct val="80000"/>
              </a:lnSpc>
            </a:pPr>
            <a:r>
              <a:rPr lang="el-GR" sz="2400" b="1" dirty="0" smtClean="0"/>
              <a:t/>
            </a:r>
            <a:br>
              <a:rPr lang="el-GR" sz="2400" b="1" dirty="0" smtClean="0"/>
            </a:b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700" b="1" dirty="0" smtClean="0"/>
              <a:t>Δραστηριότητα 1</a:t>
            </a:r>
            <a:r>
              <a:rPr lang="el-GR" sz="2700" dirty="0" smtClean="0"/>
              <a:t/>
            </a:r>
            <a:br>
              <a:rPr lang="el-GR" sz="2700" dirty="0" smtClean="0"/>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429388" cy="6000768"/>
          </a:xfrm>
        </p:spPr>
        <p:txBody>
          <a:bodyPr>
            <a:normAutofit/>
          </a:bodyPr>
          <a:lstStyle/>
          <a:p>
            <a:r>
              <a:rPr lang="el-GR" sz="2000" b="1" dirty="0" smtClean="0">
                <a:latin typeface="Times New Roman" pitchFamily="18" charset="0"/>
                <a:cs typeface="Times New Roman" pitchFamily="18" charset="0"/>
              </a:rPr>
              <a:t>Στις δύο καταγραφές θα παρατηρήσατε</a:t>
            </a:r>
            <a:r>
              <a:rPr lang="el-GR" sz="2000" dirty="0" smtClean="0">
                <a:latin typeface="Times New Roman" pitchFamily="18" charset="0"/>
                <a:cs typeface="Times New Roman" pitchFamily="18" charset="0"/>
              </a:rPr>
              <a:t> ότι, </a:t>
            </a:r>
          </a:p>
          <a:p>
            <a:pPr lvl="1"/>
            <a:r>
              <a:rPr lang="el-GR" sz="1950" i="1" dirty="0" smtClean="0">
                <a:latin typeface="Times New Roman" pitchFamily="18" charset="0"/>
                <a:cs typeface="Times New Roman" pitchFamily="18" charset="0"/>
              </a:rPr>
              <a:t>ενώ </a:t>
            </a:r>
            <a:r>
              <a:rPr lang="el-GR" sz="1950" i="1" dirty="0" smtClean="0">
                <a:solidFill>
                  <a:srgbClr val="FF0000"/>
                </a:solidFill>
                <a:latin typeface="Times New Roman" pitchFamily="18" charset="0"/>
                <a:cs typeface="Times New Roman" pitchFamily="18" charset="0"/>
              </a:rPr>
              <a:t>είδαν την ίδια ταινία, </a:t>
            </a:r>
          </a:p>
          <a:p>
            <a:pPr lvl="1"/>
            <a:r>
              <a:rPr lang="el-GR" sz="1950" i="1" dirty="0" smtClean="0">
                <a:latin typeface="Times New Roman" pitchFamily="18" charset="0"/>
                <a:cs typeface="Times New Roman" pitchFamily="18" charset="0"/>
              </a:rPr>
              <a:t>κάθε φοιτήτρια </a:t>
            </a:r>
            <a:r>
              <a:rPr lang="el-GR" sz="1950" i="1" dirty="0" smtClean="0">
                <a:solidFill>
                  <a:srgbClr val="FF0000"/>
                </a:solidFill>
                <a:latin typeface="Times New Roman" pitchFamily="18" charset="0"/>
                <a:cs typeface="Times New Roman" pitchFamily="18" charset="0"/>
              </a:rPr>
              <a:t>κατέγραψε με διαφορετικό τρόπο </a:t>
            </a:r>
          </a:p>
          <a:p>
            <a:pPr lvl="1"/>
            <a:r>
              <a:rPr lang="el-GR" sz="1950" i="1" dirty="0" smtClean="0">
                <a:latin typeface="Times New Roman" pitchFamily="18" charset="0"/>
                <a:cs typeface="Times New Roman" pitchFamily="18" charset="0"/>
              </a:rPr>
              <a:t>και </a:t>
            </a:r>
            <a:r>
              <a:rPr lang="el-GR" sz="1950" i="1" dirty="0" smtClean="0">
                <a:solidFill>
                  <a:srgbClr val="FF0000"/>
                </a:solidFill>
                <a:latin typeface="Times New Roman" pitchFamily="18" charset="0"/>
                <a:cs typeface="Times New Roman" pitchFamily="18" charset="0"/>
              </a:rPr>
              <a:t>είδε διαφορετικά </a:t>
            </a:r>
            <a:r>
              <a:rPr lang="el-GR" sz="1950" i="1" dirty="0" smtClean="0">
                <a:latin typeface="Times New Roman" pitchFamily="18" charset="0"/>
                <a:cs typeface="Times New Roman" pitchFamily="18" charset="0"/>
              </a:rPr>
              <a:t>πράγματα. </a:t>
            </a:r>
          </a:p>
          <a:p>
            <a:endParaRPr lang="el-GR" sz="2000" dirty="0" smtClean="0">
              <a:latin typeface="Times New Roman" pitchFamily="18" charset="0"/>
              <a:cs typeface="Times New Roman" pitchFamily="18" charset="0"/>
            </a:endParaRPr>
          </a:p>
          <a:p>
            <a:r>
              <a:rPr lang="el-GR" sz="2000" b="1" dirty="0" smtClean="0">
                <a:latin typeface="Times New Roman" pitchFamily="18" charset="0"/>
                <a:cs typeface="Times New Roman" pitchFamily="18" charset="0"/>
              </a:rPr>
              <a:t>Το ίδιο συμβαίνει συχνά </a:t>
            </a:r>
            <a:r>
              <a:rPr lang="el-GR" sz="2000" dirty="0" smtClean="0">
                <a:latin typeface="Times New Roman" pitchFamily="18" charset="0"/>
                <a:cs typeface="Times New Roman" pitchFamily="18" charset="0"/>
              </a:rPr>
              <a:t>και στην παρατήρηση της εκπαιδευτικής πράξης. </a:t>
            </a:r>
          </a:p>
          <a:p>
            <a:endParaRPr lang="el-GR" sz="2000" dirty="0" smtClean="0">
              <a:latin typeface="Times New Roman" pitchFamily="18" charset="0"/>
              <a:cs typeface="Times New Roman" pitchFamily="18" charset="0"/>
            </a:endParaRPr>
          </a:p>
          <a:p>
            <a:pPr lvl="1"/>
            <a:r>
              <a:rPr lang="el-GR" sz="1950" i="1" dirty="0" smtClean="0">
                <a:latin typeface="Times New Roman" pitchFamily="18" charset="0"/>
                <a:cs typeface="Times New Roman" pitchFamily="18" charset="0"/>
              </a:rPr>
              <a:t>Μπορούν να υπάρξουν </a:t>
            </a:r>
            <a:r>
              <a:rPr lang="el-GR" sz="1950" i="1" dirty="0" smtClean="0">
                <a:solidFill>
                  <a:srgbClr val="FF0000"/>
                </a:solidFill>
                <a:latin typeface="Times New Roman" pitchFamily="18" charset="0"/>
                <a:cs typeface="Times New Roman" pitchFamily="18" charset="0"/>
              </a:rPr>
              <a:t>τόσες εκδοχές </a:t>
            </a:r>
            <a:r>
              <a:rPr lang="el-GR" sz="1950" i="1" dirty="0" smtClean="0">
                <a:latin typeface="Times New Roman" pitchFamily="18" charset="0"/>
                <a:cs typeface="Times New Roman" pitchFamily="18" charset="0"/>
              </a:rPr>
              <a:t>της </a:t>
            </a:r>
          </a:p>
          <a:p>
            <a:pPr lvl="1"/>
            <a:r>
              <a:rPr lang="el-GR" sz="1950" i="1" dirty="0" smtClean="0">
                <a:solidFill>
                  <a:srgbClr val="FF0000"/>
                </a:solidFill>
                <a:latin typeface="Times New Roman" pitchFamily="18" charset="0"/>
                <a:cs typeface="Times New Roman" pitchFamily="18" charset="0"/>
              </a:rPr>
              <a:t>όσοι και οι παρατηρητές </a:t>
            </a:r>
            <a:r>
              <a:rPr lang="el-GR" sz="1950" i="1" dirty="0" smtClean="0">
                <a:latin typeface="Times New Roman" pitchFamily="18" charset="0"/>
                <a:cs typeface="Times New Roman" pitchFamily="18" charset="0"/>
              </a:rPr>
              <a:t>της, με μικρές αλλά και σημαντικές διαφορές</a:t>
            </a:r>
            <a:r>
              <a:rPr lang="el-GR" sz="1900" i="1" dirty="0" smtClean="0"/>
              <a:t>.</a:t>
            </a:r>
          </a:p>
          <a:p>
            <a:endParaRPr lang="el-GR" sz="19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143768" cy="857232"/>
          </a:xfrm>
        </p:spPr>
        <p:txBody>
          <a:bodyPr>
            <a:normAutofit/>
          </a:bodyPr>
          <a:lstStyle/>
          <a:p>
            <a:pPr>
              <a:lnSpc>
                <a:spcPct val="80000"/>
              </a:lnSpc>
            </a:pPr>
            <a:r>
              <a:rPr lang="el-GR" sz="2200" b="1" u="sng" dirty="0" smtClean="0">
                <a:latin typeface="Times New Roman" pitchFamily="18" charset="0"/>
                <a:cs typeface="Times New Roman" pitchFamily="18" charset="0"/>
              </a:rPr>
              <a:t>Οι διαφορές αυτές οφείλονται </a:t>
            </a:r>
            <a:r>
              <a:rPr lang="el-GR" sz="2200" b="1" dirty="0" smtClean="0">
                <a:latin typeface="Times New Roman" pitchFamily="18" charset="0"/>
                <a:cs typeface="Times New Roman" pitchFamily="18" charset="0"/>
              </a:rPr>
              <a:t>συνήθως στους παρακάτω λόγους:</a:t>
            </a:r>
            <a:endParaRPr lang="el-GR" sz="2200" b="1" dirty="0">
              <a:latin typeface="Times New Roman" pitchFamily="18" charset="0"/>
              <a:cs typeface="Times New Roman" pitchFamily="18" charset="0"/>
            </a:endParaRPr>
          </a:p>
        </p:txBody>
      </p:sp>
      <p:sp>
        <p:nvSpPr>
          <p:cNvPr id="3075" name="Rectangle 3"/>
          <p:cNvSpPr>
            <a:spLocks noGrp="1" noChangeArrowheads="1"/>
          </p:cNvSpPr>
          <p:nvPr>
            <p:ph idx="1"/>
          </p:nvPr>
        </p:nvSpPr>
        <p:spPr>
          <a:xfrm>
            <a:off x="0" y="857232"/>
            <a:ext cx="6715140" cy="6000768"/>
          </a:xfrm>
        </p:spPr>
        <p:txBody>
          <a:bodyPr>
            <a:normAutofit/>
          </a:bodyPr>
          <a:lstStyle/>
          <a:p>
            <a:r>
              <a:rPr lang="el-GR" sz="2000" b="1" dirty="0" smtClean="0">
                <a:latin typeface="Times New Roman" pitchFamily="18" charset="0"/>
                <a:cs typeface="Times New Roman" pitchFamily="18" charset="0"/>
              </a:rPr>
              <a:t>1) Στις αντιλήψεις κάθε παρατηρητή &amp; </a:t>
            </a:r>
            <a:r>
              <a:rPr lang="el-GR" sz="2000" dirty="0" smtClean="0">
                <a:latin typeface="Times New Roman" pitchFamily="18" charset="0"/>
                <a:cs typeface="Times New Roman" pitchFamily="18" charset="0"/>
              </a:rPr>
              <a:t> στην ιδιαίτερη </a:t>
            </a:r>
            <a:r>
              <a:rPr lang="el-GR" sz="2000" dirty="0" smtClean="0">
                <a:solidFill>
                  <a:srgbClr val="FF0000"/>
                </a:solidFill>
                <a:latin typeface="Times New Roman" pitchFamily="18" charset="0"/>
                <a:cs typeface="Times New Roman" pitchFamily="18" charset="0"/>
              </a:rPr>
              <a:t>οπτική</a:t>
            </a:r>
            <a:r>
              <a:rPr lang="el-GR" sz="2000" dirty="0" smtClean="0">
                <a:latin typeface="Times New Roman" pitchFamily="18" charset="0"/>
                <a:cs typeface="Times New Roman" pitchFamily="18" charset="0"/>
              </a:rPr>
              <a:t>  βάση της οποίας </a:t>
            </a:r>
            <a:r>
              <a:rPr lang="el-GR" sz="2000" dirty="0" smtClean="0">
                <a:solidFill>
                  <a:srgbClr val="FF0000"/>
                </a:solidFill>
                <a:latin typeface="Times New Roman" pitchFamily="18" charset="0"/>
                <a:cs typeface="Times New Roman" pitchFamily="18" charset="0"/>
              </a:rPr>
              <a:t>παρατηρεί και φιλτράρει </a:t>
            </a:r>
            <a:r>
              <a:rPr lang="el-GR" sz="2000" dirty="0" smtClean="0">
                <a:latin typeface="Times New Roman" pitchFamily="18" charset="0"/>
                <a:cs typeface="Times New Roman" pitchFamily="18" charset="0"/>
              </a:rPr>
              <a:t>όσα βλέπει. Αυτή η οπτική </a:t>
            </a:r>
            <a:r>
              <a:rPr lang="el-GR" sz="2000" b="1" dirty="0" smtClean="0">
                <a:latin typeface="Times New Roman" pitchFamily="18" charset="0"/>
                <a:cs typeface="Times New Roman" pitchFamily="18" charset="0"/>
              </a:rPr>
              <a:t>επηρεάζεται :</a:t>
            </a:r>
          </a:p>
          <a:p>
            <a:endParaRPr lang="el-GR" sz="2000" b="1" dirty="0" smtClean="0">
              <a:latin typeface="Times New Roman" pitchFamily="18" charset="0"/>
              <a:cs typeface="Times New Roman" pitchFamily="18" charset="0"/>
            </a:endParaRPr>
          </a:p>
          <a:p>
            <a:r>
              <a:rPr lang="el-GR" sz="2000" u="sng" dirty="0" smtClean="0">
                <a:latin typeface="Times New Roman" pitchFamily="18" charset="0"/>
                <a:cs typeface="Times New Roman" pitchFamily="18" charset="0"/>
              </a:rPr>
              <a:t>από τις </a:t>
            </a:r>
            <a:r>
              <a:rPr lang="el-GR" sz="2000" u="sng" dirty="0" smtClean="0">
                <a:solidFill>
                  <a:srgbClr val="FF0000"/>
                </a:solidFill>
                <a:latin typeface="Times New Roman" pitchFamily="18" charset="0"/>
                <a:cs typeface="Times New Roman" pitchFamily="18" charset="0"/>
              </a:rPr>
              <a:t>εκπαιδευτικές του αξίε</a:t>
            </a:r>
            <a:r>
              <a:rPr lang="el-GR" sz="2000" dirty="0" smtClean="0">
                <a:solidFill>
                  <a:srgbClr val="FF0000"/>
                </a:solidFill>
                <a:latin typeface="Times New Roman" pitchFamily="18" charset="0"/>
                <a:cs typeface="Times New Roman" pitchFamily="18" charset="0"/>
              </a:rPr>
              <a:t>ς</a:t>
            </a:r>
          </a:p>
          <a:p>
            <a:pPr lvl="1"/>
            <a:r>
              <a:rPr lang="el-GR" sz="1800" i="1" dirty="0" smtClean="0">
                <a:latin typeface="Times New Roman" pitchFamily="18" charset="0"/>
                <a:cs typeface="Times New Roman" pitchFamily="18" charset="0"/>
              </a:rPr>
              <a:t>τι θεωρεί δηλαδή σημαντικό σε μια εκπαιδευτική διαδικασία </a:t>
            </a:r>
          </a:p>
          <a:p>
            <a:pPr lvl="1"/>
            <a:r>
              <a:rPr lang="el-GR" sz="1800" i="1" dirty="0" smtClean="0">
                <a:latin typeface="Times New Roman" pitchFamily="18" charset="0"/>
                <a:cs typeface="Times New Roman" pitchFamily="18" charset="0"/>
              </a:rPr>
              <a:t>ποιοι πιστεύει ότι είναι οι σκοποί της εκπαίδευσης</a:t>
            </a:r>
          </a:p>
          <a:p>
            <a:r>
              <a:rPr lang="el-GR" sz="2000" u="sng" dirty="0" smtClean="0">
                <a:latin typeface="Times New Roman" pitchFamily="18" charset="0"/>
                <a:cs typeface="Times New Roman" pitchFamily="18" charset="0"/>
              </a:rPr>
              <a:t>από την </a:t>
            </a:r>
            <a:r>
              <a:rPr lang="el-GR" sz="2000" u="sng" dirty="0" smtClean="0">
                <a:solidFill>
                  <a:srgbClr val="FF0000"/>
                </a:solidFill>
                <a:latin typeface="Times New Roman" pitchFamily="18" charset="0"/>
                <a:cs typeface="Times New Roman" pitchFamily="18" charset="0"/>
              </a:rPr>
              <a:t>εκπαιδευτική του μνήμη</a:t>
            </a:r>
          </a:p>
          <a:p>
            <a:pPr lvl="1"/>
            <a:r>
              <a:rPr lang="el-GR" sz="1800" i="1" dirty="0" smtClean="0">
                <a:latin typeface="Times New Roman" pitchFamily="18" charset="0"/>
                <a:cs typeface="Times New Roman" pitchFamily="18" charset="0"/>
              </a:rPr>
              <a:t>τις εμπειρίες του ως μαθητή / φοιτητή </a:t>
            </a:r>
          </a:p>
          <a:p>
            <a:r>
              <a:rPr lang="el-GR" sz="2000" u="sng" dirty="0" smtClean="0">
                <a:solidFill>
                  <a:srgbClr val="FF0000"/>
                </a:solidFill>
                <a:latin typeface="Times New Roman" pitchFamily="18" charset="0"/>
                <a:cs typeface="Times New Roman" pitchFamily="18" charset="0"/>
              </a:rPr>
              <a:t>τη βιωμένη γνώση </a:t>
            </a:r>
            <a:r>
              <a:rPr lang="el-GR" sz="2000" u="sng" dirty="0" smtClean="0">
                <a:latin typeface="Times New Roman" pitchFamily="18" charset="0"/>
                <a:cs typeface="Times New Roman" pitchFamily="18" charset="0"/>
              </a:rPr>
              <a:t>του</a:t>
            </a:r>
          </a:p>
          <a:p>
            <a:pPr lvl="1"/>
            <a:r>
              <a:rPr lang="el-GR" sz="1800" i="1" dirty="0" smtClean="0">
                <a:latin typeface="Times New Roman" pitchFamily="18" charset="0"/>
                <a:cs typeface="Times New Roman" pitchFamily="18" charset="0"/>
              </a:rPr>
              <a:t>με ποιους τρόπους ο ίδιος εκπαιδεύτηκε και απέκτησε τη γνωστική υποδομή που διαθέτει</a:t>
            </a:r>
          </a:p>
          <a:p>
            <a:r>
              <a:rPr lang="el-GR" sz="2000" u="sng" dirty="0" smtClean="0">
                <a:latin typeface="Times New Roman" pitchFamily="18" charset="0"/>
                <a:cs typeface="Times New Roman" pitchFamily="18" charset="0"/>
              </a:rPr>
              <a:t>από το </a:t>
            </a:r>
            <a:r>
              <a:rPr lang="el-GR" sz="2000" u="sng" dirty="0" smtClean="0">
                <a:solidFill>
                  <a:srgbClr val="FF0000"/>
                </a:solidFill>
                <a:latin typeface="Times New Roman" pitchFamily="18" charset="0"/>
                <a:cs typeface="Times New Roman" pitchFamily="18" charset="0"/>
              </a:rPr>
              <a:t>ιδεολογικό, κοινωνικό και πολιτισμικό του </a:t>
            </a:r>
            <a:r>
              <a:rPr lang="en-US" sz="2000" u="sng" dirty="0" smtClean="0">
                <a:solidFill>
                  <a:srgbClr val="FF0000"/>
                </a:solidFill>
                <a:latin typeface="Times New Roman" pitchFamily="18" charset="0"/>
                <a:cs typeface="Times New Roman" pitchFamily="18" charset="0"/>
              </a:rPr>
              <a:t>status </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τη θεωρητική του υποδομή </a:t>
            </a:r>
          </a:p>
          <a:p>
            <a:pPr lvl="1"/>
            <a:r>
              <a:rPr lang="el-GR" sz="1800" i="1" dirty="0" smtClean="0">
                <a:latin typeface="Times New Roman" pitchFamily="18" charset="0"/>
                <a:cs typeface="Times New Roman" pitchFamily="18" charset="0"/>
              </a:rPr>
              <a:t>όσα έχει μάθει από το πανεπιστήμιο, από προσωπική μελέτη και όσα έχουν αρχίσει να τον προβληματίζουν και να αποτελούν μέρος της προσωπικής εκπαιδευτικής του θεωρίας.</a:t>
            </a: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143768" cy="857232"/>
          </a:xfrm>
        </p:spPr>
        <p:txBody>
          <a:bodyPr>
            <a:normAutofit/>
          </a:bodyPr>
          <a:lstStyle/>
          <a:p>
            <a:pPr>
              <a:lnSpc>
                <a:spcPct val="80000"/>
              </a:lnSpc>
            </a:pPr>
            <a:r>
              <a:rPr lang="el-GR" sz="2200" b="1" u="sng" dirty="0" smtClean="0">
                <a:latin typeface="Times New Roman" pitchFamily="18" charset="0"/>
                <a:cs typeface="Times New Roman" pitchFamily="18" charset="0"/>
              </a:rPr>
              <a:t>Οι διαφορές αυτές οφείλονται </a:t>
            </a:r>
            <a:r>
              <a:rPr lang="el-GR" sz="2200" b="1" dirty="0" smtClean="0">
                <a:latin typeface="Times New Roman" pitchFamily="18" charset="0"/>
                <a:cs typeface="Times New Roman" pitchFamily="18" charset="0"/>
              </a:rPr>
              <a:t>συνήθως στους παρακάτω λόγους:</a:t>
            </a:r>
            <a:endParaRPr lang="el-GR" sz="2200" b="1" dirty="0">
              <a:latin typeface="Times New Roman" pitchFamily="18" charset="0"/>
              <a:cs typeface="Times New Roman" pitchFamily="18" charset="0"/>
            </a:endParaRPr>
          </a:p>
        </p:txBody>
      </p:sp>
      <p:sp>
        <p:nvSpPr>
          <p:cNvPr id="3075" name="Rectangle 3"/>
          <p:cNvSpPr>
            <a:spLocks noGrp="1" noChangeArrowheads="1"/>
          </p:cNvSpPr>
          <p:nvPr>
            <p:ph idx="1"/>
          </p:nvPr>
        </p:nvSpPr>
        <p:spPr>
          <a:xfrm>
            <a:off x="0" y="857232"/>
            <a:ext cx="6715140" cy="6000768"/>
          </a:xfrm>
        </p:spPr>
        <p:txBody>
          <a:bodyPr>
            <a:normAutofit/>
          </a:bodyPr>
          <a:lstStyle/>
          <a:p>
            <a:r>
              <a:rPr lang="el-GR" sz="2000" b="1" dirty="0" smtClean="0">
                <a:latin typeface="Times New Roman" pitchFamily="18" charset="0"/>
                <a:cs typeface="Times New Roman" pitchFamily="18" charset="0"/>
              </a:rPr>
              <a:t>2) Στην έλλειψη εξοικείωσης </a:t>
            </a:r>
            <a:r>
              <a:rPr lang="el-GR" sz="2000" dirty="0" smtClean="0">
                <a:latin typeface="Times New Roman" pitchFamily="18" charset="0"/>
                <a:cs typeface="Times New Roman" pitchFamily="18" charset="0"/>
              </a:rPr>
              <a:t>με τις διαδικασίες της </a:t>
            </a:r>
            <a:r>
              <a:rPr lang="el-GR" sz="2000" dirty="0" smtClean="0">
                <a:solidFill>
                  <a:srgbClr val="FF0000"/>
                </a:solidFill>
                <a:latin typeface="Times New Roman" pitchFamily="18" charset="0"/>
                <a:cs typeface="Times New Roman" pitchFamily="18" charset="0"/>
              </a:rPr>
              <a:t>συστηματικής</a:t>
            </a:r>
            <a:r>
              <a:rPr lang="el-GR" sz="2000" b="1" dirty="0" smtClean="0">
                <a:solidFill>
                  <a:srgbClr val="FF0000"/>
                </a:solidFill>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παρατήρησης </a:t>
            </a:r>
          </a:p>
          <a:p>
            <a:pPr lvl="1"/>
            <a:r>
              <a:rPr lang="el-GR" sz="1800" i="1" dirty="0" smtClean="0">
                <a:latin typeface="Times New Roman" pitchFamily="18" charset="0"/>
                <a:cs typeface="Times New Roman" pitchFamily="18" charset="0"/>
              </a:rPr>
              <a:t>με βάση συγκεκριμένους άξονες, που αποτελεί ένα συγκεκριμένο ερευνητικό εργαλείο. </a:t>
            </a:r>
          </a:p>
          <a:p>
            <a:endParaRPr lang="el-GR" sz="2000" dirty="0" smtClean="0">
              <a:latin typeface="Times New Roman" pitchFamily="18" charset="0"/>
              <a:cs typeface="Times New Roman" pitchFamily="18" charset="0"/>
            </a:endParaRPr>
          </a:p>
          <a:p>
            <a:r>
              <a:rPr lang="el-GR" sz="2000" b="1" dirty="0" smtClean="0">
                <a:latin typeface="Times New Roman" pitchFamily="18" charset="0"/>
                <a:cs typeface="Times New Roman" pitchFamily="18" charset="0"/>
              </a:rPr>
              <a:t>3)Στις διαδικασίες συναισθηματικής εμπλοκής</a:t>
            </a:r>
            <a:r>
              <a:rPr lang="el-GR" sz="2000" dirty="0" smtClean="0">
                <a:latin typeface="Times New Roman" pitchFamily="18" charset="0"/>
                <a:cs typeface="Times New Roman" pitchFamily="18" charset="0"/>
              </a:rPr>
              <a:t>, </a:t>
            </a:r>
          </a:p>
          <a:p>
            <a:pPr lvl="1"/>
            <a:r>
              <a:rPr lang="el-GR" sz="1800" i="1" dirty="0" smtClean="0">
                <a:latin typeface="Times New Roman" pitchFamily="18" charset="0"/>
                <a:cs typeface="Times New Roman" pitchFamily="18" charset="0"/>
              </a:rPr>
              <a:t>δηλαδή στην </a:t>
            </a:r>
            <a:r>
              <a:rPr lang="el-GR" sz="1800" i="1" dirty="0" smtClean="0">
                <a:solidFill>
                  <a:srgbClr val="FF0000"/>
                </a:solidFill>
                <a:latin typeface="Times New Roman" pitchFamily="18" charset="0"/>
                <a:cs typeface="Times New Roman" pitchFamily="18" charset="0"/>
              </a:rPr>
              <a:t>πιθανότητα ταύτισης</a:t>
            </a:r>
            <a:r>
              <a:rPr lang="el-GR" sz="1800" i="1" dirty="0" smtClean="0">
                <a:latin typeface="Times New Roman" pitchFamily="18" charset="0"/>
                <a:cs typeface="Times New Roman" pitchFamily="18" charset="0"/>
              </a:rPr>
              <a:t> του παρατηρητή </a:t>
            </a:r>
            <a:r>
              <a:rPr lang="el-GR" sz="1800" i="1" dirty="0" smtClean="0">
                <a:solidFill>
                  <a:srgbClr val="FF0000"/>
                </a:solidFill>
                <a:latin typeface="Times New Roman" pitchFamily="18" charset="0"/>
                <a:cs typeface="Times New Roman" pitchFamily="18" charset="0"/>
              </a:rPr>
              <a:t>με όσους συμμετέχουν</a:t>
            </a:r>
            <a:r>
              <a:rPr lang="el-GR" sz="1800" i="1" dirty="0" smtClean="0">
                <a:latin typeface="Times New Roman" pitchFamily="18" charset="0"/>
                <a:cs typeface="Times New Roman" pitchFamily="18" charset="0"/>
              </a:rPr>
              <a:t> στην εκπαιδευτική διαδικασία (τον/την εκπαιδευτικό ,τα παιδιά). </a:t>
            </a:r>
          </a:p>
          <a:p>
            <a:pPr lvl="1"/>
            <a:endParaRPr lang="el-GR" sz="1800" i="1" dirty="0" smtClean="0">
              <a:latin typeface="Times New Roman" pitchFamily="18" charset="0"/>
              <a:cs typeface="Times New Roman" pitchFamily="18" charset="0"/>
            </a:endParaRPr>
          </a:p>
          <a:p>
            <a:pPr lvl="1"/>
            <a:r>
              <a:rPr lang="el-GR" sz="1800" i="1" dirty="0" smtClean="0">
                <a:solidFill>
                  <a:srgbClr val="FF0000"/>
                </a:solidFill>
                <a:latin typeface="Times New Roman" pitchFamily="18" charset="0"/>
                <a:cs typeface="Times New Roman" pitchFamily="18" charset="0"/>
              </a:rPr>
              <a:t>η συναισθηματική αυτή εμπλοκή </a:t>
            </a:r>
          </a:p>
          <a:p>
            <a:pPr lvl="1"/>
            <a:r>
              <a:rPr lang="el-GR" sz="1800" b="1" i="1" dirty="0" smtClean="0">
                <a:latin typeface="Times New Roman" pitchFamily="18" charset="0"/>
                <a:cs typeface="Times New Roman" pitchFamily="18" charset="0"/>
              </a:rPr>
              <a:t>δεν επιτρέπει </a:t>
            </a:r>
            <a:r>
              <a:rPr lang="el-GR" sz="1800" i="1" dirty="0" smtClean="0">
                <a:latin typeface="Times New Roman" pitchFamily="18" charset="0"/>
                <a:cs typeface="Times New Roman" pitchFamily="18" charset="0"/>
              </a:rPr>
              <a:t>εκείνη την </a:t>
            </a:r>
            <a:r>
              <a:rPr lang="el-GR" sz="1800" i="1" dirty="0" smtClean="0">
                <a:solidFill>
                  <a:srgbClr val="FF0000"/>
                </a:solidFill>
                <a:latin typeface="Times New Roman" pitchFamily="18" charset="0"/>
                <a:cs typeface="Times New Roman" pitchFamily="18" charset="0"/>
              </a:rPr>
              <a:t>αποστασιοποίηση </a:t>
            </a:r>
            <a:r>
              <a:rPr lang="el-GR" sz="1800" i="1" dirty="0" smtClean="0">
                <a:latin typeface="Times New Roman" pitchFamily="18" charset="0"/>
                <a:cs typeface="Times New Roman" pitchFamily="18" charset="0"/>
              </a:rPr>
              <a:t>που θα βοηθήσει τον παρατηρητή </a:t>
            </a:r>
          </a:p>
          <a:p>
            <a:pPr lvl="1"/>
            <a:r>
              <a:rPr lang="el-GR" sz="1800" i="1" dirty="0" smtClean="0">
                <a:solidFill>
                  <a:srgbClr val="FF0000"/>
                </a:solidFill>
                <a:latin typeface="Times New Roman" pitchFamily="18" charset="0"/>
                <a:cs typeface="Times New Roman" pitchFamily="18" charset="0"/>
              </a:rPr>
              <a:t>να συλλέξει </a:t>
            </a:r>
            <a:r>
              <a:rPr lang="el-GR" sz="1800" i="1" dirty="0" smtClean="0">
                <a:latin typeface="Times New Roman" pitchFamily="18" charset="0"/>
                <a:cs typeface="Times New Roman" pitchFamily="18" charset="0"/>
              </a:rPr>
              <a:t>τις απαραίτητες πληροφορίες και </a:t>
            </a:r>
          </a:p>
          <a:p>
            <a:pPr lvl="1"/>
            <a:r>
              <a:rPr lang="el-GR" sz="1800" i="1" dirty="0" smtClean="0">
                <a:solidFill>
                  <a:srgbClr val="FF0000"/>
                </a:solidFill>
                <a:latin typeface="Times New Roman" pitchFamily="18" charset="0"/>
                <a:cs typeface="Times New Roman" pitchFamily="18" charset="0"/>
              </a:rPr>
              <a:t>να καταγράψει </a:t>
            </a:r>
            <a:r>
              <a:rPr lang="el-GR" sz="1800" i="1" dirty="0" smtClean="0">
                <a:latin typeface="Times New Roman" pitchFamily="18" charset="0"/>
                <a:cs typeface="Times New Roman" pitchFamily="18" charset="0"/>
              </a:rPr>
              <a:t>την εκπαιδευτική συνθήκη </a:t>
            </a:r>
          </a:p>
          <a:p>
            <a:pPr lvl="1"/>
            <a:r>
              <a:rPr lang="el-GR" sz="1800" i="1" dirty="0" smtClean="0">
                <a:solidFill>
                  <a:srgbClr val="FF0000"/>
                </a:solidFill>
                <a:latin typeface="Times New Roman" pitchFamily="18" charset="0"/>
                <a:cs typeface="Times New Roman" pitchFamily="18" charset="0"/>
              </a:rPr>
              <a:t>με</a:t>
            </a:r>
            <a:r>
              <a:rPr lang="el-GR" sz="1800" i="1" dirty="0" smtClean="0">
                <a:latin typeface="Times New Roman" pitchFamily="18" charset="0"/>
                <a:cs typeface="Times New Roman" pitchFamily="18" charset="0"/>
              </a:rPr>
              <a:t> </a:t>
            </a:r>
            <a:r>
              <a:rPr lang="el-GR" sz="1800" i="1" dirty="0" smtClean="0">
                <a:solidFill>
                  <a:srgbClr val="FF0000"/>
                </a:solidFill>
                <a:latin typeface="Times New Roman" pitchFamily="18" charset="0"/>
                <a:cs typeface="Times New Roman" pitchFamily="18" charset="0"/>
              </a:rPr>
              <a:t>βάση τις ποικίλες παραμέτρους </a:t>
            </a:r>
            <a:r>
              <a:rPr lang="el-GR" sz="1800" i="1" dirty="0" smtClean="0">
                <a:latin typeface="Times New Roman" pitchFamily="18" charset="0"/>
                <a:cs typeface="Times New Roman" pitchFamily="18" charset="0"/>
              </a:rPr>
              <a:t>που την ορίζουν.</a:t>
            </a:r>
          </a:p>
          <a:p>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BDB4FEEB-4406-4194-995D-D5DD4B30258F}"/>
              </a:ext>
            </a:extLst>
          </p:cNvPr>
          <p:cNvSpPr>
            <a:spLocks noGrp="1"/>
          </p:cNvSpPr>
          <p:nvPr>
            <p:ph type="title"/>
          </p:nvPr>
        </p:nvSpPr>
        <p:spPr>
          <a:xfrm>
            <a:off x="827584" y="692696"/>
            <a:ext cx="7543800" cy="1072160"/>
          </a:xfrm>
        </p:spPr>
        <p:txBody>
          <a:bodyPr>
            <a:normAutofit fontScale="90000"/>
          </a:bodyPr>
          <a:lstStyle/>
          <a:p>
            <a:r>
              <a:rPr lang="el-GR" sz="3600" b="1" dirty="0"/>
              <a:t>Οργανώνοντας μια παρατήρηση… </a:t>
            </a:r>
            <a:br>
              <a:rPr lang="el-GR" sz="3600" b="1" dirty="0"/>
            </a:br>
            <a:r>
              <a:rPr lang="el-GR" sz="3600" b="1" dirty="0"/>
              <a:t>			</a:t>
            </a:r>
          </a:p>
        </p:txBody>
      </p:sp>
      <p:sp>
        <p:nvSpPr>
          <p:cNvPr id="11" name="Rectangle 10">
            <a:extLst>
              <a:ext uri="{FF2B5EF4-FFF2-40B4-BE49-F238E27FC236}">
                <a16:creationId xmlns="" xmlns:a16="http://schemas.microsoft.com/office/drawing/2014/main" id="{3FD711E9-7F79-40A9-8D9E-4AE293C154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00100" y="2013293"/>
            <a:ext cx="7543800" cy="80683"/>
          </a:xfrm>
          <a:prstGeom prst="rect">
            <a:avLst/>
          </a:prstGeom>
          <a:blipFill dpi="0" rotWithShape="1">
            <a:blip r:embed="rId2">
              <a:alphaModFix amt="85000"/>
              <a:lum bright="70000" contrast="-70000"/>
              <a:extLst>
                <a:ext uri="{BEBA8EAE-BF5A-486C-A8C5-ECC9F3942E4B}">
                  <a14:imgProps xmlns="" xmlns:a14="http://schemas.microsoft.com/office/drawing/2010/main">
                    <a14:imgLayer r:embed="rId3">
                      <a14:imgEffect>
                        <a14:sharpenSoften amount="61000"/>
                      </a14:imgEffect>
                    </a14:imgLayer>
                  </a14:imgProps>
                </a:ext>
                <a:ext uri="{28A0092B-C50C-407E-A947-70E740481C1C}">
                  <a14:useLocalDpi xmlns=""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Θέση περιεχομένου 4">
            <a:extLst>
              <a:ext uri="{FF2B5EF4-FFF2-40B4-BE49-F238E27FC236}">
                <a16:creationId xmlns="" xmlns:a16="http://schemas.microsoft.com/office/drawing/2014/main" id="{C3B36E0E-5978-073C-8F67-88677965275A}"/>
              </a:ext>
            </a:extLst>
          </p:cNvPr>
          <p:cNvGraphicFramePr>
            <a:graphicFrameLocks noGrp="1"/>
          </p:cNvGraphicFramePr>
          <p:nvPr>
            <p:ph idx="1"/>
            <p:extLst>
              <p:ext uri="{D42A27DB-BD31-4B8C-83A1-F6EECF244321}">
                <p14:modId xmlns="" xmlns:p14="http://schemas.microsoft.com/office/powerpoint/2010/main" val="91331609"/>
              </p:ext>
            </p:extLst>
          </p:nvPr>
        </p:nvGraphicFramePr>
        <p:xfrm>
          <a:off x="802481" y="2132856"/>
          <a:ext cx="7543800" cy="38703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 xmlns:p14="http://schemas.microsoft.com/office/powerpoint/2010/main" val="2324839673"/>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7143768" cy="857232"/>
          </a:xfrm>
        </p:spPr>
        <p:txBody>
          <a:bodyPr>
            <a:normAutofit/>
          </a:bodyPr>
          <a:lstStyle/>
          <a:p>
            <a:pPr>
              <a:lnSpc>
                <a:spcPct val="80000"/>
              </a:lnSpc>
            </a:pPr>
            <a:r>
              <a:rPr lang="el-GR" sz="2200" b="1" dirty="0" smtClean="0">
                <a:latin typeface="Times New Roman" pitchFamily="18" charset="0"/>
                <a:cs typeface="Times New Roman" pitchFamily="18" charset="0"/>
              </a:rPr>
              <a:t> 1. Συνοψίζοντας…..</a:t>
            </a:r>
            <a:endParaRPr lang="el-GR" sz="2200" b="1" dirty="0">
              <a:latin typeface="Times New Roman" pitchFamily="18" charset="0"/>
              <a:cs typeface="Times New Roman" pitchFamily="18" charset="0"/>
            </a:endParaRPr>
          </a:p>
        </p:txBody>
      </p:sp>
      <p:sp>
        <p:nvSpPr>
          <p:cNvPr id="3075" name="Rectangle 3"/>
          <p:cNvSpPr>
            <a:spLocks noGrp="1" noChangeArrowheads="1"/>
          </p:cNvSpPr>
          <p:nvPr>
            <p:ph idx="1"/>
          </p:nvPr>
        </p:nvSpPr>
        <p:spPr>
          <a:xfrm>
            <a:off x="0" y="857232"/>
            <a:ext cx="6715140" cy="6000768"/>
          </a:xfrm>
        </p:spPr>
        <p:txBody>
          <a:bodyPr>
            <a:normAutofit/>
          </a:bodyPr>
          <a:lstStyle/>
          <a:p>
            <a:r>
              <a:rPr lang="el-GR" sz="2000" dirty="0" smtClean="0">
                <a:latin typeface="Times New Roman" pitchFamily="18" charset="0"/>
                <a:cs typeface="Times New Roman" pitchFamily="18" charset="0"/>
              </a:rPr>
              <a:t>Είναι σημαντικό </a:t>
            </a:r>
            <a:r>
              <a:rPr lang="el-GR" sz="2000" b="1" dirty="0" smtClean="0">
                <a:latin typeface="Times New Roman" pitchFamily="18" charset="0"/>
                <a:cs typeface="Times New Roman" pitchFamily="18" charset="0"/>
              </a:rPr>
              <a:t>για να μάθουμε να παρατηρούμε</a:t>
            </a:r>
            <a:r>
              <a:rPr lang="el-GR" sz="2000" dirty="0" smtClean="0">
                <a:latin typeface="Times New Roman" pitchFamily="18" charset="0"/>
                <a:cs typeface="Times New Roman" pitchFamily="18" charset="0"/>
              </a:rPr>
              <a:t>: </a:t>
            </a:r>
          </a:p>
          <a:p>
            <a:pPr lvl="1"/>
            <a:r>
              <a:rPr lang="el-GR" sz="1900" i="1" dirty="0" smtClean="0">
                <a:latin typeface="Times New Roman" pitchFamily="18" charset="0"/>
                <a:cs typeface="Times New Roman" pitchFamily="18" charset="0"/>
              </a:rPr>
              <a:t>να παρατηρούμε </a:t>
            </a:r>
            <a:r>
              <a:rPr lang="el-GR" sz="1900" i="1" dirty="0" smtClean="0">
                <a:solidFill>
                  <a:srgbClr val="FF0000"/>
                </a:solidFill>
                <a:latin typeface="Times New Roman" pitchFamily="18" charset="0"/>
                <a:cs typeface="Times New Roman" pitchFamily="18" charset="0"/>
              </a:rPr>
              <a:t>χωρίς να κρίνουμε και να αξιολογούμε</a:t>
            </a:r>
            <a:r>
              <a:rPr lang="el-GR" sz="1900" i="1" dirty="0" smtClean="0">
                <a:latin typeface="Times New Roman" pitchFamily="18" charset="0"/>
                <a:cs typeface="Times New Roman" pitchFamily="18" charset="0"/>
              </a:rPr>
              <a:t>, </a:t>
            </a:r>
          </a:p>
          <a:p>
            <a:pPr lvl="1"/>
            <a:r>
              <a:rPr lang="el-GR" sz="1900" i="1" dirty="0" smtClean="0">
                <a:latin typeface="Times New Roman" pitchFamily="18" charset="0"/>
                <a:cs typeface="Times New Roman" pitchFamily="18" charset="0"/>
              </a:rPr>
              <a:t>αλλά να παρατηρούμε </a:t>
            </a:r>
            <a:r>
              <a:rPr lang="el-GR" sz="1900" i="1" dirty="0" smtClean="0">
                <a:solidFill>
                  <a:srgbClr val="FF0000"/>
                </a:solidFill>
                <a:latin typeface="Times New Roman" pitchFamily="18" charset="0"/>
                <a:cs typeface="Times New Roman" pitchFamily="18" charset="0"/>
              </a:rPr>
              <a:t>με συστηματικότητα και ακρίβεια </a:t>
            </a:r>
            <a:r>
              <a:rPr lang="el-GR" sz="1900" i="1" dirty="0" err="1" smtClean="0">
                <a:latin typeface="Times New Roman" pitchFamily="18" charset="0"/>
                <a:cs typeface="Times New Roman" pitchFamily="18" charset="0"/>
              </a:rPr>
              <a:t>ό,τι</a:t>
            </a:r>
            <a:r>
              <a:rPr lang="el-GR" sz="1900" i="1" dirty="0" smtClean="0">
                <a:latin typeface="Times New Roman" pitchFamily="18" charset="0"/>
                <a:cs typeface="Times New Roman" pitchFamily="18" charset="0"/>
              </a:rPr>
              <a:t> βλέπουμε να συμβαίνει. </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Για να κατακτήσουμε αυτή τη δεξιότητα, </a:t>
            </a:r>
            <a:r>
              <a:rPr lang="el-GR" sz="2000" b="1" dirty="0" smtClean="0">
                <a:latin typeface="Times New Roman" pitchFamily="18" charset="0"/>
                <a:cs typeface="Times New Roman" pitchFamily="18" charset="0"/>
              </a:rPr>
              <a:t>χρειάζεται </a:t>
            </a:r>
            <a:r>
              <a:rPr lang="el-GR" sz="2000" dirty="0" smtClean="0">
                <a:solidFill>
                  <a:srgbClr val="FF0000"/>
                </a:solidFill>
                <a:latin typeface="Times New Roman" pitchFamily="18" charset="0"/>
                <a:cs typeface="Times New Roman" pitchFamily="18" charset="0"/>
              </a:rPr>
              <a:t>υπομονή και συστηματική εξάσκηση</a:t>
            </a:r>
            <a:r>
              <a:rPr lang="el-GR" sz="2000" dirty="0" smtClean="0">
                <a:latin typeface="Times New Roman" pitchFamily="18" charset="0"/>
                <a:cs typeface="Times New Roman" pitchFamily="18" charset="0"/>
              </a:rPr>
              <a:t>. Το να μάθουμε να παρατηρούμε </a:t>
            </a:r>
            <a:r>
              <a:rPr lang="el-GR" sz="2000" b="1" dirty="0" smtClean="0">
                <a:latin typeface="Times New Roman" pitchFamily="18" charset="0"/>
                <a:cs typeface="Times New Roman" pitchFamily="18" charset="0"/>
              </a:rPr>
              <a:t>απαιτεί :</a:t>
            </a:r>
          </a:p>
          <a:p>
            <a:pPr lvl="1"/>
            <a:r>
              <a:rPr lang="el-GR" sz="1900" i="1" dirty="0" smtClean="0">
                <a:solidFill>
                  <a:srgbClr val="FF0000"/>
                </a:solidFill>
                <a:latin typeface="Times New Roman" pitchFamily="18" charset="0"/>
                <a:cs typeface="Times New Roman" pitchFamily="18" charset="0"/>
              </a:rPr>
              <a:t>να εντοπίζουμε </a:t>
            </a:r>
            <a:r>
              <a:rPr lang="el-GR" sz="1900" i="1" dirty="0" smtClean="0">
                <a:latin typeface="Times New Roman" pitchFamily="18" charset="0"/>
                <a:cs typeface="Times New Roman" pitchFamily="18" charset="0"/>
              </a:rPr>
              <a:t>στον εαυτό μας </a:t>
            </a:r>
            <a:r>
              <a:rPr lang="el-GR" sz="1900" i="1" dirty="0" smtClean="0">
                <a:solidFill>
                  <a:srgbClr val="FF0000"/>
                </a:solidFill>
                <a:latin typeface="Times New Roman" pitchFamily="18" charset="0"/>
                <a:cs typeface="Times New Roman" pitchFamily="18" charset="0"/>
              </a:rPr>
              <a:t>τις προϋπάρχουσες αντιλήψεις </a:t>
            </a:r>
            <a:r>
              <a:rPr lang="el-GR" sz="1900" i="1" dirty="0" smtClean="0">
                <a:latin typeface="Times New Roman" pitchFamily="18" charset="0"/>
                <a:cs typeface="Times New Roman" pitchFamily="18" charset="0"/>
              </a:rPr>
              <a:t>μας και </a:t>
            </a:r>
          </a:p>
          <a:p>
            <a:pPr lvl="1"/>
            <a:r>
              <a:rPr lang="el-GR" sz="1900" i="1" dirty="0" smtClean="0">
                <a:solidFill>
                  <a:srgbClr val="FF0000"/>
                </a:solidFill>
                <a:latin typeface="Times New Roman" pitchFamily="18" charset="0"/>
                <a:cs typeface="Times New Roman" pitchFamily="18" charset="0"/>
              </a:rPr>
              <a:t>να καταλαβαίνουμε </a:t>
            </a:r>
            <a:r>
              <a:rPr lang="el-GR" sz="1900" i="1" dirty="0" smtClean="0">
                <a:latin typeface="Times New Roman" pitchFamily="18" charset="0"/>
                <a:cs typeface="Times New Roman" pitchFamily="18" charset="0"/>
              </a:rPr>
              <a:t>ότι πολλές φορές, </a:t>
            </a:r>
            <a:r>
              <a:rPr lang="el-GR" sz="1900" b="1" i="1" dirty="0" smtClean="0">
                <a:latin typeface="Times New Roman" pitchFamily="18" charset="0"/>
                <a:cs typeface="Times New Roman" pitchFamily="18" charset="0"/>
              </a:rPr>
              <a:t>ενώ νομίζουμε </a:t>
            </a:r>
            <a:r>
              <a:rPr lang="el-GR" sz="1900" i="1" dirty="0" smtClean="0">
                <a:latin typeface="Times New Roman" pitchFamily="18" charset="0"/>
                <a:cs typeface="Times New Roman" pitchFamily="18" charset="0"/>
              </a:rPr>
              <a:t>ότι παρατηρούμε «αντικειμενικά» και περιοριζόμαστε στα γεγονότα που βλέπουμε, </a:t>
            </a:r>
          </a:p>
          <a:p>
            <a:pPr lvl="1"/>
            <a:r>
              <a:rPr lang="el-GR" sz="1900" b="1" i="1" dirty="0" smtClean="0">
                <a:latin typeface="Times New Roman" pitchFamily="18" charset="0"/>
                <a:cs typeface="Times New Roman" pitchFamily="18" charset="0"/>
              </a:rPr>
              <a:t>Παρόλα αυτά εστιάζουμε</a:t>
            </a:r>
            <a:r>
              <a:rPr lang="el-GR" sz="1900" i="1" dirty="0" smtClean="0">
                <a:latin typeface="Times New Roman" pitchFamily="18" charset="0"/>
                <a:cs typeface="Times New Roman" pitchFamily="18" charset="0"/>
              </a:rPr>
              <a:t> σε αυτά που μας </a:t>
            </a:r>
            <a:r>
              <a:rPr lang="el-GR" sz="1900" b="1" i="1" dirty="0" smtClean="0">
                <a:latin typeface="Times New Roman" pitchFamily="18" charset="0"/>
                <a:cs typeface="Times New Roman" pitchFamily="18" charset="0"/>
              </a:rPr>
              <a:t>εντυπωσιάζουν </a:t>
            </a:r>
            <a:r>
              <a:rPr lang="el-GR" sz="1900" i="1" dirty="0" smtClean="0">
                <a:latin typeface="Times New Roman" pitchFamily="18" charset="0"/>
                <a:cs typeface="Times New Roman" pitchFamily="18" charset="0"/>
              </a:rPr>
              <a:t>θετικά ή αρνητικά</a:t>
            </a:r>
            <a:r>
              <a:rPr lang="el-GR" sz="2000" dirty="0" smtClean="0">
                <a:latin typeface="Times New Roman" pitchFamily="18" charset="0"/>
                <a:cs typeface="Times New Roman" pitchFamily="18" charset="0"/>
              </a:rPr>
              <a:t> </a:t>
            </a:r>
            <a:r>
              <a:rPr lang="el-GR" sz="1900" b="1" i="1" dirty="0" smtClean="0">
                <a:latin typeface="Times New Roman" pitchFamily="18" charset="0"/>
                <a:cs typeface="Times New Roman" pitchFamily="18" charset="0"/>
              </a:rPr>
              <a:t>και όχι τα γεγονότα </a:t>
            </a:r>
            <a:r>
              <a:rPr lang="el-GR" sz="1900" i="1" dirty="0" smtClean="0">
                <a:latin typeface="Times New Roman" pitchFamily="18" charset="0"/>
                <a:cs typeface="Times New Roman" pitchFamily="18" charset="0"/>
              </a:rPr>
              <a:t>όπως αυτά εξελίσσονται.</a:t>
            </a:r>
          </a:p>
          <a:p>
            <a:endParaRPr lang="el-GR" sz="2000" dirty="0" smtClean="0">
              <a:latin typeface="Times New Roman" pitchFamily="18" charset="0"/>
              <a:cs typeface="Times New Roman" pitchFamily="18" charset="0"/>
            </a:endParaRPr>
          </a:p>
          <a:p>
            <a:endParaRPr lang="el-GR" sz="20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0" y="642918"/>
            <a:ext cx="7000892" cy="6215082"/>
          </a:xfrm>
        </p:spPr>
        <p:txBody>
          <a:bodyPr>
            <a:normAutofit/>
          </a:bodyPr>
          <a:lstStyle/>
          <a:p>
            <a:endParaRPr lang="el-GR" sz="2000" b="1" dirty="0" smtClean="0">
              <a:latin typeface="Times New Roman" pitchFamily="18" charset="0"/>
              <a:cs typeface="Times New Roman" pitchFamily="18" charset="0"/>
            </a:endParaRPr>
          </a:p>
          <a:p>
            <a:r>
              <a:rPr lang="el-GR" sz="2000" dirty="0" err="1" smtClean="0">
                <a:latin typeface="Times New Roman" pitchFamily="18" charset="0"/>
                <a:cs typeface="Times New Roman" pitchFamily="18" charset="0"/>
              </a:rPr>
              <a:t>Ανδρούσου</a:t>
            </a:r>
            <a:r>
              <a:rPr lang="el-GR" sz="2000" dirty="0" smtClean="0">
                <a:latin typeface="Times New Roman" pitchFamily="18" charset="0"/>
                <a:cs typeface="Times New Roman" pitchFamily="18" charset="0"/>
              </a:rPr>
              <a:t>, Α., </a:t>
            </a:r>
            <a:r>
              <a:rPr lang="el-GR" sz="2000" dirty="0" err="1" smtClean="0">
                <a:latin typeface="Times New Roman" pitchFamily="18" charset="0"/>
                <a:cs typeface="Times New Roman" pitchFamily="18" charset="0"/>
              </a:rPr>
              <a:t>Κορτέση</a:t>
            </a:r>
            <a:r>
              <a:rPr lang="el-GR" sz="2000" dirty="0" smtClean="0">
                <a:latin typeface="Times New Roman" pitchFamily="18" charset="0"/>
                <a:cs typeface="Times New Roman" pitchFamily="18" charset="0"/>
              </a:rPr>
              <a:t>-</a:t>
            </a:r>
            <a:r>
              <a:rPr lang="el-GR" sz="2000" dirty="0" err="1" smtClean="0">
                <a:latin typeface="Times New Roman" pitchFamily="18" charset="0"/>
                <a:cs typeface="Times New Roman" pitchFamily="18" charset="0"/>
              </a:rPr>
              <a:t>Δαθέρμου</a:t>
            </a:r>
            <a:r>
              <a:rPr lang="el-GR" sz="2000" dirty="0" smtClean="0">
                <a:latin typeface="Times New Roman" pitchFamily="18" charset="0"/>
                <a:cs typeface="Times New Roman" pitchFamily="18" charset="0"/>
              </a:rPr>
              <a:t>, Χ., </a:t>
            </a:r>
            <a:r>
              <a:rPr lang="el-GR" sz="2000" dirty="0" err="1" smtClean="0">
                <a:latin typeface="Times New Roman" pitchFamily="18" charset="0"/>
                <a:cs typeface="Times New Roman" pitchFamily="18" charset="0"/>
              </a:rPr>
              <a:t>Τσάφος</a:t>
            </a:r>
            <a:r>
              <a:rPr lang="el-GR" sz="2000" dirty="0" smtClean="0">
                <a:latin typeface="Times New Roman" pitchFamily="18" charset="0"/>
                <a:cs typeface="Times New Roman" pitchFamily="18" charset="0"/>
              </a:rPr>
              <a:t>, Β. (2016). Η παρατήρηση ως εργαλείο των εκπαιδευτικών. Στο: </a:t>
            </a:r>
            <a:r>
              <a:rPr lang="el-GR" sz="2000" i="1" dirty="0" smtClean="0">
                <a:latin typeface="Times New Roman" pitchFamily="18" charset="0"/>
                <a:cs typeface="Times New Roman" pitchFamily="18" charset="0"/>
              </a:rPr>
              <a:t>Διερεύνηση και κατανόηση παραμέτρων της εκπαιδευτικής διαδικασίας, </a:t>
            </a:r>
            <a:r>
              <a:rPr lang="el-GR" sz="2000" dirty="0" err="1" smtClean="0">
                <a:latin typeface="Times New Roman" pitchFamily="18" charset="0"/>
                <a:cs typeface="Times New Roman" pitchFamily="18" charset="0"/>
              </a:rPr>
              <a:t>Τσάφος</a:t>
            </a:r>
            <a:r>
              <a:rPr lang="el-GR" sz="2000" dirty="0" smtClean="0">
                <a:latin typeface="Times New Roman" pitchFamily="18" charset="0"/>
                <a:cs typeface="Times New Roman" pitchFamily="18" charset="0"/>
              </a:rPr>
              <a:t> Β. (</a:t>
            </a:r>
            <a:r>
              <a:rPr lang="el-GR" sz="2000" dirty="0" err="1" smtClean="0">
                <a:latin typeface="Times New Roman" pitchFamily="18" charset="0"/>
                <a:cs typeface="Times New Roman" pitchFamily="18" charset="0"/>
              </a:rPr>
              <a:t>επιμ</a:t>
            </a:r>
            <a:r>
              <a:rPr lang="el-GR" sz="2000" dirty="0" smtClean="0">
                <a:latin typeface="Times New Roman" pitchFamily="18" charset="0"/>
                <a:cs typeface="Times New Roman" pitchFamily="18" charset="0"/>
              </a:rPr>
              <a:t>.), (</a:t>
            </a:r>
            <a:r>
              <a:rPr lang="el-GR" sz="2000" i="1" dirty="0" smtClean="0">
                <a:latin typeface="Times New Roman" pitchFamily="18" charset="0"/>
                <a:cs typeface="Times New Roman" pitchFamily="18" charset="0"/>
              </a:rPr>
              <a:t>Τεύχος 2 , </a:t>
            </a:r>
            <a:r>
              <a:rPr lang="el-GR" sz="2000" i="1" dirty="0" err="1" smtClean="0">
                <a:latin typeface="Times New Roman" pitchFamily="18" charset="0"/>
                <a:cs typeface="Times New Roman" pitchFamily="18" charset="0"/>
              </a:rPr>
              <a:t>σσ</a:t>
            </a:r>
            <a:r>
              <a:rPr lang="el-GR" sz="2000" i="1" dirty="0" smtClean="0">
                <a:latin typeface="Times New Roman" pitchFamily="18" charset="0"/>
                <a:cs typeface="Times New Roman" pitchFamily="18" charset="0"/>
              </a:rPr>
              <a:t>. 41-48).</a:t>
            </a:r>
          </a:p>
          <a:p>
            <a:endParaRPr lang="el-GR" sz="2000" b="1"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el-GR" sz="2000" b="1" dirty="0" smtClean="0">
              <a:latin typeface="Times New Roman" pitchFamily="18" charset="0"/>
              <a:cs typeface="Times New Roman" pitchFamily="18" charset="0"/>
            </a:endParaRPr>
          </a:p>
          <a:p>
            <a:endParaRPr lang="el-GR" sz="2000" i="1"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428604"/>
            <a:ext cx="6715140" cy="6429396"/>
          </a:xfrm>
        </p:spPr>
        <p:txBody>
          <a:bodyPr>
            <a:normAutofit/>
          </a:bodyPr>
          <a:lstStyle/>
          <a:p>
            <a:r>
              <a:rPr lang="el-GR" sz="2000" b="1" dirty="0" smtClean="0">
                <a:latin typeface="Times New Roman" pitchFamily="18" charset="0"/>
                <a:cs typeface="Times New Roman" pitchFamily="18" charset="0"/>
              </a:rPr>
              <a:t>Παρατηρώ σημαίνει </a:t>
            </a:r>
          </a:p>
          <a:p>
            <a:pPr lvl="1"/>
            <a:r>
              <a:rPr lang="el-GR" sz="1900" b="1" i="1" dirty="0" smtClean="0">
                <a:solidFill>
                  <a:srgbClr val="FF0000"/>
                </a:solidFill>
                <a:latin typeface="Times New Roman" pitchFamily="18" charset="0"/>
                <a:cs typeface="Times New Roman" pitchFamily="18" charset="0"/>
              </a:rPr>
              <a:t>«βλέπω» με το σύνολο των αισθήσεων μου </a:t>
            </a:r>
            <a:r>
              <a:rPr lang="el-GR" sz="1900" i="1" dirty="0" smtClean="0">
                <a:latin typeface="Times New Roman" pitchFamily="18" charset="0"/>
                <a:cs typeface="Times New Roman" pitchFamily="18" charset="0"/>
              </a:rPr>
              <a:t>μια κατάσταση που εξελίσσεται </a:t>
            </a:r>
          </a:p>
          <a:p>
            <a:pPr lvl="1"/>
            <a:r>
              <a:rPr lang="el-GR" sz="1900" b="1" i="1" dirty="0" smtClean="0">
                <a:solidFill>
                  <a:srgbClr val="FF0000"/>
                </a:solidFill>
                <a:latin typeface="Times New Roman" pitchFamily="18" charset="0"/>
                <a:cs typeface="Times New Roman" pitchFamily="18" charset="0"/>
              </a:rPr>
              <a:t>συλλέγω</a:t>
            </a:r>
            <a:r>
              <a:rPr lang="el-GR" sz="1900" i="1" dirty="0" smtClean="0">
                <a:latin typeface="Times New Roman" pitchFamily="18" charset="0"/>
                <a:cs typeface="Times New Roman" pitchFamily="18" charset="0"/>
              </a:rPr>
              <a:t> πληροφορίες </a:t>
            </a:r>
          </a:p>
          <a:p>
            <a:pPr lvl="1"/>
            <a:r>
              <a:rPr lang="el-GR" sz="1900" i="1" dirty="0" smtClean="0">
                <a:latin typeface="Times New Roman" pitchFamily="18" charset="0"/>
                <a:cs typeface="Times New Roman" pitchFamily="18" charset="0"/>
              </a:rPr>
              <a:t>τις </a:t>
            </a:r>
            <a:r>
              <a:rPr lang="el-GR" sz="1900" b="1" i="1" dirty="0" smtClean="0">
                <a:solidFill>
                  <a:srgbClr val="FF0000"/>
                </a:solidFill>
                <a:latin typeface="Times New Roman" pitchFamily="18" charset="0"/>
                <a:cs typeface="Times New Roman" pitchFamily="18" charset="0"/>
              </a:rPr>
              <a:t>καταγράφω</a:t>
            </a:r>
            <a:r>
              <a:rPr lang="el-GR" sz="1900" i="1" dirty="0" smtClean="0">
                <a:latin typeface="Times New Roman" pitchFamily="18" charset="0"/>
                <a:cs typeface="Times New Roman" pitchFamily="18" charset="0"/>
              </a:rPr>
              <a:t> με στόχο </a:t>
            </a:r>
            <a:r>
              <a:rPr lang="el-GR" sz="1900" i="1" dirty="0" smtClean="0">
                <a:solidFill>
                  <a:srgbClr val="FF0000"/>
                </a:solidFill>
                <a:latin typeface="Times New Roman" pitchFamily="18" charset="0"/>
                <a:cs typeface="Times New Roman" pitchFamily="18" charset="0"/>
              </a:rPr>
              <a:t>να τις μελετήσω εκ των υστέρων</a:t>
            </a:r>
            <a:r>
              <a:rPr lang="el-GR" sz="1900" i="1" dirty="0" smtClean="0">
                <a:latin typeface="Times New Roman" pitchFamily="18" charset="0"/>
                <a:cs typeface="Times New Roman" pitchFamily="18" charset="0"/>
              </a:rPr>
              <a:t>, για να μπορώ να εξάγω </a:t>
            </a:r>
            <a:r>
              <a:rPr lang="el-GR" sz="1900" i="1" dirty="0" smtClean="0">
                <a:solidFill>
                  <a:srgbClr val="FF0000"/>
                </a:solidFill>
                <a:latin typeface="Times New Roman" pitchFamily="18" charset="0"/>
                <a:cs typeface="Times New Roman" pitchFamily="18" charset="0"/>
              </a:rPr>
              <a:t>συμπεράσματα. </a:t>
            </a:r>
          </a:p>
          <a:p>
            <a:endParaRPr lang="el-GR"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Η παρατήρηση χρησιμοποιείται ως </a:t>
            </a:r>
            <a:r>
              <a:rPr lang="el-GR" sz="2000" b="1" dirty="0" smtClean="0">
                <a:latin typeface="Times New Roman" pitchFamily="18" charset="0"/>
                <a:cs typeface="Times New Roman" pitchFamily="18" charset="0"/>
              </a:rPr>
              <a:t>ερευνητική μέθοδος, </a:t>
            </a:r>
          </a:p>
          <a:p>
            <a:pPr lvl="1"/>
            <a:r>
              <a:rPr lang="el-GR" sz="1900" i="1" dirty="0" smtClean="0">
                <a:latin typeface="Times New Roman" pitchFamily="18" charset="0"/>
                <a:cs typeface="Times New Roman" pitchFamily="18" charset="0"/>
              </a:rPr>
              <a:t>ως μέσο προσέγγισης και γνωριμίας της εκπαιδευτικής διαδικασίας, </a:t>
            </a:r>
          </a:p>
          <a:p>
            <a:pPr lvl="1"/>
            <a:endParaRPr lang="el-GR" sz="1900" i="1" dirty="0" smtClean="0">
              <a:latin typeface="Times New Roman" pitchFamily="18" charset="0"/>
              <a:cs typeface="Times New Roman" pitchFamily="18" charset="0"/>
            </a:endParaRPr>
          </a:p>
          <a:p>
            <a:pPr lvl="1"/>
            <a:r>
              <a:rPr lang="el-GR" sz="1900" i="1" dirty="0" smtClean="0">
                <a:solidFill>
                  <a:srgbClr val="FF0000"/>
                </a:solidFill>
                <a:latin typeface="Times New Roman" pitchFamily="18" charset="0"/>
                <a:cs typeface="Times New Roman" pitchFamily="18" charset="0"/>
              </a:rPr>
              <a:t>μεθοδολογία </a:t>
            </a:r>
            <a:r>
              <a:rPr lang="el-GR" sz="1900" i="1" dirty="0" smtClean="0">
                <a:latin typeface="Times New Roman" pitchFamily="18" charset="0"/>
                <a:cs typeface="Times New Roman" pitchFamily="18" charset="0"/>
              </a:rPr>
              <a:t>που αξιοποιείται διεθνώς ως βασική </a:t>
            </a:r>
            <a:r>
              <a:rPr lang="el-GR" sz="1900" i="1" dirty="0" smtClean="0">
                <a:solidFill>
                  <a:srgbClr val="FF0000"/>
                </a:solidFill>
                <a:latin typeface="Times New Roman" pitchFamily="18" charset="0"/>
                <a:cs typeface="Times New Roman" pitchFamily="18" charset="0"/>
              </a:rPr>
              <a:t>στις σχολές εκπαίδευσης εκπαιδευτικών</a:t>
            </a:r>
            <a:r>
              <a:rPr lang="el-GR" sz="1900" i="1" dirty="0" smtClean="0">
                <a:latin typeface="Times New Roman" pitchFamily="18" charset="0"/>
                <a:cs typeface="Times New Roman" pitchFamily="18" charset="0"/>
              </a:rPr>
              <a:t> (Παπαδοπούλου, 1999).</a:t>
            </a:r>
          </a:p>
          <a:p>
            <a:endParaRPr lang="el-GR" sz="19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a:t>
            </a:r>
            <a:br>
              <a:rPr lang="el-GR" sz="2700" b="1" dirty="0" smtClean="0">
                <a:latin typeface="Times New Roman" pitchFamily="18" charset="0"/>
                <a:cs typeface="Times New Roman" pitchFamily="18" charset="0"/>
              </a:rPr>
            </a:br>
            <a:r>
              <a:rPr lang="el-GR" sz="2700" b="1" dirty="0" smtClean="0">
                <a:latin typeface="Times New Roman" pitchFamily="18" charset="0"/>
                <a:cs typeface="Times New Roman" pitchFamily="18" charset="0"/>
              </a:rPr>
              <a:t>1. Η σημασία και η αναγκαιότητα της παρατήρησης ως εκπαιδευτικό εργαλείο</a:t>
            </a:r>
            <a:br>
              <a:rPr lang="el-GR" sz="2700" b="1" dirty="0" smtClean="0">
                <a:latin typeface="Times New Roman" pitchFamily="18" charset="0"/>
                <a:cs typeface="Times New Roman" pitchFamily="18" charset="0"/>
              </a:rPr>
            </a:br>
            <a:r>
              <a:rPr lang="el-GR" sz="27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algn="ctr"/>
            <a:endParaRPr lang="el-GR" sz="2000" b="1" u="sng" dirty="0" smtClean="0">
              <a:solidFill>
                <a:srgbClr val="FF6600"/>
              </a:solidFill>
              <a:latin typeface="Times New Roman" pitchFamily="18" charset="0"/>
              <a:cs typeface="Times New Roman" pitchFamily="18" charset="0"/>
            </a:endParaRPr>
          </a:p>
          <a:p>
            <a:pPr algn="ctr"/>
            <a:r>
              <a:rPr lang="el-GR" sz="2200" b="1" u="sng" dirty="0" smtClean="0">
                <a:solidFill>
                  <a:srgbClr val="FF6600"/>
                </a:solidFill>
                <a:latin typeface="Times New Roman" pitchFamily="18" charset="0"/>
                <a:cs typeface="Times New Roman" pitchFamily="18" charset="0"/>
              </a:rPr>
              <a:t>Η  παρατήρηση είναι σημαντική και αναγκαία :</a:t>
            </a:r>
          </a:p>
          <a:p>
            <a:pPr algn="ctr">
              <a:buNone/>
            </a:pPr>
            <a:endParaRPr lang="el-GR" sz="2000" b="1" u="sng" dirty="0" smtClean="0">
              <a:solidFill>
                <a:srgbClr val="FF6600"/>
              </a:solidFill>
              <a:latin typeface="Times New Roman" pitchFamily="18" charset="0"/>
              <a:cs typeface="Times New Roman" pitchFamily="18" charset="0"/>
            </a:endParaRPr>
          </a:p>
          <a:p>
            <a:r>
              <a:rPr lang="el-GR" sz="2000" b="1" dirty="0" smtClean="0">
                <a:solidFill>
                  <a:srgbClr val="7030A0"/>
                </a:solidFill>
                <a:latin typeface="Times New Roman" pitchFamily="18" charset="0"/>
                <a:cs typeface="Times New Roman" pitchFamily="18" charset="0"/>
              </a:rPr>
              <a:t>1. Για να </a:t>
            </a:r>
            <a:r>
              <a:rPr lang="el-GR" sz="2000" b="1" dirty="0" smtClean="0">
                <a:solidFill>
                  <a:srgbClr val="FF0000"/>
                </a:solidFill>
                <a:latin typeface="Times New Roman" pitchFamily="18" charset="0"/>
                <a:cs typeface="Times New Roman" pitchFamily="18" charset="0"/>
              </a:rPr>
              <a:t>γνωρίσουμε </a:t>
            </a:r>
            <a:r>
              <a:rPr lang="el-GR" sz="2000" b="1" dirty="0" smtClean="0">
                <a:solidFill>
                  <a:srgbClr val="7030A0"/>
                </a:solidFill>
                <a:latin typeface="Times New Roman" pitchFamily="18" charset="0"/>
                <a:cs typeface="Times New Roman" pitchFamily="18" charset="0"/>
              </a:rPr>
              <a:t>και να </a:t>
            </a:r>
            <a:r>
              <a:rPr lang="el-GR" sz="2000" b="1" dirty="0" smtClean="0">
                <a:solidFill>
                  <a:srgbClr val="FF0000"/>
                </a:solidFill>
                <a:latin typeface="Times New Roman" pitchFamily="18" charset="0"/>
                <a:cs typeface="Times New Roman" pitchFamily="18" charset="0"/>
              </a:rPr>
              <a:t>κατανοήσουμε το πλαίσιο </a:t>
            </a:r>
            <a:r>
              <a:rPr lang="el-GR" sz="2000" b="1" dirty="0" smtClean="0">
                <a:solidFill>
                  <a:srgbClr val="7030A0"/>
                </a:solidFill>
                <a:latin typeface="Times New Roman" pitchFamily="18" charset="0"/>
                <a:cs typeface="Times New Roman" pitchFamily="18" charset="0"/>
              </a:rPr>
              <a:t>της  εκπαιδευτικής διαδικασίας </a:t>
            </a:r>
          </a:p>
          <a:p>
            <a:pPr>
              <a:buNone/>
            </a:pPr>
            <a:endParaRPr lang="el-GR" sz="2000" b="1" dirty="0" smtClean="0">
              <a:solidFill>
                <a:srgbClr val="7030A0"/>
              </a:solidFill>
              <a:latin typeface="Times New Roman" pitchFamily="18" charset="0"/>
              <a:cs typeface="Times New Roman" pitchFamily="18" charset="0"/>
            </a:endParaRPr>
          </a:p>
          <a:p>
            <a:r>
              <a:rPr lang="el-GR" sz="2000" b="1" dirty="0" smtClean="0">
                <a:solidFill>
                  <a:srgbClr val="7030A0"/>
                </a:solidFill>
                <a:latin typeface="Times New Roman" pitchFamily="18" charset="0"/>
                <a:cs typeface="Times New Roman" pitchFamily="18" charset="0"/>
              </a:rPr>
              <a:t>2. Για να </a:t>
            </a:r>
            <a:r>
              <a:rPr lang="el-GR" sz="2000" b="1" dirty="0" smtClean="0">
                <a:solidFill>
                  <a:srgbClr val="FF0000"/>
                </a:solidFill>
                <a:latin typeface="Times New Roman" pitchFamily="18" charset="0"/>
                <a:cs typeface="Times New Roman" pitchFamily="18" charset="0"/>
              </a:rPr>
              <a:t>τεκμηριώσουμε τις αποφάσεις </a:t>
            </a:r>
            <a:r>
              <a:rPr lang="el-GR" sz="2000" b="1" dirty="0" smtClean="0">
                <a:solidFill>
                  <a:srgbClr val="7030A0"/>
                </a:solidFill>
                <a:latin typeface="Times New Roman" pitchFamily="18" charset="0"/>
                <a:cs typeface="Times New Roman" pitchFamily="18" charset="0"/>
              </a:rPr>
              <a:t>που λαμβάνουμε.</a:t>
            </a:r>
          </a:p>
          <a:p>
            <a:endParaRPr lang="el-GR" sz="2000" b="1" dirty="0" smtClean="0">
              <a:solidFill>
                <a:srgbClr val="7030A0"/>
              </a:solidFill>
              <a:latin typeface="Times New Roman" pitchFamily="18" charset="0"/>
              <a:cs typeface="Times New Roman" pitchFamily="18" charset="0"/>
            </a:endParaRPr>
          </a:p>
          <a:p>
            <a:r>
              <a:rPr lang="el-GR" sz="2000" b="1" dirty="0" smtClean="0">
                <a:solidFill>
                  <a:srgbClr val="7030A0"/>
                </a:solidFill>
                <a:latin typeface="Times New Roman" pitchFamily="18" charset="0"/>
                <a:cs typeface="Times New Roman" pitchFamily="18" charset="0"/>
              </a:rPr>
              <a:t> 3. Για </a:t>
            </a:r>
            <a:r>
              <a:rPr lang="el-GR" sz="2000" b="1" dirty="0" smtClean="0">
                <a:solidFill>
                  <a:srgbClr val="FF0000"/>
                </a:solidFill>
                <a:latin typeface="Times New Roman" pitchFamily="18" charset="0"/>
                <a:cs typeface="Times New Roman" pitchFamily="18" charset="0"/>
              </a:rPr>
              <a:t>να βελτιώνουμε συνεχώς </a:t>
            </a:r>
            <a:r>
              <a:rPr lang="el-GR" sz="2000" b="1" dirty="0" smtClean="0">
                <a:solidFill>
                  <a:srgbClr val="7030A0"/>
                </a:solidFill>
                <a:latin typeface="Times New Roman" pitchFamily="18" charset="0"/>
                <a:cs typeface="Times New Roman" pitchFamily="18" charset="0"/>
              </a:rPr>
              <a:t>το εκπαιδευτικό μας </a:t>
            </a:r>
            <a:r>
              <a:rPr lang="el-GR" sz="2000" b="1" dirty="0" smtClean="0">
                <a:solidFill>
                  <a:srgbClr val="FF0000"/>
                </a:solidFill>
                <a:latin typeface="Times New Roman" pitchFamily="18" charset="0"/>
                <a:cs typeface="Times New Roman" pitchFamily="18" charset="0"/>
              </a:rPr>
              <a:t>έργο</a:t>
            </a:r>
            <a:r>
              <a:rPr lang="el-GR" sz="2000" b="1" dirty="0" smtClean="0">
                <a:solidFill>
                  <a:srgbClr val="7030A0"/>
                </a:solidFill>
                <a:latin typeface="Times New Roman" pitchFamily="18" charset="0"/>
                <a:cs typeface="Times New Roman" pitchFamily="18" charset="0"/>
              </a:rPr>
              <a:t> και να αναπτυσσόμαστε επαγγελματικά </a:t>
            </a:r>
            <a:r>
              <a:rPr lang="el-GR" sz="2000" dirty="0" smtClean="0">
                <a:solidFill>
                  <a:srgbClr val="7030A0"/>
                </a:solidFill>
                <a:latin typeface="Times New Roman" pitchFamily="18" charset="0"/>
                <a:cs typeface="Times New Roman" pitchFamily="18" charset="0"/>
              </a:rPr>
              <a:t>(επαγγελματική μάθηση/ανάπτυξη του εκπαιδευτικού) </a:t>
            </a:r>
            <a:endParaRPr lang="el-GR" sz="2000" dirty="0" smtClean="0"/>
          </a:p>
          <a:p>
            <a:pPr algn="ctr"/>
            <a:endParaRPr lang="el-GR" sz="2000" dirty="0" smtClean="0"/>
          </a:p>
          <a:p>
            <a:pPr algn="ctr"/>
            <a:endParaRPr lang="el-GR" sz="2000" b="1" dirty="0" smtClean="0">
              <a:solidFill>
                <a:srgbClr val="7030A0"/>
              </a:solidFill>
              <a:latin typeface="Times New Roman" pitchFamily="18" charset="0"/>
              <a:cs typeface="Times New Roman" pitchFamily="18" charset="0"/>
            </a:endParaRPr>
          </a:p>
          <a:p>
            <a:pPr>
              <a:buNone/>
            </a:pPr>
            <a:endParaRPr lang="el-GR" sz="2000" b="1" dirty="0" smtClean="0">
              <a:solidFill>
                <a:srgbClr val="7030A0"/>
              </a:solidFill>
              <a:latin typeface="Times New Roman" pitchFamily="18" charset="0"/>
              <a:cs typeface="Times New Roman" pitchFamily="18" charset="0"/>
            </a:endParaRPr>
          </a:p>
          <a:p>
            <a:pPr lvl="1">
              <a:buNone/>
            </a:pPr>
            <a:endParaRPr lang="el-GR" sz="2000" i="1" dirty="0" smtClean="0">
              <a:latin typeface="Times New Roman" pitchFamily="18" charset="0"/>
              <a:cs typeface="Times New Roman" pitchFamily="18" charset="0"/>
            </a:endParaRPr>
          </a:p>
          <a:p>
            <a:pPr lvl="1"/>
            <a:endParaRPr lang="el-GR" sz="2000"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a:t>
            </a:r>
            <a:br>
              <a:rPr lang="el-GR" sz="2700" b="1" dirty="0" smtClean="0">
                <a:latin typeface="Times New Roman" pitchFamily="18" charset="0"/>
                <a:cs typeface="Times New Roman" pitchFamily="18" charset="0"/>
              </a:rPr>
            </a:br>
            <a:r>
              <a:rPr lang="el-GR" sz="2700" b="1" dirty="0" smtClean="0">
                <a:latin typeface="Times New Roman" pitchFamily="18" charset="0"/>
                <a:cs typeface="Times New Roman" pitchFamily="18" charset="0"/>
              </a:rPr>
              <a:t>1. Η σημασία και η αναγκαιότητα της παρατήρησης</a:t>
            </a:r>
            <a:r>
              <a:rPr lang="el-GR" sz="2400" b="1" dirty="0" smtClean="0">
                <a:latin typeface="Times New Roman" pitchFamily="18" charset="0"/>
                <a:cs typeface="Times New Roman" pitchFamily="18" charset="0"/>
              </a:rPr>
              <a:t> </a:t>
            </a:r>
            <a:r>
              <a:rPr lang="el-GR" sz="2700" b="1" dirty="0" smtClean="0">
                <a:latin typeface="Times New Roman" pitchFamily="18" charset="0"/>
                <a:cs typeface="Times New Roman" pitchFamily="18" charset="0"/>
              </a:rPr>
              <a:t>ως εκπαιδευτικό εργαλείο</a:t>
            </a:r>
            <a:br>
              <a:rPr lang="el-GR" sz="2700" b="1" dirty="0" smtClean="0">
                <a:latin typeface="Times New Roman" pitchFamily="18" charset="0"/>
                <a:cs typeface="Times New Roman" pitchFamily="18" charset="0"/>
              </a:rPr>
            </a:br>
            <a:r>
              <a:rPr lang="el-GR" sz="2000" b="1" dirty="0" smtClean="0"/>
              <a:t> </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endParaRPr lang="el-GR" sz="2000" b="1" dirty="0" smtClean="0">
              <a:solidFill>
                <a:srgbClr val="7030A0"/>
              </a:solidFill>
              <a:latin typeface="Times New Roman" pitchFamily="18" charset="0"/>
              <a:cs typeface="Times New Roman" pitchFamily="18" charset="0"/>
            </a:endParaRPr>
          </a:p>
          <a:p>
            <a:pPr lvl="0"/>
            <a:r>
              <a:rPr lang="el-GR" sz="2400" b="1" dirty="0" smtClean="0">
                <a:solidFill>
                  <a:srgbClr val="7030A0"/>
                </a:solidFill>
                <a:latin typeface="Times New Roman" pitchFamily="18" charset="0"/>
                <a:cs typeface="Times New Roman" pitchFamily="18" charset="0"/>
              </a:rPr>
              <a:t> </a:t>
            </a:r>
            <a:r>
              <a:rPr lang="el-GR" sz="2400" b="1" dirty="0" smtClean="0">
                <a:solidFill>
                  <a:schemeClr val="accent1">
                    <a:lumMod val="75000"/>
                  </a:schemeClr>
                </a:solidFill>
                <a:latin typeface="Times New Roman" pitchFamily="18" charset="0"/>
                <a:cs typeface="Times New Roman" pitchFamily="18" charset="0"/>
              </a:rPr>
              <a:t>Τι εννοούμε όταν λέμε «το πλαίσιο μιας σχολικής τάξης»?</a:t>
            </a:r>
          </a:p>
          <a:p>
            <a:pPr lvl="0"/>
            <a:endParaRPr lang="el-GR" sz="2400" b="1" dirty="0" smtClean="0">
              <a:solidFill>
                <a:schemeClr val="accent1">
                  <a:lumMod val="75000"/>
                </a:schemeClr>
              </a:solidFill>
              <a:latin typeface="Times New Roman" pitchFamily="18" charset="0"/>
              <a:cs typeface="Times New Roman" pitchFamily="18" charset="0"/>
            </a:endParaRPr>
          </a:p>
          <a:p>
            <a:pPr lvl="0"/>
            <a:r>
              <a:rPr lang="el-GR" sz="2400" b="1" dirty="0" smtClean="0">
                <a:solidFill>
                  <a:schemeClr val="accent1">
                    <a:lumMod val="75000"/>
                  </a:schemeClr>
                </a:solidFill>
                <a:latin typeface="Times New Roman" pitchFamily="18" charset="0"/>
                <a:cs typeface="Times New Roman" pitchFamily="18" charset="0"/>
              </a:rPr>
              <a:t>Ποιοι παράγοντες πιστεύετε ότι το καθορίζουν?</a:t>
            </a:r>
          </a:p>
          <a:p>
            <a:pPr lvl="0"/>
            <a:endParaRPr lang="el-GR" sz="2400" b="1" dirty="0" smtClean="0">
              <a:solidFill>
                <a:schemeClr val="accent1">
                  <a:lumMod val="75000"/>
                </a:schemeClr>
              </a:solidFill>
              <a:latin typeface="Times New Roman" pitchFamily="18" charset="0"/>
              <a:cs typeface="Times New Roman" pitchFamily="18" charset="0"/>
            </a:endParaRPr>
          </a:p>
          <a:p>
            <a:pPr lvl="0"/>
            <a:r>
              <a:rPr lang="el-GR" sz="2400" b="1" dirty="0" smtClean="0">
                <a:solidFill>
                  <a:schemeClr val="accent1">
                    <a:lumMod val="75000"/>
                  </a:schemeClr>
                </a:solidFill>
                <a:latin typeface="Times New Roman" pitchFamily="18" charset="0"/>
                <a:cs typeface="Times New Roman" pitchFamily="18" charset="0"/>
              </a:rPr>
              <a:t>Πιστεύετε ότι το πλαίσιο της τάξης παραμένει αδιαφοροποίητο ή διαφοροποιείται και σε τι?</a:t>
            </a:r>
          </a:p>
          <a:p>
            <a:pPr lvl="0"/>
            <a:endParaRPr lang="el-GR" sz="2400" b="1" dirty="0" smtClean="0">
              <a:solidFill>
                <a:schemeClr val="accent1">
                  <a:lumMod val="75000"/>
                </a:schemeClr>
              </a:solidFill>
              <a:latin typeface="Times New Roman" pitchFamily="18" charset="0"/>
              <a:cs typeface="Times New Roman" pitchFamily="18" charset="0"/>
            </a:endParaRPr>
          </a:p>
          <a:p>
            <a:pPr lvl="0"/>
            <a:r>
              <a:rPr lang="el-GR" sz="1900" dirty="0" smtClean="0">
                <a:latin typeface="Times New Roman" pitchFamily="18" charset="0"/>
                <a:cs typeface="Times New Roman" pitchFamily="18" charset="0"/>
              </a:rPr>
              <a:t>Ακολουθούν 2 περιγραφές από 2 τάξεις, όπως τις έγραψαν οι φοιτητές/</a:t>
            </a:r>
            <a:r>
              <a:rPr lang="el-GR" sz="1900" dirty="0" err="1" smtClean="0">
                <a:latin typeface="Times New Roman" pitchFamily="18" charset="0"/>
                <a:cs typeface="Times New Roman" pitchFamily="18" charset="0"/>
              </a:rPr>
              <a:t>τριες</a:t>
            </a:r>
            <a:r>
              <a:rPr lang="el-GR" sz="1900" dirty="0" smtClean="0">
                <a:latin typeface="Times New Roman" pitchFamily="18" charset="0"/>
                <a:cs typeface="Times New Roman" pitchFamily="18" charset="0"/>
              </a:rPr>
              <a:t> που πήγαν εκεί για την ΠΑ. Παρατηρήστε </a:t>
            </a:r>
            <a:r>
              <a:rPr lang="el-GR" sz="1900" b="1" dirty="0" smtClean="0">
                <a:latin typeface="Times New Roman" pitchFamily="18" charset="0"/>
                <a:cs typeface="Times New Roman" pitchFamily="18" charset="0"/>
              </a:rPr>
              <a:t>ομοιότητες και διαφορές </a:t>
            </a:r>
            <a:r>
              <a:rPr lang="el-GR" sz="1900" dirty="0" smtClean="0">
                <a:latin typeface="Times New Roman" pitchFamily="18" charset="0"/>
                <a:cs typeface="Times New Roman" pitchFamily="18" charset="0"/>
              </a:rPr>
              <a:t>και συγκρίνετε τον </a:t>
            </a:r>
            <a:r>
              <a:rPr lang="el-GR" sz="1900" dirty="0" smtClean="0">
                <a:solidFill>
                  <a:srgbClr val="FF6600"/>
                </a:solidFill>
                <a:latin typeface="Times New Roman" pitchFamily="18" charset="0"/>
                <a:cs typeface="Times New Roman" pitchFamily="18" charset="0"/>
              </a:rPr>
              <a:t>χώρο</a:t>
            </a:r>
            <a:r>
              <a:rPr lang="el-GR" sz="1900" dirty="0" smtClean="0">
                <a:latin typeface="Times New Roman" pitchFamily="18" charset="0"/>
                <a:cs typeface="Times New Roman" pitchFamily="18" charset="0"/>
              </a:rPr>
              <a:t>, την </a:t>
            </a:r>
            <a:r>
              <a:rPr lang="el-GR" sz="1900" dirty="0" smtClean="0">
                <a:solidFill>
                  <a:srgbClr val="FF6600"/>
                </a:solidFill>
                <a:latin typeface="Times New Roman" pitchFamily="18" charset="0"/>
                <a:cs typeface="Times New Roman" pitchFamily="18" charset="0"/>
              </a:rPr>
              <a:t>σύνθεση </a:t>
            </a:r>
            <a:r>
              <a:rPr lang="el-GR" sz="1900" dirty="0" smtClean="0">
                <a:latin typeface="Times New Roman" pitchFamily="18" charset="0"/>
                <a:cs typeface="Times New Roman" pitchFamily="18" charset="0"/>
              </a:rPr>
              <a:t>τους τμήματος, την ροή του </a:t>
            </a:r>
            <a:r>
              <a:rPr lang="el-GR" sz="1900" dirty="0" smtClean="0">
                <a:solidFill>
                  <a:srgbClr val="FF6600"/>
                </a:solidFill>
                <a:latin typeface="Times New Roman" pitchFamily="18" charset="0"/>
                <a:cs typeface="Times New Roman" pitchFamily="18" charset="0"/>
              </a:rPr>
              <a:t>εκπαιδευτικού προγράμματος, </a:t>
            </a:r>
            <a:r>
              <a:rPr lang="el-GR" sz="1900" dirty="0" smtClean="0">
                <a:latin typeface="Times New Roman" pitchFamily="18" charset="0"/>
                <a:cs typeface="Times New Roman" pitchFamily="18" charset="0"/>
              </a:rPr>
              <a:t>τις </a:t>
            </a:r>
            <a:r>
              <a:rPr lang="el-GR" sz="1900" dirty="0" smtClean="0">
                <a:solidFill>
                  <a:srgbClr val="FF6600"/>
                </a:solidFill>
                <a:latin typeface="Times New Roman" pitchFamily="18" charset="0"/>
                <a:cs typeface="Times New Roman" pitchFamily="18" charset="0"/>
              </a:rPr>
              <a:t>πρακτικές </a:t>
            </a:r>
            <a:r>
              <a:rPr lang="el-GR" sz="1900" dirty="0" smtClean="0">
                <a:latin typeface="Times New Roman" pitchFamily="18" charset="0"/>
                <a:cs typeface="Times New Roman" pitchFamily="18" charset="0"/>
              </a:rPr>
              <a:t>των νηπιαγωγών στο ελεύθερο παιχνίδι και στην οργανωμένη δραστηριότητα</a:t>
            </a:r>
            <a:r>
              <a:rPr lang="el-GR" sz="1900" dirty="0" smtClean="0"/>
              <a:t>. </a:t>
            </a:r>
            <a:endParaRPr lang="el-GR" sz="1900" dirty="0" smtClean="0">
              <a:solidFill>
                <a:schemeClr val="accent1">
                  <a:lumMod val="75000"/>
                </a:schemeClr>
              </a:solidFill>
              <a:latin typeface="Times New Roman" pitchFamily="18" charset="0"/>
              <a:cs typeface="Times New Roman" pitchFamily="18" charset="0"/>
            </a:endParaRPr>
          </a:p>
          <a:p>
            <a:endParaRPr lang="el-GR" sz="2400" dirty="0" smtClean="0">
              <a:latin typeface="Times New Roman" pitchFamily="18" charset="0"/>
              <a:cs typeface="Times New Roman" pitchFamily="18" charset="0"/>
            </a:endParaRPr>
          </a:p>
          <a:p>
            <a:pPr lvl="1">
              <a:buNone/>
            </a:pPr>
            <a:endParaRPr lang="el-GR" sz="2000" i="1" dirty="0" smtClean="0">
              <a:latin typeface="Times New Roman" pitchFamily="18" charset="0"/>
              <a:cs typeface="Times New Roman" pitchFamily="18" charset="0"/>
            </a:endParaRPr>
          </a:p>
          <a:p>
            <a:pPr lvl="1"/>
            <a:endParaRPr lang="el-GR" sz="2000"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a:extLst>
              <a:ext uri="{FF2B5EF4-FFF2-40B4-BE49-F238E27FC236}">
                <a16:creationId xmlns="" xmlns:a16="http://schemas.microsoft.com/office/drawing/2014/main" id="{68B90EB6-2797-E482-988A-C5F2E36DCEB9}"/>
              </a:ext>
            </a:extLst>
          </p:cNvPr>
          <p:cNvSpPr>
            <a:spLocks noGrp="1"/>
          </p:cNvSpPr>
          <p:nvPr>
            <p:ph sz="half" idx="1"/>
          </p:nvPr>
        </p:nvSpPr>
        <p:spPr>
          <a:xfrm>
            <a:off x="0" y="0"/>
            <a:ext cx="4071934" cy="6858000"/>
          </a:xfrm>
          <a:solidFill>
            <a:srgbClr val="FFFF99"/>
          </a:solidFill>
          <a:ln>
            <a:solidFill>
              <a:schemeClr val="accent1">
                <a:lumMod val="75000"/>
              </a:schemeClr>
            </a:solidFill>
          </a:ln>
        </p:spPr>
        <p:txBody>
          <a:bodyPr>
            <a:noAutofit/>
          </a:bodyPr>
          <a:lstStyle/>
          <a:p>
            <a:pPr marL="0" indent="0" algn="just">
              <a:buNone/>
            </a:pPr>
            <a:r>
              <a:rPr lang="el-GR" sz="1600" dirty="0">
                <a:latin typeface="Times New Roman" pitchFamily="18" charset="0"/>
                <a:cs typeface="Times New Roman" pitchFamily="18" charset="0"/>
              </a:rPr>
              <a:t>Το νηπιαγωγείο που πήγα να κάνω τις παρατηρήσεις μου είναι 1/</a:t>
            </a:r>
            <a:r>
              <a:rPr lang="el-GR" sz="1600" dirty="0" err="1">
                <a:latin typeface="Times New Roman" pitchFamily="18" charset="0"/>
                <a:cs typeface="Times New Roman" pitchFamily="18" charset="0"/>
              </a:rPr>
              <a:t>θέσιο</a:t>
            </a:r>
            <a:r>
              <a:rPr lang="el-GR" sz="1600" dirty="0">
                <a:latin typeface="Times New Roman" pitchFamily="18" charset="0"/>
                <a:cs typeface="Times New Roman" pitchFamily="18" charset="0"/>
              </a:rPr>
              <a:t> και βρίσκεται σε ένα χωριό έξω, αλλά κοντά στην πόλη. Συστεγάζεται με το δημοτικό σχολείο. Η αυλή είναι μεγάλη κι έχει μπασκέτες και φιλέ για </a:t>
            </a:r>
            <a:r>
              <a:rPr lang="el-GR" sz="1600" dirty="0" smtClean="0">
                <a:latin typeface="Times New Roman" pitchFamily="18" charset="0"/>
                <a:cs typeface="Times New Roman" pitchFamily="18" charset="0"/>
              </a:rPr>
              <a:t>βόλεϊ. </a:t>
            </a:r>
            <a:r>
              <a:rPr lang="el-GR" sz="1600" dirty="0">
                <a:latin typeface="Times New Roman" pitchFamily="18" charset="0"/>
                <a:cs typeface="Times New Roman" pitchFamily="18" charset="0"/>
              </a:rPr>
              <a:t>Επίσης, έχει κάποια δέντρα κι ένα παρτέρι, αλλά χωρίς φυτά.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Η </a:t>
            </a:r>
            <a:r>
              <a:rPr lang="el-GR" sz="1600" dirty="0">
                <a:latin typeface="Times New Roman" pitchFamily="18" charset="0"/>
                <a:cs typeface="Times New Roman" pitchFamily="18" charset="0"/>
              </a:rPr>
              <a:t>τάξη είναι ευρύχωρη, αλλά δεν έχει πολλές γωνιές. Υπάρχει η παρεούλα, το κουκλόσπιτο και τα τουβλάκια, η γωνιά της γραφής, των εικαστικών και τα παζλ. Στο νηπιαγωγείο φοιτούν 14 παιδιά. Τα περισσότερα είναι κορίτσια. 7 παιδιά είναι νήπια. Δεν παρατήρησα εντάσεις. Παίζουν όλα μεταξύ τους, αλλάζουν γωνιές, τακτοποιούν. Τα κορίτσια δείχνουν να προτιμούν </a:t>
            </a:r>
            <a:r>
              <a:rPr lang="el-GR" sz="1600" dirty="0" smtClean="0">
                <a:latin typeface="Times New Roman" pitchFamily="18" charset="0"/>
                <a:cs typeface="Times New Roman" pitchFamily="18" charset="0"/>
              </a:rPr>
              <a:t>περισσότερο </a:t>
            </a:r>
            <a:r>
              <a:rPr lang="el-GR" sz="1600" dirty="0">
                <a:latin typeface="Times New Roman" pitchFamily="18" charset="0"/>
                <a:cs typeface="Times New Roman" pitchFamily="18" charset="0"/>
              </a:rPr>
              <a:t>το κουκλόσπιτο και τη ζωγραφική.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Στο </a:t>
            </a:r>
            <a:r>
              <a:rPr lang="el-GR" sz="1600" dirty="0">
                <a:latin typeface="Times New Roman" pitchFamily="18" charset="0"/>
                <a:cs typeface="Times New Roman" pitchFamily="18" charset="0"/>
              </a:rPr>
              <a:t>ελεύθερο παιχνίδι η νηπιαγωγός τους παρατηρεί ενώ ταυτόχρονα προετοιμάζεται και για την οργανωμένη δραστηριότητα ή τακτοποιεί έγγραφα. </a:t>
            </a: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Η </a:t>
            </a:r>
            <a:r>
              <a:rPr lang="el-GR" sz="1600" dirty="0">
                <a:latin typeface="Times New Roman" pitchFamily="18" charset="0"/>
                <a:cs typeface="Times New Roman" pitchFamily="18" charset="0"/>
              </a:rPr>
              <a:t>νηπιαγωγός είναι μία γλυκιά κι ευγενική κυρία μέσης ηλικίας που δουλεύει 10 χρόνια στο συγκεκριμένο νηπιαγωγείο. </a:t>
            </a:r>
          </a:p>
        </p:txBody>
      </p:sp>
      <p:sp>
        <p:nvSpPr>
          <p:cNvPr id="7" name="Θέση περιεχομένου 6">
            <a:extLst>
              <a:ext uri="{FF2B5EF4-FFF2-40B4-BE49-F238E27FC236}">
                <a16:creationId xmlns="" xmlns:a16="http://schemas.microsoft.com/office/drawing/2014/main" id="{7A3DFBE3-E225-FA8F-98FD-F8F2EA663590}"/>
              </a:ext>
            </a:extLst>
          </p:cNvPr>
          <p:cNvSpPr>
            <a:spLocks noGrp="1"/>
          </p:cNvSpPr>
          <p:nvPr>
            <p:ph sz="half" idx="2"/>
          </p:nvPr>
        </p:nvSpPr>
        <p:spPr>
          <a:xfrm>
            <a:off x="4357686" y="0"/>
            <a:ext cx="4786314" cy="6858000"/>
          </a:xfrm>
          <a:solidFill>
            <a:srgbClr val="FFCCFF"/>
          </a:solidFill>
          <a:ln>
            <a:solidFill>
              <a:schemeClr val="accent1">
                <a:lumMod val="75000"/>
              </a:schemeClr>
            </a:solidFill>
          </a:ln>
        </p:spPr>
        <p:txBody>
          <a:bodyPr>
            <a:noAutofit/>
          </a:bodyPr>
          <a:lstStyle/>
          <a:p>
            <a:pPr marL="0" indent="0" algn="just">
              <a:buNone/>
            </a:pPr>
            <a:r>
              <a:rPr lang="el-GR" sz="1600" dirty="0">
                <a:latin typeface="Times New Roman" pitchFamily="18" charset="0"/>
                <a:cs typeface="Times New Roman" pitchFamily="18" charset="0"/>
              </a:rPr>
              <a:t>Το νηπιαγωγείο που πήγα να κάνω τις παρατηρήσεις μου βρίσκεται στο κέντρο της πόλης. </a:t>
            </a:r>
            <a:r>
              <a:rPr lang="el-GR" sz="1600" dirty="0" smtClean="0">
                <a:latin typeface="Times New Roman" pitchFamily="18" charset="0"/>
                <a:cs typeface="Times New Roman" pitchFamily="18" charset="0"/>
              </a:rPr>
              <a:t>Έχει </a:t>
            </a:r>
            <a:r>
              <a:rPr lang="el-GR" sz="1600" dirty="0">
                <a:latin typeface="Times New Roman" pitchFamily="18" charset="0"/>
                <a:cs typeface="Times New Roman" pitchFamily="18" charset="0"/>
              </a:rPr>
              <a:t>20 παιδιά, τα περισσότερα από την Ελλάδα Υπάρχουν 2 παιδιά από την Ουκρανία, ο Σεργκέι και η Ταμάρα και 1 παιδί από την Συρία, η </a:t>
            </a:r>
            <a:r>
              <a:rPr lang="el-GR" sz="1600" dirty="0" err="1">
                <a:latin typeface="Times New Roman" pitchFamily="18" charset="0"/>
                <a:cs typeface="Times New Roman" pitchFamily="18" charset="0"/>
              </a:rPr>
              <a:t>Χαλίμα</a:t>
            </a:r>
            <a:r>
              <a:rPr lang="el-GR" sz="1600" dirty="0">
                <a:latin typeface="Times New Roman" pitchFamily="18" charset="0"/>
                <a:cs typeface="Times New Roman" pitchFamily="18" charset="0"/>
              </a:rPr>
              <a:t>. Δεν μιλούν καλά τα ελληνικά. Παίζουν με συγκεκριμένα παιδιά, όχι με όλα. Το νηπιαγωγείο είναι 2/θεσιο.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Η </a:t>
            </a:r>
            <a:r>
              <a:rPr lang="el-GR" sz="1600" dirty="0">
                <a:latin typeface="Times New Roman" pitchFamily="18" charset="0"/>
                <a:cs typeface="Times New Roman" pitchFamily="18" charset="0"/>
              </a:rPr>
              <a:t>αίθουσα δεν είναι πολύ μεγάλη, αλλά είναι ικανοποιητική. Η νηπιαγωγός έχει καταφέρει να χωρέσει πολλές γωνιές και περιοχές μάθησης. Τις κλασικές (παρεούλα, γραφή, παζλ, συμβολικού παιχνιδιού) αλλά και μουσικής, μεταμφίεσης και φυσικών επιστημών/φύσης.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Στο </a:t>
            </a:r>
            <a:r>
              <a:rPr lang="el-GR" sz="1600" dirty="0">
                <a:latin typeface="Times New Roman" pitchFamily="18" charset="0"/>
                <a:cs typeface="Times New Roman" pitchFamily="18" charset="0"/>
              </a:rPr>
              <a:t>ελεύθερο παιχνίδια παρατηρεί τα παιδιά, μου εξήγησε ότι προσπαθεί να ενισχύσει τις ιδέες των παιδιών και τους αφήνει να παίρνουν πρωτοβουλίες.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Προσπαθεί </a:t>
            </a:r>
            <a:r>
              <a:rPr lang="el-GR" sz="1600" dirty="0">
                <a:latin typeface="Times New Roman" pitchFamily="18" charset="0"/>
                <a:cs typeface="Times New Roman" pitchFamily="18" charset="0"/>
              </a:rPr>
              <a:t>να εντάξει στην ομάδα και τα αλλοδαπά παιδιά προτείνοντάς τους παιχνίδια ή παίζοντας μαζί τους και με άλλα παιδιά.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11967243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a:extLst>
              <a:ext uri="{FF2B5EF4-FFF2-40B4-BE49-F238E27FC236}">
                <a16:creationId xmlns="" xmlns:a16="http://schemas.microsoft.com/office/drawing/2014/main" id="{68B90EB6-2797-E482-988A-C5F2E36DCEB9}"/>
              </a:ext>
            </a:extLst>
          </p:cNvPr>
          <p:cNvSpPr>
            <a:spLocks noGrp="1"/>
          </p:cNvSpPr>
          <p:nvPr>
            <p:ph sz="half" idx="1"/>
          </p:nvPr>
        </p:nvSpPr>
        <p:spPr>
          <a:xfrm>
            <a:off x="0" y="0"/>
            <a:ext cx="4143372" cy="6858000"/>
          </a:xfrm>
          <a:solidFill>
            <a:srgbClr val="FFFF99"/>
          </a:solidFill>
          <a:ln>
            <a:solidFill>
              <a:schemeClr val="accent1">
                <a:lumMod val="75000"/>
              </a:schemeClr>
            </a:solidFill>
          </a:ln>
        </p:spPr>
        <p:txBody>
          <a:bodyPr>
            <a:noAutofit/>
          </a:bodyPr>
          <a:lstStyle/>
          <a:p>
            <a:pPr marL="0" indent="0" algn="just">
              <a:buNone/>
            </a:pPr>
            <a:r>
              <a:rPr lang="el-GR" sz="1600" dirty="0" smtClean="0">
                <a:latin typeface="Times New Roman" pitchFamily="18" charset="0"/>
                <a:cs typeface="Times New Roman" pitchFamily="18" charset="0"/>
              </a:rPr>
              <a:t>Μετά </a:t>
            </a:r>
            <a:r>
              <a:rPr lang="el-GR" sz="1600" dirty="0">
                <a:latin typeface="Times New Roman" pitchFamily="18" charset="0"/>
                <a:cs typeface="Times New Roman" pitchFamily="18" charset="0"/>
              </a:rPr>
              <a:t>το παιχνίδι, στην οργανωμένη δραστηριότητα τούς μαζεύει στην παρεούλα, συζητούν για τον καιρό, κάνουν τις ρουτίνες και μετά τους εξηγεί τι θα κάνουν.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Σήμερα </a:t>
            </a:r>
            <a:r>
              <a:rPr lang="el-GR" sz="1600" dirty="0">
                <a:latin typeface="Times New Roman" pitchFamily="18" charset="0"/>
                <a:cs typeface="Times New Roman" pitchFamily="18" charset="0"/>
              </a:rPr>
              <a:t>μίλησαν για τον χειμώνα. Είδαν σχετικές καρτέλες και βίντεο. Συζήτησαν για τις αλλαγές στην φύση και στα ζώα και στους ανθρώπους.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Μετά </a:t>
            </a:r>
            <a:r>
              <a:rPr lang="el-GR" sz="1600" dirty="0">
                <a:latin typeface="Times New Roman" pitchFamily="18" charset="0"/>
                <a:cs typeface="Times New Roman" pitchFamily="18" charset="0"/>
              </a:rPr>
              <a:t>ζωγράφισαν τον χειμώνα, όπως ήθελε κάθε παιδί.</a:t>
            </a:r>
          </a:p>
        </p:txBody>
      </p:sp>
      <p:sp>
        <p:nvSpPr>
          <p:cNvPr id="7" name="Θέση περιεχομένου 6">
            <a:extLst>
              <a:ext uri="{FF2B5EF4-FFF2-40B4-BE49-F238E27FC236}">
                <a16:creationId xmlns="" xmlns:a16="http://schemas.microsoft.com/office/drawing/2014/main" id="{7A3DFBE3-E225-FA8F-98FD-F8F2EA663590}"/>
              </a:ext>
            </a:extLst>
          </p:cNvPr>
          <p:cNvSpPr>
            <a:spLocks noGrp="1"/>
          </p:cNvSpPr>
          <p:nvPr>
            <p:ph sz="half" idx="2"/>
          </p:nvPr>
        </p:nvSpPr>
        <p:spPr>
          <a:xfrm>
            <a:off x="4572000" y="0"/>
            <a:ext cx="4572000" cy="6858000"/>
          </a:xfrm>
          <a:solidFill>
            <a:srgbClr val="FFCCFF"/>
          </a:solidFill>
          <a:ln>
            <a:solidFill>
              <a:schemeClr val="accent1">
                <a:lumMod val="75000"/>
              </a:schemeClr>
            </a:solidFill>
          </a:ln>
        </p:spPr>
        <p:txBody>
          <a:bodyPr>
            <a:noAutofit/>
          </a:bodyPr>
          <a:lstStyle/>
          <a:p>
            <a:pPr marL="0" indent="0" algn="just">
              <a:buNone/>
            </a:pPr>
            <a:r>
              <a:rPr lang="el-GR" sz="1600" dirty="0" smtClean="0">
                <a:latin typeface="Times New Roman" pitchFamily="18" charset="0"/>
                <a:cs typeface="Times New Roman" pitchFamily="18" charset="0"/>
              </a:rPr>
              <a:t>Στην </a:t>
            </a:r>
            <a:r>
              <a:rPr lang="el-GR" sz="1600" dirty="0">
                <a:latin typeface="Times New Roman" pitchFamily="18" charset="0"/>
                <a:cs typeface="Times New Roman" pitchFamily="18" charset="0"/>
              </a:rPr>
              <a:t>οργανωμένη δραστηριότητα σήμερα τους ανέφερε ότι ήθελε να σκεφτούν παρέα ένα παιχνίδι που θα έχει μουσική και αριθμούς.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Άκουσε </a:t>
            </a:r>
            <a:r>
              <a:rPr lang="el-GR" sz="1600" dirty="0">
                <a:latin typeface="Times New Roman" pitchFamily="18" charset="0"/>
                <a:cs typeface="Times New Roman" pitchFamily="18" charset="0"/>
              </a:rPr>
              <a:t>τις ιδέες τους,  τις κατέγραφε, τις επαναδιατύπωνε κάνοντας χειρονομίες και προσπαθώντας να σιγουρευτεί ότι είχαν καταλάβει και τα παιδιά από την Ουκρανία και την Συρία.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Μου </a:t>
            </a:r>
            <a:r>
              <a:rPr lang="el-GR" sz="1600" dirty="0">
                <a:latin typeface="Times New Roman" pitchFamily="18" charset="0"/>
                <a:cs typeface="Times New Roman" pitchFamily="18" charset="0"/>
              </a:rPr>
              <a:t>έκανε εντύπωση που αφιέρωσε </a:t>
            </a:r>
            <a:r>
              <a:rPr lang="el-GR" sz="1600" dirty="0" smtClean="0">
                <a:latin typeface="Times New Roman" pitchFamily="18" charset="0"/>
                <a:cs typeface="Times New Roman" pitchFamily="18" charset="0"/>
              </a:rPr>
              <a:t>όλη </a:t>
            </a:r>
            <a:r>
              <a:rPr lang="el-GR" sz="1600" dirty="0">
                <a:latin typeface="Times New Roman" pitchFamily="18" charset="0"/>
                <a:cs typeface="Times New Roman" pitchFamily="18" charset="0"/>
              </a:rPr>
              <a:t>την οργανωμένη δραστηριότητα στον σχεδιασμό του παιχνιδιού.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Μετά </a:t>
            </a:r>
            <a:r>
              <a:rPr lang="el-GR" sz="1600" dirty="0">
                <a:latin typeface="Times New Roman" pitchFamily="18" charset="0"/>
                <a:cs typeface="Times New Roman" pitchFamily="18" charset="0"/>
              </a:rPr>
              <a:t>φάγανε, βγήκαν διάλειμμα και ύστερα έπαιξαν το παιχνίδι που σκαρφίστηκαν και είπε ότι θα το συνέχιζαν ή βελτίωναν και τις επόμενες ημέρες.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Όπως </a:t>
            </a:r>
            <a:r>
              <a:rPr lang="el-GR" sz="1600" dirty="0">
                <a:latin typeface="Times New Roman" pitchFamily="18" charset="0"/>
                <a:cs typeface="Times New Roman" pitchFamily="18" charset="0"/>
              </a:rPr>
              <a:t>μας εξήγησε είναι πολύ σημαντικό για την ίδια τα παιδιά να νιώθουν οικεία στην τάξη, αλλά και σημαντικά και να συνδιαμορφώνουν όλοι μαζί την εκπαιδευτική διαδικασία. </a:t>
            </a:r>
            <a:endParaRPr lang="el-GR" sz="1600" dirty="0" smtClean="0">
              <a:latin typeface="Times New Roman" pitchFamily="18" charset="0"/>
              <a:cs typeface="Times New Roman" pitchFamily="18" charset="0"/>
            </a:endParaRPr>
          </a:p>
          <a:p>
            <a:pPr marL="0" indent="0" algn="just">
              <a:buNone/>
            </a:pPr>
            <a:endParaRPr lang="el-GR" sz="1600" dirty="0" smtClean="0">
              <a:latin typeface="Times New Roman" pitchFamily="18" charset="0"/>
              <a:cs typeface="Times New Roman" pitchFamily="18" charset="0"/>
            </a:endParaRPr>
          </a:p>
          <a:p>
            <a:pPr marL="0" indent="0" algn="just">
              <a:buNone/>
            </a:pPr>
            <a:r>
              <a:rPr lang="el-GR" sz="1600" dirty="0" smtClean="0">
                <a:latin typeface="Times New Roman" pitchFamily="18" charset="0"/>
                <a:cs typeface="Times New Roman" pitchFamily="18" charset="0"/>
              </a:rPr>
              <a:t>Μας </a:t>
            </a:r>
            <a:r>
              <a:rPr lang="el-GR" sz="1600" dirty="0">
                <a:latin typeface="Times New Roman" pitchFamily="18" charset="0"/>
                <a:cs typeface="Times New Roman" pitchFamily="18" charset="0"/>
              </a:rPr>
              <a:t>είπε ότι έχει ως πρότυπο τα σχολεία </a:t>
            </a:r>
            <a:r>
              <a:rPr lang="en-US" sz="1600" dirty="0">
                <a:latin typeface="Times New Roman" pitchFamily="18" charset="0"/>
                <a:cs typeface="Times New Roman" pitchFamily="18" charset="0"/>
              </a:rPr>
              <a:t>Reggio </a:t>
            </a:r>
            <a:r>
              <a:rPr lang="en-US" sz="1600" dirty="0" smtClean="0">
                <a:latin typeface="Times New Roman" pitchFamily="18" charset="0"/>
                <a:cs typeface="Times New Roman" pitchFamily="18" charset="0"/>
              </a:rPr>
              <a:t>Emilia </a:t>
            </a:r>
            <a:r>
              <a:rPr lang="el-GR" sz="1600" dirty="0">
                <a:latin typeface="Times New Roman" pitchFamily="18" charset="0"/>
                <a:cs typeface="Times New Roman" pitchFamily="18" charset="0"/>
              </a:rPr>
              <a:t>στην Ιταλία. Θυμάμαι ότι κάτι είχαμε πει στην σχολή… να ψάξω τις σημειώσεις μου… </a:t>
            </a:r>
          </a:p>
        </p:txBody>
      </p:sp>
    </p:spTree>
    <p:extLst>
      <p:ext uri="{BB962C8B-B14F-4D97-AF65-F5344CB8AC3E}">
        <p14:creationId xmlns="" xmlns:p14="http://schemas.microsoft.com/office/powerpoint/2010/main" val="119672431"/>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6715140" cy="785794"/>
          </a:xfrm>
        </p:spPr>
        <p:txBody>
          <a:bodyPr>
            <a:normAutofit fontScale="90000"/>
          </a:bodyPr>
          <a:lstStyle/>
          <a:p>
            <a:pPr>
              <a:lnSpc>
                <a:spcPct val="80000"/>
              </a:lnSpc>
            </a:pPr>
            <a:r>
              <a:rPr lang="el-GR" sz="2400" b="1" dirty="0" smtClean="0"/>
              <a:t/>
            </a:r>
            <a:br>
              <a:rPr lang="el-GR" sz="2400" b="1" dirty="0" smtClean="0"/>
            </a:br>
            <a:r>
              <a:rPr lang="el-GR" sz="2700" b="1" dirty="0" smtClean="0">
                <a:latin typeface="Times New Roman" pitchFamily="18" charset="0"/>
                <a:cs typeface="Times New Roman" pitchFamily="18" charset="0"/>
              </a:rPr>
              <a:t> </a:t>
            </a:r>
            <a:br>
              <a:rPr lang="el-GR" sz="2700" b="1" dirty="0" smtClean="0">
                <a:latin typeface="Times New Roman" pitchFamily="18" charset="0"/>
                <a:cs typeface="Times New Roman" pitchFamily="18" charset="0"/>
              </a:rPr>
            </a:br>
            <a:r>
              <a:rPr lang="el-GR" sz="2700" b="1" dirty="0" smtClean="0">
                <a:latin typeface="Times New Roman" pitchFamily="18" charset="0"/>
                <a:cs typeface="Times New Roman" pitchFamily="18" charset="0"/>
              </a:rPr>
              <a:t>1. Η σημασία και η αναγκαιότητα της παρατήρησης ως εκπαιδευτικό εργαλείο</a:t>
            </a:r>
            <a:br>
              <a:rPr lang="el-GR" sz="2700" b="1" dirty="0" smtClean="0">
                <a:latin typeface="Times New Roman" pitchFamily="18" charset="0"/>
                <a:cs typeface="Times New Roman" pitchFamily="18" charset="0"/>
              </a:rPr>
            </a:br>
            <a:r>
              <a:rPr lang="el-GR" sz="27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
            </a:r>
            <a:br>
              <a:rPr lang="el-GR" sz="2400" b="1" dirty="0" smtClean="0">
                <a:latin typeface="Times New Roman" pitchFamily="18" charset="0"/>
                <a:cs typeface="Times New Roman" pitchFamily="18" charset="0"/>
              </a:rPr>
            </a:br>
            <a:r>
              <a:rPr lang="el-GR" sz="2400" b="1" dirty="0" smtClean="0"/>
              <a:t>  </a:t>
            </a:r>
            <a:endParaRPr lang="el-GR" b="1" dirty="0">
              <a:cs typeface="Times New Roman" pitchFamily="16" charset="0"/>
            </a:endParaRPr>
          </a:p>
        </p:txBody>
      </p:sp>
      <p:sp>
        <p:nvSpPr>
          <p:cNvPr id="3075" name="Rectangle 3"/>
          <p:cNvSpPr>
            <a:spLocks noGrp="1" noChangeArrowheads="1"/>
          </p:cNvSpPr>
          <p:nvPr>
            <p:ph idx="1"/>
          </p:nvPr>
        </p:nvSpPr>
        <p:spPr>
          <a:xfrm>
            <a:off x="0" y="857232"/>
            <a:ext cx="6715140" cy="6000768"/>
          </a:xfrm>
        </p:spPr>
        <p:txBody>
          <a:bodyPr>
            <a:normAutofit/>
          </a:bodyPr>
          <a:lstStyle/>
          <a:p>
            <a:pPr algn="ctr">
              <a:buNone/>
            </a:pPr>
            <a:endParaRPr lang="el-GR" sz="2000" b="1" dirty="0" smtClean="0">
              <a:solidFill>
                <a:srgbClr val="7030A0"/>
              </a:solidFill>
              <a:latin typeface="Times New Roman" pitchFamily="18" charset="0"/>
              <a:cs typeface="Times New Roman" pitchFamily="18" charset="0"/>
            </a:endParaRPr>
          </a:p>
          <a:p>
            <a:pPr algn="ctr"/>
            <a:endParaRPr lang="el-GR" sz="2000" b="1" u="sng" dirty="0" smtClean="0">
              <a:solidFill>
                <a:srgbClr val="FF6600"/>
              </a:solidFill>
              <a:latin typeface="Times New Roman" pitchFamily="18" charset="0"/>
              <a:cs typeface="Times New Roman" pitchFamily="18" charset="0"/>
            </a:endParaRPr>
          </a:p>
          <a:p>
            <a:pPr algn="ctr"/>
            <a:r>
              <a:rPr lang="el-GR" sz="3600" b="1" u="sng" dirty="0" smtClean="0">
                <a:solidFill>
                  <a:srgbClr val="FF6600"/>
                </a:solidFill>
                <a:latin typeface="Times New Roman" pitchFamily="18" charset="0"/>
                <a:cs typeface="Times New Roman" pitchFamily="18" charset="0"/>
              </a:rPr>
              <a:t>1. Γνωριμία και κατανόηση πλαισίου</a:t>
            </a:r>
          </a:p>
          <a:p>
            <a:endParaRPr lang="el-GR" sz="2000" b="1" dirty="0" smtClean="0">
              <a:solidFill>
                <a:srgbClr val="7030A0"/>
              </a:solidFill>
              <a:latin typeface="Times New Roman" pitchFamily="18" charset="0"/>
              <a:cs typeface="Times New Roman" pitchFamily="18" charset="0"/>
            </a:endParaRPr>
          </a:p>
          <a:p>
            <a:pPr lvl="1">
              <a:buNone/>
            </a:pPr>
            <a:endParaRPr lang="el-GR" sz="2000" i="1" dirty="0" smtClean="0">
              <a:latin typeface="Times New Roman" pitchFamily="18" charset="0"/>
              <a:cs typeface="Times New Roman" pitchFamily="18" charset="0"/>
            </a:endParaRPr>
          </a:p>
          <a:p>
            <a:pPr lvl="1"/>
            <a:endParaRPr lang="el-GR" sz="2000" dirty="0" smtClean="0">
              <a:latin typeface="Times New Roman" pitchFamily="18" charset="0"/>
              <a:cs typeface="Times New Roman" pitchFamily="18" charset="0"/>
            </a:endParaRPr>
          </a:p>
          <a:p>
            <a:endParaRPr lang="el-GR" sz="2000" dirty="0" smtClean="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8233</TotalTime>
  <Words>2445</Words>
  <Application>Microsoft Office PowerPoint</Application>
  <PresentationFormat>Προβολή στην οθόνη (4:3)</PresentationFormat>
  <Paragraphs>367</Paragraphs>
  <Slides>31</Slides>
  <Notes>27</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Θέμα του Office</vt:lpstr>
      <vt:lpstr>Περιεχόμενα </vt:lpstr>
      <vt:lpstr>Διερευνητικές ερωτήσεις</vt:lpstr>
      <vt:lpstr>Οργανώνοντας μια παρατήρηση…     </vt:lpstr>
      <vt:lpstr>    </vt:lpstr>
      <vt:lpstr>   1. Η σημασία και η αναγκαιότητα της παρατήρησης ως εκπαιδευτικό εργαλείο     </vt:lpstr>
      <vt:lpstr>   1. Η σημασία και η αναγκαιότητα της παρατήρησης ως εκπαιδευτικό εργαλείο     </vt:lpstr>
      <vt:lpstr>Διαφάνεια 7</vt:lpstr>
      <vt:lpstr>Διαφάνεια 8</vt:lpstr>
      <vt:lpstr>   1. Η σημασία και η αναγκαιότητα της παρατήρησης ως εκπαιδευτικό εργαλείο     </vt:lpstr>
      <vt:lpstr>  1. Η σημασία και η αναγκαιότητα της παρατήρησης  ως εκπαιδευτικό εργαλείο   </vt:lpstr>
      <vt:lpstr>  1. Η σημασία και η αναγκαιότητα της παρατήρησης ως εκπαιδευτικό εργαλείο    </vt:lpstr>
      <vt:lpstr>  1. Η σημασία και η αναγκαιότητα της παρατήρησης ως εκπαιδευτικό εργαλείο    </vt:lpstr>
      <vt:lpstr>  1. Η σημασία και η αναγκαιότητα της παρατήρησης ως εκπαιδευτικό εργαλείο    </vt:lpstr>
      <vt:lpstr>  1.Η σημασία και η αναγκαιότητα της παρατήρησης ως εκπαιδευτικό εργαλείο   </vt:lpstr>
      <vt:lpstr>  1.Η σημασία και η αναγκαιότητα της παρατήρησης ως εκπαιδευτικό εργαλείο    </vt:lpstr>
      <vt:lpstr>  1.Η σημασία και η αναγκαιότητα της παρατήρησης ως εκπαιδευτικό εργαλείο    </vt:lpstr>
      <vt:lpstr>2. Η παρατήρηση ως μεθοδολογικό εργαλείο διερεύνησης της εκπαιδευτικής πράξης  </vt:lpstr>
      <vt:lpstr> 2. Η παρατήρηση ως μεθοδολογικό εργαλείο διερεύνησης της εκπαιδευτικής πράξης  </vt:lpstr>
      <vt:lpstr> 2. Η παρατήρηση ως μεθοδολογικό εργαλείο διερεύνησης της εκπαιδευτικής πράξης    </vt:lpstr>
      <vt:lpstr>Διαφάνεια 20</vt:lpstr>
      <vt:lpstr> 2. Η παρατήρηση ως μεθοδολογικό εργαλείο διερεύνησης  της εκπαιδευτικής πράξης    </vt:lpstr>
      <vt:lpstr> 2. Η παρατήρηση ως μεθοδολογικό εργαλείο διερεύνησης  της εκπαιδευτικής πράξης    </vt:lpstr>
      <vt:lpstr>  Δραστηριότητα 1   </vt:lpstr>
      <vt:lpstr>  Δραστηριότητα 1   </vt:lpstr>
      <vt:lpstr>  Δραστηριότητα 1   </vt:lpstr>
      <vt:lpstr>      1. Να επισημάνετε τις διαφορές στην περιγραφή.  2. Τι είδους στοιχεία δίνει η μία περιγραφή και τι στοιχεία δίνει η άλλη περιγραφή;    </vt:lpstr>
      <vt:lpstr>  Δραστηριότητα 1   </vt:lpstr>
      <vt:lpstr>Οι διαφορές αυτές οφείλονται συνήθως στους παρακάτω λόγους:</vt:lpstr>
      <vt:lpstr>Οι διαφορές αυτές οφείλονται συνήθως στους παρακάτω λόγους:</vt:lpstr>
      <vt:lpstr> 1. Συνοψίζοντας…..</vt:lpstr>
      <vt:lpstr>Διαφάνεια 31</vt:lpstr>
    </vt:vector>
  </TitlesOfParts>
  <Company>Nikos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sonia</dc:creator>
  <cp:lastModifiedBy>pc</cp:lastModifiedBy>
  <cp:revision>507</cp:revision>
  <dcterms:created xsi:type="dcterms:W3CDTF">2012-05-04T21:25:24Z</dcterms:created>
  <dcterms:modified xsi:type="dcterms:W3CDTF">2025-05-28T11:42:32Z</dcterms:modified>
</cp:coreProperties>
</file>