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94" r:id="rId2"/>
    <p:sldId id="419" r:id="rId3"/>
    <p:sldId id="420" r:id="rId4"/>
    <p:sldId id="425" r:id="rId5"/>
    <p:sldId id="421" r:id="rId6"/>
    <p:sldId id="422" r:id="rId7"/>
    <p:sldId id="424" r:id="rId8"/>
    <p:sldId id="423" r:id="rId9"/>
    <p:sldId id="428" r:id="rId10"/>
    <p:sldId id="427" r:id="rId11"/>
    <p:sldId id="426" r:id="rId12"/>
    <p:sldId id="418" r:id="rId13"/>
    <p:sldId id="395" r:id="rId14"/>
    <p:sldId id="398" r:id="rId15"/>
    <p:sldId id="396" r:id="rId16"/>
    <p:sldId id="397" r:id="rId17"/>
    <p:sldId id="429" r:id="rId18"/>
    <p:sldId id="399" r:id="rId19"/>
    <p:sldId id="400" r:id="rId20"/>
    <p:sldId id="401" r:id="rId21"/>
    <p:sldId id="430" r:id="rId22"/>
    <p:sldId id="402" r:id="rId23"/>
    <p:sldId id="431" r:id="rId24"/>
    <p:sldId id="403" r:id="rId25"/>
    <p:sldId id="432" r:id="rId26"/>
    <p:sldId id="404" r:id="rId27"/>
    <p:sldId id="405" r:id="rId28"/>
    <p:sldId id="406" r:id="rId29"/>
    <p:sldId id="407" r:id="rId30"/>
    <p:sldId id="433" r:id="rId31"/>
    <p:sldId id="408" r:id="rId32"/>
    <p:sldId id="434" r:id="rId33"/>
    <p:sldId id="409" r:id="rId34"/>
    <p:sldId id="410" r:id="rId35"/>
    <p:sldId id="412" r:id="rId36"/>
    <p:sldId id="411" r:id="rId37"/>
    <p:sldId id="413" r:id="rId38"/>
    <p:sldId id="414" r:id="rId39"/>
    <p:sldId id="415" r:id="rId40"/>
    <p:sldId id="416" r:id="rId41"/>
    <p:sldId id="417" r:id="rId42"/>
    <p:sldId id="277" r:id="rId4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FF"/>
    <a:srgbClr val="FFFF99"/>
    <a:srgbClr val="FF0000"/>
    <a:srgbClr val="FF3399"/>
    <a:srgbClr val="EE7612"/>
    <a:srgbClr val="0000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9642" autoAdjust="0"/>
  </p:normalViewPr>
  <p:slideViewPr>
    <p:cSldViewPr>
      <p:cViewPr>
        <p:scale>
          <a:sx n="70" d="100"/>
          <a:sy n="70" d="100"/>
        </p:scale>
        <p:origin x="-139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359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3E75-9518-4565-AEEF-485C916E550B}" type="datetimeFigureOut">
              <a:rPr lang="el-GR" smtClean="0"/>
              <a:pPr/>
              <a:t>6/12/2024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36221-DC34-4DC4-88AA-BBDBB5D1E8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41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FD748-5434-47C2-BC83-1906F29F35F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8610B-AB15-40BD-BAEC-E6DF52835C4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59808-4998-4177-A6FA-78ADE339812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B45D5-DB39-4CA5-8CB7-487036B74DE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12773-6BE5-490D-AE4F-1A2D11F64C8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F9094-BF39-4350-850F-9F4915352AE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34706-2F1C-4B7A-B360-AB27766B1CD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3F2BD-FCC4-4B84-8B4C-1392E205E2A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BCEA1-5A79-4AF9-A8A7-2E716C1A85C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A7B9F-1830-4D1B-9567-E3D07D8C48B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5D74D-9DC3-40F3-90BC-7022524DE38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E97748-7C6E-4EDD-84BE-7B6EFA99C60B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86874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Διερεύνηση απόψεων 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785794"/>
            <a:ext cx="8643998" cy="6072206"/>
          </a:xfrm>
        </p:spPr>
        <p:txBody>
          <a:bodyPr/>
          <a:lstStyle/>
          <a:p>
            <a:r>
              <a:rPr lang="el-GR" sz="2800" b="1" smtClean="0"/>
              <a:t>Έχετε  </a:t>
            </a:r>
            <a:r>
              <a:rPr lang="el-GR" sz="2800" b="1" smtClean="0"/>
              <a:t>10 </a:t>
            </a:r>
            <a:r>
              <a:rPr lang="el-GR" sz="2800" b="1" dirty="0" smtClean="0"/>
              <a:t>λεπτά χρόνο να σκεφτείτε ατομικά ή ομαδικά τα παρακάτω ερωτήματα και στην συνέχεια να τα συζητήσουμε όλοι μαζί….. </a:t>
            </a:r>
          </a:p>
          <a:p>
            <a:endParaRPr lang="el-GR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0"/>
            <a:ext cx="7929618" cy="6858000"/>
          </a:xfrm>
        </p:spPr>
        <p:txBody>
          <a:bodyPr/>
          <a:lstStyle/>
          <a:p>
            <a:r>
              <a:rPr lang="el-GR" sz="2000" b="1" dirty="0" smtClean="0"/>
              <a:t>6. Πότε / σε </a:t>
            </a:r>
            <a:r>
              <a:rPr lang="el-GR" sz="2000" b="1" dirty="0" smtClean="0">
                <a:solidFill>
                  <a:srgbClr val="EE7612"/>
                </a:solidFill>
              </a:rPr>
              <a:t>ποια χρονική στιγμή </a:t>
            </a:r>
            <a:r>
              <a:rPr lang="el-GR" sz="2000" dirty="0" smtClean="0"/>
              <a:t>μπορεί να αναπτυχθεί ο αναστοχασμός κατά την εκπαιδευτική διαδικασία; Γιατί; σε τι ωφελεί εκείνη την χρονική στιγμή;</a:t>
            </a:r>
          </a:p>
          <a:p>
            <a:endParaRPr lang="el-GR" sz="2000" dirty="0" smtClean="0"/>
          </a:p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α) Ο αναστοχασμός πριν την πράξη </a:t>
            </a:r>
          </a:p>
          <a:p>
            <a:pPr algn="ctr"/>
            <a:endParaRPr lang="el-G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β) Ο αναστοχασμός κατά  την πράξη </a:t>
            </a:r>
          </a:p>
          <a:p>
            <a:pPr algn="ctr"/>
            <a:endParaRPr lang="el-G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γ) Ο αναστοχασμός μετά την πράξη </a:t>
            </a:r>
          </a:p>
          <a:p>
            <a:pPr algn="ctr"/>
            <a:endParaRPr lang="el-GR" sz="2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l-GR" sz="2000" dirty="0" smtClean="0"/>
          </a:p>
          <a:p>
            <a:pPr algn="ctr">
              <a:buNone/>
            </a:pPr>
            <a:r>
              <a:rPr lang="el-GR" sz="2000" dirty="0" smtClean="0"/>
              <a:t>(θα συζητηθεί αναλυτικά στην συνέχεια)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0"/>
            <a:ext cx="7858180" cy="6858000"/>
          </a:xfrm>
        </p:spPr>
        <p:txBody>
          <a:bodyPr/>
          <a:lstStyle/>
          <a:p>
            <a:r>
              <a:rPr lang="el-GR" sz="2000" dirty="0" smtClean="0"/>
              <a:t> 7</a:t>
            </a:r>
            <a:r>
              <a:rPr lang="el-GR" sz="2000" b="1" dirty="0" smtClean="0"/>
              <a:t>.</a:t>
            </a:r>
            <a:r>
              <a:rPr lang="el-GR" sz="2000" dirty="0" smtClean="0"/>
              <a:t> Πιστεύετε  ότι υπάρχει  </a:t>
            </a:r>
            <a:r>
              <a:rPr lang="el-GR" sz="2000" b="1" dirty="0" smtClean="0"/>
              <a:t>σχέση  </a:t>
            </a:r>
            <a:r>
              <a:rPr lang="el-GR" sz="2000" dirty="0" smtClean="0"/>
              <a:t>ανάμεσα στον </a:t>
            </a:r>
            <a:r>
              <a:rPr lang="el-GR" sz="2000" b="1" dirty="0" smtClean="0"/>
              <a:t>αναστοχασμό </a:t>
            </a:r>
            <a:r>
              <a:rPr lang="el-GR" sz="2000" dirty="0" smtClean="0"/>
              <a:t>και στην </a:t>
            </a:r>
            <a:r>
              <a:rPr lang="el-GR" sz="2000" b="1" dirty="0" smtClean="0">
                <a:solidFill>
                  <a:srgbClr val="FF3399"/>
                </a:solidFill>
              </a:rPr>
              <a:t>επαγγελματική μάθηση / ανάπτυξη</a:t>
            </a:r>
            <a:r>
              <a:rPr lang="el-GR" sz="2000" b="1" dirty="0" smtClean="0"/>
              <a:t> </a:t>
            </a:r>
            <a:r>
              <a:rPr lang="el-GR" sz="2000" dirty="0" smtClean="0"/>
              <a:t>του εκπαιδευτικού; Ποια είναι αυτή;</a:t>
            </a:r>
          </a:p>
          <a:p>
            <a:endParaRPr lang="el-GR" sz="2000" dirty="0" smtClean="0"/>
          </a:p>
          <a:p>
            <a:r>
              <a:rPr lang="el-GR" sz="2000" dirty="0" smtClean="0"/>
              <a:t>(α) Πώς κατανοούμε την </a:t>
            </a:r>
            <a:r>
              <a:rPr lang="el-GR" sz="2000" b="1" dirty="0" smtClean="0">
                <a:solidFill>
                  <a:srgbClr val="FF0000"/>
                </a:solidFill>
              </a:rPr>
              <a:t>επαγγελματική ανάπτυξη; 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l-GR" sz="2000" b="1" dirty="0" smtClean="0">
                <a:solidFill>
                  <a:srgbClr val="FF0000"/>
                </a:solidFill>
              </a:rPr>
              <a:t>Τι ρόλο έχει ο επαγγελματίας; 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l-GR" sz="2000" b="1" dirty="0" smtClean="0">
                <a:solidFill>
                  <a:srgbClr val="FF0000"/>
                </a:solidFill>
              </a:rPr>
              <a:t>Ποιες ανάγκες υπηρετεί;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l-GR" sz="2000" b="1" dirty="0" smtClean="0">
                <a:solidFill>
                  <a:srgbClr val="FF0000"/>
                </a:solidFill>
              </a:rPr>
              <a:t>Ποιοι ωφελούνται από την επαγγελματική ανάπτυξη του εκπαιδευτικού και με ποιον τρόπο;</a:t>
            </a: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15404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Επαγγελματική ανάπτυξη των εκπαιδευτικών &amp; </a:t>
            </a:r>
            <a:r>
              <a:rPr lang="el-GR" sz="2400" b="1" dirty="0" err="1" smtClean="0"/>
              <a:t>αναστοχασμός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857232"/>
            <a:ext cx="8001056" cy="6000768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 έννοια της επαγγελματικής ανάπτυξης  όταν αποκτά </a:t>
            </a:r>
            <a:r>
              <a:rPr lang="el-GR" sz="2000" b="1" u="sng" dirty="0" smtClean="0">
                <a:solidFill>
                  <a:srgbClr val="FF0000"/>
                </a:solidFill>
              </a:rPr>
              <a:t>μια κλειστή σημασία</a:t>
            </a:r>
            <a:r>
              <a:rPr lang="el-GR" sz="2000" u="sng" dirty="0" smtClean="0"/>
              <a:t>  </a:t>
            </a:r>
            <a:r>
              <a:rPr lang="el-GR" sz="2000" dirty="0" smtClean="0"/>
              <a:t>συμβαδίζει:</a:t>
            </a:r>
          </a:p>
          <a:p>
            <a:pPr lvl="1"/>
            <a:r>
              <a:rPr lang="el-GR" sz="2000" b="1" dirty="0" smtClean="0"/>
              <a:t>α) με τη μεταφορά διδακτικών δεξιοτήτων </a:t>
            </a:r>
            <a:r>
              <a:rPr lang="el-GR" sz="2000" dirty="0" smtClean="0"/>
              <a:t>και τεχνικών προς τους εκπαιδευτικούς που επιδιώκουν να εξελίσσονται (Πυργιωτάκης, 1999),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b="1" dirty="0" smtClean="0"/>
              <a:t>β) με την ανάληψη ενός παθητικού, ετεροκατευθυνόμενου  ρόλου </a:t>
            </a:r>
            <a:r>
              <a:rPr lang="el-GR" sz="2000" dirty="0" smtClean="0"/>
              <a:t>από τον εκπαιδευτικό, στον οποίο </a:t>
            </a:r>
            <a:r>
              <a:rPr lang="el-GR" sz="2000" b="1" dirty="0" smtClean="0"/>
              <a:t>καθίσταται απλός διεκπεραιωτής </a:t>
            </a:r>
            <a:r>
              <a:rPr lang="el-GR" sz="2000" dirty="0" smtClean="0"/>
              <a:t>των αποφάσεων, υποβαθμίζοντας τον επαγγελματισμό του (Ματσαγγούρας, 1999),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b="1" dirty="0" smtClean="0"/>
              <a:t>γ) με την παράβλεψη των προσωπικών θεωριών </a:t>
            </a:r>
            <a:r>
              <a:rPr lang="el-GR" sz="2000" dirty="0" smtClean="0"/>
              <a:t>των εκπαιδευτικών (πεποιθήσεις, αξιακό σύστημα που ενστερνίζονται), που επηρεάζουν συνειδητά ή ασυνείδητα τις διδακτικές πρακτικές τους (Hargreaves &amp; Fullan, 2002). </a:t>
            </a:r>
          </a:p>
          <a:p>
            <a:pPr algn="just">
              <a:buNone/>
            </a:pPr>
            <a:endParaRPr lang="el-GR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86874" cy="100010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Επαγγελματική ανάπτυξη των εκπαιδευτικών &amp; </a:t>
            </a:r>
            <a:r>
              <a:rPr lang="el-GR" sz="2400" b="1" dirty="0" err="1" smtClean="0"/>
              <a:t>αναστοχασμός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r>
              <a:rPr lang="el-GR" sz="2400" b="1" dirty="0" smtClean="0"/>
              <a:t>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143932" cy="6143644"/>
          </a:xfrm>
        </p:spPr>
        <p:txBody>
          <a:bodyPr/>
          <a:lstStyle/>
          <a:p>
            <a:r>
              <a:rPr lang="el-GR" sz="2000" dirty="0" smtClean="0"/>
              <a:t>Υιοθετούμε ένα </a:t>
            </a:r>
            <a:r>
              <a:rPr lang="el-GR" sz="2000" dirty="0" smtClean="0">
                <a:solidFill>
                  <a:srgbClr val="FF0000"/>
                </a:solidFill>
              </a:rPr>
              <a:t>μοντέλο επαγγελματικής ανάπτυξης </a:t>
            </a:r>
            <a:r>
              <a:rPr lang="el-GR" sz="2000" dirty="0" smtClean="0"/>
              <a:t>των εκπαιδευτικών, </a:t>
            </a:r>
            <a:r>
              <a:rPr lang="el-GR" sz="2000" b="1" u="sng" dirty="0" smtClean="0">
                <a:solidFill>
                  <a:srgbClr val="FF0000"/>
                </a:solidFill>
              </a:rPr>
              <a:t>με την ευρεία της έννοια</a:t>
            </a:r>
            <a:r>
              <a:rPr lang="el-GR" sz="2000" dirty="0" smtClean="0"/>
              <a:t>, που βασίζεται στη λογική μιας προσέγγισης όπου οι επαγγελματίες:</a:t>
            </a:r>
          </a:p>
          <a:p>
            <a:endParaRPr lang="el-GR" sz="2000" dirty="0" smtClean="0"/>
          </a:p>
          <a:p>
            <a:pPr lvl="1"/>
            <a:r>
              <a:rPr lang="el-GR" sz="2000" i="1" dirty="0" smtClean="0"/>
              <a:t>είναι </a:t>
            </a:r>
            <a:r>
              <a:rPr lang="el-GR" sz="2000" b="1" i="1" dirty="0" smtClean="0"/>
              <a:t>ενεργά υποκείμενα </a:t>
            </a:r>
            <a:r>
              <a:rPr lang="el-GR" sz="2000" i="1" dirty="0" smtClean="0"/>
              <a:t>που ερευνούν,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σχεδιάζουν και εφαρμόζουν </a:t>
            </a:r>
            <a:r>
              <a:rPr lang="el-GR" sz="2000" i="1" dirty="0" smtClean="0"/>
              <a:t>νέες πρακτικές,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αξιολογούν την αποτελεσματικότητα </a:t>
            </a:r>
            <a:r>
              <a:rPr lang="el-GR" sz="2000" i="1" dirty="0" smtClean="0"/>
              <a:t>τους και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οδηγούνται σε συμπεράσματα</a:t>
            </a:r>
            <a:r>
              <a:rPr lang="el-GR" sz="2000" i="1" dirty="0" smtClean="0"/>
              <a:t>. 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86874" cy="100010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Επαγγελματική ανάπτυξη των εκπαιδευτικών &amp; </a:t>
            </a:r>
            <a:r>
              <a:rPr lang="el-GR" sz="2400" b="1" dirty="0" err="1" smtClean="0"/>
              <a:t>αναστοχασμός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785794"/>
            <a:ext cx="7858180" cy="6072206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Υπό την έννοια </a:t>
            </a:r>
            <a:r>
              <a:rPr lang="el-GR" sz="2000" b="1" u="sng" dirty="0" smtClean="0">
                <a:solidFill>
                  <a:srgbClr val="FF0000"/>
                </a:solidFill>
              </a:rPr>
              <a:t>της διευρυμένης επαγγελματικής ανάπτυξης</a:t>
            </a:r>
            <a:endParaRPr lang="el-GR" sz="2000" u="sng" dirty="0" smtClean="0"/>
          </a:p>
          <a:p>
            <a:pPr lvl="1"/>
            <a:r>
              <a:rPr lang="el-GR" sz="2000" b="1" i="1" dirty="0" smtClean="0"/>
              <a:t>Α) ο εκπαιδευτικός </a:t>
            </a:r>
            <a:r>
              <a:rPr lang="el-GR" sz="2000" i="1" dirty="0" smtClean="0"/>
              <a:t>υπηρετεί τις ανάγκες του αλλά και τις ανάγκες του συστήματος για αλλαγή (Day, 1999),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β) υιοθετεί έναν νέο ρόλο επαγγελματία</a:t>
            </a:r>
            <a:r>
              <a:rPr lang="el-GR" sz="2000" i="1" dirty="0" smtClean="0"/>
              <a:t>, σύμφωνα με τον οποίο, </a:t>
            </a:r>
          </a:p>
          <a:p>
            <a:pPr lvl="2"/>
            <a:r>
              <a:rPr lang="el-GR" sz="2000" i="1" dirty="0" smtClean="0"/>
              <a:t>οι ίδιοι οι εκπαιδευτικοί, ερευνούν το πρόβλημα τους</a:t>
            </a:r>
          </a:p>
          <a:p>
            <a:pPr lvl="2"/>
            <a:r>
              <a:rPr lang="el-GR" sz="2000" b="1" i="1" dirty="0" smtClean="0"/>
              <a:t>παρατηρούν, τεκμηριώνουν και αναστοχάζονται </a:t>
            </a:r>
            <a:r>
              <a:rPr lang="el-GR" sz="2000" i="1" dirty="0" smtClean="0"/>
              <a:t>σχετικά με την καθημερινή εκπαιδευτική διαδικασία (Altrichter, Posch &amp; Somekh 1993),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γ) αναβαθμίζεται ο ρόλος του εκπαιδευτικού σε φορέα μάθησης και αλλαγής </a:t>
            </a:r>
            <a:r>
              <a:rPr lang="el-GR" sz="2000" i="1" dirty="0" smtClean="0"/>
              <a:t>(Ganser, 2000∙ Day, 1999),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δ</a:t>
            </a:r>
            <a:r>
              <a:rPr lang="el-GR" sz="2000" b="1" i="1" dirty="0" smtClean="0"/>
              <a:t>) συνυπολογίζονται οι προσωπικές αντιλήψεις </a:t>
            </a:r>
            <a:r>
              <a:rPr lang="el-GR" sz="2000" i="1" dirty="0" smtClean="0"/>
              <a:t>των εκπαιδευτικών, ως παράγοντες που επιδρούν στο εκπαιδευτικό τους έργο.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86874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r>
              <a:rPr lang="el-GR" sz="2400" b="1" dirty="0" smtClean="0"/>
              <a:t>Επαγγελματική ανάπτυξη των εκπαιδευτικών &amp; </a:t>
            </a:r>
            <a:r>
              <a:rPr lang="el-GR" sz="2400" b="1" dirty="0" err="1" smtClean="0"/>
              <a:t>αναστοχασμός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215370" cy="6143644"/>
          </a:xfrm>
        </p:spPr>
        <p:txBody>
          <a:bodyPr/>
          <a:lstStyle/>
          <a:p>
            <a:r>
              <a:rPr lang="el-GR" sz="2000" b="1" dirty="0" smtClean="0"/>
              <a:t>Ο εκπαιδευτικός </a:t>
            </a:r>
            <a:r>
              <a:rPr lang="el-GR" sz="2000" dirty="0" smtClean="0"/>
              <a:t>:</a:t>
            </a:r>
          </a:p>
          <a:p>
            <a:pPr lvl="1"/>
            <a:endParaRPr lang="el-GR" sz="2000" b="1" dirty="0" smtClean="0"/>
          </a:p>
          <a:p>
            <a:pPr lvl="1"/>
            <a:r>
              <a:rPr lang="el-GR" sz="2000" b="1" dirty="0" smtClean="0"/>
              <a:t>μέσα από τη διερεύνηση </a:t>
            </a:r>
            <a:r>
              <a:rPr lang="el-GR" sz="2000" dirty="0" smtClean="0"/>
              <a:t>και τη μελέτη της δικής του </a:t>
            </a:r>
            <a:r>
              <a:rPr lang="el-GR" sz="2000" b="1" dirty="0" smtClean="0"/>
              <a:t>θεωρίας και πρακτικής </a:t>
            </a:r>
            <a:r>
              <a:rPr lang="el-GR" sz="2000" dirty="0" smtClean="0"/>
              <a:t>στη σχολική τάξη,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dirty="0" smtClean="0"/>
              <a:t>αλλά και μέσα </a:t>
            </a:r>
            <a:r>
              <a:rPr lang="el-GR" sz="2000" b="1" dirty="0" smtClean="0"/>
              <a:t>από τη συνεργασία και την ανταλλαγή προβληματισμών </a:t>
            </a:r>
            <a:r>
              <a:rPr lang="el-GR" sz="2000" dirty="0" smtClean="0"/>
              <a:t>με συναδέλφους του ή κάποιον εξωτερικό συνεργάτη ή έναν επαγγελματία ερευνητή:</a:t>
            </a:r>
          </a:p>
          <a:p>
            <a:pPr lvl="2"/>
            <a:r>
              <a:rPr lang="el-GR" sz="2000" b="1" i="1" dirty="0" smtClean="0"/>
              <a:t>ενισχύει την καινοτόμο σκέψη και δράση του </a:t>
            </a:r>
            <a:r>
              <a:rPr lang="el-GR" sz="2000" i="1" dirty="0" smtClean="0"/>
              <a:t>στο σχολικό χώρο και </a:t>
            </a:r>
          </a:p>
          <a:p>
            <a:pPr lvl="2"/>
            <a:endParaRPr lang="el-GR" sz="2000" i="1" dirty="0" smtClean="0"/>
          </a:p>
          <a:p>
            <a:pPr lvl="2"/>
            <a:r>
              <a:rPr lang="el-GR" sz="2000" b="1" i="1" dirty="0" smtClean="0"/>
              <a:t>γίνεται συνειδητός επαγγελματίας</a:t>
            </a:r>
            <a:r>
              <a:rPr lang="el-GR" sz="2000" i="1" dirty="0" smtClean="0"/>
              <a:t>, που αναλαμβάνει την αυτοβελτίωση του εκπαιδευτικού του έργου.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86874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r>
              <a:rPr lang="el-GR" sz="2400" b="1" dirty="0" smtClean="0"/>
              <a:t>Επαγγελματική ανάπτυξη των εκπαιδευτικών &amp; </a:t>
            </a:r>
            <a:r>
              <a:rPr lang="el-GR" sz="2400" b="1" dirty="0" err="1" smtClean="0"/>
              <a:t>αναστοχασμός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r>
              <a:rPr lang="el-GR" sz="2400" b="1" dirty="0" smtClean="0"/>
              <a:t>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8143900" cy="6215082"/>
          </a:xfrm>
        </p:spPr>
        <p:txBody>
          <a:bodyPr/>
          <a:lstStyle/>
          <a:p>
            <a:endParaRPr lang="el-GR" sz="2000" dirty="0" smtClean="0"/>
          </a:p>
          <a:p>
            <a:r>
              <a:rPr lang="el-GR" sz="2000" dirty="0" smtClean="0"/>
              <a:t>Πολλοί ερευνητές υπογραμμίζουν τα </a:t>
            </a:r>
            <a:r>
              <a:rPr lang="el-GR" sz="2000" b="1" dirty="0" smtClean="0">
                <a:solidFill>
                  <a:srgbClr val="FF0000"/>
                </a:solidFill>
              </a:rPr>
              <a:t>συγκριτικά πλεονεκτήματά μιας διευρυμένης </a:t>
            </a:r>
            <a:r>
              <a:rPr lang="el-GR" sz="2000" dirty="0" smtClean="0"/>
              <a:t> επαγγελματικής ανάπτυξης, σε πολλαπλά επίπεδα. </a:t>
            </a:r>
          </a:p>
          <a:p>
            <a:r>
              <a:rPr lang="el-GR" sz="2000" dirty="0" smtClean="0"/>
              <a:t>Πιο συγκεκριμένα, τονίζουν  (</a:t>
            </a:r>
            <a:r>
              <a:rPr lang="en-US" sz="2000" dirty="0" smtClean="0"/>
              <a:t>Delong</a:t>
            </a:r>
            <a:r>
              <a:rPr lang="el-GR" sz="2000" dirty="0" smtClean="0"/>
              <a:t>, 2004∙ </a:t>
            </a:r>
            <a:r>
              <a:rPr lang="en-US" sz="2000" dirty="0" err="1" smtClean="0"/>
              <a:t>Altrichter</a:t>
            </a:r>
            <a:r>
              <a:rPr lang="el-GR" sz="2000" dirty="0" smtClean="0"/>
              <a:t>, </a:t>
            </a:r>
            <a:r>
              <a:rPr lang="en-US" sz="2000" dirty="0" err="1" smtClean="0"/>
              <a:t>Posch</a:t>
            </a:r>
            <a:r>
              <a:rPr lang="el-GR" sz="2000" dirty="0" smtClean="0"/>
              <a:t>, &amp; </a:t>
            </a:r>
            <a:r>
              <a:rPr lang="en-US" sz="2000" dirty="0" err="1" smtClean="0"/>
              <a:t>Somekh</a:t>
            </a:r>
            <a:r>
              <a:rPr lang="el-GR" sz="2000" dirty="0" smtClean="0"/>
              <a:t>, 2001:298) </a:t>
            </a:r>
            <a:r>
              <a:rPr lang="el-GR" sz="2000" dirty="0" smtClean="0">
                <a:solidFill>
                  <a:srgbClr val="FF0000"/>
                </a:solidFill>
              </a:rPr>
              <a:t>πως </a:t>
            </a:r>
            <a:r>
              <a:rPr lang="el-GR" sz="2000" b="1" dirty="0" smtClean="0">
                <a:solidFill>
                  <a:srgbClr val="FF0000"/>
                </a:solidFill>
              </a:rPr>
              <a:t>υπάρχουν οφέλη</a:t>
            </a:r>
            <a:r>
              <a:rPr lang="el-GR" sz="2000" dirty="0" smtClean="0">
                <a:solidFill>
                  <a:srgbClr val="FF0000"/>
                </a:solidFill>
              </a:rPr>
              <a:t>: </a:t>
            </a:r>
          </a:p>
          <a:p>
            <a:endParaRPr lang="el-GR" sz="2000" dirty="0" smtClean="0">
              <a:solidFill>
                <a:srgbClr val="FF0000"/>
              </a:solidFill>
            </a:endParaRPr>
          </a:p>
          <a:p>
            <a:pPr lvl="1"/>
            <a:r>
              <a:rPr lang="el-GR" sz="2000" b="1" i="1" dirty="0" smtClean="0"/>
              <a:t>α) για τους μαθητές</a:t>
            </a:r>
            <a:r>
              <a:rPr lang="el-GR" sz="2000" i="1" dirty="0" smtClean="0"/>
              <a:t>, που προκύπτουν από τη </a:t>
            </a:r>
            <a:r>
              <a:rPr lang="el-GR" sz="2000" b="1" i="1" dirty="0" smtClean="0"/>
              <a:t>βελτίωση</a:t>
            </a:r>
            <a:r>
              <a:rPr lang="el-GR" sz="2000" i="1" dirty="0" smtClean="0"/>
              <a:t> της ποιότητας της διδασκαλίας και της μάθησης,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β) για τους εκπαιδευτικούς</a:t>
            </a:r>
            <a:r>
              <a:rPr lang="el-GR" sz="2000" i="1" dirty="0" smtClean="0"/>
              <a:t>, καθώς συμβάλλει στην επαγγελματική ανάπτυξη τους, μέσα από τη  </a:t>
            </a:r>
            <a:r>
              <a:rPr lang="el-GR" sz="2000" b="1" i="1" dirty="0" smtClean="0"/>
              <a:t>βελτίωση των πρακτικών τους θεωριών </a:t>
            </a:r>
            <a:r>
              <a:rPr lang="el-GR" sz="2000" i="1" dirty="0" smtClean="0"/>
              <a:t>και την ικανότητά τους για αναστοχασμό πάνω στη δράση τους, </a:t>
            </a:r>
          </a:p>
          <a:p>
            <a:pPr lvl="1"/>
            <a:endParaRPr lang="el-GR" sz="200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86874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Επαγγελματική ανάπτυξη των εκπαιδευτικών &amp; </a:t>
            </a:r>
            <a:r>
              <a:rPr lang="el-GR" sz="2400" b="1" dirty="0" err="1" smtClean="0"/>
              <a:t>αναστοχασμός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r>
              <a:rPr lang="el-GR" sz="2400" b="1" dirty="0" smtClean="0"/>
              <a:t>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8358214" cy="6286520"/>
          </a:xfrm>
        </p:spPr>
        <p:txBody>
          <a:bodyPr/>
          <a:lstStyle/>
          <a:p>
            <a:endParaRPr lang="el-GR" sz="1800" i="1" dirty="0" smtClean="0"/>
          </a:p>
          <a:p>
            <a:pPr lvl="1"/>
            <a:r>
              <a:rPr lang="el-GR" sz="2000" b="1" i="1" dirty="0" smtClean="0"/>
              <a:t>γ) για το ίδιο το σχολείο</a:t>
            </a:r>
            <a:r>
              <a:rPr lang="el-GR" sz="2000" i="1" dirty="0" smtClean="0"/>
              <a:t>, μέσα από τη </a:t>
            </a:r>
            <a:r>
              <a:rPr lang="el-GR" sz="2000" b="1" i="1" dirty="0" smtClean="0"/>
              <a:t>διάχυση και το μοίρασμα της γνώσης </a:t>
            </a:r>
            <a:r>
              <a:rPr lang="el-GR" sz="2000" i="1" dirty="0" smtClean="0"/>
              <a:t>που παράγεται από την ενεργή συμμετοχή των εμπλεκόμενων (εκπαιδευτικοί, μαθητές, γονείς)</a:t>
            </a:r>
            <a:endParaRPr lang="en-US" sz="2000" i="1" dirty="0" smtClean="0"/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δ) για την ανάπτυξη της εκπαιδευτικής γνώσης</a:t>
            </a:r>
            <a:r>
              <a:rPr lang="el-GR" sz="2000" i="1" dirty="0" smtClean="0"/>
              <a:t>, μέσα </a:t>
            </a:r>
            <a:r>
              <a:rPr lang="el-GR" sz="2000" b="1" i="1" dirty="0" smtClean="0"/>
              <a:t>από τη γνώση που προκύπτει </a:t>
            </a:r>
            <a:r>
              <a:rPr lang="el-GR" sz="2000" i="1" dirty="0" smtClean="0"/>
              <a:t>από ερευνητικές  &amp; τεκμηριωμένες διαδικασίες των εκπαιδευτικών της τάξης και τέλος </a:t>
            </a:r>
            <a:r>
              <a:rPr lang="el-GR" sz="2000" b="1" i="1" dirty="0" smtClean="0"/>
              <a:t>υπάρχουν οφέλη </a:t>
            </a:r>
          </a:p>
          <a:p>
            <a:pPr lvl="1"/>
            <a:endParaRPr lang="el-GR" sz="2000" b="1" i="1" dirty="0" smtClean="0"/>
          </a:p>
          <a:p>
            <a:pPr lvl="1"/>
            <a:r>
              <a:rPr lang="el-GR" sz="2000" b="1" i="1" dirty="0" smtClean="0"/>
              <a:t>για τη συλλογική ανάπτυξη του εκπαιδευτικού κλάδου</a:t>
            </a:r>
            <a:r>
              <a:rPr lang="el-GR" sz="2000" i="1" dirty="0" smtClean="0"/>
              <a:t>, καθώς οι ατομικές πρακτικές των μελών ανοίγονται στην κριτική και τη συζήτηση, διερευνώντας έτσι τη βάση της γνώσης του κλάδου.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58214" y="0"/>
            <a:ext cx="642942" cy="100010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7858148" cy="6858000"/>
          </a:xfrm>
        </p:spPr>
        <p:txBody>
          <a:bodyPr/>
          <a:lstStyle/>
          <a:p>
            <a:endParaRPr lang="en-US" sz="2000" dirty="0" smtClean="0"/>
          </a:p>
          <a:p>
            <a:r>
              <a:rPr lang="el-GR" sz="2200" dirty="0" smtClean="0">
                <a:solidFill>
                  <a:srgbClr val="FF0000"/>
                </a:solidFill>
              </a:rPr>
              <a:t>Με ποιο τρόπο  λοιπόν, μπορεί να  επιτευχτεί η επαγγελματική </a:t>
            </a:r>
            <a:r>
              <a:rPr lang="el-GR" sz="2200" dirty="0" err="1" smtClean="0">
                <a:solidFill>
                  <a:srgbClr val="FF0000"/>
                </a:solidFill>
              </a:rPr>
              <a:t>ανάπτυξη…..δηλ</a:t>
            </a:r>
            <a:r>
              <a:rPr lang="el-GR" sz="2200" dirty="0" smtClean="0">
                <a:solidFill>
                  <a:srgbClr val="FF0000"/>
                </a:solidFill>
              </a:rPr>
              <a:t>.</a:t>
            </a:r>
          </a:p>
          <a:p>
            <a:endParaRPr lang="el-GR" sz="2000" dirty="0" smtClean="0"/>
          </a:p>
          <a:p>
            <a:pPr algn="ctr"/>
            <a:r>
              <a:rPr lang="el-GR" sz="2400" b="1" i="1" dirty="0" smtClean="0"/>
              <a:t>α) η ενίσχυση του εκπαιδευτικού ως στοχαζόμενου επαγγελματία</a:t>
            </a:r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r>
              <a:rPr lang="el-GR" sz="2400" b="1" i="1" dirty="0" smtClean="0"/>
              <a:t>β) η ενίσχυση του εκπαιδευτικού ως ερευνητή;</a:t>
            </a:r>
          </a:p>
          <a:p>
            <a:endParaRPr lang="el-GR" sz="2000" b="1" i="1" dirty="0" smtClean="0"/>
          </a:p>
          <a:p>
            <a:pPr algn="ctr">
              <a:buNone/>
            </a:pPr>
            <a:r>
              <a:rPr lang="el-GR" sz="2000" dirty="0" smtClean="0"/>
              <a:t>με στόχο την αυτοβελτίωση και την αυτομάθηση του εκπαιδευτικού;</a:t>
            </a:r>
          </a:p>
          <a:p>
            <a:endParaRPr lang="el-GR" sz="1800" dirty="0" smtClean="0"/>
          </a:p>
          <a:p>
            <a:endParaRPr lang="el-GR" sz="180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43966" cy="571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Α. 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7786710" cy="6215082"/>
          </a:xfrm>
        </p:spPr>
        <p:txBody>
          <a:bodyPr/>
          <a:lstStyle/>
          <a:p>
            <a:r>
              <a:rPr lang="el-GR" sz="2000" b="1" dirty="0" smtClean="0"/>
              <a:t>1. Ανάληψη ενός ρόλου στοχαζόμενου </a:t>
            </a:r>
            <a:r>
              <a:rPr lang="el-GR" sz="2000" dirty="0" smtClean="0"/>
              <a:t>επαγγελματία από τον ίδιο τον εκπαιδευτικό, προκειμένου να λειτουργήσει :</a:t>
            </a:r>
          </a:p>
          <a:p>
            <a:pPr lvl="1"/>
            <a:r>
              <a:rPr lang="el-GR" sz="2000" i="1" dirty="0" smtClean="0"/>
              <a:t>ως </a:t>
            </a:r>
            <a:r>
              <a:rPr lang="el-GR" sz="2000" i="1" dirty="0" smtClean="0">
                <a:solidFill>
                  <a:srgbClr val="C00000"/>
                </a:solidFill>
              </a:rPr>
              <a:t>διαμορφωτής</a:t>
            </a:r>
            <a:r>
              <a:rPr lang="el-GR" sz="2000" i="1" dirty="0" smtClean="0"/>
              <a:t> και ως </a:t>
            </a:r>
            <a:r>
              <a:rPr lang="el-GR" sz="2000" i="1" dirty="0" smtClean="0">
                <a:solidFill>
                  <a:srgbClr val="C00000"/>
                </a:solidFill>
              </a:rPr>
              <a:t>παράγοντας ανανέωσης </a:t>
            </a:r>
            <a:r>
              <a:rPr lang="el-GR" sz="2000" i="1" dirty="0" smtClean="0"/>
              <a:t>της εκπαιδευτικής πραγματικότητας αλλά </a:t>
            </a:r>
          </a:p>
          <a:p>
            <a:pPr lvl="1"/>
            <a:r>
              <a:rPr lang="el-GR" sz="2000" i="1" dirty="0" smtClean="0"/>
              <a:t>και ως </a:t>
            </a:r>
            <a:r>
              <a:rPr lang="el-GR" sz="2000" i="1" dirty="0" smtClean="0">
                <a:solidFill>
                  <a:srgbClr val="C00000"/>
                </a:solidFill>
              </a:rPr>
              <a:t>φορέα</a:t>
            </a:r>
            <a:r>
              <a:rPr lang="el-GR" sz="2000" i="1" dirty="0" smtClean="0"/>
              <a:t>ς των εκπαιδευτικών </a:t>
            </a:r>
            <a:r>
              <a:rPr lang="el-GR" sz="2000" i="1" dirty="0" smtClean="0">
                <a:solidFill>
                  <a:srgbClr val="C00000"/>
                </a:solidFill>
              </a:rPr>
              <a:t>αλλαγών. </a:t>
            </a:r>
          </a:p>
          <a:p>
            <a:pPr lvl="1"/>
            <a:endParaRPr lang="el-GR" sz="2000" i="1" dirty="0" smtClean="0"/>
          </a:p>
          <a:p>
            <a:r>
              <a:rPr lang="el-GR" sz="2000" b="1" dirty="0" smtClean="0"/>
              <a:t>Ο εκπαιδευτικός </a:t>
            </a:r>
            <a:r>
              <a:rPr lang="el-GR" sz="2000" dirty="0" smtClean="0"/>
              <a:t>σήμερα για να μπορέσει να ανταποκριθεί στον πολλαπλό και </a:t>
            </a:r>
            <a:r>
              <a:rPr lang="el-GR" sz="2000" dirty="0" smtClean="0">
                <a:solidFill>
                  <a:srgbClr val="C00000"/>
                </a:solidFill>
              </a:rPr>
              <a:t>σύνθετο ρόλο </a:t>
            </a:r>
            <a:r>
              <a:rPr lang="el-GR" sz="2000" dirty="0" smtClean="0"/>
              <a:t>που καλείται να αναλάβει, χρειάζεται </a:t>
            </a:r>
          </a:p>
          <a:p>
            <a:pPr lvl="1"/>
            <a:r>
              <a:rPr lang="el-GR" sz="2000" i="1" dirty="0" smtClean="0"/>
              <a:t>να είναι επαρκής και </a:t>
            </a:r>
            <a:r>
              <a:rPr lang="el-GR" sz="2000" b="1" i="1" dirty="0" smtClean="0"/>
              <a:t>εφοδιασμένος ως προς τη γνωστική βάση του επαγγέλματος του </a:t>
            </a:r>
            <a:r>
              <a:rPr lang="el-GR" sz="2000" i="1" dirty="0" smtClean="0"/>
              <a:t>(Shulman, 1986), </a:t>
            </a:r>
          </a:p>
          <a:p>
            <a:pPr lvl="1"/>
            <a:r>
              <a:rPr lang="el-GR" sz="2000" b="1" i="1" dirty="0" smtClean="0"/>
              <a:t>να κατέχει μια σειρά από ερευνητικές και κριτικές δεξιότητες </a:t>
            </a:r>
            <a:r>
              <a:rPr lang="el-GR" sz="2000" i="1" dirty="0" smtClean="0"/>
              <a:t>(Αυγητίδου, 2014), που θα τον βοηθήσουν να ερευνά ο ίδιος τη δράση και το πλαίσιο της εργασίας του,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 να προβαίνει στις </a:t>
            </a:r>
            <a:r>
              <a:rPr lang="el-GR" sz="2000" b="1" i="1" dirty="0" smtClean="0"/>
              <a:t>κατάλληλες παιδαγωγικές και διδακτικές δράσεις </a:t>
            </a:r>
            <a:r>
              <a:rPr lang="el-GR" sz="2000" i="1" dirty="0" smtClean="0"/>
              <a:t>(Schön, 1983),</a:t>
            </a:r>
          </a:p>
          <a:p>
            <a:pPr lvl="1"/>
            <a:r>
              <a:rPr lang="el-GR" sz="2000" i="1" dirty="0" smtClean="0"/>
              <a:t>να  κατακτήσει την ικανότητα για διαρκή </a:t>
            </a:r>
            <a:r>
              <a:rPr lang="el-GR" sz="2000" b="1" i="1" dirty="0" smtClean="0"/>
              <a:t>στοχασμό και αναστοχασμό. </a:t>
            </a:r>
          </a:p>
          <a:p>
            <a:endParaRPr lang="el-GR" sz="200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r>
              <a:rPr lang="el-GR" sz="2000" b="1" dirty="0" smtClean="0"/>
              <a:t>1. </a:t>
            </a:r>
            <a:r>
              <a:rPr lang="el-GR" sz="2000" dirty="0" smtClean="0"/>
              <a:t>Ποιες λέξεις σας έρχονται στο μυαλό ακούγοντας τον όρο:  </a:t>
            </a:r>
            <a:r>
              <a:rPr lang="el-GR" sz="2000" b="1" i="1" dirty="0" smtClean="0">
                <a:solidFill>
                  <a:srgbClr val="FF0000"/>
                </a:solidFill>
              </a:rPr>
              <a:t>στοχασμός και αναστοχασμός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2.</a:t>
            </a:r>
            <a:r>
              <a:rPr lang="el-GR" sz="2000" dirty="0" smtClean="0"/>
              <a:t> </a:t>
            </a:r>
            <a:r>
              <a:rPr lang="el-GR" sz="2000" b="1" dirty="0" smtClean="0">
                <a:solidFill>
                  <a:schemeClr val="accent5">
                    <a:lumMod val="50000"/>
                  </a:schemeClr>
                </a:solidFill>
              </a:rPr>
              <a:t>Τι συμβαίνει  δηλαδή </a:t>
            </a:r>
            <a:r>
              <a:rPr lang="el-GR" sz="2000" dirty="0" smtClean="0"/>
              <a:t>όταν κάποιος εκπαιδευτικός  </a:t>
            </a:r>
            <a:r>
              <a:rPr lang="el-GR" sz="2000" b="1" dirty="0" smtClean="0"/>
              <a:t>αναστοχάζεται  </a:t>
            </a:r>
            <a:r>
              <a:rPr lang="el-GR" sz="2000" dirty="0" smtClean="0"/>
              <a:t>για τις πρακτικές του;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3.</a:t>
            </a:r>
            <a:r>
              <a:rPr lang="el-GR" sz="2000" dirty="0" smtClean="0"/>
              <a:t> Ποια </a:t>
            </a:r>
            <a:r>
              <a:rPr lang="el-GR" sz="2000" b="1" dirty="0" smtClean="0">
                <a:solidFill>
                  <a:srgbClr val="0000FF"/>
                </a:solidFill>
              </a:rPr>
              <a:t>προσωπικά χαρακτηριστικά </a:t>
            </a:r>
            <a:r>
              <a:rPr lang="el-GR" sz="2000" dirty="0" smtClean="0"/>
              <a:t>και ποιες </a:t>
            </a:r>
            <a:r>
              <a:rPr lang="el-GR" sz="2000" b="1" dirty="0" smtClean="0">
                <a:solidFill>
                  <a:srgbClr val="0000FF"/>
                </a:solidFill>
              </a:rPr>
              <a:t>δεξιότητες</a:t>
            </a:r>
            <a:r>
              <a:rPr lang="el-GR" sz="2000" b="1" dirty="0" smtClean="0"/>
              <a:t> πιστεύετε ότι </a:t>
            </a:r>
            <a:r>
              <a:rPr lang="el-GR" sz="2000" dirty="0" smtClean="0"/>
              <a:t>είναι απαραίτητες για να αναστοχαστεί ο εκπαιδευτικός</a:t>
            </a:r>
            <a:r>
              <a:rPr lang="el-GR" sz="2000" b="1" dirty="0" smtClean="0"/>
              <a:t> ;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l-GR" sz="2000" b="1" dirty="0" smtClean="0"/>
              <a:t>4. Με ποια αφορμή λοιπόν, </a:t>
            </a:r>
            <a:r>
              <a:rPr lang="el-GR" sz="2000" dirty="0" smtClean="0"/>
              <a:t>θα αναστοχαστεί ένας εκπαιδευτικός; </a:t>
            </a:r>
          </a:p>
          <a:p>
            <a:endParaRPr lang="el-GR" sz="2000" dirty="0" smtClean="0"/>
          </a:p>
          <a:p>
            <a:r>
              <a:rPr lang="el-GR" sz="2000" b="1" dirty="0" smtClean="0"/>
              <a:t>5.</a:t>
            </a:r>
            <a:r>
              <a:rPr lang="el-GR" sz="2000" dirty="0" smtClean="0"/>
              <a:t> Ποια </a:t>
            </a:r>
            <a:r>
              <a:rPr lang="el-GR" sz="2000" b="1" dirty="0" smtClean="0">
                <a:solidFill>
                  <a:srgbClr val="C00000"/>
                </a:solidFill>
              </a:rPr>
              <a:t>εργαλεία</a:t>
            </a:r>
            <a:r>
              <a:rPr lang="el-GR" sz="2000" dirty="0" smtClean="0"/>
              <a:t>, ποιες </a:t>
            </a:r>
            <a:r>
              <a:rPr lang="el-GR" sz="2000" b="1" dirty="0" smtClean="0">
                <a:solidFill>
                  <a:srgbClr val="C00000"/>
                </a:solidFill>
              </a:rPr>
              <a:t>στρατηγικές</a:t>
            </a:r>
            <a:r>
              <a:rPr lang="el-GR" sz="2000" dirty="0" smtClean="0"/>
              <a:t>  και </a:t>
            </a:r>
            <a:r>
              <a:rPr lang="el-GR" sz="2000" b="1" dirty="0" smtClean="0">
                <a:solidFill>
                  <a:srgbClr val="C00000"/>
                </a:solidFill>
              </a:rPr>
              <a:t>ποιοι τρόποι  θα βοηθήσουν </a:t>
            </a:r>
            <a:r>
              <a:rPr lang="el-GR" sz="2000" dirty="0" smtClean="0"/>
              <a:t>τον  εκπαιδευτικό, αν τα χρησιμοποιήσει, να αναστοχαστει πάνω σε μια κατάσταση που τον απασχολεί; 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6. Πότε / σε </a:t>
            </a:r>
            <a:r>
              <a:rPr lang="el-GR" sz="2000" b="1" dirty="0" smtClean="0">
                <a:solidFill>
                  <a:srgbClr val="EE7612"/>
                </a:solidFill>
              </a:rPr>
              <a:t>ποια χρονική στιγμή </a:t>
            </a:r>
            <a:r>
              <a:rPr lang="el-GR" sz="2000" dirty="0" smtClean="0"/>
              <a:t>μπορεί να αναπτυχθεί ο αναστοχασμός κατά την εκπαιδευτική διαδικασία; Γιατί; σε τι ωφελεί εκείνη την χρονική στιγμή;</a:t>
            </a:r>
          </a:p>
          <a:p>
            <a:endParaRPr lang="el-GR" sz="2000" dirty="0" smtClean="0"/>
          </a:p>
          <a:p>
            <a:r>
              <a:rPr lang="el-GR" sz="2000" dirty="0" smtClean="0"/>
              <a:t> 7</a:t>
            </a:r>
            <a:r>
              <a:rPr lang="el-GR" sz="2000" b="1" dirty="0" smtClean="0"/>
              <a:t>.</a:t>
            </a:r>
            <a:r>
              <a:rPr lang="el-GR" sz="2000" dirty="0" smtClean="0"/>
              <a:t> Πιστεύετε  ότι υπάρχει  </a:t>
            </a:r>
            <a:r>
              <a:rPr lang="el-GR" sz="2000" b="1" dirty="0" smtClean="0"/>
              <a:t>σχέση  </a:t>
            </a:r>
            <a:r>
              <a:rPr lang="el-GR" sz="2000" dirty="0" smtClean="0"/>
              <a:t>ανάμεσα στον </a:t>
            </a:r>
            <a:r>
              <a:rPr lang="el-GR" sz="2000" b="1" dirty="0" smtClean="0"/>
              <a:t>αναστοχασμό </a:t>
            </a:r>
            <a:r>
              <a:rPr lang="el-GR" sz="2000" dirty="0" smtClean="0"/>
              <a:t>και στην </a:t>
            </a:r>
            <a:r>
              <a:rPr lang="el-GR" sz="2000" b="1" dirty="0" smtClean="0">
                <a:solidFill>
                  <a:srgbClr val="FF3399"/>
                </a:solidFill>
              </a:rPr>
              <a:t>επαγγελματική μάθηση / ανάπτυξη</a:t>
            </a:r>
            <a:r>
              <a:rPr lang="el-GR" sz="2000" b="1" dirty="0" smtClean="0"/>
              <a:t> </a:t>
            </a:r>
            <a:r>
              <a:rPr lang="el-GR" sz="2000" dirty="0" smtClean="0"/>
              <a:t>του εκπαιδευτικού; Ποια είναι αυτή;</a:t>
            </a:r>
          </a:p>
          <a:p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28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8215338" cy="6072206"/>
          </a:xfrm>
        </p:spPr>
        <p:txBody>
          <a:bodyPr/>
          <a:lstStyle/>
          <a:p>
            <a:r>
              <a:rPr lang="el-GR" sz="2000" dirty="0" smtClean="0"/>
              <a:t>Στο πλαίσιο αυτό, προτάσσεται το </a:t>
            </a:r>
            <a:r>
              <a:rPr lang="el-GR" sz="2000" dirty="0" smtClean="0">
                <a:solidFill>
                  <a:srgbClr val="C00000"/>
                </a:solidFill>
              </a:rPr>
              <a:t>στοχαστικό-κριτικό</a:t>
            </a:r>
            <a:r>
              <a:rPr lang="el-GR" sz="2000" dirty="0" smtClean="0"/>
              <a:t> μοντέλο επαγγελματικής ανάπτυξης, που εντάσσεται στην Κριτική Παιδαγωγική (Giroux, 1992): </a:t>
            </a:r>
          </a:p>
          <a:p>
            <a:pPr lvl="1"/>
            <a:r>
              <a:rPr lang="el-GR" sz="2000" b="1" i="1" dirty="0" smtClean="0"/>
              <a:t>συμβάλλει στην επαγγελματική ανάπτυξη </a:t>
            </a:r>
            <a:r>
              <a:rPr lang="el-GR" sz="2000" i="1" dirty="0" smtClean="0"/>
              <a:t>των εκπαιδευτικών,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 μετατρέποντας την </a:t>
            </a:r>
            <a:r>
              <a:rPr lang="el-GR" sz="2000" b="1" i="1" dirty="0" smtClean="0"/>
              <a:t>εκπαιδευτική πρακτική </a:t>
            </a:r>
            <a:r>
              <a:rPr lang="el-GR" sz="2000" i="1" dirty="0" smtClean="0"/>
              <a:t>σε μια πιο </a:t>
            </a:r>
            <a:r>
              <a:rPr lang="el-GR" sz="2000" b="1" i="1" dirty="0" smtClean="0"/>
              <a:t>βαθυστόχαστη </a:t>
            </a:r>
            <a:r>
              <a:rPr lang="el-GR" sz="2000" i="1" dirty="0" smtClean="0"/>
              <a:t>παιδαγωγική </a:t>
            </a:r>
            <a:r>
              <a:rPr lang="el-GR" sz="2000" b="1" i="1" dirty="0" smtClean="0"/>
              <a:t>διαδικασία </a:t>
            </a:r>
            <a:r>
              <a:rPr lang="el-GR" sz="2000" i="1" dirty="0" smtClean="0"/>
              <a:t>(Κemmis, 2006:461),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μέσω της οποίας </a:t>
            </a:r>
            <a:r>
              <a:rPr lang="el-GR" sz="2000" b="1" i="1" dirty="0" smtClean="0"/>
              <a:t>ενεργοποιεί τη στοχαστικο-κριτική ανάλυση </a:t>
            </a:r>
            <a:r>
              <a:rPr lang="el-GR" sz="2000" i="1" dirty="0" smtClean="0"/>
              <a:t>των καθημερινών αντιφάσεων και διλημμάτων των εκπαιδευτικών (Stenhouse, 1975) και </a:t>
            </a:r>
          </a:p>
          <a:p>
            <a:pPr lvl="1"/>
            <a:endParaRPr lang="el-GR" sz="2000" b="1" i="1" dirty="0" smtClean="0"/>
          </a:p>
          <a:p>
            <a:pPr lvl="1"/>
            <a:r>
              <a:rPr lang="el-GR" sz="2000" b="1" i="1" dirty="0" smtClean="0"/>
              <a:t>αναδεικνύει εναλλακτικές διδακτικές επιλογές </a:t>
            </a:r>
            <a:r>
              <a:rPr lang="el-GR" sz="2000" i="1" dirty="0" smtClean="0"/>
              <a:t>(Ματσαγγούρας, 2005: 78). 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15404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8143900" cy="6072206"/>
          </a:xfrm>
        </p:spPr>
        <p:txBody>
          <a:bodyPr/>
          <a:lstStyle/>
          <a:p>
            <a:endParaRPr lang="el-GR" sz="2000" dirty="0" smtClean="0"/>
          </a:p>
          <a:p>
            <a:r>
              <a:rPr lang="el-GR" sz="2000" dirty="0" smtClean="0"/>
              <a:t>Είναι φανερό, πως μια τέτοιου είδους προσέγγιση:</a:t>
            </a:r>
          </a:p>
          <a:p>
            <a:pPr lvl="1"/>
            <a:endParaRPr lang="el-GR" sz="2000" b="1" i="1" dirty="0" smtClean="0"/>
          </a:p>
          <a:p>
            <a:pPr lvl="1"/>
            <a:r>
              <a:rPr lang="el-GR" sz="2000" b="1" i="1" dirty="0" smtClean="0"/>
              <a:t>δε στοχεύει στην παραγωγή κανόνων και οδηγιών </a:t>
            </a:r>
            <a:r>
              <a:rPr lang="el-GR" sz="2000" i="1" dirty="0" smtClean="0"/>
              <a:t>για την εφαρμογή τους στη σχολική πράξη,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λαμβάνει υπόψιν της τα διαφοροποιημένα πλαίσια εφαρμογής</a:t>
            </a:r>
            <a:r>
              <a:rPr lang="el-GR" sz="2000" i="1" dirty="0" smtClean="0"/>
              <a:t>, τις </a:t>
            </a:r>
            <a:r>
              <a:rPr lang="el-GR" sz="2000" b="1" i="1" dirty="0" smtClean="0"/>
              <a:t>ανάγκες </a:t>
            </a:r>
            <a:r>
              <a:rPr lang="el-GR" sz="2000" i="1" dirty="0" smtClean="0"/>
              <a:t>και τις </a:t>
            </a:r>
            <a:r>
              <a:rPr lang="el-GR" sz="2000" b="1" i="1" dirty="0" smtClean="0"/>
              <a:t>ιδιαιτερότητες </a:t>
            </a:r>
            <a:r>
              <a:rPr lang="el-GR" sz="2000" i="1" dirty="0" smtClean="0"/>
              <a:t>που αντιμετωπίζει ο εκπαιδευτικός,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>
                <a:solidFill>
                  <a:srgbClr val="FF0000"/>
                </a:solidFill>
              </a:rPr>
              <a:t>δίνει έμφαση </a:t>
            </a:r>
            <a:r>
              <a:rPr lang="el-GR" sz="2000" b="1" i="1" dirty="0" smtClean="0"/>
              <a:t>στην ερευνητική μέθοδο, που </a:t>
            </a:r>
            <a:r>
              <a:rPr lang="el-GR" sz="2000" b="1" i="1" dirty="0" smtClean="0">
                <a:solidFill>
                  <a:srgbClr val="FF0000"/>
                </a:solidFill>
              </a:rPr>
              <a:t>ενισχύει τον στοχασμό </a:t>
            </a:r>
            <a:r>
              <a:rPr lang="el-GR" sz="2000" i="1" dirty="0" smtClean="0"/>
              <a:t>πάνω σε εκπαιδευτικές πρακτικές και προβλήματα. </a:t>
            </a:r>
          </a:p>
          <a:p>
            <a:pPr marL="342900" lvl="1" indent="-342900">
              <a:buFontTx/>
              <a:buChar char="•"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429684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8215338" cy="6000768"/>
          </a:xfrm>
        </p:spPr>
        <p:txBody>
          <a:bodyPr/>
          <a:lstStyle/>
          <a:p>
            <a:r>
              <a:rPr lang="el-GR" sz="2000" dirty="0" smtClean="0"/>
              <a:t>Υπό αυτή την έννοια, </a:t>
            </a:r>
            <a:r>
              <a:rPr lang="el-GR" sz="2000" b="1" dirty="0" smtClean="0">
                <a:solidFill>
                  <a:srgbClr val="FF0000"/>
                </a:solidFill>
              </a:rPr>
              <a:t>ο αναστοχασμός </a:t>
            </a:r>
            <a:r>
              <a:rPr lang="el-GR" sz="2000" dirty="0" smtClean="0"/>
              <a:t>εξασφαλίζει συνθήκες για περαιτέρω επαγγελματική ανάπτυξη, μιας και </a:t>
            </a:r>
            <a:r>
              <a:rPr lang="el-GR" sz="2000" b="1" dirty="0" smtClean="0">
                <a:solidFill>
                  <a:srgbClr val="FF0000"/>
                </a:solidFill>
              </a:rPr>
              <a:t>μέσω αυτού:</a:t>
            </a:r>
          </a:p>
          <a:p>
            <a:endParaRPr lang="el-GR" sz="800" b="1" dirty="0" smtClean="0">
              <a:solidFill>
                <a:srgbClr val="FF0000"/>
              </a:solidFill>
            </a:endParaRPr>
          </a:p>
          <a:p>
            <a:pPr lvl="1"/>
            <a:r>
              <a:rPr lang="el-GR" sz="2200" i="1" dirty="0" smtClean="0"/>
              <a:t>ο εκπαιδευτικός ενδιαφέρεται για τη </a:t>
            </a:r>
            <a:r>
              <a:rPr lang="el-GR" sz="2200" b="1" i="1" u="sng" dirty="0" smtClean="0"/>
              <a:t>σύνδεση θεωρίας και πράξης</a:t>
            </a:r>
            <a:r>
              <a:rPr lang="el-GR" sz="2200" i="1" u="sng" dirty="0" smtClean="0"/>
              <a:t>,</a:t>
            </a:r>
          </a:p>
          <a:p>
            <a:pPr lvl="1"/>
            <a:endParaRPr lang="el-GR" sz="2200" i="1" dirty="0" smtClean="0"/>
          </a:p>
          <a:p>
            <a:pPr lvl="1"/>
            <a:r>
              <a:rPr lang="el-GR" sz="2200" i="1" u="sng" dirty="0" smtClean="0"/>
              <a:t> </a:t>
            </a:r>
            <a:r>
              <a:rPr lang="el-GR" sz="2200" b="1" i="1" u="sng" dirty="0" smtClean="0"/>
              <a:t>αναρωτιέται</a:t>
            </a:r>
            <a:r>
              <a:rPr lang="el-GR" sz="2200" i="1" u="sng" dirty="0" smtClean="0"/>
              <a:t> </a:t>
            </a:r>
            <a:r>
              <a:rPr lang="el-GR" sz="2200" i="1" dirty="0" smtClean="0"/>
              <a:t>για τα ποικίλα εκπαιδευτικά ζητήματα που προκύπτουν καθημερινά, </a:t>
            </a:r>
          </a:p>
          <a:p>
            <a:pPr lvl="1"/>
            <a:endParaRPr lang="el-GR" sz="2200" i="1" dirty="0" smtClean="0"/>
          </a:p>
          <a:p>
            <a:pPr lvl="1"/>
            <a:r>
              <a:rPr lang="el-GR" sz="2200" i="1" u="sng" dirty="0" smtClean="0"/>
              <a:t>τα θέτει </a:t>
            </a:r>
            <a:r>
              <a:rPr lang="el-GR" sz="2200" b="1" i="1" u="sng" dirty="0" smtClean="0"/>
              <a:t>σε δοκιμασία</a:t>
            </a:r>
            <a:r>
              <a:rPr lang="el-GR" sz="2200" i="1" dirty="0" smtClean="0"/>
              <a:t>,</a:t>
            </a:r>
          </a:p>
          <a:p>
            <a:pPr lvl="1"/>
            <a:endParaRPr lang="el-GR" sz="2200" i="1" dirty="0" smtClean="0"/>
          </a:p>
          <a:p>
            <a:pPr lvl="1"/>
            <a:r>
              <a:rPr lang="el-GR" sz="2200" i="1" dirty="0" smtClean="0"/>
              <a:t> καθοδηγεί </a:t>
            </a:r>
            <a:r>
              <a:rPr lang="el-GR" sz="2200" i="1" u="sng" dirty="0" smtClean="0"/>
              <a:t>την </a:t>
            </a:r>
            <a:r>
              <a:rPr lang="el-GR" sz="2200" b="1" i="1" u="sng" dirty="0" smtClean="0"/>
              <a:t>ερευνητική διαδικασία </a:t>
            </a:r>
            <a:r>
              <a:rPr lang="el-GR" sz="2200" i="1" u="sng" dirty="0" smtClean="0"/>
              <a:t>στην τάξη </a:t>
            </a:r>
            <a:r>
              <a:rPr lang="el-GR" sz="2200" i="1" dirty="0" smtClean="0"/>
              <a:t>και </a:t>
            </a:r>
          </a:p>
          <a:p>
            <a:pPr lvl="1"/>
            <a:endParaRPr lang="el-GR" sz="2200" i="1" dirty="0" smtClean="0"/>
          </a:p>
          <a:p>
            <a:pPr lvl="1"/>
            <a:r>
              <a:rPr lang="el-GR" sz="2200" b="1" i="1" dirty="0" smtClean="0"/>
              <a:t>έχει την ευθύνη για την </a:t>
            </a:r>
            <a:r>
              <a:rPr lang="el-GR" sz="2200" b="1" i="1" u="sng" dirty="0" smtClean="0"/>
              <a:t>υλοποίηση</a:t>
            </a:r>
            <a:r>
              <a:rPr lang="el-GR" sz="2200" b="1" i="1" dirty="0" smtClean="0"/>
              <a:t> της και την </a:t>
            </a:r>
            <a:r>
              <a:rPr lang="el-GR" sz="2200" b="1" i="1" u="sng" dirty="0" smtClean="0"/>
              <a:t>τεκμηρίωση </a:t>
            </a:r>
            <a:r>
              <a:rPr lang="el-GR" sz="2200" i="1" dirty="0" smtClean="0"/>
              <a:t>των αποτελεσμάτων της (</a:t>
            </a:r>
            <a:r>
              <a:rPr lang="el-GR" sz="2200" i="1" dirty="0" err="1" smtClean="0"/>
              <a:t>Κακανά</a:t>
            </a:r>
            <a:r>
              <a:rPr lang="el-GR" sz="2200" i="1" dirty="0" smtClean="0"/>
              <a:t>, 2008:18).</a:t>
            </a:r>
          </a:p>
          <a:p>
            <a:endParaRPr lang="el-GR" sz="2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43966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8072462" cy="6143644"/>
          </a:xfrm>
        </p:spPr>
        <p:txBody>
          <a:bodyPr/>
          <a:lstStyle/>
          <a:p>
            <a:endParaRPr lang="el-GR" sz="2000" dirty="0" smtClean="0"/>
          </a:p>
          <a:p>
            <a:r>
              <a:rPr lang="el-GR" sz="2000" dirty="0" smtClean="0"/>
              <a:t>Προκειμένου να γίνει κατανοητή </a:t>
            </a:r>
            <a:r>
              <a:rPr lang="el-GR" sz="2000" b="1" u="sng" dirty="0" smtClean="0">
                <a:solidFill>
                  <a:srgbClr val="FF0000"/>
                </a:solidFill>
              </a:rPr>
              <a:t>η έννοια του στοχασμού</a:t>
            </a:r>
            <a:r>
              <a:rPr lang="el-GR" sz="2000" dirty="0" smtClean="0"/>
              <a:t>, αρκεί να αναφέρουμε πως βασίζεται στις προηγούμενες εμπειρίες του ενήλικα και μπορεί να </a:t>
            </a:r>
            <a:r>
              <a:rPr lang="el-GR" sz="2000" b="1" dirty="0" smtClean="0"/>
              <a:t>σημαίνει:</a:t>
            </a:r>
          </a:p>
          <a:p>
            <a:endParaRPr lang="el-GR" sz="2000" dirty="0" smtClean="0"/>
          </a:p>
          <a:p>
            <a:pPr lvl="1"/>
            <a:r>
              <a:rPr lang="el-GR" sz="2000" i="1" u="sng" dirty="0" smtClean="0"/>
              <a:t>α) απλή </a:t>
            </a:r>
            <a:r>
              <a:rPr lang="el-GR" sz="2000" b="1" i="1" u="sng" dirty="0" smtClean="0"/>
              <a:t>συνειδητοποίηση </a:t>
            </a:r>
            <a:r>
              <a:rPr lang="el-GR" sz="2000" i="1" dirty="0" smtClean="0"/>
              <a:t>ενός σκοπού, ενός γεγονότος, μιας κατάστασης, μιας αντίληψης, σκέψης ή συναισθήματος, διάθεσης, δράσης, ή συνήθειας,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u="sng" dirty="0" smtClean="0"/>
              <a:t>β) το να σκεφτεί κάποιος</a:t>
            </a:r>
            <a:r>
              <a:rPr lang="el-GR" sz="2000" i="1" dirty="0" smtClean="0"/>
              <a:t>, να λάβει υπόψη του ή να φανταστεί </a:t>
            </a:r>
            <a:r>
              <a:rPr lang="el-GR" sz="2000" b="1" i="1" dirty="0" smtClean="0"/>
              <a:t>εναλλακτικές λύσεις,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u="sng" dirty="0" smtClean="0"/>
              <a:t>γ) </a:t>
            </a:r>
            <a:r>
              <a:rPr lang="el-GR" sz="2000" b="1" i="1" u="sng" dirty="0" smtClean="0"/>
              <a:t>να προβληματιστεί </a:t>
            </a:r>
            <a:r>
              <a:rPr lang="el-GR" sz="2000" b="1" i="1" dirty="0" smtClean="0"/>
              <a:t>σχετικά με αυτά που στοχάζεται </a:t>
            </a:r>
            <a:r>
              <a:rPr lang="el-GR" sz="2000" i="1" dirty="0" smtClean="0"/>
              <a:t>(Mezirow, 1998:10).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43966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8143900" cy="6072206"/>
          </a:xfrm>
        </p:spPr>
        <p:txBody>
          <a:bodyPr/>
          <a:lstStyle/>
          <a:p>
            <a:r>
              <a:rPr lang="el-GR" sz="2000" dirty="0" smtClean="0"/>
              <a:t>Μια πρώτη διάσταση του </a:t>
            </a:r>
            <a:r>
              <a:rPr lang="el-GR" sz="2000" dirty="0" smtClean="0">
                <a:solidFill>
                  <a:srgbClr val="FF0000"/>
                </a:solidFill>
              </a:rPr>
              <a:t>στοχασμού είναι </a:t>
            </a:r>
            <a:r>
              <a:rPr lang="el-GR" sz="2000" b="1" dirty="0" smtClean="0">
                <a:solidFill>
                  <a:srgbClr val="FF0000"/>
                </a:solidFill>
              </a:rPr>
              <a:t>να μετατραπεί </a:t>
            </a:r>
            <a:r>
              <a:rPr lang="el-GR" sz="2000" dirty="0" smtClean="0">
                <a:solidFill>
                  <a:srgbClr val="FF0000"/>
                </a:solidFill>
              </a:rPr>
              <a:t>σε αναστοχασμό: </a:t>
            </a:r>
          </a:p>
          <a:p>
            <a:pPr lvl="1"/>
            <a:r>
              <a:rPr lang="el-GR" sz="2000" i="1" dirty="0" smtClean="0"/>
              <a:t>στην ικανότητα δηλαδή του αναστοχαζόμενου επαγγελματία </a:t>
            </a:r>
            <a:r>
              <a:rPr lang="el-GR" sz="2000" b="1" i="1" dirty="0" smtClean="0"/>
              <a:t>να δομεί και να </a:t>
            </a:r>
            <a:r>
              <a:rPr lang="el-GR" sz="2000" b="1" i="1" u="sng" dirty="0" smtClean="0"/>
              <a:t>αναδομεί </a:t>
            </a:r>
            <a:r>
              <a:rPr lang="el-GR" sz="2000" b="1" i="1" dirty="0" smtClean="0"/>
              <a:t>την εμπειρία του </a:t>
            </a:r>
            <a:r>
              <a:rPr lang="el-GR" sz="2000" i="1" dirty="0" smtClean="0"/>
              <a:t>και τα προβλήματα που αντιμετωπίζει,</a:t>
            </a:r>
          </a:p>
          <a:p>
            <a:pPr lvl="1"/>
            <a:r>
              <a:rPr lang="el-GR" sz="2000" i="1" dirty="0" smtClean="0"/>
              <a:t> </a:t>
            </a:r>
            <a:r>
              <a:rPr lang="el-GR" sz="2000" b="1" i="1" dirty="0" smtClean="0"/>
              <a:t>να </a:t>
            </a:r>
            <a:r>
              <a:rPr lang="el-GR" sz="2000" b="1" i="1" u="sng" dirty="0" smtClean="0"/>
              <a:t>ελέγχει</a:t>
            </a:r>
            <a:r>
              <a:rPr lang="el-GR" sz="2000" b="1" i="1" dirty="0" smtClean="0"/>
              <a:t> </a:t>
            </a:r>
            <a:r>
              <a:rPr lang="el-GR" sz="2000" i="1" dirty="0" smtClean="0"/>
              <a:t>διάφορες εμπειρίες </a:t>
            </a:r>
          </a:p>
          <a:p>
            <a:pPr lvl="1"/>
            <a:r>
              <a:rPr lang="el-GR" sz="2000" i="1" dirty="0" smtClean="0"/>
              <a:t>και  έπειτα ως αποτέλεσμα του «διαφωτισμού» του </a:t>
            </a:r>
            <a:r>
              <a:rPr lang="el-GR" sz="2000" b="1" i="1" u="sng" dirty="0" smtClean="0"/>
              <a:t>να μετασχηματίζει </a:t>
            </a:r>
            <a:r>
              <a:rPr lang="el-GR" sz="2000" b="1" i="1" dirty="0" smtClean="0"/>
              <a:t>τις εκπαιδευτικές του πράξεις </a:t>
            </a:r>
            <a:r>
              <a:rPr lang="el-GR" sz="2000" i="1" dirty="0" smtClean="0"/>
              <a:t>(Altrichter, Posch &amp; Somekh, 2001)</a:t>
            </a:r>
            <a:r>
              <a:rPr lang="el-GR" sz="2000" b="1" i="1" dirty="0" smtClean="0"/>
              <a:t>.</a:t>
            </a:r>
            <a:r>
              <a:rPr lang="el-GR" sz="2000" i="1" dirty="0" smtClean="0"/>
              <a:t> </a:t>
            </a:r>
          </a:p>
          <a:p>
            <a:endParaRPr lang="el-GR" sz="2000" dirty="0" smtClean="0"/>
          </a:p>
          <a:p>
            <a:r>
              <a:rPr lang="el-GR" sz="2000" dirty="0" smtClean="0">
                <a:solidFill>
                  <a:srgbClr val="FF0000"/>
                </a:solidFill>
              </a:rPr>
              <a:t>Ένα άτομο που αναστοχάζεται</a:t>
            </a:r>
            <a:r>
              <a:rPr lang="el-GR" sz="2000" dirty="0" smtClean="0"/>
              <a:t>, μπαίνει σε μια νοητική διαδικασία υψηλού επιπέδου, καθώς </a:t>
            </a:r>
            <a:r>
              <a:rPr lang="el-GR" sz="2000" b="1" dirty="0" smtClean="0">
                <a:solidFill>
                  <a:srgbClr val="FF0000"/>
                </a:solidFill>
              </a:rPr>
              <a:t>επανεξετάζει :</a:t>
            </a:r>
          </a:p>
          <a:p>
            <a:pPr lvl="1"/>
            <a:r>
              <a:rPr lang="el-GR" sz="2000" i="1" dirty="0" smtClean="0"/>
              <a:t>α) </a:t>
            </a:r>
            <a:r>
              <a:rPr lang="el-GR" sz="2000" b="1" i="1" dirty="0" smtClean="0"/>
              <a:t>την αιτιολόγηση </a:t>
            </a:r>
            <a:r>
              <a:rPr lang="el-GR" sz="2000" i="1" dirty="0" smtClean="0"/>
              <a:t>των πεποιθήσεων, των αξιών και των αντιλήψεων του και</a:t>
            </a:r>
          </a:p>
          <a:p>
            <a:pPr lvl="1"/>
            <a:r>
              <a:rPr lang="el-GR" sz="2000" i="1" dirty="0" smtClean="0"/>
              <a:t>β) </a:t>
            </a:r>
            <a:r>
              <a:rPr lang="el-GR" sz="2000" b="1" i="1" dirty="0" smtClean="0"/>
              <a:t>τις στρατηγικές </a:t>
            </a:r>
            <a:r>
              <a:rPr lang="el-GR" sz="2000" i="1" dirty="0" smtClean="0"/>
              <a:t>που όρισε αρχικά, σχετικά με την επίλυση ενός προβλήματος, με στόχο την </a:t>
            </a:r>
            <a:r>
              <a:rPr lang="el-GR" sz="2000" b="1" i="1" dirty="0" smtClean="0"/>
              <a:t>καλύτερη κατανόηση </a:t>
            </a:r>
            <a:r>
              <a:rPr lang="el-GR" sz="2000" i="1" dirty="0" smtClean="0"/>
              <a:t>της πραγματικότητας και την ανάληψη δράσης (Mezirow, 1990). </a:t>
            </a:r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29652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7929586" cy="6072206"/>
          </a:xfrm>
        </p:spPr>
        <p:txBody>
          <a:bodyPr/>
          <a:lstStyle/>
          <a:p>
            <a:endParaRPr lang="el-GR" sz="2000" dirty="0" smtClean="0"/>
          </a:p>
          <a:p>
            <a:r>
              <a:rPr lang="el-GR" sz="2000" dirty="0" smtClean="0"/>
              <a:t>Σύμφωνα με τον Dewey (1933:12) </a:t>
            </a:r>
            <a:r>
              <a:rPr lang="el-GR" sz="2000" b="1" dirty="0" smtClean="0">
                <a:solidFill>
                  <a:srgbClr val="FF0000"/>
                </a:solidFill>
              </a:rPr>
              <a:t>ο αναστοχασμός αποτελείται </a:t>
            </a:r>
            <a:r>
              <a:rPr lang="el-GR" sz="2000" dirty="0" smtClean="0"/>
              <a:t>από διάφορες  φάσεις στον τρόπο σκέψης δηλ. </a:t>
            </a:r>
          </a:p>
          <a:p>
            <a:endParaRPr lang="el-GR" sz="2000" dirty="0" smtClean="0"/>
          </a:p>
          <a:p>
            <a:pPr lvl="1"/>
            <a:r>
              <a:rPr lang="el-GR" sz="2000" b="1" i="1" dirty="0" smtClean="0"/>
              <a:t>το άτομο περιέρχεται σε μια κατάσταση αμφιβολίας, </a:t>
            </a:r>
            <a:r>
              <a:rPr lang="el-GR" sz="2000" i="1" dirty="0" smtClean="0"/>
              <a:t>δισταγμού ή δυσκολίας για να σκεφτεί,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η οποία </a:t>
            </a:r>
            <a:r>
              <a:rPr lang="el-GR" sz="2000" b="1" i="1" dirty="0" smtClean="0"/>
              <a:t>ακολουθείται από μια πράξη έρευνας και αναζήτησης πληροφοριών</a:t>
            </a:r>
            <a:r>
              <a:rPr lang="el-GR" sz="2000" i="1" dirty="0" smtClean="0"/>
              <a:t>, προκειμένου να επιλύσει την αμφιβολία του</a:t>
            </a:r>
            <a:r>
              <a:rPr lang="el-GR" sz="1800" i="1" dirty="0" smtClean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90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8072462" cy="6143644"/>
          </a:xfrm>
        </p:spPr>
        <p:txBody>
          <a:bodyPr/>
          <a:lstStyle/>
          <a:p>
            <a:r>
              <a:rPr lang="el-GR" sz="2000" dirty="0" smtClean="0"/>
              <a:t>Μια ακόμη διάσταση του στοχασμού είναι </a:t>
            </a:r>
            <a:r>
              <a:rPr lang="el-GR" sz="2000" b="1" dirty="0" smtClean="0">
                <a:solidFill>
                  <a:srgbClr val="FF0000"/>
                </a:solidFill>
              </a:rPr>
              <a:t>να μετατραπεί σε κριτικό στοχασμό</a:t>
            </a:r>
            <a:r>
              <a:rPr lang="el-GR" sz="2000" dirty="0" smtClean="0"/>
              <a:t>, </a:t>
            </a:r>
          </a:p>
          <a:p>
            <a:pPr lvl="1"/>
            <a:endParaRPr lang="el-GR" sz="800" dirty="0" smtClean="0"/>
          </a:p>
          <a:p>
            <a:pPr lvl="1"/>
            <a:r>
              <a:rPr lang="el-GR" sz="2000" dirty="0" smtClean="0"/>
              <a:t>στην ικανότητα του εκπαιδευτικού - επαγγελματία να μπαίνει στη διαδικασία, κατά την οποία, </a:t>
            </a:r>
            <a:r>
              <a:rPr lang="el-GR" sz="2000" b="1" dirty="0" smtClean="0"/>
              <a:t>προβληματίζεται αμφισβητώντας απόψεις</a:t>
            </a:r>
            <a:r>
              <a:rPr lang="el-GR" sz="2000" dirty="0" smtClean="0"/>
              <a:t>, αντιλήψεις, εικασίες και ιδέες που εκφράζονται μέσω δηλώσεων (</a:t>
            </a:r>
            <a:r>
              <a:rPr lang="el-GR" sz="2000" dirty="0" err="1" smtClean="0"/>
              <a:t>Moore</a:t>
            </a:r>
            <a:r>
              <a:rPr lang="el-GR" sz="2000" dirty="0" smtClean="0"/>
              <a:t> &amp; </a:t>
            </a:r>
            <a:r>
              <a:rPr lang="el-GR" sz="2000" dirty="0" err="1" smtClean="0"/>
              <a:t>Parker</a:t>
            </a:r>
            <a:r>
              <a:rPr lang="el-GR" sz="2000" dirty="0" smtClean="0"/>
              <a:t>, 2007: 6) και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dirty="0" smtClean="0"/>
              <a:t> </a:t>
            </a:r>
            <a:r>
              <a:rPr lang="el-GR" sz="2000" b="1" dirty="0" smtClean="0"/>
              <a:t>επικεντρώνεται σε ερωτήματα που αφορούν </a:t>
            </a:r>
            <a:r>
              <a:rPr lang="el-GR" sz="2000" dirty="0" smtClean="0"/>
              <a:t>την επίδραση και τις συνέπειες των διδακτικών επιλογών, τη διασφάλιση κοινωνικής δικαιοσύνης, ισότητας κ.λπ. </a:t>
            </a:r>
          </a:p>
          <a:p>
            <a:endParaRPr lang="el-GR" sz="2000" dirty="0" smtClean="0"/>
          </a:p>
          <a:p>
            <a:r>
              <a:rPr lang="el-GR" sz="2000" dirty="0" smtClean="0"/>
              <a:t>Με άλλα λόγια, </a:t>
            </a:r>
            <a:r>
              <a:rPr lang="el-GR" sz="2000" b="1" dirty="0" smtClean="0"/>
              <a:t>η εκπαιδευτική πράξη προτάσσεται σε ηθική πράξη προς έλεγχο και αμφισβήτηση </a:t>
            </a:r>
            <a:r>
              <a:rPr lang="el-GR" sz="2000" dirty="0" smtClean="0"/>
              <a:t>από τον ίδιο τον εκπαιδευτικό και τους άλλους εμπλεκόμενους φορείς στην εκπαιδευτική διαδικασία (Zeichner &amp; </a:t>
            </a:r>
            <a:r>
              <a:rPr lang="el-GR" sz="2000" dirty="0" err="1" smtClean="0"/>
              <a:t>Liu</a:t>
            </a:r>
            <a:r>
              <a:rPr lang="el-GR" sz="2000" dirty="0" smtClean="0"/>
              <a:t>, 2010:68) και </a:t>
            </a:r>
          </a:p>
          <a:p>
            <a:r>
              <a:rPr lang="el-GR" sz="2000" b="1" dirty="0" smtClean="0"/>
              <a:t>ο νέος ρόλος </a:t>
            </a:r>
            <a:r>
              <a:rPr lang="el-GR" sz="2000" dirty="0" smtClean="0"/>
              <a:t>του «στοχαστικοκριτικού εκπαιδευτικού» (</a:t>
            </a:r>
            <a:r>
              <a:rPr lang="en-US" sz="2000" dirty="0" smtClean="0"/>
              <a:t>Howard</a:t>
            </a:r>
            <a:r>
              <a:rPr lang="el-GR" sz="2000" dirty="0" smtClean="0"/>
              <a:t>, 2003) φαίνεται να αναδεικνύει την ηθική διάσταση της εκπαίδευσης. </a:t>
            </a:r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15404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8215338" cy="6072206"/>
          </a:xfrm>
        </p:spPr>
        <p:txBody>
          <a:bodyPr/>
          <a:lstStyle/>
          <a:p>
            <a:r>
              <a:rPr lang="el-GR" sz="2000" dirty="0" smtClean="0"/>
              <a:t>Επιπλέον, ο στοχαστικο-κριτικός εκπαιδευτικός φαίνεται να ανταποκρίνεται σε μια γκάμα χαρακτηριστικών και ενεργειών (</a:t>
            </a:r>
            <a:r>
              <a:rPr lang="en-US" sz="2000" dirty="0" smtClean="0"/>
              <a:t>Howard</a:t>
            </a:r>
            <a:r>
              <a:rPr lang="el-GR" sz="2000" dirty="0" smtClean="0"/>
              <a:t>, 2003∙ </a:t>
            </a:r>
            <a:r>
              <a:rPr lang="el-GR" sz="2000" dirty="0" err="1" smtClean="0"/>
              <a:t>Valli</a:t>
            </a:r>
            <a:r>
              <a:rPr lang="el-GR" sz="2000" dirty="0" smtClean="0"/>
              <a:t>, 1997∙ Zeichner, 1993), όπως:</a:t>
            </a:r>
          </a:p>
          <a:p>
            <a:pPr lvl="1"/>
            <a:endParaRPr lang="el-GR" sz="800" b="1" i="1" dirty="0" smtClean="0"/>
          </a:p>
          <a:p>
            <a:pPr lvl="1"/>
            <a:r>
              <a:rPr lang="el-GR" sz="2000" b="1" i="1" dirty="0" smtClean="0"/>
              <a:t>α) να επανεξετάζει </a:t>
            </a:r>
            <a:r>
              <a:rPr lang="el-GR" sz="2000" i="1" dirty="0" smtClean="0"/>
              <a:t>αυτονόητα και παραδοχές,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b="1" i="1" dirty="0" smtClean="0"/>
              <a:t>β) να συνειδητοποιεί, να αξιοποιεί και να αναπτύσσει </a:t>
            </a:r>
            <a:r>
              <a:rPr lang="el-GR" sz="2000" i="1" dirty="0" smtClean="0"/>
              <a:t>την προσωπική του θεωρία,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b="1" i="1" dirty="0" smtClean="0"/>
              <a:t>γ) να δίνει λύση </a:t>
            </a:r>
            <a:r>
              <a:rPr lang="el-GR" sz="2000" i="1" dirty="0" smtClean="0"/>
              <a:t>σε διλημματικές καταστάσεις της καθημερινής του πρακτικής,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b="1" i="1" dirty="0" smtClean="0"/>
              <a:t>δ) να είναι ανοιχτός </a:t>
            </a:r>
            <a:r>
              <a:rPr lang="el-GR" sz="2000" i="1" dirty="0" smtClean="0"/>
              <a:t>(openmindedness) στη μεταμοντέρνα επιστημολογία της σχετικότητας και της  αμφισβήτησης, </a:t>
            </a:r>
            <a:r>
              <a:rPr lang="el-GR" sz="2000" b="1" i="1" dirty="0" smtClean="0"/>
              <a:t>να επιθυμεί να ακούει </a:t>
            </a:r>
            <a:r>
              <a:rPr lang="el-GR" sz="2000" i="1" dirty="0" smtClean="0"/>
              <a:t>περισσότερες από μία απόψεις και να τις αντιμετωπίζει κριτικά,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b="1" i="1" dirty="0" smtClean="0"/>
              <a:t>ε) να αφοσιώνεται με προσήλωση </a:t>
            </a:r>
            <a:r>
              <a:rPr lang="el-GR" sz="2000" i="1" dirty="0" smtClean="0"/>
              <a:t>(wholeheartetness) σε αυτό που κάνει,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b="1" i="1" dirty="0" smtClean="0"/>
              <a:t>στ) να διακατέχεται από υπευθυνότητα </a:t>
            </a:r>
            <a:r>
              <a:rPr lang="el-GR" sz="2000" i="1" dirty="0" smtClean="0"/>
              <a:t>(responsibility) για την επαγγελματική του ανάπτυξη.</a:t>
            </a:r>
          </a:p>
          <a:p>
            <a:endParaRPr lang="el-GR" sz="200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90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8286776" cy="6143644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Επίπεδα αναστοχασμού</a:t>
            </a:r>
          </a:p>
          <a:p>
            <a:endParaRPr lang="el-GR" sz="800" dirty="0" smtClean="0"/>
          </a:p>
          <a:p>
            <a:r>
              <a:rPr lang="el-GR" sz="1800" dirty="0" smtClean="0"/>
              <a:t>Η  ανασκόπηση της βιβλιογραφίας σχετικά με το </a:t>
            </a:r>
            <a:r>
              <a:rPr lang="el-GR" sz="1800" b="1" dirty="0" smtClean="0"/>
              <a:t>στοχασμό</a:t>
            </a:r>
            <a:r>
              <a:rPr lang="el-GR" sz="1800" dirty="0" smtClean="0"/>
              <a:t>, αναδεικνύει πως ένας σημαντικός δείκτης ποιότητας της </a:t>
            </a:r>
            <a:r>
              <a:rPr lang="el-GR" sz="1800" dirty="0" err="1" smtClean="0"/>
              <a:t>στοχαστικο</a:t>
            </a:r>
            <a:r>
              <a:rPr lang="el-GR" sz="1800" dirty="0" smtClean="0"/>
              <a:t>-κριτικής σκέψης αποτελεί </a:t>
            </a:r>
            <a:r>
              <a:rPr lang="el-GR" sz="1800" b="1" dirty="0" smtClean="0">
                <a:solidFill>
                  <a:srgbClr val="FF0000"/>
                </a:solidFill>
              </a:rPr>
              <a:t>το επίπεδο προβληματισμού / στοχασμού</a:t>
            </a:r>
            <a:r>
              <a:rPr lang="el-GR" sz="1800" dirty="0" smtClean="0"/>
              <a:t>, ενώ ταυτόχρονα προσδιορίζονται τρία επίπεδα στοχασμού (</a:t>
            </a:r>
            <a:r>
              <a:rPr lang="el-GR" sz="1800" dirty="0" err="1" smtClean="0"/>
              <a:t>Yaxley</a:t>
            </a:r>
            <a:r>
              <a:rPr lang="el-GR" sz="1800" dirty="0" smtClean="0"/>
              <a:t>, 1993). </a:t>
            </a:r>
          </a:p>
          <a:p>
            <a:pPr lvl="1"/>
            <a:r>
              <a:rPr lang="el-GR" sz="2000" b="1" dirty="0" smtClean="0"/>
              <a:t>Στο πρώτο επίπεδο </a:t>
            </a:r>
            <a:r>
              <a:rPr lang="el-GR" sz="2000" dirty="0" smtClean="0"/>
              <a:t>(επίπεδο τεχνοκρατικού προβληματισμού), ο στοχασμός αφορά την </a:t>
            </a:r>
            <a:r>
              <a:rPr lang="el-GR" sz="2000" b="1" dirty="0" smtClean="0"/>
              <a:t>επάρκεια του εκπαιδευτικού να ανταποκριθεί</a:t>
            </a:r>
            <a:r>
              <a:rPr lang="el-GR" sz="2000" dirty="0" smtClean="0"/>
              <a:t> στις απαιτήσεις του καθημερινού εκπαιδευτικού του έργου.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b="1" dirty="0" smtClean="0"/>
              <a:t>Στο δεύτερο επίπεδο </a:t>
            </a:r>
            <a:r>
              <a:rPr lang="el-GR" sz="2000" dirty="0" smtClean="0"/>
              <a:t>(επίπεδο προβληματισμού για το πλαίσιο), ο στοχασμός αφορά </a:t>
            </a:r>
            <a:r>
              <a:rPr lang="el-GR" sz="2000" b="1" dirty="0" smtClean="0"/>
              <a:t>την επανεξέταση των εκπαιδευτικών πρακτικών </a:t>
            </a:r>
            <a:r>
              <a:rPr lang="el-GR" sz="2000" dirty="0" smtClean="0"/>
              <a:t>και των παραγόντων που τις επηρεάζουν.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b="1" dirty="0" smtClean="0"/>
              <a:t>Στη βάση του τρίτου επιπέδου </a:t>
            </a:r>
            <a:r>
              <a:rPr lang="el-GR" sz="2000" dirty="0" smtClean="0"/>
              <a:t>(επίπεδο κριτικού προβληματισμού) ο στοχασμός σχετίζεται με τη </a:t>
            </a:r>
            <a:r>
              <a:rPr lang="el-GR" sz="2000" b="1" dirty="0" smtClean="0"/>
              <a:t>συμβολή των εκπαιδευτικών πρακτικών στο μετασχηματισμό μιας δημοκρατικής και δίκαιας κοινωνίας </a:t>
            </a:r>
            <a:r>
              <a:rPr lang="el-GR" sz="2000" dirty="0" smtClean="0"/>
              <a:t>και οδηγεί στην αυτονομία και στην αυτογνωσία του εκπαιδευτικού. </a:t>
            </a:r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90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8143900" cy="6286520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Καθώς το επίπεδο του στοχασμού  αλλάζει από τη βάση </a:t>
            </a:r>
            <a:r>
              <a:rPr lang="el-GR" sz="2000" dirty="0" smtClean="0"/>
              <a:t>(πρώτο επίπεδο- χαμηλότερο) </a:t>
            </a:r>
            <a:r>
              <a:rPr lang="el-GR" sz="2000" b="1" dirty="0" smtClean="0">
                <a:solidFill>
                  <a:srgbClr val="FF0000"/>
                </a:solidFill>
              </a:rPr>
              <a:t>προς την κορυφή </a:t>
            </a:r>
            <a:r>
              <a:rPr lang="el-GR" sz="2000" dirty="0" smtClean="0"/>
              <a:t>(τρίτο επίπεδο- υψηλότερο), </a:t>
            </a:r>
          </a:p>
          <a:p>
            <a:endParaRPr lang="el-GR" sz="2000" dirty="0" smtClean="0"/>
          </a:p>
          <a:p>
            <a:pPr lvl="1"/>
            <a:r>
              <a:rPr lang="el-GR" sz="2000" i="1" dirty="0" smtClean="0"/>
              <a:t>τόσο περισσότερο </a:t>
            </a:r>
            <a:r>
              <a:rPr lang="el-GR" sz="2000" i="1" u="sng" dirty="0" smtClean="0"/>
              <a:t>αυξάνεται η δυσκολία </a:t>
            </a:r>
            <a:r>
              <a:rPr lang="el-GR" sz="2000" i="1" dirty="0" smtClean="0"/>
              <a:t>στην άσκηση της </a:t>
            </a:r>
            <a:r>
              <a:rPr lang="el-GR" sz="2000" i="1" u="sng" dirty="0" smtClean="0"/>
              <a:t>στοχαστικο-κριτικής σκέψης </a:t>
            </a:r>
          </a:p>
          <a:p>
            <a:pPr lvl="1"/>
            <a:endParaRPr lang="el-GR" sz="2000" i="1" u="sng" dirty="0" smtClean="0"/>
          </a:p>
          <a:p>
            <a:pPr lvl="1"/>
            <a:r>
              <a:rPr lang="el-GR" sz="2000" i="1" dirty="0" smtClean="0"/>
              <a:t>και παράλληλα, μειώνεται η συχνότητα με την οποία εμφανίζονται οι αντίστοιχοι προβληματισμοί από τους εκπαιδευτικούς</a:t>
            </a:r>
            <a:r>
              <a:rPr lang="el-GR" sz="1600" dirty="0" smtClean="0"/>
              <a:t>. </a:t>
            </a:r>
          </a:p>
          <a:p>
            <a:endParaRPr lang="el-GR" sz="2000" dirty="0" smtClean="0"/>
          </a:p>
          <a:p>
            <a:r>
              <a:rPr lang="el-GR" sz="2000" b="1" dirty="0" smtClean="0">
                <a:solidFill>
                  <a:srgbClr val="FF0000"/>
                </a:solidFill>
              </a:rPr>
              <a:t>Το επίπεδο του στοχασμού</a:t>
            </a:r>
            <a:r>
              <a:rPr lang="el-GR" sz="2000" dirty="0" smtClean="0"/>
              <a:t>, παίζει </a:t>
            </a:r>
            <a:r>
              <a:rPr lang="el-GR" sz="2000" b="1" dirty="0" smtClean="0"/>
              <a:t>καθοριστικό ρόλο </a:t>
            </a:r>
          </a:p>
          <a:p>
            <a:pPr lvl="1"/>
            <a:r>
              <a:rPr lang="el-GR" sz="2000" b="1" i="1" dirty="0" smtClean="0"/>
              <a:t>στο βαθμό που ωθεί τον κριτικά σκεπτόμενο </a:t>
            </a:r>
            <a:r>
              <a:rPr lang="el-GR" sz="2000" i="1" dirty="0" smtClean="0"/>
              <a:t>εκπαιδευτικό – επαγγελματία </a:t>
            </a:r>
          </a:p>
          <a:p>
            <a:pPr lvl="1"/>
            <a:r>
              <a:rPr lang="el-GR" sz="2000" b="1" i="1" dirty="0" smtClean="0"/>
              <a:t>να δραστηριοποιηθεί </a:t>
            </a:r>
            <a:r>
              <a:rPr lang="el-GR" sz="2000" i="1" dirty="0" smtClean="0"/>
              <a:t>σε επιθυμητές κοινωνικές αλλαγές.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0"/>
            <a:ext cx="8286808" cy="6858000"/>
          </a:xfrm>
        </p:spPr>
        <p:txBody>
          <a:bodyPr/>
          <a:lstStyle/>
          <a:p>
            <a:r>
              <a:rPr lang="el-GR" sz="2000" b="1" dirty="0" smtClean="0"/>
              <a:t>1. Ποιες λέξεις σας έρχονται στο μυαλό ακούγοντας τον όρο:  </a:t>
            </a:r>
            <a:r>
              <a:rPr lang="el-GR" sz="2000" b="1" i="1" dirty="0" smtClean="0">
                <a:solidFill>
                  <a:srgbClr val="FF0000"/>
                </a:solidFill>
              </a:rPr>
              <a:t>στοχασμός και αναστοχασμός</a:t>
            </a:r>
          </a:p>
          <a:p>
            <a:r>
              <a:rPr lang="el-GR" sz="2000" b="1" dirty="0" smtClean="0"/>
              <a:t>Στοχασμό </a:t>
            </a:r>
            <a:r>
              <a:rPr lang="el-GR" sz="2000" dirty="0" smtClean="0"/>
              <a:t>αποτελεί η διαδικασία να  </a:t>
            </a:r>
            <a:r>
              <a:rPr lang="el-GR" sz="2000" b="1" dirty="0" smtClean="0"/>
              <a:t>συνειδητοποιούμε</a:t>
            </a:r>
            <a:r>
              <a:rPr lang="el-GR" sz="2000" dirty="0" smtClean="0"/>
              <a:t>,  να </a:t>
            </a:r>
            <a:r>
              <a:rPr lang="el-GR" sz="2000" b="1" dirty="0" smtClean="0"/>
              <a:t>σκεφτόμαστε, </a:t>
            </a:r>
            <a:r>
              <a:rPr lang="el-GR" sz="2000" dirty="0" smtClean="0"/>
              <a:t>να </a:t>
            </a:r>
            <a:r>
              <a:rPr lang="el-GR" sz="2000" b="1" dirty="0" smtClean="0"/>
              <a:t>προβληματιζόμαστε </a:t>
            </a:r>
            <a:r>
              <a:rPr lang="el-GR" sz="2000" dirty="0" smtClean="0"/>
              <a:t> πάνω στην εκπαιδευτική διαδικασία, με σκοπό να την βελτιώσουμε προς όφελος των παιδιών. </a:t>
            </a:r>
          </a:p>
          <a:p>
            <a:endParaRPr lang="el-GR" sz="2000" dirty="0" smtClean="0"/>
          </a:p>
          <a:p>
            <a:r>
              <a:rPr lang="el-GR" sz="2000" b="1" dirty="0" smtClean="0"/>
              <a:t>Αναστοχασμό αποτελεί: </a:t>
            </a:r>
          </a:p>
          <a:p>
            <a:pPr lvl="2">
              <a:buFont typeface="Wingdings" pitchFamily="2" charset="2"/>
              <a:buChar char="Ø"/>
            </a:pPr>
            <a:r>
              <a:rPr lang="el-GR" sz="2200" dirty="0" smtClean="0"/>
              <a:t>η </a:t>
            </a:r>
            <a:r>
              <a:rPr lang="el-GR" sz="2200" dirty="0" smtClean="0">
                <a:solidFill>
                  <a:srgbClr val="FF0000"/>
                </a:solidFill>
              </a:rPr>
              <a:t>περιγραφή </a:t>
            </a:r>
            <a:r>
              <a:rPr lang="el-GR" sz="2200" dirty="0" smtClean="0"/>
              <a:t>μιας κατάστασης,</a:t>
            </a:r>
          </a:p>
          <a:p>
            <a:pPr lvl="2">
              <a:buFont typeface="Wingdings" pitchFamily="2" charset="2"/>
              <a:buChar char="Ø"/>
            </a:pPr>
            <a:endParaRPr lang="el-GR" sz="1000" dirty="0" smtClean="0"/>
          </a:p>
          <a:p>
            <a:pPr lvl="2">
              <a:buFont typeface="Wingdings" pitchFamily="2" charset="2"/>
              <a:buChar char="Ø"/>
            </a:pPr>
            <a:r>
              <a:rPr lang="el-GR" sz="2200" dirty="0" smtClean="0"/>
              <a:t> η </a:t>
            </a:r>
            <a:r>
              <a:rPr lang="el-GR" sz="2200" dirty="0" smtClean="0">
                <a:solidFill>
                  <a:srgbClr val="FF0000"/>
                </a:solidFill>
              </a:rPr>
              <a:t>διερεύνηση</a:t>
            </a:r>
            <a:r>
              <a:rPr lang="el-GR" sz="2200" dirty="0" smtClean="0"/>
              <a:t> των αρχικών υποθέσεων και κατανοήσεων γύρω από αυτήν,</a:t>
            </a:r>
          </a:p>
          <a:p>
            <a:pPr lvl="2">
              <a:buFont typeface="Wingdings" pitchFamily="2" charset="2"/>
              <a:buChar char="Ø"/>
            </a:pPr>
            <a:endParaRPr lang="el-GR" sz="1000" dirty="0" smtClean="0"/>
          </a:p>
          <a:p>
            <a:pPr lvl="2">
              <a:buFont typeface="Wingdings" pitchFamily="2" charset="2"/>
              <a:buChar char="Ø"/>
            </a:pPr>
            <a:r>
              <a:rPr lang="el-GR" sz="2200" dirty="0" smtClean="0"/>
              <a:t> η επιμονή με μία ανοικτή και υπεύθυνη </a:t>
            </a:r>
            <a:r>
              <a:rPr lang="el-GR" sz="2200" dirty="0" smtClean="0">
                <a:solidFill>
                  <a:srgbClr val="FF0000"/>
                </a:solidFill>
              </a:rPr>
              <a:t>στάση κριτικής και επαναδόμησης </a:t>
            </a:r>
            <a:r>
              <a:rPr lang="el-GR" sz="2200" dirty="0" smtClean="0"/>
              <a:t>της πρακτικής.</a:t>
            </a:r>
          </a:p>
          <a:p>
            <a:pPr algn="r">
              <a:buNone/>
            </a:pPr>
            <a:r>
              <a:rPr lang="en-US" sz="1600" dirty="0" err="1" smtClean="0"/>
              <a:t>Schon</a:t>
            </a:r>
            <a:r>
              <a:rPr lang="en-US" sz="1600" dirty="0" smtClean="0"/>
              <a:t>, </a:t>
            </a:r>
            <a:r>
              <a:rPr lang="el-GR" sz="1600" dirty="0" smtClean="0"/>
              <a:t>1983: 40.</a:t>
            </a:r>
          </a:p>
          <a:p>
            <a:pPr>
              <a:buFont typeface="Wingdings" pitchFamily="2" charset="2"/>
              <a:buChar char="ü"/>
            </a:pPr>
            <a:r>
              <a:rPr lang="el-GR" sz="2800" b="1" dirty="0" smtClean="0"/>
              <a:t>Αναστοχασμό </a:t>
            </a:r>
            <a:r>
              <a:rPr lang="el-GR" sz="2800" dirty="0" smtClean="0"/>
              <a:t>αποτελεί </a:t>
            </a:r>
          </a:p>
          <a:p>
            <a:pPr lvl="1">
              <a:buFont typeface="Wingdings" pitchFamily="2" charset="2"/>
              <a:buChar char="Ø"/>
            </a:pPr>
            <a:r>
              <a:rPr lang="el-GR" sz="2000" i="1" dirty="0" smtClean="0"/>
              <a:t>η </a:t>
            </a:r>
            <a:r>
              <a:rPr lang="el-GR" sz="2000" b="1" i="1" dirty="0" smtClean="0">
                <a:solidFill>
                  <a:schemeClr val="accent2"/>
                </a:solidFill>
              </a:rPr>
              <a:t>ενεργητική</a:t>
            </a:r>
            <a:r>
              <a:rPr lang="el-GR" sz="2000" i="1" dirty="0" smtClean="0"/>
              <a:t>, </a:t>
            </a:r>
            <a:r>
              <a:rPr lang="el-GR" sz="2000" b="1" i="1" dirty="0" smtClean="0">
                <a:solidFill>
                  <a:srgbClr val="C00000"/>
                </a:solidFill>
              </a:rPr>
              <a:t>επίμονη</a:t>
            </a:r>
            <a:r>
              <a:rPr lang="el-GR" sz="2000" i="1" dirty="0" smtClean="0"/>
              <a:t> και 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προσεκτική </a:t>
            </a:r>
            <a:r>
              <a:rPr lang="el-GR" sz="2000" i="1" dirty="0" smtClean="0"/>
              <a:t>θεώρηση οποιασδήποτε </a:t>
            </a:r>
            <a:r>
              <a:rPr lang="el-GR" sz="2000" i="1" dirty="0" smtClean="0">
                <a:solidFill>
                  <a:srgbClr val="FF0000"/>
                </a:solidFill>
              </a:rPr>
              <a:t>αντίληψης</a:t>
            </a:r>
            <a:r>
              <a:rPr lang="el-GR" sz="2000" i="1" dirty="0" smtClean="0"/>
              <a:t> ή μορφής </a:t>
            </a:r>
            <a:r>
              <a:rPr lang="el-GR" sz="2000" i="1" dirty="0" smtClean="0">
                <a:solidFill>
                  <a:srgbClr val="FF0000"/>
                </a:solidFill>
              </a:rPr>
              <a:t>γνώσης</a:t>
            </a:r>
            <a:r>
              <a:rPr lang="el-GR" sz="2000" i="1" dirty="0" smtClean="0"/>
              <a:t>, </a:t>
            </a:r>
          </a:p>
          <a:p>
            <a:pPr lvl="1">
              <a:buFont typeface="Wingdings" pitchFamily="2" charset="2"/>
              <a:buChar char="Ø"/>
            </a:pPr>
            <a:r>
              <a:rPr lang="el-GR" sz="2000" i="1" dirty="0" smtClean="0"/>
              <a:t>υιοθετώντας μία ανοικτή και υπεύθυνη </a:t>
            </a:r>
            <a:r>
              <a:rPr lang="el-GR" sz="2000" i="1" dirty="0" smtClean="0">
                <a:solidFill>
                  <a:srgbClr val="FF0000"/>
                </a:solidFill>
              </a:rPr>
              <a:t>στάση κριτικής </a:t>
            </a:r>
            <a:r>
              <a:rPr lang="el-GR" sz="2000" i="1" dirty="0" smtClean="0"/>
              <a:t>και </a:t>
            </a:r>
            <a:r>
              <a:rPr lang="el-GR" sz="2000" i="1" dirty="0" smtClean="0">
                <a:solidFill>
                  <a:srgbClr val="FF0000"/>
                </a:solidFill>
              </a:rPr>
              <a:t>επαναδόμησης</a:t>
            </a:r>
            <a:r>
              <a:rPr lang="el-GR" sz="2000" i="1" dirty="0" smtClean="0"/>
              <a:t> της πρακτικής </a:t>
            </a:r>
            <a:r>
              <a:rPr lang="el-GR" sz="1800" dirty="0" smtClean="0"/>
              <a:t>(</a:t>
            </a:r>
            <a:r>
              <a:rPr lang="el-GR" sz="1800" dirty="0" err="1" smtClean="0"/>
              <a:t>Schon</a:t>
            </a:r>
            <a:r>
              <a:rPr lang="el-GR" sz="1800" dirty="0" smtClean="0"/>
              <a:t> 1983, Zeichner&amp; </a:t>
            </a:r>
            <a:r>
              <a:rPr lang="el-GR" sz="1800" dirty="0" err="1" smtClean="0"/>
              <a:t>Liston</a:t>
            </a:r>
            <a:r>
              <a:rPr lang="el-GR" sz="1800" dirty="0" smtClean="0"/>
              <a:t> 1996)</a:t>
            </a:r>
          </a:p>
          <a:p>
            <a:endParaRPr lang="el-GR" dirty="0" smtClean="0"/>
          </a:p>
          <a:p>
            <a:pPr lvl="1">
              <a:buFont typeface="Wingdings" pitchFamily="2" charset="2"/>
              <a:buChar char="Ø"/>
            </a:pPr>
            <a:endParaRPr lang="el-GR" sz="2000" i="1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90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8143900" cy="628652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endParaRPr lang="el-GR" sz="2000" dirty="0" smtClean="0"/>
          </a:p>
          <a:p>
            <a:pPr marL="342900" lvl="1" indent="-342900">
              <a:buFontTx/>
              <a:buChar char="•"/>
            </a:pPr>
            <a:r>
              <a:rPr lang="el-GR" sz="2000" dirty="0" smtClean="0"/>
              <a:t>Με βάση μια άλλη κλίμακα, </a:t>
            </a:r>
            <a:r>
              <a:rPr lang="el-GR" sz="2000" b="1" dirty="0" smtClean="0"/>
              <a:t>ο αναστοχασμός </a:t>
            </a:r>
            <a:r>
              <a:rPr lang="el-GR" sz="2000" dirty="0" smtClean="0"/>
              <a:t>αναπτύσσεται σε μία σειρά </a:t>
            </a:r>
            <a:r>
              <a:rPr lang="el-GR" sz="2000" b="1" dirty="0" smtClean="0">
                <a:solidFill>
                  <a:srgbClr val="FF0000"/>
                </a:solidFill>
              </a:rPr>
              <a:t>τεσσάρων σταδίων </a:t>
            </a:r>
            <a:r>
              <a:rPr lang="el-GR" sz="2000" dirty="0" smtClean="0"/>
              <a:t>– επιπέδων που ξεκινούν:</a:t>
            </a:r>
          </a:p>
          <a:p>
            <a:pPr marL="342900" lvl="1" indent="-342900">
              <a:buFontTx/>
              <a:buChar char="•"/>
            </a:pPr>
            <a:endParaRPr lang="el-GR" sz="2000" dirty="0" smtClean="0"/>
          </a:p>
          <a:p>
            <a:pPr marL="742950" lvl="2" indent="-342900"/>
            <a:r>
              <a:rPr lang="el-GR" sz="2000" dirty="0" smtClean="0"/>
              <a:t>από την </a:t>
            </a:r>
            <a:r>
              <a:rPr lang="el-GR" sz="2000" b="1" dirty="0" smtClean="0"/>
              <a:t>περιγραφή, </a:t>
            </a:r>
          </a:p>
          <a:p>
            <a:pPr marL="742950" lvl="2" indent="-342900"/>
            <a:r>
              <a:rPr lang="el-GR" sz="2000" dirty="0" smtClean="0"/>
              <a:t>προχωρούν στη </a:t>
            </a:r>
            <a:r>
              <a:rPr lang="el-GR" sz="2000" b="1" dirty="0" smtClean="0"/>
              <a:t>συσχέτιση – εξήγηση</a:t>
            </a:r>
            <a:r>
              <a:rPr lang="el-GR" sz="2000" dirty="0" smtClean="0"/>
              <a:t>, </a:t>
            </a:r>
          </a:p>
          <a:p>
            <a:pPr marL="742950" lvl="2" indent="-342900"/>
            <a:r>
              <a:rPr lang="el-GR" sz="2000" dirty="0" smtClean="0"/>
              <a:t>έπειτα στη </a:t>
            </a:r>
            <a:r>
              <a:rPr lang="el-GR" sz="2000" b="1" dirty="0" smtClean="0"/>
              <a:t>γενίκευση</a:t>
            </a:r>
            <a:r>
              <a:rPr lang="el-GR" sz="2000" dirty="0" smtClean="0"/>
              <a:t> και </a:t>
            </a:r>
          </a:p>
          <a:p>
            <a:pPr marL="742950" lvl="2" indent="-342900"/>
            <a:r>
              <a:rPr lang="el-GR" sz="2000" dirty="0" smtClean="0"/>
              <a:t>τέλος στην </a:t>
            </a:r>
            <a:r>
              <a:rPr lang="el-GR" sz="2000" b="1" dirty="0" smtClean="0"/>
              <a:t>κριτική θεώρηση του εκπαιδευτικού έργου</a:t>
            </a:r>
            <a:r>
              <a:rPr lang="el-GR" sz="2000" dirty="0" smtClean="0"/>
              <a:t>. </a:t>
            </a:r>
          </a:p>
          <a:p>
            <a:pPr marL="742950" lvl="2" indent="-342900"/>
            <a:endParaRPr lang="el-GR" sz="2000" dirty="0" smtClean="0"/>
          </a:p>
          <a:p>
            <a:pPr marL="742950" lvl="2" indent="-342900"/>
            <a:r>
              <a:rPr lang="el-GR" sz="2000" dirty="0" smtClean="0"/>
              <a:t>Το κάθε στάδιο- επίπεδο περιλαμβάνει </a:t>
            </a:r>
            <a:r>
              <a:rPr lang="el-GR" sz="2000" b="1" dirty="0" smtClean="0"/>
              <a:t>επιμέρους στάδια </a:t>
            </a:r>
            <a:r>
              <a:rPr lang="el-GR" sz="2000" dirty="0" smtClean="0"/>
              <a:t>που προκύπτουν από το συνδυασμό ποικίλων ερευνητικών προτάσεων (</a:t>
            </a:r>
            <a:r>
              <a:rPr lang="el-GR" sz="2000" dirty="0" err="1" smtClean="0"/>
              <a:t>Αυγητιδου</a:t>
            </a:r>
            <a:r>
              <a:rPr lang="el-GR" sz="2000" dirty="0" smtClean="0"/>
              <a:t> &amp; </a:t>
            </a:r>
            <a:r>
              <a:rPr lang="el-GR" sz="2000" dirty="0" err="1" smtClean="0"/>
              <a:t>Χατζόγλου</a:t>
            </a:r>
            <a:r>
              <a:rPr lang="el-GR" sz="2000" dirty="0" smtClean="0"/>
              <a:t>, 2012).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24" cy="100010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8001024" cy="6000768"/>
          </a:xfrm>
        </p:spPr>
        <p:txBody>
          <a:bodyPr/>
          <a:lstStyle/>
          <a:p>
            <a:endParaRPr lang="el-GR" sz="1800" dirty="0" smtClean="0"/>
          </a:p>
          <a:p>
            <a:r>
              <a:rPr lang="el-GR" sz="2000" dirty="0" smtClean="0"/>
              <a:t>Σε μια αναστοχαστική διαδικασία σημαντικό ρόλο παίζουν </a:t>
            </a:r>
          </a:p>
          <a:p>
            <a:pPr lvl="1"/>
            <a:endParaRPr lang="el-GR" sz="2000" b="1" i="1" dirty="0" smtClean="0"/>
          </a:p>
          <a:p>
            <a:pPr lvl="1"/>
            <a:r>
              <a:rPr lang="el-GR" sz="2000" b="1" i="1" dirty="0" smtClean="0"/>
              <a:t>οι τεχνικές </a:t>
            </a:r>
            <a:r>
              <a:rPr lang="el-GR" sz="2000" i="1" dirty="0" smtClean="0"/>
              <a:t>που χρησιμοποιούνται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και </a:t>
            </a:r>
            <a:r>
              <a:rPr lang="el-GR" sz="2000" b="1" i="1" dirty="0" smtClean="0"/>
              <a:t>τα χρονικά πλαίσια μέσα στα οποία πραγματοποιείται</a:t>
            </a:r>
            <a:r>
              <a:rPr lang="el-GR" sz="2000" i="1" dirty="0" smtClean="0"/>
              <a:t>.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Ο αναστοχασμός μπορεί να αναπτυχθεί </a:t>
            </a:r>
            <a:r>
              <a:rPr lang="el-GR" sz="2000" b="1" i="1" dirty="0" smtClean="0"/>
              <a:t>πριν, κατά τη διάρκεια και μετά την πράξη</a:t>
            </a:r>
            <a:r>
              <a:rPr lang="el-GR" sz="1600" b="1" dirty="0" smtClean="0"/>
              <a:t> </a:t>
            </a:r>
            <a:r>
              <a:rPr lang="el-GR" sz="1600" dirty="0" smtClean="0"/>
              <a:t>(</a:t>
            </a:r>
            <a:r>
              <a:rPr lang="el-GR" sz="1600" dirty="0" err="1" smtClean="0"/>
              <a:t>Manen</a:t>
            </a:r>
            <a:r>
              <a:rPr lang="el-GR" sz="1600" dirty="0" smtClean="0"/>
              <a:t>, 1991):</a:t>
            </a:r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28" cy="571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7786710" cy="6215082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α) Ο αναστοχασμός πριν την πράξη </a:t>
            </a:r>
          </a:p>
          <a:p>
            <a:pPr lvl="1"/>
            <a:r>
              <a:rPr lang="el-GR" sz="1900" i="1" dirty="0" smtClean="0"/>
              <a:t>συντελεί στην </a:t>
            </a:r>
            <a:r>
              <a:rPr lang="el-GR" sz="1900" b="1" i="1" dirty="0" smtClean="0"/>
              <a:t>προετοιμασία της εκπαιδευτικής πρακτικής </a:t>
            </a:r>
            <a:r>
              <a:rPr lang="el-GR" sz="1900" i="1" dirty="0" smtClean="0"/>
              <a:t>και </a:t>
            </a:r>
          </a:p>
          <a:p>
            <a:pPr lvl="1"/>
            <a:r>
              <a:rPr lang="el-GR" sz="1900" b="1" i="1" dirty="0" smtClean="0"/>
              <a:t>εξετάζει τις αλληλεπιδράσεις </a:t>
            </a:r>
            <a:r>
              <a:rPr lang="el-GR" sz="1900" i="1" dirty="0" smtClean="0"/>
              <a:t>μεταξύ ποικίλων </a:t>
            </a:r>
            <a:r>
              <a:rPr lang="el-GR" sz="1900" i="1" dirty="0" smtClean="0">
                <a:solidFill>
                  <a:srgbClr val="FF0000"/>
                </a:solidFill>
              </a:rPr>
              <a:t>παραγόντων </a:t>
            </a:r>
            <a:r>
              <a:rPr lang="el-GR" sz="1900" i="1" dirty="0" smtClean="0"/>
              <a:t>και συνθηκών που μπορεί να </a:t>
            </a:r>
            <a:r>
              <a:rPr lang="el-GR" sz="1900" i="1" dirty="0" smtClean="0">
                <a:solidFill>
                  <a:srgbClr val="FF0000"/>
                </a:solidFill>
              </a:rPr>
              <a:t>επηρεάσουν</a:t>
            </a:r>
            <a:r>
              <a:rPr lang="el-GR" sz="1900" i="1" dirty="0" smtClean="0"/>
              <a:t> την εκπαιδευτική διαδικασία. </a:t>
            </a:r>
          </a:p>
          <a:p>
            <a:endParaRPr lang="el-GR" sz="2000" dirty="0" smtClean="0"/>
          </a:p>
          <a:p>
            <a:r>
              <a:rPr lang="el-GR" sz="2000" dirty="0" smtClean="0"/>
              <a:t>Ο σχεδιασμός μιας δραστηριότητας </a:t>
            </a:r>
            <a:r>
              <a:rPr lang="el-GR" sz="2000" b="1" dirty="0" smtClean="0"/>
              <a:t>χωρίς αναστοχασμό </a:t>
            </a:r>
          </a:p>
          <a:p>
            <a:pPr lvl="1"/>
            <a:r>
              <a:rPr lang="el-GR" sz="1900" b="1" i="1" dirty="0" smtClean="0"/>
              <a:t>περιορίζεται σε τυποποιημένες καταγραφές</a:t>
            </a:r>
            <a:r>
              <a:rPr lang="el-GR" sz="1900" i="1" dirty="0" smtClean="0"/>
              <a:t> (μέθοδοι, στόχοι, περιεχόμενο κ.α.) χωρίς να  καθορίζονται τα επιμέρους βήματα για την εξέλιξη και την ολοκλήρωσή του. </a:t>
            </a:r>
          </a:p>
          <a:p>
            <a:endParaRPr lang="el-GR" sz="2000" dirty="0" smtClean="0"/>
          </a:p>
          <a:p>
            <a:r>
              <a:rPr lang="el-GR" sz="2000" b="1" dirty="0" smtClean="0"/>
              <a:t>Ο αναστοχασμός πάνω στο σχεδιασμό </a:t>
            </a:r>
            <a:r>
              <a:rPr lang="el-GR" sz="2000" dirty="0" smtClean="0"/>
              <a:t>μιας δραστηριότητας βοηθάει </a:t>
            </a:r>
          </a:p>
          <a:p>
            <a:pPr lvl="1"/>
            <a:r>
              <a:rPr lang="el-GR" sz="1900" b="1" i="1" dirty="0" smtClean="0"/>
              <a:t>να αποφευχθεί το γραμμικό μοντέλο </a:t>
            </a:r>
            <a:r>
              <a:rPr lang="el-GR" sz="1900" i="1" dirty="0" smtClean="0"/>
              <a:t>σχεδιασμού </a:t>
            </a:r>
          </a:p>
          <a:p>
            <a:pPr lvl="1"/>
            <a:r>
              <a:rPr lang="el-GR" sz="1900" i="1" dirty="0" smtClean="0"/>
              <a:t>και να αντικατασταθεί </a:t>
            </a:r>
            <a:r>
              <a:rPr lang="el-GR" sz="1900" b="1" i="1" dirty="0" smtClean="0"/>
              <a:t>με ένα διαλογικό μοντέλο </a:t>
            </a:r>
            <a:r>
              <a:rPr lang="el-GR" sz="1900" i="1" dirty="0" smtClean="0"/>
              <a:t>σχεδιασμού με βάση τον οποίο, </a:t>
            </a:r>
          </a:p>
          <a:p>
            <a:pPr lvl="1"/>
            <a:r>
              <a:rPr lang="el-GR" sz="1900" b="1" i="1" dirty="0" smtClean="0"/>
              <a:t>ο εκπαιδευτικός αναγνωρίζει τις πολλαπλές επιλογές του</a:t>
            </a:r>
            <a:r>
              <a:rPr lang="el-GR" sz="1900" i="1" dirty="0" smtClean="0"/>
              <a:t>, </a:t>
            </a:r>
          </a:p>
          <a:p>
            <a:pPr lvl="1"/>
            <a:r>
              <a:rPr lang="el-GR" sz="1900" b="1" i="1" dirty="0" smtClean="0"/>
              <a:t>τη σημασία των αποφάσεων του </a:t>
            </a:r>
          </a:p>
          <a:p>
            <a:pPr lvl="1"/>
            <a:r>
              <a:rPr lang="el-GR" sz="1900" i="1" dirty="0" smtClean="0"/>
              <a:t>και δίνει </a:t>
            </a:r>
            <a:r>
              <a:rPr lang="el-GR" sz="1900" b="1" i="1" dirty="0" smtClean="0"/>
              <a:t>έμφαση </a:t>
            </a:r>
            <a:r>
              <a:rPr lang="el-GR" sz="1900" i="1" dirty="0" smtClean="0"/>
              <a:t>κάθε φορά </a:t>
            </a:r>
            <a:r>
              <a:rPr lang="el-GR" sz="1900" b="1" i="1" dirty="0" smtClean="0"/>
              <a:t>στα στοιχεία αυτά  που διαμορφώνονται από τις συγκεκριμένες συνθήκες </a:t>
            </a:r>
            <a:r>
              <a:rPr lang="el-GR" sz="1900" i="1" dirty="0" smtClean="0"/>
              <a:t>και ανάγκες </a:t>
            </a:r>
            <a:r>
              <a:rPr lang="el-GR" sz="1800" i="1" dirty="0" smtClean="0"/>
              <a:t>(</a:t>
            </a:r>
            <a:r>
              <a:rPr lang="el-GR" sz="1800" dirty="0" err="1" smtClean="0"/>
              <a:t>John</a:t>
            </a:r>
            <a:r>
              <a:rPr lang="el-GR" sz="1800" dirty="0" smtClean="0"/>
              <a:t>, 2006).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1090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8286776" cy="6143644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β) Ο αναστοχασμός κατά την πράξη </a:t>
            </a:r>
          </a:p>
          <a:p>
            <a:r>
              <a:rPr lang="el-GR" sz="2000" dirty="0" smtClean="0"/>
              <a:t>λειτουργεί την ώρα που εκτυλίσσεται η δραστηριότητα και </a:t>
            </a:r>
            <a:r>
              <a:rPr lang="el-GR" sz="2000" b="1" dirty="0" smtClean="0"/>
              <a:t>βοηθάει </a:t>
            </a:r>
            <a:r>
              <a:rPr lang="el-GR" sz="2000" dirty="0" smtClean="0"/>
              <a:t>τον εκπαιδευτικό</a:t>
            </a:r>
          </a:p>
          <a:p>
            <a:pPr lvl="1"/>
            <a:r>
              <a:rPr lang="el-GR" sz="2000" i="1" dirty="0" smtClean="0"/>
              <a:t>να ασκήσει </a:t>
            </a:r>
            <a:r>
              <a:rPr lang="el-GR" sz="2000" i="1" dirty="0" smtClean="0">
                <a:solidFill>
                  <a:srgbClr val="C00000"/>
                </a:solidFill>
              </a:rPr>
              <a:t>κριτική στην αρχική κατανόηση </a:t>
            </a:r>
            <a:r>
              <a:rPr lang="el-GR" sz="2000" i="1" dirty="0" smtClean="0"/>
              <a:t>ενός φαινομένου,</a:t>
            </a:r>
          </a:p>
          <a:p>
            <a:pPr lvl="1"/>
            <a:r>
              <a:rPr lang="el-GR" sz="2000" i="1" dirty="0" smtClean="0"/>
              <a:t> να το </a:t>
            </a:r>
            <a:r>
              <a:rPr lang="el-GR" sz="2000" i="1" dirty="0" smtClean="0">
                <a:solidFill>
                  <a:srgbClr val="C00000"/>
                </a:solidFill>
              </a:rPr>
              <a:t>νοηματοδοτήσει εκ νέου </a:t>
            </a:r>
            <a:r>
              <a:rPr lang="el-GR" sz="2000" i="1" dirty="0" smtClean="0"/>
              <a:t>και </a:t>
            </a:r>
          </a:p>
          <a:p>
            <a:pPr lvl="1"/>
            <a:r>
              <a:rPr lang="el-GR" sz="2000" i="1" dirty="0" smtClean="0">
                <a:solidFill>
                  <a:srgbClr val="C00000"/>
                </a:solidFill>
              </a:rPr>
              <a:t>να αλλάξει </a:t>
            </a:r>
            <a:r>
              <a:rPr lang="el-GR" sz="2000" i="1" dirty="0" smtClean="0"/>
              <a:t>τη δράση του (Shön, 1999). </a:t>
            </a:r>
          </a:p>
          <a:p>
            <a:pPr lvl="1"/>
            <a:endParaRPr lang="el-GR" sz="2000" dirty="0" smtClean="0"/>
          </a:p>
          <a:p>
            <a:r>
              <a:rPr lang="el-GR" sz="2000" dirty="0" smtClean="0"/>
              <a:t>Μια κατάσταση που προκύπτει στην πράξη </a:t>
            </a:r>
          </a:p>
          <a:p>
            <a:pPr lvl="1"/>
            <a:r>
              <a:rPr lang="el-GR" sz="2000" i="1" dirty="0" smtClean="0">
                <a:solidFill>
                  <a:srgbClr val="C00000"/>
                </a:solidFill>
              </a:rPr>
              <a:t>γίνεται κατανοητή </a:t>
            </a:r>
            <a:r>
              <a:rPr lang="el-GR" sz="2000" i="1" dirty="0" smtClean="0"/>
              <a:t>μέσα από την </a:t>
            </a:r>
            <a:r>
              <a:rPr lang="el-GR" sz="2000" i="1" dirty="0" smtClean="0">
                <a:solidFill>
                  <a:srgbClr val="C00000"/>
                </a:solidFill>
              </a:rPr>
              <a:t>προσπάθεια</a:t>
            </a:r>
            <a:r>
              <a:rPr lang="el-GR" sz="2000" i="1" dirty="0" smtClean="0"/>
              <a:t> του εκπαιδευτικού να την αλλάξει και </a:t>
            </a:r>
          </a:p>
          <a:p>
            <a:pPr lvl="1"/>
            <a:r>
              <a:rPr lang="el-GR" sz="2000" i="1" dirty="0" smtClean="0">
                <a:solidFill>
                  <a:srgbClr val="C00000"/>
                </a:solidFill>
              </a:rPr>
              <a:t>η νέα πράξη</a:t>
            </a:r>
            <a:r>
              <a:rPr lang="el-GR" sz="2000" i="1" dirty="0" smtClean="0"/>
              <a:t> μπορεί να οδηγήσει </a:t>
            </a:r>
            <a:r>
              <a:rPr lang="el-GR" sz="2000" i="1" dirty="0" smtClean="0">
                <a:solidFill>
                  <a:srgbClr val="C00000"/>
                </a:solidFill>
              </a:rPr>
              <a:t>σε μια νέα κατάσταση </a:t>
            </a:r>
            <a:r>
              <a:rPr lang="el-GR" sz="2000" i="1" dirty="0" smtClean="0"/>
              <a:t>για την οποία χρειάζεται και πάλι αναστοχασμός. </a:t>
            </a:r>
          </a:p>
          <a:p>
            <a:pPr lvl="1"/>
            <a:endParaRPr lang="el-GR" sz="2000" dirty="0" smtClean="0"/>
          </a:p>
          <a:p>
            <a:r>
              <a:rPr lang="el-GR" sz="2000" dirty="0" smtClean="0"/>
              <a:t>Ο εκπαιδευτικός δηλαδή, </a:t>
            </a:r>
            <a:r>
              <a:rPr lang="el-GR" sz="2000" b="1" dirty="0" smtClean="0"/>
              <a:t>στοχαζόμενος κατά την πράξη</a:t>
            </a:r>
            <a:r>
              <a:rPr lang="el-GR" sz="2000" dirty="0" smtClean="0"/>
              <a:t>, </a:t>
            </a:r>
          </a:p>
          <a:p>
            <a:pPr lvl="1"/>
            <a:r>
              <a:rPr lang="el-GR" sz="2000" i="1" dirty="0" smtClean="0"/>
              <a:t>αποκτά την  </a:t>
            </a:r>
            <a:r>
              <a:rPr lang="el-GR" sz="2000" i="1" dirty="0" smtClean="0">
                <a:solidFill>
                  <a:srgbClr val="C00000"/>
                </a:solidFill>
              </a:rPr>
              <a:t>ετοιμότητα</a:t>
            </a:r>
            <a:r>
              <a:rPr lang="el-GR" sz="2000" i="1" dirty="0" smtClean="0"/>
              <a:t> να εκμεταλλευτεί ή </a:t>
            </a:r>
            <a:r>
              <a:rPr lang="el-GR" sz="2000" i="1" dirty="0" smtClean="0">
                <a:solidFill>
                  <a:srgbClr val="C00000"/>
                </a:solidFill>
              </a:rPr>
              <a:t>να διαχειριστεί </a:t>
            </a:r>
            <a:r>
              <a:rPr lang="el-GR" sz="2000" i="1" dirty="0" smtClean="0"/>
              <a:t>κατάλληλα τα περιστατικά που συμβαίνουν στην τάξη και </a:t>
            </a:r>
          </a:p>
          <a:p>
            <a:pPr lvl="1"/>
            <a:r>
              <a:rPr lang="el-GR" sz="2000" i="1" dirty="0" smtClean="0">
                <a:solidFill>
                  <a:srgbClr val="C00000"/>
                </a:solidFill>
              </a:rPr>
              <a:t>να αλλάξει</a:t>
            </a:r>
            <a:r>
              <a:rPr lang="el-GR" sz="2000" i="1" dirty="0" smtClean="0"/>
              <a:t> τις πρακτικές του.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dirty="0" smtClean="0"/>
              <a:t>Η διαδικασία του αναστοχασμού στην πράξη </a:t>
            </a:r>
            <a:r>
              <a:rPr lang="el-GR" sz="2000" b="1" dirty="0" smtClean="0"/>
              <a:t>προϋποθέτει</a:t>
            </a:r>
            <a:r>
              <a:rPr lang="el-GR" sz="2000" dirty="0" smtClean="0"/>
              <a:t> </a:t>
            </a:r>
          </a:p>
          <a:p>
            <a:pPr lvl="2"/>
            <a:r>
              <a:rPr lang="el-GR" sz="2000" i="1" dirty="0" smtClean="0"/>
              <a:t>γνωστικές ικανότητες, </a:t>
            </a:r>
          </a:p>
          <a:p>
            <a:pPr lvl="2"/>
            <a:r>
              <a:rPr lang="el-GR" sz="2000" i="1" dirty="0" smtClean="0"/>
              <a:t>υπομονή, διάθεση και σταδιακά και μικρά βήματα (</a:t>
            </a:r>
            <a:r>
              <a:rPr lang="el-GR" sz="2000" i="1" dirty="0" err="1" smtClean="0"/>
              <a:t>Dunne</a:t>
            </a:r>
            <a:r>
              <a:rPr lang="el-GR" sz="2000" i="1" dirty="0" smtClean="0"/>
              <a:t> &amp; </a:t>
            </a:r>
            <a:r>
              <a:rPr lang="el-GR" sz="2000" i="1" dirty="0" err="1" smtClean="0"/>
              <a:t>Pendlebury</a:t>
            </a:r>
            <a:r>
              <a:rPr lang="el-GR" sz="2000" i="1" dirty="0" smtClean="0"/>
              <a:t>, 2003).</a:t>
            </a:r>
          </a:p>
          <a:p>
            <a:pPr>
              <a:buNone/>
            </a:pPr>
            <a:endParaRPr lang="el-GR" sz="2000" dirty="0" smtClean="0"/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28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στοχαζόμενου επαγγελματία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7643834" cy="6000768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γ) Ο αναστοχασμός μετά την πράξη </a:t>
            </a:r>
          </a:p>
          <a:p>
            <a:pPr lvl="2"/>
            <a:r>
              <a:rPr lang="el-GR" sz="2000" i="1" dirty="0" smtClean="0"/>
              <a:t>είναι η </a:t>
            </a:r>
            <a:r>
              <a:rPr lang="el-GR" sz="2000" b="1" i="1" dirty="0" smtClean="0"/>
              <a:t>συνειδητή ανάκληση </a:t>
            </a:r>
            <a:r>
              <a:rPr lang="el-GR" sz="2000" i="1" dirty="0" smtClean="0"/>
              <a:t>της εμπειρίας</a:t>
            </a:r>
          </a:p>
          <a:p>
            <a:pPr lvl="2"/>
            <a:endParaRPr lang="el-GR" sz="1000" b="1" i="1" dirty="0" smtClean="0"/>
          </a:p>
          <a:p>
            <a:pPr lvl="2"/>
            <a:r>
              <a:rPr lang="el-GR" sz="2000" i="1" dirty="0" smtClean="0"/>
              <a:t> </a:t>
            </a:r>
            <a:r>
              <a:rPr lang="el-GR" sz="2000" b="1" i="1" dirty="0" smtClean="0"/>
              <a:t>με στόχο </a:t>
            </a:r>
            <a:r>
              <a:rPr lang="el-GR" sz="2000" i="1" dirty="0" smtClean="0">
                <a:solidFill>
                  <a:srgbClr val="C00000"/>
                </a:solidFill>
              </a:rPr>
              <a:t>την κατανόηση </a:t>
            </a:r>
            <a:r>
              <a:rPr lang="el-GR" sz="2000" i="1" dirty="0" smtClean="0"/>
              <a:t>και </a:t>
            </a:r>
            <a:r>
              <a:rPr lang="el-GR" sz="2000" i="1" dirty="0" smtClean="0">
                <a:solidFill>
                  <a:srgbClr val="C00000"/>
                </a:solidFill>
              </a:rPr>
              <a:t>αξιολόγησή </a:t>
            </a:r>
            <a:r>
              <a:rPr lang="el-GR" sz="2000" i="1" dirty="0" smtClean="0"/>
              <a:t>της για κάποιο σκοπό. </a:t>
            </a:r>
          </a:p>
          <a:p>
            <a:pPr lvl="1"/>
            <a:endParaRPr lang="el-GR" sz="2000" dirty="0" smtClean="0"/>
          </a:p>
          <a:p>
            <a:pPr lvl="1"/>
            <a:r>
              <a:rPr lang="el-GR" sz="2000" dirty="0" smtClean="0"/>
              <a:t>Σ’ αυτό το στάδιο θα περίμενε κανείς ότι η αναστοχαστική διαδικασία ολοκληρώνεται, </a:t>
            </a:r>
          </a:p>
          <a:p>
            <a:pPr lvl="2"/>
            <a:r>
              <a:rPr lang="el-GR" sz="2000" dirty="0" smtClean="0"/>
              <a:t>όμως ο αναστοχασμός </a:t>
            </a:r>
            <a:r>
              <a:rPr lang="el-GR" sz="2000" b="1" dirty="0" smtClean="0"/>
              <a:t>μετά </a:t>
            </a:r>
            <a:r>
              <a:rPr lang="el-GR" sz="2000" dirty="0" smtClean="0"/>
              <a:t>την πράξη </a:t>
            </a:r>
            <a:r>
              <a:rPr lang="el-GR" sz="2000" b="1" dirty="0" smtClean="0"/>
              <a:t>βοηθάει </a:t>
            </a:r>
            <a:r>
              <a:rPr lang="el-GR" sz="2000" dirty="0" smtClean="0"/>
              <a:t>πολύ </a:t>
            </a:r>
          </a:p>
          <a:p>
            <a:pPr lvl="3"/>
            <a:r>
              <a:rPr lang="el-GR" i="1" dirty="0" smtClean="0"/>
              <a:t>στον </a:t>
            </a:r>
            <a:r>
              <a:rPr lang="el-GR" b="1" i="1" dirty="0" smtClean="0"/>
              <a:t>αναστοχασμό πριν </a:t>
            </a:r>
            <a:r>
              <a:rPr lang="el-GR" i="1" dirty="0" smtClean="0"/>
              <a:t>την πράξη, </a:t>
            </a:r>
          </a:p>
          <a:p>
            <a:pPr lvl="2"/>
            <a:endParaRPr lang="el-GR" sz="2000" dirty="0" smtClean="0"/>
          </a:p>
          <a:p>
            <a:pPr lvl="2"/>
            <a:r>
              <a:rPr lang="el-GR" sz="2000" dirty="0" smtClean="0"/>
              <a:t>στο </a:t>
            </a:r>
            <a:r>
              <a:rPr lang="el-GR" sz="2000" b="1" dirty="0" smtClean="0"/>
              <a:t>σχεδιασμό δηλαδή των επόμενων δράσεων </a:t>
            </a:r>
          </a:p>
          <a:p>
            <a:pPr lvl="3"/>
            <a:r>
              <a:rPr lang="el-GR" i="1" dirty="0" smtClean="0"/>
              <a:t>με σκοπό να δημιουργηθεί μια συνεχής ανακατασκευή εμπειριών. </a:t>
            </a:r>
          </a:p>
          <a:p>
            <a:pPr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58214" cy="571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Β. 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8286776" cy="6215082"/>
          </a:xfrm>
        </p:spPr>
        <p:txBody>
          <a:bodyPr/>
          <a:lstStyle/>
          <a:p>
            <a:r>
              <a:rPr lang="el-GR" sz="2000" dirty="0" smtClean="0"/>
              <a:t>Η λογική  του εκπαιδευτικού ως ερευνητή  στην  διαδικασία της επαγγελματικής  του μάθησης </a:t>
            </a:r>
            <a:r>
              <a:rPr lang="el-GR" sz="2000" b="1" dirty="0" smtClean="0">
                <a:solidFill>
                  <a:srgbClr val="FF0000"/>
                </a:solidFill>
              </a:rPr>
              <a:t>προϋποθέτει :</a:t>
            </a:r>
          </a:p>
          <a:p>
            <a:endParaRPr lang="el-GR" sz="800" b="1" dirty="0" smtClean="0">
              <a:solidFill>
                <a:srgbClr val="FF0000"/>
              </a:solidFill>
            </a:endParaRPr>
          </a:p>
          <a:p>
            <a:pPr lvl="1"/>
            <a:r>
              <a:rPr lang="el-GR" sz="2000" b="1" i="1" dirty="0" smtClean="0"/>
              <a:t>την ανάληψη ενός ρόλου ερευνητή </a:t>
            </a:r>
            <a:r>
              <a:rPr lang="el-GR" sz="2000" i="1" dirty="0" smtClean="0"/>
              <a:t>από τον εκπαιδευτικό,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b="1" i="1" dirty="0" smtClean="0"/>
              <a:t>που συμμετέχει ενεργά </a:t>
            </a:r>
            <a:r>
              <a:rPr lang="el-GR" sz="2000" i="1" dirty="0" smtClean="0"/>
              <a:t>προκειμένου να κατανοήσει την εκπαιδευτική πραγματικότητα στην οποία συμμετέχει,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να ερμηνεύσει </a:t>
            </a:r>
            <a:r>
              <a:rPr lang="el-GR" sz="2000" i="1" dirty="0" smtClean="0"/>
              <a:t>τις δυσλειτουργίες της</a:t>
            </a:r>
            <a:r>
              <a:rPr lang="el-GR" sz="2000" b="1" i="1" dirty="0" smtClean="0"/>
              <a:t>, </a:t>
            </a:r>
          </a:p>
          <a:p>
            <a:pPr lvl="1"/>
            <a:endParaRPr lang="el-GR" sz="800" b="1" i="1" dirty="0" smtClean="0"/>
          </a:p>
          <a:p>
            <a:pPr lvl="1"/>
            <a:r>
              <a:rPr lang="el-GR" sz="2000" b="1" i="1" dirty="0" smtClean="0"/>
              <a:t>να διαγνώσει </a:t>
            </a:r>
            <a:r>
              <a:rPr lang="el-GR" sz="2000" i="1" dirty="0" smtClean="0"/>
              <a:t>προβλήματα</a:t>
            </a:r>
            <a:r>
              <a:rPr lang="el-GR" sz="2000" b="1" i="1" dirty="0" smtClean="0"/>
              <a:t> </a:t>
            </a:r>
            <a:r>
              <a:rPr lang="el-GR" sz="2000" i="1" dirty="0" smtClean="0"/>
              <a:t>και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να διερευνήσει </a:t>
            </a:r>
            <a:r>
              <a:rPr lang="el-GR" sz="2000" i="1" dirty="0" smtClean="0"/>
              <a:t>τις προοπτικές επίλυσής τους. </a:t>
            </a:r>
          </a:p>
          <a:p>
            <a:endParaRPr lang="el-GR" sz="2000" dirty="0" smtClean="0"/>
          </a:p>
          <a:p>
            <a:r>
              <a:rPr lang="el-GR" sz="2000" dirty="0" smtClean="0"/>
              <a:t>Η έννοια του εκπαιδευτικού ως ερευνητή </a:t>
            </a:r>
            <a:r>
              <a:rPr lang="el-GR" sz="2000" b="1" dirty="0" smtClean="0">
                <a:solidFill>
                  <a:srgbClr val="FF0000"/>
                </a:solidFill>
              </a:rPr>
              <a:t>έχει συνδεθεί :</a:t>
            </a:r>
          </a:p>
          <a:p>
            <a:pPr lvl="1"/>
            <a:r>
              <a:rPr lang="el-GR" sz="2000" b="1" i="1" dirty="0" smtClean="0"/>
              <a:t>με τη βελτίωση </a:t>
            </a:r>
            <a:r>
              <a:rPr lang="el-GR" sz="2000" i="1" dirty="0" smtClean="0"/>
              <a:t>της πρακτικής του </a:t>
            </a:r>
          </a:p>
          <a:p>
            <a:pPr lvl="1"/>
            <a:endParaRPr lang="el-GR" sz="2000" b="1" i="1" dirty="0" smtClean="0"/>
          </a:p>
          <a:p>
            <a:pPr lvl="1"/>
            <a:r>
              <a:rPr lang="el-GR" sz="2000" b="1" i="1" dirty="0" smtClean="0"/>
              <a:t>με τη βελτίωση των συνθηκών </a:t>
            </a:r>
            <a:r>
              <a:rPr lang="el-GR" sz="2000" i="1" dirty="0" smtClean="0"/>
              <a:t>μέσα στις οποίες δραστηριοποι</a:t>
            </a:r>
            <a:r>
              <a:rPr lang="el-GR" sz="2000" b="1" i="1" dirty="0" smtClean="0"/>
              <a:t>είται</a:t>
            </a:r>
            <a:r>
              <a:rPr lang="el-GR" sz="2000" i="1" dirty="0" smtClean="0"/>
              <a:t>. </a:t>
            </a:r>
          </a:p>
          <a:p>
            <a:endParaRPr lang="el-GR" sz="1800" dirty="0" smtClean="0"/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24" cy="7857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7643834" cy="6000768"/>
          </a:xfrm>
        </p:spPr>
        <p:txBody>
          <a:bodyPr/>
          <a:lstStyle/>
          <a:p>
            <a:r>
              <a:rPr lang="el-GR" sz="2000" dirty="0" smtClean="0"/>
              <a:t>Ο αναστοχασμός αποτελεί λοιπόν έναν </a:t>
            </a:r>
            <a:r>
              <a:rPr lang="el-GR" sz="2000" b="1" dirty="0" smtClean="0">
                <a:solidFill>
                  <a:srgbClr val="FF0000"/>
                </a:solidFill>
              </a:rPr>
              <a:t>πρακτικό τρόπο :</a:t>
            </a:r>
          </a:p>
          <a:p>
            <a:pPr lvl="1"/>
            <a:r>
              <a:rPr lang="el-GR" sz="2000" b="1" i="1" dirty="0" smtClean="0"/>
              <a:t>για να διερευνήσει </a:t>
            </a:r>
            <a:r>
              <a:rPr lang="el-GR" sz="2000" i="1" dirty="0" smtClean="0"/>
              <a:t>ο εκπαιδευτικός  </a:t>
            </a:r>
            <a:r>
              <a:rPr lang="el-GR" sz="2000" b="1" i="1" dirty="0" smtClean="0"/>
              <a:t>την πρακτική του </a:t>
            </a:r>
            <a:r>
              <a:rPr lang="el-GR" sz="2000" i="1" dirty="0" smtClean="0"/>
              <a:t>με στόχο να ελέγξει </a:t>
            </a:r>
            <a:r>
              <a:rPr lang="el-GR" sz="2000" b="1" i="1" dirty="0" smtClean="0"/>
              <a:t>αν τον ικανοποιεί </a:t>
            </a:r>
            <a:r>
              <a:rPr lang="el-GR" sz="2000" i="1" dirty="0" smtClean="0"/>
              <a:t>όπως είναι και </a:t>
            </a:r>
          </a:p>
          <a:p>
            <a:pPr lvl="1"/>
            <a:r>
              <a:rPr lang="el-GR" sz="2000" i="1" dirty="0" smtClean="0"/>
              <a:t>στη συνέχεια </a:t>
            </a:r>
            <a:r>
              <a:rPr lang="el-GR" sz="2000" b="1" i="1" dirty="0" smtClean="0"/>
              <a:t>να τη βελτιώσει </a:t>
            </a:r>
            <a:r>
              <a:rPr lang="el-GR" sz="2000" i="1" dirty="0" smtClean="0"/>
              <a:t>(</a:t>
            </a:r>
            <a:r>
              <a:rPr lang="el-GR" sz="2000" i="1" dirty="0" err="1" smtClean="0"/>
              <a:t>McNiff</a:t>
            </a:r>
            <a:r>
              <a:rPr lang="el-GR" sz="2000" i="1" dirty="0" smtClean="0"/>
              <a:t>, 1995:3) </a:t>
            </a:r>
          </a:p>
          <a:p>
            <a:endParaRPr lang="el-GR" sz="2000" dirty="0" smtClean="0"/>
          </a:p>
          <a:p>
            <a:r>
              <a:rPr lang="el-GR" sz="2000" b="1" dirty="0" smtClean="0"/>
              <a:t>Η προσέγγιση </a:t>
            </a:r>
            <a:r>
              <a:rPr lang="el-GR" sz="2000" dirty="0" smtClean="0"/>
              <a:t>του «εκπαιδευτικού ως ερευνητή», </a:t>
            </a:r>
            <a:r>
              <a:rPr lang="el-GR" sz="1600" dirty="0" smtClean="0"/>
              <a:t>(</a:t>
            </a:r>
            <a:r>
              <a:rPr lang="el-GR" sz="1600" dirty="0" err="1" smtClean="0"/>
              <a:t>Carr</a:t>
            </a:r>
            <a:r>
              <a:rPr lang="el-GR" sz="1600" dirty="0" smtClean="0"/>
              <a:t> &amp; </a:t>
            </a:r>
            <a:r>
              <a:rPr lang="el-GR" sz="1600" dirty="0" err="1" smtClean="0"/>
              <a:t>Kemmis</a:t>
            </a:r>
            <a:r>
              <a:rPr lang="el-GR" sz="1600" dirty="0" smtClean="0"/>
              <a:t> 1997:37, Κατσαρού &amp; </a:t>
            </a:r>
            <a:r>
              <a:rPr lang="el-GR" sz="1600" dirty="0" err="1" smtClean="0"/>
              <a:t>Τσάφος</a:t>
            </a:r>
            <a:r>
              <a:rPr lang="el-GR" sz="1600" dirty="0" smtClean="0"/>
              <a:t> 2003:126), </a:t>
            </a:r>
          </a:p>
          <a:p>
            <a:r>
              <a:rPr lang="el-GR" sz="2000" b="1" dirty="0" smtClean="0"/>
              <a:t>υπογραμμίζει το διπλό ρόλο </a:t>
            </a:r>
            <a:r>
              <a:rPr lang="el-GR" sz="2000" dirty="0" smtClean="0">
                <a:solidFill>
                  <a:srgbClr val="C00000"/>
                </a:solidFill>
              </a:rPr>
              <a:t>του εκπαιδευτικού ερευνητή, </a:t>
            </a:r>
            <a:r>
              <a:rPr lang="el-GR" sz="2000" dirty="0" smtClean="0"/>
              <a:t>σε μια προσπάθεια </a:t>
            </a:r>
          </a:p>
          <a:p>
            <a:pPr lvl="1"/>
            <a:r>
              <a:rPr lang="el-GR" sz="2000" i="1" dirty="0" smtClean="0">
                <a:solidFill>
                  <a:srgbClr val="C00000"/>
                </a:solidFill>
              </a:rPr>
              <a:t>να γεφυρώσει το χάσμα </a:t>
            </a:r>
            <a:r>
              <a:rPr lang="el-GR" sz="2000" i="1" dirty="0" smtClean="0"/>
              <a:t>ανάμεσα στον εκπαιδευτικό και στον ερευνητή, αλλά και</a:t>
            </a:r>
          </a:p>
          <a:p>
            <a:pPr lvl="1"/>
            <a:r>
              <a:rPr lang="el-GR" sz="2000" i="1" dirty="0" smtClean="0">
                <a:solidFill>
                  <a:srgbClr val="C00000"/>
                </a:solidFill>
              </a:rPr>
              <a:t>να διαμορφώσει </a:t>
            </a:r>
            <a:r>
              <a:rPr lang="el-GR" sz="2000" i="1" dirty="0" smtClean="0"/>
              <a:t>τον επαγγελματία εκπαιδευτικό (</a:t>
            </a:r>
            <a:r>
              <a:rPr lang="el-GR" sz="2000" i="1" dirty="0" err="1" smtClean="0"/>
              <a:t>McNiff</a:t>
            </a:r>
            <a:r>
              <a:rPr lang="el-GR" sz="2000" i="1" dirty="0" smtClean="0"/>
              <a:t> 1988:25-26). 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15338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8143900" cy="6215082"/>
          </a:xfrm>
        </p:spPr>
        <p:txBody>
          <a:bodyPr/>
          <a:lstStyle/>
          <a:p>
            <a:r>
              <a:rPr lang="el-GR" sz="2000" dirty="0" smtClean="0">
                <a:solidFill>
                  <a:srgbClr val="FF0000"/>
                </a:solidFill>
              </a:rPr>
              <a:t>Η ενεργή εμπλοκή μέσα σε ερευνητικές διαδικασίες: </a:t>
            </a:r>
          </a:p>
          <a:p>
            <a:pPr lvl="1"/>
            <a:r>
              <a:rPr lang="el-GR" sz="2000" i="1" dirty="0" smtClean="0"/>
              <a:t>ενισχύει την </a:t>
            </a:r>
            <a:r>
              <a:rPr lang="el-GR" sz="2000" b="1" i="1" dirty="0" smtClean="0"/>
              <a:t>κριτική τους ικανότητα, </a:t>
            </a:r>
          </a:p>
          <a:p>
            <a:pPr lvl="1"/>
            <a:r>
              <a:rPr lang="el-GR" sz="2000" i="1" dirty="0" smtClean="0"/>
              <a:t>βοηθάει στη διερεύνηση και στην </a:t>
            </a:r>
            <a:r>
              <a:rPr lang="el-GR" sz="2000" b="1" i="1" dirty="0" smtClean="0"/>
              <a:t>καλύτερη κατανόηση των πρακτικών </a:t>
            </a:r>
            <a:r>
              <a:rPr lang="el-GR" sz="2000" i="1" dirty="0" smtClean="0"/>
              <a:t>τους και </a:t>
            </a:r>
          </a:p>
          <a:p>
            <a:pPr lvl="1"/>
            <a:r>
              <a:rPr lang="el-GR" sz="2000" b="1" i="1" dirty="0" smtClean="0"/>
              <a:t>ενδυναμώνει τον επαγγελματισμό </a:t>
            </a:r>
            <a:r>
              <a:rPr lang="el-GR" sz="2000" i="1" dirty="0" smtClean="0"/>
              <a:t>των ατόμων. </a:t>
            </a:r>
          </a:p>
          <a:p>
            <a:endParaRPr lang="el-GR" sz="800" dirty="0" smtClean="0"/>
          </a:p>
          <a:p>
            <a:r>
              <a:rPr lang="el-GR" sz="2000" dirty="0" smtClean="0">
                <a:solidFill>
                  <a:srgbClr val="FF0000"/>
                </a:solidFill>
              </a:rPr>
              <a:t>Με αυτόν τον τρόπο:</a:t>
            </a:r>
          </a:p>
          <a:p>
            <a:pPr lvl="1"/>
            <a:r>
              <a:rPr lang="el-GR" sz="2000" i="1" dirty="0" smtClean="0"/>
              <a:t>αυξάνεται η </a:t>
            </a:r>
            <a:r>
              <a:rPr lang="el-GR" sz="2000" b="1" i="1" dirty="0" smtClean="0"/>
              <a:t>αυτονομία </a:t>
            </a:r>
            <a:r>
              <a:rPr lang="el-GR" sz="2000" i="1" dirty="0" smtClean="0"/>
              <a:t>τους, </a:t>
            </a:r>
          </a:p>
          <a:p>
            <a:pPr lvl="1"/>
            <a:r>
              <a:rPr lang="el-GR" sz="2000" i="1" dirty="0" smtClean="0"/>
              <a:t>ενισχύεται </a:t>
            </a:r>
            <a:r>
              <a:rPr lang="el-GR" sz="2000" b="1" i="1" dirty="0" smtClean="0"/>
              <a:t>η αυτοεκτίμηση και η εμπιστοσύνη </a:t>
            </a:r>
            <a:r>
              <a:rPr lang="el-GR" sz="2000" i="1" dirty="0" smtClean="0"/>
              <a:t>στον εαυτό τους και </a:t>
            </a:r>
          </a:p>
          <a:p>
            <a:pPr lvl="1"/>
            <a:r>
              <a:rPr lang="el-GR" sz="2000" b="1" i="1" dirty="0" smtClean="0"/>
              <a:t>παύουν να αποτελούν παθητικά άτομα </a:t>
            </a:r>
            <a:r>
              <a:rPr lang="el-GR" sz="2000" i="1" dirty="0" smtClean="0"/>
              <a:t>που απλώς εφαρμόζουν οδηγίες και κανόνες,  </a:t>
            </a:r>
          </a:p>
          <a:p>
            <a:pPr lvl="1"/>
            <a:r>
              <a:rPr lang="el-GR" sz="2000" i="1" dirty="0" smtClean="0"/>
              <a:t>προσπαθώντας να </a:t>
            </a:r>
            <a:r>
              <a:rPr lang="el-GR" sz="2000" b="1" i="1" dirty="0" smtClean="0"/>
              <a:t>συμμετέχουν οι ίδιοι ενεργά </a:t>
            </a:r>
            <a:r>
              <a:rPr lang="el-GR" sz="2000" i="1" dirty="0" smtClean="0"/>
              <a:t>στην αποτύπωση των πρακτικών προβλημάτων, στη </a:t>
            </a:r>
            <a:r>
              <a:rPr lang="el-GR" sz="2000" b="1" i="1" dirty="0" smtClean="0"/>
              <a:t>εξεύρεση των αιτιών </a:t>
            </a:r>
            <a:r>
              <a:rPr lang="el-GR" sz="2000" i="1" dirty="0" smtClean="0"/>
              <a:t>τους και στο σχεδιασμό της </a:t>
            </a:r>
            <a:r>
              <a:rPr lang="el-GR" sz="2000" b="1" i="1" dirty="0" smtClean="0"/>
              <a:t>αντιμετώπισης</a:t>
            </a:r>
            <a:r>
              <a:rPr lang="el-GR" sz="2000" i="1" dirty="0" smtClean="0"/>
              <a:t> τους. </a:t>
            </a:r>
          </a:p>
          <a:p>
            <a:endParaRPr lang="el-GR" sz="800" dirty="0" smtClean="0"/>
          </a:p>
          <a:p>
            <a:r>
              <a:rPr lang="el-GR" sz="2000" dirty="0" smtClean="0">
                <a:solidFill>
                  <a:srgbClr val="FF0000"/>
                </a:solidFill>
              </a:rPr>
              <a:t>Μέσα από αυτή τη δυναμική ερευνητική διαδικασία</a:t>
            </a:r>
            <a:endParaRPr lang="el-GR" sz="2000" dirty="0" smtClean="0"/>
          </a:p>
          <a:p>
            <a:pPr lvl="1"/>
            <a:r>
              <a:rPr lang="el-GR" sz="2000" b="1" i="1" dirty="0" smtClean="0"/>
              <a:t>οι εκπαιδευτικοί </a:t>
            </a:r>
            <a:r>
              <a:rPr lang="el-GR" sz="2000" i="1" dirty="0" smtClean="0"/>
              <a:t>οδηγούνται κάθε φορά σε </a:t>
            </a:r>
            <a:r>
              <a:rPr lang="el-GR" sz="2000" b="1" i="1" dirty="0" smtClean="0"/>
              <a:t>βαθύτερη κατανόηση </a:t>
            </a:r>
            <a:r>
              <a:rPr lang="el-GR" sz="2000" i="1" dirty="0" smtClean="0"/>
              <a:t>του συγκεκριμένου εκπαιδευτικού πλαισίου και </a:t>
            </a:r>
          </a:p>
          <a:p>
            <a:pPr lvl="1"/>
            <a:r>
              <a:rPr lang="el-GR" sz="2000" b="1" i="1" dirty="0" smtClean="0"/>
              <a:t>του ρόλου </a:t>
            </a:r>
            <a:r>
              <a:rPr lang="el-GR" sz="2000" i="1" dirty="0" smtClean="0"/>
              <a:t>που διαδραματίζουν μέσα σε αυτό. </a:t>
            </a:r>
          </a:p>
          <a:p>
            <a:pPr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58148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7929586" cy="6072206"/>
          </a:xfrm>
        </p:spPr>
        <p:txBody>
          <a:bodyPr/>
          <a:lstStyle/>
          <a:p>
            <a:r>
              <a:rPr lang="el-GR" sz="2000" dirty="0" smtClean="0"/>
              <a:t>Ο ρόλος του εκπαιδευτικού ως ερευνητή  μπορεί να </a:t>
            </a:r>
            <a:r>
              <a:rPr lang="el-GR" sz="2000" dirty="0" smtClean="0">
                <a:solidFill>
                  <a:srgbClr val="FF0000"/>
                </a:solidFill>
              </a:rPr>
              <a:t>υποστηρίζεται από κάποιο άλλο πρόσωπο /  </a:t>
            </a:r>
            <a:r>
              <a:rPr lang="el-GR" sz="2000" dirty="0" err="1" smtClean="0">
                <a:solidFill>
                  <a:srgbClr val="FF0000"/>
                </a:solidFill>
              </a:rPr>
              <a:t>διευκολυντή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b="1" dirty="0" smtClean="0">
                <a:solidFill>
                  <a:srgbClr val="FF0000"/>
                </a:solidFill>
              </a:rPr>
              <a:t>Η υποστήριξη αυτή δίνει έμφαση :</a:t>
            </a:r>
          </a:p>
          <a:p>
            <a:pPr lvl="1"/>
            <a:r>
              <a:rPr lang="el-GR" sz="2000" i="1" dirty="0" smtClean="0"/>
              <a:t>στον ουσιαστικό </a:t>
            </a:r>
            <a:r>
              <a:rPr lang="el-GR" sz="2000" b="1" i="1" dirty="0" smtClean="0"/>
              <a:t>διάλογο</a:t>
            </a:r>
            <a:r>
              <a:rPr lang="el-GR" sz="2000" i="1" dirty="0" smtClean="0"/>
              <a:t>,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i="1" dirty="0" smtClean="0"/>
              <a:t>στην ανάπτυξη </a:t>
            </a:r>
            <a:r>
              <a:rPr lang="el-GR" sz="2000" b="1" i="1" dirty="0" smtClean="0"/>
              <a:t>σχέσεων </a:t>
            </a:r>
            <a:r>
              <a:rPr lang="el-GR" sz="2000" i="1" dirty="0" smtClean="0"/>
              <a:t>ισότιμης συμμετοχής, συνεργασίας και αλληλεπίδρασης, </a:t>
            </a:r>
          </a:p>
          <a:p>
            <a:pPr lvl="1"/>
            <a:endParaRPr lang="el-GR" sz="2000" dirty="0" smtClean="0"/>
          </a:p>
          <a:p>
            <a:r>
              <a:rPr lang="el-GR" sz="2000" b="1" dirty="0" smtClean="0">
                <a:solidFill>
                  <a:srgbClr val="FF0000"/>
                </a:solidFill>
              </a:rPr>
              <a:t>παράγοντες που :</a:t>
            </a:r>
          </a:p>
          <a:p>
            <a:pPr lvl="1"/>
            <a:r>
              <a:rPr lang="el-GR" sz="2000" i="1" dirty="0" smtClean="0"/>
              <a:t>καλλιεργούν το </a:t>
            </a:r>
            <a:r>
              <a:rPr lang="el-GR" sz="2000" b="1" i="1" dirty="0" smtClean="0"/>
              <a:t>στοχασμό και την αυτοκριτική ικανότητα </a:t>
            </a:r>
            <a:r>
              <a:rPr lang="el-GR" sz="2000" i="1" dirty="0" smtClean="0"/>
              <a:t>(</a:t>
            </a:r>
            <a:r>
              <a:rPr lang="el-GR" sz="2000" i="1" dirty="0" err="1" smtClean="0"/>
              <a:t>Grundy</a:t>
            </a:r>
            <a:r>
              <a:rPr lang="el-GR" sz="2000" i="1" dirty="0" smtClean="0"/>
              <a:t> &amp; </a:t>
            </a:r>
            <a:r>
              <a:rPr lang="el-GR" sz="2000" i="1" dirty="0" err="1" smtClean="0"/>
              <a:t>Kemmis</a:t>
            </a:r>
            <a:r>
              <a:rPr lang="el-GR" sz="2000" i="1" dirty="0" smtClean="0"/>
              <a:t>, 1988:328-329),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i="1" dirty="0" smtClean="0"/>
              <a:t>προωθούν τη </a:t>
            </a:r>
            <a:r>
              <a:rPr lang="el-GR" sz="2000" b="1" i="1" dirty="0" smtClean="0"/>
              <a:t>χειραφέτηση </a:t>
            </a:r>
            <a:r>
              <a:rPr lang="el-GR" sz="2000" i="1" dirty="0" smtClean="0"/>
              <a:t>του εκπαιδευτικού και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i="1" dirty="0" smtClean="0"/>
              <a:t>διευκολύνουν την επίτευξη </a:t>
            </a:r>
            <a:r>
              <a:rPr lang="el-GR" sz="2000" b="1" i="1" dirty="0" smtClean="0"/>
              <a:t>κοινωνικής αλλαγής </a:t>
            </a:r>
            <a:r>
              <a:rPr lang="el-GR" sz="2000" i="1" dirty="0" smtClean="0"/>
              <a:t>(</a:t>
            </a:r>
            <a:r>
              <a:rPr lang="el-GR" sz="2000" i="1" dirty="0" err="1" smtClean="0"/>
              <a:t>Kemmis</a:t>
            </a:r>
            <a:r>
              <a:rPr lang="el-GR" sz="2000" i="1" dirty="0" smtClean="0"/>
              <a:t>, 1994:44).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9586" cy="6429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7715272" cy="6000768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 υποστήριξη του </a:t>
            </a:r>
            <a:r>
              <a:rPr lang="el-GR" sz="2000" b="1" dirty="0" err="1" smtClean="0">
                <a:solidFill>
                  <a:srgbClr val="FF0000"/>
                </a:solidFill>
              </a:rPr>
              <a:t>διευκολυντή</a:t>
            </a:r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r>
              <a:rPr lang="el-GR" sz="2000" dirty="0" smtClean="0"/>
              <a:t>προς τους εκπαιδευτικούς - ερευνητές  έγκειται:</a:t>
            </a:r>
          </a:p>
          <a:p>
            <a:endParaRPr lang="el-GR" sz="800" dirty="0" smtClean="0"/>
          </a:p>
          <a:p>
            <a:pPr lvl="1"/>
            <a:r>
              <a:rPr lang="el-GR" sz="2000" dirty="0" smtClean="0"/>
              <a:t> στην </a:t>
            </a:r>
            <a:r>
              <a:rPr lang="el-GR" sz="2000" b="1" dirty="0" smtClean="0"/>
              <a:t>ανάπτυξη ενός κλίματος </a:t>
            </a:r>
            <a:r>
              <a:rPr lang="el-GR" sz="2000" dirty="0" smtClean="0"/>
              <a:t>υποστήριξης, αποδοχής, εμπιστοσύνης και κοινών επαγγελματικών και ερευνητικών ενδιαφερόντων, </a:t>
            </a:r>
          </a:p>
          <a:p>
            <a:pPr lvl="1"/>
            <a:endParaRPr lang="el-GR" sz="800" dirty="0" smtClean="0"/>
          </a:p>
          <a:p>
            <a:pPr lvl="1"/>
            <a:r>
              <a:rPr lang="el-GR" sz="2000" dirty="0" smtClean="0"/>
              <a:t>στην υποστήριξή του  προς τους εκπαιδευτικούς - ερευνητές </a:t>
            </a:r>
            <a:r>
              <a:rPr lang="el-GR" sz="2000" b="1" dirty="0" smtClean="0"/>
              <a:t>να επιλέξουν τα κατάλληλα μεθοδολογικά εργαλεία,</a:t>
            </a:r>
            <a:r>
              <a:rPr lang="el-GR" sz="2000" dirty="0" smtClean="0"/>
              <a:t> παρέχοντας την απαραίτητη ενθάρρυνση και </a:t>
            </a:r>
            <a:r>
              <a:rPr lang="el-GR" sz="2000" dirty="0" err="1" smtClean="0"/>
              <a:t>επανατροφοδότηση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Έτσι, οι  εκπαιδευτικοί </a:t>
            </a:r>
            <a:r>
              <a:rPr lang="el-GR" sz="2000" b="1" dirty="0" smtClean="0"/>
              <a:t>ανάγονται σε ερευνητές </a:t>
            </a:r>
            <a:r>
              <a:rPr lang="el-GR" sz="2000" dirty="0" smtClean="0"/>
              <a:t>που</a:t>
            </a:r>
          </a:p>
          <a:p>
            <a:pPr lvl="1"/>
            <a:r>
              <a:rPr lang="el-GR" sz="2000" b="1" i="1" dirty="0" smtClean="0"/>
              <a:t>μελετούν, </a:t>
            </a:r>
          </a:p>
          <a:p>
            <a:pPr lvl="1"/>
            <a:r>
              <a:rPr lang="el-GR" sz="2000" b="1" i="1" dirty="0" smtClean="0"/>
              <a:t>τεκμηριώνουν, </a:t>
            </a:r>
          </a:p>
          <a:p>
            <a:pPr lvl="1"/>
            <a:r>
              <a:rPr lang="el-GR" sz="2000" b="1" i="1" dirty="0" smtClean="0"/>
              <a:t>συλλέγουν </a:t>
            </a:r>
            <a:r>
              <a:rPr lang="el-GR" sz="2000" i="1" dirty="0" smtClean="0"/>
              <a:t>δεδομένα, </a:t>
            </a:r>
          </a:p>
          <a:p>
            <a:pPr lvl="1"/>
            <a:r>
              <a:rPr lang="el-GR" sz="2000" i="1" dirty="0" smtClean="0"/>
              <a:t>τα </a:t>
            </a:r>
            <a:r>
              <a:rPr lang="el-GR" sz="2000" b="1" i="1" dirty="0" smtClean="0"/>
              <a:t>ερμηνεύουν </a:t>
            </a:r>
            <a:r>
              <a:rPr lang="el-GR" sz="2000" i="1" dirty="0" smtClean="0"/>
              <a:t>για να κατανοήσουν τη δράση τους και </a:t>
            </a:r>
          </a:p>
          <a:p>
            <a:pPr lvl="1"/>
            <a:r>
              <a:rPr lang="el-GR" sz="2000" i="1" dirty="0" smtClean="0"/>
              <a:t>να μπορέσουν να </a:t>
            </a:r>
            <a:r>
              <a:rPr lang="el-GR" sz="2000" b="1" i="1" dirty="0" smtClean="0"/>
              <a:t>αναδομήσουν την κατάσταση που μελετούν</a:t>
            </a:r>
            <a:r>
              <a:rPr lang="el-GR" sz="2000" dirty="0" smtClean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0"/>
            <a:ext cx="8001056" cy="6858000"/>
          </a:xfrm>
        </p:spPr>
        <p:txBody>
          <a:bodyPr/>
          <a:lstStyle/>
          <a:p>
            <a:pPr>
              <a:buNone/>
            </a:pPr>
            <a:endParaRPr lang="el-GR" sz="2000" b="1" dirty="0" smtClean="0"/>
          </a:p>
          <a:p>
            <a:pPr>
              <a:buNone/>
            </a:pPr>
            <a:r>
              <a:rPr lang="el-GR" sz="2200" b="1" dirty="0" smtClean="0"/>
              <a:t>Ο στοχασμός στο πλαίσιο της ΠΑ μπορεί να οριστεί ως</a:t>
            </a:r>
          </a:p>
          <a:p>
            <a:pPr>
              <a:buNone/>
            </a:pPr>
            <a:endParaRPr lang="el-GR" sz="2000" b="1" dirty="0" smtClean="0"/>
          </a:p>
          <a:p>
            <a:r>
              <a:rPr lang="el-GR" sz="2400" dirty="0" smtClean="0"/>
              <a:t>«η ικανότητα του υποψηφίου εκπαιδευτικού </a:t>
            </a:r>
            <a:r>
              <a:rPr lang="el-GR" sz="2400" dirty="0" smtClean="0">
                <a:solidFill>
                  <a:srgbClr val="FF0000"/>
                </a:solidFill>
              </a:rPr>
              <a:t>να σκεφτεί </a:t>
            </a:r>
            <a:r>
              <a:rPr lang="el-GR" sz="2400" dirty="0" smtClean="0"/>
              <a:t>το παιδαγωγικό &amp; διδακτικό του </a:t>
            </a:r>
            <a:r>
              <a:rPr lang="el-GR" sz="2400" dirty="0" smtClean="0">
                <a:solidFill>
                  <a:srgbClr val="FF0000"/>
                </a:solidFill>
              </a:rPr>
              <a:t>έργο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FF0000"/>
                </a:solidFill>
              </a:rPr>
              <a:t>πλαίσιο</a:t>
            </a:r>
            <a:r>
              <a:rPr lang="el-GR" sz="2400" dirty="0" smtClean="0"/>
              <a:t> στο οποίο αυτό συμβαίνει». </a:t>
            </a:r>
          </a:p>
          <a:p>
            <a:endParaRPr lang="el-GR" sz="2400" dirty="0" smtClean="0"/>
          </a:p>
          <a:p>
            <a:r>
              <a:rPr lang="el-GR" sz="2400" dirty="0" smtClean="0"/>
              <a:t>«μία προσπάθεια </a:t>
            </a:r>
            <a:r>
              <a:rPr lang="el-GR" sz="2400" dirty="0" smtClean="0">
                <a:solidFill>
                  <a:srgbClr val="FF0000"/>
                </a:solidFill>
              </a:rPr>
              <a:t>αναγνώρισης</a:t>
            </a:r>
            <a:r>
              <a:rPr lang="el-GR" sz="2400" dirty="0" smtClean="0"/>
              <a:t>, </a:t>
            </a:r>
            <a:r>
              <a:rPr lang="el-GR" sz="2400" dirty="0" smtClean="0">
                <a:solidFill>
                  <a:srgbClr val="FF0000"/>
                </a:solidFill>
              </a:rPr>
              <a:t>επανεξέτασης</a:t>
            </a:r>
            <a:r>
              <a:rPr lang="el-GR" sz="2400" dirty="0" smtClean="0"/>
              <a:t>, άσκησης </a:t>
            </a:r>
            <a:r>
              <a:rPr lang="el-GR" sz="2400" dirty="0" smtClean="0">
                <a:solidFill>
                  <a:srgbClr val="FF0000"/>
                </a:solidFill>
              </a:rPr>
              <a:t>κριτικής</a:t>
            </a:r>
            <a:r>
              <a:rPr lang="el-GR" sz="2400" dirty="0" smtClean="0"/>
              <a:t> στις υπάρχουσες αντιλήψεις και πρακτικές με στόχο </a:t>
            </a:r>
            <a:r>
              <a:rPr lang="el-GR" sz="2400" dirty="0" smtClean="0">
                <a:solidFill>
                  <a:srgbClr val="FF0000"/>
                </a:solidFill>
              </a:rPr>
              <a:t>την βελτίωση </a:t>
            </a:r>
          </a:p>
          <a:p>
            <a:pPr lvl="1"/>
            <a:r>
              <a:rPr lang="el-GR" sz="2400" i="1" dirty="0" smtClean="0"/>
              <a:t>του ίδιου του εκπαιδευτικού</a:t>
            </a:r>
          </a:p>
          <a:p>
            <a:pPr lvl="1"/>
            <a:r>
              <a:rPr lang="el-GR" sz="2400" i="1" dirty="0" smtClean="0"/>
              <a:t> και του εκπαιδευτικού του έργου».</a:t>
            </a:r>
          </a:p>
          <a:p>
            <a:pPr lvl="1">
              <a:buFont typeface="Wingdings" pitchFamily="2" charset="2"/>
              <a:buChar char="Ø"/>
            </a:pPr>
            <a:endParaRPr lang="el-GR" sz="2000" i="1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58148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00042"/>
            <a:ext cx="7715272" cy="6357958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Αυτό το πλαίσιο συνεργασίας και έρευνας συμβάλλει:</a:t>
            </a:r>
          </a:p>
          <a:p>
            <a:pPr lvl="1"/>
            <a:r>
              <a:rPr lang="el-GR" sz="2000" i="1" dirty="0" smtClean="0"/>
              <a:t>στην απόκτηση </a:t>
            </a:r>
            <a:r>
              <a:rPr lang="el-GR" sz="2000" b="1" i="1" dirty="0" smtClean="0"/>
              <a:t>γνώσεων και δεξιοτήτων </a:t>
            </a:r>
            <a:r>
              <a:rPr lang="el-GR" sz="2000" i="1" dirty="0" smtClean="0"/>
              <a:t>και </a:t>
            </a:r>
          </a:p>
          <a:p>
            <a:pPr lvl="1"/>
            <a:r>
              <a:rPr lang="el-GR" sz="2000" i="1" dirty="0" smtClean="0"/>
              <a:t>στον </a:t>
            </a:r>
            <a:r>
              <a:rPr lang="el-GR" sz="2000" b="1" i="1" dirty="0" smtClean="0"/>
              <a:t>εμπλουτισμό</a:t>
            </a:r>
            <a:r>
              <a:rPr lang="el-GR" sz="2000" i="1" dirty="0" smtClean="0"/>
              <a:t> των εκπαιδευτικών σ</a:t>
            </a:r>
            <a:r>
              <a:rPr lang="el-GR" sz="2000" b="1" i="1" dirty="0" smtClean="0"/>
              <a:t>τρατηγικών</a:t>
            </a:r>
            <a:endParaRPr lang="el-GR" sz="2000" i="1" dirty="0" smtClean="0"/>
          </a:p>
          <a:p>
            <a:pPr lvl="1"/>
            <a:r>
              <a:rPr lang="el-GR" sz="2000" i="1" dirty="0" smtClean="0"/>
              <a:t>στην απόκτηση </a:t>
            </a:r>
            <a:r>
              <a:rPr lang="el-GR" sz="2000" b="1" i="1" dirty="0" smtClean="0"/>
              <a:t>ερευνητικών ικανοτήτων </a:t>
            </a:r>
            <a:r>
              <a:rPr lang="el-GR" sz="2000" i="1" dirty="0" smtClean="0"/>
              <a:t>για τεκμηρίωση και αξιολόγηση της πρακτικής </a:t>
            </a:r>
          </a:p>
          <a:p>
            <a:pPr lvl="1"/>
            <a:r>
              <a:rPr lang="el-GR" sz="2000" i="1" dirty="0" smtClean="0"/>
              <a:t>καθώς και στην </a:t>
            </a:r>
            <a:r>
              <a:rPr lang="el-GR" sz="2000" b="1" i="1" dirty="0" smtClean="0"/>
              <a:t>ικανότητα για αναστοχασμό</a:t>
            </a:r>
            <a:r>
              <a:rPr lang="el-GR" sz="2000" i="1" dirty="0" smtClean="0"/>
              <a:t>, </a:t>
            </a:r>
          </a:p>
          <a:p>
            <a:pPr lvl="1"/>
            <a:endParaRPr lang="el-GR" sz="2000" i="1" dirty="0" smtClean="0"/>
          </a:p>
          <a:p>
            <a:r>
              <a:rPr lang="el-GR" sz="2000" dirty="0" smtClean="0"/>
              <a:t>προκειμένου οι εκπαιδευτικοί </a:t>
            </a:r>
            <a:r>
              <a:rPr lang="el-GR" sz="2000" b="1" dirty="0" smtClean="0"/>
              <a:t>να επανεξετάσουν </a:t>
            </a:r>
            <a:r>
              <a:rPr lang="el-GR" sz="2000" dirty="0" smtClean="0"/>
              <a:t>τις προηγούμενες πρακτικές και να τις </a:t>
            </a:r>
            <a:r>
              <a:rPr lang="el-GR" sz="2000" b="1" dirty="0" smtClean="0"/>
              <a:t>βελτιώσουν (</a:t>
            </a:r>
            <a:r>
              <a:rPr lang="el-GR" sz="2000" dirty="0" smtClean="0"/>
              <a:t>Αυγητίδου, 2014).</a:t>
            </a:r>
            <a:r>
              <a:rPr lang="el-GR" sz="2000" b="1" dirty="0" smtClean="0"/>
              <a:t> </a:t>
            </a:r>
          </a:p>
          <a:p>
            <a:endParaRPr lang="el-GR" sz="2000" dirty="0" smtClean="0"/>
          </a:p>
          <a:p>
            <a:r>
              <a:rPr lang="el-GR" sz="2000" dirty="0" smtClean="0"/>
              <a:t>Υπό την έννοια αυτή, κατανοούμε την </a:t>
            </a:r>
            <a:r>
              <a:rPr lang="el-GR" sz="2000" b="1" dirty="0" smtClean="0"/>
              <a:t>επαγγελματική ανάπτυξη του εκπαιδευτικού</a:t>
            </a:r>
            <a:r>
              <a:rPr lang="el-GR" sz="2000" dirty="0" smtClean="0"/>
              <a:t>, </a:t>
            </a:r>
          </a:p>
          <a:p>
            <a:pPr lvl="1"/>
            <a:r>
              <a:rPr lang="el-GR" sz="2000" i="1" dirty="0" smtClean="0"/>
              <a:t>ως μια </a:t>
            </a:r>
            <a:r>
              <a:rPr lang="el-GR" sz="2000" b="1" i="1" dirty="0" smtClean="0"/>
              <a:t>διαδικασία έρευνας και αναστοχασμού</a:t>
            </a:r>
            <a:r>
              <a:rPr lang="el-GR" sz="2000" i="1" dirty="0" smtClean="0"/>
              <a:t>, 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i="1" dirty="0" smtClean="0"/>
              <a:t>που βλέπει τη </a:t>
            </a:r>
            <a:r>
              <a:rPr lang="el-GR" sz="2000" b="1" i="1" dirty="0" smtClean="0"/>
              <a:t>μάθηση ως σύνθετη και δυναμική διαδικασία</a:t>
            </a:r>
            <a:r>
              <a:rPr lang="el-GR" sz="2000" i="1" dirty="0" smtClean="0"/>
              <a:t>,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000" i="1" dirty="0" smtClean="0"/>
              <a:t> η οποία </a:t>
            </a:r>
            <a:r>
              <a:rPr lang="el-GR" sz="2000" b="1" i="1" dirty="0" smtClean="0"/>
              <a:t>βασίζεται στις πολλαπλές κατανοήσεις </a:t>
            </a:r>
            <a:r>
              <a:rPr lang="el-GR" sz="2000" i="1" dirty="0" smtClean="0"/>
              <a:t>των πρακτικών μέσα στην τάξη, στις προσωπικές θεωρίες και στις γνώσεις των εκπαιδευτικών, στο υπόβαθρο των μαθητών κ.τ.λ. </a:t>
            </a:r>
          </a:p>
          <a:p>
            <a:pPr lvl="1"/>
            <a:endParaRPr lang="el-GR" sz="19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58148" cy="7143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/>
              <a:t> Η ενίσχυση του εκπαιδευτικού ως ερευνητή </a:t>
            </a:r>
            <a:br>
              <a:rPr lang="el-GR" sz="2400" b="1" dirty="0" smtClean="0"/>
            </a:b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7500958" cy="6000768"/>
          </a:xfrm>
        </p:spPr>
        <p:txBody>
          <a:bodyPr/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Μία τέτοια κατανόηση: </a:t>
            </a:r>
          </a:p>
          <a:p>
            <a:pPr lvl="1"/>
            <a:r>
              <a:rPr lang="el-GR" sz="2000" b="1" i="1" dirty="0" smtClean="0"/>
              <a:t>αναδεικνύει τη </a:t>
            </a:r>
            <a:r>
              <a:rPr lang="el-GR" sz="2000" b="1" i="1" dirty="0" err="1" smtClean="0"/>
              <a:t>χειραφετική</a:t>
            </a:r>
            <a:r>
              <a:rPr lang="el-GR" sz="2000" b="1" i="1" dirty="0" smtClean="0"/>
              <a:t> πτυχή </a:t>
            </a:r>
            <a:r>
              <a:rPr lang="el-GR" sz="2000" i="1" dirty="0" smtClean="0"/>
              <a:t>της επαγγελματικής ανάπτυξης του εκπαιδευτικού ως στοχαζόμενο επαγγελματία και ερευνητή και </a:t>
            </a:r>
          </a:p>
          <a:p>
            <a:pPr lvl="1"/>
            <a:endParaRPr lang="el-GR" sz="2000" i="1" dirty="0" smtClean="0"/>
          </a:p>
          <a:p>
            <a:pPr lvl="1"/>
            <a:r>
              <a:rPr lang="el-GR" sz="2000" b="1" i="1" dirty="0" smtClean="0"/>
              <a:t>αποποιείται τον τεχνοκρατικό χαρακτήρα </a:t>
            </a:r>
            <a:r>
              <a:rPr lang="el-GR" sz="2000" i="1" dirty="0" smtClean="0"/>
              <a:t>μιας επαγγελματικής ανάπτυξης που στηρίζεται στη διαδικασία </a:t>
            </a:r>
            <a:r>
              <a:rPr lang="el-GR" sz="2000" b="1" i="1" dirty="0" smtClean="0"/>
              <a:t>«απόκτησης» πρακτικής επιδεξιότητας ή συσσώρευσης πρακτικής γνώσης.</a:t>
            </a:r>
          </a:p>
          <a:p>
            <a:pPr lvl="1"/>
            <a:endParaRPr lang="el-GR" sz="2000" dirty="0" smtClean="0"/>
          </a:p>
          <a:p>
            <a:r>
              <a:rPr lang="el-GR" sz="2000" dirty="0" smtClean="0"/>
              <a:t>Έναν τέτοιο ρόλο </a:t>
            </a:r>
            <a:r>
              <a:rPr lang="el-GR" sz="2000" b="1" dirty="0" smtClean="0"/>
              <a:t>«ενεργού ερευνητή» </a:t>
            </a:r>
            <a:r>
              <a:rPr lang="el-GR" sz="2000" dirty="0" smtClean="0"/>
              <a:t>οφείλουν οι εκπαιδευτικοί να αναλάβουν και </a:t>
            </a:r>
          </a:p>
          <a:p>
            <a:endParaRPr lang="el-GR" sz="2000" dirty="0" smtClean="0"/>
          </a:p>
          <a:p>
            <a:r>
              <a:rPr lang="el-GR" sz="2000" b="1" dirty="0" smtClean="0"/>
              <a:t>να υιοθετήσουν </a:t>
            </a:r>
            <a:r>
              <a:rPr lang="el-GR" sz="2000" dirty="0" smtClean="0"/>
              <a:t>τη συμμετοχική, συλλογική δράση, του παραγωγού - και όχι του καταναλωτή - της επιστημονικής παιδαγωγικής γνώσης (Κατσαρού &amp; </a:t>
            </a:r>
            <a:r>
              <a:rPr lang="el-GR" sz="2000" dirty="0" err="1" smtClean="0"/>
              <a:t>Τσάφος</a:t>
            </a:r>
            <a:r>
              <a:rPr lang="el-GR" sz="2000" dirty="0" smtClean="0"/>
              <a:t>, 2003:65-66). </a:t>
            </a:r>
          </a:p>
          <a:p>
            <a:pPr>
              <a:buNone/>
            </a:pP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l-GR" b="1" dirty="0">
                <a:solidFill>
                  <a:srgbClr val="FF0000"/>
                </a:solidFill>
                <a:cs typeface="Times New Roman" pitchFamily="16" charset="0"/>
              </a:rPr>
              <a:t>Σας </a:t>
            </a:r>
            <a:r>
              <a:rPr lang="el-GR" b="1" dirty="0" smtClean="0">
                <a:solidFill>
                  <a:srgbClr val="FF0000"/>
                </a:solidFill>
                <a:cs typeface="Times New Roman" pitchFamily="16" charset="0"/>
              </a:rPr>
              <a:t>ευχαριστώ  </a:t>
            </a:r>
            <a:endParaRPr lang="el-GR" dirty="0">
              <a:solidFill>
                <a:srgbClr val="000000"/>
              </a:solidFill>
              <a:latin typeface="Tahoma" charset="0"/>
              <a:cs typeface="Tahoma" charset="0"/>
            </a:endParaRPr>
          </a:p>
          <a:p>
            <a:pPr algn="ctr">
              <a:buFontTx/>
              <a:buNone/>
            </a:pPr>
            <a:r>
              <a:rPr lang="el-GR" b="1" dirty="0">
                <a:solidFill>
                  <a:srgbClr val="FF0000"/>
                </a:solidFill>
                <a:cs typeface="Times New Roman" pitchFamily="16" charset="0"/>
              </a:rPr>
              <a:t>για την προσοχή </a:t>
            </a:r>
            <a:r>
              <a:rPr lang="el-GR" b="1" dirty="0" smtClean="0">
                <a:solidFill>
                  <a:srgbClr val="FF0000"/>
                </a:solidFill>
                <a:cs typeface="Times New Roman" pitchFamily="16" charset="0"/>
              </a:rPr>
              <a:t>και </a:t>
            </a:r>
          </a:p>
          <a:p>
            <a:pPr algn="ctr">
              <a:buFontTx/>
              <a:buNone/>
            </a:pPr>
            <a:r>
              <a:rPr lang="el-GR" b="1" dirty="0" smtClean="0">
                <a:solidFill>
                  <a:srgbClr val="FF0000"/>
                </a:solidFill>
                <a:cs typeface="Times New Roman" pitchFamily="16" charset="0"/>
              </a:rPr>
              <a:t>τη συμμετοχή σας</a:t>
            </a:r>
            <a:r>
              <a:rPr lang="el-GR" b="1" dirty="0">
                <a:solidFill>
                  <a:srgbClr val="FF0000"/>
                </a:solidFill>
                <a:cs typeface="Times New Roman" pitchFamily="16" charset="0"/>
              </a:rPr>
              <a:t>!</a:t>
            </a:r>
            <a:endParaRPr lang="el-GR" dirty="0">
              <a:solidFill>
                <a:srgbClr val="000000"/>
              </a:solidFill>
              <a:latin typeface="Tahoma" charset="0"/>
              <a:cs typeface="Tahoma" charset="0"/>
            </a:endParaRPr>
          </a:p>
          <a:p>
            <a:pPr>
              <a:buFontTx/>
              <a:buNone/>
            </a:pPr>
            <a:r>
              <a:rPr lang="el-GR" dirty="0">
                <a:cs typeface="Times New Roman" pitchFamily="16" charset="0"/>
              </a:rPr>
              <a:t> 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0"/>
            <a:ext cx="8786874" cy="6858000"/>
          </a:xfrm>
        </p:spPr>
        <p:txBody>
          <a:bodyPr/>
          <a:lstStyle/>
          <a:p>
            <a:r>
              <a:rPr lang="el-GR" sz="2000" b="1" dirty="0" smtClean="0"/>
              <a:t>2.</a:t>
            </a:r>
            <a:r>
              <a:rPr lang="el-GR" sz="2000" dirty="0" smtClean="0"/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Τι συμβαίνει  δηλαδή </a:t>
            </a:r>
            <a:r>
              <a:rPr lang="el-GR" sz="2000" b="1" dirty="0" smtClean="0"/>
              <a:t>όταν κάποιος εκπαιδευτικός  αναστοχάζεται  για τις πρακτικές του;</a:t>
            </a:r>
          </a:p>
          <a:p>
            <a:pPr lvl="0" algn="ctr">
              <a:buNone/>
            </a:pPr>
            <a:r>
              <a:rPr lang="el-GR" sz="2000" u="sng" dirty="0" smtClean="0"/>
              <a:t>Μέσα σε ένα  πλαίσιο αναστοχασμού, ο εκπαιδευτικός :</a:t>
            </a:r>
          </a:p>
          <a:p>
            <a:pPr lvl="1"/>
            <a:endParaRPr lang="el-GR" sz="800" i="1" dirty="0" smtClean="0"/>
          </a:p>
          <a:p>
            <a:pPr lvl="1"/>
            <a:r>
              <a:rPr lang="el-GR" sz="2400" i="1" dirty="0" smtClean="0">
                <a:solidFill>
                  <a:srgbClr val="FF0000"/>
                </a:solidFill>
              </a:rPr>
              <a:t>ελέγχει, αξιολογεί και θέτει υπό αμφισβήτηση </a:t>
            </a:r>
            <a:r>
              <a:rPr lang="el-GR" sz="2400" i="1" dirty="0" smtClean="0"/>
              <a:t>συγκεκριμένες </a:t>
            </a:r>
            <a:r>
              <a:rPr lang="el-GR" sz="2400" b="1" i="1" dirty="0" smtClean="0"/>
              <a:t>διδακτικές πρακτικές, </a:t>
            </a:r>
            <a:endParaRPr lang="el-GR" sz="2400" b="1" dirty="0" smtClean="0"/>
          </a:p>
          <a:p>
            <a:pPr lvl="1"/>
            <a:endParaRPr lang="el-GR" sz="2400" i="1" dirty="0" smtClean="0"/>
          </a:p>
          <a:p>
            <a:pPr lvl="1"/>
            <a:r>
              <a:rPr lang="el-GR" sz="2400" i="1" dirty="0" smtClean="0">
                <a:solidFill>
                  <a:srgbClr val="FF0000"/>
                </a:solidFill>
              </a:rPr>
              <a:t>επιλέγει νέες εναλλακτικές πρακτικές </a:t>
            </a:r>
            <a:r>
              <a:rPr lang="el-GR" sz="2400" i="1" dirty="0" smtClean="0"/>
              <a:t>υπό το φως πιο </a:t>
            </a:r>
            <a:r>
              <a:rPr lang="el-GR" sz="2400" b="1" i="1" dirty="0" smtClean="0"/>
              <a:t>σύγχρονων </a:t>
            </a:r>
            <a:r>
              <a:rPr lang="el-GR" sz="2400" i="1" dirty="0" smtClean="0"/>
              <a:t>θεωρητικών και ερευνητικών </a:t>
            </a:r>
            <a:r>
              <a:rPr lang="el-GR" sz="2400" b="1" i="1" dirty="0" smtClean="0"/>
              <a:t>παραδοχών,</a:t>
            </a:r>
            <a:endParaRPr lang="el-GR" sz="2400" b="1" dirty="0" smtClean="0"/>
          </a:p>
          <a:p>
            <a:pPr lvl="1"/>
            <a:endParaRPr lang="el-GR" sz="2400" i="1" dirty="0" smtClean="0"/>
          </a:p>
          <a:p>
            <a:pPr lvl="1"/>
            <a:r>
              <a:rPr lang="el-GR" sz="2400" i="1" dirty="0" smtClean="0"/>
              <a:t>προχωράει στη </a:t>
            </a:r>
            <a:r>
              <a:rPr lang="el-GR" sz="2400" i="1" dirty="0" smtClean="0">
                <a:solidFill>
                  <a:srgbClr val="FF0000"/>
                </a:solidFill>
              </a:rPr>
              <a:t>δοκιμασία και εφαρμογή </a:t>
            </a:r>
            <a:r>
              <a:rPr lang="el-GR" sz="2400" i="1" dirty="0" smtClean="0"/>
              <a:t>των </a:t>
            </a:r>
            <a:r>
              <a:rPr lang="el-GR" sz="2400" b="1" i="1" dirty="0" smtClean="0"/>
              <a:t>νέων επιλογών</a:t>
            </a:r>
            <a:r>
              <a:rPr lang="el-GR" sz="2400" i="1" dirty="0" smtClean="0"/>
              <a:t>,</a:t>
            </a:r>
            <a:endParaRPr lang="el-GR" sz="2400" dirty="0" smtClean="0"/>
          </a:p>
          <a:p>
            <a:pPr lvl="1"/>
            <a:endParaRPr lang="el-GR" sz="2400" i="1" dirty="0" smtClean="0"/>
          </a:p>
          <a:p>
            <a:pPr lvl="1"/>
            <a:r>
              <a:rPr lang="el-GR" sz="2400" i="1" dirty="0" smtClean="0">
                <a:solidFill>
                  <a:srgbClr val="FF0000"/>
                </a:solidFill>
              </a:rPr>
              <a:t>αξιολογεί τα αποτελέσματα </a:t>
            </a:r>
            <a:r>
              <a:rPr lang="el-GR" sz="2400" i="1" dirty="0" smtClean="0"/>
              <a:t>των </a:t>
            </a:r>
            <a:r>
              <a:rPr lang="el-GR" sz="2400" b="1" i="1" dirty="0" smtClean="0"/>
              <a:t>νέων δεδομένων </a:t>
            </a:r>
            <a:r>
              <a:rPr lang="el-GR" sz="2400" i="1" dirty="0" smtClean="0"/>
              <a:t>και στη συνέχεια</a:t>
            </a:r>
            <a:endParaRPr lang="el-GR" sz="2400" dirty="0" smtClean="0"/>
          </a:p>
          <a:p>
            <a:pPr lvl="1"/>
            <a:endParaRPr lang="el-GR" sz="2400" i="1" dirty="0" smtClean="0"/>
          </a:p>
          <a:p>
            <a:pPr lvl="1"/>
            <a:r>
              <a:rPr lang="el-GR" sz="2400" i="1" dirty="0" smtClean="0">
                <a:solidFill>
                  <a:srgbClr val="FF0000"/>
                </a:solidFill>
              </a:rPr>
              <a:t>ανατροφοδοτεί </a:t>
            </a:r>
            <a:r>
              <a:rPr lang="el-GR" sz="2400" i="1" dirty="0" smtClean="0"/>
              <a:t>την </a:t>
            </a:r>
            <a:r>
              <a:rPr lang="el-GR" sz="2400" i="1" dirty="0" smtClean="0">
                <a:solidFill>
                  <a:srgbClr val="FF0000"/>
                </a:solidFill>
              </a:rPr>
              <a:t>προσωπική θεωρία </a:t>
            </a:r>
            <a:r>
              <a:rPr lang="el-GR" sz="2400" i="1" dirty="0" smtClean="0"/>
              <a:t>καθιστώντας την περισσότερο αξιόπιστη και </a:t>
            </a:r>
            <a:r>
              <a:rPr lang="el-GR" sz="2400" b="1" i="1" dirty="0" smtClean="0"/>
              <a:t>ευέλικτη στις νέες καταστάσεις.</a:t>
            </a:r>
            <a:r>
              <a:rPr lang="el-GR" sz="2400" u="sng" dirty="0" smtClean="0"/>
              <a:t> </a:t>
            </a:r>
          </a:p>
          <a:p>
            <a:pPr lvl="1">
              <a:buNone/>
            </a:pPr>
            <a:endParaRPr lang="el-GR" sz="2000" u="sng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0"/>
            <a:ext cx="7786742" cy="6858000"/>
          </a:xfrm>
        </p:spPr>
        <p:txBody>
          <a:bodyPr/>
          <a:lstStyle/>
          <a:p>
            <a:pPr lvl="1"/>
            <a:endParaRPr lang="el-GR" sz="2000" u="sng" dirty="0" smtClean="0"/>
          </a:p>
          <a:p>
            <a:pPr lvl="1"/>
            <a:r>
              <a:rPr lang="el-GR" sz="2400" b="1" dirty="0" smtClean="0"/>
              <a:t>Και άρα </a:t>
            </a:r>
            <a:r>
              <a:rPr lang="el-GR" sz="2400" dirty="0" smtClean="0"/>
              <a:t>μπορεί να συνειδητοποιήσει </a:t>
            </a:r>
          </a:p>
          <a:p>
            <a:pPr lvl="1"/>
            <a:r>
              <a:rPr lang="el-GR" sz="2400" dirty="0" smtClean="0">
                <a:solidFill>
                  <a:srgbClr val="FF0000"/>
                </a:solidFill>
              </a:rPr>
              <a:t>την  προσωπική εκπαιδευτική </a:t>
            </a:r>
            <a:r>
              <a:rPr lang="el-GR" sz="2400" dirty="0" smtClean="0"/>
              <a:t>του θεωρία, </a:t>
            </a:r>
          </a:p>
          <a:p>
            <a:pPr lvl="1"/>
            <a:endParaRPr lang="en-US" sz="2400" dirty="0" smtClean="0"/>
          </a:p>
          <a:p>
            <a:pPr lvl="1"/>
            <a:r>
              <a:rPr lang="el-GR" sz="2400" dirty="0" smtClean="0"/>
              <a:t>τις </a:t>
            </a:r>
            <a:r>
              <a:rPr lang="el-GR" sz="2400" dirty="0" smtClean="0">
                <a:solidFill>
                  <a:srgbClr val="FF0000"/>
                </a:solidFill>
              </a:rPr>
              <a:t>αντιλήψεις,  τις πεποιθήσεις του </a:t>
            </a:r>
            <a:r>
              <a:rPr lang="el-GR" sz="2400" dirty="0" smtClean="0"/>
              <a:t>(για τον σκοπό της εκπαίδευσης τον ρόλο του μαθητή, τον τρόπο της μάθησης κλπ)</a:t>
            </a:r>
          </a:p>
          <a:p>
            <a:pPr lvl="1"/>
            <a:endParaRPr lang="en-US" sz="2400" dirty="0" smtClean="0"/>
          </a:p>
          <a:p>
            <a:pPr lvl="1"/>
            <a:r>
              <a:rPr lang="el-GR" sz="2400" dirty="0" smtClean="0"/>
              <a:t>και </a:t>
            </a:r>
            <a:r>
              <a:rPr lang="el-GR" sz="2400" dirty="0" smtClean="0">
                <a:solidFill>
                  <a:srgbClr val="FF0000"/>
                </a:solidFill>
              </a:rPr>
              <a:t>τις πρακτικές του </a:t>
            </a:r>
            <a:r>
              <a:rPr lang="el-GR" sz="2400" dirty="0" smtClean="0"/>
              <a:t>που επηρεάζουν τις διδακτικές του αποφάσεις και επιλογές.  </a:t>
            </a:r>
            <a:endParaRPr lang="el-GR" sz="24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0"/>
            <a:ext cx="9286908" cy="6858000"/>
          </a:xfrm>
        </p:spPr>
        <p:txBody>
          <a:bodyPr/>
          <a:lstStyle/>
          <a:p>
            <a:r>
              <a:rPr lang="el-GR" sz="2000" b="1" dirty="0" smtClean="0"/>
              <a:t>3.</a:t>
            </a:r>
            <a:r>
              <a:rPr lang="el-GR" sz="2000" dirty="0" smtClean="0"/>
              <a:t> Ποια </a:t>
            </a:r>
            <a:r>
              <a:rPr lang="el-GR" sz="2000" b="1" dirty="0" smtClean="0">
                <a:solidFill>
                  <a:srgbClr val="0000FF"/>
                </a:solidFill>
              </a:rPr>
              <a:t>προσωπικά χαρακτηριστικά </a:t>
            </a:r>
            <a:r>
              <a:rPr lang="el-GR" sz="2000" dirty="0" smtClean="0"/>
              <a:t>και ποιες </a:t>
            </a:r>
            <a:r>
              <a:rPr lang="el-GR" sz="2000" b="1" dirty="0" smtClean="0">
                <a:solidFill>
                  <a:srgbClr val="0000FF"/>
                </a:solidFill>
              </a:rPr>
              <a:t>δεξιότητες</a:t>
            </a:r>
            <a:r>
              <a:rPr lang="el-GR" sz="2000" b="1" dirty="0" smtClean="0"/>
              <a:t> πιστεύετε ότι </a:t>
            </a:r>
            <a:r>
              <a:rPr lang="el-GR" sz="2000" dirty="0" smtClean="0"/>
              <a:t>είναι απαραίτητες για να αναστοχαστεί ο εκπαιδευτικός</a:t>
            </a:r>
            <a:r>
              <a:rPr lang="el-GR" sz="2000" b="1" dirty="0" smtClean="0"/>
              <a:t> ;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endParaRPr lang="el-GR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00034" y="1071546"/>
            <a:ext cx="4857784" cy="2428892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FF0000"/>
                </a:solidFill>
              </a:rPr>
              <a:t>Ευρύτητα πνεύματος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Ανοιχτότητα ιδεών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Αποφασιστικότητα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Ευελιξία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Υπευθυνότητα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Αφοσίωση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3857620" y="3643314"/>
            <a:ext cx="4857784" cy="2428892"/>
          </a:xfrm>
          <a:prstGeom prst="rect">
            <a:avLst/>
          </a:prstGeom>
          <a:solidFill>
            <a:srgbClr val="CCFF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Κριτικές / επικοινωνιακές / συνεργατικές δεξιότητες</a:t>
            </a:r>
          </a:p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Ικανότητα περιγραφής, ερμηνείας, ανάλυσης, σύνθεσης, αξιολόγησης</a:t>
            </a:r>
          </a:p>
          <a:p>
            <a:pPr algn="ctr"/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0"/>
            <a:ext cx="9286908" cy="6858000"/>
          </a:xfrm>
        </p:spPr>
        <p:txBody>
          <a:bodyPr/>
          <a:lstStyle/>
          <a:p>
            <a:r>
              <a:rPr lang="el-GR" sz="2000" b="1" dirty="0" smtClean="0"/>
              <a:t>4. Με ποια αφορμή λοιπόν, </a:t>
            </a:r>
            <a:r>
              <a:rPr lang="el-GR" sz="2000" dirty="0" smtClean="0"/>
              <a:t>θα αναστοχαστεί ένας εκπαιδευτικός; </a:t>
            </a:r>
          </a:p>
          <a:p>
            <a:endParaRPr lang="el-GR" sz="2000" dirty="0" smtClean="0"/>
          </a:p>
          <a:p>
            <a:endParaRPr lang="el-GR" sz="2000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1571604" y="857232"/>
            <a:ext cx="6500858" cy="5286412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FF0000"/>
                </a:solidFill>
              </a:rPr>
              <a:t>Μια προβληματική κατάσταση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Ένα απρόβλεπτο γεγονός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Έναν πειραματισμό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Μια αγωνία, ανησυχία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Μια αναποτελεσματική / αποτελεσματική πρακτική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Ένα ενδιαφέρον που με κινητοποιεί να εμβαθύνω </a:t>
            </a:r>
          </a:p>
          <a:p>
            <a:pPr algn="ctr"/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0"/>
            <a:ext cx="8358246" cy="6858000"/>
          </a:xfrm>
        </p:spPr>
        <p:txBody>
          <a:bodyPr/>
          <a:lstStyle/>
          <a:p>
            <a:r>
              <a:rPr lang="el-GR" sz="2000" b="1" dirty="0" smtClean="0"/>
              <a:t>5.</a:t>
            </a:r>
            <a:r>
              <a:rPr lang="el-GR" sz="2000" dirty="0" smtClean="0"/>
              <a:t> Ποια </a:t>
            </a:r>
            <a:r>
              <a:rPr lang="el-GR" sz="2000" b="1" dirty="0" smtClean="0">
                <a:solidFill>
                  <a:srgbClr val="C00000"/>
                </a:solidFill>
              </a:rPr>
              <a:t>εργαλεία</a:t>
            </a:r>
            <a:r>
              <a:rPr lang="el-GR" sz="2000" dirty="0" smtClean="0"/>
              <a:t>, ποιες </a:t>
            </a:r>
            <a:r>
              <a:rPr lang="el-GR" sz="2000" b="1" dirty="0" smtClean="0">
                <a:solidFill>
                  <a:srgbClr val="C00000"/>
                </a:solidFill>
              </a:rPr>
              <a:t>στρατηγικές</a:t>
            </a:r>
            <a:r>
              <a:rPr lang="el-GR" sz="2000" dirty="0" smtClean="0"/>
              <a:t>  και </a:t>
            </a:r>
            <a:r>
              <a:rPr lang="el-GR" sz="2000" b="1" dirty="0" smtClean="0">
                <a:solidFill>
                  <a:srgbClr val="C00000"/>
                </a:solidFill>
              </a:rPr>
              <a:t>ποιοι τρόποι  θα βοηθήσουν </a:t>
            </a:r>
            <a:r>
              <a:rPr lang="el-GR" sz="2000" dirty="0" smtClean="0"/>
              <a:t>τον  εκπαιδευτικό, αν τα χρησιμοποιήσει, να αναστοχαστει πάνω σε μια κατάσταση που τον απασχολεί; </a:t>
            </a:r>
          </a:p>
          <a:p>
            <a:r>
              <a:rPr lang="el-GR" sz="2000" b="1" dirty="0" smtClean="0"/>
              <a:t>Παρατήρηση και καταγραφή: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Σειρά φωτογραφιών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που δείχνουν την εξέλιξη μιας διαδικασίας.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Καταγραφές </a:t>
            </a:r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διαλόγων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μεταξύ των παιδιών.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Ανεκδοτικές καταγραφές.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Εργασίες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των παιδιών </a:t>
            </a:r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με σημειώσεις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του/της εκπαιδευτικού.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Κλίμακες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ελέγχου.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Ηχογραφήσεις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βιντεοσκοπήσεις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Σημειώσεις από ομαδικές συζητήσεις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με τα παιδιά.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Συνεχείς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καταγραφές.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Κλίμακες </a:t>
            </a:r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διαβάθμισης. </a:t>
            </a:r>
          </a:p>
          <a:p>
            <a:pPr lvl="1"/>
            <a:r>
              <a:rPr lang="el-GR" sz="19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Ιστορίες. </a:t>
            </a:r>
          </a:p>
          <a:p>
            <a:r>
              <a:rPr lang="el-GR" sz="2000" b="1" dirty="0" smtClean="0"/>
              <a:t>Συζητήσεις και συνεντεύξεις</a:t>
            </a:r>
          </a:p>
          <a:p>
            <a:r>
              <a:rPr lang="el-GR" sz="2000" b="1" dirty="0" smtClean="0"/>
              <a:t>Αναστοχαστικά ερωτήματα</a:t>
            </a:r>
          </a:p>
          <a:p>
            <a:r>
              <a:rPr lang="el-GR" sz="2000" b="1" dirty="0" smtClean="0"/>
              <a:t>Συνεργατική  έρευνα – δράση</a:t>
            </a:r>
          </a:p>
          <a:p>
            <a:r>
              <a:rPr lang="el-GR" sz="2000" b="1" dirty="0" smtClean="0"/>
              <a:t>Μέσω </a:t>
            </a:r>
            <a:r>
              <a:rPr lang="el-GR" sz="2000" b="1" dirty="0" err="1" smtClean="0"/>
              <a:t>Διευκολυντή</a:t>
            </a:r>
            <a:r>
              <a:rPr lang="el-GR" sz="2000" b="1" dirty="0" smtClean="0"/>
              <a:t>/ </a:t>
            </a:r>
            <a:r>
              <a:rPr lang="el-GR" sz="2000" dirty="0" smtClean="0"/>
              <a:t>συμβούλου συνεργατικών αμάδων που αντιμετωπίζουν μια παρόμοια  προβληματική κατάσταση ή ένα κοινό ενδιαφέρον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4627</TotalTime>
  <Words>3440</Words>
  <Application>Microsoft Office PowerPoint</Application>
  <PresentationFormat>Προβολή στην οθόνη (4:3)</PresentationFormat>
  <Paragraphs>486</Paragraphs>
  <Slides>42</Slides>
  <Notes>41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3" baseType="lpstr">
      <vt:lpstr>Προεπιλεγμένη σχεδίαση</vt:lpstr>
      <vt:lpstr>   Διερεύνηση απόψεων  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  Επαγγελματική ανάπτυξη των εκπαιδευτικών &amp; αναστοχασμός   </vt:lpstr>
      <vt:lpstr>  Επαγγελματική ανάπτυξη των εκπαιδευτικών &amp; αναστοχασμός    </vt:lpstr>
      <vt:lpstr>   Επαγγελματική ανάπτυξη των εκπαιδευτικών &amp; αναστοχασμός   </vt:lpstr>
      <vt:lpstr>    Επαγγελματική ανάπτυξη των εκπαιδευτικών &amp; αναστοχασμός     </vt:lpstr>
      <vt:lpstr>   Επαγγελματική ανάπτυξη των εκπαιδευτικών &amp; αναστοχασμός    </vt:lpstr>
      <vt:lpstr>  Επαγγελματική ανάπτυξη των εκπαιδευτικών &amp; αναστοχασμός    </vt:lpstr>
      <vt:lpstr>    </vt:lpstr>
      <vt:lpstr>   Α.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Η ενίσχυση του εκπαιδευτικού ως στοχαζόμενου επαγγελματία  </vt:lpstr>
      <vt:lpstr>   Β.  Η ενίσχυση του εκπαιδευτικού ως ερευνητή  </vt:lpstr>
      <vt:lpstr>   Η ενίσχυση του εκπαιδευτικού ως ερευνητή  </vt:lpstr>
      <vt:lpstr>   Η ενίσχυση του εκπαιδευτικού ως ερευνητή  </vt:lpstr>
      <vt:lpstr>   Η ενίσχυση του εκπαιδευτικού ως ερευνητή  </vt:lpstr>
      <vt:lpstr>   Η ενίσχυση του εκπαιδευτικού ως ερευνητή  </vt:lpstr>
      <vt:lpstr>   Η ενίσχυση του εκπαιδευτικού ως ερευνητή  </vt:lpstr>
      <vt:lpstr>   Η ενίσχυση του εκπαιδευτικού ως ερευνητή  </vt:lpstr>
      <vt:lpstr>Διαφάνεια 42</vt:lpstr>
    </vt:vector>
  </TitlesOfParts>
  <Company>Nikos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sonia</dc:creator>
  <cp:lastModifiedBy>pc</cp:lastModifiedBy>
  <cp:revision>332</cp:revision>
  <dcterms:created xsi:type="dcterms:W3CDTF">2012-05-04T21:25:24Z</dcterms:created>
  <dcterms:modified xsi:type="dcterms:W3CDTF">2024-12-06T12:31:41Z</dcterms:modified>
</cp:coreProperties>
</file>