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673" r:id="rId2"/>
    <p:sldId id="526" r:id="rId3"/>
    <p:sldId id="678" r:id="rId4"/>
    <p:sldId id="622" r:id="rId5"/>
    <p:sldId id="623" r:id="rId6"/>
    <p:sldId id="629" r:id="rId7"/>
    <p:sldId id="624" r:id="rId8"/>
    <p:sldId id="625" r:id="rId9"/>
    <p:sldId id="630" r:id="rId10"/>
    <p:sldId id="668" r:id="rId11"/>
    <p:sldId id="669" r:id="rId12"/>
    <p:sldId id="670" r:id="rId13"/>
    <p:sldId id="679" r:id="rId14"/>
    <p:sldId id="681" r:id="rId15"/>
    <p:sldId id="682" r:id="rId16"/>
    <p:sldId id="626" r:id="rId17"/>
    <p:sldId id="631" r:id="rId18"/>
    <p:sldId id="671" r:id="rId19"/>
    <p:sldId id="680" r:id="rId20"/>
    <p:sldId id="627" r:id="rId21"/>
    <p:sldId id="632" r:id="rId22"/>
    <p:sldId id="633" r:id="rId23"/>
    <p:sldId id="634" r:id="rId24"/>
    <p:sldId id="639" r:id="rId25"/>
    <p:sldId id="677" r:id="rId26"/>
    <p:sldId id="635" r:id="rId27"/>
    <p:sldId id="640" r:id="rId28"/>
    <p:sldId id="636" r:id="rId29"/>
    <p:sldId id="649" r:id="rId30"/>
    <p:sldId id="641" r:id="rId31"/>
    <p:sldId id="652" r:id="rId32"/>
    <p:sldId id="650" r:id="rId33"/>
    <p:sldId id="653" r:id="rId34"/>
    <p:sldId id="642" r:id="rId35"/>
    <p:sldId id="643" r:id="rId36"/>
    <p:sldId id="644" r:id="rId37"/>
    <p:sldId id="654" r:id="rId38"/>
    <p:sldId id="655" r:id="rId39"/>
    <p:sldId id="645" r:id="rId40"/>
    <p:sldId id="672" r:id="rId4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FF"/>
    <a:srgbClr val="FEDAF5"/>
    <a:srgbClr val="E1F7FF"/>
    <a:srgbClr val="F2F9AD"/>
    <a:srgbClr val="FFFFCC"/>
    <a:srgbClr val="D5F4FF"/>
    <a:srgbClr val="FFFF7D"/>
    <a:srgbClr val="FECEF1"/>
    <a:srgbClr val="B9FFD9"/>
    <a:srgbClr val="FFDB6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8925" autoAdjust="0"/>
  </p:normalViewPr>
  <p:slideViewPr>
    <p:cSldViewPr>
      <p:cViewPr>
        <p:scale>
          <a:sx n="70" d="100"/>
          <a:sy n="70" d="100"/>
        </p:scale>
        <p:origin x="-1398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0" y="359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2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93E75-9518-4565-AEEF-485C916E550B}" type="datetimeFigureOut">
              <a:rPr lang="el-GR" smtClean="0"/>
              <a:pPr/>
              <a:t>28/5/2025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36221-DC34-4DC4-88AA-BBDBB5D1E8A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32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35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36</a:t>
            </a:fld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37</a:t>
            </a:fld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38</a:t>
            </a:fld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39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D748-5434-47C2-BC83-1906F29F35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610B-AB15-40BD-BAEC-E6DF52835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808-4998-4177-A6FA-78ADE339812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45D5-DB39-4CA5-8CB7-487036B74D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2773-6BE5-490D-AE4F-1A2D11F64C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9094-BF39-4350-850F-9F4915352A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4706-2F1C-4B7A-B360-AB27766B1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2BD-FCC4-4B84-8B4C-1392E205E2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CEA1-5A79-4AF9-A8A7-2E716C1A85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7B9F-1830-4D1B-9567-E3D07D8C48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D74D-9DC3-40F3-90BC-7022524DE3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7748-7C6E-4EDD-84BE-7B6EFA99C60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Πρακτική Άσκηση: Αναλυτικά Προγράμματα </a:t>
            </a:r>
          </a:p>
          <a:p>
            <a:pPr algn="ctr">
              <a:buFontTx/>
              <a:buChar char="-"/>
            </a:pP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Παρατήρηση- </a:t>
            </a:r>
            <a:r>
              <a:rPr lang="el-GR" sz="2400" b="1" dirty="0" err="1" smtClean="0">
                <a:latin typeface="Times New Roman" pitchFamily="18" charset="0"/>
                <a:cs typeface="Times New Roman" pitchFamily="18" charset="0"/>
              </a:rPr>
              <a:t>Αναστοχασμοί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Παράμετροι ανάπτυξης </a:t>
            </a:r>
          </a:p>
          <a:p>
            <a:pPr algn="ctr">
              <a:buNone/>
            </a:pPr>
            <a:r>
              <a:rPr lang="el-GR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της εκπαιδευτικής διαδικασίας</a:t>
            </a:r>
            <a:endParaRPr lang="el-G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29718" cy="50004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Συμμετοχή - Κινητοποίηση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rmAutofit/>
          </a:bodyPr>
          <a:lstStyle/>
          <a:p>
            <a:pPr marL="457200" indent="-457200" algn="ctr">
              <a:buNone/>
            </a:pPr>
            <a:r>
              <a:rPr lang="el-GR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ctr">
              <a:buAutoNum type="arabicPeriod"/>
            </a:pPr>
            <a:endParaRPr lang="el-GR" sz="2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l-GR" sz="2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928670"/>
            <a:ext cx="4643438" cy="59293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Ανοιχτό πλαίσιο δράσης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Όταν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 εκπαιδευτικό περιβάλλον επιτρέπει στα παιδιά: 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να </a:t>
            </a:r>
            <a:r>
              <a:rPr lang="el-GR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εκφραστούν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ελεύθερα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να </a:t>
            </a:r>
            <a:r>
              <a:rPr lang="el-G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αξιοποιήσουν τα βιώματά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τους στην εκπαιδευτική διαδικασία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να </a:t>
            </a:r>
            <a:r>
              <a:rPr lang="el-GR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συμμετέχουν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στην επιλογή των θεμάτων και στον καθορισμό των διαδικασιών </a:t>
            </a:r>
          </a:p>
          <a:p>
            <a:pPr>
              <a:buFont typeface="Wingdings" pitchFamily="2" charset="2"/>
              <a:buChar char="ü"/>
            </a:pPr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ΤΟΤΕ</a:t>
            </a: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ενεργοποιεί την ομάδα &amp; υποστηρίζει  τη συνολική ανάπτυξη των παιδιών.</a:t>
            </a:r>
          </a:p>
          <a:p>
            <a:pPr algn="ctr"/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Συνεργάζονται, </a:t>
            </a:r>
          </a:p>
          <a:p>
            <a:pPr algn="ctr"/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οργανώνουν την σκέψη/δράση τους, </a:t>
            </a:r>
          </a:p>
          <a:p>
            <a:pPr algn="ctr"/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κάνουν λογικές συνδέσεις μεταξύ των γνωστικών αντικειμένων)</a:t>
            </a:r>
          </a:p>
          <a:p>
            <a:pPr algn="ctr"/>
            <a:endParaRPr lang="el-GR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786314" y="928670"/>
            <a:ext cx="4357686" cy="5929330"/>
          </a:xfrm>
          <a:prstGeom prst="rect">
            <a:avLst/>
          </a:prstGeom>
          <a:solidFill>
            <a:srgbClr val="EDF7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Κλειστό πλαίσιο δράσης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Όταν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 εκπαιδευτικό περιβάλλον: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είναι αυστηρά προκαθορισμένο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ανάπτυξη του προγράμματος βασίζεται σε προδιαγεγραμμένες φάσεις</a:t>
            </a:r>
          </a:p>
          <a:p>
            <a:pPr algn="ctr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ΤΟΤΕ</a:t>
            </a:r>
          </a:p>
          <a:p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τα παιδιά είναι παθητικοί δέκτες της γνώσης </a:t>
            </a:r>
          </a:p>
          <a:p>
            <a:pPr algn="ctr"/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και υιοθετούν συγκεκριμένες στάσεις/συμπεριφορές</a:t>
            </a:r>
            <a:r>
              <a:rPr lang="el-GR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l-GR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που </a:t>
            </a:r>
            <a:r>
              <a:rPr lang="el-GR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επιβάλονται</a:t>
            </a:r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άνωθεν.</a:t>
            </a:r>
          </a:p>
          <a:p>
            <a:endParaRPr lang="el-G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29718" cy="50004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Συμμετοχή - Κινητοποίηση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rmAutofit/>
          </a:bodyPr>
          <a:lstStyle/>
          <a:p>
            <a:pPr marL="457200" indent="-457200" algn="ctr">
              <a:buNone/>
            </a:pPr>
            <a:r>
              <a:rPr lang="el-GR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ctr">
              <a:buAutoNum type="arabicPeriod"/>
            </a:pPr>
            <a:endParaRPr lang="el-GR" sz="2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l-GR" sz="2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1643050"/>
            <a:ext cx="2928926" cy="371477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Ερωτήματα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Προβληματισμοί για το αν το </a:t>
            </a: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πλαίσιο δράσης είναι κλειστό ή ανοιχτό;</a:t>
            </a:r>
          </a:p>
          <a:p>
            <a:endParaRPr lang="el-G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 </a:t>
            </a: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ενεργοποιεί ή όχι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την συμμετοχή των παιδιών στην μαθησιακή διαδικασία;</a:t>
            </a:r>
          </a:p>
          <a:p>
            <a:endParaRPr lang="el-GR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286248" y="4286256"/>
            <a:ext cx="4857752" cy="2571744"/>
          </a:xfrm>
          <a:prstGeom prst="rect">
            <a:avLst/>
          </a:prstGeom>
          <a:solidFill>
            <a:srgbClr val="F2F9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l-GR" sz="1900" dirty="0" smtClean="0"/>
          </a:p>
          <a:p>
            <a:endParaRPr lang="el-GR" sz="19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9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9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9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Η/ο νηπιαγωγός ακολουθεί την ίδια στάση; </a:t>
            </a:r>
          </a:p>
          <a:p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Διαφοροποιείται; 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Πότε και γιατί;</a:t>
            </a:r>
          </a:p>
          <a:p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Τα παιδιά ενδιαφέρονται; 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Συμμετέχουν;</a:t>
            </a:r>
          </a:p>
          <a:p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•Έχει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νόημα 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γι’ αυτά η όλη διαδικασία; Αν ναι, σε ποιες περιπτώσεις;</a:t>
            </a:r>
          </a:p>
          <a:p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•Τα παιδιά παίρνουν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πρωτοβουλίες;</a:t>
            </a:r>
          </a:p>
          <a:p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•Διατυπώνουν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ερωτήσεις; 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Εκφράζουν απορίες τους; </a:t>
            </a:r>
          </a:p>
          <a:p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4214810" y="428604"/>
            <a:ext cx="4929190" cy="3643338"/>
          </a:xfrm>
          <a:prstGeom prst="rect">
            <a:avLst/>
          </a:prstGeom>
          <a:solidFill>
            <a:srgbClr val="D5F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l-GR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l-GR" sz="19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Πώς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ξεκινά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η δραστηριότητα; </a:t>
            </a:r>
          </a:p>
          <a:p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•Ποιος παίρνει την πρωτοβουλία για την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εξέλιξή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της; </a:t>
            </a:r>
          </a:p>
          <a:p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•Ποια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στάση 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υιοθετεί η/ο νηπιαγωγός απέναντι στα παιδιά;</a:t>
            </a:r>
          </a:p>
          <a:p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•Τα θεωρεί συμμέτοχους στην διαδικασία;</a:t>
            </a:r>
          </a:p>
          <a:p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Τα αφήνει να παρεμβαίνουν 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 τις ιδέες τους &amp; τις πρωτοβουλίες τους;</a:t>
            </a:r>
          </a:p>
          <a:p>
            <a:pPr>
              <a:buFont typeface="Arial" pitchFamily="34" charset="0"/>
              <a:buChar char="•"/>
            </a:pP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 ποια ρήματα δηλώνεται η παρέμβαση της/του νηπιαγωγού; </a:t>
            </a:r>
          </a:p>
          <a:p>
            <a:pPr>
              <a:buFont typeface="Arial" pitchFamily="34" charset="0"/>
              <a:buChar char="•"/>
            </a:pP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Ποιες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παιδαγωγικές πεποιθήσεις 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αντανακλούν; </a:t>
            </a:r>
          </a:p>
          <a:p>
            <a:endParaRPr lang="el-GR" sz="2000" dirty="0" smtClean="0"/>
          </a:p>
          <a:p>
            <a:pPr algn="ctr"/>
            <a:endParaRPr lang="el-G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Δεξιό βέλος"/>
          <p:cNvSpPr/>
          <p:nvPr/>
        </p:nvSpPr>
        <p:spPr>
          <a:xfrm>
            <a:off x="3214678" y="2786058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Δεξιό βέλος"/>
          <p:cNvSpPr/>
          <p:nvPr/>
        </p:nvSpPr>
        <p:spPr>
          <a:xfrm>
            <a:off x="3286116" y="4929198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29718" cy="50004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Συμμετοχή - Κινητοποίηση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rmAutofit/>
          </a:bodyPr>
          <a:lstStyle/>
          <a:p>
            <a:pPr marL="457200" indent="-457200" algn="ctr">
              <a:buNone/>
            </a:pPr>
            <a:r>
              <a:rPr lang="el-GR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ctr">
              <a:buAutoNum type="arabicPeriod"/>
            </a:pPr>
            <a:endParaRPr lang="el-GR" sz="2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l-GR" sz="2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571480"/>
            <a:ext cx="4643438" cy="6286520"/>
          </a:xfrm>
          <a:prstGeom prst="rect">
            <a:avLst/>
          </a:prstGeom>
          <a:solidFill>
            <a:srgbClr val="B9FF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Κλειστό πλαίσιο δράσης</a:t>
            </a:r>
          </a:p>
          <a:p>
            <a:pPr marL="457200" indent="-457200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Εκπαιδευτικός: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μεταδότης γνώσεων / πληροφοριών, λειτουργεί ως αυθεντία</a:t>
            </a:r>
          </a:p>
          <a:p>
            <a:pPr marL="457200" indent="-457200"/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Δασκαλοκεντρική προσέγγιση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αντλεί το θεωρητικό υπόβαθρο από </a:t>
            </a:r>
            <a:r>
              <a:rPr lang="el-GR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συμπεριφορισμό :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«Επίδειξη-επανάληψη-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ανταμοιβ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ή (θετική/</a:t>
            </a:r>
            <a:r>
              <a:rPr lang="el-G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αρνητικ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ή». Ο εκπαιδευτικός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δείχνει, εξηγεί, επαναλαμβάνει, ρωτάει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(ερωτήσεις ανάκλησης πληροφοριών, ερωτήσεις κλειστού τύπου),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ελέγχει,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έχει τον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πλήρη έλεγχο της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εκπαιδευτικής διαδικασίας.</a:t>
            </a:r>
          </a:p>
          <a:p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Μαθητές: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ακολουθούν οδηγίες, εκτελούν, είναι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παθητικοί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αποδέκτες των προτάσεων, αποφάσεων των εκπαιδευτικών.</a:t>
            </a:r>
          </a:p>
          <a:p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786314" y="571480"/>
            <a:ext cx="4357686" cy="6286520"/>
          </a:xfrm>
          <a:prstGeom prst="rect">
            <a:avLst/>
          </a:prstGeom>
          <a:solidFill>
            <a:srgbClr val="FFDB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Ανοιχτό πλαίσιο δράσης</a:t>
            </a: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1.Εκπαιδευτικός: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διαμεσολαβητής, εμψυχωτής, συντονιστής, διευκολυντής. </a:t>
            </a:r>
          </a:p>
          <a:p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2.Μαθητοκεντρική προσέγγιση,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αντλεί θεωρητικό υπόβαθρο από </a:t>
            </a:r>
            <a:r>
              <a:rPr lang="el-GR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κονστρουκτιβισμό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(εμπειρίες,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προϋπάρχουσες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γνώσεις και αντιλήψεις μαθητών,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αξιοποίηση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λάθους) και κοινωνικό κονστρουκτιβισμό (συμμετοχή, διάλογος, </a:t>
            </a:r>
            <a:r>
              <a:rPr lang="el-GR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συνδιαμόρφωση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διδακτέου, εμπλοκή μαθητών ομαδοσυνεργατικά /αλληλεπιδράσεις,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ομάδες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ασφαλές συναισθηματικό πλαίσιο , κλίμα αποδοχής, ανοιχτές ερωτήσεις, επιτρεπτικό κλίμα.</a:t>
            </a:r>
          </a:p>
          <a:p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3.Μαθητές: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συναποφασίζουν,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εμπλοκή μαθητευόμενων, δρώντα υποκείμενα, με ενεργό ρόλο.</a:t>
            </a:r>
          </a:p>
          <a:p>
            <a:r>
              <a:rPr lang="el-GR" sz="2000" dirty="0" smtClean="0"/>
              <a:t>	</a:t>
            </a:r>
          </a:p>
          <a:p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29718" cy="50004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Συμμετοχή - Κινητοποίηση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rmAutofit/>
          </a:bodyPr>
          <a:lstStyle/>
          <a:p>
            <a:pPr marL="457200" indent="-457200" algn="ctr">
              <a:buNone/>
            </a:pPr>
            <a:r>
              <a:rPr lang="el-GR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ctr">
              <a:buAutoNum type="arabicPeriod"/>
            </a:pPr>
            <a:endParaRPr lang="el-GR" sz="2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l-GR" sz="2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571480"/>
            <a:ext cx="4643438" cy="6286520"/>
          </a:xfrm>
          <a:prstGeom prst="rect">
            <a:avLst/>
          </a:prstGeom>
          <a:solidFill>
            <a:srgbClr val="B9FF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Κλειστό πλαίσιο δράσης</a:t>
            </a:r>
          </a:p>
          <a:p>
            <a:pPr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Στην παρεούλα ο/η νηπιαγωγός </a:t>
            </a: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αφηγείται μια ιστορία που επέλεξε η ίδια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ανεξάρτητα από το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πλαίσιο/τι συμβαίνει στην τάξη .</a:t>
            </a:r>
          </a:p>
          <a:p>
            <a:pPr>
              <a:buFont typeface="Arial" pitchFamily="34" charset="0"/>
              <a:buChar char="•"/>
            </a:pPr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ωτάει τα παιδιά κι εκείνα απαντούν, υποβάλλει κλειστές ερωτήσεις,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αναζητά την μία και σωστή απάντηση, απευθύνεται σε συγκεκριμένα παιδιά που απαντούν άνετα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Εκφωνεί την εργασία που έχει σχεδιάσει η ίδια και εξηγεί στα παιδιά τι θα κάνουν δίνοντάς τους οδηγίες.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εργασία συνήθως είναι ατομική,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αδιαφοροποίητη για όλους με ίδιο περιεχόμενο και ίδια υλικά.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Τα παιδιά τοποθετούν τις εργασίες τους στο συρτάρι τους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ή τις δίνουν σε νηπιαγωγό που τις αξιολογεί  με  θετική/ αρνητική ανατροφοδότηση.	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786314" y="571480"/>
            <a:ext cx="4357686" cy="6286520"/>
          </a:xfrm>
          <a:prstGeom prst="rect">
            <a:avLst/>
          </a:prstGeom>
          <a:solidFill>
            <a:srgbClr val="FFDB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0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Ανοιχτό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πλαίσιο δράσης</a:t>
            </a:r>
          </a:p>
          <a:p>
            <a:pPr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Στην παρεούλα ο/η νηπιαγωγός αφηγείται μια ιστορία που προέκυψε από την καθημερινότητα στην τάξη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Ενθαρρύνει το διάλογο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 ανοικτές ερωτήσεις, προσπαθεί να εμπλέξει όλα τα παιδιά μέσα σε θετικό κλίμα που αποδέχεται όλα τα παιδιά.  Αξιοποιεί  τις άστοχες απαντήσεις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Ο/η νηπιαγωγός  </a:t>
            </a: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μαζί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 τα παιδιά </a:t>
            </a: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σχεδιάζουν τις δράσεις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που θα ακολουθήσουν  και παίρνουν συλλογικές αποφάσεις.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Υλοποιούν τ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ις αποφάσεις  σε ομάδες, συνεργάζονται, επιλέγουν τα υλικά, οι δράσεις είναι διαφοροποιημένες.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Αξιολογούν  όλοι μαζί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την διαδικασία, εστιάζοντας τι πήγε καλά, τι τους δυσκόλεψε κλπ. </a:t>
            </a:r>
          </a:p>
          <a:p>
            <a:pPr>
              <a:buFont typeface="Arial" pitchFamily="34" charset="0"/>
              <a:buChar char="•"/>
            </a:pPr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l-G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429684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400" b="1" dirty="0"/>
              <a:t/>
            </a:r>
            <a:br>
              <a:rPr lang="el-GR" sz="2400" b="1" dirty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700" b="1" dirty="0" smtClean="0"/>
              <a:t> </a:t>
            </a:r>
            <a:r>
              <a:rPr lang="el-GR" sz="2700" b="1" dirty="0" smtClean="0">
                <a:latin typeface="Times New Roman" pitchFamily="18" charset="0"/>
                <a:cs typeface="Times New Roman" pitchFamily="18" charset="0"/>
              </a:rPr>
              <a:t>Θεωρητικές προσεγγίσεις για τη μάθηση </a:t>
            </a:r>
            <a:r>
              <a:rPr lang="el-GR" sz="2700" b="1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l-GR" sz="2700" b="1" dirty="0">
                <a:latin typeface="Times New Roman" pitchFamily="18" charset="0"/>
                <a:cs typeface="Times New Roman" pitchFamily="18" charset="0"/>
              </a:rPr>
            </a:br>
            <a:endParaRPr lang="el-GR" sz="27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2875" y="1000124"/>
          <a:ext cx="8858250" cy="585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25"/>
                <a:gridCol w="4429125"/>
              </a:tblGrid>
              <a:tr h="4088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ΠΑΡΑΔΟΣΙΑΚΕΣ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ΣΥΓΧΡΟΝΕΣ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705633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Η μάθηση </a:t>
                      </a:r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μεταβιβάζεται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l-G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μεταφέρεται.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Η μάθηση κατακτάται 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μέσω διερεύνησης 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και αλληλεπίδρασης. 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705633"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Έχει </a:t>
                      </a:r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συσσωρευτικό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 και αναπαραγωγικό χαρακτήρα.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Έχει 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δημιουργικό 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και παραγωγικό χαρακτήρα. 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705633">
                <a:tc>
                  <a:txBody>
                    <a:bodyPr/>
                    <a:lstStyle/>
                    <a:p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Αξιολογείται 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με βάση το </a:t>
                      </a:r>
                      <a:r>
                        <a:rPr lang="el-GR" b="1" dirty="0" smtClean="0">
                          <a:latin typeface="Times New Roman" pitchFamily="18" charset="0"/>
                          <a:cs typeface="Times New Roman" pitchFamily="18" charset="0"/>
                        </a:rPr>
                        <a:t>αποτέλεσμα</a:t>
                      </a:r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latin typeface="Times New Roman" pitchFamily="18" charset="0"/>
                          <a:cs typeface="Times New Roman" pitchFamily="18" charset="0"/>
                        </a:rPr>
                        <a:t>Εκείνο που μας ενδιαφέρει είναι η 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διαδικασία.</a:t>
                      </a:r>
                      <a:endParaRPr lang="el-G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408819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Το παιδί </a:t>
                      </a:r>
                      <a:r>
                        <a:rPr lang="el-G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παθητικός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δέκτης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Το παιδί 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ενεργό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υποκείμενο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1310462">
                <a:tc>
                  <a:txBody>
                    <a:bodyPr/>
                    <a:lstStyle/>
                    <a:p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Ζητείται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από όλους 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τους μαθητές να ολοκληρώσουν σωστά και σε συγκεκριμένο χρόνο την ίδια δραστηριότητα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Τα παιδιά μπορούν να λειτουργούν </a:t>
                      </a:r>
                      <a:r>
                        <a:rPr lang="el-GR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διαφοροποιημένα 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και τους δίνεται «χρόνος» και «χώρος» για να δράσουν και να εκφραστούν.</a:t>
                      </a: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16128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Πραγματοποιούνται κυρίως </a:t>
                      </a:r>
                      <a:r>
                        <a:rPr lang="el-G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δραστηριότητες αναπαραγωγικού χαρακτήρα 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(αντιγραφές, αντιστοιχήσεις, κατασκευές με βάση ένα πρότυπο).</a:t>
                      </a:r>
                    </a:p>
                    <a:p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Πραγματοποιούνται δράσεις παραγωγικού χαρακτήρα που </a:t>
                      </a:r>
                      <a:r>
                        <a:rPr lang="el-GR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ενεργοποιούν τη σκέψη </a:t>
                      </a: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των παιδιών.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Η μάθηση γίνεται αντιληπτή ως </a:t>
                      </a:r>
                      <a:r>
                        <a:rPr lang="el-GR" sz="18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κοινωνική δραστηριότητα.</a:t>
                      </a:r>
                      <a:endParaRPr lang="el-GR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429684" cy="64291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400" b="1" dirty="0"/>
              <a:t/>
            </a:r>
            <a:br>
              <a:rPr lang="el-GR" sz="2400" b="1" dirty="0"/>
            </a:b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700" b="1" dirty="0" smtClean="0"/>
              <a:t> </a:t>
            </a:r>
            <a:r>
              <a:rPr lang="el-GR" sz="2700" b="1" dirty="0" smtClean="0">
                <a:latin typeface="Times New Roman" pitchFamily="18" charset="0"/>
                <a:cs typeface="Times New Roman" pitchFamily="18" charset="0"/>
              </a:rPr>
              <a:t>Θεωρητικές προσεγγίσεις για τη μάθηση </a:t>
            </a:r>
            <a:r>
              <a:rPr lang="el-GR" sz="2700" b="1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el-GR" sz="2700" b="1" dirty="0">
                <a:latin typeface="Times New Roman" pitchFamily="18" charset="0"/>
                <a:cs typeface="Times New Roman" pitchFamily="18" charset="0"/>
              </a:rPr>
            </a:br>
            <a:endParaRPr lang="el-GR" sz="27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2875" y="1000125"/>
          <a:ext cx="8858250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25"/>
                <a:gridCol w="44291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ΠΑΡΑΔΟΣΙΑΚΕΣ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ΣΥΓΧΡΟΝΕΣ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l-GR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 εκπαιδευτικός 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λειτουργεί ως </a:t>
                      </a:r>
                      <a:r>
                        <a:rPr kumimoji="0" lang="el-GR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αυθεντία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και </a:t>
                      </a:r>
                      <a:r>
                        <a:rPr kumimoji="0" lang="el-GR" sz="1800" kern="1200" baseline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έχει τον 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πλήρη έλεγχο και  την κυρίαρχη εξουσία στην τάξη. 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 εκπαιδευτικός  είναι </a:t>
                      </a:r>
                      <a:r>
                        <a:rPr kumimoji="0" lang="el-GR" sz="180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διευκολυντής κ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αι </a:t>
                      </a:r>
                      <a:r>
                        <a:rPr kumimoji="0" lang="el-GR" sz="180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συντονιστής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της μαθησιακής διαδικασίας. 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Σχεδιάζει και διαμορφώνει 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την εκπαιδευτική διαδικασία  με βάση τις </a:t>
                      </a:r>
                      <a:r>
                        <a:rPr kumimoji="0" lang="el-GR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προσωπικές του επιλογές 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και ενδιαφέροντα, π.χ. τι  και πως θα διδαχθεί, , για πόσο χρόνο, </a:t>
                      </a:r>
                      <a:r>
                        <a:rPr kumimoji="0" lang="el-GR" sz="18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κ.τλ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Συνυπολογίζει 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τις 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ανάγκες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και τα 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ενδιαφέροντα 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των παιδιών, τις 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προϋπάρχουσες 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γνώσεις και εμπειρίες τους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και αναδιαμορφώνουν μαζί το ημερήσιο πρόγραμμα. 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l-GR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Μεταβιβάζει την γνώση 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και αναζητά την μία και σωστή απάντηση, ενώ απορρίπτει την λανθασμένη. 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Ενισχύει 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την 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αλληλεπίδραση, τον διάλογο, την συμμετοχή </a:t>
                      </a:r>
                      <a:r>
                        <a:rPr lang="el-GR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και την συνεργατική σκέψη.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Χρησιμοποιεί </a:t>
                      </a:r>
                      <a:r>
                        <a:rPr kumimoji="0" lang="el-GR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κλειστού τύπου 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ερωτήσεις που προάγουν  χαμηλές γνωστικές δεξιότητες. 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Χρησιμοποιεί  </a:t>
                      </a:r>
                      <a:r>
                        <a:rPr kumimoji="0" lang="el-GR" sz="180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ανοιχτού τύπου 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ερωτήσεις που προάγουν  ανώτερες γνωστικές δεξιότητες. 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l-GR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Δεν διαφοροποιεί 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την διδασκαλία του. Ακολουθεί  </a:t>
                      </a:r>
                      <a:r>
                        <a:rPr kumimoji="0" lang="el-GR" sz="18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 αναλυτικό πρόγραμμα 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χωρίς να παρεκκλίνει από αυτό (ρουτίνες, δραστηριότητες…)</a:t>
                      </a:r>
                      <a:endParaRPr lang="el-GR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BD7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Προωθεί την  </a:t>
                      </a:r>
                      <a:r>
                        <a:rPr kumimoji="0" lang="el-GR" sz="1800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διαφοροποιημένη διδασκαλία και την συνεργατική </a:t>
                      </a:r>
                      <a:r>
                        <a:rPr kumimoji="0" lang="el-GR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μάθηση.  Διαθέτει την διάθεση να είναι ευέλικτος και να προσαρμόζει το πρόγραμμα του στις ανάγκες και στο πλαίσιο της τάξης. </a:t>
                      </a:r>
                      <a:endParaRPr lang="el-GR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3F1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15206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Συνεργασία - Εργασία σε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ομάδες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000892" cy="6000768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Η γνώση οικοδομείται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μέσα από την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αλληλεπίδραση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με το φυσικό και κοινωνικό περιβάλλον. </a:t>
            </a:r>
          </a:p>
          <a:p>
            <a:pPr lvl="2"/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εργασία σε ομάδες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και η </a:t>
            </a:r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συνεργατική μάθηση </a:t>
            </a:r>
          </a:p>
          <a:p>
            <a:pPr lvl="2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αποτελούν τρόπους δουλειάς που πρέπει να αξιοποιούνται σε μεγάλο βαθμό σε εκπαιδευτικά περιβάλλοντα που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στοχεύουν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στην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ολόπλευρη ανάπτυξη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των παιδιών. </a:t>
            </a:r>
          </a:p>
          <a:p>
            <a:pPr lvl="2"/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Στο </a:t>
            </a:r>
            <a:r>
              <a:rPr lang="el-GR" sz="1800" b="1" i="1" dirty="0" err="1" smtClean="0">
                <a:latin typeface="Times New Roman" pitchFamily="18" charset="0"/>
                <a:cs typeface="Times New Roman" pitchFamily="18" charset="0"/>
              </a:rPr>
              <a:t>ομαδοσυνεργατικό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 πλαίσιο </a:t>
            </a:r>
          </a:p>
          <a:p>
            <a:pPr lvl="2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το παιδί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συνοικοδομεί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την γνώση στην κοινότητα της τάξης (εκπαιδευτικός και άλλα παιδιά), </a:t>
            </a:r>
          </a:p>
          <a:p>
            <a:pPr lvl="2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μαθαίνοντας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ταυτόχρονα να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συνεργάζεται,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να επικοινωνεί, να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αναλαμβάνει ευθύνες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2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αλλά και να διαφωνεί, να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αντιπαρατίθεται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να υπερασπίζεται τις απόψεις του, να τις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αναθεωρεί.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Σημαντικές παράμετροι που επιδρούν στον τρόπο οργάνωσης της εργασίας σε ομάδες είναι: </a:t>
            </a:r>
          </a:p>
        </p:txBody>
      </p:sp>
      <p:sp>
        <p:nvSpPr>
          <p:cNvPr id="4" name="3 - Δεξιό βέλος"/>
          <p:cNvSpPr/>
          <p:nvPr/>
        </p:nvSpPr>
        <p:spPr>
          <a:xfrm>
            <a:off x="3428992" y="6000768"/>
            <a:ext cx="285752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15206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Συνεργασία - Εργασία σε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ομάδες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000892" cy="6000768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Σημαντικές παράμετροι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που επιδρούν στον τρόπο οργάνωσης της εργασίας σε ομάδες είναι:</a:t>
            </a: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Η σταδιακή διαμόρφωση </a:t>
            </a:r>
            <a:r>
              <a:rPr lang="el-GR" sz="1800" b="1" i="1" u="sng" dirty="0" smtClean="0">
                <a:latin typeface="Times New Roman" pitchFamily="18" charset="0"/>
                <a:cs typeface="Times New Roman" pitchFamily="18" charset="0"/>
              </a:rPr>
              <a:t>κλίματος </a:t>
            </a:r>
            <a:r>
              <a:rPr lang="el-GR" sz="18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συνεργασίας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και αλληλεπίδρασης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2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μέσα από ποικίλες δραστηριότητες (αίσθημα του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ανήκειν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ανάγκη για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συλλογική δράση)</a:t>
            </a:r>
          </a:p>
          <a:p>
            <a:pPr lvl="1"/>
            <a:endParaRPr lang="el-GR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Το είδος της εργασίας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στις ομάδες να είναι σε συνάρτηση με τους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στόχους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της/του νηπιαγωγού</a:t>
            </a:r>
          </a:p>
          <a:p>
            <a:pPr lvl="1"/>
            <a:endParaRPr lang="el-GR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Ο ρόλος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που υιοθετεί ο /η εκπαιδευτικός στο πλαίσιο της ομαδικής εργασίας. </a:t>
            </a:r>
          </a:p>
          <a:p>
            <a:pPr lvl="1"/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Ο τρόπος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με τον οποίο συγκροτούνται οι ομάδες και η εξέλιξη της διαδικασίας της εργασίας μέσα σε αυτές</a:t>
            </a:r>
          </a:p>
          <a:p>
            <a:pPr lvl="1"/>
            <a:endParaRPr lang="el-GR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Η ποιότητα της συμμετοχής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των παιδιών στην </a:t>
            </a:r>
            <a:r>
              <a:rPr lang="el-GR" sz="1800" i="1" dirty="0" err="1" smtClean="0">
                <a:latin typeface="Times New Roman" pitchFamily="18" charset="0"/>
                <a:cs typeface="Times New Roman" pitchFamily="18" charset="0"/>
              </a:rPr>
              <a:t>ομαδοσυνεργατική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δράση (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ισοτιμία και ανάληψη ευθύνης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29718" cy="50004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Συνεργασία - Εργασία σε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ομάδες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428604"/>
            <a:ext cx="9144000" cy="6429396"/>
          </a:xfrm>
        </p:spPr>
        <p:txBody>
          <a:bodyPr>
            <a:normAutofit/>
          </a:bodyPr>
          <a:lstStyle/>
          <a:p>
            <a:pPr marL="457200" indent="-457200" algn="ctr">
              <a:buNone/>
            </a:pPr>
            <a:r>
              <a:rPr lang="el-GR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ctr">
              <a:buAutoNum type="arabicPeriod"/>
            </a:pPr>
            <a:endParaRPr lang="el-GR" sz="2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l-GR" sz="2200" b="1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714356"/>
            <a:ext cx="4357686" cy="2071702"/>
          </a:xfrm>
          <a:prstGeom prst="rect">
            <a:avLst/>
          </a:prstGeom>
          <a:solidFill>
            <a:srgbClr val="E1F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l-G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Συνεργατική μάθηση:</a:t>
            </a:r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Επικοινωνία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Κοινός στόχος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Αλληλεξάρτηση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Σεβασμός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Σταδιακή ενίσχυση πρωτοβουλιών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Ανάπτυξη αρμοδιοτήτων</a:t>
            </a:r>
          </a:p>
          <a:p>
            <a:endParaRPr lang="el-GR" sz="2000" dirty="0" smtClean="0"/>
          </a:p>
          <a:p>
            <a:pPr marL="457200" indent="-457200"/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643438" y="714356"/>
            <a:ext cx="4500562" cy="207170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Ένταξη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των παιδιών σε μια σε ομάδα, εργασία σε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μικρές μεικτές ομάδες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συνεργατική μάθηση</a:t>
            </a:r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υποστηρίζουν την γνωστική, συναισθηματική &amp; κοινωνική </a:t>
            </a:r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ανάπτυξη των παιδιών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142844" y="3429000"/>
            <a:ext cx="4214842" cy="3143272"/>
          </a:xfrm>
          <a:prstGeom prst="rect">
            <a:avLst/>
          </a:prstGeom>
          <a:solidFill>
            <a:srgbClr val="FEDA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000" dirty="0" smtClean="0"/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Πώς μπορώ να εποπτεύω και να διαμεσολαβώ </a:t>
            </a:r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π.χ. σε 4 διαφορετικές ομάδες παιδιών με διαφορετικό έργο η καθεμία; 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Αυτό γίνεται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σταδιακά και </a:t>
            </a:r>
            <a:r>
              <a:rPr lang="el-GR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βαθμαία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καθώς τα  παιδιά και ο/η εκπαιδευτικός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εξοικειώνονται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 συλλογικούς συνεργατικούς τρόπους εργασίας, συνεργατικές δ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εξιότητες </a:t>
            </a:r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και μεθόδους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αυτονόμησης. 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4572000" y="3214686"/>
            <a:ext cx="4572000" cy="3500462"/>
          </a:xfrm>
          <a:prstGeom prst="rect">
            <a:avLst/>
          </a:prstGeom>
          <a:solidFill>
            <a:srgbClr val="F2F9A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 ποια κριτήρια συγκροτούνται οι ομάδες; 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ηλικία, φιλίες</a:t>
            </a:r>
          </a:p>
          <a:p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-διαφορετικές ι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κανότητε</a:t>
            </a:r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ς των παιδιών</a:t>
            </a:r>
          </a:p>
          <a:p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ενδιαφέρον </a:t>
            </a:r>
            <a:r>
              <a:rPr lang="el-GR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παιδιών για το θέμα που διερευνάται</a:t>
            </a:r>
          </a:p>
          <a:p>
            <a:r>
              <a:rPr lang="el-GR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Σύνθεση ομάδας : 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-Ομοιογενείς ή ανομοιογενείς ομάδες; 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-Σταθερή ή επαναπροσδιοριζόμενη σύνθεση;</a:t>
            </a:r>
          </a:p>
          <a:p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2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Διαβάζοντας τις παρακάτω καταγραφές απαντήστε:</a:t>
            </a: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Ποιο ρόλο θεωρεί 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κάθε νηπιαγωγός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ότι αναλαμβάνει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στο νηπιαγωγείο;</a:t>
            </a:r>
          </a:p>
          <a:p>
            <a:pPr lvl="1">
              <a:buNone/>
            </a:pPr>
            <a:endParaRPr lang="el-G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Ποια είναι η  αντίληψη της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για το επάγγελμα και την επαγγελματική της ταυτότητα;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72264" cy="57148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Περιεχόμενα </a:t>
            </a:r>
            <a:endParaRPr lang="el-GR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642918"/>
            <a:ext cx="7786710" cy="6215082"/>
          </a:xfrm>
        </p:spPr>
        <p:txBody>
          <a:bodyPr>
            <a:normAutofit fontScale="85000" lnSpcReduction="10000"/>
          </a:bodyPr>
          <a:lstStyle/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1. Η παρατήρηση ως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μεθοδολογικό </a:t>
            </a: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εργαλείο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διερεύνησης της εκπαιδευτικής πράξης</a:t>
            </a:r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  (σ. 41-48) </a:t>
            </a:r>
          </a:p>
          <a:p>
            <a:endParaRPr 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600" b="1" dirty="0" smtClean="0">
                <a:latin typeface="Times New Roman" pitchFamily="18" charset="0"/>
                <a:cs typeface="Times New Roman" pitchFamily="18" charset="0"/>
              </a:rPr>
              <a:t>2. Οι άξονες της παρατήρησης (σ. 49-69)</a:t>
            </a:r>
          </a:p>
          <a:p>
            <a:pPr lvl="1"/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Το πλαίσιο και η σημασία του</a:t>
            </a:r>
          </a:p>
          <a:p>
            <a:pPr lvl="1"/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Χώρος</a:t>
            </a:r>
          </a:p>
          <a:p>
            <a:pPr lvl="1"/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Εκπαιδευτικός και παιδιά</a:t>
            </a: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Παράμετροι ανάπτυξης της εκπαιδευτικής διαδικασίας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(σ. 70-117)</a:t>
            </a:r>
          </a:p>
          <a:p>
            <a:pPr lvl="1"/>
            <a:r>
              <a:rPr lang="el-GR" sz="1900" i="1" u="sng" dirty="0" smtClean="0">
                <a:latin typeface="Times New Roman" pitchFamily="18" charset="0"/>
                <a:cs typeface="Times New Roman" pitchFamily="18" charset="0"/>
              </a:rPr>
              <a:t>Επικοινωνία - Αλληλεπίδραση στην τάξη</a:t>
            </a:r>
          </a:p>
          <a:p>
            <a:pPr lvl="2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Το κλίμα της τάξης</a:t>
            </a:r>
          </a:p>
          <a:p>
            <a:pPr lvl="2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Τρόποι επικοινωνίας (μη λεκτική / λεκτική )</a:t>
            </a:r>
          </a:p>
          <a:p>
            <a:pPr lvl="2"/>
            <a:r>
              <a:rPr lang="el-GR" sz="1900" b="1" i="1" dirty="0" smtClean="0">
                <a:latin typeface="Times New Roman" pitchFamily="18" charset="0"/>
                <a:cs typeface="Times New Roman" pitchFamily="18" charset="0"/>
              </a:rPr>
              <a:t>Οι ερωτήσεις και ο ρόλος τους στην εκπαιδευτική διαδικασία (28, από εδώ)</a:t>
            </a:r>
          </a:p>
          <a:p>
            <a:pPr lvl="2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Οι «άστοχες» απαντήσεις των παιδιών</a:t>
            </a: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900" i="1" u="sng" dirty="0" smtClean="0">
                <a:latin typeface="Times New Roman" pitchFamily="18" charset="0"/>
                <a:cs typeface="Times New Roman" pitchFamily="18" charset="0"/>
              </a:rPr>
              <a:t>Συμμετοχή – Κινητοποίηση</a:t>
            </a: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900" i="1" u="sng" dirty="0" smtClean="0">
                <a:latin typeface="Times New Roman" pitchFamily="18" charset="0"/>
                <a:cs typeface="Times New Roman" pitchFamily="18" charset="0"/>
              </a:rPr>
              <a:t>Συνεργασία – Εργασία σε ομάδες.</a:t>
            </a:r>
          </a:p>
          <a:p>
            <a:pPr>
              <a:buNone/>
            </a:pPr>
            <a:endParaRPr lang="el-GR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4. Ο ρόλος του/της νηπιαγωγού </a:t>
            </a:r>
            <a:r>
              <a:rPr lang="el-GR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(σ, 118-124)</a:t>
            </a:r>
          </a:p>
          <a:p>
            <a:endParaRPr lang="el-GR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Παρατηρώντας τις μαθησιακές δραστηριότητες </a:t>
            </a:r>
            <a:r>
              <a:rPr lang="el-GR" sz="2100" b="1" dirty="0" smtClean="0">
                <a:latin typeface="Times New Roman" pitchFamily="18" charset="0"/>
                <a:cs typeface="Times New Roman" pitchFamily="18" charset="0"/>
              </a:rPr>
              <a:t>(σ. 125-128)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1800" b="1" dirty="0" smtClean="0"/>
              <a:t> </a:t>
            </a:r>
            <a:endParaRPr lang="el-GR" sz="2000" i="1" dirty="0" smtClean="0">
              <a:solidFill>
                <a:srgbClr val="0070C0"/>
              </a:solidFill>
            </a:endParaRPr>
          </a:p>
          <a:p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29718" cy="78579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ρόλος του/της νηπιαγωγού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l-G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Διαβάστε προσεκτικά τις καταγραφές από δύο διαφορετικές παρατηρήσεις τάξεων νηπιαγωγείου από δύο φοιτήτριες</a:t>
            </a: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642918"/>
            <a:ext cx="8929718" cy="6215082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14282" y="1000108"/>
            <a:ext cx="8501122" cy="521497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Καταγραφή 1</a:t>
            </a: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επικοινωνία της νηπιαγωγού με τα παιδιά είναι πολύ καλή, αφού με πολύ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στοργικό τρόπο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τα βοηθάει και τους επιτρέπει να κάνουν τις δραστηριότητες που θέλουν.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Δεν τα κατευθύνει ούτε τα διακόπτει γιατί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δεν θέλει να τα στενοχωρήσει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αλλά αντίθετα τα ακούει και τα ε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νθαρρύνει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να εκφράζουν την άποψη τους. Κάθε φορά που ένα παιδάκι λέει κάτι σωστό, το επιβραβεύει συχνά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με ένα χάδι, μια αγκαλιά,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ακόμη και με ένα φιλί. Τα παιδιά την ρωτάνε </a:t>
            </a:r>
            <a:r>
              <a:rPr lang="el-GR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ό,τι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θέλουν και αυτή τους απαντάει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με υπομονή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Βέβαια, κάποια παιδιά ένταξης δεν την ακούνε πάντα και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κάνουν αταξίες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οπότε εκείνη ανεβάζει τον τόνο της για να τα συμμορφώσει. Τα υπόλοιπα παιδιά, όταν κάνουν μια ζημιά και δέχονται παρατήρηση, την ακούνε.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Γενικά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μπορεί και επιβάλλεται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στα παιδιά. Επιπλέον, παρατηρούμε ότι η δασκάλα τα αντιμετωπίζει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σαν δικά της παιδιά και με φροντίδα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προσπαθεί να τους μεταδώσει αξίες χρήσιμες για τη ζωή τους.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Τα παροτρύνει να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συμμαζεύουν τα πράγματα τους, να καθαρίζουν και να είναι τακτικά. Πρόκειται για μια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πολύ στοργική και υπομονετική νηπιαγωγό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με μεγάλη κατανόηση για τα παιδιά και </a:t>
            </a:r>
            <a:r>
              <a:rPr lang="el-G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αφοσίωση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στη δουλειά της.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Πηγή: Ανδρούσου, Α., </a:t>
            </a:r>
            <a:r>
              <a:rPr lang="el-GR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Κορτέση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Δαθέρμου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Χ., Τσάφος, Β. (2016) (σ. 118-119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ρόλος του/της νηπιαγωγού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endParaRPr lang="el-GR" sz="1800" dirty="0" smtClean="0"/>
          </a:p>
        </p:txBody>
      </p:sp>
      <p:sp>
        <p:nvSpPr>
          <p:cNvPr id="4" name="3 - Ορθογώνιο"/>
          <p:cNvSpPr/>
          <p:nvPr/>
        </p:nvSpPr>
        <p:spPr>
          <a:xfrm>
            <a:off x="0" y="785794"/>
            <a:ext cx="9144000" cy="607220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Καταγραφή 2</a:t>
            </a:r>
          </a:p>
          <a:p>
            <a:pPr algn="ctr"/>
            <a:endParaRPr lang="el-GR" sz="1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νηπιαγωγός ήδη από την αρχή του προγράμματος δίνει το έμμεσο μήνυμα ότι η γλώσσα του σπιτιού τους και κατά συνέπεια η πολιτιστική τους ταυτότητα είναι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αποδεκτή.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Ζητάει στα παιδιά στην παρεούλα να πουν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πώς λέγονται στη γλώσσα τους διάφορα αντικείμενα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(σκύλος, καλημέρα) δίνοντας και το έμμεσο μήνυμα ότι η πολυγλωσσία συνιστά πλούτο.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Τους ε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νθαρρύνει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επίσης να μιλούν για τις χώρες τους, ακούγοντας με προσοχή και ενδιαφέρον όσα λένε. Οι δραστηριότητες που επιλέγει να προτείνει στα παιδιά συχνά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αφορούν κάτι πολύ προσωπικό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τους ή</a:t>
            </a:r>
            <a:r>
              <a:rPr lang="el-GR" sz="1800" dirty="0" smtClean="0">
                <a:solidFill>
                  <a:schemeClr val="tx1"/>
                </a:solidFill>
              </a:rPr>
              <a:t> αφορ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μώνται από αυτό.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Η νηπιαγωγός, με συστηματικό τρόπο και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αξιοποιώντας όλες τις ευκαιρίες που της δίνονται, υποβάλλει στα παιδιά ερωτήσεις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ανοικτές τις περισσότερες φορές, που τους δίνουν την ευκαιρία να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επεκτείνουν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τη σκέψη τους και να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ενεργοποιήσουν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τη φαντασία τους και παράλληλα συμβάλλουν στην περαιτέρω ανάπτυξη της επικοινωνίας τους στην ελληνική γλώσσα. 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Όταν, μάλιστα, κάποιο παιδί κάνει λάθος στα ελληνικά στη διατύπωση, η νηπιαγωγός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επαναδιατυπώνει τη φράση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χρησιμοποιώντας σωστά τον/τους όρο/ όρους, χωρίς να επισημαίνει το λάθος. Ενθαρρύνει, τέλος, τα παιδιά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συμμετέχουν στα δρώμενα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της τάξης, δημιουργώντας κυρίως ένα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ασφαλές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και οικείο κλίμα 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στην τάξη. Πρόκειται για μια επαγγελματία με ιδιαίτερες επικοινωνιακές ικανότητες, που τις αξιοποιεί για να υπηρετήσει τους στόχους της. </a:t>
            </a:r>
          </a:p>
          <a:p>
            <a:pPr algn="r"/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Πηγή: Ανδρούσου, Α., </a:t>
            </a:r>
            <a:r>
              <a:rPr lang="el-GR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Κορτέση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Δαθέρμου</a:t>
            </a:r>
            <a:r>
              <a:rPr lang="el-G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Χ., Τσάφος, Β. (2016) (σ.118-11</a:t>
            </a:r>
            <a:r>
              <a:rPr lang="el-G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9)</a:t>
            </a:r>
          </a:p>
          <a:p>
            <a:endParaRPr lang="el-GR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ρόλος του/της νηπιαγωγού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286644" cy="6000768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Ποια είναι τα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επαγγελματικά χαρακτηριστικά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των δύο νηπιαγωγών όπως τα καταγράφουν οι φοιτήτριες;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Με βάση την καταγραφή,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τι φαίνεται να επιδιώκει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κάθε νηπιαγωγός στην τάξη της;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Πώς προσπαθεί να το επιτύχει;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Για να ορίσουμε με μεγαλύτερη σαφήνεια τις διαφορές καλό είναι να εστιάσουμε:</a:t>
            </a: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Στις επιλογές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κάθε νηπιαγωγού, όπως αυτές έχουν καταγραφεί, ως προς τις δραστηριότητες που προτείνει.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Στον τρόπο με τον οποίο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προσεγγίζει τα παιδιά.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Στους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στόχους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που φαίνεται να θέτει.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ρόλος του/της νηπιαγωγού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286644" cy="6000768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Με βάση τις καταγραφές,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ας  κάνουμε υποθέσεις για τον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ρόλο που θεωρεί κάθε νηπιαγωγός ότι αναλαμβάνει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στο νηπιαγωγείο και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την αντίληψη της για το επάγγελμα και την επαγγελματική της ταυτότητα.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Η αντίληψη που επικρατούσε μέχρι πριν από λίγα χρόνια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για τον ρόλο της εκπαιδευτικού της προσχολικής εκπαίδευσης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συνδεόταν άρρηκτα με χαρακτηριστικά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γνωρίσματα της προσωπικότητας και του χαρακτήρα.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Έπρεπε η νηπιαγωγός, που ήταν — στα περισσότερα ελληνικά τουλάχιστον νηπιαγωγεία—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γυναίκα, να είναι «καλή», «γλυκιά», «τρυφερή», «υπομονετική»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, να ανταποκρίνεται δηλαδή στο πρότυπο μιας καλής μαμάς.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Στην περιγραφή του προσδοκώμενου ρόλου της </a:t>
            </a:r>
            <a:r>
              <a:rPr lang="el-GR" sz="1900" b="1" i="1" dirty="0" smtClean="0">
                <a:latin typeface="Times New Roman" pitchFamily="18" charset="0"/>
                <a:cs typeface="Times New Roman" pitchFamily="18" charset="0"/>
              </a:rPr>
              <a:t>δεν αναφέρονταν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χαρακτηριστικά που να παραπέμπουν σε επαγγελματικές δεξιότητες. </a:t>
            </a:r>
          </a:p>
          <a:p>
            <a:pPr algn="r">
              <a:buNone/>
            </a:pP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Δαφέρμου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κ.ά., 2006: 31,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ρόλος του/της νηπιαγωγού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286644" cy="6000768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Σήμερα η αντίληψη αυτή έχει διαφοροποιηθεί σημαντικά.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Καθώς οι προσδοκίες για τον ρόλο που μπορεί να παίξει το νηπιαγωγείο </a:t>
            </a:r>
          </a:p>
          <a:p>
            <a:pPr lvl="2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στη συνολική ανάπτυξη των παιδιών, </a:t>
            </a:r>
          </a:p>
          <a:p>
            <a:pPr lvl="2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στην κοινωνικοποίηση τους και</a:t>
            </a:r>
          </a:p>
          <a:p>
            <a:pPr lvl="2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στην προώθηση του εγγραμματισμού και </a:t>
            </a:r>
          </a:p>
          <a:p>
            <a:pPr lvl="2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της σχολικής τους επιτυχίας αυξάνονται συνεχώς, </a:t>
            </a:r>
          </a:p>
          <a:p>
            <a:pPr lvl="1"/>
            <a:endParaRPr lang="el-GR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αλλάζουν και οι προσδοκίες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για τον ρόλο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που καλούνται να αναλάβουν οι εκπαιδευτικοί αυτής της βαθμίδας. </a:t>
            </a:r>
          </a:p>
          <a:p>
            <a:pPr lvl="1"/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Δουλειά μας είναι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να βοηθήσουμε τα παιδιά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να επικοινωνήσουν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με τον κόσμο αναπτύσσοντας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όλο το δυναμικό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τους, όλες τους τις δυνάμεις και όλους τους τρόπους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έκφρασης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υποσκελίζοντας όλα τα πιθανά εμπόδια»,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αναφέρει ο 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Malagguzzi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(1987, σελ. 24) προσδιορίζοντας τον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ρόλο των εκπαιδευτικών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στα Κέντρα Προσχολικής Εκπαίδευσης του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Reggio Emilia.</a:t>
            </a:r>
          </a:p>
          <a:p>
            <a:pPr algn="r"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Δαφέρμου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κ.ά., 2006: 31,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ρόλος του/της νηπιαγωγού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286644" cy="6000768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Σήμερα η αντίληψη αυτή έχει διαφοροποιηθεί σημαντικά. </a:t>
            </a:r>
          </a:p>
          <a:p>
            <a:pPr lvl="1"/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Για να ανταποκριθούν όμως σε έναν τέτοιο ρόλο οι εκπαιδευτικοί </a:t>
            </a:r>
          </a:p>
          <a:p>
            <a:pPr lvl="1"/>
            <a:r>
              <a:rPr lang="el-GR" sz="1900" b="1" i="1" u="sng" dirty="0" smtClean="0">
                <a:latin typeface="Times New Roman" pitchFamily="18" charset="0"/>
                <a:cs typeface="Times New Roman" pitchFamily="18" charset="0"/>
              </a:rPr>
              <a:t>δεν αρκεί να έχουν καλές προθέσεις. </a:t>
            </a:r>
          </a:p>
          <a:p>
            <a:pPr lvl="1"/>
            <a:endParaRPr lang="el-GR" sz="19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900" b="1" i="1" dirty="0" smtClean="0">
                <a:latin typeface="Times New Roman" pitchFamily="18" charset="0"/>
                <a:cs typeface="Times New Roman" pitchFamily="18" charset="0"/>
              </a:rPr>
              <a:t>Είναι αναγκαίο </a:t>
            </a:r>
          </a:p>
          <a:p>
            <a:pPr lvl="2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να έχουν αποκτήσει </a:t>
            </a:r>
            <a:r>
              <a:rPr lang="el-GR" sz="19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γνώσεις</a:t>
            </a:r>
            <a:r>
              <a:rPr lang="el-GR" sz="19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/>
            <a:r>
              <a:rPr lang="el-GR" sz="1900" i="1" u="sng" dirty="0" smtClean="0">
                <a:latin typeface="Times New Roman" pitchFamily="18" charset="0"/>
                <a:cs typeface="Times New Roman" pitchFamily="18" charset="0"/>
              </a:rPr>
              <a:t>σχετικά με το πώς αναπτύσσονται και το πώς μαθαίνουν τα παιδιά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και </a:t>
            </a:r>
          </a:p>
          <a:p>
            <a:pPr lvl="2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να έχουν αναπτύξει συγκεκριμένες </a:t>
            </a:r>
            <a:r>
              <a:rPr lang="el-GR" sz="19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επαγγελματικές δεξιότητες </a:t>
            </a:r>
          </a:p>
          <a:p>
            <a:pPr lvl="2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τις οποίες </a:t>
            </a:r>
            <a:r>
              <a:rPr lang="el-GR" sz="1900" i="1" u="sng" dirty="0" smtClean="0">
                <a:latin typeface="Times New Roman" pitchFamily="18" charset="0"/>
                <a:cs typeface="Times New Roman" pitchFamily="18" charset="0"/>
              </a:rPr>
              <a:t>θα εξελίσσουν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με συνεχή ενημέρωση, μελέτη κα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ι σκέψη.</a:t>
            </a:r>
          </a:p>
          <a:p>
            <a:pPr algn="r"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r">
              <a:buNone/>
            </a:pP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Δαφέρμου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κ.ά., 2006: 31,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ρόλος του/της νηπιαγωγού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572396" cy="6000768"/>
          </a:xfrm>
        </p:spPr>
        <p:txBody>
          <a:bodyPr>
            <a:normAutofit fontScale="92500" lnSpcReduction="20000"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Ωστόσο,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ο τρόπος με τον οποίο περιγράφουμε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αντανακλά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συχνά και τις προσωπικές στάσεις και πεποιθήσεις μας. </a:t>
            </a: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Αν, για παράδειγμα, εστιάσουμε στους όρους που χρησιμοποιεί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κάθε φοιτήτρια στην καταγραφή της για να περιγράψει τη στάση της νηπιαγωγού, 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μπορούμε να κάνουμε κάποιες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υποθέσεις </a:t>
            </a:r>
          </a:p>
          <a:p>
            <a:pPr lvl="1"/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για το πώς αντιλαμβάνεται και ο/η παρατηρητής/παρατηρήτρια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τον ρόλο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της νηπιαγωγού και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τους σκοπούς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του νηπιαγωγείου. 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πρώτη φοιτήτρια χρησιμοποιεί όρους που παραπέμπουν </a:t>
            </a:r>
          </a:p>
          <a:p>
            <a:pPr lvl="1"/>
            <a:r>
              <a:rPr lang="el-GR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σε συναισθηματική </a:t>
            </a:r>
            <a:r>
              <a:rPr lang="el-GR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περισσότερο </a:t>
            </a:r>
            <a:r>
              <a:rPr lang="el-GR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σχέση</a:t>
            </a:r>
            <a:r>
              <a:rPr lang="el-GR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(«με πολύ στοργικό τρόπο», «δεν θέλει να τα στενοχωρήσει», «τα αγαπάει σαν παιδιά της»). </a:t>
            </a:r>
          </a:p>
          <a:p>
            <a:pPr lvl="1"/>
            <a:endParaRPr lang="el-GR" sz="2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Περιγράφει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τη νηπιαγωγό με βάση </a:t>
            </a:r>
            <a:r>
              <a:rPr lang="el-GR" sz="2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χαρακτηριστικά της προσωπικότητας της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υπομονετική, στοργική, καλή). </a:t>
            </a:r>
          </a:p>
          <a:p>
            <a:pPr lvl="1"/>
            <a:endParaRPr lang="el-GR" sz="2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Ως προς τους σκοπούς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αναφέρεται κυρίως σε φρονηματικού τύπου επιδιώξεις 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συμμορφώσει, να μεταδώσει αξίες, αλλά και να μην τα στενοχωρεί).</a:t>
            </a:r>
          </a:p>
          <a:p>
            <a:pPr lvl="1">
              <a:buNone/>
            </a:pPr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ρόλος του/της νηπιαγωγού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500042"/>
            <a:ext cx="8572528" cy="6357958"/>
          </a:xfrm>
        </p:spPr>
        <p:txBody>
          <a:bodyPr>
            <a:noAutofit/>
          </a:bodyPr>
          <a:lstStyle/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Αντίθετα, η δεύτερη φοιτήτρια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χρησιμοποιεί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όρους που παραπέμπουν </a:t>
            </a:r>
          </a:p>
          <a:p>
            <a:pPr lvl="1"/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σε </a:t>
            </a:r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επαγγελματικές δεξιότητες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(επαγγελματίας, επικοινωνιακές ικανότητες) και κυρίως </a:t>
            </a:r>
          </a:p>
          <a:p>
            <a:pPr lvl="1"/>
            <a:endParaRPr lang="el-GR" sz="1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εστιάζει </a:t>
            </a:r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σε επιλογές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της νηπιαγωγού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που αναδεικνύουν τους στόχους της,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που σχετίζονται με την ανάπτυξη των παιδιών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«Οι δραστηριότητες που επιλέγει να προτείνει στα παιδιά συχνά αφορούν κάτι πολύ προσωπικό τους ή αφορμώνται από αυτό. </a:t>
            </a:r>
          </a:p>
          <a:p>
            <a:pPr lvl="1"/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Η νηπιαγωγός, με συστηματικό τρόπο και αξιοποιώντας όλες τις </a:t>
            </a:r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ευκαιρίες που της δίνονται, </a:t>
            </a:r>
          </a:p>
          <a:p>
            <a:pPr lvl="2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υποβάλλει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στα παιδιά ε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ρωτήσεις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ανοικτές τις περισσότερες φορές, </a:t>
            </a:r>
          </a:p>
          <a:p>
            <a:pPr lvl="2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που τους δίνουν ευκαιρία να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επεκτείνουν τη σκέψη τους και να ενεργοποιήσουν τη φαντασία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τους </a:t>
            </a:r>
          </a:p>
          <a:p>
            <a:pPr lvl="2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και παράλληλα συμβάλλουν στην περαιτέρω ανάπτυξη της επικοινωνίας τους στην ελληνική γλώσσα»</a:t>
            </a:r>
            <a:r>
              <a:rPr lang="el-GR" sz="14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l-GR" sz="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Η μία φοιτήτρια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φαίνεται να εστιάζει περισσότερο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στη συναισθηματική σχέση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της νηπιαγωγού με τα παιδιά, </a:t>
            </a: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η δεύτερη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στην επιδίωξη της νηπιαγωγού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να ενδυναμώσει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τα παιδιά και να ανταποκριθεί στις ανάγκες τους.</a:t>
            </a:r>
          </a:p>
          <a:p>
            <a:pPr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64291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786710" cy="6000768"/>
          </a:xfrm>
        </p:spPr>
        <p:txBody>
          <a:bodyPr>
            <a:normAutofit/>
          </a:bodyPr>
          <a:lstStyle/>
          <a:p>
            <a:r>
              <a:rPr lang="el-GR" sz="1800" dirty="0" smtClean="0"/>
              <a:t>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Για την ανάπτυξη των μαθησιακών δραστηριοτήτων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κάθε εκπαιδευτικός στηρίζεται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σε θεωρητικές παραδοχές,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είτε αυτό είναι απολύτως συνειδητό, δηλαδή γνωρίζει την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παιδαγωγική θεωρία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και επιλέγει να κινηθεί σε συγκεκριμένη προοπτική,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είτε έχει προσχωρήσει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εμπειρικά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σε έναν συγκεκριμένο τρόπο διαχείρισης της τάξης και της μάθησης. 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Σε κάθε περίπτωση, ο τρόπος με τον οποίο αναπτύσσει τις μαθησιακές δραστηριότητες </a:t>
            </a:r>
          </a:p>
          <a:p>
            <a:pPr lvl="1"/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συνδέεται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με μια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αντίληψη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σχετικά με τη μάθηση και τη διδασκαλία. 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Μπορεί να πιστεύει ότι </a:t>
            </a:r>
          </a:p>
          <a:p>
            <a:pPr lvl="1"/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η μάθηση επιτυγχάνεται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μέσω της επανάληψης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/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ότι τα παιδιά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μαθαίνουν σωστά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όταν προσέχουν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τι λέει ο/η εκπαιδευτικός και το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επαναλαμβάνουν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και ίσως ότι </a:t>
            </a:r>
          </a:p>
          <a:p>
            <a:pPr lvl="1"/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όλοι σε μια τάξη πρέπει να φτάσουν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στο ίδιο μαθησιακό αποτέλεσμα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την ίδια χρονική στιγμή. 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286644" cy="6000768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Στο πλαίσιο μιας τέτοιας αντίληψης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συνήθως </a:t>
            </a:r>
          </a:p>
          <a:p>
            <a:pPr lvl="1"/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ζητείται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όλοι οι μαθητές να ολοκληρώσουν «σωστά»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σε έναν προσδιορισμένο χρόνο τις </a:t>
            </a:r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ίδιες δραστηριότητες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που έχουν κυρίως «αναπαραγωγικό» χαρακτήρα,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καλούνται δηλαδή τα παιδιά </a:t>
            </a:r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αναπαράγουν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όσα έχουν ήδη διδαχτεί. 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Στις τάξεις των μικρών ηλικιών αυτό συνδέεται συνήθως </a:t>
            </a:r>
          </a:p>
          <a:p>
            <a:pPr lvl="1"/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με «τεχνικού» χαρακτήρα δραστηριότητες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όπως οι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αντιγραφές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οι αντιστοιχίσεις επί χάρτου, οι κατασκευές με βάση ένα «σωστό.,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υπόδειγμα-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πρότυπο κ.λπ.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Όλα τα παραπάνω παραπέμπουν σε θεωρητικές παραδοχές που συνδέονται με τη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συμπεριφοριστική θεωρία.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i="1" dirty="0" smtClean="0">
                <a:solidFill>
                  <a:srgbClr val="FF0000"/>
                </a:solidFill>
              </a:rPr>
              <a:t>Μ ε ποιους τρόπους συμμετέχουν τα παιδιά στην καθημερινή μαθησιακή διαδικασία;</a:t>
            </a:r>
            <a:endParaRPr lang="el-GR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286644" cy="6000768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Ή, αντίθετα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με τα παραπάνω,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ένας/μία εκπαιδευτικός μπορεί να πιστεύει </a:t>
            </a: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ότι το παιδί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μαθαίνει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στηριγμένο στη δική του δραστηριότητα, σε ένα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πλαίσιο που υποστηρίζει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αυτήν του την προσπάθεια. 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Σύμφωνα με αυτή την αντίληψη,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δραστηριότητες που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ενεργοποιούν τη σκέψη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των παιδιών και που </a:t>
            </a: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δεν είναι πανομοιότυπες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για όλα τα παιδιά,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αλλά καθένα μπορεί να έχει σ' αυτές μια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προσωπική συμβολή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θεωρούνται πολύ σημαντικές για την εκπαιδευτική διαδικασία.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Έχουν, δηλαδή, οι προτεινόμενες δραστηριότητες έναν περισσότερο «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παραγωγικό» χαρακτήρα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καθώς προϋποθέτουν την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ενεργοποίηση της σκέψης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και τη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δημιουργική προσπάθεια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των παιδιών. </a:t>
            </a:r>
          </a:p>
          <a:p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64291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571480"/>
            <a:ext cx="8429652" cy="6286520"/>
          </a:xfrm>
        </p:spPr>
        <p:txBody>
          <a:bodyPr>
            <a:noAutofit/>
          </a:bodyPr>
          <a:lstStyle/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Επίσης, διαφορετική είναι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η διαχείριση του λάθους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το οποίο συζητιέται προκειμένου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διερευνηθεί ο τρόπος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με τον οποίο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σκέφτηκε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το παιδί, που συχνά, όπως έχει αποκαλύψει η έρευνα, καταλήγει σε αυτό μέσω ευφυών συλλογισμών. 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Αυτές οι αντιλήψεις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παραπέμπουν σε θεωρητικές παραδοχές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που συνδέονται με τη θεωρία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του κονστρουκτιβισμού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και τις αρχές που έθεσε με το έργο του ο Ρ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iaget. </a:t>
            </a:r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Συνοπτική αναφορά στο έργο του Ρ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</a:rPr>
              <a:t>iaget.</a:t>
            </a:r>
            <a:endParaRPr lang="el-GR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l-GR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 βασικό θέμα που επεξεργάστηκε ο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iaget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αφορά την ανάπτυξη και την εξέλιξη της γνώσης. 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έργο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του εστιάζεται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στην κατανόηση της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σκέψης των παιδιών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και </a:t>
            </a:r>
            <a:endParaRPr lang="en-US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στον τρόπο με τον οποίο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οικοδομούν τη γνώση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γιατί θεώρησε ότι, για να κατανοήσουμε τη σκέψη και τη λογική των ενηλίκων και τη βάση της γνώσης που έχουν συγκροτήσει,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πρέπει να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παρακολουθήσουμε την εξέλιξη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τους στο παιδί (Β</a:t>
            </a:r>
            <a:r>
              <a:rPr lang="en-US" sz="1800" i="1" dirty="0" err="1" smtClean="0">
                <a:latin typeface="Times New Roman" pitchFamily="18" charset="0"/>
                <a:cs typeface="Times New Roman" pitchFamily="18" charset="0"/>
              </a:rPr>
              <a:t>liss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2003).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64291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642918"/>
            <a:ext cx="8072462" cy="6215082"/>
          </a:xfrm>
        </p:spPr>
        <p:txBody>
          <a:bodyPr>
            <a:normAutofit fontScale="77500" lnSpcReduction="20000"/>
          </a:bodyPr>
          <a:lstStyle/>
          <a:p>
            <a:r>
              <a:rPr lang="el-GR" sz="2300" dirty="0" smtClean="0">
                <a:latin typeface="Times New Roman" pitchFamily="18" charset="0"/>
                <a:cs typeface="Times New Roman" pitchFamily="18" charset="0"/>
              </a:rPr>
              <a:t>Για πρώτη φορά στην ιστορία της ψυχολογίας </a:t>
            </a:r>
          </a:p>
          <a:p>
            <a:pPr lvl="1"/>
            <a:r>
              <a:rPr lang="el-GR" sz="2300" b="1" i="1" dirty="0" smtClean="0">
                <a:latin typeface="Times New Roman" pitchFamily="18" charset="0"/>
                <a:cs typeface="Times New Roman" pitchFamily="18" charset="0"/>
              </a:rPr>
              <a:t>το παιδί </a:t>
            </a:r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γίνεται για τον ενήλικο ένας </a:t>
            </a:r>
            <a:r>
              <a:rPr lang="el-GR" sz="2300" b="1" i="1" dirty="0" smtClean="0">
                <a:latin typeface="Times New Roman" pitchFamily="18" charset="0"/>
                <a:cs typeface="Times New Roman" pitchFamily="18" charset="0"/>
              </a:rPr>
              <a:t>σκεπτόμενος συνομιλητής </a:t>
            </a:r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Ferreiro</a:t>
            </a:r>
            <a:r>
              <a:rPr lang="en-US" sz="23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 1998).</a:t>
            </a:r>
          </a:p>
          <a:p>
            <a:endParaRPr lang="el-GR" sz="2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300" b="1" dirty="0" smtClean="0">
                <a:latin typeface="Times New Roman" pitchFamily="18" charset="0"/>
                <a:cs typeface="Times New Roman" pitchFamily="18" charset="0"/>
              </a:rPr>
              <a:t>Ο Ρ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iaget</a:t>
            </a:r>
            <a:r>
              <a:rPr lang="el-GR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300" dirty="0" smtClean="0">
                <a:latin typeface="Times New Roman" pitchFamily="18" charset="0"/>
                <a:cs typeface="Times New Roman" pitchFamily="18" charset="0"/>
              </a:rPr>
              <a:t>υποστήριξε ότι </a:t>
            </a:r>
            <a:r>
              <a:rPr lang="el-GR" sz="2300" b="1" dirty="0" smtClean="0">
                <a:latin typeface="Times New Roman" pitchFamily="18" charset="0"/>
                <a:cs typeface="Times New Roman" pitchFamily="18" charset="0"/>
              </a:rPr>
              <a:t>η κατάκτηση της γνώσης </a:t>
            </a:r>
            <a:r>
              <a:rPr lang="el-GR" sz="2300" dirty="0" smtClean="0">
                <a:latin typeface="Times New Roman" pitchFamily="18" charset="0"/>
                <a:cs typeface="Times New Roman" pitchFamily="18" charset="0"/>
              </a:rPr>
              <a:t>είναι</a:t>
            </a:r>
          </a:p>
          <a:p>
            <a:pPr lvl="1"/>
            <a:r>
              <a:rPr lang="el-GR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μια ενεργητική διαδικασία </a:t>
            </a:r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και ότι τα παιδιά </a:t>
            </a:r>
            <a:r>
              <a:rPr lang="el-GR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οικοδομούν σταδιακά </a:t>
            </a:r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τη γνώση τους μέσα από τη δική τους δραστηριότητα (Βαρνάβα-</a:t>
            </a:r>
            <a:r>
              <a:rPr lang="el-GR" sz="2300" i="1" dirty="0" err="1" smtClean="0">
                <a:latin typeface="Times New Roman" pitchFamily="18" charset="0"/>
                <a:cs typeface="Times New Roman" pitchFamily="18" charset="0"/>
              </a:rPr>
              <a:t>Σκούρ</a:t>
            </a:r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α, 1991· 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Ferreiro</a:t>
            </a:r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, 1998).</a:t>
            </a:r>
          </a:p>
          <a:p>
            <a:endParaRPr lang="el-GR" sz="2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300" dirty="0" smtClean="0">
                <a:latin typeface="Times New Roman" pitchFamily="18" charset="0"/>
                <a:cs typeface="Times New Roman" pitchFamily="18" charset="0"/>
              </a:rPr>
              <a:t>Με τις έρευνες του διαπίστωσε ότι υπάρχουν </a:t>
            </a:r>
            <a:r>
              <a:rPr lang="el-GR" sz="2300" b="1" dirty="0" smtClean="0">
                <a:latin typeface="Times New Roman" pitchFamily="18" charset="0"/>
                <a:cs typeface="Times New Roman" pitchFamily="18" charset="0"/>
              </a:rPr>
              <a:t>ποιοτικές δομικές διαφορές </a:t>
            </a:r>
          </a:p>
          <a:p>
            <a:pPr lvl="1"/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ανάμεσα στη σκέψη των μικρών παιδιών και στη σκέψη των ενηλίκων. </a:t>
            </a:r>
          </a:p>
          <a:p>
            <a:endParaRPr lang="el-GR" sz="23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300" b="1" dirty="0" smtClean="0">
                <a:latin typeface="Times New Roman" pitchFamily="18" charset="0"/>
                <a:cs typeface="Times New Roman" pitchFamily="18" charset="0"/>
              </a:rPr>
              <a:t>Δεν είναι απλώς ότι τα παιδιά ξέρουν λιγότερα, </a:t>
            </a:r>
          </a:p>
          <a:p>
            <a:pPr lvl="1"/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αλλά ότι </a:t>
            </a:r>
            <a:r>
              <a:rPr lang="el-GR" sz="23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σκέφτονται με διαφορετικό τρόπο από τους ενηλίκους</a:t>
            </a:r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Υπάρχει όμως μια λογική που διέπει αυτή την εκ πρώτης όψεως παράξενη σκέψη, και αυτή τη λογική προσπάθησε ν' ανακαλύψει ο Ρ</a:t>
            </a:r>
            <a:r>
              <a:rPr lang="en-US" sz="2300" i="1" dirty="0" err="1" smtClean="0">
                <a:latin typeface="Times New Roman" pitchFamily="18" charset="0"/>
                <a:cs typeface="Times New Roman" pitchFamily="18" charset="0"/>
              </a:rPr>
              <a:t>iaget</a:t>
            </a:r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l-GR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Άφησε ένα έργο πλούσιο σε λεπτομερείς περιγραφές σχετικά με την ανάπτυξη των αντιλήψεων των παιδιών για συγκεκριμένες γνωστικές περιοχές (Βαρνάβα-</a:t>
            </a:r>
            <a:r>
              <a:rPr lang="el-GR" sz="2100" dirty="0" err="1" smtClean="0">
                <a:latin typeface="Times New Roman" pitchFamily="18" charset="0"/>
                <a:cs typeface="Times New Roman" pitchFamily="18" charset="0"/>
              </a:rPr>
              <a:t>Σκούρ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α, 1991· Β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liss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, 2003). </a:t>
            </a:r>
          </a:p>
          <a:p>
            <a:endParaRPr lang="el-GR" sz="2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Τα πορίσματα των ερευνών του συνέβαλαν σημαντικά στην ανάπτυξη των σύγχρονων παιδαγωγικών προσεγγίσεων.</a:t>
            </a:r>
          </a:p>
          <a:p>
            <a:pPr algn="r">
              <a:buNone/>
            </a:pP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Δαφέρμου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κ.ά., 2006: 10.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286644" cy="6000768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Συμβατή με τις παραπάνω αντιλήψεις είναι 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ενθάρρυνση αλληλεπιδράσεων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μεταξύ των παιδιών αλλά και 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των παιδιών με τους ενήλικες,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με τα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υλικά και με τον χώρο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καθώς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η μάθηση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γίνεται αντιληπτή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ως κοινωνική δραστηριότητα, 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δηλαδή ως διαδικασία που αναπτύσσεται κατά τη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συναναστροφή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του ατόμου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με άλλους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και σε αλληλεπίδραση με το περιβάλλον.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Οι πρακτικές αυτές παραπέμπουν στη θεωρία του κοινωνικού κονστρουκτιβισμού που τις αρχές της έθεσε ο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Vygotsky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714356"/>
            <a:ext cx="7572396" cy="614364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Συνοπτική αναφορά στο έργο του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Vygotsky </a:t>
            </a: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100" b="1" dirty="0" smtClean="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Vygotsky 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διατύπωσε την άποψη ότι μπορούμε να διδάξουμε σε ένα παιδί μόνο αυτό που είναι ικανό να μάθει και </a:t>
            </a:r>
          </a:p>
          <a:p>
            <a:pPr lvl="1"/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εισήγαγε τη θεωρία της </a:t>
            </a:r>
            <a:r>
              <a:rPr lang="el-GR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«ζώνης της εγγύτερης ανάπτυξης»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Vygotsky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, 1998).</a:t>
            </a:r>
          </a:p>
          <a:p>
            <a:endParaRPr lang="el-GR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100" b="1" dirty="0" smtClean="0">
                <a:latin typeface="Times New Roman" pitchFamily="18" charset="0"/>
                <a:cs typeface="Times New Roman" pitchFamily="18" charset="0"/>
              </a:rPr>
              <a:t>«Η ζώνη της εγγύτερης ανάπτυξης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αντιστοιχεί :</a:t>
            </a:r>
          </a:p>
          <a:p>
            <a:pPr lvl="1"/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στην απόσταση ανάμεσα </a:t>
            </a:r>
            <a:r>
              <a:rPr lang="el-GR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στο πραγματικό αναπτυξιακό 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επίπεδο του παιδιού, όπως αυτό καθορίζεται από την ανεξάρτητη επίλυση προβλημάτων,</a:t>
            </a:r>
          </a:p>
          <a:p>
            <a:pPr lvl="1"/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 και στο επίπεδο </a:t>
            </a:r>
            <a:r>
              <a:rPr lang="el-GR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της εν δυνάμει ανάπτυξης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, όπως αυτό καθορίζεται από την επίλυση προβλημάτων κάτω </a:t>
            </a:r>
            <a:r>
              <a:rPr lang="el-GR" sz="2100" b="1" i="1" dirty="0" smtClean="0">
                <a:latin typeface="Times New Roman" pitchFamily="18" charset="0"/>
                <a:cs typeface="Times New Roman" pitchFamily="18" charset="0"/>
              </a:rPr>
              <a:t>από την καθοδήγηση των ενηλίκων 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ή σε συνεργασία με πιο ικανούς συνομηλίκους»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Vygotsky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, 1997: 147).</a:t>
            </a:r>
          </a:p>
          <a:p>
            <a:endParaRPr lang="el-GR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Επομένως η ζώνη της εγγύτερης ανάπτυξης </a:t>
            </a:r>
            <a:r>
              <a:rPr lang="el-GR" sz="2100" b="1" dirty="0" smtClean="0">
                <a:latin typeface="Times New Roman" pitchFamily="18" charset="0"/>
                <a:cs typeface="Times New Roman" pitchFamily="18" charset="0"/>
              </a:rPr>
              <a:t>καθορίζει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την περιοχή των </a:t>
            </a:r>
            <a:r>
              <a:rPr lang="el-GR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προσιτών για το παιδί μεταβάσεων 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και προσδιορίζει περαιτέρω τις δυνατότητες της διδασκαλίας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Vygotsky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, 1998). </a:t>
            </a:r>
          </a:p>
          <a:p>
            <a:endParaRPr lang="el-GR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100" b="1" dirty="0" smtClean="0">
                <a:latin typeface="Times New Roman" pitchFamily="18" charset="0"/>
                <a:cs typeface="Times New Roman" pitchFamily="18" charset="0"/>
              </a:rPr>
              <a:t>Η μάθηση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έχει αξία, </a:t>
            </a:r>
          </a:p>
          <a:p>
            <a:pPr lvl="1"/>
            <a:r>
              <a:rPr lang="el-GR" sz="2100" b="1" i="1" dirty="0" smtClean="0">
                <a:latin typeface="Times New Roman" pitchFamily="18" charset="0"/>
                <a:cs typeface="Times New Roman" pitchFamily="18" charset="0"/>
              </a:rPr>
              <a:t>όταν ξεπερνά το υπάρχον επίπεδο 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ανάπτυξης του παιδιού και</a:t>
            </a:r>
          </a:p>
          <a:p>
            <a:pPr lvl="1"/>
            <a:r>
              <a:rPr lang="el-GR" sz="2100" b="1" i="1" dirty="0" smtClean="0">
                <a:latin typeface="Times New Roman" pitchFamily="18" charset="0"/>
                <a:cs typeface="Times New Roman" pitchFamily="18" charset="0"/>
              </a:rPr>
              <a:t>προετοιμάζει την εξέλιξη του</a:t>
            </a:r>
            <a:r>
              <a:rPr lang="el-GR" sz="19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(Σακονίδης, 2003).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Το παιχνίδι μπορεί να αξιοποιηθεί σημαντικά σε αυτή τη διαδικασία της μετάβασης (</a:t>
            </a:r>
            <a:r>
              <a:rPr lang="en-US" sz="1900" i="1" dirty="0" smtClean="0">
                <a:latin typeface="Times New Roman" pitchFamily="18" charset="0"/>
                <a:cs typeface="Times New Roman" pitchFamily="18" charset="0"/>
              </a:rPr>
              <a:t>Vygotsky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, 1997).</a:t>
            </a:r>
          </a:p>
          <a:p>
            <a:pPr algn="r">
              <a:buNone/>
            </a:pP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Δαφέρμου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κ.ά., 2006: 10.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1435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714356"/>
            <a:ext cx="7286644" cy="6143644"/>
          </a:xfrm>
        </p:spPr>
        <p:txBody>
          <a:bodyPr>
            <a:normAutofit/>
          </a:bodyPr>
          <a:lstStyle/>
          <a:p>
            <a:pPr algn="ctr"/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Δραστηριότητα 1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Λαμβάνοντας υπόψη όσα αναφέρονται παραπάνω, σχολιάστε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με ποια αντίληψη για τη μάθηση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κατά τη γνώμη σας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συνδέεται η εκπαιδευτική πρακτική της εκπαιδευτικού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σε καθένα από τα τρία στιγμιότυπα που αποτυπώνονται στις καταγραφές που ακολουθούν.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Καταγραφή 1</a:t>
            </a:r>
          </a:p>
          <a:p>
            <a:r>
              <a:rPr lang="el-GR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Ενώ τα παιδιά βρίσκονται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στα τραπέζια των εργασιών, μοιράζονται από τη νηπιαγωγό φωτοτυπίες για τον αριθμό 6. </a:t>
            </a:r>
          </a:p>
          <a:p>
            <a:r>
              <a:rPr lang="el-GR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Στο πάνω μέρος υπάρχει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ο αριθμός 6 και δίπλα του γραμμές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για να γράψουν τον αριθμό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τα παιδιά. Κάτω από τις γραμμές υπάρχουν 6 πεταλούδες. </a:t>
            </a:r>
          </a:p>
          <a:p>
            <a:r>
              <a:rPr lang="el-GR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Τα παιδιά με το που παίρνουν τη φωτοτυπία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σχηματίζουν τον αριθμό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με τον ίδιο τρόπο που ήταν γραμμένος στο πάνω μέρος της φωτοτυπίας και μετά χρωματίζουν με μαρκαδόρους τις πεταλούδες με χρώματα δικής τους επιλογής. </a:t>
            </a:r>
          </a:p>
          <a:p>
            <a:r>
              <a:rPr lang="el-GR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Αντιγράφουν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 όνομα τους από το καρτελάκι που βρίσκεται πάνω στο θρανίο τους και δίνουν τη φωτοτυπία στη νηπιαγωγό.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286644" cy="6000768"/>
          </a:xfrm>
        </p:spPr>
        <p:txBody>
          <a:bodyPr>
            <a:normAutofit/>
          </a:bodyPr>
          <a:lstStyle/>
          <a:p>
            <a:pPr algn="ctr"/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 Καταγραφή 2</a:t>
            </a:r>
          </a:p>
          <a:p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Φτιάχνουν τα σκηνικά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για τη γιορτή του τέλους της σχολικής χρονιάς.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Θα δραματοποιήσουν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 αγαπημένο τους παραμύθι. Η δραματοποίηση θα γίνει στο θεατράκι του δημοτικού σχολείου με το οποίο συστεγάζεται το νηπιαγωγείο τους. </a:t>
            </a:r>
          </a:p>
          <a:p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Επισκέφτηκαν το θεατράκι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για να σκεφτούν πόσα χαρτιά θα ζωγραφίσουν για να φτιάξουν τα σκηνικά.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Αποφάσισαν ότι χρειάζεται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να ζωγραφίσουν 6 μεγάλα χαρτιά, μέτρησαν με βήματα, τα έκοψαν από χαρτί του μέτρου και τα έστρωσαν το ένα δίπλα στο άλλο στην αυλή. 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«Πόσοι είστε σήμερα στην τάξη;» ρωτάει η νηπιαγωγός. «</a:t>
            </a: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Μαρκέλα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μπορείς να μετρήσεις;» Η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Μαρκέλα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απαριθμεί αγγίζοντας κάθε παιδί: «1, '2,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3, 4,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....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18». «Ωραία,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18  είστε όλοι», λέει η νηπιαγωγός. 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Θα πρέπει να μοιραστείτε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ίδιος αριθμός παιδιών να ζωγραφίσετε σε κάθε χαρτί για να τελειώσουμε  μέχρι να σχολάσουμε. </a:t>
            </a:r>
            <a:r>
              <a:rPr lang="el-GR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Πόσοι θα πρέπει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να πάτε να ζωγραφίσετε  σε κάθε χαρτί;». «6», λέει ο Βλάντικ. «8». λέει η </a:t>
            </a: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Κλεάννα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el-GR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Για πηγαίνετε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6 στο πρώτο χαρτί», λέει η νηπιαγωγός. 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286644" cy="60007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 Καταγραφή 2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Πηγαίνουν 6 και ο Βλάντικ τους μετράει για να βεβαιωθεί. Είναι πράγματι 6. «</a:t>
            </a:r>
            <a:r>
              <a:rPr lang="el-GR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Πηγαίνετε 6 και στο δεύτερο χαρτί»,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λέει η νηπιαγωγός. Πηγαίνουν άλλοι 6. «Πόσοι θα πάνε στα υπόλοιπα χαρτιά;». 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Είχαν μείνει άλλα 6 παιδιά και 4 χαρτιά. «Άμα πάμε 6 εκεί», είπε η Τζένη δείχνοντας το τρίτο χαρτί «τα άλλα χαρτιά να μην τα ζωγραφίσουμε». «Αύριο τα άλλα», είπε η </a:t>
            </a: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Ντέζη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Ναι, αλλά αυτό δεν γίνεται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είπε η νηπιαγωγός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Αποφασίσατε ότι πρέπει να ζωγραφίσετε 6 χαρτιά για τα σκηνικά για την παράσταση και θυμάστε που είπατε ότι χρειάζονται όλα. </a:t>
            </a: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Και πρέπει να τελειώσετε σήμερα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αύριο έχουμε να φτιάξουμε τα κοστούμια. Οπότε μάλλον δεν γίνεται να πάτε 6 σε κάθε χαρτί. 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Τι σκέφτεστε ότι μπορούμε να κάνουμε για να βρούμε πώς θα μοιραστείτε;»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ρωτάει τα παιδιά. </a:t>
            </a: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Τα παιδιά προβληματίζονται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. «Τώρα να πάμε 5», λέει ο Μάριο. «Λέτε να δοκιμάζουμε κάθε φορά;» ρωτάει η νηπιαγωγός. «Θ' αργήσουμε αν κάνουμε πολλές δοκιμές και δεν έχουμε πολύ χρόνο. </a:t>
            </a: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Δεν θα προλάβετε να φτιάξετε τα σκηνικά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μέχρι να σχολάσουμε. 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Μπορεί να σκεφτεί κανείς κανέναν τρόπο για να τα καταφέρουμε χωρίς πολλές δοκιμές;»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286644" cy="6000768"/>
          </a:xfrm>
        </p:spPr>
        <p:txBody>
          <a:bodyPr>
            <a:normAutofit/>
          </a:bodyPr>
          <a:lstStyle/>
          <a:p>
            <a:pPr algn="ctr"/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 Καταγραφή 2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Τα παιδιά δείχνουν να το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σκέφτονται.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Κάποια παιδιά πηγαίνουν από το ένα χαρτί στο άλλο και μοιάζουν κάτι να υπολογίζουν. «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Να πάμε ένας και μετά ένας»,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λέει ο Αρμάντο. </a:t>
            </a:r>
          </a:p>
          <a:p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«Τι εννοείς;»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ρωτάει η νηπιαγωγός. «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Να πάει ένας στο ένα χαρτί, ένας στο άλλο χαρτί, ένας στο άλλο, ένας στο άλλο. Και μετά άλλος και μετά άλλος...». </a:t>
            </a:r>
          </a:p>
          <a:p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«Συμφωνείτε με την πρόταση του Αρμάντο;»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ρωτάει η νηπιαγωγός. 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«Προτείνει να πάει ένας σε κάθε χαρτί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μετά δεύτερος, μετά τρίτος, μέχρι να μοιραστείτε όλοι». Τα παιδιά συμφωνούν και έτσι κάνουν. «Τρεις είμαστε, μόνο τρεις!» φωνάζει η Κλεάνα. 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Είστε σίγουροι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;»,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ρωτάει η νηπιαγωγός. «Τρία παιδιά θα ζωγραφίσετε σε κάθε χαρτί, σε όλα τα χαρτιά ίσος αριθμός;» «Ναι, εδώ τρεις!» φωνάζουν από το πρώτο χαρτί, «κι εδώ», «κι εδώ», φωνάζουν όλοι. 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Ωραία, άρα ήταν καλή η πρόταση του Αρμάντο. Στρωθείτε στη δουλειά τώρα»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λέει η νηπιαγωγός.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Τα παιδιά μοιράζονται πινέλα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και μαρκαδόρους,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συζητούν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ξανά όλοι μαζί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τι είχαν συμφωνήσει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να ζωγραφίσουν σε κάθε χαρτί για να είναι ωραία τα σκηνικά τους, σε κάθε τριάδα συζητούν τι θα κάνει ο καθένας και αρχίζουν να ζωγραφίζουν.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42952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 5. Παρατηρώντας τις μαθησιακές δραστηριότητες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642918"/>
            <a:ext cx="7286644" cy="621508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Καταγραφή 3</a:t>
            </a: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Η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νηπιαγωγός </a:t>
            </a:r>
            <a:r>
              <a:rPr lang="el-GR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μοίρασε στα παιδιά μία φωτοτυπία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του εμπορίου που είχε επάνω αριθμούς και δίπλα σε κάθε αριθμό εικόνες  (π.χ. μολύβια, γόμες, μπάλες κ.λπ.)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Νηπιαγωγός: 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Τι βλέπετε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στη φωτοτυπία; </a:t>
            </a:r>
            <a:r>
              <a:rPr lang="el-GR" sz="1800" i="1" dirty="0" err="1" smtClean="0">
                <a:latin typeface="Times New Roman" pitchFamily="18" charset="0"/>
                <a:cs typeface="Times New Roman" pitchFamily="18" charset="0"/>
              </a:rPr>
              <a:t>Μαριλένα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: Αριθμούς! Νηπιαγωγός: 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Ποιοι αριθμοί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είναι; </a:t>
            </a: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Νικόλ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: Το 1, το 2, το 5, το 6 και το 8.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Νηπιαγωγός: Ωραία! 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Τώρα δίπλα από κάθε αριθμό θα βάψετε τόσες εικόνες όσες σας λέει ο αριθμός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π.χ. έχετε τον αριθμό 1, θα χρωματίσετε με </a:t>
            </a:r>
            <a:r>
              <a:rPr lang="el-GR" sz="1800" i="1" dirty="0" err="1" smtClean="0">
                <a:latin typeface="Times New Roman" pitchFamily="18" charset="0"/>
                <a:cs typeface="Times New Roman" pitchFamily="18" charset="0"/>
              </a:rPr>
              <a:t>ό,τι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χρώμα θέλετε μόνο ένα απ' όλα τα μολύβια που υπάρχουν δίπλα στο 1.</a:t>
            </a: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Τα παιδιά πήραν τη φωτοτυπία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και τους μαρκαδόρους και άρχισαν να χρωματίζουν τις εικόνες. </a:t>
            </a:r>
            <a:r>
              <a:rPr lang="el-GR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Μερικά έβλεπαν από τους διπλανούς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τους, άλλα σαν να δίσταζαν να αρχίσουν και έξυναν για πολλή ώρα τις μπογιές τους, άλλα έκαναν γκριμάτσες στον διπλανό τους. </a:t>
            </a: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Όποιος τελείωνε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έδειχνε τη φωτοτυπία στη νηπιαγωγό, εκείνη την κοίταζε και αν ήταν «σωστή», έλεγε: </a:t>
            </a:r>
            <a:r>
              <a:rPr lang="el-GR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Μπράβο! Πήγαινε τώρα και βάλε την εργασία στο συρτάρι σου»</a:t>
            </a:r>
          </a:p>
          <a:p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ή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αν είχε γίνει κάποιο λάθος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Για μέτρησε καλύτερα πόσα χρωμάτισες.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Ποιος αριθμός είναι αυτός είπα­με;» και </a:t>
            </a: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αν το παιδί δεν κατάφερνε να το βρει, του έλεγε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l-GR" sz="1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«Είναι το 5. Χρωμάτισες 6 μπάλες. Πρέπει να σβήσεις εδώ μία μπάλα» ή «Εδώ πρέπει να χρωματίσεις άλλες δύο γόμες».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Με αυτό τον τρόπο όλα τα παιδιά τελείωσαν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τη δραστηριότητα και την έβαλαν στο συρτάρι τους.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15206" cy="642918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Συμμετοχή - Κινητοποίηση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000892" cy="6000768"/>
          </a:xfrm>
        </p:spPr>
        <p:txBody>
          <a:bodyPr>
            <a:normAutofit fontScale="92500" lnSpcReduction="20000"/>
          </a:bodyPr>
          <a:lstStyle/>
          <a:p>
            <a:r>
              <a:rPr lang="el-GR" sz="2100" b="1" dirty="0" smtClean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n-US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100" b="1" dirty="0" smtClean="0">
                <a:latin typeface="Times New Roman" pitchFamily="18" charset="0"/>
                <a:cs typeface="Times New Roman" pitchFamily="18" charset="0"/>
              </a:rPr>
              <a:t>συμμετοχή </a:t>
            </a:r>
            <a:r>
              <a:rPr lang="el-GR" sz="2100" dirty="0" smtClean="0">
                <a:latin typeface="Times New Roman" pitchFamily="18" charset="0"/>
                <a:cs typeface="Times New Roman" pitchFamily="18" charset="0"/>
              </a:rPr>
              <a:t>των παιδιών στην εκπαιδευτική διαδικασία  αποτελεί </a:t>
            </a:r>
          </a:p>
          <a:p>
            <a:pPr lvl="1"/>
            <a:r>
              <a:rPr lang="el-GR" sz="2100" b="1" i="1" dirty="0" smtClean="0">
                <a:latin typeface="Times New Roman" pitchFamily="18" charset="0"/>
                <a:cs typeface="Times New Roman" pitchFamily="18" charset="0"/>
              </a:rPr>
              <a:t>διαδικασία λήψης αποφάσεων 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από τα παιδιά για τα ζητήματα που τα αφορούν και τα βιώνουν καθημερινά  </a:t>
            </a:r>
          </a:p>
          <a:p>
            <a:pPr lvl="1"/>
            <a:endParaRPr lang="el-GR" sz="21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μπορούμε να φανταστούμε τα παιδιά να συμμετέχουν στην εκπαιδευτική διαδικασία </a:t>
            </a:r>
          </a:p>
          <a:p>
            <a:pPr lvl="2"/>
            <a:r>
              <a:rPr lang="el-GR" sz="2100" b="1" i="1" dirty="0" smtClean="0">
                <a:latin typeface="Times New Roman" pitchFamily="18" charset="0"/>
                <a:cs typeface="Times New Roman" pitchFamily="18" charset="0"/>
              </a:rPr>
              <a:t>εκφέροντας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τη γνώμη τους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2"/>
            <a:r>
              <a:rPr lang="el-GR" sz="2100" b="1" i="1" dirty="0" smtClean="0">
                <a:latin typeface="Times New Roman" pitchFamily="18" charset="0"/>
                <a:cs typeface="Times New Roman" pitchFamily="18" charset="0"/>
              </a:rPr>
              <a:t>λαμβάνοντας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συλλογικές αποφάσεις 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για τη διαμόρφωση της τάξης τους, για το πρόγραμμα, τις σχολικές εκδηλώσεις και τις εκδρομές και </a:t>
            </a:r>
          </a:p>
          <a:p>
            <a:pPr lvl="2"/>
            <a:r>
              <a:rPr lang="el-GR" sz="2100" b="1" i="1" dirty="0" smtClean="0">
                <a:latin typeface="Times New Roman" pitchFamily="18" charset="0"/>
                <a:cs typeface="Times New Roman" pitchFamily="18" charset="0"/>
              </a:rPr>
              <a:t>συνδιαμορφώνοντας</a:t>
            </a:r>
            <a:r>
              <a:rPr lang="el-GR" sz="21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τους στόχους</a:t>
            </a:r>
            <a:r>
              <a:rPr lang="el-GR" sz="2100" i="1" dirty="0" smtClean="0">
                <a:latin typeface="Times New Roman" pitchFamily="18" charset="0"/>
                <a:cs typeface="Times New Roman" pitchFamily="18" charset="0"/>
              </a:rPr>
              <a:t>, το περιεχόμενο και την πορεία της μαθησιακής διαδικασίας.</a:t>
            </a:r>
          </a:p>
          <a:p>
            <a:pPr lvl="1" algn="r">
              <a:buNone/>
            </a:pPr>
            <a:r>
              <a:rPr lang="el-GR" sz="2300" i="1" dirty="0" err="1" smtClean="0">
                <a:latin typeface="Times New Roman" pitchFamily="18" charset="0"/>
                <a:cs typeface="Times New Roman" pitchFamily="18" charset="0"/>
              </a:rPr>
              <a:t>Αυγητίδου</a:t>
            </a:r>
            <a:r>
              <a:rPr lang="el-GR" sz="2300" i="1" dirty="0" smtClean="0">
                <a:latin typeface="Times New Roman" pitchFamily="18" charset="0"/>
                <a:cs typeface="Times New Roman" pitchFamily="18" charset="0"/>
              </a:rPr>
              <a:t>, 2014: 104</a:t>
            </a:r>
          </a:p>
          <a:p>
            <a:r>
              <a:rPr lang="el-GR" sz="1900" b="1" dirty="0" smtClean="0">
                <a:latin typeface="Times New Roman" pitchFamily="18" charset="0"/>
                <a:cs typeface="Times New Roman" pitchFamily="18" charset="0"/>
              </a:rPr>
              <a:t>Η ενεργητική συμμετοχή 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των παιδιών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σε διαδικασίες </a:t>
            </a:r>
            <a:r>
              <a:rPr lang="el-GR" sz="1900" b="1" i="1" dirty="0" smtClean="0">
                <a:latin typeface="Times New Roman" pitchFamily="18" charset="0"/>
                <a:cs typeface="Times New Roman" pitchFamily="18" charset="0"/>
              </a:rPr>
              <a:t>συνεργατικής οικοδόμησης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της γνώσης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αποτελεί προϋπόθεση της μάθησης,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η κατασκευή ε</a:t>
            </a:r>
            <a:r>
              <a:rPr lang="el-GR" sz="1900" b="1" i="1" dirty="0" smtClean="0">
                <a:latin typeface="Times New Roman" pitchFamily="18" charset="0"/>
                <a:cs typeface="Times New Roman" pitchFamily="18" charset="0"/>
              </a:rPr>
              <a:t>νός κοινού νοήματος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μέσα από αλληλεπιδραστικές διαδικασίες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αναγνωρίζει το δικαίωμα των παιδιών στη </a:t>
            </a:r>
            <a:r>
              <a:rPr lang="el-GR" sz="1900" b="1" i="1" dirty="0" smtClean="0">
                <a:latin typeface="Times New Roman" pitchFamily="18" charset="0"/>
                <a:cs typeface="Times New Roman" pitchFamily="18" charset="0"/>
              </a:rPr>
              <a:t>λήψη αποφάσεων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sz="1900" i="1" dirty="0" err="1" smtClean="0">
                <a:latin typeface="Times New Roman" pitchFamily="18" charset="0"/>
                <a:cs typeface="Times New Roman" pitchFamily="18" charset="0"/>
              </a:rPr>
              <a:t>Φρυδάκη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, 2009: 238).</a:t>
            </a:r>
          </a:p>
          <a:p>
            <a:endParaRPr lang="el-GR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2" indent="-342900">
              <a:buNone/>
            </a:pPr>
            <a:endParaRPr lang="el-GR" sz="1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Ανδρούσου, Α., 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Κορτέση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Δαθέρμου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, Χ., Τσάφος, Β. (2016). Η παρατήρηση ως εργαλείο των εκπαιδευτικών. Στο: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Διερεύνηση και κατανόηση παραμέτρων της εκπαιδευτικής διαδικασίας,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Τσάφος Β. (</a:t>
            </a:r>
            <a:r>
              <a:rPr lang="el-GR" sz="2400" dirty="0" err="1" smtClean="0">
                <a:latin typeface="Times New Roman" pitchFamily="18" charset="0"/>
                <a:cs typeface="Times New Roman" pitchFamily="18" charset="0"/>
              </a:rPr>
              <a:t>επιμ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.), (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Τεύχος 2 , </a:t>
            </a:r>
            <a:r>
              <a:rPr lang="el-GR" sz="2400" i="1" dirty="0" err="1" smtClean="0">
                <a:latin typeface="Times New Roman" pitchFamily="18" charset="0"/>
                <a:cs typeface="Times New Roman" pitchFamily="18" charset="0"/>
              </a:rPr>
              <a:t>σσ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. 70-128).</a:t>
            </a:r>
            <a:endParaRPr lang="el-GR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15206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Συμμετοχή - Κινητοποίηση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000892" cy="6000768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Κατά την παρατήρηση της εκπαιδευτικής διαδικασίας είναι σημαντικό να εστιάσουμε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στον τρόπο που συμμετέχουν τα παιδιά. </a:t>
            </a:r>
          </a:p>
          <a:p>
            <a:pPr algn="ctr"/>
            <a:endParaRPr lang="el-GR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sz="1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Ανοικτό  ή κλειστό πλαίσιο δράσης;</a:t>
            </a:r>
          </a:p>
          <a:p>
            <a:pPr algn="ctr">
              <a:buNone/>
            </a:pPr>
            <a:endParaRPr lang="el-GR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Ένα εκπαιδευτικό περιβάλλον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που επιτρέπει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στα παιδιά: </a:t>
            </a:r>
          </a:p>
          <a:p>
            <a:pPr lvl="1"/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εκφραστούν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δρώντας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ελεύθερα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και </a:t>
            </a:r>
          </a:p>
          <a:p>
            <a:pPr lvl="1"/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αξιοποιώντας τα βιώματα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τους στην εκπαιδευτική διαδικασία </a:t>
            </a:r>
          </a:p>
          <a:p>
            <a:pPr lvl="1"/>
            <a:endParaRPr lang="el-GR" sz="1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i="1" u="sng" dirty="0" smtClean="0">
                <a:latin typeface="Times New Roman" pitchFamily="18" charset="0"/>
                <a:cs typeface="Times New Roman" pitchFamily="18" charset="0"/>
              </a:rPr>
              <a:t>είναι ένα περιβάλλον που υποστ</a:t>
            </a:r>
            <a:r>
              <a:rPr lang="el-GR" sz="1800" u="sng" dirty="0" smtClean="0">
                <a:latin typeface="Times New Roman" pitchFamily="18" charset="0"/>
                <a:cs typeface="Times New Roman" pitchFamily="18" charset="0"/>
              </a:rPr>
              <a:t>ηρίζει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αποτελεσματικότερα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τη συνολική ανάπτυξη και ενδυνάμωση 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τους σε ποικίλους τομείς. 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Οι αυθεντικές καταστάσεις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είναι συνήθως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πολύπλοκες, ασαφείς,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απαιτούν χρόνο και γνώσεις από διάφορα «πεδία» και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μπορεί να χρειάζονται τη βοήθεια ή τη συνεργασία με άλλους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l-GR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15206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Συμμετοχή - Κινητοποίηση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000892" cy="6000768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Επιλέγοντας αυθεντικά προβλήματα προς επίλυση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/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που προκύπτουν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από τα ίδια τα παιδιά,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τα βοηθάμε να οδηγηθούν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σε λογικές συνδέσεις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μεταξύ γνωστικών αντικειμένων, </a:t>
            </a:r>
          </a:p>
          <a:p>
            <a:pPr lvl="1"/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συνεργαστούν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με άλλους,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να μάθουν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οργανώνουν τη σκέψη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και τις δράσεις τους για να φτάσουν στο επιθυμητό αποτέλεσμα κ.ά.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Σε ένα ανοιχτό εκπαιδευτικό πλαίσιο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μπορούμε, </a:t>
            </a:r>
          </a:p>
          <a:p>
            <a:pPr lvl="1"/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λαμβάνοντας υπόψη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τα ενδιαφέροντα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των παιδιών, τις ανάγκες τους και τις προηγούμενες γνώσεις τους, </a:t>
            </a:r>
          </a:p>
          <a:p>
            <a:pPr lvl="1"/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διευρύνοντας τα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μέσα από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διερευνητικές δράσεις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1800" i="1" dirty="0" err="1" smtClean="0">
                <a:latin typeface="Times New Roman" pitchFamily="18" charset="0"/>
                <a:cs typeface="Times New Roman" pitchFamily="18" charset="0"/>
              </a:rPr>
              <a:t>διατομικές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sz="1800" i="1" dirty="0" err="1" smtClean="0">
                <a:latin typeface="Times New Roman" pitchFamily="18" charset="0"/>
                <a:cs typeface="Times New Roman" pitchFamily="18" charset="0"/>
              </a:rPr>
              <a:t>διομαδικές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κοινωνικές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αλληλεπιδράσεις, </a:t>
            </a:r>
          </a:p>
          <a:p>
            <a:pPr lvl="1"/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υποστηρίξουμε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την εξέλιξη τους μέσα από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την ενεργητική συμμετοχή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τους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όχι μόνο στη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διαδικασία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αλλά σε κάποιο βαθμό και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στον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σχεδιασμό της και στην οργάνωσή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της. </a:t>
            </a:r>
          </a:p>
          <a:p>
            <a:pPr>
              <a:buNone/>
            </a:pPr>
            <a:endParaRPr lang="el-GR" sz="1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15206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Συμμετοχή - Κινητοποίηση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000892" cy="6000768"/>
          </a:xfrm>
        </p:spPr>
        <p:txBody>
          <a:bodyPr>
            <a:normAutofit/>
          </a:bodyPr>
          <a:lstStyle/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Μια τέτοια συμμετοχή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των παιδιών τους </a:t>
            </a:r>
          </a:p>
          <a:p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προσδίδει και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διαφορετική ταυτότητα ως υποκείμενα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που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όχι μόνο μαθαίνουν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αλλά και </a:t>
            </a:r>
          </a:p>
          <a:p>
            <a:pPr lvl="1"/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διαμορφώνουν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σε μεγάλο βαθμό την ίδια τη διαδικασία της μάθησης.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Ο μαθητής </a:t>
            </a: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καλείται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να δώσει </a:t>
            </a:r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 ίδιος νόημα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στη δράση του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εντός σχολείου, </a:t>
            </a:r>
          </a:p>
          <a:p>
            <a:pPr lvl="1"/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συνδέοντας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τη 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μάλιστα και με την αντίστοιχη εκτός σχολείου, τα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βιώματα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δηλαδή αλλά και την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πολιτισμική του πρακτική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Δεν </a:t>
            </a:r>
            <a:r>
              <a:rPr lang="el-GR" sz="1800" b="1" i="1" dirty="0" smtClean="0">
                <a:latin typeface="Times New Roman" pitchFamily="18" charset="0"/>
                <a:cs typeface="Times New Roman" pitchFamily="18" charset="0"/>
              </a:rPr>
              <a:t>θεωρείται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 πλέον αντικείμενο στρατηγικών προθέσεων,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αλλά </a:t>
            </a:r>
            <a:r>
              <a:rPr lang="el-GR" sz="1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δρων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κοινωνικό υποκείμενο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που παράγει συγκροτημένο νόημα.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Έτσι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αποκτά πιο παρεμβατικό ρόλο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τόσο στην εκπαιδευτική διαδικασία </a:t>
            </a:r>
          </a:p>
          <a:p>
            <a:pPr lvl="1"/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όσο και στην κατάκτηση της γνώσης.</a:t>
            </a:r>
          </a:p>
          <a:p>
            <a:pPr algn="r">
              <a:buNone/>
            </a:pP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Τσάφος. 2014:32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1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15206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Συμμετοχή - Κινητοποίηση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000892" cy="6000768"/>
          </a:xfrm>
        </p:spPr>
        <p:txBody>
          <a:bodyPr>
            <a:no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Η συμμετοχή των μαθητών  που υποστηρίζεται μέσα σε ένα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διερευνητικό και συμμετοχικό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εκπαιδευτικό πλαίσιο  (ανοιχτό)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ενδυναμώνει τ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ην διαδικασία σκέψης και ανάληψης ευθύνης,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τα παιδιά έχουν τη δυνατότητα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να εκφράσουν τις απόψεις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και τις εμπειρίες τους,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να καθορίσουν μέρος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του ημερήσιου σχολικού προγράμματος 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να συμβάλλουν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στην ανάπτυξη και στην μάθηση τους.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15206" cy="642918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l-GR" sz="2400" b="1" i="1" dirty="0" smtClean="0">
                <a:latin typeface="Times New Roman" pitchFamily="18" charset="0"/>
                <a:cs typeface="Times New Roman" pitchFamily="18" charset="0"/>
              </a:rPr>
              <a:t>Συμμετοχή - Κινητοποίηση</a:t>
            </a:r>
            <a:endParaRPr lang="el-GR" sz="2400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714356"/>
            <a:ext cx="8286776" cy="6143644"/>
          </a:xfrm>
        </p:spPr>
        <p:txBody>
          <a:bodyPr>
            <a:no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Η σημασία της συμμετοχής των παιδιών στην εκπαιδευτική διαδικασία  είναι ανάγκη να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βασίζεται : (ανοιχτό πλαίσιο)</a:t>
            </a:r>
          </a:p>
          <a:p>
            <a:pPr lvl="1"/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στην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οικοδόμηση της γνώσης</a:t>
            </a:r>
          </a:p>
          <a:p>
            <a:pPr lvl="1"/>
            <a:r>
              <a:rPr lang="el-GR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στην συμμετοχή στη </a:t>
            </a:r>
            <a:r>
              <a:rPr lang="el-GR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λήψη αποφάσεων</a:t>
            </a:r>
            <a:r>
              <a:rPr lang="el-GR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για την εκπαιδευτική διαδικασία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στην </a:t>
            </a:r>
            <a:r>
              <a:rPr lang="el-G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ενδυνάμωση</a:t>
            </a:r>
            <a:r>
              <a:rPr lang="el-GR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των παιδιών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, στην αναγνώριση του δικαιώματος τους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στα ενδογενή κίνητρα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(όταν οι δραστηριότητες ανταποκρίνονται στις ανάγκες και στα ενδιαφέροντα τους)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στους τρόπους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με τους οποίους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η ποιότητα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της συμμετοχής μπορεί να διασφαλισθεί μέσα από την κινητοποίηση τους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να δώσουν </a:t>
            </a:r>
            <a:r>
              <a:rPr lang="el-GR" sz="20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νόημα στη διαδικασία.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Αυτοί θα μπορούσαν να αποτελέσουν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άξονες παρατήρησης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στη συγκεκριμένη σχολική τάξη που παρατηρούμε ως προς την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ενεργητική τους συμμετοχή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8451</TotalTime>
  <Words>5274</Words>
  <Application>Microsoft Office PowerPoint</Application>
  <PresentationFormat>Προβολή στην οθόνη (4:3)</PresentationFormat>
  <Paragraphs>607</Paragraphs>
  <Slides>40</Slides>
  <Notes>34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40</vt:i4>
      </vt:variant>
    </vt:vector>
  </HeadingPairs>
  <TitlesOfParts>
    <vt:vector size="41" baseType="lpstr">
      <vt:lpstr>Θέμα του Office</vt:lpstr>
      <vt:lpstr> </vt:lpstr>
      <vt:lpstr>Περιεχόμενα </vt:lpstr>
      <vt:lpstr>Διαφάνεια 3</vt:lpstr>
      <vt:lpstr> 4. Συμμετοχή - Κινητοποίηση</vt:lpstr>
      <vt:lpstr> 4. Συμμετοχή - Κινητοποίηση</vt:lpstr>
      <vt:lpstr> 4. Συμμετοχή - Κινητοποίηση</vt:lpstr>
      <vt:lpstr> 4. Συμμετοχή - Κινητοποίηση</vt:lpstr>
      <vt:lpstr> 4. Συμμετοχή - Κινητοποίηση</vt:lpstr>
      <vt:lpstr> 4. Συμμετοχή - Κινητοποίηση</vt:lpstr>
      <vt:lpstr> 4. Συμμετοχή - Κινητοποίηση</vt:lpstr>
      <vt:lpstr> 4. Συμμετοχή - Κινητοποίηση</vt:lpstr>
      <vt:lpstr> 4. Συμμετοχή - Κινητοποίηση</vt:lpstr>
      <vt:lpstr> 4. Συμμετοχή - Κινητοποίηση</vt:lpstr>
      <vt:lpstr>   Θεωρητικές προσεγγίσεις για τη μάθηση   </vt:lpstr>
      <vt:lpstr>   Θεωρητικές προσεγγίσεις για τη μάθηση   </vt:lpstr>
      <vt:lpstr> 5. Συνεργασία - Εργασία σε ομάδες</vt:lpstr>
      <vt:lpstr> 5. Συνεργασία - Εργασία σε ομάδες</vt:lpstr>
      <vt:lpstr> 5. Συνεργασία - Εργασία σε ομάδες </vt:lpstr>
      <vt:lpstr>Διαβάζοντας τις παρακάτω καταγραφές απαντήστε:</vt:lpstr>
      <vt:lpstr> Ο ρόλος του/της νηπιαγωγού  Διαβάστε προσεκτικά τις καταγραφές από δύο διαφορετικές παρατηρήσεις τάξεων νηπιαγωγείου από δύο φοιτήτριες</vt:lpstr>
      <vt:lpstr> Ο ρόλος του/της νηπιαγωγού</vt:lpstr>
      <vt:lpstr> Ο ρόλος του/της νηπιαγωγού</vt:lpstr>
      <vt:lpstr> Ο ρόλος του/της νηπιαγωγού</vt:lpstr>
      <vt:lpstr> Ο ρόλος του/της νηπιαγωγού</vt:lpstr>
      <vt:lpstr> Ο ρόλος του/της νηπιαγωγού</vt:lpstr>
      <vt:lpstr> Ο ρόλος του/της νηπιαγωγού</vt:lpstr>
      <vt:lpstr> Ο ρόλος του/της νηπιαγωγού</vt:lpstr>
      <vt:lpstr> 5. Παρατηρώντας τις μαθησιακές δραστηριότητες </vt:lpstr>
      <vt:lpstr> 5. Παρατηρώντας τις μαθησιακές δραστηριότητες </vt:lpstr>
      <vt:lpstr> 5. Παρατηρώντας τις μαθησιακές δραστηριότητες </vt:lpstr>
      <vt:lpstr> 5. Παρατηρώντας τις μαθησιακές δραστηριότητες </vt:lpstr>
      <vt:lpstr> 5. Παρατηρώντας τις μαθησιακές δραστηριότητες </vt:lpstr>
      <vt:lpstr> 5. Παρατηρώντας τις μαθησιακές δραστηριότητες </vt:lpstr>
      <vt:lpstr> 5. Παρατηρώντας τις μαθησιακές δραστηριότητες </vt:lpstr>
      <vt:lpstr> 5. Παρατηρώντας τις μαθησιακές δραστηριότητες </vt:lpstr>
      <vt:lpstr> 5. Παρατηρώντας τις μαθησιακές δραστηριότητες </vt:lpstr>
      <vt:lpstr> 5. Παρατηρώντας τις μαθησιακές δραστηριότητες </vt:lpstr>
      <vt:lpstr> 5. Παρατηρώντας τις μαθησιακές δραστηριότητες </vt:lpstr>
      <vt:lpstr> 5. Παρατηρώντας τις μαθησιακές δραστηριότητες </vt:lpstr>
      <vt:lpstr>Διαφάνεια 40</vt:lpstr>
    </vt:vector>
  </TitlesOfParts>
  <Company>Nikos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sonia</dc:creator>
  <cp:lastModifiedBy>pc</cp:lastModifiedBy>
  <cp:revision>524</cp:revision>
  <dcterms:created xsi:type="dcterms:W3CDTF">2012-05-04T21:25:24Z</dcterms:created>
  <dcterms:modified xsi:type="dcterms:W3CDTF">2025-05-28T12:21:41Z</dcterms:modified>
</cp:coreProperties>
</file>