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sldIdLst>
    <p:sldId id="673" r:id="rId2"/>
    <p:sldId id="658" r:id="rId3"/>
    <p:sldId id="659" r:id="rId4"/>
    <p:sldId id="660" r:id="rId5"/>
    <p:sldId id="526" r:id="rId6"/>
    <p:sldId id="551" r:id="rId7"/>
    <p:sldId id="577" r:id="rId8"/>
    <p:sldId id="581" r:id="rId9"/>
    <p:sldId id="583" r:id="rId10"/>
    <p:sldId id="580" r:id="rId11"/>
    <p:sldId id="582" r:id="rId12"/>
    <p:sldId id="592" r:id="rId13"/>
    <p:sldId id="593" r:id="rId14"/>
    <p:sldId id="594" r:id="rId15"/>
    <p:sldId id="595" r:id="rId16"/>
    <p:sldId id="596" r:id="rId17"/>
    <p:sldId id="597" r:id="rId18"/>
    <p:sldId id="598" r:id="rId19"/>
    <p:sldId id="599" r:id="rId20"/>
    <p:sldId id="591" r:id="rId21"/>
    <p:sldId id="601" r:id="rId22"/>
    <p:sldId id="600" r:id="rId23"/>
    <p:sldId id="602" r:id="rId24"/>
    <p:sldId id="603" r:id="rId25"/>
    <p:sldId id="604" r:id="rId26"/>
    <p:sldId id="606" r:id="rId27"/>
    <p:sldId id="605" r:id="rId28"/>
    <p:sldId id="607" r:id="rId29"/>
    <p:sldId id="608" r:id="rId30"/>
    <p:sldId id="611" r:id="rId31"/>
    <p:sldId id="615" r:id="rId32"/>
    <p:sldId id="612" r:id="rId33"/>
    <p:sldId id="616" r:id="rId34"/>
    <p:sldId id="617" r:id="rId35"/>
    <p:sldId id="619" r:id="rId36"/>
    <p:sldId id="674" r:id="rId37"/>
    <p:sldId id="618" r:id="rId38"/>
    <p:sldId id="675" r:id="rId39"/>
    <p:sldId id="620" r:id="rId40"/>
    <p:sldId id="676" r:id="rId41"/>
    <p:sldId id="621" r:id="rId42"/>
    <p:sldId id="609" r:id="rId43"/>
    <p:sldId id="610" r:id="rId44"/>
    <p:sldId id="667" r:id="rId45"/>
    <p:sldId id="665" r:id="rId46"/>
    <p:sldId id="666" r:id="rId47"/>
    <p:sldId id="663" r:id="rId48"/>
    <p:sldId id="664" r:id="rId49"/>
    <p:sldId id="672" r:id="rId50"/>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6" charset="0"/>
        <a:ea typeface="+mn-ea"/>
        <a:cs typeface="+mn-cs"/>
      </a:defRPr>
    </a:lvl1pPr>
    <a:lvl2pPr marL="457200" algn="l" rtl="0" fontAlgn="base">
      <a:spcBef>
        <a:spcPct val="0"/>
      </a:spcBef>
      <a:spcAft>
        <a:spcPct val="0"/>
      </a:spcAft>
      <a:defRPr sz="2400" kern="1200">
        <a:solidFill>
          <a:schemeClr val="tx1"/>
        </a:solidFill>
        <a:latin typeface="Times New Roman" pitchFamily="16" charset="0"/>
        <a:ea typeface="+mn-ea"/>
        <a:cs typeface="+mn-cs"/>
      </a:defRPr>
    </a:lvl2pPr>
    <a:lvl3pPr marL="914400" algn="l" rtl="0" fontAlgn="base">
      <a:spcBef>
        <a:spcPct val="0"/>
      </a:spcBef>
      <a:spcAft>
        <a:spcPct val="0"/>
      </a:spcAft>
      <a:defRPr sz="2400" kern="1200">
        <a:solidFill>
          <a:schemeClr val="tx1"/>
        </a:solidFill>
        <a:latin typeface="Times New Roman" pitchFamily="16" charset="0"/>
        <a:ea typeface="+mn-ea"/>
        <a:cs typeface="+mn-cs"/>
      </a:defRPr>
    </a:lvl3pPr>
    <a:lvl4pPr marL="1371600" algn="l" rtl="0" fontAlgn="base">
      <a:spcBef>
        <a:spcPct val="0"/>
      </a:spcBef>
      <a:spcAft>
        <a:spcPct val="0"/>
      </a:spcAft>
      <a:defRPr sz="2400" kern="1200">
        <a:solidFill>
          <a:schemeClr val="tx1"/>
        </a:solidFill>
        <a:latin typeface="Times New Roman" pitchFamily="16" charset="0"/>
        <a:ea typeface="+mn-ea"/>
        <a:cs typeface="+mn-cs"/>
      </a:defRPr>
    </a:lvl4pPr>
    <a:lvl5pPr marL="1828800" algn="l" rtl="0" fontAlgn="base">
      <a:spcBef>
        <a:spcPct val="0"/>
      </a:spcBef>
      <a:spcAft>
        <a:spcPct val="0"/>
      </a:spcAft>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9AD"/>
    <a:srgbClr val="FFFF7D"/>
    <a:srgbClr val="E1F7FF"/>
    <a:srgbClr val="FEDAF5"/>
    <a:srgbClr val="FECEF1"/>
    <a:srgbClr val="D5F4FF"/>
    <a:srgbClr val="B9FFD9"/>
    <a:srgbClr val="FFDB69"/>
    <a:srgbClr val="AFEAFF"/>
    <a:srgbClr val="FFCCFF"/>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8925" autoAdjust="0"/>
  </p:normalViewPr>
  <p:slideViewPr>
    <p:cSldViewPr>
      <p:cViewPr>
        <p:scale>
          <a:sx n="70" d="100"/>
          <a:sy n="70" d="100"/>
        </p:scale>
        <p:origin x="-1398" y="-150"/>
      </p:cViewPr>
      <p:guideLst>
        <p:guide orient="horz" pos="2160"/>
        <p:guide pos="2880"/>
      </p:guideLst>
    </p:cSldViewPr>
  </p:slideViewPr>
  <p:outlineViewPr>
    <p:cViewPr>
      <p:scale>
        <a:sx n="33" d="100"/>
        <a:sy n="33" d="100"/>
      </p:scale>
      <p:origin x="120" y="35958"/>
    </p:cViewPr>
  </p:outlineViewPr>
  <p:notesTextViewPr>
    <p:cViewPr>
      <p:scale>
        <a:sx n="100" d="100"/>
        <a:sy n="100" d="100"/>
      </p:scale>
      <p:origin x="0" y="0"/>
    </p:cViewPr>
  </p:notesTextViewPr>
  <p:sorterViewPr>
    <p:cViewPr>
      <p:scale>
        <a:sx n="66" d="100"/>
        <a:sy n="66" d="100"/>
      </p:scale>
      <p:origin x="0" y="792"/>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193E75-9518-4565-AEEF-485C916E550B}" type="datetimeFigureOut">
              <a:rPr lang="el-GR" smtClean="0"/>
              <a:pPr/>
              <a:t>28/5/2025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036221-DC34-4DC4-88AA-BBDBB5D1E8A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5</a:t>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14</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15</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16</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17</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18</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19</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20</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21</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22</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6</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24</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25</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26</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27</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28</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29</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30</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31</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32</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7</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34</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35</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36</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37</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38</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39</a:t>
            </a:fld>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40</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41</a:t>
            </a:fld>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42</a:t>
            </a:fld>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8</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44</a:t>
            </a:fld>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45</a:t>
            </a:fld>
            <a:endParaRPr lang="el-G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46</a:t>
            </a:fld>
            <a:endParaRPr lang="el-G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47</a:t>
            </a:fld>
            <a:endParaRPr lang="el-G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48</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9</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10</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11</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12</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B9FD748-5434-47C2-BC83-1906F29F35FB}"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C8610B-AB15-40BD-BAEC-E6DF52835C4C}"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3759808-4998-4177-A6FA-78ADE3398126}"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7B45D5-DB39-4CA5-8CB7-487036B74DEF}"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C12773-6BE5-490D-AE4F-1A2D11F64C87}"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FF9094-BF39-4350-850F-9F4915352AEA}"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9034706-2F1C-4B7A-B360-AB27766B1CDF}"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6B3F2BD-FCC4-4B84-8B4C-1392E205E2A7}"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1ABCEA1-5A79-4AF9-A8A7-2E716C1A85CC}"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38A7B9F-1830-4D1B-9567-E3D07D8C48BC}"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75D74D-9DC3-40F3-90BC-7022524DE381}"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9E4A9"/>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97748-7C6E-4EDD-84BE-7B6EFA99C60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428628"/>
          </a:xfrm>
        </p:spPr>
        <p:txBody>
          <a:bodyPr>
            <a:normAutofit fontScale="90000"/>
          </a:bodyPr>
          <a:lstStyle/>
          <a:p>
            <a:r>
              <a:rPr lang="en-US" b="1" dirty="0" smtClean="0">
                <a:solidFill>
                  <a:srgbClr val="C00000"/>
                </a:solidFill>
              </a:rPr>
              <a:t> </a:t>
            </a:r>
            <a:endParaRPr lang="el-GR" b="1" dirty="0">
              <a:solidFill>
                <a:srgbClr val="C00000"/>
              </a:solidFill>
            </a:endParaRPr>
          </a:p>
        </p:txBody>
      </p:sp>
      <p:sp>
        <p:nvSpPr>
          <p:cNvPr id="3" name="2 - Θέση περιεχομένου"/>
          <p:cNvSpPr>
            <a:spLocks noGrp="1"/>
          </p:cNvSpPr>
          <p:nvPr>
            <p:ph idx="1"/>
          </p:nvPr>
        </p:nvSpPr>
        <p:spPr>
          <a:xfrm>
            <a:off x="457200" y="1000108"/>
            <a:ext cx="8229600" cy="5126055"/>
          </a:xfrm>
        </p:spPr>
        <p:txBody>
          <a:bodyPr/>
          <a:lstStyle/>
          <a:p>
            <a:pPr algn="ctr">
              <a:buNone/>
            </a:pPr>
            <a:r>
              <a:rPr lang="en-US" dirty="0" smtClean="0">
                <a:latin typeface="Times New Roman" pitchFamily="18" charset="0"/>
                <a:cs typeface="Times New Roman" pitchFamily="18" charset="0"/>
              </a:rPr>
              <a:t> </a:t>
            </a:r>
            <a:r>
              <a:rPr lang="el-GR" sz="2400" b="1" i="1" dirty="0" smtClean="0">
                <a:latin typeface="Times New Roman" pitchFamily="18" charset="0"/>
                <a:cs typeface="Times New Roman" pitchFamily="18" charset="0"/>
              </a:rPr>
              <a:t>«</a:t>
            </a:r>
            <a:r>
              <a:rPr lang="el-GR" sz="2400" b="1" dirty="0" smtClean="0">
                <a:latin typeface="Times New Roman" pitchFamily="18" charset="0"/>
                <a:cs typeface="Times New Roman" pitchFamily="18" charset="0"/>
              </a:rPr>
              <a:t>Πρακτική Άσκηση: Αναλυτικά Προγράμματα </a:t>
            </a:r>
          </a:p>
          <a:p>
            <a:pPr algn="ctr">
              <a:buFontTx/>
              <a:buChar char="-"/>
            </a:pPr>
            <a:r>
              <a:rPr lang="el-GR" sz="2400" b="1" dirty="0" smtClean="0">
                <a:latin typeface="Times New Roman" pitchFamily="18" charset="0"/>
                <a:cs typeface="Times New Roman" pitchFamily="18" charset="0"/>
              </a:rPr>
              <a:t>Παρατήρηση- </a:t>
            </a:r>
            <a:r>
              <a:rPr lang="el-GR" sz="2400" b="1" dirty="0" err="1" smtClean="0">
                <a:latin typeface="Times New Roman" pitchFamily="18" charset="0"/>
                <a:cs typeface="Times New Roman" pitchFamily="18" charset="0"/>
              </a:rPr>
              <a:t>Αναστοχασμοί</a:t>
            </a:r>
            <a:r>
              <a:rPr lang="el-GR" sz="2400" b="1"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algn="ctr">
              <a:buFontTx/>
              <a:buChar char="-"/>
            </a:pPr>
            <a:endParaRPr lang="en-US" sz="2400" b="1" dirty="0" smtClean="0">
              <a:latin typeface="Times New Roman" pitchFamily="18" charset="0"/>
              <a:cs typeface="Times New Roman" pitchFamily="18" charset="0"/>
            </a:endParaRPr>
          </a:p>
          <a:p>
            <a:pPr algn="ctr">
              <a:buFontTx/>
              <a:buChar char="-"/>
            </a:pPr>
            <a:endParaRPr lang="en-US" sz="2400" b="1" dirty="0" smtClean="0">
              <a:latin typeface="Times New Roman" pitchFamily="18" charset="0"/>
              <a:cs typeface="Times New Roman" pitchFamily="18" charset="0"/>
            </a:endParaRPr>
          </a:p>
          <a:p>
            <a:pPr algn="ctr">
              <a:buNone/>
            </a:pPr>
            <a:r>
              <a:rPr lang="el-GR" sz="2400" b="1" i="1" dirty="0" smtClean="0">
                <a:solidFill>
                  <a:srgbClr val="FF0000"/>
                </a:solidFill>
                <a:latin typeface="Times New Roman" pitchFamily="18" charset="0"/>
                <a:cs typeface="Times New Roman" pitchFamily="18" charset="0"/>
              </a:rPr>
              <a:t>Παράμετροι ανάπτυξης </a:t>
            </a:r>
          </a:p>
          <a:p>
            <a:pPr algn="ctr">
              <a:buNone/>
            </a:pPr>
            <a:r>
              <a:rPr lang="el-GR" sz="2400" b="1" i="1" dirty="0" smtClean="0">
                <a:solidFill>
                  <a:srgbClr val="FF0000"/>
                </a:solidFill>
                <a:latin typeface="Times New Roman" pitchFamily="18" charset="0"/>
                <a:cs typeface="Times New Roman" pitchFamily="18" charset="0"/>
              </a:rPr>
              <a:t>της εκπαιδευτικής διαδικασίας</a:t>
            </a:r>
            <a:endParaRPr lang="el-GR" sz="2400" i="1" dirty="0" smtClean="0">
              <a:latin typeface="Times New Roman" pitchFamily="18" charset="0"/>
              <a:cs typeface="Times New Roman" pitchFamily="18" charset="0"/>
            </a:endParaRPr>
          </a:p>
          <a:p>
            <a:pPr>
              <a:buNone/>
            </a:pPr>
            <a:endParaRPr lang="el-GR" sz="2400"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571480"/>
            <a:ext cx="7000892" cy="6286520"/>
          </a:xfrm>
        </p:spPr>
        <p:txBody>
          <a:bodyPr>
            <a:normAutofit lnSpcReduction="10000"/>
          </a:bodyPr>
          <a:lstStyle/>
          <a:p>
            <a:r>
              <a:rPr lang="el-GR" sz="2000" b="1" dirty="0" smtClean="0">
                <a:latin typeface="Times New Roman" pitchFamily="18" charset="0"/>
                <a:cs typeface="Times New Roman" pitchFamily="18" charset="0"/>
              </a:rPr>
              <a:t>Συζητώ με τα παιδιά σημαίνει</a:t>
            </a:r>
            <a:r>
              <a:rPr lang="el-GR" sz="2000" dirty="0" smtClean="0">
                <a:latin typeface="Times New Roman" pitchFamily="18" charset="0"/>
                <a:cs typeface="Times New Roman" pitchFamily="18" charset="0"/>
              </a:rPr>
              <a:t>: </a:t>
            </a:r>
          </a:p>
          <a:p>
            <a:pPr lvl="1"/>
            <a:r>
              <a:rPr lang="el-GR" sz="1900" i="1" dirty="0" smtClean="0">
                <a:solidFill>
                  <a:srgbClr val="FF0000"/>
                </a:solidFill>
                <a:latin typeface="Times New Roman" pitchFamily="18" charset="0"/>
                <a:cs typeface="Times New Roman" pitchFamily="18" charset="0"/>
              </a:rPr>
              <a:t>Ακούω με προσοχή </a:t>
            </a:r>
            <a:r>
              <a:rPr lang="el-GR" sz="1900" i="1" dirty="0" smtClean="0">
                <a:latin typeface="Times New Roman" pitchFamily="18" charset="0"/>
                <a:cs typeface="Times New Roman" pitchFamily="18" charset="0"/>
              </a:rPr>
              <a:t>τι λένε, </a:t>
            </a:r>
          </a:p>
          <a:p>
            <a:pPr lvl="1"/>
            <a:r>
              <a:rPr lang="el-GR" sz="1900" i="1" dirty="0" smtClean="0">
                <a:solidFill>
                  <a:srgbClr val="FF0000"/>
                </a:solidFill>
                <a:latin typeface="Times New Roman" pitchFamily="18" charset="0"/>
                <a:cs typeface="Times New Roman" pitchFamily="18" charset="0"/>
              </a:rPr>
              <a:t>παίρνω στα σοβαρά τις ανάγκες </a:t>
            </a:r>
            <a:r>
              <a:rPr lang="el-GR" sz="1900" i="1" dirty="0" smtClean="0">
                <a:latin typeface="Times New Roman" pitchFamily="18" charset="0"/>
                <a:cs typeface="Times New Roman" pitchFamily="18" charset="0"/>
              </a:rPr>
              <a:t>τους να εκφραστούν και να επιτύχουν την επαφή με τους άλλους, </a:t>
            </a:r>
          </a:p>
          <a:p>
            <a:pPr lvl="1"/>
            <a:r>
              <a:rPr lang="el-GR" sz="1900" i="1" dirty="0" smtClean="0">
                <a:latin typeface="Times New Roman" pitchFamily="18" charset="0"/>
                <a:cs typeface="Times New Roman" pitchFamily="18" charset="0"/>
              </a:rPr>
              <a:t>τα αντιμετωπίζω </a:t>
            </a:r>
            <a:r>
              <a:rPr lang="el-GR" sz="1900" i="1" dirty="0" smtClean="0">
                <a:solidFill>
                  <a:srgbClr val="FF0000"/>
                </a:solidFill>
                <a:latin typeface="Times New Roman" pitchFamily="18" charset="0"/>
                <a:cs typeface="Times New Roman" pitchFamily="18" charset="0"/>
              </a:rPr>
              <a:t>ως συνομιλητές </a:t>
            </a:r>
            <a:r>
              <a:rPr lang="el-GR" sz="1900" i="1" dirty="0" smtClean="0">
                <a:latin typeface="Times New Roman" pitchFamily="18" charset="0"/>
                <a:cs typeface="Times New Roman" pitchFamily="18" charset="0"/>
              </a:rPr>
              <a:t>όπως θα ήθελα να αντιμετωπίζουν και μένα, </a:t>
            </a:r>
          </a:p>
          <a:p>
            <a:pPr lvl="1"/>
            <a:r>
              <a:rPr lang="el-GR" sz="1900" i="1" dirty="0" smtClean="0">
                <a:solidFill>
                  <a:srgbClr val="FF0000"/>
                </a:solidFill>
                <a:latin typeface="Times New Roman" pitchFamily="18" charset="0"/>
                <a:cs typeface="Times New Roman" pitchFamily="18" charset="0"/>
              </a:rPr>
              <a:t>σκέφτομαι την επίδραση </a:t>
            </a:r>
            <a:r>
              <a:rPr lang="el-GR" sz="1900" i="1" dirty="0" smtClean="0">
                <a:latin typeface="Times New Roman" pitchFamily="18" charset="0"/>
                <a:cs typeface="Times New Roman" pitchFamily="18" charset="0"/>
              </a:rPr>
              <a:t>που έχουν τα λόγια και οι χειρονομίες τους.</a:t>
            </a:r>
          </a:p>
          <a:p>
            <a:pPr algn="r">
              <a:buNone/>
            </a:pPr>
            <a:r>
              <a:rPr lang="el-GR" sz="19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Friedrich, 2</a:t>
            </a:r>
            <a:r>
              <a:rPr lang="el-GR" sz="1600" dirty="0" smtClean="0">
                <a:latin typeface="Times New Roman" pitchFamily="18" charset="0"/>
                <a:cs typeface="Times New Roman" pitchFamily="18" charset="0"/>
              </a:rPr>
              <a:t>000: 53.</a:t>
            </a:r>
          </a:p>
          <a:p>
            <a:r>
              <a:rPr lang="el-GR" sz="1800" b="1" dirty="0" smtClean="0">
                <a:latin typeface="Times New Roman" pitchFamily="18" charset="0"/>
                <a:cs typeface="Times New Roman" pitchFamily="18" charset="0"/>
              </a:rPr>
              <a:t>Μια βασική παράμετρος </a:t>
            </a:r>
            <a:r>
              <a:rPr lang="el-GR" sz="1800" dirty="0" smtClean="0">
                <a:latin typeface="Times New Roman" pitchFamily="18" charset="0"/>
                <a:cs typeface="Times New Roman" pitchFamily="18" charset="0"/>
              </a:rPr>
              <a:t>οργάνωσης της εκπαιδευτικής διαδικασίας:</a:t>
            </a:r>
          </a:p>
          <a:p>
            <a:pPr lvl="1"/>
            <a:r>
              <a:rPr lang="el-GR" sz="1800" dirty="0" smtClean="0">
                <a:latin typeface="Times New Roman" pitchFamily="18" charset="0"/>
                <a:cs typeface="Times New Roman" pitchFamily="18" charset="0"/>
              </a:rPr>
              <a:t>στην οποία πρέπει </a:t>
            </a:r>
            <a:r>
              <a:rPr lang="el-GR" sz="1800" b="1" dirty="0" smtClean="0">
                <a:latin typeface="Times New Roman" pitchFamily="18" charset="0"/>
                <a:cs typeface="Times New Roman" pitchFamily="18" charset="0"/>
              </a:rPr>
              <a:t>να εστιάσουμε όταν παρατηρούμε </a:t>
            </a:r>
            <a:r>
              <a:rPr lang="el-GR" sz="1800" dirty="0" smtClean="0">
                <a:latin typeface="Times New Roman" pitchFamily="18" charset="0"/>
                <a:cs typeface="Times New Roman" pitchFamily="18" charset="0"/>
              </a:rPr>
              <a:t>όσα διαδραματίζονται σε μια σχολική τάξη,</a:t>
            </a:r>
          </a:p>
          <a:p>
            <a:pPr lvl="1"/>
            <a:r>
              <a:rPr lang="el-GR" sz="1800" b="1" u="sng" dirty="0" smtClean="0">
                <a:latin typeface="Times New Roman" pitchFamily="18" charset="0"/>
                <a:cs typeface="Times New Roman" pitchFamily="18" charset="0"/>
              </a:rPr>
              <a:t>είναι η επικοινωνία και η αλληλεπίδραση </a:t>
            </a:r>
            <a:r>
              <a:rPr lang="el-GR" sz="1800" dirty="0" smtClean="0">
                <a:latin typeface="Times New Roman" pitchFamily="18" charset="0"/>
                <a:cs typeface="Times New Roman" pitchFamily="18" charset="0"/>
              </a:rPr>
              <a:t>ανάμεσα στους μετέχοντες στη διαδικασία (εκπαιδευτικός με παιδιά αλλά και παιδιά μεταξύ τους)</a:t>
            </a:r>
          </a:p>
          <a:p>
            <a:pPr lvl="1"/>
            <a:r>
              <a:rPr lang="el-GR" sz="1800" b="1" u="sng" dirty="0" smtClean="0">
                <a:latin typeface="Times New Roman" pitchFamily="18" charset="0"/>
                <a:cs typeface="Times New Roman" pitchFamily="18" charset="0"/>
              </a:rPr>
              <a:t>το περιεχόμενο της επικοινωνίας</a:t>
            </a:r>
          </a:p>
          <a:p>
            <a:pPr lvl="2"/>
            <a:r>
              <a:rPr lang="el-GR" sz="1800" i="1" dirty="0" smtClean="0">
                <a:latin typeface="Times New Roman" pitchFamily="18" charset="0"/>
                <a:cs typeface="Times New Roman" pitchFamily="18" charset="0"/>
              </a:rPr>
              <a:t>σχετίζεται σε μεγάλο βαθμό με τους στόχους που κάθε φορά τίθενται</a:t>
            </a:r>
          </a:p>
          <a:p>
            <a:pPr lvl="2"/>
            <a:r>
              <a:rPr lang="el-GR" sz="1800" i="1" dirty="0" smtClean="0">
                <a:solidFill>
                  <a:srgbClr val="FF0000"/>
                </a:solidFill>
                <a:latin typeface="Times New Roman" pitchFamily="18" charset="0"/>
                <a:cs typeface="Times New Roman" pitchFamily="18" charset="0"/>
              </a:rPr>
              <a:t>ο στόχος</a:t>
            </a:r>
            <a:r>
              <a:rPr lang="el-GR" sz="1800" i="1" dirty="0" smtClean="0">
                <a:latin typeface="Times New Roman" pitchFamily="18" charset="0"/>
                <a:cs typeface="Times New Roman" pitchFamily="18" charset="0"/>
              </a:rPr>
              <a:t>, επηρεάζει σε μεγάλο βαθμό τον </a:t>
            </a:r>
            <a:r>
              <a:rPr lang="el-GR" sz="1800" i="1" dirty="0" smtClean="0">
                <a:solidFill>
                  <a:srgbClr val="FF0000"/>
                </a:solidFill>
                <a:latin typeface="Times New Roman" pitchFamily="18" charset="0"/>
                <a:cs typeface="Times New Roman" pitchFamily="18" charset="0"/>
              </a:rPr>
              <a:t>ρόλο των συμμετεχόντων </a:t>
            </a:r>
            <a:r>
              <a:rPr lang="el-GR" sz="1800" i="1" dirty="0" smtClean="0">
                <a:latin typeface="Times New Roman" pitchFamily="18" charset="0"/>
                <a:cs typeface="Times New Roman" pitchFamily="18" charset="0"/>
              </a:rPr>
              <a:t>στη διαδικασία και την ενδεχόμενη αλληλεπίδραση τους.</a:t>
            </a:r>
          </a:p>
          <a:p>
            <a:endParaRPr lang="el-GR" sz="18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000892" cy="6143644"/>
          </a:xfrm>
        </p:spPr>
        <p:txBody>
          <a:bodyPr>
            <a:normAutofit/>
          </a:bodyPr>
          <a:lstStyle/>
          <a:p>
            <a:pPr algn="ctr">
              <a:buNone/>
            </a:pPr>
            <a:r>
              <a:rPr lang="el-GR" sz="2200" b="1" i="1" u="sng" dirty="0" smtClean="0">
                <a:solidFill>
                  <a:srgbClr val="FF0000"/>
                </a:solidFill>
                <a:latin typeface="Times New Roman" pitchFamily="18" charset="0"/>
                <a:cs typeface="Times New Roman" pitchFamily="18" charset="0"/>
              </a:rPr>
              <a:t>1. Το κλίμα της τάξης</a:t>
            </a:r>
          </a:p>
          <a:p>
            <a:r>
              <a:rPr lang="el-GR" sz="2000" b="1" dirty="0" smtClean="0">
                <a:latin typeface="Times New Roman" pitchFamily="18" charset="0"/>
                <a:cs typeface="Times New Roman" pitchFamily="18" charset="0"/>
              </a:rPr>
              <a:t>Η επικοινωνία </a:t>
            </a:r>
            <a:r>
              <a:rPr lang="el-GR" sz="2000" dirty="0" smtClean="0">
                <a:latin typeface="Times New Roman" pitchFamily="18" charset="0"/>
                <a:cs typeface="Times New Roman" pitchFamily="18" charset="0"/>
              </a:rPr>
              <a:t>στο νηπιαγωγείο μπορεί να υποστηριχθεί με πολλούς τρόπους. </a:t>
            </a:r>
          </a:p>
          <a:p>
            <a:endParaRPr lang="el-GR" sz="2000" dirty="0" smtClean="0">
              <a:latin typeface="Times New Roman" pitchFamily="18" charset="0"/>
              <a:cs typeface="Times New Roman" pitchFamily="18" charset="0"/>
            </a:endParaRPr>
          </a:p>
          <a:p>
            <a:r>
              <a:rPr lang="el-GR" sz="2000" b="1" dirty="0" smtClean="0">
                <a:latin typeface="Times New Roman" pitchFamily="18" charset="0"/>
                <a:cs typeface="Times New Roman" pitchFamily="18" charset="0"/>
              </a:rPr>
              <a:t>Βασική προϋπόθεση </a:t>
            </a:r>
            <a:r>
              <a:rPr lang="el-GR" sz="2000" dirty="0" smtClean="0">
                <a:latin typeface="Times New Roman" pitchFamily="18" charset="0"/>
                <a:cs typeface="Times New Roman" pitchFamily="18" charset="0"/>
              </a:rPr>
              <a:t>μιας ουσιαστικής επικοινωνίας είναι </a:t>
            </a:r>
          </a:p>
          <a:p>
            <a:pPr lvl="1"/>
            <a:r>
              <a:rPr lang="el-GR" sz="1900" b="1" i="1" dirty="0" smtClean="0">
                <a:solidFill>
                  <a:srgbClr val="FF0000"/>
                </a:solidFill>
                <a:latin typeface="Times New Roman" pitchFamily="18" charset="0"/>
                <a:cs typeface="Times New Roman" pitchFamily="18" charset="0"/>
              </a:rPr>
              <a:t>το ασφαλές συναισθηματικό πλαίσιο</a:t>
            </a:r>
            <a:r>
              <a:rPr lang="el-GR" sz="1900" i="1" dirty="0" smtClean="0">
                <a:latin typeface="Times New Roman" pitchFamily="18" charset="0"/>
                <a:cs typeface="Times New Roman" pitchFamily="18" charset="0"/>
              </a:rPr>
              <a:t>, </a:t>
            </a:r>
          </a:p>
          <a:p>
            <a:pPr lvl="1"/>
            <a:endParaRPr lang="el-GR" sz="1000" i="1" dirty="0" smtClean="0">
              <a:latin typeface="Times New Roman" pitchFamily="18" charset="0"/>
              <a:cs typeface="Times New Roman" pitchFamily="18" charset="0"/>
            </a:endParaRPr>
          </a:p>
          <a:p>
            <a:pPr lvl="1"/>
            <a:r>
              <a:rPr lang="el-GR" sz="1900" i="1" dirty="0" smtClean="0">
                <a:solidFill>
                  <a:srgbClr val="FF0000"/>
                </a:solidFill>
                <a:latin typeface="Times New Roman" pitchFamily="18" charset="0"/>
                <a:cs typeface="Times New Roman" pitchFamily="18" charset="0"/>
              </a:rPr>
              <a:t>μέσα στο οποίο </a:t>
            </a:r>
            <a:r>
              <a:rPr lang="el-GR" sz="1900" i="1" dirty="0" smtClean="0">
                <a:latin typeface="Times New Roman" pitchFamily="18" charset="0"/>
                <a:cs typeface="Times New Roman" pitchFamily="18" charset="0"/>
              </a:rPr>
              <a:t>τα παιδιά μπορούν να </a:t>
            </a:r>
            <a:r>
              <a:rPr lang="el-GR" sz="1900" b="1" i="1" dirty="0" smtClean="0">
                <a:solidFill>
                  <a:srgbClr val="FF0000"/>
                </a:solidFill>
                <a:latin typeface="Times New Roman" pitchFamily="18" charset="0"/>
                <a:cs typeface="Times New Roman" pitchFamily="18" charset="0"/>
              </a:rPr>
              <a:t>εκφραστούν</a:t>
            </a:r>
            <a:r>
              <a:rPr lang="el-GR" sz="1900" i="1" dirty="0" smtClean="0">
                <a:solidFill>
                  <a:srgbClr val="FF0000"/>
                </a:solidFill>
                <a:latin typeface="Times New Roman" pitchFamily="18" charset="0"/>
                <a:cs typeface="Times New Roman" pitchFamily="18" charset="0"/>
              </a:rPr>
              <a:t>,</a:t>
            </a:r>
            <a:r>
              <a:rPr lang="el-GR" sz="1900" i="1" dirty="0" smtClean="0">
                <a:latin typeface="Times New Roman" pitchFamily="18" charset="0"/>
                <a:cs typeface="Times New Roman" pitchFamily="18" charset="0"/>
              </a:rPr>
              <a:t> να μιλήσουν, να </a:t>
            </a:r>
            <a:r>
              <a:rPr lang="el-GR" sz="1900" b="1" i="1" dirty="0" smtClean="0">
                <a:solidFill>
                  <a:srgbClr val="FF0000"/>
                </a:solidFill>
                <a:latin typeface="Times New Roman" pitchFamily="18" charset="0"/>
                <a:cs typeface="Times New Roman" pitchFamily="18" charset="0"/>
              </a:rPr>
              <a:t>μοιραστούν τα βιώματα </a:t>
            </a:r>
            <a:r>
              <a:rPr lang="el-GR" sz="1900" i="1" dirty="0" smtClean="0">
                <a:latin typeface="Times New Roman" pitchFamily="18" charset="0"/>
                <a:cs typeface="Times New Roman" pitchFamily="18" charset="0"/>
              </a:rPr>
              <a:t>τους και να </a:t>
            </a:r>
            <a:r>
              <a:rPr lang="el-GR" sz="1900" b="1" i="1" dirty="0" smtClean="0">
                <a:solidFill>
                  <a:srgbClr val="FF0000"/>
                </a:solidFill>
                <a:latin typeface="Times New Roman" pitchFamily="18" charset="0"/>
                <a:cs typeface="Times New Roman" pitchFamily="18" charset="0"/>
              </a:rPr>
              <a:t>αλληλεπιδράσουν</a:t>
            </a:r>
            <a:r>
              <a:rPr lang="el-GR" sz="1900" b="1" i="1" dirty="0" smtClean="0">
                <a:latin typeface="Times New Roman" pitchFamily="18" charset="0"/>
                <a:cs typeface="Times New Roman" pitchFamily="18" charset="0"/>
              </a:rPr>
              <a:t> </a:t>
            </a:r>
            <a:r>
              <a:rPr lang="el-GR" sz="1900" i="1" dirty="0" smtClean="0">
                <a:latin typeface="Times New Roman" pitchFamily="18" charset="0"/>
                <a:cs typeface="Times New Roman" pitchFamily="18" charset="0"/>
              </a:rPr>
              <a:t>με τα υπόλοιπα παιδιά και τον/την νηπιαγωγό στην προοπτική της ανάπτυξης τους.</a:t>
            </a:r>
          </a:p>
          <a:p>
            <a:pPr lvl="1"/>
            <a:endParaRPr lang="el-GR" sz="1000" i="1" dirty="0" smtClean="0">
              <a:latin typeface="Times New Roman" pitchFamily="18" charset="0"/>
              <a:cs typeface="Times New Roman" pitchFamily="18" charset="0"/>
            </a:endParaRPr>
          </a:p>
          <a:p>
            <a:pPr lvl="1"/>
            <a:r>
              <a:rPr lang="el-GR" sz="1900" i="1" dirty="0" smtClean="0">
                <a:solidFill>
                  <a:srgbClr val="FF0000"/>
                </a:solidFill>
                <a:latin typeface="Times New Roman" pitchFamily="18" charset="0"/>
                <a:cs typeface="Times New Roman" pitchFamily="18" charset="0"/>
              </a:rPr>
              <a:t>Η ανάπτυξη που επιδιώκεται </a:t>
            </a:r>
            <a:r>
              <a:rPr lang="el-GR" sz="1900" i="1" dirty="0" smtClean="0">
                <a:latin typeface="Times New Roman" pitchFamily="18" charset="0"/>
                <a:cs typeface="Times New Roman" pitchFamily="18" charset="0"/>
              </a:rPr>
              <a:t>σε ένα τέτοιο πλαίσιο δεν αγνοεί την </a:t>
            </a:r>
            <a:r>
              <a:rPr lang="el-GR" sz="1900" b="1" i="1" dirty="0" smtClean="0">
                <a:solidFill>
                  <a:srgbClr val="FF0000"/>
                </a:solidFill>
                <a:latin typeface="Times New Roman" pitchFamily="18" charset="0"/>
                <a:cs typeface="Times New Roman" pitchFamily="18" charset="0"/>
              </a:rPr>
              <a:t>ταυτότητα</a:t>
            </a:r>
            <a:r>
              <a:rPr lang="el-GR" sz="1900" i="1" dirty="0" smtClean="0">
                <a:solidFill>
                  <a:srgbClr val="FF0000"/>
                </a:solidFill>
                <a:latin typeface="Times New Roman" pitchFamily="18" charset="0"/>
                <a:cs typeface="Times New Roman" pitchFamily="18" charset="0"/>
              </a:rPr>
              <a:t> </a:t>
            </a:r>
            <a:r>
              <a:rPr lang="el-GR" sz="1900" i="1" dirty="0" smtClean="0">
                <a:latin typeface="Times New Roman" pitchFamily="18" charset="0"/>
                <a:cs typeface="Times New Roman" pitchFamily="18" charset="0"/>
              </a:rPr>
              <a:t>των παιδιών, τις </a:t>
            </a:r>
            <a:r>
              <a:rPr lang="el-GR" sz="1900" b="1" i="1" dirty="0" smtClean="0">
                <a:solidFill>
                  <a:srgbClr val="FF0000"/>
                </a:solidFill>
                <a:latin typeface="Times New Roman" pitchFamily="18" charset="0"/>
                <a:cs typeface="Times New Roman" pitchFamily="18" charset="0"/>
              </a:rPr>
              <a:t>γνώσεις</a:t>
            </a:r>
            <a:r>
              <a:rPr lang="el-GR" sz="1900" i="1" dirty="0" smtClean="0">
                <a:solidFill>
                  <a:srgbClr val="FF0000"/>
                </a:solidFill>
                <a:latin typeface="Times New Roman" pitchFamily="18" charset="0"/>
                <a:cs typeface="Times New Roman" pitchFamily="18" charset="0"/>
              </a:rPr>
              <a:t> </a:t>
            </a:r>
            <a:r>
              <a:rPr lang="el-GR" sz="1900" i="1" dirty="0" smtClean="0">
                <a:latin typeface="Times New Roman" pitchFamily="18" charset="0"/>
                <a:cs typeface="Times New Roman" pitchFamily="18" charset="0"/>
              </a:rPr>
              <a:t>τους και τους τρόπους με τους οποίους τα ίδια παιδιά εμπλέκονται ενεργητικά σε αυτήν.</a:t>
            </a:r>
          </a:p>
          <a:p>
            <a:pPr lvl="1"/>
            <a:endParaRPr lang="el-GR" sz="1000" i="1" dirty="0" smtClean="0">
              <a:latin typeface="Times New Roman" pitchFamily="18" charset="0"/>
              <a:cs typeface="Times New Roman" pitchFamily="18" charset="0"/>
            </a:endParaRPr>
          </a:p>
          <a:p>
            <a:pPr lvl="1"/>
            <a:r>
              <a:rPr lang="el-GR" sz="1900" i="1" dirty="0" smtClean="0">
                <a:latin typeface="Times New Roman" pitchFamily="18" charset="0"/>
                <a:cs typeface="Times New Roman" pitchFamily="18" charset="0"/>
              </a:rPr>
              <a:t>Διαμορφώνεται έτσι ένα </a:t>
            </a:r>
            <a:r>
              <a:rPr lang="el-GR" sz="1900" b="1" i="1" dirty="0" smtClean="0">
                <a:latin typeface="Times New Roman" pitchFamily="18" charset="0"/>
                <a:cs typeface="Times New Roman" pitchFamily="18" charset="0"/>
              </a:rPr>
              <a:t>κλίμα αποδοχής </a:t>
            </a:r>
            <a:r>
              <a:rPr lang="el-GR" sz="1900" i="1" dirty="0" smtClean="0">
                <a:latin typeface="Times New Roman" pitchFamily="18" charset="0"/>
                <a:cs typeface="Times New Roman" pitchFamily="18" charset="0"/>
              </a:rPr>
              <a:t>όλων των παιδιών.</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14356"/>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000892" cy="6143644"/>
          </a:xfrm>
        </p:spPr>
        <p:txBody>
          <a:bodyPr>
            <a:normAutofit/>
          </a:bodyPr>
          <a:lstStyle/>
          <a:p>
            <a:pPr marL="457200" indent="-457200" algn="ctr">
              <a:buAutoNum type="arabicPeriod"/>
            </a:pPr>
            <a:r>
              <a:rPr lang="el-GR" sz="2200" b="1" i="1" u="sng" dirty="0" smtClean="0">
                <a:solidFill>
                  <a:srgbClr val="FF0000"/>
                </a:solidFill>
                <a:latin typeface="Times New Roman" pitchFamily="18" charset="0"/>
                <a:cs typeface="Times New Roman" pitchFamily="18" charset="0"/>
              </a:rPr>
              <a:t>Το κλίμα της τάξης</a:t>
            </a:r>
          </a:p>
          <a:p>
            <a:r>
              <a:rPr lang="el-GR" sz="2000" b="1" dirty="0" smtClean="0">
                <a:latin typeface="Times New Roman" pitchFamily="18" charset="0"/>
                <a:cs typeface="Times New Roman" pitchFamily="18" charset="0"/>
              </a:rPr>
              <a:t>Κλίμα  αποδοχής: </a:t>
            </a:r>
          </a:p>
          <a:p>
            <a:pPr lvl="1"/>
            <a:r>
              <a:rPr lang="el-GR" sz="1800" i="1" dirty="0" smtClean="0">
                <a:latin typeface="Times New Roman" pitchFamily="18" charset="0"/>
                <a:cs typeface="Times New Roman" pitchFamily="18" charset="0"/>
              </a:rPr>
              <a:t>μόνο όταν το παιδί </a:t>
            </a:r>
            <a:r>
              <a:rPr lang="el-GR" sz="1800" b="1" i="1" dirty="0" smtClean="0">
                <a:solidFill>
                  <a:srgbClr val="FF0000"/>
                </a:solidFill>
                <a:latin typeface="Times New Roman" pitchFamily="18" charset="0"/>
                <a:cs typeface="Times New Roman" pitchFamily="18" charset="0"/>
              </a:rPr>
              <a:t>αισθάνεται ασφαλές </a:t>
            </a:r>
          </a:p>
          <a:p>
            <a:pPr lvl="1"/>
            <a:r>
              <a:rPr lang="el-GR" sz="1800" i="1" dirty="0" smtClean="0">
                <a:latin typeface="Times New Roman" pitchFamily="18" charset="0"/>
                <a:cs typeface="Times New Roman" pitchFamily="18" charset="0"/>
              </a:rPr>
              <a:t>μπορεί </a:t>
            </a:r>
            <a:r>
              <a:rPr lang="el-GR" sz="1800" b="1" i="1" dirty="0" smtClean="0">
                <a:solidFill>
                  <a:srgbClr val="FF0000"/>
                </a:solidFill>
                <a:latin typeface="Times New Roman" pitchFamily="18" charset="0"/>
                <a:cs typeface="Times New Roman" pitchFamily="18" charset="0"/>
              </a:rPr>
              <a:t>να ενεργοποιηθεί </a:t>
            </a:r>
            <a:r>
              <a:rPr lang="el-GR" sz="1800" i="1" dirty="0" smtClean="0">
                <a:latin typeface="Times New Roman" pitchFamily="18" charset="0"/>
                <a:cs typeface="Times New Roman" pitchFamily="18" charset="0"/>
              </a:rPr>
              <a:t>με τρόπο που  θα του επιτρέψει να εκφραστεί, </a:t>
            </a:r>
          </a:p>
          <a:p>
            <a:pPr lvl="1"/>
            <a:r>
              <a:rPr lang="el-GR" sz="1800" i="1" dirty="0" smtClean="0">
                <a:latin typeface="Times New Roman" pitchFamily="18" charset="0"/>
                <a:cs typeface="Times New Roman" pitchFamily="18" charset="0"/>
              </a:rPr>
              <a:t>αναγνωρίζοντας ταυτόχρονα τη </a:t>
            </a:r>
            <a:r>
              <a:rPr lang="el-GR" sz="1800" b="1" i="1" dirty="0" smtClean="0">
                <a:latin typeface="Times New Roman" pitchFamily="18" charset="0"/>
                <a:cs typeface="Times New Roman" pitchFamily="18" charset="0"/>
              </a:rPr>
              <a:t>«φωνή»  του </a:t>
            </a:r>
          </a:p>
          <a:p>
            <a:pPr lvl="1"/>
            <a:r>
              <a:rPr lang="el-GR" sz="1800" i="1" dirty="0" smtClean="0">
                <a:latin typeface="Times New Roman" pitchFamily="18" charset="0"/>
                <a:cs typeface="Times New Roman" pitchFamily="18" charset="0"/>
              </a:rPr>
              <a:t>και μέσα από αυτήν την διαδικασία </a:t>
            </a:r>
            <a:r>
              <a:rPr lang="el-GR" sz="1800" b="1" i="1" dirty="0" smtClean="0">
                <a:latin typeface="Times New Roman" pitchFamily="18" charset="0"/>
                <a:cs typeface="Times New Roman" pitchFamily="18" charset="0"/>
              </a:rPr>
              <a:t>να διαμορφώσει σχέσεις </a:t>
            </a:r>
            <a:r>
              <a:rPr lang="el-GR" sz="1800" i="1" dirty="0" smtClean="0">
                <a:latin typeface="Times New Roman" pitchFamily="18" charset="0"/>
                <a:cs typeface="Times New Roman" pitchFamily="18" charset="0"/>
              </a:rPr>
              <a:t>αλληλεπίδρασης με τους υπολοίπους (παιδιά και εκπαιδευτικό). </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Φρυδάκη</a:t>
            </a:r>
            <a:r>
              <a:rPr lang="el-GR" sz="1800" dirty="0" smtClean="0">
                <a:latin typeface="Times New Roman" pitchFamily="18" charset="0"/>
                <a:cs typeface="Times New Roman" pitchFamily="18" charset="0"/>
              </a:rPr>
              <a:t>, 2009: 242).</a:t>
            </a:r>
          </a:p>
          <a:p>
            <a:r>
              <a:rPr lang="el-GR" sz="2000" b="1" dirty="0" smtClean="0">
                <a:latin typeface="Times New Roman" pitchFamily="18" charset="0"/>
                <a:cs typeface="Times New Roman" pitchFamily="18" charset="0"/>
              </a:rPr>
              <a:t>Βασικός άξονας παρατήρησης </a:t>
            </a:r>
            <a:r>
              <a:rPr lang="el-GR" sz="2000" dirty="0" smtClean="0">
                <a:latin typeface="Times New Roman" pitchFamily="18" charset="0"/>
                <a:cs typeface="Times New Roman" pitchFamily="18" charset="0"/>
              </a:rPr>
              <a:t>πρέπει να είναι </a:t>
            </a:r>
          </a:p>
          <a:p>
            <a:pPr lvl="1"/>
            <a:r>
              <a:rPr lang="el-GR" sz="1800" b="1" i="1" dirty="0" smtClean="0">
                <a:latin typeface="Times New Roman" pitchFamily="18" charset="0"/>
                <a:cs typeface="Times New Roman" pitchFamily="18" charset="0"/>
              </a:rPr>
              <a:t>η «φωνή» των παιδιών </a:t>
            </a:r>
            <a:r>
              <a:rPr lang="el-GR" sz="1800" i="1" dirty="0" smtClean="0">
                <a:latin typeface="Times New Roman" pitchFamily="18" charset="0"/>
                <a:cs typeface="Times New Roman" pitchFamily="18" charset="0"/>
              </a:rPr>
              <a:t>και </a:t>
            </a:r>
          </a:p>
          <a:p>
            <a:pPr lvl="1"/>
            <a:r>
              <a:rPr lang="el-GR" sz="1800" i="1" dirty="0" smtClean="0">
                <a:latin typeface="Times New Roman" pitchFamily="18" charset="0"/>
                <a:cs typeface="Times New Roman" pitchFamily="18" charset="0"/>
              </a:rPr>
              <a:t>οι τρόποι με τους οποίους αυτή </a:t>
            </a:r>
            <a:r>
              <a:rPr lang="el-GR" sz="1800" i="1" dirty="0" smtClean="0">
                <a:solidFill>
                  <a:srgbClr val="FF0000"/>
                </a:solidFill>
                <a:latin typeface="Times New Roman" pitchFamily="18" charset="0"/>
                <a:cs typeface="Times New Roman" pitchFamily="18" charset="0"/>
              </a:rPr>
              <a:t>αναδεικνύεται</a:t>
            </a:r>
            <a:r>
              <a:rPr lang="el-GR" sz="1800" i="1" dirty="0" smtClean="0">
                <a:latin typeface="Times New Roman" pitchFamily="18" charset="0"/>
                <a:cs typeface="Times New Roman" pitchFamily="18" charset="0"/>
              </a:rPr>
              <a:t> ή </a:t>
            </a:r>
            <a:r>
              <a:rPr lang="el-GR" sz="1800" i="1" dirty="0" smtClean="0">
                <a:solidFill>
                  <a:srgbClr val="FF0000"/>
                </a:solidFill>
                <a:latin typeface="Times New Roman" pitchFamily="18" charset="0"/>
                <a:cs typeface="Times New Roman" pitchFamily="18" charset="0"/>
              </a:rPr>
              <a:t>υποβαθμίζεται </a:t>
            </a:r>
            <a:r>
              <a:rPr lang="el-GR" sz="1800" i="1" dirty="0" smtClean="0">
                <a:latin typeface="Times New Roman" pitchFamily="18" charset="0"/>
                <a:cs typeface="Times New Roman" pitchFamily="18" charset="0"/>
              </a:rPr>
              <a:t>και </a:t>
            </a:r>
            <a:r>
              <a:rPr lang="el-GR" sz="1800" i="1" dirty="0" smtClean="0">
                <a:solidFill>
                  <a:srgbClr val="FF0000"/>
                </a:solidFill>
                <a:latin typeface="Times New Roman" pitchFamily="18" charset="0"/>
                <a:cs typeface="Times New Roman" pitchFamily="18" charset="0"/>
              </a:rPr>
              <a:t>αποσιωπάται </a:t>
            </a:r>
            <a:r>
              <a:rPr lang="el-GR" sz="1800" i="1" dirty="0" smtClean="0">
                <a:latin typeface="Times New Roman" pitchFamily="18" charset="0"/>
                <a:cs typeface="Times New Roman" pitchFamily="18" charset="0"/>
              </a:rPr>
              <a:t>μέσα από τους τρόπους οργάνωσης της διαδικασίας. </a:t>
            </a:r>
          </a:p>
          <a:p>
            <a:endParaRPr lang="el-GR" sz="8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Με αυτό τον τρόπο </a:t>
            </a:r>
            <a:r>
              <a:rPr lang="el-GR" sz="2000" b="1" dirty="0" smtClean="0">
                <a:latin typeface="Times New Roman" pitchFamily="18" charset="0"/>
                <a:cs typeface="Times New Roman" pitchFamily="18" charset="0"/>
              </a:rPr>
              <a:t>μπορούμε να προσεγγίσουμε </a:t>
            </a:r>
            <a:r>
              <a:rPr lang="el-GR" sz="2000" dirty="0" smtClean="0">
                <a:latin typeface="Times New Roman" pitchFamily="18" charset="0"/>
                <a:cs typeface="Times New Roman" pitchFamily="18" charset="0"/>
              </a:rPr>
              <a:t>το κλίμα της τάξης διερευνώντας </a:t>
            </a:r>
          </a:p>
          <a:p>
            <a:pPr lvl="1"/>
            <a:r>
              <a:rPr lang="el-GR" sz="1800" i="1" dirty="0" smtClean="0">
                <a:latin typeface="Times New Roman" pitchFamily="18" charset="0"/>
                <a:cs typeface="Times New Roman" pitchFamily="18" charset="0"/>
              </a:rPr>
              <a:t>το </a:t>
            </a:r>
            <a:r>
              <a:rPr lang="el-GR" sz="1800" b="1" i="1" dirty="0" smtClean="0">
                <a:solidFill>
                  <a:srgbClr val="FF0000"/>
                </a:solidFill>
                <a:latin typeface="Times New Roman" pitchFamily="18" charset="0"/>
                <a:cs typeface="Times New Roman" pitchFamily="18" charset="0"/>
              </a:rPr>
              <a:t>είδος των αλληλεπιδράσεων </a:t>
            </a:r>
            <a:r>
              <a:rPr lang="el-GR" sz="1800" i="1" dirty="0" smtClean="0">
                <a:latin typeface="Times New Roman" pitchFamily="18" charset="0"/>
                <a:cs typeface="Times New Roman" pitchFamily="18" charset="0"/>
              </a:rPr>
              <a:t>που αναπτύσσονται και </a:t>
            </a:r>
          </a:p>
          <a:p>
            <a:pPr lvl="1"/>
            <a:r>
              <a:rPr lang="el-GR" sz="1800" i="1" dirty="0" smtClean="0">
                <a:latin typeface="Times New Roman" pitchFamily="18" charset="0"/>
                <a:cs typeface="Times New Roman" pitchFamily="18" charset="0"/>
              </a:rPr>
              <a:t>τη </a:t>
            </a:r>
            <a:r>
              <a:rPr lang="el-GR" sz="1800" i="1" dirty="0" smtClean="0">
                <a:solidFill>
                  <a:srgbClr val="FF0000"/>
                </a:solidFill>
                <a:latin typeface="Times New Roman" pitchFamily="18" charset="0"/>
                <a:cs typeface="Times New Roman" pitchFamily="18" charset="0"/>
              </a:rPr>
              <a:t>θέση που έχει </a:t>
            </a:r>
            <a:r>
              <a:rPr lang="el-GR" sz="1800" i="1" dirty="0" smtClean="0">
                <a:latin typeface="Times New Roman" pitchFamily="18" charset="0"/>
                <a:cs typeface="Times New Roman" pitchFamily="18" charset="0"/>
              </a:rPr>
              <a:t>στο συγκεκριμένο πλαίσιο </a:t>
            </a:r>
            <a:r>
              <a:rPr lang="el-GR" sz="1800" i="1" dirty="0" smtClean="0">
                <a:solidFill>
                  <a:srgbClr val="FF0000"/>
                </a:solidFill>
                <a:latin typeface="Times New Roman" pitchFamily="18" charset="0"/>
                <a:cs typeface="Times New Roman" pitchFamily="18" charset="0"/>
              </a:rPr>
              <a:t>η «φωνή» των παιδιών.</a:t>
            </a:r>
          </a:p>
          <a:p>
            <a:endParaRPr lang="el-GR" sz="20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14356"/>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000892" cy="6143644"/>
          </a:xfrm>
        </p:spPr>
        <p:txBody>
          <a:bodyPr>
            <a:normAutofit/>
          </a:bodyPr>
          <a:lstStyle/>
          <a:p>
            <a:pPr marL="457200" indent="-457200" algn="ctr">
              <a:buAutoNum type="arabicPeriod"/>
            </a:pPr>
            <a:r>
              <a:rPr lang="el-GR" sz="2200" b="1" i="1" u="sng" dirty="0" smtClean="0">
                <a:solidFill>
                  <a:srgbClr val="FF0000"/>
                </a:solidFill>
                <a:latin typeface="Times New Roman" pitchFamily="18" charset="0"/>
                <a:cs typeface="Times New Roman" pitchFamily="18" charset="0"/>
              </a:rPr>
              <a:t>Το κλίμα της τάξης</a:t>
            </a:r>
          </a:p>
          <a:p>
            <a:pPr>
              <a:buNone/>
            </a:pPr>
            <a:r>
              <a:rPr lang="el-GR" sz="1400" dirty="0" smtClean="0">
                <a:latin typeface="Times New Roman" pitchFamily="18" charset="0"/>
                <a:cs typeface="Times New Roman" pitchFamily="18" charset="0"/>
              </a:rPr>
              <a:t>Πηγή: Ανδρούσου, Α., </a:t>
            </a:r>
            <a:r>
              <a:rPr lang="el-GR" sz="1400" dirty="0" err="1" smtClean="0">
                <a:latin typeface="Times New Roman" pitchFamily="18" charset="0"/>
                <a:cs typeface="Times New Roman" pitchFamily="18" charset="0"/>
              </a:rPr>
              <a:t>Κορτέση</a:t>
            </a:r>
            <a:r>
              <a:rPr lang="el-GR" sz="1400" dirty="0" smtClean="0">
                <a:latin typeface="Times New Roman" pitchFamily="18" charset="0"/>
                <a:cs typeface="Times New Roman" pitchFamily="18" charset="0"/>
              </a:rPr>
              <a:t>-</a:t>
            </a:r>
            <a:r>
              <a:rPr lang="el-GR" sz="1400" dirty="0" err="1" smtClean="0">
                <a:latin typeface="Times New Roman" pitchFamily="18" charset="0"/>
                <a:cs typeface="Times New Roman" pitchFamily="18" charset="0"/>
              </a:rPr>
              <a:t>Δαθέρμου</a:t>
            </a:r>
            <a:r>
              <a:rPr lang="el-GR" sz="1400" dirty="0" smtClean="0">
                <a:latin typeface="Times New Roman" pitchFamily="18" charset="0"/>
                <a:cs typeface="Times New Roman" pitchFamily="18" charset="0"/>
              </a:rPr>
              <a:t>, Χ., Τσάφος, Β. (2016) (σ. 75)</a:t>
            </a:r>
            <a:endParaRPr lang="el-GR" sz="1400" i="1" dirty="0" smtClean="0">
              <a:latin typeface="Times New Roman" pitchFamily="18" charset="0"/>
              <a:cs typeface="Times New Roman" pitchFamily="18" charset="0"/>
            </a:endParaRPr>
          </a:p>
          <a:p>
            <a:pPr>
              <a:buNone/>
            </a:pPr>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p:txBody>
      </p:sp>
      <p:sp>
        <p:nvSpPr>
          <p:cNvPr id="4" name="3 - Ορθογώνιο"/>
          <p:cNvSpPr/>
          <p:nvPr/>
        </p:nvSpPr>
        <p:spPr>
          <a:xfrm>
            <a:off x="285720" y="1357298"/>
            <a:ext cx="7000924" cy="5500702"/>
          </a:xfrm>
          <a:prstGeom prst="rect">
            <a:avLst/>
          </a:prstGeom>
          <a:solidFill>
            <a:srgbClr val="AFEA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b="1" dirty="0" smtClean="0">
              <a:solidFill>
                <a:schemeClr val="tx1"/>
              </a:solidFill>
              <a:latin typeface="Times New Roman" pitchFamily="18" charset="0"/>
              <a:cs typeface="Times New Roman" pitchFamily="18" charset="0"/>
            </a:endParaRPr>
          </a:p>
          <a:p>
            <a:pPr algn="ctr"/>
            <a:endParaRPr lang="el-GR" sz="1800" b="1" dirty="0" smtClean="0">
              <a:solidFill>
                <a:schemeClr val="tx1"/>
              </a:solidFill>
              <a:latin typeface="Times New Roman" pitchFamily="18" charset="0"/>
              <a:cs typeface="Times New Roman" pitchFamily="18" charset="0"/>
            </a:endParaRPr>
          </a:p>
          <a:p>
            <a:pPr algn="ctr"/>
            <a:r>
              <a:rPr lang="el-GR" sz="1800" b="1" dirty="0" smtClean="0">
                <a:solidFill>
                  <a:schemeClr val="tx1"/>
                </a:solidFill>
                <a:latin typeface="Times New Roman" pitchFamily="18" charset="0"/>
                <a:cs typeface="Times New Roman" pitchFamily="18" charset="0"/>
              </a:rPr>
              <a:t>Καταγραφή 1</a:t>
            </a:r>
          </a:p>
          <a:p>
            <a:pPr algn="ctr"/>
            <a:endParaRPr lang="el-GR" sz="800" b="1"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Η νηπιαγωγός καλεί τα παιδιά στην παρεούλα, όπου κάνουν όλοι μαζί την προσευχή. Στη συνέχεια η νηπιαγωγός θέλοντας να διδάξει το </a:t>
            </a:r>
            <a:r>
              <a:rPr lang="el-GR" sz="1800" b="1" dirty="0" smtClean="0">
                <a:solidFill>
                  <a:schemeClr val="tx1"/>
                </a:solidFill>
                <a:latin typeface="Times New Roman" pitchFamily="18" charset="0"/>
                <a:cs typeface="Times New Roman" pitchFamily="18" charset="0"/>
              </a:rPr>
              <a:t>γεωμετρικό σχήμα του κύκλου </a:t>
            </a:r>
            <a:r>
              <a:rPr lang="el-GR" sz="1800" dirty="0" smtClean="0">
                <a:solidFill>
                  <a:schemeClr val="tx1"/>
                </a:solidFill>
                <a:latin typeface="Times New Roman" pitchFamily="18" charset="0"/>
                <a:cs typeface="Times New Roman" pitchFamily="18" charset="0"/>
              </a:rPr>
              <a:t>εξηγεί στα παιδιά τι είναι κύκλος και τα ρωτάει </a:t>
            </a:r>
            <a:r>
              <a:rPr lang="el-GR" sz="1800" dirty="0" smtClean="0">
                <a:solidFill>
                  <a:srgbClr val="FF0000"/>
                </a:solidFill>
                <a:latin typeface="Times New Roman" pitchFamily="18" charset="0"/>
                <a:cs typeface="Times New Roman" pitchFamily="18" charset="0"/>
              </a:rPr>
              <a:t>πού βλέπουν κύκλους στην τάξη </a:t>
            </a:r>
            <a:r>
              <a:rPr lang="el-GR" sz="1800" dirty="0" smtClean="0">
                <a:solidFill>
                  <a:schemeClr val="tx1"/>
                </a:solidFill>
                <a:latin typeface="Times New Roman" pitchFamily="18" charset="0"/>
                <a:cs typeface="Times New Roman" pitchFamily="18" charset="0"/>
              </a:rPr>
              <a:t>αλλά και έξω από αυτήν σε διάφορες δραστηριότητες τους εντός αλλά και εκτός σχολείου. Κάποια παιδιά αναφέρονται στους κάδους, στην μπάλα, στον ήλιο κ.λπ.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Η νηπιαγωγός τους </a:t>
            </a:r>
            <a:r>
              <a:rPr lang="el-GR" sz="1800" b="1" dirty="0" smtClean="0">
                <a:solidFill>
                  <a:schemeClr val="tx1"/>
                </a:solidFill>
                <a:latin typeface="Times New Roman" pitchFamily="18" charset="0"/>
                <a:cs typeface="Times New Roman" pitchFamily="18" charset="0"/>
              </a:rPr>
              <a:t>δίνει πολλά άλλα </a:t>
            </a:r>
            <a:r>
              <a:rPr lang="el-GR" sz="1800" b="1" dirty="0" smtClean="0">
                <a:solidFill>
                  <a:srgbClr val="FF0000"/>
                </a:solidFill>
                <a:latin typeface="Times New Roman" pitchFamily="18" charset="0"/>
                <a:cs typeface="Times New Roman" pitchFamily="18" charset="0"/>
              </a:rPr>
              <a:t>παραδείγματα </a:t>
            </a:r>
            <a:r>
              <a:rPr lang="el-GR" sz="1800" dirty="0" smtClean="0">
                <a:solidFill>
                  <a:srgbClr val="FF0000"/>
                </a:solidFill>
                <a:latin typeface="Times New Roman" pitchFamily="18" charset="0"/>
                <a:cs typeface="Times New Roman" pitchFamily="18" charset="0"/>
              </a:rPr>
              <a:t>και στη συνέχεια τους </a:t>
            </a:r>
            <a:r>
              <a:rPr lang="el-GR" sz="1800" b="1" dirty="0" smtClean="0">
                <a:solidFill>
                  <a:srgbClr val="FF0000"/>
                </a:solidFill>
                <a:latin typeface="Times New Roman" pitchFamily="18" charset="0"/>
                <a:cs typeface="Times New Roman" pitchFamily="18" charset="0"/>
              </a:rPr>
              <a:t>ζητά </a:t>
            </a:r>
            <a:r>
              <a:rPr lang="el-GR" sz="1800" dirty="0" smtClean="0">
                <a:solidFill>
                  <a:srgbClr val="FF0000"/>
                </a:solidFill>
                <a:latin typeface="Times New Roman" pitchFamily="18" charset="0"/>
                <a:cs typeface="Times New Roman" pitchFamily="18" charset="0"/>
              </a:rPr>
              <a:t>να προχωρήσουν πάνω σε έναν κύκλο </a:t>
            </a:r>
            <a:r>
              <a:rPr lang="el-GR" sz="1800" dirty="0" smtClean="0">
                <a:solidFill>
                  <a:schemeClr val="tx1"/>
                </a:solidFill>
                <a:latin typeface="Times New Roman" pitchFamily="18" charset="0"/>
                <a:cs typeface="Times New Roman" pitchFamily="18" charset="0"/>
              </a:rPr>
              <a:t>που είναι τοποθετημένος στο πάτωμα, </a:t>
            </a:r>
            <a:r>
              <a:rPr lang="el-GR" sz="1800" dirty="0" smtClean="0">
                <a:solidFill>
                  <a:srgbClr val="FF0000"/>
                </a:solidFill>
                <a:latin typeface="Times New Roman" pitchFamily="18" charset="0"/>
                <a:cs typeface="Times New Roman" pitchFamily="18" charset="0"/>
              </a:rPr>
              <a:t>να τον σχεδιάσουν </a:t>
            </a:r>
            <a:r>
              <a:rPr lang="el-GR" sz="1800" b="1" dirty="0" smtClean="0">
                <a:solidFill>
                  <a:schemeClr val="tx1"/>
                </a:solidFill>
                <a:latin typeface="Times New Roman" pitchFamily="18" charset="0"/>
                <a:cs typeface="Times New Roman" pitchFamily="18" charset="0"/>
              </a:rPr>
              <a:t>με πλαστελίνη και να τον ζωγραφίσουν </a:t>
            </a:r>
            <a:r>
              <a:rPr lang="el-GR" sz="1800" dirty="0" smtClean="0">
                <a:solidFill>
                  <a:schemeClr val="tx1"/>
                </a:solidFill>
                <a:latin typeface="Times New Roman" pitchFamily="18" charset="0"/>
                <a:cs typeface="Times New Roman" pitchFamily="18" charset="0"/>
              </a:rPr>
              <a:t>σε φωτοτυπίες. Αφού τελείωναν τις φωτοτυπίες τα παιδιά, τις έδειχναν στη νηπιαγωγό, η οποία άλλα </a:t>
            </a:r>
            <a:r>
              <a:rPr lang="el-GR" sz="1800" dirty="0" smtClean="0">
                <a:solidFill>
                  <a:srgbClr val="FF0000"/>
                </a:solidFill>
                <a:latin typeface="Times New Roman" pitchFamily="18" charset="0"/>
                <a:cs typeface="Times New Roman" pitchFamily="18" charset="0"/>
              </a:rPr>
              <a:t>τα επιβράβευε </a:t>
            </a:r>
            <a:r>
              <a:rPr lang="el-GR" sz="1800" dirty="0" smtClean="0">
                <a:solidFill>
                  <a:schemeClr val="tx1"/>
                </a:solidFill>
                <a:latin typeface="Times New Roman" pitchFamily="18" charset="0"/>
                <a:cs typeface="Times New Roman" pitchFamily="18" charset="0"/>
              </a:rPr>
              <a:t>και σε άλλα διόρθωνε η ίδια τα λάθη τους.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Υπήρξαν </a:t>
            </a:r>
            <a:r>
              <a:rPr lang="el-GR" sz="1800" b="1" dirty="0" smtClean="0">
                <a:solidFill>
                  <a:schemeClr val="tx1"/>
                </a:solidFill>
                <a:latin typeface="Times New Roman" pitchFamily="18" charset="0"/>
                <a:cs typeface="Times New Roman" pitchFamily="18" charset="0"/>
              </a:rPr>
              <a:t>δύο αλλοδαπά παιδιά</a:t>
            </a:r>
            <a:r>
              <a:rPr lang="el-GR" sz="1800" dirty="0" smtClean="0">
                <a:solidFill>
                  <a:schemeClr val="tx1"/>
                </a:solidFill>
                <a:latin typeface="Times New Roman" pitchFamily="18" charset="0"/>
                <a:cs typeface="Times New Roman" pitchFamily="18" charset="0"/>
              </a:rPr>
              <a:t>, από τα οποία το ένα έχει σοβαρά προβλήματα επικοινωνίας επειδή δεν ξέρει σχεδόν καθόλου ελληνικά, που δεν ζωγράφισαν και με τα οποία η νηπι</a:t>
            </a:r>
            <a:r>
              <a:rPr lang="el-GR" sz="1800" dirty="0" smtClean="0">
                <a:solidFill>
                  <a:srgbClr val="FF0000"/>
                </a:solidFill>
                <a:latin typeface="Times New Roman" pitchFamily="18" charset="0"/>
                <a:cs typeface="Times New Roman" pitchFamily="18" charset="0"/>
              </a:rPr>
              <a:t>αγωγός δεν ασχολήθηκε.</a:t>
            </a:r>
          </a:p>
          <a:p>
            <a:endParaRPr lang="el-GR" sz="1800" dirty="0" smtClean="0">
              <a:solidFill>
                <a:schemeClr val="tx1"/>
              </a:solidFill>
              <a:latin typeface="Times New Roman" pitchFamily="18" charset="0"/>
              <a:cs typeface="Times New Roman" pitchFamily="18" charset="0"/>
            </a:endParaRPr>
          </a:p>
          <a:p>
            <a:pPr algn="ctr"/>
            <a:endParaRPr lang="el-GR" dirty="0"/>
          </a:p>
        </p:txBody>
      </p:sp>
      <p:sp>
        <p:nvSpPr>
          <p:cNvPr id="5" name="4 - Ορθογώνιο"/>
          <p:cNvSpPr/>
          <p:nvPr/>
        </p:nvSpPr>
        <p:spPr>
          <a:xfrm>
            <a:off x="7429520" y="500042"/>
            <a:ext cx="1714480" cy="6357958"/>
          </a:xfrm>
          <a:prstGeom prst="rect">
            <a:avLst/>
          </a:prstGeom>
          <a:solidFill>
            <a:schemeClr val="bg2"/>
          </a:solidFill>
          <a:ln>
            <a:solidFill>
              <a:srgbClr val="F2F9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400" dirty="0" smtClean="0">
              <a:solidFill>
                <a:schemeClr val="tx1"/>
              </a:solidFill>
            </a:endParaRPr>
          </a:p>
          <a:p>
            <a:pPr algn="ctr"/>
            <a:endParaRPr lang="el-GR" sz="1400" dirty="0" smtClean="0">
              <a:solidFill>
                <a:schemeClr val="tx1"/>
              </a:solidFill>
            </a:endParaRPr>
          </a:p>
          <a:p>
            <a:pPr algn="ctr"/>
            <a:endParaRPr lang="el-GR" sz="1400" dirty="0" smtClean="0">
              <a:solidFill>
                <a:schemeClr val="tx1"/>
              </a:solidFill>
            </a:endParaRPr>
          </a:p>
          <a:p>
            <a:pPr algn="ctr"/>
            <a:endParaRPr lang="el-GR" sz="1400" dirty="0" smtClean="0">
              <a:solidFill>
                <a:schemeClr val="tx1"/>
              </a:solidFill>
            </a:endParaRPr>
          </a:p>
          <a:p>
            <a:pPr algn="ctr"/>
            <a:endParaRPr lang="el-GR" sz="1400" dirty="0" smtClean="0">
              <a:solidFill>
                <a:schemeClr val="tx1"/>
              </a:solidFill>
            </a:endParaRPr>
          </a:p>
          <a:p>
            <a:pPr algn="ctr"/>
            <a:endParaRPr lang="el-GR" sz="1600" b="1" dirty="0" smtClean="0">
              <a:solidFill>
                <a:schemeClr val="tx1"/>
              </a:solidFill>
            </a:endParaRPr>
          </a:p>
          <a:p>
            <a:pPr algn="ctr"/>
            <a:endParaRPr lang="el-GR" sz="1600" b="1" dirty="0" smtClean="0">
              <a:solidFill>
                <a:schemeClr val="tx1"/>
              </a:solidFill>
            </a:endParaRPr>
          </a:p>
          <a:p>
            <a:pPr algn="ctr"/>
            <a:r>
              <a:rPr lang="el-GR" sz="1600" b="1" dirty="0" smtClean="0">
                <a:solidFill>
                  <a:schemeClr val="tx1"/>
                </a:solidFill>
              </a:rPr>
              <a:t>Το κλίμα της τάξης είναι επιτρεπτικό  Σ-Λ</a:t>
            </a:r>
          </a:p>
          <a:p>
            <a:pPr algn="ctr"/>
            <a:endParaRPr lang="el-GR" sz="1600" b="1" dirty="0" smtClean="0">
              <a:solidFill>
                <a:schemeClr val="tx1"/>
              </a:solidFill>
            </a:endParaRPr>
          </a:p>
          <a:p>
            <a:pPr algn="ctr"/>
            <a:r>
              <a:rPr lang="el-GR" sz="1600" b="1" dirty="0" smtClean="0">
                <a:solidFill>
                  <a:schemeClr val="tx1"/>
                </a:solidFill>
              </a:rPr>
              <a:t>Κλίμα τάξης: συναισθηματικά ασφαλές Σ-Λ</a:t>
            </a:r>
          </a:p>
          <a:p>
            <a:pPr algn="ctr"/>
            <a:endParaRPr lang="el-GR" sz="1600" b="1" dirty="0" smtClean="0">
              <a:solidFill>
                <a:schemeClr val="tx1"/>
              </a:solidFill>
            </a:endParaRPr>
          </a:p>
          <a:p>
            <a:pPr algn="ctr"/>
            <a:r>
              <a:rPr lang="el-GR" sz="1600" b="1" dirty="0" smtClean="0">
                <a:solidFill>
                  <a:schemeClr val="tx1"/>
                </a:solidFill>
              </a:rPr>
              <a:t>Ανοιχτό πλαίσιο </a:t>
            </a:r>
            <a:r>
              <a:rPr lang="el-GR" sz="1600" b="1" dirty="0" err="1" smtClean="0">
                <a:solidFill>
                  <a:schemeClr val="tx1"/>
                </a:solidFill>
              </a:rPr>
              <a:t>δρασης</a:t>
            </a:r>
            <a:r>
              <a:rPr lang="el-GR" sz="1600" b="1" dirty="0" smtClean="0">
                <a:solidFill>
                  <a:schemeClr val="tx1"/>
                </a:solidFill>
              </a:rPr>
              <a:t> Σ-Λ</a:t>
            </a:r>
          </a:p>
          <a:p>
            <a:pPr algn="ctr"/>
            <a:endParaRPr lang="el-GR" sz="1600" b="1" dirty="0" smtClean="0">
              <a:solidFill>
                <a:schemeClr val="tx1"/>
              </a:solidFill>
            </a:endParaRPr>
          </a:p>
          <a:p>
            <a:pPr algn="ctr"/>
            <a:r>
              <a:rPr lang="el-GR" sz="1600" b="1" dirty="0" smtClean="0">
                <a:solidFill>
                  <a:schemeClr val="tx1"/>
                </a:solidFill>
              </a:rPr>
              <a:t>Κλειστό πλαίσιο δράσης  Σ-Λ</a:t>
            </a:r>
          </a:p>
          <a:p>
            <a:pPr algn="ctr"/>
            <a:endParaRPr lang="el-GR" sz="1600" b="1" dirty="0" smtClean="0">
              <a:solidFill>
                <a:schemeClr val="tx1"/>
              </a:solidFill>
            </a:endParaRPr>
          </a:p>
          <a:p>
            <a:pPr algn="ctr"/>
            <a:r>
              <a:rPr lang="el-GR" sz="1600" b="1" dirty="0" err="1" smtClean="0">
                <a:solidFill>
                  <a:schemeClr val="tx1"/>
                </a:solidFill>
              </a:rPr>
              <a:t>Στοχος</a:t>
            </a:r>
            <a:r>
              <a:rPr lang="el-GR" sz="1600" b="1" dirty="0" smtClean="0">
                <a:solidFill>
                  <a:schemeClr val="tx1"/>
                </a:solidFill>
              </a:rPr>
              <a:t>;: </a:t>
            </a:r>
            <a:r>
              <a:rPr lang="el-GR" sz="1600" b="1" dirty="0" err="1" smtClean="0">
                <a:solidFill>
                  <a:schemeClr val="tx1"/>
                </a:solidFill>
              </a:rPr>
              <a:t>κατακτηση</a:t>
            </a:r>
            <a:r>
              <a:rPr lang="el-GR" sz="1600" b="1" dirty="0" smtClean="0">
                <a:solidFill>
                  <a:schemeClr val="tx1"/>
                </a:solidFill>
              </a:rPr>
              <a:t> γνώσεων Σ-Λ</a:t>
            </a:r>
          </a:p>
          <a:p>
            <a:pPr algn="ctr"/>
            <a:endParaRPr lang="el-GR" sz="1600" b="1" dirty="0" smtClean="0">
              <a:solidFill>
                <a:schemeClr val="tx1"/>
              </a:solidFill>
            </a:endParaRPr>
          </a:p>
          <a:p>
            <a:pPr algn="ctr"/>
            <a:r>
              <a:rPr lang="el-GR" sz="1600" b="1" dirty="0" err="1" smtClean="0">
                <a:solidFill>
                  <a:schemeClr val="tx1"/>
                </a:solidFill>
              </a:rPr>
              <a:t>Στοχος</a:t>
            </a:r>
            <a:r>
              <a:rPr lang="el-GR" sz="1600" b="1" dirty="0" smtClean="0">
                <a:solidFill>
                  <a:schemeClr val="tx1"/>
                </a:solidFill>
              </a:rPr>
              <a:t>: ενδυνάμωση των παιδιών Σ-Λ</a:t>
            </a: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smtClean="0">
              <a:solidFill>
                <a:schemeClr val="tx1"/>
              </a:solidFill>
            </a:endParaRPr>
          </a:p>
          <a:p>
            <a:pPr algn="ctr"/>
            <a:endParaRPr lang="el-GR" sz="1050"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428604"/>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428604"/>
            <a:ext cx="8001024" cy="6429396"/>
          </a:xfrm>
        </p:spPr>
        <p:txBody>
          <a:bodyPr>
            <a:normAutofit/>
          </a:bodyPr>
          <a:lstStyle/>
          <a:p>
            <a:pPr marL="457200" indent="-457200" algn="ctr">
              <a:buAutoNum type="arabicPeriod"/>
            </a:pPr>
            <a:r>
              <a:rPr lang="el-GR" sz="2200" b="1" i="1" u="sng" dirty="0" smtClean="0">
                <a:solidFill>
                  <a:srgbClr val="FF0000"/>
                </a:solidFill>
                <a:latin typeface="Times New Roman" pitchFamily="18" charset="0"/>
                <a:cs typeface="Times New Roman" pitchFamily="18" charset="0"/>
              </a:rPr>
              <a:t>Το κλίμα της τάξης</a:t>
            </a:r>
          </a:p>
          <a:p>
            <a:pPr>
              <a:buNone/>
            </a:pPr>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p:txBody>
      </p:sp>
      <p:sp>
        <p:nvSpPr>
          <p:cNvPr id="4" name="3 - Ορθογώνιο"/>
          <p:cNvSpPr/>
          <p:nvPr/>
        </p:nvSpPr>
        <p:spPr>
          <a:xfrm>
            <a:off x="0" y="928670"/>
            <a:ext cx="7715272" cy="5929330"/>
          </a:xfrm>
          <a:prstGeom prst="rect">
            <a:avLst/>
          </a:prstGeom>
          <a:solidFill>
            <a:srgbClr val="FECE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b="1" dirty="0" smtClean="0">
              <a:solidFill>
                <a:schemeClr val="tx1"/>
              </a:solidFill>
              <a:latin typeface="Times New Roman" pitchFamily="18" charset="0"/>
              <a:cs typeface="Times New Roman" pitchFamily="18" charset="0"/>
            </a:endParaRPr>
          </a:p>
          <a:p>
            <a:pPr algn="ctr"/>
            <a:endParaRPr lang="el-GR" sz="1800" b="1" dirty="0" smtClean="0">
              <a:solidFill>
                <a:schemeClr val="tx1"/>
              </a:solidFill>
              <a:latin typeface="Times New Roman" pitchFamily="18" charset="0"/>
              <a:cs typeface="Times New Roman" pitchFamily="18" charset="0"/>
            </a:endParaRPr>
          </a:p>
          <a:p>
            <a:pPr algn="ctr"/>
            <a:endParaRPr lang="el-GR" sz="1800" b="1" dirty="0" smtClean="0">
              <a:solidFill>
                <a:schemeClr val="tx1"/>
              </a:solidFill>
              <a:latin typeface="Times New Roman" pitchFamily="18" charset="0"/>
              <a:cs typeface="Times New Roman" pitchFamily="18" charset="0"/>
            </a:endParaRPr>
          </a:p>
          <a:p>
            <a:pPr algn="ctr"/>
            <a:r>
              <a:rPr lang="el-GR" sz="1800" b="1" dirty="0" smtClean="0">
                <a:solidFill>
                  <a:schemeClr val="tx1"/>
                </a:solidFill>
                <a:latin typeface="Times New Roman" pitchFamily="18" charset="0"/>
                <a:cs typeface="Times New Roman" pitchFamily="18" charset="0"/>
              </a:rPr>
              <a:t>Καταγραφή 2</a:t>
            </a:r>
          </a:p>
          <a:p>
            <a:pPr algn="ctr"/>
            <a:endParaRPr lang="el-GR" sz="800" b="1" dirty="0" smtClean="0">
              <a:solidFill>
                <a:schemeClr val="tx1"/>
              </a:solidFill>
              <a:latin typeface="Times New Roman" pitchFamily="18" charset="0"/>
              <a:cs typeface="Times New Roman" pitchFamily="18" charset="0"/>
            </a:endParaRPr>
          </a:p>
          <a:p>
            <a:r>
              <a:rPr lang="el-GR" sz="1800" dirty="0" smtClean="0">
                <a:solidFill>
                  <a:srgbClr val="FF0000"/>
                </a:solidFill>
                <a:latin typeface="Times New Roman" pitchFamily="18" charset="0"/>
                <a:cs typeface="Times New Roman" pitchFamily="18" charset="0"/>
              </a:rPr>
              <a:t>Η νηπιαγωγός μαζεύει τα παιδιά στην παρεούλα. </a:t>
            </a:r>
            <a:r>
              <a:rPr lang="el-GR" sz="1800" dirty="0" smtClean="0">
                <a:solidFill>
                  <a:schemeClr val="tx1"/>
                </a:solidFill>
                <a:latin typeface="Times New Roman" pitchFamily="18" charset="0"/>
                <a:cs typeface="Times New Roman" pitchFamily="18" charset="0"/>
              </a:rPr>
              <a:t>Αφού παρουσιάζει τις φοιτήτριες που θα παρατηρήσουν και τους εξηγεί τι θα κάνουν και γιατί, ζητάει από το κάθε παιδί να συστηθεί στις φοιτήτριες. Στη συνέχεια ρωτάει εάν άκουσαν κάποιον παράξενο θόρυβο καθώς έρχονταν στο νηπιαγωγείο. </a:t>
            </a:r>
          </a:p>
          <a:p>
            <a:r>
              <a:rPr lang="el-GR" sz="1800" dirty="0" smtClean="0">
                <a:solidFill>
                  <a:schemeClr val="tx1"/>
                </a:solidFill>
                <a:latin typeface="Times New Roman" pitchFamily="18" charset="0"/>
                <a:cs typeface="Times New Roman" pitchFamily="18" charset="0"/>
              </a:rPr>
              <a:t>Όλα σηκώνουν το χέρι τους και αναφέρονται σε διάφορους ήχους (νιαούρισμα, μαρσάρισμα μιας μηχανής...). Υπάρχει ένα χαρτόνι όπου σημειώνουν κατά κατηγορίες (ζώα, άνθρωποι, μέσα μεταφοράς, μουσικά όργανα....) τους ήχους που άκουσαν. </a:t>
            </a:r>
          </a:p>
          <a:p>
            <a:r>
              <a:rPr lang="el-GR" sz="1800" dirty="0" smtClean="0">
                <a:solidFill>
                  <a:srgbClr val="FF0000"/>
                </a:solidFill>
                <a:latin typeface="Times New Roman" pitchFamily="18" charset="0"/>
                <a:cs typeface="Times New Roman" pitchFamily="18" charset="0"/>
              </a:rPr>
              <a:t>Ένα παιδί αναφέρεται </a:t>
            </a:r>
            <a:r>
              <a:rPr lang="el-GR" sz="1800" dirty="0" smtClean="0">
                <a:solidFill>
                  <a:schemeClr val="tx1"/>
                </a:solidFill>
                <a:latin typeface="Times New Roman" pitchFamily="18" charset="0"/>
                <a:cs typeface="Times New Roman" pitchFamily="18" charset="0"/>
              </a:rPr>
              <a:t>σε ήχους που άκουσε στη φύση στο χωριό της μητέρας του, όπου είχαν πάει το Σαββατοκύριακο. </a:t>
            </a:r>
            <a:r>
              <a:rPr lang="el-GR" sz="1800" dirty="0" smtClean="0">
                <a:solidFill>
                  <a:srgbClr val="FF0000"/>
                </a:solidFill>
                <a:latin typeface="Times New Roman" pitchFamily="18" charset="0"/>
                <a:cs typeface="Times New Roman" pitchFamily="18" charset="0"/>
              </a:rPr>
              <a:t>Του ζητάει να μιλήσει </a:t>
            </a:r>
            <a:r>
              <a:rPr lang="el-GR" sz="1800" dirty="0" smtClean="0">
                <a:solidFill>
                  <a:schemeClr val="tx1"/>
                </a:solidFill>
                <a:latin typeface="Times New Roman" pitchFamily="18" charset="0"/>
                <a:cs typeface="Times New Roman" pitchFamily="18" charset="0"/>
              </a:rPr>
              <a:t>για το χωριό της μητέρας του και παροτρύνει και τα υπόλοιπα παιδιά να μιλήσουν για τους τόπους καταγωγής των γονιών τους. </a:t>
            </a:r>
          </a:p>
          <a:p>
            <a:endParaRPr lang="el-GR" sz="1800" dirty="0" smtClean="0">
              <a:solidFill>
                <a:schemeClr val="tx1"/>
              </a:solidFill>
              <a:latin typeface="Times New Roman" pitchFamily="18" charset="0"/>
              <a:cs typeface="Times New Roman" pitchFamily="18" charset="0"/>
            </a:endParaRPr>
          </a:p>
          <a:p>
            <a:pPr>
              <a:buNone/>
            </a:pPr>
            <a:r>
              <a:rPr lang="el-GR" sz="1800" dirty="0" smtClean="0">
                <a:solidFill>
                  <a:schemeClr val="tx1"/>
                </a:solidFill>
                <a:latin typeface="Times New Roman" pitchFamily="18" charset="0"/>
                <a:cs typeface="Times New Roman" pitchFamily="18" charset="0"/>
              </a:rPr>
              <a:t>Πολλά παιδιά δείχνουν </a:t>
            </a:r>
            <a:r>
              <a:rPr lang="el-GR" sz="1800" dirty="0" smtClean="0">
                <a:solidFill>
                  <a:srgbClr val="FF0000"/>
                </a:solidFill>
                <a:latin typeface="Times New Roman" pitchFamily="18" charset="0"/>
                <a:cs typeface="Times New Roman" pitchFamily="18" charset="0"/>
              </a:rPr>
              <a:t>διάθεση να μιλήσουν </a:t>
            </a:r>
            <a:r>
              <a:rPr lang="el-GR" sz="1800" dirty="0" smtClean="0">
                <a:solidFill>
                  <a:schemeClr val="tx1"/>
                </a:solidFill>
                <a:latin typeface="Times New Roman" pitchFamily="18" charset="0"/>
                <a:cs typeface="Times New Roman" pitchFamily="18" charset="0"/>
              </a:rPr>
              <a:t>και </a:t>
            </a:r>
            <a:r>
              <a:rPr lang="el-GR" sz="1800" i="1" dirty="0" smtClean="0">
                <a:solidFill>
                  <a:schemeClr val="tx1"/>
                </a:solidFill>
                <a:latin typeface="Times New Roman" pitchFamily="18" charset="0"/>
                <a:cs typeface="Times New Roman" pitchFamily="18" charset="0"/>
              </a:rPr>
              <a:t>αφού </a:t>
            </a:r>
            <a:r>
              <a:rPr lang="el-GR" sz="1800" dirty="0" smtClean="0">
                <a:solidFill>
                  <a:schemeClr val="tx1"/>
                </a:solidFill>
                <a:latin typeface="Times New Roman" pitchFamily="18" charset="0"/>
                <a:cs typeface="Times New Roman" pitchFamily="18" charset="0"/>
              </a:rPr>
              <a:t>λένε το όνομα του τόπου καταγωγής τους, λένε το καθένα ένα χαρακτηριστικό στοιχείο γι' αυτόν. Εκείνη την ημέρα ένα κοριτσάκι, με παρότρυνση της νηπιαγωγού, έχει φέρει φωτογραφίες της οικογένειας της και τις </a:t>
            </a:r>
            <a:r>
              <a:rPr lang="el-GR" sz="1800" dirty="0" smtClean="0">
                <a:solidFill>
                  <a:srgbClr val="FF0000"/>
                </a:solidFill>
                <a:latin typeface="Times New Roman" pitchFamily="18" charset="0"/>
                <a:cs typeface="Times New Roman" pitchFamily="18" charset="0"/>
              </a:rPr>
              <a:t>παρουσιάζει </a:t>
            </a:r>
            <a:r>
              <a:rPr lang="el-GR" sz="1800" dirty="0" smtClean="0">
                <a:solidFill>
                  <a:schemeClr val="tx1"/>
                </a:solidFill>
                <a:latin typeface="Times New Roman" pitchFamily="18" charset="0"/>
                <a:cs typeface="Times New Roman" pitchFamily="18" charset="0"/>
              </a:rPr>
              <a:t>στα υπόλοιπα παιδιά λέγοντας τα ονόματα των μελών, την ιδιότητα τους και το επάγγελμα τους</a:t>
            </a:r>
            <a:r>
              <a:rPr lang="el-GR" sz="1600" dirty="0" smtClean="0">
                <a:solidFill>
                  <a:schemeClr val="tx1"/>
                </a:solidFill>
                <a:latin typeface="Times New Roman" pitchFamily="18" charset="0"/>
                <a:cs typeface="Times New Roman" pitchFamily="18" charset="0"/>
              </a:rPr>
              <a:t>. </a:t>
            </a:r>
          </a:p>
          <a:p>
            <a:pPr algn="r">
              <a:buNone/>
            </a:pPr>
            <a:endParaRPr lang="el-GR" sz="1600" dirty="0" smtClean="0">
              <a:solidFill>
                <a:schemeClr val="tx1"/>
              </a:solidFill>
              <a:latin typeface="Times New Roman" pitchFamily="18" charset="0"/>
              <a:cs typeface="Times New Roman" pitchFamily="18" charset="0"/>
            </a:endParaRPr>
          </a:p>
          <a:p>
            <a:pPr algn="r">
              <a:buNone/>
            </a:pPr>
            <a:r>
              <a:rPr lang="el-GR" sz="1600" dirty="0" smtClean="0">
                <a:solidFill>
                  <a:schemeClr val="tx1"/>
                </a:solidFill>
                <a:latin typeface="Times New Roman" pitchFamily="18" charset="0"/>
                <a:cs typeface="Times New Roman" pitchFamily="18" charset="0"/>
              </a:rPr>
              <a:t>Πηγή: Ανδρούσου, Α., </a:t>
            </a:r>
            <a:r>
              <a:rPr lang="el-GR" sz="1600" dirty="0" err="1" smtClean="0">
                <a:solidFill>
                  <a:schemeClr val="tx1"/>
                </a:solidFill>
                <a:latin typeface="Times New Roman" pitchFamily="18" charset="0"/>
                <a:cs typeface="Times New Roman" pitchFamily="18" charset="0"/>
              </a:rPr>
              <a:t>Κορτέση</a:t>
            </a:r>
            <a:r>
              <a:rPr lang="el-GR" sz="1600" dirty="0" smtClean="0">
                <a:solidFill>
                  <a:schemeClr val="tx1"/>
                </a:solidFill>
                <a:latin typeface="Times New Roman" pitchFamily="18" charset="0"/>
                <a:cs typeface="Times New Roman" pitchFamily="18" charset="0"/>
              </a:rPr>
              <a:t>-</a:t>
            </a:r>
            <a:r>
              <a:rPr lang="el-GR" sz="1600" dirty="0" err="1" smtClean="0">
                <a:solidFill>
                  <a:schemeClr val="tx1"/>
                </a:solidFill>
                <a:latin typeface="Times New Roman" pitchFamily="18" charset="0"/>
                <a:cs typeface="Times New Roman" pitchFamily="18" charset="0"/>
              </a:rPr>
              <a:t>Δαθέρμου</a:t>
            </a:r>
            <a:r>
              <a:rPr lang="el-GR" sz="1600" dirty="0" smtClean="0">
                <a:solidFill>
                  <a:schemeClr val="tx1"/>
                </a:solidFill>
                <a:latin typeface="Times New Roman" pitchFamily="18" charset="0"/>
                <a:cs typeface="Times New Roman" pitchFamily="18" charset="0"/>
              </a:rPr>
              <a:t>, Χ., Τσάφος, Β. (2016) (σ. 76)</a:t>
            </a:r>
            <a:endParaRPr lang="el-GR" sz="1600" i="1" dirty="0" smtClean="0">
              <a:solidFill>
                <a:schemeClr val="tx1"/>
              </a:solidFill>
              <a:latin typeface="Times New Roman" pitchFamily="18" charset="0"/>
              <a:cs typeface="Times New Roman" pitchFamily="18" charset="0"/>
            </a:endParaRPr>
          </a:p>
          <a:p>
            <a:endParaRPr lang="el-GR" sz="1800" dirty="0" smtClean="0">
              <a:solidFill>
                <a:schemeClr val="tx1"/>
              </a:solidFill>
              <a:latin typeface="Times New Roman" pitchFamily="18" charset="0"/>
              <a:cs typeface="Times New Roman" pitchFamily="18" charset="0"/>
            </a:endParaRPr>
          </a:p>
          <a:p>
            <a:endParaRPr lang="el-GR" sz="1800" dirty="0" smtClean="0">
              <a:solidFill>
                <a:schemeClr val="tx1"/>
              </a:solidFill>
              <a:latin typeface="Times New Roman" pitchFamily="18" charset="0"/>
              <a:cs typeface="Times New Roman" pitchFamily="18" charset="0"/>
            </a:endParaRPr>
          </a:p>
          <a:p>
            <a:pPr algn="ctr"/>
            <a:endParaRPr lang="el-GR"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14356"/>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286644" cy="6143644"/>
          </a:xfrm>
        </p:spPr>
        <p:txBody>
          <a:bodyPr>
            <a:normAutofit lnSpcReduction="10000"/>
          </a:bodyPr>
          <a:lstStyle/>
          <a:p>
            <a:pPr marL="457200" indent="-457200" algn="ctr">
              <a:buAutoNum type="arabicPeriod"/>
            </a:pPr>
            <a:r>
              <a:rPr lang="el-GR" sz="2200" b="1" i="1" u="sng" dirty="0" smtClean="0">
                <a:solidFill>
                  <a:srgbClr val="FF0000"/>
                </a:solidFill>
                <a:latin typeface="Times New Roman" pitchFamily="18" charset="0"/>
                <a:cs typeface="Times New Roman" pitchFamily="18" charset="0"/>
              </a:rPr>
              <a:t>Το κλίμα της τάξης</a:t>
            </a:r>
          </a:p>
          <a:p>
            <a:r>
              <a:rPr lang="el-GR" sz="2000" dirty="0" smtClean="0">
                <a:latin typeface="Times New Roman" pitchFamily="18" charset="0"/>
                <a:cs typeface="Times New Roman" pitchFamily="18" charset="0"/>
              </a:rPr>
              <a:t>Είναι εμφανές και στις δύο καταγραφές ότι οι φοιτήτριες αναφέρονται </a:t>
            </a:r>
          </a:p>
          <a:p>
            <a:pPr lvl="1"/>
            <a:r>
              <a:rPr lang="el-GR" sz="1800" i="1" dirty="0" smtClean="0">
                <a:solidFill>
                  <a:srgbClr val="FF0000"/>
                </a:solidFill>
                <a:latin typeface="Times New Roman" pitchFamily="18" charset="0"/>
                <a:cs typeface="Times New Roman" pitchFamily="18" charset="0"/>
              </a:rPr>
              <a:t>στους τρόπους </a:t>
            </a:r>
            <a:r>
              <a:rPr lang="el-GR" sz="1800" i="1" dirty="0" smtClean="0">
                <a:latin typeface="Times New Roman" pitchFamily="18" charset="0"/>
                <a:cs typeface="Times New Roman" pitchFamily="18" charset="0"/>
              </a:rPr>
              <a:t>με τους οποίους η νηπιαγωγός οργανώνει τη διαδικασία </a:t>
            </a:r>
          </a:p>
          <a:p>
            <a:pPr lvl="1"/>
            <a:r>
              <a:rPr lang="el-GR" sz="1800" i="1" dirty="0" smtClean="0">
                <a:solidFill>
                  <a:srgbClr val="FF0000"/>
                </a:solidFill>
                <a:latin typeface="Times New Roman" pitchFamily="18" charset="0"/>
                <a:cs typeface="Times New Roman" pitchFamily="18" charset="0"/>
              </a:rPr>
              <a:t>συσχετίζοντας</a:t>
            </a:r>
            <a:r>
              <a:rPr lang="el-GR" sz="1800" i="1" dirty="0" smtClean="0">
                <a:latin typeface="Times New Roman" pitchFamily="18" charset="0"/>
                <a:cs typeface="Times New Roman" pitchFamily="18" charset="0"/>
              </a:rPr>
              <a:t> τους ρητά ή άρρητα με </a:t>
            </a:r>
            <a:r>
              <a:rPr lang="el-GR" sz="1800" i="1" dirty="0" smtClean="0">
                <a:solidFill>
                  <a:srgbClr val="FF0000"/>
                </a:solidFill>
                <a:latin typeface="Times New Roman" pitchFamily="18" charset="0"/>
                <a:cs typeface="Times New Roman" pitchFamily="18" charset="0"/>
              </a:rPr>
              <a:t>τους στόχους της. </a:t>
            </a:r>
          </a:p>
          <a:p>
            <a:pPr lvl="1"/>
            <a:r>
              <a:rPr lang="el-GR" sz="1800" i="1" dirty="0" smtClean="0">
                <a:latin typeface="Times New Roman" pitchFamily="18" charset="0"/>
                <a:cs typeface="Times New Roman" pitchFamily="18" charset="0"/>
              </a:rPr>
              <a:t>Έτσι </a:t>
            </a:r>
            <a:r>
              <a:rPr lang="el-GR" sz="1800" i="1" dirty="0" smtClean="0">
                <a:solidFill>
                  <a:srgbClr val="FF0000"/>
                </a:solidFill>
                <a:latin typeface="Times New Roman" pitchFamily="18" charset="0"/>
                <a:cs typeface="Times New Roman" pitchFamily="18" charset="0"/>
              </a:rPr>
              <a:t>αναδεικνύεται και το κλίμα</a:t>
            </a:r>
            <a:r>
              <a:rPr lang="el-GR" sz="1800" i="1" dirty="0" smtClean="0">
                <a:latin typeface="Times New Roman" pitchFamily="18" charset="0"/>
                <a:cs typeface="Times New Roman" pitchFamily="18" charset="0"/>
              </a:rPr>
              <a:t> που διαμορφώνεται σε κάθε τάξη. </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Για παράδειγμα, με βάση τα στοιχεία που παρατίθενται στο νηπιαγωγείο της </a:t>
            </a:r>
            <a:r>
              <a:rPr lang="el-GR" sz="2000" b="1" dirty="0" smtClean="0">
                <a:latin typeface="Times New Roman" pitchFamily="18" charset="0"/>
                <a:cs typeface="Times New Roman" pitchFamily="18" charset="0"/>
              </a:rPr>
              <a:t>δεύτερης καταγραφής</a:t>
            </a:r>
            <a:r>
              <a:rPr lang="el-GR" sz="2000" dirty="0" smtClean="0">
                <a:latin typeface="Times New Roman" pitchFamily="18" charset="0"/>
                <a:cs typeface="Times New Roman" pitchFamily="18" charset="0"/>
              </a:rPr>
              <a:t>, κατανοούμε ότι στο συγκεκριμένο νηπιαγωγείο δημιουργείται </a:t>
            </a:r>
          </a:p>
          <a:p>
            <a:pPr lvl="1"/>
            <a:r>
              <a:rPr lang="el-GR" sz="1800" i="1" dirty="0" smtClean="0">
                <a:latin typeface="Times New Roman" pitchFamily="18" charset="0"/>
                <a:cs typeface="Times New Roman" pitchFamily="18" charset="0"/>
              </a:rPr>
              <a:t>ένα </a:t>
            </a:r>
            <a:r>
              <a:rPr lang="el-GR" sz="1800" i="1" dirty="0" smtClean="0">
                <a:solidFill>
                  <a:srgbClr val="FF0000"/>
                </a:solidFill>
                <a:latin typeface="Times New Roman" pitchFamily="18" charset="0"/>
                <a:cs typeface="Times New Roman" pitchFamily="18" charset="0"/>
              </a:rPr>
              <a:t>επιτρεπτικό κλίμα</a:t>
            </a:r>
            <a:r>
              <a:rPr lang="el-GR" sz="1800" i="1" dirty="0" smtClean="0">
                <a:latin typeface="Times New Roman" pitchFamily="18" charset="0"/>
                <a:cs typeface="Times New Roman" pitchFamily="18" charset="0"/>
              </a:rPr>
              <a:t>, </a:t>
            </a:r>
          </a:p>
          <a:p>
            <a:pPr lvl="1"/>
            <a:r>
              <a:rPr lang="el-GR" sz="1800" i="1" dirty="0" smtClean="0">
                <a:latin typeface="Times New Roman" pitchFamily="18" charset="0"/>
                <a:cs typeface="Times New Roman" pitchFamily="18" charset="0"/>
              </a:rPr>
              <a:t>όπου τα παιδιά αισθάνονται πως </a:t>
            </a:r>
            <a:r>
              <a:rPr lang="el-GR" sz="1800" i="1" dirty="0" smtClean="0">
                <a:solidFill>
                  <a:srgbClr val="FF0000"/>
                </a:solidFill>
                <a:latin typeface="Times New Roman" pitchFamily="18" charset="0"/>
                <a:cs typeface="Times New Roman" pitchFamily="18" charset="0"/>
              </a:rPr>
              <a:t>μπορούν να εκφραστούν </a:t>
            </a:r>
            <a:r>
              <a:rPr lang="el-GR" sz="1800" i="1" dirty="0" smtClean="0">
                <a:latin typeface="Times New Roman" pitchFamily="18" charset="0"/>
                <a:cs typeface="Times New Roman" pitchFamily="18" charset="0"/>
              </a:rPr>
              <a:t>και </a:t>
            </a:r>
          </a:p>
          <a:p>
            <a:pPr lvl="1"/>
            <a:r>
              <a:rPr lang="el-GR" sz="1800" i="1" dirty="0" smtClean="0">
                <a:latin typeface="Times New Roman" pitchFamily="18" charset="0"/>
                <a:cs typeface="Times New Roman" pitchFamily="18" charset="0"/>
              </a:rPr>
              <a:t>γι' αυτό </a:t>
            </a:r>
            <a:r>
              <a:rPr lang="el-GR" sz="1800" i="1" dirty="0" smtClean="0">
                <a:solidFill>
                  <a:srgbClr val="FF0000"/>
                </a:solidFill>
                <a:latin typeface="Times New Roman" pitchFamily="18" charset="0"/>
                <a:cs typeface="Times New Roman" pitchFamily="18" charset="0"/>
              </a:rPr>
              <a:t>συμμετέχουν ενεργά</a:t>
            </a:r>
            <a:r>
              <a:rPr lang="el-GR" sz="1800" i="1" dirty="0" smtClean="0">
                <a:latin typeface="Times New Roman" pitchFamily="18" charset="0"/>
                <a:cs typeface="Times New Roman" pitchFamily="18" charset="0"/>
              </a:rPr>
              <a:t>. </a:t>
            </a:r>
          </a:p>
          <a:p>
            <a:pPr lvl="1"/>
            <a:r>
              <a:rPr lang="el-GR" sz="1800" i="1" dirty="0" smtClean="0">
                <a:latin typeface="Times New Roman" pitchFamily="18" charset="0"/>
                <a:cs typeface="Times New Roman" pitchFamily="18" charset="0"/>
              </a:rPr>
              <a:t>Ο στόχος που υπονοείται είναι </a:t>
            </a:r>
            <a:r>
              <a:rPr lang="el-GR" sz="1800" i="1" dirty="0" smtClean="0">
                <a:solidFill>
                  <a:srgbClr val="FF0000"/>
                </a:solidFill>
                <a:latin typeface="Times New Roman" pitchFamily="18" charset="0"/>
                <a:cs typeface="Times New Roman" pitchFamily="18" charset="0"/>
              </a:rPr>
              <a:t>η ενδυνάμωση των παιδιών</a:t>
            </a:r>
            <a:r>
              <a:rPr lang="el-GR" sz="1800" i="1" dirty="0" smtClean="0">
                <a:latin typeface="Times New Roman" pitchFamily="18" charset="0"/>
                <a:cs typeface="Times New Roman" pitchFamily="18" charset="0"/>
              </a:rPr>
              <a:t>, </a:t>
            </a:r>
          </a:p>
          <a:p>
            <a:pPr lvl="1"/>
            <a:r>
              <a:rPr lang="el-GR" sz="1800" i="1" dirty="0" smtClean="0">
                <a:latin typeface="Times New Roman" pitchFamily="18" charset="0"/>
                <a:cs typeface="Times New Roman" pitchFamily="18" charset="0"/>
              </a:rPr>
              <a:t>καθώς η συγκεκριμένη εκπαιδευτικός φαίνεται να επιδιώκει πρωτίστως να διαμορφώσει </a:t>
            </a:r>
            <a:r>
              <a:rPr lang="el-GR" sz="1800" i="1" dirty="0" smtClean="0">
                <a:solidFill>
                  <a:srgbClr val="FF0000"/>
                </a:solidFill>
                <a:latin typeface="Times New Roman" pitchFamily="18" charset="0"/>
                <a:cs typeface="Times New Roman" pitchFamily="18" charset="0"/>
              </a:rPr>
              <a:t>ένα ασφαλές κλίμα</a:t>
            </a:r>
            <a:r>
              <a:rPr lang="el-GR" sz="1800" i="1" dirty="0" smtClean="0">
                <a:latin typeface="Times New Roman" pitchFamily="18" charset="0"/>
                <a:cs typeface="Times New Roman" pitchFamily="18" charset="0"/>
              </a:rPr>
              <a:t>, όπου τα παιδιά θα νιώσουν </a:t>
            </a:r>
            <a:r>
              <a:rPr lang="el-GR" sz="1800" i="1" dirty="0" smtClean="0">
                <a:solidFill>
                  <a:srgbClr val="FF0000"/>
                </a:solidFill>
                <a:latin typeface="Times New Roman" pitchFamily="18" charset="0"/>
                <a:cs typeface="Times New Roman" pitchFamily="18" charset="0"/>
              </a:rPr>
              <a:t>αποδεκτά,</a:t>
            </a:r>
            <a:r>
              <a:rPr lang="el-GR" sz="1800" i="1" dirty="0" smtClean="0">
                <a:latin typeface="Times New Roman" pitchFamily="18" charset="0"/>
                <a:cs typeface="Times New Roman" pitchFamily="18" charset="0"/>
              </a:rPr>
              <a:t> οπότε και θα  συμμετέχουν με τα δικά του βιώματα / άτυπες γνώσεις.  </a:t>
            </a:r>
          </a:p>
          <a:p>
            <a:pPr>
              <a:buNone/>
            </a:pPr>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14356"/>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286644" cy="6143644"/>
          </a:xfrm>
        </p:spPr>
        <p:txBody>
          <a:bodyPr>
            <a:normAutofit/>
          </a:bodyPr>
          <a:lstStyle/>
          <a:p>
            <a:pPr marL="457200" indent="-457200" algn="ctr">
              <a:buAutoNum type="arabicPeriod"/>
            </a:pPr>
            <a:r>
              <a:rPr lang="el-GR" sz="2200" b="1" i="1" u="sng" dirty="0" smtClean="0">
                <a:solidFill>
                  <a:srgbClr val="FF0000"/>
                </a:solidFill>
                <a:latin typeface="Times New Roman" pitchFamily="18" charset="0"/>
                <a:cs typeface="Times New Roman" pitchFamily="18" charset="0"/>
              </a:rPr>
              <a:t>Το κλίμα της τάξης</a:t>
            </a:r>
          </a:p>
          <a:p>
            <a:r>
              <a:rPr lang="el-GR" sz="2000" dirty="0" smtClean="0">
                <a:latin typeface="Times New Roman" pitchFamily="18" charset="0"/>
                <a:cs typeface="Times New Roman" pitchFamily="18" charset="0"/>
              </a:rPr>
              <a:t>Αντίθετα, στο νηπιαγωγείο της </a:t>
            </a:r>
            <a:r>
              <a:rPr lang="el-GR" sz="2000" b="1" dirty="0" smtClean="0">
                <a:latin typeface="Times New Roman" pitchFamily="18" charset="0"/>
                <a:cs typeface="Times New Roman" pitchFamily="18" charset="0"/>
              </a:rPr>
              <a:t>πρώτης καταγραφής</a:t>
            </a:r>
            <a:r>
              <a:rPr lang="el-GR" sz="2000" dirty="0" smtClean="0">
                <a:latin typeface="Times New Roman" pitchFamily="18" charset="0"/>
                <a:cs typeface="Times New Roman" pitchFamily="18" charset="0"/>
              </a:rPr>
              <a:t>, από τα στοιχεία που καταγράφονται, </a:t>
            </a:r>
          </a:p>
          <a:p>
            <a:pPr lvl="1"/>
            <a:r>
              <a:rPr lang="el-GR" sz="1800" b="1" i="1" dirty="0" smtClean="0">
                <a:latin typeface="Times New Roman" pitchFamily="18" charset="0"/>
                <a:cs typeface="Times New Roman" pitchFamily="18" charset="0"/>
              </a:rPr>
              <a:t>μέλημα της εκπαιδευτικού </a:t>
            </a:r>
            <a:r>
              <a:rPr lang="el-GR" sz="1800" i="1" dirty="0" smtClean="0">
                <a:latin typeface="Times New Roman" pitchFamily="18" charset="0"/>
                <a:cs typeface="Times New Roman" pitchFamily="18" charset="0"/>
              </a:rPr>
              <a:t>φαίνεται να είναι </a:t>
            </a:r>
            <a:r>
              <a:rPr lang="el-GR" sz="1800" i="1" dirty="0" smtClean="0">
                <a:solidFill>
                  <a:srgbClr val="FF0000"/>
                </a:solidFill>
                <a:latin typeface="Times New Roman" pitchFamily="18" charset="0"/>
                <a:cs typeface="Times New Roman" pitchFamily="18" charset="0"/>
              </a:rPr>
              <a:t>η κατάκτηση συγκεκριμένων γνώσεων </a:t>
            </a:r>
            <a:r>
              <a:rPr lang="el-GR" sz="1800" i="1" dirty="0" smtClean="0">
                <a:latin typeface="Times New Roman" pitchFamily="18" charset="0"/>
                <a:cs typeface="Times New Roman" pitchFamily="18" charset="0"/>
              </a:rPr>
              <a:t>από τα παιδιά</a:t>
            </a:r>
          </a:p>
          <a:p>
            <a:pPr lvl="1"/>
            <a:r>
              <a:rPr lang="el-GR" sz="1800" i="1" dirty="0" smtClean="0">
                <a:latin typeface="Times New Roman" pitchFamily="18" charset="0"/>
                <a:cs typeface="Times New Roman" pitchFamily="18" charset="0"/>
              </a:rPr>
              <a:t> να επιτύχουν τους </a:t>
            </a:r>
            <a:r>
              <a:rPr lang="el-GR" sz="1800" i="1" dirty="0" smtClean="0">
                <a:solidFill>
                  <a:srgbClr val="FF0000"/>
                </a:solidFill>
                <a:latin typeface="Times New Roman" pitchFamily="18" charset="0"/>
                <a:cs typeface="Times New Roman" pitchFamily="18" charset="0"/>
              </a:rPr>
              <a:t>στόχους που ή ίδια έχει θέσει</a:t>
            </a:r>
            <a:r>
              <a:rPr lang="el-GR" sz="1800" i="1" dirty="0" smtClean="0">
                <a:latin typeface="Times New Roman" pitchFamily="18" charset="0"/>
                <a:cs typeface="Times New Roman" pitchFamily="18" charset="0"/>
              </a:rPr>
              <a:t>, βασιζόμενη ίσως και στο Αναλυτικό Πρόγραμμα. </a:t>
            </a:r>
          </a:p>
          <a:p>
            <a:pPr lvl="1"/>
            <a:r>
              <a:rPr lang="el-GR" sz="1800" i="1" dirty="0" smtClean="0">
                <a:latin typeface="Times New Roman" pitchFamily="18" charset="0"/>
                <a:cs typeface="Times New Roman" pitchFamily="18" charset="0"/>
              </a:rPr>
              <a:t>Εστιάζοντας δηλαδή στο κλίμα της τάξης, </a:t>
            </a:r>
            <a:r>
              <a:rPr lang="el-GR" sz="1800" i="1" dirty="0" smtClean="0">
                <a:solidFill>
                  <a:srgbClr val="FF0000"/>
                </a:solidFill>
                <a:latin typeface="Times New Roman" pitchFamily="18" charset="0"/>
                <a:cs typeface="Times New Roman" pitchFamily="18" charset="0"/>
              </a:rPr>
              <a:t>σχεδιάζει τη διαδικασία ερήμην των παιδιών</a:t>
            </a:r>
            <a:r>
              <a:rPr lang="el-GR" sz="1800" i="1" dirty="0" smtClean="0">
                <a:latin typeface="Times New Roman" pitchFamily="18" charset="0"/>
                <a:cs typeface="Times New Roman" pitchFamily="18" charset="0"/>
              </a:rPr>
              <a:t>, ως μια θεωρητική πρόταση που εφαρμόζεται και όχι ως μια δυναμική διαδικασία αλληλεπιδράσεων.</a:t>
            </a:r>
          </a:p>
          <a:p>
            <a:endParaRPr lang="el-GR" sz="2000" b="1" dirty="0" smtClean="0">
              <a:latin typeface="Times New Roman" pitchFamily="18" charset="0"/>
              <a:cs typeface="Times New Roman" pitchFamily="18" charset="0"/>
            </a:endParaRPr>
          </a:p>
          <a:p>
            <a:r>
              <a:rPr lang="el-GR" sz="2000" b="1" u="sng" dirty="0" smtClean="0">
                <a:latin typeface="Times New Roman" pitchFamily="18" charset="0"/>
                <a:cs typeface="Times New Roman" pitchFamily="18" charset="0"/>
              </a:rPr>
              <a:t>Για να αναδείξουμε το κλίμα της τάξης</a:t>
            </a:r>
            <a:r>
              <a:rPr lang="el-GR" sz="2000" dirty="0" smtClean="0">
                <a:latin typeface="Times New Roman" pitchFamily="18" charset="0"/>
                <a:cs typeface="Times New Roman" pitchFamily="18" charset="0"/>
              </a:rPr>
              <a:t>, που μας επιτρέπει να κατανοήσουμε την εκπαιδευτική πράξη, </a:t>
            </a:r>
            <a:r>
              <a:rPr lang="el-GR" sz="2000" b="1" dirty="0" smtClean="0">
                <a:latin typeface="Times New Roman" pitchFamily="18" charset="0"/>
                <a:cs typeface="Times New Roman" pitchFamily="18" charset="0"/>
              </a:rPr>
              <a:t>πρέπει να διερευνούμε </a:t>
            </a:r>
            <a:r>
              <a:rPr lang="el-GR" sz="2000" dirty="0" smtClean="0">
                <a:latin typeface="Times New Roman" pitchFamily="18" charset="0"/>
                <a:cs typeface="Times New Roman" pitchFamily="18" charset="0"/>
              </a:rPr>
              <a:t>εκείνες τις παραμέτρους που </a:t>
            </a:r>
          </a:p>
          <a:p>
            <a:pPr lvl="1"/>
            <a:r>
              <a:rPr lang="el-GR" sz="1800" i="1" dirty="0" smtClean="0">
                <a:latin typeface="Times New Roman" pitchFamily="18" charset="0"/>
                <a:cs typeface="Times New Roman" pitchFamily="18" charset="0"/>
              </a:rPr>
              <a:t>όχι μόνο </a:t>
            </a:r>
            <a:r>
              <a:rPr lang="el-GR" sz="1800" i="1" dirty="0" smtClean="0">
                <a:solidFill>
                  <a:srgbClr val="FF0000"/>
                </a:solidFill>
                <a:latin typeface="Times New Roman" pitchFamily="18" charset="0"/>
                <a:cs typeface="Times New Roman" pitchFamily="18" charset="0"/>
              </a:rPr>
              <a:t>επιτρέπουν </a:t>
            </a:r>
            <a:r>
              <a:rPr lang="el-GR" sz="1800" i="1" dirty="0" smtClean="0">
                <a:latin typeface="Times New Roman" pitchFamily="18" charset="0"/>
                <a:cs typeface="Times New Roman" pitchFamily="18" charset="0"/>
              </a:rPr>
              <a:t>τη συμμετοχή, </a:t>
            </a:r>
            <a:r>
              <a:rPr lang="el-GR" sz="1800" b="1" i="1" dirty="0" smtClean="0">
                <a:latin typeface="Times New Roman" pitchFamily="18" charset="0"/>
                <a:cs typeface="Times New Roman" pitchFamily="18" charset="0"/>
              </a:rPr>
              <a:t>αλλά και </a:t>
            </a:r>
            <a:r>
              <a:rPr lang="el-GR" sz="1800" b="1" i="1" dirty="0" smtClean="0">
                <a:solidFill>
                  <a:srgbClr val="FF0000"/>
                </a:solidFill>
                <a:latin typeface="Times New Roman" pitchFamily="18" charset="0"/>
                <a:cs typeface="Times New Roman" pitchFamily="18" charset="0"/>
              </a:rPr>
              <a:t>ενδυναμώνουν</a:t>
            </a:r>
            <a:r>
              <a:rPr lang="el-GR" sz="1800" b="1" i="1" dirty="0" smtClean="0">
                <a:latin typeface="Times New Roman" pitchFamily="18" charset="0"/>
                <a:cs typeface="Times New Roman" pitchFamily="18" charset="0"/>
              </a:rPr>
              <a:t> </a:t>
            </a:r>
            <a:r>
              <a:rPr lang="el-GR" sz="1800" i="1" dirty="0" smtClean="0">
                <a:latin typeface="Times New Roman" pitchFamily="18" charset="0"/>
                <a:cs typeface="Times New Roman" pitchFamily="18" charset="0"/>
              </a:rPr>
              <a:t>τα παιδιά σε μια τέτοια προοπτική </a:t>
            </a:r>
          </a:p>
          <a:p>
            <a:pPr lvl="1"/>
            <a:r>
              <a:rPr lang="el-GR" sz="1800" i="1" dirty="0" smtClean="0">
                <a:latin typeface="Times New Roman" pitchFamily="18" charset="0"/>
                <a:cs typeface="Times New Roman" pitchFamily="18" charset="0"/>
              </a:rPr>
              <a:t>ή και τις παραμέτρους που λειτουργούν </a:t>
            </a:r>
            <a:r>
              <a:rPr lang="el-GR" sz="1800" i="1" dirty="0" smtClean="0">
                <a:solidFill>
                  <a:srgbClr val="FF0000"/>
                </a:solidFill>
                <a:latin typeface="Times New Roman" pitchFamily="18" charset="0"/>
                <a:cs typeface="Times New Roman" pitchFamily="18" charset="0"/>
              </a:rPr>
              <a:t>αποτρεπτικά ή περιοριστικά. </a:t>
            </a:r>
            <a:endParaRPr lang="el-GR" sz="18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14356"/>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500958" cy="6143644"/>
          </a:xfrm>
        </p:spPr>
        <p:txBody>
          <a:bodyPr>
            <a:normAutofit/>
          </a:bodyPr>
          <a:lstStyle/>
          <a:p>
            <a:pPr marL="457200" indent="-457200" algn="ctr">
              <a:buAutoNum type="arabicPeriod"/>
            </a:pPr>
            <a:r>
              <a:rPr lang="el-GR" sz="2200" b="1" i="1" u="sng" dirty="0" smtClean="0">
                <a:solidFill>
                  <a:srgbClr val="FF0000"/>
                </a:solidFill>
                <a:latin typeface="Times New Roman" pitchFamily="18" charset="0"/>
                <a:cs typeface="Times New Roman" pitchFamily="18" charset="0"/>
              </a:rPr>
              <a:t>Παρατηρώντας το κλίμα της τάξης </a:t>
            </a:r>
            <a:r>
              <a:rPr lang="el-GR" sz="2200" b="1" i="1" u="sng" dirty="0" err="1" smtClean="0">
                <a:solidFill>
                  <a:srgbClr val="FF0000"/>
                </a:solidFill>
                <a:latin typeface="Times New Roman" pitchFamily="18" charset="0"/>
                <a:cs typeface="Times New Roman" pitchFamily="18" charset="0"/>
              </a:rPr>
              <a:t>αναρωτιώμαστε</a:t>
            </a:r>
            <a:r>
              <a:rPr lang="el-GR" sz="2200" b="1" i="1" u="sng" dirty="0" smtClean="0">
                <a:solidFill>
                  <a:srgbClr val="FF0000"/>
                </a:solidFill>
                <a:latin typeface="Times New Roman" pitchFamily="18" charset="0"/>
                <a:cs typeface="Times New Roman" pitchFamily="18" charset="0"/>
              </a:rPr>
              <a:t>:</a:t>
            </a:r>
          </a:p>
          <a:p>
            <a:r>
              <a:rPr lang="el-GR" sz="1900" dirty="0" smtClean="0">
                <a:latin typeface="Times New Roman" pitchFamily="18" charset="0"/>
                <a:cs typeface="Times New Roman" pitchFamily="18" charset="0"/>
              </a:rPr>
              <a:t>Σε ένα πλαίσιο προβληματισμού για την επικοινωνία / αλληλεπίδραση στην τάξη, </a:t>
            </a:r>
            <a:r>
              <a:rPr lang="el-GR" sz="1900" b="1" dirty="0" smtClean="0">
                <a:latin typeface="Times New Roman" pitchFamily="18" charset="0"/>
                <a:cs typeface="Times New Roman" pitchFamily="18" charset="0"/>
              </a:rPr>
              <a:t>τα ερωτήματα που προκύπτουν </a:t>
            </a:r>
            <a:r>
              <a:rPr lang="el-GR" sz="1900" dirty="0" smtClean="0">
                <a:latin typeface="Times New Roman" pitchFamily="18" charset="0"/>
                <a:cs typeface="Times New Roman" pitchFamily="18" charset="0"/>
              </a:rPr>
              <a:t>και μπορούν </a:t>
            </a:r>
            <a:r>
              <a:rPr lang="el-GR" sz="1900" b="1" dirty="0" smtClean="0">
                <a:latin typeface="Times New Roman" pitchFamily="18" charset="0"/>
                <a:cs typeface="Times New Roman" pitchFamily="18" charset="0"/>
              </a:rPr>
              <a:t>να κατευθύνουν την εστίαση της παρατήρησης </a:t>
            </a:r>
            <a:r>
              <a:rPr lang="el-GR" sz="1900" dirty="0" smtClean="0">
                <a:latin typeface="Times New Roman" pitchFamily="18" charset="0"/>
                <a:cs typeface="Times New Roman" pitchFamily="18" charset="0"/>
              </a:rPr>
              <a:t>μας είναι:</a:t>
            </a:r>
          </a:p>
          <a:p>
            <a:pPr lvl="1"/>
            <a:r>
              <a:rPr lang="el-GR" sz="1800" b="1" i="1" dirty="0" smtClean="0">
                <a:latin typeface="Times New Roman" pitchFamily="18" charset="0"/>
                <a:cs typeface="Times New Roman" pitchFamily="18" charset="0"/>
              </a:rPr>
              <a:t>Σε ποιο βαθμό </a:t>
            </a:r>
            <a:r>
              <a:rPr lang="el-GR" sz="1800" i="1" dirty="0" smtClean="0">
                <a:latin typeface="Times New Roman" pitchFamily="18" charset="0"/>
                <a:cs typeface="Times New Roman" pitchFamily="18" charset="0"/>
              </a:rPr>
              <a:t>στο νηπιαγωγείο </a:t>
            </a:r>
            <a:r>
              <a:rPr lang="el-GR" sz="1800" b="1" i="1" dirty="0" smtClean="0">
                <a:latin typeface="Times New Roman" pitchFamily="18" charset="0"/>
                <a:cs typeface="Times New Roman" pitchFamily="18" charset="0"/>
              </a:rPr>
              <a:t>παρέχεται </a:t>
            </a:r>
            <a:r>
              <a:rPr lang="el-GR" sz="1800" i="1" dirty="0" smtClean="0">
                <a:latin typeface="Times New Roman" pitchFamily="18" charset="0"/>
                <a:cs typeface="Times New Roman" pitchFamily="18" charset="0"/>
              </a:rPr>
              <a:t>στα παιδιά </a:t>
            </a:r>
            <a:r>
              <a:rPr lang="el-GR" sz="1800" i="1" dirty="0" smtClean="0">
                <a:solidFill>
                  <a:srgbClr val="FF0000"/>
                </a:solidFill>
                <a:latin typeface="Times New Roman" pitchFamily="18" charset="0"/>
                <a:cs typeface="Times New Roman" pitchFamily="18" charset="0"/>
              </a:rPr>
              <a:t>χώρος για να εκφραστούν;</a:t>
            </a:r>
          </a:p>
          <a:p>
            <a:pPr lvl="1"/>
            <a:endParaRPr lang="el-GR" sz="1800" i="1" dirty="0" smtClean="0">
              <a:solidFill>
                <a:srgbClr val="FF0000"/>
              </a:solidFill>
              <a:latin typeface="Times New Roman" pitchFamily="18" charset="0"/>
              <a:cs typeface="Times New Roman" pitchFamily="18" charset="0"/>
            </a:endParaRPr>
          </a:p>
          <a:p>
            <a:pPr lvl="1"/>
            <a:r>
              <a:rPr lang="el-GR" sz="1800" b="1" i="1" dirty="0" smtClean="0">
                <a:latin typeface="Times New Roman" pitchFamily="18" charset="0"/>
                <a:cs typeface="Times New Roman" pitchFamily="18" charset="0"/>
              </a:rPr>
              <a:t>Αισθάνονται τα παιδιά </a:t>
            </a:r>
            <a:r>
              <a:rPr lang="el-GR" sz="1800" i="1" dirty="0" smtClean="0">
                <a:latin typeface="Times New Roman" pitchFamily="18" charset="0"/>
                <a:cs typeface="Times New Roman" pitchFamily="18" charset="0"/>
              </a:rPr>
              <a:t>ότι έχουν </a:t>
            </a:r>
            <a:r>
              <a:rPr lang="el-GR" sz="1800" b="1" i="1" dirty="0" smtClean="0">
                <a:latin typeface="Times New Roman" pitchFamily="18" charset="0"/>
                <a:cs typeface="Times New Roman" pitchFamily="18" charset="0"/>
              </a:rPr>
              <a:t>τη δυνατότητα </a:t>
            </a:r>
            <a:r>
              <a:rPr lang="el-GR" sz="1800" i="1" dirty="0" smtClean="0">
                <a:solidFill>
                  <a:srgbClr val="FF0000"/>
                </a:solidFill>
                <a:latin typeface="Times New Roman" pitchFamily="18" charset="0"/>
                <a:cs typeface="Times New Roman" pitchFamily="18" charset="0"/>
              </a:rPr>
              <a:t>να δράσουν με βάση τη δική τους πολιτισμική ταυτότητα;</a:t>
            </a:r>
          </a:p>
          <a:p>
            <a:pPr lvl="1"/>
            <a:endParaRPr lang="el-GR" sz="1800" i="1" dirty="0" smtClean="0">
              <a:solidFill>
                <a:srgbClr val="FF0000"/>
              </a:solidFill>
              <a:latin typeface="Times New Roman" pitchFamily="18" charset="0"/>
              <a:cs typeface="Times New Roman" pitchFamily="18" charset="0"/>
            </a:endParaRPr>
          </a:p>
          <a:p>
            <a:pPr lvl="1"/>
            <a:r>
              <a:rPr lang="el-GR" sz="1800" b="1" i="1" dirty="0" smtClean="0">
                <a:latin typeface="Times New Roman" pitchFamily="18" charset="0"/>
                <a:cs typeface="Times New Roman" pitchFamily="18" charset="0"/>
              </a:rPr>
              <a:t>Σε ποιο βαθμό </a:t>
            </a:r>
            <a:r>
              <a:rPr lang="el-GR" sz="1800" i="1" dirty="0" smtClean="0">
                <a:latin typeface="Times New Roman" pitchFamily="18" charset="0"/>
                <a:cs typeface="Times New Roman" pitchFamily="18" charset="0"/>
              </a:rPr>
              <a:t>το εκπαιδευτικό περιβάλλον </a:t>
            </a:r>
            <a:r>
              <a:rPr lang="el-GR" sz="1800" b="1" i="1" dirty="0" smtClean="0">
                <a:latin typeface="Times New Roman" pitchFamily="18" charset="0"/>
                <a:cs typeface="Times New Roman" pitchFamily="18" charset="0"/>
              </a:rPr>
              <a:t>σέβεται</a:t>
            </a:r>
            <a:r>
              <a:rPr lang="el-GR" sz="1800" i="1" dirty="0" smtClean="0">
                <a:solidFill>
                  <a:srgbClr val="FF0000"/>
                </a:solidFill>
                <a:latin typeface="Times New Roman" pitchFamily="18" charset="0"/>
                <a:cs typeface="Times New Roman" pitchFamily="18" charset="0"/>
              </a:rPr>
              <a:t>, αποδέχεται και δίνει χώρο στη «φωνή» του παιδιού</a:t>
            </a:r>
            <a:r>
              <a:rPr lang="el-GR" sz="1800" i="1" dirty="0" smtClean="0">
                <a:latin typeface="Times New Roman" pitchFamily="18" charset="0"/>
                <a:cs typeface="Times New Roman" pitchFamily="18" charset="0"/>
              </a:rPr>
              <a:t>;</a:t>
            </a:r>
          </a:p>
          <a:p>
            <a:pPr lvl="1"/>
            <a:endParaRPr lang="el-GR" sz="1800" i="1" dirty="0" smtClean="0">
              <a:latin typeface="Times New Roman" pitchFamily="18" charset="0"/>
              <a:cs typeface="Times New Roman" pitchFamily="18" charset="0"/>
            </a:endParaRPr>
          </a:p>
          <a:p>
            <a:pPr lvl="1"/>
            <a:r>
              <a:rPr lang="el-GR" sz="1800" b="1" i="1" dirty="0" smtClean="0">
                <a:latin typeface="Times New Roman" pitchFamily="18" charset="0"/>
                <a:cs typeface="Times New Roman" pitchFamily="18" charset="0"/>
              </a:rPr>
              <a:t>Σε ποιο βαθμό </a:t>
            </a:r>
            <a:r>
              <a:rPr lang="el-GR" sz="1800" i="1" dirty="0" smtClean="0">
                <a:latin typeface="Times New Roman" pitchFamily="18" charset="0"/>
                <a:cs typeface="Times New Roman" pitchFamily="18" charset="0"/>
              </a:rPr>
              <a:t>ο/η εκπαιδευτικός με τη στάση και τις παρεμβάσεις του/ της </a:t>
            </a:r>
            <a:r>
              <a:rPr lang="el-GR" sz="1800" i="1" dirty="0" smtClean="0">
                <a:solidFill>
                  <a:srgbClr val="FF0000"/>
                </a:solidFill>
                <a:latin typeface="Times New Roman" pitchFamily="18" charset="0"/>
                <a:cs typeface="Times New Roman" pitchFamily="18" charset="0"/>
              </a:rPr>
              <a:t>αποδέχεται ή απορρίπτει</a:t>
            </a:r>
            <a:r>
              <a:rPr lang="el-GR" sz="1800" i="1" dirty="0" smtClean="0">
                <a:latin typeface="Times New Roman" pitchFamily="18" charset="0"/>
                <a:cs typeface="Times New Roman" pitchFamily="18" charset="0"/>
              </a:rPr>
              <a:t>, άμεσα ή έμμεσα, </a:t>
            </a:r>
            <a:r>
              <a:rPr lang="el-GR" sz="1800" i="1" dirty="0" smtClean="0">
                <a:solidFill>
                  <a:srgbClr val="FF0000"/>
                </a:solidFill>
                <a:latin typeface="Times New Roman" pitchFamily="18" charset="0"/>
                <a:cs typeface="Times New Roman" pitchFamily="18" charset="0"/>
              </a:rPr>
              <a:t>τα παιδιά, </a:t>
            </a:r>
            <a:r>
              <a:rPr lang="el-GR" sz="1800" i="1" dirty="0" smtClean="0">
                <a:latin typeface="Times New Roman" pitchFamily="18" charset="0"/>
                <a:cs typeface="Times New Roman" pitchFamily="18" charset="0"/>
              </a:rPr>
              <a:t>υποστηρίζοντας τα ή αποκλείοντας και περιθωριοποιώντας τα;</a:t>
            </a:r>
          </a:p>
          <a:p>
            <a:pPr lvl="1"/>
            <a:endParaRPr lang="el-GR" sz="1800" i="1" dirty="0" smtClean="0">
              <a:latin typeface="Times New Roman" pitchFamily="18" charset="0"/>
              <a:cs typeface="Times New Roman" pitchFamily="18" charset="0"/>
            </a:endParaRPr>
          </a:p>
          <a:p>
            <a:pPr lvl="1"/>
            <a:r>
              <a:rPr lang="el-GR" sz="1800" b="1" i="1" dirty="0" smtClean="0">
                <a:latin typeface="Times New Roman" pitchFamily="18" charset="0"/>
                <a:cs typeface="Times New Roman" pitchFamily="18" charset="0"/>
              </a:rPr>
              <a:t>Σε ποιο βαθμό </a:t>
            </a:r>
            <a:r>
              <a:rPr lang="el-GR" sz="1800" i="1" dirty="0" smtClean="0">
                <a:latin typeface="Times New Roman" pitchFamily="18" charset="0"/>
                <a:cs typeface="Times New Roman" pitchFamily="18" charset="0"/>
              </a:rPr>
              <a:t>επίσης το διαμορφούμενο </a:t>
            </a:r>
            <a:r>
              <a:rPr lang="el-GR" sz="1800" i="1" dirty="0" smtClean="0">
                <a:solidFill>
                  <a:srgbClr val="FF0000"/>
                </a:solidFill>
                <a:latin typeface="Times New Roman" pitchFamily="18" charset="0"/>
                <a:cs typeface="Times New Roman" pitchFamily="18" charset="0"/>
              </a:rPr>
              <a:t>επιτρεπτικό ή μη κλίμα </a:t>
            </a:r>
            <a:r>
              <a:rPr lang="el-GR" sz="1800" b="1" i="1" dirty="0" smtClean="0">
                <a:latin typeface="Times New Roman" pitchFamily="18" charset="0"/>
                <a:cs typeface="Times New Roman" pitchFamily="18" charset="0"/>
              </a:rPr>
              <a:t>επηρεάζει</a:t>
            </a:r>
            <a:r>
              <a:rPr lang="el-GR" sz="1800" i="1" dirty="0" smtClean="0">
                <a:latin typeface="Times New Roman" pitchFamily="18" charset="0"/>
                <a:cs typeface="Times New Roman" pitchFamily="18" charset="0"/>
              </a:rPr>
              <a:t> ανάλογα και </a:t>
            </a:r>
            <a:r>
              <a:rPr lang="el-GR" sz="1800" i="1" dirty="0" smtClean="0">
                <a:solidFill>
                  <a:srgbClr val="FF0000"/>
                </a:solidFill>
                <a:latin typeface="Times New Roman" pitchFamily="18" charset="0"/>
                <a:cs typeface="Times New Roman" pitchFamily="18" charset="0"/>
              </a:rPr>
              <a:t>τις σχέσεις </a:t>
            </a:r>
            <a:r>
              <a:rPr lang="el-GR" sz="1800" i="1" dirty="0" smtClean="0">
                <a:latin typeface="Times New Roman" pitchFamily="18" charset="0"/>
                <a:cs typeface="Times New Roman" pitchFamily="18" charset="0"/>
              </a:rPr>
              <a:t>ανάμεσα στα παιδιά;</a:t>
            </a:r>
          </a:p>
          <a:p>
            <a:endParaRPr lang="el-GR" sz="2000" dirty="0" smtClean="0">
              <a:latin typeface="Times New Roman" pitchFamily="18" charset="0"/>
              <a:cs typeface="Times New Roman" pitchFamily="18" charset="0"/>
            </a:endParaRPr>
          </a:p>
          <a:p>
            <a:pPr>
              <a:buNone/>
            </a:pPr>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642918"/>
          </a:xfrm>
        </p:spPr>
        <p:txBody>
          <a:bodyPr>
            <a:normAutofit fontScale="90000"/>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642918"/>
            <a:ext cx="7286644" cy="6215082"/>
          </a:xfrm>
        </p:spPr>
        <p:txBody>
          <a:bodyPr>
            <a:normAutofit/>
          </a:bodyPr>
          <a:lstStyle/>
          <a:p>
            <a:pPr algn="ctr">
              <a:buNone/>
            </a:pPr>
            <a:r>
              <a:rPr lang="el-GR" sz="1800" b="1" dirty="0" smtClean="0">
                <a:latin typeface="Times New Roman" pitchFamily="18" charset="0"/>
                <a:cs typeface="Times New Roman" pitchFamily="18" charset="0"/>
              </a:rPr>
              <a:t>Δραστηριότητα 2: Διαβάστε προσεκτικά τις ακόλουθες καταγραφές:</a:t>
            </a:r>
          </a:p>
          <a:p>
            <a:r>
              <a:rPr lang="el-GR" sz="1800" b="1" i="1" dirty="0" smtClean="0">
                <a:latin typeface="Times New Roman" pitchFamily="18" charset="0"/>
                <a:cs typeface="Times New Roman" pitchFamily="18" charset="0"/>
              </a:rPr>
              <a:t>Ποια είναι τα στοιχεία </a:t>
            </a:r>
            <a:r>
              <a:rPr lang="el-GR" sz="1800" i="1" dirty="0" smtClean="0">
                <a:latin typeface="Times New Roman" pitchFamily="18" charset="0"/>
                <a:cs typeface="Times New Roman" pitchFamily="18" charset="0"/>
              </a:rPr>
              <a:t>εκείνα σε κάθε καταγραφή που μας βοηθούν να υποθέσουμε εάν η νηπιαγωγός </a:t>
            </a:r>
            <a:r>
              <a:rPr lang="el-GR" sz="1800" b="1" i="1" dirty="0" smtClean="0">
                <a:latin typeface="Times New Roman" pitchFamily="18" charset="0"/>
                <a:cs typeface="Times New Roman" pitchFamily="18" charset="0"/>
              </a:rPr>
              <a:t>διαμορφώνει ένα επιτρεπτικό κλίμα </a:t>
            </a:r>
            <a:r>
              <a:rPr lang="el-GR" sz="1800" i="1" dirty="0" smtClean="0">
                <a:latin typeface="Times New Roman" pitchFamily="18" charset="0"/>
                <a:cs typeface="Times New Roman" pitchFamily="18" charset="0"/>
              </a:rPr>
              <a:t>στη σχολική τάξη;</a:t>
            </a:r>
          </a:p>
          <a:p>
            <a:r>
              <a:rPr lang="el-GR" sz="1800" i="1" dirty="0" smtClean="0">
                <a:latin typeface="Times New Roman" pitchFamily="18" charset="0"/>
                <a:cs typeface="Times New Roman" pitchFamily="18" charset="0"/>
              </a:rPr>
              <a:t>Μπορούμε να κατανοήσουμε </a:t>
            </a:r>
            <a:r>
              <a:rPr lang="el-GR" sz="1800" b="1" i="1" dirty="0" smtClean="0">
                <a:latin typeface="Times New Roman" pitchFamily="18" charset="0"/>
                <a:cs typeface="Times New Roman" pitchFamily="18" charset="0"/>
              </a:rPr>
              <a:t>τους στόχους</a:t>
            </a:r>
            <a:r>
              <a:rPr lang="el-GR" sz="1800" i="1" dirty="0" smtClean="0">
                <a:latin typeface="Times New Roman" pitchFamily="18" charset="0"/>
                <a:cs typeface="Times New Roman" pitchFamily="18" charset="0"/>
              </a:rPr>
              <a:t> κάθε νηπιαγωγού αλλά και </a:t>
            </a:r>
            <a:r>
              <a:rPr lang="el-GR" sz="1800" b="1" i="1" dirty="0" smtClean="0">
                <a:latin typeface="Times New Roman" pitchFamily="18" charset="0"/>
                <a:cs typeface="Times New Roman" pitchFamily="18" charset="0"/>
              </a:rPr>
              <a:t>τους τρόπους με τους οποίους επιδιώκει</a:t>
            </a:r>
            <a:r>
              <a:rPr lang="el-GR" sz="1800" i="1" dirty="0" smtClean="0">
                <a:latin typeface="Times New Roman" pitchFamily="18" charset="0"/>
                <a:cs typeface="Times New Roman" pitchFamily="18" charset="0"/>
              </a:rPr>
              <a:t> να τους επιτύχει;</a:t>
            </a:r>
          </a:p>
          <a:p>
            <a:pPr>
              <a:buNone/>
            </a:pPr>
            <a:endParaRPr lang="el-GR" sz="2000" dirty="0" smtClean="0">
              <a:latin typeface="Times New Roman" pitchFamily="18" charset="0"/>
              <a:cs typeface="Times New Roman" pitchFamily="18" charset="0"/>
            </a:endParaRPr>
          </a:p>
        </p:txBody>
      </p:sp>
      <p:sp>
        <p:nvSpPr>
          <p:cNvPr id="4" name="3 - Ορθογώνιο"/>
          <p:cNvSpPr/>
          <p:nvPr/>
        </p:nvSpPr>
        <p:spPr>
          <a:xfrm>
            <a:off x="285720" y="2571744"/>
            <a:ext cx="7143800" cy="4286256"/>
          </a:xfrm>
          <a:prstGeom prst="rec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800" b="1" dirty="0" smtClean="0">
                <a:solidFill>
                  <a:schemeClr val="tx1"/>
                </a:solidFill>
                <a:latin typeface="Times New Roman" pitchFamily="18" charset="0"/>
                <a:cs typeface="Times New Roman" pitchFamily="18" charset="0"/>
              </a:rPr>
              <a:t>Καταγραφή 1</a:t>
            </a:r>
          </a:p>
          <a:p>
            <a:r>
              <a:rPr lang="el-GR" sz="1800" dirty="0" smtClean="0">
                <a:solidFill>
                  <a:schemeClr val="tx1"/>
                </a:solidFill>
                <a:latin typeface="Times New Roman" pitchFamily="18" charset="0"/>
                <a:cs typeface="Times New Roman" pitchFamily="18" charset="0"/>
              </a:rPr>
              <a:t>Μια νηπιαγωγός λέει στα παιδιά ότι θα αναπτύξουν ένα πρόγραμμα </a:t>
            </a:r>
            <a:r>
              <a:rPr lang="el-GR" sz="1800" dirty="0" err="1" smtClean="0">
                <a:solidFill>
                  <a:schemeClr val="tx1"/>
                </a:solidFill>
                <a:latin typeface="Times New Roman" pitchFamily="18" charset="0"/>
                <a:cs typeface="Times New Roman" pitchFamily="18" charset="0"/>
              </a:rPr>
              <a:t>φιλαναγνωσίας</a:t>
            </a:r>
            <a:r>
              <a:rPr lang="el-GR" sz="1800" dirty="0" smtClean="0">
                <a:solidFill>
                  <a:schemeClr val="tx1"/>
                </a:solidFill>
                <a:latin typeface="Times New Roman" pitchFamily="18" charset="0"/>
                <a:cs typeface="Times New Roman" pitchFamily="18" charset="0"/>
              </a:rPr>
              <a:t>. </a:t>
            </a:r>
          </a:p>
          <a:p>
            <a:r>
              <a:rPr lang="el-GR" sz="1800" b="1" dirty="0" smtClean="0">
                <a:solidFill>
                  <a:schemeClr val="tx1"/>
                </a:solidFill>
                <a:latin typeface="Times New Roman" pitchFamily="18" charset="0"/>
                <a:cs typeface="Times New Roman" pitchFamily="18" charset="0"/>
              </a:rPr>
              <a:t>Ζητά από τα παιδιά </a:t>
            </a:r>
            <a:r>
              <a:rPr lang="el-GR" sz="1800" dirty="0" smtClean="0">
                <a:solidFill>
                  <a:schemeClr val="tx1"/>
                </a:solidFill>
                <a:latin typeface="Times New Roman" pitchFamily="18" charset="0"/>
                <a:cs typeface="Times New Roman" pitchFamily="18" charset="0"/>
              </a:rPr>
              <a:t>να φέρουν την επόμενη μέρα ένα </a:t>
            </a:r>
            <a:r>
              <a:rPr lang="el-GR" sz="1800" b="1" dirty="0" smtClean="0">
                <a:solidFill>
                  <a:schemeClr val="tx1"/>
                </a:solidFill>
                <a:latin typeface="Times New Roman" pitchFamily="18" charset="0"/>
                <a:cs typeface="Times New Roman" pitchFamily="18" charset="0"/>
              </a:rPr>
              <a:t>αγαπημένο τους βιβλί</a:t>
            </a:r>
            <a:r>
              <a:rPr lang="el-GR" sz="1800" dirty="0" smtClean="0">
                <a:solidFill>
                  <a:schemeClr val="tx1"/>
                </a:solidFill>
                <a:latin typeface="Times New Roman" pitchFamily="18" charset="0"/>
                <a:cs typeface="Times New Roman" pitchFamily="18" charset="0"/>
              </a:rPr>
              <a:t>ο από το σπίτι. Τους τονίζει ότι τα παιδιά με τη σειρά θα </a:t>
            </a:r>
            <a:r>
              <a:rPr lang="el-GR" sz="1800" b="1" dirty="0" smtClean="0">
                <a:solidFill>
                  <a:schemeClr val="tx1"/>
                </a:solidFill>
                <a:latin typeface="Times New Roman" pitchFamily="18" charset="0"/>
                <a:cs typeface="Times New Roman" pitchFamily="18" charset="0"/>
              </a:rPr>
              <a:t>παρουσιάσουν</a:t>
            </a:r>
            <a:r>
              <a:rPr lang="el-GR" sz="1800" dirty="0" smtClean="0">
                <a:solidFill>
                  <a:schemeClr val="tx1"/>
                </a:solidFill>
                <a:latin typeface="Times New Roman" pitchFamily="18" charset="0"/>
                <a:cs typeface="Times New Roman" pitchFamily="18" charset="0"/>
              </a:rPr>
              <a:t> το αγαπημένο τους στους υπολοίπους...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Κάποια παιδιά φαίνονται μαζεμένα, ίσως και αμήχανα. «Υπάρχει κάποιο παιδί που δεν θέλει να συμμετάσχει;» ρωτάει η νηπιαγωγός. </a:t>
            </a:r>
          </a:p>
          <a:p>
            <a:r>
              <a:rPr lang="el-GR" sz="1800" dirty="0" smtClean="0">
                <a:solidFill>
                  <a:schemeClr val="tx1"/>
                </a:solidFill>
                <a:latin typeface="Times New Roman" pitchFamily="18" charset="0"/>
                <a:cs typeface="Times New Roman" pitchFamily="18" charset="0"/>
              </a:rPr>
              <a:t>Ο </a:t>
            </a:r>
            <a:r>
              <a:rPr lang="el-GR" sz="1800" dirty="0" err="1" smtClean="0">
                <a:solidFill>
                  <a:schemeClr val="tx1"/>
                </a:solidFill>
                <a:latin typeface="Times New Roman" pitchFamily="18" charset="0"/>
                <a:cs typeface="Times New Roman" pitchFamily="18" charset="0"/>
              </a:rPr>
              <a:t>Ρεσβάν</a:t>
            </a:r>
            <a:r>
              <a:rPr lang="el-GR" sz="1800" dirty="0" smtClean="0">
                <a:solidFill>
                  <a:schemeClr val="tx1"/>
                </a:solidFill>
                <a:latin typeface="Times New Roman" pitchFamily="18" charset="0"/>
                <a:cs typeface="Times New Roman" pitchFamily="18" charset="0"/>
              </a:rPr>
              <a:t> </a:t>
            </a:r>
            <a:r>
              <a:rPr lang="el-GR" sz="1800" dirty="0" err="1" smtClean="0">
                <a:solidFill>
                  <a:schemeClr val="tx1"/>
                </a:solidFill>
                <a:latin typeface="Times New Roman" pitchFamily="18" charset="0"/>
                <a:cs typeface="Times New Roman" pitchFamily="18" charset="0"/>
              </a:rPr>
              <a:t>τής</a:t>
            </a:r>
            <a:r>
              <a:rPr lang="el-GR" sz="1800" dirty="0" smtClean="0">
                <a:solidFill>
                  <a:schemeClr val="tx1"/>
                </a:solidFill>
                <a:latin typeface="Times New Roman" pitchFamily="18" charset="0"/>
                <a:cs typeface="Times New Roman" pitchFamily="18" charset="0"/>
              </a:rPr>
              <a:t> </a:t>
            </a:r>
            <a:r>
              <a:rPr lang="el-GR" sz="1800" b="1" dirty="0" smtClean="0">
                <a:solidFill>
                  <a:schemeClr val="tx1"/>
                </a:solidFill>
                <a:latin typeface="Times New Roman" pitchFamily="18" charset="0"/>
                <a:cs typeface="Times New Roman" pitchFamily="18" charset="0"/>
              </a:rPr>
              <a:t>λέει ότι δεν έχει βιβλίο </a:t>
            </a:r>
            <a:r>
              <a:rPr lang="el-GR" sz="1800" dirty="0" smtClean="0">
                <a:solidFill>
                  <a:schemeClr val="tx1"/>
                </a:solidFill>
                <a:latin typeface="Times New Roman" pitchFamily="18" charset="0"/>
                <a:cs typeface="Times New Roman" pitchFamily="18" charset="0"/>
              </a:rPr>
              <a:t>σπίτι του. Όταν καταλαβαίνει από τη στάση τους ότι υπάρχει απροθυμία και σε άλλα παιδιά, για να τους καθησυχάσει, τους επισημαίνει ότι </a:t>
            </a:r>
            <a:r>
              <a:rPr lang="el-GR" sz="1800" b="1" dirty="0" smtClean="0">
                <a:solidFill>
                  <a:schemeClr val="tx1"/>
                </a:solidFill>
                <a:latin typeface="Times New Roman" pitchFamily="18" charset="0"/>
                <a:cs typeface="Times New Roman" pitchFamily="18" charset="0"/>
              </a:rPr>
              <a:t>θα φέρουν βιβλία </a:t>
            </a:r>
            <a:r>
              <a:rPr lang="el-GR" sz="1800" dirty="0" smtClean="0">
                <a:solidFill>
                  <a:schemeClr val="tx1"/>
                </a:solidFill>
                <a:latin typeface="Times New Roman" pitchFamily="18" charset="0"/>
                <a:cs typeface="Times New Roman" pitchFamily="18" charset="0"/>
              </a:rPr>
              <a:t>και θα συμμετέχουν </a:t>
            </a:r>
            <a:r>
              <a:rPr lang="el-GR" sz="1800" b="1" dirty="0" smtClean="0">
                <a:solidFill>
                  <a:schemeClr val="tx1"/>
                </a:solidFill>
                <a:latin typeface="Times New Roman" pitchFamily="18" charset="0"/>
                <a:cs typeface="Times New Roman" pitchFamily="18" charset="0"/>
              </a:rPr>
              <a:t>όσα παιδιά έχουν βιβλία σπίτι τους.</a:t>
            </a:r>
            <a:r>
              <a:rPr lang="el-GR" dirty="0" smtClean="0">
                <a:latin typeface="Times New Roman" pitchFamily="18" charset="0"/>
                <a:cs typeface="Times New Roman" pitchFamily="18" charset="0"/>
              </a:rPr>
              <a:t> </a:t>
            </a:r>
          </a:p>
          <a:p>
            <a:endParaRPr lang="el-GR" sz="1400" dirty="0" smtClean="0">
              <a:solidFill>
                <a:schemeClr val="tx1"/>
              </a:solidFill>
              <a:latin typeface="Times New Roman" pitchFamily="18" charset="0"/>
              <a:cs typeface="Times New Roman" pitchFamily="18" charset="0"/>
            </a:endParaRPr>
          </a:p>
          <a:p>
            <a:r>
              <a:rPr lang="el-GR" sz="1400" dirty="0" smtClean="0">
                <a:solidFill>
                  <a:schemeClr val="tx1"/>
                </a:solidFill>
                <a:latin typeface="Times New Roman" pitchFamily="18" charset="0"/>
                <a:cs typeface="Times New Roman" pitchFamily="18" charset="0"/>
              </a:rPr>
              <a:t>Πηγή: Ανδρούσου, Α., </a:t>
            </a:r>
            <a:r>
              <a:rPr lang="el-GR" sz="1400" dirty="0" err="1" smtClean="0">
                <a:solidFill>
                  <a:schemeClr val="tx1"/>
                </a:solidFill>
                <a:latin typeface="Times New Roman" pitchFamily="18" charset="0"/>
                <a:cs typeface="Times New Roman" pitchFamily="18" charset="0"/>
              </a:rPr>
              <a:t>Κορτέση</a:t>
            </a:r>
            <a:r>
              <a:rPr lang="el-GR" sz="1400" dirty="0" smtClean="0">
                <a:solidFill>
                  <a:schemeClr val="tx1"/>
                </a:solidFill>
                <a:latin typeface="Times New Roman" pitchFamily="18" charset="0"/>
                <a:cs typeface="Times New Roman" pitchFamily="18" charset="0"/>
              </a:rPr>
              <a:t>-</a:t>
            </a:r>
            <a:r>
              <a:rPr lang="el-GR" sz="1400" dirty="0" err="1" smtClean="0">
                <a:solidFill>
                  <a:schemeClr val="tx1"/>
                </a:solidFill>
                <a:latin typeface="Times New Roman" pitchFamily="18" charset="0"/>
                <a:cs typeface="Times New Roman" pitchFamily="18" charset="0"/>
              </a:rPr>
              <a:t>Δαθέρμου</a:t>
            </a:r>
            <a:r>
              <a:rPr lang="el-GR" sz="1400" dirty="0" smtClean="0">
                <a:solidFill>
                  <a:schemeClr val="tx1"/>
                </a:solidFill>
                <a:latin typeface="Times New Roman" pitchFamily="18" charset="0"/>
                <a:cs typeface="Times New Roman" pitchFamily="18" charset="0"/>
              </a:rPr>
              <a:t>, Χ., Τσάφος, Β. (2016) (σ. 78)</a:t>
            </a:r>
            <a:endParaRPr lang="el-GR" b="1"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a:bodyPr>
          <a:lstStyle/>
          <a:p>
            <a:r>
              <a:rPr lang="el-GR" sz="1800" b="1" i="1" dirty="0" smtClean="0">
                <a:latin typeface="Times New Roman" pitchFamily="18" charset="0"/>
                <a:cs typeface="Times New Roman" pitchFamily="18" charset="0"/>
              </a:rPr>
              <a:t>Ποια είναι τα στοιχεία </a:t>
            </a:r>
            <a:r>
              <a:rPr lang="el-GR" sz="1800" i="1" dirty="0" smtClean="0">
                <a:latin typeface="Times New Roman" pitchFamily="18" charset="0"/>
                <a:cs typeface="Times New Roman" pitchFamily="18" charset="0"/>
              </a:rPr>
              <a:t>εκείνα σε κάθε καταγραφή που μας βοηθούν να υποθέσουμε εάν η νηπιαγωγός </a:t>
            </a:r>
            <a:r>
              <a:rPr lang="el-GR" sz="1800" b="1" i="1" dirty="0" smtClean="0">
                <a:latin typeface="Times New Roman" pitchFamily="18" charset="0"/>
                <a:cs typeface="Times New Roman" pitchFamily="18" charset="0"/>
              </a:rPr>
              <a:t>διαμορφώνει ένα επιτρεπτικό κλίμα </a:t>
            </a:r>
            <a:r>
              <a:rPr lang="el-GR" sz="1800" i="1" dirty="0" smtClean="0">
                <a:latin typeface="Times New Roman" pitchFamily="18" charset="0"/>
                <a:cs typeface="Times New Roman" pitchFamily="18" charset="0"/>
              </a:rPr>
              <a:t>στη σχολική τάξη;</a:t>
            </a:r>
          </a:p>
          <a:p>
            <a:r>
              <a:rPr lang="el-GR" sz="1800" i="1" dirty="0" smtClean="0">
                <a:latin typeface="Times New Roman" pitchFamily="18" charset="0"/>
                <a:cs typeface="Times New Roman" pitchFamily="18" charset="0"/>
              </a:rPr>
              <a:t>Μπορούμε να κατανοήσουμε </a:t>
            </a:r>
            <a:r>
              <a:rPr lang="el-GR" sz="1800" b="1" i="1" dirty="0" smtClean="0">
                <a:latin typeface="Times New Roman" pitchFamily="18" charset="0"/>
                <a:cs typeface="Times New Roman" pitchFamily="18" charset="0"/>
              </a:rPr>
              <a:t>τους στόχους</a:t>
            </a:r>
            <a:r>
              <a:rPr lang="el-GR" sz="1800" i="1" dirty="0" smtClean="0">
                <a:latin typeface="Times New Roman" pitchFamily="18" charset="0"/>
                <a:cs typeface="Times New Roman" pitchFamily="18" charset="0"/>
              </a:rPr>
              <a:t> κάθε νηπιαγωγού αλλά και </a:t>
            </a:r>
            <a:r>
              <a:rPr lang="el-GR" sz="1800" b="1" i="1" dirty="0" smtClean="0">
                <a:latin typeface="Times New Roman" pitchFamily="18" charset="0"/>
                <a:cs typeface="Times New Roman" pitchFamily="18" charset="0"/>
              </a:rPr>
              <a:t>τους τρόπους με τους οποίους επιδιώκει</a:t>
            </a:r>
            <a:r>
              <a:rPr lang="el-GR" sz="1800" i="1" dirty="0" smtClean="0">
                <a:latin typeface="Times New Roman" pitchFamily="18" charset="0"/>
                <a:cs typeface="Times New Roman" pitchFamily="18" charset="0"/>
              </a:rPr>
              <a:t> να τους επιτύχει;</a:t>
            </a:r>
          </a:p>
          <a:p>
            <a:pPr>
              <a:buNone/>
            </a:pPr>
            <a:endParaRPr lang="el-GR" sz="2000" b="1" dirty="0" smtClean="0">
              <a:latin typeface="Times New Roman" pitchFamily="18" charset="0"/>
              <a:cs typeface="Times New Roman" pitchFamily="18" charset="0"/>
            </a:endParaRPr>
          </a:p>
          <a:p>
            <a:pPr>
              <a:buNone/>
            </a:pPr>
            <a:endParaRPr lang="el-GR" sz="2000" dirty="0" smtClean="0">
              <a:latin typeface="Times New Roman" pitchFamily="18" charset="0"/>
              <a:cs typeface="Times New Roman" pitchFamily="18" charset="0"/>
            </a:endParaRPr>
          </a:p>
        </p:txBody>
      </p:sp>
      <p:sp>
        <p:nvSpPr>
          <p:cNvPr id="4" name="3 - Ορθογώνιο"/>
          <p:cNvSpPr/>
          <p:nvPr/>
        </p:nvSpPr>
        <p:spPr>
          <a:xfrm>
            <a:off x="285720" y="2571744"/>
            <a:ext cx="6643734" cy="4286256"/>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b="1" dirty="0" smtClean="0">
              <a:solidFill>
                <a:schemeClr val="tx1"/>
              </a:solidFill>
              <a:latin typeface="Times New Roman" pitchFamily="18" charset="0"/>
              <a:cs typeface="Times New Roman" pitchFamily="18" charset="0"/>
            </a:endParaRPr>
          </a:p>
          <a:p>
            <a:pPr algn="ctr"/>
            <a:r>
              <a:rPr lang="el-GR" sz="1800" b="1" dirty="0" smtClean="0">
                <a:solidFill>
                  <a:schemeClr val="tx1"/>
                </a:solidFill>
                <a:latin typeface="Times New Roman" pitchFamily="18" charset="0"/>
                <a:cs typeface="Times New Roman" pitchFamily="18" charset="0"/>
              </a:rPr>
              <a:t>Καταγραφή 2</a:t>
            </a:r>
          </a:p>
          <a:p>
            <a:r>
              <a:rPr lang="el-GR" sz="1800" dirty="0" smtClean="0">
                <a:solidFill>
                  <a:schemeClr val="tx1"/>
                </a:solidFill>
                <a:latin typeface="Times New Roman" pitchFamily="18" charset="0"/>
                <a:cs typeface="Times New Roman" pitchFamily="18" charset="0"/>
              </a:rPr>
              <a:t>Μια νηπιαγωγός ανακοινώνει στα παιδιά ότι για τις επόμενες δύο εβδομάδες θα ασχοληθούν </a:t>
            </a:r>
            <a:r>
              <a:rPr lang="el-GR" sz="1800" b="1" dirty="0" smtClean="0">
                <a:solidFill>
                  <a:schemeClr val="tx1"/>
                </a:solidFill>
                <a:latin typeface="Times New Roman" pitchFamily="18" charset="0"/>
                <a:cs typeface="Times New Roman" pitchFamily="18" charset="0"/>
              </a:rPr>
              <a:t>με τα παραμύθια </a:t>
            </a:r>
            <a:r>
              <a:rPr lang="el-GR" sz="1800" dirty="0" smtClean="0">
                <a:solidFill>
                  <a:schemeClr val="tx1"/>
                </a:solidFill>
                <a:latin typeface="Times New Roman" pitchFamily="18" charset="0"/>
                <a:cs typeface="Times New Roman" pitchFamily="18" charset="0"/>
              </a:rPr>
              <a:t>που ξέρουν.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Καθώς πολλά παιδιά κατάγονται από διαφορετικές χώρες, τους εξηγεί ότι θα ήταν πολύ ενδιαφέρον </a:t>
            </a:r>
            <a:r>
              <a:rPr lang="el-GR" sz="1800" b="1" dirty="0" smtClean="0">
                <a:solidFill>
                  <a:schemeClr val="tx1"/>
                </a:solidFill>
                <a:latin typeface="Times New Roman" pitchFamily="18" charset="0"/>
                <a:cs typeface="Times New Roman" pitchFamily="18" charset="0"/>
              </a:rPr>
              <a:t>να ακούσουν </a:t>
            </a:r>
            <a:r>
              <a:rPr lang="el-GR" sz="1800" dirty="0" smtClean="0">
                <a:solidFill>
                  <a:schemeClr val="tx1"/>
                </a:solidFill>
                <a:latin typeface="Times New Roman" pitchFamily="18" charset="0"/>
                <a:cs typeface="Times New Roman" pitchFamily="18" charset="0"/>
              </a:rPr>
              <a:t>ή </a:t>
            </a:r>
            <a:r>
              <a:rPr lang="el-GR" sz="1800" b="1" dirty="0" smtClean="0">
                <a:solidFill>
                  <a:schemeClr val="tx1"/>
                </a:solidFill>
                <a:latin typeface="Times New Roman" pitchFamily="18" charset="0"/>
                <a:cs typeface="Times New Roman" pitchFamily="18" charset="0"/>
              </a:rPr>
              <a:t>διαφορετικά παραμύθια </a:t>
            </a:r>
            <a:r>
              <a:rPr lang="el-GR" sz="1800" dirty="0" smtClean="0">
                <a:solidFill>
                  <a:schemeClr val="tx1"/>
                </a:solidFill>
                <a:latin typeface="Times New Roman" pitchFamily="18" charset="0"/>
                <a:cs typeface="Times New Roman" pitchFamily="18" charset="0"/>
              </a:rPr>
              <a:t>από άλλες χώρες ή </a:t>
            </a:r>
            <a:r>
              <a:rPr lang="el-GR" sz="1800" b="1" dirty="0" smtClean="0">
                <a:solidFill>
                  <a:schemeClr val="tx1"/>
                </a:solidFill>
                <a:latin typeface="Times New Roman" pitchFamily="18" charset="0"/>
                <a:cs typeface="Times New Roman" pitchFamily="18" charset="0"/>
              </a:rPr>
              <a:t>το ίδιο παραμύθι </a:t>
            </a:r>
            <a:r>
              <a:rPr lang="el-GR" sz="1800" dirty="0" smtClean="0">
                <a:solidFill>
                  <a:schemeClr val="tx1"/>
                </a:solidFill>
                <a:latin typeface="Times New Roman" pitchFamily="18" charset="0"/>
                <a:cs typeface="Times New Roman" pitchFamily="18" charset="0"/>
              </a:rPr>
              <a:t>σε διαφορετικές εκδοχές.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Η Βιολέτα λέει ότι </a:t>
            </a:r>
            <a:r>
              <a:rPr lang="el-GR" sz="1800" b="1" dirty="0" smtClean="0">
                <a:solidFill>
                  <a:schemeClr val="tx1"/>
                </a:solidFill>
                <a:latin typeface="Times New Roman" pitchFamily="18" charset="0"/>
                <a:cs typeface="Times New Roman" pitchFamily="18" charset="0"/>
              </a:rPr>
              <a:t>δεν ξέρει παραμύθια </a:t>
            </a:r>
            <a:r>
              <a:rPr lang="el-GR" sz="1800" dirty="0" smtClean="0">
                <a:solidFill>
                  <a:schemeClr val="tx1"/>
                </a:solidFill>
                <a:latin typeface="Times New Roman" pitchFamily="18" charset="0"/>
                <a:cs typeface="Times New Roman" pitchFamily="18" charset="0"/>
              </a:rPr>
              <a:t>από τη χώρα καταγωγής της, γιατί γεννήθηκε στην Ελλάδα. «Μπορείς να ρωτήσεις τους γονείς σου», της αντιπροτείνει η νηπιαγωγός, «και να μας πεις κάποιο παραμύθι με το οποίο εκείνοι μεγάλωσαν»... </a:t>
            </a:r>
          </a:p>
          <a:p>
            <a:endParaRPr lang="el-GR" sz="1800" dirty="0" smtClean="0">
              <a:solidFill>
                <a:schemeClr val="tx1"/>
              </a:solidFill>
              <a:latin typeface="Times New Roman" pitchFamily="18" charset="0"/>
              <a:cs typeface="Times New Roman" pitchFamily="18" charset="0"/>
            </a:endParaRPr>
          </a:p>
          <a:p>
            <a:r>
              <a:rPr lang="el-GR" sz="1400" dirty="0" smtClean="0">
                <a:solidFill>
                  <a:schemeClr val="tx1"/>
                </a:solidFill>
                <a:latin typeface="Times New Roman" pitchFamily="18" charset="0"/>
                <a:cs typeface="Times New Roman" pitchFamily="18" charset="0"/>
              </a:rPr>
              <a:t>Πηγή: Ανδρούσου, Α., </a:t>
            </a:r>
            <a:r>
              <a:rPr lang="el-GR" sz="1400" dirty="0" err="1" smtClean="0">
                <a:solidFill>
                  <a:schemeClr val="tx1"/>
                </a:solidFill>
                <a:latin typeface="Times New Roman" pitchFamily="18" charset="0"/>
                <a:cs typeface="Times New Roman" pitchFamily="18" charset="0"/>
              </a:rPr>
              <a:t>Κορτέση</a:t>
            </a:r>
            <a:r>
              <a:rPr lang="el-GR" sz="1400" dirty="0" smtClean="0">
                <a:solidFill>
                  <a:schemeClr val="tx1"/>
                </a:solidFill>
                <a:latin typeface="Times New Roman" pitchFamily="18" charset="0"/>
                <a:cs typeface="Times New Roman" pitchFamily="18" charset="0"/>
              </a:rPr>
              <a:t>-</a:t>
            </a:r>
            <a:r>
              <a:rPr lang="el-GR" sz="1400" dirty="0" err="1" smtClean="0">
                <a:solidFill>
                  <a:schemeClr val="tx1"/>
                </a:solidFill>
                <a:latin typeface="Times New Roman" pitchFamily="18" charset="0"/>
                <a:cs typeface="Times New Roman" pitchFamily="18" charset="0"/>
              </a:rPr>
              <a:t>Δαθέρμου</a:t>
            </a:r>
            <a:r>
              <a:rPr lang="el-GR" sz="1400" dirty="0" smtClean="0">
                <a:solidFill>
                  <a:schemeClr val="tx1"/>
                </a:solidFill>
                <a:latin typeface="Times New Roman" pitchFamily="18" charset="0"/>
                <a:cs typeface="Times New Roman" pitchFamily="18" charset="0"/>
              </a:rPr>
              <a:t>, Χ., Τσάφος, Β. (2016) (σ. 78)</a:t>
            </a:r>
          </a:p>
          <a:p>
            <a:endParaRPr lang="el-GR" sz="1800" b="1" dirty="0" smtClean="0">
              <a:solidFill>
                <a:schemeClr val="tx1"/>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428628"/>
          </a:xfrm>
        </p:spPr>
        <p:txBody>
          <a:bodyPr>
            <a:normAutofit fontScale="90000"/>
          </a:bodyPr>
          <a:lstStyle/>
          <a:p>
            <a:r>
              <a:rPr lang="el-GR" b="1" dirty="0" smtClean="0">
                <a:solidFill>
                  <a:srgbClr val="C00000"/>
                </a:solidFill>
              </a:rPr>
              <a:t>1. Διερεύνηση απόψεων - Συζήτηση</a:t>
            </a:r>
            <a:endParaRPr lang="el-GR" b="1" dirty="0">
              <a:solidFill>
                <a:srgbClr val="C00000"/>
              </a:solidFill>
            </a:endParaRPr>
          </a:p>
        </p:txBody>
      </p:sp>
      <p:sp>
        <p:nvSpPr>
          <p:cNvPr id="3" name="2 - Θέση περιεχομένου"/>
          <p:cNvSpPr>
            <a:spLocks noGrp="1"/>
          </p:cNvSpPr>
          <p:nvPr>
            <p:ph idx="1"/>
          </p:nvPr>
        </p:nvSpPr>
        <p:spPr>
          <a:xfrm>
            <a:off x="457200" y="1000108"/>
            <a:ext cx="8229600" cy="5126055"/>
          </a:xfrm>
        </p:spPr>
        <p:txBody>
          <a:bodyPr/>
          <a:lstStyle/>
          <a:p>
            <a:r>
              <a:rPr lang="el-GR" dirty="0" smtClean="0"/>
              <a:t>Πιστεύετε ότι </a:t>
            </a:r>
            <a:r>
              <a:rPr lang="el-GR" i="1" dirty="0" smtClean="0">
                <a:solidFill>
                  <a:srgbClr val="0070C0"/>
                </a:solidFill>
              </a:rPr>
              <a:t>ο τρόπος με τον οποίο  οργανώνεται η εκπαιδευτική διαδικασία </a:t>
            </a:r>
          </a:p>
          <a:p>
            <a:r>
              <a:rPr lang="el-GR" b="1" dirty="0" smtClean="0"/>
              <a:t>σχετίζεται</a:t>
            </a:r>
            <a:r>
              <a:rPr lang="el-GR" dirty="0" smtClean="0"/>
              <a:t> </a:t>
            </a:r>
            <a:r>
              <a:rPr lang="el-GR" b="1" dirty="0" smtClean="0"/>
              <a:t>με </a:t>
            </a:r>
          </a:p>
          <a:p>
            <a:r>
              <a:rPr lang="el-GR" i="1" dirty="0" smtClean="0">
                <a:solidFill>
                  <a:srgbClr val="C00000"/>
                </a:solidFill>
              </a:rPr>
              <a:t>την δράση / ρόλο των παιδιών </a:t>
            </a:r>
            <a:r>
              <a:rPr lang="el-GR" dirty="0" smtClean="0"/>
              <a:t>σε αυτήν;</a:t>
            </a:r>
          </a:p>
          <a:p>
            <a:pPr>
              <a:buNone/>
            </a:pPr>
            <a:endParaRPr lang="el-GR" dirty="0" smtClean="0"/>
          </a:p>
          <a:p>
            <a:r>
              <a:rPr lang="el-GR" sz="2400" dirty="0" smtClean="0"/>
              <a:t>πόσο επηρεάζει το ένα το άλλο;</a:t>
            </a:r>
          </a:p>
          <a:p>
            <a:r>
              <a:rPr lang="el-GR" sz="2400" dirty="0" smtClean="0"/>
              <a:t>Υπάρχει σύνδεση/ συνάφεια αλληλεξάρτηση μεταξύ τους;</a:t>
            </a:r>
          </a:p>
          <a:p>
            <a:r>
              <a:rPr lang="el-GR" sz="2400" dirty="0" smtClean="0"/>
              <a:t>Δώστε ένα παράδειγμα (π.χ. από προσωπικό μαθητικό βίωμα/εμπειρία) </a:t>
            </a:r>
            <a:endParaRPr lang="el-GR" sz="2400"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a:bodyPr>
          <a:lstStyle/>
          <a:p>
            <a:pPr marL="342900" lvl="2" indent="-342900" algn="ctr"/>
            <a:r>
              <a:rPr lang="el-GR" sz="1900" b="1" i="1" u="sng" dirty="0" smtClean="0">
                <a:solidFill>
                  <a:srgbClr val="FF0000"/>
                </a:solidFill>
                <a:latin typeface="Times New Roman" pitchFamily="18" charset="0"/>
                <a:cs typeface="Times New Roman" pitchFamily="18" charset="0"/>
              </a:rPr>
              <a:t>2. Τρόποι επικοινωνίας ( -  μη λεκτική  )</a:t>
            </a:r>
          </a:p>
          <a:p>
            <a:r>
              <a:rPr lang="el-GR" sz="2000" b="1" dirty="0" smtClean="0">
                <a:latin typeface="Times New Roman" pitchFamily="18" charset="0"/>
                <a:cs typeface="Times New Roman" pitchFamily="18" charset="0"/>
              </a:rPr>
              <a:t>Η επικοινωνία </a:t>
            </a:r>
            <a:r>
              <a:rPr lang="el-GR" sz="2000" dirty="0" smtClean="0">
                <a:latin typeface="Times New Roman" pitchFamily="18" charset="0"/>
                <a:cs typeface="Times New Roman" pitchFamily="18" charset="0"/>
              </a:rPr>
              <a:t>στη σχολική τάξη </a:t>
            </a:r>
          </a:p>
          <a:p>
            <a:pPr lvl="1"/>
            <a:r>
              <a:rPr lang="el-GR" sz="2000" i="1" dirty="0" smtClean="0">
                <a:latin typeface="Times New Roman" pitchFamily="18" charset="0"/>
                <a:cs typeface="Times New Roman" pitchFamily="18" charset="0"/>
              </a:rPr>
              <a:t>αναπτύσσεται με </a:t>
            </a:r>
            <a:r>
              <a:rPr lang="el-GR" sz="2000" i="1" dirty="0" smtClean="0">
                <a:solidFill>
                  <a:srgbClr val="FF0000"/>
                </a:solidFill>
                <a:latin typeface="Times New Roman" pitchFamily="18" charset="0"/>
                <a:cs typeface="Times New Roman" pitchFamily="18" charset="0"/>
              </a:rPr>
              <a:t>ποικίλους τρόπους</a:t>
            </a:r>
            <a:r>
              <a:rPr lang="el-GR" sz="2000" i="1" dirty="0" smtClean="0">
                <a:latin typeface="Times New Roman" pitchFamily="18" charset="0"/>
                <a:cs typeface="Times New Roman" pitchFamily="18" charset="0"/>
              </a:rPr>
              <a:t>, </a:t>
            </a:r>
          </a:p>
          <a:p>
            <a:pPr lvl="1"/>
            <a:r>
              <a:rPr lang="el-GR" sz="2000" i="1" dirty="0" smtClean="0">
                <a:latin typeface="Times New Roman" pitchFamily="18" charset="0"/>
                <a:cs typeface="Times New Roman" pitchFamily="18" charset="0"/>
              </a:rPr>
              <a:t>έχει διαφορετικές </a:t>
            </a:r>
            <a:r>
              <a:rPr lang="el-GR" sz="2000" i="1" dirty="0" smtClean="0">
                <a:solidFill>
                  <a:srgbClr val="FF0000"/>
                </a:solidFill>
                <a:latin typeface="Times New Roman" pitchFamily="18" charset="0"/>
                <a:cs typeface="Times New Roman" pitchFamily="18" charset="0"/>
              </a:rPr>
              <a:t>μορφές </a:t>
            </a:r>
            <a:r>
              <a:rPr lang="el-GR" sz="2000" i="1" dirty="0" smtClean="0">
                <a:latin typeface="Times New Roman" pitchFamily="18" charset="0"/>
                <a:cs typeface="Times New Roman" pitchFamily="18" charset="0"/>
              </a:rPr>
              <a:t>(λεκτική, μη λεκτική επικοινωνία).</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Ας διαβάσουμε τις παρακάτω </a:t>
            </a:r>
            <a:r>
              <a:rPr lang="el-GR" sz="2000" b="1" dirty="0" smtClean="0">
                <a:latin typeface="Times New Roman" pitchFamily="18" charset="0"/>
                <a:cs typeface="Times New Roman" pitchFamily="18" charset="0"/>
              </a:rPr>
              <a:t>καταγραφές </a:t>
            </a:r>
            <a:r>
              <a:rPr lang="el-GR" sz="2000" dirty="0" smtClean="0">
                <a:latin typeface="Times New Roman" pitchFamily="18" charset="0"/>
                <a:cs typeface="Times New Roman" pitchFamily="18" charset="0"/>
              </a:rPr>
              <a:t>από τις </a:t>
            </a:r>
            <a:r>
              <a:rPr lang="el-GR" sz="2000" b="1" dirty="0" smtClean="0">
                <a:latin typeface="Times New Roman" pitchFamily="18" charset="0"/>
                <a:cs typeface="Times New Roman" pitchFamily="18" charset="0"/>
              </a:rPr>
              <a:t>παρατηρήσεις </a:t>
            </a:r>
            <a:r>
              <a:rPr lang="el-GR" sz="2000" dirty="0" smtClean="0">
                <a:latin typeface="Times New Roman" pitchFamily="18" charset="0"/>
                <a:cs typeface="Times New Roman" pitchFamily="18" charset="0"/>
              </a:rPr>
              <a:t>δύο φοιτητριών:</a:t>
            </a:r>
          </a:p>
          <a:p>
            <a:endParaRPr lang="el-GR" sz="20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000892" cy="6143644"/>
          </a:xfrm>
        </p:spPr>
        <p:txBody>
          <a:bodyPr>
            <a:normAutofit/>
          </a:bodyPr>
          <a:lstStyle/>
          <a:p>
            <a:pPr marL="342900" lvl="2" indent="-342900" algn="ctr"/>
            <a:r>
              <a:rPr lang="el-GR" sz="1900" b="1" i="1" u="sng" dirty="0" smtClean="0">
                <a:solidFill>
                  <a:srgbClr val="FF0000"/>
                </a:solidFill>
                <a:latin typeface="Times New Roman" pitchFamily="18" charset="0"/>
                <a:cs typeface="Times New Roman" pitchFamily="18" charset="0"/>
              </a:rPr>
              <a:t>2. Τρόποι επικοινωνίας ( -  μη λεκτική  )</a:t>
            </a:r>
          </a:p>
          <a:p>
            <a:pPr marL="342900" lvl="2" indent="-342900" algn="ctr">
              <a:buNone/>
            </a:pPr>
            <a:endParaRPr lang="el-GR" sz="1900" b="1" i="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0" y="1285860"/>
            <a:ext cx="8501090" cy="557214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b="1" dirty="0" smtClean="0">
              <a:solidFill>
                <a:schemeClr val="tx1"/>
              </a:solidFill>
              <a:latin typeface="Times New Roman" pitchFamily="18" charset="0"/>
              <a:cs typeface="Times New Roman" pitchFamily="18" charset="0"/>
            </a:endParaRPr>
          </a:p>
          <a:p>
            <a:pPr algn="ctr"/>
            <a:r>
              <a:rPr lang="el-GR" sz="1800" b="1" dirty="0" smtClean="0">
                <a:solidFill>
                  <a:schemeClr val="tx1"/>
                </a:solidFill>
                <a:latin typeface="Times New Roman" pitchFamily="18" charset="0"/>
                <a:cs typeface="Times New Roman" pitchFamily="18" charset="0"/>
              </a:rPr>
              <a:t>Καταγραφή  1</a:t>
            </a:r>
          </a:p>
          <a:p>
            <a:r>
              <a:rPr lang="el-GR" sz="1800" dirty="0" smtClean="0">
                <a:solidFill>
                  <a:schemeClr val="tx1"/>
                </a:solidFill>
                <a:latin typeface="Times New Roman" pitchFamily="18" charset="0"/>
                <a:cs typeface="Times New Roman" pitchFamily="18" charset="0"/>
              </a:rPr>
              <a:t>Ο νηπιαγωγός έχει ζητήσει από ένα παιδί, που φαίνεται </a:t>
            </a:r>
            <a:r>
              <a:rPr lang="el-GR" sz="1800" dirty="0" smtClean="0">
                <a:solidFill>
                  <a:srgbClr val="C00000"/>
                </a:solidFill>
                <a:latin typeface="Times New Roman" pitchFamily="18" charset="0"/>
                <a:cs typeface="Times New Roman" pitchFamily="18" charset="0"/>
              </a:rPr>
              <a:t>πολύ διστακτικό </a:t>
            </a:r>
            <a:r>
              <a:rPr lang="el-GR" sz="1800" dirty="0" smtClean="0">
                <a:solidFill>
                  <a:schemeClr val="tx1"/>
                </a:solidFill>
                <a:latin typeface="Times New Roman" pitchFamily="18" charset="0"/>
                <a:cs typeface="Times New Roman" pitchFamily="18" charset="0"/>
              </a:rPr>
              <a:t>και κατά τις προηγούμενες παρατηρήσεις</a:t>
            </a:r>
            <a:r>
              <a:rPr lang="el-GR" sz="1800" dirty="0" smtClean="0"/>
              <a:t> </a:t>
            </a:r>
            <a:r>
              <a:rPr lang="el-GR" sz="1800" dirty="0" smtClean="0">
                <a:solidFill>
                  <a:schemeClr val="tx1"/>
                </a:solidFill>
                <a:latin typeface="Times New Roman" pitchFamily="18" charset="0"/>
                <a:cs typeface="Times New Roman" pitchFamily="18" charset="0"/>
              </a:rPr>
              <a:t>μας δεν είχε πάρει ποτέ τον λόγο, να αφηγηθεί στην παρεούλα </a:t>
            </a:r>
            <a:r>
              <a:rPr lang="el-GR" sz="1800" b="1" dirty="0" smtClean="0">
                <a:solidFill>
                  <a:schemeClr val="tx1"/>
                </a:solidFill>
                <a:latin typeface="Times New Roman" pitchFamily="18" charset="0"/>
                <a:cs typeface="Times New Roman" pitchFamily="18" charset="0"/>
              </a:rPr>
              <a:t>πώς πέρασε το Σαββατοκύριακο</a:t>
            </a:r>
            <a:r>
              <a:rPr lang="el-GR" sz="1800" dirty="0" smtClean="0">
                <a:solidFill>
                  <a:schemeClr val="tx1"/>
                </a:solidFill>
                <a:latin typeface="Times New Roman" pitchFamily="18" charset="0"/>
                <a:cs typeface="Times New Roman" pitchFamily="18" charset="0"/>
              </a:rPr>
              <a:t>. Όσο ο Κώστας αφηγείται το Σαββατοκύριακο του, ο νηπιαγωγός </a:t>
            </a:r>
            <a:r>
              <a:rPr lang="el-GR" sz="1800" dirty="0" smtClean="0">
                <a:solidFill>
                  <a:srgbClr val="C00000"/>
                </a:solidFill>
                <a:latin typeface="Times New Roman" pitchFamily="18" charset="0"/>
                <a:cs typeface="Times New Roman" pitchFamily="18" charset="0"/>
              </a:rPr>
              <a:t>απομακρύνεται και δεν έχει καν οπτική επαφή </a:t>
            </a:r>
            <a:r>
              <a:rPr lang="el-GR" sz="1800" dirty="0" smtClean="0">
                <a:solidFill>
                  <a:schemeClr val="tx1"/>
                </a:solidFill>
                <a:latin typeface="Times New Roman" pitchFamily="18" charset="0"/>
                <a:cs typeface="Times New Roman" pitchFamily="18" charset="0"/>
              </a:rPr>
              <a:t>με το παιδί-αφηγητή.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Κάποιες φορές απλώς παρεμβαίνει μονολεκτικά με ένα </a:t>
            </a:r>
            <a:r>
              <a:rPr lang="el-GR" sz="1800" b="1" dirty="0" smtClean="0">
                <a:solidFill>
                  <a:schemeClr val="tx1"/>
                </a:solidFill>
                <a:latin typeface="Times New Roman" pitchFamily="18" charset="0"/>
                <a:cs typeface="Times New Roman" pitchFamily="18" charset="0"/>
              </a:rPr>
              <a:t>«ναι» ή «και</a:t>
            </a:r>
            <a:r>
              <a:rPr lang="el-GR" sz="1800" dirty="0" smtClean="0">
                <a:solidFill>
                  <a:schemeClr val="tx1"/>
                </a:solidFill>
                <a:latin typeface="Times New Roman" pitchFamily="18" charset="0"/>
                <a:cs typeface="Times New Roman" pitchFamily="18" charset="0"/>
              </a:rPr>
              <a:t>», χωρίς να είναι εμφανές αν παρακολουθεί. Τα υπόλοιπα παιδιά, τα περισσότερα έχουν αρχίσει να κάνουν </a:t>
            </a:r>
            <a:r>
              <a:rPr lang="el-GR" sz="1800" b="1" dirty="0" smtClean="0">
                <a:solidFill>
                  <a:schemeClr val="tx1"/>
                </a:solidFill>
                <a:latin typeface="Times New Roman" pitchFamily="18" charset="0"/>
                <a:cs typeface="Times New Roman" pitchFamily="18" charset="0"/>
              </a:rPr>
              <a:t>φασαρία </a:t>
            </a:r>
            <a:r>
              <a:rPr lang="el-GR" sz="1800" dirty="0" smtClean="0">
                <a:solidFill>
                  <a:schemeClr val="tx1"/>
                </a:solidFill>
                <a:latin typeface="Times New Roman" pitchFamily="18" charset="0"/>
                <a:cs typeface="Times New Roman" pitchFamily="18" charset="0"/>
              </a:rPr>
              <a:t>και </a:t>
            </a:r>
            <a:r>
              <a:rPr lang="el-GR" sz="1800" dirty="0" smtClean="0">
                <a:solidFill>
                  <a:srgbClr val="C00000"/>
                </a:solidFill>
                <a:latin typeface="Times New Roman" pitchFamily="18" charset="0"/>
                <a:cs typeface="Times New Roman" pitchFamily="18" charset="0"/>
              </a:rPr>
              <a:t>ελάχιστα παρακολουθούν</a:t>
            </a:r>
            <a:r>
              <a:rPr lang="el-GR" sz="1800" dirty="0" smtClean="0">
                <a:solidFill>
                  <a:schemeClr val="tx1"/>
                </a:solidFill>
                <a:latin typeface="Times New Roman" pitchFamily="18" charset="0"/>
                <a:cs typeface="Times New Roman" pitchFamily="18" charset="0"/>
              </a:rPr>
              <a:t>. Ο Κώστας, ενώ στην αρχή αφηγείται με λεπτομέρειες και </a:t>
            </a:r>
            <a:r>
              <a:rPr lang="el-GR" sz="1800" dirty="0" smtClean="0">
                <a:solidFill>
                  <a:srgbClr val="C00000"/>
                </a:solidFill>
                <a:latin typeface="Times New Roman" pitchFamily="18" charset="0"/>
                <a:cs typeface="Times New Roman" pitchFamily="18" charset="0"/>
              </a:rPr>
              <a:t>αρκετά παραστατικά</a:t>
            </a:r>
            <a:r>
              <a:rPr lang="el-GR" sz="1800" dirty="0" smtClean="0">
                <a:solidFill>
                  <a:schemeClr val="tx1"/>
                </a:solidFill>
                <a:latin typeface="Times New Roman" pitchFamily="18" charset="0"/>
                <a:cs typeface="Times New Roman" pitchFamily="18" charset="0"/>
              </a:rPr>
              <a:t>, σχεδόν υπερήφανος, την επίσκεψη του στην αγορά μαζί με τον πατέρα του, στη συνέχεια αφηγείται όλο και πιο </a:t>
            </a:r>
            <a:r>
              <a:rPr lang="el-GR" sz="1800" dirty="0" smtClean="0">
                <a:solidFill>
                  <a:srgbClr val="C00000"/>
                </a:solidFill>
                <a:latin typeface="Times New Roman" pitchFamily="18" charset="0"/>
                <a:cs typeface="Times New Roman" pitchFamily="18" charset="0"/>
              </a:rPr>
              <a:t>γρήγορα και βαριεστημένα</a:t>
            </a:r>
            <a:r>
              <a:rPr lang="el-GR" sz="1800" dirty="0" smtClean="0">
                <a:solidFill>
                  <a:schemeClr val="tx1"/>
                </a:solidFill>
                <a:latin typeface="Times New Roman" pitchFamily="18" charset="0"/>
                <a:cs typeface="Times New Roman" pitchFamily="18" charset="0"/>
              </a:rPr>
              <a:t>, κάνοντας και κάποια λάθη. Ο νηπιαγωγός παρεμβαίνει και </a:t>
            </a:r>
            <a:r>
              <a:rPr lang="el-GR" sz="1800" dirty="0" smtClean="0">
                <a:solidFill>
                  <a:srgbClr val="C00000"/>
                </a:solidFill>
                <a:latin typeface="Times New Roman" pitchFamily="18" charset="0"/>
                <a:cs typeface="Times New Roman" pitchFamily="18" charset="0"/>
              </a:rPr>
              <a:t>με ύφος πολύ σοβαρό </a:t>
            </a:r>
            <a:r>
              <a:rPr lang="el-GR" sz="1800" b="1" dirty="0" smtClean="0">
                <a:solidFill>
                  <a:schemeClr val="tx1"/>
                </a:solidFill>
                <a:latin typeface="Times New Roman" pitchFamily="18" charset="0"/>
                <a:cs typeface="Times New Roman" pitchFamily="18" charset="0"/>
              </a:rPr>
              <a:t>επιπλήττει τόσο τον Κώστα για την αφήγηση του </a:t>
            </a:r>
            <a:r>
              <a:rPr lang="el-GR" sz="1800" dirty="0" smtClean="0">
                <a:solidFill>
                  <a:schemeClr val="tx1"/>
                </a:solidFill>
                <a:latin typeface="Times New Roman" pitchFamily="18" charset="0"/>
                <a:cs typeface="Times New Roman" pitchFamily="18" charset="0"/>
              </a:rPr>
              <a:t>και τα λάθη του όσο και τους υπολοίπους για τη φασαρία.</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Ο Κώστας ξαναρχίζει την αφήγηση εμφανώς </a:t>
            </a:r>
            <a:r>
              <a:rPr lang="el-GR" sz="1800" dirty="0" smtClean="0">
                <a:solidFill>
                  <a:srgbClr val="C00000"/>
                </a:solidFill>
                <a:latin typeface="Times New Roman" pitchFamily="18" charset="0"/>
                <a:cs typeface="Times New Roman" pitchFamily="18" charset="0"/>
              </a:rPr>
              <a:t>χωρίς ενδιαφέρον</a:t>
            </a:r>
            <a:r>
              <a:rPr lang="el-GR" sz="1800" dirty="0" smtClean="0">
                <a:solidFill>
                  <a:schemeClr val="tx1"/>
                </a:solidFill>
                <a:latin typeface="Times New Roman" pitchFamily="18" charset="0"/>
                <a:cs typeface="Times New Roman" pitchFamily="18" charset="0"/>
              </a:rPr>
              <a:t>, επαναλαμβάνοντας συνέχεια τη φράση «και μετά...» και ο νηπιαγωγός τον παρακολουθεί </a:t>
            </a:r>
            <a:r>
              <a:rPr lang="el-GR" sz="1800" dirty="0" smtClean="0">
                <a:solidFill>
                  <a:srgbClr val="C00000"/>
                </a:solidFill>
                <a:latin typeface="Times New Roman" pitchFamily="18" charset="0"/>
                <a:cs typeface="Times New Roman" pitchFamily="18" charset="0"/>
              </a:rPr>
              <a:t>με αυστηρό ύφος, </a:t>
            </a:r>
            <a:r>
              <a:rPr lang="el-GR" sz="1800" dirty="0" smtClean="0">
                <a:solidFill>
                  <a:schemeClr val="tx1"/>
                </a:solidFill>
                <a:latin typeface="Times New Roman" pitchFamily="18" charset="0"/>
                <a:cs typeface="Times New Roman" pitchFamily="18" charset="0"/>
              </a:rPr>
              <a:t>ενώ τα υπόλοιπα παιδιά </a:t>
            </a:r>
            <a:r>
              <a:rPr lang="el-GR" sz="1800" dirty="0" smtClean="0">
                <a:solidFill>
                  <a:srgbClr val="C00000"/>
                </a:solidFill>
                <a:latin typeface="Times New Roman" pitchFamily="18" charset="0"/>
                <a:cs typeface="Times New Roman" pitchFamily="18" charset="0"/>
              </a:rPr>
              <a:t>παραμένουν ήσυχα. </a:t>
            </a:r>
            <a:r>
              <a:rPr lang="el-GR" sz="1800" dirty="0" smtClean="0">
                <a:solidFill>
                  <a:schemeClr val="tx1"/>
                </a:solidFill>
                <a:latin typeface="Times New Roman" pitchFamily="18" charset="0"/>
                <a:cs typeface="Times New Roman" pitchFamily="18" charset="0"/>
              </a:rPr>
              <a:t>Ωστόσο, </a:t>
            </a:r>
            <a:r>
              <a:rPr lang="el-GR" sz="1800" dirty="0" smtClean="0">
                <a:solidFill>
                  <a:srgbClr val="C00000"/>
                </a:solidFill>
                <a:latin typeface="Times New Roman" pitchFamily="18" charset="0"/>
                <a:cs typeface="Times New Roman" pitchFamily="18" charset="0"/>
              </a:rPr>
              <a:t>το ύφος τους και ο τρόπος που κοιτούν μαρτυρούν </a:t>
            </a:r>
            <a:r>
              <a:rPr lang="el-GR" sz="1800" dirty="0" smtClean="0">
                <a:solidFill>
                  <a:schemeClr val="tx1"/>
                </a:solidFill>
                <a:latin typeface="Times New Roman" pitchFamily="18" charset="0"/>
                <a:cs typeface="Times New Roman" pitchFamily="18" charset="0"/>
              </a:rPr>
              <a:t>ότι δεν παρακολουθούν την ιστορία... </a:t>
            </a:r>
          </a:p>
          <a:p>
            <a:r>
              <a:rPr lang="el-GR" sz="1800" dirty="0" smtClean="0">
                <a:solidFill>
                  <a:schemeClr val="tx1"/>
                </a:solidFill>
                <a:latin typeface="Times New Roman" pitchFamily="18" charset="0"/>
                <a:cs typeface="Times New Roman" pitchFamily="18" charset="0"/>
              </a:rPr>
              <a:t>Πηγή: Ανδρούσου, Α., </a:t>
            </a:r>
            <a:r>
              <a:rPr lang="el-GR" sz="1800" dirty="0" err="1" smtClean="0">
                <a:solidFill>
                  <a:schemeClr val="tx1"/>
                </a:solidFill>
                <a:latin typeface="Times New Roman" pitchFamily="18" charset="0"/>
                <a:cs typeface="Times New Roman" pitchFamily="18" charset="0"/>
              </a:rPr>
              <a:t>Κορτέση</a:t>
            </a:r>
            <a:r>
              <a:rPr lang="el-GR" sz="1800" dirty="0" smtClean="0">
                <a:solidFill>
                  <a:schemeClr val="tx1"/>
                </a:solidFill>
                <a:latin typeface="Times New Roman" pitchFamily="18" charset="0"/>
                <a:cs typeface="Times New Roman" pitchFamily="18" charset="0"/>
              </a:rPr>
              <a:t>-</a:t>
            </a:r>
            <a:r>
              <a:rPr lang="el-GR" sz="1800" dirty="0" err="1" smtClean="0">
                <a:solidFill>
                  <a:schemeClr val="tx1"/>
                </a:solidFill>
                <a:latin typeface="Times New Roman" pitchFamily="18" charset="0"/>
                <a:cs typeface="Times New Roman" pitchFamily="18" charset="0"/>
              </a:rPr>
              <a:t>Δαθέρμου</a:t>
            </a:r>
            <a:r>
              <a:rPr lang="el-GR" sz="1800" dirty="0" smtClean="0">
                <a:solidFill>
                  <a:schemeClr val="tx1"/>
                </a:solidFill>
                <a:latin typeface="Times New Roman" pitchFamily="18" charset="0"/>
                <a:cs typeface="Times New Roman" pitchFamily="18" charset="0"/>
              </a:rPr>
              <a:t>, Χ., Τσάφος, Β. (2016) (σ. 79-80)</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 </a:t>
            </a:r>
            <a:endParaRPr lang="el-GR" sz="1800" b="1" dirty="0" smtClean="0">
              <a:solidFill>
                <a:schemeClr val="tx1"/>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a:bodyPr>
          <a:lstStyle/>
          <a:p>
            <a:pPr marL="342900" lvl="2" indent="-342900" algn="ctr"/>
            <a:r>
              <a:rPr lang="el-GR" sz="1900" b="1" i="1" u="sng" dirty="0" smtClean="0">
                <a:solidFill>
                  <a:srgbClr val="FF0000"/>
                </a:solidFill>
                <a:latin typeface="Times New Roman" pitchFamily="18" charset="0"/>
                <a:cs typeface="Times New Roman" pitchFamily="18" charset="0"/>
              </a:rPr>
              <a:t>2. Τρόποι επικοινωνίας </a:t>
            </a:r>
          </a:p>
          <a:p>
            <a:pPr marL="342900" lvl="2" indent="-342900" algn="ctr">
              <a:buNone/>
            </a:pPr>
            <a:endParaRPr lang="el-GR" sz="1900" b="1" i="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428596" y="1643050"/>
            <a:ext cx="6643734" cy="464347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800" b="1" dirty="0" smtClean="0">
                <a:solidFill>
                  <a:schemeClr val="tx1"/>
                </a:solidFill>
                <a:latin typeface="Times New Roman" pitchFamily="18" charset="0"/>
                <a:cs typeface="Times New Roman" pitchFamily="18" charset="0"/>
              </a:rPr>
              <a:t>Καταγραφή 2</a:t>
            </a:r>
          </a:p>
          <a:p>
            <a:r>
              <a:rPr lang="el-GR" sz="1800" dirty="0" smtClean="0">
                <a:solidFill>
                  <a:schemeClr val="tx1"/>
                </a:solidFill>
                <a:latin typeface="Times New Roman" pitchFamily="18" charset="0"/>
                <a:cs typeface="Times New Roman" pitchFamily="18" charset="0"/>
              </a:rPr>
              <a:t>Ο νηπιαγωγός, όπως κάθε Δευτέρα, αναθέτει σε ένα παιδί να αφηγηθεί στην παρεούλα </a:t>
            </a:r>
            <a:r>
              <a:rPr lang="el-GR" sz="1800" b="1" dirty="0" smtClean="0">
                <a:solidFill>
                  <a:schemeClr val="tx1"/>
                </a:solidFill>
                <a:latin typeface="Times New Roman" pitchFamily="18" charset="0"/>
                <a:cs typeface="Times New Roman" pitchFamily="18" charset="0"/>
              </a:rPr>
              <a:t>πώς πέρασε το Σαββατοκύριακο</a:t>
            </a:r>
            <a:r>
              <a:rPr lang="el-GR" sz="1800" dirty="0" smtClean="0">
                <a:solidFill>
                  <a:schemeClr val="tx1"/>
                </a:solidFill>
                <a:latin typeface="Times New Roman" pitchFamily="18" charset="0"/>
                <a:cs typeface="Times New Roman" pitchFamily="18" charset="0"/>
              </a:rPr>
              <a:t>.</a:t>
            </a:r>
          </a:p>
          <a:p>
            <a:r>
              <a:rPr lang="el-GR" sz="1800" dirty="0" smtClean="0">
                <a:solidFill>
                  <a:schemeClr val="tx1"/>
                </a:solidFill>
                <a:latin typeface="Times New Roman" pitchFamily="18" charset="0"/>
                <a:cs typeface="Times New Roman" pitchFamily="18" charset="0"/>
              </a:rPr>
              <a:t>Αυτή τη Δευτέρα επιλέγει τον Κώστα.</a:t>
            </a:r>
          </a:p>
          <a:p>
            <a:r>
              <a:rPr lang="el-GR" sz="1800" b="1" dirty="0" smtClean="0">
                <a:solidFill>
                  <a:schemeClr val="tx1"/>
                </a:solidFill>
                <a:latin typeface="Times New Roman" pitchFamily="18" charset="0"/>
                <a:cs typeface="Times New Roman" pitchFamily="18" charset="0"/>
              </a:rPr>
              <a:t>Ο Κώστας αρχίζει </a:t>
            </a:r>
            <a:r>
              <a:rPr lang="el-GR" sz="1800" dirty="0" smtClean="0">
                <a:solidFill>
                  <a:schemeClr val="tx1"/>
                </a:solidFill>
                <a:latin typeface="Times New Roman" pitchFamily="18" charset="0"/>
                <a:cs typeface="Times New Roman" pitchFamily="18" charset="0"/>
              </a:rPr>
              <a:t>την περιγραφή του λέγοντας λεπτομέρειες για την επίσκεψη του στην αγορά μαζί με τον πατέρα του, αλλά </a:t>
            </a:r>
            <a:r>
              <a:rPr lang="el-GR" sz="1800" b="1" dirty="0" smtClean="0">
                <a:solidFill>
                  <a:schemeClr val="tx1"/>
                </a:solidFill>
                <a:latin typeface="Times New Roman" pitchFamily="18" charset="0"/>
                <a:cs typeface="Times New Roman" pitchFamily="18" charset="0"/>
              </a:rPr>
              <a:t>στη συνέχεια τη συντομεύει.</a:t>
            </a:r>
            <a:r>
              <a:rPr lang="el-GR" sz="1800" dirty="0" smtClean="0">
                <a:solidFill>
                  <a:schemeClr val="tx1"/>
                </a:solidFill>
                <a:latin typeface="Times New Roman" pitchFamily="18" charset="0"/>
                <a:cs typeface="Times New Roman" pitchFamily="18" charset="0"/>
              </a:rPr>
              <a:t> </a:t>
            </a:r>
            <a:r>
              <a:rPr lang="el-GR" sz="1800" b="1" dirty="0" smtClean="0">
                <a:solidFill>
                  <a:schemeClr val="tx1"/>
                </a:solidFill>
                <a:latin typeface="Times New Roman" pitchFamily="18" charset="0"/>
                <a:cs typeface="Times New Roman" pitchFamily="18" charset="0"/>
              </a:rPr>
              <a:t>Τα υπόλοιπα παιδιά </a:t>
            </a:r>
            <a:r>
              <a:rPr lang="el-GR" sz="1800" dirty="0" smtClean="0">
                <a:solidFill>
                  <a:schemeClr val="tx1"/>
                </a:solidFill>
                <a:latin typeface="Times New Roman" pitchFamily="18" charset="0"/>
                <a:cs typeface="Times New Roman" pitchFamily="18" charset="0"/>
              </a:rPr>
              <a:t>δεν τον παρακολουθούν.</a:t>
            </a:r>
          </a:p>
          <a:p>
            <a:r>
              <a:rPr lang="el-GR" sz="1800" dirty="0" smtClean="0">
                <a:solidFill>
                  <a:schemeClr val="tx1"/>
                </a:solidFill>
                <a:latin typeface="Times New Roman" pitchFamily="18" charset="0"/>
                <a:cs typeface="Times New Roman" pitchFamily="18" charset="0"/>
              </a:rPr>
              <a:t>Ο νηπιαγωγός προσπαθεί με φωνές να βάλει τάξη, κάνοντας παρατηρήσεις στον Κώστα γιατί βαριέται και έτσι δεν δημιουργεί ενδιαφέρον στους άλλους για την ιστορία του.</a:t>
            </a:r>
          </a:p>
          <a:p>
            <a:r>
              <a:rPr lang="el-GR" sz="1800" b="1" dirty="0" smtClean="0">
                <a:solidFill>
                  <a:schemeClr val="tx1"/>
                </a:solidFill>
                <a:latin typeface="Times New Roman" pitchFamily="18" charset="0"/>
                <a:cs typeface="Times New Roman" pitchFamily="18" charset="0"/>
              </a:rPr>
              <a:t>Ο Κώστας ξαναρχίζει την αφήγηση </a:t>
            </a:r>
            <a:r>
              <a:rPr lang="el-GR" sz="1800" dirty="0" smtClean="0">
                <a:solidFill>
                  <a:schemeClr val="tx1"/>
                </a:solidFill>
                <a:latin typeface="Times New Roman" pitchFamily="18" charset="0"/>
                <a:cs typeface="Times New Roman" pitchFamily="18" charset="0"/>
              </a:rPr>
              <a:t>και τα υπόλοιπα παιδιά ακούνε χωρίς να κάνουν  φασαρία.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Πηγή: Ανδρούσου, Α., </a:t>
            </a:r>
            <a:r>
              <a:rPr lang="el-GR" sz="1800" dirty="0" err="1" smtClean="0">
                <a:solidFill>
                  <a:schemeClr val="tx1"/>
                </a:solidFill>
                <a:latin typeface="Times New Roman" pitchFamily="18" charset="0"/>
                <a:cs typeface="Times New Roman" pitchFamily="18" charset="0"/>
              </a:rPr>
              <a:t>Κορτέση</a:t>
            </a:r>
            <a:r>
              <a:rPr lang="el-GR" sz="1800" dirty="0" smtClean="0">
                <a:solidFill>
                  <a:schemeClr val="tx1"/>
                </a:solidFill>
                <a:latin typeface="Times New Roman" pitchFamily="18" charset="0"/>
                <a:cs typeface="Times New Roman" pitchFamily="18" charset="0"/>
              </a:rPr>
              <a:t>-</a:t>
            </a:r>
            <a:r>
              <a:rPr lang="el-GR" sz="1800" dirty="0" err="1" smtClean="0">
                <a:solidFill>
                  <a:schemeClr val="tx1"/>
                </a:solidFill>
                <a:latin typeface="Times New Roman" pitchFamily="18" charset="0"/>
                <a:cs typeface="Times New Roman" pitchFamily="18" charset="0"/>
              </a:rPr>
              <a:t>Δαθέρμου</a:t>
            </a:r>
            <a:r>
              <a:rPr lang="el-GR" sz="1800" dirty="0" smtClean="0">
                <a:solidFill>
                  <a:schemeClr val="tx1"/>
                </a:solidFill>
                <a:latin typeface="Times New Roman" pitchFamily="18" charset="0"/>
                <a:cs typeface="Times New Roman" pitchFamily="18" charset="0"/>
              </a:rPr>
              <a:t>, Χ., Τσάφος, Β. (2016) (σ. 79-80)</a:t>
            </a:r>
          </a:p>
          <a:p>
            <a:endParaRPr lang="el-GR" sz="1800" b="1" dirty="0" smtClean="0">
              <a:solidFill>
                <a:schemeClr val="tx1"/>
              </a:solidFill>
              <a:latin typeface="Times New Roman" pitchFamily="18" charset="0"/>
              <a:cs typeface="Times New Roman" pitchFamily="18" charset="0"/>
            </a:endParaRPr>
          </a:p>
        </p:txBody>
      </p:sp>
      <p:sp>
        <p:nvSpPr>
          <p:cNvPr id="5" name="4 - Ορθογώνιο"/>
          <p:cNvSpPr/>
          <p:nvPr/>
        </p:nvSpPr>
        <p:spPr>
          <a:xfrm>
            <a:off x="7429520" y="2143116"/>
            <a:ext cx="1357322" cy="3786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800" b="1" dirty="0" smtClean="0">
                <a:solidFill>
                  <a:schemeClr val="tx1"/>
                </a:solidFill>
                <a:latin typeface="Times New Roman" pitchFamily="18" charset="0"/>
                <a:cs typeface="Times New Roman" pitchFamily="18" charset="0"/>
              </a:rPr>
              <a:t>Ποια καταγραφή μάς δίνει σαφέστερη εικόνα σχετικά με την επικοινωνία στη συγκεκριμένη τάξη</a:t>
            </a:r>
          </a:p>
          <a:p>
            <a:pPr algn="ctr"/>
            <a:r>
              <a:rPr lang="el-GR" sz="1800" b="1" dirty="0" smtClean="0">
                <a:solidFill>
                  <a:schemeClr val="tx1"/>
                </a:solidFill>
                <a:latin typeface="Times New Roman" pitchFamily="18" charset="0"/>
                <a:cs typeface="Times New Roman" pitchFamily="18" charset="0"/>
              </a:rPr>
              <a:t>Α- Β</a:t>
            </a:r>
            <a:endParaRPr lang="el-GR" sz="1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77500" lnSpcReduction="20000"/>
          </a:bodyPr>
          <a:lstStyle/>
          <a:p>
            <a:pPr marL="342900" lvl="2" indent="-342900" algn="ctr"/>
            <a:r>
              <a:rPr lang="el-GR" sz="2600" b="1" i="1" u="sng" dirty="0" smtClean="0">
                <a:solidFill>
                  <a:srgbClr val="FF0000"/>
                </a:solidFill>
                <a:latin typeface="Times New Roman" pitchFamily="18" charset="0"/>
                <a:cs typeface="Times New Roman" pitchFamily="18" charset="0"/>
              </a:rPr>
              <a:t>2. Τρόποι επικοινωνίας ( -  μη λεκτική  )</a:t>
            </a:r>
          </a:p>
          <a:p>
            <a:r>
              <a:rPr lang="el-GR" sz="2600" dirty="0" smtClean="0">
                <a:latin typeface="Times New Roman" pitchFamily="18" charset="0"/>
                <a:cs typeface="Times New Roman" pitchFamily="18" charset="0"/>
              </a:rPr>
              <a:t>Και οι δυο φοιτήτριες μας δίνουν </a:t>
            </a:r>
            <a:r>
              <a:rPr lang="el-GR" sz="2600" b="1" dirty="0" smtClean="0">
                <a:latin typeface="Times New Roman" pitchFamily="18" charset="0"/>
                <a:cs typeface="Times New Roman" pitchFamily="18" charset="0"/>
              </a:rPr>
              <a:t>πληροφορίες</a:t>
            </a:r>
            <a:r>
              <a:rPr lang="el-GR" sz="2600" dirty="0" smtClean="0">
                <a:latin typeface="Times New Roman" pitchFamily="18" charset="0"/>
                <a:cs typeface="Times New Roman" pitchFamily="18" charset="0"/>
              </a:rPr>
              <a:t> ανάμεσα στα άλλα και </a:t>
            </a:r>
            <a:r>
              <a:rPr lang="el-GR" sz="2600" b="1" dirty="0" smtClean="0">
                <a:latin typeface="Times New Roman" pitchFamily="18" charset="0"/>
                <a:cs typeface="Times New Roman" pitchFamily="18" charset="0"/>
              </a:rPr>
              <a:t>για την επικοινωνία</a:t>
            </a:r>
            <a:r>
              <a:rPr lang="el-GR" sz="2600" dirty="0" smtClean="0">
                <a:latin typeface="Times New Roman" pitchFamily="18" charset="0"/>
                <a:cs typeface="Times New Roman" pitchFamily="18" charset="0"/>
              </a:rPr>
              <a:t>. </a:t>
            </a:r>
          </a:p>
          <a:p>
            <a:endParaRPr lang="el-GR" sz="2600" dirty="0" smtClean="0">
              <a:latin typeface="Times New Roman" pitchFamily="18" charset="0"/>
              <a:cs typeface="Times New Roman" pitchFamily="18" charset="0"/>
            </a:endParaRPr>
          </a:p>
          <a:p>
            <a:r>
              <a:rPr lang="el-GR" sz="2600" dirty="0" smtClean="0">
                <a:latin typeface="Times New Roman" pitchFamily="18" charset="0"/>
                <a:cs typeface="Times New Roman" pitchFamily="18" charset="0"/>
              </a:rPr>
              <a:t>Ας συζητήσουμε </a:t>
            </a:r>
            <a:r>
              <a:rPr lang="el-GR" sz="2600" b="1" i="1" dirty="0" smtClean="0">
                <a:latin typeface="Times New Roman" pitchFamily="18" charset="0"/>
                <a:cs typeface="Times New Roman" pitchFamily="18" charset="0"/>
              </a:rPr>
              <a:t>ποια από τις δύο καταγραφές μάς δίνει σαφέστερη εικόνα </a:t>
            </a:r>
            <a:r>
              <a:rPr lang="el-GR" sz="2600" dirty="0" smtClean="0">
                <a:latin typeface="Times New Roman" pitchFamily="18" charset="0"/>
                <a:cs typeface="Times New Roman" pitchFamily="18" charset="0"/>
              </a:rPr>
              <a:t>σχετικά με την επικοινωνία στη συγκεκριμένη τάξη: </a:t>
            </a:r>
          </a:p>
          <a:p>
            <a:endParaRPr lang="el-GR" sz="2600" dirty="0" smtClean="0">
              <a:latin typeface="Times New Roman" pitchFamily="18" charset="0"/>
              <a:cs typeface="Times New Roman" pitchFamily="18" charset="0"/>
            </a:endParaRPr>
          </a:p>
          <a:p>
            <a:r>
              <a:rPr lang="el-GR" sz="2600" b="1" dirty="0" smtClean="0">
                <a:solidFill>
                  <a:srgbClr val="0070C0"/>
                </a:solidFill>
                <a:latin typeface="Times New Roman" pitchFamily="18" charset="0"/>
                <a:cs typeface="Times New Roman" pitchFamily="18" charset="0"/>
              </a:rPr>
              <a:t>Στη δεύτερη καταγραφή</a:t>
            </a:r>
            <a:r>
              <a:rPr lang="el-GR" sz="2600" dirty="0" smtClean="0">
                <a:latin typeface="Times New Roman" pitchFamily="18" charset="0"/>
                <a:cs typeface="Times New Roman" pitchFamily="18" charset="0"/>
              </a:rPr>
              <a:t>, η φοιτήτρια </a:t>
            </a:r>
          </a:p>
          <a:p>
            <a:pPr lvl="1"/>
            <a:r>
              <a:rPr lang="el-GR" sz="2500" i="1" dirty="0" smtClean="0">
                <a:latin typeface="Times New Roman" pitchFamily="18" charset="0"/>
                <a:cs typeface="Times New Roman" pitchFamily="18" charset="0"/>
              </a:rPr>
              <a:t>εστιάζει στη </a:t>
            </a:r>
            <a:r>
              <a:rPr lang="el-GR" sz="2500" b="1" i="1" dirty="0" smtClean="0">
                <a:latin typeface="Times New Roman" pitchFamily="18" charset="0"/>
                <a:cs typeface="Times New Roman" pitchFamily="18" charset="0"/>
              </a:rPr>
              <a:t>λεκτική επικοινωνία</a:t>
            </a:r>
            <a:r>
              <a:rPr lang="el-GR" sz="2500" i="1" dirty="0" smtClean="0">
                <a:latin typeface="Times New Roman" pitchFamily="18" charset="0"/>
                <a:cs typeface="Times New Roman" pitchFamily="18" charset="0"/>
              </a:rPr>
              <a:t>, </a:t>
            </a:r>
          </a:p>
          <a:p>
            <a:pPr lvl="1"/>
            <a:r>
              <a:rPr lang="el-GR" sz="2500" i="1" dirty="0" smtClean="0">
                <a:latin typeface="Times New Roman" pitchFamily="18" charset="0"/>
                <a:cs typeface="Times New Roman" pitchFamily="18" charset="0"/>
              </a:rPr>
              <a:t>ενδιαφέρεται κυρίως για το </a:t>
            </a:r>
            <a:r>
              <a:rPr lang="el-GR" sz="2500" b="1" i="1" dirty="0" smtClean="0">
                <a:latin typeface="Times New Roman" pitchFamily="18" charset="0"/>
                <a:cs typeface="Times New Roman" pitchFamily="18" charset="0"/>
              </a:rPr>
              <a:t>περιεχόμενο </a:t>
            </a:r>
            <a:r>
              <a:rPr lang="el-GR" sz="2500" i="1" dirty="0" smtClean="0">
                <a:latin typeface="Times New Roman" pitchFamily="18" charset="0"/>
                <a:cs typeface="Times New Roman" pitchFamily="18" charset="0"/>
              </a:rPr>
              <a:t>της επικοινωνίας (</a:t>
            </a:r>
            <a:r>
              <a:rPr lang="el-GR" sz="2500" b="1" i="1" dirty="0" smtClean="0">
                <a:latin typeface="Times New Roman" pitchFamily="18" charset="0"/>
                <a:cs typeface="Times New Roman" pitchFamily="18" charset="0"/>
              </a:rPr>
              <a:t>τι λένε </a:t>
            </a:r>
            <a:r>
              <a:rPr lang="el-GR" sz="2500" i="1" dirty="0" smtClean="0">
                <a:latin typeface="Times New Roman" pitchFamily="18" charset="0"/>
                <a:cs typeface="Times New Roman" pitchFamily="18" charset="0"/>
              </a:rPr>
              <a:t>εκπαιδευτικός και παιδιά) </a:t>
            </a:r>
          </a:p>
          <a:p>
            <a:endParaRPr lang="el-GR" sz="2600" dirty="0" smtClean="0">
              <a:latin typeface="Times New Roman" pitchFamily="18" charset="0"/>
              <a:cs typeface="Times New Roman" pitchFamily="18" charset="0"/>
            </a:endParaRPr>
          </a:p>
          <a:p>
            <a:r>
              <a:rPr lang="el-GR" sz="2600" b="1" dirty="0" smtClean="0">
                <a:solidFill>
                  <a:srgbClr val="C00000"/>
                </a:solidFill>
                <a:latin typeface="Times New Roman" pitchFamily="18" charset="0"/>
                <a:cs typeface="Times New Roman" pitchFamily="18" charset="0"/>
              </a:rPr>
              <a:t>ενώ η πρώτη θεωρεί σημαντικό να καταγράψει </a:t>
            </a:r>
            <a:r>
              <a:rPr lang="el-GR" sz="2600" dirty="0" smtClean="0">
                <a:latin typeface="Times New Roman" pitchFamily="18" charset="0"/>
                <a:cs typeface="Times New Roman" pitchFamily="18" charset="0"/>
              </a:rPr>
              <a:t>και </a:t>
            </a:r>
          </a:p>
          <a:p>
            <a:pPr lvl="1"/>
            <a:r>
              <a:rPr lang="el-GR" sz="2300" b="1" i="1" dirty="0" smtClean="0">
                <a:latin typeface="Times New Roman" pitchFamily="18" charset="0"/>
                <a:cs typeface="Times New Roman" pitchFamily="18" charset="0"/>
              </a:rPr>
              <a:t>τους τρόπους </a:t>
            </a:r>
            <a:r>
              <a:rPr lang="el-GR" sz="2300" i="1" dirty="0" smtClean="0">
                <a:latin typeface="Times New Roman" pitchFamily="18" charset="0"/>
                <a:cs typeface="Times New Roman" pitchFamily="18" charset="0"/>
              </a:rPr>
              <a:t>με τους οποίους οργανώνουν αυτό το περιεχόμενο (</a:t>
            </a:r>
            <a:r>
              <a:rPr lang="el-GR" sz="2300" b="1" i="1" dirty="0" smtClean="0">
                <a:latin typeface="Times New Roman" pitchFamily="18" charset="0"/>
                <a:cs typeface="Times New Roman" pitchFamily="18" charset="0"/>
              </a:rPr>
              <a:t>πώς το λένε</a:t>
            </a:r>
            <a:r>
              <a:rPr lang="el-GR" sz="2300" i="1" dirty="0" smtClean="0">
                <a:latin typeface="Times New Roman" pitchFamily="18" charset="0"/>
                <a:cs typeface="Times New Roman" pitchFamily="18" charset="0"/>
              </a:rPr>
              <a:t>), </a:t>
            </a:r>
          </a:p>
          <a:p>
            <a:pPr lvl="1"/>
            <a:r>
              <a:rPr lang="el-GR" sz="2300" i="1" dirty="0" smtClean="0">
                <a:latin typeface="Times New Roman" pitchFamily="18" charset="0"/>
                <a:cs typeface="Times New Roman" pitchFamily="18" charset="0"/>
              </a:rPr>
              <a:t>εστιάζοντας και </a:t>
            </a:r>
            <a:r>
              <a:rPr lang="el-GR" sz="2300" b="1" i="1" dirty="0" smtClean="0">
                <a:latin typeface="Times New Roman" pitchFamily="18" charset="0"/>
                <a:cs typeface="Times New Roman" pitchFamily="18" charset="0"/>
              </a:rPr>
              <a:t>στις σχέσεις </a:t>
            </a:r>
            <a:r>
              <a:rPr lang="el-GR" sz="2300" i="1" dirty="0" smtClean="0">
                <a:latin typeface="Times New Roman" pitchFamily="18" charset="0"/>
                <a:cs typeface="Times New Roman" pitchFamily="18" charset="0"/>
              </a:rPr>
              <a:t>που φαίνεται να αναπτύσσονται </a:t>
            </a:r>
            <a:r>
              <a:rPr lang="el-GR" sz="2300" b="1" i="1" dirty="0" smtClean="0">
                <a:latin typeface="Times New Roman" pitchFamily="18" charset="0"/>
                <a:cs typeface="Times New Roman" pitchFamily="18" charset="0"/>
              </a:rPr>
              <a:t>ανάμεσα σε αυτούς που επικοινωνούν. </a:t>
            </a:r>
          </a:p>
          <a:p>
            <a:pPr lvl="1"/>
            <a:r>
              <a:rPr lang="el-GR" sz="2300" i="1" dirty="0" smtClean="0">
                <a:latin typeface="Times New Roman" pitchFamily="18" charset="0"/>
                <a:cs typeface="Times New Roman" pitchFamily="18" charset="0"/>
              </a:rPr>
              <a:t> Με βάση αυτά τα στοιχεία, μπορείς να κατανοήσεις και </a:t>
            </a:r>
            <a:r>
              <a:rPr lang="el-GR" sz="2300" b="1" i="1" dirty="0" smtClean="0">
                <a:latin typeface="Times New Roman" pitchFamily="18" charset="0"/>
                <a:cs typeface="Times New Roman" pitchFamily="18" charset="0"/>
              </a:rPr>
              <a:t>τον ρόλο της μη λεκτικής επικοινωνίας </a:t>
            </a:r>
            <a:r>
              <a:rPr lang="el-GR" sz="2300" i="1" dirty="0" smtClean="0">
                <a:latin typeface="Times New Roman" pitchFamily="18" charset="0"/>
                <a:cs typeface="Times New Roman" pitchFamily="18" charset="0"/>
              </a:rPr>
              <a:t>στη συγκεκριμένη εκπαιδευτική συνθήκη και στον τρόπο με τον οποίο τα παιδιά συμμετέχουν στη διαδικασία.</a:t>
            </a:r>
            <a:endParaRPr lang="el-GR" sz="2600" b="1" i="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a:bodyPr>
          <a:lstStyle/>
          <a:p>
            <a:pPr marL="342900" lvl="2" indent="-342900" algn="ctr"/>
            <a:r>
              <a:rPr lang="el-GR" sz="2200" b="1" i="1" u="sng" dirty="0" smtClean="0">
                <a:solidFill>
                  <a:srgbClr val="FF0000"/>
                </a:solidFill>
                <a:latin typeface="Times New Roman" pitchFamily="18" charset="0"/>
                <a:cs typeface="Times New Roman" pitchFamily="18" charset="0"/>
              </a:rPr>
              <a:t>2. Τρόποι επικοινωνίας ( -  μη λεκτική  )</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Αν θέλουμε να μελετήσουμε πώς επικοινωνούν οι άνθρωποι μεταξύ τους,  </a:t>
            </a:r>
          </a:p>
          <a:p>
            <a:pPr lvl="1"/>
            <a:r>
              <a:rPr lang="el-GR" sz="2200" i="1" dirty="0" smtClean="0">
                <a:latin typeface="Times New Roman" pitchFamily="18" charset="0"/>
                <a:cs typeface="Times New Roman" pitchFamily="18" charset="0"/>
              </a:rPr>
              <a:t>πρέπει να ασχοληθούμε  ταυτόχρονα </a:t>
            </a:r>
            <a:r>
              <a:rPr lang="el-GR" sz="2200" b="1" i="1" dirty="0" smtClean="0">
                <a:latin typeface="Times New Roman" pitchFamily="18" charset="0"/>
                <a:cs typeface="Times New Roman" pitchFamily="18" charset="0"/>
              </a:rPr>
              <a:t>με τον γλωσσικό  και με τον μη λεκτικό κώδικα. </a:t>
            </a:r>
          </a:p>
          <a:p>
            <a:endParaRPr lang="el-GR" sz="2600" b="1" dirty="0" smtClean="0">
              <a:latin typeface="Times New Roman" pitchFamily="18" charset="0"/>
              <a:cs typeface="Times New Roman" pitchFamily="18" charset="0"/>
            </a:endParaRPr>
          </a:p>
          <a:p>
            <a:r>
              <a:rPr lang="el-GR" sz="2000" b="1" dirty="0" smtClean="0">
                <a:latin typeface="Times New Roman" pitchFamily="18" charset="0"/>
                <a:cs typeface="Times New Roman" pitchFamily="18" charset="0"/>
              </a:rPr>
              <a:t>Το ίδιο μήνυμα </a:t>
            </a:r>
            <a:r>
              <a:rPr lang="el-GR" sz="2000" dirty="0" smtClean="0">
                <a:latin typeface="Times New Roman" pitchFamily="18" charset="0"/>
                <a:cs typeface="Times New Roman" pitchFamily="18" charset="0"/>
              </a:rPr>
              <a:t>μπορεί να μεταδοθεί με </a:t>
            </a:r>
            <a:r>
              <a:rPr lang="el-GR" sz="2000" b="1" dirty="0" smtClean="0">
                <a:latin typeface="Times New Roman" pitchFamily="18" charset="0"/>
                <a:cs typeface="Times New Roman" pitchFamily="18" charset="0"/>
              </a:rPr>
              <a:t>πολλούς διαφορετικούς τρόπους </a:t>
            </a:r>
            <a:r>
              <a:rPr lang="el-GR" sz="2000" dirty="0" smtClean="0">
                <a:latin typeface="Times New Roman" pitchFamily="18" charset="0"/>
                <a:cs typeface="Times New Roman" pitchFamily="18" charset="0"/>
              </a:rPr>
              <a:t>και </a:t>
            </a:r>
          </a:p>
          <a:p>
            <a:pPr lvl="1"/>
            <a:r>
              <a:rPr lang="el-GR" sz="2200" i="1" dirty="0" smtClean="0">
                <a:latin typeface="Times New Roman" pitchFamily="18" charset="0"/>
                <a:cs typeface="Times New Roman" pitchFamily="18" charset="0"/>
              </a:rPr>
              <a:t>είναι σημαντικό </a:t>
            </a:r>
            <a:r>
              <a:rPr lang="el-GR" sz="2200" b="1" i="1" dirty="0" smtClean="0">
                <a:latin typeface="Times New Roman" pitchFamily="18" charset="0"/>
                <a:cs typeface="Times New Roman" pitchFamily="18" charset="0"/>
              </a:rPr>
              <a:t>να επισημαίνουμε τον τρόπο </a:t>
            </a:r>
            <a:r>
              <a:rPr lang="el-GR" sz="2200" i="1" dirty="0" smtClean="0">
                <a:latin typeface="Times New Roman" pitchFamily="18" charset="0"/>
                <a:cs typeface="Times New Roman" pitchFamily="18" charset="0"/>
              </a:rPr>
              <a:t>που κάθε φορά επιλέγεται και </a:t>
            </a:r>
          </a:p>
          <a:p>
            <a:pPr lvl="1"/>
            <a:r>
              <a:rPr lang="el-GR" sz="2200" i="1" dirty="0" smtClean="0">
                <a:latin typeface="Times New Roman" pitchFamily="18" charset="0"/>
                <a:cs typeface="Times New Roman" pitchFamily="18" charset="0"/>
              </a:rPr>
              <a:t>να προσπαθούμε </a:t>
            </a:r>
            <a:r>
              <a:rPr lang="el-GR" sz="2200" b="1" i="1" dirty="0" smtClean="0">
                <a:latin typeface="Times New Roman" pitchFamily="18" charset="0"/>
                <a:cs typeface="Times New Roman" pitchFamily="18" charset="0"/>
              </a:rPr>
              <a:t>να κατανοήσουμε </a:t>
            </a:r>
            <a:r>
              <a:rPr lang="el-GR" sz="2200" i="1" dirty="0" smtClean="0">
                <a:latin typeface="Times New Roman" pitchFamily="18" charset="0"/>
                <a:cs typeface="Times New Roman" pitchFamily="18" charset="0"/>
              </a:rPr>
              <a:t>τη συγκεκριμένη επιλογή στο πλαίσιο της εκπαιδευτικής διαδικασίας.</a:t>
            </a:r>
          </a:p>
          <a:p>
            <a:pPr marL="342900" lvl="2" indent="-342900">
              <a:buNone/>
            </a:pPr>
            <a:endParaRPr lang="el-GR" sz="2600" dirty="0" smtClean="0">
              <a:latin typeface="Times New Roman" pitchFamily="18" charset="0"/>
              <a:cs typeface="Times New Roman" pitchFamily="18" charset="0"/>
            </a:endParaRPr>
          </a:p>
          <a:p>
            <a:pPr marL="342900" lvl="2" indent="-342900">
              <a:buNone/>
            </a:pPr>
            <a:endParaRPr lang="el-GR" sz="2600" b="1" i="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77500" lnSpcReduction="20000"/>
          </a:bodyPr>
          <a:lstStyle/>
          <a:p>
            <a:pPr marL="342900" lvl="2" indent="-342900" algn="ctr"/>
            <a:r>
              <a:rPr lang="el-GR" sz="2900" b="1" i="1" u="sng" dirty="0" smtClean="0">
                <a:solidFill>
                  <a:srgbClr val="FF0000"/>
                </a:solidFill>
                <a:latin typeface="Times New Roman" pitchFamily="18" charset="0"/>
                <a:cs typeface="Times New Roman" pitchFamily="18" charset="0"/>
              </a:rPr>
              <a:t>2. Τρόποι επικοινωνίας ( -  μη λεκτική  )</a:t>
            </a:r>
          </a:p>
          <a:p>
            <a:r>
              <a:rPr lang="el-GR" sz="2900" dirty="0" smtClean="0">
                <a:latin typeface="Times New Roman" pitchFamily="18" charset="0"/>
                <a:cs typeface="Times New Roman" pitchFamily="18" charset="0"/>
              </a:rPr>
              <a:t>Η ανθρώπινη επικοινωνία διεξάγεται σε δύο επίπεδα ταυτόχρονα: </a:t>
            </a:r>
          </a:p>
          <a:p>
            <a:pPr lvl="1"/>
            <a:r>
              <a:rPr lang="el-GR" sz="2900" i="1" dirty="0" smtClean="0">
                <a:latin typeface="Times New Roman" pitchFamily="18" charset="0"/>
                <a:cs typeface="Times New Roman" pitchFamily="18" charset="0"/>
              </a:rPr>
              <a:t>επίπεδο </a:t>
            </a:r>
            <a:r>
              <a:rPr lang="el-GR" sz="2900" b="1" i="1" dirty="0" smtClean="0">
                <a:solidFill>
                  <a:srgbClr val="0070C0"/>
                </a:solidFill>
                <a:latin typeface="Times New Roman" pitchFamily="18" charset="0"/>
                <a:cs typeface="Times New Roman" pitchFamily="18" charset="0"/>
              </a:rPr>
              <a:t>περιεχομένου</a:t>
            </a:r>
            <a:r>
              <a:rPr lang="el-GR" sz="2900" i="1" dirty="0" smtClean="0">
                <a:latin typeface="Times New Roman" pitchFamily="18" charset="0"/>
                <a:cs typeface="Times New Roman" pitchFamily="18" charset="0"/>
              </a:rPr>
              <a:t> (τι λέμε) / αφορά στη λεκτική επικοινωνία</a:t>
            </a:r>
          </a:p>
          <a:p>
            <a:pPr lvl="1"/>
            <a:endParaRPr lang="el-GR" sz="2900" i="1" dirty="0" smtClean="0">
              <a:latin typeface="Times New Roman" pitchFamily="18" charset="0"/>
              <a:cs typeface="Times New Roman" pitchFamily="18" charset="0"/>
            </a:endParaRPr>
          </a:p>
          <a:p>
            <a:pPr lvl="1"/>
            <a:r>
              <a:rPr lang="el-GR" sz="2900" i="1" dirty="0" smtClean="0">
                <a:latin typeface="Times New Roman" pitchFamily="18" charset="0"/>
                <a:cs typeface="Times New Roman" pitchFamily="18" charset="0"/>
              </a:rPr>
              <a:t>επίπεδο </a:t>
            </a:r>
            <a:r>
              <a:rPr lang="el-GR" sz="2900" b="1" i="1" dirty="0" smtClean="0">
                <a:solidFill>
                  <a:srgbClr val="00B050"/>
                </a:solidFill>
                <a:latin typeface="Times New Roman" pitchFamily="18" charset="0"/>
                <a:cs typeface="Times New Roman" pitchFamily="18" charset="0"/>
              </a:rPr>
              <a:t>σχέσης</a:t>
            </a:r>
            <a:r>
              <a:rPr lang="el-GR" sz="2900" i="1" dirty="0" smtClean="0">
                <a:latin typeface="Times New Roman" pitchFamily="18" charset="0"/>
                <a:cs typeface="Times New Roman" pitchFamily="18" charset="0"/>
              </a:rPr>
              <a:t> (πώς το λέμε) / μη λεκτική επικοινωνία</a:t>
            </a:r>
          </a:p>
          <a:p>
            <a:endParaRPr lang="el-GR" sz="2900" dirty="0" smtClean="0">
              <a:latin typeface="Times New Roman" pitchFamily="18" charset="0"/>
              <a:cs typeface="Times New Roman" pitchFamily="18" charset="0"/>
            </a:endParaRPr>
          </a:p>
          <a:p>
            <a:r>
              <a:rPr lang="el-GR" sz="2900" b="1" dirty="0" smtClean="0">
                <a:latin typeface="Times New Roman" pitchFamily="18" charset="0"/>
                <a:cs typeface="Times New Roman" pitchFamily="18" charset="0"/>
              </a:rPr>
              <a:t>Η  μη λεκτική επικοινωνία</a:t>
            </a:r>
            <a:r>
              <a:rPr lang="el-GR" sz="2900" dirty="0" smtClean="0">
                <a:latin typeface="Times New Roman" pitchFamily="18" charset="0"/>
                <a:cs typeface="Times New Roman" pitchFamily="18" charset="0"/>
              </a:rPr>
              <a:t> αποτελεί το πιο ισχυρό στοιχείο της επικοινωνιακής διαδικασίας, </a:t>
            </a:r>
          </a:p>
          <a:p>
            <a:pPr lvl="1"/>
            <a:r>
              <a:rPr lang="el-GR" sz="2900" i="1" dirty="0" smtClean="0">
                <a:latin typeface="Times New Roman" pitchFamily="18" charset="0"/>
                <a:cs typeface="Times New Roman" pitchFamily="18" charset="0"/>
              </a:rPr>
              <a:t>καθώς </a:t>
            </a:r>
            <a:r>
              <a:rPr lang="el-GR" sz="2900" b="1" i="1" dirty="0" smtClean="0">
                <a:latin typeface="Times New Roman" pitchFamily="18" charset="0"/>
                <a:cs typeface="Times New Roman" pitchFamily="18" charset="0"/>
              </a:rPr>
              <a:t>το πώς το λέμε </a:t>
            </a:r>
            <a:r>
              <a:rPr lang="el-GR" sz="2900" i="1" dirty="0" smtClean="0">
                <a:solidFill>
                  <a:srgbClr val="FF0000"/>
                </a:solidFill>
                <a:latin typeface="Times New Roman" pitchFamily="18" charset="0"/>
                <a:cs typeface="Times New Roman" pitchFamily="18" charset="0"/>
              </a:rPr>
              <a:t>συνιστά ένα είδος «σιωπηλών οδηγιών» </a:t>
            </a:r>
          </a:p>
          <a:p>
            <a:pPr lvl="1"/>
            <a:endParaRPr lang="el-GR" sz="2900" i="1" dirty="0" smtClean="0">
              <a:latin typeface="Times New Roman" pitchFamily="18" charset="0"/>
              <a:cs typeface="Times New Roman" pitchFamily="18" charset="0"/>
            </a:endParaRPr>
          </a:p>
          <a:p>
            <a:pPr lvl="1"/>
            <a:r>
              <a:rPr lang="el-GR" sz="2900" i="1" dirty="0" smtClean="0">
                <a:latin typeface="Times New Roman" pitchFamily="18" charset="0"/>
                <a:cs typeface="Times New Roman" pitchFamily="18" charset="0"/>
              </a:rPr>
              <a:t>για την ερμηνεία, όχι μόνο </a:t>
            </a:r>
            <a:r>
              <a:rPr lang="el-GR" sz="2900" i="1" dirty="0" smtClean="0">
                <a:solidFill>
                  <a:srgbClr val="0070C0"/>
                </a:solidFill>
                <a:latin typeface="Times New Roman" pitchFamily="18" charset="0"/>
                <a:cs typeface="Times New Roman" pitchFamily="18" charset="0"/>
              </a:rPr>
              <a:t>του περιεχομένου </a:t>
            </a:r>
            <a:r>
              <a:rPr lang="el-GR" sz="2900" i="1" dirty="0" smtClean="0">
                <a:latin typeface="Times New Roman" pitchFamily="18" charset="0"/>
                <a:cs typeface="Times New Roman" pitchFamily="18" charset="0"/>
              </a:rPr>
              <a:t>της επικοινωνίας, </a:t>
            </a:r>
          </a:p>
          <a:p>
            <a:pPr lvl="1"/>
            <a:endParaRPr lang="el-GR" sz="2900" i="1" dirty="0" smtClean="0">
              <a:latin typeface="Times New Roman" pitchFamily="18" charset="0"/>
              <a:cs typeface="Times New Roman" pitchFamily="18" charset="0"/>
            </a:endParaRPr>
          </a:p>
          <a:p>
            <a:pPr lvl="1"/>
            <a:r>
              <a:rPr lang="el-GR" sz="2900" i="1" dirty="0" smtClean="0">
                <a:latin typeface="Times New Roman" pitchFamily="18" charset="0"/>
                <a:cs typeface="Times New Roman" pitchFamily="18" charset="0"/>
              </a:rPr>
              <a:t>αλλά και </a:t>
            </a:r>
            <a:r>
              <a:rPr lang="el-GR" sz="2900" i="1" dirty="0" smtClean="0">
                <a:solidFill>
                  <a:srgbClr val="00B050"/>
                </a:solidFill>
                <a:latin typeface="Times New Roman" pitchFamily="18" charset="0"/>
                <a:cs typeface="Times New Roman" pitchFamily="18" charset="0"/>
              </a:rPr>
              <a:t>της σχέσης </a:t>
            </a:r>
            <a:r>
              <a:rPr lang="el-GR" sz="2900" i="1" dirty="0" smtClean="0">
                <a:latin typeface="Times New Roman" pitchFamily="18" charset="0"/>
                <a:cs typeface="Times New Roman" pitchFamily="18" charset="0"/>
              </a:rPr>
              <a:t>που αναπτύσσεται μεταξύ των ατόμων που επικοινωνούν. </a:t>
            </a:r>
          </a:p>
          <a:p>
            <a:endParaRPr lang="el-GR" sz="2900" dirty="0" smtClean="0">
              <a:latin typeface="Times New Roman" pitchFamily="18" charset="0"/>
              <a:cs typeface="Times New Roman" pitchFamily="18" charset="0"/>
            </a:endParaRPr>
          </a:p>
          <a:p>
            <a:pPr marL="342900" lvl="2" indent="-342900">
              <a:buNone/>
            </a:pPr>
            <a:endParaRPr lang="el-GR" sz="2600" b="1" i="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70000" lnSpcReduction="20000"/>
          </a:bodyPr>
          <a:lstStyle/>
          <a:p>
            <a:pPr marL="342900" lvl="2" indent="-342900" algn="ctr"/>
            <a:r>
              <a:rPr lang="el-GR" sz="2900" b="1" i="1" u="sng" dirty="0" smtClean="0">
                <a:solidFill>
                  <a:srgbClr val="FF0000"/>
                </a:solidFill>
                <a:latin typeface="Times New Roman" pitchFamily="18" charset="0"/>
                <a:cs typeface="Times New Roman" pitchFamily="18" charset="0"/>
              </a:rPr>
              <a:t>2. Τρόποι επικοινωνίας ( -  μη λεκτική  )</a:t>
            </a:r>
          </a:p>
          <a:p>
            <a:r>
              <a:rPr lang="el-GR" sz="2900" b="1" dirty="0" smtClean="0">
                <a:latin typeface="Times New Roman" pitchFamily="18" charset="0"/>
                <a:cs typeface="Times New Roman" pitchFamily="18" charset="0"/>
              </a:rPr>
              <a:t>Η μη λεκτική επικοινωνία </a:t>
            </a:r>
            <a:r>
              <a:rPr lang="el-GR" sz="2900" dirty="0" smtClean="0">
                <a:latin typeface="Times New Roman" pitchFamily="18" charset="0"/>
                <a:cs typeface="Times New Roman" pitchFamily="18" charset="0"/>
              </a:rPr>
              <a:t>δεν αφορά μόνο στη «γλώσσα του σώματος» </a:t>
            </a:r>
          </a:p>
          <a:p>
            <a:pPr lvl="2"/>
            <a:r>
              <a:rPr lang="el-GR" sz="2700" i="1" dirty="0" smtClean="0">
                <a:latin typeface="Times New Roman" pitchFamily="18" charset="0"/>
                <a:cs typeface="Times New Roman" pitchFamily="18" charset="0"/>
              </a:rPr>
              <a:t>χειρονομίες, </a:t>
            </a:r>
          </a:p>
          <a:p>
            <a:pPr lvl="2"/>
            <a:r>
              <a:rPr lang="el-GR" sz="2700" i="1" dirty="0" smtClean="0">
                <a:latin typeface="Times New Roman" pitchFamily="18" charset="0"/>
                <a:cs typeface="Times New Roman" pitchFamily="18" charset="0"/>
              </a:rPr>
              <a:t>εκφράσεις του προσώπου,</a:t>
            </a:r>
          </a:p>
          <a:p>
            <a:pPr lvl="2"/>
            <a:r>
              <a:rPr lang="el-GR" sz="2700" i="1" dirty="0" smtClean="0">
                <a:latin typeface="Times New Roman" pitchFamily="18" charset="0"/>
                <a:cs typeface="Times New Roman" pitchFamily="18" charset="0"/>
              </a:rPr>
              <a:t>κινήσεις του σώματος, </a:t>
            </a:r>
          </a:p>
          <a:p>
            <a:pPr lvl="2"/>
            <a:r>
              <a:rPr lang="el-GR" sz="2700" i="1" dirty="0" smtClean="0">
                <a:latin typeface="Times New Roman" pitchFamily="18" charset="0"/>
                <a:cs typeface="Times New Roman" pitchFamily="18" charset="0"/>
              </a:rPr>
              <a:t>βλέμμα, ένδυση κ.λπ. </a:t>
            </a:r>
          </a:p>
          <a:p>
            <a:pPr lvl="1"/>
            <a:endParaRPr lang="el-GR" sz="2900" i="1" dirty="0" smtClean="0">
              <a:latin typeface="Times New Roman" pitchFamily="18" charset="0"/>
              <a:cs typeface="Times New Roman" pitchFamily="18" charset="0"/>
            </a:endParaRPr>
          </a:p>
          <a:p>
            <a:pPr lvl="1"/>
            <a:r>
              <a:rPr lang="el-GR" sz="2900" i="1" dirty="0" smtClean="0">
                <a:latin typeface="Times New Roman" pitchFamily="18" charset="0"/>
                <a:cs typeface="Times New Roman" pitchFamily="18" charset="0"/>
              </a:rPr>
              <a:t>αλλά και σε έναν εξίσου σημαντικό αριθμό </a:t>
            </a:r>
            <a:r>
              <a:rPr lang="el-GR" sz="2900" b="1" i="1" dirty="0" smtClean="0">
                <a:latin typeface="Times New Roman" pitchFamily="18" charset="0"/>
                <a:cs typeface="Times New Roman" pitchFamily="18" charset="0"/>
              </a:rPr>
              <a:t>μη λεκτικών επικοινωνιακών στοιχείων</a:t>
            </a:r>
            <a:r>
              <a:rPr lang="el-GR" sz="2900" i="1" dirty="0" smtClean="0">
                <a:latin typeface="Times New Roman" pitchFamily="18" charset="0"/>
                <a:cs typeface="Times New Roman" pitchFamily="18" charset="0"/>
              </a:rPr>
              <a:t>,  π.χ. μεταξύ άλλων, </a:t>
            </a:r>
          </a:p>
          <a:p>
            <a:pPr lvl="2"/>
            <a:r>
              <a:rPr lang="el-GR" sz="2700" i="1" dirty="0" smtClean="0">
                <a:latin typeface="Times New Roman" pitchFamily="18" charset="0"/>
                <a:cs typeface="Times New Roman" pitchFamily="18" charset="0"/>
              </a:rPr>
              <a:t>οι </a:t>
            </a:r>
            <a:r>
              <a:rPr lang="el-GR" sz="2700" i="1" dirty="0" smtClean="0">
                <a:solidFill>
                  <a:srgbClr val="FF0000"/>
                </a:solidFill>
                <a:latin typeface="Times New Roman" pitchFamily="18" charset="0"/>
                <a:cs typeface="Times New Roman" pitchFamily="18" charset="0"/>
              </a:rPr>
              <a:t>σιωπές</a:t>
            </a:r>
            <a:r>
              <a:rPr lang="el-GR" sz="2700" i="1" dirty="0" smtClean="0">
                <a:latin typeface="Times New Roman" pitchFamily="18" charset="0"/>
                <a:cs typeface="Times New Roman" pitchFamily="18" charset="0"/>
              </a:rPr>
              <a:t>,</a:t>
            </a:r>
          </a:p>
          <a:p>
            <a:pPr lvl="2"/>
            <a:r>
              <a:rPr lang="el-GR" sz="2700" i="1" dirty="0" smtClean="0">
                <a:latin typeface="Times New Roman" pitchFamily="18" charset="0"/>
                <a:cs typeface="Times New Roman" pitchFamily="18" charset="0"/>
              </a:rPr>
              <a:t>το </a:t>
            </a:r>
            <a:r>
              <a:rPr lang="el-GR" sz="2700" i="1" dirty="0" smtClean="0">
                <a:solidFill>
                  <a:srgbClr val="FF0000"/>
                </a:solidFill>
                <a:latin typeface="Times New Roman" pitchFamily="18" charset="0"/>
                <a:cs typeface="Times New Roman" pitchFamily="18" charset="0"/>
              </a:rPr>
              <a:t>άγγιγμα</a:t>
            </a:r>
            <a:r>
              <a:rPr lang="el-GR" sz="2700" i="1" dirty="0" smtClean="0">
                <a:latin typeface="Times New Roman" pitchFamily="18" charset="0"/>
                <a:cs typeface="Times New Roman" pitchFamily="18" charset="0"/>
              </a:rPr>
              <a:t>,</a:t>
            </a:r>
          </a:p>
          <a:p>
            <a:pPr lvl="2"/>
            <a:r>
              <a:rPr lang="el-GR" sz="2700" i="1" dirty="0" smtClean="0">
                <a:latin typeface="Times New Roman" pitchFamily="18" charset="0"/>
                <a:cs typeface="Times New Roman" pitchFamily="18" charset="0"/>
              </a:rPr>
              <a:t>η διαπροσωπική </a:t>
            </a:r>
            <a:r>
              <a:rPr lang="el-GR" sz="2700" i="1" dirty="0" smtClean="0">
                <a:solidFill>
                  <a:srgbClr val="FF0000"/>
                </a:solidFill>
                <a:latin typeface="Times New Roman" pitchFamily="18" charset="0"/>
                <a:cs typeface="Times New Roman" pitchFamily="18" charset="0"/>
              </a:rPr>
              <a:t>απόσταση,</a:t>
            </a:r>
          </a:p>
          <a:p>
            <a:pPr lvl="2"/>
            <a:r>
              <a:rPr lang="el-GR" sz="2700" i="1" dirty="0" smtClean="0">
                <a:latin typeface="Times New Roman" pitchFamily="18" charset="0"/>
                <a:cs typeface="Times New Roman" pitchFamily="18" charset="0"/>
              </a:rPr>
              <a:t>ο </a:t>
            </a:r>
            <a:r>
              <a:rPr lang="el-GR" sz="2700" i="1" dirty="0" smtClean="0">
                <a:solidFill>
                  <a:srgbClr val="FF0000"/>
                </a:solidFill>
                <a:latin typeface="Times New Roman" pitchFamily="18" charset="0"/>
                <a:cs typeface="Times New Roman" pitchFamily="18" charset="0"/>
              </a:rPr>
              <a:t>χρόνος </a:t>
            </a:r>
          </a:p>
          <a:p>
            <a:pPr lvl="2"/>
            <a:r>
              <a:rPr lang="el-GR" sz="2700" i="1" dirty="0" smtClean="0">
                <a:latin typeface="Times New Roman" pitchFamily="18" charset="0"/>
                <a:cs typeface="Times New Roman" pitchFamily="18" charset="0"/>
              </a:rPr>
              <a:t>η χρήση των αντικειμένων του περιβάλλοντος χώρου από το άτομο. </a:t>
            </a:r>
          </a:p>
          <a:p>
            <a:pPr lvl="1" algn="r">
              <a:buNone/>
            </a:pPr>
            <a:r>
              <a:rPr lang="el-GR" sz="2900" i="1" dirty="0" err="1" smtClean="0">
                <a:latin typeface="Times New Roman" pitchFamily="18" charset="0"/>
                <a:cs typeface="Times New Roman" pitchFamily="18" charset="0"/>
              </a:rPr>
              <a:t>Κούρτη</a:t>
            </a:r>
            <a:r>
              <a:rPr lang="el-GR" sz="2900" i="1" dirty="0" smtClean="0">
                <a:latin typeface="Times New Roman" pitchFamily="18" charset="0"/>
                <a:cs typeface="Times New Roman" pitchFamily="18" charset="0"/>
              </a:rPr>
              <a:t>, 2003: 13-16</a:t>
            </a:r>
          </a:p>
          <a:p>
            <a:pPr lvl="1">
              <a:buFont typeface="Wingdings" pitchFamily="2" charset="2"/>
              <a:buChar char="Ø"/>
            </a:pPr>
            <a:r>
              <a:rPr lang="el-GR" sz="2900" i="1" dirty="0" smtClean="0">
                <a:latin typeface="Times New Roman" pitchFamily="18" charset="0"/>
                <a:cs typeface="Times New Roman" pitchFamily="18" charset="0"/>
              </a:rPr>
              <a:t>Συχνά οι φοιτητές </a:t>
            </a:r>
          </a:p>
          <a:p>
            <a:pPr lvl="2">
              <a:buFont typeface="Wingdings" pitchFamily="2" charset="2"/>
              <a:buChar char="Ø"/>
            </a:pPr>
            <a:r>
              <a:rPr lang="el-GR" sz="2500" b="1" i="1" dirty="0" smtClean="0">
                <a:latin typeface="Times New Roman" pitchFamily="18" charset="0"/>
                <a:cs typeface="Times New Roman" pitchFamily="18" charset="0"/>
              </a:rPr>
              <a:t>δεν εστιάζουν </a:t>
            </a:r>
            <a:r>
              <a:rPr lang="el-GR" sz="2500" i="1" dirty="0" smtClean="0">
                <a:latin typeface="Times New Roman" pitchFamily="18" charset="0"/>
                <a:cs typeface="Times New Roman" pitchFamily="18" charset="0"/>
              </a:rPr>
              <a:t>στην μη λεκτική επικοινωνία, </a:t>
            </a:r>
          </a:p>
          <a:p>
            <a:pPr lvl="2">
              <a:buFont typeface="Wingdings" pitchFamily="2" charset="2"/>
              <a:buChar char="Ø"/>
            </a:pPr>
            <a:r>
              <a:rPr lang="el-GR" sz="2500" i="1" dirty="0" smtClean="0">
                <a:solidFill>
                  <a:srgbClr val="FF0000"/>
                </a:solidFill>
                <a:latin typeface="Times New Roman" pitchFamily="18" charset="0"/>
                <a:cs typeface="Times New Roman" pitchFamily="18" charset="0"/>
              </a:rPr>
              <a:t>είτε  αναφέρονται </a:t>
            </a:r>
            <a:r>
              <a:rPr lang="el-GR" sz="2500" i="1" dirty="0" smtClean="0">
                <a:latin typeface="Times New Roman" pitchFamily="18" charset="0"/>
                <a:cs typeface="Times New Roman" pitchFamily="18" charset="0"/>
              </a:rPr>
              <a:t>σε αυτή </a:t>
            </a:r>
            <a:r>
              <a:rPr lang="el-GR" sz="2500" b="1" i="1" dirty="0" smtClean="0">
                <a:latin typeface="Times New Roman" pitchFamily="18" charset="0"/>
                <a:cs typeface="Times New Roman" pitchFamily="18" charset="0"/>
              </a:rPr>
              <a:t>περιφερειακά και αυτόνομα, </a:t>
            </a:r>
            <a:r>
              <a:rPr lang="el-GR" sz="2500" i="1" dirty="0" smtClean="0">
                <a:latin typeface="Times New Roman" pitchFamily="18" charset="0"/>
                <a:cs typeface="Times New Roman" pitchFamily="18" charset="0"/>
              </a:rPr>
              <a:t>χωρίς να την συνδέουν με την λεκτική επικοινωνία .</a:t>
            </a:r>
          </a:p>
          <a:p>
            <a:pPr marL="342900" lvl="2" indent="-342900">
              <a:buNone/>
            </a:pPr>
            <a:endParaRPr lang="el-GR" sz="2900" dirty="0" smtClean="0">
              <a:latin typeface="Times New Roman" pitchFamily="18" charset="0"/>
              <a:cs typeface="Times New Roman" pitchFamily="18" charset="0"/>
            </a:endParaRPr>
          </a:p>
          <a:p>
            <a:pPr marL="342900" lvl="2" indent="-342900">
              <a:buNone/>
            </a:pPr>
            <a:endParaRPr lang="el-GR" sz="2600" b="1" i="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47500" lnSpcReduction="20000"/>
          </a:bodyPr>
          <a:lstStyle/>
          <a:p>
            <a:pPr marL="342900" lvl="2" indent="-342900" algn="ctr"/>
            <a:r>
              <a:rPr lang="el-GR" sz="4200" b="1" i="1" u="sng" dirty="0" smtClean="0">
                <a:solidFill>
                  <a:srgbClr val="FF0000"/>
                </a:solidFill>
                <a:latin typeface="Times New Roman" pitchFamily="18" charset="0"/>
                <a:cs typeface="Times New Roman" pitchFamily="18" charset="0"/>
              </a:rPr>
              <a:t>2. Τρόποι επικοινωνίας ( λεκτική  )</a:t>
            </a:r>
          </a:p>
          <a:p>
            <a:pPr lvl="1"/>
            <a:endParaRPr lang="el-GR" sz="1700" i="1" dirty="0" smtClean="0">
              <a:latin typeface="Times New Roman" pitchFamily="18" charset="0"/>
              <a:cs typeface="Times New Roman" pitchFamily="18" charset="0"/>
            </a:endParaRPr>
          </a:p>
          <a:p>
            <a:pPr lvl="1"/>
            <a:r>
              <a:rPr lang="el-GR" sz="4000" b="1" i="1" dirty="0" smtClean="0">
                <a:latin typeface="Times New Roman" pitchFamily="18" charset="0"/>
                <a:cs typeface="Times New Roman" pitchFamily="18" charset="0"/>
              </a:rPr>
              <a:t>Ποιες λεκτικές επιλογές κάνει </a:t>
            </a:r>
            <a:r>
              <a:rPr lang="el-GR" sz="4000" i="1" dirty="0" smtClean="0">
                <a:latin typeface="Times New Roman" pitchFamily="18" charset="0"/>
                <a:cs typeface="Times New Roman" pitchFamily="18" charset="0"/>
              </a:rPr>
              <a:t>ο/η εκπαιδευτικός προκειμένου να απευθυνθεί στα παιδιά;</a:t>
            </a:r>
          </a:p>
          <a:p>
            <a:pPr lvl="1"/>
            <a:endParaRPr lang="el-GR" sz="1700" i="1" dirty="0" smtClean="0">
              <a:latin typeface="Times New Roman" pitchFamily="18" charset="0"/>
              <a:cs typeface="Times New Roman" pitchFamily="18" charset="0"/>
            </a:endParaRPr>
          </a:p>
          <a:p>
            <a:pPr lvl="1"/>
            <a:r>
              <a:rPr lang="el-GR" sz="3800" b="1" i="1" dirty="0" smtClean="0">
                <a:latin typeface="Times New Roman" pitchFamily="18" charset="0"/>
                <a:cs typeface="Times New Roman" pitchFamily="18" charset="0"/>
              </a:rPr>
              <a:t>Πώς αυτές οι επιλογές επιδρούν </a:t>
            </a:r>
            <a:r>
              <a:rPr lang="el-GR" sz="3800" i="1" dirty="0" smtClean="0">
                <a:latin typeface="Times New Roman" pitchFamily="18" charset="0"/>
                <a:cs typeface="Times New Roman" pitchFamily="18" charset="0"/>
              </a:rPr>
              <a:t>στην εκπαιδευτική διαδικασία; </a:t>
            </a:r>
          </a:p>
          <a:p>
            <a:pPr lvl="1"/>
            <a:endParaRPr lang="el-GR" sz="1700" i="1" dirty="0" smtClean="0">
              <a:latin typeface="Times New Roman" pitchFamily="18" charset="0"/>
              <a:cs typeface="Times New Roman" pitchFamily="18" charset="0"/>
            </a:endParaRPr>
          </a:p>
          <a:p>
            <a:pPr lvl="1"/>
            <a:r>
              <a:rPr lang="el-GR" sz="4000" b="1" i="1" dirty="0" smtClean="0">
                <a:latin typeface="Times New Roman" pitchFamily="18" charset="0"/>
                <a:cs typeface="Times New Roman" pitchFamily="18" charset="0"/>
              </a:rPr>
              <a:t>Τι επιλέγει να πει </a:t>
            </a:r>
            <a:r>
              <a:rPr lang="el-GR" sz="4000" i="1" dirty="0" smtClean="0">
                <a:latin typeface="Times New Roman" pitchFamily="18" charset="0"/>
                <a:cs typeface="Times New Roman" pitchFamily="18" charset="0"/>
              </a:rPr>
              <a:t>η νηπιαγωγός;, </a:t>
            </a:r>
          </a:p>
          <a:p>
            <a:pPr lvl="1"/>
            <a:endParaRPr lang="el-GR" sz="1700" i="1" dirty="0" smtClean="0">
              <a:latin typeface="Times New Roman" pitchFamily="18" charset="0"/>
              <a:cs typeface="Times New Roman" pitchFamily="18" charset="0"/>
            </a:endParaRPr>
          </a:p>
          <a:p>
            <a:pPr lvl="1"/>
            <a:r>
              <a:rPr lang="el-GR" sz="4000" b="1" i="1" dirty="0" smtClean="0">
                <a:latin typeface="Times New Roman" pitchFamily="18" charset="0"/>
                <a:cs typeface="Times New Roman" pitchFamily="18" charset="0"/>
              </a:rPr>
              <a:t>Πώς  τα ίδια τα παιδιά ανταποκρίνονται </a:t>
            </a:r>
            <a:r>
              <a:rPr lang="el-GR" sz="4000" i="1" dirty="0" smtClean="0">
                <a:latin typeface="Times New Roman" pitchFamily="18" charset="0"/>
                <a:cs typeface="Times New Roman" pitchFamily="18" charset="0"/>
              </a:rPr>
              <a:t>στα συγκεκριμένα γλωσσικά ερεθίσματα;</a:t>
            </a:r>
          </a:p>
          <a:p>
            <a:endParaRPr lang="el-GR" sz="3800" dirty="0" smtClean="0">
              <a:latin typeface="Times New Roman" pitchFamily="18" charset="0"/>
              <a:cs typeface="Times New Roman" pitchFamily="18" charset="0"/>
            </a:endParaRPr>
          </a:p>
          <a:p>
            <a:r>
              <a:rPr lang="el-GR" sz="3800" b="1" dirty="0" smtClean="0">
                <a:latin typeface="Times New Roman" pitchFamily="18" charset="0"/>
                <a:cs typeface="Times New Roman" pitchFamily="18" charset="0"/>
              </a:rPr>
              <a:t>Βασικές παράμετροι </a:t>
            </a:r>
            <a:r>
              <a:rPr lang="el-GR" sz="3800" dirty="0" smtClean="0">
                <a:latin typeface="Times New Roman" pitchFamily="18" charset="0"/>
                <a:cs typeface="Times New Roman" pitchFamily="18" charset="0"/>
              </a:rPr>
              <a:t>που συγκροτούν τη λεκτική επικοινωνία και στις οποίες αξίζει να εστιάζει ένας παρατηρητής:</a:t>
            </a:r>
          </a:p>
          <a:p>
            <a:pPr lvl="1"/>
            <a:r>
              <a:rPr lang="el-GR" sz="3800" i="1" dirty="0" smtClean="0">
                <a:solidFill>
                  <a:srgbClr val="FF0000"/>
                </a:solidFill>
                <a:latin typeface="Times New Roman" pitchFamily="18" charset="0"/>
                <a:cs typeface="Times New Roman" pitchFamily="18" charset="0"/>
              </a:rPr>
              <a:t>τα είδη των ερωτήσεων </a:t>
            </a:r>
            <a:r>
              <a:rPr lang="el-GR" sz="3800" i="1" dirty="0" smtClean="0">
                <a:latin typeface="Times New Roman" pitchFamily="18" charset="0"/>
                <a:cs typeface="Times New Roman" pitchFamily="18" charset="0"/>
              </a:rPr>
              <a:t>που απευθύνει ο/η εκπαιδευτικός στα παιδιά </a:t>
            </a:r>
          </a:p>
          <a:p>
            <a:pPr lvl="1"/>
            <a:r>
              <a:rPr lang="el-GR" sz="3800" i="1" dirty="0" smtClean="0">
                <a:solidFill>
                  <a:srgbClr val="FF0000"/>
                </a:solidFill>
                <a:latin typeface="Times New Roman" pitchFamily="18" charset="0"/>
                <a:cs typeface="Times New Roman" pitchFamily="18" charset="0"/>
              </a:rPr>
              <a:t>τη στάση του απέναντι στις «άστοχες» απαντήσεις </a:t>
            </a:r>
            <a:r>
              <a:rPr lang="el-GR" sz="3800" i="1" dirty="0" smtClean="0">
                <a:latin typeface="Times New Roman" pitchFamily="18" charset="0"/>
                <a:cs typeface="Times New Roman" pitchFamily="18" charset="0"/>
              </a:rPr>
              <a:t>τους </a:t>
            </a:r>
          </a:p>
          <a:p>
            <a:endParaRPr lang="el-GR" sz="3800" dirty="0" smtClean="0">
              <a:latin typeface="Times New Roman" pitchFamily="18" charset="0"/>
              <a:cs typeface="Times New Roman" pitchFamily="18" charset="0"/>
            </a:endParaRPr>
          </a:p>
          <a:p>
            <a:r>
              <a:rPr lang="el-GR" sz="3800" b="1" dirty="0" smtClean="0">
                <a:latin typeface="Times New Roman" pitchFamily="18" charset="0"/>
                <a:cs typeface="Times New Roman" pitchFamily="18" charset="0"/>
              </a:rPr>
              <a:t>Μπορούμε σταδιακά να διερευνήσουμε </a:t>
            </a:r>
            <a:r>
              <a:rPr lang="el-GR" sz="3800" dirty="0" smtClean="0">
                <a:latin typeface="Times New Roman" pitchFamily="18" charset="0"/>
                <a:cs typeface="Times New Roman" pitchFamily="18" charset="0"/>
              </a:rPr>
              <a:t>κάποιους βασικούς </a:t>
            </a:r>
            <a:r>
              <a:rPr lang="el-GR" sz="3800" b="1" dirty="0" smtClean="0">
                <a:latin typeface="Times New Roman" pitchFamily="18" charset="0"/>
                <a:cs typeface="Times New Roman" pitchFamily="18" charset="0"/>
              </a:rPr>
              <a:t>στόχους </a:t>
            </a:r>
            <a:r>
              <a:rPr lang="el-GR" sz="3800" dirty="0" smtClean="0">
                <a:latin typeface="Times New Roman" pitchFamily="18" charset="0"/>
                <a:cs typeface="Times New Roman" pitchFamily="18" charset="0"/>
              </a:rPr>
              <a:t>της εκπαιδευτικής διαδικασίας με τους οποίους είναι </a:t>
            </a:r>
            <a:r>
              <a:rPr lang="el-GR" sz="3800" dirty="0" smtClean="0">
                <a:solidFill>
                  <a:srgbClr val="FF0000"/>
                </a:solidFill>
                <a:latin typeface="Times New Roman" pitchFamily="18" charset="0"/>
                <a:cs typeface="Times New Roman" pitchFamily="18" charset="0"/>
              </a:rPr>
              <a:t>άμεσα συνυφασμένη η επικοινωνία</a:t>
            </a:r>
          </a:p>
          <a:p>
            <a:pPr lvl="1"/>
            <a:r>
              <a:rPr lang="el-GR" sz="3800" b="1" i="1" dirty="0" smtClean="0">
                <a:latin typeface="Times New Roman" pitchFamily="18" charset="0"/>
                <a:cs typeface="Times New Roman" pitchFamily="18" charset="0"/>
              </a:rPr>
              <a:t>μεταβίβαση ή οικοδόμηση </a:t>
            </a:r>
            <a:r>
              <a:rPr lang="el-GR" sz="3800" i="1" dirty="0" smtClean="0">
                <a:latin typeface="Times New Roman" pitchFamily="18" charset="0"/>
                <a:cs typeface="Times New Roman" pitchFamily="18" charset="0"/>
              </a:rPr>
              <a:t>της γνώσης; </a:t>
            </a:r>
          </a:p>
          <a:p>
            <a:pPr lvl="1"/>
            <a:r>
              <a:rPr lang="el-GR" sz="3800" b="1" i="1" dirty="0" smtClean="0">
                <a:latin typeface="Times New Roman" pitchFamily="18" charset="0"/>
                <a:cs typeface="Times New Roman" pitchFamily="18" charset="0"/>
              </a:rPr>
              <a:t>καθοδήγηση </a:t>
            </a:r>
            <a:r>
              <a:rPr lang="el-GR" sz="3800" i="1" dirty="0" smtClean="0">
                <a:latin typeface="Times New Roman" pitchFamily="18" charset="0"/>
                <a:cs typeface="Times New Roman" pitchFamily="18" charset="0"/>
              </a:rPr>
              <a:t>της διαδικασίας </a:t>
            </a:r>
            <a:r>
              <a:rPr lang="el-GR" sz="3800" b="1" i="1" dirty="0" smtClean="0">
                <a:latin typeface="Times New Roman" pitchFamily="18" charset="0"/>
                <a:cs typeface="Times New Roman" pitchFamily="18" charset="0"/>
              </a:rPr>
              <a:t>ή υποστήριξη </a:t>
            </a:r>
            <a:r>
              <a:rPr lang="el-GR" sz="3800" i="1" dirty="0" smtClean="0">
                <a:latin typeface="Times New Roman" pitchFamily="18" charset="0"/>
                <a:cs typeface="Times New Roman" pitchFamily="18" charset="0"/>
              </a:rPr>
              <a:t>και ενδυνάμωση των παιδιών;</a:t>
            </a:r>
            <a:endParaRPr lang="el-GR" sz="3800" b="1" i="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286644" cy="6000768"/>
          </a:xfrm>
        </p:spPr>
        <p:txBody>
          <a:bodyPr>
            <a:normAutofit fontScale="32500" lnSpcReduction="20000"/>
          </a:bodyPr>
          <a:lstStyle/>
          <a:p>
            <a:pPr marL="342900" lvl="2" indent="-342900" algn="ctr"/>
            <a:r>
              <a:rPr lang="el-GR" sz="6200" b="1" u="sng" dirty="0" smtClean="0">
                <a:solidFill>
                  <a:srgbClr val="FF0000"/>
                </a:solidFill>
                <a:latin typeface="Times New Roman" pitchFamily="18" charset="0"/>
                <a:cs typeface="Times New Roman" pitchFamily="18" charset="0"/>
              </a:rPr>
              <a:t>3.  Λεκτική </a:t>
            </a:r>
            <a:r>
              <a:rPr lang="el-GR" sz="6200" b="1" u="sng" dirty="0" err="1" smtClean="0">
                <a:solidFill>
                  <a:srgbClr val="FF0000"/>
                </a:solidFill>
                <a:latin typeface="Times New Roman" pitchFamily="18" charset="0"/>
                <a:cs typeface="Times New Roman" pitchFamily="18" charset="0"/>
              </a:rPr>
              <a:t>επ</a:t>
            </a:r>
            <a:r>
              <a:rPr lang="el-GR" sz="6200" b="1" u="sng" dirty="0" smtClean="0">
                <a:solidFill>
                  <a:srgbClr val="FF0000"/>
                </a:solidFill>
                <a:latin typeface="Times New Roman" pitchFamily="18" charset="0"/>
                <a:cs typeface="Times New Roman" pitchFamily="18" charset="0"/>
              </a:rPr>
              <a:t>/</a:t>
            </a:r>
            <a:r>
              <a:rPr lang="el-GR" sz="6200" b="1" u="sng" dirty="0" err="1" smtClean="0">
                <a:solidFill>
                  <a:srgbClr val="FF0000"/>
                </a:solidFill>
                <a:latin typeface="Times New Roman" pitchFamily="18" charset="0"/>
                <a:cs typeface="Times New Roman" pitchFamily="18" charset="0"/>
              </a:rPr>
              <a:t>νία</a:t>
            </a:r>
            <a:r>
              <a:rPr lang="el-GR" sz="6200" b="1" u="sng" dirty="0" smtClean="0">
                <a:solidFill>
                  <a:srgbClr val="FF0000"/>
                </a:solidFill>
                <a:latin typeface="Times New Roman" pitchFamily="18" charset="0"/>
                <a:cs typeface="Times New Roman" pitchFamily="18" charset="0"/>
              </a:rPr>
              <a:t>: </a:t>
            </a:r>
            <a:r>
              <a:rPr lang="el-GR" sz="6200" dirty="0" smtClean="0">
                <a:solidFill>
                  <a:srgbClr val="FF0000"/>
                </a:solidFill>
                <a:latin typeface="Times New Roman" pitchFamily="18" charset="0"/>
                <a:cs typeface="Times New Roman" pitchFamily="18" charset="0"/>
              </a:rPr>
              <a:t>Οι ερωτήσεις και ο ρόλος τους στην εκπαιδευτική διαδικασία</a:t>
            </a:r>
            <a:endParaRPr lang="el-GR" sz="6200" b="1" u="sng" dirty="0" smtClean="0">
              <a:solidFill>
                <a:srgbClr val="FF0000"/>
              </a:solidFill>
              <a:latin typeface="Times New Roman" pitchFamily="18" charset="0"/>
              <a:cs typeface="Times New Roman" pitchFamily="18" charset="0"/>
            </a:endParaRPr>
          </a:p>
          <a:p>
            <a:pPr marL="342900" lvl="2" indent="-342900" algn="ctr">
              <a:buNone/>
            </a:pPr>
            <a:endParaRPr lang="el-GR" sz="2500" b="1" u="sng" dirty="0" smtClean="0">
              <a:solidFill>
                <a:srgbClr val="FF0000"/>
              </a:solidFill>
              <a:latin typeface="Times New Roman" pitchFamily="18" charset="0"/>
              <a:cs typeface="Times New Roman" pitchFamily="18" charset="0"/>
            </a:endParaRPr>
          </a:p>
          <a:p>
            <a:pPr marL="342900" lvl="2" indent="-342900"/>
            <a:r>
              <a:rPr lang="el-GR" sz="5500" b="1" dirty="0" smtClean="0">
                <a:latin typeface="Times New Roman" pitchFamily="18" charset="0"/>
                <a:cs typeface="Times New Roman" pitchFamily="18" charset="0"/>
              </a:rPr>
              <a:t>Ο τύπος των ερωτήσεων που ο/η εκπαιδευτικός απευθύνει στα παιδιά </a:t>
            </a:r>
          </a:p>
          <a:p>
            <a:pPr lvl="2"/>
            <a:r>
              <a:rPr lang="el-GR" sz="5500" dirty="0" smtClean="0">
                <a:latin typeface="Times New Roman" pitchFamily="18" charset="0"/>
                <a:cs typeface="Times New Roman" pitchFamily="18" charset="0"/>
              </a:rPr>
              <a:t>είτε κατά την κ</a:t>
            </a:r>
            <a:r>
              <a:rPr lang="el-GR" sz="5500" dirty="0" smtClean="0">
                <a:solidFill>
                  <a:srgbClr val="FF0000"/>
                </a:solidFill>
                <a:latin typeface="Times New Roman" pitchFamily="18" charset="0"/>
                <a:cs typeface="Times New Roman" pitchFamily="18" charset="0"/>
              </a:rPr>
              <a:t>αθημερινή του επικοινωνία </a:t>
            </a:r>
            <a:r>
              <a:rPr lang="el-GR" sz="5500" dirty="0" smtClean="0">
                <a:latin typeface="Times New Roman" pitchFamily="18" charset="0"/>
                <a:cs typeface="Times New Roman" pitchFamily="18" charset="0"/>
              </a:rPr>
              <a:t>μαζί τους</a:t>
            </a:r>
          </a:p>
          <a:p>
            <a:pPr lvl="2"/>
            <a:r>
              <a:rPr lang="el-GR" sz="5500" dirty="0" smtClean="0">
                <a:latin typeface="Times New Roman" pitchFamily="18" charset="0"/>
                <a:cs typeface="Times New Roman" pitchFamily="18" charset="0"/>
              </a:rPr>
              <a:t>είτε στο πλαίσιο των </a:t>
            </a:r>
            <a:r>
              <a:rPr lang="el-GR" sz="5500" dirty="0" smtClean="0">
                <a:solidFill>
                  <a:srgbClr val="FF0000"/>
                </a:solidFill>
                <a:latin typeface="Times New Roman" pitchFamily="18" charset="0"/>
                <a:cs typeface="Times New Roman" pitchFamily="18" charset="0"/>
              </a:rPr>
              <a:t>οργανωμένων δραστηριοτήτων</a:t>
            </a:r>
            <a:endParaRPr lang="el-GR" sz="5500" i="1" dirty="0" smtClean="0">
              <a:solidFill>
                <a:srgbClr val="FF0000"/>
              </a:solidFill>
              <a:latin typeface="Times New Roman" pitchFamily="18" charset="0"/>
              <a:cs typeface="Times New Roman" pitchFamily="18" charset="0"/>
            </a:endParaRPr>
          </a:p>
          <a:p>
            <a:pPr lvl="1"/>
            <a:r>
              <a:rPr lang="el-GR" sz="5500" b="1" i="1" dirty="0" smtClean="0">
                <a:latin typeface="Times New Roman" pitchFamily="18" charset="0"/>
                <a:cs typeface="Times New Roman" pitchFamily="18" charset="0"/>
              </a:rPr>
              <a:t>μπορεί να συμβάλλει </a:t>
            </a:r>
            <a:r>
              <a:rPr lang="el-GR" sz="5500" i="1" dirty="0" smtClean="0">
                <a:latin typeface="Times New Roman" pitchFamily="18" charset="0"/>
                <a:cs typeface="Times New Roman" pitchFamily="18" charset="0"/>
              </a:rPr>
              <a:t>σε ένα </a:t>
            </a:r>
            <a:r>
              <a:rPr lang="el-GR" sz="5500" b="1" i="1" dirty="0" smtClean="0">
                <a:latin typeface="Times New Roman" pitchFamily="18" charset="0"/>
                <a:cs typeface="Times New Roman" pitchFamily="18" charset="0"/>
              </a:rPr>
              <a:t>ανοικτό  και ευέλικτο πλαίσιο </a:t>
            </a:r>
            <a:r>
              <a:rPr lang="el-GR" sz="5500" i="1" dirty="0" smtClean="0">
                <a:latin typeface="Times New Roman" pitchFamily="18" charset="0"/>
                <a:cs typeface="Times New Roman" pitchFamily="18" charset="0"/>
              </a:rPr>
              <a:t>στη σχολική τάξη </a:t>
            </a:r>
          </a:p>
          <a:p>
            <a:pPr lvl="1"/>
            <a:r>
              <a:rPr lang="el-GR" sz="5500" i="1" dirty="0" smtClean="0">
                <a:latin typeface="Times New Roman" pitchFamily="18" charset="0"/>
                <a:cs typeface="Times New Roman" pitchFamily="18" charset="0"/>
              </a:rPr>
              <a:t>που αφήνει </a:t>
            </a:r>
            <a:r>
              <a:rPr lang="el-GR" sz="5500" i="1" dirty="0" smtClean="0">
                <a:solidFill>
                  <a:srgbClr val="FF0000"/>
                </a:solidFill>
                <a:latin typeface="Times New Roman" pitchFamily="18" charset="0"/>
                <a:cs typeface="Times New Roman" pitchFamily="18" charset="0"/>
              </a:rPr>
              <a:t>χώρο </a:t>
            </a:r>
            <a:r>
              <a:rPr lang="el-GR" sz="5500" i="1" dirty="0" smtClean="0">
                <a:latin typeface="Times New Roman" pitchFamily="18" charset="0"/>
                <a:cs typeface="Times New Roman" pitchFamily="18" charset="0"/>
              </a:rPr>
              <a:t>στα παιδιά </a:t>
            </a:r>
            <a:r>
              <a:rPr lang="el-GR" sz="5500" i="1" dirty="0" smtClean="0">
                <a:solidFill>
                  <a:srgbClr val="FF0000"/>
                </a:solidFill>
                <a:latin typeface="Times New Roman" pitchFamily="18" charset="0"/>
                <a:cs typeface="Times New Roman" pitchFamily="18" charset="0"/>
              </a:rPr>
              <a:t>να εκφραστούν</a:t>
            </a:r>
          </a:p>
          <a:p>
            <a:pPr lvl="1"/>
            <a:r>
              <a:rPr lang="el-GR" sz="5500" i="1" dirty="0" smtClean="0">
                <a:latin typeface="Times New Roman" pitchFamily="18" charset="0"/>
                <a:cs typeface="Times New Roman" pitchFamily="18" charset="0"/>
              </a:rPr>
              <a:t>τα υποστηρίζει </a:t>
            </a:r>
            <a:r>
              <a:rPr lang="el-GR" sz="5500" i="1" dirty="0" smtClean="0">
                <a:solidFill>
                  <a:srgbClr val="FF0000"/>
                </a:solidFill>
                <a:latin typeface="Times New Roman" pitchFamily="18" charset="0"/>
                <a:cs typeface="Times New Roman" pitchFamily="18" charset="0"/>
              </a:rPr>
              <a:t>να εμπλακούν </a:t>
            </a:r>
            <a:r>
              <a:rPr lang="el-GR" sz="5500" i="1" dirty="0" smtClean="0">
                <a:latin typeface="Times New Roman" pitchFamily="18" charset="0"/>
                <a:cs typeface="Times New Roman" pitchFamily="18" charset="0"/>
              </a:rPr>
              <a:t>σε διαδικασίες μάθησης και ανάπτυξης, </a:t>
            </a:r>
          </a:p>
          <a:p>
            <a:pPr lvl="1"/>
            <a:endParaRPr lang="el-GR" sz="25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r>
              <a:rPr lang="el-GR" sz="5500" b="1" dirty="0" smtClean="0">
                <a:latin typeface="Times New Roman" pitchFamily="18" charset="0"/>
                <a:cs typeface="Times New Roman" pitchFamily="18" charset="0"/>
              </a:rPr>
              <a:t>Ως διδακτικό εργαλείο οι ερωτήσεις </a:t>
            </a:r>
          </a:p>
          <a:p>
            <a:pPr lvl="1"/>
            <a:r>
              <a:rPr lang="el-GR" sz="5500" i="1" dirty="0" smtClean="0">
                <a:latin typeface="Times New Roman" pitchFamily="18" charset="0"/>
                <a:cs typeface="Times New Roman" pitchFamily="18" charset="0"/>
              </a:rPr>
              <a:t>μπορούν να χρησιμοποιηθούν οποιαδήποτε στιγμή μέσα στην τάξη,</a:t>
            </a:r>
          </a:p>
          <a:p>
            <a:pPr lvl="1"/>
            <a:r>
              <a:rPr lang="el-GR" sz="5500" i="1" dirty="0" smtClean="0">
                <a:latin typeface="Times New Roman" pitchFamily="18" charset="0"/>
                <a:cs typeface="Times New Roman" pitchFamily="18" charset="0"/>
              </a:rPr>
              <a:t> για να </a:t>
            </a:r>
            <a:r>
              <a:rPr lang="el-GR" sz="5500" i="1" dirty="0" smtClean="0">
                <a:solidFill>
                  <a:srgbClr val="FF0000"/>
                </a:solidFill>
                <a:latin typeface="Times New Roman" pitchFamily="18" charset="0"/>
                <a:cs typeface="Times New Roman" pitchFamily="18" charset="0"/>
              </a:rPr>
              <a:t>εμπλουτίσουμε το παιχνίδι </a:t>
            </a:r>
            <a:r>
              <a:rPr lang="el-GR" sz="5500" i="1" dirty="0" smtClean="0">
                <a:latin typeface="Times New Roman" pitchFamily="18" charset="0"/>
                <a:cs typeface="Times New Roman" pitchFamily="18" charset="0"/>
              </a:rPr>
              <a:t>ή τους </a:t>
            </a:r>
            <a:r>
              <a:rPr lang="el-GR" sz="5500" i="1" dirty="0" smtClean="0">
                <a:solidFill>
                  <a:srgbClr val="FF0000"/>
                </a:solidFill>
                <a:latin typeface="Times New Roman" pitchFamily="18" charset="0"/>
                <a:cs typeface="Times New Roman" pitchFamily="18" charset="0"/>
              </a:rPr>
              <a:t>διάλογους </a:t>
            </a:r>
            <a:r>
              <a:rPr lang="el-GR" sz="5500" i="1" dirty="0" smtClean="0">
                <a:latin typeface="Times New Roman" pitchFamily="18" charset="0"/>
                <a:cs typeface="Times New Roman" pitchFamily="18" charset="0"/>
              </a:rPr>
              <a:t>των παιδιών, </a:t>
            </a:r>
          </a:p>
          <a:p>
            <a:pPr lvl="1"/>
            <a:r>
              <a:rPr lang="el-GR" sz="5500" i="1" dirty="0" smtClean="0">
                <a:latin typeface="Times New Roman" pitchFamily="18" charset="0"/>
                <a:cs typeface="Times New Roman" pitchFamily="18" charset="0"/>
              </a:rPr>
              <a:t>να τα βοηθήσουμε σε κάτι που τα </a:t>
            </a:r>
            <a:r>
              <a:rPr lang="el-GR" sz="5500" i="1" dirty="0" smtClean="0">
                <a:solidFill>
                  <a:srgbClr val="FF0000"/>
                </a:solidFill>
                <a:latin typeface="Times New Roman" pitchFamily="18" charset="0"/>
                <a:cs typeface="Times New Roman" pitchFamily="18" charset="0"/>
              </a:rPr>
              <a:t>δυσκολεύει, </a:t>
            </a:r>
          </a:p>
          <a:p>
            <a:pPr lvl="1"/>
            <a:r>
              <a:rPr lang="el-GR" sz="5500" i="1" dirty="0" smtClean="0">
                <a:latin typeface="Times New Roman" pitchFamily="18" charset="0"/>
                <a:cs typeface="Times New Roman" pitchFamily="18" charset="0"/>
              </a:rPr>
              <a:t>να τα ενθαρρύνουμε </a:t>
            </a:r>
            <a:r>
              <a:rPr lang="el-GR" sz="5500" i="1" dirty="0" smtClean="0">
                <a:solidFill>
                  <a:srgbClr val="FF0000"/>
                </a:solidFill>
                <a:latin typeface="Times New Roman" pitchFamily="18" charset="0"/>
                <a:cs typeface="Times New Roman" pitchFamily="18" charset="0"/>
              </a:rPr>
              <a:t>να συγκεντρωθούν </a:t>
            </a:r>
            <a:r>
              <a:rPr lang="el-GR" sz="5500" i="1" dirty="0" smtClean="0">
                <a:latin typeface="Times New Roman" pitchFamily="18" charset="0"/>
                <a:cs typeface="Times New Roman" pitchFamily="18" charset="0"/>
              </a:rPr>
              <a:t>σε αυτό που ακούν, </a:t>
            </a:r>
          </a:p>
          <a:p>
            <a:pPr lvl="1"/>
            <a:r>
              <a:rPr lang="el-GR" sz="5500" i="1" dirty="0" smtClean="0">
                <a:latin typeface="Times New Roman" pitchFamily="18" charset="0"/>
                <a:cs typeface="Times New Roman" pitchFamily="18" charset="0"/>
              </a:rPr>
              <a:t>να ξυπνήσουμε την </a:t>
            </a:r>
            <a:r>
              <a:rPr lang="el-GR" sz="5500" i="1" dirty="0" smtClean="0">
                <a:solidFill>
                  <a:srgbClr val="FF0000"/>
                </a:solidFill>
                <a:latin typeface="Times New Roman" pitchFamily="18" charset="0"/>
                <a:cs typeface="Times New Roman" pitchFamily="18" charset="0"/>
              </a:rPr>
              <a:t>περιέργεια </a:t>
            </a:r>
            <a:r>
              <a:rPr lang="el-GR" sz="5500" i="1" dirty="0" smtClean="0">
                <a:latin typeface="Times New Roman" pitchFamily="18" charset="0"/>
                <a:cs typeface="Times New Roman" pitchFamily="18" charset="0"/>
              </a:rPr>
              <a:t>τους ή </a:t>
            </a:r>
          </a:p>
          <a:p>
            <a:pPr lvl="1"/>
            <a:r>
              <a:rPr lang="el-GR" sz="5500" i="1" dirty="0" smtClean="0">
                <a:latin typeface="Times New Roman" pitchFamily="18" charset="0"/>
                <a:cs typeface="Times New Roman" pitchFamily="18" charset="0"/>
              </a:rPr>
              <a:t>να τα βάλουμε σε μια διαδικασία </a:t>
            </a:r>
            <a:r>
              <a:rPr lang="el-GR" sz="5500" i="1" dirty="0" smtClean="0">
                <a:solidFill>
                  <a:srgbClr val="FF0000"/>
                </a:solidFill>
                <a:latin typeface="Times New Roman" pitchFamily="18" charset="0"/>
                <a:cs typeface="Times New Roman" pitchFamily="18" charset="0"/>
              </a:rPr>
              <a:t>στοχασμού </a:t>
            </a:r>
            <a:r>
              <a:rPr lang="el-GR" sz="5500" i="1" dirty="0" smtClean="0">
                <a:latin typeface="Times New Roman" pitchFamily="18" charset="0"/>
                <a:cs typeface="Times New Roman" pitchFamily="18" charset="0"/>
              </a:rPr>
              <a:t>αυτών που κάνουν και βλέπουν, μετατρέποντας έτσι στιγμές «ρουτίνας» σε «διδακτικές» στιγμές. </a:t>
            </a:r>
          </a:p>
          <a:p>
            <a:pPr algn="r">
              <a:buNone/>
            </a:pPr>
            <a:r>
              <a:rPr lang="el-GR" sz="5500" dirty="0" smtClean="0">
                <a:latin typeface="Times New Roman" pitchFamily="18" charset="0"/>
                <a:cs typeface="Times New Roman" pitchFamily="18" charset="0"/>
              </a:rPr>
              <a:t>	Μπιρμπίλη, 2015: 50-51</a:t>
            </a:r>
            <a:endParaRPr lang="el-GR" sz="55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77500" lnSpcReduction="20000"/>
          </a:bodyPr>
          <a:lstStyle/>
          <a:p>
            <a:pPr marL="342900" lvl="2" indent="-342900" algn="ctr"/>
            <a:r>
              <a:rPr lang="el-GR" sz="2900" b="1" u="sng" dirty="0" smtClean="0">
                <a:solidFill>
                  <a:srgbClr val="FF0000"/>
                </a:solidFill>
                <a:latin typeface="Times New Roman" pitchFamily="18" charset="0"/>
                <a:cs typeface="Times New Roman" pitchFamily="18" charset="0"/>
              </a:rPr>
              <a:t>3.  Λεκτική </a:t>
            </a:r>
            <a:r>
              <a:rPr lang="el-GR" sz="2900" b="1" u="sng" dirty="0" err="1" smtClean="0">
                <a:solidFill>
                  <a:srgbClr val="FF0000"/>
                </a:solidFill>
                <a:latin typeface="Times New Roman" pitchFamily="18" charset="0"/>
                <a:cs typeface="Times New Roman" pitchFamily="18" charset="0"/>
              </a:rPr>
              <a:t>επ</a:t>
            </a:r>
            <a:r>
              <a:rPr lang="el-GR" sz="2900" b="1" u="sng" dirty="0" smtClean="0">
                <a:solidFill>
                  <a:srgbClr val="FF0000"/>
                </a:solidFill>
                <a:latin typeface="Times New Roman" pitchFamily="18" charset="0"/>
                <a:cs typeface="Times New Roman" pitchFamily="18" charset="0"/>
              </a:rPr>
              <a:t>/</a:t>
            </a:r>
            <a:r>
              <a:rPr lang="el-GR" sz="2900" b="1" u="sng" dirty="0" err="1" smtClean="0">
                <a:solidFill>
                  <a:srgbClr val="FF0000"/>
                </a:solidFill>
                <a:latin typeface="Times New Roman" pitchFamily="18" charset="0"/>
                <a:cs typeface="Times New Roman" pitchFamily="18" charset="0"/>
              </a:rPr>
              <a:t>νία</a:t>
            </a:r>
            <a:r>
              <a:rPr lang="el-GR" sz="2900" b="1" u="sng" dirty="0" smtClean="0">
                <a:solidFill>
                  <a:srgbClr val="FF0000"/>
                </a:solidFill>
                <a:latin typeface="Times New Roman" pitchFamily="18" charset="0"/>
                <a:cs typeface="Times New Roman" pitchFamily="18" charset="0"/>
              </a:rPr>
              <a:t>: </a:t>
            </a:r>
            <a:r>
              <a:rPr lang="el-GR" sz="2900" dirty="0" smtClean="0">
                <a:solidFill>
                  <a:srgbClr val="FF0000"/>
                </a:solidFill>
                <a:latin typeface="Times New Roman" pitchFamily="18" charset="0"/>
                <a:cs typeface="Times New Roman" pitchFamily="18" charset="0"/>
              </a:rPr>
              <a:t>Οι ερωτήσεις και ο ρόλος τους στην εκπαιδευτική διαδικασία</a:t>
            </a:r>
            <a:endParaRPr lang="el-GR" sz="2900" b="1" u="sng" dirty="0" smtClean="0">
              <a:solidFill>
                <a:srgbClr val="FF0000"/>
              </a:solidFill>
              <a:latin typeface="Times New Roman" pitchFamily="18" charset="0"/>
              <a:cs typeface="Times New Roman" pitchFamily="18" charset="0"/>
            </a:endParaRPr>
          </a:p>
          <a:p>
            <a:r>
              <a:rPr lang="el-GR" sz="2900" dirty="0" smtClean="0">
                <a:latin typeface="Times New Roman" pitchFamily="18" charset="0"/>
                <a:cs typeface="Times New Roman" pitchFamily="18" charset="0"/>
              </a:rPr>
              <a:t>Υπάρχουν </a:t>
            </a:r>
            <a:r>
              <a:rPr lang="el-GR" sz="2900" b="1" dirty="0" smtClean="0">
                <a:latin typeface="Times New Roman" pitchFamily="18" charset="0"/>
                <a:cs typeface="Times New Roman" pitchFamily="18" charset="0"/>
              </a:rPr>
              <a:t>πολλά είδη ερωτήσεων </a:t>
            </a:r>
            <a:r>
              <a:rPr lang="el-GR" sz="2900" dirty="0" smtClean="0">
                <a:latin typeface="Times New Roman" pitchFamily="18" charset="0"/>
                <a:cs typeface="Times New Roman" pitchFamily="18" charset="0"/>
              </a:rPr>
              <a:t>που μπορούμε να απευθύνουμε στα παιδιά κατά την εκπαιδευτική διαδικασία. </a:t>
            </a:r>
          </a:p>
          <a:p>
            <a:endParaRPr lang="el-GR" sz="2900" b="1" dirty="0" smtClean="0">
              <a:latin typeface="Times New Roman" pitchFamily="18" charset="0"/>
              <a:cs typeface="Times New Roman" pitchFamily="18" charset="0"/>
            </a:endParaRPr>
          </a:p>
          <a:p>
            <a:r>
              <a:rPr lang="el-GR" sz="2900" b="1" dirty="0" smtClean="0">
                <a:latin typeface="Times New Roman" pitchFamily="18" charset="0"/>
                <a:cs typeface="Times New Roman" pitchFamily="18" charset="0"/>
              </a:rPr>
              <a:t>Το είδος των ερωτήσεων </a:t>
            </a:r>
            <a:r>
              <a:rPr lang="el-GR" sz="2900" dirty="0" smtClean="0">
                <a:latin typeface="Times New Roman" pitchFamily="18" charset="0"/>
                <a:cs typeface="Times New Roman" pitchFamily="18" charset="0"/>
              </a:rPr>
              <a:t>που θα επιλέξει ο/η εκπαιδευτικός σχετίζεται με </a:t>
            </a:r>
          </a:p>
          <a:p>
            <a:pPr lvl="1"/>
            <a:r>
              <a:rPr lang="el-GR" sz="2900" i="1" dirty="0" smtClean="0">
                <a:latin typeface="Times New Roman" pitchFamily="18" charset="0"/>
                <a:cs typeface="Times New Roman" pitchFamily="18" charset="0"/>
              </a:rPr>
              <a:t>τους </a:t>
            </a:r>
            <a:r>
              <a:rPr lang="el-GR" sz="2900" i="1" dirty="0" smtClean="0">
                <a:solidFill>
                  <a:srgbClr val="FF0000"/>
                </a:solidFill>
                <a:latin typeface="Times New Roman" pitchFamily="18" charset="0"/>
                <a:cs typeface="Times New Roman" pitchFamily="18" charset="0"/>
              </a:rPr>
              <a:t>στόχους</a:t>
            </a:r>
            <a:r>
              <a:rPr lang="el-GR" sz="2900" i="1" dirty="0" smtClean="0">
                <a:latin typeface="Times New Roman" pitchFamily="18" charset="0"/>
                <a:cs typeface="Times New Roman" pitchFamily="18" charset="0"/>
              </a:rPr>
              <a:t> του</a:t>
            </a:r>
          </a:p>
          <a:p>
            <a:pPr lvl="1"/>
            <a:r>
              <a:rPr lang="el-GR" sz="2900" i="1" dirty="0" smtClean="0">
                <a:latin typeface="Times New Roman" pitchFamily="18" charset="0"/>
                <a:cs typeface="Times New Roman" pitchFamily="18" charset="0"/>
              </a:rPr>
              <a:t>την </a:t>
            </a:r>
            <a:r>
              <a:rPr lang="el-GR" sz="2900" i="1" dirty="0" smtClean="0">
                <a:solidFill>
                  <a:srgbClr val="FF0000"/>
                </a:solidFill>
                <a:latin typeface="Times New Roman" pitchFamily="18" charset="0"/>
                <a:cs typeface="Times New Roman" pitchFamily="18" charset="0"/>
              </a:rPr>
              <a:t>αντίληψη</a:t>
            </a:r>
            <a:r>
              <a:rPr lang="el-GR" sz="2900" i="1" dirty="0" smtClean="0">
                <a:latin typeface="Times New Roman" pitchFamily="18" charset="0"/>
                <a:cs typeface="Times New Roman" pitchFamily="18" charset="0"/>
              </a:rPr>
              <a:t> που έχει για τη διδασκαλία και τη μάθηση.</a:t>
            </a:r>
          </a:p>
          <a:p>
            <a:endParaRPr lang="el-GR" sz="2900" b="1" dirty="0" smtClean="0">
              <a:latin typeface="Times New Roman" pitchFamily="18" charset="0"/>
              <a:cs typeface="Times New Roman" pitchFamily="18" charset="0"/>
            </a:endParaRPr>
          </a:p>
          <a:p>
            <a:r>
              <a:rPr lang="el-GR" sz="2900" b="1" dirty="0" smtClean="0">
                <a:latin typeface="Times New Roman" pitchFamily="18" charset="0"/>
                <a:cs typeface="Times New Roman" pitchFamily="18" charset="0"/>
              </a:rPr>
              <a:t>Ερωτήσεις με κριτήριο</a:t>
            </a:r>
            <a:r>
              <a:rPr lang="el-GR" sz="2900" dirty="0" smtClean="0">
                <a:latin typeface="Times New Roman" pitchFamily="18" charset="0"/>
                <a:cs typeface="Times New Roman" pitchFamily="18" charset="0"/>
              </a:rPr>
              <a:t> </a:t>
            </a:r>
          </a:p>
          <a:p>
            <a:pPr lvl="1"/>
            <a:r>
              <a:rPr lang="el-GR" sz="2900" i="1" dirty="0" smtClean="0">
                <a:latin typeface="Times New Roman" pitchFamily="18" charset="0"/>
                <a:cs typeface="Times New Roman" pitchFamily="18" charset="0"/>
              </a:rPr>
              <a:t>τη φύση της </a:t>
            </a:r>
            <a:r>
              <a:rPr lang="el-GR" sz="2900" i="1" dirty="0" smtClean="0">
                <a:solidFill>
                  <a:srgbClr val="FF0000"/>
                </a:solidFill>
                <a:latin typeface="Times New Roman" pitchFamily="18" charset="0"/>
                <a:cs typeface="Times New Roman" pitchFamily="18" charset="0"/>
              </a:rPr>
              <a:t>αναμενόμενης απάντησης </a:t>
            </a:r>
            <a:r>
              <a:rPr lang="el-GR" sz="2900" i="1" dirty="0" smtClean="0">
                <a:latin typeface="Times New Roman" pitchFamily="18" charset="0"/>
                <a:cs typeface="Times New Roman" pitchFamily="18" charset="0"/>
              </a:rPr>
              <a:t>(ανοικτές ή κλειστές ερωτήσεις) </a:t>
            </a:r>
          </a:p>
          <a:p>
            <a:pPr lvl="1"/>
            <a:r>
              <a:rPr lang="el-GR" sz="2900" i="1" dirty="0" smtClean="0">
                <a:latin typeface="Times New Roman" pitchFamily="18" charset="0"/>
                <a:cs typeface="Times New Roman" pitchFamily="18" charset="0"/>
              </a:rPr>
              <a:t>τις </a:t>
            </a:r>
            <a:r>
              <a:rPr lang="el-GR" sz="2900" i="1" dirty="0" smtClean="0">
                <a:solidFill>
                  <a:srgbClr val="FF0000"/>
                </a:solidFill>
                <a:latin typeface="Times New Roman" pitchFamily="18" charset="0"/>
                <a:cs typeface="Times New Roman" pitchFamily="18" charset="0"/>
              </a:rPr>
              <a:t>γνωστικές λειτουργίες </a:t>
            </a:r>
            <a:r>
              <a:rPr lang="el-GR" sz="2900" i="1" dirty="0" smtClean="0">
                <a:latin typeface="Times New Roman" pitchFamily="18" charset="0"/>
                <a:cs typeface="Times New Roman" pitchFamily="18" charset="0"/>
              </a:rPr>
              <a:t>που ενεργοποιούν (ανάκληση πληροφοριών, κρίση, επανεξέταση, σύνθεση, αξιολόγηση) </a:t>
            </a:r>
          </a:p>
          <a:p>
            <a:pPr lvl="1" algn="r">
              <a:buNone/>
            </a:pPr>
            <a:r>
              <a:rPr lang="el-GR" sz="2900" i="1" dirty="0" smtClean="0">
                <a:latin typeface="Times New Roman" pitchFamily="18" charset="0"/>
                <a:cs typeface="Times New Roman" pitchFamily="18" charset="0"/>
              </a:rPr>
              <a:t>(Μπιρμπίλη, 2015: 64).</a:t>
            </a:r>
          </a:p>
          <a:p>
            <a:endParaRPr lang="el-GR" sz="38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428628"/>
          </a:xfrm>
        </p:spPr>
        <p:txBody>
          <a:bodyPr>
            <a:normAutofit fontScale="90000"/>
          </a:bodyPr>
          <a:lstStyle/>
          <a:p>
            <a:r>
              <a:rPr lang="el-GR" b="1" dirty="0" smtClean="0">
                <a:solidFill>
                  <a:srgbClr val="C00000"/>
                </a:solidFill>
              </a:rPr>
              <a:t>2. Διερεύνηση απόψεων - Συζήτηση</a:t>
            </a:r>
            <a:endParaRPr lang="el-GR" b="1" dirty="0">
              <a:solidFill>
                <a:srgbClr val="C00000"/>
              </a:solidFill>
            </a:endParaRPr>
          </a:p>
        </p:txBody>
      </p:sp>
      <p:sp>
        <p:nvSpPr>
          <p:cNvPr id="3" name="2 - Θέση περιεχομένου"/>
          <p:cNvSpPr>
            <a:spLocks noGrp="1"/>
          </p:cNvSpPr>
          <p:nvPr>
            <p:ph idx="1"/>
          </p:nvPr>
        </p:nvSpPr>
        <p:spPr>
          <a:xfrm>
            <a:off x="457200" y="1000108"/>
            <a:ext cx="8229600" cy="5126055"/>
          </a:xfrm>
        </p:spPr>
        <p:txBody>
          <a:bodyPr>
            <a:normAutofit/>
          </a:bodyPr>
          <a:lstStyle/>
          <a:p>
            <a:r>
              <a:rPr lang="el-GR" b="1" dirty="0" smtClean="0"/>
              <a:t>Που μπορεί να οφείλετε:</a:t>
            </a:r>
          </a:p>
          <a:p>
            <a:r>
              <a:rPr lang="el-GR" sz="2800" i="1" dirty="0" smtClean="0"/>
              <a:t>(α) </a:t>
            </a:r>
            <a:r>
              <a:rPr lang="el-GR" sz="2800" b="1" i="1" dirty="0" smtClean="0">
                <a:solidFill>
                  <a:srgbClr val="C00000"/>
                </a:solidFill>
              </a:rPr>
              <a:t>η φασαρία </a:t>
            </a:r>
            <a:r>
              <a:rPr lang="el-GR" sz="2800" i="1" dirty="0" smtClean="0"/>
              <a:t>/ ενοχλητικός θόρυβος στην τάξη;</a:t>
            </a:r>
          </a:p>
          <a:p>
            <a:r>
              <a:rPr lang="el-GR" sz="2800" i="1" dirty="0" smtClean="0"/>
              <a:t>(β) </a:t>
            </a:r>
            <a:r>
              <a:rPr lang="el-GR" sz="2800" b="1" i="1" dirty="0" smtClean="0">
                <a:solidFill>
                  <a:srgbClr val="7030A0"/>
                </a:solidFill>
              </a:rPr>
              <a:t>η αδιαφορία </a:t>
            </a:r>
            <a:r>
              <a:rPr lang="el-GR" sz="2800" i="1" dirty="0" smtClean="0"/>
              <a:t>/ </a:t>
            </a:r>
            <a:r>
              <a:rPr lang="el-GR" sz="2800" b="1" i="1" dirty="0" smtClean="0">
                <a:solidFill>
                  <a:srgbClr val="7030A0"/>
                </a:solidFill>
              </a:rPr>
              <a:t>μη συμμετοχή </a:t>
            </a:r>
            <a:r>
              <a:rPr lang="el-GR" sz="2800" i="1" dirty="0" smtClean="0"/>
              <a:t>των μαθητών;</a:t>
            </a:r>
          </a:p>
          <a:p>
            <a:r>
              <a:rPr lang="el-GR" sz="2800" i="1" dirty="0" smtClean="0"/>
              <a:t>(γ) </a:t>
            </a:r>
            <a:r>
              <a:rPr lang="el-GR" sz="2800" b="1" i="1" dirty="0" smtClean="0">
                <a:solidFill>
                  <a:srgbClr val="FF0000"/>
                </a:solidFill>
              </a:rPr>
              <a:t>η απόλυτη ησυχία </a:t>
            </a:r>
            <a:r>
              <a:rPr lang="el-GR" sz="2800" i="1" dirty="0" smtClean="0"/>
              <a:t>στην τάξη με τυπική συμμετοχή;</a:t>
            </a:r>
          </a:p>
          <a:p>
            <a:r>
              <a:rPr lang="el-GR" sz="2800" i="1" dirty="0" smtClean="0"/>
              <a:t>(δ) </a:t>
            </a:r>
            <a:r>
              <a:rPr lang="el-GR" sz="2800" b="1" i="1" dirty="0" smtClean="0">
                <a:solidFill>
                  <a:srgbClr val="0070C0"/>
                </a:solidFill>
              </a:rPr>
              <a:t>η συλλογική αλληλεπίδραση</a:t>
            </a:r>
            <a:r>
              <a:rPr lang="el-GR" sz="2800" i="1" dirty="0" smtClean="0"/>
              <a:t>/ επικοινωνία ανάμεσα σε παιδιά και εκπαιδευτικό;</a:t>
            </a:r>
            <a:endParaRPr lang="el-GR" sz="2800" i="1" dirty="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8929718" cy="6143644"/>
          </a:xfrm>
        </p:spPr>
        <p:txBody>
          <a:bodyPr>
            <a:normAutofit/>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 ερωτήσεις και ο ρόλος τους στην εκπαιδευτική διαδικασία</a:t>
            </a:r>
            <a:endParaRPr lang="en-US" sz="2000" dirty="0" smtClean="0">
              <a:solidFill>
                <a:srgbClr val="FF0000"/>
              </a:solidFill>
              <a:latin typeface="Times New Roman" pitchFamily="18" charset="0"/>
              <a:cs typeface="Times New Roman" pitchFamily="18" charset="0"/>
            </a:endParaRPr>
          </a:p>
          <a:p>
            <a:pPr marL="342900" lvl="2" indent="-342900" algn="ctr">
              <a:buNone/>
            </a:pPr>
            <a:endParaRPr lang="el-GR" sz="2000" b="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285720" y="1142984"/>
            <a:ext cx="8572560" cy="5715016"/>
          </a:xfrm>
          <a:prstGeom prst="rect">
            <a:avLst/>
          </a:prstGeom>
          <a:solidFill>
            <a:srgbClr val="FECE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b="1" dirty="0" smtClean="0">
              <a:solidFill>
                <a:schemeClr val="tx1"/>
              </a:solidFill>
              <a:latin typeface="Times New Roman" pitchFamily="18" charset="0"/>
              <a:cs typeface="Times New Roman" pitchFamily="18" charset="0"/>
            </a:endParaRPr>
          </a:p>
          <a:p>
            <a:pPr algn="ctr"/>
            <a:r>
              <a:rPr lang="el-GR" sz="1800" b="1" dirty="0" smtClean="0">
                <a:solidFill>
                  <a:schemeClr val="tx1"/>
                </a:solidFill>
                <a:latin typeface="Times New Roman" pitchFamily="18" charset="0"/>
                <a:cs typeface="Times New Roman" pitchFamily="18" charset="0"/>
              </a:rPr>
              <a:t>Καταγραφή 1</a:t>
            </a:r>
          </a:p>
          <a:p>
            <a:r>
              <a:rPr lang="el-GR" sz="1800" dirty="0" smtClean="0">
                <a:solidFill>
                  <a:schemeClr val="tx1"/>
                </a:solidFill>
                <a:latin typeface="Times New Roman" pitchFamily="18" charset="0"/>
                <a:cs typeface="Times New Roman" pitchFamily="18" charset="0"/>
              </a:rPr>
              <a:t>Η νηπιαγωγός ετοιμάζει την </a:t>
            </a:r>
            <a:r>
              <a:rPr lang="el-GR" sz="1800" b="1" dirty="0" smtClean="0">
                <a:solidFill>
                  <a:schemeClr val="tx1"/>
                </a:solidFill>
                <a:latin typeface="Times New Roman" pitchFamily="18" charset="0"/>
                <a:cs typeface="Times New Roman" pitchFamily="18" charset="0"/>
              </a:rPr>
              <a:t>πρώτη επίσκεψη </a:t>
            </a:r>
            <a:r>
              <a:rPr lang="el-GR" sz="1800" dirty="0" smtClean="0">
                <a:solidFill>
                  <a:schemeClr val="tx1"/>
                </a:solidFill>
                <a:latin typeface="Times New Roman" pitchFamily="18" charset="0"/>
                <a:cs typeface="Times New Roman" pitchFamily="18" charset="0"/>
              </a:rPr>
              <a:t>των παιδιών στο θέατρο. Ρωτάει τα παιδιά πόσα έχουν πάει σε θέατρο. Από τα 21 παιδιά μόνο </a:t>
            </a:r>
            <a:r>
              <a:rPr lang="el-GR" sz="1800" b="1" dirty="0" smtClean="0">
                <a:solidFill>
                  <a:schemeClr val="tx1"/>
                </a:solidFill>
                <a:latin typeface="Times New Roman" pitchFamily="18" charset="0"/>
                <a:cs typeface="Times New Roman" pitchFamily="18" charset="0"/>
              </a:rPr>
              <a:t>τέσσερα δηλώνουν </a:t>
            </a:r>
            <a:r>
              <a:rPr lang="el-GR" sz="1800" dirty="0" smtClean="0">
                <a:solidFill>
                  <a:schemeClr val="tx1"/>
                </a:solidFill>
                <a:latin typeface="Times New Roman" pitchFamily="18" charset="0"/>
                <a:cs typeface="Times New Roman" pitchFamily="18" charset="0"/>
              </a:rPr>
              <a:t>ότι έχουν πάει σε παιδικό θέατρο με τους γονείς τους. Η νηπιαγωγός θέλοντας να ετοιμάσει όλα τα παιδιά για την επίσκεψη αρχίζει τις </a:t>
            </a:r>
            <a:r>
              <a:rPr lang="el-GR" sz="1800" b="1" dirty="0" smtClean="0">
                <a:solidFill>
                  <a:schemeClr val="tx1"/>
                </a:solidFill>
                <a:latin typeface="Times New Roman" pitchFamily="18" charset="0"/>
                <a:cs typeface="Times New Roman" pitchFamily="18" charset="0"/>
              </a:rPr>
              <a:t>ερωτήσεις: </a:t>
            </a:r>
          </a:p>
          <a:p>
            <a:r>
              <a:rPr lang="el-GR" sz="1800" dirty="0" smtClean="0">
                <a:solidFill>
                  <a:schemeClr val="tx1"/>
                </a:solidFill>
                <a:latin typeface="Times New Roman" pitchFamily="18" charset="0"/>
                <a:cs typeface="Times New Roman" pitchFamily="18" charset="0"/>
              </a:rPr>
              <a:t>«Τι είναι το θέατρο;» </a:t>
            </a:r>
          </a:p>
          <a:p>
            <a:r>
              <a:rPr lang="el-GR" sz="1800" dirty="0" smtClean="0">
                <a:solidFill>
                  <a:schemeClr val="tx1"/>
                </a:solidFill>
                <a:latin typeface="Times New Roman" pitchFamily="18" charset="0"/>
                <a:cs typeface="Times New Roman" pitchFamily="18" charset="0"/>
              </a:rPr>
              <a:t>«Πόσα είδη θεάτρου υπάρχουν;» </a:t>
            </a:r>
          </a:p>
          <a:p>
            <a:r>
              <a:rPr lang="el-GR" sz="1800" dirty="0" smtClean="0">
                <a:solidFill>
                  <a:schemeClr val="tx1"/>
                </a:solidFill>
                <a:latin typeface="Times New Roman" pitchFamily="18" charset="0"/>
                <a:cs typeface="Times New Roman" pitchFamily="18" charset="0"/>
              </a:rPr>
              <a:t>«Σε τι διαφέρει το παιδικό θέατρο;» </a:t>
            </a:r>
          </a:p>
          <a:p>
            <a:r>
              <a:rPr lang="el-GR" sz="1800" dirty="0" smtClean="0">
                <a:solidFill>
                  <a:schemeClr val="tx1"/>
                </a:solidFill>
                <a:latin typeface="Times New Roman" pitchFamily="18" charset="0"/>
                <a:cs typeface="Times New Roman" pitchFamily="18" charset="0"/>
              </a:rPr>
              <a:t>«Γιατί πηγαίνουμε στο θέατρο;» </a:t>
            </a:r>
          </a:p>
          <a:p>
            <a:r>
              <a:rPr lang="el-GR" sz="1800" dirty="0" smtClean="0">
                <a:solidFill>
                  <a:schemeClr val="tx1"/>
                </a:solidFill>
                <a:latin typeface="Times New Roman" pitchFamily="18" charset="0"/>
                <a:cs typeface="Times New Roman" pitchFamily="18" charset="0"/>
              </a:rPr>
              <a:t>«Πώς λέγονται αυτοί που ασχολούνται με το θέατρο;» </a:t>
            </a:r>
          </a:p>
          <a:p>
            <a:r>
              <a:rPr lang="el-GR" sz="1800" b="1" dirty="0" smtClean="0">
                <a:solidFill>
                  <a:schemeClr val="tx1"/>
                </a:solidFill>
                <a:latin typeface="Times New Roman" pitchFamily="18" charset="0"/>
                <a:cs typeface="Times New Roman" pitchFamily="18" charset="0"/>
              </a:rPr>
              <a:t>Σε κάποιες ερωτήσεις απαντούν </a:t>
            </a:r>
            <a:r>
              <a:rPr lang="el-GR" sz="1800" dirty="0" smtClean="0">
                <a:solidFill>
                  <a:schemeClr val="tx1"/>
                </a:solidFill>
                <a:latin typeface="Times New Roman" pitchFamily="18" charset="0"/>
                <a:cs typeface="Times New Roman" pitchFamily="18" charset="0"/>
              </a:rPr>
              <a:t>τα τρία από τα τέσσερα παιδιά, που έχουν τη σχετική </a:t>
            </a:r>
            <a:r>
              <a:rPr lang="el-GR" sz="1800" b="1" dirty="0" smtClean="0">
                <a:solidFill>
                  <a:schemeClr val="tx1"/>
                </a:solidFill>
                <a:latin typeface="Times New Roman" pitchFamily="18" charset="0"/>
                <a:cs typeface="Times New Roman" pitchFamily="18" charset="0"/>
              </a:rPr>
              <a:t>εμπειρία</a:t>
            </a:r>
            <a:r>
              <a:rPr lang="el-GR" sz="1800" dirty="0" smtClean="0">
                <a:solidFill>
                  <a:schemeClr val="tx1"/>
                </a:solidFill>
                <a:latin typeface="Times New Roman" pitchFamily="18" charset="0"/>
                <a:cs typeface="Times New Roman" pitchFamily="18" charset="0"/>
              </a:rPr>
              <a:t>. Λίγα είναι τα υπόλοιπα παιδιά που προσπαθούν να κάνουν </a:t>
            </a:r>
            <a:r>
              <a:rPr lang="el-GR" sz="1800" b="1" dirty="0" smtClean="0">
                <a:solidFill>
                  <a:schemeClr val="tx1"/>
                </a:solidFill>
                <a:latin typeface="Times New Roman" pitchFamily="18" charset="0"/>
                <a:cs typeface="Times New Roman" pitchFamily="18" charset="0"/>
              </a:rPr>
              <a:t>υποθέσεις.</a:t>
            </a:r>
            <a:r>
              <a:rPr lang="el-GR" sz="1800" dirty="0" smtClean="0">
                <a:solidFill>
                  <a:schemeClr val="tx1"/>
                </a:solidFill>
                <a:latin typeface="Times New Roman" pitchFamily="18" charset="0"/>
                <a:cs typeface="Times New Roman" pitchFamily="18" charset="0"/>
              </a:rPr>
              <a:t> «Θεατρένιοι, κυρία» απαντάει ένα κορίτσι στο ερώτημα για τα επαγγέλματα που σχετίζονται με το θέατρο. </a:t>
            </a:r>
          </a:p>
          <a:p>
            <a:r>
              <a:rPr lang="el-GR" sz="1800" dirty="0" smtClean="0">
                <a:solidFill>
                  <a:schemeClr val="tx1"/>
                </a:solidFill>
                <a:latin typeface="Times New Roman" pitchFamily="18" charset="0"/>
                <a:cs typeface="Times New Roman" pitchFamily="18" charset="0"/>
              </a:rPr>
              <a:t>«</a:t>
            </a:r>
            <a:r>
              <a:rPr lang="el-GR" sz="1800" dirty="0" smtClean="0">
                <a:solidFill>
                  <a:srgbClr val="FF0000"/>
                </a:solidFill>
                <a:latin typeface="Times New Roman" pitchFamily="18" charset="0"/>
                <a:cs typeface="Times New Roman" pitchFamily="18" charset="0"/>
              </a:rPr>
              <a:t>Όχι, άλλος;» </a:t>
            </a:r>
            <a:r>
              <a:rPr lang="el-GR" sz="1800" dirty="0" smtClean="0">
                <a:solidFill>
                  <a:schemeClr val="tx1"/>
                </a:solidFill>
                <a:latin typeface="Times New Roman" pitchFamily="18" charset="0"/>
                <a:cs typeface="Times New Roman" pitchFamily="18" charset="0"/>
              </a:rPr>
              <a:t>αντιδρά η νηπιαγωγός. Στις περισσότερες ερωτήσεις </a:t>
            </a:r>
            <a:r>
              <a:rPr lang="el-GR" sz="1800" dirty="0" smtClean="0">
                <a:solidFill>
                  <a:srgbClr val="FF0000"/>
                </a:solidFill>
                <a:latin typeface="Times New Roman" pitchFamily="18" charset="0"/>
                <a:cs typeface="Times New Roman" pitchFamily="18" charset="0"/>
              </a:rPr>
              <a:t>δίνει μόνη της τις απαντήσεις. </a:t>
            </a:r>
          </a:p>
          <a:p>
            <a:r>
              <a:rPr lang="el-GR" sz="1800" dirty="0" smtClean="0">
                <a:solidFill>
                  <a:schemeClr val="tx1"/>
                </a:solidFill>
                <a:latin typeface="Times New Roman" pitchFamily="18" charset="0"/>
                <a:cs typeface="Times New Roman" pitchFamily="18" charset="0"/>
              </a:rPr>
              <a:t>Στο τέλος της συζήτησης η νηπιαγωγός απευθύνει και πάλι τις </a:t>
            </a:r>
            <a:r>
              <a:rPr lang="el-GR" sz="1800" b="1" dirty="0" smtClean="0">
                <a:solidFill>
                  <a:schemeClr val="tx1"/>
                </a:solidFill>
                <a:latin typeface="Times New Roman" pitchFamily="18" charset="0"/>
                <a:cs typeface="Times New Roman" pitchFamily="18" charset="0"/>
              </a:rPr>
              <a:t>αρχικές ερωτήσεις, </a:t>
            </a:r>
            <a:r>
              <a:rPr lang="el-GR" sz="1800" dirty="0" smtClean="0">
                <a:solidFill>
                  <a:srgbClr val="FF0000"/>
                </a:solidFill>
                <a:latin typeface="Times New Roman" pitchFamily="18" charset="0"/>
                <a:cs typeface="Times New Roman" pitchFamily="18" charset="0"/>
              </a:rPr>
              <a:t>ελέγχοντας τον βαθμό σ</a:t>
            </a:r>
            <a:r>
              <a:rPr lang="el-GR" sz="1800" dirty="0" smtClean="0">
                <a:solidFill>
                  <a:schemeClr val="tx1"/>
                </a:solidFill>
                <a:latin typeface="Times New Roman" pitchFamily="18" charset="0"/>
                <a:cs typeface="Times New Roman" pitchFamily="18" charset="0"/>
              </a:rPr>
              <a:t>τον οποίο τα παιδιά συγκράτησαν τις πληροφορίες που τους παρείχε, κάνοντας μάλιστα παρατήρηση </a:t>
            </a:r>
            <a:r>
              <a:rPr lang="el-GR" sz="1800" dirty="0" smtClean="0">
                <a:solidFill>
                  <a:srgbClr val="FF0000"/>
                </a:solidFill>
                <a:latin typeface="Times New Roman" pitchFamily="18" charset="0"/>
                <a:cs typeface="Times New Roman" pitchFamily="18" charset="0"/>
              </a:rPr>
              <a:t>ότι δεν προσέχουν</a:t>
            </a:r>
            <a:r>
              <a:rPr lang="el-GR" sz="1800" dirty="0" smtClean="0">
                <a:solidFill>
                  <a:schemeClr val="tx1"/>
                </a:solidFill>
                <a:latin typeface="Times New Roman" pitchFamily="18" charset="0"/>
                <a:cs typeface="Times New Roman" pitchFamily="18" charset="0"/>
              </a:rPr>
              <a:t>, λόγω της μικρής συμμετοχής στις απαντήσεις. </a:t>
            </a:r>
            <a:r>
              <a:rPr lang="el-GR" sz="1600" dirty="0" smtClean="0">
                <a:solidFill>
                  <a:schemeClr val="tx1"/>
                </a:solidFill>
                <a:latin typeface="Times New Roman" pitchFamily="18" charset="0"/>
                <a:cs typeface="Times New Roman" pitchFamily="18" charset="0"/>
              </a:rPr>
              <a:t>Πηγή: Ανδρούσου, Α., </a:t>
            </a:r>
            <a:r>
              <a:rPr lang="el-GR" sz="1600" dirty="0" err="1" smtClean="0">
                <a:solidFill>
                  <a:schemeClr val="tx1"/>
                </a:solidFill>
                <a:latin typeface="Times New Roman" pitchFamily="18" charset="0"/>
                <a:cs typeface="Times New Roman" pitchFamily="18" charset="0"/>
              </a:rPr>
              <a:t>Κορτέση</a:t>
            </a:r>
            <a:r>
              <a:rPr lang="el-GR" sz="1600" dirty="0" smtClean="0">
                <a:solidFill>
                  <a:schemeClr val="tx1"/>
                </a:solidFill>
                <a:latin typeface="Times New Roman" pitchFamily="18" charset="0"/>
                <a:cs typeface="Times New Roman" pitchFamily="18" charset="0"/>
              </a:rPr>
              <a:t>-</a:t>
            </a:r>
            <a:r>
              <a:rPr lang="el-GR" sz="1600" dirty="0" err="1" smtClean="0">
                <a:solidFill>
                  <a:schemeClr val="tx1"/>
                </a:solidFill>
                <a:latin typeface="Times New Roman" pitchFamily="18" charset="0"/>
                <a:cs typeface="Times New Roman" pitchFamily="18" charset="0"/>
              </a:rPr>
              <a:t>Δαθέρμου</a:t>
            </a:r>
            <a:r>
              <a:rPr lang="el-GR" sz="1600" dirty="0" smtClean="0">
                <a:solidFill>
                  <a:schemeClr val="tx1"/>
                </a:solidFill>
                <a:latin typeface="Times New Roman" pitchFamily="18" charset="0"/>
                <a:cs typeface="Times New Roman" pitchFamily="18" charset="0"/>
              </a:rPr>
              <a:t>, Χ., Τσάφος, Β. (2016) (σ. 87)</a:t>
            </a:r>
          </a:p>
          <a:p>
            <a:pPr algn="ctr"/>
            <a:endParaRPr lang="el-GR" dirty="0"/>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929718" cy="571480"/>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9144000" cy="6143644"/>
          </a:xfrm>
        </p:spPr>
        <p:txBody>
          <a:bodyPr>
            <a:normAutofit/>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 ερωτήσεις και ο ρόλος τους στην εκπαιδευτική διαδικασία</a:t>
            </a:r>
            <a:endParaRPr lang="en-US" sz="2000" dirty="0" smtClean="0">
              <a:solidFill>
                <a:srgbClr val="FF0000"/>
              </a:solidFill>
              <a:latin typeface="Times New Roman" pitchFamily="18" charset="0"/>
              <a:cs typeface="Times New Roman" pitchFamily="18" charset="0"/>
            </a:endParaRPr>
          </a:p>
          <a:p>
            <a:pPr marL="342900" lvl="2" indent="-342900" algn="ctr">
              <a:buNone/>
            </a:pPr>
            <a:endParaRPr lang="el-GR" sz="2000" b="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214282" y="1214422"/>
            <a:ext cx="8715436" cy="5643578"/>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800" b="1" dirty="0" smtClean="0">
                <a:solidFill>
                  <a:schemeClr val="tx1"/>
                </a:solidFill>
                <a:latin typeface="Times New Roman" pitchFamily="18" charset="0"/>
                <a:cs typeface="Times New Roman" pitchFamily="18" charset="0"/>
              </a:rPr>
              <a:t> Καταγραφή 2</a:t>
            </a:r>
          </a:p>
          <a:p>
            <a:r>
              <a:rPr lang="el-GR" sz="1800" dirty="0" smtClean="0">
                <a:solidFill>
                  <a:schemeClr val="tx1"/>
                </a:solidFill>
                <a:latin typeface="Times New Roman" pitchFamily="18" charset="0"/>
                <a:cs typeface="Times New Roman" pitchFamily="18" charset="0"/>
              </a:rPr>
              <a:t>Με αφορμή την ανάγνωση του παραμυθιού </a:t>
            </a:r>
            <a:r>
              <a:rPr lang="el-GR" sz="1800" i="1" dirty="0" smtClean="0">
                <a:solidFill>
                  <a:schemeClr val="tx1"/>
                </a:solidFill>
                <a:latin typeface="Times New Roman" pitchFamily="18" charset="0"/>
                <a:cs typeface="Times New Roman" pitchFamily="18" charset="0"/>
              </a:rPr>
              <a:t>Τα προβατάκια του χιονιού, </a:t>
            </a:r>
            <a:r>
              <a:rPr lang="el-GR" sz="1800" dirty="0" smtClean="0">
                <a:solidFill>
                  <a:schemeClr val="tx1"/>
                </a:solidFill>
                <a:latin typeface="Times New Roman" pitchFamily="18" charset="0"/>
                <a:cs typeface="Times New Roman" pitchFamily="18" charset="0"/>
              </a:rPr>
              <a:t>η νηπιαγωγός τους δείχνει μια </a:t>
            </a:r>
            <a:r>
              <a:rPr lang="el-GR" sz="1800" b="1" dirty="0" smtClean="0">
                <a:solidFill>
                  <a:schemeClr val="tx1"/>
                </a:solidFill>
                <a:latin typeface="Times New Roman" pitchFamily="18" charset="0"/>
                <a:cs typeface="Times New Roman" pitchFamily="18" charset="0"/>
              </a:rPr>
              <a:t>εικόνα από ένα στάβλο </a:t>
            </a:r>
            <a:r>
              <a:rPr lang="el-GR" sz="1800" dirty="0" smtClean="0">
                <a:solidFill>
                  <a:schemeClr val="tx1"/>
                </a:solidFill>
                <a:latin typeface="Times New Roman" pitchFamily="18" charset="0"/>
                <a:cs typeface="Times New Roman" pitchFamily="18" charset="0"/>
              </a:rPr>
              <a:t>και τους ζητάει </a:t>
            </a:r>
            <a:r>
              <a:rPr lang="el-GR" sz="1800" b="1" dirty="0" smtClean="0">
                <a:solidFill>
                  <a:schemeClr val="tx1"/>
                </a:solidFill>
                <a:latin typeface="Times New Roman" pitchFamily="18" charset="0"/>
                <a:cs typeface="Times New Roman" pitchFamily="18" charset="0"/>
              </a:rPr>
              <a:t>να περιγράψουν τι βλέπουν</a:t>
            </a:r>
            <a:r>
              <a:rPr lang="el-GR" sz="1800" dirty="0" smtClean="0">
                <a:solidFill>
                  <a:schemeClr val="tx1"/>
                </a:solidFill>
                <a:latin typeface="Times New Roman" pitchFamily="18" charset="0"/>
                <a:cs typeface="Times New Roman" pitchFamily="18" charset="0"/>
              </a:rPr>
              <a:t>. «Ένα </a:t>
            </a:r>
            <a:r>
              <a:rPr lang="el-GR" sz="1800" dirty="0" smtClean="0">
                <a:solidFill>
                  <a:srgbClr val="FF0000"/>
                </a:solidFill>
                <a:latin typeface="Times New Roman" pitchFamily="18" charset="0"/>
                <a:cs typeface="Times New Roman" pitchFamily="18" charset="0"/>
              </a:rPr>
              <a:t>γκαράζ</a:t>
            </a:r>
            <a:r>
              <a:rPr lang="el-GR" sz="1800" dirty="0" smtClean="0">
                <a:solidFill>
                  <a:schemeClr val="tx1"/>
                </a:solidFill>
                <a:latin typeface="Times New Roman" pitchFamily="18" charset="0"/>
                <a:cs typeface="Times New Roman" pitchFamily="18" charset="0"/>
              </a:rPr>
              <a:t>» λέει ένα αγόρι. «Τι σε κάνει να νομίζεις ότι είναι γκαράζ;» τον ρωτάει η νηπιαγωγός. «Για προσέξτε λίγο τι υπάρχει στον χώρο;» «Αγελάδες, πρόβατα, άλογα, σκυλιά» λένε τα περισσότερα παιδιά. «Έχετε δει κάποιο γκαράζ να έχει ζώα;». «Ναι κυρία, σκυλιά», παρεμβαίνει  ένα παιδί. «Τι άλλο όμως υπάρχει σε ένα γκαράζ; Τα σκυλιά είναι τα περισσότερα. Για σκεφτείτε το πάλι». </a:t>
            </a:r>
          </a:p>
          <a:p>
            <a:r>
              <a:rPr lang="el-GR" sz="1800" dirty="0" smtClean="0">
                <a:solidFill>
                  <a:schemeClr val="tx1"/>
                </a:solidFill>
                <a:latin typeface="Times New Roman" pitchFamily="18" charset="0"/>
                <a:cs typeface="Times New Roman" pitchFamily="18" charset="0"/>
              </a:rPr>
              <a:t>«</a:t>
            </a:r>
            <a:r>
              <a:rPr lang="el-GR" sz="1800" dirty="0" smtClean="0">
                <a:solidFill>
                  <a:srgbClr val="FF0000"/>
                </a:solidFill>
                <a:latin typeface="Times New Roman" pitchFamily="18" charset="0"/>
                <a:cs typeface="Times New Roman" pitchFamily="18" charset="0"/>
              </a:rPr>
              <a:t>Είναι ένας χώρος που φυλάνε  τα ζώα</a:t>
            </a:r>
            <a:r>
              <a:rPr lang="el-GR" sz="1800" dirty="0" smtClean="0">
                <a:solidFill>
                  <a:schemeClr val="tx1"/>
                </a:solidFill>
                <a:latin typeface="Times New Roman" pitchFamily="18" charset="0"/>
                <a:cs typeface="Times New Roman" pitchFamily="18" charset="0"/>
              </a:rPr>
              <a:t>» λέει ένα αγόρι.  </a:t>
            </a:r>
          </a:p>
          <a:p>
            <a:r>
              <a:rPr lang="el-GR" sz="1800" dirty="0" smtClean="0">
                <a:solidFill>
                  <a:schemeClr val="tx1"/>
                </a:solidFill>
                <a:latin typeface="Times New Roman" pitchFamily="18" charset="0"/>
                <a:cs typeface="Times New Roman" pitchFamily="18" charset="0"/>
              </a:rPr>
              <a:t>«Έτσι είναι και το λένε στάβλο» λέει η νηπιαγωγός. «Σήμερα υπάρχουν ελάχιστοι στάβλοι», προσθέτει, «και  κυρίως στα χωριά. Παλιότερα υπήρχαν ακόμη και στις πόλεις. Θα μπορούσαμε να πούμε ότι ήταν τα γκαράζ της εποχής. Τότε που δεν υπήρχαν αυτοκίνητα». </a:t>
            </a:r>
          </a:p>
          <a:p>
            <a:r>
              <a:rPr lang="el-GR" sz="1800" dirty="0" smtClean="0">
                <a:solidFill>
                  <a:schemeClr val="tx1"/>
                </a:solidFill>
                <a:latin typeface="Times New Roman" pitchFamily="18" charset="0"/>
                <a:cs typeface="Times New Roman" pitchFamily="18" charset="0"/>
              </a:rPr>
              <a:t>Με αυτή την αφορμή ξεκινάει μια συζήτηση για </a:t>
            </a:r>
            <a:r>
              <a:rPr lang="el-GR" sz="1800" dirty="0" smtClean="0">
                <a:solidFill>
                  <a:srgbClr val="FF0000"/>
                </a:solidFill>
                <a:latin typeface="Times New Roman" pitchFamily="18" charset="0"/>
                <a:cs typeface="Times New Roman" pitchFamily="18" charset="0"/>
              </a:rPr>
              <a:t>παλιότερες εποχές σε σύγκριση με το σήμερα</a:t>
            </a:r>
            <a:r>
              <a:rPr lang="el-GR" sz="1800" dirty="0" smtClean="0">
                <a:solidFill>
                  <a:schemeClr val="tx1"/>
                </a:solidFill>
                <a:latin typeface="Times New Roman" pitchFamily="18" charset="0"/>
                <a:cs typeface="Times New Roman" pitchFamily="18" charset="0"/>
              </a:rPr>
              <a:t>. Οι ερωτήσεις που τους κάνει δίνουν τη δυνατότητα στα παιδιά να σκεφτούν, αλλά και να μιλήσουν με βάση και τις εμπειρίες τους. Κάποιες από τις ερωτήσεις που κάνει είναι: «Γιατί νομίζετε ότι θεωρώ τους στάβλους, γκαράζ της παλιάς εποχής; Τι γνωρίζετε για την εποχή που δεν υπήρχαν αυτοκίνητα; Πώς μετακινούνταν τότε οι άνθρωποι;» Για να τους βοηθήσει, μάλιστα, να συμμετέχουν στη συζήτηση, αναζητά στον υπολογιστή και τους δείχνει φωτογραφίες από μετακινήσεις παλιότερων εποχών. </a:t>
            </a:r>
          </a:p>
          <a:p>
            <a:pPr algn="r"/>
            <a:r>
              <a:rPr lang="el-GR" sz="1600" dirty="0" smtClean="0">
                <a:solidFill>
                  <a:schemeClr val="tx1"/>
                </a:solidFill>
                <a:latin typeface="Times New Roman" pitchFamily="18" charset="0"/>
                <a:cs typeface="Times New Roman" pitchFamily="18" charset="0"/>
              </a:rPr>
              <a:t>Πηγή: Ανδρούσου, Α., </a:t>
            </a:r>
            <a:r>
              <a:rPr lang="el-GR" sz="1600" dirty="0" err="1" smtClean="0">
                <a:solidFill>
                  <a:schemeClr val="tx1"/>
                </a:solidFill>
                <a:latin typeface="Times New Roman" pitchFamily="18" charset="0"/>
                <a:cs typeface="Times New Roman" pitchFamily="18" charset="0"/>
              </a:rPr>
              <a:t>Κορτέση</a:t>
            </a:r>
            <a:r>
              <a:rPr lang="el-GR" sz="1600" dirty="0" smtClean="0">
                <a:solidFill>
                  <a:schemeClr val="tx1"/>
                </a:solidFill>
                <a:latin typeface="Times New Roman" pitchFamily="18" charset="0"/>
                <a:cs typeface="Times New Roman" pitchFamily="18" charset="0"/>
              </a:rPr>
              <a:t>-</a:t>
            </a:r>
            <a:r>
              <a:rPr lang="el-GR" sz="1600" dirty="0" err="1" smtClean="0">
                <a:solidFill>
                  <a:schemeClr val="tx1"/>
                </a:solidFill>
                <a:latin typeface="Times New Roman" pitchFamily="18" charset="0"/>
                <a:cs typeface="Times New Roman" pitchFamily="18" charset="0"/>
              </a:rPr>
              <a:t>Δαθέρμου</a:t>
            </a:r>
            <a:r>
              <a:rPr lang="el-GR" sz="1600" dirty="0" smtClean="0">
                <a:solidFill>
                  <a:schemeClr val="tx1"/>
                </a:solidFill>
                <a:latin typeface="Times New Roman" pitchFamily="18" charset="0"/>
                <a:cs typeface="Times New Roman" pitchFamily="18" charset="0"/>
              </a:rPr>
              <a:t>, Χ., Τσάφος, Β. (2016) (σ. 87-88)</a:t>
            </a:r>
          </a:p>
          <a:p>
            <a:pPr algn="ctr"/>
            <a:endParaRPr lang="el-GR" dirty="0">
              <a:solidFill>
                <a:schemeClr val="tx1"/>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500958" cy="571480"/>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571480"/>
            <a:ext cx="7500958" cy="6286520"/>
          </a:xfrm>
        </p:spPr>
        <p:txBody>
          <a:bodyPr>
            <a:normAutofit/>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a:t>
            </a:r>
            <a:r>
              <a:rPr lang="en-US" sz="2000"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άστοχες απαντήσεις των παιδιών </a:t>
            </a:r>
          </a:p>
          <a:p>
            <a:pPr marL="342900" lvl="2" indent="-342900"/>
            <a:endParaRPr lang="el-GR" sz="2000" dirty="0" smtClean="0">
              <a:latin typeface="Times New Roman" pitchFamily="18" charset="0"/>
              <a:cs typeface="Times New Roman" pitchFamily="18" charset="0"/>
            </a:endParaRPr>
          </a:p>
          <a:p>
            <a:pPr marL="342900" lvl="2" indent="-342900"/>
            <a:r>
              <a:rPr lang="el-GR" sz="2000" dirty="0" smtClean="0">
                <a:latin typeface="Times New Roman" pitchFamily="18" charset="0"/>
                <a:cs typeface="Times New Roman" pitchFamily="18" charset="0"/>
              </a:rPr>
              <a:t>Καθοριστικός για την ποιότητα της επικοινωνίας :</a:t>
            </a:r>
          </a:p>
          <a:p>
            <a:pPr marL="800100" lvl="3" indent="-342900"/>
            <a:endParaRPr lang="el-GR" i="1" dirty="0" smtClean="0">
              <a:latin typeface="Times New Roman" pitchFamily="18" charset="0"/>
              <a:cs typeface="Times New Roman" pitchFamily="18" charset="0"/>
            </a:endParaRPr>
          </a:p>
          <a:p>
            <a:pPr marL="800100" lvl="3" indent="-342900"/>
            <a:r>
              <a:rPr lang="el-GR" i="1" dirty="0" smtClean="0">
                <a:latin typeface="Times New Roman" pitchFamily="18" charset="0"/>
                <a:cs typeface="Times New Roman" pitchFamily="18" charset="0"/>
              </a:rPr>
              <a:t>ο τρόπος που αντιμετωπίζει τις </a:t>
            </a:r>
            <a:r>
              <a:rPr lang="el-GR" i="1" dirty="0" smtClean="0">
                <a:solidFill>
                  <a:srgbClr val="FF0000"/>
                </a:solidFill>
                <a:latin typeface="Times New Roman" pitchFamily="18" charset="0"/>
                <a:cs typeface="Times New Roman" pitchFamily="18" charset="0"/>
              </a:rPr>
              <a:t>«άστοχες» απαντήσεις/παρεμβάσε</a:t>
            </a:r>
            <a:r>
              <a:rPr lang="el-GR" i="1" dirty="0" smtClean="0">
                <a:latin typeface="Times New Roman" pitchFamily="18" charset="0"/>
                <a:cs typeface="Times New Roman" pitchFamily="18" charset="0"/>
              </a:rPr>
              <a:t>ις των παιδιών</a:t>
            </a:r>
          </a:p>
          <a:p>
            <a:pPr marL="800100" lvl="3" indent="-342900"/>
            <a:endParaRPr lang="el-GR" i="1" dirty="0" smtClean="0">
              <a:latin typeface="Times New Roman" pitchFamily="18" charset="0"/>
              <a:cs typeface="Times New Roman" pitchFamily="18" charset="0"/>
            </a:endParaRPr>
          </a:p>
          <a:p>
            <a:pPr marL="800100" lvl="3" indent="-342900"/>
            <a:r>
              <a:rPr lang="el-GR" i="1" dirty="0" smtClean="0">
                <a:solidFill>
                  <a:srgbClr val="FF0000"/>
                </a:solidFill>
                <a:latin typeface="Times New Roman" pitchFamily="18" charset="0"/>
                <a:cs typeface="Times New Roman" pitchFamily="18" charset="0"/>
              </a:rPr>
              <a:t>η αντίδραση </a:t>
            </a:r>
            <a:r>
              <a:rPr lang="el-GR" i="1" dirty="0" smtClean="0">
                <a:latin typeface="Times New Roman" pitchFamily="18" charset="0"/>
                <a:cs typeface="Times New Roman" pitchFamily="18" charset="0"/>
              </a:rPr>
              <a:t>του/της εκπαιδευτικοί» </a:t>
            </a:r>
            <a:r>
              <a:rPr lang="el-GR" b="1" i="1" dirty="0" smtClean="0">
                <a:latin typeface="Times New Roman" pitchFamily="18" charset="0"/>
                <a:cs typeface="Times New Roman" pitchFamily="18" charset="0"/>
              </a:rPr>
              <a:t>καθορίζει</a:t>
            </a:r>
            <a:r>
              <a:rPr lang="el-GR" i="1" dirty="0" smtClean="0">
                <a:latin typeface="Times New Roman" pitchFamily="18" charset="0"/>
                <a:cs typeface="Times New Roman" pitchFamily="18" charset="0"/>
              </a:rPr>
              <a:t> σε μεγάλο βαθμό </a:t>
            </a:r>
            <a:r>
              <a:rPr lang="el-GR" b="1" i="1" dirty="0" smtClean="0">
                <a:latin typeface="Times New Roman" pitchFamily="18" charset="0"/>
                <a:cs typeface="Times New Roman" pitchFamily="18" charset="0"/>
              </a:rPr>
              <a:t>το κλίμα της τάξης</a:t>
            </a:r>
            <a:r>
              <a:rPr lang="el-GR" i="1" dirty="0" smtClean="0">
                <a:latin typeface="Times New Roman" pitchFamily="18" charset="0"/>
                <a:cs typeface="Times New Roman" pitchFamily="18" charset="0"/>
              </a:rPr>
              <a:t>, ενθαρρύνοντας ή αποθαρρύνοντας τα παιδιά όλης της ομάδας να συμμετέχουν διατυπώνοντας τις σκέψεις τους και υποβάλλοντας ερωτήσεις. </a:t>
            </a:r>
          </a:p>
          <a:p>
            <a:pPr marL="342900" lvl="2" indent="-342900"/>
            <a:endParaRPr lang="el-GR" sz="2000" dirty="0" smtClean="0">
              <a:latin typeface="Times New Roman" pitchFamily="18" charset="0"/>
              <a:cs typeface="Times New Roman" pitchFamily="18" charset="0"/>
            </a:endParaRPr>
          </a:p>
          <a:p>
            <a:pPr marL="342900" lvl="2" indent="-342900">
              <a:buNone/>
            </a:pPr>
            <a:endParaRPr lang="el-GR" sz="2000" b="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571480"/>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571480"/>
            <a:ext cx="7929586" cy="6286520"/>
          </a:xfrm>
        </p:spPr>
        <p:txBody>
          <a:bodyPr>
            <a:normAutofit/>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a:t>
            </a:r>
            <a:r>
              <a:rPr lang="en-US" sz="2000"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άστοχες απαντήσεις των παιδιών </a:t>
            </a:r>
            <a:endParaRPr lang="el-GR" sz="2000" b="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357158" y="1071546"/>
            <a:ext cx="8072494" cy="5786454"/>
          </a:xfrm>
          <a:prstGeom prst="rect">
            <a:avLst/>
          </a:prstGeom>
          <a:solidFill>
            <a:srgbClr val="FECE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600" b="1" dirty="0" smtClean="0">
              <a:solidFill>
                <a:schemeClr val="tx1"/>
              </a:solidFill>
              <a:latin typeface="Times New Roman" pitchFamily="18" charset="0"/>
              <a:cs typeface="Times New Roman" pitchFamily="18" charset="0"/>
            </a:endParaRPr>
          </a:p>
          <a:p>
            <a:pPr algn="ctr"/>
            <a:r>
              <a:rPr lang="el-GR" sz="1600" b="1" dirty="0" smtClean="0">
                <a:solidFill>
                  <a:schemeClr val="tx1"/>
                </a:solidFill>
                <a:latin typeface="Times New Roman" pitchFamily="18" charset="0"/>
                <a:cs typeface="Times New Roman" pitchFamily="18" charset="0"/>
              </a:rPr>
              <a:t>Καταγραφή 1</a:t>
            </a:r>
          </a:p>
          <a:p>
            <a:r>
              <a:rPr lang="el-GR" sz="1600" dirty="0" smtClean="0">
                <a:solidFill>
                  <a:schemeClr val="tx1"/>
                </a:solidFill>
                <a:latin typeface="Times New Roman" pitchFamily="18" charset="0"/>
                <a:cs typeface="Times New Roman" pitchFamily="18" charset="0"/>
              </a:rPr>
              <a:t>Η νηπιαγωγός δείχνει στα παιδιά το εξώφυλλο του παραμυθιού Ο </a:t>
            </a:r>
            <a:r>
              <a:rPr lang="el-GR" sz="1600" i="1" dirty="0" smtClean="0">
                <a:solidFill>
                  <a:schemeClr val="tx1"/>
                </a:solidFill>
                <a:latin typeface="Times New Roman" pitchFamily="18" charset="0"/>
                <a:cs typeface="Times New Roman" pitchFamily="18" charset="0"/>
              </a:rPr>
              <a:t>Έλμερ </a:t>
            </a:r>
            <a:r>
              <a:rPr lang="el-GR" sz="1600" dirty="0" smtClean="0">
                <a:solidFill>
                  <a:schemeClr val="tx1"/>
                </a:solidFill>
                <a:latin typeface="Times New Roman" pitchFamily="18" charset="0"/>
                <a:cs typeface="Times New Roman" pitchFamily="18" charset="0"/>
              </a:rPr>
              <a:t>και </a:t>
            </a:r>
            <a:r>
              <a:rPr lang="el-GR" sz="1600" dirty="0" smtClean="0">
                <a:solidFill>
                  <a:srgbClr val="FF0000"/>
                </a:solidFill>
                <a:latin typeface="Times New Roman" pitchFamily="18" charset="0"/>
                <a:cs typeface="Times New Roman" pitchFamily="18" charset="0"/>
              </a:rPr>
              <a:t>τους ζητάει να πουν τον τίτλο. </a:t>
            </a:r>
          </a:p>
          <a:p>
            <a:r>
              <a:rPr lang="el-GR" sz="1600" dirty="0" smtClean="0">
                <a:solidFill>
                  <a:schemeClr val="tx1"/>
                </a:solidFill>
                <a:latin typeface="Times New Roman" pitchFamily="18" charset="0"/>
                <a:cs typeface="Times New Roman" pitchFamily="18" charset="0"/>
              </a:rPr>
              <a:t>Ο Γιώργος λέει «Είμαι ο ελέφαντας». «</a:t>
            </a:r>
            <a:r>
              <a:rPr lang="el-GR" sz="1600" dirty="0" smtClean="0">
                <a:solidFill>
                  <a:srgbClr val="FF0000"/>
                </a:solidFill>
                <a:latin typeface="Times New Roman" pitchFamily="18" charset="0"/>
                <a:cs typeface="Times New Roman" pitchFamily="18" charset="0"/>
              </a:rPr>
              <a:t>Μα ο τίτλος έχει τέσσερις λέξεις</a:t>
            </a:r>
            <a:r>
              <a:rPr lang="el-GR" sz="1600" dirty="0" smtClean="0">
                <a:solidFill>
                  <a:schemeClr val="tx1"/>
                </a:solidFill>
                <a:latin typeface="Times New Roman" pitchFamily="18" charset="0"/>
                <a:cs typeface="Times New Roman" pitchFamily="18" charset="0"/>
              </a:rPr>
              <a:t>», λέει η νηπιαγωγός. </a:t>
            </a:r>
          </a:p>
          <a:p>
            <a:r>
              <a:rPr lang="el-GR" sz="1600" dirty="0" smtClean="0">
                <a:solidFill>
                  <a:schemeClr val="tx1"/>
                </a:solidFill>
                <a:latin typeface="Times New Roman" pitchFamily="18" charset="0"/>
                <a:cs typeface="Times New Roman" pitchFamily="18" charset="0"/>
              </a:rPr>
              <a:t>Η Νάντια λέει: «Η μικρή εγκυκλοπαίδεια ενός μεγάλου ελέφαντα» και ο Κώστας πετάγεται: «Το βιβλίο ενός χρωματιστού ελέφαντα». </a:t>
            </a:r>
          </a:p>
          <a:p>
            <a:r>
              <a:rPr lang="el-GR" sz="1600" dirty="0" smtClean="0">
                <a:solidFill>
                  <a:schemeClr val="tx1"/>
                </a:solidFill>
                <a:latin typeface="Times New Roman" pitchFamily="18" charset="0"/>
                <a:cs typeface="Times New Roman" pitchFamily="18" charset="0"/>
              </a:rPr>
              <a:t>«</a:t>
            </a:r>
            <a:r>
              <a:rPr lang="el-GR" sz="1600" dirty="0" smtClean="0">
                <a:solidFill>
                  <a:srgbClr val="FF0000"/>
                </a:solidFill>
                <a:latin typeface="Times New Roman" pitchFamily="18" charset="0"/>
                <a:cs typeface="Times New Roman" pitchFamily="18" charset="0"/>
              </a:rPr>
              <a:t>Πάλι τα  ίδια</a:t>
            </a:r>
            <a:r>
              <a:rPr lang="el-GR" sz="1600" dirty="0" smtClean="0">
                <a:solidFill>
                  <a:schemeClr val="tx1"/>
                </a:solidFill>
                <a:latin typeface="Times New Roman" pitchFamily="18" charset="0"/>
                <a:cs typeface="Times New Roman" pitchFamily="18" charset="0"/>
              </a:rPr>
              <a:t>» αντιδρά η  νηπιαγωγός. «</a:t>
            </a:r>
            <a:r>
              <a:rPr lang="el-GR" sz="1600" dirty="0" smtClean="0">
                <a:solidFill>
                  <a:srgbClr val="FF0000"/>
                </a:solidFill>
                <a:latin typeface="Times New Roman" pitchFamily="18" charset="0"/>
                <a:cs typeface="Times New Roman" pitchFamily="18" charset="0"/>
              </a:rPr>
              <a:t>Μα σας εξήγησα ότι </a:t>
            </a:r>
            <a:r>
              <a:rPr lang="el-GR" sz="1600" i="1" dirty="0" smtClean="0">
                <a:solidFill>
                  <a:srgbClr val="FF0000"/>
                </a:solidFill>
                <a:latin typeface="Times New Roman" pitchFamily="18" charset="0"/>
                <a:cs typeface="Times New Roman" pitchFamily="18" charset="0"/>
              </a:rPr>
              <a:t> ο τίτλος </a:t>
            </a:r>
            <a:r>
              <a:rPr lang="el-GR" sz="1600" dirty="0" smtClean="0">
                <a:solidFill>
                  <a:srgbClr val="FF0000"/>
                </a:solidFill>
                <a:latin typeface="Times New Roman" pitchFamily="18" charset="0"/>
                <a:cs typeface="Times New Roman" pitchFamily="18" charset="0"/>
              </a:rPr>
              <a:t>έχει τέσσερις λέξεις</a:t>
            </a:r>
            <a:r>
              <a:rPr lang="el-GR" sz="1600" dirty="0" smtClean="0">
                <a:solidFill>
                  <a:schemeClr val="tx1"/>
                </a:solidFill>
                <a:latin typeface="Times New Roman" pitchFamily="18" charset="0"/>
                <a:cs typeface="Times New Roman" pitchFamily="18" charset="0"/>
              </a:rPr>
              <a:t>. </a:t>
            </a:r>
            <a:r>
              <a:rPr lang="el-GR" sz="1600" dirty="0" smtClean="0">
                <a:solidFill>
                  <a:srgbClr val="FF0000"/>
                </a:solidFill>
                <a:latin typeface="Times New Roman" pitchFamily="18" charset="0"/>
                <a:cs typeface="Times New Roman" pitchFamily="18" charset="0"/>
              </a:rPr>
              <a:t>Δεν προσέχετε. Έλμερ</a:t>
            </a:r>
            <a:r>
              <a:rPr lang="el-GR" sz="1600" i="1" dirty="0" smtClean="0">
                <a:solidFill>
                  <a:srgbClr val="FF0000"/>
                </a:solidFill>
                <a:latin typeface="Times New Roman" pitchFamily="18" charset="0"/>
                <a:cs typeface="Times New Roman" pitchFamily="18" charset="0"/>
              </a:rPr>
              <a:t> ο παρδαλός ελέφαντας»</a:t>
            </a:r>
            <a:r>
              <a:rPr lang="el-GR" sz="1600" i="1" dirty="0" smtClean="0">
                <a:solidFill>
                  <a:schemeClr val="tx1"/>
                </a:solidFill>
                <a:latin typeface="Times New Roman" pitchFamily="18" charset="0"/>
                <a:cs typeface="Times New Roman" pitchFamily="18" charset="0"/>
              </a:rPr>
              <a:t>, </a:t>
            </a:r>
            <a:r>
              <a:rPr lang="el-GR" sz="1600" dirty="0" smtClean="0">
                <a:solidFill>
                  <a:schemeClr val="tx1"/>
                </a:solidFill>
                <a:latin typeface="Times New Roman" pitchFamily="18" charset="0"/>
                <a:cs typeface="Times New Roman" pitchFamily="18" charset="0"/>
              </a:rPr>
              <a:t>τους λέει. </a:t>
            </a:r>
          </a:p>
          <a:p>
            <a:r>
              <a:rPr lang="el-GR" sz="1600" dirty="0" smtClean="0">
                <a:solidFill>
                  <a:schemeClr val="tx1"/>
                </a:solidFill>
                <a:latin typeface="Times New Roman" pitchFamily="18" charset="0"/>
                <a:cs typeface="Times New Roman" pitchFamily="18" charset="0"/>
              </a:rPr>
              <a:t>«</a:t>
            </a:r>
            <a:r>
              <a:rPr lang="el-GR" sz="1600" dirty="0" smtClean="0">
                <a:solidFill>
                  <a:srgbClr val="FF0000"/>
                </a:solidFill>
                <a:latin typeface="Times New Roman" pitchFamily="18" charset="0"/>
                <a:cs typeface="Times New Roman" pitchFamily="18" charset="0"/>
              </a:rPr>
              <a:t>Για να το ακούσω από όλους μαζί» </a:t>
            </a:r>
            <a:r>
              <a:rPr lang="el-GR" sz="1600" dirty="0" smtClean="0">
                <a:solidFill>
                  <a:schemeClr val="tx1"/>
                </a:solidFill>
                <a:latin typeface="Times New Roman" pitchFamily="18" charset="0"/>
                <a:cs typeface="Times New Roman" pitchFamily="18" charset="0"/>
              </a:rPr>
              <a:t>λέει και όλα τα παιδιά λένε τον τίτλο του παραμυθιού. </a:t>
            </a:r>
          </a:p>
          <a:p>
            <a:r>
              <a:rPr lang="el-GR" sz="1600" dirty="0" smtClean="0">
                <a:solidFill>
                  <a:schemeClr val="tx1"/>
                </a:solidFill>
                <a:latin typeface="Times New Roman" pitchFamily="18" charset="0"/>
                <a:cs typeface="Times New Roman" pitchFamily="18" charset="0"/>
              </a:rPr>
              <a:t>Έπειτα η νηπιαγωγός αρχίζει την ανάγνωση του παραμυθιού. Κάποια στιγμή διακόπτει την ανάγνωση και ρωτάει τα παιδιά: </a:t>
            </a:r>
            <a:r>
              <a:rPr lang="el-GR" sz="1600" dirty="0" smtClean="0">
                <a:solidFill>
                  <a:srgbClr val="FF0000"/>
                </a:solidFill>
                <a:latin typeface="Times New Roman" pitchFamily="18" charset="0"/>
                <a:cs typeface="Times New Roman" pitchFamily="18" charset="0"/>
              </a:rPr>
              <a:t>«Γιατί πιστεύετε ότι ο ελέφαντας ήθελε να γίνει γκρι</a:t>
            </a:r>
            <a:r>
              <a:rPr lang="el-GR" sz="1600" dirty="0" smtClean="0">
                <a:solidFill>
                  <a:schemeClr val="tx1"/>
                </a:solidFill>
                <a:latin typeface="Times New Roman" pitchFamily="18" charset="0"/>
                <a:cs typeface="Times New Roman" pitchFamily="18" charset="0"/>
              </a:rPr>
              <a:t>;» «Γιατί δεν του άρεσε να είναι χρωματιστό», λέει η Θεοδώρα. </a:t>
            </a:r>
          </a:p>
          <a:p>
            <a:r>
              <a:rPr lang="el-GR" sz="1600" dirty="0" smtClean="0">
                <a:solidFill>
                  <a:schemeClr val="tx1"/>
                </a:solidFill>
                <a:latin typeface="Times New Roman" pitchFamily="18" charset="0"/>
                <a:cs typeface="Times New Roman" pitchFamily="18" charset="0"/>
              </a:rPr>
              <a:t>«</a:t>
            </a:r>
            <a:r>
              <a:rPr lang="el-GR" sz="1600" dirty="0" smtClean="0">
                <a:solidFill>
                  <a:srgbClr val="FF0000"/>
                </a:solidFill>
                <a:latin typeface="Times New Roman" pitchFamily="18" charset="0"/>
                <a:cs typeface="Times New Roman" pitchFamily="18" charset="0"/>
              </a:rPr>
              <a:t>Χρωματιστός»</a:t>
            </a:r>
            <a:r>
              <a:rPr lang="el-GR" sz="1600" dirty="0" smtClean="0">
                <a:solidFill>
                  <a:schemeClr val="tx1"/>
                </a:solidFill>
                <a:latin typeface="Times New Roman" pitchFamily="18" charset="0"/>
                <a:cs typeface="Times New Roman" pitchFamily="18" charset="0"/>
              </a:rPr>
              <a:t> λέει κοφτά η νηπιαγωγός, τονίζοντας το τελικό </a:t>
            </a:r>
            <a:r>
              <a:rPr lang="el-GR" sz="1600" i="1" dirty="0" smtClean="0">
                <a:solidFill>
                  <a:srgbClr val="FF0000"/>
                </a:solidFill>
                <a:latin typeface="Times New Roman" pitchFamily="18" charset="0"/>
                <a:cs typeface="Times New Roman" pitchFamily="18" charset="0"/>
              </a:rPr>
              <a:t>ς, </a:t>
            </a:r>
            <a:r>
              <a:rPr lang="el-GR" sz="1600" dirty="0" smtClean="0">
                <a:solidFill>
                  <a:schemeClr val="tx1"/>
                </a:solidFill>
                <a:latin typeface="Times New Roman" pitchFamily="18" charset="0"/>
                <a:cs typeface="Times New Roman" pitchFamily="18" charset="0"/>
              </a:rPr>
              <a:t>και ζητάει άλλη πρόταση. «Μπαριόταν τη γκρι κρώμα», πετάγεται ο Κρίστο, και «στενοχωρημένο» προσθέτει ο Μάρκο. </a:t>
            </a:r>
          </a:p>
          <a:p>
            <a:r>
              <a:rPr lang="el-GR" sz="1600" dirty="0" smtClean="0">
                <a:solidFill>
                  <a:srgbClr val="FF0000"/>
                </a:solidFill>
                <a:latin typeface="Times New Roman" pitchFamily="18" charset="0"/>
                <a:cs typeface="Times New Roman" pitchFamily="18" charset="0"/>
              </a:rPr>
              <a:t>«Σας έχω πει να χρησιμοποιείτε ολόκληρες προτάσεις και να προσέχετε να χρησιμοποιείτε σωστά τις ελληνικές λέξεις. Να μη χρησιμοποιείτε λέξεις που δεν </a:t>
            </a:r>
            <a:r>
              <a:rPr lang="el-GR" sz="1600" i="1" dirty="0" smtClean="0">
                <a:solidFill>
                  <a:srgbClr val="FF0000"/>
                </a:solidFill>
                <a:latin typeface="Times New Roman" pitchFamily="18" charset="0"/>
                <a:cs typeface="Times New Roman" pitchFamily="18" charset="0"/>
              </a:rPr>
              <a:t>είσαστε </a:t>
            </a:r>
            <a:r>
              <a:rPr lang="el-GR" sz="1600" dirty="0" smtClean="0">
                <a:solidFill>
                  <a:srgbClr val="FF0000"/>
                </a:solidFill>
                <a:latin typeface="Times New Roman" pitchFamily="18" charset="0"/>
                <a:cs typeface="Times New Roman" pitchFamily="18" charset="0"/>
              </a:rPr>
              <a:t>σίγουροι</a:t>
            </a:r>
            <a:r>
              <a:rPr lang="el-GR" sz="1600" dirty="0" smtClean="0">
                <a:solidFill>
                  <a:schemeClr val="tx1"/>
                </a:solidFill>
                <a:latin typeface="Times New Roman" pitchFamily="18" charset="0"/>
                <a:cs typeface="Times New Roman" pitchFamily="18" charset="0"/>
              </a:rPr>
              <a:t>!»</a:t>
            </a:r>
          </a:p>
          <a:p>
            <a:r>
              <a:rPr lang="el-GR" sz="1600" dirty="0" smtClean="0">
                <a:solidFill>
                  <a:schemeClr val="tx1"/>
                </a:solidFill>
                <a:latin typeface="Times New Roman" pitchFamily="18" charset="0"/>
                <a:cs typeface="Times New Roman" pitchFamily="18" charset="0"/>
              </a:rPr>
              <a:t> «Ήθελε να γίνει γκρι για να έχει φίλους, γιατί αλλιώς οι άλλοι ελέφαντες δεν τον ήθελαν για παρέα τους έτσι χρωματιστός που ήταν», λέει ο Βλάσσης. </a:t>
            </a:r>
          </a:p>
          <a:p>
            <a:r>
              <a:rPr lang="el-GR" sz="1600" dirty="0" smtClean="0">
                <a:solidFill>
                  <a:srgbClr val="FF0000"/>
                </a:solidFill>
                <a:latin typeface="Times New Roman" pitchFamily="18" charset="0"/>
                <a:cs typeface="Times New Roman" pitchFamily="18" charset="0"/>
              </a:rPr>
              <a:t>«Μπράβο»</a:t>
            </a:r>
            <a:r>
              <a:rPr lang="el-GR" sz="1600" dirty="0" smtClean="0">
                <a:solidFill>
                  <a:schemeClr val="tx1"/>
                </a:solidFill>
                <a:latin typeface="Times New Roman" pitchFamily="18" charset="0"/>
                <a:cs typeface="Times New Roman" pitchFamily="18" charset="0"/>
              </a:rPr>
              <a:t>, του λέει η νηπιαγωγός και γυρίζοντας προς τα άλλα παιδιά προσθέτει: «Είδατε τι ωραίες και πλήρεις προτάσεις χρησιμοποιεί ο Βλάσσης;» </a:t>
            </a:r>
          </a:p>
          <a:p>
            <a:endParaRPr lang="el-GR" sz="1600" dirty="0" smtClean="0">
              <a:solidFill>
                <a:schemeClr val="tx1"/>
              </a:solidFill>
              <a:latin typeface="Times New Roman" pitchFamily="18" charset="0"/>
              <a:cs typeface="Times New Roman" pitchFamily="18" charset="0"/>
            </a:endParaRPr>
          </a:p>
          <a:p>
            <a:r>
              <a:rPr lang="el-GR" sz="1600" dirty="0" smtClean="0">
                <a:solidFill>
                  <a:schemeClr val="tx1"/>
                </a:solidFill>
                <a:latin typeface="Times New Roman" pitchFamily="18" charset="0"/>
                <a:cs typeface="Times New Roman" pitchFamily="18" charset="0"/>
              </a:rPr>
              <a:t>Πηγή: Ανδρούσου, Α., </a:t>
            </a:r>
            <a:r>
              <a:rPr lang="el-GR" sz="1600" dirty="0" err="1" smtClean="0">
                <a:solidFill>
                  <a:schemeClr val="tx1"/>
                </a:solidFill>
                <a:latin typeface="Times New Roman" pitchFamily="18" charset="0"/>
                <a:cs typeface="Times New Roman" pitchFamily="18" charset="0"/>
              </a:rPr>
              <a:t>Κορτέση</a:t>
            </a:r>
            <a:r>
              <a:rPr lang="el-GR" sz="1600" dirty="0" smtClean="0">
                <a:solidFill>
                  <a:schemeClr val="tx1"/>
                </a:solidFill>
                <a:latin typeface="Times New Roman" pitchFamily="18" charset="0"/>
                <a:cs typeface="Times New Roman" pitchFamily="18" charset="0"/>
              </a:rPr>
              <a:t>-</a:t>
            </a:r>
            <a:r>
              <a:rPr lang="el-GR" sz="1600" dirty="0" err="1" smtClean="0">
                <a:solidFill>
                  <a:schemeClr val="tx1"/>
                </a:solidFill>
                <a:latin typeface="Times New Roman" pitchFamily="18" charset="0"/>
                <a:cs typeface="Times New Roman" pitchFamily="18" charset="0"/>
              </a:rPr>
              <a:t>Δαθέρμου</a:t>
            </a:r>
            <a:r>
              <a:rPr lang="el-GR" sz="1600" dirty="0" smtClean="0">
                <a:solidFill>
                  <a:schemeClr val="tx1"/>
                </a:solidFill>
                <a:latin typeface="Times New Roman" pitchFamily="18" charset="0"/>
                <a:cs typeface="Times New Roman" pitchFamily="18" charset="0"/>
              </a:rPr>
              <a:t>, Χ., Τσάφος, Β. (2016) (σ. 89-90)</a:t>
            </a:r>
          </a:p>
          <a:p>
            <a:endParaRPr lang="el-GR" sz="1600" dirty="0" smtClean="0">
              <a:solidFill>
                <a:schemeClr val="tx1"/>
              </a:solidFill>
            </a:endParaRPr>
          </a:p>
          <a:p>
            <a:pPr algn="ctr"/>
            <a:endParaRPr lang="el-GR"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215338" cy="785794"/>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642918"/>
            <a:ext cx="8715404" cy="6215082"/>
          </a:xfrm>
        </p:spPr>
        <p:txBody>
          <a:bodyPr>
            <a:normAutofit/>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a:t>
            </a:r>
            <a:r>
              <a:rPr lang="en-US" sz="2000"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άστοχες απαντήσεις των παιδιών </a:t>
            </a:r>
            <a:endParaRPr lang="el-GR" sz="2000" b="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285720" y="1000108"/>
            <a:ext cx="8286808" cy="5857892"/>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b="1" dirty="0" smtClean="0">
              <a:solidFill>
                <a:schemeClr val="tx1"/>
              </a:solidFill>
              <a:latin typeface="Times New Roman" pitchFamily="18" charset="0"/>
              <a:cs typeface="Times New Roman" pitchFamily="18" charset="0"/>
            </a:endParaRPr>
          </a:p>
          <a:p>
            <a:pPr algn="ctr"/>
            <a:endParaRPr lang="el-GR" sz="1800" b="1" dirty="0" smtClean="0">
              <a:solidFill>
                <a:schemeClr val="tx1"/>
              </a:solidFill>
              <a:latin typeface="Times New Roman" pitchFamily="18" charset="0"/>
              <a:cs typeface="Times New Roman" pitchFamily="18" charset="0"/>
            </a:endParaRPr>
          </a:p>
          <a:p>
            <a:pPr algn="ctr"/>
            <a:r>
              <a:rPr lang="el-GR" sz="1800" b="1" dirty="0" smtClean="0">
                <a:solidFill>
                  <a:schemeClr val="tx1"/>
                </a:solidFill>
                <a:latin typeface="Times New Roman" pitchFamily="18" charset="0"/>
                <a:cs typeface="Times New Roman" pitchFamily="18" charset="0"/>
              </a:rPr>
              <a:t>Καταγραφή 2</a:t>
            </a:r>
          </a:p>
          <a:p>
            <a:r>
              <a:rPr lang="el-GR" sz="1800" dirty="0" smtClean="0">
                <a:solidFill>
                  <a:schemeClr val="tx1"/>
                </a:solidFill>
                <a:latin typeface="Times New Roman" pitchFamily="18" charset="0"/>
                <a:cs typeface="Times New Roman" pitchFamily="18" charset="0"/>
              </a:rPr>
              <a:t>Η νηπιαγωγός ζητάει από τα παιδιά </a:t>
            </a:r>
            <a:r>
              <a:rPr lang="el-GR" sz="1800" b="1" dirty="0" smtClean="0">
                <a:solidFill>
                  <a:schemeClr val="tx1"/>
                </a:solidFill>
                <a:latin typeface="Times New Roman" pitchFamily="18" charset="0"/>
                <a:cs typeface="Times New Roman" pitchFamily="18" charset="0"/>
              </a:rPr>
              <a:t>να κάνουν παντομίμα </a:t>
            </a:r>
            <a:r>
              <a:rPr lang="el-GR" sz="1800" dirty="0" smtClean="0">
                <a:solidFill>
                  <a:schemeClr val="tx1"/>
                </a:solidFill>
                <a:latin typeface="Times New Roman" pitchFamily="18" charset="0"/>
                <a:cs typeface="Times New Roman" pitchFamily="18" charset="0"/>
              </a:rPr>
              <a:t>και εκείνη προσπαθεί να μαντέψει τι εννοούν, παρατηρώντας τις κινήσεις των χεριών τους. Όταν δεν το βρίσκει ή κάνει λάθος, τα παιδιά </a:t>
            </a:r>
            <a:r>
              <a:rPr lang="el-GR" sz="1800" dirty="0" err="1" smtClean="0">
                <a:solidFill>
                  <a:schemeClr val="tx1"/>
                </a:solidFill>
                <a:latin typeface="Times New Roman" pitchFamily="18" charset="0"/>
                <a:cs typeface="Times New Roman" pitchFamily="18" charset="0"/>
              </a:rPr>
              <a:t>τής</a:t>
            </a:r>
            <a:r>
              <a:rPr lang="el-GR" sz="1800" dirty="0" smtClean="0">
                <a:solidFill>
                  <a:schemeClr val="tx1"/>
                </a:solidFill>
                <a:latin typeface="Times New Roman" pitchFamily="18" charset="0"/>
                <a:cs typeface="Times New Roman" pitchFamily="18" charset="0"/>
              </a:rPr>
              <a:t> το λένε. «Καράτε κυρία», της λέει ο </a:t>
            </a:r>
            <a:r>
              <a:rPr lang="el-GR" sz="1800" dirty="0" err="1" smtClean="0">
                <a:solidFill>
                  <a:schemeClr val="tx1"/>
                </a:solidFill>
                <a:latin typeface="Times New Roman" pitchFamily="18" charset="0"/>
                <a:cs typeface="Times New Roman" pitchFamily="18" charset="0"/>
              </a:rPr>
              <a:t>Ντόμπυ</a:t>
            </a:r>
            <a:r>
              <a:rPr lang="el-GR" sz="1800" dirty="0" smtClean="0">
                <a:solidFill>
                  <a:schemeClr val="tx1"/>
                </a:solidFill>
                <a:latin typeface="Times New Roman" pitchFamily="18" charset="0"/>
                <a:cs typeface="Times New Roman" pitchFamily="18" charset="0"/>
              </a:rPr>
              <a:t>.</a:t>
            </a:r>
          </a:p>
          <a:p>
            <a:r>
              <a:rPr lang="el-GR" sz="1800" dirty="0" smtClean="0">
                <a:solidFill>
                  <a:srgbClr val="C00000"/>
                </a:solidFill>
                <a:latin typeface="Times New Roman" pitchFamily="18" charset="0"/>
                <a:cs typeface="Times New Roman" pitchFamily="18" charset="0"/>
              </a:rPr>
              <a:t>«Έχεις δίκιο, πώς δεν το βρήκα, είναι ολοφάνερο» </a:t>
            </a:r>
            <a:r>
              <a:rPr lang="el-GR" sz="1800" dirty="0" smtClean="0">
                <a:solidFill>
                  <a:schemeClr val="tx1"/>
                </a:solidFill>
                <a:latin typeface="Times New Roman" pitchFamily="18" charset="0"/>
                <a:cs typeface="Times New Roman" pitchFamily="18" charset="0"/>
              </a:rPr>
              <a:t>απαντάει εκείνη. «Πιάσουμε» της αντιπροτείνει ο Ραφαέλ</a:t>
            </a:r>
            <a:r>
              <a:rPr lang="el-GR" sz="1800" i="1" dirty="0" smtClean="0">
                <a:solidFill>
                  <a:schemeClr val="tx1"/>
                </a:solidFill>
                <a:latin typeface="Times New Roman" pitchFamily="18" charset="0"/>
                <a:cs typeface="Times New Roman" pitchFamily="18" charset="0"/>
              </a:rPr>
              <a:t> σε </a:t>
            </a:r>
            <a:r>
              <a:rPr lang="el-GR" sz="1800" dirty="0" smtClean="0">
                <a:solidFill>
                  <a:schemeClr val="tx1"/>
                </a:solidFill>
                <a:latin typeface="Times New Roman" pitchFamily="18" charset="0"/>
                <a:cs typeface="Times New Roman" pitchFamily="18" charset="0"/>
              </a:rPr>
              <a:t>μια άστοχη απάντηση της. </a:t>
            </a:r>
            <a:r>
              <a:rPr lang="el-GR" sz="1800" dirty="0" smtClean="0">
                <a:solidFill>
                  <a:srgbClr val="C00000"/>
                </a:solidFill>
                <a:latin typeface="Times New Roman" pitchFamily="18" charset="0"/>
                <a:cs typeface="Times New Roman" pitchFamily="18" charset="0"/>
              </a:rPr>
              <a:t>«Ναι πιάνουμε με τα χέρια, έχεις δίκιο, πιάνουμε αντικείμενα» </a:t>
            </a:r>
            <a:r>
              <a:rPr lang="el-GR" sz="1800" dirty="0" smtClean="0">
                <a:solidFill>
                  <a:schemeClr val="tx1"/>
                </a:solidFill>
                <a:latin typeface="Times New Roman" pitchFamily="18" charset="0"/>
                <a:cs typeface="Times New Roman" pitchFamily="18" charset="0"/>
              </a:rPr>
              <a:t>προσθέτει εκείνη. </a:t>
            </a:r>
          </a:p>
          <a:p>
            <a:endParaRPr lang="el-GR" sz="1800" dirty="0" smtClean="0">
              <a:solidFill>
                <a:schemeClr val="tx1"/>
              </a:solidFill>
              <a:latin typeface="Times New Roman" pitchFamily="18" charset="0"/>
              <a:cs typeface="Times New Roman" pitchFamily="18" charset="0"/>
            </a:endParaRPr>
          </a:p>
          <a:p>
            <a:r>
              <a:rPr lang="el-GR" sz="1800" dirty="0" smtClean="0">
                <a:solidFill>
                  <a:schemeClr val="tx1"/>
                </a:solidFill>
                <a:latin typeface="Times New Roman" pitchFamily="18" charset="0"/>
                <a:cs typeface="Times New Roman" pitchFamily="18" charset="0"/>
              </a:rPr>
              <a:t>Στη συνέχεια κάνει εκείνη παντομίμα και ζητάει από τα παιδιά να μαντέψουν τι κάνει εκείνη με τα χέρια της. Κάνει πως γράφει και ρωτάει την Κατερίνα. «Ανακατεύετε κάτι», της απαντάει εκείνη. «</a:t>
            </a:r>
            <a:r>
              <a:rPr lang="el-GR" sz="1800" dirty="0" smtClean="0">
                <a:solidFill>
                  <a:srgbClr val="C00000"/>
                </a:solidFill>
                <a:latin typeface="Times New Roman" pitchFamily="18" charset="0"/>
                <a:cs typeface="Times New Roman" pitchFamily="18" charset="0"/>
              </a:rPr>
              <a:t>Τι σε έκανε να το σκεφτείς αυτό;» </a:t>
            </a:r>
            <a:r>
              <a:rPr lang="el-GR" sz="1800" dirty="0" smtClean="0">
                <a:solidFill>
                  <a:schemeClr val="tx1"/>
                </a:solidFill>
                <a:latin typeface="Times New Roman" pitchFamily="18" charset="0"/>
                <a:cs typeface="Times New Roman" pitchFamily="18" charset="0"/>
              </a:rPr>
              <a:t>την ξαναρωτάει. «Μα κουνάτε τα χέρια σας». «</a:t>
            </a:r>
            <a:r>
              <a:rPr lang="el-GR" sz="1800" dirty="0" smtClean="0">
                <a:solidFill>
                  <a:srgbClr val="C00000"/>
                </a:solidFill>
                <a:latin typeface="Times New Roman" pitchFamily="18" charset="0"/>
                <a:cs typeface="Times New Roman" pitchFamily="18" charset="0"/>
              </a:rPr>
              <a:t>Μόνο όταν ανακατεύουμε κουνάμε τα χέρια μας;» </a:t>
            </a:r>
            <a:r>
              <a:rPr lang="el-GR" sz="1800" dirty="0" smtClean="0">
                <a:solidFill>
                  <a:schemeClr val="tx1"/>
                </a:solidFill>
                <a:latin typeface="Times New Roman" pitchFamily="18" charset="0"/>
                <a:cs typeface="Times New Roman" pitchFamily="18" charset="0"/>
              </a:rPr>
              <a:t>ρωτάει τον Χάρη. </a:t>
            </a:r>
          </a:p>
          <a:p>
            <a:r>
              <a:rPr lang="el-GR" sz="1800" dirty="0" smtClean="0">
                <a:solidFill>
                  <a:schemeClr val="tx1"/>
                </a:solidFill>
                <a:latin typeface="Times New Roman" pitchFamily="18" charset="0"/>
                <a:cs typeface="Times New Roman" pitchFamily="18" charset="0"/>
              </a:rPr>
              <a:t>Εκείνος απαντάει πολύ σιγά λέγοντας «φτιάχνετε μακαρόνια». «</a:t>
            </a:r>
            <a:r>
              <a:rPr lang="el-GR" sz="1800" dirty="0" smtClean="0">
                <a:solidFill>
                  <a:srgbClr val="C00000"/>
                </a:solidFill>
                <a:latin typeface="Times New Roman" pitchFamily="18" charset="0"/>
                <a:cs typeface="Times New Roman" pitchFamily="18" charset="0"/>
              </a:rPr>
              <a:t>Μάλλον εννοείς ότι γενικά τρώω και έχω παχύνει. Έχεις δίκιο. Πρόσεξε όμως την κίνηση μου. Φαίνεται να τρώω;». </a:t>
            </a:r>
          </a:p>
          <a:p>
            <a:r>
              <a:rPr lang="el-GR" sz="1800" dirty="0" smtClean="0">
                <a:solidFill>
                  <a:schemeClr val="tx1"/>
                </a:solidFill>
                <a:latin typeface="Times New Roman" pitchFamily="18" charset="0"/>
                <a:cs typeface="Times New Roman" pitchFamily="18" charset="0"/>
              </a:rPr>
              <a:t>«Με τα χέρια κάνω μπάνιο» πετάγεται ο Ραφαέλ. «</a:t>
            </a:r>
            <a:r>
              <a:rPr lang="el-GR" sz="1800" dirty="0" smtClean="0">
                <a:solidFill>
                  <a:srgbClr val="C00000"/>
                </a:solidFill>
                <a:latin typeface="Times New Roman" pitchFamily="18" charset="0"/>
                <a:cs typeface="Times New Roman" pitchFamily="18" charset="0"/>
              </a:rPr>
              <a:t>Αυτό θέλεις να πεις και δεν σε αφήνω; Ναι, βλέπω ότι εσύ κολυμπάς με την κίνηση σου. Μπράβο σου. Εγώ, όμως, για πρόσεξε καλύτερα. Τι κάνω; Είναι σαν να κρατάω κάτι στα χέρια μου». </a:t>
            </a:r>
          </a:p>
          <a:p>
            <a:pPr algn="r"/>
            <a:r>
              <a:rPr lang="el-GR" sz="1800" dirty="0" smtClean="0">
                <a:solidFill>
                  <a:schemeClr val="tx1"/>
                </a:solidFill>
                <a:latin typeface="Times New Roman" pitchFamily="18" charset="0"/>
                <a:cs typeface="Times New Roman" pitchFamily="18" charset="0"/>
              </a:rPr>
              <a:t>«Μαρκαδόρο. Ζωγραφίζεις» λέει η Βίκυ. </a:t>
            </a:r>
            <a:r>
              <a:rPr lang="el-GR" sz="1800" dirty="0" smtClean="0">
                <a:solidFill>
                  <a:srgbClr val="C00000"/>
                </a:solidFill>
                <a:latin typeface="Times New Roman" pitchFamily="18" charset="0"/>
                <a:cs typeface="Times New Roman" pitchFamily="18" charset="0"/>
              </a:rPr>
              <a:t>«Μπράβο. Και τι άλλο μπορώ να κρατάω;»</a:t>
            </a:r>
            <a:r>
              <a:rPr lang="el-GR" sz="1800" dirty="0" smtClean="0">
                <a:solidFill>
                  <a:schemeClr val="tx1"/>
                </a:solidFill>
                <a:latin typeface="Times New Roman" pitchFamily="18" charset="0"/>
                <a:cs typeface="Times New Roman" pitchFamily="18" charset="0"/>
              </a:rPr>
              <a:t> </a:t>
            </a:r>
            <a:r>
              <a:rPr lang="el-GR" sz="1600" dirty="0" smtClean="0">
                <a:solidFill>
                  <a:schemeClr val="tx1"/>
                </a:solidFill>
                <a:latin typeface="Times New Roman" pitchFamily="18" charset="0"/>
                <a:cs typeface="Times New Roman" pitchFamily="18" charset="0"/>
              </a:rPr>
              <a:t>Πηγή: Ανδρούσου, Α., </a:t>
            </a:r>
            <a:r>
              <a:rPr lang="el-GR" sz="1600" dirty="0" err="1" smtClean="0">
                <a:solidFill>
                  <a:schemeClr val="tx1"/>
                </a:solidFill>
                <a:latin typeface="Times New Roman" pitchFamily="18" charset="0"/>
                <a:cs typeface="Times New Roman" pitchFamily="18" charset="0"/>
              </a:rPr>
              <a:t>Κορτέση</a:t>
            </a:r>
            <a:r>
              <a:rPr lang="el-GR" sz="1600" dirty="0" smtClean="0">
                <a:solidFill>
                  <a:schemeClr val="tx1"/>
                </a:solidFill>
                <a:latin typeface="Times New Roman" pitchFamily="18" charset="0"/>
                <a:cs typeface="Times New Roman" pitchFamily="18" charset="0"/>
              </a:rPr>
              <a:t>-</a:t>
            </a:r>
            <a:r>
              <a:rPr lang="el-GR" sz="1600" dirty="0" err="1" smtClean="0">
                <a:solidFill>
                  <a:schemeClr val="tx1"/>
                </a:solidFill>
                <a:latin typeface="Times New Roman" pitchFamily="18" charset="0"/>
                <a:cs typeface="Times New Roman" pitchFamily="18" charset="0"/>
              </a:rPr>
              <a:t>Δαθέρμου</a:t>
            </a:r>
            <a:r>
              <a:rPr lang="el-GR" sz="1600" dirty="0" smtClean="0">
                <a:solidFill>
                  <a:schemeClr val="tx1"/>
                </a:solidFill>
                <a:latin typeface="Times New Roman" pitchFamily="18" charset="0"/>
                <a:cs typeface="Times New Roman" pitchFamily="18" charset="0"/>
              </a:rPr>
              <a:t>, Χ., Τσάφος, Β. (2016) (σ. 89-90)</a:t>
            </a:r>
            <a:endParaRPr lang="el-GR" sz="1600" dirty="0" smtClean="0">
              <a:solidFill>
                <a:srgbClr val="C00000"/>
              </a:solidFill>
              <a:latin typeface="Times New Roman" pitchFamily="18" charset="0"/>
              <a:cs typeface="Times New Roman" pitchFamily="18" charset="0"/>
            </a:endParaRPr>
          </a:p>
          <a:p>
            <a:endParaRPr lang="el-GR" sz="1800" dirty="0" smtClean="0">
              <a:solidFill>
                <a:schemeClr val="tx1"/>
              </a:solidFill>
            </a:endParaRPr>
          </a:p>
          <a:p>
            <a:pPr algn="ctr"/>
            <a:endParaRPr lang="el-GR" dirty="0"/>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a:t>
            </a:r>
            <a:r>
              <a:rPr lang="en-US" sz="2000"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άστοχες απαντήσεις των παιδιών</a:t>
            </a:r>
          </a:p>
          <a:p>
            <a:pPr marL="342900" lvl="2" indent="-342900"/>
            <a:endParaRPr lang="el-GR" sz="1000" b="1" dirty="0" smtClean="0">
              <a:latin typeface="Times New Roman" pitchFamily="18" charset="0"/>
              <a:cs typeface="Times New Roman" pitchFamily="18" charset="0"/>
            </a:endParaRPr>
          </a:p>
          <a:p>
            <a:pPr marL="342900" lvl="2" indent="-342900"/>
            <a:r>
              <a:rPr lang="el-GR" sz="1800" b="1" dirty="0" smtClean="0">
                <a:latin typeface="Times New Roman" pitchFamily="18" charset="0"/>
                <a:cs typeface="Times New Roman" pitchFamily="18" charset="0"/>
              </a:rPr>
              <a:t>Στην πρώτη περίπτωση </a:t>
            </a:r>
            <a:r>
              <a:rPr lang="el-GR" sz="1800" dirty="0" smtClean="0">
                <a:latin typeface="Times New Roman" pitchFamily="18" charset="0"/>
                <a:cs typeface="Times New Roman" pitchFamily="18" charset="0"/>
              </a:rPr>
              <a:t>η νηπιαγωγός </a:t>
            </a:r>
          </a:p>
          <a:p>
            <a:pPr marL="800100" lvl="3" indent="-342900"/>
            <a:r>
              <a:rPr lang="el-GR" sz="1800" i="1" dirty="0" smtClean="0">
                <a:latin typeface="Times New Roman" pitchFamily="18" charset="0"/>
                <a:cs typeface="Times New Roman" pitchFamily="18" charset="0"/>
              </a:rPr>
              <a:t>αναζητά τη </a:t>
            </a:r>
            <a:r>
              <a:rPr lang="el-GR" sz="1800" b="1" i="1" dirty="0" smtClean="0">
                <a:latin typeface="Times New Roman" pitchFamily="18" charset="0"/>
                <a:cs typeface="Times New Roman" pitchFamily="18" charset="0"/>
              </a:rPr>
              <a:t>σωστή απάντηση </a:t>
            </a:r>
            <a:r>
              <a:rPr lang="el-GR" sz="1800" i="1" dirty="0" smtClean="0">
                <a:latin typeface="Times New Roman" pitchFamily="18" charset="0"/>
                <a:cs typeface="Times New Roman" pitchFamily="18" charset="0"/>
              </a:rPr>
              <a:t>ανεξάρτητα από τις παρεμβάσεις των παιδιών. </a:t>
            </a:r>
          </a:p>
          <a:p>
            <a:pPr marL="342900" lvl="2" indent="-342900"/>
            <a:endParaRPr lang="el-GR" sz="1800" dirty="0" smtClean="0">
              <a:latin typeface="Times New Roman" pitchFamily="18" charset="0"/>
              <a:cs typeface="Times New Roman" pitchFamily="18" charset="0"/>
            </a:endParaRPr>
          </a:p>
          <a:p>
            <a:pPr marL="342900" lvl="2" indent="-342900"/>
            <a:r>
              <a:rPr lang="el-GR" sz="1800" dirty="0" smtClean="0">
                <a:latin typeface="Times New Roman" pitchFamily="18" charset="0"/>
                <a:cs typeface="Times New Roman" pitchFamily="18" charset="0"/>
              </a:rPr>
              <a:t>Θεωρεί ότι σημασία έχει </a:t>
            </a:r>
          </a:p>
          <a:p>
            <a:pPr marL="800100" lvl="3" indent="-342900"/>
            <a:r>
              <a:rPr lang="el-GR" sz="1800" b="1" i="1" dirty="0" smtClean="0">
                <a:latin typeface="Times New Roman" pitchFamily="18" charset="0"/>
                <a:cs typeface="Times New Roman" pitchFamily="18" charset="0"/>
              </a:rPr>
              <a:t>να διατυπωθεί το σωστό </a:t>
            </a:r>
            <a:r>
              <a:rPr lang="el-GR" sz="1800" i="1" dirty="0" smtClean="0">
                <a:latin typeface="Times New Roman" pitchFamily="18" charset="0"/>
                <a:cs typeface="Times New Roman" pitchFamily="18" charset="0"/>
              </a:rPr>
              <a:t>και μάλιστα </a:t>
            </a:r>
            <a:r>
              <a:rPr lang="el-GR" sz="1800" b="1" i="1" dirty="0" smtClean="0">
                <a:latin typeface="Times New Roman" pitchFamily="18" charset="0"/>
                <a:cs typeface="Times New Roman" pitchFamily="18" charset="0"/>
              </a:rPr>
              <a:t>σε ολοκληρωμένη μορφή</a:t>
            </a:r>
            <a:r>
              <a:rPr lang="el-GR" sz="1800" i="1" dirty="0" smtClean="0">
                <a:latin typeface="Times New Roman" pitchFamily="18" charset="0"/>
                <a:cs typeface="Times New Roman" pitchFamily="18" charset="0"/>
              </a:rPr>
              <a:t>, έστω και εάν δεν μπορούν να συμμετέχουν σε αυτή τη διατύπωση όλα τα παιδιά. </a:t>
            </a:r>
          </a:p>
          <a:p>
            <a:pPr marL="342900" lvl="2" indent="-342900"/>
            <a:endParaRPr lang="el-GR" sz="1800" dirty="0" smtClean="0">
              <a:latin typeface="Times New Roman" pitchFamily="18" charset="0"/>
              <a:cs typeface="Times New Roman" pitchFamily="18" charset="0"/>
            </a:endParaRPr>
          </a:p>
          <a:p>
            <a:pPr marL="342900" lvl="2" indent="-342900"/>
            <a:r>
              <a:rPr lang="el-GR" sz="1800" dirty="0" smtClean="0">
                <a:latin typeface="Times New Roman" pitchFamily="18" charset="0"/>
                <a:cs typeface="Times New Roman" pitchFamily="18" charset="0"/>
              </a:rPr>
              <a:t>Σε αυτή της την προσπάθεια φαίνεται </a:t>
            </a:r>
          </a:p>
          <a:p>
            <a:pPr marL="800100" lvl="3" indent="-342900"/>
            <a:r>
              <a:rPr lang="el-GR" sz="1800" i="1" dirty="0" smtClean="0">
                <a:latin typeface="Times New Roman" pitchFamily="18" charset="0"/>
                <a:cs typeface="Times New Roman" pitchFamily="18" charset="0"/>
              </a:rPr>
              <a:t>να </a:t>
            </a:r>
            <a:r>
              <a:rPr lang="el-GR" sz="1800" b="1" i="1" dirty="0" smtClean="0">
                <a:solidFill>
                  <a:srgbClr val="FF0000"/>
                </a:solidFill>
                <a:latin typeface="Times New Roman" pitchFamily="18" charset="0"/>
                <a:cs typeface="Times New Roman" pitchFamily="18" charset="0"/>
              </a:rPr>
              <a:t>υποτιμά τα παιδιά</a:t>
            </a:r>
            <a:r>
              <a:rPr lang="el-GR" sz="1800" i="1" dirty="0" smtClean="0">
                <a:latin typeface="Times New Roman" pitchFamily="18" charset="0"/>
                <a:cs typeface="Times New Roman" pitchFamily="18" charset="0"/>
              </a:rPr>
              <a:t>, </a:t>
            </a:r>
          </a:p>
          <a:p>
            <a:pPr marL="800100" lvl="3" indent="-342900"/>
            <a:r>
              <a:rPr lang="el-GR" sz="1800" i="1" dirty="0" smtClean="0">
                <a:latin typeface="Times New Roman" pitchFamily="18" charset="0"/>
                <a:cs typeface="Times New Roman" pitchFamily="18" charset="0"/>
              </a:rPr>
              <a:t>είτε </a:t>
            </a:r>
            <a:r>
              <a:rPr lang="el-GR" sz="1800" b="1" i="1" dirty="0" smtClean="0">
                <a:solidFill>
                  <a:srgbClr val="FF0000"/>
                </a:solidFill>
                <a:latin typeface="Times New Roman" pitchFamily="18" charset="0"/>
                <a:cs typeface="Times New Roman" pitchFamily="18" charset="0"/>
              </a:rPr>
              <a:t>αγνοώντας τις απαντήσεις τους </a:t>
            </a:r>
          </a:p>
          <a:p>
            <a:pPr marL="800100" lvl="3" indent="-342900"/>
            <a:r>
              <a:rPr lang="el-GR" sz="1800" i="1" dirty="0" smtClean="0">
                <a:latin typeface="Times New Roman" pitchFamily="18" charset="0"/>
                <a:cs typeface="Times New Roman" pitchFamily="18" charset="0"/>
              </a:rPr>
              <a:t>είτε κάνοντας τους </a:t>
            </a:r>
            <a:r>
              <a:rPr lang="el-GR" sz="1800" b="1" i="1" dirty="0" smtClean="0">
                <a:solidFill>
                  <a:srgbClr val="FF0000"/>
                </a:solidFill>
                <a:latin typeface="Times New Roman" pitchFamily="18" charset="0"/>
                <a:cs typeface="Times New Roman" pitchFamily="18" charset="0"/>
              </a:rPr>
              <a:t>παρατηρήσεις, </a:t>
            </a:r>
          </a:p>
          <a:p>
            <a:pPr marL="800100" lvl="3" indent="-342900"/>
            <a:r>
              <a:rPr lang="el-GR" sz="1800" b="1" i="1" dirty="0" smtClean="0">
                <a:latin typeface="Times New Roman" pitchFamily="18" charset="0"/>
                <a:cs typeface="Times New Roman" pitchFamily="18" charset="0"/>
              </a:rPr>
              <a:t>χωρίς </a:t>
            </a:r>
            <a:r>
              <a:rPr lang="el-GR" sz="1800" i="1" dirty="0" smtClean="0">
                <a:latin typeface="Times New Roman" pitchFamily="18" charset="0"/>
                <a:cs typeface="Times New Roman" pitchFamily="18" charset="0"/>
              </a:rPr>
              <a:t>ωστόσο να τους </a:t>
            </a:r>
            <a:r>
              <a:rPr lang="el-GR" sz="1800" b="1" i="1" dirty="0" smtClean="0">
                <a:latin typeface="Times New Roman" pitchFamily="18" charset="0"/>
                <a:cs typeface="Times New Roman" pitchFamily="18" charset="0"/>
              </a:rPr>
              <a:t>εξηγεί </a:t>
            </a:r>
            <a:r>
              <a:rPr lang="el-GR" sz="1800" i="1" dirty="0" smtClean="0">
                <a:latin typeface="Times New Roman" pitchFamily="18" charset="0"/>
                <a:cs typeface="Times New Roman" pitchFamily="18" charset="0"/>
              </a:rPr>
              <a:t>ή έστω να τους </a:t>
            </a:r>
            <a:r>
              <a:rPr lang="el-GR" sz="1800" b="1" i="1" dirty="0" smtClean="0">
                <a:latin typeface="Times New Roman" pitchFamily="18" charset="0"/>
                <a:cs typeface="Times New Roman" pitchFamily="18" charset="0"/>
              </a:rPr>
              <a:t>υποστηρίζει </a:t>
            </a:r>
            <a:r>
              <a:rPr lang="el-GR" sz="1800" i="1" dirty="0" smtClean="0">
                <a:latin typeface="Times New Roman" pitchFamily="18" charset="0"/>
                <a:cs typeface="Times New Roman" pitchFamily="18" charset="0"/>
              </a:rPr>
              <a:t>με κάποιο τρόπο, ώστε να οδηγηθούν στην εύστοχη κατά τη γνώμη της απάντηση</a:t>
            </a:r>
            <a:r>
              <a:rPr lang="el-GR" sz="1600" i="1" dirty="0" smtClean="0">
                <a:latin typeface="Times New Roman" pitchFamily="18" charset="0"/>
                <a:cs typeface="Times New Roman" pitchFamily="18" charset="0"/>
              </a:rPr>
              <a:t>. </a:t>
            </a:r>
          </a:p>
          <a:p>
            <a:pPr marL="342900" lvl="2" indent="-342900"/>
            <a:endParaRPr lang="el-GR" sz="2000" dirty="0" smtClean="0">
              <a:latin typeface="Times New Roman" pitchFamily="18" charset="0"/>
              <a:cs typeface="Times New Roman" pitchFamily="18" charset="0"/>
            </a:endParaRPr>
          </a:p>
          <a:p>
            <a:pPr marL="342900" lvl="2" indent="-342900"/>
            <a:endParaRPr lang="el-GR" sz="2000" b="1" u="sng"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a:t>
            </a:r>
            <a:r>
              <a:rPr lang="en-US" sz="2000"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άστοχες απαντήσεις των παιδιών</a:t>
            </a:r>
          </a:p>
          <a:p>
            <a:pPr marL="342900" lvl="2" indent="-342900"/>
            <a:endParaRPr lang="el-GR" sz="2000" dirty="0" smtClean="0">
              <a:latin typeface="Times New Roman" pitchFamily="18" charset="0"/>
              <a:cs typeface="Times New Roman" pitchFamily="18" charset="0"/>
            </a:endParaRPr>
          </a:p>
          <a:p>
            <a:pPr marL="342900" lvl="2" indent="-342900"/>
            <a:r>
              <a:rPr lang="el-GR" sz="1800" dirty="0" smtClean="0">
                <a:latin typeface="Times New Roman" pitchFamily="18" charset="0"/>
                <a:cs typeface="Times New Roman" pitchFamily="18" charset="0"/>
              </a:rPr>
              <a:t>Με την τελευταία της, μάλιστα, παρέμβαση </a:t>
            </a:r>
          </a:p>
          <a:p>
            <a:pPr marL="800100" lvl="3" indent="-342900"/>
            <a:r>
              <a:rPr lang="el-GR" sz="1800" i="1" dirty="0" smtClean="0">
                <a:latin typeface="Times New Roman" pitchFamily="18" charset="0"/>
                <a:cs typeface="Times New Roman" pitchFamily="18" charset="0"/>
              </a:rPr>
              <a:t>(«Είδατε τι ωραίες και πλήρεις προτάσεις χρησιμοποιεί ο Βλάσσης;») </a:t>
            </a:r>
          </a:p>
          <a:p>
            <a:pPr marL="800100" lvl="3" indent="-342900"/>
            <a:r>
              <a:rPr lang="el-GR" sz="1800" i="1" dirty="0" smtClean="0">
                <a:latin typeface="Times New Roman" pitchFamily="18" charset="0"/>
                <a:cs typeface="Times New Roman" pitchFamily="18" charset="0"/>
              </a:rPr>
              <a:t>όχι μόνο </a:t>
            </a:r>
            <a:r>
              <a:rPr lang="el-GR" sz="1800" b="1" i="1" dirty="0" smtClean="0">
                <a:latin typeface="Times New Roman" pitchFamily="18" charset="0"/>
                <a:cs typeface="Times New Roman" pitchFamily="18" charset="0"/>
              </a:rPr>
              <a:t>δημιουργεί και ένα ανταγωνιστικό κλίμα </a:t>
            </a:r>
            <a:r>
              <a:rPr lang="el-GR" sz="1800" i="1" dirty="0" smtClean="0">
                <a:latin typeface="Times New Roman" pitchFamily="18" charset="0"/>
                <a:cs typeface="Times New Roman" pitchFamily="18" charset="0"/>
              </a:rPr>
              <a:t>ανάμεσα στα παιδιά, </a:t>
            </a:r>
          </a:p>
          <a:p>
            <a:pPr marL="800100" lvl="3" indent="-342900"/>
            <a:r>
              <a:rPr lang="el-GR" sz="1800" i="1" dirty="0" smtClean="0">
                <a:latin typeface="Times New Roman" pitchFamily="18" charset="0"/>
                <a:cs typeface="Times New Roman" pitchFamily="18" charset="0"/>
              </a:rPr>
              <a:t>αλλά διαμορφώνει και τις προϋποθέσεις </a:t>
            </a:r>
          </a:p>
          <a:p>
            <a:pPr marL="800100" lvl="3" indent="-342900"/>
            <a:r>
              <a:rPr lang="el-GR" sz="1800" i="1" dirty="0" smtClean="0">
                <a:latin typeface="Times New Roman" pitchFamily="18" charset="0"/>
                <a:cs typeface="Times New Roman" pitchFamily="18" charset="0"/>
              </a:rPr>
              <a:t>για την </a:t>
            </a:r>
            <a:r>
              <a:rPr lang="el-GR" sz="1800" b="1" i="1" dirty="0" smtClean="0">
                <a:latin typeface="Times New Roman" pitchFamily="18" charset="0"/>
                <a:cs typeface="Times New Roman" pitchFamily="18" charset="0"/>
              </a:rPr>
              <a:t>κατασκευή του καλού και του κακού μαθητή. </a:t>
            </a:r>
          </a:p>
          <a:p>
            <a:pPr marL="342900" lvl="2" indent="-342900"/>
            <a:endParaRPr lang="el-GR" sz="2000" b="1" u="sng"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571480"/>
          </a:xfrm>
        </p:spPr>
        <p:txBody>
          <a:bodyPr>
            <a:normAutofit fontScale="90000"/>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000892" cy="6143644"/>
          </a:xfrm>
        </p:spPr>
        <p:txBody>
          <a:bodyPr>
            <a:normAutofit/>
          </a:bodyPr>
          <a:lstStyle/>
          <a:p>
            <a:pPr marL="342900" lvl="2" indent="-342900" algn="ctr"/>
            <a:r>
              <a:rPr lang="el-GR" sz="1900" b="1" u="sng" dirty="0" smtClean="0">
                <a:solidFill>
                  <a:srgbClr val="FF0000"/>
                </a:solidFill>
                <a:latin typeface="Times New Roman" pitchFamily="18" charset="0"/>
                <a:cs typeface="Times New Roman" pitchFamily="18" charset="0"/>
              </a:rPr>
              <a:t>3.  Λεκτική </a:t>
            </a:r>
            <a:r>
              <a:rPr lang="el-GR" sz="1900" b="1" u="sng" dirty="0" err="1" smtClean="0">
                <a:solidFill>
                  <a:srgbClr val="FF0000"/>
                </a:solidFill>
                <a:latin typeface="Times New Roman" pitchFamily="18" charset="0"/>
                <a:cs typeface="Times New Roman" pitchFamily="18" charset="0"/>
              </a:rPr>
              <a:t>επ</a:t>
            </a:r>
            <a:r>
              <a:rPr lang="el-GR" sz="1900" b="1" u="sng" dirty="0" smtClean="0">
                <a:solidFill>
                  <a:srgbClr val="FF0000"/>
                </a:solidFill>
                <a:latin typeface="Times New Roman" pitchFamily="18" charset="0"/>
                <a:cs typeface="Times New Roman" pitchFamily="18" charset="0"/>
              </a:rPr>
              <a:t>/</a:t>
            </a:r>
            <a:r>
              <a:rPr lang="el-GR" sz="1900" b="1" u="sng" dirty="0" err="1" smtClean="0">
                <a:solidFill>
                  <a:srgbClr val="FF0000"/>
                </a:solidFill>
                <a:latin typeface="Times New Roman" pitchFamily="18" charset="0"/>
                <a:cs typeface="Times New Roman" pitchFamily="18" charset="0"/>
              </a:rPr>
              <a:t>νία</a:t>
            </a:r>
            <a:r>
              <a:rPr lang="el-GR" sz="1900" b="1" u="sng" dirty="0" smtClean="0">
                <a:solidFill>
                  <a:srgbClr val="FF0000"/>
                </a:solidFill>
                <a:latin typeface="Times New Roman" pitchFamily="18" charset="0"/>
                <a:cs typeface="Times New Roman" pitchFamily="18" charset="0"/>
              </a:rPr>
              <a:t>: </a:t>
            </a:r>
            <a:r>
              <a:rPr lang="el-GR" sz="1900" dirty="0" smtClean="0">
                <a:solidFill>
                  <a:srgbClr val="FF0000"/>
                </a:solidFill>
                <a:latin typeface="Times New Roman" pitchFamily="18" charset="0"/>
                <a:cs typeface="Times New Roman" pitchFamily="18" charset="0"/>
              </a:rPr>
              <a:t>Οι</a:t>
            </a:r>
            <a:r>
              <a:rPr lang="en-US" sz="1900" dirty="0" smtClean="0">
                <a:solidFill>
                  <a:srgbClr val="FF0000"/>
                </a:solidFill>
                <a:latin typeface="Times New Roman" pitchFamily="18" charset="0"/>
                <a:cs typeface="Times New Roman" pitchFamily="18" charset="0"/>
              </a:rPr>
              <a:t> </a:t>
            </a:r>
            <a:r>
              <a:rPr lang="el-GR" sz="1900" dirty="0" smtClean="0">
                <a:solidFill>
                  <a:srgbClr val="FF0000"/>
                </a:solidFill>
                <a:latin typeface="Times New Roman" pitchFamily="18" charset="0"/>
                <a:cs typeface="Times New Roman" pitchFamily="18" charset="0"/>
              </a:rPr>
              <a:t>άστοχες απαντήσεις των παιδιών</a:t>
            </a:r>
          </a:p>
          <a:p>
            <a:pPr marL="342900" lvl="2" indent="-342900"/>
            <a:endParaRPr lang="el-GR" sz="1900" dirty="0" smtClean="0">
              <a:latin typeface="Times New Roman" pitchFamily="18" charset="0"/>
              <a:cs typeface="Times New Roman" pitchFamily="18" charset="0"/>
            </a:endParaRPr>
          </a:p>
          <a:p>
            <a:pPr marL="342900" lvl="2" indent="-342900"/>
            <a:endParaRPr lang="el-GR" sz="1900" dirty="0" smtClean="0">
              <a:latin typeface="Times New Roman" pitchFamily="18" charset="0"/>
              <a:cs typeface="Times New Roman" pitchFamily="18" charset="0"/>
            </a:endParaRPr>
          </a:p>
          <a:p>
            <a:pPr marL="342900" lvl="2" indent="-342900"/>
            <a:r>
              <a:rPr lang="el-GR" sz="1900" dirty="0" smtClean="0">
                <a:latin typeface="Times New Roman" pitchFamily="18" charset="0"/>
                <a:cs typeface="Times New Roman" pitchFamily="18" charset="0"/>
              </a:rPr>
              <a:t>Είναι φυσικό λοιπόν σε αυτή την περίπτωση να αναρωτηθούμε για</a:t>
            </a:r>
          </a:p>
          <a:p>
            <a:pPr marL="800100" lvl="3" indent="-342900"/>
            <a:r>
              <a:rPr lang="el-GR" sz="1900" dirty="0" smtClean="0">
                <a:latin typeface="Times New Roman" pitchFamily="18" charset="0"/>
                <a:cs typeface="Times New Roman" pitchFamily="18" charset="0"/>
              </a:rPr>
              <a:t> </a:t>
            </a:r>
            <a:r>
              <a:rPr lang="el-GR" sz="1900" b="1" i="1" dirty="0" smtClean="0">
                <a:latin typeface="Times New Roman" pitchFamily="18" charset="0"/>
                <a:cs typeface="Times New Roman" pitchFamily="18" charset="0"/>
              </a:rPr>
              <a:t>τις επιδιώξεις </a:t>
            </a:r>
            <a:r>
              <a:rPr lang="el-GR" sz="1900" i="1" dirty="0" smtClean="0">
                <a:latin typeface="Times New Roman" pitchFamily="18" charset="0"/>
                <a:cs typeface="Times New Roman" pitchFamily="18" charset="0"/>
              </a:rPr>
              <a:t>της εκπαιδευτικού αλλά και για </a:t>
            </a:r>
          </a:p>
          <a:p>
            <a:pPr marL="800100" lvl="3" indent="-342900"/>
            <a:r>
              <a:rPr lang="el-GR" sz="1900" i="1" dirty="0" smtClean="0">
                <a:latin typeface="Times New Roman" pitchFamily="18" charset="0"/>
                <a:cs typeface="Times New Roman" pitchFamily="18" charset="0"/>
              </a:rPr>
              <a:t>τη </a:t>
            </a:r>
            <a:r>
              <a:rPr lang="el-GR" sz="1900" b="1" i="1" dirty="0" smtClean="0">
                <a:latin typeface="Times New Roman" pitchFamily="18" charset="0"/>
                <a:cs typeface="Times New Roman" pitchFamily="18" charset="0"/>
              </a:rPr>
              <a:t>συμβολή </a:t>
            </a:r>
            <a:r>
              <a:rPr lang="el-GR" sz="1900" i="1" dirty="0" smtClean="0">
                <a:latin typeface="Times New Roman" pitchFamily="18" charset="0"/>
                <a:cs typeface="Times New Roman" pitchFamily="18" charset="0"/>
              </a:rPr>
              <a:t>της συγκεκριμένης </a:t>
            </a:r>
            <a:r>
              <a:rPr lang="el-GR" sz="1900" b="1" i="1" dirty="0" smtClean="0">
                <a:latin typeface="Times New Roman" pitchFamily="18" charset="0"/>
                <a:cs typeface="Times New Roman" pitchFamily="18" charset="0"/>
              </a:rPr>
              <a:t>πρακτικής </a:t>
            </a:r>
            <a:r>
              <a:rPr lang="el-GR" sz="1900" i="1" dirty="0" smtClean="0">
                <a:latin typeface="Times New Roman" pitchFamily="18" charset="0"/>
                <a:cs typeface="Times New Roman" pitchFamily="18" charset="0"/>
              </a:rPr>
              <a:t>στην εξέλιξη των παιδιών. </a:t>
            </a:r>
          </a:p>
          <a:p>
            <a:pPr marL="342900" lvl="2" indent="-342900"/>
            <a:endParaRPr lang="el-GR" sz="1900" dirty="0" smtClean="0">
              <a:latin typeface="Times New Roman" pitchFamily="18" charset="0"/>
              <a:cs typeface="Times New Roman" pitchFamily="18" charset="0"/>
            </a:endParaRPr>
          </a:p>
          <a:p>
            <a:pPr marL="342900" lvl="2" indent="-342900"/>
            <a:r>
              <a:rPr lang="el-GR" sz="1900" dirty="0" smtClean="0">
                <a:latin typeface="Times New Roman" pitchFamily="18" charset="0"/>
                <a:cs typeface="Times New Roman" pitchFamily="18" charset="0"/>
              </a:rPr>
              <a:t>Ορισμένα, μάλιστα, από τα ερωτήματα που μπορεί να προκύψουν αφορούν και </a:t>
            </a:r>
            <a:r>
              <a:rPr lang="el-GR" sz="1900" b="1" dirty="0" smtClean="0">
                <a:latin typeface="Times New Roman" pitchFamily="18" charset="0"/>
                <a:cs typeface="Times New Roman" pitchFamily="18" charset="0"/>
              </a:rPr>
              <a:t>συγκεκριμένες επιλογές</a:t>
            </a:r>
            <a:r>
              <a:rPr lang="el-GR" sz="1900" dirty="0" smtClean="0">
                <a:latin typeface="Times New Roman" pitchFamily="18" charset="0"/>
                <a:cs typeface="Times New Roman" pitchFamily="18" charset="0"/>
              </a:rPr>
              <a:t> της νηπιαγωγού. </a:t>
            </a:r>
          </a:p>
          <a:p>
            <a:pPr marL="342900" lvl="2" indent="-342900"/>
            <a:endParaRPr lang="el-GR" sz="1900" dirty="0" smtClean="0">
              <a:latin typeface="Times New Roman" pitchFamily="18" charset="0"/>
              <a:cs typeface="Times New Roman" pitchFamily="18" charset="0"/>
            </a:endParaRPr>
          </a:p>
          <a:p>
            <a:pPr marL="342900" lvl="2" indent="-342900"/>
            <a:endParaRPr lang="el-GR" sz="1900" i="1" dirty="0" smtClean="0">
              <a:latin typeface="Times New Roman" pitchFamily="18" charset="0"/>
              <a:cs typeface="Times New Roman" pitchFamily="18" charset="0"/>
            </a:endParaRPr>
          </a:p>
          <a:p>
            <a:endParaRPr lang="el-GR" sz="2100" dirty="0" smtClean="0">
              <a:latin typeface="Times New Roman" pitchFamily="18" charset="0"/>
              <a:cs typeface="Times New Roman" pitchFamily="18" charset="0"/>
            </a:endParaRPr>
          </a:p>
          <a:p>
            <a:pPr marL="342900" lvl="2" indent="-342900"/>
            <a:endParaRPr lang="el-GR" sz="2000" b="1" u="sng"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571480"/>
          </a:xfrm>
        </p:spPr>
        <p:txBody>
          <a:bodyPr>
            <a:normAutofit fontScale="90000"/>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7000892" cy="6143644"/>
          </a:xfrm>
        </p:spPr>
        <p:txBody>
          <a:bodyPr>
            <a:normAutofit/>
          </a:bodyPr>
          <a:lstStyle/>
          <a:p>
            <a:pPr marL="342900" lvl="2" indent="-342900" algn="ctr"/>
            <a:r>
              <a:rPr lang="el-GR" sz="1800" b="1" u="sng" dirty="0" smtClean="0">
                <a:solidFill>
                  <a:srgbClr val="FF0000"/>
                </a:solidFill>
                <a:latin typeface="Times New Roman" pitchFamily="18" charset="0"/>
                <a:cs typeface="Times New Roman" pitchFamily="18" charset="0"/>
              </a:rPr>
              <a:t>3.  Λεκτική </a:t>
            </a:r>
            <a:r>
              <a:rPr lang="el-GR" sz="1800" b="1" u="sng" dirty="0" err="1" smtClean="0">
                <a:solidFill>
                  <a:srgbClr val="FF0000"/>
                </a:solidFill>
                <a:latin typeface="Times New Roman" pitchFamily="18" charset="0"/>
                <a:cs typeface="Times New Roman" pitchFamily="18" charset="0"/>
              </a:rPr>
              <a:t>επ</a:t>
            </a:r>
            <a:r>
              <a:rPr lang="el-GR" sz="1800" b="1" u="sng" dirty="0" smtClean="0">
                <a:solidFill>
                  <a:srgbClr val="FF0000"/>
                </a:solidFill>
                <a:latin typeface="Times New Roman" pitchFamily="18" charset="0"/>
                <a:cs typeface="Times New Roman" pitchFamily="18" charset="0"/>
              </a:rPr>
              <a:t>/</a:t>
            </a:r>
            <a:r>
              <a:rPr lang="el-GR" sz="1800" b="1" u="sng" dirty="0" err="1" smtClean="0">
                <a:solidFill>
                  <a:srgbClr val="FF0000"/>
                </a:solidFill>
                <a:latin typeface="Times New Roman" pitchFamily="18" charset="0"/>
                <a:cs typeface="Times New Roman" pitchFamily="18" charset="0"/>
              </a:rPr>
              <a:t>νία</a:t>
            </a:r>
            <a:r>
              <a:rPr lang="el-GR" sz="1800" b="1" u="sng" dirty="0" smtClean="0">
                <a:solidFill>
                  <a:srgbClr val="FF0000"/>
                </a:solidFill>
                <a:latin typeface="Times New Roman" pitchFamily="18" charset="0"/>
                <a:cs typeface="Times New Roman" pitchFamily="18" charset="0"/>
              </a:rPr>
              <a:t>: </a:t>
            </a:r>
            <a:r>
              <a:rPr lang="el-GR" sz="1800" dirty="0" smtClean="0">
                <a:solidFill>
                  <a:srgbClr val="FF0000"/>
                </a:solidFill>
                <a:latin typeface="Times New Roman" pitchFamily="18" charset="0"/>
                <a:cs typeface="Times New Roman" pitchFamily="18" charset="0"/>
              </a:rPr>
              <a:t>Οι</a:t>
            </a:r>
            <a:r>
              <a:rPr lang="en-US" sz="1800" dirty="0" smtClean="0">
                <a:solidFill>
                  <a:srgbClr val="FF0000"/>
                </a:solidFill>
                <a:latin typeface="Times New Roman" pitchFamily="18" charset="0"/>
                <a:cs typeface="Times New Roman" pitchFamily="18" charset="0"/>
              </a:rPr>
              <a:t> </a:t>
            </a:r>
            <a:r>
              <a:rPr lang="el-GR" sz="1800" dirty="0" smtClean="0">
                <a:solidFill>
                  <a:srgbClr val="FF0000"/>
                </a:solidFill>
                <a:latin typeface="Times New Roman" pitchFamily="18" charset="0"/>
                <a:cs typeface="Times New Roman" pitchFamily="18" charset="0"/>
              </a:rPr>
              <a:t>άστοχες απαντήσεις των</a:t>
            </a:r>
            <a:r>
              <a:rPr lang="el-GR" sz="1900" dirty="0" smtClean="0">
                <a:solidFill>
                  <a:srgbClr val="FF0000"/>
                </a:solidFill>
                <a:latin typeface="Times New Roman" pitchFamily="18" charset="0"/>
                <a:cs typeface="Times New Roman" pitchFamily="18" charset="0"/>
              </a:rPr>
              <a:t> παιδιών</a:t>
            </a:r>
          </a:p>
          <a:p>
            <a:pPr marL="342900" lvl="2" indent="-342900"/>
            <a:r>
              <a:rPr lang="el-GR" sz="1900" dirty="0" smtClean="0">
                <a:latin typeface="Times New Roman" pitchFamily="18" charset="0"/>
                <a:cs typeface="Times New Roman" pitchFamily="18" charset="0"/>
              </a:rPr>
              <a:t>Για παράδειγμα, </a:t>
            </a:r>
          </a:p>
          <a:p>
            <a:pPr marL="800100" lvl="3" indent="-342900"/>
            <a:r>
              <a:rPr lang="el-GR" sz="1900" i="1" dirty="0" smtClean="0">
                <a:latin typeface="Times New Roman" pitchFamily="18" charset="0"/>
                <a:cs typeface="Times New Roman" pitchFamily="18" charset="0"/>
              </a:rPr>
              <a:t>με την επιλογή της </a:t>
            </a:r>
            <a:r>
              <a:rPr lang="el-GR" sz="1900" b="1" i="1" dirty="0" smtClean="0">
                <a:latin typeface="Times New Roman" pitchFamily="18" charset="0"/>
                <a:cs typeface="Times New Roman" pitchFamily="18" charset="0"/>
              </a:rPr>
              <a:t>να ζητά την επανάληψη του σωστού από όλα τα παιδιά, </a:t>
            </a:r>
          </a:p>
          <a:p>
            <a:pPr marL="800100" lvl="3" indent="-342900"/>
            <a:r>
              <a:rPr lang="el-GR" sz="1900" i="1" dirty="0" smtClean="0">
                <a:latin typeface="Times New Roman" pitchFamily="18" charset="0"/>
                <a:cs typeface="Times New Roman" pitchFamily="18" charset="0"/>
              </a:rPr>
              <a:t>η παροχή μέρους της απάντησης από την ίδια ώστε να τη συμπληρώσουν τα παιδιά, </a:t>
            </a:r>
          </a:p>
          <a:p>
            <a:pPr marL="800100" lvl="3" indent="-342900"/>
            <a:r>
              <a:rPr lang="el-GR" sz="1900" b="1" i="1" dirty="0" smtClean="0">
                <a:latin typeface="Times New Roman" pitchFamily="18" charset="0"/>
                <a:cs typeface="Times New Roman" pitchFamily="18" charset="0"/>
              </a:rPr>
              <a:t>ποια αντίληψη της εκπαιδευτικού για τη μάθηση αποκαλύπτει; </a:t>
            </a:r>
          </a:p>
          <a:p>
            <a:pPr marL="342900" lvl="2" indent="-342900"/>
            <a:endParaRPr lang="el-GR" sz="1900" dirty="0" smtClean="0">
              <a:latin typeface="Times New Roman" pitchFamily="18" charset="0"/>
              <a:cs typeface="Times New Roman" pitchFamily="18" charset="0"/>
            </a:endParaRPr>
          </a:p>
          <a:p>
            <a:pPr marL="342900" lvl="2" indent="-342900"/>
            <a:r>
              <a:rPr lang="el-GR" sz="1900" b="1" i="1" dirty="0" smtClean="0">
                <a:latin typeface="Times New Roman" pitchFamily="18" charset="0"/>
                <a:cs typeface="Times New Roman" pitchFamily="18" charset="0"/>
              </a:rPr>
              <a:t>Ποιο νόημα δίνει η ίδια </a:t>
            </a:r>
            <a:r>
              <a:rPr lang="el-GR" sz="1900" dirty="0" smtClean="0">
                <a:latin typeface="Times New Roman" pitchFamily="18" charset="0"/>
                <a:cs typeface="Times New Roman" pitchFamily="18" charset="0"/>
              </a:rPr>
              <a:t>στην εκπαιδευτική διαδικασία, αλλά και </a:t>
            </a:r>
          </a:p>
          <a:p>
            <a:pPr marL="800100" lvl="3" indent="-342900"/>
            <a:r>
              <a:rPr lang="el-GR" sz="1900" b="1" i="1" dirty="0" smtClean="0">
                <a:latin typeface="Times New Roman" pitchFamily="18" charset="0"/>
                <a:cs typeface="Times New Roman" pitchFamily="18" charset="0"/>
              </a:rPr>
              <a:t>ποιο νόημα αυτή αποκτά για τα παιδιά</a:t>
            </a:r>
            <a:r>
              <a:rPr lang="el-GR" sz="1900" i="1" dirty="0" smtClean="0">
                <a:latin typeface="Times New Roman" pitchFamily="18" charset="0"/>
                <a:cs typeface="Times New Roman" pitchFamily="18" charset="0"/>
              </a:rPr>
              <a:t>;</a:t>
            </a:r>
          </a:p>
          <a:p>
            <a:endParaRPr lang="el-GR" sz="1900" dirty="0" smtClean="0">
              <a:latin typeface="Times New Roman" pitchFamily="18" charset="0"/>
              <a:cs typeface="Times New Roman" pitchFamily="18" charset="0"/>
            </a:endParaRPr>
          </a:p>
          <a:p>
            <a:r>
              <a:rPr lang="el-GR" sz="1900" dirty="0" smtClean="0">
                <a:latin typeface="Times New Roman" pitchFamily="18" charset="0"/>
                <a:cs typeface="Times New Roman" pitchFamily="18" charset="0"/>
              </a:rPr>
              <a:t>Με αυτή μάλιστα την επιλογή της η </a:t>
            </a:r>
            <a:r>
              <a:rPr lang="el-GR" sz="1900" b="1" dirty="0" smtClean="0">
                <a:latin typeface="Times New Roman" pitchFamily="18" charset="0"/>
                <a:cs typeface="Times New Roman" pitchFamily="18" charset="0"/>
              </a:rPr>
              <a:t>νηπιαγωγός </a:t>
            </a:r>
          </a:p>
          <a:p>
            <a:pPr lvl="1"/>
            <a:r>
              <a:rPr lang="el-GR" sz="1900" b="1" i="1" dirty="0" smtClean="0">
                <a:latin typeface="Times New Roman" pitchFamily="18" charset="0"/>
                <a:cs typeface="Times New Roman" pitchFamily="18" charset="0"/>
              </a:rPr>
              <a:t>δεν αξιοποιεί </a:t>
            </a:r>
            <a:r>
              <a:rPr lang="el-GR" sz="1900" i="1" dirty="0" smtClean="0">
                <a:latin typeface="Times New Roman" pitchFamily="18" charset="0"/>
                <a:cs typeface="Times New Roman" pitchFamily="18" charset="0"/>
              </a:rPr>
              <a:t>την ευκαιρία που της δίνεται να συνειδητοποιήσει όχι μόνο </a:t>
            </a:r>
            <a:r>
              <a:rPr lang="el-GR" sz="1900" b="1" i="1" dirty="0" smtClean="0">
                <a:latin typeface="Times New Roman" pitchFamily="18" charset="0"/>
                <a:cs typeface="Times New Roman" pitchFamily="18" charset="0"/>
              </a:rPr>
              <a:t>τι γνωρίζουν τα παιδιά  αλλά και </a:t>
            </a:r>
          </a:p>
          <a:p>
            <a:pPr lvl="1"/>
            <a:r>
              <a:rPr lang="el-GR" sz="1900" b="1" i="1" dirty="0" smtClean="0">
                <a:latin typeface="Times New Roman" pitchFamily="18" charset="0"/>
                <a:cs typeface="Times New Roman" pitchFamily="18" charset="0"/>
              </a:rPr>
              <a:t>τις ερμηνείες </a:t>
            </a:r>
            <a:r>
              <a:rPr lang="el-GR" sz="1900" i="1" dirty="0" smtClean="0">
                <a:latin typeface="Times New Roman" pitchFamily="18" charset="0"/>
                <a:cs typeface="Times New Roman" pitchFamily="18" charset="0"/>
              </a:rPr>
              <a:t> που τα ίδια κατασκευάζουν με βάση τους εναλλακτικούς τρόπους που προσεγγίζουν το περιβάλλον τους.</a:t>
            </a:r>
          </a:p>
          <a:p>
            <a:endParaRPr lang="el-GR" sz="2100" dirty="0" smtClean="0">
              <a:latin typeface="Times New Roman" pitchFamily="18" charset="0"/>
              <a:cs typeface="Times New Roman" pitchFamily="18" charset="0"/>
            </a:endParaRPr>
          </a:p>
          <a:p>
            <a:pPr marL="342900" lvl="2" indent="-342900"/>
            <a:endParaRPr lang="el-GR" sz="2000" b="1" u="sng"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500042"/>
            <a:ext cx="8001024" cy="6357958"/>
          </a:xfrm>
        </p:spPr>
        <p:txBody>
          <a:bodyPr>
            <a:normAutofit/>
          </a:bodyPr>
          <a:lstStyle/>
          <a:p>
            <a:pPr marL="342900" lvl="2" indent="-342900" algn="ctr">
              <a:buNone/>
            </a:pPr>
            <a:r>
              <a:rPr lang="el-GR" sz="1900" b="1" u="sng" dirty="0" smtClean="0">
                <a:solidFill>
                  <a:srgbClr val="FF0000"/>
                </a:solidFill>
                <a:latin typeface="Times New Roman" pitchFamily="18" charset="0"/>
                <a:cs typeface="Times New Roman" pitchFamily="18" charset="0"/>
              </a:rPr>
              <a:t>3.  Λεκτική </a:t>
            </a:r>
            <a:r>
              <a:rPr lang="el-GR" sz="1900" b="1" u="sng" dirty="0" err="1" smtClean="0">
                <a:solidFill>
                  <a:srgbClr val="FF0000"/>
                </a:solidFill>
                <a:latin typeface="Times New Roman" pitchFamily="18" charset="0"/>
                <a:cs typeface="Times New Roman" pitchFamily="18" charset="0"/>
              </a:rPr>
              <a:t>επ</a:t>
            </a:r>
            <a:r>
              <a:rPr lang="el-GR" sz="1900" b="1" u="sng" dirty="0" smtClean="0">
                <a:solidFill>
                  <a:srgbClr val="FF0000"/>
                </a:solidFill>
                <a:latin typeface="Times New Roman" pitchFamily="18" charset="0"/>
                <a:cs typeface="Times New Roman" pitchFamily="18" charset="0"/>
              </a:rPr>
              <a:t>/</a:t>
            </a:r>
            <a:r>
              <a:rPr lang="el-GR" sz="1900" b="1" u="sng" dirty="0" err="1" smtClean="0">
                <a:solidFill>
                  <a:srgbClr val="FF0000"/>
                </a:solidFill>
                <a:latin typeface="Times New Roman" pitchFamily="18" charset="0"/>
                <a:cs typeface="Times New Roman" pitchFamily="18" charset="0"/>
              </a:rPr>
              <a:t>νία</a:t>
            </a:r>
            <a:r>
              <a:rPr lang="el-GR" sz="1900" b="1" u="sng" dirty="0" smtClean="0">
                <a:solidFill>
                  <a:srgbClr val="FF0000"/>
                </a:solidFill>
                <a:latin typeface="Times New Roman" pitchFamily="18" charset="0"/>
                <a:cs typeface="Times New Roman" pitchFamily="18" charset="0"/>
              </a:rPr>
              <a:t>: </a:t>
            </a:r>
            <a:r>
              <a:rPr lang="el-GR" sz="1900" dirty="0" smtClean="0">
                <a:solidFill>
                  <a:srgbClr val="FF0000"/>
                </a:solidFill>
                <a:latin typeface="Times New Roman" pitchFamily="18" charset="0"/>
                <a:cs typeface="Times New Roman" pitchFamily="18" charset="0"/>
              </a:rPr>
              <a:t>Οι</a:t>
            </a:r>
            <a:r>
              <a:rPr lang="en-US" sz="1900" dirty="0" smtClean="0">
                <a:solidFill>
                  <a:srgbClr val="FF0000"/>
                </a:solidFill>
                <a:latin typeface="Times New Roman" pitchFamily="18" charset="0"/>
                <a:cs typeface="Times New Roman" pitchFamily="18" charset="0"/>
              </a:rPr>
              <a:t> </a:t>
            </a:r>
            <a:r>
              <a:rPr lang="el-GR" sz="1900" dirty="0" smtClean="0">
                <a:solidFill>
                  <a:srgbClr val="FF0000"/>
                </a:solidFill>
                <a:latin typeface="Times New Roman" pitchFamily="18" charset="0"/>
                <a:cs typeface="Times New Roman" pitchFamily="18" charset="0"/>
              </a:rPr>
              <a:t>άστοχες απαντήσεις των παιδιών</a:t>
            </a:r>
          </a:p>
          <a:p>
            <a:endParaRPr lang="en-US" sz="1800" dirty="0" smtClean="0">
              <a:latin typeface="Times New Roman" pitchFamily="18" charset="0"/>
              <a:cs typeface="Times New Roman" pitchFamily="18" charset="0"/>
            </a:endParaRPr>
          </a:p>
          <a:p>
            <a:r>
              <a:rPr lang="el-GR" sz="1800" b="1" dirty="0" smtClean="0">
                <a:latin typeface="Times New Roman" pitchFamily="18" charset="0"/>
                <a:cs typeface="Times New Roman" pitchFamily="18" charset="0"/>
              </a:rPr>
              <a:t>Στη δεύτερη περίπτωση </a:t>
            </a:r>
            <a:r>
              <a:rPr lang="el-GR" sz="1800" dirty="0" smtClean="0">
                <a:latin typeface="Times New Roman" pitchFamily="18" charset="0"/>
                <a:cs typeface="Times New Roman" pitchFamily="18" charset="0"/>
              </a:rPr>
              <a:t>η νηπιαγωγός </a:t>
            </a:r>
          </a:p>
          <a:p>
            <a:pPr lvl="1"/>
            <a:r>
              <a:rPr lang="el-GR" sz="1800" i="1" dirty="0" smtClean="0">
                <a:latin typeface="Times New Roman" pitchFamily="18" charset="0"/>
                <a:cs typeface="Times New Roman" pitchFamily="18" charset="0"/>
              </a:rPr>
              <a:t>φαίνεται να συνειδητοποιεί </a:t>
            </a:r>
          </a:p>
          <a:p>
            <a:pPr lvl="1"/>
            <a:r>
              <a:rPr lang="el-GR" sz="1800" i="1" dirty="0" smtClean="0">
                <a:latin typeface="Times New Roman" pitchFamily="18" charset="0"/>
                <a:cs typeface="Times New Roman" pitchFamily="18" charset="0"/>
              </a:rPr>
              <a:t>τον </a:t>
            </a:r>
            <a:r>
              <a:rPr lang="el-GR" sz="1800" b="1" i="1" dirty="0" smtClean="0">
                <a:latin typeface="Times New Roman" pitchFamily="18" charset="0"/>
                <a:cs typeface="Times New Roman" pitchFamily="18" charset="0"/>
              </a:rPr>
              <a:t>δυναμικό ρόλο της άστοχης απάντησης </a:t>
            </a:r>
            <a:r>
              <a:rPr lang="el-GR" sz="1800" i="1" dirty="0" smtClean="0">
                <a:latin typeface="Times New Roman" pitchFamily="18" charset="0"/>
                <a:cs typeface="Times New Roman" pitchFamily="18" charset="0"/>
              </a:rPr>
              <a:t>στη διαδικασία οικοδόμησης της γνώσης, </a:t>
            </a:r>
          </a:p>
          <a:p>
            <a:pPr lvl="1"/>
            <a:r>
              <a:rPr lang="el-GR" sz="1800" i="1" dirty="0" smtClean="0">
                <a:latin typeface="Times New Roman" pitchFamily="18" charset="0"/>
                <a:cs typeface="Times New Roman" pitchFamily="18" charset="0"/>
              </a:rPr>
              <a:t>την οποία αντιλαμβάνεται </a:t>
            </a:r>
            <a:r>
              <a:rPr lang="el-GR" sz="1800" b="1" i="1" dirty="0" smtClean="0">
                <a:latin typeface="Times New Roman" pitchFamily="18" charset="0"/>
                <a:cs typeface="Times New Roman" pitchFamily="18" charset="0"/>
              </a:rPr>
              <a:t>όχι γραμμικά </a:t>
            </a:r>
            <a:r>
              <a:rPr lang="el-GR" sz="1800" i="1" dirty="0" smtClean="0">
                <a:latin typeface="Times New Roman" pitchFamily="18" charset="0"/>
                <a:cs typeface="Times New Roman" pitchFamily="18" charset="0"/>
              </a:rPr>
              <a:t>αλλά ως μια μακρά πορεία με ποικίλες φάσεις, </a:t>
            </a:r>
          </a:p>
          <a:p>
            <a:pPr lvl="1"/>
            <a:r>
              <a:rPr lang="el-GR" sz="1800" i="1" dirty="0" smtClean="0">
                <a:latin typeface="Times New Roman" pitchFamily="18" charset="0"/>
                <a:cs typeface="Times New Roman" pitchFamily="18" charset="0"/>
              </a:rPr>
              <a:t>που αναπτύσσονται σε μια λογική δοκιμής και πλάνης. </a:t>
            </a:r>
          </a:p>
          <a:p>
            <a:endParaRPr lang="el-GR" sz="1800" dirty="0" smtClean="0">
              <a:latin typeface="Times New Roman" pitchFamily="18" charset="0"/>
              <a:cs typeface="Times New Roman" pitchFamily="18" charset="0"/>
            </a:endParaRPr>
          </a:p>
          <a:p>
            <a:endParaRPr lang="el-GR" sz="1800" dirty="0" smtClean="0">
              <a:latin typeface="Times New Roman" pitchFamily="18" charset="0"/>
              <a:cs typeface="Times New Roman" pitchFamily="18" charset="0"/>
            </a:endParaRPr>
          </a:p>
          <a:p>
            <a:r>
              <a:rPr lang="el-GR" sz="1800" dirty="0" smtClean="0">
                <a:latin typeface="Times New Roman" pitchFamily="18" charset="0"/>
                <a:cs typeface="Times New Roman" pitchFamily="18" charset="0"/>
              </a:rPr>
              <a:t>Στέκεται δηλαδή στις παρεμβάσεις των παιδιών και τα παροτρύνει να τις επεξεργαστούν περαιτέρω («Τι σε έκανε να το σκεφτείς αυτό;»), </a:t>
            </a:r>
          </a:p>
          <a:p>
            <a:pPr lvl="1"/>
            <a:r>
              <a:rPr lang="el-GR" sz="1800" i="1" dirty="0" smtClean="0">
                <a:solidFill>
                  <a:srgbClr val="FF0000"/>
                </a:solidFill>
                <a:latin typeface="Times New Roman" pitchFamily="18" charset="0"/>
                <a:cs typeface="Times New Roman" pitchFamily="18" charset="0"/>
              </a:rPr>
              <a:t>συζητώντας τις υποθέσεις</a:t>
            </a:r>
            <a:r>
              <a:rPr lang="el-GR" sz="1800" i="1" dirty="0" smtClean="0">
                <a:latin typeface="Times New Roman" pitchFamily="18" charset="0"/>
                <a:cs typeface="Times New Roman" pitchFamily="18" charset="0"/>
              </a:rPr>
              <a:t> τους και </a:t>
            </a:r>
          </a:p>
          <a:p>
            <a:pPr lvl="1"/>
            <a:r>
              <a:rPr lang="el-GR" sz="1800" i="1" dirty="0" smtClean="0">
                <a:solidFill>
                  <a:srgbClr val="FF0000"/>
                </a:solidFill>
                <a:latin typeface="Times New Roman" pitchFamily="18" charset="0"/>
                <a:cs typeface="Times New Roman" pitchFamily="18" charset="0"/>
              </a:rPr>
              <a:t>θέτοντας τους νέα ερωτήματα </a:t>
            </a:r>
            <a:r>
              <a:rPr lang="el-GR" sz="1800" i="1" dirty="0" smtClean="0">
                <a:latin typeface="Times New Roman" pitchFamily="18" charset="0"/>
                <a:cs typeface="Times New Roman" pitchFamily="18" charset="0"/>
              </a:rPr>
              <a:t>με εστίαση σε συγκεκριμένα στοιχεία, </a:t>
            </a:r>
          </a:p>
          <a:p>
            <a:pPr lvl="1"/>
            <a:r>
              <a:rPr lang="el-GR" sz="1800" i="1" dirty="0" smtClean="0">
                <a:latin typeface="Times New Roman" pitchFamily="18" charset="0"/>
                <a:cs typeface="Times New Roman" pitchFamily="18" charset="0"/>
              </a:rPr>
              <a:t>που τα οδηγούν </a:t>
            </a:r>
            <a:r>
              <a:rPr lang="el-GR" sz="1800" i="1" dirty="0" smtClean="0">
                <a:solidFill>
                  <a:srgbClr val="FF0000"/>
                </a:solidFill>
                <a:latin typeface="Times New Roman" pitchFamily="18" charset="0"/>
                <a:cs typeface="Times New Roman" pitchFamily="18" charset="0"/>
              </a:rPr>
              <a:t>σε νέες διερευνήσεις </a:t>
            </a:r>
          </a:p>
          <a:p>
            <a:pPr lvl="1"/>
            <a:r>
              <a:rPr lang="el-GR" sz="1800" i="1" dirty="0" smtClean="0">
                <a:solidFill>
                  <a:srgbClr val="FF0000"/>
                </a:solidFill>
                <a:latin typeface="Times New Roman" pitchFamily="18" charset="0"/>
                <a:cs typeface="Times New Roman" pitchFamily="18" charset="0"/>
              </a:rPr>
              <a:t>κ</a:t>
            </a:r>
            <a:r>
              <a:rPr lang="el-GR" sz="1800" i="1" dirty="0" smtClean="0">
                <a:latin typeface="Times New Roman" pitchFamily="18" charset="0"/>
                <a:cs typeface="Times New Roman" pitchFamily="18" charset="0"/>
              </a:rPr>
              <a:t>αι ταυτόχρονα τις υποστηρίζουν</a:t>
            </a:r>
          </a:p>
          <a:p>
            <a:pPr lvl="1"/>
            <a:r>
              <a:rPr lang="el-GR" sz="1800" i="1" dirty="0" smtClean="0">
                <a:latin typeface="Times New Roman" pitchFamily="18" charset="0"/>
                <a:cs typeface="Times New Roman" pitchFamily="18" charset="0"/>
              </a:rPr>
              <a:t> («Πρόσεξε την κίνηση μου. Φαίνεται να τρώω;»). </a:t>
            </a:r>
          </a:p>
          <a:p>
            <a:endParaRPr lang="en-US" sz="29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428628"/>
          </a:xfrm>
        </p:spPr>
        <p:txBody>
          <a:bodyPr>
            <a:normAutofit fontScale="90000"/>
          </a:bodyPr>
          <a:lstStyle/>
          <a:p>
            <a:r>
              <a:rPr lang="el-GR" b="1" dirty="0" smtClean="0">
                <a:solidFill>
                  <a:srgbClr val="C00000"/>
                </a:solidFill>
              </a:rPr>
              <a:t>3. Διερεύνηση απόψεων - Συζήτηση</a:t>
            </a:r>
            <a:endParaRPr lang="el-GR" b="1" dirty="0">
              <a:solidFill>
                <a:srgbClr val="C00000"/>
              </a:solidFill>
            </a:endParaRPr>
          </a:p>
        </p:txBody>
      </p:sp>
      <p:sp>
        <p:nvSpPr>
          <p:cNvPr id="3" name="2 - Θέση περιεχομένου"/>
          <p:cNvSpPr>
            <a:spLocks noGrp="1"/>
          </p:cNvSpPr>
          <p:nvPr>
            <p:ph idx="1"/>
          </p:nvPr>
        </p:nvSpPr>
        <p:spPr>
          <a:xfrm>
            <a:off x="457200" y="1000108"/>
            <a:ext cx="8229600" cy="5126055"/>
          </a:xfrm>
        </p:spPr>
        <p:txBody>
          <a:bodyPr>
            <a:normAutofit/>
          </a:bodyPr>
          <a:lstStyle/>
          <a:p>
            <a:r>
              <a:rPr lang="el-GR" sz="2800" b="1" dirty="0" smtClean="0"/>
              <a:t>Πώς μπορείτε </a:t>
            </a:r>
            <a:r>
              <a:rPr lang="el-GR" sz="2800" b="1" dirty="0" smtClean="0">
                <a:solidFill>
                  <a:srgbClr val="FF0000"/>
                </a:solidFill>
              </a:rPr>
              <a:t>να συνδέσετε: </a:t>
            </a:r>
          </a:p>
          <a:p>
            <a:r>
              <a:rPr lang="el-GR" sz="2800" b="1" i="1" dirty="0" smtClean="0">
                <a:solidFill>
                  <a:srgbClr val="7030A0"/>
                </a:solidFill>
              </a:rPr>
              <a:t>την δράση των παιδιών </a:t>
            </a:r>
            <a:r>
              <a:rPr lang="el-GR" sz="2800" b="1" dirty="0" smtClean="0"/>
              <a:t>με </a:t>
            </a:r>
          </a:p>
          <a:p>
            <a:r>
              <a:rPr lang="el-GR" sz="2800" b="1" i="1" dirty="0" smtClean="0">
                <a:solidFill>
                  <a:srgbClr val="C00000"/>
                </a:solidFill>
              </a:rPr>
              <a:t>τις διδακτικές επιλογές και αποφάσεις </a:t>
            </a:r>
            <a:r>
              <a:rPr lang="el-GR" sz="2800" b="1" dirty="0" smtClean="0"/>
              <a:t>του /της εκπαιδευτικού;</a:t>
            </a:r>
          </a:p>
          <a:p>
            <a:endParaRPr lang="el-GR" b="1" dirty="0" smtClean="0"/>
          </a:p>
          <a:p>
            <a:r>
              <a:rPr lang="el-GR" sz="2400" b="1" i="1" dirty="0" smtClean="0">
                <a:solidFill>
                  <a:srgbClr val="00B050"/>
                </a:solidFill>
              </a:rPr>
              <a:t>Τι θα κάνατε εσείς στις παραπάνω περιπτώσεις; </a:t>
            </a:r>
          </a:p>
          <a:p>
            <a:r>
              <a:rPr lang="el-GR" sz="2400" b="1" i="1" dirty="0" smtClean="0">
                <a:solidFill>
                  <a:srgbClr val="FF6600"/>
                </a:solidFill>
              </a:rPr>
              <a:t>Θα αλλάζατε κάτι ; Ποιο είναι αυτό και σε ποια περίπτωση;</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500042"/>
            <a:ext cx="8001024" cy="6357958"/>
          </a:xfrm>
        </p:spPr>
        <p:txBody>
          <a:bodyPr>
            <a:normAutofit/>
          </a:bodyPr>
          <a:lstStyle/>
          <a:p>
            <a:pPr marL="342900" lvl="2" indent="-342900" algn="ctr"/>
            <a:r>
              <a:rPr lang="el-GR" sz="1800" b="1" u="sng" dirty="0" smtClean="0">
                <a:solidFill>
                  <a:srgbClr val="FF0000"/>
                </a:solidFill>
                <a:latin typeface="Times New Roman" pitchFamily="18" charset="0"/>
                <a:cs typeface="Times New Roman" pitchFamily="18" charset="0"/>
              </a:rPr>
              <a:t>3.  Λεκτική </a:t>
            </a:r>
            <a:r>
              <a:rPr lang="el-GR" sz="1800" b="1" u="sng" dirty="0" err="1" smtClean="0">
                <a:solidFill>
                  <a:srgbClr val="FF0000"/>
                </a:solidFill>
                <a:latin typeface="Times New Roman" pitchFamily="18" charset="0"/>
                <a:cs typeface="Times New Roman" pitchFamily="18" charset="0"/>
              </a:rPr>
              <a:t>επ</a:t>
            </a:r>
            <a:r>
              <a:rPr lang="el-GR" sz="1800" b="1" u="sng" dirty="0" smtClean="0">
                <a:solidFill>
                  <a:srgbClr val="FF0000"/>
                </a:solidFill>
                <a:latin typeface="Times New Roman" pitchFamily="18" charset="0"/>
                <a:cs typeface="Times New Roman" pitchFamily="18" charset="0"/>
              </a:rPr>
              <a:t>/</a:t>
            </a:r>
            <a:r>
              <a:rPr lang="el-GR" sz="1800" b="1" u="sng" dirty="0" err="1" smtClean="0">
                <a:solidFill>
                  <a:srgbClr val="FF0000"/>
                </a:solidFill>
                <a:latin typeface="Times New Roman" pitchFamily="18" charset="0"/>
                <a:cs typeface="Times New Roman" pitchFamily="18" charset="0"/>
              </a:rPr>
              <a:t>νία</a:t>
            </a:r>
            <a:r>
              <a:rPr lang="el-GR" sz="1800" b="1" u="sng" dirty="0" smtClean="0">
                <a:solidFill>
                  <a:srgbClr val="FF0000"/>
                </a:solidFill>
                <a:latin typeface="Times New Roman" pitchFamily="18" charset="0"/>
                <a:cs typeface="Times New Roman" pitchFamily="18" charset="0"/>
              </a:rPr>
              <a:t>: </a:t>
            </a:r>
            <a:r>
              <a:rPr lang="el-GR" sz="1800" dirty="0" smtClean="0">
                <a:solidFill>
                  <a:srgbClr val="FF0000"/>
                </a:solidFill>
                <a:latin typeface="Times New Roman" pitchFamily="18" charset="0"/>
                <a:cs typeface="Times New Roman" pitchFamily="18" charset="0"/>
              </a:rPr>
              <a:t>Οι</a:t>
            </a:r>
            <a:r>
              <a:rPr lang="en-US" sz="1800" dirty="0" smtClean="0">
                <a:solidFill>
                  <a:srgbClr val="FF0000"/>
                </a:solidFill>
                <a:latin typeface="Times New Roman" pitchFamily="18" charset="0"/>
                <a:cs typeface="Times New Roman" pitchFamily="18" charset="0"/>
              </a:rPr>
              <a:t> </a:t>
            </a:r>
            <a:r>
              <a:rPr lang="el-GR" sz="1800" dirty="0" smtClean="0">
                <a:solidFill>
                  <a:srgbClr val="FF0000"/>
                </a:solidFill>
                <a:latin typeface="Times New Roman" pitchFamily="18" charset="0"/>
                <a:cs typeface="Times New Roman" pitchFamily="18" charset="0"/>
              </a:rPr>
              <a:t>άστοχες απαντήσεις των παιδιών</a:t>
            </a:r>
          </a:p>
          <a:p>
            <a:endParaRPr lang="el-GR" sz="1800" b="1" dirty="0" smtClean="0">
              <a:latin typeface="Times New Roman" pitchFamily="18" charset="0"/>
              <a:cs typeface="Times New Roman" pitchFamily="18" charset="0"/>
            </a:endParaRPr>
          </a:p>
          <a:p>
            <a:r>
              <a:rPr lang="el-GR" sz="1800" b="1" dirty="0" smtClean="0">
                <a:latin typeface="Times New Roman" pitchFamily="18" charset="0"/>
                <a:cs typeface="Times New Roman" pitchFamily="18" charset="0"/>
              </a:rPr>
              <a:t>Το «λάθος»</a:t>
            </a:r>
            <a:r>
              <a:rPr lang="el-GR" sz="1800" dirty="0" smtClean="0">
                <a:latin typeface="Times New Roman" pitchFamily="18" charset="0"/>
                <a:cs typeface="Times New Roman" pitchFamily="18" charset="0"/>
              </a:rPr>
              <a:t> σε αυτή την περίπτωση </a:t>
            </a:r>
            <a:r>
              <a:rPr lang="el-GR" sz="1800" b="1" dirty="0" smtClean="0">
                <a:latin typeface="Times New Roman" pitchFamily="18" charset="0"/>
                <a:cs typeface="Times New Roman" pitchFamily="18" charset="0"/>
              </a:rPr>
              <a:t>δεν αντιμετωπίζεται </a:t>
            </a:r>
            <a:endParaRPr lang="en-US" sz="1800" b="1" dirty="0" smtClean="0">
              <a:latin typeface="Times New Roman" pitchFamily="18" charset="0"/>
              <a:cs typeface="Times New Roman" pitchFamily="18" charset="0"/>
            </a:endParaRPr>
          </a:p>
          <a:p>
            <a:pPr lvl="1"/>
            <a:r>
              <a:rPr lang="el-GR" sz="1800" b="1" i="1" dirty="0" smtClean="0">
                <a:latin typeface="Times New Roman" pitchFamily="18" charset="0"/>
                <a:cs typeface="Times New Roman" pitchFamily="18" charset="0"/>
              </a:rPr>
              <a:t>ως στοιχείο που δυσχεραίνει </a:t>
            </a:r>
            <a:r>
              <a:rPr lang="el-GR" sz="1800" i="1" dirty="0" smtClean="0">
                <a:latin typeface="Times New Roman" pitchFamily="18" charset="0"/>
                <a:cs typeface="Times New Roman" pitchFamily="18" charset="0"/>
              </a:rPr>
              <a:t>τη μάθηση, </a:t>
            </a:r>
            <a:endParaRPr lang="en-US" sz="1800" i="1" dirty="0" smtClean="0">
              <a:latin typeface="Times New Roman" pitchFamily="18" charset="0"/>
              <a:cs typeface="Times New Roman" pitchFamily="18" charset="0"/>
            </a:endParaRPr>
          </a:p>
          <a:p>
            <a:pPr lvl="1"/>
            <a:r>
              <a:rPr lang="el-GR" sz="1800" i="1" dirty="0" smtClean="0">
                <a:latin typeface="Times New Roman" pitchFamily="18" charset="0"/>
                <a:cs typeface="Times New Roman" pitchFamily="18" charset="0"/>
              </a:rPr>
              <a:t>αλλά </a:t>
            </a:r>
            <a:r>
              <a:rPr lang="el-GR" sz="1800" b="1" i="1" dirty="0" smtClean="0">
                <a:latin typeface="Times New Roman" pitchFamily="18" charset="0"/>
                <a:cs typeface="Times New Roman" pitchFamily="18" charset="0"/>
              </a:rPr>
              <a:t>ως δυναμικό στοιχείο </a:t>
            </a:r>
            <a:r>
              <a:rPr lang="el-GR" sz="1800" i="1" dirty="0" smtClean="0">
                <a:latin typeface="Times New Roman" pitchFamily="18" charset="0"/>
                <a:cs typeface="Times New Roman" pitchFamily="18" charset="0"/>
              </a:rPr>
              <a:t>που μπορεί να </a:t>
            </a:r>
            <a:r>
              <a:rPr lang="el-GR" sz="1800" b="1" i="1" dirty="0" smtClean="0">
                <a:latin typeface="Times New Roman" pitchFamily="18" charset="0"/>
                <a:cs typeface="Times New Roman" pitchFamily="18" charset="0"/>
              </a:rPr>
              <a:t>διευκολύνει </a:t>
            </a:r>
            <a:r>
              <a:rPr lang="el-GR" sz="1800" i="1" dirty="0" smtClean="0">
                <a:latin typeface="Times New Roman" pitchFamily="18" charset="0"/>
                <a:cs typeface="Times New Roman" pitchFamily="18" charset="0"/>
              </a:rPr>
              <a:t>τελικά τη </a:t>
            </a:r>
            <a:r>
              <a:rPr lang="el-GR" sz="1800" b="1" i="1" dirty="0" smtClean="0">
                <a:latin typeface="Times New Roman" pitchFamily="18" charset="0"/>
                <a:cs typeface="Times New Roman" pitchFamily="18" charset="0"/>
              </a:rPr>
              <a:t>μάθηση.</a:t>
            </a:r>
          </a:p>
          <a:p>
            <a:endParaRPr lang="en-US" sz="1800" dirty="0" smtClean="0">
              <a:latin typeface="Times New Roman" pitchFamily="18" charset="0"/>
              <a:cs typeface="Times New Roman" pitchFamily="18" charset="0"/>
            </a:endParaRPr>
          </a:p>
          <a:p>
            <a:r>
              <a:rPr lang="el-GR" sz="1800" dirty="0" smtClean="0">
                <a:latin typeface="Times New Roman" pitchFamily="18" charset="0"/>
                <a:cs typeface="Times New Roman" pitchFamily="18" charset="0"/>
              </a:rPr>
              <a:t>Αυτό που κάνει εδώ ο εκπαιδευτικός είναι η πρόκληση αυτού που ο </a:t>
            </a:r>
            <a:r>
              <a:rPr lang="el-GR" sz="1800" b="1" dirty="0" smtClean="0">
                <a:latin typeface="Times New Roman" pitchFamily="18" charset="0"/>
                <a:cs typeface="Times New Roman" pitchFamily="18" charset="0"/>
              </a:rPr>
              <a:t>Ρ</a:t>
            </a:r>
            <a:r>
              <a:rPr lang="en-US" sz="1800" b="1" dirty="0" err="1" smtClean="0">
                <a:latin typeface="Times New Roman" pitchFamily="18" charset="0"/>
                <a:cs typeface="Times New Roman" pitchFamily="18" charset="0"/>
              </a:rPr>
              <a:t>iaget</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ονόμασε </a:t>
            </a:r>
            <a:endParaRPr lang="en-US" sz="1800" dirty="0" smtClean="0">
              <a:latin typeface="Times New Roman" pitchFamily="18" charset="0"/>
              <a:cs typeface="Times New Roman" pitchFamily="18" charset="0"/>
            </a:endParaRPr>
          </a:p>
          <a:p>
            <a:pPr lvl="1"/>
            <a:r>
              <a:rPr lang="el-GR" sz="1800" dirty="0" smtClean="0">
                <a:latin typeface="Times New Roman" pitchFamily="18" charset="0"/>
                <a:cs typeface="Times New Roman" pitchFamily="18" charset="0"/>
              </a:rPr>
              <a:t>«ανισορροπία» ή αλλιώς </a:t>
            </a:r>
          </a:p>
          <a:p>
            <a:pPr lvl="1"/>
            <a:r>
              <a:rPr lang="el-GR" sz="1800" dirty="0" smtClean="0">
                <a:latin typeface="Times New Roman" pitchFamily="18" charset="0"/>
                <a:cs typeface="Times New Roman" pitchFamily="18" charset="0"/>
              </a:rPr>
              <a:t>η πρόκληση αυτού που στη σύγχρονη διδακτική ονομάζουμε «γνωστική σύγκρουση» ή </a:t>
            </a:r>
            <a:r>
              <a:rPr lang="el-GR" sz="1800" b="1" dirty="0" smtClean="0">
                <a:latin typeface="Times New Roman" pitchFamily="18" charset="0"/>
                <a:cs typeface="Times New Roman" pitchFamily="18" charset="0"/>
              </a:rPr>
              <a:t>«</a:t>
            </a:r>
            <a:r>
              <a:rPr lang="el-GR" sz="1800" b="1" dirty="0" err="1" smtClean="0">
                <a:latin typeface="Times New Roman" pitchFamily="18" charset="0"/>
                <a:cs typeface="Times New Roman" pitchFamily="18" charset="0"/>
              </a:rPr>
              <a:t>κοινωνιογνωστική</a:t>
            </a:r>
            <a:r>
              <a:rPr lang="el-GR" sz="1800" b="1" dirty="0" smtClean="0">
                <a:latin typeface="Times New Roman" pitchFamily="18" charset="0"/>
                <a:cs typeface="Times New Roman" pitchFamily="18" charset="0"/>
              </a:rPr>
              <a:t> σύγκρουση». </a:t>
            </a:r>
            <a:endParaRPr lang="el-GR" sz="1800" b="1"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lnSpcReduction="10000"/>
          </a:bodyPr>
          <a:lstStyle/>
          <a:p>
            <a:pPr marL="342900" lvl="2" indent="-342900" algn="ctr"/>
            <a:r>
              <a:rPr lang="el-GR" sz="2000" b="1" u="sng" dirty="0" smtClean="0">
                <a:solidFill>
                  <a:srgbClr val="FF0000"/>
                </a:solidFill>
                <a:latin typeface="Times New Roman" pitchFamily="18" charset="0"/>
                <a:cs typeface="Times New Roman" pitchFamily="18" charset="0"/>
              </a:rPr>
              <a:t>3.  Λεκτική </a:t>
            </a:r>
            <a:r>
              <a:rPr lang="el-GR" sz="2000" b="1" u="sng" dirty="0" err="1" smtClean="0">
                <a:solidFill>
                  <a:srgbClr val="FF0000"/>
                </a:solidFill>
                <a:latin typeface="Times New Roman" pitchFamily="18" charset="0"/>
                <a:cs typeface="Times New Roman" pitchFamily="18" charset="0"/>
              </a:rPr>
              <a:t>επ</a:t>
            </a:r>
            <a:r>
              <a:rPr lang="el-GR" sz="2000" b="1" u="sng" dirty="0" smtClean="0">
                <a:solidFill>
                  <a:srgbClr val="FF0000"/>
                </a:solidFill>
                <a:latin typeface="Times New Roman" pitchFamily="18" charset="0"/>
                <a:cs typeface="Times New Roman" pitchFamily="18" charset="0"/>
              </a:rPr>
              <a:t>/</a:t>
            </a:r>
            <a:r>
              <a:rPr lang="el-GR" sz="2000" b="1" u="sng" dirty="0" err="1" smtClean="0">
                <a:solidFill>
                  <a:srgbClr val="FF0000"/>
                </a:solidFill>
                <a:latin typeface="Times New Roman" pitchFamily="18" charset="0"/>
                <a:cs typeface="Times New Roman" pitchFamily="18" charset="0"/>
              </a:rPr>
              <a:t>νία</a:t>
            </a:r>
            <a:r>
              <a:rPr lang="el-GR" sz="2000" b="1" u="sng"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Οι</a:t>
            </a:r>
            <a:r>
              <a:rPr lang="en-US" sz="2000"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άστοχες απαντήσεις των παιδιών</a:t>
            </a:r>
          </a:p>
          <a:p>
            <a:pPr marL="342900" lvl="2" indent="-342900"/>
            <a:r>
              <a:rPr lang="el-GR" sz="2000" dirty="0" smtClean="0">
                <a:latin typeface="Times New Roman" pitchFamily="18" charset="0"/>
                <a:cs typeface="Times New Roman" pitchFamily="18" charset="0"/>
              </a:rPr>
              <a:t>Σε αυτή την περίπτωση </a:t>
            </a:r>
            <a:r>
              <a:rPr lang="el-GR" sz="2000" b="1" dirty="0" smtClean="0">
                <a:latin typeface="Times New Roman" pitchFamily="18" charset="0"/>
                <a:cs typeface="Times New Roman" pitchFamily="18" charset="0"/>
              </a:rPr>
              <a:t>ο/η εκπαιδευτικός :</a:t>
            </a:r>
            <a:endParaRPr lang="en-US" sz="2000" b="1" dirty="0" smtClean="0">
              <a:latin typeface="Times New Roman" pitchFamily="18" charset="0"/>
              <a:cs typeface="Times New Roman" pitchFamily="18" charset="0"/>
            </a:endParaRPr>
          </a:p>
          <a:p>
            <a:pPr marL="800100" lvl="3" indent="-342900"/>
            <a:r>
              <a:rPr lang="el-GR" sz="1800" i="1" dirty="0" smtClean="0">
                <a:latin typeface="Times New Roman" pitchFamily="18" charset="0"/>
                <a:cs typeface="Times New Roman" pitchFamily="18" charset="0"/>
              </a:rPr>
              <a:t>επιλέγει να λειτουργήσει </a:t>
            </a:r>
            <a:r>
              <a:rPr lang="el-GR" sz="1800" b="1" i="1" dirty="0" smtClean="0">
                <a:latin typeface="Times New Roman" pitchFamily="18" charset="0"/>
                <a:cs typeface="Times New Roman" pitchFamily="18" charset="0"/>
              </a:rPr>
              <a:t>ως «σκαλωσιά</a:t>
            </a:r>
            <a:r>
              <a:rPr lang="el-GR" sz="1800" i="1" dirty="0" smtClean="0">
                <a:latin typeface="Times New Roman" pitchFamily="18" charset="0"/>
                <a:cs typeface="Times New Roman" pitchFamily="18" charset="0"/>
              </a:rPr>
              <a:t>», </a:t>
            </a:r>
            <a:endParaRPr lang="en-US" sz="1800" i="1" dirty="0" smtClean="0">
              <a:latin typeface="Times New Roman" pitchFamily="18" charset="0"/>
              <a:cs typeface="Times New Roman" pitchFamily="18" charset="0"/>
            </a:endParaRPr>
          </a:p>
          <a:p>
            <a:pPr marL="800100" lvl="3" indent="-342900"/>
            <a:r>
              <a:rPr lang="el-GR" sz="1800" i="1" dirty="0" smtClean="0">
                <a:latin typeface="Times New Roman" pitchFamily="18" charset="0"/>
                <a:cs typeface="Times New Roman" pitchFamily="18" charset="0"/>
              </a:rPr>
              <a:t>που επιτρέπει στα παιδιά </a:t>
            </a:r>
            <a:r>
              <a:rPr lang="el-GR" sz="1800" b="1" i="1" dirty="0" smtClean="0">
                <a:latin typeface="Times New Roman" pitchFamily="18" charset="0"/>
                <a:cs typeface="Times New Roman" pitchFamily="18" charset="0"/>
              </a:rPr>
              <a:t>να επεξεργαστούν τα ίδια το «λάθος» </a:t>
            </a:r>
            <a:r>
              <a:rPr lang="el-GR" sz="1800" i="1" dirty="0" smtClean="0">
                <a:latin typeface="Times New Roman" pitchFamily="18" charset="0"/>
                <a:cs typeface="Times New Roman" pitchFamily="18" charset="0"/>
              </a:rPr>
              <a:t>τους, ανατροφοδοτώντας τα με ποικίλους τρόπους, </a:t>
            </a:r>
            <a:endParaRPr lang="en-US" sz="1800" i="1" dirty="0" smtClean="0">
              <a:latin typeface="Times New Roman" pitchFamily="18" charset="0"/>
              <a:cs typeface="Times New Roman" pitchFamily="18" charset="0"/>
            </a:endParaRPr>
          </a:p>
          <a:p>
            <a:pPr marL="800100" lvl="3" indent="-342900"/>
            <a:r>
              <a:rPr lang="el-GR" sz="1800" i="1" dirty="0" smtClean="0">
                <a:latin typeface="Times New Roman" pitchFamily="18" charset="0"/>
                <a:cs typeface="Times New Roman" pitchFamily="18" charset="0"/>
              </a:rPr>
              <a:t>καλώντας τα </a:t>
            </a:r>
            <a:r>
              <a:rPr lang="el-GR" sz="1800" b="1" i="1" dirty="0" smtClean="0">
                <a:latin typeface="Times New Roman" pitchFamily="18" charset="0"/>
                <a:cs typeface="Times New Roman" pitchFamily="18" charset="0"/>
              </a:rPr>
              <a:t>να ελέγξουν τις συνδέσεις </a:t>
            </a:r>
            <a:r>
              <a:rPr lang="el-GR" sz="1800" i="1" dirty="0" smtClean="0">
                <a:latin typeface="Times New Roman" pitchFamily="18" charset="0"/>
                <a:cs typeface="Times New Roman" pitchFamily="18" charset="0"/>
              </a:rPr>
              <a:t>που επιχείρησαν για να καταλήξουν στη συγκεκριμένη απάντηση, υποβάλλοντας νέες ερωτήσεις («Μόνο όταν ανακατεύουμε κουνάμε τα χέρια μας;») ή δίνοντας τους νέα στοιχεία («Είναι σαν να κρατάω κάτι στα χέρια μου»), που τους κατευθύνουν σε βήματα επανα­διαπραγμάτευσης και νέων διερευνήσεων ή υποθέσεων.</a:t>
            </a:r>
          </a:p>
          <a:p>
            <a:pPr marL="342900" lvl="2" indent="-342900"/>
            <a:endParaRPr lang="en-US" sz="800" dirty="0" smtClean="0">
              <a:latin typeface="Times New Roman" pitchFamily="18" charset="0"/>
              <a:cs typeface="Times New Roman" pitchFamily="18" charset="0"/>
            </a:endParaRPr>
          </a:p>
          <a:p>
            <a:pPr marL="342900" lvl="2" indent="-342900"/>
            <a:r>
              <a:rPr lang="el-GR" sz="2000" dirty="0" smtClean="0">
                <a:latin typeface="Times New Roman" pitchFamily="18" charset="0"/>
                <a:cs typeface="Times New Roman" pitchFamily="18" charset="0"/>
              </a:rPr>
              <a:t>Ο συγκεκριμένος </a:t>
            </a:r>
            <a:r>
              <a:rPr lang="el-GR" sz="2000" b="1" dirty="0" smtClean="0">
                <a:latin typeface="Times New Roman" pitchFamily="18" charset="0"/>
                <a:cs typeface="Times New Roman" pitchFamily="18" charset="0"/>
              </a:rPr>
              <a:t>τρόπος διαχείρισης του λάθους </a:t>
            </a:r>
            <a:r>
              <a:rPr lang="el-GR" sz="2000" dirty="0" smtClean="0">
                <a:latin typeface="Times New Roman" pitchFamily="18" charset="0"/>
                <a:cs typeface="Times New Roman" pitchFamily="18" charset="0"/>
              </a:rPr>
              <a:t>μπορεί να </a:t>
            </a:r>
            <a:r>
              <a:rPr lang="el-GR" sz="2000" b="1" dirty="0" smtClean="0">
                <a:latin typeface="Times New Roman" pitchFamily="18" charset="0"/>
                <a:cs typeface="Times New Roman" pitchFamily="18" charset="0"/>
              </a:rPr>
              <a:t>υποστηρίξει :</a:t>
            </a:r>
            <a:endParaRPr lang="en-US" sz="2000" b="1" dirty="0" smtClean="0">
              <a:latin typeface="Times New Roman" pitchFamily="18" charset="0"/>
              <a:cs typeface="Times New Roman" pitchFamily="18" charset="0"/>
            </a:endParaRPr>
          </a:p>
          <a:p>
            <a:pPr marL="800100" lvl="3" indent="-342900"/>
            <a:r>
              <a:rPr lang="el-GR" sz="1800" i="1" dirty="0" smtClean="0">
                <a:latin typeface="Times New Roman" pitchFamily="18" charset="0"/>
                <a:cs typeface="Times New Roman" pitchFamily="18" charset="0"/>
              </a:rPr>
              <a:t>τη γνωστική ανάπτυξη και την καλλιέργεια</a:t>
            </a:r>
            <a:endParaRPr lang="en-US" sz="1800" b="1" i="1" dirty="0" smtClean="0">
              <a:latin typeface="Times New Roman" pitchFamily="18" charset="0"/>
              <a:cs typeface="Times New Roman" pitchFamily="18" charset="0"/>
            </a:endParaRPr>
          </a:p>
          <a:p>
            <a:pPr marL="800100" lvl="3" indent="-342900"/>
            <a:r>
              <a:rPr lang="el-GR" sz="1800" i="1" dirty="0" smtClean="0">
                <a:latin typeface="Times New Roman" pitchFamily="18" charset="0"/>
                <a:cs typeface="Times New Roman" pitchFamily="18" charset="0"/>
              </a:rPr>
              <a:t>αλλά και να </a:t>
            </a:r>
            <a:r>
              <a:rPr lang="el-GR" sz="1800" b="1" i="1" dirty="0" smtClean="0">
                <a:latin typeface="Times New Roman" pitchFamily="18" charset="0"/>
                <a:cs typeface="Times New Roman" pitchFamily="18" charset="0"/>
              </a:rPr>
              <a:t>οδηγεί </a:t>
            </a:r>
            <a:r>
              <a:rPr lang="el-GR" sz="1800" i="1" dirty="0" smtClean="0">
                <a:latin typeface="Times New Roman" pitchFamily="18" charset="0"/>
                <a:cs typeface="Times New Roman" pitchFamily="18" charset="0"/>
              </a:rPr>
              <a:t>τα παιδιά σε </a:t>
            </a:r>
            <a:r>
              <a:rPr lang="el-GR" sz="1800" i="1" dirty="0" err="1" smtClean="0">
                <a:latin typeface="Times New Roman" pitchFamily="18" charset="0"/>
                <a:cs typeface="Times New Roman" pitchFamily="18" charset="0"/>
              </a:rPr>
              <a:t>διαδικασί</a:t>
            </a:r>
            <a:r>
              <a:rPr lang="el-GR" sz="1800" b="1" i="1" dirty="0" err="1" smtClean="0">
                <a:latin typeface="Times New Roman" pitchFamily="18" charset="0"/>
                <a:cs typeface="Times New Roman" pitchFamily="18" charset="0"/>
              </a:rPr>
              <a:t>κριτικής</a:t>
            </a:r>
            <a:r>
              <a:rPr lang="el-GR" sz="1800" b="1" i="1" dirty="0" smtClean="0">
                <a:latin typeface="Times New Roman" pitchFamily="18" charset="0"/>
                <a:cs typeface="Times New Roman" pitchFamily="18" charset="0"/>
              </a:rPr>
              <a:t> σκέψης, </a:t>
            </a:r>
            <a:r>
              <a:rPr lang="el-GR" sz="1800" i="1" dirty="0" smtClean="0">
                <a:latin typeface="Times New Roman" pitchFamily="18" charset="0"/>
                <a:cs typeface="Times New Roman" pitchFamily="18" charset="0"/>
              </a:rPr>
              <a:t>ες </a:t>
            </a:r>
            <a:r>
              <a:rPr lang="el-GR" sz="1800" b="1" i="1" dirty="0" err="1" smtClean="0">
                <a:latin typeface="Times New Roman" pitchFamily="18" charset="0"/>
                <a:cs typeface="Times New Roman" pitchFamily="18" charset="0"/>
              </a:rPr>
              <a:t>αυτοαξιολόγησης</a:t>
            </a:r>
            <a:r>
              <a:rPr lang="el-GR" sz="1800" b="1" i="1" dirty="0" smtClean="0">
                <a:latin typeface="Times New Roman" pitchFamily="18" charset="0"/>
                <a:cs typeface="Times New Roman" pitchFamily="18" charset="0"/>
              </a:rPr>
              <a:t>, </a:t>
            </a:r>
            <a:r>
              <a:rPr lang="el-GR" sz="1800" i="1" dirty="0" smtClean="0">
                <a:latin typeface="Times New Roman" pitchFamily="18" charset="0"/>
                <a:cs typeface="Times New Roman" pitchFamily="18" charset="0"/>
              </a:rPr>
              <a:t>καθώς μαθαίνουν αφενός να αξιολογούν τις νοητικές τους πράξεις και σχετικές διεργασίες και αφετέρου </a:t>
            </a:r>
            <a:endParaRPr lang="en-US" sz="1800" i="1" dirty="0" smtClean="0">
              <a:latin typeface="Times New Roman" pitchFamily="18" charset="0"/>
              <a:cs typeface="Times New Roman" pitchFamily="18" charset="0"/>
            </a:endParaRPr>
          </a:p>
          <a:p>
            <a:pPr marL="800100" lvl="3" indent="-342900"/>
            <a:r>
              <a:rPr lang="el-GR" sz="1800" b="1" i="1" dirty="0" smtClean="0">
                <a:latin typeface="Times New Roman" pitchFamily="18" charset="0"/>
                <a:cs typeface="Times New Roman" pitchFamily="18" charset="0"/>
              </a:rPr>
              <a:t>να </a:t>
            </a:r>
            <a:r>
              <a:rPr lang="el-GR" sz="1800" b="1" i="1" dirty="0" err="1" smtClean="0">
                <a:latin typeface="Times New Roman" pitchFamily="18" charset="0"/>
                <a:cs typeface="Times New Roman" pitchFamily="18" charset="0"/>
              </a:rPr>
              <a:t>αυτοδιορθώνονται</a:t>
            </a:r>
            <a:r>
              <a:rPr lang="el-GR" sz="1800" i="1" dirty="0" smtClean="0">
                <a:latin typeface="Times New Roman" pitchFamily="18" charset="0"/>
                <a:cs typeface="Times New Roman" pitchFamily="18" charset="0"/>
              </a:rPr>
              <a:t>, σε μια λογική βέβαια διαμορφωτικής αξιολόγησης.</a:t>
            </a:r>
          </a:p>
          <a:p>
            <a:pPr marL="342900" lvl="2" indent="-342900"/>
            <a:endParaRPr lang="el-GR" sz="2000"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47500" lnSpcReduction="20000"/>
          </a:bodyPr>
          <a:lstStyle/>
          <a:p>
            <a:pPr marL="342900" lvl="2" indent="-342900" algn="ctr"/>
            <a:r>
              <a:rPr lang="el-GR" sz="3800" b="1" u="sng" dirty="0" smtClean="0">
                <a:solidFill>
                  <a:srgbClr val="FF0000"/>
                </a:solidFill>
                <a:latin typeface="Times New Roman" pitchFamily="18" charset="0"/>
                <a:cs typeface="Times New Roman" pitchFamily="18" charset="0"/>
              </a:rPr>
              <a:t>3.  Λεκτική </a:t>
            </a:r>
            <a:r>
              <a:rPr lang="el-GR" sz="3800" b="1" u="sng" dirty="0" err="1" smtClean="0">
                <a:solidFill>
                  <a:srgbClr val="FF0000"/>
                </a:solidFill>
                <a:latin typeface="Times New Roman" pitchFamily="18" charset="0"/>
                <a:cs typeface="Times New Roman" pitchFamily="18" charset="0"/>
              </a:rPr>
              <a:t>επ</a:t>
            </a:r>
            <a:r>
              <a:rPr lang="el-GR" sz="3800" b="1" u="sng" dirty="0" smtClean="0">
                <a:solidFill>
                  <a:srgbClr val="FF0000"/>
                </a:solidFill>
                <a:latin typeface="Times New Roman" pitchFamily="18" charset="0"/>
                <a:cs typeface="Times New Roman" pitchFamily="18" charset="0"/>
              </a:rPr>
              <a:t>/</a:t>
            </a:r>
            <a:r>
              <a:rPr lang="el-GR" sz="3800" b="1" u="sng" dirty="0" err="1" smtClean="0">
                <a:solidFill>
                  <a:srgbClr val="FF0000"/>
                </a:solidFill>
                <a:latin typeface="Times New Roman" pitchFamily="18" charset="0"/>
                <a:cs typeface="Times New Roman" pitchFamily="18" charset="0"/>
              </a:rPr>
              <a:t>νία</a:t>
            </a:r>
            <a:r>
              <a:rPr lang="el-GR" sz="3800" b="1" u="sng" dirty="0" smtClean="0">
                <a:solidFill>
                  <a:srgbClr val="FF0000"/>
                </a:solidFill>
                <a:latin typeface="Times New Roman" pitchFamily="18" charset="0"/>
                <a:cs typeface="Times New Roman" pitchFamily="18" charset="0"/>
              </a:rPr>
              <a:t>: </a:t>
            </a:r>
            <a:r>
              <a:rPr lang="el-GR" sz="3800" dirty="0" smtClean="0">
                <a:solidFill>
                  <a:srgbClr val="FF0000"/>
                </a:solidFill>
                <a:latin typeface="Times New Roman" pitchFamily="18" charset="0"/>
                <a:cs typeface="Times New Roman" pitchFamily="18" charset="0"/>
              </a:rPr>
              <a:t>Οι ερωτήσεις και ο ρόλος τους στην εκπαιδευτική διαδικασία</a:t>
            </a:r>
          </a:p>
          <a:p>
            <a:endParaRPr lang="el-GR" sz="3800" dirty="0" smtClean="0"/>
          </a:p>
          <a:p>
            <a:r>
              <a:rPr lang="el-GR" sz="3800" b="1" dirty="0" smtClean="0"/>
              <a:t>(</a:t>
            </a:r>
            <a:r>
              <a:rPr lang="el-GR" sz="3800" b="1" dirty="0" smtClean="0">
                <a:latin typeface="Times New Roman" pitchFamily="18" charset="0"/>
                <a:cs typeface="Times New Roman" pitchFamily="18" charset="0"/>
              </a:rPr>
              <a:t>α) Όταν παρατηρείς πρόσεξε  το είδος των ερωτήσεων </a:t>
            </a:r>
            <a:r>
              <a:rPr lang="el-GR" sz="3800" dirty="0" smtClean="0">
                <a:latin typeface="Times New Roman" pitchFamily="18" charset="0"/>
                <a:cs typeface="Times New Roman" pitchFamily="18" charset="0"/>
              </a:rPr>
              <a:t>που απευθύνει ο/η νηπιαγωγός στα παιδιά:</a:t>
            </a:r>
          </a:p>
          <a:p>
            <a:endParaRPr lang="el-GR" sz="4500" dirty="0" smtClean="0">
              <a:latin typeface="Times New Roman" pitchFamily="18" charset="0"/>
              <a:cs typeface="Times New Roman" pitchFamily="18" charset="0"/>
            </a:endParaRPr>
          </a:p>
          <a:p>
            <a:pPr lvl="1"/>
            <a:r>
              <a:rPr lang="el-GR" sz="4100" i="1" dirty="0" smtClean="0">
                <a:latin typeface="Times New Roman" pitchFamily="18" charset="0"/>
                <a:cs typeface="Times New Roman" pitchFamily="18" charset="0"/>
              </a:rPr>
              <a:t>Πώς απευθύνεται η /ο εκπαιδευτικός στα παιδιά; Τους δίνει </a:t>
            </a:r>
            <a:r>
              <a:rPr lang="el-GR" sz="4100" i="1" u="sng" dirty="0" smtClean="0">
                <a:solidFill>
                  <a:srgbClr val="FF0000"/>
                </a:solidFill>
                <a:latin typeface="Times New Roman" pitchFamily="18" charset="0"/>
                <a:cs typeface="Times New Roman" pitchFamily="18" charset="0"/>
              </a:rPr>
              <a:t>εντολές ή τα παρακινεί</a:t>
            </a:r>
            <a:r>
              <a:rPr lang="el-GR" sz="4100" i="1" dirty="0" smtClean="0">
                <a:latin typeface="Times New Roman" pitchFamily="18" charset="0"/>
                <a:cs typeface="Times New Roman" pitchFamily="18" charset="0"/>
              </a:rPr>
              <a:t>;</a:t>
            </a:r>
          </a:p>
          <a:p>
            <a:pPr lvl="1"/>
            <a:endParaRPr lang="el-GR" sz="4100" i="1" dirty="0" smtClean="0">
              <a:latin typeface="Times New Roman" pitchFamily="18" charset="0"/>
              <a:cs typeface="Times New Roman" pitchFamily="18" charset="0"/>
            </a:endParaRPr>
          </a:p>
          <a:p>
            <a:pPr lvl="1"/>
            <a:r>
              <a:rPr lang="el-GR" sz="4100" i="1" dirty="0" smtClean="0">
                <a:latin typeface="Times New Roman" pitchFamily="18" charset="0"/>
                <a:cs typeface="Times New Roman" pitchFamily="18" charset="0"/>
              </a:rPr>
              <a:t>Τους </a:t>
            </a:r>
            <a:r>
              <a:rPr lang="el-GR" sz="4100" i="1" u="sng" dirty="0" smtClean="0">
                <a:solidFill>
                  <a:srgbClr val="FF0000"/>
                </a:solidFill>
                <a:latin typeface="Times New Roman" pitchFamily="18" charset="0"/>
                <a:cs typeface="Times New Roman" pitchFamily="18" charset="0"/>
              </a:rPr>
              <a:t>θέτει ερωτήματα </a:t>
            </a:r>
            <a:r>
              <a:rPr lang="el-GR" sz="4100" i="1" dirty="0" smtClean="0">
                <a:latin typeface="Times New Roman" pitchFamily="18" charset="0"/>
                <a:cs typeface="Times New Roman" pitchFamily="18" charset="0"/>
              </a:rPr>
              <a:t>και σε ποιες περιπτώσεις;</a:t>
            </a:r>
          </a:p>
          <a:p>
            <a:pPr lvl="1"/>
            <a:endParaRPr lang="el-GR" sz="4100" i="1" dirty="0" smtClean="0">
              <a:latin typeface="Times New Roman" pitchFamily="18" charset="0"/>
              <a:cs typeface="Times New Roman" pitchFamily="18" charset="0"/>
            </a:endParaRPr>
          </a:p>
          <a:p>
            <a:pPr lvl="1"/>
            <a:r>
              <a:rPr lang="el-GR" sz="4100" i="1" dirty="0" smtClean="0">
                <a:latin typeface="Times New Roman" pitchFamily="18" charset="0"/>
                <a:cs typeface="Times New Roman" pitchFamily="18" charset="0"/>
              </a:rPr>
              <a:t>Ο/Η εκπαιδευτικός απευθύνεται στα παιδιά με ερωτήσεις </a:t>
            </a:r>
            <a:r>
              <a:rPr lang="el-GR" sz="4100" i="1" u="sng" dirty="0" smtClean="0">
                <a:solidFill>
                  <a:srgbClr val="FF0000"/>
                </a:solidFill>
                <a:latin typeface="Times New Roman" pitchFamily="18" charset="0"/>
                <a:cs typeface="Times New Roman" pitchFamily="18" charset="0"/>
              </a:rPr>
              <a:t>ανοιχτού ή κλειστού</a:t>
            </a:r>
            <a:r>
              <a:rPr lang="el-GR" sz="4100" i="1" dirty="0" smtClean="0">
                <a:solidFill>
                  <a:srgbClr val="FF0000"/>
                </a:solidFill>
                <a:latin typeface="Times New Roman" pitchFamily="18" charset="0"/>
                <a:cs typeface="Times New Roman" pitchFamily="18" charset="0"/>
              </a:rPr>
              <a:t> τύπου</a:t>
            </a:r>
            <a:r>
              <a:rPr lang="el-GR" sz="4100" i="1" dirty="0" smtClean="0">
                <a:latin typeface="Times New Roman" pitchFamily="18" charset="0"/>
                <a:cs typeface="Times New Roman" pitchFamily="18" charset="0"/>
              </a:rPr>
              <a:t>;</a:t>
            </a:r>
          </a:p>
          <a:p>
            <a:pPr lvl="1"/>
            <a:endParaRPr lang="el-GR" sz="4100" i="1" dirty="0" smtClean="0">
              <a:latin typeface="Times New Roman" pitchFamily="18" charset="0"/>
              <a:cs typeface="Times New Roman" pitchFamily="18" charset="0"/>
            </a:endParaRPr>
          </a:p>
          <a:p>
            <a:pPr lvl="1"/>
            <a:r>
              <a:rPr lang="el-GR" sz="4100" i="1" dirty="0" smtClean="0">
                <a:latin typeface="Times New Roman" pitchFamily="18" charset="0"/>
                <a:cs typeface="Times New Roman" pitchFamily="18" charset="0"/>
              </a:rPr>
              <a:t>Το είδος των ερωτήσεων που διατυπώνονται και οι εργασίες που τους ανατίθενται επιτρέπουν στα παιδιά </a:t>
            </a:r>
            <a:r>
              <a:rPr lang="el-GR" sz="4100" i="1" dirty="0" smtClean="0">
                <a:solidFill>
                  <a:srgbClr val="FF0000"/>
                </a:solidFill>
                <a:latin typeface="Times New Roman" pitchFamily="18" charset="0"/>
                <a:cs typeface="Times New Roman" pitchFamily="18" charset="0"/>
              </a:rPr>
              <a:t>να εκφράσουν προσωπικές ιδέες, απόψεις και συναισθήματα</a:t>
            </a:r>
            <a:r>
              <a:rPr lang="el-GR" sz="4100" i="1" dirty="0" smtClean="0">
                <a:latin typeface="Times New Roman" pitchFamily="18" charset="0"/>
                <a:cs typeface="Times New Roman" pitchFamily="18" charset="0"/>
              </a:rPr>
              <a:t>;</a:t>
            </a:r>
          </a:p>
          <a:p>
            <a:pPr lvl="1"/>
            <a:endParaRPr lang="el-GR" sz="4100" i="1" dirty="0" smtClean="0">
              <a:latin typeface="Times New Roman" pitchFamily="18" charset="0"/>
              <a:cs typeface="Times New Roman" pitchFamily="18" charset="0"/>
            </a:endParaRPr>
          </a:p>
          <a:p>
            <a:pPr lvl="1"/>
            <a:r>
              <a:rPr lang="el-GR" sz="4100" i="1" dirty="0" smtClean="0">
                <a:latin typeface="Times New Roman" pitchFamily="18" charset="0"/>
                <a:cs typeface="Times New Roman" pitchFamily="18" charset="0"/>
              </a:rPr>
              <a:t>Υπάρχει </a:t>
            </a:r>
            <a:r>
              <a:rPr lang="el-GR" sz="4100" i="1" dirty="0" smtClean="0">
                <a:solidFill>
                  <a:srgbClr val="FF0000"/>
                </a:solidFill>
                <a:latin typeface="Times New Roman" pitchFamily="18" charset="0"/>
                <a:cs typeface="Times New Roman" pitchFamily="18" charset="0"/>
              </a:rPr>
              <a:t>διαφοροποίηση</a:t>
            </a:r>
            <a:r>
              <a:rPr lang="el-GR" sz="4100" i="1" dirty="0" smtClean="0">
                <a:latin typeface="Times New Roman" pitchFamily="18" charset="0"/>
                <a:cs typeface="Times New Roman" pitchFamily="18" charset="0"/>
              </a:rPr>
              <a:t> των τρόπων που χρησιμοποιεί για να απευθυνθεί στα παιδιά;</a:t>
            </a:r>
          </a:p>
          <a:p>
            <a:pPr marL="800100" lvl="3" indent="-342900">
              <a:buNone/>
            </a:pPr>
            <a:endParaRPr lang="el-GR" sz="1600" b="1" i="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55000" lnSpcReduction="20000"/>
          </a:bodyPr>
          <a:lstStyle/>
          <a:p>
            <a:pPr marL="342900" lvl="2" indent="-342900" algn="ctr"/>
            <a:r>
              <a:rPr lang="el-GR" sz="3300" b="1" u="sng" dirty="0" smtClean="0">
                <a:solidFill>
                  <a:srgbClr val="FF0000"/>
                </a:solidFill>
                <a:latin typeface="Times New Roman" pitchFamily="18" charset="0"/>
                <a:cs typeface="Times New Roman" pitchFamily="18" charset="0"/>
              </a:rPr>
              <a:t>3.  Λεκτική </a:t>
            </a:r>
            <a:r>
              <a:rPr lang="el-GR" sz="3300" b="1" u="sng" dirty="0" err="1" smtClean="0">
                <a:solidFill>
                  <a:srgbClr val="FF0000"/>
                </a:solidFill>
                <a:latin typeface="Times New Roman" pitchFamily="18" charset="0"/>
                <a:cs typeface="Times New Roman" pitchFamily="18" charset="0"/>
              </a:rPr>
              <a:t>επ</a:t>
            </a:r>
            <a:r>
              <a:rPr lang="el-GR" sz="3300" b="1" u="sng" dirty="0" smtClean="0">
                <a:solidFill>
                  <a:srgbClr val="FF0000"/>
                </a:solidFill>
                <a:latin typeface="Times New Roman" pitchFamily="18" charset="0"/>
                <a:cs typeface="Times New Roman" pitchFamily="18" charset="0"/>
              </a:rPr>
              <a:t>/</a:t>
            </a:r>
            <a:r>
              <a:rPr lang="el-GR" sz="3300" b="1" u="sng" dirty="0" err="1" smtClean="0">
                <a:solidFill>
                  <a:srgbClr val="FF0000"/>
                </a:solidFill>
                <a:latin typeface="Times New Roman" pitchFamily="18" charset="0"/>
                <a:cs typeface="Times New Roman" pitchFamily="18" charset="0"/>
              </a:rPr>
              <a:t>νία</a:t>
            </a:r>
            <a:r>
              <a:rPr lang="el-GR" sz="3300" b="1" u="sng" dirty="0" smtClean="0">
                <a:solidFill>
                  <a:srgbClr val="FF0000"/>
                </a:solidFill>
                <a:latin typeface="Times New Roman" pitchFamily="18" charset="0"/>
                <a:cs typeface="Times New Roman" pitchFamily="18" charset="0"/>
              </a:rPr>
              <a:t>: </a:t>
            </a:r>
            <a:r>
              <a:rPr lang="el-GR" sz="3300" dirty="0" smtClean="0">
                <a:solidFill>
                  <a:srgbClr val="FF0000"/>
                </a:solidFill>
                <a:latin typeface="Times New Roman" pitchFamily="18" charset="0"/>
                <a:cs typeface="Times New Roman" pitchFamily="18" charset="0"/>
              </a:rPr>
              <a:t>Οι ερωτήσεις και ο ρόλος τους στην εκπαιδευτική διαδικασία</a:t>
            </a:r>
          </a:p>
          <a:p>
            <a:endParaRPr lang="el-GR" sz="3300" dirty="0" smtClean="0"/>
          </a:p>
          <a:p>
            <a:r>
              <a:rPr lang="el-GR" sz="3300" b="1" dirty="0" smtClean="0">
                <a:latin typeface="Times New Roman" pitchFamily="18" charset="0"/>
                <a:cs typeface="Times New Roman" pitchFamily="18" charset="0"/>
              </a:rPr>
              <a:t>(β) Όταν παρατηρείς  </a:t>
            </a:r>
            <a:r>
              <a:rPr lang="el-GR" sz="3300" dirty="0" smtClean="0">
                <a:latin typeface="Times New Roman" pitchFamily="18" charset="0"/>
                <a:cs typeface="Times New Roman" pitchFamily="18" charset="0"/>
              </a:rPr>
              <a:t>προσπάθησε να </a:t>
            </a:r>
            <a:r>
              <a:rPr lang="el-GR" sz="3300" b="1" dirty="0" smtClean="0">
                <a:latin typeface="Times New Roman" pitchFamily="18" charset="0"/>
                <a:cs typeface="Times New Roman" pitchFamily="18" charset="0"/>
              </a:rPr>
              <a:t>κατηγοριοποιήσεις </a:t>
            </a:r>
            <a:r>
              <a:rPr lang="el-GR" sz="3300" dirty="0" smtClean="0">
                <a:latin typeface="Times New Roman" pitchFamily="18" charset="0"/>
                <a:cs typeface="Times New Roman" pitchFamily="18" charset="0"/>
              </a:rPr>
              <a:t>τους </a:t>
            </a:r>
            <a:r>
              <a:rPr lang="el-GR" sz="3300" b="1" dirty="0" smtClean="0">
                <a:latin typeface="Times New Roman" pitchFamily="18" charset="0"/>
                <a:cs typeface="Times New Roman" pitchFamily="18" charset="0"/>
              </a:rPr>
              <a:t>τρόπους </a:t>
            </a:r>
            <a:r>
              <a:rPr lang="el-GR" sz="3300" dirty="0" smtClean="0">
                <a:latin typeface="Times New Roman" pitchFamily="18" charset="0"/>
                <a:cs typeface="Times New Roman" pitchFamily="18" charset="0"/>
              </a:rPr>
              <a:t>με τους οποίους ο/η νηπιαγωγός </a:t>
            </a:r>
            <a:r>
              <a:rPr lang="el-GR" sz="3300" b="1" dirty="0" smtClean="0">
                <a:latin typeface="Times New Roman" pitchFamily="18" charset="0"/>
                <a:cs typeface="Times New Roman" pitchFamily="18" charset="0"/>
              </a:rPr>
              <a:t>αντιμετωπίζει </a:t>
            </a:r>
            <a:r>
              <a:rPr lang="el-GR" sz="3300" dirty="0" smtClean="0">
                <a:latin typeface="Times New Roman" pitchFamily="18" charset="0"/>
                <a:cs typeface="Times New Roman" pitchFamily="18" charset="0"/>
              </a:rPr>
              <a:t>τις</a:t>
            </a:r>
            <a:r>
              <a:rPr lang="el-GR" sz="3300" b="1" dirty="0" smtClean="0">
                <a:latin typeface="Times New Roman" pitchFamily="18" charset="0"/>
                <a:cs typeface="Times New Roman" pitchFamily="18" charset="0"/>
              </a:rPr>
              <a:t> άστοχες απαντήσεις </a:t>
            </a:r>
            <a:r>
              <a:rPr lang="el-GR" sz="3300" dirty="0" smtClean="0">
                <a:latin typeface="Times New Roman" pitchFamily="18" charset="0"/>
                <a:cs typeface="Times New Roman" pitchFamily="18" charset="0"/>
              </a:rPr>
              <a:t>των παιδιών:</a:t>
            </a:r>
          </a:p>
          <a:p>
            <a:pPr lvl="1"/>
            <a:r>
              <a:rPr lang="el-GR" sz="3400" i="1" dirty="0" smtClean="0">
                <a:solidFill>
                  <a:srgbClr val="FF0000"/>
                </a:solidFill>
                <a:latin typeface="Times New Roman" pitchFamily="18" charset="0"/>
                <a:cs typeface="Times New Roman" pitchFamily="18" charset="0"/>
              </a:rPr>
              <a:t>Πώς αντιδρά </a:t>
            </a:r>
            <a:r>
              <a:rPr lang="el-GR" sz="3400" i="1" dirty="0" smtClean="0">
                <a:latin typeface="Times New Roman" pitchFamily="18" charset="0"/>
                <a:cs typeface="Times New Roman" pitchFamily="18" charset="0"/>
              </a:rPr>
              <a:t>ο/η εκπαιδευτικός όταν ένα παιδί κάνει λάθος; Αποτιμά την απάντηση των παιδιών [σωστό-</a:t>
            </a:r>
            <a:r>
              <a:rPr lang="el-GR" sz="3400" i="1" dirty="0" err="1" smtClean="0">
                <a:latin typeface="Times New Roman" pitchFamily="18" charset="0"/>
                <a:cs typeface="Times New Roman" pitchFamily="18" charset="0"/>
              </a:rPr>
              <a:t>λάθο</a:t>
            </a:r>
            <a:r>
              <a:rPr lang="el-GR" sz="3400" i="1" dirty="0" smtClean="0">
                <a:latin typeface="Times New Roman" pitchFamily="18" charset="0"/>
                <a:cs typeface="Times New Roman" pitchFamily="18" charset="0"/>
              </a:rPr>
              <a:t>ς];</a:t>
            </a:r>
          </a:p>
          <a:p>
            <a:pPr lvl="1"/>
            <a:endParaRPr lang="el-GR" sz="1700" i="1" dirty="0" smtClean="0">
              <a:latin typeface="Times New Roman" pitchFamily="18" charset="0"/>
              <a:cs typeface="Times New Roman" pitchFamily="18" charset="0"/>
            </a:endParaRPr>
          </a:p>
          <a:p>
            <a:pPr lvl="1"/>
            <a:r>
              <a:rPr lang="el-GR" sz="3400" i="1" dirty="0" smtClean="0">
                <a:solidFill>
                  <a:srgbClr val="FF0000"/>
                </a:solidFill>
                <a:latin typeface="Times New Roman" pitchFamily="18" charset="0"/>
                <a:cs typeface="Times New Roman" pitchFamily="18" charset="0"/>
              </a:rPr>
              <a:t>Επεκτείνει τ</a:t>
            </a:r>
            <a:r>
              <a:rPr lang="el-GR" sz="3400" i="1" dirty="0" smtClean="0">
                <a:latin typeface="Times New Roman" pitchFamily="18" charset="0"/>
                <a:cs typeface="Times New Roman" pitchFamily="18" charset="0"/>
              </a:rPr>
              <a:t>ον προβληματισμό;</a:t>
            </a:r>
          </a:p>
          <a:p>
            <a:pPr lvl="1"/>
            <a:endParaRPr lang="el-GR" sz="3400" i="1" dirty="0" smtClean="0">
              <a:latin typeface="Times New Roman" pitchFamily="18" charset="0"/>
              <a:cs typeface="Times New Roman" pitchFamily="18" charset="0"/>
            </a:endParaRPr>
          </a:p>
          <a:p>
            <a:pPr lvl="1"/>
            <a:r>
              <a:rPr lang="el-GR" sz="3400" i="1" dirty="0" smtClean="0">
                <a:latin typeface="Times New Roman" pitchFamily="18" charset="0"/>
                <a:cs typeface="Times New Roman" pitchFamily="18" charset="0"/>
              </a:rPr>
              <a:t>Τα καλεί </a:t>
            </a:r>
            <a:r>
              <a:rPr lang="el-GR" sz="3400" i="1" dirty="0" smtClean="0">
                <a:solidFill>
                  <a:srgbClr val="FF0000"/>
                </a:solidFill>
                <a:latin typeface="Times New Roman" pitchFamily="18" charset="0"/>
                <a:cs typeface="Times New Roman" pitchFamily="18" charset="0"/>
              </a:rPr>
              <a:t>να επεξεργαστούν </a:t>
            </a:r>
            <a:r>
              <a:rPr lang="el-GR" sz="3400" i="1" dirty="0" smtClean="0">
                <a:latin typeface="Times New Roman" pitchFamily="18" charset="0"/>
                <a:cs typeface="Times New Roman" pitchFamily="18" charset="0"/>
              </a:rPr>
              <a:t>πάλι το ζητούμενο θέτοντας νέες ερωτήσεις;</a:t>
            </a:r>
          </a:p>
          <a:p>
            <a:pPr lvl="1"/>
            <a:endParaRPr lang="el-GR" sz="3400" i="1" dirty="0" smtClean="0">
              <a:latin typeface="Times New Roman" pitchFamily="18" charset="0"/>
              <a:cs typeface="Times New Roman" pitchFamily="18" charset="0"/>
            </a:endParaRPr>
          </a:p>
          <a:p>
            <a:pPr lvl="1"/>
            <a:r>
              <a:rPr lang="el-GR" sz="3400" i="1" dirty="0" smtClean="0">
                <a:latin typeface="Times New Roman" pitchFamily="18" charset="0"/>
                <a:cs typeface="Times New Roman" pitchFamily="18" charset="0"/>
              </a:rPr>
              <a:t>Αξιοποιείται η «άστοχη» απάντηση από τον εκπαιδευτικό και </a:t>
            </a:r>
            <a:r>
              <a:rPr lang="el-GR" sz="3400" b="1" i="1" dirty="0" smtClean="0">
                <a:latin typeface="Times New Roman" pitchFamily="18" charset="0"/>
                <a:cs typeface="Times New Roman" pitchFamily="18" charset="0"/>
              </a:rPr>
              <a:t>καλούνται</a:t>
            </a:r>
            <a:r>
              <a:rPr lang="el-GR" sz="3400" i="1" dirty="0" smtClean="0">
                <a:latin typeface="Times New Roman" pitchFamily="18" charset="0"/>
                <a:cs typeface="Times New Roman" pitchFamily="18" charset="0"/>
              </a:rPr>
              <a:t> τα παιδιά </a:t>
            </a:r>
            <a:r>
              <a:rPr lang="el-GR" sz="3400" b="1" i="1" dirty="0" smtClean="0">
                <a:latin typeface="Times New Roman" pitchFamily="18" charset="0"/>
                <a:cs typeface="Times New Roman" pitchFamily="18" charset="0"/>
              </a:rPr>
              <a:t>σε επεξεργασία </a:t>
            </a:r>
            <a:r>
              <a:rPr lang="el-GR" sz="3400" i="1" dirty="0" smtClean="0">
                <a:latin typeface="Times New Roman" pitchFamily="18" charset="0"/>
                <a:cs typeface="Times New Roman" pitchFamily="18" charset="0"/>
              </a:rPr>
              <a:t>της ώστε </a:t>
            </a:r>
            <a:r>
              <a:rPr lang="el-GR" sz="3400" b="1" i="1" dirty="0" smtClean="0">
                <a:latin typeface="Times New Roman" pitchFamily="18" charset="0"/>
                <a:cs typeface="Times New Roman" pitchFamily="18" charset="0"/>
              </a:rPr>
              <a:t>να οδηγηθούν </a:t>
            </a:r>
            <a:r>
              <a:rPr lang="el-GR" sz="3400" i="1" dirty="0" smtClean="0">
                <a:latin typeface="Times New Roman" pitchFamily="18" charset="0"/>
                <a:cs typeface="Times New Roman" pitchFamily="18" charset="0"/>
              </a:rPr>
              <a:t>σε </a:t>
            </a:r>
            <a:r>
              <a:rPr lang="el-GR" sz="3400" i="1" dirty="0" smtClean="0">
                <a:solidFill>
                  <a:srgbClr val="FF0000"/>
                </a:solidFill>
                <a:latin typeface="Times New Roman" pitchFamily="18" charset="0"/>
                <a:cs typeface="Times New Roman" pitchFamily="18" charset="0"/>
              </a:rPr>
              <a:t>αυτοδιόρθωσή</a:t>
            </a:r>
            <a:r>
              <a:rPr lang="el-GR" sz="3400" i="1" dirty="0" smtClean="0">
                <a:latin typeface="Times New Roman" pitchFamily="18" charset="0"/>
                <a:cs typeface="Times New Roman" pitchFamily="18" charset="0"/>
              </a:rPr>
              <a:t> τους;</a:t>
            </a:r>
          </a:p>
          <a:p>
            <a:pPr lvl="1"/>
            <a:endParaRPr lang="el-GR" sz="3400" i="1" dirty="0" smtClean="0">
              <a:latin typeface="Times New Roman" pitchFamily="18" charset="0"/>
              <a:cs typeface="Times New Roman" pitchFamily="18" charset="0"/>
            </a:endParaRPr>
          </a:p>
          <a:p>
            <a:pPr lvl="1"/>
            <a:r>
              <a:rPr lang="el-GR" sz="3400" i="1" dirty="0" smtClean="0">
                <a:latin typeface="Times New Roman" pitchFamily="18" charset="0"/>
                <a:cs typeface="Times New Roman" pitchFamily="18" charset="0"/>
              </a:rPr>
              <a:t>Ποια ερωτήματα σας δημιουργούνται ως προς τις </a:t>
            </a:r>
            <a:r>
              <a:rPr lang="el-GR" sz="3400" i="1" dirty="0" smtClean="0">
                <a:solidFill>
                  <a:srgbClr val="FF0000"/>
                </a:solidFill>
                <a:latin typeface="Times New Roman" pitchFamily="18" charset="0"/>
                <a:cs typeface="Times New Roman" pitchFamily="18" charset="0"/>
              </a:rPr>
              <a:t>επιλογές</a:t>
            </a:r>
            <a:r>
              <a:rPr lang="el-GR" sz="3400" i="1" dirty="0" smtClean="0">
                <a:latin typeface="Times New Roman" pitchFamily="18" charset="0"/>
                <a:cs typeface="Times New Roman" pitchFamily="18" charset="0"/>
              </a:rPr>
              <a:t> τού/ </a:t>
            </a:r>
            <a:r>
              <a:rPr lang="el-GR" sz="3400" i="1" dirty="0" err="1" smtClean="0">
                <a:latin typeface="Times New Roman" pitchFamily="18" charset="0"/>
                <a:cs typeface="Times New Roman" pitchFamily="18" charset="0"/>
              </a:rPr>
              <a:t>τής</a:t>
            </a:r>
            <a:r>
              <a:rPr lang="el-GR" sz="3400" i="1" dirty="0" smtClean="0">
                <a:latin typeface="Times New Roman" pitchFamily="18" charset="0"/>
                <a:cs typeface="Times New Roman" pitchFamily="18" charset="0"/>
              </a:rPr>
              <a:t> εκπαιδευτικού;</a:t>
            </a:r>
          </a:p>
          <a:p>
            <a:pPr lvl="1"/>
            <a:endParaRPr lang="el-GR" sz="3400" i="1" dirty="0" smtClean="0">
              <a:latin typeface="Times New Roman" pitchFamily="18" charset="0"/>
              <a:cs typeface="Times New Roman" pitchFamily="18" charset="0"/>
            </a:endParaRPr>
          </a:p>
          <a:p>
            <a:pPr lvl="1"/>
            <a:r>
              <a:rPr lang="el-GR" sz="3400" i="1" dirty="0" smtClean="0">
                <a:latin typeface="Times New Roman" pitchFamily="18" charset="0"/>
                <a:cs typeface="Times New Roman" pitchFamily="18" charset="0"/>
              </a:rPr>
              <a:t>Ποιοι πιστεύετε ότι είναι οι </a:t>
            </a:r>
            <a:r>
              <a:rPr lang="el-GR" sz="3400" i="1" dirty="0" smtClean="0">
                <a:solidFill>
                  <a:srgbClr val="FF0000"/>
                </a:solidFill>
                <a:latin typeface="Times New Roman" pitchFamily="18" charset="0"/>
                <a:cs typeface="Times New Roman" pitchFamily="18" charset="0"/>
              </a:rPr>
              <a:t>στόχοι</a:t>
            </a:r>
            <a:r>
              <a:rPr lang="el-GR" sz="3400" i="1" dirty="0" smtClean="0">
                <a:latin typeface="Times New Roman" pitchFamily="18" charset="0"/>
                <a:cs typeface="Times New Roman" pitchFamily="18" charset="0"/>
              </a:rPr>
              <a:t> του/της σε κάθε περίπτωση και σε ποιο βαθμό φαίνεται να τους επιτυγχάνει;</a:t>
            </a:r>
          </a:p>
          <a:p>
            <a:pPr marL="342900" lvl="2" indent="-342900">
              <a:buNone/>
            </a:pPr>
            <a:endParaRPr lang="el-GR" sz="3800" b="1" u="sng"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929718"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9144000" cy="6143644"/>
          </a:xfrm>
        </p:spPr>
        <p:txBody>
          <a:bodyPr>
            <a:normAutofit/>
          </a:bodyPr>
          <a:lstStyle/>
          <a:p>
            <a:pPr marL="457200" indent="-457200" algn="ctr">
              <a:buNone/>
            </a:pPr>
            <a:r>
              <a:rPr lang="el-GR" sz="2200" b="1" i="1" u="sng" dirty="0" smtClean="0">
                <a:solidFill>
                  <a:srgbClr val="FF0000"/>
                </a:solidFill>
                <a:latin typeface="Times New Roman" pitchFamily="18" charset="0"/>
                <a:cs typeface="Times New Roman" pitchFamily="18" charset="0"/>
              </a:rPr>
              <a:t>Σύνοψη / Λέξεις-κλειδιά </a:t>
            </a:r>
          </a:p>
          <a:p>
            <a:pPr marL="457200" indent="-457200" algn="ctr">
              <a:buNone/>
            </a:pPr>
            <a:endParaRPr lang="el-GR" sz="2200" b="1" i="1" u="sng" dirty="0" smtClean="0">
              <a:solidFill>
                <a:srgbClr val="FF0000"/>
              </a:solidFill>
              <a:latin typeface="Times New Roman" pitchFamily="18" charset="0"/>
              <a:cs typeface="Times New Roman" pitchFamily="18" charset="0"/>
            </a:endParaRPr>
          </a:p>
          <a:p>
            <a:pPr marL="457200" indent="-457200" algn="ctr">
              <a:buAutoNum type="arabicPeriod"/>
            </a:pPr>
            <a:r>
              <a:rPr lang="el-GR" sz="2200" b="1" i="1" dirty="0" smtClean="0">
                <a:solidFill>
                  <a:srgbClr val="C00000"/>
                </a:solidFill>
                <a:latin typeface="Times New Roman" pitchFamily="18" charset="0"/>
                <a:cs typeface="Times New Roman" pitchFamily="18" charset="0"/>
              </a:rPr>
              <a:t>Κλίμα</a:t>
            </a:r>
            <a:r>
              <a:rPr lang="el-GR" sz="2200" b="1" i="1" dirty="0" smtClean="0">
                <a:solidFill>
                  <a:schemeClr val="tx1">
                    <a:lumMod val="95000"/>
                    <a:lumOff val="5000"/>
                  </a:schemeClr>
                </a:solidFill>
                <a:latin typeface="Times New Roman" pitchFamily="18" charset="0"/>
                <a:cs typeface="Times New Roman" pitchFamily="18" charset="0"/>
              </a:rPr>
              <a:t> της τάξης</a:t>
            </a:r>
          </a:p>
          <a:p>
            <a:pPr marL="457200" indent="-457200" algn="ctr">
              <a:buAutoNum type="arabicPeriod"/>
            </a:pPr>
            <a:endParaRPr lang="el-GR" sz="2200" b="1" i="1" dirty="0" smtClean="0">
              <a:solidFill>
                <a:schemeClr val="tx1">
                  <a:lumMod val="95000"/>
                  <a:lumOff val="5000"/>
                </a:schemeClr>
              </a:solidFill>
              <a:latin typeface="Times New Roman" pitchFamily="18" charset="0"/>
              <a:cs typeface="Times New Roman" pitchFamily="18" charset="0"/>
            </a:endParaRPr>
          </a:p>
          <a:p>
            <a:pPr marL="457200" indent="-457200" algn="ctr">
              <a:buAutoNum type="arabicPeriod"/>
            </a:pPr>
            <a:r>
              <a:rPr lang="el-GR" sz="2200" b="1" i="1" dirty="0" smtClean="0">
                <a:solidFill>
                  <a:srgbClr val="C00000"/>
                </a:solidFill>
                <a:latin typeface="Times New Roman" pitchFamily="18" charset="0"/>
                <a:cs typeface="Times New Roman" pitchFamily="18" charset="0"/>
              </a:rPr>
              <a:t>Τρόποι επικοινωνίας </a:t>
            </a:r>
            <a:r>
              <a:rPr lang="el-GR" sz="2200" b="1" i="1" dirty="0" smtClean="0">
                <a:solidFill>
                  <a:schemeClr val="tx1">
                    <a:lumMod val="95000"/>
                    <a:lumOff val="5000"/>
                  </a:schemeClr>
                </a:solidFill>
                <a:latin typeface="Times New Roman" pitchFamily="18" charset="0"/>
                <a:cs typeface="Times New Roman" pitchFamily="18" charset="0"/>
              </a:rPr>
              <a:t>στην τάξη</a:t>
            </a:r>
          </a:p>
          <a:p>
            <a:pPr marL="457200" indent="-457200" algn="ctr">
              <a:buAutoNum type="arabicPeriod"/>
            </a:pPr>
            <a:endParaRPr lang="el-GR" sz="2200" b="1" i="1" dirty="0" smtClean="0">
              <a:solidFill>
                <a:schemeClr val="tx1">
                  <a:lumMod val="95000"/>
                  <a:lumOff val="5000"/>
                </a:schemeClr>
              </a:solidFill>
              <a:latin typeface="Times New Roman" pitchFamily="18" charset="0"/>
              <a:cs typeface="Times New Roman" pitchFamily="18" charset="0"/>
            </a:endParaRPr>
          </a:p>
          <a:p>
            <a:pPr marL="457200" indent="-457200" algn="ctr">
              <a:buAutoNum type="arabicPeriod"/>
            </a:pPr>
            <a:r>
              <a:rPr lang="el-GR" sz="2200" b="1" i="1" dirty="0" smtClean="0">
                <a:solidFill>
                  <a:schemeClr val="tx1">
                    <a:lumMod val="95000"/>
                    <a:lumOff val="5000"/>
                  </a:schemeClr>
                </a:solidFill>
                <a:latin typeface="Times New Roman" pitchFamily="18" charset="0"/>
                <a:cs typeface="Times New Roman" pitchFamily="18" charset="0"/>
              </a:rPr>
              <a:t>Ο ρόλος των </a:t>
            </a:r>
            <a:r>
              <a:rPr lang="el-GR" sz="2200" b="1" i="1" dirty="0" smtClean="0">
                <a:solidFill>
                  <a:srgbClr val="C00000"/>
                </a:solidFill>
                <a:latin typeface="Times New Roman" pitchFamily="18" charset="0"/>
                <a:cs typeface="Times New Roman" pitchFamily="18" charset="0"/>
              </a:rPr>
              <a:t>ερωτήσεων</a:t>
            </a:r>
            <a:r>
              <a:rPr lang="el-GR" sz="2200" b="1" i="1" dirty="0" smtClean="0">
                <a:solidFill>
                  <a:schemeClr val="tx1">
                    <a:lumMod val="95000"/>
                    <a:lumOff val="5000"/>
                  </a:schemeClr>
                </a:solidFill>
                <a:latin typeface="Times New Roman" pitchFamily="18" charset="0"/>
                <a:cs typeface="Times New Roman" pitchFamily="18" charset="0"/>
              </a:rPr>
              <a:t> </a:t>
            </a:r>
          </a:p>
          <a:p>
            <a:pPr marL="457200" indent="-457200" algn="ctr">
              <a:buNone/>
            </a:pPr>
            <a:r>
              <a:rPr lang="el-GR" sz="2200" b="1" i="1" dirty="0" smtClean="0">
                <a:solidFill>
                  <a:schemeClr val="tx1">
                    <a:lumMod val="95000"/>
                    <a:lumOff val="5000"/>
                  </a:schemeClr>
                </a:solidFill>
                <a:latin typeface="Times New Roman" pitchFamily="18" charset="0"/>
                <a:cs typeface="Times New Roman" pitchFamily="18" charset="0"/>
              </a:rPr>
              <a:t>στην εκπαιδευτική διαδικασία</a:t>
            </a:r>
          </a:p>
          <a:p>
            <a:pPr marL="457200" indent="-457200" algn="ctr">
              <a:buNone/>
            </a:pPr>
            <a:endParaRPr lang="el-GR" sz="2200" b="1" i="1" dirty="0" smtClean="0">
              <a:solidFill>
                <a:schemeClr val="tx1">
                  <a:lumMod val="95000"/>
                  <a:lumOff val="5000"/>
                </a:schemeClr>
              </a:solidFill>
              <a:latin typeface="Times New Roman" pitchFamily="18" charset="0"/>
              <a:cs typeface="Times New Roman" pitchFamily="18" charset="0"/>
            </a:endParaRPr>
          </a:p>
          <a:p>
            <a:pPr marL="457200" indent="-457200" algn="ctr">
              <a:buNone/>
            </a:pPr>
            <a:r>
              <a:rPr lang="el-GR" sz="2200" b="1" i="1" dirty="0" smtClean="0">
                <a:solidFill>
                  <a:schemeClr val="tx1">
                    <a:lumMod val="95000"/>
                    <a:lumOff val="5000"/>
                  </a:schemeClr>
                </a:solidFill>
                <a:latin typeface="Times New Roman" pitchFamily="18" charset="0"/>
                <a:cs typeface="Times New Roman" pitchFamily="18" charset="0"/>
              </a:rPr>
              <a:t>4. Η  αξιοποίηση των λανθασμένων/ </a:t>
            </a:r>
            <a:r>
              <a:rPr lang="el-GR" sz="2200" b="1" i="1" dirty="0" smtClean="0">
                <a:solidFill>
                  <a:srgbClr val="C00000"/>
                </a:solidFill>
                <a:latin typeface="Times New Roman" pitchFamily="18" charset="0"/>
                <a:cs typeface="Times New Roman" pitchFamily="18" charset="0"/>
              </a:rPr>
              <a:t>«άστοχων» </a:t>
            </a:r>
          </a:p>
          <a:p>
            <a:pPr marL="457200" indent="-457200" algn="ctr">
              <a:buNone/>
            </a:pPr>
            <a:r>
              <a:rPr lang="el-GR" sz="2200" b="1" i="1" dirty="0" smtClean="0">
                <a:solidFill>
                  <a:srgbClr val="C00000"/>
                </a:solidFill>
                <a:latin typeface="Times New Roman" pitchFamily="18" charset="0"/>
                <a:cs typeface="Times New Roman" pitchFamily="18" charset="0"/>
              </a:rPr>
              <a:t>απαντήσεων</a:t>
            </a:r>
            <a:r>
              <a:rPr lang="el-GR" sz="2200" b="1" i="1" dirty="0" smtClean="0">
                <a:solidFill>
                  <a:schemeClr val="tx1">
                    <a:lumMod val="95000"/>
                    <a:lumOff val="5000"/>
                  </a:schemeClr>
                </a:solidFill>
                <a:latin typeface="Times New Roman" pitchFamily="18" charset="0"/>
                <a:cs typeface="Times New Roman" pitchFamily="18" charset="0"/>
              </a:rPr>
              <a:t> των παιδιών στην τάξη.</a:t>
            </a:r>
          </a:p>
          <a:p>
            <a:pPr marL="457200" indent="-457200" algn="ctr">
              <a:buAutoNum type="arabicPeriod"/>
            </a:pPr>
            <a:endParaRPr lang="el-GR" sz="2200" b="1" i="1" dirty="0" smtClean="0">
              <a:solidFill>
                <a:schemeClr val="tx1">
                  <a:lumMod val="95000"/>
                  <a:lumOff val="5000"/>
                </a:schemeClr>
              </a:solidFill>
              <a:latin typeface="Times New Roman" pitchFamily="18" charset="0"/>
              <a:cs typeface="Times New Roman" pitchFamily="18" charset="0"/>
            </a:endParaRPr>
          </a:p>
          <a:p>
            <a:pPr marL="457200" indent="-457200" algn="ctr">
              <a:buAutoNum type="arabicPeriod"/>
            </a:pPr>
            <a:endParaRPr lang="el-GR" sz="2200" b="1" i="1" dirty="0" smtClean="0">
              <a:solidFill>
                <a:schemeClr val="tx1">
                  <a:lumMod val="95000"/>
                  <a:lumOff val="5000"/>
                </a:schemeClr>
              </a:solidFill>
              <a:latin typeface="Times New Roman" pitchFamily="18" charset="0"/>
              <a:cs typeface="Times New Roman" pitchFamily="18" charset="0"/>
            </a:endParaRPr>
          </a:p>
          <a:p>
            <a:pPr marL="457200" indent="-457200" algn="ctr">
              <a:buAutoNum type="arabicPeriod"/>
            </a:pPr>
            <a:endParaRPr lang="el-GR" sz="2200" b="1" i="1" dirty="0" smtClean="0">
              <a:solidFill>
                <a:schemeClr val="tx1">
                  <a:lumMod val="95000"/>
                  <a:lumOff val="5000"/>
                </a:schemeClr>
              </a:solidFill>
              <a:latin typeface="Times New Roman" pitchFamily="18" charset="0"/>
              <a:cs typeface="Times New Roman" pitchFamily="18" charset="0"/>
            </a:endParaRPr>
          </a:p>
          <a:p>
            <a:pPr marL="457200" indent="-457200">
              <a:buNone/>
            </a:pPr>
            <a:endParaRPr lang="el-GR" sz="2200" b="1" i="1" dirty="0" smtClean="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929718"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9144000" cy="6143644"/>
          </a:xfrm>
        </p:spPr>
        <p:txBody>
          <a:bodyPr>
            <a:normAutofit/>
          </a:bodyPr>
          <a:lstStyle/>
          <a:p>
            <a:pPr marL="457200" indent="-457200" algn="ctr">
              <a:buAutoNum type="arabicPeriod"/>
            </a:pPr>
            <a:r>
              <a:rPr lang="el-GR" sz="2200" b="1" i="1" u="sng" dirty="0" smtClean="0">
                <a:solidFill>
                  <a:srgbClr val="FF0000"/>
                </a:solidFill>
                <a:latin typeface="Times New Roman" pitchFamily="18" charset="0"/>
                <a:cs typeface="Times New Roman" pitchFamily="18" charset="0"/>
              </a:rPr>
              <a:t>Σύνοψη / Λέξεις-κλειδιά για το κλίμα της τάξης</a:t>
            </a:r>
          </a:p>
          <a:p>
            <a:pPr marL="457200" indent="-457200" algn="ctr">
              <a:buAutoNum type="arabicPeriod"/>
            </a:pPr>
            <a:endParaRPr lang="el-GR" sz="2200" b="1" i="1" u="sng" dirty="0" smtClean="0">
              <a:solidFill>
                <a:srgbClr val="FF0000"/>
              </a:solidFill>
              <a:latin typeface="Times New Roman" pitchFamily="18" charset="0"/>
              <a:cs typeface="Times New Roman" pitchFamily="18" charset="0"/>
            </a:endParaRPr>
          </a:p>
          <a:p>
            <a:pPr marL="457200" indent="-457200">
              <a:buNone/>
            </a:pPr>
            <a:endParaRPr lang="el-GR" sz="2200" b="1" i="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2000232" y="1285860"/>
            <a:ext cx="5000660" cy="5214974"/>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l-GR" sz="1900" b="1" i="1" dirty="0" smtClean="0">
              <a:latin typeface="Times New Roman" pitchFamily="18" charset="0"/>
              <a:cs typeface="Times New Roman" pitchFamily="18" charset="0"/>
            </a:endParaRPr>
          </a:p>
          <a:p>
            <a:pPr lvl="1"/>
            <a:endParaRPr lang="el-GR" sz="1900" b="1" i="1" dirty="0" smtClean="0">
              <a:latin typeface="Times New Roman" pitchFamily="18" charset="0"/>
              <a:cs typeface="Times New Roman" pitchFamily="18" charset="0"/>
            </a:endParaRP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Ασφαλές συναισθηματικό πλαίσιο</a:t>
            </a:r>
            <a:r>
              <a:rPr lang="el-GR" sz="2200" i="1" dirty="0" smtClean="0">
                <a:solidFill>
                  <a:schemeClr val="tx1"/>
                </a:solidFill>
                <a:latin typeface="Times New Roman" pitchFamily="18" charset="0"/>
                <a:cs typeface="Times New Roman" pitchFamily="18" charset="0"/>
              </a:rPr>
              <a:t>, </a:t>
            </a: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Ελεύθερη έκφραση</a:t>
            </a: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Μοιραζόμαστε βιώματα – αλληλεπιδρούμε</a:t>
            </a: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Κλίμα αποδοχής </a:t>
            </a:r>
            <a:r>
              <a:rPr lang="el-GR" sz="2200" i="1" dirty="0" smtClean="0">
                <a:solidFill>
                  <a:schemeClr val="tx1"/>
                </a:solidFill>
                <a:latin typeface="Times New Roman" pitchFamily="18" charset="0"/>
                <a:cs typeface="Times New Roman" pitchFamily="18" charset="0"/>
              </a:rPr>
              <a:t>(ταυτότητα, άτυπες γνώσεις, εμπειρίες, βιώματα  παιδιών)</a:t>
            </a: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Ενεργητική εμπλοκή </a:t>
            </a: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Φωνή των παιδιών </a:t>
            </a: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Ενεργητική ακρόαση</a:t>
            </a:r>
          </a:p>
          <a:p>
            <a:pPr lvl="1">
              <a:buFont typeface="Wingdings" pitchFamily="2" charset="2"/>
              <a:buChar char="ü"/>
            </a:pPr>
            <a:r>
              <a:rPr lang="el-GR" sz="2200" b="1" i="1" dirty="0" smtClean="0">
                <a:solidFill>
                  <a:schemeClr val="tx1"/>
                </a:solidFill>
                <a:latin typeface="Times New Roman" pitchFamily="18" charset="0"/>
                <a:cs typeface="Times New Roman" pitchFamily="18" charset="0"/>
              </a:rPr>
              <a:t>Επιτρεπτικό κλίμα, για ενεργή συμμετοχή γνώσεις.  </a:t>
            </a:r>
          </a:p>
          <a:p>
            <a:pPr lvl="1">
              <a:buFont typeface="Wingdings" pitchFamily="2" charset="2"/>
              <a:buChar char="ü"/>
            </a:pPr>
            <a:endParaRPr lang="el-GR" sz="2200" b="1" i="1" dirty="0" smtClean="0">
              <a:solidFill>
                <a:schemeClr val="tx1"/>
              </a:solidFill>
              <a:latin typeface="Times New Roman" pitchFamily="18" charset="0"/>
              <a:cs typeface="Times New Roman" pitchFamily="18" charset="0"/>
            </a:endParaRPr>
          </a:p>
          <a:p>
            <a:pPr lvl="1"/>
            <a:endParaRPr lang="el-GR" sz="2200" i="1" dirty="0" smtClean="0">
              <a:latin typeface="Times New Roman" pitchFamily="18" charset="0"/>
              <a:cs typeface="Times New Roman" pitchFamily="18" charset="0"/>
            </a:endParaRPr>
          </a:p>
          <a:p>
            <a:pPr algn="ctr"/>
            <a:endParaRPr lang="el-GR" dirty="0"/>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929718" cy="500042"/>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428604"/>
            <a:ext cx="9144000" cy="6429396"/>
          </a:xfrm>
        </p:spPr>
        <p:txBody>
          <a:bodyPr>
            <a:normAutofit/>
          </a:bodyPr>
          <a:lstStyle/>
          <a:p>
            <a:pPr marL="457200" indent="-457200" algn="ctr">
              <a:buNone/>
            </a:pPr>
            <a:r>
              <a:rPr lang="el-GR" sz="2200" b="1" i="1" dirty="0" smtClean="0">
                <a:latin typeface="Times New Roman" pitchFamily="18" charset="0"/>
                <a:cs typeface="Times New Roman" pitchFamily="18" charset="0"/>
              </a:rPr>
              <a:t>2. Σύνοψη / Λέξεις-κλειδιά για τους τρόπους επικοινωνίας στην τάξη</a:t>
            </a:r>
          </a:p>
          <a:p>
            <a:pPr marL="457200" indent="-457200" algn="ctr">
              <a:buAutoNum type="arabicPeriod"/>
            </a:pPr>
            <a:endParaRPr lang="el-GR" sz="2200" b="1" i="1" u="sng" dirty="0" smtClean="0">
              <a:solidFill>
                <a:srgbClr val="FF0000"/>
              </a:solidFill>
              <a:latin typeface="Times New Roman" pitchFamily="18" charset="0"/>
              <a:cs typeface="Times New Roman" pitchFamily="18" charset="0"/>
            </a:endParaRPr>
          </a:p>
          <a:p>
            <a:pPr marL="457200" indent="-457200">
              <a:buNone/>
            </a:pPr>
            <a:endParaRPr lang="el-GR" sz="2200" b="1" i="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0" y="928670"/>
            <a:ext cx="4643438" cy="592933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l-GR" sz="1400" b="1" i="1" dirty="0" smtClean="0">
              <a:solidFill>
                <a:schemeClr val="tx1"/>
              </a:solidFill>
              <a:latin typeface="Times New Roman" pitchFamily="18" charset="0"/>
              <a:cs typeface="Times New Roman" pitchFamily="18" charset="0"/>
            </a:endParaRPr>
          </a:p>
          <a:p>
            <a:pPr lvl="1"/>
            <a:endParaRPr lang="el-GR" sz="1400" b="1" i="1" dirty="0" smtClean="0">
              <a:solidFill>
                <a:schemeClr val="tx1"/>
              </a:solidFill>
              <a:latin typeface="Times New Roman" pitchFamily="18" charset="0"/>
              <a:cs typeface="Times New Roman" pitchFamily="18" charset="0"/>
            </a:endParaRPr>
          </a:p>
          <a:p>
            <a:pPr lvl="1"/>
            <a:endParaRPr lang="el-GR" sz="1600" b="1" i="1" u="sng" dirty="0" smtClean="0">
              <a:solidFill>
                <a:schemeClr val="tx1"/>
              </a:solidFill>
              <a:latin typeface="Times New Roman" pitchFamily="18" charset="0"/>
              <a:cs typeface="Times New Roman" pitchFamily="18" charset="0"/>
            </a:endParaRPr>
          </a:p>
          <a:p>
            <a:pPr lvl="1"/>
            <a:r>
              <a:rPr lang="el-GR" sz="2000" b="1" i="1" u="sng" dirty="0" smtClean="0">
                <a:solidFill>
                  <a:srgbClr val="0070C0"/>
                </a:solidFill>
                <a:latin typeface="Times New Roman" pitchFamily="18" charset="0"/>
                <a:cs typeface="Times New Roman" pitchFamily="18" charset="0"/>
              </a:rPr>
              <a:t>Λεκτική επικοινωνία :επίπεδο περιεχομένου (τι λέμε) </a:t>
            </a: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Ποιες λεκτικές επιλογές κάνει </a:t>
            </a:r>
            <a:r>
              <a:rPr lang="el-GR" sz="1600" i="1" dirty="0" smtClean="0">
                <a:solidFill>
                  <a:schemeClr val="tx1"/>
                </a:solidFill>
                <a:latin typeface="Times New Roman" pitchFamily="18" charset="0"/>
                <a:cs typeface="Times New Roman" pitchFamily="18" charset="0"/>
              </a:rPr>
              <a:t>ο/η εκπαιδευτικός προκειμένου να απευθυνθεί στα παιδιά;</a:t>
            </a:r>
          </a:p>
          <a:p>
            <a:pPr lvl="1"/>
            <a:endParaRPr lang="el-GR" sz="1600" i="1" dirty="0" smtClean="0">
              <a:solidFill>
                <a:schemeClr val="tx1"/>
              </a:solidFill>
              <a:latin typeface="Times New Roman" pitchFamily="18" charset="0"/>
              <a:cs typeface="Times New Roman" pitchFamily="18" charset="0"/>
            </a:endParaRP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Πώς αυτές οι επιλογές επιδρούν </a:t>
            </a:r>
            <a:r>
              <a:rPr lang="el-GR" sz="1600" i="1" dirty="0" smtClean="0">
                <a:solidFill>
                  <a:schemeClr val="tx1"/>
                </a:solidFill>
                <a:latin typeface="Times New Roman" pitchFamily="18" charset="0"/>
                <a:cs typeface="Times New Roman" pitchFamily="18" charset="0"/>
              </a:rPr>
              <a:t>στην εκπαιδευτική διαδικασία; </a:t>
            </a:r>
          </a:p>
          <a:p>
            <a:pPr lvl="1"/>
            <a:endParaRPr lang="el-GR" sz="1600" i="1" dirty="0" smtClean="0">
              <a:solidFill>
                <a:schemeClr val="tx1"/>
              </a:solidFill>
              <a:latin typeface="Times New Roman" pitchFamily="18" charset="0"/>
              <a:cs typeface="Times New Roman" pitchFamily="18" charset="0"/>
            </a:endParaRP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Τι επιλέγει να πει </a:t>
            </a:r>
            <a:r>
              <a:rPr lang="el-GR" sz="1600" i="1" dirty="0" smtClean="0">
                <a:solidFill>
                  <a:schemeClr val="tx1"/>
                </a:solidFill>
                <a:latin typeface="Times New Roman" pitchFamily="18" charset="0"/>
                <a:cs typeface="Times New Roman" pitchFamily="18" charset="0"/>
              </a:rPr>
              <a:t>η νηπιαγωγός;, </a:t>
            </a:r>
          </a:p>
          <a:p>
            <a:pPr lvl="1"/>
            <a:endParaRPr lang="el-GR" sz="1600" i="1" dirty="0" smtClean="0">
              <a:solidFill>
                <a:schemeClr val="tx1"/>
              </a:solidFill>
              <a:latin typeface="Times New Roman" pitchFamily="18" charset="0"/>
              <a:cs typeface="Times New Roman" pitchFamily="18" charset="0"/>
            </a:endParaRP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Πώς  τα ίδια τα παιδιά ανταποκρίνονται </a:t>
            </a:r>
            <a:r>
              <a:rPr lang="el-GR" sz="1600" i="1" dirty="0" smtClean="0">
                <a:solidFill>
                  <a:schemeClr val="tx1"/>
                </a:solidFill>
                <a:latin typeface="Times New Roman" pitchFamily="18" charset="0"/>
                <a:cs typeface="Times New Roman" pitchFamily="18" charset="0"/>
              </a:rPr>
              <a:t>στα συγκεκριμένα γλωσσικά ερεθίσματα;</a:t>
            </a: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Τι  ερωτήσεις </a:t>
            </a:r>
            <a:r>
              <a:rPr lang="el-GR" sz="1600" i="1" dirty="0" smtClean="0">
                <a:solidFill>
                  <a:schemeClr val="tx1"/>
                </a:solidFill>
                <a:latin typeface="Times New Roman" pitchFamily="18" charset="0"/>
                <a:cs typeface="Times New Roman" pitchFamily="18" charset="0"/>
              </a:rPr>
              <a:t>απευθύνει ο/η εκπαιδευτικός στα παιδιά;</a:t>
            </a:r>
          </a:p>
          <a:p>
            <a:pPr lvl="1">
              <a:buFont typeface="Wingdings" pitchFamily="2" charset="2"/>
              <a:buChar char="ü"/>
            </a:pPr>
            <a:r>
              <a:rPr lang="el-GR" sz="1600" i="1" dirty="0" smtClean="0">
                <a:solidFill>
                  <a:schemeClr val="tx1"/>
                </a:solidFill>
                <a:latin typeface="Times New Roman" pitchFamily="18" charset="0"/>
                <a:cs typeface="Times New Roman" pitchFamily="18" charset="0"/>
              </a:rPr>
              <a:t>Ποια είναι  η  στάση του απέναντι στις </a:t>
            </a:r>
            <a:r>
              <a:rPr lang="el-GR" sz="1600" b="1" i="1" dirty="0" smtClean="0">
                <a:solidFill>
                  <a:schemeClr val="tx1"/>
                </a:solidFill>
                <a:latin typeface="Times New Roman" pitchFamily="18" charset="0"/>
                <a:cs typeface="Times New Roman" pitchFamily="18" charset="0"/>
              </a:rPr>
              <a:t>«άστοχες» </a:t>
            </a:r>
            <a:r>
              <a:rPr lang="el-GR" sz="1600" i="1" dirty="0" smtClean="0">
                <a:solidFill>
                  <a:schemeClr val="tx1"/>
                </a:solidFill>
                <a:latin typeface="Times New Roman" pitchFamily="18" charset="0"/>
                <a:cs typeface="Times New Roman" pitchFamily="18" charset="0"/>
              </a:rPr>
              <a:t>απαντήσεις τους; </a:t>
            </a: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Ποιοι είναι οι στόχοι  </a:t>
            </a:r>
            <a:r>
              <a:rPr lang="el-GR" sz="1600" dirty="0" smtClean="0">
                <a:solidFill>
                  <a:schemeClr val="tx1"/>
                </a:solidFill>
                <a:latin typeface="Times New Roman" pitchFamily="18" charset="0"/>
                <a:cs typeface="Times New Roman" pitchFamily="18" charset="0"/>
              </a:rPr>
              <a:t>της εκπαιδευτικής διαδικασίας με τους οποίους είναι άμεσα συνυφασμένη η επικοινωνία;  </a:t>
            </a: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μεταβίβαση ή οικοδόμηση </a:t>
            </a:r>
            <a:r>
              <a:rPr lang="el-GR" sz="1600" i="1" dirty="0" smtClean="0">
                <a:solidFill>
                  <a:schemeClr val="tx1"/>
                </a:solidFill>
                <a:latin typeface="Times New Roman" pitchFamily="18" charset="0"/>
                <a:cs typeface="Times New Roman" pitchFamily="18" charset="0"/>
              </a:rPr>
              <a:t>της γνώσης;</a:t>
            </a:r>
          </a:p>
          <a:p>
            <a:pPr lvl="1">
              <a:buFont typeface="Wingdings" pitchFamily="2" charset="2"/>
              <a:buChar char="ü"/>
            </a:pPr>
            <a:r>
              <a:rPr lang="el-GR" sz="1600" b="1" i="1" dirty="0" smtClean="0">
                <a:solidFill>
                  <a:schemeClr val="tx1"/>
                </a:solidFill>
                <a:latin typeface="Times New Roman" pitchFamily="18" charset="0"/>
                <a:cs typeface="Times New Roman" pitchFamily="18" charset="0"/>
              </a:rPr>
              <a:t>καθοδήγηση </a:t>
            </a:r>
            <a:r>
              <a:rPr lang="el-GR" sz="1600" i="1" dirty="0" smtClean="0">
                <a:solidFill>
                  <a:schemeClr val="tx1"/>
                </a:solidFill>
                <a:latin typeface="Times New Roman" pitchFamily="18" charset="0"/>
                <a:cs typeface="Times New Roman" pitchFamily="18" charset="0"/>
              </a:rPr>
              <a:t>της διαδικασίας </a:t>
            </a:r>
            <a:r>
              <a:rPr lang="el-GR" sz="1600" b="1" i="1" dirty="0" smtClean="0">
                <a:solidFill>
                  <a:schemeClr val="tx1"/>
                </a:solidFill>
                <a:latin typeface="Times New Roman" pitchFamily="18" charset="0"/>
                <a:cs typeface="Times New Roman" pitchFamily="18" charset="0"/>
              </a:rPr>
              <a:t>ή υποστήριξη </a:t>
            </a:r>
            <a:r>
              <a:rPr lang="el-GR" sz="1600" i="1" dirty="0" smtClean="0">
                <a:solidFill>
                  <a:schemeClr val="tx1"/>
                </a:solidFill>
                <a:latin typeface="Times New Roman" pitchFamily="18" charset="0"/>
                <a:cs typeface="Times New Roman" pitchFamily="18" charset="0"/>
              </a:rPr>
              <a:t>και ενδυνάμωση των παιδιών;</a:t>
            </a:r>
            <a:endParaRPr lang="el-GR" sz="1600" b="1" i="1" u="sng" dirty="0" smtClean="0">
              <a:solidFill>
                <a:schemeClr val="tx1"/>
              </a:solidFill>
              <a:latin typeface="Times New Roman" pitchFamily="18" charset="0"/>
              <a:cs typeface="Times New Roman" pitchFamily="18" charset="0"/>
            </a:endParaRPr>
          </a:p>
          <a:p>
            <a:pPr lvl="1">
              <a:buFont typeface="Wingdings" pitchFamily="2" charset="2"/>
              <a:buChar char="ü"/>
            </a:pPr>
            <a:endParaRPr lang="el-GR" sz="1900" b="1" i="1" dirty="0" smtClean="0">
              <a:solidFill>
                <a:schemeClr val="tx1"/>
              </a:solidFill>
              <a:latin typeface="Times New Roman" pitchFamily="18" charset="0"/>
              <a:cs typeface="Times New Roman" pitchFamily="18" charset="0"/>
            </a:endParaRPr>
          </a:p>
          <a:p>
            <a:pPr lvl="1"/>
            <a:endParaRPr lang="el-GR" sz="1900" i="1" dirty="0" smtClean="0">
              <a:latin typeface="Times New Roman" pitchFamily="18" charset="0"/>
              <a:cs typeface="Times New Roman" pitchFamily="18" charset="0"/>
            </a:endParaRPr>
          </a:p>
          <a:p>
            <a:pPr algn="ctr"/>
            <a:endParaRPr lang="el-GR" dirty="0"/>
          </a:p>
        </p:txBody>
      </p:sp>
      <p:sp>
        <p:nvSpPr>
          <p:cNvPr id="5" name="4 - Ορθογώνιο"/>
          <p:cNvSpPr/>
          <p:nvPr/>
        </p:nvSpPr>
        <p:spPr>
          <a:xfrm>
            <a:off x="4786314" y="928670"/>
            <a:ext cx="4357686" cy="5929330"/>
          </a:xfrm>
          <a:prstGeom prst="rect">
            <a:avLst/>
          </a:prstGeom>
          <a:solidFill>
            <a:srgbClr val="FECE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l-GR" sz="1900" b="1" i="1" dirty="0" smtClean="0">
              <a:latin typeface="Times New Roman" pitchFamily="18" charset="0"/>
              <a:cs typeface="Times New Roman" pitchFamily="18" charset="0"/>
            </a:endParaRPr>
          </a:p>
          <a:p>
            <a:pPr lvl="1"/>
            <a:endParaRPr lang="el-GR" sz="1900" b="1" i="1" dirty="0" smtClean="0">
              <a:latin typeface="Times New Roman" pitchFamily="18" charset="0"/>
              <a:cs typeface="Times New Roman" pitchFamily="18" charset="0"/>
            </a:endParaRPr>
          </a:p>
          <a:p>
            <a:pPr lvl="1"/>
            <a:r>
              <a:rPr lang="el-GR" sz="2000" b="1" i="1" u="sng" dirty="0" smtClean="0">
                <a:solidFill>
                  <a:srgbClr val="C00000"/>
                </a:solidFill>
                <a:latin typeface="Times New Roman" pitchFamily="18" charset="0"/>
                <a:cs typeface="Times New Roman" pitchFamily="18" charset="0"/>
              </a:rPr>
              <a:t>Μη λεκτική επικοινωνία </a:t>
            </a:r>
          </a:p>
          <a:p>
            <a:pPr lvl="1"/>
            <a:r>
              <a:rPr lang="el-GR" sz="2000" b="1" i="1" u="sng" dirty="0" smtClean="0">
                <a:solidFill>
                  <a:srgbClr val="C00000"/>
                </a:solidFill>
                <a:latin typeface="Times New Roman" pitchFamily="18" charset="0"/>
                <a:cs typeface="Times New Roman" pitchFamily="18" charset="0"/>
              </a:rPr>
              <a:t>επίπεδο σχέσης  (πώς το λέμε)</a:t>
            </a:r>
          </a:p>
          <a:p>
            <a:pPr>
              <a:buFont typeface="Wingdings" pitchFamily="2" charset="2"/>
              <a:buChar char="ü"/>
            </a:pPr>
            <a:r>
              <a:rPr lang="el-GR" sz="1700" b="1" dirty="0" smtClean="0">
                <a:solidFill>
                  <a:schemeClr val="tx1"/>
                </a:solidFill>
                <a:latin typeface="Times New Roman" pitchFamily="18" charset="0"/>
                <a:cs typeface="Times New Roman" pitchFamily="18" charset="0"/>
              </a:rPr>
              <a:t>«Γλώσσα του σώματος» </a:t>
            </a:r>
          </a:p>
          <a:p>
            <a:pPr lvl="2"/>
            <a:r>
              <a:rPr lang="el-GR" sz="1700" b="1" i="1" dirty="0" smtClean="0">
                <a:solidFill>
                  <a:schemeClr val="tx1"/>
                </a:solidFill>
                <a:latin typeface="Times New Roman" pitchFamily="18" charset="0"/>
                <a:cs typeface="Times New Roman" pitchFamily="18" charset="0"/>
              </a:rPr>
              <a:t>χειρονομίες</a:t>
            </a:r>
            <a:r>
              <a:rPr lang="el-GR" sz="1700" i="1" dirty="0" smtClean="0">
                <a:solidFill>
                  <a:schemeClr val="tx1"/>
                </a:solidFill>
                <a:latin typeface="Times New Roman" pitchFamily="18" charset="0"/>
                <a:cs typeface="Times New Roman" pitchFamily="18" charset="0"/>
              </a:rPr>
              <a:t>, </a:t>
            </a:r>
          </a:p>
          <a:p>
            <a:pPr lvl="2"/>
            <a:r>
              <a:rPr lang="el-GR" sz="1700" b="1" i="1" dirty="0" smtClean="0">
                <a:solidFill>
                  <a:schemeClr val="tx1"/>
                </a:solidFill>
                <a:latin typeface="Times New Roman" pitchFamily="18" charset="0"/>
                <a:cs typeface="Times New Roman" pitchFamily="18" charset="0"/>
              </a:rPr>
              <a:t>εκφράσεις </a:t>
            </a:r>
            <a:r>
              <a:rPr lang="el-GR" sz="1700" i="1" dirty="0" smtClean="0">
                <a:solidFill>
                  <a:schemeClr val="tx1"/>
                </a:solidFill>
                <a:latin typeface="Times New Roman" pitchFamily="18" charset="0"/>
                <a:cs typeface="Times New Roman" pitchFamily="18" charset="0"/>
              </a:rPr>
              <a:t>του προσώπου,</a:t>
            </a:r>
          </a:p>
          <a:p>
            <a:pPr lvl="2"/>
            <a:r>
              <a:rPr lang="el-GR" sz="1700" b="1" i="1" dirty="0" smtClean="0">
                <a:solidFill>
                  <a:schemeClr val="tx1"/>
                </a:solidFill>
                <a:latin typeface="Times New Roman" pitchFamily="18" charset="0"/>
                <a:cs typeface="Times New Roman" pitchFamily="18" charset="0"/>
              </a:rPr>
              <a:t>κινήσεις</a:t>
            </a:r>
            <a:r>
              <a:rPr lang="el-GR" sz="1700" i="1" dirty="0" smtClean="0">
                <a:solidFill>
                  <a:schemeClr val="tx1"/>
                </a:solidFill>
                <a:latin typeface="Times New Roman" pitchFamily="18" charset="0"/>
                <a:cs typeface="Times New Roman" pitchFamily="18" charset="0"/>
              </a:rPr>
              <a:t> του σώματος, </a:t>
            </a:r>
          </a:p>
          <a:p>
            <a:pPr lvl="2"/>
            <a:r>
              <a:rPr lang="el-GR" sz="1700" b="1" i="1" dirty="0" smtClean="0">
                <a:solidFill>
                  <a:schemeClr val="tx1"/>
                </a:solidFill>
                <a:latin typeface="Times New Roman" pitchFamily="18" charset="0"/>
                <a:cs typeface="Times New Roman" pitchFamily="18" charset="0"/>
              </a:rPr>
              <a:t>βλέμμα, ένδυση </a:t>
            </a:r>
            <a:r>
              <a:rPr lang="el-GR" sz="1700" i="1" dirty="0" smtClean="0">
                <a:solidFill>
                  <a:schemeClr val="tx1"/>
                </a:solidFill>
                <a:latin typeface="Times New Roman" pitchFamily="18" charset="0"/>
                <a:cs typeface="Times New Roman" pitchFamily="18" charset="0"/>
              </a:rPr>
              <a:t>κ.λπ. </a:t>
            </a:r>
          </a:p>
          <a:p>
            <a:pPr lvl="1"/>
            <a:endParaRPr lang="el-GR" sz="1700" i="1" dirty="0" smtClean="0">
              <a:solidFill>
                <a:schemeClr val="tx1"/>
              </a:solidFill>
              <a:latin typeface="Times New Roman" pitchFamily="18" charset="0"/>
              <a:cs typeface="Times New Roman" pitchFamily="18" charset="0"/>
            </a:endParaRPr>
          </a:p>
          <a:p>
            <a:pPr lvl="1">
              <a:buFont typeface="Wingdings" pitchFamily="2" charset="2"/>
              <a:buChar char="ü"/>
            </a:pPr>
            <a:r>
              <a:rPr lang="el-GR" sz="1700" b="1" i="1" dirty="0" smtClean="0">
                <a:solidFill>
                  <a:schemeClr val="tx1"/>
                </a:solidFill>
                <a:latin typeface="Times New Roman" pitchFamily="18" charset="0"/>
                <a:cs typeface="Times New Roman" pitchFamily="18" charset="0"/>
              </a:rPr>
              <a:t>Άλλα μη λεκτικά επικοινωνιακά στοιχεία</a:t>
            </a:r>
            <a:r>
              <a:rPr lang="el-GR" sz="1700" i="1" dirty="0" smtClean="0">
                <a:solidFill>
                  <a:schemeClr val="tx1"/>
                </a:solidFill>
                <a:latin typeface="Times New Roman" pitchFamily="18" charset="0"/>
                <a:cs typeface="Times New Roman" pitchFamily="18" charset="0"/>
              </a:rPr>
              <a:t>,  π.χ. οι σιωπές,</a:t>
            </a:r>
          </a:p>
          <a:p>
            <a:pPr lvl="2"/>
            <a:r>
              <a:rPr lang="el-GR" sz="1700" i="1" dirty="0" smtClean="0">
                <a:solidFill>
                  <a:schemeClr val="tx1"/>
                </a:solidFill>
                <a:latin typeface="Times New Roman" pitchFamily="18" charset="0"/>
                <a:cs typeface="Times New Roman" pitchFamily="18" charset="0"/>
              </a:rPr>
              <a:t>το </a:t>
            </a:r>
            <a:r>
              <a:rPr lang="el-GR" sz="1700" b="1" i="1" dirty="0" smtClean="0">
                <a:solidFill>
                  <a:schemeClr val="tx1"/>
                </a:solidFill>
                <a:latin typeface="Times New Roman" pitchFamily="18" charset="0"/>
                <a:cs typeface="Times New Roman" pitchFamily="18" charset="0"/>
              </a:rPr>
              <a:t>άγγιγμα,</a:t>
            </a:r>
          </a:p>
          <a:p>
            <a:pPr lvl="2"/>
            <a:r>
              <a:rPr lang="el-GR" sz="1700" i="1" dirty="0" smtClean="0">
                <a:solidFill>
                  <a:schemeClr val="tx1"/>
                </a:solidFill>
                <a:latin typeface="Times New Roman" pitchFamily="18" charset="0"/>
                <a:cs typeface="Times New Roman" pitchFamily="18" charset="0"/>
              </a:rPr>
              <a:t>η διαπροσωπική </a:t>
            </a:r>
            <a:r>
              <a:rPr lang="el-GR" sz="1700" b="1" i="1" dirty="0" smtClean="0">
                <a:solidFill>
                  <a:schemeClr val="tx1"/>
                </a:solidFill>
                <a:latin typeface="Times New Roman" pitchFamily="18" charset="0"/>
                <a:cs typeface="Times New Roman" pitchFamily="18" charset="0"/>
              </a:rPr>
              <a:t>απόσταση,</a:t>
            </a:r>
          </a:p>
          <a:p>
            <a:pPr lvl="2"/>
            <a:r>
              <a:rPr lang="el-GR" sz="1700" b="1" i="1" dirty="0" smtClean="0">
                <a:solidFill>
                  <a:schemeClr val="tx1"/>
                </a:solidFill>
                <a:latin typeface="Times New Roman" pitchFamily="18" charset="0"/>
                <a:cs typeface="Times New Roman" pitchFamily="18" charset="0"/>
              </a:rPr>
              <a:t>ο χρόνος </a:t>
            </a:r>
          </a:p>
          <a:p>
            <a:pPr lvl="2"/>
            <a:r>
              <a:rPr lang="el-GR" sz="1700" i="1" dirty="0" smtClean="0">
                <a:solidFill>
                  <a:schemeClr val="tx1"/>
                </a:solidFill>
                <a:latin typeface="Times New Roman" pitchFamily="18" charset="0"/>
                <a:cs typeface="Times New Roman" pitchFamily="18" charset="0"/>
              </a:rPr>
              <a:t>η </a:t>
            </a:r>
            <a:r>
              <a:rPr lang="el-GR" sz="1700" b="1" i="1" dirty="0" smtClean="0">
                <a:solidFill>
                  <a:schemeClr val="tx1"/>
                </a:solidFill>
                <a:latin typeface="Times New Roman" pitchFamily="18" charset="0"/>
                <a:cs typeface="Times New Roman" pitchFamily="18" charset="0"/>
              </a:rPr>
              <a:t>χρήση των αντικειμένων </a:t>
            </a:r>
            <a:r>
              <a:rPr lang="el-GR" sz="1700" i="1" dirty="0" smtClean="0">
                <a:solidFill>
                  <a:schemeClr val="tx1"/>
                </a:solidFill>
                <a:latin typeface="Times New Roman" pitchFamily="18" charset="0"/>
                <a:cs typeface="Times New Roman" pitchFamily="18" charset="0"/>
              </a:rPr>
              <a:t>του περιβάλλοντος χώρου από το άτομο. </a:t>
            </a:r>
          </a:p>
          <a:p>
            <a:pPr lvl="1" algn="r">
              <a:buNone/>
            </a:pPr>
            <a:r>
              <a:rPr lang="el-GR" sz="1700" i="1" dirty="0" err="1" smtClean="0">
                <a:solidFill>
                  <a:schemeClr val="tx1"/>
                </a:solidFill>
                <a:latin typeface="Times New Roman" pitchFamily="18" charset="0"/>
                <a:cs typeface="Times New Roman" pitchFamily="18" charset="0"/>
              </a:rPr>
              <a:t>Κούρτη</a:t>
            </a:r>
            <a:r>
              <a:rPr lang="el-GR" sz="1700" i="1" dirty="0" smtClean="0">
                <a:solidFill>
                  <a:schemeClr val="tx1"/>
                </a:solidFill>
                <a:latin typeface="Times New Roman" pitchFamily="18" charset="0"/>
                <a:cs typeface="Times New Roman" pitchFamily="18" charset="0"/>
              </a:rPr>
              <a:t>, 2003: 13-16</a:t>
            </a:r>
          </a:p>
          <a:p>
            <a:pPr lvl="1">
              <a:buFont typeface="Wingdings" pitchFamily="2" charset="2"/>
              <a:buChar char="ü"/>
            </a:pPr>
            <a:r>
              <a:rPr lang="el-GR" sz="1700" i="1" dirty="0" smtClean="0">
                <a:solidFill>
                  <a:schemeClr val="tx1"/>
                </a:solidFill>
                <a:latin typeface="Times New Roman" pitchFamily="18" charset="0"/>
                <a:cs typeface="Times New Roman" pitchFamily="18" charset="0"/>
              </a:rPr>
              <a:t>Συχνά οι φοιτητές </a:t>
            </a:r>
          </a:p>
          <a:p>
            <a:pPr lvl="2">
              <a:buFont typeface="Wingdings" pitchFamily="2" charset="2"/>
              <a:buChar char="Ø"/>
            </a:pPr>
            <a:r>
              <a:rPr lang="el-GR" sz="1700" b="1" i="1" dirty="0" smtClean="0">
                <a:solidFill>
                  <a:schemeClr val="tx1"/>
                </a:solidFill>
                <a:latin typeface="Times New Roman" pitchFamily="18" charset="0"/>
                <a:cs typeface="Times New Roman" pitchFamily="18" charset="0"/>
              </a:rPr>
              <a:t>δεν εστιάζουν </a:t>
            </a:r>
            <a:r>
              <a:rPr lang="el-GR" sz="1700" i="1" dirty="0" smtClean="0">
                <a:solidFill>
                  <a:schemeClr val="tx1"/>
                </a:solidFill>
                <a:latin typeface="Times New Roman" pitchFamily="18" charset="0"/>
                <a:cs typeface="Times New Roman" pitchFamily="18" charset="0"/>
              </a:rPr>
              <a:t>στην μη λεκτική επικοινωνία, </a:t>
            </a:r>
          </a:p>
          <a:p>
            <a:pPr lvl="2">
              <a:buFont typeface="Wingdings" pitchFamily="2" charset="2"/>
              <a:buChar char="Ø"/>
            </a:pPr>
            <a:r>
              <a:rPr lang="el-GR" sz="1700" i="1" dirty="0" smtClean="0">
                <a:solidFill>
                  <a:schemeClr val="tx1"/>
                </a:solidFill>
                <a:latin typeface="Times New Roman" pitchFamily="18" charset="0"/>
                <a:cs typeface="Times New Roman" pitchFamily="18" charset="0"/>
              </a:rPr>
              <a:t>είτε  αναφέρονται σε αυτή </a:t>
            </a:r>
            <a:r>
              <a:rPr lang="el-GR" sz="1700" b="1" i="1" dirty="0" smtClean="0">
                <a:solidFill>
                  <a:schemeClr val="tx1"/>
                </a:solidFill>
                <a:latin typeface="Times New Roman" pitchFamily="18" charset="0"/>
                <a:cs typeface="Times New Roman" pitchFamily="18" charset="0"/>
              </a:rPr>
              <a:t>περιφερειακά και αυτόνομα, </a:t>
            </a:r>
            <a:r>
              <a:rPr lang="el-GR" sz="1700" i="1" dirty="0" smtClean="0">
                <a:solidFill>
                  <a:schemeClr val="tx1"/>
                </a:solidFill>
                <a:latin typeface="Times New Roman" pitchFamily="18" charset="0"/>
                <a:cs typeface="Times New Roman" pitchFamily="18" charset="0"/>
              </a:rPr>
              <a:t>χωρίς να την συνδέουν με την λεκτική επικοινωνία . </a:t>
            </a:r>
            <a:endParaRPr lang="el-GR" sz="1700" b="1" i="1" dirty="0" smtClean="0">
              <a:solidFill>
                <a:schemeClr val="tx1"/>
              </a:solidFill>
              <a:latin typeface="Times New Roman" pitchFamily="18" charset="0"/>
              <a:cs typeface="Times New Roman" pitchFamily="18" charset="0"/>
            </a:endParaRPr>
          </a:p>
          <a:p>
            <a:pPr lvl="1"/>
            <a:endParaRPr lang="el-GR" sz="1900" i="1" dirty="0" smtClean="0">
              <a:latin typeface="Times New Roman" pitchFamily="18" charset="0"/>
              <a:cs typeface="Times New Roman" pitchFamily="18" charset="0"/>
            </a:endParaRPr>
          </a:p>
          <a:p>
            <a:pPr algn="ctr"/>
            <a:endParaRPr lang="el-GR" dirty="0"/>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929718"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571480"/>
            <a:ext cx="9144000" cy="6286520"/>
          </a:xfrm>
        </p:spPr>
        <p:txBody>
          <a:bodyPr>
            <a:normAutofit/>
          </a:bodyPr>
          <a:lstStyle/>
          <a:p>
            <a:pPr marL="457200" indent="-457200" algn="ctr">
              <a:buNone/>
            </a:pPr>
            <a:r>
              <a:rPr lang="el-GR" sz="2000" b="1" i="1" u="sng" dirty="0" smtClean="0">
                <a:solidFill>
                  <a:srgbClr val="FF0000"/>
                </a:solidFill>
                <a:latin typeface="Times New Roman" pitchFamily="18" charset="0"/>
                <a:cs typeface="Times New Roman" pitchFamily="18" charset="0"/>
              </a:rPr>
              <a:t>Σύνοψη / Λέξεις-κλειδιά για το ρόλο των ερωτήσεων </a:t>
            </a:r>
          </a:p>
          <a:p>
            <a:pPr marL="457200" indent="-457200" algn="ctr">
              <a:buAutoNum type="arabicPeriod"/>
            </a:pPr>
            <a:endParaRPr lang="el-GR" sz="2200" b="1" i="1" u="sng" dirty="0" smtClean="0">
              <a:solidFill>
                <a:srgbClr val="FF0000"/>
              </a:solidFill>
              <a:latin typeface="Times New Roman" pitchFamily="18" charset="0"/>
              <a:cs typeface="Times New Roman" pitchFamily="18" charset="0"/>
            </a:endParaRPr>
          </a:p>
          <a:p>
            <a:pPr marL="457200" indent="-457200">
              <a:buNone/>
            </a:pPr>
            <a:endParaRPr lang="el-GR" sz="2200" b="1" i="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285720" y="1214422"/>
            <a:ext cx="4357718" cy="5429288"/>
          </a:xfrm>
          <a:prstGeom prst="rect">
            <a:avLst/>
          </a:prstGeom>
          <a:solidFill>
            <a:srgbClr val="FFFF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l-GR" sz="1900" b="1" i="1" dirty="0" smtClean="0">
              <a:latin typeface="Times New Roman" pitchFamily="18" charset="0"/>
              <a:cs typeface="Times New Roman" pitchFamily="18" charset="0"/>
            </a:endParaRPr>
          </a:p>
          <a:p>
            <a:pPr lvl="1"/>
            <a:endParaRPr lang="el-GR" sz="1900" b="1" i="1" dirty="0" smtClean="0">
              <a:latin typeface="Times New Roman" pitchFamily="18" charset="0"/>
              <a:cs typeface="Times New Roman" pitchFamily="18" charset="0"/>
            </a:endParaRPr>
          </a:p>
          <a:p>
            <a:pPr>
              <a:buFont typeface="Wingdings" pitchFamily="2" charset="2"/>
              <a:buChar char="ü"/>
            </a:pPr>
            <a:r>
              <a:rPr lang="el-GR" sz="1800" b="1" i="1" dirty="0" smtClean="0">
                <a:solidFill>
                  <a:srgbClr val="FF0000"/>
                </a:solidFill>
                <a:latin typeface="Times New Roman" pitchFamily="18" charset="0"/>
                <a:cs typeface="Times New Roman" pitchFamily="18" charset="0"/>
              </a:rPr>
              <a:t>Ανοιχτές, παραγωγικές ερωτήσεις</a:t>
            </a:r>
            <a:r>
              <a:rPr lang="el-GR" sz="1800" b="1" i="1" dirty="0" smtClean="0">
                <a:solidFill>
                  <a:schemeClr val="tx1"/>
                </a:solidFill>
                <a:latin typeface="Times New Roman" pitchFamily="18" charset="0"/>
                <a:cs typeface="Times New Roman" pitchFamily="18" charset="0"/>
              </a:rPr>
              <a:t> -αποφεύγονται οι μονολεκτικές /σύντομες απαντήσεις </a:t>
            </a:r>
            <a:r>
              <a:rPr lang="el-GR" sz="1800" i="1" dirty="0" smtClean="0">
                <a:solidFill>
                  <a:schemeClr val="tx1"/>
                </a:solidFill>
                <a:latin typeface="Times New Roman" pitchFamily="18" charset="0"/>
                <a:cs typeface="Times New Roman" pitchFamily="18" charset="0"/>
              </a:rPr>
              <a:t>, που ελέγχουν τις πληροφορίες που δίνει το κείμενο. </a:t>
            </a:r>
          </a:p>
          <a:p>
            <a:endParaRPr lang="el-GR" sz="1800" i="1" dirty="0" smtClean="0">
              <a:solidFill>
                <a:schemeClr val="tx1"/>
              </a:solidFill>
              <a:latin typeface="Times New Roman" pitchFamily="18" charset="0"/>
              <a:cs typeface="Times New Roman" pitchFamily="18" charset="0"/>
            </a:endParaRPr>
          </a:p>
          <a:p>
            <a:pPr>
              <a:buFont typeface="Wingdings" pitchFamily="2" charset="2"/>
              <a:buChar char="ü"/>
            </a:pPr>
            <a:r>
              <a:rPr lang="el-GR" sz="1800" b="1" i="1" dirty="0" smtClean="0">
                <a:solidFill>
                  <a:srgbClr val="FF0000"/>
                </a:solidFill>
                <a:latin typeface="Times New Roman" pitchFamily="18" charset="0"/>
                <a:cs typeface="Times New Roman" pitchFamily="18" charset="0"/>
              </a:rPr>
              <a:t>Ενεργοποιούνται ανώτερες γνωστικές λειτουργίες, </a:t>
            </a:r>
          </a:p>
          <a:p>
            <a:pPr>
              <a:buFont typeface="Wingdings" pitchFamily="2" charset="2"/>
              <a:buChar char="ü"/>
            </a:pPr>
            <a:r>
              <a:rPr lang="el-GR" sz="1800" i="1" dirty="0" smtClean="0">
                <a:solidFill>
                  <a:schemeClr val="tx1"/>
                </a:solidFill>
                <a:latin typeface="Times New Roman" pitchFamily="18" charset="0"/>
                <a:cs typeface="Times New Roman" pitchFamily="18" charset="0"/>
              </a:rPr>
              <a:t>παρέχεται η ελευθερία στο παιδί  να </a:t>
            </a:r>
            <a:r>
              <a:rPr lang="el-GR" sz="1800" b="1" i="1" dirty="0" smtClean="0">
                <a:solidFill>
                  <a:schemeClr val="tx1"/>
                </a:solidFill>
                <a:latin typeface="Times New Roman" pitchFamily="18" charset="0"/>
                <a:cs typeface="Times New Roman" pitchFamily="18" charset="0"/>
              </a:rPr>
              <a:t>συνδυάσει αυτά που γνωρίζει </a:t>
            </a:r>
            <a:r>
              <a:rPr lang="el-GR" sz="1800" i="1" dirty="0" smtClean="0">
                <a:solidFill>
                  <a:schemeClr val="tx1"/>
                </a:solidFill>
                <a:latin typeface="Times New Roman" pitchFamily="18" charset="0"/>
                <a:cs typeface="Times New Roman" pitchFamily="18" charset="0"/>
              </a:rPr>
              <a:t>και </a:t>
            </a:r>
          </a:p>
          <a:p>
            <a:pPr>
              <a:buFont typeface="Wingdings" pitchFamily="2" charset="2"/>
              <a:buChar char="ü"/>
            </a:pPr>
            <a:r>
              <a:rPr lang="el-GR" sz="1800" i="1" dirty="0" smtClean="0">
                <a:solidFill>
                  <a:schemeClr val="tx1"/>
                </a:solidFill>
                <a:latin typeface="Times New Roman" pitchFamily="18" charset="0"/>
                <a:cs typeface="Times New Roman" pitchFamily="18" charset="0"/>
              </a:rPr>
              <a:t>να χρησιμοποιήσει την </a:t>
            </a:r>
            <a:r>
              <a:rPr lang="el-GR" sz="1800" b="1" i="1" dirty="0" smtClean="0">
                <a:solidFill>
                  <a:schemeClr val="tx1"/>
                </a:solidFill>
                <a:latin typeface="Times New Roman" pitchFamily="18" charset="0"/>
                <a:cs typeface="Times New Roman" pitchFamily="18" charset="0"/>
              </a:rPr>
              <a:t>κρίση και τη φαντασία </a:t>
            </a:r>
            <a:r>
              <a:rPr lang="el-GR" sz="1800" i="1" dirty="0" smtClean="0">
                <a:solidFill>
                  <a:schemeClr val="tx1"/>
                </a:solidFill>
                <a:latin typeface="Times New Roman" pitchFamily="18" charset="0"/>
                <a:cs typeface="Times New Roman" pitchFamily="18" charset="0"/>
              </a:rPr>
              <a:t>του </a:t>
            </a:r>
          </a:p>
          <a:p>
            <a:pPr>
              <a:buFont typeface="Wingdings" pitchFamily="2" charset="2"/>
              <a:buChar char="ü"/>
            </a:pPr>
            <a:r>
              <a:rPr lang="el-GR" sz="1800" i="1" dirty="0" smtClean="0">
                <a:solidFill>
                  <a:schemeClr val="tx1"/>
                </a:solidFill>
                <a:latin typeface="Times New Roman" pitchFamily="18" charset="0"/>
                <a:cs typeface="Times New Roman" pitchFamily="18" charset="0"/>
              </a:rPr>
              <a:t>για να δώσει </a:t>
            </a:r>
            <a:r>
              <a:rPr lang="el-GR" sz="1800" b="1" i="1" dirty="0" smtClean="0">
                <a:solidFill>
                  <a:schemeClr val="tx1"/>
                </a:solidFill>
                <a:latin typeface="Times New Roman" pitchFamily="18" charset="0"/>
                <a:cs typeface="Times New Roman" pitchFamily="18" charset="0"/>
              </a:rPr>
              <a:t>δημιουργικές λύσεις</a:t>
            </a:r>
            <a:r>
              <a:rPr lang="el-GR" sz="1800" i="1" dirty="0" smtClean="0">
                <a:solidFill>
                  <a:schemeClr val="tx1"/>
                </a:solidFill>
                <a:latin typeface="Times New Roman" pitchFamily="18" charset="0"/>
                <a:cs typeface="Times New Roman" pitchFamily="18" charset="0"/>
              </a:rPr>
              <a:t> σε καινούργια προβλήματα και καταστάσεις </a:t>
            </a:r>
            <a:r>
              <a:rPr lang="el-GR" sz="1600" i="1" dirty="0" smtClean="0">
                <a:solidFill>
                  <a:schemeClr val="tx1"/>
                </a:solidFill>
                <a:latin typeface="Times New Roman" pitchFamily="18" charset="0"/>
                <a:cs typeface="Times New Roman" pitchFamily="18" charset="0"/>
              </a:rPr>
              <a:t>(</a:t>
            </a:r>
            <a:r>
              <a:rPr lang="el-GR" sz="1600" i="1" dirty="0" err="1" smtClean="0">
                <a:solidFill>
                  <a:schemeClr val="tx1"/>
                </a:solidFill>
                <a:latin typeface="Times New Roman" pitchFamily="18" charset="0"/>
                <a:cs typeface="Times New Roman" pitchFamily="18" charset="0"/>
              </a:rPr>
              <a:t>Θεοφιλίδης</a:t>
            </a:r>
            <a:r>
              <a:rPr lang="el-GR" sz="1600" i="1" dirty="0" smtClean="0">
                <a:solidFill>
                  <a:schemeClr val="tx1"/>
                </a:solidFill>
                <a:latin typeface="Times New Roman" pitchFamily="18" charset="0"/>
                <a:cs typeface="Times New Roman" pitchFamily="18" charset="0"/>
              </a:rPr>
              <a:t>, 1988, </a:t>
            </a:r>
            <a:r>
              <a:rPr lang="en-US" sz="1600" i="1" dirty="0" smtClean="0">
                <a:solidFill>
                  <a:schemeClr val="tx1"/>
                </a:solidFill>
                <a:latin typeface="Times New Roman" pitchFamily="18" charset="0"/>
                <a:cs typeface="Times New Roman" pitchFamily="18" charset="0"/>
              </a:rPr>
              <a:t>Edwards, 2001</a:t>
            </a:r>
            <a:r>
              <a:rPr lang="el-GR" sz="1600" i="1" dirty="0" smtClean="0">
                <a:solidFill>
                  <a:schemeClr val="tx1"/>
                </a:solidFill>
                <a:latin typeface="Times New Roman" pitchFamily="18" charset="0"/>
                <a:cs typeface="Times New Roman" pitchFamily="18" charset="0"/>
              </a:rPr>
              <a:t>,</a:t>
            </a:r>
            <a:r>
              <a:rPr lang="en-US" sz="1600" i="1" dirty="0" smtClean="0">
                <a:solidFill>
                  <a:schemeClr val="tx1"/>
                </a:solidFill>
                <a:latin typeface="Times New Roman" pitchFamily="18" charset="0"/>
                <a:cs typeface="Times New Roman" pitchFamily="18" charset="0"/>
              </a:rPr>
              <a:t> </a:t>
            </a:r>
            <a:r>
              <a:rPr lang="el-GR" sz="1600" i="1" dirty="0" smtClean="0">
                <a:solidFill>
                  <a:schemeClr val="tx1"/>
                </a:solidFill>
                <a:latin typeface="Times New Roman" pitchFamily="18" charset="0"/>
                <a:cs typeface="Times New Roman" pitchFamily="18" charset="0"/>
              </a:rPr>
              <a:t>Μπιρμπίλη, 2008). </a:t>
            </a:r>
          </a:p>
          <a:p>
            <a:endParaRPr lang="el-GR" sz="1800" i="1" dirty="0" smtClean="0">
              <a:solidFill>
                <a:schemeClr val="tx1"/>
              </a:solidFill>
              <a:latin typeface="Times New Roman" pitchFamily="18" charset="0"/>
              <a:cs typeface="Times New Roman" pitchFamily="18" charset="0"/>
            </a:endParaRPr>
          </a:p>
          <a:p>
            <a:pPr>
              <a:buFont typeface="Wingdings" pitchFamily="2" charset="2"/>
              <a:buChar char="ü"/>
            </a:pPr>
            <a:r>
              <a:rPr lang="el-GR" sz="1800" b="1" i="1" dirty="0" smtClean="0">
                <a:solidFill>
                  <a:srgbClr val="FF0000"/>
                </a:solidFill>
                <a:latin typeface="Times New Roman" pitchFamily="18" charset="0"/>
                <a:cs typeface="Times New Roman" pitchFamily="18" charset="0"/>
              </a:rPr>
              <a:t>Συμπληρωματικές ερωτήσεις </a:t>
            </a:r>
            <a:r>
              <a:rPr lang="el-GR" sz="1800" dirty="0" smtClean="0">
                <a:solidFill>
                  <a:schemeClr val="tx1"/>
                </a:solidFill>
                <a:latin typeface="Times New Roman" pitchFamily="18" charset="0"/>
                <a:cs typeface="Times New Roman" pitchFamily="18" charset="0"/>
              </a:rPr>
              <a:t>(διευκρινίσεις, εξηγήσεις, </a:t>
            </a:r>
            <a:r>
              <a:rPr lang="el-GR" sz="1800" dirty="0" err="1" smtClean="0">
                <a:solidFill>
                  <a:schemeClr val="tx1"/>
                </a:solidFill>
                <a:latin typeface="Times New Roman" pitchFamily="18" charset="0"/>
                <a:cs typeface="Times New Roman" pitchFamily="18" charset="0"/>
              </a:rPr>
              <a:t>αναστοχασμός</a:t>
            </a:r>
            <a:r>
              <a:rPr lang="el-GR" sz="1800" dirty="0" smtClean="0">
                <a:solidFill>
                  <a:schemeClr val="tx1"/>
                </a:solidFill>
                <a:latin typeface="Times New Roman" pitchFamily="18" charset="0"/>
                <a:cs typeface="Times New Roman" pitchFamily="18" charset="0"/>
              </a:rPr>
              <a:t>…)</a:t>
            </a:r>
          </a:p>
          <a:p>
            <a:pPr>
              <a:buFont typeface="Wingdings" pitchFamily="2" charset="2"/>
              <a:buChar char="ü"/>
            </a:pPr>
            <a:endParaRPr lang="el-GR" sz="1800" dirty="0" smtClean="0">
              <a:solidFill>
                <a:schemeClr val="tx1"/>
              </a:solidFill>
              <a:latin typeface="Times New Roman" pitchFamily="18" charset="0"/>
              <a:cs typeface="Times New Roman" pitchFamily="18" charset="0"/>
            </a:endParaRPr>
          </a:p>
          <a:p>
            <a:pPr>
              <a:buFont typeface="Wingdings" pitchFamily="2" charset="2"/>
              <a:buChar char="ü"/>
            </a:pPr>
            <a:r>
              <a:rPr lang="el-GR" sz="1800" dirty="0" smtClean="0">
                <a:solidFill>
                  <a:schemeClr val="tx1"/>
                </a:solidFill>
                <a:latin typeface="Times New Roman" pitchFamily="18" charset="0"/>
                <a:cs typeface="Times New Roman" pitchFamily="18" charset="0"/>
              </a:rPr>
              <a:t> </a:t>
            </a:r>
          </a:p>
        </p:txBody>
      </p:sp>
      <p:sp>
        <p:nvSpPr>
          <p:cNvPr id="5" name="4 - Ορθογώνιο"/>
          <p:cNvSpPr/>
          <p:nvPr/>
        </p:nvSpPr>
        <p:spPr>
          <a:xfrm>
            <a:off x="5000628" y="1285860"/>
            <a:ext cx="4000528" cy="5214974"/>
          </a:xfrm>
          <a:prstGeom prst="rect">
            <a:avLst/>
          </a:prstGeom>
          <a:solidFill>
            <a:srgbClr val="FECE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l-GR" sz="2000" i="1" dirty="0" smtClean="0">
              <a:solidFill>
                <a:schemeClr val="tx1"/>
              </a:solidFill>
              <a:latin typeface="Times New Roman" pitchFamily="18" charset="0"/>
              <a:cs typeface="Times New Roman" pitchFamily="18" charset="0"/>
            </a:endParaRPr>
          </a:p>
          <a:p>
            <a:pPr lvl="1"/>
            <a:endParaRPr lang="el-GR" sz="2000" i="1" dirty="0" smtClean="0">
              <a:solidFill>
                <a:schemeClr val="tx1"/>
              </a:solidFill>
              <a:latin typeface="Times New Roman" pitchFamily="18" charset="0"/>
              <a:cs typeface="Times New Roman" pitchFamily="18" charset="0"/>
            </a:endParaRPr>
          </a:p>
          <a:p>
            <a:pPr lvl="1">
              <a:buFont typeface="Wingdings" pitchFamily="2" charset="2"/>
              <a:buChar char="ü"/>
            </a:pPr>
            <a:r>
              <a:rPr lang="el-GR" sz="2000" b="1" i="1" dirty="0" smtClean="0">
                <a:solidFill>
                  <a:schemeClr val="tx1"/>
                </a:solidFill>
                <a:latin typeface="Times New Roman" pitchFamily="18" charset="0"/>
                <a:cs typeface="Times New Roman" pitchFamily="18" charset="0"/>
              </a:rPr>
              <a:t>για να εμπλουτίσουμε </a:t>
            </a:r>
            <a:r>
              <a:rPr lang="el-GR" sz="2000" i="1" dirty="0" smtClean="0">
                <a:solidFill>
                  <a:schemeClr val="tx1"/>
                </a:solidFill>
                <a:latin typeface="Times New Roman" pitchFamily="18" charset="0"/>
                <a:cs typeface="Times New Roman" pitchFamily="18" charset="0"/>
              </a:rPr>
              <a:t>το παιχνίδι ή τους διάλογους των παιδιών</a:t>
            </a:r>
          </a:p>
          <a:p>
            <a:pPr lvl="1">
              <a:buFont typeface="Wingdings" pitchFamily="2" charset="2"/>
              <a:buChar char="ü"/>
            </a:pPr>
            <a:r>
              <a:rPr lang="el-GR" sz="2000" b="1" i="1" dirty="0" smtClean="0">
                <a:solidFill>
                  <a:schemeClr val="tx1"/>
                </a:solidFill>
                <a:latin typeface="Times New Roman" pitchFamily="18" charset="0"/>
                <a:cs typeface="Times New Roman" pitchFamily="18" charset="0"/>
              </a:rPr>
              <a:t>να τα βοηθήσουμε </a:t>
            </a:r>
            <a:r>
              <a:rPr lang="el-GR" sz="2000" i="1" dirty="0" smtClean="0">
                <a:solidFill>
                  <a:schemeClr val="tx1"/>
                </a:solidFill>
                <a:latin typeface="Times New Roman" pitchFamily="18" charset="0"/>
                <a:cs typeface="Times New Roman" pitchFamily="18" charset="0"/>
              </a:rPr>
              <a:t>σε κάτι που τα δυσκολεύει,</a:t>
            </a:r>
          </a:p>
          <a:p>
            <a:pPr lvl="1">
              <a:buFont typeface="Wingdings" pitchFamily="2" charset="2"/>
              <a:buChar char="ü"/>
            </a:pPr>
            <a:r>
              <a:rPr lang="el-GR" sz="2000" b="1" i="1" dirty="0" smtClean="0">
                <a:solidFill>
                  <a:schemeClr val="tx1"/>
                </a:solidFill>
                <a:latin typeface="Times New Roman" pitchFamily="18" charset="0"/>
                <a:cs typeface="Times New Roman" pitchFamily="18" charset="0"/>
              </a:rPr>
              <a:t>να τα ενθαρρύνουμε </a:t>
            </a:r>
            <a:r>
              <a:rPr lang="el-GR" sz="2000" i="1" dirty="0" smtClean="0">
                <a:solidFill>
                  <a:schemeClr val="tx1"/>
                </a:solidFill>
                <a:latin typeface="Times New Roman" pitchFamily="18" charset="0"/>
                <a:cs typeface="Times New Roman" pitchFamily="18" charset="0"/>
              </a:rPr>
              <a:t>να συγκεντρωθούν σε αυτό που ακούν, </a:t>
            </a:r>
          </a:p>
          <a:p>
            <a:pPr lvl="1">
              <a:buFont typeface="Wingdings" pitchFamily="2" charset="2"/>
              <a:buChar char="ü"/>
            </a:pPr>
            <a:r>
              <a:rPr lang="el-GR" sz="2000" i="1" dirty="0" smtClean="0">
                <a:solidFill>
                  <a:schemeClr val="tx1"/>
                </a:solidFill>
                <a:latin typeface="Times New Roman" pitchFamily="18" charset="0"/>
                <a:cs typeface="Times New Roman" pitchFamily="18" charset="0"/>
              </a:rPr>
              <a:t>να ξυπνήσουμε την </a:t>
            </a:r>
            <a:r>
              <a:rPr lang="el-GR" sz="2000" b="1" i="1" dirty="0" smtClean="0">
                <a:solidFill>
                  <a:schemeClr val="tx1"/>
                </a:solidFill>
                <a:latin typeface="Times New Roman" pitchFamily="18" charset="0"/>
                <a:cs typeface="Times New Roman" pitchFamily="18" charset="0"/>
              </a:rPr>
              <a:t>περιέργεια </a:t>
            </a:r>
            <a:r>
              <a:rPr lang="el-GR" sz="2000" i="1" dirty="0" smtClean="0">
                <a:solidFill>
                  <a:schemeClr val="tx1"/>
                </a:solidFill>
                <a:latin typeface="Times New Roman" pitchFamily="18" charset="0"/>
                <a:cs typeface="Times New Roman" pitchFamily="18" charset="0"/>
              </a:rPr>
              <a:t>τους</a:t>
            </a:r>
          </a:p>
          <a:p>
            <a:pPr lvl="1">
              <a:buFont typeface="Wingdings" pitchFamily="2" charset="2"/>
              <a:buChar char="ü"/>
            </a:pPr>
            <a:r>
              <a:rPr lang="el-GR" sz="2000" i="1" dirty="0" smtClean="0">
                <a:solidFill>
                  <a:schemeClr val="tx1"/>
                </a:solidFill>
                <a:latin typeface="Times New Roman" pitchFamily="18" charset="0"/>
                <a:cs typeface="Times New Roman" pitchFamily="18" charset="0"/>
              </a:rPr>
              <a:t>να τα βάλουμε σε μια </a:t>
            </a:r>
            <a:r>
              <a:rPr lang="el-GR" sz="2000" b="1" i="1" dirty="0" smtClean="0">
                <a:solidFill>
                  <a:schemeClr val="tx1"/>
                </a:solidFill>
                <a:latin typeface="Times New Roman" pitchFamily="18" charset="0"/>
                <a:cs typeface="Times New Roman" pitchFamily="18" charset="0"/>
              </a:rPr>
              <a:t>διαδικασία στοχασμού </a:t>
            </a:r>
            <a:r>
              <a:rPr lang="el-GR" sz="2000" i="1" dirty="0" smtClean="0">
                <a:solidFill>
                  <a:schemeClr val="tx1"/>
                </a:solidFill>
                <a:latin typeface="Times New Roman" pitchFamily="18" charset="0"/>
                <a:cs typeface="Times New Roman" pitchFamily="18" charset="0"/>
              </a:rPr>
              <a:t>αυτών που κάνουν και βλέπουν, </a:t>
            </a:r>
          </a:p>
          <a:p>
            <a:pPr lvl="1">
              <a:buFont typeface="Wingdings" pitchFamily="2" charset="2"/>
              <a:buChar char="ü"/>
            </a:pPr>
            <a:r>
              <a:rPr lang="el-GR" sz="2000" i="1" dirty="0" smtClean="0">
                <a:solidFill>
                  <a:schemeClr val="tx1"/>
                </a:solidFill>
                <a:latin typeface="Times New Roman" pitchFamily="18" charset="0"/>
                <a:cs typeface="Times New Roman" pitchFamily="18" charset="0"/>
              </a:rPr>
              <a:t>μετατρέποντας έτσι στιγμές «ρουτίνας» σε «</a:t>
            </a:r>
            <a:r>
              <a:rPr lang="el-GR" sz="2000" b="1" i="1" dirty="0" smtClean="0">
                <a:solidFill>
                  <a:schemeClr val="tx1"/>
                </a:solidFill>
                <a:latin typeface="Times New Roman" pitchFamily="18" charset="0"/>
                <a:cs typeface="Times New Roman" pitchFamily="18" charset="0"/>
              </a:rPr>
              <a:t>διδακτικές» στιγμές. </a:t>
            </a:r>
          </a:p>
          <a:p>
            <a:pPr lvl="1">
              <a:buFont typeface="Wingdings" pitchFamily="2" charset="2"/>
              <a:buChar char="ü"/>
            </a:pPr>
            <a:endParaRPr lang="el-GR" sz="1900" b="1" i="1" dirty="0" smtClean="0">
              <a:solidFill>
                <a:schemeClr val="tx1"/>
              </a:solidFill>
              <a:latin typeface="Times New Roman" pitchFamily="18" charset="0"/>
              <a:cs typeface="Times New Roman" pitchFamily="18" charset="0"/>
            </a:endParaRPr>
          </a:p>
          <a:p>
            <a:pPr lvl="1"/>
            <a:endParaRPr lang="el-GR" sz="1900" i="1" dirty="0" smtClean="0">
              <a:latin typeface="Times New Roman" pitchFamily="18" charset="0"/>
              <a:cs typeface="Times New Roman" pitchFamily="18" charset="0"/>
            </a:endParaRPr>
          </a:p>
          <a:p>
            <a:pPr algn="ctr"/>
            <a:endParaRPr lang="el-GR" dirty="0"/>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929718" cy="642918"/>
          </a:xfrm>
        </p:spPr>
        <p:txBody>
          <a:bodyPr>
            <a:normAutofit/>
          </a:bodyPr>
          <a:lstStyle/>
          <a:p>
            <a:pPr>
              <a:lnSpc>
                <a:spcPct val="80000"/>
              </a:lnSpc>
            </a:pP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714356"/>
            <a:ext cx="9144000" cy="6143644"/>
          </a:xfrm>
        </p:spPr>
        <p:txBody>
          <a:bodyPr>
            <a:normAutofit/>
          </a:bodyPr>
          <a:lstStyle/>
          <a:p>
            <a:pPr marL="457200" indent="-457200" algn="ctr">
              <a:buNone/>
            </a:pPr>
            <a:r>
              <a:rPr lang="el-GR" sz="2000" b="1" i="1" u="sng" dirty="0" smtClean="0">
                <a:solidFill>
                  <a:srgbClr val="FF0000"/>
                </a:solidFill>
                <a:latin typeface="Times New Roman" pitchFamily="18" charset="0"/>
                <a:cs typeface="Times New Roman" pitchFamily="18" charset="0"/>
              </a:rPr>
              <a:t>Σύνοψη / Λέξεις-κλειδιά για την αξιοποίηση των λανθασμένων απαντήσεων </a:t>
            </a:r>
          </a:p>
          <a:p>
            <a:pPr marL="457200" indent="-457200" algn="ctr">
              <a:buAutoNum type="arabicPeriod"/>
            </a:pPr>
            <a:endParaRPr lang="el-GR" sz="2200" b="1" i="1" u="sng" dirty="0" smtClean="0">
              <a:solidFill>
                <a:srgbClr val="FF0000"/>
              </a:solidFill>
              <a:latin typeface="Times New Roman" pitchFamily="18" charset="0"/>
              <a:cs typeface="Times New Roman" pitchFamily="18" charset="0"/>
            </a:endParaRPr>
          </a:p>
          <a:p>
            <a:pPr marL="457200" indent="-457200">
              <a:buNone/>
            </a:pPr>
            <a:endParaRPr lang="el-GR" sz="2200" b="1" i="1" u="sng"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1142976" y="1285860"/>
            <a:ext cx="6929486" cy="5572140"/>
          </a:xfrm>
          <a:prstGeom prst="rect">
            <a:avLst/>
          </a:prstGeom>
          <a:solidFill>
            <a:srgbClr val="EDF7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l-GR" sz="1900" b="1" i="1" dirty="0" smtClean="0">
              <a:solidFill>
                <a:schemeClr val="tx1">
                  <a:lumMod val="95000"/>
                  <a:lumOff val="5000"/>
                </a:schemeClr>
              </a:solidFill>
              <a:latin typeface="Times New Roman" pitchFamily="18" charset="0"/>
              <a:cs typeface="Times New Roman" pitchFamily="18" charset="0"/>
            </a:endParaRPr>
          </a:p>
          <a:p>
            <a:pPr lvl="1"/>
            <a:endParaRPr lang="el-GR" sz="1900" b="1" i="1" dirty="0" smtClean="0">
              <a:solidFill>
                <a:schemeClr val="tx1">
                  <a:lumMod val="95000"/>
                  <a:lumOff val="5000"/>
                </a:schemeClr>
              </a:solidFill>
              <a:latin typeface="Times New Roman" pitchFamily="18" charset="0"/>
              <a:cs typeface="Times New Roman" pitchFamily="18" charset="0"/>
            </a:endParaRPr>
          </a:p>
          <a:p>
            <a:pPr lvl="1"/>
            <a:r>
              <a:rPr lang="el-GR" sz="2000" b="1" i="1" dirty="0" smtClean="0">
                <a:solidFill>
                  <a:schemeClr val="tx1">
                    <a:lumMod val="95000"/>
                    <a:lumOff val="5000"/>
                  </a:schemeClr>
                </a:solidFill>
                <a:latin typeface="Times New Roman" pitchFamily="18" charset="0"/>
                <a:cs typeface="Times New Roman" pitchFamily="18" charset="0"/>
              </a:rPr>
              <a:t>Πώς αντιδρά </a:t>
            </a:r>
            <a:r>
              <a:rPr lang="el-GR" sz="2000" i="1" dirty="0" smtClean="0">
                <a:solidFill>
                  <a:schemeClr val="tx1">
                    <a:lumMod val="95000"/>
                    <a:lumOff val="5000"/>
                  </a:schemeClr>
                </a:solidFill>
                <a:latin typeface="Times New Roman" pitchFamily="18" charset="0"/>
                <a:cs typeface="Times New Roman" pitchFamily="18" charset="0"/>
              </a:rPr>
              <a:t>ο/η εκπαιδευτικός </a:t>
            </a:r>
            <a:r>
              <a:rPr lang="el-GR" sz="2000" b="1" i="1" dirty="0" smtClean="0">
                <a:solidFill>
                  <a:schemeClr val="tx1">
                    <a:lumMod val="95000"/>
                    <a:lumOff val="5000"/>
                  </a:schemeClr>
                </a:solidFill>
                <a:latin typeface="Times New Roman" pitchFamily="18" charset="0"/>
                <a:cs typeface="Times New Roman" pitchFamily="18" charset="0"/>
              </a:rPr>
              <a:t>όταν ένα παιδί κάνει λάθος</a:t>
            </a:r>
            <a:r>
              <a:rPr lang="el-GR" sz="2000" i="1" dirty="0" smtClean="0">
                <a:solidFill>
                  <a:schemeClr val="tx1">
                    <a:lumMod val="95000"/>
                    <a:lumOff val="5000"/>
                  </a:schemeClr>
                </a:solidFill>
                <a:latin typeface="Times New Roman" pitchFamily="18" charset="0"/>
                <a:cs typeface="Times New Roman" pitchFamily="18" charset="0"/>
              </a:rPr>
              <a:t>; </a:t>
            </a:r>
            <a:r>
              <a:rPr lang="el-GR" sz="2000" b="1" i="1" dirty="0" smtClean="0">
                <a:solidFill>
                  <a:schemeClr val="tx1">
                    <a:lumMod val="95000"/>
                    <a:lumOff val="5000"/>
                  </a:schemeClr>
                </a:solidFill>
                <a:latin typeface="Times New Roman" pitchFamily="18" charset="0"/>
                <a:cs typeface="Times New Roman" pitchFamily="18" charset="0"/>
              </a:rPr>
              <a:t>Αποτιμά την απάντηση </a:t>
            </a:r>
            <a:r>
              <a:rPr lang="el-GR" sz="2000" i="1" dirty="0" smtClean="0">
                <a:solidFill>
                  <a:schemeClr val="tx1">
                    <a:lumMod val="95000"/>
                    <a:lumOff val="5000"/>
                  </a:schemeClr>
                </a:solidFill>
                <a:latin typeface="Times New Roman" pitchFamily="18" charset="0"/>
                <a:cs typeface="Times New Roman" pitchFamily="18" charset="0"/>
              </a:rPr>
              <a:t>των παιδιών [σωστό-</a:t>
            </a:r>
            <a:r>
              <a:rPr lang="el-GR" sz="2000" i="1" dirty="0" err="1" smtClean="0">
                <a:solidFill>
                  <a:schemeClr val="tx1">
                    <a:lumMod val="95000"/>
                    <a:lumOff val="5000"/>
                  </a:schemeClr>
                </a:solidFill>
                <a:latin typeface="Times New Roman" pitchFamily="18" charset="0"/>
                <a:cs typeface="Times New Roman" pitchFamily="18" charset="0"/>
              </a:rPr>
              <a:t>λάθο</a:t>
            </a:r>
            <a:r>
              <a:rPr lang="el-GR" sz="2000" i="1" dirty="0" smtClean="0">
                <a:solidFill>
                  <a:schemeClr val="tx1">
                    <a:lumMod val="95000"/>
                    <a:lumOff val="5000"/>
                  </a:schemeClr>
                </a:solidFill>
                <a:latin typeface="Times New Roman" pitchFamily="18" charset="0"/>
                <a:cs typeface="Times New Roman" pitchFamily="18" charset="0"/>
              </a:rPr>
              <a:t>ς];</a:t>
            </a:r>
          </a:p>
          <a:p>
            <a:pPr lvl="1"/>
            <a:endParaRPr lang="el-GR" sz="1100" i="1" dirty="0" smtClean="0">
              <a:solidFill>
                <a:schemeClr val="tx1">
                  <a:lumMod val="95000"/>
                  <a:lumOff val="5000"/>
                </a:schemeClr>
              </a:solidFill>
              <a:latin typeface="Times New Roman" pitchFamily="18" charset="0"/>
              <a:cs typeface="Times New Roman" pitchFamily="18" charset="0"/>
            </a:endParaRPr>
          </a:p>
          <a:p>
            <a:pPr lvl="1"/>
            <a:r>
              <a:rPr lang="el-GR" sz="2000" b="1" i="1" dirty="0" smtClean="0">
                <a:solidFill>
                  <a:schemeClr val="tx1">
                    <a:lumMod val="95000"/>
                    <a:lumOff val="5000"/>
                  </a:schemeClr>
                </a:solidFill>
                <a:latin typeface="Times New Roman" pitchFamily="18" charset="0"/>
                <a:cs typeface="Times New Roman" pitchFamily="18" charset="0"/>
              </a:rPr>
              <a:t>Επεκτείνει τον προβληματισμό</a:t>
            </a:r>
            <a:r>
              <a:rPr lang="el-GR" sz="2000" i="1" dirty="0" smtClean="0">
                <a:solidFill>
                  <a:schemeClr val="tx1">
                    <a:lumMod val="95000"/>
                    <a:lumOff val="5000"/>
                  </a:schemeClr>
                </a:solidFill>
                <a:latin typeface="Times New Roman" pitchFamily="18" charset="0"/>
                <a:cs typeface="Times New Roman" pitchFamily="18" charset="0"/>
              </a:rPr>
              <a:t>;</a:t>
            </a:r>
          </a:p>
          <a:p>
            <a:pPr lvl="1"/>
            <a:endParaRPr lang="el-GR" sz="2000" i="1" dirty="0" smtClean="0">
              <a:solidFill>
                <a:schemeClr val="tx1">
                  <a:lumMod val="95000"/>
                  <a:lumOff val="5000"/>
                </a:schemeClr>
              </a:solidFill>
              <a:latin typeface="Times New Roman" pitchFamily="18" charset="0"/>
              <a:cs typeface="Times New Roman" pitchFamily="18" charset="0"/>
            </a:endParaRPr>
          </a:p>
          <a:p>
            <a:pPr lvl="1"/>
            <a:r>
              <a:rPr lang="el-GR" sz="2000" b="1" i="1" dirty="0" smtClean="0">
                <a:solidFill>
                  <a:schemeClr val="tx1">
                    <a:lumMod val="95000"/>
                    <a:lumOff val="5000"/>
                  </a:schemeClr>
                </a:solidFill>
                <a:latin typeface="Times New Roman" pitchFamily="18" charset="0"/>
                <a:cs typeface="Times New Roman" pitchFamily="18" charset="0"/>
              </a:rPr>
              <a:t>Τα καλεί να επεξεργαστούν πάλι </a:t>
            </a:r>
            <a:r>
              <a:rPr lang="el-GR" sz="2000" i="1" dirty="0" smtClean="0">
                <a:solidFill>
                  <a:schemeClr val="tx1">
                    <a:lumMod val="95000"/>
                    <a:lumOff val="5000"/>
                  </a:schemeClr>
                </a:solidFill>
                <a:latin typeface="Times New Roman" pitchFamily="18" charset="0"/>
                <a:cs typeface="Times New Roman" pitchFamily="18" charset="0"/>
              </a:rPr>
              <a:t>το ζητούμενο </a:t>
            </a:r>
            <a:r>
              <a:rPr lang="el-GR" sz="2000" b="1" i="1" dirty="0" smtClean="0">
                <a:solidFill>
                  <a:schemeClr val="tx1">
                    <a:lumMod val="95000"/>
                    <a:lumOff val="5000"/>
                  </a:schemeClr>
                </a:solidFill>
                <a:latin typeface="Times New Roman" pitchFamily="18" charset="0"/>
                <a:cs typeface="Times New Roman" pitchFamily="18" charset="0"/>
              </a:rPr>
              <a:t>θέτοντας νέες ερωτήσεις;</a:t>
            </a:r>
          </a:p>
          <a:p>
            <a:pPr lvl="1"/>
            <a:endParaRPr lang="el-GR" sz="2000" i="1" dirty="0" smtClean="0">
              <a:solidFill>
                <a:schemeClr val="tx1">
                  <a:lumMod val="95000"/>
                  <a:lumOff val="5000"/>
                </a:schemeClr>
              </a:solidFill>
              <a:latin typeface="Times New Roman" pitchFamily="18" charset="0"/>
              <a:cs typeface="Times New Roman" pitchFamily="18" charset="0"/>
            </a:endParaRPr>
          </a:p>
          <a:p>
            <a:pPr lvl="1"/>
            <a:r>
              <a:rPr lang="el-GR" sz="2000" b="1" i="1" dirty="0" smtClean="0">
                <a:solidFill>
                  <a:schemeClr val="tx1">
                    <a:lumMod val="95000"/>
                    <a:lumOff val="5000"/>
                  </a:schemeClr>
                </a:solidFill>
                <a:latin typeface="Times New Roman" pitchFamily="18" charset="0"/>
                <a:cs typeface="Times New Roman" pitchFamily="18" charset="0"/>
              </a:rPr>
              <a:t>Αξιοποιείται η «άστοχη» απάντηση</a:t>
            </a:r>
            <a:r>
              <a:rPr lang="el-GR" sz="2000" i="1" dirty="0" smtClean="0">
                <a:solidFill>
                  <a:schemeClr val="tx1">
                    <a:lumMod val="95000"/>
                    <a:lumOff val="5000"/>
                  </a:schemeClr>
                </a:solidFill>
                <a:latin typeface="Times New Roman" pitchFamily="18" charset="0"/>
                <a:cs typeface="Times New Roman" pitchFamily="18" charset="0"/>
              </a:rPr>
              <a:t> από τον εκπαιδευτικό και καλούνται τα παιδιά σε </a:t>
            </a:r>
            <a:r>
              <a:rPr lang="el-GR" sz="2000" b="1" i="1" dirty="0" smtClean="0">
                <a:solidFill>
                  <a:schemeClr val="tx1">
                    <a:lumMod val="95000"/>
                    <a:lumOff val="5000"/>
                  </a:schemeClr>
                </a:solidFill>
                <a:latin typeface="Times New Roman" pitchFamily="18" charset="0"/>
                <a:cs typeface="Times New Roman" pitchFamily="18" charset="0"/>
              </a:rPr>
              <a:t>επεξεργασία </a:t>
            </a:r>
            <a:r>
              <a:rPr lang="el-GR" sz="2000" i="1" dirty="0" smtClean="0">
                <a:solidFill>
                  <a:schemeClr val="tx1">
                    <a:lumMod val="95000"/>
                    <a:lumOff val="5000"/>
                  </a:schemeClr>
                </a:solidFill>
                <a:latin typeface="Times New Roman" pitchFamily="18" charset="0"/>
                <a:cs typeface="Times New Roman" pitchFamily="18" charset="0"/>
              </a:rPr>
              <a:t>της ώστε να οδηγηθούν σε </a:t>
            </a:r>
            <a:r>
              <a:rPr lang="el-GR" sz="2000" b="1" i="1" dirty="0" err="1" smtClean="0">
                <a:solidFill>
                  <a:schemeClr val="tx1">
                    <a:lumMod val="95000"/>
                    <a:lumOff val="5000"/>
                  </a:schemeClr>
                </a:solidFill>
                <a:latin typeface="Times New Roman" pitchFamily="18" charset="0"/>
                <a:cs typeface="Times New Roman" pitchFamily="18" charset="0"/>
              </a:rPr>
              <a:t>αυτοδιόρθωσή</a:t>
            </a:r>
            <a:r>
              <a:rPr lang="el-GR" sz="2000" b="1" i="1" dirty="0" smtClean="0">
                <a:solidFill>
                  <a:schemeClr val="tx1">
                    <a:lumMod val="95000"/>
                    <a:lumOff val="5000"/>
                  </a:schemeClr>
                </a:solidFill>
                <a:latin typeface="Times New Roman" pitchFamily="18" charset="0"/>
                <a:cs typeface="Times New Roman" pitchFamily="18" charset="0"/>
              </a:rPr>
              <a:t> τ</a:t>
            </a:r>
            <a:r>
              <a:rPr lang="el-GR" sz="2000" i="1" dirty="0" smtClean="0">
                <a:solidFill>
                  <a:schemeClr val="tx1">
                    <a:lumMod val="95000"/>
                    <a:lumOff val="5000"/>
                  </a:schemeClr>
                </a:solidFill>
                <a:latin typeface="Times New Roman" pitchFamily="18" charset="0"/>
                <a:cs typeface="Times New Roman" pitchFamily="18" charset="0"/>
              </a:rPr>
              <a:t>ους;</a:t>
            </a:r>
          </a:p>
          <a:p>
            <a:pPr lvl="1"/>
            <a:endParaRPr lang="el-GR" sz="2000" i="1" dirty="0" smtClean="0">
              <a:solidFill>
                <a:schemeClr val="tx1">
                  <a:lumMod val="95000"/>
                  <a:lumOff val="5000"/>
                </a:schemeClr>
              </a:solidFill>
              <a:latin typeface="Times New Roman" pitchFamily="18" charset="0"/>
              <a:cs typeface="Times New Roman" pitchFamily="18" charset="0"/>
            </a:endParaRPr>
          </a:p>
          <a:p>
            <a:pPr lvl="1"/>
            <a:r>
              <a:rPr lang="el-GR" sz="2000" b="1" i="1" dirty="0" smtClean="0">
                <a:solidFill>
                  <a:schemeClr val="tx1">
                    <a:lumMod val="95000"/>
                    <a:lumOff val="5000"/>
                  </a:schemeClr>
                </a:solidFill>
                <a:latin typeface="Times New Roman" pitchFamily="18" charset="0"/>
                <a:cs typeface="Times New Roman" pitchFamily="18" charset="0"/>
              </a:rPr>
              <a:t>Τι δείχνει ο τρόπος </a:t>
            </a:r>
            <a:r>
              <a:rPr lang="el-GR" sz="2000" i="1" dirty="0" smtClean="0">
                <a:solidFill>
                  <a:schemeClr val="tx1">
                    <a:lumMod val="95000"/>
                    <a:lumOff val="5000"/>
                  </a:schemeClr>
                </a:solidFill>
                <a:latin typeface="Times New Roman" pitchFamily="18" charset="0"/>
                <a:cs typeface="Times New Roman" pitchFamily="18" charset="0"/>
              </a:rPr>
              <a:t>με τον οποίο αξιοποιεί ο/η  εκπαιδευτικός τις άστοχες απαντήσεις των παιδιών;</a:t>
            </a:r>
          </a:p>
          <a:p>
            <a:pPr lvl="1"/>
            <a:endParaRPr lang="el-GR" sz="2000" i="1" dirty="0" smtClean="0">
              <a:solidFill>
                <a:schemeClr val="tx1">
                  <a:lumMod val="95000"/>
                  <a:lumOff val="5000"/>
                </a:schemeClr>
              </a:solidFill>
              <a:latin typeface="Times New Roman" pitchFamily="18" charset="0"/>
              <a:cs typeface="Times New Roman" pitchFamily="18" charset="0"/>
            </a:endParaRPr>
          </a:p>
          <a:p>
            <a:pPr lvl="1"/>
            <a:r>
              <a:rPr lang="el-GR" sz="2000" i="1" dirty="0" smtClean="0">
                <a:solidFill>
                  <a:schemeClr val="tx1">
                    <a:lumMod val="95000"/>
                    <a:lumOff val="5000"/>
                  </a:schemeClr>
                </a:solidFill>
                <a:latin typeface="Times New Roman" pitchFamily="18" charset="0"/>
                <a:cs typeface="Times New Roman" pitchFamily="18" charset="0"/>
              </a:rPr>
              <a:t>Ποιοι πιστεύετε ότι είναι </a:t>
            </a:r>
            <a:r>
              <a:rPr lang="el-GR" sz="2000" b="1" i="1" dirty="0" smtClean="0">
                <a:solidFill>
                  <a:schemeClr val="tx1">
                    <a:lumMod val="95000"/>
                    <a:lumOff val="5000"/>
                  </a:schemeClr>
                </a:solidFill>
                <a:latin typeface="Times New Roman" pitchFamily="18" charset="0"/>
                <a:cs typeface="Times New Roman" pitchFamily="18" charset="0"/>
              </a:rPr>
              <a:t>οι στόχοι </a:t>
            </a:r>
            <a:r>
              <a:rPr lang="el-GR" sz="2000" i="1" dirty="0" smtClean="0">
                <a:solidFill>
                  <a:schemeClr val="tx1">
                    <a:lumMod val="95000"/>
                    <a:lumOff val="5000"/>
                  </a:schemeClr>
                </a:solidFill>
                <a:latin typeface="Times New Roman" pitchFamily="18" charset="0"/>
                <a:cs typeface="Times New Roman" pitchFamily="18" charset="0"/>
              </a:rPr>
              <a:t>του/της σε κάθε περίπτωση;</a:t>
            </a:r>
          </a:p>
          <a:p>
            <a:pPr lvl="1"/>
            <a:endParaRPr lang="el-GR" sz="2000" i="1" dirty="0" smtClean="0">
              <a:solidFill>
                <a:schemeClr val="tx1">
                  <a:lumMod val="95000"/>
                  <a:lumOff val="5000"/>
                </a:schemeClr>
              </a:solidFill>
              <a:latin typeface="Times New Roman" pitchFamily="18" charset="0"/>
              <a:cs typeface="Times New Roman" pitchFamily="18" charset="0"/>
            </a:endParaRPr>
          </a:p>
          <a:p>
            <a:pPr lvl="1"/>
            <a:endParaRPr lang="el-GR" dirty="0">
              <a:solidFill>
                <a:schemeClr val="tx1">
                  <a:lumMod val="95000"/>
                  <a:lumOff val="5000"/>
                </a:schemeClr>
              </a:solidFill>
            </a:endParaRP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sz="2400" dirty="0" smtClean="0">
                <a:latin typeface="Times New Roman" pitchFamily="18" charset="0"/>
                <a:cs typeface="Times New Roman" pitchFamily="18" charset="0"/>
              </a:rPr>
              <a:t>Ανδρούσου, Α., </a:t>
            </a:r>
            <a:r>
              <a:rPr lang="el-GR" sz="2400" dirty="0" err="1" smtClean="0">
                <a:latin typeface="Times New Roman" pitchFamily="18" charset="0"/>
                <a:cs typeface="Times New Roman" pitchFamily="18" charset="0"/>
              </a:rPr>
              <a:t>Κορτέση</a:t>
            </a:r>
            <a:r>
              <a:rPr lang="el-GR" sz="2400" dirty="0" smtClean="0">
                <a:latin typeface="Times New Roman" pitchFamily="18" charset="0"/>
                <a:cs typeface="Times New Roman" pitchFamily="18" charset="0"/>
              </a:rPr>
              <a:t>-</a:t>
            </a:r>
            <a:r>
              <a:rPr lang="el-GR" sz="2400" dirty="0" err="1" smtClean="0">
                <a:latin typeface="Times New Roman" pitchFamily="18" charset="0"/>
                <a:cs typeface="Times New Roman" pitchFamily="18" charset="0"/>
              </a:rPr>
              <a:t>Δαθέρμου</a:t>
            </a:r>
            <a:r>
              <a:rPr lang="el-GR" sz="2400" dirty="0" smtClean="0">
                <a:latin typeface="Times New Roman" pitchFamily="18" charset="0"/>
                <a:cs typeface="Times New Roman" pitchFamily="18" charset="0"/>
              </a:rPr>
              <a:t>, Χ., Τσάφος, Β. (2016). Η παρατήρηση ως εργαλείο των εκπαιδευτικών. Στο: </a:t>
            </a:r>
            <a:r>
              <a:rPr lang="el-GR" sz="2400" i="1" dirty="0" smtClean="0">
                <a:latin typeface="Times New Roman" pitchFamily="18" charset="0"/>
                <a:cs typeface="Times New Roman" pitchFamily="18" charset="0"/>
              </a:rPr>
              <a:t>Διερεύνηση και κατανόηση παραμέτρων της εκπαιδευτικής διαδικασίας, </a:t>
            </a:r>
            <a:r>
              <a:rPr lang="el-GR" sz="2400" dirty="0" smtClean="0">
                <a:latin typeface="Times New Roman" pitchFamily="18" charset="0"/>
                <a:cs typeface="Times New Roman" pitchFamily="18" charset="0"/>
              </a:rPr>
              <a:t>Τσάφος Β. (</a:t>
            </a:r>
            <a:r>
              <a:rPr lang="el-GR" sz="2400" dirty="0" err="1" smtClean="0">
                <a:latin typeface="Times New Roman" pitchFamily="18" charset="0"/>
                <a:cs typeface="Times New Roman" pitchFamily="18" charset="0"/>
              </a:rPr>
              <a:t>επιμ</a:t>
            </a:r>
            <a:r>
              <a:rPr lang="el-GR" sz="2400" dirty="0" smtClean="0">
                <a:latin typeface="Times New Roman" pitchFamily="18" charset="0"/>
                <a:cs typeface="Times New Roman" pitchFamily="18" charset="0"/>
              </a:rPr>
              <a:t>.), (</a:t>
            </a:r>
            <a:r>
              <a:rPr lang="el-GR" sz="2400" i="1" dirty="0" smtClean="0">
                <a:latin typeface="Times New Roman" pitchFamily="18" charset="0"/>
                <a:cs typeface="Times New Roman" pitchFamily="18" charset="0"/>
              </a:rPr>
              <a:t>Τεύχος 2 , </a:t>
            </a:r>
            <a:r>
              <a:rPr lang="el-GR" sz="2400" i="1" dirty="0" err="1" smtClean="0">
                <a:latin typeface="Times New Roman" pitchFamily="18" charset="0"/>
                <a:cs typeface="Times New Roman" pitchFamily="18" charset="0"/>
              </a:rPr>
              <a:t>σσ</a:t>
            </a:r>
            <a:r>
              <a:rPr lang="el-GR" sz="2400" i="1" dirty="0" smtClean="0">
                <a:latin typeface="Times New Roman" pitchFamily="18" charset="0"/>
                <a:cs typeface="Times New Roman" pitchFamily="18" charset="0"/>
              </a:rPr>
              <a:t>. 70-128).</a:t>
            </a:r>
            <a:endParaRPr lang="el-GR" sz="2400" i="1"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572264" cy="571480"/>
          </a:xfrm>
        </p:spPr>
        <p:txBody>
          <a:bodyPr>
            <a:normAutofit/>
          </a:bodyPr>
          <a:lstStyle/>
          <a:p>
            <a:pPr>
              <a:lnSpc>
                <a:spcPct val="80000"/>
              </a:lnSpc>
            </a:pPr>
            <a:r>
              <a:rPr lang="el-GR" sz="2400" b="1" dirty="0" smtClean="0">
                <a:solidFill>
                  <a:srgbClr val="0070C0"/>
                </a:solidFill>
                <a:latin typeface="Times New Roman" pitchFamily="18" charset="0"/>
                <a:cs typeface="Times New Roman" pitchFamily="18" charset="0"/>
              </a:rPr>
              <a:t>Περιεχόμενα </a:t>
            </a:r>
            <a:endParaRPr lang="el-GR" b="1" dirty="0">
              <a:solidFill>
                <a:srgbClr val="0070C0"/>
              </a:solidFill>
              <a:latin typeface="Times New Roman" pitchFamily="18" charset="0"/>
              <a:cs typeface="Times New Roman" pitchFamily="18" charset="0"/>
            </a:endParaRPr>
          </a:p>
        </p:txBody>
      </p:sp>
      <p:sp>
        <p:nvSpPr>
          <p:cNvPr id="3075" name="Rectangle 3"/>
          <p:cNvSpPr>
            <a:spLocks noGrp="1" noChangeArrowheads="1"/>
          </p:cNvSpPr>
          <p:nvPr>
            <p:ph idx="1"/>
          </p:nvPr>
        </p:nvSpPr>
        <p:spPr>
          <a:xfrm>
            <a:off x="0" y="642918"/>
            <a:ext cx="7786710" cy="6215082"/>
          </a:xfrm>
        </p:spPr>
        <p:txBody>
          <a:bodyPr>
            <a:normAutofit fontScale="85000" lnSpcReduction="10000"/>
          </a:bodyPr>
          <a:lstStyle/>
          <a:p>
            <a:r>
              <a:rPr lang="el-GR" sz="1600" b="1" dirty="0" smtClean="0">
                <a:latin typeface="Times New Roman" pitchFamily="18" charset="0"/>
                <a:cs typeface="Times New Roman" pitchFamily="18" charset="0"/>
              </a:rPr>
              <a:t>1. Η παρατήρηση ως </a:t>
            </a:r>
            <a:r>
              <a:rPr lang="el-GR" sz="1600" dirty="0" smtClean="0">
                <a:latin typeface="Times New Roman" pitchFamily="18" charset="0"/>
                <a:cs typeface="Times New Roman" pitchFamily="18" charset="0"/>
              </a:rPr>
              <a:t>μεθοδολογικό </a:t>
            </a:r>
            <a:r>
              <a:rPr lang="el-GR" sz="1600" b="1" dirty="0" smtClean="0">
                <a:latin typeface="Times New Roman" pitchFamily="18" charset="0"/>
                <a:cs typeface="Times New Roman" pitchFamily="18" charset="0"/>
              </a:rPr>
              <a:t>εργαλείο</a:t>
            </a:r>
            <a:r>
              <a:rPr lang="el-GR" sz="1600" dirty="0" smtClean="0">
                <a:latin typeface="Times New Roman" pitchFamily="18" charset="0"/>
                <a:cs typeface="Times New Roman" pitchFamily="18" charset="0"/>
              </a:rPr>
              <a:t> διερεύνησης της εκπαιδευτικής πράξης</a:t>
            </a:r>
            <a:r>
              <a:rPr lang="el-GR" sz="1600" b="1" dirty="0" smtClean="0">
                <a:latin typeface="Times New Roman" pitchFamily="18" charset="0"/>
                <a:cs typeface="Times New Roman" pitchFamily="18" charset="0"/>
              </a:rPr>
              <a:t>  (σ. 41-48) </a:t>
            </a:r>
          </a:p>
          <a:p>
            <a:endParaRPr lang="el-GR" sz="1600" b="1" dirty="0" smtClean="0">
              <a:latin typeface="Times New Roman" pitchFamily="18" charset="0"/>
              <a:cs typeface="Times New Roman" pitchFamily="18" charset="0"/>
            </a:endParaRPr>
          </a:p>
          <a:p>
            <a:r>
              <a:rPr lang="el-GR" sz="1600" b="1" dirty="0" smtClean="0">
                <a:latin typeface="Times New Roman" pitchFamily="18" charset="0"/>
                <a:cs typeface="Times New Roman" pitchFamily="18" charset="0"/>
              </a:rPr>
              <a:t>2. Οι άξονες της παρατήρησης (σ. 49-69)</a:t>
            </a:r>
          </a:p>
          <a:p>
            <a:pPr lvl="1"/>
            <a:r>
              <a:rPr lang="el-GR" sz="1600" i="1" dirty="0" smtClean="0">
                <a:latin typeface="Times New Roman" pitchFamily="18" charset="0"/>
                <a:cs typeface="Times New Roman" pitchFamily="18" charset="0"/>
              </a:rPr>
              <a:t>Το πλαίσιο και η σημασία του</a:t>
            </a:r>
          </a:p>
          <a:p>
            <a:pPr lvl="1"/>
            <a:r>
              <a:rPr lang="el-GR" sz="1600" i="1" dirty="0" smtClean="0">
                <a:latin typeface="Times New Roman" pitchFamily="18" charset="0"/>
                <a:cs typeface="Times New Roman" pitchFamily="18" charset="0"/>
              </a:rPr>
              <a:t>Χώρος</a:t>
            </a:r>
          </a:p>
          <a:p>
            <a:pPr lvl="1"/>
            <a:r>
              <a:rPr lang="el-GR" sz="1600" i="1" dirty="0" smtClean="0">
                <a:latin typeface="Times New Roman" pitchFamily="18" charset="0"/>
                <a:cs typeface="Times New Roman" pitchFamily="18" charset="0"/>
              </a:rPr>
              <a:t>Εκπαιδευτικός και παιδιά</a:t>
            </a:r>
          </a:p>
          <a:p>
            <a:endParaRPr lang="el-GR" sz="2000" b="1" dirty="0" smtClean="0">
              <a:latin typeface="Times New Roman" pitchFamily="18" charset="0"/>
              <a:cs typeface="Times New Roman" pitchFamily="18" charset="0"/>
            </a:endParaRPr>
          </a:p>
          <a:p>
            <a:r>
              <a:rPr lang="el-GR" sz="2400" b="1" dirty="0" smtClean="0">
                <a:solidFill>
                  <a:srgbClr val="FF0000"/>
                </a:solidFill>
                <a:latin typeface="Times New Roman" pitchFamily="18" charset="0"/>
                <a:cs typeface="Times New Roman" pitchFamily="18" charset="0"/>
              </a:rPr>
              <a:t>3. Παράμετροι ανάπτυξης της εκπαιδευτικής διαδικασίας </a:t>
            </a:r>
            <a:r>
              <a:rPr lang="el-GR" sz="2000" b="1" dirty="0" smtClean="0">
                <a:latin typeface="Times New Roman" pitchFamily="18" charset="0"/>
                <a:cs typeface="Times New Roman" pitchFamily="18" charset="0"/>
              </a:rPr>
              <a:t>(σ. 70-117)</a:t>
            </a:r>
          </a:p>
          <a:p>
            <a:pPr lvl="1"/>
            <a:r>
              <a:rPr lang="el-GR" sz="1900" i="1" u="sng" dirty="0" smtClean="0">
                <a:latin typeface="Times New Roman" pitchFamily="18" charset="0"/>
                <a:cs typeface="Times New Roman" pitchFamily="18" charset="0"/>
              </a:rPr>
              <a:t>Επικοινωνία - Αλληλεπίδραση στην τάξη</a:t>
            </a:r>
          </a:p>
          <a:p>
            <a:pPr lvl="2"/>
            <a:r>
              <a:rPr lang="el-GR" sz="1900" i="1" dirty="0" smtClean="0">
                <a:latin typeface="Times New Roman" pitchFamily="18" charset="0"/>
                <a:cs typeface="Times New Roman" pitchFamily="18" charset="0"/>
              </a:rPr>
              <a:t>Το κλίμα της τάξης</a:t>
            </a:r>
          </a:p>
          <a:p>
            <a:pPr lvl="2"/>
            <a:r>
              <a:rPr lang="el-GR" sz="1900" i="1" dirty="0" smtClean="0">
                <a:latin typeface="Times New Roman" pitchFamily="18" charset="0"/>
                <a:cs typeface="Times New Roman" pitchFamily="18" charset="0"/>
              </a:rPr>
              <a:t>Τρόποι επικοινωνίας (μη λεκτική / λεκτική )</a:t>
            </a:r>
          </a:p>
          <a:p>
            <a:pPr lvl="2"/>
            <a:r>
              <a:rPr lang="el-GR" sz="1900" b="1" i="1" dirty="0" smtClean="0">
                <a:latin typeface="Times New Roman" pitchFamily="18" charset="0"/>
                <a:cs typeface="Times New Roman" pitchFamily="18" charset="0"/>
              </a:rPr>
              <a:t>Οι ερωτήσεις και ο ρόλος τους στην εκπαιδευτική διαδικασία (28, από εδώ)</a:t>
            </a:r>
          </a:p>
          <a:p>
            <a:pPr lvl="2"/>
            <a:r>
              <a:rPr lang="el-GR" sz="1900" i="1" dirty="0" smtClean="0">
                <a:latin typeface="Times New Roman" pitchFamily="18" charset="0"/>
                <a:cs typeface="Times New Roman" pitchFamily="18" charset="0"/>
              </a:rPr>
              <a:t>Οι «άστοχες» απαντήσεις των παιδιών</a:t>
            </a:r>
          </a:p>
          <a:p>
            <a:pPr lvl="1"/>
            <a:endParaRPr lang="el-GR" sz="1900" i="1" dirty="0" smtClean="0">
              <a:latin typeface="Times New Roman" pitchFamily="18" charset="0"/>
              <a:cs typeface="Times New Roman" pitchFamily="18" charset="0"/>
            </a:endParaRPr>
          </a:p>
          <a:p>
            <a:pPr lvl="1"/>
            <a:r>
              <a:rPr lang="el-GR" sz="1900" i="1" u="sng" dirty="0" smtClean="0">
                <a:latin typeface="Times New Roman" pitchFamily="18" charset="0"/>
                <a:cs typeface="Times New Roman" pitchFamily="18" charset="0"/>
              </a:rPr>
              <a:t>Συμμετοχή – Κινητοποίηση</a:t>
            </a:r>
          </a:p>
          <a:p>
            <a:pPr lvl="1"/>
            <a:endParaRPr lang="el-GR" sz="1900" i="1" dirty="0" smtClean="0">
              <a:latin typeface="Times New Roman" pitchFamily="18" charset="0"/>
              <a:cs typeface="Times New Roman" pitchFamily="18" charset="0"/>
            </a:endParaRPr>
          </a:p>
          <a:p>
            <a:pPr lvl="1"/>
            <a:r>
              <a:rPr lang="el-GR" sz="1900" i="1" u="sng" dirty="0" smtClean="0">
                <a:latin typeface="Times New Roman" pitchFamily="18" charset="0"/>
                <a:cs typeface="Times New Roman" pitchFamily="18" charset="0"/>
              </a:rPr>
              <a:t>Συνεργασία – Εργασία σε ομάδες.</a:t>
            </a:r>
          </a:p>
          <a:p>
            <a:pPr>
              <a:buNone/>
            </a:pPr>
            <a:endParaRPr lang="el-GR" sz="1800" b="1" dirty="0" smtClean="0">
              <a:latin typeface="Times New Roman" pitchFamily="18" charset="0"/>
              <a:cs typeface="Times New Roman" pitchFamily="18" charset="0"/>
            </a:endParaRPr>
          </a:p>
          <a:p>
            <a:r>
              <a:rPr lang="el-GR" sz="2400" b="1" dirty="0" smtClean="0">
                <a:solidFill>
                  <a:srgbClr val="00B050"/>
                </a:solidFill>
                <a:latin typeface="Times New Roman" pitchFamily="18" charset="0"/>
                <a:cs typeface="Times New Roman" pitchFamily="18" charset="0"/>
              </a:rPr>
              <a:t>4. Ο ρόλος του/της νηπιαγωγού </a:t>
            </a:r>
            <a:r>
              <a:rPr lang="el-GR" sz="2000" b="1" dirty="0" smtClean="0">
                <a:solidFill>
                  <a:srgbClr val="00B050"/>
                </a:solidFill>
                <a:latin typeface="Times New Roman" pitchFamily="18" charset="0"/>
                <a:cs typeface="Times New Roman" pitchFamily="18" charset="0"/>
              </a:rPr>
              <a:t>.</a:t>
            </a:r>
            <a:r>
              <a:rPr lang="el-GR" sz="2000" b="1" dirty="0" smtClean="0">
                <a:solidFill>
                  <a:schemeClr val="accent6">
                    <a:lumMod val="50000"/>
                  </a:schemeClr>
                </a:solidFill>
                <a:latin typeface="Times New Roman" pitchFamily="18" charset="0"/>
                <a:cs typeface="Times New Roman" pitchFamily="18" charset="0"/>
              </a:rPr>
              <a:t> </a:t>
            </a:r>
            <a:r>
              <a:rPr lang="el-GR" sz="2000" b="1" dirty="0" smtClean="0">
                <a:latin typeface="Times New Roman" pitchFamily="18" charset="0"/>
                <a:cs typeface="Times New Roman" pitchFamily="18" charset="0"/>
              </a:rPr>
              <a:t>(σ, 118-124)</a:t>
            </a:r>
          </a:p>
          <a:p>
            <a:endParaRPr lang="el-GR" sz="1800" b="1" i="1" dirty="0" smtClean="0">
              <a:latin typeface="Times New Roman" pitchFamily="18" charset="0"/>
              <a:cs typeface="Times New Roman" pitchFamily="18" charset="0"/>
            </a:endParaRPr>
          </a:p>
          <a:p>
            <a:r>
              <a:rPr lang="el-GR" sz="2400" b="1" dirty="0" smtClean="0">
                <a:solidFill>
                  <a:srgbClr val="C00000"/>
                </a:solidFill>
                <a:latin typeface="Times New Roman" pitchFamily="18" charset="0"/>
                <a:cs typeface="Times New Roman" pitchFamily="18" charset="0"/>
              </a:rPr>
              <a:t>5. Παρατηρώντας τις μαθησιακές δραστηριότητες </a:t>
            </a:r>
            <a:r>
              <a:rPr lang="el-GR" sz="2100" b="1" dirty="0" smtClean="0">
                <a:latin typeface="Times New Roman" pitchFamily="18" charset="0"/>
                <a:cs typeface="Times New Roman" pitchFamily="18" charset="0"/>
              </a:rPr>
              <a:t>(σ. 125-128)</a:t>
            </a:r>
            <a:r>
              <a:rPr lang="el-GR" sz="1800" b="1" dirty="0" smtClean="0">
                <a:latin typeface="Times New Roman" pitchFamily="18" charset="0"/>
                <a:cs typeface="Times New Roman" pitchFamily="18" charset="0"/>
              </a:rPr>
              <a:t/>
            </a:r>
            <a:br>
              <a:rPr lang="el-GR" sz="1800" b="1" dirty="0" smtClean="0">
                <a:latin typeface="Times New Roman" pitchFamily="18" charset="0"/>
                <a:cs typeface="Times New Roman" pitchFamily="18" charset="0"/>
              </a:rPr>
            </a:br>
            <a:r>
              <a:rPr lang="el-GR" sz="1800" b="1" dirty="0" smtClean="0"/>
              <a:t> </a:t>
            </a:r>
            <a:endParaRPr lang="el-GR" sz="2000" i="1" dirty="0" smtClean="0">
              <a:solidFill>
                <a:srgbClr val="0070C0"/>
              </a:solidFill>
            </a:endParaRPr>
          </a:p>
          <a:p>
            <a:endParaRPr lang="el-GR" sz="20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143900" cy="785794"/>
          </a:xfrm>
        </p:spPr>
        <p:txBody>
          <a:bodyPr>
            <a:normAutofit fontScale="90000"/>
          </a:bodyPr>
          <a:lstStyle/>
          <a:p>
            <a:pPr>
              <a:lnSpc>
                <a:spcPct val="80000"/>
              </a:lnSpc>
            </a:pP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700" b="1" dirty="0" smtClean="0">
                <a:latin typeface="Times New Roman" pitchFamily="18" charset="0"/>
                <a:cs typeface="Times New Roman" pitchFamily="18" charset="0"/>
              </a:rPr>
              <a:t> 3. Παράμετροι ανάπτυξης της εκπαιδευτικής διαδικασίας  </a:t>
            </a:r>
            <a:endParaRPr lang="el-GR" sz="2700" b="1" dirty="0">
              <a:latin typeface="Times New Roman" pitchFamily="18" charset="0"/>
              <a:cs typeface="Times New Roman" pitchFamily="18"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buFont typeface="Wingdings" pitchFamily="2" charset="2"/>
              <a:buChar char="ü"/>
            </a:pPr>
            <a:r>
              <a:rPr lang="el-GR" sz="2000" b="1" dirty="0" smtClean="0">
                <a:latin typeface="Times New Roman" pitchFamily="18" charset="0"/>
                <a:cs typeface="Times New Roman" pitchFamily="18" charset="0"/>
              </a:rPr>
              <a:t>Ορίζοντας </a:t>
            </a:r>
            <a:r>
              <a:rPr lang="el-GR" sz="2000" dirty="0" smtClean="0">
                <a:latin typeface="Times New Roman" pitchFamily="18" charset="0"/>
                <a:cs typeface="Times New Roman" pitchFamily="18" charset="0"/>
              </a:rPr>
              <a:t>τους συγκεκριμένους </a:t>
            </a:r>
            <a:r>
              <a:rPr lang="el-GR" sz="2000" b="1" dirty="0" smtClean="0">
                <a:latin typeface="Times New Roman" pitchFamily="18" charset="0"/>
                <a:cs typeface="Times New Roman" pitchFamily="18" charset="0"/>
              </a:rPr>
              <a:t>άξονες παρατήρησης </a:t>
            </a:r>
          </a:p>
          <a:p>
            <a:pPr lvl="1">
              <a:buFont typeface="Wingdings" pitchFamily="2" charset="2"/>
              <a:buChar char="ü"/>
            </a:pPr>
            <a:r>
              <a:rPr lang="el-GR" sz="2000" i="1" dirty="0" smtClean="0">
                <a:solidFill>
                  <a:srgbClr val="FF0000"/>
                </a:solidFill>
                <a:latin typeface="Times New Roman" pitchFamily="18" charset="0"/>
                <a:cs typeface="Times New Roman" pitchFamily="18" charset="0"/>
              </a:rPr>
              <a:t>πλαίσιο,</a:t>
            </a:r>
            <a:r>
              <a:rPr lang="el-GR" sz="2000" i="1" dirty="0" smtClean="0">
                <a:latin typeface="Times New Roman" pitchFamily="18" charset="0"/>
                <a:cs typeface="Times New Roman" pitchFamily="18" charset="0"/>
              </a:rPr>
              <a:t> </a:t>
            </a:r>
          </a:p>
          <a:p>
            <a:pPr lvl="1">
              <a:buFont typeface="Wingdings" pitchFamily="2" charset="2"/>
              <a:buChar char="ü"/>
            </a:pPr>
            <a:r>
              <a:rPr lang="el-GR" sz="2000" i="1" dirty="0" smtClean="0">
                <a:solidFill>
                  <a:srgbClr val="FF0000"/>
                </a:solidFill>
                <a:latin typeface="Times New Roman" pitchFamily="18" charset="0"/>
                <a:cs typeface="Times New Roman" pitchFamily="18" charset="0"/>
              </a:rPr>
              <a:t>χώρος, </a:t>
            </a:r>
          </a:p>
          <a:p>
            <a:pPr lvl="1">
              <a:buFont typeface="Wingdings" pitchFamily="2" charset="2"/>
              <a:buChar char="ü"/>
            </a:pPr>
            <a:r>
              <a:rPr lang="el-GR" sz="2000" i="1" dirty="0" smtClean="0">
                <a:latin typeface="Times New Roman" pitchFamily="18" charset="0"/>
                <a:cs typeface="Times New Roman" pitchFamily="18" charset="0"/>
              </a:rPr>
              <a:t>δράση </a:t>
            </a:r>
            <a:r>
              <a:rPr lang="el-GR" sz="2000" i="1" dirty="0" smtClean="0">
                <a:solidFill>
                  <a:srgbClr val="FF0000"/>
                </a:solidFill>
                <a:latin typeface="Times New Roman" pitchFamily="18" charset="0"/>
                <a:cs typeface="Times New Roman" pitchFamily="18" charset="0"/>
              </a:rPr>
              <a:t>εκπαιδευτικών και παιδιών </a:t>
            </a:r>
            <a:r>
              <a:rPr lang="el-GR" sz="2000" i="1" dirty="0" smtClean="0">
                <a:latin typeface="Times New Roman" pitchFamily="18" charset="0"/>
                <a:cs typeface="Times New Roman" pitchFamily="18" charset="0"/>
              </a:rPr>
              <a:t>σε αλληλεξάρτηση</a:t>
            </a:r>
          </a:p>
          <a:p>
            <a:pPr>
              <a:buFont typeface="Wingdings" pitchFamily="2" charset="2"/>
              <a:buChar char="ü"/>
            </a:pPr>
            <a:r>
              <a:rPr lang="el-GR" sz="2000" dirty="0" smtClean="0">
                <a:latin typeface="Times New Roman" pitchFamily="18" charset="0"/>
                <a:cs typeface="Times New Roman" pitchFamily="18" charset="0"/>
              </a:rPr>
              <a:t>μπορούμε σταδιακά </a:t>
            </a:r>
            <a:r>
              <a:rPr lang="el-GR" sz="2000" b="1" dirty="0" smtClean="0">
                <a:latin typeface="Times New Roman" pitchFamily="18" charset="0"/>
                <a:cs typeface="Times New Roman" pitchFamily="18" charset="0"/>
              </a:rPr>
              <a:t>να συλλέγουμε πληροφορίες </a:t>
            </a:r>
          </a:p>
          <a:p>
            <a:pPr lvl="1">
              <a:buFont typeface="Wingdings" pitchFamily="2" charset="2"/>
              <a:buChar char="ü"/>
            </a:pPr>
            <a:r>
              <a:rPr lang="el-GR" sz="2000" i="1" dirty="0" smtClean="0">
                <a:latin typeface="Times New Roman" pitchFamily="18" charset="0"/>
                <a:cs typeface="Times New Roman" pitchFamily="18" charset="0"/>
              </a:rPr>
              <a:t>για το θεσμικό, εκπαιδευτικό και κοινωνικό </a:t>
            </a:r>
            <a:r>
              <a:rPr lang="el-GR" sz="2000" i="1" dirty="0" smtClean="0">
                <a:solidFill>
                  <a:srgbClr val="FF0000"/>
                </a:solidFill>
                <a:latin typeface="Times New Roman" pitchFamily="18" charset="0"/>
                <a:cs typeface="Times New Roman" pitchFamily="18" charset="0"/>
              </a:rPr>
              <a:t>πλαίσιο</a:t>
            </a:r>
            <a:r>
              <a:rPr lang="el-GR" sz="2000" i="1" dirty="0" smtClean="0">
                <a:latin typeface="Times New Roman" pitchFamily="18" charset="0"/>
                <a:cs typeface="Times New Roman" pitchFamily="18" charset="0"/>
              </a:rPr>
              <a:t> και </a:t>
            </a:r>
          </a:p>
          <a:p>
            <a:pPr lvl="1">
              <a:buFont typeface="Wingdings" pitchFamily="2" charset="2"/>
              <a:buChar char="ü"/>
            </a:pPr>
            <a:r>
              <a:rPr lang="el-GR" sz="2000" i="1" dirty="0" smtClean="0">
                <a:latin typeface="Times New Roman" pitchFamily="18" charset="0"/>
                <a:cs typeface="Times New Roman" pitchFamily="18" charset="0"/>
              </a:rPr>
              <a:t>τους τρόπους με τους οποίους αυτά </a:t>
            </a:r>
            <a:r>
              <a:rPr lang="el-GR" sz="2000" i="1" dirty="0" smtClean="0">
                <a:solidFill>
                  <a:srgbClr val="FF0000"/>
                </a:solidFill>
                <a:latin typeface="Times New Roman" pitchFamily="18" charset="0"/>
                <a:cs typeface="Times New Roman" pitchFamily="18" charset="0"/>
              </a:rPr>
              <a:t>αξιοποιούνται από τον εκπαιδευτικό </a:t>
            </a:r>
            <a:r>
              <a:rPr lang="el-GR" sz="2000" i="1" dirty="0" smtClean="0">
                <a:latin typeface="Times New Roman" pitchFamily="18" charset="0"/>
                <a:cs typeface="Times New Roman" pitchFamily="18" charset="0"/>
              </a:rPr>
              <a:t>στην προοπτική της ανάπτυξης όλων των παιδιών. </a:t>
            </a:r>
          </a:p>
          <a:p>
            <a:pPr>
              <a:buFont typeface="Wingdings" pitchFamily="2" charset="2"/>
              <a:buChar char="ü"/>
            </a:pPr>
            <a:endParaRPr lang="el-GR" sz="2000" dirty="0" smtClean="0">
              <a:latin typeface="Times New Roman" pitchFamily="18" charset="0"/>
              <a:cs typeface="Times New Roman" pitchFamily="18" charset="0"/>
            </a:endParaRPr>
          </a:p>
          <a:p>
            <a:pPr>
              <a:buFont typeface="Wingdings" pitchFamily="2" charset="2"/>
              <a:buChar char="ü"/>
            </a:pPr>
            <a:r>
              <a:rPr lang="el-GR" sz="2000" b="1" dirty="0" smtClean="0">
                <a:latin typeface="Times New Roman" pitchFamily="18" charset="0"/>
                <a:cs typeface="Times New Roman" pitchFamily="18" charset="0"/>
              </a:rPr>
              <a:t>Προσεγγίζουμε</a:t>
            </a:r>
            <a:r>
              <a:rPr lang="el-GR" sz="2000" dirty="0" smtClean="0">
                <a:latin typeface="Times New Roman" pitchFamily="18" charset="0"/>
                <a:cs typeface="Times New Roman" pitchFamily="18" charset="0"/>
              </a:rPr>
              <a:t>, δηλαδή, </a:t>
            </a:r>
            <a:r>
              <a:rPr lang="el-GR" sz="2000" b="1" dirty="0" smtClean="0">
                <a:latin typeface="Times New Roman" pitchFamily="18" charset="0"/>
                <a:cs typeface="Times New Roman" pitchFamily="18" charset="0"/>
              </a:rPr>
              <a:t>την εκπαιδευτική πράξη </a:t>
            </a:r>
          </a:p>
          <a:p>
            <a:pPr lvl="1">
              <a:buFont typeface="Wingdings" pitchFamily="2" charset="2"/>
              <a:buChar char="ü"/>
            </a:pPr>
            <a:endParaRPr lang="el-GR" sz="2000" b="1" i="1" u="sng" dirty="0" smtClean="0">
              <a:latin typeface="Times New Roman" pitchFamily="18" charset="0"/>
              <a:cs typeface="Times New Roman" pitchFamily="18" charset="0"/>
            </a:endParaRPr>
          </a:p>
          <a:p>
            <a:pPr lvl="1">
              <a:buFont typeface="Wingdings" pitchFamily="2" charset="2"/>
              <a:buChar char="ü"/>
            </a:pPr>
            <a:r>
              <a:rPr lang="el-GR" sz="2000" b="1" i="1" u="sng" dirty="0" smtClean="0">
                <a:latin typeface="Times New Roman" pitchFamily="18" charset="0"/>
                <a:cs typeface="Times New Roman" pitchFamily="18" charset="0"/>
              </a:rPr>
              <a:t>όχι ως μια μηχανιστική ακολουθία </a:t>
            </a:r>
            <a:r>
              <a:rPr lang="el-GR" sz="2000" i="1" dirty="0" smtClean="0">
                <a:latin typeface="Times New Roman" pitchFamily="18" charset="0"/>
                <a:cs typeface="Times New Roman" pitchFamily="18" charset="0"/>
              </a:rPr>
              <a:t>προκαθορισμένων τυπικών φάσεων, </a:t>
            </a:r>
          </a:p>
          <a:p>
            <a:pPr lvl="1">
              <a:buFont typeface="Wingdings" pitchFamily="2" charset="2"/>
              <a:buChar char="ü"/>
            </a:pPr>
            <a:r>
              <a:rPr lang="el-GR" sz="2000" i="1" dirty="0" smtClean="0">
                <a:latin typeface="Times New Roman" pitchFamily="18" charset="0"/>
                <a:cs typeface="Times New Roman" pitchFamily="18" charset="0"/>
              </a:rPr>
              <a:t>αλλά </a:t>
            </a:r>
            <a:r>
              <a:rPr lang="el-GR" sz="2000" i="1" dirty="0" smtClean="0">
                <a:solidFill>
                  <a:srgbClr val="FF0000"/>
                </a:solidFill>
                <a:latin typeface="Times New Roman" pitchFamily="18" charset="0"/>
                <a:cs typeface="Times New Roman" pitchFamily="18" charset="0"/>
              </a:rPr>
              <a:t>ως μια δυναμική </a:t>
            </a:r>
            <a:r>
              <a:rPr lang="el-GR" sz="2000" i="1" dirty="0" err="1" smtClean="0">
                <a:solidFill>
                  <a:srgbClr val="FF0000"/>
                </a:solidFill>
                <a:latin typeface="Times New Roman" pitchFamily="18" charset="0"/>
                <a:cs typeface="Times New Roman" pitchFamily="18" charset="0"/>
              </a:rPr>
              <a:t>διάδραση</a:t>
            </a:r>
            <a:r>
              <a:rPr lang="el-GR" sz="2000" i="1" dirty="0" smtClean="0">
                <a:solidFill>
                  <a:srgbClr val="FF0000"/>
                </a:solidFill>
                <a:latin typeface="Times New Roman" pitchFamily="18" charset="0"/>
                <a:cs typeface="Times New Roman" pitchFamily="18" charset="0"/>
              </a:rPr>
              <a:t> </a:t>
            </a:r>
            <a:r>
              <a:rPr lang="el-GR" sz="2000" i="1" dirty="0" smtClean="0">
                <a:latin typeface="Times New Roman" pitchFamily="18" charset="0"/>
                <a:cs typeface="Times New Roman" pitchFamily="18" charset="0"/>
              </a:rPr>
              <a:t>που αναπτύσσεται σε συγκεκριμένο χώρο, τόπο και χρόνο. </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072462" cy="642918"/>
          </a:xfrm>
        </p:spPr>
        <p:txBody>
          <a:bodyPr>
            <a:normAutofit/>
          </a:bodyPr>
          <a:lstStyle/>
          <a:p>
            <a:pPr>
              <a:lnSpc>
                <a:spcPct val="80000"/>
              </a:lnSpc>
            </a:pPr>
            <a:r>
              <a:rPr lang="el-GR" sz="2400" b="1" dirty="0" smtClean="0">
                <a:latin typeface="Times New Roman" pitchFamily="18" charset="0"/>
                <a:cs typeface="Times New Roman" pitchFamily="18" charset="0"/>
              </a:rPr>
              <a:t> 3. Παράμετροι ανάπτυξης της εκπαιδευτικής διαδικασίας </a:t>
            </a:r>
            <a:r>
              <a:rPr lang="el-GR" sz="2400" b="1" dirty="0" smtClean="0"/>
              <a:t> </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786710" cy="6000768"/>
          </a:xfrm>
        </p:spPr>
        <p:txBody>
          <a:bodyPr>
            <a:normAutofit/>
          </a:bodyPr>
          <a:lstStyle/>
          <a:p>
            <a:r>
              <a:rPr lang="el-GR" sz="2000" b="1" dirty="0" smtClean="0">
                <a:latin typeface="Times New Roman" pitchFamily="18" charset="0"/>
                <a:cs typeface="Times New Roman" pitchFamily="18" charset="0"/>
              </a:rPr>
              <a:t>Δηλαδή, ως μία δια διαδικασία</a:t>
            </a:r>
            <a:r>
              <a:rPr lang="el-GR" sz="2000" dirty="0" smtClean="0">
                <a:latin typeface="Times New Roman" pitchFamily="18" charset="0"/>
                <a:cs typeface="Times New Roman" pitchFamily="18" charset="0"/>
              </a:rPr>
              <a:t> στην οποία συμμετέχουν παιδιά,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που </a:t>
            </a:r>
            <a:r>
              <a:rPr lang="el-GR" sz="2000" i="1" dirty="0" smtClean="0">
                <a:solidFill>
                  <a:srgbClr val="FF0000"/>
                </a:solidFill>
                <a:latin typeface="Times New Roman" pitchFamily="18" charset="0"/>
                <a:cs typeface="Times New Roman" pitchFamily="18" charset="0"/>
              </a:rPr>
              <a:t>δεν αποτελούν μια ομοιογενή,</a:t>
            </a:r>
            <a:r>
              <a:rPr lang="el-GR" sz="2000" i="1" dirty="0" smtClean="0">
                <a:latin typeface="Times New Roman" pitchFamily="18" charset="0"/>
                <a:cs typeface="Times New Roman" pitchFamily="18" charset="0"/>
              </a:rPr>
              <a:t> αδιαφοροποίητη ομάδα,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αλλά οντότητες, που </a:t>
            </a:r>
            <a:r>
              <a:rPr lang="el-GR" sz="2000" i="1" dirty="0" smtClean="0">
                <a:solidFill>
                  <a:srgbClr val="FF0000"/>
                </a:solidFill>
                <a:latin typeface="Times New Roman" pitchFamily="18" charset="0"/>
                <a:cs typeface="Times New Roman" pitchFamily="18" charset="0"/>
              </a:rPr>
              <a:t>διαφέρουν</a:t>
            </a:r>
            <a:r>
              <a:rPr lang="el-GR" sz="2000" i="1" dirty="0" smtClean="0">
                <a:latin typeface="Times New Roman" pitchFamily="18" charset="0"/>
                <a:cs typeface="Times New Roman" pitchFamily="18" charset="0"/>
              </a:rPr>
              <a:t> ως προς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την </a:t>
            </a:r>
            <a:r>
              <a:rPr lang="el-GR" sz="2000" i="1" dirty="0" smtClean="0">
                <a:solidFill>
                  <a:srgbClr val="FF0000"/>
                </a:solidFill>
                <a:latin typeface="Times New Roman" pitchFamily="18" charset="0"/>
                <a:cs typeface="Times New Roman" pitchFamily="18" charset="0"/>
              </a:rPr>
              <a:t>κοινωνικο-οικονομική τους προέλευση </a:t>
            </a:r>
            <a:r>
              <a:rPr lang="el-GR" sz="2000" i="1" dirty="0" smtClean="0">
                <a:latin typeface="Times New Roman" pitchFamily="18" charset="0"/>
                <a:cs typeface="Times New Roman" pitchFamily="18" charset="0"/>
              </a:rPr>
              <a:t>και το </a:t>
            </a:r>
            <a:r>
              <a:rPr lang="el-GR" sz="2000" i="1" dirty="0" smtClean="0">
                <a:solidFill>
                  <a:srgbClr val="FF0000"/>
                </a:solidFill>
                <a:latin typeface="Times New Roman" pitchFamily="18" charset="0"/>
                <a:cs typeface="Times New Roman" pitchFamily="18" charset="0"/>
              </a:rPr>
              <a:t>πολιτισμικό</a:t>
            </a:r>
            <a:r>
              <a:rPr lang="el-GR" sz="2000" i="1" dirty="0" smtClean="0">
                <a:latin typeface="Times New Roman" pitchFamily="18" charset="0"/>
                <a:cs typeface="Times New Roman" pitchFamily="18" charset="0"/>
              </a:rPr>
              <a:t> τους κεφάλαιο,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τη </a:t>
            </a:r>
            <a:r>
              <a:rPr lang="el-GR" sz="2000" i="1" dirty="0" smtClean="0">
                <a:solidFill>
                  <a:srgbClr val="FF0000"/>
                </a:solidFill>
                <a:latin typeface="Times New Roman" pitchFamily="18" charset="0"/>
                <a:cs typeface="Times New Roman" pitchFamily="18" charset="0"/>
              </a:rPr>
              <a:t>στάση </a:t>
            </a:r>
            <a:r>
              <a:rPr lang="el-GR" sz="2000" i="1" dirty="0" smtClean="0">
                <a:latin typeface="Times New Roman" pitchFamily="18" charset="0"/>
                <a:cs typeface="Times New Roman" pitchFamily="18" charset="0"/>
              </a:rPr>
              <a:t>τους απέναντι στο σχολείο,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ως προς τις ήδη κατακτημένες </a:t>
            </a:r>
            <a:r>
              <a:rPr lang="el-GR" sz="2000" i="1" dirty="0" smtClean="0">
                <a:solidFill>
                  <a:srgbClr val="FF0000"/>
                </a:solidFill>
                <a:latin typeface="Times New Roman" pitchFamily="18" charset="0"/>
                <a:cs typeface="Times New Roman" pitchFamily="18" charset="0"/>
              </a:rPr>
              <a:t>γνώσεις, τα βιώματα και τις εμπειρίες.</a:t>
            </a:r>
          </a:p>
          <a:p>
            <a:pPr lvl="1"/>
            <a:endParaRPr lang="el-GR" sz="2000" dirty="0" smtClean="0">
              <a:latin typeface="Times New Roman" pitchFamily="18" charset="0"/>
              <a:cs typeface="Times New Roman" pitchFamily="18" charset="0"/>
            </a:endParaRPr>
          </a:p>
          <a:p>
            <a:pPr lvl="1"/>
            <a:r>
              <a:rPr lang="el-GR" sz="2000" dirty="0" smtClean="0">
                <a:latin typeface="Times New Roman" pitchFamily="18" charset="0"/>
                <a:cs typeface="Times New Roman" pitchFamily="18" charset="0"/>
              </a:rPr>
              <a:t>κάθε παιδί έχει τον δικό του </a:t>
            </a:r>
            <a:r>
              <a:rPr lang="el-GR" sz="2000" i="1" dirty="0" smtClean="0">
                <a:solidFill>
                  <a:srgbClr val="FF0000"/>
                </a:solidFill>
                <a:latin typeface="Times New Roman" pitchFamily="18" charset="0"/>
                <a:cs typeface="Times New Roman" pitchFamily="18" charset="0"/>
              </a:rPr>
              <a:t>ρυθμό μάθησης</a:t>
            </a:r>
            <a:r>
              <a:rPr lang="el-GR" sz="2000" dirty="0" smtClean="0">
                <a:latin typeface="Times New Roman" pitchFamily="18" charset="0"/>
                <a:cs typeface="Times New Roman" pitchFamily="18" charset="0"/>
              </a:rPr>
              <a:t>, διαφορετικές </a:t>
            </a:r>
            <a:r>
              <a:rPr lang="el-GR" sz="2000" dirty="0" smtClean="0">
                <a:solidFill>
                  <a:srgbClr val="FF0000"/>
                </a:solidFill>
                <a:latin typeface="Times New Roman" pitchFamily="18" charset="0"/>
                <a:cs typeface="Times New Roman" pitchFamily="18" charset="0"/>
              </a:rPr>
              <a:t>εμπειρίες</a:t>
            </a:r>
            <a:r>
              <a:rPr lang="el-GR" sz="2000" dirty="0" smtClean="0">
                <a:latin typeface="Times New Roman" pitchFamily="18" charset="0"/>
                <a:cs typeface="Times New Roman" pitchFamily="18" charset="0"/>
              </a:rPr>
              <a:t> (Σφυρόερα, 2003: 21).</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072462" cy="642918"/>
          </a:xfrm>
        </p:spPr>
        <p:txBody>
          <a:bodyPr>
            <a:normAutofit/>
          </a:bodyPr>
          <a:lstStyle/>
          <a:p>
            <a:pPr>
              <a:lnSpc>
                <a:spcPct val="80000"/>
              </a:lnSpc>
            </a:pPr>
            <a:r>
              <a:rPr lang="el-GR" sz="2400" b="1" dirty="0" smtClean="0">
                <a:latin typeface="Times New Roman" pitchFamily="18" charset="0"/>
                <a:cs typeface="Times New Roman" pitchFamily="18" charset="0"/>
              </a:rPr>
              <a:t> 3. Παράμετροι ανάπτυξης της εκπαιδευτικής διαδικασίας </a:t>
            </a:r>
            <a:r>
              <a:rPr lang="el-GR" sz="2400" b="1" dirty="0" smtClean="0"/>
              <a:t> </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786710" cy="6000768"/>
          </a:xfrm>
        </p:spPr>
        <p:txBody>
          <a:bodyPr>
            <a:normAutofit/>
          </a:bodyPr>
          <a:lstStyle/>
          <a:p>
            <a:r>
              <a:rPr lang="el-GR" sz="2000" dirty="0" smtClean="0">
                <a:latin typeface="Times New Roman" pitchFamily="18" charset="0"/>
                <a:cs typeface="Times New Roman" pitchFamily="18" charset="0"/>
              </a:rPr>
              <a:t>Στην προοπτική, λοιπόν, της </a:t>
            </a:r>
            <a:r>
              <a:rPr lang="el-GR" sz="2000" b="1" dirty="0" smtClean="0">
                <a:latin typeface="Times New Roman" pitchFamily="18" charset="0"/>
                <a:cs typeface="Times New Roman" pitchFamily="18" charset="0"/>
              </a:rPr>
              <a:t>διερεύνησης της εκπαιδευτικής πράξης </a:t>
            </a:r>
            <a:r>
              <a:rPr lang="el-GR" sz="2000" dirty="0" smtClean="0">
                <a:latin typeface="Times New Roman" pitchFamily="18" charset="0"/>
                <a:cs typeface="Times New Roman" pitchFamily="18" charset="0"/>
              </a:rPr>
              <a:t>μέσα από τη συστηματική παρατήρηση είναι φυσικό να εστιάζουμε </a:t>
            </a:r>
          </a:p>
          <a:p>
            <a:pPr lvl="1">
              <a:buNone/>
            </a:pPr>
            <a:endParaRPr lang="el-GR" sz="2000" i="1" dirty="0" smtClean="0">
              <a:solidFill>
                <a:srgbClr val="FF0000"/>
              </a:solidFill>
              <a:latin typeface="Times New Roman" pitchFamily="18" charset="0"/>
              <a:cs typeface="Times New Roman" pitchFamily="18" charset="0"/>
            </a:endParaRPr>
          </a:p>
          <a:p>
            <a:pPr lvl="1"/>
            <a:r>
              <a:rPr lang="el-GR" sz="2000" b="1" i="1" dirty="0" smtClean="0">
                <a:solidFill>
                  <a:srgbClr val="FF0000"/>
                </a:solidFill>
                <a:latin typeface="Times New Roman" pitchFamily="18" charset="0"/>
                <a:cs typeface="Times New Roman" pitchFamily="18" charset="0"/>
              </a:rPr>
              <a:t>στη στάση του </a:t>
            </a:r>
            <a:r>
              <a:rPr lang="el-GR" sz="2000" b="1" i="1" dirty="0" smtClean="0">
                <a:latin typeface="Times New Roman" pitchFamily="18" charset="0"/>
                <a:cs typeface="Times New Roman" pitchFamily="18" charset="0"/>
              </a:rPr>
              <a:t>εκπαιδευτικού </a:t>
            </a:r>
            <a:r>
              <a:rPr lang="el-GR" sz="2000" i="1" dirty="0" smtClean="0">
                <a:latin typeface="Times New Roman" pitchFamily="18" charset="0"/>
                <a:cs typeface="Times New Roman" pitchFamily="18" charset="0"/>
              </a:rPr>
              <a:t>στο συγκεκριμένο εκπαιδευτικό </a:t>
            </a:r>
            <a:r>
              <a:rPr lang="el-GR" sz="2000" i="1" dirty="0" smtClean="0">
                <a:solidFill>
                  <a:srgbClr val="FF0000"/>
                </a:solidFill>
                <a:latin typeface="Times New Roman" pitchFamily="18" charset="0"/>
                <a:cs typeface="Times New Roman" pitchFamily="18" charset="0"/>
              </a:rPr>
              <a:t>πλαίσιο </a:t>
            </a:r>
            <a:r>
              <a:rPr lang="el-GR" sz="2000" i="1" dirty="0" smtClean="0">
                <a:latin typeface="Times New Roman" pitchFamily="18" charset="0"/>
                <a:cs typeface="Times New Roman" pitchFamily="18" charset="0"/>
              </a:rPr>
              <a:t>και</a:t>
            </a:r>
          </a:p>
          <a:p>
            <a:pPr lvl="1"/>
            <a:endParaRPr lang="el-GR" sz="2000" i="1" dirty="0" smtClean="0">
              <a:latin typeface="Times New Roman" pitchFamily="18" charset="0"/>
              <a:cs typeface="Times New Roman" pitchFamily="18" charset="0"/>
            </a:endParaRPr>
          </a:p>
          <a:p>
            <a:pPr lvl="1"/>
            <a:r>
              <a:rPr lang="el-GR" sz="2000" b="1" i="1" dirty="0" smtClean="0">
                <a:solidFill>
                  <a:srgbClr val="FF0000"/>
                </a:solidFill>
                <a:latin typeface="Times New Roman" pitchFamily="18" charset="0"/>
                <a:cs typeface="Times New Roman" pitchFamily="18" charset="0"/>
              </a:rPr>
              <a:t>στους τρόπους </a:t>
            </a:r>
            <a:r>
              <a:rPr lang="el-GR" sz="2000" i="1" dirty="0" smtClean="0">
                <a:latin typeface="Times New Roman" pitchFamily="18" charset="0"/>
                <a:cs typeface="Times New Roman" pitchFamily="18" charset="0"/>
              </a:rPr>
              <a:t>με τους οποίους προσπαθεί </a:t>
            </a:r>
            <a:r>
              <a:rPr lang="el-GR" sz="2000" b="1" i="1" dirty="0" smtClean="0">
                <a:solidFill>
                  <a:srgbClr val="FF0000"/>
                </a:solidFill>
                <a:latin typeface="Times New Roman" pitchFamily="18" charset="0"/>
                <a:cs typeface="Times New Roman" pitchFamily="18" charset="0"/>
              </a:rPr>
              <a:t>να κινητοποιήσει </a:t>
            </a:r>
            <a:r>
              <a:rPr lang="el-GR" sz="2000" i="1" dirty="0" smtClean="0">
                <a:latin typeface="Times New Roman" pitchFamily="18" charset="0"/>
                <a:cs typeface="Times New Roman" pitchFamily="18" charset="0"/>
              </a:rPr>
              <a:t>τα παιδιά, αξιοποιώντας τις δυνατότητες τους ανάλογα με τις ανάγκες και τα ενδιαφέροντα.</a:t>
            </a:r>
          </a:p>
          <a:p>
            <a:endParaRPr lang="el-GR" sz="2000" dirty="0" smtClean="0">
              <a:latin typeface="Times New Roman" pitchFamily="18" charset="0"/>
              <a:cs typeface="Times New Roman" pitchFamily="18" charset="0"/>
            </a:endParaRPr>
          </a:p>
          <a:p>
            <a:pPr>
              <a:buFont typeface="Wingdings" pitchFamily="2" charset="2"/>
              <a:buChar char="ü"/>
            </a:pPr>
            <a:endParaRPr lang="el-GR" sz="20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215206" cy="785794"/>
          </a:xfrm>
        </p:spPr>
        <p:txBody>
          <a:bodyPr>
            <a:normAutofit/>
          </a:bodyPr>
          <a:lstStyle/>
          <a:p>
            <a:pPr>
              <a:lnSpc>
                <a:spcPct val="80000"/>
              </a:lnSpc>
            </a:pPr>
            <a:r>
              <a:rPr lang="el-GR" sz="2400" b="1" dirty="0" smtClean="0"/>
              <a:t/>
            </a:r>
            <a:br>
              <a:rPr lang="el-GR" sz="2400" b="1" dirty="0" smtClean="0"/>
            </a:br>
            <a:r>
              <a:rPr lang="el-GR" sz="2400" b="1" i="1" dirty="0" smtClean="0">
                <a:latin typeface="Times New Roman" pitchFamily="18" charset="0"/>
                <a:cs typeface="Times New Roman" pitchFamily="18" charset="0"/>
              </a:rPr>
              <a:t>3(α). Επικοινωνία - Αλληλεπίδραση στην τάξη</a:t>
            </a:r>
            <a:endParaRPr lang="el-GR" sz="2400" b="1" dirty="0">
              <a:cs typeface="Times New Roman" pitchFamily="16" charset="0"/>
            </a:endParaRPr>
          </a:p>
        </p:txBody>
      </p:sp>
      <p:sp>
        <p:nvSpPr>
          <p:cNvPr id="3075" name="Rectangle 3"/>
          <p:cNvSpPr>
            <a:spLocks noGrp="1" noChangeArrowheads="1"/>
          </p:cNvSpPr>
          <p:nvPr>
            <p:ph idx="1"/>
          </p:nvPr>
        </p:nvSpPr>
        <p:spPr>
          <a:xfrm>
            <a:off x="0" y="857232"/>
            <a:ext cx="7000892" cy="6000768"/>
          </a:xfrm>
        </p:spPr>
        <p:txBody>
          <a:bodyPr>
            <a:normAutofit fontScale="92500"/>
          </a:bodyPr>
          <a:lstStyle/>
          <a:p>
            <a:r>
              <a:rPr lang="el-GR" sz="2100" b="1" dirty="0" smtClean="0">
                <a:latin typeface="Times New Roman" pitchFamily="18" charset="0"/>
                <a:cs typeface="Times New Roman" pitchFamily="18" charset="0"/>
              </a:rPr>
              <a:t>Η εκπαιδευτική διαδικασία </a:t>
            </a:r>
          </a:p>
          <a:p>
            <a:pPr lvl="1"/>
            <a:r>
              <a:rPr lang="el-GR" sz="2100" i="1" dirty="0" smtClean="0">
                <a:solidFill>
                  <a:srgbClr val="FF0000"/>
                </a:solidFill>
                <a:latin typeface="Times New Roman" pitchFamily="18" charset="0"/>
                <a:cs typeface="Times New Roman" pitchFamily="18" charset="0"/>
              </a:rPr>
              <a:t>δεν θεωρείται </a:t>
            </a:r>
            <a:r>
              <a:rPr lang="el-GR" sz="2100" i="1" dirty="0" smtClean="0">
                <a:latin typeface="Times New Roman" pitchFamily="18" charset="0"/>
                <a:cs typeface="Times New Roman" pitchFamily="18" charset="0"/>
              </a:rPr>
              <a:t>μια τυπική διαδικασία </a:t>
            </a:r>
            <a:r>
              <a:rPr lang="el-GR" sz="2100" i="1" dirty="0" smtClean="0">
                <a:solidFill>
                  <a:srgbClr val="FF0000"/>
                </a:solidFill>
                <a:latin typeface="Times New Roman" pitchFamily="18" charset="0"/>
                <a:cs typeface="Times New Roman" pitchFamily="18" charset="0"/>
              </a:rPr>
              <a:t>μετάδοσης γνώσεων, </a:t>
            </a:r>
            <a:r>
              <a:rPr lang="el-GR" sz="2100" i="1" dirty="0" smtClean="0">
                <a:latin typeface="Times New Roman" pitchFamily="18" charset="0"/>
                <a:cs typeface="Times New Roman" pitchFamily="18" charset="0"/>
              </a:rPr>
              <a:t>αλλά </a:t>
            </a:r>
            <a:endParaRPr lang="en-US" sz="2100" i="1" dirty="0" smtClean="0">
              <a:latin typeface="Times New Roman" pitchFamily="18" charset="0"/>
              <a:cs typeface="Times New Roman" pitchFamily="18" charset="0"/>
            </a:endParaRPr>
          </a:p>
          <a:p>
            <a:pPr lvl="1"/>
            <a:endParaRPr lang="el-GR" sz="2100" i="1" dirty="0" smtClean="0">
              <a:latin typeface="Times New Roman" pitchFamily="18" charset="0"/>
              <a:cs typeface="Times New Roman" pitchFamily="18" charset="0"/>
            </a:endParaRPr>
          </a:p>
          <a:p>
            <a:pPr lvl="1"/>
            <a:r>
              <a:rPr lang="el-GR" sz="2100" i="1" dirty="0" smtClean="0">
                <a:latin typeface="Times New Roman" pitchFamily="18" charset="0"/>
                <a:cs typeface="Times New Roman" pitchFamily="18" charset="0"/>
              </a:rPr>
              <a:t>αναπτύσσεται με βάση τις </a:t>
            </a:r>
            <a:r>
              <a:rPr lang="el-GR" sz="2100" i="1" dirty="0" smtClean="0">
                <a:solidFill>
                  <a:srgbClr val="FF0000"/>
                </a:solidFill>
                <a:latin typeface="Times New Roman" pitchFamily="18" charset="0"/>
                <a:cs typeface="Times New Roman" pitchFamily="18" charset="0"/>
              </a:rPr>
              <a:t>αλληλεπιδράσεις</a:t>
            </a:r>
            <a:r>
              <a:rPr lang="el-GR" sz="2100" i="1" dirty="0" smtClean="0">
                <a:latin typeface="Times New Roman" pitchFamily="18" charset="0"/>
                <a:cs typeface="Times New Roman" pitchFamily="18" charset="0"/>
              </a:rPr>
              <a:t> των εκπαιδευομένων, </a:t>
            </a:r>
            <a:endParaRPr lang="en-US" sz="2100" i="1" dirty="0" smtClean="0">
              <a:latin typeface="Times New Roman" pitchFamily="18" charset="0"/>
              <a:cs typeface="Times New Roman" pitchFamily="18" charset="0"/>
            </a:endParaRPr>
          </a:p>
          <a:p>
            <a:pPr lvl="1"/>
            <a:endParaRPr lang="el-GR" sz="2100" i="1" dirty="0" smtClean="0">
              <a:latin typeface="Times New Roman" pitchFamily="18" charset="0"/>
              <a:cs typeface="Times New Roman" pitchFamily="18" charset="0"/>
            </a:endParaRPr>
          </a:p>
          <a:p>
            <a:pPr lvl="1"/>
            <a:r>
              <a:rPr lang="el-GR" sz="2100" i="1" dirty="0" smtClean="0">
                <a:latin typeface="Times New Roman" pitchFamily="18" charset="0"/>
                <a:cs typeface="Times New Roman" pitchFamily="18" charset="0"/>
              </a:rPr>
              <a:t>όπως αυτές προκύπτουν με τον </a:t>
            </a:r>
            <a:r>
              <a:rPr lang="el-GR" sz="2100" b="1" i="1" dirty="0" smtClean="0">
                <a:latin typeface="Times New Roman" pitchFamily="18" charset="0"/>
                <a:cs typeface="Times New Roman" pitchFamily="18" charset="0"/>
              </a:rPr>
              <a:t>εκπαιδευτικό</a:t>
            </a:r>
            <a:r>
              <a:rPr lang="el-GR" sz="2100" i="1" dirty="0" smtClean="0">
                <a:latin typeface="Times New Roman" pitchFamily="18" charset="0"/>
                <a:cs typeface="Times New Roman" pitchFamily="18" charset="0"/>
              </a:rPr>
              <a:t>, τους </a:t>
            </a:r>
            <a:r>
              <a:rPr lang="el-GR" sz="2100" b="1" i="1" dirty="0" smtClean="0">
                <a:latin typeface="Times New Roman" pitchFamily="18" charset="0"/>
                <a:cs typeface="Times New Roman" pitchFamily="18" charset="0"/>
              </a:rPr>
              <a:t>συμμαθητές</a:t>
            </a:r>
            <a:r>
              <a:rPr lang="el-GR" sz="2100" i="1" dirty="0" smtClean="0">
                <a:latin typeface="Times New Roman" pitchFamily="18" charset="0"/>
                <a:cs typeface="Times New Roman" pitchFamily="18" charset="0"/>
              </a:rPr>
              <a:t> αλλά και ευρύτερα το </a:t>
            </a:r>
            <a:r>
              <a:rPr lang="el-GR" sz="2100" b="1" i="1" dirty="0" smtClean="0">
                <a:latin typeface="Times New Roman" pitchFamily="18" charset="0"/>
                <a:cs typeface="Times New Roman" pitchFamily="18" charset="0"/>
              </a:rPr>
              <a:t>περιβάλλον</a:t>
            </a:r>
            <a:r>
              <a:rPr lang="el-GR" sz="2100" i="1" dirty="0" smtClean="0">
                <a:latin typeface="Times New Roman" pitchFamily="18" charset="0"/>
                <a:cs typeface="Times New Roman" pitchFamily="18" charset="0"/>
              </a:rPr>
              <a:t> του. </a:t>
            </a:r>
          </a:p>
          <a:p>
            <a:endParaRPr lang="el-GR" sz="2100" dirty="0" smtClean="0">
              <a:latin typeface="Times New Roman" pitchFamily="18" charset="0"/>
              <a:cs typeface="Times New Roman" pitchFamily="18" charset="0"/>
            </a:endParaRPr>
          </a:p>
          <a:p>
            <a:r>
              <a:rPr lang="el-GR" sz="2100" b="1" dirty="0" smtClean="0">
                <a:latin typeface="Times New Roman" pitchFamily="18" charset="0"/>
                <a:cs typeface="Times New Roman" pitchFamily="18" charset="0"/>
              </a:rPr>
              <a:t>Η γνώση</a:t>
            </a:r>
            <a:r>
              <a:rPr lang="el-GR" sz="2100" dirty="0" smtClean="0">
                <a:latin typeface="Times New Roman" pitchFamily="18" charset="0"/>
                <a:cs typeface="Times New Roman" pitchFamily="18" charset="0"/>
              </a:rPr>
              <a:t>, σύμφωνα με  τον </a:t>
            </a:r>
            <a:r>
              <a:rPr lang="en-US" sz="2100" dirty="0" smtClean="0">
                <a:latin typeface="Times New Roman" pitchFamily="18" charset="0"/>
                <a:cs typeface="Times New Roman" pitchFamily="18" charset="0"/>
              </a:rPr>
              <a:t>Vygotsky</a:t>
            </a:r>
            <a:r>
              <a:rPr lang="el-GR" sz="2100" dirty="0" smtClean="0">
                <a:latin typeface="Times New Roman" pitchFamily="18" charset="0"/>
                <a:cs typeface="Times New Roman" pitchFamily="18" charset="0"/>
              </a:rPr>
              <a:t>, </a:t>
            </a:r>
          </a:p>
          <a:p>
            <a:pPr lvl="1"/>
            <a:r>
              <a:rPr lang="el-GR" sz="2100" i="1" dirty="0" smtClean="0">
                <a:latin typeface="Times New Roman" pitchFamily="18" charset="0"/>
                <a:cs typeface="Times New Roman" pitchFamily="18" charset="0"/>
              </a:rPr>
              <a:t>είναι μια </a:t>
            </a:r>
            <a:r>
              <a:rPr lang="el-GR" sz="2100" i="1" dirty="0" smtClean="0">
                <a:solidFill>
                  <a:srgbClr val="FF0000"/>
                </a:solidFill>
                <a:latin typeface="Times New Roman" pitchFamily="18" charset="0"/>
                <a:cs typeface="Times New Roman" pitchFamily="18" charset="0"/>
              </a:rPr>
              <a:t>επικοινωνιακή δραστηριότητα</a:t>
            </a:r>
            <a:r>
              <a:rPr lang="el-GR" sz="2100" i="1" dirty="0" smtClean="0">
                <a:latin typeface="Times New Roman" pitchFamily="18" charset="0"/>
                <a:cs typeface="Times New Roman" pitchFamily="18" charset="0"/>
              </a:rPr>
              <a:t>, </a:t>
            </a:r>
            <a:endParaRPr lang="en-US" sz="2100" i="1" dirty="0" smtClean="0">
              <a:latin typeface="Times New Roman" pitchFamily="18" charset="0"/>
              <a:cs typeface="Times New Roman" pitchFamily="18" charset="0"/>
            </a:endParaRPr>
          </a:p>
          <a:p>
            <a:pPr lvl="1"/>
            <a:endParaRPr lang="el-GR" sz="2100" i="1" dirty="0" smtClean="0">
              <a:latin typeface="Times New Roman" pitchFamily="18" charset="0"/>
              <a:cs typeface="Times New Roman" pitchFamily="18" charset="0"/>
            </a:endParaRPr>
          </a:p>
          <a:p>
            <a:pPr lvl="1"/>
            <a:r>
              <a:rPr lang="el-GR" sz="2100" i="1" dirty="0" smtClean="0">
                <a:latin typeface="Times New Roman" pitchFamily="18" charset="0"/>
                <a:cs typeface="Times New Roman" pitchFamily="18" charset="0"/>
              </a:rPr>
              <a:t>ο ρόλος της </a:t>
            </a:r>
            <a:r>
              <a:rPr lang="el-GR" sz="2100" i="1" dirty="0" smtClean="0">
                <a:solidFill>
                  <a:srgbClr val="FF0000"/>
                </a:solidFill>
                <a:latin typeface="Times New Roman" pitchFamily="18" charset="0"/>
                <a:cs typeface="Times New Roman" pitchFamily="18" charset="0"/>
              </a:rPr>
              <a:t>επικοινωνίας και της κοινωνικής αλληλεπίδρασης </a:t>
            </a:r>
            <a:r>
              <a:rPr lang="el-GR" sz="2100" i="1" dirty="0" smtClean="0">
                <a:latin typeface="Times New Roman" pitchFamily="18" charset="0"/>
                <a:cs typeface="Times New Roman" pitchFamily="18" charset="0"/>
              </a:rPr>
              <a:t>θεωρείται </a:t>
            </a:r>
            <a:r>
              <a:rPr lang="el-GR" sz="2100" b="1" i="1" dirty="0" smtClean="0">
                <a:latin typeface="Times New Roman" pitchFamily="18" charset="0"/>
                <a:cs typeface="Times New Roman" pitchFamily="18" charset="0"/>
              </a:rPr>
              <a:t>καθοριστικής</a:t>
            </a:r>
            <a:r>
              <a:rPr lang="el-GR" sz="2100" i="1" dirty="0" smtClean="0">
                <a:latin typeface="Times New Roman" pitchFamily="18" charset="0"/>
                <a:cs typeface="Times New Roman" pitchFamily="18" charset="0"/>
              </a:rPr>
              <a:t> σημασίας για τη </a:t>
            </a:r>
            <a:r>
              <a:rPr lang="el-GR" sz="2100" b="1" i="1" dirty="0" smtClean="0">
                <a:latin typeface="Times New Roman" pitchFamily="18" charset="0"/>
                <a:cs typeface="Times New Roman" pitchFamily="18" charset="0"/>
              </a:rPr>
              <a:t>μάθηση</a:t>
            </a:r>
            <a:endParaRPr lang="en-US" sz="2100" b="1" i="1" dirty="0" smtClean="0">
              <a:latin typeface="Times New Roman" pitchFamily="18" charset="0"/>
              <a:cs typeface="Times New Roman" pitchFamily="18" charset="0"/>
            </a:endParaRPr>
          </a:p>
          <a:p>
            <a:pPr lvl="1"/>
            <a:endParaRPr lang="el-GR" sz="900" b="1" i="1" dirty="0" smtClean="0">
              <a:latin typeface="Times New Roman" pitchFamily="18" charset="0"/>
              <a:cs typeface="Times New Roman" pitchFamily="18" charset="0"/>
            </a:endParaRPr>
          </a:p>
          <a:p>
            <a:pPr lvl="1"/>
            <a:r>
              <a:rPr lang="el-GR" sz="2100" i="1" dirty="0" smtClean="0">
                <a:latin typeface="Times New Roman" pitchFamily="18" charset="0"/>
                <a:cs typeface="Times New Roman" pitchFamily="18" charset="0"/>
              </a:rPr>
              <a:t>πρέπει να παρέχονται </a:t>
            </a:r>
            <a:r>
              <a:rPr lang="el-GR" sz="2100" i="1" dirty="0" smtClean="0">
                <a:solidFill>
                  <a:srgbClr val="FF0000"/>
                </a:solidFill>
                <a:latin typeface="Times New Roman" pitchFamily="18" charset="0"/>
                <a:cs typeface="Times New Roman" pitchFamily="18" charset="0"/>
              </a:rPr>
              <a:t>ευκαιρίες </a:t>
            </a:r>
            <a:r>
              <a:rPr lang="el-GR" sz="2100" i="1" dirty="0" smtClean="0">
                <a:latin typeface="Times New Roman" pitchFamily="18" charset="0"/>
                <a:cs typeface="Times New Roman" pitchFamily="18" charset="0"/>
              </a:rPr>
              <a:t>ανταλλαγών και αλληλεπιδράσεων με σκοπό την </a:t>
            </a:r>
            <a:r>
              <a:rPr lang="el-GR" sz="2100" b="1" i="1" dirty="0" smtClean="0">
                <a:latin typeface="Times New Roman" pitchFamily="18" charset="0"/>
                <a:cs typeface="Times New Roman" pitchFamily="18" charset="0"/>
              </a:rPr>
              <a:t>ανάπτυξη</a:t>
            </a:r>
            <a:r>
              <a:rPr lang="el-GR" sz="2100" i="1" dirty="0" smtClean="0">
                <a:latin typeface="Times New Roman" pitchFamily="18" charset="0"/>
                <a:cs typeface="Times New Roman" pitchFamily="18" charset="0"/>
              </a:rPr>
              <a:t> των παιδιών και  την καλλιέργεια των </a:t>
            </a:r>
            <a:r>
              <a:rPr lang="el-GR" sz="2100" b="1" i="1" dirty="0" smtClean="0">
                <a:latin typeface="Times New Roman" pitchFamily="18" charset="0"/>
                <a:cs typeface="Times New Roman" pitchFamily="18" charset="0"/>
              </a:rPr>
              <a:t>κοινωνικών δεξιοτήτων </a:t>
            </a:r>
            <a:r>
              <a:rPr lang="el-GR" sz="2100" i="1" dirty="0" smtClean="0">
                <a:latin typeface="Times New Roman" pitchFamily="18" charset="0"/>
                <a:cs typeface="Times New Roman" pitchFamily="18" charset="0"/>
              </a:rPr>
              <a:t>τους. </a:t>
            </a:r>
          </a:p>
          <a:p>
            <a:pPr>
              <a:buNone/>
            </a:pPr>
            <a:endParaRPr lang="el-GR" sz="27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8176</TotalTime>
  <Words>6119</Words>
  <Application>Microsoft Office PowerPoint</Application>
  <PresentationFormat>Προβολή στην οθόνη (4:3)</PresentationFormat>
  <Paragraphs>707</Paragraphs>
  <Slides>49</Slides>
  <Notes>44</Notes>
  <HiddenSlides>0</HiddenSlides>
  <MMClips>0</MMClips>
  <ScaleCrop>false</ScaleCrop>
  <HeadingPairs>
    <vt:vector size="4" baseType="variant">
      <vt:variant>
        <vt:lpstr>Θέμα</vt:lpstr>
      </vt:variant>
      <vt:variant>
        <vt:i4>1</vt:i4>
      </vt:variant>
      <vt:variant>
        <vt:lpstr>Τίτλοι διαφανειών</vt:lpstr>
      </vt:variant>
      <vt:variant>
        <vt:i4>49</vt:i4>
      </vt:variant>
    </vt:vector>
  </HeadingPairs>
  <TitlesOfParts>
    <vt:vector size="50" baseType="lpstr">
      <vt:lpstr>Θέμα του Office</vt:lpstr>
      <vt:lpstr> </vt:lpstr>
      <vt:lpstr>1. Διερεύνηση απόψεων - Συζήτηση</vt:lpstr>
      <vt:lpstr>2. Διερεύνηση απόψεων - Συζήτηση</vt:lpstr>
      <vt:lpstr>3. Διερεύνηση απόψεων - Συζήτηση</vt:lpstr>
      <vt:lpstr>Περιεχόμενα </vt:lpstr>
      <vt:lpstr>  3. Παράμετροι ανάπτυξης της εκπαιδευτικής διαδικασίας  </vt:lpstr>
      <vt:lpstr> 3. Παράμετροι ανάπτυξης της εκπαιδευτικής διαδικασίας  </vt:lpstr>
      <vt:lpstr> 3. Παράμετροι ανάπτυξης της εκπαιδευτικής διαδικασίας  </vt:lpstr>
      <vt:lpstr> 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3(α). Επικοινωνία - Αλληλεπίδραση στην τάξη</vt:lpstr>
      <vt:lpstr>3(α). Επικοινωνία - Αλληλεπίδραση στην τάξη</vt:lpstr>
      <vt:lpstr> 3(α). Επικοινωνία - Αλληλεπίδραση στην τάξη</vt:lpstr>
      <vt:lpstr> 3(α). Επικοινωνία - Αλληλεπίδραση στην τάξη</vt:lpstr>
      <vt:lpstr> 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3(α). Επικοινωνία - Αλληλεπίδραση στην τάξη</vt:lpstr>
      <vt:lpstr>Διαφάνεια 49</vt:lpstr>
    </vt:vector>
  </TitlesOfParts>
  <Company>Nikos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sonia</dc:creator>
  <cp:lastModifiedBy>pc</cp:lastModifiedBy>
  <cp:revision>516</cp:revision>
  <dcterms:created xsi:type="dcterms:W3CDTF">2012-05-04T21:25:24Z</dcterms:created>
  <dcterms:modified xsi:type="dcterms:W3CDTF">2025-05-28T12:27:14Z</dcterms:modified>
</cp:coreProperties>
</file>