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526" r:id="rId2"/>
    <p:sldId id="683" r:id="rId3"/>
    <p:sldId id="556" r:id="rId4"/>
    <p:sldId id="684" r:id="rId5"/>
    <p:sldId id="557" r:id="rId6"/>
    <p:sldId id="686" r:id="rId7"/>
    <p:sldId id="689" r:id="rId8"/>
    <p:sldId id="690" r:id="rId9"/>
    <p:sldId id="691" r:id="rId10"/>
    <p:sldId id="692" r:id="rId11"/>
    <p:sldId id="693" r:id="rId12"/>
    <p:sldId id="694" r:id="rId13"/>
    <p:sldId id="695" r:id="rId14"/>
    <p:sldId id="696" r:id="rId15"/>
    <p:sldId id="558" r:id="rId16"/>
    <p:sldId id="559" r:id="rId17"/>
    <p:sldId id="560" r:id="rId18"/>
    <p:sldId id="561" r:id="rId19"/>
    <p:sldId id="568" r:id="rId20"/>
    <p:sldId id="565" r:id="rId21"/>
    <p:sldId id="567" r:id="rId22"/>
    <p:sldId id="562" r:id="rId23"/>
    <p:sldId id="563" r:id="rId24"/>
    <p:sldId id="564" r:id="rId25"/>
    <p:sldId id="523" r:id="rId26"/>
    <p:sldId id="571" r:id="rId27"/>
    <p:sldId id="570" r:id="rId28"/>
    <p:sldId id="548" r:id="rId29"/>
    <p:sldId id="569" r:id="rId30"/>
    <p:sldId id="573" r:id="rId31"/>
    <p:sldId id="572" r:id="rId32"/>
    <p:sldId id="685" r:id="rId33"/>
    <p:sldId id="574" r:id="rId34"/>
    <p:sldId id="550" r:id="rId35"/>
    <p:sldId id="576" r:id="rId36"/>
    <p:sldId id="575" r:id="rId37"/>
    <p:sldId id="657" r:id="rId38"/>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6" charset="0"/>
        <a:ea typeface="+mn-ea"/>
        <a:cs typeface="+mn-cs"/>
      </a:defRPr>
    </a:lvl1pPr>
    <a:lvl2pPr marL="457200" algn="l" rtl="0" fontAlgn="base">
      <a:spcBef>
        <a:spcPct val="0"/>
      </a:spcBef>
      <a:spcAft>
        <a:spcPct val="0"/>
      </a:spcAft>
      <a:defRPr sz="2400" kern="1200">
        <a:solidFill>
          <a:schemeClr val="tx1"/>
        </a:solidFill>
        <a:latin typeface="Times New Roman" pitchFamily="16" charset="0"/>
        <a:ea typeface="+mn-ea"/>
        <a:cs typeface="+mn-cs"/>
      </a:defRPr>
    </a:lvl2pPr>
    <a:lvl3pPr marL="914400" algn="l" rtl="0" fontAlgn="base">
      <a:spcBef>
        <a:spcPct val="0"/>
      </a:spcBef>
      <a:spcAft>
        <a:spcPct val="0"/>
      </a:spcAft>
      <a:defRPr sz="2400" kern="1200">
        <a:solidFill>
          <a:schemeClr val="tx1"/>
        </a:solidFill>
        <a:latin typeface="Times New Roman" pitchFamily="16" charset="0"/>
        <a:ea typeface="+mn-ea"/>
        <a:cs typeface="+mn-cs"/>
      </a:defRPr>
    </a:lvl3pPr>
    <a:lvl4pPr marL="1371600" algn="l" rtl="0" fontAlgn="base">
      <a:spcBef>
        <a:spcPct val="0"/>
      </a:spcBef>
      <a:spcAft>
        <a:spcPct val="0"/>
      </a:spcAft>
      <a:defRPr sz="2400" kern="1200">
        <a:solidFill>
          <a:schemeClr val="tx1"/>
        </a:solidFill>
        <a:latin typeface="Times New Roman" pitchFamily="16" charset="0"/>
        <a:ea typeface="+mn-ea"/>
        <a:cs typeface="+mn-cs"/>
      </a:defRPr>
    </a:lvl4pPr>
    <a:lvl5pPr marL="1828800" algn="l" rtl="0" fontAlgn="base">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AFEAFF"/>
    <a:srgbClr val="FECEF1"/>
    <a:srgbClr val="FF6600"/>
    <a:srgbClr val="FFFFCC"/>
    <a:srgbClr val="FFCC99"/>
    <a:srgbClr val="F9E5AD"/>
    <a:srgbClr val="FFFF99"/>
    <a:srgbClr val="F9E4A9"/>
    <a:srgbClr val="EDF793"/>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9821" autoAdjust="0"/>
  </p:normalViewPr>
  <p:slideViewPr>
    <p:cSldViewPr>
      <p:cViewPr>
        <p:scale>
          <a:sx n="70" d="100"/>
          <a:sy n="70" d="100"/>
        </p:scale>
        <p:origin x="-1398" y="-162"/>
      </p:cViewPr>
      <p:guideLst>
        <p:guide orient="horz" pos="2160"/>
        <p:guide pos="2880"/>
      </p:guideLst>
    </p:cSldViewPr>
  </p:slideViewPr>
  <p:outlineViewPr>
    <p:cViewPr>
      <p:scale>
        <a:sx n="33" d="100"/>
        <a:sy n="33" d="100"/>
      </p:scale>
      <p:origin x="120" y="35958"/>
    </p:cViewPr>
  </p:outlineViewPr>
  <p:notesTextViewPr>
    <p:cViewPr>
      <p:scale>
        <a:sx n="100" d="100"/>
        <a:sy n="100" d="100"/>
      </p:scale>
      <p:origin x="0" y="0"/>
    </p:cViewPr>
  </p:notesTextViewPr>
  <p:sorterViewPr>
    <p:cViewPr>
      <p:scale>
        <a:sx n="66" d="100"/>
        <a:sy n="66" d="100"/>
      </p:scale>
      <p:origin x="0" y="792"/>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93E75-9518-4565-AEEF-485C916E550B}" type="datetimeFigureOut">
              <a:rPr lang="el-GR" smtClean="0"/>
              <a:pPr/>
              <a:t>20/10/2025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36221-DC34-4DC4-88AA-BBDBB5D1E8A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9FD748-5434-47C2-BC83-1906F29F35FB}"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9C8610B-AB15-40BD-BAEC-E6DF52835C4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9808-4998-4177-A6FA-78ADE3398126}"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37B45D5-DB39-4CA5-8CB7-487036B74DEF}"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C12773-6BE5-490D-AE4F-1A2D11F64C87}"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2FF9094-BF39-4350-850F-9F4915352AEA}"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9034706-2F1C-4B7A-B360-AB27766B1CDF}"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6B3F2BD-FCC4-4B84-8B4C-1392E205E2A7}"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ABCEA1-5A79-4AF9-A8A7-2E716C1A85C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8A7B9F-1830-4D1B-9567-E3D07D8C48B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75D74D-9DC3-40F3-90BC-7022524DE381}"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D">
            <a:alpha val="89804"/>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7748-7C6E-4EDD-84BE-7B6EFA99C60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ewsbeast.gr/tag/nipiagwgeio"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qRfqboYWNo" TargetMode="External"/><Relationship Id="rId2" Type="http://schemas.openxmlformats.org/officeDocument/2006/relationships/hyperlink" Target="https://www.youtube.com/watch?v=ceWeIKLfgv8" TargetMode="External"/><Relationship Id="rId1" Type="http://schemas.openxmlformats.org/officeDocument/2006/relationships/slideLayout" Target="../slideLayouts/slideLayout8.xml"/><Relationship Id="rId6" Type="http://schemas.openxmlformats.org/officeDocument/2006/relationships/hyperlink" Target="https://www.youtube.com/watch?v=Q4P2yFZyObI" TargetMode="External"/><Relationship Id="rId5" Type="http://schemas.openxmlformats.org/officeDocument/2006/relationships/hyperlink" Target="https://www.youtube.com/watch?v=WYlU2-0_mdo" TargetMode="External"/><Relationship Id="rId4" Type="http://schemas.openxmlformats.org/officeDocument/2006/relationships/hyperlink" Target="https://www.youtube.com/watch?v=PYVSL_B3wq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001024" cy="928670"/>
          </a:xfrm>
        </p:spPr>
        <p:txBody>
          <a:bodyPr>
            <a:normAutofit fontScale="90000"/>
          </a:bodyPr>
          <a:lstStyle/>
          <a:p>
            <a:r>
              <a:rPr lang="el-GR" sz="2400" dirty="0" smtClean="0"/>
              <a:t/>
            </a:r>
            <a:br>
              <a:rPr lang="el-GR" sz="2400" dirty="0" smtClean="0"/>
            </a:br>
            <a:r>
              <a:rPr lang="el-GR" sz="2400" dirty="0" smtClean="0"/>
              <a:t> </a:t>
            </a:r>
            <a:r>
              <a:rPr lang="el-GR" sz="2400" b="1" dirty="0" smtClean="0">
                <a:latin typeface="Times New Roman" pitchFamily="18" charset="0"/>
                <a:cs typeface="Times New Roman" pitchFamily="18" charset="0"/>
              </a:rPr>
              <a:t>2213Υ- Πρακτική Άσκηση: Αναλυτικά Προγράμματα- Παρατήρηση – </a:t>
            </a:r>
            <a:r>
              <a:rPr lang="el-GR" sz="2400" b="1" dirty="0" err="1" smtClean="0">
                <a:latin typeface="Times New Roman" pitchFamily="18" charset="0"/>
                <a:cs typeface="Times New Roman" pitchFamily="18" charset="0"/>
              </a:rPr>
              <a:t>Αναστοχασμοί</a:t>
            </a:r>
            <a:r>
              <a:rPr lang="el-GR" sz="2400" b="1" dirty="0" smtClean="0">
                <a:solidFill>
                  <a:srgbClr val="0070C0"/>
                </a:solidFill>
                <a:latin typeface="Times New Roman" pitchFamily="18" charset="0"/>
                <a:cs typeface="Times New Roman" pitchFamily="18" charset="0"/>
              </a:rPr>
              <a:t> </a:t>
            </a:r>
            <a:endParaRPr lang="el-GR" b="1" dirty="0">
              <a:solidFill>
                <a:srgbClr val="0070C0"/>
              </a:solidFill>
              <a:latin typeface="Times New Roman" pitchFamily="18" charset="0"/>
              <a:cs typeface="Times New Roman" pitchFamily="18" charset="0"/>
            </a:endParaRPr>
          </a:p>
        </p:txBody>
      </p:sp>
      <p:sp>
        <p:nvSpPr>
          <p:cNvPr id="3075" name="Rectangle 3"/>
          <p:cNvSpPr>
            <a:spLocks noGrp="1" noChangeArrowheads="1"/>
          </p:cNvSpPr>
          <p:nvPr>
            <p:ph idx="1"/>
          </p:nvPr>
        </p:nvSpPr>
        <p:spPr>
          <a:xfrm>
            <a:off x="0" y="1428736"/>
            <a:ext cx="8286776" cy="5429264"/>
          </a:xfrm>
        </p:spPr>
        <p:txBody>
          <a:bodyPr>
            <a:normAutofit/>
          </a:bodyPr>
          <a:lstStyle/>
          <a:p>
            <a:endParaRPr lang="el-GR" sz="28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Οι άξονες της παρατήρησης</a:t>
            </a:r>
          </a:p>
          <a:p>
            <a:pPr lvl="1"/>
            <a:r>
              <a:rPr lang="el-GR" sz="2000" i="1" dirty="0" smtClean="0">
                <a:latin typeface="Times New Roman" pitchFamily="18" charset="0"/>
                <a:cs typeface="Times New Roman" pitchFamily="18" charset="0"/>
              </a:rPr>
              <a:t>Το πλαίσιο και η σημασία του</a:t>
            </a:r>
          </a:p>
          <a:p>
            <a:pPr lvl="1"/>
            <a:r>
              <a:rPr lang="el-GR" sz="2000" i="1" dirty="0" smtClean="0">
                <a:latin typeface="Times New Roman" pitchFamily="18" charset="0"/>
                <a:cs typeface="Times New Roman" pitchFamily="18" charset="0"/>
              </a:rPr>
              <a:t>Χώρος</a:t>
            </a:r>
          </a:p>
          <a:p>
            <a:pPr lvl="1"/>
            <a:r>
              <a:rPr lang="el-GR" sz="2000" i="1" dirty="0" smtClean="0">
                <a:latin typeface="Times New Roman" pitchFamily="18" charset="0"/>
                <a:cs typeface="Times New Roman" pitchFamily="18" charset="0"/>
              </a:rPr>
              <a:t>Εκπαιδευτικός και παιδιά</a:t>
            </a:r>
          </a:p>
          <a:p>
            <a:endParaRPr lang="el-GR" sz="2000" b="1" dirty="0" smtClean="0">
              <a:latin typeface="Times New Roman" pitchFamily="18" charset="0"/>
              <a:cs typeface="Times New Roman" pitchFamily="18" charset="0"/>
            </a:endParaRPr>
          </a:p>
          <a:p>
            <a:endParaRPr lang="el-GR" sz="20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471726" cy="857232"/>
          </a:xfrm>
        </p:spPr>
        <p:txBody>
          <a:bodyPr>
            <a:normAutofit fontScale="90000"/>
          </a:bodyPr>
          <a:lstStyle/>
          <a:p>
            <a:r>
              <a:rPr lang="el-GR" dirty="0" smtClean="0"/>
              <a:t>Οφέλη ενός άνετου χώρου στο νηπιαγωγείο</a:t>
            </a:r>
            <a:endParaRPr lang="el-GR" dirty="0"/>
          </a:p>
        </p:txBody>
      </p:sp>
      <p:sp>
        <p:nvSpPr>
          <p:cNvPr id="4" name="3 - Θέση κειμένου"/>
          <p:cNvSpPr>
            <a:spLocks noGrp="1"/>
          </p:cNvSpPr>
          <p:nvPr>
            <p:ph type="body" sz="half" idx="2"/>
          </p:nvPr>
        </p:nvSpPr>
        <p:spPr>
          <a:xfrm>
            <a:off x="0" y="928670"/>
            <a:ext cx="2928927" cy="5929330"/>
          </a:xfrm>
        </p:spPr>
        <p:txBody>
          <a:bodyPr>
            <a:normAutofit fontScale="92500" lnSpcReduction="20000"/>
          </a:bodyPr>
          <a:lstStyle/>
          <a:p>
            <a:r>
              <a:rPr lang="el-GR" sz="1600" dirty="0" smtClean="0"/>
              <a:t>Προσφέρουμε </a:t>
            </a:r>
            <a:r>
              <a:rPr lang="el-GR" sz="1700" dirty="0" smtClean="0"/>
              <a:t>έναν  χώρο με </a:t>
            </a:r>
            <a:r>
              <a:rPr lang="el-GR" sz="1700" b="1" dirty="0" smtClean="0"/>
              <a:t>ποικίλα βιβλία. </a:t>
            </a:r>
          </a:p>
          <a:p>
            <a:r>
              <a:rPr lang="el-GR" sz="1700" dirty="0" smtClean="0"/>
              <a:t>Το διάβασμα / ακουστική αφήγηση είναι </a:t>
            </a:r>
            <a:r>
              <a:rPr lang="el-GR" sz="1700" dirty="0" smtClean="0">
                <a:solidFill>
                  <a:srgbClr val="FF0000"/>
                </a:solidFill>
              </a:rPr>
              <a:t>ηρεμιστικό</a:t>
            </a:r>
            <a:r>
              <a:rPr lang="el-GR" sz="1700" dirty="0" smtClean="0"/>
              <a:t> και προάγει τις </a:t>
            </a:r>
            <a:r>
              <a:rPr lang="el-GR" sz="1700" dirty="0" smtClean="0">
                <a:solidFill>
                  <a:srgbClr val="FF0000"/>
                </a:solidFill>
              </a:rPr>
              <a:t>δεξιότητες </a:t>
            </a:r>
            <a:r>
              <a:rPr lang="el-GR" sz="1700" dirty="0" err="1" smtClean="0">
                <a:solidFill>
                  <a:srgbClr val="FF0000"/>
                </a:solidFill>
              </a:rPr>
              <a:t>γραμματισμού</a:t>
            </a:r>
            <a:r>
              <a:rPr lang="el-GR" sz="1700" dirty="0" smtClean="0">
                <a:solidFill>
                  <a:srgbClr val="FF0000"/>
                </a:solidFill>
              </a:rPr>
              <a:t>, </a:t>
            </a:r>
            <a:r>
              <a:rPr lang="el-GR" sz="1700" dirty="0" smtClean="0"/>
              <a:t>την ανάπτυξη του λεξιλογίου και τη </a:t>
            </a:r>
            <a:r>
              <a:rPr lang="el-GR" sz="1700" dirty="0" smtClean="0">
                <a:solidFill>
                  <a:srgbClr val="FF0000"/>
                </a:solidFill>
              </a:rPr>
              <a:t>φαντασία.</a:t>
            </a:r>
          </a:p>
          <a:p>
            <a:endParaRPr lang="el-GR" sz="1700" dirty="0" smtClean="0">
              <a:solidFill>
                <a:srgbClr val="FF0000"/>
              </a:solidFill>
            </a:endParaRPr>
          </a:p>
          <a:p>
            <a:pPr fontAlgn="base"/>
            <a:r>
              <a:rPr lang="el-GR" sz="1700" b="1" dirty="0" smtClean="0"/>
              <a:t>Συναισθηματική ρύθμιση:</a:t>
            </a:r>
            <a:r>
              <a:rPr lang="el-GR" sz="1700" dirty="0" smtClean="0"/>
              <a:t> Οι άνετοι χώροι επιτρέπουν στα παιδιά </a:t>
            </a:r>
            <a:r>
              <a:rPr lang="el-GR" sz="1700" dirty="0" smtClean="0">
                <a:solidFill>
                  <a:srgbClr val="FF0000"/>
                </a:solidFill>
              </a:rPr>
              <a:t>να αποσυρθούν </a:t>
            </a:r>
            <a:r>
              <a:rPr lang="el-GR" sz="1700" dirty="0" smtClean="0"/>
              <a:t>όταν είναι καταβεβλημένα ή αναστατωμένα. Αυτό τα βοηθά </a:t>
            </a:r>
            <a:r>
              <a:rPr lang="el-GR" sz="1700" dirty="0" smtClean="0">
                <a:solidFill>
                  <a:srgbClr val="FF0000"/>
                </a:solidFill>
              </a:rPr>
              <a:t>να ρυθμίζουν τα συναισθήματά </a:t>
            </a:r>
            <a:r>
              <a:rPr lang="el-GR" sz="1700" dirty="0" smtClean="0"/>
              <a:t>τους παρέχοντας ένα </a:t>
            </a:r>
            <a:r>
              <a:rPr lang="el-GR" sz="1700" dirty="0" smtClean="0">
                <a:solidFill>
                  <a:srgbClr val="FF0000"/>
                </a:solidFill>
              </a:rPr>
              <a:t>ασφαλές περιβάλλον </a:t>
            </a:r>
            <a:r>
              <a:rPr lang="el-GR" sz="1700" dirty="0" smtClean="0"/>
              <a:t>για να τα επεξεργάζονται.</a:t>
            </a:r>
          </a:p>
          <a:p>
            <a:pPr fontAlgn="base"/>
            <a:endParaRPr lang="el-GR" sz="1700" dirty="0" smtClean="0"/>
          </a:p>
          <a:p>
            <a:pPr fontAlgn="base"/>
            <a:r>
              <a:rPr lang="el-GR" sz="1700" b="1" dirty="0" smtClean="0"/>
              <a:t>Ανακούφιση από το άγχος:</a:t>
            </a:r>
            <a:r>
              <a:rPr lang="el-GR" sz="1700" dirty="0" smtClean="0"/>
              <a:t> Η προσχολική ηλικία μπορεί να αποτελέσει μια απαιτητική εμπειρία για τα μικρά παιδιά, τα οποία συχνά πλοηγούνται σε νέες κοινωνικές και ακαδημαϊκές καταστάσεις. </a:t>
            </a:r>
            <a:r>
              <a:rPr lang="el-GR" sz="1700" b="1" dirty="0" smtClean="0"/>
              <a:t>Ένας άνετος χώρος </a:t>
            </a:r>
            <a:r>
              <a:rPr lang="el-GR" sz="1700" dirty="0" smtClean="0"/>
              <a:t>προσφέρει </a:t>
            </a:r>
            <a:r>
              <a:rPr lang="el-GR" sz="1700" dirty="0" smtClean="0">
                <a:solidFill>
                  <a:srgbClr val="FF0000"/>
                </a:solidFill>
              </a:rPr>
              <a:t>ένα διάλειμμα από αυτό το άγχος</a:t>
            </a:r>
            <a:r>
              <a:rPr lang="el-GR" sz="1700" dirty="0" smtClean="0"/>
              <a:t>, επιτρέποντάς τους </a:t>
            </a:r>
            <a:r>
              <a:rPr lang="el-GR" sz="1700" dirty="0" smtClean="0">
                <a:solidFill>
                  <a:srgbClr val="FF0000"/>
                </a:solidFill>
              </a:rPr>
              <a:t>να επαναφορτιστούν</a:t>
            </a:r>
            <a:r>
              <a:rPr lang="el-GR" sz="1700" dirty="0" smtClean="0"/>
              <a:t>.</a:t>
            </a:r>
          </a:p>
          <a:p>
            <a:endParaRPr lang="el-GR" sz="1600" dirty="0">
              <a:solidFill>
                <a:srgbClr val="FF0000"/>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2928926" y="214290"/>
            <a:ext cx="6215074" cy="6072230"/>
          </a:xfrm>
          <a:prstGeom prst="rect">
            <a:avLst/>
          </a:prstGeom>
          <a:noFill/>
          <a:ln w="9525">
            <a:noFill/>
            <a:miter lim="800000"/>
            <a:headEnd/>
            <a:tailEnd/>
          </a:ln>
          <a:effectLst/>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 y="0"/>
            <a:ext cx="2714612" cy="928670"/>
          </a:xfrm>
        </p:spPr>
        <p:txBody>
          <a:bodyPr/>
          <a:lstStyle/>
          <a:p>
            <a:r>
              <a:rPr lang="el-GR" dirty="0" smtClean="0"/>
              <a:t>Υιοθέτηση ενός ζεστού χώρου</a:t>
            </a:r>
            <a:endParaRPr lang="el-GR" dirty="0"/>
          </a:p>
        </p:txBody>
      </p:sp>
      <p:sp>
        <p:nvSpPr>
          <p:cNvPr id="4" name="3 - Θέση κειμένου"/>
          <p:cNvSpPr>
            <a:spLocks noGrp="1"/>
          </p:cNvSpPr>
          <p:nvPr>
            <p:ph type="body" sz="half" idx="2"/>
          </p:nvPr>
        </p:nvSpPr>
        <p:spPr>
          <a:xfrm>
            <a:off x="1" y="1142984"/>
            <a:ext cx="2786050" cy="5715016"/>
          </a:xfrm>
        </p:spPr>
        <p:txBody>
          <a:bodyPr>
            <a:noAutofit/>
          </a:bodyPr>
          <a:lstStyle/>
          <a:p>
            <a:pPr fontAlgn="base"/>
            <a:r>
              <a:rPr lang="el-GR" sz="1600" b="1" dirty="0" smtClean="0"/>
              <a:t>Οι τάξεις </a:t>
            </a:r>
            <a:r>
              <a:rPr lang="el-GR" sz="1600" b="1" dirty="0" err="1" smtClean="0"/>
              <a:t>Μοντεσσόρι</a:t>
            </a:r>
            <a:r>
              <a:rPr lang="el-GR" sz="1600" b="1" dirty="0" smtClean="0"/>
              <a:t> </a:t>
            </a:r>
            <a:r>
              <a:rPr lang="el-GR" sz="1600" dirty="0" smtClean="0"/>
              <a:t>συχνά διαθέτουν </a:t>
            </a:r>
            <a:r>
              <a:rPr lang="el-GR" sz="1600" dirty="0" smtClean="0">
                <a:solidFill>
                  <a:srgbClr val="FF0000"/>
                </a:solidFill>
              </a:rPr>
              <a:t>ζεστές γωνιές </a:t>
            </a:r>
            <a:r>
              <a:rPr lang="el-GR" sz="1600" dirty="0" smtClean="0"/>
              <a:t>με </a:t>
            </a:r>
            <a:r>
              <a:rPr lang="el-GR" sz="1600" dirty="0" smtClean="0">
                <a:solidFill>
                  <a:srgbClr val="FF0000"/>
                </a:solidFill>
              </a:rPr>
              <a:t>χαμηλά ράφια </a:t>
            </a:r>
            <a:r>
              <a:rPr lang="el-GR" sz="1600" dirty="0" smtClean="0"/>
              <a:t>γεμάτα με χαλαρωτικά παιχνίδια και βιβλία. Το περιβάλλον ενθαρρύνει τα παιδιά να συμμετέχουν </a:t>
            </a:r>
            <a:r>
              <a:rPr lang="el-GR" sz="1600" dirty="0" smtClean="0">
                <a:solidFill>
                  <a:srgbClr val="FF0000"/>
                </a:solidFill>
              </a:rPr>
              <a:t>σε ανεξάρτητο παιχνίδι </a:t>
            </a:r>
            <a:r>
              <a:rPr lang="el-GR" sz="1600" dirty="0" smtClean="0"/>
              <a:t>και να εξερευνούν ειρηνικά.</a:t>
            </a:r>
          </a:p>
          <a:p>
            <a:pPr fontAlgn="base"/>
            <a:endParaRPr lang="el-GR" sz="1600" dirty="0" smtClean="0"/>
          </a:p>
          <a:p>
            <a:pPr fontAlgn="base"/>
            <a:r>
              <a:rPr lang="el-GR" sz="1600" b="1" dirty="0" smtClean="0"/>
              <a:t>Χώροι εμπνευσμένοι από τη Ρέτζιο </a:t>
            </a:r>
            <a:r>
              <a:rPr lang="el-GR" sz="1600" b="1" dirty="0" err="1" smtClean="0"/>
              <a:t>Εμίλια</a:t>
            </a:r>
            <a:r>
              <a:rPr lang="el-GR" sz="1600" b="1" dirty="0" smtClean="0"/>
              <a:t>:</a:t>
            </a:r>
            <a:r>
              <a:rPr lang="el-GR" sz="1600" dirty="0" smtClean="0"/>
              <a:t> Οι άνετοι χώροι ενθαρρύνουν την </a:t>
            </a:r>
            <a:r>
              <a:rPr lang="el-GR" sz="1600" dirty="0" err="1" smtClean="0">
                <a:solidFill>
                  <a:srgbClr val="FF0000"/>
                </a:solidFill>
              </a:rPr>
              <a:t>αυτοέκφραση</a:t>
            </a:r>
            <a:r>
              <a:rPr lang="el-GR" sz="1600" dirty="0" smtClean="0">
                <a:solidFill>
                  <a:srgbClr val="FF0000"/>
                </a:solidFill>
              </a:rPr>
              <a:t> και τη συνεργασία </a:t>
            </a:r>
            <a:r>
              <a:rPr lang="el-GR" sz="1600" dirty="0" smtClean="0"/>
              <a:t>σε νηπιαγωγεία εμπνευσμένα από το </a:t>
            </a:r>
            <a:r>
              <a:rPr lang="el-GR" sz="1600" dirty="0" err="1" smtClean="0"/>
              <a:t>Reggio</a:t>
            </a:r>
            <a:r>
              <a:rPr lang="el-GR" sz="1600" dirty="0" smtClean="0"/>
              <a:t> </a:t>
            </a:r>
            <a:r>
              <a:rPr lang="el-GR" sz="1600" dirty="0" err="1" smtClean="0"/>
              <a:t>Emilia</a:t>
            </a:r>
            <a:r>
              <a:rPr lang="el-GR" sz="1600" dirty="0" smtClean="0"/>
              <a:t>. Αυτοί οι χώροι συχνά περιλαμβάνουν </a:t>
            </a:r>
            <a:r>
              <a:rPr lang="el-GR" sz="1600" dirty="0" smtClean="0">
                <a:solidFill>
                  <a:srgbClr val="FF0000"/>
                </a:solidFill>
              </a:rPr>
              <a:t>μαλακά καθίσματα, καλλιτεχνικά υλικά </a:t>
            </a:r>
            <a:r>
              <a:rPr lang="el-GR" sz="1600" dirty="0" smtClean="0"/>
              <a:t>και άφθονο φυσικό φως για να δημιουργήσουν ένα φιλόξενο περιβάλλον.</a:t>
            </a:r>
          </a:p>
          <a:p>
            <a:endParaRPr lang="el-GR" sz="1600" dirty="0"/>
          </a:p>
        </p:txBody>
      </p:sp>
      <p:pic>
        <p:nvPicPr>
          <p:cNvPr id="7170" name="Picture 2"/>
          <p:cNvPicPr>
            <a:picLocks noGrp="1" noChangeAspect="1" noChangeArrowheads="1"/>
          </p:cNvPicPr>
          <p:nvPr>
            <p:ph idx="1"/>
          </p:nvPr>
        </p:nvPicPr>
        <p:blipFill>
          <a:blip r:embed="rId2"/>
          <a:srcRect/>
          <a:stretch>
            <a:fillRect/>
          </a:stretch>
        </p:blipFill>
        <p:spPr bwMode="auto">
          <a:xfrm>
            <a:off x="2786050" y="214290"/>
            <a:ext cx="6357949" cy="6286544"/>
          </a:xfrm>
          <a:prstGeom prst="rect">
            <a:avLst/>
          </a:prstGeom>
          <a:noFill/>
          <a:ln w="9525">
            <a:noFill/>
            <a:miter lim="800000"/>
            <a:headEnd/>
            <a:tailEnd/>
          </a:ln>
          <a:effectLst/>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3786182" cy="428604"/>
          </a:xfrm>
        </p:spPr>
        <p:txBody>
          <a:bodyPr>
            <a:normAutofit fontScale="90000"/>
          </a:bodyPr>
          <a:lstStyle/>
          <a:p>
            <a:r>
              <a:rPr lang="el-GR" sz="1800" dirty="0" smtClean="0"/>
              <a:t>Είναι ελκυστικοί αυτοί οι χώροι μάθησης;</a:t>
            </a:r>
            <a:endParaRPr lang="el-GR" dirty="0"/>
          </a:p>
        </p:txBody>
      </p:sp>
      <p:pic>
        <p:nvPicPr>
          <p:cNvPr id="8194" name="Picture 2"/>
          <p:cNvPicPr>
            <a:picLocks noGrp="1" noChangeAspect="1" noChangeArrowheads="1"/>
          </p:cNvPicPr>
          <p:nvPr>
            <p:ph idx="1"/>
          </p:nvPr>
        </p:nvPicPr>
        <p:blipFill>
          <a:blip r:embed="rId2"/>
          <a:srcRect/>
          <a:stretch>
            <a:fillRect/>
          </a:stretch>
        </p:blipFill>
        <p:spPr bwMode="auto">
          <a:xfrm>
            <a:off x="4429124" y="0"/>
            <a:ext cx="4714876" cy="35520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3593899"/>
            <a:ext cx="4214810" cy="3264101"/>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4286248" y="3571876"/>
            <a:ext cx="4857752" cy="3286124"/>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0" y="428604"/>
            <a:ext cx="4371975" cy="3148013"/>
          </a:xfrm>
          <a:prstGeom prst="rect">
            <a:avLst/>
          </a:prstGeom>
          <a:noFill/>
          <a:ln w="9525">
            <a:noFill/>
            <a:miter lim="800000"/>
            <a:headEnd/>
            <a:tailEnd/>
          </a:ln>
          <a:effectLst/>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https://www.newsbeast.gr/world/arthro/9443939/ena-diaforetiko-nipiagogeio-stin-tsechia-den-einai-apla-ena-ekpaideftiko-idryma</a:t>
            </a:r>
            <a:endParaRPr lang="el-GR" dirty="0"/>
          </a:p>
        </p:txBody>
      </p:sp>
      <p:sp>
        <p:nvSpPr>
          <p:cNvPr id="4" name="3 - Θέση κειμένου"/>
          <p:cNvSpPr>
            <a:spLocks noGrp="1"/>
          </p:cNvSpPr>
          <p:nvPr>
            <p:ph type="body" sz="half" idx="2"/>
          </p:nvPr>
        </p:nvSpPr>
        <p:spPr>
          <a:xfrm>
            <a:off x="214282" y="1435100"/>
            <a:ext cx="3251231" cy="4691063"/>
          </a:xfrm>
        </p:spPr>
        <p:txBody>
          <a:bodyPr>
            <a:normAutofit/>
          </a:bodyPr>
          <a:lstStyle/>
          <a:p>
            <a:r>
              <a:rPr lang="el-GR" sz="1700" dirty="0" smtClean="0"/>
              <a:t>Ένα γυμναστήριο, ένας κήπος, τάξεις και ένας παιδότοπος απλώνονται σε χρωματιστές δομές που </a:t>
            </a:r>
            <a:r>
              <a:rPr lang="el-GR" sz="1700" dirty="0" err="1" smtClean="0"/>
              <a:t>διακτινίζονται</a:t>
            </a:r>
            <a:r>
              <a:rPr lang="el-GR" sz="1700" dirty="0" smtClean="0"/>
              <a:t> από μια κεντρική άσπρη αρχιτεκτονική δομή στο</a:t>
            </a:r>
            <a:r>
              <a:rPr lang="el-GR" sz="1700" dirty="0" smtClean="0">
                <a:hlinkClick r:id="rId2"/>
              </a:rPr>
              <a:t> </a:t>
            </a:r>
            <a:r>
              <a:rPr lang="el-GR" sz="1700" b="1" dirty="0" smtClean="0">
                <a:hlinkClick r:id="rId2"/>
              </a:rPr>
              <a:t>Νηπιαγωγείο</a:t>
            </a:r>
            <a:r>
              <a:rPr lang="el-GR" sz="1700" b="1" dirty="0" smtClean="0"/>
              <a:t> </a:t>
            </a:r>
            <a:r>
              <a:rPr lang="el-GR" sz="1700" b="1" dirty="0" err="1" smtClean="0"/>
              <a:t>Větrník</a:t>
            </a:r>
            <a:r>
              <a:rPr lang="el-GR" sz="1700" b="1" dirty="0" smtClean="0"/>
              <a:t> στη </a:t>
            </a:r>
            <a:r>
              <a:rPr lang="el-GR" sz="1700" b="1" dirty="0" err="1" smtClean="0"/>
              <a:t>Říčany</a:t>
            </a:r>
            <a:r>
              <a:rPr lang="el-GR" sz="1700" b="1" dirty="0" smtClean="0"/>
              <a:t>,</a:t>
            </a:r>
            <a:r>
              <a:rPr lang="el-GR" sz="1700" dirty="0" smtClean="0"/>
              <a:t> μια πόλη στο διοικητικό διαμέρισμα Πράγα-Ανατολικό Διαμέρισμα. Το νηπιαγωγείο σχεδίασε το τσέχικο γραφείο </a:t>
            </a:r>
            <a:r>
              <a:rPr lang="el-GR" sz="1700" dirty="0" err="1" smtClean="0"/>
              <a:t>Architektura</a:t>
            </a:r>
            <a:r>
              <a:rPr lang="el-GR" sz="1700" dirty="0" smtClean="0"/>
              <a:t> κατά τρόπο που να θυμίζει την</a:t>
            </a:r>
            <a:r>
              <a:rPr lang="el-GR" sz="1700" b="1" dirty="0" smtClean="0"/>
              <a:t> παιχνιδιάρικη διάθεση των παιδιών.</a:t>
            </a:r>
            <a:endParaRPr lang="el-GR" sz="1700" dirty="0"/>
          </a:p>
        </p:txBody>
      </p:sp>
      <p:pic>
        <p:nvPicPr>
          <p:cNvPr id="9218" name="Picture 2"/>
          <p:cNvPicPr>
            <a:picLocks noGrp="1" noChangeAspect="1" noChangeArrowheads="1"/>
          </p:cNvPicPr>
          <p:nvPr>
            <p:ph idx="1"/>
          </p:nvPr>
        </p:nvPicPr>
        <p:blipFill>
          <a:blip r:embed="rId3"/>
          <a:srcRect/>
          <a:stretch>
            <a:fillRect/>
          </a:stretch>
        </p:blipFill>
        <p:spPr bwMode="auto">
          <a:xfrm>
            <a:off x="3575050" y="571480"/>
            <a:ext cx="5568950" cy="5572163"/>
          </a:xfrm>
          <a:prstGeom prst="rect">
            <a:avLst/>
          </a:prstGeom>
          <a:noFill/>
          <a:ln w="9525">
            <a:noFill/>
            <a:miter lim="800000"/>
            <a:headEnd/>
            <a:tailEnd/>
          </a:ln>
          <a:effectLst/>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sz="2000" dirty="0" smtClean="0">
                <a:hlinkClick r:id="rId2"/>
              </a:rPr>
              <a:t>https://www.youtube.com/watch?v=ceWeIKLfgv8</a:t>
            </a:r>
            <a:endParaRPr lang="el-GR" sz="2000" dirty="0" smtClean="0"/>
          </a:p>
          <a:p>
            <a:r>
              <a:rPr lang="en-US" sz="2000" dirty="0" smtClean="0"/>
              <a:t>HOW WE DO SCHOOL FINLAND EP 3: A School Designed For All</a:t>
            </a:r>
          </a:p>
          <a:p>
            <a:endParaRPr lang="el-GR" sz="2000" dirty="0" smtClean="0"/>
          </a:p>
          <a:p>
            <a:r>
              <a:rPr lang="en-US" sz="2000" dirty="0" smtClean="0">
                <a:hlinkClick r:id="rId3"/>
              </a:rPr>
              <a:t>https://</a:t>
            </a:r>
            <a:r>
              <a:rPr lang="en-US" sz="2000" dirty="0" smtClean="0">
                <a:hlinkClick r:id="rId3"/>
              </a:rPr>
              <a:t>www.youtube.com/watch?v=1qRfqboYWNo</a:t>
            </a:r>
            <a:endParaRPr lang="en-US" sz="2000" dirty="0" smtClean="0"/>
          </a:p>
          <a:p>
            <a:endParaRPr lang="el-GR" sz="2000" dirty="0" smtClean="0"/>
          </a:p>
          <a:p>
            <a:endParaRPr lang="en-US" sz="2000" dirty="0" smtClean="0"/>
          </a:p>
          <a:p>
            <a:pPr>
              <a:buNone/>
            </a:pPr>
            <a:r>
              <a:rPr lang="en-US" sz="2000" dirty="0" smtClean="0"/>
              <a:t>What </a:t>
            </a:r>
            <a:r>
              <a:rPr lang="en-US" sz="2000" dirty="0" smtClean="0"/>
              <a:t>a Japanese Childcare Centre is </a:t>
            </a:r>
            <a:r>
              <a:rPr lang="en-US" sz="2000" dirty="0" smtClean="0"/>
              <a:t>Like</a:t>
            </a:r>
          </a:p>
          <a:p>
            <a:r>
              <a:rPr lang="en-US" sz="2000" dirty="0" smtClean="0"/>
              <a:t>https://www.youtube.com/shorts/pCDiu0xfvf4</a:t>
            </a:r>
            <a:endParaRPr lang="en-US" sz="2000" dirty="0" smtClean="0"/>
          </a:p>
          <a:p>
            <a:pPr>
              <a:buNone/>
            </a:pPr>
            <a:endParaRPr lang="el-GR" dirty="0"/>
          </a:p>
        </p:txBody>
      </p:sp>
      <p:sp>
        <p:nvSpPr>
          <p:cNvPr id="4" name="3 - Θέση κειμένου"/>
          <p:cNvSpPr>
            <a:spLocks noGrp="1"/>
          </p:cNvSpPr>
          <p:nvPr>
            <p:ph type="body" sz="half" idx="2"/>
          </p:nvPr>
        </p:nvSpPr>
        <p:spPr>
          <a:xfrm>
            <a:off x="457200" y="357166"/>
            <a:ext cx="3008313" cy="5768997"/>
          </a:xfrm>
        </p:spPr>
        <p:txBody>
          <a:bodyPr>
            <a:normAutofit fontScale="92500" lnSpcReduction="10000"/>
          </a:bodyPr>
          <a:lstStyle/>
          <a:p>
            <a:r>
              <a:rPr lang="en-US" sz="2000" b="1" dirty="0" smtClean="0"/>
              <a:t>Virtual tour to the Finnish kindergarten</a:t>
            </a:r>
          </a:p>
          <a:p>
            <a:endParaRPr lang="el-GR" sz="2000" dirty="0" smtClean="0"/>
          </a:p>
          <a:p>
            <a:r>
              <a:rPr lang="en-US" sz="2000" dirty="0" smtClean="0">
                <a:hlinkClick r:id="rId4"/>
              </a:rPr>
              <a:t>https://</a:t>
            </a:r>
            <a:r>
              <a:rPr lang="en-US" sz="2000" dirty="0" smtClean="0">
                <a:hlinkClick r:id="rId4"/>
              </a:rPr>
              <a:t>www.youtube.com/watch?v=PYVSL_B3wqM</a:t>
            </a:r>
            <a:endParaRPr lang="el-GR" sz="2000" dirty="0" smtClean="0"/>
          </a:p>
          <a:p>
            <a:endParaRPr lang="el-GR" sz="2000" dirty="0" smtClean="0"/>
          </a:p>
          <a:p>
            <a:endParaRPr lang="el-GR" sz="2000" dirty="0" smtClean="0"/>
          </a:p>
          <a:p>
            <a:endParaRPr lang="el-GR" sz="2000" dirty="0" smtClean="0"/>
          </a:p>
          <a:p>
            <a:r>
              <a:rPr lang="en-US" sz="2000" dirty="0" smtClean="0">
                <a:hlinkClick r:id="rId5"/>
              </a:rPr>
              <a:t>https://</a:t>
            </a:r>
            <a:r>
              <a:rPr lang="en-US" sz="2000" dirty="0" smtClean="0">
                <a:hlinkClick r:id="rId5"/>
              </a:rPr>
              <a:t>www.youtube.com/watch?v=WYlU2-0_mdo</a:t>
            </a:r>
            <a:endParaRPr lang="el-GR" sz="2000" dirty="0" smtClean="0"/>
          </a:p>
          <a:p>
            <a:endParaRPr lang="el-GR" sz="2000" dirty="0" smtClean="0"/>
          </a:p>
          <a:p>
            <a:endParaRPr lang="el-GR" sz="2000" dirty="0" smtClean="0"/>
          </a:p>
          <a:p>
            <a:r>
              <a:rPr lang="en-US" sz="2000" dirty="0" smtClean="0">
                <a:hlinkClick r:id="rId6"/>
              </a:rPr>
              <a:t>https://</a:t>
            </a:r>
            <a:r>
              <a:rPr lang="en-US" sz="2000" dirty="0" smtClean="0">
                <a:hlinkClick r:id="rId6"/>
              </a:rPr>
              <a:t>www.youtube.com/watch?v=Q4P2yFZyObI</a:t>
            </a:r>
            <a:endParaRPr lang="en-US" sz="2000" dirty="0" smtClean="0"/>
          </a:p>
          <a:p>
            <a:endParaRPr lang="el-GR" sz="2000" dirty="0" smtClean="0"/>
          </a:p>
          <a:p>
            <a:r>
              <a:rPr lang="en-US" sz="2000" dirty="0" smtClean="0"/>
              <a:t>https://www.youtube.com/watch?v=sFDSp8MpM1c&amp;list=PLmMnQcCiWOrumx2x07AiLR7jtH6VpelRi&amp;index=5</a:t>
            </a:r>
            <a:endParaRPr lang="el-GR" sz="2000" dirty="0" smtClean="0"/>
          </a:p>
          <a:p>
            <a:endParaRPr lang="el-GR" sz="2000" dirty="0" smtClean="0"/>
          </a:p>
          <a:p>
            <a:endParaRPr lang="el-GR" sz="20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86842"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t> </a:t>
            </a:r>
            <a:r>
              <a:rPr lang="el-GR" sz="1800" b="1" u="sng" dirty="0" smtClean="0"/>
              <a:t> Ένα παράδειγμα παρατήρησης</a:t>
            </a:r>
            <a:endParaRPr lang="el-GR" sz="1800" dirty="0" smtClean="0"/>
          </a:p>
          <a:p>
            <a:r>
              <a:rPr lang="el-GR" sz="1800" dirty="0" smtClean="0"/>
              <a:t>Παρατηρήστε προσεκτικά τις παρακάτω φωτογραφίες. Τι σχολιασμό/καταγραφή παρατηρήσεων θα κάνατε; </a:t>
            </a:r>
            <a:r>
              <a:rPr lang="el-GR" sz="1800" dirty="0" smtClean="0">
                <a:solidFill>
                  <a:srgbClr val="FF0000"/>
                </a:solidFill>
                <a:latin typeface="Times New Roman" pitchFamily="18" charset="0"/>
                <a:cs typeface="Times New Roman" pitchFamily="18" charset="0"/>
              </a:rPr>
              <a:t>Ποια ερεθίσματα πιστεύετε ότι παρέχει ο χώρος του νηπιαγωγείου στα παιδιά ;</a:t>
            </a:r>
            <a:endParaRPr lang="el-GR" sz="1800" dirty="0" smtClean="0">
              <a:solidFill>
                <a:srgbClr val="FF0000"/>
              </a:solidFill>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3: Στη γωνιά του ιατρείου</a:t>
            </a:r>
            <a:r>
              <a:rPr lang="el-GR" sz="1800" dirty="0" smtClean="0">
                <a:latin typeface="Times New Roman" pitchFamily="18" charset="0"/>
                <a:cs typeface="Times New Roman" pitchFamily="18" charset="0"/>
              </a:rPr>
              <a:t> </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endParaRPr lang="el-GR" sz="1800" dirty="0" smtClean="0"/>
          </a:p>
          <a:p>
            <a:pPr>
              <a:buNone/>
            </a:pPr>
            <a:endParaRPr lang="el-GR" sz="1800" dirty="0">
              <a:solidFill>
                <a:schemeClr val="tx1"/>
              </a:solidFill>
              <a:latin typeface="Calibri" pitchFamily="34" charset="0"/>
            </a:endParaRPr>
          </a:p>
        </p:txBody>
      </p:sp>
      <p:pic>
        <p:nvPicPr>
          <p:cNvPr id="3" name="2 - Εικόνα"/>
          <p:cNvPicPr/>
          <p:nvPr/>
        </p:nvPicPr>
        <p:blipFill>
          <a:blip r:embed="rId2"/>
          <a:srcRect/>
          <a:stretch>
            <a:fillRect/>
          </a:stretch>
        </p:blipFill>
        <p:spPr bwMode="auto">
          <a:xfrm>
            <a:off x="714348" y="1643050"/>
            <a:ext cx="7643866" cy="41434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429652" cy="6858000"/>
          </a:xfrm>
        </p:spPr>
        <p:txBody>
          <a:bodyPr>
            <a:normAutofit lnSpcReduction="10000"/>
          </a:bodyPr>
          <a:lstStyle/>
          <a:p>
            <a:pPr>
              <a:buNone/>
            </a:pPr>
            <a:r>
              <a:rPr lang="el-GR" sz="1800" dirty="0" smtClean="0"/>
              <a:t>	</a:t>
            </a:r>
            <a:r>
              <a:rPr lang="el-GR" sz="1800" b="1" dirty="0" smtClean="0"/>
              <a:t> </a:t>
            </a:r>
            <a:r>
              <a:rPr lang="el-GR" sz="1800" b="1" u="sng" dirty="0" smtClean="0"/>
              <a:t>Ένα παράδειγμα παρατήρησης</a:t>
            </a:r>
            <a:endParaRPr lang="el-GR" sz="1800" dirty="0" smtClean="0"/>
          </a:p>
          <a:p>
            <a:r>
              <a:rPr lang="el-GR" sz="1600" dirty="0" smtClean="0"/>
              <a:t>Παρατηρήστε προσεκτικά τις παρακάτω φωτογραφίες. Τι σχολιασμό/καταγραφή παρατηρήσεων θα κάνατε; </a:t>
            </a:r>
            <a:r>
              <a:rPr lang="el-GR" sz="1600" dirty="0" smtClean="0">
                <a:solidFill>
                  <a:srgbClr val="FF0000"/>
                </a:solidFill>
              </a:rPr>
              <a:t>Ποια ερεθίσματα πιστεύετε ότι παρέχει ο χώρος στα παιδιά στο νηπιαγωγείο;</a:t>
            </a: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4: Η ανακύκλωση</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endParaRPr lang="el-GR" sz="1800" dirty="0" smtClean="0"/>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428596" y="1071546"/>
            <a:ext cx="8358246" cy="47149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501026"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Ένα παράδειγμα παρατήρησης</a:t>
            </a:r>
            <a:endParaRPr lang="el-GR" sz="1800" dirty="0" smtClean="0">
              <a:latin typeface="Times New Roman" pitchFamily="18" charset="0"/>
              <a:cs typeface="Times New Roman" pitchFamily="18" charset="0"/>
            </a:endParaRPr>
          </a:p>
          <a:p>
            <a:pPr lvl="0"/>
            <a:r>
              <a:rPr lang="el-GR" sz="1800" dirty="0" smtClean="0">
                <a:latin typeface="Times New Roman" pitchFamily="18" charset="0"/>
                <a:cs typeface="Times New Roman" pitchFamily="18" charset="0"/>
              </a:rPr>
              <a:t>Παρατηρήστε προσεκτικά τις παρακάτω φωτογραφίες από δύο διαφορετικές αίθουσες στο ίδιο νηπιαγωγείο την ίδια εποχή. </a:t>
            </a:r>
            <a:r>
              <a:rPr lang="el-GR" sz="1800" dirty="0" smtClean="0">
                <a:solidFill>
                  <a:srgbClr val="FF0000"/>
                </a:solidFill>
                <a:latin typeface="Times New Roman" pitchFamily="18" charset="0"/>
                <a:cs typeface="Times New Roman" pitchFamily="18" charset="0"/>
              </a:rPr>
              <a:t>Με βάση τα όσα είναι αναρτημένα στους τοίχους ποια ποιες υποθέσεις μπορούμε να κάνουμε</a:t>
            </a:r>
            <a:r>
              <a:rPr lang="el-GR" sz="1800" dirty="0" smtClean="0">
                <a:latin typeface="Times New Roman" pitchFamily="18" charset="0"/>
                <a:cs typeface="Times New Roman" pitchFamily="18" charset="0"/>
              </a:rPr>
              <a:t>, π.χ.  για τους στόχους κάθε νηπιαγωγού; κ.τ.λ. )</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5: Από την εθνική γιορτή</a:t>
            </a:r>
            <a:endParaRPr lang="el-GR" sz="1800" dirty="0">
              <a:solidFill>
                <a:schemeClr val="tx1"/>
              </a:solidFill>
              <a:latin typeface="Calibri" pitchFamily="34" charset="0"/>
            </a:endParaRPr>
          </a:p>
        </p:txBody>
      </p:sp>
      <p:pic>
        <p:nvPicPr>
          <p:cNvPr id="5" name="4 - Εικόνα"/>
          <p:cNvPicPr/>
          <p:nvPr/>
        </p:nvPicPr>
        <p:blipFill>
          <a:blip r:embed="rId2"/>
          <a:srcRect/>
          <a:stretch>
            <a:fillRect/>
          </a:stretch>
        </p:blipFill>
        <p:spPr bwMode="auto">
          <a:xfrm>
            <a:off x="714348" y="1785926"/>
            <a:ext cx="7429552" cy="41434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429652"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Ένα παράδειγμα παρατήρησης</a:t>
            </a:r>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6: Από την εθνική γιορτή</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642910" y="857232"/>
            <a:ext cx="7429552" cy="49292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7143768"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u="sng" dirty="0" smtClean="0">
                <a:latin typeface="Times New Roman" pitchFamily="18" charset="0"/>
                <a:cs typeface="Times New Roman" pitchFamily="18" charset="0"/>
              </a:rPr>
              <a:t>Ένα παράδειγμα παρατήρησης</a:t>
            </a:r>
          </a:p>
          <a:p>
            <a:endParaRPr lang="el-GR" sz="1800" dirty="0" smtClean="0">
              <a:latin typeface="Times New Roman" pitchFamily="18" charset="0"/>
              <a:cs typeface="Times New Roman" pitchFamily="18" charset="0"/>
            </a:endParaRPr>
          </a:p>
          <a:p>
            <a:r>
              <a:rPr lang="el-GR" sz="2000" dirty="0" smtClean="0">
                <a:solidFill>
                  <a:srgbClr val="FF0000"/>
                </a:solidFill>
                <a:latin typeface="Times New Roman" pitchFamily="18" charset="0"/>
                <a:cs typeface="Times New Roman" pitchFamily="18" charset="0"/>
              </a:rPr>
              <a:t>Σε σχέση με την φωτογραφία: « Η δική μας </a:t>
            </a:r>
            <a:r>
              <a:rPr lang="en-US" sz="2000" dirty="0" smtClean="0">
                <a:solidFill>
                  <a:srgbClr val="FF0000"/>
                </a:solidFill>
                <a:latin typeface="Times New Roman" pitchFamily="18" charset="0"/>
                <a:cs typeface="Times New Roman" pitchFamily="18" charset="0"/>
              </a:rPr>
              <a:t>Guernica</a:t>
            </a:r>
            <a:r>
              <a:rPr lang="el-GR" sz="2000" dirty="0" smtClean="0">
                <a:solidFill>
                  <a:srgbClr val="FF0000"/>
                </a:solidFill>
                <a:latin typeface="Times New Roman" pitchFamily="18" charset="0"/>
                <a:cs typeface="Times New Roman" pitchFamily="18" charset="0"/>
              </a:rPr>
              <a:t>»</a:t>
            </a:r>
          </a:p>
          <a:p>
            <a:pPr lvl="1">
              <a:buFont typeface="Wingdings" pitchFamily="2" charset="2"/>
              <a:buChar char="ü"/>
            </a:pPr>
            <a:endParaRPr lang="el-GR" sz="2000" b="1" i="1" dirty="0" smtClean="0">
              <a:latin typeface="Times New Roman" pitchFamily="18" charset="0"/>
              <a:cs typeface="Times New Roman" pitchFamily="18" charset="0"/>
            </a:endParaRPr>
          </a:p>
          <a:p>
            <a:pPr lvl="1">
              <a:buFont typeface="Wingdings" pitchFamily="2" charset="2"/>
              <a:buChar char="ü"/>
            </a:pPr>
            <a:r>
              <a:rPr lang="el-GR" sz="2000" b="1" i="1" dirty="0" smtClean="0">
                <a:latin typeface="Times New Roman" pitchFamily="18" charset="0"/>
                <a:cs typeface="Times New Roman" pitchFamily="18" charset="0"/>
              </a:rPr>
              <a:t>Ποιες υποθέσεις μπορείτε να κάνετε </a:t>
            </a:r>
            <a:r>
              <a:rPr lang="el-GR" sz="2000" i="1" dirty="0" smtClean="0">
                <a:latin typeface="Times New Roman" pitchFamily="18" charset="0"/>
                <a:cs typeface="Times New Roman" pitchFamily="18" charset="0"/>
              </a:rPr>
              <a:t>για τον τρόπο με τον οποίο οργανώνει η/ο νηπιαγωγός την εκπαιδευτική διαδικασία στο συγκεκριμένο νηπιαγωγείο αλλά και τους στόχους της/του  εκπαιδευτικού;</a:t>
            </a:r>
          </a:p>
          <a:p>
            <a:pPr lvl="1">
              <a:buFont typeface="Wingdings" pitchFamily="2" charset="2"/>
              <a:buChar char="ü"/>
            </a:pPr>
            <a:endParaRPr lang="el-GR" sz="2000" i="1" dirty="0" smtClean="0">
              <a:latin typeface="Times New Roman" pitchFamily="18" charset="0"/>
              <a:cs typeface="Times New Roman" pitchFamily="18" charset="0"/>
            </a:endParaRPr>
          </a:p>
          <a:p>
            <a:pPr lvl="1">
              <a:buFont typeface="Wingdings" pitchFamily="2" charset="2"/>
              <a:buChar char="ü"/>
            </a:pPr>
            <a:r>
              <a:rPr lang="el-GR" sz="2000" b="1" i="1" dirty="0" smtClean="0">
                <a:latin typeface="Times New Roman" pitchFamily="18" charset="0"/>
                <a:cs typeface="Times New Roman" pitchFamily="18" charset="0"/>
              </a:rPr>
              <a:t>Ποια στοιχεία σάς οδηγούν σε αυτές τις υποθέσεις</a:t>
            </a:r>
            <a:r>
              <a:rPr lang="el-GR" sz="2000" i="1" dirty="0" smtClean="0">
                <a:latin typeface="Times New Roman" pitchFamily="18" charset="0"/>
                <a:cs typeface="Times New Roman" pitchFamily="18" charset="0"/>
              </a:rPr>
              <a:t>;</a:t>
            </a:r>
          </a:p>
          <a:p>
            <a:pPr lvl="1">
              <a:buFont typeface="Wingdings" pitchFamily="2" charset="2"/>
              <a:buChar char="ü"/>
            </a:pPr>
            <a:endParaRPr lang="el-GR" sz="24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73050"/>
            <a:ext cx="8186766" cy="5853113"/>
          </a:xfrm>
        </p:spPr>
        <p:txBody>
          <a:bodyPr/>
          <a:lstStyle/>
          <a:p>
            <a:endParaRPr lang="el-GR" smtClean="0"/>
          </a:p>
          <a:p>
            <a:r>
              <a:rPr lang="el-GR" smtClean="0"/>
              <a:t>Παρατηρήστε </a:t>
            </a:r>
            <a:r>
              <a:rPr lang="el-GR" dirty="0" smtClean="0"/>
              <a:t>το χώρο της σχολικής τάξης και συζητήστε για όσα ειπώθηκαν μέχρι τώρα. </a:t>
            </a:r>
          </a:p>
          <a:p>
            <a:endParaRPr lang="el-GR" dirty="0" smtClean="0"/>
          </a:p>
          <a:p>
            <a:r>
              <a:rPr lang="el-GR" dirty="0" smtClean="0"/>
              <a:t>Άλλα παραδείγματα</a:t>
            </a:r>
            <a:endParaRPr lang="el-GR"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643966"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Ένα παράδειγμα παρατήρησης</a:t>
            </a:r>
          </a:p>
          <a:p>
            <a:r>
              <a:rPr lang="el-GR" sz="1800" dirty="0" smtClean="0">
                <a:latin typeface="Times New Roman" pitchFamily="18" charset="0"/>
                <a:cs typeface="Times New Roman" pitchFamily="18" charset="0"/>
              </a:rPr>
              <a:t>Σε σχέση με την φωτογραφία: « Η δική μας </a:t>
            </a:r>
            <a:r>
              <a:rPr lang="en-US" sz="1800" dirty="0" smtClean="0">
                <a:latin typeface="Times New Roman" pitchFamily="18" charset="0"/>
                <a:cs typeface="Times New Roman" pitchFamily="18" charset="0"/>
              </a:rPr>
              <a:t>Guernica</a:t>
            </a:r>
            <a:r>
              <a:rPr lang="el-GR" sz="1800" dirty="0" smtClean="0">
                <a:latin typeface="Times New Roman" pitchFamily="18" charset="0"/>
                <a:cs typeface="Times New Roman" pitchFamily="18" charset="0"/>
              </a:rPr>
              <a:t>»</a:t>
            </a:r>
          </a:p>
          <a:p>
            <a:pPr lvl="1">
              <a:buFont typeface="Wingdings" pitchFamily="2" charset="2"/>
              <a:buChar char="ü"/>
            </a:pPr>
            <a:endParaRPr lang="el-GR" sz="800"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Διαβάστε την καταγραφή δύο φοιτητριών </a:t>
            </a:r>
            <a:r>
              <a:rPr lang="el-GR" sz="2000" i="1" dirty="0" smtClean="0">
                <a:latin typeface="Times New Roman" pitchFamily="18" charset="0"/>
                <a:cs typeface="Times New Roman" pitchFamily="18" charset="0"/>
              </a:rPr>
              <a:t>από την παρατήρηση του συγκεκριμένου χώρου:</a:t>
            </a:r>
          </a:p>
          <a:p>
            <a:pPr lvl="1"/>
            <a:r>
              <a:rPr lang="el-GR" sz="1800" b="1" i="1" dirty="0" smtClean="0">
                <a:latin typeface="Times New Roman" pitchFamily="18" charset="0"/>
                <a:cs typeface="Times New Roman" pitchFamily="18" charset="0"/>
              </a:rPr>
              <a:t>Πού εστιάζει </a:t>
            </a:r>
            <a:r>
              <a:rPr lang="el-GR" sz="1800" i="1" dirty="0" smtClean="0">
                <a:latin typeface="Times New Roman" pitchFamily="18" charset="0"/>
                <a:cs typeface="Times New Roman" pitchFamily="18" charset="0"/>
              </a:rPr>
              <a:t>κάθε φοιτήτρια;</a:t>
            </a:r>
          </a:p>
          <a:p>
            <a:pPr lvl="1"/>
            <a:r>
              <a:rPr lang="el-GR" sz="1800" i="1" dirty="0" smtClean="0">
                <a:latin typeface="Times New Roman" pitchFamily="18" charset="0"/>
                <a:cs typeface="Times New Roman" pitchFamily="18" charset="0"/>
              </a:rPr>
              <a:t>Σε ποιο βαθμό κάθε καταγραφή αντιμετωπίζει τον </a:t>
            </a:r>
            <a:r>
              <a:rPr lang="el-GR" sz="1800" b="1" i="1" dirty="0" smtClean="0">
                <a:latin typeface="Times New Roman" pitchFamily="18" charset="0"/>
                <a:cs typeface="Times New Roman" pitchFamily="18" charset="0"/>
              </a:rPr>
              <a:t>χώρο ως μαθησιακό περιβάλλον</a:t>
            </a:r>
            <a:r>
              <a:rPr lang="el-GR" sz="1800" i="1" dirty="0" smtClean="0">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Κατά πόσον κάθε φοιτήτρια </a:t>
            </a:r>
            <a:r>
              <a:rPr lang="el-GR" sz="1800" b="1" i="1" dirty="0" smtClean="0">
                <a:latin typeface="Times New Roman" pitchFamily="18" charset="0"/>
                <a:cs typeface="Times New Roman" pitchFamily="18" charset="0"/>
              </a:rPr>
              <a:t>αναρωτιέται</a:t>
            </a:r>
            <a:r>
              <a:rPr lang="el-GR" sz="1800" i="1" dirty="0" smtClean="0">
                <a:latin typeface="Times New Roman" pitchFamily="18" charset="0"/>
                <a:cs typeface="Times New Roman" pitchFamily="18" charset="0"/>
              </a:rPr>
              <a:t> για τον τρόπο οργάνωσης της διαδικασίας με βάση τα στοιχεία του χώρου;</a:t>
            </a:r>
          </a:p>
          <a:p>
            <a:pPr lvl="1">
              <a:buFont typeface="Wingdings" pitchFamily="2" charset="2"/>
              <a:buChar char="ü"/>
            </a:pPr>
            <a:endParaRPr lang="el-GR" sz="2000" i="1"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p:txBody>
      </p:sp>
      <p:sp>
        <p:nvSpPr>
          <p:cNvPr id="5" name="4 - Ορθογώνιο"/>
          <p:cNvSpPr/>
          <p:nvPr/>
        </p:nvSpPr>
        <p:spPr>
          <a:xfrm>
            <a:off x="428596" y="3429000"/>
            <a:ext cx="8215370" cy="2428892"/>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Times New Roman" pitchFamily="18" charset="0"/>
                <a:cs typeface="Times New Roman" pitchFamily="18" charset="0"/>
              </a:rPr>
              <a:t>Καταγραφή 1</a:t>
            </a:r>
          </a:p>
          <a:p>
            <a:pPr algn="ctr"/>
            <a:endParaRPr lang="el-GR" sz="800" b="1" dirty="0" smtClean="0">
              <a:solidFill>
                <a:schemeClr val="tx1"/>
              </a:solidFill>
              <a:latin typeface="Times New Roman" pitchFamily="18" charset="0"/>
              <a:cs typeface="Times New Roman" pitchFamily="18" charset="0"/>
            </a:endParaRPr>
          </a:p>
          <a:p>
            <a:pPr algn="ctr"/>
            <a:r>
              <a:rPr lang="el-GR" sz="2000" dirty="0" smtClean="0">
                <a:solidFill>
                  <a:schemeClr val="tx1"/>
                </a:solidFill>
                <a:latin typeface="Times New Roman" pitchFamily="18" charset="0"/>
                <a:cs typeface="Times New Roman" pitchFamily="18" charset="0"/>
              </a:rPr>
              <a:t>Στους τοίχους έχουν αναρτήσει </a:t>
            </a:r>
            <a:r>
              <a:rPr lang="el-GR" sz="2000" b="1" dirty="0" smtClean="0">
                <a:solidFill>
                  <a:schemeClr val="tx1"/>
                </a:solidFill>
                <a:latin typeface="Times New Roman" pitchFamily="18" charset="0"/>
                <a:cs typeface="Times New Roman" pitchFamily="18" charset="0"/>
              </a:rPr>
              <a:t>διαφορετικές ζωγραφιές </a:t>
            </a:r>
            <a:r>
              <a:rPr lang="el-GR" sz="2000" dirty="0" smtClean="0">
                <a:solidFill>
                  <a:schemeClr val="tx1"/>
                </a:solidFill>
                <a:latin typeface="Times New Roman" pitchFamily="18" charset="0"/>
                <a:cs typeface="Times New Roman" pitchFamily="18" charset="0"/>
              </a:rPr>
              <a:t>από την προηγούμενη φορά. Τα παιδιά έχουν φτιάξει τη δική τους </a:t>
            </a:r>
            <a:r>
              <a:rPr lang="en-US" sz="2000" dirty="0" smtClean="0">
                <a:solidFill>
                  <a:schemeClr val="tx1"/>
                </a:solidFill>
              </a:rPr>
              <a:t>Guernica</a:t>
            </a:r>
            <a:r>
              <a:rPr lang="el-GR" sz="2000" i="1" dirty="0" smtClean="0">
                <a:solidFill>
                  <a:schemeClr val="tx1"/>
                </a:solidFill>
                <a:latin typeface="Times New Roman" pitchFamily="18" charset="0"/>
                <a:cs typeface="Times New Roman" pitchFamily="18" charset="0"/>
              </a:rPr>
              <a:t>, </a:t>
            </a:r>
            <a:r>
              <a:rPr lang="el-GR" sz="2000" b="1" dirty="0" smtClean="0">
                <a:solidFill>
                  <a:schemeClr val="tx1"/>
                </a:solidFill>
                <a:latin typeface="Times New Roman" pitchFamily="18" charset="0"/>
                <a:cs typeface="Times New Roman" pitchFamily="18" charset="0"/>
              </a:rPr>
              <a:t>κολλώντας χαρτιά </a:t>
            </a:r>
            <a:r>
              <a:rPr lang="el-GR" sz="2000" dirty="0" smtClean="0">
                <a:solidFill>
                  <a:schemeClr val="tx1"/>
                </a:solidFill>
                <a:latin typeface="Times New Roman" pitchFamily="18" charset="0"/>
                <a:cs typeface="Times New Roman" pitchFamily="18" charset="0"/>
              </a:rPr>
              <a:t>που είχαν κόψει τα ίδια σε </a:t>
            </a:r>
            <a:r>
              <a:rPr lang="el-GR" sz="2000" dirty="0" err="1" smtClean="0">
                <a:solidFill>
                  <a:schemeClr val="tx1"/>
                </a:solidFill>
                <a:latin typeface="Times New Roman" pitchFamily="18" charset="0"/>
                <a:cs typeface="Times New Roman" pitchFamily="18" charset="0"/>
              </a:rPr>
              <a:t>ό,τι</a:t>
            </a:r>
            <a:r>
              <a:rPr lang="el-GR" sz="2000" dirty="0" smtClean="0">
                <a:solidFill>
                  <a:schemeClr val="tx1"/>
                </a:solidFill>
                <a:latin typeface="Times New Roman" pitchFamily="18" charset="0"/>
                <a:cs typeface="Times New Roman" pitchFamily="18" charset="0"/>
              </a:rPr>
              <a:t> σχήμα ήθελαν και </a:t>
            </a:r>
            <a:r>
              <a:rPr lang="el-GR" sz="2000" b="1" dirty="0" smtClean="0">
                <a:solidFill>
                  <a:schemeClr val="tx1"/>
                </a:solidFill>
                <a:latin typeface="Times New Roman" pitchFamily="18" charset="0"/>
                <a:cs typeface="Times New Roman" pitchFamily="18" charset="0"/>
              </a:rPr>
              <a:t>χρωματίζοντας</a:t>
            </a:r>
            <a:r>
              <a:rPr lang="el-GR" sz="2000" dirty="0" smtClean="0">
                <a:solidFill>
                  <a:schemeClr val="tx1"/>
                </a:solidFill>
                <a:latin typeface="Times New Roman" pitchFamily="18" charset="0"/>
                <a:cs typeface="Times New Roman" pitchFamily="18" charset="0"/>
              </a:rPr>
              <a:t> την όπως εκείνα την φαντάζονταν στο μυαλό τους.</a:t>
            </a:r>
          </a:p>
          <a:p>
            <a:pPr algn="ctr"/>
            <a:endParaRPr lang="el-GR"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50109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 Ένα παράδειγμα παρατήρησης</a:t>
            </a:r>
          </a:p>
          <a:p>
            <a:r>
              <a:rPr lang="el-GR" sz="1800" dirty="0" smtClean="0">
                <a:solidFill>
                  <a:srgbClr val="FF0000"/>
                </a:solidFill>
                <a:latin typeface="Times New Roman" pitchFamily="18" charset="0"/>
                <a:cs typeface="Times New Roman" pitchFamily="18" charset="0"/>
              </a:rPr>
              <a:t>Σε σχέση με την φωτογραφία: « Η δική μας </a:t>
            </a:r>
            <a:r>
              <a:rPr lang="en-US" sz="1800" dirty="0" smtClean="0">
                <a:solidFill>
                  <a:srgbClr val="FF0000"/>
                </a:solidFill>
                <a:latin typeface="Times New Roman" pitchFamily="18" charset="0"/>
                <a:cs typeface="Times New Roman" pitchFamily="18" charset="0"/>
              </a:rPr>
              <a:t>Guernica</a:t>
            </a:r>
            <a:r>
              <a:rPr lang="el-GR" sz="1800" dirty="0" smtClean="0">
                <a:solidFill>
                  <a:srgbClr val="FF0000"/>
                </a:solidFill>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Πού εστιάζει κάθε φοιτήτρια;</a:t>
            </a:r>
          </a:p>
          <a:p>
            <a:pPr lvl="1"/>
            <a:r>
              <a:rPr lang="el-GR" sz="1800" b="1" i="1" dirty="0" smtClean="0">
                <a:latin typeface="Times New Roman" pitchFamily="18" charset="0"/>
                <a:cs typeface="Times New Roman" pitchFamily="18" charset="0"/>
              </a:rPr>
              <a:t>Σε ποιο βαθμό </a:t>
            </a:r>
            <a:r>
              <a:rPr lang="el-GR" sz="1800" i="1" dirty="0" smtClean="0">
                <a:latin typeface="Times New Roman" pitchFamily="18" charset="0"/>
                <a:cs typeface="Times New Roman" pitchFamily="18" charset="0"/>
              </a:rPr>
              <a:t>κάθε καταγραφή αντιμετωπίζει τον </a:t>
            </a:r>
            <a:r>
              <a:rPr lang="el-GR" sz="1800" b="1" i="1" dirty="0" smtClean="0">
                <a:latin typeface="Times New Roman" pitchFamily="18" charset="0"/>
                <a:cs typeface="Times New Roman" pitchFamily="18" charset="0"/>
              </a:rPr>
              <a:t>χώρο ως μαθησιακό περιβάλλον</a:t>
            </a:r>
            <a:r>
              <a:rPr lang="el-GR" sz="1800" i="1" dirty="0" smtClean="0">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Κατά πόσον κάθε φοιτήτρια </a:t>
            </a:r>
            <a:r>
              <a:rPr lang="el-GR" sz="1800" b="1" i="1" dirty="0" smtClean="0">
                <a:latin typeface="Times New Roman" pitchFamily="18" charset="0"/>
                <a:cs typeface="Times New Roman" pitchFamily="18" charset="0"/>
              </a:rPr>
              <a:t>αναρωτιέται</a:t>
            </a:r>
            <a:r>
              <a:rPr lang="el-GR" sz="1800" i="1" dirty="0" smtClean="0">
                <a:latin typeface="Times New Roman" pitchFamily="18" charset="0"/>
                <a:cs typeface="Times New Roman" pitchFamily="18" charset="0"/>
              </a:rPr>
              <a:t> για τον τρόπο οργάνωσης της διαδικασίας με βάση τα στοιχεία του χώρου;</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p:txBody>
      </p:sp>
      <p:sp>
        <p:nvSpPr>
          <p:cNvPr id="5" name="4 - Ορθογώνιο"/>
          <p:cNvSpPr/>
          <p:nvPr/>
        </p:nvSpPr>
        <p:spPr>
          <a:xfrm>
            <a:off x="1000100" y="2571744"/>
            <a:ext cx="7000924" cy="4000528"/>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Times New Roman" pitchFamily="18" charset="0"/>
                <a:cs typeface="Times New Roman" pitchFamily="18" charset="0"/>
              </a:rPr>
              <a:t>Καταγραφή 2</a:t>
            </a:r>
          </a:p>
          <a:p>
            <a:pPr algn="ctr"/>
            <a:endParaRPr lang="el-GR" sz="800" b="1" dirty="0" smtClean="0">
              <a:solidFill>
                <a:schemeClr val="tx1"/>
              </a:solidFill>
              <a:latin typeface="Times New Roman" pitchFamily="18" charset="0"/>
              <a:cs typeface="Times New Roman" pitchFamily="18" charset="0"/>
            </a:endParaRPr>
          </a:p>
          <a:p>
            <a:r>
              <a:rPr lang="el-GR" sz="1800" dirty="0" smtClean="0">
                <a:solidFill>
                  <a:schemeClr val="tx1"/>
                </a:solidFill>
                <a:latin typeface="Times New Roman" pitchFamily="18" charset="0"/>
                <a:cs typeface="Times New Roman" pitchFamily="18" charset="0"/>
              </a:rPr>
              <a:t>Οι ζωγραφιές στους τοίχους άλλοτε </a:t>
            </a:r>
            <a:r>
              <a:rPr lang="el-GR" sz="1800" b="1" dirty="0" smtClean="0">
                <a:solidFill>
                  <a:schemeClr val="tx1"/>
                </a:solidFill>
                <a:latin typeface="Times New Roman" pitchFamily="18" charset="0"/>
                <a:cs typeface="Times New Roman" pitchFamily="18" charset="0"/>
              </a:rPr>
              <a:t>πανομοιότυπες και άλλοτε διαφορετικές δείχνουν </a:t>
            </a:r>
            <a:r>
              <a:rPr lang="el-GR" sz="1800" dirty="0" smtClean="0">
                <a:solidFill>
                  <a:schemeClr val="tx1"/>
                </a:solidFill>
                <a:latin typeface="Times New Roman" pitchFamily="18" charset="0"/>
                <a:cs typeface="Times New Roman" pitchFamily="18" charset="0"/>
              </a:rPr>
              <a:t>την τάση των παιδιών για ζωγραφική που καλλιεργείται από την εκπαιδευτικό με </a:t>
            </a:r>
            <a:r>
              <a:rPr lang="el-GR" sz="1800" i="1" dirty="0" smtClean="0">
                <a:solidFill>
                  <a:schemeClr val="tx1"/>
                </a:solidFill>
                <a:latin typeface="Times New Roman" pitchFamily="18" charset="0"/>
                <a:cs typeface="Times New Roman" pitchFamily="18" charset="0"/>
              </a:rPr>
              <a:t>πολλούς </a:t>
            </a:r>
            <a:r>
              <a:rPr lang="el-GR" sz="1800" dirty="0" smtClean="0">
                <a:solidFill>
                  <a:schemeClr val="tx1"/>
                </a:solidFill>
                <a:latin typeface="Times New Roman" pitchFamily="18" charset="0"/>
                <a:cs typeface="Times New Roman" pitchFamily="18" charset="0"/>
              </a:rPr>
              <a:t>τρόπους. Πολλές φορές </a:t>
            </a:r>
            <a:r>
              <a:rPr lang="el-GR" sz="1800" b="1" dirty="0" smtClean="0">
                <a:solidFill>
                  <a:schemeClr val="tx1"/>
                </a:solidFill>
                <a:latin typeface="Times New Roman" pitchFamily="18" charset="0"/>
                <a:cs typeface="Times New Roman" pitchFamily="18" charset="0"/>
              </a:rPr>
              <a:t>αυτοσχεδιάζουν και αποτυπώνουν </a:t>
            </a:r>
            <a:r>
              <a:rPr lang="el-GR" sz="1800" dirty="0" smtClean="0">
                <a:solidFill>
                  <a:schemeClr val="tx1"/>
                </a:solidFill>
                <a:latin typeface="Times New Roman" pitchFamily="18" charset="0"/>
                <a:cs typeface="Times New Roman" pitchFamily="18" charset="0"/>
              </a:rPr>
              <a:t>στο χαρτί οτιδήποτε φανταστούν. Για παράδειγμα, οι δημιουργίες των παιδιών με αφορμή την  </a:t>
            </a:r>
            <a:r>
              <a:rPr lang="en-US" sz="1800" dirty="0" smtClean="0">
                <a:solidFill>
                  <a:schemeClr val="tx1"/>
                </a:solidFill>
                <a:latin typeface="Times New Roman" pitchFamily="18" charset="0"/>
                <a:cs typeface="Times New Roman" pitchFamily="18" charset="0"/>
              </a:rPr>
              <a:t>Guernica</a:t>
            </a:r>
            <a:r>
              <a:rPr lang="el-GR" sz="1800" dirty="0" smtClean="0">
                <a:solidFill>
                  <a:schemeClr val="tx1"/>
                </a:solidFill>
                <a:latin typeface="Times New Roman" pitchFamily="18" charset="0"/>
                <a:cs typeface="Times New Roman" pitchFamily="18" charset="0"/>
              </a:rPr>
              <a:t>. Κάνοντας τα παιδιά τις δικές τους ζωγραφιές </a:t>
            </a:r>
            <a:r>
              <a:rPr lang="el-GR" sz="1800" b="1" dirty="0" smtClean="0">
                <a:solidFill>
                  <a:schemeClr val="tx1"/>
                </a:solidFill>
                <a:latin typeface="Times New Roman" pitchFamily="18" charset="0"/>
                <a:cs typeface="Times New Roman" pitchFamily="18" charset="0"/>
              </a:rPr>
              <a:t>ένιωθαν δημιουργικά</a:t>
            </a:r>
            <a:r>
              <a:rPr lang="el-GR" sz="1800" dirty="0" smtClean="0">
                <a:solidFill>
                  <a:schemeClr val="tx1"/>
                </a:solidFill>
                <a:latin typeface="Times New Roman" pitchFamily="18" charset="0"/>
                <a:cs typeface="Times New Roman" pitchFamily="18" charset="0"/>
              </a:rPr>
              <a:t> και ταυτόχρονα τους δινόταν </a:t>
            </a:r>
            <a:r>
              <a:rPr lang="el-GR" sz="1800" b="1" dirty="0" smtClean="0">
                <a:solidFill>
                  <a:schemeClr val="tx1"/>
                </a:solidFill>
                <a:latin typeface="Times New Roman" pitchFamily="18" charset="0"/>
                <a:cs typeface="Times New Roman" pitchFamily="18" charset="0"/>
              </a:rPr>
              <a:t>η δυνατότητα να εκφραστούν </a:t>
            </a:r>
            <a:r>
              <a:rPr lang="el-GR" sz="1800" dirty="0" smtClean="0">
                <a:solidFill>
                  <a:schemeClr val="tx1"/>
                </a:solidFill>
                <a:latin typeface="Times New Roman" pitchFamily="18" charset="0"/>
                <a:cs typeface="Times New Roman" pitchFamily="18" charset="0"/>
              </a:rPr>
              <a:t>και να αποτυπώσουν το καθένα </a:t>
            </a:r>
            <a:r>
              <a:rPr lang="el-GR" sz="1800" b="1" dirty="0" smtClean="0">
                <a:solidFill>
                  <a:schemeClr val="tx1"/>
                </a:solidFill>
                <a:latin typeface="Times New Roman" pitchFamily="18" charset="0"/>
                <a:cs typeface="Times New Roman" pitchFamily="18" charset="0"/>
              </a:rPr>
              <a:t>το δικό του βίωμα</a:t>
            </a:r>
            <a:r>
              <a:rPr lang="el-GR" sz="1800" dirty="0" smtClean="0">
                <a:solidFill>
                  <a:schemeClr val="tx1"/>
                </a:solidFill>
                <a:latin typeface="Times New Roman" pitchFamily="18" charset="0"/>
                <a:cs typeface="Times New Roman" pitchFamily="18" charset="0"/>
              </a:rPr>
              <a:t>. Κατέληξαν έτσι στη </a:t>
            </a:r>
            <a:r>
              <a:rPr lang="el-GR" sz="1800" b="1" dirty="0" smtClean="0">
                <a:solidFill>
                  <a:schemeClr val="tx1"/>
                </a:solidFill>
                <a:latin typeface="Times New Roman" pitchFamily="18" charset="0"/>
                <a:cs typeface="Times New Roman" pitchFamily="18" charset="0"/>
              </a:rPr>
              <a:t>δημιουργία ενός συλλογικού </a:t>
            </a:r>
            <a:r>
              <a:rPr lang="el-GR" sz="1800" b="1" dirty="0" err="1" smtClean="0">
                <a:solidFill>
                  <a:schemeClr val="tx1"/>
                </a:solidFill>
                <a:latin typeface="Times New Roman" pitchFamily="18" charset="0"/>
                <a:cs typeface="Times New Roman" pitchFamily="18" charset="0"/>
              </a:rPr>
              <a:t>παζλ</a:t>
            </a:r>
            <a:r>
              <a:rPr lang="el-GR" sz="1800" dirty="0" smtClean="0">
                <a:solidFill>
                  <a:schemeClr val="tx1"/>
                </a:solidFill>
                <a:latin typeface="Times New Roman" pitchFamily="18" charset="0"/>
                <a:cs typeface="Times New Roman" pitchFamily="18" charset="0"/>
              </a:rPr>
              <a:t>, έστω και εάν καθένας έκανε ξεχωριστά τη δική του ζωγραφιά. </a:t>
            </a:r>
            <a:r>
              <a:rPr lang="el-GR" sz="1800" b="1" i="1" dirty="0" smtClean="0">
                <a:solidFill>
                  <a:schemeClr val="tx1"/>
                </a:solidFill>
                <a:latin typeface="Times New Roman" pitchFamily="18" charset="0"/>
                <a:cs typeface="Times New Roman" pitchFamily="18" charset="0"/>
              </a:rPr>
              <a:t>Ποια όμως σκοπιμότητα </a:t>
            </a:r>
            <a:r>
              <a:rPr lang="el-GR" sz="1800" dirty="0" smtClean="0">
                <a:solidFill>
                  <a:schemeClr val="tx1"/>
                </a:solidFill>
                <a:latin typeface="Times New Roman" pitchFamily="18" charset="0"/>
                <a:cs typeface="Times New Roman" pitchFamily="18" charset="0"/>
              </a:rPr>
              <a:t>εξυπηρετεί η </a:t>
            </a:r>
            <a:r>
              <a:rPr lang="el-GR" sz="1800" b="1" dirty="0" smtClean="0">
                <a:solidFill>
                  <a:schemeClr val="tx1"/>
                </a:solidFill>
                <a:latin typeface="Times New Roman" pitchFamily="18" charset="0"/>
                <a:cs typeface="Times New Roman" pitchFamily="18" charset="0"/>
              </a:rPr>
              <a:t>εναλλαγή πανομοιότυπων σχεδίων και προσωπικών ζωγραφιών </a:t>
            </a:r>
            <a:r>
              <a:rPr lang="el-GR" sz="1800" dirty="0" smtClean="0">
                <a:solidFill>
                  <a:schemeClr val="tx1"/>
                </a:solidFill>
                <a:latin typeface="Times New Roman" pitchFamily="18" charset="0"/>
                <a:cs typeface="Times New Roman" pitchFamily="18" charset="0"/>
              </a:rPr>
              <a:t>των παιδιών;</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Παραδείγματα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Προσέξτε τις παρακάτω φωτογραφίες. </a:t>
            </a:r>
            <a:r>
              <a:rPr lang="el-GR" sz="1800" dirty="0" smtClean="0">
                <a:solidFill>
                  <a:srgbClr val="FF0000"/>
                </a:solidFill>
                <a:latin typeface="Times New Roman" pitchFamily="18" charset="0"/>
                <a:cs typeface="Times New Roman" pitchFamily="18" charset="0"/>
              </a:rPr>
              <a:t>Ποια μηνύματα εκπέμπουν </a:t>
            </a:r>
            <a:r>
              <a:rPr lang="el-GR" sz="1800" dirty="0" smtClean="0">
                <a:latin typeface="Times New Roman" pitchFamily="18" charset="0"/>
                <a:cs typeface="Times New Roman" pitchFamily="18" charset="0"/>
              </a:rPr>
              <a:t>οι ακόλουθες φωτογραφίες για </a:t>
            </a:r>
            <a:r>
              <a:rPr lang="el-GR" sz="1800" dirty="0" smtClean="0">
                <a:solidFill>
                  <a:srgbClr val="FF0000"/>
                </a:solidFill>
                <a:latin typeface="Times New Roman" pitchFamily="18" charset="0"/>
                <a:cs typeface="Times New Roman" pitchFamily="18" charset="0"/>
              </a:rPr>
              <a:t>τον τρόπο με  οποίο οργανώνεται </a:t>
            </a:r>
            <a:r>
              <a:rPr lang="el-GR" sz="1800" dirty="0" smtClean="0">
                <a:latin typeface="Times New Roman" pitchFamily="18" charset="0"/>
                <a:cs typeface="Times New Roman" pitchFamily="18" charset="0"/>
              </a:rPr>
              <a:t>η διαδικασία σε κάθε νηπιαγωγείο; Καταγράψτε τα ερωτήματα που σας δημιουργούνται. Ως προς τι κατά τη γνώμη σας φαίνεται να διαφοροποιείται η εκπαιδευτική διαδικασία σε κάθε νηπιαγωγείο;</a:t>
            </a:r>
          </a:p>
          <a:p>
            <a:endParaRPr lang="el-GR" sz="18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7:  Αρκουδάκια στον τοίχο</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pPr>
              <a:buNone/>
            </a:pPr>
            <a:endParaRPr lang="el-GR" sz="1800" dirty="0">
              <a:solidFill>
                <a:schemeClr val="tx1"/>
              </a:solidFill>
              <a:latin typeface="Calibri" pitchFamily="34" charset="0"/>
            </a:endParaRPr>
          </a:p>
        </p:txBody>
      </p:sp>
      <p:pic>
        <p:nvPicPr>
          <p:cNvPr id="5" name="4 - Εικόνα"/>
          <p:cNvPicPr/>
          <p:nvPr/>
        </p:nvPicPr>
        <p:blipFill>
          <a:blip r:embed="rId2"/>
          <a:srcRect/>
          <a:stretch>
            <a:fillRect/>
          </a:stretch>
        </p:blipFill>
        <p:spPr bwMode="auto">
          <a:xfrm>
            <a:off x="1071538" y="2071679"/>
            <a:ext cx="6858048" cy="378621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t> </a:t>
            </a:r>
            <a:r>
              <a:rPr lang="el-GR" sz="1800" b="1" u="sng" dirty="0" smtClean="0">
                <a:latin typeface="Times New Roman" pitchFamily="18" charset="0"/>
                <a:cs typeface="Times New Roman" pitchFamily="18" charset="0"/>
              </a:rPr>
              <a:t>Παραδείγματα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Προσέξτε τις παρακάτω φωτογραφίες. Ποια </a:t>
            </a:r>
            <a:r>
              <a:rPr lang="el-GR" sz="1800" dirty="0" smtClean="0">
                <a:solidFill>
                  <a:srgbClr val="FF0000"/>
                </a:solidFill>
                <a:latin typeface="Times New Roman" pitchFamily="18" charset="0"/>
                <a:cs typeface="Times New Roman" pitchFamily="18" charset="0"/>
              </a:rPr>
              <a:t>μηνύματα εκπέμπουν </a:t>
            </a:r>
            <a:r>
              <a:rPr lang="el-GR" sz="1800" dirty="0" smtClean="0">
                <a:latin typeface="Times New Roman" pitchFamily="18" charset="0"/>
                <a:cs typeface="Times New Roman" pitchFamily="18" charset="0"/>
              </a:rPr>
              <a:t>οι ακόλουθες φωτογραφίες για τον </a:t>
            </a:r>
            <a:r>
              <a:rPr lang="el-GR" sz="1800" dirty="0" smtClean="0">
                <a:solidFill>
                  <a:srgbClr val="FF0000"/>
                </a:solidFill>
                <a:latin typeface="Times New Roman" pitchFamily="18" charset="0"/>
                <a:cs typeface="Times New Roman" pitchFamily="18" charset="0"/>
              </a:rPr>
              <a:t>τρόπο με  οποίο οργανώνεται η διαδικασία </a:t>
            </a:r>
            <a:r>
              <a:rPr lang="el-GR" sz="1800" dirty="0" smtClean="0">
                <a:latin typeface="Times New Roman" pitchFamily="18" charset="0"/>
                <a:cs typeface="Times New Roman" pitchFamily="18" charset="0"/>
              </a:rPr>
              <a:t>σε κάθε νηπιαγωγείο; Καταγράψτε τα ερωτήματα που σας δημιουργούνται. Ως προς τι κατά τη γνώμη σας </a:t>
            </a:r>
            <a:r>
              <a:rPr lang="el-GR" sz="1800" dirty="0" smtClean="0">
                <a:solidFill>
                  <a:srgbClr val="FF0000"/>
                </a:solidFill>
                <a:latin typeface="Times New Roman" pitchFamily="18" charset="0"/>
                <a:cs typeface="Times New Roman" pitchFamily="18" charset="0"/>
              </a:rPr>
              <a:t>φαίνεται να διαφοροποιείται </a:t>
            </a:r>
            <a:r>
              <a:rPr lang="el-GR" sz="1800" dirty="0" smtClean="0">
                <a:latin typeface="Times New Roman" pitchFamily="18" charset="0"/>
                <a:cs typeface="Times New Roman" pitchFamily="18" charset="0"/>
              </a:rPr>
              <a:t>η εκπαιδευτική διαδικασία σε κάθε νηπιαγωγείο;</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8:  ζωγραφικές ιστορίες παιδιών</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3071802" y="2214554"/>
            <a:ext cx="2911482" cy="3857652"/>
          </a:xfrm>
          <a:prstGeom prst="rect">
            <a:avLst/>
          </a:prstGeom>
          <a:noFill/>
          <a:ln w="9525">
            <a:noFill/>
            <a:miter lim="800000"/>
            <a:headEnd/>
            <a:tailEnd/>
          </a:ln>
        </p:spPr>
      </p:pic>
      <p:pic>
        <p:nvPicPr>
          <p:cNvPr id="6" name="5 - Εικόνα"/>
          <p:cNvPicPr/>
          <p:nvPr/>
        </p:nvPicPr>
        <p:blipFill>
          <a:blip r:embed="rId3"/>
          <a:srcRect/>
          <a:stretch>
            <a:fillRect/>
          </a:stretch>
        </p:blipFill>
        <p:spPr bwMode="auto">
          <a:xfrm>
            <a:off x="500034" y="2214554"/>
            <a:ext cx="2857520" cy="3975733"/>
          </a:xfrm>
          <a:prstGeom prst="rect">
            <a:avLst/>
          </a:prstGeom>
          <a:noFill/>
          <a:ln w="9525">
            <a:noFill/>
            <a:miter lim="800000"/>
            <a:headEnd/>
            <a:tailEnd/>
          </a:ln>
        </p:spPr>
      </p:pic>
      <p:pic>
        <p:nvPicPr>
          <p:cNvPr id="7" name="6 - Εικόνα"/>
          <p:cNvPicPr/>
          <p:nvPr/>
        </p:nvPicPr>
        <p:blipFill>
          <a:blip r:embed="rId4"/>
          <a:srcRect/>
          <a:stretch>
            <a:fillRect/>
          </a:stretch>
        </p:blipFill>
        <p:spPr bwMode="auto">
          <a:xfrm>
            <a:off x="5995670" y="2143115"/>
            <a:ext cx="3148330" cy="39290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571480"/>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Ανατροφοδότηση </a:t>
            </a:r>
            <a:endParaRPr lang="el-GR" sz="3100" b="1" dirty="0">
              <a:latin typeface="Times New Roman" pitchFamily="18" charset="0"/>
              <a:cs typeface="Times New Roman" pitchFamily="18" charset="0"/>
            </a:endParaRPr>
          </a:p>
        </p:txBody>
      </p:sp>
      <p:sp>
        <p:nvSpPr>
          <p:cNvPr id="3075" name="Rectangle 3"/>
          <p:cNvSpPr>
            <a:spLocks noGrp="1" noChangeArrowheads="1"/>
          </p:cNvSpPr>
          <p:nvPr>
            <p:ph idx="1"/>
          </p:nvPr>
        </p:nvSpPr>
        <p:spPr>
          <a:xfrm>
            <a:off x="0" y="785794"/>
            <a:ext cx="6858016" cy="6072206"/>
          </a:xfrm>
        </p:spPr>
        <p:txBody>
          <a:bodyPr>
            <a:normAutofit fontScale="92500" lnSpcReduction="10000"/>
          </a:bodyPr>
          <a:lstStyle/>
          <a:p>
            <a:r>
              <a:rPr lang="el-GR" sz="2000" b="1" dirty="0" smtClean="0">
                <a:latin typeface="Times New Roman" pitchFamily="18" charset="0"/>
                <a:cs typeface="Times New Roman" pitchFamily="18" charset="0"/>
              </a:rPr>
              <a:t>Το σχολικό περιβάλλον </a:t>
            </a:r>
            <a:r>
              <a:rPr lang="el-GR" sz="2000" dirty="0" smtClean="0">
                <a:latin typeface="Times New Roman" pitchFamily="18" charset="0"/>
                <a:cs typeface="Times New Roman" pitchFamily="18" charset="0"/>
              </a:rPr>
              <a:t>έχει ιδιαίτερη παιδαγωγική σημασία, καθώς με τα ερεθίσματα που παρέχει </a:t>
            </a:r>
          </a:p>
          <a:p>
            <a:pPr lvl="1"/>
            <a:r>
              <a:rPr lang="el-GR" sz="2000" i="1" dirty="0" smtClean="0">
                <a:latin typeface="Times New Roman" pitchFamily="18" charset="0"/>
                <a:cs typeface="Times New Roman" pitchFamily="18" charset="0"/>
              </a:rPr>
              <a:t>μπορεί </a:t>
            </a:r>
            <a:r>
              <a:rPr lang="el-GR" sz="2000" i="1" dirty="0" smtClean="0">
                <a:solidFill>
                  <a:srgbClr val="FF0000"/>
                </a:solidFill>
                <a:latin typeface="Times New Roman" pitchFamily="18" charset="0"/>
                <a:cs typeface="Times New Roman" pitchFamily="18" charset="0"/>
              </a:rPr>
              <a:t>να συμβάλει </a:t>
            </a:r>
            <a:r>
              <a:rPr lang="el-GR" sz="2000" i="1" dirty="0" smtClean="0">
                <a:latin typeface="Times New Roman" pitchFamily="18" charset="0"/>
                <a:cs typeface="Times New Roman" pitchFamily="18" charset="0"/>
              </a:rPr>
              <a:t>στη φυσική, νοητική και κοινωνική ανάπτυξη των παιδιών</a:t>
            </a:r>
          </a:p>
          <a:p>
            <a:pPr lvl="1"/>
            <a:r>
              <a:rPr lang="el-GR" sz="2000" i="1" dirty="0" smtClean="0">
                <a:solidFill>
                  <a:srgbClr val="FF0000"/>
                </a:solidFill>
                <a:latin typeface="Times New Roman" pitchFamily="18" charset="0"/>
                <a:cs typeface="Times New Roman" pitchFamily="18" charset="0"/>
              </a:rPr>
              <a:t>δεν είναι στατικό</a:t>
            </a:r>
            <a:r>
              <a:rPr lang="el-GR" sz="2000" i="1" dirty="0" smtClean="0">
                <a:latin typeface="Times New Roman" pitchFamily="18" charset="0"/>
                <a:cs typeface="Times New Roman" pitchFamily="18" charset="0"/>
              </a:rPr>
              <a:t>, καθώς μπορεί να αναπροσαρμόζεται όσο εξελίσσεται το πρόγραμμα.</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 χώρος </a:t>
            </a:r>
          </a:p>
          <a:p>
            <a:pPr lvl="1"/>
            <a:r>
              <a:rPr lang="el-GR" sz="2000" b="1" i="1" dirty="0" smtClean="0">
                <a:latin typeface="Times New Roman" pitchFamily="18" charset="0"/>
                <a:cs typeface="Times New Roman" pitchFamily="18" charset="0"/>
              </a:rPr>
              <a:t>δεν αποτελεί το αμετάβλητο πλαίσιο </a:t>
            </a:r>
            <a:r>
              <a:rPr lang="el-GR" sz="2000" i="1" dirty="0" smtClean="0">
                <a:latin typeface="Times New Roman" pitchFamily="18" charset="0"/>
                <a:cs typeface="Times New Roman" pitchFamily="18" charset="0"/>
              </a:rPr>
              <a:t>της ανθρώπινης δραστηριότητας, όπως θα θεωρούσε μια τεχνοκρατική προσέγγιση.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Αντίθετα, είναι ένα θεμελιώδες </a:t>
            </a:r>
            <a:r>
              <a:rPr lang="el-GR" sz="2000" b="1" i="1" dirty="0" smtClean="0">
                <a:latin typeface="Times New Roman" pitchFamily="18" charset="0"/>
                <a:cs typeface="Times New Roman" pitchFamily="18" charset="0"/>
              </a:rPr>
              <a:t>πεδίο αλληλεπίδρασης</a:t>
            </a:r>
            <a:r>
              <a:rPr lang="el-GR" sz="2000" i="1" dirty="0" smtClean="0">
                <a:latin typeface="Times New Roman" pitchFamily="18" charset="0"/>
                <a:cs typeface="Times New Roman" pitchFamily="18" charset="0"/>
              </a:rPr>
              <a:t>,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στο οποίο </a:t>
            </a:r>
            <a:r>
              <a:rPr lang="el-GR" sz="2000" b="1" i="1" dirty="0" smtClean="0">
                <a:latin typeface="Times New Roman" pitchFamily="18" charset="0"/>
                <a:cs typeface="Times New Roman" pitchFamily="18" charset="0"/>
              </a:rPr>
              <a:t>αναπτύσσονται όλες οι δραστηριότητες </a:t>
            </a:r>
            <a:r>
              <a:rPr lang="el-GR" sz="2000" i="1" dirty="0" smtClean="0">
                <a:latin typeface="Times New Roman" pitchFamily="18" charset="0"/>
                <a:cs typeface="Times New Roman" pitchFamily="18" charset="0"/>
              </a:rPr>
              <a:t>ανταλλαγής και αλληλοπροσδιορισμού ανάμεσα </a:t>
            </a:r>
            <a:r>
              <a:rPr lang="el-GR" sz="2000" b="1" i="1" dirty="0" smtClean="0">
                <a:latin typeface="Times New Roman" pitchFamily="18" charset="0"/>
                <a:cs typeface="Times New Roman" pitchFamily="18" charset="0"/>
              </a:rPr>
              <a:t>στο άτομο </a:t>
            </a:r>
            <a:r>
              <a:rPr lang="el-GR" sz="2000" i="1" dirty="0" smtClean="0">
                <a:latin typeface="Times New Roman" pitchFamily="18" charset="0"/>
                <a:cs typeface="Times New Roman" pitchFamily="18" charset="0"/>
              </a:rPr>
              <a:t>και το κοινωνικό </a:t>
            </a:r>
            <a:r>
              <a:rPr lang="el-GR" sz="2000" b="1" i="1" dirty="0" smtClean="0">
                <a:latin typeface="Times New Roman" pitchFamily="18" charset="0"/>
                <a:cs typeface="Times New Roman" pitchFamily="18" charset="0"/>
              </a:rPr>
              <a:t>περιβάλλον </a:t>
            </a:r>
            <a:r>
              <a:rPr lang="el-GR" sz="2000" i="1" dirty="0" smtClean="0">
                <a:latin typeface="Times New Roman" pitchFamily="18" charset="0"/>
                <a:cs typeface="Times New Roman" pitchFamily="18" charset="0"/>
              </a:rPr>
              <a:t>του.</a:t>
            </a:r>
          </a:p>
          <a:p>
            <a:pPr lvl="1" algn="r">
              <a:buNone/>
            </a:pPr>
            <a:endParaRPr lang="el-GR" sz="1600" dirty="0" smtClean="0">
              <a:latin typeface="Times New Roman" pitchFamily="18" charset="0"/>
              <a:cs typeface="Times New Roman" pitchFamily="18" charset="0"/>
            </a:endParaRPr>
          </a:p>
          <a:p>
            <a:pPr lvl="1" algn="r">
              <a:buNone/>
            </a:pPr>
            <a:r>
              <a:rPr lang="el-GR" sz="1600" dirty="0" smtClean="0">
                <a:latin typeface="Times New Roman" pitchFamily="18" charset="0"/>
                <a:cs typeface="Times New Roman" pitchFamily="18" charset="0"/>
              </a:rPr>
              <a:t>Γερμανός, 2002: 23-24</a:t>
            </a:r>
            <a:r>
              <a:rPr lang="en-US" sz="1600" dirty="0" smtClean="0">
                <a:latin typeface="Times New Roman" pitchFamily="18" charset="0"/>
                <a:cs typeface="Times New Roman" pitchFamily="18" charset="0"/>
              </a:rPr>
              <a:t> </a:t>
            </a:r>
            <a:endParaRPr lang="el-GR" sz="1600" dirty="0" smtClean="0">
              <a:latin typeface="Times New Roman" pitchFamily="18" charset="0"/>
              <a:cs typeface="Times New Roman" pitchFamily="18" charset="0"/>
            </a:endParaRPr>
          </a:p>
          <a:p>
            <a:pPr lvl="1" algn="r">
              <a:buNone/>
            </a:pPr>
            <a:r>
              <a:rPr lang="en-US"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όπ</a:t>
            </a:r>
            <a:r>
              <a:rPr lang="el-GR" sz="1600" dirty="0" smtClean="0">
                <a:latin typeface="Times New Roman" pitchFamily="18" charset="0"/>
                <a:cs typeface="Times New Roman" pitchFamily="18" charset="0"/>
              </a:rPr>
              <a:t>. αναφ. στο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a:t>
            </a:r>
            <a:r>
              <a:rPr lang="el-GR" sz="1600" dirty="0" err="1" smtClean="0">
                <a:latin typeface="Times New Roman" pitchFamily="18" charset="0"/>
                <a:cs typeface="Times New Roman" pitchFamily="18" charset="0"/>
              </a:rPr>
              <a:t>Τσάφος</a:t>
            </a:r>
            <a:r>
              <a:rPr lang="el-GR" sz="1600" dirty="0" smtClean="0">
                <a:latin typeface="Times New Roman" pitchFamily="18" charset="0"/>
                <a:cs typeface="Times New Roman" pitchFamily="18" charset="0"/>
              </a:rPr>
              <a:t>, Β. 2016:59).</a:t>
            </a:r>
          </a:p>
          <a:p>
            <a:endParaRPr lang="el-GR" sz="19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Ανατροφοδότηση </a:t>
            </a:r>
            <a:endParaRPr lang="el-GR" sz="3100" b="1" dirty="0">
              <a:latin typeface="Times New Roman" pitchFamily="18" charset="0"/>
              <a:cs typeface="Times New Roman" pitchFamily="18" charset="0"/>
            </a:endParaRPr>
          </a:p>
        </p:txBody>
      </p:sp>
      <p:sp>
        <p:nvSpPr>
          <p:cNvPr id="3075" name="Rectangle 3"/>
          <p:cNvSpPr>
            <a:spLocks noGrp="1" noChangeArrowheads="1"/>
          </p:cNvSpPr>
          <p:nvPr>
            <p:ph idx="1"/>
          </p:nvPr>
        </p:nvSpPr>
        <p:spPr>
          <a:xfrm>
            <a:off x="0" y="857232"/>
            <a:ext cx="6715140" cy="6000768"/>
          </a:xfrm>
        </p:spPr>
        <p:txBody>
          <a:bodyPr>
            <a:normAutofit/>
          </a:bodyPr>
          <a:lstStyle/>
          <a:p>
            <a:r>
              <a:rPr lang="el-GR" sz="2000" b="1" dirty="0" smtClean="0"/>
              <a:t> </a:t>
            </a:r>
            <a:r>
              <a:rPr lang="el-GR" sz="2000" b="1" dirty="0" smtClean="0">
                <a:latin typeface="Times New Roman" pitchFamily="18" charset="0"/>
                <a:cs typeface="Times New Roman" pitchFamily="18" charset="0"/>
              </a:rPr>
              <a:t>Η σχέση του παιδιού με τον χώρο </a:t>
            </a:r>
          </a:p>
          <a:p>
            <a:pPr lvl="1"/>
            <a:r>
              <a:rPr lang="el-GR" sz="2000" i="1" dirty="0" smtClean="0">
                <a:latin typeface="Times New Roman" pitchFamily="18" charset="0"/>
                <a:cs typeface="Times New Roman" pitchFamily="18" charset="0"/>
              </a:rPr>
              <a:t>βρίσκεται </a:t>
            </a:r>
            <a:r>
              <a:rPr lang="el-GR" sz="2000" i="1" dirty="0" smtClean="0">
                <a:solidFill>
                  <a:srgbClr val="FF0000"/>
                </a:solidFill>
                <a:latin typeface="Times New Roman" pitchFamily="18" charset="0"/>
                <a:cs typeface="Times New Roman" pitchFamily="18" charset="0"/>
              </a:rPr>
              <a:t>στο κέντρο της εκπαιδευτικής στρατηγικής </a:t>
            </a:r>
            <a:r>
              <a:rPr lang="el-GR" sz="2000" i="1" dirty="0" smtClean="0">
                <a:latin typeface="Times New Roman" pitchFamily="18" charset="0"/>
                <a:cs typeface="Times New Roman" pitchFamily="18" charset="0"/>
              </a:rPr>
              <a:t>στη συνεργατική τάξη.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Μέσα από μια σειρά </a:t>
            </a:r>
            <a:r>
              <a:rPr lang="el-GR" sz="2000" i="1" dirty="0" smtClean="0">
                <a:solidFill>
                  <a:srgbClr val="FF0000"/>
                </a:solidFill>
                <a:latin typeface="Times New Roman" pitchFamily="18" charset="0"/>
                <a:cs typeface="Times New Roman" pitchFamily="18" charset="0"/>
              </a:rPr>
              <a:t>παρεμβάσεις στον χώρο </a:t>
            </a:r>
            <a:r>
              <a:rPr lang="el-GR" sz="2000" i="1" dirty="0" smtClean="0">
                <a:latin typeface="Times New Roman" pitchFamily="18" charset="0"/>
                <a:cs typeface="Times New Roman" pitchFamily="18" charset="0"/>
              </a:rPr>
              <a:t>και στους τρόπους χρησιμοποίησης του, </a:t>
            </a:r>
          </a:p>
          <a:p>
            <a:pPr lvl="2"/>
            <a:endParaRPr lang="el-GR" sz="1900" i="1" dirty="0" smtClean="0">
              <a:latin typeface="Times New Roman" pitchFamily="18" charset="0"/>
              <a:cs typeface="Times New Roman" pitchFamily="18" charset="0"/>
            </a:endParaRPr>
          </a:p>
          <a:p>
            <a:pPr lvl="2"/>
            <a:r>
              <a:rPr lang="el-GR" sz="1900" i="1" dirty="0" smtClean="0">
                <a:latin typeface="Times New Roman" pitchFamily="18" charset="0"/>
                <a:cs typeface="Times New Roman" pitchFamily="18" charset="0"/>
              </a:rPr>
              <a:t>τα παιδιά </a:t>
            </a:r>
            <a:r>
              <a:rPr lang="el-GR" sz="1900" i="1" dirty="0" smtClean="0">
                <a:solidFill>
                  <a:srgbClr val="FF0000"/>
                </a:solidFill>
                <a:latin typeface="Times New Roman" pitchFamily="18" charset="0"/>
                <a:cs typeface="Times New Roman" pitchFamily="18" charset="0"/>
              </a:rPr>
              <a:t>εξοικειώνονται</a:t>
            </a:r>
            <a:r>
              <a:rPr lang="el-GR" sz="1900" i="1" dirty="0" smtClean="0">
                <a:latin typeface="Times New Roman" pitchFamily="18" charset="0"/>
                <a:cs typeface="Times New Roman" pitchFamily="18" charset="0"/>
              </a:rPr>
              <a:t> με τους κανόνες της συνεργατικής ζωής, </a:t>
            </a:r>
          </a:p>
          <a:p>
            <a:pPr lvl="1"/>
            <a:endParaRPr lang="el-GR" sz="1900" i="1" dirty="0" smtClean="0">
              <a:solidFill>
                <a:srgbClr val="FF0000"/>
              </a:solidFill>
              <a:latin typeface="Times New Roman" pitchFamily="18" charset="0"/>
              <a:cs typeface="Times New Roman" pitchFamily="18" charset="0"/>
            </a:endParaRPr>
          </a:p>
          <a:p>
            <a:pPr lvl="2"/>
            <a:r>
              <a:rPr lang="el-GR" sz="1900" i="1" dirty="0" smtClean="0">
                <a:solidFill>
                  <a:srgbClr val="FF0000"/>
                </a:solidFill>
                <a:latin typeface="Times New Roman" pitchFamily="18" charset="0"/>
                <a:cs typeface="Times New Roman" pitchFamily="18" charset="0"/>
              </a:rPr>
              <a:t>δημιουργούν</a:t>
            </a:r>
            <a:r>
              <a:rPr lang="el-GR" sz="1900" i="1" dirty="0" smtClean="0">
                <a:latin typeface="Times New Roman" pitchFamily="18" charset="0"/>
                <a:cs typeface="Times New Roman" pitchFamily="18" charset="0"/>
              </a:rPr>
              <a:t> τους κατάλληλους χώρους στην τάξη,</a:t>
            </a:r>
          </a:p>
          <a:p>
            <a:pPr lvl="1">
              <a:buNone/>
            </a:pPr>
            <a:endParaRPr lang="el-GR" sz="1900" i="1" dirty="0" smtClean="0">
              <a:latin typeface="Times New Roman" pitchFamily="18" charset="0"/>
              <a:cs typeface="Times New Roman" pitchFamily="18" charset="0"/>
            </a:endParaRPr>
          </a:p>
          <a:p>
            <a:pPr lvl="2"/>
            <a:r>
              <a:rPr lang="el-GR" sz="1900" i="1" dirty="0" smtClean="0">
                <a:solidFill>
                  <a:srgbClr val="FF0000"/>
                </a:solidFill>
                <a:latin typeface="Times New Roman" pitchFamily="18" charset="0"/>
                <a:cs typeface="Times New Roman" pitchFamily="18" charset="0"/>
              </a:rPr>
              <a:t>προσεγγίζουν </a:t>
            </a:r>
            <a:r>
              <a:rPr lang="el-GR" sz="1900" i="1" dirty="0" smtClean="0">
                <a:latin typeface="Times New Roman" pitchFamily="18" charset="0"/>
                <a:cs typeface="Times New Roman" pitchFamily="18" charset="0"/>
              </a:rPr>
              <a:t>γνώσεις και αναπτύσσουν δραστηριότητες.</a:t>
            </a:r>
          </a:p>
          <a:p>
            <a:pPr algn="r">
              <a:buNone/>
            </a:pPr>
            <a:r>
              <a:rPr lang="el-GR" sz="2000" dirty="0" smtClean="0">
                <a:latin typeface="Times New Roman" pitchFamily="18" charset="0"/>
                <a:cs typeface="Times New Roman" pitchFamily="18" charset="0"/>
              </a:rPr>
              <a:t>	</a:t>
            </a:r>
          </a:p>
          <a:p>
            <a:pPr algn="r">
              <a:buNone/>
            </a:pPr>
            <a:endParaRPr lang="el-GR" sz="2000" dirty="0" smtClean="0">
              <a:latin typeface="Times New Roman" pitchFamily="18" charset="0"/>
              <a:cs typeface="Times New Roman" pitchFamily="18" charset="0"/>
            </a:endParaRPr>
          </a:p>
          <a:p>
            <a:pPr algn="r">
              <a:buNone/>
            </a:pPr>
            <a:r>
              <a:rPr lang="el-GR" sz="1600" dirty="0" smtClean="0">
                <a:latin typeface="Times New Roman" pitchFamily="18" charset="0"/>
                <a:cs typeface="Times New Roman" pitchFamily="18" charset="0"/>
              </a:rPr>
              <a:t>Γερμανός, 2002: 190</a:t>
            </a:r>
            <a:r>
              <a:rPr lang="en-US" sz="1600" dirty="0" smtClean="0">
                <a:latin typeface="Times New Roman" pitchFamily="18" charset="0"/>
                <a:cs typeface="Times New Roman" pitchFamily="18" charset="0"/>
              </a:rPr>
              <a:t> </a:t>
            </a:r>
            <a:endParaRPr lang="el-GR" sz="1600" dirty="0" smtClean="0">
              <a:latin typeface="Times New Roman" pitchFamily="18" charset="0"/>
              <a:cs typeface="Times New Roman" pitchFamily="18" charset="0"/>
            </a:endParaRPr>
          </a:p>
          <a:p>
            <a:pPr algn="r">
              <a:buNone/>
            </a:pPr>
            <a:r>
              <a:rPr lang="en-US"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όπ</a:t>
            </a:r>
            <a:r>
              <a:rPr lang="el-GR" sz="1600" dirty="0" smtClean="0">
                <a:latin typeface="Times New Roman" pitchFamily="18" charset="0"/>
                <a:cs typeface="Times New Roman" pitchFamily="18" charset="0"/>
              </a:rPr>
              <a:t>. αναφ. στο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a:t>
            </a:r>
            <a:r>
              <a:rPr lang="el-GR" sz="1600" dirty="0" err="1" smtClean="0">
                <a:latin typeface="Times New Roman" pitchFamily="18" charset="0"/>
                <a:cs typeface="Times New Roman" pitchFamily="18" charset="0"/>
              </a:rPr>
              <a:t>Τσάφος</a:t>
            </a:r>
            <a:r>
              <a:rPr lang="el-GR" sz="1600" dirty="0" smtClean="0">
                <a:latin typeface="Times New Roman" pitchFamily="18" charset="0"/>
                <a:cs typeface="Times New Roman" pitchFamily="18" charset="0"/>
              </a:rPr>
              <a:t>, Β. 2016:59).</a:t>
            </a:r>
          </a:p>
          <a:p>
            <a:endParaRPr lang="el-GR" sz="2000" dirty="0" smtClean="0"/>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14356"/>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Συνοψίζοντας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785794"/>
            <a:ext cx="6715140" cy="6072206"/>
          </a:xfrm>
        </p:spPr>
        <p:txBody>
          <a:bodyPr>
            <a:normAutofit/>
          </a:bodyPr>
          <a:lstStyle/>
          <a:p>
            <a:r>
              <a:rPr lang="el-GR" sz="1800" dirty="0" smtClean="0">
                <a:latin typeface="Times New Roman" pitchFamily="18" charset="0"/>
                <a:cs typeface="Times New Roman" pitchFamily="18" charset="0"/>
              </a:rPr>
              <a:t>Συνοψίζοντας, θα μπορούσαμε να ορίσουμε ως άξονες παρατήρησης του χώρου τους παρακάτω:</a:t>
            </a:r>
          </a:p>
          <a:p>
            <a:r>
              <a:rPr lang="el-GR" sz="2000" b="1" u="sng" dirty="0" smtClean="0">
                <a:latin typeface="Times New Roman" pitchFamily="18" charset="0"/>
                <a:cs typeface="Times New Roman" pitchFamily="18" charset="0"/>
              </a:rPr>
              <a:t>α) Ο εξωτερικός χώρος</a:t>
            </a:r>
          </a:p>
          <a:p>
            <a:pPr lvl="1"/>
            <a:r>
              <a:rPr lang="el-GR" sz="1900" i="1" dirty="0" smtClean="0">
                <a:latin typeface="Times New Roman" pitchFamily="18" charset="0"/>
                <a:cs typeface="Times New Roman" pitchFamily="18" charset="0"/>
              </a:rPr>
              <a:t> </a:t>
            </a:r>
            <a:r>
              <a:rPr lang="el-GR" sz="1900" b="1" i="1" dirty="0" smtClean="0">
                <a:latin typeface="Times New Roman" pitchFamily="18" charset="0"/>
                <a:cs typeface="Times New Roman" pitchFamily="18" charset="0"/>
              </a:rPr>
              <a:t>Είναι ευρύχωρος </a:t>
            </a:r>
            <a:r>
              <a:rPr lang="el-GR" sz="1900" i="1" dirty="0" smtClean="0">
                <a:latin typeface="Times New Roman" pitchFamily="18" charset="0"/>
                <a:cs typeface="Times New Roman" pitchFamily="18" charset="0"/>
              </a:rPr>
              <a:t>ώστε να δίνει στα παιδιά τη δυνατότητα να κινούνται ελεύθερα;</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b="1" i="1" dirty="0" smtClean="0">
                <a:latin typeface="Times New Roman" pitchFamily="18" charset="0"/>
                <a:cs typeface="Times New Roman" pitchFamily="18" charset="0"/>
              </a:rPr>
              <a:t>    Τι είδους παιχνίδια </a:t>
            </a:r>
            <a:r>
              <a:rPr lang="el-GR" sz="1900" i="1" dirty="0" smtClean="0">
                <a:latin typeface="Times New Roman" pitchFamily="18" charset="0"/>
                <a:cs typeface="Times New Roman" pitchFamily="18" charset="0"/>
              </a:rPr>
              <a:t>υπάρχουν;</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b="1" i="1" dirty="0" smtClean="0">
                <a:latin typeface="Times New Roman" pitchFamily="18" charset="0"/>
                <a:cs typeface="Times New Roman" pitchFamily="18" charset="0"/>
              </a:rPr>
              <a:t>    Τα παιδιά φαίνεται να έχουν ασχοληθεί </a:t>
            </a:r>
            <a:r>
              <a:rPr lang="el-GR" sz="1900" i="1" dirty="0" smtClean="0">
                <a:latin typeface="Times New Roman" pitchFamily="18" charset="0"/>
                <a:cs typeface="Times New Roman" pitchFamily="18" charset="0"/>
              </a:rPr>
              <a:t>με τη διαμόρφωση του χώρου;</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    Υπάρχει μέριμνα για την κίνηση παιδιών </a:t>
            </a:r>
            <a:r>
              <a:rPr lang="el-GR" sz="1900" b="1" i="1" dirty="0" smtClean="0">
                <a:latin typeface="Times New Roman" pitchFamily="18" charset="0"/>
                <a:cs typeface="Times New Roman" pitchFamily="18" charset="0"/>
              </a:rPr>
              <a:t>με κινητικά προβλήματα;</a:t>
            </a:r>
            <a:endParaRPr lang="en-US" sz="1900" b="1"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    Αξιοποιείται από τον/την εκπαιδευτικό και πώς;</a:t>
            </a:r>
          </a:p>
          <a:p>
            <a:pPr lvl="1"/>
            <a:endParaRPr lang="en-US" sz="20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Συνοψίζοντας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6715140" cy="6215082"/>
          </a:xfrm>
        </p:spPr>
        <p:txBody>
          <a:bodyPr>
            <a:normAutofit lnSpcReduction="10000"/>
          </a:bodyPr>
          <a:lstStyle/>
          <a:p>
            <a:r>
              <a:rPr lang="el-GR" sz="2000" b="1" u="sng" dirty="0" smtClean="0">
                <a:latin typeface="Times New Roman" pitchFamily="18" charset="0"/>
                <a:cs typeface="Times New Roman" pitchFamily="18" charset="0"/>
              </a:rPr>
              <a:t>β) Ο εσωτερικός χώρος</a:t>
            </a:r>
          </a:p>
          <a:p>
            <a:pPr lvl="1"/>
            <a:r>
              <a:rPr lang="el-GR" sz="1900" i="1" dirty="0" smtClean="0">
                <a:latin typeface="Times New Roman" pitchFamily="18" charset="0"/>
                <a:cs typeface="Times New Roman" pitchFamily="18" charset="0"/>
              </a:rPr>
              <a:t>    Ποια είναι η χωροταξική διαμόρφωση της τάξης;</a:t>
            </a:r>
          </a:p>
          <a:p>
            <a:pPr lvl="1"/>
            <a:r>
              <a:rPr lang="el-GR" sz="1900" i="1" dirty="0" smtClean="0">
                <a:latin typeface="Times New Roman" pitchFamily="18" charset="0"/>
                <a:cs typeface="Times New Roman" pitchFamily="18" charset="0"/>
              </a:rPr>
              <a:t>    Σε ποια διάταξη είναι τοποθετημένα </a:t>
            </a:r>
            <a:r>
              <a:rPr lang="el-GR" sz="1900" b="1" i="1" dirty="0" smtClean="0">
                <a:latin typeface="Times New Roman" pitchFamily="18" charset="0"/>
                <a:cs typeface="Times New Roman" pitchFamily="18" charset="0"/>
              </a:rPr>
              <a:t>τα τραπέζια εργασίας </a:t>
            </a:r>
            <a:r>
              <a:rPr lang="el-GR" sz="1900" i="1" dirty="0" smtClean="0">
                <a:latin typeface="Times New Roman" pitchFamily="18" charset="0"/>
                <a:cs typeface="Times New Roman" pitchFamily="18" charset="0"/>
              </a:rPr>
              <a:t>των παιδιών;</a:t>
            </a:r>
          </a:p>
          <a:p>
            <a:pPr lvl="1"/>
            <a:r>
              <a:rPr lang="el-GR" sz="1900" i="1" dirty="0" smtClean="0">
                <a:latin typeface="Times New Roman" pitchFamily="18" charset="0"/>
                <a:cs typeface="Times New Roman" pitchFamily="18" charset="0"/>
              </a:rPr>
              <a:t>    Υπάρχει </a:t>
            </a:r>
            <a:r>
              <a:rPr lang="el-GR" sz="1900" b="1" i="1" dirty="0" smtClean="0">
                <a:latin typeface="Times New Roman" pitchFamily="18" charset="0"/>
                <a:cs typeface="Times New Roman" pitchFamily="18" charset="0"/>
              </a:rPr>
              <a:t>δυνατότητα αναδιαμόρφωσης </a:t>
            </a:r>
            <a:r>
              <a:rPr lang="el-GR" sz="1900" i="1" dirty="0" smtClean="0">
                <a:latin typeface="Times New Roman" pitchFamily="18" charset="0"/>
                <a:cs typeface="Times New Roman" pitchFamily="18" charset="0"/>
              </a:rPr>
              <a:t>του χώρου (αναδιάταξης των καθισμάτων και των τραπεζιών);</a:t>
            </a:r>
          </a:p>
          <a:p>
            <a:pPr lvl="1"/>
            <a:r>
              <a:rPr lang="el-GR" sz="1900" i="1" dirty="0" smtClean="0">
                <a:latin typeface="Times New Roman" pitchFamily="18" charset="0"/>
                <a:cs typeface="Times New Roman" pitchFamily="18" charset="0"/>
              </a:rPr>
              <a:t>    Πώς είναι </a:t>
            </a:r>
            <a:r>
              <a:rPr lang="el-GR" sz="1900" b="1" i="1" dirty="0" smtClean="0">
                <a:latin typeface="Times New Roman" pitchFamily="18" charset="0"/>
                <a:cs typeface="Times New Roman" pitchFamily="18" charset="0"/>
              </a:rPr>
              <a:t>εξοπλισμένος</a:t>
            </a:r>
            <a:r>
              <a:rPr lang="el-GR" sz="1900" i="1" dirty="0" smtClean="0">
                <a:latin typeface="Times New Roman" pitchFamily="18" charset="0"/>
                <a:cs typeface="Times New Roman" pitchFamily="18" charset="0"/>
              </a:rPr>
              <a:t>;</a:t>
            </a:r>
          </a:p>
          <a:p>
            <a:pPr lvl="1"/>
            <a:r>
              <a:rPr lang="el-GR" sz="1900" i="1" dirty="0" smtClean="0">
                <a:latin typeface="Times New Roman" pitchFamily="18" charset="0"/>
                <a:cs typeface="Times New Roman" pitchFamily="18" charset="0"/>
              </a:rPr>
              <a:t>    </a:t>
            </a:r>
            <a:r>
              <a:rPr lang="el-GR" sz="1900" b="1" i="1" dirty="0" smtClean="0">
                <a:latin typeface="Times New Roman" pitchFamily="18" charset="0"/>
                <a:cs typeface="Times New Roman" pitchFamily="18" charset="0"/>
              </a:rPr>
              <a:t>Υπάρχει βιβλιοθήκη </a:t>
            </a:r>
            <a:r>
              <a:rPr lang="el-GR" sz="1900" i="1" dirty="0" smtClean="0">
                <a:latin typeface="Times New Roman" pitchFamily="18" charset="0"/>
                <a:cs typeface="Times New Roman" pitchFamily="18" charset="0"/>
              </a:rPr>
              <a:t>στην τάξη; Πώς είναι διαμορφωμένη και πόσο είναι </a:t>
            </a:r>
            <a:r>
              <a:rPr lang="el-GR" sz="1900" i="1" dirty="0" smtClean="0">
                <a:solidFill>
                  <a:srgbClr val="FF0000"/>
                </a:solidFill>
                <a:latin typeface="Times New Roman" pitchFamily="18" charset="0"/>
                <a:cs typeface="Times New Roman" pitchFamily="18" charset="0"/>
              </a:rPr>
              <a:t>εξοπλισμένη;</a:t>
            </a:r>
            <a:r>
              <a:rPr lang="el-GR" sz="1900" i="1" dirty="0" smtClean="0">
                <a:latin typeface="Times New Roman" pitchFamily="18" charset="0"/>
                <a:cs typeface="Times New Roman" pitchFamily="18" charset="0"/>
              </a:rPr>
              <a:t> Έχουν τα παιδιά ελεύθερη </a:t>
            </a:r>
            <a:r>
              <a:rPr lang="el-GR" sz="1900" i="1" dirty="0" smtClean="0">
                <a:solidFill>
                  <a:srgbClr val="FF0000"/>
                </a:solidFill>
                <a:latin typeface="Times New Roman" pitchFamily="18" charset="0"/>
                <a:cs typeface="Times New Roman" pitchFamily="18" charset="0"/>
              </a:rPr>
              <a:t>πρόσβαση</a:t>
            </a:r>
            <a:r>
              <a:rPr lang="el-GR" sz="1900" i="1" dirty="0" smtClean="0">
                <a:latin typeface="Times New Roman" pitchFamily="18" charset="0"/>
                <a:cs typeface="Times New Roman" pitchFamily="18" charset="0"/>
              </a:rPr>
              <a:t> σε αυτήν;</a:t>
            </a:r>
          </a:p>
          <a:p>
            <a:pPr lvl="1"/>
            <a:r>
              <a:rPr lang="el-GR" sz="1900" i="1" dirty="0" smtClean="0">
                <a:latin typeface="Times New Roman" pitchFamily="18" charset="0"/>
                <a:cs typeface="Times New Roman" pitchFamily="18" charset="0"/>
              </a:rPr>
              <a:t>    Υπάρχουν </a:t>
            </a:r>
            <a:r>
              <a:rPr lang="el-GR" sz="1900" b="1" i="1" dirty="0" smtClean="0">
                <a:latin typeface="Times New Roman" pitchFamily="18" charset="0"/>
                <a:cs typeface="Times New Roman" pitchFamily="18" charset="0"/>
              </a:rPr>
              <a:t>γωνιές;</a:t>
            </a:r>
            <a:r>
              <a:rPr lang="el-GR" sz="1900" i="1" dirty="0" smtClean="0">
                <a:latin typeface="Times New Roman" pitchFamily="18" charset="0"/>
                <a:cs typeface="Times New Roman" pitchFamily="18" charset="0"/>
              </a:rPr>
              <a:t> Πόσες και ποιες;</a:t>
            </a:r>
          </a:p>
          <a:p>
            <a:pPr lvl="1"/>
            <a:r>
              <a:rPr lang="el-GR" sz="1900" i="1" dirty="0" smtClean="0">
                <a:latin typeface="Times New Roman" pitchFamily="18" charset="0"/>
                <a:cs typeface="Times New Roman" pitchFamily="18" charset="0"/>
              </a:rPr>
              <a:t>    Τι είναι αναρτημένο </a:t>
            </a:r>
            <a:r>
              <a:rPr lang="el-GR" sz="1900" b="1" i="1" dirty="0" smtClean="0">
                <a:latin typeface="Times New Roman" pitchFamily="18" charset="0"/>
                <a:cs typeface="Times New Roman" pitchFamily="18" charset="0"/>
              </a:rPr>
              <a:t>στους τοίχους</a:t>
            </a:r>
            <a:r>
              <a:rPr lang="el-GR" sz="1900" i="1" dirty="0" smtClean="0">
                <a:latin typeface="Times New Roman" pitchFamily="18" charset="0"/>
                <a:cs typeface="Times New Roman" pitchFamily="18" charset="0"/>
              </a:rPr>
              <a:t>; Κατασκευές των παιδιών; Άλλες δημιουργίες;</a:t>
            </a:r>
          </a:p>
          <a:p>
            <a:pPr lvl="1"/>
            <a:r>
              <a:rPr lang="el-GR" sz="1900" i="1" dirty="0" smtClean="0">
                <a:latin typeface="Times New Roman" pitchFamily="18" charset="0"/>
                <a:cs typeface="Times New Roman" pitchFamily="18" charset="0"/>
              </a:rPr>
              <a:t>    Όσα είναι αναρτημένα στους τοίχους δίνουν πληροφορίες για τον τρόπο δουλειάς και τις δραστηριότητες των παιδιών στην τάξη;</a:t>
            </a:r>
          </a:p>
          <a:p>
            <a:endParaRPr lang="en-US"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Οι πληροφορίες </a:t>
            </a:r>
            <a:r>
              <a:rPr lang="el-GR" sz="1800" dirty="0" smtClean="0">
                <a:latin typeface="Times New Roman" pitchFamily="18" charset="0"/>
                <a:cs typeface="Times New Roman" pitchFamily="18" charset="0"/>
              </a:rPr>
              <a:t>αυτές είναι πολύ </a:t>
            </a:r>
            <a:r>
              <a:rPr lang="el-GR" sz="1800" b="1" dirty="0" smtClean="0">
                <a:latin typeface="Times New Roman" pitchFamily="18" charset="0"/>
                <a:cs typeface="Times New Roman" pitchFamily="18" charset="0"/>
              </a:rPr>
              <a:t>σημαντικές</a:t>
            </a:r>
            <a:r>
              <a:rPr lang="el-GR" sz="1800" dirty="0" smtClean="0">
                <a:latin typeface="Times New Roman" pitchFamily="18" charset="0"/>
                <a:cs typeface="Times New Roman" pitchFamily="18" charset="0"/>
              </a:rPr>
              <a:t> για να αρχίσουμε </a:t>
            </a:r>
            <a:r>
              <a:rPr lang="el-GR" sz="1800" b="1" dirty="0" smtClean="0">
                <a:latin typeface="Times New Roman" pitchFamily="18" charset="0"/>
                <a:cs typeface="Times New Roman" pitchFamily="18" charset="0"/>
              </a:rPr>
              <a:t>να προβληματιζόμαστε </a:t>
            </a:r>
            <a:endParaRPr lang="en-US" sz="1800" b="1" dirty="0" smtClean="0">
              <a:latin typeface="Times New Roman" pitchFamily="18" charset="0"/>
              <a:cs typeface="Times New Roman" pitchFamily="18" charset="0"/>
            </a:endParaRPr>
          </a:p>
          <a:p>
            <a:pPr lvl="1"/>
            <a:r>
              <a:rPr lang="el-GR" sz="1800" dirty="0" smtClean="0">
                <a:latin typeface="Times New Roman" pitchFamily="18" charset="0"/>
                <a:cs typeface="Times New Roman" pitchFamily="18" charset="0"/>
              </a:rPr>
              <a:t>για την εκπαιδευτική διαδικασία και </a:t>
            </a:r>
            <a:endParaRPr lang="en-US" sz="1800" dirty="0" smtClean="0">
              <a:latin typeface="Times New Roman" pitchFamily="18" charset="0"/>
              <a:cs typeface="Times New Roman" pitchFamily="18" charset="0"/>
            </a:endParaRPr>
          </a:p>
          <a:p>
            <a:pPr lvl="1"/>
            <a:r>
              <a:rPr lang="el-GR" sz="1800" dirty="0" smtClean="0">
                <a:latin typeface="Times New Roman" pitchFamily="18" charset="0"/>
                <a:cs typeface="Times New Roman" pitchFamily="18" charset="0"/>
              </a:rPr>
              <a:t>τον τρόπο με τον οποίο τα παιδιά εμπλέκονται σε αυτήν.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t/>
            </a:r>
            <a:br>
              <a:rPr lang="el-GR" sz="2400" b="1" dirty="0" smtClean="0"/>
            </a:br>
            <a:r>
              <a:rPr lang="el-GR" sz="2400" b="1" dirty="0" smtClean="0">
                <a:latin typeface="Times New Roman" pitchFamily="18" charset="0"/>
                <a:cs typeface="Times New Roman" pitchFamily="18" charset="0"/>
              </a:rPr>
              <a:t>Συνοψίζοντας</a:t>
            </a:r>
            <a:r>
              <a:rPr lang="el-GR" sz="3100" b="1" dirty="0" smtClean="0">
                <a:latin typeface="Times New Roman" pitchFamily="18" charset="0"/>
                <a:cs typeface="Times New Roman" pitchFamily="18" charset="0"/>
              </a:rPr>
              <a:t>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785794"/>
            <a:ext cx="6715140" cy="6072206"/>
          </a:xfrm>
        </p:spPr>
        <p:txBody>
          <a:bodyPr>
            <a:normAutofit/>
          </a:bodyPr>
          <a:lstStyle/>
          <a:p>
            <a:r>
              <a:rPr lang="el-GR" sz="1900" dirty="0" smtClean="0">
                <a:latin typeface="Times New Roman" pitchFamily="18" charset="0"/>
                <a:cs typeface="Times New Roman" pitchFamily="18" charset="0"/>
              </a:rPr>
              <a:t>Επομένως, μπορούμε να συμπεράνουμε ότι, παρατηρώντας τον χώρο, κάνουμε υποθέσεις </a:t>
            </a:r>
            <a:endParaRPr lang="en-US"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όχι μόνο για το </a:t>
            </a:r>
            <a:r>
              <a:rPr lang="el-GR" sz="1900" b="1" i="1" dirty="0" smtClean="0">
                <a:latin typeface="Times New Roman" pitchFamily="18" charset="0"/>
                <a:cs typeface="Times New Roman" pitchFamily="18" charset="0"/>
              </a:rPr>
              <a:t>περιεχόμενο </a:t>
            </a:r>
            <a:r>
              <a:rPr lang="el-GR" sz="1900" i="1" dirty="0" smtClean="0">
                <a:latin typeface="Times New Roman" pitchFamily="18" charset="0"/>
                <a:cs typeface="Times New Roman" pitchFamily="18" charset="0"/>
              </a:rPr>
              <a:t>(με τι ασχολούνται τα παιδιά) </a:t>
            </a:r>
            <a:endParaRPr lang="en-US"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αλλά και για τη </a:t>
            </a:r>
            <a:r>
              <a:rPr lang="el-GR" sz="1900" b="1" i="1" dirty="0" smtClean="0">
                <a:latin typeface="Times New Roman" pitchFamily="18" charset="0"/>
                <a:cs typeface="Times New Roman" pitchFamily="18" charset="0"/>
              </a:rPr>
              <a:t>διαδικασία </a:t>
            </a:r>
            <a:r>
              <a:rPr lang="el-GR" sz="1900" i="1" dirty="0" smtClean="0">
                <a:latin typeface="Times New Roman" pitchFamily="18" charset="0"/>
                <a:cs typeface="Times New Roman" pitchFamily="18" charset="0"/>
              </a:rPr>
              <a:t>(τον τρόπο δουλειάς στο συγκεκριμένο νηπιαγωγείο), εστιάζοντας στους παρακάτω άξονες:</a:t>
            </a:r>
          </a:p>
          <a:p>
            <a:pPr lvl="1"/>
            <a:r>
              <a:rPr lang="en-US" sz="1900" i="1" dirty="0" smtClean="0">
                <a:solidFill>
                  <a:srgbClr val="FF0000"/>
                </a:solidFill>
                <a:latin typeface="Times New Roman" pitchFamily="18" charset="0"/>
                <a:cs typeface="Times New Roman" pitchFamily="18" charset="0"/>
              </a:rPr>
              <a:t>O</a:t>
            </a:r>
            <a:r>
              <a:rPr lang="el-GR" sz="1900" i="1" dirty="0" smtClean="0">
                <a:solidFill>
                  <a:srgbClr val="FF0000"/>
                </a:solidFill>
                <a:latin typeface="Times New Roman" pitchFamily="18" charset="0"/>
                <a:cs typeface="Times New Roman" pitchFamily="18" charset="0"/>
              </a:rPr>
              <a:t> χώρος αντανακλά ή όχι βιώματα των παιδιών;</a:t>
            </a:r>
          </a:p>
          <a:p>
            <a:pPr lvl="1"/>
            <a:endParaRPr lang="en-US" sz="1900" dirty="0" smtClean="0">
              <a:latin typeface="Times New Roman" pitchFamily="18" charset="0"/>
              <a:cs typeface="Times New Roman" pitchFamily="18" charset="0"/>
            </a:endParaRPr>
          </a:p>
          <a:p>
            <a:pPr lvl="1"/>
            <a:r>
              <a:rPr lang="el-GR" sz="1900" i="1" dirty="0" smtClean="0">
                <a:solidFill>
                  <a:srgbClr val="FF0000"/>
                </a:solidFill>
                <a:latin typeface="Times New Roman" pitchFamily="18" charset="0"/>
                <a:cs typeface="Times New Roman" pitchFamily="18" charset="0"/>
              </a:rPr>
              <a:t>Τα έργα των παιδιών είναι τυποποιημένα</a:t>
            </a:r>
            <a:r>
              <a:rPr lang="el-GR" sz="1900" dirty="0" smtClean="0">
                <a:latin typeface="Times New Roman" pitchFamily="18" charset="0"/>
                <a:cs typeface="Times New Roman" pitchFamily="18" charset="0"/>
              </a:rPr>
              <a:t>, στηρίζονται δηλαδή σε κάποια προκατασκευή του/της εκπαιδευτικού, ή είναι διαφορετικό το καθένα και </a:t>
            </a:r>
            <a:r>
              <a:rPr lang="el-GR" sz="1900" i="1" dirty="0" smtClean="0">
                <a:solidFill>
                  <a:srgbClr val="FF0000"/>
                </a:solidFill>
                <a:latin typeface="Times New Roman" pitchFamily="18" charset="0"/>
                <a:cs typeface="Times New Roman" pitchFamily="18" charset="0"/>
              </a:rPr>
              <a:t>είναι δημιουργημένα μόνο από τα ίδια;</a:t>
            </a:r>
          </a:p>
          <a:p>
            <a:pPr lvl="1"/>
            <a:endParaRPr lang="en-US"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Τα έργα των παιδιών είναι </a:t>
            </a:r>
            <a:r>
              <a:rPr lang="el-GR" sz="1900" i="1" dirty="0" smtClean="0">
                <a:solidFill>
                  <a:srgbClr val="FF0000"/>
                </a:solidFill>
                <a:latin typeface="Times New Roman" pitchFamily="18" charset="0"/>
                <a:cs typeface="Times New Roman" pitchFamily="18" charset="0"/>
              </a:rPr>
              <a:t>ατομικά/ομαδικά;</a:t>
            </a:r>
          </a:p>
          <a:p>
            <a:pPr lvl="1"/>
            <a:endParaRPr lang="en-US"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 Τα έργα </a:t>
            </a:r>
            <a:r>
              <a:rPr lang="el-GR" sz="1900" i="1" dirty="0" smtClean="0">
                <a:solidFill>
                  <a:srgbClr val="FF0000"/>
                </a:solidFill>
                <a:latin typeface="Times New Roman" pitchFamily="18" charset="0"/>
                <a:cs typeface="Times New Roman" pitchFamily="18" charset="0"/>
              </a:rPr>
              <a:t>μαρτυρούν ενθάρρυνση των παιδιών </a:t>
            </a:r>
            <a:r>
              <a:rPr lang="el-GR" sz="1900" dirty="0" smtClean="0">
                <a:latin typeface="Times New Roman" pitchFamily="18" charset="0"/>
                <a:cs typeface="Times New Roman" pitchFamily="18" charset="0"/>
              </a:rPr>
              <a:t>για προσωπικές δημιουργίες και διαφοροποίηση της δουλειάς;</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571480"/>
          </a:xfrm>
        </p:spPr>
        <p:txBody>
          <a:bodyPr>
            <a:normAutofit fontScale="90000"/>
          </a:bodyPr>
          <a:lstStyle/>
          <a:p>
            <a:pPr>
              <a:lnSpc>
                <a:spcPct val="80000"/>
              </a:lnSpc>
            </a:pPr>
            <a:r>
              <a:rPr lang="el-GR" sz="2400" b="1" dirty="0" smtClean="0"/>
              <a:t/>
            </a:r>
            <a:br>
              <a:rPr lang="el-GR" sz="2400" b="1" dirty="0" smtClean="0"/>
            </a:br>
            <a:r>
              <a:rPr lang="el-GR" sz="2400" b="1" dirty="0" smtClean="0">
                <a:latin typeface="Times New Roman" pitchFamily="18" charset="0"/>
                <a:cs typeface="Times New Roman" pitchFamily="18" charset="0"/>
              </a:rPr>
              <a:t>Συνοψίζοντας</a:t>
            </a:r>
            <a:r>
              <a:rPr lang="el-GR" sz="3100" b="1" dirty="0" smtClean="0">
                <a:latin typeface="Times New Roman" pitchFamily="18" charset="0"/>
                <a:cs typeface="Times New Roman" pitchFamily="18" charset="0"/>
              </a:rPr>
              <a:t>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7500958" cy="6286520"/>
          </a:xfrm>
        </p:spPr>
        <p:txBody>
          <a:bodyPr>
            <a:noAutofit/>
          </a:bodyPr>
          <a:lstStyle/>
          <a:p>
            <a:r>
              <a:rPr lang="el-GR" sz="1900" b="1" dirty="0" smtClean="0">
                <a:latin typeface="Times New Roman" pitchFamily="18" charset="0"/>
                <a:cs typeface="Times New Roman" pitchFamily="18" charset="0"/>
              </a:rPr>
              <a:t>Συζητήσαμε</a:t>
            </a:r>
            <a:r>
              <a:rPr lang="el-GR" sz="1900" dirty="0" smtClean="0">
                <a:latin typeface="Times New Roman" pitchFamily="18" charset="0"/>
                <a:cs typeface="Times New Roman" pitchFamily="18" charset="0"/>
              </a:rPr>
              <a:t> ως άξονα παρατήρησης </a:t>
            </a:r>
            <a:r>
              <a:rPr lang="el-GR" sz="1900" b="1" u="sng" dirty="0" smtClean="0">
                <a:latin typeface="Times New Roman" pitchFamily="18" charset="0"/>
                <a:cs typeface="Times New Roman" pitchFamily="18" charset="0"/>
              </a:rPr>
              <a:t>τον χώρο της σχολικής τάξης </a:t>
            </a:r>
            <a:r>
              <a:rPr lang="el-GR" sz="1900" dirty="0" smtClean="0">
                <a:latin typeface="Times New Roman" pitchFamily="18" charset="0"/>
                <a:cs typeface="Times New Roman" pitchFamily="18" charset="0"/>
              </a:rPr>
              <a:t>(εξωτερικό και εσωτερικό) προσεγγίζοντας τον</a:t>
            </a:r>
          </a:p>
          <a:p>
            <a:pPr lvl="1"/>
            <a:endParaRPr lang="el-GR" sz="9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α) ως ένα πλαίσιο</a:t>
            </a:r>
            <a:r>
              <a:rPr lang="el-GR" sz="2000" i="1" dirty="0" smtClean="0">
                <a:latin typeface="Times New Roman" pitchFamily="18" charset="0"/>
                <a:cs typeface="Times New Roman" pitchFamily="18" charset="0"/>
              </a:rPr>
              <a:t>, το οποίο επιτρέπει ή δεν επιτρέπει στα παιδιά </a:t>
            </a:r>
            <a:r>
              <a:rPr lang="el-GR" sz="2000" i="1" dirty="0" smtClean="0">
                <a:solidFill>
                  <a:srgbClr val="FF0000"/>
                </a:solidFill>
                <a:latin typeface="Times New Roman" pitchFamily="18" charset="0"/>
                <a:cs typeface="Times New Roman" pitchFamily="18" charset="0"/>
              </a:rPr>
              <a:t>να αναπτυχθούν συναισθηματικά και κοινωνικά</a:t>
            </a:r>
            <a:r>
              <a:rPr lang="el-GR" sz="2000" i="1" dirty="0" smtClean="0">
                <a:latin typeface="Times New Roman" pitchFamily="18" charset="0"/>
                <a:cs typeface="Times New Roman" pitchFamily="18" charset="0"/>
              </a:rPr>
              <a:t>, </a:t>
            </a:r>
          </a:p>
          <a:p>
            <a:pPr lvl="1"/>
            <a:endParaRPr lang="el-GR" sz="9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β) ως μαθησιακό περιβάλλον</a:t>
            </a:r>
            <a:r>
              <a:rPr lang="el-GR" sz="2000" i="1" dirty="0" smtClean="0">
                <a:latin typeface="Times New Roman" pitchFamily="18" charset="0"/>
                <a:cs typeface="Times New Roman" pitchFamily="18" charset="0"/>
              </a:rPr>
              <a:t>, διερευνώντας τα ερεθίσματα που παρέχει ή δεν παρέχει στα παιδιά για οικοδόμηση της γνώσης και για διεύρυνση των εμπειριών και των ενδιαφερόντων τους</a:t>
            </a:r>
          </a:p>
          <a:p>
            <a:pPr lvl="1"/>
            <a:endParaRPr lang="el-GR" sz="1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γ) ως αντανάκλαση της δουλειάς</a:t>
            </a:r>
            <a:r>
              <a:rPr lang="el-GR" sz="2000" i="1" dirty="0" smtClean="0">
                <a:solidFill>
                  <a:srgbClr val="FF0000"/>
                </a:solidFill>
                <a:latin typeface="Times New Roman" pitchFamily="18" charset="0"/>
                <a:cs typeface="Times New Roman" pitchFamily="18" charset="0"/>
              </a:rPr>
              <a:t> </a:t>
            </a:r>
            <a:r>
              <a:rPr lang="el-GR" sz="2000" i="1" dirty="0" smtClean="0">
                <a:latin typeface="Times New Roman" pitchFamily="18" charset="0"/>
                <a:cs typeface="Times New Roman" pitchFamily="18" charset="0"/>
              </a:rPr>
              <a:t>που γίνεται στο συγκεκριμένο νηπιαγωγείο μέσα από τα μηνύματα που εκπέμπει. </a:t>
            </a:r>
          </a:p>
          <a:p>
            <a:pPr lvl="1"/>
            <a:endParaRPr lang="el-GR" sz="8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Μέσα από τη συζήτηση και τις δραστηριότητες, φάνηκε ότι η εστίαση στον χώρο μπορεί να μας επιτρέψει να κάνουμε </a:t>
            </a:r>
            <a:r>
              <a:rPr lang="el-GR" sz="2000" i="1" dirty="0" smtClean="0">
                <a:solidFill>
                  <a:srgbClr val="FF0000"/>
                </a:solidFill>
                <a:latin typeface="Times New Roman" pitchFamily="18" charset="0"/>
                <a:cs typeface="Times New Roman" pitchFamily="18" charset="0"/>
              </a:rPr>
              <a:t>υποθέσεις </a:t>
            </a:r>
          </a:p>
          <a:p>
            <a:pPr lvl="2"/>
            <a:r>
              <a:rPr lang="el-GR" sz="2000" i="1" dirty="0" smtClean="0">
                <a:latin typeface="Times New Roman" pitchFamily="18" charset="0"/>
                <a:cs typeface="Times New Roman" pitchFamily="18" charset="0"/>
              </a:rPr>
              <a:t>για τον τρόπο </a:t>
            </a:r>
            <a:r>
              <a:rPr lang="el-GR" sz="2000" i="1" dirty="0" smtClean="0">
                <a:solidFill>
                  <a:srgbClr val="FF0000"/>
                </a:solidFill>
                <a:latin typeface="Times New Roman" pitchFamily="18" charset="0"/>
                <a:cs typeface="Times New Roman" pitchFamily="18" charset="0"/>
              </a:rPr>
              <a:t>οργάνωσης της διαδικασίας </a:t>
            </a:r>
            <a:r>
              <a:rPr lang="el-GR" sz="2000" i="1" dirty="0" smtClean="0">
                <a:latin typeface="Times New Roman" pitchFamily="18" charset="0"/>
                <a:cs typeface="Times New Roman" pitchFamily="18" charset="0"/>
              </a:rPr>
              <a:t>στη συγκεκριμένη σχολική τάξη </a:t>
            </a:r>
          </a:p>
          <a:p>
            <a:pPr lvl="2"/>
            <a:r>
              <a:rPr lang="el-GR" sz="2000" i="1" dirty="0" smtClean="0">
                <a:latin typeface="Times New Roman" pitchFamily="18" charset="0"/>
                <a:cs typeface="Times New Roman" pitchFamily="18" charset="0"/>
              </a:rPr>
              <a:t>τις </a:t>
            </a:r>
            <a:r>
              <a:rPr lang="el-GR" sz="2000" i="1" dirty="0" smtClean="0">
                <a:solidFill>
                  <a:srgbClr val="FF0000"/>
                </a:solidFill>
                <a:latin typeface="Times New Roman" pitchFamily="18" charset="0"/>
                <a:cs typeface="Times New Roman" pitchFamily="18" charset="0"/>
              </a:rPr>
              <a:t>επιδιώξεις </a:t>
            </a:r>
            <a:r>
              <a:rPr lang="el-GR" sz="2000" i="1" dirty="0" smtClean="0">
                <a:latin typeface="Times New Roman" pitchFamily="18" charset="0"/>
                <a:cs typeface="Times New Roman" pitchFamily="18" charset="0"/>
              </a:rPr>
              <a:t>του/ της νηπιαγωγού και σε κάποιο βαθμό</a:t>
            </a:r>
          </a:p>
          <a:p>
            <a:pPr lvl="2"/>
            <a:r>
              <a:rPr lang="el-GR" sz="2000" i="1" dirty="0" smtClean="0">
                <a:latin typeface="Times New Roman" pitchFamily="18" charset="0"/>
                <a:cs typeface="Times New Roman" pitchFamily="18" charset="0"/>
              </a:rPr>
              <a:t> τις </a:t>
            </a:r>
            <a:r>
              <a:rPr lang="el-GR" sz="2000" i="1" dirty="0" smtClean="0">
                <a:solidFill>
                  <a:srgbClr val="FF0000"/>
                </a:solidFill>
                <a:latin typeface="Times New Roman" pitchFamily="18" charset="0"/>
                <a:cs typeface="Times New Roman" pitchFamily="18" charset="0"/>
              </a:rPr>
              <a:t>αντιλήψεις </a:t>
            </a:r>
            <a:r>
              <a:rPr lang="el-GR" sz="2000" i="1" dirty="0" smtClean="0">
                <a:latin typeface="Times New Roman" pitchFamily="18" charset="0"/>
                <a:cs typeface="Times New Roman" pitchFamily="18" charset="0"/>
              </a:rPr>
              <a:t>του/της για την εκπαιδευτική διαδικασία.</a:t>
            </a:r>
          </a:p>
          <a:p>
            <a:pPr lvl="1"/>
            <a:endParaRPr lang="el-GR" sz="2000" i="1"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15404"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latin typeface="Times New Roman" pitchFamily="18" charset="0"/>
                <a:cs typeface="Times New Roman" pitchFamily="18" charset="0"/>
              </a:rPr>
              <a:t>Πηγή των παραδειγμάτων</a:t>
            </a:r>
            <a:r>
              <a:rPr lang="el-GR" sz="1800" dirty="0" smtClean="0">
                <a:latin typeface="Times New Roman" pitchFamily="18" charset="0"/>
                <a:cs typeface="Times New Roman" pitchFamily="18" charset="0"/>
              </a:rPr>
              <a:t>: Ανδρούσου, Α., Κορτέση-</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Τσάφος, Β. (2016) (σ. 57-62)</a:t>
            </a:r>
            <a:endParaRPr lang="el-GR" sz="1800" i="1" dirty="0" smtClean="0">
              <a:latin typeface="Times New Roman" pitchFamily="18" charset="0"/>
              <a:cs typeface="Times New Roman" pitchFamily="18" charset="0"/>
            </a:endParaRPr>
          </a:p>
          <a:p>
            <a:pPr>
              <a:buNone/>
            </a:pP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Ένα παράδειγμα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Παρατηρήστε προσεκτικά τις παρακάτω φωτογραφίες. Τι σχολιασμό/καταγραφή παρατηρήσεων θα κάνατε; </a:t>
            </a:r>
            <a:r>
              <a:rPr lang="el-GR" sz="1800" dirty="0" smtClean="0">
                <a:solidFill>
                  <a:srgbClr val="FF0000"/>
                </a:solidFill>
                <a:latin typeface="Times New Roman" pitchFamily="18" charset="0"/>
                <a:cs typeface="Times New Roman" pitchFamily="18" charset="0"/>
              </a:rPr>
              <a:t>Ποια ερεθίσματα πιστεύετε ότι παρέχει ο χώρος </a:t>
            </a:r>
            <a:r>
              <a:rPr lang="el-GR" sz="1800" dirty="0" smtClean="0">
                <a:solidFill>
                  <a:srgbClr val="FF0000"/>
                </a:solidFill>
                <a:latin typeface="Times New Roman" pitchFamily="18" charset="0"/>
                <a:cs typeface="Times New Roman" pitchFamily="18" charset="0"/>
              </a:rPr>
              <a:t>του νηπιαγωγείου στα παιδιά ;</a:t>
            </a:r>
            <a:endParaRPr lang="el-GR" sz="1800" dirty="0" smtClean="0">
              <a:solidFill>
                <a:srgbClr val="FF0000"/>
              </a:solidFill>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1: Ο εσωτερικός χώρος ενός νηπιαγωγείου</a:t>
            </a:r>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857224" y="2214554"/>
            <a:ext cx="6929486" cy="392909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7500958" cy="571480"/>
          </a:xfrm>
        </p:spPr>
        <p:txBody>
          <a:bodyPr>
            <a:normAutofit fontScale="90000"/>
          </a:bodyPr>
          <a:lstStyle/>
          <a:p>
            <a:pPr>
              <a:lnSpc>
                <a:spcPct val="80000"/>
              </a:lnSpc>
            </a:pPr>
            <a:r>
              <a:rPr lang="el-GR" sz="2400" b="1" dirty="0" smtClean="0"/>
              <a:t/>
            </a:r>
            <a:br>
              <a:rPr lang="el-GR" sz="2400" b="1" dirty="0" smtClean="0"/>
            </a:br>
            <a:r>
              <a:rPr lang="el-GR" sz="2900" b="1" dirty="0" smtClean="0">
                <a:latin typeface="Times New Roman" pitchFamily="18" charset="0"/>
                <a:cs typeface="Times New Roman" pitchFamily="18" charset="0"/>
              </a:rPr>
              <a:t> 3. Ο/Η εκπαιδευτικός και τα παιδιά </a:t>
            </a:r>
            <a:br>
              <a:rPr lang="el-GR" sz="29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428604"/>
            <a:ext cx="7500958" cy="6429396"/>
          </a:xfrm>
        </p:spPr>
        <p:txBody>
          <a:bodyPr>
            <a:normAutofit/>
          </a:bodyPr>
          <a:lstStyle/>
          <a:p>
            <a:endParaRPr lang="el-GR" sz="2000" b="1" dirty="0" smtClean="0">
              <a:latin typeface="Times New Roman" pitchFamily="18" charset="0"/>
              <a:cs typeface="Times New Roman" pitchFamily="18" charset="0"/>
            </a:endParaRPr>
          </a:p>
          <a:p>
            <a:endParaRPr lang="el-GR" sz="20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 χώρος ορίζεται </a:t>
            </a:r>
            <a:r>
              <a:rPr lang="el-GR" sz="2000" dirty="0" smtClean="0">
                <a:latin typeface="Times New Roman" pitchFamily="18" charset="0"/>
                <a:cs typeface="Times New Roman" pitchFamily="18" charset="0"/>
              </a:rPr>
              <a:t>από όσους δρουν μέσα σε αυτόν, </a:t>
            </a:r>
          </a:p>
          <a:p>
            <a:pPr lvl="1"/>
            <a:r>
              <a:rPr lang="el-GR" sz="2000" i="1" dirty="0" smtClean="0">
                <a:solidFill>
                  <a:srgbClr val="FF0000"/>
                </a:solidFill>
                <a:latin typeface="Times New Roman" pitchFamily="18" charset="0"/>
                <a:cs typeface="Times New Roman" pitchFamily="18" charset="0"/>
              </a:rPr>
              <a:t>τον/την εκπαιδευτικό και τα παιδιά,</a:t>
            </a:r>
          </a:p>
          <a:p>
            <a:pPr lvl="1"/>
            <a:r>
              <a:rPr lang="el-GR" sz="2000" i="1" dirty="0" smtClean="0">
                <a:latin typeface="Times New Roman" pitchFamily="18" charset="0"/>
                <a:cs typeface="Times New Roman" pitchFamily="18" charset="0"/>
              </a:rPr>
              <a:t>που ουσιαστικά αποτελούν δυο σημαντικούς πόλους για την εστίαση της παρατήρησης. </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Ας μελετήσουμε την παρακάτω καταγραφή και ας προσπαθήσουμε να αντιληφθούμε </a:t>
            </a:r>
            <a:r>
              <a:rPr lang="el-GR" sz="2000" dirty="0" smtClean="0">
                <a:solidFill>
                  <a:srgbClr val="FF0000"/>
                </a:solidFill>
                <a:latin typeface="Times New Roman" pitchFamily="18" charset="0"/>
                <a:cs typeface="Times New Roman" pitchFamily="18" charset="0"/>
              </a:rPr>
              <a:t>τον τρόπο </a:t>
            </a:r>
            <a:r>
              <a:rPr lang="el-GR" sz="2000" dirty="0" smtClean="0">
                <a:latin typeface="Times New Roman" pitchFamily="18" charset="0"/>
                <a:cs typeface="Times New Roman" pitchFamily="18" charset="0"/>
              </a:rPr>
              <a:t>με τον οποίο ο/η παρατηρητής/</a:t>
            </a:r>
            <a:r>
              <a:rPr lang="el-GR" sz="2000" dirty="0" err="1" smtClean="0">
                <a:latin typeface="Times New Roman" pitchFamily="18" charset="0"/>
                <a:cs typeface="Times New Roman" pitchFamily="18" charset="0"/>
              </a:rPr>
              <a:t>ήτρια</a:t>
            </a:r>
            <a:r>
              <a:rPr lang="el-GR" sz="2000" dirty="0" smtClean="0">
                <a:latin typeface="Times New Roman" pitchFamily="18" charset="0"/>
                <a:cs typeface="Times New Roman" pitchFamily="18" charset="0"/>
              </a:rPr>
              <a:t> </a:t>
            </a:r>
            <a:r>
              <a:rPr lang="el-GR" sz="2000" dirty="0" smtClean="0">
                <a:solidFill>
                  <a:srgbClr val="FF0000"/>
                </a:solidFill>
                <a:latin typeface="Times New Roman" pitchFamily="18" charset="0"/>
                <a:cs typeface="Times New Roman" pitchFamily="18" charset="0"/>
              </a:rPr>
              <a:t>παρακολουθεί τ</a:t>
            </a:r>
            <a:r>
              <a:rPr lang="el-GR" sz="2000" dirty="0" smtClean="0">
                <a:latin typeface="Times New Roman" pitchFamily="18" charset="0"/>
                <a:cs typeface="Times New Roman" pitchFamily="18" charset="0"/>
              </a:rPr>
              <a:t>ην εκπαιδευτική διαδικασία και </a:t>
            </a:r>
            <a:r>
              <a:rPr lang="el-GR" sz="2000" dirty="0" smtClean="0">
                <a:solidFill>
                  <a:srgbClr val="FF0000"/>
                </a:solidFill>
                <a:latin typeface="Times New Roman" pitchFamily="18" charset="0"/>
                <a:cs typeface="Times New Roman" pitchFamily="18" charset="0"/>
              </a:rPr>
              <a:t>σε ποιες παραμέτρους εστιάζει:</a:t>
            </a:r>
          </a:p>
          <a:p>
            <a:pPr>
              <a:buNone/>
            </a:pPr>
            <a:r>
              <a:rPr lang="el-GR" sz="2000" dirty="0" smtClean="0">
                <a:latin typeface="Times New Roman" pitchFamily="18" charset="0"/>
                <a:cs typeface="Times New Roman" pitchFamily="18" charset="0"/>
              </a:rPr>
              <a:t>	</a:t>
            </a:r>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286776" cy="571480"/>
          </a:xfrm>
        </p:spPr>
        <p:txBody>
          <a:bodyPr>
            <a:normAutofit fontScale="90000"/>
          </a:bodyPr>
          <a:lstStyle/>
          <a:p>
            <a:pPr>
              <a:lnSpc>
                <a:spcPct val="80000"/>
              </a:lnSpc>
            </a:pPr>
            <a:r>
              <a:rPr lang="el-GR" sz="2400" b="1" dirty="0" smtClean="0"/>
              <a:t/>
            </a:r>
            <a:br>
              <a:rPr lang="el-GR" sz="2400" b="1" dirty="0" smtClean="0"/>
            </a:br>
            <a:r>
              <a:rPr lang="el-GR" sz="3200" b="1" dirty="0" smtClean="0">
                <a:latin typeface="Times New Roman" pitchFamily="18" charset="0"/>
                <a:cs typeface="Times New Roman" pitchFamily="18" charset="0"/>
              </a:rPr>
              <a:t> </a:t>
            </a:r>
            <a:r>
              <a:rPr lang="el-GR" sz="2900" b="1" dirty="0" smtClean="0">
                <a:latin typeface="Times New Roman" pitchFamily="18" charset="0"/>
                <a:cs typeface="Times New Roman" pitchFamily="18" charset="0"/>
              </a:rPr>
              <a:t>2.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8715404" cy="6286520"/>
          </a:xfrm>
        </p:spPr>
        <p:txBody>
          <a:bodyPr>
            <a:normAutofit/>
          </a:bodyPr>
          <a:lstStyle/>
          <a:p>
            <a:pPr>
              <a:buNone/>
            </a:pPr>
            <a:endParaRPr lang="el-GR" sz="2000" dirty="0" smtClean="0"/>
          </a:p>
        </p:txBody>
      </p:sp>
      <p:sp>
        <p:nvSpPr>
          <p:cNvPr id="4" name="3 - Ορθογώνιο"/>
          <p:cNvSpPr/>
          <p:nvPr/>
        </p:nvSpPr>
        <p:spPr>
          <a:xfrm>
            <a:off x="214282" y="571480"/>
            <a:ext cx="8358246" cy="6286520"/>
          </a:xfrm>
          <a:prstGeom prst="rect">
            <a:avLst/>
          </a:prstGeom>
          <a:solidFill>
            <a:srgbClr val="FFFFCC"/>
          </a:solidFill>
          <a:ln>
            <a:solidFill>
              <a:srgbClr val="FEC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1800" b="1" dirty="0" smtClean="0">
              <a:solidFill>
                <a:schemeClr val="tx1"/>
              </a:solidFill>
              <a:latin typeface="Times New Roman" pitchFamily="18" charset="0"/>
              <a:cs typeface="Times New Roman" pitchFamily="18" charset="0"/>
            </a:endParaRPr>
          </a:p>
          <a:p>
            <a:pPr algn="ctr">
              <a:buNone/>
            </a:pPr>
            <a:r>
              <a:rPr lang="el-GR" sz="1800" b="1" dirty="0" smtClean="0">
                <a:solidFill>
                  <a:schemeClr val="tx1"/>
                </a:solidFill>
                <a:latin typeface="Times New Roman" pitchFamily="18" charset="0"/>
                <a:cs typeface="Times New Roman" pitchFamily="18" charset="0"/>
              </a:rPr>
              <a:t>Καταγραφή </a:t>
            </a:r>
          </a:p>
          <a:p>
            <a:r>
              <a:rPr lang="el-GR" sz="1800" dirty="0" smtClean="0">
                <a:solidFill>
                  <a:schemeClr val="tx1"/>
                </a:solidFill>
                <a:latin typeface="Times New Roman" pitchFamily="18" charset="0"/>
                <a:cs typeface="Times New Roman" pitchFamily="18" charset="0"/>
              </a:rPr>
              <a:t>Τα παιδιά βρίσκονται στη γωνιά της παρεούλας και η συζήτηση ξεκινάει από την εκπαιδευτικό με αφορμή τη γιορτή της 28ης Οκτωβρίου σχετικά με τον πόλεμο και την ειρήνη. Η νηπιαγωγός θέτει κάποιες ερωτήσεις, όπως για παράδειγμα εάν έχουν ακούσει για κάποιους συγκεκριμένους πολέμους, έτσι ώστε να ξεκινήσει σιγά σιγά η συζήτηση. </a:t>
            </a:r>
          </a:p>
          <a:p>
            <a:r>
              <a:rPr lang="el-GR" sz="1800" dirty="0" smtClean="0">
                <a:solidFill>
                  <a:schemeClr val="tx1"/>
                </a:solidFill>
                <a:latin typeface="Times New Roman" pitchFamily="18" charset="0"/>
                <a:cs typeface="Times New Roman" pitchFamily="18" charset="0"/>
              </a:rPr>
              <a:t>Όταν επικεντρώνεται η συζήτηση στον </a:t>
            </a:r>
            <a:r>
              <a:rPr lang="el-GR" sz="1800" dirty="0" err="1" smtClean="0">
                <a:solidFill>
                  <a:schemeClr val="tx1"/>
                </a:solidFill>
                <a:latin typeface="Times New Roman" pitchFamily="18" charset="0"/>
                <a:cs typeface="Times New Roman" pitchFamily="18" charset="0"/>
              </a:rPr>
              <a:t>ελληνο</a:t>
            </a:r>
            <a:r>
              <a:rPr lang="el-GR" sz="1800" dirty="0" smtClean="0">
                <a:solidFill>
                  <a:schemeClr val="tx1"/>
                </a:solidFill>
                <a:latin typeface="Times New Roman" pitchFamily="18" charset="0"/>
                <a:cs typeface="Times New Roman" pitchFamily="18" charset="0"/>
              </a:rPr>
              <a:t>-ιταλικό πόλεμο, κάποιο παιδί απαντάει λάθος, αλλά η νηπιαγωγός δεν το διορθώνει. Αντίθετα, κάνοντας του ερωτήσεις και παρέχοντας του καινούργια στοιχεία, το οδηγεί στο να ξανασκεφτεί την απάντηση του και όταν διορθώνει την απάντηση του το επιβραβεύει. Η ώρα της συζήτησης μοιράζεται μεταξύ εκπαιδευτικού και παιδιών. Αρκετές φορές, όμως, τα παιδιά κυριαρχούν στη συζήτηση αφού πολλές φορές τους δίνει την ευκαιρία να εκφράσουν τα προσωπικά τους βιώματα και τις εμπειρίες τους. Η εκπαιδευτικός ποτέ δεν τους διακόπτει, αντίθετα κάθεται και τους ακούει προσεκτικά και τους ενθαρρύνει να εκφράζονται ελεύθερα αλλά και να παίρνουν πρωτοβουλίες για την έναρξη μιας συζήτησης. Έτσι, ακόμα και τα πιο ντροπαλά παιδιά νιώθουν άνετα να λένε τις σκέψεις τους πιο ελεύθερα. </a:t>
            </a:r>
          </a:p>
          <a:p>
            <a:pPr algn="r"/>
            <a:endParaRPr lang="el-GR" sz="1600" dirty="0" smtClean="0">
              <a:solidFill>
                <a:schemeClr val="tx1"/>
              </a:solidFill>
              <a:latin typeface="Times New Roman" pitchFamily="18" charset="0"/>
              <a:cs typeface="Times New Roman" pitchFamily="18" charset="0"/>
            </a:endParaRPr>
          </a:p>
          <a:p>
            <a:pPr algn="r"/>
            <a:r>
              <a:rPr lang="el-GR" sz="1600" dirty="0" smtClean="0">
                <a:solidFill>
                  <a:schemeClr val="tx1"/>
                </a:solidFill>
                <a:latin typeface="Times New Roman" pitchFamily="18" charset="0"/>
                <a:cs typeface="Times New Roman" pitchFamily="18" charset="0"/>
              </a:rPr>
              <a:t>Πηγή: Ανδρούσου, Α., Κορτέση-</a:t>
            </a:r>
            <a:r>
              <a:rPr lang="el-GR" sz="1600" dirty="0" err="1" smtClean="0">
                <a:solidFill>
                  <a:schemeClr val="tx1"/>
                </a:solidFill>
                <a:latin typeface="Times New Roman" pitchFamily="18" charset="0"/>
                <a:cs typeface="Times New Roman" pitchFamily="18" charset="0"/>
              </a:rPr>
              <a:t>Δαθέρμου</a:t>
            </a:r>
            <a:r>
              <a:rPr lang="el-GR" sz="1600" dirty="0" smtClean="0">
                <a:solidFill>
                  <a:schemeClr val="tx1"/>
                </a:solidFill>
                <a:latin typeface="Times New Roman" pitchFamily="18" charset="0"/>
                <a:cs typeface="Times New Roman" pitchFamily="18" charset="0"/>
              </a:rPr>
              <a:t>, Χ., Τσάφος, Β. (2016) (σ. 68)</a:t>
            </a:r>
          </a:p>
          <a:p>
            <a:pPr algn="r"/>
            <a:endParaRPr lang="el-GR" sz="1600" dirty="0" smtClean="0">
              <a:solidFill>
                <a:schemeClr val="tx1"/>
              </a:solidFill>
              <a:latin typeface="Times New Roman" pitchFamily="18" charset="0"/>
              <a:cs typeface="Times New Roman" pitchFamily="18" charset="0"/>
            </a:endParaRPr>
          </a:p>
          <a:p>
            <a:r>
              <a:rPr lang="el-GR" sz="1600" dirty="0" smtClean="0">
                <a:solidFill>
                  <a:schemeClr val="tx1"/>
                </a:solidFill>
                <a:latin typeface="Times New Roman" pitchFamily="18" charset="0"/>
                <a:cs typeface="Times New Roman" pitchFamily="18" charset="0"/>
              </a:rPr>
              <a:t>Η καταγραφή μας επιτρέπει να κατανοήσουμε την εκπαιδευτική διαδικασία και τον ρόλο όσων συμμετέχουν σε αυτήν.</a:t>
            </a:r>
          </a:p>
          <a:p>
            <a:endParaRPr lang="el-GR" sz="1600" dirty="0" smtClean="0">
              <a:solidFill>
                <a:schemeClr val="tx1"/>
              </a:solidFill>
              <a:latin typeface="Times New Roman" pitchFamily="18" charset="0"/>
              <a:cs typeface="Times New Roman" pitchFamily="18" charset="0"/>
            </a:endParaRPr>
          </a:p>
          <a:p>
            <a:endParaRPr lang="el-GR" sz="1600" dirty="0" smtClean="0">
              <a:solidFill>
                <a:schemeClr val="tx1"/>
              </a:solidFill>
              <a:latin typeface="Times New Roman" pitchFamily="18" charset="0"/>
              <a:cs typeface="Times New Roman" pitchFamily="18" charset="0"/>
            </a:endParaRPr>
          </a:p>
          <a:p>
            <a:r>
              <a:rPr lang="el-GR" sz="1600" dirty="0" smtClean="0">
                <a:solidFill>
                  <a:schemeClr val="tx1"/>
                </a:solidFill>
                <a:latin typeface="Times New Roman" pitchFamily="18" charset="0"/>
                <a:cs typeface="Times New Roman" pitchFamily="18" charset="0"/>
              </a:rPr>
              <a:t> </a:t>
            </a:r>
          </a:p>
          <a:p>
            <a:pPr>
              <a:buNone/>
            </a:pPr>
            <a:endParaRPr lang="el-GR" sz="1600" dirty="0" smtClean="0">
              <a:solidFill>
                <a:schemeClr val="tx1"/>
              </a:solidFill>
              <a:latin typeface="Times New Roman" pitchFamily="18" charset="0"/>
              <a:cs typeface="Times New Roman" pitchFamily="18" charset="0"/>
            </a:endParaRPr>
          </a:p>
        </p:txBody>
      </p:sp>
      <p:sp>
        <p:nvSpPr>
          <p:cNvPr id="5" name="4 - Ορθογώνιο"/>
          <p:cNvSpPr/>
          <p:nvPr/>
        </p:nvSpPr>
        <p:spPr>
          <a:xfrm>
            <a:off x="2714612" y="6000768"/>
            <a:ext cx="1571636" cy="285728"/>
          </a:xfrm>
          <a:prstGeom prst="rect">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ΣΩΣΤΟ</a:t>
            </a:r>
            <a:endParaRPr lang="el-GR" b="1" dirty="0">
              <a:solidFill>
                <a:schemeClr val="tx1"/>
              </a:solidFill>
            </a:endParaRPr>
          </a:p>
        </p:txBody>
      </p:sp>
      <p:sp>
        <p:nvSpPr>
          <p:cNvPr id="6" name="5 - Ορθογώνιο"/>
          <p:cNvSpPr/>
          <p:nvPr/>
        </p:nvSpPr>
        <p:spPr>
          <a:xfrm>
            <a:off x="5072066" y="6000768"/>
            <a:ext cx="1571636" cy="285728"/>
          </a:xfrm>
          <a:prstGeom prst="rect">
            <a:avLst/>
          </a:prstGeom>
          <a:solidFill>
            <a:srgbClr val="FECEF1"/>
          </a:solidFill>
          <a:ln>
            <a:solidFill>
              <a:srgbClr val="FEC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ΛΑΘΟΣ</a:t>
            </a:r>
            <a:endParaRPr lang="el-GR" b="1"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286776" cy="785794"/>
          </a:xfrm>
        </p:spPr>
        <p:txBody>
          <a:bodyPr>
            <a:normAutofit fontScale="90000"/>
          </a:bodyPr>
          <a:lstStyle/>
          <a:p>
            <a:pPr>
              <a:lnSpc>
                <a:spcPct val="80000"/>
              </a:lnSpc>
            </a:pPr>
            <a:r>
              <a:rPr lang="el-GR" sz="2400" b="1" dirty="0" smtClean="0"/>
              <a:t/>
            </a:r>
            <a:br>
              <a:rPr lang="el-GR" sz="2400" b="1" dirty="0" smtClean="0"/>
            </a:br>
            <a:r>
              <a:rPr lang="el-GR" sz="3200" b="1" dirty="0" smtClean="0">
                <a:latin typeface="Times New Roman" pitchFamily="18" charset="0"/>
                <a:cs typeface="Times New Roman" pitchFamily="18" charset="0"/>
              </a:rPr>
              <a:t> </a:t>
            </a:r>
            <a:r>
              <a:rPr lang="el-GR" sz="2900" b="1" dirty="0" smtClean="0">
                <a:latin typeface="Times New Roman" pitchFamily="18" charset="0"/>
                <a:cs typeface="Times New Roman" pitchFamily="18" charset="0"/>
              </a:rPr>
              <a:t>2.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8715404" cy="6286520"/>
          </a:xfrm>
        </p:spPr>
        <p:txBody>
          <a:bodyPr>
            <a:normAutofit/>
          </a:bodyPr>
          <a:lstStyle/>
          <a:p>
            <a:pPr>
              <a:buNone/>
            </a:pPr>
            <a:endParaRPr lang="el-GR" sz="2000" dirty="0" smtClean="0"/>
          </a:p>
        </p:txBody>
      </p:sp>
      <p:sp>
        <p:nvSpPr>
          <p:cNvPr id="4" name="3 - Ορθογώνιο"/>
          <p:cNvSpPr/>
          <p:nvPr/>
        </p:nvSpPr>
        <p:spPr>
          <a:xfrm>
            <a:off x="500034" y="571480"/>
            <a:ext cx="7929586" cy="62865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1800" b="1" dirty="0" smtClean="0">
              <a:solidFill>
                <a:schemeClr val="tx1"/>
              </a:solidFill>
              <a:latin typeface="Times New Roman" pitchFamily="18" charset="0"/>
              <a:cs typeface="Times New Roman" pitchFamily="18" charset="0"/>
            </a:endParaRPr>
          </a:p>
          <a:p>
            <a:pPr algn="ctr">
              <a:buNone/>
            </a:pPr>
            <a:r>
              <a:rPr lang="el-GR" sz="1800" b="1" dirty="0" smtClean="0">
                <a:solidFill>
                  <a:schemeClr val="tx1"/>
                </a:solidFill>
                <a:latin typeface="Times New Roman" pitchFamily="18" charset="0"/>
                <a:cs typeface="Times New Roman" pitchFamily="18" charset="0"/>
              </a:rPr>
              <a:t>Καταγραφή </a:t>
            </a:r>
          </a:p>
          <a:p>
            <a:r>
              <a:rPr lang="el-GR" sz="1800" dirty="0" smtClean="0">
                <a:solidFill>
                  <a:schemeClr val="tx1"/>
                </a:solidFill>
                <a:latin typeface="Times New Roman" pitchFamily="18" charset="0"/>
                <a:cs typeface="Times New Roman" pitchFamily="18" charset="0"/>
              </a:rPr>
              <a:t>Τα παιδιά βρίσκονται στη γωνιά της παρεούλας και η συζήτηση ξεκινάει από την εκπαιδευτικό με αφορμή τη γιορτή της 28ης Οκτωβρίου σχετικά με τον πόλεμο και την ειρήνη. </a:t>
            </a:r>
          </a:p>
          <a:p>
            <a:endParaRPr lang="el-GR" sz="1800" dirty="0" smtClean="0">
              <a:solidFill>
                <a:schemeClr val="tx1"/>
              </a:solidFill>
              <a:latin typeface="Times New Roman" pitchFamily="18" charset="0"/>
              <a:cs typeface="Times New Roman" pitchFamily="18" charset="0"/>
            </a:endParaRPr>
          </a:p>
          <a:p>
            <a:r>
              <a:rPr lang="el-GR" sz="1800" b="1" dirty="0" smtClean="0">
                <a:solidFill>
                  <a:schemeClr val="tx1"/>
                </a:solidFill>
                <a:latin typeface="Times New Roman" pitchFamily="18" charset="0"/>
                <a:cs typeface="Times New Roman" pitchFamily="18" charset="0"/>
              </a:rPr>
              <a:t>Η νηπιαγωγός </a:t>
            </a:r>
            <a:r>
              <a:rPr lang="el-GR" sz="1800" dirty="0" smtClean="0">
                <a:solidFill>
                  <a:srgbClr val="FF0000"/>
                </a:solidFill>
                <a:latin typeface="Times New Roman" pitchFamily="18" charset="0"/>
                <a:cs typeface="Times New Roman" pitchFamily="18" charset="0"/>
              </a:rPr>
              <a:t>θέτει κάποιες ερωτήσεις</a:t>
            </a:r>
            <a:r>
              <a:rPr lang="el-GR" sz="1800" dirty="0" smtClean="0">
                <a:solidFill>
                  <a:schemeClr val="tx1"/>
                </a:solidFill>
                <a:latin typeface="Times New Roman" pitchFamily="18" charset="0"/>
                <a:cs typeface="Times New Roman" pitchFamily="18" charset="0"/>
              </a:rPr>
              <a:t>, όπως </a:t>
            </a:r>
            <a:r>
              <a:rPr lang="el-GR" sz="1800" dirty="0" smtClean="0">
                <a:solidFill>
                  <a:srgbClr val="FF0000"/>
                </a:solidFill>
                <a:latin typeface="Times New Roman" pitchFamily="18" charset="0"/>
                <a:cs typeface="Times New Roman" pitchFamily="18" charset="0"/>
              </a:rPr>
              <a:t>για παράδειγμα </a:t>
            </a:r>
            <a:r>
              <a:rPr lang="el-GR" sz="1800" dirty="0" smtClean="0">
                <a:solidFill>
                  <a:schemeClr val="tx1"/>
                </a:solidFill>
                <a:latin typeface="Times New Roman" pitchFamily="18" charset="0"/>
                <a:cs typeface="Times New Roman" pitchFamily="18" charset="0"/>
              </a:rPr>
              <a:t>εάν έχουν ακούσει για κάποιους συγκεκριμένους πολέμους, έτσι ώστε να ξεκινήσει σιγά σιγά η συζήτηση. Όταν επικεντρώνεται η συζήτηση στον ελληνο-ιταλικό πόλεμο, </a:t>
            </a:r>
            <a:r>
              <a:rPr lang="el-GR" sz="1800" u="sng" dirty="0" smtClean="0">
                <a:solidFill>
                  <a:srgbClr val="FF0000"/>
                </a:solidFill>
                <a:latin typeface="Times New Roman" pitchFamily="18" charset="0"/>
                <a:cs typeface="Times New Roman" pitchFamily="18" charset="0"/>
              </a:rPr>
              <a:t>κάποιο παιδί </a:t>
            </a:r>
            <a:r>
              <a:rPr lang="el-GR" sz="1800" dirty="0" smtClean="0">
                <a:solidFill>
                  <a:srgbClr val="FF0000"/>
                </a:solidFill>
                <a:latin typeface="Times New Roman" pitchFamily="18" charset="0"/>
                <a:cs typeface="Times New Roman" pitchFamily="18" charset="0"/>
              </a:rPr>
              <a:t>απαντάει λάθος, αλλά </a:t>
            </a:r>
            <a:r>
              <a:rPr lang="el-GR" sz="1800" b="1" dirty="0" smtClean="0">
                <a:solidFill>
                  <a:schemeClr val="tx1"/>
                </a:solidFill>
                <a:latin typeface="Times New Roman" pitchFamily="18" charset="0"/>
                <a:cs typeface="Times New Roman" pitchFamily="18" charset="0"/>
              </a:rPr>
              <a:t>η νηπιαγωγός </a:t>
            </a:r>
            <a:r>
              <a:rPr lang="el-GR" sz="1800" dirty="0" smtClean="0">
                <a:solidFill>
                  <a:schemeClr val="tx1"/>
                </a:solidFill>
                <a:latin typeface="Times New Roman" pitchFamily="18" charset="0"/>
                <a:cs typeface="Times New Roman" pitchFamily="18" charset="0"/>
              </a:rPr>
              <a:t>δεν το διορθώνει. </a:t>
            </a:r>
          </a:p>
          <a:p>
            <a:endParaRPr lang="el-GR" sz="1800" dirty="0" smtClean="0">
              <a:solidFill>
                <a:schemeClr val="tx1"/>
              </a:solidFill>
              <a:latin typeface="Times New Roman" pitchFamily="18" charset="0"/>
              <a:cs typeface="Times New Roman" pitchFamily="18" charset="0"/>
            </a:endParaRPr>
          </a:p>
          <a:p>
            <a:r>
              <a:rPr lang="el-GR" sz="1800" dirty="0" smtClean="0">
                <a:solidFill>
                  <a:schemeClr val="tx1"/>
                </a:solidFill>
                <a:latin typeface="Times New Roman" pitchFamily="18" charset="0"/>
                <a:cs typeface="Times New Roman" pitchFamily="18" charset="0"/>
              </a:rPr>
              <a:t>Αντίθετα, </a:t>
            </a:r>
            <a:r>
              <a:rPr lang="el-GR" sz="1800" b="1" dirty="0" smtClean="0">
                <a:solidFill>
                  <a:schemeClr val="tx1"/>
                </a:solidFill>
                <a:latin typeface="Times New Roman" pitchFamily="18" charset="0"/>
                <a:cs typeface="Times New Roman" pitchFamily="18" charset="0"/>
              </a:rPr>
              <a:t>κάνοντας του ερωτήσεις </a:t>
            </a:r>
            <a:r>
              <a:rPr lang="el-GR" sz="1800" dirty="0" smtClean="0">
                <a:solidFill>
                  <a:schemeClr val="tx1"/>
                </a:solidFill>
                <a:latin typeface="Times New Roman" pitchFamily="18" charset="0"/>
                <a:cs typeface="Times New Roman" pitchFamily="18" charset="0"/>
              </a:rPr>
              <a:t>και </a:t>
            </a:r>
            <a:r>
              <a:rPr lang="el-GR" sz="1800" dirty="0" smtClean="0">
                <a:solidFill>
                  <a:srgbClr val="FF0000"/>
                </a:solidFill>
                <a:latin typeface="Times New Roman" pitchFamily="18" charset="0"/>
                <a:cs typeface="Times New Roman" pitchFamily="18" charset="0"/>
              </a:rPr>
              <a:t>παρέχοντας του καινούργια στοιχεία</a:t>
            </a:r>
            <a:r>
              <a:rPr lang="el-GR" sz="1800" dirty="0" smtClean="0">
                <a:solidFill>
                  <a:schemeClr val="tx1"/>
                </a:solidFill>
                <a:latin typeface="Times New Roman" pitchFamily="18" charset="0"/>
                <a:cs typeface="Times New Roman" pitchFamily="18" charset="0"/>
              </a:rPr>
              <a:t>, το οδηγεί στο να ξανασκεφτεί την απάντηση του και όταν διορθώνει την απάντηση του το επιβραβεύει. </a:t>
            </a:r>
          </a:p>
          <a:p>
            <a:endParaRPr lang="el-GR" sz="1800" dirty="0" smtClean="0">
              <a:solidFill>
                <a:schemeClr val="tx1"/>
              </a:solidFill>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Η ώρα της συζήτησης </a:t>
            </a:r>
            <a:r>
              <a:rPr lang="el-GR" sz="1800" b="1" dirty="0" smtClean="0">
                <a:solidFill>
                  <a:schemeClr val="tx1"/>
                </a:solidFill>
                <a:latin typeface="Times New Roman" pitchFamily="18" charset="0"/>
                <a:cs typeface="Times New Roman" pitchFamily="18" charset="0"/>
              </a:rPr>
              <a:t>μοιράζεται </a:t>
            </a:r>
            <a:r>
              <a:rPr lang="el-GR" sz="1800" dirty="0" smtClean="0">
                <a:solidFill>
                  <a:schemeClr val="tx1"/>
                </a:solidFill>
                <a:latin typeface="Times New Roman" pitchFamily="18" charset="0"/>
                <a:cs typeface="Times New Roman" pitchFamily="18" charset="0"/>
              </a:rPr>
              <a:t>μεταξύ εκπαιδευτικού και παιδιών. Αρκετές φορές, όμως, </a:t>
            </a:r>
            <a:r>
              <a:rPr lang="el-GR" sz="1800" u="sng" dirty="0" smtClean="0">
                <a:solidFill>
                  <a:srgbClr val="FF0000"/>
                </a:solidFill>
                <a:latin typeface="Times New Roman" pitchFamily="18" charset="0"/>
                <a:cs typeface="Times New Roman" pitchFamily="18" charset="0"/>
              </a:rPr>
              <a:t>τα παιδιά </a:t>
            </a:r>
            <a:r>
              <a:rPr lang="el-GR" sz="1800" dirty="0" smtClean="0">
                <a:solidFill>
                  <a:srgbClr val="FF0000"/>
                </a:solidFill>
                <a:latin typeface="Times New Roman" pitchFamily="18" charset="0"/>
                <a:cs typeface="Times New Roman" pitchFamily="18" charset="0"/>
              </a:rPr>
              <a:t>κυριαρχούν στη συζήτηση </a:t>
            </a:r>
            <a:r>
              <a:rPr lang="el-GR" sz="1800" dirty="0" smtClean="0">
                <a:solidFill>
                  <a:schemeClr val="tx1"/>
                </a:solidFill>
                <a:latin typeface="Times New Roman" pitchFamily="18" charset="0"/>
                <a:cs typeface="Times New Roman" pitchFamily="18" charset="0"/>
              </a:rPr>
              <a:t>αφού πολλές φορές </a:t>
            </a:r>
            <a:r>
              <a:rPr lang="el-GR" sz="1800" b="1" dirty="0" smtClean="0">
                <a:solidFill>
                  <a:schemeClr val="tx1"/>
                </a:solidFill>
                <a:latin typeface="Times New Roman" pitchFamily="18" charset="0"/>
                <a:cs typeface="Times New Roman" pitchFamily="18" charset="0"/>
              </a:rPr>
              <a:t>τους δίνει </a:t>
            </a:r>
            <a:r>
              <a:rPr lang="el-GR" sz="1800" dirty="0" smtClean="0">
                <a:solidFill>
                  <a:srgbClr val="FF0000"/>
                </a:solidFill>
                <a:latin typeface="Times New Roman" pitchFamily="18" charset="0"/>
                <a:cs typeface="Times New Roman" pitchFamily="18" charset="0"/>
              </a:rPr>
              <a:t>την ευκαιρία </a:t>
            </a:r>
            <a:r>
              <a:rPr lang="el-GR" sz="1800" dirty="0" smtClean="0">
                <a:solidFill>
                  <a:schemeClr val="tx1"/>
                </a:solidFill>
                <a:latin typeface="Times New Roman" pitchFamily="18" charset="0"/>
                <a:cs typeface="Times New Roman" pitchFamily="18" charset="0"/>
              </a:rPr>
              <a:t>να εκφράσουν τα προσωπικά τους βιώματα και τις εμπειρίες τους. </a:t>
            </a:r>
          </a:p>
          <a:p>
            <a:endParaRPr lang="el-GR" sz="1800" dirty="0" smtClean="0">
              <a:solidFill>
                <a:schemeClr val="tx1"/>
              </a:solidFill>
              <a:latin typeface="Times New Roman" pitchFamily="18" charset="0"/>
              <a:cs typeface="Times New Roman" pitchFamily="18" charset="0"/>
            </a:endParaRPr>
          </a:p>
          <a:p>
            <a:r>
              <a:rPr lang="el-GR" sz="1800" b="1" dirty="0" smtClean="0">
                <a:solidFill>
                  <a:schemeClr val="tx1"/>
                </a:solidFill>
                <a:latin typeface="Times New Roman" pitchFamily="18" charset="0"/>
                <a:cs typeface="Times New Roman" pitchFamily="18" charset="0"/>
              </a:rPr>
              <a:t>Η εκπαιδευτικός </a:t>
            </a:r>
            <a:r>
              <a:rPr lang="el-GR" sz="1800" dirty="0" smtClean="0">
                <a:solidFill>
                  <a:schemeClr val="tx1"/>
                </a:solidFill>
                <a:latin typeface="Times New Roman" pitchFamily="18" charset="0"/>
                <a:cs typeface="Times New Roman" pitchFamily="18" charset="0"/>
              </a:rPr>
              <a:t>ποτέ δεν τους διακόπτει, αντίθετα </a:t>
            </a:r>
            <a:r>
              <a:rPr lang="el-GR" sz="1800" dirty="0" smtClean="0">
                <a:solidFill>
                  <a:srgbClr val="FF0000"/>
                </a:solidFill>
                <a:latin typeface="Times New Roman" pitchFamily="18" charset="0"/>
                <a:cs typeface="Times New Roman" pitchFamily="18" charset="0"/>
              </a:rPr>
              <a:t>κάθεται και τους ακούει προσεκτικά </a:t>
            </a:r>
            <a:r>
              <a:rPr lang="el-GR" sz="1800" dirty="0" smtClean="0">
                <a:solidFill>
                  <a:schemeClr val="tx1"/>
                </a:solidFill>
                <a:latin typeface="Times New Roman" pitchFamily="18" charset="0"/>
                <a:cs typeface="Times New Roman" pitchFamily="18" charset="0"/>
              </a:rPr>
              <a:t>και τους </a:t>
            </a:r>
            <a:r>
              <a:rPr lang="el-GR" sz="1800" dirty="0" smtClean="0">
                <a:solidFill>
                  <a:srgbClr val="FF0000"/>
                </a:solidFill>
                <a:latin typeface="Times New Roman" pitchFamily="18" charset="0"/>
                <a:cs typeface="Times New Roman" pitchFamily="18" charset="0"/>
              </a:rPr>
              <a:t>ενθαρρύνει </a:t>
            </a:r>
            <a:r>
              <a:rPr lang="el-GR" sz="1800" dirty="0" smtClean="0">
                <a:solidFill>
                  <a:schemeClr val="tx1"/>
                </a:solidFill>
                <a:latin typeface="Times New Roman" pitchFamily="18" charset="0"/>
                <a:cs typeface="Times New Roman" pitchFamily="18" charset="0"/>
              </a:rPr>
              <a:t>να εκφράζονται ελεύθερα αλλά και να παίρνουν πρωτοβουλίες για την έναρξη μιας συζήτησης. Έτσι, ακόμα και τα πιο </a:t>
            </a:r>
            <a:r>
              <a:rPr lang="el-GR" sz="1800" u="sng" dirty="0" smtClean="0">
                <a:solidFill>
                  <a:schemeClr val="tx1"/>
                </a:solidFill>
                <a:latin typeface="Times New Roman" pitchFamily="18" charset="0"/>
                <a:cs typeface="Times New Roman" pitchFamily="18" charset="0"/>
              </a:rPr>
              <a:t>ντροπαλά παιδιά </a:t>
            </a:r>
            <a:r>
              <a:rPr lang="el-GR" sz="1800" dirty="0" smtClean="0">
                <a:solidFill>
                  <a:schemeClr val="tx1"/>
                </a:solidFill>
                <a:latin typeface="Times New Roman" pitchFamily="18" charset="0"/>
                <a:cs typeface="Times New Roman" pitchFamily="18" charset="0"/>
              </a:rPr>
              <a:t>νιώθουν άνετα να λένε τις σκέψεις τους πιο ελεύθερα.</a:t>
            </a:r>
            <a:r>
              <a:rPr lang="el-GR" sz="1800" dirty="0" smtClean="0">
                <a:latin typeface="Times New Roman" pitchFamily="18" charset="0"/>
                <a:cs typeface="Times New Roman" pitchFamily="18" charset="0"/>
              </a:rPr>
              <a:t> </a:t>
            </a:r>
          </a:p>
          <a:p>
            <a:endParaRPr lang="el-GR" sz="1600" dirty="0" smtClean="0">
              <a:solidFill>
                <a:schemeClr val="tx1"/>
              </a:solidFill>
              <a:latin typeface="Times New Roman" pitchFamily="18" charset="0"/>
              <a:cs typeface="Times New Roman" pitchFamily="18" charset="0"/>
            </a:endParaRPr>
          </a:p>
          <a:p>
            <a:pPr>
              <a:buNone/>
            </a:pPr>
            <a:endParaRPr lang="el-GR" sz="1600" dirty="0" smtClean="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latin typeface="Times New Roman" pitchFamily="18" charset="0"/>
                <a:cs typeface="Times New Roman" pitchFamily="18" charset="0"/>
              </a:rPr>
              <a:t/>
            </a:r>
            <a:br>
              <a:rPr lang="el-GR" sz="2400" b="1" dirty="0" smtClean="0">
                <a:latin typeface="Times New Roman" pitchFamily="18" charset="0"/>
                <a:cs typeface="Times New Roman" pitchFamily="18" charset="0"/>
              </a:rPr>
            </a:br>
            <a:r>
              <a:rPr lang="el-GR" sz="2900" b="1" dirty="0" smtClean="0">
                <a:latin typeface="Times New Roman" pitchFamily="18" charset="0"/>
                <a:cs typeface="Times New Roman" pitchFamily="18" charset="0"/>
              </a:rPr>
              <a:t> 3.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857232"/>
            <a:ext cx="6715140" cy="6000768"/>
          </a:xfrm>
        </p:spPr>
        <p:txBody>
          <a:bodyPr>
            <a:normAutofit/>
          </a:bodyPr>
          <a:lstStyle/>
          <a:p>
            <a:r>
              <a:rPr lang="el-GR" sz="2000" b="1" i="1" dirty="0" smtClean="0">
                <a:latin typeface="Times New Roman" pitchFamily="18" charset="0"/>
                <a:cs typeface="Times New Roman" pitchFamily="18" charset="0"/>
              </a:rPr>
              <a:t>Πώς συνδέει </a:t>
            </a:r>
            <a:r>
              <a:rPr lang="el-GR" sz="2000" i="1" dirty="0" smtClean="0">
                <a:latin typeface="Times New Roman" pitchFamily="18" charset="0"/>
                <a:cs typeface="Times New Roman" pitchFamily="18" charset="0"/>
              </a:rPr>
              <a:t>η φοιτήτρια τις παρεμβάσεις των παιδιών με τη στάση της νηπιαγωγού;</a:t>
            </a:r>
          </a:p>
          <a:p>
            <a:endParaRPr lang="el-GR" sz="2000" b="1"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Ποιες επιλογές </a:t>
            </a:r>
            <a:r>
              <a:rPr lang="el-GR" sz="2000" i="1" dirty="0" smtClean="0">
                <a:latin typeface="Times New Roman" pitchFamily="18" charset="0"/>
                <a:cs typeface="Times New Roman" pitchFamily="18" charset="0"/>
              </a:rPr>
              <a:t>της νηπιαγωγού </a:t>
            </a:r>
            <a:r>
              <a:rPr lang="el-GR" sz="2000" i="1" dirty="0" smtClean="0">
                <a:solidFill>
                  <a:srgbClr val="FF0000"/>
                </a:solidFill>
                <a:latin typeface="Times New Roman" pitchFamily="18" charset="0"/>
                <a:cs typeface="Times New Roman" pitchFamily="18" charset="0"/>
              </a:rPr>
              <a:t>θεωρεί η</a:t>
            </a:r>
            <a:r>
              <a:rPr lang="el-GR" sz="2000" i="1" dirty="0" smtClean="0">
                <a:latin typeface="Times New Roman" pitchFamily="18" charset="0"/>
                <a:cs typeface="Times New Roman" pitchFamily="18" charset="0"/>
              </a:rPr>
              <a:t> παρατηρήτρια </a:t>
            </a:r>
            <a:r>
              <a:rPr lang="el-GR" sz="2000" i="1" dirty="0" smtClean="0">
                <a:solidFill>
                  <a:srgbClr val="FF0000"/>
                </a:solidFill>
                <a:latin typeface="Times New Roman" pitchFamily="18" charset="0"/>
                <a:cs typeface="Times New Roman" pitchFamily="18" charset="0"/>
              </a:rPr>
              <a:t>ότι αξίζει να καταγραφούν </a:t>
            </a:r>
            <a:r>
              <a:rPr lang="el-GR" sz="2000" i="1" dirty="0" smtClean="0">
                <a:latin typeface="Times New Roman" pitchFamily="18" charset="0"/>
                <a:cs typeface="Times New Roman" pitchFamily="18" charset="0"/>
              </a:rPr>
              <a:t>και </a:t>
            </a:r>
            <a:r>
              <a:rPr lang="el-GR" sz="2000" i="1" dirty="0" smtClean="0">
                <a:solidFill>
                  <a:srgbClr val="FF0000"/>
                </a:solidFill>
                <a:latin typeface="Times New Roman" pitchFamily="18" charset="0"/>
                <a:cs typeface="Times New Roman" pitchFamily="18" charset="0"/>
              </a:rPr>
              <a:t>για ποιους λόγους</a:t>
            </a:r>
            <a:r>
              <a:rPr lang="el-GR" sz="2000" i="1" dirty="0" smtClean="0">
                <a:latin typeface="Times New Roman" pitchFamily="18" charset="0"/>
                <a:cs typeface="Times New Roman" pitchFamily="18" charset="0"/>
              </a:rPr>
              <a:t>;</a:t>
            </a:r>
          </a:p>
          <a:p>
            <a:endParaRPr lang="el-GR" sz="2000" b="1"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Ποιες πληροφορίες </a:t>
            </a:r>
            <a:r>
              <a:rPr lang="el-GR" sz="2000" i="1" dirty="0" smtClean="0">
                <a:latin typeface="Times New Roman" pitchFamily="18" charset="0"/>
                <a:cs typeface="Times New Roman" pitchFamily="18" charset="0"/>
              </a:rPr>
              <a:t>παραθέτει και </a:t>
            </a:r>
            <a:r>
              <a:rPr lang="el-GR" sz="2000" i="1" dirty="0" smtClean="0">
                <a:solidFill>
                  <a:srgbClr val="FF0000"/>
                </a:solidFill>
                <a:latin typeface="Times New Roman" pitchFamily="18" charset="0"/>
                <a:cs typeface="Times New Roman" pitchFamily="18" charset="0"/>
              </a:rPr>
              <a:t>σε ποιο βαθμό </a:t>
            </a:r>
            <a:r>
              <a:rPr lang="el-GR" sz="2000" i="1" dirty="0" smtClean="0">
                <a:latin typeface="Times New Roman" pitchFamily="18" charset="0"/>
                <a:cs typeface="Times New Roman" pitchFamily="18" charset="0"/>
              </a:rPr>
              <a:t>μάς επιτρέπουν να κατανοήσουμε την εκπαιδευτική διαδικασία και </a:t>
            </a:r>
            <a:r>
              <a:rPr lang="el-GR" sz="2000" i="1" dirty="0" smtClean="0">
                <a:solidFill>
                  <a:srgbClr val="FF0000"/>
                </a:solidFill>
                <a:latin typeface="Times New Roman" pitchFamily="18" charset="0"/>
                <a:cs typeface="Times New Roman" pitchFamily="18" charset="0"/>
              </a:rPr>
              <a:t>τον ρόλο </a:t>
            </a:r>
            <a:r>
              <a:rPr lang="el-GR" sz="2000" i="1" dirty="0" smtClean="0">
                <a:latin typeface="Times New Roman" pitchFamily="18" charset="0"/>
                <a:cs typeface="Times New Roman" pitchFamily="18" charset="0"/>
              </a:rPr>
              <a:t>όσων συμμετέχουν σε αυτήν;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Μπορούμε έτσι </a:t>
            </a:r>
            <a:r>
              <a:rPr lang="el-GR" sz="2000" b="1" dirty="0" smtClean="0">
                <a:latin typeface="Times New Roman" pitchFamily="18" charset="0"/>
                <a:cs typeface="Times New Roman" pitchFamily="18" charset="0"/>
              </a:rPr>
              <a:t>να κατανοήσουμε </a:t>
            </a:r>
            <a:r>
              <a:rPr lang="el-GR" sz="2000" dirty="0" smtClean="0">
                <a:latin typeface="Times New Roman" pitchFamily="18" charset="0"/>
                <a:cs typeface="Times New Roman" pitchFamily="18" charset="0"/>
              </a:rPr>
              <a:t>τη σημασία της εστίασης </a:t>
            </a:r>
          </a:p>
          <a:p>
            <a:pPr lvl="1"/>
            <a:r>
              <a:rPr lang="el-GR" sz="2000" i="1" dirty="0" smtClean="0">
                <a:latin typeface="Times New Roman" pitchFamily="18" charset="0"/>
                <a:cs typeface="Times New Roman" pitchFamily="18" charset="0"/>
              </a:rPr>
              <a:t>όχι μόνο στους </a:t>
            </a:r>
            <a:r>
              <a:rPr lang="el-GR" sz="2000" i="1" dirty="0" smtClean="0">
                <a:solidFill>
                  <a:srgbClr val="FF0000"/>
                </a:solidFill>
                <a:latin typeface="Times New Roman" pitchFamily="18" charset="0"/>
                <a:cs typeface="Times New Roman" pitchFamily="18" charset="0"/>
              </a:rPr>
              <a:t>συμμετέχοντες</a:t>
            </a:r>
            <a:r>
              <a:rPr lang="el-GR" sz="2000" i="1" dirty="0" smtClean="0">
                <a:latin typeface="Times New Roman" pitchFamily="18" charset="0"/>
                <a:cs typeface="Times New Roman" pitchFamily="18" charset="0"/>
              </a:rPr>
              <a:t> στη διαδικασία </a:t>
            </a:r>
          </a:p>
          <a:p>
            <a:pPr lvl="1"/>
            <a:r>
              <a:rPr lang="el-GR" sz="2000" i="1" dirty="0" smtClean="0">
                <a:latin typeface="Times New Roman" pitchFamily="18" charset="0"/>
                <a:cs typeface="Times New Roman" pitchFamily="18" charset="0"/>
              </a:rPr>
              <a:t>αλλά και στη μεταξύ τους </a:t>
            </a:r>
            <a:r>
              <a:rPr lang="el-GR" sz="2000" i="1" dirty="0" smtClean="0">
                <a:solidFill>
                  <a:srgbClr val="FF0000"/>
                </a:solidFill>
                <a:latin typeface="Times New Roman" pitchFamily="18" charset="0"/>
                <a:cs typeface="Times New Roman" pitchFamily="18" charset="0"/>
              </a:rPr>
              <a:t>επικοινωνία και αλληλεπίδραση</a:t>
            </a:r>
            <a:r>
              <a:rPr lang="el-GR" sz="2000" i="1" dirty="0" smtClean="0">
                <a:latin typeface="Times New Roman" pitchFamily="18" charset="0"/>
                <a:cs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7572396" cy="785794"/>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900" b="1" dirty="0" smtClean="0">
                <a:latin typeface="Times New Roman" pitchFamily="18" charset="0"/>
                <a:cs typeface="Times New Roman" pitchFamily="18" charset="0"/>
              </a:rPr>
              <a:t> </a:t>
            </a:r>
            <a:r>
              <a:rPr lang="el-GR" sz="2700" b="1" dirty="0" smtClean="0">
                <a:latin typeface="Times New Roman" pitchFamily="18" charset="0"/>
                <a:cs typeface="Times New Roman" pitchFamily="18" charset="0"/>
              </a:rPr>
              <a:t>3. Ο/Η εκπαιδευτικός και τα παιδιά </a:t>
            </a:r>
            <a:r>
              <a:rPr lang="el-GR" sz="2900" b="1" dirty="0" smtClean="0">
                <a:latin typeface="Times New Roman" pitchFamily="18" charset="0"/>
                <a:cs typeface="Times New Roman" pitchFamily="18" charset="0"/>
              </a:rPr>
              <a:t/>
            </a:r>
            <a:br>
              <a:rPr lang="el-GR" sz="2900" b="1" dirty="0" smtClean="0">
                <a:latin typeface="Times New Roman" pitchFamily="18" charset="0"/>
                <a:cs typeface="Times New Roman" pitchFamily="18" charset="0"/>
              </a:rPr>
            </a:br>
            <a:r>
              <a:rPr lang="el-GR" sz="2900" b="1" dirty="0" smtClean="0">
                <a:latin typeface="Times New Roman" pitchFamily="18" charset="0"/>
                <a:cs typeface="Times New Roman" pitchFamily="18" charset="0"/>
              </a:rPr>
              <a:t/>
            </a:r>
            <a:br>
              <a:rPr lang="el-GR" sz="29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8715404" cy="6215082"/>
          </a:xfrm>
        </p:spPr>
        <p:txBody>
          <a:bodyPr>
            <a:normAutofit/>
          </a:bodyPr>
          <a:lstStyle/>
          <a:p>
            <a:r>
              <a:rPr lang="el-GR" sz="2000" dirty="0" smtClean="0">
                <a:latin typeface="Times New Roman" pitchFamily="18" charset="0"/>
                <a:cs typeface="Times New Roman" pitchFamily="18" charset="0"/>
              </a:rPr>
              <a:t>Εστιάζοντας έτσι στους </a:t>
            </a:r>
            <a:r>
              <a:rPr lang="el-GR" sz="2000" dirty="0" smtClean="0">
                <a:solidFill>
                  <a:srgbClr val="FF0000"/>
                </a:solidFill>
                <a:latin typeface="Times New Roman" pitchFamily="18" charset="0"/>
                <a:cs typeface="Times New Roman" pitchFamily="18" charset="0"/>
              </a:rPr>
              <a:t>συμμετέχοντες </a:t>
            </a:r>
            <a:r>
              <a:rPr lang="el-GR" sz="2000" dirty="0" smtClean="0">
                <a:latin typeface="Times New Roman" pitchFamily="18" charset="0"/>
                <a:cs typeface="Times New Roman" pitchFamily="18" charset="0"/>
              </a:rPr>
              <a:t>στην εκπαιδευτική διαδικασία (εκπαιδευτικό και παιδιά) θα μπορούσαμε να ορίσουμε ως </a:t>
            </a:r>
            <a:r>
              <a:rPr lang="el-GR" sz="2000" b="1" dirty="0" smtClean="0">
                <a:latin typeface="Times New Roman" pitchFamily="18" charset="0"/>
                <a:cs typeface="Times New Roman" pitchFamily="18" charset="0"/>
              </a:rPr>
              <a:t>άξονες παρατήρησης </a:t>
            </a:r>
            <a:r>
              <a:rPr lang="el-GR" sz="2000" dirty="0" smtClean="0">
                <a:latin typeface="Times New Roman" pitchFamily="18" charset="0"/>
                <a:cs typeface="Times New Roman" pitchFamily="18" charset="0"/>
              </a:rPr>
              <a:t>τους ακόλουθους:</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14282" y="1714488"/>
          <a:ext cx="8501122" cy="4935769"/>
        </p:xfrm>
        <a:graphic>
          <a:graphicData uri="http://schemas.openxmlformats.org/drawingml/2006/table">
            <a:tbl>
              <a:tblPr firstRow="1" bandRow="1">
                <a:tableStyleId>{5C22544A-7EE6-4342-B048-85BDC9FD1C3A}</a:tableStyleId>
              </a:tblPr>
              <a:tblGrid>
                <a:gridCol w="3991831"/>
                <a:gridCol w="4509291"/>
              </a:tblGrid>
              <a:tr h="500066">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4435703">
                <a:tc>
                  <a:txBody>
                    <a:bodyPr/>
                    <a:lstStyle/>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Η</a:t>
                      </a:r>
                      <a:r>
                        <a:rPr lang="el-GR" sz="1800" b="1" kern="1200" baseline="0" dirty="0" smtClean="0">
                          <a:solidFill>
                            <a:schemeClr val="dk1"/>
                          </a:solidFill>
                          <a:latin typeface="Times New Roman" pitchFamily="18" charset="0"/>
                          <a:ea typeface="+mn-ea"/>
                          <a:cs typeface="Times New Roman" pitchFamily="18" charset="0"/>
                        </a:rPr>
                        <a:t> </a:t>
                      </a:r>
                      <a:r>
                        <a:rPr lang="el-GR" sz="1800" b="1" kern="1200" dirty="0" smtClean="0">
                          <a:solidFill>
                            <a:schemeClr val="dk1"/>
                          </a:solidFill>
                          <a:latin typeface="Times New Roman" pitchFamily="18" charset="0"/>
                          <a:ea typeface="+mn-ea"/>
                          <a:cs typeface="Times New Roman" pitchFamily="18" charset="0"/>
                        </a:rPr>
                        <a:t> σχέση του/της εκπαιδευτικού με τα παιδιά και οι τρόποι επικοινωνίας </a:t>
                      </a:r>
                      <a:r>
                        <a:rPr lang="el-GR" sz="1800" kern="1200" dirty="0" smtClean="0">
                          <a:solidFill>
                            <a:schemeClr val="dk1"/>
                          </a:solidFill>
                          <a:latin typeface="Times New Roman" pitchFamily="18" charset="0"/>
                          <a:ea typeface="+mn-ea"/>
                          <a:cs typeface="Times New Roman" pitchFamily="18" charset="0"/>
                        </a:rPr>
                        <a:t>(λεκτικής και μη λεκτικής). </a:t>
                      </a:r>
                      <a:r>
                        <a:rPr lang="el-GR" sz="1800" b="1" kern="1200" dirty="0" smtClean="0">
                          <a:solidFill>
                            <a:schemeClr val="dk1"/>
                          </a:solidFill>
                          <a:latin typeface="Times New Roman" pitchFamily="18" charset="0"/>
                          <a:ea typeface="+mn-ea"/>
                          <a:cs typeface="Times New Roman" pitchFamily="18" charset="0"/>
                        </a:rPr>
                        <a:t>Στάση </a:t>
                      </a:r>
                      <a:r>
                        <a:rPr lang="el-GR" sz="1800" kern="1200" dirty="0" smtClean="0">
                          <a:solidFill>
                            <a:schemeClr val="dk1"/>
                          </a:solidFill>
                          <a:latin typeface="Times New Roman" pitchFamily="18" charset="0"/>
                          <a:ea typeface="+mn-ea"/>
                          <a:cs typeface="Times New Roman" pitchFamily="18" charset="0"/>
                        </a:rPr>
                        <a:t>απέναντι στις παρεμβάσεις των παιδιών. </a:t>
                      </a:r>
                    </a:p>
                    <a:p>
                      <a:pPr>
                        <a:lnSpc>
                          <a:spcPct val="115000"/>
                        </a:lnSpc>
                        <a:spcAft>
                          <a:spcPts val="0"/>
                        </a:spcAft>
                      </a:pPr>
                      <a:endParaRPr lang="el-GR" sz="1800" kern="1200" baseline="30000" dirty="0" smtClean="0">
                        <a:solidFill>
                          <a:schemeClr val="dk1"/>
                        </a:solidFill>
                        <a:latin typeface="Times New Roman" pitchFamily="18" charset="0"/>
                        <a:ea typeface="+mn-ea"/>
                        <a:cs typeface="Times New Roman" pitchFamily="18" charset="0"/>
                      </a:endParaRPr>
                    </a:p>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Οι τρόποι οργάνωσης της εκπαιδευτικής διαδικασίας</a:t>
                      </a:r>
                      <a:r>
                        <a:rPr lang="el-GR" sz="1800" kern="1200" dirty="0" smtClean="0">
                          <a:solidFill>
                            <a:schemeClr val="dk1"/>
                          </a:solidFill>
                          <a:latin typeface="Times New Roman" pitchFamily="18" charset="0"/>
                          <a:ea typeface="+mn-ea"/>
                          <a:cs typeface="Times New Roman" pitchFamily="18" charset="0"/>
                        </a:rPr>
                        <a:t>: στόχοι και σχεδιασμός και οι παράμετροι που λαμβάνει υπόψη του/της. </a:t>
                      </a:r>
                    </a:p>
                    <a:p>
                      <a:pPr>
                        <a:lnSpc>
                          <a:spcPct val="115000"/>
                        </a:lnSpc>
                        <a:spcAft>
                          <a:spcPts val="0"/>
                        </a:spcAft>
                      </a:pPr>
                      <a:endParaRPr lang="el-GR" sz="1800" kern="1200" dirty="0" smtClean="0">
                        <a:solidFill>
                          <a:schemeClr val="dk1"/>
                        </a:solidFill>
                        <a:latin typeface="Times New Roman" pitchFamily="18" charset="0"/>
                        <a:ea typeface="+mn-ea"/>
                        <a:cs typeface="Times New Roman" pitchFamily="18" charset="0"/>
                      </a:endParaRP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Διαμορφώνει  ανοιχτό πλαίσιο </a:t>
                      </a:r>
                      <a:r>
                        <a:rPr lang="el-GR" sz="1800" i="1" kern="1200" dirty="0" smtClean="0">
                          <a:solidFill>
                            <a:schemeClr val="dk1"/>
                          </a:solidFill>
                          <a:latin typeface="Times New Roman" pitchFamily="18" charset="0"/>
                          <a:ea typeface="+mn-ea"/>
                          <a:cs typeface="Times New Roman" pitchFamily="18" charset="0"/>
                        </a:rPr>
                        <a:t>ανάπτυξης</a:t>
                      </a:r>
                      <a:r>
                        <a:rPr lang="el-GR" sz="1800" i="1" kern="1200" baseline="0" dirty="0" smtClean="0">
                          <a:solidFill>
                            <a:schemeClr val="dk1"/>
                          </a:solidFill>
                          <a:latin typeface="Times New Roman" pitchFamily="18" charset="0"/>
                          <a:ea typeface="+mn-ea"/>
                          <a:cs typeface="Times New Roman" pitchFamily="18" charset="0"/>
                        </a:rPr>
                        <a:t> της διαδικασίας </a:t>
                      </a:r>
                      <a:r>
                        <a:rPr lang="el-GR" sz="1800" b="1" i="1" kern="1200" baseline="0" dirty="0" smtClean="0">
                          <a:solidFill>
                            <a:schemeClr val="dk1"/>
                          </a:solidFill>
                          <a:latin typeface="Times New Roman" pitchFamily="18" charset="0"/>
                          <a:ea typeface="+mn-ea"/>
                          <a:cs typeface="Times New Roman" pitchFamily="18" charset="0"/>
                        </a:rPr>
                        <a:t>ή</a:t>
                      </a:r>
                      <a:r>
                        <a:rPr lang="el-GR" sz="1800" i="1" kern="1200" baseline="0" dirty="0" smtClean="0">
                          <a:solidFill>
                            <a:schemeClr val="dk1"/>
                          </a:solidFill>
                          <a:latin typeface="Times New Roman" pitchFamily="18" charset="0"/>
                          <a:ea typeface="+mn-ea"/>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λειτουργεί </a:t>
                      </a:r>
                      <a:r>
                        <a:rPr lang="el-GR" sz="1800" i="1" dirty="0">
                          <a:solidFill>
                            <a:srgbClr val="000000"/>
                          </a:solidFill>
                          <a:latin typeface="Times New Roman" pitchFamily="18" charset="0"/>
                          <a:ea typeface="Times New Roman"/>
                          <a:cs typeface="Times New Roman" pitchFamily="18" charset="0"/>
                        </a:rPr>
                        <a:t>με βάση έναν </a:t>
                      </a:r>
                      <a:r>
                        <a:rPr lang="el-GR" sz="1800" i="1" dirty="0" smtClean="0">
                          <a:solidFill>
                            <a:srgbClr val="FF0000"/>
                          </a:solidFill>
                          <a:latin typeface="Times New Roman" pitchFamily="18" charset="0"/>
                          <a:ea typeface="Times New Roman"/>
                          <a:cs typeface="Times New Roman" pitchFamily="18" charset="0"/>
                        </a:rPr>
                        <a:t>αυστηρά </a:t>
                      </a:r>
                      <a:r>
                        <a:rPr lang="el-GR" sz="1800" i="1" dirty="0">
                          <a:solidFill>
                            <a:srgbClr val="FF0000"/>
                          </a:solidFill>
                          <a:latin typeface="Times New Roman" pitchFamily="18" charset="0"/>
                          <a:ea typeface="Times New Roman"/>
                          <a:cs typeface="Times New Roman" pitchFamily="18" charset="0"/>
                        </a:rPr>
                        <a:t>προκαθορισμένο σχεδιασμό; </a:t>
                      </a:r>
                      <a:r>
                        <a:rPr lang="el-GR" sz="1800" dirty="0" smtClean="0">
                          <a:solidFill>
                            <a:srgbClr val="000000"/>
                          </a:solidFill>
                          <a:latin typeface="Times New Roman" pitchFamily="18" charset="0"/>
                          <a:ea typeface="Times New Roman"/>
                          <a:cs typeface="Times New Roman" pitchFamily="18" charset="0"/>
                        </a:rPr>
                        <a:t> </a:t>
                      </a:r>
                      <a:endParaRPr lang="el-GR" sz="1800" dirty="0">
                        <a:latin typeface="Times New Roman" pitchFamily="18" charset="0"/>
                        <a:ea typeface="Calibri"/>
                        <a:cs typeface="Times New Roman" pitchFamily="18" charset="0"/>
                      </a:endParaRPr>
                    </a:p>
                  </a:txBody>
                  <a:tcPr marL="25400" marR="25400" marT="0" marB="0"/>
                </a:tc>
                <a:tc>
                  <a:txBody>
                    <a:bodyPr/>
                    <a:lstStyle/>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Συμμετοχή των παιδιών στη διαδικασία: </a:t>
                      </a: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  Συμμετείχαν όλα τα παιδιά </a:t>
                      </a:r>
                      <a:r>
                        <a:rPr lang="el-GR" sz="1800" i="1" kern="1200" dirty="0" smtClean="0">
                          <a:solidFill>
                            <a:schemeClr val="dk1"/>
                          </a:solidFill>
                          <a:latin typeface="Times New Roman" pitchFamily="18" charset="0"/>
                          <a:ea typeface="+mn-ea"/>
                          <a:cs typeface="Times New Roman" pitchFamily="18" charset="0"/>
                        </a:rPr>
                        <a:t>στη δραστηριότητα; </a:t>
                      </a:r>
                    </a:p>
                    <a:p>
                      <a:pPr>
                        <a:lnSpc>
                          <a:spcPct val="115000"/>
                        </a:lnSpc>
                        <a:spcAft>
                          <a:spcPts val="0"/>
                        </a:spcAft>
                        <a:buFont typeface="Wingdings" pitchFamily="2" charset="2"/>
                        <a:buChar char="Ø"/>
                      </a:pP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Υπάρχουν παιδιά που αποκλείονται</a:t>
                      </a:r>
                      <a:r>
                        <a:rPr lang="el-GR" sz="1800" i="1" kern="1200" dirty="0" smtClean="0">
                          <a:solidFill>
                            <a:schemeClr val="dk1"/>
                          </a:solidFill>
                          <a:latin typeface="Times New Roman" pitchFamily="18" charset="0"/>
                          <a:ea typeface="+mn-ea"/>
                          <a:cs typeface="Times New Roman" pitchFamily="18" charset="0"/>
                        </a:rPr>
                        <a:t> από τη στάση του/της νηπιαγωγού ή και από τα άλλα παιδιά; </a:t>
                      </a:r>
                    </a:p>
                    <a:p>
                      <a:pPr>
                        <a:lnSpc>
                          <a:spcPct val="115000"/>
                        </a:lnSpc>
                        <a:spcAft>
                          <a:spcPts val="0"/>
                        </a:spcAft>
                      </a:pPr>
                      <a:endParaRPr lang="el-GR" sz="1800" kern="1200" dirty="0" smtClean="0">
                        <a:solidFill>
                          <a:schemeClr val="dk1"/>
                        </a:solidFill>
                        <a:latin typeface="Times New Roman" pitchFamily="18" charset="0"/>
                        <a:ea typeface="+mn-ea"/>
                        <a:cs typeface="Times New Roman" pitchFamily="18" charset="0"/>
                      </a:endParaRPr>
                    </a:p>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Ποιότητα συμμετοχής</a:t>
                      </a:r>
                      <a:r>
                        <a:rPr lang="el-GR" sz="1800" kern="1200" dirty="0" smtClean="0">
                          <a:solidFill>
                            <a:schemeClr val="dk1"/>
                          </a:solidFill>
                          <a:latin typeface="Times New Roman" pitchFamily="18" charset="0"/>
                          <a:ea typeface="+mn-ea"/>
                          <a:cs typeface="Times New Roman" pitchFamily="18" charset="0"/>
                        </a:rPr>
                        <a:t>: </a:t>
                      </a: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  Παίρνουν πρωτοβουλίες </a:t>
                      </a:r>
                      <a:r>
                        <a:rPr lang="el-GR" sz="1800" i="1" kern="1200" dirty="0" smtClean="0">
                          <a:solidFill>
                            <a:schemeClr val="dk1"/>
                          </a:solidFill>
                          <a:latin typeface="Times New Roman" pitchFamily="18" charset="0"/>
                          <a:ea typeface="+mn-ea"/>
                          <a:cs typeface="Times New Roman" pitchFamily="18" charset="0"/>
                        </a:rPr>
                        <a:t>ή απλώς ακολουθούν τις κατευθύνσεις  του εκπαιδευτικού;</a:t>
                      </a:r>
                    </a:p>
                    <a:p>
                      <a:pPr>
                        <a:lnSpc>
                          <a:spcPct val="115000"/>
                        </a:lnSpc>
                        <a:spcAft>
                          <a:spcPts val="0"/>
                        </a:spcAft>
                        <a:buFont typeface="Wingdings" pitchFamily="2" charset="2"/>
                        <a:buChar char="Ø"/>
                      </a:pP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Παρεμβαίνουν στην διαδικασία</a:t>
                      </a: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Ορίζουν </a:t>
                      </a:r>
                      <a:r>
                        <a:rPr lang="el-GR" sz="1800" i="1" dirty="0" smtClean="0">
                          <a:solidFill>
                            <a:srgbClr val="FF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σε ποιο βαθμό </a:t>
                      </a:r>
                      <a:r>
                        <a:rPr lang="el-GR" sz="1800" i="1" dirty="0">
                          <a:solidFill>
                            <a:srgbClr val="000000"/>
                          </a:solidFill>
                          <a:latin typeface="Times New Roman" pitchFamily="18" charset="0"/>
                          <a:ea typeface="Times New Roman"/>
                          <a:cs typeface="Times New Roman" pitchFamily="18" charset="0"/>
                        </a:rPr>
                        <a:t>τόσο το </a:t>
                      </a:r>
                      <a:r>
                        <a:rPr lang="el-GR" sz="1800" i="1" dirty="0">
                          <a:solidFill>
                            <a:srgbClr val="FF0000"/>
                          </a:solidFill>
                          <a:latin typeface="Times New Roman" pitchFamily="18" charset="0"/>
                          <a:ea typeface="Times New Roman"/>
                          <a:cs typeface="Times New Roman" pitchFamily="18" charset="0"/>
                        </a:rPr>
                        <a:t>θέμα </a:t>
                      </a:r>
                      <a:r>
                        <a:rPr lang="el-GR" sz="1800" i="1" dirty="0">
                          <a:solidFill>
                            <a:srgbClr val="000000"/>
                          </a:solidFill>
                          <a:latin typeface="Times New Roman" pitchFamily="18" charset="0"/>
                          <a:ea typeface="Times New Roman"/>
                          <a:cs typeface="Times New Roman" pitchFamily="18" charset="0"/>
                        </a:rPr>
                        <a:t>όσο και την </a:t>
                      </a:r>
                      <a:r>
                        <a:rPr lang="el-GR" sz="1800" i="1" dirty="0">
                          <a:solidFill>
                            <a:srgbClr val="FF0000"/>
                          </a:solidFill>
                          <a:latin typeface="Times New Roman" pitchFamily="18" charset="0"/>
                          <a:ea typeface="Times New Roman"/>
                          <a:cs typeface="Times New Roman" pitchFamily="18" charset="0"/>
                        </a:rPr>
                        <a:t>εξέλιξη</a:t>
                      </a:r>
                      <a:r>
                        <a:rPr lang="el-GR" sz="1800" i="1" dirty="0">
                          <a:solidFill>
                            <a:srgbClr val="000000"/>
                          </a:solidFill>
                          <a:latin typeface="Times New Roman" pitchFamily="18" charset="0"/>
                          <a:ea typeface="Times New Roman"/>
                          <a:cs typeface="Times New Roman" pitchFamily="18" charset="0"/>
                        </a:rPr>
                        <a:t> της εκπαιδευτικής </a:t>
                      </a:r>
                      <a:r>
                        <a:rPr lang="el-GR" sz="1800" i="1" dirty="0" smtClean="0">
                          <a:solidFill>
                            <a:srgbClr val="000000"/>
                          </a:solidFill>
                          <a:latin typeface="Times New Roman" pitchFamily="18" charset="0"/>
                          <a:ea typeface="Times New Roman"/>
                          <a:cs typeface="Times New Roman" pitchFamily="18" charset="0"/>
                        </a:rPr>
                        <a:t>διαδικασίας;</a:t>
                      </a:r>
                      <a:endParaRPr lang="el-GR" sz="1800" i="1" dirty="0">
                        <a:latin typeface="Times New Roman" pitchFamily="18" charset="0"/>
                        <a:ea typeface="Calibri"/>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00042"/>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700" b="1" dirty="0" smtClean="0">
                <a:latin typeface="Times New Roman" pitchFamily="18" charset="0"/>
                <a:cs typeface="Times New Roman" pitchFamily="18" charset="0"/>
              </a:rPr>
              <a:t> 3.Ο/Η εκπαιδευτικός και τα παιδιά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7786710" cy="6215082"/>
          </a:xfrm>
        </p:spPr>
        <p:txBody>
          <a:bodyPr>
            <a:normAutofit/>
          </a:bodyPr>
          <a:lstStyle/>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357158" y="571480"/>
          <a:ext cx="8429684" cy="5929354"/>
        </p:xfrm>
        <a:graphic>
          <a:graphicData uri="http://schemas.openxmlformats.org/drawingml/2006/table">
            <a:tbl>
              <a:tblPr firstRow="1" bandRow="1">
                <a:tableStyleId>{5C22544A-7EE6-4342-B048-85BDC9FD1C3A}</a:tableStyleId>
              </a:tblPr>
              <a:tblGrid>
                <a:gridCol w="4374395"/>
                <a:gridCol w="4055289"/>
              </a:tblGrid>
              <a:tr h="434237">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5495117">
                <a:tc>
                  <a:txBody>
                    <a:bodyPr/>
                    <a:lstStyle/>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Οι </a:t>
                      </a:r>
                      <a:r>
                        <a:rPr lang="el-GR" sz="2200" b="1" dirty="0">
                          <a:solidFill>
                            <a:srgbClr val="000000"/>
                          </a:solidFill>
                          <a:latin typeface="Times New Roman" pitchFamily="18" charset="0"/>
                          <a:ea typeface="Times New Roman"/>
                          <a:cs typeface="Times New Roman" pitchFamily="18" charset="0"/>
                        </a:rPr>
                        <a:t>διδακτικές </a:t>
                      </a:r>
                      <a:r>
                        <a:rPr lang="el-GR" sz="2200" b="1" dirty="0" smtClean="0">
                          <a:solidFill>
                            <a:srgbClr val="000000"/>
                          </a:solidFill>
                          <a:latin typeface="Times New Roman" pitchFamily="18" charset="0"/>
                          <a:ea typeface="Times New Roman"/>
                          <a:cs typeface="Times New Roman" pitchFamily="18" charset="0"/>
                        </a:rPr>
                        <a:t>του </a:t>
                      </a:r>
                      <a:r>
                        <a:rPr lang="el-GR" sz="2200" b="1" dirty="0">
                          <a:solidFill>
                            <a:srgbClr val="000000"/>
                          </a:solidFill>
                          <a:latin typeface="Times New Roman" pitchFamily="18" charset="0"/>
                          <a:ea typeface="Times New Roman"/>
                          <a:cs typeface="Times New Roman" pitchFamily="18" charset="0"/>
                        </a:rPr>
                        <a:t>επιλογές: </a:t>
                      </a:r>
                      <a:r>
                        <a:rPr lang="el-GR" sz="2200" b="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buFont typeface="Wingdings" pitchFamily="2" charset="2"/>
                        <a:buChar char="Ø"/>
                      </a:pPr>
                      <a:r>
                        <a:rPr lang="el-GR" sz="2200" b="1" dirty="0" smtClean="0">
                          <a:solidFill>
                            <a:srgbClr val="000000"/>
                          </a:solidFill>
                          <a:latin typeface="Times New Roman" pitchFamily="18" charset="0"/>
                          <a:ea typeface="Times New Roman"/>
                          <a:cs typeface="Times New Roman" pitchFamily="18" charset="0"/>
                        </a:rPr>
                        <a:t>      </a:t>
                      </a:r>
                      <a:r>
                        <a:rPr lang="el-GR" sz="2200" i="1" dirty="0" smtClean="0">
                          <a:solidFill>
                            <a:srgbClr val="FF0000"/>
                          </a:solidFill>
                          <a:latin typeface="Times New Roman" pitchFamily="18" charset="0"/>
                          <a:ea typeface="Times New Roman"/>
                          <a:cs typeface="Times New Roman" pitchFamily="18" charset="0"/>
                        </a:rPr>
                        <a:t>δραστηριότητες</a:t>
                      </a:r>
                      <a:r>
                        <a:rPr lang="el-GR" sz="2200" i="1" dirty="0" smtClean="0">
                          <a:solidFill>
                            <a:srgbClr val="000000"/>
                          </a:solidFill>
                          <a:latin typeface="Times New Roman" pitchFamily="18" charset="0"/>
                          <a:ea typeface="Times New Roman"/>
                          <a:cs typeface="Times New Roman" pitchFamily="18" charset="0"/>
                        </a:rPr>
                        <a:t> </a:t>
                      </a:r>
                      <a:r>
                        <a:rPr lang="el-GR" sz="2200" i="1" dirty="0">
                          <a:solidFill>
                            <a:srgbClr val="000000"/>
                          </a:solidFill>
                          <a:latin typeface="Times New Roman" pitchFamily="18" charset="0"/>
                          <a:ea typeface="Times New Roman"/>
                          <a:cs typeface="Times New Roman" pitchFamily="18" charset="0"/>
                        </a:rPr>
                        <a:t>που αναπτύσσονται</a:t>
                      </a:r>
                      <a:r>
                        <a:rPr lang="el-GR" sz="2200" i="1" dirty="0" smtClean="0">
                          <a:solidFill>
                            <a:srgbClr val="000000"/>
                          </a:solidFill>
                          <a:latin typeface="Times New Roman" pitchFamily="18" charset="0"/>
                          <a:ea typeface="Times New Roman"/>
                          <a:cs typeface="Times New Roman" pitchFamily="18" charset="0"/>
                        </a:rPr>
                        <a:t>,</a:t>
                      </a: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οι </a:t>
                      </a:r>
                      <a:r>
                        <a:rPr lang="el-GR" sz="2200" i="1" dirty="0">
                          <a:solidFill>
                            <a:srgbClr val="FF0000"/>
                          </a:solidFill>
                          <a:latin typeface="Times New Roman" pitchFamily="18" charset="0"/>
                          <a:ea typeface="Times New Roman"/>
                          <a:cs typeface="Times New Roman" pitchFamily="18" charset="0"/>
                        </a:rPr>
                        <a:t>γνωστικές περιοχές </a:t>
                      </a:r>
                      <a:r>
                        <a:rPr lang="el-GR" sz="2200" i="1" dirty="0">
                          <a:solidFill>
                            <a:srgbClr val="000000"/>
                          </a:solidFill>
                          <a:latin typeface="Times New Roman" pitchFamily="18" charset="0"/>
                          <a:ea typeface="Times New Roman"/>
                          <a:cs typeface="Times New Roman" pitchFamily="18" charset="0"/>
                        </a:rPr>
                        <a:t>στις οποίες </a:t>
                      </a:r>
                      <a:r>
                        <a:rPr lang="el-GR" sz="2200" i="1" dirty="0" smtClean="0">
                          <a:solidFill>
                            <a:srgbClr val="000000"/>
                          </a:solidFill>
                          <a:latin typeface="Times New Roman" pitchFamily="18" charset="0"/>
                          <a:ea typeface="Times New Roman"/>
                          <a:cs typeface="Times New Roman" pitchFamily="18" charset="0"/>
                        </a:rPr>
                        <a:t>αναφέρονται </a:t>
                      </a:r>
                      <a:r>
                        <a:rPr lang="el-GR" sz="2200" i="1" dirty="0">
                          <a:solidFill>
                            <a:srgbClr val="000000"/>
                          </a:solidFill>
                          <a:latin typeface="Times New Roman" pitchFamily="18" charset="0"/>
                          <a:ea typeface="Times New Roman"/>
                          <a:cs typeface="Times New Roman" pitchFamily="18" charset="0"/>
                        </a:rPr>
                        <a:t>και </a:t>
                      </a: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ο </a:t>
                      </a:r>
                      <a:r>
                        <a:rPr lang="el-GR" sz="2200" i="1" dirty="0">
                          <a:solidFill>
                            <a:srgbClr val="FF0000"/>
                          </a:solidFill>
                          <a:latin typeface="Times New Roman" pitchFamily="18" charset="0"/>
                          <a:ea typeface="Times New Roman"/>
                          <a:cs typeface="Times New Roman" pitchFamily="18" charset="0"/>
                        </a:rPr>
                        <a:t>ρόλος των παιδιών </a:t>
                      </a:r>
                      <a:r>
                        <a:rPr lang="el-GR" sz="2200" i="1" dirty="0">
                          <a:solidFill>
                            <a:srgbClr val="000000"/>
                          </a:solidFill>
                          <a:latin typeface="Times New Roman" pitchFamily="18" charset="0"/>
                          <a:ea typeface="Times New Roman"/>
                          <a:cs typeface="Times New Roman" pitchFamily="18" charset="0"/>
                        </a:rPr>
                        <a:t>στην εξέλιξη της δραστηριότητας</a:t>
                      </a:r>
                      <a:r>
                        <a:rPr lang="el-GR" sz="2200" i="1" dirty="0" smtClean="0">
                          <a:solidFill>
                            <a:srgbClr val="000000"/>
                          </a:solidFill>
                          <a:latin typeface="Times New Roman" pitchFamily="18" charset="0"/>
                          <a:ea typeface="Times New Roman"/>
                          <a:cs typeface="Times New Roman" pitchFamily="18" charset="0"/>
                        </a:rPr>
                        <a:t>.</a:t>
                      </a:r>
                    </a:p>
                    <a:p>
                      <a:pPr>
                        <a:lnSpc>
                          <a:spcPct val="115000"/>
                        </a:lnSpc>
                        <a:spcAft>
                          <a:spcPts val="0"/>
                        </a:spcAft>
                      </a:pPr>
                      <a:endParaRPr lang="el-GR" sz="2200" dirty="0" smtClean="0">
                        <a:solidFill>
                          <a:srgbClr val="000000"/>
                        </a:solidFill>
                        <a:latin typeface="Times New Roman" pitchFamily="18" charset="0"/>
                        <a:ea typeface="Times New Roman"/>
                        <a:cs typeface="Times New Roman" pitchFamily="18" charset="0"/>
                      </a:endParaRPr>
                    </a:p>
                  </a:txBody>
                  <a:tcPr marL="25400" marR="25400" marT="0" marB="0"/>
                </a:tc>
                <a:tc>
                  <a:txBody>
                    <a:bodyPr/>
                    <a:lstStyle/>
                    <a:p>
                      <a:pPr>
                        <a:lnSpc>
                          <a:spcPct val="115000"/>
                        </a:lnSpc>
                        <a:spcAft>
                          <a:spcPts val="0"/>
                        </a:spcAft>
                      </a:pPr>
                      <a:endParaRPr lang="el-GR" sz="22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Ενδιαφέρον </a:t>
                      </a:r>
                      <a:r>
                        <a:rPr lang="el-GR" sz="2200" b="1" dirty="0">
                          <a:solidFill>
                            <a:srgbClr val="000000"/>
                          </a:solidFill>
                          <a:latin typeface="Times New Roman" pitchFamily="18" charset="0"/>
                          <a:ea typeface="Times New Roman"/>
                          <a:cs typeface="Times New Roman" pitchFamily="18" charset="0"/>
                        </a:rPr>
                        <a:t>παιδιών</a:t>
                      </a:r>
                      <a:r>
                        <a:rPr lang="el-GR" sz="2200" dirty="0">
                          <a:solidFill>
                            <a:srgbClr val="000000"/>
                          </a:solidFill>
                          <a:latin typeface="Times New Roman" pitchFamily="18" charset="0"/>
                          <a:ea typeface="Times New Roman"/>
                          <a:cs typeface="Times New Roman" pitchFamily="18" charset="0"/>
                        </a:rPr>
                        <a:t>: </a:t>
                      </a:r>
                      <a:endParaRPr lang="el-GR" sz="2200"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a:t>
                      </a:r>
                      <a:r>
                        <a:rPr lang="el-GR" sz="2200" i="1" dirty="0" smtClean="0">
                          <a:solidFill>
                            <a:srgbClr val="FF0000"/>
                          </a:solidFill>
                          <a:latin typeface="Times New Roman" pitchFamily="18" charset="0"/>
                          <a:ea typeface="Times New Roman"/>
                          <a:cs typeface="Times New Roman" pitchFamily="18" charset="0"/>
                        </a:rPr>
                        <a:t>Πότε</a:t>
                      </a:r>
                      <a:r>
                        <a:rPr lang="el-GR" sz="2200" i="1" dirty="0" smtClean="0">
                          <a:solidFill>
                            <a:srgbClr val="000000"/>
                          </a:solidFill>
                          <a:latin typeface="Times New Roman" pitchFamily="18" charset="0"/>
                          <a:ea typeface="Times New Roman"/>
                          <a:cs typeface="Times New Roman" pitchFamily="18" charset="0"/>
                        </a:rPr>
                        <a:t> </a:t>
                      </a:r>
                      <a:r>
                        <a:rPr lang="el-GR" sz="2200" i="1" dirty="0">
                          <a:solidFill>
                            <a:srgbClr val="000000"/>
                          </a:solidFill>
                          <a:latin typeface="Times New Roman" pitchFamily="18" charset="0"/>
                          <a:ea typeface="Times New Roman"/>
                          <a:cs typeface="Times New Roman" pitchFamily="18" charset="0"/>
                        </a:rPr>
                        <a:t>τα παιδιά </a:t>
                      </a:r>
                      <a:r>
                        <a:rPr lang="el-GR" sz="2200" i="1" dirty="0">
                          <a:solidFill>
                            <a:srgbClr val="FF0000"/>
                          </a:solidFill>
                          <a:latin typeface="Times New Roman" pitchFamily="18" charset="0"/>
                          <a:ea typeface="Times New Roman"/>
                          <a:cs typeface="Times New Roman" pitchFamily="18" charset="0"/>
                        </a:rPr>
                        <a:t>δείχνουν ενδιαφέρον</a:t>
                      </a:r>
                      <a:r>
                        <a:rPr lang="el-GR" sz="2200" i="1" dirty="0" smtClean="0">
                          <a:solidFill>
                            <a:srgbClr val="FF0000"/>
                          </a:solidFill>
                          <a:latin typeface="Times New Roman" pitchFamily="18" charset="0"/>
                          <a:ea typeface="Times New Roman"/>
                          <a:cs typeface="Times New Roman" pitchFamily="18" charset="0"/>
                        </a:rPr>
                        <a:t>;</a:t>
                      </a:r>
                    </a:p>
                    <a:p>
                      <a:pPr>
                        <a:lnSpc>
                          <a:spcPct val="115000"/>
                        </a:lnSpc>
                        <a:spcAft>
                          <a:spcPts val="0"/>
                        </a:spcAft>
                        <a:buFont typeface="Wingdings" pitchFamily="2" charset="2"/>
                        <a:buChar char="Ø"/>
                      </a:pPr>
                      <a:endParaRPr lang="el-GR" sz="22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Σε </a:t>
                      </a:r>
                      <a:r>
                        <a:rPr lang="el-GR" sz="2200" i="1" dirty="0">
                          <a:solidFill>
                            <a:srgbClr val="000000"/>
                          </a:solidFill>
                          <a:latin typeface="Times New Roman" pitchFamily="18" charset="0"/>
                          <a:ea typeface="Times New Roman"/>
                          <a:cs typeface="Times New Roman" pitchFamily="18" charset="0"/>
                        </a:rPr>
                        <a:t>ποιες </a:t>
                      </a:r>
                      <a:r>
                        <a:rPr lang="el-GR" sz="2200" i="1" dirty="0" smtClean="0">
                          <a:solidFill>
                            <a:srgbClr val="000000"/>
                          </a:solidFill>
                          <a:latin typeface="Times New Roman" pitchFamily="18" charset="0"/>
                          <a:ea typeface="Times New Roman"/>
                          <a:cs typeface="Times New Roman" pitchFamily="18" charset="0"/>
                        </a:rPr>
                        <a:t>δραστηριότητες </a:t>
                      </a:r>
                      <a:r>
                        <a:rPr lang="el-GR" sz="2200" i="1" dirty="0">
                          <a:solidFill>
                            <a:srgbClr val="000000"/>
                          </a:solidFill>
                          <a:latin typeface="Times New Roman" pitchFamily="18" charset="0"/>
                          <a:ea typeface="Times New Roman"/>
                          <a:cs typeface="Times New Roman" pitchFamily="18" charset="0"/>
                        </a:rPr>
                        <a:t>που αναπτύσσονται στο νηπιαγωγείο; </a:t>
                      </a: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Ποια </a:t>
                      </a:r>
                      <a:r>
                        <a:rPr lang="el-GR" sz="2200" i="1" dirty="0">
                          <a:solidFill>
                            <a:srgbClr val="000000"/>
                          </a:solidFill>
                          <a:latin typeface="Times New Roman" pitchFamily="18" charset="0"/>
                          <a:ea typeface="Times New Roman"/>
                          <a:cs typeface="Times New Roman" pitchFamily="18" charset="0"/>
                        </a:rPr>
                        <a:t>είναι τα στοιχεία που κινητοποιούν το ενδιαφέρον τους</a:t>
                      </a:r>
                      <a:r>
                        <a:rPr lang="el-GR" sz="2200" i="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pPr>
                      <a:endParaRPr lang="el-GR" sz="2200" b="1" i="1" dirty="0" smtClean="0">
                        <a:solidFill>
                          <a:srgbClr val="000000"/>
                        </a:solidFill>
                        <a:latin typeface="Times New Roman" pitchFamily="18" charset="0"/>
                        <a:ea typeface="Times New Roman"/>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00042"/>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700" b="1" dirty="0" smtClean="0">
                <a:latin typeface="Times New Roman" pitchFamily="18" charset="0"/>
                <a:cs typeface="Times New Roman" pitchFamily="18" charset="0"/>
              </a:rPr>
              <a:t> 3. Ο/Η εκπαιδευτικός και τα παιδιά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t>  </a:t>
            </a:r>
            <a:endParaRPr lang="el-GR" sz="2700" b="1" dirty="0">
              <a:cs typeface="Times New Roman" pitchFamily="16" charset="0"/>
            </a:endParaRPr>
          </a:p>
        </p:txBody>
      </p:sp>
      <p:sp>
        <p:nvSpPr>
          <p:cNvPr id="3075" name="Rectangle 3"/>
          <p:cNvSpPr>
            <a:spLocks noGrp="1" noChangeArrowheads="1"/>
          </p:cNvSpPr>
          <p:nvPr>
            <p:ph idx="1"/>
          </p:nvPr>
        </p:nvSpPr>
        <p:spPr>
          <a:xfrm>
            <a:off x="0" y="642918"/>
            <a:ext cx="7786710" cy="6215082"/>
          </a:xfrm>
        </p:spPr>
        <p:txBody>
          <a:bodyPr>
            <a:normAutofit/>
          </a:bodyPr>
          <a:lstStyle/>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14282" y="571480"/>
          <a:ext cx="8715436" cy="6274825"/>
        </p:xfrm>
        <a:graphic>
          <a:graphicData uri="http://schemas.openxmlformats.org/drawingml/2006/table">
            <a:tbl>
              <a:tblPr firstRow="1" bandRow="1">
                <a:tableStyleId>{5C22544A-7EE6-4342-B048-85BDC9FD1C3A}</a:tableStyleId>
              </a:tblPr>
              <a:tblGrid>
                <a:gridCol w="4287432"/>
                <a:gridCol w="4428004"/>
              </a:tblGrid>
              <a:tr h="351037">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5506879">
                <a:tc>
                  <a:txBody>
                    <a:bodyPr/>
                    <a:lstStyle/>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 Τρόποι </a:t>
                      </a:r>
                      <a:r>
                        <a:rPr lang="el-GR" sz="1800" b="1" dirty="0">
                          <a:solidFill>
                            <a:srgbClr val="000000"/>
                          </a:solidFill>
                          <a:latin typeface="Times New Roman" pitchFamily="18" charset="0"/>
                          <a:ea typeface="Times New Roman"/>
                          <a:cs typeface="Times New Roman" pitchFamily="18" charset="0"/>
                        </a:rPr>
                        <a:t>ανάπτυξης των </a:t>
                      </a:r>
                      <a:r>
                        <a:rPr lang="el-GR" sz="1800" b="1" dirty="0" smtClean="0">
                          <a:solidFill>
                            <a:srgbClr val="000000"/>
                          </a:solidFill>
                          <a:latin typeface="Times New Roman" pitchFamily="18" charset="0"/>
                          <a:ea typeface="Times New Roman"/>
                          <a:cs typeface="Times New Roman" pitchFamily="18" charset="0"/>
                        </a:rPr>
                        <a:t>δραστηριοτήτων</a:t>
                      </a:r>
                      <a:r>
                        <a:rPr lang="el-GR" sz="1800" dirty="0">
                          <a:solidFill>
                            <a:srgbClr val="000000"/>
                          </a:solidFill>
                          <a:latin typeface="Times New Roman" pitchFamily="18" charset="0"/>
                          <a:ea typeface="Times New Roman"/>
                          <a:cs typeface="Times New Roman" pitchFamily="18" charset="0"/>
                        </a:rPr>
                        <a:t>: </a:t>
                      </a:r>
                      <a:endParaRPr lang="el-GR" sz="1800"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εργάζεται </a:t>
                      </a:r>
                      <a:r>
                        <a:rPr lang="el-GR" sz="1800" i="1" dirty="0">
                          <a:solidFill>
                            <a:srgbClr val="000000"/>
                          </a:solidFill>
                          <a:latin typeface="Times New Roman" pitchFamily="18" charset="0"/>
                          <a:ea typeface="Times New Roman"/>
                          <a:cs typeface="Times New Roman" pitchFamily="18" charset="0"/>
                        </a:rPr>
                        <a:t>στην </a:t>
                      </a:r>
                      <a:r>
                        <a:rPr lang="el-GR" sz="1800" i="1" dirty="0">
                          <a:solidFill>
                            <a:srgbClr val="FF0000"/>
                          </a:solidFill>
                          <a:latin typeface="Times New Roman" pitchFamily="18" charset="0"/>
                          <a:ea typeface="Times New Roman"/>
                          <a:cs typeface="Times New Roman" pitchFamily="18" charset="0"/>
                        </a:rPr>
                        <a:t>ολομέλεια,</a:t>
                      </a:r>
                      <a:r>
                        <a:rPr lang="el-GR" sz="1800" i="1" dirty="0">
                          <a:solidFill>
                            <a:srgbClr val="000000"/>
                          </a:solidFill>
                          <a:latin typeface="Times New Roman" pitchFamily="18" charset="0"/>
                          <a:ea typeface="Times New Roman"/>
                          <a:cs typeface="Times New Roman" pitchFamily="18" charset="0"/>
                        </a:rPr>
                        <a:t> με </a:t>
                      </a:r>
                      <a:r>
                        <a:rPr lang="el-GR" sz="1800" i="1" dirty="0" smtClean="0">
                          <a:solidFill>
                            <a:srgbClr val="000000"/>
                          </a:solidFill>
                          <a:latin typeface="Times New Roman" pitchFamily="18" charset="0"/>
                          <a:ea typeface="Times New Roman"/>
                          <a:cs typeface="Times New Roman" pitchFamily="18" charset="0"/>
                        </a:rPr>
                        <a:t>κάθε </a:t>
                      </a:r>
                      <a:r>
                        <a:rPr lang="el-GR" sz="1800" i="1" dirty="0">
                          <a:solidFill>
                            <a:srgbClr val="000000"/>
                          </a:solidFill>
                          <a:latin typeface="Times New Roman" pitchFamily="18" charset="0"/>
                          <a:ea typeface="Times New Roman"/>
                          <a:cs typeface="Times New Roman" pitchFamily="18" charset="0"/>
                        </a:rPr>
                        <a:t>παιδί </a:t>
                      </a:r>
                      <a:r>
                        <a:rPr lang="el-GR" sz="1800" i="1" dirty="0">
                          <a:solidFill>
                            <a:srgbClr val="FF0000"/>
                          </a:solidFill>
                          <a:latin typeface="Times New Roman" pitchFamily="18" charset="0"/>
                          <a:ea typeface="Times New Roman"/>
                          <a:cs typeface="Times New Roman" pitchFamily="18" charset="0"/>
                        </a:rPr>
                        <a:t>ατομικά </a:t>
                      </a:r>
                      <a:r>
                        <a:rPr lang="el-GR" sz="1800" i="1" dirty="0">
                          <a:solidFill>
                            <a:srgbClr val="000000"/>
                          </a:solidFill>
                          <a:latin typeface="Times New Roman" pitchFamily="18" charset="0"/>
                          <a:ea typeface="Times New Roman"/>
                          <a:cs typeface="Times New Roman" pitchFamily="18" charset="0"/>
                        </a:rPr>
                        <a:t>ή σε </a:t>
                      </a:r>
                      <a:r>
                        <a:rPr lang="el-GR" sz="1800" i="1" dirty="0">
                          <a:solidFill>
                            <a:srgbClr val="FF0000"/>
                          </a:solidFill>
                          <a:latin typeface="Times New Roman" pitchFamily="18" charset="0"/>
                          <a:ea typeface="Times New Roman"/>
                          <a:cs typeface="Times New Roman" pitchFamily="18" charset="0"/>
                        </a:rPr>
                        <a:t>ομάδες;</a:t>
                      </a:r>
                      <a:r>
                        <a:rPr lang="el-GR" sz="1800" i="1" dirty="0">
                          <a:solidFill>
                            <a:srgbClr val="000000"/>
                          </a:solidFill>
                          <a:latin typeface="Times New Roman" pitchFamily="18" charset="0"/>
                          <a:ea typeface="Times New Roman"/>
                          <a:cs typeface="Times New Roman" pitchFamily="18" charset="0"/>
                        </a:rPr>
                        <a:t>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Οργανώνει </a:t>
                      </a:r>
                      <a:r>
                        <a:rPr lang="el-GR" sz="1800" i="1" dirty="0">
                          <a:solidFill>
                            <a:srgbClr val="000000"/>
                          </a:solidFill>
                          <a:latin typeface="Times New Roman" pitchFamily="18" charset="0"/>
                          <a:ea typeface="Times New Roman"/>
                          <a:cs typeface="Times New Roman" pitchFamily="18" charset="0"/>
                        </a:rPr>
                        <a:t>δραστηριότητες που </a:t>
                      </a:r>
                      <a:r>
                        <a:rPr lang="el-GR" sz="1800" i="1" dirty="0" smtClean="0">
                          <a:solidFill>
                            <a:srgbClr val="000000"/>
                          </a:solidFill>
                          <a:latin typeface="Times New Roman" pitchFamily="18" charset="0"/>
                          <a:ea typeface="Times New Roman"/>
                          <a:cs typeface="Times New Roman" pitchFamily="18" charset="0"/>
                        </a:rPr>
                        <a:t>προϋποθέτουν </a:t>
                      </a:r>
                      <a:r>
                        <a:rPr lang="el-GR" sz="1800" i="1" dirty="0">
                          <a:solidFill>
                            <a:srgbClr val="FF0000"/>
                          </a:solidFill>
                          <a:latin typeface="Times New Roman" pitchFamily="18" charset="0"/>
                          <a:ea typeface="Times New Roman"/>
                          <a:cs typeface="Times New Roman" pitchFamily="18" charset="0"/>
                        </a:rPr>
                        <a:t>συνεργατική μάθηση; </a:t>
                      </a: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FF0000"/>
                        </a:solidFill>
                        <a:latin typeface="Times New Roman" pitchFamily="18" charset="0"/>
                        <a:ea typeface="Times New Roman"/>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r>
                        <a:rPr lang="el-GR" sz="1800" i="1" dirty="0" smtClean="0">
                          <a:solidFill>
                            <a:srgbClr val="000000"/>
                          </a:solidFill>
                          <a:latin typeface="Times New Roman" pitchFamily="18" charset="0"/>
                          <a:ea typeface="Times New Roman"/>
                          <a:cs typeface="Times New Roman" pitchFamily="18" charset="0"/>
                        </a:rPr>
                        <a:t>    Επιδιώκει </a:t>
                      </a:r>
                      <a:r>
                        <a:rPr lang="el-GR" sz="1800" i="1" dirty="0">
                          <a:solidFill>
                            <a:srgbClr val="000000"/>
                          </a:solidFill>
                          <a:latin typeface="Times New Roman" pitchFamily="18" charset="0"/>
                          <a:ea typeface="Times New Roman"/>
                          <a:cs typeface="Times New Roman" pitchFamily="18" charset="0"/>
                        </a:rPr>
                        <a:t>να </a:t>
                      </a:r>
                      <a:r>
                        <a:rPr lang="el-GR" sz="1800" i="1" dirty="0">
                          <a:solidFill>
                            <a:srgbClr val="FF0000"/>
                          </a:solidFill>
                          <a:latin typeface="Times New Roman" pitchFamily="18" charset="0"/>
                          <a:ea typeface="Times New Roman"/>
                          <a:cs typeface="Times New Roman" pitchFamily="18" charset="0"/>
                        </a:rPr>
                        <a:t>μεταδίδει γνώσεις </a:t>
                      </a:r>
                      <a:r>
                        <a:rPr lang="el-GR" sz="1800" i="1" dirty="0">
                          <a:solidFill>
                            <a:srgbClr val="000000"/>
                          </a:solidFill>
                          <a:latin typeface="Times New Roman" pitchFamily="18" charset="0"/>
                          <a:ea typeface="Times New Roman"/>
                          <a:cs typeface="Times New Roman" pitchFamily="18" charset="0"/>
                        </a:rPr>
                        <a:t>ή παρέχει </a:t>
                      </a:r>
                      <a:r>
                        <a:rPr lang="el-GR" sz="1800" i="1" dirty="0" smtClean="0">
                          <a:solidFill>
                            <a:srgbClr val="FF0000"/>
                          </a:solidFill>
                          <a:latin typeface="Times New Roman" pitchFamily="18" charset="0"/>
                          <a:ea typeface="Times New Roman"/>
                          <a:cs typeface="Times New Roman" pitchFamily="18" charset="0"/>
                        </a:rPr>
                        <a:t>ερεθίσματα </a:t>
                      </a:r>
                      <a:r>
                        <a:rPr lang="el-GR" sz="1800" i="1" dirty="0">
                          <a:solidFill>
                            <a:srgbClr val="000000"/>
                          </a:solidFill>
                          <a:latin typeface="Times New Roman" pitchFamily="18" charset="0"/>
                          <a:ea typeface="Times New Roman"/>
                          <a:cs typeface="Times New Roman" pitchFamily="18" charset="0"/>
                        </a:rPr>
                        <a:t>και υποστήριξη ώστε τα </a:t>
                      </a:r>
                      <a:r>
                        <a:rPr lang="el-GR" sz="1800" i="1" dirty="0" smtClean="0">
                          <a:solidFill>
                            <a:srgbClr val="000000"/>
                          </a:solidFill>
                          <a:latin typeface="Times New Roman" pitchFamily="18" charset="0"/>
                          <a:ea typeface="Times New Roman"/>
                          <a:cs typeface="Times New Roman" pitchFamily="18" charset="0"/>
                        </a:rPr>
                        <a:t>παιδιά</a:t>
                      </a:r>
                      <a:r>
                        <a:rPr lang="el-GR" sz="1800" i="1" dirty="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διερευνώντας</a:t>
                      </a:r>
                      <a:r>
                        <a:rPr lang="el-GR" sz="1800" i="1" baseline="0" dirty="0" smtClean="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πειραματιζόμενα </a:t>
                      </a:r>
                      <a:r>
                        <a:rPr lang="el-GR" sz="1800" i="1" dirty="0">
                          <a:solidFill>
                            <a:srgbClr val="00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αλληλεπιδρώντας</a:t>
                      </a:r>
                      <a:r>
                        <a:rPr lang="el-GR" sz="1800" i="1" dirty="0">
                          <a:solidFill>
                            <a:srgbClr val="000000"/>
                          </a:solidFill>
                          <a:latin typeface="Times New Roman" pitchFamily="18" charset="0"/>
                          <a:ea typeface="Times New Roman"/>
                          <a:cs typeface="Times New Roman" pitchFamily="18" charset="0"/>
                        </a:rPr>
                        <a:t>, </a:t>
                      </a:r>
                      <a:r>
                        <a:rPr lang="el-GR" sz="1800" i="1" dirty="0">
                          <a:solidFill>
                            <a:srgbClr val="FF0000"/>
                          </a:solidFill>
                          <a:latin typeface="Times New Roman" pitchFamily="18" charset="0"/>
                          <a:ea typeface="Times New Roman"/>
                          <a:cs typeface="Times New Roman" pitchFamily="18" charset="0"/>
                        </a:rPr>
                        <a:t>μεταξύ</a:t>
                      </a:r>
                      <a:r>
                        <a:rPr lang="el-GR" sz="1800" i="1" dirty="0">
                          <a:solidFill>
                            <a:srgbClr val="000000"/>
                          </a:solidFill>
                          <a:latin typeface="Times New Roman" pitchFamily="18" charset="0"/>
                          <a:ea typeface="Times New Roman"/>
                          <a:cs typeface="Times New Roman" pitchFamily="18" charset="0"/>
                        </a:rPr>
                        <a:t> τους, </a:t>
                      </a:r>
                      <a:r>
                        <a:rPr lang="el-GR" sz="1800" i="1" dirty="0" smtClean="0">
                          <a:solidFill>
                            <a:srgbClr val="000000"/>
                          </a:solidFill>
                          <a:latin typeface="Times New Roman" pitchFamily="18" charset="0"/>
                          <a:ea typeface="Times New Roman"/>
                          <a:cs typeface="Times New Roman" pitchFamily="18" charset="0"/>
                        </a:rPr>
                        <a:t>μαζί της, </a:t>
                      </a:r>
                      <a:r>
                        <a:rPr lang="el-GR" sz="1800" i="1" dirty="0">
                          <a:solidFill>
                            <a:srgbClr val="000000"/>
                          </a:solidFill>
                          <a:latin typeface="Times New Roman" pitchFamily="18" charset="0"/>
                          <a:ea typeface="Times New Roman"/>
                          <a:cs typeface="Times New Roman" pitchFamily="18" charset="0"/>
                        </a:rPr>
                        <a:t>με τα </a:t>
                      </a:r>
                      <a:r>
                        <a:rPr lang="el-GR" sz="1800" i="1" dirty="0">
                          <a:solidFill>
                            <a:srgbClr val="FF0000"/>
                          </a:solidFill>
                          <a:latin typeface="Times New Roman" pitchFamily="18" charset="0"/>
                          <a:ea typeface="Times New Roman"/>
                          <a:cs typeface="Times New Roman" pitchFamily="18" charset="0"/>
                        </a:rPr>
                        <a:t>υλικά</a:t>
                      </a:r>
                      <a:r>
                        <a:rPr lang="el-GR" sz="1800" i="1" dirty="0">
                          <a:solidFill>
                            <a:srgbClr val="000000"/>
                          </a:solidFill>
                          <a:latin typeface="Times New Roman" pitchFamily="18" charset="0"/>
                          <a:ea typeface="Times New Roman"/>
                          <a:cs typeface="Times New Roman" pitchFamily="18" charset="0"/>
                        </a:rPr>
                        <a:t> και με τον </a:t>
                      </a:r>
                      <a:r>
                        <a:rPr lang="el-GR" sz="1800" i="1" dirty="0" smtClean="0">
                          <a:solidFill>
                            <a:srgbClr val="FF0000"/>
                          </a:solidFill>
                          <a:latin typeface="Times New Roman" pitchFamily="18" charset="0"/>
                          <a:ea typeface="Times New Roman"/>
                          <a:cs typeface="Times New Roman" pitchFamily="18" charset="0"/>
                        </a:rPr>
                        <a:t>χώρο </a:t>
                      </a:r>
                      <a:r>
                        <a:rPr lang="el-GR" sz="1800" b="1" i="1" dirty="0">
                          <a:solidFill>
                            <a:srgbClr val="000000"/>
                          </a:solidFill>
                          <a:latin typeface="Times New Roman" pitchFamily="18" charset="0"/>
                          <a:ea typeface="Times New Roman"/>
                          <a:cs typeface="Times New Roman" pitchFamily="18" charset="0"/>
                        </a:rPr>
                        <a:t>να οικοδομήσουν γνώσεις</a:t>
                      </a:r>
                      <a:r>
                        <a:rPr lang="el-GR" sz="1800" b="1" i="1" dirty="0" smtClean="0">
                          <a:solidFill>
                            <a:srgbClr val="000000"/>
                          </a:solidFill>
                          <a:latin typeface="Times New Roman" pitchFamily="18" charset="0"/>
                          <a:ea typeface="Times New Roman"/>
                          <a:cs typeface="Times New Roman" pitchFamily="18" charset="0"/>
                        </a:rPr>
                        <a:t>;</a:t>
                      </a:r>
                      <a:r>
                        <a:rPr lang="el-GR" sz="1800" dirty="0" smtClean="0">
                          <a:latin typeface="Times New Roman" pitchFamily="18" charset="0"/>
                          <a:cs typeface="Times New Roman" pitchFamily="18" charset="0"/>
                        </a:rPr>
                        <a:t> </a:t>
                      </a: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endParaRPr lang="el-GR" sz="1800" dirty="0" smtClean="0">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endParaRPr lang="el-GR" sz="1800" dirty="0" smtClean="0">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None/>
                        <a:tabLst/>
                        <a:defRPr/>
                      </a:pPr>
                      <a:r>
                        <a:rPr lang="el-GR" sz="1600" dirty="0" smtClean="0">
                          <a:latin typeface="Times New Roman" pitchFamily="18" charset="0"/>
                          <a:cs typeface="Times New Roman" pitchFamily="18" charset="0"/>
                        </a:rPr>
                        <a:t>Πηγή: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Τσάφος, Β. (2016) (σ. 68-69)</a:t>
                      </a:r>
                      <a:endParaRPr lang="el-GR" sz="1600" i="1" dirty="0" smtClean="0">
                        <a:latin typeface="Times New Roman" pitchFamily="18" charset="0"/>
                        <a:cs typeface="Times New Roman" pitchFamily="18" charset="0"/>
                      </a:endParaRPr>
                    </a:p>
                    <a:p>
                      <a:pPr>
                        <a:lnSpc>
                          <a:spcPct val="115000"/>
                        </a:lnSpc>
                        <a:spcAft>
                          <a:spcPts val="0"/>
                        </a:spcAft>
                        <a:buFont typeface="Wingdings" pitchFamily="2" charset="2"/>
                        <a:buChar char="Ø"/>
                      </a:pPr>
                      <a:endParaRPr lang="el-GR" sz="1800" b="1" i="1" dirty="0">
                        <a:latin typeface="Times New Roman" pitchFamily="18" charset="0"/>
                        <a:ea typeface="Calibri"/>
                        <a:cs typeface="Times New Roman" pitchFamily="18" charset="0"/>
                      </a:endParaRPr>
                    </a:p>
                  </a:txBody>
                  <a:tcPr marL="25400" marR="25400" marT="0" marB="0"/>
                </a:tc>
                <a:tc>
                  <a:txBody>
                    <a:bodyPr/>
                    <a:lstStyle/>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Συνεργασία</a:t>
                      </a:r>
                      <a:r>
                        <a:rPr lang="el-GR" sz="1800" b="1" dirty="0">
                          <a:solidFill>
                            <a:srgbClr val="000000"/>
                          </a:solidFill>
                          <a:latin typeface="Times New Roman" pitchFamily="18" charset="0"/>
                          <a:ea typeface="Times New Roman"/>
                          <a:cs typeface="Times New Roman" pitchFamily="18" charset="0"/>
                        </a:rPr>
                        <a:t>: </a:t>
                      </a: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dirty="0" smtClean="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Μπορούν </a:t>
                      </a:r>
                      <a:r>
                        <a:rPr lang="el-GR" sz="1800" i="1" dirty="0">
                          <a:solidFill>
                            <a:srgbClr val="000000"/>
                          </a:solidFill>
                          <a:latin typeface="Times New Roman" pitchFamily="18" charset="0"/>
                          <a:ea typeface="Times New Roman"/>
                          <a:cs typeface="Times New Roman" pitchFamily="18" charset="0"/>
                        </a:rPr>
                        <a:t>τα παιδιά </a:t>
                      </a:r>
                      <a:r>
                        <a:rPr lang="el-GR" sz="1800" i="1" dirty="0">
                          <a:solidFill>
                            <a:srgbClr val="FF0000"/>
                          </a:solidFill>
                          <a:latin typeface="Times New Roman" pitchFamily="18" charset="0"/>
                          <a:ea typeface="Times New Roman"/>
                          <a:cs typeface="Times New Roman" pitchFamily="18" charset="0"/>
                        </a:rPr>
                        <a:t>να εργαστούν σε ομάδες</a:t>
                      </a:r>
                      <a:r>
                        <a:rPr lang="el-GR" sz="1800" i="1" dirty="0">
                          <a:solidFill>
                            <a:srgbClr val="000000"/>
                          </a:solidFill>
                          <a:latin typeface="Times New Roman" pitchFamily="18" charset="0"/>
                          <a:ea typeface="Times New Roman"/>
                          <a:cs typeface="Times New Roman" pitchFamily="18" charset="0"/>
                        </a:rPr>
                        <a:t> σε μια </a:t>
                      </a:r>
                      <a:r>
                        <a:rPr lang="el-GR" sz="1800" i="1" dirty="0" smtClean="0">
                          <a:solidFill>
                            <a:srgbClr val="000000"/>
                          </a:solidFill>
                          <a:latin typeface="Times New Roman" pitchFamily="18" charset="0"/>
                          <a:ea typeface="Times New Roman"/>
                          <a:cs typeface="Times New Roman" pitchFamily="18" charset="0"/>
                        </a:rPr>
                        <a:t>δραστηριότητα</a:t>
                      </a:r>
                      <a:r>
                        <a:rPr lang="el-GR" sz="1800" i="1" dirty="0">
                          <a:solidFill>
                            <a:srgbClr val="000000"/>
                          </a:solidFill>
                          <a:latin typeface="Times New Roman" pitchFamily="18" charset="0"/>
                          <a:ea typeface="Times New Roman"/>
                          <a:cs typeface="Times New Roman" pitchFamily="18" charset="0"/>
                        </a:rPr>
                        <a:t>;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Σε </a:t>
                      </a:r>
                      <a:r>
                        <a:rPr lang="el-GR" sz="1800" i="1" dirty="0">
                          <a:solidFill>
                            <a:srgbClr val="000000"/>
                          </a:solidFill>
                          <a:latin typeface="Times New Roman" pitchFamily="18" charset="0"/>
                          <a:ea typeface="Times New Roman"/>
                          <a:cs typeface="Times New Roman" pitchFamily="18" charset="0"/>
                        </a:rPr>
                        <a:t>ποιες περιπτώσεις </a:t>
                      </a:r>
                      <a:r>
                        <a:rPr lang="el-GR" sz="1800" i="1" dirty="0" smtClean="0">
                          <a:solidFill>
                            <a:srgbClr val="FF0000"/>
                          </a:solidFill>
                          <a:latin typeface="Times New Roman" pitchFamily="18" charset="0"/>
                          <a:ea typeface="Times New Roman"/>
                          <a:cs typeface="Times New Roman" pitchFamily="18" charset="0"/>
                        </a:rPr>
                        <a:t>συνεργάζονται</a:t>
                      </a:r>
                      <a:r>
                        <a:rPr lang="el-GR" sz="1800" i="1" dirty="0">
                          <a:solidFill>
                            <a:srgbClr val="FF0000"/>
                          </a:solidFill>
                          <a:latin typeface="Times New Roman" pitchFamily="18" charset="0"/>
                          <a:ea typeface="Times New Roman"/>
                          <a:cs typeface="Times New Roman" pitchFamily="18" charset="0"/>
                        </a:rPr>
                        <a:t>; </a:t>
                      </a: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Ποια </a:t>
                      </a:r>
                      <a:r>
                        <a:rPr lang="el-GR" sz="1800" i="1" dirty="0">
                          <a:solidFill>
                            <a:srgbClr val="FF0000"/>
                          </a:solidFill>
                          <a:latin typeface="Times New Roman" pitchFamily="18" charset="0"/>
                          <a:ea typeface="Times New Roman"/>
                          <a:cs typeface="Times New Roman" pitchFamily="18" charset="0"/>
                        </a:rPr>
                        <a:t>προβλήματα </a:t>
                      </a:r>
                      <a:r>
                        <a:rPr lang="el-GR" sz="1800" i="1" dirty="0" smtClean="0">
                          <a:solidFill>
                            <a:srgbClr val="000000"/>
                          </a:solidFill>
                          <a:latin typeface="Times New Roman" pitchFamily="18" charset="0"/>
                          <a:ea typeface="Times New Roman"/>
                          <a:cs typeface="Times New Roman" pitchFamily="18" charset="0"/>
                        </a:rPr>
                        <a:t>δημιουργούνται </a:t>
                      </a:r>
                      <a:r>
                        <a:rPr lang="el-GR" sz="1800" i="1" dirty="0">
                          <a:solidFill>
                            <a:srgbClr val="00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πώς επιλύονται; </a:t>
                      </a:r>
                      <a:endParaRPr lang="el-GR" sz="1800" b="1"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pP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Έκφραση</a:t>
                      </a:r>
                      <a:r>
                        <a:rPr lang="el-GR" sz="1800" b="1" dirty="0">
                          <a:solidFill>
                            <a:srgbClr val="000000"/>
                          </a:solidFill>
                          <a:latin typeface="Times New Roman" pitchFamily="18" charset="0"/>
                          <a:ea typeface="Times New Roman"/>
                          <a:cs typeface="Times New Roman" pitchFamily="18" charset="0"/>
                        </a:rPr>
                        <a:t>: </a:t>
                      </a: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Διατυπώνουν </a:t>
                      </a:r>
                      <a:r>
                        <a:rPr lang="el-GR" sz="1800" i="1" dirty="0">
                          <a:solidFill>
                            <a:srgbClr val="FF0000"/>
                          </a:solidFill>
                          <a:latin typeface="Times New Roman" pitchFamily="18" charset="0"/>
                          <a:ea typeface="Times New Roman"/>
                          <a:cs typeface="Times New Roman" pitchFamily="18" charset="0"/>
                        </a:rPr>
                        <a:t>τα παιδιά </a:t>
                      </a:r>
                      <a:r>
                        <a:rPr lang="el-GR" sz="1800" i="1" dirty="0" smtClean="0">
                          <a:solidFill>
                            <a:srgbClr val="FF0000"/>
                          </a:solidFill>
                          <a:latin typeface="Times New Roman" pitchFamily="18" charset="0"/>
                          <a:ea typeface="Times New Roman"/>
                          <a:cs typeface="Times New Roman" pitchFamily="18" charset="0"/>
                        </a:rPr>
                        <a:t>απορίες </a:t>
                      </a:r>
                      <a:r>
                        <a:rPr lang="el-GR" sz="1800" i="1" dirty="0">
                          <a:solidFill>
                            <a:srgbClr val="000000"/>
                          </a:solidFill>
                          <a:latin typeface="Times New Roman" pitchFamily="18" charset="0"/>
                          <a:ea typeface="Times New Roman"/>
                          <a:cs typeface="Times New Roman" pitchFamily="18" charset="0"/>
                        </a:rPr>
                        <a:t>και ερωτήματα;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Εκφράζουν </a:t>
                      </a:r>
                      <a:r>
                        <a:rPr lang="el-GR" sz="1800" i="1" dirty="0">
                          <a:solidFill>
                            <a:srgbClr val="000000"/>
                          </a:solidFill>
                          <a:latin typeface="Times New Roman" pitchFamily="18" charset="0"/>
                          <a:ea typeface="Times New Roman"/>
                          <a:cs typeface="Times New Roman" pitchFamily="18" charset="0"/>
                        </a:rPr>
                        <a:t>τις </a:t>
                      </a:r>
                      <a:r>
                        <a:rPr lang="el-GR" sz="1800" i="1" dirty="0">
                          <a:solidFill>
                            <a:srgbClr val="FF0000"/>
                          </a:solidFill>
                          <a:latin typeface="Times New Roman" pitchFamily="18" charset="0"/>
                          <a:ea typeface="Times New Roman"/>
                          <a:cs typeface="Times New Roman" pitchFamily="18" charset="0"/>
                        </a:rPr>
                        <a:t>απόψεις</a:t>
                      </a:r>
                      <a:r>
                        <a:rPr lang="el-GR" sz="1800" i="1" dirty="0">
                          <a:solidFill>
                            <a:srgbClr val="000000"/>
                          </a:solidFill>
                          <a:latin typeface="Times New Roman" pitchFamily="18" charset="0"/>
                          <a:ea typeface="Times New Roman"/>
                          <a:cs typeface="Times New Roman" pitchFamily="18" charset="0"/>
                        </a:rPr>
                        <a:t> τους και τα βιώματα τους; </a:t>
                      </a:r>
                      <a:r>
                        <a:rPr lang="el-GR" sz="1800" i="1" dirty="0" smtClean="0">
                          <a:solidFill>
                            <a:srgbClr val="000000"/>
                          </a:solidFill>
                          <a:latin typeface="Times New Roman" pitchFamily="18" charset="0"/>
                          <a:ea typeface="Times New Roman"/>
                          <a:cs typeface="Times New Roman" pitchFamily="18" charset="0"/>
                        </a:rPr>
                        <a:t>Σε </a:t>
                      </a:r>
                      <a:r>
                        <a:rPr lang="el-GR" sz="1800" i="1" dirty="0">
                          <a:solidFill>
                            <a:srgbClr val="000000"/>
                          </a:solidFill>
                          <a:latin typeface="Times New Roman" pitchFamily="18" charset="0"/>
                          <a:ea typeface="Times New Roman"/>
                          <a:cs typeface="Times New Roman" pitchFamily="18" charset="0"/>
                        </a:rPr>
                        <a:t>ποιες περιπτώσεις;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Πώς αντιμετωπίζονται </a:t>
                      </a:r>
                      <a:r>
                        <a:rPr lang="el-GR" sz="1800" i="1" dirty="0">
                          <a:solidFill>
                            <a:srgbClr val="FF0000"/>
                          </a:solidFill>
                          <a:latin typeface="Times New Roman" pitchFamily="18" charset="0"/>
                          <a:ea typeface="Times New Roman"/>
                          <a:cs typeface="Times New Roman" pitchFamily="18" charset="0"/>
                        </a:rPr>
                        <a:t>οι «άστοχες» </a:t>
                      </a:r>
                      <a:r>
                        <a:rPr lang="el-GR" sz="1800" i="1" dirty="0">
                          <a:solidFill>
                            <a:srgbClr val="000000"/>
                          </a:solidFill>
                          <a:latin typeface="Times New Roman" pitchFamily="18" charset="0"/>
                          <a:ea typeface="Times New Roman"/>
                          <a:cs typeface="Times New Roman" pitchFamily="18" charset="0"/>
                        </a:rPr>
                        <a:t>παρεμβάσεις τους τόσο από τον/την εκπαιδευτικό όσο και από τα άλλα παιδιά;</a:t>
                      </a:r>
                      <a:endParaRPr lang="el-GR" sz="1800" i="1" dirty="0">
                        <a:latin typeface="Times New Roman" pitchFamily="18" charset="0"/>
                        <a:ea typeface="Calibri"/>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sz="2400" dirty="0" smtClean="0">
                <a:latin typeface="Times New Roman" pitchFamily="18" charset="0"/>
                <a:cs typeface="Times New Roman" pitchFamily="18" charset="0"/>
              </a:rPr>
              <a:t>Βιβλιογραφία </a:t>
            </a:r>
          </a:p>
          <a:p>
            <a:r>
              <a:rPr lang="el-GR" sz="2400" dirty="0" err="1" smtClean="0">
                <a:latin typeface="Times New Roman" pitchFamily="18" charset="0"/>
                <a:cs typeface="Times New Roman" pitchFamily="18" charset="0"/>
              </a:rPr>
              <a:t>Ανδρούσου</a:t>
            </a:r>
            <a:r>
              <a:rPr lang="el-GR" sz="2400" dirty="0" smtClean="0">
                <a:latin typeface="Times New Roman" pitchFamily="18" charset="0"/>
                <a:cs typeface="Times New Roman" pitchFamily="18" charset="0"/>
              </a:rPr>
              <a:t>, Α., </a:t>
            </a:r>
            <a:r>
              <a:rPr lang="el-GR" sz="2400" dirty="0" err="1" smtClean="0">
                <a:latin typeface="Times New Roman" pitchFamily="18" charset="0"/>
                <a:cs typeface="Times New Roman" pitchFamily="18" charset="0"/>
              </a:rPr>
              <a:t>Κορτέση</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Δαθέρμου</a:t>
            </a:r>
            <a:r>
              <a:rPr lang="el-GR" sz="2400" dirty="0" smtClean="0">
                <a:latin typeface="Times New Roman" pitchFamily="18" charset="0"/>
                <a:cs typeface="Times New Roman" pitchFamily="18" charset="0"/>
              </a:rPr>
              <a:t>, Χ., Τσάφος, Β. (2016). Η παρατήρηση ως εργαλείο των εκπαιδευτικών. Στο: </a:t>
            </a:r>
            <a:r>
              <a:rPr lang="el-GR" sz="2400" i="1" dirty="0" smtClean="0">
                <a:latin typeface="Times New Roman" pitchFamily="18" charset="0"/>
                <a:cs typeface="Times New Roman" pitchFamily="18" charset="0"/>
              </a:rPr>
              <a:t>Διερεύνηση και κατανόηση παραμέτρων της εκπαιδευτικής διαδικασίας, </a:t>
            </a:r>
            <a:r>
              <a:rPr lang="el-GR" sz="2400" dirty="0" smtClean="0">
                <a:latin typeface="Times New Roman" pitchFamily="18" charset="0"/>
                <a:cs typeface="Times New Roman" pitchFamily="18" charset="0"/>
              </a:rPr>
              <a:t>Τσάφος Β. (</a:t>
            </a:r>
            <a:r>
              <a:rPr lang="el-GR" sz="2400" dirty="0" err="1" smtClean="0">
                <a:latin typeface="Times New Roman" pitchFamily="18" charset="0"/>
                <a:cs typeface="Times New Roman" pitchFamily="18" charset="0"/>
              </a:rPr>
              <a:t>επιμ</a:t>
            </a:r>
            <a:r>
              <a:rPr lang="el-GR" sz="2400" dirty="0" smtClean="0">
                <a:latin typeface="Times New Roman" pitchFamily="18" charset="0"/>
                <a:cs typeface="Times New Roman" pitchFamily="18" charset="0"/>
              </a:rPr>
              <a:t>.), (</a:t>
            </a:r>
            <a:r>
              <a:rPr lang="el-GR" sz="2400" i="1" dirty="0" smtClean="0">
                <a:latin typeface="Times New Roman" pitchFamily="18" charset="0"/>
                <a:cs typeface="Times New Roman" pitchFamily="18" charset="0"/>
              </a:rPr>
              <a:t>Τεύχος 2 , </a:t>
            </a:r>
            <a:r>
              <a:rPr lang="el-GR" sz="2400" i="1" dirty="0" err="1" smtClean="0">
                <a:latin typeface="Times New Roman" pitchFamily="18" charset="0"/>
                <a:cs typeface="Times New Roman" pitchFamily="18" charset="0"/>
              </a:rPr>
              <a:t>σσ</a:t>
            </a:r>
            <a:r>
              <a:rPr lang="el-GR" sz="2400" i="1" dirty="0" smtClean="0">
                <a:latin typeface="Times New Roman" pitchFamily="18" charset="0"/>
                <a:cs typeface="Times New Roman" pitchFamily="18" charset="0"/>
              </a:rPr>
              <a:t>. 49-69).</a:t>
            </a:r>
            <a:endParaRPr lang="el-GR" sz="24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15404"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1: Ο εσωτερικός χώρος ενός νηπιαγωγείου</a:t>
            </a:r>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0" y="0"/>
            <a:ext cx="9144000" cy="66437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fontScale="92500" lnSpcReduction="10000"/>
          </a:bodyPr>
          <a:lstStyle/>
          <a:p>
            <a:pPr algn="ctr">
              <a:buNone/>
            </a:pPr>
            <a:endParaRPr lang="el-GR" sz="1800" b="1" u="sng" dirty="0" smtClean="0">
              <a:solidFill>
                <a:schemeClr val="tx1"/>
              </a:solidFill>
              <a:latin typeface="Calibri" pitchFamily="34" charset="0"/>
              <a:cs typeface="Times New Roman" pitchFamily="18" charset="0"/>
            </a:endParaRPr>
          </a:p>
          <a:p>
            <a:pPr algn="ctr">
              <a:buNone/>
            </a:pPr>
            <a:r>
              <a:rPr lang="el-GR" sz="2000" b="1" dirty="0" smtClean="0">
                <a:latin typeface="Times New Roman" pitchFamily="18" charset="0"/>
                <a:cs typeface="Times New Roman" pitchFamily="18" charset="0"/>
              </a:rPr>
              <a:t>Ο ρόλος του εκπαιδευτικού στο σχεδιασμό συμμετοχικών πρακτικών.</a:t>
            </a:r>
            <a:endParaRPr lang="el-GR" sz="2000" dirty="0" smtClean="0">
              <a:latin typeface="Times New Roman" pitchFamily="18" charset="0"/>
              <a:cs typeface="Times New Roman" pitchFamily="18" charset="0"/>
            </a:endParaRPr>
          </a:p>
          <a:p>
            <a:pPr>
              <a:buNone/>
            </a:pPr>
            <a:r>
              <a:rPr lang="el-GR" sz="1800" b="1" dirty="0" smtClean="0">
                <a:latin typeface="Times New Roman" pitchFamily="18" charset="0"/>
                <a:cs typeface="Times New Roman" pitchFamily="18" charset="0"/>
              </a:rPr>
              <a:t> </a:t>
            </a:r>
            <a:endParaRPr lang="el-GR" sz="1800" dirty="0" smtClean="0">
              <a:latin typeface="Times New Roman" pitchFamily="18" charset="0"/>
              <a:cs typeface="Times New Roman" pitchFamily="18" charset="0"/>
            </a:endParaRPr>
          </a:p>
          <a:p>
            <a:pPr>
              <a:buNone/>
            </a:pPr>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Ένα παράδειγμα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Παρατηρήστε προσεκτικά τις παρακάτω φωτογραφίες. Τι σχολιασμό/καταγραφή παρατηρήσεων θα κάνατε; </a:t>
            </a:r>
            <a:r>
              <a:rPr lang="el-GR" sz="1800" dirty="0" smtClean="0">
                <a:solidFill>
                  <a:srgbClr val="FF0000"/>
                </a:solidFill>
                <a:latin typeface="Times New Roman" pitchFamily="18" charset="0"/>
                <a:cs typeface="Times New Roman" pitchFamily="18" charset="0"/>
              </a:rPr>
              <a:t>Ποια ερεθίσματα πιστεύετε ότι παρέχει ο χώρος </a:t>
            </a:r>
            <a:r>
              <a:rPr lang="el-GR" sz="1800" dirty="0" smtClean="0">
                <a:solidFill>
                  <a:srgbClr val="FF0000"/>
                </a:solidFill>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του νηπιαγωγείου στα </a:t>
            </a:r>
            <a:r>
              <a:rPr lang="el-GR" sz="1800" dirty="0" smtClean="0">
                <a:solidFill>
                  <a:srgbClr val="FF0000"/>
                </a:solidFill>
                <a:latin typeface="Times New Roman" pitchFamily="18" charset="0"/>
                <a:cs typeface="Times New Roman" pitchFamily="18" charset="0"/>
              </a:rPr>
              <a:t>παιδιά; Εσείς πως θα οργανώνατε την βιβλιοθήκη της τάξης σας;</a:t>
            </a:r>
            <a:endParaRPr lang="el-GR" sz="1800" dirty="0" smtClean="0">
              <a:solidFill>
                <a:srgbClr val="FF0000"/>
              </a:solidFill>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700" dirty="0" smtClean="0"/>
              <a:t>Φωτογραφία 2: Η βιβλιοθήκη ενός νηπιαγωγείου</a:t>
            </a:r>
            <a:r>
              <a:rPr lang="el-GR" sz="1700" dirty="0" smtClean="0">
                <a:latin typeface="Times New Roman" pitchFamily="18" charset="0"/>
                <a:cs typeface="Times New Roman" pitchFamily="18" charset="0"/>
              </a:rPr>
              <a:t> </a:t>
            </a:r>
          </a:p>
          <a:p>
            <a:r>
              <a:rPr lang="el-GR" sz="1700" dirty="0" smtClean="0">
                <a:latin typeface="Times New Roman" pitchFamily="18" charset="0"/>
                <a:cs typeface="Times New Roman" pitchFamily="18" charset="0"/>
              </a:rPr>
              <a:t>Ανδρούσου, Α., </a:t>
            </a:r>
            <a:r>
              <a:rPr lang="el-GR" sz="1700" dirty="0" err="1" smtClean="0">
                <a:latin typeface="Times New Roman" pitchFamily="18" charset="0"/>
                <a:cs typeface="Times New Roman" pitchFamily="18" charset="0"/>
              </a:rPr>
              <a:t>Κορτέση</a:t>
            </a:r>
            <a:r>
              <a:rPr lang="el-GR" sz="1700" dirty="0" smtClean="0">
                <a:latin typeface="Times New Roman" pitchFamily="18" charset="0"/>
                <a:cs typeface="Times New Roman" pitchFamily="18" charset="0"/>
              </a:rPr>
              <a:t>-</a:t>
            </a:r>
            <a:r>
              <a:rPr lang="el-GR" sz="1700" dirty="0" err="1" smtClean="0">
                <a:latin typeface="Times New Roman" pitchFamily="18" charset="0"/>
                <a:cs typeface="Times New Roman" pitchFamily="18" charset="0"/>
              </a:rPr>
              <a:t>Δαθέρμου</a:t>
            </a:r>
            <a:r>
              <a:rPr lang="el-GR" sz="1700" dirty="0" smtClean="0">
                <a:latin typeface="Times New Roman" pitchFamily="18" charset="0"/>
                <a:cs typeface="Times New Roman" pitchFamily="18" charset="0"/>
              </a:rPr>
              <a:t>, Χ., </a:t>
            </a:r>
            <a:r>
              <a:rPr lang="el-GR" sz="1700" dirty="0" err="1" smtClean="0">
                <a:latin typeface="Times New Roman" pitchFamily="18" charset="0"/>
                <a:cs typeface="Times New Roman" pitchFamily="18" charset="0"/>
              </a:rPr>
              <a:t>Τσάφος</a:t>
            </a:r>
            <a:r>
              <a:rPr lang="el-GR" sz="1700" dirty="0" smtClean="0">
                <a:latin typeface="Times New Roman" pitchFamily="18" charset="0"/>
                <a:cs typeface="Times New Roman" pitchFamily="18" charset="0"/>
              </a:rPr>
              <a:t>, Β. (2016) (σ. 57-62)</a:t>
            </a:r>
            <a:endParaRPr lang="el-GR" sz="1700" dirty="0" smtClean="0"/>
          </a:p>
          <a:p>
            <a:endParaRPr lang="el-GR" sz="1800" dirty="0" smtClean="0"/>
          </a:p>
          <a:p>
            <a:pPr>
              <a:buNone/>
            </a:pPr>
            <a:endParaRPr lang="el-GR" sz="1800" dirty="0">
              <a:solidFill>
                <a:schemeClr val="tx1"/>
              </a:solidFill>
              <a:latin typeface="Calibri" pitchFamily="34" charset="0"/>
            </a:endParaRPr>
          </a:p>
        </p:txBody>
      </p:sp>
      <p:pic>
        <p:nvPicPr>
          <p:cNvPr id="3" name="2 - Εικόνα"/>
          <p:cNvPicPr/>
          <p:nvPr/>
        </p:nvPicPr>
        <p:blipFill>
          <a:blip r:embed="rId2"/>
          <a:srcRect/>
          <a:stretch>
            <a:fillRect/>
          </a:stretch>
        </p:blipFill>
        <p:spPr bwMode="auto">
          <a:xfrm>
            <a:off x="857224" y="1928802"/>
            <a:ext cx="7215238" cy="421484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71472" y="214290"/>
            <a:ext cx="7983565" cy="5929354"/>
          </a:xfrm>
          <a:prstGeom prst="rect">
            <a:avLst/>
          </a:prstGeom>
          <a:noFill/>
          <a:ln w="9525">
            <a:noFill/>
            <a:miter lim="800000"/>
            <a:headEnd/>
            <a:tailEnd/>
          </a:ln>
          <a:effec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290"/>
            <a:ext cx="2400288" cy="785818"/>
          </a:xfrm>
        </p:spPr>
        <p:txBody>
          <a:bodyPr>
            <a:normAutofit fontScale="90000"/>
          </a:bodyPr>
          <a:lstStyle/>
          <a:p>
            <a:r>
              <a:rPr lang="el-GR" dirty="0" smtClean="0"/>
              <a:t>Οφέλη ενός άνετου χώρου στο νηπιαγωγείο</a:t>
            </a:r>
            <a:endParaRPr lang="el-GR" dirty="0"/>
          </a:p>
        </p:txBody>
      </p:sp>
      <p:sp>
        <p:nvSpPr>
          <p:cNvPr id="4" name="3 - Θέση κειμένου"/>
          <p:cNvSpPr>
            <a:spLocks noGrp="1"/>
          </p:cNvSpPr>
          <p:nvPr>
            <p:ph type="body" sz="half" idx="2"/>
          </p:nvPr>
        </p:nvSpPr>
        <p:spPr>
          <a:xfrm>
            <a:off x="0" y="1142984"/>
            <a:ext cx="2857489" cy="5572164"/>
          </a:xfrm>
        </p:spPr>
        <p:txBody>
          <a:bodyPr>
            <a:noAutofit/>
          </a:bodyPr>
          <a:lstStyle/>
          <a:p>
            <a:r>
              <a:rPr lang="el-GR" sz="1630" dirty="0" smtClean="0"/>
              <a:t>Ένας άνετος χώρος παρέχει μια πολύτιμη ευκαιρία στα παιδιά </a:t>
            </a:r>
            <a:r>
              <a:rPr lang="el-GR" sz="1630" b="1" dirty="0" smtClean="0"/>
              <a:t>να χαλαρώσουν </a:t>
            </a:r>
            <a:r>
              <a:rPr lang="el-GR" sz="1630" dirty="0" smtClean="0"/>
              <a:t>σε μια πολυάσχολη τάξη γεμάτη δραστηριότητες και αλληλεπιδράσεις.</a:t>
            </a:r>
          </a:p>
          <a:p>
            <a:endParaRPr lang="el-GR" sz="1630" dirty="0" smtClean="0"/>
          </a:p>
          <a:p>
            <a:pPr lvl="0" fontAlgn="base"/>
            <a:r>
              <a:rPr lang="el-GR" sz="1630" b="1" dirty="0" smtClean="0"/>
              <a:t>Προωθεί τη συναισθηματική ρύθμιση:</a:t>
            </a:r>
            <a:r>
              <a:rPr lang="el-GR" sz="1630" dirty="0" smtClean="0"/>
              <a:t> Τα παιδιά μπορούν να </a:t>
            </a:r>
            <a:r>
              <a:rPr lang="el-GR" sz="1630" dirty="0" smtClean="0">
                <a:solidFill>
                  <a:srgbClr val="FF0000"/>
                </a:solidFill>
              </a:rPr>
              <a:t>ηρεμήσουν</a:t>
            </a:r>
            <a:r>
              <a:rPr lang="el-GR" sz="1630" dirty="0" smtClean="0"/>
              <a:t>, </a:t>
            </a:r>
            <a:r>
              <a:rPr lang="el-GR" sz="1630" dirty="0" smtClean="0">
                <a:solidFill>
                  <a:srgbClr val="FF0000"/>
                </a:solidFill>
              </a:rPr>
              <a:t>να ελέγξουν τα συναισθήματά</a:t>
            </a:r>
            <a:r>
              <a:rPr lang="el-GR" sz="1630" dirty="0" smtClean="0"/>
              <a:t> τους και να </a:t>
            </a:r>
            <a:r>
              <a:rPr lang="el-GR" sz="1630" dirty="0" smtClean="0">
                <a:solidFill>
                  <a:srgbClr val="FF0000"/>
                </a:solidFill>
              </a:rPr>
              <a:t>διαχειρίζονται </a:t>
            </a:r>
            <a:r>
              <a:rPr lang="el-GR" sz="1630" dirty="0" smtClean="0"/>
              <a:t>το άγχος.</a:t>
            </a:r>
          </a:p>
          <a:p>
            <a:pPr lvl="0" fontAlgn="base"/>
            <a:endParaRPr lang="el-GR" sz="1630" dirty="0" smtClean="0"/>
          </a:p>
          <a:p>
            <a:pPr lvl="0" fontAlgn="base"/>
            <a:r>
              <a:rPr lang="el-GR" sz="1630" b="1" dirty="0" smtClean="0"/>
              <a:t>Υποστηρίζει τη γνωστική ανάπτυξη:</a:t>
            </a:r>
            <a:r>
              <a:rPr lang="el-GR" sz="1630" dirty="0" smtClean="0"/>
              <a:t> Ένας άνετος χώρος προσφέρει ήσυχο χρόνο όπου τα παιδιά μπορούν </a:t>
            </a:r>
            <a:r>
              <a:rPr lang="el-GR" sz="1630" dirty="0" smtClean="0">
                <a:solidFill>
                  <a:srgbClr val="FF0000"/>
                </a:solidFill>
              </a:rPr>
              <a:t>να επικεντρωθούν σε μοναχικές δραστηριότητες </a:t>
            </a:r>
            <a:r>
              <a:rPr lang="el-GR" sz="1630" dirty="0" smtClean="0"/>
              <a:t>όπως το διάβασμα, η κατασκευή με τουβλάκια ή το σχέδιο. </a:t>
            </a:r>
          </a:p>
          <a:p>
            <a:pPr lvl="0" fontAlgn="base"/>
            <a:endParaRPr lang="el-GR" dirty="0" smtClean="0"/>
          </a:p>
        </p:txBody>
      </p:sp>
      <p:pic>
        <p:nvPicPr>
          <p:cNvPr id="3074" name="Picture 2"/>
          <p:cNvPicPr>
            <a:picLocks noGrp="1" noChangeAspect="1" noChangeArrowheads="1"/>
          </p:cNvPicPr>
          <p:nvPr>
            <p:ph idx="1"/>
          </p:nvPr>
        </p:nvPicPr>
        <p:blipFill>
          <a:blip r:embed="rId2"/>
          <a:srcRect/>
          <a:stretch>
            <a:fillRect/>
          </a:stretch>
        </p:blipFill>
        <p:spPr bwMode="auto">
          <a:xfrm>
            <a:off x="2857488" y="428604"/>
            <a:ext cx="6286513" cy="5715040"/>
          </a:xfrm>
          <a:prstGeom prst="rect">
            <a:avLst/>
          </a:prstGeom>
          <a:noFill/>
          <a:ln w="9525">
            <a:noFill/>
            <a:miter lim="800000"/>
            <a:headEnd/>
            <a:tailEnd/>
          </a:ln>
          <a:effectLst/>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257412" cy="1162050"/>
          </a:xfrm>
        </p:spPr>
        <p:txBody>
          <a:bodyPr>
            <a:normAutofit fontScale="90000"/>
          </a:bodyPr>
          <a:lstStyle/>
          <a:p>
            <a:r>
              <a:rPr lang="el-GR" dirty="0" smtClean="0"/>
              <a:t>Οφέλη ενός άνετου χώρου στο νηπιαγωγείο</a:t>
            </a:r>
            <a:br>
              <a:rPr lang="el-GR" dirty="0" smtClean="0"/>
            </a:br>
            <a:endParaRPr lang="el-GR" dirty="0"/>
          </a:p>
        </p:txBody>
      </p:sp>
      <p:sp>
        <p:nvSpPr>
          <p:cNvPr id="4" name="3 - Θέση κειμένου"/>
          <p:cNvSpPr>
            <a:spLocks noGrp="1"/>
          </p:cNvSpPr>
          <p:nvPr>
            <p:ph type="body" sz="half" idx="2"/>
          </p:nvPr>
        </p:nvSpPr>
        <p:spPr>
          <a:xfrm>
            <a:off x="0" y="928670"/>
            <a:ext cx="2714613" cy="5715040"/>
          </a:xfrm>
        </p:spPr>
        <p:txBody>
          <a:bodyPr>
            <a:normAutofit fontScale="92500"/>
          </a:bodyPr>
          <a:lstStyle/>
          <a:p>
            <a:pPr lvl="0" fontAlgn="base"/>
            <a:r>
              <a:rPr lang="el-GR" sz="1650" b="1" dirty="0" smtClean="0"/>
              <a:t>Ενθαρρύνει τη δημιουργικότητα:</a:t>
            </a:r>
            <a:r>
              <a:rPr lang="el-GR" sz="1650" dirty="0" smtClean="0"/>
              <a:t> Όταν τα παιδιά έχουν πρόσβαση σε έναν άνετο χώρο γεμάτο με μαλακά έπιπλα, </a:t>
            </a:r>
            <a:r>
              <a:rPr lang="el-GR" sz="1650" dirty="0" smtClean="0">
                <a:solidFill>
                  <a:srgbClr val="FF0000"/>
                </a:solidFill>
              </a:rPr>
              <a:t>μαξιλάρια και  αισθητηριακά υλικά</a:t>
            </a:r>
            <a:r>
              <a:rPr lang="el-GR" sz="1650" dirty="0" smtClean="0"/>
              <a:t>, είναι πιο πιθανό να ασχοληθούν με το </a:t>
            </a:r>
            <a:r>
              <a:rPr lang="el-GR" sz="1650" dirty="0" smtClean="0">
                <a:solidFill>
                  <a:srgbClr val="FF0000"/>
                </a:solidFill>
              </a:rPr>
              <a:t>ευφάνταστο παιχνίδι</a:t>
            </a:r>
            <a:r>
              <a:rPr lang="el-GR" sz="1650" dirty="0" smtClean="0"/>
              <a:t>, το οποίο είναι ζωτικής σημασίας για τη </a:t>
            </a:r>
            <a:r>
              <a:rPr lang="el-GR" sz="1650" dirty="0" smtClean="0">
                <a:solidFill>
                  <a:srgbClr val="FF0000"/>
                </a:solidFill>
              </a:rPr>
              <a:t>δημιουργικότητά τους </a:t>
            </a:r>
            <a:r>
              <a:rPr lang="el-GR" sz="1650" dirty="0" smtClean="0"/>
              <a:t>και τις δεξιότητες επίλυσης προβλημάτων.</a:t>
            </a:r>
          </a:p>
          <a:p>
            <a:pPr lvl="0" fontAlgn="base"/>
            <a:endParaRPr lang="el-GR" sz="1650" dirty="0" smtClean="0"/>
          </a:p>
          <a:p>
            <a:pPr lvl="0" fontAlgn="base"/>
            <a:r>
              <a:rPr lang="el-GR" sz="1650" b="1" dirty="0" smtClean="0"/>
              <a:t>Κοινωνικές Δεξιότητες </a:t>
            </a:r>
            <a:r>
              <a:rPr lang="el-GR" sz="1650" b="1" dirty="0" smtClean="0"/>
              <a:t>:</a:t>
            </a:r>
            <a:r>
              <a:rPr lang="el-GR" sz="1650" dirty="0" smtClean="0"/>
              <a:t> Όταν τα παιδιά χρησιμοποιούν τον άνετο χώρο, μαθαίνουν πολύτιμες </a:t>
            </a:r>
            <a:r>
              <a:rPr lang="el-GR" sz="1650" b="1" dirty="0" smtClean="0"/>
              <a:t>κοινωνικές δεξιότητες </a:t>
            </a:r>
            <a:r>
              <a:rPr lang="el-GR" sz="1650" dirty="0" smtClean="0"/>
              <a:t>όπως η </a:t>
            </a:r>
            <a:r>
              <a:rPr lang="el-GR" sz="1650" dirty="0" smtClean="0">
                <a:solidFill>
                  <a:srgbClr val="FF0000"/>
                </a:solidFill>
              </a:rPr>
              <a:t>ανταλλαγή, η συνεργασία και η </a:t>
            </a:r>
            <a:r>
              <a:rPr lang="el-GR" sz="1650" dirty="0" err="1" smtClean="0">
                <a:solidFill>
                  <a:srgbClr val="FF0000"/>
                </a:solidFill>
              </a:rPr>
              <a:t>ενσυναίσθηση</a:t>
            </a:r>
            <a:r>
              <a:rPr lang="el-GR" sz="1650" dirty="0" smtClean="0"/>
              <a:t>. Εξασκούνται στην αλληλεπίδραση με τους άλλους σε ένα χαλαρό περιβάλλον χαμηλής πίεσης.</a:t>
            </a:r>
          </a:p>
          <a:p>
            <a:endParaRPr lang="el-GR" sz="1600" dirty="0" smtClean="0"/>
          </a:p>
          <a:p>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2714612" y="357166"/>
            <a:ext cx="6429388" cy="6000792"/>
          </a:xfrm>
          <a:prstGeom prst="rect">
            <a:avLst/>
          </a:prstGeom>
          <a:noFill/>
          <a:ln w="9525">
            <a:noFill/>
            <a:miter lim="800000"/>
            <a:headEnd/>
            <a:tailEnd/>
          </a:ln>
          <a:effec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185974" cy="928670"/>
          </a:xfrm>
        </p:spPr>
        <p:txBody>
          <a:bodyPr>
            <a:normAutofit fontScale="90000"/>
          </a:bodyPr>
          <a:lstStyle/>
          <a:p>
            <a:r>
              <a:rPr lang="el-GR" dirty="0" smtClean="0"/>
              <a:t>Οφέλη ενός άνετου χώρου στο νηπιαγωγείο</a:t>
            </a:r>
            <a:endParaRPr lang="el-GR" dirty="0"/>
          </a:p>
        </p:txBody>
      </p:sp>
      <p:sp>
        <p:nvSpPr>
          <p:cNvPr id="4" name="3 - Θέση κειμένου"/>
          <p:cNvSpPr>
            <a:spLocks noGrp="1"/>
          </p:cNvSpPr>
          <p:nvPr>
            <p:ph type="body" sz="half" idx="2"/>
          </p:nvPr>
        </p:nvSpPr>
        <p:spPr>
          <a:xfrm>
            <a:off x="0" y="1214422"/>
            <a:ext cx="2643175" cy="4911741"/>
          </a:xfrm>
        </p:spPr>
        <p:txBody>
          <a:bodyPr>
            <a:normAutofit/>
          </a:bodyPr>
          <a:lstStyle/>
          <a:p>
            <a:r>
              <a:rPr lang="el-GR" sz="1650" dirty="0" smtClean="0"/>
              <a:t>Χρησιμοποιούμε  μαλακά χαλιά, μαξιλάρια και πουφ για να δημιουργήσετε μια </a:t>
            </a:r>
            <a:r>
              <a:rPr lang="el-GR" sz="1650" dirty="0" smtClean="0">
                <a:solidFill>
                  <a:srgbClr val="FF0000"/>
                </a:solidFill>
              </a:rPr>
              <a:t>ζεστή ατμόσφαιρα.</a:t>
            </a:r>
          </a:p>
          <a:p>
            <a:endParaRPr lang="el-GR" sz="1650" dirty="0" smtClean="0">
              <a:solidFill>
                <a:srgbClr val="FF0000"/>
              </a:solidFill>
            </a:endParaRPr>
          </a:p>
          <a:p>
            <a:r>
              <a:rPr lang="el-GR" sz="1650" dirty="0" smtClean="0"/>
              <a:t>Βεβαιωνόμαστε ότι ο χώρος είναι εύκολα </a:t>
            </a:r>
            <a:r>
              <a:rPr lang="el-GR" sz="1650" dirty="0" err="1" smtClean="0"/>
              <a:t>προσβάσιμος</a:t>
            </a:r>
            <a:r>
              <a:rPr lang="el-GR" sz="1650" dirty="0" smtClean="0"/>
              <a:t>, ώστε τα παιδιά να μπορούν να αποσυρθούν όταν χρειάζονται ένα διάλειμμα</a:t>
            </a:r>
            <a:endParaRPr lang="el-GR" sz="1650" dirty="0"/>
          </a:p>
        </p:txBody>
      </p:sp>
      <p:pic>
        <p:nvPicPr>
          <p:cNvPr id="5122" name="Picture 2"/>
          <p:cNvPicPr>
            <a:picLocks noGrp="1" noChangeAspect="1" noChangeArrowheads="1"/>
          </p:cNvPicPr>
          <p:nvPr>
            <p:ph idx="1"/>
          </p:nvPr>
        </p:nvPicPr>
        <p:blipFill>
          <a:blip r:embed="rId2"/>
          <a:srcRect/>
          <a:stretch>
            <a:fillRect/>
          </a:stretch>
        </p:blipFill>
        <p:spPr bwMode="auto">
          <a:xfrm>
            <a:off x="2714612" y="0"/>
            <a:ext cx="6429388" cy="6572271"/>
          </a:xfrm>
          <a:prstGeom prst="rect">
            <a:avLst/>
          </a:prstGeom>
          <a:noFill/>
          <a:ln w="9525">
            <a:noFill/>
            <a:miter lim="800000"/>
            <a:headEnd/>
            <a:tailEnd/>
          </a:ln>
          <a:effectLst/>
        </p:spPr>
      </p:pic>
    </p:spTree>
  </p:cSld>
  <p:clrMapOvr>
    <a:masterClrMapping/>
  </p:clrMapOvr>
  <p:transition>
    <p:wipe dir="r"/>
  </p:transition>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8237</TotalTime>
  <Words>2244</Words>
  <Application>Microsoft Office PowerPoint</Application>
  <PresentationFormat>Προβολή στην οθόνη (4:3)</PresentationFormat>
  <Paragraphs>467</Paragraphs>
  <Slides>37</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  2213Υ- Πρακτική Άσκηση: Αναλυτικά Προγράμματα- Παρατήρηση – Αναστοχασμοί </vt:lpstr>
      <vt:lpstr>Διαφάνεια 2</vt:lpstr>
      <vt:lpstr>Διαφάνεια 3</vt:lpstr>
      <vt:lpstr>Διαφάνεια 4</vt:lpstr>
      <vt:lpstr>Διαφάνεια 5</vt:lpstr>
      <vt:lpstr>Διαφάνεια 6</vt:lpstr>
      <vt:lpstr>Οφέλη ενός άνετου χώρου στο νηπιαγωγείο</vt:lpstr>
      <vt:lpstr>Οφέλη ενός άνετου χώρου στο νηπιαγωγείο </vt:lpstr>
      <vt:lpstr>Οφέλη ενός άνετου χώρου στο νηπιαγωγείο</vt:lpstr>
      <vt:lpstr>Οφέλη ενός άνετου χώρου στο νηπιαγωγείο</vt:lpstr>
      <vt:lpstr>Υιοθέτηση ενός ζεστού χώρου</vt:lpstr>
      <vt:lpstr>Είναι ελκυστικοί αυτοί οι χώροι μάθησης;</vt:lpstr>
      <vt:lpstr>https://www.newsbeast.gr/world/arthro/9443939/ena-diaforetiko-nipiagogeio-stin-tsechia-den-einai-apla-ena-ekpaideftiko-idryma</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 Ανατροφοδότηση </vt:lpstr>
      <vt:lpstr> Ανατροφοδότηση </vt:lpstr>
      <vt:lpstr> Συνοψίζοντας    </vt:lpstr>
      <vt:lpstr> Συνοψίζοντας    </vt:lpstr>
      <vt:lpstr> Συνοψίζοντας    </vt:lpstr>
      <vt:lpstr> Συνοψίζοντας    </vt:lpstr>
      <vt:lpstr>  3. Ο/Η εκπαιδευτικός και τα παιδιά    </vt:lpstr>
      <vt:lpstr>  2. Ο/Η εκπαιδευτικός και τα παιδιά    </vt:lpstr>
      <vt:lpstr>  2. Ο/Η εκπαιδευτικός και τα παιδιά    </vt:lpstr>
      <vt:lpstr>  3. Ο/Η εκπαιδευτικός και τα παιδιά    </vt:lpstr>
      <vt:lpstr>   3. Ο/Η εκπαιδευτικός και τα παιδιά     </vt:lpstr>
      <vt:lpstr>   3.Ο/Η εκπαιδευτικός και τα παιδιά     </vt:lpstr>
      <vt:lpstr>   3. Ο/Η εκπαιδευτικός και τα παιδιά     </vt:lpstr>
      <vt:lpstr>Διαφάνεια 37</vt:lpstr>
    </vt:vector>
  </TitlesOfParts>
  <Company>Nikos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sonia</dc:creator>
  <cp:lastModifiedBy>pc</cp:lastModifiedBy>
  <cp:revision>518</cp:revision>
  <dcterms:created xsi:type="dcterms:W3CDTF">2012-05-04T21:25:24Z</dcterms:created>
  <dcterms:modified xsi:type="dcterms:W3CDTF">2025-10-20T08:26:58Z</dcterms:modified>
</cp:coreProperties>
</file>