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sldIdLst>
    <p:sldId id="526" r:id="rId2"/>
    <p:sldId id="658" r:id="rId3"/>
    <p:sldId id="659" r:id="rId4"/>
    <p:sldId id="517" r:id="rId5"/>
    <p:sldId id="537" r:id="rId6"/>
    <p:sldId id="516" r:id="rId7"/>
    <p:sldId id="540" r:id="rId8"/>
    <p:sldId id="541" r:id="rId9"/>
    <p:sldId id="660" r:id="rId10"/>
    <p:sldId id="539" r:id="rId11"/>
    <p:sldId id="542" r:id="rId12"/>
    <p:sldId id="543" r:id="rId13"/>
    <p:sldId id="544" r:id="rId14"/>
    <p:sldId id="545" r:id="rId15"/>
    <p:sldId id="525" r:id="rId16"/>
    <p:sldId id="524" r:id="rId17"/>
    <p:sldId id="546" r:id="rId18"/>
    <p:sldId id="547" r:id="rId19"/>
    <p:sldId id="661" r:id="rId20"/>
    <p:sldId id="662" r:id="rId21"/>
    <p:sldId id="664" r:id="rId22"/>
    <p:sldId id="665" r:id="rId23"/>
    <p:sldId id="666" r:id="rId24"/>
    <p:sldId id="667" r:id="rId25"/>
    <p:sldId id="669" r:id="rId26"/>
    <p:sldId id="670" r:id="rId27"/>
    <p:sldId id="672" r:id="rId28"/>
    <p:sldId id="671" r:id="rId29"/>
    <p:sldId id="673" r:id="rId30"/>
    <p:sldId id="675" r:id="rId31"/>
    <p:sldId id="674" r:id="rId32"/>
    <p:sldId id="676" r:id="rId33"/>
    <p:sldId id="677" r:id="rId34"/>
    <p:sldId id="678" r:id="rId35"/>
    <p:sldId id="679" r:id="rId36"/>
    <p:sldId id="680" r:id="rId37"/>
    <p:sldId id="681" r:id="rId38"/>
    <p:sldId id="682" r:id="rId39"/>
    <p:sldId id="657" r:id="rId40"/>
    <p:sldId id="684" r:id="rId41"/>
  </p:sldIdLst>
  <p:sldSz cx="9144000" cy="6858000" type="screen4x3"/>
  <p:notesSz cx="6858000" cy="9144000"/>
  <p:defaultTextStyle>
    <a:defPPr>
      <a:defRPr lang="el-GR"/>
    </a:defPPr>
    <a:lvl1pPr algn="l" rtl="0" fontAlgn="base">
      <a:spcBef>
        <a:spcPct val="0"/>
      </a:spcBef>
      <a:spcAft>
        <a:spcPct val="0"/>
      </a:spcAft>
      <a:defRPr sz="2400" kern="1200">
        <a:solidFill>
          <a:schemeClr val="tx1"/>
        </a:solidFill>
        <a:latin typeface="Times New Roman" pitchFamily="16" charset="0"/>
        <a:ea typeface="+mn-ea"/>
        <a:cs typeface="+mn-cs"/>
      </a:defRPr>
    </a:lvl1pPr>
    <a:lvl2pPr marL="457200" algn="l" rtl="0" fontAlgn="base">
      <a:spcBef>
        <a:spcPct val="0"/>
      </a:spcBef>
      <a:spcAft>
        <a:spcPct val="0"/>
      </a:spcAft>
      <a:defRPr sz="2400" kern="1200">
        <a:solidFill>
          <a:schemeClr val="tx1"/>
        </a:solidFill>
        <a:latin typeface="Times New Roman" pitchFamily="16" charset="0"/>
        <a:ea typeface="+mn-ea"/>
        <a:cs typeface="+mn-cs"/>
      </a:defRPr>
    </a:lvl2pPr>
    <a:lvl3pPr marL="914400" algn="l" rtl="0" fontAlgn="base">
      <a:spcBef>
        <a:spcPct val="0"/>
      </a:spcBef>
      <a:spcAft>
        <a:spcPct val="0"/>
      </a:spcAft>
      <a:defRPr sz="2400" kern="1200">
        <a:solidFill>
          <a:schemeClr val="tx1"/>
        </a:solidFill>
        <a:latin typeface="Times New Roman" pitchFamily="16" charset="0"/>
        <a:ea typeface="+mn-ea"/>
        <a:cs typeface="+mn-cs"/>
      </a:defRPr>
    </a:lvl3pPr>
    <a:lvl4pPr marL="1371600" algn="l" rtl="0" fontAlgn="base">
      <a:spcBef>
        <a:spcPct val="0"/>
      </a:spcBef>
      <a:spcAft>
        <a:spcPct val="0"/>
      </a:spcAft>
      <a:defRPr sz="2400" kern="1200">
        <a:solidFill>
          <a:schemeClr val="tx1"/>
        </a:solidFill>
        <a:latin typeface="Times New Roman" pitchFamily="16" charset="0"/>
        <a:ea typeface="+mn-ea"/>
        <a:cs typeface="+mn-cs"/>
      </a:defRPr>
    </a:lvl4pPr>
    <a:lvl5pPr marL="1828800" algn="l" rtl="0" fontAlgn="base">
      <a:spcBef>
        <a:spcPct val="0"/>
      </a:spcBef>
      <a:spcAft>
        <a:spcPct val="0"/>
      </a:spcAft>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CC"/>
    <a:srgbClr val="FECEF1"/>
    <a:srgbClr val="FFCC99"/>
    <a:srgbClr val="AFEAFF"/>
    <a:srgbClr val="F9E5AD"/>
    <a:srgbClr val="FFFF99"/>
    <a:srgbClr val="F9E4A9"/>
    <a:srgbClr val="EDF793"/>
    <a:srgbClr val="FFCCFF"/>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94" autoAdjust="0"/>
    <p:restoredTop sz="94761" autoAdjust="0"/>
  </p:normalViewPr>
  <p:slideViewPr>
    <p:cSldViewPr>
      <p:cViewPr>
        <p:scale>
          <a:sx n="70" d="100"/>
          <a:sy n="70" d="100"/>
        </p:scale>
        <p:origin x="-1398" y="-78"/>
      </p:cViewPr>
      <p:guideLst>
        <p:guide orient="horz" pos="2160"/>
        <p:guide pos="2880"/>
      </p:guideLst>
    </p:cSldViewPr>
  </p:slideViewPr>
  <p:outlineViewPr>
    <p:cViewPr>
      <p:scale>
        <a:sx n="33" d="100"/>
        <a:sy n="33" d="100"/>
      </p:scale>
      <p:origin x="120" y="35958"/>
    </p:cViewPr>
  </p:outlineViewPr>
  <p:notesTextViewPr>
    <p:cViewPr>
      <p:scale>
        <a:sx n="100" d="100"/>
        <a:sy n="100" d="100"/>
      </p:scale>
      <p:origin x="0" y="0"/>
    </p:cViewPr>
  </p:notesTextViewPr>
  <p:sorterViewPr>
    <p:cViewPr>
      <p:scale>
        <a:sx n="66" d="100"/>
        <a:sy n="66" d="100"/>
      </p:scale>
      <p:origin x="0" y="792"/>
    </p:cViewPr>
  </p:sorterViewPr>
  <p:notesViewPr>
    <p:cSldViewPr>
      <p:cViewPr varScale="1">
        <p:scale>
          <a:sx n="55" d="100"/>
          <a:sy n="55" d="100"/>
        </p:scale>
        <p:origin x="-2856"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193E75-9518-4565-AEEF-485C916E550B}" type="datetimeFigureOut">
              <a:rPr lang="el-GR" smtClean="0"/>
              <a:pPr/>
              <a:t>20/10/2025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036221-DC34-4DC4-88AA-BBDBB5D1E8AC}"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1</a:t>
            </a:fld>
            <a:endParaRPr lang="el-G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12</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13</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14</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15</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16</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17</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18</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4</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5</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6</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8</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9</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10</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B036221-DC34-4DC4-88AA-BBDBB5D1E8AC}" type="slidenum">
              <a:rPr lang="el-GR" smtClean="0"/>
              <a:pPr/>
              <a:t>11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B9FD748-5434-47C2-BC83-1906F29F35FB}" type="slidenum">
              <a:rPr lang="el-GR" smtClean="0"/>
              <a:pPr/>
              <a:t>‹#›</a:t>
            </a:fld>
            <a:endParaRPr lang="el-GR"/>
          </a:p>
        </p:txBody>
      </p:sp>
    </p:spTree>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9C8610B-AB15-40BD-BAEC-E6DF52835C4C}" type="slidenum">
              <a:rPr lang="el-GR" smtClean="0"/>
              <a:pPr/>
              <a:t>‹#›</a:t>
            </a:fld>
            <a:endParaRPr lang="el-GR"/>
          </a:p>
        </p:txBody>
      </p:sp>
    </p:spTree>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3759808-4998-4177-A6FA-78ADE3398126}" type="slidenum">
              <a:rPr lang="el-GR" smtClean="0"/>
              <a:pPr/>
              <a:t>‹#›</a:t>
            </a:fld>
            <a:endParaRPr lang="el-GR"/>
          </a:p>
        </p:txBody>
      </p:sp>
    </p:spTree>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7B45D5-DB39-4CA5-8CB7-487036B74DEF}" type="slidenum">
              <a:rPr lang="el-GR" smtClean="0"/>
              <a:pPr/>
              <a:t>‹#›</a:t>
            </a:fld>
            <a:endParaRPr lang="el-GR"/>
          </a:p>
        </p:txBody>
      </p:sp>
    </p:spTree>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5C12773-6BE5-490D-AE4F-1A2D11F64C87}" type="slidenum">
              <a:rPr lang="el-GR" smtClean="0"/>
              <a:pPr/>
              <a:t>‹#›</a:t>
            </a:fld>
            <a:endParaRPr lang="el-GR"/>
          </a:p>
        </p:txBody>
      </p:sp>
    </p:spTree>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2FF9094-BF39-4350-850F-9F4915352AEA}" type="slidenum">
              <a:rPr lang="el-GR" smtClean="0"/>
              <a:pPr/>
              <a:t>‹#›</a:t>
            </a:fld>
            <a:endParaRPr lang="el-GR"/>
          </a:p>
        </p:txBody>
      </p:sp>
    </p:spTree>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9034706-2F1C-4B7A-B360-AB27766B1CDF}" type="slidenum">
              <a:rPr lang="el-GR" smtClean="0"/>
              <a:pPr/>
              <a:t>‹#›</a:t>
            </a:fld>
            <a:endParaRPr lang="el-GR"/>
          </a:p>
        </p:txBody>
      </p:sp>
    </p:spTree>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66B3F2BD-FCC4-4B84-8B4C-1392E205E2A7}" type="slidenum">
              <a:rPr lang="el-GR" smtClean="0"/>
              <a:pPr/>
              <a:t>‹#›</a:t>
            </a:fld>
            <a:endParaRPr lang="el-GR"/>
          </a:p>
        </p:txBody>
      </p:sp>
    </p:spTree>
  </p:cSld>
  <p:clrMapOvr>
    <a:masterClrMapping/>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F1ABCEA1-5A79-4AF9-A8A7-2E716C1A85CC}" type="slidenum">
              <a:rPr lang="el-GR" smtClean="0"/>
              <a:pPr/>
              <a:t>‹#›</a:t>
            </a:fld>
            <a:endParaRPr lang="el-GR"/>
          </a:p>
        </p:txBody>
      </p:sp>
    </p:spTree>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38A7B9F-1830-4D1B-9567-E3D07D8C48BC}" type="slidenum">
              <a:rPr lang="el-GR" smtClean="0"/>
              <a:pPr/>
              <a:t>‹#›</a:t>
            </a:fld>
            <a:endParaRPr lang="el-GR"/>
          </a:p>
        </p:txBody>
      </p:sp>
    </p:spTree>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575D74D-9DC3-40F3-90BC-7022524DE381}" type="slidenum">
              <a:rPr lang="el-GR" smtClean="0"/>
              <a:pPr/>
              <a:t>‹#›</a:t>
            </a:fld>
            <a:endParaRPr lang="el-GR"/>
          </a:p>
        </p:txBody>
      </p:sp>
    </p:spTree>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90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E97748-7C6E-4EDD-84BE-7B6EFA99C60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ipe dir="r"/>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8001024" cy="928670"/>
          </a:xfrm>
        </p:spPr>
        <p:txBody>
          <a:bodyPr>
            <a:normAutofit fontScale="90000"/>
          </a:bodyPr>
          <a:lstStyle/>
          <a:p>
            <a:r>
              <a:rPr lang="el-GR" sz="2400" dirty="0" smtClean="0"/>
              <a:t/>
            </a:r>
            <a:br>
              <a:rPr lang="el-GR" sz="2400" dirty="0" smtClean="0"/>
            </a:br>
            <a:r>
              <a:rPr lang="el-GR" sz="2400" dirty="0" smtClean="0"/>
              <a:t> </a:t>
            </a:r>
            <a:r>
              <a:rPr lang="el-GR" sz="2400" b="1" dirty="0" smtClean="0">
                <a:latin typeface="Times New Roman" pitchFamily="18" charset="0"/>
                <a:cs typeface="Times New Roman" pitchFamily="18" charset="0"/>
              </a:rPr>
              <a:t>2213Υ- Πρακτική Άσκηση: Αναλυτικά Προγράμματα- Παρατήρηση – Αναστοχασμοί</a:t>
            </a:r>
            <a:r>
              <a:rPr lang="el-GR" sz="2400" b="1" dirty="0" smtClean="0">
                <a:solidFill>
                  <a:srgbClr val="0070C0"/>
                </a:solidFill>
                <a:latin typeface="Times New Roman" pitchFamily="18" charset="0"/>
                <a:cs typeface="Times New Roman" pitchFamily="18" charset="0"/>
              </a:rPr>
              <a:t> </a:t>
            </a:r>
            <a:endParaRPr lang="el-GR" b="1" dirty="0">
              <a:solidFill>
                <a:srgbClr val="0070C0"/>
              </a:solidFill>
              <a:latin typeface="Times New Roman" pitchFamily="18" charset="0"/>
              <a:cs typeface="Times New Roman" pitchFamily="18" charset="0"/>
            </a:endParaRPr>
          </a:p>
        </p:txBody>
      </p:sp>
      <p:sp>
        <p:nvSpPr>
          <p:cNvPr id="3075" name="Rectangle 3"/>
          <p:cNvSpPr>
            <a:spLocks noGrp="1" noChangeArrowheads="1"/>
          </p:cNvSpPr>
          <p:nvPr>
            <p:ph idx="1"/>
          </p:nvPr>
        </p:nvSpPr>
        <p:spPr>
          <a:xfrm>
            <a:off x="0" y="1428736"/>
            <a:ext cx="8286776" cy="5429264"/>
          </a:xfrm>
        </p:spPr>
        <p:txBody>
          <a:bodyPr>
            <a:normAutofit/>
          </a:bodyPr>
          <a:lstStyle/>
          <a:p>
            <a:endParaRPr lang="el-GR" sz="2800" b="1" dirty="0" smtClean="0">
              <a:latin typeface="Times New Roman" pitchFamily="18" charset="0"/>
              <a:cs typeface="Times New Roman" pitchFamily="18" charset="0"/>
            </a:endParaRPr>
          </a:p>
          <a:p>
            <a:r>
              <a:rPr lang="el-GR" sz="2800" b="1" dirty="0" smtClean="0">
                <a:latin typeface="Times New Roman" pitchFamily="18" charset="0"/>
                <a:cs typeface="Times New Roman" pitchFamily="18" charset="0"/>
              </a:rPr>
              <a:t>Οι άξονες της παρατήρησης</a:t>
            </a:r>
          </a:p>
          <a:p>
            <a:pPr lvl="1"/>
            <a:r>
              <a:rPr lang="el-GR" i="1" dirty="0" smtClean="0">
                <a:latin typeface="Times New Roman" pitchFamily="18" charset="0"/>
                <a:cs typeface="Times New Roman" pitchFamily="18" charset="0"/>
              </a:rPr>
              <a:t>Το πλαίσιο και η σημασία του</a:t>
            </a:r>
          </a:p>
          <a:p>
            <a:pPr lvl="1"/>
            <a:r>
              <a:rPr lang="el-GR" i="1" dirty="0" smtClean="0">
                <a:latin typeface="Times New Roman" pitchFamily="18" charset="0"/>
                <a:cs typeface="Times New Roman" pitchFamily="18" charset="0"/>
              </a:rPr>
              <a:t>Χώρος</a:t>
            </a:r>
          </a:p>
          <a:p>
            <a:pPr lvl="1"/>
            <a:r>
              <a:rPr lang="el-GR" i="1" dirty="0" smtClean="0">
                <a:latin typeface="Times New Roman" pitchFamily="18" charset="0"/>
                <a:cs typeface="Times New Roman" pitchFamily="18" charset="0"/>
              </a:rPr>
              <a:t>Εκπαιδευτικός και παιδιά</a:t>
            </a:r>
          </a:p>
          <a:p>
            <a:endParaRPr lang="el-GR" sz="2000" b="1" dirty="0" smtClean="0">
              <a:latin typeface="Times New Roman" pitchFamily="18" charset="0"/>
              <a:cs typeface="Times New Roman" pitchFamily="18" charset="0"/>
            </a:endParaRPr>
          </a:p>
          <a:p>
            <a:endParaRPr lang="el-GR" sz="2000" i="1" dirty="0" smtClean="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85794"/>
          </a:xfrm>
        </p:spPr>
        <p:txBody>
          <a:bodyPr>
            <a:normAutofit fontScale="90000"/>
          </a:bodyPr>
          <a:lstStyle/>
          <a:p>
            <a:pPr>
              <a:lnSpc>
                <a:spcPct val="80000"/>
              </a:lnSpc>
            </a:pPr>
            <a:r>
              <a:rPr lang="el-GR" sz="2400" b="1" dirty="0" smtClean="0"/>
              <a:t/>
            </a:r>
            <a:br>
              <a:rPr lang="el-GR" sz="2400" b="1" dirty="0" smtClean="0"/>
            </a:br>
            <a:r>
              <a:rPr lang="el-GR" sz="2700" b="1" dirty="0" smtClean="0">
                <a:latin typeface="Times New Roman" pitchFamily="18" charset="0"/>
                <a:cs typeface="Times New Roman" pitchFamily="18" charset="0"/>
              </a:rPr>
              <a:t> 1. Το πλαίσιο και η σημασία του </a:t>
            </a:r>
            <a:br>
              <a:rPr lang="el-GR" sz="27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714356"/>
            <a:ext cx="6715140" cy="6143644"/>
          </a:xfrm>
        </p:spPr>
        <p:txBody>
          <a:bodyPr>
            <a:normAutofit fontScale="92500" lnSpcReduction="20000"/>
          </a:bodyPr>
          <a:lstStyle/>
          <a:p>
            <a:r>
              <a:rPr lang="el-GR" sz="2000" b="1" dirty="0" smtClean="0">
                <a:latin typeface="Times New Roman" pitchFamily="18" charset="0"/>
                <a:cs typeface="Times New Roman" pitchFamily="18" charset="0"/>
              </a:rPr>
              <a:t>Θεσμικό και υλικό πλαίσιο: </a:t>
            </a:r>
          </a:p>
          <a:p>
            <a:pPr lvl="1"/>
            <a:r>
              <a:rPr lang="el-GR" sz="2000" i="1" dirty="0" smtClean="0">
                <a:latin typeface="Times New Roman" pitchFamily="18" charset="0"/>
                <a:cs typeface="Times New Roman" pitchFamily="18" charset="0"/>
              </a:rPr>
              <a:t>Σε τι είδους σχολείο; </a:t>
            </a:r>
          </a:p>
          <a:p>
            <a:pPr lvl="1"/>
            <a:r>
              <a:rPr lang="el-GR" sz="2000" i="1" dirty="0" smtClean="0">
                <a:latin typeface="Times New Roman" pitchFamily="18" charset="0"/>
                <a:cs typeface="Times New Roman" pitchFamily="18" charset="0"/>
              </a:rPr>
              <a:t>με ποιο αναλυτικό πρόγραμμα; </a:t>
            </a:r>
          </a:p>
          <a:p>
            <a:pPr lvl="1"/>
            <a:r>
              <a:rPr lang="el-GR" sz="2000" i="1" dirty="0" smtClean="0">
                <a:latin typeface="Times New Roman" pitchFamily="18" charset="0"/>
                <a:cs typeface="Times New Roman" pitchFamily="18" charset="0"/>
              </a:rPr>
              <a:t>με ποιο ωρολόγιο και με ποιους κανόνες λειτουργίας; </a:t>
            </a:r>
          </a:p>
          <a:p>
            <a:pPr lvl="1"/>
            <a:r>
              <a:rPr lang="el-GR" sz="2000" i="1" dirty="0" smtClean="0">
                <a:latin typeface="Times New Roman" pitchFamily="18" charset="0"/>
                <a:cs typeface="Times New Roman" pitchFamily="18" charset="0"/>
              </a:rPr>
              <a:t>σε τι χώρο βρίσκεται; </a:t>
            </a:r>
          </a:p>
          <a:p>
            <a:pPr lvl="1"/>
            <a:r>
              <a:rPr lang="el-GR" sz="2000" i="1" dirty="0" smtClean="0">
                <a:latin typeface="Times New Roman" pitchFamily="18" charset="0"/>
                <a:cs typeface="Times New Roman" pitchFamily="18" charset="0"/>
              </a:rPr>
              <a:t>με ποιες εκπαιδευτικές υποδομές και εκπαιδευτικό υλικό;</a:t>
            </a:r>
          </a:p>
          <a:p>
            <a:endParaRPr lang="el-GR" sz="2000" b="1" dirty="0" smtClean="0">
              <a:latin typeface="Times New Roman" pitchFamily="18" charset="0"/>
              <a:cs typeface="Times New Roman" pitchFamily="18" charset="0"/>
            </a:endParaRPr>
          </a:p>
          <a:p>
            <a:r>
              <a:rPr lang="el-GR" sz="2000" b="1" dirty="0" smtClean="0">
                <a:latin typeface="Times New Roman" pitchFamily="18" charset="0"/>
                <a:cs typeface="Times New Roman" pitchFamily="18" charset="0"/>
              </a:rPr>
              <a:t>Εκπαιδευτικό πλαίσιο: </a:t>
            </a:r>
          </a:p>
          <a:p>
            <a:pPr lvl="1"/>
            <a:r>
              <a:rPr lang="el-GR" sz="2000" i="1" dirty="0" smtClean="0">
                <a:latin typeface="Times New Roman" pitchFamily="18" charset="0"/>
                <a:cs typeface="Times New Roman" pitchFamily="18" charset="0"/>
              </a:rPr>
              <a:t>Ποιοι/ποιες εκπαιδευτικοί εργάζονται;</a:t>
            </a:r>
          </a:p>
          <a:p>
            <a:pPr lvl="1"/>
            <a:r>
              <a:rPr lang="el-GR" sz="2000" i="1" dirty="0" smtClean="0">
                <a:latin typeface="Times New Roman" pitchFamily="18" charset="0"/>
                <a:cs typeface="Times New Roman" pitchFamily="18" charset="0"/>
              </a:rPr>
              <a:t>με ποια κατάρτιση;</a:t>
            </a:r>
          </a:p>
          <a:p>
            <a:pPr lvl="1"/>
            <a:r>
              <a:rPr lang="el-GR" sz="2000" i="1" dirty="0" smtClean="0">
                <a:latin typeface="Times New Roman" pitchFamily="18" charset="0"/>
                <a:cs typeface="Times New Roman" pitchFamily="18" charset="0"/>
              </a:rPr>
              <a:t>πόσα παιδιά φοιτούν;</a:t>
            </a:r>
          </a:p>
          <a:p>
            <a:pPr lvl="1"/>
            <a:r>
              <a:rPr lang="el-GR" sz="2000" i="1" dirty="0" smtClean="0">
                <a:latin typeface="Times New Roman" pitchFamily="18" charset="0"/>
                <a:cs typeface="Times New Roman" pitchFamily="18" charset="0"/>
              </a:rPr>
              <a:t> πόσα αγόρια και κορίτσια;</a:t>
            </a:r>
          </a:p>
          <a:p>
            <a:pPr lvl="1"/>
            <a:r>
              <a:rPr lang="el-GR" sz="2000" i="1" dirty="0" smtClean="0">
                <a:latin typeface="Times New Roman" pitchFamily="18" charset="0"/>
                <a:cs typeface="Times New Roman" pitchFamily="18" charset="0"/>
              </a:rPr>
              <a:t> πόσα νήπια και πόσα </a:t>
            </a:r>
            <a:r>
              <a:rPr lang="el-GR" sz="2000" i="1" dirty="0" err="1" smtClean="0">
                <a:latin typeface="Times New Roman" pitchFamily="18" charset="0"/>
                <a:cs typeface="Times New Roman" pitchFamily="18" charset="0"/>
              </a:rPr>
              <a:t>προνήπια</a:t>
            </a:r>
            <a:r>
              <a:rPr lang="el-GR" sz="2000" i="1" dirty="0" smtClean="0">
                <a:latin typeface="Times New Roman" pitchFamily="18" charset="0"/>
                <a:cs typeface="Times New Roman" pitchFamily="18" charset="0"/>
              </a:rPr>
              <a:t>;</a:t>
            </a:r>
          </a:p>
          <a:p>
            <a:endParaRPr lang="el-GR" sz="2000" dirty="0" smtClean="0">
              <a:latin typeface="Times New Roman" pitchFamily="18" charset="0"/>
              <a:cs typeface="Times New Roman" pitchFamily="18" charset="0"/>
            </a:endParaRPr>
          </a:p>
          <a:p>
            <a:r>
              <a:rPr lang="el-GR" sz="2000" b="1" dirty="0" smtClean="0">
                <a:latin typeface="Times New Roman" pitchFamily="18" charset="0"/>
                <a:cs typeface="Times New Roman" pitchFamily="18" charset="0"/>
              </a:rPr>
              <a:t>Κοινωνικό   πλαίσιο: </a:t>
            </a:r>
          </a:p>
          <a:p>
            <a:pPr lvl="1"/>
            <a:r>
              <a:rPr lang="el-GR" sz="2000" i="1" dirty="0" smtClean="0">
                <a:latin typeface="Times New Roman" pitchFamily="18" charset="0"/>
                <a:cs typeface="Times New Roman" pitchFamily="18" charset="0"/>
              </a:rPr>
              <a:t>Σε ποια γειτονιά βρίσκεται το σχολείο;</a:t>
            </a:r>
          </a:p>
          <a:p>
            <a:pPr lvl="1"/>
            <a:r>
              <a:rPr lang="el-GR" sz="2000" i="1" dirty="0" smtClean="0">
                <a:latin typeface="Times New Roman" pitchFamily="18" charset="0"/>
                <a:cs typeface="Times New Roman" pitchFamily="18" charset="0"/>
              </a:rPr>
              <a:t>σε ποιες </a:t>
            </a:r>
            <a:r>
              <a:rPr lang="el-GR" sz="2000" i="1" dirty="0" err="1" smtClean="0">
                <a:latin typeface="Times New Roman" pitchFamily="18" charset="0"/>
                <a:cs typeface="Times New Roman" pitchFamily="18" charset="0"/>
              </a:rPr>
              <a:t>κοινωνικο</a:t>
            </a:r>
            <a:r>
              <a:rPr lang="el-GR" sz="2000" i="1" dirty="0" smtClean="0">
                <a:latin typeface="Times New Roman" pitchFamily="18" charset="0"/>
                <a:cs typeface="Times New Roman" pitchFamily="18" charset="0"/>
              </a:rPr>
              <a:t>-οικονομικές κατηγορίες ανήκουν τα παιδιά που φοιτούν στο συγκεκριμένο σχολείο;</a:t>
            </a:r>
          </a:p>
          <a:p>
            <a:pPr lvl="1"/>
            <a:r>
              <a:rPr lang="el-GR" sz="2000" i="1" dirty="0" smtClean="0">
                <a:latin typeface="Times New Roman" pitchFamily="18" charset="0"/>
                <a:cs typeface="Times New Roman" pitchFamily="18" charset="0"/>
              </a:rPr>
              <a:t>ποιας εθνικότητας και ποιας θρησκείας είναι τα παιδιά;</a:t>
            </a:r>
          </a:p>
          <a:p>
            <a:pPr lvl="1"/>
            <a:r>
              <a:rPr lang="el-GR" sz="2000" i="1" dirty="0" smtClean="0">
                <a:latin typeface="Times New Roman" pitchFamily="18" charset="0"/>
                <a:cs typeface="Times New Roman" pitchFamily="18" charset="0"/>
              </a:rPr>
              <a:t>ποιες γλώσσες μιλούν τα παιδιά στο σπίτι;</a:t>
            </a: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85794"/>
          </a:xfrm>
        </p:spPr>
        <p:txBody>
          <a:bodyPr>
            <a:normAutofit fontScale="90000"/>
          </a:bodyPr>
          <a:lstStyle/>
          <a:p>
            <a:pPr>
              <a:lnSpc>
                <a:spcPct val="80000"/>
              </a:lnSpc>
            </a:pPr>
            <a:r>
              <a:rPr lang="el-GR" sz="2400" b="1" dirty="0" smtClean="0"/>
              <a:t/>
            </a:r>
            <a:br>
              <a:rPr lang="el-GR" sz="2400" b="1" dirty="0" smtClean="0"/>
            </a:br>
            <a:r>
              <a:rPr lang="el-GR" sz="2700" b="1" dirty="0" smtClean="0">
                <a:latin typeface="Times New Roman" pitchFamily="18" charset="0"/>
                <a:cs typeface="Times New Roman" pitchFamily="18" charset="0"/>
              </a:rPr>
              <a:t> 1. Το πλαίσιο και η σημασία του </a:t>
            </a:r>
            <a:br>
              <a:rPr lang="el-GR" sz="27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6715140" cy="6000768"/>
          </a:xfrm>
        </p:spPr>
        <p:txBody>
          <a:bodyPr>
            <a:normAutofit/>
          </a:bodyPr>
          <a:lstStyle/>
          <a:p>
            <a:r>
              <a:rPr lang="el-GR" sz="2000" dirty="0" smtClean="0">
                <a:latin typeface="Times New Roman" pitchFamily="18" charset="0"/>
                <a:cs typeface="Times New Roman" pitchFamily="18" charset="0"/>
              </a:rPr>
              <a:t>Η </a:t>
            </a:r>
            <a:r>
              <a:rPr lang="el-GR" sz="2000" b="1" dirty="0" smtClean="0">
                <a:latin typeface="Times New Roman" pitchFamily="18" charset="0"/>
                <a:cs typeface="Times New Roman" pitchFamily="18" charset="0"/>
              </a:rPr>
              <a:t>καταγραφή και κατανόηση </a:t>
            </a:r>
            <a:r>
              <a:rPr lang="el-GR" sz="2000" dirty="0" smtClean="0">
                <a:latin typeface="Times New Roman" pitchFamily="18" charset="0"/>
                <a:cs typeface="Times New Roman" pitchFamily="18" charset="0"/>
              </a:rPr>
              <a:t>όλων των παραμέτρων του πλαισίου αποτελεί τη </a:t>
            </a:r>
            <a:r>
              <a:rPr lang="el-GR" sz="2000" b="1" dirty="0" smtClean="0">
                <a:latin typeface="Times New Roman" pitchFamily="18" charset="0"/>
                <a:cs typeface="Times New Roman" pitchFamily="18" charset="0"/>
              </a:rPr>
              <a:t>βασική προϋπόθεση </a:t>
            </a:r>
            <a:r>
              <a:rPr lang="el-GR" sz="2000" dirty="0" smtClean="0">
                <a:latin typeface="Times New Roman" pitchFamily="18" charset="0"/>
                <a:cs typeface="Times New Roman" pitchFamily="18" charset="0"/>
              </a:rPr>
              <a:t>της παρατήρησης: </a:t>
            </a:r>
          </a:p>
          <a:p>
            <a:endParaRPr lang="el-GR" sz="2000" dirty="0" smtClean="0">
              <a:latin typeface="Times New Roman" pitchFamily="18" charset="0"/>
              <a:cs typeface="Times New Roman" pitchFamily="18" charset="0"/>
            </a:endParaRPr>
          </a:p>
          <a:p>
            <a:pPr lvl="1"/>
            <a:r>
              <a:rPr lang="el-GR" sz="2000" i="1" dirty="0" smtClean="0">
                <a:latin typeface="Times New Roman" pitchFamily="18" charset="0"/>
                <a:cs typeface="Times New Roman" pitchFamily="18" charset="0"/>
              </a:rPr>
              <a:t>για να είναι η παρατήρηση μεθοδολογικά </a:t>
            </a:r>
            <a:r>
              <a:rPr lang="el-GR" sz="2000" i="1" dirty="0" smtClean="0">
                <a:solidFill>
                  <a:srgbClr val="FF0000"/>
                </a:solidFill>
                <a:latin typeface="Times New Roman" pitchFamily="18" charset="0"/>
                <a:cs typeface="Times New Roman" pitchFamily="18" charset="0"/>
              </a:rPr>
              <a:t>έγκυρη</a:t>
            </a:r>
            <a:r>
              <a:rPr lang="el-GR" sz="2000" i="1" dirty="0" smtClean="0">
                <a:latin typeface="Times New Roman" pitchFamily="18" charset="0"/>
                <a:cs typeface="Times New Roman" pitchFamily="18" charset="0"/>
              </a:rPr>
              <a:t> και </a:t>
            </a:r>
            <a:r>
              <a:rPr lang="el-GR" sz="2000" i="1" dirty="0" smtClean="0">
                <a:solidFill>
                  <a:srgbClr val="FF0000"/>
                </a:solidFill>
                <a:latin typeface="Times New Roman" pitchFamily="18" charset="0"/>
                <a:cs typeface="Times New Roman" pitchFamily="18" charset="0"/>
              </a:rPr>
              <a:t>χρήσιμη</a:t>
            </a:r>
            <a:r>
              <a:rPr lang="el-GR" sz="2000" i="1" dirty="0" smtClean="0">
                <a:latin typeface="Times New Roman" pitchFamily="18" charset="0"/>
                <a:cs typeface="Times New Roman" pitchFamily="18" charset="0"/>
              </a:rPr>
              <a:t> στον/στην εκπαιδευτικό-ερευνητή</a:t>
            </a:r>
          </a:p>
          <a:p>
            <a:pPr lvl="1"/>
            <a:endParaRPr lang="el-GR" sz="2000" i="1" dirty="0" smtClean="0">
              <a:latin typeface="Times New Roman" pitchFamily="18" charset="0"/>
              <a:cs typeface="Times New Roman" pitchFamily="18" charset="0"/>
            </a:endParaRPr>
          </a:p>
          <a:p>
            <a:pPr lvl="1"/>
            <a:r>
              <a:rPr lang="el-GR" sz="2000" i="1" dirty="0" smtClean="0">
                <a:latin typeface="Times New Roman" pitchFamily="18" charset="0"/>
                <a:cs typeface="Times New Roman" pitchFamily="18" charset="0"/>
              </a:rPr>
              <a:t>πρέπει να </a:t>
            </a:r>
            <a:r>
              <a:rPr lang="el-GR" sz="2000" b="1" i="1" dirty="0" smtClean="0">
                <a:latin typeface="Times New Roman" pitchFamily="18" charset="0"/>
                <a:cs typeface="Times New Roman" pitchFamily="18" charset="0"/>
              </a:rPr>
              <a:t>αναζητά και να καταγράφει </a:t>
            </a:r>
            <a:r>
              <a:rPr lang="el-GR" sz="2000" i="1" dirty="0" smtClean="0">
                <a:solidFill>
                  <a:srgbClr val="FF0000"/>
                </a:solidFill>
                <a:latin typeface="Times New Roman" pitchFamily="18" charset="0"/>
                <a:cs typeface="Times New Roman" pitchFamily="18" charset="0"/>
              </a:rPr>
              <a:t>όλα τα στοιχεία</a:t>
            </a:r>
          </a:p>
          <a:p>
            <a:pPr lvl="1"/>
            <a:endParaRPr lang="el-GR" sz="2000" i="1" dirty="0" smtClean="0">
              <a:latin typeface="Times New Roman" pitchFamily="18" charset="0"/>
              <a:cs typeface="Times New Roman" pitchFamily="18" charset="0"/>
            </a:endParaRPr>
          </a:p>
          <a:p>
            <a:pPr lvl="1"/>
            <a:r>
              <a:rPr lang="el-GR" sz="2000" i="1" dirty="0" smtClean="0">
                <a:latin typeface="Times New Roman" pitchFamily="18" charset="0"/>
                <a:cs typeface="Times New Roman" pitchFamily="18" charset="0"/>
              </a:rPr>
              <a:t>λαμβάνοντας υπόψη όλες τις παραμέτρους </a:t>
            </a:r>
            <a:r>
              <a:rPr lang="el-GR" sz="2000" b="1" i="1" dirty="0" smtClean="0">
                <a:latin typeface="Times New Roman" pitchFamily="18" charset="0"/>
                <a:cs typeface="Times New Roman" pitchFamily="18" charset="0"/>
              </a:rPr>
              <a:t>που επηρεάζουν </a:t>
            </a:r>
            <a:r>
              <a:rPr lang="el-GR" sz="2000" i="1" dirty="0" smtClean="0">
                <a:solidFill>
                  <a:srgbClr val="FF0000"/>
                </a:solidFill>
                <a:latin typeface="Times New Roman" pitchFamily="18" charset="0"/>
                <a:cs typeface="Times New Roman" pitchFamily="18" charset="0"/>
              </a:rPr>
              <a:t>την εκπαιδευτική διαδικασία. </a:t>
            </a:r>
          </a:p>
          <a:p>
            <a:pPr lvl="1"/>
            <a:endParaRPr lang="el-GR" sz="2000" i="1" dirty="0" smtClean="0">
              <a:latin typeface="Times New Roman" pitchFamily="18" charset="0"/>
              <a:cs typeface="Times New Roman" pitchFamily="18" charset="0"/>
            </a:endParaRPr>
          </a:p>
          <a:p>
            <a:pPr lvl="1"/>
            <a:r>
              <a:rPr lang="el-GR" sz="2000" i="1" dirty="0" smtClean="0">
                <a:latin typeface="Times New Roman" pitchFamily="18" charset="0"/>
                <a:cs typeface="Times New Roman" pitchFamily="18" charset="0"/>
              </a:rPr>
              <a:t>Η κατανόηση του πλαισίου  είναι πολύ βασική. </a:t>
            </a:r>
          </a:p>
          <a:p>
            <a:pPr>
              <a:buNone/>
            </a:pPr>
            <a:endParaRPr lang="el-GR" sz="2300" i="1" dirty="0" smtClean="0"/>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85794"/>
          </a:xfrm>
        </p:spPr>
        <p:txBody>
          <a:bodyPr>
            <a:normAutofit fontScale="90000"/>
          </a:bodyPr>
          <a:lstStyle/>
          <a:p>
            <a:pPr>
              <a:lnSpc>
                <a:spcPct val="80000"/>
              </a:lnSpc>
            </a:pPr>
            <a:r>
              <a:rPr lang="el-GR" sz="2400" b="1" dirty="0" smtClean="0"/>
              <a:t/>
            </a:r>
            <a:br>
              <a:rPr lang="el-GR" sz="2400" b="1" dirty="0" smtClean="0"/>
            </a:br>
            <a:r>
              <a:rPr lang="el-GR" sz="2700" b="1" dirty="0" smtClean="0">
                <a:latin typeface="Times New Roman" pitchFamily="18" charset="0"/>
                <a:cs typeface="Times New Roman" pitchFamily="18" charset="0"/>
              </a:rPr>
              <a:t> Το πλαίσιο και η σημασία του- Δραστηριότητα 1 </a:t>
            </a:r>
            <a:br>
              <a:rPr lang="el-GR" sz="27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9144000" cy="6000768"/>
          </a:xfrm>
        </p:spPr>
        <p:txBody>
          <a:bodyPr>
            <a:normAutofit fontScale="92500" lnSpcReduction="20000"/>
          </a:bodyPr>
          <a:lstStyle/>
          <a:p>
            <a:r>
              <a:rPr lang="el-GR" sz="2000" dirty="0" smtClean="0">
                <a:latin typeface="Times New Roman" pitchFamily="18" charset="0"/>
                <a:cs typeface="Times New Roman" pitchFamily="18" charset="0"/>
              </a:rPr>
              <a:t>Δύο </a:t>
            </a:r>
            <a:r>
              <a:rPr lang="el-GR" sz="2000" b="1" dirty="0" smtClean="0">
                <a:latin typeface="Times New Roman" pitchFamily="18" charset="0"/>
                <a:cs typeface="Times New Roman" pitchFamily="18" charset="0"/>
              </a:rPr>
              <a:t>φοιτήτριες </a:t>
            </a:r>
            <a:r>
              <a:rPr lang="el-GR" sz="2000" dirty="0" smtClean="0">
                <a:latin typeface="Times New Roman" pitchFamily="18" charset="0"/>
                <a:cs typeface="Times New Roman" pitchFamily="18" charset="0"/>
              </a:rPr>
              <a:t>επισκέπτονται το ίδιο νηπιαγωγείο σε μια συνοικία της Αθήνας την ίδια μέρα. </a:t>
            </a:r>
          </a:p>
          <a:p>
            <a:r>
              <a:rPr lang="el-GR" sz="2000" b="1" dirty="0" smtClean="0">
                <a:latin typeface="Times New Roman" pitchFamily="18" charset="0"/>
                <a:cs typeface="Times New Roman" pitchFamily="18" charset="0"/>
              </a:rPr>
              <a:t>Καταθέτουν τις εξής καταγραφές </a:t>
            </a:r>
            <a:r>
              <a:rPr lang="el-GR" sz="2000" dirty="0" smtClean="0">
                <a:latin typeface="Times New Roman" pitchFamily="18" charset="0"/>
                <a:cs typeface="Times New Roman" pitchFamily="18" charset="0"/>
              </a:rPr>
              <a:t>για όσα παρατήρησαν στο νηπιαγωγείο.</a:t>
            </a:r>
          </a:p>
          <a:p>
            <a:pPr>
              <a:buNone/>
            </a:pPr>
            <a:endParaRPr lang="el-GR" sz="2000" dirty="0" smtClean="0">
              <a:latin typeface="Times New Roman" pitchFamily="18" charset="0"/>
              <a:cs typeface="Times New Roman" pitchFamily="18" charset="0"/>
            </a:endParaRPr>
          </a:p>
          <a:p>
            <a:pPr>
              <a:buNone/>
            </a:pPr>
            <a:endParaRPr lang="el-GR" sz="2000" dirty="0" smtClean="0">
              <a:latin typeface="Times New Roman" pitchFamily="18" charset="0"/>
              <a:cs typeface="Times New Roman" pitchFamily="18" charset="0"/>
            </a:endParaRPr>
          </a:p>
          <a:p>
            <a:pPr>
              <a:buNone/>
            </a:pPr>
            <a:endParaRPr lang="el-GR" sz="2000" dirty="0" smtClean="0">
              <a:latin typeface="Times New Roman" pitchFamily="18" charset="0"/>
              <a:cs typeface="Times New Roman" pitchFamily="18" charset="0"/>
            </a:endParaRPr>
          </a:p>
          <a:p>
            <a:pPr>
              <a:buNone/>
            </a:pPr>
            <a:endParaRPr lang="el-GR" sz="2000" dirty="0" smtClean="0">
              <a:latin typeface="Times New Roman" pitchFamily="18" charset="0"/>
              <a:cs typeface="Times New Roman" pitchFamily="18" charset="0"/>
            </a:endParaRPr>
          </a:p>
          <a:p>
            <a:pPr>
              <a:buNone/>
            </a:pPr>
            <a:endParaRPr lang="el-GR" sz="2000" dirty="0" smtClean="0">
              <a:latin typeface="Times New Roman" pitchFamily="18" charset="0"/>
              <a:cs typeface="Times New Roman" pitchFamily="18" charset="0"/>
            </a:endParaRPr>
          </a:p>
          <a:p>
            <a:pPr>
              <a:buNone/>
            </a:pPr>
            <a:endParaRPr lang="el-GR" sz="2000" dirty="0" smtClean="0">
              <a:latin typeface="Times New Roman" pitchFamily="18" charset="0"/>
              <a:cs typeface="Times New Roman" pitchFamily="18" charset="0"/>
            </a:endParaRPr>
          </a:p>
          <a:p>
            <a:pPr>
              <a:buNone/>
            </a:pPr>
            <a:endParaRPr lang="el-GR" sz="2000" dirty="0" smtClean="0">
              <a:latin typeface="Times New Roman" pitchFamily="18" charset="0"/>
              <a:cs typeface="Times New Roman" pitchFamily="18" charset="0"/>
            </a:endParaRPr>
          </a:p>
          <a:p>
            <a:pPr>
              <a:buNone/>
            </a:pPr>
            <a:endParaRPr lang="el-GR" sz="1600" b="1" dirty="0" smtClean="0">
              <a:latin typeface="Times New Roman" pitchFamily="18" charset="0"/>
              <a:cs typeface="Times New Roman" pitchFamily="18" charset="0"/>
            </a:endParaRPr>
          </a:p>
          <a:p>
            <a:pPr>
              <a:buNone/>
            </a:pPr>
            <a:endParaRPr lang="el-GR" sz="1600" b="1" i="1" dirty="0" smtClean="0">
              <a:latin typeface="Times New Roman" pitchFamily="18" charset="0"/>
              <a:cs typeface="Times New Roman" pitchFamily="18" charset="0"/>
            </a:endParaRPr>
          </a:p>
          <a:p>
            <a:pPr>
              <a:buNone/>
            </a:pPr>
            <a:r>
              <a:rPr lang="el-GR" sz="1600" b="1" i="1" dirty="0" smtClean="0">
                <a:latin typeface="Times New Roman" pitchFamily="18" charset="0"/>
                <a:cs typeface="Times New Roman" pitchFamily="18" charset="0"/>
              </a:rPr>
              <a:t>	</a:t>
            </a:r>
            <a:endParaRPr lang="el-GR" sz="1600" b="1" i="1" dirty="0" smtClean="0">
              <a:latin typeface="Times New Roman" pitchFamily="18" charset="0"/>
              <a:cs typeface="Times New Roman" pitchFamily="18" charset="0"/>
            </a:endParaRPr>
          </a:p>
          <a:p>
            <a:pPr>
              <a:buNone/>
            </a:pPr>
            <a:r>
              <a:rPr lang="el-GR" sz="1800" b="1" i="1" dirty="0" smtClean="0">
                <a:latin typeface="Times New Roman" pitchFamily="18" charset="0"/>
                <a:cs typeface="Times New Roman" pitchFamily="18" charset="0"/>
              </a:rPr>
              <a:t>	</a:t>
            </a:r>
          </a:p>
          <a:p>
            <a:pPr>
              <a:buNone/>
            </a:pPr>
            <a:r>
              <a:rPr lang="el-GR" sz="1800" b="1" i="1" dirty="0" smtClean="0">
                <a:latin typeface="Times New Roman" pitchFamily="18" charset="0"/>
                <a:cs typeface="Times New Roman" pitchFamily="18" charset="0"/>
              </a:rPr>
              <a:t>	</a:t>
            </a:r>
            <a:r>
              <a:rPr lang="el-GR" sz="1800" b="1" i="1" dirty="0" smtClean="0">
                <a:latin typeface="Times New Roman" pitchFamily="18" charset="0"/>
                <a:cs typeface="Times New Roman" pitchFamily="18" charset="0"/>
              </a:rPr>
              <a:t>Ποιες </a:t>
            </a:r>
            <a:r>
              <a:rPr lang="el-GR" sz="1800" b="1" i="1" dirty="0" smtClean="0">
                <a:latin typeface="Times New Roman" pitchFamily="18" charset="0"/>
                <a:cs typeface="Times New Roman" pitchFamily="18" charset="0"/>
              </a:rPr>
              <a:t>πληροφορίες </a:t>
            </a:r>
            <a:r>
              <a:rPr lang="el-GR" sz="1800" i="1" dirty="0" smtClean="0">
                <a:latin typeface="Times New Roman" pitchFamily="18" charset="0"/>
                <a:cs typeface="Times New Roman" pitchFamily="18" charset="0"/>
              </a:rPr>
              <a:t>δίνει η πρώτη καταγραφή; </a:t>
            </a:r>
            <a:endParaRPr lang="el-GR" sz="1800" i="1" dirty="0" smtClean="0">
              <a:latin typeface="Times New Roman" pitchFamily="18" charset="0"/>
              <a:cs typeface="Times New Roman" pitchFamily="18" charset="0"/>
            </a:endParaRPr>
          </a:p>
          <a:p>
            <a:pPr>
              <a:buNone/>
            </a:pPr>
            <a:r>
              <a:rPr lang="el-GR" sz="1800" dirty="0" smtClean="0"/>
              <a:t>	</a:t>
            </a:r>
          </a:p>
          <a:p>
            <a:pPr>
              <a:buNone/>
            </a:pPr>
            <a:r>
              <a:rPr lang="el-GR" sz="1800" i="1" dirty="0" smtClean="0">
                <a:latin typeface="Times New Roman" pitchFamily="18" charset="0"/>
                <a:cs typeface="Times New Roman" pitchFamily="18" charset="0"/>
              </a:rPr>
              <a:t>	</a:t>
            </a:r>
            <a:r>
              <a:rPr lang="el-GR" sz="1800" i="1" dirty="0" smtClean="0">
                <a:latin typeface="Times New Roman" pitchFamily="18" charset="0"/>
                <a:cs typeface="Times New Roman" pitchFamily="18" charset="0"/>
              </a:rPr>
              <a:t>Εκτιμάτε </a:t>
            </a:r>
            <a:r>
              <a:rPr lang="el-GR" sz="1800" i="1" dirty="0" smtClean="0">
                <a:latin typeface="Times New Roman" pitchFamily="18" charset="0"/>
                <a:cs typeface="Times New Roman" pitchFamily="18" charset="0"/>
              </a:rPr>
              <a:t>ότι </a:t>
            </a:r>
            <a:r>
              <a:rPr lang="el-GR" sz="1800" i="1" dirty="0" smtClean="0">
                <a:latin typeface="Times New Roman" pitchFamily="18" charset="0"/>
                <a:cs typeface="Times New Roman" pitchFamily="18" charset="0"/>
              </a:rPr>
              <a:t>η καταγραφή περιλαμβάνει </a:t>
            </a:r>
            <a:r>
              <a:rPr lang="el-GR" sz="1800" b="1" i="1" dirty="0" smtClean="0">
                <a:latin typeface="Times New Roman" pitchFamily="18" charset="0"/>
                <a:cs typeface="Times New Roman" pitchFamily="18" charset="0"/>
              </a:rPr>
              <a:t>στοιχεία που αναφέρονται επαρκώς </a:t>
            </a:r>
            <a:r>
              <a:rPr lang="el-GR" sz="1800" i="1" dirty="0" smtClean="0">
                <a:latin typeface="Times New Roman" pitchFamily="18" charset="0"/>
                <a:cs typeface="Times New Roman" pitchFamily="18" charset="0"/>
              </a:rPr>
              <a:t>στο πλαίσιο μιας τάξης</a:t>
            </a:r>
            <a:r>
              <a:rPr lang="el-GR" sz="1800" i="1" dirty="0" smtClean="0">
                <a:latin typeface="Times New Roman" pitchFamily="18" charset="0"/>
                <a:cs typeface="Times New Roman" pitchFamily="18" charset="0"/>
              </a:rPr>
              <a:t>;</a:t>
            </a:r>
            <a:r>
              <a:rPr lang="el-GR" sz="1800" dirty="0" smtClean="0"/>
              <a:t> </a:t>
            </a:r>
            <a:r>
              <a:rPr lang="el-GR" sz="1800" i="1" dirty="0" smtClean="0">
                <a:latin typeface="Times New Roman" pitchFamily="18" charset="0"/>
                <a:cs typeface="Times New Roman" pitchFamily="18" charset="0"/>
              </a:rPr>
              <a:t>τεκμηριώσετε </a:t>
            </a:r>
            <a:r>
              <a:rPr lang="el-GR" sz="1800" b="1" i="1" dirty="0" smtClean="0">
                <a:latin typeface="Times New Roman" pitchFamily="18" charset="0"/>
                <a:cs typeface="Times New Roman" pitchFamily="18" charset="0"/>
              </a:rPr>
              <a:t>με παραδείγματα </a:t>
            </a:r>
            <a:r>
              <a:rPr lang="el-GR" sz="1800" i="1" dirty="0" smtClean="0">
                <a:latin typeface="Times New Roman" pitchFamily="18" charset="0"/>
                <a:cs typeface="Times New Roman" pitchFamily="18" charset="0"/>
              </a:rPr>
              <a:t>που αντλούν και από τις </a:t>
            </a:r>
            <a:r>
              <a:rPr lang="el-GR" sz="1800" b="1" i="1" dirty="0" smtClean="0">
                <a:latin typeface="Times New Roman" pitchFamily="18" charset="0"/>
                <a:cs typeface="Times New Roman" pitchFamily="18" charset="0"/>
              </a:rPr>
              <a:t>3 πτυχές του </a:t>
            </a:r>
            <a:r>
              <a:rPr lang="el-GR" sz="1800" b="1" i="1" dirty="0" smtClean="0">
                <a:latin typeface="Times New Roman" pitchFamily="18" charset="0"/>
                <a:cs typeface="Times New Roman" pitchFamily="18" charset="0"/>
              </a:rPr>
              <a:t>πλαισίου.</a:t>
            </a:r>
          </a:p>
          <a:p>
            <a:pPr>
              <a:buNone/>
            </a:pPr>
            <a:endParaRPr lang="el-GR" sz="1800" b="1" i="1" dirty="0" smtClean="0">
              <a:latin typeface="Times New Roman" pitchFamily="18" charset="0"/>
              <a:cs typeface="Times New Roman" pitchFamily="18" charset="0"/>
            </a:endParaRPr>
          </a:p>
          <a:p>
            <a:pPr>
              <a:buNone/>
            </a:pPr>
            <a:r>
              <a:rPr lang="el-GR" sz="1800" i="1" dirty="0" smtClean="0">
                <a:latin typeface="Times New Roman" pitchFamily="18" charset="0"/>
                <a:cs typeface="Times New Roman" pitchFamily="18" charset="0"/>
              </a:rPr>
              <a:t>	Μας επιτρέπει να κάνουμε </a:t>
            </a:r>
            <a:r>
              <a:rPr lang="el-GR" sz="1800" b="1" i="1" dirty="0" smtClean="0">
                <a:latin typeface="Times New Roman" pitchFamily="18" charset="0"/>
                <a:cs typeface="Times New Roman" pitchFamily="18" charset="0"/>
              </a:rPr>
              <a:t>υποθέσεις σχετικά με τη μαθησιακή διαδικασία </a:t>
            </a:r>
            <a:r>
              <a:rPr lang="el-GR" sz="1800" i="1" dirty="0" smtClean="0">
                <a:latin typeface="Times New Roman" pitchFamily="18" charset="0"/>
                <a:cs typeface="Times New Roman" pitchFamily="18" charset="0"/>
              </a:rPr>
              <a:t>που μπορεί να αναπτύσσεται στη συγκεκριμένη τάξη</a:t>
            </a:r>
            <a:r>
              <a:rPr lang="el-GR" sz="1800" i="1" dirty="0" smtClean="0">
                <a:latin typeface="Times New Roman" pitchFamily="18" charset="0"/>
                <a:cs typeface="Times New Roman" pitchFamily="18" charset="0"/>
              </a:rPr>
              <a:t>;</a:t>
            </a:r>
          </a:p>
          <a:p>
            <a:pPr>
              <a:buNone/>
            </a:pPr>
            <a:endParaRPr lang="el-GR" sz="1800" i="1" dirty="0" smtClean="0">
              <a:latin typeface="Times New Roman" pitchFamily="18" charset="0"/>
              <a:cs typeface="Times New Roman" pitchFamily="18" charset="0"/>
            </a:endParaRPr>
          </a:p>
          <a:p>
            <a:pPr algn="r">
              <a:buNone/>
            </a:pPr>
            <a:r>
              <a:rPr lang="el-GR" sz="1500" dirty="0" smtClean="0">
                <a:latin typeface="Times New Roman" pitchFamily="18" charset="0"/>
                <a:cs typeface="Times New Roman" pitchFamily="18" charset="0"/>
              </a:rPr>
              <a:t>Πηγή</a:t>
            </a:r>
            <a:r>
              <a:rPr lang="el-GR" sz="1500" dirty="0" smtClean="0">
                <a:latin typeface="Times New Roman" pitchFamily="18" charset="0"/>
                <a:cs typeface="Times New Roman" pitchFamily="18" charset="0"/>
              </a:rPr>
              <a:t>: Ανδρούσου, Α., </a:t>
            </a:r>
            <a:r>
              <a:rPr lang="el-GR" sz="1500" dirty="0" err="1" smtClean="0">
                <a:latin typeface="Times New Roman" pitchFamily="18" charset="0"/>
                <a:cs typeface="Times New Roman" pitchFamily="18" charset="0"/>
              </a:rPr>
              <a:t>Κορτέση</a:t>
            </a:r>
            <a:r>
              <a:rPr lang="el-GR" sz="1500" dirty="0" smtClean="0">
                <a:latin typeface="Times New Roman" pitchFamily="18" charset="0"/>
                <a:cs typeface="Times New Roman" pitchFamily="18" charset="0"/>
              </a:rPr>
              <a:t>-</a:t>
            </a:r>
            <a:r>
              <a:rPr lang="el-GR" sz="1500" dirty="0" err="1" smtClean="0">
                <a:latin typeface="Times New Roman" pitchFamily="18" charset="0"/>
                <a:cs typeface="Times New Roman" pitchFamily="18" charset="0"/>
              </a:rPr>
              <a:t>Δαθέρμου</a:t>
            </a:r>
            <a:r>
              <a:rPr lang="el-GR" sz="1500" dirty="0" smtClean="0">
                <a:latin typeface="Times New Roman" pitchFamily="18" charset="0"/>
                <a:cs typeface="Times New Roman" pitchFamily="18" charset="0"/>
              </a:rPr>
              <a:t>, Χ., Τσάφος, Β. (2016) (σ. 51)</a:t>
            </a:r>
            <a:endParaRPr lang="el-GR" sz="1500" i="1" dirty="0" smtClean="0">
              <a:latin typeface="Times New Roman" pitchFamily="18" charset="0"/>
              <a:cs typeface="Times New Roman" pitchFamily="18" charset="0"/>
            </a:endParaRPr>
          </a:p>
          <a:p>
            <a:pPr>
              <a:buNone/>
            </a:pPr>
            <a:endParaRPr lang="el-GR" sz="1800" i="1" dirty="0" smtClean="0"/>
          </a:p>
        </p:txBody>
      </p:sp>
      <p:sp>
        <p:nvSpPr>
          <p:cNvPr id="4" name="3 - Ορθογώνιο"/>
          <p:cNvSpPr/>
          <p:nvPr/>
        </p:nvSpPr>
        <p:spPr>
          <a:xfrm>
            <a:off x="285720" y="2000240"/>
            <a:ext cx="8215370" cy="2428892"/>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latin typeface="Times New Roman" pitchFamily="18" charset="0"/>
                <a:cs typeface="Times New Roman" pitchFamily="18" charset="0"/>
              </a:rPr>
              <a:t>Καταγραφή 1 </a:t>
            </a:r>
          </a:p>
          <a:p>
            <a:pPr algn="ctr"/>
            <a:r>
              <a:rPr lang="el-GR" sz="2300" dirty="0" smtClean="0">
                <a:solidFill>
                  <a:schemeClr val="tx1"/>
                </a:solidFill>
                <a:latin typeface="Times New Roman" pitchFamily="18" charset="0"/>
                <a:cs typeface="Times New Roman" pitchFamily="18" charset="0"/>
              </a:rPr>
              <a:t>Είναι ένα </a:t>
            </a:r>
            <a:r>
              <a:rPr lang="el-GR" sz="2300" b="1" dirty="0" smtClean="0">
                <a:solidFill>
                  <a:schemeClr val="tx1"/>
                </a:solidFill>
                <a:latin typeface="Times New Roman" pitchFamily="18" charset="0"/>
                <a:cs typeface="Times New Roman" pitchFamily="18" charset="0"/>
              </a:rPr>
              <a:t>ωραίο νηπιαγωγείο </a:t>
            </a:r>
            <a:r>
              <a:rPr lang="el-GR" sz="2300" dirty="0" smtClean="0">
                <a:solidFill>
                  <a:schemeClr val="tx1"/>
                </a:solidFill>
                <a:latin typeface="Times New Roman" pitchFamily="18" charset="0"/>
                <a:cs typeface="Times New Roman" pitchFamily="18" charset="0"/>
              </a:rPr>
              <a:t>με μια μικρή </a:t>
            </a:r>
            <a:r>
              <a:rPr lang="el-GR" sz="2300" b="1" dirty="0" smtClean="0">
                <a:solidFill>
                  <a:schemeClr val="tx1"/>
                </a:solidFill>
                <a:latin typeface="Times New Roman" pitchFamily="18" charset="0"/>
                <a:cs typeface="Times New Roman" pitchFamily="18" charset="0"/>
              </a:rPr>
              <a:t>αυλή</a:t>
            </a:r>
            <a:r>
              <a:rPr lang="el-GR" sz="2300" dirty="0" smtClean="0">
                <a:solidFill>
                  <a:schemeClr val="tx1"/>
                </a:solidFill>
                <a:latin typeface="Times New Roman" pitchFamily="18" charset="0"/>
                <a:cs typeface="Times New Roman" pitchFamily="18" charset="0"/>
              </a:rPr>
              <a:t> με κούνιες και κάποιες μπάλες</a:t>
            </a:r>
            <a:r>
              <a:rPr lang="el-GR" sz="2300" b="1" dirty="0" smtClean="0">
                <a:solidFill>
                  <a:schemeClr val="tx1"/>
                </a:solidFill>
                <a:latin typeface="Times New Roman" pitchFamily="18" charset="0"/>
                <a:cs typeface="Times New Roman" pitchFamily="18" charset="0"/>
              </a:rPr>
              <a:t> </a:t>
            </a:r>
            <a:r>
              <a:rPr lang="el-GR" sz="2300" dirty="0" smtClean="0">
                <a:solidFill>
                  <a:schemeClr val="tx1"/>
                </a:solidFill>
                <a:latin typeface="Times New Roman" pitchFamily="18" charset="0"/>
                <a:cs typeface="Times New Roman" pitchFamily="18" charset="0"/>
              </a:rPr>
              <a:t>και μια μεγάλη ωραία και ευρύχωρη </a:t>
            </a:r>
            <a:r>
              <a:rPr lang="el-GR" sz="2300" b="1" dirty="0" smtClean="0">
                <a:solidFill>
                  <a:schemeClr val="tx1"/>
                </a:solidFill>
                <a:latin typeface="Times New Roman" pitchFamily="18" charset="0"/>
                <a:cs typeface="Times New Roman" pitchFamily="18" charset="0"/>
              </a:rPr>
              <a:t>αίθουσα</a:t>
            </a:r>
            <a:r>
              <a:rPr lang="el-GR" sz="2300" dirty="0" smtClean="0">
                <a:solidFill>
                  <a:schemeClr val="tx1"/>
                </a:solidFill>
                <a:latin typeface="Times New Roman" pitchFamily="18" charset="0"/>
                <a:cs typeface="Times New Roman" pitchFamily="18" charset="0"/>
              </a:rPr>
              <a:t> με πολλά παιχνίδια και τραπεζάκια διάσπαρτα στο χώρο. </a:t>
            </a:r>
            <a:r>
              <a:rPr lang="el-GR" sz="2300" b="1" dirty="0" smtClean="0">
                <a:solidFill>
                  <a:schemeClr val="tx1"/>
                </a:solidFill>
                <a:latin typeface="Times New Roman" pitchFamily="18" charset="0"/>
                <a:cs typeface="Times New Roman" pitchFamily="18" charset="0"/>
              </a:rPr>
              <a:t>Τα παιδιά </a:t>
            </a:r>
            <a:r>
              <a:rPr lang="el-GR" sz="2300" dirty="0" smtClean="0">
                <a:solidFill>
                  <a:schemeClr val="tx1"/>
                </a:solidFill>
                <a:latin typeface="Times New Roman" pitchFamily="18" charset="0"/>
                <a:cs typeface="Times New Roman" pitchFamily="18" charset="0"/>
              </a:rPr>
              <a:t>ασχολούνται με διάφορα παιχνίδια.</a:t>
            </a:r>
          </a:p>
          <a:p>
            <a:pPr algn="ctr"/>
            <a:endParaRPr lang="el-GR" dirty="0"/>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571480"/>
          </a:xfrm>
        </p:spPr>
        <p:txBody>
          <a:bodyPr>
            <a:normAutofit fontScale="90000"/>
          </a:bodyPr>
          <a:lstStyle/>
          <a:p>
            <a:pPr>
              <a:lnSpc>
                <a:spcPct val="80000"/>
              </a:lnSpc>
            </a:pPr>
            <a:r>
              <a:rPr lang="el-GR" sz="2400" b="1" dirty="0" smtClean="0"/>
              <a:t/>
            </a:r>
            <a:br>
              <a:rPr lang="el-GR" sz="2400" b="1" dirty="0" smtClean="0"/>
            </a:br>
            <a:r>
              <a:rPr lang="el-GR" sz="2700" b="1" dirty="0" smtClean="0">
                <a:latin typeface="Times New Roman" pitchFamily="18" charset="0"/>
                <a:cs typeface="Times New Roman" pitchFamily="18" charset="0"/>
              </a:rPr>
              <a:t> Το πλαίσιο και η σημασία του- Δραστηριότητα 1 </a:t>
            </a:r>
            <a:br>
              <a:rPr lang="el-GR" sz="27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9144000" cy="6000768"/>
          </a:xfrm>
        </p:spPr>
        <p:txBody>
          <a:bodyPr>
            <a:normAutofit/>
          </a:bodyPr>
          <a:lstStyle/>
          <a:p>
            <a:pPr>
              <a:buNone/>
            </a:pPr>
            <a:r>
              <a:rPr lang="el-GR" sz="2000" dirty="0" smtClean="0">
                <a:latin typeface="Times New Roman" pitchFamily="18" charset="0"/>
                <a:cs typeface="Times New Roman" pitchFamily="18" charset="0"/>
              </a:rPr>
              <a:t> </a:t>
            </a:r>
          </a:p>
          <a:p>
            <a:pPr>
              <a:buNone/>
            </a:pPr>
            <a:endParaRPr lang="el-GR" sz="1900" i="1" dirty="0" smtClean="0"/>
          </a:p>
        </p:txBody>
      </p:sp>
      <p:sp>
        <p:nvSpPr>
          <p:cNvPr id="4" name="3 - Ορθογώνιο"/>
          <p:cNvSpPr/>
          <p:nvPr/>
        </p:nvSpPr>
        <p:spPr>
          <a:xfrm>
            <a:off x="285720" y="642918"/>
            <a:ext cx="8643998" cy="6000792"/>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l-GR" sz="1600" i="1" dirty="0" smtClean="0">
                <a:solidFill>
                  <a:schemeClr val="tx1"/>
                </a:solidFill>
                <a:latin typeface="Times New Roman" pitchFamily="18" charset="0"/>
                <a:cs typeface="Times New Roman" pitchFamily="18" charset="0"/>
              </a:rPr>
              <a:t>Εκτιμάτε ότι η καταγραφή περιλαμβάνει </a:t>
            </a:r>
            <a:r>
              <a:rPr lang="el-GR" sz="1600" b="1" i="1" dirty="0" smtClean="0">
                <a:solidFill>
                  <a:schemeClr val="tx1"/>
                </a:solidFill>
                <a:latin typeface="Times New Roman" pitchFamily="18" charset="0"/>
                <a:cs typeface="Times New Roman" pitchFamily="18" charset="0"/>
              </a:rPr>
              <a:t>στοιχεία που αναφέρονται επαρκώς </a:t>
            </a:r>
            <a:r>
              <a:rPr lang="el-GR" sz="1600" i="1" dirty="0" smtClean="0">
                <a:solidFill>
                  <a:schemeClr val="tx1"/>
                </a:solidFill>
                <a:latin typeface="Times New Roman" pitchFamily="18" charset="0"/>
                <a:cs typeface="Times New Roman" pitchFamily="18" charset="0"/>
              </a:rPr>
              <a:t>στο πλαίσιο μιας τάξης</a:t>
            </a:r>
            <a:r>
              <a:rPr lang="el-GR" sz="1600" i="1" dirty="0" smtClean="0">
                <a:solidFill>
                  <a:schemeClr val="tx1"/>
                </a:solidFill>
                <a:latin typeface="Times New Roman" pitchFamily="18" charset="0"/>
                <a:cs typeface="Times New Roman" pitchFamily="18" charset="0"/>
              </a:rPr>
              <a:t>;</a:t>
            </a:r>
            <a:r>
              <a:rPr lang="el-GR" sz="1600" dirty="0" smtClean="0"/>
              <a:t> </a:t>
            </a:r>
            <a:r>
              <a:rPr lang="el-GR" sz="1600" b="1" i="1" dirty="0" smtClean="0">
                <a:solidFill>
                  <a:schemeClr val="tx1"/>
                </a:solidFill>
                <a:latin typeface="Times New Roman" pitchFamily="18" charset="0"/>
                <a:cs typeface="Times New Roman" pitchFamily="18" charset="0"/>
              </a:rPr>
              <a:t>Ποιες διαφορές παρατηρείτε στις δύο καταγραφές </a:t>
            </a:r>
            <a:r>
              <a:rPr lang="el-GR" sz="1600" i="1" dirty="0" smtClean="0">
                <a:solidFill>
                  <a:schemeClr val="tx1"/>
                </a:solidFill>
                <a:latin typeface="Times New Roman" pitchFamily="18" charset="0"/>
                <a:cs typeface="Times New Roman" pitchFamily="18" charset="0"/>
              </a:rPr>
              <a:t>ως προς τα στοιχεία που αναφέρονται στο πλαίσιο της τάξης; Ποια από τις δύο καταγραφές θεωρείτε ότι είναι </a:t>
            </a:r>
            <a:r>
              <a:rPr lang="el-GR" sz="1600" b="1" i="1" dirty="0" smtClean="0">
                <a:solidFill>
                  <a:schemeClr val="tx1"/>
                </a:solidFill>
                <a:latin typeface="Times New Roman" pitchFamily="18" charset="0"/>
                <a:cs typeface="Times New Roman" pitchFamily="18" charset="0"/>
              </a:rPr>
              <a:t>πληρέστερη/ποιοτικότερη και γιατί;</a:t>
            </a:r>
          </a:p>
          <a:p>
            <a:pPr algn="ctr"/>
            <a:endParaRPr lang="el-GR" b="1" dirty="0" smtClean="0">
              <a:solidFill>
                <a:schemeClr val="tx1"/>
              </a:solidFill>
              <a:latin typeface="Times New Roman" pitchFamily="18" charset="0"/>
              <a:cs typeface="Times New Roman" pitchFamily="18" charset="0"/>
            </a:endParaRPr>
          </a:p>
          <a:p>
            <a:pPr algn="ctr"/>
            <a:r>
              <a:rPr lang="el-GR" b="1" dirty="0" smtClean="0">
                <a:solidFill>
                  <a:schemeClr val="tx1"/>
                </a:solidFill>
                <a:latin typeface="Times New Roman" pitchFamily="18" charset="0"/>
                <a:cs typeface="Times New Roman" pitchFamily="18" charset="0"/>
              </a:rPr>
              <a:t>Καταγραφή </a:t>
            </a:r>
            <a:r>
              <a:rPr lang="el-GR" b="1" dirty="0" smtClean="0">
                <a:solidFill>
                  <a:schemeClr val="tx1"/>
                </a:solidFill>
                <a:latin typeface="Times New Roman" pitchFamily="18" charset="0"/>
                <a:cs typeface="Times New Roman" pitchFamily="18" charset="0"/>
              </a:rPr>
              <a:t>2</a:t>
            </a:r>
          </a:p>
          <a:p>
            <a:r>
              <a:rPr lang="el-GR" b="1" dirty="0" smtClean="0">
                <a:solidFill>
                  <a:schemeClr val="tx1"/>
                </a:solidFill>
                <a:latin typeface="Times New Roman" pitchFamily="18" charset="0"/>
                <a:cs typeface="Times New Roman" pitchFamily="18" charset="0"/>
              </a:rPr>
              <a:t> </a:t>
            </a:r>
            <a:r>
              <a:rPr lang="el-GR" sz="1800" b="1" dirty="0" smtClean="0">
                <a:solidFill>
                  <a:schemeClr val="tx1"/>
                </a:solidFill>
                <a:latin typeface="Times New Roman" pitchFamily="18" charset="0"/>
                <a:cs typeface="Times New Roman" pitchFamily="18" charset="0"/>
              </a:rPr>
              <a:t>Το </a:t>
            </a:r>
            <a:r>
              <a:rPr lang="el-GR" sz="1800" b="1" dirty="0" smtClean="0">
                <a:solidFill>
                  <a:schemeClr val="tx1"/>
                </a:solidFill>
                <a:latin typeface="Times New Roman" pitchFamily="18" charset="0"/>
                <a:cs typeface="Times New Roman" pitchFamily="18" charset="0"/>
              </a:rPr>
              <a:t>νηπιαγωγείο </a:t>
            </a:r>
            <a:r>
              <a:rPr lang="el-GR" sz="1800" dirty="0" smtClean="0">
                <a:solidFill>
                  <a:schemeClr val="tx1"/>
                </a:solidFill>
                <a:latin typeface="Times New Roman" pitchFamily="18" charset="0"/>
                <a:cs typeface="Times New Roman" pitchFamily="18" charset="0"/>
              </a:rPr>
              <a:t>στεγάζεται σε ένα παλιό μικρό κτίσμα σε μια γειτονιά με πολυκατοικίες και μικρά παλιά σπίτια. </a:t>
            </a:r>
            <a:r>
              <a:rPr lang="el-GR" sz="1800" b="1" dirty="0" smtClean="0">
                <a:solidFill>
                  <a:schemeClr val="tx1"/>
                </a:solidFill>
                <a:latin typeface="Times New Roman" pitchFamily="18" charset="0"/>
                <a:cs typeface="Times New Roman" pitchFamily="18" charset="0"/>
              </a:rPr>
              <a:t>Η γειτονιά </a:t>
            </a:r>
            <a:r>
              <a:rPr lang="el-GR" sz="1800" dirty="0" smtClean="0">
                <a:solidFill>
                  <a:schemeClr val="tx1"/>
                </a:solidFill>
                <a:latin typeface="Times New Roman" pitchFamily="18" charset="0"/>
                <a:cs typeface="Times New Roman" pitchFamily="18" charset="0"/>
              </a:rPr>
              <a:t>είναι λαϊκή και υπάρχουν πολλά κλειστά μαγαζιά. </a:t>
            </a:r>
            <a:r>
              <a:rPr lang="el-GR" sz="1800" b="1" dirty="0" smtClean="0">
                <a:solidFill>
                  <a:schemeClr val="tx1"/>
                </a:solidFill>
                <a:latin typeface="Times New Roman" pitchFamily="18" charset="0"/>
                <a:cs typeface="Times New Roman" pitchFamily="18" charset="0"/>
              </a:rPr>
              <a:t>Οι εξωτερικοί τοίχοι </a:t>
            </a:r>
            <a:r>
              <a:rPr lang="el-GR" sz="1800" dirty="0" smtClean="0">
                <a:solidFill>
                  <a:schemeClr val="tx1"/>
                </a:solidFill>
                <a:latin typeface="Times New Roman" pitchFamily="18" charset="0"/>
                <a:cs typeface="Times New Roman" pitchFamily="18" charset="0"/>
              </a:rPr>
              <a:t>είναι γκρι και σε ορισμένα σημεία ξεφτισμένοι και υπάρχουν πολλά σημάδια υγρασίας. </a:t>
            </a:r>
            <a:r>
              <a:rPr lang="el-GR" sz="1800" b="1" dirty="0" smtClean="0">
                <a:solidFill>
                  <a:schemeClr val="tx1"/>
                </a:solidFill>
                <a:latin typeface="Times New Roman" pitchFamily="18" charset="0"/>
                <a:cs typeface="Times New Roman" pitchFamily="18" charset="0"/>
              </a:rPr>
              <a:t>Η αυλή </a:t>
            </a:r>
            <a:r>
              <a:rPr lang="el-GR" sz="1800" dirty="0" smtClean="0">
                <a:solidFill>
                  <a:schemeClr val="tx1"/>
                </a:solidFill>
                <a:latin typeface="Times New Roman" pitchFamily="18" charset="0"/>
                <a:cs typeface="Times New Roman" pitchFamily="18" charset="0"/>
              </a:rPr>
              <a:t>είναι μικρή, τσιμεντένια. </a:t>
            </a:r>
          </a:p>
          <a:p>
            <a:endParaRPr lang="el-GR" sz="1800" dirty="0" smtClean="0">
              <a:solidFill>
                <a:schemeClr val="tx1"/>
              </a:solidFill>
              <a:latin typeface="Times New Roman" pitchFamily="18" charset="0"/>
              <a:cs typeface="Times New Roman" pitchFamily="18" charset="0"/>
            </a:endParaRPr>
          </a:p>
          <a:p>
            <a:r>
              <a:rPr lang="el-GR" sz="1800" dirty="0" smtClean="0">
                <a:solidFill>
                  <a:schemeClr val="tx1"/>
                </a:solidFill>
                <a:latin typeface="Times New Roman" pitchFamily="18" charset="0"/>
                <a:cs typeface="Times New Roman" pitchFamily="18" charset="0"/>
              </a:rPr>
              <a:t>Μπαίνοντας, δεξιά υπάρχουν δύο παλιές κούνιες και τρεις μπάλες. Αριστερά υπάρχουν τρεις βρύσες. </a:t>
            </a:r>
            <a:r>
              <a:rPr lang="el-GR" sz="1800" b="1" dirty="0" smtClean="0">
                <a:solidFill>
                  <a:schemeClr val="tx1"/>
                </a:solidFill>
                <a:latin typeface="Times New Roman" pitchFamily="18" charset="0"/>
                <a:cs typeface="Times New Roman" pitchFamily="18" charset="0"/>
              </a:rPr>
              <a:t>Η είσοδος </a:t>
            </a:r>
            <a:r>
              <a:rPr lang="el-GR" sz="1800" dirty="0" smtClean="0">
                <a:solidFill>
                  <a:schemeClr val="tx1"/>
                </a:solidFill>
                <a:latin typeface="Times New Roman" pitchFamily="18" charset="0"/>
                <a:cs typeface="Times New Roman" pitchFamily="18" charset="0"/>
              </a:rPr>
              <a:t>είναι μικρή, δεν έχει ράμπα για αναπήρους και οδηγεί σε ένα μικρό χολ. Αριστερά είναι οι τουαλέτες και δεξιά μπαίνεις στην αίθουσα διδασκαλίας, που είναι ευρύχωρη και έχει δύο μεγάλα παράθυρα. </a:t>
            </a:r>
          </a:p>
          <a:p>
            <a:endParaRPr lang="el-GR" sz="1800" dirty="0" smtClean="0">
              <a:solidFill>
                <a:schemeClr val="tx1"/>
              </a:solidFill>
              <a:latin typeface="Times New Roman" pitchFamily="18" charset="0"/>
              <a:cs typeface="Times New Roman" pitchFamily="18" charset="0"/>
            </a:endParaRPr>
          </a:p>
          <a:p>
            <a:r>
              <a:rPr lang="el-GR" sz="1800" b="1" dirty="0" smtClean="0">
                <a:solidFill>
                  <a:schemeClr val="tx1"/>
                </a:solidFill>
                <a:latin typeface="Times New Roman" pitchFamily="18" charset="0"/>
                <a:cs typeface="Times New Roman" pitchFamily="18" charset="0"/>
              </a:rPr>
              <a:t>Στον ένα τοίχο </a:t>
            </a:r>
            <a:r>
              <a:rPr lang="el-GR" sz="1800" dirty="0" smtClean="0">
                <a:solidFill>
                  <a:schemeClr val="tx1"/>
                </a:solidFill>
                <a:latin typeface="Times New Roman" pitchFamily="18" charset="0"/>
                <a:cs typeface="Times New Roman" pitchFamily="18" charset="0"/>
              </a:rPr>
              <a:t>υπάρχουν αναρτημένα έργα παιδιών: μια σειρά με ίδια ανθρωπάκια με διαφορετικά χρώματα, κατασκευές με καλαθάκια από το Πάσχα, μια αφίσα από την εθνική γιορτή της  25ης Μαρτίου και μια αφίσα με διάφορα πουλιά του  δάσους. </a:t>
            </a:r>
            <a:r>
              <a:rPr lang="el-GR" sz="1800" b="1" dirty="0" smtClean="0">
                <a:solidFill>
                  <a:schemeClr val="tx1"/>
                </a:solidFill>
                <a:latin typeface="Times New Roman" pitchFamily="18" charset="0"/>
                <a:cs typeface="Times New Roman" pitchFamily="18" charset="0"/>
              </a:rPr>
              <a:t>Από την άλλη πλευρά </a:t>
            </a:r>
            <a:r>
              <a:rPr lang="el-GR" sz="1800" dirty="0" smtClean="0">
                <a:solidFill>
                  <a:schemeClr val="tx1"/>
                </a:solidFill>
                <a:latin typeface="Times New Roman" pitchFamily="18" charset="0"/>
                <a:cs typeface="Times New Roman" pitchFamily="18" charset="0"/>
              </a:rPr>
              <a:t>είναι η βιβλιοθήκη με 10 παιδικά βιβλία και δίπλα  ράφια με παιχνίδια (επιτραπέζια, </a:t>
            </a:r>
            <a:r>
              <a:rPr lang="el-GR" sz="1800" dirty="0" err="1" smtClean="0">
                <a:solidFill>
                  <a:schemeClr val="tx1"/>
                </a:solidFill>
                <a:latin typeface="Times New Roman" pitchFamily="18" charset="0"/>
                <a:cs typeface="Times New Roman" pitchFamily="18" charset="0"/>
              </a:rPr>
              <a:t>παζλ</a:t>
            </a:r>
            <a:r>
              <a:rPr lang="el-GR" sz="1800" dirty="0" smtClean="0">
                <a:solidFill>
                  <a:schemeClr val="tx1"/>
                </a:solidFill>
                <a:latin typeface="Times New Roman" pitchFamily="18" charset="0"/>
                <a:cs typeface="Times New Roman" pitchFamily="18" charset="0"/>
              </a:rPr>
              <a:t>).</a:t>
            </a:r>
          </a:p>
          <a:p>
            <a:pPr algn="ctr"/>
            <a:endParaRPr lang="el-GR" sz="1800" dirty="0">
              <a:solidFill>
                <a:schemeClr val="tx1"/>
              </a:solidFill>
            </a:endParaRPr>
          </a:p>
        </p:txBody>
      </p:sp>
      <p:sp>
        <p:nvSpPr>
          <p:cNvPr id="5" name="4 - Ορθογώνιο"/>
          <p:cNvSpPr/>
          <p:nvPr/>
        </p:nvSpPr>
        <p:spPr>
          <a:xfrm>
            <a:off x="4286248" y="6000767"/>
            <a:ext cx="4572000" cy="523220"/>
          </a:xfrm>
          <a:prstGeom prst="rect">
            <a:avLst/>
          </a:prstGeom>
        </p:spPr>
        <p:txBody>
          <a:bodyPr wrap="square">
            <a:spAutoFit/>
          </a:bodyPr>
          <a:lstStyle/>
          <a:p>
            <a:pPr algn="r">
              <a:buNone/>
            </a:pPr>
            <a:r>
              <a:rPr lang="el-GR" sz="1400" dirty="0" smtClean="0">
                <a:latin typeface="Times New Roman" pitchFamily="18" charset="0"/>
                <a:cs typeface="Times New Roman" pitchFamily="18" charset="0"/>
              </a:rPr>
              <a:t>Πηγή: Ανδρούσου, Α., </a:t>
            </a:r>
            <a:r>
              <a:rPr lang="el-GR" sz="1400" dirty="0" err="1" smtClean="0">
                <a:latin typeface="Times New Roman" pitchFamily="18" charset="0"/>
                <a:cs typeface="Times New Roman" pitchFamily="18" charset="0"/>
              </a:rPr>
              <a:t>Κορτέση</a:t>
            </a:r>
            <a:r>
              <a:rPr lang="el-GR" sz="1400" dirty="0" smtClean="0">
                <a:latin typeface="Times New Roman" pitchFamily="18" charset="0"/>
                <a:cs typeface="Times New Roman" pitchFamily="18" charset="0"/>
              </a:rPr>
              <a:t>-</a:t>
            </a:r>
            <a:r>
              <a:rPr lang="el-GR" sz="1400" dirty="0" err="1" smtClean="0">
                <a:latin typeface="Times New Roman" pitchFamily="18" charset="0"/>
                <a:cs typeface="Times New Roman" pitchFamily="18" charset="0"/>
              </a:rPr>
              <a:t>Δαθέρμου</a:t>
            </a:r>
            <a:r>
              <a:rPr lang="el-GR" sz="1400" dirty="0" smtClean="0">
                <a:latin typeface="Times New Roman" pitchFamily="18" charset="0"/>
                <a:cs typeface="Times New Roman" pitchFamily="18" charset="0"/>
              </a:rPr>
              <a:t>, Χ., Τσάφος, Β. (2016) (σ. 51-52)</a:t>
            </a:r>
            <a:endParaRPr lang="el-GR" sz="1400" i="1" dirty="0" smtClean="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85794"/>
          </a:xfrm>
        </p:spPr>
        <p:txBody>
          <a:bodyPr>
            <a:normAutofit fontScale="90000"/>
          </a:bodyPr>
          <a:lstStyle/>
          <a:p>
            <a:pPr>
              <a:lnSpc>
                <a:spcPct val="80000"/>
              </a:lnSpc>
            </a:pPr>
            <a:r>
              <a:rPr lang="el-GR" sz="2400" b="1" dirty="0" smtClean="0"/>
              <a:t/>
            </a:r>
            <a:br>
              <a:rPr lang="el-GR" sz="2400" b="1" dirty="0" smtClean="0"/>
            </a:br>
            <a:r>
              <a:rPr lang="el-GR" sz="2700" b="1" dirty="0" smtClean="0">
                <a:latin typeface="Times New Roman" pitchFamily="18" charset="0"/>
                <a:cs typeface="Times New Roman" pitchFamily="18" charset="0"/>
              </a:rPr>
              <a:t> Το πλαίσιο και η σημασία του- Δραστηριότητα 1 </a:t>
            </a:r>
            <a:br>
              <a:rPr lang="el-GR" sz="27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9144000" cy="6000768"/>
          </a:xfrm>
        </p:spPr>
        <p:txBody>
          <a:bodyPr>
            <a:normAutofit/>
          </a:bodyPr>
          <a:lstStyle/>
          <a:p>
            <a:r>
              <a:rPr lang="el-GR" sz="2000" dirty="0" smtClean="0">
                <a:latin typeface="Times New Roman" pitchFamily="18" charset="0"/>
                <a:cs typeface="Times New Roman" pitchFamily="18" charset="0"/>
              </a:rPr>
              <a:t> </a:t>
            </a:r>
          </a:p>
          <a:p>
            <a:pPr>
              <a:buNone/>
            </a:pPr>
            <a:endParaRPr lang="el-GR" sz="1900" i="1" dirty="0" smtClean="0"/>
          </a:p>
        </p:txBody>
      </p:sp>
      <p:sp>
        <p:nvSpPr>
          <p:cNvPr id="4" name="3 - Ορθογώνιο"/>
          <p:cNvSpPr/>
          <p:nvPr/>
        </p:nvSpPr>
        <p:spPr>
          <a:xfrm>
            <a:off x="285720" y="642918"/>
            <a:ext cx="8643998" cy="5715040"/>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dirty="0" smtClean="0">
              <a:solidFill>
                <a:schemeClr val="tx1"/>
              </a:solidFill>
              <a:latin typeface="Times New Roman" pitchFamily="18" charset="0"/>
              <a:cs typeface="Times New Roman" pitchFamily="18" charset="0"/>
            </a:endParaRPr>
          </a:p>
          <a:p>
            <a:pPr algn="ctr"/>
            <a:endParaRPr lang="el-GR" b="1" dirty="0" smtClean="0">
              <a:solidFill>
                <a:schemeClr val="tx1"/>
              </a:solidFill>
              <a:latin typeface="Times New Roman" pitchFamily="18" charset="0"/>
              <a:cs typeface="Times New Roman" pitchFamily="18" charset="0"/>
            </a:endParaRPr>
          </a:p>
          <a:p>
            <a:pPr algn="ctr"/>
            <a:endParaRPr lang="el-GR" b="1" dirty="0" smtClean="0">
              <a:solidFill>
                <a:schemeClr val="tx1"/>
              </a:solidFill>
              <a:latin typeface="Times New Roman" pitchFamily="18" charset="0"/>
              <a:cs typeface="Times New Roman" pitchFamily="18" charset="0"/>
            </a:endParaRPr>
          </a:p>
          <a:p>
            <a:pPr algn="ctr"/>
            <a:r>
              <a:rPr lang="el-GR" b="1" dirty="0" smtClean="0">
                <a:solidFill>
                  <a:schemeClr val="tx1"/>
                </a:solidFill>
                <a:latin typeface="Times New Roman" pitchFamily="18" charset="0"/>
                <a:cs typeface="Times New Roman" pitchFamily="18" charset="0"/>
              </a:rPr>
              <a:t>Καταγραφή 2 (συνέχεια)</a:t>
            </a:r>
          </a:p>
          <a:p>
            <a:pPr algn="ctr"/>
            <a:endParaRPr lang="el-GR" sz="900" b="1" dirty="0" smtClean="0">
              <a:solidFill>
                <a:schemeClr val="tx1"/>
              </a:solidFill>
              <a:latin typeface="Times New Roman" pitchFamily="18" charset="0"/>
              <a:cs typeface="Times New Roman" pitchFamily="18" charset="0"/>
            </a:endParaRPr>
          </a:p>
          <a:p>
            <a:r>
              <a:rPr lang="el-GR" sz="1800" b="1" dirty="0" smtClean="0">
                <a:solidFill>
                  <a:schemeClr val="tx1"/>
                </a:solidFill>
                <a:latin typeface="Times New Roman" pitchFamily="18" charset="0"/>
                <a:cs typeface="Times New Roman" pitchFamily="18" charset="0"/>
              </a:rPr>
              <a:t>Υπάρχει η γωνιά τ</a:t>
            </a:r>
            <a:r>
              <a:rPr lang="el-GR" sz="1800" dirty="0" smtClean="0">
                <a:solidFill>
                  <a:schemeClr val="tx1"/>
                </a:solidFill>
                <a:latin typeface="Times New Roman" pitchFamily="18" charset="0"/>
                <a:cs typeface="Times New Roman" pitchFamily="18" charset="0"/>
              </a:rPr>
              <a:t>ου μπακάλικου, της μεταμφίεσης και της κουζίνας.</a:t>
            </a:r>
          </a:p>
          <a:p>
            <a:r>
              <a:rPr lang="el-GR" sz="1800" dirty="0" smtClean="0">
                <a:solidFill>
                  <a:schemeClr val="tx1"/>
                </a:solidFill>
                <a:latin typeface="Times New Roman" pitchFamily="18" charset="0"/>
                <a:cs typeface="Times New Roman" pitchFamily="18" charset="0"/>
              </a:rPr>
              <a:t>Στη μέση του χώρου είναι πάγκοι σε σχήμα Π για την παρεούλα και από πίσω 8 τραπεζάκια διάσπαρτα με τις αντίστοιχες καρέκλες. </a:t>
            </a:r>
          </a:p>
          <a:p>
            <a:endParaRPr lang="el-GR" sz="1800" dirty="0" smtClean="0">
              <a:solidFill>
                <a:schemeClr val="tx1"/>
              </a:solidFill>
              <a:latin typeface="Times New Roman" pitchFamily="18" charset="0"/>
              <a:cs typeface="Times New Roman" pitchFamily="18" charset="0"/>
            </a:endParaRPr>
          </a:p>
          <a:p>
            <a:r>
              <a:rPr lang="el-GR" sz="1800" b="1" dirty="0" smtClean="0">
                <a:solidFill>
                  <a:schemeClr val="tx1"/>
                </a:solidFill>
                <a:latin typeface="Times New Roman" pitchFamily="18" charset="0"/>
                <a:cs typeface="Times New Roman" pitchFamily="18" charset="0"/>
              </a:rPr>
              <a:t>Στις 8.30 </a:t>
            </a:r>
            <a:r>
              <a:rPr lang="el-GR" sz="1800" dirty="0" smtClean="0">
                <a:solidFill>
                  <a:schemeClr val="tx1"/>
                </a:solidFill>
                <a:latin typeface="Times New Roman" pitchFamily="18" charset="0"/>
                <a:cs typeface="Times New Roman" pitchFamily="18" charset="0"/>
              </a:rPr>
              <a:t>το πρωί ήταν 15 παιδιά, 8 αγόρια και 7 κορίτσια, από τα οποία τα 5 ήταν </a:t>
            </a:r>
            <a:r>
              <a:rPr lang="el-GR" sz="1800" dirty="0" err="1" smtClean="0">
                <a:solidFill>
                  <a:schemeClr val="tx1"/>
                </a:solidFill>
                <a:latin typeface="Times New Roman" pitchFamily="18" charset="0"/>
                <a:cs typeface="Times New Roman" pitchFamily="18" charset="0"/>
              </a:rPr>
              <a:t>προνήπια</a:t>
            </a:r>
            <a:r>
              <a:rPr lang="el-GR" sz="1800" dirty="0" smtClean="0">
                <a:solidFill>
                  <a:schemeClr val="tx1"/>
                </a:solidFill>
                <a:latin typeface="Times New Roman" pitchFamily="18" charset="0"/>
                <a:cs typeface="Times New Roman" pitchFamily="18" charset="0"/>
              </a:rPr>
              <a:t> και τα υπόλοιπα νήπια. Δεν ξέρω ακόμη τις </a:t>
            </a:r>
            <a:r>
              <a:rPr lang="el-GR" sz="1800" b="1" dirty="0" smtClean="0">
                <a:solidFill>
                  <a:schemeClr val="tx1"/>
                </a:solidFill>
                <a:latin typeface="Times New Roman" pitchFamily="18" charset="0"/>
                <a:cs typeface="Times New Roman" pitchFamily="18" charset="0"/>
              </a:rPr>
              <a:t>εθνικότητες τ</a:t>
            </a:r>
            <a:r>
              <a:rPr lang="el-GR" sz="1800" dirty="0" smtClean="0">
                <a:solidFill>
                  <a:schemeClr val="tx1"/>
                </a:solidFill>
                <a:latin typeface="Times New Roman" pitchFamily="18" charset="0"/>
                <a:cs typeface="Times New Roman" pitchFamily="18" charset="0"/>
              </a:rPr>
              <a:t>ων παιδιών, αλλά άκουσα τη νηπιαγωγό να φωνάζει σ' ένα μικρό αγοράκι «Αλή, πρόσεχε μη </a:t>
            </a:r>
            <a:r>
              <a:rPr lang="el-GR" sz="1800" i="1" dirty="0" smtClean="0">
                <a:solidFill>
                  <a:schemeClr val="tx1"/>
                </a:solidFill>
                <a:latin typeface="Times New Roman" pitchFamily="18" charset="0"/>
                <a:cs typeface="Times New Roman" pitchFamily="18" charset="0"/>
              </a:rPr>
              <a:t>σπάσεις </a:t>
            </a:r>
            <a:r>
              <a:rPr lang="el-GR" sz="1800" dirty="0" smtClean="0">
                <a:solidFill>
                  <a:schemeClr val="tx1"/>
                </a:solidFill>
                <a:latin typeface="Times New Roman" pitchFamily="18" charset="0"/>
                <a:cs typeface="Times New Roman" pitchFamily="18" charset="0"/>
              </a:rPr>
              <a:t>το τρενάκι». </a:t>
            </a:r>
          </a:p>
          <a:p>
            <a:endParaRPr lang="el-GR" sz="1800" dirty="0" smtClean="0">
              <a:solidFill>
                <a:schemeClr val="tx1"/>
              </a:solidFill>
              <a:latin typeface="Times New Roman" pitchFamily="18" charset="0"/>
              <a:cs typeface="Times New Roman" pitchFamily="18" charset="0"/>
            </a:endParaRPr>
          </a:p>
          <a:p>
            <a:r>
              <a:rPr lang="el-GR" sz="1800" b="1" dirty="0" smtClean="0">
                <a:solidFill>
                  <a:schemeClr val="tx1"/>
                </a:solidFill>
                <a:latin typeface="Times New Roman" pitchFamily="18" charset="0"/>
                <a:cs typeface="Times New Roman" pitchFamily="18" charset="0"/>
              </a:rPr>
              <a:t>Τα παιδιά ασχολείται </a:t>
            </a:r>
            <a:r>
              <a:rPr lang="el-GR" sz="1800" dirty="0" smtClean="0">
                <a:solidFill>
                  <a:schemeClr val="tx1"/>
                </a:solidFill>
                <a:latin typeface="Times New Roman" pitchFamily="18" charset="0"/>
                <a:cs typeface="Times New Roman" pitchFamily="18" charset="0"/>
              </a:rPr>
              <a:t>το καθένα με </a:t>
            </a:r>
            <a:r>
              <a:rPr lang="el-GR" sz="1800" dirty="0" err="1" smtClean="0">
                <a:solidFill>
                  <a:schemeClr val="tx1"/>
                </a:solidFill>
                <a:latin typeface="Times New Roman" pitchFamily="18" charset="0"/>
                <a:cs typeface="Times New Roman" pitchFamily="18" charset="0"/>
              </a:rPr>
              <a:t>ό,τι</a:t>
            </a:r>
            <a:r>
              <a:rPr lang="el-GR" sz="1800" dirty="0" smtClean="0">
                <a:solidFill>
                  <a:schemeClr val="tx1"/>
                </a:solidFill>
                <a:latin typeface="Times New Roman" pitchFamily="18" charset="0"/>
                <a:cs typeface="Times New Roman" pitchFamily="18" charset="0"/>
              </a:rPr>
              <a:t> θέλει για μισή ώρα και η νηπιαγωγός τακτοποιεί κάποια χαρτιά σε ένα μικρό τραπέζι που χρησιμοποιεί για γραφείο στην είσοδο της τάξης.</a:t>
            </a:r>
          </a:p>
          <a:p>
            <a:r>
              <a:rPr lang="el-GR" sz="1800" dirty="0" smtClean="0">
                <a:solidFill>
                  <a:schemeClr val="tx1"/>
                </a:solidFill>
                <a:latin typeface="Times New Roman" pitchFamily="18" charset="0"/>
                <a:cs typeface="Times New Roman" pitchFamily="18" charset="0"/>
              </a:rPr>
              <a:t> </a:t>
            </a:r>
          </a:p>
          <a:p>
            <a:r>
              <a:rPr lang="el-GR" sz="1800" b="1" dirty="0" smtClean="0">
                <a:solidFill>
                  <a:schemeClr val="tx1"/>
                </a:solidFill>
                <a:latin typeface="Times New Roman" pitchFamily="18" charset="0"/>
                <a:cs typeface="Times New Roman" pitchFamily="18" charset="0"/>
              </a:rPr>
              <a:t>Δύο κορίτσια </a:t>
            </a:r>
            <a:r>
              <a:rPr lang="el-GR" sz="1800" dirty="0" smtClean="0">
                <a:solidFill>
                  <a:schemeClr val="tx1"/>
                </a:solidFill>
                <a:latin typeface="Times New Roman" pitchFamily="18" charset="0"/>
                <a:cs typeface="Times New Roman" pitchFamily="18" charset="0"/>
              </a:rPr>
              <a:t>βάζουν ρούχα από τη γωνιά μεταμφίεσης και γελάνε. </a:t>
            </a:r>
            <a:r>
              <a:rPr lang="el-GR" sz="1800" b="1" dirty="0" smtClean="0">
                <a:solidFill>
                  <a:schemeClr val="tx1"/>
                </a:solidFill>
                <a:latin typeface="Times New Roman" pitchFamily="18" charset="0"/>
                <a:cs typeface="Times New Roman" pitchFamily="18" charset="0"/>
              </a:rPr>
              <a:t>Τρία αγόρια </a:t>
            </a:r>
            <a:r>
              <a:rPr lang="el-GR" sz="1800" dirty="0" smtClean="0">
                <a:solidFill>
                  <a:schemeClr val="tx1"/>
                </a:solidFill>
                <a:latin typeface="Times New Roman" pitchFamily="18" charset="0"/>
                <a:cs typeface="Times New Roman" pitchFamily="18" charset="0"/>
              </a:rPr>
              <a:t>προσπαθούν να φτιάξουν ένα πάζλ, κάποια κορίτσια ζωγραφίζουν και μερικά τρέχουν ανάμεσα στους πάγκους και φωνάζουν, με αποτέλεσμα </a:t>
            </a:r>
            <a:r>
              <a:rPr lang="el-GR" sz="1800" b="1" dirty="0" smtClean="0">
                <a:solidFill>
                  <a:schemeClr val="tx1"/>
                </a:solidFill>
                <a:latin typeface="Times New Roman" pitchFamily="18" charset="0"/>
                <a:cs typeface="Times New Roman" pitchFamily="18" charset="0"/>
              </a:rPr>
              <a:t>η νηπιαγωγός </a:t>
            </a:r>
            <a:r>
              <a:rPr lang="el-GR" sz="1800" dirty="0" smtClean="0">
                <a:solidFill>
                  <a:schemeClr val="tx1"/>
                </a:solidFill>
                <a:latin typeface="Times New Roman" pitchFamily="18" charset="0"/>
                <a:cs typeface="Times New Roman" pitchFamily="18" charset="0"/>
              </a:rPr>
              <a:t>να κάνει συνεχώς παρατηρήσεις να προσέχουν.</a:t>
            </a:r>
            <a:r>
              <a:rPr lang="el-GR" sz="1800" dirty="0" smtClean="0">
                <a:latin typeface="Times New Roman" pitchFamily="18" charset="0"/>
                <a:cs typeface="Times New Roman" pitchFamily="18" charset="0"/>
              </a:rPr>
              <a:t> </a:t>
            </a:r>
          </a:p>
          <a:p>
            <a:endParaRPr lang="el-GR" sz="1800" dirty="0" smtClean="0">
              <a:latin typeface="Times New Roman" pitchFamily="18" charset="0"/>
              <a:cs typeface="Times New Roman" pitchFamily="18" charset="0"/>
            </a:endParaRPr>
          </a:p>
          <a:p>
            <a:endParaRPr lang="el-GR" sz="1800" dirty="0" smtClean="0">
              <a:solidFill>
                <a:schemeClr val="tx1"/>
              </a:solidFill>
              <a:latin typeface="Times New Roman" pitchFamily="18" charset="0"/>
              <a:cs typeface="Times New Roman" pitchFamily="18" charset="0"/>
            </a:endParaRPr>
          </a:p>
          <a:p>
            <a:endParaRPr lang="el-GR" sz="1800" dirty="0" smtClean="0">
              <a:solidFill>
                <a:schemeClr val="tx1"/>
              </a:solidFill>
              <a:latin typeface="Times New Roman" pitchFamily="18" charset="0"/>
              <a:cs typeface="Times New Roman" pitchFamily="18" charset="0"/>
            </a:endParaRPr>
          </a:p>
          <a:p>
            <a:r>
              <a:rPr lang="el-GR" sz="1800" dirty="0" smtClean="0">
                <a:solidFill>
                  <a:schemeClr val="tx1"/>
                </a:solidFill>
                <a:latin typeface="Times New Roman" pitchFamily="18" charset="0"/>
                <a:cs typeface="Times New Roman" pitchFamily="18" charset="0"/>
              </a:rPr>
              <a:t>Πηγή: Ανδρούσου, Α., </a:t>
            </a:r>
            <a:r>
              <a:rPr lang="el-GR" sz="1800" dirty="0" err="1" smtClean="0">
                <a:solidFill>
                  <a:schemeClr val="tx1"/>
                </a:solidFill>
                <a:latin typeface="Times New Roman" pitchFamily="18" charset="0"/>
                <a:cs typeface="Times New Roman" pitchFamily="18" charset="0"/>
              </a:rPr>
              <a:t>Κορτέση</a:t>
            </a:r>
            <a:r>
              <a:rPr lang="el-GR" sz="1800" dirty="0" smtClean="0">
                <a:solidFill>
                  <a:schemeClr val="tx1"/>
                </a:solidFill>
                <a:latin typeface="Times New Roman" pitchFamily="18" charset="0"/>
                <a:cs typeface="Times New Roman" pitchFamily="18" charset="0"/>
              </a:rPr>
              <a:t>-</a:t>
            </a:r>
            <a:r>
              <a:rPr lang="el-GR" sz="1800" dirty="0" err="1" smtClean="0">
                <a:solidFill>
                  <a:schemeClr val="tx1"/>
                </a:solidFill>
                <a:latin typeface="Times New Roman" pitchFamily="18" charset="0"/>
                <a:cs typeface="Times New Roman" pitchFamily="18" charset="0"/>
              </a:rPr>
              <a:t>Δαθέρμου</a:t>
            </a:r>
            <a:r>
              <a:rPr lang="el-GR" sz="1800" dirty="0" smtClean="0">
                <a:solidFill>
                  <a:schemeClr val="tx1"/>
                </a:solidFill>
                <a:latin typeface="Times New Roman" pitchFamily="18" charset="0"/>
                <a:cs typeface="Times New Roman" pitchFamily="18" charset="0"/>
              </a:rPr>
              <a:t>, Χ., Τσάφος, Β. (2016) (σ. 51-52)</a:t>
            </a:r>
            <a:endParaRPr lang="el-GR" sz="1800" i="1" dirty="0" smtClean="0">
              <a:solidFill>
                <a:schemeClr val="tx1"/>
              </a:solidFill>
              <a:latin typeface="Times New Roman" pitchFamily="18" charset="0"/>
              <a:cs typeface="Times New Roman" pitchFamily="18" charset="0"/>
            </a:endParaRPr>
          </a:p>
          <a:p>
            <a:endParaRPr lang="el-GR" sz="1800" dirty="0" smtClean="0">
              <a:solidFill>
                <a:schemeClr val="tx1"/>
              </a:solidFill>
              <a:latin typeface="Times New Roman" pitchFamily="18" charset="0"/>
              <a:cs typeface="Times New Roman" pitchFamily="18" charset="0"/>
            </a:endParaRPr>
          </a:p>
          <a:p>
            <a:pPr algn="ctr"/>
            <a:endParaRPr lang="el-GR" sz="1800" dirty="0">
              <a:solidFill>
                <a:schemeClr val="tx1"/>
              </a:solidFill>
            </a:endParaRPr>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85794"/>
          </a:xfrm>
        </p:spPr>
        <p:txBody>
          <a:bodyPr>
            <a:normAutofit fontScale="90000"/>
          </a:bodyPr>
          <a:lstStyle/>
          <a:p>
            <a:pPr>
              <a:lnSpc>
                <a:spcPct val="80000"/>
              </a:lnSpc>
            </a:pPr>
            <a:r>
              <a:rPr lang="el-GR" sz="2400" b="1" dirty="0" smtClean="0"/>
              <a:t/>
            </a:r>
            <a:br>
              <a:rPr lang="el-GR" sz="2400" b="1" dirty="0" smtClean="0"/>
            </a:br>
            <a:r>
              <a:rPr lang="el-GR" sz="2400" b="1" dirty="0" smtClean="0"/>
              <a:t/>
            </a:r>
            <a:br>
              <a:rPr lang="el-GR" sz="2400" b="1" dirty="0" smtClean="0"/>
            </a:br>
            <a:r>
              <a:rPr lang="el-GR" sz="2400" b="1" dirty="0" smtClean="0">
                <a:latin typeface="Times New Roman" pitchFamily="18" charset="0"/>
                <a:cs typeface="Times New Roman" pitchFamily="18" charset="0"/>
              </a:rPr>
              <a:t>Αφού διαβάσετε προσεκτικά τις δύο καταγραφές, </a:t>
            </a:r>
            <a:r>
              <a:rPr lang="el-GR" sz="2400" dirty="0" smtClean="0">
                <a:latin typeface="Times New Roman" pitchFamily="18" charset="0"/>
                <a:cs typeface="Times New Roman" pitchFamily="18" charset="0"/>
              </a:rPr>
              <a:t>απαντήστε στις παρακάτω ερωτήσεις:</a:t>
            </a:r>
            <a:br>
              <a:rPr lang="el-GR" sz="2400" dirty="0" smtClean="0">
                <a:latin typeface="Times New Roman" pitchFamily="18" charset="0"/>
                <a:cs typeface="Times New Roman" pitchFamily="18" charset="0"/>
              </a:rPr>
            </a:br>
            <a:r>
              <a:rPr lang="el-GR" sz="2400" b="1" dirty="0" smtClean="0">
                <a:latin typeface="Times New Roman" pitchFamily="18" charset="0"/>
                <a:cs typeface="Times New Roman" pitchFamily="18" charset="0"/>
              </a:rPr>
              <a:t/>
            </a:r>
            <a:br>
              <a:rPr lang="el-GR" sz="24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6715140" cy="6000768"/>
          </a:xfrm>
        </p:spPr>
        <p:txBody>
          <a:bodyPr>
            <a:normAutofit/>
          </a:bodyPr>
          <a:lstStyle/>
          <a:p>
            <a:r>
              <a:rPr lang="el-GR" sz="1900" dirty="0" smtClean="0">
                <a:latin typeface="Times New Roman" pitchFamily="18" charset="0"/>
                <a:cs typeface="Times New Roman" pitchFamily="18" charset="0"/>
              </a:rPr>
              <a:t> </a:t>
            </a:r>
            <a:r>
              <a:rPr lang="el-GR" sz="1900" b="1" dirty="0" smtClean="0">
                <a:latin typeface="Times New Roman" pitchFamily="18" charset="0"/>
                <a:cs typeface="Times New Roman" pitchFamily="18" charset="0"/>
              </a:rPr>
              <a:t>Ποιες διαφορές </a:t>
            </a:r>
            <a:r>
              <a:rPr lang="el-GR" sz="1900" dirty="0" smtClean="0">
                <a:latin typeface="Times New Roman" pitchFamily="18" charset="0"/>
                <a:cs typeface="Times New Roman" pitchFamily="18" charset="0"/>
              </a:rPr>
              <a:t>παρατηρείτε στις δύο καταγραφές του πλαισίου;</a:t>
            </a:r>
          </a:p>
          <a:p>
            <a:endParaRPr lang="el-GR" sz="1900" dirty="0" smtClean="0">
              <a:latin typeface="Times New Roman" pitchFamily="18" charset="0"/>
              <a:cs typeface="Times New Roman" pitchFamily="18" charset="0"/>
            </a:endParaRPr>
          </a:p>
          <a:p>
            <a:r>
              <a:rPr lang="el-GR" sz="1900" dirty="0" smtClean="0">
                <a:latin typeface="Times New Roman" pitchFamily="18" charset="0"/>
                <a:cs typeface="Times New Roman" pitchFamily="18" charset="0"/>
              </a:rPr>
              <a:t> </a:t>
            </a:r>
            <a:r>
              <a:rPr lang="el-GR" sz="1900" b="1" dirty="0" smtClean="0">
                <a:latin typeface="Times New Roman" pitchFamily="18" charset="0"/>
                <a:cs typeface="Times New Roman" pitchFamily="18" charset="0"/>
              </a:rPr>
              <a:t>Τι ακριβώς καταγράφει </a:t>
            </a:r>
            <a:r>
              <a:rPr lang="el-GR" sz="1900" dirty="0" smtClean="0">
                <a:latin typeface="Times New Roman" pitchFamily="18" charset="0"/>
                <a:cs typeface="Times New Roman" pitchFamily="18" charset="0"/>
              </a:rPr>
              <a:t>κάθε φοιτήτρια;</a:t>
            </a:r>
          </a:p>
          <a:p>
            <a:endParaRPr lang="el-GR" sz="1900" dirty="0" smtClean="0">
              <a:latin typeface="Times New Roman" pitchFamily="18" charset="0"/>
              <a:cs typeface="Times New Roman" pitchFamily="18" charset="0"/>
            </a:endParaRPr>
          </a:p>
          <a:p>
            <a:r>
              <a:rPr lang="el-GR" sz="1900" dirty="0" smtClean="0">
                <a:latin typeface="Times New Roman" pitchFamily="18" charset="0"/>
                <a:cs typeface="Times New Roman" pitchFamily="18" charset="0"/>
              </a:rPr>
              <a:t> </a:t>
            </a:r>
            <a:r>
              <a:rPr lang="el-GR" sz="1900" b="1" dirty="0" smtClean="0">
                <a:latin typeface="Times New Roman" pitchFamily="18" charset="0"/>
                <a:cs typeface="Times New Roman" pitchFamily="18" charset="0"/>
              </a:rPr>
              <a:t>Ποιες ακριβώς πληροφορίες </a:t>
            </a:r>
            <a:r>
              <a:rPr lang="el-GR" sz="1900" dirty="0" smtClean="0">
                <a:latin typeface="Times New Roman" pitchFamily="18" charset="0"/>
                <a:cs typeface="Times New Roman" pitchFamily="18" charset="0"/>
              </a:rPr>
              <a:t>δίνει η πρώτη καταγραφή και ποιες η δεύτερη;</a:t>
            </a:r>
          </a:p>
          <a:p>
            <a:endParaRPr lang="el-GR" sz="1900" dirty="0" smtClean="0">
              <a:latin typeface="Times New Roman" pitchFamily="18" charset="0"/>
              <a:cs typeface="Times New Roman" pitchFamily="18" charset="0"/>
            </a:endParaRPr>
          </a:p>
          <a:p>
            <a:r>
              <a:rPr lang="el-GR" sz="1900" b="1" dirty="0" smtClean="0">
                <a:latin typeface="Times New Roman" pitchFamily="18" charset="0"/>
                <a:cs typeface="Times New Roman" pitchFamily="18" charset="0"/>
              </a:rPr>
              <a:t>Ποιες πληροφορίες συμβάλλουν </a:t>
            </a:r>
            <a:r>
              <a:rPr lang="el-GR" sz="1900" dirty="0" smtClean="0">
                <a:latin typeface="Times New Roman" pitchFamily="18" charset="0"/>
                <a:cs typeface="Times New Roman" pitchFamily="18" charset="0"/>
              </a:rPr>
              <a:t>κατά τη γνώμη σας στην </a:t>
            </a:r>
            <a:r>
              <a:rPr lang="el-GR" sz="1900" dirty="0" smtClean="0">
                <a:solidFill>
                  <a:srgbClr val="FF0000"/>
                </a:solidFill>
                <a:latin typeface="Times New Roman" pitchFamily="18" charset="0"/>
                <a:cs typeface="Times New Roman" pitchFamily="18" charset="0"/>
              </a:rPr>
              <a:t>καλύτερη κατανόηση του πλαισίου της τάξης </a:t>
            </a:r>
            <a:r>
              <a:rPr lang="el-GR" sz="1900" dirty="0" smtClean="0">
                <a:latin typeface="Times New Roman" pitchFamily="18" charset="0"/>
                <a:cs typeface="Times New Roman" pitchFamily="18" charset="0"/>
              </a:rPr>
              <a:t>και για ποιο λόγο;</a:t>
            </a:r>
          </a:p>
          <a:p>
            <a:endParaRPr lang="el-GR" sz="1900" dirty="0" smtClean="0">
              <a:latin typeface="Times New Roman" pitchFamily="18" charset="0"/>
              <a:cs typeface="Times New Roman" pitchFamily="18" charset="0"/>
            </a:endParaRPr>
          </a:p>
          <a:p>
            <a:r>
              <a:rPr lang="el-GR" sz="1900" dirty="0" smtClean="0">
                <a:latin typeface="Times New Roman" pitchFamily="18" charset="0"/>
                <a:cs typeface="Times New Roman" pitchFamily="18" charset="0"/>
              </a:rPr>
              <a:t> </a:t>
            </a:r>
            <a:r>
              <a:rPr lang="el-GR" sz="1900" b="1" dirty="0" smtClean="0">
                <a:latin typeface="Times New Roman" pitchFamily="18" charset="0"/>
                <a:cs typeface="Times New Roman" pitchFamily="18" charset="0"/>
              </a:rPr>
              <a:t>Ποια από τις δύο καταγραφές</a:t>
            </a:r>
            <a:r>
              <a:rPr lang="el-GR" sz="1900" dirty="0" smtClean="0">
                <a:latin typeface="Times New Roman" pitchFamily="18" charset="0"/>
                <a:cs typeface="Times New Roman" pitchFamily="18" charset="0"/>
              </a:rPr>
              <a:t> θεωρείτε ότι επιτρέπει να κάνουμε </a:t>
            </a:r>
            <a:r>
              <a:rPr lang="el-GR" sz="1900" dirty="0" smtClean="0">
                <a:solidFill>
                  <a:srgbClr val="FF0000"/>
                </a:solidFill>
                <a:latin typeface="Times New Roman" pitchFamily="18" charset="0"/>
                <a:cs typeface="Times New Roman" pitchFamily="18" charset="0"/>
              </a:rPr>
              <a:t>υποθέσεις σχετικά με τη μαθησιακή διαδικασία </a:t>
            </a:r>
            <a:r>
              <a:rPr lang="el-GR" sz="1900" dirty="0" smtClean="0">
                <a:latin typeface="Times New Roman" pitchFamily="18" charset="0"/>
                <a:cs typeface="Times New Roman" pitchFamily="18" charset="0"/>
              </a:rPr>
              <a:t>που μπορεί να αναπτύσσεται στη συγκεκριμένη τάξη;</a:t>
            </a:r>
          </a:p>
          <a:p>
            <a:endParaRPr lang="el-GR" sz="2000" dirty="0" smtClean="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85794"/>
          </a:xfrm>
        </p:spPr>
        <p:txBody>
          <a:bodyPr>
            <a:normAutofit fontScale="90000"/>
          </a:bodyPr>
          <a:lstStyle/>
          <a:p>
            <a:pPr>
              <a:lnSpc>
                <a:spcPct val="80000"/>
              </a:lnSpc>
            </a:pPr>
            <a:r>
              <a:rPr lang="el-GR" sz="3100" b="1" dirty="0" smtClean="0">
                <a:latin typeface="Times New Roman" pitchFamily="18" charset="0"/>
                <a:cs typeface="Times New Roman" pitchFamily="18" charset="0"/>
              </a:rPr>
              <a:t/>
            </a:r>
            <a:br>
              <a:rPr lang="el-GR" sz="3100" b="1" dirty="0" smtClean="0">
                <a:latin typeface="Times New Roman" pitchFamily="18" charset="0"/>
                <a:cs typeface="Times New Roman" pitchFamily="18" charset="0"/>
              </a:rPr>
            </a:br>
            <a:r>
              <a:rPr lang="el-GR" sz="3100" b="1" dirty="0" smtClean="0">
                <a:latin typeface="Times New Roman" pitchFamily="18" charset="0"/>
                <a:cs typeface="Times New Roman" pitchFamily="18" charset="0"/>
              </a:rPr>
              <a:t>Ανατροφοδότηση</a:t>
            </a:r>
            <a:br>
              <a:rPr lang="el-GR" sz="31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6715140" cy="6000768"/>
          </a:xfrm>
        </p:spPr>
        <p:txBody>
          <a:bodyPr>
            <a:normAutofit/>
          </a:bodyPr>
          <a:lstStyle/>
          <a:p>
            <a:r>
              <a:rPr lang="el-GR" sz="2000" dirty="0" smtClean="0">
                <a:latin typeface="Times New Roman" pitchFamily="18" charset="0"/>
                <a:cs typeface="Times New Roman" pitchFamily="18" charset="0"/>
              </a:rPr>
              <a:t>Αν μελετήσουμε προσεκτικά τις δύο καταγραφές του πλαισίου, θα δούμε ότι </a:t>
            </a:r>
          </a:p>
          <a:p>
            <a:pPr lvl="1"/>
            <a:endParaRPr lang="el-GR" sz="2000" i="1" dirty="0" smtClean="0">
              <a:latin typeface="Times New Roman" pitchFamily="18" charset="0"/>
              <a:cs typeface="Times New Roman" pitchFamily="18" charset="0"/>
            </a:endParaRPr>
          </a:p>
          <a:p>
            <a:pPr lvl="1"/>
            <a:r>
              <a:rPr lang="el-GR" sz="2000" i="1" dirty="0" smtClean="0">
                <a:latin typeface="Times New Roman" pitchFamily="18" charset="0"/>
                <a:cs typeface="Times New Roman" pitchFamily="18" charset="0"/>
              </a:rPr>
              <a:t>η πρώτη φοιτήτρια καταγράφει πώς αξιολογεί τον χώρο του νηπιαγωγείου με βάση </a:t>
            </a:r>
            <a:r>
              <a:rPr lang="el-GR" sz="2000" b="1" i="1" dirty="0" smtClean="0">
                <a:latin typeface="Times New Roman" pitchFamily="18" charset="0"/>
                <a:cs typeface="Times New Roman" pitchFamily="18" charset="0"/>
              </a:rPr>
              <a:t>τα δικά της κριτήρια, </a:t>
            </a:r>
          </a:p>
          <a:p>
            <a:pPr lvl="1"/>
            <a:endParaRPr lang="el-GR" sz="2000" i="1" dirty="0" smtClean="0">
              <a:latin typeface="Times New Roman" pitchFamily="18" charset="0"/>
              <a:cs typeface="Times New Roman" pitchFamily="18" charset="0"/>
            </a:endParaRPr>
          </a:p>
          <a:p>
            <a:pPr lvl="1"/>
            <a:r>
              <a:rPr lang="el-GR" sz="2000" i="1" dirty="0" smtClean="0">
                <a:latin typeface="Times New Roman" pitchFamily="18" charset="0"/>
                <a:cs typeface="Times New Roman" pitchFamily="18" charset="0"/>
              </a:rPr>
              <a:t>ενώ η δεύτερη προσπαθεί να καταγράψει </a:t>
            </a:r>
            <a:r>
              <a:rPr lang="el-GR" sz="2000" b="1" i="1" dirty="0" smtClean="0">
                <a:latin typeface="Times New Roman" pitchFamily="18" charset="0"/>
                <a:cs typeface="Times New Roman" pitchFamily="18" charset="0"/>
              </a:rPr>
              <a:t>στοιχεία του πλαισίου</a:t>
            </a:r>
            <a:r>
              <a:rPr lang="el-GR" sz="2000" i="1" dirty="0" smtClean="0">
                <a:latin typeface="Times New Roman" pitchFamily="18" charset="0"/>
                <a:cs typeface="Times New Roman" pitchFamily="18" charset="0"/>
              </a:rPr>
              <a:t> ώστε να την βοηθήσουν να κατανοήσει ό,τι συμβαίνει στη συγκεκριμένη σχολική τάξη. </a:t>
            </a:r>
          </a:p>
          <a:p>
            <a:endParaRPr lang="el-GR" sz="2000" dirty="0" smtClean="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14356"/>
          </a:xfrm>
        </p:spPr>
        <p:txBody>
          <a:bodyPr>
            <a:normAutofit fontScale="90000"/>
          </a:bodyPr>
          <a:lstStyle/>
          <a:p>
            <a:pPr>
              <a:lnSpc>
                <a:spcPct val="80000"/>
              </a:lnSpc>
            </a:pPr>
            <a:r>
              <a:rPr lang="el-GR" sz="3100" b="1" dirty="0" smtClean="0">
                <a:latin typeface="Times New Roman" pitchFamily="18" charset="0"/>
                <a:cs typeface="Times New Roman" pitchFamily="18" charset="0"/>
              </a:rPr>
              <a:t/>
            </a:r>
            <a:br>
              <a:rPr lang="el-GR" sz="3100" b="1" dirty="0" smtClean="0">
                <a:latin typeface="Times New Roman" pitchFamily="18" charset="0"/>
                <a:cs typeface="Times New Roman" pitchFamily="18" charset="0"/>
              </a:rPr>
            </a:br>
            <a:r>
              <a:rPr lang="el-GR" sz="3100" b="1" dirty="0" smtClean="0">
                <a:latin typeface="Times New Roman" pitchFamily="18" charset="0"/>
                <a:cs typeface="Times New Roman" pitchFamily="18" charset="0"/>
              </a:rPr>
              <a:t>Ανατροφοδότηση</a:t>
            </a:r>
            <a:br>
              <a:rPr lang="el-GR" sz="31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6715140" cy="6000768"/>
          </a:xfrm>
        </p:spPr>
        <p:txBody>
          <a:bodyPr>
            <a:normAutofit/>
          </a:bodyPr>
          <a:lstStyle/>
          <a:p>
            <a:r>
              <a:rPr lang="el-GR" sz="1900" b="1" dirty="0" smtClean="0">
                <a:latin typeface="Times New Roman" pitchFamily="18" charset="0"/>
                <a:cs typeface="Times New Roman" pitchFamily="18" charset="0"/>
              </a:rPr>
              <a:t>Η πρώτη</a:t>
            </a:r>
            <a:r>
              <a:rPr lang="el-GR" sz="1900" dirty="0" smtClean="0">
                <a:latin typeface="Times New Roman" pitchFamily="18" charset="0"/>
                <a:cs typeface="Times New Roman" pitchFamily="18" charset="0"/>
              </a:rPr>
              <a:t>, δηλαδή, φοιτήτρια με τα στοιχεία που καταγράφει</a:t>
            </a:r>
          </a:p>
          <a:p>
            <a:pPr lvl="1"/>
            <a:r>
              <a:rPr lang="el-GR" sz="1900" i="1" dirty="0" smtClean="0">
                <a:solidFill>
                  <a:srgbClr val="FF0000"/>
                </a:solidFill>
                <a:latin typeface="Times New Roman" pitchFamily="18" charset="0"/>
                <a:cs typeface="Times New Roman" pitchFamily="18" charset="0"/>
              </a:rPr>
              <a:t>δεν μπορεί αργότερα να αιτιολογήσει </a:t>
            </a:r>
            <a:r>
              <a:rPr lang="el-GR" sz="1900" i="1" dirty="0" smtClean="0">
                <a:latin typeface="Times New Roman" pitchFamily="18" charset="0"/>
                <a:cs typeface="Times New Roman" pitchFamily="18" charset="0"/>
              </a:rPr>
              <a:t>τις διδακτικές επιλογές της νηπιαγωγού </a:t>
            </a:r>
          </a:p>
          <a:p>
            <a:pPr lvl="1"/>
            <a:r>
              <a:rPr lang="el-GR" sz="1900" i="1" dirty="0" smtClean="0">
                <a:latin typeface="Times New Roman" pitchFamily="18" charset="0"/>
                <a:cs typeface="Times New Roman" pitchFamily="18" charset="0"/>
              </a:rPr>
              <a:t>(αν, για παράδειγμα, κάνει μια δραστηριότητα που προσπαθεί να εντάξει τα ξένα παιδιά).</a:t>
            </a:r>
          </a:p>
          <a:p>
            <a:pPr lvl="1"/>
            <a:endParaRPr lang="el-GR" sz="1900" i="1" dirty="0" smtClean="0">
              <a:latin typeface="Times New Roman" pitchFamily="18" charset="0"/>
              <a:cs typeface="Times New Roman" pitchFamily="18" charset="0"/>
            </a:endParaRPr>
          </a:p>
          <a:p>
            <a:pPr lvl="1"/>
            <a:r>
              <a:rPr lang="el-GR" sz="1900" i="1" dirty="0" smtClean="0">
                <a:solidFill>
                  <a:srgbClr val="FF0000"/>
                </a:solidFill>
                <a:latin typeface="Times New Roman" pitchFamily="18" charset="0"/>
                <a:cs typeface="Times New Roman" pitchFamily="18" charset="0"/>
              </a:rPr>
              <a:t> Προσπαθεί να κατανοήσει τις διδακτικές επιλογές </a:t>
            </a:r>
            <a:r>
              <a:rPr lang="el-GR" sz="1900" b="1" i="1" dirty="0" smtClean="0">
                <a:latin typeface="Times New Roman" pitchFamily="18" charset="0"/>
                <a:cs typeface="Times New Roman" pitchFamily="18" charset="0"/>
              </a:rPr>
              <a:t>εκτός πλαισίου </a:t>
            </a:r>
            <a:r>
              <a:rPr lang="el-GR" sz="1900" i="1" dirty="0" smtClean="0">
                <a:latin typeface="Times New Roman" pitchFamily="18" charset="0"/>
                <a:cs typeface="Times New Roman" pitchFamily="18" charset="0"/>
              </a:rPr>
              <a:t>σχολικής τάξης. </a:t>
            </a:r>
          </a:p>
          <a:p>
            <a:pPr lvl="1"/>
            <a:endParaRPr lang="el-GR" sz="1900" i="1" dirty="0" smtClean="0">
              <a:latin typeface="Times New Roman" pitchFamily="18" charset="0"/>
              <a:cs typeface="Times New Roman" pitchFamily="18" charset="0"/>
            </a:endParaRPr>
          </a:p>
          <a:p>
            <a:pPr lvl="1"/>
            <a:r>
              <a:rPr lang="el-GR" sz="1900" i="1" dirty="0" smtClean="0">
                <a:latin typeface="Times New Roman" pitchFamily="18" charset="0"/>
                <a:cs typeface="Times New Roman" pitchFamily="18" charset="0"/>
              </a:rPr>
              <a:t>Αυτό σημαίνει ότι στην πραγματικότητα </a:t>
            </a:r>
            <a:r>
              <a:rPr lang="el-GR" sz="1900" b="1" i="1" dirty="0" smtClean="0">
                <a:latin typeface="Times New Roman" pitchFamily="18" charset="0"/>
                <a:cs typeface="Times New Roman" pitchFamily="18" charset="0"/>
              </a:rPr>
              <a:t>«βλέπει» την εκπαιδευτική διαδικασία </a:t>
            </a:r>
          </a:p>
          <a:p>
            <a:pPr lvl="2"/>
            <a:r>
              <a:rPr lang="el-GR" sz="1900" i="1" dirty="0" smtClean="0">
                <a:latin typeface="Times New Roman" pitchFamily="18" charset="0"/>
                <a:cs typeface="Times New Roman" pitchFamily="18" charset="0"/>
              </a:rPr>
              <a:t>σαν μια </a:t>
            </a:r>
            <a:r>
              <a:rPr lang="el-GR" sz="1900" i="1" dirty="0" smtClean="0">
                <a:solidFill>
                  <a:srgbClr val="FF0000"/>
                </a:solidFill>
                <a:latin typeface="Times New Roman" pitchFamily="18" charset="0"/>
                <a:cs typeface="Times New Roman" pitchFamily="18" charset="0"/>
              </a:rPr>
              <a:t>προκαθορισμένη λειτουργία</a:t>
            </a:r>
            <a:r>
              <a:rPr lang="el-GR" sz="1900" i="1" dirty="0" smtClean="0">
                <a:latin typeface="Times New Roman" pitchFamily="18" charset="0"/>
                <a:cs typeface="Times New Roman" pitchFamily="18" charset="0"/>
              </a:rPr>
              <a:t>, </a:t>
            </a:r>
          </a:p>
          <a:p>
            <a:pPr lvl="2"/>
            <a:r>
              <a:rPr lang="el-GR" sz="1900" b="1" i="1" dirty="0" smtClean="0">
                <a:latin typeface="Times New Roman" pitchFamily="18" charset="0"/>
                <a:cs typeface="Times New Roman" pitchFamily="18" charset="0"/>
              </a:rPr>
              <a:t>που δεν επηρεάζεται </a:t>
            </a:r>
            <a:r>
              <a:rPr lang="el-GR" sz="1900" i="1" dirty="0" smtClean="0">
                <a:latin typeface="Times New Roman" pitchFamily="18" charset="0"/>
                <a:cs typeface="Times New Roman" pitchFamily="18" charset="0"/>
              </a:rPr>
              <a:t>από την εκάστοτε σύνθεση του μαθητικού πληθυσμού, </a:t>
            </a:r>
          </a:p>
          <a:p>
            <a:pPr lvl="2"/>
            <a:r>
              <a:rPr lang="el-GR" sz="1900" i="1" dirty="0" smtClean="0">
                <a:latin typeface="Times New Roman" pitchFamily="18" charset="0"/>
                <a:cs typeface="Times New Roman" pitchFamily="18" charset="0"/>
              </a:rPr>
              <a:t>αλλά που εξελίσσεται ερήμην του. </a:t>
            </a:r>
          </a:p>
          <a:p>
            <a:endParaRPr lang="el-GR" sz="2000" dirty="0" smtClean="0">
              <a:latin typeface="Times New Roman" pitchFamily="18" charset="0"/>
              <a:cs typeface="Times New Roman" pitchFamily="18" charset="0"/>
            </a:endParaRPr>
          </a:p>
          <a:p>
            <a:endParaRPr lang="el-GR" sz="2000" dirty="0" smtClean="0"/>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85794"/>
          </a:xfrm>
        </p:spPr>
        <p:txBody>
          <a:bodyPr>
            <a:normAutofit fontScale="90000"/>
          </a:bodyPr>
          <a:lstStyle/>
          <a:p>
            <a:pPr>
              <a:lnSpc>
                <a:spcPct val="80000"/>
              </a:lnSpc>
            </a:pPr>
            <a:r>
              <a:rPr lang="el-GR" sz="3100" b="1" dirty="0" smtClean="0">
                <a:latin typeface="Times New Roman" pitchFamily="18" charset="0"/>
                <a:cs typeface="Times New Roman" pitchFamily="18" charset="0"/>
              </a:rPr>
              <a:t/>
            </a:r>
            <a:br>
              <a:rPr lang="el-GR" sz="3100" b="1" dirty="0" smtClean="0">
                <a:latin typeface="Times New Roman" pitchFamily="18" charset="0"/>
                <a:cs typeface="Times New Roman" pitchFamily="18" charset="0"/>
              </a:rPr>
            </a:br>
            <a:r>
              <a:rPr lang="el-GR" sz="3100" b="1" dirty="0" smtClean="0">
                <a:latin typeface="Times New Roman" pitchFamily="18" charset="0"/>
                <a:cs typeface="Times New Roman" pitchFamily="18" charset="0"/>
              </a:rPr>
              <a:t>Ανατροφοδότηση</a:t>
            </a:r>
            <a:br>
              <a:rPr lang="el-GR" sz="31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6715140" cy="6000768"/>
          </a:xfrm>
        </p:spPr>
        <p:txBody>
          <a:bodyPr>
            <a:normAutofit/>
          </a:bodyPr>
          <a:lstStyle/>
          <a:p>
            <a:r>
              <a:rPr lang="el-GR" sz="1900" b="1" dirty="0" smtClean="0">
                <a:latin typeface="Times New Roman" pitchFamily="18" charset="0"/>
                <a:cs typeface="Times New Roman" pitchFamily="18" charset="0"/>
              </a:rPr>
              <a:t>Το να καταγράψουμε και να δούμε </a:t>
            </a:r>
            <a:r>
              <a:rPr lang="el-GR" sz="1900" dirty="0" smtClean="0">
                <a:solidFill>
                  <a:srgbClr val="FF0000"/>
                </a:solidFill>
                <a:latin typeface="Times New Roman" pitchFamily="18" charset="0"/>
                <a:cs typeface="Times New Roman" pitchFamily="18" charset="0"/>
              </a:rPr>
              <a:t>τις παραμέτρους </a:t>
            </a:r>
            <a:r>
              <a:rPr lang="el-GR" sz="1900" dirty="0" smtClean="0">
                <a:latin typeface="Times New Roman" pitchFamily="18" charset="0"/>
                <a:cs typeface="Times New Roman" pitchFamily="18" charset="0"/>
              </a:rPr>
              <a:t>που διαφοροποιούν κάθε πλαίσιο από το άλλο </a:t>
            </a:r>
            <a:r>
              <a:rPr lang="el-GR" sz="1900" b="1" dirty="0" smtClean="0">
                <a:latin typeface="Times New Roman" pitchFamily="18" charset="0"/>
                <a:cs typeface="Times New Roman" pitchFamily="18" charset="0"/>
              </a:rPr>
              <a:t>μάς επιτρέπει :</a:t>
            </a:r>
          </a:p>
          <a:p>
            <a:endParaRPr lang="el-GR" sz="1200" dirty="0" smtClean="0">
              <a:latin typeface="Times New Roman" pitchFamily="18" charset="0"/>
              <a:cs typeface="Times New Roman" pitchFamily="18" charset="0"/>
            </a:endParaRPr>
          </a:p>
          <a:p>
            <a:pPr lvl="1"/>
            <a:r>
              <a:rPr lang="el-GR" sz="1900" i="1" dirty="0" smtClean="0">
                <a:latin typeface="Times New Roman" pitchFamily="18" charset="0"/>
                <a:cs typeface="Times New Roman" pitchFamily="18" charset="0"/>
              </a:rPr>
              <a:t>να διατυπώσουμε τα </a:t>
            </a:r>
            <a:r>
              <a:rPr lang="el-GR" sz="1900" i="1" dirty="0" smtClean="0">
                <a:solidFill>
                  <a:srgbClr val="FF0000"/>
                </a:solidFill>
                <a:latin typeface="Times New Roman" pitchFamily="18" charset="0"/>
                <a:cs typeface="Times New Roman" pitchFamily="18" charset="0"/>
              </a:rPr>
              <a:t>κατάλληλα ερωτήματα </a:t>
            </a:r>
            <a:r>
              <a:rPr lang="el-GR" sz="1900" i="1" dirty="0" smtClean="0">
                <a:latin typeface="Times New Roman" pitchFamily="18" charset="0"/>
                <a:cs typeface="Times New Roman" pitchFamily="18" charset="0"/>
              </a:rPr>
              <a:t>κάθε φορά, </a:t>
            </a:r>
          </a:p>
          <a:p>
            <a:pPr>
              <a:buNone/>
            </a:pPr>
            <a:endParaRPr lang="el-GR" sz="1900" i="1" dirty="0" smtClean="0">
              <a:latin typeface="Times New Roman" pitchFamily="18" charset="0"/>
              <a:cs typeface="Times New Roman" pitchFamily="18" charset="0"/>
            </a:endParaRPr>
          </a:p>
          <a:p>
            <a:pPr lvl="1"/>
            <a:r>
              <a:rPr lang="el-GR" sz="1900" i="1" dirty="0" smtClean="0">
                <a:latin typeface="Times New Roman" pitchFamily="18" charset="0"/>
                <a:cs typeface="Times New Roman" pitchFamily="18" charset="0"/>
              </a:rPr>
              <a:t>τα οποία θα μας επιτρέψουν </a:t>
            </a:r>
            <a:r>
              <a:rPr lang="el-GR" sz="1900" i="1" dirty="0" smtClean="0">
                <a:solidFill>
                  <a:srgbClr val="FF0000"/>
                </a:solidFill>
                <a:latin typeface="Times New Roman" pitchFamily="18" charset="0"/>
                <a:cs typeface="Times New Roman" pitchFamily="18" charset="0"/>
              </a:rPr>
              <a:t>να κάνουμε υποθέσεις, </a:t>
            </a:r>
          </a:p>
          <a:p>
            <a:endParaRPr lang="el-GR" sz="1900" i="1" dirty="0" smtClean="0">
              <a:latin typeface="Times New Roman" pitchFamily="18" charset="0"/>
              <a:cs typeface="Times New Roman" pitchFamily="18" charset="0"/>
            </a:endParaRPr>
          </a:p>
          <a:p>
            <a:pPr lvl="1"/>
            <a:r>
              <a:rPr lang="el-GR" sz="1900" i="1" dirty="0" smtClean="0">
                <a:latin typeface="Times New Roman" pitchFamily="18" charset="0"/>
                <a:cs typeface="Times New Roman" pitchFamily="18" charset="0"/>
              </a:rPr>
              <a:t>ώστε να επιχειρήσουμε να κάνουμε τα πρώτα μας βήματα για </a:t>
            </a:r>
            <a:r>
              <a:rPr lang="el-GR" sz="1900" i="1" dirty="0" smtClean="0">
                <a:solidFill>
                  <a:srgbClr val="FF0000"/>
                </a:solidFill>
                <a:latin typeface="Times New Roman" pitchFamily="18" charset="0"/>
                <a:cs typeface="Times New Roman" pitchFamily="18" charset="0"/>
              </a:rPr>
              <a:t>την ερμηνεία της εκπαιδευτικής διαδικασίας.</a:t>
            </a:r>
          </a:p>
          <a:p>
            <a:endParaRPr lang="el-GR" sz="1900" dirty="0" smtClean="0">
              <a:latin typeface="Times New Roman" pitchFamily="18" charset="0"/>
              <a:cs typeface="Times New Roman" pitchFamily="18" charset="0"/>
            </a:endParaRPr>
          </a:p>
          <a:p>
            <a:r>
              <a:rPr lang="el-GR" sz="1900" dirty="0" smtClean="0">
                <a:latin typeface="Times New Roman" pitchFamily="18" charset="0"/>
                <a:cs typeface="Times New Roman" pitchFamily="18" charset="0"/>
              </a:rPr>
              <a:t>Τέλος, η καταγραφή και η κατανόηση του πλαισίου </a:t>
            </a:r>
            <a:r>
              <a:rPr lang="el-GR" sz="1900" b="1" dirty="0" smtClean="0">
                <a:latin typeface="Times New Roman" pitchFamily="18" charset="0"/>
                <a:cs typeface="Times New Roman" pitchFamily="18" charset="0"/>
              </a:rPr>
              <a:t>μας δίνουν στοιχεία </a:t>
            </a:r>
            <a:r>
              <a:rPr lang="el-GR" sz="1900" u="sng" dirty="0" smtClean="0">
                <a:latin typeface="Times New Roman" pitchFamily="18" charset="0"/>
                <a:cs typeface="Times New Roman" pitchFamily="18" charset="0"/>
              </a:rPr>
              <a:t>για όλες τις πλευρές της εκπαιδευτικής διαδικασίας:</a:t>
            </a:r>
          </a:p>
          <a:p>
            <a:pPr lvl="1"/>
            <a:r>
              <a:rPr lang="el-GR" sz="1900" i="1" dirty="0" smtClean="0">
                <a:solidFill>
                  <a:srgbClr val="FF0000"/>
                </a:solidFill>
                <a:latin typeface="Times New Roman" pitchFamily="18" charset="0"/>
                <a:cs typeface="Times New Roman" pitchFamily="18" charset="0"/>
              </a:rPr>
              <a:t>Γιατί</a:t>
            </a:r>
            <a:r>
              <a:rPr lang="el-GR" sz="1900" i="1" dirty="0" smtClean="0">
                <a:latin typeface="Times New Roman" pitchFamily="18" charset="0"/>
                <a:cs typeface="Times New Roman" pitchFamily="18" charset="0"/>
              </a:rPr>
              <a:t> τα συγκεκριμένα παιδιά </a:t>
            </a:r>
            <a:r>
              <a:rPr lang="el-GR" sz="1900" i="1" dirty="0" smtClean="0">
                <a:solidFill>
                  <a:srgbClr val="FF0000"/>
                </a:solidFill>
                <a:latin typeface="Times New Roman" pitchFamily="18" charset="0"/>
                <a:cs typeface="Times New Roman" pitchFamily="18" charset="0"/>
              </a:rPr>
              <a:t>αντιδρούν με αυτό τον τρόπο </a:t>
            </a:r>
            <a:r>
              <a:rPr lang="el-GR" sz="1900" i="1" dirty="0" smtClean="0">
                <a:latin typeface="Times New Roman" pitchFamily="18" charset="0"/>
                <a:cs typeface="Times New Roman" pitchFamily="18" charset="0"/>
              </a:rPr>
              <a:t>σε μια δράση που προτείνει η νηπιαγωγός. </a:t>
            </a:r>
          </a:p>
          <a:p>
            <a:pPr lvl="1"/>
            <a:endParaRPr lang="el-GR" sz="1900" i="1" dirty="0" smtClean="0">
              <a:solidFill>
                <a:srgbClr val="FF0000"/>
              </a:solidFill>
              <a:latin typeface="Times New Roman" pitchFamily="18" charset="0"/>
              <a:cs typeface="Times New Roman" pitchFamily="18" charset="0"/>
            </a:endParaRPr>
          </a:p>
          <a:p>
            <a:pPr lvl="1"/>
            <a:r>
              <a:rPr lang="el-GR" sz="1900" i="1" dirty="0" smtClean="0">
                <a:solidFill>
                  <a:srgbClr val="FF0000"/>
                </a:solidFill>
                <a:latin typeface="Times New Roman" pitchFamily="18" charset="0"/>
                <a:cs typeface="Times New Roman" pitchFamily="18" charset="0"/>
              </a:rPr>
              <a:t>Γιατί επιλέγει </a:t>
            </a:r>
            <a:r>
              <a:rPr lang="el-GR" sz="1900" i="1" dirty="0" smtClean="0">
                <a:latin typeface="Times New Roman" pitchFamily="18" charset="0"/>
                <a:cs typeface="Times New Roman" pitchFamily="18" charset="0"/>
              </a:rPr>
              <a:t>τη μια ή την άλλη δραστηριότητα γι' αυτό το πλαίσιο.</a:t>
            </a:r>
          </a:p>
          <a:p>
            <a:endParaRPr lang="el-GR" sz="2000" i="1" dirty="0" smtClean="0"/>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0"/>
            <a:ext cx="7429520" cy="6858000"/>
          </a:xfrm>
        </p:spPr>
        <p:txBody>
          <a:bodyPr>
            <a:normAutofit/>
          </a:bodyPr>
          <a:lstStyle/>
          <a:p>
            <a:pPr algn="ctr">
              <a:buNone/>
            </a:pPr>
            <a:r>
              <a:rPr lang="el-GR" sz="2400" b="1" dirty="0" smtClean="0">
                <a:latin typeface="Times New Roman" pitchFamily="18" charset="0"/>
                <a:cs typeface="Times New Roman" pitchFamily="18" charset="0"/>
              </a:rPr>
              <a:t>2. Ο  χώρος μιας σχολικής τάξης  ως άξονας της παρατήρησης - Ερωτήματα</a:t>
            </a:r>
            <a:endParaRPr lang="el-GR" sz="2400" dirty="0" smtClean="0"/>
          </a:p>
          <a:p>
            <a:pPr>
              <a:buNone/>
            </a:pPr>
            <a:r>
              <a:rPr lang="el-GR" sz="1800" dirty="0" smtClean="0">
                <a:latin typeface="Times New Roman" pitchFamily="18" charset="0"/>
                <a:cs typeface="Times New Roman" pitchFamily="18" charset="0"/>
              </a:rPr>
              <a:t>	</a:t>
            </a:r>
          </a:p>
          <a:p>
            <a:endParaRPr lang="el-GR" sz="2000" dirty="0" smtClean="0"/>
          </a:p>
          <a:p>
            <a:r>
              <a:rPr lang="el-GR" sz="2000" b="1" i="1" dirty="0" smtClean="0">
                <a:solidFill>
                  <a:srgbClr val="C00000"/>
                </a:solidFill>
                <a:latin typeface="Times New Roman" pitchFamily="18" charset="0"/>
                <a:cs typeface="Times New Roman" pitchFamily="18" charset="0"/>
              </a:rPr>
              <a:t>1. Διευκολύνει την κοινωνική και συναισθηματική ανάπτυξη των παιδιών; Αν ναι, πώς; </a:t>
            </a:r>
          </a:p>
          <a:p>
            <a:endParaRPr lang="el-GR" sz="2000" i="1" dirty="0" smtClean="0">
              <a:latin typeface="Times New Roman" pitchFamily="18" charset="0"/>
              <a:cs typeface="Times New Roman" pitchFamily="18" charset="0"/>
            </a:endParaRPr>
          </a:p>
          <a:p>
            <a:r>
              <a:rPr lang="el-GR" sz="2000" b="1" i="1" dirty="0" smtClean="0">
                <a:solidFill>
                  <a:srgbClr val="0070C0"/>
                </a:solidFill>
                <a:latin typeface="Times New Roman" pitchFamily="18" charset="0"/>
                <a:cs typeface="Times New Roman" pitchFamily="18" charset="0"/>
              </a:rPr>
              <a:t>2. Παρέχει ερεθίσματα; Αν ναι, τι τύπου;  </a:t>
            </a:r>
            <a:r>
              <a:rPr lang="el-GR" sz="2000" i="1" dirty="0" smtClean="0">
                <a:latin typeface="Times New Roman" pitchFamily="18" charset="0"/>
                <a:cs typeface="Times New Roman" pitchFamily="18" charset="0"/>
              </a:rPr>
              <a:t>(Δομημένο μαθησιακό περιβάλλον )</a:t>
            </a:r>
          </a:p>
          <a:p>
            <a:endParaRPr lang="el-GR" sz="2000" i="1" dirty="0" smtClean="0">
              <a:latin typeface="Times New Roman" pitchFamily="18" charset="0"/>
              <a:cs typeface="Times New Roman" pitchFamily="18" charset="0"/>
            </a:endParaRPr>
          </a:p>
          <a:p>
            <a:r>
              <a:rPr lang="el-GR" sz="2000" b="1" i="1" dirty="0" smtClean="0">
                <a:solidFill>
                  <a:srgbClr val="7030A0"/>
                </a:solidFill>
                <a:latin typeface="Times New Roman" pitchFamily="18" charset="0"/>
                <a:cs typeface="Times New Roman" pitchFamily="18" charset="0"/>
              </a:rPr>
              <a:t>3. Εκπέμπει μηνύματα παιδαγωγικού περιεχομένου; Αν ναι, ποια;</a:t>
            </a:r>
            <a:r>
              <a:rPr lang="el-GR" sz="2000" i="1" dirty="0" smtClean="0">
                <a:latin typeface="Times New Roman" pitchFamily="18" charset="0"/>
                <a:cs typeface="Times New Roman" pitchFamily="18" charset="0"/>
              </a:rPr>
              <a:t> (Αντανάκλαση της δουλειάς)</a:t>
            </a:r>
          </a:p>
          <a:p>
            <a:endParaRPr lang="el-GR" sz="2000" i="1" dirty="0" smtClean="0">
              <a:latin typeface="Times New Roman" pitchFamily="18" charset="0"/>
              <a:cs typeface="Times New Roman" pitchFamily="18" charset="0"/>
            </a:endParaRPr>
          </a:p>
          <a:p>
            <a:r>
              <a:rPr lang="el-GR" sz="2000" i="1" u="sng" dirty="0" smtClean="0">
                <a:latin typeface="Times New Roman" pitchFamily="18" charset="0"/>
                <a:cs typeface="Times New Roman" pitchFamily="18" charset="0"/>
              </a:rPr>
              <a:t>Τι παρατηρούμε στον χώρο για να πούμε τα παραπάνω;</a:t>
            </a:r>
          </a:p>
          <a:p>
            <a:endParaRPr lang="el-GR" sz="1800" dirty="0" smtClean="0">
              <a:latin typeface="Times New Roman" pitchFamily="18" charset="0"/>
              <a:cs typeface="Times New Roman" pitchFamily="18" charset="0"/>
            </a:endParaRPr>
          </a:p>
          <a:p>
            <a:endParaRPr lang="el-GR" sz="1800" dirty="0" smtClean="0">
              <a:latin typeface="Times New Roman" pitchFamily="18" charset="0"/>
              <a:cs typeface="Times New Roman" pitchFamily="18" charset="0"/>
            </a:endParaRPr>
          </a:p>
          <a:p>
            <a:endParaRPr lang="el-GR" sz="18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pPr>
              <a:buNone/>
            </a:pPr>
            <a:endParaRPr lang="el-GR" sz="1800" dirty="0">
              <a:solidFill>
                <a:schemeClr val="tx1"/>
              </a:solidFill>
              <a:latin typeface="Calibri" pitchFamily="34" charset="0"/>
            </a:endParaRPr>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082660"/>
          </a:xfrm>
        </p:spPr>
        <p:txBody>
          <a:bodyPr>
            <a:normAutofit fontScale="90000"/>
          </a:bodyPr>
          <a:lstStyle/>
          <a:p>
            <a:r>
              <a:rPr lang="el-GR" sz="3600" b="1" i="1" dirty="0" smtClean="0"/>
              <a:t>Ποιοι παράγοντες πιστεύετε ότι επηρεάζουν την εκπαιδευτική διαδικασία;</a:t>
            </a:r>
            <a:endParaRPr lang="el-GR" sz="3600" b="1" i="1" dirty="0"/>
          </a:p>
        </p:txBody>
      </p:sp>
      <p:sp>
        <p:nvSpPr>
          <p:cNvPr id="3" name="2 - Θέση περιεχομένου"/>
          <p:cNvSpPr>
            <a:spLocks noGrp="1"/>
          </p:cNvSpPr>
          <p:nvPr>
            <p:ph idx="1"/>
          </p:nvPr>
        </p:nvSpPr>
        <p:spPr/>
        <p:txBody>
          <a:bodyPr>
            <a:normAutofit/>
          </a:bodyPr>
          <a:lstStyle/>
          <a:p>
            <a:r>
              <a:rPr lang="el-GR" sz="2600" b="1" dirty="0" smtClean="0">
                <a:latin typeface="Times New Roman" pitchFamily="18" charset="0"/>
                <a:cs typeface="Times New Roman" pitchFamily="18" charset="0"/>
              </a:rPr>
              <a:t>1. Χώρος/υποδομές / υλικά </a:t>
            </a:r>
            <a:r>
              <a:rPr lang="el-GR" sz="2600" dirty="0" smtClean="0">
                <a:solidFill>
                  <a:srgbClr val="00B050"/>
                </a:solidFill>
                <a:latin typeface="Times New Roman" pitchFamily="18" charset="0"/>
                <a:cs typeface="Times New Roman" pitchFamily="18" charset="0"/>
              </a:rPr>
              <a:t>(θεσμικό &amp; υλικό πλαίσιο) </a:t>
            </a:r>
          </a:p>
          <a:p>
            <a:r>
              <a:rPr lang="el-GR" sz="2600" b="1" dirty="0" smtClean="0">
                <a:latin typeface="Times New Roman" pitchFamily="18" charset="0"/>
                <a:cs typeface="Times New Roman" pitchFamily="18" charset="0"/>
              </a:rPr>
              <a:t>2. Εκπαιδευτικός </a:t>
            </a:r>
            <a:r>
              <a:rPr lang="el-GR" sz="2600" dirty="0" smtClean="0">
                <a:solidFill>
                  <a:srgbClr val="C00000"/>
                </a:solidFill>
                <a:latin typeface="Times New Roman" pitchFamily="18" charset="0"/>
                <a:cs typeface="Times New Roman" pitchFamily="18" charset="0"/>
              </a:rPr>
              <a:t>(εκπαιδευτικό πλαίσιο)</a:t>
            </a:r>
          </a:p>
          <a:p>
            <a:r>
              <a:rPr lang="el-GR" sz="2600" b="1" dirty="0" smtClean="0">
                <a:latin typeface="Times New Roman" pitchFamily="18" charset="0"/>
                <a:cs typeface="Times New Roman" pitchFamily="18" charset="0"/>
              </a:rPr>
              <a:t>3. Παιδιά </a:t>
            </a:r>
            <a:r>
              <a:rPr lang="el-GR" sz="2600" dirty="0" smtClean="0">
                <a:solidFill>
                  <a:srgbClr val="C00000"/>
                </a:solidFill>
                <a:latin typeface="Times New Roman" pitchFamily="18" charset="0"/>
                <a:cs typeface="Times New Roman" pitchFamily="18" charset="0"/>
              </a:rPr>
              <a:t>(εκπαιδευτικό πλαίσιο)</a:t>
            </a:r>
          </a:p>
          <a:p>
            <a:r>
              <a:rPr lang="el-GR" sz="2600" b="1" dirty="0" smtClean="0">
                <a:latin typeface="Times New Roman" pitchFamily="18" charset="0"/>
                <a:cs typeface="Times New Roman" pitchFamily="18" charset="0"/>
              </a:rPr>
              <a:t>4. Κλίμα τάξης </a:t>
            </a:r>
            <a:r>
              <a:rPr lang="el-GR" sz="2600" dirty="0" smtClean="0">
                <a:solidFill>
                  <a:srgbClr val="C00000"/>
                </a:solidFill>
                <a:latin typeface="Times New Roman" pitchFamily="18" charset="0"/>
                <a:cs typeface="Times New Roman" pitchFamily="18" charset="0"/>
              </a:rPr>
              <a:t>(εκπαιδευτικό πλαίσιο)</a:t>
            </a:r>
          </a:p>
          <a:p>
            <a:r>
              <a:rPr lang="el-GR" sz="2600" b="1" dirty="0" smtClean="0">
                <a:latin typeface="Times New Roman" pitchFamily="18" charset="0"/>
                <a:cs typeface="Times New Roman" pitchFamily="18" charset="0"/>
              </a:rPr>
              <a:t>5. Οικογένεια </a:t>
            </a:r>
            <a:r>
              <a:rPr lang="el-GR" sz="2000" dirty="0" smtClean="0">
                <a:latin typeface="Times New Roman" pitchFamily="18" charset="0"/>
                <a:cs typeface="Times New Roman" pitchFamily="18" charset="0"/>
              </a:rPr>
              <a:t>(εθνικότητα, γλώσσα, μορφωτικό – οικονομικό επίπεδο) + (γειτονιά, συνεργασία οικογένειας-σχολείου) </a:t>
            </a:r>
            <a:r>
              <a:rPr lang="el-GR" sz="2600" dirty="0" smtClean="0">
                <a:solidFill>
                  <a:srgbClr val="0070C0"/>
                </a:solidFill>
                <a:latin typeface="Times New Roman" pitchFamily="18" charset="0"/>
                <a:cs typeface="Times New Roman" pitchFamily="18" charset="0"/>
              </a:rPr>
              <a:t>(κοινωνικό πλαίσιο)</a:t>
            </a:r>
          </a:p>
          <a:p>
            <a:r>
              <a:rPr lang="el-GR" sz="2600" b="1" dirty="0" smtClean="0">
                <a:latin typeface="Times New Roman" pitchFamily="18" charset="0"/>
                <a:cs typeface="Times New Roman" pitchFamily="18" charset="0"/>
              </a:rPr>
              <a:t>6. Γνωστικά αντικείμενα </a:t>
            </a:r>
            <a:r>
              <a:rPr lang="el-GR" sz="2600" dirty="0" smtClean="0">
                <a:solidFill>
                  <a:srgbClr val="92D050"/>
                </a:solidFill>
                <a:latin typeface="Times New Roman" pitchFamily="18" charset="0"/>
                <a:cs typeface="Times New Roman" pitchFamily="18" charset="0"/>
              </a:rPr>
              <a:t>(θεσμικό πλαίσιο) </a:t>
            </a:r>
          </a:p>
          <a:p>
            <a:r>
              <a:rPr lang="el-GR" sz="2600" b="1" dirty="0" smtClean="0">
                <a:latin typeface="Times New Roman" pitchFamily="18" charset="0"/>
                <a:cs typeface="Times New Roman" pitchFamily="18" charset="0"/>
              </a:rPr>
              <a:t>7. Αναλυτικό  Πρόγραμμα </a:t>
            </a:r>
            <a:r>
              <a:rPr lang="el-GR" sz="2600" b="1" dirty="0" smtClean="0">
                <a:solidFill>
                  <a:srgbClr val="92D050"/>
                </a:solidFill>
                <a:latin typeface="Times New Roman" pitchFamily="18" charset="0"/>
                <a:cs typeface="Times New Roman" pitchFamily="18" charset="0"/>
              </a:rPr>
              <a:t>(</a:t>
            </a:r>
            <a:r>
              <a:rPr lang="el-GR" sz="2600" dirty="0" smtClean="0">
                <a:solidFill>
                  <a:srgbClr val="92D050"/>
                </a:solidFill>
                <a:latin typeface="Times New Roman" pitchFamily="18" charset="0"/>
                <a:cs typeface="Times New Roman" pitchFamily="18" charset="0"/>
              </a:rPr>
              <a:t>θεσμικό πλαίσιο</a:t>
            </a:r>
            <a:r>
              <a:rPr lang="el-GR" sz="2600" b="1" dirty="0" smtClean="0">
                <a:solidFill>
                  <a:srgbClr val="92D050"/>
                </a:solidFill>
                <a:latin typeface="Times New Roman" pitchFamily="18" charset="0"/>
                <a:cs typeface="Times New Roman" pitchFamily="18" charset="0"/>
              </a:rPr>
              <a:t>) </a:t>
            </a:r>
          </a:p>
          <a:p>
            <a:endParaRPr lang="el-GR" dirty="0" smtClean="0"/>
          </a:p>
          <a:p>
            <a:endParaRPr lang="el-GR"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heckerboard(across)">
                                      <p:cBhvr>
                                        <p:cTn id="28" dur="500"/>
                                        <p:tgtEl>
                                          <p:spTgt spid="3">
                                            <p:txEl>
                                              <p:pRg st="5" end="5"/>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heckerboard(across)">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0"/>
            <a:ext cx="7643834" cy="6858000"/>
          </a:xfrm>
        </p:spPr>
        <p:txBody>
          <a:bodyPr>
            <a:normAutofit/>
          </a:bodyPr>
          <a:lstStyle/>
          <a:p>
            <a:pPr algn="ctr">
              <a:buNone/>
            </a:pPr>
            <a:r>
              <a:rPr lang="el-GR" sz="2400" b="1" dirty="0" smtClean="0">
                <a:latin typeface="Times New Roman" pitchFamily="18" charset="0"/>
                <a:cs typeface="Times New Roman" pitchFamily="18" charset="0"/>
              </a:rPr>
              <a:t>2. Ο  χώρος μιας σχολικής τάξης  ως άξονας της παρατήρησης </a:t>
            </a:r>
            <a:endParaRPr lang="el-GR" sz="1800" dirty="0" smtClean="0">
              <a:latin typeface="Times New Roman" pitchFamily="18" charset="0"/>
              <a:cs typeface="Times New Roman" pitchFamily="18" charset="0"/>
            </a:endParaRPr>
          </a:p>
          <a:p>
            <a:endParaRPr lang="el-GR" sz="2000" dirty="0" smtClean="0"/>
          </a:p>
          <a:p>
            <a:r>
              <a:rPr lang="el-GR" sz="2000" b="1" i="1" dirty="0" smtClean="0">
                <a:solidFill>
                  <a:srgbClr val="C00000"/>
                </a:solidFill>
                <a:latin typeface="Times New Roman" pitchFamily="18" charset="0"/>
                <a:cs typeface="Times New Roman" pitchFamily="18" charset="0"/>
              </a:rPr>
              <a:t>1. Διευκολύνει την κοινωνική και συναισθηματική ανάπτυξη των παιδιών; Αν ναι, πώς; </a:t>
            </a:r>
          </a:p>
          <a:p>
            <a:endParaRPr lang="el-GR" sz="1800" i="1" dirty="0" smtClean="0">
              <a:latin typeface="Times New Roman" pitchFamily="18" charset="0"/>
              <a:cs typeface="Times New Roman" pitchFamily="18" charset="0"/>
            </a:endParaRPr>
          </a:p>
          <a:p>
            <a:pPr>
              <a:buNone/>
            </a:pPr>
            <a:r>
              <a:rPr lang="el-GR" sz="1800" b="1" i="1" dirty="0" smtClean="0">
                <a:latin typeface="Times New Roman" pitchFamily="18" charset="0"/>
                <a:cs typeface="Times New Roman" pitchFamily="18" charset="0"/>
              </a:rPr>
              <a:t>	α) Παρατηρούμε τον χώρο ως ένα πλαίσιο, </a:t>
            </a:r>
            <a:r>
              <a:rPr lang="el-GR" sz="1800" i="1" dirty="0" smtClean="0">
                <a:latin typeface="Times New Roman" pitchFamily="18" charset="0"/>
                <a:cs typeface="Times New Roman" pitchFamily="18" charset="0"/>
              </a:rPr>
              <a:t>ο οποίος </a:t>
            </a:r>
            <a:r>
              <a:rPr lang="el-GR" sz="1800" i="1" dirty="0" smtClean="0">
                <a:solidFill>
                  <a:srgbClr val="FF0000"/>
                </a:solidFill>
                <a:latin typeface="Times New Roman" pitchFamily="18" charset="0"/>
                <a:cs typeface="Times New Roman" pitchFamily="18" charset="0"/>
              </a:rPr>
              <a:t>διευκολύνει ή δεν διευκολύνει </a:t>
            </a:r>
            <a:r>
              <a:rPr lang="el-GR" sz="1800" i="1" dirty="0" smtClean="0">
                <a:latin typeface="Times New Roman" pitchFamily="18" charset="0"/>
                <a:cs typeface="Times New Roman" pitchFamily="18" charset="0"/>
              </a:rPr>
              <a:t>τη </a:t>
            </a:r>
            <a:r>
              <a:rPr lang="el-GR" sz="1800" i="1" u="sng" dirty="0" smtClean="0">
                <a:latin typeface="Times New Roman" pitchFamily="18" charset="0"/>
                <a:cs typeface="Times New Roman" pitchFamily="18" charset="0"/>
              </a:rPr>
              <a:t>συναισθηματική και την κοινωνική ανάπτυξη </a:t>
            </a:r>
            <a:r>
              <a:rPr lang="el-GR" sz="1800" i="1" dirty="0" smtClean="0">
                <a:latin typeface="Times New Roman" pitchFamily="18" charset="0"/>
                <a:cs typeface="Times New Roman" pitchFamily="18" charset="0"/>
              </a:rPr>
              <a:t>των παιδιών</a:t>
            </a:r>
          </a:p>
          <a:p>
            <a:pPr>
              <a:buNone/>
            </a:pPr>
            <a:r>
              <a:rPr lang="el-GR" sz="1800" dirty="0" smtClean="0">
                <a:latin typeface="Times New Roman" pitchFamily="18" charset="0"/>
                <a:cs typeface="Times New Roman" pitchFamily="18" charset="0"/>
              </a:rPr>
              <a:t>		</a:t>
            </a:r>
          </a:p>
          <a:p>
            <a:pPr>
              <a:buNone/>
            </a:pPr>
            <a:r>
              <a:rPr lang="el-GR" sz="1800" dirty="0" smtClean="0">
                <a:latin typeface="Times New Roman" pitchFamily="18" charset="0"/>
                <a:cs typeface="Times New Roman" pitchFamily="18" charset="0"/>
              </a:rPr>
              <a:t>		</a:t>
            </a:r>
            <a:r>
              <a:rPr lang="el-GR" sz="1800" i="1" dirty="0" smtClean="0">
                <a:latin typeface="Times New Roman" pitchFamily="18" charset="0"/>
                <a:cs typeface="Times New Roman" pitchFamily="18" charset="0"/>
              </a:rPr>
              <a:t>- </a:t>
            </a:r>
            <a:r>
              <a:rPr lang="el-GR" sz="1800" b="1" i="1" dirty="0" smtClean="0">
                <a:latin typeface="Times New Roman" pitchFamily="18" charset="0"/>
                <a:cs typeface="Times New Roman" pitchFamily="18" charset="0"/>
              </a:rPr>
              <a:t>Νοιώθουν άνετα </a:t>
            </a:r>
            <a:r>
              <a:rPr lang="el-GR" sz="1800" i="1" dirty="0" smtClean="0">
                <a:latin typeface="Times New Roman" pitchFamily="18" charset="0"/>
                <a:cs typeface="Times New Roman" pitchFamily="18" charset="0"/>
              </a:rPr>
              <a:t>τα παιδιά στο συγκεκριμένο χώρο;</a:t>
            </a:r>
          </a:p>
          <a:p>
            <a:pPr>
              <a:buNone/>
            </a:pPr>
            <a:r>
              <a:rPr lang="el-GR" sz="1800" i="1" dirty="0" smtClean="0">
                <a:latin typeface="Times New Roman" pitchFamily="18" charset="0"/>
                <a:cs typeface="Times New Roman" pitchFamily="18" charset="0"/>
              </a:rPr>
              <a:t>		- Μπορούν να </a:t>
            </a:r>
            <a:r>
              <a:rPr lang="el-GR" sz="1800" b="1" i="1" dirty="0" smtClean="0">
                <a:latin typeface="Times New Roman" pitchFamily="18" charset="0"/>
                <a:cs typeface="Times New Roman" pitchFamily="18" charset="0"/>
              </a:rPr>
              <a:t>εκφράζονται ελεύθερα;</a:t>
            </a:r>
          </a:p>
          <a:p>
            <a:pPr>
              <a:buNone/>
            </a:pPr>
            <a:r>
              <a:rPr lang="el-GR" sz="1800" i="1" dirty="0" smtClean="0">
                <a:latin typeface="Times New Roman" pitchFamily="18" charset="0"/>
                <a:cs typeface="Times New Roman" pitchFamily="18" charset="0"/>
              </a:rPr>
              <a:t>		- Υπάρχει</a:t>
            </a:r>
            <a:r>
              <a:rPr lang="el-GR" sz="1800" b="1" i="1" dirty="0" smtClean="0">
                <a:latin typeface="Times New Roman" pitchFamily="18" charset="0"/>
                <a:cs typeface="Times New Roman" pitchFamily="18" charset="0"/>
              </a:rPr>
              <a:t> δυνατότητα ευελιξίας </a:t>
            </a:r>
            <a:r>
              <a:rPr lang="el-GR" sz="1800" i="1" dirty="0" smtClean="0">
                <a:latin typeface="Times New Roman" pitchFamily="18" charset="0"/>
                <a:cs typeface="Times New Roman" pitchFamily="18" charset="0"/>
              </a:rPr>
              <a:t>ως προς τη διαμόρφωση ή 	αναδιάταξη 	του χώρου;</a:t>
            </a:r>
          </a:p>
          <a:p>
            <a:pPr>
              <a:buNone/>
            </a:pPr>
            <a:r>
              <a:rPr lang="el-GR" sz="1800" i="1" dirty="0" smtClean="0">
                <a:latin typeface="Times New Roman" pitchFamily="18" charset="0"/>
                <a:cs typeface="Times New Roman" pitchFamily="18" charset="0"/>
              </a:rPr>
              <a:t>		-Συμβάλλει στην </a:t>
            </a:r>
            <a:r>
              <a:rPr lang="el-GR" sz="1800" b="1" i="1" dirty="0" smtClean="0">
                <a:latin typeface="Times New Roman" pitchFamily="18" charset="0"/>
                <a:cs typeface="Times New Roman" pitchFamily="18" charset="0"/>
              </a:rPr>
              <a:t>ανάπτυξη της αυτοπεποίθησης</a:t>
            </a:r>
            <a:r>
              <a:rPr lang="el-GR" sz="1800" i="1" dirty="0" smtClean="0">
                <a:latin typeface="Times New Roman" pitchFamily="18" charset="0"/>
                <a:cs typeface="Times New Roman" pitchFamily="18" charset="0"/>
              </a:rPr>
              <a:t>, 	</a:t>
            </a:r>
            <a:r>
              <a:rPr lang="el-GR" sz="1800" b="1" i="1" dirty="0" smtClean="0">
                <a:latin typeface="Times New Roman" pitchFamily="18" charset="0"/>
                <a:cs typeface="Times New Roman" pitchFamily="18" charset="0"/>
              </a:rPr>
              <a:t>αυτοεκτίμηση</a:t>
            </a:r>
            <a:r>
              <a:rPr lang="el-GR" sz="1800" i="1" dirty="0" smtClean="0">
                <a:latin typeface="Times New Roman" pitchFamily="18" charset="0"/>
                <a:cs typeface="Times New Roman" pitchFamily="18" charset="0"/>
              </a:rPr>
              <a:t>ς, ασφάλειας, άνεσης, </a:t>
            </a:r>
            <a:r>
              <a:rPr lang="el-GR" sz="1800" b="1" i="1" dirty="0" smtClean="0">
                <a:latin typeface="Times New Roman" pitchFamily="18" charset="0"/>
                <a:cs typeface="Times New Roman" pitchFamily="18" charset="0"/>
              </a:rPr>
              <a:t>αυτοέλεγχου</a:t>
            </a:r>
            <a:r>
              <a:rPr lang="el-GR" sz="1800" i="1" dirty="0" smtClean="0">
                <a:latin typeface="Times New Roman" pitchFamily="18" charset="0"/>
                <a:cs typeface="Times New Roman" pitchFamily="18" charset="0"/>
              </a:rPr>
              <a:t> των παιδιών; Πώς;</a:t>
            </a:r>
            <a:endParaRPr lang="el-GR" sz="1800" dirty="0" smtClean="0"/>
          </a:p>
          <a:p>
            <a:pPr>
              <a:buNone/>
            </a:pPr>
            <a:r>
              <a:rPr lang="el-GR" sz="1800" dirty="0" smtClean="0"/>
              <a:t>		-</a:t>
            </a:r>
            <a:r>
              <a:rPr lang="el-GR" sz="1800" i="1" dirty="0" smtClean="0">
                <a:latin typeface="Times New Roman" pitchFamily="18" charset="0"/>
                <a:cs typeface="Times New Roman" pitchFamily="18" charset="0"/>
              </a:rPr>
              <a:t>Η οργάνωση και χρήση του </a:t>
            </a:r>
            <a:r>
              <a:rPr lang="el-GR" sz="1800" b="1" i="1" dirty="0" smtClean="0">
                <a:latin typeface="Times New Roman" pitchFamily="18" charset="0"/>
                <a:cs typeface="Times New Roman" pitchFamily="18" charset="0"/>
              </a:rPr>
              <a:t>χώρου αντανακλά τις σχέσεις 	</a:t>
            </a:r>
            <a:r>
              <a:rPr lang="el-GR" sz="1800" i="1" dirty="0" smtClean="0">
                <a:latin typeface="Times New Roman" pitchFamily="18" charset="0"/>
                <a:cs typeface="Times New Roman" pitchFamily="18" charset="0"/>
              </a:rPr>
              <a:t>που 	διαμορφώνονται </a:t>
            </a:r>
            <a:r>
              <a:rPr lang="el-GR" sz="1800" b="1" i="1" dirty="0" smtClean="0">
                <a:latin typeface="Times New Roman" pitchFamily="18" charset="0"/>
                <a:cs typeface="Times New Roman" pitchFamily="18" charset="0"/>
              </a:rPr>
              <a:t>ανάμεσα στα παιδιά </a:t>
            </a:r>
            <a:r>
              <a:rPr lang="el-GR" sz="1800" i="1" dirty="0" smtClean="0">
                <a:latin typeface="Times New Roman" pitchFamily="18" charset="0"/>
                <a:cs typeface="Times New Roman" pitchFamily="18" charset="0"/>
              </a:rPr>
              <a:t>και μεταξύ </a:t>
            </a:r>
            <a:r>
              <a:rPr lang="el-GR" sz="1800" b="1" i="1" dirty="0" smtClean="0">
                <a:latin typeface="Times New Roman" pitchFamily="18" charset="0"/>
                <a:cs typeface="Times New Roman" pitchFamily="18" charset="0"/>
              </a:rPr>
              <a:t>παιδιών και 	νηπιαγωγού;</a:t>
            </a:r>
            <a:r>
              <a:rPr lang="el-GR" sz="1800" i="1" dirty="0" smtClean="0">
                <a:latin typeface="Times New Roman" pitchFamily="18" charset="0"/>
                <a:cs typeface="Times New Roman" pitchFamily="18" charset="0"/>
              </a:rPr>
              <a:t> Τι είδους σχέσεις διαμορφώνονται;</a:t>
            </a:r>
          </a:p>
          <a:p>
            <a:endParaRPr lang="el-GR" sz="1800" dirty="0" smtClean="0"/>
          </a:p>
          <a:p>
            <a:pPr>
              <a:buNone/>
            </a:pPr>
            <a:endParaRPr lang="el-GR" sz="1800" i="1" dirty="0" smtClean="0">
              <a:latin typeface="Times New Roman" pitchFamily="18" charset="0"/>
              <a:cs typeface="Times New Roman" pitchFamily="18" charset="0"/>
            </a:endParaRPr>
          </a:p>
          <a:p>
            <a:endParaRPr lang="el-GR" sz="1800" i="1" dirty="0" smtClean="0">
              <a:latin typeface="Times New Roman" pitchFamily="18" charset="0"/>
              <a:cs typeface="Times New Roman" pitchFamily="18" charset="0"/>
            </a:endParaRPr>
          </a:p>
          <a:p>
            <a:endParaRPr lang="el-GR" sz="18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pPr>
              <a:buNone/>
            </a:pPr>
            <a:endParaRPr lang="el-GR" sz="1800" dirty="0">
              <a:solidFill>
                <a:schemeClr val="tx1"/>
              </a:solidFill>
              <a:latin typeface="Calibri" pitchFamily="34" charset="0"/>
            </a:endParaRPr>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214282" y="285728"/>
            <a:ext cx="2214578" cy="3429024"/>
          </a:xfrm>
        </p:spPr>
        <p:txBody>
          <a:bodyPr>
            <a:normAutofit lnSpcReduction="10000"/>
          </a:bodyPr>
          <a:lstStyle/>
          <a:p>
            <a:r>
              <a:rPr lang="el-GR" sz="2000" b="1" i="1" dirty="0" smtClean="0">
                <a:solidFill>
                  <a:srgbClr val="C00000"/>
                </a:solidFill>
                <a:latin typeface="Times New Roman" pitchFamily="18" charset="0"/>
                <a:cs typeface="Times New Roman" pitchFamily="18" charset="0"/>
              </a:rPr>
              <a:t>1. Ο χώρος διευκολύνει την κοινωνική και συναισθηματική ανάπτυξη των παιδιών; </a:t>
            </a:r>
          </a:p>
          <a:p>
            <a:endParaRPr lang="el-GR" sz="2200" b="1" i="1" dirty="0" smtClean="0">
              <a:solidFill>
                <a:srgbClr val="C00000"/>
              </a:solidFill>
              <a:latin typeface="Times New Roman" pitchFamily="18" charset="0"/>
              <a:cs typeface="Times New Roman" pitchFamily="18" charset="0"/>
            </a:endParaRPr>
          </a:p>
          <a:p>
            <a:r>
              <a:rPr lang="el-GR" sz="1900" dirty="0" smtClean="0">
                <a:latin typeface="Times New Roman" pitchFamily="18" charset="0"/>
                <a:cs typeface="Times New Roman" pitchFamily="18" charset="0"/>
              </a:rPr>
              <a:t>Ευελιξία στην διαμόρφωση – αναδιάταξη του χώρου</a:t>
            </a:r>
            <a:endParaRPr lang="el-GR" sz="1900" dirty="0">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2"/>
          <a:srcRect/>
          <a:stretch>
            <a:fillRect/>
          </a:stretch>
        </p:blipFill>
        <p:spPr bwMode="auto">
          <a:xfrm>
            <a:off x="2571736" y="428604"/>
            <a:ext cx="6286544" cy="6000792"/>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4357694"/>
            <a:ext cx="2143140" cy="2071678"/>
          </a:xfrm>
        </p:spPr>
        <p:txBody>
          <a:bodyPr>
            <a:normAutofit/>
          </a:bodyPr>
          <a:lstStyle/>
          <a:p>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endParaRPr lang="el-GR" sz="1600" dirty="0"/>
          </a:p>
        </p:txBody>
      </p:sp>
      <p:sp>
        <p:nvSpPr>
          <p:cNvPr id="4" name="3 - Θέση κειμένου"/>
          <p:cNvSpPr>
            <a:spLocks noGrp="1"/>
          </p:cNvSpPr>
          <p:nvPr>
            <p:ph type="body" sz="half" idx="2"/>
          </p:nvPr>
        </p:nvSpPr>
        <p:spPr>
          <a:xfrm>
            <a:off x="428596" y="285728"/>
            <a:ext cx="2214578" cy="3500462"/>
          </a:xfrm>
        </p:spPr>
        <p:txBody>
          <a:bodyPr>
            <a:noAutofit/>
          </a:bodyPr>
          <a:lstStyle/>
          <a:p>
            <a:r>
              <a:rPr lang="el-GR" sz="2000" b="1" i="1" dirty="0" smtClean="0">
                <a:solidFill>
                  <a:srgbClr val="C00000"/>
                </a:solidFill>
                <a:latin typeface="Times New Roman" pitchFamily="18" charset="0"/>
                <a:cs typeface="Times New Roman" pitchFamily="18" charset="0"/>
              </a:rPr>
              <a:t>1. Ο χώρος διευκολύνει την κοινωνική και συναισθηματική ανάπτυξη των παιδιών; </a:t>
            </a:r>
          </a:p>
          <a:p>
            <a:endParaRPr lang="el-GR" sz="2000" b="1" i="1" dirty="0" smtClean="0">
              <a:solidFill>
                <a:srgbClr val="C00000"/>
              </a:solidFill>
              <a:latin typeface="Times New Roman" pitchFamily="18" charset="0"/>
              <a:cs typeface="Times New Roman" pitchFamily="18" charset="0"/>
            </a:endParaRPr>
          </a:p>
          <a:p>
            <a:r>
              <a:rPr lang="el-GR" sz="1900" dirty="0" smtClean="0">
                <a:latin typeface="Times New Roman" pitchFamily="18" charset="0"/>
                <a:cs typeface="Times New Roman" pitchFamily="18" charset="0"/>
              </a:rPr>
              <a:t>Η </a:t>
            </a:r>
            <a:r>
              <a:rPr lang="el-GR" sz="1900" dirty="0" err="1" smtClean="0">
                <a:latin typeface="Times New Roman" pitchFamily="18" charset="0"/>
                <a:cs typeface="Times New Roman" pitchFamily="18" charset="0"/>
              </a:rPr>
              <a:t>παρεούλα</a:t>
            </a:r>
            <a:r>
              <a:rPr lang="el-GR" sz="1900" dirty="0" smtClean="0">
                <a:latin typeface="Times New Roman" pitchFamily="18" charset="0"/>
                <a:cs typeface="Times New Roman" pitchFamily="18" charset="0"/>
              </a:rPr>
              <a:t> μετατρέπεται σε κουκλοθέατρο /ευελιξία</a:t>
            </a:r>
            <a:endParaRPr lang="el-GR" sz="1900" dirty="0">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srcRect/>
          <a:stretch>
            <a:fillRect/>
          </a:stretch>
        </p:blipFill>
        <p:spPr bwMode="auto">
          <a:xfrm>
            <a:off x="3000364" y="714356"/>
            <a:ext cx="5611816" cy="571504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4143380"/>
            <a:ext cx="1785950" cy="2285992"/>
          </a:xfrm>
        </p:spPr>
        <p:txBody>
          <a:bodyPr>
            <a:normAutofit/>
          </a:bodyPr>
          <a:lstStyle/>
          <a:p>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endParaRPr lang="el-GR" sz="1300" dirty="0"/>
          </a:p>
        </p:txBody>
      </p:sp>
      <p:sp>
        <p:nvSpPr>
          <p:cNvPr id="4" name="3 - Θέση κειμένου"/>
          <p:cNvSpPr>
            <a:spLocks noGrp="1"/>
          </p:cNvSpPr>
          <p:nvPr>
            <p:ph type="body" sz="half" idx="2"/>
          </p:nvPr>
        </p:nvSpPr>
        <p:spPr>
          <a:xfrm>
            <a:off x="428596" y="285728"/>
            <a:ext cx="2714644" cy="3429024"/>
          </a:xfrm>
        </p:spPr>
        <p:txBody>
          <a:bodyPr>
            <a:normAutofit/>
          </a:bodyPr>
          <a:lstStyle/>
          <a:p>
            <a:pPr marL="457200" indent="-457200">
              <a:buAutoNum type="arabicPeriod"/>
            </a:pPr>
            <a:r>
              <a:rPr lang="el-GR" sz="2000" b="1" i="1" dirty="0" smtClean="0">
                <a:solidFill>
                  <a:srgbClr val="C00000"/>
                </a:solidFill>
                <a:latin typeface="Times New Roman" pitchFamily="18" charset="0"/>
                <a:cs typeface="Times New Roman" pitchFamily="18" charset="0"/>
              </a:rPr>
              <a:t>Ο χώρος διευκολύνει την κοινωνική και συναισθηματική ανάπτυξη των παιδιών; </a:t>
            </a:r>
          </a:p>
          <a:p>
            <a:pPr marL="457200" indent="-457200"/>
            <a:endParaRPr lang="el-GR" sz="2000" b="1" i="1" dirty="0" smtClean="0">
              <a:solidFill>
                <a:srgbClr val="C00000"/>
              </a:solidFill>
              <a:latin typeface="Times New Roman" pitchFamily="18" charset="0"/>
              <a:cs typeface="Times New Roman" pitchFamily="18" charset="0"/>
            </a:endParaRPr>
          </a:p>
          <a:p>
            <a:pPr marL="457200" indent="-457200">
              <a:buAutoNum type="arabicPeriod"/>
            </a:pPr>
            <a:r>
              <a:rPr lang="el-GR" sz="1900" dirty="0" smtClean="0">
                <a:latin typeface="Times New Roman" pitchFamily="18" charset="0"/>
                <a:cs typeface="Times New Roman" pitchFamily="18" charset="0"/>
              </a:rPr>
              <a:t>Η τάξη μετατρέπεται σε ελεύθερο χώρο με μεγάλη δυναμική</a:t>
            </a:r>
            <a:endParaRPr lang="el-GR" sz="1900" dirty="0"/>
          </a:p>
        </p:txBody>
      </p:sp>
      <p:pic>
        <p:nvPicPr>
          <p:cNvPr id="3075" name="Picture 3"/>
          <p:cNvPicPr>
            <a:picLocks noChangeAspect="1" noChangeArrowheads="1"/>
          </p:cNvPicPr>
          <p:nvPr/>
        </p:nvPicPr>
        <p:blipFill>
          <a:blip r:embed="rId2"/>
          <a:srcRect/>
          <a:stretch>
            <a:fillRect/>
          </a:stretch>
        </p:blipFill>
        <p:spPr bwMode="auto">
          <a:xfrm>
            <a:off x="3500430" y="714356"/>
            <a:ext cx="5214974" cy="5581650"/>
          </a:xfrm>
          <a:prstGeom prst="rect">
            <a:avLst/>
          </a:prstGeom>
          <a:noFill/>
          <a:ln w="9525">
            <a:noFill/>
            <a:miter lim="800000"/>
            <a:headEnd/>
            <a:tailEnd/>
          </a:ln>
          <a:effectLst/>
        </p:spPr>
      </p:pic>
      <p:sp>
        <p:nvSpPr>
          <p:cNvPr id="6" name="5 - Θέση περιεχομένου"/>
          <p:cNvSpPr>
            <a:spLocks noGrp="1"/>
          </p:cNvSpPr>
          <p:nvPr>
            <p:ph idx="1"/>
          </p:nvPr>
        </p:nvSpPr>
        <p:spPr>
          <a:xfrm>
            <a:off x="3286116" y="273050"/>
            <a:ext cx="5572164" cy="6156346"/>
          </a:xfrm>
        </p:spPr>
        <p:txBody>
          <a:bodyPr/>
          <a:lstStyle/>
          <a:p>
            <a:pPr>
              <a:buNone/>
            </a:pPr>
            <a:endParaRPr lang="el-GR" dirty="0"/>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3857628"/>
            <a:ext cx="2214578" cy="2571744"/>
          </a:xfrm>
        </p:spPr>
        <p:txBody>
          <a:bodyPr>
            <a:normAutofit/>
          </a:bodyPr>
          <a:lstStyle/>
          <a:p>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r>
              <a:rPr lang="el-GR" sz="1600" i="1" dirty="0" smtClean="0">
                <a:latin typeface="Times New Roman" pitchFamily="18" charset="0"/>
                <a:cs typeface="Times New Roman" pitchFamily="18" charset="0"/>
              </a:rPr>
              <a:t/>
            </a:r>
            <a:br>
              <a:rPr lang="el-GR" sz="1600" i="1" dirty="0" smtClean="0">
                <a:latin typeface="Times New Roman" pitchFamily="18" charset="0"/>
                <a:cs typeface="Times New Roman" pitchFamily="18" charset="0"/>
              </a:rPr>
            </a:br>
            <a:endParaRPr lang="el-GR" sz="1600" dirty="0"/>
          </a:p>
        </p:txBody>
      </p:sp>
      <p:sp>
        <p:nvSpPr>
          <p:cNvPr id="4" name="3 - Θέση κειμένου"/>
          <p:cNvSpPr>
            <a:spLocks noGrp="1"/>
          </p:cNvSpPr>
          <p:nvPr>
            <p:ph type="body" sz="half" idx="2"/>
          </p:nvPr>
        </p:nvSpPr>
        <p:spPr>
          <a:xfrm>
            <a:off x="428596" y="285728"/>
            <a:ext cx="2571768" cy="3429024"/>
          </a:xfrm>
        </p:spPr>
        <p:txBody>
          <a:bodyPr>
            <a:normAutofit/>
          </a:bodyPr>
          <a:lstStyle/>
          <a:p>
            <a:pPr marL="457200" indent="-457200">
              <a:buAutoNum type="arabicPeriod"/>
            </a:pPr>
            <a:r>
              <a:rPr lang="el-GR" sz="2200" b="1" i="1" dirty="0" smtClean="0">
                <a:solidFill>
                  <a:srgbClr val="C00000"/>
                </a:solidFill>
                <a:latin typeface="Times New Roman" pitchFamily="18" charset="0"/>
                <a:cs typeface="Times New Roman" pitchFamily="18" charset="0"/>
              </a:rPr>
              <a:t>Ο χώρος διευκολύνει την κοινωνική και συναισθηματική ανάπτυξη των παιδιών; </a:t>
            </a:r>
          </a:p>
          <a:p>
            <a:pPr marL="457200" indent="-457200"/>
            <a:endParaRPr lang="el-GR" sz="2200" b="1" i="1" dirty="0" smtClean="0">
              <a:solidFill>
                <a:srgbClr val="C00000"/>
              </a:solidFill>
              <a:latin typeface="Times New Roman" pitchFamily="18" charset="0"/>
              <a:cs typeface="Times New Roman" pitchFamily="18" charset="0"/>
            </a:endParaRPr>
          </a:p>
          <a:p>
            <a:pPr marL="457200" indent="-457200">
              <a:buAutoNum type="arabicPeriod"/>
            </a:pPr>
            <a:r>
              <a:rPr lang="el-GR" sz="2400" dirty="0" smtClean="0">
                <a:latin typeface="Times New Roman" pitchFamily="18" charset="0"/>
                <a:cs typeface="Times New Roman" pitchFamily="18" charset="0"/>
              </a:rPr>
              <a:t>Νιώθουν άνετα στον χώρο;</a:t>
            </a:r>
            <a:endParaRPr lang="el-GR" sz="2200" dirty="0"/>
          </a:p>
        </p:txBody>
      </p:sp>
      <p:pic>
        <p:nvPicPr>
          <p:cNvPr id="4098" name="Picture 2"/>
          <p:cNvPicPr>
            <a:picLocks noChangeAspect="1" noChangeArrowheads="1"/>
          </p:cNvPicPr>
          <p:nvPr/>
        </p:nvPicPr>
        <p:blipFill>
          <a:blip r:embed="rId2"/>
          <a:srcRect/>
          <a:stretch>
            <a:fillRect/>
          </a:stretch>
        </p:blipFill>
        <p:spPr bwMode="auto">
          <a:xfrm>
            <a:off x="3286116" y="285729"/>
            <a:ext cx="5643602" cy="593886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285728"/>
            <a:ext cx="2857520" cy="3714776"/>
          </a:xfrm>
        </p:spPr>
        <p:txBody>
          <a:bodyPr>
            <a:normAutofit fontScale="90000"/>
          </a:bodyPr>
          <a:lstStyle/>
          <a:p>
            <a:r>
              <a:rPr lang="el-GR" sz="2200" i="1" dirty="0" smtClean="0">
                <a:solidFill>
                  <a:srgbClr val="C00000"/>
                </a:solidFill>
                <a:latin typeface="Times New Roman" pitchFamily="18" charset="0"/>
                <a:cs typeface="Times New Roman" pitchFamily="18" charset="0"/>
              </a:rPr>
              <a:t/>
            </a:r>
            <a:br>
              <a:rPr lang="el-GR" sz="2200" i="1" dirty="0" smtClean="0">
                <a:solidFill>
                  <a:srgbClr val="C00000"/>
                </a:solidFill>
                <a:latin typeface="Times New Roman" pitchFamily="18" charset="0"/>
                <a:cs typeface="Times New Roman" pitchFamily="18" charset="0"/>
              </a:rPr>
            </a:br>
            <a:r>
              <a:rPr lang="el-GR" sz="2200" i="1" dirty="0" smtClean="0">
                <a:solidFill>
                  <a:srgbClr val="C00000"/>
                </a:solidFill>
                <a:latin typeface="Times New Roman" pitchFamily="18" charset="0"/>
                <a:cs typeface="Times New Roman" pitchFamily="18" charset="0"/>
              </a:rPr>
              <a:t/>
            </a:r>
            <a:br>
              <a:rPr lang="el-GR" sz="2200" i="1" dirty="0" smtClean="0">
                <a:solidFill>
                  <a:srgbClr val="C00000"/>
                </a:solidFill>
                <a:latin typeface="Times New Roman" pitchFamily="18" charset="0"/>
                <a:cs typeface="Times New Roman" pitchFamily="18" charset="0"/>
              </a:rPr>
            </a:br>
            <a:r>
              <a:rPr lang="el-GR" sz="2200" i="1" dirty="0" smtClean="0">
                <a:solidFill>
                  <a:srgbClr val="C00000"/>
                </a:solidFill>
                <a:latin typeface="Times New Roman" pitchFamily="18" charset="0"/>
                <a:cs typeface="Times New Roman" pitchFamily="18" charset="0"/>
              </a:rPr>
              <a:t/>
            </a:r>
            <a:br>
              <a:rPr lang="el-GR" sz="2200" i="1" dirty="0" smtClean="0">
                <a:solidFill>
                  <a:srgbClr val="C00000"/>
                </a:solidFill>
                <a:latin typeface="Times New Roman" pitchFamily="18" charset="0"/>
                <a:cs typeface="Times New Roman" pitchFamily="18" charset="0"/>
              </a:rPr>
            </a:br>
            <a:r>
              <a:rPr lang="el-GR" sz="2200" i="1" dirty="0" smtClean="0">
                <a:solidFill>
                  <a:srgbClr val="C00000"/>
                </a:solidFill>
                <a:latin typeface="Times New Roman" pitchFamily="18" charset="0"/>
                <a:cs typeface="Times New Roman" pitchFamily="18" charset="0"/>
              </a:rPr>
              <a:t/>
            </a:r>
            <a:br>
              <a:rPr lang="el-GR" sz="2200" i="1" dirty="0" smtClean="0">
                <a:solidFill>
                  <a:srgbClr val="C00000"/>
                </a:solidFill>
                <a:latin typeface="Times New Roman" pitchFamily="18" charset="0"/>
                <a:cs typeface="Times New Roman" pitchFamily="18" charset="0"/>
              </a:rPr>
            </a:br>
            <a:r>
              <a:rPr lang="el-GR" sz="2200" i="1" dirty="0" smtClean="0">
                <a:solidFill>
                  <a:srgbClr val="C00000"/>
                </a:solidFill>
                <a:latin typeface="Times New Roman" pitchFamily="18" charset="0"/>
                <a:cs typeface="Times New Roman" pitchFamily="18" charset="0"/>
              </a:rPr>
              <a:t/>
            </a:r>
            <a:br>
              <a:rPr lang="el-GR" sz="2200" i="1" dirty="0" smtClean="0">
                <a:solidFill>
                  <a:srgbClr val="C00000"/>
                </a:solidFill>
                <a:latin typeface="Times New Roman" pitchFamily="18" charset="0"/>
                <a:cs typeface="Times New Roman" pitchFamily="18" charset="0"/>
              </a:rPr>
            </a:br>
            <a:r>
              <a:rPr lang="el-GR" sz="2200" i="1" dirty="0" smtClean="0">
                <a:solidFill>
                  <a:srgbClr val="C00000"/>
                </a:solidFill>
                <a:latin typeface="Times New Roman" pitchFamily="18" charset="0"/>
                <a:cs typeface="Times New Roman" pitchFamily="18" charset="0"/>
              </a:rPr>
              <a:t>Ο χώρος διευκολύνει την κοινωνική και συναισθηματική ανάπτυξη των παιδιών; </a:t>
            </a:r>
            <a:br>
              <a:rPr lang="el-GR" sz="2200" i="1" dirty="0" smtClean="0">
                <a:solidFill>
                  <a:srgbClr val="C00000"/>
                </a:solidFill>
                <a:latin typeface="Times New Roman" pitchFamily="18" charset="0"/>
                <a:cs typeface="Times New Roman" pitchFamily="18" charset="0"/>
              </a:rPr>
            </a:br>
            <a:r>
              <a:rPr lang="el-GR" sz="2200" i="1" dirty="0" smtClean="0">
                <a:solidFill>
                  <a:srgbClr val="C00000"/>
                </a:solidFill>
                <a:latin typeface="Times New Roman" pitchFamily="18" charset="0"/>
                <a:cs typeface="Times New Roman" pitchFamily="18" charset="0"/>
              </a:rPr>
              <a:t/>
            </a:r>
            <a:br>
              <a:rPr lang="el-GR" sz="2200" i="1" dirty="0" smtClean="0">
                <a:solidFill>
                  <a:srgbClr val="C00000"/>
                </a:solidFill>
                <a:latin typeface="Times New Roman" pitchFamily="18" charset="0"/>
                <a:cs typeface="Times New Roman" pitchFamily="18" charset="0"/>
              </a:rPr>
            </a:br>
            <a:r>
              <a:rPr lang="el-GR" sz="2200" i="1" dirty="0" smtClean="0">
                <a:latin typeface="Times New Roman" pitchFamily="18" charset="0"/>
                <a:cs typeface="Times New Roman" pitchFamily="18" charset="0"/>
              </a:rPr>
              <a:t>Η σχολική αίθουσα αντανακλά τα βιώματα των παιδιών;</a:t>
            </a:r>
            <a:r>
              <a:rPr lang="el-GR" sz="2200" i="1" dirty="0" smtClean="0">
                <a:solidFill>
                  <a:srgbClr val="C00000"/>
                </a:solidFill>
                <a:latin typeface="Times New Roman" pitchFamily="18" charset="0"/>
                <a:cs typeface="Times New Roman" pitchFamily="18" charset="0"/>
              </a:rPr>
              <a:t/>
            </a:r>
            <a:br>
              <a:rPr lang="el-GR" sz="2200"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endParaRPr lang="el-GR" dirty="0"/>
          </a:p>
        </p:txBody>
      </p:sp>
      <p:pic>
        <p:nvPicPr>
          <p:cNvPr id="7170" name="Picture 2"/>
          <p:cNvPicPr>
            <a:picLocks noGrp="1" noChangeAspect="1" noChangeArrowheads="1"/>
          </p:cNvPicPr>
          <p:nvPr>
            <p:ph idx="1"/>
          </p:nvPr>
        </p:nvPicPr>
        <p:blipFill>
          <a:blip r:embed="rId2"/>
          <a:srcRect/>
          <a:stretch>
            <a:fillRect/>
          </a:stretch>
        </p:blipFill>
        <p:spPr bwMode="auto">
          <a:xfrm>
            <a:off x="3571868" y="500042"/>
            <a:ext cx="5214974" cy="5572164"/>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3941768"/>
          </a:xfrm>
        </p:spPr>
        <p:txBody>
          <a:bodyPr/>
          <a:lstStyle/>
          <a:p>
            <a:pPr marL="457200" indent="-457200"/>
            <a:r>
              <a:rPr lang="el-GR" i="1" dirty="0" smtClean="0">
                <a:solidFill>
                  <a:srgbClr val="C00000"/>
                </a:solidFill>
                <a:latin typeface="Times New Roman" pitchFamily="18" charset="0"/>
                <a:cs typeface="Times New Roman" pitchFamily="18" charset="0"/>
              </a:rPr>
              <a:t>	Ο χώρος διευκολύνει την κοινωνική και συναισθηματική ανάπτυξη των παιδιών; </a:t>
            </a:r>
            <a:br>
              <a:rPr lang="el-GR"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latin typeface="Times New Roman" pitchFamily="18" charset="0"/>
                <a:cs typeface="Times New Roman" pitchFamily="18" charset="0"/>
              </a:rPr>
              <a:t>Μπορούν τα παιδιά να εκφράζονται ελεύθερα;</a:t>
            </a:r>
            <a:r>
              <a:rPr lang="el-GR" dirty="0" smtClean="0"/>
              <a:t/>
            </a:r>
            <a:br>
              <a:rPr lang="el-GR" dirty="0" smtClean="0"/>
            </a:br>
            <a:endParaRPr lang="el-GR" dirty="0"/>
          </a:p>
        </p:txBody>
      </p:sp>
      <p:pic>
        <p:nvPicPr>
          <p:cNvPr id="8195" name="Picture 3"/>
          <p:cNvPicPr>
            <a:picLocks noGrp="1" noChangeAspect="1" noChangeArrowheads="1"/>
          </p:cNvPicPr>
          <p:nvPr>
            <p:ph idx="1"/>
          </p:nvPr>
        </p:nvPicPr>
        <p:blipFill>
          <a:blip r:embed="rId2"/>
          <a:srcRect/>
          <a:stretch>
            <a:fillRect/>
          </a:stretch>
        </p:blipFill>
        <p:spPr bwMode="auto">
          <a:xfrm>
            <a:off x="3643306" y="273050"/>
            <a:ext cx="5072098" cy="5853113"/>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357166"/>
            <a:ext cx="3008313" cy="3643338"/>
          </a:xfrm>
        </p:spPr>
        <p:txBody>
          <a:bodyPr>
            <a:normAutofit/>
          </a:bodyPr>
          <a:lstStyle/>
          <a:p>
            <a:r>
              <a:rPr lang="el-GR" i="1" dirty="0" smtClean="0">
                <a:solidFill>
                  <a:srgbClr val="C00000"/>
                </a:solidFill>
                <a:latin typeface="Times New Roman" pitchFamily="18" charset="0"/>
                <a:cs typeface="Times New Roman" pitchFamily="18" charset="0"/>
              </a:rPr>
              <a:t>Ο χώρος διευκολύνει την κοινωνική και συναισθηματική ανάπτυξη των παιδιών; </a:t>
            </a:r>
            <a:br>
              <a:rPr lang="el-GR"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latin typeface="Times New Roman" pitchFamily="18" charset="0"/>
                <a:cs typeface="Times New Roman" pitchFamily="18" charset="0"/>
              </a:rPr>
              <a:t>Διευκολύνεται η ομαδικότητα και η συνεργασία στον χώρο;</a:t>
            </a:r>
            <a:r>
              <a:rPr lang="el-GR" dirty="0" smtClean="0"/>
              <a:t/>
            </a:r>
            <a:br>
              <a:rPr lang="el-GR" dirty="0" smtClean="0"/>
            </a:br>
            <a:endParaRPr lang="el-GR" dirty="0"/>
          </a:p>
        </p:txBody>
      </p:sp>
      <p:sp>
        <p:nvSpPr>
          <p:cNvPr id="4" name="3 - Θέση κειμένου"/>
          <p:cNvSpPr>
            <a:spLocks noGrp="1"/>
          </p:cNvSpPr>
          <p:nvPr>
            <p:ph type="body" sz="half" idx="2"/>
          </p:nvPr>
        </p:nvSpPr>
        <p:spPr>
          <a:xfrm>
            <a:off x="642910" y="4572009"/>
            <a:ext cx="2214578" cy="1500198"/>
          </a:xfrm>
        </p:spPr>
        <p:txBody>
          <a:bodyPr>
            <a:normAutofit/>
          </a:bodyPr>
          <a:lstStyle/>
          <a:p>
            <a:endParaRPr lang="el-GR" sz="1200" b="1" i="1" dirty="0" smtClean="0">
              <a:latin typeface="Times New Roman" pitchFamily="18" charset="0"/>
              <a:cs typeface="Times New Roman" pitchFamily="18" charset="0"/>
            </a:endParaRPr>
          </a:p>
          <a:p>
            <a:endParaRPr lang="el-GR" dirty="0"/>
          </a:p>
        </p:txBody>
      </p:sp>
      <p:pic>
        <p:nvPicPr>
          <p:cNvPr id="9218" name="Picture 2"/>
          <p:cNvPicPr>
            <a:picLocks noGrp="1" noChangeAspect="1" noChangeArrowheads="1"/>
          </p:cNvPicPr>
          <p:nvPr>
            <p:ph idx="1"/>
          </p:nvPr>
        </p:nvPicPr>
        <p:blipFill>
          <a:blip r:embed="rId2"/>
          <a:srcRect/>
          <a:stretch>
            <a:fillRect/>
          </a:stretch>
        </p:blipFill>
        <p:spPr bwMode="auto">
          <a:xfrm>
            <a:off x="3500430" y="571480"/>
            <a:ext cx="5286412" cy="5572164"/>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3727454"/>
          </a:xfrm>
        </p:spPr>
        <p:txBody>
          <a:bodyPr/>
          <a:lstStyle/>
          <a:p>
            <a:r>
              <a:rPr lang="el-GR" i="1" dirty="0" smtClean="0">
                <a:solidFill>
                  <a:srgbClr val="C00000"/>
                </a:solidFill>
                <a:latin typeface="Times New Roman" pitchFamily="18" charset="0"/>
                <a:cs typeface="Times New Roman" pitchFamily="18" charset="0"/>
              </a:rPr>
              <a:t>Ο χώρος διευκολύνει την κοινωνική και συναισθηματική ανάπτυξη των παιδιών; </a:t>
            </a:r>
            <a:br>
              <a:rPr lang="el-GR"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latin typeface="Times New Roman" pitchFamily="18" charset="0"/>
                <a:cs typeface="Times New Roman" pitchFamily="18" charset="0"/>
              </a:rPr>
              <a:t>Τι είδους σχέσεις αντιλαμβάνεστε;</a:t>
            </a:r>
            <a:r>
              <a:rPr lang="el-GR" dirty="0" smtClean="0"/>
              <a:t/>
            </a:r>
            <a:br>
              <a:rPr lang="el-GR" dirty="0" smtClean="0"/>
            </a:br>
            <a:endParaRPr lang="el-GR" dirty="0"/>
          </a:p>
        </p:txBody>
      </p:sp>
      <p:sp>
        <p:nvSpPr>
          <p:cNvPr id="4" name="3 - Θέση κειμένου"/>
          <p:cNvSpPr>
            <a:spLocks noGrp="1"/>
          </p:cNvSpPr>
          <p:nvPr>
            <p:ph type="body" sz="half" idx="2"/>
          </p:nvPr>
        </p:nvSpPr>
        <p:spPr>
          <a:xfrm>
            <a:off x="428596" y="5000637"/>
            <a:ext cx="2536851" cy="1357322"/>
          </a:xfrm>
        </p:spPr>
        <p:txBody>
          <a:bodyPr>
            <a:normAutofit/>
          </a:bodyPr>
          <a:lstStyle/>
          <a:p>
            <a:r>
              <a:rPr lang="el-GR" sz="1200" b="1" i="1" dirty="0" smtClean="0">
                <a:latin typeface="Times New Roman" pitchFamily="18" charset="0"/>
                <a:cs typeface="Times New Roman" pitchFamily="18" charset="0"/>
              </a:rPr>
              <a:t>.</a:t>
            </a:r>
            <a:endParaRPr lang="el-GR" sz="1200" b="1" dirty="0" smtClean="0"/>
          </a:p>
          <a:p>
            <a:endParaRPr lang="el-GR" sz="1600" dirty="0"/>
          </a:p>
        </p:txBody>
      </p:sp>
      <p:pic>
        <p:nvPicPr>
          <p:cNvPr id="10242" name="Picture 2"/>
          <p:cNvPicPr>
            <a:picLocks noGrp="1" noChangeAspect="1" noChangeArrowheads="1"/>
          </p:cNvPicPr>
          <p:nvPr>
            <p:ph idx="1"/>
          </p:nvPr>
        </p:nvPicPr>
        <p:blipFill>
          <a:blip r:embed="rId2"/>
          <a:srcRect/>
          <a:stretch>
            <a:fillRect/>
          </a:stretch>
        </p:blipFill>
        <p:spPr bwMode="auto">
          <a:xfrm>
            <a:off x="3357554" y="642918"/>
            <a:ext cx="5500726" cy="5286411"/>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0"/>
            <a:ext cx="7429520" cy="6858000"/>
          </a:xfrm>
        </p:spPr>
        <p:txBody>
          <a:bodyPr>
            <a:normAutofit/>
          </a:bodyPr>
          <a:lstStyle/>
          <a:p>
            <a:pPr algn="ctr">
              <a:buNone/>
            </a:pPr>
            <a:r>
              <a:rPr lang="el-GR" sz="2400" b="1" dirty="0" smtClean="0">
                <a:latin typeface="Times New Roman" pitchFamily="18" charset="0"/>
                <a:cs typeface="Times New Roman" pitchFamily="18" charset="0"/>
              </a:rPr>
              <a:t>2. Ο  χώρος μιας σχολικής τάξης  ως άξονας της παρατήρησης - Ερωτήματα</a:t>
            </a:r>
            <a:endParaRPr lang="el-GR" sz="2400" dirty="0" smtClean="0"/>
          </a:p>
          <a:p>
            <a:pPr>
              <a:buNone/>
            </a:pPr>
            <a:r>
              <a:rPr lang="el-GR" sz="1800" dirty="0" smtClean="0">
                <a:latin typeface="Times New Roman" pitchFamily="18" charset="0"/>
                <a:cs typeface="Times New Roman" pitchFamily="18" charset="0"/>
              </a:rPr>
              <a:t>	</a:t>
            </a:r>
          </a:p>
          <a:p>
            <a:r>
              <a:rPr lang="el-GR" sz="1900" b="1" i="1" dirty="0" smtClean="0">
                <a:solidFill>
                  <a:srgbClr val="0070C0"/>
                </a:solidFill>
                <a:latin typeface="Times New Roman" pitchFamily="18" charset="0"/>
                <a:cs typeface="Times New Roman" pitchFamily="18" charset="0"/>
              </a:rPr>
              <a:t>2. Ο χώρος παρέχει ερεθίσματα; Αν ναι, τι τύπου;  </a:t>
            </a:r>
            <a:endParaRPr lang="el-GR" sz="1900" i="1" dirty="0" smtClean="0">
              <a:latin typeface="Times New Roman" pitchFamily="18" charset="0"/>
              <a:cs typeface="Times New Roman" pitchFamily="18" charset="0"/>
            </a:endParaRPr>
          </a:p>
          <a:p>
            <a:endParaRPr lang="el-GR" sz="1900" i="1" dirty="0" smtClean="0">
              <a:latin typeface="Times New Roman" pitchFamily="18" charset="0"/>
              <a:cs typeface="Times New Roman" pitchFamily="18" charset="0"/>
            </a:endParaRPr>
          </a:p>
          <a:p>
            <a:pPr>
              <a:buNone/>
            </a:pPr>
            <a:r>
              <a:rPr lang="el-GR" sz="1900" b="1" i="1" dirty="0" smtClean="0">
                <a:latin typeface="Times New Roman" pitchFamily="18" charset="0"/>
                <a:cs typeface="Times New Roman" pitchFamily="18" charset="0"/>
              </a:rPr>
              <a:t>	β) Παρατηρούμε τον χώρο ως μαθησιακό περιβάλλον, </a:t>
            </a:r>
            <a:r>
              <a:rPr lang="el-GR" sz="1900" i="1" dirty="0" smtClean="0">
                <a:latin typeface="Times New Roman" pitchFamily="18" charset="0"/>
                <a:cs typeface="Times New Roman" pitchFamily="18" charset="0"/>
              </a:rPr>
              <a:t>ο οποίος </a:t>
            </a:r>
            <a:r>
              <a:rPr lang="el-GR" sz="1900" i="1" dirty="0" smtClean="0">
                <a:solidFill>
                  <a:srgbClr val="FF0000"/>
                </a:solidFill>
                <a:latin typeface="Times New Roman" pitchFamily="18" charset="0"/>
                <a:cs typeface="Times New Roman" pitchFamily="18" charset="0"/>
              </a:rPr>
              <a:t>παρέχει ή δεν παρέχει ερεθίσματα </a:t>
            </a:r>
            <a:r>
              <a:rPr lang="el-GR" sz="1900" i="1" dirty="0" smtClean="0">
                <a:latin typeface="Times New Roman" pitchFamily="18" charset="0"/>
                <a:cs typeface="Times New Roman" pitchFamily="18" charset="0"/>
              </a:rPr>
              <a:t>στα παιδιά </a:t>
            </a:r>
          </a:p>
          <a:p>
            <a:pPr>
              <a:buNone/>
            </a:pPr>
            <a:r>
              <a:rPr lang="el-GR" sz="1900" i="1" dirty="0" smtClean="0">
                <a:latin typeface="Times New Roman" pitchFamily="18" charset="0"/>
                <a:cs typeface="Times New Roman" pitchFamily="18" charset="0"/>
              </a:rPr>
              <a:t>		- για οικοδόμηση της γνώσης και </a:t>
            </a:r>
          </a:p>
          <a:p>
            <a:pPr>
              <a:buNone/>
            </a:pPr>
            <a:r>
              <a:rPr lang="el-GR" sz="1900" i="1" dirty="0" smtClean="0">
                <a:latin typeface="Times New Roman" pitchFamily="18" charset="0"/>
                <a:cs typeface="Times New Roman" pitchFamily="18" charset="0"/>
              </a:rPr>
              <a:t>		- για </a:t>
            </a:r>
            <a:r>
              <a:rPr lang="el-GR" sz="1900" i="1" dirty="0" smtClean="0">
                <a:solidFill>
                  <a:srgbClr val="FF0000"/>
                </a:solidFill>
                <a:latin typeface="Times New Roman" pitchFamily="18" charset="0"/>
                <a:cs typeface="Times New Roman" pitchFamily="18" charset="0"/>
              </a:rPr>
              <a:t>διεύρυνση των εμπειριών </a:t>
            </a:r>
            <a:r>
              <a:rPr lang="el-GR" sz="1900" i="1" dirty="0" smtClean="0">
                <a:latin typeface="Times New Roman" pitchFamily="18" charset="0"/>
                <a:cs typeface="Times New Roman" pitchFamily="18" charset="0"/>
              </a:rPr>
              <a:t>και των </a:t>
            </a:r>
            <a:r>
              <a:rPr lang="el-GR" sz="1900" i="1" dirty="0" smtClean="0">
                <a:solidFill>
                  <a:srgbClr val="FF0000"/>
                </a:solidFill>
                <a:latin typeface="Times New Roman" pitchFamily="18" charset="0"/>
                <a:cs typeface="Times New Roman" pitchFamily="18" charset="0"/>
              </a:rPr>
              <a:t>ενδιαφερόντων </a:t>
            </a:r>
            <a:r>
              <a:rPr lang="el-GR" sz="1900" i="1" dirty="0" smtClean="0">
                <a:latin typeface="Times New Roman" pitchFamily="18" charset="0"/>
                <a:cs typeface="Times New Roman" pitchFamily="18" charset="0"/>
              </a:rPr>
              <a:t>τους. </a:t>
            </a:r>
          </a:p>
          <a:p>
            <a:pPr>
              <a:buNone/>
            </a:pPr>
            <a:endParaRPr lang="el-GR" sz="1900" i="1" dirty="0" smtClean="0">
              <a:latin typeface="Times New Roman" pitchFamily="18" charset="0"/>
              <a:cs typeface="Times New Roman" pitchFamily="18" charset="0"/>
            </a:endParaRPr>
          </a:p>
          <a:p>
            <a:pPr>
              <a:buNone/>
            </a:pPr>
            <a:r>
              <a:rPr lang="el-GR" sz="1900" i="1" dirty="0" smtClean="0">
                <a:latin typeface="Times New Roman" pitchFamily="18" charset="0"/>
                <a:cs typeface="Times New Roman" pitchFamily="18" charset="0"/>
              </a:rPr>
              <a:t>	</a:t>
            </a:r>
            <a:r>
              <a:rPr lang="el-GR" sz="1900" dirty="0" smtClean="0">
                <a:latin typeface="Times New Roman" pitchFamily="18" charset="0"/>
                <a:cs typeface="Times New Roman" pitchFamily="18" charset="0"/>
              </a:rPr>
              <a:t>Κατά πόσο δηλαδή </a:t>
            </a:r>
            <a:r>
              <a:rPr lang="el-GR" sz="1900" b="1" dirty="0" smtClean="0">
                <a:latin typeface="Times New Roman" pitchFamily="18" charset="0"/>
                <a:cs typeface="Times New Roman" pitchFamily="18" charset="0"/>
              </a:rPr>
              <a:t>η δ</a:t>
            </a:r>
            <a:r>
              <a:rPr lang="el-GR" sz="1900" b="1" u="sng" dirty="0" smtClean="0">
                <a:latin typeface="Times New Roman" pitchFamily="18" charset="0"/>
                <a:cs typeface="Times New Roman" pitchFamily="18" charset="0"/>
              </a:rPr>
              <a:t>ιάταξη</a:t>
            </a:r>
            <a:r>
              <a:rPr lang="el-GR" sz="1900" b="1" dirty="0" smtClean="0">
                <a:latin typeface="Times New Roman" pitchFamily="18" charset="0"/>
                <a:cs typeface="Times New Roman" pitchFamily="18" charset="0"/>
              </a:rPr>
              <a:t> του χώρου </a:t>
            </a:r>
          </a:p>
          <a:p>
            <a:pPr>
              <a:buNone/>
            </a:pPr>
            <a:r>
              <a:rPr lang="el-GR" sz="1900" dirty="0" smtClean="0">
                <a:latin typeface="Times New Roman" pitchFamily="18" charset="0"/>
                <a:cs typeface="Times New Roman" pitchFamily="18" charset="0"/>
              </a:rPr>
              <a:t>		*(</a:t>
            </a:r>
            <a:r>
              <a:rPr lang="el-GR" sz="1900" u="sng" dirty="0" smtClean="0">
                <a:latin typeface="Times New Roman" pitchFamily="18" charset="0"/>
                <a:cs typeface="Times New Roman" pitchFamily="18" charset="0"/>
              </a:rPr>
              <a:t>τα αντικείμενα </a:t>
            </a:r>
            <a:r>
              <a:rPr lang="el-GR" sz="1900" dirty="0" smtClean="0">
                <a:latin typeface="Times New Roman" pitchFamily="18" charset="0"/>
                <a:cs typeface="Times New Roman" pitchFamily="18" charset="0"/>
              </a:rPr>
              <a:t>που τον συνθέτουν και </a:t>
            </a:r>
            <a:r>
              <a:rPr lang="el-GR" sz="1900" u="sng" dirty="0" smtClean="0">
                <a:latin typeface="Times New Roman" pitchFamily="18" charset="0"/>
                <a:cs typeface="Times New Roman" pitchFamily="18" charset="0"/>
              </a:rPr>
              <a:t>ο τρόπος που είναι </a:t>
            </a:r>
            <a:r>
              <a:rPr lang="el-GR" sz="1900" dirty="0" smtClean="0">
                <a:latin typeface="Times New Roman" pitchFamily="18" charset="0"/>
                <a:cs typeface="Times New Roman" pitchFamily="18" charset="0"/>
              </a:rPr>
              <a:t>	</a:t>
            </a:r>
            <a:r>
              <a:rPr lang="el-GR" sz="1900" u="sng" dirty="0" smtClean="0">
                <a:latin typeface="Times New Roman" pitchFamily="18" charset="0"/>
                <a:cs typeface="Times New Roman" pitchFamily="18" charset="0"/>
              </a:rPr>
              <a:t>τοποθετημένα</a:t>
            </a:r>
            <a:r>
              <a:rPr lang="el-GR" sz="1900" dirty="0" smtClean="0">
                <a:latin typeface="Times New Roman" pitchFamily="18" charset="0"/>
                <a:cs typeface="Times New Roman" pitchFamily="18" charset="0"/>
              </a:rPr>
              <a:t>) </a:t>
            </a:r>
          </a:p>
          <a:p>
            <a:pPr>
              <a:buNone/>
            </a:pPr>
            <a:r>
              <a:rPr lang="el-GR" sz="1900" b="1" dirty="0" smtClean="0">
                <a:latin typeface="Times New Roman" pitchFamily="18" charset="0"/>
                <a:cs typeface="Times New Roman" pitchFamily="18" charset="0"/>
              </a:rPr>
              <a:t>		*παρέχουν ερεθίσματα </a:t>
            </a:r>
            <a:r>
              <a:rPr lang="el-GR" sz="1900" dirty="0" smtClean="0">
                <a:latin typeface="Times New Roman" pitchFamily="18" charset="0"/>
                <a:cs typeface="Times New Roman" pitchFamily="18" charset="0"/>
              </a:rPr>
              <a:t>στα παιδιά και τα </a:t>
            </a:r>
            <a:r>
              <a:rPr lang="el-GR" sz="1900" dirty="0" smtClean="0">
                <a:solidFill>
                  <a:srgbClr val="FF0000"/>
                </a:solidFill>
                <a:latin typeface="Times New Roman" pitchFamily="18" charset="0"/>
                <a:cs typeface="Times New Roman" pitchFamily="18" charset="0"/>
              </a:rPr>
              <a:t>κινητοποιούν </a:t>
            </a:r>
            <a:r>
              <a:rPr lang="el-GR" sz="1900" dirty="0" smtClean="0">
                <a:latin typeface="Times New Roman" pitchFamily="18" charset="0"/>
                <a:cs typeface="Times New Roman" pitchFamily="18" charset="0"/>
              </a:rPr>
              <a:t>να 	δράσουν ατομικά και συλλογικά. </a:t>
            </a:r>
          </a:p>
          <a:p>
            <a:pPr lvl="2"/>
            <a:endParaRPr lang="el-GR" sz="2000" i="1" dirty="0" smtClean="0">
              <a:latin typeface="Times New Roman" pitchFamily="18" charset="0"/>
              <a:cs typeface="Times New Roman" pitchFamily="18" charset="0"/>
            </a:endParaRPr>
          </a:p>
          <a:p>
            <a:endParaRPr lang="el-GR" sz="2000" dirty="0" smtClean="0"/>
          </a:p>
          <a:p>
            <a:endParaRPr lang="el-GR" sz="20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pPr>
              <a:buNone/>
            </a:pPr>
            <a:endParaRPr lang="el-GR" sz="1800" dirty="0">
              <a:solidFill>
                <a:schemeClr val="tx1"/>
              </a:solidFill>
              <a:latin typeface="Calibri" pitchFamily="34" charset="0"/>
            </a:endParaRPr>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082660"/>
          </a:xfrm>
        </p:spPr>
        <p:txBody>
          <a:bodyPr>
            <a:normAutofit fontScale="90000"/>
          </a:bodyPr>
          <a:lstStyle/>
          <a:p>
            <a:r>
              <a:rPr lang="el-GR" sz="3600" b="1" i="1" dirty="0" smtClean="0"/>
              <a:t>Ποιοι παράγοντες πιστεύετε ότι επηρεάζουν την εκπαιδευτική διαδικασία;</a:t>
            </a:r>
            <a:endParaRPr lang="el-GR" sz="3600" b="1" i="1" dirty="0"/>
          </a:p>
        </p:txBody>
      </p:sp>
      <p:sp>
        <p:nvSpPr>
          <p:cNvPr id="3" name="2 - Θέση περιεχομένου"/>
          <p:cNvSpPr>
            <a:spLocks noGrp="1"/>
          </p:cNvSpPr>
          <p:nvPr>
            <p:ph idx="1"/>
          </p:nvPr>
        </p:nvSpPr>
        <p:spPr/>
        <p:txBody>
          <a:bodyPr>
            <a:normAutofit/>
          </a:bodyPr>
          <a:lstStyle/>
          <a:p>
            <a:pPr algn="ctr">
              <a:buNone/>
            </a:pPr>
            <a:r>
              <a:rPr lang="el-GR" sz="2600" b="1" dirty="0" smtClean="0">
                <a:solidFill>
                  <a:srgbClr val="C00000"/>
                </a:solidFill>
                <a:latin typeface="Times New Roman" pitchFamily="18" charset="0"/>
                <a:cs typeface="Times New Roman" pitchFamily="18" charset="0"/>
              </a:rPr>
              <a:t>Όλα τα παραπάνω αποτελούν </a:t>
            </a:r>
          </a:p>
          <a:p>
            <a:pPr algn="ctr">
              <a:buNone/>
            </a:pPr>
            <a:r>
              <a:rPr lang="el-GR" sz="2600" b="1" dirty="0" smtClean="0">
                <a:solidFill>
                  <a:srgbClr val="C00000"/>
                </a:solidFill>
                <a:latin typeface="Times New Roman" pitchFamily="18" charset="0"/>
                <a:cs typeface="Times New Roman" pitchFamily="18" charset="0"/>
              </a:rPr>
              <a:t>άξονες παρατήρησης </a:t>
            </a:r>
          </a:p>
          <a:p>
            <a:pPr algn="ctr">
              <a:buNone/>
            </a:pPr>
            <a:r>
              <a:rPr lang="el-GR" sz="2600" b="1" dirty="0" smtClean="0">
                <a:solidFill>
                  <a:srgbClr val="C00000"/>
                </a:solidFill>
                <a:latin typeface="Times New Roman" pitchFamily="18" charset="0"/>
                <a:cs typeface="Times New Roman" pitchFamily="18" charset="0"/>
              </a:rPr>
              <a:t>σε μια σχολική τάξη, </a:t>
            </a:r>
          </a:p>
          <a:p>
            <a:pPr algn="ctr">
              <a:buNone/>
            </a:pPr>
            <a:r>
              <a:rPr lang="el-GR" sz="2600" b="1" dirty="0" smtClean="0">
                <a:solidFill>
                  <a:srgbClr val="C00000"/>
                </a:solidFill>
                <a:latin typeface="Times New Roman" pitchFamily="18" charset="0"/>
                <a:cs typeface="Times New Roman" pitchFamily="18" charset="0"/>
              </a:rPr>
              <a:t>για να κατανοήσουμε </a:t>
            </a:r>
          </a:p>
          <a:p>
            <a:pPr algn="ctr">
              <a:buNone/>
            </a:pPr>
            <a:r>
              <a:rPr lang="el-GR" sz="2600" b="1" dirty="0" smtClean="0">
                <a:solidFill>
                  <a:srgbClr val="C00000"/>
                </a:solidFill>
                <a:latin typeface="Times New Roman" pitchFamily="18" charset="0"/>
                <a:cs typeface="Times New Roman" pitchFamily="18" charset="0"/>
              </a:rPr>
              <a:t>την εκπαιδευτική πράξη. </a:t>
            </a:r>
          </a:p>
          <a:p>
            <a:endParaRPr lang="el-GR" dirty="0" smtClean="0"/>
          </a:p>
          <a:p>
            <a:endParaRPr lang="el-GR" dirty="0"/>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0"/>
            <a:ext cx="7429520" cy="6858000"/>
          </a:xfrm>
        </p:spPr>
        <p:txBody>
          <a:bodyPr>
            <a:normAutofit/>
          </a:bodyPr>
          <a:lstStyle/>
          <a:p>
            <a:pPr algn="ctr">
              <a:buNone/>
            </a:pPr>
            <a:r>
              <a:rPr lang="el-GR" sz="2400" b="1" dirty="0" smtClean="0">
                <a:latin typeface="Times New Roman" pitchFamily="18" charset="0"/>
                <a:cs typeface="Times New Roman" pitchFamily="18" charset="0"/>
              </a:rPr>
              <a:t>2. Ο  χώρος μιας σχολικής τάξης  ως άξονας της παρατήρησης - Ερωτήματα</a:t>
            </a:r>
            <a:endParaRPr lang="el-GR" sz="2400" dirty="0" smtClean="0"/>
          </a:p>
          <a:p>
            <a:pPr>
              <a:buNone/>
            </a:pPr>
            <a:r>
              <a:rPr lang="el-GR" sz="1800" dirty="0" smtClean="0">
                <a:latin typeface="Times New Roman" pitchFamily="18" charset="0"/>
                <a:cs typeface="Times New Roman" pitchFamily="18" charset="0"/>
              </a:rPr>
              <a:t>	</a:t>
            </a:r>
          </a:p>
          <a:p>
            <a:r>
              <a:rPr lang="el-GR" sz="2000" b="1" i="1" dirty="0" smtClean="0">
                <a:solidFill>
                  <a:srgbClr val="0070C0"/>
                </a:solidFill>
                <a:latin typeface="Times New Roman" pitchFamily="18" charset="0"/>
                <a:cs typeface="Times New Roman" pitchFamily="18" charset="0"/>
              </a:rPr>
              <a:t>2. Ο χώρος παρέχει ερεθίσματα; </a:t>
            </a:r>
            <a:endParaRPr lang="el-GR" sz="2000" i="1" dirty="0" smtClean="0">
              <a:latin typeface="Times New Roman" pitchFamily="18" charset="0"/>
              <a:cs typeface="Times New Roman" pitchFamily="18" charset="0"/>
            </a:endParaRPr>
          </a:p>
          <a:p>
            <a:pPr lvl="2"/>
            <a:r>
              <a:rPr lang="el-GR" sz="1900" i="1" dirty="0" smtClean="0">
                <a:latin typeface="Times New Roman" pitchFamily="18" charset="0"/>
                <a:cs typeface="Times New Roman" pitchFamily="18" charset="0"/>
              </a:rPr>
              <a:t>Ο χώρος, όπως είναι διαμορφωμένος, </a:t>
            </a:r>
            <a:r>
              <a:rPr lang="el-GR" sz="1900" i="1" dirty="0" smtClean="0">
                <a:solidFill>
                  <a:srgbClr val="FF0000"/>
                </a:solidFill>
                <a:latin typeface="Times New Roman" pitchFamily="18" charset="0"/>
                <a:cs typeface="Times New Roman" pitchFamily="18" charset="0"/>
              </a:rPr>
              <a:t>προκαλεί τα παιδιά </a:t>
            </a:r>
            <a:r>
              <a:rPr lang="el-GR" sz="1900" b="1" i="1" dirty="0" smtClean="0">
                <a:latin typeface="Times New Roman" pitchFamily="18" charset="0"/>
                <a:cs typeface="Times New Roman" pitchFamily="18" charset="0"/>
              </a:rPr>
              <a:t>να εμπλακούν σε δραστηριότητες </a:t>
            </a:r>
            <a:r>
              <a:rPr lang="el-GR" sz="1900" i="1" dirty="0" smtClean="0">
                <a:latin typeface="Times New Roman" pitchFamily="18" charset="0"/>
                <a:cs typeface="Times New Roman" pitchFamily="18" charset="0"/>
              </a:rPr>
              <a:t>που υποστηρίζουν τη νοητική και τη γνωστική τους ανάπτυξη; </a:t>
            </a:r>
          </a:p>
          <a:p>
            <a:pPr lvl="2"/>
            <a:endParaRPr lang="el-GR" sz="1900" i="1" dirty="0" smtClean="0">
              <a:latin typeface="Times New Roman" pitchFamily="18" charset="0"/>
              <a:cs typeface="Times New Roman" pitchFamily="18" charset="0"/>
            </a:endParaRPr>
          </a:p>
          <a:p>
            <a:pPr lvl="2"/>
            <a:r>
              <a:rPr lang="el-GR" sz="1900" b="1" i="1" dirty="0" smtClean="0">
                <a:latin typeface="Times New Roman" pitchFamily="18" charset="0"/>
                <a:cs typeface="Times New Roman" pitchFamily="18" charset="0"/>
              </a:rPr>
              <a:t>Παρέχει ερεθίσματα </a:t>
            </a:r>
            <a:r>
              <a:rPr lang="el-GR" sz="1900" i="1" dirty="0" smtClean="0">
                <a:latin typeface="Times New Roman" pitchFamily="18" charset="0"/>
                <a:cs typeface="Times New Roman" pitchFamily="18" charset="0"/>
              </a:rPr>
              <a:t>που ενεργοποιούν το ενδιαφέρον τους; </a:t>
            </a:r>
          </a:p>
          <a:p>
            <a:pPr lvl="2"/>
            <a:endParaRPr lang="el-GR" sz="1900" i="1" dirty="0" smtClean="0">
              <a:latin typeface="Times New Roman" pitchFamily="18" charset="0"/>
              <a:cs typeface="Times New Roman" pitchFamily="18" charset="0"/>
            </a:endParaRPr>
          </a:p>
          <a:p>
            <a:pPr lvl="2"/>
            <a:r>
              <a:rPr lang="el-GR" sz="1900" i="1" dirty="0" smtClean="0">
                <a:latin typeface="Times New Roman" pitchFamily="18" charset="0"/>
                <a:cs typeface="Times New Roman" pitchFamily="18" charset="0"/>
              </a:rPr>
              <a:t> Η χωροταξική διαμόρφωση </a:t>
            </a:r>
            <a:r>
              <a:rPr lang="el-GR" sz="1900" b="1" i="1" dirty="0" smtClean="0">
                <a:latin typeface="Times New Roman" pitchFamily="18" charset="0"/>
                <a:cs typeface="Times New Roman" pitchFamily="18" charset="0"/>
              </a:rPr>
              <a:t>επιτρέπει/προωθεί τη συνεργασία</a:t>
            </a:r>
            <a:r>
              <a:rPr lang="el-GR" sz="1900" i="1" dirty="0" smtClean="0">
                <a:solidFill>
                  <a:srgbClr val="FF0000"/>
                </a:solidFill>
                <a:latin typeface="Times New Roman" pitchFamily="18" charset="0"/>
                <a:cs typeface="Times New Roman" pitchFamily="18" charset="0"/>
              </a:rPr>
              <a:t> </a:t>
            </a:r>
            <a:r>
              <a:rPr lang="el-GR" sz="1900" i="1" dirty="0" smtClean="0">
                <a:latin typeface="Times New Roman" pitchFamily="18" charset="0"/>
                <a:cs typeface="Times New Roman" pitchFamily="18" charset="0"/>
              </a:rPr>
              <a:t>των παιδιών και την εργασία σε ομάδες;</a:t>
            </a:r>
          </a:p>
          <a:p>
            <a:pPr lvl="2"/>
            <a:endParaRPr lang="el-GR" sz="1900" i="1" dirty="0" smtClean="0">
              <a:latin typeface="Times New Roman" pitchFamily="18" charset="0"/>
              <a:cs typeface="Times New Roman" pitchFamily="18" charset="0"/>
            </a:endParaRPr>
          </a:p>
          <a:p>
            <a:pPr lvl="2"/>
            <a:r>
              <a:rPr lang="el-GR" sz="1900" i="1" dirty="0" smtClean="0">
                <a:latin typeface="Times New Roman" pitchFamily="18" charset="0"/>
                <a:cs typeface="Times New Roman" pitchFamily="18" charset="0"/>
              </a:rPr>
              <a:t>Τα παιδιά </a:t>
            </a:r>
            <a:r>
              <a:rPr lang="el-GR" sz="1900" b="1" i="1" dirty="0" smtClean="0">
                <a:latin typeface="Times New Roman" pitchFamily="18" charset="0"/>
                <a:cs typeface="Times New Roman" pitchFamily="18" charset="0"/>
              </a:rPr>
              <a:t>έχουν πρόσβαση </a:t>
            </a:r>
            <a:r>
              <a:rPr lang="el-GR" sz="1900" i="1" dirty="0" smtClean="0">
                <a:solidFill>
                  <a:srgbClr val="FF0000"/>
                </a:solidFill>
                <a:latin typeface="Times New Roman" pitchFamily="18" charset="0"/>
                <a:cs typeface="Times New Roman" pitchFamily="18" charset="0"/>
              </a:rPr>
              <a:t>σε διάφορα σημεία και υλικά;</a:t>
            </a:r>
          </a:p>
          <a:p>
            <a:endParaRPr lang="el-GR" sz="2200" dirty="0" smtClean="0">
              <a:latin typeface="Times New Roman" pitchFamily="18" charset="0"/>
              <a:cs typeface="Times New Roman" pitchFamily="18" charset="0"/>
            </a:endParaRPr>
          </a:p>
          <a:p>
            <a:endParaRPr lang="el-GR" sz="2200" dirty="0" smtClean="0">
              <a:latin typeface="Times New Roman" pitchFamily="18" charset="0"/>
              <a:cs typeface="Times New Roman" pitchFamily="18" charset="0"/>
            </a:endParaRPr>
          </a:p>
          <a:p>
            <a:endParaRPr lang="el-GR" sz="18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pPr>
              <a:buNone/>
            </a:pPr>
            <a:endParaRPr lang="el-GR" sz="1800" dirty="0">
              <a:solidFill>
                <a:schemeClr val="tx1"/>
              </a:solidFill>
              <a:latin typeface="Calibri" pitchFamily="34" charset="0"/>
            </a:endParaRPr>
          </a:p>
        </p:txBody>
      </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1" y="273050"/>
            <a:ext cx="2471725" cy="2870198"/>
          </a:xfrm>
        </p:spPr>
        <p:txBody>
          <a:bodyPr/>
          <a:lstStyle/>
          <a:p>
            <a:pPr marL="457200" indent="-457200"/>
            <a:r>
              <a:rPr lang="el-GR" i="1" dirty="0" smtClean="0">
                <a:solidFill>
                  <a:srgbClr val="C00000"/>
                </a:solidFill>
                <a:latin typeface="Times New Roman" pitchFamily="18" charset="0"/>
                <a:cs typeface="Times New Roman" pitchFamily="18" charset="0"/>
              </a:rPr>
              <a:t>	</a:t>
            </a:r>
            <a:r>
              <a:rPr lang="el-GR" i="1" dirty="0" smtClean="0">
                <a:solidFill>
                  <a:srgbClr val="0070C0"/>
                </a:solidFill>
                <a:latin typeface="Times New Roman" pitchFamily="18" charset="0"/>
                <a:cs typeface="Times New Roman" pitchFamily="18" charset="0"/>
              </a:rPr>
              <a:t> Ο χώρος παρέχει ερεθίσματα; </a:t>
            </a: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latin typeface="Times New Roman" pitchFamily="18" charset="0"/>
                <a:cs typeface="Times New Roman" pitchFamily="18" charset="0"/>
              </a:rPr>
              <a:t>Σε τι βοηθάει αυτή η γωνιά / μαθησιακό περιβάλλον;</a:t>
            </a:r>
            <a:endParaRPr lang="el-GR" dirty="0"/>
          </a:p>
        </p:txBody>
      </p:sp>
      <p:pic>
        <p:nvPicPr>
          <p:cNvPr id="12291" name="Picture 3"/>
          <p:cNvPicPr>
            <a:picLocks noGrp="1" noChangeAspect="1" noChangeArrowheads="1"/>
          </p:cNvPicPr>
          <p:nvPr>
            <p:ph idx="1"/>
          </p:nvPr>
        </p:nvPicPr>
        <p:blipFill>
          <a:blip r:embed="rId2"/>
          <a:srcRect/>
          <a:stretch>
            <a:fillRect/>
          </a:stretch>
        </p:blipFill>
        <p:spPr bwMode="auto">
          <a:xfrm>
            <a:off x="3143240" y="428604"/>
            <a:ext cx="5543560" cy="5643602"/>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1" y="273050"/>
            <a:ext cx="2757478" cy="3298826"/>
          </a:xfrm>
        </p:spPr>
        <p:txBody>
          <a:bodyPr>
            <a:normAutofit fontScale="90000"/>
          </a:bodyPr>
          <a:lstStyle/>
          <a:p>
            <a:r>
              <a:rPr lang="el-GR" i="1" dirty="0" smtClean="0">
                <a:solidFill>
                  <a:srgbClr val="0070C0"/>
                </a:solidFill>
                <a:latin typeface="Times New Roman" pitchFamily="18" charset="0"/>
                <a:cs typeface="Times New Roman" pitchFamily="18" charset="0"/>
              </a:rPr>
              <a:t> </a:t>
            </a:r>
            <a:r>
              <a:rPr lang="el-GR" sz="2200" i="1" dirty="0" smtClean="0">
                <a:solidFill>
                  <a:srgbClr val="0070C0"/>
                </a:solidFill>
                <a:latin typeface="Times New Roman" pitchFamily="18" charset="0"/>
                <a:cs typeface="Times New Roman" pitchFamily="18" charset="0"/>
              </a:rPr>
              <a:t>Ο χώρος παρέχει ερεθίσματα; </a:t>
            </a:r>
            <a:r>
              <a:rPr lang="el-GR" sz="2200" i="1" dirty="0" smtClean="0">
                <a:solidFill>
                  <a:srgbClr val="C00000"/>
                </a:solidFill>
                <a:latin typeface="Times New Roman" pitchFamily="18" charset="0"/>
                <a:cs typeface="Times New Roman" pitchFamily="18" charset="0"/>
              </a:rPr>
              <a:t/>
            </a:r>
            <a:br>
              <a:rPr lang="el-GR" sz="2200"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latin typeface="Times New Roman" pitchFamily="18" charset="0"/>
                <a:cs typeface="Times New Roman" pitchFamily="18" charset="0"/>
              </a:rPr>
              <a:t> </a:t>
            </a:r>
            <a:r>
              <a:rPr lang="el-GR" dirty="0" smtClean="0"/>
              <a:t/>
            </a:r>
            <a:br>
              <a:rPr lang="el-GR" dirty="0" smtClean="0"/>
            </a:br>
            <a:r>
              <a:rPr lang="el-GR" i="1" dirty="0" smtClean="0">
                <a:latin typeface="Times New Roman" pitchFamily="18" charset="0"/>
                <a:cs typeface="Times New Roman" pitchFamily="18" charset="0"/>
              </a:rPr>
              <a:t>Ποιος τάισε σήμερα το ψαράκι; Το χρυσόψαρο γίνεται αφορμή να γράφουνε τα παιδιά το όνομά τους κι έτσι να έχουν εμπειρίες γραφής με νόημα γι’ αυτά;</a:t>
            </a:r>
            <a:endParaRPr lang="el-GR" dirty="0">
              <a:latin typeface="Times New Roman" pitchFamily="18" charset="0"/>
              <a:cs typeface="Times New Roman" pitchFamily="18" charset="0"/>
            </a:endParaRPr>
          </a:p>
        </p:txBody>
      </p:sp>
      <p:pic>
        <p:nvPicPr>
          <p:cNvPr id="13314" name="Picture 2"/>
          <p:cNvPicPr>
            <a:picLocks noGrp="1" noChangeAspect="1" noChangeArrowheads="1"/>
          </p:cNvPicPr>
          <p:nvPr>
            <p:ph idx="1"/>
          </p:nvPr>
        </p:nvPicPr>
        <p:blipFill>
          <a:blip r:embed="rId2"/>
          <a:srcRect/>
          <a:stretch>
            <a:fillRect/>
          </a:stretch>
        </p:blipFill>
        <p:spPr bwMode="auto">
          <a:xfrm>
            <a:off x="3575050" y="500042"/>
            <a:ext cx="5111750" cy="5572164"/>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2971791" cy="4643446"/>
          </a:xfrm>
        </p:spPr>
        <p:txBody>
          <a:bodyPr>
            <a:normAutofit fontScale="90000"/>
          </a:bodyPr>
          <a:lstStyle/>
          <a:p>
            <a:r>
              <a:rPr lang="el-GR" i="1" dirty="0" smtClean="0">
                <a:solidFill>
                  <a:srgbClr val="0070C0"/>
                </a:solidFill>
                <a:latin typeface="Times New Roman" pitchFamily="18" charset="0"/>
                <a:cs typeface="Times New Roman" pitchFamily="18" charset="0"/>
              </a:rPr>
              <a:t> </a:t>
            </a:r>
            <a:br>
              <a:rPr lang="el-GR" i="1" dirty="0" smtClean="0">
                <a:solidFill>
                  <a:srgbClr val="0070C0"/>
                </a:solidFill>
                <a:latin typeface="Times New Roman" pitchFamily="18" charset="0"/>
                <a:cs typeface="Times New Roman" pitchFamily="18" charset="0"/>
              </a:rPr>
            </a:br>
            <a:r>
              <a:rPr lang="el-GR" i="1" dirty="0" smtClean="0">
                <a:solidFill>
                  <a:srgbClr val="0070C0"/>
                </a:solidFill>
                <a:latin typeface="Times New Roman" pitchFamily="18" charset="0"/>
                <a:cs typeface="Times New Roman" pitchFamily="18" charset="0"/>
              </a:rPr>
              <a:t/>
            </a:r>
            <a:br>
              <a:rPr lang="el-GR" i="1" dirty="0" smtClean="0">
                <a:solidFill>
                  <a:srgbClr val="0070C0"/>
                </a:solidFill>
                <a:latin typeface="Times New Roman" pitchFamily="18" charset="0"/>
                <a:cs typeface="Times New Roman" pitchFamily="18" charset="0"/>
              </a:rPr>
            </a:br>
            <a:r>
              <a:rPr lang="el-GR" i="1" dirty="0" smtClean="0">
                <a:solidFill>
                  <a:srgbClr val="0070C0"/>
                </a:solidFill>
                <a:latin typeface="Times New Roman" pitchFamily="18" charset="0"/>
                <a:cs typeface="Times New Roman" pitchFamily="18" charset="0"/>
              </a:rPr>
              <a:t/>
            </a:r>
            <a:br>
              <a:rPr lang="el-GR" i="1" dirty="0" smtClean="0">
                <a:solidFill>
                  <a:srgbClr val="0070C0"/>
                </a:solidFill>
                <a:latin typeface="Times New Roman" pitchFamily="18" charset="0"/>
                <a:cs typeface="Times New Roman" pitchFamily="18" charset="0"/>
              </a:rPr>
            </a:br>
            <a:r>
              <a:rPr lang="el-GR" sz="2200" i="1" dirty="0" smtClean="0">
                <a:solidFill>
                  <a:srgbClr val="0070C0"/>
                </a:solidFill>
                <a:latin typeface="Times New Roman" pitchFamily="18" charset="0"/>
                <a:cs typeface="Times New Roman" pitchFamily="18" charset="0"/>
              </a:rPr>
              <a:t>Ο χώρος παρέχει ερεθίσματα; </a:t>
            </a:r>
            <a:br>
              <a:rPr lang="el-GR" sz="2200" i="1" dirty="0" smtClean="0">
                <a:solidFill>
                  <a:srgbClr val="0070C0"/>
                </a:solidFill>
                <a:latin typeface="Times New Roman" pitchFamily="18" charset="0"/>
                <a:cs typeface="Times New Roman" pitchFamily="18" charset="0"/>
              </a:rPr>
            </a:br>
            <a:r>
              <a:rPr lang="el-GR" sz="2400" dirty="0" smtClean="0"/>
              <a:t/>
            </a:r>
            <a:br>
              <a:rPr lang="el-GR" sz="2400" dirty="0" smtClean="0"/>
            </a:br>
            <a:r>
              <a:rPr lang="el-GR" sz="1800" b="0" dirty="0" smtClean="0">
                <a:latin typeface="Times New Roman" pitchFamily="18" charset="0"/>
                <a:cs typeface="Times New Roman" pitchFamily="18" charset="0"/>
              </a:rPr>
              <a:t>Ένα αυτοσχέδιο γραμματοκιβώτιο από κουτί παπουτσιών δίνει την αφορμή να παίξουμε τον ταχυδρόμο, να γράφουμε ονόματα/διευθύνσεις σε φακέλους, να ανταλλάσσουμε ζωγραφιές, να επισκεφτούμε το ταχυδρομείο της πόλης και να συζητήσουμε γιατί οι δρόμοι έχουν ονόματα και τα σπίτια αριθμούς…</a:t>
            </a:r>
            <a:r>
              <a:rPr lang="el-GR" sz="1800" i="1" dirty="0" smtClean="0">
                <a:solidFill>
                  <a:srgbClr val="C00000"/>
                </a:solidFill>
                <a:latin typeface="Times New Roman" pitchFamily="18" charset="0"/>
                <a:cs typeface="Times New Roman" pitchFamily="18" charset="0"/>
              </a:rPr>
              <a:t/>
            </a:r>
            <a:br>
              <a:rPr lang="el-GR" sz="1800"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latin typeface="Times New Roman" pitchFamily="18" charset="0"/>
                <a:cs typeface="Times New Roman" pitchFamily="18" charset="0"/>
              </a:rPr>
              <a:t> </a:t>
            </a:r>
            <a:r>
              <a:rPr lang="el-GR" dirty="0" smtClean="0"/>
              <a:t/>
            </a:r>
            <a:br>
              <a:rPr lang="el-GR" dirty="0" smtClean="0"/>
            </a:br>
            <a:endParaRPr lang="el-GR" dirty="0">
              <a:latin typeface="Times New Roman" pitchFamily="18" charset="0"/>
              <a:cs typeface="Times New Roman" pitchFamily="18" charset="0"/>
            </a:endParaRPr>
          </a:p>
        </p:txBody>
      </p:sp>
      <p:pic>
        <p:nvPicPr>
          <p:cNvPr id="14338" name="Picture 2"/>
          <p:cNvPicPr>
            <a:picLocks noGrp="1" noChangeAspect="1" noChangeArrowheads="1"/>
          </p:cNvPicPr>
          <p:nvPr>
            <p:ph idx="1"/>
          </p:nvPr>
        </p:nvPicPr>
        <p:blipFill>
          <a:blip r:embed="rId2"/>
          <a:srcRect/>
          <a:stretch>
            <a:fillRect/>
          </a:stretch>
        </p:blipFill>
        <p:spPr bwMode="auto">
          <a:xfrm>
            <a:off x="3571868" y="357166"/>
            <a:ext cx="5286412" cy="5929354"/>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0"/>
            <a:ext cx="7429520" cy="6858000"/>
          </a:xfrm>
        </p:spPr>
        <p:txBody>
          <a:bodyPr>
            <a:normAutofit/>
          </a:bodyPr>
          <a:lstStyle/>
          <a:p>
            <a:pPr algn="ctr">
              <a:buNone/>
            </a:pPr>
            <a:r>
              <a:rPr lang="el-GR" sz="2400" b="1" dirty="0" smtClean="0">
                <a:latin typeface="Times New Roman" pitchFamily="18" charset="0"/>
                <a:cs typeface="Times New Roman" pitchFamily="18" charset="0"/>
              </a:rPr>
              <a:t>2. Ο  χώρος μιας σχολικής τάξης  ως άξονας της παρατήρησης - Ερωτήματα</a:t>
            </a:r>
            <a:endParaRPr lang="el-GR" sz="2400" dirty="0" smtClean="0"/>
          </a:p>
          <a:p>
            <a:pPr>
              <a:buNone/>
            </a:pPr>
            <a:r>
              <a:rPr lang="el-GR" sz="1800" dirty="0" smtClean="0">
                <a:latin typeface="Times New Roman" pitchFamily="18" charset="0"/>
                <a:cs typeface="Times New Roman" pitchFamily="18" charset="0"/>
              </a:rPr>
              <a:t>	</a:t>
            </a:r>
          </a:p>
          <a:p>
            <a:r>
              <a:rPr lang="el-GR" sz="2000" b="1" i="1" dirty="0" smtClean="0">
                <a:solidFill>
                  <a:srgbClr val="7030A0"/>
                </a:solidFill>
                <a:latin typeface="Times New Roman" pitchFamily="18" charset="0"/>
                <a:cs typeface="Times New Roman" pitchFamily="18" charset="0"/>
              </a:rPr>
              <a:t>3. Εκπέμπει μηνύματα παιδαγωγικού περιεχομένου</a:t>
            </a:r>
            <a:r>
              <a:rPr lang="el-GR" sz="2400" b="1" i="1" dirty="0" smtClean="0">
                <a:solidFill>
                  <a:srgbClr val="7030A0"/>
                </a:solidFill>
                <a:latin typeface="Times New Roman" pitchFamily="18" charset="0"/>
                <a:cs typeface="Times New Roman" pitchFamily="18" charset="0"/>
              </a:rPr>
              <a:t>; </a:t>
            </a:r>
            <a:endParaRPr lang="el-GR" sz="1800" dirty="0" smtClean="0">
              <a:latin typeface="Times New Roman" pitchFamily="18" charset="0"/>
              <a:cs typeface="Times New Roman" pitchFamily="18" charset="0"/>
            </a:endParaRPr>
          </a:p>
          <a:p>
            <a:endParaRPr lang="el-GR" sz="1800" dirty="0" smtClean="0">
              <a:latin typeface="Times New Roman" pitchFamily="18" charset="0"/>
              <a:cs typeface="Times New Roman" pitchFamily="18" charset="0"/>
            </a:endParaRPr>
          </a:p>
          <a:p>
            <a:pPr>
              <a:buNone/>
            </a:pPr>
            <a:r>
              <a:rPr lang="el-GR" sz="1800" b="1" dirty="0" smtClean="0">
                <a:latin typeface="Times New Roman" pitchFamily="18" charset="0"/>
                <a:cs typeface="Times New Roman" pitchFamily="18" charset="0"/>
              </a:rPr>
              <a:t>	</a:t>
            </a:r>
            <a:r>
              <a:rPr lang="el-GR" sz="1900" b="1" dirty="0" smtClean="0">
                <a:latin typeface="Times New Roman" pitchFamily="18" charset="0"/>
                <a:cs typeface="Times New Roman" pitchFamily="18" charset="0"/>
              </a:rPr>
              <a:t>γ) Παρατηρώ τον χώρο ως αντανάκλαση της δουλειάς </a:t>
            </a:r>
            <a:r>
              <a:rPr lang="el-GR" sz="1900" dirty="0" smtClean="0">
                <a:latin typeface="Times New Roman" pitchFamily="18" charset="0"/>
                <a:cs typeface="Times New Roman" pitchFamily="18" charset="0"/>
              </a:rPr>
              <a:t>που γίνεται στο συγκεκριμένο νηπιαγωγείο, καθώς </a:t>
            </a:r>
            <a:r>
              <a:rPr lang="el-GR" sz="1900" dirty="0" smtClean="0">
                <a:solidFill>
                  <a:srgbClr val="FF0000"/>
                </a:solidFill>
                <a:latin typeface="Times New Roman" pitchFamily="18" charset="0"/>
                <a:cs typeface="Times New Roman" pitchFamily="18" charset="0"/>
              </a:rPr>
              <a:t>ο χώρος εκπέμπει συγκεκριμένα μηνύματα</a:t>
            </a:r>
            <a:r>
              <a:rPr lang="el-GR" sz="1900" dirty="0" smtClean="0">
                <a:latin typeface="Times New Roman" pitchFamily="18" charset="0"/>
                <a:cs typeface="Times New Roman" pitchFamily="18" charset="0"/>
              </a:rPr>
              <a:t>. </a:t>
            </a:r>
          </a:p>
          <a:p>
            <a:pPr>
              <a:buNone/>
            </a:pPr>
            <a:endParaRPr lang="el-GR" sz="1900" dirty="0" smtClean="0">
              <a:latin typeface="Times New Roman" pitchFamily="18" charset="0"/>
              <a:cs typeface="Times New Roman" pitchFamily="18" charset="0"/>
            </a:endParaRPr>
          </a:p>
          <a:p>
            <a:pPr>
              <a:buNone/>
            </a:pPr>
            <a:r>
              <a:rPr lang="el-GR" sz="1900" dirty="0" smtClean="0">
                <a:latin typeface="Times New Roman" pitchFamily="18" charset="0"/>
                <a:cs typeface="Times New Roman" pitchFamily="18" charset="0"/>
              </a:rPr>
              <a:t>	Μπορούμε δηλαδή παρατηρώντας τον χώρο </a:t>
            </a:r>
          </a:p>
          <a:p>
            <a:pPr lvl="1">
              <a:buFont typeface="Wingdings" pitchFamily="2" charset="2"/>
              <a:buChar char="ü"/>
            </a:pPr>
            <a:r>
              <a:rPr lang="el-GR" sz="1900" i="1" dirty="0" smtClean="0">
                <a:solidFill>
                  <a:srgbClr val="FF0000"/>
                </a:solidFill>
                <a:latin typeface="Times New Roman" pitchFamily="18" charset="0"/>
                <a:cs typeface="Times New Roman" pitchFamily="18" charset="0"/>
              </a:rPr>
              <a:t>να κάνουμε υποθέσεις για τη δουλειά </a:t>
            </a:r>
            <a:r>
              <a:rPr lang="el-GR" sz="1900" i="1" dirty="0" smtClean="0">
                <a:latin typeface="Times New Roman" pitchFamily="18" charset="0"/>
                <a:cs typeface="Times New Roman" pitchFamily="18" charset="0"/>
              </a:rPr>
              <a:t>που γίνεται στο νηπιαγωγείο </a:t>
            </a:r>
          </a:p>
          <a:p>
            <a:pPr lvl="1">
              <a:buFont typeface="Wingdings" pitchFamily="2" charset="2"/>
              <a:buChar char="ü"/>
            </a:pPr>
            <a:r>
              <a:rPr lang="el-GR" sz="1900" i="1" dirty="0" smtClean="0">
                <a:latin typeface="Times New Roman" pitchFamily="18" charset="0"/>
                <a:cs typeface="Times New Roman" pitchFamily="18" charset="0"/>
              </a:rPr>
              <a:t>και σε κάποιο βαθμό τον τρόπο με τον οποίο αναπτύσσονται οι διαδικασίες. </a:t>
            </a:r>
          </a:p>
          <a:p>
            <a:pPr>
              <a:buNone/>
            </a:pPr>
            <a:r>
              <a:rPr lang="el-GR" sz="1900" i="1" dirty="0" smtClean="0">
                <a:latin typeface="Times New Roman" pitchFamily="18" charset="0"/>
                <a:cs typeface="Times New Roman" pitchFamily="18" charset="0"/>
              </a:rPr>
              <a:t>		</a:t>
            </a:r>
          </a:p>
          <a:p>
            <a:pPr>
              <a:buNone/>
            </a:pPr>
            <a:r>
              <a:rPr lang="el-GR" sz="1900" dirty="0" smtClean="0">
                <a:latin typeface="Times New Roman" pitchFamily="18" charset="0"/>
                <a:cs typeface="Times New Roman" pitchFamily="18" charset="0"/>
              </a:rPr>
              <a:t>	</a:t>
            </a:r>
            <a:endParaRPr lang="el-GR" sz="1900" dirty="0" smtClean="0"/>
          </a:p>
          <a:p>
            <a:endParaRPr lang="el-GR" sz="1900" dirty="0" smtClean="0"/>
          </a:p>
          <a:p>
            <a:endParaRPr lang="el-GR" sz="1900" dirty="0" smtClean="0"/>
          </a:p>
          <a:p>
            <a:endParaRPr lang="el-GR" sz="1800" dirty="0" smtClean="0"/>
          </a:p>
          <a:p>
            <a:endParaRPr lang="el-GR" sz="1800" dirty="0" smtClean="0"/>
          </a:p>
          <a:p>
            <a:endParaRPr lang="el-GR" sz="1800" dirty="0" smtClean="0"/>
          </a:p>
          <a:p>
            <a:endParaRPr lang="el-GR" sz="1800" dirty="0" smtClean="0"/>
          </a:p>
          <a:p>
            <a:pPr>
              <a:buNone/>
            </a:pPr>
            <a:endParaRPr lang="el-GR" sz="1800" dirty="0">
              <a:solidFill>
                <a:schemeClr val="tx1"/>
              </a:solidFill>
              <a:latin typeface="Calibri" pitchFamily="34" charset="0"/>
            </a:endParaRPr>
          </a:p>
        </p:txBody>
      </p:sp>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0"/>
            <a:ext cx="7429520" cy="6858000"/>
          </a:xfrm>
        </p:spPr>
        <p:txBody>
          <a:bodyPr>
            <a:normAutofit/>
          </a:bodyPr>
          <a:lstStyle/>
          <a:p>
            <a:pPr algn="ctr">
              <a:buNone/>
            </a:pPr>
            <a:r>
              <a:rPr lang="el-GR" sz="2400" b="1" dirty="0" smtClean="0">
                <a:latin typeface="Times New Roman" pitchFamily="18" charset="0"/>
                <a:cs typeface="Times New Roman" pitchFamily="18" charset="0"/>
              </a:rPr>
              <a:t>2. Ο  χώρος μιας σχολικής τάξης  ως άξονας της παρατήρησης - Ερωτήματα</a:t>
            </a:r>
            <a:endParaRPr lang="el-GR" sz="2400" dirty="0" smtClean="0"/>
          </a:p>
          <a:p>
            <a:pPr>
              <a:buNone/>
            </a:pPr>
            <a:r>
              <a:rPr lang="el-GR" sz="1800" dirty="0" smtClean="0">
                <a:latin typeface="Times New Roman" pitchFamily="18" charset="0"/>
                <a:cs typeface="Times New Roman" pitchFamily="18" charset="0"/>
              </a:rPr>
              <a:t>	</a:t>
            </a:r>
          </a:p>
          <a:p>
            <a:r>
              <a:rPr lang="el-GR" sz="2000" b="1" i="1" dirty="0" smtClean="0">
                <a:solidFill>
                  <a:srgbClr val="7030A0"/>
                </a:solidFill>
                <a:latin typeface="Times New Roman" pitchFamily="18" charset="0"/>
                <a:cs typeface="Times New Roman" pitchFamily="18" charset="0"/>
              </a:rPr>
              <a:t>3. Εκπέμπει μηνύματα παιδαγωγικού περιεχομένου;</a:t>
            </a:r>
            <a:r>
              <a:rPr lang="el-GR" sz="2400" b="1" i="1" dirty="0" smtClean="0">
                <a:solidFill>
                  <a:srgbClr val="7030A0"/>
                </a:solidFill>
                <a:latin typeface="Times New Roman" pitchFamily="18" charset="0"/>
                <a:cs typeface="Times New Roman" pitchFamily="18" charset="0"/>
              </a:rPr>
              <a:t> </a:t>
            </a:r>
            <a:endParaRPr lang="el-GR" sz="1800" dirty="0" smtClean="0">
              <a:latin typeface="Times New Roman" pitchFamily="18" charset="0"/>
              <a:cs typeface="Times New Roman" pitchFamily="18" charset="0"/>
            </a:endParaRPr>
          </a:p>
          <a:p>
            <a:endParaRPr lang="el-GR" sz="1800" dirty="0" smtClean="0">
              <a:latin typeface="Times New Roman" pitchFamily="18" charset="0"/>
              <a:cs typeface="Times New Roman" pitchFamily="18" charset="0"/>
            </a:endParaRPr>
          </a:p>
          <a:p>
            <a:pPr>
              <a:buNone/>
            </a:pPr>
            <a:r>
              <a:rPr lang="el-GR" sz="1800" b="1" dirty="0" smtClean="0">
                <a:latin typeface="Times New Roman" pitchFamily="18" charset="0"/>
                <a:cs typeface="Times New Roman" pitchFamily="18" charset="0"/>
              </a:rPr>
              <a:t>	</a:t>
            </a:r>
            <a:r>
              <a:rPr lang="el-GR" sz="1900" dirty="0" smtClean="0">
                <a:latin typeface="Times New Roman" pitchFamily="18" charset="0"/>
                <a:cs typeface="Times New Roman" pitchFamily="18" charset="0"/>
              </a:rPr>
              <a:t>Εστιάζοντας έτσι στον τρόπο οργάνωσης της διαδικασίας μπορούμε να ορίσουμε τους παρακάτω άξονες:</a:t>
            </a:r>
          </a:p>
          <a:p>
            <a:pPr>
              <a:buNone/>
            </a:pPr>
            <a:r>
              <a:rPr lang="el-GR" sz="1900" dirty="0" smtClean="0">
                <a:latin typeface="Times New Roman" pitchFamily="18" charset="0"/>
                <a:cs typeface="Times New Roman" pitchFamily="18" charset="0"/>
              </a:rPr>
              <a:t>		</a:t>
            </a:r>
            <a:r>
              <a:rPr lang="el-GR" sz="1900" b="1" i="1" dirty="0" smtClean="0">
                <a:latin typeface="Times New Roman" pitchFamily="18" charset="0"/>
                <a:cs typeface="Times New Roman" pitchFamily="18" charset="0"/>
              </a:rPr>
              <a:t>• Στους τοίχους </a:t>
            </a:r>
            <a:r>
              <a:rPr lang="el-GR" sz="1900" i="1" dirty="0" smtClean="0">
                <a:latin typeface="Times New Roman" pitchFamily="18" charset="0"/>
                <a:cs typeface="Times New Roman" pitchFamily="18" charset="0"/>
              </a:rPr>
              <a:t>έχουν αναρτηθεί </a:t>
            </a:r>
            <a:r>
              <a:rPr lang="el-GR" sz="1900" i="1" dirty="0" smtClean="0">
                <a:solidFill>
                  <a:srgbClr val="FF0000"/>
                </a:solidFill>
                <a:latin typeface="Times New Roman" pitchFamily="18" charset="0"/>
                <a:cs typeface="Times New Roman" pitchFamily="18" charset="0"/>
              </a:rPr>
              <a:t>πανομοιότυπα 	</a:t>
            </a:r>
            <a:r>
              <a:rPr lang="el-GR" sz="1900" i="1" dirty="0" smtClean="0">
                <a:latin typeface="Times New Roman" pitchFamily="18" charset="0"/>
                <a:cs typeface="Times New Roman" pitchFamily="18" charset="0"/>
              </a:rPr>
              <a:t>προσχεδιασμένα σχέδια ή </a:t>
            </a:r>
            <a:r>
              <a:rPr lang="el-GR" sz="1900" i="1" dirty="0" smtClean="0">
                <a:solidFill>
                  <a:srgbClr val="FF0000"/>
                </a:solidFill>
                <a:latin typeface="Times New Roman" pitchFamily="18" charset="0"/>
                <a:cs typeface="Times New Roman" pitchFamily="18" charset="0"/>
              </a:rPr>
              <a:t>αυθεντικά έργα των παιδιών;</a:t>
            </a:r>
          </a:p>
          <a:p>
            <a:pPr>
              <a:buNone/>
            </a:pPr>
            <a:endParaRPr lang="el-GR" sz="1900" i="1" dirty="0" smtClean="0">
              <a:solidFill>
                <a:srgbClr val="FF0000"/>
              </a:solidFill>
              <a:latin typeface="Times New Roman" pitchFamily="18" charset="0"/>
              <a:cs typeface="Times New Roman" pitchFamily="18" charset="0"/>
            </a:endParaRPr>
          </a:p>
          <a:p>
            <a:pPr>
              <a:buNone/>
            </a:pPr>
            <a:r>
              <a:rPr lang="el-GR" sz="1900" i="1" dirty="0" smtClean="0">
                <a:latin typeface="Times New Roman" pitchFamily="18" charset="0"/>
                <a:cs typeface="Times New Roman" pitchFamily="18" charset="0"/>
              </a:rPr>
              <a:t>		• </a:t>
            </a:r>
            <a:r>
              <a:rPr lang="el-GR" sz="1900" b="1" i="1" dirty="0" smtClean="0">
                <a:latin typeface="Times New Roman" pitchFamily="18" charset="0"/>
                <a:cs typeface="Times New Roman" pitchFamily="18" charset="0"/>
              </a:rPr>
              <a:t>Ποιες δραστηριότητες </a:t>
            </a:r>
            <a:r>
              <a:rPr lang="el-GR" sz="1900" i="1" dirty="0" smtClean="0">
                <a:solidFill>
                  <a:srgbClr val="FF0000"/>
                </a:solidFill>
                <a:latin typeface="Times New Roman" pitchFamily="18" charset="0"/>
                <a:cs typeface="Times New Roman" pitchFamily="18" charset="0"/>
              </a:rPr>
              <a:t>μαρτυρούν τα υλικά και οι   	δημιουργίες </a:t>
            </a:r>
            <a:r>
              <a:rPr lang="el-GR" sz="1900" i="1" dirty="0" smtClean="0">
                <a:latin typeface="Times New Roman" pitchFamily="18" charset="0"/>
                <a:cs typeface="Times New Roman" pitchFamily="18" charset="0"/>
              </a:rPr>
              <a:t>που υπάρχουν στο χώρο;</a:t>
            </a:r>
          </a:p>
          <a:p>
            <a:pPr>
              <a:buNone/>
            </a:pPr>
            <a:endParaRPr lang="el-GR" sz="1900" i="1" dirty="0" smtClean="0">
              <a:latin typeface="Times New Roman" pitchFamily="18" charset="0"/>
              <a:cs typeface="Times New Roman" pitchFamily="18" charset="0"/>
            </a:endParaRPr>
          </a:p>
          <a:p>
            <a:pPr>
              <a:buNone/>
            </a:pPr>
            <a:r>
              <a:rPr lang="el-GR" sz="1900" i="1" dirty="0" smtClean="0">
                <a:latin typeface="Times New Roman" pitchFamily="18" charset="0"/>
                <a:cs typeface="Times New Roman" pitchFamily="18" charset="0"/>
              </a:rPr>
              <a:t>		• Υπάρχουν </a:t>
            </a:r>
            <a:r>
              <a:rPr lang="el-GR" sz="1900" i="1" dirty="0" smtClean="0">
                <a:solidFill>
                  <a:srgbClr val="FF0000"/>
                </a:solidFill>
                <a:latin typeface="Times New Roman" pitchFamily="18" charset="0"/>
                <a:cs typeface="Times New Roman" pitchFamily="18" charset="0"/>
              </a:rPr>
              <a:t>ατομικά ή και ομαδικά έργα</a:t>
            </a:r>
            <a:r>
              <a:rPr lang="el-GR" sz="1900" i="1" dirty="0" smtClean="0">
                <a:latin typeface="Times New Roman" pitchFamily="18" charset="0"/>
                <a:cs typeface="Times New Roman" pitchFamily="18" charset="0"/>
              </a:rPr>
              <a:t>;</a:t>
            </a:r>
          </a:p>
          <a:p>
            <a:pPr lvl="2"/>
            <a:r>
              <a:rPr lang="el-GR" sz="1900" i="1" dirty="0" smtClean="0">
                <a:latin typeface="Times New Roman" pitchFamily="18" charset="0"/>
                <a:cs typeface="Times New Roman" pitchFamily="18" charset="0"/>
              </a:rPr>
              <a:t>Ποιες </a:t>
            </a:r>
            <a:r>
              <a:rPr lang="el-GR" sz="1900" i="1" dirty="0" smtClean="0">
                <a:solidFill>
                  <a:srgbClr val="FF0000"/>
                </a:solidFill>
                <a:latin typeface="Times New Roman" pitchFamily="18" charset="0"/>
                <a:cs typeface="Times New Roman" pitchFamily="18" charset="0"/>
              </a:rPr>
              <a:t>μέθοδοι</a:t>
            </a:r>
            <a:r>
              <a:rPr lang="el-GR" sz="1900" i="1" dirty="0" smtClean="0">
                <a:latin typeface="Times New Roman" pitchFamily="18" charset="0"/>
                <a:cs typeface="Times New Roman" pitchFamily="18" charset="0"/>
              </a:rPr>
              <a:t> υποθέτουμε ότι εφαρμόζονται; </a:t>
            </a:r>
          </a:p>
          <a:p>
            <a:pPr lvl="2"/>
            <a:r>
              <a:rPr lang="el-GR" sz="1900" i="1" dirty="0" smtClean="0">
                <a:latin typeface="Times New Roman" pitchFamily="18" charset="0"/>
                <a:cs typeface="Times New Roman" pitchFamily="18" charset="0"/>
              </a:rPr>
              <a:t>Ποιες οι </a:t>
            </a:r>
            <a:r>
              <a:rPr lang="el-GR" sz="1900" i="1" dirty="0" smtClean="0">
                <a:solidFill>
                  <a:srgbClr val="FF0000"/>
                </a:solidFill>
                <a:latin typeface="Times New Roman" pitchFamily="18" charset="0"/>
                <a:cs typeface="Times New Roman" pitchFamily="18" charset="0"/>
              </a:rPr>
              <a:t>παιδαγωγικές αντιλήψεις </a:t>
            </a:r>
            <a:r>
              <a:rPr lang="el-GR" sz="1900" i="1" dirty="0" smtClean="0">
                <a:latin typeface="Times New Roman" pitchFamily="18" charset="0"/>
                <a:cs typeface="Times New Roman" pitchFamily="18" charset="0"/>
              </a:rPr>
              <a:t>του εκπαιδευτικού;</a:t>
            </a:r>
          </a:p>
          <a:p>
            <a:endParaRPr lang="el-GR" sz="2000" i="1" dirty="0" smtClean="0">
              <a:latin typeface="Times New Roman" pitchFamily="18" charset="0"/>
              <a:cs typeface="Times New Roman" pitchFamily="18" charset="0"/>
            </a:endParaRPr>
          </a:p>
          <a:p>
            <a:endParaRPr lang="el-GR" sz="20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pPr>
              <a:buNone/>
            </a:pPr>
            <a:endParaRPr lang="el-GR" sz="1800" dirty="0">
              <a:solidFill>
                <a:schemeClr val="tx1"/>
              </a:solidFill>
              <a:latin typeface="Calibri" pitchFamily="34" charset="0"/>
            </a:endParaRPr>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5785" y="285728"/>
            <a:ext cx="2357455" cy="3571900"/>
          </a:xfrm>
        </p:spPr>
        <p:txBody>
          <a:bodyPr>
            <a:normAutofit fontScale="90000"/>
          </a:bodyPr>
          <a:lstStyle/>
          <a:p>
            <a:r>
              <a:rPr lang="el-GR" i="1" dirty="0" smtClean="0">
                <a:solidFill>
                  <a:srgbClr val="0070C0"/>
                </a:solidFill>
                <a:latin typeface="Times New Roman" pitchFamily="18" charset="0"/>
                <a:cs typeface="Times New Roman" pitchFamily="18" charset="0"/>
              </a:rPr>
              <a:t> </a:t>
            </a:r>
            <a:br>
              <a:rPr lang="el-GR" i="1" dirty="0" smtClean="0">
                <a:solidFill>
                  <a:srgbClr val="0070C0"/>
                </a:solidFill>
                <a:latin typeface="Times New Roman" pitchFamily="18" charset="0"/>
                <a:cs typeface="Times New Roman" pitchFamily="18" charset="0"/>
              </a:rPr>
            </a:br>
            <a:r>
              <a:rPr lang="el-GR" i="1" dirty="0" smtClean="0">
                <a:solidFill>
                  <a:srgbClr val="0070C0"/>
                </a:solidFill>
                <a:latin typeface="Times New Roman" pitchFamily="18" charset="0"/>
                <a:cs typeface="Times New Roman" pitchFamily="18" charset="0"/>
              </a:rPr>
              <a:t/>
            </a:r>
            <a:br>
              <a:rPr lang="el-GR" i="1" dirty="0" smtClean="0">
                <a:solidFill>
                  <a:srgbClr val="0070C0"/>
                </a:solidFill>
                <a:latin typeface="Times New Roman" pitchFamily="18" charset="0"/>
                <a:cs typeface="Times New Roman" pitchFamily="18" charset="0"/>
              </a:rPr>
            </a:br>
            <a:r>
              <a:rPr lang="el-GR" i="1" dirty="0" smtClean="0">
                <a:solidFill>
                  <a:srgbClr val="0070C0"/>
                </a:solidFill>
                <a:latin typeface="Times New Roman" pitchFamily="18" charset="0"/>
                <a:cs typeface="Times New Roman" pitchFamily="18" charset="0"/>
              </a:rPr>
              <a:t/>
            </a:r>
            <a:br>
              <a:rPr lang="el-GR" i="1" dirty="0" smtClean="0">
                <a:solidFill>
                  <a:srgbClr val="0070C0"/>
                </a:solidFill>
                <a:latin typeface="Times New Roman" pitchFamily="18" charset="0"/>
                <a:cs typeface="Times New Roman" pitchFamily="18" charset="0"/>
              </a:rPr>
            </a:br>
            <a:r>
              <a:rPr lang="el-GR" sz="2200" i="1" dirty="0" smtClean="0">
                <a:solidFill>
                  <a:srgbClr val="0070C0"/>
                </a:solidFill>
                <a:latin typeface="Times New Roman" pitchFamily="18" charset="0"/>
                <a:cs typeface="Times New Roman" pitchFamily="18" charset="0"/>
              </a:rPr>
              <a:t> </a:t>
            </a:r>
            <a:r>
              <a:rPr lang="el-GR" sz="2400" i="1" dirty="0" smtClean="0">
                <a:solidFill>
                  <a:srgbClr val="7030A0"/>
                </a:solidFill>
                <a:latin typeface="Times New Roman" pitchFamily="18" charset="0"/>
                <a:cs typeface="Times New Roman" pitchFamily="18" charset="0"/>
              </a:rPr>
              <a:t>3. Εκπέμπει μηνύματα παιδαγωγικού περιεχομένου; </a:t>
            </a:r>
            <a:br>
              <a:rPr lang="el-GR" sz="2400" i="1" dirty="0" smtClean="0">
                <a:solidFill>
                  <a:srgbClr val="7030A0"/>
                </a:solidFill>
                <a:latin typeface="Times New Roman" pitchFamily="18" charset="0"/>
                <a:cs typeface="Times New Roman" pitchFamily="18" charset="0"/>
              </a:rPr>
            </a:br>
            <a:r>
              <a:rPr lang="el-GR" sz="1800" dirty="0" smtClean="0">
                <a:latin typeface="Times New Roman" pitchFamily="18" charset="0"/>
                <a:cs typeface="Times New Roman" pitchFamily="18" charset="0"/>
              </a:rPr>
              <a:t/>
            </a:r>
            <a:br>
              <a:rPr lang="el-GR" sz="1800" dirty="0" smtClean="0">
                <a:latin typeface="Times New Roman" pitchFamily="18" charset="0"/>
                <a:cs typeface="Times New Roman" pitchFamily="18" charset="0"/>
              </a:rPr>
            </a:br>
            <a:r>
              <a:rPr lang="el-GR" sz="2400" dirty="0" smtClean="0"/>
              <a:t/>
            </a:r>
            <a:br>
              <a:rPr lang="el-GR" sz="2400" dirty="0" smtClean="0"/>
            </a:br>
            <a:r>
              <a:rPr lang="el-GR" sz="1800" b="0" dirty="0" smtClean="0">
                <a:latin typeface="Times New Roman" pitchFamily="18" charset="0"/>
                <a:cs typeface="Times New Roman" pitchFamily="18" charset="0"/>
              </a:rPr>
              <a:t> </a:t>
            </a:r>
            <a:r>
              <a:rPr lang="el-GR" sz="1800" i="1" dirty="0" smtClean="0">
                <a:solidFill>
                  <a:srgbClr val="C00000"/>
                </a:solidFill>
                <a:latin typeface="Times New Roman" pitchFamily="18" charset="0"/>
                <a:cs typeface="Times New Roman" pitchFamily="18" charset="0"/>
              </a:rPr>
              <a:t/>
            </a:r>
            <a:br>
              <a:rPr lang="el-GR" sz="1800"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latin typeface="Times New Roman" pitchFamily="18" charset="0"/>
                <a:cs typeface="Times New Roman" pitchFamily="18" charset="0"/>
              </a:rPr>
              <a:t> </a:t>
            </a:r>
            <a:r>
              <a:rPr lang="el-GR" dirty="0" smtClean="0"/>
              <a:t/>
            </a:r>
            <a:br>
              <a:rPr lang="el-GR" dirty="0" smtClean="0"/>
            </a:br>
            <a:endParaRPr lang="el-GR" dirty="0">
              <a:latin typeface="Times New Roman" pitchFamily="18" charset="0"/>
              <a:cs typeface="Times New Roman" pitchFamily="18" charset="0"/>
            </a:endParaRPr>
          </a:p>
        </p:txBody>
      </p:sp>
      <p:pic>
        <p:nvPicPr>
          <p:cNvPr id="15362" name="Picture 2"/>
          <p:cNvPicPr>
            <a:picLocks noGrp="1" noChangeAspect="1" noChangeArrowheads="1"/>
          </p:cNvPicPr>
          <p:nvPr>
            <p:ph idx="1"/>
          </p:nvPr>
        </p:nvPicPr>
        <p:blipFill>
          <a:blip r:embed="rId2"/>
          <a:srcRect/>
          <a:stretch>
            <a:fillRect/>
          </a:stretch>
        </p:blipFill>
        <p:spPr bwMode="auto">
          <a:xfrm>
            <a:off x="3071802" y="214290"/>
            <a:ext cx="5683254" cy="6000792"/>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5785" y="285728"/>
            <a:ext cx="2357455" cy="5214974"/>
          </a:xfrm>
        </p:spPr>
        <p:txBody>
          <a:bodyPr>
            <a:normAutofit fontScale="90000"/>
          </a:bodyPr>
          <a:lstStyle/>
          <a:p>
            <a:r>
              <a:rPr lang="el-GR" i="1" dirty="0" smtClean="0">
                <a:solidFill>
                  <a:srgbClr val="0070C0"/>
                </a:solidFill>
                <a:latin typeface="Times New Roman" pitchFamily="18" charset="0"/>
                <a:cs typeface="Times New Roman" pitchFamily="18" charset="0"/>
              </a:rPr>
              <a:t> </a:t>
            </a:r>
            <a:br>
              <a:rPr lang="el-GR" i="1" dirty="0" smtClean="0">
                <a:solidFill>
                  <a:srgbClr val="0070C0"/>
                </a:solidFill>
                <a:latin typeface="Times New Roman" pitchFamily="18" charset="0"/>
                <a:cs typeface="Times New Roman" pitchFamily="18" charset="0"/>
              </a:rPr>
            </a:br>
            <a:r>
              <a:rPr lang="el-GR" i="1" dirty="0" smtClean="0">
                <a:solidFill>
                  <a:srgbClr val="0070C0"/>
                </a:solidFill>
                <a:latin typeface="Times New Roman" pitchFamily="18" charset="0"/>
                <a:cs typeface="Times New Roman" pitchFamily="18" charset="0"/>
              </a:rPr>
              <a:t/>
            </a:r>
            <a:br>
              <a:rPr lang="el-GR" i="1" dirty="0" smtClean="0">
                <a:solidFill>
                  <a:srgbClr val="0070C0"/>
                </a:solidFill>
                <a:latin typeface="Times New Roman" pitchFamily="18" charset="0"/>
                <a:cs typeface="Times New Roman" pitchFamily="18" charset="0"/>
              </a:rPr>
            </a:br>
            <a:r>
              <a:rPr lang="el-GR" i="1" dirty="0" smtClean="0">
                <a:solidFill>
                  <a:srgbClr val="0070C0"/>
                </a:solidFill>
                <a:latin typeface="Times New Roman" pitchFamily="18" charset="0"/>
                <a:cs typeface="Times New Roman" pitchFamily="18" charset="0"/>
              </a:rPr>
              <a:t/>
            </a:r>
            <a:br>
              <a:rPr lang="el-GR" i="1" dirty="0" smtClean="0">
                <a:solidFill>
                  <a:srgbClr val="0070C0"/>
                </a:solidFill>
                <a:latin typeface="Times New Roman" pitchFamily="18" charset="0"/>
                <a:cs typeface="Times New Roman" pitchFamily="18" charset="0"/>
              </a:rPr>
            </a:br>
            <a:r>
              <a:rPr lang="el-GR" sz="2200" i="1" dirty="0" smtClean="0">
                <a:solidFill>
                  <a:srgbClr val="0070C0"/>
                </a:solidFill>
                <a:latin typeface="Times New Roman" pitchFamily="18" charset="0"/>
                <a:cs typeface="Times New Roman" pitchFamily="18" charset="0"/>
              </a:rPr>
              <a:t> </a:t>
            </a:r>
            <a:r>
              <a:rPr lang="el-GR" sz="2400" i="1" dirty="0" smtClean="0">
                <a:solidFill>
                  <a:srgbClr val="7030A0"/>
                </a:solidFill>
                <a:latin typeface="Times New Roman" pitchFamily="18" charset="0"/>
                <a:cs typeface="Times New Roman" pitchFamily="18" charset="0"/>
              </a:rPr>
              <a:t>3. Εκπέμπει μηνύματα παιδαγωγικού περιεχομένου; </a:t>
            </a:r>
            <a:r>
              <a:rPr lang="en-US" sz="2400" i="1" dirty="0" smtClean="0">
                <a:solidFill>
                  <a:srgbClr val="7030A0"/>
                </a:solidFill>
                <a:latin typeface="Times New Roman" pitchFamily="18" charset="0"/>
                <a:cs typeface="Times New Roman" pitchFamily="18" charset="0"/>
              </a:rPr>
              <a:t/>
            </a:r>
            <a:br>
              <a:rPr lang="en-US" sz="2400" i="1" dirty="0" smtClean="0">
                <a:solidFill>
                  <a:srgbClr val="7030A0"/>
                </a:solidFill>
                <a:latin typeface="Times New Roman" pitchFamily="18" charset="0"/>
                <a:cs typeface="Times New Roman" pitchFamily="18" charset="0"/>
              </a:rPr>
            </a:br>
            <a:r>
              <a:rPr lang="el-GR" sz="1800" dirty="0" smtClean="0">
                <a:latin typeface="Times New Roman" pitchFamily="18" charset="0"/>
                <a:cs typeface="Times New Roman" pitchFamily="18" charset="0"/>
              </a:rPr>
              <a:t/>
            </a:r>
            <a:br>
              <a:rPr lang="el-GR" sz="1800" dirty="0" smtClean="0">
                <a:latin typeface="Times New Roman" pitchFamily="18" charset="0"/>
                <a:cs typeface="Times New Roman" pitchFamily="18" charset="0"/>
              </a:rPr>
            </a:br>
            <a:r>
              <a:rPr lang="el-GR" sz="1800" b="0" dirty="0" smtClean="0">
                <a:latin typeface="Times New Roman" pitchFamily="18" charset="0"/>
                <a:cs typeface="Times New Roman" pitchFamily="18" charset="0"/>
              </a:rPr>
              <a:t> Κάντε υποθέσεις σχετικά με τον </a:t>
            </a:r>
            <a:r>
              <a:rPr lang="el-GR" sz="1800" dirty="0" smtClean="0">
                <a:latin typeface="Times New Roman" pitchFamily="18" charset="0"/>
                <a:cs typeface="Times New Roman" pitchFamily="18" charset="0"/>
              </a:rPr>
              <a:t>ρόλο </a:t>
            </a:r>
            <a:r>
              <a:rPr lang="el-GR" sz="1800" b="0" dirty="0" smtClean="0">
                <a:latin typeface="Times New Roman" pitchFamily="18" charset="0"/>
                <a:cs typeface="Times New Roman" pitchFamily="18" charset="0"/>
              </a:rPr>
              <a:t>που είχαν τα παιδιά και το </a:t>
            </a:r>
            <a:r>
              <a:rPr lang="el-GR" sz="1800" dirty="0" smtClean="0">
                <a:latin typeface="Times New Roman" pitchFamily="18" charset="0"/>
                <a:cs typeface="Times New Roman" pitchFamily="18" charset="0"/>
              </a:rPr>
              <a:t>ρόλο </a:t>
            </a:r>
            <a:r>
              <a:rPr lang="en-US" sz="1800" dirty="0" smtClean="0">
                <a:latin typeface="Times New Roman" pitchFamily="18" charset="0"/>
                <a:cs typeface="Times New Roman" pitchFamily="18" charset="0"/>
              </a:rPr>
              <a:t>/</a:t>
            </a:r>
            <a:r>
              <a:rPr lang="el-GR" sz="1800" dirty="0" smtClean="0">
                <a:latin typeface="Times New Roman" pitchFamily="18" charset="0"/>
                <a:cs typeface="Times New Roman" pitchFamily="18" charset="0"/>
              </a:rPr>
              <a:t>μεθόδους/πρακτικές </a:t>
            </a:r>
            <a:r>
              <a:rPr lang="el-GR" sz="1800" b="0" dirty="0" smtClean="0">
                <a:latin typeface="Times New Roman" pitchFamily="18" charset="0"/>
                <a:cs typeface="Times New Roman" pitchFamily="18" charset="0"/>
              </a:rPr>
              <a:t>της/του νηπιαγωγού... </a:t>
            </a:r>
            <a:br>
              <a:rPr lang="el-GR" sz="1800" b="0" dirty="0" smtClean="0">
                <a:latin typeface="Times New Roman" pitchFamily="18" charset="0"/>
                <a:cs typeface="Times New Roman" pitchFamily="18" charset="0"/>
              </a:rPr>
            </a:br>
            <a:r>
              <a:rPr lang="el-GR" sz="1800" b="0" dirty="0" smtClean="0">
                <a:latin typeface="Times New Roman" pitchFamily="18" charset="0"/>
                <a:cs typeface="Times New Roman" pitchFamily="18" charset="0"/>
              </a:rPr>
              <a:t/>
            </a:r>
            <a:br>
              <a:rPr lang="el-GR" sz="1800" b="0" dirty="0" smtClean="0">
                <a:latin typeface="Times New Roman" pitchFamily="18" charset="0"/>
                <a:cs typeface="Times New Roman" pitchFamily="18" charset="0"/>
              </a:rPr>
            </a:br>
            <a:r>
              <a:rPr lang="el-GR" sz="1800" b="0" dirty="0" smtClean="0">
                <a:latin typeface="Times New Roman" pitchFamily="18" charset="0"/>
                <a:cs typeface="Times New Roman" pitchFamily="18" charset="0"/>
              </a:rPr>
              <a:t>Μπορείτε να φανταστείτε </a:t>
            </a:r>
            <a:r>
              <a:rPr lang="el-GR" sz="1800" dirty="0" smtClean="0">
                <a:latin typeface="Times New Roman" pitchFamily="18" charset="0"/>
                <a:cs typeface="Times New Roman" pitchFamily="18" charset="0"/>
              </a:rPr>
              <a:t>πώς εξελίχθηκε </a:t>
            </a:r>
            <a:r>
              <a:rPr lang="el-GR" sz="1800" b="0" dirty="0" smtClean="0">
                <a:latin typeface="Times New Roman" pitchFamily="18" charset="0"/>
                <a:cs typeface="Times New Roman" pitchFamily="18" charset="0"/>
              </a:rPr>
              <a:t>η εκπαιδευτική διαδικασία; </a:t>
            </a:r>
            <a:r>
              <a:rPr lang="el-GR" sz="2400" dirty="0" smtClean="0"/>
              <a:t/>
            </a:r>
            <a:br>
              <a:rPr lang="el-GR" sz="2400" dirty="0" smtClean="0"/>
            </a:br>
            <a:r>
              <a:rPr lang="el-GR" sz="1800" b="0" dirty="0" smtClean="0">
                <a:latin typeface="Times New Roman" pitchFamily="18" charset="0"/>
                <a:cs typeface="Times New Roman" pitchFamily="18" charset="0"/>
              </a:rPr>
              <a:t> </a:t>
            </a:r>
            <a:r>
              <a:rPr lang="el-GR" sz="1800" i="1" dirty="0" smtClean="0">
                <a:solidFill>
                  <a:srgbClr val="C00000"/>
                </a:solidFill>
                <a:latin typeface="Times New Roman" pitchFamily="18" charset="0"/>
                <a:cs typeface="Times New Roman" pitchFamily="18" charset="0"/>
              </a:rPr>
              <a:t/>
            </a:r>
            <a:br>
              <a:rPr lang="el-GR" sz="1800" i="1" dirty="0" smtClean="0">
                <a:solidFill>
                  <a:srgbClr val="C00000"/>
                </a:solidFill>
                <a:latin typeface="Times New Roman" pitchFamily="18" charset="0"/>
                <a:cs typeface="Times New Roman" pitchFamily="18" charset="0"/>
              </a:rPr>
            </a:br>
            <a:r>
              <a:rPr lang="el-GR" i="1" dirty="0" smtClean="0">
                <a:solidFill>
                  <a:srgbClr val="C00000"/>
                </a:solidFill>
                <a:latin typeface="Times New Roman" pitchFamily="18" charset="0"/>
                <a:cs typeface="Times New Roman" pitchFamily="18" charset="0"/>
              </a:rPr>
              <a:t/>
            </a:r>
            <a:br>
              <a:rPr lang="el-GR" i="1" dirty="0" smtClean="0">
                <a:solidFill>
                  <a:srgbClr val="C00000"/>
                </a:solidFill>
                <a:latin typeface="Times New Roman" pitchFamily="18" charset="0"/>
                <a:cs typeface="Times New Roman" pitchFamily="18" charset="0"/>
              </a:rPr>
            </a:br>
            <a:r>
              <a:rPr lang="el-GR" i="1" dirty="0" smtClean="0">
                <a:latin typeface="Times New Roman" pitchFamily="18" charset="0"/>
                <a:cs typeface="Times New Roman" pitchFamily="18" charset="0"/>
              </a:rPr>
              <a:t> </a:t>
            </a:r>
            <a:r>
              <a:rPr lang="el-GR" dirty="0" smtClean="0"/>
              <a:t/>
            </a:r>
            <a:br>
              <a:rPr lang="el-GR" dirty="0" smtClean="0"/>
            </a:br>
            <a:endParaRPr lang="el-GR" dirty="0">
              <a:latin typeface="Times New Roman" pitchFamily="18" charset="0"/>
              <a:cs typeface="Times New Roman" pitchFamily="18" charset="0"/>
            </a:endParaRPr>
          </a:p>
        </p:txBody>
      </p:sp>
      <p:pic>
        <p:nvPicPr>
          <p:cNvPr id="16386" name="Picture 2"/>
          <p:cNvPicPr>
            <a:picLocks noGrp="1" noChangeAspect="1" noChangeArrowheads="1"/>
          </p:cNvPicPr>
          <p:nvPr>
            <p:ph idx="1"/>
          </p:nvPr>
        </p:nvPicPr>
        <p:blipFill>
          <a:blip r:embed="rId2" cstate="print"/>
          <a:srcRect/>
          <a:stretch>
            <a:fillRect/>
          </a:stretch>
        </p:blipFill>
        <p:spPr bwMode="auto">
          <a:xfrm>
            <a:off x="3575050" y="571480"/>
            <a:ext cx="5111750" cy="5072098"/>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0"/>
            <a:ext cx="3143273" cy="4357694"/>
          </a:xfrm>
        </p:spPr>
        <p:txBody>
          <a:bodyPr>
            <a:normAutofit fontScale="90000"/>
          </a:bodyPr>
          <a:lstStyle/>
          <a:p>
            <a:r>
              <a:rPr lang="el-GR" i="1" dirty="0" smtClean="0">
                <a:solidFill>
                  <a:srgbClr val="0070C0"/>
                </a:solidFill>
                <a:latin typeface="Times New Roman" pitchFamily="18" charset="0"/>
                <a:cs typeface="Times New Roman" pitchFamily="18" charset="0"/>
              </a:rPr>
              <a:t> </a:t>
            </a:r>
            <a:br>
              <a:rPr lang="el-GR" i="1" dirty="0" smtClean="0">
                <a:solidFill>
                  <a:srgbClr val="0070C0"/>
                </a:solidFill>
                <a:latin typeface="Times New Roman" pitchFamily="18" charset="0"/>
                <a:cs typeface="Times New Roman" pitchFamily="18" charset="0"/>
              </a:rPr>
            </a:br>
            <a:r>
              <a:rPr lang="el-GR" i="1" dirty="0" smtClean="0">
                <a:solidFill>
                  <a:srgbClr val="0070C0"/>
                </a:solidFill>
                <a:latin typeface="Times New Roman" pitchFamily="18" charset="0"/>
                <a:cs typeface="Times New Roman" pitchFamily="18" charset="0"/>
              </a:rPr>
              <a:t/>
            </a:r>
            <a:br>
              <a:rPr lang="el-GR" i="1" dirty="0" smtClean="0">
                <a:solidFill>
                  <a:srgbClr val="0070C0"/>
                </a:solidFill>
                <a:latin typeface="Times New Roman" pitchFamily="18" charset="0"/>
                <a:cs typeface="Times New Roman" pitchFamily="18" charset="0"/>
              </a:rPr>
            </a:br>
            <a:r>
              <a:rPr lang="el-GR" i="1" dirty="0" smtClean="0">
                <a:solidFill>
                  <a:srgbClr val="0070C0"/>
                </a:solidFill>
                <a:latin typeface="Times New Roman" pitchFamily="18" charset="0"/>
                <a:cs typeface="Times New Roman" pitchFamily="18" charset="0"/>
              </a:rPr>
              <a:t/>
            </a:r>
            <a:br>
              <a:rPr lang="el-GR" i="1" dirty="0" smtClean="0">
                <a:solidFill>
                  <a:srgbClr val="0070C0"/>
                </a:solidFill>
                <a:latin typeface="Times New Roman" pitchFamily="18" charset="0"/>
                <a:cs typeface="Times New Roman" pitchFamily="18" charset="0"/>
              </a:rPr>
            </a:br>
            <a:r>
              <a:rPr lang="el-GR" i="1" dirty="0" smtClean="0">
                <a:solidFill>
                  <a:srgbClr val="0070C0"/>
                </a:solidFill>
                <a:latin typeface="Times New Roman" pitchFamily="18" charset="0"/>
                <a:cs typeface="Times New Roman" pitchFamily="18" charset="0"/>
              </a:rPr>
              <a:t/>
            </a:r>
            <a:br>
              <a:rPr lang="el-GR" i="1" dirty="0" smtClean="0">
                <a:solidFill>
                  <a:srgbClr val="0070C0"/>
                </a:solidFill>
                <a:latin typeface="Times New Roman" pitchFamily="18" charset="0"/>
                <a:cs typeface="Times New Roman" pitchFamily="18" charset="0"/>
              </a:rPr>
            </a:br>
            <a:r>
              <a:rPr lang="el-GR" i="1" dirty="0" smtClean="0">
                <a:solidFill>
                  <a:srgbClr val="0070C0"/>
                </a:solidFill>
                <a:latin typeface="Times New Roman" pitchFamily="18" charset="0"/>
                <a:cs typeface="Times New Roman" pitchFamily="18" charset="0"/>
              </a:rPr>
              <a:t/>
            </a:r>
            <a:br>
              <a:rPr lang="el-GR" i="1" dirty="0" smtClean="0">
                <a:solidFill>
                  <a:srgbClr val="0070C0"/>
                </a:solidFill>
                <a:latin typeface="Times New Roman" pitchFamily="18" charset="0"/>
                <a:cs typeface="Times New Roman" pitchFamily="18" charset="0"/>
              </a:rPr>
            </a:br>
            <a:r>
              <a:rPr lang="el-GR" i="1" dirty="0" smtClean="0">
                <a:solidFill>
                  <a:srgbClr val="0070C0"/>
                </a:solidFill>
                <a:latin typeface="Times New Roman" pitchFamily="18" charset="0"/>
                <a:cs typeface="Times New Roman" pitchFamily="18" charset="0"/>
              </a:rPr>
              <a:t/>
            </a:r>
            <a:br>
              <a:rPr lang="el-GR" i="1" dirty="0" smtClean="0">
                <a:solidFill>
                  <a:srgbClr val="0070C0"/>
                </a:solidFill>
                <a:latin typeface="Times New Roman" pitchFamily="18" charset="0"/>
                <a:cs typeface="Times New Roman" pitchFamily="18" charset="0"/>
              </a:rPr>
            </a:br>
            <a:r>
              <a:rPr lang="el-GR" sz="2200" i="1" dirty="0" smtClean="0">
                <a:solidFill>
                  <a:srgbClr val="0070C0"/>
                </a:solidFill>
                <a:latin typeface="Times New Roman" pitchFamily="18" charset="0"/>
                <a:cs typeface="Times New Roman" pitchFamily="18" charset="0"/>
              </a:rPr>
              <a:t> </a:t>
            </a:r>
            <a:br>
              <a:rPr lang="el-GR" sz="2200" i="1" dirty="0" smtClean="0">
                <a:solidFill>
                  <a:srgbClr val="0070C0"/>
                </a:solidFill>
                <a:latin typeface="Times New Roman" pitchFamily="18" charset="0"/>
                <a:cs typeface="Times New Roman" pitchFamily="18" charset="0"/>
              </a:rPr>
            </a:br>
            <a:r>
              <a:rPr lang="el-GR" sz="2200" i="1" dirty="0" smtClean="0">
                <a:solidFill>
                  <a:srgbClr val="0070C0"/>
                </a:solidFill>
                <a:latin typeface="Times New Roman" pitchFamily="18" charset="0"/>
                <a:cs typeface="Times New Roman" pitchFamily="18" charset="0"/>
              </a:rPr>
              <a:t/>
            </a:r>
            <a:br>
              <a:rPr lang="el-GR" sz="2200" i="1" dirty="0" smtClean="0">
                <a:solidFill>
                  <a:srgbClr val="0070C0"/>
                </a:solidFill>
                <a:latin typeface="Times New Roman" pitchFamily="18" charset="0"/>
                <a:cs typeface="Times New Roman" pitchFamily="18" charset="0"/>
              </a:rPr>
            </a:br>
            <a:r>
              <a:rPr lang="el-GR" sz="2200" i="1" dirty="0" smtClean="0">
                <a:solidFill>
                  <a:srgbClr val="0070C0"/>
                </a:solidFill>
                <a:latin typeface="Times New Roman" pitchFamily="18" charset="0"/>
                <a:cs typeface="Times New Roman" pitchFamily="18" charset="0"/>
              </a:rPr>
              <a:t/>
            </a:r>
            <a:br>
              <a:rPr lang="el-GR" sz="2200" i="1" dirty="0" smtClean="0">
                <a:solidFill>
                  <a:srgbClr val="0070C0"/>
                </a:solidFill>
                <a:latin typeface="Times New Roman" pitchFamily="18" charset="0"/>
                <a:cs typeface="Times New Roman" pitchFamily="18" charset="0"/>
              </a:rPr>
            </a:br>
            <a:r>
              <a:rPr lang="el-GR" sz="2200" i="1" dirty="0" smtClean="0">
                <a:solidFill>
                  <a:srgbClr val="0070C0"/>
                </a:solidFill>
                <a:latin typeface="Times New Roman" pitchFamily="18" charset="0"/>
                <a:cs typeface="Times New Roman" pitchFamily="18" charset="0"/>
              </a:rPr>
              <a:t/>
            </a:r>
            <a:br>
              <a:rPr lang="el-GR" sz="2200" i="1" dirty="0" smtClean="0">
                <a:solidFill>
                  <a:srgbClr val="0070C0"/>
                </a:solidFill>
                <a:latin typeface="Times New Roman" pitchFamily="18" charset="0"/>
                <a:cs typeface="Times New Roman" pitchFamily="18" charset="0"/>
              </a:rPr>
            </a:br>
            <a:r>
              <a:rPr lang="el-GR" sz="2200" i="1" dirty="0" smtClean="0">
                <a:solidFill>
                  <a:srgbClr val="0070C0"/>
                </a:solidFill>
                <a:latin typeface="Times New Roman" pitchFamily="18" charset="0"/>
                <a:cs typeface="Times New Roman" pitchFamily="18" charset="0"/>
              </a:rPr>
              <a:t/>
            </a:r>
            <a:br>
              <a:rPr lang="el-GR" sz="2200" i="1" dirty="0" smtClean="0">
                <a:solidFill>
                  <a:srgbClr val="0070C0"/>
                </a:solidFill>
                <a:latin typeface="Times New Roman" pitchFamily="18" charset="0"/>
                <a:cs typeface="Times New Roman" pitchFamily="18" charset="0"/>
              </a:rPr>
            </a:br>
            <a:r>
              <a:rPr lang="el-GR" sz="2200" i="1" dirty="0" smtClean="0">
                <a:solidFill>
                  <a:srgbClr val="0070C0"/>
                </a:solidFill>
                <a:latin typeface="Times New Roman" pitchFamily="18" charset="0"/>
                <a:cs typeface="Times New Roman" pitchFamily="18" charset="0"/>
              </a:rPr>
              <a:t/>
            </a:r>
            <a:br>
              <a:rPr lang="el-GR" sz="2200" i="1" dirty="0" smtClean="0">
                <a:solidFill>
                  <a:srgbClr val="0070C0"/>
                </a:solidFill>
                <a:latin typeface="Times New Roman" pitchFamily="18" charset="0"/>
                <a:cs typeface="Times New Roman" pitchFamily="18" charset="0"/>
              </a:rPr>
            </a:br>
            <a:r>
              <a:rPr lang="el-GR" sz="2200" i="1" dirty="0" smtClean="0">
                <a:solidFill>
                  <a:srgbClr val="0070C0"/>
                </a:solidFill>
                <a:latin typeface="Times New Roman" pitchFamily="18" charset="0"/>
                <a:cs typeface="Times New Roman" pitchFamily="18" charset="0"/>
              </a:rPr>
              <a:t/>
            </a:r>
            <a:br>
              <a:rPr lang="el-GR" sz="2200" i="1" dirty="0" smtClean="0">
                <a:solidFill>
                  <a:srgbClr val="0070C0"/>
                </a:solidFill>
                <a:latin typeface="Times New Roman" pitchFamily="18" charset="0"/>
                <a:cs typeface="Times New Roman" pitchFamily="18" charset="0"/>
              </a:rPr>
            </a:br>
            <a:r>
              <a:rPr lang="el-GR" sz="2400" i="1" dirty="0" smtClean="0">
                <a:solidFill>
                  <a:srgbClr val="7030A0"/>
                </a:solidFill>
                <a:latin typeface="Times New Roman" pitchFamily="18" charset="0"/>
                <a:cs typeface="Times New Roman" pitchFamily="18" charset="0"/>
              </a:rPr>
              <a:t>3. Εκπέμπει μηνύματα παιδαγωγικού περιεχομένου; </a:t>
            </a:r>
            <a:r>
              <a:rPr lang="el-GR" sz="1600" dirty="0" smtClean="0"/>
              <a:t/>
            </a:r>
            <a:br>
              <a:rPr lang="el-GR" sz="1600" dirty="0" smtClean="0"/>
            </a:br>
            <a:r>
              <a:rPr lang="el-GR" sz="1600" dirty="0" smtClean="0"/>
              <a:t/>
            </a:r>
            <a:br>
              <a:rPr lang="el-GR" sz="1600" dirty="0" smtClean="0"/>
            </a:br>
            <a:r>
              <a:rPr lang="el-GR" sz="1600" dirty="0" smtClean="0"/>
              <a:t/>
            </a:r>
            <a:br>
              <a:rPr lang="el-GR" sz="1600" dirty="0" smtClean="0"/>
            </a:br>
            <a:r>
              <a:rPr lang="el-GR" sz="1800" b="0" dirty="0" smtClean="0">
                <a:latin typeface="Times New Roman" pitchFamily="18" charset="0"/>
                <a:cs typeface="Times New Roman" pitchFamily="18" charset="0"/>
              </a:rPr>
              <a:t>Παρατηρήστε </a:t>
            </a:r>
            <a:r>
              <a:rPr lang="el-GR" sz="1800" dirty="0" smtClean="0">
                <a:latin typeface="Times New Roman" pitchFamily="18" charset="0"/>
                <a:cs typeface="Times New Roman" pitchFamily="18" charset="0"/>
              </a:rPr>
              <a:t>τις εργασίες </a:t>
            </a:r>
            <a:r>
              <a:rPr lang="el-GR" sz="1800" b="0" dirty="0" smtClean="0">
                <a:latin typeface="Times New Roman" pitchFamily="18" charset="0"/>
                <a:cs typeface="Times New Roman" pitchFamily="18" charset="0"/>
              </a:rPr>
              <a:t>των παιδιών. </a:t>
            </a:r>
            <a:r>
              <a:rPr lang="el-GR" sz="1800" dirty="0" smtClean="0">
                <a:latin typeface="Times New Roman" pitchFamily="18" charset="0"/>
                <a:cs typeface="Times New Roman" pitchFamily="18" charset="0"/>
              </a:rPr>
              <a:t>Τι έχουν ίδιο</a:t>
            </a:r>
            <a:r>
              <a:rPr lang="el-GR" sz="1800" b="0" dirty="0" smtClean="0">
                <a:latin typeface="Times New Roman" pitchFamily="18" charset="0"/>
                <a:cs typeface="Times New Roman" pitchFamily="18" charset="0"/>
              </a:rPr>
              <a:t>; </a:t>
            </a:r>
            <a:r>
              <a:rPr lang="el-GR" sz="1800" dirty="0" smtClean="0">
                <a:latin typeface="Times New Roman" pitchFamily="18" charset="0"/>
                <a:cs typeface="Times New Roman" pitchFamily="18" charset="0"/>
              </a:rPr>
              <a:t>Τι έχουν διαφορετικό; </a:t>
            </a:r>
            <a:r>
              <a:rPr lang="el-GR" sz="1800" b="0" dirty="0" smtClean="0">
                <a:latin typeface="Times New Roman" pitchFamily="18" charset="0"/>
                <a:cs typeface="Times New Roman" pitchFamily="18" charset="0"/>
              </a:rPr>
              <a:t>Κάντε </a:t>
            </a:r>
            <a:r>
              <a:rPr lang="el-GR" sz="1800" dirty="0" smtClean="0">
                <a:latin typeface="Times New Roman" pitchFamily="18" charset="0"/>
                <a:cs typeface="Times New Roman" pitchFamily="18" charset="0"/>
              </a:rPr>
              <a:t>υποθέσεις σχετικά με τον ρόλο </a:t>
            </a:r>
            <a:r>
              <a:rPr lang="el-GR" sz="1800" b="0" dirty="0" smtClean="0">
                <a:latin typeface="Times New Roman" pitchFamily="18" charset="0"/>
                <a:cs typeface="Times New Roman" pitchFamily="18" charset="0"/>
              </a:rPr>
              <a:t>που είχαν τα παιδιά και το ρόλο της/του νηπιαγωγού... Μπορείτε να φανταστείτε </a:t>
            </a:r>
            <a:r>
              <a:rPr lang="el-GR" sz="1800" dirty="0" smtClean="0">
                <a:latin typeface="Times New Roman" pitchFamily="18" charset="0"/>
                <a:cs typeface="Times New Roman" pitchFamily="18" charset="0"/>
              </a:rPr>
              <a:t>πώς εξελίχθηκε η εκπαιδευτική διαδικασία;</a:t>
            </a:r>
            <a:r>
              <a:rPr lang="el-GR" sz="1800" b="0" dirty="0" smtClean="0">
                <a:latin typeface="Times New Roman" pitchFamily="18" charset="0"/>
                <a:cs typeface="Times New Roman" pitchFamily="18" charset="0"/>
              </a:rPr>
              <a:t/>
            </a:r>
            <a:br>
              <a:rPr lang="el-GR" sz="1800" b="0" dirty="0" smtClean="0">
                <a:latin typeface="Times New Roman" pitchFamily="18" charset="0"/>
                <a:cs typeface="Times New Roman" pitchFamily="18" charset="0"/>
              </a:rPr>
            </a:br>
            <a:r>
              <a:rPr lang="el-GR" sz="1800" b="0" dirty="0" smtClean="0">
                <a:latin typeface="Times New Roman" pitchFamily="18" charset="0"/>
                <a:cs typeface="Times New Roman" pitchFamily="18" charset="0"/>
              </a:rPr>
              <a:t> </a:t>
            </a:r>
            <a:r>
              <a:rPr lang="el-GR" sz="1800" i="1" dirty="0" smtClean="0">
                <a:solidFill>
                  <a:srgbClr val="C00000"/>
                </a:solidFill>
                <a:latin typeface="Times New Roman" pitchFamily="18" charset="0"/>
                <a:cs typeface="Times New Roman" pitchFamily="18" charset="0"/>
              </a:rPr>
              <a:t/>
            </a:r>
            <a:br>
              <a:rPr lang="el-GR" sz="1800" i="1" dirty="0" smtClean="0">
                <a:solidFill>
                  <a:srgbClr val="C00000"/>
                </a:solidFill>
                <a:latin typeface="Times New Roman" pitchFamily="18" charset="0"/>
                <a:cs typeface="Times New Roman" pitchFamily="18" charset="0"/>
              </a:rPr>
            </a:br>
            <a:endParaRPr lang="el-GR" dirty="0">
              <a:latin typeface="Times New Roman" pitchFamily="18" charset="0"/>
              <a:cs typeface="Times New Roman" pitchFamily="18" charset="0"/>
            </a:endParaRPr>
          </a:p>
        </p:txBody>
      </p:sp>
      <p:pic>
        <p:nvPicPr>
          <p:cNvPr id="17410" name="Picture 2"/>
          <p:cNvPicPr>
            <a:picLocks noGrp="1" noChangeAspect="1" noChangeArrowheads="1"/>
          </p:cNvPicPr>
          <p:nvPr>
            <p:ph idx="1"/>
          </p:nvPr>
        </p:nvPicPr>
        <p:blipFill>
          <a:blip r:embed="rId2"/>
          <a:srcRect/>
          <a:stretch>
            <a:fillRect/>
          </a:stretch>
        </p:blipFill>
        <p:spPr bwMode="auto">
          <a:xfrm>
            <a:off x="3575050" y="571480"/>
            <a:ext cx="5111750" cy="5286412"/>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pPr algn="ctr">
              <a:buNone/>
            </a:pPr>
            <a:r>
              <a:rPr lang="el-GR" sz="2400" dirty="0" smtClean="0">
                <a:latin typeface="Times New Roman" pitchFamily="18" charset="0"/>
                <a:cs typeface="Times New Roman" pitchFamily="18" charset="0"/>
              </a:rPr>
              <a:t>Βιβλιογραφία </a:t>
            </a:r>
          </a:p>
          <a:p>
            <a:r>
              <a:rPr lang="el-GR" sz="2400" dirty="0" err="1" smtClean="0">
                <a:latin typeface="Times New Roman" pitchFamily="18" charset="0"/>
                <a:cs typeface="Times New Roman" pitchFamily="18" charset="0"/>
              </a:rPr>
              <a:t>Ανδρούσου</a:t>
            </a:r>
            <a:r>
              <a:rPr lang="el-GR" sz="2400" dirty="0" smtClean="0">
                <a:latin typeface="Times New Roman" pitchFamily="18" charset="0"/>
                <a:cs typeface="Times New Roman" pitchFamily="18" charset="0"/>
              </a:rPr>
              <a:t>, Α., </a:t>
            </a:r>
            <a:r>
              <a:rPr lang="el-GR" sz="2400" dirty="0" err="1" smtClean="0">
                <a:latin typeface="Times New Roman" pitchFamily="18" charset="0"/>
                <a:cs typeface="Times New Roman" pitchFamily="18" charset="0"/>
              </a:rPr>
              <a:t>Κορτέση</a:t>
            </a:r>
            <a:r>
              <a:rPr lang="el-GR" sz="2400" dirty="0" smtClean="0">
                <a:latin typeface="Times New Roman" pitchFamily="18" charset="0"/>
                <a:cs typeface="Times New Roman" pitchFamily="18" charset="0"/>
              </a:rPr>
              <a:t>-</a:t>
            </a:r>
            <a:r>
              <a:rPr lang="el-GR" sz="2400" dirty="0" err="1" smtClean="0">
                <a:latin typeface="Times New Roman" pitchFamily="18" charset="0"/>
                <a:cs typeface="Times New Roman" pitchFamily="18" charset="0"/>
              </a:rPr>
              <a:t>Δαθέρμου</a:t>
            </a:r>
            <a:r>
              <a:rPr lang="el-GR" sz="2400" dirty="0" smtClean="0">
                <a:latin typeface="Times New Roman" pitchFamily="18" charset="0"/>
                <a:cs typeface="Times New Roman" pitchFamily="18" charset="0"/>
              </a:rPr>
              <a:t>, Χ., Τσάφος, Β. (2016). Η παρατήρηση ως εργαλείο των εκπαιδευτικών. Στο: </a:t>
            </a:r>
            <a:r>
              <a:rPr lang="el-GR" sz="2400" i="1" dirty="0" smtClean="0">
                <a:latin typeface="Times New Roman" pitchFamily="18" charset="0"/>
                <a:cs typeface="Times New Roman" pitchFamily="18" charset="0"/>
              </a:rPr>
              <a:t>Διερεύνηση και κατανόηση παραμέτρων της εκπαιδευτικής διαδικασίας, </a:t>
            </a:r>
            <a:r>
              <a:rPr lang="el-GR" sz="2400" dirty="0" smtClean="0">
                <a:latin typeface="Times New Roman" pitchFamily="18" charset="0"/>
                <a:cs typeface="Times New Roman" pitchFamily="18" charset="0"/>
              </a:rPr>
              <a:t>Τσάφος Β. (</a:t>
            </a:r>
            <a:r>
              <a:rPr lang="el-GR" sz="2400" dirty="0" err="1" smtClean="0">
                <a:latin typeface="Times New Roman" pitchFamily="18" charset="0"/>
                <a:cs typeface="Times New Roman" pitchFamily="18" charset="0"/>
              </a:rPr>
              <a:t>επιμ</a:t>
            </a:r>
            <a:r>
              <a:rPr lang="el-GR" sz="2400" dirty="0" smtClean="0">
                <a:latin typeface="Times New Roman" pitchFamily="18" charset="0"/>
                <a:cs typeface="Times New Roman" pitchFamily="18" charset="0"/>
              </a:rPr>
              <a:t>.), (</a:t>
            </a:r>
            <a:r>
              <a:rPr lang="el-GR" sz="2400" i="1" dirty="0" smtClean="0">
                <a:latin typeface="Times New Roman" pitchFamily="18" charset="0"/>
                <a:cs typeface="Times New Roman" pitchFamily="18" charset="0"/>
              </a:rPr>
              <a:t>Τεύχος 2 , </a:t>
            </a:r>
            <a:r>
              <a:rPr lang="el-GR" sz="2400" i="1" dirty="0" err="1" smtClean="0">
                <a:latin typeface="Times New Roman" pitchFamily="18" charset="0"/>
                <a:cs typeface="Times New Roman" pitchFamily="18" charset="0"/>
              </a:rPr>
              <a:t>σσ</a:t>
            </a:r>
            <a:r>
              <a:rPr lang="el-GR" sz="2400" i="1" dirty="0" smtClean="0">
                <a:latin typeface="Times New Roman" pitchFamily="18" charset="0"/>
                <a:cs typeface="Times New Roman" pitchFamily="18" charset="0"/>
              </a:rPr>
              <a:t>. 49-69).</a:t>
            </a:r>
            <a:endParaRPr lang="el-GR" sz="2400" i="1" dirty="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7000892" cy="642918"/>
          </a:xfrm>
        </p:spPr>
        <p:txBody>
          <a:bodyPr>
            <a:normAutofit fontScale="90000"/>
          </a:bodyPr>
          <a:lstStyle/>
          <a:p>
            <a:pPr>
              <a:lnSpc>
                <a:spcPct val="80000"/>
              </a:lnSpc>
            </a:pPr>
            <a:r>
              <a:rPr lang="el-GR" sz="2400" b="1" dirty="0" smtClean="0"/>
              <a:t/>
            </a:r>
            <a:br>
              <a:rPr lang="el-GR" sz="2400" b="1" dirty="0" smtClean="0"/>
            </a:br>
            <a:r>
              <a:rPr lang="el-GR" sz="2700" b="1" dirty="0" smtClean="0">
                <a:latin typeface="Times New Roman" pitchFamily="18" charset="0"/>
                <a:cs typeface="Times New Roman" pitchFamily="18" charset="0"/>
              </a:rPr>
              <a:t> Οι άξονες της παρατήρησης</a:t>
            </a:r>
            <a:r>
              <a:rPr lang="el-GR" sz="2400" b="1" dirty="0" smtClean="0">
                <a:latin typeface="Times New Roman" pitchFamily="18" charset="0"/>
                <a:cs typeface="Times New Roman" pitchFamily="18" charset="0"/>
              </a:rPr>
              <a:t/>
            </a:r>
            <a:br>
              <a:rPr lang="el-GR" sz="24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714356"/>
            <a:ext cx="7000892" cy="6143644"/>
          </a:xfrm>
        </p:spPr>
        <p:txBody>
          <a:bodyPr>
            <a:normAutofit/>
          </a:bodyPr>
          <a:lstStyle/>
          <a:p>
            <a:r>
              <a:rPr lang="el-GR" sz="1900" dirty="0" smtClean="0">
                <a:latin typeface="Times New Roman" pitchFamily="18" charset="0"/>
                <a:cs typeface="Times New Roman" pitchFamily="18" charset="0"/>
              </a:rPr>
              <a:t>Όπως έχουμε ήδη επισημάνει, υπάρχουν </a:t>
            </a:r>
            <a:r>
              <a:rPr lang="el-GR" sz="1900" b="1" dirty="0" smtClean="0">
                <a:latin typeface="Times New Roman" pitchFamily="18" charset="0"/>
                <a:cs typeface="Times New Roman" pitchFamily="18" charset="0"/>
              </a:rPr>
              <a:t>πολλοί τρόποι παρατήρησης.</a:t>
            </a:r>
            <a:r>
              <a:rPr lang="el-GR" sz="1900" dirty="0" smtClean="0">
                <a:latin typeface="Times New Roman" pitchFamily="18" charset="0"/>
                <a:cs typeface="Times New Roman" pitchFamily="18" charset="0"/>
              </a:rPr>
              <a:t> </a:t>
            </a:r>
          </a:p>
          <a:p>
            <a:pPr lvl="1"/>
            <a:r>
              <a:rPr lang="el-GR" sz="1900" i="1" dirty="0" smtClean="0">
                <a:latin typeface="Times New Roman" pitchFamily="18" charset="0"/>
                <a:cs typeface="Times New Roman" pitchFamily="18" charset="0"/>
              </a:rPr>
              <a:t>Αντίστοιχα υπάρχουν και </a:t>
            </a:r>
            <a:r>
              <a:rPr lang="el-GR" sz="1900" b="1" i="1" dirty="0" smtClean="0">
                <a:latin typeface="Times New Roman" pitchFamily="18" charset="0"/>
                <a:cs typeface="Times New Roman" pitchFamily="18" charset="0"/>
              </a:rPr>
              <a:t>ποικίλοι άξονες </a:t>
            </a:r>
            <a:r>
              <a:rPr lang="el-GR" sz="1900" i="1" dirty="0" smtClean="0">
                <a:latin typeface="Times New Roman" pitchFamily="18" charset="0"/>
                <a:cs typeface="Times New Roman" pitchFamily="18" charset="0"/>
              </a:rPr>
              <a:t>με βάση τους οποίους μπορεί κανείς </a:t>
            </a:r>
            <a:r>
              <a:rPr lang="el-GR" sz="1900" i="1" dirty="0" smtClean="0">
                <a:solidFill>
                  <a:srgbClr val="FF0000"/>
                </a:solidFill>
                <a:latin typeface="Times New Roman" pitchFamily="18" charset="0"/>
                <a:cs typeface="Times New Roman" pitchFamily="18" charset="0"/>
              </a:rPr>
              <a:t>να παρατηρήσει </a:t>
            </a:r>
            <a:r>
              <a:rPr lang="el-GR" sz="1900" i="1" dirty="0" smtClean="0">
                <a:latin typeface="Times New Roman" pitchFamily="18" charset="0"/>
                <a:cs typeface="Times New Roman" pitchFamily="18" charset="0"/>
              </a:rPr>
              <a:t>μια εκπαιδευτική συνθήκη ή την εκπαιδευτική πράξη. </a:t>
            </a:r>
          </a:p>
          <a:p>
            <a:endParaRPr lang="el-GR" sz="1900" dirty="0" smtClean="0">
              <a:latin typeface="Times New Roman" pitchFamily="18" charset="0"/>
              <a:cs typeface="Times New Roman" pitchFamily="18" charset="0"/>
            </a:endParaRPr>
          </a:p>
          <a:p>
            <a:r>
              <a:rPr lang="el-GR" sz="1900" dirty="0" smtClean="0">
                <a:latin typeface="Times New Roman" pitchFamily="18" charset="0"/>
                <a:cs typeface="Times New Roman" pitchFamily="18" charset="0"/>
              </a:rPr>
              <a:t>Θα παρουσιάσουμε </a:t>
            </a:r>
            <a:r>
              <a:rPr lang="el-GR" sz="1900" b="1" dirty="0" smtClean="0">
                <a:latin typeface="Times New Roman" pitchFamily="18" charset="0"/>
                <a:cs typeface="Times New Roman" pitchFamily="18" charset="0"/>
              </a:rPr>
              <a:t>άξονες παρατήρησης</a:t>
            </a:r>
            <a:r>
              <a:rPr lang="el-GR" sz="1900" dirty="0" smtClean="0">
                <a:latin typeface="Times New Roman" pitchFamily="18" charset="0"/>
                <a:cs typeface="Times New Roman" pitchFamily="18" charset="0"/>
              </a:rPr>
              <a:t>, </a:t>
            </a:r>
          </a:p>
          <a:p>
            <a:pPr lvl="1"/>
            <a:r>
              <a:rPr lang="el-GR" sz="1900" i="1" dirty="0" smtClean="0">
                <a:latin typeface="Times New Roman" pitchFamily="18" charset="0"/>
                <a:cs typeface="Times New Roman" pitchFamily="18" charset="0"/>
              </a:rPr>
              <a:t>με βάση τους οποίους  μπορούμε να προσεγγίσουμε συνολικά </a:t>
            </a:r>
            <a:r>
              <a:rPr lang="el-GR" sz="1900" i="1" dirty="0" smtClean="0">
                <a:solidFill>
                  <a:srgbClr val="FF0000"/>
                </a:solidFill>
                <a:latin typeface="Times New Roman" pitchFamily="18" charset="0"/>
                <a:cs typeface="Times New Roman" pitchFamily="18" charset="0"/>
              </a:rPr>
              <a:t>την εκπαιδευτική διαδικασία</a:t>
            </a:r>
            <a:r>
              <a:rPr lang="el-GR" sz="1900" i="1" dirty="0" smtClean="0">
                <a:latin typeface="Times New Roman" pitchFamily="18" charset="0"/>
                <a:cs typeface="Times New Roman" pitchFamily="18" charset="0"/>
              </a:rPr>
              <a:t>. </a:t>
            </a:r>
          </a:p>
          <a:p>
            <a:pPr lvl="1"/>
            <a:endParaRPr lang="el-GR" sz="1900" i="1" dirty="0" smtClean="0">
              <a:solidFill>
                <a:srgbClr val="FF0000"/>
              </a:solidFill>
              <a:latin typeface="Times New Roman" pitchFamily="18" charset="0"/>
              <a:cs typeface="Times New Roman" pitchFamily="18" charset="0"/>
            </a:endParaRPr>
          </a:p>
          <a:p>
            <a:pPr lvl="1"/>
            <a:r>
              <a:rPr lang="el-GR" sz="1900" i="1" dirty="0" smtClean="0">
                <a:solidFill>
                  <a:srgbClr val="FF0000"/>
                </a:solidFill>
                <a:latin typeface="Times New Roman" pitchFamily="18" charset="0"/>
                <a:cs typeface="Times New Roman" pitchFamily="18" charset="0"/>
              </a:rPr>
              <a:t>να κατανοήσουμε την εκπαιδευτική πράξη </a:t>
            </a:r>
            <a:r>
              <a:rPr lang="el-GR" sz="1900" i="1" dirty="0" smtClean="0">
                <a:latin typeface="Times New Roman" pitchFamily="18" charset="0"/>
                <a:cs typeface="Times New Roman" pitchFamily="18" charset="0"/>
              </a:rPr>
              <a:t>στο συγκεκριμένο εκπαιδευτικό και </a:t>
            </a:r>
            <a:r>
              <a:rPr lang="el-GR" sz="1900" i="1" dirty="0" err="1" smtClean="0">
                <a:latin typeface="Times New Roman" pitchFamily="18" charset="0"/>
                <a:cs typeface="Times New Roman" pitchFamily="18" charset="0"/>
              </a:rPr>
              <a:t>κοινωνικο</a:t>
            </a:r>
            <a:r>
              <a:rPr lang="el-GR" sz="1900" i="1" dirty="0" smtClean="0">
                <a:latin typeface="Times New Roman" pitchFamily="18" charset="0"/>
                <a:cs typeface="Times New Roman" pitchFamily="18" charset="0"/>
              </a:rPr>
              <a:t>-πολιτισμικό πλαίσιο. </a:t>
            </a:r>
          </a:p>
          <a:p>
            <a:pPr lvl="1" algn="ctr"/>
            <a:r>
              <a:rPr lang="el-GR" sz="1900" b="1" i="1" dirty="0" smtClean="0">
                <a:latin typeface="Times New Roman" pitchFamily="18" charset="0"/>
                <a:cs typeface="Times New Roman" pitchFamily="18" charset="0"/>
              </a:rPr>
              <a:t>1. Το πλαίσιο και η σημασία του</a:t>
            </a:r>
          </a:p>
          <a:p>
            <a:pPr lvl="1" algn="ctr"/>
            <a:r>
              <a:rPr lang="el-GR" sz="1900" b="1" i="1" dirty="0" smtClean="0">
                <a:latin typeface="Times New Roman" pitchFamily="18" charset="0"/>
                <a:cs typeface="Times New Roman" pitchFamily="18" charset="0"/>
              </a:rPr>
              <a:t>2. Χώρος</a:t>
            </a:r>
          </a:p>
          <a:p>
            <a:pPr lvl="1" algn="ctr"/>
            <a:r>
              <a:rPr lang="el-GR" sz="1900" b="1" i="1" dirty="0" smtClean="0">
                <a:latin typeface="Times New Roman" pitchFamily="18" charset="0"/>
                <a:cs typeface="Times New Roman" pitchFamily="18" charset="0"/>
              </a:rPr>
              <a:t>3. Εκπαιδευτικός και παιδιά</a:t>
            </a:r>
          </a:p>
          <a:p>
            <a:pPr lvl="1"/>
            <a:endParaRPr lang="el-GR" sz="2000" dirty="0" smtClean="0">
              <a:latin typeface="Times New Roman" pitchFamily="18" charset="0"/>
              <a:cs typeface="Times New Roman" pitchFamily="18" charset="0"/>
            </a:endParaRPr>
          </a:p>
          <a:p>
            <a:endParaRPr lang="el-GR" sz="2000" dirty="0" smtClean="0"/>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357166"/>
            <a:ext cx="7772400" cy="785818"/>
          </a:xfrm>
        </p:spPr>
        <p:txBody>
          <a:bodyPr/>
          <a:lstStyle/>
          <a:p>
            <a:r>
              <a:rPr lang="el-GR" sz="2400" b="1" dirty="0" smtClean="0"/>
              <a:t>Βιβλιογραφία για μελέτη που αφορά το  επόμενο μάθημα</a:t>
            </a:r>
            <a:endParaRPr lang="el-GR" sz="2400" b="1" dirty="0"/>
          </a:p>
        </p:txBody>
      </p:sp>
      <p:sp>
        <p:nvSpPr>
          <p:cNvPr id="3" name="2 - Θέση περιεχομένου"/>
          <p:cNvSpPr>
            <a:spLocks noGrp="1"/>
          </p:cNvSpPr>
          <p:nvPr>
            <p:ph idx="1"/>
          </p:nvPr>
        </p:nvSpPr>
        <p:spPr>
          <a:xfrm>
            <a:off x="685800" y="1500174"/>
            <a:ext cx="7772400" cy="5072098"/>
          </a:xfrm>
        </p:spPr>
        <p:txBody>
          <a:bodyPr/>
          <a:lstStyle/>
          <a:p>
            <a:r>
              <a:rPr lang="el-GR" sz="1800" dirty="0" smtClean="0"/>
              <a:t>Γερμανός, Δ. (1998). </a:t>
            </a:r>
            <a:r>
              <a:rPr lang="el-GR" sz="1800" b="1" i="1" dirty="0" smtClean="0"/>
              <a:t>Χώρος και διαδικασίες αγωγής. Η παιδαγωγική ποιότητα του χώρου</a:t>
            </a:r>
            <a:r>
              <a:rPr lang="el-GR" sz="1800" dirty="0" smtClean="0"/>
              <a:t>. Αθήνα: </a:t>
            </a:r>
            <a:r>
              <a:rPr lang="el-GR" sz="1800" dirty="0" err="1" smtClean="0"/>
              <a:t>Gutenberg</a:t>
            </a:r>
            <a:r>
              <a:rPr lang="el-GR" sz="1800" dirty="0" smtClean="0"/>
              <a:t>. </a:t>
            </a:r>
          </a:p>
          <a:p>
            <a:r>
              <a:rPr lang="el-GR" sz="1800" dirty="0" smtClean="0"/>
              <a:t> </a:t>
            </a:r>
          </a:p>
          <a:p>
            <a:r>
              <a:rPr lang="el-GR" sz="1800" dirty="0" smtClean="0"/>
              <a:t>Γερμανός, Δ. (2006). </a:t>
            </a:r>
            <a:r>
              <a:rPr lang="el-GR" sz="1800" b="1" i="1" dirty="0" smtClean="0"/>
              <a:t>Οι τοίχοι της γνώσης. Σχολικός χώρος και εκπαίδευση</a:t>
            </a:r>
            <a:r>
              <a:rPr lang="el-GR" sz="1800" dirty="0" smtClean="0"/>
              <a:t>. Αθήνα: </a:t>
            </a:r>
            <a:r>
              <a:rPr lang="el-GR" sz="1800" dirty="0" err="1" smtClean="0"/>
              <a:t>Gutenberg</a:t>
            </a:r>
            <a:r>
              <a:rPr lang="el-GR" sz="1800" dirty="0" smtClean="0"/>
              <a:t>.</a:t>
            </a:r>
          </a:p>
          <a:p>
            <a:r>
              <a:rPr lang="el-GR" sz="1800" dirty="0" smtClean="0"/>
              <a:t> </a:t>
            </a:r>
          </a:p>
          <a:p>
            <a:r>
              <a:rPr lang="el-GR" sz="1800" dirty="0" err="1" smtClean="0"/>
              <a:t>Κουτσουβάνου</a:t>
            </a:r>
            <a:r>
              <a:rPr lang="el-GR" sz="1800" dirty="0" smtClean="0"/>
              <a:t>, Ε., &amp; </a:t>
            </a:r>
            <a:r>
              <a:rPr lang="el-GR" sz="1800" dirty="0" err="1" smtClean="0"/>
              <a:t>Γιαλαμάς</a:t>
            </a:r>
            <a:r>
              <a:rPr lang="el-GR" sz="1800" dirty="0" smtClean="0"/>
              <a:t>, Β. (1999). </a:t>
            </a:r>
            <a:r>
              <a:rPr lang="el-GR" sz="1800" b="1" i="1" dirty="0" smtClean="0"/>
              <a:t>Ο χώρος του νηπιαγωγείου και οι διαδικασίες μάθησης και διδασκαλίας.</a:t>
            </a:r>
            <a:r>
              <a:rPr lang="el-GR" sz="1800" dirty="0" smtClean="0"/>
              <a:t> Αθήνα: Οδυσσέας.</a:t>
            </a:r>
          </a:p>
          <a:p>
            <a:r>
              <a:rPr lang="el-GR" sz="1800" dirty="0" smtClean="0"/>
              <a:t> </a:t>
            </a:r>
          </a:p>
          <a:p>
            <a:r>
              <a:rPr lang="el-GR" sz="1800" dirty="0" err="1" smtClean="0"/>
              <a:t>Σιβροπούλου</a:t>
            </a:r>
            <a:r>
              <a:rPr lang="el-GR" sz="1800" dirty="0" smtClean="0"/>
              <a:t>, Ρ. (2009). </a:t>
            </a:r>
            <a:r>
              <a:rPr lang="el-GR" sz="1800" b="1" i="1" dirty="0" smtClean="0"/>
              <a:t>Η οργάνωση και ο σχεδιασμός του χώρου (νηπιαγωγείου) στο πλαίσιο του παιχνιδιού</a:t>
            </a:r>
            <a:r>
              <a:rPr lang="el-GR" sz="1800" dirty="0" smtClean="0"/>
              <a:t>. Αθήνα: Πατάκη.</a:t>
            </a:r>
          </a:p>
          <a:p>
            <a:endParaRPr lang="el-GR" sz="1800" dirty="0" smtClean="0"/>
          </a:p>
          <a:p>
            <a:r>
              <a:rPr lang="el-GR" sz="1800" dirty="0" smtClean="0">
                <a:solidFill>
                  <a:srgbClr val="FF0000"/>
                </a:solidFill>
              </a:rPr>
              <a:t>Διαβάζετε το άρθρο στο </a:t>
            </a:r>
            <a:r>
              <a:rPr lang="en-US" sz="1800" dirty="0" smtClean="0">
                <a:solidFill>
                  <a:srgbClr val="FF0000"/>
                </a:solidFill>
              </a:rPr>
              <a:t>eclass </a:t>
            </a:r>
            <a:r>
              <a:rPr lang="el-GR" sz="1800" dirty="0" smtClean="0"/>
              <a:t> του Δ. Γερμανού :  </a:t>
            </a:r>
            <a:r>
              <a:rPr lang="el-GR" sz="1800" b="1" i="1" dirty="0" smtClean="0"/>
              <a:t>Ο χώρος ως παράγοντας αναβάθμισης του εκπαιδευτικού περιβάλλοντος στο νηπιαγωγείο </a:t>
            </a:r>
          </a:p>
          <a:p>
            <a:r>
              <a:rPr lang="el-GR" sz="1800" i="1" dirty="0" smtClean="0"/>
              <a:t>Επιλέγετε μια παράγραφο που σας άρεσε για συζήτηση στην τάξη την </a:t>
            </a:r>
            <a:r>
              <a:rPr lang="el-GR" sz="1800" i="1" smtClean="0"/>
              <a:t>επόμενη φορά. </a:t>
            </a:r>
            <a:endParaRPr lang="el-GR" sz="1800" i="1" dirty="0"/>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85794"/>
          </a:xfrm>
        </p:spPr>
        <p:txBody>
          <a:bodyPr>
            <a:normAutofit fontScale="90000"/>
          </a:bodyPr>
          <a:lstStyle/>
          <a:p>
            <a:pPr>
              <a:lnSpc>
                <a:spcPct val="80000"/>
              </a:lnSpc>
            </a:pPr>
            <a:r>
              <a:rPr lang="el-GR" sz="2400" b="1" dirty="0" smtClean="0"/>
              <a:t/>
            </a:r>
            <a:br>
              <a:rPr lang="el-GR" sz="2400" b="1" dirty="0" smtClean="0"/>
            </a:br>
            <a:r>
              <a:rPr lang="el-GR" sz="2700" b="1" dirty="0" smtClean="0">
                <a:latin typeface="Times New Roman" pitchFamily="18" charset="0"/>
                <a:cs typeface="Times New Roman" pitchFamily="18" charset="0"/>
              </a:rPr>
              <a:t> Οι άξονες της παρατήρησης</a:t>
            </a:r>
            <a:r>
              <a:rPr lang="el-GR" sz="2400" b="1" dirty="0" smtClean="0">
                <a:latin typeface="Times New Roman" pitchFamily="18" charset="0"/>
                <a:cs typeface="Times New Roman" pitchFamily="18" charset="0"/>
              </a:rPr>
              <a:t/>
            </a:r>
            <a:br>
              <a:rPr lang="el-GR" sz="24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6715140" cy="6000768"/>
          </a:xfrm>
        </p:spPr>
        <p:txBody>
          <a:bodyPr>
            <a:normAutofit/>
          </a:bodyPr>
          <a:lstStyle/>
          <a:p>
            <a:r>
              <a:rPr lang="el-GR" sz="2000" b="1" dirty="0" smtClean="0">
                <a:latin typeface="Times New Roman" pitchFamily="18" charset="0"/>
                <a:cs typeface="Times New Roman" pitchFamily="18" charset="0"/>
              </a:rPr>
              <a:t>Παρατηρούμε,</a:t>
            </a:r>
            <a:r>
              <a:rPr lang="el-GR" sz="2000" dirty="0" smtClean="0">
                <a:latin typeface="Times New Roman" pitchFamily="18" charset="0"/>
                <a:cs typeface="Times New Roman" pitchFamily="18" charset="0"/>
              </a:rPr>
              <a:t> δηλαδή, </a:t>
            </a:r>
          </a:p>
          <a:p>
            <a:pPr lvl="1"/>
            <a:r>
              <a:rPr lang="el-GR" sz="2000" dirty="0" smtClean="0">
                <a:solidFill>
                  <a:srgbClr val="FF0000"/>
                </a:solidFill>
                <a:latin typeface="Times New Roman" pitchFamily="18" charset="0"/>
                <a:cs typeface="Times New Roman" pitchFamily="18" charset="0"/>
              </a:rPr>
              <a:t>κάθε πράξη και λέξη </a:t>
            </a:r>
            <a:r>
              <a:rPr lang="el-GR" sz="2000" dirty="0" smtClean="0">
                <a:latin typeface="Times New Roman" pitchFamily="18" charset="0"/>
                <a:cs typeface="Times New Roman" pitchFamily="18" charset="0"/>
              </a:rPr>
              <a:t>όλων των συμμετεχόντων </a:t>
            </a:r>
          </a:p>
          <a:p>
            <a:pPr lvl="1"/>
            <a:endParaRPr lang="el-GR" sz="2000" dirty="0" smtClean="0">
              <a:solidFill>
                <a:srgbClr val="FF0000"/>
              </a:solidFill>
              <a:latin typeface="Times New Roman" pitchFamily="18" charset="0"/>
              <a:cs typeface="Times New Roman" pitchFamily="18" charset="0"/>
            </a:endParaRPr>
          </a:p>
          <a:p>
            <a:pPr lvl="1"/>
            <a:r>
              <a:rPr lang="el-GR" sz="2000" dirty="0" smtClean="0">
                <a:solidFill>
                  <a:srgbClr val="FF0000"/>
                </a:solidFill>
                <a:latin typeface="Times New Roman" pitchFamily="18" charset="0"/>
                <a:cs typeface="Times New Roman" pitchFamily="18" charset="0"/>
              </a:rPr>
              <a:t>στην αλληλεπίδραση τους </a:t>
            </a:r>
            <a:r>
              <a:rPr lang="el-GR" sz="2000" dirty="0" smtClean="0">
                <a:latin typeface="Times New Roman" pitchFamily="18" charset="0"/>
                <a:cs typeface="Times New Roman" pitchFamily="18" charset="0"/>
              </a:rPr>
              <a:t>και </a:t>
            </a:r>
          </a:p>
          <a:p>
            <a:pPr lvl="1"/>
            <a:endParaRPr lang="el-GR" sz="2000" dirty="0" smtClean="0">
              <a:latin typeface="Times New Roman" pitchFamily="18" charset="0"/>
              <a:cs typeface="Times New Roman" pitchFamily="18" charset="0"/>
            </a:endParaRPr>
          </a:p>
          <a:p>
            <a:pPr lvl="1"/>
            <a:r>
              <a:rPr lang="el-GR" sz="2000" dirty="0" smtClean="0">
                <a:latin typeface="Times New Roman" pitchFamily="18" charset="0"/>
                <a:cs typeface="Times New Roman" pitchFamily="18" charset="0"/>
              </a:rPr>
              <a:t>ως μια </a:t>
            </a:r>
            <a:r>
              <a:rPr lang="el-GR" sz="2000" dirty="0" smtClean="0">
                <a:solidFill>
                  <a:srgbClr val="FF0000"/>
                </a:solidFill>
                <a:latin typeface="Times New Roman" pitchFamily="18" charset="0"/>
                <a:cs typeface="Times New Roman" pitchFamily="18" charset="0"/>
              </a:rPr>
              <a:t>χρονική </a:t>
            </a:r>
            <a:r>
              <a:rPr lang="el-GR" sz="2000" dirty="0" smtClean="0">
                <a:latin typeface="Times New Roman" pitchFamily="18" charset="0"/>
                <a:cs typeface="Times New Roman" pitchFamily="18" charset="0"/>
              </a:rPr>
              <a:t>ακολουθία των συμβάντων (τι γίνεται δηλαδή κάθε στιγμή) </a:t>
            </a:r>
          </a:p>
          <a:p>
            <a:pPr lvl="1"/>
            <a:endParaRPr lang="el-GR" sz="2000" dirty="0" smtClean="0">
              <a:latin typeface="Times New Roman" pitchFamily="18" charset="0"/>
              <a:cs typeface="Times New Roman" pitchFamily="18" charset="0"/>
            </a:endParaRPr>
          </a:p>
          <a:p>
            <a:pPr lvl="1"/>
            <a:r>
              <a:rPr lang="el-GR" sz="2000" dirty="0" smtClean="0">
                <a:solidFill>
                  <a:srgbClr val="FF0000"/>
                </a:solidFill>
                <a:latin typeface="Times New Roman" pitchFamily="18" charset="0"/>
                <a:cs typeface="Times New Roman" pitchFamily="18" charset="0"/>
              </a:rPr>
              <a:t>στον συγκεκριμένο τόπο </a:t>
            </a:r>
            <a:r>
              <a:rPr lang="el-GR" sz="2000" dirty="0" smtClean="0">
                <a:latin typeface="Times New Roman" pitchFamily="18" charset="0"/>
                <a:cs typeface="Times New Roman" pitchFamily="18" charset="0"/>
              </a:rPr>
              <a:t>και υπό την επίδραση ποικίλων </a:t>
            </a:r>
            <a:r>
              <a:rPr lang="el-GR" sz="2000" dirty="0" smtClean="0">
                <a:solidFill>
                  <a:srgbClr val="FF0000"/>
                </a:solidFill>
                <a:latin typeface="Times New Roman" pitchFamily="18" charset="0"/>
                <a:cs typeface="Times New Roman" pitchFamily="18" charset="0"/>
              </a:rPr>
              <a:t>παραμέτρων. </a:t>
            </a:r>
          </a:p>
          <a:p>
            <a:pPr lvl="1">
              <a:buNone/>
            </a:pPr>
            <a:endParaRPr lang="el-GR" sz="2200" dirty="0" smtClean="0">
              <a:latin typeface="Times New Roman" pitchFamily="18" charset="0"/>
              <a:cs typeface="Times New Roman" pitchFamily="18" charset="0"/>
            </a:endParaRPr>
          </a:p>
          <a:p>
            <a:pPr>
              <a:buNone/>
            </a:pPr>
            <a:endParaRPr lang="el-GR" sz="2000" dirty="0" smtClean="0"/>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85794"/>
          </a:xfrm>
        </p:spPr>
        <p:txBody>
          <a:bodyPr>
            <a:normAutofit fontScale="90000"/>
          </a:bodyPr>
          <a:lstStyle/>
          <a:p>
            <a:pPr>
              <a:lnSpc>
                <a:spcPct val="80000"/>
              </a:lnSpc>
            </a:pPr>
            <a:r>
              <a:rPr lang="el-GR" sz="2400" b="1" dirty="0" smtClean="0"/>
              <a:t/>
            </a:r>
            <a:br>
              <a:rPr lang="el-GR" sz="2400" b="1" dirty="0" smtClean="0"/>
            </a:br>
            <a:r>
              <a:rPr lang="el-GR" sz="2700" b="1" dirty="0" smtClean="0">
                <a:latin typeface="Times New Roman" pitchFamily="18" charset="0"/>
                <a:cs typeface="Times New Roman" pitchFamily="18" charset="0"/>
              </a:rPr>
              <a:t> 1. Το πλαίσιο και η σημασία του </a:t>
            </a:r>
            <a:br>
              <a:rPr lang="el-GR" sz="27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6715140" cy="6000768"/>
          </a:xfrm>
        </p:spPr>
        <p:txBody>
          <a:bodyPr>
            <a:normAutofit/>
          </a:bodyPr>
          <a:lstStyle/>
          <a:p>
            <a:r>
              <a:rPr lang="el-GR" sz="2000" b="1" dirty="0" smtClean="0">
                <a:latin typeface="Times New Roman" pitchFamily="18" charset="0"/>
                <a:cs typeface="Times New Roman" pitchFamily="18" charset="0"/>
              </a:rPr>
              <a:t>Το πλαίσιο αποτελεί </a:t>
            </a:r>
            <a:r>
              <a:rPr lang="el-GR" sz="2000" dirty="0" smtClean="0">
                <a:latin typeface="Times New Roman" pitchFamily="18" charset="0"/>
                <a:cs typeface="Times New Roman" pitchFamily="18" charset="0"/>
              </a:rPr>
              <a:t>έναν νοητό καμβά εντός του οποίου εγγράφονται όλες οι δράσεις που εξελίσσονται: </a:t>
            </a:r>
          </a:p>
          <a:p>
            <a:pPr lvl="1"/>
            <a:r>
              <a:rPr lang="el-GR" sz="2000" i="1" dirty="0" smtClean="0">
                <a:solidFill>
                  <a:srgbClr val="FF0000"/>
                </a:solidFill>
                <a:latin typeface="Times New Roman" pitchFamily="18" charset="0"/>
                <a:cs typeface="Times New Roman" pitchFamily="18" charset="0"/>
              </a:rPr>
              <a:t>κάθε δράση είναι μοναδική</a:t>
            </a:r>
            <a:r>
              <a:rPr lang="el-GR" sz="2000" i="1" dirty="0" smtClean="0">
                <a:latin typeface="Times New Roman" pitchFamily="18" charset="0"/>
                <a:cs typeface="Times New Roman" pitchFamily="18" charset="0"/>
              </a:rPr>
              <a:t>, </a:t>
            </a:r>
          </a:p>
          <a:p>
            <a:pPr lvl="1"/>
            <a:endParaRPr lang="el-GR" sz="2000" i="1" dirty="0" smtClean="0">
              <a:latin typeface="Times New Roman" pitchFamily="18" charset="0"/>
              <a:cs typeface="Times New Roman" pitchFamily="18" charset="0"/>
            </a:endParaRPr>
          </a:p>
          <a:p>
            <a:pPr lvl="1"/>
            <a:r>
              <a:rPr lang="el-GR" sz="2000" i="1" dirty="0" smtClean="0">
                <a:latin typeface="Times New Roman" pitchFamily="18" charset="0"/>
                <a:cs typeface="Times New Roman" pitchFamily="18" charset="0"/>
              </a:rPr>
              <a:t>συμβαίνει τη </a:t>
            </a:r>
            <a:r>
              <a:rPr lang="el-GR" sz="2000" i="1" dirty="0" smtClean="0">
                <a:solidFill>
                  <a:srgbClr val="FF0000"/>
                </a:solidFill>
                <a:latin typeface="Times New Roman" pitchFamily="18" charset="0"/>
                <a:cs typeface="Times New Roman" pitchFamily="18" charset="0"/>
              </a:rPr>
              <a:t>στιγμή που την παρατηρούμε</a:t>
            </a:r>
            <a:r>
              <a:rPr lang="el-GR" sz="2000" i="1" dirty="0" smtClean="0">
                <a:latin typeface="Times New Roman" pitchFamily="18" charset="0"/>
                <a:cs typeface="Times New Roman" pitchFamily="18" charset="0"/>
              </a:rPr>
              <a:t>, στον συγκεκριμένο </a:t>
            </a:r>
            <a:r>
              <a:rPr lang="el-GR" sz="2000" i="1" dirty="0" smtClean="0">
                <a:solidFill>
                  <a:srgbClr val="FF0000"/>
                </a:solidFill>
                <a:latin typeface="Times New Roman" pitchFamily="18" charset="0"/>
                <a:cs typeface="Times New Roman" pitchFamily="18" charset="0"/>
              </a:rPr>
              <a:t>χώρο και χρόνο</a:t>
            </a:r>
            <a:r>
              <a:rPr lang="el-GR" sz="2000" i="1" dirty="0" smtClean="0">
                <a:latin typeface="Times New Roman" pitchFamily="18" charset="0"/>
                <a:cs typeface="Times New Roman" pitchFamily="18" charset="0"/>
              </a:rPr>
              <a:t>, </a:t>
            </a:r>
          </a:p>
          <a:p>
            <a:pPr lvl="1"/>
            <a:endParaRPr lang="el-GR" sz="2000" i="1" dirty="0" smtClean="0">
              <a:latin typeface="Times New Roman" pitchFamily="18" charset="0"/>
              <a:cs typeface="Times New Roman" pitchFamily="18" charset="0"/>
            </a:endParaRPr>
          </a:p>
          <a:p>
            <a:pPr lvl="1"/>
            <a:r>
              <a:rPr lang="el-GR" sz="2000" i="1" dirty="0" smtClean="0">
                <a:latin typeface="Times New Roman" pitchFamily="18" charset="0"/>
                <a:cs typeface="Times New Roman" pitchFamily="18" charset="0"/>
              </a:rPr>
              <a:t>στην οποία συμμετέχουν </a:t>
            </a:r>
            <a:r>
              <a:rPr lang="el-GR" sz="2000" i="1" dirty="0" smtClean="0">
                <a:solidFill>
                  <a:srgbClr val="FF0000"/>
                </a:solidFill>
                <a:latin typeface="Times New Roman" pitchFamily="18" charset="0"/>
                <a:cs typeface="Times New Roman" pitchFamily="18" charset="0"/>
              </a:rPr>
              <a:t>συγκεκριμένα υποκείμενα </a:t>
            </a:r>
            <a:r>
              <a:rPr lang="el-GR" sz="2000" i="1" dirty="0" smtClean="0">
                <a:latin typeface="Times New Roman" pitchFamily="18" charset="0"/>
                <a:cs typeface="Times New Roman" pitchFamily="18" charset="0"/>
              </a:rPr>
              <a:t>με τη δική τους βιογραφία. </a:t>
            </a:r>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85794"/>
          </a:xfrm>
        </p:spPr>
        <p:txBody>
          <a:bodyPr>
            <a:normAutofit fontScale="90000"/>
          </a:bodyPr>
          <a:lstStyle/>
          <a:p>
            <a:pPr>
              <a:lnSpc>
                <a:spcPct val="80000"/>
              </a:lnSpc>
            </a:pPr>
            <a:r>
              <a:rPr lang="el-GR" sz="2400" b="1" dirty="0" smtClean="0"/>
              <a:t/>
            </a:r>
            <a:br>
              <a:rPr lang="el-GR" sz="2400" b="1" dirty="0" smtClean="0"/>
            </a:br>
            <a:r>
              <a:rPr lang="el-GR" sz="2700" b="1" dirty="0" smtClean="0">
                <a:latin typeface="Times New Roman" pitchFamily="18" charset="0"/>
                <a:cs typeface="Times New Roman" pitchFamily="18" charset="0"/>
              </a:rPr>
              <a:t> 1.Το πλαίσιο και η σημασία του </a:t>
            </a:r>
            <a:br>
              <a:rPr lang="el-GR" sz="27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6715140" cy="6000768"/>
          </a:xfrm>
        </p:spPr>
        <p:txBody>
          <a:bodyPr>
            <a:normAutofit/>
          </a:bodyPr>
          <a:lstStyle/>
          <a:p>
            <a:r>
              <a:rPr lang="el-GR" sz="2000" dirty="0" smtClean="0">
                <a:latin typeface="Times New Roman" pitchFamily="18" charset="0"/>
                <a:cs typeface="Times New Roman" pitchFamily="18" charset="0"/>
              </a:rPr>
              <a:t>Για τον/την εκπαιδευτικό-ερευνητή/</a:t>
            </a:r>
            <a:r>
              <a:rPr lang="el-GR" sz="2000" dirty="0" err="1" smtClean="0">
                <a:latin typeface="Times New Roman" pitchFamily="18" charset="0"/>
                <a:cs typeface="Times New Roman" pitchFamily="18" charset="0"/>
              </a:rPr>
              <a:t>ήτρια</a:t>
            </a:r>
            <a:r>
              <a:rPr lang="el-GR" sz="2000" dirty="0" smtClean="0">
                <a:latin typeface="Times New Roman" pitchFamily="18" charset="0"/>
                <a:cs typeface="Times New Roman" pitchFamily="18" charset="0"/>
              </a:rPr>
              <a:t> έχει μεγάλη σημασία</a:t>
            </a:r>
          </a:p>
          <a:p>
            <a:pPr lvl="1"/>
            <a:r>
              <a:rPr lang="el-GR" sz="2000" i="1" dirty="0" smtClean="0">
                <a:latin typeface="Times New Roman" pitchFamily="18" charset="0"/>
                <a:cs typeface="Times New Roman" pitchFamily="18" charset="0"/>
              </a:rPr>
              <a:t>να </a:t>
            </a:r>
            <a:r>
              <a:rPr lang="el-GR" sz="2000" i="1" dirty="0" smtClean="0">
                <a:solidFill>
                  <a:srgbClr val="FF0000"/>
                </a:solidFill>
                <a:latin typeface="Times New Roman" pitchFamily="18" charset="0"/>
                <a:cs typeface="Times New Roman" pitchFamily="18" charset="0"/>
              </a:rPr>
              <a:t>καταλαβαίνει</a:t>
            </a:r>
            <a:r>
              <a:rPr lang="el-GR" sz="2000" i="1" dirty="0" smtClean="0">
                <a:latin typeface="Times New Roman" pitchFamily="18" charset="0"/>
                <a:cs typeface="Times New Roman" pitchFamily="18" charset="0"/>
              </a:rPr>
              <a:t> και να </a:t>
            </a:r>
            <a:r>
              <a:rPr lang="el-GR" sz="2000" i="1" dirty="0" smtClean="0">
                <a:solidFill>
                  <a:srgbClr val="FF0000"/>
                </a:solidFill>
                <a:latin typeface="Times New Roman" pitchFamily="18" charset="0"/>
                <a:cs typeface="Times New Roman" pitchFamily="18" charset="0"/>
              </a:rPr>
              <a:t>συνυπολογίζει </a:t>
            </a:r>
            <a:r>
              <a:rPr lang="el-GR" sz="2000" i="1" dirty="0" smtClean="0">
                <a:latin typeface="Times New Roman" pitchFamily="18" charset="0"/>
                <a:cs typeface="Times New Roman" pitchFamily="18" charset="0"/>
              </a:rPr>
              <a:t>ανά πάσα στιγμή όλα τα στοιχεία </a:t>
            </a:r>
            <a:r>
              <a:rPr lang="el-GR" sz="2000" b="1" i="1" dirty="0" smtClean="0">
                <a:latin typeface="Times New Roman" pitchFamily="18" charset="0"/>
                <a:cs typeface="Times New Roman" pitchFamily="18" charset="0"/>
              </a:rPr>
              <a:t>τού εκάστοτε πλαισίου </a:t>
            </a:r>
          </a:p>
          <a:p>
            <a:pPr lvl="1"/>
            <a:endParaRPr lang="el-GR" sz="2000" b="1" i="1" dirty="0" smtClean="0">
              <a:latin typeface="Times New Roman" pitchFamily="18" charset="0"/>
              <a:cs typeface="Times New Roman" pitchFamily="18" charset="0"/>
            </a:endParaRPr>
          </a:p>
          <a:p>
            <a:pPr lvl="1"/>
            <a:r>
              <a:rPr lang="el-GR" sz="2000" i="1" dirty="0" smtClean="0">
                <a:latin typeface="Times New Roman" pitchFamily="18" charset="0"/>
                <a:cs typeface="Times New Roman" pitchFamily="18" charset="0"/>
              </a:rPr>
              <a:t>για να μπορεί </a:t>
            </a:r>
            <a:r>
              <a:rPr lang="el-GR" sz="2000" i="1" dirty="0" smtClean="0">
                <a:solidFill>
                  <a:srgbClr val="FF0000"/>
                </a:solidFill>
                <a:latin typeface="Times New Roman" pitchFamily="18" charset="0"/>
                <a:cs typeface="Times New Roman" pitchFamily="18" charset="0"/>
              </a:rPr>
              <a:t>να προσαρμόζει τη δράση </a:t>
            </a:r>
            <a:r>
              <a:rPr lang="el-GR" sz="2000" i="1" dirty="0" smtClean="0">
                <a:latin typeface="Times New Roman" pitchFamily="18" charset="0"/>
                <a:cs typeface="Times New Roman" pitchFamily="18" charset="0"/>
              </a:rPr>
              <a:t>του </a:t>
            </a:r>
          </a:p>
          <a:p>
            <a:pPr lvl="2"/>
            <a:r>
              <a:rPr lang="el-GR" sz="2000" i="1" dirty="0" smtClean="0">
                <a:latin typeface="Times New Roman" pitchFamily="18" charset="0"/>
                <a:cs typeface="Times New Roman" pitchFamily="18" charset="0"/>
              </a:rPr>
              <a:t>στις ανάγκες της συγκεκριμένης κάθε φορά </a:t>
            </a:r>
            <a:r>
              <a:rPr lang="el-GR" sz="2000" i="1" dirty="0" smtClean="0">
                <a:solidFill>
                  <a:srgbClr val="FF0000"/>
                </a:solidFill>
                <a:latin typeface="Times New Roman" pitchFamily="18" charset="0"/>
                <a:cs typeface="Times New Roman" pitchFamily="18" charset="0"/>
              </a:rPr>
              <a:t>ομάδας παιδιών</a:t>
            </a:r>
            <a:r>
              <a:rPr lang="el-GR" sz="2000" i="1" dirty="0" smtClean="0">
                <a:latin typeface="Times New Roman" pitchFamily="18" charset="0"/>
                <a:cs typeface="Times New Roman" pitchFamily="18" charset="0"/>
              </a:rPr>
              <a:t>, </a:t>
            </a:r>
          </a:p>
          <a:p>
            <a:pPr lvl="2"/>
            <a:r>
              <a:rPr lang="el-GR" sz="2000" i="1" dirty="0" smtClean="0">
                <a:latin typeface="Times New Roman" pitchFamily="18" charset="0"/>
                <a:cs typeface="Times New Roman" pitchFamily="18" charset="0"/>
              </a:rPr>
              <a:t>στον συγκεκριμένο </a:t>
            </a:r>
            <a:r>
              <a:rPr lang="el-GR" sz="2000" i="1" dirty="0" smtClean="0">
                <a:solidFill>
                  <a:srgbClr val="FF0000"/>
                </a:solidFill>
                <a:latin typeface="Times New Roman" pitchFamily="18" charset="0"/>
                <a:cs typeface="Times New Roman" pitchFamily="18" charset="0"/>
              </a:rPr>
              <a:t>χώρο </a:t>
            </a:r>
            <a:r>
              <a:rPr lang="el-GR" sz="2000" i="1" dirty="0" smtClean="0">
                <a:latin typeface="Times New Roman" pitchFamily="18" charset="0"/>
                <a:cs typeface="Times New Roman" pitchFamily="18" charset="0"/>
              </a:rPr>
              <a:t>και </a:t>
            </a:r>
          </a:p>
          <a:p>
            <a:pPr lvl="2"/>
            <a:r>
              <a:rPr lang="el-GR" sz="2000" i="1" dirty="0" smtClean="0">
                <a:latin typeface="Times New Roman" pitchFamily="18" charset="0"/>
                <a:cs typeface="Times New Roman" pitchFamily="18" charset="0"/>
              </a:rPr>
              <a:t>στη συγκεκριμένη </a:t>
            </a:r>
            <a:r>
              <a:rPr lang="el-GR" sz="2000" i="1" dirty="0" smtClean="0">
                <a:solidFill>
                  <a:srgbClr val="FF0000"/>
                </a:solidFill>
                <a:latin typeface="Times New Roman" pitchFamily="18" charset="0"/>
                <a:cs typeface="Times New Roman" pitchFamily="18" charset="0"/>
              </a:rPr>
              <a:t>χρονική </a:t>
            </a:r>
            <a:r>
              <a:rPr lang="el-GR" sz="2000" i="1" dirty="0" smtClean="0">
                <a:latin typeface="Times New Roman" pitchFamily="18" charset="0"/>
                <a:cs typeface="Times New Roman" pitchFamily="18" charset="0"/>
              </a:rPr>
              <a:t>στιγμή. </a:t>
            </a:r>
          </a:p>
          <a:p>
            <a:endParaRPr lang="el-GR" sz="2400" dirty="0" smtClean="0">
              <a:latin typeface="Times New Roman" pitchFamily="18" charset="0"/>
              <a:cs typeface="Times New Roman" pitchFamily="18" charset="0"/>
            </a:endParaRPr>
          </a:p>
          <a:p>
            <a:endParaRPr lang="el-GR" sz="2400" dirty="0" smtClean="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85794"/>
          </a:xfrm>
        </p:spPr>
        <p:txBody>
          <a:bodyPr>
            <a:normAutofit fontScale="90000"/>
          </a:bodyPr>
          <a:lstStyle/>
          <a:p>
            <a:pPr>
              <a:lnSpc>
                <a:spcPct val="80000"/>
              </a:lnSpc>
            </a:pPr>
            <a:r>
              <a:rPr lang="el-GR" sz="2400" b="1" dirty="0" smtClean="0"/>
              <a:t/>
            </a:r>
            <a:br>
              <a:rPr lang="el-GR" sz="2400" b="1" dirty="0" smtClean="0"/>
            </a:br>
            <a:r>
              <a:rPr lang="el-GR" sz="2700" b="1" dirty="0" smtClean="0">
                <a:latin typeface="Times New Roman" pitchFamily="18" charset="0"/>
                <a:cs typeface="Times New Roman" pitchFamily="18" charset="0"/>
              </a:rPr>
              <a:t> 1. Το πλαίσιο και η σημασία του </a:t>
            </a:r>
            <a:br>
              <a:rPr lang="el-GR" sz="27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6572264" cy="6000768"/>
          </a:xfrm>
        </p:spPr>
        <p:txBody>
          <a:bodyPr>
            <a:normAutofit/>
          </a:bodyPr>
          <a:lstStyle/>
          <a:p>
            <a:r>
              <a:rPr lang="el-GR" sz="2000" dirty="0" smtClean="0">
                <a:latin typeface="Times New Roman" pitchFamily="18" charset="0"/>
                <a:cs typeface="Times New Roman" pitchFamily="18" charset="0"/>
              </a:rPr>
              <a:t>Το πλαίσιο περιλαμβάνει </a:t>
            </a:r>
          </a:p>
          <a:p>
            <a:pPr lvl="1"/>
            <a:r>
              <a:rPr lang="el-GR" sz="2000" i="1" dirty="0" smtClean="0">
                <a:latin typeface="Times New Roman" pitchFamily="18" charset="0"/>
                <a:cs typeface="Times New Roman" pitchFamily="18" charset="0"/>
              </a:rPr>
              <a:t>το σύνολο των </a:t>
            </a:r>
            <a:r>
              <a:rPr lang="el-GR" sz="2000" b="1" i="1" dirty="0" smtClean="0">
                <a:latin typeface="Times New Roman" pitchFamily="18" charset="0"/>
                <a:cs typeface="Times New Roman" pitchFamily="18" charset="0"/>
              </a:rPr>
              <a:t>συνθηκών </a:t>
            </a:r>
            <a:r>
              <a:rPr lang="el-GR" sz="2000" i="1" dirty="0" smtClean="0">
                <a:latin typeface="Times New Roman" pitchFamily="18" charset="0"/>
                <a:cs typeface="Times New Roman" pitchFamily="18" charset="0"/>
              </a:rPr>
              <a:t>και των </a:t>
            </a:r>
            <a:r>
              <a:rPr lang="el-GR" sz="2000" b="1" i="1" dirty="0" smtClean="0">
                <a:latin typeface="Times New Roman" pitchFamily="18" charset="0"/>
                <a:cs typeface="Times New Roman" pitchFamily="18" charset="0"/>
              </a:rPr>
              <a:t>περιστάσεων </a:t>
            </a:r>
          </a:p>
          <a:p>
            <a:pPr lvl="1"/>
            <a:r>
              <a:rPr lang="el-GR" sz="2000" i="1" dirty="0" smtClean="0">
                <a:latin typeface="Times New Roman" pitchFamily="18" charset="0"/>
                <a:cs typeface="Times New Roman" pitchFamily="18" charset="0"/>
              </a:rPr>
              <a:t>μέσα στις οποίες εντάσσεται </a:t>
            </a:r>
            <a:r>
              <a:rPr lang="el-GR" sz="2000" i="1" dirty="0" smtClean="0">
                <a:solidFill>
                  <a:srgbClr val="FF0000"/>
                </a:solidFill>
                <a:latin typeface="Times New Roman" pitchFamily="18" charset="0"/>
                <a:cs typeface="Times New Roman" pitchFamily="18" charset="0"/>
              </a:rPr>
              <a:t>η εκπαιδευτική πράξη. </a:t>
            </a:r>
          </a:p>
          <a:p>
            <a:endParaRPr lang="el-GR" sz="2000" dirty="0" smtClean="0">
              <a:latin typeface="Times New Roman" pitchFamily="18" charset="0"/>
              <a:cs typeface="Times New Roman" pitchFamily="18" charset="0"/>
            </a:endParaRPr>
          </a:p>
          <a:p>
            <a:r>
              <a:rPr lang="el-GR" sz="2000" dirty="0" smtClean="0">
                <a:latin typeface="Times New Roman" pitchFamily="18" charset="0"/>
                <a:cs typeface="Times New Roman" pitchFamily="18" charset="0"/>
              </a:rPr>
              <a:t>Δηλαδή κάθε τι που παρατηρούμε σε μια τάξη, </a:t>
            </a:r>
          </a:p>
          <a:p>
            <a:pPr lvl="1"/>
            <a:r>
              <a:rPr lang="el-GR" sz="2000" i="1" dirty="0" smtClean="0">
                <a:solidFill>
                  <a:srgbClr val="FF0000"/>
                </a:solidFill>
                <a:latin typeface="Times New Roman" pitchFamily="18" charset="0"/>
                <a:cs typeface="Times New Roman" pitchFamily="18" charset="0"/>
              </a:rPr>
              <a:t>για να αποκτήσει ένα νόημα </a:t>
            </a:r>
            <a:r>
              <a:rPr lang="el-GR" sz="2000" i="1" dirty="0" smtClean="0">
                <a:latin typeface="Times New Roman" pitchFamily="18" charset="0"/>
                <a:cs typeface="Times New Roman" pitchFamily="18" charset="0"/>
              </a:rPr>
              <a:t>και </a:t>
            </a:r>
          </a:p>
          <a:p>
            <a:pPr lvl="1"/>
            <a:r>
              <a:rPr lang="el-GR" sz="2000" i="1" dirty="0" smtClean="0">
                <a:latin typeface="Times New Roman" pitchFamily="18" charset="0"/>
                <a:cs typeface="Times New Roman" pitchFamily="18" charset="0"/>
              </a:rPr>
              <a:t>να το </a:t>
            </a:r>
            <a:r>
              <a:rPr lang="el-GR" sz="2000" i="1" dirty="0" smtClean="0">
                <a:solidFill>
                  <a:srgbClr val="FF0000"/>
                </a:solidFill>
                <a:latin typeface="Times New Roman" pitchFamily="18" charset="0"/>
                <a:cs typeface="Times New Roman" pitchFamily="18" charset="0"/>
              </a:rPr>
              <a:t>κατανοήσουμε</a:t>
            </a:r>
            <a:r>
              <a:rPr lang="el-GR" sz="2000" i="1" dirty="0" smtClean="0">
                <a:latin typeface="Times New Roman" pitchFamily="18" charset="0"/>
                <a:cs typeface="Times New Roman" pitchFamily="18" charset="0"/>
              </a:rPr>
              <a:t>, </a:t>
            </a:r>
          </a:p>
          <a:p>
            <a:pPr lvl="1"/>
            <a:r>
              <a:rPr lang="el-GR" sz="2000" b="1" i="1" dirty="0" smtClean="0">
                <a:latin typeface="Times New Roman" pitchFamily="18" charset="0"/>
                <a:cs typeface="Times New Roman" pitchFamily="18" charset="0"/>
              </a:rPr>
              <a:t>πρέπει να το τοποθετήσουμε στο πλαίσιο </a:t>
            </a:r>
            <a:r>
              <a:rPr lang="el-GR" sz="2000" i="1" dirty="0" smtClean="0">
                <a:latin typeface="Times New Roman" pitchFamily="18" charset="0"/>
                <a:cs typeface="Times New Roman" pitchFamily="18" charset="0"/>
              </a:rPr>
              <a:t>μέσα στο οποίο διεξάγεται</a:t>
            </a:r>
          </a:p>
          <a:p>
            <a:pPr lvl="1">
              <a:buNone/>
            </a:pPr>
            <a:endParaRPr lang="el-GR" sz="2200" i="1" dirty="0" smtClean="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6715140" cy="785794"/>
          </a:xfrm>
        </p:spPr>
        <p:txBody>
          <a:bodyPr>
            <a:normAutofit fontScale="90000"/>
          </a:bodyPr>
          <a:lstStyle/>
          <a:p>
            <a:pPr>
              <a:lnSpc>
                <a:spcPct val="80000"/>
              </a:lnSpc>
            </a:pPr>
            <a:r>
              <a:rPr lang="el-GR" sz="2400" b="1" dirty="0" smtClean="0"/>
              <a:t/>
            </a:r>
            <a:br>
              <a:rPr lang="el-GR" sz="2400" b="1" dirty="0" smtClean="0"/>
            </a:br>
            <a:r>
              <a:rPr lang="el-GR" sz="2700" b="1" dirty="0" smtClean="0">
                <a:latin typeface="Times New Roman" pitchFamily="18" charset="0"/>
                <a:cs typeface="Times New Roman" pitchFamily="18" charset="0"/>
              </a:rPr>
              <a:t> 1. Το πλαίσιο και η σημασία του </a:t>
            </a:r>
            <a:br>
              <a:rPr lang="el-GR" sz="2700" b="1" dirty="0" smtClean="0">
                <a:latin typeface="Times New Roman" pitchFamily="18" charset="0"/>
                <a:cs typeface="Times New Roman" pitchFamily="18" charset="0"/>
              </a:rPr>
            </a:br>
            <a:r>
              <a:rPr lang="el-GR" sz="2400" b="1" dirty="0" smtClean="0"/>
              <a:t>  </a:t>
            </a:r>
            <a:endParaRPr lang="el-GR" b="1" dirty="0">
              <a:cs typeface="Times New Roman" pitchFamily="16" charset="0"/>
            </a:endParaRPr>
          </a:p>
        </p:txBody>
      </p:sp>
      <p:sp>
        <p:nvSpPr>
          <p:cNvPr id="3075" name="Rectangle 3"/>
          <p:cNvSpPr>
            <a:spLocks noGrp="1" noChangeArrowheads="1"/>
          </p:cNvSpPr>
          <p:nvPr>
            <p:ph idx="1"/>
          </p:nvPr>
        </p:nvSpPr>
        <p:spPr>
          <a:xfrm>
            <a:off x="0" y="857232"/>
            <a:ext cx="6572264" cy="6000768"/>
          </a:xfrm>
        </p:spPr>
        <p:txBody>
          <a:bodyPr>
            <a:normAutofit/>
          </a:bodyPr>
          <a:lstStyle/>
          <a:p>
            <a:pPr lvl="1"/>
            <a:r>
              <a:rPr lang="el-GR" sz="2400" i="1" dirty="0" smtClean="0">
                <a:latin typeface="Times New Roman" pitchFamily="18" charset="0"/>
                <a:cs typeface="Times New Roman" pitchFamily="18" charset="0"/>
              </a:rPr>
              <a:t>Ας ξαναθυμηθούμε……</a:t>
            </a:r>
          </a:p>
          <a:p>
            <a:pPr lvl="1"/>
            <a:endParaRPr lang="el-GR" sz="2400" i="1" dirty="0" smtClean="0">
              <a:latin typeface="Times New Roman" pitchFamily="18" charset="0"/>
              <a:cs typeface="Times New Roman" pitchFamily="18" charset="0"/>
            </a:endParaRPr>
          </a:p>
          <a:p>
            <a:pPr lvl="1"/>
            <a:r>
              <a:rPr lang="el-GR" sz="2400" b="1" i="1" dirty="0" smtClean="0">
                <a:latin typeface="Times New Roman" pitchFamily="18" charset="0"/>
                <a:cs typeface="Times New Roman" pitchFamily="18" charset="0"/>
              </a:rPr>
              <a:t> </a:t>
            </a:r>
            <a:r>
              <a:rPr lang="el-GR" sz="2400" b="1" i="1" dirty="0" smtClean="0">
                <a:solidFill>
                  <a:srgbClr val="C00000"/>
                </a:solidFill>
                <a:latin typeface="Times New Roman" pitchFamily="18" charset="0"/>
                <a:cs typeface="Times New Roman" pitchFamily="18" charset="0"/>
              </a:rPr>
              <a:t>Πώς αντιλαμβάνεστε το υλικό, θεσμικό, εκπαιδευτικό, κοινωνικό πλαίσιο;</a:t>
            </a:r>
          </a:p>
          <a:p>
            <a:pPr lvl="1"/>
            <a:endParaRPr lang="el-GR" sz="2400" b="1" i="1" dirty="0" smtClean="0">
              <a:latin typeface="Times New Roman" pitchFamily="18" charset="0"/>
              <a:cs typeface="Times New Roman" pitchFamily="18" charset="0"/>
            </a:endParaRPr>
          </a:p>
          <a:p>
            <a:pPr lvl="1"/>
            <a:r>
              <a:rPr lang="el-GR" sz="2400" b="1" i="1" dirty="0" smtClean="0">
                <a:latin typeface="Times New Roman" pitchFamily="18" charset="0"/>
                <a:cs typeface="Times New Roman" pitchFamily="18" charset="0"/>
              </a:rPr>
              <a:t> </a:t>
            </a:r>
            <a:r>
              <a:rPr lang="el-GR" sz="2400" b="1" i="1" dirty="0" smtClean="0">
                <a:solidFill>
                  <a:srgbClr val="FF6600"/>
                </a:solidFill>
                <a:latin typeface="Times New Roman" pitchFamily="18" charset="0"/>
                <a:cs typeface="Times New Roman" pitchFamily="18" charset="0"/>
              </a:rPr>
              <a:t>Τι μπορεί να περιλαμβάνει καθένα από αυτά;</a:t>
            </a:r>
          </a:p>
        </p:txBody>
      </p:sp>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8073</TotalTime>
  <Words>1653</Words>
  <Application>Microsoft Office PowerPoint</Application>
  <PresentationFormat>Προβολή στην οθόνη (4:3)</PresentationFormat>
  <Paragraphs>360</Paragraphs>
  <Slides>40</Slides>
  <Notes>16</Notes>
  <HiddenSlides>0</HiddenSlides>
  <MMClips>0</MMClips>
  <ScaleCrop>false</ScaleCrop>
  <HeadingPairs>
    <vt:vector size="4" baseType="variant">
      <vt:variant>
        <vt:lpstr>Θέμα</vt:lpstr>
      </vt:variant>
      <vt:variant>
        <vt:i4>1</vt:i4>
      </vt:variant>
      <vt:variant>
        <vt:lpstr>Τίτλοι διαφανειών</vt:lpstr>
      </vt:variant>
      <vt:variant>
        <vt:i4>40</vt:i4>
      </vt:variant>
    </vt:vector>
  </HeadingPairs>
  <TitlesOfParts>
    <vt:vector size="41" baseType="lpstr">
      <vt:lpstr>Θέμα του Office</vt:lpstr>
      <vt:lpstr>  2213Υ- Πρακτική Άσκηση: Αναλυτικά Προγράμματα- Παρατήρηση – Αναστοχασμοί </vt:lpstr>
      <vt:lpstr>Ποιοι παράγοντες πιστεύετε ότι επηρεάζουν την εκπαιδευτική διαδικασία;</vt:lpstr>
      <vt:lpstr>Ποιοι παράγοντες πιστεύετε ότι επηρεάζουν την εκπαιδευτική διαδικασία;</vt:lpstr>
      <vt:lpstr>  Οι άξονες της παρατήρησης   </vt:lpstr>
      <vt:lpstr>  Οι άξονες της παρατήρησης   </vt:lpstr>
      <vt:lpstr>  1. Το πλαίσιο και η σημασία του    </vt:lpstr>
      <vt:lpstr>  1.Το πλαίσιο και η σημασία του    </vt:lpstr>
      <vt:lpstr>  1. Το πλαίσιο και η σημασία του    </vt:lpstr>
      <vt:lpstr>  1. Το πλαίσιο και η σημασία του    </vt:lpstr>
      <vt:lpstr>  1. Το πλαίσιο και η σημασία του    </vt:lpstr>
      <vt:lpstr>  1. Το πλαίσιο και η σημασία του    </vt:lpstr>
      <vt:lpstr>  Το πλαίσιο και η σημασία του- Δραστηριότητα 1    </vt:lpstr>
      <vt:lpstr>  Το πλαίσιο και η σημασία του- Δραστηριότητα 1    </vt:lpstr>
      <vt:lpstr>  Το πλαίσιο και η σημασία του- Δραστηριότητα 1    </vt:lpstr>
      <vt:lpstr>  Αφού διαβάσετε προσεκτικά τις δύο καταγραφές, απαντήστε στις παρακάτω ερωτήσεις:    </vt:lpstr>
      <vt:lpstr> Ανατροφοδότηση   </vt:lpstr>
      <vt:lpstr> Ανατροφοδότηση   </vt:lpstr>
      <vt:lpstr> Ανατροφοδότηση   </vt:lpstr>
      <vt:lpstr>Διαφάνεια 19</vt:lpstr>
      <vt:lpstr>Διαφάνεια 20</vt:lpstr>
      <vt:lpstr>Διαφάνεια 21</vt:lpstr>
      <vt:lpstr>      </vt:lpstr>
      <vt:lpstr>    </vt:lpstr>
      <vt:lpstr>     </vt:lpstr>
      <vt:lpstr>     Ο χώρος διευκολύνει την κοινωνική και συναισθηματική ανάπτυξη των παιδιών;   Η σχολική αίθουσα αντανακλά τα βιώματα των παιδιών;    </vt:lpstr>
      <vt:lpstr> Ο χώρος διευκολύνει την κοινωνική και συναισθηματική ανάπτυξη των παιδιών;    Μπορούν τα παιδιά να εκφράζονται ελεύθερα; </vt:lpstr>
      <vt:lpstr>Ο χώρος διευκολύνει την κοινωνική και συναισθηματική ανάπτυξη των παιδιών;    Διευκολύνεται η ομαδικότητα και η συνεργασία στον χώρο; </vt:lpstr>
      <vt:lpstr>Ο χώρος διευκολύνει την κοινωνική και συναισθηματική ανάπτυξη των παιδιών;    Τι είδους σχέσεις αντιλαμβάνεστε; </vt:lpstr>
      <vt:lpstr>Διαφάνεια 29</vt:lpstr>
      <vt:lpstr>Διαφάνεια 30</vt:lpstr>
      <vt:lpstr>  Ο χώρος παρέχει ερεθίσματα;   Σε τι βοηθάει αυτή η γωνιά / μαθησιακό περιβάλλον;</vt:lpstr>
      <vt:lpstr> Ο χώρος παρέχει ερεθίσματα;     Ποιος τάισε σήμερα το ψαράκι; Το χρυσόψαρο γίνεται αφορμή να γράφουνε τα παιδιά το όνομά τους κι έτσι να έχουν εμπειρίες γραφής με νόημα γι’ αυτά;</vt:lpstr>
      <vt:lpstr>    Ο χώρος παρέχει ερεθίσματα;   Ένα αυτοσχέδιο γραμματοκιβώτιο από κουτί παπουτσιών δίνει την αφορμή να παίξουμε τον ταχυδρόμο, να γράφουμε ονόματα/διευθύνσεις σε φακέλους, να ανταλλάσσουμε ζωγραφιές, να επισκεφτούμε το ταχυδρομείο της πόλης και να συζητήσουμε γιατί οι δρόμοι έχουν ονόματα και τα σπίτια αριθμούς…    </vt:lpstr>
      <vt:lpstr>Διαφάνεια 34</vt:lpstr>
      <vt:lpstr>Διαφάνεια 35</vt:lpstr>
      <vt:lpstr>     3. Εκπέμπει μηνύματα παιδαγωγικού περιεχομένου;         </vt:lpstr>
      <vt:lpstr>     3. Εκπέμπει μηνύματα παιδαγωγικού περιεχομένου;    Κάντε υποθέσεις σχετικά με τον ρόλο που είχαν τα παιδιά και το ρόλο /μεθόδους/πρακτικές της/του νηπιαγωγού...   Μπορείτε να φανταστείτε πώς εξελίχθηκε η εκπαιδευτική διαδικασία;       </vt:lpstr>
      <vt:lpstr>               3. Εκπέμπει μηνύματα παιδαγωγικού περιεχομένου;    Παρατηρήστε τις εργασίες των παιδιών. Τι έχουν ίδιο; Τι έχουν διαφορετικό; Κάντε υποθέσεις σχετικά με τον ρόλο που είχαν τα παιδιά και το ρόλο της/του νηπιαγωγού... Μπορείτε να φανταστείτε πώς εξελίχθηκε η εκπαιδευτική διαδικασία;   </vt:lpstr>
      <vt:lpstr>Διαφάνεια 39</vt:lpstr>
      <vt:lpstr>Βιβλιογραφία για μελέτη που αφορά το  επόμενο μάθημα</vt:lpstr>
    </vt:vector>
  </TitlesOfParts>
  <Company>Nikos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sonia</dc:creator>
  <cp:lastModifiedBy>pc</cp:lastModifiedBy>
  <cp:revision>515</cp:revision>
  <dcterms:created xsi:type="dcterms:W3CDTF">2012-05-04T21:25:24Z</dcterms:created>
  <dcterms:modified xsi:type="dcterms:W3CDTF">2025-10-20T07:00:45Z</dcterms:modified>
</cp:coreProperties>
</file>