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469" r:id="rId3"/>
    <p:sldId id="395" r:id="rId4"/>
    <p:sldId id="470" r:id="rId5"/>
    <p:sldId id="487" r:id="rId6"/>
    <p:sldId id="427" r:id="rId7"/>
    <p:sldId id="472" r:id="rId8"/>
    <p:sldId id="432" r:id="rId9"/>
    <p:sldId id="434" r:id="rId10"/>
    <p:sldId id="488" r:id="rId11"/>
    <p:sldId id="437" r:id="rId12"/>
    <p:sldId id="438" r:id="rId13"/>
    <p:sldId id="478" r:id="rId14"/>
    <p:sldId id="479" r:id="rId15"/>
    <p:sldId id="480" r:id="rId16"/>
    <p:sldId id="481" r:id="rId17"/>
    <p:sldId id="482" r:id="rId18"/>
    <p:sldId id="439" r:id="rId19"/>
    <p:sldId id="440" r:id="rId20"/>
    <p:sldId id="441" r:id="rId21"/>
    <p:sldId id="473" r:id="rId22"/>
    <p:sldId id="474" r:id="rId23"/>
    <p:sldId id="475" r:id="rId24"/>
    <p:sldId id="477" r:id="rId25"/>
    <p:sldId id="468" r:id="rId26"/>
    <p:sldId id="442" r:id="rId27"/>
    <p:sldId id="444" r:id="rId28"/>
    <p:sldId id="445" r:id="rId29"/>
    <p:sldId id="447" r:id="rId30"/>
    <p:sldId id="448" r:id="rId31"/>
    <p:sldId id="449" r:id="rId32"/>
    <p:sldId id="450" r:id="rId33"/>
    <p:sldId id="451" r:id="rId34"/>
    <p:sldId id="452" r:id="rId35"/>
    <p:sldId id="453" r:id="rId36"/>
    <p:sldId id="454" r:id="rId37"/>
    <p:sldId id="455" r:id="rId38"/>
    <p:sldId id="456" r:id="rId39"/>
    <p:sldId id="459" r:id="rId40"/>
    <p:sldId id="461" r:id="rId41"/>
    <p:sldId id="462" r:id="rId42"/>
    <p:sldId id="463" r:id="rId43"/>
    <p:sldId id="465" r:id="rId44"/>
    <p:sldId id="464" r:id="rId45"/>
    <p:sldId id="466" r:id="rId46"/>
    <p:sldId id="467" r:id="rId47"/>
    <p:sldId id="420" r:id="rId48"/>
    <p:sldId id="460" r:id="rId49"/>
  </p:sldIdLst>
  <p:sldSz cx="9144000" cy="6858000" type="screen4x3"/>
  <p:notesSz cx="6858000" cy="9144000"/>
  <p:defaultTextStyle>
    <a:defPPr>
      <a:defRPr lang="el-G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FE98"/>
    <a:srgbClr val="FFCCFF"/>
    <a:srgbClr val="FAB0BB"/>
    <a:srgbClr val="F7B2AB"/>
    <a:srgbClr val="CCFF66"/>
    <a:srgbClr val="FEE8EB"/>
    <a:srgbClr val="FBFCCC"/>
    <a:srgbClr val="FFDCB9"/>
    <a:srgbClr val="BBF7FD"/>
    <a:srgbClr val="CCFF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1250" autoAdjust="0"/>
    <p:restoredTop sz="98746" autoAdjust="0"/>
  </p:normalViewPr>
  <p:slideViewPr>
    <p:cSldViewPr>
      <p:cViewPr>
        <p:scale>
          <a:sx n="71" d="100"/>
          <a:sy n="71" d="100"/>
        </p:scale>
        <p:origin x="-1122"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E56BC8-E7FD-4B00-AF4B-F94E76314F71}" type="datetimeFigureOut">
              <a:rPr lang="el-GR" smtClean="0"/>
              <a:pPr/>
              <a:t>29/9/2025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4105A3-027D-4C85-9AEA-680A34219B95}" type="slidenum">
              <a:rPr lang="el-GR" smtClean="0"/>
              <a:pPr/>
              <a:t>‹#›</a:t>
            </a:fld>
            <a:endParaRPr lang="el-GR"/>
          </a:p>
        </p:txBody>
      </p:sp>
    </p:spTree>
    <p:extLst>
      <p:ext uri="{BB962C8B-B14F-4D97-AF65-F5344CB8AC3E}">
        <p14:creationId xmlns="" xmlns:p14="http://schemas.microsoft.com/office/powerpoint/2010/main" val="2224622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13</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14</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15</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16</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17</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B9BBE1D3-A0AD-426A-B593-D52CD1C4A698}" type="slidenum">
              <a:rPr lang="el-GR"/>
              <a:pPr/>
              <a:t>‹#›</a:t>
            </a:fld>
            <a:endParaRPr lang="el-GR"/>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1BBC441C-26F6-4056-BD06-C82AE60652B8}" type="slidenum">
              <a:rPr lang="el-GR"/>
              <a:pPr/>
              <a:t>‹#›</a:t>
            </a:fld>
            <a:endParaRPr lang="el-GR"/>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15100" y="609600"/>
            <a:ext cx="1943100" cy="54864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685800" y="609600"/>
            <a:ext cx="5676900" cy="54864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7CC519CB-A93B-41F6-BAFC-B0171EEF086D}" type="slidenum">
              <a:rPr lang="el-GR"/>
              <a:pPr/>
              <a:t>‹#›</a:t>
            </a:fld>
            <a:endParaRPr lang="el-GR"/>
          </a:p>
        </p:txBody>
      </p:sp>
    </p:spTree>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609600"/>
            <a:ext cx="7772400" cy="1143000"/>
          </a:xfrm>
        </p:spPr>
        <p:txBody>
          <a:bodyPr/>
          <a:lstStyle/>
          <a:p>
            <a:r>
              <a:rPr lang="el-GR" smtClean="0"/>
              <a:t>Kλικ για επεξεργασία του τίτλου</a:t>
            </a:r>
            <a:endParaRPr lang="el-GR"/>
          </a:p>
        </p:txBody>
      </p:sp>
      <p:sp>
        <p:nvSpPr>
          <p:cNvPr id="3" name="2 - Θέση πίνακα"/>
          <p:cNvSpPr>
            <a:spLocks noGrp="1"/>
          </p:cNvSpPr>
          <p:nvPr>
            <p:ph type="tbl" idx="1"/>
          </p:nvPr>
        </p:nvSpPr>
        <p:spPr>
          <a:xfrm>
            <a:off x="685800" y="1981200"/>
            <a:ext cx="7772400" cy="4114800"/>
          </a:xfrm>
        </p:spPr>
        <p:txBody>
          <a:bodyPr/>
          <a:lstStyle/>
          <a:p>
            <a:endParaRPr lang="el-GR"/>
          </a:p>
        </p:txBody>
      </p:sp>
      <p:sp>
        <p:nvSpPr>
          <p:cNvPr id="4" name="3 - Θέση ημερομηνίας"/>
          <p:cNvSpPr>
            <a:spLocks noGrp="1"/>
          </p:cNvSpPr>
          <p:nvPr>
            <p:ph type="dt" sz="half" idx="10"/>
          </p:nvPr>
        </p:nvSpPr>
        <p:spPr>
          <a:xfrm>
            <a:off x="685800" y="6248400"/>
            <a:ext cx="1905000" cy="457200"/>
          </a:xfrm>
        </p:spPr>
        <p:txBody>
          <a:bodyPr/>
          <a:lstStyle>
            <a:lvl1pPr>
              <a:defRPr/>
            </a:lvl1pPr>
          </a:lstStyle>
          <a:p>
            <a:endParaRPr lang="el-GR"/>
          </a:p>
        </p:txBody>
      </p:sp>
      <p:sp>
        <p:nvSpPr>
          <p:cNvPr id="5" name="4 - Θέση υποσέλιδου"/>
          <p:cNvSpPr>
            <a:spLocks noGrp="1"/>
          </p:cNvSpPr>
          <p:nvPr>
            <p:ph type="ftr" sz="quarter" idx="11"/>
          </p:nvPr>
        </p:nvSpPr>
        <p:spPr>
          <a:xfrm>
            <a:off x="3124200" y="6248400"/>
            <a:ext cx="2895600" cy="457200"/>
          </a:xfrm>
        </p:spPr>
        <p:txBody>
          <a:bodyPr/>
          <a:lstStyle>
            <a:lvl1pPr>
              <a:defRPr/>
            </a:lvl1pPr>
          </a:lstStyle>
          <a:p>
            <a:endParaRPr lang="el-GR"/>
          </a:p>
        </p:txBody>
      </p:sp>
      <p:sp>
        <p:nvSpPr>
          <p:cNvPr id="6" name="5 - Θέση αριθμού διαφάνειας"/>
          <p:cNvSpPr>
            <a:spLocks noGrp="1"/>
          </p:cNvSpPr>
          <p:nvPr>
            <p:ph type="sldNum" sz="quarter" idx="12"/>
          </p:nvPr>
        </p:nvSpPr>
        <p:spPr>
          <a:xfrm>
            <a:off x="6553200" y="6248400"/>
            <a:ext cx="1905000" cy="457200"/>
          </a:xfrm>
        </p:spPr>
        <p:txBody>
          <a:bodyPr/>
          <a:lstStyle>
            <a:lvl1pPr>
              <a:defRPr/>
            </a:lvl1pPr>
          </a:lstStyle>
          <a:p>
            <a:fld id="{AE372F3B-02D7-4FBB-9AE8-A6E1A1F038E6}" type="slidenum">
              <a:rPr lang="el-GR"/>
              <a:pPr/>
              <a:t>‹#›</a:t>
            </a:fld>
            <a:endParaRPr lang="el-GR"/>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08F42577-45C9-4AB4-BBE5-104A06BE33C6}" type="slidenum">
              <a:rPr lang="el-GR"/>
              <a:pPr/>
              <a:t>‹#›</a:t>
            </a:fld>
            <a:endParaRPr lang="el-GR"/>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DE021620-CD10-4D02-AD27-601A7513E4AA}" type="slidenum">
              <a:rPr lang="el-GR"/>
              <a:pPr/>
              <a:t>‹#›</a:t>
            </a:fld>
            <a:endParaRPr lang="el-G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768E5147-99FC-4FC0-A345-55B5256EFB54}" type="slidenum">
              <a:rPr lang="el-GR"/>
              <a:pPr/>
              <a:t>‹#›</a:t>
            </a:fld>
            <a:endParaRPr lang="el-GR"/>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9871852B-1DAF-410B-A24C-6F89DA10C6E4}" type="slidenum">
              <a:rPr lang="el-GR"/>
              <a:pPr/>
              <a:t>‹#›</a:t>
            </a:fld>
            <a:endParaRPr lang="el-GR"/>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D5A1B979-0F3B-4F6B-A319-76E3AE1030D6}" type="slidenum">
              <a:rPr lang="el-GR"/>
              <a:pPr/>
              <a:t>‹#›</a:t>
            </a:fld>
            <a:endParaRPr lang="el-GR"/>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4025B6E7-EE2F-4F54-965E-24A624BEA548}" type="slidenum">
              <a:rPr lang="el-GR"/>
              <a:pPr/>
              <a:t>‹#›</a:t>
            </a:fld>
            <a:endParaRPr lang="el-GR"/>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ACD733E3-9E6D-42BD-A61A-E9620874D165}" type="slidenum">
              <a:rPr lang="el-GR"/>
              <a:pPr/>
              <a:t>‹#›</a:t>
            </a:fld>
            <a:endParaRPr lang="el-G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225A1CE4-3B0F-4EE5-8EC1-4841B3DD0EB4}" type="slidenum">
              <a:rPr lang="el-GR"/>
              <a:pPr/>
              <a:t>‹#›</a:t>
            </a:fld>
            <a:endParaRPr lang="el-G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FFFF9D"/>
            </a:gs>
          </a:gsLst>
          <a:path path="rect">
            <a:fillToRect r="100000" b="10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να επεξεργαστείτε τον τίτλο</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l-G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l-G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02D393B-01FC-40A8-9AB1-7BE0336EEE97}"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wipe dir="r"/>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85800" y="332656"/>
            <a:ext cx="7772400" cy="936104"/>
          </a:xfrm>
        </p:spPr>
        <p:txBody>
          <a:bodyPr/>
          <a:lstStyle/>
          <a:p>
            <a:r>
              <a:rPr lang="el-GR" sz="2000" b="1" dirty="0" smtClean="0">
                <a:solidFill>
                  <a:srgbClr val="000000"/>
                </a:solidFill>
              </a:rPr>
              <a:t/>
            </a:r>
            <a:br>
              <a:rPr lang="el-GR" sz="2000" b="1" dirty="0" smtClean="0">
                <a:solidFill>
                  <a:srgbClr val="000000"/>
                </a:solidFill>
              </a:rPr>
            </a:br>
            <a:r>
              <a:rPr lang="el-GR" sz="2000" b="1" dirty="0" smtClean="0">
                <a:solidFill>
                  <a:srgbClr val="000000"/>
                </a:solidFill>
              </a:rPr>
              <a:t>ΠΑΝΕΠΙΣΤΗΜΙΟ ΔΥΤΙΚΗΣ ΜΑΚΕΔΟΝΙΑΣ </a:t>
            </a:r>
            <a:br>
              <a:rPr lang="el-GR" sz="2000" b="1" dirty="0" smtClean="0">
                <a:solidFill>
                  <a:srgbClr val="000000"/>
                </a:solidFill>
              </a:rPr>
            </a:br>
            <a:r>
              <a:rPr lang="el-GR" sz="2000" b="1" dirty="0" smtClean="0">
                <a:solidFill>
                  <a:srgbClr val="000000"/>
                </a:solidFill>
              </a:rPr>
              <a:t>ΠΑΙΔΑΓΩΓΙΚΟ ΤΜΗΜΑ ΝΗΠΙΑΓΩΓΩΝ</a:t>
            </a:r>
            <a:r>
              <a:rPr lang="el-GR" sz="2000" b="1" dirty="0" smtClean="0">
                <a:ea typeface="Arial Unicode MS" pitchFamily="34" charset="-128"/>
                <a:cs typeface="Arial Unicode MS" pitchFamily="34" charset="-128"/>
              </a:rPr>
              <a:t/>
            </a:r>
            <a:br>
              <a:rPr lang="el-GR" sz="2000" b="1" dirty="0" smtClean="0">
                <a:ea typeface="Arial Unicode MS" pitchFamily="34" charset="-128"/>
                <a:cs typeface="Arial Unicode MS" pitchFamily="34" charset="-128"/>
              </a:rPr>
            </a:br>
            <a:r>
              <a:rPr lang="el-GR" sz="2000" b="1" dirty="0">
                <a:ea typeface="Arial Unicode MS" pitchFamily="34" charset="-128"/>
                <a:cs typeface="Arial Unicode MS" pitchFamily="34" charset="-128"/>
              </a:rPr>
              <a:t/>
            </a:r>
            <a:br>
              <a:rPr lang="el-GR" sz="2000" b="1" dirty="0">
                <a:ea typeface="Arial Unicode MS" pitchFamily="34" charset="-128"/>
                <a:cs typeface="Arial Unicode MS" pitchFamily="34" charset="-128"/>
              </a:rPr>
            </a:br>
            <a:endParaRPr lang="el-GR" sz="2000" b="1" dirty="0">
              <a:ea typeface="Arial Unicode MS" pitchFamily="34" charset="-128"/>
              <a:cs typeface="Arial Unicode MS" pitchFamily="34" charset="-128"/>
            </a:endParaRPr>
          </a:p>
        </p:txBody>
      </p:sp>
      <p:sp useBgFill="1">
        <p:nvSpPr>
          <p:cNvPr id="2051" name="Rectangle 3"/>
          <p:cNvSpPr>
            <a:spLocks noGrp="1" noChangeArrowheads="1"/>
          </p:cNvSpPr>
          <p:nvPr>
            <p:ph type="body" idx="1"/>
          </p:nvPr>
        </p:nvSpPr>
        <p:spPr>
          <a:xfrm>
            <a:off x="152400" y="1412776"/>
            <a:ext cx="8991600" cy="5445224"/>
          </a:xfrm>
          <a:ln>
            <a:solidFill>
              <a:srgbClr val="FAB0BB"/>
            </a:solidFill>
          </a:ln>
        </p:spPr>
        <p:txBody>
          <a:bodyPr/>
          <a:lstStyle/>
          <a:p>
            <a:pPr algn="ctr">
              <a:lnSpc>
                <a:spcPct val="90000"/>
              </a:lnSpc>
              <a:buFontTx/>
              <a:buNone/>
            </a:pPr>
            <a:endParaRPr lang="el-GR" sz="1800" b="1" dirty="0"/>
          </a:p>
          <a:p>
            <a:pPr algn="ctr">
              <a:buNone/>
            </a:pPr>
            <a:endParaRPr lang="el-GR" sz="2000" b="1" dirty="0" smtClean="0"/>
          </a:p>
          <a:p>
            <a:pPr algn="ctr">
              <a:buNone/>
            </a:pPr>
            <a:r>
              <a:rPr lang="el-GR" sz="2000" dirty="0" smtClean="0"/>
              <a:t>Εισαγωγή στο μάθημα:</a:t>
            </a:r>
          </a:p>
          <a:p>
            <a:pPr algn="ctr">
              <a:buNone/>
            </a:pPr>
            <a:r>
              <a:rPr lang="el-GR" sz="2200" b="1" i="1" dirty="0" smtClean="0"/>
              <a:t>«Πρακτική Άσκηση: Αναλυτικά Προγράμματα </a:t>
            </a:r>
          </a:p>
          <a:p>
            <a:pPr algn="ctr">
              <a:buNone/>
            </a:pPr>
            <a:r>
              <a:rPr lang="el-GR" sz="2200" b="1" i="1" dirty="0" smtClean="0"/>
              <a:t>- Παρατήρηση- </a:t>
            </a:r>
            <a:r>
              <a:rPr lang="el-GR" sz="2200" b="1" i="1" dirty="0" err="1" smtClean="0"/>
              <a:t>Αναστοχασμοί</a:t>
            </a:r>
            <a:r>
              <a:rPr lang="el-GR" sz="2200" b="1" i="1" dirty="0" smtClean="0"/>
              <a:t>»</a:t>
            </a:r>
          </a:p>
          <a:p>
            <a:pPr algn="ctr">
              <a:lnSpc>
                <a:spcPct val="90000"/>
              </a:lnSpc>
              <a:buFontTx/>
              <a:buNone/>
            </a:pPr>
            <a:endParaRPr lang="el-GR" sz="1800" b="1" dirty="0" smtClean="0"/>
          </a:p>
          <a:p>
            <a:pPr>
              <a:lnSpc>
                <a:spcPct val="90000"/>
              </a:lnSpc>
              <a:buFontTx/>
              <a:buNone/>
            </a:pPr>
            <a:endParaRPr lang="el-GR" sz="1800" b="1" dirty="0" smtClean="0"/>
          </a:p>
          <a:p>
            <a:pPr>
              <a:lnSpc>
                <a:spcPct val="90000"/>
              </a:lnSpc>
              <a:buFontTx/>
              <a:buNone/>
            </a:pPr>
            <a:endParaRPr lang="el-GR" sz="1800" b="1" dirty="0" smtClean="0"/>
          </a:p>
          <a:p>
            <a:pPr>
              <a:lnSpc>
                <a:spcPct val="90000"/>
              </a:lnSpc>
              <a:buFontTx/>
              <a:buNone/>
            </a:pPr>
            <a:endParaRPr lang="el-GR" sz="1800" b="1" dirty="0" smtClean="0"/>
          </a:p>
          <a:p>
            <a:pPr>
              <a:lnSpc>
                <a:spcPct val="90000"/>
              </a:lnSpc>
              <a:buFontTx/>
              <a:buNone/>
            </a:pPr>
            <a:endParaRPr lang="el-GR" sz="1800" b="1" dirty="0" smtClean="0"/>
          </a:p>
          <a:p>
            <a:pPr algn="ctr">
              <a:lnSpc>
                <a:spcPct val="90000"/>
              </a:lnSpc>
              <a:buFontTx/>
              <a:buNone/>
            </a:pPr>
            <a:r>
              <a:rPr lang="el-GR" sz="1800" b="1" dirty="0" smtClean="0"/>
              <a:t>Εξάμηνο σπουδών: Γ΄</a:t>
            </a:r>
            <a:r>
              <a:rPr lang="en-US" sz="1800" b="1" dirty="0" smtClean="0"/>
              <a:t> &amp; </a:t>
            </a:r>
            <a:r>
              <a:rPr lang="el-GR" sz="1800" b="1" dirty="0" smtClean="0"/>
              <a:t>Δ΄</a:t>
            </a:r>
          </a:p>
          <a:p>
            <a:pPr algn="just">
              <a:lnSpc>
                <a:spcPct val="90000"/>
              </a:lnSpc>
              <a:buFontTx/>
              <a:buNone/>
            </a:pPr>
            <a:endParaRPr lang="el-GR" sz="1800" b="1" dirty="0" smtClean="0"/>
          </a:p>
          <a:p>
            <a:pPr algn="ctr">
              <a:lnSpc>
                <a:spcPct val="90000"/>
              </a:lnSpc>
              <a:buFontTx/>
              <a:buNone/>
            </a:pPr>
            <a:endParaRPr lang="el-GR" sz="1800" b="1" dirty="0" smtClean="0"/>
          </a:p>
          <a:p>
            <a:pPr algn="ctr">
              <a:lnSpc>
                <a:spcPct val="90000"/>
              </a:lnSpc>
              <a:buFontTx/>
              <a:buNone/>
            </a:pPr>
            <a:endParaRPr lang="el-GR" sz="1800" b="1" dirty="0" smtClean="0"/>
          </a:p>
          <a:p>
            <a:pPr algn="ctr">
              <a:buNone/>
            </a:pPr>
            <a:r>
              <a:rPr lang="el-GR" sz="1800" b="1" dirty="0">
                <a:solidFill>
                  <a:schemeClr val="tx1"/>
                </a:solidFill>
                <a:latin typeface="+mn-lt"/>
                <a:ea typeface="+mn-ea"/>
                <a:cs typeface="+mn-cs"/>
              </a:rPr>
              <a:t> </a:t>
            </a:r>
            <a:endParaRPr lang="el-GR" sz="1800" dirty="0">
              <a:solidFill>
                <a:schemeClr val="tx1"/>
              </a:solidFill>
              <a:latin typeface="+mn-lt"/>
              <a:ea typeface="+mn-ea"/>
              <a:cs typeface="+mn-cs"/>
            </a:endParaRPr>
          </a:p>
          <a:p>
            <a:pPr algn="ctr">
              <a:buNone/>
            </a:pPr>
            <a:r>
              <a:rPr lang="el-GR" sz="1800" b="1" dirty="0">
                <a:solidFill>
                  <a:schemeClr val="tx1"/>
                </a:solidFill>
                <a:latin typeface="+mn-lt"/>
                <a:ea typeface="+mn-ea"/>
                <a:cs typeface="+mn-cs"/>
              </a:rPr>
              <a:t> </a:t>
            </a:r>
            <a:endParaRPr lang="el-GR" sz="1800" dirty="0">
              <a:solidFill>
                <a:schemeClr val="tx1"/>
              </a:solidFill>
              <a:latin typeface="+mn-lt"/>
              <a:ea typeface="+mn-ea"/>
              <a:cs typeface="+mn-cs"/>
            </a:endParaRPr>
          </a:p>
          <a:p>
            <a:pPr algn="ctr">
              <a:buNone/>
            </a:pPr>
            <a:endParaRPr lang="el-GR" sz="2000" b="1" dirty="0" smtClean="0"/>
          </a:p>
          <a:p>
            <a:endParaRPr lang="el-GR" sz="1800" dirty="0">
              <a:solidFill>
                <a:schemeClr val="tx1"/>
              </a:solidFill>
              <a:latin typeface="+mn-lt"/>
              <a:ea typeface="+mn-ea"/>
              <a:cs typeface="+mn-cs"/>
            </a:endParaRPr>
          </a:p>
          <a:p>
            <a:pPr>
              <a:buNone/>
            </a:pPr>
            <a:r>
              <a:rPr lang="el-GR" sz="1800" dirty="0">
                <a:solidFill>
                  <a:schemeClr val="tx1"/>
                </a:solidFill>
                <a:latin typeface="+mn-lt"/>
                <a:ea typeface="+mn-ea"/>
                <a:cs typeface="+mn-cs"/>
              </a:rPr>
              <a:t> </a:t>
            </a:r>
            <a:endParaRPr lang="el-GR" sz="1800" b="1" dirty="0"/>
          </a:p>
          <a:p>
            <a:pPr algn="just">
              <a:lnSpc>
                <a:spcPct val="90000"/>
              </a:lnSpc>
              <a:buFontTx/>
              <a:buNone/>
            </a:pPr>
            <a:endParaRPr lang="el-GR" sz="1800" b="1" dirty="0"/>
          </a:p>
          <a:p>
            <a:pPr algn="just">
              <a:lnSpc>
                <a:spcPct val="90000"/>
              </a:lnSpc>
              <a:buFontTx/>
              <a:buNone/>
            </a:pPr>
            <a:endParaRPr lang="el-GR" sz="1600" b="1" dirty="0"/>
          </a:p>
          <a:p>
            <a:pPr algn="just">
              <a:lnSpc>
                <a:spcPct val="90000"/>
              </a:lnSpc>
              <a:buFontTx/>
              <a:buNone/>
            </a:pPr>
            <a:r>
              <a:rPr lang="el-GR" sz="1600" dirty="0"/>
              <a:t> </a:t>
            </a: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Διερεύνηση ιδεών για την έννοια του </a:t>
            </a:r>
            <a:br>
              <a:rPr lang="el-GR" sz="2400" b="1" dirty="0" smtClean="0"/>
            </a:br>
            <a:r>
              <a:rPr lang="el-GR" sz="2400" b="1" dirty="0" smtClean="0"/>
              <a:t>«καλού εκπαιδευτικού»</a:t>
            </a:r>
            <a:r>
              <a:rPr lang="el-GR" sz="2400" b="1" dirty="0">
                <a:ea typeface="Arial Unicode MS" pitchFamily="34" charset="-128"/>
                <a:cs typeface="Arial Unicode MS" pitchFamily="34" charset="-128"/>
              </a:rPr>
              <a:t> </a:t>
            </a:r>
            <a:r>
              <a:rPr lang="el-GR" sz="2400" b="1" dirty="0" smtClean="0">
                <a:ea typeface="Arial Unicode MS" pitchFamily="34" charset="-128"/>
                <a:cs typeface="Arial Unicode MS" pitchFamily="34" charset="-128"/>
              </a:rPr>
              <a:t/>
            </a:r>
            <a:br>
              <a:rPr lang="el-GR" sz="2400" b="1" dirty="0" smtClean="0">
                <a:ea typeface="Arial Unicode MS" pitchFamily="34" charset="-128"/>
                <a:cs typeface="Arial Unicode MS" pitchFamily="34" charset="-128"/>
              </a:rPr>
            </a:b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pPr>
              <a:buNone/>
            </a:pPr>
            <a:endParaRPr lang="el-GR" sz="1800" dirty="0" smtClean="0"/>
          </a:p>
        </p:txBody>
      </p:sp>
      <p:sp>
        <p:nvSpPr>
          <p:cNvPr id="5" name="4 - Ορθογώνιο"/>
          <p:cNvSpPr/>
          <p:nvPr/>
        </p:nvSpPr>
        <p:spPr>
          <a:xfrm>
            <a:off x="785786" y="928670"/>
            <a:ext cx="7500990" cy="4857784"/>
          </a:xfrm>
          <a:prstGeom prst="rect">
            <a:avLst/>
          </a:prstGeom>
          <a:solidFill>
            <a:srgbClr val="FF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endParaRPr lang="el-GR" sz="2000" b="1" dirty="0" smtClean="0">
              <a:solidFill>
                <a:schemeClr val="tx1"/>
              </a:solidFill>
            </a:endParaRPr>
          </a:p>
          <a:p>
            <a:pPr marL="342900" indent="-342900" algn="ctr"/>
            <a:endParaRPr lang="el-GR" sz="2000" b="1" dirty="0" smtClean="0">
              <a:solidFill>
                <a:schemeClr val="tx1"/>
              </a:solidFill>
            </a:endParaRPr>
          </a:p>
          <a:p>
            <a:pPr marL="342900" indent="-342900" algn="ctr"/>
            <a:r>
              <a:rPr lang="el-GR" sz="2000" b="1" dirty="0" smtClean="0">
                <a:solidFill>
                  <a:schemeClr val="tx1"/>
                </a:solidFill>
              </a:rPr>
              <a:t>Ποιος είναι για σας </a:t>
            </a:r>
            <a:r>
              <a:rPr lang="el-GR" sz="2000" b="1" dirty="0" smtClean="0">
                <a:solidFill>
                  <a:srgbClr val="FF0000"/>
                </a:solidFill>
              </a:rPr>
              <a:t>ο καλός εκπαιδευτικός; </a:t>
            </a:r>
          </a:p>
          <a:p>
            <a:pPr marL="342900" indent="-342900" algn="ctr">
              <a:buAutoNum type="arabicPeriod"/>
            </a:pPr>
            <a:endParaRPr lang="el-GR" sz="2000" b="1" dirty="0" smtClean="0">
              <a:solidFill>
                <a:schemeClr val="tx1"/>
              </a:solidFill>
            </a:endParaRPr>
          </a:p>
          <a:p>
            <a:pPr algn="ctr"/>
            <a:r>
              <a:rPr lang="el-GR" sz="2000" b="1" dirty="0" smtClean="0">
                <a:solidFill>
                  <a:srgbClr val="FF0000"/>
                </a:solidFill>
              </a:rPr>
              <a:t>Τι</a:t>
            </a:r>
            <a:r>
              <a:rPr lang="el-GR" sz="2000" b="1" dirty="0" smtClean="0">
                <a:solidFill>
                  <a:schemeClr val="tx1"/>
                </a:solidFill>
              </a:rPr>
              <a:t> χαρακτηριστικά, δεξιότητες, στάσεις και συμπεριφορές θεωρείτε ότι </a:t>
            </a:r>
            <a:r>
              <a:rPr lang="el-GR" sz="2000" b="1" dirty="0" smtClean="0">
                <a:solidFill>
                  <a:srgbClr val="FF0000"/>
                </a:solidFill>
              </a:rPr>
              <a:t>πρέπει να έχει </a:t>
            </a:r>
            <a:r>
              <a:rPr lang="el-GR" sz="2000" b="1" dirty="0" smtClean="0">
                <a:solidFill>
                  <a:schemeClr val="tx1"/>
                </a:solidFill>
              </a:rPr>
              <a:t>ένας καλός εκπαιδευτικός;</a:t>
            </a:r>
          </a:p>
          <a:p>
            <a:pPr algn="ctr"/>
            <a:endParaRPr lang="el-GR" sz="2000" b="1" dirty="0" smtClean="0">
              <a:solidFill>
                <a:schemeClr val="tx1"/>
              </a:solidFill>
            </a:endParaRPr>
          </a:p>
          <a:p>
            <a:pPr algn="ctr"/>
            <a:r>
              <a:rPr lang="el-GR" sz="2000" b="1" dirty="0" smtClean="0">
                <a:solidFill>
                  <a:schemeClr val="tx1"/>
                </a:solidFill>
              </a:rPr>
              <a:t>Ποιος είναι ο </a:t>
            </a:r>
            <a:r>
              <a:rPr lang="el-GR" sz="2000" b="1" dirty="0" smtClean="0">
                <a:solidFill>
                  <a:srgbClr val="FF0000"/>
                </a:solidFill>
              </a:rPr>
              <a:t>ρόλος</a:t>
            </a:r>
            <a:r>
              <a:rPr lang="el-GR" sz="2000" b="1" dirty="0" smtClean="0">
                <a:solidFill>
                  <a:schemeClr val="tx1"/>
                </a:solidFill>
              </a:rPr>
              <a:t> του; </a:t>
            </a:r>
          </a:p>
          <a:p>
            <a:pPr algn="ctr"/>
            <a:endParaRPr lang="el-GR" sz="2000" b="1" dirty="0" smtClean="0">
              <a:solidFill>
                <a:schemeClr val="tx1"/>
              </a:solidFill>
            </a:endParaRPr>
          </a:p>
          <a:p>
            <a:pPr algn="ctr"/>
            <a:r>
              <a:rPr lang="el-GR" sz="2000" b="1" dirty="0" smtClean="0">
                <a:solidFill>
                  <a:srgbClr val="FF0000"/>
                </a:solidFill>
              </a:rPr>
              <a:t>Τι </a:t>
            </a:r>
            <a:r>
              <a:rPr lang="el-GR" sz="2000" b="1" dirty="0" smtClean="0">
                <a:solidFill>
                  <a:schemeClr val="tx1"/>
                </a:solidFill>
              </a:rPr>
              <a:t>είδους </a:t>
            </a:r>
            <a:r>
              <a:rPr lang="el-GR" sz="2000" b="1" dirty="0" smtClean="0">
                <a:solidFill>
                  <a:srgbClr val="FF0000"/>
                </a:solidFill>
              </a:rPr>
              <a:t>αποφάσεις </a:t>
            </a:r>
            <a:r>
              <a:rPr lang="el-GR" sz="2000" b="1" dirty="0" smtClean="0">
                <a:solidFill>
                  <a:schemeClr val="tx1"/>
                </a:solidFill>
              </a:rPr>
              <a:t>πρέπει να παίρνει; </a:t>
            </a:r>
          </a:p>
          <a:p>
            <a:pPr algn="ctr"/>
            <a:endParaRPr lang="el-GR" sz="2000" b="1" dirty="0" smtClean="0">
              <a:solidFill>
                <a:schemeClr val="tx1"/>
              </a:solidFill>
            </a:endParaRPr>
          </a:p>
          <a:p>
            <a:pPr algn="ctr"/>
            <a:r>
              <a:rPr lang="el-GR" sz="2000" b="1" dirty="0" smtClean="0">
                <a:solidFill>
                  <a:srgbClr val="FF0000"/>
                </a:solidFill>
              </a:rPr>
              <a:t>Πώς θα πάρει </a:t>
            </a:r>
            <a:r>
              <a:rPr lang="el-GR" sz="2000" b="1" dirty="0" smtClean="0">
                <a:solidFill>
                  <a:schemeClr val="tx1"/>
                </a:solidFill>
              </a:rPr>
              <a:t>αυτές τις αποφάσεις; </a:t>
            </a:r>
          </a:p>
          <a:p>
            <a:pPr algn="ctr"/>
            <a:endParaRPr lang="el-GR" sz="2000" b="1" dirty="0" smtClean="0">
              <a:solidFill>
                <a:schemeClr val="tx1"/>
              </a:solidFill>
            </a:endParaRPr>
          </a:p>
          <a:p>
            <a:pPr algn="ctr"/>
            <a:endParaRPr lang="el-GR" sz="2000" b="1" dirty="0" smtClean="0">
              <a:solidFill>
                <a:schemeClr val="tx1"/>
              </a:solidFill>
            </a:endParaRPr>
          </a:p>
          <a:p>
            <a:pPr algn="ctr"/>
            <a:endParaRPr lang="el-GR" sz="2000" b="1" dirty="0" smtClean="0">
              <a:solidFill>
                <a:schemeClr val="tx1"/>
              </a:solidFill>
            </a:endParaRPr>
          </a:p>
          <a:p>
            <a:pPr algn="ctr"/>
            <a:endParaRPr lang="el-GR" sz="2000" b="1" dirty="0" smtClean="0">
              <a:solidFill>
                <a:schemeClr val="tx1"/>
              </a:solidFill>
            </a:endParaRPr>
          </a:p>
          <a:p>
            <a:pPr algn="ctr"/>
            <a:endParaRPr lang="el-GR" sz="2000" dirty="0">
              <a:solidFill>
                <a:srgbClr val="FFFF00"/>
              </a:solidFill>
            </a:endParaRP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Ο εκπαιδευτικός ως (</a:t>
            </a:r>
            <a:r>
              <a:rPr lang="el-GR" sz="2400" b="1" dirty="0" err="1" smtClean="0"/>
              <a:t>ανα</a:t>
            </a:r>
            <a:r>
              <a:rPr lang="el-GR" sz="2400" b="1" dirty="0" smtClean="0"/>
              <a:t>)στοχαζόμενος επαγγελματίας</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pPr>
              <a:buNone/>
            </a:pPr>
            <a:endParaRPr lang="el-GR" sz="1800" dirty="0" smtClean="0"/>
          </a:p>
        </p:txBody>
      </p:sp>
      <p:sp>
        <p:nvSpPr>
          <p:cNvPr id="5" name="4 - Ορθογώνιο"/>
          <p:cNvSpPr/>
          <p:nvPr/>
        </p:nvSpPr>
        <p:spPr>
          <a:xfrm>
            <a:off x="357158" y="928670"/>
            <a:ext cx="3500462" cy="1357322"/>
          </a:xfrm>
          <a:prstGeom prst="rect">
            <a:avLst/>
          </a:prstGeom>
          <a:solidFill>
            <a:srgbClr val="FF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b="1" dirty="0" smtClean="0">
                <a:solidFill>
                  <a:schemeClr val="tx1"/>
                </a:solidFill>
              </a:rPr>
              <a:t>1. Το επάγγελμα του/της εκπαιδευτικού </a:t>
            </a:r>
            <a:r>
              <a:rPr lang="el-GR" sz="1600" dirty="0" smtClean="0">
                <a:solidFill>
                  <a:schemeClr val="tx1"/>
                </a:solidFill>
              </a:rPr>
              <a:t>συμπεριλαμβάνει πολλαπλές λειτουργίες, </a:t>
            </a:r>
            <a:r>
              <a:rPr lang="el-GR" sz="1600" dirty="0" smtClean="0">
                <a:solidFill>
                  <a:srgbClr val="FF0000"/>
                </a:solidFill>
              </a:rPr>
              <a:t>ρόλους</a:t>
            </a:r>
            <a:r>
              <a:rPr lang="el-GR" sz="1600" dirty="0" smtClean="0">
                <a:solidFill>
                  <a:schemeClr val="tx1"/>
                </a:solidFill>
              </a:rPr>
              <a:t>, </a:t>
            </a:r>
            <a:r>
              <a:rPr lang="el-GR" sz="1600" dirty="0" smtClean="0">
                <a:solidFill>
                  <a:srgbClr val="FF0000"/>
                </a:solidFill>
              </a:rPr>
              <a:t>δράσεις</a:t>
            </a:r>
            <a:r>
              <a:rPr lang="el-GR" sz="1600" dirty="0" smtClean="0">
                <a:solidFill>
                  <a:schemeClr val="tx1"/>
                </a:solidFill>
              </a:rPr>
              <a:t> και </a:t>
            </a:r>
            <a:r>
              <a:rPr lang="el-GR" sz="1600" dirty="0" smtClean="0">
                <a:solidFill>
                  <a:srgbClr val="FF0000"/>
                </a:solidFill>
              </a:rPr>
              <a:t>σχέσεις.</a:t>
            </a:r>
          </a:p>
          <a:p>
            <a:pPr algn="ctr"/>
            <a:endParaRPr lang="el-GR" sz="1600" dirty="0">
              <a:solidFill>
                <a:srgbClr val="FFFF00"/>
              </a:solidFill>
            </a:endParaRPr>
          </a:p>
        </p:txBody>
      </p:sp>
      <p:sp>
        <p:nvSpPr>
          <p:cNvPr id="8" name="7 - Ορθογώνιο"/>
          <p:cNvSpPr/>
          <p:nvPr/>
        </p:nvSpPr>
        <p:spPr>
          <a:xfrm>
            <a:off x="5072066" y="4143380"/>
            <a:ext cx="3500462" cy="1857388"/>
          </a:xfrm>
          <a:prstGeom prst="rect">
            <a:avLst/>
          </a:prstGeom>
          <a:solidFill>
            <a:srgbClr val="FFDCB9"/>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smtClean="0">
                <a:solidFill>
                  <a:schemeClr val="tx1"/>
                </a:solidFill>
              </a:rPr>
              <a:t> 5. </a:t>
            </a:r>
            <a:r>
              <a:rPr lang="el-GR" sz="2000" b="1" dirty="0" smtClean="0">
                <a:solidFill>
                  <a:schemeClr val="tx1"/>
                </a:solidFill>
              </a:rPr>
              <a:t>Ο κριτικός στοχασμός / αναστοχασμός </a:t>
            </a:r>
            <a:r>
              <a:rPr lang="el-GR" sz="2000" dirty="0" smtClean="0">
                <a:solidFill>
                  <a:schemeClr val="tx1"/>
                </a:solidFill>
              </a:rPr>
              <a:t>ως βασική διαδικασία   για  την λήψη αποφάσεων. </a:t>
            </a:r>
          </a:p>
        </p:txBody>
      </p:sp>
      <p:sp>
        <p:nvSpPr>
          <p:cNvPr id="9" name="8 - Ορθογώνιο"/>
          <p:cNvSpPr/>
          <p:nvPr/>
        </p:nvSpPr>
        <p:spPr>
          <a:xfrm>
            <a:off x="285720" y="4214818"/>
            <a:ext cx="3500462" cy="1928826"/>
          </a:xfrm>
          <a:prstGeom prst="rect">
            <a:avLst/>
          </a:prstGeom>
          <a:solidFill>
            <a:srgbClr val="CCFF99"/>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solidFill>
                  <a:schemeClr val="tx1"/>
                </a:solidFill>
              </a:rPr>
              <a:t> </a:t>
            </a:r>
            <a:r>
              <a:rPr lang="el-GR" sz="2000" b="1" dirty="0" smtClean="0">
                <a:solidFill>
                  <a:schemeClr val="tx1"/>
                </a:solidFill>
              </a:rPr>
              <a:t>4. Με ποιους τρόπους, όμως, οι εκπαιδευτικοί παίρνουν αποφάσεις </a:t>
            </a:r>
            <a:r>
              <a:rPr lang="el-GR" sz="1600" dirty="0" smtClean="0">
                <a:solidFill>
                  <a:schemeClr val="tx1"/>
                </a:solidFill>
              </a:rPr>
              <a:t>για τον τρόπο οργάνωσης, σχεδιασμού, υλοποίησης και αποτίμησης ενός εκπαιδευτικού προγράμματος</a:t>
            </a:r>
            <a:r>
              <a:rPr lang="el-GR" sz="1600" b="1" dirty="0" smtClean="0">
                <a:solidFill>
                  <a:schemeClr val="tx1"/>
                </a:solidFill>
              </a:rPr>
              <a:t>; </a:t>
            </a:r>
          </a:p>
          <a:p>
            <a:pPr algn="ctr"/>
            <a:endParaRPr lang="el-GR" sz="1200" dirty="0">
              <a:solidFill>
                <a:srgbClr val="FFFF00"/>
              </a:solidFill>
            </a:endParaRPr>
          </a:p>
        </p:txBody>
      </p:sp>
      <p:sp>
        <p:nvSpPr>
          <p:cNvPr id="10" name="9 - Ορθογώνιο"/>
          <p:cNvSpPr/>
          <p:nvPr/>
        </p:nvSpPr>
        <p:spPr>
          <a:xfrm>
            <a:off x="2714612" y="2500306"/>
            <a:ext cx="3500462" cy="1357322"/>
          </a:xfrm>
          <a:prstGeom prst="rect">
            <a:avLst/>
          </a:prstGeom>
          <a:solidFill>
            <a:srgbClr val="CC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solidFill>
                  <a:schemeClr val="tx1"/>
                </a:solidFill>
              </a:rPr>
              <a:t> </a:t>
            </a:r>
            <a:r>
              <a:rPr lang="el-GR" sz="1600" b="1" dirty="0" smtClean="0">
                <a:solidFill>
                  <a:schemeClr val="tx1"/>
                </a:solidFill>
              </a:rPr>
              <a:t>3.  </a:t>
            </a:r>
            <a:r>
              <a:rPr lang="el-GR" sz="1600" dirty="0" smtClean="0">
                <a:solidFill>
                  <a:schemeClr val="tx1"/>
                </a:solidFill>
              </a:rPr>
              <a:t>Εμπλέκεται σε ένα δίκτυο </a:t>
            </a:r>
            <a:r>
              <a:rPr lang="el-GR" sz="1600" b="1" dirty="0" smtClean="0">
                <a:solidFill>
                  <a:schemeClr val="tx1"/>
                </a:solidFill>
              </a:rPr>
              <a:t>σχέσεων με τα παιδιά, τους γονείς, τους συναδέλφους </a:t>
            </a:r>
            <a:r>
              <a:rPr lang="el-GR" sz="1600" dirty="0" smtClean="0">
                <a:solidFill>
                  <a:schemeClr val="tx1"/>
                </a:solidFill>
              </a:rPr>
              <a:t>του/της, εκπροσώπους φορέων κ.ά. </a:t>
            </a:r>
          </a:p>
        </p:txBody>
      </p:sp>
      <p:sp>
        <p:nvSpPr>
          <p:cNvPr id="11" name="10 - Ορθογώνιο"/>
          <p:cNvSpPr/>
          <p:nvPr/>
        </p:nvSpPr>
        <p:spPr>
          <a:xfrm>
            <a:off x="4857752" y="928670"/>
            <a:ext cx="3500462" cy="1357322"/>
          </a:xfrm>
          <a:prstGeom prst="rect">
            <a:avLst/>
          </a:prstGeom>
          <a:solidFill>
            <a:srgbClr val="FFCCFF"/>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b="1" dirty="0" smtClean="0">
                <a:solidFill>
                  <a:schemeClr val="tx1"/>
                </a:solidFill>
              </a:rPr>
              <a:t>2. </a:t>
            </a:r>
            <a:r>
              <a:rPr lang="el-GR" sz="1600" dirty="0" smtClean="0">
                <a:solidFill>
                  <a:schemeClr val="tx1"/>
                </a:solidFill>
              </a:rPr>
              <a:t>Ένας/μία εκπαιδευτικός </a:t>
            </a:r>
            <a:r>
              <a:rPr lang="el-GR" sz="1600" b="1" dirty="0" smtClean="0">
                <a:solidFill>
                  <a:schemeClr val="tx1"/>
                </a:solidFill>
              </a:rPr>
              <a:t>παίρνει συνεχώς αποφάσεις </a:t>
            </a:r>
            <a:r>
              <a:rPr lang="el-GR" sz="1600" dirty="0" smtClean="0">
                <a:solidFill>
                  <a:schemeClr val="tx1"/>
                </a:solidFill>
              </a:rPr>
              <a:t>για τους τρόπους και τις διαδικασίες που θα ενισχύσουν την ευημερία, τη </a:t>
            </a:r>
            <a:r>
              <a:rPr lang="el-GR" sz="1600" dirty="0" smtClean="0">
                <a:solidFill>
                  <a:srgbClr val="FF0000"/>
                </a:solidFill>
              </a:rPr>
              <a:t>μάθηση </a:t>
            </a:r>
            <a:r>
              <a:rPr lang="el-GR" sz="1600" dirty="0" smtClean="0">
                <a:solidFill>
                  <a:schemeClr val="tx1"/>
                </a:solidFill>
              </a:rPr>
              <a:t>και την ανάπτυξη των παιδιών. </a:t>
            </a:r>
            <a:endParaRPr lang="el-GR" sz="1600" dirty="0">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1. Ο εκπαιδευτικός ως (</a:t>
            </a:r>
            <a:r>
              <a:rPr lang="el-GR" sz="2400" b="1" dirty="0" err="1" smtClean="0"/>
              <a:t>ανα</a:t>
            </a:r>
            <a:r>
              <a:rPr lang="el-GR" sz="2400" b="1" dirty="0" smtClean="0"/>
              <a:t>)στοχαζόμενος επαγγελματίας</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pPr algn="ctr">
              <a:buFont typeface="Wingdings" pitchFamily="2" charset="2"/>
              <a:buChar char="ü"/>
            </a:pPr>
            <a:endParaRPr lang="el-GR" sz="1800" b="1" u="sng" dirty="0" smtClean="0"/>
          </a:p>
          <a:p>
            <a:pPr algn="ctr">
              <a:buFont typeface="Wingdings" pitchFamily="2" charset="2"/>
              <a:buChar char="ü"/>
            </a:pPr>
            <a:r>
              <a:rPr lang="el-GR" sz="1800" b="1" u="sng" dirty="0" smtClean="0"/>
              <a:t>Συζητάτε σε ομάδες – ένας από κάθε ομάδα ανακοινώνει</a:t>
            </a:r>
          </a:p>
          <a:p>
            <a:pPr algn="ctr">
              <a:buFont typeface="Wingdings" pitchFamily="2" charset="2"/>
              <a:buChar char="ü"/>
            </a:pPr>
            <a:r>
              <a:rPr lang="el-GR" sz="2800" i="1" dirty="0" smtClean="0">
                <a:solidFill>
                  <a:srgbClr val="FF0000"/>
                </a:solidFill>
              </a:rPr>
              <a:t>Τι είναι ο αναστοχασμός; </a:t>
            </a:r>
          </a:p>
          <a:p>
            <a:pPr algn="ctr">
              <a:buFont typeface="Wingdings" pitchFamily="2" charset="2"/>
              <a:buChar char="ü"/>
            </a:pPr>
            <a:r>
              <a:rPr lang="el-GR" sz="2000" i="1" dirty="0" smtClean="0"/>
              <a:t>Ποιες λέξεις σας έρχονται στο μυαλό ακούγοντας τον όρο:  στοχασμός και </a:t>
            </a:r>
            <a:r>
              <a:rPr lang="el-GR" sz="2000" i="1" dirty="0" err="1" smtClean="0"/>
              <a:t>αναστοχασμός</a:t>
            </a:r>
            <a:endParaRPr lang="el-GR" sz="2000" i="1" dirty="0" smtClean="0"/>
          </a:p>
          <a:p>
            <a:pPr algn="ctr">
              <a:buFont typeface="Wingdings" pitchFamily="2" charset="2"/>
              <a:buChar char="ü"/>
            </a:pPr>
            <a:endParaRPr lang="el-GR" sz="2800" i="1" dirty="0" smtClean="0">
              <a:solidFill>
                <a:srgbClr val="FF0000"/>
              </a:solidFill>
            </a:endParaRPr>
          </a:p>
          <a:p>
            <a:pPr algn="ctr">
              <a:buFont typeface="Wingdings" pitchFamily="2" charset="2"/>
              <a:buChar char="ü"/>
            </a:pPr>
            <a:r>
              <a:rPr lang="el-GR" sz="2800" i="1" dirty="0" smtClean="0">
                <a:solidFill>
                  <a:srgbClr val="FF0000"/>
                </a:solidFill>
              </a:rPr>
              <a:t>Τι  συμβαίνει όταν κάποιος/α αναστοχάζεται; </a:t>
            </a:r>
          </a:p>
          <a:p>
            <a:pPr algn="ctr">
              <a:buFont typeface="Wingdings" pitchFamily="2" charset="2"/>
              <a:buChar char="ü"/>
            </a:pPr>
            <a:endParaRPr lang="el-GR" sz="2800" i="1" dirty="0" smtClean="0">
              <a:solidFill>
                <a:srgbClr val="FF0000"/>
              </a:solidFill>
            </a:endParaRPr>
          </a:p>
          <a:p>
            <a:pPr algn="ctr">
              <a:buFont typeface="Wingdings" pitchFamily="2" charset="2"/>
              <a:buChar char="ü"/>
            </a:pPr>
            <a:r>
              <a:rPr lang="el-GR" sz="2800" i="1" dirty="0" smtClean="0">
                <a:solidFill>
                  <a:srgbClr val="FF0000"/>
                </a:solidFill>
              </a:rPr>
              <a:t>Ποια είναι η σημασία του στην εκπαιδευτική διαδικασία;</a:t>
            </a:r>
          </a:p>
          <a:p>
            <a:pPr algn="ctr">
              <a:buFont typeface="Wingdings" pitchFamily="2" charset="2"/>
              <a:buChar char="ü"/>
            </a:pPr>
            <a:endParaRPr lang="el-GR" sz="2800" i="1" dirty="0" smtClean="0">
              <a:solidFill>
                <a:srgbClr val="FF0000"/>
              </a:solidFill>
            </a:endParaRPr>
          </a:p>
          <a:p>
            <a:pPr algn="ctr">
              <a:buNone/>
            </a:pPr>
            <a:endParaRPr lang="el-GR" sz="2800" i="1" dirty="0" smtClean="0">
              <a:solidFill>
                <a:srgbClr val="FF0000"/>
              </a:solidFill>
            </a:endParaRPr>
          </a:p>
          <a:p>
            <a:pPr algn="ctr" eaLnBrk="1" hangingPunct="1">
              <a:lnSpc>
                <a:spcPct val="90000"/>
              </a:lnSpc>
              <a:buFont typeface="Constantia" pitchFamily="18" charset="0"/>
              <a:buNone/>
            </a:pPr>
            <a:endParaRPr lang="el-GR" sz="2800" i="1" dirty="0" smtClean="0">
              <a:solidFill>
                <a:srgbClr val="FF0000"/>
              </a:solidFill>
            </a:endParaRPr>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8286808" cy="6858000"/>
          </a:xfrm>
        </p:spPr>
        <p:txBody>
          <a:bodyPr/>
          <a:lstStyle/>
          <a:p>
            <a:endParaRPr lang="el-GR" sz="2000" b="1" dirty="0" smtClean="0"/>
          </a:p>
          <a:p>
            <a:pPr algn="just"/>
            <a:r>
              <a:rPr lang="el-GR" sz="2000" b="1" u="sng" dirty="0" smtClean="0"/>
              <a:t>Στοχασμό </a:t>
            </a:r>
            <a:r>
              <a:rPr lang="el-GR" sz="2000" dirty="0" smtClean="0"/>
              <a:t>αποτελεί η διαδικασία να </a:t>
            </a:r>
            <a:r>
              <a:rPr lang="el-GR" sz="2000" b="1" dirty="0" smtClean="0"/>
              <a:t>συνειδητοποιούμε</a:t>
            </a:r>
            <a:r>
              <a:rPr lang="el-GR" sz="2000" dirty="0" smtClean="0"/>
              <a:t>,  να </a:t>
            </a:r>
            <a:r>
              <a:rPr lang="el-GR" sz="2000" b="1" dirty="0" smtClean="0"/>
              <a:t>σκεφτόμαστε, </a:t>
            </a:r>
            <a:r>
              <a:rPr lang="el-GR" sz="2000" dirty="0" smtClean="0"/>
              <a:t>να </a:t>
            </a:r>
            <a:r>
              <a:rPr lang="el-GR" sz="2000" b="1" dirty="0" smtClean="0"/>
              <a:t>προβληματιζόμαστε </a:t>
            </a:r>
            <a:r>
              <a:rPr lang="el-GR" sz="2000" dirty="0" smtClean="0"/>
              <a:t>πάνω στην εκπαιδευτική διαδικασία, </a:t>
            </a:r>
            <a:r>
              <a:rPr lang="el-GR" sz="2000" u="sng" dirty="0" smtClean="0"/>
              <a:t>με σκοπό </a:t>
            </a:r>
            <a:r>
              <a:rPr lang="el-GR" sz="2000" dirty="0" smtClean="0">
                <a:solidFill>
                  <a:srgbClr val="FF0000"/>
                </a:solidFill>
              </a:rPr>
              <a:t>να την βελτιώσουμε </a:t>
            </a:r>
            <a:r>
              <a:rPr lang="el-GR" sz="2000" dirty="0" smtClean="0"/>
              <a:t>προς όφελος των παιδιών. </a:t>
            </a:r>
          </a:p>
          <a:p>
            <a:endParaRPr lang="el-GR" sz="2000" dirty="0" smtClean="0"/>
          </a:p>
          <a:p>
            <a:r>
              <a:rPr lang="el-GR" sz="2000" b="1" u="sng" dirty="0" smtClean="0"/>
              <a:t>Αναστοχασμό </a:t>
            </a:r>
            <a:r>
              <a:rPr lang="el-GR" sz="2000" b="1" dirty="0" smtClean="0"/>
              <a:t>αποτελεί: </a:t>
            </a:r>
          </a:p>
          <a:p>
            <a:pPr lvl="2">
              <a:buFont typeface="Wingdings" pitchFamily="2" charset="2"/>
              <a:buChar char="Ø"/>
            </a:pPr>
            <a:r>
              <a:rPr lang="el-GR" sz="2200" dirty="0" smtClean="0"/>
              <a:t>η </a:t>
            </a:r>
            <a:r>
              <a:rPr lang="el-GR" sz="2200" dirty="0" smtClean="0">
                <a:solidFill>
                  <a:srgbClr val="FF0000"/>
                </a:solidFill>
              </a:rPr>
              <a:t>περιγραφή </a:t>
            </a:r>
            <a:r>
              <a:rPr lang="el-GR" sz="2200" dirty="0" smtClean="0"/>
              <a:t>μιας κατάστασης,</a:t>
            </a:r>
          </a:p>
          <a:p>
            <a:pPr lvl="2">
              <a:buFont typeface="Wingdings" pitchFamily="2" charset="2"/>
              <a:buChar char="Ø"/>
            </a:pPr>
            <a:endParaRPr lang="el-GR" sz="1000" dirty="0" smtClean="0"/>
          </a:p>
          <a:p>
            <a:pPr lvl="2">
              <a:buFont typeface="Wingdings" pitchFamily="2" charset="2"/>
              <a:buChar char="Ø"/>
            </a:pPr>
            <a:r>
              <a:rPr lang="el-GR" sz="2200" dirty="0" smtClean="0"/>
              <a:t> η </a:t>
            </a:r>
            <a:r>
              <a:rPr lang="el-GR" sz="2200" dirty="0" smtClean="0">
                <a:solidFill>
                  <a:srgbClr val="FF0000"/>
                </a:solidFill>
              </a:rPr>
              <a:t>διερεύνηση</a:t>
            </a:r>
            <a:r>
              <a:rPr lang="el-GR" sz="2200" dirty="0" smtClean="0"/>
              <a:t> των αρχικών υποθέσεων και κατανοήσεων γύρω από αυτήν,</a:t>
            </a:r>
          </a:p>
          <a:p>
            <a:pPr lvl="2">
              <a:buFont typeface="Wingdings" pitchFamily="2" charset="2"/>
              <a:buChar char="Ø"/>
            </a:pPr>
            <a:endParaRPr lang="el-GR" sz="1000" dirty="0" smtClean="0"/>
          </a:p>
          <a:p>
            <a:pPr lvl="2">
              <a:buFont typeface="Wingdings" pitchFamily="2" charset="2"/>
              <a:buChar char="Ø"/>
            </a:pPr>
            <a:r>
              <a:rPr lang="el-GR" sz="2200" dirty="0" smtClean="0"/>
              <a:t> η επιμονή με μία ανοικτή και υπεύθυνη </a:t>
            </a:r>
            <a:r>
              <a:rPr lang="el-GR" sz="2200" dirty="0" smtClean="0">
                <a:solidFill>
                  <a:srgbClr val="FF0000"/>
                </a:solidFill>
              </a:rPr>
              <a:t>στάση κριτικής και επαναδόμησης </a:t>
            </a:r>
            <a:r>
              <a:rPr lang="el-GR" sz="2200" dirty="0" smtClean="0"/>
              <a:t>της πρακτικής.</a:t>
            </a:r>
          </a:p>
          <a:p>
            <a:pPr algn="r">
              <a:buNone/>
            </a:pPr>
            <a:r>
              <a:rPr lang="en-US" sz="1600" dirty="0" err="1" smtClean="0"/>
              <a:t>Schon</a:t>
            </a:r>
            <a:r>
              <a:rPr lang="en-US" sz="1600" dirty="0" smtClean="0"/>
              <a:t>, </a:t>
            </a:r>
            <a:r>
              <a:rPr lang="el-GR" sz="1600" dirty="0" smtClean="0"/>
              <a:t>1983: 40.</a:t>
            </a:r>
          </a:p>
          <a:p>
            <a:pPr>
              <a:buFont typeface="Wingdings" pitchFamily="2" charset="2"/>
              <a:buChar char="ü"/>
            </a:pPr>
            <a:r>
              <a:rPr lang="el-GR" sz="2800" b="1" dirty="0" smtClean="0"/>
              <a:t>Αναστοχασμό </a:t>
            </a:r>
            <a:r>
              <a:rPr lang="el-GR" sz="2800" dirty="0" smtClean="0"/>
              <a:t>αποτελεί </a:t>
            </a:r>
          </a:p>
          <a:p>
            <a:pPr lvl="1">
              <a:buFont typeface="Wingdings" pitchFamily="2" charset="2"/>
              <a:buChar char="Ø"/>
            </a:pPr>
            <a:r>
              <a:rPr lang="el-GR" sz="2000" i="1" dirty="0" smtClean="0"/>
              <a:t>η </a:t>
            </a:r>
            <a:r>
              <a:rPr lang="el-GR" sz="2000" b="1" i="1" dirty="0" smtClean="0">
                <a:solidFill>
                  <a:schemeClr val="accent2"/>
                </a:solidFill>
              </a:rPr>
              <a:t>ενεργητική</a:t>
            </a:r>
            <a:r>
              <a:rPr lang="el-GR" sz="2000" i="1" dirty="0" smtClean="0"/>
              <a:t>, </a:t>
            </a:r>
            <a:r>
              <a:rPr lang="el-GR" sz="2000" b="1" i="1" dirty="0" smtClean="0">
                <a:solidFill>
                  <a:srgbClr val="C00000"/>
                </a:solidFill>
              </a:rPr>
              <a:t>επίμονη</a:t>
            </a:r>
            <a:r>
              <a:rPr lang="el-GR" sz="2000" i="1" dirty="0" smtClean="0"/>
              <a:t> και </a:t>
            </a:r>
            <a:r>
              <a:rPr lang="el-GR" sz="2000" b="1" i="1" dirty="0" smtClean="0">
                <a:solidFill>
                  <a:schemeClr val="accent1">
                    <a:lumMod val="50000"/>
                  </a:schemeClr>
                </a:solidFill>
              </a:rPr>
              <a:t>προσεκτική </a:t>
            </a:r>
            <a:r>
              <a:rPr lang="el-GR" sz="2000" i="1" dirty="0" smtClean="0"/>
              <a:t>θεώρηση οποιασδήποτε </a:t>
            </a:r>
            <a:r>
              <a:rPr lang="el-GR" sz="2000" i="1" dirty="0" smtClean="0">
                <a:solidFill>
                  <a:srgbClr val="FF0000"/>
                </a:solidFill>
              </a:rPr>
              <a:t>αντίληψης</a:t>
            </a:r>
            <a:r>
              <a:rPr lang="el-GR" sz="2000" i="1" dirty="0" smtClean="0"/>
              <a:t> ή μορφής </a:t>
            </a:r>
            <a:r>
              <a:rPr lang="el-GR" sz="2000" i="1" dirty="0" smtClean="0">
                <a:solidFill>
                  <a:srgbClr val="FF0000"/>
                </a:solidFill>
              </a:rPr>
              <a:t>γνώσης</a:t>
            </a:r>
            <a:r>
              <a:rPr lang="el-GR" sz="2000" i="1" dirty="0" smtClean="0"/>
              <a:t>, </a:t>
            </a:r>
          </a:p>
          <a:p>
            <a:pPr lvl="1">
              <a:buFont typeface="Wingdings" pitchFamily="2" charset="2"/>
              <a:buChar char="Ø"/>
            </a:pPr>
            <a:r>
              <a:rPr lang="el-GR" sz="2000" i="1" dirty="0" smtClean="0"/>
              <a:t>υιοθετώντας μία ανοικτή και υπεύθυνη </a:t>
            </a:r>
            <a:r>
              <a:rPr lang="el-GR" sz="2000" i="1" dirty="0" smtClean="0">
                <a:solidFill>
                  <a:srgbClr val="FF0000"/>
                </a:solidFill>
              </a:rPr>
              <a:t>στάση κριτικής </a:t>
            </a:r>
            <a:r>
              <a:rPr lang="el-GR" sz="2000" i="1" dirty="0" smtClean="0"/>
              <a:t>και </a:t>
            </a:r>
            <a:r>
              <a:rPr lang="el-GR" sz="2000" i="1" dirty="0" smtClean="0">
                <a:solidFill>
                  <a:srgbClr val="FF0000"/>
                </a:solidFill>
              </a:rPr>
              <a:t>επαναδόμησης</a:t>
            </a:r>
            <a:r>
              <a:rPr lang="el-GR" sz="2000" i="1" dirty="0" smtClean="0"/>
              <a:t> της πρακτικής </a:t>
            </a:r>
            <a:r>
              <a:rPr lang="el-GR" sz="1800" dirty="0" smtClean="0"/>
              <a:t>(</a:t>
            </a:r>
            <a:r>
              <a:rPr lang="el-GR" sz="1800" dirty="0" err="1" smtClean="0"/>
              <a:t>Schon</a:t>
            </a:r>
            <a:r>
              <a:rPr lang="el-GR" sz="1800" dirty="0" smtClean="0"/>
              <a:t> 1983, Zeichner&amp; </a:t>
            </a:r>
            <a:r>
              <a:rPr lang="el-GR" sz="1800" dirty="0" err="1" smtClean="0"/>
              <a:t>Liston</a:t>
            </a:r>
            <a:r>
              <a:rPr lang="el-GR" sz="1800" dirty="0" smtClean="0"/>
              <a:t> 1996)</a:t>
            </a:r>
          </a:p>
          <a:p>
            <a:endParaRPr lang="el-GR" dirty="0" smtClean="0"/>
          </a:p>
          <a:p>
            <a:pPr lvl="1">
              <a:buFont typeface="Wingdings" pitchFamily="2" charset="2"/>
              <a:buChar char="Ø"/>
            </a:pPr>
            <a:endParaRPr lang="el-GR" sz="2000" i="1" dirty="0" smtClean="0"/>
          </a:p>
          <a:p>
            <a:pPr>
              <a:buNone/>
            </a:pPr>
            <a:endParaRPr lang="el-GR" sz="2000" dirty="0" smtClean="0"/>
          </a:p>
          <a:p>
            <a:pPr>
              <a:buNone/>
            </a:pPr>
            <a:endParaRPr lang="el-GR" sz="2000" dirty="0" smtClean="0"/>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85720" y="0"/>
            <a:ext cx="8001056" cy="6858000"/>
          </a:xfrm>
        </p:spPr>
        <p:txBody>
          <a:bodyPr/>
          <a:lstStyle/>
          <a:p>
            <a:pPr>
              <a:buNone/>
            </a:pPr>
            <a:endParaRPr lang="el-GR" sz="2000" b="1" dirty="0" smtClean="0"/>
          </a:p>
          <a:p>
            <a:pPr>
              <a:buNone/>
            </a:pPr>
            <a:r>
              <a:rPr lang="el-GR" sz="2200" b="1" dirty="0" smtClean="0"/>
              <a:t>1. Ο στοχασμός στο πλαίσιο της ΠΑ μπορεί να οριστεί ως</a:t>
            </a:r>
          </a:p>
          <a:p>
            <a:pPr>
              <a:buNone/>
            </a:pPr>
            <a:endParaRPr lang="el-GR" sz="2000" b="1" dirty="0" smtClean="0"/>
          </a:p>
          <a:p>
            <a:r>
              <a:rPr lang="el-GR" sz="2400" dirty="0" smtClean="0"/>
              <a:t>«η ικανότητα του υποψηφίου εκπαιδευτικού </a:t>
            </a:r>
            <a:r>
              <a:rPr lang="el-GR" sz="2400" dirty="0" smtClean="0">
                <a:solidFill>
                  <a:srgbClr val="FF0000"/>
                </a:solidFill>
              </a:rPr>
              <a:t>να σκεφτεί </a:t>
            </a:r>
            <a:r>
              <a:rPr lang="el-GR" sz="2400" dirty="0" smtClean="0"/>
              <a:t>το παιδαγωγικό &amp; διδακτικό του </a:t>
            </a:r>
            <a:r>
              <a:rPr lang="el-GR" sz="2400" dirty="0" smtClean="0">
                <a:solidFill>
                  <a:srgbClr val="FF0000"/>
                </a:solidFill>
              </a:rPr>
              <a:t>έργο </a:t>
            </a:r>
            <a:r>
              <a:rPr lang="el-GR" sz="2400" dirty="0" smtClean="0"/>
              <a:t>και το </a:t>
            </a:r>
            <a:r>
              <a:rPr lang="el-GR" sz="2400" dirty="0" smtClean="0">
                <a:solidFill>
                  <a:srgbClr val="FF0000"/>
                </a:solidFill>
              </a:rPr>
              <a:t>πλαίσιο</a:t>
            </a:r>
            <a:r>
              <a:rPr lang="el-GR" sz="2400" dirty="0" smtClean="0"/>
              <a:t> στο οποίο αυτό συμβαίνει». </a:t>
            </a:r>
          </a:p>
          <a:p>
            <a:endParaRPr lang="el-GR" sz="2400" dirty="0" smtClean="0"/>
          </a:p>
          <a:p>
            <a:r>
              <a:rPr lang="el-GR" sz="2400" dirty="0" smtClean="0"/>
              <a:t>«μία προσπάθεια </a:t>
            </a:r>
            <a:r>
              <a:rPr lang="el-GR" sz="2400" u="sng" dirty="0" smtClean="0">
                <a:solidFill>
                  <a:srgbClr val="FF0000"/>
                </a:solidFill>
              </a:rPr>
              <a:t>αναγνώρισης</a:t>
            </a:r>
            <a:r>
              <a:rPr lang="el-GR" sz="2400" u="sng" dirty="0" smtClean="0"/>
              <a:t>, </a:t>
            </a:r>
            <a:r>
              <a:rPr lang="el-GR" sz="2400" u="sng" dirty="0" smtClean="0">
                <a:solidFill>
                  <a:srgbClr val="FF0000"/>
                </a:solidFill>
              </a:rPr>
              <a:t>επανεξέτασης</a:t>
            </a:r>
            <a:r>
              <a:rPr lang="el-GR" sz="2400" dirty="0" smtClean="0"/>
              <a:t>, άσκησης </a:t>
            </a:r>
            <a:r>
              <a:rPr lang="el-GR" sz="2400" u="sng" dirty="0" smtClean="0">
                <a:solidFill>
                  <a:srgbClr val="FF0000"/>
                </a:solidFill>
              </a:rPr>
              <a:t>κριτικής</a:t>
            </a:r>
            <a:r>
              <a:rPr lang="el-GR" sz="2400" u="sng" dirty="0" smtClean="0"/>
              <a:t> </a:t>
            </a:r>
            <a:r>
              <a:rPr lang="el-GR" sz="2400" dirty="0" smtClean="0"/>
              <a:t>στις υπάρχουσες αντιλήψεις και πρακτικές με στόχο </a:t>
            </a:r>
            <a:r>
              <a:rPr lang="el-GR" sz="2400" dirty="0" smtClean="0">
                <a:solidFill>
                  <a:srgbClr val="FF0000"/>
                </a:solidFill>
              </a:rPr>
              <a:t>την βελτίωση </a:t>
            </a:r>
          </a:p>
          <a:p>
            <a:pPr lvl="1"/>
            <a:r>
              <a:rPr lang="el-GR" sz="2400" i="1" dirty="0" smtClean="0"/>
              <a:t>του ίδιου του εκπαιδευτικού</a:t>
            </a:r>
          </a:p>
          <a:p>
            <a:pPr lvl="1"/>
            <a:r>
              <a:rPr lang="el-GR" sz="2400" i="1" dirty="0" smtClean="0"/>
              <a:t> και του εκπαιδευτικού του έργου».</a:t>
            </a:r>
          </a:p>
          <a:p>
            <a:pPr lvl="1">
              <a:buFont typeface="Wingdings" pitchFamily="2" charset="2"/>
              <a:buChar char="Ø"/>
            </a:pPr>
            <a:endParaRPr lang="el-GR" sz="2000" i="1" dirty="0" smtClean="0"/>
          </a:p>
          <a:p>
            <a:pPr>
              <a:buNone/>
            </a:pPr>
            <a:endParaRPr lang="el-GR" sz="2000" dirty="0" smtClean="0"/>
          </a:p>
          <a:p>
            <a:pPr>
              <a:buNone/>
            </a:pPr>
            <a:endParaRPr lang="el-GR" sz="2000" dirty="0" smtClean="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908" y="0"/>
            <a:ext cx="8786874" cy="6858000"/>
          </a:xfrm>
        </p:spPr>
        <p:txBody>
          <a:bodyPr/>
          <a:lstStyle/>
          <a:p>
            <a:r>
              <a:rPr lang="el-GR" sz="2000" b="1" dirty="0" smtClean="0"/>
              <a:t>2.</a:t>
            </a:r>
            <a:r>
              <a:rPr lang="el-GR" sz="2000" dirty="0" smtClean="0"/>
              <a:t> </a:t>
            </a:r>
            <a:r>
              <a:rPr lang="el-GR" sz="2000" b="1" dirty="0" smtClean="0">
                <a:solidFill>
                  <a:srgbClr val="FF0000"/>
                </a:solidFill>
              </a:rPr>
              <a:t>Τι συμβαίνει  δηλαδή </a:t>
            </a:r>
            <a:r>
              <a:rPr lang="el-GR" sz="2000" b="1" dirty="0" smtClean="0"/>
              <a:t>όταν κάποιος εκπαιδευτικός  αναστοχάζεται  για τις πρακτικές του;</a:t>
            </a:r>
          </a:p>
          <a:p>
            <a:pPr lvl="0" algn="ctr">
              <a:buNone/>
            </a:pPr>
            <a:r>
              <a:rPr lang="el-GR" sz="2000" u="sng" dirty="0" smtClean="0"/>
              <a:t>Μέσα σε ένα  πλαίσιο αναστοχασμού, ο εκπαιδευτικός :</a:t>
            </a:r>
          </a:p>
          <a:p>
            <a:pPr lvl="1"/>
            <a:endParaRPr lang="el-GR" sz="800" i="1" dirty="0" smtClean="0"/>
          </a:p>
          <a:p>
            <a:pPr lvl="1"/>
            <a:r>
              <a:rPr lang="el-GR" sz="2400" i="1" dirty="0" smtClean="0">
                <a:solidFill>
                  <a:srgbClr val="FF0000"/>
                </a:solidFill>
              </a:rPr>
              <a:t>ελέγχει, αξιολογεί και θέτει υπό αμφισβήτηση </a:t>
            </a:r>
            <a:r>
              <a:rPr lang="el-GR" sz="2400" i="1" dirty="0" smtClean="0"/>
              <a:t>συγκεκριμένες </a:t>
            </a:r>
            <a:r>
              <a:rPr lang="el-GR" sz="2400" b="1" i="1" dirty="0" smtClean="0"/>
              <a:t>διδακτικές πρακτικές, </a:t>
            </a:r>
            <a:endParaRPr lang="el-GR" sz="2400" b="1" dirty="0" smtClean="0"/>
          </a:p>
          <a:p>
            <a:pPr lvl="1"/>
            <a:endParaRPr lang="el-GR" sz="2400" i="1" dirty="0" smtClean="0"/>
          </a:p>
          <a:p>
            <a:pPr lvl="1"/>
            <a:r>
              <a:rPr lang="el-GR" sz="2400" i="1" dirty="0" smtClean="0">
                <a:solidFill>
                  <a:srgbClr val="FF0000"/>
                </a:solidFill>
              </a:rPr>
              <a:t>επιλέγει νέες εναλλακτικές πρακτικές </a:t>
            </a:r>
            <a:r>
              <a:rPr lang="el-GR" sz="2400" i="1" dirty="0" smtClean="0"/>
              <a:t>υπό το φως πιο </a:t>
            </a:r>
            <a:r>
              <a:rPr lang="el-GR" sz="2400" b="1" i="1" dirty="0" smtClean="0"/>
              <a:t>σύγχρονων </a:t>
            </a:r>
            <a:r>
              <a:rPr lang="el-GR" sz="2400" i="1" dirty="0" smtClean="0"/>
              <a:t>θεωρητικών και ερευνητικών </a:t>
            </a:r>
            <a:r>
              <a:rPr lang="el-GR" sz="2400" b="1" i="1" dirty="0" smtClean="0"/>
              <a:t>παραδοχών,</a:t>
            </a:r>
            <a:endParaRPr lang="el-GR" sz="2400" b="1" dirty="0" smtClean="0"/>
          </a:p>
          <a:p>
            <a:pPr lvl="1"/>
            <a:endParaRPr lang="el-GR" sz="2400" i="1" dirty="0" smtClean="0"/>
          </a:p>
          <a:p>
            <a:pPr lvl="1"/>
            <a:r>
              <a:rPr lang="el-GR" sz="2400" i="1" dirty="0" smtClean="0"/>
              <a:t>προχωράει στη </a:t>
            </a:r>
            <a:r>
              <a:rPr lang="el-GR" sz="2400" i="1" dirty="0" smtClean="0">
                <a:solidFill>
                  <a:srgbClr val="FF0000"/>
                </a:solidFill>
              </a:rPr>
              <a:t>δοκιμασία και εφαρμογή </a:t>
            </a:r>
            <a:r>
              <a:rPr lang="el-GR" sz="2400" i="1" dirty="0" smtClean="0"/>
              <a:t>των </a:t>
            </a:r>
            <a:r>
              <a:rPr lang="el-GR" sz="2400" b="1" i="1" dirty="0" smtClean="0"/>
              <a:t>νέων επιλογών</a:t>
            </a:r>
            <a:r>
              <a:rPr lang="el-GR" sz="2400" i="1" dirty="0" smtClean="0"/>
              <a:t>,</a:t>
            </a:r>
            <a:endParaRPr lang="el-GR" sz="2400" dirty="0" smtClean="0"/>
          </a:p>
          <a:p>
            <a:pPr lvl="1"/>
            <a:endParaRPr lang="el-GR" sz="2400" i="1" dirty="0" smtClean="0"/>
          </a:p>
          <a:p>
            <a:pPr lvl="1"/>
            <a:r>
              <a:rPr lang="el-GR" sz="2400" i="1" dirty="0" smtClean="0">
                <a:solidFill>
                  <a:srgbClr val="FF0000"/>
                </a:solidFill>
              </a:rPr>
              <a:t>αξιολογεί τα αποτελέσματα </a:t>
            </a:r>
            <a:r>
              <a:rPr lang="el-GR" sz="2400" i="1" dirty="0" smtClean="0"/>
              <a:t>των </a:t>
            </a:r>
            <a:r>
              <a:rPr lang="el-GR" sz="2400" b="1" i="1" dirty="0" smtClean="0"/>
              <a:t>νέων δεδομένων </a:t>
            </a:r>
            <a:r>
              <a:rPr lang="el-GR" sz="2400" i="1" dirty="0" smtClean="0"/>
              <a:t>και στη συνέχεια</a:t>
            </a:r>
            <a:endParaRPr lang="el-GR" sz="2400" dirty="0" smtClean="0"/>
          </a:p>
          <a:p>
            <a:pPr lvl="1"/>
            <a:endParaRPr lang="el-GR" sz="2400" i="1" dirty="0" smtClean="0"/>
          </a:p>
          <a:p>
            <a:pPr lvl="1"/>
            <a:r>
              <a:rPr lang="el-GR" sz="2400" i="1" dirty="0" smtClean="0">
                <a:solidFill>
                  <a:srgbClr val="FF0000"/>
                </a:solidFill>
              </a:rPr>
              <a:t>ανατροφοδοτεί </a:t>
            </a:r>
            <a:r>
              <a:rPr lang="el-GR" sz="2400" i="1" dirty="0" smtClean="0"/>
              <a:t>την </a:t>
            </a:r>
            <a:r>
              <a:rPr lang="el-GR" sz="2400" i="1" dirty="0" smtClean="0">
                <a:solidFill>
                  <a:srgbClr val="FF0000"/>
                </a:solidFill>
              </a:rPr>
              <a:t>προσωπική θεωρία </a:t>
            </a:r>
            <a:r>
              <a:rPr lang="el-GR" sz="2400" i="1" dirty="0" smtClean="0"/>
              <a:t>καθιστώντας την περισσότερο αξιόπιστη και </a:t>
            </a:r>
            <a:r>
              <a:rPr lang="el-GR" sz="2400" b="1" i="1" dirty="0" smtClean="0"/>
              <a:t>ευέλικτη στις νέες καταστάσεις.</a:t>
            </a:r>
            <a:r>
              <a:rPr lang="el-GR" sz="2400" u="sng" dirty="0" smtClean="0"/>
              <a:t> </a:t>
            </a:r>
          </a:p>
          <a:p>
            <a:pPr lvl="1">
              <a:buNone/>
            </a:pPr>
            <a:endParaRPr lang="el-GR" sz="2000" u="sng" dirty="0" smtClean="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85720" y="0"/>
            <a:ext cx="7786742" cy="6858000"/>
          </a:xfrm>
        </p:spPr>
        <p:txBody>
          <a:bodyPr/>
          <a:lstStyle/>
          <a:p>
            <a:pPr lvl="1"/>
            <a:endParaRPr lang="el-GR" sz="2000" u="sng" dirty="0" smtClean="0"/>
          </a:p>
          <a:p>
            <a:pPr lvl="1"/>
            <a:r>
              <a:rPr lang="el-GR" sz="2400" b="1" dirty="0" smtClean="0"/>
              <a:t>Και άρα </a:t>
            </a:r>
            <a:r>
              <a:rPr lang="el-GR" sz="2400" dirty="0" smtClean="0"/>
              <a:t>μπορεί να συνειδητοποιήσει </a:t>
            </a:r>
          </a:p>
          <a:p>
            <a:pPr lvl="1"/>
            <a:r>
              <a:rPr lang="el-GR" sz="2400" dirty="0" smtClean="0">
                <a:solidFill>
                  <a:srgbClr val="FF0000"/>
                </a:solidFill>
              </a:rPr>
              <a:t>την  προσωπική εκπαιδευτική </a:t>
            </a:r>
            <a:r>
              <a:rPr lang="el-GR" sz="2400" dirty="0" smtClean="0"/>
              <a:t>του θεωρία, </a:t>
            </a:r>
          </a:p>
          <a:p>
            <a:pPr lvl="1"/>
            <a:endParaRPr lang="en-US" sz="2400" dirty="0" smtClean="0"/>
          </a:p>
          <a:p>
            <a:pPr lvl="1"/>
            <a:r>
              <a:rPr lang="el-GR" sz="2400" dirty="0" smtClean="0"/>
              <a:t>τις </a:t>
            </a:r>
            <a:r>
              <a:rPr lang="el-GR" sz="2400" dirty="0" smtClean="0">
                <a:solidFill>
                  <a:srgbClr val="FF0000"/>
                </a:solidFill>
              </a:rPr>
              <a:t>αντιλήψεις,  τις πεποιθήσεις του </a:t>
            </a:r>
            <a:r>
              <a:rPr lang="el-GR" sz="2400" dirty="0" smtClean="0"/>
              <a:t>(για τον σκοπό της εκπαίδευσης τον ρόλο του μαθητή, τον τρόπο της μάθησης κλπ)</a:t>
            </a:r>
          </a:p>
          <a:p>
            <a:pPr lvl="1"/>
            <a:endParaRPr lang="en-US" sz="2400" dirty="0" smtClean="0"/>
          </a:p>
          <a:p>
            <a:pPr lvl="1"/>
            <a:r>
              <a:rPr lang="el-GR" sz="2400" dirty="0" smtClean="0"/>
              <a:t>και </a:t>
            </a:r>
            <a:r>
              <a:rPr lang="el-GR" sz="2400" dirty="0" smtClean="0">
                <a:solidFill>
                  <a:srgbClr val="FF0000"/>
                </a:solidFill>
              </a:rPr>
              <a:t>τις πρακτικές του </a:t>
            </a:r>
            <a:r>
              <a:rPr lang="el-GR" sz="2400" dirty="0" smtClean="0"/>
              <a:t>που επηρεάζουν τις διδακτικές του αποφάσεις και επιλογές.  </a:t>
            </a:r>
            <a:endParaRPr lang="en-US" sz="2400" dirty="0" smtClean="0"/>
          </a:p>
          <a:p>
            <a:pPr lvl="1"/>
            <a:endParaRPr lang="en-US" sz="2400" b="1" dirty="0" smtClean="0"/>
          </a:p>
          <a:p>
            <a:pPr lvl="1"/>
            <a:endParaRPr lang="en-US" sz="2400" b="1" dirty="0" smtClean="0"/>
          </a:p>
          <a:p>
            <a:pPr lvl="1"/>
            <a:r>
              <a:rPr lang="el-GR" sz="2000" dirty="0" smtClean="0"/>
              <a:t>Ποια </a:t>
            </a:r>
            <a:r>
              <a:rPr lang="el-GR" sz="2000" b="1" dirty="0" smtClean="0">
                <a:solidFill>
                  <a:srgbClr val="0000FF"/>
                </a:solidFill>
              </a:rPr>
              <a:t>προσωπικά χαρακτηριστικά </a:t>
            </a:r>
            <a:r>
              <a:rPr lang="el-GR" sz="2000" dirty="0" smtClean="0"/>
              <a:t>και ποιες </a:t>
            </a:r>
            <a:r>
              <a:rPr lang="el-GR" sz="2000" b="1" dirty="0" smtClean="0">
                <a:solidFill>
                  <a:srgbClr val="0000FF"/>
                </a:solidFill>
              </a:rPr>
              <a:t>δεξιότητες</a:t>
            </a:r>
            <a:r>
              <a:rPr lang="el-GR" sz="2000" b="1" dirty="0" smtClean="0"/>
              <a:t> πιστεύετε ότι </a:t>
            </a:r>
            <a:r>
              <a:rPr lang="el-GR" sz="2000" dirty="0" smtClean="0"/>
              <a:t>είναι απαραίτητες για να </a:t>
            </a:r>
            <a:r>
              <a:rPr lang="el-GR" sz="2000" dirty="0" err="1" smtClean="0"/>
              <a:t>αναστοχαστεί</a:t>
            </a:r>
            <a:r>
              <a:rPr lang="el-GR" sz="2000" dirty="0" smtClean="0"/>
              <a:t> ο εκπαιδευτικός</a:t>
            </a:r>
            <a:r>
              <a:rPr lang="el-GR" sz="2000" b="1" dirty="0" smtClean="0"/>
              <a:t> ;</a:t>
            </a: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908" y="0"/>
            <a:ext cx="9286908" cy="6858000"/>
          </a:xfrm>
        </p:spPr>
        <p:txBody>
          <a:bodyPr/>
          <a:lstStyle/>
          <a:p>
            <a:r>
              <a:rPr lang="el-GR" sz="2000" b="1" dirty="0" smtClean="0"/>
              <a:t>3.</a:t>
            </a:r>
            <a:r>
              <a:rPr lang="el-GR" sz="2000" dirty="0" smtClean="0"/>
              <a:t> Ποια </a:t>
            </a:r>
            <a:r>
              <a:rPr lang="el-GR" sz="2000" b="1" dirty="0" smtClean="0">
                <a:solidFill>
                  <a:srgbClr val="0000FF"/>
                </a:solidFill>
              </a:rPr>
              <a:t>προσωπικά χαρακτηριστικά </a:t>
            </a:r>
            <a:r>
              <a:rPr lang="el-GR" sz="2000" dirty="0" smtClean="0"/>
              <a:t>και ποιες </a:t>
            </a:r>
            <a:r>
              <a:rPr lang="el-GR" sz="2000" b="1" dirty="0" smtClean="0">
                <a:solidFill>
                  <a:srgbClr val="0000FF"/>
                </a:solidFill>
              </a:rPr>
              <a:t>δεξιότητες</a:t>
            </a:r>
            <a:r>
              <a:rPr lang="el-GR" sz="2000" b="1" dirty="0" smtClean="0"/>
              <a:t> πιστεύετε ότι </a:t>
            </a:r>
            <a:r>
              <a:rPr lang="el-GR" sz="2000" dirty="0" smtClean="0"/>
              <a:t>είναι απαραίτητες για να αναστοχαστεί ο εκπαιδευτικός</a:t>
            </a:r>
            <a:r>
              <a:rPr lang="el-GR" sz="2000" b="1" dirty="0" smtClean="0"/>
              <a:t> ;</a:t>
            </a:r>
          </a:p>
          <a:p>
            <a:endParaRPr lang="el-GR" sz="2000" b="1" dirty="0" smtClean="0">
              <a:solidFill>
                <a:srgbClr val="FF0000"/>
              </a:solidFill>
            </a:endParaRPr>
          </a:p>
          <a:p>
            <a:endParaRPr lang="el-GR" sz="2000" b="1" dirty="0" smtClean="0">
              <a:solidFill>
                <a:srgbClr val="FF0000"/>
              </a:solidFill>
            </a:endParaRPr>
          </a:p>
          <a:p>
            <a:endParaRPr lang="el-GR" sz="2000" b="1" dirty="0" smtClean="0">
              <a:solidFill>
                <a:srgbClr val="FF0000"/>
              </a:solidFill>
            </a:endParaRPr>
          </a:p>
        </p:txBody>
      </p:sp>
      <p:sp>
        <p:nvSpPr>
          <p:cNvPr id="4" name="3 - Ορθογώνιο"/>
          <p:cNvSpPr/>
          <p:nvPr/>
        </p:nvSpPr>
        <p:spPr>
          <a:xfrm>
            <a:off x="500034" y="1071546"/>
            <a:ext cx="4857784" cy="2428892"/>
          </a:xfrm>
          <a:prstGeom prst="rect">
            <a:avLst/>
          </a:prstGeom>
          <a:solidFill>
            <a:srgbClr val="FFFF99"/>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dirty="0" smtClean="0">
                <a:solidFill>
                  <a:srgbClr val="FF0000"/>
                </a:solidFill>
              </a:rPr>
              <a:t>Ευρύτητα πνεύματος</a:t>
            </a:r>
          </a:p>
          <a:p>
            <a:r>
              <a:rPr lang="el-GR" b="1" dirty="0" smtClean="0">
                <a:solidFill>
                  <a:srgbClr val="FF0000"/>
                </a:solidFill>
              </a:rPr>
              <a:t>Ανοιχτότητα ιδεών</a:t>
            </a:r>
          </a:p>
          <a:p>
            <a:r>
              <a:rPr lang="el-GR" b="1" dirty="0" smtClean="0">
                <a:solidFill>
                  <a:srgbClr val="FF0000"/>
                </a:solidFill>
              </a:rPr>
              <a:t>Αποφασιστικότητα</a:t>
            </a:r>
          </a:p>
          <a:p>
            <a:r>
              <a:rPr lang="el-GR" b="1" dirty="0" smtClean="0">
                <a:solidFill>
                  <a:srgbClr val="FF0000"/>
                </a:solidFill>
              </a:rPr>
              <a:t>Ευελιξία</a:t>
            </a:r>
          </a:p>
          <a:p>
            <a:r>
              <a:rPr lang="el-GR" b="1" dirty="0" smtClean="0">
                <a:solidFill>
                  <a:srgbClr val="FF0000"/>
                </a:solidFill>
              </a:rPr>
              <a:t>Υπευθυνότητα</a:t>
            </a:r>
          </a:p>
          <a:p>
            <a:r>
              <a:rPr lang="el-GR" b="1" dirty="0" smtClean="0">
                <a:solidFill>
                  <a:srgbClr val="FF0000"/>
                </a:solidFill>
              </a:rPr>
              <a:t>Αφοσίωση</a:t>
            </a:r>
            <a:endParaRPr lang="el-GR" dirty="0"/>
          </a:p>
        </p:txBody>
      </p:sp>
      <p:sp>
        <p:nvSpPr>
          <p:cNvPr id="5" name="4 - Ορθογώνιο"/>
          <p:cNvSpPr/>
          <p:nvPr/>
        </p:nvSpPr>
        <p:spPr>
          <a:xfrm>
            <a:off x="3857620" y="3643314"/>
            <a:ext cx="4857784" cy="2428892"/>
          </a:xfrm>
          <a:prstGeom prst="rect">
            <a:avLst/>
          </a:prstGeom>
          <a:solidFill>
            <a:srgbClr val="CCFFFF"/>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FF0000"/>
                </a:solidFill>
              </a:rPr>
              <a:t>Κριτικές / επικοινωνιακές / συνεργατικές δεξιότητες</a:t>
            </a:r>
          </a:p>
          <a:p>
            <a:pPr algn="ctr"/>
            <a:r>
              <a:rPr lang="el-GR" b="1" dirty="0" smtClean="0">
                <a:solidFill>
                  <a:srgbClr val="FF0000"/>
                </a:solidFill>
              </a:rPr>
              <a:t>Ικανότητα περιγραφής, ερμηνείας, ανάλυσης, σύνθεσης, αξιολόγησης</a:t>
            </a:r>
          </a:p>
          <a:p>
            <a:pPr algn="ctr"/>
            <a:endParaRPr lang="el-GR" b="1" dirty="0">
              <a:solidFill>
                <a:srgbClr val="FF0000"/>
              </a:solidFill>
            </a:endParaRP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Ο εκπαιδευτικός ως (</a:t>
            </a:r>
            <a:r>
              <a:rPr lang="el-GR" sz="2400" b="1" dirty="0" err="1" smtClean="0"/>
              <a:t>ανα</a:t>
            </a:r>
            <a:r>
              <a:rPr lang="el-GR" sz="2400" b="1" dirty="0" smtClean="0"/>
              <a:t>)στοχαζόμενος επαγγελματίας</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pPr>
              <a:buNone/>
            </a:pPr>
            <a:r>
              <a:rPr lang="el-GR" sz="1800" dirty="0" smtClean="0"/>
              <a:t>	</a:t>
            </a:r>
          </a:p>
          <a:p>
            <a:pPr algn="ctr">
              <a:buNone/>
            </a:pPr>
            <a:r>
              <a:rPr lang="el-GR" sz="1800" b="1" u="sng" dirty="0" smtClean="0"/>
              <a:t>(τι; γιατί; πώς;)</a:t>
            </a:r>
          </a:p>
          <a:p>
            <a:pPr lvl="3">
              <a:buFont typeface="Wingdings" pitchFamily="2" charset="2"/>
              <a:buChar char="ü"/>
            </a:pPr>
            <a:r>
              <a:rPr lang="el-GR" sz="2400" i="1" dirty="0" smtClean="0"/>
              <a:t>Γιατί, άραγε, ο αναστοχασμός έχει αναδειχτεί</a:t>
            </a:r>
          </a:p>
          <a:p>
            <a:pPr lvl="3">
              <a:buFont typeface="Wingdings" pitchFamily="2" charset="2"/>
              <a:buChar char="ü"/>
            </a:pPr>
            <a:r>
              <a:rPr lang="el-GR" sz="2400" i="1" dirty="0" smtClean="0"/>
              <a:t> ως μια σημαντική </a:t>
            </a:r>
            <a:r>
              <a:rPr lang="el-GR" sz="2400" i="1" dirty="0" smtClean="0">
                <a:solidFill>
                  <a:srgbClr val="FF0000"/>
                </a:solidFill>
              </a:rPr>
              <a:t>παράμετρος  </a:t>
            </a:r>
            <a:r>
              <a:rPr lang="el-GR" sz="2400" i="1" dirty="0" smtClean="0"/>
              <a:t>και</a:t>
            </a:r>
          </a:p>
          <a:p>
            <a:pPr lvl="3">
              <a:buFont typeface="Wingdings" pitchFamily="2" charset="2"/>
              <a:buChar char="ü"/>
            </a:pPr>
            <a:r>
              <a:rPr lang="el-GR" sz="2400" i="1" dirty="0" smtClean="0"/>
              <a:t>ως </a:t>
            </a:r>
            <a:r>
              <a:rPr lang="el-GR" sz="2400" i="1" dirty="0" smtClean="0">
                <a:solidFill>
                  <a:srgbClr val="FF0000"/>
                </a:solidFill>
              </a:rPr>
              <a:t>προϋπόθεση</a:t>
            </a:r>
            <a:r>
              <a:rPr lang="el-GR" sz="2400" i="1" dirty="0" smtClean="0"/>
              <a:t> της αρχικής </a:t>
            </a:r>
            <a:r>
              <a:rPr lang="el-GR" sz="2400" i="1" u="sng" dirty="0" smtClean="0"/>
              <a:t>εκπαίδευσης</a:t>
            </a:r>
            <a:r>
              <a:rPr lang="el-GR" sz="2400" i="1" dirty="0" smtClean="0"/>
              <a:t> αλλά </a:t>
            </a:r>
          </a:p>
          <a:p>
            <a:pPr lvl="3">
              <a:buFont typeface="Wingdings" pitchFamily="2" charset="2"/>
              <a:buChar char="ü"/>
            </a:pPr>
            <a:r>
              <a:rPr lang="el-GR" sz="2400" i="1" dirty="0" smtClean="0"/>
              <a:t>και της </a:t>
            </a:r>
            <a:r>
              <a:rPr lang="el-GR" sz="2400" i="1" u="sng" dirty="0" smtClean="0"/>
              <a:t>επαγγελματικής ανάπτυξης των εκπαιδευτικών</a:t>
            </a:r>
            <a:r>
              <a:rPr lang="el-GR" sz="2400" i="1" dirty="0" smtClean="0"/>
              <a:t>; </a:t>
            </a:r>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28596" y="0"/>
            <a:ext cx="8572560" cy="714380"/>
          </a:xfrm>
        </p:spPr>
        <p:txBody>
          <a:bodyPr/>
          <a:lstStyle/>
          <a:p>
            <a:pPr marL="742950" lvl="1" indent="-285750">
              <a:spcBef>
                <a:spcPct val="20000"/>
              </a:spcBef>
              <a:defRPr/>
            </a:pPr>
            <a:r>
              <a:rPr lang="el-GR" sz="2400" b="1" dirty="0"/>
              <a:t/>
            </a:r>
            <a:br>
              <a:rPr lang="el-GR" sz="2400" b="1" dirty="0"/>
            </a:br>
            <a:r>
              <a:rPr lang="el-GR" sz="2400" b="1" dirty="0" smtClean="0"/>
              <a:t/>
            </a:r>
            <a:br>
              <a:rPr lang="el-GR" sz="2400" b="1" dirty="0" smtClean="0"/>
            </a:br>
            <a:r>
              <a:rPr lang="el-GR" sz="2000" b="1" i="1" dirty="0" smtClean="0">
                <a:solidFill>
                  <a:schemeClr val="tx1"/>
                </a:solidFill>
              </a:rPr>
              <a:t>Γιατί ο αναστοχασμός  είναι σημαντικός </a:t>
            </a:r>
            <a:br>
              <a:rPr lang="el-GR" sz="2000" b="1" i="1" dirty="0" smtClean="0">
                <a:solidFill>
                  <a:schemeClr val="tx1"/>
                </a:solidFill>
              </a:rPr>
            </a:br>
            <a:r>
              <a:rPr lang="el-GR" sz="2000" b="1" i="1" dirty="0" smtClean="0">
                <a:solidFill>
                  <a:schemeClr val="tx1"/>
                </a:solidFill>
              </a:rPr>
              <a:t>στην αρχική εκπαίδευση/επαγγελματική ανάπτυξη των εκπαιδευτικών;</a:t>
            </a:r>
            <a:r>
              <a:rPr lang="el-GR" sz="2400" b="1" dirty="0" smtClean="0"/>
              <a:t/>
            </a:r>
            <a:br>
              <a:rPr lang="el-GR" sz="2400" b="1"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5" name="4 - Ορθογώνιο"/>
          <p:cNvSpPr/>
          <p:nvPr/>
        </p:nvSpPr>
        <p:spPr>
          <a:xfrm>
            <a:off x="214282" y="928670"/>
            <a:ext cx="3786214" cy="2143140"/>
          </a:xfrm>
          <a:prstGeom prst="rect">
            <a:avLst/>
          </a:prstGeom>
          <a:solidFill>
            <a:srgbClr val="FFDDFF"/>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solidFill>
                  <a:schemeClr val="tx1"/>
                </a:solidFill>
              </a:rPr>
              <a:t> 1</a:t>
            </a:r>
            <a:r>
              <a:rPr lang="el-GR" sz="1600" b="1" dirty="0" smtClean="0">
                <a:solidFill>
                  <a:schemeClr val="tx1"/>
                </a:solidFill>
              </a:rPr>
              <a:t>.</a:t>
            </a:r>
            <a:r>
              <a:rPr lang="el-GR" sz="1600" dirty="0" smtClean="0">
                <a:solidFill>
                  <a:schemeClr val="tx1"/>
                </a:solidFill>
              </a:rPr>
              <a:t> Η έρευνα έχει δείξει ότι οι υποψήφιοι/ες και οι εν ενεργεία εκπαιδευτικοί κατέχουν </a:t>
            </a:r>
            <a:r>
              <a:rPr lang="el-GR" sz="2000" b="1" dirty="0" smtClean="0">
                <a:solidFill>
                  <a:schemeClr val="tx1"/>
                </a:solidFill>
              </a:rPr>
              <a:t>άρρητες προσωπικές θεωρίες</a:t>
            </a:r>
            <a:r>
              <a:rPr lang="el-GR" sz="2000" dirty="0" smtClean="0">
                <a:solidFill>
                  <a:schemeClr val="tx1"/>
                </a:solidFill>
              </a:rPr>
              <a:t> </a:t>
            </a:r>
            <a:r>
              <a:rPr lang="el-GR" sz="2000" dirty="0" smtClean="0">
                <a:solidFill>
                  <a:srgbClr val="FF0000"/>
                </a:solidFill>
              </a:rPr>
              <a:t>που επηρεάζουν </a:t>
            </a:r>
            <a:r>
              <a:rPr lang="el-GR" sz="2000" b="1" dirty="0" smtClean="0">
                <a:solidFill>
                  <a:schemeClr val="tx1"/>
                </a:solidFill>
              </a:rPr>
              <a:t>τις εκπαιδευτικές πρακτικές τους. </a:t>
            </a:r>
          </a:p>
          <a:p>
            <a:pPr algn="ctr"/>
            <a:r>
              <a:rPr lang="el-GR" sz="2000" b="1" dirty="0" smtClean="0">
                <a:solidFill>
                  <a:schemeClr val="tx1"/>
                </a:solidFill>
              </a:rPr>
              <a:t> </a:t>
            </a:r>
            <a:endParaRPr lang="el-GR" sz="1600" b="1" dirty="0" smtClean="0">
              <a:solidFill>
                <a:schemeClr val="tx1"/>
              </a:solidFill>
            </a:endParaRPr>
          </a:p>
          <a:p>
            <a:pPr algn="ctr"/>
            <a:endParaRPr lang="el-GR" sz="1200" dirty="0">
              <a:solidFill>
                <a:srgbClr val="FFFF00"/>
              </a:solidFill>
            </a:endParaRPr>
          </a:p>
        </p:txBody>
      </p:sp>
      <p:sp>
        <p:nvSpPr>
          <p:cNvPr id="6" name="5 - Ορθογώνιο"/>
          <p:cNvSpPr/>
          <p:nvPr/>
        </p:nvSpPr>
        <p:spPr>
          <a:xfrm>
            <a:off x="3571868" y="3143248"/>
            <a:ext cx="5276888" cy="3714752"/>
          </a:xfrm>
          <a:prstGeom prst="rect">
            <a:avLst/>
          </a:prstGeom>
          <a:solidFill>
            <a:srgbClr val="FFDDFF"/>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600" dirty="0" smtClean="0">
                <a:solidFill>
                  <a:schemeClr val="tx1"/>
                </a:solidFill>
              </a:rPr>
              <a:t> </a:t>
            </a:r>
            <a:r>
              <a:rPr lang="el-GR" sz="2000" b="1" dirty="0" smtClean="0">
                <a:solidFill>
                  <a:schemeClr val="tx1"/>
                </a:solidFill>
              </a:rPr>
              <a:t>2. Προσωπική εκπαιδευτική θεωρία είναι</a:t>
            </a:r>
          </a:p>
          <a:p>
            <a:pPr lvl="1"/>
            <a:r>
              <a:rPr lang="el-GR" sz="1600" dirty="0" smtClean="0">
                <a:solidFill>
                  <a:srgbClr val="FF0000"/>
                </a:solidFill>
              </a:rPr>
              <a:t>οι αντιλήψεις, πεποιθήσεις, εικόνες, μεταφορές, αξίες και στάσεις</a:t>
            </a:r>
          </a:p>
          <a:p>
            <a:pPr lvl="1"/>
            <a:r>
              <a:rPr lang="el-GR" sz="1600" b="1" dirty="0" smtClean="0">
                <a:solidFill>
                  <a:schemeClr val="tx1"/>
                </a:solidFill>
              </a:rPr>
              <a:t>που αναφέρονται, </a:t>
            </a:r>
            <a:r>
              <a:rPr lang="el-GR" sz="1600" dirty="0" smtClean="0">
                <a:solidFill>
                  <a:schemeClr val="tx1"/>
                </a:solidFill>
              </a:rPr>
              <a:t>μεταξύ των άλλων, </a:t>
            </a:r>
          </a:p>
          <a:p>
            <a:pPr lvl="1"/>
            <a:r>
              <a:rPr lang="el-GR" sz="1600" dirty="0" smtClean="0">
                <a:solidFill>
                  <a:schemeClr val="tx1"/>
                </a:solidFill>
              </a:rPr>
              <a:t>-1. στους σκοπούς </a:t>
            </a:r>
            <a:r>
              <a:rPr lang="el-GR" sz="1600" dirty="0" smtClean="0">
                <a:solidFill>
                  <a:srgbClr val="FF0000"/>
                </a:solidFill>
              </a:rPr>
              <a:t>της εκπαίδευσης</a:t>
            </a:r>
            <a:r>
              <a:rPr lang="el-GR" sz="1600" dirty="0" smtClean="0">
                <a:solidFill>
                  <a:schemeClr val="tx1"/>
                </a:solidFill>
              </a:rPr>
              <a:t>, </a:t>
            </a:r>
          </a:p>
          <a:p>
            <a:pPr lvl="1"/>
            <a:r>
              <a:rPr lang="el-GR" sz="1600" dirty="0" smtClean="0">
                <a:solidFill>
                  <a:schemeClr val="tx1"/>
                </a:solidFill>
              </a:rPr>
              <a:t>- 2. στον τρόπο </a:t>
            </a:r>
            <a:r>
              <a:rPr lang="el-GR" sz="1600" dirty="0" smtClean="0">
                <a:solidFill>
                  <a:srgbClr val="FF0000"/>
                </a:solidFill>
              </a:rPr>
              <a:t>μάθησης</a:t>
            </a:r>
            <a:r>
              <a:rPr lang="el-GR" sz="1600" dirty="0" smtClean="0">
                <a:solidFill>
                  <a:schemeClr val="tx1"/>
                </a:solidFill>
              </a:rPr>
              <a:t>, </a:t>
            </a:r>
          </a:p>
          <a:p>
            <a:pPr lvl="1"/>
            <a:r>
              <a:rPr lang="el-GR" sz="1600" dirty="0" smtClean="0">
                <a:solidFill>
                  <a:schemeClr val="tx1"/>
                </a:solidFill>
              </a:rPr>
              <a:t>- 3. στη φύση του </a:t>
            </a:r>
            <a:r>
              <a:rPr lang="el-GR" sz="1600" dirty="0" smtClean="0">
                <a:solidFill>
                  <a:srgbClr val="FF0000"/>
                </a:solidFill>
              </a:rPr>
              <a:t>μαθητή, </a:t>
            </a:r>
          </a:p>
          <a:p>
            <a:pPr lvl="1"/>
            <a:r>
              <a:rPr lang="el-GR" sz="1600" dirty="0" smtClean="0">
                <a:solidFill>
                  <a:schemeClr val="tx1"/>
                </a:solidFill>
              </a:rPr>
              <a:t>-4. στους </a:t>
            </a:r>
            <a:r>
              <a:rPr lang="el-GR" sz="1600" dirty="0" smtClean="0">
                <a:solidFill>
                  <a:srgbClr val="FF0000"/>
                </a:solidFill>
              </a:rPr>
              <a:t>ρόλους </a:t>
            </a:r>
            <a:r>
              <a:rPr lang="el-GR" sz="1600" dirty="0" smtClean="0">
                <a:solidFill>
                  <a:schemeClr val="tx1"/>
                </a:solidFill>
              </a:rPr>
              <a:t>του εκπαιδευτικού και των μαθητών, </a:t>
            </a:r>
          </a:p>
          <a:p>
            <a:pPr lvl="1"/>
            <a:r>
              <a:rPr lang="el-GR" sz="1600" dirty="0" smtClean="0">
                <a:solidFill>
                  <a:schemeClr val="tx1"/>
                </a:solidFill>
              </a:rPr>
              <a:t>-5.  στην </a:t>
            </a:r>
            <a:r>
              <a:rPr lang="el-GR" sz="1600" dirty="0" smtClean="0">
                <a:solidFill>
                  <a:srgbClr val="FF0000"/>
                </a:solidFill>
              </a:rPr>
              <a:t>πειθαρχία</a:t>
            </a:r>
            <a:r>
              <a:rPr lang="el-GR" sz="1600" dirty="0" smtClean="0">
                <a:solidFill>
                  <a:schemeClr val="tx1"/>
                </a:solidFill>
              </a:rPr>
              <a:t>, </a:t>
            </a:r>
          </a:p>
          <a:p>
            <a:pPr lvl="1">
              <a:buFontTx/>
              <a:buChar char="-"/>
            </a:pPr>
            <a:r>
              <a:rPr lang="el-GR" sz="1600" dirty="0" smtClean="0">
                <a:solidFill>
                  <a:schemeClr val="tx1"/>
                </a:solidFill>
              </a:rPr>
              <a:t> 6.στο περιεχόμενο και τον προσανατολισμό των </a:t>
            </a:r>
            <a:r>
              <a:rPr lang="el-GR" sz="1600" dirty="0" smtClean="0">
                <a:solidFill>
                  <a:srgbClr val="FF0000"/>
                </a:solidFill>
              </a:rPr>
              <a:t>Α.Π.,</a:t>
            </a:r>
          </a:p>
          <a:p>
            <a:pPr lvl="1">
              <a:buFontTx/>
              <a:buChar char="-"/>
            </a:pPr>
            <a:r>
              <a:rPr lang="el-GR" sz="1600" dirty="0" smtClean="0">
                <a:solidFill>
                  <a:schemeClr val="tx1"/>
                </a:solidFill>
              </a:rPr>
              <a:t> 7. στη φύση της </a:t>
            </a:r>
            <a:r>
              <a:rPr lang="el-GR" sz="1600" dirty="0" smtClean="0">
                <a:solidFill>
                  <a:srgbClr val="FF0000"/>
                </a:solidFill>
              </a:rPr>
              <a:t>γνώσης [...]</a:t>
            </a:r>
          </a:p>
          <a:p>
            <a:pPr algn="r">
              <a:buNone/>
            </a:pPr>
            <a:r>
              <a:rPr lang="el-GR" sz="1600" dirty="0" err="1" smtClean="0">
                <a:solidFill>
                  <a:schemeClr val="tx1"/>
                </a:solidFill>
              </a:rPr>
              <a:t>Ματσαγγούρας</a:t>
            </a:r>
            <a:r>
              <a:rPr lang="el-GR" sz="1600" dirty="0" smtClean="0">
                <a:solidFill>
                  <a:schemeClr val="tx1"/>
                </a:solidFill>
              </a:rPr>
              <a:t>, 1996: 176.</a:t>
            </a:r>
          </a:p>
          <a:p>
            <a:pPr algn="ctr"/>
            <a:r>
              <a:rPr lang="el-GR" sz="1600" dirty="0" smtClean="0">
                <a:solidFill>
                  <a:schemeClr val="tx1"/>
                </a:solidFill>
              </a:rPr>
              <a:t>  </a:t>
            </a:r>
            <a:endParaRPr lang="el-GR" sz="1600" b="1" dirty="0" smtClean="0">
              <a:solidFill>
                <a:schemeClr val="tx1"/>
              </a:solidFill>
            </a:endParaRPr>
          </a:p>
          <a:p>
            <a:pPr algn="ctr"/>
            <a:endParaRPr lang="el-GR" sz="1200" dirty="0">
              <a:solidFill>
                <a:schemeClr val="tx1"/>
              </a:solidFill>
            </a:endParaRPr>
          </a:p>
        </p:txBody>
      </p:sp>
      <p:sp>
        <p:nvSpPr>
          <p:cNvPr id="8" name="Rectangle 3"/>
          <p:cNvSpPr txBox="1">
            <a:spLocks noChangeArrowheads="1"/>
          </p:cNvSpPr>
          <p:nvPr/>
        </p:nvSpPr>
        <p:spPr bwMode="auto">
          <a:xfrm>
            <a:off x="142844" y="857232"/>
            <a:ext cx="8858312" cy="58579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l-GR" sz="1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7" name="6 - Οριζόντιος πάπυρος"/>
          <p:cNvSpPr/>
          <p:nvPr/>
        </p:nvSpPr>
        <p:spPr>
          <a:xfrm>
            <a:off x="4786314" y="1071546"/>
            <a:ext cx="3357586" cy="1714512"/>
          </a:xfrm>
          <a:prstGeom prst="horizontalScroll">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solidFill>
                  <a:schemeClr val="tx1"/>
                </a:solidFill>
              </a:rPr>
              <a:t>1.Γράψτε με 3 φράσεις την Π.Θ. για καθένα από τα παρακάτω.</a:t>
            </a:r>
          </a:p>
          <a:p>
            <a:pPr algn="ctr"/>
            <a:r>
              <a:rPr lang="el-GR" sz="1600" dirty="0" smtClean="0">
                <a:solidFill>
                  <a:schemeClr val="tx1"/>
                </a:solidFill>
              </a:rPr>
              <a:t>2. Βρείτε ομοιότητες και διαφορές με τον διπλανό σας. </a:t>
            </a:r>
          </a:p>
          <a:p>
            <a:pPr algn="ctr"/>
            <a:r>
              <a:rPr lang="el-GR" sz="1600" dirty="0" smtClean="0">
                <a:solidFill>
                  <a:schemeClr val="tx1"/>
                </a:solidFill>
              </a:rPr>
              <a:t>3. Γιατί συμβαίνει αυτό;</a:t>
            </a:r>
            <a:endParaRPr lang="el-GR" sz="1600" dirty="0">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285728"/>
            <a:ext cx="7696200" cy="500066"/>
          </a:xfrm>
        </p:spPr>
        <p:txBody>
          <a:bodyPr/>
          <a:lstStyle/>
          <a:p>
            <a:r>
              <a:rPr lang="el-GR" sz="2400" b="1" dirty="0"/>
              <a:t/>
            </a:r>
            <a:br>
              <a:rPr lang="el-GR" sz="2400" b="1" dirty="0"/>
            </a:br>
            <a:r>
              <a:rPr lang="el-GR" sz="2400" b="1" dirty="0" smtClean="0"/>
              <a:t/>
            </a:r>
            <a:br>
              <a:rPr lang="el-GR" sz="2400" b="1" dirty="0" smtClean="0"/>
            </a:br>
            <a:r>
              <a:rPr lang="el-GR" sz="2400" b="1" dirty="0" smtClean="0"/>
              <a:t>Δομή του παρόντος μαθήματος</a:t>
            </a:r>
            <a:r>
              <a:rPr lang="el-GR" sz="2400" dirty="0" smtClean="0"/>
              <a:t/>
            </a:r>
            <a:br>
              <a:rPr lang="el-GR" sz="2400" dirty="0" smtClean="0"/>
            </a:br>
            <a:r>
              <a:rPr lang="el-GR" sz="2400" b="1" dirty="0" smtClean="0">
                <a:cs typeface="Times New Roman" pitchFamily="18" charset="0"/>
              </a:rPr>
              <a:t> </a:t>
            </a:r>
            <a:r>
              <a:rPr lang="el-GR" sz="2400" b="1" dirty="0">
                <a:latin typeface="Arial Unicode MS" pitchFamily="34" charset="-128"/>
                <a:ea typeface="Arial Unicode MS" pitchFamily="34" charset="-128"/>
                <a:cs typeface="Arial Unicode MS" pitchFamily="34" charset="-128"/>
              </a:rPr>
              <a:t>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1000108"/>
            <a:ext cx="8858312" cy="5715040"/>
          </a:xfrm>
        </p:spPr>
        <p:txBody>
          <a:bodyPr/>
          <a:lstStyle/>
          <a:p>
            <a:r>
              <a:rPr lang="el-GR" sz="2000" b="1" dirty="0" smtClean="0">
                <a:solidFill>
                  <a:srgbClr val="FF0000"/>
                </a:solidFill>
              </a:rPr>
              <a:t>1.  </a:t>
            </a:r>
            <a:r>
              <a:rPr lang="el-GR" sz="2000" dirty="0" smtClean="0"/>
              <a:t>Προϋπόθεση η </a:t>
            </a:r>
            <a:r>
              <a:rPr lang="el-GR" sz="2000" b="1" dirty="0" smtClean="0"/>
              <a:t>υποχρεωτική παρακολούθηση </a:t>
            </a:r>
            <a:r>
              <a:rPr lang="el-GR" sz="2000" b="1" dirty="0" smtClean="0">
                <a:solidFill>
                  <a:srgbClr val="C00000"/>
                </a:solidFill>
              </a:rPr>
              <a:t>του μαθήματος </a:t>
            </a:r>
            <a:r>
              <a:rPr lang="el-GR" sz="2000" dirty="0" smtClean="0"/>
              <a:t>και η ενεργή συμμετοχή των συμμετεχόντων/ουσών.</a:t>
            </a:r>
          </a:p>
          <a:p>
            <a:endParaRPr lang="el-GR" sz="2000" dirty="0" smtClean="0"/>
          </a:p>
          <a:p>
            <a:r>
              <a:rPr lang="el-GR" sz="2000" b="1" dirty="0" smtClean="0">
                <a:solidFill>
                  <a:srgbClr val="FF0000"/>
                </a:solidFill>
              </a:rPr>
              <a:t>2.  </a:t>
            </a:r>
            <a:r>
              <a:rPr lang="el-GR" sz="2000" dirty="0" smtClean="0"/>
              <a:t>Υποχρεωτική </a:t>
            </a:r>
            <a:r>
              <a:rPr lang="el-GR" sz="2000" b="1" dirty="0" smtClean="0"/>
              <a:t>παρακολούθηση </a:t>
            </a:r>
            <a:r>
              <a:rPr lang="el-GR" sz="2000" dirty="0" smtClean="0"/>
              <a:t>του ημερήσιου </a:t>
            </a:r>
            <a:r>
              <a:rPr lang="el-GR" sz="2000" b="1" dirty="0" smtClean="0">
                <a:solidFill>
                  <a:srgbClr val="C00000"/>
                </a:solidFill>
              </a:rPr>
              <a:t>προγράμματος στο νηπιαγωγείο </a:t>
            </a:r>
            <a:r>
              <a:rPr lang="el-GR" sz="2000" dirty="0" smtClean="0"/>
              <a:t>της πόλης : (20-24/10)</a:t>
            </a:r>
          </a:p>
          <a:p>
            <a:r>
              <a:rPr lang="el-GR" sz="2000" b="1" dirty="0" smtClean="0"/>
              <a:t>1α </a:t>
            </a:r>
            <a:r>
              <a:rPr lang="el-GR" sz="2000" dirty="0" smtClean="0"/>
              <a:t>. Κάποιες ομάδες θα παρατηρήσουν στις  </a:t>
            </a:r>
            <a:r>
              <a:rPr lang="el-GR" sz="2000" b="1" dirty="0" smtClean="0"/>
              <a:t>20 &amp; 21 Οκτωβρίου</a:t>
            </a:r>
            <a:r>
              <a:rPr lang="el-GR" sz="2000" dirty="0" smtClean="0"/>
              <a:t> (2 ημέρες) και </a:t>
            </a:r>
          </a:p>
          <a:p>
            <a:r>
              <a:rPr lang="el-GR" sz="2000" b="1" dirty="0" smtClean="0"/>
              <a:t>1β</a:t>
            </a:r>
            <a:r>
              <a:rPr lang="el-GR" sz="2000" dirty="0" smtClean="0"/>
              <a:t> . Κάποιες  άλλες ομάδες θα παρατηρήσουν στις </a:t>
            </a:r>
            <a:r>
              <a:rPr lang="el-GR" sz="2000" b="1" dirty="0" smtClean="0"/>
              <a:t>22 &amp;  23 Οκτωβρίου</a:t>
            </a:r>
            <a:r>
              <a:rPr lang="el-GR" sz="2000" dirty="0" smtClean="0"/>
              <a:t>.</a:t>
            </a:r>
          </a:p>
          <a:p>
            <a:pPr>
              <a:buNone/>
            </a:pPr>
            <a:endParaRPr lang="el-GR" sz="2000" dirty="0" smtClean="0"/>
          </a:p>
          <a:p>
            <a:r>
              <a:rPr lang="el-GR" sz="2000" b="1" dirty="0" smtClean="0">
                <a:solidFill>
                  <a:srgbClr val="FF0000"/>
                </a:solidFill>
              </a:rPr>
              <a:t>3</a:t>
            </a:r>
            <a:r>
              <a:rPr lang="el-GR" sz="2000" dirty="0" smtClean="0">
                <a:solidFill>
                  <a:srgbClr val="FF0000"/>
                </a:solidFill>
              </a:rPr>
              <a:t>.</a:t>
            </a:r>
            <a:r>
              <a:rPr lang="el-GR" sz="2000" dirty="0" smtClean="0"/>
              <a:t> </a:t>
            </a:r>
            <a:r>
              <a:rPr lang="en-US" sz="2000" dirty="0" smtClean="0"/>
              <a:t>A</a:t>
            </a:r>
            <a:r>
              <a:rPr lang="el-GR" sz="2000" dirty="0" err="1" smtClean="0"/>
              <a:t>πό</a:t>
            </a:r>
            <a:r>
              <a:rPr lang="el-GR" sz="2000" dirty="0" smtClean="0"/>
              <a:t> την κατάθεση </a:t>
            </a:r>
            <a:r>
              <a:rPr lang="el-GR" sz="2000" b="1" dirty="0" smtClean="0"/>
              <a:t>4 υποχρεωτικών εργασιών</a:t>
            </a:r>
          </a:p>
          <a:p>
            <a:r>
              <a:rPr lang="el-GR" sz="2000" b="1" u="sng" dirty="0" smtClean="0">
                <a:solidFill>
                  <a:srgbClr val="FF0000"/>
                </a:solidFill>
              </a:rPr>
              <a:t>4. </a:t>
            </a:r>
            <a:r>
              <a:rPr lang="el-GR" sz="2000" u="sng" dirty="0" smtClean="0"/>
              <a:t>Η  βαθμολογία / αξιολόγηση γίνεται ως εξής:</a:t>
            </a:r>
          </a:p>
          <a:p>
            <a:pPr lvl="1"/>
            <a:r>
              <a:rPr lang="el-GR" sz="1800" b="1" dirty="0" smtClean="0"/>
              <a:t>1η </a:t>
            </a:r>
            <a:r>
              <a:rPr lang="en-US" sz="1800" b="1" dirty="0" smtClean="0"/>
              <a:t> </a:t>
            </a:r>
            <a:r>
              <a:rPr lang="el-GR" sz="1800" b="1" dirty="0" smtClean="0"/>
              <a:t>Εργασία (</a:t>
            </a:r>
            <a:r>
              <a:rPr lang="el-GR" sz="1800" b="1" dirty="0" smtClean="0">
                <a:solidFill>
                  <a:srgbClr val="FF0000"/>
                </a:solidFill>
              </a:rPr>
              <a:t>10%</a:t>
            </a:r>
            <a:r>
              <a:rPr lang="el-GR" sz="1800" b="1" dirty="0" smtClean="0"/>
              <a:t>)	</a:t>
            </a:r>
          </a:p>
          <a:p>
            <a:pPr lvl="1"/>
            <a:r>
              <a:rPr lang="el-GR" sz="1800" b="1" dirty="0" smtClean="0"/>
              <a:t>2η  Εργασία (</a:t>
            </a:r>
            <a:r>
              <a:rPr lang="el-GR" sz="1800" b="1" dirty="0" smtClean="0">
                <a:solidFill>
                  <a:srgbClr val="FF0000"/>
                </a:solidFill>
              </a:rPr>
              <a:t>10%</a:t>
            </a:r>
            <a:r>
              <a:rPr lang="el-GR" sz="1800" b="1" dirty="0" smtClean="0"/>
              <a:t>)</a:t>
            </a:r>
          </a:p>
          <a:p>
            <a:pPr lvl="1"/>
            <a:r>
              <a:rPr lang="el-GR" sz="1800" b="1" dirty="0" smtClean="0"/>
              <a:t>3</a:t>
            </a:r>
            <a:r>
              <a:rPr lang="el-GR" sz="1800" b="1" baseline="30000" dirty="0" smtClean="0"/>
              <a:t>η</a:t>
            </a:r>
            <a:r>
              <a:rPr lang="el-GR" sz="1800" b="1" dirty="0" smtClean="0"/>
              <a:t>  - Περιγραφή Ημέρας στο Νηπιαγωγείο (</a:t>
            </a:r>
            <a:r>
              <a:rPr lang="el-GR" sz="1800" b="1" dirty="0" smtClean="0">
                <a:solidFill>
                  <a:srgbClr val="FF0000"/>
                </a:solidFill>
              </a:rPr>
              <a:t>10%</a:t>
            </a:r>
            <a:r>
              <a:rPr lang="el-GR" sz="1800" b="1" dirty="0" smtClean="0"/>
              <a:t>)</a:t>
            </a:r>
          </a:p>
          <a:p>
            <a:pPr lvl="1"/>
            <a:r>
              <a:rPr lang="el-GR" sz="1800" b="1" dirty="0" smtClean="0"/>
              <a:t>4</a:t>
            </a:r>
            <a:r>
              <a:rPr lang="el-GR" sz="1800" b="1" baseline="30000" dirty="0" smtClean="0"/>
              <a:t>η</a:t>
            </a:r>
            <a:r>
              <a:rPr lang="el-GR" sz="1800" b="1" dirty="0" smtClean="0"/>
              <a:t>  - Σχεδιασμός Οργανωμένης Δραστηριότητας (</a:t>
            </a:r>
            <a:r>
              <a:rPr lang="el-GR" sz="1800" b="1" dirty="0" smtClean="0">
                <a:solidFill>
                  <a:srgbClr val="FF0000"/>
                </a:solidFill>
              </a:rPr>
              <a:t>10%</a:t>
            </a:r>
            <a:r>
              <a:rPr lang="el-GR" sz="1800" b="1" dirty="0" smtClean="0"/>
              <a:t>)</a:t>
            </a:r>
          </a:p>
          <a:p>
            <a:pPr lvl="1"/>
            <a:r>
              <a:rPr lang="el-GR" sz="1800" b="1" dirty="0" smtClean="0"/>
              <a:t>5. Παρουσίες (</a:t>
            </a:r>
            <a:r>
              <a:rPr lang="el-GR" sz="1800" b="1" dirty="0" smtClean="0">
                <a:solidFill>
                  <a:srgbClr val="FF0000"/>
                </a:solidFill>
              </a:rPr>
              <a:t>10%</a:t>
            </a:r>
            <a:r>
              <a:rPr lang="el-GR" sz="1800" b="1" dirty="0" smtClean="0"/>
              <a:t>)</a:t>
            </a:r>
          </a:p>
          <a:p>
            <a:pPr lvl="1"/>
            <a:r>
              <a:rPr lang="el-GR" sz="1800" b="1" u="sng" dirty="0" smtClean="0"/>
              <a:t>6. Εξετάσεις (</a:t>
            </a:r>
            <a:r>
              <a:rPr lang="el-GR" sz="1800" b="1" u="sng" dirty="0" smtClean="0">
                <a:solidFill>
                  <a:srgbClr val="FF0000"/>
                </a:solidFill>
              </a:rPr>
              <a:t>50%</a:t>
            </a:r>
            <a:r>
              <a:rPr lang="el-GR" sz="1800" b="1" u="sng" dirty="0" smtClean="0"/>
              <a:t>)	</a:t>
            </a:r>
          </a:p>
          <a:p>
            <a:endParaRPr lang="el-GR" sz="2000" b="1" dirty="0" smtClean="0"/>
          </a:p>
          <a:p>
            <a:pPr>
              <a:buNone/>
            </a:pPr>
            <a:r>
              <a:rPr lang="el-GR" sz="2400" dirty="0" smtClean="0"/>
              <a:t> </a:t>
            </a:r>
          </a:p>
          <a:p>
            <a:endParaRPr lang="el-GR" sz="1400" dirty="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dirty="0" smtClean="0"/>
              <a:t>Η άτυπη αυτή προσωπική εκπαιδευτική θεωρία </a:t>
            </a:r>
            <a:r>
              <a:rPr lang="el-GR" sz="2400" b="1" dirty="0" smtClean="0"/>
              <a:t>προκύπτει από:</a:t>
            </a:r>
            <a:br>
              <a:rPr lang="el-GR" sz="2400" b="1"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pPr>
              <a:buFont typeface="Wingdings" pitchFamily="2" charset="2"/>
              <a:buChar char="ü"/>
            </a:pPr>
            <a:r>
              <a:rPr lang="el-GR" sz="2400" b="1" u="sng" dirty="0" smtClean="0"/>
              <a:t>τα αρχικά βιώματα</a:t>
            </a:r>
            <a:r>
              <a:rPr lang="el-GR" sz="2400" u="sng" dirty="0" smtClean="0"/>
              <a:t> </a:t>
            </a:r>
            <a:r>
              <a:rPr lang="el-GR" sz="2000" dirty="0" smtClean="0"/>
              <a:t>που είχαν οι εκπαιδευτικοί </a:t>
            </a:r>
            <a:r>
              <a:rPr lang="el-GR" sz="2000" b="1" dirty="0" smtClean="0">
                <a:solidFill>
                  <a:srgbClr val="FF0000"/>
                </a:solidFill>
              </a:rPr>
              <a:t>ως μαθητές</a:t>
            </a:r>
            <a:r>
              <a:rPr lang="en-US" sz="2000" dirty="0" smtClean="0"/>
              <a:t>/</a:t>
            </a:r>
            <a:r>
              <a:rPr lang="el-GR" sz="2000" dirty="0" err="1" smtClean="0"/>
              <a:t>τριες</a:t>
            </a:r>
            <a:r>
              <a:rPr lang="el-GR" sz="2000" dirty="0" smtClean="0"/>
              <a:t>, ως </a:t>
            </a:r>
            <a:r>
              <a:rPr lang="el-GR" sz="2000" dirty="0" smtClean="0">
                <a:solidFill>
                  <a:srgbClr val="FF0000"/>
                </a:solidFill>
              </a:rPr>
              <a:t>φοιτητές/</a:t>
            </a:r>
            <a:r>
              <a:rPr lang="el-GR" sz="2000" dirty="0" err="1" smtClean="0"/>
              <a:t>τριες</a:t>
            </a:r>
            <a:r>
              <a:rPr lang="el-GR" sz="2000" dirty="0" smtClean="0"/>
              <a:t> αλλά και ως </a:t>
            </a:r>
            <a:r>
              <a:rPr lang="el-GR" sz="2000" b="1" dirty="0" smtClean="0">
                <a:solidFill>
                  <a:srgbClr val="FF0000"/>
                </a:solidFill>
              </a:rPr>
              <a:t>επαγγελματίες</a:t>
            </a:r>
            <a:r>
              <a:rPr lang="el-GR" sz="2000" dirty="0" smtClean="0"/>
              <a:t> </a:t>
            </a:r>
            <a:r>
              <a:rPr lang="el-GR" sz="1800" dirty="0" smtClean="0"/>
              <a:t>(Ν</a:t>
            </a:r>
            <a:r>
              <a:rPr lang="en-US" sz="1800" dirty="0" err="1" smtClean="0"/>
              <a:t>elson</a:t>
            </a:r>
            <a:r>
              <a:rPr lang="en-US" sz="1800" dirty="0" smtClean="0"/>
              <a:t> &amp; Harper</a:t>
            </a:r>
            <a:r>
              <a:rPr lang="el-GR" sz="1800" dirty="0" smtClean="0"/>
              <a:t>, 2006: 9)  </a:t>
            </a:r>
            <a:r>
              <a:rPr lang="el-GR" sz="2000" dirty="0" smtClean="0"/>
              <a:t>και από τις </a:t>
            </a:r>
            <a:r>
              <a:rPr lang="el-GR" sz="2000" b="1" dirty="0" smtClean="0"/>
              <a:t>ασυνείδητες </a:t>
            </a:r>
            <a:r>
              <a:rPr lang="el-GR" sz="2000" b="1" dirty="0" smtClean="0">
                <a:solidFill>
                  <a:srgbClr val="FF0000"/>
                </a:solidFill>
              </a:rPr>
              <a:t>διαισθητικές γνώσεις </a:t>
            </a:r>
            <a:r>
              <a:rPr lang="el-GR" sz="2000" dirty="0" smtClean="0"/>
              <a:t>που προκύπτουν από αυτά </a:t>
            </a:r>
            <a:r>
              <a:rPr lang="el-GR" sz="1800" dirty="0" smtClean="0"/>
              <a:t>(</a:t>
            </a:r>
            <a:r>
              <a:rPr lang="en-US" sz="1800" dirty="0" smtClean="0"/>
              <a:t>Duffy</a:t>
            </a:r>
            <a:r>
              <a:rPr lang="el-GR" sz="1800" dirty="0" smtClean="0"/>
              <a:t>, 2000).</a:t>
            </a:r>
          </a:p>
          <a:p>
            <a:pPr>
              <a:buFont typeface="Wingdings" pitchFamily="2" charset="2"/>
              <a:buChar char="ü"/>
            </a:pPr>
            <a:endParaRPr lang="el-GR" sz="1800" b="1" dirty="0" smtClean="0"/>
          </a:p>
          <a:p>
            <a:pPr>
              <a:buFont typeface="Wingdings" pitchFamily="2" charset="2"/>
              <a:buChar char="ü"/>
            </a:pPr>
            <a:endParaRPr lang="el-GR" sz="1800" b="1" dirty="0" smtClean="0"/>
          </a:p>
          <a:p>
            <a:pPr>
              <a:buFont typeface="Wingdings" pitchFamily="2" charset="2"/>
              <a:buChar char="ü"/>
            </a:pPr>
            <a:r>
              <a:rPr lang="el-GR" sz="2400" b="1" dirty="0" smtClean="0"/>
              <a:t>γενικές ή πρακτικές </a:t>
            </a:r>
            <a:r>
              <a:rPr lang="el-GR" sz="2400" b="1" u="sng" dirty="0" smtClean="0"/>
              <a:t>θεωρίες, επαγγελματικές γνώσεις </a:t>
            </a:r>
            <a:r>
              <a:rPr lang="el-GR" sz="2000" dirty="0" smtClean="0"/>
              <a:t>διδακτικών στρατηγικών που </a:t>
            </a:r>
            <a:r>
              <a:rPr lang="el-GR" sz="2000" b="1" dirty="0" smtClean="0">
                <a:solidFill>
                  <a:srgbClr val="FF0000"/>
                </a:solidFill>
              </a:rPr>
              <a:t>εσωτερικεύονται μ</a:t>
            </a:r>
            <a:r>
              <a:rPr lang="el-GR" sz="2000" dirty="0" smtClean="0">
                <a:solidFill>
                  <a:srgbClr val="FF0000"/>
                </a:solidFill>
              </a:rPr>
              <a:t>έσα από τα χρόνια της </a:t>
            </a:r>
            <a:r>
              <a:rPr lang="el-GR" sz="2000" b="1" dirty="0" smtClean="0">
                <a:solidFill>
                  <a:srgbClr val="FF0000"/>
                </a:solidFill>
              </a:rPr>
              <a:t>εμπειρίας</a:t>
            </a:r>
            <a:r>
              <a:rPr lang="el-GR" sz="1800" b="1" dirty="0" smtClean="0"/>
              <a:t> </a:t>
            </a:r>
            <a:r>
              <a:rPr lang="el-GR" sz="1800" dirty="0" smtClean="0"/>
              <a:t>(</a:t>
            </a:r>
            <a:r>
              <a:rPr lang="en-US" sz="1800" dirty="0" smtClean="0"/>
              <a:t>Grundy</a:t>
            </a:r>
            <a:r>
              <a:rPr lang="el-GR" sz="1800" dirty="0" smtClean="0"/>
              <a:t>, 1987: 92). </a:t>
            </a:r>
          </a:p>
          <a:p>
            <a:pPr>
              <a:buFont typeface="Wingdings" pitchFamily="2" charset="2"/>
              <a:buChar char="ü"/>
            </a:pPr>
            <a:endParaRPr lang="el-GR" sz="1800" b="1" dirty="0" smtClean="0"/>
          </a:p>
          <a:p>
            <a:pPr>
              <a:buFont typeface="Wingdings" pitchFamily="2" charset="2"/>
              <a:buChar char="ü"/>
            </a:pPr>
            <a:endParaRPr lang="el-GR" sz="1800" b="1" dirty="0" smtClean="0"/>
          </a:p>
          <a:p>
            <a:pPr>
              <a:buFont typeface="Wingdings" pitchFamily="2" charset="2"/>
              <a:buChar char="ü"/>
            </a:pPr>
            <a:r>
              <a:rPr lang="el-GR" sz="2400" b="1" u="sng" dirty="0" smtClean="0"/>
              <a:t>συνήθειες, ευρύτερες </a:t>
            </a:r>
            <a:r>
              <a:rPr lang="el-GR" sz="2400" b="1" dirty="0" smtClean="0"/>
              <a:t>πολιτισμικές </a:t>
            </a:r>
            <a:r>
              <a:rPr lang="el-GR" sz="2400" b="1" u="sng" dirty="0" smtClean="0"/>
              <a:t>πρακτικές</a:t>
            </a:r>
            <a:r>
              <a:rPr lang="el-GR" sz="2400" b="1" dirty="0" smtClean="0"/>
              <a:t> και τυπικές </a:t>
            </a:r>
            <a:r>
              <a:rPr lang="el-GR" sz="2400" b="1" u="sng" dirty="0" smtClean="0"/>
              <a:t>δράσεις, που θεωρούνται δεδομένες </a:t>
            </a:r>
            <a:r>
              <a:rPr lang="el-GR" sz="2000" b="1" dirty="0" smtClean="0">
                <a:solidFill>
                  <a:srgbClr val="FF0000"/>
                </a:solidFill>
              </a:rPr>
              <a:t>στην καθημερινή σχολική ζωή, </a:t>
            </a:r>
            <a:r>
              <a:rPr lang="el-GR" sz="2000" dirty="0" smtClean="0"/>
              <a:t>ώστε να μη χρειάζονται ρητές ή τυπικές οδηγίες</a:t>
            </a:r>
            <a:r>
              <a:rPr lang="el-GR" sz="1800" dirty="0" smtClean="0"/>
              <a:t> (</a:t>
            </a:r>
            <a:r>
              <a:rPr lang="en-US" sz="1800" dirty="0" err="1" smtClean="0"/>
              <a:t>Salvio</a:t>
            </a:r>
            <a:r>
              <a:rPr lang="el-GR" sz="1800" dirty="0" smtClean="0"/>
              <a:t>, 2010: 641). </a:t>
            </a:r>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Γιατί είναι σημαντικό να συνειδητοποιήσουν </a:t>
            </a:r>
            <a:r>
              <a:rPr lang="el-GR" sz="2400" dirty="0" smtClean="0"/>
              <a:t>οι εκπαιδευτικοί την προσωπική εκπαιδευτική τους θεωρία;</a:t>
            </a:r>
            <a:r>
              <a:rPr lang="el-GR" sz="2400" b="1" dirty="0" smtClean="0"/>
              <a:t/>
            </a:r>
            <a:br>
              <a:rPr lang="el-GR" sz="2400" b="1"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r>
              <a:rPr lang="el-GR" sz="2000" b="1" dirty="0" smtClean="0"/>
              <a:t>Η σπουδαιότητα </a:t>
            </a:r>
            <a:r>
              <a:rPr lang="el-GR" sz="2000" dirty="0" smtClean="0"/>
              <a:t>της προσωπικής θεωρίας που τις περισσότερες φορές βρίσκεται σε λανθάνουσα και ασυστηματοποίητη μορφή, </a:t>
            </a:r>
            <a:r>
              <a:rPr lang="el-GR" sz="2000" b="1" dirty="0" smtClean="0"/>
              <a:t>ενισχύεται από τις εξής διαπιστώσεις:</a:t>
            </a:r>
          </a:p>
          <a:p>
            <a:endParaRPr lang="el-GR" sz="2000" dirty="0" smtClean="0"/>
          </a:p>
          <a:p>
            <a:pPr lvl="0"/>
            <a:r>
              <a:rPr lang="el-GR" sz="2000" b="1" i="1" dirty="0" smtClean="0"/>
              <a:t>1.</a:t>
            </a:r>
            <a:r>
              <a:rPr lang="el-GR" sz="2000" i="1" dirty="0" smtClean="0"/>
              <a:t> </a:t>
            </a:r>
            <a:r>
              <a:rPr lang="el-GR" sz="2000" i="1" dirty="0" smtClean="0">
                <a:solidFill>
                  <a:srgbClr val="FF0000"/>
                </a:solidFill>
              </a:rPr>
              <a:t>Επηρεάζει  τον τρόπο που κατανοούμε </a:t>
            </a:r>
            <a:r>
              <a:rPr lang="el-GR" sz="2000" i="1" dirty="0" smtClean="0"/>
              <a:t>την επίσημη παιδαγωγική </a:t>
            </a:r>
            <a:r>
              <a:rPr lang="el-GR" sz="2000" i="1" dirty="0" smtClean="0">
                <a:solidFill>
                  <a:srgbClr val="FF0000"/>
                </a:solidFill>
              </a:rPr>
              <a:t>θεωρία</a:t>
            </a:r>
          </a:p>
          <a:p>
            <a:pPr lvl="0"/>
            <a:endParaRPr lang="el-GR" sz="2000" dirty="0" smtClean="0">
              <a:solidFill>
                <a:srgbClr val="FF0000"/>
              </a:solidFill>
            </a:endParaRPr>
          </a:p>
          <a:p>
            <a:pPr lvl="0"/>
            <a:r>
              <a:rPr lang="el-GR" sz="2000" b="1" i="1" dirty="0" smtClean="0"/>
              <a:t>2.</a:t>
            </a:r>
            <a:r>
              <a:rPr lang="el-GR" sz="2000" i="1" dirty="0" smtClean="0"/>
              <a:t> Καθορίζει τα κριτήρια των κύριων </a:t>
            </a:r>
            <a:r>
              <a:rPr lang="el-GR" sz="2000" i="1" dirty="0" smtClean="0">
                <a:solidFill>
                  <a:srgbClr val="FF0000"/>
                </a:solidFill>
              </a:rPr>
              <a:t>διδακτικών επιλογών</a:t>
            </a:r>
            <a:r>
              <a:rPr lang="el-GR" sz="2000" i="1" dirty="0" smtClean="0"/>
              <a:t>, </a:t>
            </a:r>
          </a:p>
          <a:p>
            <a:pPr lvl="1"/>
            <a:r>
              <a:rPr lang="el-GR" sz="2000" i="1" dirty="0" smtClean="0"/>
              <a:t>υπαγορεύει τη </a:t>
            </a:r>
            <a:r>
              <a:rPr lang="el-GR" sz="2000" i="1" dirty="0" smtClean="0">
                <a:solidFill>
                  <a:srgbClr val="FF0000"/>
                </a:solidFill>
              </a:rPr>
              <a:t>λήψη αποφάσεων </a:t>
            </a:r>
            <a:r>
              <a:rPr lang="el-GR" sz="2000" i="1" dirty="0" smtClean="0"/>
              <a:t>κατά τη διδακτική διαδικασία και </a:t>
            </a:r>
            <a:endParaRPr lang="el-GR" sz="2000" dirty="0" smtClean="0"/>
          </a:p>
          <a:p>
            <a:pPr>
              <a:buNone/>
            </a:pPr>
            <a:r>
              <a:rPr lang="el-GR" sz="2000" i="1" dirty="0" smtClean="0">
                <a:solidFill>
                  <a:srgbClr val="FF0000"/>
                </a:solidFill>
              </a:rPr>
              <a:t>	καθοδηγεί τη διδακτική συμπεριφορά</a:t>
            </a:r>
            <a:r>
              <a:rPr lang="el-GR" sz="2000" i="1" dirty="0" smtClean="0"/>
              <a:t>, με αποτέλεσμα να διαμορφώνει τελικά τη </a:t>
            </a:r>
            <a:r>
              <a:rPr lang="el-GR" sz="2000" i="1" dirty="0" smtClean="0">
                <a:solidFill>
                  <a:srgbClr val="FF0000"/>
                </a:solidFill>
              </a:rPr>
              <a:t>διδακτική πράξη, </a:t>
            </a:r>
          </a:p>
          <a:p>
            <a:endParaRPr lang="el-GR" sz="2000" dirty="0" smtClean="0">
              <a:solidFill>
                <a:srgbClr val="FF0000"/>
              </a:solidFill>
            </a:endParaRPr>
          </a:p>
          <a:p>
            <a:pPr lvl="0"/>
            <a:r>
              <a:rPr lang="el-GR" sz="2000" b="1" i="1" u="sng" dirty="0" smtClean="0"/>
              <a:t>3.</a:t>
            </a:r>
            <a:r>
              <a:rPr lang="el-GR" sz="2000" i="1" u="sng" dirty="0" smtClean="0"/>
              <a:t> Επηρεάζει την </a:t>
            </a:r>
            <a:r>
              <a:rPr lang="el-GR" sz="2000" i="1" u="sng" dirty="0" smtClean="0">
                <a:solidFill>
                  <a:srgbClr val="FF0000"/>
                </a:solidFill>
              </a:rPr>
              <a:t>επιλογή </a:t>
            </a:r>
            <a:r>
              <a:rPr lang="el-GR" sz="2000" i="1" dirty="0" smtClean="0">
                <a:solidFill>
                  <a:srgbClr val="FF0000"/>
                </a:solidFill>
              </a:rPr>
              <a:t>του περιεχομένου </a:t>
            </a:r>
            <a:r>
              <a:rPr lang="el-GR" sz="2000" i="1" dirty="0" smtClean="0"/>
              <a:t>και των στρατηγικών διδασκαλίας ως παραδοχή ή υπονοούμενη θεωρία,</a:t>
            </a:r>
          </a:p>
          <a:p>
            <a:pPr lvl="0"/>
            <a:endParaRPr lang="el-GR" sz="2000" dirty="0" smtClean="0"/>
          </a:p>
          <a:p>
            <a:pPr lvl="0"/>
            <a:r>
              <a:rPr lang="el-GR" sz="2000" b="1" i="1" dirty="0" smtClean="0"/>
              <a:t>4.</a:t>
            </a:r>
            <a:r>
              <a:rPr lang="el-GR" sz="2000" i="1" dirty="0" smtClean="0"/>
              <a:t> Αποτελεί το πλαίσιο με το οποίο </a:t>
            </a:r>
            <a:r>
              <a:rPr lang="el-GR" sz="2000" i="1" u="sng" dirty="0" smtClean="0">
                <a:solidFill>
                  <a:srgbClr val="FF0000"/>
                </a:solidFill>
              </a:rPr>
              <a:t>ερμηνεύουμε</a:t>
            </a:r>
            <a:r>
              <a:rPr lang="el-GR" sz="2000" i="1" dirty="0" smtClean="0"/>
              <a:t> εκπαιδευτικές καταστάσεις, </a:t>
            </a:r>
          </a:p>
          <a:p>
            <a:pPr>
              <a:buNone/>
            </a:pPr>
            <a:endParaRPr lang="el-GR" sz="1800" dirty="0" smtClean="0"/>
          </a:p>
          <a:p>
            <a:pPr>
              <a:buNone/>
            </a:pPr>
            <a:endParaRPr lang="el-GR" sz="1800" dirty="0" smtClean="0"/>
          </a:p>
          <a:p>
            <a:pPr>
              <a:buNone/>
            </a:pPr>
            <a:endParaRPr lang="el-GR" sz="1800" dirty="0" smtClean="0"/>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Γιατί είναι σημαντικό να συνειδητοποιήσουν </a:t>
            </a:r>
            <a:r>
              <a:rPr lang="el-GR" sz="2400" dirty="0" smtClean="0"/>
              <a:t>οι εκπαιδευτικοί την προσωπική εκπαιδευτική  τους θεωρία;</a:t>
            </a:r>
            <a:r>
              <a:rPr lang="el-GR" sz="2400" b="1" dirty="0" smtClean="0"/>
              <a:t/>
            </a:r>
            <a:br>
              <a:rPr lang="el-GR" sz="2400" b="1"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pPr lvl="0"/>
            <a:r>
              <a:rPr lang="el-GR" sz="2000" b="1" i="1" u="sng" dirty="0" smtClean="0"/>
              <a:t>5.</a:t>
            </a:r>
            <a:r>
              <a:rPr lang="el-GR" sz="2000" i="1" u="sng" dirty="0" smtClean="0"/>
              <a:t> Όχι μόνο επηρεάζει </a:t>
            </a:r>
            <a:r>
              <a:rPr lang="el-GR" sz="2000" i="1" dirty="0" smtClean="0"/>
              <a:t>αποφασιστικά </a:t>
            </a:r>
            <a:r>
              <a:rPr lang="el-GR" sz="2000" i="1" dirty="0" smtClean="0">
                <a:solidFill>
                  <a:srgbClr val="FF0000"/>
                </a:solidFill>
              </a:rPr>
              <a:t>την εκπαιδευτική πράξη, </a:t>
            </a:r>
            <a:r>
              <a:rPr lang="el-GR" sz="2000" i="1" dirty="0" smtClean="0"/>
              <a:t>αλλά ειδικότερα, </a:t>
            </a:r>
          </a:p>
          <a:p>
            <a:pPr lvl="0">
              <a:buNone/>
            </a:pPr>
            <a:r>
              <a:rPr lang="el-GR" sz="2000" i="1" dirty="0" smtClean="0"/>
              <a:t>	την </a:t>
            </a:r>
            <a:r>
              <a:rPr lang="el-GR" sz="2000" b="1" i="1" dirty="0" smtClean="0"/>
              <a:t>απόρριψη ή την υιοθέτηση </a:t>
            </a:r>
            <a:r>
              <a:rPr lang="el-GR" sz="2000" i="1" dirty="0" smtClean="0"/>
              <a:t>συγκεκριμένων </a:t>
            </a:r>
            <a:r>
              <a:rPr lang="el-GR" sz="2000" i="1" dirty="0" smtClean="0">
                <a:solidFill>
                  <a:srgbClr val="FF0000"/>
                </a:solidFill>
              </a:rPr>
              <a:t>τρόπων ομιλίας, μεθόδων, ρόλων ή πρακτικών</a:t>
            </a:r>
            <a:r>
              <a:rPr lang="el-GR" sz="2000" i="1" dirty="0" smtClean="0"/>
              <a:t> που οι εκπαιδευτικοί χρησιμοποιούν </a:t>
            </a:r>
          </a:p>
          <a:p>
            <a:pPr lvl="0"/>
            <a:endParaRPr lang="el-GR" sz="2000" dirty="0" smtClean="0"/>
          </a:p>
          <a:p>
            <a:pPr lvl="0"/>
            <a:r>
              <a:rPr lang="el-GR" sz="2000" b="1" dirty="0" smtClean="0"/>
              <a:t>4. Είναι δύσκολο </a:t>
            </a:r>
            <a:r>
              <a:rPr lang="el-GR" sz="2000" dirty="0" smtClean="0"/>
              <a:t>να τη συνειδητοποιήσουμε και να την </a:t>
            </a:r>
            <a:r>
              <a:rPr lang="el-GR" sz="2000" dirty="0" err="1" smtClean="0"/>
              <a:t>αποδομήσουμε</a:t>
            </a:r>
            <a:r>
              <a:rPr lang="el-GR" sz="2000" dirty="0" smtClean="0"/>
              <a:t> / αλλάξουμε , ενώ υπάρχει κίνδυνος </a:t>
            </a:r>
          </a:p>
          <a:p>
            <a:pPr lvl="1"/>
            <a:r>
              <a:rPr lang="el-GR" sz="2000" b="1" i="1" dirty="0" smtClean="0"/>
              <a:t>να παγιωθεί</a:t>
            </a:r>
            <a:r>
              <a:rPr lang="el-GR" sz="2000" i="1" dirty="0" smtClean="0"/>
              <a:t> και </a:t>
            </a:r>
            <a:r>
              <a:rPr lang="el-GR" sz="2000" b="1" i="1" dirty="0" smtClean="0"/>
              <a:t>να λειτουργήσει ανασταλτικά </a:t>
            </a:r>
            <a:r>
              <a:rPr lang="el-GR" sz="2000" i="1" dirty="0" smtClean="0"/>
              <a:t>σε πιθανές καινοτομίες, </a:t>
            </a:r>
            <a:endParaRPr lang="el-GR" sz="2000" dirty="0" smtClean="0"/>
          </a:p>
          <a:p>
            <a:pPr lvl="1"/>
            <a:r>
              <a:rPr lang="el-GR" sz="2000" b="1" i="1" dirty="0" smtClean="0"/>
              <a:t>ενισχύοντας το συντηρητισμό</a:t>
            </a:r>
            <a:r>
              <a:rPr lang="el-GR" sz="2000" i="1" dirty="0" smtClean="0"/>
              <a:t>, τη δυσκαμψία και την αναποφασιστικότητα στις γρήγορες και ευέλικτες επιλογές που επιτάσσει η σύγχρονη εποχή.</a:t>
            </a:r>
          </a:p>
          <a:p>
            <a:pPr lvl="1">
              <a:buNone/>
            </a:pPr>
            <a:endParaRPr lang="el-GR" sz="2000" i="1" dirty="0" smtClean="0"/>
          </a:p>
          <a:p>
            <a:pPr lvl="1" algn="ctr">
              <a:buNone/>
            </a:pPr>
            <a:r>
              <a:rPr lang="el-GR" sz="2000" b="1" i="1" dirty="0" smtClean="0">
                <a:solidFill>
                  <a:srgbClr val="0070C0"/>
                </a:solidFill>
              </a:rPr>
              <a:t>Με ποιον τρόπο μπορούν  να την συνειδητοποιήσουν </a:t>
            </a:r>
            <a:br>
              <a:rPr lang="el-GR" sz="2000" b="1" i="1" dirty="0" smtClean="0">
                <a:solidFill>
                  <a:srgbClr val="0070C0"/>
                </a:solidFill>
              </a:rPr>
            </a:br>
            <a:r>
              <a:rPr lang="el-GR" sz="2000" i="1" dirty="0" smtClean="0">
                <a:solidFill>
                  <a:srgbClr val="0070C0"/>
                </a:solidFill>
              </a:rPr>
              <a:t>οι εκπαιδευτικοί;</a:t>
            </a:r>
          </a:p>
          <a:p>
            <a:pPr lvl="0"/>
            <a:endParaRPr lang="el-GR" sz="20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Με ποιον τρόπο μπορούν  να την συνειδητοποιήσουν </a:t>
            </a:r>
            <a:br>
              <a:rPr lang="el-GR" sz="2400" b="1" dirty="0" smtClean="0"/>
            </a:br>
            <a:r>
              <a:rPr lang="el-GR" sz="2400" dirty="0" smtClean="0"/>
              <a:t>οι εκπαιδευτικοί;</a:t>
            </a:r>
            <a:r>
              <a:rPr lang="el-GR" sz="2400" b="1" dirty="0" smtClean="0"/>
              <a:t/>
            </a:r>
            <a:br>
              <a:rPr lang="el-GR" sz="2400" b="1"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pPr lvl="0"/>
            <a:r>
              <a:rPr lang="el-GR" sz="2000" u="sng" dirty="0" smtClean="0"/>
              <a:t>Η προσωπική εκπαιδευτική θεωρία </a:t>
            </a:r>
            <a:r>
              <a:rPr lang="el-GR" sz="2000" b="1" u="sng" dirty="0" smtClean="0"/>
              <a:t>μπορεί να συνειδητοποιηθεί  </a:t>
            </a:r>
            <a:r>
              <a:rPr lang="el-GR" sz="2000" u="sng" dirty="0" smtClean="0"/>
              <a:t>μέσα σε ένα </a:t>
            </a:r>
            <a:r>
              <a:rPr lang="el-GR" sz="2000" dirty="0" smtClean="0"/>
              <a:t> </a:t>
            </a:r>
            <a:r>
              <a:rPr lang="el-GR" sz="2000" dirty="0" smtClean="0">
                <a:solidFill>
                  <a:srgbClr val="FF0000"/>
                </a:solidFill>
              </a:rPr>
              <a:t>πλαίσιο </a:t>
            </a:r>
            <a:r>
              <a:rPr lang="el-GR" sz="2000" dirty="0" err="1" smtClean="0">
                <a:solidFill>
                  <a:srgbClr val="FF0000"/>
                </a:solidFill>
              </a:rPr>
              <a:t>αναστοχασμού</a:t>
            </a:r>
            <a:r>
              <a:rPr lang="el-GR" sz="2000" dirty="0" smtClean="0"/>
              <a:t>, μέσα στο οποίο ο εκπαιδευτικός θα:</a:t>
            </a:r>
          </a:p>
          <a:p>
            <a:pPr lvl="1"/>
            <a:endParaRPr lang="el-GR" sz="2000" i="1" dirty="0" smtClean="0"/>
          </a:p>
          <a:p>
            <a:pPr lvl="1"/>
            <a:r>
              <a:rPr lang="el-GR" sz="2000" i="1" dirty="0" smtClean="0">
                <a:solidFill>
                  <a:srgbClr val="FF0000"/>
                </a:solidFill>
              </a:rPr>
              <a:t>ελέγχει, αξιολογεί και θέτει υπό αμφισβήτηση </a:t>
            </a:r>
            <a:r>
              <a:rPr lang="el-GR" sz="2000" i="1" dirty="0" smtClean="0"/>
              <a:t>συγκεκριμένες </a:t>
            </a:r>
            <a:r>
              <a:rPr lang="el-GR" sz="2000" b="1" i="1" dirty="0" smtClean="0"/>
              <a:t>διδακτικές πρακτικές, </a:t>
            </a:r>
            <a:endParaRPr lang="el-GR" sz="2000" b="1" dirty="0" smtClean="0"/>
          </a:p>
          <a:p>
            <a:pPr lvl="1"/>
            <a:endParaRPr lang="el-GR" sz="2000" i="1" dirty="0" smtClean="0"/>
          </a:p>
          <a:p>
            <a:pPr lvl="1"/>
            <a:r>
              <a:rPr lang="el-GR" sz="2000" i="1" dirty="0" smtClean="0">
                <a:solidFill>
                  <a:srgbClr val="FF0000"/>
                </a:solidFill>
              </a:rPr>
              <a:t>επιλέγει νέες εναλλακτικές πρακτικές </a:t>
            </a:r>
            <a:r>
              <a:rPr lang="el-GR" sz="2000" i="1" dirty="0" smtClean="0"/>
              <a:t>υπό το φως πιο </a:t>
            </a:r>
            <a:r>
              <a:rPr lang="el-GR" sz="2000" b="1" i="1" dirty="0" smtClean="0"/>
              <a:t>σύγχρονων </a:t>
            </a:r>
            <a:r>
              <a:rPr lang="el-GR" sz="2000" i="1" dirty="0" smtClean="0"/>
              <a:t>θεωρητικών και ερευνητικών </a:t>
            </a:r>
            <a:r>
              <a:rPr lang="el-GR" sz="2000" b="1" i="1" dirty="0" smtClean="0"/>
              <a:t>παραδοχών,</a:t>
            </a:r>
            <a:endParaRPr lang="el-GR" sz="2000" b="1" dirty="0" smtClean="0"/>
          </a:p>
          <a:p>
            <a:pPr lvl="1"/>
            <a:endParaRPr lang="el-GR" sz="2000" i="1" dirty="0" smtClean="0"/>
          </a:p>
          <a:p>
            <a:pPr lvl="1"/>
            <a:r>
              <a:rPr lang="el-GR" sz="2000" i="1" dirty="0" smtClean="0"/>
              <a:t>προχωράει στη </a:t>
            </a:r>
            <a:r>
              <a:rPr lang="el-GR" sz="2000" i="1" dirty="0" smtClean="0">
                <a:solidFill>
                  <a:srgbClr val="FF0000"/>
                </a:solidFill>
              </a:rPr>
              <a:t>δοκιμασία και εφαρμογή </a:t>
            </a:r>
            <a:r>
              <a:rPr lang="el-GR" sz="2000" i="1" dirty="0" smtClean="0"/>
              <a:t>των </a:t>
            </a:r>
            <a:r>
              <a:rPr lang="el-GR" sz="2000" b="1" i="1" dirty="0" smtClean="0"/>
              <a:t>νέων επιλογών</a:t>
            </a:r>
            <a:r>
              <a:rPr lang="el-GR" sz="2000" i="1" dirty="0" smtClean="0"/>
              <a:t>,</a:t>
            </a:r>
            <a:endParaRPr lang="el-GR" sz="2000" dirty="0" smtClean="0"/>
          </a:p>
          <a:p>
            <a:pPr lvl="1"/>
            <a:endParaRPr lang="el-GR" sz="2000" i="1" dirty="0" smtClean="0"/>
          </a:p>
          <a:p>
            <a:pPr lvl="1"/>
            <a:r>
              <a:rPr lang="el-GR" sz="2000" i="1" dirty="0" smtClean="0">
                <a:solidFill>
                  <a:srgbClr val="FF0000"/>
                </a:solidFill>
              </a:rPr>
              <a:t>αξιολογεί τα αποτελέσματα </a:t>
            </a:r>
            <a:r>
              <a:rPr lang="el-GR" sz="2000" i="1" dirty="0" smtClean="0"/>
              <a:t>των </a:t>
            </a:r>
            <a:r>
              <a:rPr lang="el-GR" sz="2000" b="1" i="1" dirty="0" smtClean="0"/>
              <a:t>νέων δεδομένων </a:t>
            </a:r>
            <a:r>
              <a:rPr lang="el-GR" sz="2000" i="1" dirty="0" smtClean="0"/>
              <a:t>και στη συνέχεια</a:t>
            </a:r>
            <a:endParaRPr lang="el-GR" sz="2000" dirty="0" smtClean="0"/>
          </a:p>
          <a:p>
            <a:pPr lvl="1"/>
            <a:endParaRPr lang="el-GR" sz="2000" i="1" dirty="0" smtClean="0"/>
          </a:p>
          <a:p>
            <a:pPr lvl="1"/>
            <a:r>
              <a:rPr lang="el-GR" sz="2000" i="1" dirty="0" smtClean="0">
                <a:solidFill>
                  <a:srgbClr val="FF0000"/>
                </a:solidFill>
              </a:rPr>
              <a:t>ανατροφοδοτεί </a:t>
            </a:r>
            <a:r>
              <a:rPr lang="el-GR" sz="2000" i="1" dirty="0" smtClean="0"/>
              <a:t>την </a:t>
            </a:r>
            <a:r>
              <a:rPr lang="el-GR" sz="2000" i="1" dirty="0" smtClean="0">
                <a:solidFill>
                  <a:srgbClr val="FF0000"/>
                </a:solidFill>
              </a:rPr>
              <a:t>προσωπική θεωρία </a:t>
            </a:r>
            <a:r>
              <a:rPr lang="el-GR" sz="2000" i="1" dirty="0" smtClean="0"/>
              <a:t>καθιστώντας την περισσότερο αξιόπιστη και </a:t>
            </a:r>
            <a:r>
              <a:rPr lang="el-GR" sz="2000" b="1" i="1" dirty="0" smtClean="0"/>
              <a:t>ευέλικτη στις νέες καταστάσεις.</a:t>
            </a:r>
            <a:endParaRPr lang="el-GR" sz="2000" b="1" dirty="0" smtClean="0"/>
          </a:p>
          <a:p>
            <a:pPr>
              <a:buNone/>
            </a:pPr>
            <a:endParaRPr lang="el-GR" sz="1800" b="1" dirty="0" smtClean="0"/>
          </a:p>
          <a:p>
            <a:pPr>
              <a:buNone/>
            </a:pPr>
            <a:r>
              <a:rPr lang="el-GR" sz="1800" b="1" dirty="0" smtClean="0"/>
              <a:t> </a:t>
            </a:r>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571472" y="571480"/>
            <a:ext cx="7286676" cy="6143668"/>
          </a:xfrm>
        </p:spPr>
        <p:txBody>
          <a:bodyPr>
            <a:normAutofit/>
          </a:bodyPr>
          <a:lstStyle/>
          <a:p>
            <a:r>
              <a:rPr lang="el-GR" sz="2000" b="1" dirty="0" smtClean="0">
                <a:latin typeface="Times New Roman" pitchFamily="18" charset="0"/>
                <a:cs typeface="Times New Roman" pitchFamily="18" charset="0"/>
              </a:rPr>
              <a:t>Συνοπτικά, ό</a:t>
            </a:r>
            <a:r>
              <a:rPr lang="el-GR" sz="2000" dirty="0" smtClean="0">
                <a:latin typeface="Times New Roman" pitchFamily="18" charset="0"/>
                <a:cs typeface="Times New Roman" pitchFamily="18" charset="0"/>
              </a:rPr>
              <a:t>πως  έχει ήδη αναφερθεί:</a:t>
            </a:r>
          </a:p>
          <a:p>
            <a:pPr lvl="1"/>
            <a:r>
              <a:rPr lang="el-GR" sz="2000" dirty="0" smtClean="0">
                <a:latin typeface="Times New Roman" pitchFamily="18" charset="0"/>
                <a:cs typeface="Times New Roman" pitchFamily="18" charset="0"/>
              </a:rPr>
              <a:t> οι εκπαιδευτικοί αναπτύσσουν </a:t>
            </a:r>
            <a:r>
              <a:rPr lang="el-GR" sz="2000" b="1" dirty="0" smtClean="0">
                <a:latin typeface="Times New Roman" pitchFamily="18" charset="0"/>
                <a:cs typeface="Times New Roman" pitchFamily="18" charset="0"/>
              </a:rPr>
              <a:t>προσωπικές αντιλήψεις </a:t>
            </a:r>
            <a:r>
              <a:rPr lang="el-GR" sz="2000" dirty="0" smtClean="0">
                <a:latin typeface="Times New Roman" pitchFamily="18" charset="0"/>
                <a:cs typeface="Times New Roman" pitchFamily="18" charset="0"/>
              </a:rPr>
              <a:t>για τη διδασκαλία και τη μάθηση, που </a:t>
            </a:r>
            <a:r>
              <a:rPr lang="el-GR" sz="2000" dirty="0" smtClean="0">
                <a:solidFill>
                  <a:srgbClr val="FF0000"/>
                </a:solidFill>
                <a:latin typeface="Times New Roman" pitchFamily="18" charset="0"/>
                <a:cs typeface="Times New Roman" pitchFamily="18" charset="0"/>
              </a:rPr>
              <a:t>προέρχονται </a:t>
            </a:r>
            <a:r>
              <a:rPr lang="el-GR" sz="2000" dirty="0" smtClean="0">
                <a:latin typeface="Times New Roman" pitchFamily="18" charset="0"/>
                <a:cs typeface="Times New Roman" pitchFamily="18" charset="0"/>
              </a:rPr>
              <a:t>από τις </a:t>
            </a:r>
            <a:r>
              <a:rPr lang="el-GR" sz="2000" dirty="0" smtClean="0">
                <a:solidFill>
                  <a:srgbClr val="FF0000"/>
                </a:solidFill>
                <a:latin typeface="Times New Roman" pitchFamily="18" charset="0"/>
                <a:cs typeface="Times New Roman" pitchFamily="18" charset="0"/>
              </a:rPr>
              <a:t>γνώσεις </a:t>
            </a:r>
            <a:r>
              <a:rPr lang="el-GR" sz="2000" dirty="0" smtClean="0">
                <a:latin typeface="Times New Roman" pitchFamily="18" charset="0"/>
                <a:cs typeface="Times New Roman" pitchFamily="18" charset="0"/>
              </a:rPr>
              <a:t>και τις </a:t>
            </a:r>
            <a:r>
              <a:rPr lang="el-GR" sz="2000" dirty="0" smtClean="0">
                <a:solidFill>
                  <a:srgbClr val="FF0000"/>
                </a:solidFill>
                <a:latin typeface="Times New Roman" pitchFamily="18" charset="0"/>
                <a:cs typeface="Times New Roman" pitchFamily="18" charset="0"/>
              </a:rPr>
              <a:t>εμπειρίες</a:t>
            </a:r>
            <a:r>
              <a:rPr lang="el-GR" sz="2000" dirty="0" smtClean="0">
                <a:latin typeface="Times New Roman" pitchFamily="18" charset="0"/>
                <a:cs typeface="Times New Roman" pitchFamily="18" charset="0"/>
              </a:rPr>
              <a:t> τους. </a:t>
            </a:r>
          </a:p>
          <a:p>
            <a:pPr lvl="1"/>
            <a:endParaRPr lang="el-GR" sz="2000" dirty="0" smtClean="0">
              <a:latin typeface="Times New Roman" pitchFamily="18" charset="0"/>
              <a:cs typeface="Times New Roman" pitchFamily="18" charset="0"/>
            </a:endParaRPr>
          </a:p>
          <a:p>
            <a:pPr lvl="1"/>
            <a:r>
              <a:rPr lang="el-GR" sz="2000" dirty="0" smtClean="0">
                <a:latin typeface="Times New Roman" pitchFamily="18" charset="0"/>
                <a:cs typeface="Times New Roman" pitchFamily="18" charset="0"/>
              </a:rPr>
              <a:t>Οι αντιλήψεις αυτές </a:t>
            </a:r>
            <a:r>
              <a:rPr lang="el-GR" sz="2000" b="1" dirty="0" smtClean="0">
                <a:latin typeface="Times New Roman" pitchFamily="18" charset="0"/>
                <a:cs typeface="Times New Roman" pitchFamily="18" charset="0"/>
              </a:rPr>
              <a:t>επηρεάζουν</a:t>
            </a:r>
            <a:r>
              <a:rPr lang="el-GR" sz="2000" i="1"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τις </a:t>
            </a:r>
            <a:r>
              <a:rPr lang="el-GR" sz="2000" dirty="0" smtClean="0">
                <a:solidFill>
                  <a:srgbClr val="FF0000"/>
                </a:solidFill>
                <a:latin typeface="Times New Roman" pitchFamily="18" charset="0"/>
                <a:cs typeface="Times New Roman" pitchFamily="18" charset="0"/>
              </a:rPr>
              <a:t>διδακτικές</a:t>
            </a:r>
            <a:r>
              <a:rPr lang="el-GR" sz="2000" dirty="0" smtClean="0">
                <a:latin typeface="Times New Roman" pitchFamily="18" charset="0"/>
                <a:cs typeface="Times New Roman" pitchFamily="18" charset="0"/>
              </a:rPr>
              <a:t> τους </a:t>
            </a:r>
            <a:r>
              <a:rPr lang="el-GR" sz="2000" dirty="0" smtClean="0">
                <a:solidFill>
                  <a:srgbClr val="FF0000"/>
                </a:solidFill>
                <a:latin typeface="Times New Roman" pitchFamily="18" charset="0"/>
                <a:cs typeface="Times New Roman" pitchFamily="18" charset="0"/>
              </a:rPr>
              <a:t>επιλογές</a:t>
            </a:r>
            <a:r>
              <a:rPr lang="el-GR" sz="2000" dirty="0" smtClean="0">
                <a:latin typeface="Times New Roman" pitchFamily="18" charset="0"/>
                <a:cs typeface="Times New Roman" pitchFamily="18" charset="0"/>
              </a:rPr>
              <a:t>/παρεμβάσεις .</a:t>
            </a:r>
          </a:p>
          <a:p>
            <a:pPr lvl="1"/>
            <a:endParaRPr lang="el-GR" sz="2000" dirty="0" smtClean="0">
              <a:latin typeface="Times New Roman" pitchFamily="18" charset="0"/>
              <a:cs typeface="Times New Roman" pitchFamily="18" charset="0"/>
            </a:endParaRPr>
          </a:p>
          <a:p>
            <a:pPr lvl="1"/>
            <a:r>
              <a:rPr lang="el-GR" sz="2000" dirty="0" smtClean="0">
                <a:latin typeface="Times New Roman" pitchFamily="18" charset="0"/>
                <a:cs typeface="Times New Roman" pitchFamily="18" charset="0"/>
              </a:rPr>
              <a:t>Για τον λόγο αυτό, είναι σημαντικό </a:t>
            </a:r>
            <a:r>
              <a:rPr lang="el-GR" sz="2000" b="1" dirty="0" smtClean="0">
                <a:latin typeface="Times New Roman" pitchFamily="18" charset="0"/>
                <a:cs typeface="Times New Roman" pitchFamily="18" charset="0"/>
              </a:rPr>
              <a:t>να έχουν επίγνωση </a:t>
            </a:r>
            <a:r>
              <a:rPr lang="el-GR" sz="2000" dirty="0" smtClean="0">
                <a:latin typeface="Times New Roman" pitchFamily="18" charset="0"/>
                <a:cs typeface="Times New Roman" pitchFamily="18" charset="0"/>
              </a:rPr>
              <a:t>και </a:t>
            </a:r>
          </a:p>
          <a:p>
            <a:pPr lvl="1">
              <a:buNone/>
            </a:pPr>
            <a:r>
              <a:rPr lang="el-GR" sz="2000" dirty="0" smtClean="0">
                <a:latin typeface="Times New Roman" pitchFamily="18" charset="0"/>
                <a:cs typeface="Times New Roman" pitchFamily="18" charset="0"/>
              </a:rPr>
              <a:t>	ν' </a:t>
            </a:r>
            <a:r>
              <a:rPr lang="el-GR" sz="2000" dirty="0" err="1" smtClean="0">
                <a:latin typeface="Times New Roman" pitchFamily="18" charset="0"/>
                <a:cs typeface="Times New Roman" pitchFamily="18" charset="0"/>
              </a:rPr>
              <a:t>αναστοχάζονται</a:t>
            </a:r>
            <a:r>
              <a:rPr lang="el-GR" sz="2000" dirty="0" smtClean="0">
                <a:latin typeface="Times New Roman" pitchFamily="18" charset="0"/>
                <a:cs typeface="Times New Roman" pitchFamily="18" charset="0"/>
              </a:rPr>
              <a:t> </a:t>
            </a:r>
            <a:r>
              <a:rPr lang="el-GR" sz="2000" dirty="0" smtClean="0">
                <a:solidFill>
                  <a:srgbClr val="FF0000"/>
                </a:solidFill>
                <a:latin typeface="Times New Roman" pitchFamily="18" charset="0"/>
                <a:cs typeface="Times New Roman" pitchFamily="18" charset="0"/>
              </a:rPr>
              <a:t>πάνω</a:t>
            </a:r>
            <a:r>
              <a:rPr lang="el-GR" sz="2000" dirty="0" smtClean="0">
                <a:latin typeface="Times New Roman" pitchFamily="18" charset="0"/>
                <a:cs typeface="Times New Roman" pitchFamily="18" charset="0"/>
              </a:rPr>
              <a:t> στις </a:t>
            </a:r>
            <a:r>
              <a:rPr lang="el-GR" sz="2000" dirty="0" smtClean="0">
                <a:solidFill>
                  <a:srgbClr val="FF0000"/>
                </a:solidFill>
                <a:latin typeface="Times New Roman" pitchFamily="18" charset="0"/>
                <a:cs typeface="Times New Roman" pitchFamily="18" charset="0"/>
              </a:rPr>
              <a:t>αντιλήψεις</a:t>
            </a:r>
            <a:r>
              <a:rPr lang="el-GR" sz="2000" dirty="0" smtClean="0">
                <a:latin typeface="Times New Roman" pitchFamily="18" charset="0"/>
                <a:cs typeface="Times New Roman" pitchFamily="18" charset="0"/>
              </a:rPr>
              <a:t> και στις </a:t>
            </a:r>
            <a:r>
              <a:rPr lang="el-GR" sz="2000" dirty="0" smtClean="0">
                <a:solidFill>
                  <a:srgbClr val="FF0000"/>
                </a:solidFill>
                <a:latin typeface="Times New Roman" pitchFamily="18" charset="0"/>
                <a:cs typeface="Times New Roman" pitchFamily="18" charset="0"/>
              </a:rPr>
              <a:t>πρακτικές</a:t>
            </a:r>
            <a:r>
              <a:rPr lang="el-GR" sz="2000" dirty="0" smtClean="0">
                <a:latin typeface="Times New Roman" pitchFamily="18" charset="0"/>
                <a:cs typeface="Times New Roman" pitchFamily="18" charset="0"/>
              </a:rPr>
              <a:t> τους.</a:t>
            </a:r>
          </a:p>
          <a:p>
            <a:pPr lvl="1"/>
            <a:endParaRPr lang="el-GR" sz="2600" dirty="0" smtClean="0"/>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1800" b="1" dirty="0" smtClean="0"/>
              <a:t/>
            </a:r>
            <a:br>
              <a:rPr lang="el-GR" sz="1800" b="1" dirty="0" smtClean="0"/>
            </a:br>
            <a:r>
              <a:rPr lang="el-GR" sz="1800" b="1" dirty="0" smtClean="0"/>
              <a:t/>
            </a:r>
            <a:br>
              <a:rPr lang="el-GR" sz="1800" b="1" dirty="0" smtClean="0"/>
            </a:br>
            <a:r>
              <a:rPr lang="el-GR" sz="1800" b="1" dirty="0" smtClean="0"/>
              <a:t/>
            </a:r>
            <a:br>
              <a:rPr lang="el-GR" sz="1800" b="1" dirty="0" smtClean="0"/>
            </a:br>
            <a:r>
              <a:rPr lang="el-GR" sz="2000" b="1" dirty="0" smtClean="0"/>
              <a:t>Για να κατανοήσουμε καλύτερα τι σημαίνει προσωπική εκπαιδευτική θεωρία, ας κάνουμε την παρακάτω δράση. </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endParaRPr lang="el-GR" sz="1800" dirty="0" smtClean="0"/>
          </a:p>
          <a:p>
            <a:pPr algn="ctr">
              <a:buNone/>
            </a:pPr>
            <a:r>
              <a:rPr lang="el-GR" sz="2400" b="1" dirty="0" smtClean="0"/>
              <a:t>Περιγράψτε, σε 4-5 σειρές </a:t>
            </a:r>
          </a:p>
          <a:p>
            <a:pPr algn="ctr">
              <a:buFont typeface="Wingdings" pitchFamily="2" charset="2"/>
              <a:buChar char="Ø"/>
            </a:pPr>
            <a:r>
              <a:rPr lang="el-GR" sz="2400" i="1" dirty="0" smtClean="0">
                <a:solidFill>
                  <a:srgbClr val="FF0000"/>
                </a:solidFill>
              </a:rPr>
              <a:t>τι είναι αυτό που θα θέλατε να πετύχετε κατά την ανάληψη </a:t>
            </a:r>
          </a:p>
          <a:p>
            <a:pPr algn="ctr">
              <a:buNone/>
            </a:pPr>
            <a:r>
              <a:rPr lang="el-GR" sz="2400" i="1" dirty="0" smtClean="0">
                <a:solidFill>
                  <a:srgbClr val="FF0000"/>
                </a:solidFill>
              </a:rPr>
              <a:t>του εκπαιδευτικού σας έργου;</a:t>
            </a:r>
          </a:p>
          <a:p>
            <a:pPr algn="ctr">
              <a:buNone/>
            </a:pPr>
            <a:r>
              <a:rPr lang="el-GR" sz="2400" u="sng" dirty="0" smtClean="0"/>
              <a:t>«Αυτό που θεωρώ σημαντικό να πετύχω…..</a:t>
            </a:r>
          </a:p>
          <a:p>
            <a:pPr algn="ctr">
              <a:buNone/>
            </a:pPr>
            <a:r>
              <a:rPr lang="el-GR" sz="2400" i="1" u="sng" dirty="0" smtClean="0"/>
              <a:t> </a:t>
            </a:r>
            <a:r>
              <a:rPr lang="el-GR" sz="2400" u="sng" dirty="0" smtClean="0"/>
              <a:t>«Αυτό που με ενδιαφέρει περισσότερο είναι……. </a:t>
            </a:r>
          </a:p>
          <a:p>
            <a:pPr algn="ctr">
              <a:buNone/>
            </a:pPr>
            <a:endParaRPr lang="el-GR" sz="2400" i="1" dirty="0" smtClean="0">
              <a:solidFill>
                <a:srgbClr val="FF0000"/>
              </a:solidFill>
            </a:endParaRPr>
          </a:p>
          <a:p>
            <a:pPr algn="ctr">
              <a:buNone/>
            </a:pPr>
            <a:endParaRPr lang="el-GR" sz="2400" i="1" dirty="0" smtClean="0">
              <a:solidFill>
                <a:srgbClr val="FF0000"/>
              </a:solidFill>
            </a:endParaRPr>
          </a:p>
          <a:p>
            <a:pPr algn="ctr">
              <a:buFont typeface="Wingdings" pitchFamily="2" charset="2"/>
              <a:buChar char="Ø"/>
            </a:pPr>
            <a:r>
              <a:rPr lang="el-GR" sz="2400" i="1" dirty="0" smtClean="0">
                <a:solidFill>
                  <a:srgbClr val="FF0000"/>
                </a:solidFill>
              </a:rPr>
              <a:t>Τι αναδεικνύει αυτή η προσωπική εκπαιδευτική θεωρία για τον ρόλο του εκπαιδευτικού, για τον ρόλο των παιδιών, για το είδος της γνώσης στο νηπιαγωγείο; </a:t>
            </a:r>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075">
                                            <p:txEl>
                                              <p:pRg st="8" end="8"/>
                                            </p:txEl>
                                          </p:spTgt>
                                        </p:tgtEl>
                                        <p:attrNameLst>
                                          <p:attrName>style.visibility</p:attrName>
                                        </p:attrNameLst>
                                      </p:cBhvr>
                                      <p:to>
                                        <p:strVal val="visible"/>
                                      </p:to>
                                    </p:set>
                                    <p:animEffect transition="in" filter="blinds(horizontal)">
                                      <p:cBhvr>
                                        <p:cTn id="7" dur="500"/>
                                        <p:tgtEl>
                                          <p:spTgt spid="307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1800" b="1" dirty="0" smtClean="0"/>
              <a:t/>
            </a:r>
            <a:br>
              <a:rPr lang="el-GR" sz="1800" b="1" dirty="0" smtClean="0"/>
            </a:br>
            <a:r>
              <a:rPr lang="el-GR" sz="1800" b="1" dirty="0" smtClean="0"/>
              <a:t/>
            </a:r>
            <a:br>
              <a:rPr lang="el-GR" sz="1800" b="1" dirty="0" smtClean="0"/>
            </a:br>
            <a:r>
              <a:rPr lang="el-GR" sz="1800" b="1" dirty="0" smtClean="0"/>
              <a:t/>
            </a:r>
            <a:br>
              <a:rPr lang="el-GR" sz="1800" b="1" dirty="0" smtClean="0"/>
            </a:br>
            <a:r>
              <a:rPr lang="el-GR" sz="2000" b="1" dirty="0" smtClean="0"/>
              <a:t>Για να κατανοήσουμε καλύτερα τι σημαίνει προσωπική εκπαιδευτική θεωρία, ας μελετήσουμε μαζί το παρακάτω παράδειγμα.</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r>
              <a:rPr lang="el-GR" sz="1800" dirty="0" smtClean="0"/>
              <a:t>Στην αρχή της πρακτικής άσκησης ζητήθηκε από τις φοιτήτριες </a:t>
            </a:r>
            <a:r>
              <a:rPr lang="el-GR" sz="1800" b="1" dirty="0" smtClean="0"/>
              <a:t>να περιγράψουν </a:t>
            </a:r>
          </a:p>
          <a:p>
            <a:pPr>
              <a:buNone/>
            </a:pPr>
            <a:r>
              <a:rPr lang="el-GR" sz="1800" b="1" i="1" dirty="0" smtClean="0">
                <a:solidFill>
                  <a:srgbClr val="FF0000"/>
                </a:solidFill>
              </a:rPr>
              <a:t>       </a:t>
            </a:r>
            <a:r>
              <a:rPr lang="el-GR" sz="2000" i="1" dirty="0" smtClean="0">
                <a:solidFill>
                  <a:srgbClr val="FF0000"/>
                </a:solidFill>
              </a:rPr>
              <a:t>τι είναι αυτό που θα ήθελαν να πετύχουν κατά την ανάληψη εκπαιδευτικού έργου;</a:t>
            </a:r>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p:txBody>
      </p:sp>
      <p:sp>
        <p:nvSpPr>
          <p:cNvPr id="4" name="3 - Ορθογώνιο"/>
          <p:cNvSpPr/>
          <p:nvPr/>
        </p:nvSpPr>
        <p:spPr>
          <a:xfrm>
            <a:off x="714348" y="4214818"/>
            <a:ext cx="7572428" cy="2214578"/>
          </a:xfrm>
          <a:prstGeom prst="rect">
            <a:avLst/>
          </a:prstGeom>
          <a:solidFill>
            <a:srgbClr val="FBD7D1"/>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solidFill>
                  <a:schemeClr val="tx1"/>
                </a:solidFill>
              </a:rPr>
              <a:t> </a:t>
            </a:r>
            <a:r>
              <a:rPr lang="el-GR" sz="1800" b="1" i="1" dirty="0" smtClean="0">
                <a:solidFill>
                  <a:schemeClr val="tx1"/>
                </a:solidFill>
              </a:rPr>
              <a:t>Η 2η φοιτήτρια ανέφερε:</a:t>
            </a:r>
          </a:p>
          <a:p>
            <a:pPr algn="ctr"/>
            <a:r>
              <a:rPr lang="el-GR" sz="2000" i="1" dirty="0" smtClean="0">
                <a:solidFill>
                  <a:schemeClr val="tx1"/>
                </a:solidFill>
              </a:rPr>
              <a:t> </a:t>
            </a:r>
            <a:r>
              <a:rPr lang="el-GR" sz="2000" dirty="0" smtClean="0">
                <a:solidFill>
                  <a:schemeClr val="tx1"/>
                </a:solidFill>
              </a:rPr>
              <a:t>«Αυτό που με ενδιαφέρει περισσότερο είναι να γνωρίσω τα παιδιά και να μπορέσω να επικοινωνήσω μαζί τους, για να δω τι μπορούν να κάνουν αλλά και τι τους ενδιαφέρει. Με βάση όσα ήδη ξέρουν αλλά και όσα τους ενδιαφέρουν, θα μπορέσουμε να βρούμε προβλήματα με νόημα γι' αυτά και να αξιοποιήσουμε τη σκέψη και τις προτάσεις τους για να βρούμε τις λύσεις».</a:t>
            </a:r>
          </a:p>
        </p:txBody>
      </p:sp>
      <p:sp>
        <p:nvSpPr>
          <p:cNvPr id="5" name="4 - Ορθογώνιο"/>
          <p:cNvSpPr/>
          <p:nvPr/>
        </p:nvSpPr>
        <p:spPr>
          <a:xfrm>
            <a:off x="785786" y="1714488"/>
            <a:ext cx="7429552" cy="2286016"/>
          </a:xfrm>
          <a:prstGeom prst="rect">
            <a:avLst/>
          </a:prstGeom>
          <a:solidFill>
            <a:srgbClr val="D3F1E3"/>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b="1" dirty="0" smtClean="0">
                <a:solidFill>
                  <a:schemeClr val="tx1"/>
                </a:solidFill>
              </a:rPr>
              <a:t> </a:t>
            </a:r>
            <a:r>
              <a:rPr lang="el-GR" sz="1800" b="1" i="1" dirty="0" smtClean="0">
                <a:solidFill>
                  <a:schemeClr val="tx1"/>
                </a:solidFill>
              </a:rPr>
              <a:t>Η 1η φοιτήτρια ανέφερε:</a:t>
            </a:r>
          </a:p>
          <a:p>
            <a:pPr algn="ctr"/>
            <a:r>
              <a:rPr lang="el-GR" sz="1800" b="1" i="1" dirty="0" smtClean="0">
                <a:solidFill>
                  <a:schemeClr val="tx1"/>
                </a:solidFill>
              </a:rPr>
              <a:t> </a:t>
            </a:r>
            <a:r>
              <a:rPr lang="el-GR" sz="2000" dirty="0" smtClean="0">
                <a:solidFill>
                  <a:schemeClr val="tx1"/>
                </a:solidFill>
              </a:rPr>
              <a:t>«Αυτό που θεωρώ σημαντικό να πετύχω είναι να μάθω στα παιδιά πολλά πράγματα και να τα θυμούνται. Τα παιδιά δεν γνωρίζουν πολύ καλά διάφορες έννοιες, όπως τα χρώματα, τα σχήματα, οι αριθμοί, τα γράμματα, αλλά και πώς να δουλεύουν σε ομάδες. Με τις δραστηριότητες που θα κάνω, τα παιδιά θα έχουν την ευκαιρία να τα μάθουν όλα αυτά».</a:t>
            </a:r>
          </a:p>
          <a:p>
            <a:pPr algn="ctr"/>
            <a:endParaRPr lang="el-GR" sz="1800" dirty="0">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1800" b="1" dirty="0" smtClean="0"/>
              <a:t/>
            </a:r>
            <a:br>
              <a:rPr lang="el-GR" sz="1800" b="1" dirty="0" smtClean="0"/>
            </a:br>
            <a:r>
              <a:rPr lang="el-GR" sz="1800" b="1" dirty="0" smtClean="0"/>
              <a:t/>
            </a:r>
            <a:br>
              <a:rPr lang="el-GR" sz="1800" b="1" dirty="0" smtClean="0"/>
            </a:br>
            <a:r>
              <a:rPr lang="el-GR" sz="1800" dirty="0" smtClean="0"/>
              <a:t> </a:t>
            </a:r>
            <a:br>
              <a:rPr lang="el-GR" sz="1800" dirty="0" smtClean="0"/>
            </a:br>
            <a:r>
              <a:rPr lang="el-GR" sz="2200" b="1" i="1" dirty="0" smtClean="0"/>
              <a:t>Τι αναδεικνύει η προσωπική της θεωρία </a:t>
            </a:r>
            <a:br>
              <a:rPr lang="el-GR" sz="2200" b="1" i="1" dirty="0" smtClean="0"/>
            </a:br>
            <a:r>
              <a:rPr lang="el-GR" sz="2200" b="1" i="1" dirty="0" smtClean="0"/>
              <a:t>για τα παιδιά και τον ρόλο των νηπιαγωγών; </a:t>
            </a:r>
            <a:br>
              <a:rPr lang="el-GR" sz="2200" b="1" i="1" dirty="0" smtClean="0"/>
            </a:br>
            <a:r>
              <a:rPr lang="el-GR" sz="2000" b="1" i="1" dirty="0" smtClean="0"/>
              <a:t> </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lvl="2">
              <a:buFont typeface="Wingdings" pitchFamily="2" charset="2"/>
              <a:buChar char="Ø"/>
            </a:pPr>
            <a:r>
              <a:rPr lang="el-GR" sz="1800" dirty="0" smtClean="0"/>
              <a:t>Τις </a:t>
            </a:r>
            <a:r>
              <a:rPr lang="el-GR" sz="1800" dirty="0" smtClean="0">
                <a:solidFill>
                  <a:srgbClr val="FF0000"/>
                </a:solidFill>
              </a:rPr>
              <a:t>πολλές </a:t>
            </a:r>
            <a:r>
              <a:rPr lang="el-GR" sz="1800" b="1" dirty="0" smtClean="0">
                <a:solidFill>
                  <a:srgbClr val="FF0000"/>
                </a:solidFill>
              </a:rPr>
              <a:t>ελλείψεις</a:t>
            </a:r>
            <a:r>
              <a:rPr lang="el-GR" sz="1800" dirty="0" smtClean="0">
                <a:solidFill>
                  <a:srgbClr val="FF0000"/>
                </a:solidFill>
              </a:rPr>
              <a:t> των παιδιών  </a:t>
            </a:r>
            <a:r>
              <a:rPr lang="el-GR" sz="1800" dirty="0" smtClean="0"/>
              <a:t>και την πρόθεση της να τις καλύψει παρέχοντας δραστηριότητες και πλαίσια για μάθηση.</a:t>
            </a:r>
          </a:p>
          <a:p>
            <a:pPr lvl="2">
              <a:buFont typeface="Wingdings" pitchFamily="2" charset="2"/>
              <a:buChar char="Ø"/>
            </a:pPr>
            <a:r>
              <a:rPr lang="el-GR" sz="1800" dirty="0" smtClean="0"/>
              <a:t>Θεωρεί </a:t>
            </a:r>
            <a:r>
              <a:rPr lang="el-GR" sz="1800" dirty="0" smtClean="0">
                <a:solidFill>
                  <a:srgbClr val="FF0000"/>
                </a:solidFill>
              </a:rPr>
              <a:t>πιο σημαντική τη δηλωτική /πληροφοριακή γνώση </a:t>
            </a:r>
            <a:r>
              <a:rPr lang="el-GR" sz="1800" dirty="0" smtClean="0"/>
              <a:t>και να επιθυμεί να εμπλέξει τα παιδιά σε δραστηριότητες </a:t>
            </a:r>
            <a:r>
              <a:rPr lang="el-GR" sz="1800" b="1" dirty="0" smtClean="0"/>
              <a:t>για να αποκτήσουν γνώσεις</a:t>
            </a:r>
            <a:r>
              <a:rPr lang="el-GR" sz="1800" dirty="0" smtClean="0"/>
              <a:t> για τα χρώματα, τα σχήματα, τους αριθμούς κ.λπ.</a:t>
            </a:r>
          </a:p>
          <a:p>
            <a:pPr lvl="2">
              <a:buFont typeface="Wingdings" pitchFamily="2" charset="2"/>
              <a:buChar char="Ø"/>
            </a:pPr>
            <a:r>
              <a:rPr lang="el-GR" sz="1800" b="1" dirty="0" smtClean="0"/>
              <a:t>Αναμένεται</a:t>
            </a:r>
            <a:r>
              <a:rPr lang="el-GR" sz="1800" dirty="0" smtClean="0"/>
              <a:t>, με βάση όσα γράφει, να οργανώσει δραστηριότητες με αντίστοιχους στόχους και </a:t>
            </a:r>
            <a:r>
              <a:rPr lang="el-GR" sz="1800" dirty="0" smtClean="0">
                <a:solidFill>
                  <a:srgbClr val="FF0000"/>
                </a:solidFill>
              </a:rPr>
              <a:t>να ελέγχει </a:t>
            </a:r>
            <a:r>
              <a:rPr lang="el-GR" sz="1800" dirty="0" smtClean="0"/>
              <a:t>κατά διαστήματα </a:t>
            </a:r>
            <a:r>
              <a:rPr lang="el-GR" sz="1800" dirty="0" smtClean="0">
                <a:solidFill>
                  <a:srgbClr val="FF0000"/>
                </a:solidFill>
              </a:rPr>
              <a:t>τι έχουν</a:t>
            </a:r>
            <a:r>
              <a:rPr lang="el-GR" sz="1800" baseline="30000" dirty="0" smtClean="0">
                <a:solidFill>
                  <a:srgbClr val="FF0000"/>
                </a:solidFill>
              </a:rPr>
              <a:t> </a:t>
            </a:r>
            <a:r>
              <a:rPr lang="el-GR" sz="1800" dirty="0" smtClean="0">
                <a:solidFill>
                  <a:srgbClr val="FF0000"/>
                </a:solidFill>
              </a:rPr>
              <a:t>μάθει </a:t>
            </a:r>
            <a:r>
              <a:rPr lang="el-GR" sz="1800" dirty="0" smtClean="0"/>
              <a:t>και </a:t>
            </a:r>
            <a:r>
              <a:rPr lang="el-GR" sz="1800" dirty="0" smtClean="0">
                <a:solidFill>
                  <a:srgbClr val="FF0000"/>
                </a:solidFill>
              </a:rPr>
              <a:t>τι θυμούνται </a:t>
            </a:r>
            <a:r>
              <a:rPr lang="el-GR" sz="1800" dirty="0" smtClean="0"/>
              <a:t>τα παιδιά.</a:t>
            </a:r>
          </a:p>
          <a:p>
            <a:pPr>
              <a:buNone/>
            </a:pPr>
            <a:endParaRPr lang="el-GR" sz="1800" dirty="0" smtClean="0"/>
          </a:p>
          <a:p>
            <a:pPr>
              <a:buNone/>
            </a:pPr>
            <a:endParaRPr lang="el-GR" sz="1800" dirty="0" smtClean="0"/>
          </a:p>
          <a:p>
            <a:pPr>
              <a:buNone/>
            </a:pPr>
            <a:endParaRPr lang="el-GR" sz="1800" dirty="0" smtClean="0"/>
          </a:p>
        </p:txBody>
      </p:sp>
      <p:sp>
        <p:nvSpPr>
          <p:cNvPr id="5" name="4 - Ορθογώνιο"/>
          <p:cNvSpPr/>
          <p:nvPr/>
        </p:nvSpPr>
        <p:spPr>
          <a:xfrm>
            <a:off x="857224" y="1000108"/>
            <a:ext cx="7429552" cy="2643206"/>
          </a:xfrm>
          <a:prstGeom prst="rect">
            <a:avLst/>
          </a:prstGeom>
          <a:solidFill>
            <a:srgbClr val="D3F1E3"/>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b="1" dirty="0" smtClean="0">
                <a:solidFill>
                  <a:schemeClr val="tx1"/>
                </a:solidFill>
              </a:rPr>
              <a:t> </a:t>
            </a:r>
            <a:r>
              <a:rPr lang="el-GR" sz="1800" b="1" i="1" dirty="0" smtClean="0">
                <a:solidFill>
                  <a:schemeClr val="tx1"/>
                </a:solidFill>
              </a:rPr>
              <a:t>Η 1η φοιτήτρια ανέφερε:</a:t>
            </a:r>
          </a:p>
          <a:p>
            <a:pPr algn="ctr"/>
            <a:r>
              <a:rPr lang="el-GR" sz="2200" b="1" i="1" dirty="0" smtClean="0">
                <a:solidFill>
                  <a:schemeClr val="tx1"/>
                </a:solidFill>
              </a:rPr>
              <a:t> </a:t>
            </a:r>
            <a:r>
              <a:rPr lang="el-GR" sz="2200" dirty="0" smtClean="0">
                <a:solidFill>
                  <a:schemeClr val="tx1"/>
                </a:solidFill>
              </a:rPr>
              <a:t>«Αυτό που θεωρώ σημαντικό να πετύχω είναι </a:t>
            </a:r>
            <a:r>
              <a:rPr lang="el-GR" sz="2200" dirty="0" smtClean="0">
                <a:solidFill>
                  <a:srgbClr val="FF0000"/>
                </a:solidFill>
              </a:rPr>
              <a:t>να μάθω </a:t>
            </a:r>
            <a:r>
              <a:rPr lang="el-GR" sz="2200" dirty="0" smtClean="0">
                <a:solidFill>
                  <a:schemeClr val="tx1"/>
                </a:solidFill>
              </a:rPr>
              <a:t>στα παιδιά </a:t>
            </a:r>
            <a:r>
              <a:rPr lang="el-GR" sz="2200" dirty="0" smtClean="0">
                <a:solidFill>
                  <a:srgbClr val="FF0000"/>
                </a:solidFill>
              </a:rPr>
              <a:t>πολλά πράγματα </a:t>
            </a:r>
            <a:r>
              <a:rPr lang="el-GR" sz="2200" dirty="0" smtClean="0">
                <a:solidFill>
                  <a:schemeClr val="tx1"/>
                </a:solidFill>
              </a:rPr>
              <a:t>και να τα </a:t>
            </a:r>
            <a:r>
              <a:rPr lang="el-GR" sz="2200" dirty="0" smtClean="0">
                <a:solidFill>
                  <a:srgbClr val="FF0000"/>
                </a:solidFill>
              </a:rPr>
              <a:t>θυμούνται.</a:t>
            </a:r>
            <a:r>
              <a:rPr lang="el-GR" sz="2200" dirty="0" smtClean="0">
                <a:solidFill>
                  <a:schemeClr val="tx1"/>
                </a:solidFill>
              </a:rPr>
              <a:t> Τα παιδιά </a:t>
            </a:r>
            <a:r>
              <a:rPr lang="el-GR" sz="2200" b="1" dirty="0" smtClean="0">
                <a:solidFill>
                  <a:srgbClr val="7030A0"/>
                </a:solidFill>
              </a:rPr>
              <a:t>δεν γνωρίζουν </a:t>
            </a:r>
            <a:r>
              <a:rPr lang="el-GR" sz="2200" dirty="0" smtClean="0">
                <a:solidFill>
                  <a:schemeClr val="tx1"/>
                </a:solidFill>
              </a:rPr>
              <a:t>πολύ καλά διάφορες </a:t>
            </a:r>
            <a:r>
              <a:rPr lang="el-GR" sz="2200" b="1" dirty="0" smtClean="0">
                <a:solidFill>
                  <a:srgbClr val="7030A0"/>
                </a:solidFill>
              </a:rPr>
              <a:t>έννοιες,</a:t>
            </a:r>
            <a:r>
              <a:rPr lang="el-GR" sz="2200" dirty="0" smtClean="0">
                <a:solidFill>
                  <a:schemeClr val="tx1"/>
                </a:solidFill>
              </a:rPr>
              <a:t> όπως τα χρώματα, τα σχήματα, οι αριθμοί, τα γράμματα, αλλά και </a:t>
            </a:r>
            <a:r>
              <a:rPr lang="el-GR" sz="2200" b="1" dirty="0" smtClean="0">
                <a:solidFill>
                  <a:srgbClr val="7030A0"/>
                </a:solidFill>
              </a:rPr>
              <a:t>πώς να δουλεύουν </a:t>
            </a:r>
            <a:r>
              <a:rPr lang="el-GR" sz="2200" dirty="0" smtClean="0">
                <a:solidFill>
                  <a:schemeClr val="tx1"/>
                </a:solidFill>
              </a:rPr>
              <a:t>σε ομάδες. Με τις δραστηριότητες </a:t>
            </a:r>
            <a:r>
              <a:rPr lang="el-GR" sz="2200" dirty="0" smtClean="0">
                <a:solidFill>
                  <a:srgbClr val="C00000"/>
                </a:solidFill>
              </a:rPr>
              <a:t>που θα κάνω</a:t>
            </a:r>
            <a:r>
              <a:rPr lang="el-GR" sz="2200" dirty="0" smtClean="0">
                <a:solidFill>
                  <a:schemeClr val="tx1"/>
                </a:solidFill>
              </a:rPr>
              <a:t>, τα παιδιά θα έχουν την </a:t>
            </a:r>
            <a:r>
              <a:rPr lang="el-GR" sz="2200" dirty="0" smtClean="0">
                <a:solidFill>
                  <a:srgbClr val="C00000"/>
                </a:solidFill>
              </a:rPr>
              <a:t>ευκαιρία να τα μάθουν </a:t>
            </a:r>
            <a:r>
              <a:rPr lang="el-GR" sz="2200" dirty="0" smtClean="0">
                <a:solidFill>
                  <a:schemeClr val="tx1"/>
                </a:solidFill>
              </a:rPr>
              <a:t>όλα αυτά».</a:t>
            </a:r>
          </a:p>
          <a:p>
            <a:pPr algn="ctr"/>
            <a:endParaRPr lang="el-GR" sz="1800"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075">
                                            <p:txEl>
                                              <p:pRg st="9" end="9"/>
                                            </p:txEl>
                                          </p:spTgt>
                                        </p:tgtEl>
                                        <p:attrNameLst>
                                          <p:attrName>style.visibility</p:attrName>
                                        </p:attrNameLst>
                                      </p:cBhvr>
                                      <p:to>
                                        <p:strVal val="visible"/>
                                      </p:to>
                                    </p:set>
                                    <p:anim calcmode="lin" valueType="num">
                                      <p:cBhvr additive="base">
                                        <p:cTn id="7" dur="500" fill="hold"/>
                                        <p:tgtEl>
                                          <p:spTgt spid="3075">
                                            <p:txEl>
                                              <p:pRg st="9" end="9"/>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075">
                                            <p:txEl>
                                              <p:pRg st="10" end="10"/>
                                            </p:txEl>
                                          </p:spTgt>
                                        </p:tgtEl>
                                        <p:attrNameLst>
                                          <p:attrName>style.visibility</p:attrName>
                                        </p:attrNameLst>
                                      </p:cBhvr>
                                      <p:to>
                                        <p:strVal val="visible"/>
                                      </p:to>
                                    </p:set>
                                    <p:anim calcmode="lin" valueType="num">
                                      <p:cBhvr additive="base">
                                        <p:cTn id="13" dur="500" fill="hold"/>
                                        <p:tgtEl>
                                          <p:spTgt spid="3075">
                                            <p:txEl>
                                              <p:pRg st="10" end="1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5">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075">
                                            <p:txEl>
                                              <p:pRg st="11" end="11"/>
                                            </p:txEl>
                                          </p:spTgt>
                                        </p:tgtEl>
                                        <p:attrNameLst>
                                          <p:attrName>style.visibility</p:attrName>
                                        </p:attrNameLst>
                                      </p:cBhvr>
                                      <p:to>
                                        <p:strVal val="visible"/>
                                      </p:to>
                                    </p:set>
                                    <p:anim calcmode="lin" valueType="num">
                                      <p:cBhvr additive="base">
                                        <p:cTn id="19" dur="500" fill="hold"/>
                                        <p:tgtEl>
                                          <p:spTgt spid="3075">
                                            <p:txEl>
                                              <p:pRg st="11" end="1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5">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1800" b="1" dirty="0" smtClean="0"/>
              <a:t/>
            </a:r>
            <a:br>
              <a:rPr lang="el-GR" sz="1800" b="1" dirty="0" smtClean="0"/>
            </a:br>
            <a:r>
              <a:rPr lang="el-GR" sz="1800" b="1" dirty="0" smtClean="0"/>
              <a:t/>
            </a:r>
            <a:br>
              <a:rPr lang="el-GR" sz="1800" b="1" dirty="0" smtClean="0"/>
            </a:br>
            <a:r>
              <a:rPr lang="el-GR" sz="1800" dirty="0" smtClean="0"/>
              <a:t> </a:t>
            </a:r>
            <a:br>
              <a:rPr lang="el-GR" sz="1800" dirty="0" smtClean="0"/>
            </a:br>
            <a:r>
              <a:rPr lang="el-GR" sz="2200" b="1" i="1" dirty="0" smtClean="0"/>
              <a:t>Τι αναδεικνύει η προσωπική της θεωρία </a:t>
            </a:r>
            <a:br>
              <a:rPr lang="el-GR" sz="2200" b="1" i="1" dirty="0" smtClean="0"/>
            </a:br>
            <a:r>
              <a:rPr lang="el-GR" sz="2200" b="1" i="1" dirty="0" smtClean="0"/>
              <a:t>για τα παιδιά και τον ρόλο των νηπιαγωγών; </a:t>
            </a:r>
            <a:br>
              <a:rPr lang="el-GR" sz="2200" b="1" i="1" dirty="0" smtClean="0"/>
            </a:br>
            <a:r>
              <a:rPr lang="el-GR" sz="2000" b="1" i="1" dirty="0" smtClean="0"/>
              <a:t> </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6000768"/>
          </a:xfrm>
        </p:spPr>
        <p:txBody>
          <a:bodyPr/>
          <a:lstStyle/>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lvl="2">
              <a:buFont typeface="Wingdings" pitchFamily="2" charset="2"/>
              <a:buChar char="Ø"/>
            </a:pPr>
            <a:r>
              <a:rPr lang="el-GR" sz="1600" dirty="0" smtClean="0"/>
              <a:t>Η προσωπική θεωρία της φοιτήτριας για το ρόλο των παιδιών και τον δικό της στη μαθησιακή διαδικασία διαμορφώνεται από τη θέση ότι </a:t>
            </a:r>
            <a:r>
              <a:rPr lang="el-GR" sz="1600" b="1" dirty="0" smtClean="0"/>
              <a:t>τα παιδιά που έρχονται στο νηπιαγωγείο</a:t>
            </a:r>
            <a:r>
              <a:rPr lang="el-GR" sz="1600" dirty="0" smtClean="0"/>
              <a:t> </a:t>
            </a:r>
            <a:r>
              <a:rPr lang="el-GR" sz="1600" dirty="0" smtClean="0">
                <a:solidFill>
                  <a:srgbClr val="FF0000"/>
                </a:solidFill>
              </a:rPr>
              <a:t>έχουν πολλά αποθέματα γνώσης, </a:t>
            </a:r>
            <a:r>
              <a:rPr lang="el-GR" sz="1600" dirty="0" smtClean="0"/>
              <a:t>ενδιαφέροντα και ικανότητες και άρα </a:t>
            </a:r>
            <a:r>
              <a:rPr lang="el-GR" sz="1600" b="1" dirty="0" smtClean="0"/>
              <a:t>ο ρόλος της </a:t>
            </a:r>
            <a:r>
              <a:rPr lang="el-GR" sz="1600" dirty="0" smtClean="0"/>
              <a:t>νηπιαγωγού είναι </a:t>
            </a:r>
            <a:r>
              <a:rPr lang="el-GR" sz="1600" b="1" dirty="0" smtClean="0">
                <a:solidFill>
                  <a:srgbClr val="FF0000"/>
                </a:solidFill>
              </a:rPr>
              <a:t>να τα ανακαλύψει </a:t>
            </a:r>
            <a:r>
              <a:rPr lang="el-GR" sz="1600" dirty="0" smtClean="0">
                <a:solidFill>
                  <a:srgbClr val="FF0000"/>
                </a:solidFill>
              </a:rPr>
              <a:t>και </a:t>
            </a:r>
            <a:r>
              <a:rPr lang="el-GR" sz="1600" b="1" dirty="0" smtClean="0">
                <a:solidFill>
                  <a:srgbClr val="FF0000"/>
                </a:solidFill>
              </a:rPr>
              <a:t>να </a:t>
            </a:r>
            <a:r>
              <a:rPr lang="el-GR" sz="1600" b="1" dirty="0" err="1" smtClean="0">
                <a:solidFill>
                  <a:srgbClr val="FF0000"/>
                </a:solidFill>
              </a:rPr>
              <a:t>συνδιαμορφώσει</a:t>
            </a:r>
            <a:r>
              <a:rPr lang="el-GR" sz="1600" b="1" dirty="0" smtClean="0">
                <a:solidFill>
                  <a:srgbClr val="FF0000"/>
                </a:solidFill>
              </a:rPr>
              <a:t> </a:t>
            </a:r>
            <a:r>
              <a:rPr lang="el-GR" sz="1600" dirty="0" smtClean="0">
                <a:solidFill>
                  <a:srgbClr val="FF0000"/>
                </a:solidFill>
              </a:rPr>
              <a:t>μαζί τους δραστηριότητες με νόημα </a:t>
            </a:r>
            <a:r>
              <a:rPr lang="el-GR" sz="1600" dirty="0" smtClean="0"/>
              <a:t>γι' αυτά, όπως τα προβλήματα προς λύση. </a:t>
            </a:r>
          </a:p>
          <a:p>
            <a:pPr lvl="2">
              <a:buFont typeface="Wingdings" pitchFamily="2" charset="2"/>
              <a:buChar char="Ø"/>
            </a:pPr>
            <a:endParaRPr lang="el-GR" sz="1000" dirty="0" smtClean="0"/>
          </a:p>
          <a:p>
            <a:pPr lvl="2">
              <a:buFont typeface="Wingdings" pitchFamily="2" charset="2"/>
              <a:buChar char="Ø"/>
            </a:pPr>
            <a:r>
              <a:rPr lang="el-GR" sz="1600" dirty="0" smtClean="0"/>
              <a:t>Θεωρεί πιο σημαντική τη </a:t>
            </a:r>
            <a:r>
              <a:rPr lang="el-GR" sz="1600" b="1" dirty="0" smtClean="0"/>
              <a:t>διαδικαστική γνώση</a:t>
            </a:r>
            <a:r>
              <a:rPr lang="el-GR" sz="1600" dirty="0" smtClean="0"/>
              <a:t>, δηλαδή την </a:t>
            </a:r>
            <a:r>
              <a:rPr lang="el-GR" sz="1600" dirty="0" smtClean="0">
                <a:solidFill>
                  <a:srgbClr val="FF0000"/>
                </a:solidFill>
              </a:rPr>
              <a:t>ικανότητα των παιδιών να λύνουν προβλήματα</a:t>
            </a:r>
            <a:r>
              <a:rPr lang="el-GR" sz="1600" dirty="0" smtClean="0"/>
              <a:t>,  και να </a:t>
            </a:r>
            <a:r>
              <a:rPr lang="el-GR" sz="1600" dirty="0" smtClean="0">
                <a:solidFill>
                  <a:srgbClr val="FF0000"/>
                </a:solidFill>
              </a:rPr>
              <a:t>εμπλέκονται</a:t>
            </a:r>
            <a:r>
              <a:rPr lang="el-GR" sz="1600" dirty="0" smtClean="0"/>
              <a:t> σε διαδικασίες για να φτάσουν σε ασφαλή συμπεράσματα και να </a:t>
            </a:r>
            <a:r>
              <a:rPr lang="el-GR" sz="1600" dirty="0" smtClean="0">
                <a:solidFill>
                  <a:srgbClr val="FF0000"/>
                </a:solidFill>
              </a:rPr>
              <a:t>βρίσκουν λύσεις</a:t>
            </a:r>
            <a:r>
              <a:rPr lang="el-GR" sz="1600" dirty="0" smtClean="0"/>
              <a:t>. </a:t>
            </a:r>
          </a:p>
          <a:p>
            <a:pPr lvl="2">
              <a:buFont typeface="Wingdings" pitchFamily="2" charset="2"/>
              <a:buChar char="Ø"/>
            </a:pPr>
            <a:endParaRPr lang="el-GR" sz="1000" dirty="0" smtClean="0"/>
          </a:p>
          <a:p>
            <a:pPr lvl="2">
              <a:buFont typeface="Wingdings" pitchFamily="2" charset="2"/>
              <a:buChar char="Ø"/>
            </a:pPr>
            <a:r>
              <a:rPr lang="el-GR" sz="1600" dirty="0" smtClean="0"/>
              <a:t>Αναμένεται να επικεντρωθεί περισσότερο </a:t>
            </a:r>
            <a:r>
              <a:rPr lang="el-GR" sz="1600" dirty="0" smtClean="0">
                <a:solidFill>
                  <a:srgbClr val="FF0000"/>
                </a:solidFill>
              </a:rPr>
              <a:t>στις διαδικασίες σκέψης </a:t>
            </a:r>
            <a:r>
              <a:rPr lang="el-GR" sz="1600" dirty="0" smtClean="0"/>
              <a:t>των παιδιών, να </a:t>
            </a:r>
            <a:r>
              <a:rPr lang="el-GR" sz="1600" dirty="0" smtClean="0">
                <a:solidFill>
                  <a:srgbClr val="FF0000"/>
                </a:solidFill>
              </a:rPr>
              <a:t>παρατηρεί συστηματικά </a:t>
            </a:r>
            <a:r>
              <a:rPr lang="el-GR" sz="1600" dirty="0" smtClean="0"/>
              <a:t>τη δράση τους και να την </a:t>
            </a:r>
            <a:r>
              <a:rPr lang="el-GR" sz="1600" dirty="0" smtClean="0">
                <a:solidFill>
                  <a:srgbClr val="FF0000"/>
                </a:solidFill>
              </a:rPr>
              <a:t>καταγράφει,</a:t>
            </a:r>
            <a:r>
              <a:rPr lang="el-GR" sz="1600" dirty="0" smtClean="0"/>
              <a:t> με στόχο τη </a:t>
            </a:r>
            <a:r>
              <a:rPr lang="el-GR" sz="1600" dirty="0" smtClean="0">
                <a:solidFill>
                  <a:srgbClr val="FF0000"/>
                </a:solidFill>
              </a:rPr>
              <a:t>γνωριμία-επικοινωνία </a:t>
            </a:r>
            <a:r>
              <a:rPr lang="el-GR" sz="1600" dirty="0" smtClean="0"/>
              <a:t>με τα παιδιά και την υποστήριξη τους ως δρώντα πρόσωπα.</a:t>
            </a:r>
          </a:p>
          <a:p>
            <a:pPr lvl="2">
              <a:buFont typeface="Wingdings" pitchFamily="2" charset="2"/>
              <a:buChar char="Ø"/>
            </a:pPr>
            <a:endParaRPr lang="el-GR" sz="1600" dirty="0" smtClean="0"/>
          </a:p>
          <a:p>
            <a:pPr>
              <a:buNone/>
            </a:pPr>
            <a:endParaRPr lang="el-GR" sz="1800" dirty="0" smtClean="0"/>
          </a:p>
          <a:p>
            <a:pPr>
              <a:buNone/>
            </a:pPr>
            <a:endParaRPr lang="el-GR" sz="1800" dirty="0" smtClean="0"/>
          </a:p>
          <a:p>
            <a:pPr>
              <a:buNone/>
            </a:pPr>
            <a:endParaRPr lang="el-GR" sz="1800" dirty="0" smtClean="0"/>
          </a:p>
        </p:txBody>
      </p:sp>
      <p:sp>
        <p:nvSpPr>
          <p:cNvPr id="6" name="5 - Ορθογώνιο"/>
          <p:cNvSpPr/>
          <p:nvPr/>
        </p:nvSpPr>
        <p:spPr>
          <a:xfrm>
            <a:off x="785786" y="928670"/>
            <a:ext cx="7572428" cy="2428892"/>
          </a:xfrm>
          <a:prstGeom prst="rect">
            <a:avLst/>
          </a:prstGeom>
          <a:solidFill>
            <a:srgbClr val="FBD7D1"/>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solidFill>
                  <a:schemeClr val="tx1"/>
                </a:solidFill>
              </a:rPr>
              <a:t> </a:t>
            </a:r>
            <a:r>
              <a:rPr lang="el-GR" sz="1800" b="1" i="1" dirty="0" smtClean="0">
                <a:solidFill>
                  <a:schemeClr val="tx1"/>
                </a:solidFill>
              </a:rPr>
              <a:t>Η 2η φοιτήτρια ανέφερε:</a:t>
            </a:r>
          </a:p>
          <a:p>
            <a:pPr algn="ctr"/>
            <a:r>
              <a:rPr lang="el-GR" sz="2000" i="1" dirty="0" smtClean="0">
                <a:solidFill>
                  <a:schemeClr val="tx1"/>
                </a:solidFill>
              </a:rPr>
              <a:t> </a:t>
            </a:r>
            <a:r>
              <a:rPr lang="el-GR" sz="2200" dirty="0" smtClean="0">
                <a:solidFill>
                  <a:schemeClr val="tx1"/>
                </a:solidFill>
              </a:rPr>
              <a:t>«Αυτό που με ενδιαφέρει περισσότερο είναι </a:t>
            </a:r>
            <a:r>
              <a:rPr lang="el-GR" sz="2200" dirty="0" smtClean="0">
                <a:solidFill>
                  <a:schemeClr val="accent6"/>
                </a:solidFill>
              </a:rPr>
              <a:t>να γνωρίσω </a:t>
            </a:r>
            <a:r>
              <a:rPr lang="el-GR" sz="2200" dirty="0" smtClean="0">
                <a:solidFill>
                  <a:schemeClr val="tx1"/>
                </a:solidFill>
              </a:rPr>
              <a:t>τα παιδιά και να μπορέσω </a:t>
            </a:r>
            <a:r>
              <a:rPr lang="el-GR" sz="2200" dirty="0" smtClean="0">
                <a:solidFill>
                  <a:schemeClr val="accent6"/>
                </a:solidFill>
              </a:rPr>
              <a:t>να επικοινωνήσω </a:t>
            </a:r>
            <a:r>
              <a:rPr lang="el-GR" sz="2200" dirty="0" smtClean="0">
                <a:solidFill>
                  <a:schemeClr val="tx1"/>
                </a:solidFill>
              </a:rPr>
              <a:t>μαζί τους, για να δω τι μπορούν να κάνουν αλλά και </a:t>
            </a:r>
            <a:r>
              <a:rPr lang="el-GR" sz="2200" dirty="0" smtClean="0">
                <a:solidFill>
                  <a:schemeClr val="accent6"/>
                </a:solidFill>
              </a:rPr>
              <a:t>τι τους ενδιαφέρει</a:t>
            </a:r>
            <a:r>
              <a:rPr lang="el-GR" sz="2200" dirty="0" smtClean="0">
                <a:solidFill>
                  <a:schemeClr val="tx1"/>
                </a:solidFill>
              </a:rPr>
              <a:t>. Με βάση όσα </a:t>
            </a:r>
            <a:r>
              <a:rPr lang="el-GR" sz="2200" b="1" dirty="0" smtClean="0">
                <a:solidFill>
                  <a:schemeClr val="tx1"/>
                </a:solidFill>
              </a:rPr>
              <a:t>ήδη ξέρουν </a:t>
            </a:r>
            <a:r>
              <a:rPr lang="el-GR" sz="2200" dirty="0" smtClean="0">
                <a:solidFill>
                  <a:schemeClr val="tx1"/>
                </a:solidFill>
              </a:rPr>
              <a:t>αλλά και όσα τους ενδιαφέρουν, θα μπορέσουμε να βρούμε </a:t>
            </a:r>
            <a:r>
              <a:rPr lang="el-GR" sz="2200" u="sng" dirty="0" smtClean="0">
                <a:solidFill>
                  <a:schemeClr val="tx1"/>
                </a:solidFill>
              </a:rPr>
              <a:t>προβλήματα με νόημα </a:t>
            </a:r>
            <a:r>
              <a:rPr lang="el-GR" sz="2200" dirty="0" smtClean="0">
                <a:solidFill>
                  <a:schemeClr val="tx1"/>
                </a:solidFill>
              </a:rPr>
              <a:t>γι' αυτά και </a:t>
            </a:r>
            <a:r>
              <a:rPr lang="el-GR" sz="2200" u="sng" dirty="0" smtClean="0">
                <a:solidFill>
                  <a:schemeClr val="tx1"/>
                </a:solidFill>
              </a:rPr>
              <a:t>να αξιοποιήσουμε </a:t>
            </a:r>
            <a:r>
              <a:rPr lang="el-GR" sz="2200" dirty="0" smtClean="0">
                <a:solidFill>
                  <a:schemeClr val="tx1"/>
                </a:solidFill>
              </a:rPr>
              <a:t>τη </a:t>
            </a:r>
            <a:r>
              <a:rPr lang="el-GR" sz="2200" dirty="0" smtClean="0">
                <a:solidFill>
                  <a:srgbClr val="FF0000"/>
                </a:solidFill>
              </a:rPr>
              <a:t>σκέψη και τις προτάσεις τους </a:t>
            </a:r>
            <a:r>
              <a:rPr lang="el-GR" sz="2200" dirty="0" smtClean="0">
                <a:solidFill>
                  <a:schemeClr val="tx1"/>
                </a:solidFill>
              </a:rPr>
              <a:t>για να βρούμε τις λύσεις».</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075">
                                            <p:txEl>
                                              <p:pRg st="8" end="8"/>
                                            </p:txEl>
                                          </p:spTgt>
                                        </p:tgtEl>
                                        <p:attrNameLst>
                                          <p:attrName>style.visibility</p:attrName>
                                        </p:attrNameLst>
                                      </p:cBhvr>
                                      <p:to>
                                        <p:strVal val="visible"/>
                                      </p:to>
                                    </p:set>
                                    <p:anim calcmode="lin" valueType="num">
                                      <p:cBhvr additive="base">
                                        <p:cTn id="7" dur="500" fill="hold"/>
                                        <p:tgtEl>
                                          <p:spTgt spid="3075">
                                            <p:txEl>
                                              <p:pRg st="8" end="8"/>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075">
                                            <p:txEl>
                                              <p:pRg st="10" end="10"/>
                                            </p:txEl>
                                          </p:spTgt>
                                        </p:tgtEl>
                                        <p:attrNameLst>
                                          <p:attrName>style.visibility</p:attrName>
                                        </p:attrNameLst>
                                      </p:cBhvr>
                                      <p:to>
                                        <p:strVal val="visible"/>
                                      </p:to>
                                    </p:set>
                                    <p:anim calcmode="lin" valueType="num">
                                      <p:cBhvr additive="base">
                                        <p:cTn id="13" dur="500" fill="hold"/>
                                        <p:tgtEl>
                                          <p:spTgt spid="3075">
                                            <p:txEl>
                                              <p:pRg st="10" end="1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5">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075">
                                            <p:txEl>
                                              <p:pRg st="12" end="12"/>
                                            </p:txEl>
                                          </p:spTgt>
                                        </p:tgtEl>
                                        <p:attrNameLst>
                                          <p:attrName>style.visibility</p:attrName>
                                        </p:attrNameLst>
                                      </p:cBhvr>
                                      <p:to>
                                        <p:strVal val="visible"/>
                                      </p:to>
                                    </p:set>
                                    <p:anim calcmode="lin" valueType="num">
                                      <p:cBhvr additive="base">
                                        <p:cTn id="19" dur="500" fill="hold"/>
                                        <p:tgtEl>
                                          <p:spTgt spid="3075">
                                            <p:txEl>
                                              <p:pRg st="12" end="1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5">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Αναστοχασμός κατά την έναρξη της πρακτικής άσκησης</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r>
              <a:rPr lang="el-GR" sz="1800" dirty="0" smtClean="0"/>
              <a:t>	Καθένας/καθεμία από εμάς </a:t>
            </a:r>
            <a:r>
              <a:rPr lang="el-GR" sz="1800" b="1" dirty="0" smtClean="0"/>
              <a:t>έχει διαμορφώσει </a:t>
            </a:r>
            <a:r>
              <a:rPr lang="el-GR" sz="1800" dirty="0" smtClean="0"/>
              <a:t>μια </a:t>
            </a:r>
            <a:r>
              <a:rPr lang="el-GR" sz="1800" b="1" dirty="0" smtClean="0"/>
              <a:t>προσωπική θεωρία </a:t>
            </a:r>
            <a:r>
              <a:rPr lang="el-GR" sz="1800" dirty="0" smtClean="0"/>
              <a:t>βασισμένη: </a:t>
            </a:r>
          </a:p>
          <a:p>
            <a:pPr>
              <a:buNone/>
            </a:pPr>
            <a:endParaRPr lang="el-GR" sz="1800" dirty="0" smtClean="0"/>
          </a:p>
          <a:p>
            <a:pPr lvl="2">
              <a:buFont typeface="Wingdings" pitchFamily="2" charset="2"/>
              <a:buChar char="ü"/>
            </a:pPr>
            <a:r>
              <a:rPr lang="el-GR" sz="2000" dirty="0" smtClean="0"/>
              <a:t>στις </a:t>
            </a:r>
            <a:r>
              <a:rPr lang="el-GR" sz="2000" dirty="0" smtClean="0">
                <a:solidFill>
                  <a:srgbClr val="FF0000"/>
                </a:solidFill>
              </a:rPr>
              <a:t>προηγούμενες εμπειρίες </a:t>
            </a:r>
            <a:r>
              <a:rPr lang="el-GR" sz="2000" dirty="0" smtClean="0"/>
              <a:t>του</a:t>
            </a:r>
          </a:p>
          <a:p>
            <a:pPr lvl="2">
              <a:buFont typeface="Wingdings" pitchFamily="2" charset="2"/>
              <a:buChar char="ü"/>
            </a:pPr>
            <a:endParaRPr lang="el-GR" sz="2000" dirty="0" smtClean="0"/>
          </a:p>
          <a:p>
            <a:pPr lvl="2">
              <a:buFont typeface="Wingdings" pitchFamily="2" charset="2"/>
              <a:buChar char="ü"/>
            </a:pPr>
            <a:r>
              <a:rPr lang="el-GR" sz="2000" dirty="0" smtClean="0"/>
              <a:t>σε όσα έχει βιώσει </a:t>
            </a:r>
            <a:r>
              <a:rPr lang="el-GR" sz="2000" dirty="0" smtClean="0">
                <a:solidFill>
                  <a:srgbClr val="FF0000"/>
                </a:solidFill>
              </a:rPr>
              <a:t>στο πλαίσιο μιας κοινότητας </a:t>
            </a:r>
            <a:r>
              <a:rPr lang="el-GR" sz="2000" dirty="0" smtClean="0"/>
              <a:t>μάθησης σε τυπικά και άτυπα πλαίσια. </a:t>
            </a:r>
          </a:p>
          <a:p>
            <a:pPr lvl="2">
              <a:buFont typeface="Wingdings" pitchFamily="2" charset="2"/>
              <a:buChar char="ü"/>
            </a:pPr>
            <a:endParaRPr lang="el-GR" sz="2000" dirty="0" smtClean="0"/>
          </a:p>
          <a:p>
            <a:pPr lvl="2">
              <a:buFont typeface="Wingdings" pitchFamily="2" charset="2"/>
              <a:buChar char="ü"/>
            </a:pPr>
            <a:r>
              <a:rPr lang="el-GR" sz="2000" dirty="0" smtClean="0"/>
              <a:t>Οι προσωπικές μας θεωρίες </a:t>
            </a:r>
            <a:r>
              <a:rPr lang="el-GR" sz="2000" dirty="0" smtClean="0">
                <a:solidFill>
                  <a:srgbClr val="FF0000"/>
                </a:solidFill>
              </a:rPr>
              <a:t>επηρεάζουν τον τρόπο που αντιλαμβανόμαστε μία νέα εμπειρία</a:t>
            </a:r>
            <a:r>
              <a:rPr lang="el-GR" sz="2000" dirty="0" smtClean="0"/>
              <a:t>, όπως αυτή που θα έχετε σύντομα στην πρακτική σας άσκηση.</a:t>
            </a:r>
          </a:p>
          <a:p>
            <a:pPr>
              <a:buNone/>
            </a:pPr>
            <a:endParaRPr lang="el-GR" sz="1800" dirty="0" smtClean="0"/>
          </a:p>
        </p:txBody>
      </p:sp>
      <p:sp>
        <p:nvSpPr>
          <p:cNvPr id="5" name="4 - Ορθογώνιο"/>
          <p:cNvSpPr/>
          <p:nvPr/>
        </p:nvSpPr>
        <p:spPr>
          <a:xfrm>
            <a:off x="642910" y="928670"/>
            <a:ext cx="7500990" cy="1000132"/>
          </a:xfrm>
          <a:prstGeom prst="rect">
            <a:avLst/>
          </a:prstGeom>
          <a:solidFill>
            <a:srgbClr val="FFDDFF"/>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solidFill>
              </a:rPr>
              <a:t>Α. </a:t>
            </a:r>
            <a:r>
              <a:rPr lang="el-GR" i="1" dirty="0" smtClean="0">
                <a:solidFill>
                  <a:schemeClr val="tx1"/>
                </a:solidFill>
              </a:rPr>
              <a:t>Συναισθήματα και προσδοκίες κατά την έναρξη της πρακτικής άσκησης (</a:t>
            </a:r>
            <a:r>
              <a:rPr lang="el-GR" i="1" dirty="0" err="1" smtClean="0">
                <a:solidFill>
                  <a:schemeClr val="tx1"/>
                </a:solidFill>
              </a:rPr>
              <a:t>Διαφ</a:t>
            </a:r>
            <a:r>
              <a:rPr lang="el-GR" i="1" dirty="0" smtClean="0">
                <a:solidFill>
                  <a:schemeClr val="tx1"/>
                </a:solidFill>
              </a:rPr>
              <a:t>: 13-21).</a:t>
            </a:r>
            <a:endParaRPr lang="el-GR" dirty="0" smtClean="0">
              <a:solidFill>
                <a:schemeClr val="tx1"/>
              </a:solidFill>
            </a:endParaRPr>
          </a:p>
          <a:p>
            <a:pPr algn="ctr"/>
            <a:endParaRPr lang="el-GR" sz="1600" dirty="0">
              <a:solidFill>
                <a:srgbClr val="FFFF00"/>
              </a:solidFill>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285728"/>
            <a:ext cx="7696200" cy="500066"/>
          </a:xfrm>
        </p:spPr>
        <p:txBody>
          <a:bodyPr/>
          <a:lstStyle/>
          <a:p>
            <a:r>
              <a:rPr lang="el-GR" sz="2400" b="1" dirty="0"/>
              <a:t/>
            </a:r>
            <a:br>
              <a:rPr lang="el-GR" sz="2400" b="1" dirty="0"/>
            </a:br>
            <a:r>
              <a:rPr lang="el-GR" sz="2400" b="1" dirty="0" smtClean="0"/>
              <a:t/>
            </a:r>
            <a:br>
              <a:rPr lang="el-GR" sz="2400" b="1" dirty="0" smtClean="0"/>
            </a:br>
            <a:r>
              <a:rPr lang="el-GR" sz="2400" b="1" dirty="0" smtClean="0"/>
              <a:t>Δομή του παρόντος μαθήματος</a:t>
            </a:r>
            <a:r>
              <a:rPr lang="el-GR" sz="2400" dirty="0" smtClean="0"/>
              <a:t/>
            </a:r>
            <a:br>
              <a:rPr lang="el-GR" sz="2400" dirty="0" smtClean="0"/>
            </a:br>
            <a:r>
              <a:rPr lang="el-GR" sz="2400" b="1" dirty="0" smtClean="0">
                <a:cs typeface="Times New Roman" pitchFamily="18" charset="0"/>
              </a:rPr>
              <a:t> </a:t>
            </a:r>
            <a:r>
              <a:rPr lang="el-GR" sz="2400" b="1" dirty="0">
                <a:latin typeface="Arial Unicode MS" pitchFamily="34" charset="-128"/>
                <a:ea typeface="Arial Unicode MS" pitchFamily="34" charset="-128"/>
                <a:cs typeface="Arial Unicode MS" pitchFamily="34" charset="-128"/>
              </a:rPr>
              <a:t>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1000108"/>
            <a:ext cx="8858312" cy="5715040"/>
          </a:xfrm>
        </p:spPr>
        <p:txBody>
          <a:bodyPr/>
          <a:lstStyle/>
          <a:p>
            <a:endParaRPr lang="el-GR" sz="1800" dirty="0" smtClean="0">
              <a:solidFill>
                <a:schemeClr val="tx1"/>
              </a:solidFill>
              <a:latin typeface="+mn-lt"/>
              <a:ea typeface="+mn-ea"/>
              <a:cs typeface="+mn-cs"/>
            </a:endParaRPr>
          </a:p>
          <a:p>
            <a:r>
              <a:rPr lang="el-GR" sz="2000" b="1" dirty="0" smtClean="0"/>
              <a:t>Γνωριμία </a:t>
            </a:r>
            <a:r>
              <a:rPr lang="el-GR" sz="2000" dirty="0" smtClean="0"/>
              <a:t>με τις φοιτήτριες και τους φοιτητές.</a:t>
            </a:r>
          </a:p>
          <a:p>
            <a:endParaRPr lang="el-GR" sz="2000" dirty="0" smtClean="0"/>
          </a:p>
          <a:p>
            <a:r>
              <a:rPr lang="el-GR" sz="2000" dirty="0" smtClean="0"/>
              <a:t>Τι είναι η </a:t>
            </a:r>
            <a:r>
              <a:rPr lang="el-GR" sz="2000" b="1" dirty="0" smtClean="0"/>
              <a:t>Πρακτική Άσκηση</a:t>
            </a:r>
            <a:r>
              <a:rPr lang="el-GR" sz="2000" dirty="0" smtClean="0"/>
              <a:t> (Π.Α.) - Βασικοί Στόχοι της Π.Α.</a:t>
            </a:r>
          </a:p>
          <a:p>
            <a:pPr marL="342900" lvl="3" indent="-342900">
              <a:buFontTx/>
              <a:buChar char="•"/>
            </a:pPr>
            <a:endParaRPr lang="el-GR" dirty="0" smtClean="0"/>
          </a:p>
          <a:p>
            <a:pPr marL="342900" lvl="3" indent="-342900">
              <a:buFontTx/>
              <a:buChar char="•"/>
            </a:pPr>
            <a:r>
              <a:rPr lang="el-GR" dirty="0" smtClean="0"/>
              <a:t>Ο </a:t>
            </a:r>
            <a:r>
              <a:rPr lang="el-GR" b="1" dirty="0" smtClean="0"/>
              <a:t>αναστοχασμός ως προϋπόθεση </a:t>
            </a:r>
            <a:r>
              <a:rPr lang="el-GR" dirty="0" smtClean="0"/>
              <a:t>της αρχικής εκπαίδευσης και της επαγγελματικής ανάπτυξης των εκπαιδευτικών. </a:t>
            </a:r>
          </a:p>
          <a:p>
            <a:endParaRPr lang="el-GR" sz="2000" dirty="0" smtClean="0"/>
          </a:p>
          <a:p>
            <a:r>
              <a:rPr lang="el-GR" sz="2000" b="1" dirty="0" smtClean="0"/>
              <a:t>Αναστοχασμός κατά την έναρξη της πρακτικής άσκησης :</a:t>
            </a:r>
          </a:p>
          <a:p>
            <a:pPr lvl="1"/>
            <a:r>
              <a:rPr lang="el-GR" sz="1800" b="1" dirty="0" smtClean="0"/>
              <a:t>Α. </a:t>
            </a:r>
            <a:r>
              <a:rPr lang="el-GR" sz="1800" b="1" i="1" dirty="0" smtClean="0"/>
              <a:t>Συναισθήματα και προσδοκίες </a:t>
            </a:r>
            <a:r>
              <a:rPr lang="el-GR" sz="1800" i="1" dirty="0" smtClean="0"/>
              <a:t>κατά την έναρξη της πρακτικής άσκησης</a:t>
            </a:r>
            <a:endParaRPr lang="el-GR" sz="1800" dirty="0" smtClean="0"/>
          </a:p>
          <a:p>
            <a:pPr lvl="1"/>
            <a:r>
              <a:rPr lang="el-GR" sz="1800" b="1" dirty="0" smtClean="0"/>
              <a:t>Β. </a:t>
            </a:r>
            <a:r>
              <a:rPr lang="el-GR" sz="1800" b="1" i="1" dirty="0" smtClean="0"/>
              <a:t>Προσδοκίες για τον εκπαιδευτικό σας ρόλο </a:t>
            </a:r>
            <a:r>
              <a:rPr lang="el-GR" sz="1800" i="1" dirty="0" smtClean="0"/>
              <a:t>στο πλαίσιο της πρακτικής άσκησης</a:t>
            </a:r>
          </a:p>
          <a:p>
            <a:pPr lvl="1"/>
            <a:r>
              <a:rPr lang="el-GR" sz="1800" b="1" dirty="0" smtClean="0"/>
              <a:t>Γ. </a:t>
            </a:r>
            <a:r>
              <a:rPr lang="el-GR" sz="1800" i="1" dirty="0" smtClean="0"/>
              <a:t>Οικοδομώντας τις </a:t>
            </a:r>
            <a:r>
              <a:rPr lang="el-GR" sz="1800" b="1" i="1" dirty="0" smtClean="0"/>
              <a:t>παιδαγωγικές μας αξίες </a:t>
            </a:r>
            <a:r>
              <a:rPr lang="el-GR" sz="1800" i="1" dirty="0" smtClean="0"/>
              <a:t>μέσα από τις ιστορίες ζωής.</a:t>
            </a:r>
            <a:r>
              <a:rPr lang="el-GR" sz="1800" dirty="0" smtClean="0"/>
              <a:t/>
            </a:r>
            <a:br>
              <a:rPr lang="el-GR" sz="1800" dirty="0" smtClean="0"/>
            </a:br>
            <a:r>
              <a:rPr lang="el-GR" sz="1400" dirty="0" smtClean="0"/>
              <a:t/>
            </a:r>
            <a:br>
              <a:rPr lang="el-GR" sz="1400" dirty="0" smtClean="0"/>
            </a:br>
            <a:endParaRPr lang="el-GR" sz="1400" dirty="0"/>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571480"/>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Αναστοχασμός κατά την έναρξη της πρακτικής άσκησης</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714356"/>
            <a:ext cx="9144000" cy="6143644"/>
          </a:xfrm>
        </p:spPr>
        <p:txBody>
          <a:bodyPr/>
          <a:lstStyle/>
          <a:p>
            <a:r>
              <a:rPr lang="el-GR" sz="1800" dirty="0" smtClean="0"/>
              <a:t>Είναι σημαντικό να σκεφτείς με ποιες </a:t>
            </a:r>
            <a:r>
              <a:rPr lang="el-GR" sz="1800" dirty="0" smtClean="0">
                <a:solidFill>
                  <a:srgbClr val="FF0000"/>
                </a:solidFill>
              </a:rPr>
              <a:t>προσδοκίες</a:t>
            </a:r>
            <a:r>
              <a:rPr lang="el-GR" sz="1800" dirty="0" smtClean="0"/>
              <a:t>, με ποια </a:t>
            </a:r>
            <a:r>
              <a:rPr lang="el-GR" sz="1800" dirty="0" smtClean="0">
                <a:solidFill>
                  <a:srgbClr val="FF0000"/>
                </a:solidFill>
              </a:rPr>
              <a:t>συναισθήματα</a:t>
            </a:r>
            <a:r>
              <a:rPr lang="el-GR" sz="1800" dirty="0" smtClean="0"/>
              <a:t>, με ποιες </a:t>
            </a:r>
            <a:r>
              <a:rPr lang="el-GR" sz="1800" dirty="0" smtClean="0">
                <a:solidFill>
                  <a:srgbClr val="FF0000"/>
                </a:solidFill>
              </a:rPr>
              <a:t>δυνατότητες</a:t>
            </a:r>
            <a:r>
              <a:rPr lang="el-GR" sz="1800" dirty="0" smtClean="0"/>
              <a:t> και </a:t>
            </a:r>
            <a:r>
              <a:rPr lang="el-GR" sz="1800" dirty="0" smtClean="0">
                <a:solidFill>
                  <a:srgbClr val="FF0000"/>
                </a:solidFill>
              </a:rPr>
              <a:t>αδυναμίες</a:t>
            </a:r>
            <a:r>
              <a:rPr lang="el-GR" sz="1800" dirty="0" smtClean="0"/>
              <a:t> ξεκινάς τη συμμετοχή σου στο πρόγραμμα της πρακτικής άσκησης.                                      </a:t>
            </a:r>
            <a:r>
              <a:rPr lang="el-GR" sz="1800" b="1" u="sng" dirty="0" smtClean="0">
                <a:solidFill>
                  <a:srgbClr val="FF0000"/>
                </a:solidFill>
              </a:rPr>
              <a:t>Αρχικά ερωτήματα</a:t>
            </a:r>
          </a:p>
          <a:p>
            <a:pPr algn="ctr">
              <a:buNone/>
            </a:pPr>
            <a:r>
              <a:rPr lang="el-GR" sz="1800" dirty="0" smtClean="0">
                <a:solidFill>
                  <a:srgbClr val="FF0000"/>
                </a:solidFill>
              </a:rPr>
              <a:t> (καταγράφετε  τις απαντήσεις σε ένα χαρτί)</a:t>
            </a:r>
          </a:p>
          <a:p>
            <a:pPr lvl="2">
              <a:buFont typeface="Wingdings" pitchFamily="2" charset="2"/>
              <a:buChar char="Ø"/>
            </a:pPr>
            <a:r>
              <a:rPr lang="el-GR" sz="2000" b="1" i="1" dirty="0" smtClean="0"/>
              <a:t>1.  </a:t>
            </a:r>
            <a:r>
              <a:rPr lang="el-GR" sz="1900" b="1" i="1" dirty="0" smtClean="0"/>
              <a:t>Με ποια συναισθήματα </a:t>
            </a:r>
            <a:r>
              <a:rPr lang="el-GR" sz="1900" i="1" dirty="0" smtClean="0"/>
              <a:t>ξεκινάς την πρακτική σου άσκηση;</a:t>
            </a:r>
          </a:p>
          <a:p>
            <a:pPr lvl="2">
              <a:buFont typeface="Wingdings" pitchFamily="2" charset="2"/>
              <a:buChar char="Ø"/>
            </a:pPr>
            <a:endParaRPr lang="el-GR" sz="1900" i="1" dirty="0" smtClean="0"/>
          </a:p>
          <a:p>
            <a:pPr lvl="2">
              <a:buFont typeface="Wingdings" pitchFamily="2" charset="2"/>
              <a:buChar char="Ø"/>
            </a:pPr>
            <a:r>
              <a:rPr lang="el-GR" sz="1900" b="1" i="1" dirty="0" smtClean="0"/>
              <a:t>2</a:t>
            </a:r>
            <a:r>
              <a:rPr lang="el-GR" sz="1900" i="1" dirty="0" smtClean="0"/>
              <a:t>. </a:t>
            </a:r>
            <a:r>
              <a:rPr lang="el-GR" sz="1900" b="1" i="1" dirty="0" smtClean="0"/>
              <a:t>Υπάρχει κάτι για το οποίο ανησυχείς/ προβληματίζεσαι; </a:t>
            </a:r>
            <a:endParaRPr lang="el-GR" sz="1900" dirty="0" smtClean="0"/>
          </a:p>
          <a:p>
            <a:pPr lvl="2"/>
            <a:r>
              <a:rPr lang="el-GR" sz="1900" i="1" dirty="0" smtClean="0"/>
              <a:t>Αν  υπάρχει, </a:t>
            </a:r>
            <a:r>
              <a:rPr lang="el-GR" sz="1900" i="1" dirty="0" smtClean="0">
                <a:solidFill>
                  <a:srgbClr val="FF0000"/>
                </a:solidFill>
              </a:rPr>
              <a:t>ποιο είναι αυτό </a:t>
            </a:r>
            <a:r>
              <a:rPr lang="el-GR" sz="1900" i="1" dirty="0" smtClean="0"/>
              <a:t>και πώς / με ποιους τρόπους πιστεύεις ότι </a:t>
            </a:r>
            <a:r>
              <a:rPr lang="el-GR" sz="1900" i="1" dirty="0" smtClean="0">
                <a:solidFill>
                  <a:srgbClr val="FF0000"/>
                </a:solidFill>
              </a:rPr>
              <a:t>θα το αντιμετωπίσεις</a:t>
            </a:r>
            <a:r>
              <a:rPr lang="el-GR" sz="1900" i="1" dirty="0" smtClean="0"/>
              <a:t>; (δηλ. τι πιστεύεις ότι  θα σε βοηθήσει από όλα εκείνα που ξέρεις και μπορείς να κάνεις για να το ξεπεράσεις).</a:t>
            </a:r>
            <a:endParaRPr lang="el-GR" sz="1900" dirty="0" smtClean="0"/>
          </a:p>
          <a:p>
            <a:pPr lvl="2">
              <a:buNone/>
            </a:pPr>
            <a:endParaRPr lang="el-GR" sz="1900" i="1" dirty="0" smtClean="0"/>
          </a:p>
          <a:p>
            <a:pPr lvl="2"/>
            <a:r>
              <a:rPr lang="el-GR" sz="1900" i="1" dirty="0" smtClean="0">
                <a:solidFill>
                  <a:srgbClr val="FF0000"/>
                </a:solidFill>
              </a:rPr>
              <a:t>Αν όχι</a:t>
            </a:r>
            <a:r>
              <a:rPr lang="el-GR" sz="1900" i="1" dirty="0" smtClean="0"/>
              <a:t>, τι σε κάνει  / που βασίζεσαι να </a:t>
            </a:r>
            <a:r>
              <a:rPr lang="el-GR" sz="1900" i="1" dirty="0" smtClean="0">
                <a:solidFill>
                  <a:srgbClr val="FF0000"/>
                </a:solidFill>
              </a:rPr>
              <a:t>το </a:t>
            </a:r>
            <a:r>
              <a:rPr lang="el-GR" sz="1900" i="1" dirty="0" err="1" smtClean="0">
                <a:solidFill>
                  <a:srgbClr val="FF0000"/>
                </a:solidFill>
              </a:rPr>
              <a:t>λές</a:t>
            </a:r>
            <a:r>
              <a:rPr lang="el-GR" sz="1900" i="1" dirty="0" smtClean="0">
                <a:solidFill>
                  <a:srgbClr val="FF0000"/>
                </a:solidFill>
              </a:rPr>
              <a:t> αυτό;</a:t>
            </a:r>
            <a:endParaRPr lang="el-GR" sz="1900" dirty="0" smtClean="0">
              <a:solidFill>
                <a:srgbClr val="FF0000"/>
              </a:solidFill>
            </a:endParaRPr>
          </a:p>
          <a:p>
            <a:pPr lvl="2">
              <a:buNone/>
            </a:pPr>
            <a:endParaRPr lang="el-GR" sz="1900" i="1" dirty="0" smtClean="0"/>
          </a:p>
          <a:p>
            <a:pPr lvl="2">
              <a:buFont typeface="Wingdings" pitchFamily="2" charset="2"/>
              <a:buChar char="Ø"/>
            </a:pPr>
            <a:r>
              <a:rPr lang="el-GR" sz="1900" b="1" i="1" dirty="0" smtClean="0"/>
              <a:t>3. Ποιες είναι οι προτεραιότητες σου, δηλ. τι</a:t>
            </a:r>
            <a:r>
              <a:rPr lang="el-GR" sz="1900" i="1" dirty="0" smtClean="0"/>
              <a:t> </a:t>
            </a:r>
            <a:r>
              <a:rPr lang="el-GR" sz="1900" b="1" i="1" dirty="0" smtClean="0"/>
              <a:t>είναι πιο σημαντικό να καταφέρεις σ</a:t>
            </a:r>
            <a:r>
              <a:rPr lang="el-GR" sz="1900" i="1" dirty="0" smtClean="0"/>
              <a:t>την πρακτική σου άσκηση;</a:t>
            </a:r>
            <a:endParaRPr lang="el-GR" sz="1900" dirty="0" smtClean="0"/>
          </a:p>
          <a:p>
            <a:pPr>
              <a:buNone/>
            </a:pPr>
            <a:endParaRPr lang="el-GR" sz="1800" i="1" dirty="0" smtClean="0"/>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642918"/>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Αναστοχασμός κατά την έναρξη της πρακτικής άσκησης</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714356"/>
            <a:ext cx="9144000" cy="6143644"/>
          </a:xfrm>
        </p:spPr>
        <p:txBody>
          <a:bodyPr/>
          <a:lstStyle/>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endParaRPr lang="el-GR" sz="1800" b="1" i="1" dirty="0" smtClean="0"/>
          </a:p>
          <a:p>
            <a:pPr algn="ctr">
              <a:buNone/>
            </a:pPr>
            <a:r>
              <a:rPr lang="el-GR" sz="1800" b="1" i="1" dirty="0" smtClean="0"/>
              <a:t>Τι αναδεικνύεται  </a:t>
            </a:r>
            <a:r>
              <a:rPr lang="el-GR" sz="1800" i="1" dirty="0" smtClean="0"/>
              <a:t>από την ημερολογιακή καταγραφή;</a:t>
            </a:r>
            <a:r>
              <a:rPr lang="en-US" sz="1800" i="1" dirty="0" smtClean="0"/>
              <a:t> </a:t>
            </a:r>
            <a:r>
              <a:rPr lang="el-GR" sz="1800" b="1" i="1" dirty="0" smtClean="0"/>
              <a:t>Που εστιάζει </a:t>
            </a:r>
            <a:r>
              <a:rPr lang="el-GR" sz="1800" i="1" dirty="0" smtClean="0"/>
              <a:t>ως προς </a:t>
            </a:r>
            <a:r>
              <a:rPr lang="el-GR" sz="1800" i="1" dirty="0" smtClean="0">
                <a:solidFill>
                  <a:srgbClr val="FF0000"/>
                </a:solidFill>
              </a:rPr>
              <a:t>τις γνώσεις</a:t>
            </a:r>
            <a:r>
              <a:rPr lang="el-GR" sz="1800" i="1" dirty="0" smtClean="0"/>
              <a:t>, τις ικανότητες, τα </a:t>
            </a:r>
            <a:r>
              <a:rPr lang="el-GR" sz="1800" i="1" dirty="0" smtClean="0">
                <a:solidFill>
                  <a:srgbClr val="FF0000"/>
                </a:solidFill>
              </a:rPr>
              <a:t>κίνητρα </a:t>
            </a:r>
            <a:r>
              <a:rPr lang="el-GR" sz="1800" i="1" dirty="0" smtClean="0"/>
              <a:t>τον βαθμός </a:t>
            </a:r>
            <a:r>
              <a:rPr lang="el-GR" sz="1800" i="1" dirty="0" smtClean="0">
                <a:solidFill>
                  <a:srgbClr val="FF0000"/>
                </a:solidFill>
              </a:rPr>
              <a:t>προσπάθειας</a:t>
            </a:r>
            <a:r>
              <a:rPr lang="el-GR" sz="1800" i="1" dirty="0" smtClean="0"/>
              <a:t>, τα </a:t>
            </a:r>
            <a:r>
              <a:rPr lang="el-GR" sz="1800" i="1" dirty="0" smtClean="0">
                <a:solidFill>
                  <a:srgbClr val="FF0000"/>
                </a:solidFill>
              </a:rPr>
              <a:t>δυνατά</a:t>
            </a:r>
            <a:r>
              <a:rPr lang="el-GR" sz="1800" i="1" dirty="0" smtClean="0"/>
              <a:t> της </a:t>
            </a:r>
            <a:r>
              <a:rPr lang="el-GR" sz="1800" i="1" dirty="0" smtClean="0">
                <a:solidFill>
                  <a:srgbClr val="FF0000"/>
                </a:solidFill>
              </a:rPr>
              <a:t>σημεία,</a:t>
            </a:r>
            <a:r>
              <a:rPr lang="el-GR" sz="1800" i="1" dirty="0" smtClean="0"/>
              <a:t> την αντιμετώπιση των </a:t>
            </a:r>
            <a:r>
              <a:rPr lang="el-GR" sz="1800" i="1" dirty="0" smtClean="0">
                <a:solidFill>
                  <a:srgbClr val="FF0000"/>
                </a:solidFill>
              </a:rPr>
              <a:t>δυσκολιών</a:t>
            </a:r>
            <a:r>
              <a:rPr lang="el-GR" sz="1800" i="1" dirty="0" smtClean="0"/>
              <a:t>, τις </a:t>
            </a:r>
            <a:r>
              <a:rPr lang="el-GR" sz="1800" i="1" dirty="0" smtClean="0">
                <a:solidFill>
                  <a:srgbClr val="FF0000"/>
                </a:solidFill>
              </a:rPr>
              <a:t>προτεραιότητες </a:t>
            </a:r>
            <a:r>
              <a:rPr lang="el-GR" sz="1800" i="1" dirty="0" smtClean="0"/>
              <a:t>της;</a:t>
            </a:r>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p:txBody>
      </p:sp>
      <p:sp>
        <p:nvSpPr>
          <p:cNvPr id="5" name="4 - Ορθογώνιο"/>
          <p:cNvSpPr/>
          <p:nvPr/>
        </p:nvSpPr>
        <p:spPr>
          <a:xfrm>
            <a:off x="714348" y="785794"/>
            <a:ext cx="7500990" cy="1000132"/>
          </a:xfrm>
          <a:prstGeom prst="rect">
            <a:avLst/>
          </a:prstGeom>
          <a:solidFill>
            <a:srgbClr val="FFDDFF"/>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solidFill>
              </a:rPr>
              <a:t>Α. </a:t>
            </a:r>
            <a:r>
              <a:rPr lang="el-GR" i="1" dirty="0" smtClean="0">
                <a:solidFill>
                  <a:schemeClr val="tx1"/>
                </a:solidFill>
              </a:rPr>
              <a:t>Συναισθήματα και προσδοκίες κατά την έναρξη της πρακτικής άσκησης</a:t>
            </a:r>
            <a:endParaRPr lang="el-GR" dirty="0" smtClean="0">
              <a:solidFill>
                <a:schemeClr val="tx1"/>
              </a:solidFill>
            </a:endParaRPr>
          </a:p>
          <a:p>
            <a:pPr algn="ctr"/>
            <a:endParaRPr lang="el-GR" sz="1600" dirty="0">
              <a:solidFill>
                <a:srgbClr val="FFFF00"/>
              </a:solidFill>
            </a:endParaRPr>
          </a:p>
        </p:txBody>
      </p:sp>
      <p:sp>
        <p:nvSpPr>
          <p:cNvPr id="6" name="5 - Ορθογώνιο"/>
          <p:cNvSpPr/>
          <p:nvPr/>
        </p:nvSpPr>
        <p:spPr>
          <a:xfrm>
            <a:off x="642910" y="2000240"/>
            <a:ext cx="7429552" cy="3929090"/>
          </a:xfrm>
          <a:prstGeom prst="rect">
            <a:avLst/>
          </a:prstGeom>
          <a:solidFill>
            <a:srgbClr val="D3F1E3"/>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b="1" dirty="0" smtClean="0">
                <a:solidFill>
                  <a:schemeClr val="tx1"/>
                </a:solidFill>
              </a:rPr>
              <a:t> </a:t>
            </a:r>
            <a:r>
              <a:rPr lang="el-GR" sz="1800" b="1" i="1" dirty="0" smtClean="0">
                <a:solidFill>
                  <a:schemeClr val="tx1"/>
                </a:solidFill>
              </a:rPr>
              <a:t>Η 1η φοιτήτρια ανέφερε:</a:t>
            </a:r>
          </a:p>
          <a:p>
            <a:pPr algn="ctr"/>
            <a:r>
              <a:rPr lang="el-GR" sz="1800" dirty="0" smtClean="0">
                <a:solidFill>
                  <a:schemeClr val="tx1"/>
                </a:solidFill>
              </a:rPr>
              <a:t>«Το πρώτο μου συναίσθημα είναι αυτό της </a:t>
            </a:r>
            <a:r>
              <a:rPr lang="el-GR" sz="1800" dirty="0" smtClean="0">
                <a:solidFill>
                  <a:srgbClr val="FF0000"/>
                </a:solidFill>
              </a:rPr>
              <a:t>ανυπομονησίας </a:t>
            </a:r>
            <a:r>
              <a:rPr lang="el-GR" sz="1800" dirty="0" smtClean="0">
                <a:solidFill>
                  <a:schemeClr val="tx1"/>
                </a:solidFill>
              </a:rPr>
              <a:t>για το τι πρόκειται να συναντήσω αλλά και του </a:t>
            </a:r>
            <a:r>
              <a:rPr lang="el-GR" sz="1800" dirty="0" smtClean="0">
                <a:solidFill>
                  <a:srgbClr val="FF0000"/>
                </a:solidFill>
              </a:rPr>
              <a:t>ενθουσιασμού</a:t>
            </a:r>
            <a:r>
              <a:rPr lang="el-GR" sz="1800" dirty="0" smtClean="0">
                <a:solidFill>
                  <a:schemeClr val="tx1"/>
                </a:solidFill>
              </a:rPr>
              <a:t> για την επικείμενη επικοινωνία και συνεργασία μου με τα παιδιά. </a:t>
            </a:r>
            <a:r>
              <a:rPr lang="el-GR" sz="1800" dirty="0" smtClean="0">
                <a:solidFill>
                  <a:srgbClr val="FF0000"/>
                </a:solidFill>
              </a:rPr>
              <a:t>Ανησυχώ </a:t>
            </a:r>
            <a:r>
              <a:rPr lang="el-GR" sz="1800" dirty="0" smtClean="0">
                <a:solidFill>
                  <a:schemeClr val="tx1"/>
                </a:solidFill>
              </a:rPr>
              <a:t>για το αν το πρόγραμμα που θα σχεδιάσω </a:t>
            </a:r>
            <a:r>
              <a:rPr lang="el-GR" sz="1800" dirty="0" smtClean="0">
                <a:solidFill>
                  <a:srgbClr val="FF0000"/>
                </a:solidFill>
              </a:rPr>
              <a:t>θα ενδιαφέρει τα παιδιά </a:t>
            </a:r>
            <a:r>
              <a:rPr lang="el-GR" sz="1800" dirty="0" smtClean="0">
                <a:solidFill>
                  <a:schemeClr val="tx1"/>
                </a:solidFill>
              </a:rPr>
              <a:t>και θα ενισχύσει </a:t>
            </a:r>
            <a:r>
              <a:rPr lang="el-GR" sz="1800" dirty="0" smtClean="0">
                <a:solidFill>
                  <a:srgbClr val="FF0000"/>
                </a:solidFill>
              </a:rPr>
              <a:t>την συμμετοχή </a:t>
            </a:r>
            <a:r>
              <a:rPr lang="el-GR" sz="1800" dirty="0" smtClean="0">
                <a:solidFill>
                  <a:schemeClr val="tx1"/>
                </a:solidFill>
              </a:rPr>
              <a:t>και την πρωτοβουλία τους. Θεωρώ, όμως, </a:t>
            </a:r>
            <a:r>
              <a:rPr lang="el-GR" sz="1800" dirty="0" smtClean="0">
                <a:solidFill>
                  <a:srgbClr val="FF0000"/>
                </a:solidFill>
              </a:rPr>
              <a:t>ότι κατέχω τις γνώσεις </a:t>
            </a:r>
            <a:r>
              <a:rPr lang="el-GR" sz="1800" dirty="0" smtClean="0">
                <a:solidFill>
                  <a:schemeClr val="tx1"/>
                </a:solidFill>
              </a:rPr>
              <a:t>και την μεθοδολογία από τα παιδαγωγικά και τα υπόλοιπα μαθήματα στη Σχολή για να κάνω το καλύτερο που μπορώ. </a:t>
            </a:r>
            <a:r>
              <a:rPr lang="el-GR" sz="1800" dirty="0" smtClean="0">
                <a:solidFill>
                  <a:srgbClr val="FF0000"/>
                </a:solidFill>
              </a:rPr>
              <a:t>Θα προσπαθήσω </a:t>
            </a:r>
            <a:r>
              <a:rPr lang="el-GR" sz="1800" dirty="0" smtClean="0">
                <a:solidFill>
                  <a:schemeClr val="tx1"/>
                </a:solidFill>
              </a:rPr>
              <a:t>να μελετήσω όσα έχουμε μάθει αλλά και να συμβουλευτώ όλους όσους μπορούν να με βοηθήσουν. Ίσως με δυσκολέψει το ζήτημα της πίεσης του </a:t>
            </a:r>
            <a:r>
              <a:rPr lang="el-GR" sz="1800" dirty="0" smtClean="0">
                <a:solidFill>
                  <a:srgbClr val="FF0000"/>
                </a:solidFill>
              </a:rPr>
              <a:t>χρόνου,</a:t>
            </a:r>
            <a:r>
              <a:rPr lang="el-GR" sz="1800" dirty="0" smtClean="0">
                <a:solidFill>
                  <a:schemeClr val="tx1"/>
                </a:solidFill>
              </a:rPr>
              <a:t> αλλά με το </a:t>
            </a:r>
            <a:r>
              <a:rPr lang="el-GR" sz="1800" dirty="0" smtClean="0">
                <a:solidFill>
                  <a:srgbClr val="FF0000"/>
                </a:solidFill>
              </a:rPr>
              <a:t>σωστό προγραμματισμό </a:t>
            </a:r>
            <a:r>
              <a:rPr lang="el-GR" sz="1800" dirty="0" smtClean="0">
                <a:solidFill>
                  <a:schemeClr val="tx1"/>
                </a:solidFill>
              </a:rPr>
              <a:t>θα προσπαθήσω να ανταποκριθώ. Αυτό που θέλω, όμως, περισσότερο από όλα, είναι να αναπτύξω μια </a:t>
            </a:r>
            <a:r>
              <a:rPr lang="el-GR" sz="1800" dirty="0" smtClean="0">
                <a:solidFill>
                  <a:srgbClr val="FF0000"/>
                </a:solidFill>
              </a:rPr>
              <a:t>καλή σχέση </a:t>
            </a:r>
            <a:r>
              <a:rPr lang="el-GR" sz="1800" dirty="0" smtClean="0">
                <a:solidFill>
                  <a:schemeClr val="tx1"/>
                </a:solidFill>
              </a:rPr>
              <a:t>με τα παιδιά, να περνάμε ωραία αλλά και να μάθουμε μαζί πολλά πράγματα».</a:t>
            </a:r>
          </a:p>
          <a:p>
            <a:pPr algn="ctr"/>
            <a:endParaRPr lang="el-GR" sz="1800" dirty="0">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Αναστοχασμός κατά την έναρξη της πρακτικής άσκησης</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6000768"/>
          </a:xfrm>
        </p:spPr>
        <p:txBody>
          <a:bodyPr/>
          <a:lstStyle/>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lgn="ctr">
              <a:buNone/>
            </a:pPr>
            <a:endParaRPr lang="en-US" sz="1800" b="1" i="1" dirty="0" smtClean="0"/>
          </a:p>
          <a:p>
            <a:pPr algn="ctr">
              <a:buNone/>
            </a:pPr>
            <a:endParaRPr lang="en-US" sz="1800" b="1" i="1" dirty="0" smtClean="0"/>
          </a:p>
          <a:p>
            <a:pPr algn="ctr">
              <a:buNone/>
            </a:pPr>
            <a:endParaRPr lang="en-US" sz="1800" b="1" i="1" dirty="0" smtClean="0"/>
          </a:p>
          <a:p>
            <a:pPr algn="ctr">
              <a:buNone/>
            </a:pPr>
            <a:endParaRPr lang="en-US" sz="1800" b="1" i="1" dirty="0" smtClean="0"/>
          </a:p>
          <a:p>
            <a:pPr algn="ctr">
              <a:buNone/>
            </a:pPr>
            <a:endParaRPr lang="en-US" sz="1800" b="1" i="1" dirty="0" smtClean="0"/>
          </a:p>
          <a:p>
            <a:pPr algn="ctr">
              <a:buNone/>
            </a:pPr>
            <a:endParaRPr lang="en-US" sz="1800" b="1" i="1" dirty="0" smtClean="0"/>
          </a:p>
          <a:p>
            <a:pPr algn="ctr">
              <a:buNone/>
            </a:pPr>
            <a:endParaRPr lang="en-US" sz="1800" b="1" i="1" dirty="0" smtClean="0"/>
          </a:p>
          <a:p>
            <a:pPr algn="ctr">
              <a:buNone/>
            </a:pPr>
            <a:endParaRPr lang="en-US" sz="1800" b="1" i="1" dirty="0" smtClean="0"/>
          </a:p>
          <a:p>
            <a:pPr algn="ctr">
              <a:buNone/>
            </a:pPr>
            <a:endParaRPr lang="en-US" sz="1800" b="1" i="1" dirty="0" smtClean="0"/>
          </a:p>
          <a:p>
            <a:pPr algn="ctr">
              <a:buNone/>
            </a:pPr>
            <a:endParaRPr lang="en-US" sz="1800" b="1" i="1" dirty="0" smtClean="0"/>
          </a:p>
          <a:p>
            <a:pPr algn="ctr">
              <a:buNone/>
            </a:pPr>
            <a:endParaRPr lang="en-US" sz="1800" b="1" i="1" dirty="0" smtClean="0"/>
          </a:p>
          <a:p>
            <a:pPr algn="ctr">
              <a:buNone/>
            </a:pPr>
            <a:r>
              <a:rPr lang="el-GR" sz="1600" b="1" i="1" dirty="0" smtClean="0"/>
              <a:t>Τι αναδεικνύεται  </a:t>
            </a:r>
            <a:r>
              <a:rPr lang="el-GR" sz="1600" i="1" dirty="0" smtClean="0"/>
              <a:t>από τις ημερολογιακές καταγραφές </a:t>
            </a:r>
          </a:p>
          <a:p>
            <a:pPr algn="ctr">
              <a:buNone/>
            </a:pPr>
            <a:r>
              <a:rPr lang="el-GR" sz="1600" i="1" dirty="0" smtClean="0"/>
              <a:t>των δύο φοιτητριών;</a:t>
            </a:r>
            <a:r>
              <a:rPr lang="en-US" sz="1600" i="1" dirty="0" smtClean="0"/>
              <a:t> </a:t>
            </a:r>
            <a:r>
              <a:rPr lang="el-GR" sz="1600" b="1" i="1" dirty="0" smtClean="0"/>
              <a:t>Που εστιάζουν / υπάρχουν διαφοροποιήσεις </a:t>
            </a:r>
            <a:r>
              <a:rPr lang="el-GR" sz="1600" i="1" dirty="0" smtClean="0"/>
              <a:t>ως προς </a:t>
            </a:r>
            <a:r>
              <a:rPr lang="el-GR" sz="1600" i="1" dirty="0" smtClean="0">
                <a:solidFill>
                  <a:srgbClr val="FF0000"/>
                </a:solidFill>
              </a:rPr>
              <a:t>τις γνώσεις</a:t>
            </a:r>
            <a:r>
              <a:rPr lang="el-GR" sz="1600" i="1" dirty="0" smtClean="0"/>
              <a:t>, τις ικανότητες, τα </a:t>
            </a:r>
            <a:r>
              <a:rPr lang="el-GR" sz="1600" i="1" dirty="0" smtClean="0">
                <a:solidFill>
                  <a:srgbClr val="FF0000"/>
                </a:solidFill>
              </a:rPr>
              <a:t>κίνητρα </a:t>
            </a:r>
            <a:r>
              <a:rPr lang="el-GR" sz="1600" i="1" dirty="0" smtClean="0"/>
              <a:t>τον βαθμός </a:t>
            </a:r>
            <a:r>
              <a:rPr lang="el-GR" sz="1600" i="1" dirty="0" smtClean="0">
                <a:solidFill>
                  <a:srgbClr val="FF0000"/>
                </a:solidFill>
              </a:rPr>
              <a:t>προσπάθειας</a:t>
            </a:r>
            <a:r>
              <a:rPr lang="el-GR" sz="1600" i="1" dirty="0" smtClean="0"/>
              <a:t>, τα </a:t>
            </a:r>
            <a:r>
              <a:rPr lang="el-GR" sz="1600" i="1" dirty="0" smtClean="0">
                <a:solidFill>
                  <a:srgbClr val="FF0000"/>
                </a:solidFill>
              </a:rPr>
              <a:t>δυνατά</a:t>
            </a:r>
            <a:r>
              <a:rPr lang="el-GR" sz="1600" i="1" dirty="0" smtClean="0"/>
              <a:t> τους </a:t>
            </a:r>
            <a:r>
              <a:rPr lang="el-GR" sz="1600" i="1" dirty="0" smtClean="0">
                <a:solidFill>
                  <a:srgbClr val="FF0000"/>
                </a:solidFill>
              </a:rPr>
              <a:t>σημεία,</a:t>
            </a:r>
            <a:r>
              <a:rPr lang="el-GR" sz="1600" i="1" dirty="0" smtClean="0"/>
              <a:t> την αντιμετώπιση των </a:t>
            </a:r>
            <a:r>
              <a:rPr lang="el-GR" sz="1600" i="1" dirty="0" smtClean="0">
                <a:solidFill>
                  <a:srgbClr val="FF0000"/>
                </a:solidFill>
              </a:rPr>
              <a:t>δυσκολιών</a:t>
            </a:r>
            <a:r>
              <a:rPr lang="el-GR" sz="1600" i="1" dirty="0" smtClean="0"/>
              <a:t>, τις </a:t>
            </a:r>
            <a:r>
              <a:rPr lang="el-GR" sz="1600" i="1" dirty="0" smtClean="0">
                <a:solidFill>
                  <a:srgbClr val="FF0000"/>
                </a:solidFill>
              </a:rPr>
              <a:t>προτεραιότητες </a:t>
            </a:r>
            <a:r>
              <a:rPr lang="el-GR" sz="1600" i="1" dirty="0" smtClean="0"/>
              <a:t>τους;</a:t>
            </a:r>
          </a:p>
        </p:txBody>
      </p:sp>
      <p:sp>
        <p:nvSpPr>
          <p:cNvPr id="5" name="4 - Ορθογώνιο"/>
          <p:cNvSpPr/>
          <p:nvPr/>
        </p:nvSpPr>
        <p:spPr>
          <a:xfrm>
            <a:off x="642910" y="928670"/>
            <a:ext cx="7500990" cy="1000132"/>
          </a:xfrm>
          <a:prstGeom prst="rect">
            <a:avLst/>
          </a:prstGeom>
          <a:solidFill>
            <a:srgbClr val="FFDDFF"/>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solidFill>
              </a:rPr>
              <a:t>Α. </a:t>
            </a:r>
            <a:r>
              <a:rPr lang="el-GR" i="1" dirty="0" smtClean="0">
                <a:solidFill>
                  <a:schemeClr val="tx1"/>
                </a:solidFill>
              </a:rPr>
              <a:t>Συναισθήματα και προσδοκίες κατά την έναρξη της πρακτικής άσκησης</a:t>
            </a:r>
            <a:endParaRPr lang="el-GR" dirty="0" smtClean="0">
              <a:solidFill>
                <a:schemeClr val="tx1"/>
              </a:solidFill>
            </a:endParaRPr>
          </a:p>
          <a:p>
            <a:pPr algn="ctr"/>
            <a:endParaRPr lang="el-GR" sz="1600" dirty="0">
              <a:solidFill>
                <a:srgbClr val="FFFF00"/>
              </a:solidFill>
            </a:endParaRPr>
          </a:p>
        </p:txBody>
      </p:sp>
      <p:sp>
        <p:nvSpPr>
          <p:cNvPr id="6" name="5 - Ορθογώνιο"/>
          <p:cNvSpPr/>
          <p:nvPr/>
        </p:nvSpPr>
        <p:spPr>
          <a:xfrm>
            <a:off x="642910" y="2357430"/>
            <a:ext cx="7572428" cy="3357586"/>
          </a:xfrm>
          <a:prstGeom prst="rect">
            <a:avLst/>
          </a:prstGeom>
          <a:solidFill>
            <a:srgbClr val="FBD7D1"/>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solidFill>
                  <a:schemeClr val="tx1"/>
                </a:solidFill>
              </a:rPr>
              <a:t> </a:t>
            </a:r>
            <a:r>
              <a:rPr lang="el-GR" sz="1800" b="1" i="1" dirty="0" smtClean="0">
                <a:solidFill>
                  <a:schemeClr val="tx1"/>
                </a:solidFill>
              </a:rPr>
              <a:t>Η 2η φοιτήτρια ανέφερε:</a:t>
            </a:r>
          </a:p>
          <a:p>
            <a:pPr algn="ctr"/>
            <a:r>
              <a:rPr lang="el-GR" sz="2000" dirty="0" smtClean="0">
                <a:solidFill>
                  <a:schemeClr val="tx1"/>
                </a:solidFill>
              </a:rPr>
              <a:t>«Το βασικό μου συναίσθημα είναι το </a:t>
            </a:r>
            <a:r>
              <a:rPr lang="el-GR" sz="2000" dirty="0" smtClean="0">
                <a:solidFill>
                  <a:srgbClr val="FF0000"/>
                </a:solidFill>
              </a:rPr>
              <a:t>άγχος </a:t>
            </a:r>
            <a:r>
              <a:rPr lang="el-GR" sz="2000" dirty="0" smtClean="0">
                <a:solidFill>
                  <a:schemeClr val="tx1"/>
                </a:solidFill>
              </a:rPr>
              <a:t>και η </a:t>
            </a:r>
            <a:r>
              <a:rPr lang="el-GR" sz="2000" dirty="0" smtClean="0">
                <a:solidFill>
                  <a:srgbClr val="FF0000"/>
                </a:solidFill>
              </a:rPr>
              <a:t>αμφιβολία</a:t>
            </a:r>
            <a:r>
              <a:rPr lang="el-GR" sz="2000" dirty="0" smtClean="0">
                <a:solidFill>
                  <a:schemeClr val="tx1"/>
                </a:solidFill>
              </a:rPr>
              <a:t> που νιώθω αν θα τα καταφέρω. Νομίζω ότι ο </a:t>
            </a:r>
            <a:r>
              <a:rPr lang="el-GR" sz="2000" dirty="0" smtClean="0">
                <a:solidFill>
                  <a:srgbClr val="FF0000"/>
                </a:solidFill>
              </a:rPr>
              <a:t>ανοικτός μου χαρακτήρας</a:t>
            </a:r>
            <a:r>
              <a:rPr lang="el-GR" sz="2000" dirty="0" smtClean="0">
                <a:solidFill>
                  <a:schemeClr val="tx1"/>
                </a:solidFill>
              </a:rPr>
              <a:t>, η καλή μου </a:t>
            </a:r>
            <a:r>
              <a:rPr lang="el-GR" sz="2000" dirty="0" smtClean="0">
                <a:solidFill>
                  <a:srgbClr val="FF0000"/>
                </a:solidFill>
              </a:rPr>
              <a:t>διάθεση </a:t>
            </a:r>
            <a:r>
              <a:rPr lang="el-GR" sz="2000" dirty="0" smtClean="0">
                <a:solidFill>
                  <a:schemeClr val="tx1"/>
                </a:solidFill>
              </a:rPr>
              <a:t>και η </a:t>
            </a:r>
            <a:r>
              <a:rPr lang="el-GR" sz="2000" dirty="0" smtClean="0">
                <a:solidFill>
                  <a:srgbClr val="FF0000"/>
                </a:solidFill>
              </a:rPr>
              <a:t>επιμονή</a:t>
            </a:r>
            <a:r>
              <a:rPr lang="el-GR" sz="2000" dirty="0" smtClean="0">
                <a:solidFill>
                  <a:schemeClr val="tx1"/>
                </a:solidFill>
              </a:rPr>
              <a:t> μου θα με βοηθήσουν όμως να τα καταφέρω. Η μεγαλύτερη δυσκολία μου θα είναι </a:t>
            </a:r>
            <a:r>
              <a:rPr lang="el-GR" sz="2000" dirty="0" smtClean="0">
                <a:solidFill>
                  <a:srgbClr val="FF0000"/>
                </a:solidFill>
              </a:rPr>
              <a:t>πώς θα με δεχτούν </a:t>
            </a:r>
            <a:r>
              <a:rPr lang="el-GR" sz="2000" dirty="0" smtClean="0">
                <a:solidFill>
                  <a:schemeClr val="tx1"/>
                </a:solidFill>
              </a:rPr>
              <a:t>τα παιδιά και πώς θα τα κάνω να με προσέχουν. Πιστεύω ότι και η </a:t>
            </a:r>
            <a:r>
              <a:rPr lang="el-GR" sz="2000" dirty="0" smtClean="0">
                <a:solidFill>
                  <a:srgbClr val="FF0000"/>
                </a:solidFill>
              </a:rPr>
              <a:t>νηπιαγωγός </a:t>
            </a:r>
            <a:r>
              <a:rPr lang="el-GR" sz="2000" dirty="0" smtClean="0">
                <a:solidFill>
                  <a:schemeClr val="tx1"/>
                </a:solidFill>
              </a:rPr>
              <a:t>της τάξης θα με βοηθήσει σε αυτό. Αυτό που θα προσπαθήσω είναι να με νιώσουν τα παιδιά νηπιαγωγό τους και να </a:t>
            </a:r>
            <a:r>
              <a:rPr lang="el-GR" sz="2000" dirty="0" smtClean="0">
                <a:solidFill>
                  <a:srgbClr val="FF0000"/>
                </a:solidFill>
              </a:rPr>
              <a:t>ακούν </a:t>
            </a:r>
            <a:r>
              <a:rPr lang="el-GR" sz="2000" dirty="0" smtClean="0">
                <a:solidFill>
                  <a:schemeClr val="tx1"/>
                </a:solidFill>
              </a:rPr>
              <a:t>τις οδηγίες μου».</a:t>
            </a:r>
          </a:p>
        </p:txBody>
      </p:sp>
    </p:spTree>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8858312" cy="6715148"/>
          </a:xfrm>
        </p:spPr>
        <p:txBody>
          <a:bodyPr/>
          <a:lstStyle/>
          <a:p>
            <a:pPr algn="ctr">
              <a:buNone/>
            </a:pPr>
            <a:r>
              <a:rPr lang="el-GR" sz="2400" b="1" i="1" dirty="0" smtClean="0"/>
              <a:t>Τι αναδεικνύεται  από τις ημερολογιακές καταγραφές </a:t>
            </a:r>
          </a:p>
          <a:p>
            <a:pPr algn="ctr">
              <a:buNone/>
            </a:pPr>
            <a:r>
              <a:rPr lang="el-GR" sz="2400" b="1" i="1" dirty="0" smtClean="0"/>
              <a:t>των δύο φοιτητριών; (α)</a:t>
            </a:r>
          </a:p>
          <a:p>
            <a:pPr algn="ctr">
              <a:buNone/>
            </a:pPr>
            <a:endParaRPr lang="el-GR" sz="2400" b="1" i="1" dirty="0" smtClean="0"/>
          </a:p>
          <a:p>
            <a:r>
              <a:rPr lang="el-GR" sz="1800" b="1" dirty="0" smtClean="0"/>
              <a:t>1. Οι γνώσεις, οι ικανότητες, τα κίνητρα και ο βαθμός προσπάθειας </a:t>
            </a:r>
          </a:p>
          <a:p>
            <a:pPr lvl="1"/>
            <a:r>
              <a:rPr lang="el-GR" sz="1800" i="1" dirty="0" smtClean="0"/>
              <a:t>μπορεί να </a:t>
            </a:r>
            <a:r>
              <a:rPr lang="el-GR" sz="1800" i="1" dirty="0" smtClean="0">
                <a:solidFill>
                  <a:srgbClr val="FF0000"/>
                </a:solidFill>
              </a:rPr>
              <a:t>διαφοροποιούνται στα μέλη μιας ομάδας </a:t>
            </a:r>
            <a:r>
              <a:rPr lang="el-GR" sz="1800" i="1" dirty="0" smtClean="0"/>
              <a:t>που παρακολουθεί το πρόγραμμα της πρακτικής άσκησης, με αποτέλεσμα να έχουμε και διαφοροποιημένα αποτελέσματα. </a:t>
            </a:r>
          </a:p>
          <a:p>
            <a:pPr lvl="1"/>
            <a:endParaRPr lang="el-GR" sz="1400" dirty="0" smtClean="0"/>
          </a:p>
          <a:p>
            <a:endParaRPr lang="el-GR" sz="1800" b="1" dirty="0" smtClean="0"/>
          </a:p>
          <a:p>
            <a:r>
              <a:rPr lang="el-GR" sz="1800" b="1" dirty="0" smtClean="0"/>
              <a:t>2. </a:t>
            </a:r>
            <a:r>
              <a:rPr lang="el-GR" sz="1800" dirty="0" smtClean="0"/>
              <a:t>Η σημασία τού </a:t>
            </a:r>
            <a:r>
              <a:rPr lang="el-GR" sz="1800" b="1" dirty="0" smtClean="0"/>
              <a:t>να μετατρέψουμε ένα αρνητικό συναίσθημα</a:t>
            </a:r>
            <a:r>
              <a:rPr lang="el-GR" sz="1800" dirty="0" smtClean="0"/>
              <a:t>, όπως το άγχος, </a:t>
            </a:r>
          </a:p>
          <a:p>
            <a:pPr lvl="1"/>
            <a:r>
              <a:rPr lang="el-GR" sz="1800" i="1" dirty="0" smtClean="0">
                <a:solidFill>
                  <a:srgbClr val="FF0000"/>
                </a:solidFill>
              </a:rPr>
              <a:t>σε ένα δημιουργικό συναίσθημα</a:t>
            </a:r>
            <a:r>
              <a:rPr lang="el-GR" sz="1800" i="1" dirty="0" smtClean="0"/>
              <a:t>, όπως είναι η προσμονή και η ανυπομονησία.</a:t>
            </a:r>
          </a:p>
          <a:p>
            <a:pPr lvl="1"/>
            <a:endParaRPr lang="el-GR" sz="1400" dirty="0" smtClean="0"/>
          </a:p>
          <a:p>
            <a:endParaRPr lang="el-GR" sz="1800" b="1" dirty="0" smtClean="0"/>
          </a:p>
          <a:p>
            <a:r>
              <a:rPr lang="el-GR" sz="1800" b="1" dirty="0" smtClean="0"/>
              <a:t>3. Εστίαση  στα δυνατά σημεία:</a:t>
            </a:r>
          </a:p>
          <a:p>
            <a:pPr lvl="1"/>
            <a:r>
              <a:rPr lang="el-GR" sz="1800" i="1" dirty="0" smtClean="0"/>
              <a:t>Στην πρώτη μελέτη περίπτωσης, η φοιτήτρια εστίασε </a:t>
            </a:r>
            <a:r>
              <a:rPr lang="el-GR" sz="1800" i="1" dirty="0" smtClean="0">
                <a:solidFill>
                  <a:srgbClr val="FF0000"/>
                </a:solidFill>
              </a:rPr>
              <a:t>στις γνώσεις από τη θεωρία και τις δεξιότητες </a:t>
            </a:r>
            <a:r>
              <a:rPr lang="el-GR" sz="1800" i="1" dirty="0" smtClean="0"/>
              <a:t>που απέκτησε στο πλαίσιο των σπουδών της. </a:t>
            </a:r>
          </a:p>
          <a:p>
            <a:pPr lvl="1"/>
            <a:r>
              <a:rPr lang="el-GR" sz="1800" i="1" dirty="0" smtClean="0"/>
              <a:t>Στη δεύτερη περίπτωση, η φοιτήτρια εστίασε στα </a:t>
            </a:r>
            <a:r>
              <a:rPr lang="el-GR" sz="1800" i="1" dirty="0" smtClean="0">
                <a:solidFill>
                  <a:srgbClr val="FF0000"/>
                </a:solidFill>
              </a:rPr>
              <a:t>χαρακτηριστικά της προσωπικότητας </a:t>
            </a:r>
            <a:r>
              <a:rPr lang="el-GR" sz="1800" i="1" dirty="0" smtClean="0"/>
              <a:t>της ως δυνατά της σημεία. </a:t>
            </a:r>
          </a:p>
          <a:p>
            <a:pPr lvl="1"/>
            <a:r>
              <a:rPr lang="el-GR" sz="1800" i="1" dirty="0" smtClean="0">
                <a:solidFill>
                  <a:srgbClr val="FF0000"/>
                </a:solidFill>
              </a:rPr>
              <a:t>Και τα δύο είναι σημαντικά</a:t>
            </a:r>
            <a:r>
              <a:rPr lang="el-GR" sz="1800" i="1" dirty="0" smtClean="0"/>
              <a:t>, χωρίς αμφιβολία, αλλά το καθένα από, μόνο του ίσως δεν μπορεί να εγγυηθεί μια αποτελεσματική εμπειρία στην πρακτική άσκηση. </a:t>
            </a:r>
          </a:p>
        </p:txBody>
      </p:sp>
    </p:spTree>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8858312" cy="6715148"/>
          </a:xfrm>
        </p:spPr>
        <p:txBody>
          <a:bodyPr/>
          <a:lstStyle/>
          <a:p>
            <a:pPr algn="ctr">
              <a:buNone/>
            </a:pPr>
            <a:r>
              <a:rPr lang="el-GR" sz="2400" b="1" i="1" dirty="0" smtClean="0"/>
              <a:t>Τι αναδεικνύεται  από τις ημερολογιακές καταγραφές </a:t>
            </a:r>
          </a:p>
          <a:p>
            <a:pPr algn="ctr">
              <a:buNone/>
            </a:pPr>
            <a:r>
              <a:rPr lang="el-GR" sz="2400" b="1" i="1" dirty="0" smtClean="0"/>
              <a:t>των δύο φοιτητριών; (β)</a:t>
            </a:r>
          </a:p>
          <a:p>
            <a:pPr algn="ctr">
              <a:buNone/>
            </a:pPr>
            <a:endParaRPr lang="el-GR" sz="2400" b="1" i="1" dirty="0" smtClean="0"/>
          </a:p>
          <a:p>
            <a:r>
              <a:rPr lang="el-GR" sz="1800" b="1" dirty="0" smtClean="0"/>
              <a:t>4. </a:t>
            </a:r>
            <a:r>
              <a:rPr lang="el-GR" sz="1800" dirty="0" smtClean="0"/>
              <a:t> </a:t>
            </a:r>
            <a:r>
              <a:rPr lang="el-GR" sz="1800" b="1" dirty="0" smtClean="0"/>
              <a:t>Ως προς την αντιμετώπιση των δυσκολιών </a:t>
            </a:r>
            <a:r>
              <a:rPr lang="el-GR" sz="1800" dirty="0" smtClean="0"/>
              <a:t>είναι πολύ σημαντικό: </a:t>
            </a:r>
          </a:p>
          <a:p>
            <a:pPr lvl="1"/>
            <a:endParaRPr lang="el-GR" sz="1800" i="1" dirty="0" smtClean="0"/>
          </a:p>
          <a:p>
            <a:pPr lvl="1"/>
            <a:r>
              <a:rPr lang="el-GR" sz="1800" i="1" dirty="0" smtClean="0"/>
              <a:t>το αίσθημα της </a:t>
            </a:r>
            <a:r>
              <a:rPr lang="el-GR" sz="1800" i="1" dirty="0" smtClean="0">
                <a:solidFill>
                  <a:srgbClr val="FF0000"/>
                </a:solidFill>
              </a:rPr>
              <a:t>προσωπικής ευθύνης </a:t>
            </a:r>
            <a:r>
              <a:rPr lang="el-GR" sz="1800" i="1" dirty="0" smtClean="0"/>
              <a:t>και οι ενέργειες που το συνοδεύουν για τον ρόλο που θα έχετε στην πρακτική άσκηση.</a:t>
            </a:r>
          </a:p>
          <a:p>
            <a:pPr lvl="1"/>
            <a:endParaRPr lang="el-GR" sz="1800" i="1" dirty="0" smtClean="0"/>
          </a:p>
          <a:p>
            <a:pPr lvl="1"/>
            <a:r>
              <a:rPr lang="el-GR" sz="1800" i="1" dirty="0" smtClean="0"/>
              <a:t> </a:t>
            </a:r>
            <a:r>
              <a:rPr lang="el-GR" sz="1800" i="1" dirty="0" smtClean="0">
                <a:solidFill>
                  <a:srgbClr val="FF0000"/>
                </a:solidFill>
              </a:rPr>
              <a:t>Η συνεργασία με άλλους </a:t>
            </a:r>
            <a:r>
              <a:rPr lang="el-GR" sz="1800" i="1" dirty="0" smtClean="0"/>
              <a:t>και η βοήθεια που θα έχετε από αυτούς.</a:t>
            </a:r>
          </a:p>
          <a:p>
            <a:pPr lvl="1"/>
            <a:endParaRPr lang="el-GR" sz="1800" i="1" dirty="0" smtClean="0"/>
          </a:p>
          <a:p>
            <a:pPr lvl="1"/>
            <a:r>
              <a:rPr lang="el-GR" sz="1800" i="1" dirty="0" smtClean="0"/>
              <a:t>Η </a:t>
            </a:r>
            <a:r>
              <a:rPr lang="el-GR" sz="1800" i="1" dirty="0" smtClean="0">
                <a:solidFill>
                  <a:srgbClr val="FF0000"/>
                </a:solidFill>
              </a:rPr>
              <a:t>υπευθυνότητα</a:t>
            </a:r>
            <a:r>
              <a:rPr lang="el-GR" sz="1800" i="1" dirty="0" smtClean="0"/>
              <a:t>, η </a:t>
            </a:r>
            <a:r>
              <a:rPr lang="el-GR" sz="1800" i="1" dirty="0" smtClean="0">
                <a:solidFill>
                  <a:srgbClr val="FF0000"/>
                </a:solidFill>
              </a:rPr>
              <a:t>συνέπεια</a:t>
            </a:r>
            <a:r>
              <a:rPr lang="el-GR" sz="1800" i="1" dirty="0" smtClean="0"/>
              <a:t>, το </a:t>
            </a:r>
            <a:r>
              <a:rPr lang="el-GR" sz="1800" i="1" dirty="0" smtClean="0">
                <a:solidFill>
                  <a:srgbClr val="FF0000"/>
                </a:solidFill>
              </a:rPr>
              <a:t>ήθος στη συνεργασία </a:t>
            </a:r>
            <a:r>
              <a:rPr lang="el-GR" sz="1800" i="1" dirty="0" smtClean="0"/>
              <a:t>και</a:t>
            </a:r>
          </a:p>
          <a:p>
            <a:pPr lvl="1"/>
            <a:endParaRPr lang="el-GR" sz="1800" i="1" dirty="0" smtClean="0"/>
          </a:p>
          <a:p>
            <a:pPr lvl="1"/>
            <a:r>
              <a:rPr lang="el-GR" sz="1800" i="1" dirty="0" smtClean="0">
                <a:solidFill>
                  <a:srgbClr val="FF0000"/>
                </a:solidFill>
              </a:rPr>
              <a:t>η προσπάθεια μελέτης του υποστηρικτικού υλικού </a:t>
            </a:r>
            <a:r>
              <a:rPr lang="el-GR" sz="1800" i="1" dirty="0" smtClean="0"/>
              <a:t>και διερεύνησης της </a:t>
            </a:r>
            <a:r>
              <a:rPr lang="el-GR" sz="1800" i="1" dirty="0" smtClean="0">
                <a:solidFill>
                  <a:srgbClr val="FF0000"/>
                </a:solidFill>
              </a:rPr>
              <a:t>βιβλιογραφίας</a:t>
            </a:r>
            <a:r>
              <a:rPr lang="el-GR" sz="1800" i="1" dirty="0" smtClean="0"/>
              <a:t> </a:t>
            </a:r>
          </a:p>
          <a:p>
            <a:pPr lvl="1"/>
            <a:endParaRPr lang="el-GR" sz="1800" i="1" dirty="0" smtClean="0"/>
          </a:p>
          <a:p>
            <a:pPr lvl="1"/>
            <a:r>
              <a:rPr lang="el-GR" sz="1800" i="1" dirty="0" smtClean="0"/>
              <a:t>αλλά και </a:t>
            </a:r>
            <a:r>
              <a:rPr lang="el-GR" sz="1800" i="1" dirty="0" smtClean="0">
                <a:solidFill>
                  <a:srgbClr val="FF0000"/>
                </a:solidFill>
              </a:rPr>
              <a:t>συστηματικής τεκμηρίωσης </a:t>
            </a:r>
            <a:r>
              <a:rPr lang="el-GR" sz="1800" i="1" dirty="0" smtClean="0"/>
              <a:t>του εκπαιδευτικού έργου στη βάση της έρευνας και του αναστοχασμού.</a:t>
            </a:r>
          </a:p>
        </p:txBody>
      </p:sp>
    </p:spTree>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8858312" cy="6715148"/>
          </a:xfrm>
        </p:spPr>
        <p:txBody>
          <a:bodyPr/>
          <a:lstStyle/>
          <a:p>
            <a:pPr algn="ctr">
              <a:buNone/>
            </a:pPr>
            <a:r>
              <a:rPr lang="el-GR" sz="2400" b="1" i="1" dirty="0" smtClean="0"/>
              <a:t>Τι αναδεικνύεται  από τις ημερολογιακές καταγραφές </a:t>
            </a:r>
          </a:p>
          <a:p>
            <a:pPr algn="ctr">
              <a:buNone/>
            </a:pPr>
            <a:r>
              <a:rPr lang="el-GR" sz="2400" b="1" i="1" dirty="0" smtClean="0"/>
              <a:t>των δύο φοιτητριών; (γ)</a:t>
            </a:r>
          </a:p>
          <a:p>
            <a:pPr algn="ctr">
              <a:buNone/>
            </a:pPr>
            <a:endParaRPr lang="el-GR" sz="2400" b="1" i="1" dirty="0" smtClean="0"/>
          </a:p>
          <a:p>
            <a:r>
              <a:rPr lang="el-GR" sz="1800" b="1" dirty="0" smtClean="0"/>
              <a:t>5. Σε σχέση με τις προτεραιότητες</a:t>
            </a:r>
            <a:r>
              <a:rPr lang="el-GR" sz="1800" dirty="0" smtClean="0"/>
              <a:t> που θέτουν οι δύο φοιτήτριες:</a:t>
            </a:r>
          </a:p>
          <a:p>
            <a:pPr>
              <a:buNone/>
            </a:pPr>
            <a:endParaRPr lang="el-GR" sz="1800" dirty="0" smtClean="0"/>
          </a:p>
          <a:p>
            <a:pPr lvl="1"/>
            <a:r>
              <a:rPr lang="el-GR" sz="1800" i="1" dirty="0" smtClean="0"/>
              <a:t>οι επιδιώξεις της 1</a:t>
            </a:r>
            <a:r>
              <a:rPr lang="el-GR" sz="1800" i="1" baseline="30000" dirty="0" smtClean="0"/>
              <a:t>ης</a:t>
            </a:r>
            <a:r>
              <a:rPr lang="el-GR" sz="1800" i="1" dirty="0" smtClean="0"/>
              <a:t> φοιτήτριας επικεντρώνονται </a:t>
            </a:r>
            <a:r>
              <a:rPr lang="el-GR" sz="1800" i="1" dirty="0" smtClean="0">
                <a:solidFill>
                  <a:srgbClr val="FF0000"/>
                </a:solidFill>
              </a:rPr>
              <a:t>στο εκπαιδευτικό πρόγραμμα </a:t>
            </a:r>
            <a:r>
              <a:rPr lang="el-GR" sz="1800" i="1" dirty="0" smtClean="0"/>
              <a:t>που θα αναπτύξει και στη </a:t>
            </a:r>
            <a:r>
              <a:rPr lang="el-GR" sz="1800" i="1" dirty="0" smtClean="0">
                <a:solidFill>
                  <a:srgbClr val="FF0000"/>
                </a:solidFill>
              </a:rPr>
              <a:t>σχέση της με τα παιδιά</a:t>
            </a:r>
            <a:r>
              <a:rPr lang="el-GR" sz="1800" i="1" dirty="0" smtClean="0"/>
              <a:t>,</a:t>
            </a:r>
          </a:p>
          <a:p>
            <a:pPr lvl="1"/>
            <a:endParaRPr lang="el-GR" sz="1800" i="1" dirty="0" smtClean="0"/>
          </a:p>
          <a:p>
            <a:pPr lvl="1"/>
            <a:r>
              <a:rPr lang="el-GR" sz="1800" i="1" dirty="0" smtClean="0"/>
              <a:t>Της 2</a:t>
            </a:r>
            <a:r>
              <a:rPr lang="el-GR" sz="1800" i="1" baseline="30000" dirty="0" smtClean="0"/>
              <a:t>ης</a:t>
            </a:r>
            <a:r>
              <a:rPr lang="el-GR" sz="1800" i="1" dirty="0" smtClean="0"/>
              <a:t>, επικεντρώνεται </a:t>
            </a:r>
            <a:r>
              <a:rPr lang="el-GR" sz="1800" i="1" dirty="0" smtClean="0">
                <a:solidFill>
                  <a:srgbClr val="FF0000"/>
                </a:solidFill>
              </a:rPr>
              <a:t>στον εαυτό της </a:t>
            </a:r>
            <a:r>
              <a:rPr lang="el-GR" sz="1800" i="1" dirty="0" smtClean="0"/>
              <a:t>και στο </a:t>
            </a:r>
            <a:r>
              <a:rPr lang="el-GR" sz="1800" i="1" dirty="0" smtClean="0">
                <a:solidFill>
                  <a:srgbClr val="FF0000"/>
                </a:solidFill>
              </a:rPr>
              <a:t>αν θα καταφέρει να «σταθεί» </a:t>
            </a:r>
            <a:r>
              <a:rPr lang="el-GR" sz="1800" i="1" dirty="0" smtClean="0"/>
              <a:t>στην τάξη </a:t>
            </a:r>
            <a:r>
              <a:rPr lang="el-GR" sz="1800" i="1" dirty="0" smtClean="0">
                <a:solidFill>
                  <a:srgbClr val="FF0000"/>
                </a:solidFill>
              </a:rPr>
              <a:t>και όχι στα παιδιά</a:t>
            </a:r>
            <a:r>
              <a:rPr lang="el-GR" sz="1800" i="1" dirty="0" smtClean="0"/>
              <a:t>. </a:t>
            </a:r>
          </a:p>
          <a:p>
            <a:pPr lvl="1"/>
            <a:endParaRPr lang="el-GR" sz="1800" i="1" dirty="0" smtClean="0"/>
          </a:p>
          <a:p>
            <a:pPr lvl="1"/>
            <a:r>
              <a:rPr lang="el-GR" sz="1800" i="1" dirty="0" smtClean="0"/>
              <a:t>Είναι γεγονός ότι κατά την έναρξη της πρακτικής άσκησης, συνήθως, μας ενδιαφέρει το </a:t>
            </a:r>
            <a:r>
              <a:rPr lang="el-GR" sz="1800" b="1" i="1" dirty="0" smtClean="0"/>
              <a:t>πόσο αποδεκτοί θα γίνουμε </a:t>
            </a:r>
            <a:r>
              <a:rPr lang="el-GR" sz="1800" i="1" dirty="0" smtClean="0"/>
              <a:t>από τα παιδιά και πόσο </a:t>
            </a:r>
            <a:r>
              <a:rPr lang="el-GR" sz="1800" b="1" i="1" dirty="0" smtClean="0"/>
              <a:t>θα «επιβιώσουμε» </a:t>
            </a:r>
            <a:r>
              <a:rPr lang="el-GR" sz="1800" i="1" dirty="0" smtClean="0"/>
              <a:t>μέσα στην τάξη </a:t>
            </a:r>
            <a:r>
              <a:rPr lang="el-GR" sz="1800" b="1" i="1" dirty="0" smtClean="0"/>
              <a:t>παρά</a:t>
            </a:r>
            <a:r>
              <a:rPr lang="el-GR" sz="1800" i="1" dirty="0" smtClean="0"/>
              <a:t> το πώς θα προγραμματίσουμε τη δράση μας. </a:t>
            </a:r>
          </a:p>
          <a:p>
            <a:pPr lvl="1"/>
            <a:endParaRPr lang="el-GR" sz="1800" i="1" dirty="0" smtClean="0"/>
          </a:p>
          <a:p>
            <a:pPr lvl="1"/>
            <a:r>
              <a:rPr lang="el-GR" sz="1800" i="1" dirty="0" smtClean="0">
                <a:solidFill>
                  <a:srgbClr val="FF0000"/>
                </a:solidFill>
              </a:rPr>
              <a:t>απώτερος σκοπός </a:t>
            </a:r>
            <a:r>
              <a:rPr lang="el-GR" sz="1800" i="1" dirty="0" smtClean="0"/>
              <a:t>της συμμετοχής στην πρακτική άσκηση </a:t>
            </a:r>
            <a:r>
              <a:rPr lang="el-GR" sz="1800" i="1" dirty="0" smtClean="0">
                <a:solidFill>
                  <a:srgbClr val="FF0000"/>
                </a:solidFill>
              </a:rPr>
              <a:t>δεν είναι μόνο η δική σου εκπαίδευση </a:t>
            </a:r>
            <a:r>
              <a:rPr lang="el-GR" sz="1800" i="1" dirty="0" smtClean="0"/>
              <a:t>και η ικανοποίηση σου  από αυτή την εμπειρία </a:t>
            </a:r>
            <a:r>
              <a:rPr lang="el-GR" sz="1800" b="1" i="1" dirty="0" smtClean="0"/>
              <a:t>αλλά και η </a:t>
            </a:r>
            <a:r>
              <a:rPr lang="el-GR" sz="1800" i="1" dirty="0" smtClean="0"/>
              <a:t>δημιουργία ενός ελκυστικού </a:t>
            </a:r>
            <a:r>
              <a:rPr lang="el-GR" sz="1800" i="1" dirty="0" smtClean="0">
                <a:solidFill>
                  <a:srgbClr val="FF0000"/>
                </a:solidFill>
              </a:rPr>
              <a:t>και συμμετοχικού προγράμματος για τα μικρά παιδιά</a:t>
            </a:r>
            <a:r>
              <a:rPr lang="el-GR" sz="1400" dirty="0" smtClean="0"/>
              <a:t>.</a:t>
            </a:r>
          </a:p>
        </p:txBody>
      </p:sp>
    </p:spTree>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8858312" cy="6715148"/>
          </a:xfrm>
        </p:spPr>
        <p:txBody>
          <a:bodyPr/>
          <a:lstStyle/>
          <a:p>
            <a:pPr algn="ctr">
              <a:buNone/>
            </a:pPr>
            <a:r>
              <a:rPr lang="el-GR" sz="1800" b="1" i="1" dirty="0" smtClean="0"/>
              <a:t>Δραστηριότητα 3. </a:t>
            </a:r>
            <a:r>
              <a:rPr lang="el-GR" sz="1800" i="1" dirty="0" smtClean="0">
                <a:solidFill>
                  <a:srgbClr val="FF0000"/>
                </a:solidFill>
              </a:rPr>
              <a:t>Συνεργασία ομάδων</a:t>
            </a:r>
            <a:r>
              <a:rPr lang="el-GR" sz="1800" i="1" dirty="0" smtClean="0"/>
              <a:t>: Σύγκριση και εντοπισμός κοινών και διαφορετικών σημείων (α) στα συναισθήματα (β) σημεία προβληματισμού ανησυχίας, (γ) </a:t>
            </a:r>
            <a:r>
              <a:rPr lang="el-GR" sz="1800" i="1" dirty="0" err="1" smtClean="0"/>
              <a:t>τροποι</a:t>
            </a:r>
            <a:r>
              <a:rPr lang="el-GR" sz="1800" i="1" dirty="0" smtClean="0"/>
              <a:t> αντιμετώπισης και (δ) προτεραιότητες. </a:t>
            </a:r>
          </a:p>
          <a:p>
            <a:r>
              <a:rPr lang="el-GR" sz="2400" u="sng" dirty="0" smtClean="0"/>
              <a:t>Έχοντας τώρα υπόψη σου</a:t>
            </a:r>
          </a:p>
          <a:p>
            <a:pPr lvl="1"/>
            <a:r>
              <a:rPr lang="el-GR" sz="1800" dirty="0" smtClean="0">
                <a:solidFill>
                  <a:srgbClr val="FF0000"/>
                </a:solidFill>
              </a:rPr>
              <a:t>τα παραπάνω παραδείγματα </a:t>
            </a:r>
            <a:r>
              <a:rPr lang="el-GR" sz="1800" dirty="0" smtClean="0"/>
              <a:t>και τον σχολιασμό τους και</a:t>
            </a:r>
          </a:p>
          <a:p>
            <a:pPr lvl="1"/>
            <a:r>
              <a:rPr lang="el-GR" sz="1800" dirty="0" smtClean="0">
                <a:solidFill>
                  <a:srgbClr val="FF0000"/>
                </a:solidFill>
              </a:rPr>
              <a:t>την δική σου καταγραφή  </a:t>
            </a:r>
            <a:r>
              <a:rPr lang="el-GR" sz="1800" dirty="0" smtClean="0"/>
              <a:t>για το τι προσδοκείς από την συμμετοχή σου στην πρακτική άσκηση (συναισθήματα, δυνατότητες, αδυναμίες),</a:t>
            </a:r>
          </a:p>
          <a:p>
            <a:pPr lvl="1">
              <a:buNone/>
            </a:pPr>
            <a:r>
              <a:rPr lang="el-GR" sz="2400" u="sng" dirty="0" smtClean="0"/>
              <a:t>συζήτησε τα </a:t>
            </a:r>
            <a:r>
              <a:rPr lang="el-GR" sz="2000" dirty="0" smtClean="0"/>
              <a:t>με μια/έναν συμφοιτήτρια/τη σου, για να διαπιστώσεις:  </a:t>
            </a:r>
            <a:r>
              <a:rPr lang="el-GR" sz="1600" i="1" dirty="0" smtClean="0">
                <a:solidFill>
                  <a:srgbClr val="FF0000"/>
                </a:solidFill>
              </a:rPr>
              <a:t>πώς</a:t>
            </a:r>
            <a:r>
              <a:rPr lang="el-GR" sz="1600" i="1" dirty="0" smtClean="0"/>
              <a:t> </a:t>
            </a:r>
            <a:r>
              <a:rPr lang="el-GR" sz="1600" i="1" dirty="0" smtClean="0">
                <a:solidFill>
                  <a:srgbClr val="FF0000"/>
                </a:solidFill>
              </a:rPr>
              <a:t>διαχειρίζεσαι εσύ και ο άλλος τα συναισθήματα </a:t>
            </a:r>
            <a:r>
              <a:rPr lang="el-GR" sz="1600" i="1" dirty="0" smtClean="0"/>
              <a:t>κατά την έναρξη της πρακτικής άσκησης </a:t>
            </a:r>
            <a:r>
              <a:rPr lang="el-GR" sz="1600" i="1" dirty="0" smtClean="0">
                <a:solidFill>
                  <a:srgbClr val="FF0000"/>
                </a:solidFill>
              </a:rPr>
              <a:t>πού εστιάζουν οι επιδιώξεις σας</a:t>
            </a:r>
            <a:r>
              <a:rPr lang="el-GR" sz="1600" i="1" dirty="0" smtClean="0"/>
              <a:t>;</a:t>
            </a:r>
            <a:r>
              <a:rPr lang="el-GR" sz="1600" b="1" i="1" u="sng" dirty="0" smtClean="0"/>
              <a:t> </a:t>
            </a:r>
            <a:endParaRPr lang="el-GR" sz="1600" i="1" dirty="0" smtClean="0"/>
          </a:p>
          <a:p>
            <a:endParaRPr lang="el-GR" sz="1800" b="1" i="1" dirty="0" smtClean="0"/>
          </a:p>
          <a:p>
            <a:r>
              <a:rPr lang="el-GR" sz="1800" i="1" dirty="0" smtClean="0"/>
              <a:t>Σύγκρινε και εντόπισε </a:t>
            </a:r>
            <a:r>
              <a:rPr lang="el-GR" sz="1800" b="1" i="1" dirty="0" smtClean="0"/>
              <a:t>ομοιότητες και διαφορές</a:t>
            </a:r>
            <a:r>
              <a:rPr lang="el-GR" sz="1800" i="1" dirty="0" smtClean="0"/>
              <a:t> ως προς  </a:t>
            </a:r>
          </a:p>
          <a:p>
            <a:pPr lvl="1"/>
            <a:r>
              <a:rPr lang="el-GR" sz="1800" i="1" dirty="0" smtClean="0"/>
              <a:t>(α) τα </a:t>
            </a:r>
            <a:r>
              <a:rPr lang="el-GR" sz="1800" b="1" i="1" dirty="0" smtClean="0"/>
              <a:t>συναισθήματα </a:t>
            </a:r>
            <a:r>
              <a:rPr lang="el-GR" sz="1800" i="1" dirty="0" smtClean="0"/>
              <a:t>που νιώθετε</a:t>
            </a:r>
            <a:endParaRPr lang="el-GR" sz="1800" dirty="0" smtClean="0"/>
          </a:p>
          <a:p>
            <a:pPr lvl="1"/>
            <a:endParaRPr lang="el-GR" sz="1800" i="1" dirty="0" smtClean="0"/>
          </a:p>
          <a:p>
            <a:pPr lvl="1"/>
            <a:r>
              <a:rPr lang="el-GR" sz="1800" i="1" dirty="0" smtClean="0"/>
              <a:t>(β) τα </a:t>
            </a:r>
            <a:r>
              <a:rPr lang="el-GR" sz="1800" b="1" i="1" dirty="0" smtClean="0"/>
              <a:t>σημεία που σας προβληματίζουν/ ανησυχούν. </a:t>
            </a:r>
            <a:endParaRPr lang="el-GR" sz="1800" dirty="0" smtClean="0"/>
          </a:p>
          <a:p>
            <a:pPr lvl="1"/>
            <a:endParaRPr lang="el-GR" sz="1800" i="1" dirty="0" smtClean="0"/>
          </a:p>
          <a:p>
            <a:pPr lvl="1"/>
            <a:r>
              <a:rPr lang="el-GR" sz="1800" i="1" dirty="0" smtClean="0"/>
              <a:t>(γ) τους </a:t>
            </a:r>
            <a:r>
              <a:rPr lang="el-GR" sz="1800" b="1" i="1" dirty="0" smtClean="0"/>
              <a:t>τρόπους αντιμετώπισης των δυσκολιών. </a:t>
            </a:r>
            <a:endParaRPr lang="el-GR" sz="1800" dirty="0" smtClean="0"/>
          </a:p>
          <a:p>
            <a:pPr lvl="1"/>
            <a:endParaRPr lang="el-GR" sz="1800" i="1" dirty="0" smtClean="0"/>
          </a:p>
          <a:p>
            <a:pPr lvl="1"/>
            <a:r>
              <a:rPr lang="el-GR" sz="1800" i="1" dirty="0" smtClean="0"/>
              <a:t>(δ) τις </a:t>
            </a:r>
            <a:r>
              <a:rPr lang="el-GR" sz="1800" b="1" i="1" dirty="0" smtClean="0"/>
              <a:t>προτεραιότητες</a:t>
            </a:r>
            <a:r>
              <a:rPr lang="el-GR" sz="1800" i="1" dirty="0" smtClean="0"/>
              <a:t> σας. </a:t>
            </a:r>
            <a:endParaRPr lang="el-GR" sz="1800" dirty="0" smtClean="0"/>
          </a:p>
          <a:p>
            <a:endParaRPr lang="el-GR" sz="1800" dirty="0" smtClean="0"/>
          </a:p>
          <a:p>
            <a:pPr lvl="1">
              <a:buFont typeface="Wingdings" pitchFamily="2" charset="2"/>
              <a:buChar char="Ø"/>
            </a:pPr>
            <a:endParaRPr lang="el-GR" sz="1800" i="1" dirty="0" smtClean="0"/>
          </a:p>
        </p:txBody>
      </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Αναστοχασμός κατά την έναρξη της πρακτικής άσκησης</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857232"/>
            <a:ext cx="8858312" cy="5857916"/>
          </a:xfrm>
        </p:spPr>
        <p:txBody>
          <a:bodyPr/>
          <a:lstStyle/>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lgn="ctr">
              <a:buFont typeface="Wingdings" pitchFamily="2" charset="2"/>
              <a:buChar char="ü"/>
            </a:pPr>
            <a:endParaRPr lang="el-GR" sz="2400" i="1" dirty="0" smtClean="0"/>
          </a:p>
          <a:p>
            <a:pPr algn="ctr">
              <a:buFont typeface="Wingdings" pitchFamily="2" charset="2"/>
              <a:buChar char="ü"/>
            </a:pPr>
            <a:r>
              <a:rPr lang="el-GR" sz="2400" i="1" dirty="0" smtClean="0">
                <a:solidFill>
                  <a:srgbClr val="00B050"/>
                </a:solidFill>
              </a:rPr>
              <a:t>Τι νομίζεις ότι αναμένεται από εσένα </a:t>
            </a:r>
            <a:r>
              <a:rPr lang="el-GR" sz="2400" b="1" i="1" dirty="0" smtClean="0">
                <a:solidFill>
                  <a:srgbClr val="00B050"/>
                </a:solidFill>
              </a:rPr>
              <a:t>να κάνεις </a:t>
            </a:r>
            <a:r>
              <a:rPr lang="el-GR" sz="2400" i="1" dirty="0" smtClean="0">
                <a:solidFill>
                  <a:srgbClr val="00B050"/>
                </a:solidFill>
              </a:rPr>
              <a:t>(ποιος ο ρόλος σου) κατά τη διάρκεια του προγράμματος της </a:t>
            </a:r>
            <a:r>
              <a:rPr lang="el-GR" sz="2400" b="1" i="1" dirty="0" smtClean="0">
                <a:solidFill>
                  <a:srgbClr val="00B050"/>
                </a:solidFill>
              </a:rPr>
              <a:t>πρακτικής άσκησης;</a:t>
            </a:r>
          </a:p>
          <a:p>
            <a:pPr algn="ctr">
              <a:buFont typeface="Wingdings" pitchFamily="2" charset="2"/>
              <a:buChar char="ü"/>
            </a:pPr>
            <a:endParaRPr lang="el-GR" sz="2400" i="1" dirty="0" smtClean="0">
              <a:solidFill>
                <a:srgbClr val="00B050"/>
              </a:solidFill>
            </a:endParaRPr>
          </a:p>
          <a:p>
            <a:pPr algn="ctr">
              <a:buNone/>
            </a:pPr>
            <a:r>
              <a:rPr lang="el-GR" sz="2400" i="1" dirty="0" smtClean="0">
                <a:solidFill>
                  <a:srgbClr val="00B050"/>
                </a:solidFill>
              </a:rPr>
              <a:t>(σκεφτείτε, σημειώστε, συζητήστε) </a:t>
            </a:r>
          </a:p>
          <a:p>
            <a:pPr algn="ctr">
              <a:buNone/>
            </a:pPr>
            <a:endParaRPr lang="el-GR" sz="1800" i="1" dirty="0" smtClean="0"/>
          </a:p>
          <a:p>
            <a:pPr algn="ctr">
              <a:buNone/>
            </a:pPr>
            <a:r>
              <a:rPr lang="el-GR" sz="1800" i="1" dirty="0" smtClean="0"/>
              <a:t>π.χ. Αυτό που θεωρώ σημαντικό να κάνω στην πρακτική μου άσκηση είναι  να….</a:t>
            </a:r>
          </a:p>
          <a:p>
            <a:pPr>
              <a:buNone/>
            </a:pPr>
            <a:endParaRPr lang="el-GR" sz="2400" i="1" dirty="0" smtClean="0"/>
          </a:p>
        </p:txBody>
      </p:sp>
      <p:sp>
        <p:nvSpPr>
          <p:cNvPr id="5" name="4 - Ορθογώνιο"/>
          <p:cNvSpPr/>
          <p:nvPr/>
        </p:nvSpPr>
        <p:spPr>
          <a:xfrm>
            <a:off x="714348" y="857232"/>
            <a:ext cx="7500990" cy="1000132"/>
          </a:xfrm>
          <a:prstGeom prst="rect">
            <a:avLst/>
          </a:prstGeom>
          <a:solidFill>
            <a:srgbClr val="FFDDFF"/>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solidFill>
              </a:rPr>
              <a:t>Β. </a:t>
            </a:r>
            <a:r>
              <a:rPr lang="el-GR" i="1" dirty="0" smtClean="0">
                <a:solidFill>
                  <a:schemeClr val="tx1"/>
                </a:solidFill>
              </a:rPr>
              <a:t>Προσδοκίες για τον εκπαιδευτικό σας ρόλο </a:t>
            </a:r>
          </a:p>
          <a:p>
            <a:pPr algn="ctr"/>
            <a:r>
              <a:rPr lang="el-GR" i="1" dirty="0" smtClean="0">
                <a:solidFill>
                  <a:schemeClr val="tx1"/>
                </a:solidFill>
              </a:rPr>
              <a:t>στο πλαίσιο της πρακτικής άσκησης (</a:t>
            </a:r>
            <a:r>
              <a:rPr lang="el-GR" i="1" dirty="0" err="1" smtClean="0">
                <a:solidFill>
                  <a:schemeClr val="tx1"/>
                </a:solidFill>
              </a:rPr>
              <a:t>Διαφ</a:t>
            </a:r>
            <a:r>
              <a:rPr lang="el-GR" i="1" dirty="0" smtClean="0">
                <a:solidFill>
                  <a:schemeClr val="tx1"/>
                </a:solidFill>
              </a:rPr>
              <a:t>: 22-27).</a:t>
            </a:r>
            <a:endParaRPr lang="el-GR" dirty="0" smtClean="0">
              <a:solidFill>
                <a:schemeClr val="tx1"/>
              </a:solidFill>
            </a:endParaRPr>
          </a:p>
          <a:p>
            <a:pPr algn="ctr"/>
            <a:endParaRPr lang="el-GR" sz="1600" dirty="0">
              <a:solidFill>
                <a:srgbClr val="FFFF00"/>
              </a:solidFill>
            </a:endParaRPr>
          </a:p>
        </p:txBody>
      </p:sp>
    </p:spTree>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14282" y="0"/>
            <a:ext cx="7572428" cy="571480"/>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Αναστοχασμός κατά την έναρξη της πρακτικής άσκησης</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785794"/>
            <a:ext cx="7715304" cy="5929354"/>
          </a:xfrm>
        </p:spPr>
        <p:txBody>
          <a:bodyPr/>
          <a:lstStyle/>
          <a:p>
            <a:pPr>
              <a:buNone/>
            </a:pPr>
            <a:r>
              <a:rPr lang="el-GR" sz="2400" b="1" dirty="0" smtClean="0"/>
              <a:t>Μοντέλα εκπαίδευσης των υποψηφίων εκπαιδευτικών</a:t>
            </a:r>
          </a:p>
          <a:p>
            <a:pPr algn="ctr">
              <a:buFont typeface="Wingdings" pitchFamily="2" charset="2"/>
              <a:buChar char="ü"/>
            </a:pPr>
            <a:r>
              <a:rPr lang="en-US" sz="1800" i="1" u="sng" dirty="0" smtClean="0">
                <a:solidFill>
                  <a:srgbClr val="00B050"/>
                </a:solidFill>
              </a:rPr>
              <a:t>A</a:t>
            </a:r>
            <a:r>
              <a:rPr lang="el-GR" sz="1800" i="1" u="sng" dirty="0" smtClean="0">
                <a:solidFill>
                  <a:srgbClr val="00B050"/>
                </a:solidFill>
              </a:rPr>
              <a:t>πό πού όμως θα προκύψει η γνώση του εκπαιδευτικού;</a:t>
            </a:r>
          </a:p>
          <a:p>
            <a:pPr>
              <a:buFont typeface="Wingdings" pitchFamily="2" charset="2"/>
              <a:buChar char="ü"/>
            </a:pPr>
            <a:r>
              <a:rPr lang="el-GR" sz="2000" b="1" dirty="0" smtClean="0">
                <a:solidFill>
                  <a:srgbClr val="FF0000"/>
                </a:solidFill>
              </a:rPr>
              <a:t>1. Το μοντέλο της μαθητείας </a:t>
            </a:r>
            <a:r>
              <a:rPr lang="el-GR" sz="2000" dirty="0" smtClean="0"/>
              <a:t>υποστηρίζει ότι: </a:t>
            </a:r>
          </a:p>
          <a:p>
            <a:pPr lvl="1">
              <a:buFont typeface="Wingdings" pitchFamily="2" charset="2"/>
              <a:buChar char="ü"/>
            </a:pPr>
            <a:endParaRPr lang="el-GR" sz="1400" dirty="0" smtClean="0"/>
          </a:p>
          <a:p>
            <a:pPr lvl="1">
              <a:buFont typeface="Wingdings" pitchFamily="2" charset="2"/>
              <a:buChar char="ü"/>
            </a:pPr>
            <a:r>
              <a:rPr lang="el-GR" sz="2000" b="1" dirty="0" smtClean="0"/>
              <a:t>η επαγγελματική </a:t>
            </a:r>
            <a:r>
              <a:rPr lang="el-GR" sz="2000" b="1" dirty="0" smtClean="0"/>
              <a:t>συγκρότηση</a:t>
            </a:r>
            <a:r>
              <a:rPr lang="en-US" sz="2000" b="1" dirty="0" smtClean="0"/>
              <a:t>/</a:t>
            </a:r>
            <a:r>
              <a:rPr lang="el-GR" sz="2000" b="1" dirty="0" smtClean="0"/>
              <a:t>γνώση </a:t>
            </a:r>
            <a:r>
              <a:rPr lang="el-GR" sz="2000" dirty="0" smtClean="0"/>
              <a:t>στο πεδίο </a:t>
            </a:r>
            <a:r>
              <a:rPr lang="el-GR" sz="2000" b="1" dirty="0" smtClean="0"/>
              <a:t>προκύπτει</a:t>
            </a:r>
            <a:r>
              <a:rPr lang="el-GR" sz="2000" dirty="0" smtClean="0"/>
              <a:t> από</a:t>
            </a:r>
          </a:p>
          <a:p>
            <a:pPr lvl="2">
              <a:buFont typeface="Wingdings" pitchFamily="2" charset="2"/>
              <a:buChar char="ü"/>
            </a:pPr>
            <a:r>
              <a:rPr lang="el-GR" sz="1600" dirty="0" smtClean="0"/>
              <a:t> </a:t>
            </a:r>
            <a:r>
              <a:rPr lang="el-GR" sz="1800" dirty="0" smtClean="0"/>
              <a:t>την </a:t>
            </a:r>
            <a:r>
              <a:rPr lang="el-GR" sz="1800" dirty="0" smtClean="0">
                <a:solidFill>
                  <a:srgbClr val="FF0000"/>
                </a:solidFill>
              </a:rPr>
              <a:t>παρατήρηση έμπειρων </a:t>
            </a:r>
            <a:r>
              <a:rPr lang="el-GR" sz="1800" dirty="0" smtClean="0"/>
              <a:t>εκπαιδευτικών στην πράξη,</a:t>
            </a:r>
          </a:p>
          <a:p>
            <a:pPr lvl="2">
              <a:buFont typeface="Wingdings" pitchFamily="2" charset="2"/>
              <a:buChar char="ü"/>
            </a:pPr>
            <a:r>
              <a:rPr lang="el-GR" sz="1800" dirty="0" smtClean="0"/>
              <a:t> την </a:t>
            </a:r>
            <a:r>
              <a:rPr lang="el-GR" sz="1800" dirty="0" smtClean="0">
                <a:solidFill>
                  <a:srgbClr val="FF0000"/>
                </a:solidFill>
              </a:rPr>
              <a:t>ανάληψη εκπαιδευτικού έργου </a:t>
            </a:r>
            <a:r>
              <a:rPr lang="el-GR" sz="1800" dirty="0" smtClean="0"/>
              <a:t>από τους φοιτητές και </a:t>
            </a:r>
          </a:p>
          <a:p>
            <a:pPr lvl="2">
              <a:buFont typeface="Wingdings" pitchFamily="2" charset="2"/>
              <a:buChar char="ü"/>
            </a:pPr>
            <a:r>
              <a:rPr lang="el-GR" sz="1800" dirty="0" smtClean="0"/>
              <a:t>την </a:t>
            </a:r>
            <a:r>
              <a:rPr lang="el-GR" sz="1800" dirty="0" smtClean="0">
                <a:solidFill>
                  <a:srgbClr val="FF0000"/>
                </a:solidFill>
              </a:rPr>
              <a:t>αλληλεπίδραση</a:t>
            </a:r>
            <a:r>
              <a:rPr lang="el-GR" sz="1800" dirty="0" smtClean="0"/>
              <a:t> με άλλους εκπαιδευτικούς στο σχολείο.</a:t>
            </a:r>
          </a:p>
          <a:p>
            <a:pPr lvl="1">
              <a:buFont typeface="Wingdings" pitchFamily="2" charset="2"/>
              <a:buChar char="ü"/>
            </a:pPr>
            <a:endParaRPr lang="el-GR" sz="2000" dirty="0" smtClean="0"/>
          </a:p>
          <a:p>
            <a:pPr lvl="1">
              <a:buFont typeface="Wingdings" pitchFamily="2" charset="2"/>
              <a:buChar char="ü"/>
            </a:pPr>
            <a:r>
              <a:rPr lang="el-GR" sz="2000" b="1" dirty="0" smtClean="0"/>
              <a:t> Μια τέτοια προσέγγιση</a:t>
            </a:r>
            <a:r>
              <a:rPr lang="el-GR" sz="2000" dirty="0" smtClean="0"/>
              <a:t> στην προετοιμασία των υποψηφίων εκπαιδευτικών υπονοεί ότι</a:t>
            </a:r>
          </a:p>
          <a:p>
            <a:pPr lvl="2">
              <a:buFont typeface="Wingdings" pitchFamily="2" charset="2"/>
              <a:buChar char="ü"/>
            </a:pPr>
            <a:r>
              <a:rPr lang="el-GR" sz="1800" dirty="0" smtClean="0"/>
              <a:t> </a:t>
            </a:r>
            <a:r>
              <a:rPr lang="el-GR" sz="1800" dirty="0" smtClean="0">
                <a:solidFill>
                  <a:srgbClr val="FF0000"/>
                </a:solidFill>
              </a:rPr>
              <a:t>η γνώση που πρέπει να αποκτήσει </a:t>
            </a:r>
            <a:r>
              <a:rPr lang="el-GR" sz="1800" dirty="0" smtClean="0"/>
              <a:t>ο/η εκπαιδευτικός</a:t>
            </a:r>
          </a:p>
          <a:p>
            <a:pPr lvl="2">
              <a:buFont typeface="Wingdings" pitchFamily="2" charset="2"/>
              <a:buChar char="ü"/>
            </a:pPr>
            <a:r>
              <a:rPr lang="el-GR" sz="1800" dirty="0" smtClean="0"/>
              <a:t>προκύπτει ως αποτέλεσμα </a:t>
            </a:r>
            <a:r>
              <a:rPr lang="el-GR" sz="1800" dirty="0" smtClean="0">
                <a:solidFill>
                  <a:srgbClr val="FF0000"/>
                </a:solidFill>
              </a:rPr>
              <a:t>κοινής λογικής </a:t>
            </a:r>
            <a:r>
              <a:rPr lang="el-GR" sz="1800" dirty="0" smtClean="0"/>
              <a:t>και συλλογικής εμπειρίας και</a:t>
            </a:r>
          </a:p>
          <a:p>
            <a:pPr lvl="2">
              <a:buFont typeface="Wingdings" pitchFamily="2" charset="2"/>
              <a:buChar char="ü"/>
            </a:pPr>
            <a:r>
              <a:rPr lang="el-GR" sz="1800" dirty="0" smtClean="0"/>
              <a:t> </a:t>
            </a:r>
            <a:r>
              <a:rPr lang="el-GR" sz="1800" b="1" dirty="0" smtClean="0">
                <a:solidFill>
                  <a:srgbClr val="FF0000"/>
                </a:solidFill>
              </a:rPr>
              <a:t>αποκτάται διαισθητικά</a:t>
            </a:r>
            <a:r>
              <a:rPr lang="el-GR" sz="1800" dirty="0" smtClean="0">
                <a:solidFill>
                  <a:srgbClr val="FF0000"/>
                </a:solidFill>
              </a:rPr>
              <a:t> </a:t>
            </a:r>
            <a:r>
              <a:rPr lang="el-GR" sz="1800" dirty="0" smtClean="0"/>
              <a:t>(</a:t>
            </a:r>
            <a:r>
              <a:rPr lang="el-GR" sz="1800" dirty="0" err="1" smtClean="0"/>
              <a:t>Ματσαγγούρας</a:t>
            </a:r>
            <a:r>
              <a:rPr lang="el-GR" sz="1800" dirty="0" smtClean="0"/>
              <a:t>, 1998: 385).</a:t>
            </a:r>
          </a:p>
          <a:p>
            <a:pPr>
              <a:buNone/>
            </a:pPr>
            <a:endParaRPr lang="el-GR" sz="1800" dirty="0" smtClean="0"/>
          </a:p>
          <a:p>
            <a:pPr>
              <a:buNone/>
            </a:pPr>
            <a:endParaRPr lang="el-GR" sz="1800" dirty="0" smtClean="0"/>
          </a:p>
          <a:p>
            <a:pPr>
              <a:buNone/>
            </a:pPr>
            <a:endParaRPr lang="el-GR" sz="1800" dirty="0" smtClean="0"/>
          </a:p>
          <a:p>
            <a:pPr>
              <a:buNone/>
            </a:pPr>
            <a:endParaRPr lang="el-GR" sz="1800" dirty="0" smtClean="0"/>
          </a:p>
          <a:p>
            <a:pPr>
              <a:buNone/>
            </a:pPr>
            <a:endParaRPr lang="el-GR" sz="2400" i="1" dirty="0" smtClean="0"/>
          </a:p>
        </p:txBody>
      </p:sp>
    </p:spTree>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7072362" cy="714380"/>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Αναστοχασμός κατά την έναρξη της πρακτικής άσκησης</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7786742" cy="5857916"/>
          </a:xfrm>
        </p:spPr>
        <p:txBody>
          <a:bodyPr/>
          <a:lstStyle/>
          <a:p>
            <a:pPr>
              <a:buNone/>
            </a:pPr>
            <a:r>
              <a:rPr lang="el-GR" sz="2400" b="1" dirty="0" smtClean="0"/>
              <a:t>Μοντέλα εκπαίδευσης των υποψηφίων εκπαιδευτικών</a:t>
            </a:r>
          </a:p>
          <a:p>
            <a:pPr>
              <a:buFont typeface="Wingdings" pitchFamily="2" charset="2"/>
              <a:buChar char="ü"/>
            </a:pPr>
            <a:endParaRPr lang="el-GR" sz="1800" dirty="0" smtClean="0"/>
          </a:p>
          <a:p>
            <a:pPr>
              <a:buFont typeface="Wingdings" pitchFamily="2" charset="2"/>
              <a:buChar char="ü"/>
            </a:pPr>
            <a:r>
              <a:rPr lang="el-GR" sz="2000" b="1" dirty="0" smtClean="0">
                <a:solidFill>
                  <a:srgbClr val="FF0000"/>
                </a:solidFill>
              </a:rPr>
              <a:t>2. Το μοντέλο δεξιοτήτων </a:t>
            </a:r>
            <a:r>
              <a:rPr lang="el-GR" sz="2000" dirty="0" smtClean="0"/>
              <a:t>τονίζει : </a:t>
            </a:r>
          </a:p>
          <a:p>
            <a:pPr lvl="1">
              <a:buFont typeface="Wingdings" pitchFamily="2" charset="2"/>
              <a:buChar char="ü"/>
            </a:pPr>
            <a:r>
              <a:rPr lang="el-GR" sz="2000" dirty="0" smtClean="0"/>
              <a:t>την οριοθέτηση </a:t>
            </a:r>
            <a:r>
              <a:rPr lang="el-GR" sz="2000" dirty="0" smtClean="0">
                <a:solidFill>
                  <a:srgbClr val="FF0000"/>
                </a:solidFill>
              </a:rPr>
              <a:t>μιας σειράς δεξιοτήτων </a:t>
            </a:r>
            <a:r>
              <a:rPr lang="el-GR" sz="2000" dirty="0" smtClean="0"/>
              <a:t>και την αντίστοιχη </a:t>
            </a:r>
            <a:r>
              <a:rPr lang="el-GR" sz="2000" dirty="0" smtClean="0">
                <a:solidFill>
                  <a:srgbClr val="FF0000"/>
                </a:solidFill>
              </a:rPr>
              <a:t>εκμάθηση</a:t>
            </a:r>
            <a:r>
              <a:rPr lang="el-GR" sz="2000" dirty="0" smtClean="0"/>
              <a:t> και </a:t>
            </a:r>
            <a:r>
              <a:rPr lang="el-GR" sz="2000" dirty="0" smtClean="0">
                <a:solidFill>
                  <a:srgbClr val="FF0000"/>
                </a:solidFill>
              </a:rPr>
              <a:t>εκγύμναση</a:t>
            </a:r>
            <a:r>
              <a:rPr lang="el-GR" sz="2000" dirty="0" smtClean="0"/>
              <a:t> των υποψηφίων εκπαιδευτικών σ' αυτές,</a:t>
            </a:r>
          </a:p>
          <a:p>
            <a:pPr lvl="1">
              <a:buNone/>
            </a:pPr>
            <a:r>
              <a:rPr lang="el-GR" sz="2000" dirty="0" smtClean="0"/>
              <a:t> </a:t>
            </a:r>
          </a:p>
          <a:p>
            <a:pPr lvl="1">
              <a:buFont typeface="Wingdings" pitchFamily="2" charset="2"/>
              <a:buChar char="ü"/>
            </a:pPr>
            <a:r>
              <a:rPr lang="el-GR" sz="2000" dirty="0" smtClean="0"/>
              <a:t>αφού λειτουργούν ως </a:t>
            </a:r>
            <a:r>
              <a:rPr lang="el-GR" sz="2000" dirty="0" smtClean="0">
                <a:solidFill>
                  <a:srgbClr val="FF0000"/>
                </a:solidFill>
              </a:rPr>
              <a:t>στρατηγικές για την αντιμετώπιση καθημερινών καταστάσεων </a:t>
            </a:r>
            <a:r>
              <a:rPr lang="el-GR" sz="2000" dirty="0" smtClean="0"/>
              <a:t>κατά την εκπαιδευτική πράξη. </a:t>
            </a:r>
          </a:p>
          <a:p>
            <a:pPr lvl="1">
              <a:buFont typeface="Wingdings" pitchFamily="2" charset="2"/>
              <a:buChar char="ü"/>
            </a:pPr>
            <a:endParaRPr lang="el-GR" sz="2000" dirty="0" smtClean="0"/>
          </a:p>
          <a:p>
            <a:pPr lvl="1">
              <a:buFont typeface="Wingdings" pitchFamily="2" charset="2"/>
              <a:buChar char="ü"/>
            </a:pPr>
            <a:r>
              <a:rPr lang="el-GR" sz="2000" dirty="0" smtClean="0">
                <a:solidFill>
                  <a:srgbClr val="FF0000"/>
                </a:solidFill>
              </a:rPr>
              <a:t>Έμφαση στην τεχνική της διδασκαλίας </a:t>
            </a:r>
            <a:r>
              <a:rPr lang="el-GR" sz="2000" dirty="0" smtClean="0"/>
              <a:t>και </a:t>
            </a:r>
            <a:r>
              <a:rPr lang="el-GR" sz="2000" dirty="0" smtClean="0">
                <a:solidFill>
                  <a:srgbClr val="FF0000"/>
                </a:solidFill>
              </a:rPr>
              <a:t>όχι στην ανάλυση και ερμηνεία </a:t>
            </a:r>
            <a:r>
              <a:rPr lang="el-GR" sz="2000" dirty="0" smtClean="0"/>
              <a:t>του παιδαγωγικού έργου, σύμφωνα με συγκεκριμένα κάθε φορά πολιτικά, ιδεολογικά και θεωρητικά πλαίσια,</a:t>
            </a:r>
          </a:p>
          <a:p>
            <a:pPr lvl="1">
              <a:buFont typeface="Wingdings" pitchFamily="2" charset="2"/>
              <a:buChar char="ü"/>
            </a:pPr>
            <a:endParaRPr lang="el-GR" sz="2000" dirty="0" smtClean="0"/>
          </a:p>
          <a:p>
            <a:pPr lvl="1">
              <a:buFont typeface="Wingdings" pitchFamily="2" charset="2"/>
              <a:buChar char="ü"/>
            </a:pPr>
            <a:r>
              <a:rPr lang="el-GR" sz="2000" dirty="0" smtClean="0"/>
              <a:t> </a:t>
            </a:r>
            <a:r>
              <a:rPr lang="el-GR" sz="2000" dirty="0" smtClean="0">
                <a:solidFill>
                  <a:srgbClr val="FF0000"/>
                </a:solidFill>
              </a:rPr>
              <a:t>συμβάλλει </a:t>
            </a:r>
            <a:r>
              <a:rPr lang="el-GR" sz="2000" dirty="0" smtClean="0"/>
              <a:t>στην προετοιμασία εκπαιδευτικών που αναλαμβάνουν κυρίως έναν </a:t>
            </a:r>
            <a:r>
              <a:rPr lang="el-GR" sz="2000" dirty="0" smtClean="0">
                <a:solidFill>
                  <a:srgbClr val="FF0000"/>
                </a:solidFill>
              </a:rPr>
              <a:t>ρόλο μεταπράτη </a:t>
            </a:r>
            <a:r>
              <a:rPr lang="el-GR" sz="2000" b="1" dirty="0" smtClean="0"/>
              <a:t>παρά διαμορφωτή </a:t>
            </a:r>
            <a:r>
              <a:rPr lang="el-GR" sz="2000" dirty="0" smtClean="0"/>
              <a:t>του αναλυτικού προγράμματος (</a:t>
            </a:r>
            <a:r>
              <a:rPr lang="el-GR" sz="2000" dirty="0" err="1" smtClean="0"/>
              <a:t>Ματσαγγούρας</a:t>
            </a:r>
            <a:r>
              <a:rPr lang="el-GR" sz="2000" dirty="0" smtClean="0"/>
              <a:t>, 1998). </a:t>
            </a:r>
          </a:p>
          <a:p>
            <a:pPr>
              <a:buFont typeface="Wingdings" pitchFamily="2" charset="2"/>
              <a:buChar char="ü"/>
            </a:pPr>
            <a:endParaRPr lang="el-GR" sz="2000" dirty="0" smtClean="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0"/>
            <a:ext cx="7696200" cy="714356"/>
          </a:xfrm>
        </p:spPr>
        <p:txBody>
          <a:bodyPr/>
          <a:lstStyle/>
          <a:p>
            <a:r>
              <a:rPr lang="el-GR" sz="2400" b="1" dirty="0"/>
              <a:t/>
            </a:r>
            <a:br>
              <a:rPr lang="el-GR" sz="2400" b="1" dirty="0"/>
            </a:br>
            <a:r>
              <a:rPr lang="el-GR" sz="2400" b="1" dirty="0" smtClean="0"/>
              <a:t/>
            </a:r>
            <a:br>
              <a:rPr lang="el-GR" sz="2400" b="1" dirty="0" smtClean="0"/>
            </a:br>
            <a:r>
              <a:rPr lang="el-GR" sz="2400" b="1" dirty="0" smtClean="0"/>
              <a:t>Δομή του μαθήματος</a:t>
            </a:r>
            <a:r>
              <a:rPr lang="el-GR" sz="2400" dirty="0" smtClean="0"/>
              <a:t/>
            </a:r>
            <a:br>
              <a:rPr lang="el-GR" sz="2400" dirty="0" smtClean="0"/>
            </a:br>
            <a:r>
              <a:rPr lang="el-GR" sz="2400" b="1" dirty="0" smtClean="0">
                <a:cs typeface="Times New Roman" pitchFamily="18" charset="0"/>
              </a:rPr>
              <a:t> </a:t>
            </a:r>
            <a:r>
              <a:rPr lang="el-GR" sz="2400" b="1" dirty="0">
                <a:latin typeface="Arial Unicode MS" pitchFamily="34" charset="-128"/>
                <a:ea typeface="Arial Unicode MS" pitchFamily="34" charset="-128"/>
                <a:cs typeface="Arial Unicode MS" pitchFamily="34" charset="-128"/>
              </a:rPr>
              <a:t>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642918"/>
            <a:ext cx="9001156" cy="6215082"/>
          </a:xfrm>
        </p:spPr>
        <p:txBody>
          <a:bodyPr/>
          <a:lstStyle/>
          <a:p>
            <a:r>
              <a:rPr lang="el-GR" sz="1800" dirty="0" smtClean="0"/>
              <a:t>Στο μάθημα του εξαμήνου θα προσπαθήσουμε να </a:t>
            </a:r>
            <a:r>
              <a:rPr lang="el-GR" sz="1800" b="1" dirty="0" smtClean="0"/>
              <a:t>διερευνήσουμε και να κατανοήσουμε το  «γιατί» &amp; «πώς»  της εκπαιδευτικής διαδικασίας:</a:t>
            </a:r>
            <a:endParaRPr lang="el-GR" sz="1800" dirty="0" smtClean="0"/>
          </a:p>
          <a:p>
            <a:pPr lvl="0"/>
            <a:endParaRPr lang="el-GR" sz="1800" b="1" dirty="0" smtClean="0"/>
          </a:p>
          <a:p>
            <a:pPr lvl="0"/>
            <a:r>
              <a:rPr lang="el-GR" sz="1800" b="1" dirty="0" smtClean="0"/>
              <a:t>1. Ο χώρος</a:t>
            </a:r>
            <a:r>
              <a:rPr lang="en-US" sz="1800" b="1" dirty="0" smtClean="0"/>
              <a:t> </a:t>
            </a:r>
            <a:r>
              <a:rPr lang="el-GR" sz="1800" b="1" dirty="0" smtClean="0"/>
              <a:t>ως πλαίσιο </a:t>
            </a:r>
            <a:r>
              <a:rPr lang="el-GR" sz="1800" dirty="0" smtClean="0"/>
              <a:t>που ενεργοποιεί τα ενδιαφέροντα των παιδιών  και βοηθάει στην γνωστική, συναισθηματική , κοινωνική ανάπτυξη τους.</a:t>
            </a:r>
          </a:p>
          <a:p>
            <a:pPr lvl="0"/>
            <a:endParaRPr lang="el-GR" sz="1800" b="1" dirty="0" smtClean="0"/>
          </a:p>
          <a:p>
            <a:pPr lvl="0"/>
            <a:r>
              <a:rPr lang="el-GR" sz="1800" b="1" dirty="0" smtClean="0"/>
              <a:t>2. Η παρατήρηση ως εργαλείο </a:t>
            </a:r>
            <a:r>
              <a:rPr lang="el-GR" sz="1800" dirty="0" smtClean="0"/>
              <a:t>που βοηθά τον εκπαιδευτικό να κατανοεί την μαθησιακή διαδικασία, να στοχάζεται, να σχεδιάζει, να δοκιμάζει και να </a:t>
            </a:r>
            <a:r>
              <a:rPr lang="el-GR" sz="1800" dirty="0" err="1" smtClean="0"/>
              <a:t>αναστοχάζεται</a:t>
            </a:r>
            <a:r>
              <a:rPr lang="el-GR" sz="1800" dirty="0" smtClean="0"/>
              <a:t> στις πρακτικές του.</a:t>
            </a:r>
          </a:p>
          <a:p>
            <a:pPr lvl="0"/>
            <a:r>
              <a:rPr lang="el-GR" sz="1800" b="1" dirty="0" smtClean="0"/>
              <a:t>Κοινοί άξονες</a:t>
            </a:r>
            <a:r>
              <a:rPr lang="el-GR" sz="1800" dirty="0" smtClean="0"/>
              <a:t>: Θεσμικό –Εκπαιδευτικό –Κοινωνικό πλαίσιο της τάξης</a:t>
            </a:r>
          </a:p>
          <a:p>
            <a:pPr lvl="0"/>
            <a:endParaRPr lang="el-GR" sz="1800" b="1" dirty="0" smtClean="0"/>
          </a:p>
          <a:p>
            <a:pPr lvl="0"/>
            <a:r>
              <a:rPr lang="el-GR" sz="1800" b="1" dirty="0" smtClean="0"/>
              <a:t>3. Ρόλος νηπιαγωγού </a:t>
            </a:r>
            <a:r>
              <a:rPr lang="el-GR" sz="1800" dirty="0" smtClean="0"/>
              <a:t> -Ανάπτυξη μαθησιακών δραστηριοτήτων –Διερεύνηση και </a:t>
            </a:r>
            <a:r>
              <a:rPr lang="el-GR" sz="1800" dirty="0" err="1" smtClean="0"/>
              <a:t>αναστοχασμός</a:t>
            </a:r>
            <a:endParaRPr lang="el-GR" sz="1800" dirty="0" smtClean="0"/>
          </a:p>
          <a:p>
            <a:pPr lvl="0"/>
            <a:r>
              <a:rPr lang="el-GR" sz="1800" b="1" dirty="0" smtClean="0"/>
              <a:t>4. Διαλογικές και συμμετοχικές πρακτικές</a:t>
            </a:r>
          </a:p>
          <a:p>
            <a:pPr lvl="0"/>
            <a:endParaRPr lang="el-GR" sz="1800" b="1" dirty="0" smtClean="0"/>
          </a:p>
          <a:p>
            <a:pPr lvl="0"/>
            <a:r>
              <a:rPr lang="el-GR" sz="1800" b="1" dirty="0" smtClean="0"/>
              <a:t>5.</a:t>
            </a:r>
            <a:r>
              <a:rPr lang="el-GR" sz="1800" dirty="0" smtClean="0"/>
              <a:t> Οργάνωση και </a:t>
            </a:r>
            <a:r>
              <a:rPr lang="el-GR" sz="1800" b="1" dirty="0" smtClean="0"/>
              <a:t>παράμετροι της εκπαιδευτικής διαδικασίας</a:t>
            </a:r>
          </a:p>
          <a:p>
            <a:pPr lvl="0"/>
            <a:endParaRPr lang="el-GR" sz="1800" b="1" dirty="0" smtClean="0"/>
          </a:p>
          <a:p>
            <a:pPr lvl="0"/>
            <a:r>
              <a:rPr lang="el-GR" sz="1800" b="1" dirty="0" smtClean="0"/>
              <a:t>6. Συμμετοχή</a:t>
            </a:r>
            <a:r>
              <a:rPr lang="el-GR" sz="1800" dirty="0" smtClean="0"/>
              <a:t> /κινητοποίηση των παιδιών (μέσα σε ένα ανοικτό /κλειστό πλαίσιο δράσης)</a:t>
            </a:r>
          </a:p>
          <a:p>
            <a:pPr lvl="0"/>
            <a:r>
              <a:rPr lang="el-GR" sz="1800" b="1" dirty="0" smtClean="0"/>
              <a:t>7. Επικοινωνία &amp; αλληλεπίδραση στην τάξη</a:t>
            </a:r>
            <a:r>
              <a:rPr lang="el-GR" sz="1800" dirty="0" smtClean="0"/>
              <a:t>-κοινωνικές σχέσεις συνομηλίκων  -κλίμα αποδοχής</a:t>
            </a:r>
          </a:p>
          <a:p>
            <a:pPr lvl="0"/>
            <a:endParaRPr lang="el-GR" sz="1800" dirty="0" smtClean="0"/>
          </a:p>
          <a:p>
            <a:pPr>
              <a:buNone/>
            </a:pPr>
            <a:r>
              <a:rPr lang="el-GR" sz="1800" dirty="0" smtClean="0"/>
              <a:t> </a:t>
            </a:r>
          </a:p>
          <a:p>
            <a:endParaRPr lang="el-GR" sz="1800" dirty="0"/>
          </a:p>
        </p:txBody>
      </p:sp>
    </p:spTree>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7215238" cy="714380"/>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Αναστοχασμός κατά την έναρξη της πρακτικής άσκησης</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7429552" cy="5857916"/>
          </a:xfrm>
        </p:spPr>
        <p:txBody>
          <a:bodyPr/>
          <a:lstStyle/>
          <a:p>
            <a:pPr>
              <a:buNone/>
            </a:pPr>
            <a:r>
              <a:rPr lang="el-GR" sz="2400" b="1" dirty="0" smtClean="0"/>
              <a:t>Μοντέλα εκπαίδευσης των υποψηφίων εκπαιδευτικών</a:t>
            </a:r>
          </a:p>
          <a:p>
            <a:pPr>
              <a:buFont typeface="Wingdings" pitchFamily="2" charset="2"/>
              <a:buChar char="ü"/>
            </a:pPr>
            <a:endParaRPr lang="el-GR" sz="1000" dirty="0" smtClean="0"/>
          </a:p>
          <a:p>
            <a:pPr>
              <a:buFont typeface="Wingdings" pitchFamily="2" charset="2"/>
              <a:buChar char="ü"/>
            </a:pPr>
            <a:r>
              <a:rPr lang="el-GR" sz="2000" b="1" dirty="0" smtClean="0">
                <a:solidFill>
                  <a:srgbClr val="FF0000"/>
                </a:solidFill>
              </a:rPr>
              <a:t>3. Το αναστοχαστικό  μοντέλο </a:t>
            </a:r>
            <a:r>
              <a:rPr lang="el-GR" sz="2000" dirty="0" smtClean="0"/>
              <a:t>τονίζει :</a:t>
            </a:r>
          </a:p>
          <a:p>
            <a:pPr lvl="1">
              <a:buFont typeface="Wingdings" pitchFamily="2" charset="2"/>
              <a:buChar char="ü"/>
            </a:pPr>
            <a:r>
              <a:rPr lang="el-GR" sz="2000" dirty="0" smtClean="0"/>
              <a:t>την απόκτηση </a:t>
            </a:r>
            <a:r>
              <a:rPr lang="el-GR" sz="2000" dirty="0" smtClean="0">
                <a:solidFill>
                  <a:srgbClr val="FF0000"/>
                </a:solidFill>
              </a:rPr>
              <a:t>ερευνητικών, στοχαστικών και συνεργατικών ικανοτήτων </a:t>
            </a:r>
            <a:r>
              <a:rPr lang="el-GR" sz="2000" dirty="0" smtClean="0"/>
              <a:t>των υποψηφίων εκπαιδευτικών </a:t>
            </a:r>
            <a:r>
              <a:rPr lang="en-US" sz="2000" dirty="0" smtClean="0"/>
              <a:t> (Zeichner, 2005).</a:t>
            </a:r>
          </a:p>
          <a:p>
            <a:pPr lvl="1">
              <a:buFont typeface="Wingdings" pitchFamily="2" charset="2"/>
              <a:buChar char="ü"/>
            </a:pPr>
            <a:endParaRPr lang="en-US" sz="1200" dirty="0" smtClean="0"/>
          </a:p>
          <a:p>
            <a:pPr lvl="1">
              <a:buFont typeface="Wingdings" pitchFamily="2" charset="2"/>
              <a:buChar char="ü"/>
            </a:pPr>
            <a:r>
              <a:rPr lang="el-GR" sz="2000" dirty="0" smtClean="0"/>
              <a:t>Στόχος</a:t>
            </a:r>
            <a:r>
              <a:rPr lang="en-US" sz="2000" dirty="0" smtClean="0"/>
              <a:t> </a:t>
            </a:r>
            <a:r>
              <a:rPr lang="el-GR" sz="2000" dirty="0" smtClean="0"/>
              <a:t>: </a:t>
            </a:r>
            <a:r>
              <a:rPr lang="en-US" sz="2000" b="1" dirty="0" smtClean="0"/>
              <a:t>(1) </a:t>
            </a:r>
            <a:r>
              <a:rPr lang="el-GR" sz="2000" b="1" dirty="0" smtClean="0"/>
              <a:t>να τους εξοπλίσει</a:t>
            </a:r>
            <a:endParaRPr lang="en-US" sz="2000" b="1" dirty="0" smtClean="0"/>
          </a:p>
          <a:p>
            <a:pPr lvl="3">
              <a:buFont typeface="Wingdings" pitchFamily="2" charset="2"/>
              <a:buChar char="ü"/>
            </a:pPr>
            <a:r>
              <a:rPr lang="el-GR" sz="1800" b="1" i="1" dirty="0" smtClean="0"/>
              <a:t> </a:t>
            </a:r>
            <a:r>
              <a:rPr lang="el-GR" sz="1800" i="1" dirty="0" smtClean="0"/>
              <a:t>με την αναγκαία </a:t>
            </a:r>
            <a:r>
              <a:rPr lang="el-GR" sz="1800" i="1" dirty="0" smtClean="0">
                <a:solidFill>
                  <a:srgbClr val="FF0000"/>
                </a:solidFill>
              </a:rPr>
              <a:t>θεωρητική υποδομή </a:t>
            </a:r>
            <a:r>
              <a:rPr lang="el-GR" sz="1800" i="1" dirty="0" smtClean="0"/>
              <a:t>για να </a:t>
            </a:r>
            <a:r>
              <a:rPr lang="el-GR" sz="1800" i="1" dirty="0" smtClean="0">
                <a:solidFill>
                  <a:srgbClr val="FF0000"/>
                </a:solidFill>
              </a:rPr>
              <a:t>κατανοούν </a:t>
            </a:r>
            <a:r>
              <a:rPr lang="el-GR" sz="1800" i="1" dirty="0" smtClean="0"/>
              <a:t>και να </a:t>
            </a:r>
            <a:r>
              <a:rPr lang="el-GR" sz="1800" i="1" dirty="0" smtClean="0">
                <a:solidFill>
                  <a:srgbClr val="FF0000"/>
                </a:solidFill>
              </a:rPr>
              <a:t>αναλύουν </a:t>
            </a:r>
            <a:r>
              <a:rPr lang="el-GR" sz="1800" i="1" dirty="0" smtClean="0"/>
              <a:t>τα δεδομένα της εκπαιδευτικής διαδικασίας, </a:t>
            </a:r>
            <a:endParaRPr lang="en-US" sz="1800" i="1" dirty="0" smtClean="0"/>
          </a:p>
          <a:p>
            <a:pPr lvl="3">
              <a:buNone/>
            </a:pPr>
            <a:endParaRPr lang="el-GR" sz="1800" i="1" dirty="0" smtClean="0"/>
          </a:p>
          <a:p>
            <a:pPr lvl="2">
              <a:buFont typeface="Wingdings" pitchFamily="2" charset="2"/>
              <a:buChar char="ü"/>
            </a:pPr>
            <a:r>
              <a:rPr lang="el-GR" sz="1800" dirty="0" smtClean="0"/>
              <a:t> </a:t>
            </a:r>
            <a:r>
              <a:rPr lang="en-US" sz="2000" b="1" dirty="0" smtClean="0"/>
              <a:t>(2)</a:t>
            </a:r>
            <a:r>
              <a:rPr lang="en-US" sz="2000" dirty="0" smtClean="0"/>
              <a:t> </a:t>
            </a:r>
            <a:r>
              <a:rPr lang="el-GR" sz="2000" b="1" dirty="0" smtClean="0"/>
              <a:t>να τους βοηθήσει </a:t>
            </a:r>
            <a:r>
              <a:rPr lang="el-GR" sz="2000" dirty="0" smtClean="0"/>
              <a:t>να αναπτύξουν</a:t>
            </a:r>
            <a:endParaRPr lang="en-US" sz="2000" dirty="0" smtClean="0"/>
          </a:p>
          <a:p>
            <a:pPr lvl="3">
              <a:buFont typeface="Wingdings" pitchFamily="2" charset="2"/>
              <a:buChar char="ü"/>
            </a:pPr>
            <a:r>
              <a:rPr lang="el-GR" sz="1800" dirty="0" smtClean="0"/>
              <a:t> </a:t>
            </a:r>
            <a:r>
              <a:rPr lang="el-GR" sz="1800" i="1" dirty="0" smtClean="0"/>
              <a:t>τη </a:t>
            </a:r>
            <a:r>
              <a:rPr lang="el-GR" sz="1800" i="1" dirty="0" smtClean="0">
                <a:solidFill>
                  <a:srgbClr val="FF0000"/>
                </a:solidFill>
              </a:rPr>
              <a:t>στοχαστική τους κρίση</a:t>
            </a:r>
            <a:r>
              <a:rPr lang="el-GR" sz="1800" i="1" dirty="0" smtClean="0"/>
              <a:t>,</a:t>
            </a:r>
            <a:endParaRPr lang="en-US" sz="1800" i="1" dirty="0" smtClean="0"/>
          </a:p>
          <a:p>
            <a:pPr lvl="3">
              <a:buFont typeface="Wingdings" pitchFamily="2" charset="2"/>
              <a:buChar char="ü"/>
            </a:pPr>
            <a:r>
              <a:rPr lang="el-GR" sz="1800" i="1" dirty="0" smtClean="0"/>
              <a:t> τις </a:t>
            </a:r>
            <a:r>
              <a:rPr lang="el-GR" sz="1800" i="1" dirty="0" smtClean="0">
                <a:solidFill>
                  <a:srgbClr val="FF0000"/>
                </a:solidFill>
              </a:rPr>
              <a:t>διερευνητικές</a:t>
            </a:r>
            <a:r>
              <a:rPr lang="el-GR" sz="1800" i="1" dirty="0" smtClean="0"/>
              <a:t> τους </a:t>
            </a:r>
            <a:r>
              <a:rPr lang="el-GR" sz="1800" i="1" dirty="0" smtClean="0">
                <a:solidFill>
                  <a:srgbClr val="FF0000"/>
                </a:solidFill>
              </a:rPr>
              <a:t>δεξιότητες</a:t>
            </a:r>
            <a:r>
              <a:rPr lang="el-GR" sz="1800" i="1" dirty="0" smtClean="0"/>
              <a:t>, </a:t>
            </a:r>
            <a:endParaRPr lang="en-US" sz="1800" i="1" dirty="0" smtClean="0"/>
          </a:p>
          <a:p>
            <a:pPr lvl="3">
              <a:buFont typeface="Wingdings" pitchFamily="2" charset="2"/>
              <a:buChar char="ü"/>
            </a:pPr>
            <a:r>
              <a:rPr lang="el-GR" sz="1800" i="1" dirty="0" smtClean="0"/>
              <a:t>την ικανότητα να </a:t>
            </a:r>
            <a:r>
              <a:rPr lang="el-GR" sz="1800" i="1" dirty="0" smtClean="0">
                <a:solidFill>
                  <a:srgbClr val="FF0000"/>
                </a:solidFill>
              </a:rPr>
              <a:t>διαλέγονται</a:t>
            </a:r>
            <a:r>
              <a:rPr lang="el-GR" sz="1800" i="1" dirty="0" smtClean="0"/>
              <a:t>, να </a:t>
            </a:r>
            <a:r>
              <a:rPr lang="el-GR" sz="1800" i="1" dirty="0" smtClean="0">
                <a:solidFill>
                  <a:srgbClr val="FF0000"/>
                </a:solidFill>
              </a:rPr>
              <a:t>συνθέτουν</a:t>
            </a:r>
            <a:r>
              <a:rPr lang="el-GR" sz="1800" i="1" dirty="0" smtClean="0"/>
              <a:t>, να </a:t>
            </a:r>
            <a:r>
              <a:rPr lang="el-GR" sz="1800" i="1" dirty="0" smtClean="0">
                <a:solidFill>
                  <a:srgbClr val="FF0000"/>
                </a:solidFill>
              </a:rPr>
              <a:t>συνεργάζονται </a:t>
            </a:r>
            <a:r>
              <a:rPr lang="el-GR" sz="1800" i="1" dirty="0" smtClean="0"/>
              <a:t>και </a:t>
            </a:r>
            <a:endParaRPr lang="en-US" sz="1800" i="1" dirty="0" smtClean="0"/>
          </a:p>
          <a:p>
            <a:pPr lvl="3">
              <a:buFont typeface="Wingdings" pitchFamily="2" charset="2"/>
              <a:buChar char="ü"/>
            </a:pPr>
            <a:r>
              <a:rPr lang="el-GR" sz="1800" i="1" dirty="0" smtClean="0"/>
              <a:t>να συμμετέχουν σε συλλογικές δράσεις. </a:t>
            </a:r>
          </a:p>
          <a:p>
            <a:pPr lvl="3">
              <a:buFont typeface="Wingdings" pitchFamily="2" charset="2"/>
              <a:buChar char="ü"/>
            </a:pPr>
            <a:endParaRPr lang="en-US" sz="1200" i="1" dirty="0" smtClean="0"/>
          </a:p>
          <a:p>
            <a:pPr lvl="1">
              <a:buFont typeface="Wingdings" pitchFamily="2" charset="2"/>
              <a:buChar char="ü"/>
            </a:pPr>
            <a:r>
              <a:rPr lang="el-GR" sz="2000" b="1" dirty="0" smtClean="0"/>
              <a:t>Στόχος:  </a:t>
            </a:r>
            <a:r>
              <a:rPr lang="el-GR" sz="2000" dirty="0" smtClean="0"/>
              <a:t>Να δημιουργήσει αναστοχαζόμενους επαγγελματίες  </a:t>
            </a:r>
          </a:p>
        </p:txBody>
      </p:sp>
    </p:spTree>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8358246" cy="6715148"/>
          </a:xfrm>
        </p:spPr>
        <p:txBody>
          <a:bodyPr/>
          <a:lstStyle/>
          <a:p>
            <a:pPr algn="ctr">
              <a:buNone/>
            </a:pPr>
            <a:endParaRPr lang="el-GR" sz="2400" b="1" i="1" dirty="0" smtClean="0"/>
          </a:p>
          <a:p>
            <a:pPr algn="ctr">
              <a:buNone/>
            </a:pPr>
            <a:r>
              <a:rPr lang="el-GR" sz="2400" b="1" i="1" dirty="0" smtClean="0"/>
              <a:t>Δραστηριότητα 1. </a:t>
            </a:r>
          </a:p>
          <a:p>
            <a:endParaRPr lang="el-GR" sz="2400" dirty="0" smtClean="0"/>
          </a:p>
          <a:p>
            <a:r>
              <a:rPr lang="el-GR" sz="2200" dirty="0" smtClean="0"/>
              <a:t>Με βάση το παραπάνω θεωρητικό πλαίσιο, </a:t>
            </a:r>
          </a:p>
          <a:p>
            <a:pPr lvl="1"/>
            <a:r>
              <a:rPr lang="el-GR" sz="1800" b="1" i="1" dirty="0" smtClean="0"/>
              <a:t>σε ποιο μοντέλο </a:t>
            </a:r>
            <a:r>
              <a:rPr lang="el-GR" sz="1800" i="1" dirty="0" smtClean="0"/>
              <a:t>πρακτικής άσκησης </a:t>
            </a:r>
            <a:r>
              <a:rPr lang="el-GR" sz="1800" b="1" i="1" dirty="0" smtClean="0"/>
              <a:t>θα κατέτασσες </a:t>
            </a:r>
            <a:r>
              <a:rPr lang="el-GR" sz="1800" i="1" dirty="0" smtClean="0"/>
              <a:t>τις επιδιώξεις της κάθε φοιτήτριας </a:t>
            </a:r>
          </a:p>
          <a:p>
            <a:pPr lvl="1"/>
            <a:r>
              <a:rPr lang="el-GR" sz="1800" b="1" i="1" dirty="0" smtClean="0"/>
              <a:t>όπως περιγράφονται παρακάτω </a:t>
            </a:r>
            <a:r>
              <a:rPr lang="el-GR" sz="1800" i="1" dirty="0" smtClean="0"/>
              <a:t>στις ημερολογιακές τους καταγραφές για τη σημασία που αποδίδουν στην πρακτική άσκηση;</a:t>
            </a:r>
          </a:p>
          <a:p>
            <a:endParaRPr lang="el-GR" sz="2200" dirty="0" smtClean="0"/>
          </a:p>
          <a:p>
            <a:r>
              <a:rPr lang="el-GR" sz="2200" dirty="0" smtClean="0"/>
              <a:t>Σκεφτείτε σε ομάδες </a:t>
            </a:r>
          </a:p>
          <a:p>
            <a:pPr lvl="1"/>
            <a:r>
              <a:rPr lang="el-GR" sz="1800" i="1" dirty="0" smtClean="0"/>
              <a:t>αν </a:t>
            </a:r>
            <a:r>
              <a:rPr lang="el-GR" sz="1800" b="1" i="1" dirty="0" smtClean="0"/>
              <a:t>οι δικές σας επιδιώξεις και ο ρόλος </a:t>
            </a:r>
            <a:r>
              <a:rPr lang="el-GR" sz="1800" i="1" dirty="0" smtClean="0"/>
              <a:t>που θέλετε να αναλάβετε στην πρακτική σας άσκηση, </a:t>
            </a:r>
          </a:p>
          <a:p>
            <a:pPr lvl="1"/>
            <a:r>
              <a:rPr lang="el-GR" sz="1800" i="1" dirty="0" smtClean="0"/>
              <a:t>όπως τα περιγράψατε παραπάνω (Διαφ. 22),</a:t>
            </a:r>
          </a:p>
          <a:p>
            <a:pPr lvl="1"/>
            <a:r>
              <a:rPr lang="el-GR" sz="1800" b="1" i="1" dirty="0" smtClean="0"/>
              <a:t> προσεγγίζουν </a:t>
            </a:r>
            <a:r>
              <a:rPr lang="el-GR" sz="1800" i="1" dirty="0" smtClean="0"/>
              <a:t>τον τρόπο σκέψης των δύο φοιτητριών στα επόμενα παραδείγματα. </a:t>
            </a:r>
          </a:p>
        </p:txBody>
      </p:sp>
    </p:spTree>
  </p:cSld>
  <p:clrMapOvr>
    <a:masterClrMapping/>
  </p:clrMapOvr>
  <p:transition>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8858312" cy="6715148"/>
          </a:xfrm>
        </p:spPr>
        <p:txBody>
          <a:bodyPr/>
          <a:lstStyle/>
          <a:p>
            <a:pPr algn="ctr">
              <a:buNone/>
            </a:pPr>
            <a:endParaRPr lang="el-GR" sz="2400" b="1" i="1" dirty="0" smtClean="0"/>
          </a:p>
          <a:p>
            <a:pPr algn="ctr">
              <a:buNone/>
            </a:pPr>
            <a:r>
              <a:rPr lang="el-GR" sz="2400" b="1" i="1" dirty="0" smtClean="0"/>
              <a:t>Δραστηριότητα 1. </a:t>
            </a:r>
          </a:p>
          <a:p>
            <a:endParaRPr lang="el-GR" sz="2400" dirty="0" smtClean="0"/>
          </a:p>
          <a:p>
            <a:endParaRPr lang="el-GR" sz="2400" dirty="0" smtClean="0"/>
          </a:p>
          <a:p>
            <a:endParaRPr lang="el-GR" sz="2400" dirty="0" smtClean="0"/>
          </a:p>
          <a:p>
            <a:pPr>
              <a:buNone/>
            </a:pPr>
            <a:endParaRPr lang="el-GR" sz="2400" dirty="0" smtClean="0"/>
          </a:p>
        </p:txBody>
      </p:sp>
      <p:sp>
        <p:nvSpPr>
          <p:cNvPr id="3" name="2 - Ορθογώνιο"/>
          <p:cNvSpPr/>
          <p:nvPr/>
        </p:nvSpPr>
        <p:spPr>
          <a:xfrm>
            <a:off x="1000100" y="1142984"/>
            <a:ext cx="7429552" cy="2071702"/>
          </a:xfrm>
          <a:prstGeom prst="rect">
            <a:avLst/>
          </a:prstGeom>
          <a:solidFill>
            <a:srgbClr val="D3F1E3"/>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b="1" dirty="0" smtClean="0">
                <a:solidFill>
                  <a:schemeClr val="tx1"/>
                </a:solidFill>
              </a:rPr>
              <a:t> </a:t>
            </a:r>
            <a:r>
              <a:rPr lang="el-GR" sz="1800" b="1" i="1" dirty="0" smtClean="0">
                <a:solidFill>
                  <a:schemeClr val="tx1"/>
                </a:solidFill>
              </a:rPr>
              <a:t>Η 1η φοιτήτρια ανέφερε:</a:t>
            </a:r>
          </a:p>
          <a:p>
            <a:pPr algn="ctr"/>
            <a:r>
              <a:rPr lang="el-GR" sz="1800" b="1" i="1" dirty="0" smtClean="0">
                <a:solidFill>
                  <a:schemeClr val="tx1"/>
                </a:solidFill>
              </a:rPr>
              <a:t> </a:t>
            </a:r>
          </a:p>
          <a:p>
            <a:pPr algn="ctr"/>
            <a:r>
              <a:rPr lang="el-GR" sz="1800" b="1" i="1" dirty="0" smtClean="0">
                <a:solidFill>
                  <a:schemeClr val="tx1"/>
                </a:solidFill>
              </a:rPr>
              <a:t> </a:t>
            </a:r>
            <a:r>
              <a:rPr lang="el-GR" sz="2000" dirty="0" smtClean="0">
                <a:solidFill>
                  <a:schemeClr val="tx1"/>
                </a:solidFill>
              </a:rPr>
              <a:t>«Αυτό που θεωρώ σημαντικό στην πρακτική μου άσκηση είναι να </a:t>
            </a:r>
            <a:r>
              <a:rPr lang="el-GR" sz="2000" dirty="0" smtClean="0">
                <a:solidFill>
                  <a:srgbClr val="FF0000"/>
                </a:solidFill>
              </a:rPr>
              <a:t>εφαρμόσω </a:t>
            </a:r>
            <a:r>
              <a:rPr lang="el-GR" sz="2000" dirty="0" smtClean="0">
                <a:solidFill>
                  <a:schemeClr val="tx1"/>
                </a:solidFill>
              </a:rPr>
              <a:t>όσα έμαθα από το Πανεπιστήμιο στην πράξη. Θέλω όλα όσα έχουμε διδαχτεί </a:t>
            </a:r>
            <a:r>
              <a:rPr lang="el-GR" sz="2000" dirty="0" smtClean="0">
                <a:solidFill>
                  <a:srgbClr val="FF0000"/>
                </a:solidFill>
              </a:rPr>
              <a:t>να τα δοκιμάσω </a:t>
            </a:r>
            <a:r>
              <a:rPr lang="el-GR" sz="2000" dirty="0" smtClean="0">
                <a:solidFill>
                  <a:schemeClr val="tx1"/>
                </a:solidFill>
              </a:rPr>
              <a:t>στην πράξη και </a:t>
            </a:r>
            <a:r>
              <a:rPr lang="el-GR" sz="2000" dirty="0" smtClean="0">
                <a:solidFill>
                  <a:srgbClr val="FF0000"/>
                </a:solidFill>
              </a:rPr>
              <a:t>να</a:t>
            </a:r>
            <a:r>
              <a:rPr lang="el-GR" sz="2000" b="1" dirty="0" smtClean="0">
                <a:solidFill>
                  <a:srgbClr val="FF0000"/>
                </a:solidFill>
              </a:rPr>
              <a:t> </a:t>
            </a:r>
            <a:r>
              <a:rPr lang="el-GR" sz="2000" dirty="0" smtClean="0">
                <a:solidFill>
                  <a:srgbClr val="FF0000"/>
                </a:solidFill>
              </a:rPr>
              <a:t>σχεδιάσω </a:t>
            </a:r>
            <a:r>
              <a:rPr lang="el-GR" sz="2000" dirty="0" smtClean="0">
                <a:solidFill>
                  <a:schemeClr val="tx1"/>
                </a:solidFill>
              </a:rPr>
              <a:t>ενδιαφέροντα εκπαιδευτικά προγράμματα για τα παιδιά».</a:t>
            </a:r>
          </a:p>
        </p:txBody>
      </p:sp>
      <p:sp>
        <p:nvSpPr>
          <p:cNvPr id="4" name="3 - Ορθογώνιο"/>
          <p:cNvSpPr/>
          <p:nvPr/>
        </p:nvSpPr>
        <p:spPr>
          <a:xfrm>
            <a:off x="928662" y="3643314"/>
            <a:ext cx="7429552" cy="2500330"/>
          </a:xfrm>
          <a:prstGeom prst="rect">
            <a:avLst/>
          </a:prstGeom>
          <a:solidFill>
            <a:srgbClr val="D3F1E3"/>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b="1" dirty="0" smtClean="0">
                <a:solidFill>
                  <a:schemeClr val="tx1"/>
                </a:solidFill>
              </a:rPr>
              <a:t> </a:t>
            </a:r>
            <a:r>
              <a:rPr lang="el-GR" sz="1800" b="1" i="1" dirty="0" smtClean="0">
                <a:solidFill>
                  <a:schemeClr val="tx1"/>
                </a:solidFill>
              </a:rPr>
              <a:t>Η 2η φοιτήτρια ανέφερε:</a:t>
            </a:r>
          </a:p>
          <a:p>
            <a:pPr algn="ctr"/>
            <a:r>
              <a:rPr lang="el-GR" sz="2000" dirty="0" smtClean="0">
                <a:solidFill>
                  <a:schemeClr val="tx1"/>
                </a:solidFill>
              </a:rPr>
              <a:t>«Η</a:t>
            </a:r>
            <a:r>
              <a:rPr lang="en-US" sz="2000" dirty="0" smtClean="0">
                <a:solidFill>
                  <a:schemeClr val="tx1"/>
                </a:solidFill>
              </a:rPr>
              <a:t> </a:t>
            </a:r>
            <a:r>
              <a:rPr lang="el-GR" sz="2000" dirty="0" smtClean="0">
                <a:solidFill>
                  <a:schemeClr val="tx1"/>
                </a:solidFill>
              </a:rPr>
              <a:t>πράξη απέχει πολύ από τη θεωρία. Στην πρακτική μου άσκηση θα δω </a:t>
            </a:r>
            <a:r>
              <a:rPr lang="el-GR" sz="2000" dirty="0" smtClean="0">
                <a:solidFill>
                  <a:srgbClr val="FF0000"/>
                </a:solidFill>
              </a:rPr>
              <a:t>πώς η νηπιαγωγός της τάξης οργανώνει </a:t>
            </a:r>
            <a:r>
              <a:rPr lang="el-GR" sz="2000" dirty="0" smtClean="0">
                <a:solidFill>
                  <a:schemeClr val="tx1"/>
                </a:solidFill>
              </a:rPr>
              <a:t>δραστηριότητες με τα παιδιά και πώς εξασφαλίζει την προσοχή τους. Θα προσπαθήσω και εγώ </a:t>
            </a:r>
            <a:r>
              <a:rPr lang="el-GR" sz="2000" dirty="0" smtClean="0">
                <a:solidFill>
                  <a:srgbClr val="FF0000"/>
                </a:solidFill>
              </a:rPr>
              <a:t>να ακολουθήσω </a:t>
            </a:r>
            <a:r>
              <a:rPr lang="el-GR" sz="2000" dirty="0" smtClean="0">
                <a:solidFill>
                  <a:schemeClr val="tx1"/>
                </a:solidFill>
              </a:rPr>
              <a:t>τον ίδιο τρόπο </a:t>
            </a:r>
            <a:r>
              <a:rPr lang="el-GR" sz="2000" dirty="0" smtClean="0">
                <a:solidFill>
                  <a:srgbClr val="FF0000"/>
                </a:solidFill>
              </a:rPr>
              <a:t>για να έχω καλά </a:t>
            </a:r>
            <a:r>
              <a:rPr lang="el-GR" sz="2000" dirty="0" smtClean="0">
                <a:solidFill>
                  <a:schemeClr val="tx1"/>
                </a:solidFill>
              </a:rPr>
              <a:t>αποτελέσματα».</a:t>
            </a:r>
          </a:p>
          <a:p>
            <a:pPr algn="ctr"/>
            <a:endParaRPr lang="el-GR" sz="1800" dirty="0">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428604"/>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Αναστοχασμός κατά την έναρξη της πρακτικής άσκησης</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428604"/>
            <a:ext cx="9144000" cy="6429396"/>
          </a:xfrm>
        </p:spPr>
        <p:txBody>
          <a:bodyPr/>
          <a:lstStyle/>
          <a:p>
            <a:pPr>
              <a:buNone/>
            </a:pPr>
            <a:endParaRPr lang="el-GR" sz="1800" dirty="0" smtClean="0"/>
          </a:p>
          <a:p>
            <a:pPr>
              <a:buNone/>
            </a:pPr>
            <a:endParaRPr lang="el-GR" sz="1800" dirty="0" smtClean="0"/>
          </a:p>
          <a:p>
            <a:pPr>
              <a:buNone/>
            </a:pPr>
            <a:endParaRPr lang="el-GR" sz="1800" dirty="0" smtClean="0"/>
          </a:p>
          <a:p>
            <a:endParaRPr lang="el-GR" sz="1800" dirty="0" smtClean="0"/>
          </a:p>
          <a:p>
            <a:endParaRPr lang="el-GR" sz="1800" dirty="0" smtClean="0"/>
          </a:p>
          <a:p>
            <a:endParaRPr lang="el-GR" sz="1800" dirty="0" smtClean="0"/>
          </a:p>
          <a:p>
            <a:endParaRPr lang="el-GR" sz="1800" dirty="0" smtClean="0"/>
          </a:p>
          <a:p>
            <a:endParaRPr lang="el-GR" sz="1800" dirty="0" smtClean="0"/>
          </a:p>
          <a:p>
            <a:endParaRPr lang="el-GR" sz="1800" smtClean="0"/>
          </a:p>
          <a:p>
            <a:endParaRPr lang="el-GR" sz="1800" smtClean="0"/>
          </a:p>
        </p:txBody>
      </p:sp>
      <p:sp>
        <p:nvSpPr>
          <p:cNvPr id="5" name="4 - Ορθογώνιο"/>
          <p:cNvSpPr/>
          <p:nvPr/>
        </p:nvSpPr>
        <p:spPr>
          <a:xfrm>
            <a:off x="0" y="642918"/>
            <a:ext cx="9144000" cy="857256"/>
          </a:xfrm>
          <a:prstGeom prst="rect">
            <a:avLst/>
          </a:prstGeom>
          <a:solidFill>
            <a:srgbClr val="FFDDFF"/>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b="1" dirty="0" smtClean="0">
              <a:solidFill>
                <a:schemeClr val="tx1"/>
              </a:solidFill>
            </a:endParaRPr>
          </a:p>
          <a:p>
            <a:pPr algn="ctr"/>
            <a:r>
              <a:rPr lang="el-GR" b="1" dirty="0" smtClean="0">
                <a:solidFill>
                  <a:schemeClr val="tx1"/>
                </a:solidFill>
              </a:rPr>
              <a:t>Γ. </a:t>
            </a:r>
            <a:r>
              <a:rPr lang="el-GR" i="1" dirty="0" smtClean="0">
                <a:solidFill>
                  <a:schemeClr val="tx1"/>
                </a:solidFill>
              </a:rPr>
              <a:t>Οικοδομώντας τις παιδαγωγικές μας αξίες μέσα από τις ιστορίες ζωής (</a:t>
            </a:r>
            <a:r>
              <a:rPr lang="el-GR" i="1" dirty="0" err="1" smtClean="0">
                <a:solidFill>
                  <a:schemeClr val="tx1"/>
                </a:solidFill>
              </a:rPr>
              <a:t>Διαφ</a:t>
            </a:r>
            <a:r>
              <a:rPr lang="el-GR" i="1" dirty="0" smtClean="0">
                <a:solidFill>
                  <a:schemeClr val="tx1"/>
                </a:solidFill>
              </a:rPr>
              <a:t>: 33-36).</a:t>
            </a:r>
          </a:p>
          <a:p>
            <a:pPr algn="ctr"/>
            <a:endParaRPr lang="el-GR" dirty="0" smtClean="0">
              <a:solidFill>
                <a:schemeClr val="tx1"/>
              </a:solidFill>
            </a:endParaRPr>
          </a:p>
          <a:p>
            <a:pPr algn="ctr"/>
            <a:endParaRPr lang="el-GR" sz="1600" dirty="0">
              <a:solidFill>
                <a:srgbClr val="FFFF00"/>
              </a:solidFill>
            </a:endParaRPr>
          </a:p>
        </p:txBody>
      </p:sp>
      <p:sp>
        <p:nvSpPr>
          <p:cNvPr id="6" name="5 - Ορθογώνιο"/>
          <p:cNvSpPr/>
          <p:nvPr/>
        </p:nvSpPr>
        <p:spPr>
          <a:xfrm>
            <a:off x="0" y="1714488"/>
            <a:ext cx="4357686" cy="2214578"/>
          </a:xfrm>
          <a:prstGeom prst="rect">
            <a:avLst/>
          </a:prstGeom>
          <a:solidFill>
            <a:srgbClr val="D3F1E3"/>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l-GR" sz="1600" b="1" dirty="0" smtClean="0">
              <a:solidFill>
                <a:schemeClr val="tx1"/>
              </a:solidFill>
            </a:endParaRPr>
          </a:p>
          <a:p>
            <a:r>
              <a:rPr lang="el-GR" sz="1600" b="1" dirty="0" smtClean="0">
                <a:solidFill>
                  <a:schemeClr val="tx1"/>
                </a:solidFill>
              </a:rPr>
              <a:t>Η ανάπτυξη της προσωπικής μας ταυτότητας </a:t>
            </a:r>
            <a:r>
              <a:rPr lang="el-GR" sz="1600" dirty="0" smtClean="0">
                <a:solidFill>
                  <a:schemeClr val="tx1"/>
                </a:solidFill>
              </a:rPr>
              <a:t>θεμελιώνεται με βάση </a:t>
            </a:r>
          </a:p>
          <a:p>
            <a:pPr>
              <a:buFont typeface="Wingdings" pitchFamily="2" charset="2"/>
              <a:buChar char="ü"/>
            </a:pPr>
            <a:r>
              <a:rPr lang="el-GR" sz="1600" dirty="0" smtClean="0">
                <a:solidFill>
                  <a:srgbClr val="FF0000"/>
                </a:solidFill>
              </a:rPr>
              <a:t>τις προσωπικές εμπειρίες ζωής </a:t>
            </a:r>
            <a:r>
              <a:rPr lang="el-GR" sz="1600" dirty="0" smtClean="0">
                <a:solidFill>
                  <a:schemeClr val="tx1"/>
                </a:solidFill>
              </a:rPr>
              <a:t>(παιδική ηλικία, οικογένεια, φίλοι και άλλοι σημαντικοί άνθρωποι),</a:t>
            </a:r>
          </a:p>
          <a:p>
            <a:r>
              <a:rPr lang="el-GR" sz="1600" dirty="0" smtClean="0">
                <a:solidFill>
                  <a:schemeClr val="tx1"/>
                </a:solidFill>
              </a:rPr>
              <a:t> </a:t>
            </a:r>
          </a:p>
          <a:p>
            <a:pPr>
              <a:buFont typeface="Wingdings" pitchFamily="2" charset="2"/>
              <a:buChar char="ü"/>
            </a:pPr>
            <a:r>
              <a:rPr lang="el-GR" sz="1600" dirty="0" smtClean="0">
                <a:solidFill>
                  <a:schemeClr val="tx1"/>
                </a:solidFill>
              </a:rPr>
              <a:t>μέσα από τις οποίες </a:t>
            </a:r>
            <a:r>
              <a:rPr lang="el-GR" sz="1600" dirty="0" smtClean="0">
                <a:solidFill>
                  <a:srgbClr val="FF0000"/>
                </a:solidFill>
              </a:rPr>
              <a:t>κατασκευάζονται τα προσωπικά «πιστεύω» </a:t>
            </a:r>
            <a:r>
              <a:rPr lang="el-GR" sz="1600" dirty="0" smtClean="0">
                <a:solidFill>
                  <a:schemeClr val="tx1"/>
                </a:solidFill>
              </a:rPr>
              <a:t>τα οποία πολλές φορές συνδέονται με επαγγελματικά ζητήματα (</a:t>
            </a:r>
            <a:r>
              <a:rPr lang="en-US" sz="1600" dirty="0" smtClean="0">
                <a:solidFill>
                  <a:schemeClr val="tx1"/>
                </a:solidFill>
              </a:rPr>
              <a:t>Delory-Momberger,</a:t>
            </a:r>
            <a:r>
              <a:rPr lang="el-GR" sz="1600" dirty="0" smtClean="0">
                <a:solidFill>
                  <a:schemeClr val="tx1"/>
                </a:solidFill>
              </a:rPr>
              <a:t> 2000).</a:t>
            </a:r>
          </a:p>
          <a:p>
            <a:pPr algn="ctr"/>
            <a:endParaRPr lang="el-GR" sz="2000" dirty="0" smtClean="0">
              <a:solidFill>
                <a:schemeClr val="tx1"/>
              </a:solidFill>
            </a:endParaRPr>
          </a:p>
        </p:txBody>
      </p:sp>
      <p:sp>
        <p:nvSpPr>
          <p:cNvPr id="7" name="6 - Ορθογώνιο"/>
          <p:cNvSpPr/>
          <p:nvPr/>
        </p:nvSpPr>
        <p:spPr>
          <a:xfrm>
            <a:off x="2214546" y="4152880"/>
            <a:ext cx="4500594" cy="2490830"/>
          </a:xfrm>
          <a:prstGeom prst="rect">
            <a:avLst/>
          </a:prstGeom>
          <a:solidFill>
            <a:srgbClr val="D3F1E3"/>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l-GR" sz="1600" dirty="0" smtClean="0">
              <a:solidFill>
                <a:schemeClr val="tx1"/>
              </a:solidFill>
            </a:endParaRPr>
          </a:p>
          <a:p>
            <a:endParaRPr lang="el-GR" sz="1600" b="1" dirty="0" smtClean="0">
              <a:solidFill>
                <a:schemeClr val="tx1"/>
              </a:solidFill>
            </a:endParaRPr>
          </a:p>
          <a:p>
            <a:r>
              <a:rPr lang="el-GR" sz="1600" b="1" dirty="0" smtClean="0">
                <a:solidFill>
                  <a:schemeClr val="tx1"/>
                </a:solidFill>
              </a:rPr>
              <a:t>Οι «ιστορίες ζωής» ή αλλιώς «βιογραφική προσέγγιση» </a:t>
            </a:r>
            <a:r>
              <a:rPr lang="el-GR" sz="1600" dirty="0" smtClean="0">
                <a:solidFill>
                  <a:schemeClr val="tx1"/>
                </a:solidFill>
              </a:rPr>
              <a:t>αναφέρονται </a:t>
            </a:r>
            <a:endParaRPr lang="en-US" sz="1600" dirty="0" smtClean="0">
              <a:solidFill>
                <a:schemeClr val="tx1"/>
              </a:solidFill>
            </a:endParaRPr>
          </a:p>
          <a:p>
            <a:pPr>
              <a:buFont typeface="Wingdings" pitchFamily="2" charset="2"/>
              <a:buChar char="ü"/>
            </a:pPr>
            <a:r>
              <a:rPr lang="el-GR" sz="1600" dirty="0" smtClean="0">
                <a:solidFill>
                  <a:srgbClr val="FF0000"/>
                </a:solidFill>
              </a:rPr>
              <a:t>στις ιστορίες και τις εμπειρίες που έχουν επηρεάσει </a:t>
            </a:r>
            <a:r>
              <a:rPr lang="el-GR" sz="1600" dirty="0" smtClean="0">
                <a:solidFill>
                  <a:schemeClr val="tx1"/>
                </a:solidFill>
              </a:rPr>
              <a:t>τις προσωπικές/επαγγελματικές ερμηνείες και πρακτικές της διδασκαλίας και μάθησης και </a:t>
            </a:r>
          </a:p>
          <a:p>
            <a:endParaRPr lang="el-GR" sz="1600" dirty="0" smtClean="0">
              <a:solidFill>
                <a:schemeClr val="tx1"/>
              </a:solidFill>
            </a:endParaRPr>
          </a:p>
          <a:p>
            <a:pPr>
              <a:buFont typeface="Wingdings" pitchFamily="2" charset="2"/>
              <a:buChar char="ü"/>
            </a:pPr>
            <a:r>
              <a:rPr lang="el-GR" sz="1600" dirty="0" smtClean="0">
                <a:solidFill>
                  <a:schemeClr val="tx1"/>
                </a:solidFill>
              </a:rPr>
              <a:t>μπορούν να μας χρησιμεύσουν ως σημαντικά </a:t>
            </a:r>
            <a:r>
              <a:rPr lang="el-GR" sz="1600" dirty="0" smtClean="0">
                <a:solidFill>
                  <a:srgbClr val="FF0000"/>
                </a:solidFill>
              </a:rPr>
              <a:t>εργαλεία κατανόησης των εαυτών μας </a:t>
            </a:r>
            <a:r>
              <a:rPr lang="el-GR" sz="1600" dirty="0" smtClean="0">
                <a:solidFill>
                  <a:schemeClr val="tx1"/>
                </a:solidFill>
              </a:rPr>
              <a:t>τόσο ως προσώπων όσο και ως επαγγελματιών.</a:t>
            </a:r>
          </a:p>
          <a:p>
            <a:pPr>
              <a:buNone/>
            </a:pPr>
            <a:endParaRPr lang="el-GR" sz="1600" dirty="0" smtClean="0">
              <a:solidFill>
                <a:schemeClr val="tx1"/>
              </a:solidFill>
            </a:endParaRPr>
          </a:p>
          <a:p>
            <a:pPr algn="ctr"/>
            <a:endParaRPr lang="el-GR" sz="1600" dirty="0" smtClean="0">
              <a:solidFill>
                <a:schemeClr val="tx1"/>
              </a:solidFill>
            </a:endParaRPr>
          </a:p>
        </p:txBody>
      </p:sp>
      <p:sp>
        <p:nvSpPr>
          <p:cNvPr id="8" name="7 - Ορθογώνιο"/>
          <p:cNvSpPr/>
          <p:nvPr/>
        </p:nvSpPr>
        <p:spPr>
          <a:xfrm>
            <a:off x="4572000" y="1714488"/>
            <a:ext cx="4572000" cy="2214578"/>
          </a:xfrm>
          <a:prstGeom prst="rect">
            <a:avLst/>
          </a:prstGeom>
          <a:solidFill>
            <a:srgbClr val="D3F1E3"/>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l-GR" sz="1600" dirty="0" smtClean="0">
              <a:solidFill>
                <a:schemeClr val="tx1"/>
              </a:solidFill>
            </a:endParaRPr>
          </a:p>
          <a:p>
            <a:r>
              <a:rPr lang="el-GR" sz="1600" dirty="0" smtClean="0">
                <a:solidFill>
                  <a:schemeClr val="tx1"/>
                </a:solidFill>
              </a:rPr>
              <a:t>Κατά τον ίδιο τρόπο, λοιπόν, </a:t>
            </a:r>
            <a:r>
              <a:rPr lang="el-GR" sz="1600" b="1" dirty="0" smtClean="0">
                <a:solidFill>
                  <a:schemeClr val="tx1"/>
                </a:solidFill>
              </a:rPr>
              <a:t>οι ταυτότητες των εκπαιδευτικών </a:t>
            </a:r>
            <a:r>
              <a:rPr lang="el-GR" sz="1600" dirty="0" smtClean="0">
                <a:solidFill>
                  <a:schemeClr val="tx1"/>
                </a:solidFill>
              </a:rPr>
              <a:t>αναφέρονται </a:t>
            </a:r>
          </a:p>
          <a:p>
            <a:pPr>
              <a:buFont typeface="Wingdings" pitchFamily="2" charset="2"/>
              <a:buChar char="ü"/>
            </a:pPr>
            <a:r>
              <a:rPr lang="el-GR" sz="1600" dirty="0" smtClean="0">
                <a:solidFill>
                  <a:srgbClr val="FF0000"/>
                </a:solidFill>
              </a:rPr>
              <a:t>στις διαφορετικές οπτικές</a:t>
            </a:r>
            <a:r>
              <a:rPr lang="el-GR" sz="1600" dirty="0" smtClean="0">
                <a:solidFill>
                  <a:schemeClr val="tx1"/>
                </a:solidFill>
              </a:rPr>
              <a:t> που έχουν τα άτομα για τους </a:t>
            </a:r>
            <a:r>
              <a:rPr lang="el-GR" sz="1600" dirty="0" smtClean="0">
                <a:solidFill>
                  <a:srgbClr val="FF0000"/>
                </a:solidFill>
              </a:rPr>
              <a:t>εαυτούς </a:t>
            </a:r>
            <a:r>
              <a:rPr lang="el-GR" sz="1600" dirty="0" smtClean="0">
                <a:solidFill>
                  <a:schemeClr val="tx1"/>
                </a:solidFill>
              </a:rPr>
              <a:t>τους ως εκπαιδευτικοί και</a:t>
            </a:r>
          </a:p>
          <a:p>
            <a:pPr>
              <a:buFont typeface="Wingdings" pitchFamily="2" charset="2"/>
              <a:buChar char="ü"/>
            </a:pPr>
            <a:endParaRPr lang="el-GR" sz="1600" dirty="0" smtClean="0">
              <a:solidFill>
                <a:schemeClr val="tx1"/>
              </a:solidFill>
            </a:endParaRPr>
          </a:p>
          <a:p>
            <a:pPr>
              <a:buFont typeface="Wingdings" pitchFamily="2" charset="2"/>
              <a:buChar char="ü"/>
            </a:pPr>
            <a:r>
              <a:rPr lang="el-GR" sz="1600" dirty="0" smtClean="0">
                <a:solidFill>
                  <a:schemeClr val="tx1"/>
                </a:solidFill>
              </a:rPr>
              <a:t>στο </a:t>
            </a:r>
            <a:r>
              <a:rPr lang="el-GR" sz="1600" dirty="0" smtClean="0">
                <a:solidFill>
                  <a:srgbClr val="FF0000"/>
                </a:solidFill>
              </a:rPr>
              <a:t>πώς η αυτοεικόνα τους αλλάζει </a:t>
            </a:r>
            <a:r>
              <a:rPr lang="el-GR" sz="1600" dirty="0" smtClean="0">
                <a:solidFill>
                  <a:schemeClr val="tx1"/>
                </a:solidFill>
              </a:rPr>
              <a:t>με την πάροδο του χρόνου και μέσα στα διάφορα περιβάλλοντα (</a:t>
            </a:r>
            <a:r>
              <a:rPr lang="en-US" sz="1600" dirty="0" smtClean="0">
                <a:solidFill>
                  <a:schemeClr val="tx1"/>
                </a:solidFill>
              </a:rPr>
              <a:t>Kompf et al, </a:t>
            </a:r>
            <a:r>
              <a:rPr lang="el-GR" sz="1600" dirty="0" smtClean="0">
                <a:solidFill>
                  <a:schemeClr val="tx1"/>
                </a:solidFill>
              </a:rPr>
              <a:t>1996). </a:t>
            </a:r>
          </a:p>
          <a:p>
            <a:pPr>
              <a:buFont typeface="Wingdings" pitchFamily="2" charset="2"/>
              <a:buChar char="ü"/>
            </a:pPr>
            <a:endParaRPr lang="el-GR" sz="1600" dirty="0" smtClean="0">
              <a:solidFill>
                <a:schemeClr val="tx1"/>
              </a:solidFill>
            </a:endParaRPr>
          </a:p>
          <a:p>
            <a:pPr>
              <a:buFont typeface="Wingdings" pitchFamily="2" charset="2"/>
              <a:buChar char="ü"/>
            </a:pPr>
            <a:endParaRPr lang="en-US" sz="1600" dirty="0" smtClean="0">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8858312" cy="6715148"/>
          </a:xfrm>
        </p:spPr>
        <p:txBody>
          <a:bodyPr/>
          <a:lstStyle/>
          <a:p>
            <a:pPr algn="ctr">
              <a:buNone/>
            </a:pPr>
            <a:endParaRPr lang="el-GR" sz="2400" b="1" i="1" dirty="0" smtClean="0"/>
          </a:p>
          <a:p>
            <a:pPr algn="ctr">
              <a:buNone/>
            </a:pPr>
            <a:r>
              <a:rPr lang="el-GR" sz="2400" b="1" i="1" dirty="0" smtClean="0"/>
              <a:t>Δραστηριότητα 1. </a:t>
            </a:r>
          </a:p>
          <a:p>
            <a:endParaRPr lang="el-GR" sz="2000" dirty="0" smtClean="0"/>
          </a:p>
          <a:p>
            <a:r>
              <a:rPr lang="el-GR" sz="2000" b="1" dirty="0" smtClean="0"/>
              <a:t>Κάνε έναν νοητικό χάρτη </a:t>
            </a:r>
            <a:r>
              <a:rPr lang="el-GR" sz="2000" dirty="0" smtClean="0"/>
              <a:t>που να δείχνει </a:t>
            </a:r>
            <a:r>
              <a:rPr lang="el-GR" sz="2000" dirty="0" smtClean="0">
                <a:solidFill>
                  <a:srgbClr val="FF0000"/>
                </a:solidFill>
              </a:rPr>
              <a:t>τους δικούς σου λόγους με τους οποίους επέλεξες το Τμήμα όπου φοιτάς.</a:t>
            </a:r>
          </a:p>
          <a:p>
            <a:pPr>
              <a:buNone/>
            </a:pPr>
            <a:r>
              <a:rPr lang="el-GR" sz="2000" dirty="0" smtClean="0">
                <a:solidFill>
                  <a:srgbClr val="FF0000"/>
                </a:solidFill>
              </a:rPr>
              <a:t>	</a:t>
            </a:r>
            <a:r>
              <a:rPr lang="el-GR" sz="1600" dirty="0" smtClean="0"/>
              <a:t> (Ένας νοητικός χάρτης είναι ένα διάγραμμα που αναπαριστά λέξεις, ιδέες, δραστηριότητες ή άλλες έννοιες που </a:t>
            </a:r>
            <a:r>
              <a:rPr lang="el-GR" sz="1600" b="1" dirty="0" smtClean="0"/>
              <a:t>συνδέονται με την κεντρική λέξη ή ιδέα </a:t>
            </a:r>
            <a:r>
              <a:rPr lang="el-GR" sz="1600" dirty="0" smtClean="0"/>
              <a:t>και είναι τοποθετημένες γύρω από το κεντρικό αυτό σημείο). </a:t>
            </a:r>
          </a:p>
          <a:p>
            <a:r>
              <a:rPr lang="el-GR" sz="2000" dirty="0" smtClean="0"/>
              <a:t>Σ' αυτόν τον νοητικό χάρτη λοιπόν προσπάθησε </a:t>
            </a:r>
            <a:r>
              <a:rPr lang="el-GR" sz="2000" b="1" dirty="0" smtClean="0"/>
              <a:t>να υπογραμμίσεις </a:t>
            </a:r>
            <a:r>
              <a:rPr lang="el-GR" sz="2000" dirty="0" smtClean="0"/>
              <a:t>ιδιαίτερα τους παράγοντες, τις συνθήκες, τις ευκαιρίες, τις σχέσεις και τα </a:t>
            </a:r>
            <a:r>
              <a:rPr lang="el-GR" sz="2000" b="1" dirty="0" smtClean="0"/>
              <a:t>σημαντικά περιστατικά</a:t>
            </a:r>
            <a:r>
              <a:rPr lang="el-GR" sz="2000" dirty="0" smtClean="0"/>
              <a:t> που σημάδεψαν ως σήμερα τη μαθητική σου ζωή.</a:t>
            </a:r>
          </a:p>
          <a:p>
            <a:pPr lvl="1"/>
            <a:endParaRPr lang="el-GR" sz="1600" dirty="0" smtClean="0"/>
          </a:p>
          <a:p>
            <a:pPr lvl="1"/>
            <a:r>
              <a:rPr lang="el-GR" sz="1600" dirty="0" smtClean="0"/>
              <a:t>Ποια απ' όλα αυτά πιστεύεις ότι </a:t>
            </a:r>
            <a:r>
              <a:rPr lang="el-GR" sz="1600" b="1" dirty="0" smtClean="0"/>
              <a:t>έχουν άμεση σχέση με την επιλογή σου να γίνεις εκπαιδευτικός</a:t>
            </a:r>
            <a:r>
              <a:rPr lang="el-GR" sz="1600" dirty="0" smtClean="0"/>
              <a:t>;</a:t>
            </a:r>
          </a:p>
          <a:p>
            <a:pPr lvl="1"/>
            <a:endParaRPr lang="el-GR" sz="1600" b="1" dirty="0" smtClean="0"/>
          </a:p>
          <a:p>
            <a:pPr lvl="1"/>
            <a:r>
              <a:rPr lang="el-GR" sz="1600" b="1" dirty="0" smtClean="0"/>
              <a:t>Αντάλλαξε </a:t>
            </a:r>
            <a:r>
              <a:rPr lang="el-GR" sz="1600" dirty="0" smtClean="0"/>
              <a:t>στο πλαίσιο της ομάδας σου τον νοητικό χάρτη που έχεις φτιάξει </a:t>
            </a:r>
            <a:r>
              <a:rPr lang="el-GR" sz="1600" b="1" dirty="0" smtClean="0"/>
              <a:t>με </a:t>
            </a:r>
            <a:r>
              <a:rPr lang="el-GR" sz="1600" dirty="0" smtClean="0"/>
              <a:t>αυτόν μιας/ενός  συμφοιτήτριας/</a:t>
            </a:r>
            <a:r>
              <a:rPr lang="el-GR" sz="1600" dirty="0" err="1" smtClean="0"/>
              <a:t>τή</a:t>
            </a:r>
            <a:r>
              <a:rPr lang="el-GR" sz="1600" dirty="0" smtClean="0"/>
              <a:t> σου.  </a:t>
            </a:r>
            <a:r>
              <a:rPr lang="el-GR" sz="1600" b="1" dirty="0" smtClean="0"/>
              <a:t>Τι κοινό και τι διαφορετικό</a:t>
            </a:r>
            <a:r>
              <a:rPr lang="el-GR" sz="1600" dirty="0" smtClean="0"/>
              <a:t> εντοπίζετε συγκρίνοντας τους χάρτες;</a:t>
            </a:r>
          </a:p>
          <a:p>
            <a:endParaRPr lang="el-GR" sz="2000" dirty="0" smtClean="0"/>
          </a:p>
          <a:p>
            <a:endParaRPr lang="el-GR" sz="2000" dirty="0" smtClean="0"/>
          </a:p>
          <a:p>
            <a:pPr>
              <a:buNone/>
            </a:pPr>
            <a:endParaRPr lang="el-GR" sz="2400" dirty="0" smtClean="0"/>
          </a:p>
        </p:txBody>
      </p:sp>
    </p:spTree>
  </p:cSld>
  <p:clrMapOvr>
    <a:masterClrMapping/>
  </p:clrMapOvr>
  <p:transition>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9001156" cy="6715148"/>
          </a:xfrm>
        </p:spPr>
        <p:txBody>
          <a:bodyPr/>
          <a:lstStyle/>
          <a:p>
            <a:pPr lvl="1">
              <a:buFont typeface="Wingdings" pitchFamily="2" charset="2"/>
              <a:buChar char="ü"/>
            </a:pPr>
            <a:endParaRPr lang="el-GR" sz="2000" dirty="0" smtClean="0"/>
          </a:p>
          <a:p>
            <a:pPr lvl="1">
              <a:buFont typeface="Wingdings" pitchFamily="2" charset="2"/>
              <a:buChar char="ü"/>
            </a:pPr>
            <a:r>
              <a:rPr lang="el-GR" sz="2000" dirty="0" smtClean="0"/>
              <a:t>Παρακάτω αναφέρονται </a:t>
            </a:r>
            <a:r>
              <a:rPr lang="el-GR" sz="2000" b="1" dirty="0" smtClean="0"/>
              <a:t>αποσπάσματα ιστοριών </a:t>
            </a:r>
            <a:r>
              <a:rPr lang="el-GR" sz="2000" dirty="0" smtClean="0"/>
              <a:t>προπτυχιακών φοιτητών σχετικών με την επιλογή του εκπαιδευτικού επαγγέλματος. </a:t>
            </a:r>
            <a:r>
              <a:rPr lang="el-GR" sz="2000" b="1" dirty="0" smtClean="0"/>
              <a:t>Συζητήστε</a:t>
            </a:r>
            <a:r>
              <a:rPr lang="el-GR" sz="2000" dirty="0" smtClean="0"/>
              <a:t> χωρισμένοι σε ομάδες </a:t>
            </a:r>
            <a:r>
              <a:rPr lang="el-GR" sz="2000" i="1" dirty="0" smtClean="0">
                <a:solidFill>
                  <a:srgbClr val="FF0000"/>
                </a:solidFill>
              </a:rPr>
              <a:t>ποιοι παράγοντες τους οδήγησαν σε αυτήν την επιλογή;</a:t>
            </a:r>
          </a:p>
          <a:p>
            <a:pPr>
              <a:buNone/>
            </a:pPr>
            <a:endParaRPr lang="el-GR" sz="2000" dirty="0" smtClean="0"/>
          </a:p>
          <a:p>
            <a:pPr>
              <a:buNone/>
            </a:pPr>
            <a:endParaRPr lang="el-GR" sz="2400" dirty="0" smtClean="0"/>
          </a:p>
        </p:txBody>
      </p:sp>
      <p:sp>
        <p:nvSpPr>
          <p:cNvPr id="3" name="2 - Ορθογώνιο"/>
          <p:cNvSpPr/>
          <p:nvPr/>
        </p:nvSpPr>
        <p:spPr>
          <a:xfrm>
            <a:off x="1000100" y="1785926"/>
            <a:ext cx="7429552" cy="2071702"/>
          </a:xfrm>
          <a:prstGeom prst="rect">
            <a:avLst/>
          </a:prstGeom>
          <a:solidFill>
            <a:srgbClr val="FFDCB9"/>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smtClean="0">
                <a:solidFill>
                  <a:schemeClr val="tx1"/>
                </a:solidFill>
              </a:rPr>
              <a:t>«Οι γονείς μου ήταν αγράμματοι· ο πατέρας μου συχνά ήταν άνεργος και είχαμε πολλά οικονομικά προβλήματα. Παρ' όλη την ανέχεια, έδιναν όλη την προσοχή τους σε μας τα παιδιά και συχνά μας έλεγαν να σπουδάσουμε, να γίνουμε κάποιοι στην κοινωνία για να ξεφύγουμε από αυτόν τον μίζερο τρόπο ζωής».</a:t>
            </a:r>
          </a:p>
          <a:p>
            <a:pPr algn="ctr"/>
            <a:endParaRPr lang="el-GR" sz="2000" dirty="0" smtClean="0">
              <a:solidFill>
                <a:schemeClr val="tx1"/>
              </a:solidFill>
            </a:endParaRPr>
          </a:p>
        </p:txBody>
      </p:sp>
      <p:sp>
        <p:nvSpPr>
          <p:cNvPr id="4" name="3 - Ορθογώνιο"/>
          <p:cNvSpPr/>
          <p:nvPr/>
        </p:nvSpPr>
        <p:spPr>
          <a:xfrm>
            <a:off x="1000100" y="4214818"/>
            <a:ext cx="7429552" cy="2071702"/>
          </a:xfrm>
          <a:prstGeom prst="rect">
            <a:avLst/>
          </a:prstGeom>
          <a:solidFill>
            <a:srgbClr val="CC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smtClean="0">
                <a:solidFill>
                  <a:schemeClr val="tx1"/>
                </a:solidFill>
              </a:rPr>
              <a:t>«Ένας από τους βασικούς λόγους που με παρότρυνε στην επιλογή της Σχολής, πιστεύω ότι είναι το στενό μου περιβάλλον. Εξαιρώντας τη μητέρα μου, όλοι σχεδόν οι υπόλοιποι συγγενείς ακολούθησαν την εκπαίδευση και γενικά τις θεωρητικές σπουδές».</a:t>
            </a:r>
          </a:p>
          <a:p>
            <a:pPr algn="ctr"/>
            <a:endParaRPr lang="el-GR" sz="2000" dirty="0" smtClean="0">
              <a:solidFill>
                <a:schemeClr val="tx1"/>
              </a:solidFill>
            </a:endParaRPr>
          </a:p>
          <a:p>
            <a:pPr algn="ctr"/>
            <a:endParaRPr lang="el-GR" sz="2000" dirty="0" smtClean="0">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9001156" cy="6715148"/>
          </a:xfrm>
        </p:spPr>
        <p:txBody>
          <a:bodyPr/>
          <a:lstStyle/>
          <a:p>
            <a:pPr lvl="1">
              <a:buFont typeface="Wingdings" pitchFamily="2" charset="2"/>
              <a:buChar char="ü"/>
            </a:pPr>
            <a:endParaRPr lang="el-GR" sz="2000" dirty="0" smtClean="0"/>
          </a:p>
          <a:p>
            <a:pPr lvl="1">
              <a:buFont typeface="Wingdings" pitchFamily="2" charset="2"/>
              <a:buChar char="ü"/>
            </a:pPr>
            <a:r>
              <a:rPr lang="el-GR" sz="2000" dirty="0" smtClean="0"/>
              <a:t>Παρακάτω αναφέρονται </a:t>
            </a:r>
            <a:r>
              <a:rPr lang="el-GR" sz="2000" b="1" dirty="0" smtClean="0"/>
              <a:t>αποσπάσματα ιστοριών </a:t>
            </a:r>
            <a:r>
              <a:rPr lang="el-GR" sz="2000" dirty="0" smtClean="0"/>
              <a:t>προπτυχιακών φοιτητών σχετικών με την επιλογή του εκπαιδευτικού επαγγέλματος. </a:t>
            </a:r>
            <a:r>
              <a:rPr lang="el-GR" sz="2000" b="1" dirty="0" smtClean="0"/>
              <a:t>Συζητήστε</a:t>
            </a:r>
            <a:r>
              <a:rPr lang="el-GR" sz="2000" dirty="0" smtClean="0"/>
              <a:t> χωρισμένοι σε ομάδες </a:t>
            </a:r>
            <a:r>
              <a:rPr lang="el-GR" sz="2000" i="1" dirty="0" smtClean="0">
                <a:solidFill>
                  <a:srgbClr val="FF0000"/>
                </a:solidFill>
              </a:rPr>
              <a:t>ποιοι παράγοντες τους οδήγησαν σε αυτήν την επιλογή;</a:t>
            </a:r>
          </a:p>
          <a:p>
            <a:pPr>
              <a:buNone/>
            </a:pPr>
            <a:endParaRPr lang="el-GR" sz="2000" dirty="0" smtClean="0"/>
          </a:p>
          <a:p>
            <a:pPr>
              <a:buNone/>
            </a:pPr>
            <a:endParaRPr lang="el-GR" sz="2400" dirty="0" smtClean="0"/>
          </a:p>
        </p:txBody>
      </p:sp>
      <p:sp>
        <p:nvSpPr>
          <p:cNvPr id="3" name="2 - Ορθογώνιο"/>
          <p:cNvSpPr/>
          <p:nvPr/>
        </p:nvSpPr>
        <p:spPr>
          <a:xfrm>
            <a:off x="1000100" y="1785926"/>
            <a:ext cx="7429552" cy="2071702"/>
          </a:xfrm>
          <a:prstGeom prst="rect">
            <a:avLst/>
          </a:prstGeom>
          <a:solidFill>
            <a:srgbClr val="CCFF66"/>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smtClean="0">
                <a:solidFill>
                  <a:schemeClr val="tx1"/>
                </a:solidFill>
              </a:rPr>
              <a:t>«Το πρόβλημα της αδελφής μου με ευαισθητοποίησε από πολύ μικρή και μου έστρεψε το ενδιαφέρον προς την ειδική αγωγή. Ήθελα να βοηθήσω την αδελφή μου στον αγώνα της να αντιμετωπίσει το πρόβλημα της αλλά και όλα τα παιδιά που γεννήθηκαν με κάποιες ιδιαιτερότητες. Πιστεύω ότι έχω μια άλλη κατανόηση πλέον».</a:t>
            </a:r>
          </a:p>
          <a:p>
            <a:pPr algn="ctr"/>
            <a:endParaRPr lang="el-GR" sz="2000" dirty="0" smtClean="0">
              <a:solidFill>
                <a:schemeClr val="tx1"/>
              </a:solidFill>
            </a:endParaRPr>
          </a:p>
        </p:txBody>
      </p:sp>
      <p:sp>
        <p:nvSpPr>
          <p:cNvPr id="4" name="3 - Ορθογώνιο"/>
          <p:cNvSpPr/>
          <p:nvPr/>
        </p:nvSpPr>
        <p:spPr>
          <a:xfrm>
            <a:off x="1000100" y="4214818"/>
            <a:ext cx="7429552" cy="2428892"/>
          </a:xfrm>
          <a:prstGeom prst="rect">
            <a:avLst/>
          </a:prstGeom>
          <a:solidFill>
            <a:srgbClr val="FCFE98"/>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2000" dirty="0" smtClean="0">
              <a:solidFill>
                <a:schemeClr val="tx1"/>
              </a:solidFill>
            </a:endParaRPr>
          </a:p>
          <a:p>
            <a:pPr algn="ctr"/>
            <a:endParaRPr lang="el-GR" sz="2000" dirty="0" smtClean="0">
              <a:solidFill>
                <a:schemeClr val="tx1"/>
              </a:solidFill>
            </a:endParaRPr>
          </a:p>
          <a:p>
            <a:pPr algn="ctr"/>
            <a:r>
              <a:rPr lang="el-GR" sz="2000" dirty="0" smtClean="0">
                <a:solidFill>
                  <a:schemeClr val="tx1"/>
                </a:solidFill>
              </a:rPr>
              <a:t>«Από μικρή το όνειρο μου ήταν να γίνω ηθοποιός, αλλά οι γονείς μου δεν συμφωνούσαν καθόλου. Με προέτρεπαν να γίνω αρχιτέκτονας γιατί ήμουν ιδιαίτερα καλή στα μαθηματικά. Πέρασα στο Πολυτεχνείο αλλά όταν ξέσπασαν τα γεγονότα, ο πατέρας μου αποφάσισε να επιστρέψω στην επαρχία. Πέρασα με κατατακτήριες στην Παιδαγωγική Ακαδημία της πόλης μας. Έγινα νηπιαγωγός, αλλά δεν αγάπησα ποτέ αυτή τη δουλειά».</a:t>
            </a:r>
          </a:p>
          <a:p>
            <a:pPr algn="ctr"/>
            <a:endParaRPr lang="el-GR" sz="2000" dirty="0" smtClean="0">
              <a:solidFill>
                <a:schemeClr val="tx1"/>
              </a:solidFill>
            </a:endParaRPr>
          </a:p>
          <a:p>
            <a:pPr algn="ctr"/>
            <a:endParaRPr lang="el-GR" sz="2000" dirty="0" smtClean="0">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786050" y="0"/>
            <a:ext cx="3500462" cy="642918"/>
          </a:xfrm>
        </p:spPr>
        <p:txBody>
          <a:bodyPr/>
          <a:lstStyle/>
          <a:p>
            <a:r>
              <a:rPr lang="el-GR" sz="2000" b="1" dirty="0" smtClean="0"/>
              <a:t/>
            </a:r>
            <a:br>
              <a:rPr lang="el-GR" sz="2000" b="1" dirty="0" smtClean="0"/>
            </a:br>
            <a:r>
              <a:rPr lang="el-GR" sz="2000" dirty="0" smtClean="0"/>
              <a:t/>
            </a:r>
            <a:br>
              <a:rPr lang="el-GR" sz="2000" dirty="0" smtClean="0"/>
            </a:br>
            <a:r>
              <a:rPr lang="el-GR" sz="2800" b="1" i="1" dirty="0" smtClean="0"/>
              <a:t>Τι μάθαμε σήμερα;</a:t>
            </a:r>
            <a:br>
              <a:rPr lang="el-GR" sz="2800" b="1" i="1" dirty="0" smtClean="0"/>
            </a:br>
            <a:r>
              <a:rPr lang="el-GR" sz="2000" dirty="0" smtClean="0"/>
              <a:t/>
            </a:r>
            <a:br>
              <a:rPr lang="el-GR" sz="2000" dirty="0" smtClean="0"/>
            </a:br>
            <a:endParaRPr lang="el-GR" sz="2000" dirty="0">
              <a:solidFill>
                <a:srgbClr val="FF0000"/>
              </a:solidFill>
            </a:endParaRPr>
          </a:p>
        </p:txBody>
      </p:sp>
      <p:sp>
        <p:nvSpPr>
          <p:cNvPr id="3" name="2 - Θέση περιεχομένου"/>
          <p:cNvSpPr>
            <a:spLocks noGrp="1"/>
          </p:cNvSpPr>
          <p:nvPr>
            <p:ph idx="1"/>
          </p:nvPr>
        </p:nvSpPr>
        <p:spPr>
          <a:xfrm>
            <a:off x="0" y="714356"/>
            <a:ext cx="9144000" cy="6143644"/>
          </a:xfrm>
        </p:spPr>
        <p:txBody>
          <a:bodyPr/>
          <a:lstStyle/>
          <a:p>
            <a:pPr lvl="0">
              <a:buNone/>
            </a:pPr>
            <a:endParaRPr lang="el-GR" sz="1600" b="1" dirty="0" smtClean="0"/>
          </a:p>
        </p:txBody>
      </p:sp>
      <p:sp>
        <p:nvSpPr>
          <p:cNvPr id="7" name="6 - Έλλειψη"/>
          <p:cNvSpPr/>
          <p:nvPr/>
        </p:nvSpPr>
        <p:spPr>
          <a:xfrm>
            <a:off x="0" y="4305280"/>
            <a:ext cx="3124224" cy="2552720"/>
          </a:xfrm>
          <a:prstGeom prst="ellipse">
            <a:avLst/>
          </a:prstGeom>
          <a:solidFill>
            <a:srgbClr val="FCFE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560" b="1" dirty="0" smtClean="0">
                <a:solidFill>
                  <a:schemeClr val="tx1"/>
                </a:solidFill>
              </a:rPr>
              <a:t>Οι «ιστορίες ζωής» </a:t>
            </a:r>
            <a:r>
              <a:rPr lang="el-GR" sz="1560" dirty="0" smtClean="0">
                <a:solidFill>
                  <a:schemeClr val="tx1"/>
                </a:solidFill>
              </a:rPr>
              <a:t>επηρεάζουν τις πρακτικές της διδασκαλίας και μάθησης και μπορούν να μας χρησιμεύσουν ως σημαντικά </a:t>
            </a:r>
            <a:r>
              <a:rPr lang="el-GR" sz="1560" dirty="0" smtClean="0">
                <a:solidFill>
                  <a:srgbClr val="FF0000"/>
                </a:solidFill>
              </a:rPr>
              <a:t>εργαλεία κατανόησης των εαυτών μας </a:t>
            </a:r>
            <a:r>
              <a:rPr lang="el-GR" sz="1560" dirty="0" smtClean="0">
                <a:solidFill>
                  <a:schemeClr val="tx1"/>
                </a:solidFill>
              </a:rPr>
              <a:t>ως επαγγελματιών.</a:t>
            </a:r>
          </a:p>
          <a:p>
            <a:pPr algn="ctr"/>
            <a:endParaRPr lang="el-GR" sz="1400" dirty="0">
              <a:solidFill>
                <a:schemeClr val="tx1"/>
              </a:solidFill>
            </a:endParaRPr>
          </a:p>
        </p:txBody>
      </p:sp>
      <p:sp>
        <p:nvSpPr>
          <p:cNvPr id="8" name="7 - Έλλειψη"/>
          <p:cNvSpPr/>
          <p:nvPr/>
        </p:nvSpPr>
        <p:spPr>
          <a:xfrm>
            <a:off x="3071802" y="4143380"/>
            <a:ext cx="3000396" cy="2500330"/>
          </a:xfrm>
          <a:prstGeom prst="ellipse">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600" dirty="0" smtClean="0">
              <a:solidFill>
                <a:schemeClr val="tx1"/>
              </a:solidFill>
            </a:endParaRPr>
          </a:p>
          <a:p>
            <a:pPr algn="ctr"/>
            <a:r>
              <a:rPr lang="el-GR" sz="1600" b="1" dirty="0" smtClean="0">
                <a:solidFill>
                  <a:schemeClr val="tx1"/>
                </a:solidFill>
              </a:rPr>
              <a:t>Προσωπική ταυτότητα </a:t>
            </a:r>
            <a:r>
              <a:rPr lang="el-GR" sz="1600" dirty="0" smtClean="0">
                <a:solidFill>
                  <a:schemeClr val="tx1"/>
                </a:solidFill>
              </a:rPr>
              <a:t>με βάση: τις </a:t>
            </a:r>
            <a:r>
              <a:rPr lang="el-GR" sz="1600" dirty="0" smtClean="0">
                <a:solidFill>
                  <a:srgbClr val="FF0000"/>
                </a:solidFill>
              </a:rPr>
              <a:t>προσωπικές εμπειρίες ζωής </a:t>
            </a:r>
            <a:r>
              <a:rPr lang="el-GR" sz="1600" dirty="0" smtClean="0">
                <a:solidFill>
                  <a:schemeClr val="tx1"/>
                </a:solidFill>
              </a:rPr>
              <a:t>μέσα από τις οποίες κατασκευάζονται τα </a:t>
            </a:r>
            <a:r>
              <a:rPr lang="el-GR" sz="1600" dirty="0" smtClean="0">
                <a:solidFill>
                  <a:srgbClr val="FF0000"/>
                </a:solidFill>
              </a:rPr>
              <a:t>προσωπικά «πιστεύω» </a:t>
            </a:r>
            <a:r>
              <a:rPr lang="el-GR" sz="1600" dirty="0" smtClean="0">
                <a:solidFill>
                  <a:schemeClr val="tx1"/>
                </a:solidFill>
              </a:rPr>
              <a:t>που συνδέονται με επαγγελματικά ζητήματα </a:t>
            </a:r>
            <a:endParaRPr lang="el-GR" sz="1600" dirty="0">
              <a:solidFill>
                <a:schemeClr val="tx1"/>
              </a:solidFill>
            </a:endParaRPr>
          </a:p>
        </p:txBody>
      </p:sp>
      <p:sp>
        <p:nvSpPr>
          <p:cNvPr id="9" name="8 - Έλλειψη"/>
          <p:cNvSpPr/>
          <p:nvPr/>
        </p:nvSpPr>
        <p:spPr>
          <a:xfrm>
            <a:off x="5967386" y="857232"/>
            <a:ext cx="3176614" cy="2319358"/>
          </a:xfrm>
          <a:prstGeom prst="ellipse">
            <a:avLst/>
          </a:prstGeom>
          <a:solidFill>
            <a:srgbClr val="BBF7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b="1" dirty="0" smtClean="0">
                <a:solidFill>
                  <a:schemeClr val="tx1"/>
                </a:solidFill>
              </a:rPr>
              <a:t>Αναστοχαστικό  μοντέλο εκπαίδευσης των υποψηφίων εκπαιδευτικών: </a:t>
            </a:r>
            <a:r>
              <a:rPr lang="el-GR" sz="1600" dirty="0" smtClean="0">
                <a:solidFill>
                  <a:schemeClr val="tx1"/>
                </a:solidFill>
              </a:rPr>
              <a:t>ανάπτυξη </a:t>
            </a:r>
            <a:r>
              <a:rPr lang="el-GR" sz="1600" i="1" dirty="0" smtClean="0">
                <a:solidFill>
                  <a:schemeClr val="tx1"/>
                </a:solidFill>
              </a:rPr>
              <a:t>στοχαστικής κρίσης,  διερευνητικών, συνεργατικών, διαλογικών δεξιοτήτων, </a:t>
            </a:r>
            <a:endParaRPr lang="el-GR" sz="1600" dirty="0" smtClean="0">
              <a:solidFill>
                <a:schemeClr val="tx1"/>
              </a:solidFill>
            </a:endParaRPr>
          </a:p>
          <a:p>
            <a:pPr algn="ctr"/>
            <a:endParaRPr lang="el-GR" sz="1600" dirty="0">
              <a:solidFill>
                <a:schemeClr val="tx1"/>
              </a:solidFill>
            </a:endParaRPr>
          </a:p>
        </p:txBody>
      </p:sp>
      <p:sp>
        <p:nvSpPr>
          <p:cNvPr id="10" name="9 - Έλλειψη"/>
          <p:cNvSpPr/>
          <p:nvPr/>
        </p:nvSpPr>
        <p:spPr>
          <a:xfrm>
            <a:off x="5976910" y="3500438"/>
            <a:ext cx="3167090" cy="3071810"/>
          </a:xfrm>
          <a:prstGeom prst="ellipse">
            <a:avLst/>
          </a:prstGeom>
          <a:solidFill>
            <a:srgbClr val="FEE8E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600" dirty="0" smtClean="0">
              <a:solidFill>
                <a:schemeClr val="tx1"/>
              </a:solidFill>
            </a:endParaRPr>
          </a:p>
          <a:p>
            <a:pPr algn="ctr"/>
            <a:r>
              <a:rPr lang="el-GR" sz="1600" b="1" dirty="0" smtClean="0">
                <a:solidFill>
                  <a:schemeClr val="tx1"/>
                </a:solidFill>
              </a:rPr>
              <a:t>Αναστοχασμό </a:t>
            </a:r>
            <a:r>
              <a:rPr lang="el-GR" sz="1600" dirty="0" smtClean="0">
                <a:solidFill>
                  <a:schemeClr val="tx1"/>
                </a:solidFill>
              </a:rPr>
              <a:t>αποτελεί η ενεργητική, επίμονη και </a:t>
            </a:r>
            <a:r>
              <a:rPr lang="el-GR" sz="1600" dirty="0" smtClean="0">
                <a:solidFill>
                  <a:srgbClr val="FF0000"/>
                </a:solidFill>
              </a:rPr>
              <a:t>προσεκτική θεώρηση </a:t>
            </a:r>
            <a:r>
              <a:rPr lang="el-GR" sz="1600" dirty="0" smtClean="0">
                <a:solidFill>
                  <a:schemeClr val="tx1"/>
                </a:solidFill>
              </a:rPr>
              <a:t>οποιασδήποτε </a:t>
            </a:r>
            <a:r>
              <a:rPr lang="el-GR" sz="1600" dirty="0" smtClean="0">
                <a:solidFill>
                  <a:srgbClr val="FF0000"/>
                </a:solidFill>
              </a:rPr>
              <a:t>αντίληψης</a:t>
            </a:r>
            <a:r>
              <a:rPr lang="el-GR" sz="1600" dirty="0" smtClean="0">
                <a:solidFill>
                  <a:schemeClr val="tx1"/>
                </a:solidFill>
              </a:rPr>
              <a:t> ή μορφής </a:t>
            </a:r>
            <a:r>
              <a:rPr lang="el-GR" sz="1600" dirty="0" smtClean="0">
                <a:solidFill>
                  <a:srgbClr val="FF0000"/>
                </a:solidFill>
              </a:rPr>
              <a:t>γνώσης</a:t>
            </a:r>
            <a:r>
              <a:rPr lang="el-GR" sz="1600" dirty="0" smtClean="0">
                <a:solidFill>
                  <a:schemeClr val="tx1"/>
                </a:solidFill>
              </a:rPr>
              <a:t>, υιοθετώντας μία ανοικτή και υπεύθυνη </a:t>
            </a:r>
            <a:r>
              <a:rPr lang="el-GR" sz="1600" dirty="0" smtClean="0">
                <a:solidFill>
                  <a:srgbClr val="FF0000"/>
                </a:solidFill>
              </a:rPr>
              <a:t>στάση κριτικής </a:t>
            </a:r>
            <a:r>
              <a:rPr lang="el-GR" sz="1600" dirty="0" smtClean="0">
                <a:solidFill>
                  <a:schemeClr val="tx1"/>
                </a:solidFill>
              </a:rPr>
              <a:t>και </a:t>
            </a:r>
            <a:r>
              <a:rPr lang="el-GR" sz="1600" dirty="0" smtClean="0">
                <a:solidFill>
                  <a:srgbClr val="FF0000"/>
                </a:solidFill>
              </a:rPr>
              <a:t>επαναδόμησης</a:t>
            </a:r>
            <a:r>
              <a:rPr lang="el-GR" sz="1600" dirty="0" smtClean="0">
                <a:solidFill>
                  <a:schemeClr val="tx1"/>
                </a:solidFill>
              </a:rPr>
              <a:t> της πρακτικής.</a:t>
            </a:r>
          </a:p>
          <a:p>
            <a:pPr algn="ctr"/>
            <a:endParaRPr lang="el-GR" dirty="0"/>
          </a:p>
        </p:txBody>
      </p:sp>
      <p:sp>
        <p:nvSpPr>
          <p:cNvPr id="11" name="10 - Έλλειψη"/>
          <p:cNvSpPr/>
          <p:nvPr/>
        </p:nvSpPr>
        <p:spPr>
          <a:xfrm>
            <a:off x="3857620" y="2428868"/>
            <a:ext cx="2214578" cy="1657368"/>
          </a:xfrm>
          <a:prstGeom prst="ellipse">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b="1" dirty="0" smtClean="0">
                <a:solidFill>
                  <a:schemeClr val="tx1"/>
                </a:solidFill>
              </a:rPr>
              <a:t>Ο αναστοχασμός </a:t>
            </a:r>
            <a:r>
              <a:rPr lang="el-GR" sz="1600" dirty="0" smtClean="0">
                <a:solidFill>
                  <a:schemeClr val="tx1"/>
                </a:solidFill>
              </a:rPr>
              <a:t>ως βασική διαδικασία   για  την </a:t>
            </a:r>
            <a:r>
              <a:rPr lang="el-GR" sz="1600" b="1" dirty="0" smtClean="0">
                <a:solidFill>
                  <a:schemeClr val="tx1"/>
                </a:solidFill>
              </a:rPr>
              <a:t>λήψη αποφάσεων.</a:t>
            </a:r>
            <a:endParaRPr lang="el-GR" sz="1600" b="1" dirty="0"/>
          </a:p>
        </p:txBody>
      </p:sp>
      <p:sp>
        <p:nvSpPr>
          <p:cNvPr id="12" name="11 - Έλλειψη"/>
          <p:cNvSpPr/>
          <p:nvPr/>
        </p:nvSpPr>
        <p:spPr>
          <a:xfrm>
            <a:off x="642910" y="2428868"/>
            <a:ext cx="2719414" cy="1862158"/>
          </a:xfrm>
          <a:prstGeom prst="ellipse">
            <a:avLst/>
          </a:prstGeom>
          <a:solidFill>
            <a:srgbClr val="CC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ctr"/>
            <a:endParaRPr lang="el-GR" sz="1800" dirty="0" smtClean="0">
              <a:solidFill>
                <a:schemeClr val="tx1"/>
              </a:solidFill>
            </a:endParaRPr>
          </a:p>
          <a:p>
            <a:pPr marL="0" lvl="2" algn="ctr"/>
            <a:r>
              <a:rPr lang="el-GR" sz="1600" dirty="0" smtClean="0">
                <a:solidFill>
                  <a:schemeClr val="tx1"/>
                </a:solidFill>
              </a:rPr>
              <a:t>Οι προσωπικές </a:t>
            </a:r>
            <a:r>
              <a:rPr lang="el-GR" sz="1600" b="1" dirty="0" smtClean="0">
                <a:solidFill>
                  <a:schemeClr val="tx1"/>
                </a:solidFill>
              </a:rPr>
              <a:t>εκπαιδευτικές θεωρίες </a:t>
            </a:r>
            <a:r>
              <a:rPr lang="el-GR" sz="1600" dirty="0" smtClean="0">
                <a:solidFill>
                  <a:srgbClr val="FF0000"/>
                </a:solidFill>
              </a:rPr>
              <a:t>συνδέονται </a:t>
            </a:r>
            <a:r>
              <a:rPr lang="el-GR" sz="1600" dirty="0" smtClean="0">
                <a:solidFill>
                  <a:schemeClr val="tx1"/>
                </a:solidFill>
              </a:rPr>
              <a:t>με διδακτικές μας επιλογές.</a:t>
            </a:r>
          </a:p>
          <a:p>
            <a:pPr algn="ctr"/>
            <a:endParaRPr lang="el-GR" sz="1600" dirty="0"/>
          </a:p>
        </p:txBody>
      </p:sp>
      <p:sp>
        <p:nvSpPr>
          <p:cNvPr id="13" name="12 - Έλλειψη"/>
          <p:cNvSpPr/>
          <p:nvPr/>
        </p:nvSpPr>
        <p:spPr>
          <a:xfrm>
            <a:off x="2928926" y="714356"/>
            <a:ext cx="2567014" cy="1643074"/>
          </a:xfrm>
          <a:prstGeom prst="ellipse">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solidFill>
                  <a:schemeClr val="tx1"/>
                </a:solidFill>
              </a:rPr>
              <a:t>Οι φοιτητές/</a:t>
            </a:r>
            <a:r>
              <a:rPr lang="el-GR" sz="1600" dirty="0" err="1" smtClean="0">
                <a:solidFill>
                  <a:schemeClr val="tx1"/>
                </a:solidFill>
              </a:rPr>
              <a:t>τριες</a:t>
            </a:r>
            <a:r>
              <a:rPr lang="el-GR" sz="1600" dirty="0" smtClean="0">
                <a:solidFill>
                  <a:schemeClr val="tx1"/>
                </a:solidFill>
              </a:rPr>
              <a:t> να γίνουν </a:t>
            </a:r>
            <a:r>
              <a:rPr lang="el-GR" sz="1600" b="1" dirty="0" smtClean="0">
                <a:solidFill>
                  <a:schemeClr val="tx1"/>
                </a:solidFill>
              </a:rPr>
              <a:t>(ανα)στοχαζόμενοι επαγγελματίες εκπαιδευτικοί</a:t>
            </a:r>
            <a:endParaRPr lang="el-GR" sz="1600" dirty="0">
              <a:solidFill>
                <a:schemeClr val="tx1"/>
              </a:solidFill>
            </a:endParaRPr>
          </a:p>
        </p:txBody>
      </p:sp>
      <p:sp>
        <p:nvSpPr>
          <p:cNvPr id="14" name="13 - Έλλειψη"/>
          <p:cNvSpPr/>
          <p:nvPr/>
        </p:nvSpPr>
        <p:spPr>
          <a:xfrm>
            <a:off x="285720" y="785794"/>
            <a:ext cx="1857388" cy="1571636"/>
          </a:xfrm>
          <a:prstGeom prst="ellipse">
            <a:avLst/>
          </a:prstGeom>
          <a:solidFill>
            <a:srgbClr val="FBF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b="1" dirty="0" smtClean="0">
                <a:solidFill>
                  <a:schemeClr val="tx1"/>
                </a:solidFill>
              </a:rPr>
              <a:t>Πρακτική Άσκηση  = </a:t>
            </a:r>
            <a:r>
              <a:rPr lang="el-GR" sz="1600" dirty="0" smtClean="0">
                <a:solidFill>
                  <a:srgbClr val="FF0000"/>
                </a:solidFill>
              </a:rPr>
              <a:t>σύνδεση </a:t>
            </a:r>
            <a:r>
              <a:rPr lang="el-GR" sz="1600" b="1" dirty="0" smtClean="0">
                <a:solidFill>
                  <a:schemeClr val="tx1"/>
                </a:solidFill>
              </a:rPr>
              <a:t>θεωρίας &amp; πράξης</a:t>
            </a:r>
            <a:endParaRPr lang="el-GR" sz="1600" b="1" dirty="0">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857232"/>
            <a:ext cx="9144000" cy="6000768"/>
          </a:xfrm>
        </p:spPr>
        <p:txBody>
          <a:bodyPr/>
          <a:lstStyle/>
          <a:p>
            <a:pPr algn="ctr">
              <a:buNone/>
            </a:pPr>
            <a:r>
              <a:rPr lang="el-GR" b="1" dirty="0" smtClean="0"/>
              <a:t>Βιβλιογραφία</a:t>
            </a:r>
          </a:p>
          <a:p>
            <a:pPr algn="ctr">
              <a:buNone/>
            </a:pPr>
            <a:r>
              <a:rPr lang="el-GR" b="1" dirty="0" smtClean="0"/>
              <a:t>Τα κείμενα και τα παραδείγματα βρίσκονται στο:</a:t>
            </a:r>
          </a:p>
          <a:p>
            <a:pPr algn="ctr">
              <a:buNone/>
            </a:pPr>
            <a:endParaRPr lang="el-GR" b="1" dirty="0" smtClean="0"/>
          </a:p>
          <a:p>
            <a:r>
              <a:rPr lang="el-GR" sz="2000" dirty="0" smtClean="0"/>
              <a:t>Αυγητίδου, Σ. &amp; Γουργιώτου, Ε. (2016) Αναστοχασμός κατά την έναρξη της πρακτικής άσκησης  (</a:t>
            </a:r>
            <a:r>
              <a:rPr lang="el-GR" sz="2000" dirty="0" err="1" smtClean="0"/>
              <a:t>σσ</a:t>
            </a:r>
            <a:r>
              <a:rPr lang="el-GR" sz="2000" dirty="0" smtClean="0"/>
              <a:t>. 9-21). </a:t>
            </a:r>
            <a:r>
              <a:rPr lang="el-GR" sz="2000" i="1" dirty="0" smtClean="0"/>
              <a:t>Στο Αυγητίδου, Σ., Τζεκάκη, Μ., &amp; Τσάφος, Β. (</a:t>
            </a:r>
            <a:r>
              <a:rPr lang="el-GR" sz="2000" i="1" dirty="0" err="1" smtClean="0"/>
              <a:t>επιμ</a:t>
            </a:r>
            <a:r>
              <a:rPr lang="el-GR" sz="2000" i="1" dirty="0" smtClean="0"/>
              <a:t>.) Οι υποψήφιοι εκπαιδευτικοί παρατηρούν, παρεμβαίνουν και αναστοχάζονται . </a:t>
            </a:r>
            <a:r>
              <a:rPr lang="el-GR" sz="2000" i="1" dirty="0" smtClean="0"/>
              <a:t>Προτάσεις </a:t>
            </a:r>
            <a:r>
              <a:rPr lang="el-GR" sz="2000" i="1" dirty="0" smtClean="0"/>
              <a:t>υποστήριξης της πρακτικής τους άσκησης. </a:t>
            </a:r>
            <a:r>
              <a:rPr lang="el-GR" sz="2000" dirty="0" smtClean="0"/>
              <a:t>Αθήνα:</a:t>
            </a:r>
            <a:r>
              <a:rPr lang="en-US" sz="2000" dirty="0" smtClean="0"/>
              <a:t>Gutenberg</a:t>
            </a:r>
            <a:r>
              <a:rPr lang="en-US" sz="2000" dirty="0" smtClean="0"/>
              <a:t>.</a:t>
            </a:r>
            <a:endParaRPr lang="el-GR" sz="2000" dirty="0" smtClean="0"/>
          </a:p>
          <a:p>
            <a:endParaRPr lang="el-GR" sz="2000" dirty="0" smtClean="0">
              <a:solidFill>
                <a:srgbClr val="0070C0"/>
              </a:solidFill>
            </a:endParaRPr>
          </a:p>
          <a:p>
            <a:r>
              <a:rPr lang="el-GR" sz="2000" b="1" dirty="0" smtClean="0"/>
              <a:t>Προτεινόμενη μελέτη άρθρου στο </a:t>
            </a:r>
            <a:r>
              <a:rPr lang="en-US" sz="2000" b="1" dirty="0" err="1" smtClean="0"/>
              <a:t>eclass</a:t>
            </a:r>
            <a:r>
              <a:rPr lang="el-GR" sz="2000" b="1" dirty="0" smtClean="0"/>
              <a:t>: </a:t>
            </a:r>
          </a:p>
          <a:p>
            <a:pPr>
              <a:buNone/>
            </a:pPr>
            <a:r>
              <a:rPr lang="el-GR" sz="2000" b="1" dirty="0" smtClean="0"/>
              <a:t>	</a:t>
            </a:r>
            <a:r>
              <a:rPr lang="el-GR" sz="2000" b="1" i="1" dirty="0" smtClean="0"/>
              <a:t>«Ορισμοί </a:t>
            </a:r>
            <a:r>
              <a:rPr lang="el-GR" sz="2000" b="1" i="1" dirty="0" smtClean="0"/>
              <a:t>εκπαιδευτικών προσχολικής ηλικίας </a:t>
            </a:r>
            <a:r>
              <a:rPr lang="el-GR" sz="2000" b="1" i="1" dirty="0" smtClean="0"/>
              <a:t>για τον </a:t>
            </a:r>
            <a:r>
              <a:rPr lang="el-GR" sz="2000" b="1" i="1" dirty="0" err="1" smtClean="0"/>
              <a:t>αναστοχασμό</a:t>
            </a:r>
            <a:r>
              <a:rPr lang="el-GR" sz="2000" b="1" i="1" dirty="0" smtClean="0"/>
              <a:t>»</a:t>
            </a:r>
            <a:endParaRPr lang="el-GR" sz="2000" b="1" i="1" dirty="0" smtClean="0"/>
          </a:p>
          <a:p>
            <a:pPr>
              <a:buNone/>
            </a:pPr>
            <a:r>
              <a:rPr lang="el-GR" sz="2000" i="1" dirty="0" smtClean="0"/>
              <a:t>	Αγγελική </a:t>
            </a:r>
            <a:r>
              <a:rPr lang="el-GR" sz="2000" i="1" dirty="0" err="1" smtClean="0"/>
              <a:t>Κοκκόση</a:t>
            </a:r>
            <a:r>
              <a:rPr lang="el-GR" sz="2000" i="1" dirty="0" smtClean="0"/>
              <a:t>, Μαρία </a:t>
            </a:r>
            <a:r>
              <a:rPr lang="el-GR" sz="2000" i="1" dirty="0" err="1" smtClean="0"/>
              <a:t>Πούλου</a:t>
            </a:r>
            <a:r>
              <a:rPr lang="el-GR" sz="2000" i="1" dirty="0" smtClean="0"/>
              <a:t>, </a:t>
            </a:r>
            <a:r>
              <a:rPr lang="el-GR" sz="2000" i="1" dirty="0" smtClean="0"/>
              <a:t>Γεράσιμος </a:t>
            </a:r>
            <a:r>
              <a:rPr lang="el-GR" sz="2000" i="1" dirty="0" err="1" smtClean="0"/>
              <a:t>Κουστουράκης</a:t>
            </a:r>
            <a:r>
              <a:rPr lang="el-GR" sz="2000" i="1" dirty="0" smtClean="0"/>
              <a:t>, Νικόλαος Χανιωτάκης</a:t>
            </a:r>
            <a:endParaRPr lang="el-GR" sz="2000" dirty="0" smtClean="0">
              <a:solidFill>
                <a:srgbClr val="0070C0"/>
              </a:solidFill>
            </a:endParaRP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57158" y="142852"/>
            <a:ext cx="7929618" cy="571504"/>
          </a:xfrm>
        </p:spPr>
        <p:txBody>
          <a:bodyPr/>
          <a:lstStyle/>
          <a:p>
            <a:r>
              <a:rPr lang="el-GR" sz="2400" b="1" dirty="0"/>
              <a:t/>
            </a:r>
            <a:br>
              <a:rPr lang="el-GR" sz="2400" b="1" dirty="0"/>
            </a:br>
            <a:r>
              <a:rPr lang="el-GR" sz="2400" b="1" dirty="0" smtClean="0"/>
              <a:t/>
            </a:r>
            <a:br>
              <a:rPr lang="el-GR" sz="2400" b="1" dirty="0" smtClean="0"/>
            </a:br>
            <a:r>
              <a:rPr lang="el-GR" sz="2400" b="1" dirty="0" smtClean="0"/>
              <a:t>Διερεύνηση ιδεών για την Πρακτική Άσκηση</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1000108"/>
            <a:ext cx="8429652" cy="5857892"/>
          </a:xfrm>
        </p:spPr>
        <p:txBody>
          <a:bodyPr/>
          <a:lstStyle/>
          <a:p>
            <a:r>
              <a:rPr lang="el-GR" sz="2600" dirty="0" smtClean="0"/>
              <a:t> </a:t>
            </a:r>
            <a:r>
              <a:rPr lang="el-GR" sz="2600" i="1" dirty="0" smtClean="0">
                <a:solidFill>
                  <a:srgbClr val="FF0000"/>
                </a:solidFill>
              </a:rPr>
              <a:t>Πώς θα ορίζατε </a:t>
            </a:r>
            <a:r>
              <a:rPr lang="el-GR" sz="2600" i="1" dirty="0" smtClean="0"/>
              <a:t>την  πρακτική άσκηση;</a:t>
            </a:r>
          </a:p>
          <a:p>
            <a:pPr>
              <a:buNone/>
            </a:pPr>
            <a:endParaRPr lang="el-GR" sz="2600" i="1" dirty="0" smtClean="0"/>
          </a:p>
          <a:p>
            <a:r>
              <a:rPr lang="el-GR" sz="2600" i="1" dirty="0" smtClean="0"/>
              <a:t>Πιστεύετε ότι </a:t>
            </a:r>
            <a:r>
              <a:rPr lang="el-GR" sz="2600" i="1" dirty="0" smtClean="0">
                <a:solidFill>
                  <a:srgbClr val="FF0000"/>
                </a:solidFill>
              </a:rPr>
              <a:t>είναι σημαντική; </a:t>
            </a:r>
            <a:r>
              <a:rPr lang="el-GR" sz="2600" i="1" dirty="0" smtClean="0"/>
              <a:t>Αν ναι/όχι, γιατί; </a:t>
            </a:r>
          </a:p>
          <a:p>
            <a:endParaRPr lang="el-GR" sz="2600" i="1" dirty="0" smtClean="0"/>
          </a:p>
          <a:p>
            <a:r>
              <a:rPr lang="el-GR" sz="2600" i="1" dirty="0" smtClean="0"/>
              <a:t>3. Ποιος πιστεύετε ότι θα είναι </a:t>
            </a:r>
            <a:r>
              <a:rPr lang="el-GR" sz="2600" i="1" dirty="0" smtClean="0">
                <a:solidFill>
                  <a:srgbClr val="FF0000"/>
                </a:solidFill>
              </a:rPr>
              <a:t>ο δικός σας ρόλος </a:t>
            </a:r>
            <a:r>
              <a:rPr lang="el-GR" sz="2600" i="1" dirty="0" smtClean="0"/>
              <a:t>στο πλαίσιο της Π.Α. κατά τις </a:t>
            </a:r>
            <a:r>
              <a:rPr lang="el-GR" sz="2600" i="1" dirty="0" smtClean="0">
                <a:solidFill>
                  <a:srgbClr val="FF0000"/>
                </a:solidFill>
              </a:rPr>
              <a:t>παρακολουθήσεις</a:t>
            </a:r>
            <a:r>
              <a:rPr lang="el-GR" sz="2600" i="1" dirty="0" smtClean="0"/>
              <a:t> της  εκπαιδευτικής διαδικασίας στο νηπιαγωγείο. </a:t>
            </a:r>
          </a:p>
          <a:p>
            <a:endParaRPr lang="el-GR" sz="2600" i="1" dirty="0" smtClean="0"/>
          </a:p>
          <a:p>
            <a:r>
              <a:rPr lang="el-GR" sz="2600" i="1" dirty="0" smtClean="0"/>
              <a:t>Αναφέρετε  2-3 σχετικές </a:t>
            </a:r>
            <a:r>
              <a:rPr lang="el-GR" sz="2600" i="1" dirty="0" smtClean="0">
                <a:solidFill>
                  <a:srgbClr val="FF0000"/>
                </a:solidFill>
              </a:rPr>
              <a:t>προτάσεις</a:t>
            </a:r>
            <a:r>
              <a:rPr lang="el-GR" sz="2600" i="1" dirty="0" smtClean="0"/>
              <a:t> που εμπεριέχουν τις λέξεις: </a:t>
            </a:r>
            <a:r>
              <a:rPr lang="el-GR" sz="2600" i="1" dirty="0" smtClean="0">
                <a:solidFill>
                  <a:srgbClr val="FF0000"/>
                </a:solidFill>
              </a:rPr>
              <a:t>θεωρία, πράξη.</a:t>
            </a:r>
          </a:p>
          <a:p>
            <a:endParaRPr lang="el-GR" sz="2800" i="1" dirty="0" smtClean="0"/>
          </a:p>
          <a:p>
            <a:pPr>
              <a:buNone/>
            </a:pPr>
            <a:endParaRPr lang="el-GR" sz="2800" b="1" i="1" dirty="0" smtClean="0"/>
          </a:p>
          <a:p>
            <a:pPr>
              <a:buNone/>
            </a:pPr>
            <a:endParaRPr lang="el-GR" sz="2800" b="1" i="1" dirty="0" smtClean="0"/>
          </a:p>
          <a:p>
            <a:endParaRPr lang="el-GR" sz="2400" b="1" i="1" dirty="0" smtClean="0"/>
          </a:p>
          <a:p>
            <a:endParaRPr lang="el-GR" sz="2400" b="1" i="1" dirty="0" smtClean="0"/>
          </a:p>
          <a:p>
            <a:pPr lvl="2">
              <a:buFont typeface="Wingdings" pitchFamily="2" charset="2"/>
              <a:buChar char="Ø"/>
            </a:pPr>
            <a:endParaRPr lang="el-GR" sz="1750" i="1" dirty="0" smtClean="0">
              <a:solidFill>
                <a:srgbClr val="FF0000"/>
              </a:solidFill>
              <a:latin typeface="+mj-lt"/>
            </a:endParaRPr>
          </a:p>
          <a:p>
            <a:pPr>
              <a:buNone/>
            </a:pPr>
            <a:endParaRPr lang="el-GR" sz="1800" b="1" i="1" dirty="0">
              <a:latin typeface="+mj-lt"/>
            </a:endParaRP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57158" y="142852"/>
            <a:ext cx="7929618" cy="571504"/>
          </a:xfrm>
        </p:spPr>
        <p:txBody>
          <a:bodyPr/>
          <a:lstStyle/>
          <a:p>
            <a:r>
              <a:rPr lang="el-GR" sz="2400" b="1" dirty="0"/>
              <a:t/>
            </a:r>
            <a:br>
              <a:rPr lang="el-GR" sz="2400" b="1" dirty="0"/>
            </a:br>
            <a:r>
              <a:rPr lang="el-GR" sz="2400" b="1" dirty="0" smtClean="0"/>
              <a:t/>
            </a:r>
            <a:br>
              <a:rPr lang="el-GR" sz="2400" b="1" dirty="0" smtClean="0"/>
            </a:br>
            <a:r>
              <a:rPr lang="el-GR" sz="2400" b="1" dirty="0" smtClean="0"/>
              <a:t>1. Τι είναι η Πρακτική Άσκηση;</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1000108"/>
            <a:ext cx="8429652" cy="5857892"/>
          </a:xfrm>
        </p:spPr>
        <p:txBody>
          <a:bodyPr/>
          <a:lstStyle/>
          <a:p>
            <a:pPr lvl="2">
              <a:buFont typeface="Wingdings" pitchFamily="2" charset="2"/>
              <a:buChar char="Ø"/>
            </a:pPr>
            <a:r>
              <a:rPr lang="el-GR" altLang="el-GR" sz="1800" b="1" dirty="0" smtClean="0">
                <a:latin typeface="+mj-lt"/>
              </a:rPr>
              <a:t>Συνδέει</a:t>
            </a:r>
            <a:r>
              <a:rPr lang="el-GR" altLang="el-GR" sz="1800" dirty="0" smtClean="0">
                <a:solidFill>
                  <a:srgbClr val="FF0000"/>
                </a:solidFill>
                <a:latin typeface="+mj-lt"/>
              </a:rPr>
              <a:t> </a:t>
            </a:r>
            <a:r>
              <a:rPr lang="el-GR" altLang="el-GR" sz="1800" dirty="0" smtClean="0">
                <a:latin typeface="+mj-lt"/>
              </a:rPr>
              <a:t>την παιδαγωγική/διδακτική </a:t>
            </a:r>
            <a:r>
              <a:rPr lang="el-GR" altLang="el-GR" sz="1800" dirty="0" smtClean="0">
                <a:solidFill>
                  <a:srgbClr val="FF0000"/>
                </a:solidFill>
                <a:latin typeface="+mj-lt"/>
              </a:rPr>
              <a:t>θεωρία </a:t>
            </a:r>
            <a:r>
              <a:rPr lang="el-GR" altLang="el-GR" sz="1800" dirty="0" smtClean="0">
                <a:latin typeface="+mj-lt"/>
              </a:rPr>
              <a:t>και  την </a:t>
            </a:r>
            <a:r>
              <a:rPr lang="el-GR" altLang="el-GR" sz="1800" dirty="0" smtClean="0">
                <a:solidFill>
                  <a:srgbClr val="FF0000"/>
                </a:solidFill>
                <a:latin typeface="+mj-lt"/>
              </a:rPr>
              <a:t>πράξη</a:t>
            </a:r>
            <a:r>
              <a:rPr lang="el-GR" altLang="el-GR" sz="1800" dirty="0" smtClean="0">
                <a:latin typeface="+mj-lt"/>
              </a:rPr>
              <a:t> των υποψήφιων νηπιαγωγών .</a:t>
            </a:r>
          </a:p>
          <a:p>
            <a:pPr lvl="1" eaLnBrk="1" hangingPunct="1">
              <a:buFont typeface="Wingdings" pitchFamily="2" charset="2"/>
              <a:buChar char="Ø"/>
            </a:pPr>
            <a:endParaRPr lang="el-GR" altLang="el-GR" sz="800" dirty="0" smtClean="0">
              <a:latin typeface="+mj-lt"/>
            </a:endParaRPr>
          </a:p>
          <a:p>
            <a:pPr lvl="2">
              <a:buFont typeface="Wingdings" pitchFamily="2" charset="2"/>
              <a:buChar char="Ø"/>
            </a:pPr>
            <a:r>
              <a:rPr lang="el-GR" altLang="el-GR" sz="1800" b="1" dirty="0" smtClean="0">
                <a:latin typeface="+mj-lt"/>
              </a:rPr>
              <a:t>Αποτελεί </a:t>
            </a:r>
            <a:r>
              <a:rPr lang="el-GR" altLang="el-GR" sz="1800" dirty="0" smtClean="0">
                <a:latin typeface="+mj-lt"/>
              </a:rPr>
              <a:t> την </a:t>
            </a:r>
            <a:r>
              <a:rPr lang="el-GR" altLang="el-GR" sz="1800" u="sng" dirty="0" smtClean="0">
                <a:solidFill>
                  <a:srgbClr val="FF0000"/>
                </a:solidFill>
                <a:latin typeface="+mj-lt"/>
              </a:rPr>
              <a:t>διαδικασία</a:t>
            </a:r>
            <a:r>
              <a:rPr lang="el-GR" altLang="el-GR" sz="1800" dirty="0" smtClean="0">
                <a:latin typeface="+mj-lt"/>
              </a:rPr>
              <a:t>, τον </a:t>
            </a:r>
            <a:r>
              <a:rPr lang="el-GR" altLang="el-GR" sz="1800" u="sng" dirty="0" smtClean="0">
                <a:solidFill>
                  <a:srgbClr val="FF0000"/>
                </a:solidFill>
                <a:latin typeface="+mj-lt"/>
              </a:rPr>
              <a:t>τόπο </a:t>
            </a:r>
            <a:r>
              <a:rPr lang="el-GR" altLang="el-GR" sz="1800" dirty="0" smtClean="0">
                <a:latin typeface="+mj-lt"/>
              </a:rPr>
              <a:t>και τον </a:t>
            </a:r>
            <a:r>
              <a:rPr lang="el-GR" altLang="el-GR" sz="1800" u="sng" dirty="0" smtClean="0">
                <a:solidFill>
                  <a:srgbClr val="FF0000"/>
                </a:solidFill>
                <a:latin typeface="+mj-lt"/>
              </a:rPr>
              <a:t>χρόνο</a:t>
            </a:r>
            <a:r>
              <a:rPr lang="el-GR" altLang="el-GR" sz="1800" dirty="0" smtClean="0">
                <a:latin typeface="+mj-lt"/>
              </a:rPr>
              <a:t>, όπου ο/η φοιτητής/</a:t>
            </a:r>
            <a:r>
              <a:rPr lang="el-GR" altLang="el-GR" sz="1800" dirty="0" err="1" smtClean="0">
                <a:latin typeface="+mj-lt"/>
              </a:rPr>
              <a:t>τρια</a:t>
            </a:r>
            <a:r>
              <a:rPr lang="el-GR" altLang="el-GR" sz="1800" dirty="0" smtClean="0">
                <a:latin typeface="+mj-lt"/>
              </a:rPr>
              <a:t> </a:t>
            </a:r>
            <a:r>
              <a:rPr lang="el-GR" altLang="el-GR" sz="1800" dirty="0" smtClean="0">
                <a:solidFill>
                  <a:srgbClr val="FF0000"/>
                </a:solidFill>
                <a:latin typeface="+mj-lt"/>
              </a:rPr>
              <a:t>καλείται</a:t>
            </a:r>
            <a:r>
              <a:rPr lang="el-GR" altLang="el-GR" sz="1800" dirty="0" smtClean="0">
                <a:latin typeface="+mj-lt"/>
              </a:rPr>
              <a:t>: </a:t>
            </a:r>
            <a:endParaRPr lang="en-US" altLang="el-GR" sz="1800" dirty="0" smtClean="0">
              <a:latin typeface="+mj-lt"/>
            </a:endParaRPr>
          </a:p>
          <a:p>
            <a:pPr lvl="3">
              <a:buFont typeface="Wingdings" pitchFamily="2" charset="2"/>
              <a:buChar char="Ø"/>
            </a:pPr>
            <a:r>
              <a:rPr lang="el-GR" altLang="el-GR" sz="1750" i="1" dirty="0" smtClean="0">
                <a:latin typeface="+mj-lt"/>
              </a:rPr>
              <a:t>να χρησιμοποιήσει τις </a:t>
            </a:r>
            <a:r>
              <a:rPr lang="el-GR" altLang="el-GR" sz="1750" i="1" dirty="0" smtClean="0">
                <a:solidFill>
                  <a:srgbClr val="FF0000"/>
                </a:solidFill>
                <a:latin typeface="+mj-lt"/>
              </a:rPr>
              <a:t>γνώσεις</a:t>
            </a:r>
            <a:r>
              <a:rPr lang="el-GR" altLang="el-GR" sz="1750" i="1" dirty="0" smtClean="0">
                <a:latin typeface="+mj-lt"/>
              </a:rPr>
              <a:t> του, </a:t>
            </a:r>
            <a:endParaRPr lang="en-US" altLang="el-GR" sz="1750" i="1" dirty="0" smtClean="0">
              <a:latin typeface="+mj-lt"/>
            </a:endParaRPr>
          </a:p>
          <a:p>
            <a:pPr lvl="3">
              <a:buFont typeface="Wingdings" pitchFamily="2" charset="2"/>
              <a:buChar char="Ø"/>
            </a:pPr>
            <a:r>
              <a:rPr lang="el-GR" altLang="el-GR" sz="1750" i="1" dirty="0" smtClean="0">
                <a:latin typeface="+mj-lt"/>
              </a:rPr>
              <a:t>να </a:t>
            </a:r>
            <a:r>
              <a:rPr lang="el-GR" altLang="el-GR" sz="1750" i="1" dirty="0" smtClean="0">
                <a:solidFill>
                  <a:srgbClr val="FF0000"/>
                </a:solidFill>
                <a:latin typeface="+mj-lt"/>
              </a:rPr>
              <a:t>προγραμματίσει</a:t>
            </a:r>
            <a:r>
              <a:rPr lang="el-GR" altLang="el-GR" sz="1750" i="1" dirty="0" smtClean="0">
                <a:latin typeface="+mj-lt"/>
              </a:rPr>
              <a:t>, να </a:t>
            </a:r>
            <a:r>
              <a:rPr lang="el-GR" altLang="el-GR" sz="1750" i="1" dirty="0" smtClean="0">
                <a:solidFill>
                  <a:srgbClr val="FF0000"/>
                </a:solidFill>
                <a:latin typeface="+mj-lt"/>
              </a:rPr>
              <a:t>εφαρμόσει</a:t>
            </a:r>
            <a:r>
              <a:rPr lang="el-GR" altLang="el-GR" sz="1750" i="1" dirty="0" smtClean="0">
                <a:latin typeface="+mj-lt"/>
              </a:rPr>
              <a:t>, να </a:t>
            </a:r>
            <a:r>
              <a:rPr lang="el-GR" altLang="el-GR" sz="1750" i="1" dirty="0" smtClean="0">
                <a:solidFill>
                  <a:srgbClr val="FF0000"/>
                </a:solidFill>
                <a:latin typeface="+mj-lt"/>
              </a:rPr>
              <a:t>αξιολογήσει</a:t>
            </a:r>
            <a:r>
              <a:rPr lang="el-GR" altLang="el-GR" sz="1750" i="1" dirty="0" smtClean="0">
                <a:latin typeface="+mj-lt"/>
              </a:rPr>
              <a:t> και</a:t>
            </a:r>
            <a:endParaRPr lang="en-US" altLang="el-GR" sz="1750" i="1" dirty="0" smtClean="0">
              <a:latin typeface="+mj-lt"/>
            </a:endParaRPr>
          </a:p>
          <a:p>
            <a:pPr lvl="3">
              <a:buFont typeface="Wingdings" pitchFamily="2" charset="2"/>
              <a:buChar char="Ø"/>
            </a:pPr>
            <a:r>
              <a:rPr lang="el-GR" altLang="el-GR" sz="1750" i="1" dirty="0" smtClean="0">
                <a:latin typeface="+mj-lt"/>
              </a:rPr>
              <a:t> να </a:t>
            </a:r>
            <a:r>
              <a:rPr lang="el-GR" altLang="el-GR" sz="1750" i="1" dirty="0" smtClean="0">
                <a:solidFill>
                  <a:srgbClr val="FF0000"/>
                </a:solidFill>
                <a:latin typeface="+mj-lt"/>
              </a:rPr>
              <a:t>βελτιώσει</a:t>
            </a:r>
            <a:r>
              <a:rPr lang="el-GR" altLang="el-GR" sz="1750" i="1" dirty="0" smtClean="0">
                <a:latin typeface="+mj-lt"/>
              </a:rPr>
              <a:t> το διδακτικό του έργο.</a:t>
            </a:r>
          </a:p>
          <a:p>
            <a:pPr lvl="1" eaLnBrk="1" hangingPunct="1">
              <a:buFont typeface="Wingdings" pitchFamily="2" charset="2"/>
              <a:buChar char="Ø"/>
            </a:pPr>
            <a:endParaRPr lang="el-GR" altLang="el-GR" sz="1100" dirty="0" smtClean="0">
              <a:latin typeface="+mj-lt"/>
            </a:endParaRPr>
          </a:p>
          <a:p>
            <a:pPr lvl="2">
              <a:buFont typeface="Wingdings" pitchFamily="2" charset="2"/>
              <a:buChar char="Ø"/>
            </a:pPr>
            <a:r>
              <a:rPr lang="el-GR" altLang="el-GR" sz="1800" b="1" dirty="0" smtClean="0">
                <a:latin typeface="+mj-lt"/>
              </a:rPr>
              <a:t>Αποτελεί </a:t>
            </a:r>
            <a:r>
              <a:rPr lang="el-GR" altLang="el-GR" sz="1800" dirty="0" smtClean="0">
                <a:latin typeface="+mj-lt"/>
              </a:rPr>
              <a:t>το </a:t>
            </a:r>
            <a:r>
              <a:rPr lang="el-GR" altLang="el-GR" sz="1800" u="sng" dirty="0" smtClean="0">
                <a:solidFill>
                  <a:srgbClr val="FF0000"/>
                </a:solidFill>
                <a:latin typeface="+mj-lt"/>
              </a:rPr>
              <a:t>πλαίσιο</a:t>
            </a:r>
            <a:r>
              <a:rPr lang="el-GR" altLang="el-GR" sz="1800" dirty="0" smtClean="0">
                <a:solidFill>
                  <a:srgbClr val="FF0000"/>
                </a:solidFill>
                <a:latin typeface="+mj-lt"/>
              </a:rPr>
              <a:t> </a:t>
            </a:r>
            <a:r>
              <a:rPr lang="el-GR" altLang="el-GR" sz="1800" dirty="0" smtClean="0">
                <a:latin typeface="+mj-lt"/>
              </a:rPr>
              <a:t>για να </a:t>
            </a:r>
            <a:endParaRPr lang="en-US" altLang="el-GR" sz="1800" dirty="0" smtClean="0">
              <a:latin typeface="+mj-lt"/>
            </a:endParaRPr>
          </a:p>
          <a:p>
            <a:pPr lvl="3">
              <a:buFont typeface="Wingdings" pitchFamily="2" charset="2"/>
              <a:buChar char="Ø"/>
            </a:pPr>
            <a:r>
              <a:rPr lang="el-GR" altLang="el-GR" sz="1750" i="1" dirty="0" smtClean="0">
                <a:latin typeface="+mj-lt"/>
              </a:rPr>
              <a:t>προβληματιστεί, </a:t>
            </a:r>
            <a:endParaRPr lang="en-US" altLang="el-GR" sz="1750" i="1" dirty="0" smtClean="0">
              <a:latin typeface="+mj-lt"/>
            </a:endParaRPr>
          </a:p>
          <a:p>
            <a:pPr lvl="3">
              <a:buFont typeface="Wingdings" pitchFamily="2" charset="2"/>
              <a:buChar char="Ø"/>
            </a:pPr>
            <a:r>
              <a:rPr lang="el-GR" altLang="el-GR" sz="1750" i="1" dirty="0" smtClean="0">
                <a:latin typeface="+mj-lt"/>
              </a:rPr>
              <a:t>να πειραματιστεί, </a:t>
            </a:r>
            <a:endParaRPr lang="en-US" altLang="el-GR" sz="1750" i="1" dirty="0" smtClean="0">
              <a:latin typeface="+mj-lt"/>
            </a:endParaRPr>
          </a:p>
          <a:p>
            <a:pPr lvl="3">
              <a:buFont typeface="Wingdings" pitchFamily="2" charset="2"/>
              <a:buChar char="Ø"/>
            </a:pPr>
            <a:r>
              <a:rPr lang="el-GR" altLang="el-GR" sz="1750" i="1" dirty="0" smtClean="0">
                <a:latin typeface="+mj-lt"/>
              </a:rPr>
              <a:t>να μάθει και να αναπτύξει τις δικές του θεωρίες</a:t>
            </a:r>
            <a:endParaRPr lang="en-US" altLang="el-GR" sz="1750" i="1" dirty="0" smtClean="0">
              <a:latin typeface="+mj-lt"/>
            </a:endParaRPr>
          </a:p>
          <a:p>
            <a:pPr lvl="3">
              <a:buNone/>
            </a:pPr>
            <a:r>
              <a:rPr lang="el-GR" altLang="el-GR" sz="1750" i="1" dirty="0" smtClean="0">
                <a:latin typeface="+mj-lt"/>
              </a:rPr>
              <a:t> </a:t>
            </a:r>
            <a:r>
              <a:rPr lang="en-US" altLang="el-GR" sz="1750" i="1" dirty="0" smtClean="0">
                <a:latin typeface="+mj-lt"/>
              </a:rPr>
              <a:t>   </a:t>
            </a:r>
            <a:r>
              <a:rPr lang="el-GR" altLang="el-GR" sz="1750" i="1" dirty="0" smtClean="0">
                <a:latin typeface="+mj-lt"/>
              </a:rPr>
              <a:t>για τη σχολική πράξη και ζωή.</a:t>
            </a:r>
          </a:p>
          <a:p>
            <a:pPr lvl="1" eaLnBrk="1" hangingPunct="1">
              <a:buFont typeface="Wingdings" pitchFamily="2" charset="2"/>
              <a:buChar char="Ø"/>
            </a:pPr>
            <a:endParaRPr lang="el-GR" sz="1800" dirty="0" smtClean="0">
              <a:latin typeface="+mj-lt"/>
            </a:endParaRPr>
          </a:p>
          <a:p>
            <a:pPr lvl="2">
              <a:buFont typeface="Wingdings" pitchFamily="2" charset="2"/>
              <a:buChar char="Ø"/>
            </a:pPr>
            <a:r>
              <a:rPr lang="el-GR" sz="1800" b="1" dirty="0" smtClean="0">
                <a:latin typeface="+mj-lt"/>
              </a:rPr>
              <a:t>Δίνει την ευκαιρία  </a:t>
            </a:r>
            <a:r>
              <a:rPr lang="el-GR" sz="1800" dirty="0" smtClean="0">
                <a:latin typeface="+mj-lt"/>
              </a:rPr>
              <a:t>στις/ους υποψήφιους  νηπιαγωγούς </a:t>
            </a:r>
            <a:endParaRPr lang="en-US" sz="1800" dirty="0" smtClean="0">
              <a:latin typeface="+mj-lt"/>
            </a:endParaRPr>
          </a:p>
          <a:p>
            <a:pPr lvl="3">
              <a:buFont typeface="Wingdings" pitchFamily="2" charset="2"/>
              <a:buChar char="Ø"/>
            </a:pPr>
            <a:r>
              <a:rPr lang="el-GR" sz="1750" i="1" dirty="0" smtClean="0">
                <a:solidFill>
                  <a:srgbClr val="FF0000"/>
                </a:solidFill>
                <a:latin typeface="+mj-lt"/>
              </a:rPr>
              <a:t>να συνειδητοποιήσουν </a:t>
            </a:r>
            <a:r>
              <a:rPr lang="el-GR" sz="1750" i="1" dirty="0" smtClean="0">
                <a:latin typeface="+mj-lt"/>
              </a:rPr>
              <a:t>τις </a:t>
            </a:r>
            <a:r>
              <a:rPr lang="el-GR" sz="1750" i="1" dirty="0" smtClean="0">
                <a:solidFill>
                  <a:srgbClr val="FF0000"/>
                </a:solidFill>
                <a:latin typeface="+mj-lt"/>
              </a:rPr>
              <a:t>προσωπικές εκπαιδευτικές θεωρίες </a:t>
            </a:r>
            <a:r>
              <a:rPr lang="el-GR" sz="1750" i="1" dirty="0" smtClean="0">
                <a:latin typeface="+mj-lt"/>
              </a:rPr>
              <a:t>τους και</a:t>
            </a:r>
            <a:endParaRPr lang="en-US" sz="1750" i="1" dirty="0" smtClean="0">
              <a:latin typeface="+mj-lt"/>
            </a:endParaRPr>
          </a:p>
          <a:p>
            <a:pPr lvl="3">
              <a:buFont typeface="Wingdings" pitchFamily="2" charset="2"/>
              <a:buChar char="Ø"/>
            </a:pPr>
            <a:r>
              <a:rPr lang="el-GR" sz="1750" i="1" dirty="0" smtClean="0">
                <a:latin typeface="+mj-lt"/>
              </a:rPr>
              <a:t> τον τρόπο που </a:t>
            </a:r>
            <a:r>
              <a:rPr lang="el-GR" sz="1750" i="1" dirty="0" smtClean="0">
                <a:solidFill>
                  <a:srgbClr val="FF0000"/>
                </a:solidFill>
                <a:latin typeface="+mj-lt"/>
              </a:rPr>
              <a:t>συνδέοντα</a:t>
            </a:r>
            <a:r>
              <a:rPr lang="el-GR" sz="1750" i="1" dirty="0" smtClean="0">
                <a:latin typeface="+mj-lt"/>
              </a:rPr>
              <a:t>ι με τις εκπαιδευτικές, παιδαγωγικές και </a:t>
            </a:r>
            <a:r>
              <a:rPr lang="el-GR" sz="1750" i="1" dirty="0" smtClean="0">
                <a:solidFill>
                  <a:srgbClr val="FF0000"/>
                </a:solidFill>
                <a:latin typeface="+mj-lt"/>
              </a:rPr>
              <a:t>διδακτικές τους επιλογές.</a:t>
            </a:r>
          </a:p>
          <a:p>
            <a:pPr>
              <a:buNone/>
            </a:pPr>
            <a:endParaRPr lang="el-GR" sz="1800" b="1" i="1" dirty="0">
              <a:latin typeface="+mj-lt"/>
            </a:endParaRP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57158" y="142852"/>
            <a:ext cx="7929618" cy="571504"/>
          </a:xfrm>
        </p:spPr>
        <p:txBody>
          <a:bodyPr/>
          <a:lstStyle/>
          <a:p>
            <a:r>
              <a:rPr lang="el-GR" sz="2400" b="1" dirty="0"/>
              <a:t/>
            </a:r>
            <a:br>
              <a:rPr lang="el-GR" sz="2400" b="1" dirty="0"/>
            </a:br>
            <a:r>
              <a:rPr lang="el-GR" sz="2400" b="1" dirty="0" smtClean="0"/>
              <a:t/>
            </a:r>
            <a:br>
              <a:rPr lang="el-GR" sz="2400" b="1" dirty="0" smtClean="0"/>
            </a:br>
            <a:r>
              <a:rPr lang="el-GR" sz="2400" b="1" dirty="0" smtClean="0"/>
              <a:t>2. Γιατί είναι σημαντική η Πρακτική Άσκηση;</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1000108"/>
            <a:ext cx="8429652" cy="5857892"/>
          </a:xfrm>
        </p:spPr>
        <p:txBody>
          <a:bodyPr/>
          <a:lstStyle/>
          <a:p>
            <a:endParaRPr lang="el-GR" sz="1600" dirty="0" smtClean="0"/>
          </a:p>
          <a:p>
            <a:r>
              <a:rPr lang="el-GR" sz="2000" dirty="0" smtClean="0"/>
              <a:t>1. Δηλώνει την σχέση θεωρίας και πράξης. </a:t>
            </a:r>
          </a:p>
          <a:p>
            <a:endParaRPr lang="el-GR" sz="2000" dirty="0" smtClean="0"/>
          </a:p>
          <a:p>
            <a:r>
              <a:rPr lang="el-GR" sz="2000" dirty="0" smtClean="0"/>
              <a:t>2. Θεωρίες και πράξη </a:t>
            </a:r>
            <a:r>
              <a:rPr lang="el-GR" sz="2000" b="1" dirty="0" smtClean="0">
                <a:solidFill>
                  <a:srgbClr val="FF0000"/>
                </a:solidFill>
              </a:rPr>
              <a:t>αλληλεπιδρούν</a:t>
            </a:r>
            <a:r>
              <a:rPr lang="el-GR" sz="2000" dirty="0" smtClean="0">
                <a:solidFill>
                  <a:srgbClr val="FF0000"/>
                </a:solidFill>
              </a:rPr>
              <a:t> </a:t>
            </a:r>
          </a:p>
          <a:p>
            <a:endParaRPr lang="el-GR" sz="2000" dirty="0" smtClean="0">
              <a:solidFill>
                <a:srgbClr val="FF0000"/>
              </a:solidFill>
            </a:endParaRPr>
          </a:p>
          <a:p>
            <a:r>
              <a:rPr lang="el-GR" sz="2000" dirty="0" smtClean="0"/>
              <a:t>3. </a:t>
            </a:r>
            <a:r>
              <a:rPr lang="el-GR" sz="2000" dirty="0" smtClean="0">
                <a:solidFill>
                  <a:srgbClr val="FF0000"/>
                </a:solidFill>
              </a:rPr>
              <a:t>Κατανοούμε </a:t>
            </a:r>
            <a:r>
              <a:rPr lang="el-GR" sz="2000" dirty="0" smtClean="0"/>
              <a:t>την εκπαιδευτική πράξη </a:t>
            </a:r>
            <a:r>
              <a:rPr lang="el-GR" sz="2000" dirty="0" smtClean="0">
                <a:solidFill>
                  <a:srgbClr val="FF0000"/>
                </a:solidFill>
              </a:rPr>
              <a:t>αξιοποιώντας στοιχεία </a:t>
            </a:r>
            <a:r>
              <a:rPr lang="el-GR" sz="2000" dirty="0" smtClean="0"/>
              <a:t>της θεωρίας</a:t>
            </a:r>
          </a:p>
          <a:p>
            <a:endParaRPr lang="el-GR" sz="2000" dirty="0" smtClean="0"/>
          </a:p>
          <a:p>
            <a:r>
              <a:rPr lang="el-GR" sz="2000" dirty="0" smtClean="0"/>
              <a:t>4. Η θεωρία </a:t>
            </a:r>
            <a:r>
              <a:rPr lang="el-GR" sz="2000" dirty="0" smtClean="0">
                <a:solidFill>
                  <a:srgbClr val="FF0000"/>
                </a:solidFill>
              </a:rPr>
              <a:t>ερμηνεύει, </a:t>
            </a:r>
            <a:r>
              <a:rPr lang="el-GR" sz="2000" dirty="0" smtClean="0"/>
              <a:t>τροφοδοτεί και </a:t>
            </a:r>
            <a:r>
              <a:rPr lang="el-GR" sz="2000" dirty="0" smtClean="0">
                <a:solidFill>
                  <a:srgbClr val="FF0000"/>
                </a:solidFill>
              </a:rPr>
              <a:t>εμπλουτίζει</a:t>
            </a:r>
            <a:r>
              <a:rPr lang="el-GR" sz="2000" dirty="0" smtClean="0"/>
              <a:t> την πράξη</a:t>
            </a:r>
          </a:p>
          <a:p>
            <a:endParaRPr lang="el-GR" sz="2000" dirty="0" smtClean="0"/>
          </a:p>
          <a:p>
            <a:r>
              <a:rPr lang="el-GR" sz="2000" dirty="0" smtClean="0"/>
              <a:t>5. Η πράξη </a:t>
            </a:r>
            <a:r>
              <a:rPr lang="el-GR" sz="2000" dirty="0" smtClean="0">
                <a:solidFill>
                  <a:srgbClr val="FF0000"/>
                </a:solidFill>
              </a:rPr>
              <a:t>εξετάζει και τροφοδοτεί με νέα δεδομένα </a:t>
            </a:r>
            <a:r>
              <a:rPr lang="el-GR" sz="2000" dirty="0" smtClean="0"/>
              <a:t>τη θεωρία</a:t>
            </a:r>
          </a:p>
          <a:p>
            <a:pPr>
              <a:buNone/>
            </a:pPr>
            <a:r>
              <a:rPr lang="el-GR" sz="2000" dirty="0" smtClean="0"/>
              <a:t> </a:t>
            </a:r>
          </a:p>
          <a:p>
            <a:pPr lvl="2">
              <a:buFont typeface="Wingdings" pitchFamily="2" charset="2"/>
              <a:buChar char="Ø"/>
            </a:pPr>
            <a:endParaRPr lang="el-GR" sz="1750" i="1" dirty="0" smtClean="0">
              <a:solidFill>
                <a:srgbClr val="FF0000"/>
              </a:solidFill>
              <a:latin typeface="+mj-lt"/>
            </a:endParaRPr>
          </a:p>
          <a:p>
            <a:pPr>
              <a:buNone/>
            </a:pPr>
            <a:endParaRPr lang="el-GR" sz="1800" b="1" i="1" dirty="0">
              <a:latin typeface="+mj-lt"/>
            </a:endParaRP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714380"/>
          </a:xfrm>
        </p:spPr>
        <p:txBody>
          <a:bodyPr/>
          <a:lstStyle/>
          <a:p>
            <a:r>
              <a:rPr lang="el-GR" sz="2400" b="1" dirty="0"/>
              <a:t/>
            </a:r>
            <a:br>
              <a:rPr lang="el-GR" sz="2400" b="1" dirty="0"/>
            </a:br>
            <a:r>
              <a:rPr lang="el-GR" sz="2400" b="1" dirty="0" smtClean="0"/>
              <a:t/>
            </a:r>
            <a:br>
              <a:rPr lang="el-GR" sz="2400" b="1" dirty="0" smtClean="0"/>
            </a:br>
            <a:r>
              <a:rPr lang="el-GR" sz="2400" b="1" dirty="0" smtClean="0"/>
              <a:t>Βασικοί στόχοι της Πρακτικής Άσκησης (1)</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142844" y="857232"/>
            <a:ext cx="8858312" cy="5857916"/>
          </a:xfrm>
        </p:spPr>
        <p:txBody>
          <a:bodyPr/>
          <a:lstStyle/>
          <a:p>
            <a:pPr eaLnBrk="1" hangingPunct="1">
              <a:lnSpc>
                <a:spcPct val="90000"/>
              </a:lnSpc>
              <a:buFont typeface="Constantia" pitchFamily="18" charset="0"/>
              <a:buNone/>
            </a:pPr>
            <a:r>
              <a:rPr lang="el-GR" sz="1800" dirty="0" smtClean="0"/>
              <a:t>	Οι φοιτητές και οι φοιτήτριες, να γίνουν </a:t>
            </a:r>
            <a:r>
              <a:rPr lang="el-GR" sz="1800" b="1" dirty="0" smtClean="0"/>
              <a:t>(</a:t>
            </a:r>
            <a:r>
              <a:rPr lang="el-GR" sz="1800" b="1" dirty="0" err="1" smtClean="0"/>
              <a:t>ανα</a:t>
            </a:r>
            <a:r>
              <a:rPr lang="el-GR" sz="1800" b="1" dirty="0" smtClean="0"/>
              <a:t>)στοχαζόμενοι επαγγελματίες εκπαιδευτικοί</a:t>
            </a:r>
            <a:r>
              <a:rPr lang="el-GR" sz="1800" dirty="0" smtClean="0"/>
              <a:t>, όπου:</a:t>
            </a:r>
          </a:p>
          <a:p>
            <a:pPr lvl="2">
              <a:lnSpc>
                <a:spcPct val="90000"/>
              </a:lnSpc>
              <a:buFont typeface="Wingdings" pitchFamily="2" charset="2"/>
              <a:buChar char="Ø"/>
            </a:pPr>
            <a:endParaRPr lang="el-GR" sz="1800" dirty="0" smtClean="0"/>
          </a:p>
          <a:p>
            <a:pPr lvl="2">
              <a:lnSpc>
                <a:spcPct val="90000"/>
              </a:lnSpc>
              <a:buFont typeface="Wingdings" pitchFamily="2" charset="2"/>
              <a:buChar char="Ø"/>
            </a:pPr>
            <a:r>
              <a:rPr lang="el-GR" sz="1800" dirty="0" smtClean="0"/>
              <a:t>να προσπαθούν να λαμβάνουν  </a:t>
            </a:r>
            <a:r>
              <a:rPr lang="el-GR" sz="1800" dirty="0" smtClean="0">
                <a:solidFill>
                  <a:srgbClr val="FF0000"/>
                </a:solidFill>
              </a:rPr>
              <a:t>συνειδητές αποφάσεις </a:t>
            </a:r>
            <a:r>
              <a:rPr lang="el-GR" sz="1800" dirty="0" smtClean="0"/>
              <a:t>σε όλα τα επίπεδα,</a:t>
            </a:r>
          </a:p>
          <a:p>
            <a:pPr lvl="2">
              <a:lnSpc>
                <a:spcPct val="90000"/>
              </a:lnSpc>
              <a:buFont typeface="Wingdings" pitchFamily="2" charset="2"/>
              <a:buChar char="Ø"/>
            </a:pPr>
            <a:endParaRPr lang="el-GR" sz="1800" dirty="0" smtClean="0"/>
          </a:p>
          <a:p>
            <a:pPr lvl="2">
              <a:lnSpc>
                <a:spcPct val="90000"/>
              </a:lnSpc>
              <a:buFont typeface="Wingdings" pitchFamily="2" charset="2"/>
              <a:buChar char="Ø"/>
            </a:pPr>
            <a:r>
              <a:rPr lang="el-GR" sz="1800" dirty="0" smtClean="0"/>
              <a:t>να έχουν τη δυνατότητα να (ανα)-στοχάζονται, </a:t>
            </a:r>
            <a:r>
              <a:rPr lang="el-GR" sz="1800" dirty="0" smtClean="0">
                <a:solidFill>
                  <a:srgbClr val="FF0000"/>
                </a:solidFill>
              </a:rPr>
              <a:t>προσεγγίζοντας</a:t>
            </a:r>
            <a:r>
              <a:rPr lang="el-GR" sz="1800" dirty="0" smtClean="0"/>
              <a:t> μια εκπαιδευτική συνθήκη </a:t>
            </a:r>
            <a:r>
              <a:rPr lang="el-GR" sz="1800" dirty="0" smtClean="0">
                <a:solidFill>
                  <a:srgbClr val="FF0000"/>
                </a:solidFill>
              </a:rPr>
              <a:t>από ποικίλες οπτικές</a:t>
            </a:r>
            <a:r>
              <a:rPr lang="el-GR" sz="1800" dirty="0" smtClean="0"/>
              <a:t>,</a:t>
            </a:r>
          </a:p>
          <a:p>
            <a:pPr lvl="2">
              <a:lnSpc>
                <a:spcPct val="90000"/>
              </a:lnSpc>
              <a:buFont typeface="Wingdings" pitchFamily="2" charset="2"/>
              <a:buChar char="Ø"/>
            </a:pPr>
            <a:endParaRPr lang="el-GR" sz="1800" dirty="0" smtClean="0"/>
          </a:p>
          <a:p>
            <a:pPr lvl="2">
              <a:lnSpc>
                <a:spcPct val="90000"/>
              </a:lnSpc>
              <a:buFont typeface="Wingdings" pitchFamily="2" charset="2"/>
              <a:buChar char="Ø"/>
            </a:pPr>
            <a:r>
              <a:rPr lang="el-GR" sz="1800" dirty="0" smtClean="0"/>
              <a:t>να </a:t>
            </a:r>
            <a:r>
              <a:rPr lang="el-GR" sz="1800" dirty="0" smtClean="0">
                <a:solidFill>
                  <a:srgbClr val="FF0000"/>
                </a:solidFill>
              </a:rPr>
              <a:t>συνεργάζονται</a:t>
            </a:r>
            <a:r>
              <a:rPr lang="el-GR" sz="1800" dirty="0" smtClean="0"/>
              <a:t>, </a:t>
            </a:r>
          </a:p>
          <a:p>
            <a:pPr lvl="2">
              <a:lnSpc>
                <a:spcPct val="90000"/>
              </a:lnSpc>
              <a:buFont typeface="Wingdings" pitchFamily="2" charset="2"/>
              <a:buChar char="Ø"/>
            </a:pPr>
            <a:endParaRPr lang="el-GR" sz="1800" dirty="0" smtClean="0"/>
          </a:p>
          <a:p>
            <a:pPr lvl="2">
              <a:lnSpc>
                <a:spcPct val="90000"/>
              </a:lnSpc>
              <a:buFont typeface="Wingdings" pitchFamily="2" charset="2"/>
              <a:buChar char="Ø"/>
            </a:pPr>
            <a:r>
              <a:rPr lang="el-GR" sz="1800" dirty="0" smtClean="0"/>
              <a:t>να </a:t>
            </a:r>
            <a:r>
              <a:rPr lang="el-GR" sz="1800" dirty="0" smtClean="0">
                <a:solidFill>
                  <a:srgbClr val="FF0000"/>
                </a:solidFill>
              </a:rPr>
              <a:t>δοκιμάζουν μια λύση</a:t>
            </a:r>
            <a:r>
              <a:rPr lang="el-GR" sz="1800" dirty="0" smtClean="0"/>
              <a:t>, </a:t>
            </a:r>
            <a:endParaRPr lang="en-US" sz="1800" dirty="0" smtClean="0"/>
          </a:p>
          <a:p>
            <a:pPr lvl="2">
              <a:lnSpc>
                <a:spcPct val="90000"/>
              </a:lnSpc>
              <a:buFont typeface="Wingdings" pitchFamily="2" charset="2"/>
              <a:buChar char="Ø"/>
            </a:pPr>
            <a:endParaRPr lang="el-GR" sz="1800" dirty="0" smtClean="0"/>
          </a:p>
          <a:p>
            <a:pPr lvl="2">
              <a:lnSpc>
                <a:spcPct val="90000"/>
              </a:lnSpc>
              <a:buFont typeface="Wingdings" pitchFamily="2" charset="2"/>
              <a:buChar char="Ø"/>
            </a:pPr>
            <a:r>
              <a:rPr lang="el-GR" sz="1800" dirty="0" smtClean="0"/>
              <a:t>να επανεξετάζουν και να  </a:t>
            </a:r>
            <a:r>
              <a:rPr lang="el-GR" sz="1800" dirty="0" smtClean="0">
                <a:solidFill>
                  <a:srgbClr val="FF0000"/>
                </a:solidFill>
              </a:rPr>
              <a:t>διερωτώνται</a:t>
            </a:r>
            <a:r>
              <a:rPr lang="el-GR" sz="1800" dirty="0" smtClean="0"/>
              <a:t> γι αυτήν τη λύση που επέλεξαν,</a:t>
            </a:r>
          </a:p>
          <a:p>
            <a:pPr lvl="2">
              <a:lnSpc>
                <a:spcPct val="90000"/>
              </a:lnSpc>
              <a:buFont typeface="Wingdings" pitchFamily="2" charset="2"/>
              <a:buChar char="Ø"/>
            </a:pPr>
            <a:endParaRPr lang="el-GR" sz="1800" dirty="0" smtClean="0"/>
          </a:p>
          <a:p>
            <a:pPr lvl="2">
              <a:lnSpc>
                <a:spcPct val="90000"/>
              </a:lnSpc>
              <a:buFont typeface="Wingdings" pitchFamily="2" charset="2"/>
              <a:buChar char="Ø"/>
            </a:pPr>
            <a:r>
              <a:rPr lang="el-GR" sz="1800" dirty="0" smtClean="0"/>
              <a:t>να </a:t>
            </a:r>
            <a:r>
              <a:rPr lang="el-GR" sz="1800" dirty="0" smtClean="0">
                <a:solidFill>
                  <a:srgbClr val="FF0000"/>
                </a:solidFill>
              </a:rPr>
              <a:t>ερευνούν </a:t>
            </a:r>
            <a:r>
              <a:rPr lang="el-GR" sz="1800" dirty="0" smtClean="0"/>
              <a:t>και να </a:t>
            </a:r>
            <a:r>
              <a:rPr lang="el-GR" sz="1800" dirty="0" smtClean="0">
                <a:solidFill>
                  <a:srgbClr val="FF0000"/>
                </a:solidFill>
              </a:rPr>
              <a:t>αξιολογούν </a:t>
            </a:r>
            <a:r>
              <a:rPr lang="el-GR" sz="1800" dirty="0" smtClean="0"/>
              <a:t>την εκπαιδευτική πράξη.</a:t>
            </a:r>
            <a:r>
              <a:rPr lang="el-GR" dirty="0" smtClean="0"/>
              <a:t> </a:t>
            </a:r>
            <a:endParaRPr lang="el-GR" sz="1800" dirty="0" smtClean="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7643866" cy="571504"/>
          </a:xfrm>
        </p:spPr>
        <p:txBody>
          <a:bodyPr/>
          <a:lstStyle/>
          <a:p>
            <a:r>
              <a:rPr lang="el-GR" sz="2400" b="1" dirty="0"/>
              <a:t/>
            </a:r>
            <a:br>
              <a:rPr lang="el-GR" sz="2400" b="1" dirty="0"/>
            </a:br>
            <a:r>
              <a:rPr lang="el-GR" sz="2400" b="1" dirty="0" smtClean="0"/>
              <a:t/>
            </a:r>
            <a:br>
              <a:rPr lang="el-GR" sz="2400" b="1" dirty="0" smtClean="0"/>
            </a:br>
            <a:r>
              <a:rPr lang="el-GR" sz="2400" b="1" dirty="0" smtClean="0"/>
              <a:t>Βασικοί στόχοι της Πρακτικής Άσκησης (2)</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785794"/>
            <a:ext cx="7643834" cy="5929354"/>
          </a:xfrm>
        </p:spPr>
        <p:txBody>
          <a:bodyPr/>
          <a:lstStyle/>
          <a:p>
            <a:pPr eaLnBrk="1" hangingPunct="1">
              <a:lnSpc>
                <a:spcPct val="90000"/>
              </a:lnSpc>
              <a:buFont typeface="Constantia" pitchFamily="18" charset="0"/>
              <a:buNone/>
            </a:pPr>
            <a:r>
              <a:rPr lang="el-GR" sz="1800" dirty="0" smtClean="0"/>
              <a:t>	</a:t>
            </a:r>
            <a:r>
              <a:rPr lang="el-GR" sz="1800" dirty="0" smtClean="0">
                <a:latin typeface="+mj-lt"/>
              </a:rPr>
              <a:t>Οι φοιτητές και οι φοιτήτριες,  μέσα από τον </a:t>
            </a:r>
            <a:r>
              <a:rPr lang="el-GR" sz="1800" dirty="0" smtClean="0">
                <a:solidFill>
                  <a:schemeClr val="accent2"/>
                </a:solidFill>
                <a:latin typeface="+mj-lt"/>
              </a:rPr>
              <a:t>στοχασμό</a:t>
            </a:r>
            <a:r>
              <a:rPr lang="el-GR" sz="1800" dirty="0" smtClean="0">
                <a:latin typeface="+mj-lt"/>
              </a:rPr>
              <a:t>, την </a:t>
            </a:r>
            <a:r>
              <a:rPr lang="el-GR" sz="1800" dirty="0" smtClean="0">
                <a:solidFill>
                  <a:srgbClr val="00B050"/>
                </a:solidFill>
                <a:latin typeface="+mj-lt"/>
              </a:rPr>
              <a:t>παρατήρηση,</a:t>
            </a:r>
            <a:r>
              <a:rPr lang="el-GR" sz="1800" dirty="0" smtClean="0">
                <a:latin typeface="+mj-lt"/>
              </a:rPr>
              <a:t> τις </a:t>
            </a:r>
            <a:r>
              <a:rPr lang="el-GR" sz="1800" dirty="0" smtClean="0">
                <a:solidFill>
                  <a:srgbClr val="7030A0"/>
                </a:solidFill>
                <a:latin typeface="+mj-lt"/>
              </a:rPr>
              <a:t>παρεμβάσεις </a:t>
            </a:r>
            <a:r>
              <a:rPr lang="el-GR" sz="1800" dirty="0" smtClean="0">
                <a:latin typeface="+mj-lt"/>
              </a:rPr>
              <a:t>και την </a:t>
            </a:r>
            <a:r>
              <a:rPr lang="el-GR" sz="1800" dirty="0" smtClean="0">
                <a:solidFill>
                  <a:srgbClr val="FF6600"/>
                </a:solidFill>
                <a:latin typeface="+mj-lt"/>
              </a:rPr>
              <a:t>αξιολόγηση</a:t>
            </a:r>
            <a:r>
              <a:rPr lang="el-GR" sz="1800" dirty="0" smtClean="0">
                <a:latin typeface="+mj-lt"/>
              </a:rPr>
              <a:t> τους, να </a:t>
            </a:r>
            <a:r>
              <a:rPr lang="el-GR" sz="1800" b="1" dirty="0" smtClean="0">
                <a:latin typeface="+mj-lt"/>
              </a:rPr>
              <a:t>μπορούν σταδιακά</a:t>
            </a:r>
            <a:r>
              <a:rPr lang="el-GR" sz="1800" dirty="0" smtClean="0">
                <a:latin typeface="+mj-lt"/>
              </a:rPr>
              <a:t>:</a:t>
            </a:r>
          </a:p>
          <a:p>
            <a:pPr eaLnBrk="1" hangingPunct="1">
              <a:lnSpc>
                <a:spcPct val="90000"/>
              </a:lnSpc>
              <a:buFont typeface="Constantia" pitchFamily="18" charset="0"/>
              <a:buNone/>
            </a:pPr>
            <a:endParaRPr lang="el-GR" sz="1800" dirty="0" smtClean="0">
              <a:latin typeface="+mj-lt"/>
            </a:endParaRPr>
          </a:p>
          <a:p>
            <a:pPr lvl="2">
              <a:lnSpc>
                <a:spcPct val="90000"/>
              </a:lnSpc>
              <a:buFont typeface="Wingdings" pitchFamily="2" charset="2"/>
              <a:buChar char="Ø"/>
            </a:pPr>
            <a:r>
              <a:rPr lang="el-GR" sz="1800" dirty="0" smtClean="0">
                <a:solidFill>
                  <a:srgbClr val="FF0000"/>
                </a:solidFill>
                <a:latin typeface="+mj-lt"/>
              </a:rPr>
              <a:t>Να φωτίζουν την προσωπική άρρητη εκπαιδευτική θεωρία τους</a:t>
            </a:r>
            <a:r>
              <a:rPr lang="el-GR" sz="1800" dirty="0" smtClean="0">
                <a:latin typeface="+mj-lt"/>
              </a:rPr>
              <a:t>, </a:t>
            </a:r>
            <a:r>
              <a:rPr lang="el-GR" sz="1600" dirty="0" smtClean="0">
                <a:latin typeface="+mj-lt"/>
              </a:rPr>
              <a:t>να την συνειδητοποιούν</a:t>
            </a:r>
            <a:r>
              <a:rPr lang="en-US" sz="1600" dirty="0" smtClean="0">
                <a:latin typeface="+mj-lt"/>
              </a:rPr>
              <a:t>,</a:t>
            </a:r>
            <a:r>
              <a:rPr lang="el-GR" sz="1600" dirty="0" smtClean="0">
                <a:latin typeface="+mj-lt"/>
              </a:rPr>
              <a:t> να την αναμορφώνουν και</a:t>
            </a:r>
            <a:r>
              <a:rPr lang="en-US" sz="1600" dirty="0" smtClean="0">
                <a:latin typeface="+mj-lt"/>
              </a:rPr>
              <a:t> </a:t>
            </a:r>
            <a:r>
              <a:rPr lang="el-GR" sz="1600" dirty="0" smtClean="0">
                <a:latin typeface="+mj-lt"/>
              </a:rPr>
              <a:t>να την επεκτείνουν μέσα από την πράξη και τον στοχασμό κατά τη δράση (</a:t>
            </a:r>
            <a:r>
              <a:rPr lang="en-US" sz="1600" dirty="0" err="1" smtClean="0">
                <a:latin typeface="+mj-lt"/>
              </a:rPr>
              <a:t>Schon</a:t>
            </a:r>
            <a:r>
              <a:rPr lang="en-US" sz="1600" dirty="0" smtClean="0">
                <a:latin typeface="+mj-lt"/>
              </a:rPr>
              <a:t>,</a:t>
            </a:r>
            <a:r>
              <a:rPr lang="el-GR" sz="1600" dirty="0" smtClean="0">
                <a:latin typeface="+mj-lt"/>
              </a:rPr>
              <a:t>1983).</a:t>
            </a:r>
          </a:p>
          <a:p>
            <a:pPr lvl="2">
              <a:lnSpc>
                <a:spcPct val="90000"/>
              </a:lnSpc>
              <a:buFont typeface="Wingdings" pitchFamily="2" charset="2"/>
              <a:buChar char="Ø"/>
            </a:pPr>
            <a:endParaRPr lang="el-GR" sz="1800" dirty="0" smtClean="0">
              <a:solidFill>
                <a:srgbClr val="FF0000"/>
              </a:solidFill>
              <a:latin typeface="+mj-lt"/>
            </a:endParaRPr>
          </a:p>
          <a:p>
            <a:pPr lvl="2">
              <a:lnSpc>
                <a:spcPct val="90000"/>
              </a:lnSpc>
              <a:buFont typeface="Wingdings" pitchFamily="2" charset="2"/>
              <a:buChar char="Ø"/>
            </a:pPr>
            <a:r>
              <a:rPr lang="el-GR" sz="1800" dirty="0" smtClean="0">
                <a:solidFill>
                  <a:srgbClr val="FF0000"/>
                </a:solidFill>
                <a:latin typeface="+mj-lt"/>
              </a:rPr>
              <a:t>Να συνδέουν την ακαδημαϊκή θεωρία με την εκπαιδευτική πράξη </a:t>
            </a:r>
            <a:r>
              <a:rPr lang="el-GR" sz="1600" dirty="0" smtClean="0">
                <a:latin typeface="+mj-lt"/>
              </a:rPr>
              <a:t>συσχετίζοντας τις διδακτικές επιλογές με τις ποικίλες θεωρίες, αλλά και αξιοποιώντας τις θεωρίες των Επιστημών της Αγωγής για την κατανόηση του πλαισίου της τάξης (Ζ</a:t>
            </a:r>
            <a:r>
              <a:rPr lang="en-US" sz="1600" dirty="0" err="1" smtClean="0">
                <a:latin typeface="+mj-lt"/>
              </a:rPr>
              <a:t>eichner</a:t>
            </a:r>
            <a:r>
              <a:rPr lang="en-US" sz="1600" dirty="0" smtClean="0">
                <a:latin typeface="+mj-lt"/>
              </a:rPr>
              <a:t> &amp; Liu, </a:t>
            </a:r>
            <a:r>
              <a:rPr lang="el-GR" sz="1600" dirty="0" smtClean="0">
                <a:latin typeface="+mj-lt"/>
              </a:rPr>
              <a:t>2010).</a:t>
            </a:r>
          </a:p>
          <a:p>
            <a:pPr lvl="2">
              <a:lnSpc>
                <a:spcPct val="90000"/>
              </a:lnSpc>
              <a:buFont typeface="Wingdings" pitchFamily="2" charset="2"/>
              <a:buChar char="Ø"/>
            </a:pPr>
            <a:endParaRPr lang="el-GR" sz="1800" dirty="0" smtClean="0">
              <a:solidFill>
                <a:srgbClr val="FF0000"/>
              </a:solidFill>
              <a:latin typeface="+mj-lt"/>
            </a:endParaRPr>
          </a:p>
          <a:p>
            <a:pPr lvl="2">
              <a:lnSpc>
                <a:spcPct val="90000"/>
              </a:lnSpc>
              <a:buFont typeface="Wingdings" pitchFamily="2" charset="2"/>
              <a:buChar char="Ø"/>
            </a:pPr>
            <a:r>
              <a:rPr lang="el-GR" sz="1800" dirty="0" smtClean="0">
                <a:solidFill>
                  <a:srgbClr val="FF0000"/>
                </a:solidFill>
                <a:latin typeface="+mj-lt"/>
              </a:rPr>
              <a:t>Να εξοικειώνονται με ερευνητικές και αναστοχαστικές διαδικασίες και εργαλεία.</a:t>
            </a:r>
          </a:p>
          <a:p>
            <a:pPr lvl="2">
              <a:lnSpc>
                <a:spcPct val="90000"/>
              </a:lnSpc>
              <a:buFont typeface="Wingdings" pitchFamily="2" charset="2"/>
              <a:buChar char="Ø"/>
            </a:pPr>
            <a:endParaRPr lang="el-GR" sz="1800" dirty="0" smtClean="0">
              <a:latin typeface="+mj-lt"/>
            </a:endParaRPr>
          </a:p>
          <a:p>
            <a:pPr lvl="2">
              <a:lnSpc>
                <a:spcPct val="90000"/>
              </a:lnSpc>
              <a:buFont typeface="Wingdings" pitchFamily="2" charset="2"/>
              <a:buChar char="Ø"/>
            </a:pPr>
            <a:r>
              <a:rPr lang="el-GR" sz="1800" dirty="0" smtClean="0">
                <a:solidFill>
                  <a:srgbClr val="FF0000"/>
                </a:solidFill>
                <a:latin typeface="+mj-lt"/>
              </a:rPr>
              <a:t>Να συνεργάζονται ώστε μέσα από συλλογικό στοχασμό και διάλογο </a:t>
            </a:r>
            <a:r>
              <a:rPr lang="el-GR" sz="1800" dirty="0" smtClean="0">
                <a:latin typeface="+mj-lt"/>
              </a:rPr>
              <a:t>και να οικοδομούν ενεργητικά την γνώση, ανοικτή σε διαπραγμάτευση στο πλαίσιο της ομάδας.</a:t>
            </a:r>
          </a:p>
          <a:p>
            <a:pPr lvl="2">
              <a:lnSpc>
                <a:spcPct val="90000"/>
              </a:lnSpc>
              <a:buFont typeface="Wingdings" pitchFamily="2" charset="2"/>
              <a:buChar char="Ø"/>
            </a:pPr>
            <a:endParaRPr lang="el-GR" sz="1800" dirty="0" smtClean="0">
              <a:latin typeface="+mj-lt"/>
            </a:endParaRPr>
          </a:p>
          <a:p>
            <a:pPr lvl="2">
              <a:lnSpc>
                <a:spcPct val="90000"/>
              </a:lnSpc>
              <a:buFont typeface="Wingdings" pitchFamily="2" charset="2"/>
              <a:buChar char="Ø"/>
            </a:pPr>
            <a:r>
              <a:rPr lang="el-GR" sz="1800" dirty="0" smtClean="0">
                <a:solidFill>
                  <a:srgbClr val="FF0000"/>
                </a:solidFill>
                <a:latin typeface="+mj-lt"/>
              </a:rPr>
              <a:t>Να εμπλέκονται σε διαδικασίες αυτοαξιολόγησης </a:t>
            </a:r>
            <a:r>
              <a:rPr lang="el-GR" sz="1800" dirty="0" smtClean="0">
                <a:latin typeface="+mj-lt"/>
              </a:rPr>
              <a:t>με στόχο επαγγελματική τους μάθηση ως εκπαιδευτικοί  (Αυγητίδου, 2014)·</a:t>
            </a:r>
          </a:p>
          <a:p>
            <a:pPr lvl="2">
              <a:lnSpc>
                <a:spcPct val="90000"/>
              </a:lnSpc>
              <a:buNone/>
            </a:pPr>
            <a:endParaRPr lang="el-GR" sz="1800" dirty="0" smtClean="0"/>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Προεπιλεγμένη σχεδίαση">
  <a:themeElements>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Προεπιλεγμένη σχεδίαση">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Προεπιλεγμένη σχεδίαση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Προεπιλεγμένη σχεδίαση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12978</TotalTime>
  <Words>4381</Words>
  <Application>Microsoft Office PowerPoint</Application>
  <PresentationFormat>Προβολή στην οθόνη (4:3)</PresentationFormat>
  <Paragraphs>663</Paragraphs>
  <Slides>48</Slides>
  <Notes>5</Notes>
  <HiddenSlides>0</HiddenSlides>
  <MMClips>0</MMClips>
  <ScaleCrop>false</ScaleCrop>
  <HeadingPairs>
    <vt:vector size="4" baseType="variant">
      <vt:variant>
        <vt:lpstr>Θέμα</vt:lpstr>
      </vt:variant>
      <vt:variant>
        <vt:i4>1</vt:i4>
      </vt:variant>
      <vt:variant>
        <vt:lpstr>Τίτλοι διαφανειών</vt:lpstr>
      </vt:variant>
      <vt:variant>
        <vt:i4>48</vt:i4>
      </vt:variant>
    </vt:vector>
  </HeadingPairs>
  <TitlesOfParts>
    <vt:vector size="49" baseType="lpstr">
      <vt:lpstr>Προεπιλεγμένη σχεδίαση</vt:lpstr>
      <vt:lpstr> ΠΑΝΕΠΙΣΤΗΜΙΟ ΔΥΤΙΚΗΣ ΜΑΚΕΔΟΝΙΑΣ  ΠΑΙΔΑΓΩΓΙΚΟ ΤΜΗΜΑ ΝΗΠΙΑΓΩΓΩΝ  </vt:lpstr>
      <vt:lpstr>  Δομή του παρόντος μαθήματος    </vt:lpstr>
      <vt:lpstr>  Δομή του παρόντος μαθήματος    </vt:lpstr>
      <vt:lpstr>  Δομή του μαθήματος    </vt:lpstr>
      <vt:lpstr>  Διερεύνηση ιδεών για την Πρακτική Άσκηση    </vt:lpstr>
      <vt:lpstr>  1. Τι είναι η Πρακτική Άσκηση;    </vt:lpstr>
      <vt:lpstr>  2. Γιατί είναι σημαντική η Πρακτική Άσκηση;    </vt:lpstr>
      <vt:lpstr>  Βασικοί στόχοι της Πρακτικής Άσκησης (1)    </vt:lpstr>
      <vt:lpstr>  Βασικοί στόχοι της Πρακτικής Άσκησης (2)    </vt:lpstr>
      <vt:lpstr>  Διερεύνηση ιδεών για την έννοια του  «καλού εκπαιδευτικού»   </vt:lpstr>
      <vt:lpstr>  Ο εκπαιδευτικός ως (ανα)στοχαζόμενος επαγγελματίας    </vt:lpstr>
      <vt:lpstr>  1. Ο εκπαιδευτικός ως (ανα)στοχαζόμενος επαγγελματίας    </vt:lpstr>
      <vt:lpstr>Διαφάνεια 13</vt:lpstr>
      <vt:lpstr>Διαφάνεια 14</vt:lpstr>
      <vt:lpstr>Διαφάνεια 15</vt:lpstr>
      <vt:lpstr>Διαφάνεια 16</vt:lpstr>
      <vt:lpstr>Διαφάνεια 17</vt:lpstr>
      <vt:lpstr>  Ο εκπαιδευτικός ως (ανα)στοχαζόμενος επαγγελματίας    </vt:lpstr>
      <vt:lpstr>  Γιατί ο αναστοχασμός  είναι σημαντικός  στην αρχική εκπαίδευση/επαγγελματική ανάπτυξη των εκπαιδευτικών;    </vt:lpstr>
      <vt:lpstr>   Η άτυπη αυτή προσωπική εκπαιδευτική θεωρία προκύπτει από:     </vt:lpstr>
      <vt:lpstr>   Γιατί είναι σημαντικό να συνειδητοποιήσουν οι εκπαιδευτικοί την προσωπική εκπαιδευτική τους θεωρία;     </vt:lpstr>
      <vt:lpstr>   Γιατί είναι σημαντικό να συνειδητοποιήσουν οι εκπαιδευτικοί την προσωπική εκπαιδευτική  τους θεωρία;     </vt:lpstr>
      <vt:lpstr>   Με ποιον τρόπο μπορούν  να την συνειδητοποιήσουν  οι εκπαιδευτικοί;     </vt:lpstr>
      <vt:lpstr>Διαφάνεια 24</vt:lpstr>
      <vt:lpstr>    Για να κατανοήσουμε καλύτερα τι σημαίνει προσωπική εκπαιδευτική θεωρία, ας κάνουμε την παρακάτω δράση.      </vt:lpstr>
      <vt:lpstr>    Για να κατανοήσουμε καλύτερα τι σημαίνει προσωπική εκπαιδευτική θεωρία, ας μελετήσουμε μαζί το παρακάτω παράδειγμα.     </vt:lpstr>
      <vt:lpstr>     Τι αναδεικνύει η προσωπική της θεωρία  για τα παιδιά και τον ρόλο των νηπιαγωγών;       </vt:lpstr>
      <vt:lpstr>     Τι αναδεικνύει η προσωπική της θεωρία  για τα παιδιά και τον ρόλο των νηπιαγωγών;       </vt:lpstr>
      <vt:lpstr>   Αναστοχασμός κατά την έναρξη της πρακτικής άσκησης     </vt:lpstr>
      <vt:lpstr>   Αναστοχασμός κατά την έναρξη της πρακτικής άσκησης     </vt:lpstr>
      <vt:lpstr>   Αναστοχασμός κατά την έναρξη της πρακτικής άσκησης     </vt:lpstr>
      <vt:lpstr>   Αναστοχασμός κατά την έναρξη της πρακτικής άσκησης     </vt:lpstr>
      <vt:lpstr>Διαφάνεια 33</vt:lpstr>
      <vt:lpstr>Διαφάνεια 34</vt:lpstr>
      <vt:lpstr>Διαφάνεια 35</vt:lpstr>
      <vt:lpstr>Διαφάνεια 36</vt:lpstr>
      <vt:lpstr>   Αναστοχασμός κατά την έναρξη της πρακτικής άσκησης     </vt:lpstr>
      <vt:lpstr>   Αναστοχασμός κατά την έναρξη της πρακτικής άσκησης     </vt:lpstr>
      <vt:lpstr>   Αναστοχασμός κατά την έναρξη της πρακτικής άσκησης     </vt:lpstr>
      <vt:lpstr>   Αναστοχασμός κατά την έναρξη της πρακτικής άσκησης     </vt:lpstr>
      <vt:lpstr>Διαφάνεια 41</vt:lpstr>
      <vt:lpstr>Διαφάνεια 42</vt:lpstr>
      <vt:lpstr>   Αναστοχασμός κατά την έναρξη της πρακτικής άσκησης     </vt:lpstr>
      <vt:lpstr>Διαφάνεια 44</vt:lpstr>
      <vt:lpstr>Διαφάνεια 45</vt:lpstr>
      <vt:lpstr>Διαφάνεια 46</vt:lpstr>
      <vt:lpstr>  Τι μάθαμε σήμερα;  </vt:lpstr>
      <vt:lpstr>Διαφάνεια 48</vt:lpstr>
    </vt:vector>
  </TitlesOfParts>
  <Company>Nikos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ΠΑΝΕΠΙΣΤΗΜΙΟ ΔΥΤΙΚΗΣ ΜΑΚΕΔΟΝΙΑΣ ΠΑΙΔΑΓΩΓΙΚΟ ΤΜΗΜΑ ΝΗΠΙΑΓΩΓΩΝ</dc:title>
  <dc:creator>sonia</dc:creator>
  <cp:lastModifiedBy>pc</cp:lastModifiedBy>
  <cp:revision>615</cp:revision>
  <dcterms:created xsi:type="dcterms:W3CDTF">2012-05-08T01:53:35Z</dcterms:created>
  <dcterms:modified xsi:type="dcterms:W3CDTF">2025-09-29T08:52:38Z</dcterms:modified>
</cp:coreProperties>
</file>