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1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301" r:id="rId39"/>
    <p:sldId id="302" r:id="rId40"/>
    <p:sldId id="303" r:id="rId41"/>
    <p:sldId id="313" r:id="rId42"/>
    <p:sldId id="314" r:id="rId43"/>
    <p:sldId id="315" r:id="rId44"/>
    <p:sldId id="316" r:id="rId45"/>
    <p:sldId id="317" r:id="rId46"/>
    <p:sldId id="311" r:id="rId47"/>
    <p:sldId id="312" r:id="rId48"/>
    <p:sldId id="305" r:id="rId49"/>
    <p:sldId id="306" r:id="rId50"/>
    <p:sldId id="307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84FB-0CDA-4EC6-A372-8D18C5DEB4D1}" type="datetimeFigureOut">
              <a:rPr lang="el-GR" smtClean="0"/>
              <a:pPr/>
              <a:t>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4E06-F83F-48AF-85B8-C26CCC7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0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ΜΑΘΗΜΑΤΙΚΑ 9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Οριο</a:t>
            </a:r>
            <a:r>
              <a:rPr lang="el-GR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l-GR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Συνάρτησησ</a:t>
            </a:r>
            <a:r>
              <a:rPr lang="el-GR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στο Διηνεκές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548680"/>
                <a:ext cx="8291264" cy="6309320"/>
              </a:xfrm>
            </p:spPr>
            <p:txBody>
              <a:bodyPr/>
              <a:lstStyle/>
              <a:p>
                <a:pPr marL="3429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l-GR" sz="3600" i="1">
                        <a:latin typeface="Cambria Math"/>
                      </a:rPr>
                      <m:t>±∞∙0⟶</m:t>
                    </m:r>
                  </m:oMath>
                </a14:m>
                <a:r>
                  <a:rPr lang="el-GR" sz="3600" dirty="0"/>
                  <a:t> Απροσδιοριστία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l-GR" sz="3600" i="1">
                        <a:latin typeface="Cambria Math"/>
                      </a:rPr>
                      <m:t>+∞−∞</m:t>
                    </m:r>
                  </m:oMath>
                </a14:m>
                <a:r>
                  <a:rPr lang="el-GR" sz="3600" dirty="0"/>
                  <a:t> → Απροσδιοριστία 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sz="36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l-GR" sz="3600" i="1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l-GR" sz="3600" i="1">
                        <a:latin typeface="Cambria Math"/>
                      </a:rPr>
                      <m:t>⟶</m:t>
                    </m:r>
                  </m:oMath>
                </a14:m>
                <a:r>
                  <a:rPr lang="el-GR" sz="3600" dirty="0"/>
                  <a:t> Απροσδιοριστία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sz="3600" i="1">
                            <a:latin typeface="Cambria Math"/>
                          </a:rPr>
                          <m:t>±∞</m:t>
                        </m:r>
                      </m:num>
                      <m:den>
                        <m:r>
                          <a:rPr lang="el-GR" sz="3600" i="1">
                            <a:latin typeface="Cambria Math"/>
                          </a:rPr>
                          <m:t>±∞</m:t>
                        </m:r>
                      </m:den>
                    </m:f>
                    <m:r>
                      <a:rPr lang="el-GR" sz="3600" i="1">
                        <a:latin typeface="Cambria Math"/>
                      </a:rPr>
                      <m:t>⟶</m:t>
                    </m:r>
                  </m:oMath>
                </a14:m>
                <a:r>
                  <a:rPr lang="el-GR" sz="3600" dirty="0"/>
                  <a:t> Απροσδιοριστία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36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l-GR" sz="36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l-GR" sz="3600" i="1">
                        <a:latin typeface="Cambria Math"/>
                      </a:rPr>
                      <m:t>⟶</m:t>
                    </m:r>
                  </m:oMath>
                </a14:m>
                <a:r>
                  <a:rPr lang="el-GR" sz="3600" dirty="0"/>
                  <a:t> Απροσδιοριστία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3600" i="1">
                            <a:latin typeface="Cambria Math"/>
                          </a:rPr>
                          <m:t>±∞</m:t>
                        </m:r>
                      </m:e>
                      <m:sup>
                        <m:r>
                          <a:rPr lang="el-GR" sz="36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l-GR" sz="3600" i="1">
                        <a:latin typeface="Cambria Math"/>
                      </a:rPr>
                      <m:t>⟶</m:t>
                    </m:r>
                  </m:oMath>
                </a14:m>
                <a:r>
                  <a:rPr lang="el-GR" sz="3600" dirty="0"/>
                  <a:t> Απροσδιοριστία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3600" i="1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l-GR" sz="3600" i="1">
                            <a:latin typeface="Cambria Math"/>
                          </a:rPr>
                          <m:t>∞</m:t>
                        </m:r>
                      </m:sup>
                    </m:sSup>
                    <m:r>
                      <a:rPr lang="el-GR" sz="3600" i="1">
                        <a:latin typeface="Cambria Math"/>
                      </a:rPr>
                      <m:t>⟶ </m:t>
                    </m:r>
                  </m:oMath>
                </a14:m>
                <a:r>
                  <a:rPr lang="el-GR" sz="3600" dirty="0"/>
                  <a:t> Απροσδιοριστία</a:t>
                </a: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548680"/>
                <a:ext cx="8291264" cy="6309320"/>
              </a:xfrm>
              <a:blipFill rotWithShape="1">
                <a:blip r:embed="rId2"/>
                <a:stretch>
                  <a:fillRect t="-14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6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85982" y="0"/>
            <a:ext cx="13073154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43900" y="4857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44296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1714488"/>
            <a:ext cx="1093001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2143116"/>
            <a:ext cx="1128720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1714488"/>
            <a:ext cx="87154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64409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914400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929066"/>
            <a:ext cx="707236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6643702" y="4071942"/>
            <a:ext cx="179889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l-GR" sz="3200" dirty="0" smtClean="0"/>
              <a:t>μηδέν   0 </a:t>
            </a:r>
            <a:endParaRPr lang="el-GR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1571612"/>
            <a:ext cx="1235877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1928802"/>
            <a:ext cx="1135861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2871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475656" y="5805264"/>
            <a:ext cx="24482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121576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36698" y="4869159"/>
                <a:ext cx="7848687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−(−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698" y="4869159"/>
                <a:ext cx="7848687" cy="9106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071546"/>
            <a:ext cx="14287568" cy="138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1"/>
            <a:ext cx="9786974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500958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103585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0"/>
            <a:ext cx="105728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 b="71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285728"/>
            <a:ext cx="1085857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1000132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Δεξιό βέλος 1"/>
          <p:cNvSpPr/>
          <p:nvPr/>
        </p:nvSpPr>
        <p:spPr>
          <a:xfrm>
            <a:off x="7956376" y="573325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01024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71668" y="0"/>
            <a:ext cx="116443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1050135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9929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01024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42978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85841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786710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43106" y="0"/>
            <a:ext cx="13216030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b="1" i="1" dirty="0">
                    <a:solidFill>
                      <a:srgbClr val="FF0000"/>
                    </a:solidFill>
                  </a:rPr>
                  <a:t>Να βρεθεί το όριο </a:t>
                </a:r>
                <a:endParaRPr lang="el-GR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+3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+7</m:t>
                                </m:r>
                              </m:den>
                            </m:f>
                          </m:e>
                        </m:rad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5922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-26402" y="6062"/>
                <a:ext cx="9170401" cy="6851938"/>
              </a:xfrm>
            </p:spPr>
            <p:txBody>
              <a:bodyPr>
                <a:normAutofit/>
              </a:bodyPr>
              <a:lstStyle/>
              <a:p>
                <a:r>
                  <a:rPr lang="el-GR" b="1" i="1" dirty="0"/>
                  <a:t>Να βρεθεί το όριο </a:t>
                </a:r>
                <a:endParaRPr lang="el-GR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+3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+7</m:t>
                                </m:r>
                              </m:den>
                            </m:f>
                          </m:e>
                        </m:rad>
                      </m:e>
                    </m:func>
                  </m:oMath>
                </a14:m>
                <a:endParaRPr lang="el-GR" dirty="0" smtClean="0"/>
              </a:p>
              <a:p>
                <a:r>
                  <a:rPr lang="el-GR" b="1" dirty="0" smtClean="0">
                    <a:solidFill>
                      <a:srgbClr val="0000FF"/>
                    </a:solidFill>
                  </a:rPr>
                  <a:t>Λύση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+3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+7</m:t>
                                </m:r>
                              </m:den>
                            </m:f>
                          </m:e>
                        </m:ra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limLow>
                                  <m:limLow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li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lim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→+∞</m:t>
                                    </m:r>
                                  </m:lim>
                                </m:limLow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+3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→+∞</m:t>
                                </m:r>
                              </m:lim>
                            </m:limLow>
                            <m:r>
                              <a:rPr lang="en-US" i="1">
                                <a:latin typeface="Cambria Math"/>
                              </a:rPr>
                              <m:t>(4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+7)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+∞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+∞</m:t>
                            </m:r>
                          </m:den>
                        </m:f>
                      </m:e>
                    </m:rad>
                  </m:oMath>
                </a14:m>
                <a:endParaRPr lang="el-GR" dirty="0"/>
              </a:p>
              <a:p>
                <a:r>
                  <a:rPr lang="el-GR" i="1" dirty="0"/>
                  <a:t>Άλγεβρα για να άρουμε την απροσδιοριστία 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6402" y="6062"/>
                <a:ext cx="9170401" cy="6851938"/>
              </a:xfrm>
              <a:blipFill rotWithShape="1">
                <a:blip r:embed="rId2"/>
                <a:stretch>
                  <a:fillRect l="-1529" t="-11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Δεξιό βέλος 1"/>
          <p:cNvSpPr/>
          <p:nvPr/>
        </p:nvSpPr>
        <p:spPr>
          <a:xfrm>
            <a:off x="6804248" y="5373216"/>
            <a:ext cx="100811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22727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-26402" y="6062"/>
                <a:ext cx="9170401" cy="6851938"/>
              </a:xfrm>
            </p:spPr>
            <p:txBody>
              <a:bodyPr>
                <a:normAutofit/>
              </a:bodyPr>
              <a:lstStyle/>
              <a:p>
                <a:endParaRPr lang="el-GR" dirty="0"/>
              </a:p>
              <a:p>
                <a:r>
                  <a:rPr lang="el-GR" i="1" dirty="0"/>
                  <a:t>Άλγεβρα για να άρουμε την απροσδιοριστία </a:t>
                </a:r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+3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+7</m:t>
                                </m:r>
                              </m:den>
                            </m:f>
                          </m:e>
                        </m:ra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(1+</m:t>
                                </m:r>
                                <m:f>
                                  <m:f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i="1">
                                    <a:latin typeface="Cambria Math"/>
                                  </a:rPr>
                                  <m:t>)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(4+</m:t>
                                </m:r>
                                <m:f>
                                  <m:f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i="1">
                                    <a:latin typeface="Cambria Math"/>
                                  </a:rPr>
                                  <m:t>)</m:t>
                                </m:r>
                              </m:den>
                            </m:f>
                          </m:e>
                        </m:rad>
                      </m:e>
                    </m:func>
                  </m:oMath>
                </a14:m>
                <a:endParaRPr lang="el-GR" dirty="0"/>
              </a:p>
              <a:p>
                <a:r>
                  <a:rPr lang="el-GR" i="1" dirty="0"/>
                  <a:t> </a:t>
                </a:r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(1+</m:t>
                            </m:r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→+∞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(4+</m:t>
                            </m:r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→+∞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7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6402" y="6062"/>
                <a:ext cx="9170401" cy="6851938"/>
              </a:xfrm>
              <a:blipFill rotWithShape="1">
                <a:blip r:embed="rId2"/>
                <a:stretch>
                  <a:fillRect l="-15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501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4525963"/>
              </a:xfrm>
            </p:spPr>
            <p:txBody>
              <a:bodyPr/>
              <a:lstStyle/>
              <a:p>
                <a:r>
                  <a:rPr lang="el-GR" b="1" i="1" dirty="0">
                    <a:solidFill>
                      <a:srgbClr val="FF0000"/>
                    </a:solidFill>
                  </a:rPr>
                  <a:t>Να βρεθεί το όριο </a:t>
                </a:r>
                <a:endParaRPr lang="el-GR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4525963"/>
              </a:xfrm>
              <a:blipFill rotWithShape="1">
                <a:blip r:embed="rId2"/>
                <a:stretch>
                  <a:fillRect l="-1467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15964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:r>
                  <a:rPr lang="el-GR" b="1" i="1" dirty="0" smtClean="0"/>
                  <a:t>Να βρεθεί το όριο </a:t>
                </a:r>
                <a:endParaRPr lang="el-GR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l-GR" dirty="0"/>
              </a:p>
              <a:p>
                <a:r>
                  <a:rPr lang="el-GR" b="1" dirty="0" smtClean="0">
                    <a:solidFill>
                      <a:srgbClr val="0000FF"/>
                    </a:solidFill>
                  </a:rPr>
                  <a:t>Λύση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−∝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−∞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n-US" i="1" dirty="0"/>
                  <a:t> </a:t>
                </a:r>
                <a:endParaRPr lang="el-GR" dirty="0"/>
              </a:p>
              <a:p>
                <a:r>
                  <a:rPr lang="el-GR" i="1" dirty="0"/>
                  <a:t>Άλγεβρα για να άρουμε την απροσδιοριστία </a:t>
                </a:r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  <m:r>
                          <a:rPr lang="en-US" i="1">
                            <a:latin typeface="Cambria Math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)=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  <m:r>
                          <a:rPr lang="en-US" i="1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)=3</m:t>
                    </m:r>
                  </m:oMath>
                </a14:m>
                <a:endParaRPr lang="en-US" dirty="0" smtClean="0"/>
              </a:p>
              <a:p>
                <a:r>
                  <a:rPr lang="el-GR" dirty="0" smtClean="0"/>
                  <a:t>ή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l-GR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l-GR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→−∞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l-GR" i="1">
                                <a:latin typeface="Cambria Math"/>
                              </a:rPr>
                              <m:t>=</m:t>
                            </m:r>
                            <m:r>
                              <a:rPr lang="el-GR" b="0" i="1" smtClean="0">
                                <a:latin typeface="Cambria Math"/>
                              </a:rPr>
                              <m:t>3</m:t>
                            </m:r>
                          </m:e>
                        </m:func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  <a:p>
                <a:endParaRPr lang="el-GR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467" t="-11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54730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6062"/>
                <a:ext cx="9144000" cy="4525963"/>
              </a:xfrm>
            </p:spPr>
            <p:txBody>
              <a:bodyPr/>
              <a:lstStyle/>
              <a:p>
                <a:r>
                  <a:rPr lang="el-GR" b="1" i="1" dirty="0">
                    <a:solidFill>
                      <a:srgbClr val="FF0000"/>
                    </a:solidFill>
                  </a:rPr>
                  <a:t>Να βρεθεί το όριο </a:t>
                </a:r>
                <a:endParaRPr lang="el-GR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/>
                          </a:rPr>
                          <m:t>(3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−17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062"/>
                <a:ext cx="9144000" cy="4525963"/>
              </a:xfrm>
              <a:blipFill rotWithShape="1">
                <a:blip r:embed="rId2"/>
                <a:stretch>
                  <a:fillRect l="-1467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0250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6062"/>
                <a:ext cx="9144000" cy="6663298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l-GR" b="1" i="1" dirty="0" smtClean="0"/>
                  <a:t>Να βρεθεί το όριο </a:t>
                </a:r>
                <a:endParaRPr lang="el-GR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/>
                          </a:rPr>
                          <m:t>(3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−17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l-GR" b="1" dirty="0" smtClean="0">
                    <a:solidFill>
                      <a:srgbClr val="0000FF"/>
                    </a:solidFill>
                  </a:rPr>
                  <a:t>Λύση </a:t>
                </a:r>
              </a:p>
              <a:p>
                <a:endParaRPr lang="el-GR" i="1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l-GR" i="1">
                                <a:latin typeface="Cambria Math"/>
                              </a:rPr>
                              <m:t>−17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l-GR" i="1">
                            <a:latin typeface="Cambria Math"/>
                          </a:rPr>
                          <m:t>=+∞−∞</m:t>
                        </m:r>
                      </m:e>
                    </m:func>
                  </m:oMath>
                </a14:m>
                <a:r>
                  <a:rPr lang="el-GR" i="1" dirty="0"/>
                  <a:t> απροσδιοριστία </a:t>
                </a:r>
                <a:endParaRPr lang="el-GR" dirty="0"/>
              </a:p>
              <a:p>
                <a:r>
                  <a:rPr lang="el-GR" i="1" dirty="0"/>
                  <a:t>Άλγεβρα για να άρουμε την απροσδιοριστία </a:t>
                </a:r>
                <a:endParaRPr lang="el-GR" dirty="0"/>
              </a:p>
              <a:p>
                <a:pPr marL="0" indent="0">
                  <a:buNone/>
                </a:pPr>
                <a:endParaRPr lang="el-GR" i="1" dirty="0" smtClean="0"/>
              </a:p>
              <a:p>
                <a:pPr marL="0" indent="0">
                  <a:buNone/>
                </a:pPr>
                <a:r>
                  <a:rPr lang="el-GR" i="1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i="1">
                                <a:latin typeface="Cambria Math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l-GR" i="1">
                                <a:latin typeface="Cambria Math"/>
                              </a:rPr>
                              <m:t>−17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l-GR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l-GR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l-GR" i="1">
                                    <a:latin typeface="Cambria Math"/>
                                  </a:rPr>
                                  <m:t>→+∞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l-GR" i="1">
                                        <a:latin typeface="Cambria Math"/>
                                      </a:rPr>
                                      <m:t>−17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l-GR" i="1">
                                <a:latin typeface="Cambria Math"/>
                              </a:rPr>
                              <m:t>=+∞∗+∞=+∞</m:t>
                            </m:r>
                          </m:e>
                        </m:func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062"/>
                <a:ext cx="9144000" cy="6663298"/>
              </a:xfrm>
              <a:blipFill rotWithShape="1">
                <a:blip r:embed="rId2"/>
                <a:stretch>
                  <a:fillRect l="-1067" t="-137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3055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Να βρεθεί το όρι</a:t>
            </a:r>
            <a:r>
              <a:rPr lang="el-GR" b="1" dirty="0">
                <a:solidFill>
                  <a:srgbClr val="FF0000"/>
                </a:solidFill>
              </a:rPr>
              <a:t>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rad>
                          <m:radPr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l-GR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+3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/>
                                  </a:rPr>
                                  <m:t>8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rad>
                      </m:e>
                    </m:func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1072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1"/>
                <a:ext cx="9144000" cy="2404864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rad>
                          <m:radPr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l-GR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+3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/>
                                  </a:rPr>
                                  <m:t>8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rad>
                      </m:e>
                    </m:func>
                    <m:r>
                      <a:rPr lang="el-GR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rad>
                          <m:radPr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l-GR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+3)∗</m:t>
                                </m:r>
                                <m:f>
                                  <m:f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num>
                              <m:den>
                                <m:r>
                                  <a:rPr lang="el-GR" i="1">
                                    <a:latin typeface="Cambria Math"/>
                                  </a:rPr>
                                  <m:t>(8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−1)∗</m:t>
                                </m:r>
                                <m:f>
                                  <m:f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den>
                            </m:f>
                          </m:e>
                        </m:rad>
                        <m:r>
                          <a:rPr lang="el-GR" i="1">
                            <a:latin typeface="Cambria Math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rad>
                          <m:radPr>
                            <m:ctrlPr>
                              <a:rPr lang="el-GR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l-GR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l-GR" i="1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num>
                              <m:den>
                                <m:f>
                                  <m:f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i="1">
                                        <a:latin typeface="Cambria Math"/>
                                      </a:rPr>
                                      <m:t>8</m:t>
                                    </m:r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l-GR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l-GR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l-GR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den>
                            </m:f>
                          </m:e>
                        </m:rad>
                        <m:r>
                          <a:rPr lang="el-GR" i="1">
                            <a:latin typeface="Cambria Math"/>
                          </a:rPr>
                          <m:t>=</m:t>
                        </m:r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1"/>
                <a:ext cx="9144000" cy="240486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899592" y="4849822"/>
                <a:ext cx="5688632" cy="2008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ad>
                            <m:ra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a:rPr lang="el-GR" sz="3200" i="1">
                                  <a:latin typeface="Cambria Math"/>
                                </a:rPr>
                                <m:t>3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l-GR" sz="3200" i="1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l-GR" sz="32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3200" i="1">
                                          <a:latin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l-GR" sz="32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32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l-GR" sz="3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num>
                                <m:den>
                                  <m:r>
                                    <a:rPr lang="el-GR" sz="3200" i="1">
                                      <a:latin typeface="Cambria Math"/>
                                    </a:rPr>
                                    <m:t>8−</m:t>
                                  </m:r>
                                  <m:f>
                                    <m:fPr>
                                      <m:ctrlPr>
                                        <a:rPr lang="el-GR" sz="32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320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l-GR" sz="32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32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l-GR" sz="3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den>
                              </m:f>
                            </m:e>
                          </m:rad>
                          <m:r>
                            <a:rPr lang="el-GR" sz="3200" i="1">
                              <a:latin typeface="Cambria Math"/>
                            </a:rPr>
                            <m:t>=</m:t>
                          </m:r>
                          <m:rad>
                            <m:ra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a:rPr lang="el-GR" sz="3200" i="1">
                                  <a:latin typeface="Cambria Math"/>
                                </a:rPr>
                                <m:t>3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l-GR" sz="3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l-GR" sz="3200" i="1"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rad>
                        </m:e>
                      </m:func>
                      <m:r>
                        <a:rPr lang="el-GR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l-GR" sz="3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849822"/>
                <a:ext cx="5688632" cy="20081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31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Να βρεθεί το όριο</a:t>
            </a:r>
            <a:endParaRPr lang="el-G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sz="36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sz="36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 sz="36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3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sz="3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3600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sz="3600" i="1">
                                <a:latin typeface="Cambria Math"/>
                              </a:rPr>
                              <m:t>+2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l-GR" sz="36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l-GR" sz="3600" i="1">
                                    <a:latin typeface="Cambria Math"/>
                                  </a:rPr>
                                  <m:t>9</m:t>
                                </m:r>
                                <m:sSup>
                                  <m:sSupPr>
                                    <m:ctrlPr>
                                      <a:rPr lang="el-GR" sz="3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3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l-GR" sz="36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l-GR" sz="36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endParaRPr lang="el-GR" sz="3600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2582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 smtClean="0"/>
              <a:t>Λύση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-3277" y="980728"/>
                <a:ext cx="8229600" cy="19442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28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9</m:t>
                                  </m:r>
                                  <m:sSup>
                                    <m:sSup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l-GR" sz="28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  <m:r>
                            <a:rPr lang="el-GR" sz="2800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80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→−∞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(1+</m:t>
                                  </m:r>
                                  <m:f>
                                    <m:f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  <m:r>
                                    <a:rPr lang="el-GR" sz="2800" i="1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l-GR" sz="28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(9+</m:t>
                                      </m:r>
                                      <m:f>
                                        <m:fPr>
                                          <m:ctrlPr>
                                            <a:rPr lang="el-GR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l-GR" sz="28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l-GR" sz="28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l-GR" sz="28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3277" y="980728"/>
                <a:ext cx="8229600" cy="194421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769088" y="2996952"/>
                <a:ext cx="6742487" cy="1719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(1+</m:t>
                              </m:r>
                              <m:f>
                                <m:f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l-GR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(9+</m:t>
                                  </m:r>
                                  <m:f>
                                    <m:f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l-GR" sz="28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l-GR" sz="28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rad>
                            </m:den>
                          </m:f>
                        </m:e>
                      </m:func>
                      <m:r>
                        <a:rPr lang="el-GR" sz="2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(1+</m:t>
                              </m:r>
                              <m:f>
                                <m:f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l-GR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l-GR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(9+</m:t>
                                  </m:r>
                                  <m:f>
                                    <m:f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l-GR" sz="28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l-GR" sz="28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88" y="2996952"/>
                <a:ext cx="6742487" cy="17195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1187624" y="5013176"/>
                <a:ext cx="5566780" cy="1719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l-GR" sz="28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2800" i="1">
                                  <a:latin typeface="Cambria Math"/>
                                </a:rPr>
                                <m:t>(1+</m:t>
                              </m:r>
                              <m:f>
                                <m:f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l-GR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l-GR" sz="28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(9+</m:t>
                                  </m:r>
                                  <m:f>
                                    <m:fPr>
                                      <m:ctrlPr>
                                        <a:rPr lang="el-GR" sz="28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280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l-GR" sz="28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l-GR" sz="2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l-GR" sz="28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rad>
                            </m:den>
                          </m:f>
                        </m:e>
                      </m:func>
                      <m:r>
                        <a:rPr lang="el-GR" sz="28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800" i="1">
                                  <a:latin typeface="Cambria Math"/>
                                </a:rPr>
                                <m:t>9</m:t>
                              </m:r>
                            </m:e>
                          </m:rad>
                        </m:den>
                      </m:f>
                      <m:r>
                        <a:rPr lang="el-GR" sz="28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l-GR" sz="28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013176"/>
                <a:ext cx="5566780" cy="17195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718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8" y="11015"/>
            <a:ext cx="8229600" cy="1041721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Να βρεθεί </a:t>
            </a:r>
            <a:r>
              <a:rPr lang="el-GR" b="1" dirty="0" smtClean="0">
                <a:solidFill>
                  <a:srgbClr val="FF0000"/>
                </a:solidFill>
              </a:rPr>
              <a:t>το </a:t>
            </a:r>
            <a:r>
              <a:rPr lang="el-GR" b="1" dirty="0">
                <a:solidFill>
                  <a:srgbClr val="FF0000"/>
                </a:solidFill>
              </a:rPr>
              <a:t>όριο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2411760" y="980728"/>
                <a:ext cx="2864439" cy="761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→+∞</m:t>
                              </m:r>
                            </m:lim>
                          </m:limLow>
                          <m:r>
                            <a:rPr lang="el-GR" sz="3200" i="1">
                              <a:latin typeface="Cambria Math"/>
                            </a:rPr>
                            <m:t>(</m:t>
                          </m:r>
                        </m:fName>
                        <m:e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l-GR" sz="32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sz="3200" i="1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e>
                      </m:func>
                      <m:r>
                        <a:rPr lang="el-GR" sz="3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980728"/>
                <a:ext cx="2864439" cy="7615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3009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8" y="11015"/>
            <a:ext cx="8229600" cy="1041721"/>
          </a:xfrm>
        </p:spPr>
        <p:txBody>
          <a:bodyPr/>
          <a:lstStyle/>
          <a:p>
            <a:r>
              <a:rPr lang="el-GR" dirty="0"/>
              <a:t>Να βρεθεί </a:t>
            </a:r>
            <a:r>
              <a:rPr lang="el-GR" dirty="0" smtClean="0"/>
              <a:t>το </a:t>
            </a:r>
            <a:r>
              <a:rPr lang="el-GR" dirty="0"/>
              <a:t>όριο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2411760" y="980728"/>
                <a:ext cx="2864439" cy="761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→+∞</m:t>
                              </m:r>
                            </m:lim>
                          </m:limLow>
                          <m:r>
                            <a:rPr lang="el-GR" sz="3200" i="1">
                              <a:latin typeface="Cambria Math"/>
                            </a:rPr>
                            <m:t>(</m:t>
                          </m:r>
                        </m:fName>
                        <m:e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l-GR" sz="32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sz="3200" i="1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e>
                      </m:func>
                      <m:r>
                        <a:rPr lang="el-GR" sz="3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980728"/>
                <a:ext cx="2864439" cy="7615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1187624" y="3052551"/>
                <a:ext cx="6534472" cy="175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l-GR" sz="3200">
                              <a:latin typeface="Cambria Math"/>
                            </a:rPr>
                            <m:t>lim</m:t>
                          </m:r>
                        </m:e>
                        <m:lim>
                          <m:r>
                            <a:rPr lang="el-GR" sz="3200" i="1">
                              <a:latin typeface="Cambria Math"/>
                            </a:rPr>
                            <m:t>𝑥</m:t>
                          </m:r>
                          <m:r>
                            <a:rPr lang="el-GR" sz="3200" i="1">
                              <a:latin typeface="Cambria Math"/>
                            </a:rPr>
                            <m:t>→+∞</m:t>
                          </m:r>
                        </m:lim>
                      </m:limLow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3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sz="3200" i="1"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l-GR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320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sz="3200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d>
                      <m:r>
                        <a:rPr lang="el-GR" sz="3200" i="1">
                          <a:latin typeface="Cambria Math"/>
                        </a:rPr>
                        <m:t>=+∞</m:t>
                      </m:r>
                      <m:r>
                        <a:rPr lang="en-US" sz="3200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el-GR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3200" i="1">
                              <a:latin typeface="Cambria Math"/>
                            </a:rPr>
                            <m:t>1−∞</m:t>
                          </m:r>
                        </m:e>
                      </m:d>
                    </m:oMath>
                  </m:oMathPara>
                </a14:m>
                <a:endParaRPr lang="en-US" sz="3200" i="1" dirty="0" smtClean="0"/>
              </a:p>
              <a:p>
                <a:endParaRPr lang="en-US" sz="32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>
                          <a:latin typeface="Cambria Math"/>
                        </a:rPr>
                        <m:t>=+∞∗−∞=−∞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052551"/>
                <a:ext cx="6534472" cy="1759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6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2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3 - Ευθεία γραμμή σύνδεσης"/>
          <p:cNvCxnSpPr/>
          <p:nvPr/>
        </p:nvCxnSpPr>
        <p:spPr>
          <a:xfrm>
            <a:off x="8072462" y="48577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- Μείον"/>
          <p:cNvSpPr/>
          <p:nvPr/>
        </p:nvSpPr>
        <p:spPr>
          <a:xfrm>
            <a:off x="7929586" y="4714884"/>
            <a:ext cx="285752" cy="357190"/>
          </a:xfrm>
          <a:prstGeom prst="mathMinu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-∞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10408</TotalTime>
  <Words>898</Words>
  <Application>Microsoft Office PowerPoint</Application>
  <PresentationFormat>Προβολή στην οθόνη (4:3)</PresentationFormat>
  <Paragraphs>63</Paragraphs>
  <Slides>53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53</vt:i4>
      </vt:variant>
    </vt:vector>
  </HeadingPairs>
  <TitlesOfParts>
    <vt:vector size="54" baseType="lpstr">
      <vt:lpstr>Θέμα του Office</vt:lpstr>
      <vt:lpstr>ΜΑΘΗΜΑΤΙΚΑ 9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βρεθεί το όριο</vt:lpstr>
      <vt:lpstr>Παρουσίαση του PowerPoint</vt:lpstr>
      <vt:lpstr>Να βρεθεί το όριο</vt:lpstr>
      <vt:lpstr>Λύση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ΜΑΘΗΜΑΤΙΚΑ 9</dc:title>
  <dc:creator>admin</dc:creator>
  <cp:lastModifiedBy>nikos</cp:lastModifiedBy>
  <cp:revision>46</cp:revision>
  <dcterms:created xsi:type="dcterms:W3CDTF">2011-11-18T13:21:46Z</dcterms:created>
  <dcterms:modified xsi:type="dcterms:W3CDTF">2016-12-02T18:13:22Z</dcterms:modified>
</cp:coreProperties>
</file>