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3"/>
  </p:notesMasterIdLst>
  <p:sldIdLst>
    <p:sldId id="256" r:id="rId3"/>
    <p:sldId id="406" r:id="rId4"/>
    <p:sldId id="403" r:id="rId5"/>
    <p:sldId id="408" r:id="rId6"/>
    <p:sldId id="409" r:id="rId7"/>
    <p:sldId id="410" r:id="rId8"/>
    <p:sldId id="407" r:id="rId9"/>
    <p:sldId id="405" r:id="rId10"/>
    <p:sldId id="265" r:id="rId11"/>
    <p:sldId id="258" r:id="rId12"/>
    <p:sldId id="266" r:id="rId13"/>
    <p:sldId id="342" r:id="rId14"/>
    <p:sldId id="343" r:id="rId15"/>
    <p:sldId id="286" r:id="rId16"/>
    <p:sldId id="287" r:id="rId17"/>
    <p:sldId id="257" r:id="rId18"/>
    <p:sldId id="344" r:id="rId19"/>
    <p:sldId id="345" r:id="rId20"/>
    <p:sldId id="346" r:id="rId21"/>
    <p:sldId id="347" r:id="rId22"/>
    <p:sldId id="351" r:id="rId23"/>
    <p:sldId id="348" r:id="rId24"/>
    <p:sldId id="352" r:id="rId25"/>
    <p:sldId id="349" r:id="rId26"/>
    <p:sldId id="353" r:id="rId27"/>
    <p:sldId id="350" r:id="rId28"/>
    <p:sldId id="354" r:id="rId29"/>
    <p:sldId id="259" r:id="rId30"/>
    <p:sldId id="260" r:id="rId31"/>
    <p:sldId id="267" r:id="rId32"/>
    <p:sldId id="262"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64" r:id="rId46"/>
    <p:sldId id="280" r:id="rId47"/>
    <p:sldId id="281" r:id="rId48"/>
    <p:sldId id="282" r:id="rId49"/>
    <p:sldId id="283" r:id="rId50"/>
    <p:sldId id="284" r:id="rId51"/>
    <p:sldId id="285" r:id="rId52"/>
    <p:sldId id="288" r:id="rId53"/>
    <p:sldId id="289" r:id="rId54"/>
    <p:sldId id="290" r:id="rId55"/>
    <p:sldId id="291" r:id="rId56"/>
    <p:sldId id="292" r:id="rId57"/>
    <p:sldId id="294" r:id="rId58"/>
    <p:sldId id="293" r:id="rId59"/>
    <p:sldId id="295" r:id="rId60"/>
    <p:sldId id="355" r:id="rId61"/>
    <p:sldId id="356" r:id="rId62"/>
    <p:sldId id="357" r:id="rId63"/>
    <p:sldId id="359" r:id="rId64"/>
    <p:sldId id="358" r:id="rId65"/>
    <p:sldId id="411" r:id="rId66"/>
    <p:sldId id="296" r:id="rId67"/>
    <p:sldId id="297" r:id="rId68"/>
    <p:sldId id="298" r:id="rId69"/>
    <p:sldId id="299" r:id="rId70"/>
    <p:sldId id="300" r:id="rId71"/>
    <p:sldId id="301" r:id="rId72"/>
    <p:sldId id="302" r:id="rId73"/>
    <p:sldId id="303" r:id="rId74"/>
    <p:sldId id="304" r:id="rId75"/>
    <p:sldId id="305" r:id="rId76"/>
    <p:sldId id="306" r:id="rId77"/>
    <p:sldId id="307" r:id="rId78"/>
    <p:sldId id="308" r:id="rId79"/>
    <p:sldId id="309" r:id="rId80"/>
    <p:sldId id="310" r:id="rId81"/>
    <p:sldId id="311" r:id="rId82"/>
    <p:sldId id="312" r:id="rId83"/>
    <p:sldId id="313" r:id="rId84"/>
    <p:sldId id="314" r:id="rId85"/>
    <p:sldId id="315" r:id="rId86"/>
    <p:sldId id="317" r:id="rId87"/>
    <p:sldId id="318" r:id="rId88"/>
    <p:sldId id="360" r:id="rId89"/>
    <p:sldId id="361" r:id="rId90"/>
    <p:sldId id="362" r:id="rId91"/>
    <p:sldId id="320" r:id="rId92"/>
    <p:sldId id="363" r:id="rId93"/>
    <p:sldId id="364" r:id="rId94"/>
    <p:sldId id="334" r:id="rId95"/>
    <p:sldId id="335" r:id="rId96"/>
    <p:sldId id="336" r:id="rId97"/>
    <p:sldId id="337" r:id="rId98"/>
    <p:sldId id="338" r:id="rId99"/>
    <p:sldId id="339" r:id="rId100"/>
    <p:sldId id="340" r:id="rId101"/>
    <p:sldId id="321" r:id="rId102"/>
    <p:sldId id="365" r:id="rId103"/>
    <p:sldId id="322" r:id="rId104"/>
    <p:sldId id="323" r:id="rId105"/>
    <p:sldId id="324" r:id="rId106"/>
    <p:sldId id="325" r:id="rId107"/>
    <p:sldId id="326" r:id="rId108"/>
    <p:sldId id="328" r:id="rId109"/>
    <p:sldId id="327" r:id="rId110"/>
    <p:sldId id="331" r:id="rId111"/>
    <p:sldId id="332" r:id="rId112"/>
    <p:sldId id="329" r:id="rId113"/>
    <p:sldId id="330" r:id="rId114"/>
    <p:sldId id="366" r:id="rId115"/>
    <p:sldId id="367" r:id="rId116"/>
    <p:sldId id="368" r:id="rId117"/>
    <p:sldId id="369" r:id="rId118"/>
    <p:sldId id="370" r:id="rId119"/>
    <p:sldId id="371" r:id="rId120"/>
    <p:sldId id="372" r:id="rId121"/>
    <p:sldId id="373" r:id="rId122"/>
    <p:sldId id="374" r:id="rId123"/>
    <p:sldId id="375" r:id="rId124"/>
    <p:sldId id="333"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1"/>
  </p:normalViewPr>
  <p:slideViewPr>
    <p:cSldViewPr snapToGrid="0">
      <p:cViewPr varScale="1">
        <p:scale>
          <a:sx n="110" d="100"/>
          <a:sy n="110"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presProps" Target="pres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78D0A-D915-4AC6-BDE6-48E22CE003EA}"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22C5D53F-D662-4BBB-81BC-8E002823854C}">
      <dgm:prSet/>
      <dgm:spPr/>
      <dgm:t>
        <a:bodyPr/>
        <a:lstStyle/>
        <a:p>
          <a:r>
            <a:rPr lang="el-GR"/>
            <a:t>Ένας φόρος μπορεί να οριστεί ως η χρηματική επιβάρυνση που επιβάλλεται σε ιδιώτες ή ιδιοκτήτες ακινήτων για την υποστήριξη της κυβέρνησης, αποτελώντας μια πληρωμή που απαιτείται από τη νομοθετική αρχή. </a:t>
          </a:r>
          <a:endParaRPr lang="en-US"/>
        </a:p>
      </dgm:t>
    </dgm:pt>
    <dgm:pt modelId="{24F1A6D8-062F-4EA8-A17E-645DB7A47614}" type="parTrans" cxnId="{5CBA18F7-D18B-44B9-B461-D6979CDD265A}">
      <dgm:prSet/>
      <dgm:spPr/>
      <dgm:t>
        <a:bodyPr/>
        <a:lstStyle/>
        <a:p>
          <a:endParaRPr lang="en-US"/>
        </a:p>
      </dgm:t>
    </dgm:pt>
    <dgm:pt modelId="{773BB68C-7A94-4660-921A-2B2E920F24EB}" type="sibTrans" cxnId="{5CBA18F7-D18B-44B9-B461-D6979CDD265A}">
      <dgm:prSet/>
      <dgm:spPr/>
      <dgm:t>
        <a:bodyPr/>
        <a:lstStyle/>
        <a:p>
          <a:endParaRPr lang="en-US"/>
        </a:p>
      </dgm:t>
    </dgm:pt>
    <dgm:pt modelId="{C30E8B9E-2C4A-495C-9012-C8DD00DBF63F}">
      <dgm:prSet/>
      <dgm:spPr/>
      <dgm:t>
        <a:bodyPr/>
        <a:lstStyle/>
        <a:p>
          <a:r>
            <a:rPr lang="el-GR"/>
            <a:t>Ειδικότερα, ένας φόρος δεν είναι μια εθελοντική πληρωμή ή δωρεά, αλλά επιβεβλημένη εισφορά, που απαιτείται σύμφωνα με τη νομοθετική αρχή (</a:t>
          </a:r>
          <a:r>
            <a:rPr lang="en-US"/>
            <a:t>Gash, 2011)</a:t>
          </a:r>
        </a:p>
      </dgm:t>
    </dgm:pt>
    <dgm:pt modelId="{57413353-AC28-414D-B962-04A09DA204E1}" type="parTrans" cxnId="{8EEA8F99-4CCE-437C-B1CE-770555D7E3F3}">
      <dgm:prSet/>
      <dgm:spPr/>
      <dgm:t>
        <a:bodyPr/>
        <a:lstStyle/>
        <a:p>
          <a:endParaRPr lang="en-US"/>
        </a:p>
      </dgm:t>
    </dgm:pt>
    <dgm:pt modelId="{F62586C8-2038-4238-BCE5-F5154382CAA8}" type="sibTrans" cxnId="{8EEA8F99-4CCE-437C-B1CE-770555D7E3F3}">
      <dgm:prSet/>
      <dgm:spPr/>
      <dgm:t>
        <a:bodyPr/>
        <a:lstStyle/>
        <a:p>
          <a:endParaRPr lang="en-US"/>
        </a:p>
      </dgm:t>
    </dgm:pt>
    <dgm:pt modelId="{B8167611-AB7E-4D45-8068-3D062561C5B3}" type="pres">
      <dgm:prSet presAssocID="{6AB78D0A-D915-4AC6-BDE6-48E22CE003EA}" presName="linear" presStyleCnt="0">
        <dgm:presLayoutVars>
          <dgm:animLvl val="lvl"/>
          <dgm:resizeHandles val="exact"/>
        </dgm:presLayoutVars>
      </dgm:prSet>
      <dgm:spPr/>
    </dgm:pt>
    <dgm:pt modelId="{09DFBD90-04E0-4D4D-B5F6-9AEA6FEF1DE7}" type="pres">
      <dgm:prSet presAssocID="{22C5D53F-D662-4BBB-81BC-8E002823854C}" presName="parentText" presStyleLbl="node1" presStyleIdx="0" presStyleCnt="2">
        <dgm:presLayoutVars>
          <dgm:chMax val="0"/>
          <dgm:bulletEnabled val="1"/>
        </dgm:presLayoutVars>
      </dgm:prSet>
      <dgm:spPr/>
    </dgm:pt>
    <dgm:pt modelId="{727DA1A0-06E9-E14F-8CC5-572C04FD4F24}" type="pres">
      <dgm:prSet presAssocID="{773BB68C-7A94-4660-921A-2B2E920F24EB}" presName="spacer" presStyleCnt="0"/>
      <dgm:spPr/>
    </dgm:pt>
    <dgm:pt modelId="{D723A3E1-198D-5E4F-A48E-F80E658D303C}" type="pres">
      <dgm:prSet presAssocID="{C30E8B9E-2C4A-495C-9012-C8DD00DBF63F}" presName="parentText" presStyleLbl="node1" presStyleIdx="1" presStyleCnt="2">
        <dgm:presLayoutVars>
          <dgm:chMax val="0"/>
          <dgm:bulletEnabled val="1"/>
        </dgm:presLayoutVars>
      </dgm:prSet>
      <dgm:spPr/>
    </dgm:pt>
  </dgm:ptLst>
  <dgm:cxnLst>
    <dgm:cxn modelId="{883DCF3D-E3D3-3946-8B8E-A1F140DB7D82}" type="presOf" srcId="{22C5D53F-D662-4BBB-81BC-8E002823854C}" destId="{09DFBD90-04E0-4D4D-B5F6-9AEA6FEF1DE7}" srcOrd="0" destOrd="0" presId="urn:microsoft.com/office/officeart/2005/8/layout/vList2"/>
    <dgm:cxn modelId="{D2EA5C40-F164-2041-9954-DA9CA5B1C2E2}" type="presOf" srcId="{C30E8B9E-2C4A-495C-9012-C8DD00DBF63F}" destId="{D723A3E1-198D-5E4F-A48E-F80E658D303C}" srcOrd="0" destOrd="0" presId="urn:microsoft.com/office/officeart/2005/8/layout/vList2"/>
    <dgm:cxn modelId="{8EEA8F99-4CCE-437C-B1CE-770555D7E3F3}" srcId="{6AB78D0A-D915-4AC6-BDE6-48E22CE003EA}" destId="{C30E8B9E-2C4A-495C-9012-C8DD00DBF63F}" srcOrd="1" destOrd="0" parTransId="{57413353-AC28-414D-B962-04A09DA204E1}" sibTransId="{F62586C8-2038-4238-BCE5-F5154382CAA8}"/>
    <dgm:cxn modelId="{5AA2E0A5-A134-5147-821B-0E94B17B3563}" type="presOf" srcId="{6AB78D0A-D915-4AC6-BDE6-48E22CE003EA}" destId="{B8167611-AB7E-4D45-8068-3D062561C5B3}" srcOrd="0" destOrd="0" presId="urn:microsoft.com/office/officeart/2005/8/layout/vList2"/>
    <dgm:cxn modelId="{5CBA18F7-D18B-44B9-B461-D6979CDD265A}" srcId="{6AB78D0A-D915-4AC6-BDE6-48E22CE003EA}" destId="{22C5D53F-D662-4BBB-81BC-8E002823854C}" srcOrd="0" destOrd="0" parTransId="{24F1A6D8-062F-4EA8-A17E-645DB7A47614}" sibTransId="{773BB68C-7A94-4660-921A-2B2E920F24EB}"/>
    <dgm:cxn modelId="{C61AD8C4-D85D-924D-A0EE-07C73A0FE303}" type="presParOf" srcId="{B8167611-AB7E-4D45-8068-3D062561C5B3}" destId="{09DFBD90-04E0-4D4D-B5F6-9AEA6FEF1DE7}" srcOrd="0" destOrd="0" presId="urn:microsoft.com/office/officeart/2005/8/layout/vList2"/>
    <dgm:cxn modelId="{2FF53C3A-D0D3-094F-8ABC-260E3ED46AE5}" type="presParOf" srcId="{B8167611-AB7E-4D45-8068-3D062561C5B3}" destId="{727DA1A0-06E9-E14F-8CC5-572C04FD4F24}" srcOrd="1" destOrd="0" presId="urn:microsoft.com/office/officeart/2005/8/layout/vList2"/>
    <dgm:cxn modelId="{B78F60BA-1111-1342-B5F9-4B1A43AB260E}" type="presParOf" srcId="{B8167611-AB7E-4D45-8068-3D062561C5B3}" destId="{D723A3E1-198D-5E4F-A48E-F80E658D303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DFEF-0AD4-4A82-8483-9D5CA1E4F666}"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7EBCB9FA-84B9-4ACE-A575-9E3D9FE8CC44}">
      <dgm:prSet/>
      <dgm:spPr/>
      <dgm:t>
        <a:bodyPr/>
        <a:lstStyle/>
        <a:p>
          <a:r>
            <a:rPr lang="el-GR" dirty="0"/>
            <a:t>Η θεωρία της άριστης φορολογίας, έχει σαν στόχο την εύρεση ενός φορολογικού συστήματος, που θα μεγιστοποιεί τα έσοδα του κράτους, ελαχιστοποιώντας ταυτόχρονα  το κόστος συλλογής των φόρων.</a:t>
          </a:r>
          <a:endParaRPr lang="en-US" dirty="0"/>
        </a:p>
      </dgm:t>
    </dgm:pt>
    <dgm:pt modelId="{70CA46CA-E7A0-4BE6-8CD6-F0007135926F}" type="parTrans" cxnId="{7FCF1439-8311-450C-B7EC-90EE858897CC}">
      <dgm:prSet/>
      <dgm:spPr/>
      <dgm:t>
        <a:bodyPr/>
        <a:lstStyle/>
        <a:p>
          <a:endParaRPr lang="en-US"/>
        </a:p>
      </dgm:t>
    </dgm:pt>
    <dgm:pt modelId="{891C1761-CF72-4743-9E97-511BF47DAE0C}" type="sibTrans" cxnId="{7FCF1439-8311-450C-B7EC-90EE858897CC}">
      <dgm:prSet/>
      <dgm:spPr/>
      <dgm:t>
        <a:bodyPr/>
        <a:lstStyle/>
        <a:p>
          <a:endParaRPr lang="en-US"/>
        </a:p>
      </dgm:t>
    </dgm:pt>
    <dgm:pt modelId="{DE18088F-E540-4ADC-A3EB-DF71A31E00B3}">
      <dgm:prSet/>
      <dgm:spPr/>
      <dgm:t>
        <a:bodyPr/>
        <a:lstStyle/>
        <a:p>
          <a:r>
            <a:rPr lang="el-GR"/>
            <a:t>Εξετάζει πως μέσω των φόρων θα επιτευχθεί αναδιανομή του πλούτου μέσα σε μια οικονομία, περιορίζοντας την κοινωνική ανισότητα.</a:t>
          </a:r>
          <a:endParaRPr lang="en-US"/>
        </a:p>
      </dgm:t>
    </dgm:pt>
    <dgm:pt modelId="{B8750D18-5987-455E-AEC7-C75F4CF2BC99}" type="parTrans" cxnId="{51FAF769-AB21-413A-BE43-F0B5AA0CB80D}">
      <dgm:prSet/>
      <dgm:spPr/>
      <dgm:t>
        <a:bodyPr/>
        <a:lstStyle/>
        <a:p>
          <a:endParaRPr lang="en-US"/>
        </a:p>
      </dgm:t>
    </dgm:pt>
    <dgm:pt modelId="{AE0C8E77-8E3C-4A1B-89F8-C312318F685C}" type="sibTrans" cxnId="{51FAF769-AB21-413A-BE43-F0B5AA0CB80D}">
      <dgm:prSet/>
      <dgm:spPr/>
      <dgm:t>
        <a:bodyPr/>
        <a:lstStyle/>
        <a:p>
          <a:endParaRPr lang="en-US"/>
        </a:p>
      </dgm:t>
    </dgm:pt>
    <dgm:pt modelId="{64B2540F-0CBF-E049-B4DC-2B89E59BD6C0}" type="pres">
      <dgm:prSet presAssocID="{E571DFEF-0AD4-4A82-8483-9D5CA1E4F666}" presName="hierChild1" presStyleCnt="0">
        <dgm:presLayoutVars>
          <dgm:chPref val="1"/>
          <dgm:dir/>
          <dgm:animOne val="branch"/>
          <dgm:animLvl val="lvl"/>
          <dgm:resizeHandles/>
        </dgm:presLayoutVars>
      </dgm:prSet>
      <dgm:spPr/>
    </dgm:pt>
    <dgm:pt modelId="{03ECEE2D-1571-414C-AD84-CCD78E6F59E0}" type="pres">
      <dgm:prSet presAssocID="{7EBCB9FA-84B9-4ACE-A575-9E3D9FE8CC44}" presName="hierRoot1" presStyleCnt="0"/>
      <dgm:spPr/>
    </dgm:pt>
    <dgm:pt modelId="{4EFB96EE-4548-4249-A297-38E406309BC0}" type="pres">
      <dgm:prSet presAssocID="{7EBCB9FA-84B9-4ACE-A575-9E3D9FE8CC44}" presName="composite" presStyleCnt="0"/>
      <dgm:spPr/>
    </dgm:pt>
    <dgm:pt modelId="{53536EE7-3C8A-C94A-9009-58E3E046BF27}" type="pres">
      <dgm:prSet presAssocID="{7EBCB9FA-84B9-4ACE-A575-9E3D9FE8CC44}" presName="background" presStyleLbl="node0" presStyleIdx="0" presStyleCnt="2"/>
      <dgm:spPr/>
    </dgm:pt>
    <dgm:pt modelId="{FBD70B37-95C7-0647-AA3D-AB22F955B8A2}" type="pres">
      <dgm:prSet presAssocID="{7EBCB9FA-84B9-4ACE-A575-9E3D9FE8CC44}" presName="text" presStyleLbl="fgAcc0" presStyleIdx="0" presStyleCnt="2">
        <dgm:presLayoutVars>
          <dgm:chPref val="3"/>
        </dgm:presLayoutVars>
      </dgm:prSet>
      <dgm:spPr/>
    </dgm:pt>
    <dgm:pt modelId="{7C55466B-24F5-6B4D-BAE7-6CF46C5301E5}" type="pres">
      <dgm:prSet presAssocID="{7EBCB9FA-84B9-4ACE-A575-9E3D9FE8CC44}" presName="hierChild2" presStyleCnt="0"/>
      <dgm:spPr/>
    </dgm:pt>
    <dgm:pt modelId="{4227AB0B-A93F-C84A-9580-F19662672D3A}" type="pres">
      <dgm:prSet presAssocID="{DE18088F-E540-4ADC-A3EB-DF71A31E00B3}" presName="hierRoot1" presStyleCnt="0"/>
      <dgm:spPr/>
    </dgm:pt>
    <dgm:pt modelId="{493062B5-D3F7-1540-ADD4-7B14BC0C58C6}" type="pres">
      <dgm:prSet presAssocID="{DE18088F-E540-4ADC-A3EB-DF71A31E00B3}" presName="composite" presStyleCnt="0"/>
      <dgm:spPr/>
    </dgm:pt>
    <dgm:pt modelId="{0549B942-6D49-3F43-BE63-E60C1758324D}" type="pres">
      <dgm:prSet presAssocID="{DE18088F-E540-4ADC-A3EB-DF71A31E00B3}" presName="background" presStyleLbl="node0" presStyleIdx="1" presStyleCnt="2"/>
      <dgm:spPr/>
    </dgm:pt>
    <dgm:pt modelId="{4E6A79FF-6C06-564A-AA85-566E791B383F}" type="pres">
      <dgm:prSet presAssocID="{DE18088F-E540-4ADC-A3EB-DF71A31E00B3}" presName="text" presStyleLbl="fgAcc0" presStyleIdx="1" presStyleCnt="2">
        <dgm:presLayoutVars>
          <dgm:chPref val="3"/>
        </dgm:presLayoutVars>
      </dgm:prSet>
      <dgm:spPr/>
    </dgm:pt>
    <dgm:pt modelId="{9B990A92-D5A7-424C-A80B-6A43FFD3F876}" type="pres">
      <dgm:prSet presAssocID="{DE18088F-E540-4ADC-A3EB-DF71A31E00B3}" presName="hierChild2" presStyleCnt="0"/>
      <dgm:spPr/>
    </dgm:pt>
  </dgm:ptLst>
  <dgm:cxnLst>
    <dgm:cxn modelId="{7FCF1439-8311-450C-B7EC-90EE858897CC}" srcId="{E571DFEF-0AD4-4A82-8483-9D5CA1E4F666}" destId="{7EBCB9FA-84B9-4ACE-A575-9E3D9FE8CC44}" srcOrd="0" destOrd="0" parTransId="{70CA46CA-E7A0-4BE6-8CD6-F0007135926F}" sibTransId="{891C1761-CF72-4743-9E97-511BF47DAE0C}"/>
    <dgm:cxn modelId="{51FAF769-AB21-413A-BE43-F0B5AA0CB80D}" srcId="{E571DFEF-0AD4-4A82-8483-9D5CA1E4F666}" destId="{DE18088F-E540-4ADC-A3EB-DF71A31E00B3}" srcOrd="1" destOrd="0" parTransId="{B8750D18-5987-455E-AEC7-C75F4CF2BC99}" sibTransId="{AE0C8E77-8E3C-4A1B-89F8-C312318F685C}"/>
    <dgm:cxn modelId="{4DD18D86-7A09-9448-8353-4B9DEA89009E}" type="presOf" srcId="{7EBCB9FA-84B9-4ACE-A575-9E3D9FE8CC44}" destId="{FBD70B37-95C7-0647-AA3D-AB22F955B8A2}" srcOrd="0" destOrd="0" presId="urn:microsoft.com/office/officeart/2005/8/layout/hierarchy1"/>
    <dgm:cxn modelId="{4E21A8CC-8F0B-1040-A708-6E33E3342403}" type="presOf" srcId="{E571DFEF-0AD4-4A82-8483-9D5CA1E4F666}" destId="{64B2540F-0CBF-E049-B4DC-2B89E59BD6C0}" srcOrd="0" destOrd="0" presId="urn:microsoft.com/office/officeart/2005/8/layout/hierarchy1"/>
    <dgm:cxn modelId="{8AB924FD-2354-4643-BCF1-62D4C35EDEBA}" type="presOf" srcId="{DE18088F-E540-4ADC-A3EB-DF71A31E00B3}" destId="{4E6A79FF-6C06-564A-AA85-566E791B383F}" srcOrd="0" destOrd="0" presId="urn:microsoft.com/office/officeart/2005/8/layout/hierarchy1"/>
    <dgm:cxn modelId="{3A000D9C-1FA1-3D43-8974-87E99D1962F8}" type="presParOf" srcId="{64B2540F-0CBF-E049-B4DC-2B89E59BD6C0}" destId="{03ECEE2D-1571-414C-AD84-CCD78E6F59E0}" srcOrd="0" destOrd="0" presId="urn:microsoft.com/office/officeart/2005/8/layout/hierarchy1"/>
    <dgm:cxn modelId="{78D817DD-0665-7C4C-B0F5-26E156F532E7}" type="presParOf" srcId="{03ECEE2D-1571-414C-AD84-CCD78E6F59E0}" destId="{4EFB96EE-4548-4249-A297-38E406309BC0}" srcOrd="0" destOrd="0" presId="urn:microsoft.com/office/officeart/2005/8/layout/hierarchy1"/>
    <dgm:cxn modelId="{94529399-2A1C-C24F-80F1-98A3E76CC9CB}" type="presParOf" srcId="{4EFB96EE-4548-4249-A297-38E406309BC0}" destId="{53536EE7-3C8A-C94A-9009-58E3E046BF27}" srcOrd="0" destOrd="0" presId="urn:microsoft.com/office/officeart/2005/8/layout/hierarchy1"/>
    <dgm:cxn modelId="{D3E14F33-A07C-124C-9C42-C6ED9F182071}" type="presParOf" srcId="{4EFB96EE-4548-4249-A297-38E406309BC0}" destId="{FBD70B37-95C7-0647-AA3D-AB22F955B8A2}" srcOrd="1" destOrd="0" presId="urn:microsoft.com/office/officeart/2005/8/layout/hierarchy1"/>
    <dgm:cxn modelId="{3DDED9EE-338A-4242-AC0D-703BAC1B13FC}" type="presParOf" srcId="{03ECEE2D-1571-414C-AD84-CCD78E6F59E0}" destId="{7C55466B-24F5-6B4D-BAE7-6CF46C5301E5}" srcOrd="1" destOrd="0" presId="urn:microsoft.com/office/officeart/2005/8/layout/hierarchy1"/>
    <dgm:cxn modelId="{465024C3-7BAA-4F43-8664-DE8FF9B5239F}" type="presParOf" srcId="{64B2540F-0CBF-E049-B4DC-2B89E59BD6C0}" destId="{4227AB0B-A93F-C84A-9580-F19662672D3A}" srcOrd="1" destOrd="0" presId="urn:microsoft.com/office/officeart/2005/8/layout/hierarchy1"/>
    <dgm:cxn modelId="{48A7C41B-88A0-E44F-A899-33CE5C099188}" type="presParOf" srcId="{4227AB0B-A93F-C84A-9580-F19662672D3A}" destId="{493062B5-D3F7-1540-ADD4-7B14BC0C58C6}" srcOrd="0" destOrd="0" presId="urn:microsoft.com/office/officeart/2005/8/layout/hierarchy1"/>
    <dgm:cxn modelId="{0FDC1DE2-F507-CD4E-BBD2-00102A05D05D}" type="presParOf" srcId="{493062B5-D3F7-1540-ADD4-7B14BC0C58C6}" destId="{0549B942-6D49-3F43-BE63-E60C1758324D}" srcOrd="0" destOrd="0" presId="urn:microsoft.com/office/officeart/2005/8/layout/hierarchy1"/>
    <dgm:cxn modelId="{4CCCEBC8-8D4F-AB43-BC77-F81EE64E6E5A}" type="presParOf" srcId="{493062B5-D3F7-1540-ADD4-7B14BC0C58C6}" destId="{4E6A79FF-6C06-564A-AA85-566E791B383F}" srcOrd="1" destOrd="0" presId="urn:microsoft.com/office/officeart/2005/8/layout/hierarchy1"/>
    <dgm:cxn modelId="{DB3D3421-9A6F-A242-874B-E884C279C215}" type="presParOf" srcId="{4227AB0B-A93F-C84A-9580-F19662672D3A}" destId="{9B990A92-D5A7-424C-A80B-6A43FFD3F8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FBD90-04E0-4D4D-B5F6-9AEA6FEF1DE7}">
      <dsp:nvSpPr>
        <dsp:cNvPr id="0" name=""/>
        <dsp:cNvSpPr/>
      </dsp:nvSpPr>
      <dsp:spPr>
        <a:xfrm>
          <a:off x="0" y="64179"/>
          <a:ext cx="10515600" cy="2069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Ένας φόρος μπορεί να οριστεί ως η χρηματική επιβάρυνση που επιβάλλεται σε ιδιώτες ή ιδιοκτήτες ακινήτων για την υποστήριξη της κυβέρνησης, αποτελώντας μια πληρωμή που απαιτείται από τη νομοθετική αρχή. </a:t>
          </a:r>
          <a:endParaRPr lang="en-US" sz="2900" kern="1200"/>
        </a:p>
      </dsp:txBody>
      <dsp:txXfrm>
        <a:off x="101036" y="165215"/>
        <a:ext cx="10313528" cy="1867658"/>
      </dsp:txXfrm>
    </dsp:sp>
    <dsp:sp modelId="{D723A3E1-198D-5E4F-A48E-F80E658D303C}">
      <dsp:nvSpPr>
        <dsp:cNvPr id="0" name=""/>
        <dsp:cNvSpPr/>
      </dsp:nvSpPr>
      <dsp:spPr>
        <a:xfrm>
          <a:off x="0" y="2217429"/>
          <a:ext cx="10515600" cy="206973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a:t>Ειδικότερα, ένας φόρος δεν είναι μια εθελοντική πληρωμή ή δωρεά, αλλά επιβεβλημένη εισφορά, που απαιτείται σύμφωνα με τη νομοθετική αρχή (</a:t>
          </a:r>
          <a:r>
            <a:rPr lang="en-US" sz="2900" kern="1200"/>
            <a:t>Gash, 2011)</a:t>
          </a:r>
        </a:p>
      </dsp:txBody>
      <dsp:txXfrm>
        <a:off x="101036" y="2318465"/>
        <a:ext cx="10313528" cy="1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6EE7-3C8A-C94A-9009-58E3E046BF27}">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70B37-95C7-0647-AA3D-AB22F955B8A2}">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t>Η θεωρία της άριστης φορολογίας, έχει σαν στόχο την εύρεση ενός φορολογικού συστήματος, που θα μεγιστοποιεί τα έσοδα του κράτους, ελαχιστοποιώντας ταυτόχρονα  το κόστος συλλογής των φόρων.</a:t>
          </a:r>
          <a:endParaRPr lang="en-US" sz="2100" kern="1200" dirty="0"/>
        </a:p>
      </dsp:txBody>
      <dsp:txXfrm>
        <a:off x="696297" y="538547"/>
        <a:ext cx="4171627" cy="2590157"/>
      </dsp:txXfrm>
    </dsp:sp>
    <dsp:sp modelId="{0549B942-6D49-3F43-BE63-E60C1758324D}">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A79FF-6C06-564A-AA85-566E791B383F}">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Εξετάζει πως μέσω των φόρων θα επιτευχθεί αναδιανομή του πλούτου μέσα σε μια οικονομία, περιορίζοντας την κοινωνική ανισότητα.</a:t>
          </a:r>
          <a:endParaRPr lang="en-US" sz="21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6D6BA-82D3-5349-B2D7-8984AD78A75B}" type="datetimeFigureOut">
              <a:rPr lang="el-GR" smtClean="0"/>
              <a:t>24/4/24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FB8BB-DEFD-7A40-8505-977AA41457B7}" type="slidenum">
              <a:rPr lang="el-GR" smtClean="0"/>
              <a:t>‹#›</a:t>
            </a:fld>
            <a:endParaRPr lang="el-GR"/>
          </a:p>
        </p:txBody>
      </p:sp>
    </p:spTree>
    <p:extLst>
      <p:ext uri="{BB962C8B-B14F-4D97-AF65-F5344CB8AC3E}">
        <p14:creationId xmlns:p14="http://schemas.microsoft.com/office/powerpoint/2010/main" val="3331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97FB8BB-DEFD-7A40-8505-977AA41457B7}" type="slidenum">
              <a:rPr lang="el-GR" smtClean="0"/>
              <a:t>32</a:t>
            </a:fld>
            <a:endParaRPr lang="el-GR"/>
          </a:p>
        </p:txBody>
      </p:sp>
    </p:spTree>
    <p:extLst>
      <p:ext uri="{BB962C8B-B14F-4D97-AF65-F5344CB8AC3E}">
        <p14:creationId xmlns:p14="http://schemas.microsoft.com/office/powerpoint/2010/main" val="388647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16B5BF-EC2E-2F1B-8398-57C8D44A12D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E973E0C-1E40-058D-E439-7600132C8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D40AA8B-6535-8C00-46FA-908E5D200FD5}"/>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5" name="Θέση υποσέλιδου 4">
            <a:extLst>
              <a:ext uri="{FF2B5EF4-FFF2-40B4-BE49-F238E27FC236}">
                <a16:creationId xmlns:a16="http://schemas.microsoft.com/office/drawing/2014/main" id="{CB410885-468A-BF77-DD1C-5B2E760A4D7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BF03A5B-FADB-6BB5-D670-7DA85EAE846F}"/>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120764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B2CF09-7F9B-E71E-A19E-E5D9B3F5522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229F5DB-BC98-BC9E-396C-7BB512226FC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5256AE6-1495-686C-4D38-31E1A7BD55A7}"/>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5" name="Θέση υποσέλιδου 4">
            <a:extLst>
              <a:ext uri="{FF2B5EF4-FFF2-40B4-BE49-F238E27FC236}">
                <a16:creationId xmlns:a16="http://schemas.microsoft.com/office/drawing/2014/main" id="{079AD1D8-78CA-617F-0C82-E943F65C825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4B1186A-1F01-C11E-F084-B4175B25F8D1}"/>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1901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AFD95C1-28EB-C294-2CF8-732EDC345DF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09FBAD3-4F11-43C8-9125-4A9007F06A6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8B632A8-9A37-909D-1360-448047D95EBC}"/>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5" name="Θέση υποσέλιδου 4">
            <a:extLst>
              <a:ext uri="{FF2B5EF4-FFF2-40B4-BE49-F238E27FC236}">
                <a16:creationId xmlns:a16="http://schemas.microsoft.com/office/drawing/2014/main" id="{012797D6-BAA4-8696-80BE-18E12A0D8D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CD36C2-69F8-309C-4442-6051214FD520}"/>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277259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08805B8-866C-4C43-9A13-3D8AB7CFE328}" type="datetimeFigureOut">
              <a:rPr lang="el-GR" smtClean="0"/>
              <a:t>24/4/24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27784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8805B8-866C-4C43-9A13-3D8AB7CFE328}" type="datetimeFigureOut">
              <a:rPr lang="el-GR" smtClean="0"/>
              <a:t>24/4/24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419664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08805B8-866C-4C43-9A13-3D8AB7CFE328}" type="datetimeFigureOut">
              <a:rPr lang="el-GR" smtClean="0"/>
              <a:t>24/4/24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82823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08805B8-866C-4C43-9A13-3D8AB7CFE328}" type="datetimeFigureOut">
              <a:rPr lang="el-GR" smtClean="0"/>
              <a:t>24/4/24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63735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08805B8-866C-4C43-9A13-3D8AB7CFE328}" type="datetimeFigureOut">
              <a:rPr lang="el-GR" smtClean="0"/>
              <a:t>24/4/24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42712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08805B8-866C-4C43-9A13-3D8AB7CFE328}" type="datetimeFigureOut">
              <a:rPr lang="el-GR" smtClean="0"/>
              <a:t>24/4/24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276860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805B8-866C-4C43-9A13-3D8AB7CFE328}" type="datetimeFigureOut">
              <a:rPr lang="el-GR" smtClean="0"/>
              <a:t>24/4/24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17197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8805B8-866C-4C43-9A13-3D8AB7CFE328}" type="datetimeFigureOut">
              <a:rPr lang="el-GR" smtClean="0"/>
              <a:t>24/4/24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205400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D8FB85-50A4-A915-4FAF-98F48757C6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A181E7F-B824-D427-8490-144BE611E13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37D349F-4EDB-BB27-AEB9-8AF0162C8037}"/>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5" name="Θέση υποσέλιδου 4">
            <a:extLst>
              <a:ext uri="{FF2B5EF4-FFF2-40B4-BE49-F238E27FC236}">
                <a16:creationId xmlns:a16="http://schemas.microsoft.com/office/drawing/2014/main" id="{AB66D821-9C9C-AD29-E384-5ECEA76425D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2A3A6C8-A5D2-A71C-7F2E-1409BFDA2476}"/>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999557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8805B8-866C-4C43-9A13-3D8AB7CFE328}" type="datetimeFigureOut">
              <a:rPr lang="el-GR" smtClean="0"/>
              <a:t>24/4/24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1810513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8805B8-866C-4C43-9A13-3D8AB7CFE328}" type="datetimeFigureOut">
              <a:rPr lang="el-GR" smtClean="0"/>
              <a:t>24/4/24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006192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8805B8-866C-4C43-9A13-3D8AB7CFE328}" type="datetimeFigureOut">
              <a:rPr lang="el-GR" smtClean="0"/>
              <a:t>24/4/24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44111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40D138-BFB6-390D-FA7E-6C469576727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4CCCC1-8397-73B9-FFAB-916EA90561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32826C3-DA75-A72E-1628-CCDD73869601}"/>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5" name="Θέση υποσέλιδου 4">
            <a:extLst>
              <a:ext uri="{FF2B5EF4-FFF2-40B4-BE49-F238E27FC236}">
                <a16:creationId xmlns:a16="http://schemas.microsoft.com/office/drawing/2014/main" id="{AD11719E-3C01-09E5-46FC-53F176E1E0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E20F339-9C6C-46AA-9F8B-24AB026A9546}"/>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185274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EF5487-51DD-297C-CDAB-27363F176D5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1E86DF-1BCA-78CB-659E-CB04F5F5B5E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D450C17-63E1-026B-4A59-FF453E260FE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F16E4B5-F072-231A-7EBB-FDE66A0A3C6D}"/>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6" name="Θέση υποσέλιδου 5">
            <a:extLst>
              <a:ext uri="{FF2B5EF4-FFF2-40B4-BE49-F238E27FC236}">
                <a16:creationId xmlns:a16="http://schemas.microsoft.com/office/drawing/2014/main" id="{AA03C534-659E-BF40-1662-B5E5E2C80EF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2BF404-6D2A-5D08-A5A1-F722153B8417}"/>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176068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16C7E7-DFCB-B746-C4B8-77D196FECC6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0E9DCC-ACCA-BA10-839D-9C3ED3D41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D34D30E-ADF1-C2EE-417D-670C4F09F8A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3A2458A-AEE8-3A58-83B1-0795EE192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714F2B4-D3B2-6DC2-2061-6030BD6F2B9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D9DD30E-C724-6D47-EBBD-0B7CD094C351}"/>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8" name="Θέση υποσέλιδου 7">
            <a:extLst>
              <a:ext uri="{FF2B5EF4-FFF2-40B4-BE49-F238E27FC236}">
                <a16:creationId xmlns:a16="http://schemas.microsoft.com/office/drawing/2014/main" id="{0A742887-0464-2DE8-ACE2-CF5B5ECDA65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F3D325C-A53F-2856-D131-C289AC5B3FDD}"/>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28600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865D42-AAA5-E5B3-ACF5-2B8734FC743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7E91CE4-1ABD-C4D2-4C6C-9F1FF2923E4D}"/>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4" name="Θέση υποσέλιδου 3">
            <a:extLst>
              <a:ext uri="{FF2B5EF4-FFF2-40B4-BE49-F238E27FC236}">
                <a16:creationId xmlns:a16="http://schemas.microsoft.com/office/drawing/2014/main" id="{41B0C5D4-3108-23BE-FD6C-B20A6B92C33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AA4C8A8-6DC0-E665-3124-D94119A0D369}"/>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17925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65E1BE8-AEDF-2F74-1A06-60166DAB3663}"/>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3" name="Θέση υποσέλιδου 2">
            <a:extLst>
              <a:ext uri="{FF2B5EF4-FFF2-40B4-BE49-F238E27FC236}">
                <a16:creationId xmlns:a16="http://schemas.microsoft.com/office/drawing/2014/main" id="{461D265A-678B-9434-4002-BE209E55860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6A7C016-1BC5-2B4D-759E-70FC095C1805}"/>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21444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EFBB6E-E2CB-13EB-2554-73117AC1BDF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DE0D23B-7AD5-F630-B916-721FD1977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2B4D26E-F6F3-56DF-21B1-E4B0EFC81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0B52D4B-6F43-3D91-32D5-0C1E10631FD3}"/>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6" name="Θέση υποσέλιδου 5">
            <a:extLst>
              <a:ext uri="{FF2B5EF4-FFF2-40B4-BE49-F238E27FC236}">
                <a16:creationId xmlns:a16="http://schemas.microsoft.com/office/drawing/2014/main" id="{4AB926B4-60A2-ACA6-8AF6-A57C56AFFE1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F2D7132-E186-FEB1-D8AA-C5585207BF91}"/>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290827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4D516B-5FB4-84B5-4433-BF74919D642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99D02A4-B5C0-846E-C3EB-B26094E0F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7476C1B-C8D6-8154-44B1-4F59C2424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13C1E48-2C3D-240E-C55B-C64EF75D1892}"/>
              </a:ext>
            </a:extLst>
          </p:cNvPr>
          <p:cNvSpPr>
            <a:spLocks noGrp="1"/>
          </p:cNvSpPr>
          <p:nvPr>
            <p:ph type="dt" sz="half" idx="10"/>
          </p:nvPr>
        </p:nvSpPr>
        <p:spPr/>
        <p:txBody>
          <a:bodyPr/>
          <a:lstStyle/>
          <a:p>
            <a:fld id="{D08805B8-866C-4C43-9A13-3D8AB7CFE328}" type="datetimeFigureOut">
              <a:rPr lang="el-GR" smtClean="0"/>
              <a:t>24/4/24</a:t>
            </a:fld>
            <a:endParaRPr lang="el-GR"/>
          </a:p>
        </p:txBody>
      </p:sp>
      <p:sp>
        <p:nvSpPr>
          <p:cNvPr id="6" name="Θέση υποσέλιδου 5">
            <a:extLst>
              <a:ext uri="{FF2B5EF4-FFF2-40B4-BE49-F238E27FC236}">
                <a16:creationId xmlns:a16="http://schemas.microsoft.com/office/drawing/2014/main" id="{4CF7FD0E-0AF2-3202-59E2-7DE49DEB325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C121566-E0BA-79C7-1664-388F18FFF6B4}"/>
              </a:ext>
            </a:extLst>
          </p:cNvPr>
          <p:cNvSpPr>
            <a:spLocks noGrp="1"/>
          </p:cNvSpPr>
          <p:nvPr>
            <p:ph type="sldNum" sz="quarter" idx="12"/>
          </p:nvPr>
        </p:nvSpPr>
        <p:spPr/>
        <p:txBody>
          <a:bodyPr/>
          <a:lstStyle/>
          <a:p>
            <a:fld id="{1B97634F-41B7-814A-AADA-8EBEA2D574B4}" type="slidenum">
              <a:rPr lang="el-GR" smtClean="0"/>
              <a:t>‹#›</a:t>
            </a:fld>
            <a:endParaRPr lang="el-GR"/>
          </a:p>
        </p:txBody>
      </p:sp>
    </p:spTree>
    <p:extLst>
      <p:ext uri="{BB962C8B-B14F-4D97-AF65-F5344CB8AC3E}">
        <p14:creationId xmlns:p14="http://schemas.microsoft.com/office/powerpoint/2010/main" val="34177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6FE23F8-2713-8FD0-B37A-BF1AF789D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B2AFC00-5E7E-09CF-46F0-223D73A72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2638CC5-40ED-392E-6D6C-1F362A109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8805B8-866C-4C43-9A13-3D8AB7CFE328}" type="datetimeFigureOut">
              <a:rPr lang="el-GR" smtClean="0"/>
              <a:t>24/4/24</a:t>
            </a:fld>
            <a:endParaRPr lang="el-GR"/>
          </a:p>
        </p:txBody>
      </p:sp>
      <p:sp>
        <p:nvSpPr>
          <p:cNvPr id="5" name="Θέση υποσέλιδου 4">
            <a:extLst>
              <a:ext uri="{FF2B5EF4-FFF2-40B4-BE49-F238E27FC236}">
                <a16:creationId xmlns:a16="http://schemas.microsoft.com/office/drawing/2014/main" id="{C0AE5B43-54FC-9FAA-9AF0-D557000AB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A29A71A-56AD-3C2A-DC6E-7E0572D3E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97634F-41B7-814A-AADA-8EBEA2D574B4}" type="slidenum">
              <a:rPr lang="el-GR" smtClean="0"/>
              <a:t>‹#›</a:t>
            </a:fld>
            <a:endParaRPr lang="el-GR"/>
          </a:p>
        </p:txBody>
      </p:sp>
    </p:spTree>
    <p:extLst>
      <p:ext uri="{BB962C8B-B14F-4D97-AF65-F5344CB8AC3E}">
        <p14:creationId xmlns:p14="http://schemas.microsoft.com/office/powerpoint/2010/main" val="10856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8805B8-866C-4C43-9A13-3D8AB7CFE328}" type="datetimeFigureOut">
              <a:rPr lang="el-GR" smtClean="0"/>
              <a:t>24/4/24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97634F-41B7-814A-AADA-8EBEA2D574B4}" type="slidenum">
              <a:rPr lang="el-GR" smtClean="0"/>
              <a:t>‹#›</a:t>
            </a:fld>
            <a:endParaRPr lang="el-GR"/>
          </a:p>
        </p:txBody>
      </p:sp>
    </p:spTree>
    <p:extLst>
      <p:ext uri="{BB962C8B-B14F-4D97-AF65-F5344CB8AC3E}">
        <p14:creationId xmlns:p14="http://schemas.microsoft.com/office/powerpoint/2010/main" val="797116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euretirio.com/diathesimo-eisodima/" TargetMode="External"/><Relationship Id="rId2" Type="http://schemas.openxmlformats.org/officeDocument/2006/relationships/hyperlink" Target="https://www.euretirio.com/foros/" TargetMode="External"/><Relationship Id="rId1" Type="http://schemas.openxmlformats.org/officeDocument/2006/relationships/slideLayout" Target="../slideLayouts/slideLayout13.xml"/><Relationship Id="rId4" Type="http://schemas.openxmlformats.org/officeDocument/2006/relationships/hyperlink" Target="https://www.euretirio.com/antistrofa-proodeftikos-foros/"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Υπότιτλος 2">
            <a:extLst>
              <a:ext uri="{FF2B5EF4-FFF2-40B4-BE49-F238E27FC236}">
                <a16:creationId xmlns:a16="http://schemas.microsoft.com/office/drawing/2014/main" id="{70B7B6B7-3F3A-485E-92AD-3EF9FDD69F0B}"/>
              </a:ext>
            </a:extLst>
          </p:cNvPr>
          <p:cNvSpPr>
            <a:spLocks noGrp="1"/>
          </p:cNvSpPr>
          <p:nvPr>
            <p:ph type="subTitle" idx="1"/>
          </p:nvPr>
        </p:nvSpPr>
        <p:spPr>
          <a:xfrm>
            <a:off x="1350682" y="4870824"/>
            <a:ext cx="10005951" cy="1458258"/>
          </a:xfrm>
        </p:spPr>
        <p:txBody>
          <a:bodyPr anchor="ctr">
            <a:normAutofit/>
          </a:bodyPr>
          <a:lstStyle/>
          <a:p>
            <a:pPr algn="l"/>
            <a:r>
              <a:rPr lang="el-GR" dirty="0"/>
              <a:t>Φορολογική Νομοθεσία</a:t>
            </a:r>
          </a:p>
          <a:p>
            <a:pPr algn="l"/>
            <a:r>
              <a:rPr lang="el-GR" dirty="0"/>
              <a:t>Αναστάσιος δ. Κωνσταντινίδης</a:t>
            </a:r>
          </a:p>
        </p:txBody>
      </p:sp>
    </p:spTree>
    <p:extLst>
      <p:ext uri="{BB962C8B-B14F-4D97-AF65-F5344CB8AC3E}">
        <p14:creationId xmlns:p14="http://schemas.microsoft.com/office/powerpoint/2010/main" val="290967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7E3BF34-9AEA-14C1-D5BD-0B07D69398D3}"/>
              </a:ext>
            </a:extLst>
          </p:cNvPr>
          <p:cNvSpPr>
            <a:spLocks noGrp="1"/>
          </p:cNvSpPr>
          <p:nvPr>
            <p:ph type="title"/>
          </p:nvPr>
        </p:nvSpPr>
        <p:spPr>
          <a:xfrm>
            <a:off x="808638" y="386930"/>
            <a:ext cx="9236700" cy="1188950"/>
          </a:xfrm>
        </p:spPr>
        <p:txBody>
          <a:bodyPr anchor="b">
            <a:normAutofit/>
          </a:bodyPr>
          <a:lstStyle/>
          <a:p>
            <a:r>
              <a:rPr lang="el-GR" sz="5400"/>
              <a:t>Φόρος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9295BD6-46AF-535D-07BE-7044248E7236}"/>
              </a:ext>
            </a:extLst>
          </p:cNvPr>
          <p:cNvSpPr>
            <a:spLocks noGrp="1"/>
          </p:cNvSpPr>
          <p:nvPr>
            <p:ph idx="1"/>
          </p:nvPr>
        </p:nvSpPr>
        <p:spPr>
          <a:xfrm>
            <a:off x="793660" y="2599509"/>
            <a:ext cx="10143668" cy="3435531"/>
          </a:xfrm>
        </p:spPr>
        <p:txBody>
          <a:bodyPr anchor="ctr">
            <a:normAutofit/>
          </a:bodyPr>
          <a:lstStyle/>
          <a:p>
            <a:r>
              <a:rPr lang="el-GR" sz="2400" dirty="0"/>
              <a:t>Για την δωρεάν διάθεση των δημοσίων αγαθών στο κοινωνικό σύνολο, καθώς και την κάλυψη διάφορων άλλων δαπανών τους, οι δημόσιοι φορείς χρειάζονται πόρους, τους οποίους δεν διαθέτουν. </a:t>
            </a:r>
          </a:p>
          <a:p>
            <a:r>
              <a:rPr lang="el-GR" sz="2400" dirty="0"/>
              <a:t>Για την απόκτηση τους χρησιμοποιούν τους φόρους. </a:t>
            </a:r>
          </a:p>
        </p:txBody>
      </p:sp>
    </p:spTree>
    <p:extLst>
      <p:ext uri="{BB962C8B-B14F-4D97-AF65-F5344CB8AC3E}">
        <p14:creationId xmlns:p14="http://schemas.microsoft.com/office/powerpoint/2010/main" val="40078559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A1DC672-2A99-6176-5492-4BD038E47A1D}"/>
              </a:ext>
            </a:extLst>
          </p:cNvPr>
          <p:cNvSpPr>
            <a:spLocks noGrp="1"/>
          </p:cNvSpPr>
          <p:nvPr>
            <p:ph type="title"/>
          </p:nvPr>
        </p:nvSpPr>
        <p:spPr>
          <a:xfrm>
            <a:off x="808638" y="386930"/>
            <a:ext cx="9236700" cy="1188950"/>
          </a:xfrm>
        </p:spPr>
        <p:txBody>
          <a:bodyPr anchor="b">
            <a:normAutofit/>
          </a:bodyPr>
          <a:lstStyle/>
          <a:p>
            <a:r>
              <a:rPr lang="el-GR" sz="5400"/>
              <a:t>Παράγοντες Φοροδιαφυγής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61DCC05-9BC8-9447-9DC5-CF6669DD77F8}"/>
              </a:ext>
            </a:extLst>
          </p:cNvPr>
          <p:cNvSpPr>
            <a:spLocks noGrp="1"/>
          </p:cNvSpPr>
          <p:nvPr>
            <p:ph idx="1"/>
          </p:nvPr>
        </p:nvSpPr>
        <p:spPr>
          <a:xfrm>
            <a:off x="793660" y="2599509"/>
            <a:ext cx="10143668" cy="3435531"/>
          </a:xfrm>
        </p:spPr>
        <p:txBody>
          <a:bodyPr anchor="ctr">
            <a:normAutofit/>
          </a:bodyPr>
          <a:lstStyle/>
          <a:p>
            <a:pPr marL="0" indent="0">
              <a:buNone/>
            </a:pPr>
            <a:endParaRPr lang="el-GR" sz="2400" dirty="0">
              <a:effectLst/>
              <a:latin typeface="Microsoft Sans Serif" panose="020B0604020202020204" pitchFamily="34" charset="0"/>
            </a:endParaRPr>
          </a:p>
          <a:p>
            <a:r>
              <a:rPr lang="el-GR" sz="2400" dirty="0">
                <a:effectLst/>
                <a:latin typeface="Microsoft Sans Serif" panose="020B0604020202020204" pitchFamily="34" charset="0"/>
              </a:rPr>
              <a:t>Η έκταση της φοροδιαφυγής σε μια χώρα εξαρτάται βασικά από δύο παράγοντες: </a:t>
            </a:r>
          </a:p>
          <a:p>
            <a:pPr>
              <a:buFont typeface="Wingdings" pitchFamily="2" charset="2"/>
              <a:buChar char="ü"/>
            </a:pPr>
            <a:r>
              <a:rPr lang="el-GR" sz="2400" dirty="0">
                <a:effectLst/>
                <a:latin typeface="Microsoft Sans Serif" panose="020B0604020202020204" pitchFamily="34" charset="0"/>
              </a:rPr>
              <a:t>από τη ροπή των φορολογουμένων για φοροδιαφυγή και </a:t>
            </a:r>
          </a:p>
          <a:p>
            <a:pPr>
              <a:buFont typeface="Wingdings" pitchFamily="2" charset="2"/>
              <a:buChar char="ü"/>
            </a:pPr>
            <a:r>
              <a:rPr lang="el-GR" sz="2400" dirty="0">
                <a:effectLst/>
                <a:latin typeface="Microsoft Sans Serif" panose="020B0604020202020204" pitchFamily="34" charset="0"/>
              </a:rPr>
              <a:t>από την ικανότητα της </a:t>
            </a:r>
            <a:r>
              <a:rPr lang="el-GR" sz="2400" dirty="0" err="1">
                <a:effectLst/>
                <a:latin typeface="Microsoft Sans Serif" panose="020B0604020202020204" pitchFamily="34" charset="0"/>
              </a:rPr>
              <a:t>φορολογούσας</a:t>
            </a:r>
            <a:r>
              <a:rPr lang="el-GR" sz="2400" dirty="0">
                <a:effectLst/>
                <a:latin typeface="Microsoft Sans Serif" panose="020B0604020202020204" pitchFamily="34" charset="0"/>
              </a:rPr>
              <a:t> αρχής να περιορίσει τη ροπή αυτή. </a:t>
            </a:r>
          </a:p>
          <a:p>
            <a:endParaRPr lang="el-GR" sz="2400" dirty="0"/>
          </a:p>
        </p:txBody>
      </p:sp>
    </p:spTree>
    <p:extLst>
      <p:ext uri="{BB962C8B-B14F-4D97-AF65-F5344CB8AC3E}">
        <p14:creationId xmlns:p14="http://schemas.microsoft.com/office/powerpoint/2010/main" val="26409043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03E15A-01D7-4193-52D6-4F330A0F751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C96D452-447A-84B3-F104-F82711AE67D7}"/>
              </a:ext>
            </a:extLst>
          </p:cNvPr>
          <p:cNvSpPr>
            <a:spLocks noGrp="1"/>
          </p:cNvSpPr>
          <p:nvPr>
            <p:ph idx="1"/>
          </p:nvPr>
        </p:nvSpPr>
        <p:spPr/>
        <p:txBody>
          <a:bodyPr/>
          <a:lstStyle/>
          <a:p>
            <a:pPr algn="just"/>
            <a:r>
              <a:rPr lang="el-GR" dirty="0">
                <a:effectLst/>
                <a:latin typeface="Microsoft Sans Serif" panose="020B0604020202020204" pitchFamily="34" charset="0"/>
              </a:rPr>
              <a:t>Η ροπή των φορολογουμένων, εξάλλου, για φοροδιαφυγή προσδιορίζεται από πολλούς παράγοντες. </a:t>
            </a:r>
          </a:p>
          <a:p>
            <a:pPr algn="just"/>
            <a:r>
              <a:rPr lang="el-GR" dirty="0">
                <a:effectLst/>
                <a:latin typeface="Microsoft Sans Serif" panose="020B0604020202020204" pitchFamily="34" charset="0"/>
              </a:rPr>
              <a:t>Οι σπουδαιότεροι είναι το μορφωτικό επίπεδο του πληθυσμού, το μέγεθος της φορολογικής επιβάρυνσης της κοινωνίας, η έκταση των φορολογικών απαλλαγών που δίνονται νόμιμο, το ύψος των ποινών που επιβάλλονται, ο τρόπος δαπάνης των χρημάτων από το δημόσιο κ.ά.</a:t>
            </a:r>
          </a:p>
          <a:p>
            <a:pPr algn="just">
              <a:buFont typeface="Wingdings" pitchFamily="2" charset="2"/>
              <a:buChar char="ü"/>
            </a:pPr>
            <a:endParaRPr lang="el-GR" dirty="0">
              <a:effectLst/>
              <a:latin typeface="Microsoft Sans Serif" panose="020B0604020202020204" pitchFamily="34" charset="0"/>
            </a:endParaRPr>
          </a:p>
          <a:p>
            <a:endParaRPr lang="el-GR" dirty="0"/>
          </a:p>
        </p:txBody>
      </p:sp>
    </p:spTree>
    <p:extLst>
      <p:ext uri="{BB962C8B-B14F-4D97-AF65-F5344CB8AC3E}">
        <p14:creationId xmlns:p14="http://schemas.microsoft.com/office/powerpoint/2010/main" val="2333603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9A1F87B-E412-316C-6932-0D9EC5C43742}"/>
              </a:ext>
            </a:extLst>
          </p:cNvPr>
          <p:cNvSpPr>
            <a:spLocks noGrp="1"/>
          </p:cNvSpPr>
          <p:nvPr>
            <p:ph type="title"/>
          </p:nvPr>
        </p:nvSpPr>
        <p:spPr>
          <a:xfrm>
            <a:off x="808638" y="386930"/>
            <a:ext cx="9236700" cy="1188950"/>
          </a:xfrm>
        </p:spPr>
        <p:txBody>
          <a:bodyPr anchor="b">
            <a:normAutofit/>
          </a:bodyPr>
          <a:lstStyle/>
          <a:p>
            <a:r>
              <a:rPr lang="el-GR" sz="4200">
                <a:latin typeface="Microsoft Sans Serif" panose="020B0604020202020204" pitchFamily="34" charset="0"/>
              </a:rPr>
              <a:t>Μ</a:t>
            </a:r>
            <a:r>
              <a:rPr lang="el-GR" sz="4200">
                <a:effectLst/>
                <a:latin typeface="Microsoft Sans Serif" panose="020B0604020202020204" pitchFamily="34" charset="0"/>
              </a:rPr>
              <a:t>ορφωτικό Επίπεδο του πληθυσμού</a:t>
            </a:r>
            <a:endParaRPr lang="el-GR" sz="42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B471AC1-0275-48EB-2C19-ECCDAF4EAE69}"/>
              </a:ext>
            </a:extLst>
          </p:cNvPr>
          <p:cNvSpPr>
            <a:spLocks noGrp="1"/>
          </p:cNvSpPr>
          <p:nvPr>
            <p:ph idx="1"/>
          </p:nvPr>
        </p:nvSpPr>
        <p:spPr>
          <a:xfrm>
            <a:off x="793660" y="2599509"/>
            <a:ext cx="10143668" cy="3435531"/>
          </a:xfrm>
        </p:spPr>
        <p:txBody>
          <a:bodyPr anchor="ctr">
            <a:normAutofit/>
          </a:bodyPr>
          <a:lstStyle/>
          <a:p>
            <a:pPr marL="0" indent="0">
              <a:buNone/>
            </a:pPr>
            <a:br>
              <a:rPr lang="el-GR" sz="2400" dirty="0">
                <a:effectLst/>
                <a:latin typeface="Microsoft Sans Serif" panose="020B0604020202020204" pitchFamily="34" charset="0"/>
              </a:rPr>
            </a:br>
            <a:endParaRPr lang="el-GR" sz="2400" dirty="0">
              <a:effectLst/>
              <a:latin typeface="Microsoft Sans Serif" panose="020B0604020202020204" pitchFamily="34" charset="0"/>
            </a:endParaRPr>
          </a:p>
          <a:p>
            <a:r>
              <a:rPr lang="el-GR" sz="2400" dirty="0">
                <a:effectLst/>
                <a:latin typeface="Microsoft Sans Serif" panose="020B0604020202020204" pitchFamily="34" charset="0"/>
              </a:rPr>
              <a:t>Πραγματικά το μορφωτικό επίπεδο του πληθυσμού επηρεάζει τη φορολογική συνείδηση των πολιτών και επομένως την τάση τους για φοροδιαφυγή.</a:t>
            </a:r>
          </a:p>
          <a:p>
            <a:r>
              <a:rPr lang="el-GR" sz="2400" dirty="0">
                <a:effectLst/>
                <a:latin typeface="Microsoft Sans Serif" panose="020B0604020202020204" pitchFamily="34" charset="0"/>
              </a:rPr>
              <a:t> Όσο υψηλότερο είναι το μορφωτικό επίπεδο του πληθυσμού μιας χώρας, τόσο υψηλότερο είναι και το επίπεδο της φορολογικής του συνείδησης και τόσο μικρότερη η τάση για φοροδιαφυγή </a:t>
            </a:r>
          </a:p>
          <a:p>
            <a:endParaRPr lang="el-GR" sz="2400" dirty="0"/>
          </a:p>
        </p:txBody>
      </p:sp>
    </p:spTree>
    <p:extLst>
      <p:ext uri="{BB962C8B-B14F-4D97-AF65-F5344CB8AC3E}">
        <p14:creationId xmlns:p14="http://schemas.microsoft.com/office/powerpoint/2010/main" val="14568889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19A70A-585D-0649-2CD4-964FF3CC5739}"/>
              </a:ext>
            </a:extLst>
          </p:cNvPr>
          <p:cNvSpPr>
            <a:spLocks noGrp="1"/>
          </p:cNvSpPr>
          <p:nvPr>
            <p:ph type="title"/>
          </p:nvPr>
        </p:nvSpPr>
        <p:spPr>
          <a:xfrm>
            <a:off x="808638" y="386930"/>
            <a:ext cx="9236700" cy="1188950"/>
          </a:xfrm>
        </p:spPr>
        <p:txBody>
          <a:bodyPr anchor="b">
            <a:normAutofit/>
          </a:bodyPr>
          <a:lstStyle/>
          <a:p>
            <a:r>
              <a:rPr lang="el-GR" sz="4200">
                <a:latin typeface="Microsoft Sans Serif" panose="020B0604020202020204" pitchFamily="34" charset="0"/>
              </a:rPr>
              <a:t>Ύ</a:t>
            </a:r>
            <a:r>
              <a:rPr lang="el-GR" sz="4200">
                <a:effectLst/>
                <a:latin typeface="Microsoft Sans Serif" panose="020B0604020202020204" pitchFamily="34" charset="0"/>
              </a:rPr>
              <a:t>ψος της Φορολογικής Επιβάρυνσης</a:t>
            </a:r>
            <a:endParaRPr lang="el-GR" sz="42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637EF6E-5BFB-235A-6303-645B5C553B21}"/>
              </a:ext>
            </a:extLst>
          </p:cNvPr>
          <p:cNvSpPr>
            <a:spLocks noGrp="1"/>
          </p:cNvSpPr>
          <p:nvPr>
            <p:ph idx="1"/>
          </p:nvPr>
        </p:nvSpPr>
        <p:spPr>
          <a:xfrm>
            <a:off x="793660" y="2599509"/>
            <a:ext cx="10143668" cy="3435531"/>
          </a:xfrm>
        </p:spPr>
        <p:txBody>
          <a:bodyPr anchor="ctr">
            <a:normAutofit/>
          </a:bodyPr>
          <a:lstStyle/>
          <a:p>
            <a:pPr marL="0" indent="0">
              <a:buNone/>
            </a:pPr>
            <a:br>
              <a:rPr lang="el-GR" sz="2400">
                <a:effectLst/>
                <a:latin typeface="Microsoft Sans Serif" panose="020B0604020202020204" pitchFamily="34" charset="0"/>
              </a:rPr>
            </a:br>
            <a:endParaRPr lang="el-GR" sz="2400">
              <a:effectLst/>
              <a:latin typeface="Microsoft Sans Serif" panose="020B0604020202020204" pitchFamily="34" charset="0"/>
            </a:endParaRPr>
          </a:p>
          <a:p>
            <a:r>
              <a:rPr lang="el-GR" sz="2400">
                <a:effectLst/>
                <a:latin typeface="Microsoft Sans Serif" panose="020B0604020202020204" pitchFamily="34" charset="0"/>
              </a:rPr>
              <a:t>Επίσης το ύψος της φορολογικής επιβάρυνσης επηρεάζει πολύ την τάση για φοροδιαφυγή, γιατί όσο μεγαλύτερη είναι η επιβάρυνση από ένα φόρο, τόσο μεγαλύτερο είναι το όφελος του φορολογουμένου από τη φοροδιαφυγή. </a:t>
            </a:r>
          </a:p>
          <a:p>
            <a:endParaRPr lang="el-GR" sz="2400"/>
          </a:p>
        </p:txBody>
      </p:sp>
    </p:spTree>
    <p:extLst>
      <p:ext uri="{BB962C8B-B14F-4D97-AF65-F5344CB8AC3E}">
        <p14:creationId xmlns:p14="http://schemas.microsoft.com/office/powerpoint/2010/main" val="35633913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E9994ED-92E2-0A34-8851-5FF4C18396E4}"/>
              </a:ext>
            </a:extLst>
          </p:cNvPr>
          <p:cNvSpPr>
            <a:spLocks noGrp="1"/>
          </p:cNvSpPr>
          <p:nvPr>
            <p:ph type="title"/>
          </p:nvPr>
        </p:nvSpPr>
        <p:spPr>
          <a:xfrm>
            <a:off x="808638" y="386930"/>
            <a:ext cx="9236700" cy="1188950"/>
          </a:xfrm>
        </p:spPr>
        <p:txBody>
          <a:bodyPr anchor="b">
            <a:normAutofit/>
          </a:bodyPr>
          <a:lstStyle/>
          <a:p>
            <a:r>
              <a:rPr lang="el-GR" sz="5400">
                <a:effectLst/>
                <a:latin typeface="Microsoft Sans Serif" panose="020B0604020202020204" pitchFamily="34" charset="0"/>
              </a:rPr>
              <a:t>Εκπτώσεις ή Απαλλαγές</a:t>
            </a:r>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35138B7-0441-4FEA-BC17-2A8FDA8DE00E}"/>
              </a:ext>
            </a:extLst>
          </p:cNvPr>
          <p:cNvSpPr>
            <a:spLocks noGrp="1"/>
          </p:cNvSpPr>
          <p:nvPr>
            <p:ph idx="1"/>
          </p:nvPr>
        </p:nvSpPr>
        <p:spPr>
          <a:xfrm>
            <a:off x="793660" y="2599509"/>
            <a:ext cx="10143668" cy="3435531"/>
          </a:xfrm>
        </p:spPr>
        <p:txBody>
          <a:bodyPr anchor="ctr">
            <a:normAutofit/>
          </a:bodyPr>
          <a:lstStyle/>
          <a:p>
            <a:endParaRPr lang="el-GR" sz="1700"/>
          </a:p>
          <a:p>
            <a:pPr marL="0" indent="0">
              <a:buNone/>
            </a:pPr>
            <a:br>
              <a:rPr lang="el-GR" sz="1700">
                <a:effectLst/>
                <a:latin typeface="Microsoft Sans Serif" panose="020B0604020202020204" pitchFamily="34" charset="0"/>
              </a:rPr>
            </a:br>
            <a:endParaRPr lang="el-GR" sz="1700">
              <a:effectLst/>
              <a:latin typeface="Microsoft Sans Serif" panose="020B0604020202020204" pitchFamily="34" charset="0"/>
            </a:endParaRPr>
          </a:p>
          <a:p>
            <a:r>
              <a:rPr lang="el-GR" sz="1700">
                <a:effectLst/>
                <a:latin typeface="Microsoft Sans Serif" panose="020B0604020202020204" pitchFamily="34" charset="0"/>
              </a:rPr>
              <a:t>Επιπλέον όσο περισσότερες νόμιμες εκπτώσεις ή απαλλαγές προβλέπει η νομοθεσία, τόσο μεγαλύτερη είναι η τάση των άλλων φορολογουμένων που δε δικαιούνται τέτοιες εκπτώσεις ή απαλλαγές να αποφύγουν με παράνομα μέσα την καταβολή του φόρου, γιατί αισθάνονται ότι αδικούνται και επιπλέον γιατί όσοι απαλλάσσονται νόμιμα ανταγωνίζονται εκείνους που δεν έχουν τέτοιες απαλλαγές.</a:t>
            </a:r>
          </a:p>
          <a:p>
            <a:r>
              <a:rPr lang="el-GR" sz="1700">
                <a:effectLst/>
                <a:latin typeface="Microsoft Sans Serif" panose="020B0604020202020204" pitchFamily="34" charset="0"/>
              </a:rPr>
              <a:t> Αυτό, όπως είναι φανερό, έχει πολύ μεγαλύτερη σημασία στην περίπτωση των επιχειρήσεων, όπου οι δικαιούμενες τις νόμιμες εκπτώσεις βρίσκονται σε καλύτερη μοίρα από άποψη ανταγωνισμού από τις επιχειρήσεις που δε δικαιούνται τέτοιες εκπτώσεις, με συνέπεια οι τελευταίες </a:t>
            </a:r>
            <a:br>
              <a:rPr lang="el-GR" sz="1700">
                <a:effectLst/>
                <a:latin typeface="Microsoft Sans Serif" panose="020B0604020202020204" pitchFamily="34" charset="0"/>
              </a:rPr>
            </a:br>
            <a:r>
              <a:rPr lang="el-GR" sz="1700">
                <a:effectLst/>
                <a:latin typeface="Microsoft Sans Serif" panose="020B0604020202020204" pitchFamily="34" charset="0"/>
              </a:rPr>
              <a:t> να παρουσιάζουν μεγαλύτερη τάση για φοροδιαφυγή. </a:t>
            </a:r>
          </a:p>
          <a:p>
            <a:endParaRPr lang="el-GR" sz="1700">
              <a:effectLst/>
              <a:latin typeface="Microsoft Sans Serif" panose="020B0604020202020204" pitchFamily="34" charset="0"/>
            </a:endParaRPr>
          </a:p>
          <a:p>
            <a:endParaRPr lang="el-GR" sz="1700"/>
          </a:p>
        </p:txBody>
      </p:sp>
    </p:spTree>
    <p:extLst>
      <p:ext uri="{BB962C8B-B14F-4D97-AF65-F5344CB8AC3E}">
        <p14:creationId xmlns:p14="http://schemas.microsoft.com/office/powerpoint/2010/main" val="16739449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DCB6FB0-0C35-0389-DA6C-DAA0B8E5199A}"/>
              </a:ext>
            </a:extLst>
          </p:cNvPr>
          <p:cNvSpPr>
            <a:spLocks noGrp="1"/>
          </p:cNvSpPr>
          <p:nvPr>
            <p:ph type="title"/>
          </p:nvPr>
        </p:nvSpPr>
        <p:spPr>
          <a:xfrm>
            <a:off x="808638" y="386930"/>
            <a:ext cx="9236700" cy="1188950"/>
          </a:xfrm>
        </p:spPr>
        <p:txBody>
          <a:bodyPr anchor="b">
            <a:normAutofit/>
          </a:bodyPr>
          <a:lstStyle/>
          <a:p>
            <a:r>
              <a:rPr lang="el-GR" sz="5400"/>
              <a:t>Ποινές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4A82038-6C4B-27B3-3CEA-0E15CF3B7E99}"/>
              </a:ext>
            </a:extLst>
          </p:cNvPr>
          <p:cNvSpPr>
            <a:spLocks noGrp="1"/>
          </p:cNvSpPr>
          <p:nvPr>
            <p:ph idx="1"/>
          </p:nvPr>
        </p:nvSpPr>
        <p:spPr>
          <a:xfrm>
            <a:off x="793660" y="2599509"/>
            <a:ext cx="10143668" cy="3435531"/>
          </a:xfrm>
        </p:spPr>
        <p:txBody>
          <a:bodyPr anchor="ctr">
            <a:normAutofit/>
          </a:bodyPr>
          <a:lstStyle/>
          <a:p>
            <a:pPr marL="0" indent="0">
              <a:buNone/>
            </a:pPr>
            <a:br>
              <a:rPr lang="el-GR" sz="2400" dirty="0">
                <a:effectLst/>
                <a:latin typeface="Microsoft Sans Serif" panose="020B0604020202020204" pitchFamily="34" charset="0"/>
              </a:rPr>
            </a:br>
            <a:endParaRPr lang="el-GR" sz="2400" dirty="0">
              <a:effectLst/>
              <a:latin typeface="Microsoft Sans Serif" panose="020B0604020202020204" pitchFamily="34" charset="0"/>
            </a:endParaRPr>
          </a:p>
          <a:p>
            <a:r>
              <a:rPr lang="el-GR" sz="2400" dirty="0">
                <a:effectLst/>
                <a:latin typeface="Microsoft Sans Serif" panose="020B0604020202020204" pitchFamily="34" charset="0"/>
              </a:rPr>
              <a:t>Σημαντικό ρόλο στον περιορισμό της τάσης των φορολογουμένων για φοροδιαφυγή, όπως δείχνουν θεωρητικές και εμπειρικές έρευνες, παίζει το ύψος των ποινών που επιβάλλονται. </a:t>
            </a:r>
          </a:p>
          <a:p>
            <a:r>
              <a:rPr lang="el-GR" sz="2400" dirty="0">
                <a:effectLst/>
                <a:latin typeface="Microsoft Sans Serif" panose="020B0604020202020204" pitchFamily="34" charset="0"/>
              </a:rPr>
              <a:t>Όσο μεγαλύτερες είναι οι ποινές, τόσο μικρότερη είναι η τάση των φορολογουμένων για φοροδιαφυγή και αντίστροφα. </a:t>
            </a:r>
          </a:p>
          <a:p>
            <a:pPr marL="0" indent="0">
              <a:buNone/>
            </a:pPr>
            <a:endParaRPr lang="el-GR" sz="2400" dirty="0"/>
          </a:p>
        </p:txBody>
      </p:sp>
    </p:spTree>
    <p:extLst>
      <p:ext uri="{BB962C8B-B14F-4D97-AF65-F5344CB8AC3E}">
        <p14:creationId xmlns:p14="http://schemas.microsoft.com/office/powerpoint/2010/main" val="357487054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3562C55-DB00-81AC-7A62-E4E5FD75D595}"/>
              </a:ext>
            </a:extLst>
          </p:cNvPr>
          <p:cNvSpPr>
            <a:spLocks noGrp="1"/>
          </p:cNvSpPr>
          <p:nvPr>
            <p:ph type="title"/>
          </p:nvPr>
        </p:nvSpPr>
        <p:spPr>
          <a:xfrm>
            <a:off x="808638" y="386930"/>
            <a:ext cx="9236700" cy="1188950"/>
          </a:xfrm>
        </p:spPr>
        <p:txBody>
          <a:bodyPr anchor="b">
            <a:normAutofit/>
          </a:bodyPr>
          <a:lstStyle/>
          <a:p>
            <a:r>
              <a:rPr lang="el-GR" sz="5400"/>
              <a:t>Δαπάνη χρημάτων</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28E5C2B-3825-9B27-7C21-44E48B2E2560}"/>
              </a:ext>
            </a:extLst>
          </p:cNvPr>
          <p:cNvSpPr>
            <a:spLocks noGrp="1"/>
          </p:cNvSpPr>
          <p:nvPr>
            <p:ph idx="1"/>
          </p:nvPr>
        </p:nvSpPr>
        <p:spPr>
          <a:xfrm>
            <a:off x="793660" y="2599509"/>
            <a:ext cx="10143668" cy="3435531"/>
          </a:xfrm>
        </p:spPr>
        <p:txBody>
          <a:bodyPr anchor="ctr">
            <a:normAutofit/>
          </a:bodyPr>
          <a:lstStyle/>
          <a:p>
            <a:r>
              <a:rPr lang="el-GR" sz="2400">
                <a:effectLst/>
                <a:latin typeface="Microsoft Sans Serif" panose="020B0604020202020204" pitchFamily="34" charset="0"/>
              </a:rPr>
              <a:t>Τέλος, ο τρόπος δαπάνης των χρημάτων από τη φορολογούσα αρχή επηρεάζει την τάση των ιδιωτικών φορέων για φοροδιαφυγή, οι οποίοι τείνουν να φοροδιαφύγουν περισσότερο όταν αισθάνονται ότι τα χρήματά τους δε χρησιμοποιούνται παραγωγικά από το δημόσιο.</a:t>
            </a:r>
          </a:p>
          <a:p>
            <a:endParaRPr lang="el-GR" sz="2400"/>
          </a:p>
        </p:txBody>
      </p:sp>
    </p:spTree>
    <p:extLst>
      <p:ext uri="{BB962C8B-B14F-4D97-AF65-F5344CB8AC3E}">
        <p14:creationId xmlns:p14="http://schemas.microsoft.com/office/powerpoint/2010/main" val="13206074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2DA4467-E0CC-44AC-5A43-1F41061265D4}"/>
              </a:ext>
            </a:extLst>
          </p:cNvPr>
          <p:cNvSpPr>
            <a:spLocks noGrp="1"/>
          </p:cNvSpPr>
          <p:nvPr>
            <p:ph type="title"/>
          </p:nvPr>
        </p:nvSpPr>
        <p:spPr>
          <a:xfrm>
            <a:off x="808638" y="386930"/>
            <a:ext cx="9236700" cy="1188950"/>
          </a:xfrm>
        </p:spPr>
        <p:txBody>
          <a:bodyPr anchor="b">
            <a:normAutofit/>
          </a:bodyPr>
          <a:lstStyle/>
          <a:p>
            <a:r>
              <a:rPr lang="el-GR" sz="5400"/>
              <a:t>Ικανότητα Φορολογούσας Αρχής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CC8AB76-6C9F-26AA-4F2B-E74AE33D7927}"/>
              </a:ext>
            </a:extLst>
          </p:cNvPr>
          <p:cNvSpPr>
            <a:spLocks noGrp="1"/>
          </p:cNvSpPr>
          <p:nvPr>
            <p:ph idx="1"/>
          </p:nvPr>
        </p:nvSpPr>
        <p:spPr>
          <a:xfrm>
            <a:off x="793660" y="2599509"/>
            <a:ext cx="10143668" cy="3435531"/>
          </a:xfrm>
        </p:spPr>
        <p:txBody>
          <a:bodyPr anchor="ctr">
            <a:normAutofit/>
          </a:bodyPr>
          <a:lstStyle/>
          <a:p>
            <a:pPr marL="0" indent="0">
              <a:buNone/>
            </a:pPr>
            <a:endParaRPr lang="el-GR" sz="2400">
              <a:effectLst/>
              <a:latin typeface="Microsoft Sans Serif" panose="020B0604020202020204" pitchFamily="34" charset="0"/>
            </a:endParaRPr>
          </a:p>
          <a:p>
            <a:r>
              <a:rPr lang="el-GR" sz="2400">
                <a:effectLst/>
                <a:latin typeface="Microsoft Sans Serif" panose="020B0604020202020204" pitchFamily="34" charset="0"/>
              </a:rPr>
              <a:t> Είναι προφανές ότι όταν οι φορολογούμενοι αισθάνονται πως το δημόσιο είναι σε θέση να εντοπίσει τη φοροδιαφυγή, η τάση τους για μια τέτοια ενέργεια θα είναι περιορισμένη και αντίστροφα.</a:t>
            </a:r>
          </a:p>
          <a:p>
            <a:endParaRPr lang="el-GR" sz="2400"/>
          </a:p>
        </p:txBody>
      </p:sp>
    </p:spTree>
    <p:extLst>
      <p:ext uri="{BB962C8B-B14F-4D97-AF65-F5344CB8AC3E}">
        <p14:creationId xmlns:p14="http://schemas.microsoft.com/office/powerpoint/2010/main" val="34495066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A05869-EEAC-F3A5-3EEB-627ACF907008}"/>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9FE64DF9-EE79-EE6D-D6AA-41B5A8D2A261}"/>
              </a:ext>
            </a:extLst>
          </p:cNvPr>
          <p:cNvSpPr>
            <a:spLocks noGrp="1"/>
          </p:cNvSpPr>
          <p:nvPr>
            <p:ph idx="1"/>
          </p:nvPr>
        </p:nvSpPr>
        <p:spPr/>
        <p:txBody>
          <a:bodyPr>
            <a:normAutofit/>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Η ικανότητα της </a:t>
            </a:r>
            <a:r>
              <a:rPr lang="el-GR" dirty="0" err="1">
                <a:effectLst/>
                <a:latin typeface="Microsoft Sans Serif" panose="020B0604020202020204" pitchFamily="34" charset="0"/>
              </a:rPr>
              <a:t>φορολογούσας</a:t>
            </a:r>
            <a:r>
              <a:rPr lang="el-GR" dirty="0">
                <a:effectLst/>
                <a:latin typeface="Microsoft Sans Serif" panose="020B0604020202020204" pitchFamily="34" charset="0"/>
              </a:rPr>
              <a:t> αρχής να αντιμετωπίσει ικανοποιητικά την τάση αυτή των φορολογουμένων για φοροδιαφυγή, εξάλλου, εξαρτάται από το βαθμό οργάνωσης των φοροτεχνικών υπηρεσιών και την ποιότητα των φοροτεχνικών οργάνων, από το σύστημα που χρησιμοποιείται για τη βεβαίωση και είσπραξη των φόρων, από τη διάρθρωση του φορολογικού συστήματος και από το βαθμό λογιστικής οργάνωσης των οικονομικών μονάδων. </a:t>
            </a:r>
          </a:p>
          <a:p>
            <a:pPr algn="just"/>
            <a:endParaRPr lang="el-GR" dirty="0">
              <a:effectLst/>
              <a:latin typeface="Microsoft Sans Serif" panose="020B0604020202020204" pitchFamily="34" charset="0"/>
            </a:endParaRPr>
          </a:p>
          <a:p>
            <a:endParaRPr lang="el-GR" dirty="0"/>
          </a:p>
        </p:txBody>
      </p:sp>
    </p:spTree>
    <p:extLst>
      <p:ext uri="{BB962C8B-B14F-4D97-AF65-F5344CB8AC3E}">
        <p14:creationId xmlns:p14="http://schemas.microsoft.com/office/powerpoint/2010/main" val="21109119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709F1B0-7451-9B3C-2900-759B93D05BB5}"/>
              </a:ext>
            </a:extLst>
          </p:cNvPr>
          <p:cNvSpPr>
            <a:spLocks noGrp="1"/>
          </p:cNvSpPr>
          <p:nvPr>
            <p:ph type="title"/>
          </p:nvPr>
        </p:nvSpPr>
        <p:spPr>
          <a:xfrm>
            <a:off x="808638" y="386930"/>
            <a:ext cx="9236700" cy="1188950"/>
          </a:xfrm>
        </p:spPr>
        <p:txBody>
          <a:bodyPr anchor="b">
            <a:normAutofit/>
          </a:bodyPr>
          <a:lstStyle/>
          <a:p>
            <a:r>
              <a:rPr lang="el-GR" sz="5400"/>
              <a:t>Πιθανότητα Σύλληψης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5D80E69-0993-7733-CA64-A0E80532DD00}"/>
              </a:ext>
            </a:extLst>
          </p:cNvPr>
          <p:cNvSpPr>
            <a:spLocks noGrp="1"/>
          </p:cNvSpPr>
          <p:nvPr>
            <p:ph idx="1"/>
          </p:nvPr>
        </p:nvSpPr>
        <p:spPr>
          <a:xfrm>
            <a:off x="793660" y="2599509"/>
            <a:ext cx="10143668" cy="3435531"/>
          </a:xfrm>
        </p:spPr>
        <p:txBody>
          <a:bodyPr anchor="ctr">
            <a:normAutofit/>
          </a:bodyPr>
          <a:lstStyle/>
          <a:p>
            <a:pPr marL="0" indent="0">
              <a:buNone/>
            </a:pPr>
            <a:br>
              <a:rPr lang="el-GR" sz="2200">
                <a:effectLst/>
                <a:latin typeface="Microsoft Sans Serif" panose="020B0604020202020204" pitchFamily="34" charset="0"/>
              </a:rPr>
            </a:br>
            <a:endParaRPr lang="el-GR" sz="2200">
              <a:effectLst/>
              <a:latin typeface="Microsoft Sans Serif" panose="020B0604020202020204" pitchFamily="34" charset="0"/>
            </a:endParaRPr>
          </a:p>
          <a:p>
            <a:r>
              <a:rPr lang="el-GR" sz="2200">
                <a:effectLst/>
                <a:latin typeface="Microsoft Sans Serif" panose="020B0604020202020204" pitchFamily="34" charset="0"/>
              </a:rPr>
              <a:t>Η πιθανότητα να συλληφθεί ο φοροφυγάς στη χώρα μας είναι σχετικά μικρή, ενώ η πιθανότητα να αποφύγει την ποινή, ακόμη και αν συλληφθεί, είναι μεγάλη, με συνέπεια η πιθανότητα να τιμωρηθεί τελικά να είναι πολύ μικρή. </a:t>
            </a:r>
          </a:p>
          <a:p>
            <a:r>
              <a:rPr lang="el-GR" sz="2200">
                <a:effectLst/>
                <a:latin typeface="Microsoft Sans Serif" panose="020B0604020202020204" pitchFamily="34" charset="0"/>
              </a:rPr>
              <a:t>Η μικρή πιθανότητα να συλληφθεί ο φοροφυγάς οφείλεται στην ανεπαρκή οργάνωση και μηχανοργάνωση των φοροτεχνικών υπηρεσιών, στην ανεπαρκή εκπαίδευση του προσωπικού, καθώς επίσης και στη δομή της οικονομίας μας, με τη σωρεία των μικρών επιχειρήσεων των οποίων η λογιστική οργάνωση είναι ανεπαρκής και η παρακολούθηση και ο έλεγχος δυσχερής. </a:t>
            </a:r>
          </a:p>
          <a:p>
            <a:endParaRPr lang="el-GR" sz="2200"/>
          </a:p>
        </p:txBody>
      </p:sp>
    </p:spTree>
    <p:extLst>
      <p:ext uri="{BB962C8B-B14F-4D97-AF65-F5344CB8AC3E}">
        <p14:creationId xmlns:p14="http://schemas.microsoft.com/office/powerpoint/2010/main" val="153860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960019-1A1E-22BC-F9DE-2BCA941F1D3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1A0F770-82CB-9B2E-0B75-5A4D1EE9CEC4}"/>
              </a:ext>
            </a:extLst>
          </p:cNvPr>
          <p:cNvSpPr>
            <a:spLocks noGrp="1"/>
          </p:cNvSpPr>
          <p:nvPr>
            <p:ph idx="1"/>
          </p:nvPr>
        </p:nvSpPr>
        <p:spPr/>
        <p:txBody>
          <a:bodyPr/>
          <a:lstStyle/>
          <a:p>
            <a:r>
              <a:rPr lang="el-GR" dirty="0"/>
              <a:t>Οι φόροι έχουν δύο βασικά χαρακτηριστικά γνωρίσματα: </a:t>
            </a:r>
          </a:p>
          <a:p>
            <a:pPr>
              <a:buFont typeface="Wingdings" pitchFamily="2" charset="2"/>
              <a:buChar char="Ø"/>
            </a:pPr>
            <a:r>
              <a:rPr lang="el-GR" dirty="0"/>
              <a:t>αποτελούν αναγκαστικό μέσο μετάθεσης πόρων από τον ιδιωτικό στο δημόσιο τομέα και,</a:t>
            </a:r>
          </a:p>
          <a:p>
            <a:pPr>
              <a:buFont typeface="Wingdings" pitchFamily="2" charset="2"/>
              <a:buChar char="Ø"/>
            </a:pPr>
            <a:r>
              <a:rPr lang="el-GR" dirty="0"/>
              <a:t>αποτελούν μέσο μονομερές, δηλαδή μέσο που συνεπάγεται μόνο παροχή από τους ιδιωτικούς προς τους δημόσιους φορείς χωρίς αντίστοιχη ειδική αντιπαροχή των τελευταίων στους πρώτους.</a:t>
            </a:r>
          </a:p>
        </p:txBody>
      </p:sp>
    </p:spTree>
    <p:extLst>
      <p:ext uri="{BB962C8B-B14F-4D97-AF65-F5344CB8AC3E}">
        <p14:creationId xmlns:p14="http://schemas.microsoft.com/office/powerpoint/2010/main" val="4139440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28D53D8-9C4D-E760-3220-6D858216DCE5}"/>
              </a:ext>
            </a:extLst>
          </p:cNvPr>
          <p:cNvSpPr>
            <a:spLocks noGrp="1"/>
          </p:cNvSpPr>
          <p:nvPr>
            <p:ph type="title"/>
          </p:nvPr>
        </p:nvSpPr>
        <p:spPr>
          <a:xfrm>
            <a:off x="808638" y="386930"/>
            <a:ext cx="9236700" cy="1188950"/>
          </a:xfrm>
        </p:spPr>
        <p:txBody>
          <a:bodyPr anchor="b">
            <a:normAutofit/>
          </a:bodyPr>
          <a:lstStyle/>
          <a:p>
            <a:r>
              <a:rPr lang="el-GR" sz="5400"/>
              <a:t>Χρηματισμός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029BD9C-AD51-D372-E1B2-D6CC394457B0}"/>
              </a:ext>
            </a:extLst>
          </p:cNvPr>
          <p:cNvSpPr>
            <a:spLocks noGrp="1"/>
          </p:cNvSpPr>
          <p:nvPr>
            <p:ph idx="1"/>
          </p:nvPr>
        </p:nvSpPr>
        <p:spPr>
          <a:xfrm>
            <a:off x="793660" y="2599509"/>
            <a:ext cx="10143668" cy="3435531"/>
          </a:xfrm>
        </p:spPr>
        <p:txBody>
          <a:bodyPr anchor="ctr">
            <a:normAutofit/>
          </a:bodyPr>
          <a:lstStyle/>
          <a:p>
            <a:pPr marL="0" indent="0">
              <a:buNone/>
            </a:pPr>
            <a:br>
              <a:rPr lang="el-GR" sz="2400">
                <a:effectLst/>
                <a:latin typeface="Microsoft Sans Serif" panose="020B0604020202020204" pitchFamily="34" charset="0"/>
              </a:rPr>
            </a:br>
            <a:endParaRPr lang="el-GR" sz="2400">
              <a:effectLst/>
              <a:latin typeface="Microsoft Sans Serif" panose="020B0604020202020204" pitchFamily="34" charset="0"/>
            </a:endParaRPr>
          </a:p>
          <a:p>
            <a:r>
              <a:rPr lang="el-GR" sz="2400">
                <a:effectLst/>
                <a:latin typeface="Microsoft Sans Serif" panose="020B0604020202020204" pitchFamily="34" charset="0"/>
              </a:rPr>
              <a:t>Εξάλλου, η μεγάλη δυνατότητα αποφυγής της ποινής στις περιπτώσεις που εντοπίζεται η φοροδιαφυγή φαίνεται να οφείλεται στην ευρεία έκταση που έχει πάρει ο χρηματισμός των φοροτεχνικών στην πράξη, καθώς επίσης και στις διάφορες άλλες παρεμβάσεις που είναι εύκολο να γίνουν σε μια μικρή κοινωνία με την ελληνική νοοτροπία</a:t>
            </a:r>
          </a:p>
          <a:p>
            <a:endParaRPr lang="el-GR" sz="2400"/>
          </a:p>
        </p:txBody>
      </p:sp>
    </p:spTree>
    <p:extLst>
      <p:ext uri="{BB962C8B-B14F-4D97-AF65-F5344CB8AC3E}">
        <p14:creationId xmlns:p14="http://schemas.microsoft.com/office/powerpoint/2010/main" val="8885805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D8268B1-C970-36F8-917D-F931BFB906ED}"/>
              </a:ext>
            </a:extLst>
          </p:cNvPr>
          <p:cNvSpPr>
            <a:spLocks noGrp="1"/>
          </p:cNvSpPr>
          <p:nvPr>
            <p:ph type="title"/>
          </p:nvPr>
        </p:nvSpPr>
        <p:spPr>
          <a:xfrm>
            <a:off x="1043631" y="809898"/>
            <a:ext cx="9942716" cy="1554480"/>
          </a:xfrm>
        </p:spPr>
        <p:txBody>
          <a:bodyPr anchor="ctr">
            <a:normAutofit/>
          </a:bodyPr>
          <a:lstStyle/>
          <a:p>
            <a:r>
              <a:rPr lang="el-GR" sz="4800"/>
              <a:t>Συνέπειες</a:t>
            </a:r>
          </a:p>
        </p:txBody>
      </p:sp>
      <p:sp>
        <p:nvSpPr>
          <p:cNvPr id="3" name="Θέση περιεχομένου 2">
            <a:extLst>
              <a:ext uri="{FF2B5EF4-FFF2-40B4-BE49-F238E27FC236}">
                <a16:creationId xmlns:a16="http://schemas.microsoft.com/office/drawing/2014/main" id="{B06E6D29-43B4-CC9F-AF88-DB9615AC99E5}"/>
              </a:ext>
            </a:extLst>
          </p:cNvPr>
          <p:cNvSpPr>
            <a:spLocks noGrp="1"/>
          </p:cNvSpPr>
          <p:nvPr>
            <p:ph idx="1"/>
          </p:nvPr>
        </p:nvSpPr>
        <p:spPr>
          <a:xfrm>
            <a:off x="1045028" y="3017522"/>
            <a:ext cx="9941319" cy="3124658"/>
          </a:xfrm>
        </p:spPr>
        <p:txBody>
          <a:bodyPr anchor="ctr">
            <a:normAutofit/>
          </a:bodyPr>
          <a:lstStyle/>
          <a:p>
            <a:pPr marL="0" indent="0">
              <a:buNone/>
            </a:pPr>
            <a:endParaRPr lang="el-GR" sz="2000">
              <a:effectLst/>
              <a:latin typeface="Microsoft Sans Serif" panose="020B0604020202020204" pitchFamily="34" charset="0"/>
            </a:endParaRPr>
          </a:p>
          <a:p>
            <a:r>
              <a:rPr lang="el-GR" sz="2000"/>
              <a:t>Οι κυριότερες συνέπειες της φοροδιαφυγής είναι οι κάτωθι (Δημήτραινας, 2011): </a:t>
            </a:r>
          </a:p>
          <a:p>
            <a:pPr>
              <a:buFont typeface="Wingdings" pitchFamily="2" charset="2"/>
              <a:buChar char="ü"/>
            </a:pPr>
            <a:r>
              <a:rPr lang="el-GR" sz="2000"/>
              <a:t>Ο περιορισμός της δυνατότητας χρηματοδότησης των δαπανών του κράτους </a:t>
            </a:r>
          </a:p>
          <a:p>
            <a:pPr>
              <a:buFont typeface="Wingdings" pitchFamily="2" charset="2"/>
              <a:buChar char="ü"/>
            </a:pPr>
            <a:r>
              <a:rPr lang="el-GR" sz="2000"/>
              <a:t>Η άδικη κατανομή των φορολογικών βαρών </a:t>
            </a:r>
          </a:p>
          <a:p>
            <a:pPr>
              <a:buFont typeface="Wingdings" pitchFamily="2" charset="2"/>
              <a:buChar char="ü"/>
            </a:pPr>
            <a:r>
              <a:rPr lang="el-GR" sz="2000"/>
              <a:t> Η μείωση της αποτελεσματικότητας των φορολογικών μέτρων τα οποία λαμβάνονται από το κράτος για την επίτευξη των στόχων της οικονομικής του πολιτικής. </a:t>
            </a:r>
          </a:p>
          <a:p>
            <a:pPr>
              <a:buFont typeface="Wingdings" pitchFamily="2" charset="2"/>
              <a:buChar char="ü"/>
            </a:pPr>
            <a:r>
              <a:rPr lang="el-GR" sz="2000"/>
              <a:t>Περιορισμός της φορολογικής συνείδησης των φορολογουμένων</a:t>
            </a:r>
          </a:p>
          <a:p>
            <a:pPr>
              <a:buFont typeface="Wingdings" pitchFamily="2" charset="2"/>
              <a:buChar char="ü"/>
            </a:pPr>
            <a:r>
              <a:rPr lang="el-GR" sz="2000"/>
              <a:t> Άνισοι όροι ανταγωνισμού μεταξύ των επιτηδευματιών.</a:t>
            </a:r>
            <a:r>
              <a:rPr lang="el-GR" sz="2000">
                <a:effectLst/>
                <a:latin typeface="Microsoft Sans Serif" panose="020B0604020202020204" pitchFamily="34" charset="0"/>
              </a:rPr>
              <a:t> </a:t>
            </a:r>
            <a:endParaRPr lang="en-US" sz="2000">
              <a:effectLst/>
              <a:latin typeface="Microsoft Sans Serif" panose="020B0604020202020204" pitchFamily="34" charset="0"/>
            </a:endParaRPr>
          </a:p>
          <a:p>
            <a:pPr marL="0" indent="0">
              <a:buNone/>
            </a:pPr>
            <a:endParaRPr lang="el-GR" sz="20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3449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83AE9-B649-B225-393F-F8F8D9F426C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2411CF7-12AD-729F-70B1-6B0673D5F6EC}"/>
              </a:ext>
            </a:extLst>
          </p:cNvPr>
          <p:cNvSpPr>
            <a:spLocks noGrp="1"/>
          </p:cNvSpPr>
          <p:nvPr>
            <p:ph idx="1"/>
          </p:nvPr>
        </p:nvSpPr>
        <p:spPr/>
        <p:txBody>
          <a:bodyPr>
            <a:normAutofit fontScale="92500" lnSpcReduction="10000"/>
          </a:bodyPr>
          <a:lstStyle/>
          <a:p>
            <a:pPr algn="just"/>
            <a:r>
              <a:rPr lang="el-GR" dirty="0">
                <a:effectLst/>
                <a:latin typeface="Microsoft Sans Serif" panose="020B0604020202020204" pitchFamily="34" charset="0"/>
              </a:rPr>
              <a:t>Επειδή όμως αυτοί που διαφεύγουν το φόρο ανήκουν, σε μεγαλύτερη έκταση, στις ανώτερες εισοδηματικές τάξεις (ελεύθερα επαγγέλματα, εμπόριο κ.ά.), όπου η φοροδιαφυγή είναι ευκολότερη, </a:t>
            </a:r>
            <a:r>
              <a:rPr lang="el-GR" b="1" dirty="0">
                <a:effectLst/>
                <a:latin typeface="Microsoft Sans Serif" panose="020B0604020202020204" pitchFamily="34" charset="0"/>
              </a:rPr>
              <a:t>η αναδιανομή αυτή του εισοδήματος δεν είναι επιθυμητή από την κοινωνία</a:t>
            </a:r>
            <a:r>
              <a:rPr lang="el-GR" dirty="0">
                <a:effectLst/>
                <a:latin typeface="Microsoft Sans Serif" panose="020B0604020202020204" pitchFamily="34" charset="0"/>
              </a:rPr>
              <a:t>. </a:t>
            </a:r>
            <a:endParaRPr lang="en-US" dirty="0">
              <a:effectLst/>
              <a:latin typeface="Microsoft Sans Serif" panose="020B0604020202020204" pitchFamily="34" charset="0"/>
            </a:endParaRPr>
          </a:p>
          <a:p>
            <a:pPr algn="just"/>
            <a:r>
              <a:rPr lang="el-GR" dirty="0">
                <a:effectLst/>
                <a:latin typeface="Microsoft Sans Serif" panose="020B0604020202020204" pitchFamily="34" charset="0"/>
              </a:rPr>
              <a:t>Τέλος, η φοροδιαφυγή εμποδίζει τους φορείς άσκησης δημοσιονομικής πολιτικής να χρησιμοποιήσουν το φορολογικό σύστημα αποτελεσματικά, </a:t>
            </a:r>
            <a:r>
              <a:rPr lang="el-GR" b="1" dirty="0">
                <a:effectLst/>
                <a:latin typeface="Microsoft Sans Serif" panose="020B0604020202020204" pitchFamily="34" charset="0"/>
              </a:rPr>
              <a:t>για την προώθηση των επιδιώξεών τους και κυρίως για την προώθηση της οικονομικής ανάπτυξης της χώρας, γιατί εξασθενίζει την αποτελεσματικότητα των νόμιμων απαλλαγών</a:t>
            </a:r>
            <a:r>
              <a:rPr lang="el-GR" dirty="0">
                <a:effectLst/>
                <a:latin typeface="Microsoft Sans Serif" panose="020B0604020202020204" pitchFamily="34" charset="0"/>
              </a:rPr>
              <a:t>, που χορηγούνται συνήθως ως κίνητρα για την προώθηση του στόχου αυτού.</a:t>
            </a:r>
          </a:p>
          <a:p>
            <a:endParaRPr lang="el-GR" dirty="0"/>
          </a:p>
        </p:txBody>
      </p:sp>
    </p:spTree>
    <p:extLst>
      <p:ext uri="{BB962C8B-B14F-4D97-AF65-F5344CB8AC3E}">
        <p14:creationId xmlns:p14="http://schemas.microsoft.com/office/powerpoint/2010/main" val="29944194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B2635BA-C8F9-F0A6-0FCB-1A86CB944B38}"/>
              </a:ext>
            </a:extLst>
          </p:cNvPr>
          <p:cNvSpPr>
            <a:spLocks noGrp="1"/>
          </p:cNvSpPr>
          <p:nvPr>
            <p:ph type="title"/>
          </p:nvPr>
        </p:nvSpPr>
        <p:spPr>
          <a:xfrm>
            <a:off x="808638" y="386930"/>
            <a:ext cx="9236700" cy="1188950"/>
          </a:xfrm>
        </p:spPr>
        <p:txBody>
          <a:bodyPr anchor="b">
            <a:normAutofit/>
          </a:bodyPr>
          <a:lstStyle/>
          <a:p>
            <a:r>
              <a:rPr lang="el-GR" sz="5000"/>
              <a:t>Αίτια φοροδιαφυγής στην Ελλάδα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724B8D3-5244-A2A9-749A-44ED2DE4120D}"/>
              </a:ext>
            </a:extLst>
          </p:cNvPr>
          <p:cNvSpPr>
            <a:spLocks noGrp="1"/>
          </p:cNvSpPr>
          <p:nvPr>
            <p:ph idx="1"/>
          </p:nvPr>
        </p:nvSpPr>
        <p:spPr>
          <a:xfrm>
            <a:off x="793660" y="2599509"/>
            <a:ext cx="10143668" cy="3435531"/>
          </a:xfrm>
        </p:spPr>
        <p:txBody>
          <a:bodyPr anchor="ctr">
            <a:normAutofit/>
          </a:bodyPr>
          <a:lstStyle/>
          <a:p>
            <a:r>
              <a:rPr lang="el-GR" sz="2400"/>
              <a:t>Μια βασική αιτία της εξάπλωσης της φοροδιαφυγής είναι η φορολογική αγωγή καθώς και το επίπεδο μόρφωσης των Ελλήνων, καθώς είναι σύνηθες όσο υψηλότερα είναι τα επίπεδα ενημέρωσης των πολιτών αναφορικά με την ύπαρξη των φόρων και τη σημασία που αυτοί έχουν για την κάλυψη των εξόδων του κράτους, τόσο μεγαλύτερη φορολογική συνείδηση αναπτύσσεται, γεγονός που περιορίζει σημαντικά το φαινόμενο της φοροδιαφυγής, κάτι το οποίο δεν συμβαίνει στην περίπτωση της Ελλάδας, όπου επικρατεί κατά κύριο λόγο </a:t>
            </a:r>
            <a:r>
              <a:rPr lang="el-GR" sz="2400" b="1"/>
              <a:t>το ατομικό συμφέρον και όχι το συμφέρον της κοινωνίας </a:t>
            </a:r>
            <a:r>
              <a:rPr lang="el-GR" sz="2400"/>
              <a:t>με αποτέλεσμα να παρατηρούνται υψηλά ποσοστά φοροδιαφυγής (ΕΥ, 2016).</a:t>
            </a:r>
          </a:p>
        </p:txBody>
      </p:sp>
    </p:spTree>
    <p:extLst>
      <p:ext uri="{BB962C8B-B14F-4D97-AF65-F5344CB8AC3E}">
        <p14:creationId xmlns:p14="http://schemas.microsoft.com/office/powerpoint/2010/main" val="26592826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9B7077-7111-4A57-0C0E-4D384CCE092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1D47507-1D03-E9A3-3E4A-89ED3D5F627B}"/>
              </a:ext>
            </a:extLst>
          </p:cNvPr>
          <p:cNvSpPr>
            <a:spLocks noGrp="1"/>
          </p:cNvSpPr>
          <p:nvPr>
            <p:ph idx="1"/>
          </p:nvPr>
        </p:nvSpPr>
        <p:spPr/>
        <p:txBody>
          <a:bodyPr/>
          <a:lstStyle/>
          <a:p>
            <a:pPr algn="just"/>
            <a:r>
              <a:rPr lang="el-GR" dirty="0"/>
              <a:t>Επιπλέον, ο τρόπος χρήσης των εσόδων από φόρους από πλευράς του κράτους αποτελεί μια ακόμα αιτία φοροδιαφυγής, Αυτό συμβαίνει καθώς η πλειονότητα των φορολογουμένων θεωρεί ότι </a:t>
            </a:r>
            <a:r>
              <a:rPr lang="el-GR" b="1" dirty="0"/>
              <a:t>η χρήση των εσόδων αυτών δεν γίνεται με σωστό τρόπο, με αποτέλεσμα</a:t>
            </a:r>
            <a:r>
              <a:rPr lang="el-GR" dirty="0"/>
              <a:t> να μην αξιοποιούνται όπως θα έπρεπε τα χρήματα αυτά, φαινόμενο το οποίο γίνεται εντονότερο σήμερα όπου λόγω της οικονομικής κρίσης και της μείωσης του διαθέσιμου εισοδήματος των πολιτών, </a:t>
            </a:r>
            <a:r>
              <a:rPr lang="el-GR" b="1" dirty="0"/>
              <a:t>λόγω της επιβολής υπέρογκων φόρων παρατηρείται μια μεγαλύτερη στροφή τους στη φοροδιαφυγή, καθώς μεγάλο τμήμα των πολιτών εμφανίζουν χαμηλή φορολογική συνείδηση </a:t>
            </a:r>
            <a:r>
              <a:rPr lang="el-GR" dirty="0"/>
              <a:t>(</a:t>
            </a:r>
            <a:r>
              <a:rPr lang="el-GR" dirty="0" err="1"/>
              <a:t>Διακομιχάλης</a:t>
            </a:r>
            <a:r>
              <a:rPr lang="el-GR" dirty="0"/>
              <a:t>, 2019).</a:t>
            </a:r>
          </a:p>
        </p:txBody>
      </p:sp>
    </p:spTree>
    <p:extLst>
      <p:ext uri="{BB962C8B-B14F-4D97-AF65-F5344CB8AC3E}">
        <p14:creationId xmlns:p14="http://schemas.microsoft.com/office/powerpoint/2010/main" val="10744187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DF0AD-40FE-D07C-FDD5-4758CCF483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C34468F-65E3-1134-CF6A-A993DD7B3F3B}"/>
              </a:ext>
            </a:extLst>
          </p:cNvPr>
          <p:cNvSpPr>
            <a:spLocks noGrp="1"/>
          </p:cNvSpPr>
          <p:nvPr>
            <p:ph idx="1"/>
          </p:nvPr>
        </p:nvSpPr>
        <p:spPr/>
        <p:txBody>
          <a:bodyPr/>
          <a:lstStyle/>
          <a:p>
            <a:pPr algn="just"/>
            <a:r>
              <a:rPr lang="el-GR" dirty="0"/>
              <a:t>Από την άλλη πλευράς </a:t>
            </a:r>
            <a:r>
              <a:rPr lang="el-GR" b="1" dirty="0"/>
              <a:t>η αδυναμία αποτελεσματικού εντοπισμού των παραβατών</a:t>
            </a:r>
            <a:r>
              <a:rPr lang="el-GR" dirty="0"/>
              <a:t>, αποτελεί ένα ακόμα παράγοντα που ευνοεί την φοροδιαφυγή σήμερα. </a:t>
            </a:r>
          </a:p>
          <a:p>
            <a:pPr algn="just"/>
            <a:r>
              <a:rPr lang="el-GR" dirty="0"/>
              <a:t>Πιο συγκεκριμένα, η </a:t>
            </a:r>
            <a:r>
              <a:rPr lang="el-GR" b="1" dirty="0"/>
              <a:t>έλλειψη διεξοδικών ελέγχων όλων των φορολογουμένων ώστε μέσω του ελέγχου αυτού να διαφανεί αν έχει και σε τι βαθμό διαπράξει φοροδιαφυγή</a:t>
            </a:r>
            <a:r>
              <a:rPr lang="el-GR" dirty="0"/>
              <a:t>, οδηγεί περισσότερο τα άτομα στην απόκρυψη πραγματικών εισοδημάτων, κάτι που δεν συμβαίνει σε περιπτώσεις αύξησης του αριθμού των ελέγχων (ΕΥ, 2016).</a:t>
            </a:r>
          </a:p>
        </p:txBody>
      </p:sp>
    </p:spTree>
    <p:extLst>
      <p:ext uri="{BB962C8B-B14F-4D97-AF65-F5344CB8AC3E}">
        <p14:creationId xmlns:p14="http://schemas.microsoft.com/office/powerpoint/2010/main" val="2379256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64520B-BF24-5A38-8081-D4805920FB1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A7AD329-1717-C48B-36ED-44B0EE47CE01}"/>
              </a:ext>
            </a:extLst>
          </p:cNvPr>
          <p:cNvSpPr>
            <a:spLocks noGrp="1"/>
          </p:cNvSpPr>
          <p:nvPr>
            <p:ph idx="1"/>
          </p:nvPr>
        </p:nvSpPr>
        <p:spPr/>
        <p:txBody>
          <a:bodyPr/>
          <a:lstStyle/>
          <a:p>
            <a:pPr algn="just"/>
            <a:r>
              <a:rPr lang="el-GR" dirty="0"/>
              <a:t>Άλλη αιτία της φοροδιαφυγής στην Ελλάδα </a:t>
            </a:r>
            <a:r>
              <a:rPr lang="el-GR" b="1" dirty="0"/>
              <a:t>είναι η πολυπλοκότητα και η αστάθεια που χαρακτηρίζει σήμερα το φορολογικό σύστημα, απόρροια των συνεχόμενων αλλαγών στους νόμους και των κενών που δημιουργούνται </a:t>
            </a:r>
            <a:r>
              <a:rPr lang="el-GR" dirty="0"/>
              <a:t>από την συνεχή αλλαγή των νόμων, στοιχεία τα οποία δίνουν τη δυνατότητα στους φορολογουμένους να πατήσουν πάνω σε αυτά με κύριο στόχο τους τη φοροδιαφυγή ή και την </a:t>
            </a:r>
            <a:r>
              <a:rPr lang="el-GR" dirty="0" err="1"/>
              <a:t>φοροαποφυγή</a:t>
            </a:r>
            <a:r>
              <a:rPr lang="el-GR" dirty="0"/>
              <a:t> (</a:t>
            </a:r>
            <a:r>
              <a:rPr lang="el-GR" dirty="0" err="1"/>
              <a:t>Διακομιχάλης</a:t>
            </a:r>
            <a:r>
              <a:rPr lang="el-GR" dirty="0"/>
              <a:t>, 2019).</a:t>
            </a:r>
          </a:p>
        </p:txBody>
      </p:sp>
    </p:spTree>
    <p:extLst>
      <p:ext uri="{BB962C8B-B14F-4D97-AF65-F5344CB8AC3E}">
        <p14:creationId xmlns:p14="http://schemas.microsoft.com/office/powerpoint/2010/main" val="2039869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B9044E-6E7F-C1CB-5B0D-46A71357FD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710EB9-EAE9-2545-85A2-B57AC300742E}"/>
              </a:ext>
            </a:extLst>
          </p:cNvPr>
          <p:cNvSpPr>
            <a:spLocks noGrp="1"/>
          </p:cNvSpPr>
          <p:nvPr>
            <p:ph idx="1"/>
          </p:nvPr>
        </p:nvSpPr>
        <p:spPr/>
        <p:txBody>
          <a:bodyPr/>
          <a:lstStyle/>
          <a:p>
            <a:pPr algn="just"/>
            <a:r>
              <a:rPr lang="el-GR" dirty="0"/>
              <a:t>Το τελευταίο είναι ιδιαίτερα σημαντικά, καθώς φυσικά πρόσωπα υψηλού πλούτου, </a:t>
            </a:r>
            <a:r>
              <a:rPr lang="el-GR" b="1" dirty="0"/>
              <a:t>έχουν τη δυνατότητα να αποκτούν πρόσβαση σε συμβουλές τόσο από νομικούς όσο και από οικονομολόγους, οι οποίοι είναι καλοί γνώστες των νόμων και των αλλαγών τους, ώστε εκμεταλλευόμενοι παραθυράκια </a:t>
            </a:r>
            <a:r>
              <a:rPr lang="el-GR" dirty="0"/>
              <a:t>ή ασάφειες των νόμων να κατορθώσουν να φοροδιαφύγουν ή και να </a:t>
            </a:r>
            <a:r>
              <a:rPr lang="el-GR" dirty="0" err="1"/>
              <a:t>φοροαποφύγουν</a:t>
            </a:r>
            <a:r>
              <a:rPr lang="el-GR" dirty="0"/>
              <a:t> (</a:t>
            </a:r>
            <a:r>
              <a:rPr lang="el-GR" dirty="0" err="1"/>
              <a:t>Διακομιχάλης</a:t>
            </a:r>
            <a:r>
              <a:rPr lang="el-GR" dirty="0"/>
              <a:t>, 2019).</a:t>
            </a:r>
          </a:p>
        </p:txBody>
      </p:sp>
    </p:spTree>
    <p:extLst>
      <p:ext uri="{BB962C8B-B14F-4D97-AF65-F5344CB8AC3E}">
        <p14:creationId xmlns:p14="http://schemas.microsoft.com/office/powerpoint/2010/main" val="22307703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4F47E-BC53-A267-5604-14CC628B6D1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3448381-4E89-D2BE-A716-A1097D283880}"/>
              </a:ext>
            </a:extLst>
          </p:cNvPr>
          <p:cNvSpPr>
            <a:spLocks noGrp="1"/>
          </p:cNvSpPr>
          <p:nvPr>
            <p:ph idx="1"/>
          </p:nvPr>
        </p:nvSpPr>
        <p:spPr/>
        <p:txBody>
          <a:bodyPr/>
          <a:lstStyle/>
          <a:p>
            <a:pPr algn="just"/>
            <a:r>
              <a:rPr lang="el-GR" b="1" dirty="0"/>
              <a:t>Η έλλειψη σταθερής φορολογικής επιβάρυνσης αποτελεί μια σημαντική αιτία φοροδιαφυγής, καθώς η μη ύπαρξη σταθερότητας από χρόνο σε χρόνο του ποσού των φόρων που καλείται να καταβάλλει ο φορολογούμενος ωθεί αυτούς προς η φοροδιαφυγή</a:t>
            </a:r>
            <a:r>
              <a:rPr lang="el-GR" dirty="0"/>
              <a:t>, ειδικά όταν από χρόνο σε χρόνο για τα ίδιου ύψους εισοδήματα καλείται να πληρώσει και επιπλέον φόρους, οι οποίοι προκύπτουν μέσω της μορφής της έκτακτης εισφοράς ή της προκαταβολής φόρων </a:t>
            </a:r>
            <a:r>
              <a:rPr lang="el-GR" dirty="0" err="1"/>
              <a:t>κλπ</a:t>
            </a:r>
            <a:r>
              <a:rPr lang="el-GR" dirty="0"/>
              <a:t> (ΕΥ, 2016).</a:t>
            </a:r>
          </a:p>
        </p:txBody>
      </p:sp>
    </p:spTree>
    <p:extLst>
      <p:ext uri="{BB962C8B-B14F-4D97-AF65-F5344CB8AC3E}">
        <p14:creationId xmlns:p14="http://schemas.microsoft.com/office/powerpoint/2010/main" val="37226297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F7C1D8-3D67-76FA-3AEB-F49E73D9783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24007D8-E461-B361-2385-3114348FBA5A}"/>
              </a:ext>
            </a:extLst>
          </p:cNvPr>
          <p:cNvSpPr>
            <a:spLocks noGrp="1"/>
          </p:cNvSpPr>
          <p:nvPr>
            <p:ph idx="1"/>
          </p:nvPr>
        </p:nvSpPr>
        <p:spPr/>
        <p:txBody>
          <a:bodyPr/>
          <a:lstStyle/>
          <a:p>
            <a:pPr algn="just"/>
            <a:r>
              <a:rPr lang="el-GR" dirty="0"/>
              <a:t>Επίσης, σημαντικό κίνητρο για φοροδιαφυγή αποτελεί και το ποσό που επιβαρύνεται εντέλει συνολικά ο φορολογούμενος, καθώς </a:t>
            </a:r>
            <a:r>
              <a:rPr lang="el-GR" b="1" dirty="0"/>
              <a:t>όσο υψηλότερο είναι το ποσό των φόρων που πρέπει να καταβάλλει τόσο περισσότερο θα μειωθεί το διαθέσιμο εισόδημά του, με αποτέλεσμα να υπάρχει μεγαλύτερη ροπή προς τη φοροδιαφυγή</a:t>
            </a:r>
            <a:r>
              <a:rPr lang="el-GR" dirty="0"/>
              <a:t>, κάτι το οποίο παρατηρείται κυρίως στα φυσικά πρόσωπα με μεγάλο πλούτο, τα οποία έχουν και μεγαλύτερα οφέλη να φοροδιαφύγουν (ΕΥ, 2016).</a:t>
            </a:r>
          </a:p>
        </p:txBody>
      </p:sp>
    </p:spTree>
    <p:extLst>
      <p:ext uri="{BB962C8B-B14F-4D97-AF65-F5344CB8AC3E}">
        <p14:creationId xmlns:p14="http://schemas.microsoft.com/office/powerpoint/2010/main" val="343842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652F8E-8F65-8F6A-002A-46C8B30C2CCA}"/>
              </a:ext>
            </a:extLst>
          </p:cNvPr>
          <p:cNvPicPr>
            <a:picLocks noChangeAspect="1"/>
          </p:cNvPicPr>
          <p:nvPr/>
        </p:nvPicPr>
        <p:blipFill rotWithShape="1">
          <a:blip r:embed="rId2">
            <a:duotone>
              <a:schemeClr val="bg2">
                <a:shade val="45000"/>
                <a:satMod val="135000"/>
              </a:schemeClr>
              <a:prstClr val="white"/>
            </a:duotone>
          </a:blip>
          <a:srcRect t="7714" r="9091" b="15677"/>
          <a:stretch/>
        </p:blipFill>
        <p:spPr>
          <a:xfrm>
            <a:off x="20" y="10"/>
            <a:ext cx="12191980" cy="6857990"/>
          </a:xfrm>
          <a:prstGeom prst="rect">
            <a:avLst/>
          </a:prstGeom>
        </p:spPr>
      </p:pic>
      <p:sp>
        <p:nvSpPr>
          <p:cNvPr id="17"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D3FFE5C-279D-3D75-5A48-8A472A644A37}"/>
              </a:ext>
            </a:extLst>
          </p:cNvPr>
          <p:cNvSpPr>
            <a:spLocks noGrp="1"/>
          </p:cNvSpPr>
          <p:nvPr>
            <p:ph type="title"/>
          </p:nvPr>
        </p:nvSpPr>
        <p:spPr>
          <a:xfrm>
            <a:off x="838200" y="365125"/>
            <a:ext cx="10515600" cy="1325563"/>
          </a:xfrm>
        </p:spPr>
        <p:txBody>
          <a:bodyPr>
            <a:normAutofit/>
          </a:bodyPr>
          <a:lstStyle/>
          <a:p>
            <a:r>
              <a:rPr lang="el-GR" dirty="0"/>
              <a:t>Ορισμός</a:t>
            </a:r>
          </a:p>
        </p:txBody>
      </p:sp>
      <p:graphicFrame>
        <p:nvGraphicFramePr>
          <p:cNvPr id="5" name="Θέση περιεχομένου 2">
            <a:extLst>
              <a:ext uri="{FF2B5EF4-FFF2-40B4-BE49-F238E27FC236}">
                <a16:creationId xmlns:a16="http://schemas.microsoft.com/office/drawing/2014/main" id="{25AEB633-6ED7-7306-7396-F0283B7DA6AB}"/>
              </a:ext>
            </a:extLst>
          </p:cNvPr>
          <p:cNvGraphicFramePr>
            <a:graphicFrameLocks noGrp="1"/>
          </p:cNvGraphicFramePr>
          <p:nvPr>
            <p:ph idx="1"/>
            <p:extLst>
              <p:ext uri="{D42A27DB-BD31-4B8C-83A1-F6EECF244321}">
                <p14:modId xmlns:p14="http://schemas.microsoft.com/office/powerpoint/2010/main" val="18431437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8385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06E1D-951F-AE7D-0EA5-63B358EB558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5C85942-6238-7329-409E-B2C50CD36FE5}"/>
              </a:ext>
            </a:extLst>
          </p:cNvPr>
          <p:cNvSpPr>
            <a:spLocks noGrp="1"/>
          </p:cNvSpPr>
          <p:nvPr>
            <p:ph idx="1"/>
          </p:nvPr>
        </p:nvSpPr>
        <p:spPr/>
        <p:txBody>
          <a:bodyPr/>
          <a:lstStyle/>
          <a:p>
            <a:pPr algn="just"/>
            <a:r>
              <a:rPr lang="el-GR" dirty="0"/>
              <a:t>Η </a:t>
            </a:r>
            <a:r>
              <a:rPr lang="el-GR" b="1" dirty="0"/>
              <a:t>έλλειψη διαφάνειας αλλά και λογοδοσίας αναφορικά με το πώς χρησιμοποιούνται οι δημόσιοι πόροι από την κυβέρνηση </a:t>
            </a:r>
            <a:r>
              <a:rPr lang="el-GR" dirty="0"/>
              <a:t>αποτελεί άλλη μια αιτία φοροδιαφυγής, καθώς οδηγεί σε αύξηση του βαθμού δυσπιστίας των φορολογουμένων προς τις κυβερνήσεις και τους κρατικούς φορείς, δημιουργώντας τους κατά συνέπεια ροπή προς τη φοροδιαφυγή (</a:t>
            </a:r>
            <a:r>
              <a:rPr lang="el-GR" dirty="0" err="1"/>
              <a:t>Διακομιχάλης</a:t>
            </a:r>
            <a:r>
              <a:rPr lang="el-GR" dirty="0"/>
              <a:t>, 2019).</a:t>
            </a:r>
          </a:p>
        </p:txBody>
      </p:sp>
    </p:spTree>
    <p:extLst>
      <p:ext uri="{BB962C8B-B14F-4D97-AF65-F5344CB8AC3E}">
        <p14:creationId xmlns:p14="http://schemas.microsoft.com/office/powerpoint/2010/main" val="32207863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33334B-789A-1A49-5712-6DFFBAFF0FF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3B5BEC-4966-E86C-9536-8D2A3EBCC5DE}"/>
              </a:ext>
            </a:extLst>
          </p:cNvPr>
          <p:cNvSpPr>
            <a:spLocks noGrp="1"/>
          </p:cNvSpPr>
          <p:nvPr>
            <p:ph idx="1"/>
          </p:nvPr>
        </p:nvSpPr>
        <p:spPr/>
        <p:txBody>
          <a:bodyPr/>
          <a:lstStyle/>
          <a:p>
            <a:pPr algn="just"/>
            <a:r>
              <a:rPr lang="el-GR" dirty="0"/>
              <a:t>Άλλος ένας παράγοντας φοροδιαφυγής είναι </a:t>
            </a:r>
            <a:r>
              <a:rPr lang="el-GR" b="1" dirty="0"/>
              <a:t>η απουσία κράτους δικαίου, μέσα στο οποίο τα δικαστήρια θα ήταν σε θέση να προστατεύουν αποτελεσματικά τα δικαιώματα των φορολογουμένων, δεν θα κάνουν διακρίσεις, δεν θα δημιουργεί ανισότητες και από τη πλευρά τους οι πολίτες θα πρέπει να είναι ενήμεροι και να φοβούνται για τις επιπτώσεις που θα έχει σε αυτούς ο νόμος,</a:t>
            </a:r>
            <a:r>
              <a:rPr lang="el-GR" dirty="0"/>
              <a:t> ενώ η έλλειψη του έχει σαν αποτέλεσμα την αύξηση του βαθμού δυσπιστίας των φορολογουμένων, δημιουργώντας τους κατά συνέπεια ροπή προς τη φοροδιαφυγή (</a:t>
            </a:r>
            <a:r>
              <a:rPr lang="el-GR" dirty="0" err="1"/>
              <a:t>Διακομιχάλης</a:t>
            </a:r>
            <a:r>
              <a:rPr lang="el-GR" dirty="0"/>
              <a:t>, 2019).</a:t>
            </a:r>
          </a:p>
        </p:txBody>
      </p:sp>
    </p:spTree>
    <p:extLst>
      <p:ext uri="{BB962C8B-B14F-4D97-AF65-F5344CB8AC3E}">
        <p14:creationId xmlns:p14="http://schemas.microsoft.com/office/powerpoint/2010/main" val="42657300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1DF917-76D4-3434-72C0-8FECFE799E3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7B161FC-E6B7-0029-AA3C-E6214889A91E}"/>
              </a:ext>
            </a:extLst>
          </p:cNvPr>
          <p:cNvSpPr>
            <a:spLocks noGrp="1"/>
          </p:cNvSpPr>
          <p:nvPr>
            <p:ph idx="1"/>
          </p:nvPr>
        </p:nvSpPr>
        <p:spPr/>
        <p:txBody>
          <a:bodyPr/>
          <a:lstStyle/>
          <a:p>
            <a:pPr algn="just"/>
            <a:r>
              <a:rPr lang="el-GR" dirty="0"/>
              <a:t>Επίσης, φαινόμενα όπως </a:t>
            </a:r>
            <a:r>
              <a:rPr lang="el-GR" b="1" dirty="0"/>
              <a:t>η αδυναμία είσπραξης των φόρων ή η μειωμένη ικανότητα των φορολογικών αρχών να ανιχνεύσουν και να προχωρήσουν σε διώξεις των παραβατών (δηλαδή αδυναμία αποτελεσματικής εφαρμογής της νομοθεσίας) </a:t>
            </a:r>
            <a:r>
              <a:rPr lang="el-GR" dirty="0"/>
              <a:t>αποτελούν ακόμα ένα αίτιο που δημιουργεί τάση για φοροδιαφυγή σήμερα, καθώς επίσης και η πιθανότητα καταδίκης από τα δικαστήρια και το ύψος των ποινών (</a:t>
            </a:r>
            <a:r>
              <a:rPr lang="el-GR" dirty="0" err="1"/>
              <a:t>Διακομιχάλης</a:t>
            </a:r>
            <a:r>
              <a:rPr lang="el-GR" dirty="0"/>
              <a:t>, 2019).</a:t>
            </a:r>
          </a:p>
        </p:txBody>
      </p:sp>
    </p:spTree>
    <p:extLst>
      <p:ext uri="{BB962C8B-B14F-4D97-AF65-F5344CB8AC3E}">
        <p14:creationId xmlns:p14="http://schemas.microsoft.com/office/powerpoint/2010/main" val="8885882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4545F1-716D-C3FA-B2FF-80F28C72857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F6B26D93-496E-AFCD-564C-D4A0FAF2178D}"/>
              </a:ext>
            </a:extLst>
          </p:cNvPr>
          <p:cNvSpPr>
            <a:spLocks noGrp="1"/>
          </p:cNvSpPr>
          <p:nvPr>
            <p:ph idx="1"/>
          </p:nvPr>
        </p:nvSpPr>
        <p:spPr/>
        <p:txBody>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Πόσο ακριβώς είναι το μέγεθος της φοροδιαφυγής στην Ελλάδα δεν γνωρίζει κανείς ούτε είναι, ίσως, δυνατό να γνωρίζει, όλες οι ενδείξεις που έχουμε όμως είναι ότι πρόκειται για φαινόμενο όπου η χώρα μας πρέπει να έχει τα σκήπτρα στην Ευρωπαϊκή Ένωση. </a:t>
            </a:r>
          </a:p>
          <a:p>
            <a:endParaRPr lang="el-GR" dirty="0"/>
          </a:p>
        </p:txBody>
      </p:sp>
    </p:spTree>
    <p:extLst>
      <p:ext uri="{BB962C8B-B14F-4D97-AF65-F5344CB8AC3E}">
        <p14:creationId xmlns:p14="http://schemas.microsoft.com/office/powerpoint/2010/main" val="23935259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8318664-1F82-215A-C333-B97B16D9D57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Μέθοδοι φοροδιαφυγής</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823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2" name="Straight Connector 2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DE7DC89-9797-7C3D-44A4-C9CAEB636A75}"/>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5100" kern="1200">
                <a:solidFill>
                  <a:schemeClr val="tx1"/>
                </a:solidFill>
                <a:latin typeface="+mj-lt"/>
                <a:ea typeface="+mj-ea"/>
                <a:cs typeface="+mj-cs"/>
              </a:rPr>
              <a:t> Φοροδιαφυγή που προέρχεται από την φορολογία εισοδήματος φυσικών προσώπων</a:t>
            </a:r>
          </a:p>
        </p:txBody>
      </p:sp>
    </p:spTree>
    <p:extLst>
      <p:ext uri="{BB962C8B-B14F-4D97-AF65-F5344CB8AC3E}">
        <p14:creationId xmlns:p14="http://schemas.microsoft.com/office/powerpoint/2010/main" val="41573071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2D93E1B-8DC6-3587-AFAE-9E433C79805B}"/>
              </a:ext>
            </a:extLst>
          </p:cNvPr>
          <p:cNvSpPr>
            <a:spLocks noGrp="1"/>
          </p:cNvSpPr>
          <p:nvPr>
            <p:ph type="title"/>
          </p:nvPr>
        </p:nvSpPr>
        <p:spPr>
          <a:xfrm>
            <a:off x="1043631" y="809898"/>
            <a:ext cx="9942716" cy="1554480"/>
          </a:xfrm>
        </p:spPr>
        <p:txBody>
          <a:bodyPr anchor="ctr">
            <a:normAutofit/>
          </a:bodyPr>
          <a:lstStyle/>
          <a:p>
            <a:r>
              <a:rPr lang="el-GR" sz="4800"/>
              <a:t>Φοροδιαφυγή από μισθούς και συντάξεις</a:t>
            </a:r>
          </a:p>
        </p:txBody>
      </p:sp>
      <p:sp>
        <p:nvSpPr>
          <p:cNvPr id="3" name="Θέση περιεχομένου 2">
            <a:extLst>
              <a:ext uri="{FF2B5EF4-FFF2-40B4-BE49-F238E27FC236}">
                <a16:creationId xmlns:a16="http://schemas.microsoft.com/office/drawing/2014/main" id="{9F45C1D3-6F16-12B7-8A97-E923C45A5B5F}"/>
              </a:ext>
            </a:extLst>
          </p:cNvPr>
          <p:cNvSpPr>
            <a:spLocks noGrp="1"/>
          </p:cNvSpPr>
          <p:nvPr>
            <p:ph idx="1"/>
          </p:nvPr>
        </p:nvSpPr>
        <p:spPr>
          <a:xfrm>
            <a:off x="1045028" y="3017522"/>
            <a:ext cx="9941319" cy="3124658"/>
          </a:xfrm>
        </p:spPr>
        <p:txBody>
          <a:bodyPr anchor="ctr">
            <a:normAutofit/>
          </a:bodyPr>
          <a:lstStyle/>
          <a:p>
            <a:r>
              <a:rPr lang="el-GR" sz="1900"/>
              <a:t>Ειδικότερα, είναι γεγονός, ότι υπάρχει μια αρκετά διαδεδομένη αντίληψη, ότι οι μισθωτοί και συνταξιούχοι δεν έχουν σημαντικούς λόγους, που να τους οδηγήσουν στο  να προβούν σε κινήσεις απόκρυψης τμήματος των εισοδημάτων τους, λόγω του ότι ο φόρος παρακρατείται από τον εργοδότη τους (Τάτσος, 2001; Πασχάλογλου, 2020).</a:t>
            </a:r>
          </a:p>
          <a:p>
            <a:r>
              <a:rPr lang="el-GR" sz="1900"/>
              <a:t> Παρόλα αυτά, μια αρκετά συνηθισμένη περίπτωση εμφάνισης φαινόμενου απόκρυψη εισοδήματος από </a:t>
            </a:r>
            <a:r>
              <a:rPr lang="el-GR" sz="1900" b="1"/>
              <a:t>αδήλωτη εργασία</a:t>
            </a:r>
            <a:r>
              <a:rPr lang="el-GR" sz="1900"/>
              <a:t>, αυτή συνδέεται με δεύτερη παράλληλη απασχόληση των μισθωτών, καθώς στην περίπτωση αυτή η εν λόγω απασχόληση δεν συνδέεται στην πλειονότητα των περιπτώσεων με καταβολή από τον εργοδότη ασφαλιστικών εισφορών, ενώ αντίστοιχα σε αυτή την περίπτωση δεν συντελείται καταβολή του επιπλέον φόρου ούτε από τον ίδιο τον εργαζόμενο (Τάτσος, 2001; Πασχάλογλου, 2020).</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498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6FBC1D-FD7F-C1AF-DA3D-94852DB6831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9D2A138-003A-EEF0-D84D-95F9E9169BAB}"/>
              </a:ext>
            </a:extLst>
          </p:cNvPr>
          <p:cNvSpPr>
            <a:spLocks noGrp="1"/>
          </p:cNvSpPr>
          <p:nvPr>
            <p:ph idx="1"/>
          </p:nvPr>
        </p:nvSpPr>
        <p:spPr/>
        <p:txBody>
          <a:bodyPr/>
          <a:lstStyle/>
          <a:p>
            <a:pPr algn="just"/>
            <a:r>
              <a:rPr lang="el-GR" dirty="0"/>
              <a:t>Επίσης, μια άλλη ιδιαίτερα σημαντική περίπτωση φοροδιαφυγής, είναι η απόκρυψη της απασχόλησης από μισθωτούς, οι οποίοι λαμβάνουν κάποιου είδους οικονομική στήριξη από το κράτος, όπως είναι το επίδομα ανεργίας, το βοήθημα κοινωνικής αλληλεγγύης </a:t>
            </a:r>
            <a:r>
              <a:rPr lang="el-GR" dirty="0" err="1"/>
              <a:t>κλπ</a:t>
            </a:r>
            <a:r>
              <a:rPr lang="el-GR" dirty="0"/>
              <a:t>, η οποία συντελείται ύστερα από συνεννόηση των εργαζομένων με τον εργοδότη τους, ώστε να τους καταβάλλει αδήλωτο το μισθό τους, έτσι ώστε να μην </a:t>
            </a:r>
            <a:r>
              <a:rPr lang="el-GR" dirty="0" err="1"/>
              <a:t>περικοπούν</a:t>
            </a:r>
            <a:r>
              <a:rPr lang="el-GR" dirty="0"/>
              <a:t> τα βοηθήματα αυτά που τους καταβάλλονται από το κράτος και αντίστοιχα ο εργοδότης να μην επιβαρυνθεί με τις εργοδοτικές εισφορές. </a:t>
            </a:r>
          </a:p>
        </p:txBody>
      </p:sp>
    </p:spTree>
    <p:extLst>
      <p:ext uri="{BB962C8B-B14F-4D97-AF65-F5344CB8AC3E}">
        <p14:creationId xmlns:p14="http://schemas.microsoft.com/office/powerpoint/2010/main" val="33318667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F39F947-E25A-1A3E-7650-5D0B6E776EDE}"/>
              </a:ext>
            </a:extLst>
          </p:cNvPr>
          <p:cNvSpPr>
            <a:spLocks noGrp="1"/>
          </p:cNvSpPr>
          <p:nvPr>
            <p:ph type="title"/>
          </p:nvPr>
        </p:nvSpPr>
        <p:spPr>
          <a:xfrm>
            <a:off x="1043631" y="809898"/>
            <a:ext cx="9942716" cy="1554480"/>
          </a:xfrm>
        </p:spPr>
        <p:txBody>
          <a:bodyPr anchor="ctr">
            <a:normAutofit/>
          </a:bodyPr>
          <a:lstStyle/>
          <a:p>
            <a:r>
              <a:rPr lang="el-GR" sz="4800"/>
              <a:t>Φοροδιαφυγή στο εισόδημα από ενοίκια</a:t>
            </a:r>
          </a:p>
        </p:txBody>
      </p:sp>
      <p:sp>
        <p:nvSpPr>
          <p:cNvPr id="3" name="Θέση περιεχομένου 2">
            <a:extLst>
              <a:ext uri="{FF2B5EF4-FFF2-40B4-BE49-F238E27FC236}">
                <a16:creationId xmlns:a16="http://schemas.microsoft.com/office/drawing/2014/main" id="{5EC9364F-2A7B-D8CD-4B68-4E6B8F2CD42B}"/>
              </a:ext>
            </a:extLst>
          </p:cNvPr>
          <p:cNvSpPr>
            <a:spLocks noGrp="1"/>
          </p:cNvSpPr>
          <p:nvPr>
            <p:ph idx="1"/>
          </p:nvPr>
        </p:nvSpPr>
        <p:spPr>
          <a:xfrm>
            <a:off x="1045028" y="3017522"/>
            <a:ext cx="9941319" cy="3124658"/>
          </a:xfrm>
        </p:spPr>
        <p:txBody>
          <a:bodyPr anchor="ctr">
            <a:normAutofit/>
          </a:bodyPr>
          <a:lstStyle/>
          <a:p>
            <a:r>
              <a:rPr lang="el-GR" sz="2400"/>
              <a:t>Άλλη μια ιδιαίτερα συνηθισμένη μέθοδος φοροδιαφυγής, είναι η φοροδιαφυγή που προκύπτει από εισοδήματα που συνδέονται με εκμίσθωση κατοικιών, καταστημάτων, οικοπέδων ή αγροτεμαχίων. </a:t>
            </a:r>
          </a:p>
          <a:p>
            <a:r>
              <a:rPr lang="el-GR" sz="2400"/>
              <a:t>Στην προκειμένη περίπτωση, η φοροδιαφυγή πραγματοποιείται από τους πολίτες μέσω της μη υποβολής του μισθωτηρίου συμβολαίου ή εναλλακτικής της υποβολής του με αρκετά χαμηλότερο ποσό ενοικίου. (Πασχάλογλου, 2020).</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8537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7A7562-AD5E-CCA8-363C-42A736208907}"/>
              </a:ext>
            </a:extLst>
          </p:cNvPr>
          <p:cNvSpPr>
            <a:spLocks noGrp="1"/>
          </p:cNvSpPr>
          <p:nvPr>
            <p:ph type="title"/>
          </p:nvPr>
        </p:nvSpPr>
        <p:spPr>
          <a:xfrm>
            <a:off x="1043631" y="809898"/>
            <a:ext cx="9942716" cy="1554480"/>
          </a:xfrm>
        </p:spPr>
        <p:txBody>
          <a:bodyPr anchor="ctr">
            <a:normAutofit/>
          </a:bodyPr>
          <a:lstStyle/>
          <a:p>
            <a:r>
              <a:rPr lang="el-GR" sz="4800"/>
              <a:t>Φοροδιαφυγή στο εισόδημα το οποίο προέρχεται από ελευθέριο επάγγελμα</a:t>
            </a:r>
          </a:p>
        </p:txBody>
      </p:sp>
      <p:sp>
        <p:nvSpPr>
          <p:cNvPr id="3" name="Θέση περιεχομένου 2">
            <a:extLst>
              <a:ext uri="{FF2B5EF4-FFF2-40B4-BE49-F238E27FC236}">
                <a16:creationId xmlns:a16="http://schemas.microsoft.com/office/drawing/2014/main" id="{B00F42D7-D3B2-AE3D-4DF9-35873904102A}"/>
              </a:ext>
            </a:extLst>
          </p:cNvPr>
          <p:cNvSpPr>
            <a:spLocks noGrp="1"/>
          </p:cNvSpPr>
          <p:nvPr>
            <p:ph idx="1"/>
          </p:nvPr>
        </p:nvSpPr>
        <p:spPr>
          <a:xfrm>
            <a:off x="1045028" y="3017522"/>
            <a:ext cx="9941319" cy="3124658"/>
          </a:xfrm>
        </p:spPr>
        <p:txBody>
          <a:bodyPr anchor="ctr">
            <a:normAutofit/>
          </a:bodyPr>
          <a:lstStyle/>
          <a:p>
            <a:r>
              <a:rPr lang="el-GR" sz="2400"/>
              <a:t>Στην εν λόγω κατηγορία φοροδιαφυγής συμπεριλαμβάνονται μεταξύ άλλων κάθε είδους ελεύθερο επάγγελμα, όπως είναι το επάγγελμα του γιατρού, του δικηγόρου, του φυσικοθεραπευτή, καθηγητή, κλπ, και στις οποίες περιπτώσεις παρατηρείται το φαινόμενο της μη έκδοσης αποδείξεων που συνδέονται με την παροχή υπηρεσιών ή εναλλακτικά η έκδοση ανακριβούς αποδείξεων, δηλαδή αποδείξεων στις οποίες το ποσό που εκδίδεται είναι μικρότερου από αυτό που καταβάλλεται (Τάτσος, 2001; Πασχάλογλου, 2020).</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38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2C5BA8-26F7-3956-DC97-D06C1947D18E}"/>
              </a:ext>
            </a:extLst>
          </p:cNvPr>
          <p:cNvSpPr>
            <a:spLocks noGrp="1"/>
          </p:cNvSpPr>
          <p:nvPr>
            <p:ph type="title"/>
          </p:nvPr>
        </p:nvSpPr>
        <p:spPr>
          <a:xfrm>
            <a:off x="808638" y="386930"/>
            <a:ext cx="9236700" cy="1188950"/>
          </a:xfrm>
        </p:spPr>
        <p:txBody>
          <a:bodyPr anchor="b">
            <a:normAutofit/>
          </a:bodyPr>
          <a:lstStyle/>
          <a:p>
            <a:r>
              <a:rPr lang="el-GR" sz="5400"/>
              <a:t>Άμεσοι- Έμμεσοι Φόροι</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132B163-743E-9EA1-667B-53B04070DCA5}"/>
              </a:ext>
            </a:extLst>
          </p:cNvPr>
          <p:cNvSpPr>
            <a:spLocks noGrp="1"/>
          </p:cNvSpPr>
          <p:nvPr>
            <p:ph idx="1"/>
          </p:nvPr>
        </p:nvSpPr>
        <p:spPr>
          <a:xfrm>
            <a:off x="793660" y="2599509"/>
            <a:ext cx="10143668" cy="3435531"/>
          </a:xfrm>
        </p:spPr>
        <p:txBody>
          <a:bodyPr anchor="ctr">
            <a:normAutofit/>
          </a:bodyPr>
          <a:lstStyle/>
          <a:p>
            <a:r>
              <a:rPr lang="el-GR" sz="2400"/>
              <a:t>Οι φόροι διακρίνονται κατά κύριο λόγο σε δύο κατηγορίες στους:</a:t>
            </a:r>
          </a:p>
          <a:p>
            <a:pPr>
              <a:buFont typeface="Wingdings" pitchFamily="2" charset="2"/>
              <a:buChar char="Ø"/>
            </a:pPr>
            <a:r>
              <a:rPr lang="el-GR" sz="2400"/>
              <a:t>άμεσους και </a:t>
            </a:r>
          </a:p>
          <a:p>
            <a:pPr>
              <a:buFont typeface="Wingdings" pitchFamily="2" charset="2"/>
              <a:buChar char="Ø"/>
            </a:pPr>
            <a:r>
              <a:rPr lang="el-GR" sz="2400"/>
              <a:t>έμμεσους φόρους</a:t>
            </a:r>
          </a:p>
        </p:txBody>
      </p:sp>
    </p:spTree>
    <p:extLst>
      <p:ext uri="{BB962C8B-B14F-4D97-AF65-F5344CB8AC3E}">
        <p14:creationId xmlns:p14="http://schemas.microsoft.com/office/powerpoint/2010/main" val="1923256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5A6D303-7F47-7C70-7C58-E43A6109D118}"/>
              </a:ext>
            </a:extLst>
          </p:cNvPr>
          <p:cNvSpPr>
            <a:spLocks noGrp="1"/>
          </p:cNvSpPr>
          <p:nvPr>
            <p:ph type="title"/>
          </p:nvPr>
        </p:nvSpPr>
        <p:spPr>
          <a:xfrm>
            <a:off x="1043631" y="809898"/>
            <a:ext cx="9942716" cy="1554480"/>
          </a:xfrm>
        </p:spPr>
        <p:txBody>
          <a:bodyPr anchor="ctr">
            <a:normAutofit/>
          </a:bodyPr>
          <a:lstStyle/>
          <a:p>
            <a:r>
              <a:rPr lang="el-GR" sz="4100"/>
              <a:t>Φοροδιαφυγή στο εισόδημα από εμπορικές, βιομηχανικές και βιοτεχνικές επιχειρήσεις</a:t>
            </a:r>
          </a:p>
        </p:txBody>
      </p:sp>
      <p:sp>
        <p:nvSpPr>
          <p:cNvPr id="3" name="Θέση περιεχομένου 2">
            <a:extLst>
              <a:ext uri="{FF2B5EF4-FFF2-40B4-BE49-F238E27FC236}">
                <a16:creationId xmlns:a16="http://schemas.microsoft.com/office/drawing/2014/main" id="{AD3DB2AC-8589-050B-E8A5-5D14DE34F6A6}"/>
              </a:ext>
            </a:extLst>
          </p:cNvPr>
          <p:cNvSpPr>
            <a:spLocks noGrp="1"/>
          </p:cNvSpPr>
          <p:nvPr>
            <p:ph idx="1"/>
          </p:nvPr>
        </p:nvSpPr>
        <p:spPr>
          <a:xfrm>
            <a:off x="1045028" y="3017522"/>
            <a:ext cx="9941319" cy="3124658"/>
          </a:xfrm>
        </p:spPr>
        <p:txBody>
          <a:bodyPr anchor="ctr">
            <a:normAutofit/>
          </a:bodyPr>
          <a:lstStyle/>
          <a:p>
            <a:r>
              <a:rPr lang="el-GR" sz="2400"/>
              <a:t>Σε αυτή τη μέθοδο φοροδιαφυγής εμπίπτουν κατά κύριο λόγο τα εισοδήματα των εταίρων και των ιδιοκτητών εταιρίες, οι οποίες δεν υπάγονται σε φόρο εισοδήματος νομικών προσώπων (Τάτσος, 2001; Πασχάλογλου, 2020).</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5910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CA7CF4-9DF3-F09C-671E-94CAE12CF28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3FCD238-4C04-4875-1937-7ABE32CCE1A9}"/>
              </a:ext>
            </a:extLst>
          </p:cNvPr>
          <p:cNvSpPr>
            <a:spLocks noGrp="1"/>
          </p:cNvSpPr>
          <p:nvPr>
            <p:ph idx="1"/>
          </p:nvPr>
        </p:nvSpPr>
        <p:spPr/>
        <p:txBody>
          <a:bodyPr/>
          <a:lstStyle/>
          <a:p>
            <a:pPr>
              <a:buFont typeface="Wingdings" pitchFamily="2" charset="2"/>
              <a:buChar char="ü"/>
            </a:pPr>
            <a:r>
              <a:rPr lang="el-GR" dirty="0"/>
              <a:t>Σημαντική επιβάρυνση του κόστους παραγωγής με δαπάνες οι οποίες στην πλειονότητά τους είναι ανύπαρκτες ή με δαπάνες, οι οποίες συνδέονται με πλαστά παραστατικά, </a:t>
            </a:r>
          </a:p>
          <a:p>
            <a:pPr>
              <a:buFont typeface="Wingdings" pitchFamily="2" charset="2"/>
              <a:buChar char="ü"/>
            </a:pPr>
            <a:r>
              <a:rPr lang="el-GR" dirty="0"/>
              <a:t>Συντελείται έκδοση αλλά και λήψη τιμολογίων τα οποία δεν είναι πραγματικά, αλλά εικονικά,</a:t>
            </a:r>
          </a:p>
          <a:p>
            <a:pPr>
              <a:buFont typeface="Wingdings" pitchFamily="2" charset="2"/>
              <a:buChar char="ü"/>
            </a:pPr>
            <a:r>
              <a:rPr lang="el-GR" dirty="0"/>
              <a:t> Διακίνηση εμπορευμάτων τα οποία δεν συνοδεύονται από αντίστοιχα παραστατικά ή εμπορεύματα, τα οποία συνδέονται με έκδοση ανακριβών παραστατικών </a:t>
            </a:r>
          </a:p>
          <a:p>
            <a:pPr>
              <a:buFont typeface="Wingdings" pitchFamily="2" charset="2"/>
              <a:buChar char="ü"/>
            </a:pPr>
            <a:r>
              <a:rPr lang="el-GR" dirty="0"/>
              <a:t>Μη ορθή καταγραφή των πωλήσεων της εταιρίας στα λογιστικά βιβλία της (</a:t>
            </a:r>
            <a:r>
              <a:rPr lang="el-GR" dirty="0" err="1"/>
              <a:t>Τάτσος</a:t>
            </a:r>
            <a:r>
              <a:rPr lang="el-GR" dirty="0"/>
              <a:t>, 2001)</a:t>
            </a:r>
          </a:p>
        </p:txBody>
      </p:sp>
    </p:spTree>
    <p:extLst>
      <p:ext uri="{BB962C8B-B14F-4D97-AF65-F5344CB8AC3E}">
        <p14:creationId xmlns:p14="http://schemas.microsoft.com/office/powerpoint/2010/main" val="3883604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0E295E6-6795-547D-CF6F-A2416748106B}"/>
              </a:ext>
            </a:extLst>
          </p:cNvPr>
          <p:cNvSpPr>
            <a:spLocks noGrp="1"/>
          </p:cNvSpPr>
          <p:nvPr>
            <p:ph type="title"/>
          </p:nvPr>
        </p:nvSpPr>
        <p:spPr>
          <a:xfrm>
            <a:off x="1043631" y="809898"/>
            <a:ext cx="9942716" cy="1554480"/>
          </a:xfrm>
        </p:spPr>
        <p:txBody>
          <a:bodyPr anchor="ctr">
            <a:normAutofit/>
          </a:bodyPr>
          <a:lstStyle/>
          <a:p>
            <a:r>
              <a:rPr lang="el-GR" sz="4100"/>
              <a:t>Φοροδιαφυγή που προέρχεται από την φορολογία εισοδήματος νομικών προσώπων </a:t>
            </a:r>
          </a:p>
        </p:txBody>
      </p:sp>
      <p:sp>
        <p:nvSpPr>
          <p:cNvPr id="3" name="Θέση περιεχομένου 2">
            <a:extLst>
              <a:ext uri="{FF2B5EF4-FFF2-40B4-BE49-F238E27FC236}">
                <a16:creationId xmlns:a16="http://schemas.microsoft.com/office/drawing/2014/main" id="{AB4D3F61-2ECB-1093-5386-F03953C10B79}"/>
              </a:ext>
            </a:extLst>
          </p:cNvPr>
          <p:cNvSpPr>
            <a:spLocks noGrp="1"/>
          </p:cNvSpPr>
          <p:nvPr>
            <p:ph idx="1"/>
          </p:nvPr>
        </p:nvSpPr>
        <p:spPr>
          <a:xfrm>
            <a:off x="1045028" y="3017522"/>
            <a:ext cx="9941319" cy="3124658"/>
          </a:xfrm>
        </p:spPr>
        <p:txBody>
          <a:bodyPr anchor="ctr">
            <a:normAutofit/>
          </a:bodyPr>
          <a:lstStyle/>
          <a:p>
            <a:r>
              <a:rPr lang="el-GR" sz="2200"/>
              <a:t>Από την άλλη πλευρά, εκτός της φοροδιαφυγής των νομικών προσώπων, ιδιαίτερα έντονη είναι και η φοροδιαφυγή στα νομικά πρόσωπα, δηλαδή γενικότερα στις επιχειρήσεις. Ειδικότερα, αρκετά συνηθισμένη φοροδιαφυγή παρατηρείται στις επιχειρήσεις όχι μόνο στο πεδίο των έμμεσων φόρων αλλά επίσης και στο φόρο εισοδήματος των νομικών προσώπων, ενώ εξίσου συνήθης είναι και η φοροδιαφυγή που παρατηρείται στο πεδίο της λήψης και έκδοσης εικονικών τιμολογίων, έτσι ώστε να επιτευχθεί η μη καταβολή ή καταβολή μειωμένων έμμεσων φόρων, όπως είναι για παράδειγμα ο Φ.Π.Α. καθώς, επίσης και συνολικά να επιτευχθεί σημαντική μείωση του φόρου εισοδήματός τους (Πασχάλογλου, 2020).</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8799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27F168-E3D2-09CC-078A-3B7502598AA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CCD8A7-BBC1-C476-20CD-F8943ABDE32E}"/>
              </a:ext>
            </a:extLst>
          </p:cNvPr>
          <p:cNvSpPr>
            <a:spLocks noGrp="1"/>
          </p:cNvSpPr>
          <p:nvPr>
            <p:ph idx="1"/>
          </p:nvPr>
        </p:nvSpPr>
        <p:spPr/>
        <p:txBody>
          <a:bodyPr/>
          <a:lstStyle/>
          <a:p>
            <a:pPr algn="just"/>
            <a:r>
              <a:rPr lang="el-GR" dirty="0"/>
              <a:t>Αντίστοιχα, μια επίσης συνήθης πρακτική φοροδιαφυγής πραγματοποιείται από πολυεθνικές εταιρίες, οι οποίες διεξάγουν </a:t>
            </a:r>
            <a:r>
              <a:rPr lang="el-GR" dirty="0" err="1"/>
              <a:t>ενδοομιλικές</a:t>
            </a:r>
            <a:r>
              <a:rPr lang="el-GR" dirty="0"/>
              <a:t> συναλλαγές, γεγονός το οποίο τους επιτρέπει να δημιουργήσουν προοπτικές </a:t>
            </a:r>
            <a:r>
              <a:rPr lang="el-GR" dirty="0" err="1"/>
              <a:t>φοροαποφυγής</a:t>
            </a:r>
            <a:r>
              <a:rPr lang="el-GR" dirty="0"/>
              <a:t>, λόγω του ότι καθιστούν ευκολότερη τη μεταφορά φορολογητέων κερδών σε ένα άλλο κράτος έναντι του κράτους στο οποίο προέκυψαν τα κέρδη, έτσι ώστε να πετύχουν να φορολογηθούν με χαμηλότερο συντελεστή (</a:t>
            </a:r>
            <a:r>
              <a:rPr lang="en" dirty="0"/>
              <a:t>Ernst &amp; Young, 2016).</a:t>
            </a:r>
            <a:endParaRPr lang="el-GR" dirty="0"/>
          </a:p>
        </p:txBody>
      </p:sp>
    </p:spTree>
    <p:extLst>
      <p:ext uri="{BB962C8B-B14F-4D97-AF65-F5344CB8AC3E}">
        <p14:creationId xmlns:p14="http://schemas.microsoft.com/office/powerpoint/2010/main" val="41625531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B965ED-70A9-487F-16E0-8960354EF5FE}"/>
              </a:ext>
            </a:extLst>
          </p:cNvPr>
          <p:cNvSpPr>
            <a:spLocks noGrp="1"/>
          </p:cNvSpPr>
          <p:nvPr>
            <p:ph type="title"/>
          </p:nvPr>
        </p:nvSpPr>
        <p:spPr>
          <a:xfrm>
            <a:off x="1043631" y="809898"/>
            <a:ext cx="9942716" cy="1554480"/>
          </a:xfrm>
        </p:spPr>
        <p:txBody>
          <a:bodyPr anchor="ctr">
            <a:normAutofit/>
          </a:bodyPr>
          <a:lstStyle/>
          <a:p>
            <a:r>
              <a:rPr lang="el-GR" sz="4800"/>
              <a:t>Φόρος Προστιθέμενης Αξίας (Φ.Π.Α.)</a:t>
            </a:r>
          </a:p>
        </p:txBody>
      </p:sp>
      <p:sp>
        <p:nvSpPr>
          <p:cNvPr id="3" name="Θέση περιεχομένου 2">
            <a:extLst>
              <a:ext uri="{FF2B5EF4-FFF2-40B4-BE49-F238E27FC236}">
                <a16:creationId xmlns:a16="http://schemas.microsoft.com/office/drawing/2014/main" id="{20AC381C-A309-3886-F191-56B5176FC53C}"/>
              </a:ext>
            </a:extLst>
          </p:cNvPr>
          <p:cNvSpPr>
            <a:spLocks noGrp="1"/>
          </p:cNvSpPr>
          <p:nvPr>
            <p:ph idx="1"/>
          </p:nvPr>
        </p:nvSpPr>
        <p:spPr>
          <a:xfrm>
            <a:off x="1045028" y="3017522"/>
            <a:ext cx="9941319" cy="3124658"/>
          </a:xfrm>
        </p:spPr>
        <p:txBody>
          <a:bodyPr anchor="ctr">
            <a:normAutofit/>
          </a:bodyPr>
          <a:lstStyle/>
          <a:p>
            <a:pPr>
              <a:buFont typeface="Wingdings" pitchFamily="2" charset="2"/>
              <a:buChar char="Ø"/>
            </a:pPr>
            <a:r>
              <a:rPr lang="el-GR" sz="2200"/>
              <a:t>Φαινόμενα, που συνδέονται με τη μη έκδοση αποδείξεων ή τιμολογίων πώλησης, με συνέπεια να μην απαιτείται από το κράτος η καταβολή του Φ.Π.Α, ο οποίος ναι με έχει καταβληθεί από τον πελάτη, αλλά εντούτοις δεν έχει καταχωρηθεί η εν λόγω πράξη. </a:t>
            </a:r>
          </a:p>
          <a:p>
            <a:pPr>
              <a:buFont typeface="Wingdings" pitchFamily="2" charset="2"/>
              <a:buChar char="Ø"/>
            </a:pPr>
            <a:r>
              <a:rPr lang="el-GR" sz="2200"/>
              <a:t>Φαινόμενα παρέμβασης στο πεδίο των φορολογικών μηχανισμών μετά την πώληση, μέσω εξαφάνισης των αντίστοιχων φορολογικών στοιχείων πώλησης, </a:t>
            </a:r>
          </a:p>
          <a:p>
            <a:pPr>
              <a:buFont typeface="Wingdings" pitchFamily="2" charset="2"/>
              <a:buChar char="Ø"/>
            </a:pPr>
            <a:r>
              <a:rPr lang="el-GR" sz="2200"/>
              <a:t>Μη ειλικρινής δήλωση Φ.Π.Α. από την πλευρά της επιχείρησης, προσδοκώντας η τελευταία, ότι θα κατορθώσει να προβεί σε αποφυγή του φορολογικού ελέγχου.</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4868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E1D64F-7D8C-1E43-2104-EF2A10BF515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0456B2-47E9-1E2E-5B0B-7F246571007B}"/>
              </a:ext>
            </a:extLst>
          </p:cNvPr>
          <p:cNvSpPr>
            <a:spLocks noGrp="1"/>
          </p:cNvSpPr>
          <p:nvPr>
            <p:ph idx="1"/>
          </p:nvPr>
        </p:nvSpPr>
        <p:spPr/>
        <p:txBody>
          <a:bodyPr>
            <a:normAutofit fontScale="92500" lnSpcReduction="20000"/>
          </a:bodyPr>
          <a:lstStyle/>
          <a:p>
            <a:pPr>
              <a:buFont typeface="Wingdings" pitchFamily="2" charset="2"/>
              <a:buChar char="Ø"/>
            </a:pPr>
            <a:r>
              <a:rPr lang="el-GR" dirty="0"/>
              <a:t>Φαινόμενα που συνδέονται με την έκδοση και λήψη εικονικών τιμολογίων, τα οποία συμβάλλουν στην αυξομείωση είτε του χρεωστικού είτε του πιστωτικού ΦΠΑ. </a:t>
            </a:r>
          </a:p>
          <a:p>
            <a:pPr>
              <a:buFont typeface="Wingdings" pitchFamily="2" charset="2"/>
              <a:buChar char="Ø"/>
            </a:pPr>
            <a:r>
              <a:rPr lang="el-GR" dirty="0"/>
              <a:t>Φαινόμενα που συνδέονται με την εμφάνιση παραστατικών τα οποία συνδέονται με εταιρίες, οι οποίες δεν υφίστανται πραγματικά εντός της ΕΕ και συνδέονται με δήθεν πιστοποιήσεις για ενδοκοινοτικές συναλλαγές, έχοντας σαν απώτερο στόχο το να καλυφθούν φαινόμενα που συνδέονται με φοροδιαφυγή στην εγχώρια αγορά, </a:t>
            </a:r>
          </a:p>
          <a:p>
            <a:pPr>
              <a:buFont typeface="Wingdings" pitchFamily="2" charset="2"/>
              <a:buChar char="Ø"/>
            </a:pPr>
            <a:r>
              <a:rPr lang="el-GR" dirty="0"/>
              <a:t>Φαινόμενα που συνδέονται με έκπτωση Φ.Π.Α σε δαπάνες για τις οποίες δεν υπάρχει αναγνώριση του δικαιώματος έκπτωσης ή έκπτωσης του Φ.Π.Α. επί των δαπανών και οι οποίες δεν σχετίζονται με την επιχείρηση, αλλά αντίθετα με ατομικές δαπάνες του κάθε επιχειρηματία. (</a:t>
            </a:r>
            <a:r>
              <a:rPr lang="el-GR" dirty="0" err="1"/>
              <a:t>Τάτσος</a:t>
            </a:r>
            <a:r>
              <a:rPr lang="el-GR" dirty="0"/>
              <a:t>, 2001).</a:t>
            </a:r>
          </a:p>
        </p:txBody>
      </p:sp>
    </p:spTree>
    <p:extLst>
      <p:ext uri="{BB962C8B-B14F-4D97-AF65-F5344CB8AC3E}">
        <p14:creationId xmlns:p14="http://schemas.microsoft.com/office/powerpoint/2010/main" val="11665678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14B496-5A11-EF02-0E0E-A9EB2DB4449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200EC8A-F5AF-9AD2-8E5D-1261015047E4}"/>
              </a:ext>
            </a:extLst>
          </p:cNvPr>
          <p:cNvSpPr>
            <a:spLocks noGrp="1"/>
          </p:cNvSpPr>
          <p:nvPr>
            <p:ph idx="1"/>
          </p:nvPr>
        </p:nvSpPr>
        <p:spPr/>
        <p:txBody>
          <a:bodyPr/>
          <a:lstStyle/>
          <a:p>
            <a:pPr algn="just">
              <a:buFont typeface="Wingdings" pitchFamily="2" charset="2"/>
              <a:buChar char="Ø"/>
            </a:pPr>
            <a:r>
              <a:rPr lang="el-GR" dirty="0"/>
              <a:t>Τέλος, άλλη μια συχνή περίπτωση φοροδιαφυγής στο ΦΠΑ είναι η λεγόμενη απάτη τύπου «</a:t>
            </a:r>
            <a:r>
              <a:rPr lang="el-GR" dirty="0" err="1"/>
              <a:t>καρουζέλ</a:t>
            </a:r>
            <a:r>
              <a:rPr lang="el-GR" dirty="0"/>
              <a:t>», στην οποία γίνεται ουσιαστικά </a:t>
            </a:r>
            <a:r>
              <a:rPr lang="el-GR" dirty="0" err="1"/>
              <a:t>μετακύλιση</a:t>
            </a:r>
            <a:r>
              <a:rPr lang="el-GR" dirty="0"/>
              <a:t> του φόρου, ο οποίος αφορά στις εισροές μέσα από διαδοχικώς </a:t>
            </a:r>
            <a:r>
              <a:rPr lang="el-GR" dirty="0" err="1"/>
              <a:t>πραγματοποιηθείσες</a:t>
            </a:r>
            <a:r>
              <a:rPr lang="el-GR" dirty="0"/>
              <a:t> πωλήσεις από μια εταιρία σε μια άλλη, από τις οποίες κάποια δεν προχωρά σε απόδοση ΦΠΑ και στη συνέχεια εξαφανίζονται</a:t>
            </a:r>
          </a:p>
        </p:txBody>
      </p:sp>
    </p:spTree>
    <p:extLst>
      <p:ext uri="{BB962C8B-B14F-4D97-AF65-F5344CB8AC3E}">
        <p14:creationId xmlns:p14="http://schemas.microsoft.com/office/powerpoint/2010/main" val="33321836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C3751F-80DC-216B-9026-FA23600DE381}"/>
              </a:ext>
            </a:extLst>
          </p:cNvPr>
          <p:cNvSpPr>
            <a:spLocks noGrp="1"/>
          </p:cNvSpPr>
          <p:nvPr>
            <p:ph type="title"/>
          </p:nvPr>
        </p:nvSpPr>
        <p:spPr>
          <a:xfrm>
            <a:off x="1043631" y="809898"/>
            <a:ext cx="9942716" cy="1554480"/>
          </a:xfrm>
        </p:spPr>
        <p:txBody>
          <a:bodyPr anchor="ctr">
            <a:normAutofit/>
          </a:bodyPr>
          <a:lstStyle/>
          <a:p>
            <a:r>
              <a:rPr lang="el-GR" sz="4800"/>
              <a:t>Είδη φορολογικών ελέγχων</a:t>
            </a:r>
          </a:p>
        </p:txBody>
      </p:sp>
      <p:sp>
        <p:nvSpPr>
          <p:cNvPr id="3" name="Θέση περιεχομένου 2">
            <a:extLst>
              <a:ext uri="{FF2B5EF4-FFF2-40B4-BE49-F238E27FC236}">
                <a16:creationId xmlns:a16="http://schemas.microsoft.com/office/drawing/2014/main" id="{0A5F2AC9-DE28-A858-7EBF-E9C8C7002059}"/>
              </a:ext>
            </a:extLst>
          </p:cNvPr>
          <p:cNvSpPr>
            <a:spLocks noGrp="1"/>
          </p:cNvSpPr>
          <p:nvPr>
            <p:ph idx="1"/>
          </p:nvPr>
        </p:nvSpPr>
        <p:spPr>
          <a:xfrm>
            <a:off x="1045028" y="3017522"/>
            <a:ext cx="9941319" cy="3124658"/>
          </a:xfrm>
        </p:spPr>
        <p:txBody>
          <a:bodyPr anchor="ctr">
            <a:normAutofit/>
          </a:bodyPr>
          <a:lstStyle/>
          <a:p>
            <a:pPr>
              <a:buFont typeface="Wingdings" pitchFamily="2" charset="2"/>
              <a:buChar char="Ø"/>
            </a:pPr>
            <a:r>
              <a:rPr lang="el-GR" sz="2400" dirty="0"/>
              <a:t>Προληπτικός Έλεγχος </a:t>
            </a:r>
          </a:p>
          <a:p>
            <a:pPr>
              <a:buFont typeface="Wingdings" pitchFamily="2" charset="2"/>
              <a:buChar char="Ø"/>
            </a:pPr>
            <a:r>
              <a:rPr lang="el-GR" sz="2400" dirty="0"/>
              <a:t>Προσωρινός Έλεγχος </a:t>
            </a:r>
          </a:p>
          <a:p>
            <a:pPr>
              <a:buFont typeface="Wingdings" pitchFamily="2" charset="2"/>
              <a:buChar char="Ø"/>
            </a:pPr>
            <a:r>
              <a:rPr lang="el-GR" sz="2400" dirty="0"/>
              <a:t>Τακτικός Έλεγχος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5776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50A548E-8DE3-AF27-81D6-0B287D104CBF}"/>
              </a:ext>
            </a:extLst>
          </p:cNvPr>
          <p:cNvSpPr>
            <a:spLocks noGrp="1"/>
          </p:cNvSpPr>
          <p:nvPr>
            <p:ph type="title"/>
          </p:nvPr>
        </p:nvSpPr>
        <p:spPr>
          <a:xfrm>
            <a:off x="808638" y="386930"/>
            <a:ext cx="9236700" cy="1188950"/>
          </a:xfrm>
        </p:spPr>
        <p:txBody>
          <a:bodyPr anchor="b">
            <a:normAutofit/>
          </a:bodyPr>
          <a:lstStyle/>
          <a:p>
            <a:r>
              <a:rPr lang="el-GR" sz="5400"/>
              <a:t>Προληπτικός Έλεγχος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C0D8D90-A264-7DED-1307-94F6A16EE4CF}"/>
              </a:ext>
            </a:extLst>
          </p:cNvPr>
          <p:cNvSpPr>
            <a:spLocks noGrp="1"/>
          </p:cNvSpPr>
          <p:nvPr>
            <p:ph idx="1"/>
          </p:nvPr>
        </p:nvSpPr>
        <p:spPr>
          <a:xfrm>
            <a:off x="793660" y="2599509"/>
            <a:ext cx="10143668" cy="3435531"/>
          </a:xfrm>
        </p:spPr>
        <p:txBody>
          <a:bodyPr anchor="ctr">
            <a:normAutofit/>
          </a:bodyPr>
          <a:lstStyle/>
          <a:p>
            <a:r>
              <a:rPr lang="el-GR" sz="2400" dirty="0"/>
              <a:t> Ο προληπτικός φορολογικός έλεγχος έχει ως σκοπό τη διαπίστωση της ορθής εφαρμογής των διατάξεων της νομοθεσίας, καθώς και την εκπλήρωση των ληξιπρόθεσμών φορολογικών υποχρεώσεων της επιχείρησης.</a:t>
            </a:r>
          </a:p>
          <a:p>
            <a:r>
              <a:rPr lang="el-GR" sz="2400" dirty="0"/>
              <a:t> Στοχεύει κυρίως να αποτρέψει τους φορολογούμενους από τη διάπραξη φορολογικών παραβάσεων, με την αιφνίδια παρουσία των υπαλλήλων στις εγκαταστάσεις της επιχείρησης ή εκτός αυτής κατά τη διακίνηση (Κορομηλάς &amp; Γιαννόπουλος, 2006).</a:t>
            </a:r>
          </a:p>
        </p:txBody>
      </p:sp>
    </p:spTree>
    <p:extLst>
      <p:ext uri="{BB962C8B-B14F-4D97-AF65-F5344CB8AC3E}">
        <p14:creationId xmlns:p14="http://schemas.microsoft.com/office/powerpoint/2010/main" val="3768305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2A74737-C181-3E4B-68C6-CB889886E50B}"/>
              </a:ext>
            </a:extLst>
          </p:cNvPr>
          <p:cNvSpPr>
            <a:spLocks noGrp="1"/>
          </p:cNvSpPr>
          <p:nvPr>
            <p:ph type="title"/>
          </p:nvPr>
        </p:nvSpPr>
        <p:spPr>
          <a:xfrm>
            <a:off x="808638" y="386930"/>
            <a:ext cx="9236700" cy="1188950"/>
          </a:xfrm>
        </p:spPr>
        <p:txBody>
          <a:bodyPr anchor="b">
            <a:normAutofit/>
          </a:bodyPr>
          <a:lstStyle/>
          <a:p>
            <a:r>
              <a:rPr lang="el-GR" sz="5400"/>
              <a:t>Προσωρινός Έλεγχος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356F6CE-161B-0268-7294-F0C530E138E6}"/>
              </a:ext>
            </a:extLst>
          </p:cNvPr>
          <p:cNvSpPr>
            <a:spLocks noGrp="1"/>
          </p:cNvSpPr>
          <p:nvPr>
            <p:ph idx="1"/>
          </p:nvPr>
        </p:nvSpPr>
        <p:spPr>
          <a:xfrm>
            <a:off x="793660" y="2599509"/>
            <a:ext cx="10143668" cy="3435531"/>
          </a:xfrm>
        </p:spPr>
        <p:txBody>
          <a:bodyPr anchor="ctr">
            <a:normAutofit/>
          </a:bodyPr>
          <a:lstStyle/>
          <a:p>
            <a:r>
              <a:rPr lang="el-GR" sz="2400"/>
              <a:t>Ο προσωρινός Έλεγχος είναι ο έλεγχος, ο οποίος εμπεριέχει στοιχεία προληπτικού και τακτικού ελέγχου και παρέχει τη δυνατότητα έκδοσης προσωρινών φύλλων ελέγχου. </a:t>
            </a:r>
          </a:p>
          <a:p>
            <a:r>
              <a:rPr lang="el-GR" sz="2400"/>
              <a:t>Στον προσωρινό έλεγχο, συμπεριλαμβάνονται οι φόροι που οφείλουν οι επιχειρήσεις βάσει των τηρούμενων βιβλίων και στοιχείων που παρέλειψαν αυτές να συνυπολογίσουν στις δηλώσεις ή υπέβαλλαν ανακριβείς δηλώσεις (Κορομηλάς &amp; Γιαννόπουλος, 2006).</a:t>
            </a:r>
          </a:p>
        </p:txBody>
      </p:sp>
    </p:spTree>
    <p:extLst>
      <p:ext uri="{BB962C8B-B14F-4D97-AF65-F5344CB8AC3E}">
        <p14:creationId xmlns:p14="http://schemas.microsoft.com/office/powerpoint/2010/main" val="224937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1162235-271C-B9E4-2607-56BB09382ED4}"/>
              </a:ext>
            </a:extLst>
          </p:cNvPr>
          <p:cNvSpPr>
            <a:spLocks noGrp="1"/>
          </p:cNvSpPr>
          <p:nvPr>
            <p:ph type="title"/>
          </p:nvPr>
        </p:nvSpPr>
        <p:spPr>
          <a:xfrm>
            <a:off x="808638" y="386930"/>
            <a:ext cx="9236700" cy="1188950"/>
          </a:xfrm>
        </p:spPr>
        <p:txBody>
          <a:bodyPr anchor="b">
            <a:normAutofit/>
          </a:bodyPr>
          <a:lstStyle/>
          <a:p>
            <a:r>
              <a:rPr lang="el-GR" sz="5400" dirty="0"/>
              <a:t>Άμεσος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45562D1-FFB1-B084-869F-1503E45891A4}"/>
              </a:ext>
            </a:extLst>
          </p:cNvPr>
          <p:cNvSpPr>
            <a:spLocks noGrp="1"/>
          </p:cNvSpPr>
          <p:nvPr>
            <p:ph idx="1"/>
          </p:nvPr>
        </p:nvSpPr>
        <p:spPr>
          <a:xfrm>
            <a:off x="793660" y="2599509"/>
            <a:ext cx="10143668" cy="3435531"/>
          </a:xfrm>
        </p:spPr>
        <p:txBody>
          <a:bodyPr anchor="ctr">
            <a:normAutofit/>
          </a:bodyPr>
          <a:lstStyle/>
          <a:p>
            <a:r>
              <a:rPr lang="el-GR" sz="2400"/>
              <a:t>Ένας άμεσος φόρος είναι εκείνη η μορφή που επιβάλλεται από τις αρμόδιες φορολογικές αρχές στο άτομο που τον πληρώνει, δηλαδή στο φορολογούμενο. </a:t>
            </a:r>
          </a:p>
          <a:p>
            <a:r>
              <a:rPr lang="el-GR" sz="2400"/>
              <a:t>Φόροι που επιβάλλονται από τις κυβερνήσεις επί των εσόδων, του εισοδήματος ή του κέρδους.</a:t>
            </a:r>
          </a:p>
          <a:p>
            <a:r>
              <a:rPr lang="el-GR" sz="2400"/>
              <a:t>Παραδείγματα άμεσης φορολογίας αποτελούν ο φόρος ιδιοκτησίας και ο φόρος εισοδήματος (</a:t>
            </a:r>
            <a:r>
              <a:rPr lang="en" sz="2400"/>
              <a:t>Gash, 2011).</a:t>
            </a:r>
            <a:endParaRPr lang="el-GR" sz="2400"/>
          </a:p>
        </p:txBody>
      </p:sp>
    </p:spTree>
    <p:extLst>
      <p:ext uri="{BB962C8B-B14F-4D97-AF65-F5344CB8AC3E}">
        <p14:creationId xmlns:p14="http://schemas.microsoft.com/office/powerpoint/2010/main" val="37724894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302D80-212C-1AB8-FC4D-0184F2225569}"/>
              </a:ext>
            </a:extLst>
          </p:cNvPr>
          <p:cNvSpPr>
            <a:spLocks noGrp="1"/>
          </p:cNvSpPr>
          <p:nvPr>
            <p:ph type="title"/>
          </p:nvPr>
        </p:nvSpPr>
        <p:spPr>
          <a:xfrm>
            <a:off x="808638" y="386930"/>
            <a:ext cx="9236700" cy="1188950"/>
          </a:xfrm>
        </p:spPr>
        <p:txBody>
          <a:bodyPr anchor="b">
            <a:normAutofit/>
          </a:bodyPr>
          <a:lstStyle/>
          <a:p>
            <a:r>
              <a:rPr lang="el-GR" sz="5400"/>
              <a:t>Τακτικός Έλεγχος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EA8B71F-5C7B-C4AC-8885-D46C4860A5A0}"/>
              </a:ext>
            </a:extLst>
          </p:cNvPr>
          <p:cNvSpPr>
            <a:spLocks noGrp="1"/>
          </p:cNvSpPr>
          <p:nvPr>
            <p:ph idx="1"/>
          </p:nvPr>
        </p:nvSpPr>
        <p:spPr>
          <a:xfrm>
            <a:off x="793660" y="2599509"/>
            <a:ext cx="10143668" cy="3435531"/>
          </a:xfrm>
        </p:spPr>
        <p:txBody>
          <a:bodyPr anchor="ctr">
            <a:normAutofit/>
          </a:bodyPr>
          <a:lstStyle/>
          <a:p>
            <a:r>
              <a:rPr lang="el-GR" sz="2200" dirty="0"/>
              <a:t>Ο τακτικός έλεγχος διενεργείται σύμφωνα με τις διατάξεις του άρθρου 66 του Ν. 2238/1994. </a:t>
            </a:r>
          </a:p>
          <a:p>
            <a:r>
              <a:rPr lang="el-GR" sz="2200" dirty="0"/>
              <a:t>Πρέπει να είναι εμπεριστατωμένος και πλήρης. Στον τακτικό έλεγχο καθορίζεται η φορολογητέα ύλη με τεκμηριωμένο πόρισμα -τόσο από τα δεδομένα των  βιβλίων και στοιχείων, όσο και από άλλα στοιχεία και πληροφορίες. </a:t>
            </a:r>
          </a:p>
          <a:p>
            <a:r>
              <a:rPr lang="el-GR" sz="2200" dirty="0"/>
              <a:t>Ελέγχονται υποχρεωτικά όλες οι επιχειρήσεις για τα φορολογικά αντικείμενα μέσα σε τρία (3) έτη από τη λήξη της προθεσμίας της φορολογικής περιόδου όταν: 1. Εμπλέκονται σε περιπτώσεις λήψης ή έκδοσης πλαστών ή εικονικών στοιχείων ή νόθευση φορολογικών στοιχείων ή υπόθεση λαθρεμπορίας. 2. Διακόπτουν οριστικά τις εργασίες τους (Κορομηλάς &amp; Γιαννόπουλος, 2006).</a:t>
            </a:r>
          </a:p>
        </p:txBody>
      </p:sp>
    </p:spTree>
    <p:extLst>
      <p:ext uri="{BB962C8B-B14F-4D97-AF65-F5344CB8AC3E}">
        <p14:creationId xmlns:p14="http://schemas.microsoft.com/office/powerpoint/2010/main" val="20772181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55A4FBB-1063-635B-B47C-C2E2592250A3}"/>
              </a:ext>
            </a:extLst>
          </p:cNvPr>
          <p:cNvSpPr>
            <a:spLocks noGrp="1"/>
          </p:cNvSpPr>
          <p:nvPr>
            <p:ph type="title"/>
          </p:nvPr>
        </p:nvSpPr>
        <p:spPr>
          <a:xfrm>
            <a:off x="1043631" y="809898"/>
            <a:ext cx="9942716" cy="1554480"/>
          </a:xfrm>
        </p:spPr>
        <p:txBody>
          <a:bodyPr anchor="ctr">
            <a:normAutofit/>
          </a:bodyPr>
          <a:lstStyle/>
          <a:p>
            <a:r>
              <a:rPr lang="el-GR" sz="4800"/>
              <a:t>Μέτρα αντιμετώπισης της φοροδιαφυγής</a:t>
            </a:r>
          </a:p>
        </p:txBody>
      </p:sp>
      <p:sp>
        <p:nvSpPr>
          <p:cNvPr id="3" name="Θέση περιεχομένου 2">
            <a:extLst>
              <a:ext uri="{FF2B5EF4-FFF2-40B4-BE49-F238E27FC236}">
                <a16:creationId xmlns:a16="http://schemas.microsoft.com/office/drawing/2014/main" id="{5E3878C3-60E7-C49E-017E-B2F159448F1B}"/>
              </a:ext>
            </a:extLst>
          </p:cNvPr>
          <p:cNvSpPr>
            <a:spLocks noGrp="1"/>
          </p:cNvSpPr>
          <p:nvPr>
            <p:ph idx="1"/>
          </p:nvPr>
        </p:nvSpPr>
        <p:spPr>
          <a:xfrm>
            <a:off x="1045028" y="3017522"/>
            <a:ext cx="9941319" cy="3124658"/>
          </a:xfrm>
        </p:spPr>
        <p:txBody>
          <a:bodyPr anchor="ctr">
            <a:normAutofit/>
          </a:bodyPr>
          <a:lstStyle/>
          <a:p>
            <a:pPr>
              <a:buFont typeface="Wingdings" pitchFamily="2" charset="2"/>
              <a:buChar char="Ø"/>
            </a:pPr>
            <a:r>
              <a:rPr lang="el-GR" sz="2400"/>
              <a:t>Στην αλλαγή νοοτροπίας των πολιτών και των φορολογικών οργάνων απέναντι στη φοροδιαφυγή </a:t>
            </a:r>
          </a:p>
          <a:p>
            <a:pPr>
              <a:buFont typeface="Wingdings" pitchFamily="2" charset="2"/>
              <a:buChar char="Ø"/>
            </a:pPr>
            <a:r>
              <a:rPr lang="el-GR" sz="2400"/>
              <a:t>Στην ενίσχυση της αποτελεσματικότητας και αντικειμενικότητας των φορολογικών ελέγχων </a:t>
            </a:r>
          </a:p>
          <a:p>
            <a:pPr>
              <a:buFont typeface="Wingdings" pitchFamily="2" charset="2"/>
              <a:buChar char="Ø"/>
            </a:pPr>
            <a:r>
              <a:rPr lang="el-GR" sz="2400"/>
              <a:t>Στην παροχή κινήτρων στους φορολογούμενους για τη λήψη φορολογικών στοιχείων.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1577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8D643B-7395-C5E2-C23D-96BA3489145D}"/>
              </a:ext>
            </a:extLst>
          </p:cNvPr>
          <p:cNvSpPr>
            <a:spLocks noGrp="1"/>
          </p:cNvSpPr>
          <p:nvPr>
            <p:ph type="title"/>
          </p:nvPr>
        </p:nvSpPr>
        <p:spPr>
          <a:xfrm>
            <a:off x="1043631" y="809898"/>
            <a:ext cx="9942716" cy="1554480"/>
          </a:xfrm>
        </p:spPr>
        <p:txBody>
          <a:bodyPr anchor="ctr">
            <a:normAutofit/>
          </a:bodyPr>
          <a:lstStyle/>
          <a:p>
            <a:r>
              <a:rPr lang="el-GR" sz="4800"/>
              <a:t>Προτάσεις</a:t>
            </a:r>
          </a:p>
        </p:txBody>
      </p:sp>
      <p:sp>
        <p:nvSpPr>
          <p:cNvPr id="3" name="Θέση περιεχομένου 2">
            <a:extLst>
              <a:ext uri="{FF2B5EF4-FFF2-40B4-BE49-F238E27FC236}">
                <a16:creationId xmlns:a16="http://schemas.microsoft.com/office/drawing/2014/main" id="{4AF29F05-D855-151B-9A2C-314DC4A2DC2D}"/>
              </a:ext>
            </a:extLst>
          </p:cNvPr>
          <p:cNvSpPr>
            <a:spLocks noGrp="1"/>
          </p:cNvSpPr>
          <p:nvPr>
            <p:ph idx="1"/>
          </p:nvPr>
        </p:nvSpPr>
        <p:spPr>
          <a:xfrm>
            <a:off x="1045028" y="3017522"/>
            <a:ext cx="9941319" cy="3124658"/>
          </a:xfrm>
        </p:spPr>
        <p:txBody>
          <a:bodyPr anchor="ctr">
            <a:normAutofit/>
          </a:bodyPr>
          <a:lstStyle/>
          <a:p>
            <a:pPr marL="514350" indent="-514350">
              <a:buFont typeface="+mj-lt"/>
              <a:buAutoNum type="arabicPeriod"/>
            </a:pPr>
            <a:r>
              <a:rPr lang="el-GR" sz="1500" dirty="0"/>
              <a:t>Η μεταφορά χρημάτων σε τραπεζικούς λογαριασμούς εξωτερικού πάνω από ένα ορισμένο ποσό να γίνεται με την επίδειξη των απαραίτητων δικαιολογητικών, παραστατικών, εξίσου προς αποφυγή του μαύρου χρήματος.</a:t>
            </a:r>
          </a:p>
          <a:p>
            <a:pPr marL="514350" indent="-514350">
              <a:buFont typeface="+mj-lt"/>
              <a:buAutoNum type="arabicPeriod"/>
            </a:pPr>
            <a:r>
              <a:rPr lang="el-GR" sz="1500" dirty="0"/>
              <a:t>Έκδοση ηλεκτρονικών τιμολογίων, τα οποία θα είναι συνδεδεμένα με το </a:t>
            </a:r>
            <a:r>
              <a:rPr lang="en" sz="1500" dirty="0"/>
              <a:t>taxis, </a:t>
            </a:r>
            <a:r>
              <a:rPr lang="el-GR" sz="1500" dirty="0"/>
              <a:t>ώστε 1ον) να αποφεύγονται πλαστά / εικονικά τιμολόγια και 2ον) να αποδίδεται απευθείας η επιστροφή ΦΠΑ στις εταιρείες που το δικαιούνται, καθώς ο έλεγχος από την εφορία θα γίνεται άμεσα μέσω του </a:t>
            </a:r>
            <a:r>
              <a:rPr lang="en" sz="1500" dirty="0"/>
              <a:t>taxis </a:t>
            </a:r>
            <a:r>
              <a:rPr lang="el-GR" sz="1500" dirty="0"/>
              <a:t>και όχι με επιτόπια επίσκεψη και πολύμηνες καθυστερήσεις. </a:t>
            </a:r>
          </a:p>
          <a:p>
            <a:pPr marL="514350" indent="-514350">
              <a:buFont typeface="+mj-lt"/>
              <a:buAutoNum type="arabicPeriod"/>
            </a:pPr>
            <a:r>
              <a:rPr lang="el-GR" sz="1500" dirty="0"/>
              <a:t> Θέσπιση του </a:t>
            </a:r>
            <a:r>
              <a:rPr lang="el-GR" sz="1500" dirty="0" err="1"/>
              <a:t>περιουσιολόγιου</a:t>
            </a:r>
            <a:r>
              <a:rPr lang="el-GR" sz="1500" dirty="0"/>
              <a:t>, όπου θα καταγράφεται και θα </a:t>
            </a:r>
            <a:r>
              <a:rPr lang="el-GR" sz="1500" dirty="0" err="1"/>
              <a:t>επικαιροποιείται</a:t>
            </a:r>
            <a:r>
              <a:rPr lang="el-GR" sz="1500" dirty="0"/>
              <a:t> ετησίως η κινητή και ακίνητη περιουσία των πολιτών, όπως συμβαίνει αντίστοιχα και με τη δήλωση Ε9 (ακίνητη περιουσία). </a:t>
            </a:r>
          </a:p>
          <a:p>
            <a:pPr marL="514350" indent="-514350">
              <a:buFont typeface="+mj-lt"/>
              <a:buAutoNum type="arabicPeriod"/>
            </a:pPr>
            <a:r>
              <a:rPr lang="el-GR" sz="1500" dirty="0"/>
              <a:t>Η απόδειξη από ελεύθερους επαγγελματίες και άλλους επιρρεπείς προς τη φοροδιαφυγή επαγγελματικούς κλάδους να εκπίπτει στο 100% του ποσού από το φόρο εισοδήματος, ώστε να δίνεται ισχυρό κίνητρο στους πολίτες να ζητούν αποδείξεις.</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8512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110E69-B329-0D0C-3354-D97F7CB9CAB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A7E20EE-160C-009F-261B-9618F054579C}"/>
              </a:ext>
            </a:extLst>
          </p:cNvPr>
          <p:cNvSpPr>
            <a:spLocks noGrp="1"/>
          </p:cNvSpPr>
          <p:nvPr>
            <p:ph idx="1"/>
          </p:nvPr>
        </p:nvSpPr>
        <p:spPr/>
        <p:txBody>
          <a:bodyPr>
            <a:normAutofit fontScale="62500" lnSpcReduction="20000"/>
          </a:bodyPr>
          <a:lstStyle/>
          <a:p>
            <a:pPr>
              <a:buFont typeface="Wingdings" pitchFamily="2" charset="2"/>
              <a:buChar char="Ø"/>
            </a:pPr>
            <a:r>
              <a:rPr lang="el-GR" dirty="0"/>
              <a:t>Συστηματική καλλιέργεια φορολογικής ηθικής και συνείδησης στους πολίτες, η οποία θα πρέπει να έχει μακροχρόνιο ορίζοντα και να ξεκινάει από τα πρώτα κιόλας στάδια της εκπαίδευσης (Γκιόκας, 2015).</a:t>
            </a:r>
          </a:p>
          <a:p>
            <a:pPr>
              <a:buFont typeface="Wingdings" pitchFamily="2" charset="2"/>
              <a:buChar char="Ø"/>
            </a:pPr>
            <a:r>
              <a:rPr lang="el-GR" dirty="0"/>
              <a:t>Ηλεκτρονική τήρηση των λογιστικών βιβλίων των εταιριών. </a:t>
            </a:r>
          </a:p>
          <a:p>
            <a:pPr>
              <a:buFont typeface="Wingdings" pitchFamily="2" charset="2"/>
              <a:buChar char="Ø"/>
            </a:pPr>
            <a:r>
              <a:rPr lang="el-GR" dirty="0"/>
              <a:t>Διεύρυνση σε όσο το δυνατόν μεγαλύτερο βαθμό των ηλεκτρονικών πληρωμών. </a:t>
            </a:r>
          </a:p>
          <a:p>
            <a:pPr>
              <a:buFont typeface="Wingdings" pitchFamily="2" charset="2"/>
              <a:buChar char="Ø"/>
            </a:pPr>
            <a:r>
              <a:rPr lang="el-GR" dirty="0"/>
              <a:t>Εντατικοποίηση των ελέγχων που πραγματοποιούνται σε αποθήκες, που συνδέονται με τη χονδρική πώληση και στην οποία διακινούνται με παράνομο τρόπο εμπορεύματα, καθώς επίσης και στις υπαίθριες αγορές. </a:t>
            </a:r>
          </a:p>
          <a:p>
            <a:pPr>
              <a:buFont typeface="Wingdings" pitchFamily="2" charset="2"/>
              <a:buChar char="Ø"/>
            </a:pPr>
            <a:r>
              <a:rPr lang="el-GR" dirty="0"/>
              <a:t>Βελτίωση λειτουργίας των υπηρεσιών ελέγχου και των αντίστοιχων μηχανισμών του κράτους.</a:t>
            </a:r>
          </a:p>
          <a:p>
            <a:pPr>
              <a:buFont typeface="Wingdings" pitchFamily="2" charset="2"/>
              <a:buChar char="Ø"/>
            </a:pPr>
            <a:r>
              <a:rPr lang="el-GR" dirty="0"/>
              <a:t> Καλλιέργεια εμπιστοσύνης στους πολίτες αναφορικά με τους ασκούντες τη Διοίκηση του κράτους</a:t>
            </a:r>
          </a:p>
          <a:p>
            <a:pPr>
              <a:buFont typeface="Wingdings" pitchFamily="2" charset="2"/>
              <a:buChar char="Ø"/>
            </a:pPr>
            <a:r>
              <a:rPr lang="el-GR" dirty="0"/>
              <a:t> Όσο το δυνατόν πιο δίκαιη κατανομή τόσο του πλούτου όσο και των φορολογικών βαρών των φορολογουμένων</a:t>
            </a:r>
            <a:r>
              <a:rPr lang="el-GR"/>
              <a:t>. </a:t>
            </a:r>
            <a:endParaRPr lang="el-GR" dirty="0"/>
          </a:p>
          <a:p>
            <a:pPr>
              <a:buFont typeface="Wingdings" pitchFamily="2" charset="2"/>
              <a:buChar char="Ø"/>
            </a:pPr>
            <a:r>
              <a:rPr lang="el-GR" dirty="0"/>
              <a:t>Διασύνδεση των ταμειακών μηχανών των επιχειρήσεων με την Α.Α.Δ.Ε., γεγονός το οποίο καθιστά εφικτή την πληρωμή του φόρου προστιθέμενης αξίας, ο οποίος αναλογεί στις συναλλαγές τη στιγμή που συντελείται η εν λόγω συναλλαγή. </a:t>
            </a:r>
          </a:p>
        </p:txBody>
      </p:sp>
    </p:spTree>
    <p:extLst>
      <p:ext uri="{BB962C8B-B14F-4D97-AF65-F5344CB8AC3E}">
        <p14:creationId xmlns:p14="http://schemas.microsoft.com/office/powerpoint/2010/main" val="24015655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Τίτλος 1">
            <a:extLst>
              <a:ext uri="{FF2B5EF4-FFF2-40B4-BE49-F238E27FC236}">
                <a16:creationId xmlns:a16="http://schemas.microsoft.com/office/drawing/2014/main" id="{5D722CA5-6B60-F913-3C1E-0697FDA69D12}"/>
              </a:ext>
            </a:extLst>
          </p:cNvPr>
          <p:cNvSpPr>
            <a:spLocks noGrp="1"/>
          </p:cNvSpPr>
          <p:nvPr>
            <p:ph type="title"/>
          </p:nvPr>
        </p:nvSpPr>
        <p:spPr>
          <a:xfrm>
            <a:off x="838200" y="669925"/>
            <a:ext cx="4508946" cy="1325563"/>
          </a:xfrm>
        </p:spPr>
        <p:txBody>
          <a:bodyPr anchor="b">
            <a:normAutofit/>
          </a:bodyPr>
          <a:lstStyle/>
          <a:p>
            <a:pPr algn="r"/>
            <a:br>
              <a:rPr lang="en-US" sz="2100" i="1">
                <a:solidFill>
                  <a:schemeClr val="bg1"/>
                </a:solidFill>
                <a:effectLst/>
                <a:latin typeface="Helvetica" pitchFamily="2" charset="0"/>
              </a:rPr>
            </a:br>
            <a:r>
              <a:rPr lang="el-GR" sz="2100" i="1">
                <a:solidFill>
                  <a:schemeClr val="bg1"/>
                </a:solidFill>
                <a:effectLst/>
                <a:latin typeface="Helvetica" pitchFamily="2" charset="0"/>
              </a:rPr>
              <a:t>ΓΕΝΙΚΕΣ ΑΡΧΕΣ ΤΗΣ ΦΟΡΟΛΟΓΙΑΣ</a:t>
            </a:r>
            <a:br>
              <a:rPr lang="el-GR" sz="2100">
                <a:solidFill>
                  <a:schemeClr val="bg1"/>
                </a:solidFill>
                <a:effectLst/>
                <a:latin typeface="Helvetica" pitchFamily="2" charset="0"/>
              </a:rPr>
            </a:br>
            <a:endParaRPr lang="el-GR" sz="21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062C3FE-C9A9-C01F-6819-9D6ABEF174EC}"/>
              </a:ext>
            </a:extLst>
          </p:cNvPr>
          <p:cNvSpPr>
            <a:spLocks noGrp="1"/>
          </p:cNvSpPr>
          <p:nvPr>
            <p:ph idx="1"/>
          </p:nvPr>
        </p:nvSpPr>
        <p:spPr>
          <a:xfrm>
            <a:off x="1392667" y="2398957"/>
            <a:ext cx="9406666" cy="3526144"/>
          </a:xfrm>
        </p:spPr>
        <p:txBody>
          <a:bodyPr>
            <a:normAutofit/>
          </a:bodyPr>
          <a:lstStyle/>
          <a:p>
            <a:pPr>
              <a:buFont typeface="Wingdings" pitchFamily="2" charset="2"/>
              <a:buChar char="ü"/>
            </a:pPr>
            <a:r>
              <a:rPr lang="el-GR" sz="2000" i="1" dirty="0">
                <a:solidFill>
                  <a:schemeClr val="bg1"/>
                </a:solidFill>
                <a:effectLst/>
                <a:latin typeface="Helvetica" pitchFamily="2" charset="0"/>
              </a:rPr>
              <a:t>Η αρχή της νομιμότητας του φόρου.</a:t>
            </a:r>
            <a:endParaRPr lang="el-GR" sz="2000" dirty="0">
              <a:solidFill>
                <a:schemeClr val="bg1"/>
              </a:solidFill>
              <a:effectLst/>
              <a:latin typeface="Helvetica" pitchFamily="2" charset="0"/>
            </a:endParaRPr>
          </a:p>
          <a:p>
            <a:pPr>
              <a:buFont typeface="Wingdings" pitchFamily="2" charset="2"/>
              <a:buChar char="ü"/>
            </a:pPr>
            <a:r>
              <a:rPr lang="el-GR" sz="2000" i="1" dirty="0">
                <a:solidFill>
                  <a:schemeClr val="bg1"/>
                </a:solidFill>
                <a:effectLst/>
                <a:latin typeface="Helvetica" pitchFamily="2" charset="0"/>
              </a:rPr>
              <a:t>Η αρχή της φορολογικής ισότητας.</a:t>
            </a:r>
            <a:endParaRPr lang="el-GR" sz="2000" dirty="0">
              <a:solidFill>
                <a:schemeClr val="bg1"/>
              </a:solidFill>
              <a:effectLst/>
              <a:latin typeface="Helvetica" pitchFamily="2" charset="0"/>
            </a:endParaRPr>
          </a:p>
          <a:p>
            <a:pPr>
              <a:buFont typeface="Wingdings" pitchFamily="2" charset="2"/>
              <a:buChar char="ü"/>
            </a:pPr>
            <a:r>
              <a:rPr lang="el-GR" sz="2000" i="1" dirty="0">
                <a:solidFill>
                  <a:schemeClr val="bg1"/>
                </a:solidFill>
                <a:effectLst/>
                <a:latin typeface="Helvetica" pitchFamily="2" charset="0"/>
              </a:rPr>
              <a:t>Η αρχή της μη αναδρομικής ισχύος των φορολογικών νόμων.</a:t>
            </a:r>
            <a:endParaRPr lang="el-GR" sz="2000" dirty="0">
              <a:solidFill>
                <a:schemeClr val="bg1"/>
              </a:solidFill>
              <a:effectLst/>
              <a:latin typeface="Helvetica" pitchFamily="2" charset="0"/>
            </a:endParaRPr>
          </a:p>
          <a:p>
            <a:pPr>
              <a:buFont typeface="Wingdings" pitchFamily="2" charset="2"/>
              <a:buChar char="ü"/>
            </a:pPr>
            <a:r>
              <a:rPr lang="el-GR" sz="2000" i="1" dirty="0">
                <a:solidFill>
                  <a:schemeClr val="bg1"/>
                </a:solidFill>
                <a:effectLst/>
                <a:latin typeface="Helvetica" pitchFamily="2" charset="0"/>
              </a:rPr>
              <a:t>Η αρχή της τοπικής ισχύος των φορολογικών νόμων.</a:t>
            </a:r>
            <a:endParaRPr lang="el-GR" sz="2000" dirty="0">
              <a:solidFill>
                <a:schemeClr val="bg1"/>
              </a:solidFill>
              <a:effectLst/>
              <a:latin typeface="Helvetica" pitchFamily="2" charset="0"/>
            </a:endParaRPr>
          </a:p>
          <a:p>
            <a:pPr>
              <a:buFont typeface="Wingdings" pitchFamily="2" charset="2"/>
              <a:buChar char="ü"/>
            </a:pPr>
            <a:r>
              <a:rPr lang="el-GR" sz="2000" i="1" dirty="0">
                <a:solidFill>
                  <a:schemeClr val="bg1"/>
                </a:solidFill>
                <a:effectLst/>
                <a:latin typeface="Helvetica" pitchFamily="2" charset="0"/>
              </a:rPr>
              <a:t>Η αρχή της χρηστής φορολογικής Διοίκησης</a:t>
            </a:r>
            <a:endParaRPr lang="el-GR" sz="2000" dirty="0">
              <a:solidFill>
                <a:schemeClr val="bg1"/>
              </a:solidFill>
              <a:effectLst/>
              <a:latin typeface="Helvetica" pitchFamily="2" charset="0"/>
            </a:endParaRPr>
          </a:p>
          <a:p>
            <a:endParaRPr lang="el-GR"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4332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AA1253F-9597-756A-09A5-476C833E24C0}"/>
              </a:ext>
            </a:extLst>
          </p:cNvPr>
          <p:cNvSpPr>
            <a:spLocks noGrp="1"/>
          </p:cNvSpPr>
          <p:nvPr>
            <p:ph type="title"/>
          </p:nvPr>
        </p:nvSpPr>
        <p:spPr>
          <a:xfrm>
            <a:off x="1156851" y="637762"/>
            <a:ext cx="9888496" cy="900131"/>
          </a:xfrm>
        </p:spPr>
        <p:txBody>
          <a:bodyPr anchor="t">
            <a:normAutofit/>
          </a:bodyPr>
          <a:lstStyle/>
          <a:p>
            <a:r>
              <a:rPr lang="el-GR" sz="4000" i="1">
                <a:solidFill>
                  <a:schemeClr val="bg1"/>
                </a:solidFill>
                <a:effectLst/>
                <a:latin typeface="Helvetica" pitchFamily="2" charset="0"/>
              </a:rPr>
              <a:t>Η αρχή της νομιμότητας του φόρου</a:t>
            </a:r>
            <a:endParaRPr lang="el-GR" sz="40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FF8BC97-DDFC-91AF-A129-7D573DF53474}"/>
              </a:ext>
            </a:extLst>
          </p:cNvPr>
          <p:cNvSpPr>
            <a:spLocks noGrp="1"/>
          </p:cNvSpPr>
          <p:nvPr>
            <p:ph idx="1"/>
          </p:nvPr>
        </p:nvSpPr>
        <p:spPr>
          <a:xfrm>
            <a:off x="1155548" y="2217343"/>
            <a:ext cx="9880893" cy="3959619"/>
          </a:xfrm>
        </p:spPr>
        <p:txBody>
          <a:bodyPr>
            <a:normAutofit/>
          </a:bodyPr>
          <a:lstStyle/>
          <a:p>
            <a:r>
              <a:rPr lang="el-GR" sz="2400" i="1" dirty="0">
                <a:effectLst/>
                <a:latin typeface="Helvetica" pitchFamily="2" charset="0"/>
              </a:rPr>
              <a:t>Σύμφωνα με την αρχή αυτή, η φορολογική επιβολή πρέπει να στηρίζεται σε τυπικό νόμο,</a:t>
            </a:r>
            <a:r>
              <a:rPr lang="en-US" sz="2400" dirty="0">
                <a:latin typeface="Helvetica" pitchFamily="2" charset="0"/>
              </a:rPr>
              <a:t> </a:t>
            </a:r>
            <a:r>
              <a:rPr lang="el-GR" sz="2400" i="1" dirty="0">
                <a:effectLst/>
                <a:latin typeface="Helvetica" pitchFamily="2" charset="0"/>
              </a:rPr>
              <a:t>δηλαδή σε νομοθετική πράξη που προέρχεται από τη Βουλή.</a:t>
            </a:r>
            <a:endParaRPr lang="el-GR" sz="2400" dirty="0">
              <a:effectLst/>
              <a:latin typeface="Helvetica" pitchFamily="2" charset="0"/>
            </a:endParaRPr>
          </a:p>
          <a:p>
            <a:r>
              <a:rPr lang="el-GR" sz="2400" i="1" dirty="0">
                <a:effectLst/>
                <a:latin typeface="Helvetica" pitchFamily="2" charset="0"/>
              </a:rPr>
              <a:t>Η αρχή αυτή έχει βάση δημοκρατικά, </a:t>
            </a:r>
            <a:r>
              <a:rPr lang="el-GR" sz="2400" i="1" dirty="0" err="1">
                <a:effectLst/>
                <a:latin typeface="Helvetica" pitchFamily="2" charset="0"/>
              </a:rPr>
              <a:t>δικαιοκρατικά</a:t>
            </a:r>
            <a:r>
              <a:rPr lang="el-GR" sz="2400" i="1" dirty="0">
                <a:effectLst/>
                <a:latin typeface="Helvetica" pitchFamily="2" charset="0"/>
              </a:rPr>
              <a:t> και συνταγματικά θεμελιωμένη.</a:t>
            </a:r>
            <a:endParaRPr lang="el-GR" sz="2400" dirty="0">
              <a:effectLst/>
              <a:latin typeface="Helvetica" pitchFamily="2" charset="0"/>
            </a:endParaRPr>
          </a:p>
          <a:p>
            <a:r>
              <a:rPr lang="el-GR" sz="2400" i="1" dirty="0">
                <a:effectLst/>
                <a:latin typeface="Helvetica" pitchFamily="2" charset="0"/>
              </a:rPr>
              <a:t>Η απαίτηση του νομοθετικού ορισμού του φόρου ταυτίζεται, σε συνθήκες κράτους δικαίου,</a:t>
            </a:r>
            <a:r>
              <a:rPr lang="en-US" sz="2400" dirty="0">
                <a:latin typeface="Helvetica" pitchFamily="2" charset="0"/>
              </a:rPr>
              <a:t> </a:t>
            </a:r>
            <a:r>
              <a:rPr lang="el-GR" sz="2400" i="1" dirty="0">
                <a:effectLst/>
                <a:latin typeface="Helvetica" pitchFamily="2" charset="0"/>
              </a:rPr>
              <a:t>με την έννοια της βεβαιότητας του φόρου και εγγυάται την ασφάλεια του δικαίου</a:t>
            </a:r>
            <a:endParaRPr lang="el-GR" sz="2400" dirty="0">
              <a:effectLst/>
              <a:latin typeface="Helvetica" pitchFamily="2" charset="0"/>
            </a:endParaRPr>
          </a:p>
          <a:p>
            <a:endParaRPr lang="el-GR" sz="2400" dirty="0"/>
          </a:p>
        </p:txBody>
      </p:sp>
    </p:spTree>
    <p:extLst>
      <p:ext uri="{BB962C8B-B14F-4D97-AF65-F5344CB8AC3E}">
        <p14:creationId xmlns:p14="http://schemas.microsoft.com/office/powerpoint/2010/main" val="224017543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BD935CD-6A81-F6F3-89ED-4622E476B024}"/>
              </a:ext>
            </a:extLst>
          </p:cNvPr>
          <p:cNvSpPr>
            <a:spLocks noGrp="1"/>
          </p:cNvSpPr>
          <p:nvPr>
            <p:ph type="title"/>
          </p:nvPr>
        </p:nvSpPr>
        <p:spPr>
          <a:xfrm>
            <a:off x="1156851" y="637762"/>
            <a:ext cx="9888496" cy="1520377"/>
          </a:xfrm>
        </p:spPr>
        <p:txBody>
          <a:bodyPr anchor="ctr">
            <a:normAutofit/>
          </a:bodyPr>
          <a:lstStyle/>
          <a:p>
            <a:r>
              <a:rPr lang="el-GR" i="1">
                <a:solidFill>
                  <a:schemeClr val="bg1"/>
                </a:solidFill>
                <a:effectLst/>
                <a:latin typeface="Helvetica" pitchFamily="2" charset="0"/>
              </a:rPr>
              <a:t>Η αρχή της φορολογικής ισότητας</a:t>
            </a:r>
            <a:endParaRPr lang="el-GR">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77DC88A-D143-084F-2AFF-961F0E28FEED}"/>
              </a:ext>
            </a:extLst>
          </p:cNvPr>
          <p:cNvSpPr>
            <a:spLocks noGrp="1"/>
          </p:cNvSpPr>
          <p:nvPr>
            <p:ph idx="1"/>
          </p:nvPr>
        </p:nvSpPr>
        <p:spPr>
          <a:xfrm>
            <a:off x="1155559" y="3100283"/>
            <a:ext cx="9889788" cy="3076679"/>
          </a:xfrm>
        </p:spPr>
        <p:txBody>
          <a:bodyPr>
            <a:normAutofit/>
          </a:bodyPr>
          <a:lstStyle/>
          <a:p>
            <a:r>
              <a:rPr lang="el-GR" sz="1700" i="1">
                <a:effectLst/>
                <a:latin typeface="Helvetica" pitchFamily="2" charset="0"/>
              </a:rPr>
              <a:t>Η έννοια της ισότητας του φόρου, ως εξειδίκευση της γενικότερης αρχής της ισότητας, εκφράζεται μέσα από τη γενική αρχή:</a:t>
            </a:r>
          </a:p>
          <a:p>
            <a:r>
              <a:rPr lang="el-GR" sz="1700" i="1">
                <a:effectLst/>
                <a:latin typeface="Helvetica" pitchFamily="2" charset="0"/>
              </a:rPr>
              <a:t> Οι Έλληνες πολίτες συνεισφέρουν χωρίς διακρίσεις στα δημόσια βάρη, ανάλογα με τις δυνάμεις τους Ταυτόχρονα, η διάταξη αυτή αποτελεί και μια έμμεση προτροπή σε όλους τους πολίτες, χωρίς διάκριση, να συνεισφέρουν εκούσια</a:t>
            </a:r>
            <a:r>
              <a:rPr lang="el-GR" sz="1700">
                <a:latin typeface="Helvetica" pitchFamily="2" charset="0"/>
              </a:rPr>
              <a:t> </a:t>
            </a:r>
            <a:r>
              <a:rPr lang="el-GR" sz="1700" i="1">
                <a:effectLst/>
                <a:latin typeface="Helvetica" pitchFamily="2" charset="0"/>
              </a:rPr>
              <a:t>την οικονομική συμβολή τους προς το κράτος ανάλογα με τη φοροδοτική τους ικανότητα.</a:t>
            </a:r>
            <a:endParaRPr lang="el-GR" sz="1700">
              <a:effectLst/>
              <a:latin typeface="Helvetica" pitchFamily="2" charset="0"/>
            </a:endParaRPr>
          </a:p>
          <a:p>
            <a:r>
              <a:rPr lang="el-GR" sz="1700" i="1">
                <a:effectLst/>
                <a:latin typeface="Helvetica" pitchFamily="2" charset="0"/>
              </a:rPr>
              <a:t>Έτσι, απαγορεύεται στη Διοίκηση η άνιση εφαρμογή των φορολογικών νόμων, καθώς και η κατά την είσπραξη, απαλλαγή προσώπων ή ομάδων με αναγνώριση υπέρ τους προνομίων, και</a:t>
            </a:r>
            <a:r>
              <a:rPr lang="el-GR" sz="1700">
                <a:latin typeface="Helvetica" pitchFamily="2" charset="0"/>
              </a:rPr>
              <a:t> </a:t>
            </a:r>
            <a:r>
              <a:rPr lang="el-GR" sz="1700" i="1">
                <a:effectLst/>
                <a:latin typeface="Helvetica" pitchFamily="2" charset="0"/>
              </a:rPr>
              <a:t>απαγορεύεται στο νομοθέτη η δημιουργία φορολογικών εξαιρέσεων και απαλλαγών με τις οποίες δεν συντρέχουν δικαιολογίες που ανάγονται στο γενικότερο συμφέρον ή την ανάγκη του συνόλου.</a:t>
            </a:r>
            <a:endParaRPr lang="el-GR" sz="1700">
              <a:effectLst/>
              <a:latin typeface="Helvetica" pitchFamily="2" charset="0"/>
            </a:endParaRPr>
          </a:p>
          <a:p>
            <a:endParaRPr lang="el-GR" sz="1700"/>
          </a:p>
        </p:txBody>
      </p:sp>
    </p:spTree>
    <p:extLst>
      <p:ext uri="{BB962C8B-B14F-4D97-AF65-F5344CB8AC3E}">
        <p14:creationId xmlns:p14="http://schemas.microsoft.com/office/powerpoint/2010/main" val="4766759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6326D7F-06F6-93E9-AD5F-823FACD4EB55}"/>
              </a:ext>
            </a:extLst>
          </p:cNvPr>
          <p:cNvSpPr>
            <a:spLocks noGrp="1"/>
          </p:cNvSpPr>
          <p:nvPr>
            <p:ph type="title"/>
          </p:nvPr>
        </p:nvSpPr>
        <p:spPr>
          <a:xfrm>
            <a:off x="1156851" y="637762"/>
            <a:ext cx="9888496" cy="1520377"/>
          </a:xfrm>
        </p:spPr>
        <p:txBody>
          <a:bodyPr anchor="ctr">
            <a:normAutofit fontScale="90000"/>
          </a:bodyPr>
          <a:lstStyle/>
          <a:p>
            <a:br>
              <a:rPr lang="el-GR" sz="2800" i="1">
                <a:solidFill>
                  <a:schemeClr val="bg1"/>
                </a:solidFill>
                <a:effectLst/>
                <a:latin typeface="Helvetica" pitchFamily="2" charset="0"/>
              </a:rPr>
            </a:br>
            <a:r>
              <a:rPr lang="el-GR" sz="2800" i="1">
                <a:solidFill>
                  <a:schemeClr val="bg1"/>
                </a:solidFill>
                <a:effectLst/>
                <a:latin typeface="Helvetica" pitchFamily="2" charset="0"/>
              </a:rPr>
              <a:t>Η αρχή της μη αναδρομικής ισχύος των φορολογικών νόμων</a:t>
            </a:r>
            <a:br>
              <a:rPr lang="el-GR" sz="2800">
                <a:solidFill>
                  <a:schemeClr val="bg1"/>
                </a:solidFill>
                <a:effectLst/>
                <a:latin typeface="Helvetica" pitchFamily="2" charset="0"/>
              </a:rPr>
            </a:br>
            <a:endParaRPr lang="el-GR" sz="2800">
              <a:solidFill>
                <a:schemeClr val="bg1"/>
              </a:solidFill>
            </a:endParaRPr>
          </a:p>
        </p:txBody>
      </p:sp>
      <p:sp>
        <p:nvSpPr>
          <p:cNvPr id="15"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9D25CB8-FA3B-DDCE-8CDA-ACAB9DD33448}"/>
              </a:ext>
            </a:extLst>
          </p:cNvPr>
          <p:cNvSpPr>
            <a:spLocks noGrp="1"/>
          </p:cNvSpPr>
          <p:nvPr>
            <p:ph idx="1"/>
          </p:nvPr>
        </p:nvSpPr>
        <p:spPr>
          <a:xfrm>
            <a:off x="1155559" y="3100283"/>
            <a:ext cx="9889788" cy="3076679"/>
          </a:xfrm>
        </p:spPr>
        <p:txBody>
          <a:bodyPr>
            <a:normAutofit/>
          </a:bodyPr>
          <a:lstStyle/>
          <a:p>
            <a:r>
              <a:rPr lang="el-GR" sz="2400" i="1">
                <a:effectLst/>
                <a:latin typeface="Helvetica" pitchFamily="2" charset="0"/>
              </a:rPr>
              <a:t>ο νόμος ορίζει για το μέλλον και δεν</a:t>
            </a:r>
            <a:r>
              <a:rPr lang="el-GR" sz="2400">
                <a:latin typeface="Helvetica" pitchFamily="2" charset="0"/>
              </a:rPr>
              <a:t> </a:t>
            </a:r>
            <a:r>
              <a:rPr lang="el-GR" sz="2400" i="1">
                <a:effectLst/>
                <a:latin typeface="Helvetica" pitchFamily="2" charset="0"/>
              </a:rPr>
              <a:t>έχει αναδρομική δύναμη και τη γενικότερη αποδοκιμασία στο διοικητικό δίκαιο κατά των δυσμενών αναδρομικών ρυθμίσεων, πρέπει στα πλαίσια του οικονομικού φορολογικού δικαίου</a:t>
            </a:r>
            <a:r>
              <a:rPr lang="el-GR" sz="2400">
                <a:latin typeface="Helvetica" pitchFamily="2" charset="0"/>
              </a:rPr>
              <a:t> </a:t>
            </a:r>
            <a:r>
              <a:rPr lang="el-GR" sz="2400" i="1">
                <a:effectLst/>
                <a:latin typeface="Helvetica" pitchFamily="2" charset="0"/>
              </a:rPr>
              <a:t>να ρυθμίζονται, αυστηρά, τα χρονικά όρια της ισχύος των φορολογικών νόμων.</a:t>
            </a:r>
            <a:endParaRPr lang="el-GR" sz="2400">
              <a:effectLst/>
              <a:latin typeface="Helvetica" pitchFamily="2" charset="0"/>
            </a:endParaRPr>
          </a:p>
          <a:p>
            <a:pPr marL="0" indent="0">
              <a:buNone/>
            </a:pPr>
            <a:endParaRPr lang="el-GR" sz="2400"/>
          </a:p>
        </p:txBody>
      </p:sp>
    </p:spTree>
    <p:extLst>
      <p:ext uri="{BB962C8B-B14F-4D97-AF65-F5344CB8AC3E}">
        <p14:creationId xmlns:p14="http://schemas.microsoft.com/office/powerpoint/2010/main" val="16983811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30185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D4DA4C1-DF50-8BF0-5B55-3ABE6C5BF520}"/>
              </a:ext>
            </a:extLst>
          </p:cNvPr>
          <p:cNvSpPr>
            <a:spLocks noGrp="1"/>
          </p:cNvSpPr>
          <p:nvPr>
            <p:ph type="title"/>
          </p:nvPr>
        </p:nvSpPr>
        <p:spPr>
          <a:xfrm>
            <a:off x="1156851" y="637762"/>
            <a:ext cx="9888496" cy="2138263"/>
          </a:xfrm>
        </p:spPr>
        <p:txBody>
          <a:bodyPr anchor="b">
            <a:normAutofit/>
          </a:bodyPr>
          <a:lstStyle/>
          <a:p>
            <a:br>
              <a:rPr lang="el-GR" sz="2600" i="1">
                <a:solidFill>
                  <a:schemeClr val="bg1"/>
                </a:solidFill>
                <a:effectLst/>
                <a:latin typeface="Helvetica" pitchFamily="2" charset="0"/>
              </a:rPr>
            </a:br>
            <a:br>
              <a:rPr lang="el-GR" sz="2600" i="1">
                <a:solidFill>
                  <a:schemeClr val="bg1"/>
                </a:solidFill>
                <a:effectLst/>
                <a:latin typeface="Helvetica" pitchFamily="2" charset="0"/>
              </a:rPr>
            </a:br>
            <a:r>
              <a:rPr lang="el-GR" sz="2600" i="1">
                <a:solidFill>
                  <a:schemeClr val="bg1"/>
                </a:solidFill>
                <a:effectLst/>
                <a:latin typeface="Helvetica" pitchFamily="2" charset="0"/>
              </a:rPr>
              <a:t>Η αρχή της τοπικής ισχύος των φορολογικών νόμων</a:t>
            </a:r>
            <a:br>
              <a:rPr lang="el-GR" sz="2600">
                <a:solidFill>
                  <a:schemeClr val="bg1"/>
                </a:solidFill>
                <a:effectLst/>
                <a:latin typeface="Helvetica" pitchFamily="2" charset="0"/>
              </a:rPr>
            </a:br>
            <a:br>
              <a:rPr lang="el-GR" sz="2600" i="1">
                <a:solidFill>
                  <a:schemeClr val="bg1"/>
                </a:solidFill>
                <a:effectLst/>
                <a:latin typeface="Helvetica" pitchFamily="2" charset="0"/>
              </a:rPr>
            </a:br>
            <a:endParaRPr lang="el-GR" sz="26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8502"/>
            <a:ext cx="12191990" cy="38856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3341147"/>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AA4FF72-F2DC-1F7D-5D64-6A4C4125FC81}"/>
              </a:ext>
            </a:extLst>
          </p:cNvPr>
          <p:cNvSpPr>
            <a:spLocks noGrp="1"/>
          </p:cNvSpPr>
          <p:nvPr>
            <p:ph idx="1"/>
          </p:nvPr>
        </p:nvSpPr>
        <p:spPr>
          <a:xfrm>
            <a:off x="1155539" y="3551567"/>
            <a:ext cx="9889802" cy="2662965"/>
          </a:xfrm>
        </p:spPr>
        <p:txBody>
          <a:bodyPr>
            <a:normAutofit/>
          </a:bodyPr>
          <a:lstStyle/>
          <a:p>
            <a:r>
              <a:rPr lang="el-GR" sz="1800" i="1" dirty="0">
                <a:effectLst/>
                <a:latin typeface="Helvetica" pitchFamily="2" charset="0"/>
              </a:rPr>
              <a:t>Η αρχή αυτή δεν ορίζεται ρητά στο Σύνταγμα. Ωστόσο, αποτελεί βασική αρχή του οικονομικού φορολογικού δικαίου, που απορρέει από τη νομοθετική προέλευση των φορολογικών κανόνων.</a:t>
            </a:r>
            <a:endParaRPr lang="el-GR" sz="1800" dirty="0">
              <a:effectLst/>
              <a:latin typeface="Helvetica" pitchFamily="2" charset="0"/>
            </a:endParaRPr>
          </a:p>
          <a:p>
            <a:r>
              <a:rPr lang="el-GR" sz="1800" i="1" dirty="0">
                <a:effectLst/>
                <a:latin typeface="Helvetica" pitchFamily="2" charset="0"/>
              </a:rPr>
              <a:t>Η αρχή αυτή σημαίνει ότι ο φόρος επιβάλλεται μέσα στην επικράτεια και διέπει τ' αγαθά,</a:t>
            </a:r>
            <a:r>
              <a:rPr lang="el-GR" sz="1800" dirty="0">
                <a:latin typeface="Helvetica" pitchFamily="2" charset="0"/>
              </a:rPr>
              <a:t> </a:t>
            </a:r>
            <a:r>
              <a:rPr lang="el-GR" sz="1800" i="1" dirty="0">
                <a:effectLst/>
                <a:latin typeface="Helvetica" pitchFamily="2" charset="0"/>
              </a:rPr>
              <a:t>κινητά και ακίνητα που βρίσκονται στο εσωτερικό της Χώρας ή τις συναλλαγές τελούνται στο</a:t>
            </a:r>
            <a:r>
              <a:rPr lang="el-GR" sz="1800" dirty="0">
                <a:latin typeface="Helvetica" pitchFamily="2" charset="0"/>
              </a:rPr>
              <a:t> </a:t>
            </a:r>
            <a:r>
              <a:rPr lang="el-GR" sz="1800" i="1" dirty="0">
                <a:effectLst/>
                <a:latin typeface="Helvetica" pitchFamily="2" charset="0"/>
              </a:rPr>
              <a:t>εσωτερικό της χώρας.</a:t>
            </a:r>
            <a:endParaRPr lang="el-GR" sz="1800" dirty="0">
              <a:effectLst/>
              <a:latin typeface="Helvetica" pitchFamily="2" charset="0"/>
            </a:endParaRPr>
          </a:p>
          <a:p>
            <a:endParaRPr lang="el-GR" sz="1800" dirty="0"/>
          </a:p>
        </p:txBody>
      </p:sp>
    </p:spTree>
    <p:extLst>
      <p:ext uri="{BB962C8B-B14F-4D97-AF65-F5344CB8AC3E}">
        <p14:creationId xmlns:p14="http://schemas.microsoft.com/office/powerpoint/2010/main" val="4676123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CAE68DD-CAB2-B44C-DF03-E22299BC3261}"/>
              </a:ext>
            </a:extLst>
          </p:cNvPr>
          <p:cNvSpPr>
            <a:spLocks noGrp="1"/>
          </p:cNvSpPr>
          <p:nvPr>
            <p:ph type="title"/>
          </p:nvPr>
        </p:nvSpPr>
        <p:spPr>
          <a:xfrm>
            <a:off x="1156851" y="637762"/>
            <a:ext cx="9888496" cy="1520377"/>
          </a:xfrm>
        </p:spPr>
        <p:txBody>
          <a:bodyPr anchor="ctr">
            <a:normAutofit/>
          </a:bodyPr>
          <a:lstStyle/>
          <a:p>
            <a:br>
              <a:rPr lang="el-GR" sz="3400" i="1">
                <a:solidFill>
                  <a:schemeClr val="bg1"/>
                </a:solidFill>
                <a:effectLst/>
                <a:latin typeface="Helvetica" pitchFamily="2" charset="0"/>
              </a:rPr>
            </a:br>
            <a:r>
              <a:rPr lang="el-GR" sz="3400" i="1">
                <a:solidFill>
                  <a:schemeClr val="bg1"/>
                </a:solidFill>
                <a:effectLst/>
                <a:latin typeface="Helvetica" pitchFamily="2" charset="0"/>
              </a:rPr>
              <a:t>Η αρχή της χρηστής φορολογικής Διοίκησης</a:t>
            </a:r>
            <a:br>
              <a:rPr lang="el-GR" sz="3400">
                <a:solidFill>
                  <a:schemeClr val="bg1"/>
                </a:solidFill>
                <a:effectLst/>
                <a:latin typeface="Helvetica" pitchFamily="2" charset="0"/>
              </a:rPr>
            </a:br>
            <a:endParaRPr lang="el-GR" sz="340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80A0341-5575-7553-D8EB-0EA07EB72973}"/>
              </a:ext>
            </a:extLst>
          </p:cNvPr>
          <p:cNvSpPr>
            <a:spLocks noGrp="1"/>
          </p:cNvSpPr>
          <p:nvPr>
            <p:ph idx="1"/>
          </p:nvPr>
        </p:nvSpPr>
        <p:spPr>
          <a:xfrm>
            <a:off x="1155559" y="3100283"/>
            <a:ext cx="9889788" cy="3076679"/>
          </a:xfrm>
        </p:spPr>
        <p:txBody>
          <a:bodyPr>
            <a:normAutofit lnSpcReduction="10000"/>
          </a:bodyPr>
          <a:lstStyle/>
          <a:p>
            <a:r>
              <a:rPr lang="el-GR" sz="2400" i="1" dirty="0">
                <a:effectLst/>
                <a:latin typeface="Helvetica" pitchFamily="2" charset="0"/>
              </a:rPr>
              <a:t>Η αρχή αυτή εφαρμόζεται στη φάση της διοικητικής επιβολής του φόρου, τείνει στην εξασφάλιση της προστασίας της εμπιστοσύνης των φορολογουμένων και στην τήρηση της αρχής της καλής πίστης στις σχέσεις Διοίκησης-φορολογουμένων. </a:t>
            </a:r>
          </a:p>
          <a:p>
            <a:r>
              <a:rPr lang="el-GR" sz="2400" i="1" dirty="0">
                <a:effectLst/>
                <a:latin typeface="Helvetica" pitchFamily="2" charset="0"/>
              </a:rPr>
              <a:t>Η φορολογική Διοίκηση, κατά την εφαρμογή των φορολογικών νόμων καλείται να ερμηνεύσει στενά τους κανόνες που αναφέρονται στο υποκείμενο, το αντικείμενο και το συντελεστή της φορολογίας, καθώς και τις φορολογικές απαλλαγές ή εξαιρέσεις.</a:t>
            </a:r>
            <a:endParaRPr lang="el-GR" sz="2400" dirty="0">
              <a:effectLst/>
              <a:latin typeface="Helvetica" pitchFamily="2" charset="0"/>
            </a:endParaRPr>
          </a:p>
          <a:p>
            <a:endParaRPr lang="el-GR" sz="2400" dirty="0"/>
          </a:p>
        </p:txBody>
      </p:sp>
    </p:spTree>
    <p:extLst>
      <p:ext uri="{BB962C8B-B14F-4D97-AF65-F5344CB8AC3E}">
        <p14:creationId xmlns:p14="http://schemas.microsoft.com/office/powerpoint/2010/main" val="425832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E73DF6-F8BD-A617-DA70-2FF3AFC37231}"/>
              </a:ext>
            </a:extLst>
          </p:cNvPr>
          <p:cNvSpPr>
            <a:spLocks noGrp="1"/>
          </p:cNvSpPr>
          <p:nvPr>
            <p:ph type="title"/>
          </p:nvPr>
        </p:nvSpPr>
        <p:spPr>
          <a:xfrm>
            <a:off x="808638" y="386930"/>
            <a:ext cx="9236700" cy="1188950"/>
          </a:xfrm>
        </p:spPr>
        <p:txBody>
          <a:bodyPr anchor="b">
            <a:normAutofit/>
          </a:bodyPr>
          <a:lstStyle/>
          <a:p>
            <a:r>
              <a:rPr lang="el-GR" sz="5400" dirty="0"/>
              <a:t>Έμμεσος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63404B6-9D00-CF34-1749-924AEEAC7EF1}"/>
              </a:ext>
            </a:extLst>
          </p:cNvPr>
          <p:cNvSpPr>
            <a:spLocks noGrp="1"/>
          </p:cNvSpPr>
          <p:nvPr>
            <p:ph idx="1"/>
          </p:nvPr>
        </p:nvSpPr>
        <p:spPr>
          <a:xfrm>
            <a:off x="793660" y="2599509"/>
            <a:ext cx="10143668" cy="3435531"/>
          </a:xfrm>
        </p:spPr>
        <p:txBody>
          <a:bodyPr anchor="ctr">
            <a:normAutofit/>
          </a:bodyPr>
          <a:lstStyle/>
          <a:p>
            <a:r>
              <a:rPr lang="el-GR" sz="2400" dirty="0"/>
              <a:t>Στον έμμεσο φόρο, που είναι επίσης γνωστός ως εισπρακτέος φόρος, η είσπραξη του πραγματοποιείται από τους μεσάζοντες, ενώ παραδείγματα έμμεσων φόρων αποτελούν ο Φόρος Προστιθέμενης Αξίας (ΦΠΑ), καθώς επίσης και ο φόρος που επιβάλλεται επί των πωλήσεων (</a:t>
            </a:r>
            <a:r>
              <a:rPr lang="en" sz="2400" dirty="0"/>
              <a:t>Gash, 2011).</a:t>
            </a:r>
            <a:endParaRPr lang="el-GR" sz="2400" dirty="0"/>
          </a:p>
          <a:p>
            <a:r>
              <a:rPr lang="el-GR" sz="2400" dirty="0"/>
              <a:t>Οι έμμεσοι φόροι εισπράττονται κάθε φορά που αγοράζουμε ένα αγαθό (τσίκλες, τσιγάρα, βενζίνη, τρόφιμα, φάρμακα </a:t>
            </a:r>
            <a:r>
              <a:rPr lang="el-GR" sz="2400" dirty="0" err="1"/>
              <a:t>κλπ</a:t>
            </a:r>
            <a:r>
              <a:rPr lang="el-GR" sz="2400" dirty="0"/>
              <a:t>) και υπηρεσίες (ιατρική επίσκεψη, εισιτήρια μεταφορικών μέσων </a:t>
            </a:r>
            <a:r>
              <a:rPr lang="el-GR" sz="2400" dirty="0" err="1"/>
              <a:t>κλπ</a:t>
            </a:r>
            <a:r>
              <a:rPr lang="el-GR" sz="2400" dirty="0"/>
              <a:t>). </a:t>
            </a:r>
          </a:p>
          <a:p>
            <a:r>
              <a:rPr lang="el-GR" sz="2400" dirty="0"/>
              <a:t>Ο φόρος κύκλου εργασιών (πλην ΦΠΑ), τα τέλη χαρτοσήμου και ο φόρος μεταβίβασης ακινήτων.</a:t>
            </a:r>
          </a:p>
        </p:txBody>
      </p:sp>
    </p:spTree>
    <p:extLst>
      <p:ext uri="{BB962C8B-B14F-4D97-AF65-F5344CB8AC3E}">
        <p14:creationId xmlns:p14="http://schemas.microsoft.com/office/powerpoint/2010/main" val="41185307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AFE0F7D-E40C-56F4-BDC1-9CCAF2DD8812}"/>
              </a:ext>
            </a:extLst>
          </p:cNvPr>
          <p:cNvSpPr>
            <a:spLocks noGrp="1"/>
          </p:cNvSpPr>
          <p:nvPr>
            <p:ph type="title"/>
          </p:nvPr>
        </p:nvSpPr>
        <p:spPr>
          <a:xfrm>
            <a:off x="1043631" y="809898"/>
            <a:ext cx="10173010" cy="1554480"/>
          </a:xfrm>
        </p:spPr>
        <p:txBody>
          <a:bodyPr anchor="ctr">
            <a:normAutofit/>
          </a:bodyPr>
          <a:lstStyle/>
          <a:p>
            <a:r>
              <a:rPr lang="el-GR" sz="4800"/>
              <a:t>ΑΡΙΣΤΗ ΦΟΡΟΛΟΓΙΑ</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E6EE1179-AF32-E33B-1B89-F2CF003B3E5F}"/>
              </a:ext>
            </a:extLst>
          </p:cNvPr>
          <p:cNvGraphicFramePr>
            <a:graphicFrameLocks noGrp="1"/>
          </p:cNvGraphicFramePr>
          <p:nvPr>
            <p:ph idx="1"/>
            <p:extLst>
              <p:ext uri="{D42A27DB-BD31-4B8C-83A1-F6EECF244321}">
                <p14:modId xmlns:p14="http://schemas.microsoft.com/office/powerpoint/2010/main" val="320840736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455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3E4458-6B6D-8ED4-5AD9-D1C07E8F42D7}"/>
              </a:ext>
            </a:extLst>
          </p:cNvPr>
          <p:cNvSpPr>
            <a:spLocks noGrp="1"/>
          </p:cNvSpPr>
          <p:nvPr>
            <p:ph type="title"/>
          </p:nvPr>
        </p:nvSpPr>
        <p:spPr>
          <a:xfrm>
            <a:off x="808638" y="386930"/>
            <a:ext cx="9236700" cy="1188950"/>
          </a:xfrm>
        </p:spPr>
        <p:txBody>
          <a:bodyPr anchor="b">
            <a:normAutofit/>
          </a:bodyPr>
          <a:lstStyle/>
          <a:p>
            <a:r>
              <a:rPr lang="el-GR" sz="5400"/>
              <a:t>Φορολογία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3B42A41-8699-F3DF-5EB0-E4A847450B62}"/>
              </a:ext>
            </a:extLst>
          </p:cNvPr>
          <p:cNvSpPr>
            <a:spLocks noGrp="1"/>
          </p:cNvSpPr>
          <p:nvPr>
            <p:ph idx="1"/>
          </p:nvPr>
        </p:nvSpPr>
        <p:spPr>
          <a:xfrm>
            <a:off x="793660" y="2599509"/>
            <a:ext cx="10143668" cy="3435531"/>
          </a:xfrm>
        </p:spPr>
        <p:txBody>
          <a:bodyPr anchor="ctr">
            <a:normAutofit/>
          </a:bodyPr>
          <a:lstStyle/>
          <a:p>
            <a:r>
              <a:rPr lang="el-GR" sz="2400"/>
              <a:t>Μια από τις πιο σημαντικές πτυχές της άσκησης δημοσιονομικής πολιτικής είναι η επιβολή φορολογίας καθώς και οι μορφές αυτής.</a:t>
            </a:r>
          </a:p>
          <a:p>
            <a:r>
              <a:rPr lang="el-GR" sz="2400"/>
              <a:t> Ένας από τους κύριους στόχους της δημοσιονομικής πολιτικής τις τελευταίες δεκαετίες είναι η εξεύρεση των κατάλληλων τύπων φορολογίας οι οποίοι θα επιτρέπουν την συλλογή επαρκών εσόδων για το κράτος, με σκοπό αυτό να χρηματοδοτήσει τις ανάγκες του, αλλά δεν θα θέτουν εμπόδια στην προσπάθεια της οικονομίας για μεγέθυνση.</a:t>
            </a:r>
          </a:p>
          <a:p>
            <a:pPr marL="0" indent="0">
              <a:buNone/>
            </a:pPr>
            <a:endParaRPr lang="el-GR" sz="2400"/>
          </a:p>
        </p:txBody>
      </p:sp>
    </p:spTree>
    <p:extLst>
      <p:ext uri="{BB962C8B-B14F-4D97-AF65-F5344CB8AC3E}">
        <p14:creationId xmlns:p14="http://schemas.microsoft.com/office/powerpoint/2010/main" val="315332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7EDBB0-568A-7C54-2E4C-690F0478CAAD}"/>
              </a:ext>
            </a:extLst>
          </p:cNvPr>
          <p:cNvSpPr>
            <a:spLocks noGrp="1"/>
          </p:cNvSpPr>
          <p:nvPr>
            <p:ph type="title"/>
          </p:nvPr>
        </p:nvSpPr>
        <p:spPr>
          <a:xfrm>
            <a:off x="808638" y="386930"/>
            <a:ext cx="9236700" cy="1188950"/>
          </a:xfrm>
        </p:spPr>
        <p:txBody>
          <a:bodyPr anchor="b">
            <a:normAutofit/>
          </a:bodyPr>
          <a:lstStyle/>
          <a:p>
            <a:r>
              <a:rPr lang="el-GR" sz="4600"/>
              <a:t>Σκοπός και αναγκαιότητα φορολογίας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5470AB1-4806-5931-9BE2-0808C3FD3EE6}"/>
              </a:ext>
            </a:extLst>
          </p:cNvPr>
          <p:cNvSpPr>
            <a:spLocks noGrp="1"/>
          </p:cNvSpPr>
          <p:nvPr>
            <p:ph idx="1"/>
          </p:nvPr>
        </p:nvSpPr>
        <p:spPr>
          <a:xfrm>
            <a:off x="793660" y="2599509"/>
            <a:ext cx="10143668" cy="3435531"/>
          </a:xfrm>
        </p:spPr>
        <p:txBody>
          <a:bodyPr anchor="ctr">
            <a:normAutofit/>
          </a:bodyPr>
          <a:lstStyle/>
          <a:p>
            <a:r>
              <a:rPr lang="el-GR" sz="2400"/>
              <a:t>Οι φόροι αλλά και γενικότερα οι δημόσιες δαπάνες, πραγματοποιούνται μέσω αποφάσεων που λαμβάνονται σε επίπεδο πολιτικής, ενώ η επιβολή τους προέρχεται από τις τοπικές αρχές, οι οποίες επιβάλλουν τους φόρους σε διάφορες νομικές οντότητες. </a:t>
            </a:r>
          </a:p>
          <a:p>
            <a:r>
              <a:rPr lang="el-GR" sz="2400"/>
              <a:t>Με άλλα λόγια τόσο οι φόροι όσο και οι δημόσιες δαπάνες αποτελούν συνάρτηση των κυβερνητικών δεσμεύσεων κάθε τοπικής αρχής.</a:t>
            </a:r>
          </a:p>
        </p:txBody>
      </p:sp>
    </p:spTree>
    <p:extLst>
      <p:ext uri="{BB962C8B-B14F-4D97-AF65-F5344CB8AC3E}">
        <p14:creationId xmlns:p14="http://schemas.microsoft.com/office/powerpoint/2010/main" val="309371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EE5060-327D-35E5-3696-2D52064D8EE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2DC1BCA-8703-BF33-F3C2-9DF9F842CBEA}"/>
              </a:ext>
            </a:extLst>
          </p:cNvPr>
          <p:cNvSpPr>
            <a:spLocks noGrp="1"/>
          </p:cNvSpPr>
          <p:nvPr>
            <p:ph idx="1"/>
          </p:nvPr>
        </p:nvSpPr>
        <p:spPr/>
        <p:txBody>
          <a:bodyPr/>
          <a:lstStyle/>
          <a:p>
            <a:pPr algn="just"/>
            <a:r>
              <a:rPr lang="el-GR" dirty="0"/>
              <a:t>Επιπλέον, δεν επιδέχεται αμφισβήτησης, ότι οι κανονισμοί περί φορολογίας είναι περίπλοκοι και διαφέρουν από τη μια χώρα στην άλλη. </a:t>
            </a:r>
          </a:p>
          <a:p>
            <a:pPr algn="just"/>
            <a:r>
              <a:rPr lang="el-GR" dirty="0"/>
              <a:t>Ο φορολογικός νόμος είναι αυτός ο οποίος θα καθορίσει σε ποια άτομα ή επιχειρήσεις θα επιβληθεί φόρος, ενώ και ο φορολογικός συντελεστής αποτελεί εκείνο το ποσοστό επί του οποίου πραγματοποιείται η επιβολή του φόρου (</a:t>
            </a:r>
            <a:r>
              <a:rPr lang="en" dirty="0"/>
              <a:t>Gordon et. al., 1995).</a:t>
            </a:r>
            <a:endParaRPr lang="el-GR" dirty="0"/>
          </a:p>
        </p:txBody>
      </p:sp>
    </p:spTree>
    <p:extLst>
      <p:ext uri="{BB962C8B-B14F-4D97-AF65-F5344CB8AC3E}">
        <p14:creationId xmlns:p14="http://schemas.microsoft.com/office/powerpoint/2010/main" val="102312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C887BB2-BD10-DB08-7C38-711AA48F2EA8}"/>
              </a:ext>
            </a:extLst>
          </p:cNvPr>
          <p:cNvSpPr>
            <a:spLocks noGrp="1"/>
          </p:cNvSpPr>
          <p:nvPr>
            <p:ph type="title"/>
          </p:nvPr>
        </p:nvSpPr>
        <p:spPr>
          <a:xfrm>
            <a:off x="808638" y="386930"/>
            <a:ext cx="9236700" cy="1188950"/>
          </a:xfrm>
        </p:spPr>
        <p:txBody>
          <a:bodyPr anchor="b">
            <a:normAutofit/>
          </a:bodyPr>
          <a:lstStyle/>
          <a:p>
            <a:r>
              <a:rPr lang="el-GR" sz="5400"/>
              <a:t>4 </a:t>
            </a:r>
            <a:r>
              <a:rPr lang="en-US" sz="5400"/>
              <a:t>R</a:t>
            </a:r>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C3712B4-D73D-1F6C-1215-0DB6270DBA56}"/>
              </a:ext>
            </a:extLst>
          </p:cNvPr>
          <p:cNvSpPr>
            <a:spLocks noGrp="1"/>
          </p:cNvSpPr>
          <p:nvPr>
            <p:ph idx="1"/>
          </p:nvPr>
        </p:nvSpPr>
        <p:spPr>
          <a:xfrm>
            <a:off x="793660" y="2599509"/>
            <a:ext cx="10143668" cy="3435531"/>
          </a:xfrm>
        </p:spPr>
        <p:txBody>
          <a:bodyPr anchor="ctr">
            <a:normAutofit/>
          </a:bodyPr>
          <a:lstStyle/>
          <a:p>
            <a:r>
              <a:rPr lang="el-GR" sz="2400" dirty="0"/>
              <a:t>Αναφορικά με τους λόγους για τους οποίους συντελείται επιβολή των φόρων, με βάση τη διεθνή βιβλιογραφία αυτοί έχουν αναφερθεί σαν τα τέσσερα «</a:t>
            </a:r>
            <a:r>
              <a:rPr lang="en" sz="2400" dirty="0"/>
              <a:t>R», </a:t>
            </a:r>
            <a:r>
              <a:rPr lang="el-GR" sz="2400" dirty="0"/>
              <a:t>από τα αρχικά των όρων </a:t>
            </a:r>
            <a:r>
              <a:rPr lang="en" sz="2400" dirty="0"/>
              <a:t>Revenues, Redistribution, Reprising </a:t>
            </a:r>
            <a:r>
              <a:rPr lang="el-GR" sz="2400" dirty="0"/>
              <a:t>και </a:t>
            </a:r>
            <a:r>
              <a:rPr lang="en" sz="2400" dirty="0"/>
              <a:t>Representation </a:t>
            </a:r>
            <a:r>
              <a:rPr lang="el-GR" sz="2400" dirty="0"/>
              <a:t>και οι οποίοι συνοψίζονται στα ακόλουθα (</a:t>
            </a:r>
            <a:r>
              <a:rPr lang="en" sz="2400" dirty="0" err="1"/>
              <a:t>Ihori</a:t>
            </a:r>
            <a:r>
              <a:rPr lang="en" sz="2400" dirty="0"/>
              <a:t>, 1991):</a:t>
            </a:r>
            <a:endParaRPr lang="el-GR" sz="2400" dirty="0"/>
          </a:p>
        </p:txBody>
      </p:sp>
    </p:spTree>
    <p:extLst>
      <p:ext uri="{BB962C8B-B14F-4D97-AF65-F5344CB8AC3E}">
        <p14:creationId xmlns:p14="http://schemas.microsoft.com/office/powerpoint/2010/main" val="176860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5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 λογισμικό, στιγμιότυπο οθόνης, εικονίδιο υπολογιστή&#10;&#10;Περιγραφή που δημιουργήθηκε αυτόματα">
            <a:extLst>
              <a:ext uri="{FF2B5EF4-FFF2-40B4-BE49-F238E27FC236}">
                <a16:creationId xmlns:a16="http://schemas.microsoft.com/office/drawing/2014/main" id="{D4357CB4-34A7-40D5-A628-C78CA1BE7ADD}"/>
              </a:ext>
            </a:extLst>
          </p:cNvPr>
          <p:cNvPicPr>
            <a:picLocks noGrp="1" noChangeAspect="1"/>
          </p:cNvPicPr>
          <p:nvPr>
            <p:ph idx="1"/>
          </p:nvPr>
        </p:nvPicPr>
        <p:blipFill rotWithShape="1">
          <a:blip r:embed="rId2"/>
          <a:srcRect l="23496" t="23316" r="3409" b="13641"/>
          <a:stretch/>
        </p:blipFill>
        <p:spPr>
          <a:xfrm>
            <a:off x="1127270" y="643467"/>
            <a:ext cx="9937460" cy="5571066"/>
          </a:xfrm>
          <a:prstGeom prst="rect">
            <a:avLst/>
          </a:prstGeom>
        </p:spPr>
      </p:pic>
    </p:spTree>
    <p:extLst>
      <p:ext uri="{BB962C8B-B14F-4D97-AF65-F5344CB8AC3E}">
        <p14:creationId xmlns:p14="http://schemas.microsoft.com/office/powerpoint/2010/main" val="49289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92A8C47-B88D-F499-F3D4-C1FF0AF8B238}"/>
              </a:ext>
            </a:extLst>
          </p:cNvPr>
          <p:cNvSpPr>
            <a:spLocks noGrp="1"/>
          </p:cNvSpPr>
          <p:nvPr>
            <p:ph type="title"/>
          </p:nvPr>
        </p:nvSpPr>
        <p:spPr>
          <a:xfrm>
            <a:off x="1043631" y="809898"/>
            <a:ext cx="9942716" cy="1554480"/>
          </a:xfrm>
        </p:spPr>
        <p:txBody>
          <a:bodyPr anchor="ctr">
            <a:normAutofit/>
          </a:bodyPr>
          <a:lstStyle/>
          <a:p>
            <a:r>
              <a:rPr lang="en" sz="4800"/>
              <a:t>Revenues</a:t>
            </a:r>
            <a:endParaRPr lang="el-GR" sz="4800"/>
          </a:p>
        </p:txBody>
      </p:sp>
      <p:sp>
        <p:nvSpPr>
          <p:cNvPr id="3" name="Θέση περιεχομένου 2">
            <a:extLst>
              <a:ext uri="{FF2B5EF4-FFF2-40B4-BE49-F238E27FC236}">
                <a16:creationId xmlns:a16="http://schemas.microsoft.com/office/drawing/2014/main" id="{8507925B-47F2-23EE-7338-E4DBEB1C83D4}"/>
              </a:ext>
            </a:extLst>
          </p:cNvPr>
          <p:cNvSpPr>
            <a:spLocks noGrp="1"/>
          </p:cNvSpPr>
          <p:nvPr>
            <p:ph idx="1"/>
          </p:nvPr>
        </p:nvSpPr>
        <p:spPr>
          <a:xfrm>
            <a:off x="1045028" y="3017522"/>
            <a:ext cx="9941319" cy="3124658"/>
          </a:xfrm>
        </p:spPr>
        <p:txBody>
          <a:bodyPr anchor="ctr">
            <a:normAutofit/>
          </a:bodyPr>
          <a:lstStyle/>
          <a:p>
            <a:r>
              <a:rPr lang="el-GR" sz="2400"/>
              <a:t>Τα έσοδα (</a:t>
            </a:r>
            <a:r>
              <a:rPr lang="en" sz="2400"/>
              <a:t>Revenues) </a:t>
            </a:r>
            <a:r>
              <a:rPr lang="el-GR" sz="2400"/>
              <a:t>είναι η σημαντικότερη ανάγκη φορολογίας.</a:t>
            </a:r>
          </a:p>
          <a:p>
            <a:r>
              <a:rPr lang="el-GR" sz="2400"/>
              <a:t> Ειδικότερα, τα έσοδα που συλλέγουν οι κυβερνήσεις μέσω της φορολογίας αξιοποιούνται στο πεδίο της κατασκευής των κοινωνικών υποδομών, καθώς επίσης και των επενδύσεων που συνδέονται με υπηρεσίες κοινής ωφέλειας.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66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01B3DA-604A-EBBF-3EF7-32C24357CA9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A1B6661-E221-456B-5639-62DAAA310D46}"/>
              </a:ext>
            </a:extLst>
          </p:cNvPr>
          <p:cNvSpPr>
            <a:spLocks noGrp="1"/>
          </p:cNvSpPr>
          <p:nvPr>
            <p:ph idx="1"/>
          </p:nvPr>
        </p:nvSpPr>
        <p:spPr/>
        <p:txBody>
          <a:bodyPr>
            <a:normAutofit fontScale="85000" lnSpcReduction="20000"/>
          </a:bodyPr>
          <a:lstStyle/>
          <a:p>
            <a:pPr algn="just"/>
            <a:r>
              <a:rPr lang="el-GR" dirty="0"/>
              <a:t>Στα φορολογικά συστήματα, η βασική αποστολή δεν είναι άλλη από τη χρηματοδότηση των ταμείων του δημόσιου τομέα.</a:t>
            </a:r>
          </a:p>
          <a:p>
            <a:pPr algn="just"/>
            <a:r>
              <a:rPr lang="el-GR" dirty="0"/>
              <a:t> Αναφορικά με τις δραστηριότητες του δημόσιου τομέα, αυτές περιλαμβάνουν μεταξύ άλλων τους τομείς της υγειονομικής περίθαλψης, της σχολικής εκπαίδευσης, της πρόνοιας, των μεταφορών κ.λπ., ενώ η χρηματοδότηση αυτή πραγματοποιείται κατά κύριο λόγο μέσα από φόρους (ΟΕ</a:t>
            </a:r>
            <a:r>
              <a:rPr lang="en" dirty="0"/>
              <a:t>CD, 2014). </a:t>
            </a:r>
            <a:endParaRPr lang="el-GR" dirty="0"/>
          </a:p>
          <a:p>
            <a:pPr algn="just"/>
            <a:r>
              <a:rPr lang="el-GR" dirty="0"/>
              <a:t>Αξίζει επίσης να σημειωθεί, ότι ο δημόσιος τομέας είναι δυνατόν να παρέχει μεταξύ άλλων υπηρεσίες, οι οποίες δημιουργούν οφέλη για όλη την κοινωνία συνολικά και όχι μόνο ατομικά για τα άτομα που χρησιμοποιούν την εν λόγω υπηρεσία, από την οποία δεν είναι δυνατόν να συντελεστεί αποκλεισμό των μη πληρωτών. </a:t>
            </a:r>
          </a:p>
          <a:p>
            <a:pPr algn="just"/>
            <a:r>
              <a:rPr lang="el-GR" dirty="0"/>
              <a:t>Όσον αφορά ενδεικτικά παραδείγματα τέτοιων υπηρεσιών, σε αυτά συγκαταλέγονται τα δημόσια πάρκα, η εκπαίδευση </a:t>
            </a:r>
            <a:r>
              <a:rPr lang="el-GR" dirty="0" err="1"/>
              <a:t>κλπ</a:t>
            </a:r>
            <a:r>
              <a:rPr lang="el-GR" dirty="0"/>
              <a:t> (ΟΕ</a:t>
            </a:r>
            <a:r>
              <a:rPr lang="en" dirty="0"/>
              <a:t>CD, 2014).</a:t>
            </a:r>
            <a:endParaRPr lang="el-GR" dirty="0"/>
          </a:p>
        </p:txBody>
      </p:sp>
    </p:spTree>
    <p:extLst>
      <p:ext uri="{BB962C8B-B14F-4D97-AF65-F5344CB8AC3E}">
        <p14:creationId xmlns:p14="http://schemas.microsoft.com/office/powerpoint/2010/main" val="275139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B263154-9165-70DA-5A68-230A6491A210}"/>
              </a:ext>
            </a:extLst>
          </p:cNvPr>
          <p:cNvSpPr>
            <a:spLocks noGrp="1"/>
          </p:cNvSpPr>
          <p:nvPr>
            <p:ph type="title"/>
          </p:nvPr>
        </p:nvSpPr>
        <p:spPr>
          <a:xfrm>
            <a:off x="1043631" y="809898"/>
            <a:ext cx="9942716" cy="1554480"/>
          </a:xfrm>
        </p:spPr>
        <p:txBody>
          <a:bodyPr anchor="ctr">
            <a:normAutofit/>
          </a:bodyPr>
          <a:lstStyle/>
          <a:p>
            <a:r>
              <a:rPr lang="en" sz="4800"/>
              <a:t>Redistribution</a:t>
            </a:r>
            <a:endParaRPr lang="el-GR" sz="4800"/>
          </a:p>
        </p:txBody>
      </p:sp>
      <p:sp>
        <p:nvSpPr>
          <p:cNvPr id="3" name="Θέση περιεχομένου 2">
            <a:extLst>
              <a:ext uri="{FF2B5EF4-FFF2-40B4-BE49-F238E27FC236}">
                <a16:creationId xmlns:a16="http://schemas.microsoft.com/office/drawing/2014/main" id="{85102972-7B8B-DFCA-352E-85D65C082FAF}"/>
              </a:ext>
            </a:extLst>
          </p:cNvPr>
          <p:cNvSpPr>
            <a:spLocks noGrp="1"/>
          </p:cNvSpPr>
          <p:nvPr>
            <p:ph idx="1"/>
          </p:nvPr>
        </p:nvSpPr>
        <p:spPr>
          <a:xfrm>
            <a:off x="1045028" y="3017522"/>
            <a:ext cx="9941319" cy="3124658"/>
          </a:xfrm>
        </p:spPr>
        <p:txBody>
          <a:bodyPr anchor="ctr">
            <a:normAutofit/>
          </a:bodyPr>
          <a:lstStyle/>
          <a:p>
            <a:r>
              <a:rPr lang="el-GR" sz="2400" dirty="0"/>
              <a:t>Η αναδιανομή (</a:t>
            </a:r>
            <a:r>
              <a:rPr lang="en" sz="2400" dirty="0"/>
              <a:t>Redistribution) </a:t>
            </a:r>
            <a:r>
              <a:rPr lang="el-GR" sz="2400" dirty="0"/>
              <a:t>συνδέεται με μια ισορροπημένη κατανομή του πεδίου του πλούτου μεταξύ του εισοδήματος μιας κοινωνίας.</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068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925D06-0040-263F-E6C2-850A2BFF48E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AD7E42-0AD1-0F64-EF38-49EA0EA57161}"/>
              </a:ext>
            </a:extLst>
          </p:cNvPr>
          <p:cNvSpPr>
            <a:spLocks noGrp="1"/>
          </p:cNvSpPr>
          <p:nvPr>
            <p:ph idx="1"/>
          </p:nvPr>
        </p:nvSpPr>
        <p:spPr/>
        <p:txBody>
          <a:bodyPr/>
          <a:lstStyle/>
          <a:p>
            <a:pPr algn="just"/>
            <a:r>
              <a:rPr lang="el-GR" dirty="0"/>
              <a:t>Το δεύτερο καθήκον του φορολογικού συστήματος, το οποίο καθιστά αναγκαία την επιβολή φορολογίας είναι η πραγματοποίηση αλλαγών ως προς την κατανομή του εισοδήματος και του πλούτου που πραγματοποιείται στα πλαίσια του μηχανισμού της αγοράς και η πιο ομοιόμορφη κατανομή των πόρων στον πληθυσμό (ΟΕ</a:t>
            </a:r>
            <a:r>
              <a:rPr lang="en" dirty="0"/>
              <a:t>CD, 2014).</a:t>
            </a:r>
            <a:endParaRPr lang="el-GR" dirty="0"/>
          </a:p>
        </p:txBody>
      </p:sp>
    </p:spTree>
    <p:extLst>
      <p:ext uri="{BB962C8B-B14F-4D97-AF65-F5344CB8AC3E}">
        <p14:creationId xmlns:p14="http://schemas.microsoft.com/office/powerpoint/2010/main" val="3715255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440E30-2449-3738-29C6-34F50997B2CE}"/>
              </a:ext>
            </a:extLst>
          </p:cNvPr>
          <p:cNvSpPr>
            <a:spLocks noGrp="1"/>
          </p:cNvSpPr>
          <p:nvPr>
            <p:ph type="title"/>
          </p:nvPr>
        </p:nvSpPr>
        <p:spPr>
          <a:xfrm>
            <a:off x="1043631" y="809898"/>
            <a:ext cx="9942716" cy="1554480"/>
          </a:xfrm>
        </p:spPr>
        <p:txBody>
          <a:bodyPr anchor="ctr">
            <a:normAutofit/>
          </a:bodyPr>
          <a:lstStyle/>
          <a:p>
            <a:r>
              <a:rPr lang="en" sz="4800"/>
              <a:t>Reprising</a:t>
            </a:r>
            <a:endParaRPr lang="el-GR" sz="4800"/>
          </a:p>
        </p:txBody>
      </p:sp>
      <p:sp>
        <p:nvSpPr>
          <p:cNvPr id="3" name="Θέση περιεχομένου 2">
            <a:extLst>
              <a:ext uri="{FF2B5EF4-FFF2-40B4-BE49-F238E27FC236}">
                <a16:creationId xmlns:a16="http://schemas.microsoft.com/office/drawing/2014/main" id="{659C57DC-1ECF-B40D-E029-CEEC7BE15604}"/>
              </a:ext>
            </a:extLst>
          </p:cNvPr>
          <p:cNvSpPr>
            <a:spLocks noGrp="1"/>
          </p:cNvSpPr>
          <p:nvPr>
            <p:ph idx="1"/>
          </p:nvPr>
        </p:nvSpPr>
        <p:spPr>
          <a:xfrm>
            <a:off x="1045028" y="3017522"/>
            <a:ext cx="9941319" cy="3124658"/>
          </a:xfrm>
        </p:spPr>
        <p:txBody>
          <a:bodyPr anchor="ctr">
            <a:normAutofit/>
          </a:bodyPr>
          <a:lstStyle/>
          <a:p>
            <a:r>
              <a:rPr lang="el-GR" sz="2400" dirty="0"/>
              <a:t>Η </a:t>
            </a:r>
            <a:r>
              <a:rPr lang="el-GR" sz="2400" dirty="0" err="1"/>
              <a:t>ανατιμολόγηση</a:t>
            </a:r>
            <a:r>
              <a:rPr lang="el-GR" sz="2400" dirty="0"/>
              <a:t> (</a:t>
            </a:r>
            <a:r>
              <a:rPr lang="en" sz="2400" dirty="0"/>
              <a:t>Reprising) </a:t>
            </a:r>
            <a:r>
              <a:rPr lang="el-GR" sz="2400" dirty="0"/>
              <a:t>χρησιμοποιείται όταν συντελείται επιβολή φόρου για να καταστεί εφικτός ο έλεγχος της κατανάλωσης προϊόντων, όπως είναι για παράδειγμα ο καπνός και το αλκοόλ.</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177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26B2D0-20E3-49AD-DCDB-7A6CF90D93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EFBA69D-DE7F-916C-B72D-E1430B2B566C}"/>
              </a:ext>
            </a:extLst>
          </p:cNvPr>
          <p:cNvSpPr>
            <a:spLocks noGrp="1"/>
          </p:cNvSpPr>
          <p:nvPr>
            <p:ph idx="1"/>
          </p:nvPr>
        </p:nvSpPr>
        <p:spPr/>
        <p:txBody>
          <a:bodyPr>
            <a:normAutofit lnSpcReduction="10000"/>
          </a:bodyPr>
          <a:lstStyle/>
          <a:p>
            <a:pPr algn="just"/>
            <a:r>
              <a:rPr lang="el-GR" dirty="0"/>
              <a:t>Ο τρίτος λόγος που καθιστά αναγκαία την ύπαρξη της φορολογίας και του φορολογικού συστήματος είναι η ανάγκη να επηρεάσει το φορολογικό σύστημα την οικονομική και κοινωνική ανάπτυξη με το πέρασμα των ετών. </a:t>
            </a:r>
          </a:p>
          <a:p>
            <a:pPr algn="just"/>
            <a:r>
              <a:rPr lang="el-GR" dirty="0"/>
              <a:t>Είναι γεγονός, ότι το κράτος ενεργεί με τρόπο αρκετά πατερναλιστικό, έχοντας δηλαδή την πρόθεση να επηρεάσει τη συμπεριφορά των πολιτών προς μια ορισμένη κατεύθυνση. Μπορεί να συμβεί μέσω της μεταβολής των μεγεθών των συντελεστών που συνδέονται με τη φορολογία με το πέρασμα των ετών, όταν προσπαθείτε να αμβλύνει τον επιχειρηματικό κύκλο (</a:t>
            </a:r>
            <a:r>
              <a:rPr lang="en" dirty="0"/>
              <a:t>Gash, 2011).</a:t>
            </a:r>
            <a:endParaRPr lang="el-GR" dirty="0"/>
          </a:p>
        </p:txBody>
      </p:sp>
    </p:spTree>
    <p:extLst>
      <p:ext uri="{BB962C8B-B14F-4D97-AF65-F5344CB8AC3E}">
        <p14:creationId xmlns:p14="http://schemas.microsoft.com/office/powerpoint/2010/main" val="84110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2DD0C99-B31E-A41C-E018-7D4E5C719D8F}"/>
              </a:ext>
            </a:extLst>
          </p:cNvPr>
          <p:cNvSpPr>
            <a:spLocks noGrp="1"/>
          </p:cNvSpPr>
          <p:nvPr>
            <p:ph type="title"/>
          </p:nvPr>
        </p:nvSpPr>
        <p:spPr>
          <a:xfrm>
            <a:off x="1043631" y="809898"/>
            <a:ext cx="9942716" cy="1554480"/>
          </a:xfrm>
        </p:spPr>
        <p:txBody>
          <a:bodyPr anchor="ctr">
            <a:normAutofit/>
          </a:bodyPr>
          <a:lstStyle/>
          <a:p>
            <a:r>
              <a:rPr lang="en" sz="4800"/>
              <a:t>Representation</a:t>
            </a:r>
            <a:endParaRPr lang="el-GR" sz="4800"/>
          </a:p>
        </p:txBody>
      </p:sp>
      <p:sp>
        <p:nvSpPr>
          <p:cNvPr id="3" name="Θέση περιεχομένου 2">
            <a:extLst>
              <a:ext uri="{FF2B5EF4-FFF2-40B4-BE49-F238E27FC236}">
                <a16:creationId xmlns:a16="http://schemas.microsoft.com/office/drawing/2014/main" id="{65E2AB69-0358-91A5-5C11-0EB7E0BDDA45}"/>
              </a:ext>
            </a:extLst>
          </p:cNvPr>
          <p:cNvSpPr>
            <a:spLocks noGrp="1"/>
          </p:cNvSpPr>
          <p:nvPr>
            <p:ph idx="1"/>
          </p:nvPr>
        </p:nvSpPr>
        <p:spPr>
          <a:xfrm>
            <a:off x="1045028" y="3017522"/>
            <a:ext cx="9941319" cy="3124658"/>
          </a:xfrm>
        </p:spPr>
        <p:txBody>
          <a:bodyPr anchor="ctr">
            <a:normAutofit/>
          </a:bodyPr>
          <a:lstStyle/>
          <a:p>
            <a:r>
              <a:rPr lang="el-GR" sz="2400"/>
              <a:t>Η εκπροσώπηση φορολογικού ελέγχου ή υπεράσπιση ελέγχου (</a:t>
            </a:r>
            <a:r>
              <a:rPr lang="en" sz="2400"/>
              <a:t>Representation) </a:t>
            </a:r>
            <a:r>
              <a:rPr lang="el-GR" sz="2400"/>
              <a:t>έχει να κάνει με το ότι η φορολογία αντιπροσωπεύει τη λογοδοσία καθώς επίσης και μια περισσότερο βελτιωμένη διακυβέρνηση (</a:t>
            </a:r>
            <a:r>
              <a:rPr lang="en" sz="2400"/>
              <a:t>Ihori, 1991).</a:t>
            </a:r>
            <a:endParaRPr lang="el-GR"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887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C54475-0362-259D-7228-C1013D943F0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2DE0655-8CB2-6AE6-7BC6-8F2D01BA3546}"/>
              </a:ext>
            </a:extLst>
          </p:cNvPr>
          <p:cNvSpPr>
            <a:spLocks noGrp="1"/>
          </p:cNvSpPr>
          <p:nvPr>
            <p:ph idx="1"/>
          </p:nvPr>
        </p:nvSpPr>
        <p:spPr/>
        <p:txBody>
          <a:bodyPr/>
          <a:lstStyle/>
          <a:p>
            <a:pPr algn="just"/>
            <a:r>
              <a:rPr lang="el-GR" dirty="0"/>
              <a:t>Οι φόροι θα πρέπει να επηρεάζουν με τέτοιο τρόπο το πεδίο της συμπεριφοράς των καταναλωτών, των επιχειρήσεων, αλλά και των μισθωτών, έτσι ώστε να αποκλείονται από την εμφάνισή τους φαινόμενα όπως η βραδύτερη ανάπτυξη, φορολογική απάτη ή φοροδιαφυγή (</a:t>
            </a:r>
            <a:r>
              <a:rPr lang="en" dirty="0"/>
              <a:t>Gash, 2011).</a:t>
            </a:r>
            <a:endParaRPr lang="el-GR" dirty="0"/>
          </a:p>
        </p:txBody>
      </p:sp>
    </p:spTree>
    <p:extLst>
      <p:ext uri="{BB962C8B-B14F-4D97-AF65-F5344CB8AC3E}">
        <p14:creationId xmlns:p14="http://schemas.microsoft.com/office/powerpoint/2010/main" val="2783864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F3E1E8-470F-D9A1-15F6-826B6FAF5140}"/>
              </a:ext>
            </a:extLst>
          </p:cNvPr>
          <p:cNvSpPr>
            <a:spLocks noGrp="1"/>
          </p:cNvSpPr>
          <p:nvPr>
            <p:ph type="title"/>
          </p:nvPr>
        </p:nvSpPr>
        <p:spPr>
          <a:xfrm>
            <a:off x="808638" y="386930"/>
            <a:ext cx="9236700" cy="1188950"/>
          </a:xfrm>
        </p:spPr>
        <p:txBody>
          <a:bodyPr anchor="b">
            <a:normAutofit/>
          </a:bodyPr>
          <a:lstStyle/>
          <a:p>
            <a:r>
              <a:rPr lang="el-GR" sz="5000"/>
              <a:t>Οι βασικές λειτουργίες των φόρων</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650FD95-0D4F-E1F9-AA2D-AEEAA99563D9}"/>
              </a:ext>
            </a:extLst>
          </p:cNvPr>
          <p:cNvSpPr>
            <a:spLocks noGrp="1"/>
          </p:cNvSpPr>
          <p:nvPr>
            <p:ph idx="1"/>
          </p:nvPr>
        </p:nvSpPr>
        <p:spPr>
          <a:xfrm>
            <a:off x="793660" y="2599509"/>
            <a:ext cx="10143668" cy="3435531"/>
          </a:xfrm>
        </p:spPr>
        <p:txBody>
          <a:bodyPr anchor="ctr">
            <a:normAutofit/>
          </a:bodyPr>
          <a:lstStyle/>
          <a:p>
            <a:r>
              <a:rPr lang="el-GR" sz="2400"/>
              <a:t>Οι φόροι επιτελούν τρεις βασικές λειτουργίες. </a:t>
            </a:r>
          </a:p>
          <a:p>
            <a:pPr marL="0" indent="0">
              <a:buNone/>
            </a:pPr>
            <a:endParaRPr lang="el-GR" sz="2400"/>
          </a:p>
        </p:txBody>
      </p:sp>
    </p:spTree>
    <p:extLst>
      <p:ext uri="{BB962C8B-B14F-4D97-AF65-F5344CB8AC3E}">
        <p14:creationId xmlns:p14="http://schemas.microsoft.com/office/powerpoint/2010/main" val="422143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FD3F149-15A8-4D0B-04A0-4F700529A71A}"/>
              </a:ext>
            </a:extLst>
          </p:cNvPr>
          <p:cNvSpPr>
            <a:spLocks noGrp="1"/>
          </p:cNvSpPr>
          <p:nvPr>
            <p:ph type="title"/>
          </p:nvPr>
        </p:nvSpPr>
        <p:spPr>
          <a:xfrm>
            <a:off x="1153618" y="1239927"/>
            <a:ext cx="4008586" cy="4680583"/>
          </a:xfrm>
        </p:spPr>
        <p:txBody>
          <a:bodyPr anchor="ctr">
            <a:normAutofit/>
          </a:bodyPr>
          <a:lstStyle/>
          <a:p>
            <a:r>
              <a:rPr lang="el-GR" sz="5200"/>
              <a:t>Ταμιευτική Λειτουργία</a:t>
            </a:r>
          </a:p>
        </p:txBody>
      </p:sp>
      <p:sp>
        <p:nvSpPr>
          <p:cNvPr id="3" name="Θέση περιεχομένου 2">
            <a:extLst>
              <a:ext uri="{FF2B5EF4-FFF2-40B4-BE49-F238E27FC236}">
                <a16:creationId xmlns:a16="http://schemas.microsoft.com/office/drawing/2014/main" id="{3E38F047-C869-DDBD-346C-748E68F51048}"/>
              </a:ext>
            </a:extLst>
          </p:cNvPr>
          <p:cNvSpPr>
            <a:spLocks noGrp="1"/>
          </p:cNvSpPr>
          <p:nvPr>
            <p:ph idx="1"/>
          </p:nvPr>
        </p:nvSpPr>
        <p:spPr>
          <a:xfrm>
            <a:off x="6291923" y="1239927"/>
            <a:ext cx="4971824" cy="4680583"/>
          </a:xfrm>
        </p:spPr>
        <p:txBody>
          <a:bodyPr anchor="ctr">
            <a:normAutofit/>
          </a:bodyPr>
          <a:lstStyle/>
          <a:p>
            <a:r>
              <a:rPr lang="el-GR" sz="2000"/>
              <a:t>Οι φόροι αποτελούν ένα αναγκαστικό μέσο μετάθεσης πόρων από τον ιδιωτικό στο δημόσιο τομέα, έτσι ώστε να μπορούν οι δημόσιοι φορείς να χρηματοδοτούν τις δαπάνες τους και να παρέχουν τις υπηρεσίες τους δωρεάν στο κοινωνικό σύνολο.</a:t>
            </a:r>
          </a:p>
          <a:p>
            <a:r>
              <a:rPr lang="el-GR" sz="2000"/>
              <a:t> Η λειτουργία αυτή των φόρων είναι γνωστή ως </a:t>
            </a:r>
            <a:r>
              <a:rPr lang="el-GR" sz="2000" b="1"/>
              <a:t>ταμιευτική λειτουργία </a:t>
            </a:r>
            <a:r>
              <a:rPr lang="el-GR" sz="2000"/>
              <a:t>ή ταμιευτικός σκοπός των φόρων. </a:t>
            </a:r>
          </a:p>
          <a:p>
            <a:r>
              <a:rPr lang="el-GR" sz="2000"/>
              <a:t>Η λειτουργία αυτή είναι ίσως η βασικότερη λειτουργία των φόρων, δεν είναι όμως η μοναδική τους λειτουργία. </a:t>
            </a:r>
          </a:p>
        </p:txBody>
      </p:sp>
    </p:spTree>
    <p:extLst>
      <p:ext uri="{BB962C8B-B14F-4D97-AF65-F5344CB8AC3E}">
        <p14:creationId xmlns:p14="http://schemas.microsoft.com/office/powerpoint/2010/main" val="119874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4" descr="Εικόνα που περιέχει κείμενο, λογισμικό, διάγραμμα, εικονίδιο υπολογιστή&#10;&#10;Περιγραφή που δημιουργήθηκε αυτόματα">
            <a:extLst>
              <a:ext uri="{FF2B5EF4-FFF2-40B4-BE49-F238E27FC236}">
                <a16:creationId xmlns:a16="http://schemas.microsoft.com/office/drawing/2014/main" id="{289B264C-96BF-58D3-A20A-A6A730C870B7}"/>
              </a:ext>
            </a:extLst>
          </p:cNvPr>
          <p:cNvPicPr>
            <a:picLocks noGrp="1" noChangeAspect="1"/>
          </p:cNvPicPr>
          <p:nvPr>
            <p:ph idx="1"/>
          </p:nvPr>
        </p:nvPicPr>
        <p:blipFill rotWithShape="1">
          <a:blip r:embed="rId2"/>
          <a:srcRect l="25408" t="22076" r="8153" b="12153"/>
          <a:stretch/>
        </p:blipFill>
        <p:spPr>
          <a:xfrm>
            <a:off x="1477563" y="457200"/>
            <a:ext cx="9236874" cy="5943600"/>
          </a:xfrm>
          <a:prstGeom prst="rect">
            <a:avLst/>
          </a:prstGeom>
        </p:spPr>
      </p:pic>
    </p:spTree>
    <p:extLst>
      <p:ext uri="{BB962C8B-B14F-4D97-AF65-F5344CB8AC3E}">
        <p14:creationId xmlns:p14="http://schemas.microsoft.com/office/powerpoint/2010/main" val="215642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D15467B-1BE1-AD86-15D0-A9A4BECC1D46}"/>
              </a:ext>
            </a:extLst>
          </p:cNvPr>
          <p:cNvSpPr>
            <a:spLocks noGrp="1"/>
          </p:cNvSpPr>
          <p:nvPr>
            <p:ph type="title"/>
          </p:nvPr>
        </p:nvSpPr>
        <p:spPr>
          <a:xfrm>
            <a:off x="1153618" y="1239927"/>
            <a:ext cx="4008586" cy="4680583"/>
          </a:xfrm>
        </p:spPr>
        <p:txBody>
          <a:bodyPr anchor="ctr">
            <a:normAutofit/>
          </a:bodyPr>
          <a:lstStyle/>
          <a:p>
            <a:r>
              <a:rPr lang="el-GR" sz="5200"/>
              <a:t>Οικονομική Λειτουργία</a:t>
            </a:r>
          </a:p>
        </p:txBody>
      </p:sp>
      <p:sp>
        <p:nvSpPr>
          <p:cNvPr id="3" name="Θέση περιεχομένου 2">
            <a:extLst>
              <a:ext uri="{FF2B5EF4-FFF2-40B4-BE49-F238E27FC236}">
                <a16:creationId xmlns:a16="http://schemas.microsoft.com/office/drawing/2014/main" id="{92F77D9F-DF46-E6E8-9479-7C90B5D24180}"/>
              </a:ext>
            </a:extLst>
          </p:cNvPr>
          <p:cNvSpPr>
            <a:spLocks noGrp="1"/>
          </p:cNvSpPr>
          <p:nvPr>
            <p:ph idx="1"/>
          </p:nvPr>
        </p:nvSpPr>
        <p:spPr>
          <a:xfrm>
            <a:off x="6291923" y="1239927"/>
            <a:ext cx="4971824" cy="4680583"/>
          </a:xfrm>
        </p:spPr>
        <p:txBody>
          <a:bodyPr anchor="ctr">
            <a:normAutofit/>
          </a:bodyPr>
          <a:lstStyle/>
          <a:p>
            <a:r>
              <a:rPr lang="el-GR" sz="2000"/>
              <a:t>Η </a:t>
            </a:r>
            <a:r>
              <a:rPr lang="el-GR" sz="2000" b="1"/>
              <a:t>οικονομική λειτουργία </a:t>
            </a:r>
            <a:r>
              <a:rPr lang="el-GR" sz="2000"/>
              <a:t>των φόρων αναφέρεται στη χρησιμοποίησή τους ως μέσων άσκησης οικονομικής πολιτικής, λ.χ. ανακατανομής των πόρων στατικά, δηλαδή ανάμεσα στα διάφορα αγαθά και τις υπηρεσίες, σταθεροποίησης της οικονομίας σε επίπεδο πλήρους απασχόλησης, καταπολέμησης της ανεργίας και του πληθωρισμού, και προώθησης της οικονομικής ανάπτυξης μιας χώρας. </a:t>
            </a:r>
          </a:p>
        </p:txBody>
      </p:sp>
    </p:spTree>
    <p:extLst>
      <p:ext uri="{BB962C8B-B14F-4D97-AF65-F5344CB8AC3E}">
        <p14:creationId xmlns:p14="http://schemas.microsoft.com/office/powerpoint/2010/main" val="1550663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B85C338-7C98-3418-6FF4-3CB00BE79D68}"/>
              </a:ext>
            </a:extLst>
          </p:cNvPr>
          <p:cNvSpPr>
            <a:spLocks noGrp="1"/>
          </p:cNvSpPr>
          <p:nvPr>
            <p:ph type="title"/>
          </p:nvPr>
        </p:nvSpPr>
        <p:spPr>
          <a:xfrm>
            <a:off x="1153618" y="1239927"/>
            <a:ext cx="4008586" cy="4680583"/>
          </a:xfrm>
        </p:spPr>
        <p:txBody>
          <a:bodyPr anchor="ctr">
            <a:normAutofit/>
          </a:bodyPr>
          <a:lstStyle/>
          <a:p>
            <a:r>
              <a:rPr lang="el-GR" sz="5200"/>
              <a:t>Κοινωνική Λειτουργία</a:t>
            </a:r>
          </a:p>
        </p:txBody>
      </p:sp>
      <p:sp>
        <p:nvSpPr>
          <p:cNvPr id="3" name="Θέση περιεχομένου 2">
            <a:extLst>
              <a:ext uri="{FF2B5EF4-FFF2-40B4-BE49-F238E27FC236}">
                <a16:creationId xmlns:a16="http://schemas.microsoft.com/office/drawing/2014/main" id="{643791DF-C5BF-FA6E-27D9-98944FC9616D}"/>
              </a:ext>
            </a:extLst>
          </p:cNvPr>
          <p:cNvSpPr>
            <a:spLocks noGrp="1"/>
          </p:cNvSpPr>
          <p:nvPr>
            <p:ph idx="1"/>
          </p:nvPr>
        </p:nvSpPr>
        <p:spPr>
          <a:xfrm>
            <a:off x="6291923" y="1239927"/>
            <a:ext cx="4971824" cy="4680583"/>
          </a:xfrm>
        </p:spPr>
        <p:txBody>
          <a:bodyPr anchor="ctr">
            <a:normAutofit/>
          </a:bodyPr>
          <a:lstStyle/>
          <a:p>
            <a:r>
              <a:rPr lang="el-GR" sz="2000" dirty="0"/>
              <a:t>Τρίτον, η κοινωνική λειτουργία των φόρων που αναφέρεται στην χρησιμοποίηση τους ως μέσων άσκησης κοινωνικής πολιτικής, δηλαδή για την βελτίωση της διανομής του εισοδήματος και του πλούτου που να ανταποκρίνεται στις αντιλήψεις της κοινωνίας περί κοινωνικής δικαιοσύνης.</a:t>
            </a:r>
          </a:p>
        </p:txBody>
      </p:sp>
    </p:spTree>
    <p:extLst>
      <p:ext uri="{BB962C8B-B14F-4D97-AF65-F5344CB8AC3E}">
        <p14:creationId xmlns:p14="http://schemas.microsoft.com/office/powerpoint/2010/main" val="1600348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91BB36-7F9C-3ED8-2FA0-16DC9E217A12}"/>
              </a:ext>
            </a:extLst>
          </p:cNvPr>
          <p:cNvSpPr>
            <a:spLocks noGrp="1"/>
          </p:cNvSpPr>
          <p:nvPr>
            <p:ph type="title"/>
          </p:nvPr>
        </p:nvSpPr>
        <p:spPr>
          <a:xfrm>
            <a:off x="808638" y="386930"/>
            <a:ext cx="9236700" cy="1188950"/>
          </a:xfrm>
        </p:spPr>
        <p:txBody>
          <a:bodyPr anchor="b">
            <a:normAutofit/>
          </a:bodyPr>
          <a:lstStyle/>
          <a:p>
            <a:r>
              <a:rPr lang="el-GR" sz="5400"/>
              <a:t>Η φορολογική βάση</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51A38E0-3E5A-6AA5-4228-B379F8DAF6AB}"/>
              </a:ext>
            </a:extLst>
          </p:cNvPr>
          <p:cNvSpPr>
            <a:spLocks noGrp="1"/>
          </p:cNvSpPr>
          <p:nvPr>
            <p:ph idx="1"/>
          </p:nvPr>
        </p:nvSpPr>
        <p:spPr>
          <a:xfrm>
            <a:off x="793660" y="2599509"/>
            <a:ext cx="10143668" cy="3435531"/>
          </a:xfrm>
        </p:spPr>
        <p:txBody>
          <a:bodyPr anchor="ctr">
            <a:normAutofit/>
          </a:bodyPr>
          <a:lstStyle/>
          <a:p>
            <a:r>
              <a:rPr lang="el-GR" sz="1700" dirty="0"/>
              <a:t>Φορολογική βάση είναι το μέγεθος με βάση το οποίο υπολογίζεται η φορολογική υποχρέωση, δηλαδή το ποσό φόρου που πρέπει να καταβάλει ο φορολογούμενος. </a:t>
            </a:r>
          </a:p>
          <a:p>
            <a:r>
              <a:rPr lang="el-GR" sz="1700" dirty="0"/>
              <a:t>Ως φορολογική βάση μπορεί να χρησιμοποιηθεί οποιοδήποτε χαρακτηριστικό γνώρισμα των φορολογουμένων, οικονομικό ή και μη οικονομικό. Στην αρχαιότητα λ.χ. χρησιμοποιούνταν διάφορα χαρακτηριστικά των φορολογουμένων ως βάση για τον υπολογισμό της φορολογικής τους υποχρέωσης. </a:t>
            </a:r>
          </a:p>
          <a:p>
            <a:r>
              <a:rPr lang="el-GR" sz="1700" dirty="0"/>
              <a:t>Ορισμένα από αυτά ήταν οικονομικά στοιχεία, όπως λ.χ. το μέγεθος της περιουσίας τους, ενώ άλλα δεν είχαν απόλυτα οικονομικό χαρακτήρα, όπως λ.χ. ο αριθμός των παραθυριών του σπιτιού ενός φορολογουμένου ή ακόμη και η ίδια η ύπαρξή του στη ζωή. </a:t>
            </a:r>
          </a:p>
          <a:p>
            <a:r>
              <a:rPr lang="el-GR" sz="1700" dirty="0"/>
              <a:t>Σήμερα όμως ως φορολογική βάση χρησιμοποιούνται συνήθως διάφορα οικονομικά χαρακτηριστικά του φορολογουμένου και ιδιαίτερα το εισόδημα, η περιουσία και η δαπάνη, ειδικότερα μάλιστα η καταναλωτική δαπάνη.</a:t>
            </a:r>
          </a:p>
        </p:txBody>
      </p:sp>
    </p:spTree>
    <p:extLst>
      <p:ext uri="{BB962C8B-B14F-4D97-AF65-F5344CB8AC3E}">
        <p14:creationId xmlns:p14="http://schemas.microsoft.com/office/powerpoint/2010/main" val="573104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B3357F-ED29-66F3-4D2E-99713580DE7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FC3843E-20F7-B63C-91A8-AB7C6A0CE284}"/>
              </a:ext>
            </a:extLst>
          </p:cNvPr>
          <p:cNvSpPr>
            <a:spLocks noGrp="1"/>
          </p:cNvSpPr>
          <p:nvPr>
            <p:ph idx="1"/>
          </p:nvPr>
        </p:nvSpPr>
        <p:spPr/>
        <p:txBody>
          <a:bodyPr>
            <a:normAutofit/>
          </a:bodyPr>
          <a:lstStyle/>
          <a:p>
            <a:pPr algn="just"/>
            <a:r>
              <a:rPr lang="el-GR" dirty="0"/>
              <a:t>Στη θεωρία υπάρχει σημαντική διαμάχη σχετικά με το ποιο από τα τρία αυτά στοιχεία αποτελεί την καλύτερη βάση για τον υπολογισμό των φόρων και οδηγεί σε δικαιότερη κατανομή της επιβάρυνσης, που, όπως θα δούμε, προκαλούν οι φόροι.</a:t>
            </a:r>
          </a:p>
          <a:p>
            <a:pPr marL="0" indent="0">
              <a:buNone/>
            </a:pPr>
            <a:endParaRPr lang="el-GR" dirty="0"/>
          </a:p>
        </p:txBody>
      </p:sp>
    </p:spTree>
    <p:extLst>
      <p:ext uri="{BB962C8B-B14F-4D97-AF65-F5344CB8AC3E}">
        <p14:creationId xmlns:p14="http://schemas.microsoft.com/office/powerpoint/2010/main" val="195859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2C4F95-4116-EA18-E956-CD78A9E6627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7D4F4E1-5445-6FD1-D838-4061EB1CA8AC}"/>
              </a:ext>
            </a:extLst>
          </p:cNvPr>
          <p:cNvSpPr>
            <a:spLocks noGrp="1"/>
          </p:cNvSpPr>
          <p:nvPr>
            <p:ph idx="1"/>
          </p:nvPr>
        </p:nvSpPr>
        <p:spPr/>
        <p:txBody>
          <a:bodyPr>
            <a:normAutofit/>
          </a:bodyPr>
          <a:lstStyle/>
          <a:p>
            <a:pPr algn="just"/>
            <a:r>
              <a:rPr lang="el-GR" dirty="0"/>
              <a:t>Η περιουσία </a:t>
            </a:r>
            <a:r>
              <a:rPr lang="el-GR" dirty="0" err="1"/>
              <a:t>χρησιμοποιόταν</a:t>
            </a:r>
            <a:r>
              <a:rPr lang="el-GR" dirty="0"/>
              <a:t> ως κύρια βάση της φορολογίας κατά την περίοδο πριν από τη βιομηχανική επανάσταση. </a:t>
            </a:r>
          </a:p>
          <a:p>
            <a:pPr algn="just"/>
            <a:r>
              <a:rPr lang="el-GR" dirty="0"/>
              <a:t>Κατά την περίοδο αυτή, η περιουσία αποτελούσε την κύρια πηγή εισοδήματος και έδειχνε επομένως το μέγεθος της οικονομικής ευημερίας των πολιτών. </a:t>
            </a:r>
          </a:p>
          <a:p>
            <a:pPr algn="just"/>
            <a:r>
              <a:rPr lang="el-GR" dirty="0"/>
              <a:t>Γι’ αυτό εθεωρείτο ως το ικανοποιητικότερο οικονομικό μέγεθος για τον υπολογισμό της φορολογικής υποχρέωσης των πολιτών. </a:t>
            </a:r>
          </a:p>
          <a:p>
            <a:pPr marL="0" indent="0" algn="just">
              <a:buNone/>
            </a:pPr>
            <a:endParaRPr lang="el-GR" dirty="0"/>
          </a:p>
          <a:p>
            <a:endParaRPr lang="el-GR" dirty="0"/>
          </a:p>
        </p:txBody>
      </p:sp>
    </p:spTree>
    <p:extLst>
      <p:ext uri="{BB962C8B-B14F-4D97-AF65-F5344CB8AC3E}">
        <p14:creationId xmlns:p14="http://schemas.microsoft.com/office/powerpoint/2010/main" val="2485970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7FA3EA-4EB6-296B-FF78-C0482A52EA3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243948D-2EFE-EC25-73DF-589F90F4FD1D}"/>
              </a:ext>
            </a:extLst>
          </p:cNvPr>
          <p:cNvSpPr>
            <a:spLocks noGrp="1"/>
          </p:cNvSpPr>
          <p:nvPr>
            <p:ph idx="1"/>
          </p:nvPr>
        </p:nvSpPr>
        <p:spPr/>
        <p:txBody>
          <a:bodyPr/>
          <a:lstStyle/>
          <a:p>
            <a:pPr algn="just"/>
            <a:r>
              <a:rPr lang="el-GR" dirty="0"/>
              <a:t>Μετά από την περίοδο αυτή όμως, οπόταν αναπτύχθηκαν ο δευτερογενής και ο τριτογενής τομέας της οικονομίας και το εισόδημα από εργασία πήρε την κύρια θέση στο συνολικό εισόδημα, η περιουσία έπαυσε να αποτελεί το πλέον πρόσφορο μέγεθος για τον υπολογισμό των φόρων και τη θέση της πήρε το εισόδημα.</a:t>
            </a:r>
          </a:p>
        </p:txBody>
      </p:sp>
    </p:spTree>
    <p:extLst>
      <p:ext uri="{BB962C8B-B14F-4D97-AF65-F5344CB8AC3E}">
        <p14:creationId xmlns:p14="http://schemas.microsoft.com/office/powerpoint/2010/main" val="47603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CC7016-7EF3-280E-C141-C1075FB3588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4BB2905-DFD8-91C5-4A75-8E75B8FEE10A}"/>
              </a:ext>
            </a:extLst>
          </p:cNvPr>
          <p:cNvSpPr>
            <a:spLocks noGrp="1"/>
          </p:cNvSpPr>
          <p:nvPr>
            <p:ph idx="1"/>
          </p:nvPr>
        </p:nvSpPr>
        <p:spPr/>
        <p:txBody>
          <a:bodyPr>
            <a:normAutofit lnSpcReduction="10000"/>
          </a:bodyPr>
          <a:lstStyle/>
          <a:p>
            <a:pPr algn="just"/>
            <a:r>
              <a:rPr lang="el-GR" dirty="0"/>
              <a:t>Σήμερα πλέον γίνεται δεκτό από την πλειοψηφία των θεωρητικών της Δημόσιας Οικονομικής ότι το εισόδημα πρέπει να χρησιμοποιείται πρωταρχικά ως βάση για τον υπολογισμό της φορο­λογικής υποχρέωσης, γιατί αποτελεί τον κύριο δείκτη της οικονομικής ευμάρειας και επομένως της δυνατότητας των φορολογουμένων να συμβάλλουν στη χρηματοδότηση των δημόσιων δαπανών, θα πρέπει όμως συμπληρωματικά να χρησιμοποιείται και η περιουσία. </a:t>
            </a:r>
          </a:p>
          <a:p>
            <a:pPr algn="just"/>
            <a:r>
              <a:rPr lang="el-GR" dirty="0"/>
              <a:t>Αυτό είναι ορθό, γιατί αν έχουμε δύο φορολογουμένους με το ίδιο εισόδημα, αλλά ο ένας έχει περιουσία και ο άλλος δεν έχει, ο πρώτος μπορεί να συμβάλλει περισσότερο στη χρηματοδότηση των δημόσιων δαπανών.</a:t>
            </a:r>
          </a:p>
        </p:txBody>
      </p:sp>
    </p:spTree>
    <p:extLst>
      <p:ext uri="{BB962C8B-B14F-4D97-AF65-F5344CB8AC3E}">
        <p14:creationId xmlns:p14="http://schemas.microsoft.com/office/powerpoint/2010/main" val="20450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AA708-707F-8AA6-FB27-4BDC2940C4D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65ECAEF-51C8-D9C1-EA14-3D14A77611CB}"/>
              </a:ext>
            </a:extLst>
          </p:cNvPr>
          <p:cNvSpPr>
            <a:spLocks noGrp="1"/>
          </p:cNvSpPr>
          <p:nvPr>
            <p:ph idx="1"/>
          </p:nvPr>
        </p:nvSpPr>
        <p:spPr/>
        <p:txBody>
          <a:bodyPr>
            <a:normAutofit/>
          </a:bodyPr>
          <a:lstStyle/>
          <a:p>
            <a:pPr algn="just"/>
            <a:r>
              <a:rPr lang="el-GR" dirty="0"/>
              <a:t>Εξάλλου, πολλοί θεωρητικοί υποστηρίζουν ότι η δαπάνη και μάλιστα η καταναλωτική δαπάνη πρέπει να χρησιμοποιείται πρωταρχικά ως βάση για τον υπολογισμό της φορολογικής υποχρέωσης. </a:t>
            </a:r>
          </a:p>
          <a:p>
            <a:pPr algn="just"/>
            <a:r>
              <a:rPr lang="el-GR" dirty="0"/>
              <a:t>Τα επιχειρήματα που προβάλλονται είναι βασικά δύο:</a:t>
            </a:r>
          </a:p>
        </p:txBody>
      </p:sp>
    </p:spTree>
    <p:extLst>
      <p:ext uri="{BB962C8B-B14F-4D97-AF65-F5344CB8AC3E}">
        <p14:creationId xmlns:p14="http://schemas.microsoft.com/office/powerpoint/2010/main" val="2343668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3E64BED-90E8-CFD8-5A69-E70E6967FDCE}"/>
              </a:ext>
            </a:extLst>
          </p:cNvPr>
          <p:cNvSpPr>
            <a:spLocks noGrp="1"/>
          </p:cNvSpPr>
          <p:nvPr>
            <p:ph type="title"/>
          </p:nvPr>
        </p:nvSpPr>
        <p:spPr>
          <a:xfrm>
            <a:off x="1282963" y="1238080"/>
            <a:ext cx="9849751" cy="1349671"/>
          </a:xfrm>
        </p:spPr>
        <p:txBody>
          <a:bodyPr anchor="b">
            <a:normAutofit/>
          </a:bodyPr>
          <a:lstStyle/>
          <a:p>
            <a:endParaRPr lang="el-GR" sz="5400"/>
          </a:p>
        </p:txBody>
      </p:sp>
      <p:sp>
        <p:nvSpPr>
          <p:cNvPr id="3" name="Θέση περιεχομένου 2">
            <a:extLst>
              <a:ext uri="{FF2B5EF4-FFF2-40B4-BE49-F238E27FC236}">
                <a16:creationId xmlns:a16="http://schemas.microsoft.com/office/drawing/2014/main" id="{03578F6A-555F-B66E-F4B8-D382409A87BB}"/>
              </a:ext>
            </a:extLst>
          </p:cNvPr>
          <p:cNvSpPr>
            <a:spLocks noGrp="1"/>
          </p:cNvSpPr>
          <p:nvPr>
            <p:ph idx="1"/>
          </p:nvPr>
        </p:nvSpPr>
        <p:spPr>
          <a:xfrm>
            <a:off x="1289304" y="2902913"/>
            <a:ext cx="9849751" cy="3032168"/>
          </a:xfrm>
        </p:spPr>
        <p:txBody>
          <a:bodyPr anchor="ctr">
            <a:normAutofit/>
          </a:bodyPr>
          <a:lstStyle/>
          <a:p>
            <a:pPr>
              <a:buFont typeface="Wingdings" pitchFamily="2" charset="2"/>
              <a:buChar char="Ø"/>
            </a:pPr>
            <a:r>
              <a:rPr lang="el-GR" sz="1700" dirty="0"/>
              <a:t>Η κατανομή της φορολογικής επιβάρυνσης με βάση τη δαπάνη των καταναλωτών είναι δικαιότερη, γιατί η καταναλωτική δαπάνη δείχνει τι αποκομίζει κάθε πολίτης από την κοινωνία, ενώ το εισόδημα δείχνει τι συνεισφέρει κάθε πολίτης στο κοινωνικό σύνολο. </a:t>
            </a:r>
          </a:p>
          <a:p>
            <a:r>
              <a:rPr lang="el-GR" sz="1700" dirty="0"/>
              <a:t>Θα ήταν επομένως δικαιότερο οι πολίτες να επιβαρύνονται με το κόστος των δημόσιων δαπανών, ανάλογα με το τι αποκομίζει ο καθένας και όχι ανάλογα με εκείνο που συνεισφέρει στην ολότητα, </a:t>
            </a:r>
          </a:p>
          <a:p>
            <a:pPr>
              <a:buFont typeface="Wingdings" pitchFamily="2" charset="2"/>
              <a:buChar char="Ø"/>
            </a:pPr>
            <a:r>
              <a:rPr lang="el-GR" sz="1700" dirty="0"/>
              <a:t>Η δαπάνη των φορολογουμένων μπορεί να υπολογιστεί με μεγαλύτερη ακρίβεια, γιατί ορισμένες κατηγορίες εισοδήματος,</a:t>
            </a:r>
            <a:r>
              <a:rPr lang="en-US" sz="1700" dirty="0"/>
              <a:t> </a:t>
            </a:r>
            <a:r>
              <a:rPr lang="el-GR" sz="1700" dirty="0"/>
              <a:t>δεν μπορούν να υπολογιστούν με την ίδια ακρίβεια. </a:t>
            </a:r>
          </a:p>
          <a:p>
            <a:r>
              <a:rPr lang="el-GR" sz="1700" dirty="0"/>
              <a:t>Όταν όμως ως βάση για τον υπολογισμό των φόρων χρησιμοποιείται η δαπάνη, οι κατηγορίες αυτές εισοδήματος μπορεί να φορολογηθούν, γιατί η φορολογική υποχρέωση θα υπολογίζεται με βάση τη συνολική δαπάνη, ανεξάρτητα από την κατηγορία εισοδήματος από την οποία καλύπτεται.</a:t>
            </a:r>
          </a:p>
        </p:txBody>
      </p:sp>
    </p:spTree>
    <p:extLst>
      <p:ext uri="{BB962C8B-B14F-4D97-AF65-F5344CB8AC3E}">
        <p14:creationId xmlns:p14="http://schemas.microsoft.com/office/powerpoint/2010/main" val="227461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6A8E2AD-A57A-F7D1-DC82-7B45A4C8F20D}"/>
              </a:ext>
            </a:extLst>
          </p:cNvPr>
          <p:cNvSpPr>
            <a:spLocks noGrp="1"/>
          </p:cNvSpPr>
          <p:nvPr>
            <p:ph type="title"/>
          </p:nvPr>
        </p:nvSpPr>
        <p:spPr>
          <a:xfrm>
            <a:off x="808638" y="386930"/>
            <a:ext cx="9236700" cy="1188950"/>
          </a:xfrm>
        </p:spPr>
        <p:txBody>
          <a:bodyPr anchor="b">
            <a:normAutofit/>
          </a:bodyPr>
          <a:lstStyle/>
          <a:p>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438B35C-4E2F-5096-2E99-E641F8D8DEFD}"/>
              </a:ext>
            </a:extLst>
          </p:cNvPr>
          <p:cNvSpPr>
            <a:spLocks noGrp="1"/>
          </p:cNvSpPr>
          <p:nvPr>
            <p:ph idx="1"/>
          </p:nvPr>
        </p:nvSpPr>
        <p:spPr>
          <a:xfrm>
            <a:off x="793660" y="2599509"/>
            <a:ext cx="10143668" cy="3435531"/>
          </a:xfrm>
        </p:spPr>
        <p:txBody>
          <a:bodyPr anchor="ctr">
            <a:normAutofit/>
          </a:bodyPr>
          <a:lstStyle/>
          <a:p>
            <a:r>
              <a:rPr lang="el-GR" sz="2200"/>
              <a:t>Αντίθετα, όσοι υποστηρίζουν την άποψη ότι το εισόδημα θα πρέπει να αποτελεί την κυριότερη βάση των φόρων, ισχυρίζονται ότι το εισόδημα δείχνει το μέγεθος της αγοραστικής δύναμης που κατέχει κάθε φορολογούμενος και παριστάνει επομένως την ικανότητα καθενός να συνεισφέρει στην κάλυψη των δημόσιων δαπανών. </a:t>
            </a:r>
          </a:p>
          <a:p>
            <a:r>
              <a:rPr lang="el-GR" sz="2200"/>
              <a:t>Επιπλέον, υποστηρίζουν ότι όταν ως βάση χρησιμοποιείται η καταναλωτική δαπάνη, δεν υποβάλλονται στο φόρο οι αποταμιεύσεις, οι οποίες αποτελούν ένα μεγάλο μέρος του εισοδήματος των υψηλότερων εισοδηματικών τάξεων, πράγμα που θα οδηγούσε σε σχηματισμό περιουσιών και άνιση διανομή του πλούτου. </a:t>
            </a:r>
          </a:p>
        </p:txBody>
      </p:sp>
    </p:spTree>
    <p:extLst>
      <p:ext uri="{BB962C8B-B14F-4D97-AF65-F5344CB8AC3E}">
        <p14:creationId xmlns:p14="http://schemas.microsoft.com/office/powerpoint/2010/main" val="116178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9ACC26-808A-3FE7-C00B-C204B43E9924}"/>
              </a:ext>
            </a:extLst>
          </p:cNvPr>
          <p:cNvSpPr>
            <a:spLocks noGrp="1"/>
          </p:cNvSpPr>
          <p:nvPr>
            <p:ph type="title"/>
          </p:nvPr>
        </p:nvSpPr>
        <p:spPr/>
        <p:txBody>
          <a:bodyPr>
            <a:normAutofit fontScale="90000"/>
          </a:bodyPr>
          <a:lstStyle/>
          <a:p>
            <a:br>
              <a:rPr lang="el-GR" b="1" dirty="0">
                <a:effectLst/>
                <a:latin typeface="Helvetica" pitchFamily="2" charset="0"/>
              </a:rPr>
            </a:br>
            <a:r>
              <a:rPr lang="el-GR" b="1" dirty="0">
                <a:effectLst/>
                <a:latin typeface="Helvetica" pitchFamily="2" charset="0"/>
              </a:rPr>
              <a:t>Άμεση χρηματοδότηση/επένδυση </a:t>
            </a:r>
            <a:r>
              <a:rPr lang="en" b="1" dirty="0">
                <a:effectLst/>
                <a:latin typeface="Helvetica" pitchFamily="2" charset="0"/>
              </a:rPr>
              <a:t>direct</a:t>
            </a:r>
            <a:r>
              <a:rPr lang="el-GR" b="1" dirty="0">
                <a:effectLst/>
                <a:latin typeface="Helvetica" pitchFamily="2" charset="0"/>
              </a:rPr>
              <a:t> </a:t>
            </a:r>
            <a:r>
              <a:rPr lang="en" b="1" dirty="0">
                <a:effectLst/>
                <a:latin typeface="Helvetica" pitchFamily="2" charset="0"/>
              </a:rPr>
              <a:t>financing</a:t>
            </a:r>
            <a:br>
              <a:rPr lang="en" dirty="0">
                <a:effectLst/>
                <a:latin typeface="Helvetica" pitchFamily="2" charset="0"/>
              </a:rPr>
            </a:br>
            <a:endParaRPr lang="el-GR" dirty="0"/>
          </a:p>
        </p:txBody>
      </p:sp>
      <p:sp>
        <p:nvSpPr>
          <p:cNvPr id="3" name="Θέση περιεχομένου 2">
            <a:extLst>
              <a:ext uri="{FF2B5EF4-FFF2-40B4-BE49-F238E27FC236}">
                <a16:creationId xmlns:a16="http://schemas.microsoft.com/office/drawing/2014/main" id="{B49257AF-CC9D-6930-9198-9902949D1BB2}"/>
              </a:ext>
            </a:extLst>
          </p:cNvPr>
          <p:cNvSpPr>
            <a:spLocks noGrp="1"/>
          </p:cNvSpPr>
          <p:nvPr>
            <p:ph idx="1"/>
          </p:nvPr>
        </p:nvSpPr>
        <p:spPr/>
        <p:txBody>
          <a:bodyPr/>
          <a:lstStyle/>
          <a:p>
            <a:pPr marL="0" indent="0">
              <a:buNone/>
            </a:pPr>
            <a:br>
              <a:rPr lang="el-GR" dirty="0">
                <a:effectLst/>
                <a:latin typeface="Arial" panose="020B0604020202020204" pitchFamily="34" charset="0"/>
              </a:rPr>
            </a:br>
            <a:endParaRPr lang="el-GR" dirty="0">
              <a:effectLst/>
              <a:latin typeface="Arial" panose="020B0604020202020204" pitchFamily="34" charset="0"/>
            </a:endParaRPr>
          </a:p>
          <a:p>
            <a:pPr marL="0" indent="0">
              <a:buNone/>
            </a:pPr>
            <a:r>
              <a:rPr lang="el-GR" b="1" dirty="0">
                <a:effectLst/>
                <a:latin typeface="Helvetica" pitchFamily="2" charset="0"/>
              </a:rPr>
              <a:t>Άμεση χρηματοδότηση/επένδυση </a:t>
            </a:r>
            <a:r>
              <a:rPr lang="el-GR" dirty="0">
                <a:effectLst/>
                <a:latin typeface="Helvetica" pitchFamily="2" charset="0"/>
              </a:rPr>
              <a:t>Στην περίπτωση αυτή η πλεονασματική οικονομική μονάδα επενδύει απευθείας στα αξιόγραφα που εκδίδει η ελλειμματική οικονομική μονάδα</a:t>
            </a:r>
          </a:p>
          <a:p>
            <a:pPr algn="just"/>
            <a:r>
              <a:rPr lang="el-GR" dirty="0">
                <a:effectLst/>
                <a:latin typeface="Helvetica" pitchFamily="2" charset="0"/>
              </a:rPr>
              <a:t>Παραδείγματα της επένδυσης αυτής αποτελούν η αγορά μετοχών, ομολογιών, εντόκων γραμματίων τα οποία εκδίδονται από την κάθε οικονομική μονάδα</a:t>
            </a:r>
          </a:p>
          <a:p>
            <a:endParaRPr lang="el-GR" dirty="0"/>
          </a:p>
        </p:txBody>
      </p:sp>
    </p:spTree>
    <p:extLst>
      <p:ext uri="{BB962C8B-B14F-4D97-AF65-F5344CB8AC3E}">
        <p14:creationId xmlns:p14="http://schemas.microsoft.com/office/powerpoint/2010/main" val="1810298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F188411-E372-1FF4-BF43-B73C1C87DC8C}"/>
              </a:ext>
            </a:extLst>
          </p:cNvPr>
          <p:cNvSpPr>
            <a:spLocks noGrp="1"/>
          </p:cNvSpPr>
          <p:nvPr>
            <p:ph type="title"/>
          </p:nvPr>
        </p:nvSpPr>
        <p:spPr>
          <a:xfrm>
            <a:off x="808638" y="386930"/>
            <a:ext cx="9236700" cy="1188950"/>
          </a:xfrm>
        </p:spPr>
        <p:txBody>
          <a:bodyPr anchor="b">
            <a:normAutofit/>
          </a:bodyPr>
          <a:lstStyle/>
          <a:p>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A9E0408-BE19-F4C5-07E6-A270211333A7}"/>
              </a:ext>
            </a:extLst>
          </p:cNvPr>
          <p:cNvSpPr>
            <a:spLocks noGrp="1"/>
          </p:cNvSpPr>
          <p:nvPr>
            <p:ph idx="1"/>
          </p:nvPr>
        </p:nvSpPr>
        <p:spPr>
          <a:xfrm>
            <a:off x="793660" y="2599509"/>
            <a:ext cx="10143668" cy="3435531"/>
          </a:xfrm>
        </p:spPr>
        <p:txBody>
          <a:bodyPr anchor="ctr">
            <a:normAutofit/>
          </a:bodyPr>
          <a:lstStyle/>
          <a:p>
            <a:r>
              <a:rPr lang="el-GR" sz="2400"/>
              <a:t>Τέλος, αν χρησιμοποιηθεί η δαπάνη ως βάση για την επιβολή των φόρων, η επιβάρυνση των φορολογουμένων δε θα εξαρτάται μόνο από τη δυνατότητά τους να συνεισφέρουν στην κάλυψη των δημόσιων δαπανών, αλ­λά και από τις προσωπικές και οικογενειακές τους συνθήκες.</a:t>
            </a:r>
          </a:p>
          <a:p>
            <a:r>
              <a:rPr lang="el-GR" sz="2400"/>
              <a:t> Έτσι, δυο φορολογούμενοι με την ίδια αγοραστική δύναμη θα πλήρωναν διαφορετικό ποσό φόρου και μάλιστα αυτός που θα είχε μεγαλύτερη οικογένεια, και θα ήταν ουσιαστικά πτωχότερος, θα πλήρωνε περισσότερα.</a:t>
            </a:r>
          </a:p>
        </p:txBody>
      </p:sp>
    </p:spTree>
    <p:extLst>
      <p:ext uri="{BB962C8B-B14F-4D97-AF65-F5344CB8AC3E}">
        <p14:creationId xmlns:p14="http://schemas.microsoft.com/office/powerpoint/2010/main" val="1525715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31DBC90-787E-6714-51DA-E49A8529EBA8}"/>
              </a:ext>
            </a:extLst>
          </p:cNvPr>
          <p:cNvSpPr>
            <a:spLocks noGrp="1"/>
          </p:cNvSpPr>
          <p:nvPr>
            <p:ph type="title"/>
          </p:nvPr>
        </p:nvSpPr>
        <p:spPr>
          <a:xfrm>
            <a:off x="808638" y="386930"/>
            <a:ext cx="9236700" cy="1188950"/>
          </a:xfrm>
        </p:spPr>
        <p:txBody>
          <a:bodyPr anchor="b">
            <a:normAutofit/>
          </a:bodyPr>
          <a:lstStyle/>
          <a:p>
            <a:endParaRPr lang="el-GR" sz="5400"/>
          </a:p>
        </p:txBody>
      </p:sp>
      <p:grpSp>
        <p:nvGrpSpPr>
          <p:cNvPr id="17"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8"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B42E3CE-8EE0-642A-9066-68FEDD04768E}"/>
              </a:ext>
            </a:extLst>
          </p:cNvPr>
          <p:cNvSpPr>
            <a:spLocks noGrp="1"/>
          </p:cNvSpPr>
          <p:nvPr>
            <p:ph idx="1"/>
          </p:nvPr>
        </p:nvSpPr>
        <p:spPr>
          <a:xfrm>
            <a:off x="793660" y="2599509"/>
            <a:ext cx="10143668" cy="3435531"/>
          </a:xfrm>
        </p:spPr>
        <p:txBody>
          <a:bodyPr anchor="ctr">
            <a:normAutofit/>
          </a:bodyPr>
          <a:lstStyle/>
          <a:p>
            <a:r>
              <a:rPr lang="el-GR" sz="2400" dirty="0"/>
              <a:t>Στην πράξη, ως βάση των φόρων χρησιμοποιούνται σήμερα και τα τρία αυτά οικονομικά χαρακτηριστικά των φορολογουμένων, δηλαδή η </a:t>
            </a:r>
            <a:r>
              <a:rPr lang="el-GR" sz="2400" b="1" dirty="0"/>
              <a:t>περιουσία</a:t>
            </a:r>
            <a:r>
              <a:rPr lang="el-GR" sz="2400" dirty="0"/>
              <a:t>, το </a:t>
            </a:r>
            <a:r>
              <a:rPr lang="el-GR" sz="2400" b="1" dirty="0"/>
              <a:t>εισόδημα</a:t>
            </a:r>
            <a:r>
              <a:rPr lang="el-GR" sz="2400" dirty="0"/>
              <a:t> και η </a:t>
            </a:r>
            <a:r>
              <a:rPr lang="el-GR" sz="2400" b="1" dirty="0"/>
              <a:t>δαπάνη</a:t>
            </a:r>
            <a:r>
              <a:rPr lang="el-GR" sz="2400" dirty="0"/>
              <a:t>. Αλλά μεγαλύτερη σημασία έχει το εισόδημα και η δαπάνη, ενώ η σχετική συμβολή της περιουσίας στα συνολικά φορολογικά έσοδα των δημόσιων φορέων είναι περιορισμένη.</a:t>
            </a:r>
          </a:p>
        </p:txBody>
      </p:sp>
    </p:spTree>
    <p:extLst>
      <p:ext uri="{BB962C8B-B14F-4D97-AF65-F5344CB8AC3E}">
        <p14:creationId xmlns:p14="http://schemas.microsoft.com/office/powerpoint/2010/main" val="1437812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4E944E-9CAA-4459-EBC7-767841CC8EE7}"/>
              </a:ext>
            </a:extLst>
          </p:cNvPr>
          <p:cNvSpPr>
            <a:spLocks noGrp="1"/>
          </p:cNvSpPr>
          <p:nvPr>
            <p:ph type="title"/>
          </p:nvPr>
        </p:nvSpPr>
        <p:spPr>
          <a:xfrm>
            <a:off x="808638" y="386930"/>
            <a:ext cx="9236700" cy="1188950"/>
          </a:xfrm>
        </p:spPr>
        <p:txBody>
          <a:bodyPr anchor="b">
            <a:normAutofit/>
          </a:bodyPr>
          <a:lstStyle/>
          <a:p>
            <a:r>
              <a:rPr lang="el-GR" sz="5400"/>
              <a:t>Η Φορολογούμενη Μονάδα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B4A7622-99FD-A77A-7B1B-8196C6851FD4}"/>
              </a:ext>
            </a:extLst>
          </p:cNvPr>
          <p:cNvSpPr>
            <a:spLocks noGrp="1"/>
          </p:cNvSpPr>
          <p:nvPr>
            <p:ph idx="1"/>
          </p:nvPr>
        </p:nvSpPr>
        <p:spPr>
          <a:xfrm>
            <a:off x="793660" y="2599509"/>
            <a:ext cx="10143668" cy="3435531"/>
          </a:xfrm>
        </p:spPr>
        <p:txBody>
          <a:bodyPr anchor="ctr">
            <a:normAutofit/>
          </a:bodyPr>
          <a:lstStyle/>
          <a:p>
            <a:r>
              <a:rPr lang="el-GR" sz="1700"/>
              <a:t>Το πρόσωπο του οποίου τα χαρακτηριστικά χρησιμοποιούνται ως βάση υπολογισμού των φόρων (λ.χ. το εισόδημά του, η περιουσία του ή οι καταναλωτικές του δαπάνες) και το οποίο συνήθως είναι υποχρεωμένο να καταβάλει το φόρο στο δημόσιο λέγεται φορολογούμενη μονάδα. </a:t>
            </a:r>
          </a:p>
          <a:p>
            <a:r>
              <a:rPr lang="el-GR" sz="1700"/>
              <a:t>Ένα ζήτημα που γεννιέται σε πολλές κατηγορίες φόρων είναι αν ως φορολογούμενες μονάδες θα πρέπει να χρησιμοποιούνται μόνο τα φυσικά πρόσωπα ή αν ως τέτοιες μονάδες πρέπει να θεωρούνται και τα νομικά πρόσωπα. </a:t>
            </a:r>
          </a:p>
          <a:p>
            <a:r>
              <a:rPr lang="el-GR" sz="1700"/>
              <a:t>Ορισμένοι θεωρητικοί υποστηρίζουν ότι μόνο τα φυσικά πρόσωπα πρέπει να αποτελούν φορολογούμενες μονάδες, ενώ άλλοι έχουν την άποψη ότι τέτοιες μονάδες πρέπει να αποτελούν και τα νομικά πρόσωπα. </a:t>
            </a:r>
          </a:p>
          <a:p>
            <a:r>
              <a:rPr lang="el-GR" sz="1700"/>
              <a:t>΄Ομοια, στην πράξη, ορισμένες χώρες υποβάλλουν σε ορισμένες φορολογίες μόνο τα φυσικά πρόσωπα, ενώ σε άλλες χώρες υποβάλλονται τόσο τα φυσικά όσο και τα νομικά πρόσωπα</a:t>
            </a:r>
          </a:p>
        </p:txBody>
      </p:sp>
    </p:spTree>
    <p:extLst>
      <p:ext uri="{BB962C8B-B14F-4D97-AF65-F5344CB8AC3E}">
        <p14:creationId xmlns:p14="http://schemas.microsoft.com/office/powerpoint/2010/main" val="1784468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7C1D8-5B04-A872-91E3-CEBB2AFB084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FCBC6C6-0C46-D02B-70E0-4B091647E415}"/>
              </a:ext>
            </a:extLst>
          </p:cNvPr>
          <p:cNvSpPr>
            <a:spLocks noGrp="1"/>
          </p:cNvSpPr>
          <p:nvPr>
            <p:ph idx="1"/>
          </p:nvPr>
        </p:nvSpPr>
        <p:spPr/>
        <p:txBody>
          <a:bodyPr>
            <a:normAutofit lnSpcReduction="10000"/>
          </a:bodyPr>
          <a:lstStyle/>
          <a:p>
            <a:pPr algn="just"/>
            <a:r>
              <a:rPr lang="el-GR" dirty="0"/>
              <a:t>Ένα δεύτερο ζήτημα που γεννιέται στην περίπτωση ορισμένων φόρων, και ιδιαίτερα των προσωπικών φόρων, είναι αν ως φορολογούμενη μονάδα θα θεωρείται η οικογένεια ως σύνολο ή τα επιμέρους άτομά της. </a:t>
            </a:r>
          </a:p>
          <a:p>
            <a:pPr algn="just"/>
            <a:r>
              <a:rPr lang="el-GR" dirty="0"/>
              <a:t>Αυτό έχει ιδιαίτερη σημασία στην περίπτωση των προοδευτικών φόρων, όπως είναι λ.χ. ο φόρος εισοδήματος φυσικών προσώπων ή ορισμένοι φόροι περιουσίας, γιατί όταν ως μονάδα χρησιμοποιείται η οικογένεια, η φορολογική επιβάρυνση είναι μεγαλύτερη από την αντίστοιχη επιβάρυνση που προκύπτει όταν ως φορολογούμενες μονάδες χρησιμοποιούνται τα επιμέρους άτομα.</a:t>
            </a:r>
          </a:p>
        </p:txBody>
      </p:sp>
    </p:spTree>
    <p:extLst>
      <p:ext uri="{BB962C8B-B14F-4D97-AF65-F5344CB8AC3E}">
        <p14:creationId xmlns:p14="http://schemas.microsoft.com/office/powerpoint/2010/main" val="75064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E9B7A7F-A22A-764F-3E08-FF4209A3CE20}"/>
              </a:ext>
            </a:extLst>
          </p:cNvPr>
          <p:cNvSpPr>
            <a:spLocks noGrp="1"/>
          </p:cNvSpPr>
          <p:nvPr>
            <p:ph type="title"/>
          </p:nvPr>
        </p:nvSpPr>
        <p:spPr>
          <a:xfrm>
            <a:off x="808638" y="386930"/>
            <a:ext cx="9236700" cy="1188950"/>
          </a:xfrm>
        </p:spPr>
        <p:txBody>
          <a:bodyPr anchor="b">
            <a:normAutofit/>
          </a:bodyPr>
          <a:lstStyle/>
          <a:p>
            <a:r>
              <a:rPr lang="el-GR" sz="5400"/>
              <a:t>Ο φορολογικός συντελεστής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E9B149E-D6C1-A962-ED59-39DC39607EBE}"/>
              </a:ext>
            </a:extLst>
          </p:cNvPr>
          <p:cNvSpPr>
            <a:spLocks noGrp="1"/>
          </p:cNvSpPr>
          <p:nvPr>
            <p:ph idx="1"/>
          </p:nvPr>
        </p:nvSpPr>
        <p:spPr>
          <a:xfrm>
            <a:off x="793660" y="2599509"/>
            <a:ext cx="10143668" cy="3435531"/>
          </a:xfrm>
        </p:spPr>
        <p:txBody>
          <a:bodyPr anchor="ctr">
            <a:normAutofit/>
          </a:bodyPr>
          <a:lstStyle/>
          <a:p>
            <a:r>
              <a:rPr lang="el-GR" sz="2400"/>
              <a:t>Φορολογικός συντελεστής λέγεται το ποσό του φόρου που αντιστοιχεί σε κάθε μια μονάδα της φορολογικής βάσης. Διακρίνεται στον μέσο και στον οριακό φορολογικό συντελεστή. </a:t>
            </a:r>
          </a:p>
        </p:txBody>
      </p:sp>
    </p:spTree>
    <p:extLst>
      <p:ext uri="{BB962C8B-B14F-4D97-AF65-F5344CB8AC3E}">
        <p14:creationId xmlns:p14="http://schemas.microsoft.com/office/powerpoint/2010/main" val="76018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96BCB66-3864-58CF-AA73-5A232322287B}"/>
              </a:ext>
            </a:extLst>
          </p:cNvPr>
          <p:cNvSpPr>
            <a:spLocks noGrp="1"/>
          </p:cNvSpPr>
          <p:nvPr>
            <p:ph type="title"/>
          </p:nvPr>
        </p:nvSpPr>
        <p:spPr>
          <a:xfrm>
            <a:off x="808638" y="386930"/>
            <a:ext cx="9236700" cy="1188950"/>
          </a:xfrm>
        </p:spPr>
        <p:txBody>
          <a:bodyPr anchor="b">
            <a:normAutofit/>
          </a:bodyPr>
          <a:lstStyle/>
          <a:p>
            <a:r>
              <a:rPr lang="el-GR" sz="5000"/>
              <a:t>Μέσος Φορολογικός Συντελεστής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78CBBF3-F8AB-50A6-D2B8-A196D0D27EA8}"/>
              </a:ext>
            </a:extLst>
          </p:cNvPr>
          <p:cNvSpPr>
            <a:spLocks noGrp="1"/>
          </p:cNvSpPr>
          <p:nvPr>
            <p:ph idx="1"/>
          </p:nvPr>
        </p:nvSpPr>
        <p:spPr>
          <a:xfrm>
            <a:off x="793660" y="2599509"/>
            <a:ext cx="10143668" cy="3435531"/>
          </a:xfrm>
        </p:spPr>
        <p:txBody>
          <a:bodyPr anchor="ctr">
            <a:normAutofit/>
          </a:bodyPr>
          <a:lstStyle/>
          <a:p>
            <a:r>
              <a:rPr lang="el-GR" sz="2400" dirty="0"/>
              <a:t>Ο μέσος φορολογικός συντελεστής είναι ο λόγος του ποσού του φόρου που καταβάλλεται συνολικά προς τη συνολική αξία της φορολογικής βάσης. </a:t>
            </a:r>
          </a:p>
          <a:p>
            <a:r>
              <a:rPr lang="en" sz="2400" dirty="0"/>
              <a:t>O </a:t>
            </a:r>
            <a:r>
              <a:rPr lang="el-GR" sz="2400" dirty="0"/>
              <a:t>μέσος φορολογικός συντελεστής προκύπτει αν οι συνολικοί φόροι που καταβάλλονται διαιρεθούν με το συνολικό εισόδημα. </a:t>
            </a:r>
          </a:p>
          <a:p>
            <a:r>
              <a:rPr lang="el-GR" sz="2400" dirty="0"/>
              <a:t>Ο μέσος φορολογικός συντελεστής χρησιμοποιείται ως μονάδα μέτρησης της φορολογικής επιβάρυνσης ενός νοικοκυριού, δηλαδή το πώς οι φόροι επηρεάζουν την κατανάλωση του στο παρόν και στο μέλλον. </a:t>
            </a:r>
          </a:p>
        </p:txBody>
      </p:sp>
    </p:spTree>
    <p:extLst>
      <p:ext uri="{BB962C8B-B14F-4D97-AF65-F5344CB8AC3E}">
        <p14:creationId xmlns:p14="http://schemas.microsoft.com/office/powerpoint/2010/main" val="2613812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5680990-8BA4-240E-4ED3-6CCA56F7D52E}"/>
              </a:ext>
            </a:extLst>
          </p:cNvPr>
          <p:cNvSpPr>
            <a:spLocks noGrp="1"/>
          </p:cNvSpPr>
          <p:nvPr>
            <p:ph type="title"/>
          </p:nvPr>
        </p:nvSpPr>
        <p:spPr>
          <a:xfrm>
            <a:off x="808638" y="386930"/>
            <a:ext cx="9236700" cy="1188950"/>
          </a:xfrm>
        </p:spPr>
        <p:txBody>
          <a:bodyPr anchor="b">
            <a:normAutofit/>
          </a:bodyPr>
          <a:lstStyle/>
          <a:p>
            <a:r>
              <a:rPr lang="el-GR" sz="5000"/>
              <a:t>Οριακός Φορολογικός Συντελεστής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C51A3FB-B462-014D-04AC-83DAA1819948}"/>
              </a:ext>
            </a:extLst>
          </p:cNvPr>
          <p:cNvSpPr>
            <a:spLocks noGrp="1"/>
          </p:cNvSpPr>
          <p:nvPr>
            <p:ph idx="1"/>
          </p:nvPr>
        </p:nvSpPr>
        <p:spPr>
          <a:xfrm>
            <a:off x="793660" y="2599509"/>
            <a:ext cx="10143668" cy="3435531"/>
          </a:xfrm>
        </p:spPr>
        <p:txBody>
          <a:bodyPr anchor="ctr">
            <a:normAutofit/>
          </a:bodyPr>
          <a:lstStyle/>
          <a:p>
            <a:r>
              <a:rPr lang="el-GR" sz="2400" dirty="0"/>
              <a:t>Ο οριακός φορολογικός συντελεστής είναι ο πρόσθετος φόρος που πρέπει να καταβληθεί για κάθε μια νέα μονάδα της φορολογικής βάσης.</a:t>
            </a:r>
          </a:p>
          <a:p>
            <a:r>
              <a:rPr lang="el-GR" sz="2400" dirty="0"/>
              <a:t>Οριακός φορολογικός συντελεστής είναι ο επιπλέον φόρος που πρέπει να καταβληθεί για κάθε μια μονάδα αύξησης της φορολογικής βάσης.</a:t>
            </a:r>
          </a:p>
          <a:p>
            <a:r>
              <a:rPr lang="el-GR" sz="2400" dirty="0"/>
              <a:t>Ο οριακός φορολογικός συντελεστής μετράει τον βαθμό στον όποιο οι φόροι επηρεάζουν τα οικονομικά κίνητρα των νοικοκυριών ή των επιχειρήσεων, δηλαδή το εάν πρέπει να εξοικονομούν περισσότερα, να εργάζονται περισσότερο ή ακόμα και να δέχονται μεγαλύτερους κινδύνους στα χαρτοφυλάκια τους.</a:t>
            </a:r>
          </a:p>
          <a:p>
            <a:endParaRPr lang="el-GR" sz="2400" dirty="0"/>
          </a:p>
        </p:txBody>
      </p:sp>
    </p:spTree>
    <p:extLst>
      <p:ext uri="{BB962C8B-B14F-4D97-AF65-F5344CB8AC3E}">
        <p14:creationId xmlns:p14="http://schemas.microsoft.com/office/powerpoint/2010/main" val="2605292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0B7D3D-9309-CEDD-72AF-8CB56AABC87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3E670BC-42D6-6CDF-EAD5-7F9FA22FFF19}"/>
              </a:ext>
            </a:extLst>
          </p:cNvPr>
          <p:cNvSpPr>
            <a:spLocks noGrp="1"/>
          </p:cNvSpPr>
          <p:nvPr>
            <p:ph idx="1"/>
          </p:nvPr>
        </p:nvSpPr>
        <p:spPr/>
        <p:txBody>
          <a:bodyPr>
            <a:normAutofit/>
          </a:bodyPr>
          <a:lstStyle/>
          <a:p>
            <a:r>
              <a:rPr lang="el-GR" dirty="0"/>
              <a:t>Όταν η φορολογική βάση μετριέται σε μονάδες ποσότητας, τότε ο φορολογικός συντελεστής ονομάζεται συντελεστής κατά μονάδα (</a:t>
            </a:r>
            <a:r>
              <a:rPr lang="en" dirty="0"/>
              <a:t>unit tax rate), </a:t>
            </a:r>
            <a:r>
              <a:rPr lang="el-GR" dirty="0"/>
              <a:t>λ.χ. 10 ευρώ ανά κιλό, </a:t>
            </a:r>
          </a:p>
          <a:p>
            <a:r>
              <a:rPr lang="el-GR" dirty="0"/>
              <a:t>ενώ όταν το μέγεθος της φορολογικής βάσης μετριέται σε μονάδες αξίας, ο φορολογικός συντελεστής ονομάζεται συντελεστής </a:t>
            </a:r>
            <a:r>
              <a:rPr lang="el-GR" dirty="0" err="1"/>
              <a:t>κατ’αξία</a:t>
            </a:r>
            <a:r>
              <a:rPr lang="el-GR" dirty="0"/>
              <a:t> (</a:t>
            </a:r>
            <a:r>
              <a:rPr lang="en" dirty="0"/>
              <a:t>ad valorem tax rate), </a:t>
            </a:r>
            <a:r>
              <a:rPr lang="el-GR" dirty="0"/>
              <a:t>λ.χ. 10% της τιμής του προϊόντος. </a:t>
            </a:r>
          </a:p>
        </p:txBody>
      </p:sp>
    </p:spTree>
    <p:extLst>
      <p:ext uri="{BB962C8B-B14F-4D97-AF65-F5344CB8AC3E}">
        <p14:creationId xmlns:p14="http://schemas.microsoft.com/office/powerpoint/2010/main" val="1750162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A48450-3FA3-52E4-0922-F56FBA43AF8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AE6E966-4488-BACB-F9E6-22892215379D}"/>
              </a:ext>
            </a:extLst>
          </p:cNvPr>
          <p:cNvSpPr>
            <a:spLocks noGrp="1"/>
          </p:cNvSpPr>
          <p:nvPr>
            <p:ph idx="1"/>
          </p:nvPr>
        </p:nvSpPr>
        <p:spPr/>
        <p:txBody>
          <a:bodyPr/>
          <a:lstStyle/>
          <a:p>
            <a:pPr algn="just"/>
            <a:r>
              <a:rPr lang="el-GR" dirty="0"/>
              <a:t>Οι φόροι των οποίων οι συντελεστές εκφράζονται κατά μονάδα προϊόντος είναι περισσότερο αντικοινωνικοί, γιατί δε διαφοροποιούν την επιβάρυνση ανάλογα με την ποιότητα του είδους και επομένως επιβαρύνουν τις χαμηλότερες εισοδηματικές τάξεις αναλογικά περισσότερο από ό,τι οι φόροι που εκφράζονται κατ’ αξία.</a:t>
            </a:r>
          </a:p>
        </p:txBody>
      </p:sp>
    </p:spTree>
    <p:extLst>
      <p:ext uri="{BB962C8B-B14F-4D97-AF65-F5344CB8AC3E}">
        <p14:creationId xmlns:p14="http://schemas.microsoft.com/office/powerpoint/2010/main" val="183191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7271B3-BE86-167D-1A90-F99BFD029E2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01DFD67-9126-B91C-A382-E8DC3EF6AE0F}"/>
              </a:ext>
            </a:extLst>
          </p:cNvPr>
          <p:cNvSpPr>
            <a:spLocks noGrp="1"/>
          </p:cNvSpPr>
          <p:nvPr>
            <p:ph idx="1"/>
          </p:nvPr>
        </p:nvSpPr>
        <p:spPr/>
        <p:txBody>
          <a:bodyPr>
            <a:normAutofit lnSpcReduction="10000"/>
          </a:bodyPr>
          <a:lstStyle/>
          <a:p>
            <a:pPr algn="just"/>
            <a:r>
              <a:rPr lang="el-GR" dirty="0"/>
              <a:t>Αν υποθέσουμε ότι ο φόρος που επιβάλλεται στα τσιγάρα είναι 2 ευρώ το πακέτο, τότε η επιβάρυνση του φθηνού πακέτου που κοστίζει λ.χ. 3 ευρώ, είναι 66,7% ενώ η επιβάρυνση του ακριβού πακέτου, που κοστίζει 1200 δραχμές είναι μόνο 40,0%.</a:t>
            </a:r>
          </a:p>
          <a:p>
            <a:pPr algn="just"/>
            <a:r>
              <a:rPr lang="el-GR" dirty="0"/>
              <a:t> Η επιβάρυνση, δηλαδή, είναι αντίστροφα ανάλογη της τιμής του προϊόντος, ενώ όταν ο συντελεστής εκφράζεται </a:t>
            </a:r>
            <a:r>
              <a:rPr lang="el-GR" dirty="0" err="1"/>
              <a:t>κατ’αξία</a:t>
            </a:r>
            <a:r>
              <a:rPr lang="el-GR" dirty="0"/>
              <a:t>, η επιβάρυνση είναι ανάλογη της τιμής του. </a:t>
            </a:r>
          </a:p>
          <a:p>
            <a:pPr algn="just"/>
            <a:r>
              <a:rPr lang="el-GR" dirty="0"/>
              <a:t>Στην πράξη σήμερα, πάντως, οι περισσότεροι φόροι είναι εξοπλισμένοι με συντελεστές </a:t>
            </a:r>
            <a:r>
              <a:rPr lang="el-GR" dirty="0" err="1"/>
              <a:t>κατ’αξία</a:t>
            </a:r>
            <a:r>
              <a:rPr lang="el-GR" dirty="0"/>
              <a:t> και μόνο ορισμένοι ειδικευμένοι φόροι ή δασμοί επιβάλλονται με συντελεστές κατά μονάδα προϊόντος.</a:t>
            </a:r>
          </a:p>
        </p:txBody>
      </p:sp>
    </p:spTree>
    <p:extLst>
      <p:ext uri="{BB962C8B-B14F-4D97-AF65-F5344CB8AC3E}">
        <p14:creationId xmlns:p14="http://schemas.microsoft.com/office/powerpoint/2010/main" val="52293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217E7C-596D-AEE0-8B50-EFACC857C771}"/>
              </a:ext>
            </a:extLst>
          </p:cNvPr>
          <p:cNvSpPr>
            <a:spLocks noGrp="1"/>
          </p:cNvSpPr>
          <p:nvPr>
            <p:ph type="title"/>
          </p:nvPr>
        </p:nvSpPr>
        <p:spPr/>
        <p:txBody>
          <a:bodyPr>
            <a:normAutofit fontScale="90000"/>
          </a:bodyPr>
          <a:lstStyle/>
          <a:p>
            <a:br>
              <a:rPr lang="el-GR" b="1" dirty="0">
                <a:effectLst/>
                <a:latin typeface="Helvetica" pitchFamily="2" charset="0"/>
              </a:rPr>
            </a:br>
            <a:r>
              <a:rPr lang="el-GR" b="1" dirty="0">
                <a:effectLst/>
                <a:latin typeface="Helvetica" pitchFamily="2" charset="0"/>
              </a:rPr>
              <a:t>Έμμεση χρηματοδότηση (</a:t>
            </a:r>
            <a:r>
              <a:rPr lang="en" b="1" dirty="0">
                <a:effectLst/>
                <a:latin typeface="Helvetica" pitchFamily="2" charset="0"/>
              </a:rPr>
              <a:t>Indirect</a:t>
            </a:r>
            <a:r>
              <a:rPr lang="el-GR" b="1" dirty="0">
                <a:effectLst/>
                <a:latin typeface="Helvetica" pitchFamily="2" charset="0"/>
              </a:rPr>
              <a:t> </a:t>
            </a:r>
            <a:r>
              <a:rPr lang="en" b="1" dirty="0">
                <a:effectLst/>
                <a:latin typeface="Helvetica" pitchFamily="2" charset="0"/>
              </a:rPr>
              <a:t>financing/Investing) </a:t>
            </a:r>
            <a:br>
              <a:rPr lang="en" dirty="0">
                <a:effectLst/>
                <a:latin typeface="Helvetica" pitchFamily="2" charset="0"/>
              </a:rPr>
            </a:br>
            <a:endParaRPr lang="el-GR" dirty="0"/>
          </a:p>
        </p:txBody>
      </p:sp>
      <p:sp>
        <p:nvSpPr>
          <p:cNvPr id="3" name="Θέση περιεχομένου 2">
            <a:extLst>
              <a:ext uri="{FF2B5EF4-FFF2-40B4-BE49-F238E27FC236}">
                <a16:creationId xmlns:a16="http://schemas.microsoft.com/office/drawing/2014/main" id="{102F3968-3BCF-A288-7A1E-6E4EF666FD65}"/>
              </a:ext>
            </a:extLst>
          </p:cNvPr>
          <p:cNvSpPr>
            <a:spLocks noGrp="1"/>
          </p:cNvSpPr>
          <p:nvPr>
            <p:ph idx="1"/>
          </p:nvPr>
        </p:nvSpPr>
        <p:spPr/>
        <p:txBody>
          <a:bodyPr/>
          <a:lstStyle/>
          <a:p>
            <a:pPr marL="0" indent="0">
              <a:buNone/>
            </a:pPr>
            <a:br>
              <a:rPr lang="el-GR" dirty="0">
                <a:effectLst/>
                <a:latin typeface="Helvetica" pitchFamily="2" charset="0"/>
              </a:rPr>
            </a:br>
            <a:endParaRPr lang="el-GR" dirty="0">
              <a:effectLst/>
              <a:latin typeface="Helvetica" pitchFamily="2" charset="0"/>
            </a:endParaRPr>
          </a:p>
          <a:p>
            <a:pPr algn="just"/>
            <a:r>
              <a:rPr lang="en" dirty="0">
                <a:effectLst/>
                <a:latin typeface="Arial" panose="020B0604020202020204" pitchFamily="34" charset="0"/>
              </a:rPr>
              <a:t>•</a:t>
            </a:r>
            <a:r>
              <a:rPr lang="el-GR" dirty="0">
                <a:effectLst/>
                <a:latin typeface="Helvetica" pitchFamily="2" charset="0"/>
              </a:rPr>
              <a:t>Στην περίπτωση αυτή μια οικονομική μονάδα επενδύει στην άλλη διαμέσου ενός χρηματοοικονομικού οργανισμού, ο οποίος παίζει το ρόλο του χρηματοοικονομικού ενδιαμέσου</a:t>
            </a:r>
          </a:p>
          <a:p>
            <a:pPr algn="just"/>
            <a:r>
              <a:rPr lang="el-GR" dirty="0">
                <a:effectLst/>
                <a:latin typeface="Arial" panose="020B0604020202020204" pitchFamily="34" charset="0"/>
              </a:rPr>
              <a:t>•</a:t>
            </a:r>
            <a:r>
              <a:rPr lang="el-GR" dirty="0">
                <a:effectLst/>
                <a:latin typeface="Helvetica" pitchFamily="2" charset="0"/>
              </a:rPr>
              <a:t>Παραδείγματα τέτοιων χρηματοοικονομικών ενδιαμέσων αποτελούν τα αμοιβαία κεφάλαια και οι εταιρίες επενδύσεων χαρτοφυλακίου</a:t>
            </a:r>
          </a:p>
          <a:p>
            <a:endParaRPr lang="el-GR" dirty="0"/>
          </a:p>
        </p:txBody>
      </p:sp>
    </p:spTree>
    <p:extLst>
      <p:ext uri="{BB962C8B-B14F-4D97-AF65-F5344CB8AC3E}">
        <p14:creationId xmlns:p14="http://schemas.microsoft.com/office/powerpoint/2010/main" val="800971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7B020DC-F60D-A40F-0738-47F90E1A0A8F}"/>
              </a:ext>
            </a:extLst>
          </p:cNvPr>
          <p:cNvSpPr>
            <a:spLocks noGrp="1"/>
          </p:cNvSpPr>
          <p:nvPr>
            <p:ph type="title"/>
          </p:nvPr>
        </p:nvSpPr>
        <p:spPr>
          <a:xfrm>
            <a:off x="808638" y="386930"/>
            <a:ext cx="9236700" cy="1188950"/>
          </a:xfrm>
        </p:spPr>
        <p:txBody>
          <a:bodyPr anchor="b">
            <a:normAutofit/>
          </a:bodyPr>
          <a:lstStyle/>
          <a:p>
            <a:r>
              <a:rPr lang="el-GR" sz="5400"/>
              <a:t>Το Φορολογικό Σύστημα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5E8D160-F5AD-AFAF-1C4D-705A546A6018}"/>
              </a:ext>
            </a:extLst>
          </p:cNvPr>
          <p:cNvSpPr>
            <a:spLocks noGrp="1"/>
          </p:cNvSpPr>
          <p:nvPr>
            <p:ph idx="1"/>
          </p:nvPr>
        </p:nvSpPr>
        <p:spPr>
          <a:xfrm>
            <a:off x="793660" y="2599509"/>
            <a:ext cx="10143668" cy="3435531"/>
          </a:xfrm>
        </p:spPr>
        <p:txBody>
          <a:bodyPr anchor="ctr">
            <a:normAutofit/>
          </a:bodyPr>
          <a:lstStyle/>
          <a:p>
            <a:r>
              <a:rPr lang="el-GR" sz="1300"/>
              <a:t>Οι δημόσιοι φορείς, για να πετυχαίνουν καλύτερα τις πολλαπλές επιδιώξεις τους, επιβάλλουν συνήθως περισσότερους από ένα φόρους. </a:t>
            </a:r>
          </a:p>
          <a:p>
            <a:r>
              <a:rPr lang="el-GR" sz="1300"/>
              <a:t>Αυτό είναι απαραίτητο γιατί ορισμένοι φόροι είναι περισσότερο αποτελεσματικοί στην πραγματοποίηση ορισμένων στόχων των δημόσιων φορέων, ενώ άλλοι φόροι είναι πιο αποτελεσματικοί στην πραγματοποίηση άλλων στόχων. </a:t>
            </a:r>
          </a:p>
          <a:p>
            <a:r>
              <a:rPr lang="el-GR" sz="1300"/>
              <a:t>Με άλλα λόγια, οι διάφορες κατηγορίες φόρων εμφανίζουν πλεονεκτήματα και μειονεκτήματα, γϊ αυτό πρέπει να συνδυάζονται κατάλληλα ώστε να ελαχιστοποιούνται τα μειονεκτήματα της φορολογίας και να μεγιστοποιούνται τα πλεονεκτήματα της.</a:t>
            </a:r>
          </a:p>
          <a:p>
            <a:r>
              <a:rPr lang="el-GR" sz="1300"/>
              <a:t> Έτσι λ.χ. οι άμεσοι φόροι, δηλαδή οι φόροι εισοδήματος και οι φόροι περιουσίας, πλεονεκτούν των έμμεσων από άποψη κοινωνικής δικαιοσύνης, γιατί οι πρώτοι είναι συνήθως προοδευτικοί και κατανέμουν δικαιότερα το φορολογικό βάρος από τους δεύτερους, οι οποίοι είναι αναλογικοί, δηλαδή επιβάλλονται με ένα συντελεστή και δημιουργούν αντίστροφη προοδευτικότητα ως προς το εισόδημα. </a:t>
            </a:r>
          </a:p>
          <a:p>
            <a:r>
              <a:rPr lang="el-GR" sz="1300"/>
              <a:t>Αντίθετα, οι έμμεσοι φόροι δαπάνης πλεονεκτούν των άμεσων φόρων, γιατί δεν επηρεάζουν αρνητικά τα κίνητρα οικονομικής δραστηριότητας, όπως λ.χ. το κίνητρο για εργασία, για αποταμίευση και επένδυση, στην έκταση που το κάνουν οι άμεσοι φόροι, και ιδιαίτερα οι φόροι εισοδήματος. Γϊ αυτό ο συνδυασμός και των δύο αυτών κατηγοριών φόρων πετυχαίνει καλύτερα τους στόχους των δημόσιων φορέων.</a:t>
            </a:r>
          </a:p>
        </p:txBody>
      </p:sp>
    </p:spTree>
    <p:extLst>
      <p:ext uri="{BB962C8B-B14F-4D97-AF65-F5344CB8AC3E}">
        <p14:creationId xmlns:p14="http://schemas.microsoft.com/office/powerpoint/2010/main" val="4165449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23A960-A9E8-DA2B-DB02-F254EB582CA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02604F4-9B5C-B225-2AC2-CB022D0DABCB}"/>
              </a:ext>
            </a:extLst>
          </p:cNvPr>
          <p:cNvSpPr>
            <a:spLocks noGrp="1"/>
          </p:cNvSpPr>
          <p:nvPr>
            <p:ph idx="1"/>
          </p:nvPr>
        </p:nvSpPr>
        <p:spPr/>
        <p:txBody>
          <a:bodyPr/>
          <a:lstStyle/>
          <a:p>
            <a:pPr algn="just"/>
            <a:r>
              <a:rPr lang="el-GR" dirty="0"/>
              <a:t>Οι διάφοροι φόροι που επιβάλλει μια χώρα λέμε ότι αποτελούν το φορολογικό της σύστημα.</a:t>
            </a:r>
          </a:p>
          <a:p>
            <a:pPr algn="just"/>
            <a:r>
              <a:rPr lang="el-GR" dirty="0"/>
              <a:t> Παρόλο που οι περισσότερες χώρες επιβάλλουν ανάλογους φόρους, τα φορολογικά συστήματα των διάφορων χωρών διαφέρουν μεταξύ τους, γιατί το φορολογικό σύστημα κάθε χώρας εξαρτάται από διάφορους οικονομικούς, κοινωνικούς και πολιτικούς παράγοντες. </a:t>
            </a:r>
          </a:p>
        </p:txBody>
      </p:sp>
    </p:spTree>
    <p:extLst>
      <p:ext uri="{BB962C8B-B14F-4D97-AF65-F5344CB8AC3E}">
        <p14:creationId xmlns:p14="http://schemas.microsoft.com/office/powerpoint/2010/main" val="1349384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D074DE-7BE1-05A8-811E-3796C248856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E62B9CF-D12B-F68F-0B4D-D6ACA4992918}"/>
              </a:ext>
            </a:extLst>
          </p:cNvPr>
          <p:cNvSpPr>
            <a:spLocks noGrp="1"/>
          </p:cNvSpPr>
          <p:nvPr>
            <p:ph idx="1"/>
          </p:nvPr>
        </p:nvSpPr>
        <p:spPr/>
        <p:txBody>
          <a:bodyPr>
            <a:normAutofit fontScale="70000" lnSpcReduction="20000"/>
          </a:bodyPr>
          <a:lstStyle/>
          <a:p>
            <a:r>
              <a:rPr lang="el-GR" dirty="0"/>
              <a:t>Σημαντική όμως διαφορά στη διάρθρωση των φορολογικών συστημάτων παρατηρείται μεταξύ αναπτυγμένων και αναπτυσσόμενων χωρών.</a:t>
            </a:r>
          </a:p>
          <a:p>
            <a:pPr algn="just"/>
            <a:r>
              <a:rPr lang="el-GR" dirty="0"/>
              <a:t>Στις αναπτυγμένες οικονομίες επικρατούν συνήθως οι άμεσοι φόροι και ιδιαίτερα οι φόροι εισοδήματος, ενώ στις αναπτυσσόμενες οικονομίες επικρατούν κυρίως οι έμμεσοι φόροι δαπάνης. </a:t>
            </a:r>
          </a:p>
          <a:p>
            <a:pPr algn="just"/>
            <a:r>
              <a:rPr lang="el-GR" dirty="0"/>
              <a:t>Αυτό γίνεται γιατί στις αναπτυγμένες οικονομίες τα εισοδήματα είναι υψηλά, οι φοροτεχνικές υπηρεσίες πιο οργανωμένες, η λογιστική οργάνωση των οικονομικών μονάδων περισσότερο προχωρημένη και η τάση των φορολογουμένων για φοροδιαφυγή μικρότερη, με συνέπεια να είναι αποδοτική η φορολογία εισοδήματος. </a:t>
            </a:r>
          </a:p>
          <a:p>
            <a:pPr algn="just"/>
            <a:r>
              <a:rPr lang="el-GR" dirty="0"/>
              <a:t>Αντίθετα στις αναπτυσσόμενες οικονομίες, το κατά κεφαλή εισόδημα είναι μικρό και η διανομή του εισοδήματος περισσότερο άνιση, με συνέπεια ένα μικρό μέρος του πληθυσμού να συμφέρει να υπαχθεί στη φορολογία εισοδήματος. </a:t>
            </a:r>
          </a:p>
          <a:p>
            <a:pPr algn="just"/>
            <a:r>
              <a:rPr lang="el-GR" dirty="0"/>
              <a:t>Επιπλέον, στις χώρες αυτές οι φοροτεχνικές υπηρεσίες είναι λιγότερο οργανωμένες, η λογιστική οργάνωση των οικονομικών μονάδων πενιχρή και η τάση για φοροδιαφυγή σχετικά μεγάλη. Κατά συνέπεια, η απόδοση της φορολογίας εισοδήματος και γενικότερα των άμεσων φόρων είναι μικρή, με αποτέλεσμα οι χώρες αυτές να στηρίζονται κυρίως στους έμμεσους φόρους.</a:t>
            </a:r>
          </a:p>
        </p:txBody>
      </p:sp>
    </p:spTree>
    <p:extLst>
      <p:ext uri="{BB962C8B-B14F-4D97-AF65-F5344CB8AC3E}">
        <p14:creationId xmlns:p14="http://schemas.microsoft.com/office/powerpoint/2010/main" val="1017207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20E528-6FC1-CF54-1E21-F6F77A4AFF48}"/>
              </a:ext>
            </a:extLst>
          </p:cNvPr>
          <p:cNvSpPr>
            <a:spLocks noGrp="1"/>
          </p:cNvSpPr>
          <p:nvPr>
            <p:ph type="title"/>
          </p:nvPr>
        </p:nvSpPr>
        <p:spPr>
          <a:xfrm>
            <a:off x="808638" y="386930"/>
            <a:ext cx="9236700" cy="1188950"/>
          </a:xfrm>
        </p:spPr>
        <p:txBody>
          <a:bodyPr anchor="b">
            <a:normAutofit/>
          </a:bodyPr>
          <a:lstStyle/>
          <a:p>
            <a:r>
              <a:rPr lang="el-GR" sz="3800"/>
              <a:t>Έννοια του φορολογικού βάρους και κριτήρια δίκαιης κατανομής του</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B1D27AF-9C3D-16A7-0400-924FF1EACAE1}"/>
              </a:ext>
            </a:extLst>
          </p:cNvPr>
          <p:cNvSpPr>
            <a:spLocks noGrp="1"/>
          </p:cNvSpPr>
          <p:nvPr>
            <p:ph idx="1"/>
          </p:nvPr>
        </p:nvSpPr>
        <p:spPr>
          <a:xfrm>
            <a:off x="793660" y="2599509"/>
            <a:ext cx="10143668" cy="3435531"/>
          </a:xfrm>
        </p:spPr>
        <p:txBody>
          <a:bodyPr anchor="ctr">
            <a:normAutofit/>
          </a:bodyPr>
          <a:lstStyle/>
          <a:p>
            <a:r>
              <a:rPr lang="el-GR" sz="2400"/>
              <a:t>0ι φόροι είναι μονομερείς παροχές των ιδιωτικών φορέων στο δημόσιο, γιατί δεν αντισταθμίζονται από ειδική αντιπαροχή του δημοσίου στους ιδιωτικούς φορείς, ανάλογη με το ύψος της παροχής του καθενός. </a:t>
            </a:r>
          </a:p>
          <a:p>
            <a:r>
              <a:rPr lang="el-GR" sz="2400"/>
              <a:t>Λόγω της μονομέρειας αυτής, οι φόροι προκαλούν μια επιβάρυνση στους ιδιωτικούς φορείς, που είναι γνωστή ως φορολογικό βάρος. </a:t>
            </a:r>
          </a:p>
          <a:p>
            <a:r>
              <a:rPr lang="el-GR" sz="2400"/>
              <a:t>Το φορολογικό αυτό βάρος δεν είναι τίποτε άλλο παρά το κόστος της δωρεάν παροχής των δημόσιων αγαθών και χρηματοδότησης των άλλων δραστηριοτήτων των δημόσιων φορέων.</a:t>
            </a:r>
          </a:p>
        </p:txBody>
      </p:sp>
    </p:spTree>
    <p:extLst>
      <p:ext uri="{BB962C8B-B14F-4D97-AF65-F5344CB8AC3E}">
        <p14:creationId xmlns:p14="http://schemas.microsoft.com/office/powerpoint/2010/main" val="4039607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FF8C2B-756B-71BE-14DE-CC1A7809CA0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5F3EDFC-C774-EBAF-C018-D88ED2D7F90F}"/>
              </a:ext>
            </a:extLst>
          </p:cNvPr>
          <p:cNvSpPr>
            <a:spLocks noGrp="1"/>
          </p:cNvSpPr>
          <p:nvPr>
            <p:ph idx="1"/>
          </p:nvPr>
        </p:nvSpPr>
        <p:spPr/>
        <p:txBody>
          <a:bodyPr/>
          <a:lstStyle/>
          <a:p>
            <a:pPr algn="just"/>
            <a:r>
              <a:rPr lang="el-GR" dirty="0"/>
              <a:t>Ένα βασικό πρόβλημα που απασχολεί τον κλάδο της Δημόσιας Οικονομικής είναι η εξεύρεση ενός τρόπου δίκαιης κατανομής του φορολογικού βάρους μεταξύ των πολιτών. </a:t>
            </a:r>
          </a:p>
          <a:p>
            <a:pPr algn="just"/>
            <a:r>
              <a:rPr lang="el-GR" dirty="0"/>
              <a:t>Δύο βασικά ζητήματα γεννιόνται εδώ.</a:t>
            </a:r>
          </a:p>
          <a:p>
            <a:pPr algn="just"/>
            <a:r>
              <a:rPr lang="el-GR" dirty="0"/>
              <a:t> Το πρώτο αναφέρεται στον ορισμό της δίκαιης κατανομής του φορολογικού βάρους ενώ το δεύτερο αναφέρεται στην εξεύρεση κατάλληλων κριτηρίων με βάση τα οποία πρέπει να επιβάλλονται οι φόροι, ώστε η κατανομή του φορολογικού βάρους να είναι δίκαιη. </a:t>
            </a:r>
          </a:p>
        </p:txBody>
      </p:sp>
    </p:spTree>
    <p:extLst>
      <p:ext uri="{BB962C8B-B14F-4D97-AF65-F5344CB8AC3E}">
        <p14:creationId xmlns:p14="http://schemas.microsoft.com/office/powerpoint/2010/main" val="3652609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CD9F21-04F2-8F7D-DCB7-4FF48759024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DEC96AF-6502-841E-8325-A9010211CD18}"/>
              </a:ext>
            </a:extLst>
          </p:cNvPr>
          <p:cNvSpPr>
            <a:spLocks noGrp="1"/>
          </p:cNvSpPr>
          <p:nvPr>
            <p:ph idx="1"/>
          </p:nvPr>
        </p:nvSpPr>
        <p:spPr/>
        <p:txBody>
          <a:bodyPr>
            <a:normAutofit fontScale="92500" lnSpcReduction="20000"/>
          </a:bodyPr>
          <a:lstStyle/>
          <a:p>
            <a:pPr algn="just"/>
            <a:r>
              <a:rPr lang="el-GR" dirty="0"/>
              <a:t>Σχετικά με το πρώτο θέμα, η επικρατούσα άποψη είναι ότι στις δημοκρατικά οργανωμένες κοινωνίες, ως δίκαιη θεωρείται η κατανομή του φο­ρολογικού βάρους όταν ανταποκρίνεται στις γενικά </a:t>
            </a:r>
            <a:r>
              <a:rPr lang="el-GR" dirty="0" err="1"/>
              <a:t>παραδεγμένες</a:t>
            </a:r>
            <a:r>
              <a:rPr lang="el-GR" dirty="0"/>
              <a:t> αντιλήψεις του κοινωνικού συνόλου για κοινωνική δικαιοσύνη. </a:t>
            </a:r>
          </a:p>
          <a:p>
            <a:pPr algn="just"/>
            <a:r>
              <a:rPr lang="el-GR" dirty="0"/>
              <a:t>Και συνήθως γίνεται δεκτό ότι τέτοια είναι η κατανομή του φορολογικού βάρους, όταν ανταποκρίνεται σε δύο βασικές αρχές: α) την αρχή της οριζόντιας φορολογικής ισότητας και 6) την αρχή της κάθετης φορολογικής ισότητας.</a:t>
            </a:r>
          </a:p>
          <a:p>
            <a:pPr algn="just"/>
            <a:r>
              <a:rPr lang="el-GR" dirty="0"/>
              <a:t> Η πρώτη αρχή ικανοποιείται όταν οι πολίτες, που βρίσκονται κάτω από τις ίδιες συνθήκες, έχουν την ίδια φορολογική μεταχείριση. Η δεύτερη αρχή ικανοποιείται όταν οι πολίτες, που βρίσκονται κάτω από διαφορετικές συνθήκες, έχουν διαφορετική φορολογική μεταχείριση</a:t>
            </a:r>
          </a:p>
        </p:txBody>
      </p:sp>
    </p:spTree>
    <p:extLst>
      <p:ext uri="{BB962C8B-B14F-4D97-AF65-F5344CB8AC3E}">
        <p14:creationId xmlns:p14="http://schemas.microsoft.com/office/powerpoint/2010/main" val="15402618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0ED34D-DE36-E7FF-ABB7-01348D477B2D}"/>
              </a:ext>
            </a:extLst>
          </p:cNvPr>
          <p:cNvSpPr>
            <a:spLocks noGrp="1"/>
          </p:cNvSpPr>
          <p:nvPr>
            <p:ph type="title"/>
          </p:nvPr>
        </p:nvSpPr>
        <p:spPr>
          <a:xfrm>
            <a:off x="808638" y="386930"/>
            <a:ext cx="9236700" cy="1188950"/>
          </a:xfrm>
        </p:spPr>
        <p:txBody>
          <a:bodyPr anchor="b">
            <a:normAutofit/>
          </a:bodyPr>
          <a:lstStyle/>
          <a:p>
            <a:r>
              <a:rPr lang="el-GR" sz="3800"/>
              <a:t>Οριζόντια</a:t>
            </a:r>
            <a:br>
              <a:rPr lang="el-GR" sz="3800"/>
            </a:br>
            <a:r>
              <a:rPr lang="el-GR" sz="3800"/>
              <a:t>Κάθετη φορολογική ισότητα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33B047D-889F-438F-9CA5-F0BEB9703A3C}"/>
              </a:ext>
            </a:extLst>
          </p:cNvPr>
          <p:cNvSpPr>
            <a:spLocks noGrp="1"/>
          </p:cNvSpPr>
          <p:nvPr>
            <p:ph idx="1"/>
          </p:nvPr>
        </p:nvSpPr>
        <p:spPr>
          <a:xfrm>
            <a:off x="793660" y="2599509"/>
            <a:ext cx="10143668" cy="3435531"/>
          </a:xfrm>
        </p:spPr>
        <p:txBody>
          <a:bodyPr anchor="ctr">
            <a:normAutofit/>
          </a:bodyPr>
          <a:lstStyle/>
          <a:p>
            <a:pPr>
              <a:buFont typeface="Wingdings" pitchFamily="2" charset="2"/>
              <a:buChar char="ü"/>
            </a:pPr>
            <a:r>
              <a:rPr lang="el-GR" sz="2000" dirty="0"/>
              <a:t>Η φορολογική αρχή της ισότητας επιβάλλει την όμοια μεταχείριση των φορολογουμένων κάτω από όμοιες οικονομικές συνθήκες (οριζόντια φορολογική ισότητα)</a:t>
            </a:r>
          </a:p>
          <a:p>
            <a:pPr marL="0" indent="0">
              <a:buNone/>
            </a:pPr>
            <a:r>
              <a:rPr lang="el-GR" sz="2000" dirty="0"/>
              <a:t>Η αρχή σύμφωνα με την οποία παραπλήσια μεταξύ τους άτομα που κάνουν διαφορετικές οικονομικές επιλογές θα πρέπει να τυγχάνουν παρόμοιας μεταχείρισης από το φορολογικό σύστημα. </a:t>
            </a:r>
          </a:p>
          <a:p>
            <a:pPr>
              <a:buFont typeface="Wingdings" pitchFamily="2" charset="2"/>
              <a:buChar char="ü"/>
            </a:pPr>
            <a:r>
              <a:rPr lang="el-GR" sz="2000" dirty="0"/>
              <a:t>και την ανόμοια μεταχείριση όσων βρίσκονται κάτω από ανόμοιες περιστάσεις (κάθετη φορολογική ισότητα)</a:t>
            </a:r>
          </a:p>
          <a:p>
            <a:pPr marL="0" indent="0">
              <a:buNone/>
            </a:pPr>
            <a:r>
              <a:rPr lang="el-GR" sz="2000" dirty="0"/>
              <a:t>Η αρχή σύμφωνα με την οποία ομάδες με περισσότερους πόρους θα πρέπει να πληρώνουν υψηλότερους φόρους σε σχέση με ομάδες με χαμηλότερους πόρους.</a:t>
            </a:r>
          </a:p>
          <a:p>
            <a:pPr marL="0" indent="0">
              <a:buNone/>
            </a:pPr>
            <a:endParaRPr lang="el-GR" sz="2000" dirty="0"/>
          </a:p>
        </p:txBody>
      </p:sp>
    </p:spTree>
    <p:extLst>
      <p:ext uri="{BB962C8B-B14F-4D97-AF65-F5344CB8AC3E}">
        <p14:creationId xmlns:p14="http://schemas.microsoft.com/office/powerpoint/2010/main" val="531130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20FDAD-F02F-F483-F4E8-1A69DFE0DF6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4684A31-5795-E8C0-4E83-C24009228073}"/>
              </a:ext>
            </a:extLst>
          </p:cNvPr>
          <p:cNvSpPr>
            <a:spLocks noGrp="1"/>
          </p:cNvSpPr>
          <p:nvPr>
            <p:ph idx="1"/>
          </p:nvPr>
        </p:nvSpPr>
        <p:spPr/>
        <p:txBody>
          <a:bodyPr>
            <a:normAutofit lnSpcReduction="10000"/>
          </a:bodyPr>
          <a:lstStyle/>
          <a:p>
            <a:pPr algn="just"/>
            <a:r>
              <a:rPr lang="el-GR" dirty="0"/>
              <a:t>Όταν τηρούνται οι δύο πιο πάνω αρχές, η κατανομή του φορολογικού βάρους είναι δίκαιη. </a:t>
            </a:r>
          </a:p>
          <a:p>
            <a:pPr algn="just"/>
            <a:r>
              <a:rPr lang="el-GR" dirty="0"/>
              <a:t>Το πρόβλημα που γεννιέται όμως είναι, να καθορίσει κανείς πότε δύο πολίτες βρίσκονται κάτω από τις ίδιες συνθήκες για φορολογικούς σκοπούς και πότε όχι.</a:t>
            </a:r>
          </a:p>
          <a:p>
            <a:pPr algn="just"/>
            <a:r>
              <a:rPr lang="el-GR" dirty="0"/>
              <a:t> Επιπλέον, στην περίπτωση που δύο πολίτες βρίσκονται κάτω από διαφορετικές συνθήκες, προκύπτει το πρόβλημα, να καθορίσουμε πόσο θα πρέπει να διαφοροποιήσουμε τη φορολογική τους επιβάρυνση. </a:t>
            </a:r>
          </a:p>
          <a:p>
            <a:pPr algn="just"/>
            <a:r>
              <a:rPr lang="el-GR" dirty="0"/>
              <a:t>Με άλλα λόγια έχουμε το ερώτημα, αν η φορολογία πρέπει να είναι αναλογική, προοδευτική κ.λπ.</a:t>
            </a:r>
          </a:p>
        </p:txBody>
      </p:sp>
    </p:spTree>
    <p:extLst>
      <p:ext uri="{BB962C8B-B14F-4D97-AF65-F5344CB8AC3E}">
        <p14:creationId xmlns:p14="http://schemas.microsoft.com/office/powerpoint/2010/main" val="1084373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354AAF-C6CA-9381-2D21-9613816B5A82}"/>
              </a:ext>
            </a:extLst>
          </p:cNvPr>
          <p:cNvSpPr>
            <a:spLocks noGrp="1"/>
          </p:cNvSpPr>
          <p:nvPr>
            <p:ph type="title"/>
          </p:nvPr>
        </p:nvSpPr>
        <p:spPr>
          <a:xfrm>
            <a:off x="808638" y="386930"/>
            <a:ext cx="9236700" cy="1188950"/>
          </a:xfrm>
        </p:spPr>
        <p:txBody>
          <a:bodyPr anchor="b">
            <a:normAutofit/>
          </a:bodyPr>
          <a:lstStyle/>
          <a:p>
            <a:r>
              <a:rPr lang="el-GR" sz="5400"/>
              <a:t>Φορολογικά Συστήματα</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A8B97F95-39A2-AB8B-1299-5610CE203DAC}"/>
              </a:ext>
            </a:extLst>
          </p:cNvPr>
          <p:cNvSpPr>
            <a:spLocks noGrp="1"/>
          </p:cNvSpPr>
          <p:nvPr>
            <p:ph idx="1"/>
          </p:nvPr>
        </p:nvSpPr>
        <p:spPr>
          <a:xfrm>
            <a:off x="793660" y="2599509"/>
            <a:ext cx="10143668" cy="3435531"/>
          </a:xfrm>
        </p:spPr>
        <p:txBody>
          <a:bodyPr anchor="ctr">
            <a:normAutofit/>
          </a:bodyPr>
          <a:lstStyle/>
          <a:p>
            <a:r>
              <a:rPr lang="el-GR" sz="2000" dirty="0"/>
              <a:t>Προοδευτικό Φορολογικό σύστημα</a:t>
            </a:r>
          </a:p>
          <a:p>
            <a:r>
              <a:rPr lang="el-GR" sz="2000" dirty="0"/>
              <a:t> Αναλογικό Φορολογικό Σύστημα</a:t>
            </a:r>
          </a:p>
          <a:p>
            <a:r>
              <a:rPr lang="el-GR" sz="2000" dirty="0"/>
              <a:t>Αντίστροφα Προοδευτικό Φορολογικό σύστημα</a:t>
            </a:r>
            <a:endParaRPr lang="en-US" sz="2000" dirty="0"/>
          </a:p>
          <a:p>
            <a:pPr marL="0" indent="0">
              <a:buNone/>
            </a:pPr>
            <a:r>
              <a:rPr lang="el-GR" sz="2000" dirty="0"/>
              <a:t>• Ορισμός συνολικού εισοδήματος των </a:t>
            </a:r>
            <a:r>
              <a:rPr lang="en" sz="2000" dirty="0"/>
              <a:t>Haig-Simons: </a:t>
            </a:r>
            <a:r>
              <a:rPr lang="el-GR" sz="2000" dirty="0"/>
              <a:t>Ορίζει τους φορολογητέους πόρους ως τη μεταβολή στις δυνατότητες κατανάλωσης ενός ατόμου κατά τη διάρκεια του έτους. Εναλλακτικά, μπορούμε να πούμε ότι ο ορισμός του συνολικού εισοδήματος των </a:t>
            </a:r>
            <a:r>
              <a:rPr lang="en" sz="2000" dirty="0"/>
              <a:t>Haig-Simons </a:t>
            </a:r>
            <a:r>
              <a:rPr lang="el-GR" sz="2000" dirty="0"/>
              <a:t>ορίζει τι πραγματικά μπορεί να φορολογηθεί από ένα άτομο βασιζόμενο στη δυνατότητα που έχει για να πληρώσει το άτομο αυτό τους φόρους του.</a:t>
            </a:r>
          </a:p>
        </p:txBody>
      </p:sp>
    </p:spTree>
    <p:extLst>
      <p:ext uri="{BB962C8B-B14F-4D97-AF65-F5344CB8AC3E}">
        <p14:creationId xmlns:p14="http://schemas.microsoft.com/office/powerpoint/2010/main" val="3542221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E6F0646-4B65-BB1F-7639-3EAC16E91EDD}"/>
              </a:ext>
            </a:extLst>
          </p:cNvPr>
          <p:cNvSpPr>
            <a:spLocks noGrp="1"/>
          </p:cNvSpPr>
          <p:nvPr>
            <p:ph type="title"/>
          </p:nvPr>
        </p:nvSpPr>
        <p:spPr>
          <a:xfrm>
            <a:off x="1043631" y="809898"/>
            <a:ext cx="9942716" cy="1554480"/>
          </a:xfrm>
        </p:spPr>
        <p:txBody>
          <a:bodyPr anchor="ctr">
            <a:normAutofit/>
          </a:bodyPr>
          <a:lstStyle/>
          <a:p>
            <a:r>
              <a:rPr lang="el-GR" sz="4800"/>
              <a:t>Προοδευτικό Φορολογικό σύστημα</a:t>
            </a:r>
          </a:p>
        </p:txBody>
      </p:sp>
      <p:sp>
        <p:nvSpPr>
          <p:cNvPr id="3" name="Θέση περιεχομένου 2">
            <a:extLst>
              <a:ext uri="{FF2B5EF4-FFF2-40B4-BE49-F238E27FC236}">
                <a16:creationId xmlns:a16="http://schemas.microsoft.com/office/drawing/2014/main" id="{401C3313-6329-4691-E16B-E066EEBA4EDF}"/>
              </a:ext>
            </a:extLst>
          </p:cNvPr>
          <p:cNvSpPr>
            <a:spLocks noGrp="1"/>
          </p:cNvSpPr>
          <p:nvPr>
            <p:ph idx="1"/>
          </p:nvPr>
        </p:nvSpPr>
        <p:spPr>
          <a:xfrm>
            <a:off x="1045028" y="3017522"/>
            <a:ext cx="9941319" cy="3124658"/>
          </a:xfrm>
        </p:spPr>
        <p:txBody>
          <a:bodyPr anchor="ctr">
            <a:normAutofit/>
          </a:bodyPr>
          <a:lstStyle/>
          <a:p>
            <a:r>
              <a:rPr lang="el-GR" sz="2400" dirty="0"/>
              <a:t>Καλείται το φορολογικό σύστημα στο οποίο ο πραγματικός μέσος φορολογικός συντελεστής αυξάνεται καθώς αυξάνεται και το εισόδημα. </a:t>
            </a:r>
          </a:p>
          <a:p>
            <a:r>
              <a:rPr lang="el-GR" sz="2400" dirty="0"/>
              <a:t>Πιο συγκεκριμένα, ένας προοδευτικός φορολογικός συντελεστής χρησιμοποιείται για να χαρακτηρίσει έναν φόρο ο οποίος εμφανίζει αύξηση παράλληλα με τις αυξήσεις του εισοδήματος (</a:t>
            </a:r>
            <a:r>
              <a:rPr lang="en" sz="2400" dirty="0"/>
              <a:t>Gordon et. al., 1995).</a:t>
            </a:r>
            <a:endParaRPr lang="el-G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47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7D1312-A670-07FE-C983-1CA889D32744}"/>
              </a:ext>
            </a:extLst>
          </p:cNvPr>
          <p:cNvSpPr>
            <a:spLocks noGrp="1"/>
          </p:cNvSpPr>
          <p:nvPr>
            <p:ph type="title"/>
          </p:nvPr>
        </p:nvSpPr>
        <p:spPr/>
        <p:txBody>
          <a:bodyPr>
            <a:normAutofit fontScale="90000"/>
          </a:bodyPr>
          <a:lstStyle/>
          <a:p>
            <a:br>
              <a:rPr lang="el-GR" dirty="0">
                <a:effectLst/>
                <a:latin typeface="Helvetica" pitchFamily="2" charset="0"/>
              </a:rPr>
            </a:br>
            <a:r>
              <a:rPr lang="el-GR" dirty="0">
                <a:effectLst/>
                <a:latin typeface="Helvetica" pitchFamily="2" charset="0"/>
              </a:rPr>
              <a:t>Έμμεσες Επενδύσεις (</a:t>
            </a:r>
            <a:r>
              <a:rPr lang="en" dirty="0">
                <a:effectLst/>
                <a:latin typeface="Helvetica" pitchFamily="2" charset="0"/>
              </a:rPr>
              <a:t>Financial Intermediary)</a:t>
            </a:r>
            <a:br>
              <a:rPr lang="en" dirty="0">
                <a:effectLst/>
                <a:latin typeface="Helvetica" pitchFamily="2" charset="0"/>
              </a:rPr>
            </a:br>
            <a:endParaRPr lang="el-GR" dirty="0"/>
          </a:p>
        </p:txBody>
      </p:sp>
      <p:sp>
        <p:nvSpPr>
          <p:cNvPr id="3" name="Θέση περιεχομένου 2">
            <a:extLst>
              <a:ext uri="{FF2B5EF4-FFF2-40B4-BE49-F238E27FC236}">
                <a16:creationId xmlns:a16="http://schemas.microsoft.com/office/drawing/2014/main" id="{78F21D05-E017-4360-8AE9-162681522FDA}"/>
              </a:ext>
            </a:extLst>
          </p:cNvPr>
          <p:cNvSpPr>
            <a:spLocks noGrp="1"/>
          </p:cNvSpPr>
          <p:nvPr>
            <p:ph idx="1"/>
          </p:nvPr>
        </p:nvSpPr>
        <p:spPr/>
        <p:txBody>
          <a:bodyPr>
            <a:normAutofit fontScale="92500" lnSpcReduction="10000"/>
          </a:bodyPr>
          <a:lstStyle/>
          <a:p>
            <a:pPr marL="0" indent="0" algn="just">
              <a:buNone/>
            </a:pPr>
            <a:r>
              <a:rPr lang="en" dirty="0">
                <a:effectLst/>
                <a:latin typeface="Arial" panose="020B0604020202020204" pitchFamily="34" charset="0"/>
              </a:rPr>
              <a:t>•</a:t>
            </a:r>
            <a:r>
              <a:rPr lang="el-GR" dirty="0">
                <a:effectLst/>
                <a:latin typeface="Helvetica" pitchFamily="2" charset="0"/>
              </a:rPr>
              <a:t>Το αντικείμενο των </a:t>
            </a:r>
            <a:r>
              <a:rPr lang="el-GR" b="1" dirty="0">
                <a:effectLst/>
                <a:latin typeface="Helvetica" pitchFamily="2" charset="0"/>
              </a:rPr>
              <a:t>Εταιρειών Επενδύσεων Χαρτοφυλακίου </a:t>
            </a:r>
            <a:r>
              <a:rPr lang="el-GR" dirty="0">
                <a:effectLst/>
                <a:latin typeface="Helvetica" pitchFamily="2" charset="0"/>
              </a:rPr>
              <a:t>είναι η συγκέντρωση κεφαλαίων και η επένδυση τους σε χρηματιστηριακούς τίτλους με βάση την αρχή της διασποράς του κινδύνου με σκοπό μια ικανοποιητική απόδοση</a:t>
            </a:r>
          </a:p>
          <a:p>
            <a:pPr marL="0" indent="0" algn="just">
              <a:buNone/>
            </a:pPr>
            <a:br>
              <a:rPr lang="el-GR" dirty="0">
                <a:effectLst/>
                <a:latin typeface="Helvetica" pitchFamily="2" charset="0"/>
              </a:rPr>
            </a:br>
            <a:endParaRPr lang="el-GR" dirty="0">
              <a:effectLst/>
              <a:latin typeface="Helvetica" pitchFamily="2" charset="0"/>
            </a:endParaRPr>
          </a:p>
          <a:p>
            <a:pPr marL="0" indent="0" algn="just">
              <a:buNone/>
            </a:pPr>
            <a:r>
              <a:rPr lang="el-GR" dirty="0">
                <a:effectLst/>
                <a:latin typeface="Arial" panose="020B0604020202020204" pitchFamily="34" charset="0"/>
              </a:rPr>
              <a:t>•</a:t>
            </a:r>
            <a:r>
              <a:rPr lang="el-GR" dirty="0">
                <a:effectLst/>
                <a:latin typeface="Helvetica" pitchFamily="2" charset="0"/>
              </a:rPr>
              <a:t>Τα </a:t>
            </a:r>
            <a:r>
              <a:rPr lang="el-GR" b="1" dirty="0">
                <a:effectLst/>
                <a:latin typeface="Helvetica" pitchFamily="2" charset="0"/>
              </a:rPr>
              <a:t>Αμοιβαία Κεφάλαια </a:t>
            </a:r>
            <a:r>
              <a:rPr lang="el-GR" dirty="0">
                <a:effectLst/>
                <a:latin typeface="Helvetica" pitchFamily="2" charset="0"/>
              </a:rPr>
              <a:t>είναι μία μορφή των παραπάνω εταιρειών με ίδιο σκοπό</a:t>
            </a:r>
          </a:p>
          <a:p>
            <a:pPr algn="just">
              <a:buFont typeface="Wingdings" pitchFamily="2" charset="2"/>
              <a:buChar char="ü"/>
            </a:pPr>
            <a:r>
              <a:rPr lang="el-GR" dirty="0">
                <a:effectLst/>
                <a:latin typeface="Helvetica" pitchFamily="2" charset="0"/>
              </a:rPr>
              <a:t>Το αμοιβαίο κεφάλαιο (η κοινή περιουσία) διαιρείται σε μερίδια (ίδιας τιμής) και ανήκει εξ αδιαιρέτου στους μεριδιούχους ανάλογα με τον αριθμό των μεριδίων τους</a:t>
            </a:r>
          </a:p>
          <a:p>
            <a:endParaRPr lang="el-GR" dirty="0"/>
          </a:p>
        </p:txBody>
      </p:sp>
    </p:spTree>
    <p:extLst>
      <p:ext uri="{BB962C8B-B14F-4D97-AF65-F5344CB8AC3E}">
        <p14:creationId xmlns:p14="http://schemas.microsoft.com/office/powerpoint/2010/main" val="3332057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878BDB-EBD4-1080-690B-E2BBA96F737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270C2D4-0259-8855-9DF9-EEA41AEE4ABF}"/>
              </a:ext>
            </a:extLst>
          </p:cNvPr>
          <p:cNvSpPr>
            <a:spLocks noGrp="1"/>
          </p:cNvSpPr>
          <p:nvPr>
            <p:ph idx="1"/>
          </p:nvPr>
        </p:nvSpPr>
        <p:spPr/>
        <p:txBody>
          <a:bodyPr/>
          <a:lstStyle/>
          <a:p>
            <a:pPr algn="just"/>
            <a:r>
              <a:rPr lang="el-GR" dirty="0"/>
              <a:t>Οι προοδευτικοί συντελεστές εμφανίζουν υψηλότερο εισόδημα έχουν τη δυνατότητα να προβούν σε περισσότερες πληρωμές φόρου σε σχέση με τα άτομα που εμφανίζουν μικρότερα εισοδήματα, με συνέπεια το στοιχείο αυτό να έχει ως αποτέλεσμα, τα προοδευτικά ποσοστά φορολογίας να αναδιανέμουν τον πλούτο και το εισόδημα (</a:t>
            </a:r>
            <a:r>
              <a:rPr lang="en" dirty="0"/>
              <a:t>Gordon et. al., 1995).</a:t>
            </a:r>
            <a:endParaRPr lang="el-GR" dirty="0"/>
          </a:p>
        </p:txBody>
      </p:sp>
    </p:spTree>
    <p:extLst>
      <p:ext uri="{BB962C8B-B14F-4D97-AF65-F5344CB8AC3E}">
        <p14:creationId xmlns:p14="http://schemas.microsoft.com/office/powerpoint/2010/main" val="2149121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3028A7A-1D4C-A528-676D-D7D96E0C0F18}"/>
              </a:ext>
            </a:extLst>
          </p:cNvPr>
          <p:cNvSpPr>
            <a:spLocks noGrp="1"/>
          </p:cNvSpPr>
          <p:nvPr>
            <p:ph type="title"/>
          </p:nvPr>
        </p:nvSpPr>
        <p:spPr>
          <a:xfrm>
            <a:off x="1043631" y="809898"/>
            <a:ext cx="9942716" cy="1554480"/>
          </a:xfrm>
        </p:spPr>
        <p:txBody>
          <a:bodyPr anchor="ctr">
            <a:normAutofit/>
          </a:bodyPr>
          <a:lstStyle/>
          <a:p>
            <a:r>
              <a:rPr lang="el-GR" sz="4800"/>
              <a:t>Αναλογικό Φορολογικό Σύστημα</a:t>
            </a:r>
          </a:p>
        </p:txBody>
      </p:sp>
      <p:sp>
        <p:nvSpPr>
          <p:cNvPr id="3" name="Θέση περιεχομένου 2">
            <a:extLst>
              <a:ext uri="{FF2B5EF4-FFF2-40B4-BE49-F238E27FC236}">
                <a16:creationId xmlns:a16="http://schemas.microsoft.com/office/drawing/2014/main" id="{413F5CFA-E642-FA3D-82BD-A981446FA283}"/>
              </a:ext>
            </a:extLst>
          </p:cNvPr>
          <p:cNvSpPr>
            <a:spLocks noGrp="1"/>
          </p:cNvSpPr>
          <p:nvPr>
            <p:ph idx="1"/>
          </p:nvPr>
        </p:nvSpPr>
        <p:spPr>
          <a:xfrm>
            <a:off x="1045028" y="3017522"/>
            <a:ext cx="9941319" cy="3124658"/>
          </a:xfrm>
        </p:spPr>
        <p:txBody>
          <a:bodyPr anchor="ctr">
            <a:normAutofit/>
          </a:bodyPr>
          <a:lstStyle/>
          <a:p>
            <a:r>
              <a:rPr lang="el-GR" sz="2400" dirty="0"/>
              <a:t>Καλείται ένα φορολογικό σύστημα στο οποίο ο πραγματικός μέσος φορολογικός συντελεστής δε μεταβάλλεται καθώς μεταβάλλεται και το εισόδημα και επομένως όλοι οι φορολογούμενοι καταβάλλουν την ίδια αναλογία του εισοδήματος τους σε φόρους.</a:t>
            </a:r>
          </a:p>
          <a:p>
            <a:r>
              <a:rPr lang="el-GR" sz="2400" dirty="0"/>
              <a:t>Ένας αναλογικός φόρος υφίσταται όταν ο μέσος φόρος δεν εξαρτάται από το μέγεθος του εισοδήματος και επιβάλλεται με τον ίδιο τρόπο σε όλους τους φορολογούμενους (</a:t>
            </a:r>
            <a:r>
              <a:rPr lang="en" sz="2400" dirty="0"/>
              <a:t>Gordon et. al., 1995).</a:t>
            </a:r>
            <a:endParaRPr lang="el-G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267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5600A05-67CC-E1E8-798B-CEFE0DE9173B}"/>
              </a:ext>
            </a:extLst>
          </p:cNvPr>
          <p:cNvSpPr>
            <a:spLocks noGrp="1"/>
          </p:cNvSpPr>
          <p:nvPr>
            <p:ph type="title"/>
          </p:nvPr>
        </p:nvSpPr>
        <p:spPr>
          <a:xfrm>
            <a:off x="1043631" y="809898"/>
            <a:ext cx="9942716" cy="1554480"/>
          </a:xfrm>
        </p:spPr>
        <p:txBody>
          <a:bodyPr anchor="ctr">
            <a:normAutofit/>
          </a:bodyPr>
          <a:lstStyle/>
          <a:p>
            <a:r>
              <a:rPr lang="el-GR" sz="4800"/>
              <a:t>Αντίστροφα Προοδευτικό Σύστημα</a:t>
            </a:r>
          </a:p>
        </p:txBody>
      </p:sp>
      <p:sp>
        <p:nvSpPr>
          <p:cNvPr id="3" name="Θέση περιεχομένου 2">
            <a:extLst>
              <a:ext uri="{FF2B5EF4-FFF2-40B4-BE49-F238E27FC236}">
                <a16:creationId xmlns:a16="http://schemas.microsoft.com/office/drawing/2014/main" id="{47615286-46C5-EC40-5385-552D2BFCDE9E}"/>
              </a:ext>
            </a:extLst>
          </p:cNvPr>
          <p:cNvSpPr>
            <a:spLocks noGrp="1"/>
          </p:cNvSpPr>
          <p:nvPr>
            <p:ph idx="1"/>
          </p:nvPr>
        </p:nvSpPr>
        <p:spPr>
          <a:xfrm>
            <a:off x="1045028" y="3017522"/>
            <a:ext cx="9941319" cy="3124658"/>
          </a:xfrm>
        </p:spPr>
        <p:txBody>
          <a:bodyPr anchor="ctr">
            <a:normAutofit/>
          </a:bodyPr>
          <a:lstStyle/>
          <a:p>
            <a:r>
              <a:rPr lang="el-GR" sz="2400" dirty="0"/>
              <a:t>Καλείται το φορολογικό σύστημα στο οποίο ο πραγματικός μέσος φορολογικός συντελεστής μειώνεται καθώς αυξάνεται και το εισόδημα.</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6949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05F71-305B-C698-9AB7-F2E426F37301}"/>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6BE59078-1B3F-8FFA-1203-AF9F2B9599A2}"/>
              </a:ext>
            </a:extLst>
          </p:cNvPr>
          <p:cNvSpPr>
            <a:spLocks noGrp="1"/>
          </p:cNvSpPr>
          <p:nvPr>
            <p:ph idx="1"/>
          </p:nvPr>
        </p:nvSpPr>
        <p:spPr/>
        <p:txBody>
          <a:bodyPr>
            <a:normAutofit/>
          </a:bodyPr>
          <a:lstStyle/>
          <a:p>
            <a:pPr algn="just"/>
            <a:r>
              <a:rPr lang="el-GR" dirty="0"/>
              <a:t>Ένας αντίστροφα προοδευτικός φόρος υφίσταται στις περιπτώσεις εκείνες, που ο φορολογικός συντελεστής εμφανίζει σημαντική μείωση, καθώς παρατηρούνται αυξήσεις στο ποσό που υπόκειται σε φόρο.</a:t>
            </a:r>
          </a:p>
          <a:p>
            <a:pPr algn="just"/>
            <a:r>
              <a:rPr lang="el-GR" dirty="0"/>
              <a:t> Οι αντίστροφα προοδευτικοί συντελεστές οδηγούν σε μετατόπιση των φορολογικών υποχρεώσεων των πολιτών που έχουν υψηλότερο εισόδημα σε εκείνους του πολίτες που εμφανίζουν χαμηλότερα εισοδήματα, (</a:t>
            </a:r>
            <a:r>
              <a:rPr lang="en" dirty="0"/>
              <a:t>Gordon et. al., 1995).</a:t>
            </a:r>
            <a:endParaRPr lang="el-GR" dirty="0"/>
          </a:p>
        </p:txBody>
      </p:sp>
    </p:spTree>
    <p:extLst>
      <p:ext uri="{BB962C8B-B14F-4D97-AF65-F5344CB8AC3E}">
        <p14:creationId xmlns:p14="http://schemas.microsoft.com/office/powerpoint/2010/main" val="529074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8BCA347-F3CC-7D2D-E0BF-84A9F5082F97}"/>
              </a:ext>
            </a:extLst>
          </p:cNvPr>
          <p:cNvSpPr>
            <a:spLocks noGrp="1"/>
          </p:cNvSpPr>
          <p:nvPr>
            <p:ph type="title"/>
          </p:nvPr>
        </p:nvSpPr>
        <p:spPr>
          <a:xfrm>
            <a:off x="1043631" y="809898"/>
            <a:ext cx="9942716" cy="1554480"/>
          </a:xfrm>
        </p:spPr>
        <p:txBody>
          <a:bodyPr anchor="ctr">
            <a:normAutofit/>
          </a:bodyPr>
          <a:lstStyle/>
          <a:p>
            <a:r>
              <a:rPr lang="el-GR" sz="4800" dirty="0"/>
              <a:t>Ορισμός συνολικού εισοδήματος των </a:t>
            </a:r>
            <a:r>
              <a:rPr lang="en" sz="4800" dirty="0"/>
              <a:t>Haig-Simons</a:t>
            </a:r>
            <a:endParaRPr lang="el-GR" sz="4800" dirty="0"/>
          </a:p>
        </p:txBody>
      </p:sp>
      <p:sp>
        <p:nvSpPr>
          <p:cNvPr id="3" name="Θέση περιεχομένου 2">
            <a:extLst>
              <a:ext uri="{FF2B5EF4-FFF2-40B4-BE49-F238E27FC236}">
                <a16:creationId xmlns:a16="http://schemas.microsoft.com/office/drawing/2014/main" id="{4B6286A3-2244-FAFC-6226-6B4DBD5B1B2E}"/>
              </a:ext>
            </a:extLst>
          </p:cNvPr>
          <p:cNvSpPr>
            <a:spLocks noGrp="1"/>
          </p:cNvSpPr>
          <p:nvPr>
            <p:ph idx="1"/>
          </p:nvPr>
        </p:nvSpPr>
        <p:spPr>
          <a:xfrm>
            <a:off x="1045028" y="3017522"/>
            <a:ext cx="9941319" cy="3124658"/>
          </a:xfrm>
        </p:spPr>
        <p:txBody>
          <a:bodyPr anchor="ctr">
            <a:normAutofit/>
          </a:bodyPr>
          <a:lstStyle/>
          <a:p>
            <a:r>
              <a:rPr lang="el-GR" sz="2400" dirty="0"/>
              <a:t>Ορίζει τους φορολογητέους πόρους ως τη μεταβολή στις δυνατότητες κατανάλωσης ενός ατόμου κατά τη διάρκεια του έτους. Εναλλακτικά, μπορούμε να πούμε ότι ο ορισμός του συνολικού εισοδήματος των </a:t>
            </a:r>
            <a:r>
              <a:rPr lang="en" sz="2400" dirty="0"/>
              <a:t>Haig-Simons </a:t>
            </a:r>
            <a:r>
              <a:rPr lang="el-GR" sz="2400" dirty="0"/>
              <a:t>ορίζει τι πραγματικά μπορεί να φορολογηθεί από ένα άτομο βασιζόμενο στη δυνατότητα που έχει για να πληρώσει το άτομο αυτό τους φόρους του.</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1538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E5662F-7862-FDA4-5AB6-FFB54362F44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7BEF7EA4-AE74-B84B-4AE9-CA3E6B6E511C}"/>
              </a:ext>
            </a:extLst>
          </p:cNvPr>
          <p:cNvSpPr>
            <a:spLocks noGrp="1"/>
          </p:cNvSpPr>
          <p:nvPr>
            <p:ph idx="1"/>
          </p:nvPr>
        </p:nvSpPr>
        <p:spPr/>
        <p:txBody>
          <a:bodyPr/>
          <a:lstStyle/>
          <a:p>
            <a:r>
              <a:rPr lang="el-GR" dirty="0"/>
              <a:t>Σχετικά με τα κριτήρια που μπορεί να χρησιμοποιηθούν για τη δίκαιη κατανομή του φορολογικού βάρους, έχουν αναπτυχθεί δύο θεωρίες: </a:t>
            </a:r>
          </a:p>
          <a:p>
            <a:r>
              <a:rPr lang="el-GR" dirty="0"/>
              <a:t>1) η θεωρία του ανταλλάγματος και </a:t>
            </a:r>
          </a:p>
          <a:p>
            <a:r>
              <a:rPr lang="el-GR" dirty="0"/>
              <a:t>2) η θεωρία της φοροδοτικής ικανότητας. </a:t>
            </a:r>
          </a:p>
        </p:txBody>
      </p:sp>
    </p:spTree>
    <p:extLst>
      <p:ext uri="{BB962C8B-B14F-4D97-AF65-F5344CB8AC3E}">
        <p14:creationId xmlns:p14="http://schemas.microsoft.com/office/powerpoint/2010/main" val="3569473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175FAB-6A8D-4371-298C-B4038C87DA5B}"/>
              </a:ext>
            </a:extLst>
          </p:cNvPr>
          <p:cNvSpPr>
            <a:spLocks noGrp="1"/>
          </p:cNvSpPr>
          <p:nvPr>
            <p:ph type="title"/>
          </p:nvPr>
        </p:nvSpPr>
        <p:spPr>
          <a:xfrm>
            <a:off x="808638" y="386930"/>
            <a:ext cx="9236700" cy="1188950"/>
          </a:xfrm>
        </p:spPr>
        <p:txBody>
          <a:bodyPr anchor="b">
            <a:normAutofit/>
          </a:bodyPr>
          <a:lstStyle/>
          <a:p>
            <a:r>
              <a:rPr lang="el-GR" sz="5400"/>
              <a:t>Η θεωρία του ανταλλάγματος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4D51993-1BDC-7BD5-75CE-1571799E9044}"/>
              </a:ext>
            </a:extLst>
          </p:cNvPr>
          <p:cNvSpPr>
            <a:spLocks noGrp="1"/>
          </p:cNvSpPr>
          <p:nvPr>
            <p:ph idx="1"/>
          </p:nvPr>
        </p:nvSpPr>
        <p:spPr>
          <a:xfrm>
            <a:off x="793660" y="2599509"/>
            <a:ext cx="10143668" cy="3435531"/>
          </a:xfrm>
        </p:spPr>
        <p:txBody>
          <a:bodyPr anchor="ctr">
            <a:normAutofit/>
          </a:bodyPr>
          <a:lstStyle/>
          <a:p>
            <a:pPr marL="0" indent="0">
              <a:buNone/>
            </a:pPr>
            <a:r>
              <a:rPr lang="el-GR" sz="2200" dirty="0"/>
              <a:t>Κατά τη θεωρία του ανταλλάγματος δύο πολίτες βρίσκονται κάτω από τις ίδιες συνθήκες για φορολογικούς σκοπούς και επομένως πρέπει να έχουν την ίδια φορολογική μεταχείριση, όταν αποκομίζουν το ίδιο όφελος από τη δραστηριότητα του δημοσίου.</a:t>
            </a:r>
          </a:p>
          <a:p>
            <a:pPr marL="0" indent="0">
              <a:buNone/>
            </a:pPr>
            <a:r>
              <a:rPr lang="el-GR" sz="2200" dirty="0"/>
              <a:t> Αντίθετα, δύο πολίτες βρίσκονται κάτω από διαφορετικές συνθήκες για φορολογικούς σκοπούς και πρέπει να έχουν διαφορετική φορολογική μεταχείριση, όταν αποκομίζουν διαφορετικό όφελος από τη δραστηριότητα του δημοσίου. </a:t>
            </a:r>
          </a:p>
          <a:p>
            <a:pPr marL="0" indent="0">
              <a:buNone/>
            </a:pPr>
            <a:r>
              <a:rPr lang="el-GR" sz="2200" dirty="0"/>
              <a:t>Κάθε πολίτης επομένως πρέπει να καταβάλει φόρο ανάλογο με το όφελος που αποκομίζει από τη δραστηριότητα του δημοσίου</a:t>
            </a:r>
          </a:p>
        </p:txBody>
      </p:sp>
    </p:spTree>
    <p:extLst>
      <p:ext uri="{BB962C8B-B14F-4D97-AF65-F5344CB8AC3E}">
        <p14:creationId xmlns:p14="http://schemas.microsoft.com/office/powerpoint/2010/main" val="963976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C0A50E-D4D6-29FB-6F98-70381010429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6679B38-BA9D-695C-CC4B-8DCC5F1DB4C4}"/>
              </a:ext>
            </a:extLst>
          </p:cNvPr>
          <p:cNvSpPr>
            <a:spLocks noGrp="1"/>
          </p:cNvSpPr>
          <p:nvPr>
            <p:ph idx="1"/>
          </p:nvPr>
        </p:nvSpPr>
        <p:spPr/>
        <p:txBody>
          <a:bodyPr/>
          <a:lstStyle/>
          <a:p>
            <a:pPr algn="just"/>
            <a:r>
              <a:rPr lang="el-GR" dirty="0"/>
              <a:t>Η θεωρία του ανταλλάγματος φαίνεται να δίνει ικανοποιητική λύση στο πρόβλημα της δίκαιης κατανομής του φορολογικού βάρους, γιατί η επιβολή των φόρων με βάση τη θεωρία αυτή στηρίζεται στην αρχή της αντιπαροχής, που είναι γενικά αποδεκτή ως “ηθική” αρχή από τις κοινωνίες που στηρίζονται στη λειτουργία της ελεύθερης αγοράς. </a:t>
            </a:r>
          </a:p>
          <a:p>
            <a:pPr algn="just"/>
            <a:r>
              <a:rPr lang="el-GR" dirty="0"/>
              <a:t>Πραγματικά, αφού οι κοινωνίες αυτές δέχονται σήμερα ότι, για την απόκτηση ενός ιδιωτικού αγαθού πρέπει να καταβάλλεται αντίστοιχη τιμή ως αντιπαροχή, η αρχή αυτή θα πρέπει να εφαρμόζεται και στο δημόσιο τομέα.</a:t>
            </a:r>
          </a:p>
        </p:txBody>
      </p:sp>
    </p:spTree>
    <p:extLst>
      <p:ext uri="{BB962C8B-B14F-4D97-AF65-F5344CB8AC3E}">
        <p14:creationId xmlns:p14="http://schemas.microsoft.com/office/powerpoint/2010/main" val="3810106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746212-16A5-63F3-6C02-F7A97078BED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29F7FC0-E544-EFF9-E21E-94759299FE13}"/>
              </a:ext>
            </a:extLst>
          </p:cNvPr>
          <p:cNvSpPr>
            <a:spLocks noGrp="1"/>
          </p:cNvSpPr>
          <p:nvPr>
            <p:ph idx="1"/>
          </p:nvPr>
        </p:nvSpPr>
        <p:spPr/>
        <p:txBody>
          <a:bodyPr>
            <a:normAutofit fontScale="85000" lnSpcReduction="10000"/>
          </a:bodyPr>
          <a:lstStyle/>
          <a:p>
            <a:pPr algn="just"/>
            <a:r>
              <a:rPr lang="el-GR" dirty="0"/>
              <a:t>Η εφαρμογή της θεωρίας αυτής εμφανίζει το πλεονέκτημα, ότι επιτρέπει την προσαρμογή της παραγωγής των δημόσιων αγαθών στις προτιμήσεις των πολιτών, όπως ακριβώς συμβαίνει και με τα ιδιωτικά αγαθά. </a:t>
            </a:r>
          </a:p>
          <a:p>
            <a:pPr algn="just"/>
            <a:r>
              <a:rPr lang="el-GR" dirty="0"/>
              <a:t>Επιπλέον η κατανομή του φορολογικού βάρους με βάση το ειδικό όφελος, που αποκομίζει κάθε άτομο, επιβάλλει τη σύνδεση των δαπανών και των φόρων και οδηγεί στη λήψη περισσότερο ορθολογικών αποφάσεων στο δημόσιο τομέα.</a:t>
            </a:r>
          </a:p>
          <a:p>
            <a:pPr algn="just"/>
            <a:r>
              <a:rPr lang="el-GR" dirty="0"/>
              <a:t> Τέλος, η εφαρμογή της αρχής της αντιπαροχής θα έχει ως συνέπεια τον περιορισμό των δυσμενών επιδράσεων της φορολογίας, γιατί ο φόρος θα προσαρμόζεται κάθε φορά στο όφελος που αποκομίζει ο φορολογούμενος από τη δραστηριότητα του δημοσίου και δε θα αποτελεί πια μονομερή παροχή του φορολογουμένου στο δημόσιο, ένα μέρος της οποίας μπορεί να γίνεται για όφελος, το οποίο αποκομίζουν άλλοι φορολογούμενοι.</a:t>
            </a:r>
          </a:p>
        </p:txBody>
      </p:sp>
    </p:spTree>
    <p:extLst>
      <p:ext uri="{BB962C8B-B14F-4D97-AF65-F5344CB8AC3E}">
        <p14:creationId xmlns:p14="http://schemas.microsoft.com/office/powerpoint/2010/main" val="2278381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682056-B7E4-45B2-20F6-518ECE9B07E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B0895F-C65D-5E59-2278-B1CE3F9D8B7D}"/>
              </a:ext>
            </a:extLst>
          </p:cNvPr>
          <p:cNvSpPr>
            <a:spLocks noGrp="1"/>
          </p:cNvSpPr>
          <p:nvPr>
            <p:ph idx="1"/>
          </p:nvPr>
        </p:nvSpPr>
        <p:spPr/>
        <p:txBody>
          <a:bodyPr>
            <a:normAutofit fontScale="77500" lnSpcReduction="20000"/>
          </a:bodyPr>
          <a:lstStyle/>
          <a:p>
            <a:pPr algn="just"/>
            <a:r>
              <a:rPr lang="el-GR" dirty="0"/>
              <a:t>Παρά τα πιο πάνω φαινομενικά πλεονεκτήματά της, η θεωρία του ανταλλάγματος δε δίνει ικανοποιητική λύση στο πρόβλημα της δίκαιης κατανομής του φορολογικού βάρους. </a:t>
            </a:r>
          </a:p>
          <a:p>
            <a:pPr algn="just"/>
            <a:r>
              <a:rPr lang="el-GR" dirty="0"/>
              <a:t>Η βασική αντίρρηση κατά της θεωρίας αυτής είναι, ότι δεν μπορούμε συνήθως να καθορίσουμε με ακρίβεια το όφελος που αποκομίζουν τα επιμέρους άτομα από τις διάφορες δραστηριότητες του δημοσίου και κυρίως από τα δημόσια αγαθά. Πραγματικά, ένα σημαντικό μέρος από τις δραστηριότητες του δημοσίου αναφέρεται στην παραγωγή των δημόσιων αγαθών, που αποφέρουν όφελος στο κοινωνικό σύνολο, αλλά δεν μπορούμε να γνωρίζουμε τι όφελος απολαμβάνει κάθε πολίτης. </a:t>
            </a:r>
          </a:p>
          <a:p>
            <a:pPr algn="just"/>
            <a:r>
              <a:rPr lang="el-GR" dirty="0"/>
              <a:t>Επίσης το όφελος από πολλές άλλες δραστηριότητες του δημοσίου, λ.χ. από τη σταθεροποίηση της οικονομίας ή από την επιτάχυνση της οικονομικής ανάπτυξης, δεν μπορεί εύκολα να διαιρεθεί και να εξατομικευθεί. </a:t>
            </a:r>
          </a:p>
          <a:p>
            <a:pPr algn="just"/>
            <a:r>
              <a:rPr lang="el-GR" dirty="0"/>
              <a:t>Κατά συνέπεια, δεν μπορούμε να κατανείμουμε τους φόρους ανάλογα με το όφελος που αποκομίζουν τα διάφορα άτομα του κοινωνικού συνόλου. Η θεωρία του ανταλλάγματος δηλαδή δεν μπορεί εύκολα να εφαρμοσθεί στην πράξη</a:t>
            </a:r>
          </a:p>
        </p:txBody>
      </p:sp>
    </p:spTree>
    <p:extLst>
      <p:ext uri="{BB962C8B-B14F-4D97-AF65-F5344CB8AC3E}">
        <p14:creationId xmlns:p14="http://schemas.microsoft.com/office/powerpoint/2010/main" val="374416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 στιγμιότυπο οθόνης, λογισμικό, εικονίδιο υπολογιστή&#10;&#10;Περιγραφή που δημιουργήθηκε αυτόματα">
            <a:extLst>
              <a:ext uri="{FF2B5EF4-FFF2-40B4-BE49-F238E27FC236}">
                <a16:creationId xmlns:a16="http://schemas.microsoft.com/office/drawing/2014/main" id="{36DAD46D-1856-2CCA-58E6-28FDBF373A81}"/>
              </a:ext>
            </a:extLst>
          </p:cNvPr>
          <p:cNvPicPr>
            <a:picLocks noGrp="1" noChangeAspect="1"/>
          </p:cNvPicPr>
          <p:nvPr>
            <p:ph idx="1"/>
          </p:nvPr>
        </p:nvPicPr>
        <p:blipFill rotWithShape="1">
          <a:blip r:embed="rId2"/>
          <a:srcRect l="25981" t="23635" r="8794" b="13641"/>
          <a:stretch/>
        </p:blipFill>
        <p:spPr>
          <a:xfrm>
            <a:off x="1639694" y="655042"/>
            <a:ext cx="8912612" cy="5571066"/>
          </a:xfrm>
          <a:prstGeom prst="rect">
            <a:avLst/>
          </a:prstGeom>
        </p:spPr>
      </p:pic>
    </p:spTree>
    <p:extLst>
      <p:ext uri="{BB962C8B-B14F-4D97-AF65-F5344CB8AC3E}">
        <p14:creationId xmlns:p14="http://schemas.microsoft.com/office/powerpoint/2010/main" val="354819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79AE72-07E6-5CE0-E88A-BBFE6884886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C3E9B35E-87EA-3F84-4585-67B471806919}"/>
              </a:ext>
            </a:extLst>
          </p:cNvPr>
          <p:cNvSpPr>
            <a:spLocks noGrp="1"/>
          </p:cNvSpPr>
          <p:nvPr>
            <p:ph idx="1"/>
          </p:nvPr>
        </p:nvSpPr>
        <p:spPr/>
        <p:txBody>
          <a:bodyPr>
            <a:normAutofit fontScale="77500" lnSpcReduction="20000"/>
          </a:bodyPr>
          <a:lstStyle/>
          <a:p>
            <a:pPr algn="just"/>
            <a:r>
              <a:rPr lang="el-GR" dirty="0"/>
              <a:t>Αλλά, εκτός από το ότι η θεωρία αυτή δε δίνει μια πρακτική λύση στο πρόβλημα της δίκαιης κατανομής του φορολογικού βάρους, πολλές φορές μπορεί να οδηγεί σε κατανομή του βάρους αυτού που δεν ανταποκρίνεται καθόλου στις γενικά </a:t>
            </a:r>
            <a:r>
              <a:rPr lang="el-GR" dirty="0" err="1"/>
              <a:t>παραδεγμένες</a:t>
            </a:r>
            <a:r>
              <a:rPr lang="el-GR" dirty="0"/>
              <a:t> αρχές για κοινωνική δικαιοσύνη.</a:t>
            </a:r>
          </a:p>
          <a:p>
            <a:pPr algn="just"/>
            <a:r>
              <a:rPr lang="el-GR" dirty="0"/>
              <a:t> Πραγματικά, αν χρησιμοποιήσουμε τη θεωρία του ανταλλάγματος για την κατανομή του φορολογικού βάρους, θα έχουμε ως αποτέλεσμα την αναλογικά μεγαλύτερη επιβάρυνση των ασθενέστερων τάξεων, γιατί οι χαμηλότερες εισοδηματικές τάξεις καταναλώνουν, αναλογικά με το εισόδημά τους, μεγαλύτερη ποσότητα δημόσιων αγαθών από τις υψηλότερες εισοδηματικές τάξεις. </a:t>
            </a:r>
          </a:p>
          <a:p>
            <a:pPr algn="just"/>
            <a:r>
              <a:rPr lang="el-GR" dirty="0"/>
              <a:t>Τέτοια κατανομή του φορολογικού βάρους, όμως, δε θεωρείται ότι είναι δίκαιη σήμερα. </a:t>
            </a:r>
          </a:p>
          <a:p>
            <a:pPr algn="just"/>
            <a:r>
              <a:rPr lang="el-GR" dirty="0"/>
              <a:t>Επιπλέον η κατανομή του φορολογικού βάρους με βάση την αρχή του ανταλλάγματος θα είχε ως αποτέλεσμα την αδυναμία των ασθενέστερων τάξεων να καταναλώσουν μια ικανοποιητική ποσότητα από τα δημόσια αγαθά και αυτό δε φαίνεται ότι ανταποκρίνεται σήμερα στις αντιλήψεις του κοινωνικού συνόλου για κοινωνική δικαιοσύνη</a:t>
            </a:r>
          </a:p>
        </p:txBody>
      </p:sp>
    </p:spTree>
    <p:extLst>
      <p:ext uri="{BB962C8B-B14F-4D97-AF65-F5344CB8AC3E}">
        <p14:creationId xmlns:p14="http://schemas.microsoft.com/office/powerpoint/2010/main" val="2304432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9E03EC-4962-D83F-4B4F-DF25D6F62FE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4355E12-0D14-7B1F-FB46-DB33504EA69C}"/>
              </a:ext>
            </a:extLst>
          </p:cNvPr>
          <p:cNvSpPr>
            <a:spLocks noGrp="1"/>
          </p:cNvSpPr>
          <p:nvPr>
            <p:ph idx="1"/>
          </p:nvPr>
        </p:nvSpPr>
        <p:spPr/>
        <p:txBody>
          <a:bodyPr>
            <a:normAutofit fontScale="92500"/>
          </a:bodyPr>
          <a:lstStyle/>
          <a:p>
            <a:pPr algn="just"/>
            <a:r>
              <a:rPr lang="el-GR" dirty="0"/>
              <a:t>Κατά συνέπεια, αν και η θεωρία του ανταλλάγματος θα μπορούσε να εφαρμοστεί σε ορισμένες περιπτώσεις, η εφαρμογή της δε θεωρείται συνήθως κοινωνικά σκόπιμη και γι’ αυτό αποφεύγεται.</a:t>
            </a:r>
          </a:p>
          <a:p>
            <a:pPr algn="just"/>
            <a:r>
              <a:rPr lang="el-GR" dirty="0"/>
              <a:t> Χαρακτηριστικό παράδειγμα αποτελεί η υγεία όπου αν και θα μπορούσε, τουλάχιστον μερικά, να εφαρμοστεί η αρχή του ανταλλάγματος, εντούτοις η εφαρμογή της αποφεύγεται κατά κανόνα. </a:t>
            </a:r>
          </a:p>
          <a:p>
            <a:pPr algn="just"/>
            <a:r>
              <a:rPr lang="el-GR" dirty="0"/>
              <a:t>Πραγματικά, στην περίπτωση της υγείας, δεν κρίνεται επιθυμητή η εφαρμογή της αρχής της αντιπαροχής, γιατί δε θα επέτρεπε στις χαμηλότερες εισοδηματικές τάξεις να καταναλώσουν αρκετή ποσότητα από το αγαθό αυτό, πράγμα που δεν είναι επιθυμητό από το κοινωνικό σύνολο.</a:t>
            </a:r>
          </a:p>
        </p:txBody>
      </p:sp>
    </p:spTree>
    <p:extLst>
      <p:ext uri="{BB962C8B-B14F-4D97-AF65-F5344CB8AC3E}">
        <p14:creationId xmlns:p14="http://schemas.microsoft.com/office/powerpoint/2010/main" val="4023646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FED5A-7B60-6F37-BB3B-153C2A4614F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29723B4-AACF-161B-F55D-87FCF91486DD}"/>
              </a:ext>
            </a:extLst>
          </p:cNvPr>
          <p:cNvSpPr>
            <a:spLocks noGrp="1"/>
          </p:cNvSpPr>
          <p:nvPr>
            <p:ph idx="1"/>
          </p:nvPr>
        </p:nvSpPr>
        <p:spPr/>
        <p:txBody>
          <a:bodyPr>
            <a:normAutofit/>
          </a:bodyPr>
          <a:lstStyle/>
          <a:p>
            <a:pPr algn="just"/>
            <a:r>
              <a:rPr lang="el-GR" dirty="0"/>
              <a:t>Υπάρχουν βέβαια ορισμένες περιπτώσεις, όπου η εφαρμογή της αρχής του ανταλλάγματος είναι τεχνικά δυνατή και κοινωνικά σκόπιμη. </a:t>
            </a:r>
          </a:p>
          <a:p>
            <a:pPr algn="just"/>
            <a:r>
              <a:rPr lang="el-GR" dirty="0"/>
              <a:t>Παράδειγμα αποτελούν τα διόδια, που επιβάλλονται σε ορισμένους δρόμους. Τα διόδια αποτελούν ουσιαστικά το αντίτιμο για τη χρήση των δρόμων. </a:t>
            </a:r>
          </a:p>
          <a:p>
            <a:pPr algn="just"/>
            <a:r>
              <a:rPr lang="el-GR" dirty="0"/>
              <a:t>Άλλο παράδειγμα είναι ο φόρος βενζίνης, ο οποίος, αποτελεί ένα ανταποδοτικό φόρο που έχει ως σκοπό να κατανείμει το κόστος των δρόμων σε όσους τους χρησιμοποιούν και μάλιστα ανάλογα με το πόσο τους χρησιμοποιούν.</a:t>
            </a:r>
          </a:p>
        </p:txBody>
      </p:sp>
    </p:spTree>
    <p:extLst>
      <p:ext uri="{BB962C8B-B14F-4D97-AF65-F5344CB8AC3E}">
        <p14:creationId xmlns:p14="http://schemas.microsoft.com/office/powerpoint/2010/main" val="2764507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7403C5-8C8C-9704-1FFE-7A6D26B7CE6A}"/>
              </a:ext>
            </a:extLst>
          </p:cNvPr>
          <p:cNvSpPr>
            <a:spLocks noGrp="1"/>
          </p:cNvSpPr>
          <p:nvPr>
            <p:ph type="title"/>
          </p:nvPr>
        </p:nvSpPr>
        <p:spPr>
          <a:xfrm>
            <a:off x="808638" y="386930"/>
            <a:ext cx="9236700" cy="1188950"/>
          </a:xfrm>
        </p:spPr>
        <p:txBody>
          <a:bodyPr anchor="b">
            <a:normAutofit/>
          </a:bodyPr>
          <a:lstStyle/>
          <a:p>
            <a:br>
              <a:rPr lang="el-GR" sz="2600">
                <a:effectLst/>
                <a:latin typeface="Verdana" panose="020B0604030504040204" pitchFamily="34" charset="0"/>
              </a:rPr>
            </a:br>
            <a:r>
              <a:rPr lang="el-GR" sz="2600" b="1" i="1">
                <a:effectLst/>
                <a:latin typeface="Verdana" panose="020B0604030504040204" pitchFamily="34" charset="0"/>
              </a:rPr>
              <a:t>Η θεωρία της φοροδοτικής ικανότητας</a:t>
            </a:r>
            <a:br>
              <a:rPr lang="el-GR" sz="2600">
                <a:effectLst/>
                <a:latin typeface="Verdana" panose="020B0604030504040204" pitchFamily="34" charset="0"/>
              </a:rPr>
            </a:br>
            <a:endParaRPr lang="el-GR" sz="26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8EA314E-0414-8E11-AFA4-3203FA83FE96}"/>
              </a:ext>
            </a:extLst>
          </p:cNvPr>
          <p:cNvSpPr>
            <a:spLocks noGrp="1"/>
          </p:cNvSpPr>
          <p:nvPr>
            <p:ph idx="1"/>
          </p:nvPr>
        </p:nvSpPr>
        <p:spPr>
          <a:xfrm>
            <a:off x="793660" y="2599509"/>
            <a:ext cx="10143668" cy="3435531"/>
          </a:xfrm>
        </p:spPr>
        <p:txBody>
          <a:bodyPr anchor="ctr">
            <a:normAutofit/>
          </a:bodyPr>
          <a:lstStyle/>
          <a:p>
            <a:pPr marL="0" indent="0">
              <a:buNone/>
            </a:pPr>
            <a:br>
              <a:rPr lang="el-GR" sz="1700" dirty="0">
                <a:effectLst/>
                <a:latin typeface="Microsoft Sans Serif" panose="020B0604020202020204" pitchFamily="34" charset="0"/>
              </a:rPr>
            </a:br>
            <a:endParaRPr lang="el-GR" sz="1700" dirty="0">
              <a:effectLst/>
              <a:latin typeface="Microsoft Sans Serif" panose="020B0604020202020204" pitchFamily="34" charset="0"/>
            </a:endParaRPr>
          </a:p>
          <a:p>
            <a:r>
              <a:rPr lang="el-GR" sz="1700" dirty="0">
                <a:effectLst/>
                <a:latin typeface="Microsoft Sans Serif" panose="020B0604020202020204" pitchFamily="34" charset="0"/>
              </a:rPr>
              <a:t>Κατά τη θεωρία της φοροδοτικής ικανότητας, δίκαιη θεωρείται η </a:t>
            </a:r>
            <a:r>
              <a:rPr lang="el-GR" sz="1700" dirty="0">
                <a:latin typeface="Microsoft Sans Serif" panose="020B0604020202020204" pitchFamily="34" charset="0"/>
              </a:rPr>
              <a:t>κατ</a:t>
            </a:r>
            <a:r>
              <a:rPr lang="el-GR" sz="1700" dirty="0">
                <a:effectLst/>
                <a:latin typeface="Microsoft Sans Serif" panose="020B0604020202020204" pitchFamily="34" charset="0"/>
              </a:rPr>
              <a:t>ανομή του φορολογικού βάρους, όταν γίνεται με βάση την ικανότητα κάθε ατόμου να συνεισφέρει στα κοινά. </a:t>
            </a:r>
          </a:p>
          <a:p>
            <a:r>
              <a:rPr lang="el-GR" sz="1700" dirty="0">
                <a:effectLst/>
                <a:latin typeface="Microsoft Sans Serif" panose="020B0604020202020204" pitchFamily="34" charset="0"/>
              </a:rPr>
              <a:t>Κατά τη θεωρία αυτή δύο άτομα βρίσκονται κάτω από τις ίδιες συνθήκες για φορολογικούς σκοπούς και θα πρέπει να έχουν την ίδια φορολογική μεταχείριση, όταν έχουν την ίδια φοροδοτική ικανότητα. </a:t>
            </a:r>
          </a:p>
          <a:p>
            <a:r>
              <a:rPr lang="el-GR" sz="1700" dirty="0">
                <a:effectLst/>
                <a:latin typeface="Microsoft Sans Serif" panose="020B0604020202020204" pitchFamily="34" charset="0"/>
              </a:rPr>
              <a:t>Αντίθετα τα άτομα αυτά βρίσκονται κάτω από διαφορετικές συνθήκες και θα πρέπει να έχουν διαφορετική φορολογική μεταχείριση, όταν έχουν διαφορετική φοροδοτική ικανότητα.</a:t>
            </a:r>
          </a:p>
          <a:p>
            <a:r>
              <a:rPr lang="el-GR" sz="1700" dirty="0">
                <a:effectLst/>
                <a:latin typeface="Microsoft Sans Serif" panose="020B0604020202020204" pitchFamily="34" charset="0"/>
              </a:rPr>
              <a:t> Κατά συνέπεια κριτήριο για τη δίκαιη κατανομή των φόρων είναι εδώ η φοροδοτική ικανότητα και όχι το ειδικό όφελος που αποκομίζει κάθε πολίτης από τη δραστηριότητα του δημοσίου.</a:t>
            </a:r>
          </a:p>
          <a:p>
            <a:endParaRPr lang="el-GR" sz="1700" dirty="0"/>
          </a:p>
        </p:txBody>
      </p:sp>
    </p:spTree>
    <p:extLst>
      <p:ext uri="{BB962C8B-B14F-4D97-AF65-F5344CB8AC3E}">
        <p14:creationId xmlns:p14="http://schemas.microsoft.com/office/powerpoint/2010/main" val="3131649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B37BD1-CA37-6CCC-6BDB-9914310D773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8A6516E-AF58-83B2-FF51-5F4301FE6754}"/>
              </a:ext>
            </a:extLst>
          </p:cNvPr>
          <p:cNvSpPr>
            <a:spLocks noGrp="1"/>
          </p:cNvSpPr>
          <p:nvPr>
            <p:ph idx="1"/>
          </p:nvPr>
        </p:nvSpPr>
        <p:spPr/>
        <p:txBody>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Η θεωρία της φοροδοτικής ικανότητας οδηγεί σε κατανομή του φορολογικού βάρους, η οποία ανταποκρίνεται στις αντιλήψεις του κοινωνικού συνόλου για την κοινωνική δικαιοσύνη, που επικρατούν σήμερα. </a:t>
            </a:r>
          </a:p>
          <a:p>
            <a:pPr algn="just"/>
            <a:r>
              <a:rPr lang="el-GR" dirty="0">
                <a:effectLst/>
                <a:latin typeface="Microsoft Sans Serif" panose="020B0604020202020204" pitchFamily="34" charset="0"/>
              </a:rPr>
              <a:t>Πραγματικά στις σύγχρονες κοινωνίες γίνεται συνήθως δεκτό ότι κάθε πολίτης πρέπει να συμμετέχει στα κοινά, ανάλογα με τις οικονομικές του δυνατότητες. </a:t>
            </a:r>
          </a:p>
          <a:p>
            <a:endParaRPr lang="el-GR" dirty="0"/>
          </a:p>
        </p:txBody>
      </p:sp>
    </p:spTree>
    <p:extLst>
      <p:ext uri="{BB962C8B-B14F-4D97-AF65-F5344CB8AC3E}">
        <p14:creationId xmlns:p14="http://schemas.microsoft.com/office/powerpoint/2010/main" val="35471813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B5CD40-4245-0C1B-30AA-946885818A3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E7BA495-C19D-BD41-A7F3-75DBE64C40F0}"/>
              </a:ext>
            </a:extLst>
          </p:cNvPr>
          <p:cNvSpPr>
            <a:spLocks noGrp="1"/>
          </p:cNvSpPr>
          <p:nvPr>
            <p:ph idx="1"/>
          </p:nvPr>
        </p:nvSpPr>
        <p:spPr/>
        <p:txBody>
          <a:bodyPr>
            <a:normAutofit fontScale="92500" lnSpcReduction="20000"/>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Το ελληνικό Σύνταγμα λ.χ. ορίζει ότι οι Έλληνες πολίτες συμμετέχουν αδιάκριτα στα δημόσια βάρη, ανάλογα με τις δυνάμεις τους. </a:t>
            </a:r>
          </a:p>
          <a:p>
            <a:pPr algn="just"/>
            <a:r>
              <a:rPr lang="el-GR" dirty="0">
                <a:effectLst/>
                <a:latin typeface="Microsoft Sans Serif" panose="020B0604020202020204" pitchFamily="34" charset="0"/>
              </a:rPr>
              <a:t>Παρ’ όλα αυτά η θεωρία της φοροδοτικής ικανότητας παρουσιάζει ένα σημαντικό μειονέκτημα, ότι δηλαδή δε συνδέει το ποσό φόρου, που καταβάλλει κάθε πολίτης, με το όφελος που απολαμβάνει από το δημόσιο, και αυτό είναι ενδεχόμενο να οδηγήσει σε εξασθένιση των κινήτρων για εργασία, αποταμίευση κ.ά., γιατί στην περίπτωση αυτή φορολογούνται περισσότερο, εκείνοι που καταβάλλουν μεγαλύτερη προσπάθεια, από εκείνους που καταβάλλουν μικρότερη προσπάθεια.</a:t>
            </a:r>
          </a:p>
          <a:p>
            <a:endParaRPr lang="el-GR" dirty="0"/>
          </a:p>
        </p:txBody>
      </p:sp>
    </p:spTree>
    <p:extLst>
      <p:ext uri="{BB962C8B-B14F-4D97-AF65-F5344CB8AC3E}">
        <p14:creationId xmlns:p14="http://schemas.microsoft.com/office/powerpoint/2010/main" val="20508118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EFB1FF-465D-DD94-0D41-EC7F8EDE0A4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85CA155-5372-0454-5CAA-142159F4EE03}"/>
              </a:ext>
            </a:extLst>
          </p:cNvPr>
          <p:cNvSpPr>
            <a:spLocks noGrp="1"/>
          </p:cNvSpPr>
          <p:nvPr>
            <p:ph idx="1"/>
          </p:nvPr>
        </p:nvSpPr>
        <p:spPr/>
        <p:txBody>
          <a:bodyPr>
            <a:normAutofit/>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Κατά την εφαρμογή της θεωρίας της φοροδοτικής ικανότητας γεννιόνται δύο βασικά ζητήματα:</a:t>
            </a:r>
          </a:p>
          <a:p>
            <a:pPr algn="just"/>
            <a:r>
              <a:rPr lang="el-GR" dirty="0">
                <a:effectLst/>
                <a:latin typeface="Microsoft Sans Serif" panose="020B0604020202020204" pitchFamily="34" charset="0"/>
              </a:rPr>
              <a:t>Πρώτον, ποιοι παράγοντες προσδιορίζουν τη φοροδοτική ικανότητα των φορολογουμένων</a:t>
            </a:r>
          </a:p>
          <a:p>
            <a:r>
              <a:rPr lang="el-GR" dirty="0">
                <a:effectLst/>
                <a:latin typeface="Microsoft Sans Serif" panose="020B0604020202020204" pitchFamily="34" charset="0"/>
              </a:rPr>
              <a:t>και δεύτερον, πώς πρέπει να διαφοροποιείται η φορολογική επιβάρυνση ανάμεσα στους πολίτες που έχουν διαφορετική φοροδοτική ικανότητα;</a:t>
            </a:r>
          </a:p>
          <a:p>
            <a:pPr algn="just"/>
            <a:endParaRPr lang="el-GR" dirty="0">
              <a:effectLst/>
              <a:latin typeface="Microsoft Sans Serif" panose="020B0604020202020204" pitchFamily="34" charset="0"/>
            </a:endParaRPr>
          </a:p>
          <a:p>
            <a:endParaRPr lang="el-GR" dirty="0"/>
          </a:p>
        </p:txBody>
      </p:sp>
    </p:spTree>
    <p:extLst>
      <p:ext uri="{BB962C8B-B14F-4D97-AF65-F5344CB8AC3E}">
        <p14:creationId xmlns:p14="http://schemas.microsoft.com/office/powerpoint/2010/main" val="1819559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99E058-DE20-68A1-1ED1-3341200276F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7302DAD-E741-C03D-EAF9-4FF3CC2DC0A5}"/>
              </a:ext>
            </a:extLst>
          </p:cNvPr>
          <p:cNvSpPr>
            <a:spLocks noGrp="1"/>
          </p:cNvSpPr>
          <p:nvPr>
            <p:ph idx="1"/>
          </p:nvPr>
        </p:nvSpPr>
        <p:spPr/>
        <p:txBody>
          <a:bodyPr>
            <a:normAutofit/>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Σχετικά με το πρώτο ζήτημα, υπάρχουν δύο κατηγορίες παραγόντων, που προσδιορίζουν τη φοροδοτική ικανότητα των πολιτών. </a:t>
            </a:r>
          </a:p>
          <a:p>
            <a:pPr algn="just"/>
            <a:r>
              <a:rPr lang="el-GR" dirty="0">
                <a:effectLst/>
                <a:latin typeface="Microsoft Sans Serif" panose="020B0604020202020204" pitchFamily="34" charset="0"/>
              </a:rPr>
              <a:t>Οι αντικειμενικοί και οι υποκειμενικοί. </a:t>
            </a:r>
            <a:endParaRPr lang="el-GR" dirty="0"/>
          </a:p>
        </p:txBody>
      </p:sp>
    </p:spTree>
    <p:extLst>
      <p:ext uri="{BB962C8B-B14F-4D97-AF65-F5344CB8AC3E}">
        <p14:creationId xmlns:p14="http://schemas.microsoft.com/office/powerpoint/2010/main" val="3455366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CBCF8C-985D-F420-EE5E-C0CCDA7FF069}"/>
              </a:ext>
            </a:extLst>
          </p:cNvPr>
          <p:cNvSpPr>
            <a:spLocks noGrp="1"/>
          </p:cNvSpPr>
          <p:nvPr>
            <p:ph type="title"/>
          </p:nvPr>
        </p:nvSpPr>
        <p:spPr>
          <a:xfrm>
            <a:off x="808638" y="386930"/>
            <a:ext cx="9236700" cy="1188950"/>
          </a:xfrm>
        </p:spPr>
        <p:txBody>
          <a:bodyPr anchor="b">
            <a:normAutofit/>
          </a:bodyPr>
          <a:lstStyle/>
          <a:p>
            <a:endParaRPr lang="el-GR"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20544B4D-5828-7B45-0DD8-F9468AF2D982}"/>
              </a:ext>
            </a:extLst>
          </p:cNvPr>
          <p:cNvSpPr>
            <a:spLocks noGrp="1"/>
          </p:cNvSpPr>
          <p:nvPr>
            <p:ph idx="1"/>
          </p:nvPr>
        </p:nvSpPr>
        <p:spPr>
          <a:xfrm>
            <a:off x="793660" y="2599509"/>
            <a:ext cx="10143668" cy="3435531"/>
          </a:xfrm>
        </p:spPr>
        <p:txBody>
          <a:bodyPr anchor="ctr">
            <a:normAutofit/>
          </a:bodyPr>
          <a:lstStyle/>
          <a:p>
            <a:r>
              <a:rPr lang="el-GR" sz="1500" dirty="0">
                <a:effectLst/>
                <a:latin typeface="Microsoft Sans Serif" panose="020B0604020202020204" pitchFamily="34" charset="0"/>
              </a:rPr>
              <a:t>Ως αντικειμενικοί παράγοντες θεωρούνται συνήθως το εισόδημα, η περιουσία και η καταναλωτική δαπάνη, οι οποίοι γι’ αυτό άλλωστε αποτελούν και τα μεγέθη που χρησιμοποιούνται ως βάσεις των φόρων. </a:t>
            </a:r>
          </a:p>
          <a:p>
            <a:r>
              <a:rPr lang="el-GR" sz="1500" dirty="0">
                <a:effectLst/>
                <a:latin typeface="Microsoft Sans Serif" panose="020B0604020202020204" pitchFamily="34" charset="0"/>
              </a:rPr>
              <a:t>Οι δύο πρώτοι παράγοντες αποδεικνύουν κατά κάποιο τρόπο την ύπαρξη φοροδοτικής ικανότητας, γιατί φανερώνουν πραγματικά την ύπαρξη αγοραστικής δύναμης, ένα μέρος της οποίας μπορεί να μεταβιβαστεί στο δημόσιο για τη χρηματοδότηση των δαπανών του.</a:t>
            </a:r>
          </a:p>
          <a:p>
            <a:r>
              <a:rPr lang="el-GR" sz="1500" dirty="0">
                <a:effectLst/>
                <a:latin typeface="Microsoft Sans Serif" panose="020B0604020202020204" pitchFamily="34" charset="0"/>
              </a:rPr>
              <a:t> Αντίθετα, ο τρίτος αποτελεί απλή ένδειξη ότι υπάρχει φοροδοτική ικανότητα, γιατί όταν ένα άτομο δαπανά μεγάλα ποσά πρέπει να έχει πόρους. Αλλά φυσικά μπορεί να δαπανά μεγάλα ποσά επειδή έχει αυξημένες ανάγκες, επειδή λ.χ. έχει μεγάλη οικογένεια ή είναι άρρωστος κ.ά., και απλώς δανείζεται για την κάλυψη ορισμένων από τις δαπάνες αυτές.</a:t>
            </a:r>
          </a:p>
          <a:p>
            <a:r>
              <a:rPr lang="el-GR" sz="1500" dirty="0">
                <a:effectLst/>
                <a:latin typeface="Microsoft Sans Serif" panose="020B0604020202020204" pitchFamily="34" charset="0"/>
              </a:rPr>
              <a:t> Εξάλλου, ως υποκειμενικοί προσδιοριστικοί παράγοντες της φοροδοτικής ικανότητας θεωρούνται η προσωπική και οικογενειακή κατάσταση του φορολογουμένου, όπως λ.χ. η κατάσταση της υγείας του, ο αριθμός των μελών της οικογένειάς του κ.ά.</a:t>
            </a:r>
          </a:p>
          <a:p>
            <a:endParaRPr lang="el-GR" sz="1500" dirty="0">
              <a:effectLst/>
              <a:latin typeface="Microsoft Sans Serif" panose="020B0604020202020204" pitchFamily="34" charset="0"/>
            </a:endParaRPr>
          </a:p>
          <a:p>
            <a:endParaRPr lang="el-GR" sz="1500" dirty="0"/>
          </a:p>
        </p:txBody>
      </p:sp>
    </p:spTree>
    <p:extLst>
      <p:ext uri="{BB962C8B-B14F-4D97-AF65-F5344CB8AC3E}">
        <p14:creationId xmlns:p14="http://schemas.microsoft.com/office/powerpoint/2010/main" val="237637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EF097C-BED2-9904-4367-52E2A59529D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9741B1A-7DFB-8FCB-DEAD-E212E94C807F}"/>
              </a:ext>
            </a:extLst>
          </p:cNvPr>
          <p:cNvSpPr>
            <a:spLocks noGrp="1"/>
          </p:cNvSpPr>
          <p:nvPr>
            <p:ph idx="1"/>
          </p:nvPr>
        </p:nvSpPr>
        <p:spPr/>
        <p:txBody>
          <a:bodyPr>
            <a:normAutofit/>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Σχετικά με το δεύτερο ζήτημα, δηλαδή με τον τρόπο διαφοροποίησης της φορολογικής επιβάρυνσης μεταξύ ατόμων που έχουν διαφορετική φοροδοτική ικανότητα, η επικρατέστερη άποψη είναι ότι η επιβάρυνση πρέπει να αυξάνεται με ρυθμό ταχύτερο από την αύξηση της φοροδοτικής ικανότητας, δηλαδή η φορολογία πρέπει να είναι προοδευτική. </a:t>
            </a:r>
          </a:p>
          <a:p>
            <a:endParaRPr lang="el-GR" dirty="0"/>
          </a:p>
        </p:txBody>
      </p:sp>
    </p:spTree>
    <p:extLst>
      <p:ext uri="{BB962C8B-B14F-4D97-AF65-F5344CB8AC3E}">
        <p14:creationId xmlns:p14="http://schemas.microsoft.com/office/powerpoint/2010/main" val="2200132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διάγραμμα, στιγμιότυπο οθόνης&#10;&#10;Περιγραφή που δημιουργήθηκε αυτόματα">
            <a:extLst>
              <a:ext uri="{FF2B5EF4-FFF2-40B4-BE49-F238E27FC236}">
                <a16:creationId xmlns:a16="http://schemas.microsoft.com/office/drawing/2014/main" id="{746E48B8-2AE6-B879-C948-E1F49C1B5AD9}"/>
              </a:ext>
            </a:extLst>
          </p:cNvPr>
          <p:cNvPicPr>
            <a:picLocks noGrp="1" noChangeAspect="1"/>
          </p:cNvPicPr>
          <p:nvPr>
            <p:ph idx="1"/>
          </p:nvPr>
        </p:nvPicPr>
        <p:blipFill rotWithShape="1">
          <a:blip r:embed="rId2"/>
          <a:srcRect l="48499" t="17469" r="13342" b="7666"/>
          <a:stretch/>
        </p:blipFill>
        <p:spPr>
          <a:xfrm>
            <a:off x="96982" y="138544"/>
            <a:ext cx="12219709" cy="6719455"/>
          </a:xfrm>
        </p:spPr>
      </p:pic>
    </p:spTree>
    <p:extLst>
      <p:ext uri="{BB962C8B-B14F-4D97-AF65-F5344CB8AC3E}">
        <p14:creationId xmlns:p14="http://schemas.microsoft.com/office/powerpoint/2010/main" val="6741380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CA6FFA0-504D-6ABA-5E06-B2C7128F1348}"/>
              </a:ext>
            </a:extLst>
          </p:cNvPr>
          <p:cNvSpPr>
            <a:spLocks noGrp="1"/>
          </p:cNvSpPr>
          <p:nvPr>
            <p:ph type="title"/>
          </p:nvPr>
        </p:nvSpPr>
        <p:spPr>
          <a:xfrm>
            <a:off x="808638" y="386930"/>
            <a:ext cx="9236700" cy="1188950"/>
          </a:xfrm>
        </p:spPr>
        <p:txBody>
          <a:bodyPr anchor="b">
            <a:normAutofit/>
          </a:bodyPr>
          <a:lstStyle/>
          <a:p>
            <a:br>
              <a:rPr lang="el-GR" sz="2600" b="0" i="0">
                <a:effectLst/>
                <a:highlight>
                  <a:srgbClr val="000000"/>
                </a:highlight>
                <a:latin typeface="open sans" panose="020B0606030504020204" pitchFamily="34" charset="0"/>
              </a:rPr>
            </a:br>
            <a:r>
              <a:rPr lang="el-GR" sz="2600" b="1" i="1">
                <a:latin typeface="Verdana" panose="020B0604030504040204" pitchFamily="34" charset="0"/>
              </a:rPr>
              <a:t>Προοδευτικός Φόρος (</a:t>
            </a:r>
            <a:r>
              <a:rPr lang="en" sz="2600" b="1" i="1">
                <a:latin typeface="Verdana" panose="020B0604030504040204" pitchFamily="34" charset="0"/>
              </a:rPr>
              <a:t>Progressive tax)</a:t>
            </a:r>
            <a:br>
              <a:rPr lang="en" sz="2600" b="1" i="1">
                <a:latin typeface="Verdana" panose="020B0604030504040204" pitchFamily="34" charset="0"/>
              </a:rPr>
            </a:br>
            <a:endParaRPr lang="el-GR" sz="2600" b="1" i="1">
              <a:latin typeface="Verdana" panose="020B0604030504040204" pitchFamily="34"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95DCA0C2-F4C8-B242-5038-98EE23203E63}"/>
              </a:ext>
            </a:extLst>
          </p:cNvPr>
          <p:cNvSpPr>
            <a:spLocks noGrp="1"/>
          </p:cNvSpPr>
          <p:nvPr>
            <p:ph idx="1"/>
          </p:nvPr>
        </p:nvSpPr>
        <p:spPr>
          <a:xfrm>
            <a:off x="793660" y="2599509"/>
            <a:ext cx="10143668" cy="3435531"/>
          </a:xfrm>
        </p:spPr>
        <p:txBody>
          <a:bodyPr anchor="ctr">
            <a:normAutofit/>
          </a:bodyPr>
          <a:lstStyle/>
          <a:p>
            <a:endParaRPr lang="el-GR" sz="2400" dirty="0">
              <a:latin typeface="Microsoft Sans Serif" panose="020B0604020202020204" pitchFamily="34" charset="0"/>
            </a:endParaRPr>
          </a:p>
          <a:p>
            <a:endParaRPr lang="el-GR" sz="2400" dirty="0">
              <a:latin typeface="Microsoft Sans Serif" panose="020B0604020202020204" pitchFamily="34" charset="0"/>
            </a:endParaRPr>
          </a:p>
          <a:p>
            <a:r>
              <a:rPr lang="el-GR" sz="2400" dirty="0">
                <a:latin typeface="Microsoft Sans Serif" panose="020B0604020202020204" pitchFamily="34" charset="0"/>
              </a:rPr>
              <a:t>Προοδευτικός </a:t>
            </a:r>
            <a:r>
              <a:rPr lang="el-GR" sz="2400" u="sng" dirty="0">
                <a:latin typeface="Microsoft Sans Serif" panose="020B0604020202020204" pitchFamily="34" charset="0"/>
                <a:hlinkClick r:id="rId2">
                  <a:extLst>
                    <a:ext uri="{A12FA001-AC4F-418D-AE19-62706E023703}">
                      <ahyp:hlinkClr xmlns:ahyp="http://schemas.microsoft.com/office/drawing/2018/hyperlinkcolor" val="tx"/>
                    </a:ext>
                  </a:extLst>
                </a:hlinkClick>
              </a:rPr>
              <a:t>φόρος</a:t>
            </a:r>
            <a:r>
              <a:rPr lang="el-GR" sz="2400" dirty="0">
                <a:latin typeface="Microsoft Sans Serif" panose="020B0604020202020204" pitchFamily="34" charset="0"/>
              </a:rPr>
              <a:t> είναι το φορολογικό σύστημα με το οποίο οι φορολογούμενοι υψηλού εισοδήματος οφείλουν να πληρώνουν μεγαλύτερο ποσοστό του εισοδήματος τους ως φόρο, απ’ ότι οι φορολογούμενοι με χαμηλό </a:t>
            </a:r>
            <a:r>
              <a:rPr lang="el-GR" sz="2400" dirty="0">
                <a:latin typeface="Microsoft Sans Serif" panose="020B0604020202020204" pitchFamily="34" charset="0"/>
                <a:hlinkClick r:id="rId3">
                  <a:extLst>
                    <a:ext uri="{A12FA001-AC4F-418D-AE19-62706E023703}">
                      <ahyp:hlinkClr xmlns:ahyp="http://schemas.microsoft.com/office/drawing/2018/hyperlinkcolor" val="tx"/>
                    </a:ext>
                  </a:extLst>
                </a:hlinkClick>
              </a:rPr>
              <a:t>εισόδημα</a:t>
            </a:r>
            <a:r>
              <a:rPr lang="el-GR" sz="2400" dirty="0">
                <a:latin typeface="Microsoft Sans Serif" panose="020B0604020202020204" pitchFamily="34" charset="0"/>
              </a:rPr>
              <a:t>.</a:t>
            </a:r>
          </a:p>
          <a:p>
            <a:endParaRPr lang="el-GR" sz="2400" dirty="0">
              <a:latin typeface="Microsoft Sans Serif" panose="020B0604020202020204" pitchFamily="34" charset="0"/>
            </a:endParaRPr>
          </a:p>
          <a:p>
            <a:r>
              <a:rPr lang="el-GR" sz="2400" dirty="0">
                <a:latin typeface="Microsoft Sans Serif" panose="020B0604020202020204" pitchFamily="34" charset="0"/>
              </a:rPr>
              <a:t>Είναι το ακριβώς αντίθετο του </a:t>
            </a:r>
            <a:r>
              <a:rPr lang="el-GR" sz="2400" dirty="0">
                <a:latin typeface="Microsoft Sans Serif" panose="020B0604020202020204" pitchFamily="34" charset="0"/>
                <a:hlinkClick r:id="rId4">
                  <a:extLst>
                    <a:ext uri="{A12FA001-AC4F-418D-AE19-62706E023703}">
                      <ahyp:hlinkClr xmlns:ahyp="http://schemas.microsoft.com/office/drawing/2018/hyperlinkcolor" val="tx"/>
                    </a:ext>
                  </a:extLst>
                </a:hlinkClick>
              </a:rPr>
              <a:t>αντίστροφα προοδευτικού φόρου</a:t>
            </a:r>
            <a:r>
              <a:rPr lang="el-GR" sz="2400" dirty="0">
                <a:latin typeface="Microsoft Sans Serif" panose="020B0604020202020204" pitchFamily="34" charset="0"/>
              </a:rPr>
              <a:t>.</a:t>
            </a:r>
          </a:p>
          <a:p>
            <a:endParaRPr lang="el-GR" sz="2400" dirty="0"/>
          </a:p>
        </p:txBody>
      </p:sp>
    </p:spTree>
    <p:extLst>
      <p:ext uri="{BB962C8B-B14F-4D97-AF65-F5344CB8AC3E}">
        <p14:creationId xmlns:p14="http://schemas.microsoft.com/office/powerpoint/2010/main" val="13473179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E8572D-1092-C5B5-468D-D0058BEAFBC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175EEE6-FCCB-2EB3-D489-CF09C47A687E}"/>
              </a:ext>
            </a:extLst>
          </p:cNvPr>
          <p:cNvSpPr>
            <a:spLocks noGrp="1"/>
          </p:cNvSpPr>
          <p:nvPr>
            <p:ph idx="1"/>
          </p:nvPr>
        </p:nvSpPr>
        <p:spPr/>
        <p:txBody>
          <a:bodyPr>
            <a:normAutofit/>
          </a:bodyPr>
          <a:lstStyle/>
          <a:p>
            <a:pPr algn="just"/>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 Αν, επομένως, θέλουμε να εξισώσουμε την οριακή θυσία που υφίστανται τα διάφορα άτομα του κοινωνικού συνόλου, δηλαδή τη θυσία που υφίστανται από κάθε πρόσθετη μονάδα εισοδήματος που πληρώνουν ως φόρο, θα πρέπει να αφαιρέσουμε μεγαλύτερο ποσοστό εισοδήματος από τις υψηλότερες εισοδηματικές τάξεις και μικρότερο ποσοστό από τις χαμηλότερες εισοδηματικές τάξεις, δηλαδή θα πρέπει να επιβάλλουμε προοδευτική φορολογία.</a:t>
            </a:r>
          </a:p>
          <a:p>
            <a:endParaRPr lang="el-GR" dirty="0"/>
          </a:p>
        </p:txBody>
      </p:sp>
    </p:spTree>
    <p:extLst>
      <p:ext uri="{BB962C8B-B14F-4D97-AF65-F5344CB8AC3E}">
        <p14:creationId xmlns:p14="http://schemas.microsoft.com/office/powerpoint/2010/main" val="338823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4C323A-A5C6-4177-42FC-0AE06F35F41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3C815F5-FCBB-6398-1583-4397071B3603}"/>
              </a:ext>
            </a:extLst>
          </p:cNvPr>
          <p:cNvSpPr>
            <a:spLocks noGrp="1"/>
          </p:cNvSpPr>
          <p:nvPr>
            <p:ph idx="1"/>
          </p:nvPr>
        </p:nvSpPr>
        <p:spPr/>
        <p:txBody>
          <a:bodyPr>
            <a:normAutofit fontScale="70000" lnSpcReduction="20000"/>
          </a:bodyPr>
          <a:lstStyle/>
          <a:p>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latin typeface="Microsoft Sans Serif" panose="020B0604020202020204" pitchFamily="34" charset="0"/>
              </a:rPr>
              <a:t>Έστω τρεις</a:t>
            </a:r>
            <a:r>
              <a:rPr lang="el-GR" dirty="0">
                <a:effectLst/>
                <a:latin typeface="Microsoft Sans Serif" panose="020B0604020202020204" pitchFamily="34" charset="0"/>
              </a:rPr>
              <a:t> φορολογούμενοι Α, Β και Γ</a:t>
            </a:r>
          </a:p>
          <a:p>
            <a:pPr algn="just"/>
            <a:r>
              <a:rPr lang="el-GR" dirty="0">
                <a:effectLst/>
                <a:latin typeface="Microsoft Sans Serif" panose="020B0604020202020204" pitchFamily="34" charset="0"/>
              </a:rPr>
              <a:t>Ο πρώτος φορολογούμενος έχει εισόδημα πριν από την επιβολή του φόρου 9.0ΟΟ ευρώ, </a:t>
            </a:r>
          </a:p>
          <a:p>
            <a:pPr algn="just"/>
            <a:r>
              <a:rPr lang="el-GR" dirty="0">
                <a:effectLst/>
                <a:latin typeface="Microsoft Sans Serif" panose="020B0604020202020204" pitchFamily="34" charset="0"/>
              </a:rPr>
              <a:t>ο δεύτερος έχει εισόδημα 8.000 ευρώ και ο τρίτος έχει εισόδημα 7.000 ευρώ.</a:t>
            </a:r>
          </a:p>
          <a:p>
            <a:pPr algn="just"/>
            <a:r>
              <a:rPr lang="el-GR" dirty="0">
                <a:effectLst/>
                <a:latin typeface="Microsoft Sans Serif" panose="020B0604020202020204" pitchFamily="34" charset="0"/>
              </a:rPr>
              <a:t> Αν το δημόσιο επιθυμεί να αφαιρέσει συνολικά και από τους τρεις φορολογουμένους ποσό ίσο με 6.000 ευρώ, για να πετύχει δίκαιη διανομή του φορολογικού βάρους, θα πρέπει να αφαιρέσει 3.000 ευρώ από τον πρώ</a:t>
            </a:r>
            <a:r>
              <a:rPr lang="el-GR" dirty="0">
                <a:latin typeface="Microsoft Sans Serif" panose="020B0604020202020204" pitchFamily="34" charset="0"/>
              </a:rPr>
              <a:t>το</a:t>
            </a:r>
            <a:r>
              <a:rPr lang="el-GR" dirty="0">
                <a:effectLst/>
                <a:latin typeface="Microsoft Sans Serif" panose="020B0604020202020204" pitchFamily="34" charset="0"/>
              </a:rPr>
              <a:t>, 2.000 ευρώ από το δεύτερο και 1.000 ευρώ από τον τρίτο, ώστε καθένα να απομείνει με εισόδημα 6.000 ευρώ και να επιτευχθεί έτσι εξίσωση της οριακής θυσίας στο επίπεδο</a:t>
            </a:r>
            <a:r>
              <a:rPr lang="el-GR" b="1" dirty="0">
                <a:effectLst/>
                <a:latin typeface="Helvetica" pitchFamily="2" charset="0"/>
              </a:rPr>
              <a:t>. </a:t>
            </a:r>
          </a:p>
          <a:p>
            <a:pPr algn="just"/>
            <a:r>
              <a:rPr lang="el-GR" dirty="0">
                <a:effectLst/>
                <a:latin typeface="Microsoft Sans Serif" panose="020B0604020202020204" pitchFamily="34" charset="0"/>
              </a:rPr>
              <a:t>Η κατανομή αυτή του φορολογικού βάρους, όπως είναι φανερό, έχει ως συνέπεια την προοδευτική φορολογία, γιατί ο πρώτος πολίτης επιβαρύνεται με μέσο φορολογικό συντελεστή ^ =(3.000/9.000) = 33,3%, ο δεύτερος με συντελεστή ί2=(2.000/8.000) = 25,0%, και ο τρίτος με συντελεστή ί3=(1.000/7.000) = 14,3%. </a:t>
            </a:r>
          </a:p>
          <a:p>
            <a:endParaRPr lang="el-GR" dirty="0">
              <a:effectLst/>
              <a:latin typeface="Microsoft Sans Serif" panose="020B0604020202020204" pitchFamily="34" charset="0"/>
            </a:endParaRPr>
          </a:p>
          <a:p>
            <a:endParaRPr lang="el-GR" dirty="0"/>
          </a:p>
        </p:txBody>
      </p:sp>
    </p:spTree>
    <p:extLst>
      <p:ext uri="{BB962C8B-B14F-4D97-AF65-F5344CB8AC3E}">
        <p14:creationId xmlns:p14="http://schemas.microsoft.com/office/powerpoint/2010/main" val="5040489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334159-CFCC-8A9E-660C-7FD27A0F6B2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8FF8761-86BE-E05F-6A03-F3829F13986D}"/>
              </a:ext>
            </a:extLst>
          </p:cNvPr>
          <p:cNvSpPr>
            <a:spLocks noGrp="1"/>
          </p:cNvSpPr>
          <p:nvPr>
            <p:ph idx="1"/>
          </p:nvPr>
        </p:nvSpPr>
        <p:spPr/>
        <p:txBody>
          <a:bodyPr>
            <a:normAutofit lnSpcReduction="10000"/>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Η πιο πάνω δικαιολόγηση της προοδευτικής φορολογίας έχει γίνει αντικείμενο σοβαρής κριτικής. </a:t>
            </a:r>
          </a:p>
          <a:p>
            <a:pPr algn="just"/>
            <a:r>
              <a:rPr lang="el-GR" dirty="0">
                <a:effectLst/>
                <a:latin typeface="Microsoft Sans Serif" panose="020B0604020202020204" pitchFamily="34" charset="0"/>
              </a:rPr>
              <a:t>Υποστηρίζεται δηλαδή από πολλούς ότι οι ανάγκες του ατόμου και ιδιαίτερα η </a:t>
            </a:r>
            <a:r>
              <a:rPr lang="el-GR" dirty="0" err="1">
                <a:effectLst/>
                <a:latin typeface="Microsoft Sans Serif" panose="020B0604020202020204" pitchFamily="34" charset="0"/>
              </a:rPr>
              <a:t>επιτακτικότητα</a:t>
            </a:r>
            <a:r>
              <a:rPr lang="el-GR" dirty="0">
                <a:effectLst/>
                <a:latin typeface="Microsoft Sans Serif" panose="020B0604020202020204" pitchFamily="34" charset="0"/>
              </a:rPr>
              <a:t> ικανοποίησής τους δεν είναι σταθερές και ανεξάρτητες από την οικονομική κατάσταση των ατόμων.</a:t>
            </a:r>
          </a:p>
          <a:p>
            <a:pPr algn="just"/>
            <a:r>
              <a:rPr lang="el-GR" dirty="0">
                <a:effectLst/>
                <a:latin typeface="Microsoft Sans Serif" panose="020B0604020202020204" pitchFamily="34" charset="0"/>
              </a:rPr>
              <a:t> Αντίθετα, όσο αυξάνεται το εισόδημα, τόσο αυξάνονται οι ανάγκες ή αυξάνεται η </a:t>
            </a:r>
            <a:r>
              <a:rPr lang="el-GR" dirty="0" err="1">
                <a:effectLst/>
                <a:latin typeface="Microsoft Sans Serif" panose="020B0604020202020204" pitchFamily="34" charset="0"/>
              </a:rPr>
              <a:t>επιτακτικότητα</a:t>
            </a:r>
            <a:r>
              <a:rPr lang="el-GR" dirty="0">
                <a:effectLst/>
                <a:latin typeface="Microsoft Sans Serif" panose="020B0604020202020204" pitchFamily="34" charset="0"/>
              </a:rPr>
              <a:t> ορισμένων αναγκών που υπήρχαν και στο παρελθόν. </a:t>
            </a:r>
          </a:p>
          <a:p>
            <a:endParaRPr lang="el-GR" dirty="0"/>
          </a:p>
        </p:txBody>
      </p:sp>
    </p:spTree>
    <p:extLst>
      <p:ext uri="{BB962C8B-B14F-4D97-AF65-F5344CB8AC3E}">
        <p14:creationId xmlns:p14="http://schemas.microsoft.com/office/powerpoint/2010/main" val="36623973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73DE7B-3080-0C08-36C5-1FC241A23D3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BB2A9D6-2D47-8ADE-0CD0-FEC133A7591B}"/>
              </a:ext>
            </a:extLst>
          </p:cNvPr>
          <p:cNvSpPr>
            <a:spLocks noGrp="1"/>
          </p:cNvSpPr>
          <p:nvPr>
            <p:ph idx="1"/>
          </p:nvPr>
        </p:nvSpPr>
        <p:spPr/>
        <p:txBody>
          <a:bodyPr>
            <a:normAutofit/>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Με άλλα λόγια η ικανοποίηση των αναγκών αυτών αποφέρει μεγαλύτερη χρησιμότητα στον υψηλότερο παρά στο χαμηλότερο εισοδηματία. </a:t>
            </a:r>
          </a:p>
          <a:p>
            <a:pPr marL="0" indent="0" algn="just">
              <a:buNone/>
            </a:pP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 Είναι φανερό ότι, κάτω από αυτές τις συνθήκες, η προοδευτική φορολογία δεν κατανέμει ενδεχόμενα το φορολογικό βάρος με δίκαιο τρόπο.</a:t>
            </a:r>
          </a:p>
          <a:p>
            <a:pPr algn="just"/>
            <a:endParaRPr lang="el-GR" dirty="0">
              <a:effectLst/>
              <a:latin typeface="Microsoft Sans Serif" panose="020B0604020202020204" pitchFamily="34" charset="0"/>
            </a:endParaRPr>
          </a:p>
          <a:p>
            <a:endParaRPr lang="el-GR" dirty="0"/>
          </a:p>
        </p:txBody>
      </p:sp>
    </p:spTree>
    <p:extLst>
      <p:ext uri="{BB962C8B-B14F-4D97-AF65-F5344CB8AC3E}">
        <p14:creationId xmlns:p14="http://schemas.microsoft.com/office/powerpoint/2010/main" val="6078969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15C04D-204B-2ED8-9F82-DE59910FECE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E37E8A-0CE0-5206-AE91-6E246CBA5E1C}"/>
              </a:ext>
            </a:extLst>
          </p:cNvPr>
          <p:cNvSpPr>
            <a:spLocks noGrp="1"/>
          </p:cNvSpPr>
          <p:nvPr>
            <p:ph idx="1"/>
          </p:nvPr>
        </p:nvSpPr>
        <p:spPr/>
        <p:txBody>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Πρέπει να παρατηρήσουμε όμως ότι, η φορολογία αυτή είναι η περισσότερο δίκαιη, γιατί οδηγεί σε αναδιανομή του εισοδήματος από τις υψηλότερες στις χαμηλότερες εισοδηματικές τάξεις και η αναδιανομή αυτή θεωρείται ότι ανταποκρίνεται στις σύγχρονες αντιλήψεις του κοινωνικού συνόλου για κοινωνική δικαιοσύνη.</a:t>
            </a:r>
          </a:p>
          <a:p>
            <a:endParaRPr lang="el-GR" dirty="0"/>
          </a:p>
        </p:txBody>
      </p:sp>
    </p:spTree>
    <p:extLst>
      <p:ext uri="{BB962C8B-B14F-4D97-AF65-F5344CB8AC3E}">
        <p14:creationId xmlns:p14="http://schemas.microsoft.com/office/powerpoint/2010/main" val="11259747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3234957-9B82-B1E1-B191-064D82982321}"/>
              </a:ext>
            </a:extLst>
          </p:cNvPr>
          <p:cNvSpPr>
            <a:spLocks noGrp="1"/>
          </p:cNvSpPr>
          <p:nvPr>
            <p:ph type="title"/>
          </p:nvPr>
        </p:nvSpPr>
        <p:spPr>
          <a:xfrm>
            <a:off x="808638" y="386930"/>
            <a:ext cx="9236700" cy="1188950"/>
          </a:xfrm>
        </p:spPr>
        <p:txBody>
          <a:bodyPr anchor="b">
            <a:normAutofit/>
          </a:bodyPr>
          <a:lstStyle/>
          <a:p>
            <a:br>
              <a:rPr lang="el-GR" sz="2200">
                <a:effectLst/>
                <a:latin typeface="Microsoft Sans Serif" panose="020B0604020202020204" pitchFamily="34" charset="0"/>
              </a:rPr>
            </a:br>
            <a:r>
              <a:rPr lang="el-GR" sz="2200">
                <a:effectLst/>
                <a:latin typeface="Microsoft Sans Serif" panose="020B0604020202020204" pitchFamily="34" charset="0"/>
              </a:rPr>
              <a:t>Οι Αντιδράσεις των Φορολογούμενων στην Επιβολή των Φόρων</a:t>
            </a:r>
            <a:br>
              <a:rPr lang="el-GR" sz="2200">
                <a:effectLst/>
                <a:latin typeface="Microsoft Sans Serif" panose="020B0604020202020204" pitchFamily="34" charset="0"/>
              </a:rPr>
            </a:br>
            <a:endParaRPr lang="el-GR" sz="22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68248C0-488F-7C21-1809-76F35E5D0FD1}"/>
              </a:ext>
            </a:extLst>
          </p:cNvPr>
          <p:cNvSpPr>
            <a:spLocks noGrp="1"/>
          </p:cNvSpPr>
          <p:nvPr>
            <p:ph idx="1"/>
          </p:nvPr>
        </p:nvSpPr>
        <p:spPr>
          <a:xfrm>
            <a:off x="793660" y="2599509"/>
            <a:ext cx="10143668" cy="3435531"/>
          </a:xfrm>
        </p:spPr>
        <p:txBody>
          <a:bodyPr anchor="ctr">
            <a:normAutofit/>
          </a:bodyPr>
          <a:lstStyle/>
          <a:p>
            <a:pPr marL="0" indent="0">
              <a:buNone/>
            </a:pPr>
            <a:br>
              <a:rPr lang="el-GR" sz="1700">
                <a:effectLst/>
                <a:latin typeface="Microsoft Sans Serif" panose="020B0604020202020204" pitchFamily="34" charset="0"/>
              </a:rPr>
            </a:br>
            <a:endParaRPr lang="el-GR" sz="1700">
              <a:effectLst/>
              <a:latin typeface="Microsoft Sans Serif" panose="020B0604020202020204" pitchFamily="34" charset="0"/>
            </a:endParaRPr>
          </a:p>
          <a:p>
            <a:r>
              <a:rPr lang="el-GR" sz="1700">
                <a:effectLst/>
                <a:latin typeface="Microsoft Sans Serif" panose="020B0604020202020204" pitchFamily="34" charset="0"/>
              </a:rPr>
              <a:t>Επειδή οι φόροι αποτελούν μονομερείς παροχές των ιδιωτικών φορέων στους δημόσιους φορείς και δε συνδυάζονται με αντίστοιχη αντιπαροχή των τελευταίων, η επιβολή τους προκαλεί αντιδράσεις από την πλευρά των φορολογουμένων, οι οποίες έχουν σκοπό να περιορίσουν τη φορολογική υποχρέωσή τους.</a:t>
            </a:r>
          </a:p>
          <a:p>
            <a:r>
              <a:rPr lang="el-GR" sz="1700">
                <a:effectLst/>
                <a:latin typeface="Microsoft Sans Serif" panose="020B0604020202020204" pitchFamily="34" charset="0"/>
              </a:rPr>
              <a:t> Οι αντιδράσεις αυτές ασκούν διάφορες επιδράσεις τόσο οικονομικές όσο και κοινωνικές, γιατί οδηγούν σε κατανομή της φορολογικής επιβάρυνσης διαφορετική από εκείνη που προβλέπεται από τη φορολογική νομοθεσία.</a:t>
            </a:r>
          </a:p>
          <a:p>
            <a:r>
              <a:rPr lang="el-GR" sz="1700">
                <a:effectLst/>
                <a:latin typeface="Microsoft Sans Serif" panose="020B0604020202020204" pitchFamily="34" charset="0"/>
              </a:rPr>
              <a:t> Οι κυριότερες από τις αντιδράσεις αυτές είναι: </a:t>
            </a:r>
          </a:p>
          <a:p>
            <a:r>
              <a:rPr lang="el-GR" sz="1700">
                <a:effectLst/>
                <a:latin typeface="Microsoft Sans Serif" panose="020B0604020202020204" pitchFamily="34" charset="0"/>
              </a:rPr>
              <a:t>α) η φοροδιαφυγή, β) η φοροαποφυγή και γ) η μετακύλιση των φόρων. </a:t>
            </a:r>
          </a:p>
          <a:p>
            <a:endParaRPr lang="el-GR" sz="1700"/>
          </a:p>
        </p:txBody>
      </p:sp>
    </p:spTree>
    <p:extLst>
      <p:ext uri="{BB962C8B-B14F-4D97-AF65-F5344CB8AC3E}">
        <p14:creationId xmlns:p14="http://schemas.microsoft.com/office/powerpoint/2010/main" val="12911673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4F84AC-0126-A87A-2DA3-60F90A3F7A21}"/>
              </a:ext>
            </a:extLst>
          </p:cNvPr>
          <p:cNvSpPr>
            <a:spLocks noGrp="1"/>
          </p:cNvSpPr>
          <p:nvPr>
            <p:ph type="title"/>
          </p:nvPr>
        </p:nvSpPr>
        <p:spPr>
          <a:xfrm>
            <a:off x="808638" y="386930"/>
            <a:ext cx="9236700" cy="1188950"/>
          </a:xfrm>
        </p:spPr>
        <p:txBody>
          <a:bodyPr anchor="b">
            <a:normAutofit/>
          </a:bodyPr>
          <a:lstStyle/>
          <a:p>
            <a:r>
              <a:rPr lang="el-GR" sz="5400" i="1" dirty="0">
                <a:effectLst/>
                <a:latin typeface="Verdana" panose="020B0604030504040204" pitchFamily="34" charset="0"/>
              </a:rPr>
              <a:t>Φοροδιαφυγή</a:t>
            </a:r>
            <a:endParaRPr lang="el-GR"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2CBD078-5434-422F-61E0-D0CB8E7B6189}"/>
              </a:ext>
            </a:extLst>
          </p:cNvPr>
          <p:cNvSpPr>
            <a:spLocks noGrp="1"/>
          </p:cNvSpPr>
          <p:nvPr>
            <p:ph idx="1"/>
          </p:nvPr>
        </p:nvSpPr>
        <p:spPr>
          <a:xfrm>
            <a:off x="793660" y="2599509"/>
            <a:ext cx="10143668" cy="3435531"/>
          </a:xfrm>
        </p:spPr>
        <p:txBody>
          <a:bodyPr anchor="ctr">
            <a:normAutofit/>
          </a:bodyPr>
          <a:lstStyle/>
          <a:p>
            <a:r>
              <a:rPr lang="el-GR" sz="2400" dirty="0"/>
              <a:t>Ο όρος φοροδιαφυγή αναφέρεται σε κάθε παράνομη ενέργεια (πράξη ή παράλειψη) που αποσκοπεί στη μερική ή ολική αποφυγή της νόμιμης φορολογικής επιβάρυνσης, δηλαδή στην καταβολή φόρου από τον υπόχρεο, γεγονός το οποίο οδηγεί σε μια συγκεκριμένη ανεπάρκεια των εσόδων, που είναι γνωστή και ως «φορολογικό κενό». </a:t>
            </a:r>
          </a:p>
        </p:txBody>
      </p:sp>
    </p:spTree>
    <p:extLst>
      <p:ext uri="{BB962C8B-B14F-4D97-AF65-F5344CB8AC3E}">
        <p14:creationId xmlns:p14="http://schemas.microsoft.com/office/powerpoint/2010/main" val="16607623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056FF6-238F-B9F4-93A5-8371F97EEAB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11539EB-47A4-6A7E-AF28-67067071BBAB}"/>
              </a:ext>
            </a:extLst>
          </p:cNvPr>
          <p:cNvSpPr>
            <a:spLocks noGrp="1"/>
          </p:cNvSpPr>
          <p:nvPr>
            <p:ph idx="1"/>
          </p:nvPr>
        </p:nvSpPr>
        <p:spPr/>
        <p:txBody>
          <a:bodyPr/>
          <a:lstStyle/>
          <a:p>
            <a:pPr algn="just"/>
            <a:r>
              <a:rPr lang="el-GR" dirty="0">
                <a:effectLst/>
                <a:latin typeface="Microsoft Sans Serif" panose="020B0604020202020204" pitchFamily="34" charset="0"/>
              </a:rPr>
              <a:t>Παραδείγματα τέτοιων πράξεων αποτελούν η παράλειψη υποβολής δήλωσης ή η υποβολή ανακριβούς δήλωσης (π.χ. δήλωση εισοδήματος ή περιουσίας μικρότερων από τα αληθινά, απόκρυψη πωλήσεων από τις επιχειρήσεις, με σκοπό τη μείωση των οφειλόμενων έμμεσων φόρων κ.ά.).</a:t>
            </a:r>
          </a:p>
          <a:p>
            <a:pPr algn="just"/>
            <a:r>
              <a:rPr lang="el-GR" dirty="0">
                <a:effectLst/>
                <a:latin typeface="Microsoft Sans Serif" panose="020B0604020202020204" pitchFamily="34" charset="0"/>
              </a:rPr>
              <a:t> Η φοροδιαφυγή δηλαδή αποτελεί καταστρατήγηση του γράμματος και του πνεύματος του φορολογικού νόμου.</a:t>
            </a:r>
          </a:p>
          <a:p>
            <a:endParaRPr lang="el-GR" dirty="0"/>
          </a:p>
        </p:txBody>
      </p:sp>
    </p:spTree>
    <p:extLst>
      <p:ext uri="{BB962C8B-B14F-4D97-AF65-F5344CB8AC3E}">
        <p14:creationId xmlns:p14="http://schemas.microsoft.com/office/powerpoint/2010/main" val="3144492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2126BA-F35F-032F-3D08-6FE44ED8F31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095FC6E-BE5F-3B29-427C-22CDE9894175}"/>
              </a:ext>
            </a:extLst>
          </p:cNvPr>
          <p:cNvSpPr>
            <a:spLocks noGrp="1"/>
          </p:cNvSpPr>
          <p:nvPr>
            <p:ph idx="1"/>
          </p:nvPr>
        </p:nvSpPr>
        <p:spPr/>
        <p:txBody>
          <a:bodyPr/>
          <a:lstStyle/>
          <a:p>
            <a:pPr algn="just"/>
            <a:r>
              <a:rPr lang="el-GR" dirty="0"/>
              <a:t>Σε οικονομικούς όρους, τα προβλήματα της φοροδιαφυγής προέρχονται από το γεγονός ότι οι μεταβλητές που καθορίζουν τη φορολογική βάση (έσοδα, τις πωλήσεις, τα έσοδα , περιουσίας, κ.λπ. ) δεν είναι συχνά «</a:t>
            </a:r>
            <a:r>
              <a:rPr lang="el-GR" dirty="0" err="1"/>
              <a:t>παρατηρήσιμες</a:t>
            </a:r>
            <a:r>
              <a:rPr lang="el-GR" dirty="0"/>
              <a:t>» (</a:t>
            </a:r>
            <a:r>
              <a:rPr lang="en" dirty="0" err="1"/>
              <a:t>Franzoni</a:t>
            </a:r>
            <a:r>
              <a:rPr lang="en" dirty="0"/>
              <a:t>, 1998). </a:t>
            </a:r>
            <a:endParaRPr lang="el-GR" dirty="0"/>
          </a:p>
          <a:p>
            <a:pPr algn="just"/>
            <a:r>
              <a:rPr lang="el-GR" dirty="0"/>
              <a:t>Δηλαδή, με άλλα λόγια ένας εξωτερικός παρατηρητής δεν μπορεί να εξακριβώσει συνήθως το πραγματικό μέγεθος της φορολογικής βάσης ενός ατόμου, και ως εκ τούτου δεν μπορεί να γνωρίζει και την πραγματική φορολογική οφειλή του.</a:t>
            </a:r>
          </a:p>
        </p:txBody>
      </p:sp>
    </p:spTree>
    <p:extLst>
      <p:ext uri="{BB962C8B-B14F-4D97-AF65-F5344CB8AC3E}">
        <p14:creationId xmlns:p14="http://schemas.microsoft.com/office/powerpoint/2010/main" val="84479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EA04B9E-980A-E270-2E10-A93C88A717BD}"/>
              </a:ext>
            </a:extLst>
          </p:cNvPr>
          <p:cNvSpPr>
            <a:spLocks noGrp="1"/>
          </p:cNvSpPr>
          <p:nvPr>
            <p:ph type="title"/>
          </p:nvPr>
        </p:nvSpPr>
        <p:spPr>
          <a:xfrm>
            <a:off x="1043631" y="809898"/>
            <a:ext cx="9942716" cy="1554480"/>
          </a:xfrm>
        </p:spPr>
        <p:txBody>
          <a:bodyPr anchor="ctr">
            <a:normAutofit/>
          </a:bodyPr>
          <a:lstStyle/>
          <a:p>
            <a:endParaRPr lang="el-GR" sz="4800"/>
          </a:p>
        </p:txBody>
      </p:sp>
      <p:sp>
        <p:nvSpPr>
          <p:cNvPr id="3" name="Θέση περιεχομένου 2">
            <a:extLst>
              <a:ext uri="{FF2B5EF4-FFF2-40B4-BE49-F238E27FC236}">
                <a16:creationId xmlns:a16="http://schemas.microsoft.com/office/drawing/2014/main" id="{AD69BFCC-5C1A-7CA5-E149-E36C2B07F586}"/>
              </a:ext>
            </a:extLst>
          </p:cNvPr>
          <p:cNvSpPr>
            <a:spLocks noGrp="1"/>
          </p:cNvSpPr>
          <p:nvPr>
            <p:ph idx="1"/>
          </p:nvPr>
        </p:nvSpPr>
        <p:spPr>
          <a:xfrm>
            <a:off x="1045028" y="3017522"/>
            <a:ext cx="9941319" cy="3124658"/>
          </a:xfrm>
        </p:spPr>
        <p:txBody>
          <a:bodyPr anchor="ctr">
            <a:normAutofit/>
          </a:bodyPr>
          <a:lstStyle/>
          <a:p>
            <a:r>
              <a:rPr lang="el-GR" sz="2400"/>
              <a:t>Για να μπορούν να διαθέτουν τα δημόσια αγαθά δωρεάν στο κοινωνικό σύνολο, καθώς επίσης και να καλύπτουν τις διάφορες άλλες δαπάνες τους, οι δημόσιοι φορείς χρειάζονται πόρους, τους οποίους δε διαθέτουν, γιατί η περιουσία τους είναι περιορισμένη και δε διαθέτουν άλλους ίδιους πόρους. </a:t>
            </a:r>
          </a:p>
          <a:p>
            <a:r>
              <a:rPr lang="el-GR" sz="2400"/>
              <a:t>Για την απόκτηση αυτών των πόρων, επομένως, οι δημόσιοι φορείς χρησιμοποιούν διάφορα άλλα μέσα.</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7056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98EC6C-48D0-A6A4-84DA-2C29E815027C}"/>
              </a:ext>
            </a:extLst>
          </p:cNvPr>
          <p:cNvSpPr>
            <a:spLocks noGrp="1"/>
          </p:cNvSpPr>
          <p:nvPr>
            <p:ph type="title"/>
          </p:nvPr>
        </p:nvSpPr>
        <p:spPr>
          <a:xfrm>
            <a:off x="808638" y="386930"/>
            <a:ext cx="9236700" cy="1188950"/>
          </a:xfrm>
        </p:spPr>
        <p:txBody>
          <a:bodyPr anchor="b">
            <a:normAutofit/>
          </a:bodyPr>
          <a:lstStyle/>
          <a:p>
            <a:r>
              <a:rPr lang="el-GR" sz="5400"/>
              <a:t>Φοροκλοπή</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DBDF758-F697-E64E-5A56-419DB6FA7A9D}"/>
              </a:ext>
            </a:extLst>
          </p:cNvPr>
          <p:cNvSpPr>
            <a:spLocks noGrp="1"/>
          </p:cNvSpPr>
          <p:nvPr>
            <p:ph idx="1"/>
          </p:nvPr>
        </p:nvSpPr>
        <p:spPr>
          <a:xfrm>
            <a:off x="793660" y="2599509"/>
            <a:ext cx="10143668" cy="3435531"/>
          </a:xfrm>
        </p:spPr>
        <p:txBody>
          <a:bodyPr anchor="ctr">
            <a:normAutofit/>
          </a:bodyPr>
          <a:lstStyle/>
          <a:p>
            <a:pPr marL="0" indent="0">
              <a:buNone/>
            </a:pPr>
            <a:br>
              <a:rPr lang="el-GR" sz="2000" dirty="0">
                <a:effectLst/>
                <a:latin typeface="Microsoft Sans Serif" panose="020B0604020202020204" pitchFamily="34" charset="0"/>
              </a:rPr>
            </a:br>
            <a:endParaRPr lang="el-GR" sz="2000" dirty="0">
              <a:effectLst/>
              <a:latin typeface="Microsoft Sans Serif" panose="020B0604020202020204" pitchFamily="34" charset="0"/>
            </a:endParaRPr>
          </a:p>
          <a:p>
            <a:r>
              <a:rPr lang="el-GR" sz="2000" dirty="0">
                <a:effectLst/>
                <a:latin typeface="Microsoft Sans Serif" panose="020B0604020202020204" pitchFamily="34" charset="0"/>
              </a:rPr>
              <a:t>Η φοροδιαφυγή αντιδιαστέλλεται συνήθως από τη φοροκλοπή, η οποία αναφέρεται στη μη απόδοση στο δημόσιο φόρων που έχουν ήδη </a:t>
            </a:r>
            <a:r>
              <a:rPr lang="el-GR" sz="2000" dirty="0" err="1">
                <a:effectLst/>
                <a:latin typeface="Microsoft Sans Serif" panose="020B0604020202020204" pitchFamily="34" charset="0"/>
              </a:rPr>
              <a:t>παρακρατηθεί</a:t>
            </a:r>
            <a:r>
              <a:rPr lang="el-GR" sz="2000" dirty="0">
                <a:effectLst/>
                <a:latin typeface="Microsoft Sans Serif" panose="020B0604020202020204" pitchFamily="34" charset="0"/>
              </a:rPr>
              <a:t> και έπρεπε να αποδοθούν, όπως λ.χ. η μη απόδοση του φόρου μισθωτών υπηρεσιών ή του φόρου εισοδήματος από ελευθέρια επαγγέλματα που </a:t>
            </a:r>
            <a:r>
              <a:rPr lang="el-GR" sz="2000" dirty="0" err="1">
                <a:effectLst/>
                <a:latin typeface="Microsoft Sans Serif" panose="020B0604020202020204" pitchFamily="34" charset="0"/>
              </a:rPr>
              <a:t>παρακρατήθηκαν</a:t>
            </a:r>
            <a:r>
              <a:rPr lang="el-GR" sz="2000" dirty="0">
                <a:effectLst/>
                <a:latin typeface="Microsoft Sans Serif" panose="020B0604020202020204" pitchFamily="34" charset="0"/>
              </a:rPr>
              <a:t>.</a:t>
            </a:r>
          </a:p>
          <a:p>
            <a:r>
              <a:rPr lang="el-GR" sz="2000" dirty="0">
                <a:effectLst/>
                <a:latin typeface="Microsoft Sans Serif" panose="020B0604020202020204" pitchFamily="34" charset="0"/>
              </a:rPr>
              <a:t> Η διάκριση μεταξύ φοροδιαφυγής και φοροκλοπής είναι δύσκολη στην πράξη, ιδιαίτερα στην περίπτωση των έμμεσων φόρων, όπου είναι δύσκολο να γνωρίζει κανείς αν η επιχείρηση έχει πράγματι εισπράξει το φόρο και δεν τον αποδίδει ή πούλησε το προϊόν χωρίς φόρο.</a:t>
            </a:r>
          </a:p>
          <a:p>
            <a:endParaRPr lang="el-GR" sz="2000" dirty="0"/>
          </a:p>
        </p:txBody>
      </p:sp>
    </p:spTree>
    <p:extLst>
      <p:ext uri="{BB962C8B-B14F-4D97-AF65-F5344CB8AC3E}">
        <p14:creationId xmlns:p14="http://schemas.microsoft.com/office/powerpoint/2010/main" val="37433744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F960546-7281-0C6D-315F-CB9A220ED33D}"/>
              </a:ext>
            </a:extLst>
          </p:cNvPr>
          <p:cNvSpPr>
            <a:spLocks noGrp="1"/>
          </p:cNvSpPr>
          <p:nvPr>
            <p:ph type="title"/>
          </p:nvPr>
        </p:nvSpPr>
        <p:spPr>
          <a:xfrm>
            <a:off x="808638" y="386930"/>
            <a:ext cx="9236700" cy="1188950"/>
          </a:xfrm>
        </p:spPr>
        <p:txBody>
          <a:bodyPr anchor="b">
            <a:normAutofit/>
          </a:bodyPr>
          <a:lstStyle/>
          <a:p>
            <a:r>
              <a:rPr lang="el-GR" sz="5400" dirty="0" err="1"/>
              <a:t>Φοροαποφυγή</a:t>
            </a:r>
            <a:endParaRPr lang="el-GR"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044205D-E7A1-E06F-78DF-4FF17CD7D248}"/>
              </a:ext>
            </a:extLst>
          </p:cNvPr>
          <p:cNvSpPr>
            <a:spLocks noGrp="1"/>
          </p:cNvSpPr>
          <p:nvPr>
            <p:ph idx="1"/>
          </p:nvPr>
        </p:nvSpPr>
        <p:spPr>
          <a:xfrm>
            <a:off x="793660" y="2599509"/>
            <a:ext cx="10143668" cy="3435531"/>
          </a:xfrm>
        </p:spPr>
        <p:txBody>
          <a:bodyPr anchor="ctr">
            <a:normAutofit/>
          </a:bodyPr>
          <a:lstStyle/>
          <a:p>
            <a:r>
              <a:rPr lang="el-GR" sz="2400"/>
              <a:t>Μια άλλη έννοια σχετική με την φοροδιαφυγή είναι αυτή της φοροαποφυγής, με την οποία τα άτομα τείνουν να μειώσουν το φόρο τους με έναν τρόπο που μπορεί να είναι εκούσιος από τους νομοθέτες, αλλά επιτρεπτός από το νόμο. </a:t>
            </a:r>
          </a:p>
          <a:p>
            <a:r>
              <a:rPr lang="el-GR" sz="2400"/>
              <a:t>Η αποφυγή αυτή επιτυγχάνεται συνήθως με τη δόμηση των συναλλαγών, με τέτοιο τρόπο, ώστε να ελαχιστοποιείται όσο είναι δυνατόν η φορολογική υποχρέωση (</a:t>
            </a:r>
            <a:r>
              <a:rPr lang="en" sz="2400"/>
              <a:t>Franzoni, 1998).</a:t>
            </a:r>
            <a:endParaRPr lang="el-GR" sz="2400"/>
          </a:p>
        </p:txBody>
      </p:sp>
    </p:spTree>
    <p:extLst>
      <p:ext uri="{BB962C8B-B14F-4D97-AF65-F5344CB8AC3E}">
        <p14:creationId xmlns:p14="http://schemas.microsoft.com/office/powerpoint/2010/main" val="19935659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27CCB2-A880-B8FE-F37D-40092B9F686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97AB269-5F61-05AE-3665-113D5F9E895E}"/>
              </a:ext>
            </a:extLst>
          </p:cNvPr>
          <p:cNvSpPr>
            <a:spLocks noGrp="1"/>
          </p:cNvSpPr>
          <p:nvPr>
            <p:ph idx="1"/>
          </p:nvPr>
        </p:nvSpPr>
        <p:spPr/>
        <p:txBody>
          <a:bodyPr/>
          <a:lstStyle/>
          <a:p>
            <a:pPr algn="just"/>
            <a:r>
              <a:rPr lang="el-GR" dirty="0"/>
              <a:t>Σε ορισμένες περιπτώσεις μάλιστα, η αποφυγή ενθαρρύνεται κυρίως, από τις δυνατότητες ευνοϊκής φορολογικής μεταχείρισης της νομοθεσίας σε συγκεκριμένες δραστηριότητες, σε αντίθεση με τις γενικές αρχές της φορολογίας (</a:t>
            </a:r>
            <a:r>
              <a:rPr lang="en" dirty="0" err="1"/>
              <a:t>Franzoni</a:t>
            </a:r>
            <a:r>
              <a:rPr lang="en" dirty="0"/>
              <a:t>, 1998).</a:t>
            </a:r>
            <a:endParaRPr lang="el-GR" dirty="0"/>
          </a:p>
        </p:txBody>
      </p:sp>
    </p:spTree>
    <p:extLst>
      <p:ext uri="{BB962C8B-B14F-4D97-AF65-F5344CB8AC3E}">
        <p14:creationId xmlns:p14="http://schemas.microsoft.com/office/powerpoint/2010/main" val="1813584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48707D-447B-853A-297A-91FAFBD2E41C}"/>
              </a:ext>
            </a:extLst>
          </p:cNvPr>
          <p:cNvSpPr>
            <a:spLocks noGrp="1"/>
          </p:cNvSpPr>
          <p:nvPr>
            <p:ph type="title"/>
          </p:nvPr>
        </p:nvSpPr>
        <p:spPr/>
        <p:txBody>
          <a:bodyPr>
            <a:normAutofit fontScale="90000"/>
          </a:bodyPr>
          <a:lstStyle/>
          <a:p>
            <a:br>
              <a:rPr lang="el-GR" dirty="0">
                <a:effectLst/>
                <a:latin typeface="Verdana" panose="020B0604030504040204" pitchFamily="34" charset="0"/>
              </a:rPr>
            </a:br>
            <a:br>
              <a:rPr lang="el-GR" dirty="0">
                <a:effectLst/>
                <a:latin typeface="Verdana" panose="020B0604030504040204" pitchFamily="34" charset="0"/>
              </a:rPr>
            </a:br>
            <a:br>
              <a:rPr lang="el-GR" dirty="0">
                <a:effectLst/>
                <a:latin typeface="Verdana" panose="020B0604030504040204" pitchFamily="34" charset="0"/>
              </a:rPr>
            </a:br>
            <a:br>
              <a:rPr lang="el-GR" b="1" i="1" dirty="0">
                <a:effectLst/>
                <a:latin typeface="Verdana" panose="020B0604030504040204" pitchFamily="34" charset="0"/>
              </a:rPr>
            </a:br>
            <a:br>
              <a:rPr lang="el-GR" dirty="0">
                <a:effectLst/>
                <a:latin typeface="Verdana" panose="020B0604030504040204" pitchFamily="34" charset="0"/>
              </a:rPr>
            </a:br>
            <a:br>
              <a:rPr lang="el-GR" dirty="0">
                <a:effectLst/>
                <a:latin typeface="Verdana" panose="020B0604030504040204" pitchFamily="34" charset="0"/>
              </a:rPr>
            </a:br>
            <a:endParaRPr lang="el-GR" dirty="0"/>
          </a:p>
        </p:txBody>
      </p:sp>
      <p:sp>
        <p:nvSpPr>
          <p:cNvPr id="3" name="Θέση περιεχομένου 2">
            <a:extLst>
              <a:ext uri="{FF2B5EF4-FFF2-40B4-BE49-F238E27FC236}">
                <a16:creationId xmlns:a16="http://schemas.microsoft.com/office/drawing/2014/main" id="{7CE61E7B-FBAE-D730-A93E-026488D4E0C4}"/>
              </a:ext>
            </a:extLst>
          </p:cNvPr>
          <p:cNvSpPr>
            <a:spLocks noGrp="1"/>
          </p:cNvSpPr>
          <p:nvPr>
            <p:ph idx="1"/>
          </p:nvPr>
        </p:nvSpPr>
        <p:spPr/>
        <p:txBody>
          <a:bodyPr>
            <a:normAutofit fontScale="92500" lnSpcReduction="10000"/>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Παραδείγματα τέτοιων νόμιμων ενεργειών του φορολογουμένου, που έχουν σκοπό τον περιορισμό της φορολογικής του υποχρέωσης, είναι τα εξής: </a:t>
            </a:r>
          </a:p>
          <a:p>
            <a:pPr algn="just"/>
            <a:r>
              <a:rPr lang="el-GR" dirty="0">
                <a:effectLst/>
                <a:latin typeface="Microsoft Sans Serif" panose="020B0604020202020204" pitchFamily="34" charset="0"/>
              </a:rPr>
              <a:t>Στη φορολογία εισοδήματος φυσικών προσώπων, όταν ο νόμος προβλέπει την υποβολή των δύο συζύγων στο φόρο χωριστά, είναι ενδεχόμενο ο σύζυγος να μεταβιβάσει στη σύζυγο εισοδήματα από ορισμένες πηγές, για να αποφύγει τους υψηλούς οριακούς φορολογικούς συντελεστές </a:t>
            </a:r>
          </a:p>
          <a:p>
            <a:endParaRPr lang="el-GR" dirty="0"/>
          </a:p>
        </p:txBody>
      </p:sp>
    </p:spTree>
    <p:extLst>
      <p:ext uri="{BB962C8B-B14F-4D97-AF65-F5344CB8AC3E}">
        <p14:creationId xmlns:p14="http://schemas.microsoft.com/office/powerpoint/2010/main" val="2023473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37ACFC-AA10-7201-B386-9B9C475311C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25347C5-2FCF-5A55-1C21-6A0655A44B6E}"/>
              </a:ext>
            </a:extLst>
          </p:cNvPr>
          <p:cNvSpPr>
            <a:spLocks noGrp="1"/>
          </p:cNvSpPr>
          <p:nvPr>
            <p:ph idx="1"/>
          </p:nvPr>
        </p:nvSpPr>
        <p:spPr/>
        <p:txBody>
          <a:bodyPr>
            <a:normAutofit fontScale="85000" lnSpcReduction="20000"/>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Επίσης, στη φορολογία κληρονομιών οι φορολογούμενοι τείνουν να αποφύγουν το φόρο με διαδοχικές μεταβιβάσεις της περιουσίας τους, όταν είναι ακόμη στη ζωή, είτε με δωρεές είτε με εικονικές πωλήσεις των περιουσιακών στοιχείων τους στους μέλλοντες κληρονόμους τους κ.λπ.</a:t>
            </a:r>
          </a:p>
          <a:p>
            <a:pPr algn="just"/>
            <a:r>
              <a:rPr lang="el-GR" dirty="0">
                <a:effectLst/>
                <a:latin typeface="Microsoft Sans Serif" panose="020B0604020202020204" pitchFamily="34" charset="0"/>
              </a:rPr>
              <a:t> Όλες αυτές οι ενέργειες είναι νόμιμες, οι φορολογούμενοι απλώς χρησιμοποιούν διάφορες ατέλειες της φορολογικής νομοθεσίας για να αποφύγουν το φόρο ή να μειώσουν τη συνολική φορολογική τους υποχρέωση.</a:t>
            </a:r>
          </a:p>
          <a:p>
            <a:pPr algn="just"/>
            <a:r>
              <a:rPr lang="el-GR" dirty="0">
                <a:effectLst/>
                <a:latin typeface="Microsoft Sans Serif" panose="020B0604020202020204" pitchFamily="34" charset="0"/>
              </a:rPr>
              <a:t>Μάλιστα, τέτοιες ατέλειες μπορεί να δημιουργούνται μακροχρόνια στους φορολογικούς νόμους από τις ίδιες τις ενδιαφερόμενες για </a:t>
            </a:r>
            <a:r>
              <a:rPr lang="el-GR" dirty="0" err="1">
                <a:effectLst/>
                <a:latin typeface="Microsoft Sans Serif" panose="020B0604020202020204" pitchFamily="34" charset="0"/>
              </a:rPr>
              <a:t>φοροαποφυγή</a:t>
            </a:r>
            <a:r>
              <a:rPr lang="el-GR" dirty="0">
                <a:effectLst/>
                <a:latin typeface="Microsoft Sans Serif" panose="020B0604020202020204" pitchFamily="34" charset="0"/>
              </a:rPr>
              <a:t> ομάδες του κοινωνικού συνόλου, οι οποίες καταφέρνουν να επηρεάσουν την πολιτική εξουσία και να δημιουργήσουν τα κενά αυτά στο νόμο, ώστε να μπορούν να τα χρησιμοποιήσουν για την αποφυγή του φόρου.</a:t>
            </a:r>
          </a:p>
          <a:p>
            <a:endParaRPr lang="el-GR" dirty="0"/>
          </a:p>
        </p:txBody>
      </p:sp>
    </p:spTree>
    <p:extLst>
      <p:ext uri="{BB962C8B-B14F-4D97-AF65-F5344CB8AC3E}">
        <p14:creationId xmlns:p14="http://schemas.microsoft.com/office/powerpoint/2010/main" val="10614903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54C6F8E-FB26-54A8-D56E-4ACE5D283EC3}"/>
              </a:ext>
            </a:extLst>
          </p:cNvPr>
          <p:cNvSpPr>
            <a:spLocks noGrp="1"/>
          </p:cNvSpPr>
          <p:nvPr>
            <p:ph type="title"/>
          </p:nvPr>
        </p:nvSpPr>
        <p:spPr>
          <a:xfrm>
            <a:off x="808638" y="386930"/>
            <a:ext cx="9236700" cy="1188950"/>
          </a:xfrm>
        </p:spPr>
        <p:txBody>
          <a:bodyPr anchor="b">
            <a:normAutofit/>
          </a:bodyPr>
          <a:lstStyle/>
          <a:p>
            <a:br>
              <a:rPr lang="el-GR" sz="1800">
                <a:effectLst/>
                <a:latin typeface="Verdana" panose="020B0604030504040204" pitchFamily="34" charset="0"/>
              </a:rPr>
            </a:br>
            <a:br>
              <a:rPr lang="el-GR" sz="1800">
                <a:effectLst/>
                <a:latin typeface="Verdana" panose="020B0604030504040204" pitchFamily="34" charset="0"/>
              </a:rPr>
            </a:br>
            <a:r>
              <a:rPr lang="el-GR" sz="1800" b="1" i="1">
                <a:effectLst/>
                <a:latin typeface="Verdana" panose="020B0604030504040204" pitchFamily="34" charset="0"/>
              </a:rPr>
              <a:t>Μετακύλιση των φόρων</a:t>
            </a:r>
            <a:br>
              <a:rPr lang="el-GR" sz="1800">
                <a:effectLst/>
                <a:latin typeface="Verdana" panose="020B0604030504040204" pitchFamily="34" charset="0"/>
              </a:rPr>
            </a:br>
            <a:endParaRPr lang="el-GR" sz="1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52126AF-F546-040B-6129-F5884C3485FD}"/>
              </a:ext>
            </a:extLst>
          </p:cNvPr>
          <p:cNvSpPr>
            <a:spLocks noGrp="1"/>
          </p:cNvSpPr>
          <p:nvPr>
            <p:ph idx="1"/>
          </p:nvPr>
        </p:nvSpPr>
        <p:spPr>
          <a:xfrm>
            <a:off x="793660" y="2599509"/>
            <a:ext cx="10143668" cy="3435531"/>
          </a:xfrm>
        </p:spPr>
        <p:txBody>
          <a:bodyPr anchor="ctr">
            <a:normAutofit/>
          </a:bodyPr>
          <a:lstStyle/>
          <a:p>
            <a:pPr marL="0" indent="0">
              <a:buNone/>
            </a:pPr>
            <a:br>
              <a:rPr lang="el-GR" sz="1700">
                <a:effectLst/>
                <a:latin typeface="Microsoft Sans Serif" panose="020B0604020202020204" pitchFamily="34" charset="0"/>
              </a:rPr>
            </a:br>
            <a:endParaRPr lang="el-GR" sz="1700">
              <a:effectLst/>
              <a:latin typeface="Microsoft Sans Serif" panose="020B0604020202020204" pitchFamily="34" charset="0"/>
            </a:endParaRPr>
          </a:p>
          <a:p>
            <a:r>
              <a:rPr lang="el-GR" sz="1700">
                <a:effectLst/>
                <a:latin typeface="Microsoft Sans Serif" panose="020B0604020202020204" pitchFamily="34" charset="0"/>
              </a:rPr>
              <a:t>Μετακύλιση ενός φόρου είναι η μετάθεση του φόρου αυτού από τον ιδιωτικό φορέα, στον οποίο επιβάλλεται αρχικά, σε άλλο ιδιωτικό φορέα. </a:t>
            </a:r>
          </a:p>
          <a:p>
            <a:r>
              <a:rPr lang="el-GR" sz="1700">
                <a:effectLst/>
                <a:latin typeface="Microsoft Sans Serif" panose="020B0604020202020204" pitchFamily="34" charset="0"/>
              </a:rPr>
              <a:t>Η μετάθεση αυτή του φόρου γίνεται με αναπροσαρμογή των όρων, με τους οποίους εκείνος που υποχρεώνεται να καταβάλει το φόρο στο δημόσιο, συναλλάσσεται με άλλους ιδιωτικούς φορείς στην αγορά. </a:t>
            </a:r>
          </a:p>
          <a:p>
            <a:r>
              <a:rPr lang="el-GR" sz="1700">
                <a:effectLst/>
                <a:latin typeface="Microsoft Sans Serif" panose="020B0604020202020204" pitchFamily="34" charset="0"/>
              </a:rPr>
              <a:t>Ας εξετάσουμε ένα φόρο που επιβάλλεται στους παραγωγούς ενός προϊόντος, οι οποίοι τον καταβάλλουν στο δημόσιο ταμείο.</a:t>
            </a:r>
          </a:p>
          <a:p>
            <a:r>
              <a:rPr lang="el-GR" sz="1700">
                <a:effectLst/>
                <a:latin typeface="Microsoft Sans Serif" panose="020B0604020202020204" pitchFamily="34" charset="0"/>
              </a:rPr>
              <a:t> Οι παραγωγοί αυτοί θα προσπαθήσουν μετά την επιβολή του φόρου να αυξήσουν την τιμή του προϊόντος και να μεταβιβάσουν το φόρο στους χονδρέμπορους, οι οποίοι με τη σειρά τους θα τον μεταβιβάσουν στους λιανοπωλητές και οι τελευταίοι στους τελικούς καταναλωτές. </a:t>
            </a:r>
          </a:p>
          <a:p>
            <a:endParaRPr lang="el-GR" sz="1700"/>
          </a:p>
        </p:txBody>
      </p:sp>
    </p:spTree>
    <p:extLst>
      <p:ext uri="{BB962C8B-B14F-4D97-AF65-F5344CB8AC3E}">
        <p14:creationId xmlns:p14="http://schemas.microsoft.com/office/powerpoint/2010/main" val="34301890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A0C27B-BEA7-5084-8BDB-F92C944650B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F0B0606-0ABC-1D30-ED58-3427F5BE6E7A}"/>
              </a:ext>
            </a:extLst>
          </p:cNvPr>
          <p:cNvSpPr>
            <a:spLocks noGrp="1"/>
          </p:cNvSpPr>
          <p:nvPr>
            <p:ph idx="1"/>
          </p:nvPr>
        </p:nvSpPr>
        <p:spPr/>
        <p:txBody>
          <a:bodyPr>
            <a:normAutofit fontScale="77500" lnSpcReduction="20000"/>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Όμοια, στην περίπτωση ενός φόρου που επιβάλλεται στους μισθούς, οι μισθωτοί θα προσπαθήσουν να επιτύχουν αύξηση των ακαθάριστων αμοιβών τους και να πετύχουν έτσι μερική τουλάχιστον μετάθεση της φορολογικής τους επιβάρυνσης στους εργοδότες τους ή στους τελικούς καταναλωτές. </a:t>
            </a:r>
          </a:p>
          <a:p>
            <a:pPr algn="just"/>
            <a:r>
              <a:rPr lang="el-GR" dirty="0">
                <a:effectLst/>
                <a:latin typeface="Microsoft Sans Serif" panose="020B0604020202020204" pitchFamily="34" charset="0"/>
              </a:rPr>
              <a:t>Βέβαια, οι εργοδότες ή οι τελικοί καταναλωτές θα αντιδράσουν επίσης και θα προσπαθήσουν να </a:t>
            </a:r>
            <a:r>
              <a:rPr lang="el-GR" dirty="0" err="1">
                <a:effectLst/>
                <a:latin typeface="Microsoft Sans Serif" panose="020B0604020202020204" pitchFamily="34" charset="0"/>
              </a:rPr>
              <a:t>αναμεταβιβάσουν</a:t>
            </a:r>
            <a:r>
              <a:rPr lang="el-GR" dirty="0">
                <a:effectLst/>
                <a:latin typeface="Microsoft Sans Serif" panose="020B0604020202020204" pitchFamily="34" charset="0"/>
              </a:rPr>
              <a:t> ένα μέρος του φόρου πάνω σε εκείνους, που υποχρεώνει ο νόμος να καταβάλλουν το φόρο στο δημόσιο ταμείο. </a:t>
            </a:r>
          </a:p>
          <a:p>
            <a:pPr algn="just"/>
            <a:r>
              <a:rPr lang="el-GR" dirty="0" err="1">
                <a:effectLst/>
                <a:latin typeface="Microsoft Sans Serif" panose="020B0604020202020204" pitchFamily="34" charset="0"/>
              </a:rPr>
              <a:t>Ετσι</a:t>
            </a:r>
            <a:r>
              <a:rPr lang="el-GR" dirty="0">
                <a:effectLst/>
                <a:latin typeface="Microsoft Sans Serif" panose="020B0604020202020204" pitchFamily="34" charset="0"/>
              </a:rPr>
              <a:t> π.χ., στην περίπτωση του φόρου που επιβάλλεται στην παραγωγή ενός προϊόντος, οι τελικοί καταναλωτές, στους οποίους οι παραγωγοί κατάφεραν να μεταβιβάσουν ένα μέρος του φόρου με αύξηση της τιμής του φορολογούμενου προϊόντος, θα μειώσουν την κατανάλωση του αγαθού αυτού και θα αναγκάσουν τους λιανοπωλητές, τους χονδρέμπορους ή τους παραγωγούς του προϊόντος να απορροφήσουν ένα μέρος του φόρου. </a:t>
            </a:r>
          </a:p>
          <a:p>
            <a:endParaRPr lang="el-GR" dirty="0"/>
          </a:p>
        </p:txBody>
      </p:sp>
    </p:spTree>
    <p:extLst>
      <p:ext uri="{BB962C8B-B14F-4D97-AF65-F5344CB8AC3E}">
        <p14:creationId xmlns:p14="http://schemas.microsoft.com/office/powerpoint/2010/main" val="6737401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4D62BE-B726-401F-55E4-FBA7AE06450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0F72208-B5EF-79EF-F4FD-9DEA50CA0C24}"/>
              </a:ext>
            </a:extLst>
          </p:cNvPr>
          <p:cNvSpPr>
            <a:spLocks noGrp="1"/>
          </p:cNvSpPr>
          <p:nvPr>
            <p:ph idx="1"/>
          </p:nvPr>
        </p:nvSpPr>
        <p:spPr/>
        <p:txBody>
          <a:bodyPr>
            <a:normAutofit fontScale="85000" lnSpcReduction="20000"/>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Η </a:t>
            </a:r>
            <a:r>
              <a:rPr lang="el-GR" dirty="0" err="1">
                <a:effectLst/>
                <a:latin typeface="Microsoft Sans Serif" panose="020B0604020202020204" pitchFamily="34" charset="0"/>
              </a:rPr>
              <a:t>μετακύλιση</a:t>
            </a:r>
            <a:r>
              <a:rPr lang="el-GR" dirty="0">
                <a:effectLst/>
                <a:latin typeface="Microsoft Sans Serif" panose="020B0604020202020204" pitchFamily="34" charset="0"/>
              </a:rPr>
              <a:t> των φόρων άλλοτε προβλέπεται από το νόμο, άλλοτε όμως όχι.</a:t>
            </a:r>
          </a:p>
          <a:p>
            <a:pPr algn="just"/>
            <a:r>
              <a:rPr lang="el-GR" dirty="0">
                <a:effectLst/>
                <a:latin typeface="Microsoft Sans Serif" panose="020B0604020202020204" pitchFamily="34" charset="0"/>
              </a:rPr>
              <a:t> Συνήθως οι έμμεσοι φόροι δαπάνης επιβάλλονται με την πρόθεση να μεταβιβασθούν και να επιβαρύνουν τους τελικούς καταναλωτές, ενώ οι φόροι που έχουν ως βάση το εισόδημα ή την περιουσία έχουν σκοπό να επιβαρύνουν εκείνους στους οποίους επιβάλλονται αρχικά.</a:t>
            </a:r>
          </a:p>
          <a:p>
            <a:pPr algn="just"/>
            <a:r>
              <a:rPr lang="el-GR" dirty="0">
                <a:effectLst/>
                <a:latin typeface="Microsoft Sans Serif" panose="020B0604020202020204" pitchFamily="34" charset="0"/>
              </a:rPr>
              <a:t> Πάντως πρέπει να σημειώσουμε εδώ, ότι τόσο από την άποψη της οικονομικής όσο και από την άποψη της κοινωνικής πολιτικής, η βούληση του νομοθέτη αναφορικά με τον ποιον πρέπει να επιβαρύνει ο φόρος δεν έχει μεγάλη σημασία.</a:t>
            </a:r>
          </a:p>
          <a:p>
            <a:pPr algn="just"/>
            <a:r>
              <a:rPr lang="el-GR" dirty="0">
                <a:effectLst/>
                <a:latin typeface="Microsoft Sans Serif" panose="020B0604020202020204" pitchFamily="34" charset="0"/>
              </a:rPr>
              <a:t> Σημασία έχει ποιος πραγματικά επιβαρύνεται με το φόρο τελικά, ανεξάρτητα από τον ποιον ήθελε να επιβαρύνει ο νομοθέτης.</a:t>
            </a:r>
          </a:p>
          <a:p>
            <a:endParaRPr lang="el-GR" dirty="0"/>
          </a:p>
        </p:txBody>
      </p:sp>
    </p:spTree>
    <p:extLst>
      <p:ext uri="{BB962C8B-B14F-4D97-AF65-F5344CB8AC3E}">
        <p14:creationId xmlns:p14="http://schemas.microsoft.com/office/powerpoint/2010/main" val="1921983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F0462D-68C6-9578-174E-B96AB45BA14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9B4B347-02FE-011A-0E99-60EB44BADA19}"/>
              </a:ext>
            </a:extLst>
          </p:cNvPr>
          <p:cNvSpPr>
            <a:spLocks noGrp="1"/>
          </p:cNvSpPr>
          <p:nvPr>
            <p:ph idx="1"/>
          </p:nvPr>
        </p:nvSpPr>
        <p:spPr/>
        <p:txBody>
          <a:bodyPr/>
          <a:lstStyle/>
          <a:p>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Η </a:t>
            </a:r>
            <a:r>
              <a:rPr lang="el-GR" dirty="0" err="1">
                <a:effectLst/>
                <a:latin typeface="Microsoft Sans Serif" panose="020B0604020202020204" pitchFamily="34" charset="0"/>
              </a:rPr>
              <a:t>μετακύλιση</a:t>
            </a:r>
            <a:r>
              <a:rPr lang="el-GR" dirty="0">
                <a:effectLst/>
                <a:latin typeface="Microsoft Sans Serif" panose="020B0604020202020204" pitchFamily="34" charset="0"/>
              </a:rPr>
              <a:t> διακρίνεται συνήθως σε </a:t>
            </a:r>
            <a:r>
              <a:rPr lang="el-GR" dirty="0" err="1">
                <a:effectLst/>
                <a:latin typeface="Microsoft Sans Serif" panose="020B0604020202020204" pitchFamily="34" charset="0"/>
              </a:rPr>
              <a:t>μετακύλιση</a:t>
            </a:r>
            <a:r>
              <a:rPr lang="el-GR" dirty="0">
                <a:effectLst/>
                <a:latin typeface="Microsoft Sans Serif" panose="020B0604020202020204" pitchFamily="34" charset="0"/>
              </a:rPr>
              <a:t> προς τα μπρος και </a:t>
            </a:r>
            <a:r>
              <a:rPr lang="el-GR" dirty="0" err="1">
                <a:effectLst/>
                <a:latin typeface="Microsoft Sans Serif" panose="020B0604020202020204" pitchFamily="34" charset="0"/>
              </a:rPr>
              <a:t>μετακύλιση</a:t>
            </a:r>
            <a:r>
              <a:rPr lang="el-GR" dirty="0">
                <a:effectLst/>
                <a:latin typeface="Microsoft Sans Serif" panose="020B0604020202020204" pitchFamily="34" charset="0"/>
              </a:rPr>
              <a:t> προς τα πίσω. </a:t>
            </a:r>
            <a:r>
              <a:rPr lang="el-GR" dirty="0" err="1">
                <a:effectLst/>
                <a:latin typeface="Microsoft Sans Serif" panose="020B0604020202020204" pitchFamily="34" charset="0"/>
              </a:rPr>
              <a:t>Μετακύλιση</a:t>
            </a:r>
            <a:r>
              <a:rPr lang="el-GR" dirty="0">
                <a:effectLst/>
                <a:latin typeface="Microsoft Sans Serif" panose="020B0604020202020204" pitchFamily="34" charset="0"/>
              </a:rPr>
              <a:t> προς τα μπρος έχουμε, όταν ο φόρος μετατοπίζεται στους τελικούς καταναλωτές των προϊόντων με αύξηση των τιμών τους.</a:t>
            </a:r>
          </a:p>
          <a:p>
            <a:pPr algn="just"/>
            <a:r>
              <a:rPr lang="el-GR" dirty="0">
                <a:effectLst/>
                <a:latin typeface="Microsoft Sans Serif" panose="020B0604020202020204" pitchFamily="34" charset="0"/>
              </a:rPr>
              <a:t> Αντίθετα </a:t>
            </a:r>
            <a:r>
              <a:rPr lang="el-GR" dirty="0" err="1">
                <a:effectLst/>
                <a:latin typeface="Microsoft Sans Serif" panose="020B0604020202020204" pitchFamily="34" charset="0"/>
              </a:rPr>
              <a:t>μετακύλιση</a:t>
            </a:r>
            <a:r>
              <a:rPr lang="el-GR" dirty="0">
                <a:effectLst/>
                <a:latin typeface="Microsoft Sans Serif" panose="020B0604020202020204" pitchFamily="34" charset="0"/>
              </a:rPr>
              <a:t> προς τα πίσω έχουμε, όταν ο φόρος μεταβιβάζεται στους κατόχους των παραγωγικών συντελεστών με μείωση των καθαρών αμοιβών τους, π.χ. των μισθών, των κερδών κ.λπ.</a:t>
            </a:r>
          </a:p>
          <a:p>
            <a:endParaRPr lang="el-GR" dirty="0"/>
          </a:p>
        </p:txBody>
      </p:sp>
    </p:spTree>
    <p:extLst>
      <p:ext uri="{BB962C8B-B14F-4D97-AF65-F5344CB8AC3E}">
        <p14:creationId xmlns:p14="http://schemas.microsoft.com/office/powerpoint/2010/main" val="8490150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781E88-87DF-4BB0-F8B1-3242AA292E5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9D425F6-89E9-2502-91B5-70B27DDD64D9}"/>
              </a:ext>
            </a:extLst>
          </p:cNvPr>
          <p:cNvSpPr>
            <a:spLocks noGrp="1"/>
          </p:cNvSpPr>
          <p:nvPr>
            <p:ph idx="1"/>
          </p:nvPr>
        </p:nvSpPr>
        <p:spPr/>
        <p:txBody>
          <a:bodyPr/>
          <a:lstStyle/>
          <a:p>
            <a:pPr marL="0" indent="0">
              <a:buNone/>
            </a:pPr>
            <a:br>
              <a:rPr lang="el-GR" dirty="0">
                <a:effectLst/>
                <a:latin typeface="Microsoft Sans Serif" panose="020B0604020202020204" pitchFamily="34" charset="0"/>
              </a:rPr>
            </a:br>
            <a:endParaRPr lang="el-GR" dirty="0">
              <a:effectLst/>
              <a:latin typeface="Microsoft Sans Serif" panose="020B0604020202020204" pitchFamily="34" charset="0"/>
            </a:endParaRPr>
          </a:p>
          <a:p>
            <a:pPr algn="just"/>
            <a:r>
              <a:rPr lang="el-GR" dirty="0">
                <a:effectLst/>
                <a:latin typeface="Microsoft Sans Serif" panose="020B0604020202020204" pitchFamily="34" charset="0"/>
              </a:rPr>
              <a:t>Ο βαθμός </a:t>
            </a:r>
            <a:r>
              <a:rPr lang="el-GR" dirty="0" err="1">
                <a:effectLst/>
                <a:latin typeface="Microsoft Sans Serif" panose="020B0604020202020204" pitchFamily="34" charset="0"/>
              </a:rPr>
              <a:t>μετακύλισης</a:t>
            </a:r>
            <a:r>
              <a:rPr lang="el-GR" dirty="0">
                <a:effectLst/>
                <a:latin typeface="Microsoft Sans Serif" panose="020B0604020202020204" pitchFamily="34" charset="0"/>
              </a:rPr>
              <a:t> των διάφορων κατηγοριών φόρων έχει ιδιαίτερη σημασία από άποψη οικονομικής και κοινωνικής πολιτικής, γιατί από αυτόν εξαρτώνται οι κυριότερες επιδράσεις των φόρων </a:t>
            </a:r>
          </a:p>
          <a:p>
            <a:endParaRPr lang="el-GR" dirty="0"/>
          </a:p>
        </p:txBody>
      </p:sp>
    </p:spTree>
    <p:extLst>
      <p:ext uri="{BB962C8B-B14F-4D97-AF65-F5344CB8AC3E}">
        <p14:creationId xmlns:p14="http://schemas.microsoft.com/office/powerpoint/2010/main" val="317601730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Θέμα του Office">
  <a:themeElements>
    <a:clrScheme name="Θέμα του Offic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1342</TotalTime>
  <Words>10940</Words>
  <Application>Microsoft Macintosh PowerPoint</Application>
  <PresentationFormat>Ευρεία οθόνη</PresentationFormat>
  <Paragraphs>441</Paragraphs>
  <Slides>150</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150</vt:i4>
      </vt:variant>
    </vt:vector>
  </HeadingPairs>
  <TitlesOfParts>
    <vt:vector size="160" baseType="lpstr">
      <vt:lpstr>Aptos</vt:lpstr>
      <vt:lpstr>Aptos Display</vt:lpstr>
      <vt:lpstr>Arial</vt:lpstr>
      <vt:lpstr>Helvetica</vt:lpstr>
      <vt:lpstr>Microsoft Sans Serif</vt:lpstr>
      <vt:lpstr>open sans</vt:lpstr>
      <vt:lpstr>Verdana</vt:lpstr>
      <vt:lpstr>Wingdings</vt:lpstr>
      <vt:lpstr>Θέμα του Office</vt:lpstr>
      <vt:lpstr>1_Θέμα του Office</vt:lpstr>
      <vt:lpstr>Παρουσίαση του PowerPoint</vt:lpstr>
      <vt:lpstr>Παρουσίαση του PowerPoint</vt:lpstr>
      <vt:lpstr>Παρουσίαση του PowerPoint</vt:lpstr>
      <vt:lpstr> Άμεση χρηματοδότηση/επένδυση direct financing </vt:lpstr>
      <vt:lpstr> Έμμεση χρηματοδότηση (Indirect financing/Investing)  </vt:lpstr>
      <vt:lpstr> Έμμεσες Επενδύσεις (Financial Intermediary) </vt:lpstr>
      <vt:lpstr>Παρουσίαση του PowerPoint</vt:lpstr>
      <vt:lpstr>Παρουσίαση του PowerPoint</vt:lpstr>
      <vt:lpstr>Παρουσίαση του PowerPoint</vt:lpstr>
      <vt:lpstr>Φόρος</vt:lpstr>
      <vt:lpstr>Παρουσίαση του PowerPoint</vt:lpstr>
      <vt:lpstr>Ορισμός</vt:lpstr>
      <vt:lpstr>Άμεσοι- Έμμεσοι Φόροι</vt:lpstr>
      <vt:lpstr>Άμεσος</vt:lpstr>
      <vt:lpstr>Έμμεσος</vt:lpstr>
      <vt:lpstr>Φορολογία</vt:lpstr>
      <vt:lpstr>Σκοπός και αναγκαιότητα φορολογίας</vt:lpstr>
      <vt:lpstr>Παρουσίαση του PowerPoint</vt:lpstr>
      <vt:lpstr>4 R</vt:lpstr>
      <vt:lpstr>Revenues</vt:lpstr>
      <vt:lpstr>Παρουσίαση του PowerPoint</vt:lpstr>
      <vt:lpstr>Redistribution</vt:lpstr>
      <vt:lpstr>Παρουσίαση του PowerPoint</vt:lpstr>
      <vt:lpstr>Reprising</vt:lpstr>
      <vt:lpstr>Παρουσίαση του PowerPoint</vt:lpstr>
      <vt:lpstr>Representation</vt:lpstr>
      <vt:lpstr>Παρουσίαση του PowerPoint</vt:lpstr>
      <vt:lpstr>Οι βασικές λειτουργίες των φόρων</vt:lpstr>
      <vt:lpstr>Ταμιευτική Λειτουργία</vt:lpstr>
      <vt:lpstr>Οικονομική Λειτουργία</vt:lpstr>
      <vt:lpstr>Κοινωνική Λειτουργία</vt:lpstr>
      <vt:lpstr>Η φορολογική βάση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Φορολογούμενη Μονάδα</vt:lpstr>
      <vt:lpstr>Παρουσίαση του PowerPoint</vt:lpstr>
      <vt:lpstr>Ο φορολογικός συντελεστής</vt:lpstr>
      <vt:lpstr>Μέσος Φορολογικός Συντελεστής</vt:lpstr>
      <vt:lpstr>Οριακός Φορολογικός Συντελεστής</vt:lpstr>
      <vt:lpstr>Παρουσίαση του PowerPoint</vt:lpstr>
      <vt:lpstr>Παρουσίαση του PowerPoint</vt:lpstr>
      <vt:lpstr>Παρουσίαση του PowerPoint</vt:lpstr>
      <vt:lpstr>Το Φορολογικό Σύστημα</vt:lpstr>
      <vt:lpstr>Παρουσίαση του PowerPoint</vt:lpstr>
      <vt:lpstr>Παρουσίαση του PowerPoint</vt:lpstr>
      <vt:lpstr>Έννοια του φορολογικού βάρους και κριτήρια δίκαιης κατανομής του</vt:lpstr>
      <vt:lpstr>Παρουσίαση του PowerPoint</vt:lpstr>
      <vt:lpstr>Παρουσίαση του PowerPoint</vt:lpstr>
      <vt:lpstr>Οριζόντια Κάθετη φορολογική ισότητα</vt:lpstr>
      <vt:lpstr>Παρουσίαση του PowerPoint</vt:lpstr>
      <vt:lpstr>Φορολογικά Συστήματα</vt:lpstr>
      <vt:lpstr>Προοδευτικό Φορολογικό σύστημα</vt:lpstr>
      <vt:lpstr>Παρουσίαση του PowerPoint</vt:lpstr>
      <vt:lpstr>Αναλογικό Φορολογικό Σύστημα</vt:lpstr>
      <vt:lpstr>Αντίστροφα Προοδευτικό Σύστημα</vt:lpstr>
      <vt:lpstr>Παρουσίαση του PowerPoint</vt:lpstr>
      <vt:lpstr>Ορισμός συνολικού εισοδήματος των Haig-Simons</vt:lpstr>
      <vt:lpstr>Παρουσίαση του PowerPoint</vt:lpstr>
      <vt:lpstr>Η θεωρία του ανταλλάγματος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Η θεωρία της φοροδοτικής ικανότητας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Προοδευτικός Φόρος (Progressive tax)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Οι Αντιδράσεις των Φορολογούμενων στην Επιβολή των Φόρων </vt:lpstr>
      <vt:lpstr>Φοροδιαφυγή</vt:lpstr>
      <vt:lpstr>Παρουσίαση του PowerPoint</vt:lpstr>
      <vt:lpstr>Παρουσίαση του PowerPoint</vt:lpstr>
      <vt:lpstr>Φοροκλοπή</vt:lpstr>
      <vt:lpstr>Φοροαποφυγή</vt:lpstr>
      <vt:lpstr>Παρουσίαση του PowerPoint</vt:lpstr>
      <vt:lpstr>      </vt:lpstr>
      <vt:lpstr>Παρουσίαση του PowerPoint</vt:lpstr>
      <vt:lpstr>  Μετακύλιση των φόρων </vt:lpstr>
      <vt:lpstr>Παρουσίαση του PowerPoint</vt:lpstr>
      <vt:lpstr>Παρουσίαση του PowerPoint</vt:lpstr>
      <vt:lpstr>Παρουσίαση του PowerPoint</vt:lpstr>
      <vt:lpstr>Παρουσίαση του PowerPoint</vt:lpstr>
      <vt:lpstr>Παράγοντες Φοροδιαφυγής</vt:lpstr>
      <vt:lpstr>Παρουσίαση του PowerPoint</vt:lpstr>
      <vt:lpstr>Μορφωτικό Επίπεδο του πληθυσμού</vt:lpstr>
      <vt:lpstr>Ύψος της Φορολογικής Επιβάρυνσης</vt:lpstr>
      <vt:lpstr>Εκπτώσεις ή Απαλλαγές</vt:lpstr>
      <vt:lpstr>Ποινές</vt:lpstr>
      <vt:lpstr>Δαπάνη χρημάτων</vt:lpstr>
      <vt:lpstr>Ικανότητα Φορολογούσας Αρχής</vt:lpstr>
      <vt:lpstr>Παρουσίαση του PowerPoint</vt:lpstr>
      <vt:lpstr>Πιθανότητα Σύλληψης</vt:lpstr>
      <vt:lpstr>Χρηματισμός</vt:lpstr>
      <vt:lpstr>Συνέπειες</vt:lpstr>
      <vt:lpstr>Παρουσίαση του PowerPoint</vt:lpstr>
      <vt:lpstr>Αίτια φοροδιαφυγής στην Ελλάδα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Μέθοδοι φοροδιαφυγής</vt:lpstr>
      <vt:lpstr> Φοροδιαφυγή που προέρχεται από την φορολογία εισοδήματος φυσικών προσώπων</vt:lpstr>
      <vt:lpstr>Φοροδιαφυγή από μισθούς και συντάξεις</vt:lpstr>
      <vt:lpstr>Παρουσίαση του PowerPoint</vt:lpstr>
      <vt:lpstr>Φοροδιαφυγή στο εισόδημα από ενοίκια</vt:lpstr>
      <vt:lpstr>Φοροδιαφυγή στο εισόδημα το οποίο προέρχεται από ελευθέριο επάγγελμα</vt:lpstr>
      <vt:lpstr>Φοροδιαφυγή στο εισόδημα από εμπορικές, βιομηχανικές και βιοτεχνικές επιχειρήσεις</vt:lpstr>
      <vt:lpstr>Παρουσίαση του PowerPoint</vt:lpstr>
      <vt:lpstr>Φοροδιαφυγή που προέρχεται από την φορολογία εισοδήματος νομικών προσώπων </vt:lpstr>
      <vt:lpstr>Παρουσίαση του PowerPoint</vt:lpstr>
      <vt:lpstr>Φόρος Προστιθέμενης Αξίας (Φ.Π.Α.)</vt:lpstr>
      <vt:lpstr>Παρουσίαση του PowerPoint</vt:lpstr>
      <vt:lpstr>Παρουσίαση του PowerPoint</vt:lpstr>
      <vt:lpstr>Είδη φορολογικών ελέγχων</vt:lpstr>
      <vt:lpstr>Προληπτικός Έλεγχος</vt:lpstr>
      <vt:lpstr>Προσωρινός Έλεγχος</vt:lpstr>
      <vt:lpstr>Τακτικός Έλεγχος</vt:lpstr>
      <vt:lpstr>Μέτρα αντιμετώπισης της φοροδιαφυγής</vt:lpstr>
      <vt:lpstr>Προτάσεις</vt:lpstr>
      <vt:lpstr>Παρουσίαση του PowerPoint</vt:lpstr>
      <vt:lpstr> ΓΕΝΙΚΕΣ ΑΡΧΕΣ ΤΗΣ ΦΟΡΟΛΟΓΙΑΣ </vt:lpstr>
      <vt:lpstr>Η αρχή της νομιμότητας του φόρου</vt:lpstr>
      <vt:lpstr>Η αρχή της φορολογικής ισότητας</vt:lpstr>
      <vt:lpstr> Η αρχή της μη αναδρομικής ισχύος των φορολογικών νόμων </vt:lpstr>
      <vt:lpstr>  Η αρχή της τοπικής ισχύος των φορολογικών νόμων  </vt:lpstr>
      <vt:lpstr> Η αρχή της χρηστής φορολογικής Διοίκησης </vt:lpstr>
      <vt:lpstr>ΑΡΙΣΤΗ ΦΟΡΟΛΟΓΙΑ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ΒΑΣΙΚΕΣ ΕΝΟΙΕΣ</dc:title>
  <dc:creator>-ANASTASIOS KONSTANTINIDIS</dc:creator>
  <cp:lastModifiedBy>-ANASTASIOS KONSTANTINIDIS</cp:lastModifiedBy>
  <cp:revision>24</cp:revision>
  <dcterms:created xsi:type="dcterms:W3CDTF">2024-03-22T09:17:44Z</dcterms:created>
  <dcterms:modified xsi:type="dcterms:W3CDTF">2024-04-24T11:55:27Z</dcterms:modified>
</cp:coreProperties>
</file>