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1" r:id="rId26"/>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2"/>
    <p:restoredTop sz="94632"/>
  </p:normalViewPr>
  <p:slideViewPr>
    <p:cSldViewPr snapToGrid="0">
      <p:cViewPr varScale="1">
        <p:scale>
          <a:sx n="93" d="100"/>
          <a:sy n="93" d="100"/>
        </p:scale>
        <p:origin x="216" y="5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22F66-727D-4150-ADA5-49CF3A0F6873}"/>
              </a:ext>
            </a:extLst>
          </p:cNvPr>
          <p:cNvSpPr>
            <a:spLocks noGrp="1"/>
          </p:cNvSpPr>
          <p:nvPr>
            <p:ph type="ctrTitle"/>
          </p:nvPr>
        </p:nvSpPr>
        <p:spPr>
          <a:xfrm>
            <a:off x="838200" y="1122363"/>
            <a:ext cx="9829800" cy="2387600"/>
          </a:xfrm>
        </p:spPr>
        <p:txBody>
          <a:bodyPr anchor="b">
            <a:normAutofit/>
          </a:bodyPr>
          <a:lstStyle>
            <a:lvl1pPr algn="l">
              <a:defRPr sz="5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DD9A1FE-C39F-4D7C-B93D-F8C203A1D69C}"/>
              </a:ext>
            </a:extLst>
          </p:cNvPr>
          <p:cNvSpPr>
            <a:spLocks noGrp="1"/>
          </p:cNvSpPr>
          <p:nvPr>
            <p:ph type="subTitle" idx="1"/>
          </p:nvPr>
        </p:nvSpPr>
        <p:spPr>
          <a:xfrm>
            <a:off x="838200" y="3602038"/>
            <a:ext cx="98298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C008AAC-7D41-4304-8D59-EF34B232682C}"/>
              </a:ext>
            </a:extLst>
          </p:cNvPr>
          <p:cNvSpPr>
            <a:spLocks noGrp="1"/>
          </p:cNvSpPr>
          <p:nvPr>
            <p:ph type="dt" sz="half" idx="10"/>
          </p:nvPr>
        </p:nvSpPr>
        <p:spPr>
          <a:xfrm>
            <a:off x="838200" y="136525"/>
            <a:ext cx="2743200" cy="365125"/>
          </a:xfrm>
        </p:spPr>
        <p:txBody>
          <a:bodyPr/>
          <a:lstStyle>
            <a:lvl1pPr algn="l">
              <a:defRPr/>
            </a:lvl1pPr>
          </a:lstStyle>
          <a:p>
            <a:fld id="{9549D6DC-E1CB-4874-BF52-C3407230D20E}" type="datetime1">
              <a:rPr lang="en-US" smtClean="0"/>
              <a:t>4/14/24</a:t>
            </a:fld>
            <a:endParaRPr lang="en-US"/>
          </a:p>
        </p:txBody>
      </p:sp>
      <p:sp>
        <p:nvSpPr>
          <p:cNvPr id="5" name="Footer Placeholder 4">
            <a:extLst>
              <a:ext uri="{FF2B5EF4-FFF2-40B4-BE49-F238E27FC236}">
                <a16:creationId xmlns:a16="http://schemas.microsoft.com/office/drawing/2014/main" id="{4724D078-DE22-4F23-8B48-21FB1415C3E3}"/>
              </a:ext>
            </a:extLst>
          </p:cNvPr>
          <p:cNvSpPr>
            <a:spLocks noGrp="1"/>
          </p:cNvSpPr>
          <p:nvPr>
            <p:ph type="ftr" sz="quarter" idx="11"/>
          </p:nvPr>
        </p:nvSpPr>
        <p:spPr>
          <a:xfrm>
            <a:off x="838200" y="6356350"/>
            <a:ext cx="4114800" cy="365125"/>
          </a:xfrm>
        </p:spPr>
        <p:txBody>
          <a:bodyPr/>
          <a:lstStyle>
            <a:lvl1pPr algn="l">
              <a:defRPr/>
            </a:lvl1pPr>
          </a:lstStyle>
          <a:p>
            <a:endParaRPr lang="en-US"/>
          </a:p>
        </p:txBody>
      </p:sp>
      <p:sp>
        <p:nvSpPr>
          <p:cNvPr id="6" name="Slide Number Placeholder 5">
            <a:extLst>
              <a:ext uri="{FF2B5EF4-FFF2-40B4-BE49-F238E27FC236}">
                <a16:creationId xmlns:a16="http://schemas.microsoft.com/office/drawing/2014/main" id="{BB64C1F5-608B-4335-9F2A-17F63D5FAF0D}"/>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1071934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9F2C5-A3FC-44EF-BA15-CEC83C83D67C}"/>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5040D3-67DB-455C-AD79-49E185DB63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B2B07A-258E-42DD-9A68-2C76F7D54040}"/>
              </a:ext>
            </a:extLst>
          </p:cNvPr>
          <p:cNvSpPr>
            <a:spLocks noGrp="1"/>
          </p:cNvSpPr>
          <p:nvPr>
            <p:ph type="dt" sz="half" idx="10"/>
          </p:nvPr>
        </p:nvSpPr>
        <p:spPr/>
        <p:txBody>
          <a:bodyPr/>
          <a:lstStyle/>
          <a:p>
            <a:fld id="{F7701D81-C4B9-4A87-89A7-22E29E6C9200}" type="datetime1">
              <a:rPr lang="en-US" smtClean="0"/>
              <a:t>4/14/24</a:t>
            </a:fld>
            <a:endParaRPr lang="en-US"/>
          </a:p>
        </p:txBody>
      </p:sp>
      <p:sp>
        <p:nvSpPr>
          <p:cNvPr id="5" name="Footer Placeholder 4">
            <a:extLst>
              <a:ext uri="{FF2B5EF4-FFF2-40B4-BE49-F238E27FC236}">
                <a16:creationId xmlns:a16="http://schemas.microsoft.com/office/drawing/2014/main" id="{7C01E9BC-3BB8-40CD-9294-59A2E59E1B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13979D-5589-4770-9D29-046F2B506C33}"/>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628897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6693CD-CB65-4F37-A6DA-F300B93C14D9}"/>
              </a:ext>
            </a:extLst>
          </p:cNvPr>
          <p:cNvSpPr>
            <a:spLocks noGrp="1"/>
          </p:cNvSpPr>
          <p:nvPr>
            <p:ph type="title" orient="vert"/>
          </p:nvPr>
        </p:nvSpPr>
        <p:spPr>
          <a:xfrm>
            <a:off x="8724900" y="731520"/>
            <a:ext cx="2628900" cy="5378070"/>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448D117-7AE6-4831-9867-5145F64A0C24}"/>
              </a:ext>
            </a:extLst>
          </p:cNvPr>
          <p:cNvSpPr>
            <a:spLocks noGrp="1"/>
          </p:cNvSpPr>
          <p:nvPr>
            <p:ph type="body" orient="vert" idx="1"/>
          </p:nvPr>
        </p:nvSpPr>
        <p:spPr>
          <a:xfrm>
            <a:off x="838200" y="731520"/>
            <a:ext cx="7734300" cy="537807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4988CF8-397F-485E-8081-AFA4DADD440C}"/>
              </a:ext>
            </a:extLst>
          </p:cNvPr>
          <p:cNvSpPr>
            <a:spLocks noGrp="1"/>
          </p:cNvSpPr>
          <p:nvPr>
            <p:ph type="dt" sz="half" idx="10"/>
          </p:nvPr>
        </p:nvSpPr>
        <p:spPr/>
        <p:txBody>
          <a:bodyPr/>
          <a:lstStyle/>
          <a:p>
            <a:fld id="{EE307718-69F7-427E-95A3-C1246AF46913}" type="datetime1">
              <a:rPr lang="en-US" smtClean="0"/>
              <a:t>4/14/24</a:t>
            </a:fld>
            <a:endParaRPr lang="en-US"/>
          </a:p>
        </p:txBody>
      </p:sp>
      <p:sp>
        <p:nvSpPr>
          <p:cNvPr id="5" name="Footer Placeholder 4">
            <a:extLst>
              <a:ext uri="{FF2B5EF4-FFF2-40B4-BE49-F238E27FC236}">
                <a16:creationId xmlns:a16="http://schemas.microsoft.com/office/drawing/2014/main" id="{83CE4773-4660-4F21-83CF-1A449395BB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B59537-EB47-40FA-893E-785D6FE00A5C}"/>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2110495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7B4A7-C566-48F4-B4B8-3A5E7B6C5C3A}"/>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D3B93F5-BC8B-452C-ACE2-C7E01D1B80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39A49B3-A57D-46C5-8462-0C52509F8FCA}"/>
              </a:ext>
            </a:extLst>
          </p:cNvPr>
          <p:cNvSpPr>
            <a:spLocks noGrp="1"/>
          </p:cNvSpPr>
          <p:nvPr>
            <p:ph type="dt" sz="half" idx="10"/>
          </p:nvPr>
        </p:nvSpPr>
        <p:spPr/>
        <p:txBody>
          <a:bodyPr/>
          <a:lstStyle/>
          <a:p>
            <a:fld id="{48913E51-B7F7-4C24-B8E3-5471755DC0E0}" type="datetime1">
              <a:rPr lang="en-US" smtClean="0"/>
              <a:t>4/14/24</a:t>
            </a:fld>
            <a:endParaRPr lang="en-US"/>
          </a:p>
        </p:txBody>
      </p:sp>
      <p:sp>
        <p:nvSpPr>
          <p:cNvPr id="5" name="Footer Placeholder 4">
            <a:extLst>
              <a:ext uri="{FF2B5EF4-FFF2-40B4-BE49-F238E27FC236}">
                <a16:creationId xmlns:a16="http://schemas.microsoft.com/office/drawing/2014/main" id="{9EC8C810-EAF4-4D86-84DD-2E574122DD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87E738-8574-490B-974B-9AD3B2AAE521}"/>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1297957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9764E-4B3D-4B6A-A210-B50E4F60E246}"/>
              </a:ext>
            </a:extLst>
          </p:cNvPr>
          <p:cNvSpPr>
            <a:spLocks noGrp="1"/>
          </p:cNvSpPr>
          <p:nvPr>
            <p:ph type="title"/>
          </p:nvPr>
        </p:nvSpPr>
        <p:spPr>
          <a:xfrm>
            <a:off x="831850" y="1709738"/>
            <a:ext cx="10515600" cy="2852737"/>
          </a:xfrm>
        </p:spPr>
        <p:txBody>
          <a:bodyPr anchor="b">
            <a:normAutofit/>
          </a:bodyPr>
          <a:lstStyle>
            <a:lvl1pPr>
              <a:defRPr sz="52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A30AEC2-B6E6-4C09-A16F-5E2A1C9A0D0E}"/>
              </a:ext>
            </a:extLst>
          </p:cNvPr>
          <p:cNvSpPr>
            <a:spLocks noGrp="1"/>
          </p:cNvSpPr>
          <p:nvPr>
            <p:ph type="body" idx="1"/>
          </p:nvPr>
        </p:nvSpPr>
        <p:spPr>
          <a:xfrm>
            <a:off x="831850" y="4589463"/>
            <a:ext cx="10515600" cy="1500187"/>
          </a:xfrm>
        </p:spPr>
        <p:txBody>
          <a:bodyPr>
            <a:normAutofit/>
          </a:bodyPr>
          <a:lstStyle>
            <a:lvl1pPr marL="0" indent="0">
              <a:buNone/>
              <a:defRPr sz="2000">
                <a:solidFill>
                  <a:schemeClr val="tx2">
                    <a:lumMod val="60000"/>
                    <a:lumOff val="4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A37CAB-B545-4E42-BB5A-F1DAA9335033}"/>
              </a:ext>
            </a:extLst>
          </p:cNvPr>
          <p:cNvSpPr>
            <a:spLocks noGrp="1"/>
          </p:cNvSpPr>
          <p:nvPr>
            <p:ph type="dt" sz="half" idx="10"/>
          </p:nvPr>
        </p:nvSpPr>
        <p:spPr/>
        <p:txBody>
          <a:bodyPr/>
          <a:lstStyle/>
          <a:p>
            <a:fld id="{DA91A59F-D956-4598-A3C1-AE72A5387751}" type="datetime1">
              <a:rPr lang="en-US" smtClean="0"/>
              <a:t>4/14/24</a:t>
            </a:fld>
            <a:endParaRPr lang="en-US" dirty="0"/>
          </a:p>
        </p:txBody>
      </p:sp>
      <p:sp>
        <p:nvSpPr>
          <p:cNvPr id="5" name="Footer Placeholder 4">
            <a:extLst>
              <a:ext uri="{FF2B5EF4-FFF2-40B4-BE49-F238E27FC236}">
                <a16:creationId xmlns:a16="http://schemas.microsoft.com/office/drawing/2014/main" id="{AF6D720B-7E58-43F4-9659-ADB2403A50B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95F53F-2FA5-4B5C-A151-F07BBC002B29}"/>
              </a:ext>
            </a:extLst>
          </p:cNvPr>
          <p:cNvSpPr>
            <a:spLocks noGrp="1"/>
          </p:cNvSpPr>
          <p:nvPr>
            <p:ph type="sldNum" sz="quarter" idx="12"/>
          </p:nvPr>
        </p:nvSpPr>
        <p:spPr/>
        <p:txBody>
          <a:bodyPr/>
          <a:lstStyle/>
          <a:p>
            <a:fld id="{273BAE12-D270-459D-897B-6833652BB167}" type="slidenum">
              <a:rPr lang="en-US" smtClean="0"/>
              <a:t>‹#›</a:t>
            </a:fld>
            <a:endParaRPr lang="en-US" dirty="0"/>
          </a:p>
        </p:txBody>
      </p:sp>
    </p:spTree>
    <p:extLst>
      <p:ext uri="{BB962C8B-B14F-4D97-AF65-F5344CB8AC3E}">
        <p14:creationId xmlns:p14="http://schemas.microsoft.com/office/powerpoint/2010/main" val="235016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473D3-0F03-4BF4-831F-34E80BAC551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4C09409-59F2-486F-A6D0-FAEE8FFF25B2}"/>
              </a:ext>
            </a:extLst>
          </p:cNvPr>
          <p:cNvSpPr>
            <a:spLocks noGrp="1"/>
          </p:cNvSpPr>
          <p:nvPr>
            <p:ph sz="half" idx="1"/>
          </p:nvPr>
        </p:nvSpPr>
        <p:spPr>
          <a:xfrm>
            <a:off x="838200" y="2195847"/>
            <a:ext cx="5181600" cy="3981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3087241-B390-47A6-8070-C3D4652F887B}"/>
              </a:ext>
            </a:extLst>
          </p:cNvPr>
          <p:cNvSpPr>
            <a:spLocks noGrp="1"/>
          </p:cNvSpPr>
          <p:nvPr>
            <p:ph sz="half" idx="2"/>
          </p:nvPr>
        </p:nvSpPr>
        <p:spPr>
          <a:xfrm>
            <a:off x="6172200" y="2195847"/>
            <a:ext cx="5181600" cy="3981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080B360-2ACA-4B93-9439-591B6D3FBC3F}"/>
              </a:ext>
            </a:extLst>
          </p:cNvPr>
          <p:cNvSpPr>
            <a:spLocks noGrp="1"/>
          </p:cNvSpPr>
          <p:nvPr>
            <p:ph type="dt" sz="half" idx="10"/>
          </p:nvPr>
        </p:nvSpPr>
        <p:spPr/>
        <p:txBody>
          <a:bodyPr/>
          <a:lstStyle/>
          <a:p>
            <a:fld id="{D70BBD69-7BD3-4731-8064-242619E92CBE}" type="datetime1">
              <a:rPr lang="en-US" smtClean="0"/>
              <a:t>4/14/24</a:t>
            </a:fld>
            <a:endParaRPr lang="en-US"/>
          </a:p>
        </p:txBody>
      </p:sp>
      <p:sp>
        <p:nvSpPr>
          <p:cNvPr id="6" name="Footer Placeholder 5">
            <a:extLst>
              <a:ext uri="{FF2B5EF4-FFF2-40B4-BE49-F238E27FC236}">
                <a16:creationId xmlns:a16="http://schemas.microsoft.com/office/drawing/2014/main" id="{684A73E2-CF78-404C-A86F-E70A284AE9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A8F42A-11E1-42A0-8ECF-A5BBA3B8CA56}"/>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1097563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ECA31-EE14-41DD-9914-DA7138220460}"/>
              </a:ext>
            </a:extLst>
          </p:cNvPr>
          <p:cNvSpPr>
            <a:spLocks noGrp="1"/>
          </p:cNvSpPr>
          <p:nvPr>
            <p:ph type="title"/>
          </p:nvPr>
        </p:nvSpPr>
        <p:spPr>
          <a:xfrm>
            <a:off x="839788" y="731520"/>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CB22AB6-1657-4AE2-8607-2C77A25D79D9}"/>
              </a:ext>
            </a:extLst>
          </p:cNvPr>
          <p:cNvSpPr>
            <a:spLocks noGrp="1"/>
          </p:cNvSpPr>
          <p:nvPr>
            <p:ph type="body" idx="1"/>
          </p:nvPr>
        </p:nvSpPr>
        <p:spPr>
          <a:xfrm>
            <a:off x="839788" y="2149131"/>
            <a:ext cx="5157787" cy="693696"/>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AA6DC0-D4D5-4164-A3FD-6BB5CBB2BBAD}"/>
              </a:ext>
            </a:extLst>
          </p:cNvPr>
          <p:cNvSpPr>
            <a:spLocks noGrp="1"/>
          </p:cNvSpPr>
          <p:nvPr>
            <p:ph sz="half" idx="2"/>
          </p:nvPr>
        </p:nvSpPr>
        <p:spPr>
          <a:xfrm>
            <a:off x="839788" y="2910625"/>
            <a:ext cx="5157787" cy="310056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29B35F8-95F3-43D1-8917-5836BAA90490}"/>
              </a:ext>
            </a:extLst>
          </p:cNvPr>
          <p:cNvSpPr>
            <a:spLocks noGrp="1"/>
          </p:cNvSpPr>
          <p:nvPr>
            <p:ph type="body" sz="quarter" idx="3"/>
          </p:nvPr>
        </p:nvSpPr>
        <p:spPr>
          <a:xfrm>
            <a:off x="6172200" y="2149131"/>
            <a:ext cx="5183188" cy="693696"/>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B639E7-F4A3-4ADE-B290-0A4F9761B977}"/>
              </a:ext>
            </a:extLst>
          </p:cNvPr>
          <p:cNvSpPr>
            <a:spLocks noGrp="1"/>
          </p:cNvSpPr>
          <p:nvPr>
            <p:ph sz="quarter" idx="4"/>
          </p:nvPr>
        </p:nvSpPr>
        <p:spPr>
          <a:xfrm>
            <a:off x="6172200" y="2910625"/>
            <a:ext cx="5183188" cy="310056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D6F296B-429F-4DFC-ABC3-0A078EA99425}"/>
              </a:ext>
            </a:extLst>
          </p:cNvPr>
          <p:cNvSpPr>
            <a:spLocks noGrp="1"/>
          </p:cNvSpPr>
          <p:nvPr>
            <p:ph type="dt" sz="half" idx="10"/>
          </p:nvPr>
        </p:nvSpPr>
        <p:spPr/>
        <p:txBody>
          <a:bodyPr/>
          <a:lstStyle/>
          <a:p>
            <a:fld id="{38BD77D9-239F-488B-9358-023C46BC7084}" type="datetime1">
              <a:rPr lang="en-US" smtClean="0"/>
              <a:t>4/14/24</a:t>
            </a:fld>
            <a:endParaRPr lang="en-US"/>
          </a:p>
        </p:txBody>
      </p:sp>
      <p:sp>
        <p:nvSpPr>
          <p:cNvPr id="8" name="Footer Placeholder 7">
            <a:extLst>
              <a:ext uri="{FF2B5EF4-FFF2-40B4-BE49-F238E27FC236}">
                <a16:creationId xmlns:a16="http://schemas.microsoft.com/office/drawing/2014/main" id="{0B7103B9-D521-4910-AC15-F12F25CB95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73A6D9-123D-492C-B5CE-294EF2559FAB}"/>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3799115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92A22-4B4D-4F58-9783-A0469DA4D233}"/>
              </a:ext>
            </a:extLst>
          </p:cNvPr>
          <p:cNvSpPr>
            <a:spLocks noGrp="1"/>
          </p:cNvSpPr>
          <p:nvPr>
            <p:ph type="title"/>
          </p:nvPr>
        </p:nvSpPr>
        <p:spPr>
          <a:xfrm>
            <a:off x="838200" y="731520"/>
            <a:ext cx="10515600"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B5EE610-5457-4E8C-B568-B8D560773B5C}"/>
              </a:ext>
            </a:extLst>
          </p:cNvPr>
          <p:cNvSpPr>
            <a:spLocks noGrp="1"/>
          </p:cNvSpPr>
          <p:nvPr>
            <p:ph type="dt" sz="half" idx="10"/>
          </p:nvPr>
        </p:nvSpPr>
        <p:spPr/>
        <p:txBody>
          <a:bodyPr/>
          <a:lstStyle/>
          <a:p>
            <a:fld id="{1EE61C24-7140-4FDE-92F3-654C6E2D3C1C}" type="datetime1">
              <a:rPr lang="en-US" smtClean="0"/>
              <a:t>4/14/24</a:t>
            </a:fld>
            <a:endParaRPr lang="en-US"/>
          </a:p>
        </p:txBody>
      </p:sp>
      <p:sp>
        <p:nvSpPr>
          <p:cNvPr id="4" name="Footer Placeholder 3">
            <a:extLst>
              <a:ext uri="{FF2B5EF4-FFF2-40B4-BE49-F238E27FC236}">
                <a16:creationId xmlns:a16="http://schemas.microsoft.com/office/drawing/2014/main" id="{A0BA57BB-288A-4A30-A4EC-FF0537BC26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414C89-B968-4A85-A035-E2997A5F8498}"/>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3909102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7A339C-4093-4B40-8C90-52F005CA9A0E}"/>
              </a:ext>
            </a:extLst>
          </p:cNvPr>
          <p:cNvSpPr>
            <a:spLocks noGrp="1"/>
          </p:cNvSpPr>
          <p:nvPr>
            <p:ph type="dt" sz="half" idx="10"/>
          </p:nvPr>
        </p:nvSpPr>
        <p:spPr/>
        <p:txBody>
          <a:bodyPr/>
          <a:lstStyle/>
          <a:p>
            <a:fld id="{DC4D6ACF-ECB9-4B5F-A429-08B8AC75E8EF}" type="datetime1">
              <a:rPr lang="en-US" smtClean="0"/>
              <a:t>4/14/24</a:t>
            </a:fld>
            <a:endParaRPr lang="en-US"/>
          </a:p>
        </p:txBody>
      </p:sp>
      <p:sp>
        <p:nvSpPr>
          <p:cNvPr id="3" name="Footer Placeholder 2">
            <a:extLst>
              <a:ext uri="{FF2B5EF4-FFF2-40B4-BE49-F238E27FC236}">
                <a16:creationId xmlns:a16="http://schemas.microsoft.com/office/drawing/2014/main" id="{DFA33F04-8E0A-4165-930C-527D781A7D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62F57B-BEB6-4973-A362-38F638E0D05C}"/>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4257434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FAC90-C2CA-44DD-8EF8-20BDD6724247}"/>
              </a:ext>
            </a:extLst>
          </p:cNvPr>
          <p:cNvSpPr>
            <a:spLocks noGrp="1"/>
          </p:cNvSpPr>
          <p:nvPr>
            <p:ph type="title"/>
          </p:nvPr>
        </p:nvSpPr>
        <p:spPr>
          <a:xfrm>
            <a:off x="839788" y="731520"/>
            <a:ext cx="3932237" cy="2346326"/>
          </a:xfrm>
        </p:spPr>
        <p:txBody>
          <a:bodyPr anchor="b">
            <a:no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EE915FB-D5F4-4CAD-AE70-3644E81802E6}"/>
              </a:ext>
            </a:extLst>
          </p:cNvPr>
          <p:cNvSpPr>
            <a:spLocks noGrp="1"/>
          </p:cNvSpPr>
          <p:nvPr>
            <p:ph idx="1"/>
          </p:nvPr>
        </p:nvSpPr>
        <p:spPr>
          <a:xfrm>
            <a:off x="5183188" y="731521"/>
            <a:ext cx="6172200" cy="512953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7374DA3-3BAC-4045-825F-B3C27B89736B}"/>
              </a:ext>
            </a:extLst>
          </p:cNvPr>
          <p:cNvSpPr>
            <a:spLocks noGrp="1"/>
          </p:cNvSpPr>
          <p:nvPr>
            <p:ph type="body" sz="half" idx="2"/>
          </p:nvPr>
        </p:nvSpPr>
        <p:spPr>
          <a:xfrm>
            <a:off x="839788" y="3429000"/>
            <a:ext cx="3932237" cy="24399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5A0D65-0423-4E45-947A-E08C8569F15F}"/>
              </a:ext>
            </a:extLst>
          </p:cNvPr>
          <p:cNvSpPr>
            <a:spLocks noGrp="1"/>
          </p:cNvSpPr>
          <p:nvPr>
            <p:ph type="dt" sz="half" idx="10"/>
          </p:nvPr>
        </p:nvSpPr>
        <p:spPr/>
        <p:txBody>
          <a:bodyPr/>
          <a:lstStyle/>
          <a:p>
            <a:fld id="{788B429B-EE2A-486A-BDB9-0C848B4FAFDD}" type="datetime1">
              <a:rPr lang="en-US" smtClean="0"/>
              <a:t>4/14/24</a:t>
            </a:fld>
            <a:endParaRPr lang="en-US"/>
          </a:p>
        </p:txBody>
      </p:sp>
      <p:sp>
        <p:nvSpPr>
          <p:cNvPr id="6" name="Footer Placeholder 5">
            <a:extLst>
              <a:ext uri="{FF2B5EF4-FFF2-40B4-BE49-F238E27FC236}">
                <a16:creationId xmlns:a16="http://schemas.microsoft.com/office/drawing/2014/main" id="{27E6FBD0-E49F-4DE6-9264-CEDB9BAA01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16B246-A768-4B2D-96C6-9F417852636C}"/>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1325648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CB0C8-915E-4BF2-976E-B8D7EDC591F9}"/>
              </a:ext>
            </a:extLst>
          </p:cNvPr>
          <p:cNvSpPr>
            <a:spLocks noGrp="1"/>
          </p:cNvSpPr>
          <p:nvPr>
            <p:ph type="title"/>
          </p:nvPr>
        </p:nvSpPr>
        <p:spPr>
          <a:xfrm>
            <a:off x="839788" y="731520"/>
            <a:ext cx="3932237" cy="2341564"/>
          </a:xfrm>
        </p:spPr>
        <p:txBody>
          <a:bodyPr anchor="b">
            <a:noAutofit/>
          </a:bodyPr>
          <a:lstStyle>
            <a:lvl1pPr>
              <a:defRPr sz="4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710714E6-8E50-4B50-A2E0-F9D20155EB9B}"/>
              </a:ext>
            </a:extLst>
          </p:cNvPr>
          <p:cNvSpPr>
            <a:spLocks noGrp="1"/>
          </p:cNvSpPr>
          <p:nvPr>
            <p:ph type="pic" idx="1"/>
          </p:nvPr>
        </p:nvSpPr>
        <p:spPr>
          <a:xfrm>
            <a:off x="5183188" y="687257"/>
            <a:ext cx="6172200" cy="517379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0D67A6C-5CA5-4EF0-B1C4-ED85FF255AE3}"/>
              </a:ext>
            </a:extLst>
          </p:cNvPr>
          <p:cNvSpPr>
            <a:spLocks noGrp="1"/>
          </p:cNvSpPr>
          <p:nvPr>
            <p:ph type="body" sz="half" idx="2"/>
          </p:nvPr>
        </p:nvSpPr>
        <p:spPr>
          <a:xfrm>
            <a:off x="839788" y="3429000"/>
            <a:ext cx="3932237" cy="243998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C76474-31D4-4567-B4EC-B6AF24488AE7}"/>
              </a:ext>
            </a:extLst>
          </p:cNvPr>
          <p:cNvSpPr>
            <a:spLocks noGrp="1"/>
          </p:cNvSpPr>
          <p:nvPr>
            <p:ph type="dt" sz="half" idx="10"/>
          </p:nvPr>
        </p:nvSpPr>
        <p:spPr/>
        <p:txBody>
          <a:bodyPr/>
          <a:lstStyle/>
          <a:p>
            <a:fld id="{8DA5FE4A-CB8D-40AB-BFFC-AAF37EA071CB}" type="datetime1">
              <a:rPr lang="en-US" smtClean="0"/>
              <a:t>4/14/24</a:t>
            </a:fld>
            <a:endParaRPr lang="en-US"/>
          </a:p>
        </p:txBody>
      </p:sp>
      <p:sp>
        <p:nvSpPr>
          <p:cNvPr id="6" name="Footer Placeholder 5">
            <a:extLst>
              <a:ext uri="{FF2B5EF4-FFF2-40B4-BE49-F238E27FC236}">
                <a16:creationId xmlns:a16="http://schemas.microsoft.com/office/drawing/2014/main" id="{5C902DE0-33F5-4372-8EB5-F5746D344A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C5C2EF-849D-4B2C-8ED6-D26553657DBA}"/>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656190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93296F-4C3A-4530-98F5-F83646ACE913}"/>
              </a:ext>
              <a:ext uri="{C183D7F6-B498-43B3-948B-1728B52AA6E4}">
                <adec:decorative xmlns:adec="http://schemas.microsoft.com/office/drawing/2017/decorative" val="1"/>
              </a:ext>
            </a:extLst>
          </p:cNvPr>
          <p:cNvSpPr/>
          <p:nvPr/>
        </p:nvSpPr>
        <p:spPr>
          <a:xfrm>
            <a:off x="2189"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3914D2BD-3C47-433D-81FE-DC6C39595F0E}"/>
              </a:ext>
              <a:ext uri="{C183D7F6-B498-43B3-948B-1728B52AA6E4}">
                <adec:decorative xmlns:adec="http://schemas.microsoft.com/office/drawing/2017/decorative" val="1"/>
              </a:ext>
            </a:extLst>
          </p:cNvPr>
          <p:cNvGrpSpPr/>
          <p:nvPr/>
        </p:nvGrpSpPr>
        <p:grpSpPr>
          <a:xfrm>
            <a:off x="572" y="-1"/>
            <a:ext cx="12192000" cy="6857996"/>
            <a:chOff x="572" y="-1"/>
            <a:chExt cx="12192000" cy="6857996"/>
          </a:xfrm>
        </p:grpSpPr>
        <p:cxnSp>
          <p:nvCxnSpPr>
            <p:cNvPr id="9" name="Straight Connector 8">
              <a:extLst>
                <a:ext uri="{FF2B5EF4-FFF2-40B4-BE49-F238E27FC236}">
                  <a16:creationId xmlns:a16="http://schemas.microsoft.com/office/drawing/2014/main" id="{D3DD55E4-EA4F-4874-8B5B-6E0EAF4BBFC4}"/>
                </a:ext>
              </a:extLst>
            </p:cNvPr>
            <p:cNvCxnSpPr>
              <a:cxnSpLocks/>
            </p:cNvCxnSpPr>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2950BAF-7673-4138-AEA2-DE7D368CC357}"/>
                </a:ext>
              </a:extLst>
            </p:cNvPr>
            <p:cNvCxnSpPr>
              <a:cxnSpLocks/>
            </p:cNvCxnSpPr>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BE3E2B5-EA1C-415A-941A-843C7EA148E1}"/>
                </a:ext>
              </a:extLst>
            </p:cNvPr>
            <p:cNvCxnSpPr>
              <a:cxnSpLocks/>
            </p:cNvCxnSpPr>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7FA3A6-E398-4576-B6B8-3328028D84B2}"/>
                </a:ext>
              </a:extLst>
            </p:cNvPr>
            <p:cNvCxnSpPr>
              <a:cxnSpLocks/>
            </p:cNvCxnSpPr>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Graphic 33">
              <a:extLst>
                <a:ext uri="{FF2B5EF4-FFF2-40B4-BE49-F238E27FC236}">
                  <a16:creationId xmlns:a16="http://schemas.microsoft.com/office/drawing/2014/main" id="{EFB597D7-65E0-476A-B9EB-3AA6ED33884C}"/>
                </a:ext>
              </a:extLst>
            </p:cNvPr>
            <p:cNvSpPr/>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sp>
          <p:nvSpPr>
            <p:cNvPr id="14" name="Graphic 33">
              <a:extLst>
                <a:ext uri="{FF2B5EF4-FFF2-40B4-BE49-F238E27FC236}">
                  <a16:creationId xmlns:a16="http://schemas.microsoft.com/office/drawing/2014/main" id="{11AA060A-BE0E-4687-8F9E-0E2955D9796D}"/>
                </a:ext>
              </a:extLst>
            </p:cNvPr>
            <p:cNvSpPr/>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grpSp>
      <p:sp>
        <p:nvSpPr>
          <p:cNvPr id="2" name="Title Placeholder 1">
            <a:extLst>
              <a:ext uri="{FF2B5EF4-FFF2-40B4-BE49-F238E27FC236}">
                <a16:creationId xmlns:a16="http://schemas.microsoft.com/office/drawing/2014/main" id="{2D78318D-FE3E-41D7-9A8C-2065A2C46AF3}"/>
              </a:ext>
            </a:extLst>
          </p:cNvPr>
          <p:cNvSpPr>
            <a:spLocks noGrp="1"/>
          </p:cNvSpPr>
          <p:nvPr>
            <p:ph type="title"/>
          </p:nvPr>
        </p:nvSpPr>
        <p:spPr>
          <a:xfrm>
            <a:off x="838200" y="72732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DB06718-79E7-4159-A003-F86FE7B3D829}"/>
              </a:ext>
            </a:extLst>
          </p:cNvPr>
          <p:cNvSpPr>
            <a:spLocks noGrp="1"/>
          </p:cNvSpPr>
          <p:nvPr>
            <p:ph type="body" idx="1"/>
          </p:nvPr>
        </p:nvSpPr>
        <p:spPr>
          <a:xfrm>
            <a:off x="838200" y="2189408"/>
            <a:ext cx="10515600" cy="382177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B1F99FF-FFE2-431D-A0C8-A46C21712A20}"/>
              </a:ext>
            </a:extLst>
          </p:cNvPr>
          <p:cNvSpPr>
            <a:spLocks noGrp="1"/>
          </p:cNvSpPr>
          <p:nvPr>
            <p:ph type="dt" sz="half" idx="2"/>
          </p:nvPr>
        </p:nvSpPr>
        <p:spPr>
          <a:xfrm>
            <a:off x="838200" y="136525"/>
            <a:ext cx="2743200" cy="365125"/>
          </a:xfrm>
          <a:prstGeom prst="rect">
            <a:avLst/>
          </a:prstGeom>
        </p:spPr>
        <p:txBody>
          <a:bodyPr vert="horz" lIns="91440" tIns="45720" rIns="91440" bIns="45720" rtlCol="0" anchor="ctr"/>
          <a:lstStyle>
            <a:lvl1pPr algn="l">
              <a:defRPr sz="800" cap="all" spc="150" baseline="0">
                <a:solidFill>
                  <a:schemeClr val="tx2">
                    <a:lumMod val="60000"/>
                    <a:lumOff val="40000"/>
                  </a:schemeClr>
                </a:solidFill>
              </a:defRPr>
            </a:lvl1pPr>
          </a:lstStyle>
          <a:p>
            <a:fld id="{C0517C94-3B1E-4991-BED3-41F8B0158A00}" type="datetime1">
              <a:rPr lang="en-US" smtClean="0"/>
              <a:t>4/14/24</a:t>
            </a:fld>
            <a:endParaRPr lang="en-US" dirty="0"/>
          </a:p>
        </p:txBody>
      </p:sp>
      <p:sp>
        <p:nvSpPr>
          <p:cNvPr id="5" name="Footer Placeholder 4">
            <a:extLst>
              <a:ext uri="{FF2B5EF4-FFF2-40B4-BE49-F238E27FC236}">
                <a16:creationId xmlns:a16="http://schemas.microsoft.com/office/drawing/2014/main" id="{51C3547E-668D-4191-847C-7424F75496E6}"/>
              </a:ext>
            </a:extLst>
          </p:cNvPr>
          <p:cNvSpPr>
            <a:spLocks noGrp="1"/>
          </p:cNvSpPr>
          <p:nvPr>
            <p:ph type="ftr" sz="quarter" idx="3"/>
          </p:nvPr>
        </p:nvSpPr>
        <p:spPr>
          <a:xfrm>
            <a:off x="838200" y="6356350"/>
            <a:ext cx="3450659" cy="365125"/>
          </a:xfrm>
          <a:prstGeom prst="rect">
            <a:avLst/>
          </a:prstGeom>
        </p:spPr>
        <p:txBody>
          <a:bodyPr vert="horz" lIns="91440" tIns="45720" rIns="91440" bIns="45720" rtlCol="0" anchor="ctr"/>
          <a:lstStyle>
            <a:lvl1pPr algn="l">
              <a:defRPr sz="800" cap="all" spc="150" baseline="0">
                <a:solidFill>
                  <a:schemeClr val="tx2">
                    <a:lumMod val="60000"/>
                    <a:lumOff val="40000"/>
                  </a:schemeClr>
                </a:solidFill>
              </a:defRPr>
            </a:lvl1pPr>
          </a:lstStyle>
          <a:p>
            <a:endParaRPr lang="en-US" dirty="0"/>
          </a:p>
        </p:txBody>
      </p:sp>
      <p:sp>
        <p:nvSpPr>
          <p:cNvPr id="6" name="Slide Number Placeholder 5">
            <a:extLst>
              <a:ext uri="{FF2B5EF4-FFF2-40B4-BE49-F238E27FC236}">
                <a16:creationId xmlns:a16="http://schemas.microsoft.com/office/drawing/2014/main" id="{8CBB6E6E-8527-4F63-A0C7-84CD44A2B00D}"/>
              </a:ext>
            </a:extLst>
          </p:cNvPr>
          <p:cNvSpPr>
            <a:spLocks noGrp="1"/>
          </p:cNvSpPr>
          <p:nvPr>
            <p:ph type="sldNum" sz="quarter" idx="4"/>
          </p:nvPr>
        </p:nvSpPr>
        <p:spPr>
          <a:xfrm>
            <a:off x="11563467" y="3246434"/>
            <a:ext cx="628533" cy="365125"/>
          </a:xfrm>
          <a:prstGeom prst="rect">
            <a:avLst/>
          </a:prstGeom>
        </p:spPr>
        <p:txBody>
          <a:bodyPr vert="horz" lIns="91440" tIns="45720" rIns="91440" bIns="45720" rtlCol="0" anchor="ctr"/>
          <a:lstStyle>
            <a:lvl1pPr algn="ctr">
              <a:defRPr sz="1100" cap="all" spc="150" baseline="0">
                <a:solidFill>
                  <a:schemeClr val="tx2">
                    <a:lumMod val="60000"/>
                    <a:lumOff val="40000"/>
                  </a:schemeClr>
                </a:solidFill>
              </a:defRPr>
            </a:lvl1pPr>
          </a:lstStyle>
          <a:p>
            <a:fld id="{273BAE12-D270-459D-897B-6833652BB167}" type="slidenum">
              <a:rPr lang="en-US" smtClean="0"/>
              <a:pPr/>
              <a:t>‹#›</a:t>
            </a:fld>
            <a:endParaRPr lang="en-US" dirty="0"/>
          </a:p>
        </p:txBody>
      </p:sp>
    </p:spTree>
    <p:extLst>
      <p:ext uri="{BB962C8B-B14F-4D97-AF65-F5344CB8AC3E}">
        <p14:creationId xmlns:p14="http://schemas.microsoft.com/office/powerpoint/2010/main" val="43578675"/>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4400" kern="1200">
          <a:solidFill>
            <a:schemeClr val="tx2">
              <a:lumMod val="60000"/>
              <a:lumOff val="40000"/>
            </a:schemeClr>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2">
              <a:lumMod val="60000"/>
              <a:lumOff val="40000"/>
            </a:schemeClr>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2">
              <a:lumMod val="60000"/>
              <a:lumOff val="40000"/>
            </a:schemeClr>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2">
              <a:lumMod val="60000"/>
              <a:lumOff val="40000"/>
            </a:schemeClr>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2">
              <a:lumMod val="60000"/>
              <a:lumOff val="40000"/>
            </a:schemeClr>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2">
              <a:lumMod val="60000"/>
              <a:lumOff val="4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2748806-3AF5-4078-830A-C1F26BF1B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4" name="Βίντεο 3" descr="Μετακίνηση εξισώσεων">
            <a:extLst>
              <a:ext uri="{FF2B5EF4-FFF2-40B4-BE49-F238E27FC236}">
                <a16:creationId xmlns:a16="http://schemas.microsoft.com/office/drawing/2014/main" id="{65BE02F5-EBD1-43C4-7B9F-921E5612DE3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t="259" r="1" b="1"/>
          <a:stretch/>
        </p:blipFill>
        <p:spPr>
          <a:xfrm>
            <a:off x="1524" y="10"/>
            <a:ext cx="12188952" cy="6857990"/>
          </a:xfrm>
          <a:prstGeom prst="rect">
            <a:avLst/>
          </a:prstGeom>
        </p:spPr>
      </p:pic>
      <p:sp>
        <p:nvSpPr>
          <p:cNvPr id="11" name="Rectangle 10">
            <a:extLst>
              <a:ext uri="{FF2B5EF4-FFF2-40B4-BE49-F238E27FC236}">
                <a16:creationId xmlns:a16="http://schemas.microsoft.com/office/drawing/2014/main" id="{34FBEBF3-C941-4CB0-8AC2-3B50E1371B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9239" y="-389238"/>
            <a:ext cx="6858000" cy="76364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8A09163D-B5F5-EF50-37BF-A43EC02AE5A3}"/>
              </a:ext>
            </a:extLst>
          </p:cNvPr>
          <p:cNvSpPr>
            <a:spLocks noGrp="1"/>
          </p:cNvSpPr>
          <p:nvPr>
            <p:ph type="ctrTitle"/>
          </p:nvPr>
        </p:nvSpPr>
        <p:spPr>
          <a:xfrm>
            <a:off x="838200" y="565846"/>
            <a:ext cx="4826498" cy="3610622"/>
          </a:xfrm>
        </p:spPr>
        <p:txBody>
          <a:bodyPr anchor="b">
            <a:normAutofit/>
          </a:bodyPr>
          <a:lstStyle/>
          <a:p>
            <a:r>
              <a:rPr lang="el-GR">
                <a:solidFill>
                  <a:srgbClr val="FFFFFF"/>
                </a:solidFill>
              </a:rPr>
              <a:t>Φ.Π.Α</a:t>
            </a:r>
          </a:p>
        </p:txBody>
      </p:sp>
      <p:sp>
        <p:nvSpPr>
          <p:cNvPr id="3" name="Υπότιτλος 2">
            <a:extLst>
              <a:ext uri="{FF2B5EF4-FFF2-40B4-BE49-F238E27FC236}">
                <a16:creationId xmlns:a16="http://schemas.microsoft.com/office/drawing/2014/main" id="{350173E0-A91C-7206-AC25-51B369C5142E}"/>
              </a:ext>
            </a:extLst>
          </p:cNvPr>
          <p:cNvSpPr>
            <a:spLocks noGrp="1"/>
          </p:cNvSpPr>
          <p:nvPr>
            <p:ph type="subTitle" idx="1"/>
          </p:nvPr>
        </p:nvSpPr>
        <p:spPr>
          <a:xfrm>
            <a:off x="838200" y="4456143"/>
            <a:ext cx="4826498" cy="1327421"/>
          </a:xfrm>
        </p:spPr>
        <p:txBody>
          <a:bodyPr anchor="t">
            <a:normAutofit/>
          </a:bodyPr>
          <a:lstStyle/>
          <a:p>
            <a:r>
              <a:rPr lang="el-GR">
                <a:solidFill>
                  <a:srgbClr val="FFFFFF"/>
                </a:solidFill>
              </a:rPr>
              <a:t>Φόρος Προστιθέμενης Αξίας</a:t>
            </a:r>
          </a:p>
        </p:txBody>
      </p:sp>
    </p:spTree>
    <p:extLst>
      <p:ext uri="{BB962C8B-B14F-4D97-AF65-F5344CB8AC3E}">
        <p14:creationId xmlns:p14="http://schemas.microsoft.com/office/powerpoint/2010/main" val="24730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C9556E3-999C-5136-C964-8E2328FAC8C9}"/>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63D3E05B-F09F-124D-CA3A-2605FE7D20C2}"/>
              </a:ext>
            </a:extLst>
          </p:cNvPr>
          <p:cNvSpPr>
            <a:spLocks noGrp="1"/>
          </p:cNvSpPr>
          <p:nvPr>
            <p:ph idx="1"/>
          </p:nvPr>
        </p:nvSpPr>
        <p:spPr/>
        <p:txBody>
          <a:bodyPr/>
          <a:lstStyle/>
          <a:p>
            <a:pPr marL="0" indent="0">
              <a:buNone/>
            </a:pPr>
            <a:br>
              <a:rPr lang="el-GR" dirty="0">
                <a:effectLst/>
                <a:latin typeface="Times New Roman" panose="02020603050405020304" pitchFamily="18" charset="0"/>
              </a:rPr>
            </a:br>
            <a:endParaRPr lang="el-GR" dirty="0">
              <a:effectLst/>
              <a:latin typeface="Times New Roman" panose="02020603050405020304" pitchFamily="18" charset="0"/>
            </a:endParaRPr>
          </a:p>
          <a:p>
            <a:pPr algn="just"/>
            <a:r>
              <a:rPr lang="el-GR" dirty="0">
                <a:effectLst/>
                <a:latin typeface="Times New Roman" panose="02020603050405020304" pitchFamily="18" charset="0"/>
              </a:rPr>
              <a:t>Είναι φόρος αναλογικός γιατί οι συντελεστές αυτού είναι σταθεροί ανεξάρτητα από το ύψος της φορολογητέας βάσης. </a:t>
            </a:r>
          </a:p>
          <a:p>
            <a:pPr algn="just"/>
            <a:r>
              <a:rPr lang="el-GR" dirty="0">
                <a:effectLst/>
                <a:latin typeface="Times New Roman" panose="02020603050405020304" pitchFamily="18" charset="0"/>
              </a:rPr>
              <a:t>Ο ΦΠΑ λειτουργεί με ουδέτερο και διαφανή τρόπο και </a:t>
            </a:r>
            <a:r>
              <a:rPr lang="en" dirty="0">
                <a:effectLst/>
                <a:latin typeface="Times New Roman" panose="02020603050405020304" pitchFamily="18" charset="0"/>
              </a:rPr>
              <a:t>o </a:t>
            </a:r>
            <a:r>
              <a:rPr lang="el-GR" dirty="0">
                <a:effectLst/>
                <a:latin typeface="Times New Roman" panose="02020603050405020304" pitchFamily="18" charset="0"/>
              </a:rPr>
              <a:t>ρόλος του αναμένεται να αυξηθεί τα επόμενα χρόνια καθώς η οικονομική επιβράδυνση και η γήρανση του πληθυσμού, επιβαρύνει άλλες πηγές εσόδων (Επιτροπή της ΕΕ, 2010α). </a:t>
            </a:r>
          </a:p>
          <a:p>
            <a:endParaRPr lang="el-GR" dirty="0"/>
          </a:p>
        </p:txBody>
      </p:sp>
    </p:spTree>
    <p:extLst>
      <p:ext uri="{BB962C8B-B14F-4D97-AF65-F5344CB8AC3E}">
        <p14:creationId xmlns:p14="http://schemas.microsoft.com/office/powerpoint/2010/main" val="2126798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C375FB1-B215-E052-0A0C-B5E9AEEFDF95}"/>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E1AE75E7-84CE-7BF4-8256-415225B7A214}"/>
              </a:ext>
            </a:extLst>
          </p:cNvPr>
          <p:cNvSpPr>
            <a:spLocks noGrp="1"/>
          </p:cNvSpPr>
          <p:nvPr>
            <p:ph idx="1"/>
          </p:nvPr>
        </p:nvSpPr>
        <p:spPr/>
        <p:txBody>
          <a:bodyPr/>
          <a:lstStyle/>
          <a:p>
            <a:pPr marL="0" indent="0">
              <a:buNone/>
            </a:pPr>
            <a:br>
              <a:rPr lang="el-GR" dirty="0">
                <a:effectLst/>
                <a:latin typeface="Times New Roman" panose="02020603050405020304" pitchFamily="18" charset="0"/>
              </a:rPr>
            </a:br>
            <a:endParaRPr lang="el-GR" dirty="0">
              <a:effectLst/>
              <a:latin typeface="Times New Roman" panose="02020603050405020304" pitchFamily="18" charset="0"/>
            </a:endParaRPr>
          </a:p>
          <a:p>
            <a:pPr algn="just"/>
            <a:r>
              <a:rPr lang="el-GR" dirty="0">
                <a:effectLst/>
                <a:latin typeface="Times New Roman" panose="02020603050405020304" pitchFamily="18" charset="0"/>
              </a:rPr>
              <a:t>Είναι φόρος </a:t>
            </a:r>
            <a:r>
              <a:rPr lang="el-GR" dirty="0" err="1">
                <a:effectLst/>
                <a:latin typeface="Times New Roman" panose="02020603050405020304" pitchFamily="18" charset="0"/>
              </a:rPr>
              <a:t>επιρριπτόμενος</a:t>
            </a:r>
            <a:r>
              <a:rPr lang="el-GR" dirty="0">
                <a:effectLst/>
                <a:latin typeface="Times New Roman" panose="02020603050405020304" pitchFamily="18" charset="0"/>
              </a:rPr>
              <a:t> από τον υπόχρεο στον αντισυμβαλλόμενο και ο πωλητής του αγαθού ή ο παρέχων την υπηρεσία είναι υπόχρεος για την εμπρόθεσμη πληρωμή το φόρου στο Δημόσιο, ακόμη και εάν ο αγοραστής/λήπτης αρνηθεί την καταβολή του.</a:t>
            </a:r>
          </a:p>
          <a:p>
            <a:pPr algn="just"/>
            <a:r>
              <a:rPr lang="el-GR" dirty="0">
                <a:effectLst/>
                <a:latin typeface="Times New Roman" panose="02020603050405020304" pitchFamily="18" charset="0"/>
              </a:rPr>
              <a:t>Στην περίπτωση αυτή η μεταξύ διαφορά τους είναι αστική και επιλύεται δικαστικά χωρίς οποιαδήποτε παρέμβαση της αρμόδιας Δ.Ο.Υ. </a:t>
            </a:r>
          </a:p>
          <a:p>
            <a:endParaRPr lang="el-GR" dirty="0"/>
          </a:p>
        </p:txBody>
      </p:sp>
    </p:spTree>
    <p:extLst>
      <p:ext uri="{BB962C8B-B14F-4D97-AF65-F5344CB8AC3E}">
        <p14:creationId xmlns:p14="http://schemas.microsoft.com/office/powerpoint/2010/main" val="2337481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35B5FD4-58B5-6D83-1662-BB9A193C59CF}"/>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2AC436B9-BF75-E027-E68A-0FD8FB7831BD}"/>
              </a:ext>
            </a:extLst>
          </p:cNvPr>
          <p:cNvSpPr>
            <a:spLocks noGrp="1"/>
          </p:cNvSpPr>
          <p:nvPr>
            <p:ph idx="1"/>
          </p:nvPr>
        </p:nvSpPr>
        <p:spPr/>
        <p:txBody>
          <a:bodyPr/>
          <a:lstStyle/>
          <a:p>
            <a:br>
              <a:rPr lang="el-GR" dirty="0">
                <a:effectLst/>
                <a:latin typeface="Times New Roman" panose="02020603050405020304" pitchFamily="18" charset="0"/>
              </a:rPr>
            </a:br>
            <a:endParaRPr lang="el-GR" dirty="0">
              <a:effectLst/>
              <a:latin typeface="Times New Roman" panose="02020603050405020304" pitchFamily="18" charset="0"/>
            </a:endParaRPr>
          </a:p>
          <a:p>
            <a:pPr algn="just"/>
            <a:r>
              <a:rPr lang="el-GR" dirty="0">
                <a:effectLst/>
                <a:latin typeface="Times New Roman" panose="02020603050405020304" pitchFamily="18" charset="0"/>
              </a:rPr>
              <a:t>Είναι ‘’κοινοτικός φόρος’’ αφού οι κύριες διατάξεις του ΦΠΑ είναι διατάξεις του Κοινοτικού δικαίου (6η Οδηγία) που έχουν ενσωματωθεί στο εθνικό μας δίκαιο(Κώδικας ΦΠΑ) και επιπλέον ο ΦΠΑ είναι σημαντικότερος πόρος του προϋπολογισμού της Ευρωπα</a:t>
            </a:r>
            <a:r>
              <a:rPr lang="el-GR" i="1" dirty="0">
                <a:effectLst/>
                <a:latin typeface="Times New Roman" panose="02020603050405020304" pitchFamily="18" charset="0"/>
              </a:rPr>
              <a:t>ϊκής Ένωσης. </a:t>
            </a:r>
          </a:p>
          <a:p>
            <a:pPr algn="just"/>
            <a:r>
              <a:rPr lang="el-GR" dirty="0">
                <a:effectLst/>
                <a:latin typeface="Times New Roman" panose="02020603050405020304" pitchFamily="18" charset="0"/>
              </a:rPr>
              <a:t>Ο ΦΠΑ είναι κοινοτικός φόρος με την έννοια ότι τα κράτη μέλη της Ε.Ε. είναι υποχρεωμένα να εφαρμόζουν τον ΦΠΑ με ομοιόμορφο τρόπο. </a:t>
            </a:r>
          </a:p>
          <a:p>
            <a:endParaRPr lang="el-GR" dirty="0"/>
          </a:p>
        </p:txBody>
      </p:sp>
    </p:spTree>
    <p:extLst>
      <p:ext uri="{BB962C8B-B14F-4D97-AF65-F5344CB8AC3E}">
        <p14:creationId xmlns:p14="http://schemas.microsoft.com/office/powerpoint/2010/main" val="2702674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BF4BC0-0650-9259-CF55-54F0A92CC8D7}"/>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42D42814-8E6A-8B4D-A8DB-3D8569F0A825}"/>
              </a:ext>
            </a:extLst>
          </p:cNvPr>
          <p:cNvSpPr>
            <a:spLocks noGrp="1"/>
          </p:cNvSpPr>
          <p:nvPr>
            <p:ph idx="1"/>
          </p:nvPr>
        </p:nvSpPr>
        <p:spPr/>
        <p:txBody>
          <a:bodyPr>
            <a:normAutofit/>
          </a:bodyPr>
          <a:lstStyle/>
          <a:p>
            <a:pPr marL="0" indent="0">
              <a:buNone/>
            </a:pPr>
            <a:br>
              <a:rPr lang="el-GR" dirty="0">
                <a:effectLst/>
                <a:latin typeface="Times New Roman" panose="02020603050405020304" pitchFamily="18" charset="0"/>
              </a:rPr>
            </a:br>
            <a:endParaRPr lang="el-GR" dirty="0">
              <a:effectLst/>
              <a:latin typeface="Times New Roman" panose="02020603050405020304" pitchFamily="18" charset="0"/>
            </a:endParaRPr>
          </a:p>
          <a:p>
            <a:r>
              <a:rPr lang="el-GR" dirty="0">
                <a:effectLst/>
                <a:latin typeface="Times New Roman" panose="02020603050405020304" pitchFamily="18" charset="0"/>
              </a:rPr>
              <a:t>Ο ΦΠΑ είναι ένας γενικός φόρος, δεδομένου ότι εφαρμόζεται για όλες τις παραδόσεις αγαθών και υπηρεσιών στην Ευρωπαϊκή Ένωση με το συντελεστή ΦΠΑ που εφαρμόζεται σε αυτά. </a:t>
            </a:r>
          </a:p>
          <a:p>
            <a:r>
              <a:rPr lang="en" dirty="0">
                <a:effectLst/>
                <a:latin typeface="Times New Roman" panose="02020603050405020304" pitchFamily="18" charset="0"/>
              </a:rPr>
              <a:t>O </a:t>
            </a:r>
            <a:r>
              <a:rPr lang="el-GR" dirty="0">
                <a:effectLst/>
                <a:latin typeface="Times New Roman" panose="02020603050405020304" pitchFamily="18" charset="0"/>
              </a:rPr>
              <a:t>ΦΠΑ είναι ένας φόρος κατανάλωσης επειδή βαρύνει τον τελικό καταναλωτή και όχι τις επιχειρήσεις που συμμετέχουν στην παραγωγή ή τη διανομή των εμπορευμάτων ή την </a:t>
            </a:r>
            <a:r>
              <a:rPr lang="el-GR" dirty="0">
                <a:latin typeface="Times New Roman" panose="02020603050405020304" pitchFamily="18" charset="0"/>
              </a:rPr>
              <a:t> </a:t>
            </a:r>
            <a:r>
              <a:rPr lang="el-GR" dirty="0">
                <a:effectLst/>
                <a:latin typeface="Times New Roman" panose="02020603050405020304" pitchFamily="18" charset="0"/>
              </a:rPr>
              <a:t>παροχή των υπηρεσιών. Ο φόρος κατανάλωσης εισρέει στο Δημόσιο Ταμείο του Κράτους Μέλους της τελικής κατανάλωσης. </a:t>
            </a:r>
          </a:p>
          <a:p>
            <a:pPr marL="0" indent="0">
              <a:buNone/>
            </a:pPr>
            <a:endParaRPr lang="el-GR" dirty="0"/>
          </a:p>
        </p:txBody>
      </p:sp>
    </p:spTree>
    <p:extLst>
      <p:ext uri="{BB962C8B-B14F-4D97-AF65-F5344CB8AC3E}">
        <p14:creationId xmlns:p14="http://schemas.microsoft.com/office/powerpoint/2010/main" val="11503917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197B79F-2D66-6C3A-4E8A-20D69B789DB7}"/>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52730EDD-0AE8-A965-A758-5112DF45E58B}"/>
              </a:ext>
            </a:extLst>
          </p:cNvPr>
          <p:cNvSpPr>
            <a:spLocks noGrp="1"/>
          </p:cNvSpPr>
          <p:nvPr>
            <p:ph idx="1"/>
          </p:nvPr>
        </p:nvSpPr>
        <p:spPr/>
        <p:txBody>
          <a:bodyPr/>
          <a:lstStyle/>
          <a:p>
            <a:pPr algn="just"/>
            <a:r>
              <a:rPr lang="el-GR" dirty="0">
                <a:effectLst/>
                <a:latin typeface="Times New Roman" panose="02020603050405020304" pitchFamily="18" charset="0"/>
              </a:rPr>
              <a:t>Ο ΦΠΑ εισπράττεται τμηματικά, μέσω ενός συστήματος επιμέρους πληρωμών που αντιστοιχούν στην προστιθέμενη αξία από τις εγγεγραμμένες επιχειρήσεις(υποκείμενες στο φόρο) προς τις Φορολογικές Αρχές . Οι υποκείμενοι στο φόρο δικαιούνται να εκπίπτουν τον ΦΠΑ που καταβάλλουν στη Φορολογική Αρχή κατά το ποσό του ΦΠΑ που κατέβαλαν σε προηγούμενο στάδιο. Κατά συνέπεια, ο ΦΠΑ είναι ουδέτερος σε σχέση με τον αριθμό των συναλλαγών. </a:t>
            </a:r>
          </a:p>
        </p:txBody>
      </p:sp>
    </p:spTree>
    <p:extLst>
      <p:ext uri="{BB962C8B-B14F-4D97-AF65-F5344CB8AC3E}">
        <p14:creationId xmlns:p14="http://schemas.microsoft.com/office/powerpoint/2010/main" val="1843519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CD387E6-E14D-F517-01B7-8EB283C477DC}"/>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F2355E71-C100-473E-5F3B-89E63283DA17}"/>
              </a:ext>
            </a:extLst>
          </p:cNvPr>
          <p:cNvSpPr>
            <a:spLocks noGrp="1"/>
          </p:cNvSpPr>
          <p:nvPr>
            <p:ph idx="1"/>
          </p:nvPr>
        </p:nvSpPr>
        <p:spPr/>
        <p:txBody>
          <a:bodyPr/>
          <a:lstStyle/>
          <a:p>
            <a:r>
              <a:rPr lang="el-GR" dirty="0">
                <a:effectLst/>
                <a:latin typeface="Times New Roman" panose="02020603050405020304" pitchFamily="18" charset="0"/>
              </a:rPr>
              <a:t>Υπάρχουν 4 κατηγορίες φορολογητέων συναλλαγών: </a:t>
            </a:r>
          </a:p>
          <a:p>
            <a:pPr>
              <a:buFont typeface="Wingdings" pitchFamily="2" charset="2"/>
              <a:buChar char="ü"/>
            </a:pPr>
            <a:r>
              <a:rPr lang="el-GR" dirty="0">
                <a:effectLst/>
                <a:latin typeface="Times New Roman" panose="02020603050405020304" pitchFamily="18" charset="0"/>
              </a:rPr>
              <a:t>προμήθεια αγαθών </a:t>
            </a:r>
          </a:p>
          <a:p>
            <a:pPr>
              <a:buFont typeface="Wingdings" pitchFamily="2" charset="2"/>
              <a:buChar char="ü"/>
            </a:pPr>
            <a:r>
              <a:rPr lang="el-GR" dirty="0">
                <a:effectLst/>
                <a:latin typeface="Times New Roman" panose="02020603050405020304" pitchFamily="18" charset="0"/>
              </a:rPr>
              <a:t>παροχή υπηρεσιών </a:t>
            </a:r>
          </a:p>
          <a:p>
            <a:pPr>
              <a:buFont typeface="Wingdings" pitchFamily="2" charset="2"/>
              <a:buChar char="ü"/>
            </a:pPr>
            <a:r>
              <a:rPr lang="el-GR" dirty="0">
                <a:effectLst/>
                <a:latin typeface="Times New Roman" panose="02020603050405020304" pitchFamily="18" charset="0"/>
              </a:rPr>
              <a:t>ενδοκοινοτική απόκτηση αγαθών - συναλλαγή μεταξύ μερών από διαφορετικά κράτη μέλη της ΕΕ </a:t>
            </a:r>
          </a:p>
          <a:p>
            <a:pPr>
              <a:buFont typeface="Wingdings" pitchFamily="2" charset="2"/>
              <a:buChar char="ü"/>
            </a:pPr>
            <a:r>
              <a:rPr lang="el-GR" dirty="0">
                <a:effectLst/>
                <a:latin typeface="Times New Roman" panose="02020603050405020304" pitchFamily="18" charset="0"/>
              </a:rPr>
              <a:t>εισαγωγές προϊόντων που εισάγουν από τρίτες χώρες, δηλαδή δεν είναι μέλη </a:t>
            </a:r>
          </a:p>
          <a:p>
            <a:endParaRPr lang="el-GR" dirty="0"/>
          </a:p>
        </p:txBody>
      </p:sp>
    </p:spTree>
    <p:extLst>
      <p:ext uri="{BB962C8B-B14F-4D97-AF65-F5344CB8AC3E}">
        <p14:creationId xmlns:p14="http://schemas.microsoft.com/office/powerpoint/2010/main" val="3926755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5A1C17E-AB68-3B42-0F28-D21BFFE0A1CC}"/>
              </a:ext>
            </a:extLst>
          </p:cNvPr>
          <p:cNvSpPr>
            <a:spLocks noGrp="1"/>
          </p:cNvSpPr>
          <p:nvPr>
            <p:ph type="title"/>
          </p:nvPr>
        </p:nvSpPr>
        <p:spPr/>
        <p:txBody>
          <a:bodyPr/>
          <a:lstStyle/>
          <a:p>
            <a:r>
              <a:rPr lang="el-GR" dirty="0"/>
              <a:t>Φ.Π.Α κ φοροδιαφυγή</a:t>
            </a:r>
          </a:p>
        </p:txBody>
      </p:sp>
      <p:sp>
        <p:nvSpPr>
          <p:cNvPr id="3" name="Θέση περιεχομένου 2">
            <a:extLst>
              <a:ext uri="{FF2B5EF4-FFF2-40B4-BE49-F238E27FC236}">
                <a16:creationId xmlns:a16="http://schemas.microsoft.com/office/drawing/2014/main" id="{F14BB1BA-28EF-76CF-DBDB-325A549E1827}"/>
              </a:ext>
            </a:extLst>
          </p:cNvPr>
          <p:cNvSpPr>
            <a:spLocks noGrp="1"/>
          </p:cNvSpPr>
          <p:nvPr>
            <p:ph idx="1"/>
          </p:nvPr>
        </p:nvSpPr>
        <p:spPr/>
        <p:txBody>
          <a:bodyPr/>
          <a:lstStyle/>
          <a:p>
            <a:pPr algn="just"/>
            <a:r>
              <a:rPr lang="el-GR" dirty="0">
                <a:effectLst/>
                <a:latin typeface="Times New Roman" panose="02020603050405020304" pitchFamily="18" charset="0"/>
              </a:rPr>
              <a:t>Η φοροδιαφυγή πλήττει την οικονομία ανάλογα με τη έκταση της και λειτουργεί ως τροχοπέδη στην ανάπτυξη και τον ανταγωνισμό. Οι επιπτώσεις της φοροδιαφυγής δεν περιορίζονται καθαρά στην οικονομική σφαίρα της ζωής μας αλλά έχουν και κοινωνικοπολιτικές επιπτώσεις οι οποίες επιδρούν στην κοινωνική συνοχή, τάξη.</a:t>
            </a:r>
          </a:p>
          <a:p>
            <a:endParaRPr lang="el-GR" dirty="0"/>
          </a:p>
        </p:txBody>
      </p:sp>
    </p:spTree>
    <p:extLst>
      <p:ext uri="{BB962C8B-B14F-4D97-AF65-F5344CB8AC3E}">
        <p14:creationId xmlns:p14="http://schemas.microsoft.com/office/powerpoint/2010/main" val="949722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B083026-CF58-3912-1D77-D08472DC0141}"/>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549473E7-E8E0-284E-ED60-7DADA9DDCEAD}"/>
              </a:ext>
            </a:extLst>
          </p:cNvPr>
          <p:cNvSpPr>
            <a:spLocks noGrp="1"/>
          </p:cNvSpPr>
          <p:nvPr>
            <p:ph idx="1"/>
          </p:nvPr>
        </p:nvSpPr>
        <p:spPr/>
        <p:txBody>
          <a:bodyPr/>
          <a:lstStyle/>
          <a:p>
            <a:pPr algn="just"/>
            <a:r>
              <a:rPr lang="el-GR" dirty="0">
                <a:effectLst/>
                <a:latin typeface="Times New Roman" panose="02020603050405020304" pitchFamily="18" charset="0"/>
              </a:rPr>
              <a:t>Στη χώρα μας η έκτασή της είναι μεγάλη και υπολογίζεται ότι κυμαίνεται μεταξύ 11 και 16 δισεκατομμυρίων ευρώ. </a:t>
            </a:r>
          </a:p>
          <a:p>
            <a:pPr algn="just"/>
            <a:r>
              <a:rPr lang="el-GR" dirty="0">
                <a:effectLst/>
                <a:latin typeface="Times New Roman" panose="02020603050405020304" pitchFamily="18" charset="0"/>
              </a:rPr>
              <a:t>Το ύψος της είναι πρόδηλο της σημαντικότητας του προβλήματος, όπως και η διακύμανσή του, της δυσκολίας - όσο το δυνατόν – της ακριβούς μέτρησής του., το έλλειμα ΦΠΑ είναι της τάξης των 7,34 δισεκατομμυρίων ευρώ, που ουσιαστικά είναι ένα ποσό το οποίο συμβάλλει καθοριστικά στην επιδείνωση του προβλήματος της φοροδιαφυγής.. </a:t>
            </a:r>
          </a:p>
          <a:p>
            <a:endParaRPr lang="el-GR" dirty="0"/>
          </a:p>
        </p:txBody>
      </p:sp>
    </p:spTree>
    <p:extLst>
      <p:ext uri="{BB962C8B-B14F-4D97-AF65-F5344CB8AC3E}">
        <p14:creationId xmlns:p14="http://schemas.microsoft.com/office/powerpoint/2010/main" val="2447561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E13E1D-B6AF-9C9C-9B2E-2E850FA57EC3}"/>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08DEDC01-463A-1F53-9DB4-9E1C728C8D90}"/>
              </a:ext>
            </a:extLst>
          </p:cNvPr>
          <p:cNvSpPr>
            <a:spLocks noGrp="1"/>
          </p:cNvSpPr>
          <p:nvPr>
            <p:ph idx="1"/>
          </p:nvPr>
        </p:nvSpPr>
        <p:spPr/>
        <p:txBody>
          <a:bodyPr/>
          <a:lstStyle/>
          <a:p>
            <a:r>
              <a:rPr lang="el-GR" dirty="0">
                <a:effectLst/>
                <a:latin typeface="Times New Roman" panose="02020603050405020304" pitchFamily="18" charset="0"/>
              </a:rPr>
              <a:t>Οι συνήθεις μορφές που μπορεί να λάβουν οι απάτες ΦΠΑ και έχουν άμεση σχέση με την φοροδιαφυγή είναι:</a:t>
            </a:r>
          </a:p>
        </p:txBody>
      </p:sp>
    </p:spTree>
    <p:extLst>
      <p:ext uri="{BB962C8B-B14F-4D97-AF65-F5344CB8AC3E}">
        <p14:creationId xmlns:p14="http://schemas.microsoft.com/office/powerpoint/2010/main" val="820982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5FD4C00-6DD4-D4A0-2F05-52BAD09E1236}"/>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ED8BB829-C6CC-AEEE-D330-C7DC99D189D9}"/>
              </a:ext>
            </a:extLst>
          </p:cNvPr>
          <p:cNvSpPr>
            <a:spLocks noGrp="1"/>
          </p:cNvSpPr>
          <p:nvPr>
            <p:ph idx="1"/>
          </p:nvPr>
        </p:nvSpPr>
        <p:spPr/>
        <p:txBody>
          <a:bodyPr/>
          <a:lstStyle/>
          <a:p>
            <a:pPr marL="0" indent="0">
              <a:buNone/>
            </a:pPr>
            <a:endParaRPr lang="el-GR" dirty="0">
              <a:effectLst/>
              <a:latin typeface="Times New Roman" panose="02020603050405020304" pitchFamily="18" charset="0"/>
            </a:endParaRPr>
          </a:p>
          <a:p>
            <a:pPr>
              <a:buFont typeface="Wingdings" pitchFamily="2" charset="2"/>
              <a:buChar char="ü"/>
            </a:pPr>
            <a:r>
              <a:rPr lang="el-GR" dirty="0">
                <a:effectLst/>
                <a:latin typeface="Times New Roman" panose="02020603050405020304" pitchFamily="18" charset="0"/>
              </a:rPr>
              <a:t>Η μη υποβολή δήλωσης </a:t>
            </a:r>
            <a:r>
              <a:rPr lang="el-GR" dirty="0" err="1">
                <a:effectLst/>
                <a:latin typeface="Times New Roman" panose="02020603050405020304" pitchFamily="18" charset="0"/>
              </a:rPr>
              <a:t>φπα</a:t>
            </a:r>
            <a:r>
              <a:rPr lang="el-GR" dirty="0">
                <a:effectLst/>
                <a:latin typeface="Times New Roman" panose="02020603050405020304" pitchFamily="18" charset="0"/>
              </a:rPr>
              <a:t> η υποβολή ανειλικρινούς δήλωσης </a:t>
            </a:r>
            <a:r>
              <a:rPr lang="el-GR" dirty="0" err="1">
                <a:effectLst/>
                <a:latin typeface="Times New Roman" panose="02020603050405020304" pitchFamily="18" charset="0"/>
              </a:rPr>
              <a:t>φπα</a:t>
            </a:r>
            <a:r>
              <a:rPr lang="el-GR" dirty="0">
                <a:effectLst/>
                <a:latin typeface="Times New Roman" panose="02020603050405020304" pitchFamily="18" charset="0"/>
              </a:rPr>
              <a:t> με συνέπεια την μη απόδοση του ΦΠΑ που έχει εισπραχθεί από τον τελικό πελάτη. </a:t>
            </a:r>
          </a:p>
          <a:p>
            <a:pPr marL="0" indent="0">
              <a:buNone/>
            </a:pPr>
            <a:r>
              <a:rPr lang="el-GR" dirty="0">
                <a:effectLst/>
                <a:latin typeface="Wingdings" pitchFamily="2" charset="2"/>
              </a:rPr>
              <a:t> </a:t>
            </a:r>
            <a:r>
              <a:rPr lang="el-GR" dirty="0">
                <a:effectLst/>
                <a:latin typeface="Times New Roman" panose="02020603050405020304" pitchFamily="18" charset="0"/>
              </a:rPr>
              <a:t>Με την υποβολή ψευδών δηλώσεων ΦΠΑ, στις οποίες καταχωρούνται εικονικές και ανύπαρκτες συναλλαγές, δαπάνες που δεν εκπίπτουν ή έχουν διαφορετικό συντελεστή ΦΠΑ, με σκοπό να μην αποδώσει η να αποδώσει ανακριβώς ή να </a:t>
            </a:r>
            <a:r>
              <a:rPr lang="el-GR" dirty="0" err="1">
                <a:effectLst/>
                <a:latin typeface="Times New Roman" panose="02020603050405020304" pitchFamily="18" charset="0"/>
              </a:rPr>
              <a:t>συμψηφίσιει</a:t>
            </a:r>
            <a:r>
              <a:rPr lang="el-GR" dirty="0">
                <a:effectLst/>
                <a:latin typeface="Times New Roman" panose="02020603050405020304" pitchFamily="18" charset="0"/>
              </a:rPr>
              <a:t> ή να εκπέσει ανακριβώς ή λάβει παράνομα επιστροφή ΦΠΑ. </a:t>
            </a:r>
          </a:p>
          <a:p>
            <a:pPr marL="0" indent="0">
              <a:buNone/>
            </a:pPr>
            <a:r>
              <a:rPr lang="el-GR" dirty="0">
                <a:effectLst/>
                <a:latin typeface="Wingdings" pitchFamily="2" charset="2"/>
              </a:rPr>
              <a:t> </a:t>
            </a:r>
            <a:r>
              <a:rPr lang="el-GR" dirty="0">
                <a:effectLst/>
                <a:latin typeface="Times New Roman" panose="02020603050405020304" pitchFamily="18" charset="0"/>
              </a:rPr>
              <a:t>Με τις </a:t>
            </a:r>
            <a:r>
              <a:rPr lang="el-GR" dirty="0" err="1">
                <a:effectLst/>
                <a:latin typeface="Times New Roman" panose="02020603050405020304" pitchFamily="18" charset="0"/>
              </a:rPr>
              <a:t>μέθοδους</a:t>
            </a:r>
            <a:r>
              <a:rPr lang="el-GR" dirty="0">
                <a:effectLst/>
                <a:latin typeface="Times New Roman" panose="02020603050405020304" pitchFamily="18" charset="0"/>
              </a:rPr>
              <a:t> απάτης ΦΠΑ μέσω κυκλικών συναλλαγών μεταξύ επιχειρήσεων που βρίσκονται σε διαφορετικές χώρες της ΕΕ (η λεγόμενη απάτη «</a:t>
            </a:r>
            <a:r>
              <a:rPr lang="el-GR" dirty="0" err="1">
                <a:effectLst/>
                <a:latin typeface="Times New Roman" panose="02020603050405020304" pitchFamily="18" charset="0"/>
              </a:rPr>
              <a:t>Καρουσέλ</a:t>
            </a:r>
            <a:r>
              <a:rPr lang="el-GR" dirty="0">
                <a:effectLst/>
                <a:latin typeface="Times New Roman" panose="02020603050405020304" pitchFamily="18" charset="0"/>
              </a:rPr>
              <a:t>»), καθώς και επιχειρήσεων που βρίσκονται σε Τρίτες Χώρες και έχουμε εξαγωγή προϊόντων σε αυτές. </a:t>
            </a:r>
          </a:p>
          <a:p>
            <a:endParaRPr lang="el-GR" dirty="0"/>
          </a:p>
        </p:txBody>
      </p:sp>
    </p:spTree>
    <p:extLst>
      <p:ext uri="{BB962C8B-B14F-4D97-AF65-F5344CB8AC3E}">
        <p14:creationId xmlns:p14="http://schemas.microsoft.com/office/powerpoint/2010/main" val="185756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3A47D20-7896-7250-0214-66AD1D463747}"/>
              </a:ext>
            </a:extLst>
          </p:cNvPr>
          <p:cNvSpPr>
            <a:spLocks noGrp="1"/>
          </p:cNvSpPr>
          <p:nvPr>
            <p:ph type="title"/>
          </p:nvPr>
        </p:nvSpPr>
        <p:spPr/>
        <p:txBody>
          <a:bodyPr>
            <a:normAutofit fontScale="90000"/>
          </a:bodyPr>
          <a:lstStyle/>
          <a:p>
            <a:br>
              <a:rPr lang="el-GR" b="1" dirty="0">
                <a:effectLst/>
                <a:latin typeface="Times New Roman" panose="02020603050405020304" pitchFamily="18" charset="0"/>
              </a:rPr>
            </a:br>
            <a:r>
              <a:rPr lang="el-GR" b="1" dirty="0">
                <a:effectLst/>
                <a:latin typeface="Times New Roman" panose="02020603050405020304" pitchFamily="18" charset="0"/>
              </a:rPr>
              <a:t>Ιστορία του Φ.Π.Α. στην ΕΕ </a:t>
            </a:r>
            <a:br>
              <a:rPr lang="el-GR" dirty="0">
                <a:effectLst/>
                <a:latin typeface="Times New Roman" panose="02020603050405020304" pitchFamily="18" charset="0"/>
              </a:rPr>
            </a:br>
            <a:endParaRPr lang="el-GR" dirty="0"/>
          </a:p>
        </p:txBody>
      </p:sp>
      <p:sp>
        <p:nvSpPr>
          <p:cNvPr id="3" name="Θέση περιεχομένου 2">
            <a:extLst>
              <a:ext uri="{FF2B5EF4-FFF2-40B4-BE49-F238E27FC236}">
                <a16:creationId xmlns:a16="http://schemas.microsoft.com/office/drawing/2014/main" id="{F9145941-B33B-0D1C-398F-8762B73AEEB8}"/>
              </a:ext>
            </a:extLst>
          </p:cNvPr>
          <p:cNvSpPr>
            <a:spLocks noGrp="1"/>
          </p:cNvSpPr>
          <p:nvPr>
            <p:ph idx="1"/>
          </p:nvPr>
        </p:nvSpPr>
        <p:spPr/>
        <p:txBody>
          <a:bodyPr/>
          <a:lstStyle/>
          <a:p>
            <a:pPr algn="just"/>
            <a:r>
              <a:rPr lang="el-GR" dirty="0">
                <a:effectLst/>
                <a:latin typeface="Times New Roman" panose="02020603050405020304" pitchFamily="18" charset="0"/>
              </a:rPr>
              <a:t>Το έτος 1957 διορίζεται από την </a:t>
            </a:r>
            <a:r>
              <a:rPr lang="el-GR" dirty="0" err="1">
                <a:effectLst/>
                <a:latin typeface="Times New Roman" panose="02020603050405020304" pitchFamily="18" charset="0"/>
              </a:rPr>
              <a:t>Κομμισιόν</a:t>
            </a:r>
            <a:r>
              <a:rPr lang="el-GR" dirty="0">
                <a:effectLst/>
                <a:latin typeface="Times New Roman" panose="02020603050405020304" pitchFamily="18" charset="0"/>
              </a:rPr>
              <a:t> (Ευρωπαϊκή Επιτροπή) μια ειδική επιτροπή φορολογικής εναρμόνισης με πρόεδρο τον καθηγητή </a:t>
            </a:r>
            <a:r>
              <a:rPr lang="en" dirty="0" err="1">
                <a:effectLst/>
                <a:latin typeface="Times New Roman" panose="02020603050405020304" pitchFamily="18" charset="0"/>
              </a:rPr>
              <a:t>Neumark</a:t>
            </a:r>
            <a:r>
              <a:rPr lang="en" dirty="0">
                <a:effectLst/>
                <a:latin typeface="Times New Roman" panose="02020603050405020304" pitchFamily="18" charset="0"/>
              </a:rPr>
              <a:t> </a:t>
            </a:r>
            <a:r>
              <a:rPr lang="el-GR" dirty="0">
                <a:effectLst/>
                <a:latin typeface="Times New Roman" panose="02020603050405020304" pitchFamily="18" charset="0"/>
              </a:rPr>
              <a:t>προκειμένου να εργαστεί στην κατεύθυνση ύπαρξης ενιαίας εναρμόνισης στην έμμεση φορολογία των κρατών-μελών της ΕΟΚ. </a:t>
            </a:r>
          </a:p>
          <a:p>
            <a:pPr algn="just"/>
            <a:r>
              <a:rPr lang="el-GR" dirty="0">
                <a:effectLst/>
                <a:latin typeface="Times New Roman" panose="02020603050405020304" pitchFamily="18" charset="0"/>
              </a:rPr>
              <a:t>Η Επιτροπή </a:t>
            </a:r>
            <a:r>
              <a:rPr lang="el-GR" dirty="0" err="1">
                <a:effectLst/>
                <a:latin typeface="Times New Roman" panose="02020603050405020304" pitchFamily="18" charset="0"/>
              </a:rPr>
              <a:t>Νιούμαρκ</a:t>
            </a:r>
            <a:r>
              <a:rPr lang="el-GR" dirty="0">
                <a:effectLst/>
                <a:latin typeface="Times New Roman" panose="02020603050405020304" pitchFamily="18" charset="0"/>
              </a:rPr>
              <a:t>, όπως καθιερώθηκε να λέγεται εξετάζοντας τις μέχρι τότε πρακτικές ανά τον κόσμο, πρότεινε την κατάργηση όλων των </a:t>
            </a:r>
            <a:r>
              <a:rPr lang="el-GR" dirty="0" err="1">
                <a:effectLst/>
                <a:latin typeface="Times New Roman" panose="02020603050405020304" pitchFamily="18" charset="0"/>
              </a:rPr>
              <a:t>εφαρμοζομένων</a:t>
            </a:r>
            <a:r>
              <a:rPr lang="el-GR" dirty="0">
                <a:effectLst/>
                <a:latin typeface="Times New Roman" panose="02020603050405020304" pitchFamily="18" charset="0"/>
              </a:rPr>
              <a:t> εσωτερικών (εθνικών) σωρευτικών φόρων κύκλου εργασιών και την αντικατάστασή τους μ΄ ένα μόνο φόρο, τον Φ.Π.Α., που εφάρμοζε επιτυχώς την εποχή εκείνη η Γαλλία σε κάθε στάδιο συναλλαγής πάνω στη προστιθέμενη αξία. </a:t>
            </a:r>
          </a:p>
          <a:p>
            <a:pPr algn="just"/>
            <a:r>
              <a:rPr lang="el-GR" dirty="0">
                <a:effectLst/>
                <a:latin typeface="Times New Roman" panose="02020603050405020304" pitchFamily="18" charset="0"/>
              </a:rPr>
              <a:t>Οι προτάσεις της Επιτροπής </a:t>
            </a:r>
            <a:r>
              <a:rPr lang="el-GR" dirty="0" err="1">
                <a:effectLst/>
                <a:latin typeface="Times New Roman" panose="02020603050405020304" pitchFamily="18" charset="0"/>
              </a:rPr>
              <a:t>Νιούμαρκ</a:t>
            </a:r>
            <a:r>
              <a:rPr lang="el-GR" dirty="0">
                <a:effectLst/>
                <a:latin typeface="Times New Roman" panose="02020603050405020304" pitchFamily="18" charset="0"/>
              </a:rPr>
              <a:t> τελικά έγιναν αποδεκτές και άρχισαν να υλοποιούνται στις 11 Απριλίου του 1967. </a:t>
            </a:r>
          </a:p>
          <a:p>
            <a:pPr algn="just"/>
            <a:endParaRPr lang="el-GR" dirty="0">
              <a:effectLst/>
              <a:latin typeface="Times New Roman" panose="02020603050405020304" pitchFamily="18" charset="0"/>
            </a:endParaRPr>
          </a:p>
          <a:p>
            <a:endParaRPr lang="el-GR" dirty="0"/>
          </a:p>
        </p:txBody>
      </p:sp>
    </p:spTree>
    <p:extLst>
      <p:ext uri="{BB962C8B-B14F-4D97-AF65-F5344CB8AC3E}">
        <p14:creationId xmlns:p14="http://schemas.microsoft.com/office/powerpoint/2010/main" val="37583159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26D7EB7-CA10-CAEF-B354-667921FDC262}"/>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A0FAE924-1769-F5D4-1620-712F27144B45}"/>
              </a:ext>
            </a:extLst>
          </p:cNvPr>
          <p:cNvSpPr>
            <a:spLocks noGrp="1"/>
          </p:cNvSpPr>
          <p:nvPr>
            <p:ph idx="1"/>
          </p:nvPr>
        </p:nvSpPr>
        <p:spPr/>
        <p:txBody>
          <a:bodyPr/>
          <a:lstStyle/>
          <a:p>
            <a:pPr marL="0" indent="0">
              <a:buNone/>
            </a:pPr>
            <a:br>
              <a:rPr lang="el-GR" dirty="0">
                <a:effectLst/>
                <a:latin typeface="Times New Roman" panose="02020603050405020304" pitchFamily="18" charset="0"/>
              </a:rPr>
            </a:br>
            <a:endParaRPr lang="el-GR" dirty="0">
              <a:effectLst/>
              <a:latin typeface="Times New Roman" panose="02020603050405020304" pitchFamily="18" charset="0"/>
            </a:endParaRPr>
          </a:p>
          <a:p>
            <a:pPr>
              <a:buFont typeface="Wingdings" pitchFamily="2" charset="2"/>
              <a:buChar char="ü"/>
            </a:pPr>
            <a:r>
              <a:rPr lang="el-GR" dirty="0">
                <a:effectLst/>
                <a:latin typeface="Times New Roman" panose="02020603050405020304" pitchFamily="18" charset="0"/>
              </a:rPr>
              <a:t>Με την λήψη εικονικών </a:t>
            </a:r>
            <a:r>
              <a:rPr lang="el-GR" dirty="0" err="1">
                <a:effectLst/>
                <a:latin typeface="Times New Roman" panose="02020603050405020304" pitchFamily="18" charset="0"/>
              </a:rPr>
              <a:t>τιμολόγίων</a:t>
            </a:r>
            <a:r>
              <a:rPr lang="el-GR" dirty="0">
                <a:effectLst/>
                <a:latin typeface="Times New Roman" panose="02020603050405020304" pitchFamily="18" charset="0"/>
              </a:rPr>
              <a:t> αγορών η δαπανών με συνέπεια την αύξηση των αγορών ή των δαπανών τους με σκοπό στη συνέχεια τον συμψηφισμό ή την έκπτωση, ή την επιστροφή του ή την μη απόδοση στο δημόσιο του αναλογούντος </a:t>
            </a:r>
            <a:r>
              <a:rPr lang="el-GR" dirty="0" err="1">
                <a:effectLst/>
                <a:latin typeface="Times New Roman" panose="02020603050405020304" pitchFamily="18" charset="0"/>
              </a:rPr>
              <a:t>φπα</a:t>
            </a:r>
            <a:r>
              <a:rPr lang="el-GR" dirty="0">
                <a:effectLst/>
                <a:latin typeface="Times New Roman" panose="02020603050405020304" pitchFamily="18" charset="0"/>
              </a:rPr>
              <a:t>. </a:t>
            </a:r>
          </a:p>
          <a:p>
            <a:pPr marL="0" indent="0">
              <a:buNone/>
            </a:pPr>
            <a:r>
              <a:rPr lang="el-GR" dirty="0">
                <a:effectLst/>
                <a:latin typeface="Wingdings" pitchFamily="2" charset="2"/>
              </a:rPr>
              <a:t> </a:t>
            </a:r>
            <a:r>
              <a:rPr lang="el-GR" dirty="0">
                <a:effectLst/>
                <a:latin typeface="Times New Roman" panose="02020603050405020304" pitchFamily="18" charset="0"/>
              </a:rPr>
              <a:t>Με την παρέμβαση στους φορολογικούς μηχανισμούς, συνήθως εκ των υστέρων, δηλαδή, μετά την πώληση, είτε εξαφανίζοντας τα σχετικά φορολογικά στοιχεία πώλησης, είτε παραποιώντας αυτά με το να μειώνεται η αξία τους ή ο συντελεστής ΦΠΑ, στον οποίον κανονικά υπάγονται. Σε αυτή την περίπτωση, ο πελάτης έχει πληρώσει το πλήρες αντίτιμο της συναλλαγής και δεν συμμετέχει στη δόλια συμπεριφορά της επιχείρησης που λαμβάνει χώρα εκ των υστέρων και εν αγνοία του. </a:t>
            </a:r>
          </a:p>
          <a:p>
            <a:endParaRPr lang="el-GR" dirty="0"/>
          </a:p>
        </p:txBody>
      </p:sp>
    </p:spTree>
    <p:extLst>
      <p:ext uri="{BB962C8B-B14F-4D97-AF65-F5344CB8AC3E}">
        <p14:creationId xmlns:p14="http://schemas.microsoft.com/office/powerpoint/2010/main" val="3144070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802E157-BF07-CEF3-C187-7EA346F0C425}"/>
              </a:ext>
            </a:extLst>
          </p:cNvPr>
          <p:cNvSpPr>
            <a:spLocks noGrp="1"/>
          </p:cNvSpPr>
          <p:nvPr>
            <p:ph type="title"/>
          </p:nvPr>
        </p:nvSpPr>
        <p:spPr/>
        <p:txBody>
          <a:bodyPr/>
          <a:lstStyle/>
          <a:p>
            <a:r>
              <a:rPr lang="el-GR" dirty="0"/>
              <a:t>Συντελεστές Φ.Π.Α. Ελλάδα</a:t>
            </a:r>
          </a:p>
        </p:txBody>
      </p:sp>
      <p:sp>
        <p:nvSpPr>
          <p:cNvPr id="3" name="Θέση περιεχομένου 2">
            <a:extLst>
              <a:ext uri="{FF2B5EF4-FFF2-40B4-BE49-F238E27FC236}">
                <a16:creationId xmlns:a16="http://schemas.microsoft.com/office/drawing/2014/main" id="{931B14EA-795C-F35F-9ED0-175EBDA10E15}"/>
              </a:ext>
            </a:extLst>
          </p:cNvPr>
          <p:cNvSpPr>
            <a:spLocks noGrp="1"/>
          </p:cNvSpPr>
          <p:nvPr>
            <p:ph idx="1"/>
          </p:nvPr>
        </p:nvSpPr>
        <p:spPr/>
        <p:txBody>
          <a:bodyPr/>
          <a:lstStyle/>
          <a:p>
            <a:r>
              <a:rPr lang="el-GR" b="1" i="0" dirty="0">
                <a:solidFill>
                  <a:srgbClr val="000000"/>
                </a:solidFill>
                <a:effectLst/>
                <a:highlight>
                  <a:srgbClr val="FFFFFF"/>
                </a:highlight>
                <a:latin typeface="cf_asty_aade"/>
              </a:rPr>
              <a:t>α)</a:t>
            </a:r>
            <a:r>
              <a:rPr lang="el-GR" b="0" i="0" dirty="0">
                <a:solidFill>
                  <a:srgbClr val="000000"/>
                </a:solidFill>
                <a:effectLst/>
                <a:highlight>
                  <a:srgbClr val="FFFFFF"/>
                </a:highlight>
                <a:latin typeface="cf_asty_aade"/>
              </a:rPr>
              <a:t> Ο </a:t>
            </a:r>
            <a:r>
              <a:rPr lang="el-GR" b="1" i="0" dirty="0">
                <a:solidFill>
                  <a:srgbClr val="000000"/>
                </a:solidFill>
                <a:effectLst/>
                <a:highlight>
                  <a:srgbClr val="FFFFFF"/>
                </a:highlight>
                <a:latin typeface="cf_asty_aade"/>
              </a:rPr>
              <a:t>κανονικός συντελεστής</a:t>
            </a:r>
            <a:r>
              <a:rPr lang="el-GR" b="0" i="0" dirty="0">
                <a:solidFill>
                  <a:srgbClr val="000000"/>
                </a:solidFill>
                <a:effectLst/>
                <a:highlight>
                  <a:srgbClr val="FFFFFF"/>
                </a:highlight>
                <a:latin typeface="cf_asty_aade"/>
              </a:rPr>
              <a:t> ο οποίος ορίζεται σε 24% επί της φορολογητέας αξίας (ισχύει από </a:t>
            </a:r>
            <a:r>
              <a:rPr lang="el-GR" b="0" i="0" u="sng" dirty="0">
                <a:solidFill>
                  <a:srgbClr val="000000"/>
                </a:solidFill>
                <a:effectLst/>
                <a:highlight>
                  <a:srgbClr val="FFFFFF"/>
                </a:highlight>
                <a:latin typeface="cf_asty_aade"/>
              </a:rPr>
              <a:t>1/6/2016</a:t>
            </a:r>
            <a:r>
              <a:rPr lang="el-GR" b="0" i="0" dirty="0">
                <a:solidFill>
                  <a:srgbClr val="000000"/>
                </a:solidFill>
                <a:effectLst/>
                <a:highlight>
                  <a:srgbClr val="FFFFFF"/>
                </a:highlight>
                <a:latin typeface="cf_asty_aade"/>
              </a:rPr>
              <a:t>).</a:t>
            </a:r>
            <a:endParaRPr lang="el-GR" dirty="0"/>
          </a:p>
        </p:txBody>
      </p:sp>
    </p:spTree>
    <p:extLst>
      <p:ext uri="{BB962C8B-B14F-4D97-AF65-F5344CB8AC3E}">
        <p14:creationId xmlns:p14="http://schemas.microsoft.com/office/powerpoint/2010/main" val="3737621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D395C75-FB1B-1FD1-5AAB-D61D49AD6A45}"/>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60D8B762-75DD-DF52-817F-23173ADE9C06}"/>
              </a:ext>
            </a:extLst>
          </p:cNvPr>
          <p:cNvSpPr>
            <a:spLocks noGrp="1"/>
          </p:cNvSpPr>
          <p:nvPr>
            <p:ph idx="1"/>
          </p:nvPr>
        </p:nvSpPr>
        <p:spPr/>
        <p:txBody>
          <a:bodyPr>
            <a:normAutofit lnSpcReduction="10000"/>
          </a:bodyPr>
          <a:lstStyle/>
          <a:p>
            <a:pPr algn="l"/>
            <a:r>
              <a:rPr lang="el-GR" b="1" i="0" dirty="0">
                <a:solidFill>
                  <a:srgbClr val="000000"/>
                </a:solidFill>
                <a:effectLst/>
                <a:highlight>
                  <a:srgbClr val="FFFFFF"/>
                </a:highlight>
                <a:latin typeface="cf_asty_aade"/>
              </a:rPr>
              <a:t>β)</a:t>
            </a:r>
            <a:r>
              <a:rPr lang="el-GR" b="0" i="0" dirty="0">
                <a:solidFill>
                  <a:srgbClr val="000000"/>
                </a:solidFill>
                <a:effectLst/>
                <a:highlight>
                  <a:srgbClr val="FFFFFF"/>
                </a:highlight>
                <a:latin typeface="cf_asty_aade"/>
              </a:rPr>
              <a:t> Ο </a:t>
            </a:r>
            <a:r>
              <a:rPr lang="el-GR" b="1" i="0" dirty="0">
                <a:solidFill>
                  <a:srgbClr val="000000"/>
                </a:solidFill>
                <a:effectLst/>
                <a:highlight>
                  <a:srgbClr val="FFFFFF"/>
                </a:highlight>
                <a:latin typeface="cf_asty_aade"/>
              </a:rPr>
              <a:t>μειωμένος συντελεστής</a:t>
            </a:r>
            <a:r>
              <a:rPr lang="el-GR" b="0" i="0" dirty="0">
                <a:solidFill>
                  <a:srgbClr val="000000"/>
                </a:solidFill>
                <a:effectLst/>
                <a:highlight>
                  <a:srgbClr val="FFFFFF"/>
                </a:highlight>
                <a:latin typeface="cf_asty_aade"/>
              </a:rPr>
              <a:t> που είναι 13% επί της φορολογητέας αξίας.</a:t>
            </a:r>
          </a:p>
          <a:p>
            <a:pPr algn="l"/>
            <a:r>
              <a:rPr lang="el-GR" b="0" i="1" u="sng" dirty="0">
                <a:solidFill>
                  <a:srgbClr val="000000"/>
                </a:solidFill>
                <a:effectLst/>
                <a:highlight>
                  <a:srgbClr val="FFFFFF"/>
                </a:highlight>
                <a:latin typeface="cf_asty_aade"/>
              </a:rPr>
              <a:t>Ενδεικτικά αναφέρονται:</a:t>
            </a:r>
            <a:endParaRPr lang="el-GR" b="0" i="0" dirty="0">
              <a:solidFill>
                <a:srgbClr val="000000"/>
              </a:solidFill>
              <a:effectLst/>
              <a:highlight>
                <a:srgbClr val="FFFFFF"/>
              </a:highlight>
              <a:latin typeface="cf_asty_aade"/>
            </a:endParaRPr>
          </a:p>
          <a:p>
            <a:pPr algn="l">
              <a:buFont typeface="Arial" panose="020B0604020202020204" pitchFamily="34" charset="0"/>
              <a:buChar char="•"/>
            </a:pPr>
            <a:r>
              <a:rPr lang="el-GR" b="0" i="0" dirty="0">
                <a:solidFill>
                  <a:srgbClr val="000000"/>
                </a:solidFill>
                <a:effectLst/>
                <a:highlight>
                  <a:srgbClr val="FFFFFF"/>
                </a:highlight>
                <a:latin typeface="cf_asty_aade"/>
              </a:rPr>
              <a:t>βασικά προϊόντα ευρείας κατανάλωσης όπως  ψωμί, γάλα, κρέας, ψάρια, ελαιόλαδο, τυριά, ζυμαρικά, άλευρα, δημητριακά, λαχανικά,  καφές, τσάι, αλάτι, ξύδι, διάφορα παρασκευάσματα διατροφής με βάση τα δημητριακά, τα αλεύρια, τα άμυλα, ζώντα ζώα, είδη για εξυπηρέτηση ατόμων με ειδικές ανάγκες, αγροτικά εφόδια, παιδικά καθίσματα αυτοκινήτου, πάνες για βρέφη, κράνη δικυκλιστών κ.λπ.,</a:t>
            </a:r>
          </a:p>
          <a:p>
            <a:pPr algn="l">
              <a:buFont typeface="Arial" panose="020B0604020202020204" pitchFamily="34" charset="0"/>
              <a:buChar char="•"/>
            </a:pPr>
            <a:r>
              <a:rPr lang="el-GR" b="0" i="0" dirty="0">
                <a:solidFill>
                  <a:srgbClr val="000000"/>
                </a:solidFill>
                <a:effectLst/>
                <a:highlight>
                  <a:srgbClr val="FFFFFF"/>
                </a:highlight>
                <a:latin typeface="cf_asty_aade"/>
              </a:rPr>
              <a:t>υπηρεσίες όπως διαμονή σε τουριστικά καταλύματα, παροχή υπηρεσιών  κατ’ </a:t>
            </a:r>
            <a:r>
              <a:rPr lang="el-GR" b="0" i="0" dirty="0" err="1">
                <a:solidFill>
                  <a:srgbClr val="000000"/>
                </a:solidFill>
                <a:effectLst/>
                <a:highlight>
                  <a:srgbClr val="FFFFFF"/>
                </a:highlight>
                <a:latin typeface="cf_asty_aade"/>
              </a:rPr>
              <a:t>οίκον</a:t>
            </a:r>
            <a:r>
              <a:rPr lang="el-GR" b="0" i="0" dirty="0">
                <a:solidFill>
                  <a:srgbClr val="000000"/>
                </a:solidFill>
                <a:effectLst/>
                <a:highlight>
                  <a:srgbClr val="FFFFFF"/>
                </a:highlight>
                <a:latin typeface="cf_asty_aade"/>
              </a:rPr>
              <a:t> φροντίδας παιδιών, ηλικιωμένων, ασθενών κ.λπ., την εκμετάλλευση εστιατορίων, καφενείων, ζαχαροπλαστείων και συναφών επιχειρήσεων κ.λπ..</a:t>
            </a:r>
          </a:p>
          <a:p>
            <a:br>
              <a:rPr lang="el-GR" dirty="0"/>
            </a:br>
            <a:endParaRPr lang="el-GR" dirty="0"/>
          </a:p>
        </p:txBody>
      </p:sp>
    </p:spTree>
    <p:extLst>
      <p:ext uri="{BB962C8B-B14F-4D97-AF65-F5344CB8AC3E}">
        <p14:creationId xmlns:p14="http://schemas.microsoft.com/office/powerpoint/2010/main" val="3332966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6099682-42C6-62E5-E3B8-5AD849927585}"/>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18E626BC-E84C-8D2F-F248-1A289038D7B1}"/>
              </a:ext>
            </a:extLst>
          </p:cNvPr>
          <p:cNvSpPr>
            <a:spLocks noGrp="1"/>
          </p:cNvSpPr>
          <p:nvPr>
            <p:ph idx="1"/>
          </p:nvPr>
        </p:nvSpPr>
        <p:spPr/>
        <p:txBody>
          <a:bodyPr/>
          <a:lstStyle/>
          <a:p>
            <a:pPr algn="l"/>
            <a:r>
              <a:rPr lang="el-GR" b="1" i="0" dirty="0">
                <a:solidFill>
                  <a:srgbClr val="000000"/>
                </a:solidFill>
                <a:effectLst/>
                <a:highlight>
                  <a:srgbClr val="FFFFFF"/>
                </a:highlight>
                <a:latin typeface="cf_asty_aade"/>
              </a:rPr>
              <a:t>γ)</a:t>
            </a:r>
            <a:r>
              <a:rPr lang="el-GR" b="0" i="0" dirty="0">
                <a:solidFill>
                  <a:srgbClr val="000000"/>
                </a:solidFill>
                <a:effectLst/>
                <a:highlight>
                  <a:srgbClr val="FFFFFF"/>
                </a:highlight>
                <a:latin typeface="cf_asty_aade"/>
              </a:rPr>
              <a:t> Ο </a:t>
            </a:r>
            <a:r>
              <a:rPr lang="el-GR" b="1" i="0" dirty="0" err="1">
                <a:solidFill>
                  <a:srgbClr val="000000"/>
                </a:solidFill>
                <a:effectLst/>
                <a:highlight>
                  <a:srgbClr val="FFFFFF"/>
                </a:highlight>
                <a:latin typeface="cf_asty_aade"/>
              </a:rPr>
              <a:t>υπερμειωμένος</a:t>
            </a:r>
            <a:r>
              <a:rPr lang="el-GR" b="1" i="0" dirty="0">
                <a:solidFill>
                  <a:srgbClr val="000000"/>
                </a:solidFill>
                <a:effectLst/>
                <a:highlight>
                  <a:srgbClr val="FFFFFF"/>
                </a:highlight>
                <a:latin typeface="cf_asty_aade"/>
              </a:rPr>
              <a:t> συντελεστής</a:t>
            </a:r>
            <a:r>
              <a:rPr lang="el-GR" b="0" i="0" dirty="0">
                <a:solidFill>
                  <a:srgbClr val="000000"/>
                </a:solidFill>
                <a:effectLst/>
                <a:highlight>
                  <a:srgbClr val="FFFFFF"/>
                </a:highlight>
                <a:latin typeface="cf_asty_aade"/>
              </a:rPr>
              <a:t> που ορίζεται σε 6% επί της φορολογητέας αξίας.</a:t>
            </a:r>
          </a:p>
          <a:p>
            <a:pPr algn="l"/>
            <a:r>
              <a:rPr lang="el-GR" b="0" i="1" u="sng" dirty="0">
                <a:solidFill>
                  <a:srgbClr val="000000"/>
                </a:solidFill>
                <a:effectLst/>
                <a:highlight>
                  <a:srgbClr val="FFFFFF"/>
                </a:highlight>
                <a:latin typeface="cf_asty_aade"/>
              </a:rPr>
              <a:t>Ενδεικτικά αναφέρονται:</a:t>
            </a:r>
            <a:endParaRPr lang="el-GR" b="0" i="0" dirty="0">
              <a:solidFill>
                <a:srgbClr val="000000"/>
              </a:solidFill>
              <a:effectLst/>
              <a:highlight>
                <a:srgbClr val="FFFFFF"/>
              </a:highlight>
              <a:latin typeface="cf_asty_aade"/>
            </a:endParaRPr>
          </a:p>
          <a:p>
            <a:pPr algn="l">
              <a:buFont typeface="Arial" panose="020B0604020202020204" pitchFamily="34" charset="0"/>
              <a:buChar char="•"/>
            </a:pPr>
            <a:r>
              <a:rPr lang="el-GR" b="0" i="0" dirty="0">
                <a:solidFill>
                  <a:srgbClr val="000000"/>
                </a:solidFill>
                <a:effectLst/>
                <a:highlight>
                  <a:srgbClr val="FFFFFF"/>
                </a:highlight>
                <a:latin typeface="cf_asty_aade"/>
              </a:rPr>
              <a:t>φάρμακα, βιβλία, εφημερίδες, περιοδικά, εισιτήρια θεατρικών παραστάσεων και συναυλιών, ηλεκτρική ενέργεια, φυσικό αέριο κ.λπ.</a:t>
            </a:r>
          </a:p>
          <a:p>
            <a:endParaRPr lang="el-GR" dirty="0"/>
          </a:p>
        </p:txBody>
      </p:sp>
    </p:spTree>
    <p:extLst>
      <p:ext uri="{BB962C8B-B14F-4D97-AF65-F5344CB8AC3E}">
        <p14:creationId xmlns:p14="http://schemas.microsoft.com/office/powerpoint/2010/main" val="29530377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4F70366-53C5-05B6-6438-9999DF1DE693}"/>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4CAE9136-244E-9F4D-C4A0-D84966821E6F}"/>
              </a:ext>
            </a:extLst>
          </p:cNvPr>
          <p:cNvSpPr>
            <a:spLocks noGrp="1"/>
          </p:cNvSpPr>
          <p:nvPr>
            <p:ph idx="1"/>
          </p:nvPr>
        </p:nvSpPr>
        <p:spPr/>
        <p:txBody>
          <a:bodyPr/>
          <a:lstStyle/>
          <a:p>
            <a:pPr algn="just"/>
            <a:r>
              <a:rPr lang="el-GR" b="0" i="0" dirty="0">
                <a:solidFill>
                  <a:srgbClr val="000000"/>
                </a:solidFill>
                <a:effectLst/>
                <a:highlight>
                  <a:srgbClr val="FFFFFF"/>
                </a:highlight>
                <a:latin typeface="cf_asty_aade"/>
              </a:rPr>
              <a:t>Επιπλέον, κατόπιν έκδοσης σχετικής απόφασης Υπουργού Οικονομικών,  οι ανωτέρω συντελεστές εφαρμόζονται μειωμένοι κατά 30%  και ορίζονται σε 17%, 9% και  4% αντίστοιχα στα νησιά:</a:t>
            </a:r>
          </a:p>
          <a:p>
            <a:pPr algn="just"/>
            <a:r>
              <a:rPr lang="el-GR" b="0" i="0" dirty="0">
                <a:solidFill>
                  <a:srgbClr val="000000"/>
                </a:solidFill>
                <a:effectLst/>
                <a:highlight>
                  <a:srgbClr val="FFFFFF"/>
                </a:highlight>
                <a:latin typeface="cf_asty_aade"/>
              </a:rPr>
              <a:t>Λέρο, Λέσβο, Κω, Σάμο </a:t>
            </a:r>
            <a:r>
              <a:rPr lang="el-GR" dirty="0">
                <a:solidFill>
                  <a:srgbClr val="000000"/>
                </a:solidFill>
                <a:highlight>
                  <a:srgbClr val="FFFFFF"/>
                </a:highlight>
                <a:latin typeface="cf_asty_aade"/>
              </a:rPr>
              <a:t>κ Χίο</a:t>
            </a:r>
            <a:endParaRPr lang="el-GR" b="0" i="0" dirty="0">
              <a:solidFill>
                <a:srgbClr val="000000"/>
              </a:solidFill>
              <a:effectLst/>
              <a:highlight>
                <a:srgbClr val="FFFFFF"/>
              </a:highlight>
              <a:latin typeface="cf_asty_aade"/>
            </a:endParaRPr>
          </a:p>
          <a:p>
            <a:pPr algn="just"/>
            <a:br>
              <a:rPr lang="el-GR" dirty="0"/>
            </a:br>
            <a:r>
              <a:rPr lang="el-GR" b="0" i="0" dirty="0">
                <a:solidFill>
                  <a:srgbClr val="000000"/>
                </a:solidFill>
                <a:effectLst/>
                <a:highlight>
                  <a:srgbClr val="FFFFFF"/>
                </a:highlight>
                <a:latin typeface="cf_asty_aade"/>
              </a:rPr>
              <a:t> </a:t>
            </a:r>
            <a:endParaRPr lang="el-GR" dirty="0"/>
          </a:p>
        </p:txBody>
      </p:sp>
    </p:spTree>
    <p:extLst>
      <p:ext uri="{BB962C8B-B14F-4D97-AF65-F5344CB8AC3E}">
        <p14:creationId xmlns:p14="http://schemas.microsoft.com/office/powerpoint/2010/main" val="3702274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A133732-C3C7-0D91-3363-DB652C113424}"/>
              </a:ext>
            </a:extLst>
          </p:cNvPr>
          <p:cNvSpPr>
            <a:spLocks noGrp="1"/>
          </p:cNvSpPr>
          <p:nvPr>
            <p:ph type="title"/>
          </p:nvPr>
        </p:nvSpPr>
        <p:spPr/>
        <p:txBody>
          <a:bodyPr/>
          <a:lstStyle/>
          <a:p>
            <a:r>
              <a:rPr lang="el-GR" dirty="0"/>
              <a:t>Συντελεστής Φ.Π.Α. </a:t>
            </a:r>
            <a:r>
              <a:rPr lang="el-GR"/>
              <a:t>δύο </a:t>
            </a:r>
            <a:r>
              <a:rPr lang="el-GR" dirty="0"/>
              <a:t>ταχυτήτων </a:t>
            </a:r>
          </a:p>
        </p:txBody>
      </p:sp>
      <p:sp>
        <p:nvSpPr>
          <p:cNvPr id="3" name="Θέση περιεχομένου 2">
            <a:extLst>
              <a:ext uri="{FF2B5EF4-FFF2-40B4-BE49-F238E27FC236}">
                <a16:creationId xmlns:a16="http://schemas.microsoft.com/office/drawing/2014/main" id="{CACBEBD9-DBDC-C42D-A7F5-DF697326BF07}"/>
              </a:ext>
            </a:extLst>
          </p:cNvPr>
          <p:cNvSpPr>
            <a:spLocks noGrp="1"/>
          </p:cNvSpPr>
          <p:nvPr>
            <p:ph idx="1"/>
          </p:nvPr>
        </p:nvSpPr>
        <p:spPr/>
        <p:txBody>
          <a:bodyPr/>
          <a:lstStyle/>
          <a:p>
            <a:pPr algn="just"/>
            <a:r>
              <a:rPr lang="el-GR" dirty="0">
                <a:solidFill>
                  <a:srgbClr val="000000"/>
                </a:solidFill>
                <a:highlight>
                  <a:srgbClr val="FFFFFF"/>
                </a:highlight>
                <a:latin typeface="cf_asty_aade"/>
              </a:rPr>
              <a:t>Αν ο πελάτης παραγγείλει ένα αναψυκτικό ή μια μπύρα χωρίς αλκοόλ και κάτσει στο τραπέζι χρεώνεται με ΦΠΑ 24%, αν τα πάρει στο χέρι ακόμα και εάν τα καταναλώσει εντός του καταστήματος έχει ΦΠΑ 13%. </a:t>
            </a:r>
          </a:p>
          <a:p>
            <a:pPr algn="just"/>
            <a:r>
              <a:rPr lang="el-GR" dirty="0">
                <a:solidFill>
                  <a:srgbClr val="000000"/>
                </a:solidFill>
                <a:highlight>
                  <a:srgbClr val="FFFFFF"/>
                </a:highlight>
                <a:latin typeface="cf_asty_aade"/>
              </a:rPr>
              <a:t>Η διάθεση μη αλκοολούχων ποτών, χυμών και ροφημάτων υπάγεται από την 1η Ιανουαρίου 2024 σε δύο διαφορετικούς συντελεστές ΦΠΑ 24% και 13% ανάλογα με το αν προορίζονται για επιτόπια κατανάλωση, πράξη η οποία χαρακτηρίζεται ως παροχή υπηρεσίας εστιατορίου και εστίασης ή αν προορίζονται να παραδοθούν σε «πακέτο». Οι επιτόπιες καταναλώσεις υπάγονται στον συντελεστή ΦΠΑ 24% ενώ η παράδοση σε «πακέτο» στον συντελεστή 13%. </a:t>
            </a:r>
          </a:p>
          <a:p>
            <a:pPr algn="just"/>
            <a:r>
              <a:rPr lang="el-GR" dirty="0">
                <a:solidFill>
                  <a:srgbClr val="000000"/>
                </a:solidFill>
                <a:highlight>
                  <a:srgbClr val="FFFFFF"/>
                </a:highlight>
                <a:latin typeface="cf_asty_aade"/>
              </a:rPr>
              <a:t>Κατ’ εξαίρεση, η διάθεση καφέ, κακάο, τσαγιού, χαμομηλιού και λοιπών αφεψημάτων εξακολουθεί να υπάγεται σε μειωμένο συντελεστή ΦΠΑ μέχρι 30 Ιουνίου 2024, ανεξάρτητα εάν αυτά καταναλώνονται επιτοπίως ή παραδίδονται σε «πακέτο».</a:t>
            </a:r>
          </a:p>
          <a:p>
            <a:endParaRPr lang="el-GR" dirty="0"/>
          </a:p>
        </p:txBody>
      </p:sp>
    </p:spTree>
    <p:extLst>
      <p:ext uri="{BB962C8B-B14F-4D97-AF65-F5344CB8AC3E}">
        <p14:creationId xmlns:p14="http://schemas.microsoft.com/office/powerpoint/2010/main" val="4035065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0932910-0439-CEB4-CB82-E7B1D5E4932A}"/>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8B27D59A-4A65-2AF4-5AE6-24ED1B0E3351}"/>
              </a:ext>
            </a:extLst>
          </p:cNvPr>
          <p:cNvSpPr>
            <a:spLocks noGrp="1"/>
          </p:cNvSpPr>
          <p:nvPr>
            <p:ph idx="1"/>
          </p:nvPr>
        </p:nvSpPr>
        <p:spPr/>
        <p:txBody>
          <a:bodyPr/>
          <a:lstStyle/>
          <a:p>
            <a:r>
              <a:rPr lang="el-GR" dirty="0">
                <a:effectLst/>
                <a:latin typeface="Times New Roman" panose="02020603050405020304" pitchFamily="18" charset="0"/>
              </a:rPr>
              <a:t>Στις 11 Μαΐου του 1977, 10 χρόνια μετά την έκδοση της 2ης οδηγίας εκδόθηκε η 6η οδηγία (77/388/ΕΟΚ) η οποία συμπλήρωσε και ολοκλήρωσε κενά πρακτικής των δύο προηγουμένων επεκτείνοντας τον Φ.Π.Α. μέχρι και το λιανικό εμπόριο. </a:t>
            </a:r>
          </a:p>
          <a:p>
            <a:pPr algn="just"/>
            <a:r>
              <a:rPr lang="el-GR" dirty="0">
                <a:effectLst/>
                <a:latin typeface="Times New Roman" panose="02020603050405020304" pitchFamily="18" charset="0"/>
              </a:rPr>
              <a:t>Η οδηγία αυτή έπρεπε να τεθεί σε ισχύ από τις 1 Ιανουαρίου του 1978, πλην όμως δύο μόνο κράτη-μέλη, το Βέλγιο και το Ηνωμένο Βασίλειο είχαν συμμορφωθεί. Έτσι το Συμβούλιο Υπουργών με την 7η οδηγία (78/558/ΕΟΚ) </a:t>
            </a:r>
            <a:r>
              <a:rPr lang="el-GR" dirty="0" err="1">
                <a:effectLst/>
                <a:latin typeface="Times New Roman" panose="02020603050405020304" pitchFamily="18" charset="0"/>
              </a:rPr>
              <a:t>παρέτεινε</a:t>
            </a:r>
            <a:r>
              <a:rPr lang="el-GR" dirty="0">
                <a:effectLst/>
                <a:latin typeface="Times New Roman" panose="02020603050405020304" pitchFamily="18" charset="0"/>
              </a:rPr>
              <a:t> την προθεσμία εφαρμογής για ένα χρόνο ακόμη. Τελικά οι τελευταίες χώρες-μέλη, η Γερμανία και το Λουξεμβούργο εφάρμοσαν τον Φ.Π.Α. στις 1 Ιανουαρίου του 1980. </a:t>
            </a:r>
          </a:p>
          <a:p>
            <a:pPr algn="just"/>
            <a:r>
              <a:rPr lang="el-GR" dirty="0">
                <a:effectLst/>
                <a:latin typeface="Times New Roman" panose="02020603050405020304" pitchFamily="18" charset="0"/>
              </a:rPr>
              <a:t>Η 6η αυτή οδηγία είναι και η σπουδαιότερη κοινοτική πράξη βάσει της οποίας ρυθμίστηκε αρχικά ο Φ.Π.Α. ως κοινό φορολογικό σύστημα στην ΕΕ, αλλά και για όλες τις νεότερες συμπληρώσεις και τροποποιήσεις. </a:t>
            </a:r>
          </a:p>
          <a:p>
            <a:pPr algn="just"/>
            <a:endParaRPr lang="el-GR" dirty="0">
              <a:effectLst/>
              <a:latin typeface="Times New Roman" panose="02020603050405020304" pitchFamily="18" charset="0"/>
            </a:endParaRPr>
          </a:p>
          <a:p>
            <a:endParaRPr lang="el-GR" dirty="0"/>
          </a:p>
        </p:txBody>
      </p:sp>
    </p:spTree>
    <p:extLst>
      <p:ext uri="{BB962C8B-B14F-4D97-AF65-F5344CB8AC3E}">
        <p14:creationId xmlns:p14="http://schemas.microsoft.com/office/powerpoint/2010/main" val="1357394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A78C272-7DAD-B24D-5607-B438A6380DD9}"/>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4BCE8BDC-CD69-7722-C52C-E147D23A2476}"/>
              </a:ext>
            </a:extLst>
          </p:cNvPr>
          <p:cNvSpPr>
            <a:spLocks noGrp="1"/>
          </p:cNvSpPr>
          <p:nvPr>
            <p:ph idx="1"/>
          </p:nvPr>
        </p:nvSpPr>
        <p:spPr/>
        <p:txBody>
          <a:bodyPr/>
          <a:lstStyle/>
          <a:p>
            <a:pPr algn="just"/>
            <a:r>
              <a:rPr lang="el-GR" dirty="0">
                <a:effectLst/>
                <a:latin typeface="Times New Roman" panose="02020603050405020304" pitchFamily="18" charset="0"/>
              </a:rPr>
              <a:t>Ο ομοιόμορφος υπολογισμός του φόρου </a:t>
            </a:r>
            <a:r>
              <a:rPr lang="el-GR" dirty="0" err="1">
                <a:effectLst/>
                <a:latin typeface="Times New Roman" panose="02020603050405020304" pitchFamily="18" charset="0"/>
              </a:rPr>
              <a:t>απ</a:t>
            </a:r>
            <a:r>
              <a:rPr lang="el-GR" dirty="0">
                <a:effectLst/>
                <a:latin typeface="Times New Roman" panose="02020603050405020304" pitchFamily="18" charset="0"/>
              </a:rPr>
              <a:t>΄ όλα τα κράτη-μέλη καθώς και ο υπολογισμός ενός κοινού ποσοστού </a:t>
            </a:r>
            <a:r>
              <a:rPr lang="el-GR" dirty="0" err="1">
                <a:effectLst/>
                <a:latin typeface="Times New Roman" panose="02020603050405020304" pitchFamily="18" charset="0"/>
              </a:rPr>
              <a:t>επ</a:t>
            </a:r>
            <a:r>
              <a:rPr lang="el-GR" dirty="0">
                <a:effectLst/>
                <a:latin typeface="Times New Roman" panose="02020603050405020304" pitchFamily="18" charset="0"/>
              </a:rPr>
              <a:t>΄ αυτού αποτελούν τα βασικότερα στοιχεία στη χρηματοδότηση του κοινοτικού προϋπολογισμού, και αυτός είναι ο λόγος που παρακολουθείται ιδιαίτερα η εφαρμογή του στα κράτη-μέλη. </a:t>
            </a:r>
          </a:p>
          <a:p>
            <a:endParaRPr lang="el-GR" dirty="0"/>
          </a:p>
        </p:txBody>
      </p:sp>
    </p:spTree>
    <p:extLst>
      <p:ext uri="{BB962C8B-B14F-4D97-AF65-F5344CB8AC3E}">
        <p14:creationId xmlns:p14="http://schemas.microsoft.com/office/powerpoint/2010/main" val="3716074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54157DD-F0B9-1E3A-997F-10EEEEFFE480}"/>
              </a:ext>
            </a:extLst>
          </p:cNvPr>
          <p:cNvSpPr>
            <a:spLocks noGrp="1"/>
          </p:cNvSpPr>
          <p:nvPr>
            <p:ph type="title"/>
          </p:nvPr>
        </p:nvSpPr>
        <p:spPr/>
        <p:txBody>
          <a:bodyPr>
            <a:normAutofit fontScale="90000"/>
          </a:bodyPr>
          <a:lstStyle/>
          <a:p>
            <a:r>
              <a:rPr lang="el-GR" b="1" dirty="0">
                <a:effectLst/>
                <a:latin typeface="Times New Roman" panose="02020603050405020304" pitchFamily="18" charset="0"/>
              </a:rPr>
              <a:t>Καθιέρωση του Φ.Π.Α. στην Ελλάδα </a:t>
            </a:r>
            <a:br>
              <a:rPr lang="el-GR" dirty="0">
                <a:effectLst/>
                <a:latin typeface="Times New Roman" panose="02020603050405020304" pitchFamily="18" charset="0"/>
              </a:rPr>
            </a:br>
            <a:endParaRPr lang="el-GR" dirty="0"/>
          </a:p>
        </p:txBody>
      </p:sp>
      <p:sp>
        <p:nvSpPr>
          <p:cNvPr id="3" name="Θέση περιεχομένου 2">
            <a:extLst>
              <a:ext uri="{FF2B5EF4-FFF2-40B4-BE49-F238E27FC236}">
                <a16:creationId xmlns:a16="http://schemas.microsoft.com/office/drawing/2014/main" id="{87D4FC31-7B54-A45C-7109-087E86F59CA8}"/>
              </a:ext>
            </a:extLst>
          </p:cNvPr>
          <p:cNvSpPr>
            <a:spLocks noGrp="1"/>
          </p:cNvSpPr>
          <p:nvPr>
            <p:ph idx="1"/>
          </p:nvPr>
        </p:nvSpPr>
        <p:spPr/>
        <p:txBody>
          <a:bodyPr/>
          <a:lstStyle/>
          <a:p>
            <a:pPr algn="just"/>
            <a:r>
              <a:rPr lang="el-GR" dirty="0">
                <a:effectLst/>
                <a:latin typeface="Times New Roman" panose="02020603050405020304" pitchFamily="18" charset="0"/>
              </a:rPr>
              <a:t>Στην Ελλάδα ο Φ.Π.Α., καθιερώθηκε την 1η Ιανουαρίου 1987 με τον νόμο 1642 της 21ης Αυγούστου 1986 με τρίχρονη καθυστέρηση (επρόκειτο να τεθεί σε εφαρμογή την 1η Ιανουαρίου 1984, όμως η Ελλάδα ζήτησε αναβολή για τεχνικού χαρακτήρα δυσκολίες) και ο συντελεστής του ήταν 6% για είδη λαϊκής κατανάλωσης, 18% για υπηρεσίες και 36% για είδη πολυτελείας. </a:t>
            </a:r>
          </a:p>
          <a:p>
            <a:pPr algn="just"/>
            <a:r>
              <a:rPr lang="el-GR" dirty="0">
                <a:effectLst/>
                <a:latin typeface="Times New Roman" panose="02020603050405020304" pitchFamily="18" charset="0"/>
              </a:rPr>
              <a:t>Για ένα μικρό χρονικό διάστημα η εφαρμογή του προκάλεσε αρρυθμία στην αγορά. </a:t>
            </a:r>
          </a:p>
          <a:p>
            <a:pPr algn="just"/>
            <a:r>
              <a:rPr lang="el-GR" dirty="0">
                <a:effectLst/>
                <a:latin typeface="Times New Roman" panose="02020603050405020304" pitchFamily="18" charset="0"/>
              </a:rPr>
              <a:t>Οι πρώτοι που πλήρωσαν τον φόρο, ήταν οι πελάτες των κέντρων διασκέδασης όπου γιόρτασαν το πρωτοχρονιάτικο ρεβεγιόν, με τον συντελεστή του 36%. </a:t>
            </a:r>
          </a:p>
          <a:p>
            <a:endParaRPr lang="el-GR" dirty="0"/>
          </a:p>
        </p:txBody>
      </p:sp>
    </p:spTree>
    <p:extLst>
      <p:ext uri="{BB962C8B-B14F-4D97-AF65-F5344CB8AC3E}">
        <p14:creationId xmlns:p14="http://schemas.microsoft.com/office/powerpoint/2010/main" val="3614190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E3A72F6-0782-D3F1-DEA4-01B53C109571}"/>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9BA10BEB-E4DA-913F-1943-CAC0113F4431}"/>
              </a:ext>
            </a:extLst>
          </p:cNvPr>
          <p:cNvSpPr>
            <a:spLocks noGrp="1"/>
          </p:cNvSpPr>
          <p:nvPr>
            <p:ph idx="1"/>
          </p:nvPr>
        </p:nvSpPr>
        <p:spPr/>
        <p:txBody>
          <a:bodyPr/>
          <a:lstStyle/>
          <a:p>
            <a:pPr algn="just"/>
            <a:r>
              <a:rPr lang="el-GR" dirty="0">
                <a:effectLst/>
                <a:latin typeface="Times New Roman" panose="02020603050405020304" pitchFamily="18" charset="0"/>
              </a:rPr>
              <a:t>Σήμερα ο Φ.Π.Α. ορίζεται από το Νόμο υπ’ αριθμόν 2859 του 2000 (ΦΕΚ Α' 248/07-11-2000, ως είδος έμμεσου φόρου που επιβάλλεται στις συναλλαγές σε ολόκληρη την ελληνική επικράτεια εκτός από την περιοχή του Αγίου Όρους. </a:t>
            </a:r>
          </a:p>
          <a:p>
            <a:endParaRPr lang="el-GR" dirty="0"/>
          </a:p>
        </p:txBody>
      </p:sp>
    </p:spTree>
    <p:extLst>
      <p:ext uri="{BB962C8B-B14F-4D97-AF65-F5344CB8AC3E}">
        <p14:creationId xmlns:p14="http://schemas.microsoft.com/office/powerpoint/2010/main" val="1048997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CC168DF-8735-5EE2-BAE1-2ECBCF506872}"/>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D8C52D82-D2B8-60F2-44E9-CECE8D815424}"/>
              </a:ext>
            </a:extLst>
          </p:cNvPr>
          <p:cNvSpPr>
            <a:spLocks noGrp="1"/>
          </p:cNvSpPr>
          <p:nvPr>
            <p:ph idx="1"/>
          </p:nvPr>
        </p:nvSpPr>
        <p:spPr/>
        <p:txBody>
          <a:bodyPr/>
          <a:lstStyle/>
          <a:p>
            <a:pPr algn="just"/>
            <a:r>
              <a:rPr lang="el-GR" dirty="0">
                <a:effectLst/>
                <a:latin typeface="Times New Roman" panose="02020603050405020304" pitchFamily="18" charset="0"/>
              </a:rPr>
              <a:t>Έχει τα χαρακτηριστικά φόρου κύκλου εργασιών και </a:t>
            </a:r>
            <a:r>
              <a:rPr lang="el-GR" dirty="0" err="1">
                <a:effectLst/>
                <a:latin typeface="Times New Roman" panose="02020603050405020304" pitchFamily="18" charset="0"/>
              </a:rPr>
              <a:t>μετακυλίεται</a:t>
            </a:r>
            <a:r>
              <a:rPr lang="el-GR" dirty="0">
                <a:effectLst/>
                <a:latin typeface="Times New Roman" panose="02020603050405020304" pitchFamily="18" charset="0"/>
              </a:rPr>
              <a:t> από τον κατά νόμο υπόχρεο στον αντισυμβαλλόμενο. </a:t>
            </a:r>
          </a:p>
          <a:p>
            <a:pPr algn="just"/>
            <a:r>
              <a:rPr lang="el-GR" dirty="0">
                <a:effectLst/>
                <a:latin typeface="Times New Roman" panose="02020603050405020304" pitchFamily="18" charset="0"/>
              </a:rPr>
              <a:t>Αποδίδεται τμηματικά σε κάθε στάδιο συναλλαγής στην προστιθέμενη αξία και </a:t>
            </a:r>
            <a:r>
              <a:rPr lang="el-GR" dirty="0" err="1">
                <a:effectLst/>
                <a:latin typeface="Times New Roman" panose="02020603050405020304" pitchFamily="18" charset="0"/>
              </a:rPr>
              <a:t>μετακυλίεται</a:t>
            </a:r>
            <a:r>
              <a:rPr lang="el-GR" dirty="0">
                <a:effectLst/>
                <a:latin typeface="Times New Roman" panose="02020603050405020304" pitchFamily="18" charset="0"/>
              </a:rPr>
              <a:t> ολόκληρος στην τελική κατανάλωση. </a:t>
            </a:r>
          </a:p>
          <a:p>
            <a:pPr algn="just"/>
            <a:r>
              <a:rPr lang="el-GR" dirty="0">
                <a:effectLst/>
                <a:latin typeface="Times New Roman" panose="02020603050405020304" pitchFamily="18" charset="0"/>
              </a:rPr>
              <a:t>Ονομάζεται φόρος </a:t>
            </a:r>
            <a:r>
              <a:rPr lang="el-GR" i="1" dirty="0">
                <a:effectLst/>
                <a:latin typeface="Times New Roman" panose="02020603050405020304" pitchFamily="18" charset="0"/>
              </a:rPr>
              <a:t>προστιθέμενης </a:t>
            </a:r>
            <a:r>
              <a:rPr lang="el-GR" dirty="0">
                <a:effectLst/>
                <a:latin typeface="Times New Roman" panose="02020603050405020304" pitchFamily="18" charset="0"/>
              </a:rPr>
              <a:t>αξίας καθώς υπολογίζεται στη διαφορά μεταξύ αξίας παράδοσης των αγαθών και αξίας κτήσης τους. </a:t>
            </a:r>
          </a:p>
          <a:p>
            <a:pPr algn="just"/>
            <a:r>
              <a:rPr lang="el-GR" dirty="0">
                <a:effectLst/>
                <a:latin typeface="Times New Roman" panose="02020603050405020304" pitchFamily="18" charset="0"/>
              </a:rPr>
              <a:t>Με τον Φ.Π.Α. το κράτος εισπράττει φόρο από κάθε συναλλαγή, ενώ από το 2006 και έπειτα επιβαρύνει και τις οικοδομικές εργασίες και υλικά. </a:t>
            </a:r>
          </a:p>
          <a:p>
            <a:endParaRPr lang="el-GR" dirty="0"/>
          </a:p>
        </p:txBody>
      </p:sp>
    </p:spTree>
    <p:extLst>
      <p:ext uri="{BB962C8B-B14F-4D97-AF65-F5344CB8AC3E}">
        <p14:creationId xmlns:p14="http://schemas.microsoft.com/office/powerpoint/2010/main" val="3032755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79E4ABD-89FC-4A07-8BED-A549819C3BFC}"/>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61C48EB3-452D-6646-4365-0245FAD6162C}"/>
              </a:ext>
            </a:extLst>
          </p:cNvPr>
          <p:cNvSpPr>
            <a:spLocks noGrp="1"/>
          </p:cNvSpPr>
          <p:nvPr>
            <p:ph idx="1"/>
          </p:nvPr>
        </p:nvSpPr>
        <p:spPr/>
        <p:txBody>
          <a:bodyPr/>
          <a:lstStyle/>
          <a:p>
            <a:r>
              <a:rPr lang="el-GR" dirty="0">
                <a:effectLst/>
                <a:latin typeface="Times New Roman" panose="02020603050405020304" pitchFamily="18" charset="0"/>
              </a:rPr>
              <a:t>Ο Φόρος Προστιθέμενης Αξίας (ΦΠΑ) που αποτελεί μία από τις μεγαλύτερες θεσμικές φορολογικές μεταβολές, που έγιναν στην χώρα μας. </a:t>
            </a:r>
          </a:p>
          <a:p>
            <a:r>
              <a:rPr lang="el-GR" dirty="0">
                <a:effectLst/>
                <a:latin typeface="Times New Roman" panose="02020603050405020304" pitchFamily="18" charset="0"/>
              </a:rPr>
              <a:t>Με σκοπό την καλύτερη κατανόηση της λειτουργίας του ΦΠΑ, παραθέτουμε τα ακόλουθα χαρακτηριστικά : </a:t>
            </a:r>
          </a:p>
          <a:p>
            <a:endParaRPr lang="el-GR" dirty="0"/>
          </a:p>
        </p:txBody>
      </p:sp>
    </p:spTree>
    <p:extLst>
      <p:ext uri="{BB962C8B-B14F-4D97-AF65-F5344CB8AC3E}">
        <p14:creationId xmlns:p14="http://schemas.microsoft.com/office/powerpoint/2010/main" val="3954423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0C35928-77CE-A04F-43E7-70E531C62ECA}"/>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EFDDDA46-E4B3-3075-1969-90933EF083E5}"/>
              </a:ext>
            </a:extLst>
          </p:cNvPr>
          <p:cNvSpPr>
            <a:spLocks noGrp="1"/>
          </p:cNvSpPr>
          <p:nvPr>
            <p:ph idx="1"/>
          </p:nvPr>
        </p:nvSpPr>
        <p:spPr/>
        <p:txBody>
          <a:bodyPr/>
          <a:lstStyle/>
          <a:p>
            <a:pPr marL="0" indent="0">
              <a:buNone/>
            </a:pPr>
            <a:endParaRPr lang="el-GR" dirty="0">
              <a:effectLst/>
              <a:latin typeface="Times New Roman" panose="02020603050405020304" pitchFamily="18" charset="0"/>
            </a:endParaRPr>
          </a:p>
          <a:p>
            <a:pPr algn="just"/>
            <a:r>
              <a:rPr lang="el-GR" dirty="0">
                <a:effectLst/>
                <a:latin typeface="Times New Roman" panose="02020603050405020304" pitchFamily="18" charset="0"/>
              </a:rPr>
              <a:t>Είναι έμμεσος φόρος που επιβαρύνει την εγχώρια τελική κατανάλωση.</a:t>
            </a:r>
          </a:p>
          <a:p>
            <a:pPr algn="just"/>
            <a:r>
              <a:rPr lang="el-GR" dirty="0">
                <a:effectLst/>
                <a:latin typeface="Times New Roman" panose="02020603050405020304" pitchFamily="18" charset="0"/>
              </a:rPr>
              <a:t> Ο έμμεσος φόρος (ο ΦΠΑ ως έμμεσος φόρος ) σημαίνει ότι η επιχείρηση , απλώς εισπράττει το φόρο για το κράτος και αποδίδει τα εισπραχθέντα ποσά σε καθορισμένες περιόδους, ενώ η πραγματική φορολογική επιβάρυνση επηρεάζει τον τελικό καταναλωτή, επειδή ο φόρος ενσωματώνεται στις τελικές τιμές αγαθών και υπηρεσιών. </a:t>
            </a:r>
          </a:p>
          <a:p>
            <a:endParaRPr lang="el-GR" dirty="0"/>
          </a:p>
        </p:txBody>
      </p:sp>
    </p:spTree>
    <p:extLst>
      <p:ext uri="{BB962C8B-B14F-4D97-AF65-F5344CB8AC3E}">
        <p14:creationId xmlns:p14="http://schemas.microsoft.com/office/powerpoint/2010/main" val="3090742091"/>
      </p:ext>
    </p:extLst>
  </p:cSld>
  <p:clrMapOvr>
    <a:masterClrMapping/>
  </p:clrMapOvr>
</p:sld>
</file>

<file path=ppt/theme/theme1.xml><?xml version="1.0" encoding="utf-8"?>
<a:theme xmlns:a="http://schemas.openxmlformats.org/drawingml/2006/main" name="ArchVTI">
  <a:themeElements>
    <a:clrScheme name="AnalogousFromDarkSeedLeftStep">
      <a:dk1>
        <a:srgbClr val="000000"/>
      </a:dk1>
      <a:lt1>
        <a:srgbClr val="FFFFFF"/>
      </a:lt1>
      <a:dk2>
        <a:srgbClr val="1B2C2F"/>
      </a:dk2>
      <a:lt2>
        <a:srgbClr val="F0F3F2"/>
      </a:lt2>
      <a:accent1>
        <a:srgbClr val="C34D81"/>
      </a:accent1>
      <a:accent2>
        <a:srgbClr val="B13BA1"/>
      </a:accent2>
      <a:accent3>
        <a:srgbClr val="A34DC3"/>
      </a:accent3>
      <a:accent4>
        <a:srgbClr val="6541B4"/>
      </a:accent4>
      <a:accent5>
        <a:srgbClr val="4D59C3"/>
      </a:accent5>
      <a:accent6>
        <a:srgbClr val="3B79B1"/>
      </a:accent6>
      <a:hlink>
        <a:srgbClr val="473FBF"/>
      </a:hlink>
      <a:folHlink>
        <a:srgbClr val="7F7F7F"/>
      </a:folHlink>
    </a:clrScheme>
    <a:fontScheme name="Custom 16">
      <a:majorFont>
        <a:latin typeface="Footlight MT Ligh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VTI" id="{23FE938F-4DF0-4C94-8546-C2AC6D26660D}" vid="{62E62DA1-385F-4EE3-8841-58A87FAE2068}"/>
    </a:ext>
  </a:extLst>
</a:theme>
</file>

<file path=docProps/app.xml><?xml version="1.0" encoding="utf-8"?>
<Properties xmlns="http://schemas.openxmlformats.org/officeDocument/2006/extended-properties" xmlns:vt="http://schemas.openxmlformats.org/officeDocument/2006/docPropsVTypes">
  <TotalTime>108</TotalTime>
  <Words>1843</Words>
  <Application>Microsoft Macintosh PowerPoint</Application>
  <PresentationFormat>Ευρεία οθόνη</PresentationFormat>
  <Paragraphs>71</Paragraphs>
  <Slides>25</Slides>
  <Notes>0</Notes>
  <HiddenSlides>0</HiddenSlides>
  <MMClips>1</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25</vt:i4>
      </vt:variant>
    </vt:vector>
  </HeadingPairs>
  <TitlesOfParts>
    <vt:vector size="33" baseType="lpstr">
      <vt:lpstr>Arial</vt:lpstr>
      <vt:lpstr>Avenir Next LT Pro</vt:lpstr>
      <vt:lpstr>AvenirNext LT Pro Medium</vt:lpstr>
      <vt:lpstr>cf_asty_aade</vt:lpstr>
      <vt:lpstr>Footlight MT Light</vt:lpstr>
      <vt:lpstr>Times New Roman</vt:lpstr>
      <vt:lpstr>Wingdings</vt:lpstr>
      <vt:lpstr>ArchVTI</vt:lpstr>
      <vt:lpstr>Φ.Π.Α</vt:lpstr>
      <vt:lpstr> Ιστορία του Φ.Π.Α. στην ΕΕ  </vt:lpstr>
      <vt:lpstr>Παρουσίαση του PowerPoint</vt:lpstr>
      <vt:lpstr>Παρουσίαση του PowerPoint</vt:lpstr>
      <vt:lpstr>Καθιέρωση του Φ.Π.Α. στην Ελλάδα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Φ.Π.Α κ φοροδιαφυγή</vt:lpstr>
      <vt:lpstr>Παρουσίαση του PowerPoint</vt:lpstr>
      <vt:lpstr>Παρουσίαση του PowerPoint</vt:lpstr>
      <vt:lpstr>Παρουσίαση του PowerPoint</vt:lpstr>
      <vt:lpstr>Παρουσίαση του PowerPoint</vt:lpstr>
      <vt:lpstr>Συντελεστές Φ.Π.Α. Ελλάδα</vt:lpstr>
      <vt:lpstr>Παρουσίαση του PowerPoint</vt:lpstr>
      <vt:lpstr>Παρουσίαση του PowerPoint</vt:lpstr>
      <vt:lpstr>Παρουσίαση του PowerPoint</vt:lpstr>
      <vt:lpstr>Συντελεστής Φ.Π.Α. δύο ταχυτήτων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Φ.Π.Α</dc:title>
  <dc:creator>-ANASTASIOS KONSTANTINIDIS</dc:creator>
  <cp:lastModifiedBy>-ANASTASIOS KONSTANTINIDIS</cp:lastModifiedBy>
  <cp:revision>3</cp:revision>
  <dcterms:created xsi:type="dcterms:W3CDTF">2024-04-11T08:08:03Z</dcterms:created>
  <dcterms:modified xsi:type="dcterms:W3CDTF">2024-04-14T14:56:49Z</dcterms:modified>
</cp:coreProperties>
</file>