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E8967FC-9B05-4348-A575-D89A61F68CF7}" type="datetimeFigureOut">
              <a:rPr lang="el-GR"/>
              <a:pPr>
                <a:defRPr/>
              </a:pPr>
              <a:t>3/5/2025</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D4CE291-14F8-4FDD-B769-5B5098C3217B}"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656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656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7E0D27C-8575-411D-8AA2-3024F0B1F6CD}" type="slidenum">
              <a:rPr lang="el-GR" smtClean="0"/>
              <a:pPr/>
              <a:t>1</a:t>
            </a:fld>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577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578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777A038-9B08-4F16-8660-1ABEDD9743D2}" type="slidenum">
              <a:rPr lang="el-GR" smtClean="0"/>
              <a:pPr/>
              <a:t>10</a:t>
            </a:fld>
            <a:endParaRPr lang="el-G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680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680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2B9604-36F8-4528-90F5-A4040676F874}" type="slidenum">
              <a:rPr lang="el-GR" smtClean="0"/>
              <a:pPr/>
              <a:t>11</a:t>
            </a:fld>
            <a:endParaRPr lang="el-G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782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782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B5B5E7-51D7-4770-9C06-56746B03283E}" type="slidenum">
              <a:rPr lang="el-GR" smtClean="0"/>
              <a:pPr/>
              <a:t>12</a:t>
            </a:fld>
            <a:endParaRPr lang="el-G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885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885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BB40F9C-70A3-4A4D-88FC-0E002589B687}" type="slidenum">
              <a:rPr lang="el-GR" smtClean="0"/>
              <a:pPr/>
              <a:t>13</a:t>
            </a:fld>
            <a:endParaRPr lang="el-G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987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987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33322EA-9F46-40C4-9703-B2F7A16DE3D3}" type="slidenum">
              <a:rPr lang="el-GR" smtClean="0"/>
              <a:pPr/>
              <a:t>14</a:t>
            </a:fld>
            <a:endParaRPr lang="el-G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089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090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C6A8C8-DC24-40C4-843C-FEA556AC9DED}" type="slidenum">
              <a:rPr lang="el-GR" smtClean="0"/>
              <a:pPr/>
              <a:t>15</a:t>
            </a:fld>
            <a:endParaRPr lang="el-G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192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192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1A8096-A315-483B-9371-F53F54D87C41}" type="slidenum">
              <a:rPr lang="el-GR" smtClean="0"/>
              <a:pPr/>
              <a:t>16</a:t>
            </a:fld>
            <a:endParaRPr lang="el-G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294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294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C7B4C2A-5033-47A5-A4BB-2F5FD4DDA2AD}" type="slidenum">
              <a:rPr lang="el-GR" smtClean="0"/>
              <a:pPr/>
              <a:t>17</a:t>
            </a:fld>
            <a:endParaRPr lang="el-G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397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397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7FF5084-2E67-4FE2-AA9D-E020DD4C3A7F}" type="slidenum">
              <a:rPr lang="el-GR" smtClean="0"/>
              <a:pPr/>
              <a:t>18</a:t>
            </a:fld>
            <a:endParaRPr lang="el-G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499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499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35882A-2B4F-49C3-ACB5-B7DF7D7A34F8}" type="slidenum">
              <a:rPr lang="el-GR" smtClean="0"/>
              <a:pPr/>
              <a:t>19</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758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758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6A794D-D7FC-4D19-B7E3-EB4E5B67394F}" type="slidenum">
              <a:rPr lang="el-GR" smtClean="0"/>
              <a:pPr/>
              <a:t>2</a:t>
            </a:fld>
            <a:endParaRPr lang="el-G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601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602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2E36C40-A1C9-4E85-A95B-8DB2C51E8D65}" type="slidenum">
              <a:rPr lang="el-GR" smtClean="0"/>
              <a:pPr/>
              <a:t>20</a:t>
            </a:fld>
            <a:endParaRPr lang="el-G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704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704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520D0B-6B2F-4D50-A5C5-7EB362513DBD}" type="slidenum">
              <a:rPr lang="el-GR" smtClean="0"/>
              <a:pPr/>
              <a:t>21</a:t>
            </a:fld>
            <a:endParaRPr lang="el-G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806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806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B54CF8-671B-4518-8ACF-26AAD9822242}" type="slidenum">
              <a:rPr lang="el-GR" smtClean="0"/>
              <a:pPr/>
              <a:t>22</a:t>
            </a:fld>
            <a:endParaRPr lang="el-G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8909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8909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27AD6F2-144E-46E1-8901-62351A07A77E}" type="slidenum">
              <a:rPr lang="el-GR" smtClean="0"/>
              <a:pPr/>
              <a:t>23</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861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861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9EFF791-96DF-4D4C-B080-AFBA23C90D44}" type="slidenum">
              <a:rPr lang="el-GR" smtClean="0"/>
              <a:pPr/>
              <a:t>3</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6963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6963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3AFA86D-2A23-4E52-BD7D-83B380A1FC37}" type="slidenum">
              <a:rPr lang="el-GR" smtClean="0"/>
              <a:pPr/>
              <a:t>4</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0659"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0660"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5998FD-997E-435B-A470-53BAE772B272}" type="slidenum">
              <a:rPr lang="el-GR" smtClean="0"/>
              <a:pPr/>
              <a:t>5</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168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168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A320AF-8884-4966-9884-295499E585ED}" type="slidenum">
              <a:rPr lang="el-GR" smtClean="0"/>
              <a:pPr/>
              <a:t>6</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2707"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2708"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38E4B9-6AE3-474F-9A95-4A8C3762DA5F}" type="slidenum">
              <a:rPr lang="el-GR" smtClean="0"/>
              <a:pPr/>
              <a:t>7</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3731"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3732"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E7A67B6-C8AD-4D79-8AC5-0F223D980BBD}" type="slidenum">
              <a:rPr lang="el-GR" smtClean="0"/>
              <a:pPr/>
              <a:t>8</a:t>
            </a:fld>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74755"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smtClean="0"/>
          </a:p>
        </p:txBody>
      </p:sp>
      <p:sp>
        <p:nvSpPr>
          <p:cNvPr id="74756"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167831-C759-41A1-B9B9-AFCC631B8BD7}" type="slidenum">
              <a:rPr lang="el-GR" smtClean="0"/>
              <a:pPr/>
              <a:t>9</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pPr>
              <a:defRPr/>
            </a:pPr>
            <a:endParaRPr lang="en-US"/>
          </a:p>
        </p:txBody>
      </p:sp>
      <p:sp>
        <p:nvSpPr>
          <p:cNvPr id="19" name="18 - Θέση υποσέλιδου"/>
          <p:cNvSpPr>
            <a:spLocks noGrp="1"/>
          </p:cNvSpPr>
          <p:nvPr>
            <p:ph type="ftr" sz="quarter" idx="11"/>
          </p:nvPr>
        </p:nvSpPr>
        <p:spPr/>
        <p:txBody>
          <a:bodyPr/>
          <a:lstStyle/>
          <a:p>
            <a:pPr>
              <a:defRPr/>
            </a:pPr>
            <a:endParaRPr lang="en-US"/>
          </a:p>
        </p:txBody>
      </p:sp>
      <p:sp>
        <p:nvSpPr>
          <p:cNvPr id="27" name="26 - Θέση αριθμού διαφάνειας"/>
          <p:cNvSpPr>
            <a:spLocks noGrp="1"/>
          </p:cNvSpPr>
          <p:nvPr>
            <p:ph type="sldNum" sz="quarter" idx="12"/>
          </p:nvPr>
        </p:nvSpPr>
        <p:spPr/>
        <p:txBody>
          <a:bodyPr/>
          <a:lstStyle/>
          <a:p>
            <a:pPr>
              <a:defRPr/>
            </a:pPr>
            <a:fld id="{1BFB3178-C0A5-423A-83E5-9FA77D8510F9}"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7A0C8655-333C-4B6F-811C-4BEB38C4B8E5}"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CC76BDA0-FD3C-44C5-BF3C-F02F125C6FA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C45BCA0F-9CC2-4379-874A-65BD83E9817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pPr>
              <a:defRPr/>
            </a:pPr>
            <a:endParaRPr lang="en-US"/>
          </a:p>
        </p:txBody>
      </p:sp>
      <p:sp>
        <p:nvSpPr>
          <p:cNvPr id="5" name="4 - Θέση υποσέλιδου"/>
          <p:cNvSpPr>
            <a:spLocks noGrp="1"/>
          </p:cNvSpPr>
          <p:nvPr>
            <p:ph type="ftr" sz="quarter" idx="11"/>
          </p:nvPr>
        </p:nvSpPr>
        <p:spPr/>
        <p:txBody>
          <a:bodyPr/>
          <a:lstStyle/>
          <a:p>
            <a:pPr>
              <a:defRPr/>
            </a:pPr>
            <a:endParaRPr lang="en-US"/>
          </a:p>
        </p:txBody>
      </p:sp>
      <p:sp>
        <p:nvSpPr>
          <p:cNvPr id="6" name="5 - Θέση αριθμού διαφάνειας"/>
          <p:cNvSpPr>
            <a:spLocks noGrp="1"/>
          </p:cNvSpPr>
          <p:nvPr>
            <p:ph type="sldNum" sz="quarter" idx="12"/>
          </p:nvPr>
        </p:nvSpPr>
        <p:spPr/>
        <p:txBody>
          <a:bodyPr/>
          <a:lstStyle/>
          <a:p>
            <a:pPr>
              <a:defRPr/>
            </a:pPr>
            <a:fld id="{7DFAF51D-F64C-4165-9C1A-DC50ABAC9A73}"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pPr>
              <a:defRPr/>
            </a:pPr>
            <a:fld id="{B0828935-DBEC-43B4-837D-60916F4B84C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pPr>
              <a:defRPr/>
            </a:pPr>
            <a:endParaRPr lang="en-US"/>
          </a:p>
        </p:txBody>
      </p:sp>
      <p:sp>
        <p:nvSpPr>
          <p:cNvPr id="8" name="7 - Θέση υποσέλιδου"/>
          <p:cNvSpPr>
            <a:spLocks noGrp="1"/>
          </p:cNvSpPr>
          <p:nvPr>
            <p:ph type="ftr" sz="quarter" idx="11"/>
          </p:nvPr>
        </p:nvSpPr>
        <p:spPr/>
        <p:txBody>
          <a:bodyPr/>
          <a:lstStyle/>
          <a:p>
            <a:pPr>
              <a:defRPr/>
            </a:pPr>
            <a:endParaRPr lang="en-US"/>
          </a:p>
        </p:txBody>
      </p:sp>
      <p:sp>
        <p:nvSpPr>
          <p:cNvPr id="9" name="8 - Θέση αριθμού διαφάνειας"/>
          <p:cNvSpPr>
            <a:spLocks noGrp="1"/>
          </p:cNvSpPr>
          <p:nvPr>
            <p:ph type="sldNum" sz="quarter" idx="12"/>
          </p:nvPr>
        </p:nvSpPr>
        <p:spPr/>
        <p:txBody>
          <a:bodyPr/>
          <a:lstStyle/>
          <a:p>
            <a:pPr>
              <a:defRPr/>
            </a:pPr>
            <a:fld id="{A02322DA-4298-45E8-8E9D-682A728722E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endParaRPr lang="en-US"/>
          </a:p>
        </p:txBody>
      </p:sp>
      <p:sp>
        <p:nvSpPr>
          <p:cNvPr id="4" name="3 - Θέση υποσέλιδου"/>
          <p:cNvSpPr>
            <a:spLocks noGrp="1"/>
          </p:cNvSpPr>
          <p:nvPr>
            <p:ph type="ftr" sz="quarter" idx="11"/>
          </p:nvPr>
        </p:nvSpPr>
        <p:spPr/>
        <p:txBody>
          <a:bodyPr/>
          <a:lstStyle/>
          <a:p>
            <a:pPr>
              <a:defRPr/>
            </a:pPr>
            <a:endParaRPr lang="en-US"/>
          </a:p>
        </p:txBody>
      </p:sp>
      <p:sp>
        <p:nvSpPr>
          <p:cNvPr id="5" name="4 - Θέση αριθμού διαφάνειας"/>
          <p:cNvSpPr>
            <a:spLocks noGrp="1"/>
          </p:cNvSpPr>
          <p:nvPr>
            <p:ph type="sldNum" sz="quarter" idx="12"/>
          </p:nvPr>
        </p:nvSpPr>
        <p:spPr/>
        <p:txBody>
          <a:bodyPr/>
          <a:lstStyle/>
          <a:p>
            <a:pPr>
              <a:defRPr/>
            </a:pPr>
            <a:fld id="{46ABFE75-6489-4497-9267-A42C03668D63}"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pPr>
              <a:defRPr/>
            </a:pPr>
            <a:endParaRPr lang="en-US"/>
          </a:p>
        </p:txBody>
      </p:sp>
      <p:sp>
        <p:nvSpPr>
          <p:cNvPr id="3" name="2 - Θέση υποσέλιδου"/>
          <p:cNvSpPr>
            <a:spLocks noGrp="1"/>
          </p:cNvSpPr>
          <p:nvPr>
            <p:ph type="ftr" sz="quarter" idx="11"/>
          </p:nvPr>
        </p:nvSpPr>
        <p:spPr/>
        <p:txBody>
          <a:bodyPr/>
          <a:lstStyle/>
          <a:p>
            <a:pPr>
              <a:defRPr/>
            </a:pPr>
            <a:endParaRPr lang="en-US"/>
          </a:p>
        </p:txBody>
      </p:sp>
      <p:sp>
        <p:nvSpPr>
          <p:cNvPr id="4" name="3 - Θέση αριθμού διαφάνειας"/>
          <p:cNvSpPr>
            <a:spLocks noGrp="1"/>
          </p:cNvSpPr>
          <p:nvPr>
            <p:ph type="sldNum" sz="quarter" idx="12"/>
          </p:nvPr>
        </p:nvSpPr>
        <p:spPr/>
        <p:txBody>
          <a:bodyPr/>
          <a:lstStyle/>
          <a:p>
            <a:pPr>
              <a:defRPr/>
            </a:pPr>
            <a:fld id="{40E8C870-60ED-4B78-A1F9-678B64DEB36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pPr>
              <a:defRPr/>
            </a:pPr>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p:txBody>
          <a:bodyPr/>
          <a:lstStyle/>
          <a:p>
            <a:pPr>
              <a:defRPr/>
            </a:pPr>
            <a:fld id="{983785CE-68A6-4197-84EC-BD750E39F82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pPr>
              <a:defRPr/>
            </a:pPr>
            <a:endParaRPr lang="en-US"/>
          </a:p>
        </p:txBody>
      </p:sp>
      <p:sp>
        <p:nvSpPr>
          <p:cNvPr id="6" name="5 - Θέση υποσέλιδου"/>
          <p:cNvSpPr>
            <a:spLocks noGrp="1"/>
          </p:cNvSpPr>
          <p:nvPr>
            <p:ph type="ftr" sz="quarter" idx="11"/>
          </p:nvPr>
        </p:nvSpPr>
        <p:spPr/>
        <p:txBody>
          <a:bodyPr/>
          <a:lstStyle/>
          <a:p>
            <a:pPr>
              <a:defRPr/>
            </a:pPr>
            <a:endParaRPr lang="en-US"/>
          </a:p>
        </p:txBody>
      </p:sp>
      <p:sp>
        <p:nvSpPr>
          <p:cNvPr id="7" name="6 - Θέση αριθμού διαφάνειας"/>
          <p:cNvSpPr>
            <a:spLocks noGrp="1"/>
          </p:cNvSpPr>
          <p:nvPr>
            <p:ph type="sldNum" sz="quarter" idx="12"/>
          </p:nvPr>
        </p:nvSpPr>
        <p:spPr>
          <a:xfrm>
            <a:off x="8077200" y="6356350"/>
            <a:ext cx="609600" cy="365125"/>
          </a:xfrm>
        </p:spPr>
        <p:txBody>
          <a:bodyPr/>
          <a:lstStyle/>
          <a:p>
            <a:pPr>
              <a:defRPr/>
            </a:pPr>
            <a:fld id="{400ECC9A-50B7-4611-B5F5-3D8CE777E494}" type="slidenum">
              <a:rPr lang="en-US" smtClean="0"/>
              <a:pPr>
                <a:defRPr/>
              </a:pPr>
              <a:t>‹#›</a:t>
            </a:fld>
            <a:endParaRPr lang="en-US"/>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EBAD1DB-FC29-4BCC-B17D-7F8CCB7CB3B3}" type="slidenum">
              <a:rPr lang="en-US" smtClean="0"/>
              <a:pPr>
                <a:defRPr/>
              </a:pPr>
              <a:t>‹#›</a:t>
            </a:fld>
            <a:endParaRPr lang="en-US"/>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Rot="1" noChangeArrowheads="1"/>
          </p:cNvSpPr>
          <p:nvPr>
            <p:ph type="ctrTitle"/>
          </p:nvPr>
        </p:nvSpPr>
        <p:spPr>
          <a:xfrm>
            <a:off x="533400" y="2214554"/>
            <a:ext cx="7851648" cy="985846"/>
          </a:xfrm>
        </p:spPr>
        <p:txBody>
          <a:bodyPr>
            <a:normAutofit/>
          </a:bodyPr>
          <a:lstStyle/>
          <a:p>
            <a:pPr algn="ctr" eaLnBrk="1" hangingPunct="1">
              <a:defRPr/>
            </a:pPr>
            <a:r>
              <a:rPr lang="el-GR" sz="2400" dirty="0" smtClean="0"/>
              <a:t>Μ</a:t>
            </a:r>
            <a:r>
              <a:rPr lang="en-US" sz="2400" dirty="0" smtClean="0"/>
              <a:t>Sc </a:t>
            </a:r>
            <a:r>
              <a:rPr lang="el-GR" sz="2400" dirty="0" smtClean="0"/>
              <a:t>στην </a:t>
            </a:r>
            <a:r>
              <a:rPr lang="el-GR" sz="2400" dirty="0" err="1" smtClean="0"/>
              <a:t>Φορολογικο</a:t>
            </a:r>
            <a:r>
              <a:rPr lang="el-GR" sz="2400" dirty="0" smtClean="0"/>
              <a:t> και </a:t>
            </a:r>
            <a:r>
              <a:rPr lang="el-GR" sz="2400" dirty="0" err="1" smtClean="0"/>
              <a:t>Οικονομικο</a:t>
            </a:r>
            <a:r>
              <a:rPr lang="el-GR" sz="2400" dirty="0" smtClean="0"/>
              <a:t> </a:t>
            </a:r>
            <a:r>
              <a:rPr lang="el-GR" sz="2400" dirty="0" err="1" smtClean="0"/>
              <a:t>Δικαιο</a:t>
            </a:r>
            <a:r>
              <a:rPr lang="el-GR" sz="2400" dirty="0" smtClean="0"/>
              <a:t> των </a:t>
            </a:r>
            <a:r>
              <a:rPr lang="el-GR" sz="2400" dirty="0" err="1" smtClean="0"/>
              <a:t>Επιχειρησεων</a:t>
            </a:r>
            <a:r>
              <a:rPr lang="el-GR" sz="2400" dirty="0" smtClean="0"/>
              <a:t> </a:t>
            </a:r>
            <a:endParaRPr lang="en-US" sz="2400" dirty="0" smtClean="0"/>
          </a:p>
        </p:txBody>
      </p:sp>
      <p:sp>
        <p:nvSpPr>
          <p:cNvPr id="2051" name="Rectangle 3"/>
          <p:cNvSpPr>
            <a:spLocks noGrp="1" noRot="1" noChangeArrowheads="1"/>
          </p:cNvSpPr>
          <p:nvPr>
            <p:ph type="subTitle" idx="1"/>
          </p:nvPr>
        </p:nvSpPr>
        <p:spPr/>
        <p:txBody>
          <a:bodyPr>
            <a:normAutofit fontScale="70000" lnSpcReduction="20000"/>
          </a:bodyPr>
          <a:lstStyle/>
          <a:p>
            <a:pPr algn="ctr">
              <a:defRPr/>
            </a:pPr>
            <a:endParaRPr lang="el-GR" dirty="0" smtClean="0"/>
          </a:p>
          <a:p>
            <a:pPr algn="ctr">
              <a:defRPr/>
            </a:pPr>
            <a:r>
              <a:rPr lang="el-GR" dirty="0" smtClean="0"/>
              <a:t>ΚΕΦΑΛΑΙΟ ΚΙΝΗΣ</a:t>
            </a:r>
            <a:r>
              <a:rPr lang="en-US" dirty="0" smtClean="0"/>
              <a:t>H</a:t>
            </a:r>
            <a:r>
              <a:rPr lang="el-GR" dirty="0" smtClean="0"/>
              <a:t>Σ</a:t>
            </a:r>
          </a:p>
          <a:p>
            <a:pPr algn="ctr">
              <a:defRPr/>
            </a:pPr>
            <a:endParaRPr lang="el-GR" dirty="0" smtClean="0"/>
          </a:p>
          <a:p>
            <a:pPr algn="ctr">
              <a:defRPr/>
            </a:pPr>
            <a:endParaRPr lang="el-GR" dirty="0" smtClean="0"/>
          </a:p>
          <a:p>
            <a:pPr algn="ctr">
              <a:defRPr/>
            </a:pPr>
            <a:endParaRPr lang="el-GR" dirty="0" smtClean="0"/>
          </a:p>
          <a:p>
            <a:pPr algn="ctr">
              <a:defRPr/>
            </a:pPr>
            <a:r>
              <a:rPr lang="el-GR" dirty="0" smtClean="0"/>
              <a:t>Δρ. ΝΙΚΟΛΑΟΣ ΚΑΡΤΑΛΗΣ</a:t>
            </a:r>
          </a:p>
        </p:txBody>
      </p:sp>
      <p:pic>
        <p:nvPicPr>
          <p:cNvPr id="4" name="Picture 4" descr="Site Logo"/>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2714612" y="642918"/>
            <a:ext cx="3772930" cy="742951"/>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rrowheads="1"/>
          </p:cNvSpPr>
          <p:nvPr>
            <p:ph type="title"/>
          </p:nvPr>
        </p:nvSpPr>
        <p:spPr/>
        <p:txBody>
          <a:bodyPr>
            <a:normAutofit fontScale="90000"/>
          </a:bodyPr>
          <a:lstStyle/>
          <a:p>
            <a:pPr eaLnBrk="1" hangingPunct="1">
              <a:defRPr/>
            </a:pPr>
            <a:r>
              <a:rPr lang="el-GR" sz="4000" smtClean="0"/>
              <a:t>4) Η ΤΑΧΥΤΗΤΑ ΕΙΣΠΡΑΞΕΩΣ ΑΠΑΙΤΗΣΕΩΝ</a:t>
            </a:r>
            <a:endParaRPr lang="en-US" sz="4000" smtClean="0"/>
          </a:p>
        </p:txBody>
      </p:sp>
      <p:sp>
        <p:nvSpPr>
          <p:cNvPr id="11267" name="Rectangle 3"/>
          <p:cNvSpPr>
            <a:spLocks noGrp="1" noRot="1" noChangeArrowheads="1"/>
          </p:cNvSpPr>
          <p:nvPr>
            <p:ph idx="1"/>
          </p:nvPr>
        </p:nvSpPr>
        <p:spPr/>
        <p:txBody>
          <a:bodyPr/>
          <a:lstStyle/>
          <a:p>
            <a:pPr eaLnBrk="1" hangingPunct="1">
              <a:defRPr/>
            </a:pPr>
            <a:r>
              <a:rPr lang="el-GR" smtClean="0"/>
              <a:t>ΟΣΟ ΜΕΓΑΛΥΤΕΡΗ ΕΊΝΑΙ Η ΤΑΧΥΤΗΤΑ ΕΙΣΠΡΑΞΕΩΣ ΤΩΝ ΑΠΑΙΤΗΣΕΩΝ ΤΟΣΟ ΛΙΓΟΤΕΡΑ ΚΕΦΑΛΑΙΑ ΚΙΝΗΣΕΩΣ ΑΠΑΙΤΟΥΝΤΑΙ .</a:t>
            </a:r>
          </a:p>
          <a:p>
            <a:pPr eaLnBrk="1" hangingPunct="1">
              <a:defRPr/>
            </a:pPr>
            <a:r>
              <a:rPr lang="el-GR" smtClean="0"/>
              <a:t>ΔΙΟΤΙ ΜΕΓΑΛΗ ΤΑΧΥΤΗΤΑ ΕΙΣΠΡΑΞΕΩΣ ΑΠΑΙΤΗΣΕΩΝ ΣΗΜΑΙΝΕΙ  ΓΡΗΓΟΡΗ ΕΙΣΡΟΗ ΚΕΦΑΛΑΙΩΝ ΑΠΌ ΑΠΑΙΤΗΣΕΙΣ  </a:t>
            </a:r>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rrowheads="1"/>
          </p:cNvSpPr>
          <p:nvPr>
            <p:ph type="title"/>
          </p:nvPr>
        </p:nvSpPr>
        <p:spPr/>
        <p:txBody>
          <a:bodyPr>
            <a:normAutofit fontScale="90000"/>
          </a:bodyPr>
          <a:lstStyle/>
          <a:p>
            <a:pPr eaLnBrk="1" hangingPunct="1">
              <a:defRPr/>
            </a:pPr>
            <a:r>
              <a:rPr lang="el-GR" sz="4000" smtClean="0"/>
              <a:t>5) Η ΤΑΧΥΤΗΤΑ ΚΥΚΛΟΦΟΡΙΑΣ ΤΩΝ ΑΠΟΘΕΜΑΤΩΝ</a:t>
            </a:r>
            <a:endParaRPr lang="en-US" sz="4000" smtClean="0"/>
          </a:p>
        </p:txBody>
      </p:sp>
      <p:sp>
        <p:nvSpPr>
          <p:cNvPr id="12291" name="Rectangle 3"/>
          <p:cNvSpPr>
            <a:spLocks noGrp="1" noRot="1" noChangeArrowheads="1"/>
          </p:cNvSpPr>
          <p:nvPr>
            <p:ph idx="1"/>
          </p:nvPr>
        </p:nvSpPr>
        <p:spPr/>
        <p:txBody>
          <a:bodyPr/>
          <a:lstStyle/>
          <a:p>
            <a:pPr eaLnBrk="1" hangingPunct="1">
              <a:defRPr/>
            </a:pPr>
            <a:r>
              <a:rPr lang="el-GR" smtClean="0"/>
              <a:t>ΟΣΟ ΜΕΓΑΛΥΤΕΡΗ ΕΊΝΑΙ Η ΤΑΧΥΤΗΤΑ ΚΥΚΛΟΦΟΡΙΑΣ ΤΩΝ ΑΠΟΘΕΜΑΤΩΝ ΤΟΣΟ ΜΙΚΡΟΤΕΡΟ ΕΊΝΑΙ ΤΟ ΑΠΑΙΤΟΥΜΕΝΟ ΥΨΟΣ ΚΕΦΑΛΑΙΩΝ ΚΙΝΗΣΕΩΣ ΔΙΟΤΙ ΤΟ ΙΔΙΟ ΠΟΣΟ ΑΠΟΘΕΜΑΤΩΝ ΚΙΝΕΙΤΑΙ ΠΟΛΛΕΣ ΦΟΡΕΣ ΜΕΣΑ ΣΤΗΝ ΑΥΤΉ ΧΡΗΣΗ </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eaLnBrk="1" hangingPunct="1">
              <a:defRPr/>
            </a:pPr>
            <a:r>
              <a:rPr lang="el-GR" smtClean="0"/>
              <a:t>6) Ο ΒΑΘΜΟΣ ΕΠΟΧΙΚΟΤΗΤΑΣ</a:t>
            </a:r>
            <a:endParaRPr lang="en-US" smtClean="0"/>
          </a:p>
        </p:txBody>
      </p:sp>
      <p:sp>
        <p:nvSpPr>
          <p:cNvPr id="13315" name="Rectangle 3"/>
          <p:cNvSpPr>
            <a:spLocks noGrp="1" noRot="1" noChangeArrowheads="1"/>
          </p:cNvSpPr>
          <p:nvPr>
            <p:ph idx="1"/>
          </p:nvPr>
        </p:nvSpPr>
        <p:spPr/>
        <p:txBody>
          <a:bodyPr/>
          <a:lstStyle/>
          <a:p>
            <a:pPr eaLnBrk="1" hangingPunct="1">
              <a:lnSpc>
                <a:spcPct val="90000"/>
              </a:lnSpc>
              <a:defRPr/>
            </a:pPr>
            <a:r>
              <a:rPr lang="el-GR" sz="2800" dirty="0" smtClean="0"/>
              <a:t>ΕΝΤΟΝΗ ΕΠΟΧΙΚΗ ΚΙΝΗΣΗ ΠΡΟΙΟΝΤΩΝ ΔΗΜΙΟΥΡΓΕΙ ΤΗΝ ΑΝΑΓΚΗ ΥΠΑΡΞΕΩΣ ΥΨΗΛΩΝ ΑΠΟΘΕΜΑΤΩΝ προς ΑΝΤΙΜΕΤΩΠΙΣΗ Της ΑΥΞΗΜΕΝΗΣ ΖΗΤΗΣΗΣ ΣΕ ΠΕΡΙΟΔΟΥΣ ΑΙΧΜΗΣ</a:t>
            </a:r>
          </a:p>
          <a:p>
            <a:pPr eaLnBrk="1" hangingPunct="1">
              <a:lnSpc>
                <a:spcPct val="90000"/>
              </a:lnSpc>
              <a:defRPr/>
            </a:pPr>
            <a:r>
              <a:rPr lang="el-GR" sz="2800" dirty="0" smtClean="0"/>
              <a:t>ΕΠΙΧΕΙΡΗΣΕΙΣ ΜΕ ΕΝΤΟΝΗ ΕΠΟΧΙΚΟΤΗΤΑ ΠΑΡΟΥΣΙΑΖΟΥΝ ΙΔΙΑΙΤΕΡΑ ΠΡΟΒΛΗΜΑΤΑ ΚΥΚΛΟΦΟΡΙΑΚΩΝ ΣΤΟΙΧΕΙΩΝ ΜΕ ΣΥΝΕΠΕΙΑ ΔΥΣΧΕΡΕΙΕΣ ΣΤΟΝ ΕΛΕΓΧΟ ΤΩΝ ΕΣΩΤΕΡΙΚΩΝ ΧΡΗΜΑΤΟΔΟΤΙΚΩΝ ΤΟΥΣ ΔΙΑΚΥΜΑΝΣΕΩΝ </a:t>
            </a:r>
            <a:endParaRPr lang="en-US" sz="2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p:txBody>
          <a:bodyPr/>
          <a:lstStyle/>
          <a:p>
            <a:pPr eaLnBrk="1" hangingPunct="1">
              <a:defRPr/>
            </a:pPr>
            <a:r>
              <a:rPr lang="el-GR" smtClean="0"/>
              <a:t>7) ΣΥΝΘΗΚΕΣ ΑΝΤΑΓΩΝΙΣΜΟΥ</a:t>
            </a:r>
            <a:endParaRPr lang="en-US" smtClean="0"/>
          </a:p>
        </p:txBody>
      </p:sp>
      <p:sp>
        <p:nvSpPr>
          <p:cNvPr id="14339" name="Rectangle 3"/>
          <p:cNvSpPr>
            <a:spLocks noGrp="1" noRot="1" noChangeArrowheads="1"/>
          </p:cNvSpPr>
          <p:nvPr>
            <p:ph idx="1"/>
          </p:nvPr>
        </p:nvSpPr>
        <p:spPr/>
        <p:txBody>
          <a:bodyPr/>
          <a:lstStyle/>
          <a:p>
            <a:pPr eaLnBrk="1" hangingPunct="1">
              <a:lnSpc>
                <a:spcPct val="90000"/>
              </a:lnSpc>
              <a:defRPr/>
            </a:pPr>
            <a:r>
              <a:rPr lang="el-GR" smtClean="0"/>
              <a:t>ΜΙΑ ΕΠΙΧΕΙΡΗΣΗ ΠΟΥ ΕΧΕΙ ΗΓΕΤΙΚΗ ΘΕΣΗ ΣΤΗΝ ΑΓΟΡΑ ΜΠΟΡΕΙ ΝΑ ΚΙΝΕΙΤΑΙ ΠΙΟ ΑΝΕΤΑ ΜΕ ΟΠΟΙΑΔΗΠΟΤΕ ΥΨΟΣ ΚΕΦΑΛΑΙΩΝ ΚΙΝΗΣΕΩΣ ΔΙΑΘΕΤΕΙ ΔΙΟΤΙ ΑΚΟΜΗ ΚΑΙ ΑΝ  ΔΕΝ ΕΧΕΙ ΤΗΝ ΔΥΝΑΤΟΤΗΤΑ ΑΜΕΣΗΣ ΙΚΑΝΟΠΟΙΗΣΕΩΣ ΤΩΝ ΑΠΑΙΤΗΣΕΩΝ ΤΩΝ ΠΕΛΑΤΩΝ ΤΗΣ , ΤΟΥΤΟ ΔΕΝ ΟΔΗΓΕΙ ΣΕ ΜΕΙΩΣΗ ΤΩΝ ΕΡΓΑΣΙΩΝ ΤΗΣ </a:t>
            </a: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rrowheads="1"/>
          </p:cNvSpPr>
          <p:nvPr>
            <p:ph type="title"/>
          </p:nvPr>
        </p:nvSpPr>
        <p:spPr/>
        <p:txBody>
          <a:bodyPr>
            <a:normAutofit fontScale="90000"/>
          </a:bodyPr>
          <a:lstStyle/>
          <a:p>
            <a:pPr eaLnBrk="1" hangingPunct="1">
              <a:defRPr/>
            </a:pPr>
            <a:r>
              <a:rPr lang="el-GR" sz="4000" smtClean="0"/>
              <a:t>8) ΒΑΘΜΟΣ ΚΙΝΔΥΝΟΥ ΤΗΣ ΑΞΙΑΣ ΤΩΝ ΚΥΚΛΟΦΟΡΙΑΚΩΝ ΣΤΟΙΧΕΙΩΝ</a:t>
            </a:r>
            <a:endParaRPr lang="en-US" sz="4000" smtClean="0"/>
          </a:p>
        </p:txBody>
      </p:sp>
      <p:sp>
        <p:nvSpPr>
          <p:cNvPr id="15363" name="Rectangle 3"/>
          <p:cNvSpPr>
            <a:spLocks noGrp="1" noRot="1" noChangeArrowheads="1"/>
          </p:cNvSpPr>
          <p:nvPr>
            <p:ph idx="1"/>
          </p:nvPr>
        </p:nvSpPr>
        <p:spPr/>
        <p:txBody>
          <a:bodyPr/>
          <a:lstStyle/>
          <a:p>
            <a:pPr eaLnBrk="1" hangingPunct="1">
              <a:defRPr/>
            </a:pPr>
            <a:r>
              <a:rPr lang="el-GR" smtClean="0"/>
              <a:t>ΤΥΧΟΝ ΜΕΙΩΣΗ ΤΗΣ ΠΡΑΓΜΑΤΙΚΗΣ ΑΞΙΑΣ ΤΩΝ ΚΥΚΛΟΦΟΡΙΑΚΩΝ ΣΤΟΙΧΕΙΩΝ ΣΕ ΣΧΕΣΗ ΜΕ ΤΗΝ ΑΞΙΑ ΚΤΗΣΕΩΣ ΤΟΥΣ, ΘΑ ΕΧΕΙ ΣΑΝ ΑΠΟΤΕΛΕΣΜΑ ΤΗ ΜΕΙΩΣΗ ΤΩΝ ΚΕΦΑΛΑΙΩΝ ΚΙΝΗΣΕΩΣ .</a:t>
            </a: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rrowheads="1"/>
          </p:cNvSpPr>
          <p:nvPr>
            <p:ph type="title"/>
          </p:nvPr>
        </p:nvSpPr>
        <p:spPr/>
        <p:txBody>
          <a:bodyPr/>
          <a:lstStyle/>
          <a:p>
            <a:pPr eaLnBrk="1" hangingPunct="1">
              <a:defRPr/>
            </a:pPr>
            <a:r>
              <a:rPr lang="el-GR" smtClean="0"/>
              <a:t>9) ΕΠΙΧΕΙΡΗΜΑΤΙΚΟΣ ΚΥΚΛΟΣ</a:t>
            </a:r>
            <a:endParaRPr lang="en-US" smtClean="0"/>
          </a:p>
        </p:txBody>
      </p:sp>
      <p:sp>
        <p:nvSpPr>
          <p:cNvPr id="16387" name="Rectangle 3"/>
          <p:cNvSpPr>
            <a:spLocks noGrp="1" noRot="1" noChangeArrowheads="1"/>
          </p:cNvSpPr>
          <p:nvPr>
            <p:ph idx="1"/>
          </p:nvPr>
        </p:nvSpPr>
        <p:spPr/>
        <p:txBody>
          <a:bodyPr/>
          <a:lstStyle/>
          <a:p>
            <a:pPr eaLnBrk="1" hangingPunct="1">
              <a:lnSpc>
                <a:spcPct val="90000"/>
              </a:lnSpc>
              <a:defRPr/>
            </a:pPr>
            <a:r>
              <a:rPr lang="el-GR" dirty="0" smtClean="0"/>
              <a:t>ΣΕ ΠΕΡΙΟΔΟΥΣ ΟΙΚΟΝΟΜΙΚΗΣ ΕΥΗΜΕΡΙΑΣ Η ΕΠΙΧΕΙΡΗΜΑΤΙΚΗ ΔΡΑΣΤΗΡΙΟΤΗΤΑ ΕΠΕΚΤΕΙΝΕΤΑΙ ΚΑΙ ΕΠΙΚΡΑΤΕΙ Η ΤΑΣΗ ΑΠΌ ΜΕΡΟΥΣ ΤΩΝ ΕΠΙΧΕΙΡΗΣΕΩΝ ΝΑ ΚΑΝΟΥΝ ΑΠΟΘΕΜΑΤΟΠΟΙΗΣΕΙΣ ΜΕΓΑΛΥΤΕΡΕΣ ΑΠΌ ΟΣΕΣ ΑΠΑΙΤΟΥΝ ΟΙ ΑΝΑΓΚΕΣ ΤΟΥΣ ΜΕ ΣΚΟΠΟ ΝΑ ΕΚΜΕΤΑΛΛΕΥΤΟΥΝ ΤΥΧΟΝ ΔΙΑΚΥΜΑΝΣΕΙΣ ΤΙΜΩΝ</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p:txBody>
          <a:bodyPr/>
          <a:lstStyle/>
          <a:p>
            <a:pPr eaLnBrk="1" hangingPunct="1">
              <a:defRPr/>
            </a:pPr>
            <a:r>
              <a:rPr lang="el-GR" dirty="0" smtClean="0"/>
              <a:t>10) ΠΛΗΘΩΡΙΣΜΟΣ</a:t>
            </a:r>
            <a:endParaRPr lang="en-US" dirty="0" smtClean="0"/>
          </a:p>
        </p:txBody>
      </p:sp>
      <p:sp>
        <p:nvSpPr>
          <p:cNvPr id="17411" name="Rectangle 3"/>
          <p:cNvSpPr>
            <a:spLocks noGrp="1" noRot="1" noChangeArrowheads="1"/>
          </p:cNvSpPr>
          <p:nvPr>
            <p:ph idx="1"/>
          </p:nvPr>
        </p:nvSpPr>
        <p:spPr/>
        <p:txBody>
          <a:bodyPr/>
          <a:lstStyle/>
          <a:p>
            <a:pPr eaLnBrk="1" hangingPunct="1">
              <a:defRPr/>
            </a:pPr>
            <a:r>
              <a:rPr lang="el-GR" sz="2800" dirty="0" smtClean="0"/>
              <a:t>Ο ΥΨΗΛΟΣ ΠΛΗΘΩΡΙΣΜΟΣ ΕΧΕΙ ΕΠΙΔΡΑΣΗ ΣΤΟ ΑΠΑΙΤΟΥΜΕΝΟ ΥΨΟΣ ΚΕΦΑΛΑΙΩΝ ΚΙΝΗΣΕΩΣ ΜΙΑΣ ΕΠΙΧΕΙΡΗΣΗΣ ΔΙΟΤΙ ΟΔΗΓΕΙ ΣΕ ΑΝΟΔΟ ΕΠΙΤΟΚΙΩΝ ΚΑΙ ΑΥΞΗΣΗ ΤΟΥ ΚΟΣΤΟΥΣ ΔΑΝΕΙΣΜΟΥ.</a:t>
            </a:r>
          </a:p>
          <a:p>
            <a:pPr eaLnBrk="1" hangingPunct="1">
              <a:defRPr/>
            </a:pPr>
            <a:r>
              <a:rPr lang="el-GR" sz="2800" dirty="0" smtClean="0"/>
              <a:t>ΤΟ ΓΕΓΟΝΟΣ ΑΥΤΌ ΑΥΞΑΝΕΙ ΤΟ ΚΟΣΤΟΣ ΤΩΝ ΚΕΦΑΛΑΙΩΝ ΠΟΥ ΔΕΣΜΕΥΟΝΤΑΙ ΣΕ ΑΠΟΘΕΜΑΤΑ ΚΑΙ ΑΠΑΙΤΗΣΕΙΣ.</a:t>
            </a:r>
            <a:endParaRPr lang="en-US" sz="2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rrowheads="1"/>
          </p:cNvSpPr>
          <p:nvPr>
            <p:ph type="title"/>
          </p:nvPr>
        </p:nvSpPr>
        <p:spPr/>
        <p:txBody>
          <a:bodyPr/>
          <a:lstStyle/>
          <a:p>
            <a:pPr eaLnBrk="1" hangingPunct="1">
              <a:defRPr/>
            </a:pPr>
            <a:r>
              <a:rPr lang="el-GR" smtClean="0"/>
              <a:t>11|) ΜΕΡΙΣΜΑΤΙΚΗ ΠΟΛΙΤΙΚΗ</a:t>
            </a:r>
            <a:endParaRPr lang="en-US" smtClean="0"/>
          </a:p>
        </p:txBody>
      </p:sp>
      <p:sp>
        <p:nvSpPr>
          <p:cNvPr id="18435" name="Rectangle 3"/>
          <p:cNvSpPr>
            <a:spLocks noGrp="1" noRot="1" noChangeArrowheads="1"/>
          </p:cNvSpPr>
          <p:nvPr>
            <p:ph idx="1"/>
          </p:nvPr>
        </p:nvSpPr>
        <p:spPr/>
        <p:txBody>
          <a:bodyPr/>
          <a:lstStyle/>
          <a:p>
            <a:pPr eaLnBrk="1" hangingPunct="1">
              <a:defRPr/>
            </a:pPr>
            <a:r>
              <a:rPr lang="el-GR" smtClean="0"/>
              <a:t>Η ΕΚΑΣΤΟΤΕ ΜΕΡΙΣΜΑΤΙΚΗ ΠΟΛΙΤΙΚΗ ΜΠΟΡΕΙ ΝΑ ΕΠΗΡΕΑΣΕΙ ΤΟ ΥΨΟΣ ΤΩΝ ΑΠΑΙΤΟΥΜΕΝΩΝ ΚΕΦΑΛΑΙΩΝ ΚΙΝΗΣΕΩΣ ΜΙΑΣ ΕΠΙΧΕΙΡΗΣΗΣ ΌΠΩΣ ΕΠΙΣΗΣ ΜΠΟΡΕΙ ΝΑ ΣΥΜΒΑΛΕΙ ΤΟ ΑΝΤΙΣΤΡΟΦΟ.</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title"/>
          </p:nvPr>
        </p:nvSpPr>
        <p:spPr/>
        <p:txBody>
          <a:bodyPr/>
          <a:lstStyle/>
          <a:p>
            <a:pPr eaLnBrk="1" hangingPunct="1">
              <a:defRPr/>
            </a:pPr>
            <a:r>
              <a:rPr lang="el-GR" sz="4000" smtClean="0"/>
              <a:t>ΕΠΑΡΚΕΙΑ ΚΕΦΑΛΑΙΟΥ ΚΙΝΗΣΕΩΣ</a:t>
            </a:r>
            <a:endParaRPr lang="en-US" sz="4000" smtClean="0"/>
          </a:p>
        </p:txBody>
      </p:sp>
      <p:sp>
        <p:nvSpPr>
          <p:cNvPr id="19459" name="Rectangle 3"/>
          <p:cNvSpPr>
            <a:spLocks noGrp="1" noRot="1" noChangeArrowheads="1"/>
          </p:cNvSpPr>
          <p:nvPr>
            <p:ph idx="1"/>
          </p:nvPr>
        </p:nvSpPr>
        <p:spPr/>
        <p:txBody>
          <a:bodyPr/>
          <a:lstStyle/>
          <a:p>
            <a:pPr eaLnBrk="1" hangingPunct="1">
              <a:defRPr/>
            </a:pPr>
            <a:r>
              <a:rPr lang="el-GR" sz="2800" dirty="0" smtClean="0"/>
              <a:t>ΤΟ ΜΕΓΕΘΟΣ ΤΟΥ ΚΕΦΑΛΑΙΟΥ ΚΙΝΗΣΗΣ ΠΟΥ ΔΙΑΘΕΤΕΙ Η ΚΆΘΕ ΕΠΙΧΕΙΡΗΣΗ ΠΡΕΠΕΙ ΝΑ ΕΊΝΑΙ ΕΠΑΡΚΕΣ ΏΣΤΕ ΝΑ ΕΊΝΑΙ ΣΕ ΘΕΣΗ ΝΑ ΔΙΕΞΑΓΕΙ ΤΙΣ ΕΡΓΑΣΙΕΣ ΤΗΣ ΚΑΤΆ ΤΟΝ ΠΛΕΟΝ ΣΥΜΦΕΡΟΝΤΑ ΤΡΟΠΟ ΧΩΡΙΣ ΟΙΚΟΝΟΜΙΚΕΣ ΔΥΣΚΟΛΙΕΣ ΚΑΙ ΝΑ ΜΠΟΡΕΙ ΝΑ ΑΝΤΙΜΕΤΩΠΙΖΕΙ ΔΥΣΚΟΛΕΣ ΚΑΤΑΣΤΑΣΕΙΣ  ΧΩΡΙΣ ΚΙΝΔΥΝΟ ΝΑ ΟΔΗΓΗΘΕΙ ΣΕ ΟΙΚΟΝΟΜΙΚΗ ΚΑΤΑΣΡΟΦΗ.</a:t>
            </a:r>
            <a:endParaRPr lang="en-US" sz="2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p:txBody>
          <a:bodyPr/>
          <a:lstStyle/>
          <a:p>
            <a:pPr eaLnBrk="1" hangingPunct="1">
              <a:defRPr/>
            </a:pPr>
            <a:endParaRPr lang="el-GR" smtClean="0"/>
          </a:p>
        </p:txBody>
      </p:sp>
      <p:sp>
        <p:nvSpPr>
          <p:cNvPr id="20483" name="Rectangle 3"/>
          <p:cNvSpPr>
            <a:spLocks noGrp="1" noRot="1" noChangeArrowheads="1"/>
          </p:cNvSpPr>
          <p:nvPr>
            <p:ph idx="1"/>
          </p:nvPr>
        </p:nvSpPr>
        <p:spPr/>
        <p:txBody>
          <a:bodyPr/>
          <a:lstStyle/>
          <a:p>
            <a:pPr marL="609600" indent="-609600" eaLnBrk="1" hangingPunct="1">
              <a:defRPr/>
            </a:pPr>
            <a:r>
              <a:rPr lang="el-GR" sz="2800" dirty="0" smtClean="0"/>
              <a:t>ΑΝΑΛΥΤΙΚΟΤΕΡΑ Η ΕΠΑΡΚΕΙΑ ΤΟΥ ΚΕΦΑΛΑΙΟΥ ΚΙΝΗΣΗΣ :</a:t>
            </a:r>
          </a:p>
          <a:p>
            <a:pPr marL="609600" indent="-609600" eaLnBrk="1" hangingPunct="1">
              <a:buFont typeface="Wingdings" pitchFamily="2" charset="2"/>
              <a:buAutoNum type="arabicPeriod"/>
              <a:defRPr/>
            </a:pPr>
            <a:r>
              <a:rPr lang="el-GR" sz="2800" dirty="0" smtClean="0"/>
              <a:t>ΠΡΟΣΤΑΤΕΥΕΙ ΤΗΝ ΕΠΙΧΕΙΡΗΣΗ ΑΠΌ ΕΝΔΕΧΟΜΕΝΗ ΣΥΡΡΙΚΝΩΣΗ ΤΗΣ ΑΞΙΑΣ ΤΩΝ ΚΥΚΛΟΦΟΡΙΑΚΩΝ ΣΤΟΙΧΕΙΩΝ ΤΗΣ.</a:t>
            </a:r>
          </a:p>
          <a:p>
            <a:pPr marL="609600" indent="-609600" eaLnBrk="1" hangingPunct="1">
              <a:buFont typeface="Wingdings" pitchFamily="2" charset="2"/>
              <a:buAutoNum type="arabicPeriod"/>
              <a:defRPr/>
            </a:pPr>
            <a:r>
              <a:rPr lang="el-GR" sz="2800" dirty="0" smtClean="0"/>
              <a:t>ΚΑΘΙΣΤΑ ΔΥΝΑΤΗ ΤΗΝ ΑΜΕΣΗ ΕΞΟΦΛΗΣΗ ΟΛΩΝ ΤΩΝ ΤΡΕΧΟΥΣΩΝ ΥΠΟΧΡΕΩΣΕΩΝ ΚΑΙ ΕΠΙΤΡΕΠΕΙ ΣΤΗΝ ΕΠΙΧΕΙΡΗΣΗ ΝΑ ΕΠΙΤΥΧΕΙ ΣΗΜΑΝΤΙΚΕΣ ΕΚΠΤΩΣΕΙΣ.</a:t>
            </a:r>
            <a:endParaRPr lang="en-US"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pPr eaLnBrk="1" hangingPunct="1">
              <a:defRPr/>
            </a:pPr>
            <a:r>
              <a:rPr lang="el-GR" smtClean="0"/>
              <a:t>ΚΑΘΑΡΟ ΚΕΦΑΛΑΙΟ ΚΙΝΗΣΗΣ</a:t>
            </a:r>
            <a:endParaRPr lang="en-US" smtClean="0"/>
          </a:p>
        </p:txBody>
      </p:sp>
      <p:sp>
        <p:nvSpPr>
          <p:cNvPr id="3075" name="Rectangle 3"/>
          <p:cNvSpPr>
            <a:spLocks noGrp="1" noRot="1" noChangeArrowheads="1"/>
          </p:cNvSpPr>
          <p:nvPr>
            <p:ph idx="1"/>
          </p:nvPr>
        </p:nvSpPr>
        <p:spPr/>
        <p:txBody>
          <a:bodyPr/>
          <a:lstStyle/>
          <a:p>
            <a:pPr eaLnBrk="1" hangingPunct="1">
              <a:defRPr/>
            </a:pPr>
            <a:r>
              <a:rPr lang="el-GR" smtClean="0"/>
              <a:t>Α) ΤΟ ΚΚΚ ΕΊΝΑΙ ΤΟ ΠΛΕΟΝΑΣΜΑ ΤΩΝ ΚΥΚΛΟΦΟΡΙΑΚΩΝ ΣΤΟΙΧΕΙΩΝ ΜΙΑΣ ΕΠΙΧΕΙΡΗΣΗΣ ΣΕ ΣΧΕΣΗ ΜΕ ΤΙΣ ΤΡΕΧΟΥΣΕΣ Η Β.Υ  ΚΑΙ ΑΠΟΤΕΛΕΙΤΑΙ ΑΠΌ ΤΑ ΚΥΚΛΟΦΟΡΙΑΚΑ ΣΤΟΙΧΕΙΑ ΠΟΥ ΠΑΡΕΧΟΝΤΑΙ ΣΤΗΝ ΕΠΙΧΕΙΡΗΣΗ ΑΠΌ ΤΟΥΣ ΦΟΡΕΙΣ Της ΚΑΙ ΤΟΥΣ ΜΑΚΡΟΧΡΟΝΙΟΥΣ ΠΙΣΤΩΤΕΣ </a:t>
            </a:r>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rrowheads="1"/>
          </p:cNvSpPr>
          <p:nvPr>
            <p:ph type="title"/>
          </p:nvPr>
        </p:nvSpPr>
        <p:spPr/>
        <p:txBody>
          <a:bodyPr/>
          <a:lstStyle/>
          <a:p>
            <a:pPr eaLnBrk="1" hangingPunct="1">
              <a:defRPr/>
            </a:pPr>
            <a:endParaRPr lang="el-GR" smtClean="0"/>
          </a:p>
        </p:txBody>
      </p:sp>
      <p:sp>
        <p:nvSpPr>
          <p:cNvPr id="21507" name="Rectangle 3"/>
          <p:cNvSpPr>
            <a:spLocks noGrp="1" noRot="1" noChangeArrowheads="1"/>
          </p:cNvSpPr>
          <p:nvPr>
            <p:ph idx="1"/>
          </p:nvPr>
        </p:nvSpPr>
        <p:spPr/>
        <p:txBody>
          <a:bodyPr/>
          <a:lstStyle/>
          <a:p>
            <a:pPr eaLnBrk="1" hangingPunct="1">
              <a:defRPr/>
            </a:pPr>
            <a:r>
              <a:rPr lang="el-GR" smtClean="0"/>
              <a:t>3. ΣΥΝΤΕΛΕΙ ΚΑΤΆ ΤΟΝ ΚΑΛΥΤΕΡΟ ΔΥΝΑΤΟ ΤΡΟΠΟ ΣΤΗ ΔΙΑΤΗΡΗΣΗ ΤΗΣ ΠΙΣΤΟΛΗΠΤΙΚΗΣ ΙΚΑΝΟΤΗΤΑΣ ΤΗΣ ΕΠΙΧΕΙΡΗΣΕΩΣ ΚΑΙ ΤΗΣ ΠΑΡΕΧΕΙ ΤΗ ΔΥΝΑΤΟΤΗΤΑ ΝΑ ΑΝΤΙΜΕΤΩΠΙΖΕΙ  ΔΥΣΚΟΛΕΣ ΚΑΤΑΣΤΑΣΕΙΣ.</a:t>
            </a:r>
          </a:p>
          <a:p>
            <a:pPr eaLnBrk="1" hangingPunct="1">
              <a:defRPr/>
            </a:pPr>
            <a:endParaRPr lang="el-GR" smtClean="0"/>
          </a:p>
          <a:p>
            <a:pPr eaLnBrk="1" hangingPunct="1">
              <a:defRPr/>
            </a:pP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pPr eaLnBrk="1" hangingPunct="1">
              <a:defRPr/>
            </a:pPr>
            <a:endParaRPr lang="el-GR" smtClean="0"/>
          </a:p>
        </p:txBody>
      </p:sp>
      <p:sp>
        <p:nvSpPr>
          <p:cNvPr id="22531" name="Rectangle 3"/>
          <p:cNvSpPr>
            <a:spLocks noGrp="1" noRot="1" noChangeArrowheads="1"/>
          </p:cNvSpPr>
          <p:nvPr>
            <p:ph idx="1"/>
          </p:nvPr>
        </p:nvSpPr>
        <p:spPr/>
        <p:txBody>
          <a:bodyPr/>
          <a:lstStyle/>
          <a:p>
            <a:pPr eaLnBrk="1" hangingPunct="1">
              <a:defRPr/>
            </a:pPr>
            <a:r>
              <a:rPr lang="el-GR" smtClean="0"/>
              <a:t>4. ΕΠΙΤΡΕΠΕΙ ΤΗ ΔΙΑΤΗΡΗΣΗ ΕΝΌΣ ΙΚΑΝΟΠΟΙΗΤΙΚΟΥ ΕΠΙΠΕΔΟΥ ΑΠΟΘΕΜΑΤΩΝ ΤΟ ΟΠΟΙΟ ΚΑΘΙΣΤΑ ΙΚΑΝΗ ΤΗΝ ΕΠΙΧΕΙΡΗΣΗ ΝΑ ΑΝΤΑΠΟΚΡΙΝΕΤΑΙ ΣΤΗΝ ΕΚΑΣΤΟΤΕ ΥΠΑΡΧΟΥΣΑ ΖΗΤΗΣΗ ΠΡΟΙΟΝΤΩΝ ΤΗΣ.</a:t>
            </a:r>
            <a:endParaRPr lang="en-US"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p:txBody>
          <a:bodyPr/>
          <a:lstStyle/>
          <a:p>
            <a:pPr eaLnBrk="1" hangingPunct="1">
              <a:defRPr/>
            </a:pPr>
            <a:endParaRPr lang="el-GR" smtClean="0"/>
          </a:p>
        </p:txBody>
      </p:sp>
      <p:sp>
        <p:nvSpPr>
          <p:cNvPr id="27651" name="Rectangle 3"/>
          <p:cNvSpPr>
            <a:spLocks noGrp="1" noRot="1" noChangeArrowheads="1"/>
          </p:cNvSpPr>
          <p:nvPr>
            <p:ph idx="1"/>
          </p:nvPr>
        </p:nvSpPr>
        <p:spPr/>
        <p:txBody>
          <a:bodyPr/>
          <a:lstStyle/>
          <a:p>
            <a:pPr eaLnBrk="1" hangingPunct="1">
              <a:lnSpc>
                <a:spcPct val="80000"/>
              </a:lnSpc>
              <a:defRPr/>
            </a:pPr>
            <a:r>
              <a:rPr lang="el-GR" sz="2800" smtClean="0"/>
              <a:t>5. ΚΑΘΙΣΤΑ ΤΗΝ ΕΠΙΧΕΙΡΗΣΗ ΙΚΑΝΗ ΝΑ ΕΠΕΚΤΕΙΝΕΙ ΤΟΥΣ ΕΥΝΟΙΚΟΥΣ ΟΡΟΥΣ ΠΙΣΤΩΣΕΩΝ ΠΡΟΣ ΤΟΥΣ ΠΕΛΑΤΕΣ ΤΗΣ ΑΥΞΑΝΟΝΤΑΣ ΕΤΣΙ ΤΙΣ ΠΩΛΗΣΕΙΣ ΤΩΝ ΠΡΟΙΟΝΤΩΝ ΤΗΣ.</a:t>
            </a:r>
          </a:p>
          <a:p>
            <a:pPr eaLnBrk="1" hangingPunct="1">
              <a:lnSpc>
                <a:spcPct val="80000"/>
              </a:lnSpc>
              <a:defRPr/>
            </a:pPr>
            <a:r>
              <a:rPr lang="el-GR" sz="2800" smtClean="0"/>
              <a:t>6. ΕΠΙΤΡΕΠΕΙ ΣΤΗΝ ΕΠΙΧΕΙΡΗΣΗ ΝΑ ΔΙΕΞΑΓΕΙ ΤΙΣ ΕΡΓΑΣΙΕΣ ΤΗΣ ΠΙΟ ΑΠΟΤΕΛΕΣΜΑΤΙΚΑ ΚΑΙ ΧΩΡΙΣ ΚΑΘΥΣΤΕΡΗΣΕΙΣ ΣΤΗΝ ΑΠΟΚΤΗΣΗ Α ΥΛΩΝ ΣΕ ΠΕΡΙΠΤΩΣΗ ΠΟΥ ΥΠΑΡΧΟΥΝ ΔΥΣΚΟΛΙΕΣ ΣΤΗΝ ΧΟΡΗΓΗΣΗ ΠΙΣΤΩΤΙΚΩΝ ΔΙΕΥΚΟΛΗΣΕΩΝ ΑΠΌ ΜΕΡΟΥΣ ΤΩΝ ΠΡΟΜΗΘΕΥΤΩΝ.</a:t>
            </a:r>
            <a:endParaRPr lang="en-US" sz="28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pPr eaLnBrk="1" hangingPunct="1">
              <a:defRPr/>
            </a:pPr>
            <a:endParaRPr lang="el-GR" smtClean="0"/>
          </a:p>
        </p:txBody>
      </p:sp>
      <p:sp>
        <p:nvSpPr>
          <p:cNvPr id="28675" name="Rectangle 3"/>
          <p:cNvSpPr>
            <a:spLocks noGrp="1" noRot="1" noChangeArrowheads="1"/>
          </p:cNvSpPr>
          <p:nvPr>
            <p:ph idx="1"/>
          </p:nvPr>
        </p:nvSpPr>
        <p:spPr/>
        <p:txBody>
          <a:bodyPr/>
          <a:lstStyle/>
          <a:p>
            <a:pPr eaLnBrk="1" hangingPunct="1">
              <a:defRPr/>
            </a:pPr>
            <a:r>
              <a:rPr lang="el-GR" smtClean="0"/>
              <a:t>7. ΕΠΙΤΡΕΠΕΙ ΣΤΗΝ ΕΠΙΧΕΙΡΗΣΗ ΝΑ ΕΊΝΑΙ ΣΕ ΘΕΣΗ ΝΑ ΑΝΤΙΜΕΤΩΠΙΖΕΙ ΠΕΡΙΟΔΟΥΣ ΥΦΕΣΕΩΣ</a:t>
            </a:r>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normAutofit fontScale="90000"/>
          </a:bodyPr>
          <a:lstStyle/>
          <a:p>
            <a:pPr eaLnBrk="1" hangingPunct="1">
              <a:defRPr/>
            </a:pPr>
            <a:r>
              <a:rPr lang="el-GR" sz="4000" smtClean="0"/>
              <a:t>ΣΥΝΟΛΙΚΟ Η ΜΙΚΤΟ ΚΕΦΑΛΑΙΟ ΚΙΝΗΣΗΣ</a:t>
            </a:r>
            <a:endParaRPr lang="en-US" sz="4000" smtClean="0"/>
          </a:p>
        </p:txBody>
      </p:sp>
      <p:sp>
        <p:nvSpPr>
          <p:cNvPr id="4099" name="Rectangle 3"/>
          <p:cNvSpPr>
            <a:spLocks noGrp="1" noRot="1" noChangeArrowheads="1"/>
          </p:cNvSpPr>
          <p:nvPr>
            <p:ph idx="1"/>
          </p:nvPr>
        </p:nvSpPr>
        <p:spPr/>
        <p:txBody>
          <a:bodyPr/>
          <a:lstStyle/>
          <a:p>
            <a:pPr eaLnBrk="1" hangingPunct="1">
              <a:defRPr/>
            </a:pPr>
            <a:r>
              <a:rPr lang="el-GR" dirty="0" smtClean="0"/>
              <a:t>Β) ΤΟ ΚΚ ΜΙΑΣ ΕΠΙΧΕΙΡΗΣΗΣ ΕΊΝΑΙ ΙΣΟ ΜΕ ΤΟ ΣΥΝΟΛΟ ΤΩΝ ΚΥΚΛΟΦΟΡΙΑΚΩΝ Της ΣΤΟΙΧΕΙΩΝ (ΚΥΚΛΟΦΟΡΟΥΝ +ΔΙΑΘΕΣΙΜΟ) ΚΑΙ ΟΝΟΜΑΖΕΤΑΙ ΣΥΝΟΛΙΚΟ Η ΜΙΚΤΟ ΚΕΦΑΛΑΙΟ ΚΙΝΗΣΗΣ</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eaLnBrk="1" hangingPunct="1">
              <a:defRPr/>
            </a:pPr>
            <a:endParaRPr lang="el-GR" smtClean="0"/>
          </a:p>
        </p:txBody>
      </p:sp>
      <p:sp>
        <p:nvSpPr>
          <p:cNvPr id="5123" name="Rectangle 3"/>
          <p:cNvSpPr>
            <a:spLocks noGrp="1" noRot="1" noChangeArrowheads="1"/>
          </p:cNvSpPr>
          <p:nvPr>
            <p:ph idx="1"/>
          </p:nvPr>
        </p:nvSpPr>
        <p:spPr/>
        <p:txBody>
          <a:bodyPr/>
          <a:lstStyle/>
          <a:p>
            <a:pPr eaLnBrk="1" hangingPunct="1">
              <a:lnSpc>
                <a:spcPct val="90000"/>
              </a:lnSpc>
              <a:defRPr/>
            </a:pPr>
            <a:r>
              <a:rPr lang="el-GR" smtClean="0"/>
              <a:t>ΣΥΜΠΕΡΑΣΜΑΤΙΚΑ ΟΙ ΠΗΓΕΣ ΚΕΦΑΛΑΙΟΥ ΚΙΝΗΣΗΣ ΕΊΝΑΙ ΟΙ ΑΚΟΛΟΥΘΕΣ:</a:t>
            </a:r>
          </a:p>
          <a:p>
            <a:pPr eaLnBrk="1" hangingPunct="1">
              <a:lnSpc>
                <a:spcPct val="90000"/>
              </a:lnSpc>
              <a:defRPr/>
            </a:pPr>
            <a:r>
              <a:rPr lang="el-GR" smtClean="0"/>
              <a:t>Α) ΟΙ ΠΩΛΗΣΕΙΣ ΚΑΙ ΤΑ ΔΙΑΦΟΡΑ ΑΛΛΑ ΕΣΟΔΑ ΠΟΥ ΠΡΟΕΡΧΟΝΤΑΙ ΑΠΌ ΤΗ ΔΡΑΣΤΗΡΙΟΤΗΤΑ  Της ΕΠΙΧΕΙΡΗΣΗΣ ΚΑΙ ΤΑ ΟΠΟΙΑ ΑΥΞΑΝΟΥΝ ΤΑ ΡΕΥΣΤΑ Της ΔΙΑΘΕΣΙΜΑ Η ΤΙΣ ΑΠΑΙΤΗΣΕΙΣ Της Η ΚΑΙ ΤΑ ΔΥΟ </a:t>
            </a:r>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endParaRPr lang="el-GR" smtClean="0"/>
          </a:p>
        </p:txBody>
      </p:sp>
      <p:sp>
        <p:nvSpPr>
          <p:cNvPr id="6147" name="Rectangle 3"/>
          <p:cNvSpPr>
            <a:spLocks noGrp="1" noRot="1" noChangeArrowheads="1"/>
          </p:cNvSpPr>
          <p:nvPr>
            <p:ph idx="1"/>
          </p:nvPr>
        </p:nvSpPr>
        <p:spPr/>
        <p:txBody>
          <a:bodyPr/>
          <a:lstStyle/>
          <a:p>
            <a:pPr eaLnBrk="1" hangingPunct="1">
              <a:lnSpc>
                <a:spcPct val="90000"/>
              </a:lnSpc>
              <a:defRPr/>
            </a:pPr>
            <a:r>
              <a:rPr lang="el-GR" dirty="0" smtClean="0"/>
              <a:t>Β) ΤΑ ΚΕΡΔΗ ΚΕΦΑΛΑΙΟΥ ΑΠΌ ΤΗΝ ΠΩΛΗΣΗ ΧΡΕΩΓΡΑΦΩΝ</a:t>
            </a:r>
          </a:p>
          <a:p>
            <a:pPr eaLnBrk="1" hangingPunct="1">
              <a:lnSpc>
                <a:spcPct val="90000"/>
              </a:lnSpc>
              <a:defRPr/>
            </a:pPr>
            <a:r>
              <a:rPr lang="el-GR" dirty="0" smtClean="0"/>
              <a:t>Γ) ΟΙ ΠΩΛΗΣΕΙΣ ΠΑΓΙΩΝ ΠΕΡΟΥΣΙΑΚΩΝ ΣΤΟΙΧΕΙΩΝ Η ΑΛΛΩΝ ΠΡΟΣΩΠΙΚΩΝ ΕΠΕΝΔΥΣΕΩΝ</a:t>
            </a:r>
          </a:p>
          <a:p>
            <a:pPr eaLnBrk="1" hangingPunct="1">
              <a:lnSpc>
                <a:spcPct val="90000"/>
              </a:lnSpc>
              <a:defRPr/>
            </a:pPr>
            <a:r>
              <a:rPr lang="el-GR" dirty="0" smtClean="0"/>
              <a:t>Δ) Η ΑΥΞΗΣΗ ΚΕΦΑΛΑΙΟΥ ΜΕ ΕΚΔΟΣΗ ΝΕΩΝ ΜΕΤΟΧΩΝ ΚΑΙ Η ΠΡΟΣΩΡΙΝΗ ΣΤΟ ΜΑΚΡΟΧΡΟΝΙΟ ΔΑΝΕΙΣΜΟ ΜΕ ΕΚΔΟΣΗ ΤΙΤΛΩΝ ΟΜΟΛΟΓΙΑΚΩΝ ΔΑΝΕΙΩΝ</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pPr eaLnBrk="1" hangingPunct="1">
              <a:defRPr/>
            </a:pPr>
            <a:endParaRPr lang="el-GR" smtClean="0"/>
          </a:p>
        </p:txBody>
      </p:sp>
      <p:sp>
        <p:nvSpPr>
          <p:cNvPr id="7171" name="Rectangle 3"/>
          <p:cNvSpPr>
            <a:spLocks noGrp="1" noRot="1" noChangeArrowheads="1"/>
          </p:cNvSpPr>
          <p:nvPr>
            <p:ph idx="1"/>
          </p:nvPr>
        </p:nvSpPr>
        <p:spPr/>
        <p:txBody>
          <a:bodyPr/>
          <a:lstStyle/>
          <a:p>
            <a:pPr eaLnBrk="1" hangingPunct="1">
              <a:defRPr/>
            </a:pPr>
            <a:r>
              <a:rPr lang="el-GR" dirty="0" smtClean="0"/>
              <a:t>Ε) ΟΙ ΒΡΑΧΥΧΡΟΝΙΕΣ ΤΡΑΠΕΖΙΚΕΣ ΠΙΣΤΩΣΕΙΣ</a:t>
            </a:r>
          </a:p>
          <a:p>
            <a:pPr eaLnBrk="1" hangingPunct="1">
              <a:defRPr/>
            </a:pPr>
            <a:r>
              <a:rPr lang="el-GR" dirty="0" smtClean="0"/>
              <a:t>ΣΤ) ΟΙ ΠΑΡΕΧΟΜΕΝΕΣ ΠΙΣΤΩΣΕΙΣ ΑΠΌ ΤΟΥΣ ΠΡΟΜΗΘΕΥΤΕΣ</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normAutofit fontScale="90000"/>
          </a:bodyPr>
          <a:lstStyle/>
          <a:p>
            <a:pPr eaLnBrk="1" hangingPunct="1">
              <a:defRPr/>
            </a:pPr>
            <a:r>
              <a:rPr lang="el-GR" sz="4000" smtClean="0"/>
              <a:t>ΚΥΡΙΟΤΕΡΟΙ ΠΑΡΑΓΟΝΤΕΣ ΠΟΥ ΠΡΟΣΔΙΟΡΙΖΟΥΝ ΤΙΣ ΑΝΑΓΚΕΣ ΣΕ ΚΕΦΑΛΑΙΑ ΚΙΝΗΣΗΣ</a:t>
            </a:r>
            <a:endParaRPr lang="en-US" sz="4000" smtClean="0"/>
          </a:p>
        </p:txBody>
      </p:sp>
      <p:sp>
        <p:nvSpPr>
          <p:cNvPr id="8195" name="Rectangle 3"/>
          <p:cNvSpPr>
            <a:spLocks noGrp="1" noRot="1" noChangeArrowheads="1"/>
          </p:cNvSpPr>
          <p:nvPr>
            <p:ph idx="1"/>
          </p:nvPr>
        </p:nvSpPr>
        <p:spPr/>
        <p:txBody>
          <a:bodyPr/>
          <a:lstStyle/>
          <a:p>
            <a:pPr eaLnBrk="1" hangingPunct="1">
              <a:defRPr/>
            </a:pPr>
            <a:r>
              <a:rPr lang="el-GR" smtClean="0"/>
              <a:t>1) ΤΟ ΕΙΔΟΣ ΚΑΙ Η ΦΥΣΗ ΤΩΝ ΕΡΓΑΣΙΩΝ ΤΗΣ ΕΠΙΧΕΙΡΗΣΗΣ.</a:t>
            </a:r>
          </a:p>
          <a:p>
            <a:pPr eaLnBrk="1" hangingPunct="1">
              <a:defRPr/>
            </a:pPr>
            <a:r>
              <a:rPr lang="el-GR" smtClean="0"/>
              <a:t>Π.Χ ΟΙ ΑΝΑΓΚΕΣ ΜΙΑΣ ΒΙΟΜΗΧΑΝΙΚΗΣ ΕΠΙΧΕΙΡΗΣΗΣ ΣΕ ΚΕΦΑΛΑΙΑ ΚΙΝΗΣΗΣ ΕΊΝΑΙ ΑΥΞΗΜΕΝΕΣ ΛΟΓΩ ΌΤΙ ΧΡΕΑΖΟΝΤΑΙ ΜΕΓΑΛΑ ΠΟΣΑ ΓΙΑ ΑΠΟΘΕΜΑΤΑ  ΚΑΙ ΧΡΗΜΑΤΟΔΟΤΗΣΗ ΤΩΝ ΠΩΛΗΣΕΩΝ </a:t>
            </a:r>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rrowheads="1"/>
          </p:cNvSpPr>
          <p:nvPr>
            <p:ph type="title"/>
          </p:nvPr>
        </p:nvSpPr>
        <p:spPr/>
        <p:txBody>
          <a:bodyPr/>
          <a:lstStyle/>
          <a:p>
            <a:pPr eaLnBrk="1" hangingPunct="1">
              <a:defRPr/>
            </a:pPr>
            <a:r>
              <a:rPr lang="el-GR" smtClean="0"/>
              <a:t>2) ΠΑΡΑΓΩΓΙΚΗ ΔΙΑΔΙΚΑΣΙΑ</a:t>
            </a:r>
            <a:endParaRPr lang="en-US" smtClean="0"/>
          </a:p>
        </p:txBody>
      </p:sp>
      <p:sp>
        <p:nvSpPr>
          <p:cNvPr id="9219" name="Rectangle 3"/>
          <p:cNvSpPr>
            <a:spLocks noGrp="1" noRot="1" noChangeArrowheads="1"/>
          </p:cNvSpPr>
          <p:nvPr>
            <p:ph idx="1"/>
          </p:nvPr>
        </p:nvSpPr>
        <p:spPr/>
        <p:txBody>
          <a:bodyPr/>
          <a:lstStyle/>
          <a:p>
            <a:pPr eaLnBrk="1" hangingPunct="1">
              <a:lnSpc>
                <a:spcPct val="90000"/>
              </a:lnSpc>
              <a:defRPr/>
            </a:pPr>
            <a:r>
              <a:rPr lang="el-GR" sz="2800" smtClean="0"/>
              <a:t>ΣΤΕΝΑ ΣΥΝΔΕΔΕΜΕΝΗ ΕΊΝΑΙ ΜΕ ΤΗΝ ΥΠΑΡΞΗ Η ΜΗ ΑΝΤΑΓΩΝΙΣΜΟΥ ΚΑΙ Η ΕΚΑΣΤΟΤΕ ΑΚΟΛΟΥΘΟΥΜΕΝΗ ΠΙΣΤΩΤΙΚΗ ΠΟΛΙΤΙΚΗ ΜΙΑΣ ΕΠΙΧΕΙΡΗΣΕΩΣ</a:t>
            </a:r>
          </a:p>
          <a:p>
            <a:pPr eaLnBrk="1" hangingPunct="1">
              <a:lnSpc>
                <a:spcPct val="90000"/>
              </a:lnSpc>
              <a:defRPr/>
            </a:pPr>
            <a:r>
              <a:rPr lang="el-GR" sz="2800" smtClean="0"/>
              <a:t>Π.χ ΤΟ ΑΠΑΙΤΟΥΜΕΝΟ ΥΨΟΣ ΚΕΦΑΛΑΙΩΝ ΚΙΝΗΣΗΣ ΕΊΝΑΙ ΑΝΑΛΟΓΟ ΜΕ ΤΟ ΧΡΟΝΟ ΠΟΥ ΑΠΑΙΤΕΙΤΑΙ ΑΠΌ ΤΗ ΣΤΙΓΜΗ ΠΟΥ ΑΠΟΚΤΩΝΤΑΙ ΟΙ Α ΥΛΕΣ , ΤΑ ΕΤΟΙΜΑ ΠΡΟΙΟΝΤΑ Η ΟΙ ΥΠΗΡΕΣΙΕΣ ΜΕΧΡΙ ΤΗΝ ΣΤΙΓΜΗ ΠΟΥ ΠΩΛΟΥΝΤΑΙ ΣΤΟΥΣ ΠΕΛΑΤΕΣ</a:t>
            </a:r>
            <a:endParaRPr lang="en-US"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rrowheads="1"/>
          </p:cNvSpPr>
          <p:nvPr>
            <p:ph type="title"/>
          </p:nvPr>
        </p:nvSpPr>
        <p:spPr/>
        <p:txBody>
          <a:bodyPr/>
          <a:lstStyle/>
          <a:p>
            <a:pPr eaLnBrk="1" hangingPunct="1">
              <a:defRPr/>
            </a:pPr>
            <a:r>
              <a:rPr lang="el-GR" sz="4000" smtClean="0"/>
              <a:t>3) Η ΕΠΕΚΤΑΣΗ ΤΟΥ ΚΥΚΛΟΥ ΕΡΓΑΣΙΩΝ</a:t>
            </a:r>
            <a:endParaRPr lang="en-US" sz="4000" smtClean="0"/>
          </a:p>
        </p:txBody>
      </p:sp>
      <p:sp>
        <p:nvSpPr>
          <p:cNvPr id="10243" name="Rectangle 3"/>
          <p:cNvSpPr>
            <a:spLocks noGrp="1" noRot="1" noChangeArrowheads="1"/>
          </p:cNvSpPr>
          <p:nvPr>
            <p:ph idx="1"/>
          </p:nvPr>
        </p:nvSpPr>
        <p:spPr/>
        <p:txBody>
          <a:bodyPr/>
          <a:lstStyle/>
          <a:p>
            <a:pPr eaLnBrk="1" hangingPunct="1">
              <a:defRPr/>
            </a:pPr>
            <a:r>
              <a:rPr lang="el-GR" smtClean="0"/>
              <a:t>Η ΑΥΞΗΣΗ ΤΟΥ Κ. Ε ΜΙΑΣ ΕΠΙΧΕΙΡΗΣΗΣ ΕΊΝΑΙ ΕΠΟΜΕΝΟ ΝΑ ΑΠΑΙΤΕΙ ΜΕΓΑΛΥΤΕΡΟ ΥΨΟΣ ΚΕΦΑΛΑΙΩΝ ΚΙΝΗΣΕΩΝ , ΠΡΟΚΕΙΜΕΝΟΥ ΝΑ ΜΠΟΡΕΙ ΑΥΤΉ ΝΑ ΔΙΕΥΚΟΛΥΝΕΙ τους ΠΕΛΑΤΕΣ ΤΗΣ ΚΑΙ ΝΑ ΣΥΝΕΧΙΖΕΙ ΑΠΡΟΣΚΟΠΤΑ ΤΗΝ ΠΑΡΑΓΩΓΙΚΗ ΔΙΑΔΙΚΑΣΙΑ </a:t>
            </a:r>
            <a:endParaRPr lang="en-US"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810</TotalTime>
  <Words>848</Words>
  <Application>Microsoft Office PowerPoint</Application>
  <PresentationFormat>Προβολή στην οθόνη (4:3)</PresentationFormat>
  <Paragraphs>78</Paragraphs>
  <Slides>23</Slides>
  <Notes>23</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Ροή</vt:lpstr>
      <vt:lpstr>ΜSc στην Φορολογικο και Οικονομικο Δικαιο των Επιχειρησεων </vt:lpstr>
      <vt:lpstr>ΚΑΘΑΡΟ ΚΕΦΑΛΑΙΟ ΚΙΝΗΣΗΣ</vt:lpstr>
      <vt:lpstr>ΣΥΝΟΛΙΚΟ Η ΜΙΚΤΟ ΚΕΦΑΛΑΙΟ ΚΙΝΗΣΗΣ</vt:lpstr>
      <vt:lpstr>Διαφάνεια 4</vt:lpstr>
      <vt:lpstr>Διαφάνεια 5</vt:lpstr>
      <vt:lpstr>Διαφάνεια 6</vt:lpstr>
      <vt:lpstr>ΚΥΡΙΟΤΕΡΟΙ ΠΑΡΑΓΟΝΤΕΣ ΠΟΥ ΠΡΟΣΔΙΟΡΙΖΟΥΝ ΤΙΣ ΑΝΑΓΚΕΣ ΣΕ ΚΕΦΑΛΑΙΑ ΚΙΝΗΣΗΣ</vt:lpstr>
      <vt:lpstr>2) ΠΑΡΑΓΩΓΙΚΗ ΔΙΑΔΙΚΑΣΙΑ</vt:lpstr>
      <vt:lpstr>3) Η ΕΠΕΚΤΑΣΗ ΤΟΥ ΚΥΚΛΟΥ ΕΡΓΑΣΙΩΝ</vt:lpstr>
      <vt:lpstr>4) Η ΤΑΧΥΤΗΤΑ ΕΙΣΠΡΑΞΕΩΣ ΑΠΑΙΤΗΣΕΩΝ</vt:lpstr>
      <vt:lpstr>5) Η ΤΑΧΥΤΗΤΑ ΚΥΚΛΟΦΟΡΙΑΣ ΤΩΝ ΑΠΟΘΕΜΑΤΩΝ</vt:lpstr>
      <vt:lpstr>6) Ο ΒΑΘΜΟΣ ΕΠΟΧΙΚΟΤΗΤΑΣ</vt:lpstr>
      <vt:lpstr>7) ΣΥΝΘΗΚΕΣ ΑΝΤΑΓΩΝΙΣΜΟΥ</vt:lpstr>
      <vt:lpstr>8) ΒΑΘΜΟΣ ΚΙΝΔΥΝΟΥ ΤΗΣ ΑΞΙΑΣ ΤΩΝ ΚΥΚΛΟΦΟΡΙΑΚΩΝ ΣΤΟΙΧΕΙΩΝ</vt:lpstr>
      <vt:lpstr>9) ΕΠΙΧΕΙΡΗΜΑΤΙΚΟΣ ΚΥΚΛΟΣ</vt:lpstr>
      <vt:lpstr>10) ΠΛΗΘΩΡΙΣΜΟΣ</vt:lpstr>
      <vt:lpstr>11|) ΜΕΡΙΣΜΑΤΙΚΗ ΠΟΛΙΤΙΚΗ</vt:lpstr>
      <vt:lpstr>ΕΠΑΡΚΕΙΑ ΚΕΦΑΛΑΙΟΥ ΚΙΝΗΣΕΩΣ</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ΟΝΟΜΑ 1</dc:creator>
  <cp:lastModifiedBy>User</cp:lastModifiedBy>
  <cp:revision>42</cp:revision>
  <dcterms:created xsi:type="dcterms:W3CDTF">2007-11-15T13:58:07Z</dcterms:created>
  <dcterms:modified xsi:type="dcterms:W3CDTF">2025-05-03T17:38:06Z</dcterms:modified>
</cp:coreProperties>
</file>