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Lst>
  <p:notesMasterIdLst>
    <p:notesMasterId r:id="rId47"/>
  </p:notesMasterIdLst>
  <p:handoutMasterIdLst>
    <p:handoutMasterId r:id="rId48"/>
  </p:handoutMasterIdLst>
  <p:sldIdLst>
    <p:sldId id="256" r:id="rId4"/>
    <p:sldId id="257" r:id="rId5"/>
    <p:sldId id="258" r:id="rId6"/>
    <p:sldId id="365" r:id="rId7"/>
    <p:sldId id="366" r:id="rId8"/>
    <p:sldId id="261" r:id="rId9"/>
    <p:sldId id="262" r:id="rId10"/>
    <p:sldId id="263" r:id="rId11"/>
    <p:sldId id="264" r:id="rId12"/>
    <p:sldId id="265" r:id="rId13"/>
    <p:sldId id="367" r:id="rId14"/>
    <p:sldId id="373" r:id="rId15"/>
    <p:sldId id="268" r:id="rId16"/>
    <p:sldId id="372"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Lst>
  <p:sldSz cx="9144000" cy="6858000" type="screen4x3"/>
  <p:notesSz cx="6858000" cy="9144000"/>
  <p:defaultTextStyle>
    <a:defPPr>
      <a:defRPr lang="en-GB"/>
    </a:defPPr>
    <a:lvl1pPr algn="l" defTabSz="449263" rtl="0" eaLnBrk="0" fontAlgn="base" hangingPunct="0">
      <a:spcBef>
        <a:spcPct val="0"/>
      </a:spcBef>
      <a:spcAft>
        <a:spcPct val="0"/>
      </a:spcAft>
      <a:defRPr kern="1200">
        <a:solidFill>
          <a:schemeClr val="bg1"/>
        </a:solidFill>
        <a:latin typeface="Arial" charset="0"/>
        <a:ea typeface="Microsoft YaHei" pitchFamily="34" charset="-122"/>
        <a:cs typeface="+mn-cs"/>
      </a:defRPr>
    </a:lvl1pPr>
    <a:lvl2pPr marL="742950" indent="-285750" algn="l" defTabSz="449263" rtl="0" eaLnBrk="0" fontAlgn="base" hangingPunct="0">
      <a:spcBef>
        <a:spcPct val="0"/>
      </a:spcBef>
      <a:spcAft>
        <a:spcPct val="0"/>
      </a:spcAft>
      <a:defRPr kern="1200">
        <a:solidFill>
          <a:schemeClr val="bg1"/>
        </a:solidFill>
        <a:latin typeface="Arial" charset="0"/>
        <a:ea typeface="Microsoft YaHei" pitchFamily="34" charset="-122"/>
        <a:cs typeface="+mn-cs"/>
      </a:defRPr>
    </a:lvl2pPr>
    <a:lvl3pPr marL="1143000" indent="-228600" algn="l" defTabSz="449263" rtl="0" eaLnBrk="0" fontAlgn="base" hangingPunct="0">
      <a:spcBef>
        <a:spcPct val="0"/>
      </a:spcBef>
      <a:spcAft>
        <a:spcPct val="0"/>
      </a:spcAft>
      <a:defRPr kern="1200">
        <a:solidFill>
          <a:schemeClr val="bg1"/>
        </a:solidFill>
        <a:latin typeface="Arial" charset="0"/>
        <a:ea typeface="Microsoft YaHei" pitchFamily="34" charset="-122"/>
        <a:cs typeface="+mn-cs"/>
      </a:defRPr>
    </a:lvl3pPr>
    <a:lvl4pPr marL="1600200" indent="-228600" algn="l" defTabSz="449263" rtl="0" eaLnBrk="0" fontAlgn="base" hangingPunct="0">
      <a:spcBef>
        <a:spcPct val="0"/>
      </a:spcBef>
      <a:spcAft>
        <a:spcPct val="0"/>
      </a:spcAft>
      <a:defRPr kern="1200">
        <a:solidFill>
          <a:schemeClr val="bg1"/>
        </a:solidFill>
        <a:latin typeface="Arial" charset="0"/>
        <a:ea typeface="Microsoft YaHei" pitchFamily="34" charset="-122"/>
        <a:cs typeface="+mn-cs"/>
      </a:defRPr>
    </a:lvl4pPr>
    <a:lvl5pPr marL="2057400" indent="-228600" algn="l" defTabSz="449263" rtl="0" eaLnBrk="0" fontAlgn="base" hangingPunct="0">
      <a:spcBef>
        <a:spcPct val="0"/>
      </a:spcBef>
      <a:spcAft>
        <a:spcPct val="0"/>
      </a:spcAft>
      <a:defRPr kern="1200">
        <a:solidFill>
          <a:schemeClr val="bg1"/>
        </a:solidFill>
        <a:latin typeface="Arial" charset="0"/>
        <a:ea typeface="Microsoft YaHei" pitchFamily="34" charset="-122"/>
        <a:cs typeface="+mn-cs"/>
      </a:defRPr>
    </a:lvl5pPr>
    <a:lvl6pPr marL="2286000" algn="l" defTabSz="914400" rtl="0" eaLnBrk="1" latinLnBrk="0" hangingPunct="1">
      <a:defRPr kern="1200">
        <a:solidFill>
          <a:schemeClr val="bg1"/>
        </a:solidFill>
        <a:latin typeface="Arial" charset="0"/>
        <a:ea typeface="Microsoft YaHei" pitchFamily="34" charset="-122"/>
        <a:cs typeface="+mn-cs"/>
      </a:defRPr>
    </a:lvl6pPr>
    <a:lvl7pPr marL="2743200" algn="l" defTabSz="914400" rtl="0" eaLnBrk="1" latinLnBrk="0" hangingPunct="1">
      <a:defRPr kern="1200">
        <a:solidFill>
          <a:schemeClr val="bg1"/>
        </a:solidFill>
        <a:latin typeface="Arial" charset="0"/>
        <a:ea typeface="Microsoft YaHei" pitchFamily="34" charset="-122"/>
        <a:cs typeface="+mn-cs"/>
      </a:defRPr>
    </a:lvl7pPr>
    <a:lvl8pPr marL="3200400" algn="l" defTabSz="914400" rtl="0" eaLnBrk="1" latinLnBrk="0" hangingPunct="1">
      <a:defRPr kern="1200">
        <a:solidFill>
          <a:schemeClr val="bg1"/>
        </a:solidFill>
        <a:latin typeface="Arial" charset="0"/>
        <a:ea typeface="Microsoft YaHei" pitchFamily="34" charset="-122"/>
        <a:cs typeface="+mn-cs"/>
      </a:defRPr>
    </a:lvl8pPr>
    <a:lvl9pPr marL="3657600" algn="l" defTabSz="914400" rtl="0" eaLnBrk="1" latinLnBrk="0" hangingPunct="1">
      <a:defRPr kern="1200">
        <a:solidFill>
          <a:schemeClr val="bg1"/>
        </a:solidFill>
        <a:latin typeface="Arial" charset="0"/>
        <a:ea typeface="Microsoft YaHei" pitchFamily="34"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handoutMaster" Target="handoutMasters/handoutMaster1.xml"/><Relationship Id="rId8" Type="http://schemas.openxmlformats.org/officeDocument/2006/relationships/slide" Target="slides/slide5.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7D07623-72B4-4ECE-BA3E-39F6D6C429B8}" type="datetimeFigureOut">
              <a:rPr lang="el-GR" smtClean="0"/>
              <a:pPr/>
              <a:t>3/5/2025</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A29AD8D-F25B-499F-BACA-8D622568F494}" type="slidenum">
              <a:rPr lang="el-GR" smtClean="0"/>
              <a:pPr/>
              <a:t>‹#›</a:t>
            </a:fld>
            <a:endParaRPr 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AutoShape 1"/>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p:spPr>
        <p:txBody>
          <a:bodyPr wrap="none" anchor="ctr"/>
          <a:lstStyle/>
          <a:p>
            <a:pPr eaLnBrk="1" hangingPunct="1">
              <a:buClr>
                <a:srgbClr val="000000"/>
              </a:buClr>
              <a:buSzPct val="100000"/>
              <a:buFont typeface="Times New Roman" pitchFamily="18" charset="0"/>
              <a:buNone/>
            </a:pPr>
            <a:endParaRPr lang="en-US" altLang="en-US">
              <a:cs typeface="Arial" charset="0"/>
            </a:endParaRPr>
          </a:p>
        </p:txBody>
      </p:sp>
      <p:sp>
        <p:nvSpPr>
          <p:cNvPr id="18435" name="Text Box 2"/>
          <p:cNvSpPr txBox="1">
            <a:spLocks noChangeArrowheads="1"/>
          </p:cNvSpPr>
          <p:nvPr/>
        </p:nvSpPr>
        <p:spPr bwMode="auto">
          <a:xfrm>
            <a:off x="0" y="0"/>
            <a:ext cx="2971800" cy="457200"/>
          </a:xfrm>
          <a:prstGeom prst="rect">
            <a:avLst/>
          </a:prstGeom>
          <a:noFill/>
          <a:ln w="9525">
            <a:noFill/>
            <a:round/>
            <a:headEnd/>
            <a:tailEnd/>
          </a:ln>
        </p:spPr>
        <p:txBody>
          <a:bodyPr wrap="none" anchor="ctr"/>
          <a:lstStyle/>
          <a:p>
            <a:pPr eaLnBrk="1" hangingPunct="1">
              <a:buClr>
                <a:srgbClr val="000000"/>
              </a:buClr>
              <a:buSzPct val="100000"/>
              <a:buFont typeface="Times New Roman" pitchFamily="18" charset="0"/>
              <a:buNone/>
            </a:pPr>
            <a:endParaRPr lang="en-US" altLang="en-US">
              <a:cs typeface="Arial" charset="0"/>
            </a:endParaRPr>
          </a:p>
        </p:txBody>
      </p:sp>
      <p:sp>
        <p:nvSpPr>
          <p:cNvPr id="4099" name="Rectangle 3"/>
          <p:cNvSpPr>
            <a:spLocks noGrp="1" noChangeArrowheads="1"/>
          </p:cNvSpPr>
          <p:nvPr>
            <p:ph type="dt"/>
          </p:nvPr>
        </p:nvSpPr>
        <p:spPr bwMode="auto">
          <a:xfrm>
            <a:off x="3884613" y="0"/>
            <a:ext cx="2970212" cy="455613"/>
          </a:xfrm>
          <a:prstGeom prst="rect">
            <a:avLst/>
          </a:prstGeom>
          <a:noFill/>
          <a:ln w="9525" cap="flat">
            <a:noFill/>
            <a:round/>
            <a:headEnd/>
            <a:tailEnd/>
          </a:ln>
          <a:effectLst/>
        </p:spPr>
        <p:txBody>
          <a:bodyPr vert="horz" wrap="square" lIns="90000" tIns="46800" rIns="90000" bIns="46800" numCol="1" anchor="t" anchorCtr="0" compatLnSpc="1">
            <a:prstTxWarp prst="textNoShape">
              <a:avLst/>
            </a:prstTxWarp>
          </a:bodyPr>
          <a:lstStyle>
            <a:lvl1pPr algn="r" eaLnBrk="1" hangingPunct="1">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Calibri" pitchFamily="32" charset="0"/>
                <a:ea typeface="+mn-ea"/>
                <a:cs typeface="Arial" charset="0"/>
              </a:defRPr>
            </a:lvl1pPr>
          </a:lstStyle>
          <a:p>
            <a:pPr>
              <a:defRPr/>
            </a:pPr>
            <a:endParaRPr lang="el-GR"/>
          </a:p>
        </p:txBody>
      </p:sp>
      <p:sp>
        <p:nvSpPr>
          <p:cNvPr id="18437" name="Rectangle 4"/>
          <p:cNvSpPr>
            <a:spLocks noGrp="1" noRot="1" noChangeAspect="1" noChangeArrowheads="1"/>
          </p:cNvSpPr>
          <p:nvPr>
            <p:ph type="sldImg"/>
          </p:nvPr>
        </p:nvSpPr>
        <p:spPr bwMode="auto">
          <a:xfrm>
            <a:off x="1143000" y="685800"/>
            <a:ext cx="4570413" cy="3427413"/>
          </a:xfrm>
          <a:prstGeom prst="rect">
            <a:avLst/>
          </a:prstGeom>
          <a:noFill/>
          <a:ln w="12600" cap="sq">
            <a:solidFill>
              <a:srgbClr val="000000"/>
            </a:solidFill>
            <a:miter lim="800000"/>
            <a:headEnd/>
            <a:tailEnd/>
          </a:ln>
        </p:spPr>
      </p:sp>
      <p:sp>
        <p:nvSpPr>
          <p:cNvPr id="4101" name="Rectangle 5"/>
          <p:cNvSpPr>
            <a:spLocks noGrp="1" noChangeArrowheads="1"/>
          </p:cNvSpPr>
          <p:nvPr>
            <p:ph type="body"/>
          </p:nvPr>
        </p:nvSpPr>
        <p:spPr bwMode="auto">
          <a:xfrm>
            <a:off x="685800" y="4343400"/>
            <a:ext cx="5484813" cy="4113213"/>
          </a:xfrm>
          <a:prstGeom prst="rect">
            <a:avLst/>
          </a:prstGeom>
          <a:noFill/>
          <a:ln w="9525" cap="flat">
            <a:noFill/>
            <a:round/>
            <a:headEnd/>
            <a:tailEnd/>
          </a:ln>
          <a:effectLst/>
        </p:spPr>
        <p:txBody>
          <a:bodyPr vert="horz" wrap="square" lIns="90000" tIns="46800" rIns="90000" bIns="46800" numCol="1" anchor="t" anchorCtr="0" compatLnSpc="1">
            <a:prstTxWarp prst="textNoShape">
              <a:avLst/>
            </a:prstTxWarp>
          </a:bodyPr>
          <a:lstStyle/>
          <a:p>
            <a:pPr lvl="0"/>
            <a:endParaRPr lang="en-US" noProof="0" smtClean="0"/>
          </a:p>
        </p:txBody>
      </p:sp>
      <p:sp>
        <p:nvSpPr>
          <p:cNvPr id="18439" name="Text Box 6"/>
          <p:cNvSpPr txBox="1">
            <a:spLocks noChangeArrowheads="1"/>
          </p:cNvSpPr>
          <p:nvPr/>
        </p:nvSpPr>
        <p:spPr bwMode="auto">
          <a:xfrm>
            <a:off x="0" y="8685213"/>
            <a:ext cx="2971800" cy="457200"/>
          </a:xfrm>
          <a:prstGeom prst="rect">
            <a:avLst/>
          </a:prstGeom>
          <a:noFill/>
          <a:ln w="9525">
            <a:noFill/>
            <a:round/>
            <a:headEnd/>
            <a:tailEnd/>
          </a:ln>
        </p:spPr>
        <p:txBody>
          <a:bodyPr wrap="none" anchor="ctr"/>
          <a:lstStyle/>
          <a:p>
            <a:pPr eaLnBrk="1" hangingPunct="1">
              <a:buClr>
                <a:srgbClr val="000000"/>
              </a:buClr>
              <a:buSzPct val="100000"/>
              <a:buFont typeface="Times New Roman" pitchFamily="18" charset="0"/>
              <a:buNone/>
            </a:pPr>
            <a:endParaRPr lang="en-US" altLang="en-US">
              <a:cs typeface="Arial" charset="0"/>
            </a:endParaRPr>
          </a:p>
        </p:txBody>
      </p:sp>
      <p:sp>
        <p:nvSpPr>
          <p:cNvPr id="4103" name="Rectangle 7"/>
          <p:cNvSpPr>
            <a:spLocks noGrp="1" noChangeArrowheads="1"/>
          </p:cNvSpPr>
          <p:nvPr>
            <p:ph type="sldNum"/>
          </p:nvPr>
        </p:nvSpPr>
        <p:spPr bwMode="auto">
          <a:xfrm>
            <a:off x="3884613" y="8685213"/>
            <a:ext cx="2970212" cy="455612"/>
          </a:xfrm>
          <a:prstGeom prst="rect">
            <a:avLst/>
          </a:prstGeom>
          <a:noFill/>
          <a:ln w="9525" cap="flat">
            <a:noFill/>
            <a:round/>
            <a:headEnd/>
            <a:tailEnd/>
          </a:ln>
          <a:effectLst/>
        </p:spPr>
        <p:txBody>
          <a:bodyPr vert="horz" wrap="square" lIns="90000" tIns="46800" rIns="90000" bIns="46800" numCol="1" anchor="b" anchorCtr="0" compatLnSpc="1">
            <a:prstTxWarp prst="textNoShape">
              <a:avLst/>
            </a:prstTxWarp>
          </a:bodyPr>
          <a:lstStyle>
            <a:lvl1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Calibri" pitchFamily="34" charset="0"/>
                <a:cs typeface="Arial" charset="0"/>
              </a:defRPr>
            </a:lvl1pPr>
          </a:lstStyle>
          <a:p>
            <a:fld id="{14BACE2F-BD17-41FB-BE9B-5D2F25145A22}" type="slidenum">
              <a:rPr lang="el-GR" altLang="en-US"/>
              <a:pPr/>
              <a:t>‹#›</a:t>
            </a:fld>
            <a:endParaRPr lang="el-GR" altLang="en-US"/>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7"/>
          <p:cNvSpPr>
            <a:spLocks noGrp="1" noChangeArrowheads="1"/>
          </p:cNvSpPr>
          <p:nvPr>
            <p:ph type="sldNum" sz="quarter"/>
          </p:nvPr>
        </p:nvSpPr>
        <p:spPr>
          <a:noFill/>
          <a:ln/>
        </p:spPr>
        <p:txBody>
          <a:bodyPr/>
          <a:lstStyle/>
          <a:p>
            <a:fld id="{63D6E10B-C70A-42E0-8A8B-4319C3CEDBA3}" type="slidenum">
              <a:rPr lang="el-GR" altLang="en-US"/>
              <a:pPr/>
              <a:t>1</a:t>
            </a:fld>
            <a:endParaRPr lang="el-GR" altLang="en-US"/>
          </a:p>
        </p:txBody>
      </p:sp>
      <p:sp>
        <p:nvSpPr>
          <p:cNvPr id="20483"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20484"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
        <p:nvSpPr>
          <p:cNvPr id="20485" name="Text Box 3"/>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65FD3EF3-686C-4333-8BD1-56353F219992}" type="slidenum">
              <a:rPr lang="el-GR"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l-GR" altLang="en-US" sz="1200">
              <a:solidFill>
                <a:srgbClr val="000000"/>
              </a:solidFill>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7"/>
          <p:cNvSpPr>
            <a:spLocks noGrp="1" noChangeArrowheads="1"/>
          </p:cNvSpPr>
          <p:nvPr>
            <p:ph type="sldNum" sz="quarter"/>
          </p:nvPr>
        </p:nvSpPr>
        <p:spPr>
          <a:noFill/>
          <a:ln/>
        </p:spPr>
        <p:txBody>
          <a:bodyPr/>
          <a:lstStyle/>
          <a:p>
            <a:fld id="{48C74BAC-A50C-4236-8613-2706A8C574C8}" type="slidenum">
              <a:rPr lang="el-GR" altLang="en-US"/>
              <a:pPr/>
              <a:t>10</a:t>
            </a:fld>
            <a:endParaRPr lang="el-GR" altLang="en-US"/>
          </a:p>
        </p:txBody>
      </p:sp>
      <p:sp>
        <p:nvSpPr>
          <p:cNvPr id="38915"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38916"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p:nvPr>
        </p:nvSpPr>
        <p:spPr>
          <a:noFill/>
          <a:ln>
            <a:miter lim="800000"/>
          </a:ln>
        </p:spPr>
        <p:txBody>
          <a:bodyPr/>
          <a:lstStyle/>
          <a:p>
            <a:fld id="{1F4F268B-9DB7-46BB-83D4-456633AC1DF5}" type="slidenum">
              <a:rPr lang="en-US" altLang="el-GR">
                <a:solidFill>
                  <a:schemeClr val="tx1"/>
                </a:solidFill>
              </a:rPr>
              <a:pPr/>
              <a:t>11</a:t>
            </a:fld>
            <a:endParaRPr lang="en-US" altLang="el-GR">
              <a:solidFill>
                <a:schemeClr val="tx1"/>
              </a:solidFill>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spcBef>
                <a:spcPct val="0"/>
              </a:spcBef>
            </a:pPr>
            <a:endParaRPr lang="en-US" altLang="el-GR"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p:nvPr>
        </p:nvSpPr>
        <p:spPr>
          <a:noFill/>
          <a:ln>
            <a:miter lim="800000"/>
          </a:ln>
        </p:spPr>
        <p:txBody>
          <a:bodyPr/>
          <a:lstStyle/>
          <a:p>
            <a:fld id="{CD725E8D-BD08-4C36-93A3-354D8BBDF4CD}" type="slidenum">
              <a:rPr lang="en-US" altLang="el-GR">
                <a:solidFill>
                  <a:schemeClr val="tx1"/>
                </a:solidFill>
              </a:rPr>
              <a:pPr/>
              <a:t>12</a:t>
            </a:fld>
            <a:endParaRPr lang="en-US" altLang="el-GR">
              <a:solidFill>
                <a:schemeClr val="tx1"/>
              </a:solidFill>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spcBef>
                <a:spcPct val="0"/>
              </a:spcBef>
            </a:pPr>
            <a:endParaRPr lang="en-US" altLang="el-GR"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a:spLocks noGrp="1" noChangeArrowheads="1"/>
          </p:cNvSpPr>
          <p:nvPr>
            <p:ph type="sldNum" sz="quarter"/>
          </p:nvPr>
        </p:nvSpPr>
        <p:spPr>
          <a:noFill/>
          <a:ln/>
        </p:spPr>
        <p:txBody>
          <a:bodyPr/>
          <a:lstStyle/>
          <a:p>
            <a:fld id="{C3D3BA97-961B-4E31-9297-5BA27F4C8CBD}" type="slidenum">
              <a:rPr lang="el-GR" altLang="en-US"/>
              <a:pPr/>
              <a:t>13</a:t>
            </a:fld>
            <a:endParaRPr lang="el-GR" altLang="en-US"/>
          </a:p>
        </p:txBody>
      </p:sp>
      <p:sp>
        <p:nvSpPr>
          <p:cNvPr id="45059"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7E41B1AE-1F8B-443C-A4C5-254AEDC6885B}" type="slidenum">
              <a:rPr lang="en-GB"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13</a:t>
            </a:fld>
            <a:endParaRPr lang="en-GB" altLang="en-US" sz="1200">
              <a:solidFill>
                <a:srgbClr val="000000"/>
              </a:solidFill>
              <a:latin typeface="Calibri" pitchFamily="34" charset="0"/>
            </a:endParaRPr>
          </a:p>
        </p:txBody>
      </p:sp>
      <p:sp>
        <p:nvSpPr>
          <p:cNvPr id="45060"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45061" name="Rectangle 3"/>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7"/>
          <p:cNvSpPr>
            <a:spLocks noGrp="1" noChangeArrowheads="1"/>
          </p:cNvSpPr>
          <p:nvPr>
            <p:ph type="sldNum" sz="quarter"/>
          </p:nvPr>
        </p:nvSpPr>
        <p:spPr>
          <a:noFill/>
          <a:ln/>
        </p:spPr>
        <p:txBody>
          <a:bodyPr/>
          <a:lstStyle/>
          <a:p>
            <a:fld id="{95141023-522B-422F-AACE-DDD174C838F5}" type="slidenum">
              <a:rPr lang="el-GR" altLang="en-US"/>
              <a:pPr/>
              <a:t>14</a:t>
            </a:fld>
            <a:endParaRPr lang="el-GR" altLang="en-US"/>
          </a:p>
        </p:txBody>
      </p:sp>
      <p:sp>
        <p:nvSpPr>
          <p:cNvPr id="47107"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47108"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7"/>
          <p:cNvSpPr>
            <a:spLocks noGrp="1" noChangeArrowheads="1"/>
          </p:cNvSpPr>
          <p:nvPr>
            <p:ph type="sldNum" sz="quarter"/>
          </p:nvPr>
        </p:nvSpPr>
        <p:spPr>
          <a:noFill/>
          <a:ln/>
        </p:spPr>
        <p:txBody>
          <a:bodyPr/>
          <a:lstStyle/>
          <a:p>
            <a:fld id="{6827C55E-993B-4795-801A-5B0682AA10B7}" type="slidenum">
              <a:rPr lang="el-GR" altLang="en-US"/>
              <a:pPr/>
              <a:t>15</a:t>
            </a:fld>
            <a:endParaRPr lang="el-GR" altLang="en-US"/>
          </a:p>
        </p:txBody>
      </p:sp>
      <p:sp>
        <p:nvSpPr>
          <p:cNvPr id="49155"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49156"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7"/>
          <p:cNvSpPr>
            <a:spLocks noGrp="1" noChangeArrowheads="1"/>
          </p:cNvSpPr>
          <p:nvPr>
            <p:ph type="sldNum" sz="quarter"/>
          </p:nvPr>
        </p:nvSpPr>
        <p:spPr>
          <a:noFill/>
          <a:ln/>
        </p:spPr>
        <p:txBody>
          <a:bodyPr/>
          <a:lstStyle/>
          <a:p>
            <a:fld id="{DF8C0796-7E15-4645-9EF9-CDF6413B4652}" type="slidenum">
              <a:rPr lang="el-GR" altLang="en-US"/>
              <a:pPr/>
              <a:t>16</a:t>
            </a:fld>
            <a:endParaRPr lang="el-GR" altLang="en-US"/>
          </a:p>
        </p:txBody>
      </p:sp>
      <p:sp>
        <p:nvSpPr>
          <p:cNvPr id="51203"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51204"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7"/>
          <p:cNvSpPr>
            <a:spLocks noGrp="1" noChangeArrowheads="1"/>
          </p:cNvSpPr>
          <p:nvPr>
            <p:ph type="sldNum" sz="quarter"/>
          </p:nvPr>
        </p:nvSpPr>
        <p:spPr>
          <a:noFill/>
          <a:ln/>
        </p:spPr>
        <p:txBody>
          <a:bodyPr/>
          <a:lstStyle/>
          <a:p>
            <a:fld id="{A7DF92C8-04F4-4794-AB0E-78CA1ECA2A86}" type="slidenum">
              <a:rPr lang="el-GR" altLang="en-US"/>
              <a:pPr/>
              <a:t>17</a:t>
            </a:fld>
            <a:endParaRPr lang="el-GR" altLang="en-US"/>
          </a:p>
        </p:txBody>
      </p:sp>
      <p:sp>
        <p:nvSpPr>
          <p:cNvPr id="53251"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DB07257-C7D9-4AD2-B760-43D6773A783A}" type="slidenum">
              <a:rPr lang="en-GB"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17</a:t>
            </a:fld>
            <a:endParaRPr lang="en-GB" altLang="en-US" sz="1200">
              <a:solidFill>
                <a:srgbClr val="000000"/>
              </a:solidFill>
              <a:latin typeface="Calibri" pitchFamily="34" charset="0"/>
            </a:endParaRPr>
          </a:p>
        </p:txBody>
      </p:sp>
      <p:sp>
        <p:nvSpPr>
          <p:cNvPr id="53252"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53253" name="Rectangle 3"/>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7"/>
          <p:cNvSpPr>
            <a:spLocks noGrp="1" noChangeArrowheads="1"/>
          </p:cNvSpPr>
          <p:nvPr>
            <p:ph type="sldNum" sz="quarter"/>
          </p:nvPr>
        </p:nvSpPr>
        <p:spPr>
          <a:noFill/>
          <a:ln/>
        </p:spPr>
        <p:txBody>
          <a:bodyPr/>
          <a:lstStyle/>
          <a:p>
            <a:fld id="{9E52F0BD-4C9E-4BAC-9523-D1F2F7F1B447}" type="slidenum">
              <a:rPr lang="el-GR" altLang="en-US"/>
              <a:pPr/>
              <a:t>18</a:t>
            </a:fld>
            <a:endParaRPr lang="el-GR" altLang="en-US"/>
          </a:p>
        </p:txBody>
      </p:sp>
      <p:sp>
        <p:nvSpPr>
          <p:cNvPr id="55299"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E533C563-D676-426F-B82C-9B4FD9E07E6C}" type="slidenum">
              <a:rPr lang="en-GB"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18</a:t>
            </a:fld>
            <a:endParaRPr lang="en-GB" altLang="en-US" sz="1200">
              <a:solidFill>
                <a:srgbClr val="000000"/>
              </a:solidFill>
              <a:latin typeface="Calibri" pitchFamily="34" charset="0"/>
            </a:endParaRPr>
          </a:p>
        </p:txBody>
      </p:sp>
      <p:sp>
        <p:nvSpPr>
          <p:cNvPr id="55300"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55301" name="Rectangle 3"/>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7"/>
          <p:cNvSpPr>
            <a:spLocks noGrp="1" noChangeArrowheads="1"/>
          </p:cNvSpPr>
          <p:nvPr>
            <p:ph type="sldNum" sz="quarter"/>
          </p:nvPr>
        </p:nvSpPr>
        <p:spPr>
          <a:noFill/>
          <a:ln/>
        </p:spPr>
        <p:txBody>
          <a:bodyPr/>
          <a:lstStyle/>
          <a:p>
            <a:fld id="{5D7F90A3-7BBB-4ED9-AE74-50303DBDBE75}" type="slidenum">
              <a:rPr lang="el-GR" altLang="en-US"/>
              <a:pPr/>
              <a:t>19</a:t>
            </a:fld>
            <a:endParaRPr lang="el-GR" altLang="en-US"/>
          </a:p>
        </p:txBody>
      </p:sp>
      <p:sp>
        <p:nvSpPr>
          <p:cNvPr id="57347"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57348"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7"/>
          <p:cNvSpPr>
            <a:spLocks noGrp="1" noChangeArrowheads="1"/>
          </p:cNvSpPr>
          <p:nvPr>
            <p:ph type="sldNum" sz="quarter"/>
          </p:nvPr>
        </p:nvSpPr>
        <p:spPr>
          <a:noFill/>
          <a:ln/>
        </p:spPr>
        <p:txBody>
          <a:bodyPr/>
          <a:lstStyle/>
          <a:p>
            <a:fld id="{83765B2B-7019-4546-ABCE-10C66CCB3890}" type="slidenum">
              <a:rPr lang="el-GR" altLang="en-US"/>
              <a:pPr/>
              <a:t>2</a:t>
            </a:fld>
            <a:endParaRPr lang="el-GR" altLang="en-US"/>
          </a:p>
        </p:txBody>
      </p:sp>
      <p:sp>
        <p:nvSpPr>
          <p:cNvPr id="22531"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CF52E63-DFCD-43B1-BB75-7687C59068DC}" type="slidenum">
              <a:rPr lang="en-US" altLang="en-US" sz="1200">
                <a:solidFill>
                  <a:srgbClr val="000000"/>
                </a:solidFill>
                <a:latin typeface="Calibri" pitchFamily="34" charset="0"/>
                <a:ea typeface="ＭＳ Ｐゴシック" pitchFamily="34" charset="-128"/>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US" altLang="en-US" sz="1200">
              <a:solidFill>
                <a:srgbClr val="000000"/>
              </a:solidFill>
              <a:latin typeface="Calibri" pitchFamily="34" charset="0"/>
              <a:ea typeface="ＭＳ Ｐゴシック" pitchFamily="34" charset="-128"/>
            </a:endParaRPr>
          </a:p>
        </p:txBody>
      </p:sp>
      <p:sp>
        <p:nvSpPr>
          <p:cNvPr id="22532"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22533" name="Text Box 3"/>
          <p:cNvSpPr>
            <a:spLocks noGrp="1" noChangeArrowheads="1"/>
          </p:cNvSpPr>
          <p:nvPr>
            <p:ph type="body" idx="1"/>
          </p:nvPr>
        </p:nvSpPr>
        <p:spPr>
          <a:xfrm>
            <a:off x="685800" y="4343400"/>
            <a:ext cx="5486400" cy="4114800"/>
          </a:xfrm>
          <a:noFill/>
          <a:ln w="9360" cap="sq">
            <a:solidFill>
              <a:srgbClr val="000000"/>
            </a:solidFill>
            <a:miter lim="800000"/>
          </a:ln>
        </p:spPr>
        <p:txBody>
          <a:bodyP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mtClean="0">
                <a:latin typeface="Calibri" pitchFamily="34" charset="0"/>
                <a:ea typeface="ＭＳ Ｐゴシック" pitchFamily="34" charset="-128"/>
              </a:rPr>
              <a:t>Financial accounting employs a set of accounting standards that provide both broad and specific guidelines that companies should follow when measuring and reporting the information in their financial statements and related</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mtClean="0">
                <a:latin typeface="Calibri" pitchFamily="34" charset="0"/>
                <a:ea typeface="ＭＳ Ｐゴシック" pitchFamily="34" charset="-128"/>
              </a:rPr>
              <a:t>notes.  These guidelines, concepts, principles, and procedures have been developed over time to meet the needs of external users. </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US" smtClean="0">
              <a:latin typeface="Calibri" pitchFamily="34" charset="0"/>
              <a:ea typeface="ＭＳ Ｐゴシック" pitchFamily="34" charset="-128"/>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mtClean="0">
                <a:latin typeface="Calibri" pitchFamily="34" charset="0"/>
                <a:ea typeface="ＭＳ Ｐゴシック" pitchFamily="34" charset="-128"/>
              </a:rPr>
              <a:t>Generally, there are two major sets of accounting standards in the world. One set of </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mtClean="0">
                <a:latin typeface="Calibri" pitchFamily="34" charset="0"/>
                <a:ea typeface="ＭＳ Ｐゴシック" pitchFamily="34" charset="-128"/>
              </a:rPr>
              <a:t>accounting standards is the International Financial Reporting Standards (IFRS) and </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mtClean="0">
                <a:latin typeface="Calibri" pitchFamily="34" charset="0"/>
                <a:ea typeface="ＭＳ Ｐゴシック" pitchFamily="34" charset="-128"/>
              </a:rPr>
              <a:t>the other is the set of standards issued by standard-setting bodies in the United States, known as generally accepted accounting principles, often abbreviated as GAAP, and pronounced as </a:t>
            </a:r>
            <a:r>
              <a:rPr lang="en-US" altLang="en-US" i="1" smtClean="0">
                <a:latin typeface="Calibri" pitchFamily="34" charset="0"/>
                <a:ea typeface="ＭＳ Ｐゴシック" pitchFamily="34" charset="-128"/>
              </a:rPr>
              <a:t>gap</a:t>
            </a:r>
            <a:r>
              <a:rPr lang="en-US" altLang="en-US" smtClean="0">
                <a:latin typeface="Calibri" pitchFamily="34" charset="0"/>
                <a:ea typeface="ＭＳ Ｐゴシック" pitchFamily="34" charset="-128"/>
              </a:rPr>
              <a:t>.</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7"/>
          <p:cNvSpPr>
            <a:spLocks noGrp="1" noChangeArrowheads="1"/>
          </p:cNvSpPr>
          <p:nvPr>
            <p:ph type="sldNum" sz="quarter"/>
          </p:nvPr>
        </p:nvSpPr>
        <p:spPr>
          <a:noFill/>
          <a:ln/>
        </p:spPr>
        <p:txBody>
          <a:bodyPr/>
          <a:lstStyle/>
          <a:p>
            <a:fld id="{79D72EBE-8446-4BAE-A4EE-C2DB5BCBED58}" type="slidenum">
              <a:rPr lang="el-GR" altLang="en-US"/>
              <a:pPr/>
              <a:t>20</a:t>
            </a:fld>
            <a:endParaRPr lang="el-GR" altLang="en-US"/>
          </a:p>
        </p:txBody>
      </p:sp>
      <p:sp>
        <p:nvSpPr>
          <p:cNvPr id="59395"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59396" name="Text Box 2"/>
          <p:cNvSpPr>
            <a:spLocks noGrp="1" noChangeArrowheads="1"/>
          </p:cNvSpPr>
          <p:nvPr>
            <p:ph type="body" idx="1"/>
          </p:nvPr>
        </p:nvSpPr>
        <p:spPr>
          <a:xfrm>
            <a:off x="685800" y="4343400"/>
            <a:ext cx="5486400" cy="4114800"/>
          </a:xfrm>
          <a:noFill/>
          <a:ln/>
        </p:spPr>
        <p:txBody>
          <a:bodyPr/>
          <a:lstStyle/>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mtClean="0">
                <a:latin typeface="Calibri" pitchFamily="34" charset="0"/>
                <a:ea typeface="Microsoft YaHei" pitchFamily="34" charset="-122"/>
              </a:rPr>
              <a:t>Assets are economic resources that provide a future benefit for a business. Most firms use the following asset accounts:</a:t>
            </a:r>
          </a:p>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smtClean="0">
                <a:latin typeface="Calibri" pitchFamily="34" charset="0"/>
                <a:ea typeface="Microsoft YaHei" pitchFamily="34" charset="-122"/>
              </a:rPr>
              <a:t>Cash:</a:t>
            </a:r>
            <a:r>
              <a:rPr lang="en-US" altLang="en-US" smtClean="0">
                <a:latin typeface="Calibri" pitchFamily="34" charset="0"/>
                <a:ea typeface="Microsoft YaHei" pitchFamily="34" charset="-122"/>
              </a:rPr>
              <a:t> money and any medium of exchange including bank account balances, paper currency, coins, certificates of deposit, and checks.</a:t>
            </a:r>
          </a:p>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smtClean="0">
                <a:latin typeface="Calibri" pitchFamily="34" charset="0"/>
                <a:ea typeface="Microsoft YaHei" pitchFamily="34" charset="-122"/>
              </a:rPr>
              <a:t>Accounts receivable</a:t>
            </a:r>
            <a:r>
              <a:rPr lang="en-US" altLang="en-US" smtClean="0">
                <a:latin typeface="Calibri" pitchFamily="34" charset="0"/>
                <a:ea typeface="Microsoft YaHei" pitchFamily="34" charset="-122"/>
              </a:rPr>
              <a:t>: a company sells its goods and services and receives a promise for future collection of cash. The agreement to allow customers to pay in the future is informal and usually for a short period of time. The Accounts receivable account holds these amounts.</a:t>
            </a:r>
          </a:p>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smtClean="0">
                <a:latin typeface="Calibri" pitchFamily="34" charset="0"/>
                <a:ea typeface="Microsoft YaHei" pitchFamily="34" charset="-122"/>
              </a:rPr>
              <a:t>Notes receivable</a:t>
            </a:r>
            <a:r>
              <a:rPr lang="en-US" altLang="en-US" smtClean="0">
                <a:latin typeface="Calibri" pitchFamily="34" charset="0"/>
                <a:ea typeface="Microsoft YaHei" pitchFamily="34" charset="-122"/>
              </a:rPr>
              <a:t>: a company may receive a note receivable from a customer, who signed the note promising to pay. A note receivable is similar to an account receivable, but a note receivable is more binding because the customer signed the note. Notes receivable usually specify an interest rate.</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US" smtClean="0">
              <a:latin typeface="Calibri" pitchFamily="34" charset="0"/>
              <a:ea typeface="Microsoft YaHei" pitchFamily="34" charset="-122"/>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7"/>
          <p:cNvSpPr>
            <a:spLocks noGrp="1" noChangeArrowheads="1"/>
          </p:cNvSpPr>
          <p:nvPr>
            <p:ph type="sldNum" sz="quarter"/>
          </p:nvPr>
        </p:nvSpPr>
        <p:spPr>
          <a:noFill/>
          <a:ln/>
        </p:spPr>
        <p:txBody>
          <a:bodyPr/>
          <a:lstStyle/>
          <a:p>
            <a:fld id="{9B0184D3-25A6-4909-8BAB-10B1D236DF99}" type="slidenum">
              <a:rPr lang="el-GR" altLang="en-US"/>
              <a:pPr/>
              <a:t>21</a:t>
            </a:fld>
            <a:endParaRPr lang="el-GR" altLang="en-US"/>
          </a:p>
        </p:txBody>
      </p:sp>
      <p:sp>
        <p:nvSpPr>
          <p:cNvPr id="61443"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61444" name="Text Box 2"/>
          <p:cNvSpPr>
            <a:spLocks noGrp="1" noChangeArrowheads="1"/>
          </p:cNvSpPr>
          <p:nvPr>
            <p:ph type="body" idx="1"/>
          </p:nvPr>
        </p:nvSpPr>
        <p:spPr>
          <a:xfrm>
            <a:off x="685800" y="4343400"/>
            <a:ext cx="5486400" cy="4114800"/>
          </a:xfrm>
          <a:noFill/>
          <a:ln/>
        </p:spPr>
        <p:txBody>
          <a:bodyPr/>
          <a:lstStyle/>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mtClean="0">
                <a:latin typeface="Calibri" pitchFamily="34" charset="0"/>
                <a:ea typeface="Microsoft YaHei" pitchFamily="34" charset="-122"/>
              </a:rPr>
              <a:t>Assets are economic resources that provide a future benefit for a business. Most firms use the following asset accounts:</a:t>
            </a:r>
          </a:p>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smtClean="0">
                <a:latin typeface="Calibri" pitchFamily="34" charset="0"/>
                <a:ea typeface="Microsoft YaHei" pitchFamily="34" charset="-122"/>
              </a:rPr>
              <a:t>Cash:</a:t>
            </a:r>
            <a:r>
              <a:rPr lang="en-US" altLang="en-US" smtClean="0">
                <a:latin typeface="Calibri" pitchFamily="34" charset="0"/>
                <a:ea typeface="Microsoft YaHei" pitchFamily="34" charset="-122"/>
              </a:rPr>
              <a:t> money and any medium of exchange including bank account balances, paper currency, coins, certificates of deposit, and checks.</a:t>
            </a:r>
          </a:p>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smtClean="0">
                <a:latin typeface="Calibri" pitchFamily="34" charset="0"/>
                <a:ea typeface="Microsoft YaHei" pitchFamily="34" charset="-122"/>
              </a:rPr>
              <a:t>Accounts receivable</a:t>
            </a:r>
            <a:r>
              <a:rPr lang="en-US" altLang="en-US" smtClean="0">
                <a:latin typeface="Calibri" pitchFamily="34" charset="0"/>
                <a:ea typeface="Microsoft YaHei" pitchFamily="34" charset="-122"/>
              </a:rPr>
              <a:t>: a company sells its goods and services and receives a promise for future collection of cash. The agreement to allow customers to pay in the future is informal and usually for a short period of time. The Accounts receivable account holds these amounts.</a:t>
            </a:r>
          </a:p>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smtClean="0">
                <a:latin typeface="Calibri" pitchFamily="34" charset="0"/>
                <a:ea typeface="Microsoft YaHei" pitchFamily="34" charset="-122"/>
              </a:rPr>
              <a:t>Notes receivable</a:t>
            </a:r>
            <a:r>
              <a:rPr lang="en-US" altLang="en-US" smtClean="0">
                <a:latin typeface="Calibri" pitchFamily="34" charset="0"/>
                <a:ea typeface="Microsoft YaHei" pitchFamily="34" charset="-122"/>
              </a:rPr>
              <a:t>: a company may receive a note receivable from a customer, who signed the note promising to pay. A note receivable is similar to an account receivable, but a note receivable is more binding because the customer signed the note. Notes receivable usually specify an interest rate.</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US" smtClean="0">
              <a:latin typeface="Calibri" pitchFamily="34" charset="0"/>
              <a:ea typeface="Microsoft YaHei" pitchFamily="34" charset="-122"/>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7"/>
          <p:cNvSpPr>
            <a:spLocks noGrp="1" noChangeArrowheads="1"/>
          </p:cNvSpPr>
          <p:nvPr>
            <p:ph type="sldNum" sz="quarter"/>
          </p:nvPr>
        </p:nvSpPr>
        <p:spPr>
          <a:noFill/>
          <a:ln/>
        </p:spPr>
        <p:txBody>
          <a:bodyPr/>
          <a:lstStyle/>
          <a:p>
            <a:fld id="{C523F6D9-54CE-45D0-95F3-B53616A1FF68}" type="slidenum">
              <a:rPr lang="el-GR" altLang="en-US"/>
              <a:pPr/>
              <a:t>22</a:t>
            </a:fld>
            <a:endParaRPr lang="el-GR" altLang="en-US"/>
          </a:p>
        </p:txBody>
      </p:sp>
      <p:sp>
        <p:nvSpPr>
          <p:cNvPr id="63491"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63492" name="Text Box 2"/>
          <p:cNvSpPr>
            <a:spLocks noGrp="1" noChangeArrowheads="1"/>
          </p:cNvSpPr>
          <p:nvPr>
            <p:ph type="body" idx="1"/>
          </p:nvPr>
        </p:nvSpPr>
        <p:spPr>
          <a:xfrm>
            <a:off x="685800" y="4343400"/>
            <a:ext cx="5486400" cy="4114800"/>
          </a:xfrm>
          <a:noFill/>
          <a:ln/>
        </p:spPr>
        <p:txBody>
          <a:bodyPr/>
          <a:lstStyle/>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mtClean="0">
                <a:latin typeface="Calibri" pitchFamily="34" charset="0"/>
                <a:ea typeface="Microsoft YaHei" pitchFamily="34" charset="-122"/>
              </a:rPr>
              <a:t>Assets are economic resources that provide a future benefit for a business. Most firms use the following asset accounts:</a:t>
            </a:r>
          </a:p>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smtClean="0">
                <a:latin typeface="Calibri" pitchFamily="34" charset="0"/>
                <a:ea typeface="Microsoft YaHei" pitchFamily="34" charset="-122"/>
              </a:rPr>
              <a:t>Cash:</a:t>
            </a:r>
            <a:r>
              <a:rPr lang="en-US" altLang="en-US" smtClean="0">
                <a:latin typeface="Calibri" pitchFamily="34" charset="0"/>
                <a:ea typeface="Microsoft YaHei" pitchFamily="34" charset="-122"/>
              </a:rPr>
              <a:t> money and any medium of exchange including bank account balances, paper currency, coins, certificates of deposit, and checks.</a:t>
            </a:r>
          </a:p>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smtClean="0">
                <a:latin typeface="Calibri" pitchFamily="34" charset="0"/>
                <a:ea typeface="Microsoft YaHei" pitchFamily="34" charset="-122"/>
              </a:rPr>
              <a:t>Accounts receivable</a:t>
            </a:r>
            <a:r>
              <a:rPr lang="en-US" altLang="en-US" smtClean="0">
                <a:latin typeface="Calibri" pitchFamily="34" charset="0"/>
                <a:ea typeface="Microsoft YaHei" pitchFamily="34" charset="-122"/>
              </a:rPr>
              <a:t>: a company sells its goods and services and receives a promise for future collection of cash. The agreement to allow customers to pay in the future is informal and usually for a short period of time. The Accounts receivable account holds these amounts.</a:t>
            </a:r>
          </a:p>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smtClean="0">
                <a:latin typeface="Calibri" pitchFamily="34" charset="0"/>
                <a:ea typeface="Microsoft YaHei" pitchFamily="34" charset="-122"/>
              </a:rPr>
              <a:t>Notes receivable</a:t>
            </a:r>
            <a:r>
              <a:rPr lang="en-US" altLang="en-US" smtClean="0">
                <a:latin typeface="Calibri" pitchFamily="34" charset="0"/>
                <a:ea typeface="Microsoft YaHei" pitchFamily="34" charset="-122"/>
              </a:rPr>
              <a:t>: a company may receive a note receivable from a customer, who signed the note promising to pay. A note receivable is similar to an account receivable, but a note receivable is more binding because the customer signed the note. Notes receivable usually specify an interest rate.</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US" smtClean="0">
              <a:latin typeface="Calibri" pitchFamily="34" charset="0"/>
              <a:ea typeface="Microsoft YaHei" pitchFamily="34" charset="-122"/>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7"/>
          <p:cNvSpPr>
            <a:spLocks noGrp="1" noChangeArrowheads="1"/>
          </p:cNvSpPr>
          <p:nvPr>
            <p:ph type="sldNum" sz="quarter"/>
          </p:nvPr>
        </p:nvSpPr>
        <p:spPr>
          <a:noFill/>
          <a:ln/>
        </p:spPr>
        <p:txBody>
          <a:bodyPr/>
          <a:lstStyle/>
          <a:p>
            <a:fld id="{3BE988AD-5DE7-4EE8-964E-50E1495455BA}" type="slidenum">
              <a:rPr lang="el-GR" altLang="en-US"/>
              <a:pPr/>
              <a:t>23</a:t>
            </a:fld>
            <a:endParaRPr lang="el-GR" altLang="en-US"/>
          </a:p>
        </p:txBody>
      </p:sp>
      <p:sp>
        <p:nvSpPr>
          <p:cNvPr id="65539"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65540" name="Text Box 2"/>
          <p:cNvSpPr>
            <a:spLocks noGrp="1" noChangeArrowheads="1"/>
          </p:cNvSpPr>
          <p:nvPr>
            <p:ph type="body" idx="1"/>
          </p:nvPr>
        </p:nvSpPr>
        <p:spPr>
          <a:xfrm>
            <a:off x="685800" y="4343400"/>
            <a:ext cx="5486400" cy="4114800"/>
          </a:xfrm>
          <a:noFill/>
          <a:ln/>
        </p:spPr>
        <p:txBody>
          <a:bodyPr/>
          <a:lstStyle/>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mtClean="0">
                <a:latin typeface="Calibri" pitchFamily="34" charset="0"/>
                <a:ea typeface="Microsoft YaHei" pitchFamily="34" charset="-122"/>
              </a:rPr>
              <a:t>Assets are economic resources that provide a future benefit for a business. Most firms use the following asset accounts:</a:t>
            </a:r>
          </a:p>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smtClean="0">
                <a:latin typeface="Calibri" pitchFamily="34" charset="0"/>
                <a:ea typeface="Microsoft YaHei" pitchFamily="34" charset="-122"/>
              </a:rPr>
              <a:t>Cash:</a:t>
            </a:r>
            <a:r>
              <a:rPr lang="en-US" altLang="en-US" smtClean="0">
                <a:latin typeface="Calibri" pitchFamily="34" charset="0"/>
                <a:ea typeface="Microsoft YaHei" pitchFamily="34" charset="-122"/>
              </a:rPr>
              <a:t> money and any medium of exchange including bank account balances, paper currency, coins, certificates of deposit, and checks.</a:t>
            </a:r>
          </a:p>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smtClean="0">
                <a:latin typeface="Calibri" pitchFamily="34" charset="0"/>
                <a:ea typeface="Microsoft YaHei" pitchFamily="34" charset="-122"/>
              </a:rPr>
              <a:t>Accounts receivable</a:t>
            </a:r>
            <a:r>
              <a:rPr lang="en-US" altLang="en-US" smtClean="0">
                <a:latin typeface="Calibri" pitchFamily="34" charset="0"/>
                <a:ea typeface="Microsoft YaHei" pitchFamily="34" charset="-122"/>
              </a:rPr>
              <a:t>: a company sells its goods and services and receives a promise for future collection of cash. The agreement to allow customers to pay in the future is informal and usually for a short period of time. The Accounts receivable account holds these amounts.</a:t>
            </a:r>
          </a:p>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smtClean="0">
                <a:latin typeface="Calibri" pitchFamily="34" charset="0"/>
                <a:ea typeface="Microsoft YaHei" pitchFamily="34" charset="-122"/>
              </a:rPr>
              <a:t>Notes receivable</a:t>
            </a:r>
            <a:r>
              <a:rPr lang="en-US" altLang="en-US" smtClean="0">
                <a:latin typeface="Calibri" pitchFamily="34" charset="0"/>
                <a:ea typeface="Microsoft YaHei" pitchFamily="34" charset="-122"/>
              </a:rPr>
              <a:t>: a company may receive a note receivable from a customer, who signed the note promising to pay. A note receivable is similar to an account receivable, but a note receivable is more binding because the customer signed the note. Notes receivable usually specify an interest rate.</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US" smtClean="0">
              <a:latin typeface="Calibri" pitchFamily="34" charset="0"/>
              <a:ea typeface="Microsoft YaHei" pitchFamily="34" charset="-122"/>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7"/>
          <p:cNvSpPr>
            <a:spLocks noGrp="1" noChangeArrowheads="1"/>
          </p:cNvSpPr>
          <p:nvPr>
            <p:ph type="sldNum" sz="quarter"/>
          </p:nvPr>
        </p:nvSpPr>
        <p:spPr>
          <a:noFill/>
          <a:ln/>
        </p:spPr>
        <p:txBody>
          <a:bodyPr/>
          <a:lstStyle/>
          <a:p>
            <a:fld id="{95789DA5-960A-4351-877F-2B0C71595F94}" type="slidenum">
              <a:rPr lang="el-GR" altLang="en-US"/>
              <a:pPr/>
              <a:t>24</a:t>
            </a:fld>
            <a:endParaRPr lang="el-GR" altLang="en-US"/>
          </a:p>
        </p:txBody>
      </p:sp>
      <p:sp>
        <p:nvSpPr>
          <p:cNvPr id="67587"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67588" name="Text Box 2"/>
          <p:cNvSpPr>
            <a:spLocks noGrp="1" noChangeArrowheads="1"/>
          </p:cNvSpPr>
          <p:nvPr>
            <p:ph type="body" idx="1"/>
          </p:nvPr>
        </p:nvSpPr>
        <p:spPr>
          <a:xfrm>
            <a:off x="685800" y="4343400"/>
            <a:ext cx="5486400" cy="4114800"/>
          </a:xfrm>
          <a:noFill/>
          <a:ln/>
        </p:spPr>
        <p:txBody>
          <a:bodyPr/>
          <a:lstStyle/>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mtClean="0">
                <a:latin typeface="Calibri" pitchFamily="34" charset="0"/>
                <a:ea typeface="Microsoft YaHei" pitchFamily="34" charset="-122"/>
              </a:rPr>
              <a:t>Assets are economic resources that provide a future benefit for a business. Most firms use the following asset accounts:</a:t>
            </a:r>
          </a:p>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smtClean="0">
                <a:latin typeface="Calibri" pitchFamily="34" charset="0"/>
                <a:ea typeface="Microsoft YaHei" pitchFamily="34" charset="-122"/>
              </a:rPr>
              <a:t>Cash:</a:t>
            </a:r>
            <a:r>
              <a:rPr lang="en-US" altLang="en-US" smtClean="0">
                <a:latin typeface="Calibri" pitchFamily="34" charset="0"/>
                <a:ea typeface="Microsoft YaHei" pitchFamily="34" charset="-122"/>
              </a:rPr>
              <a:t> money and any medium of exchange including bank account balances, paper currency, coins, certificates of deposit, and checks.</a:t>
            </a:r>
          </a:p>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smtClean="0">
                <a:latin typeface="Calibri" pitchFamily="34" charset="0"/>
                <a:ea typeface="Microsoft YaHei" pitchFamily="34" charset="-122"/>
              </a:rPr>
              <a:t>Accounts receivable</a:t>
            </a:r>
            <a:r>
              <a:rPr lang="en-US" altLang="en-US" smtClean="0">
                <a:latin typeface="Calibri" pitchFamily="34" charset="0"/>
                <a:ea typeface="Microsoft YaHei" pitchFamily="34" charset="-122"/>
              </a:rPr>
              <a:t>: a company sells its goods and services and receives a promise for future collection of cash. The agreement to allow customers to pay in the future is informal and usually for a short period of time. The Accounts receivable account holds these amounts.</a:t>
            </a:r>
          </a:p>
          <a:p>
            <a:pPr eaLnBrk="1" hangingPunct="1">
              <a:lnSpc>
                <a:spcPct val="90000"/>
              </a:lnSpc>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b="1" smtClean="0">
                <a:latin typeface="Calibri" pitchFamily="34" charset="0"/>
                <a:ea typeface="Microsoft YaHei" pitchFamily="34" charset="-122"/>
              </a:rPr>
              <a:t>Notes receivable</a:t>
            </a:r>
            <a:r>
              <a:rPr lang="en-US" altLang="en-US" smtClean="0">
                <a:latin typeface="Calibri" pitchFamily="34" charset="0"/>
                <a:ea typeface="Microsoft YaHei" pitchFamily="34" charset="-122"/>
              </a:rPr>
              <a:t>: a company may receive a note receivable from a customer, who signed the note promising to pay. A note receivable is similar to an account receivable, but a note receivable is more binding because the customer signed the note. Notes receivable usually specify an interest rate.</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US" smtClean="0">
              <a:latin typeface="Calibri" pitchFamily="34" charset="0"/>
              <a:ea typeface="Microsoft YaHei" pitchFamily="34" charset="-122"/>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7"/>
          <p:cNvSpPr>
            <a:spLocks noGrp="1" noChangeArrowheads="1"/>
          </p:cNvSpPr>
          <p:nvPr>
            <p:ph type="sldNum" sz="quarter"/>
          </p:nvPr>
        </p:nvSpPr>
        <p:spPr>
          <a:noFill/>
          <a:ln/>
        </p:spPr>
        <p:txBody>
          <a:bodyPr/>
          <a:lstStyle/>
          <a:p>
            <a:fld id="{1CD65C98-990D-4EF6-B8C0-B682FC7AFDF7}" type="slidenum">
              <a:rPr lang="el-GR" altLang="en-US"/>
              <a:pPr/>
              <a:t>25</a:t>
            </a:fld>
            <a:endParaRPr lang="el-GR" altLang="en-US"/>
          </a:p>
        </p:txBody>
      </p:sp>
      <p:sp>
        <p:nvSpPr>
          <p:cNvPr id="69635"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F9DC74C5-C120-40C8-82CF-153A7F1D2109}" type="slidenum">
              <a:rPr lang="en-GB"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25</a:t>
            </a:fld>
            <a:endParaRPr lang="en-GB" altLang="en-US" sz="1200">
              <a:solidFill>
                <a:srgbClr val="000000"/>
              </a:solidFill>
              <a:latin typeface="Calibri" pitchFamily="34" charset="0"/>
            </a:endParaRPr>
          </a:p>
        </p:txBody>
      </p:sp>
      <p:sp>
        <p:nvSpPr>
          <p:cNvPr id="69636"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69637" name="Rectangle 3"/>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7"/>
          <p:cNvSpPr>
            <a:spLocks noGrp="1" noChangeArrowheads="1"/>
          </p:cNvSpPr>
          <p:nvPr>
            <p:ph type="sldNum" sz="quarter"/>
          </p:nvPr>
        </p:nvSpPr>
        <p:spPr>
          <a:noFill/>
          <a:ln/>
        </p:spPr>
        <p:txBody>
          <a:bodyPr/>
          <a:lstStyle/>
          <a:p>
            <a:fld id="{0F37A85E-2C7A-4A38-AE76-8C1F671145B2}" type="slidenum">
              <a:rPr lang="el-GR" altLang="en-US"/>
              <a:pPr/>
              <a:t>26</a:t>
            </a:fld>
            <a:endParaRPr lang="el-GR" altLang="en-US"/>
          </a:p>
        </p:txBody>
      </p:sp>
      <p:sp>
        <p:nvSpPr>
          <p:cNvPr id="71683"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F0616922-4AF2-4E6F-B4D3-6B352BD51A83}" type="slidenum">
              <a:rPr lang="en-GB"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26</a:t>
            </a:fld>
            <a:endParaRPr lang="en-GB" altLang="en-US" sz="1200">
              <a:solidFill>
                <a:srgbClr val="000000"/>
              </a:solidFill>
              <a:latin typeface="Calibri" pitchFamily="34" charset="0"/>
            </a:endParaRPr>
          </a:p>
        </p:txBody>
      </p:sp>
      <p:sp>
        <p:nvSpPr>
          <p:cNvPr id="71684"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71685" name="Rectangle 3"/>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7"/>
          <p:cNvSpPr>
            <a:spLocks noGrp="1" noChangeArrowheads="1"/>
          </p:cNvSpPr>
          <p:nvPr>
            <p:ph type="sldNum" sz="quarter"/>
          </p:nvPr>
        </p:nvSpPr>
        <p:spPr>
          <a:noFill/>
          <a:ln/>
        </p:spPr>
        <p:txBody>
          <a:bodyPr/>
          <a:lstStyle/>
          <a:p>
            <a:fld id="{6E73E2DF-A7EC-4161-981C-40FBA09FCBCE}" type="slidenum">
              <a:rPr lang="el-GR" altLang="en-US"/>
              <a:pPr/>
              <a:t>27</a:t>
            </a:fld>
            <a:endParaRPr lang="el-GR" altLang="en-US"/>
          </a:p>
        </p:txBody>
      </p:sp>
      <p:sp>
        <p:nvSpPr>
          <p:cNvPr id="73731"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36F6DED-F026-4926-84D3-7CC498734B2E}" type="slidenum">
              <a:rPr lang="en-US"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27</a:t>
            </a:fld>
            <a:endParaRPr lang="en-US" altLang="en-US" sz="1200">
              <a:solidFill>
                <a:srgbClr val="000000"/>
              </a:solidFill>
              <a:latin typeface="Calibri" pitchFamily="34" charset="0"/>
            </a:endParaRPr>
          </a:p>
        </p:txBody>
      </p:sp>
      <p:sp>
        <p:nvSpPr>
          <p:cNvPr id="73732" name="Rectangle 2"/>
          <p:cNvSpPr>
            <a:spLocks noGrp="1" noRot="1" noChangeAspect="1" noChangeArrowheads="1" noTextEdit="1"/>
          </p:cNvSpPr>
          <p:nvPr>
            <p:ph type="sldImg"/>
          </p:nvPr>
        </p:nvSpPr>
        <p:spPr>
          <a:xfrm>
            <a:off x="-25400" y="457200"/>
            <a:ext cx="6910388" cy="5181600"/>
          </a:xfrm>
          <a:solidFill>
            <a:srgbClr val="FFFFFF"/>
          </a:solidFill>
          <a:ln/>
        </p:spPr>
      </p:sp>
      <p:sp>
        <p:nvSpPr>
          <p:cNvPr id="73733" name="Rectangle 3"/>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Rectangle 7"/>
          <p:cNvSpPr>
            <a:spLocks noGrp="1" noChangeArrowheads="1"/>
          </p:cNvSpPr>
          <p:nvPr>
            <p:ph type="sldNum" sz="quarter"/>
          </p:nvPr>
        </p:nvSpPr>
        <p:spPr>
          <a:noFill/>
          <a:ln/>
        </p:spPr>
        <p:txBody>
          <a:bodyPr/>
          <a:lstStyle/>
          <a:p>
            <a:fld id="{06B9BC8C-2D1D-4ABA-AD1A-059FA383312F}" type="slidenum">
              <a:rPr lang="el-GR" altLang="en-US"/>
              <a:pPr/>
              <a:t>28</a:t>
            </a:fld>
            <a:endParaRPr lang="el-GR" altLang="en-US"/>
          </a:p>
        </p:txBody>
      </p:sp>
      <p:sp>
        <p:nvSpPr>
          <p:cNvPr id="75779"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75780" name="Text Box 2"/>
          <p:cNvSpPr>
            <a:spLocks noGrp="1" noChangeArrowheads="1"/>
          </p:cNvSpPr>
          <p:nvPr>
            <p:ph type="body" idx="1"/>
          </p:nvPr>
        </p:nvSpPr>
        <p:spPr>
          <a:xfrm>
            <a:off x="685800" y="4343400"/>
            <a:ext cx="5486400" cy="4114800"/>
          </a:xfrm>
          <a:noFill/>
          <a:ln/>
        </p:spPr>
        <p:txBody>
          <a:bodyP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mtClean="0">
                <a:latin typeface="Calibri" pitchFamily="34" charset="0"/>
                <a:ea typeface="Microsoft YaHei" pitchFamily="34" charset="-122"/>
              </a:rPr>
              <a:t>Σωστές απαντήσεις 1</a:t>
            </a:r>
            <a:r>
              <a:rPr lang="en-US" altLang="en-US" smtClean="0">
                <a:latin typeface="Calibri" pitchFamily="34" charset="0"/>
                <a:ea typeface="Microsoft YaHei" pitchFamily="34" charset="-122"/>
              </a:rPr>
              <a:t>a, 2d</a:t>
            </a:r>
          </a:p>
        </p:txBody>
      </p:sp>
      <p:sp>
        <p:nvSpPr>
          <p:cNvPr id="75781" name="Text Box 3"/>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FB2A9C8-6BB0-4D34-9031-DFE4B90E359E}" type="slidenum">
              <a:rPr lang="el-GR"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28</a:t>
            </a:fld>
            <a:endParaRPr lang="el-GR" altLang="en-US" sz="1200">
              <a:solidFill>
                <a:srgbClr val="000000"/>
              </a:solidFill>
              <a:latin typeface="Calibri"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6" name="Rectangle 7"/>
          <p:cNvSpPr>
            <a:spLocks noGrp="1" noChangeArrowheads="1"/>
          </p:cNvSpPr>
          <p:nvPr>
            <p:ph type="sldNum" sz="quarter"/>
          </p:nvPr>
        </p:nvSpPr>
        <p:spPr>
          <a:noFill/>
          <a:ln/>
        </p:spPr>
        <p:txBody>
          <a:bodyPr/>
          <a:lstStyle/>
          <a:p>
            <a:fld id="{E3CDE6B2-494D-4851-A633-4F2566711FFD}" type="slidenum">
              <a:rPr lang="el-GR" altLang="en-US"/>
              <a:pPr/>
              <a:t>29</a:t>
            </a:fld>
            <a:endParaRPr lang="el-GR" altLang="en-US"/>
          </a:p>
        </p:txBody>
      </p:sp>
      <p:sp>
        <p:nvSpPr>
          <p:cNvPr id="77827"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98818157-1AE2-4A65-AB48-3576E04A667B}" type="slidenum">
              <a:rPr lang="el-GR"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29</a:t>
            </a:fld>
            <a:endParaRPr lang="el-GR" altLang="en-US" sz="1200">
              <a:solidFill>
                <a:srgbClr val="000000"/>
              </a:solidFill>
              <a:latin typeface="Calibri" pitchFamily="34" charset="0"/>
            </a:endParaRPr>
          </a:p>
        </p:txBody>
      </p:sp>
      <p:sp>
        <p:nvSpPr>
          <p:cNvPr id="77828" name="Rectangle 2"/>
          <p:cNvSpPr>
            <a:spLocks noGrp="1" noRot="1" noChangeAspect="1" noChangeArrowheads="1" noTextEdit="1"/>
          </p:cNvSpPr>
          <p:nvPr>
            <p:ph type="sldImg"/>
          </p:nvPr>
        </p:nvSpPr>
        <p:spPr>
          <a:xfrm>
            <a:off x="2346325" y="357188"/>
            <a:ext cx="2168525" cy="1625600"/>
          </a:xfrm>
          <a:solidFill>
            <a:srgbClr val="FFFFFF"/>
          </a:solidFill>
          <a:ln/>
        </p:spPr>
      </p:sp>
      <p:sp>
        <p:nvSpPr>
          <p:cNvPr id="77829" name="Rectangle 3"/>
          <p:cNvSpPr>
            <a:spLocks noGrp="1" noChangeArrowheads="1"/>
          </p:cNvSpPr>
          <p:nvPr>
            <p:ph type="body" idx="1"/>
          </p:nvPr>
        </p:nvSpPr>
        <p:spPr>
          <a:xfrm>
            <a:off x="609600" y="2282825"/>
            <a:ext cx="5716588" cy="6272213"/>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p:cNvSpPr>
            <a:spLocks noGrp="1" noChangeArrowheads="1"/>
          </p:cNvSpPr>
          <p:nvPr>
            <p:ph type="sldNum" sz="quarter"/>
          </p:nvPr>
        </p:nvSpPr>
        <p:spPr>
          <a:noFill/>
          <a:ln/>
        </p:spPr>
        <p:txBody>
          <a:bodyPr/>
          <a:lstStyle/>
          <a:p>
            <a:fld id="{A5BEAE50-7832-4351-AAF5-A955470A8756}" type="slidenum">
              <a:rPr lang="el-GR" altLang="en-US"/>
              <a:pPr/>
              <a:t>3</a:t>
            </a:fld>
            <a:endParaRPr lang="el-GR" altLang="en-US"/>
          </a:p>
        </p:txBody>
      </p:sp>
      <p:sp>
        <p:nvSpPr>
          <p:cNvPr id="24579"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6B2FB09F-B304-422A-9C76-96C8F3F3E15A}" type="slidenum">
              <a:rPr lang="en-US" altLang="en-US" sz="1200">
                <a:solidFill>
                  <a:srgbClr val="000000"/>
                </a:solidFill>
                <a:latin typeface="Calibri" pitchFamily="34" charset="0"/>
                <a:ea typeface="ＭＳ Ｐゴシック" pitchFamily="34" charset="-128"/>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US" altLang="en-US" sz="1200">
              <a:solidFill>
                <a:srgbClr val="000000"/>
              </a:solidFill>
              <a:latin typeface="Calibri" pitchFamily="34" charset="0"/>
              <a:ea typeface="ＭＳ Ｐゴシック" pitchFamily="34" charset="-128"/>
            </a:endParaRPr>
          </a:p>
        </p:txBody>
      </p:sp>
      <p:sp>
        <p:nvSpPr>
          <p:cNvPr id="24580"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24581" name="Text Box 3"/>
          <p:cNvSpPr>
            <a:spLocks noGrp="1" noChangeArrowheads="1"/>
          </p:cNvSpPr>
          <p:nvPr>
            <p:ph type="body" idx="1"/>
          </p:nvPr>
        </p:nvSpPr>
        <p:spPr>
          <a:xfrm>
            <a:off x="685800" y="4343400"/>
            <a:ext cx="5486400" cy="4114800"/>
          </a:xfrm>
          <a:noFill/>
          <a:ln w="9360" cap="sq">
            <a:solidFill>
              <a:srgbClr val="000000"/>
            </a:solidFill>
            <a:miter lim="800000"/>
          </a:ln>
        </p:spPr>
        <p:txBody>
          <a:bodyP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mtClean="0">
                <a:latin typeface="Calibri" pitchFamily="34" charset="0"/>
                <a:ea typeface="ＭＳ Ｐゴシック" pitchFamily="34" charset="-128"/>
              </a:rPr>
              <a:t>Accounting standards are set by private-sector bodies in some countries and by governmental bodies in some other countries. </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US" smtClean="0">
              <a:latin typeface="Calibri" pitchFamily="34" charset="0"/>
              <a:ea typeface="ＭＳ Ｐゴシック" pitchFamily="34" charset="-128"/>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mtClean="0">
                <a:latin typeface="Calibri" pitchFamily="34" charset="0"/>
                <a:ea typeface="ＭＳ Ｐゴシック" pitchFamily="34" charset="-128"/>
              </a:rPr>
              <a:t>Because differences in the standards set by these various groups affect comparability in financial information and impair the ability of companies to raise capital in international markets, the </a:t>
            </a:r>
            <a:r>
              <a:rPr lang="en-US" altLang="en-US" b="1" smtClean="0">
                <a:latin typeface="Calibri" pitchFamily="34" charset="0"/>
                <a:ea typeface="ＭＳ Ｐゴシック" pitchFamily="34" charset="-128"/>
              </a:rPr>
              <a:t>International Accounting Standards Committee (IASC)</a:t>
            </a:r>
            <a:r>
              <a:rPr lang="en-US" altLang="en-US" smtClean="0">
                <a:latin typeface="Calibri" pitchFamily="34" charset="0"/>
                <a:ea typeface="ＭＳ Ｐゴシック" pitchFamily="34" charset="-128"/>
              </a:rPr>
              <a:t> was formed in 1973 to develop global accounting standards. The IASC consisted of member representatives from countries such as France, Germany, Japan, the United Kingdom, and the United States. </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US" smtClean="0">
              <a:latin typeface="Calibri" pitchFamily="34" charset="0"/>
              <a:ea typeface="ＭＳ Ｐゴシック" pitchFamily="34" charset="-128"/>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mtClean="0">
                <a:latin typeface="Calibri" pitchFamily="34" charset="0"/>
                <a:ea typeface="ＭＳ Ｐゴシック" pitchFamily="34" charset="-128"/>
              </a:rPr>
              <a:t>The IASC reorganized itself in 2001 and created a new standard-setting body </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mtClean="0">
                <a:latin typeface="Calibri" pitchFamily="34" charset="0"/>
                <a:ea typeface="ＭＳ Ｐゴシック" pitchFamily="34" charset="-128"/>
              </a:rPr>
              <a:t>called the </a:t>
            </a:r>
            <a:r>
              <a:rPr lang="en-US" altLang="en-US" b="1" smtClean="0">
                <a:latin typeface="Calibri" pitchFamily="34" charset="0"/>
                <a:ea typeface="ＭＳ Ｐゴシック" pitchFamily="34" charset="-128"/>
              </a:rPr>
              <a:t>International Accounting Standards Board (IASB)</a:t>
            </a:r>
            <a:r>
              <a:rPr lang="en-US" altLang="en-US" smtClean="0">
                <a:latin typeface="Calibri" pitchFamily="34" charset="0"/>
                <a:ea typeface="ＭＳ Ｐゴシック" pitchFamily="34" charset="-128"/>
              </a:rPr>
              <a:t>. </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US" smtClean="0">
              <a:latin typeface="Calibri" pitchFamily="34" charset="0"/>
              <a:ea typeface="ＭＳ Ｐゴシック" pitchFamily="34" charset="-128"/>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mtClean="0">
                <a:latin typeface="Calibri" pitchFamily="34" charset="0"/>
                <a:ea typeface="ＭＳ Ｐゴシック" pitchFamily="34" charset="-128"/>
              </a:rPr>
              <a:t>The IASB’s objectives are to develop, promote and coordinate the use of a single set of high-quality, understandable, and enforceable global and harmonized accounting standards known as International Financial Reporting Standards.</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US" smtClean="0">
              <a:latin typeface="Calibri" pitchFamily="34" charset="0"/>
              <a:ea typeface="ＭＳ Ｐゴシック" pitchFamily="34"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Rectangle 7"/>
          <p:cNvSpPr>
            <a:spLocks noGrp="1" noChangeArrowheads="1"/>
          </p:cNvSpPr>
          <p:nvPr>
            <p:ph type="sldNum" sz="quarter"/>
          </p:nvPr>
        </p:nvSpPr>
        <p:spPr>
          <a:noFill/>
          <a:ln/>
        </p:spPr>
        <p:txBody>
          <a:bodyPr/>
          <a:lstStyle/>
          <a:p>
            <a:fld id="{EB5A7F6C-4518-4FAA-9553-84A0F4630DCA}" type="slidenum">
              <a:rPr lang="el-GR" altLang="en-US"/>
              <a:pPr/>
              <a:t>30</a:t>
            </a:fld>
            <a:endParaRPr lang="el-GR" altLang="en-US"/>
          </a:p>
        </p:txBody>
      </p:sp>
      <p:sp>
        <p:nvSpPr>
          <p:cNvPr id="79875"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79876"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
        <p:nvSpPr>
          <p:cNvPr id="79877" name="Text Box 3"/>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B18804A-35FF-4D00-BA96-B1CF926B67CE}" type="slidenum">
              <a:rPr lang="el-GR"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30</a:t>
            </a:fld>
            <a:endParaRPr lang="el-GR" altLang="en-US" sz="1200">
              <a:solidFill>
                <a:srgbClr val="000000"/>
              </a:solidFill>
              <a:latin typeface="Calibri"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2" name="Rectangle 7"/>
          <p:cNvSpPr>
            <a:spLocks noGrp="1" noChangeArrowheads="1"/>
          </p:cNvSpPr>
          <p:nvPr>
            <p:ph type="sldNum" sz="quarter"/>
          </p:nvPr>
        </p:nvSpPr>
        <p:spPr>
          <a:noFill/>
          <a:ln/>
        </p:spPr>
        <p:txBody>
          <a:bodyPr/>
          <a:lstStyle/>
          <a:p>
            <a:fld id="{258E8033-E9C7-42B0-AFFB-4E4072600E4B}" type="slidenum">
              <a:rPr lang="el-GR" altLang="en-US"/>
              <a:pPr/>
              <a:t>31</a:t>
            </a:fld>
            <a:endParaRPr lang="el-GR" altLang="en-US"/>
          </a:p>
        </p:txBody>
      </p:sp>
      <p:sp>
        <p:nvSpPr>
          <p:cNvPr id="81923"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81924"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
        <p:nvSpPr>
          <p:cNvPr id="81925" name="Text Box 3"/>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DD2DD2A6-2F02-4209-A790-D5031DC3419D}" type="slidenum">
              <a:rPr lang="el-GR"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31</a:t>
            </a:fld>
            <a:endParaRPr lang="el-GR" altLang="en-US" sz="1200">
              <a:solidFill>
                <a:srgbClr val="000000"/>
              </a:solidFill>
              <a:latin typeface="Calibri"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Rectangle 7"/>
          <p:cNvSpPr>
            <a:spLocks noGrp="1" noChangeArrowheads="1"/>
          </p:cNvSpPr>
          <p:nvPr>
            <p:ph type="sldNum" sz="quarter"/>
          </p:nvPr>
        </p:nvSpPr>
        <p:spPr>
          <a:noFill/>
          <a:ln/>
        </p:spPr>
        <p:txBody>
          <a:bodyPr/>
          <a:lstStyle/>
          <a:p>
            <a:fld id="{84F76BCC-80E3-4A3D-9AB2-044C0F42E814}" type="slidenum">
              <a:rPr lang="el-GR" altLang="en-US"/>
              <a:pPr/>
              <a:t>32</a:t>
            </a:fld>
            <a:endParaRPr lang="el-GR" altLang="en-US"/>
          </a:p>
        </p:txBody>
      </p:sp>
      <p:sp>
        <p:nvSpPr>
          <p:cNvPr id="83971"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83972"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
        <p:nvSpPr>
          <p:cNvPr id="83973" name="Text Box 3"/>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A1AA32D2-DFFB-4259-A53A-0B458F544D87}" type="slidenum">
              <a:rPr lang="el-GR"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32</a:t>
            </a:fld>
            <a:endParaRPr lang="el-GR" altLang="en-US" sz="1200">
              <a:solidFill>
                <a:srgbClr val="000000"/>
              </a:solidFill>
              <a:latin typeface="Calibri"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6018" name="Rectangle 7"/>
          <p:cNvSpPr>
            <a:spLocks noGrp="1" noChangeArrowheads="1"/>
          </p:cNvSpPr>
          <p:nvPr>
            <p:ph type="sldNum" sz="quarter"/>
          </p:nvPr>
        </p:nvSpPr>
        <p:spPr>
          <a:noFill/>
          <a:ln/>
        </p:spPr>
        <p:txBody>
          <a:bodyPr/>
          <a:lstStyle/>
          <a:p>
            <a:fld id="{1B56A384-FF43-4591-8754-372FA20C3641}" type="slidenum">
              <a:rPr lang="el-GR" altLang="en-US"/>
              <a:pPr/>
              <a:t>33</a:t>
            </a:fld>
            <a:endParaRPr lang="el-GR" altLang="en-US"/>
          </a:p>
        </p:txBody>
      </p:sp>
      <p:sp>
        <p:nvSpPr>
          <p:cNvPr id="86019"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86020"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
        <p:nvSpPr>
          <p:cNvPr id="86021" name="Text Box 3"/>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AF690E52-1EF4-4E56-A656-E706363A9F37}" type="slidenum">
              <a:rPr lang="el-GR"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33</a:t>
            </a:fld>
            <a:endParaRPr lang="el-GR" altLang="en-US" sz="1200">
              <a:solidFill>
                <a:srgbClr val="000000"/>
              </a:solidFill>
              <a:latin typeface="Calibri"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8066" name="Rectangle 7"/>
          <p:cNvSpPr>
            <a:spLocks noGrp="1" noChangeArrowheads="1"/>
          </p:cNvSpPr>
          <p:nvPr>
            <p:ph type="sldNum" sz="quarter"/>
          </p:nvPr>
        </p:nvSpPr>
        <p:spPr>
          <a:noFill/>
          <a:ln/>
        </p:spPr>
        <p:txBody>
          <a:bodyPr/>
          <a:lstStyle/>
          <a:p>
            <a:fld id="{512BF930-F469-4197-AD2D-7F437D9E99C4}" type="slidenum">
              <a:rPr lang="el-GR" altLang="en-US"/>
              <a:pPr/>
              <a:t>34</a:t>
            </a:fld>
            <a:endParaRPr lang="el-GR" altLang="en-US"/>
          </a:p>
        </p:txBody>
      </p:sp>
      <p:sp>
        <p:nvSpPr>
          <p:cNvPr id="88067"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88068"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Rectangle 7"/>
          <p:cNvSpPr>
            <a:spLocks noGrp="1" noChangeArrowheads="1"/>
          </p:cNvSpPr>
          <p:nvPr>
            <p:ph type="sldNum" sz="quarter"/>
          </p:nvPr>
        </p:nvSpPr>
        <p:spPr>
          <a:noFill/>
          <a:ln/>
        </p:spPr>
        <p:txBody>
          <a:bodyPr/>
          <a:lstStyle/>
          <a:p>
            <a:fld id="{4B4CD7B8-C9B9-4427-9B88-2A33ED50B132}" type="slidenum">
              <a:rPr lang="el-GR" altLang="en-US"/>
              <a:pPr/>
              <a:t>35</a:t>
            </a:fld>
            <a:endParaRPr lang="el-GR" altLang="en-US"/>
          </a:p>
        </p:txBody>
      </p:sp>
      <p:sp>
        <p:nvSpPr>
          <p:cNvPr id="90115"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90116"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7"/>
          <p:cNvSpPr>
            <a:spLocks noGrp="1" noChangeArrowheads="1"/>
          </p:cNvSpPr>
          <p:nvPr>
            <p:ph type="sldNum" sz="quarter"/>
          </p:nvPr>
        </p:nvSpPr>
        <p:spPr>
          <a:noFill/>
          <a:ln/>
        </p:spPr>
        <p:txBody>
          <a:bodyPr/>
          <a:lstStyle/>
          <a:p>
            <a:fld id="{B6798618-6082-41F3-BCF1-A7461E17685C}" type="slidenum">
              <a:rPr lang="el-GR" altLang="en-US"/>
              <a:pPr/>
              <a:t>36</a:t>
            </a:fld>
            <a:endParaRPr lang="el-GR" altLang="en-US"/>
          </a:p>
        </p:txBody>
      </p:sp>
      <p:sp>
        <p:nvSpPr>
          <p:cNvPr id="92163"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92164"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7"/>
          <p:cNvSpPr>
            <a:spLocks noGrp="1" noChangeArrowheads="1"/>
          </p:cNvSpPr>
          <p:nvPr>
            <p:ph type="sldNum" sz="quarter"/>
          </p:nvPr>
        </p:nvSpPr>
        <p:spPr>
          <a:noFill/>
          <a:ln/>
        </p:spPr>
        <p:txBody>
          <a:bodyPr/>
          <a:lstStyle/>
          <a:p>
            <a:fld id="{A122B06C-5C2D-4670-BF8F-7D7C499030B3}" type="slidenum">
              <a:rPr lang="el-GR" altLang="en-US"/>
              <a:pPr/>
              <a:t>37</a:t>
            </a:fld>
            <a:endParaRPr lang="el-GR" altLang="en-US"/>
          </a:p>
        </p:txBody>
      </p:sp>
      <p:sp>
        <p:nvSpPr>
          <p:cNvPr id="94211"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94212"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7"/>
          <p:cNvSpPr>
            <a:spLocks noGrp="1" noChangeArrowheads="1"/>
          </p:cNvSpPr>
          <p:nvPr>
            <p:ph type="sldNum" sz="quarter"/>
          </p:nvPr>
        </p:nvSpPr>
        <p:spPr>
          <a:noFill/>
          <a:ln/>
        </p:spPr>
        <p:txBody>
          <a:bodyPr/>
          <a:lstStyle/>
          <a:p>
            <a:fld id="{6720E66B-028F-4142-B9B7-69433AC1936E}" type="slidenum">
              <a:rPr lang="el-GR" altLang="en-US"/>
              <a:pPr/>
              <a:t>38</a:t>
            </a:fld>
            <a:endParaRPr lang="el-GR" altLang="en-US"/>
          </a:p>
        </p:txBody>
      </p:sp>
      <p:sp>
        <p:nvSpPr>
          <p:cNvPr id="96259"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96260"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8306" name="Rectangle 7"/>
          <p:cNvSpPr>
            <a:spLocks noGrp="1" noChangeArrowheads="1"/>
          </p:cNvSpPr>
          <p:nvPr>
            <p:ph type="sldNum" sz="quarter"/>
          </p:nvPr>
        </p:nvSpPr>
        <p:spPr>
          <a:noFill/>
          <a:ln/>
        </p:spPr>
        <p:txBody>
          <a:bodyPr/>
          <a:lstStyle/>
          <a:p>
            <a:fld id="{8EF8719F-CE70-43F4-945A-AB6D89B681BB}" type="slidenum">
              <a:rPr lang="el-GR" altLang="en-US"/>
              <a:pPr/>
              <a:t>39</a:t>
            </a:fld>
            <a:endParaRPr lang="el-GR" altLang="en-US"/>
          </a:p>
        </p:txBody>
      </p:sp>
      <p:sp>
        <p:nvSpPr>
          <p:cNvPr id="98307"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EB73C79-320A-4311-AC87-33953D41D99E}" type="slidenum">
              <a:rPr lang="el-GR"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39</a:t>
            </a:fld>
            <a:endParaRPr lang="el-GR" altLang="en-US" sz="1200">
              <a:solidFill>
                <a:srgbClr val="000000"/>
              </a:solidFill>
              <a:latin typeface="Calibri" pitchFamily="34" charset="0"/>
            </a:endParaRPr>
          </a:p>
        </p:txBody>
      </p:sp>
      <p:sp>
        <p:nvSpPr>
          <p:cNvPr id="98308" name="Rectangle 2"/>
          <p:cNvSpPr>
            <a:spLocks noGrp="1" noRot="1" noChangeAspect="1" noChangeArrowheads="1" noTextEdit="1"/>
          </p:cNvSpPr>
          <p:nvPr>
            <p:ph type="sldImg"/>
          </p:nvPr>
        </p:nvSpPr>
        <p:spPr>
          <a:xfrm>
            <a:off x="2346325" y="357188"/>
            <a:ext cx="2168525" cy="1625600"/>
          </a:xfrm>
          <a:solidFill>
            <a:srgbClr val="FFFFFF"/>
          </a:solidFill>
          <a:ln/>
        </p:spPr>
      </p:sp>
      <p:sp>
        <p:nvSpPr>
          <p:cNvPr id="98309" name="Text Box 3"/>
          <p:cNvSpPr>
            <a:spLocks noGrp="1" noChangeArrowheads="1"/>
          </p:cNvSpPr>
          <p:nvPr>
            <p:ph type="body" idx="1"/>
          </p:nvPr>
        </p:nvSpPr>
        <p:spPr>
          <a:xfrm>
            <a:off x="609600" y="2282825"/>
            <a:ext cx="5716588" cy="6272213"/>
          </a:xfrm>
          <a:noFill/>
          <a:ln/>
        </p:spPr>
        <p:txBody>
          <a:bodyPr/>
          <a:lstStyle/>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ΑΝΟΙΓΟΝΤΑΣ ΣΧΟΛΙΑ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i="1" smtClean="0">
                <a:latin typeface="Calibri" pitchFamily="34" charset="0"/>
                <a:cs typeface="Times New Roman" pitchFamily="18" charset="0"/>
              </a:rPr>
              <a:t>Ο ακόλουθος ισχύει μόνο εάν παρουσιάζεται ως αυτόνομη ενότητα </a:t>
            </a:r>
          </a:p>
          <a:p>
            <a:pPr eaLnBrk="1" hangingPunct="1">
              <a:spcBef>
                <a:spcPct val="0"/>
              </a:spcBef>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Ευπρόσδεκτοι συμμετέχοντες </a:t>
            </a:r>
          </a:p>
          <a:p>
            <a:pPr eaLnBrk="1" hangingPunct="1">
              <a:spcBef>
                <a:spcPct val="0"/>
              </a:spcBef>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Εισάγετε με ιδιαίτερη έμφαση σε πρακτική εμπειρία </a:t>
            </a:r>
          </a:p>
          <a:p>
            <a:pPr eaLnBrk="1" hangingPunct="1">
              <a:spcBef>
                <a:spcPct val="0"/>
              </a:spcBef>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Εάν είναι απαραίτητο - εισαγωγή χρήσης ως παγοθραύστη </a:t>
            </a:r>
          </a:p>
          <a:p>
            <a:pPr eaLnBrk="1" hangingPunct="1">
              <a:spcBef>
                <a:spcPct val="0"/>
              </a:spcBef>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Εισάγετε τον ικανοποιημένο χάρτη και τους στόχους (λεπτομέρειες στην επόμενη φωτογραφική διαφάνεια) </a:t>
            </a:r>
          </a:p>
          <a:p>
            <a:pPr eaLnBrk="1" hangingPunct="1">
              <a:spcBef>
                <a:spcPct val="0"/>
              </a:spcBef>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Θέστε τις οδηγίες μαθησιακών περιβαλλόντων (ερωτήσεις οποτεδήποτε) </a:t>
            </a:r>
          </a:p>
          <a:p>
            <a:pPr eaLnBrk="1" hangingPunct="1">
              <a:spcBef>
                <a:spcPct val="0"/>
              </a:spcBef>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Υπογραμμίστε τις όμοιες ευκαιρίες εκμάθησης (εργαζόμενος ανά τα ζευγάρια, που μοιράζονται τα προβλήματα)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Εισάγετε τους στόχους εκμάθησης ενότητας </a:t>
            </a:r>
          </a:p>
          <a:p>
            <a:pPr eaLnBrk="1" hangingPunct="1">
              <a:spcBef>
                <a:spcPct val="0"/>
              </a:spcBef>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Καταλαβαίνοντας  γιατί οι πληροφορίες ταμειακών ροών είναι χρήσιμες σε έναν αναγνώστη των οικονομικών δηλώσεων και πώς να προετοιμάσουν μια δήλωση ταμειακών ροών.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Ανοίγοντας σχόλια ενότητας </a:t>
            </a:r>
          </a:p>
          <a:p>
            <a:pPr eaLnBrk="1" hangingPunct="1">
              <a:spcBef>
                <a:spcPct val="0"/>
              </a:spcBef>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Αυτά τα πρότυπα είναι αποτελεσματικά για τις οικονομικές δηλώσεις που καλύπτουν τις περιόδους που αρχίζουν από την 1ηης Ιανουαρίου 1994,   Αυτά τα πρότυπα εκτόπισαν τα αρχικά πρότυπα που εγκρίθηκαν σε 1977, </a:t>
            </a:r>
          </a:p>
          <a:p>
            <a:pPr eaLnBrk="1" hangingPunct="1">
              <a:spcBef>
                <a:spcPct val="0"/>
              </a:spcBef>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Οι πληροφορίες για τις ροές μετρητών μιας επιχείρησης είναι χρήσιμες στην παροχή των χρηστών των οικονομικών δηλώσεων μια βάση για να αξιολογήσουν τη δυνατότητα της επιχείρησης να παραγάγει τα μετρητά και τα αντίτιμα μετρητών και τις ανάγκες της επιχείρησης να χρησιμοποιήσουν εκείνες τις ροές μετρητών. Οι οικονομικές αποφάσεις που λαμβάνονται από τους χρήστες προβλέπουν μια αξιολόγηση της δυνατότητας μιας επιχείρησης να παραγάγει τα μετρητά και τα αντίτιμα μετρητών και το συγχρονισμό και τη βεβαιότητα της γενεάς τους. </a:t>
            </a:r>
          </a:p>
          <a:p>
            <a:pPr eaLnBrk="1" hangingPunct="1">
              <a:spcBef>
                <a:spcPct val="0"/>
              </a:spcBef>
              <a:buFont typeface="Times New Roman" pitchFamily="18"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Ο στόχος αυτών των προτύπων είναι να απαιτηθεί η παροχή πληροφοριών για τις ιστορικές αλλαγές στα μετρητά και τα αντίτιμα μετρητών μιας επιχείρησης με τη βοήθεια μιας δήλωσης ταμειακών ροών που ταξινομεί τις ροές μετρητών κατά τη διάρκεια της περιόδου από τις δραστηριότητες λειτουργίας, επένδυσης και χρηματοδότησης.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Ημερομηνία της αναθεώρησης της ενότητας και της έγκρισης από τον τεχνικό ειδικό: </a:t>
            </a:r>
          </a:p>
          <a:p>
            <a:pPr eaLnBrk="1" hangingPunct="1">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smtClean="0">
                <a:latin typeface="Calibri" pitchFamily="34" charset="0"/>
                <a:cs typeface="Times New Roman" pitchFamily="18" charset="0"/>
              </a:rPr>
              <a:t>Ημερομηνία:  07/00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7"/>
          <p:cNvSpPr>
            <a:spLocks noGrp="1" noChangeArrowheads="1"/>
          </p:cNvSpPr>
          <p:nvPr>
            <p:ph type="sldNum" sz="quarter"/>
          </p:nvPr>
        </p:nvSpPr>
        <p:spPr>
          <a:noFill/>
          <a:ln/>
        </p:spPr>
        <p:txBody>
          <a:bodyPr/>
          <a:lstStyle/>
          <a:p>
            <a:fld id="{6E2A3186-D4CE-4567-9216-17D5F306CDCB}" type="slidenum">
              <a:rPr lang="el-GR" altLang="en-US"/>
              <a:pPr/>
              <a:t>4</a:t>
            </a:fld>
            <a:endParaRPr lang="el-GR" altLang="en-US"/>
          </a:p>
        </p:txBody>
      </p:sp>
      <p:sp>
        <p:nvSpPr>
          <p:cNvPr id="26627"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26628" name="Text Box 2"/>
          <p:cNvSpPr>
            <a:spLocks noGrp="1" noChangeArrowheads="1"/>
          </p:cNvSpPr>
          <p:nvPr>
            <p:ph type="body" idx="1"/>
          </p:nvPr>
        </p:nvSpPr>
        <p:spPr>
          <a:xfrm>
            <a:off x="685800" y="4343400"/>
            <a:ext cx="5486400" cy="4114800"/>
          </a:xfrm>
          <a:noFill/>
          <a:ln/>
        </p:spPr>
        <p:txBody>
          <a:bodyP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mtClean="0">
                <a:latin typeface="Calibri" pitchFamily="34" charset="0"/>
                <a:ea typeface="ＭＳ Ｐゴシック" pitchFamily="34" charset="-128"/>
              </a:rPr>
              <a:t>The diagram shows the structure of the IASB and its supporting organizations.</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tLang="en-US" smtClean="0">
              <a:latin typeface="Calibri" pitchFamily="34" charset="0"/>
              <a:ea typeface="ＭＳ Ｐゴシック" pitchFamily="34" charset="-128"/>
            </a:endParaRPr>
          </a:p>
        </p:txBody>
      </p:sp>
      <p:sp>
        <p:nvSpPr>
          <p:cNvPr id="26629" name="Text Box 3"/>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4E5A09C0-E8C4-41CF-8F65-5D92379D357F}" type="slidenum">
              <a:rPr lang="en-US" altLang="en-US" sz="1200">
                <a:solidFill>
                  <a:srgbClr val="000000"/>
                </a:solidFill>
                <a:latin typeface="Calibri" pitchFamily="34" charset="0"/>
                <a:ea typeface="ＭＳ Ｐゴシック" pitchFamily="34" charset="-128"/>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a:t>
            </a:fld>
            <a:endParaRPr lang="en-US" altLang="en-US" sz="1200">
              <a:solidFill>
                <a:srgbClr val="000000"/>
              </a:solidFill>
              <a:latin typeface="Calibri" pitchFamily="34" charset="0"/>
              <a:ea typeface="ＭＳ Ｐゴシック" pitchFamily="34" charset="-128"/>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0354" name="Rectangle 7"/>
          <p:cNvSpPr>
            <a:spLocks noGrp="1" noChangeArrowheads="1"/>
          </p:cNvSpPr>
          <p:nvPr>
            <p:ph type="sldNum" sz="quarter"/>
          </p:nvPr>
        </p:nvSpPr>
        <p:spPr>
          <a:noFill/>
          <a:ln/>
        </p:spPr>
        <p:txBody>
          <a:bodyPr/>
          <a:lstStyle/>
          <a:p>
            <a:fld id="{D41A830C-9927-44BF-9E9F-F58525F1ACA8}" type="slidenum">
              <a:rPr lang="el-GR" altLang="en-US"/>
              <a:pPr/>
              <a:t>40</a:t>
            </a:fld>
            <a:endParaRPr lang="el-GR" altLang="en-US"/>
          </a:p>
        </p:txBody>
      </p:sp>
      <p:sp>
        <p:nvSpPr>
          <p:cNvPr id="100355"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00356"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
        <p:nvSpPr>
          <p:cNvPr id="100357" name="Text Box 3"/>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6FE42BA-6B2F-4EC5-933C-F23EAF0EB4D5}" type="slidenum">
              <a:rPr lang="el-GR"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40</a:t>
            </a:fld>
            <a:endParaRPr lang="el-GR" altLang="en-US" sz="1200">
              <a:solidFill>
                <a:srgbClr val="000000"/>
              </a:solidFill>
              <a:latin typeface="Calibri"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02" name="Rectangle 7"/>
          <p:cNvSpPr>
            <a:spLocks noGrp="1" noChangeArrowheads="1"/>
          </p:cNvSpPr>
          <p:nvPr>
            <p:ph type="sldNum" sz="quarter"/>
          </p:nvPr>
        </p:nvSpPr>
        <p:spPr>
          <a:noFill/>
          <a:ln/>
        </p:spPr>
        <p:txBody>
          <a:bodyPr/>
          <a:lstStyle/>
          <a:p>
            <a:fld id="{0155A4ED-3286-4076-AA16-9B5C0C13D0A1}" type="slidenum">
              <a:rPr lang="el-GR" altLang="en-US"/>
              <a:pPr/>
              <a:t>41</a:t>
            </a:fld>
            <a:endParaRPr lang="el-GR" altLang="en-US"/>
          </a:p>
        </p:txBody>
      </p:sp>
      <p:sp>
        <p:nvSpPr>
          <p:cNvPr id="102403"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02404"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450" name="Rectangle 7"/>
          <p:cNvSpPr>
            <a:spLocks noGrp="1" noChangeArrowheads="1"/>
          </p:cNvSpPr>
          <p:nvPr>
            <p:ph type="sldNum" sz="quarter"/>
          </p:nvPr>
        </p:nvSpPr>
        <p:spPr>
          <a:noFill/>
          <a:ln/>
        </p:spPr>
        <p:txBody>
          <a:bodyPr/>
          <a:lstStyle/>
          <a:p>
            <a:fld id="{9903814D-6FCE-4ADC-AFFE-4A05AD591793}" type="slidenum">
              <a:rPr lang="el-GR" altLang="en-US"/>
              <a:pPr/>
              <a:t>42</a:t>
            </a:fld>
            <a:endParaRPr lang="el-GR" altLang="en-US"/>
          </a:p>
        </p:txBody>
      </p:sp>
      <p:sp>
        <p:nvSpPr>
          <p:cNvPr id="104451"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04452"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
        <p:nvSpPr>
          <p:cNvPr id="104453" name="Text Box 3"/>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1EA572D6-547C-44CC-8CB9-86D307D9D314}" type="slidenum">
              <a:rPr lang="en-US" altLang="en-US" sz="1200">
                <a:solidFill>
                  <a:srgbClr val="000000"/>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42</a:t>
            </a:fld>
            <a:endParaRPr lang="en-US" altLang="en-US" sz="1200">
              <a:solidFill>
                <a:srgbClr val="000000"/>
              </a:solidFill>
              <a:latin typeface="Calibri"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Rectangle 7"/>
          <p:cNvSpPr>
            <a:spLocks noGrp="1" noChangeArrowheads="1"/>
          </p:cNvSpPr>
          <p:nvPr>
            <p:ph type="sldNum" sz="quarter"/>
          </p:nvPr>
        </p:nvSpPr>
        <p:spPr>
          <a:noFill/>
          <a:ln/>
        </p:spPr>
        <p:txBody>
          <a:bodyPr/>
          <a:lstStyle/>
          <a:p>
            <a:fld id="{078F533C-5967-4316-808A-C15F5FF5CBEC}" type="slidenum">
              <a:rPr lang="el-GR" altLang="en-US"/>
              <a:pPr/>
              <a:t>43</a:t>
            </a:fld>
            <a:endParaRPr lang="el-GR" altLang="en-US"/>
          </a:p>
        </p:txBody>
      </p:sp>
      <p:sp>
        <p:nvSpPr>
          <p:cNvPr id="106499"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106500"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p:cNvSpPr>
            <a:spLocks noGrp="1" noChangeArrowheads="1"/>
          </p:cNvSpPr>
          <p:nvPr>
            <p:ph type="sldNum" sz="quarter"/>
          </p:nvPr>
        </p:nvSpPr>
        <p:spPr>
          <a:noFill/>
          <a:ln/>
        </p:spPr>
        <p:txBody>
          <a:bodyPr/>
          <a:lstStyle/>
          <a:p>
            <a:fld id="{AA56DD85-EDFF-4C7F-9284-0EEAEEB8BBE0}" type="slidenum">
              <a:rPr lang="el-GR" altLang="en-US"/>
              <a:pPr/>
              <a:t>5</a:t>
            </a:fld>
            <a:endParaRPr lang="el-GR" altLang="en-US"/>
          </a:p>
        </p:txBody>
      </p:sp>
      <p:sp>
        <p:nvSpPr>
          <p:cNvPr id="28675"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8ECDE533-8F8E-4CF7-A6B5-9765AB42E1B7}" type="slidenum">
              <a:rPr lang="en-US" altLang="en-US" sz="1200">
                <a:solidFill>
                  <a:srgbClr val="000000"/>
                </a:solidFill>
                <a:latin typeface="Calibri" pitchFamily="34" charset="0"/>
                <a:ea typeface="ＭＳ Ｐゴシック" pitchFamily="34" charset="-128"/>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5</a:t>
            </a:fld>
            <a:endParaRPr lang="en-US" altLang="en-US" sz="1200">
              <a:solidFill>
                <a:srgbClr val="000000"/>
              </a:solidFill>
              <a:latin typeface="Calibri" pitchFamily="34" charset="0"/>
              <a:ea typeface="ＭＳ Ｐゴシック" pitchFamily="34" charset="-128"/>
            </a:endParaRPr>
          </a:p>
        </p:txBody>
      </p:sp>
      <p:sp>
        <p:nvSpPr>
          <p:cNvPr id="28676"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28677" name="Rectangle 3"/>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7"/>
          <p:cNvSpPr>
            <a:spLocks noGrp="1" noChangeArrowheads="1"/>
          </p:cNvSpPr>
          <p:nvPr>
            <p:ph type="sldNum" sz="quarter"/>
          </p:nvPr>
        </p:nvSpPr>
        <p:spPr>
          <a:noFill/>
          <a:ln/>
        </p:spPr>
        <p:txBody>
          <a:bodyPr/>
          <a:lstStyle/>
          <a:p>
            <a:fld id="{76E2C930-7980-4C62-BE9D-A8606F530682}" type="slidenum">
              <a:rPr lang="el-GR" altLang="en-US"/>
              <a:pPr/>
              <a:t>6</a:t>
            </a:fld>
            <a:endParaRPr lang="el-GR" altLang="en-US"/>
          </a:p>
        </p:txBody>
      </p:sp>
      <p:sp>
        <p:nvSpPr>
          <p:cNvPr id="30723"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30724"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7"/>
          <p:cNvSpPr>
            <a:spLocks noGrp="1" noChangeArrowheads="1"/>
          </p:cNvSpPr>
          <p:nvPr>
            <p:ph type="sldNum" sz="quarter"/>
          </p:nvPr>
        </p:nvSpPr>
        <p:spPr>
          <a:noFill/>
          <a:ln/>
        </p:spPr>
        <p:txBody>
          <a:bodyPr/>
          <a:lstStyle/>
          <a:p>
            <a:fld id="{06FC904A-6120-4D26-9BBA-DB59726C1879}" type="slidenum">
              <a:rPr lang="el-GR" altLang="en-US"/>
              <a:pPr/>
              <a:t>7</a:t>
            </a:fld>
            <a:endParaRPr lang="el-GR" altLang="en-US"/>
          </a:p>
        </p:txBody>
      </p:sp>
      <p:sp>
        <p:nvSpPr>
          <p:cNvPr id="32771" name="Text Box 1"/>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78CD010F-70F0-47D7-BABA-7583AFEABED8}" type="slidenum">
              <a:rPr lang="en-US" altLang="en-US" sz="1200">
                <a:solidFill>
                  <a:srgbClr val="000000"/>
                </a:solidFill>
                <a:latin typeface="Calibri" pitchFamily="34" charset="0"/>
                <a:ea typeface="ＭＳ Ｐゴシック" pitchFamily="34" charset="-128"/>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7</a:t>
            </a:fld>
            <a:endParaRPr lang="en-US" altLang="en-US" sz="1200">
              <a:solidFill>
                <a:srgbClr val="000000"/>
              </a:solidFill>
              <a:latin typeface="Calibri" pitchFamily="34" charset="0"/>
              <a:ea typeface="ＭＳ Ｐゴシック" pitchFamily="34" charset="-128"/>
            </a:endParaRPr>
          </a:p>
        </p:txBody>
      </p:sp>
      <p:sp>
        <p:nvSpPr>
          <p:cNvPr id="32772"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32773" name="Rectangle 3"/>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7"/>
          <p:cNvSpPr>
            <a:spLocks noGrp="1" noChangeArrowheads="1"/>
          </p:cNvSpPr>
          <p:nvPr>
            <p:ph type="sldNum" sz="quarter"/>
          </p:nvPr>
        </p:nvSpPr>
        <p:spPr>
          <a:noFill/>
          <a:ln/>
        </p:spPr>
        <p:txBody>
          <a:bodyPr/>
          <a:lstStyle/>
          <a:p>
            <a:fld id="{B5CAD194-D1C4-4E3C-87CF-BE3D42716BAB}" type="slidenum">
              <a:rPr lang="el-GR" altLang="en-US"/>
              <a:pPr/>
              <a:t>8</a:t>
            </a:fld>
            <a:endParaRPr lang="el-GR" altLang="en-US"/>
          </a:p>
        </p:txBody>
      </p:sp>
      <p:sp>
        <p:nvSpPr>
          <p:cNvPr id="34819"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34820"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7"/>
          <p:cNvSpPr>
            <a:spLocks noGrp="1" noChangeArrowheads="1"/>
          </p:cNvSpPr>
          <p:nvPr>
            <p:ph type="sldNum" sz="quarter"/>
          </p:nvPr>
        </p:nvSpPr>
        <p:spPr>
          <a:noFill/>
          <a:ln/>
        </p:spPr>
        <p:txBody>
          <a:bodyPr/>
          <a:lstStyle/>
          <a:p>
            <a:fld id="{61D90E2D-D3EA-4BE7-9646-29A4CDBEAEC6}" type="slidenum">
              <a:rPr lang="el-GR" altLang="en-US"/>
              <a:pPr/>
              <a:t>9</a:t>
            </a:fld>
            <a:endParaRPr lang="el-GR" altLang="en-US"/>
          </a:p>
        </p:txBody>
      </p:sp>
      <p:sp>
        <p:nvSpPr>
          <p:cNvPr id="36867"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36868" name="Rectangle 2"/>
          <p:cNvSpPr>
            <a:spLocks noGrp="1" noChangeArrowheads="1"/>
          </p:cNvSpPr>
          <p:nvPr>
            <p:ph type="body" idx="1"/>
          </p:nvPr>
        </p:nvSpPr>
        <p:spPr>
          <a:xfrm>
            <a:off x="685800" y="4343400"/>
            <a:ext cx="5486400" cy="4114800"/>
          </a:xfrm>
          <a:noFill/>
          <a:ln/>
        </p:spPr>
        <p:txBody>
          <a:bodyPr wrap="none" anchor="ctr"/>
          <a:lstStyle/>
          <a:p>
            <a:endParaRPr lang="en-US" alt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l-GR"/>
              <a:t>24/01/19</a:t>
            </a:r>
          </a:p>
        </p:txBody>
      </p:sp>
      <p:sp>
        <p:nvSpPr>
          <p:cNvPr id="5" name="Rectangle 5"/>
          <p:cNvSpPr>
            <a:spLocks noGrp="1" noChangeArrowheads="1"/>
          </p:cNvSpPr>
          <p:nvPr>
            <p:ph type="sldNum" idx="11"/>
          </p:nvPr>
        </p:nvSpPr>
        <p:spPr>
          <a:ln/>
        </p:spPr>
        <p:txBody>
          <a:bodyPr/>
          <a:lstStyle>
            <a:lvl1pPr>
              <a:defRPr/>
            </a:lvl1pPr>
          </a:lstStyle>
          <a:p>
            <a:fld id="{44CF25D7-F275-4F7D-AC32-86DB47C87449}" type="slidenum">
              <a:rPr lang="el-GR" altLang="en-US"/>
              <a:pPr/>
              <a:t>‹#›</a:t>
            </a:fld>
            <a:endParaRPr lang="el-G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l-GR"/>
              <a:t>24/01/19</a:t>
            </a:r>
          </a:p>
        </p:txBody>
      </p:sp>
      <p:sp>
        <p:nvSpPr>
          <p:cNvPr id="5" name="Rectangle 5"/>
          <p:cNvSpPr>
            <a:spLocks noGrp="1" noChangeArrowheads="1"/>
          </p:cNvSpPr>
          <p:nvPr>
            <p:ph type="sldNum" idx="11"/>
          </p:nvPr>
        </p:nvSpPr>
        <p:spPr>
          <a:ln/>
        </p:spPr>
        <p:txBody>
          <a:bodyPr/>
          <a:lstStyle>
            <a:lvl1pPr>
              <a:defRPr/>
            </a:lvl1pPr>
          </a:lstStyle>
          <a:p>
            <a:fld id="{036D0E3C-6CD4-43CC-AFA4-118B40920879}" type="slidenum">
              <a:rPr lang="el-GR" altLang="en-US"/>
              <a:pPr/>
              <a:t>‹#›</a:t>
            </a:fld>
            <a:endParaRPr lang="el-G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5813" cy="58499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499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l-GR"/>
              <a:t>24/01/19</a:t>
            </a:r>
          </a:p>
        </p:txBody>
      </p:sp>
      <p:sp>
        <p:nvSpPr>
          <p:cNvPr id="5" name="Rectangle 5"/>
          <p:cNvSpPr>
            <a:spLocks noGrp="1" noChangeArrowheads="1"/>
          </p:cNvSpPr>
          <p:nvPr>
            <p:ph type="sldNum" idx="11"/>
          </p:nvPr>
        </p:nvSpPr>
        <p:spPr>
          <a:ln/>
        </p:spPr>
        <p:txBody>
          <a:bodyPr/>
          <a:lstStyle>
            <a:lvl1pPr>
              <a:defRPr/>
            </a:lvl1pPr>
          </a:lstStyle>
          <a:p>
            <a:fld id="{59D876DA-6C40-4472-85DF-457F594960F6}" type="slidenum">
              <a:rPr lang="el-GR" altLang="en-US"/>
              <a:pPr/>
              <a:t>‹#›</a:t>
            </a:fld>
            <a:endParaRPr lang="el-GR"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600200"/>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l-GR"/>
              <a:t>24/01/19</a:t>
            </a:r>
          </a:p>
        </p:txBody>
      </p:sp>
      <p:sp>
        <p:nvSpPr>
          <p:cNvPr id="5" name="Rectangle 5"/>
          <p:cNvSpPr>
            <a:spLocks noGrp="1" noChangeArrowheads="1"/>
          </p:cNvSpPr>
          <p:nvPr>
            <p:ph type="sldNum" idx="11"/>
          </p:nvPr>
        </p:nvSpPr>
        <p:spPr>
          <a:ln/>
        </p:spPr>
        <p:txBody>
          <a:bodyPr/>
          <a:lstStyle>
            <a:lvl1pPr>
              <a:defRPr/>
            </a:lvl1pPr>
          </a:lstStyle>
          <a:p>
            <a:fld id="{F5C01B9D-EFC7-405B-A2F7-799F5A53273F}" type="slidenum">
              <a:rPr lang="el-GR" altLang="en-US"/>
              <a:pPr/>
              <a:t>‹#›</a:t>
            </a:fld>
            <a:endParaRPr lang="el-GR"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5813" cy="58499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499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l-GR"/>
              <a:t>24/01/19</a:t>
            </a:r>
          </a:p>
        </p:txBody>
      </p:sp>
      <p:sp>
        <p:nvSpPr>
          <p:cNvPr id="5" name="Rectangle 5"/>
          <p:cNvSpPr>
            <a:spLocks noGrp="1" noChangeArrowheads="1"/>
          </p:cNvSpPr>
          <p:nvPr>
            <p:ph type="sldNum" idx="11"/>
          </p:nvPr>
        </p:nvSpPr>
        <p:spPr>
          <a:ln/>
        </p:spPr>
        <p:txBody>
          <a:bodyPr/>
          <a:lstStyle>
            <a:lvl1pPr>
              <a:defRPr/>
            </a:lvl1pPr>
          </a:lstStyle>
          <a:p>
            <a:fld id="{B7D7F48B-F9F6-470D-BC53-E7DFE07CBE35}" type="slidenum">
              <a:rPr lang="el-GR" altLang="en-US"/>
              <a:pPr/>
              <a:t>‹#›</a:t>
            </a:fld>
            <a:endParaRPr lang="el-GR"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l-GR"/>
              <a:t>24/01/19</a:t>
            </a:r>
          </a:p>
        </p:txBody>
      </p:sp>
      <p:sp>
        <p:nvSpPr>
          <p:cNvPr id="5" name="Rectangle 5"/>
          <p:cNvSpPr>
            <a:spLocks noGrp="1" noChangeArrowheads="1"/>
          </p:cNvSpPr>
          <p:nvPr>
            <p:ph type="sldNum" idx="11"/>
          </p:nvPr>
        </p:nvSpPr>
        <p:spPr>
          <a:ln/>
        </p:spPr>
        <p:txBody>
          <a:bodyPr/>
          <a:lstStyle>
            <a:lvl1pPr>
              <a:defRPr/>
            </a:lvl1pPr>
          </a:lstStyle>
          <a:p>
            <a:fld id="{72E701DD-3562-41CC-AE25-A0F0D8CAD6F4}" type="slidenum">
              <a:rPr lang="el-GR" altLang="en-US"/>
              <a:pPr/>
              <a:t>‹#›</a:t>
            </a:fld>
            <a:endParaRPr lang="el-GR"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l-GR"/>
              <a:t>24/01/19</a:t>
            </a:r>
          </a:p>
        </p:txBody>
      </p:sp>
      <p:sp>
        <p:nvSpPr>
          <p:cNvPr id="5" name="Rectangle 5"/>
          <p:cNvSpPr>
            <a:spLocks noGrp="1" noChangeArrowheads="1"/>
          </p:cNvSpPr>
          <p:nvPr>
            <p:ph type="sldNum" idx="11"/>
          </p:nvPr>
        </p:nvSpPr>
        <p:spPr>
          <a:ln/>
        </p:spPr>
        <p:txBody>
          <a:bodyPr/>
          <a:lstStyle>
            <a:lvl1pPr>
              <a:defRPr/>
            </a:lvl1pPr>
          </a:lstStyle>
          <a:p>
            <a:fld id="{AFE2B9F4-6973-437D-AFF1-EEFBEFAE1C6F}" type="slidenum">
              <a:rPr lang="el-GR" altLang="en-US"/>
              <a:pPr/>
              <a:t>‹#›</a:t>
            </a:fld>
            <a:endParaRPr lang="el-GR"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600200"/>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r>
              <a:rPr lang="el-GR"/>
              <a:t>24/01/19</a:t>
            </a:r>
          </a:p>
        </p:txBody>
      </p:sp>
      <p:sp>
        <p:nvSpPr>
          <p:cNvPr id="6" name="Rectangle 5"/>
          <p:cNvSpPr>
            <a:spLocks noGrp="1" noChangeArrowheads="1"/>
          </p:cNvSpPr>
          <p:nvPr>
            <p:ph type="sldNum" idx="11"/>
          </p:nvPr>
        </p:nvSpPr>
        <p:spPr>
          <a:ln/>
        </p:spPr>
        <p:txBody>
          <a:bodyPr/>
          <a:lstStyle>
            <a:lvl1pPr>
              <a:defRPr/>
            </a:lvl1pPr>
          </a:lstStyle>
          <a:p>
            <a:fld id="{6A2B78A3-674A-4471-8547-8375FD135EC0}" type="slidenum">
              <a:rPr lang="el-GR" altLang="en-US"/>
              <a:pPr/>
              <a:t>‹#›</a:t>
            </a:fld>
            <a:endParaRPr lang="el-GR"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r>
              <a:rPr lang="el-GR"/>
              <a:t>24/01/19</a:t>
            </a:r>
          </a:p>
        </p:txBody>
      </p:sp>
      <p:sp>
        <p:nvSpPr>
          <p:cNvPr id="8" name="Rectangle 5"/>
          <p:cNvSpPr>
            <a:spLocks noGrp="1" noChangeArrowheads="1"/>
          </p:cNvSpPr>
          <p:nvPr>
            <p:ph type="sldNum" idx="11"/>
          </p:nvPr>
        </p:nvSpPr>
        <p:spPr>
          <a:ln/>
        </p:spPr>
        <p:txBody>
          <a:bodyPr/>
          <a:lstStyle>
            <a:lvl1pPr>
              <a:defRPr/>
            </a:lvl1pPr>
          </a:lstStyle>
          <a:p>
            <a:fld id="{0FA92E34-2E9F-431F-8AB5-C2830DA7180F}" type="slidenum">
              <a:rPr lang="el-GR" altLang="en-US"/>
              <a:pPr/>
              <a:t>‹#›</a:t>
            </a:fld>
            <a:endParaRPr lang="el-GR"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r>
              <a:rPr lang="el-GR"/>
              <a:t>24/01/19</a:t>
            </a:r>
          </a:p>
        </p:txBody>
      </p:sp>
      <p:sp>
        <p:nvSpPr>
          <p:cNvPr id="4" name="Rectangle 5"/>
          <p:cNvSpPr>
            <a:spLocks noGrp="1" noChangeArrowheads="1"/>
          </p:cNvSpPr>
          <p:nvPr>
            <p:ph type="sldNum" idx="11"/>
          </p:nvPr>
        </p:nvSpPr>
        <p:spPr>
          <a:ln/>
        </p:spPr>
        <p:txBody>
          <a:bodyPr/>
          <a:lstStyle>
            <a:lvl1pPr>
              <a:defRPr/>
            </a:lvl1pPr>
          </a:lstStyle>
          <a:p>
            <a:fld id="{54ADC7A3-B1F6-4BEB-B990-6FBA4198E02E}" type="slidenum">
              <a:rPr lang="el-GR" altLang="en-US"/>
              <a:pPr/>
              <a:t>‹#›</a:t>
            </a:fld>
            <a:endParaRPr lang="el-GR"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l-GR"/>
              <a:t>24/01/19</a:t>
            </a:r>
          </a:p>
        </p:txBody>
      </p:sp>
      <p:sp>
        <p:nvSpPr>
          <p:cNvPr id="3" name="Rectangle 5"/>
          <p:cNvSpPr>
            <a:spLocks noGrp="1" noChangeArrowheads="1"/>
          </p:cNvSpPr>
          <p:nvPr>
            <p:ph type="sldNum" idx="11"/>
          </p:nvPr>
        </p:nvSpPr>
        <p:spPr>
          <a:ln/>
        </p:spPr>
        <p:txBody>
          <a:bodyPr/>
          <a:lstStyle>
            <a:lvl1pPr>
              <a:defRPr/>
            </a:lvl1pPr>
          </a:lstStyle>
          <a:p>
            <a:fld id="{8F41C2D9-C060-43AC-BCEE-C9D381B4A3D8}" type="slidenum">
              <a:rPr lang="el-GR" altLang="en-US"/>
              <a:pPr/>
              <a:t>‹#›</a:t>
            </a:fld>
            <a:endParaRPr lang="el-G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l-GR"/>
              <a:t>24/01/19</a:t>
            </a:r>
          </a:p>
        </p:txBody>
      </p:sp>
      <p:sp>
        <p:nvSpPr>
          <p:cNvPr id="5" name="Rectangle 5"/>
          <p:cNvSpPr>
            <a:spLocks noGrp="1" noChangeArrowheads="1"/>
          </p:cNvSpPr>
          <p:nvPr>
            <p:ph type="sldNum" idx="11"/>
          </p:nvPr>
        </p:nvSpPr>
        <p:spPr>
          <a:ln/>
        </p:spPr>
        <p:txBody>
          <a:bodyPr/>
          <a:lstStyle>
            <a:lvl1pPr>
              <a:defRPr/>
            </a:lvl1pPr>
          </a:lstStyle>
          <a:p>
            <a:fld id="{A60B7352-C478-4E2C-A059-F07EEB6FAF7A}" type="slidenum">
              <a:rPr lang="el-GR" altLang="en-US"/>
              <a:pPr/>
              <a:t>‹#›</a:t>
            </a:fld>
            <a:endParaRPr lang="el-GR"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l-GR"/>
              <a:t>24/01/19</a:t>
            </a:r>
          </a:p>
        </p:txBody>
      </p:sp>
      <p:sp>
        <p:nvSpPr>
          <p:cNvPr id="6" name="Rectangle 5"/>
          <p:cNvSpPr>
            <a:spLocks noGrp="1" noChangeArrowheads="1"/>
          </p:cNvSpPr>
          <p:nvPr>
            <p:ph type="sldNum" idx="11"/>
          </p:nvPr>
        </p:nvSpPr>
        <p:spPr>
          <a:ln/>
        </p:spPr>
        <p:txBody>
          <a:bodyPr/>
          <a:lstStyle>
            <a:lvl1pPr>
              <a:defRPr/>
            </a:lvl1pPr>
          </a:lstStyle>
          <a:p>
            <a:fld id="{DFB998C8-C2AC-4FD2-B133-555B5465195E}" type="slidenum">
              <a:rPr lang="el-GR" altLang="en-US"/>
              <a:pPr/>
              <a:t>‹#›</a:t>
            </a:fld>
            <a:endParaRPr lang="el-GR"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l-GR"/>
              <a:t>24/01/19</a:t>
            </a:r>
          </a:p>
        </p:txBody>
      </p:sp>
      <p:sp>
        <p:nvSpPr>
          <p:cNvPr id="6" name="Rectangle 5"/>
          <p:cNvSpPr>
            <a:spLocks noGrp="1" noChangeArrowheads="1"/>
          </p:cNvSpPr>
          <p:nvPr>
            <p:ph type="sldNum" idx="11"/>
          </p:nvPr>
        </p:nvSpPr>
        <p:spPr>
          <a:ln/>
        </p:spPr>
        <p:txBody>
          <a:bodyPr/>
          <a:lstStyle>
            <a:lvl1pPr>
              <a:defRPr/>
            </a:lvl1pPr>
          </a:lstStyle>
          <a:p>
            <a:fld id="{7BAA9546-37E6-4743-887C-12882FD79CCD}" type="slidenum">
              <a:rPr lang="el-GR" altLang="en-US"/>
              <a:pPr/>
              <a:t>‹#›</a:t>
            </a:fld>
            <a:endParaRPr lang="el-GR"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l-GR"/>
              <a:t>24/01/19</a:t>
            </a:r>
          </a:p>
        </p:txBody>
      </p:sp>
      <p:sp>
        <p:nvSpPr>
          <p:cNvPr id="5" name="Rectangle 5"/>
          <p:cNvSpPr>
            <a:spLocks noGrp="1" noChangeArrowheads="1"/>
          </p:cNvSpPr>
          <p:nvPr>
            <p:ph type="sldNum" idx="11"/>
          </p:nvPr>
        </p:nvSpPr>
        <p:spPr>
          <a:ln/>
        </p:spPr>
        <p:txBody>
          <a:bodyPr/>
          <a:lstStyle>
            <a:lvl1pPr>
              <a:defRPr/>
            </a:lvl1pPr>
          </a:lstStyle>
          <a:p>
            <a:fld id="{2418707A-A179-4319-BAF2-896E03EEC7DA}" type="slidenum">
              <a:rPr lang="el-GR" altLang="en-US"/>
              <a:pPr/>
              <a:t>‹#›</a:t>
            </a:fld>
            <a:endParaRPr lang="el-GR"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5813" cy="58499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499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l-GR"/>
              <a:t>24/01/19</a:t>
            </a:r>
          </a:p>
        </p:txBody>
      </p:sp>
      <p:sp>
        <p:nvSpPr>
          <p:cNvPr id="5" name="Rectangle 5"/>
          <p:cNvSpPr>
            <a:spLocks noGrp="1" noChangeArrowheads="1"/>
          </p:cNvSpPr>
          <p:nvPr>
            <p:ph type="sldNum" idx="11"/>
          </p:nvPr>
        </p:nvSpPr>
        <p:spPr>
          <a:ln/>
        </p:spPr>
        <p:txBody>
          <a:bodyPr/>
          <a:lstStyle>
            <a:lvl1pPr>
              <a:defRPr/>
            </a:lvl1pPr>
          </a:lstStyle>
          <a:p>
            <a:fld id="{1DFA921F-C7E2-42CB-BDEC-C1C265DD7068}" type="slidenum">
              <a:rPr lang="el-GR" altLang="en-US"/>
              <a:pPr/>
              <a:t>‹#›</a:t>
            </a:fld>
            <a:endParaRPr lang="el-G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600200"/>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r>
              <a:rPr lang="el-GR"/>
              <a:t>24/01/19</a:t>
            </a:r>
          </a:p>
        </p:txBody>
      </p:sp>
      <p:sp>
        <p:nvSpPr>
          <p:cNvPr id="6" name="Rectangle 5"/>
          <p:cNvSpPr>
            <a:spLocks noGrp="1" noChangeArrowheads="1"/>
          </p:cNvSpPr>
          <p:nvPr>
            <p:ph type="sldNum" idx="11"/>
          </p:nvPr>
        </p:nvSpPr>
        <p:spPr>
          <a:ln/>
        </p:spPr>
        <p:txBody>
          <a:bodyPr/>
          <a:lstStyle>
            <a:lvl1pPr>
              <a:defRPr/>
            </a:lvl1pPr>
          </a:lstStyle>
          <a:p>
            <a:fld id="{A8C5C873-001B-467F-9E67-24AB905C117E}" type="slidenum">
              <a:rPr lang="el-GR" altLang="en-US"/>
              <a:pPr/>
              <a:t>‹#›</a:t>
            </a:fld>
            <a:endParaRPr lang="el-G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r>
              <a:rPr lang="el-GR"/>
              <a:t>24/01/19</a:t>
            </a:r>
          </a:p>
        </p:txBody>
      </p:sp>
      <p:sp>
        <p:nvSpPr>
          <p:cNvPr id="8" name="Rectangle 5"/>
          <p:cNvSpPr>
            <a:spLocks noGrp="1" noChangeArrowheads="1"/>
          </p:cNvSpPr>
          <p:nvPr>
            <p:ph type="sldNum" idx="11"/>
          </p:nvPr>
        </p:nvSpPr>
        <p:spPr>
          <a:ln/>
        </p:spPr>
        <p:txBody>
          <a:bodyPr/>
          <a:lstStyle>
            <a:lvl1pPr>
              <a:defRPr/>
            </a:lvl1pPr>
          </a:lstStyle>
          <a:p>
            <a:fld id="{9B5EE492-C042-4E13-8CE1-275B807B6D9F}" type="slidenum">
              <a:rPr lang="el-GR" altLang="en-US"/>
              <a:pPr/>
              <a:t>‹#›</a:t>
            </a:fld>
            <a:endParaRPr lang="el-G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r>
              <a:rPr lang="el-GR"/>
              <a:t>24/01/19</a:t>
            </a:r>
          </a:p>
        </p:txBody>
      </p:sp>
      <p:sp>
        <p:nvSpPr>
          <p:cNvPr id="4" name="Rectangle 5"/>
          <p:cNvSpPr>
            <a:spLocks noGrp="1" noChangeArrowheads="1"/>
          </p:cNvSpPr>
          <p:nvPr>
            <p:ph type="sldNum" idx="11"/>
          </p:nvPr>
        </p:nvSpPr>
        <p:spPr>
          <a:ln/>
        </p:spPr>
        <p:txBody>
          <a:bodyPr/>
          <a:lstStyle>
            <a:lvl1pPr>
              <a:defRPr/>
            </a:lvl1pPr>
          </a:lstStyle>
          <a:p>
            <a:fld id="{41DAC177-080A-45D8-9D8A-D680FF717E76}" type="slidenum">
              <a:rPr lang="el-GR" altLang="en-US"/>
              <a:pPr/>
              <a:t>‹#›</a:t>
            </a:fld>
            <a:endParaRPr lang="el-G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l-GR"/>
              <a:t>24/01/19</a:t>
            </a:r>
          </a:p>
        </p:txBody>
      </p:sp>
      <p:sp>
        <p:nvSpPr>
          <p:cNvPr id="3" name="Rectangle 5"/>
          <p:cNvSpPr>
            <a:spLocks noGrp="1" noChangeArrowheads="1"/>
          </p:cNvSpPr>
          <p:nvPr>
            <p:ph type="sldNum" idx="11"/>
          </p:nvPr>
        </p:nvSpPr>
        <p:spPr>
          <a:ln/>
        </p:spPr>
        <p:txBody>
          <a:bodyPr/>
          <a:lstStyle>
            <a:lvl1pPr>
              <a:defRPr/>
            </a:lvl1pPr>
          </a:lstStyle>
          <a:p>
            <a:fld id="{5CA2ACF9-1E05-4DAA-B0DE-3662B5EA7F55}" type="slidenum">
              <a:rPr lang="el-GR" altLang="en-US"/>
              <a:pPr/>
              <a:t>‹#›</a:t>
            </a:fld>
            <a:endParaRPr lang="el-G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l-GR"/>
              <a:t>24/01/19</a:t>
            </a:r>
          </a:p>
        </p:txBody>
      </p:sp>
      <p:sp>
        <p:nvSpPr>
          <p:cNvPr id="6" name="Rectangle 5"/>
          <p:cNvSpPr>
            <a:spLocks noGrp="1" noChangeArrowheads="1"/>
          </p:cNvSpPr>
          <p:nvPr>
            <p:ph type="sldNum" idx="11"/>
          </p:nvPr>
        </p:nvSpPr>
        <p:spPr>
          <a:ln/>
        </p:spPr>
        <p:txBody>
          <a:bodyPr/>
          <a:lstStyle>
            <a:lvl1pPr>
              <a:defRPr/>
            </a:lvl1pPr>
          </a:lstStyle>
          <a:p>
            <a:fld id="{5A4583BC-71BB-4BCE-B9C5-C5ADD6029FC6}" type="slidenum">
              <a:rPr lang="el-GR" altLang="en-US"/>
              <a:pPr/>
              <a:t>‹#›</a:t>
            </a:fld>
            <a:endParaRPr lang="el-G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l-GR"/>
              <a:t>24/01/19</a:t>
            </a:r>
          </a:p>
        </p:txBody>
      </p:sp>
      <p:sp>
        <p:nvSpPr>
          <p:cNvPr id="6" name="Rectangle 5"/>
          <p:cNvSpPr>
            <a:spLocks noGrp="1" noChangeArrowheads="1"/>
          </p:cNvSpPr>
          <p:nvPr>
            <p:ph type="sldNum" idx="11"/>
          </p:nvPr>
        </p:nvSpPr>
        <p:spPr>
          <a:ln/>
        </p:spPr>
        <p:txBody>
          <a:bodyPr/>
          <a:lstStyle>
            <a:lvl1pPr>
              <a:defRPr/>
            </a:lvl1pPr>
          </a:lstStyle>
          <a:p>
            <a:fld id="{2D54CE10-36AC-4FA3-A292-6FA8A5C54769}" type="slidenum">
              <a:rPr lang="el-GR" altLang="en-US"/>
              <a:pPr/>
              <a:t>‹#›</a:t>
            </a:fld>
            <a:endParaRPr lang="el-G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57200" y="274638"/>
            <a:ext cx="8228013" cy="1141412"/>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altLang="en-US" smtClean="0"/>
              <a:t>Πατήστε για επεξεργασία της μορφής κειμένου του τίτλου</a:t>
            </a:r>
          </a:p>
        </p:txBody>
      </p:sp>
      <p:sp>
        <p:nvSpPr>
          <p:cNvPr id="1027" name="Rectangle 2"/>
          <p:cNvSpPr>
            <a:spLocks noGrp="1" noChangeArrowheads="1"/>
          </p:cNvSpPr>
          <p:nvPr>
            <p:ph type="body" idx="1"/>
          </p:nvPr>
        </p:nvSpPr>
        <p:spPr bwMode="auto">
          <a:xfrm>
            <a:off x="457200" y="1600200"/>
            <a:ext cx="8228013" cy="4524375"/>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altLang="en-US" smtClean="0"/>
              <a:t>Πατήστε για επεξεργασία της μορφής κειμένου διάρθρωσης</a:t>
            </a:r>
          </a:p>
          <a:p>
            <a:pPr lvl="1"/>
            <a:r>
              <a:rPr lang="en-GB" altLang="en-US" smtClean="0"/>
              <a:t>Δεύτερο επίπεδο διάρθρωσης</a:t>
            </a:r>
          </a:p>
          <a:p>
            <a:pPr lvl="2"/>
            <a:r>
              <a:rPr lang="en-GB" altLang="en-US" smtClean="0"/>
              <a:t>Τρίτο επίπεδο διάρθρωσης</a:t>
            </a:r>
          </a:p>
          <a:p>
            <a:pPr lvl="3"/>
            <a:r>
              <a:rPr lang="en-GB" altLang="en-US" smtClean="0"/>
              <a:t>Τέταρτο επίπεδο διάρθρωσης</a:t>
            </a:r>
          </a:p>
          <a:p>
            <a:pPr lvl="4"/>
            <a:r>
              <a:rPr lang="en-GB" altLang="en-US" smtClean="0"/>
              <a:t>Πέμπτο επίπεδο διάρθρωσης</a:t>
            </a:r>
          </a:p>
          <a:p>
            <a:pPr lvl="4"/>
            <a:r>
              <a:rPr lang="en-GB" altLang="en-US" smtClean="0"/>
              <a:t>Έκτο επίπεδο διάρθρωσης</a:t>
            </a:r>
          </a:p>
          <a:p>
            <a:pPr lvl="4"/>
            <a:r>
              <a:rPr lang="en-GB" altLang="en-US" smtClean="0"/>
              <a:t>Έβδομο επίπεδο διάρθρωσης</a:t>
            </a:r>
          </a:p>
        </p:txBody>
      </p:sp>
      <p:sp>
        <p:nvSpPr>
          <p:cNvPr id="2" name="Rectangle 3"/>
          <p:cNvSpPr>
            <a:spLocks noGrp="1" noChangeArrowheads="1"/>
          </p:cNvSpPr>
          <p:nvPr>
            <p:ph type="dt"/>
          </p:nvPr>
        </p:nvSpPr>
        <p:spPr bwMode="auto">
          <a:xfrm>
            <a:off x="457200" y="6356350"/>
            <a:ext cx="2132013" cy="363538"/>
          </a:xfrm>
          <a:prstGeom prst="rect">
            <a:avLst/>
          </a:prstGeom>
          <a:noFill/>
          <a:ln w="9525" cap="flat">
            <a:noFill/>
            <a:round/>
            <a:headEnd/>
            <a:tailEnd/>
          </a:ln>
          <a:effectLst/>
        </p:spPr>
        <p:txBody>
          <a:bodyPr vert="horz" wrap="square" lIns="90000" tIns="46800" rIns="90000" bIns="46800" numCol="1" anchor="ctr" anchorCtr="0" compatLnSpc="1">
            <a:prstTxWarp prst="textNoShape">
              <a:avLst/>
            </a:prstTxWarp>
          </a:bodyPr>
          <a:lstStyle>
            <a:lvl1pPr eaLnBrk="1" hangingPunct="1">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898989"/>
                </a:solidFill>
                <a:latin typeface="Arial" charset="0"/>
                <a:ea typeface="+mn-ea"/>
                <a:cs typeface="Arial" charset="0"/>
              </a:defRPr>
            </a:lvl1pPr>
          </a:lstStyle>
          <a:p>
            <a:pPr>
              <a:defRPr/>
            </a:pPr>
            <a:r>
              <a:rPr lang="el-GR"/>
              <a:t>24/01/19</a:t>
            </a:r>
          </a:p>
        </p:txBody>
      </p:sp>
      <p:sp>
        <p:nvSpPr>
          <p:cNvPr id="1029" name="Text Box 4"/>
          <p:cNvSpPr txBox="1">
            <a:spLocks noChangeArrowheads="1"/>
          </p:cNvSpPr>
          <p:nvPr/>
        </p:nvSpPr>
        <p:spPr bwMode="auto">
          <a:xfrm>
            <a:off x="3124200" y="6356350"/>
            <a:ext cx="2895600" cy="365125"/>
          </a:xfrm>
          <a:prstGeom prst="rect">
            <a:avLst/>
          </a:prstGeom>
          <a:noFill/>
          <a:ln w="9525">
            <a:noFill/>
            <a:round/>
            <a:headEnd/>
            <a:tailEnd/>
          </a:ln>
        </p:spPr>
        <p:txBody>
          <a:bodyPr wrap="none" anchor="ctr"/>
          <a:lstStyle/>
          <a:p>
            <a:pPr eaLnBrk="1" hangingPunct="1">
              <a:buClr>
                <a:srgbClr val="000000"/>
              </a:buClr>
              <a:buSzPct val="100000"/>
              <a:buFont typeface="Times New Roman" pitchFamily="18" charset="0"/>
              <a:buNone/>
            </a:pPr>
            <a:endParaRPr lang="en-US" altLang="en-US">
              <a:cs typeface="Arial" charset="0"/>
            </a:endParaRPr>
          </a:p>
        </p:txBody>
      </p:sp>
      <p:sp>
        <p:nvSpPr>
          <p:cNvPr id="3" name="Rectangle 5"/>
          <p:cNvSpPr>
            <a:spLocks noGrp="1" noChangeArrowheads="1"/>
          </p:cNvSpPr>
          <p:nvPr>
            <p:ph type="sldNum"/>
          </p:nvPr>
        </p:nvSpPr>
        <p:spPr bwMode="auto">
          <a:xfrm>
            <a:off x="6553200" y="6356350"/>
            <a:ext cx="2132013" cy="363538"/>
          </a:xfrm>
          <a:prstGeom prst="rect">
            <a:avLst/>
          </a:prstGeom>
          <a:noFill/>
          <a:ln w="9525" cap="flat">
            <a:noFill/>
            <a:round/>
            <a:headEnd/>
            <a:tailEnd/>
          </a:ln>
          <a:effectLst/>
        </p:spPr>
        <p:txBody>
          <a:bodyPr vert="horz" wrap="square" lIns="90000" tIns="46800" rIns="90000" bIns="46800" numCol="1" anchor="ctr" anchorCtr="0" compatLnSpc="1">
            <a:prstTxWarp prst="textNoShape">
              <a:avLst/>
            </a:prstTxWarp>
          </a:bodyPr>
          <a:lstStyle>
            <a:lvl1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898989"/>
                </a:solidFill>
                <a:cs typeface="Arial" charset="0"/>
              </a:defRPr>
            </a:lvl1pPr>
          </a:lstStyle>
          <a:p>
            <a:fld id="{89494BC0-BB48-4E2F-8188-D4019AC5D38D}" type="slidenum">
              <a:rPr lang="el-GR" altLang="en-US"/>
              <a:pPr/>
              <a:t>‹#›</a:t>
            </a:fld>
            <a:endParaRPr lang="el-GR" altLang="en-US"/>
          </a:p>
        </p:txBody>
      </p:sp>
    </p:spTree>
  </p:cSld>
  <p:clrMap bg1="lt1" tx1="dk1" bg2="lt2" tx2="dk2" accent1="accent1" accent2="accent2" accent3="accent3" accent4="accent4" accent5="accent5" accent6="accent6" hlink="hlink" folHlink="folHlink"/>
  <p:sldLayoutIdLst>
    <p:sldLayoutId id="2147484596" r:id="rId1"/>
    <p:sldLayoutId id="2147484597" r:id="rId2"/>
    <p:sldLayoutId id="2147484598" r:id="rId3"/>
    <p:sldLayoutId id="2147484599" r:id="rId4"/>
    <p:sldLayoutId id="2147484600" r:id="rId5"/>
    <p:sldLayoutId id="2147484601" r:id="rId6"/>
    <p:sldLayoutId id="2147484602" r:id="rId7"/>
    <p:sldLayoutId id="2147484603" r:id="rId8"/>
    <p:sldLayoutId id="2147484604" r:id="rId9"/>
    <p:sldLayoutId id="2147484605" r:id="rId10"/>
    <p:sldLayoutId id="2147484606" r:id="rId11"/>
  </p:sldLayoutIdLst>
  <p:hf sldNum="0" hdr="0" ftr="0"/>
  <p:txStyles>
    <p:titleStyle>
      <a:lvl1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Microsoft YaHei" charset="-122"/>
        </a:defRPr>
      </a:lvl2pPr>
      <a:lvl3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Microsoft YaHei" charset="-122"/>
        </a:defRPr>
      </a:lvl3pPr>
      <a:lvl4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Microsoft YaHei" charset="-122"/>
        </a:defRPr>
      </a:lvl4pPr>
      <a:lvl5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Microsoft YaHei" charset="-122"/>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Microsoft YaHei" charset="-122"/>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Microsoft YaHei" charset="-122"/>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Microsoft YaHei" charset="-122"/>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Microsoft YaHei" charset="-122"/>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buChar char="•"/>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buChar char="–"/>
        <a:defRPr sz="2800">
          <a:solidFill>
            <a:srgbClr val="000000"/>
          </a:solidFill>
          <a:latin typeface="+mn-lt"/>
          <a:ea typeface="+mn-ea"/>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buChar char="•"/>
        <a:defRPr sz="2400">
          <a:solidFill>
            <a:srgbClr val="000000"/>
          </a:solidFill>
          <a:latin typeface="+mn-lt"/>
          <a:ea typeface="+mn-ea"/>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buChar char="–"/>
        <a:defRPr sz="2000">
          <a:solidFill>
            <a:srgbClr val="000000"/>
          </a:solidFill>
          <a:latin typeface="+mn-lt"/>
          <a:ea typeface="+mn-ea"/>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buChar char="»"/>
        <a:defRPr sz="2000">
          <a:solidFill>
            <a:srgbClr val="000000"/>
          </a:solidFill>
          <a:latin typeface="+mn-lt"/>
          <a:ea typeface="+mn-ea"/>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457200" y="274638"/>
            <a:ext cx="8228013" cy="1141412"/>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altLang="en-US" smtClean="0"/>
              <a:t>Πατήστε για επεξεργασία της μορφής κειμένου του τίτλου</a:t>
            </a:r>
          </a:p>
        </p:txBody>
      </p:sp>
      <p:sp>
        <p:nvSpPr>
          <p:cNvPr id="2051" name="Rectangle 2"/>
          <p:cNvSpPr>
            <a:spLocks noGrp="1" noChangeArrowheads="1"/>
          </p:cNvSpPr>
          <p:nvPr>
            <p:ph type="body" idx="1"/>
          </p:nvPr>
        </p:nvSpPr>
        <p:spPr bwMode="auto">
          <a:xfrm>
            <a:off x="457200" y="1600200"/>
            <a:ext cx="8228013" cy="4524375"/>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altLang="en-US" smtClean="0"/>
              <a:t>Πατήστε για επεξεργασία της μορφής κειμένου διάρθρωσης</a:t>
            </a:r>
          </a:p>
          <a:p>
            <a:pPr lvl="1"/>
            <a:r>
              <a:rPr lang="en-GB" altLang="en-US" smtClean="0"/>
              <a:t>Δεύτερο επίπεδο διάρθρωσης</a:t>
            </a:r>
          </a:p>
          <a:p>
            <a:pPr lvl="2"/>
            <a:r>
              <a:rPr lang="en-GB" altLang="en-US" smtClean="0"/>
              <a:t>Τρίτο επίπεδο διάρθρωσης</a:t>
            </a:r>
          </a:p>
          <a:p>
            <a:pPr lvl="3"/>
            <a:r>
              <a:rPr lang="en-GB" altLang="en-US" smtClean="0"/>
              <a:t>Τέταρτο επίπεδο διάρθρωσης</a:t>
            </a:r>
          </a:p>
          <a:p>
            <a:pPr lvl="4"/>
            <a:r>
              <a:rPr lang="en-GB" altLang="en-US" smtClean="0"/>
              <a:t>Πέμπτο επίπεδο διάρθρωσης</a:t>
            </a:r>
          </a:p>
          <a:p>
            <a:pPr lvl="4"/>
            <a:r>
              <a:rPr lang="en-GB" altLang="en-US" smtClean="0"/>
              <a:t>Έκτο επίπεδο διάρθρωσης</a:t>
            </a:r>
          </a:p>
          <a:p>
            <a:pPr lvl="4"/>
            <a:r>
              <a:rPr lang="en-GB" altLang="en-US" smtClean="0"/>
              <a:t>Έβδομο επίπεδο διάρθρωσης</a:t>
            </a:r>
          </a:p>
        </p:txBody>
      </p:sp>
    </p:spTree>
  </p:cSld>
  <p:clrMap bg1="lt1" tx1="dk1" bg2="lt2" tx2="dk2" accent1="accent1" accent2="accent2" accent3="accent3" accent4="accent4" accent5="accent5" accent6="accent6" hlink="hlink" folHlink="folHlink"/>
  <p:sldLayoutIdLst>
    <p:sldLayoutId id="2147484607" r:id="rId1"/>
    <p:sldLayoutId id="2147484608" r:id="rId2"/>
    <p:sldLayoutId id="2147484609" r:id="rId3"/>
    <p:sldLayoutId id="2147484610" r:id="rId4"/>
    <p:sldLayoutId id="2147484611" r:id="rId5"/>
    <p:sldLayoutId id="2147484612" r:id="rId6"/>
    <p:sldLayoutId id="2147484613" r:id="rId7"/>
    <p:sldLayoutId id="2147484614" r:id="rId8"/>
    <p:sldLayoutId id="2147484615" r:id="rId9"/>
    <p:sldLayoutId id="2147484616" r:id="rId10"/>
    <p:sldLayoutId id="2147484617" r:id="rId11"/>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Microsoft YaHei" charset="-122"/>
        </a:defRPr>
      </a:lvl2pPr>
      <a:lvl3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Microsoft YaHei" charset="-122"/>
        </a:defRPr>
      </a:lvl3pPr>
      <a:lvl4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Microsoft YaHei" charset="-122"/>
        </a:defRPr>
      </a:lvl4pPr>
      <a:lvl5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Microsoft YaHei" charset="-122"/>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Microsoft YaHei" charset="-122"/>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Microsoft YaHei" charset="-122"/>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Microsoft YaHei" charset="-122"/>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Microsoft YaHei" charset="-122"/>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buChar char="•"/>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buChar char="–"/>
        <a:defRPr sz="2800">
          <a:solidFill>
            <a:srgbClr val="000000"/>
          </a:solidFill>
          <a:latin typeface="+mn-lt"/>
          <a:ea typeface="+mn-ea"/>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buChar char="•"/>
        <a:defRPr sz="2400">
          <a:solidFill>
            <a:srgbClr val="000000"/>
          </a:solidFill>
          <a:latin typeface="+mn-lt"/>
          <a:ea typeface="+mn-ea"/>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buChar char="–"/>
        <a:defRPr sz="2000">
          <a:solidFill>
            <a:srgbClr val="000000"/>
          </a:solidFill>
          <a:latin typeface="+mn-lt"/>
          <a:ea typeface="+mn-ea"/>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buChar char="»"/>
        <a:defRPr sz="2000">
          <a:solidFill>
            <a:srgbClr val="000000"/>
          </a:solidFill>
          <a:latin typeface="+mn-lt"/>
          <a:ea typeface="+mn-ea"/>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bwMode="auto">
          <a:xfrm>
            <a:off x="457200" y="274638"/>
            <a:ext cx="8228013" cy="1141412"/>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altLang="en-US" smtClean="0"/>
              <a:t>Πατήστε για επεξεργασία της μορφής κειμένου του τίτλου</a:t>
            </a:r>
          </a:p>
        </p:txBody>
      </p:sp>
      <p:sp>
        <p:nvSpPr>
          <p:cNvPr id="3075" name="Rectangle 2"/>
          <p:cNvSpPr>
            <a:spLocks noGrp="1" noChangeArrowheads="1"/>
          </p:cNvSpPr>
          <p:nvPr>
            <p:ph type="body" idx="1"/>
          </p:nvPr>
        </p:nvSpPr>
        <p:spPr bwMode="auto">
          <a:xfrm>
            <a:off x="457200" y="1600200"/>
            <a:ext cx="8228013" cy="4524375"/>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altLang="en-US" smtClean="0"/>
              <a:t>Πατήστε για επεξεργασία της μορφής κειμένου διάρθρωσης</a:t>
            </a:r>
          </a:p>
          <a:p>
            <a:pPr lvl="1"/>
            <a:r>
              <a:rPr lang="en-GB" altLang="en-US" smtClean="0"/>
              <a:t>Δεύτερο επίπεδο διάρθρωσης</a:t>
            </a:r>
          </a:p>
          <a:p>
            <a:pPr lvl="2"/>
            <a:r>
              <a:rPr lang="en-GB" altLang="en-US" smtClean="0"/>
              <a:t>Τρίτο επίπεδο διάρθρωσης</a:t>
            </a:r>
          </a:p>
          <a:p>
            <a:pPr lvl="3"/>
            <a:r>
              <a:rPr lang="en-GB" altLang="en-US" smtClean="0"/>
              <a:t>Τέταρτο επίπεδο διάρθρωσης</a:t>
            </a:r>
          </a:p>
          <a:p>
            <a:pPr lvl="4"/>
            <a:r>
              <a:rPr lang="en-GB" altLang="en-US" smtClean="0"/>
              <a:t>Πέμπτο επίπεδο διάρθρωσης</a:t>
            </a:r>
          </a:p>
          <a:p>
            <a:pPr lvl="4"/>
            <a:r>
              <a:rPr lang="en-GB" altLang="en-US" smtClean="0"/>
              <a:t>Έκτο επίπεδο διάρθρωσης</a:t>
            </a:r>
          </a:p>
          <a:p>
            <a:pPr lvl="4"/>
            <a:r>
              <a:rPr lang="en-GB" altLang="en-US" smtClean="0"/>
              <a:t>Έβδομο επίπεδο διάρθρωσης</a:t>
            </a:r>
          </a:p>
        </p:txBody>
      </p:sp>
      <p:sp>
        <p:nvSpPr>
          <p:cNvPr id="2" name="Rectangle 3"/>
          <p:cNvSpPr>
            <a:spLocks noGrp="1" noChangeArrowheads="1"/>
          </p:cNvSpPr>
          <p:nvPr>
            <p:ph type="dt"/>
          </p:nvPr>
        </p:nvSpPr>
        <p:spPr bwMode="auto">
          <a:xfrm>
            <a:off x="457200" y="6356350"/>
            <a:ext cx="2132013" cy="363538"/>
          </a:xfrm>
          <a:prstGeom prst="rect">
            <a:avLst/>
          </a:prstGeom>
          <a:noFill/>
          <a:ln w="9525" cap="flat">
            <a:noFill/>
            <a:round/>
            <a:headEnd/>
            <a:tailEnd/>
          </a:ln>
          <a:effectLst/>
        </p:spPr>
        <p:txBody>
          <a:bodyPr vert="horz" wrap="square" lIns="90000" tIns="46800" rIns="90000" bIns="46800" numCol="1" anchor="ctr" anchorCtr="0" compatLnSpc="1">
            <a:prstTxWarp prst="textNoShape">
              <a:avLst/>
            </a:prstTxWarp>
          </a:bodyPr>
          <a:lstStyle>
            <a:lvl1pPr eaLnBrk="1" hangingPunct="1">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898989"/>
                </a:solidFill>
                <a:latin typeface="Arial" charset="0"/>
                <a:ea typeface="+mn-ea"/>
                <a:cs typeface="Arial" charset="0"/>
              </a:defRPr>
            </a:lvl1pPr>
          </a:lstStyle>
          <a:p>
            <a:pPr>
              <a:defRPr/>
            </a:pPr>
            <a:r>
              <a:rPr lang="el-GR"/>
              <a:t>24/01/19</a:t>
            </a:r>
          </a:p>
        </p:txBody>
      </p:sp>
      <p:sp>
        <p:nvSpPr>
          <p:cNvPr id="3077" name="Text Box 4"/>
          <p:cNvSpPr txBox="1">
            <a:spLocks noChangeArrowheads="1"/>
          </p:cNvSpPr>
          <p:nvPr/>
        </p:nvSpPr>
        <p:spPr bwMode="auto">
          <a:xfrm>
            <a:off x="3124200" y="6356350"/>
            <a:ext cx="2895600" cy="365125"/>
          </a:xfrm>
          <a:prstGeom prst="rect">
            <a:avLst/>
          </a:prstGeom>
          <a:noFill/>
          <a:ln w="9525">
            <a:noFill/>
            <a:round/>
            <a:headEnd/>
            <a:tailEnd/>
          </a:ln>
        </p:spPr>
        <p:txBody>
          <a:bodyPr wrap="none" anchor="ctr"/>
          <a:lstStyle/>
          <a:p>
            <a:pPr eaLnBrk="1" hangingPunct="1">
              <a:buClr>
                <a:srgbClr val="000000"/>
              </a:buClr>
              <a:buSzPct val="100000"/>
              <a:buFont typeface="Times New Roman" pitchFamily="18" charset="0"/>
              <a:buNone/>
            </a:pPr>
            <a:endParaRPr lang="en-US" altLang="en-US">
              <a:cs typeface="Arial" charset="0"/>
            </a:endParaRPr>
          </a:p>
        </p:txBody>
      </p:sp>
      <p:sp>
        <p:nvSpPr>
          <p:cNvPr id="3" name="Rectangle 5"/>
          <p:cNvSpPr>
            <a:spLocks noGrp="1" noChangeArrowheads="1"/>
          </p:cNvSpPr>
          <p:nvPr>
            <p:ph type="sldNum"/>
          </p:nvPr>
        </p:nvSpPr>
        <p:spPr bwMode="auto">
          <a:xfrm>
            <a:off x="6553200" y="6356350"/>
            <a:ext cx="2132013" cy="363538"/>
          </a:xfrm>
          <a:prstGeom prst="rect">
            <a:avLst/>
          </a:prstGeom>
          <a:noFill/>
          <a:ln w="9525" cap="flat">
            <a:noFill/>
            <a:round/>
            <a:headEnd/>
            <a:tailEnd/>
          </a:ln>
          <a:effectLst/>
        </p:spPr>
        <p:txBody>
          <a:bodyPr vert="horz" wrap="square" lIns="90000" tIns="46800" rIns="90000" bIns="46800" numCol="1" anchor="ctr" anchorCtr="0" compatLnSpc="1">
            <a:prstTxWarp prst="textNoShape">
              <a:avLst/>
            </a:prstTxWarp>
          </a:bodyPr>
          <a:lstStyle>
            <a:lvl1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898989"/>
                </a:solidFill>
                <a:cs typeface="Arial" charset="0"/>
              </a:defRPr>
            </a:lvl1pPr>
          </a:lstStyle>
          <a:p>
            <a:fld id="{1DE4C77D-0A94-4B48-959C-88CC4CF33275}" type="slidenum">
              <a:rPr lang="el-GR" altLang="en-US"/>
              <a:pPr/>
              <a:t>‹#›</a:t>
            </a:fld>
            <a:endParaRPr lang="el-GR" altLang="en-US"/>
          </a:p>
        </p:txBody>
      </p:sp>
    </p:spTree>
  </p:cSld>
  <p:clrMap bg1="lt1" tx1="dk1" bg2="lt2" tx2="dk2" accent1="accent1" accent2="accent2" accent3="accent3" accent4="accent4" accent5="accent5" accent6="accent6" hlink="hlink" folHlink="folHlink"/>
  <p:sldLayoutIdLst>
    <p:sldLayoutId id="2147484618" r:id="rId1"/>
    <p:sldLayoutId id="2147484619" r:id="rId2"/>
    <p:sldLayoutId id="2147484620" r:id="rId3"/>
    <p:sldLayoutId id="2147484621" r:id="rId4"/>
    <p:sldLayoutId id="2147484622" r:id="rId5"/>
    <p:sldLayoutId id="2147484623" r:id="rId6"/>
    <p:sldLayoutId id="2147484624" r:id="rId7"/>
    <p:sldLayoutId id="2147484625" r:id="rId8"/>
    <p:sldLayoutId id="2147484626" r:id="rId9"/>
    <p:sldLayoutId id="2147484627" r:id="rId10"/>
    <p:sldLayoutId id="2147484628" r:id="rId11"/>
  </p:sldLayoutIdLst>
  <p:hf sldNum="0" hdr="0" ftr="0"/>
  <p:txStyles>
    <p:titleStyle>
      <a:lvl1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Microsoft YaHei" charset="-122"/>
        </a:defRPr>
      </a:lvl2pPr>
      <a:lvl3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Microsoft YaHei" charset="-122"/>
        </a:defRPr>
      </a:lvl3pPr>
      <a:lvl4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Microsoft YaHei" charset="-122"/>
        </a:defRPr>
      </a:lvl4pPr>
      <a:lvl5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2" charset="0"/>
          <a:ea typeface="Microsoft YaHei" charset="-122"/>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Microsoft YaHei" charset="-122"/>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Microsoft YaHei" charset="-122"/>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Microsoft YaHei" charset="-122"/>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ea typeface="Microsoft YaHei" charset="-122"/>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buChar char="•"/>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buChar char="–"/>
        <a:defRPr sz="2800">
          <a:solidFill>
            <a:srgbClr val="000000"/>
          </a:solidFill>
          <a:latin typeface="+mn-lt"/>
          <a:ea typeface="+mn-ea"/>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buChar char="•"/>
        <a:defRPr sz="2400">
          <a:solidFill>
            <a:srgbClr val="000000"/>
          </a:solidFill>
          <a:latin typeface="+mn-lt"/>
          <a:ea typeface="+mn-ea"/>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buChar char="–"/>
        <a:defRPr sz="2000">
          <a:solidFill>
            <a:srgbClr val="000000"/>
          </a:solidFill>
          <a:latin typeface="+mn-lt"/>
          <a:ea typeface="+mn-ea"/>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buChar char="»"/>
        <a:defRPr sz="2000">
          <a:solidFill>
            <a:srgbClr val="000000"/>
          </a:solidFill>
          <a:latin typeface="+mn-lt"/>
          <a:ea typeface="+mn-ea"/>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9.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9.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9.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9.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9.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9.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9.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9.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9.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29.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9.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9.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9.xml"/></Relationships>
</file>

<file path=ppt/slides/_rels/slide4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3.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Text Box 1"/>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C0FF7D76-1859-4338-9592-30E624BF403B}" type="slidenum">
              <a:rPr lang="el-GR"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l-GR" altLang="en-US" sz="1200">
              <a:solidFill>
                <a:srgbClr val="898989"/>
              </a:solidFill>
            </a:endParaRPr>
          </a:p>
        </p:txBody>
      </p:sp>
      <p:sp>
        <p:nvSpPr>
          <p:cNvPr id="19459" name="Text Box 2"/>
          <p:cNvSpPr txBox="1">
            <a:spLocks noChangeArrowheads="1"/>
          </p:cNvSpPr>
          <p:nvPr/>
        </p:nvSpPr>
        <p:spPr bwMode="auto">
          <a:xfrm>
            <a:off x="395288" y="476250"/>
            <a:ext cx="8424862" cy="4321175"/>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600" b="1">
                <a:solidFill>
                  <a:srgbClr val="000000"/>
                </a:solidFill>
                <a:latin typeface="Times New Roman" pitchFamily="18" charset="0"/>
                <a:cs typeface="Times New Roman" pitchFamily="18" charset="0"/>
              </a:rPr>
              <a:t>Διεθνή Λογιστικά Πρότυπα</a:t>
            </a:r>
            <a:br>
              <a:rPr lang="el-GR" altLang="en-US" sz="3600" b="1">
                <a:solidFill>
                  <a:srgbClr val="000000"/>
                </a:solidFill>
                <a:latin typeface="Times New Roman" pitchFamily="18" charset="0"/>
                <a:cs typeface="Times New Roman" pitchFamily="18" charset="0"/>
              </a:rPr>
            </a:br>
            <a:r>
              <a:rPr lang="en-US" altLang="en-US" sz="4000" b="1">
                <a:solidFill>
                  <a:srgbClr val="000000"/>
                </a:solidFill>
                <a:latin typeface="Times New Roman" pitchFamily="18" charset="0"/>
                <a:cs typeface="Times New Roman" pitchFamily="18" charset="0"/>
              </a:rPr>
              <a:t>International Accounting Standards (IAS)</a:t>
            </a:r>
            <a:r>
              <a:rPr lang="en-US" altLang="en-US" sz="3600" b="1">
                <a:solidFill>
                  <a:srgbClr val="000000"/>
                </a:solidFill>
                <a:latin typeface="Times New Roman" pitchFamily="18" charset="0"/>
                <a:cs typeface="Times New Roman" pitchFamily="18" charset="0"/>
              </a:rPr>
              <a:t/>
            </a:r>
            <a:br>
              <a:rPr lang="en-US" altLang="en-US" sz="3600" b="1">
                <a:solidFill>
                  <a:srgbClr val="000000"/>
                </a:solidFill>
                <a:latin typeface="Times New Roman" pitchFamily="18" charset="0"/>
                <a:cs typeface="Times New Roman" pitchFamily="18" charset="0"/>
              </a:rPr>
            </a:br>
            <a:r>
              <a:rPr lang="el-GR" altLang="en-US" sz="3600" b="1">
                <a:solidFill>
                  <a:srgbClr val="000000"/>
                </a:solidFill>
                <a:latin typeface="Times New Roman" pitchFamily="18" charset="0"/>
                <a:cs typeface="Times New Roman" pitchFamily="18" charset="0"/>
              </a:rPr>
              <a:t>Διεθνή Πρότυπα Χρηματοοικονομικής Πληροφόρησης/Παρουσίασης</a:t>
            </a:r>
            <a:r>
              <a:rPr lang="en-US" altLang="en-US" sz="3600" b="1">
                <a:solidFill>
                  <a:srgbClr val="000000"/>
                </a:solidFill>
                <a:latin typeface="Times New Roman" pitchFamily="18" charset="0"/>
                <a:cs typeface="Times New Roman" pitchFamily="18" charset="0"/>
              </a:rPr>
              <a:t/>
            </a:r>
            <a:br>
              <a:rPr lang="en-US" altLang="en-US" sz="3600" b="1">
                <a:solidFill>
                  <a:srgbClr val="000000"/>
                </a:solidFill>
                <a:latin typeface="Times New Roman" pitchFamily="18" charset="0"/>
                <a:cs typeface="Times New Roman" pitchFamily="18" charset="0"/>
              </a:rPr>
            </a:br>
            <a:r>
              <a:rPr lang="en-US" altLang="en-US" sz="4000" b="1">
                <a:solidFill>
                  <a:srgbClr val="000000"/>
                </a:solidFill>
                <a:latin typeface="Times New Roman" pitchFamily="18" charset="0"/>
                <a:cs typeface="Times New Roman" pitchFamily="18" charset="0"/>
              </a:rPr>
              <a:t>International Financial Reporting Standards (IFRS)</a:t>
            </a:r>
          </a:p>
        </p:txBody>
      </p:sp>
      <p:sp>
        <p:nvSpPr>
          <p:cNvPr id="19460" name="Text Box 3"/>
          <p:cNvSpPr txBox="1">
            <a:spLocks noChangeArrowheads="1"/>
          </p:cNvSpPr>
          <p:nvPr/>
        </p:nvSpPr>
        <p:spPr bwMode="auto">
          <a:xfrm>
            <a:off x="2501900" y="4868863"/>
            <a:ext cx="6642100" cy="1712912"/>
          </a:xfrm>
          <a:prstGeom prst="rect">
            <a:avLst/>
          </a:prstGeom>
          <a:noFill/>
          <a:ln w="9525">
            <a:noFill/>
            <a:round/>
            <a:headEnd/>
            <a:tailEnd/>
          </a:ln>
        </p:spPr>
        <p:txBody>
          <a:bodyPr/>
          <a:lstStyle/>
          <a:p>
            <a:pPr algn="ctr" eaLnBrk="1" hangingPunct="1">
              <a:spcBef>
                <a:spcPts val="8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l-GR" altLang="en-US" sz="3200" b="1" dirty="0">
              <a:solidFill>
                <a:srgbClr val="000000"/>
              </a:solidFill>
              <a:latin typeface="Times New Roman" pitchFamily="18" charset="0"/>
              <a:cs typeface="Times New Roman" pitchFamily="18" charset="0"/>
            </a:endParaRPr>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Text Box 1"/>
          <p:cNvSpPr txBox="1">
            <a:spLocks noChangeArrowheads="1"/>
          </p:cNvSpPr>
          <p:nvPr/>
        </p:nvSpPr>
        <p:spPr bwMode="auto">
          <a:xfrm>
            <a:off x="252413" y="225425"/>
            <a:ext cx="8229600" cy="1143000"/>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800" b="1">
                <a:solidFill>
                  <a:srgbClr val="000000"/>
                </a:solidFill>
                <a:latin typeface="Times New Roman" pitchFamily="18" charset="0"/>
                <a:cs typeface="Times New Roman" pitchFamily="18" charset="0"/>
              </a:rPr>
              <a:t>ΙΣΧΥΟΝΤΑ Δ.Π.Χ.Π</a:t>
            </a:r>
            <a:r>
              <a:rPr lang="en-US" altLang="en-US" sz="2800" b="1">
                <a:solidFill>
                  <a:srgbClr val="000000"/>
                </a:solidFill>
                <a:latin typeface="Times New Roman" pitchFamily="18" charset="0"/>
                <a:cs typeface="Times New Roman" pitchFamily="18" charset="0"/>
              </a:rPr>
              <a:t>/IFRS</a:t>
            </a:r>
          </a:p>
        </p:txBody>
      </p:sp>
      <p:graphicFrame>
        <p:nvGraphicFramePr>
          <p:cNvPr id="14338" name="Group 2"/>
          <p:cNvGraphicFramePr>
            <a:graphicFrameLocks noGrp="1"/>
          </p:cNvGraphicFramePr>
          <p:nvPr/>
        </p:nvGraphicFramePr>
        <p:xfrm>
          <a:off x="612775" y="1266825"/>
          <a:ext cx="7634288" cy="4435475"/>
        </p:xfrm>
        <a:graphic>
          <a:graphicData uri="http://schemas.openxmlformats.org/drawingml/2006/table">
            <a:tbl>
              <a:tblPr/>
              <a:tblGrid>
                <a:gridCol w="7634288">
                  <a:extLst>
                    <a:ext uri="{9D8B030D-6E8A-4147-A177-3AD203B41FA5}"/>
                  </a:extLst>
                </a:gridCol>
              </a:tblGrid>
              <a:tr h="546100">
                <a:tc>
                  <a:txBody>
                    <a:bodyPr/>
                    <a:lstStyle/>
                    <a:p>
                      <a:pPr marL="0" marR="0" lvl="0" indent="0" algn="just"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1" i="0" u="none" strike="noStrike" cap="none" normalizeH="0" baseline="0" smtClean="0">
                          <a:ln>
                            <a:noFill/>
                          </a:ln>
                          <a:solidFill>
                            <a:srgbClr val="000000"/>
                          </a:solidFill>
                          <a:effectLst/>
                          <a:latin typeface="Times New Roman" pitchFamily="16" charset="0"/>
                          <a:cs typeface="Times New Roman" pitchFamily="16" charset="0"/>
                        </a:rPr>
                        <a:t>ΔΙΕΘΝΗ ΠΡΟΤΥΠΑ ΧΡΗΜΑΤΟΟΙΚΟΝΟΜΙΚΗΣ ΠΛΗΡΟΦΟΡΗΣΗΣ (ΠΑΡΟΥΣΙΑΣΗΣ</a:t>
                      </a:r>
                      <a:r>
                        <a:rPr kumimoji="0" lang="el-GR" sz="1600" b="0" i="0" u="none" strike="noStrike" cap="none" normalizeH="0" baseline="0" smtClean="0">
                          <a:ln>
                            <a:noFill/>
                          </a:ln>
                          <a:solidFill>
                            <a:srgbClr val="000000"/>
                          </a:solidFill>
                          <a:effectLst/>
                          <a:latin typeface="Times New Roman" pitchFamily="16" charset="0"/>
                          <a:cs typeface="Times New Roman" pitchFamily="16" charset="0"/>
                        </a:rPr>
                        <a:t>)</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79400">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smtClean="0">
                          <a:ln>
                            <a:noFill/>
                          </a:ln>
                          <a:solidFill>
                            <a:srgbClr val="000000"/>
                          </a:solidFill>
                          <a:effectLst/>
                          <a:latin typeface="Times New Roman" pitchFamily="16" charset="0"/>
                          <a:cs typeface="Times New Roman" pitchFamily="16" charset="0"/>
                        </a:rPr>
                        <a:t>ΔΠΧΠ 1: Πρώτη Εφαρμογή των ΔΠΧΠ</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79400">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smtClean="0">
                          <a:ln>
                            <a:noFill/>
                          </a:ln>
                          <a:solidFill>
                            <a:srgbClr val="000000"/>
                          </a:solidFill>
                          <a:effectLst/>
                          <a:latin typeface="Times New Roman" pitchFamily="16" charset="0"/>
                          <a:cs typeface="Times New Roman" pitchFamily="16" charset="0"/>
                        </a:rPr>
                        <a:t>ΔΠΧΠ 2: Πληρωμές Βασιζόμενες σε Συμμετοχικούς Τίτλους</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79400">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smtClean="0">
                          <a:ln>
                            <a:noFill/>
                          </a:ln>
                          <a:solidFill>
                            <a:srgbClr val="000000"/>
                          </a:solidFill>
                          <a:effectLst/>
                          <a:latin typeface="Times New Roman" pitchFamily="16" charset="0"/>
                          <a:cs typeface="Times New Roman" pitchFamily="16" charset="0"/>
                        </a:rPr>
                        <a:t>ΔΠΧΠ 3: Ενοποιήσεις Επιχειρήσεων</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79400">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smtClean="0">
                          <a:ln>
                            <a:noFill/>
                          </a:ln>
                          <a:solidFill>
                            <a:srgbClr val="000000"/>
                          </a:solidFill>
                          <a:effectLst/>
                          <a:latin typeface="Times New Roman" pitchFamily="16" charset="0"/>
                          <a:cs typeface="Times New Roman" pitchFamily="16" charset="0"/>
                        </a:rPr>
                        <a:t>ΔΠΧΠ 4: Ασφαλιστικές Συμβάσεις</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546100">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smtClean="0">
                          <a:ln>
                            <a:noFill/>
                          </a:ln>
                          <a:solidFill>
                            <a:srgbClr val="000000"/>
                          </a:solidFill>
                          <a:effectLst/>
                          <a:latin typeface="Times New Roman" pitchFamily="16" charset="0"/>
                          <a:cs typeface="Times New Roman" pitchFamily="16" charset="0"/>
                        </a:rPr>
                        <a:t>ΔΠΧΠ 5: Πάγια Στοιχεία του Ενεργητικού Κατεχόμενα προς Πώληση και Διακοπείσες Δραστηριότητες</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79400">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smtClean="0">
                          <a:ln>
                            <a:noFill/>
                          </a:ln>
                          <a:solidFill>
                            <a:srgbClr val="000000"/>
                          </a:solidFill>
                          <a:effectLst/>
                          <a:latin typeface="Times New Roman" pitchFamily="16" charset="0"/>
                          <a:cs typeface="Times New Roman" pitchFamily="16" charset="0"/>
                        </a:rPr>
                        <a:t>ΔΠΧΠ 6: Έρευνα και Αξιολόγηση Ορυκτών Πόρων</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79400">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smtClean="0">
                          <a:ln>
                            <a:noFill/>
                          </a:ln>
                          <a:solidFill>
                            <a:srgbClr val="000000"/>
                          </a:solidFill>
                          <a:effectLst/>
                          <a:latin typeface="Times New Roman" pitchFamily="16" charset="0"/>
                          <a:cs typeface="Times New Roman" pitchFamily="16" charset="0"/>
                        </a:rPr>
                        <a:t>ΔΠΧΠ 7: Χρηματοοικονομικά Μέσα: Γνωστοποιήσεις</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79400">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smtClean="0">
                          <a:ln>
                            <a:noFill/>
                          </a:ln>
                          <a:solidFill>
                            <a:srgbClr val="000000"/>
                          </a:solidFill>
                          <a:effectLst/>
                          <a:latin typeface="Times New Roman" pitchFamily="16" charset="0"/>
                          <a:cs typeface="Times New Roman" pitchFamily="16" charset="0"/>
                        </a:rPr>
                        <a:t>ΔΠΧΠ 8: Λειτουργικοί Τομείς</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79400">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smtClean="0">
                          <a:ln>
                            <a:noFill/>
                          </a:ln>
                          <a:solidFill>
                            <a:srgbClr val="000000"/>
                          </a:solidFill>
                          <a:effectLst/>
                          <a:latin typeface="Times New Roman" pitchFamily="16" charset="0"/>
                          <a:cs typeface="Times New Roman" pitchFamily="16" charset="0"/>
                        </a:rPr>
                        <a:t>ΔΠΧΠ 9: Χρηματοοικονομικά Μέσα</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79400">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smtClean="0">
                          <a:ln>
                            <a:noFill/>
                          </a:ln>
                          <a:solidFill>
                            <a:srgbClr val="000000"/>
                          </a:solidFill>
                          <a:effectLst/>
                          <a:latin typeface="Times New Roman" pitchFamily="16" charset="0"/>
                          <a:cs typeface="Times New Roman" pitchFamily="16" charset="0"/>
                        </a:rPr>
                        <a:t>ΔΠΧΠ 10: Ενοποιημένες Οικονομικές Καταστάσεις</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79400">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dirty="0" smtClean="0">
                          <a:ln>
                            <a:noFill/>
                          </a:ln>
                          <a:solidFill>
                            <a:srgbClr val="000000"/>
                          </a:solidFill>
                          <a:effectLst/>
                          <a:latin typeface="Times New Roman" pitchFamily="16" charset="0"/>
                          <a:cs typeface="Times New Roman" pitchFamily="16" charset="0"/>
                        </a:rPr>
                        <a:t>ΔΠΧΠ 11: Κοινές Ρυθμίσεις (</a:t>
                      </a:r>
                      <a:r>
                        <a:rPr kumimoji="0" lang="el-GR" sz="1600" b="0" i="1" u="none" strike="noStrike" cap="none" normalizeH="0" baseline="0" dirty="0" smtClean="0">
                          <a:ln>
                            <a:noFill/>
                          </a:ln>
                          <a:solidFill>
                            <a:srgbClr val="000000"/>
                          </a:solidFill>
                          <a:effectLst/>
                          <a:latin typeface="Times New Roman" pitchFamily="16" charset="0"/>
                          <a:cs typeface="Times New Roman" pitchFamily="16" charset="0"/>
                        </a:rPr>
                        <a:t>Σχήματα υπό κοινό έλεγχο</a:t>
                      </a:r>
                      <a:r>
                        <a:rPr kumimoji="0" lang="el-GR" sz="1600" b="0" i="0" u="none" strike="noStrike" cap="none" normalizeH="0" baseline="0" dirty="0" smtClean="0">
                          <a:ln>
                            <a:noFill/>
                          </a:ln>
                          <a:solidFill>
                            <a:srgbClr val="000000"/>
                          </a:solidFill>
                          <a:effectLst/>
                          <a:latin typeface="Times New Roman" pitchFamily="16" charset="0"/>
                          <a:cs typeface="Times New Roman" pitchFamily="16" charset="0"/>
                        </a:rPr>
                        <a:t>)</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79400">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dirty="0" smtClean="0">
                          <a:ln>
                            <a:noFill/>
                          </a:ln>
                          <a:solidFill>
                            <a:srgbClr val="000000"/>
                          </a:solidFill>
                          <a:effectLst/>
                          <a:latin typeface="Times New Roman" pitchFamily="16" charset="0"/>
                          <a:cs typeface="Times New Roman" pitchFamily="16" charset="0"/>
                        </a:rPr>
                        <a:t>ΔΠΧΠ 12: Παρουσίαση των Συμφερόντων σε άλλες οντότητες</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69875">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600" b="0" i="0" u="none" strike="noStrike" cap="none" normalizeH="0" baseline="0" dirty="0" smtClean="0">
                          <a:ln>
                            <a:noFill/>
                          </a:ln>
                          <a:solidFill>
                            <a:srgbClr val="000000"/>
                          </a:solidFill>
                          <a:effectLst/>
                          <a:latin typeface="Times New Roman" pitchFamily="16" charset="0"/>
                          <a:cs typeface="Times New Roman" pitchFamily="16" charset="0"/>
                        </a:rPr>
                        <a:t>ΔΠΧΠ 13: Επιμέτρηση της εύλογης αξίας</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bl>
          </a:graphicData>
        </a:graphic>
      </p:graphicFrame>
      <p:graphicFrame>
        <p:nvGraphicFramePr>
          <p:cNvPr id="14396" name="Group 60"/>
          <p:cNvGraphicFramePr>
            <a:graphicFrameLocks noGrp="1"/>
          </p:cNvGraphicFramePr>
          <p:nvPr/>
        </p:nvGraphicFramePr>
        <p:xfrm>
          <a:off x="619125" y="5670550"/>
          <a:ext cx="7623175" cy="1054100"/>
        </p:xfrm>
        <a:graphic>
          <a:graphicData uri="http://schemas.openxmlformats.org/drawingml/2006/table">
            <a:tbl>
              <a:tblPr/>
              <a:tblGrid>
                <a:gridCol w="7623175">
                  <a:extLst>
                    <a:ext uri="{9D8B030D-6E8A-4147-A177-3AD203B41FA5}"/>
                  </a:extLst>
                </a:gridCol>
              </a:tblGrid>
              <a:tr h="263525">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pPr>
                      <a:r>
                        <a:rPr kumimoji="0" lang="el-GR" sz="1600" b="0" i="0" u="none" strike="noStrike" cap="none" normalizeH="0" baseline="0" dirty="0" smtClean="0">
                          <a:ln>
                            <a:noFill/>
                          </a:ln>
                          <a:solidFill>
                            <a:srgbClr val="000000"/>
                          </a:solidFill>
                          <a:effectLst/>
                          <a:latin typeface="Times New Roman" pitchFamily="16" charset="0"/>
                          <a:cs typeface="Times New Roman" pitchFamily="16" charset="0"/>
                        </a:rPr>
                        <a:t>ΔΠΧΠ 14: Αναβαλλόμενη φορολογία</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63525">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pPr>
                      <a:r>
                        <a:rPr kumimoji="0" lang="el-GR" sz="1600" b="0" i="0" u="none" strike="noStrike" cap="none" normalizeH="0" baseline="0" dirty="0" smtClean="0">
                          <a:ln>
                            <a:noFill/>
                          </a:ln>
                          <a:solidFill>
                            <a:srgbClr val="000000"/>
                          </a:solidFill>
                          <a:effectLst/>
                          <a:latin typeface="Times New Roman" pitchFamily="16" charset="0"/>
                          <a:cs typeface="Times New Roman" pitchFamily="16" charset="0"/>
                        </a:rPr>
                        <a:t>ΔΠΧΠ 15: Έσοδα</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63525">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pPr>
                      <a:r>
                        <a:rPr kumimoji="0" lang="el-GR" sz="1600" b="0" i="0" u="none" strike="noStrike" cap="none" normalizeH="0" baseline="0" dirty="0" smtClean="0">
                          <a:ln>
                            <a:noFill/>
                          </a:ln>
                          <a:solidFill>
                            <a:srgbClr val="000000"/>
                          </a:solidFill>
                          <a:effectLst/>
                          <a:latin typeface="Times New Roman" pitchFamily="16" charset="0"/>
                          <a:cs typeface="Times New Roman" pitchFamily="16" charset="0"/>
                        </a:rPr>
                        <a:t>ΔΠΧΠ 16: Μισθώσεις</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63525">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pPr>
                      <a:r>
                        <a:rPr kumimoji="0" lang="el-GR" sz="1600" b="0" i="0" u="none" strike="noStrike" cap="none" normalizeH="0" baseline="0" dirty="0" smtClean="0">
                          <a:ln>
                            <a:noFill/>
                          </a:ln>
                          <a:solidFill>
                            <a:srgbClr val="000000"/>
                          </a:solidFill>
                          <a:effectLst/>
                          <a:latin typeface="Times New Roman" pitchFamily="16" charset="0"/>
                          <a:cs typeface="Times New Roman" pitchFamily="16" charset="0"/>
                        </a:rPr>
                        <a:t>ΔΠΧΠ 17: Ασφαλιστήρια Συμβόλαια (από 1/1/2021 με αντικατάσταση ΔΠΧΠ 4)</a:t>
                      </a:r>
                    </a:p>
                  </a:txBody>
                  <a:tcPr marL="8640" marR="8640" marT="22864"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bl>
          </a:graphicData>
        </a:graphic>
      </p:graphicFrame>
      <p:sp>
        <p:nvSpPr>
          <p:cNvPr id="37935" name="Slide Number Placeholder 2"/>
          <p:cNvSpPr>
            <a:spLocks noGrp="1"/>
          </p:cNvSpPr>
          <p:nvPr>
            <p:ph type="sldNum" sz="quarter" idx="11"/>
          </p:nvPr>
        </p:nvSpPr>
        <p:spPr>
          <a:noFill/>
          <a:ln/>
        </p:spPr>
        <p:txBody>
          <a:bodyPr/>
          <a:lstStyle/>
          <a:p>
            <a:fld id="{F4D3A9C5-A20B-4E4B-8B26-27362B8A4ACE}" type="slidenum">
              <a:rPr lang="el-GR" altLang="en-US"/>
              <a:pPr/>
              <a:t>10</a:t>
            </a:fld>
            <a:endParaRPr lang="el-GR" altLang="en-US"/>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el-GR" sz="2800" b="1" smtClean="0"/>
              <a:t>Conceptual Framework for Financial Reporting (2018)</a:t>
            </a:r>
            <a:br>
              <a:rPr lang="en-US" altLang="el-GR" sz="2800" b="1" smtClean="0"/>
            </a:br>
            <a:r>
              <a:rPr lang="en-US" altLang="el-GR" sz="2800" b="1" smtClean="0"/>
              <a:t> </a:t>
            </a:r>
            <a:r>
              <a:rPr lang="el-GR" altLang="el-GR" sz="2800" b="1" smtClean="0"/>
              <a:t>Εννοιολογικό Πλαίσιο Χρηματοοικονομικής Παρουσίασης</a:t>
            </a:r>
            <a:endParaRPr lang="en-US" altLang="el-GR" sz="2800" b="1" smtClean="0"/>
          </a:p>
        </p:txBody>
      </p:sp>
      <p:sp>
        <p:nvSpPr>
          <p:cNvPr id="39939" name="Rectangle 3"/>
          <p:cNvSpPr>
            <a:spLocks noGrp="1" noChangeArrowheads="1"/>
          </p:cNvSpPr>
          <p:nvPr>
            <p:ph idx="1"/>
          </p:nvPr>
        </p:nvSpPr>
        <p:spPr/>
        <p:txBody>
          <a:bodyPr>
            <a:normAutofit fontScale="70000" lnSpcReduction="20000"/>
          </a:bodyPr>
          <a:lstStyle/>
          <a:p>
            <a:pPr>
              <a:defRPr/>
            </a:pPr>
            <a:r>
              <a:rPr lang="el-GR" altLang="el-GR" dirty="0" smtClean="0"/>
              <a:t>Τι ΔΕΝ ΕΙΝΑΙ το «Εννοιολογικό Πλαίσιο»</a:t>
            </a:r>
          </a:p>
          <a:p>
            <a:pPr lvl="1">
              <a:defRPr/>
            </a:pPr>
            <a:r>
              <a:rPr lang="el-GR" altLang="el-GR" dirty="0" smtClean="0"/>
              <a:t>Το «Πλαίσιο» δεν είναι λογιστικό πρότυπο </a:t>
            </a:r>
          </a:p>
          <a:p>
            <a:pPr lvl="1">
              <a:defRPr/>
            </a:pPr>
            <a:r>
              <a:rPr lang="el-GR" altLang="el-GR" dirty="0" smtClean="0"/>
              <a:t>Δεν υπερισχύει των Προτύπων</a:t>
            </a:r>
          </a:p>
          <a:p>
            <a:pPr>
              <a:defRPr/>
            </a:pPr>
            <a:r>
              <a:rPr lang="en-US" altLang="el-GR" dirty="0" smtClean="0"/>
              <a:t>To </a:t>
            </a:r>
            <a:r>
              <a:rPr lang="el-GR" altLang="el-GR" dirty="0" smtClean="0"/>
              <a:t>«Εννοιολογικό Πλαίσιο»</a:t>
            </a:r>
            <a:endParaRPr lang="en-US" altLang="el-GR" dirty="0" smtClean="0"/>
          </a:p>
          <a:p>
            <a:pPr lvl="1">
              <a:defRPr/>
            </a:pPr>
            <a:r>
              <a:rPr lang="el-GR" altLang="el-GR" dirty="0" smtClean="0"/>
              <a:t>περιγράφει τους σκοπούς και τις βασικές έννοιες που αφορούν τις οικονομικές καταστάσεις γενικών σκοπών (</a:t>
            </a:r>
            <a:r>
              <a:rPr lang="en-US" altLang="el-GR" dirty="0" smtClean="0"/>
              <a:t>general purposes financial statements)</a:t>
            </a:r>
            <a:endParaRPr lang="el-GR" altLang="el-GR" dirty="0" smtClean="0"/>
          </a:p>
          <a:p>
            <a:pPr lvl="1">
              <a:defRPr/>
            </a:pPr>
            <a:r>
              <a:rPr lang="el-GR" altLang="el-GR" dirty="0" smtClean="0"/>
              <a:t>Η χρησιμότητά του έγκειται στο</a:t>
            </a:r>
          </a:p>
          <a:p>
            <a:pPr lvl="2">
              <a:defRPr/>
            </a:pPr>
            <a:r>
              <a:rPr lang="el-GR" altLang="el-GR" dirty="0" smtClean="0"/>
              <a:t>να βοηθήσει το </a:t>
            </a:r>
            <a:r>
              <a:rPr lang="en-US" altLang="el-GR" dirty="0" smtClean="0"/>
              <a:t>IASB </a:t>
            </a:r>
            <a:r>
              <a:rPr lang="el-GR" altLang="el-GR" dirty="0" smtClean="0"/>
              <a:t>στην ανάπτυξη νέων ΔΠΧΠ και στην επισκόπηση των υφιστάμενων προτύπων χρησιμοποιώντας με συνεπεία την ίδια εννοιολογική βάση </a:t>
            </a:r>
            <a:r>
              <a:rPr lang="en-US" altLang="el-GR" dirty="0" smtClean="0"/>
              <a:t> </a:t>
            </a:r>
            <a:endParaRPr lang="el-GR" altLang="el-GR" dirty="0" smtClean="0"/>
          </a:p>
          <a:p>
            <a:pPr lvl="2">
              <a:defRPr/>
            </a:pPr>
            <a:r>
              <a:rPr lang="el-GR" altLang="el-GR" dirty="0" smtClean="0"/>
              <a:t>να βοηθήσει όσους προετοιμάζουν χρηματοοικονομικές καταστάσεις στην επιλογή μεταξύ εναλλακτικών λογιστικών πρακτικών/μεθοδολογιών ή στην ανάπτυξη και χρήση νέων όταν δεν υπάρχει σχετικό πρότυπο ώστε αυτές να είναι συνεπείς ως προς τις βασικές έννοιες.</a:t>
            </a:r>
          </a:p>
          <a:p>
            <a:pPr lvl="2">
              <a:defRPr/>
            </a:pPr>
            <a:r>
              <a:rPr lang="el-GR" altLang="el-GR" dirty="0" smtClean="0"/>
              <a:t>την κατανόηση και ερμηνεία των λογιστικών προτύπων</a:t>
            </a:r>
            <a:endParaRPr lang="en-US" altLang="el-GR" dirty="0" smtClean="0"/>
          </a:p>
        </p:txBody>
      </p:sp>
      <p:sp>
        <p:nvSpPr>
          <p:cNvPr id="39940" name="Slide Number Placeholder 1"/>
          <p:cNvSpPr>
            <a:spLocks noGrp="1"/>
          </p:cNvSpPr>
          <p:nvPr>
            <p:ph type="sldNum" sz="quarter" idx="11"/>
          </p:nvPr>
        </p:nvSpPr>
        <p:spPr>
          <a:noFill/>
          <a:ln/>
        </p:spPr>
        <p:txBody>
          <a:bodyPr/>
          <a:lstStyle/>
          <a:p>
            <a:fld id="{0074D02F-67C9-41C7-946D-3AF5FABFE0F2}" type="slidenum">
              <a:rPr lang="el-GR" altLang="el-GR">
                <a:solidFill>
                  <a:schemeClr val="tx1"/>
                </a:solidFill>
                <a:latin typeface="Calibri" pitchFamily="34" charset="0"/>
              </a:rPr>
              <a:pPr/>
              <a:t>11</a:t>
            </a:fld>
            <a:endParaRPr lang="el-GR" altLang="el-GR">
              <a:solidFill>
                <a:schemeClr val="tx1"/>
              </a:solidFill>
              <a:latin typeface="Calibri" pitchFamily="34" charset="0"/>
            </a:endParaRPr>
          </a:p>
        </p:txBody>
      </p:sp>
      <p:sp>
        <p:nvSpPr>
          <p:cNvPr id="39941" name="Rectangle 1"/>
          <p:cNvSpPr>
            <a:spLocks noChangeArrowheads="1"/>
          </p:cNvSpPr>
          <p:nvPr/>
        </p:nvSpPr>
        <p:spPr bwMode="auto">
          <a:xfrm>
            <a:off x="3848100" y="3244850"/>
            <a:ext cx="1447800" cy="368300"/>
          </a:xfrm>
          <a:prstGeom prst="rect">
            <a:avLst/>
          </a:prstGeom>
          <a:noFill/>
          <a:ln w="9525">
            <a:noFill/>
            <a:miter lim="800000"/>
            <a:headEnd/>
            <a:tailEnd/>
          </a:ln>
        </p:spPr>
        <p:txBody>
          <a:bodyPr wrap="none">
            <a:spAutoFit/>
          </a:bodyPr>
          <a:lstStyle/>
          <a:p>
            <a:r>
              <a:rPr lang="el-GR" altLang="el-GR">
                <a:latin typeface="Times New Roman" pitchFamily="18" charset="0"/>
              </a:rPr>
              <a:t>Εννοιολογικό</a:t>
            </a:r>
            <a:endParaRPr lang="en-US" altLang="en-US"/>
          </a:p>
        </p:txBody>
      </p:sp>
      <p:sp>
        <p:nvSpPr>
          <p:cNvPr id="39942" name="Rectangle 2"/>
          <p:cNvSpPr>
            <a:spLocks noChangeArrowheads="1"/>
          </p:cNvSpPr>
          <p:nvPr/>
        </p:nvSpPr>
        <p:spPr bwMode="auto">
          <a:xfrm>
            <a:off x="3848100" y="3244850"/>
            <a:ext cx="1447800" cy="368300"/>
          </a:xfrm>
          <a:prstGeom prst="rect">
            <a:avLst/>
          </a:prstGeom>
          <a:noFill/>
          <a:ln w="9525">
            <a:noFill/>
            <a:miter lim="800000"/>
            <a:headEnd/>
            <a:tailEnd/>
          </a:ln>
        </p:spPr>
        <p:txBody>
          <a:bodyPr wrap="none">
            <a:spAutoFit/>
          </a:bodyPr>
          <a:lstStyle/>
          <a:p>
            <a:r>
              <a:rPr lang="el-GR" altLang="el-GR">
                <a:latin typeface="Times New Roman" pitchFamily="18" charset="0"/>
              </a:rPr>
              <a:t>Εννοιολογικό</a:t>
            </a:r>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l-GR" altLang="el-GR" sz="3600" smtClean="0"/>
              <a:t>Ιστορική Εξέλιξη του Εννοιολογικού Πλαισίου</a:t>
            </a:r>
            <a:endParaRPr lang="en-US" altLang="el-GR" sz="3600" smtClean="0"/>
          </a:p>
        </p:txBody>
      </p:sp>
      <p:sp>
        <p:nvSpPr>
          <p:cNvPr id="32771" name="Rectangle 3"/>
          <p:cNvSpPr>
            <a:spLocks noGrp="1" noChangeArrowheads="1"/>
          </p:cNvSpPr>
          <p:nvPr>
            <p:ph idx="1"/>
          </p:nvPr>
        </p:nvSpPr>
        <p:spPr/>
        <p:txBody>
          <a:bodyPr>
            <a:normAutofit fontScale="62500" lnSpcReduction="20000"/>
          </a:bodyPr>
          <a:lstStyle/>
          <a:p>
            <a:pPr>
              <a:defRPr/>
            </a:pPr>
            <a:r>
              <a:rPr lang="el-GR" altLang="el-GR" b="1" dirty="0" smtClean="0"/>
              <a:t>1989</a:t>
            </a:r>
            <a:r>
              <a:rPr lang="el-GR" altLang="el-GR" dirty="0" smtClean="0"/>
              <a:t>: «</a:t>
            </a:r>
            <a:r>
              <a:rPr lang="en-US" altLang="el-GR" dirty="0" smtClean="0"/>
              <a:t>Framework for the Preparation and Presentation of Financial Statements</a:t>
            </a:r>
            <a:r>
              <a:rPr lang="el-GR" altLang="el-GR" dirty="0" smtClean="0"/>
              <a:t>»</a:t>
            </a:r>
          </a:p>
          <a:p>
            <a:pPr>
              <a:defRPr/>
            </a:pPr>
            <a:r>
              <a:rPr lang="en-US" b="1" dirty="0" smtClean="0"/>
              <a:t>2010</a:t>
            </a:r>
            <a:r>
              <a:rPr lang="en-US" dirty="0" smtClean="0"/>
              <a:t>: </a:t>
            </a:r>
            <a:r>
              <a:rPr lang="el-GR" dirty="0" smtClean="0"/>
              <a:t>«</a:t>
            </a:r>
            <a:r>
              <a:rPr lang="en-US" altLang="el-GR" dirty="0" smtClean="0"/>
              <a:t>Conceptual Framework for Financial Reporting</a:t>
            </a:r>
            <a:r>
              <a:rPr lang="el-GR" altLang="el-GR" dirty="0" smtClean="0"/>
              <a:t>»</a:t>
            </a:r>
          </a:p>
          <a:p>
            <a:pPr>
              <a:defRPr/>
            </a:pPr>
            <a:r>
              <a:rPr lang="en-US" b="1" dirty="0" smtClean="0"/>
              <a:t>201</a:t>
            </a:r>
            <a:r>
              <a:rPr lang="el-GR" b="1" dirty="0" smtClean="0"/>
              <a:t>8</a:t>
            </a:r>
            <a:r>
              <a:rPr lang="en-US" dirty="0" smtClean="0"/>
              <a:t>: </a:t>
            </a:r>
            <a:r>
              <a:rPr lang="el-GR" dirty="0" smtClean="0"/>
              <a:t>«</a:t>
            </a:r>
            <a:r>
              <a:rPr lang="en-US" altLang="el-GR" dirty="0" smtClean="0"/>
              <a:t>Conceptual Framework for Financial Reporting</a:t>
            </a:r>
            <a:r>
              <a:rPr lang="el-GR" altLang="el-GR" dirty="0" smtClean="0"/>
              <a:t>»</a:t>
            </a:r>
            <a:endParaRPr lang="en-US" altLang="el-GR" dirty="0" smtClean="0"/>
          </a:p>
          <a:p>
            <a:pPr lvl="1">
              <a:defRPr/>
            </a:pPr>
            <a:r>
              <a:rPr lang="en-US" altLang="el-GR" dirty="0" smtClean="0"/>
              <a:t>INTRODUCTION</a:t>
            </a:r>
          </a:p>
          <a:p>
            <a:pPr lvl="2">
              <a:defRPr/>
            </a:pPr>
            <a:r>
              <a:rPr lang="en-US" altLang="el-GR" dirty="0" smtClean="0"/>
              <a:t>Purpose and status</a:t>
            </a:r>
          </a:p>
          <a:p>
            <a:pPr lvl="2">
              <a:defRPr/>
            </a:pPr>
            <a:r>
              <a:rPr lang="en-US" altLang="el-GR" dirty="0" smtClean="0"/>
              <a:t>Scope</a:t>
            </a:r>
          </a:p>
          <a:p>
            <a:pPr lvl="1">
              <a:defRPr/>
            </a:pPr>
            <a:r>
              <a:rPr lang="en-US" altLang="el-GR" dirty="0" smtClean="0"/>
              <a:t>CHAPTERS</a:t>
            </a:r>
          </a:p>
          <a:p>
            <a:pPr lvl="2">
              <a:defRPr/>
            </a:pPr>
            <a:r>
              <a:rPr lang="en-US" altLang="el-GR" dirty="0" smtClean="0"/>
              <a:t>THE OBJECTIVE OF GENERAL PURPOSE FINANCIAL REPORTING</a:t>
            </a:r>
          </a:p>
          <a:p>
            <a:pPr lvl="2">
              <a:defRPr/>
            </a:pPr>
            <a:r>
              <a:rPr lang="en-US" altLang="el-GR" dirty="0" smtClean="0"/>
              <a:t>QUALITATIVE CHARACTERISTICS OF USEFUL FINANCIAL INFORMATION</a:t>
            </a:r>
          </a:p>
          <a:p>
            <a:pPr lvl="2">
              <a:defRPr/>
            </a:pPr>
            <a:r>
              <a:rPr lang="en-US" altLang="el-GR" dirty="0" smtClean="0"/>
              <a:t>FINANCIAL STATEMENTS AND THE REPORTING ENTITY</a:t>
            </a:r>
          </a:p>
          <a:p>
            <a:pPr lvl="2">
              <a:defRPr/>
            </a:pPr>
            <a:r>
              <a:rPr lang="en-US" altLang="el-GR" dirty="0" smtClean="0"/>
              <a:t>THE ELEMENTS OF FINANCIAL STATEMENTS</a:t>
            </a:r>
          </a:p>
          <a:p>
            <a:pPr lvl="2">
              <a:defRPr/>
            </a:pPr>
            <a:r>
              <a:rPr lang="en-US" altLang="el-GR" dirty="0" smtClean="0"/>
              <a:t>RECOGNITION AND DERECOGNITION</a:t>
            </a:r>
          </a:p>
          <a:p>
            <a:pPr lvl="2">
              <a:defRPr/>
            </a:pPr>
            <a:r>
              <a:rPr lang="en-US" altLang="el-GR" dirty="0" smtClean="0"/>
              <a:t>MEASUREMENT</a:t>
            </a:r>
          </a:p>
          <a:p>
            <a:pPr lvl="2">
              <a:defRPr/>
            </a:pPr>
            <a:r>
              <a:rPr lang="en-US" altLang="el-GR" dirty="0" smtClean="0"/>
              <a:t>PRESENTATION AND DISCLOSURE</a:t>
            </a:r>
          </a:p>
          <a:p>
            <a:pPr lvl="2">
              <a:defRPr/>
            </a:pPr>
            <a:r>
              <a:rPr lang="en-US" altLang="el-GR" dirty="0" smtClean="0"/>
              <a:t>CONCEPTS OF CAPITAL AND CAPITAL MAINTENANCE</a:t>
            </a:r>
          </a:p>
          <a:p>
            <a:pPr lvl="1">
              <a:defRPr/>
            </a:pPr>
            <a:endParaRPr lang="el-GR" altLang="el-GR" dirty="0" smtClean="0"/>
          </a:p>
          <a:p>
            <a:pPr>
              <a:defRPr/>
            </a:pPr>
            <a:endParaRPr lang="en-US" dirty="0" smtClean="0"/>
          </a:p>
        </p:txBody>
      </p:sp>
      <p:sp>
        <p:nvSpPr>
          <p:cNvPr id="41988" name="Slide Number Placeholder 1"/>
          <p:cNvSpPr>
            <a:spLocks noGrp="1"/>
          </p:cNvSpPr>
          <p:nvPr>
            <p:ph type="sldNum" sz="quarter" idx="11"/>
          </p:nvPr>
        </p:nvSpPr>
        <p:spPr>
          <a:noFill/>
          <a:ln/>
        </p:spPr>
        <p:txBody>
          <a:bodyPr/>
          <a:lstStyle/>
          <a:p>
            <a:fld id="{D52E42F6-449E-49D1-82DC-3A2535A1F5E7}" type="slidenum">
              <a:rPr lang="el-GR" altLang="el-GR">
                <a:solidFill>
                  <a:schemeClr val="tx1"/>
                </a:solidFill>
                <a:latin typeface="Calibri" pitchFamily="34" charset="0"/>
              </a:rPr>
              <a:pPr/>
              <a:t>12</a:t>
            </a:fld>
            <a:endParaRPr lang="el-GR" altLang="el-GR">
              <a:solidFill>
                <a:schemeClr val="tx1"/>
              </a:solidFill>
              <a:latin typeface="Calibri" pitchFamily="34" charset="0"/>
            </a:endParaRPr>
          </a:p>
        </p:txBody>
      </p:sp>
      <p:sp>
        <p:nvSpPr>
          <p:cNvPr id="41989" name="Rectangle 1"/>
          <p:cNvSpPr>
            <a:spLocks noChangeArrowheads="1"/>
          </p:cNvSpPr>
          <p:nvPr/>
        </p:nvSpPr>
        <p:spPr bwMode="auto">
          <a:xfrm>
            <a:off x="3848100" y="3244850"/>
            <a:ext cx="1447800" cy="368300"/>
          </a:xfrm>
          <a:prstGeom prst="rect">
            <a:avLst/>
          </a:prstGeom>
          <a:noFill/>
          <a:ln w="9525">
            <a:noFill/>
            <a:miter lim="800000"/>
            <a:headEnd/>
            <a:tailEnd/>
          </a:ln>
        </p:spPr>
        <p:txBody>
          <a:bodyPr wrap="none">
            <a:spAutoFit/>
          </a:bodyPr>
          <a:lstStyle/>
          <a:p>
            <a:r>
              <a:rPr lang="el-GR" altLang="el-GR">
                <a:latin typeface="Times New Roman" pitchFamily="18" charset="0"/>
              </a:rPr>
              <a:t>Εννοιολογικό</a:t>
            </a:r>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Text Box 1"/>
          <p:cNvSpPr txBox="1">
            <a:spLocks noChangeArrowheads="1"/>
          </p:cNvSpPr>
          <p:nvPr/>
        </p:nvSpPr>
        <p:spPr bwMode="auto">
          <a:xfrm>
            <a:off x="395288" y="620713"/>
            <a:ext cx="8229600" cy="874712"/>
          </a:xfrm>
          <a:prstGeom prst="rect">
            <a:avLst/>
          </a:prstGeom>
          <a:noFill/>
          <a:ln w="9525">
            <a:noFill/>
            <a:round/>
            <a:headEnd/>
            <a:tailEnd/>
          </a:ln>
        </p:spPr>
        <p:txBody>
          <a:bodyPr anchor="ctr"/>
          <a:lstStyle/>
          <a:p>
            <a:pPr marL="484188" algn="ctr" eaLnBrk="1" hangingPunct="1">
              <a:buSzPct val="100000"/>
              <a:tabLst>
                <a:tab pos="484188" algn="l"/>
                <a:tab pos="1398588" algn="l"/>
                <a:tab pos="2312988" algn="l"/>
                <a:tab pos="3227388" algn="l"/>
                <a:tab pos="4141788" algn="l"/>
                <a:tab pos="5056188" algn="l"/>
                <a:tab pos="5970588" algn="l"/>
                <a:tab pos="6884988" algn="l"/>
                <a:tab pos="7799388" algn="l"/>
                <a:tab pos="8713788" algn="l"/>
                <a:tab pos="9628188" algn="l"/>
                <a:tab pos="10542588" algn="l"/>
              </a:tabLst>
            </a:pPr>
            <a:r>
              <a:rPr lang="el-GR" altLang="en-US" sz="3200" b="1">
                <a:solidFill>
                  <a:srgbClr val="000000"/>
                </a:solidFill>
                <a:latin typeface="Times New Roman" pitchFamily="18" charset="0"/>
                <a:cs typeface="Times New Roman" pitchFamily="18" charset="0"/>
              </a:rPr>
              <a:t>Βασικές έννοιες που περιγράφονται στο Εννοιολογικό Πλαίσιο </a:t>
            </a:r>
            <a:endParaRPr lang="en-GB" altLang="en-US" sz="3200" b="1">
              <a:solidFill>
                <a:srgbClr val="000000"/>
              </a:solidFill>
              <a:latin typeface="Times New Roman" pitchFamily="18" charset="0"/>
              <a:cs typeface="Times New Roman" pitchFamily="18" charset="0"/>
            </a:endParaRPr>
          </a:p>
        </p:txBody>
      </p:sp>
      <p:sp>
        <p:nvSpPr>
          <p:cNvPr id="17410" name="Text Box 2"/>
          <p:cNvSpPr txBox="1">
            <a:spLocks noChangeArrowheads="1"/>
          </p:cNvSpPr>
          <p:nvPr/>
        </p:nvSpPr>
        <p:spPr bwMode="auto">
          <a:xfrm>
            <a:off x="527050" y="1771650"/>
            <a:ext cx="8175625" cy="4949825"/>
          </a:xfrm>
          <a:prstGeom prst="rect">
            <a:avLst/>
          </a:prstGeom>
          <a:noFill/>
          <a:ln w="9525" cap="flat">
            <a:noFill/>
            <a:round/>
            <a:headEnd/>
            <a:tailEnd/>
          </a:ln>
          <a:effectLst/>
        </p:spPr>
        <p:txBody>
          <a:bodyPr/>
          <a:lstStyle/>
          <a:p>
            <a:pPr marL="608013" indent="-608013" eaLnBrk="1" hangingPunct="1">
              <a:lnSpc>
                <a:spcPct val="80000"/>
              </a:lnSpc>
              <a:spcBef>
                <a:spcPts val="800"/>
              </a:spcBef>
              <a:buClr>
                <a:srgbClr val="000000"/>
              </a:buClr>
              <a:buSzPct val="100000"/>
              <a:buFont typeface="Times New Roman" pitchFamily="16" charset="0"/>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l-GR" sz="2400" dirty="0">
                <a:solidFill>
                  <a:srgbClr val="000000"/>
                </a:solidFill>
                <a:latin typeface="Times New Roman" pitchFamily="16" charset="0"/>
                <a:ea typeface="+mn-ea"/>
                <a:cs typeface="Times New Roman" pitchFamily="16" charset="0"/>
              </a:rPr>
              <a:t>Ο  σκοπός των οικονομικών καταστάσεων, </a:t>
            </a:r>
          </a:p>
          <a:p>
            <a:pPr marL="882650" lvl="1" indent="-95250" eaLnBrk="1" hangingPunct="1">
              <a:lnSpc>
                <a:spcPct val="80000"/>
              </a:lnSpc>
              <a:spcBef>
                <a:spcPts val="525"/>
              </a:spcBef>
              <a:buClr>
                <a:srgbClr val="000000"/>
              </a:buClr>
              <a:buSzPct val="100000"/>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l-GR" dirty="0">
                <a:solidFill>
                  <a:srgbClr val="000000"/>
                </a:solidFill>
                <a:latin typeface="Times New Roman" pitchFamily="16" charset="0"/>
                <a:ea typeface="+mn-ea"/>
                <a:cs typeface="Times New Roman" pitchFamily="16" charset="0"/>
              </a:rPr>
              <a:t>Θεμελιώδεις</a:t>
            </a:r>
            <a:r>
              <a:rPr lang="en-US" dirty="0">
                <a:solidFill>
                  <a:srgbClr val="000000"/>
                </a:solidFill>
                <a:latin typeface="Times New Roman" pitchFamily="16" charset="0"/>
                <a:ea typeface="+mn-ea"/>
                <a:cs typeface="Times New Roman" pitchFamily="16" charset="0"/>
              </a:rPr>
              <a:t> (</a:t>
            </a:r>
            <a:r>
              <a:rPr lang="el-GR" dirty="0">
                <a:solidFill>
                  <a:srgbClr val="000000"/>
                </a:solidFill>
                <a:latin typeface="Times New Roman" pitchFamily="16" charset="0"/>
                <a:ea typeface="+mn-ea"/>
                <a:cs typeface="Times New Roman" pitchFamily="16" charset="0"/>
              </a:rPr>
              <a:t>βασικές) παραδοχές </a:t>
            </a:r>
          </a:p>
          <a:p>
            <a:pPr marL="608013" indent="-608013" eaLnBrk="1" hangingPunct="1">
              <a:lnSpc>
                <a:spcPct val="80000"/>
              </a:lnSpc>
              <a:spcBef>
                <a:spcPts val="2000"/>
              </a:spcBef>
              <a:buClr>
                <a:srgbClr val="000000"/>
              </a:buClr>
              <a:buSzPct val="100000"/>
              <a:buFont typeface="Times New Roman" pitchFamily="16" charset="0"/>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US" sz="2400" dirty="0">
                <a:solidFill>
                  <a:srgbClr val="000000"/>
                </a:solidFill>
                <a:latin typeface="Times New Roman" pitchFamily="16" charset="0"/>
                <a:ea typeface="+mn-ea"/>
                <a:cs typeface="Times New Roman" pitchFamily="16" charset="0"/>
              </a:rPr>
              <a:t>T</a:t>
            </a:r>
            <a:r>
              <a:rPr lang="el-GR" sz="2400" dirty="0">
                <a:solidFill>
                  <a:srgbClr val="000000"/>
                </a:solidFill>
                <a:latin typeface="Times New Roman" pitchFamily="16" charset="0"/>
                <a:ea typeface="+mn-ea"/>
                <a:cs typeface="Times New Roman" pitchFamily="16" charset="0"/>
              </a:rPr>
              <a:t>α ποιοτικά χαρακτηριστικά των Χ.Κ</a:t>
            </a:r>
          </a:p>
          <a:p>
            <a:pPr marL="608013" indent="-608013" eaLnBrk="1" hangingPunct="1">
              <a:lnSpc>
                <a:spcPct val="80000"/>
              </a:lnSpc>
              <a:spcBef>
                <a:spcPts val="2000"/>
              </a:spcBef>
              <a:buClr>
                <a:srgbClr val="000000"/>
              </a:buClr>
              <a:buSzPct val="100000"/>
              <a:buFont typeface="Times New Roman" pitchFamily="16" charset="0"/>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l-GR" sz="2400" dirty="0">
                <a:solidFill>
                  <a:srgbClr val="000000"/>
                </a:solidFill>
                <a:latin typeface="Times New Roman" pitchFamily="16" charset="0"/>
                <a:ea typeface="+mn-ea"/>
                <a:cs typeface="Times New Roman" pitchFamily="16" charset="0"/>
              </a:rPr>
              <a:t>Τα στοιχεία των Χ.Κ</a:t>
            </a:r>
          </a:p>
          <a:p>
            <a:pPr marL="882650" lvl="1" indent="-95250" eaLnBrk="1" hangingPunct="1">
              <a:lnSpc>
                <a:spcPct val="80000"/>
              </a:lnSpc>
              <a:spcBef>
                <a:spcPts val="700"/>
              </a:spcBef>
              <a:buClr>
                <a:srgbClr val="000000"/>
              </a:buClr>
              <a:buSzPct val="100000"/>
              <a:buFont typeface="Times New Roman" pitchFamily="16"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l-GR" sz="2000" dirty="0">
                <a:solidFill>
                  <a:srgbClr val="000000"/>
                </a:solidFill>
                <a:latin typeface="Times New Roman" pitchFamily="16" charset="0"/>
                <a:ea typeface="+mn-ea"/>
                <a:cs typeface="Times New Roman" pitchFamily="16" charset="0"/>
              </a:rPr>
              <a:t>Ορισμοί </a:t>
            </a:r>
          </a:p>
          <a:p>
            <a:pPr marL="882650" lvl="1" indent="-95250" eaLnBrk="1" hangingPunct="1">
              <a:lnSpc>
                <a:spcPct val="80000"/>
              </a:lnSpc>
              <a:spcBef>
                <a:spcPts val="700"/>
              </a:spcBef>
              <a:buClr>
                <a:srgbClr val="000000"/>
              </a:buClr>
              <a:buSzPct val="100000"/>
              <a:buFont typeface="Times New Roman" pitchFamily="16"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l-GR" sz="2000" dirty="0">
                <a:solidFill>
                  <a:srgbClr val="000000"/>
                </a:solidFill>
                <a:latin typeface="Times New Roman" pitchFamily="16" charset="0"/>
                <a:ea typeface="+mn-ea"/>
                <a:cs typeface="Times New Roman" pitchFamily="16" charset="0"/>
              </a:rPr>
              <a:t>Αναγνώριση</a:t>
            </a:r>
          </a:p>
          <a:p>
            <a:pPr marL="882650" lvl="1" indent="-95250" eaLnBrk="1" hangingPunct="1">
              <a:lnSpc>
                <a:spcPct val="80000"/>
              </a:lnSpc>
              <a:spcBef>
                <a:spcPts val="700"/>
              </a:spcBef>
              <a:buClr>
                <a:srgbClr val="000000"/>
              </a:buClr>
              <a:buSzPct val="100000"/>
              <a:buFont typeface="Times New Roman" pitchFamily="16"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l-GR" sz="2000" dirty="0">
                <a:solidFill>
                  <a:srgbClr val="000000"/>
                </a:solidFill>
                <a:latin typeface="Times New Roman" pitchFamily="16" charset="0"/>
                <a:ea typeface="+mn-ea"/>
                <a:cs typeface="Times New Roman" pitchFamily="16" charset="0"/>
              </a:rPr>
              <a:t>Επιμέτρηση</a:t>
            </a:r>
            <a:r>
              <a:rPr lang="en-GB" sz="2000" dirty="0">
                <a:solidFill>
                  <a:srgbClr val="000000"/>
                </a:solidFill>
                <a:latin typeface="Times New Roman" pitchFamily="16" charset="0"/>
                <a:ea typeface="+mn-ea"/>
                <a:cs typeface="Times New Roman" pitchFamily="16" charset="0"/>
              </a:rPr>
              <a:t>	</a:t>
            </a:r>
          </a:p>
          <a:p>
            <a:pPr marL="608013" indent="-608013" eaLnBrk="1" hangingPunct="1">
              <a:lnSpc>
                <a:spcPct val="80000"/>
              </a:lnSpc>
              <a:spcBef>
                <a:spcPts val="2000"/>
              </a:spcBef>
              <a:buClr>
                <a:srgbClr val="000000"/>
              </a:buClr>
              <a:buSzPct val="100000"/>
              <a:buFont typeface="Times New Roman" pitchFamily="16" charset="0"/>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US" sz="2400" dirty="0">
                <a:solidFill>
                  <a:srgbClr val="000000"/>
                </a:solidFill>
                <a:latin typeface="Times New Roman" pitchFamily="16" charset="0"/>
                <a:ea typeface="+mn-ea"/>
                <a:cs typeface="Times New Roman" pitchFamily="16" charset="0"/>
              </a:rPr>
              <a:t>O</a:t>
            </a:r>
            <a:r>
              <a:rPr lang="el-GR" sz="2400" dirty="0">
                <a:solidFill>
                  <a:srgbClr val="000000"/>
                </a:solidFill>
                <a:latin typeface="Times New Roman" pitchFamily="16" charset="0"/>
                <a:ea typeface="+mn-ea"/>
                <a:cs typeface="Times New Roman" pitchFamily="16" charset="0"/>
              </a:rPr>
              <a:t>ι έννοιες του κεφαλαίου και της διατήρησης κεφαλαίου</a:t>
            </a:r>
          </a:p>
          <a:p>
            <a:pPr marL="609600" indent="-608013" eaLnBrk="1" hangingPunct="1">
              <a:lnSpc>
                <a:spcPct val="80000"/>
              </a:lnSpc>
              <a:spcBef>
                <a:spcPts val="800"/>
              </a:spcBef>
              <a:buSzPct val="100000"/>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GB" sz="2400" dirty="0">
                <a:solidFill>
                  <a:srgbClr val="000000"/>
                </a:solidFill>
                <a:latin typeface="Times New Roman" pitchFamily="16" charset="0"/>
                <a:ea typeface="+mn-ea"/>
                <a:cs typeface="Times New Roman" pitchFamily="16" charset="0"/>
              </a:rPr>
              <a:t>	</a:t>
            </a:r>
          </a:p>
          <a:p>
            <a:pPr marL="608013" indent="-608013" eaLnBrk="1" hangingPunct="1">
              <a:lnSpc>
                <a:spcPct val="80000"/>
              </a:lnSpc>
              <a:spcBef>
                <a:spcPts val="800"/>
              </a:spcBef>
              <a:buClr>
                <a:srgbClr val="000000"/>
              </a:buClr>
              <a:buSzPct val="100000"/>
              <a:buFont typeface="Arial" charset="0"/>
              <a:buNone/>
              <a:tabLst>
                <a:tab pos="1177925" algn="l"/>
                <a:tab pos="2092325" algn="l"/>
                <a:tab pos="3006725" algn="l"/>
                <a:tab pos="3921125" algn="l"/>
                <a:tab pos="4835525" algn="l"/>
                <a:tab pos="5749925" algn="l"/>
                <a:tab pos="6664325" algn="l"/>
                <a:tab pos="7578725" algn="l"/>
                <a:tab pos="8493125" algn="l"/>
                <a:tab pos="9407525" algn="l"/>
                <a:tab pos="10321925" algn="l"/>
              </a:tabLst>
              <a:defRPr/>
            </a:pPr>
            <a:endParaRPr lang="en-GB" sz="2400" dirty="0">
              <a:solidFill>
                <a:srgbClr val="000000"/>
              </a:solidFill>
              <a:latin typeface="Times New Roman" pitchFamily="16" charset="0"/>
              <a:ea typeface="+mn-ea"/>
              <a:cs typeface="Times New Roman" pitchFamily="16" charset="0"/>
            </a:endParaRPr>
          </a:p>
        </p:txBody>
      </p:sp>
      <p:sp>
        <p:nvSpPr>
          <p:cNvPr id="44036" name="Text Box 3"/>
          <p:cNvSpPr txBox="1">
            <a:spLocks noChangeArrowheads="1"/>
          </p:cNvSpPr>
          <p:nvPr/>
        </p:nvSpPr>
        <p:spPr bwMode="auto">
          <a:xfrm>
            <a:off x="70104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28CA2466-D6A5-4095-BED5-C65E25AEFF4A}" type="slidenum">
              <a:rPr lang="en-GB"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13</a:t>
            </a:fld>
            <a:endParaRPr lang="en-GB" altLang="en-US" sz="1200">
              <a:solidFill>
                <a:srgbClr val="898989"/>
              </a:solidFill>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
          <p:cNvSpPr>
            <a:spLocks noChangeArrowheads="1"/>
          </p:cNvSpPr>
          <p:nvPr/>
        </p:nvSpPr>
        <p:spPr bwMode="auto">
          <a:xfrm>
            <a:off x="3124200" y="6248400"/>
            <a:ext cx="2895600" cy="457200"/>
          </a:xfrm>
          <a:prstGeom prst="rect">
            <a:avLst/>
          </a:prstGeom>
          <a:noFill/>
          <a:ln w="9525">
            <a:noFill/>
            <a:round/>
            <a:headEnd/>
            <a:tailEnd/>
          </a:ln>
        </p:spPr>
        <p:txBody>
          <a:bodyPr wrap="none" anchor="ctr"/>
          <a:lstStyle/>
          <a:p>
            <a:pPr eaLnBrk="1" hangingPunct="1">
              <a:buClr>
                <a:srgbClr val="000000"/>
              </a:buClr>
              <a:buSzPct val="100000"/>
              <a:buFont typeface="Times New Roman" pitchFamily="18" charset="0"/>
              <a:buNone/>
            </a:pPr>
            <a:endParaRPr lang="en-US" altLang="en-US"/>
          </a:p>
        </p:txBody>
      </p:sp>
      <p:sp>
        <p:nvSpPr>
          <p:cNvPr id="46083" name="Text Box 2"/>
          <p:cNvSpPr txBox="1">
            <a:spLocks noChangeArrowheads="1"/>
          </p:cNvSpPr>
          <p:nvPr/>
        </p:nvSpPr>
        <p:spPr bwMode="auto">
          <a:xfrm>
            <a:off x="533400" y="381000"/>
            <a:ext cx="8229600" cy="560388"/>
          </a:xfrm>
          <a:prstGeom prst="rect">
            <a:avLst/>
          </a:prstGeom>
          <a:noFill/>
          <a:ln w="9525">
            <a:noFill/>
            <a:round/>
            <a:headEnd/>
            <a:tailEnd/>
          </a:ln>
        </p:spPr>
        <p:txBody>
          <a:bodyPr lIns="90360" tIns="44280" rIns="90360" bIns="44280"/>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4000" b="1">
                <a:solidFill>
                  <a:srgbClr val="000000"/>
                </a:solidFill>
                <a:latin typeface="Times New Roman" pitchFamily="18" charset="0"/>
                <a:cs typeface="Times New Roman" pitchFamily="18" charset="0"/>
              </a:rPr>
              <a:t>Σκοπός</a:t>
            </a:r>
          </a:p>
        </p:txBody>
      </p:sp>
      <p:sp>
        <p:nvSpPr>
          <p:cNvPr id="46084" name="Text Box 3"/>
          <p:cNvSpPr txBox="1">
            <a:spLocks noChangeArrowheads="1"/>
          </p:cNvSpPr>
          <p:nvPr/>
        </p:nvSpPr>
        <p:spPr bwMode="auto">
          <a:xfrm>
            <a:off x="468313" y="1700213"/>
            <a:ext cx="8077200" cy="2925762"/>
          </a:xfrm>
          <a:prstGeom prst="rect">
            <a:avLst/>
          </a:prstGeom>
          <a:noFill/>
          <a:ln w="9525">
            <a:noFill/>
            <a:round/>
            <a:headEnd/>
            <a:tailEnd/>
          </a:ln>
        </p:spPr>
        <p:txBody>
          <a:bodyPr/>
          <a:lstStyle/>
          <a:p>
            <a:pPr algn="just" eaLnBrk="1" hangingPunct="1">
              <a:lnSpc>
                <a:spcPct val="155000"/>
              </a:lnSpc>
              <a:spcBef>
                <a:spcPts val="1500"/>
              </a:spcBef>
              <a:buSzPct val="100000"/>
              <a:tabLst>
                <a:tab pos="569913" algn="l"/>
                <a:tab pos="1484313" algn="l"/>
                <a:tab pos="2398713" algn="l"/>
                <a:tab pos="3313113" algn="l"/>
                <a:tab pos="4227513" algn="l"/>
                <a:tab pos="5141913" algn="l"/>
                <a:tab pos="6056313" algn="l"/>
                <a:tab pos="6970713" algn="l"/>
                <a:tab pos="7885113" algn="l"/>
                <a:tab pos="8799513" algn="l"/>
                <a:tab pos="9713913" algn="l"/>
              </a:tabLst>
            </a:pPr>
            <a:r>
              <a:rPr lang="en-US" altLang="en-US" sz="2400">
                <a:solidFill>
                  <a:srgbClr val="000000"/>
                </a:solidFill>
                <a:latin typeface="Times New Roman" pitchFamily="18" charset="0"/>
                <a:cs typeface="Times New Roman" pitchFamily="18" charset="0"/>
              </a:rPr>
              <a:t>“</a:t>
            </a:r>
            <a:r>
              <a:rPr lang="el-GR" altLang="en-US" sz="2400">
                <a:solidFill>
                  <a:srgbClr val="000000"/>
                </a:solidFill>
                <a:latin typeface="Times New Roman" pitchFamily="18" charset="0"/>
                <a:cs typeface="Times New Roman" pitchFamily="18" charset="0"/>
              </a:rPr>
              <a:t>Ο σκοπός των οικονομικών καταστάσεων είναι η παροχή πληροφοριών σχετικά με την οικονομική θέση, την αποδοτικότητα και τις μεταβολές στην οικονομική θέση της οικονομικής οντότητας, που είναι χρήσιμες σε ένα ευρύ πεδίο χρηστών για να πάρουν οικονομικές αποφάσεις</a:t>
            </a:r>
            <a:r>
              <a:rPr lang="en-US" altLang="en-US" sz="2400">
                <a:solidFill>
                  <a:srgbClr val="000000"/>
                </a:solidFill>
                <a:latin typeface="Times New Roman" pitchFamily="18" charset="0"/>
                <a:cs typeface="Times New Roman" pitchFamily="18" charset="0"/>
              </a:rPr>
              <a:t>”</a:t>
            </a:r>
          </a:p>
        </p:txBody>
      </p:sp>
      <p:sp>
        <p:nvSpPr>
          <p:cNvPr id="46085" name="Text Box 4"/>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6C84FE56-920D-4B44-A969-D4F3FFFEC71B}" type="slidenum">
              <a:rPr lang="el-GR"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14</a:t>
            </a:fld>
            <a:endParaRPr lang="el-GR" altLang="en-US" sz="1200">
              <a:solidFill>
                <a:srgbClr val="898989"/>
              </a:solidFill>
            </a:endParaRPr>
          </a:p>
        </p:txBody>
      </p:sp>
      <p:sp>
        <p:nvSpPr>
          <p:cNvPr id="46086" name="Text Box 5"/>
          <p:cNvSpPr txBox="1">
            <a:spLocks noChangeArrowheads="1"/>
          </p:cNvSpPr>
          <p:nvPr/>
        </p:nvSpPr>
        <p:spPr bwMode="auto">
          <a:xfrm>
            <a:off x="7848600" y="6369050"/>
            <a:ext cx="1143000" cy="341313"/>
          </a:xfrm>
          <a:prstGeom prst="rect">
            <a:avLst/>
          </a:prstGeom>
          <a:solidFill>
            <a:srgbClr val="FFFFFF"/>
          </a:solidFill>
          <a:ln w="9525">
            <a:noFill/>
            <a:round/>
            <a:headEnd/>
            <a:tailEnd/>
          </a:ln>
        </p:spPr>
        <p:txBody>
          <a:bodyPr lIns="90000" tIns="46800" rIns="90000" bIns="46800">
            <a:spAutoFit/>
          </a:bodyPr>
          <a:lstStyle/>
          <a:p>
            <a:pPr marL="457200" indent="-455613" algn="r" eaLnBrk="1" hangingPunct="1">
              <a:spcBef>
                <a:spcPts val="1000"/>
              </a:spcBef>
              <a:buSzPct val="1000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endParaRPr lang="en-US" altLang="en-US" sz="1600" b="1" i="1">
              <a:solidFill>
                <a:srgbClr val="EEECE1"/>
              </a:solidFill>
              <a:latin typeface="Times New Roman" pitchFamily="18" charset="0"/>
              <a:cs typeface="Times New Roman" pitchFamily="18" charset="0"/>
            </a:endParaRPr>
          </a:p>
        </p:txBody>
      </p:sp>
      <p:sp>
        <p:nvSpPr>
          <p:cNvPr id="46087" name="Line 6"/>
          <p:cNvSpPr>
            <a:spLocks noChangeShapeType="1"/>
          </p:cNvSpPr>
          <p:nvPr/>
        </p:nvSpPr>
        <p:spPr bwMode="auto">
          <a:xfrm>
            <a:off x="381000" y="1066800"/>
            <a:ext cx="8382000" cy="1588"/>
          </a:xfrm>
          <a:prstGeom prst="line">
            <a:avLst/>
          </a:prstGeom>
          <a:noFill/>
          <a:ln w="57240" cap="sq">
            <a:solidFill>
              <a:srgbClr val="000000"/>
            </a:solidFill>
            <a:miter lim="800000"/>
            <a:headEnd/>
            <a:tailEnd/>
          </a:ln>
        </p:spPr>
        <p:txBody>
          <a:bodyPr/>
          <a:lstStyle/>
          <a:p>
            <a:endParaRPr lang="el-GR"/>
          </a:p>
        </p:txBody>
      </p:sp>
      <p:sp>
        <p:nvSpPr>
          <p:cNvPr id="46088" name="Slide Number Placeholder 2"/>
          <p:cNvSpPr>
            <a:spLocks noGrp="1"/>
          </p:cNvSpPr>
          <p:nvPr>
            <p:ph type="sldNum" sz="quarter" idx="11"/>
          </p:nvPr>
        </p:nvSpPr>
        <p:spPr>
          <a:noFill/>
          <a:ln/>
        </p:spPr>
        <p:txBody>
          <a:bodyPr/>
          <a:lstStyle/>
          <a:p>
            <a:fld id="{902DB21B-57D3-41F5-9E91-3784E4C81523}" type="slidenum">
              <a:rPr lang="el-GR" altLang="en-US"/>
              <a:pPr/>
              <a:t>14</a:t>
            </a:fld>
            <a:endParaRPr lang="el-GR" altLang="en-US"/>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Text Box 1"/>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4400" b="1">
                <a:solidFill>
                  <a:srgbClr val="000000"/>
                </a:solidFill>
                <a:latin typeface="Times New Roman" pitchFamily="18" charset="0"/>
                <a:cs typeface="Times New Roman" pitchFamily="18" charset="0"/>
              </a:rPr>
              <a:t>Βασικές Παραδοχές</a:t>
            </a:r>
          </a:p>
        </p:txBody>
      </p:sp>
      <p:sp>
        <p:nvSpPr>
          <p:cNvPr id="18434" name="Text Box 2"/>
          <p:cNvSpPr txBox="1">
            <a:spLocks noChangeArrowheads="1"/>
          </p:cNvSpPr>
          <p:nvPr/>
        </p:nvSpPr>
        <p:spPr bwMode="auto">
          <a:xfrm>
            <a:off x="468313" y="1628775"/>
            <a:ext cx="8675687" cy="4525963"/>
          </a:xfrm>
          <a:prstGeom prst="rect">
            <a:avLst/>
          </a:prstGeom>
          <a:noFill/>
          <a:ln w="9525" cap="flat">
            <a:noFill/>
            <a:round/>
            <a:headEnd/>
            <a:tailEnd/>
          </a:ln>
          <a:effectLst/>
        </p:spPr>
        <p:txBody>
          <a:bodyPr/>
          <a:lstStyle/>
          <a:p>
            <a:pPr marL="341313" indent="-341313" eaLnBrk="1" hangingPunct="1">
              <a:spcBef>
                <a:spcPts val="8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3200" u="sng" dirty="0">
                <a:solidFill>
                  <a:srgbClr val="000000"/>
                </a:solidFill>
                <a:latin typeface="Times New Roman" pitchFamily="16" charset="0"/>
                <a:ea typeface="+mn-ea"/>
                <a:cs typeface="Times New Roman" pitchFamily="16" charset="0"/>
              </a:rPr>
              <a:t>Η βάση της αρχής των δεδουλευμένων εσόδων/εξόδων</a:t>
            </a:r>
          </a:p>
          <a:p>
            <a:pPr marL="342900" indent="-341313" eaLnBrk="1" hangingPunct="1">
              <a:spcBef>
                <a:spcPts val="70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a:solidFill>
                  <a:srgbClr val="000000"/>
                </a:solidFill>
                <a:latin typeface="Calibri" pitchFamily="32" charset="0"/>
                <a:ea typeface="Microsoft YaHei" charset="-122"/>
                <a:cs typeface="Arial" charset="0"/>
              </a:rPr>
              <a:t>	</a:t>
            </a:r>
            <a:r>
              <a:rPr lang="en-US" sz="2800" dirty="0" err="1">
                <a:solidFill>
                  <a:srgbClr val="000000"/>
                </a:solidFill>
                <a:latin typeface="Times New Roman" pitchFamily="18" charset="0"/>
                <a:ea typeface="Microsoft YaHei" charset="-122"/>
                <a:cs typeface="Times New Roman" pitchFamily="18" charset="0"/>
              </a:rPr>
              <a:t>Οι</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οικονομικές</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καταστάσεις</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πρέπει</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να</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συντάσσονται</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τηρώντας</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την</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αρχή</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των</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δεδουλευμένων</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εσόδων</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και</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εξόδων</a:t>
            </a:r>
            <a:r>
              <a:rPr lang="en-US" sz="2800" dirty="0">
                <a:solidFill>
                  <a:srgbClr val="000000"/>
                </a:solidFill>
                <a:latin typeface="Times New Roman" pitchFamily="18" charset="0"/>
                <a:ea typeface="Microsoft YaHei" charset="-122"/>
                <a:cs typeface="Times New Roman" pitchFamily="18" charset="0"/>
              </a:rPr>
              <a:t>.</a:t>
            </a:r>
          </a:p>
          <a:p>
            <a:pPr marL="341313" indent="-341313" eaLnBrk="1" hangingPunct="1">
              <a:spcBef>
                <a:spcPts val="8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3200" u="sng" dirty="0">
                <a:solidFill>
                  <a:srgbClr val="000000"/>
                </a:solidFill>
                <a:latin typeface="Times New Roman" pitchFamily="16" charset="0"/>
                <a:ea typeface="+mn-ea"/>
                <a:cs typeface="Times New Roman" pitchFamily="16" charset="0"/>
              </a:rPr>
              <a:t>Συνεχιζόμενη δραστηριότητα</a:t>
            </a:r>
          </a:p>
          <a:p>
            <a:pPr marL="342900" indent="-341313" eaLnBrk="1" hangingPunct="1">
              <a:spcBef>
                <a:spcPts val="70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3200" dirty="0">
                <a:solidFill>
                  <a:srgbClr val="000000"/>
                </a:solidFill>
                <a:latin typeface="Calibri" pitchFamily="32" charset="0"/>
                <a:ea typeface="Microsoft YaHei" charset="-122"/>
                <a:cs typeface="Arial" charset="0"/>
              </a:rPr>
              <a:t>	</a:t>
            </a:r>
            <a:r>
              <a:rPr lang="en-US" sz="2800" dirty="0">
                <a:solidFill>
                  <a:srgbClr val="000000"/>
                </a:solidFill>
                <a:latin typeface="Times New Roman" pitchFamily="18" charset="0"/>
                <a:ea typeface="Microsoft YaHei" charset="-122"/>
                <a:cs typeface="Times New Roman" pitchFamily="18" charset="0"/>
              </a:rPr>
              <a:t>Η </a:t>
            </a:r>
            <a:r>
              <a:rPr lang="en-US" sz="2800" dirty="0" err="1">
                <a:solidFill>
                  <a:srgbClr val="000000"/>
                </a:solidFill>
                <a:latin typeface="Times New Roman" pitchFamily="18" charset="0"/>
                <a:ea typeface="Microsoft YaHei" charset="-122"/>
                <a:cs typeface="Times New Roman" pitchFamily="18" charset="0"/>
              </a:rPr>
              <a:t>διοίκηση</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της</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επιχείρησης</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θα</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πρέπει</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να</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προβαίνει</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στην</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εκτίμηση</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της</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δυνατότητας</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συνέχισης</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της</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επιχειρηματικής</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δραστηριότητας</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για</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διάστημα</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τουλάχιστον</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πέραν</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των</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δώδεκα</a:t>
            </a:r>
            <a:r>
              <a:rPr lang="en-US" sz="2800" dirty="0">
                <a:solidFill>
                  <a:srgbClr val="000000"/>
                </a:solidFill>
                <a:latin typeface="Times New Roman" pitchFamily="18" charset="0"/>
                <a:ea typeface="Microsoft YaHei" charset="-122"/>
                <a:cs typeface="Times New Roman" pitchFamily="18" charset="0"/>
              </a:rPr>
              <a:t> </a:t>
            </a:r>
            <a:r>
              <a:rPr lang="en-US" sz="2800" dirty="0" err="1">
                <a:solidFill>
                  <a:srgbClr val="000000"/>
                </a:solidFill>
                <a:latin typeface="Times New Roman" pitchFamily="18" charset="0"/>
                <a:ea typeface="Microsoft YaHei" charset="-122"/>
                <a:cs typeface="Times New Roman" pitchFamily="18" charset="0"/>
              </a:rPr>
              <a:t>μηνών</a:t>
            </a:r>
            <a:r>
              <a:rPr lang="en-US" sz="2800" dirty="0">
                <a:solidFill>
                  <a:srgbClr val="000000"/>
                </a:solidFill>
                <a:latin typeface="Times New Roman" pitchFamily="18" charset="0"/>
                <a:ea typeface="Microsoft YaHei" charset="-122"/>
                <a:cs typeface="Times New Roman" pitchFamily="18" charset="0"/>
              </a:rPr>
              <a:t>.</a:t>
            </a:r>
          </a:p>
        </p:txBody>
      </p:sp>
      <p:sp>
        <p:nvSpPr>
          <p:cNvPr id="48132" name="Text Box 3"/>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4A7FC0C1-C258-460A-8B42-1CD66419C61B}" type="slidenum">
              <a:rPr lang="el-GR"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15</a:t>
            </a:fld>
            <a:endParaRPr lang="el-GR" altLang="en-US" sz="1200">
              <a:solidFill>
                <a:srgbClr val="898989"/>
              </a:solidFill>
            </a:endParaRPr>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Text Box 1"/>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4000" b="1" dirty="0">
                <a:solidFill>
                  <a:schemeClr val="accent1">
                    <a:lumMod val="50000"/>
                  </a:schemeClr>
                </a:solidFill>
                <a:latin typeface="Times New Roman" pitchFamily="16" charset="0"/>
                <a:ea typeface="Microsoft YaHei" charset="-122"/>
                <a:cs typeface="Times New Roman" pitchFamily="16" charset="0"/>
              </a:rPr>
              <a:t>Ποιοτικά χαρακτηριστικά των οικονομικών καταστάσεων</a:t>
            </a:r>
          </a:p>
        </p:txBody>
      </p:sp>
      <p:sp>
        <p:nvSpPr>
          <p:cNvPr id="50179" name="Text Box 2"/>
          <p:cNvSpPr txBox="1">
            <a:spLocks noChangeArrowheads="1"/>
          </p:cNvSpPr>
          <p:nvPr/>
        </p:nvSpPr>
        <p:spPr bwMode="auto">
          <a:xfrm>
            <a:off x="468313" y="1773238"/>
            <a:ext cx="8229600" cy="4525962"/>
          </a:xfrm>
          <a:prstGeom prst="rect">
            <a:avLst/>
          </a:prstGeom>
          <a:noFill/>
          <a:ln w="9525">
            <a:noFill/>
            <a:round/>
            <a:headEnd/>
            <a:tailEnd/>
          </a:ln>
        </p:spPr>
        <p:txBody>
          <a:bodyPr/>
          <a:lstStyle/>
          <a:p>
            <a:pPr marL="341313" indent="-341313" eaLnBrk="1" hangingPunct="1">
              <a:lnSpc>
                <a:spcPct val="80000"/>
              </a:lnSpc>
              <a:spcBef>
                <a:spcPts val="675"/>
              </a:spcBef>
              <a:buClr>
                <a:srgbClr val="000000"/>
              </a:buClr>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700">
                <a:solidFill>
                  <a:srgbClr val="000000"/>
                </a:solidFill>
                <a:latin typeface="Times New Roman" pitchFamily="18" charset="0"/>
                <a:cs typeface="Times New Roman" pitchFamily="18" charset="0"/>
              </a:rPr>
              <a:t>Κατανοητότητα</a:t>
            </a:r>
          </a:p>
          <a:p>
            <a:pPr marL="341313" indent="-341313" eaLnBrk="1" hangingPunct="1">
              <a:lnSpc>
                <a:spcPct val="80000"/>
              </a:lnSpc>
              <a:spcBef>
                <a:spcPts val="675"/>
              </a:spcBef>
              <a:buClr>
                <a:srgbClr val="000000"/>
              </a:buClr>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700">
                <a:solidFill>
                  <a:srgbClr val="000000"/>
                </a:solidFill>
                <a:latin typeface="Times New Roman" pitchFamily="18" charset="0"/>
                <a:cs typeface="Times New Roman" pitchFamily="18" charset="0"/>
              </a:rPr>
              <a:t>Συνάφεια</a:t>
            </a:r>
          </a:p>
          <a:p>
            <a:pPr marL="341313" indent="-341313" eaLnBrk="1" hangingPunct="1">
              <a:lnSpc>
                <a:spcPct val="80000"/>
              </a:lnSpc>
              <a:spcBef>
                <a:spcPts val="675"/>
              </a:spcBef>
              <a:buClr>
                <a:srgbClr val="000000"/>
              </a:buClr>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700">
                <a:solidFill>
                  <a:srgbClr val="000000"/>
                </a:solidFill>
                <a:latin typeface="Times New Roman" pitchFamily="18" charset="0"/>
                <a:cs typeface="Times New Roman" pitchFamily="18" charset="0"/>
              </a:rPr>
              <a:t>Σημαντικότητα</a:t>
            </a:r>
            <a:r>
              <a:rPr lang="en-US" altLang="en-US" sz="2700">
                <a:solidFill>
                  <a:srgbClr val="000000"/>
                </a:solidFill>
                <a:latin typeface="Times New Roman" pitchFamily="18" charset="0"/>
                <a:cs typeface="Times New Roman" pitchFamily="18" charset="0"/>
              </a:rPr>
              <a:t>/</a:t>
            </a:r>
            <a:r>
              <a:rPr lang="el-GR" altLang="en-US" sz="2700">
                <a:solidFill>
                  <a:srgbClr val="000000"/>
                </a:solidFill>
                <a:latin typeface="Times New Roman" pitchFamily="18" charset="0"/>
                <a:cs typeface="Times New Roman" pitchFamily="18" charset="0"/>
              </a:rPr>
              <a:t>σπουδαιότητα</a:t>
            </a:r>
            <a:r>
              <a:rPr lang="en-US" altLang="en-US" sz="2700">
                <a:solidFill>
                  <a:srgbClr val="000000"/>
                </a:solidFill>
                <a:latin typeface="Times New Roman" pitchFamily="18" charset="0"/>
                <a:cs typeface="Times New Roman" pitchFamily="18" charset="0"/>
              </a:rPr>
              <a:t>/</a:t>
            </a:r>
            <a:r>
              <a:rPr lang="el-GR" altLang="en-US" sz="2700">
                <a:solidFill>
                  <a:srgbClr val="000000"/>
                </a:solidFill>
                <a:latin typeface="Times New Roman" pitchFamily="18" charset="0"/>
                <a:cs typeface="Times New Roman" pitchFamily="18" charset="0"/>
              </a:rPr>
              <a:t>ουσιαστικότητα</a:t>
            </a:r>
          </a:p>
          <a:p>
            <a:pPr marL="341313" indent="-341313" eaLnBrk="1" hangingPunct="1">
              <a:lnSpc>
                <a:spcPct val="80000"/>
              </a:lnSpc>
              <a:spcBef>
                <a:spcPts val="675"/>
              </a:spcBef>
              <a:buClr>
                <a:srgbClr val="000000"/>
              </a:buClr>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700">
                <a:solidFill>
                  <a:srgbClr val="000000"/>
                </a:solidFill>
                <a:latin typeface="Times New Roman" pitchFamily="18" charset="0"/>
                <a:cs typeface="Times New Roman" pitchFamily="18" charset="0"/>
              </a:rPr>
              <a:t>Αξιοπιστία (Ακριβοδίκαιη παρουσίαση) </a:t>
            </a:r>
          </a:p>
          <a:p>
            <a:pPr marL="341313" indent="-341313" eaLnBrk="1" hangingPunct="1">
              <a:lnSpc>
                <a:spcPct val="80000"/>
              </a:lnSpc>
              <a:spcBef>
                <a:spcPts val="675"/>
              </a:spcBef>
              <a:buClr>
                <a:srgbClr val="000000"/>
              </a:buClr>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700">
                <a:solidFill>
                  <a:srgbClr val="000000"/>
                </a:solidFill>
                <a:latin typeface="Times New Roman" pitchFamily="18" charset="0"/>
                <a:cs typeface="Times New Roman" pitchFamily="18" charset="0"/>
              </a:rPr>
              <a:t>Ουσία πάνω από τον τύπο</a:t>
            </a:r>
          </a:p>
          <a:p>
            <a:pPr marL="341313" indent="-341313" eaLnBrk="1" hangingPunct="1">
              <a:lnSpc>
                <a:spcPct val="80000"/>
              </a:lnSpc>
              <a:spcBef>
                <a:spcPts val="675"/>
              </a:spcBef>
              <a:buClr>
                <a:srgbClr val="000000"/>
              </a:buClr>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700">
                <a:solidFill>
                  <a:srgbClr val="000000"/>
                </a:solidFill>
                <a:latin typeface="Times New Roman" pitchFamily="18" charset="0"/>
                <a:cs typeface="Times New Roman" pitchFamily="18" charset="0"/>
              </a:rPr>
              <a:t>Πιστή παρουσίαση</a:t>
            </a:r>
          </a:p>
          <a:p>
            <a:pPr marL="341313" indent="-341313" eaLnBrk="1" hangingPunct="1">
              <a:lnSpc>
                <a:spcPct val="80000"/>
              </a:lnSpc>
              <a:spcBef>
                <a:spcPts val="675"/>
              </a:spcBef>
              <a:buClr>
                <a:srgbClr val="000000"/>
              </a:buClr>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700">
                <a:solidFill>
                  <a:srgbClr val="000000"/>
                </a:solidFill>
                <a:latin typeface="Times New Roman" pitchFamily="18" charset="0"/>
                <a:cs typeface="Times New Roman" pitchFamily="18" charset="0"/>
              </a:rPr>
              <a:t>Ουδετερότητα</a:t>
            </a:r>
          </a:p>
          <a:p>
            <a:pPr marL="341313" indent="-341313" eaLnBrk="1" hangingPunct="1">
              <a:lnSpc>
                <a:spcPct val="80000"/>
              </a:lnSpc>
              <a:spcBef>
                <a:spcPts val="675"/>
              </a:spcBef>
              <a:buClr>
                <a:srgbClr val="000000"/>
              </a:buClr>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700">
                <a:solidFill>
                  <a:srgbClr val="000000"/>
                </a:solidFill>
                <a:latin typeface="Times New Roman" pitchFamily="18" charset="0"/>
                <a:cs typeface="Times New Roman" pitchFamily="18" charset="0"/>
              </a:rPr>
              <a:t>Σύνεση</a:t>
            </a:r>
          </a:p>
          <a:p>
            <a:pPr marL="341313" indent="-341313" eaLnBrk="1" hangingPunct="1">
              <a:lnSpc>
                <a:spcPct val="80000"/>
              </a:lnSpc>
              <a:spcBef>
                <a:spcPts val="675"/>
              </a:spcBef>
              <a:buClr>
                <a:srgbClr val="000000"/>
              </a:buClr>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700">
                <a:solidFill>
                  <a:srgbClr val="000000"/>
                </a:solidFill>
                <a:latin typeface="Times New Roman" pitchFamily="18" charset="0"/>
                <a:cs typeface="Times New Roman" pitchFamily="18" charset="0"/>
              </a:rPr>
              <a:t>Πληρότητα</a:t>
            </a:r>
          </a:p>
          <a:p>
            <a:pPr marL="341313" indent="-341313" eaLnBrk="1" hangingPunct="1">
              <a:lnSpc>
                <a:spcPct val="80000"/>
              </a:lnSpc>
              <a:spcBef>
                <a:spcPts val="675"/>
              </a:spcBef>
              <a:buClr>
                <a:srgbClr val="000000"/>
              </a:buClr>
              <a:buSzPct val="100000"/>
              <a:buFont typeface="Wingdings" pitchFamily="2" charset="2"/>
              <a:buChar char="ü"/>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700">
                <a:solidFill>
                  <a:srgbClr val="000000"/>
                </a:solidFill>
                <a:latin typeface="Times New Roman" pitchFamily="18" charset="0"/>
                <a:cs typeface="Times New Roman" pitchFamily="18" charset="0"/>
              </a:rPr>
              <a:t>Συγκρισιμότητα</a:t>
            </a:r>
          </a:p>
        </p:txBody>
      </p:sp>
      <p:sp>
        <p:nvSpPr>
          <p:cNvPr id="50180" name="Text Box 3"/>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868AFAED-9829-4DBC-AE07-2415EFD27583}" type="slidenum">
              <a:rPr lang="el-GR"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16</a:t>
            </a:fld>
            <a:endParaRPr lang="el-GR" altLang="en-US" sz="1200">
              <a:solidFill>
                <a:srgbClr val="898989"/>
              </a:solidFill>
            </a:endParaRPr>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Text Box 1"/>
          <p:cNvSpPr txBox="1">
            <a:spLocks noChangeArrowheads="1"/>
          </p:cNvSpPr>
          <p:nvPr/>
        </p:nvSpPr>
        <p:spPr bwMode="auto">
          <a:xfrm>
            <a:off x="611188" y="188913"/>
            <a:ext cx="7772400" cy="1079500"/>
          </a:xfrm>
          <a:prstGeom prst="rect">
            <a:avLst/>
          </a:prstGeom>
          <a:noFill/>
          <a:ln w="9525">
            <a:noFill/>
            <a:round/>
            <a:headEnd/>
            <a:tailEnd/>
          </a:ln>
        </p:spPr>
        <p:txBody>
          <a:bodyPr anchor="ctr"/>
          <a:lstStyle/>
          <a:p>
            <a:pPr marL="484188" algn="ctr" eaLnBrk="1" hangingPunct="1">
              <a:buSzPct val="100000"/>
              <a:tabLst>
                <a:tab pos="484188" algn="l"/>
                <a:tab pos="1398588" algn="l"/>
                <a:tab pos="2312988" algn="l"/>
                <a:tab pos="3227388" algn="l"/>
                <a:tab pos="4141788" algn="l"/>
                <a:tab pos="5056188" algn="l"/>
                <a:tab pos="5970588" algn="l"/>
                <a:tab pos="6884988" algn="l"/>
                <a:tab pos="7799388" algn="l"/>
                <a:tab pos="8713788" algn="l"/>
                <a:tab pos="9628188" algn="l"/>
                <a:tab pos="10542588" algn="l"/>
              </a:tabLst>
            </a:pPr>
            <a:r>
              <a:rPr lang="el-GR" altLang="en-US" sz="3200" b="1" u="sng">
                <a:solidFill>
                  <a:srgbClr val="000000"/>
                </a:solidFill>
                <a:latin typeface="Times New Roman" pitchFamily="18" charset="0"/>
                <a:cs typeface="Times New Roman" pitchFamily="18" charset="0"/>
              </a:rPr>
              <a:t>Ποιοτικά Χαρακτηριστικά</a:t>
            </a:r>
          </a:p>
        </p:txBody>
      </p:sp>
      <p:sp>
        <p:nvSpPr>
          <p:cNvPr id="20482" name="Text Box 2"/>
          <p:cNvSpPr txBox="1">
            <a:spLocks noChangeArrowheads="1"/>
          </p:cNvSpPr>
          <p:nvPr/>
        </p:nvSpPr>
        <p:spPr bwMode="auto">
          <a:xfrm>
            <a:off x="179388" y="1484313"/>
            <a:ext cx="8785225" cy="5184775"/>
          </a:xfrm>
          <a:prstGeom prst="rect">
            <a:avLst/>
          </a:prstGeom>
          <a:noFill/>
          <a:ln w="9525" cap="flat">
            <a:noFill/>
            <a:round/>
            <a:headEnd/>
            <a:tailEnd/>
          </a:ln>
          <a:effectLst/>
        </p:spPr>
        <p:txBody>
          <a:bodyPr/>
          <a:lstStyle/>
          <a:p>
            <a:pPr marL="446088" indent="-382588" eaLnBrk="1" hangingPunct="1">
              <a:lnSpc>
                <a:spcPct val="70000"/>
              </a:lnSpc>
              <a:spcBef>
                <a:spcPts val="1750"/>
              </a:spcBef>
              <a:buClr>
                <a:srgbClr val="000000"/>
              </a:buClr>
              <a:buSzPct val="100000"/>
              <a:buFont typeface="Arial" charset="0"/>
              <a:buChar char="•"/>
              <a:tabLst>
                <a:tab pos="1016000" algn="l"/>
                <a:tab pos="1930400" algn="l"/>
                <a:tab pos="2844800" algn="l"/>
                <a:tab pos="3759200" algn="l"/>
                <a:tab pos="4673600" algn="l"/>
                <a:tab pos="5588000" algn="l"/>
                <a:tab pos="6502400" algn="l"/>
                <a:tab pos="7416800" algn="l"/>
                <a:tab pos="8331200" algn="l"/>
                <a:tab pos="9245600" algn="l"/>
                <a:tab pos="10160000" algn="l"/>
              </a:tabLst>
              <a:defRPr/>
            </a:pPr>
            <a:r>
              <a:rPr lang="el-GR" sz="2800" b="1" dirty="0">
                <a:solidFill>
                  <a:srgbClr val="000000"/>
                </a:solidFill>
                <a:latin typeface="Times New Roman" pitchFamily="16" charset="0"/>
                <a:ea typeface="+mn-ea"/>
                <a:cs typeface="Times New Roman" pitchFamily="16" charset="0"/>
              </a:rPr>
              <a:t>Συνάφεια</a:t>
            </a:r>
            <a:r>
              <a:rPr lang="en-GB" sz="2800" dirty="0">
                <a:solidFill>
                  <a:srgbClr val="000000"/>
                </a:solidFill>
                <a:latin typeface="Times New Roman" pitchFamily="16" charset="0"/>
                <a:ea typeface="+mn-ea"/>
                <a:cs typeface="Times New Roman" pitchFamily="16" charset="0"/>
              </a:rPr>
              <a:t> (</a:t>
            </a:r>
            <a:r>
              <a:rPr lang="el-GR" sz="2800" dirty="0">
                <a:solidFill>
                  <a:srgbClr val="000000"/>
                </a:solidFill>
                <a:latin typeface="Times New Roman" pitchFamily="16" charset="0"/>
                <a:ea typeface="+mn-ea"/>
                <a:cs typeface="Times New Roman" pitchFamily="16" charset="0"/>
              </a:rPr>
              <a:t>για την λήψη αποφάσεων</a:t>
            </a:r>
            <a:r>
              <a:rPr lang="en-GB" sz="2800" dirty="0">
                <a:solidFill>
                  <a:srgbClr val="000000"/>
                </a:solidFill>
                <a:latin typeface="Times New Roman" pitchFamily="16" charset="0"/>
                <a:ea typeface="+mn-ea"/>
                <a:cs typeface="Times New Roman" pitchFamily="16" charset="0"/>
              </a:rPr>
              <a:t>)</a:t>
            </a:r>
            <a:endParaRPr lang="el-GR" sz="2800" dirty="0">
              <a:solidFill>
                <a:srgbClr val="000000"/>
              </a:solidFill>
              <a:latin typeface="Times New Roman" pitchFamily="16" charset="0"/>
              <a:ea typeface="+mn-ea"/>
              <a:cs typeface="Times New Roman" pitchFamily="16" charset="0"/>
            </a:endParaRPr>
          </a:p>
          <a:p>
            <a:pPr marL="447675" indent="-381000" algn="just" eaLnBrk="1" hangingPunct="1">
              <a:lnSpc>
                <a:spcPct val="90000"/>
              </a:lnSpc>
              <a:spcBef>
                <a:spcPts val="600"/>
              </a:spcBef>
              <a:buSzPct val="65000"/>
              <a:tabLst>
                <a:tab pos="1016000" algn="l"/>
                <a:tab pos="1930400" algn="l"/>
                <a:tab pos="2844800" algn="l"/>
                <a:tab pos="3759200" algn="l"/>
                <a:tab pos="4673600" algn="l"/>
                <a:tab pos="5588000" algn="l"/>
                <a:tab pos="6502400" algn="l"/>
                <a:tab pos="7416800" algn="l"/>
                <a:tab pos="8331200" algn="l"/>
                <a:tab pos="9245600" algn="l"/>
                <a:tab pos="10160000" algn="l"/>
              </a:tabLst>
              <a:defRPr/>
            </a:pPr>
            <a:r>
              <a:rPr lang="en-US" sz="2400" dirty="0">
                <a:solidFill>
                  <a:srgbClr val="000000"/>
                </a:solidFill>
                <a:latin typeface="Times New Roman" pitchFamily="16" charset="0"/>
                <a:ea typeface="+mn-ea"/>
                <a:cs typeface="Times New Roman" pitchFamily="16" charset="0"/>
              </a:rPr>
              <a:t>	</a:t>
            </a:r>
            <a:r>
              <a:rPr lang="el-GR" sz="2400" dirty="0">
                <a:solidFill>
                  <a:srgbClr val="000000"/>
                </a:solidFill>
                <a:latin typeface="Times New Roman" pitchFamily="16" charset="0"/>
                <a:ea typeface="+mn-ea"/>
                <a:cs typeface="Times New Roman" pitchFamily="16" charset="0"/>
              </a:rPr>
              <a:t>Συναφής είναι η πληροφορία η οποία μπορεί και επηρεάζει τις οικονομικές αποφάσεις των χρηστών βοηθώντας τους να αξιολογούν το παρελθόν, παρόν ή μέλλον </a:t>
            </a:r>
            <a:r>
              <a:rPr lang="el-GR" sz="2400" dirty="0">
                <a:solidFill>
                  <a:srgbClr val="FF3300"/>
                </a:solidFill>
                <a:latin typeface="Times New Roman" pitchFamily="16" charset="0"/>
                <a:ea typeface="+mn-ea"/>
                <a:cs typeface="Times New Roman" pitchFamily="16" charset="0"/>
              </a:rPr>
              <a:t>(αξία πρόβλεψης</a:t>
            </a:r>
            <a:r>
              <a:rPr lang="el-GR" sz="2400" dirty="0">
                <a:solidFill>
                  <a:srgbClr val="000000"/>
                </a:solidFill>
                <a:latin typeface="Times New Roman" pitchFamily="16" charset="0"/>
                <a:ea typeface="+mn-ea"/>
                <a:cs typeface="Times New Roman" pitchFamily="16" charset="0"/>
              </a:rPr>
              <a:t>) ή με το να επιβεβαιώνει (διορθώνει) παλαιότερες εκτιμήσεις </a:t>
            </a:r>
            <a:r>
              <a:rPr lang="el-GR" sz="2400" dirty="0">
                <a:solidFill>
                  <a:srgbClr val="FF3300"/>
                </a:solidFill>
                <a:latin typeface="Times New Roman" pitchFamily="16" charset="0"/>
                <a:ea typeface="+mn-ea"/>
                <a:cs typeface="Times New Roman" pitchFamily="16" charset="0"/>
              </a:rPr>
              <a:t>(αξία επιβεβαίωσης)</a:t>
            </a:r>
            <a:r>
              <a:rPr lang="en-US" sz="2400" dirty="0">
                <a:solidFill>
                  <a:srgbClr val="FF3300"/>
                </a:solidFill>
                <a:latin typeface="Times New Roman" pitchFamily="16" charset="0"/>
                <a:ea typeface="+mn-ea"/>
                <a:cs typeface="Times New Roman" pitchFamily="16" charset="0"/>
              </a:rPr>
              <a:t>. </a:t>
            </a:r>
            <a:endParaRPr lang="el-GR" sz="2400" dirty="0">
              <a:solidFill>
                <a:srgbClr val="FF3300"/>
              </a:solidFill>
              <a:latin typeface="Times New Roman" pitchFamily="16" charset="0"/>
              <a:ea typeface="+mn-ea"/>
              <a:cs typeface="Times New Roman" pitchFamily="16" charset="0"/>
            </a:endParaRPr>
          </a:p>
          <a:p>
            <a:pPr marL="447675" indent="-381000" algn="just" eaLnBrk="1" hangingPunct="1">
              <a:lnSpc>
                <a:spcPct val="90000"/>
              </a:lnSpc>
              <a:spcBef>
                <a:spcPts val="600"/>
              </a:spcBef>
              <a:buSzPct val="65000"/>
              <a:tabLst>
                <a:tab pos="1016000" algn="l"/>
                <a:tab pos="1930400" algn="l"/>
                <a:tab pos="2844800" algn="l"/>
                <a:tab pos="3759200" algn="l"/>
                <a:tab pos="4673600" algn="l"/>
                <a:tab pos="5588000" algn="l"/>
                <a:tab pos="6502400" algn="l"/>
                <a:tab pos="7416800" algn="l"/>
                <a:tab pos="8331200" algn="l"/>
                <a:tab pos="9245600" algn="l"/>
                <a:tab pos="10160000" algn="l"/>
              </a:tabLst>
              <a:defRPr/>
            </a:pPr>
            <a:endParaRPr lang="en-US" sz="2400" dirty="0">
              <a:solidFill>
                <a:srgbClr val="FF3300"/>
              </a:solidFill>
              <a:latin typeface="Times New Roman" pitchFamily="16" charset="0"/>
              <a:ea typeface="+mn-ea"/>
              <a:cs typeface="Times New Roman" pitchFamily="16" charset="0"/>
            </a:endParaRPr>
          </a:p>
          <a:p>
            <a:pPr marL="446088" indent="-382588" eaLnBrk="1" hangingPunct="1">
              <a:lnSpc>
                <a:spcPct val="70000"/>
              </a:lnSpc>
              <a:spcBef>
                <a:spcPts val="1750"/>
              </a:spcBef>
              <a:buClr>
                <a:srgbClr val="000000"/>
              </a:buClr>
              <a:buSzPct val="100000"/>
              <a:buFont typeface="Arial" charset="0"/>
              <a:buChar char="•"/>
              <a:tabLst>
                <a:tab pos="1016000" algn="l"/>
                <a:tab pos="1930400" algn="l"/>
                <a:tab pos="2844800" algn="l"/>
                <a:tab pos="3759200" algn="l"/>
                <a:tab pos="4673600" algn="l"/>
                <a:tab pos="5588000" algn="l"/>
                <a:tab pos="6502400" algn="l"/>
                <a:tab pos="7416800" algn="l"/>
                <a:tab pos="8331200" algn="l"/>
                <a:tab pos="9245600" algn="l"/>
                <a:tab pos="10160000" algn="l"/>
              </a:tabLst>
              <a:defRPr/>
            </a:pPr>
            <a:r>
              <a:rPr lang="el-GR" sz="2800" b="1" dirty="0">
                <a:solidFill>
                  <a:srgbClr val="000000"/>
                </a:solidFill>
                <a:latin typeface="Times New Roman" pitchFamily="16" charset="0"/>
                <a:ea typeface="+mn-ea"/>
                <a:cs typeface="Times New Roman" pitchFamily="16" charset="0"/>
              </a:rPr>
              <a:t>Αξιοπιστία – Ακριβοδίκαιη </a:t>
            </a:r>
            <a:r>
              <a:rPr lang="el-GR" sz="2800" b="1" dirty="0" err="1">
                <a:solidFill>
                  <a:srgbClr val="000000"/>
                </a:solidFill>
                <a:latin typeface="Times New Roman" pitchFamily="16" charset="0"/>
                <a:ea typeface="+mn-ea"/>
                <a:cs typeface="Times New Roman" pitchFamily="16" charset="0"/>
              </a:rPr>
              <a:t>παρουσίαση</a:t>
            </a:r>
            <a:r>
              <a:rPr lang="el-GR" altLang="en-US" sz="2800" dirty="0" err="1">
                <a:latin typeface="Times New Roman" panose="02020603050405020304" pitchFamily="18" charset="0"/>
                <a:cs typeface="Times New Roman" panose="02020603050405020304" pitchFamily="18" charset="0"/>
              </a:rPr>
              <a:t>οδίκαιη</a:t>
            </a:r>
            <a:r>
              <a:rPr lang="el-GR" altLang="en-US" sz="2800" dirty="0">
                <a:latin typeface="Times New Roman" panose="02020603050405020304" pitchFamily="18" charset="0"/>
                <a:cs typeface="Times New Roman" panose="02020603050405020304" pitchFamily="18" charset="0"/>
              </a:rPr>
              <a:t> </a:t>
            </a:r>
            <a:r>
              <a:rPr lang="el-GR" altLang="en-US" sz="2800" dirty="0" err="1">
                <a:latin typeface="Times New Roman" panose="02020603050405020304" pitchFamily="18" charset="0"/>
                <a:cs typeface="Times New Roman" panose="02020603050405020304" pitchFamily="18" charset="0"/>
              </a:rPr>
              <a:t>παρ</a:t>
            </a:r>
            <a:r>
              <a:rPr lang="el-GR" altLang="en-US" sz="2800" dirty="0">
                <a:latin typeface="Times New Roman" panose="02020603050405020304" pitchFamily="18" charset="0"/>
                <a:cs typeface="Times New Roman" panose="02020603050405020304" pitchFamily="18" charset="0"/>
              </a:rPr>
              <a:t>   </a:t>
            </a:r>
            <a:r>
              <a:rPr lang="el-GR" sz="2400" dirty="0">
                <a:solidFill>
                  <a:srgbClr val="000000"/>
                </a:solidFill>
                <a:latin typeface="Times New Roman" pitchFamily="16" charset="0"/>
                <a:ea typeface="+mn-ea"/>
                <a:cs typeface="Times New Roman" pitchFamily="16" charset="0"/>
              </a:rPr>
              <a:t>Οι πληροφορίες είναι αξιόπιστες όταν </a:t>
            </a:r>
            <a:r>
              <a:rPr lang="el-GR" sz="2400" dirty="0">
                <a:solidFill>
                  <a:srgbClr val="FF3300"/>
                </a:solidFill>
                <a:latin typeface="Times New Roman" pitchFamily="16" charset="0"/>
                <a:ea typeface="+mn-ea"/>
                <a:cs typeface="Times New Roman" pitchFamily="16" charset="0"/>
              </a:rPr>
              <a:t>δεν περιέχουν σημαντικά λάθη</a:t>
            </a:r>
            <a:r>
              <a:rPr lang="el-GR" sz="2400" dirty="0">
                <a:solidFill>
                  <a:srgbClr val="000000"/>
                </a:solidFill>
                <a:latin typeface="Times New Roman" pitchFamily="16" charset="0"/>
                <a:ea typeface="+mn-ea"/>
                <a:cs typeface="Times New Roman" pitchFamily="16" charset="0"/>
              </a:rPr>
              <a:t>, παραλείψεις ή προκαταλήψεις και μπορούν να θεωρηθούν ότι αντικατοπτρίζουν πιστά αυτό που θεωρείται ή  αναμένεται ότι αντιπροσωπεύουν</a:t>
            </a:r>
            <a:r>
              <a:rPr lang="en-US" sz="2400" dirty="0">
                <a:solidFill>
                  <a:srgbClr val="000000"/>
                </a:solidFill>
                <a:latin typeface="Times New Roman" pitchFamily="16" charset="0"/>
                <a:ea typeface="+mn-ea"/>
                <a:cs typeface="Times New Roman" pitchFamily="16" charset="0"/>
              </a:rPr>
              <a:t>.</a:t>
            </a:r>
          </a:p>
          <a:p>
            <a:pPr marL="447675" indent="-381000" eaLnBrk="1" hangingPunct="1">
              <a:lnSpc>
                <a:spcPct val="70000"/>
              </a:lnSpc>
              <a:spcBef>
                <a:spcPts val="600"/>
              </a:spcBef>
              <a:buSzPct val="100000"/>
              <a:tabLst>
                <a:tab pos="1016000" algn="l"/>
                <a:tab pos="1930400" algn="l"/>
                <a:tab pos="2844800" algn="l"/>
                <a:tab pos="3759200" algn="l"/>
                <a:tab pos="4673600" algn="l"/>
                <a:tab pos="5588000" algn="l"/>
                <a:tab pos="6502400" algn="l"/>
                <a:tab pos="7416800" algn="l"/>
                <a:tab pos="8331200" algn="l"/>
                <a:tab pos="9245600" algn="l"/>
                <a:tab pos="10160000" algn="l"/>
              </a:tabLst>
              <a:defRPr/>
            </a:pPr>
            <a:r>
              <a:rPr lang="en-GB" sz="2400" dirty="0">
                <a:solidFill>
                  <a:srgbClr val="000000"/>
                </a:solidFill>
                <a:latin typeface="Times New Roman" pitchFamily="16" charset="0"/>
                <a:ea typeface="+mn-ea"/>
                <a:cs typeface="Times New Roman" pitchFamily="16" charset="0"/>
              </a:rPr>
              <a:t>	</a:t>
            </a:r>
          </a:p>
        </p:txBody>
      </p:sp>
      <p:sp>
        <p:nvSpPr>
          <p:cNvPr id="52228" name="Text Box 3"/>
          <p:cNvSpPr txBox="1">
            <a:spLocks noChangeArrowheads="1"/>
          </p:cNvSpPr>
          <p:nvPr/>
        </p:nvSpPr>
        <p:spPr bwMode="auto">
          <a:xfrm>
            <a:off x="70104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6364D555-473C-466C-A0D5-482ACC0F2425}" type="slidenum">
              <a:rPr lang="en-GB" altLang="en-US" sz="1200">
                <a:solidFill>
                  <a:srgbClr val="898989"/>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17</a:t>
            </a:fld>
            <a:endParaRPr lang="en-GB" altLang="en-US" sz="1200">
              <a:solidFill>
                <a:srgbClr val="898989"/>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Text Box 1"/>
          <p:cNvSpPr txBox="1">
            <a:spLocks noChangeArrowheads="1"/>
          </p:cNvSpPr>
          <p:nvPr/>
        </p:nvSpPr>
        <p:spPr bwMode="auto">
          <a:xfrm>
            <a:off x="395288" y="476250"/>
            <a:ext cx="8353425" cy="1090613"/>
          </a:xfrm>
          <a:prstGeom prst="rect">
            <a:avLst/>
          </a:prstGeom>
          <a:noFill/>
          <a:ln w="9525">
            <a:noFill/>
            <a:round/>
            <a:headEnd/>
            <a:tailEnd/>
          </a:ln>
        </p:spPr>
        <p:txBody>
          <a:bodyPr anchor="ctr"/>
          <a:lstStyle/>
          <a:p>
            <a:pPr marL="484188" algn="ctr" eaLnBrk="1" hangingPunct="1">
              <a:buSzPct val="100000"/>
              <a:tabLst>
                <a:tab pos="484188" algn="l"/>
                <a:tab pos="1398588" algn="l"/>
                <a:tab pos="2312988" algn="l"/>
                <a:tab pos="3227388" algn="l"/>
                <a:tab pos="4141788" algn="l"/>
                <a:tab pos="5056188" algn="l"/>
                <a:tab pos="5970588" algn="l"/>
                <a:tab pos="6884988" algn="l"/>
                <a:tab pos="7799388" algn="l"/>
                <a:tab pos="8713788" algn="l"/>
                <a:tab pos="9628188" algn="l"/>
                <a:tab pos="10542588" algn="l"/>
              </a:tabLst>
              <a:defRPr/>
            </a:pPr>
            <a:r>
              <a:rPr lang="el-GR" sz="3600" b="1" u="sng" dirty="0">
                <a:solidFill>
                  <a:schemeClr val="accent1">
                    <a:lumMod val="50000"/>
                  </a:schemeClr>
                </a:solidFill>
                <a:latin typeface="Times New Roman" pitchFamily="16" charset="0"/>
                <a:ea typeface="Microsoft YaHei" charset="-122"/>
                <a:cs typeface="Times New Roman" pitchFamily="16" charset="0"/>
              </a:rPr>
              <a:t>Ποιοτικά Χαρακτηριστικά (συνέχεια</a:t>
            </a:r>
            <a:r>
              <a:rPr lang="el-GR" sz="3600" b="1" u="sng" dirty="0">
                <a:solidFill>
                  <a:srgbClr val="000000"/>
                </a:solidFill>
                <a:latin typeface="Times New Roman" pitchFamily="16" charset="0"/>
                <a:ea typeface="Microsoft YaHei" charset="-122"/>
                <a:cs typeface="Times New Roman" pitchFamily="16" charset="0"/>
              </a:rPr>
              <a:t>)</a:t>
            </a:r>
          </a:p>
        </p:txBody>
      </p:sp>
      <p:sp>
        <p:nvSpPr>
          <p:cNvPr id="21506" name="Text Box 2"/>
          <p:cNvSpPr txBox="1">
            <a:spLocks noChangeArrowheads="1"/>
          </p:cNvSpPr>
          <p:nvPr/>
        </p:nvSpPr>
        <p:spPr bwMode="auto">
          <a:xfrm>
            <a:off x="685800" y="1484313"/>
            <a:ext cx="7772400" cy="4968875"/>
          </a:xfrm>
          <a:prstGeom prst="rect">
            <a:avLst/>
          </a:prstGeom>
          <a:noFill/>
          <a:ln w="9525" cap="flat">
            <a:noFill/>
            <a:round/>
            <a:headEnd/>
            <a:tailEnd/>
          </a:ln>
          <a:effectLst/>
        </p:spPr>
        <p:txBody>
          <a:bodyPr/>
          <a:lstStyle/>
          <a:p>
            <a:pPr marL="447675" indent="-381000" eaLnBrk="1" hangingPunct="1">
              <a:lnSpc>
                <a:spcPct val="90000"/>
              </a:lnSpc>
              <a:spcBef>
                <a:spcPts val="900"/>
              </a:spcBef>
              <a:buSzPct val="100000"/>
              <a:tabLst>
                <a:tab pos="447675" algn="l"/>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3600" dirty="0">
                <a:solidFill>
                  <a:srgbClr val="000000"/>
                </a:solidFill>
                <a:latin typeface="Times New Roman" pitchFamily="16" charset="0"/>
                <a:ea typeface="+mn-ea"/>
                <a:cs typeface="Times New Roman" pitchFamily="16" charset="0"/>
              </a:rPr>
              <a:t>	</a:t>
            </a:r>
            <a:r>
              <a:rPr lang="el-GR" sz="2800" b="1" dirty="0" err="1">
                <a:solidFill>
                  <a:srgbClr val="000000"/>
                </a:solidFill>
                <a:latin typeface="Times New Roman" pitchFamily="16" charset="0"/>
                <a:ea typeface="+mn-ea"/>
                <a:cs typeface="Times New Roman" pitchFamily="16" charset="0"/>
              </a:rPr>
              <a:t>Κατανοητότητα</a:t>
            </a:r>
            <a:endParaRPr lang="el-GR" sz="2800" b="1" dirty="0">
              <a:solidFill>
                <a:srgbClr val="000000"/>
              </a:solidFill>
              <a:latin typeface="Times New Roman" pitchFamily="16" charset="0"/>
              <a:ea typeface="+mn-ea"/>
              <a:cs typeface="Times New Roman" pitchFamily="16" charset="0"/>
            </a:endParaRPr>
          </a:p>
          <a:p>
            <a:pPr marL="822325" lvl="1" indent="-284163" algn="just" eaLnBrk="1" hangingPunct="1">
              <a:lnSpc>
                <a:spcPct val="90000"/>
              </a:lnSpc>
              <a:spcBef>
                <a:spcPts val="600"/>
              </a:spcBef>
              <a:buSzPct val="100000"/>
              <a:tabLst>
                <a:tab pos="447675" algn="l"/>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2400" dirty="0">
                <a:solidFill>
                  <a:srgbClr val="000000"/>
                </a:solidFill>
                <a:latin typeface="Times New Roman" pitchFamily="16" charset="0"/>
                <a:ea typeface="+mn-ea"/>
                <a:cs typeface="Times New Roman" pitchFamily="16" charset="0"/>
              </a:rPr>
              <a:t>	</a:t>
            </a:r>
            <a:r>
              <a:rPr lang="el-GR" sz="2400" dirty="0">
                <a:solidFill>
                  <a:srgbClr val="000000"/>
                </a:solidFill>
                <a:latin typeface="Times New Roman" pitchFamily="16" charset="0"/>
                <a:ea typeface="+mn-ea"/>
                <a:cs typeface="Times New Roman" pitchFamily="16" charset="0"/>
              </a:rPr>
              <a:t>Οι πληροφορίες θα πρέπει να είναι κατανοητές από χρήστες με </a:t>
            </a:r>
            <a:r>
              <a:rPr lang="el-GR" sz="2400" dirty="0">
                <a:solidFill>
                  <a:srgbClr val="FF3300"/>
                </a:solidFill>
                <a:latin typeface="Times New Roman" pitchFamily="16" charset="0"/>
                <a:ea typeface="+mn-ea"/>
                <a:cs typeface="Times New Roman" pitchFamily="16" charset="0"/>
              </a:rPr>
              <a:t>λογική γνώση οικονομίας/λογιστικής</a:t>
            </a:r>
            <a:r>
              <a:rPr lang="el-GR" sz="2400" dirty="0">
                <a:solidFill>
                  <a:srgbClr val="000000"/>
                </a:solidFill>
                <a:latin typeface="Times New Roman" pitchFamily="16" charset="0"/>
                <a:ea typeface="+mn-ea"/>
                <a:cs typeface="Times New Roman" pitchFamily="16" charset="0"/>
              </a:rPr>
              <a:t> και είναι διατεθειμένοι να μελετήσουν τις πληροφορίες με σχετική επιμέλεια και προσοχή.</a:t>
            </a:r>
          </a:p>
          <a:p>
            <a:pPr marL="822325" lvl="1" indent="-284163" algn="just" eaLnBrk="1" hangingPunct="1">
              <a:lnSpc>
                <a:spcPct val="90000"/>
              </a:lnSpc>
              <a:spcBef>
                <a:spcPts val="600"/>
              </a:spcBef>
              <a:buSzPct val="100000"/>
              <a:tabLst>
                <a:tab pos="447675" algn="l"/>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el-GR" sz="2400" dirty="0">
              <a:solidFill>
                <a:srgbClr val="000000"/>
              </a:solidFill>
              <a:latin typeface="Times New Roman" pitchFamily="16" charset="0"/>
              <a:ea typeface="+mn-ea"/>
              <a:cs typeface="Times New Roman" pitchFamily="16" charset="0"/>
            </a:endParaRPr>
          </a:p>
          <a:p>
            <a:pPr marL="446088" indent="-382588" eaLnBrk="1" hangingPunct="1">
              <a:lnSpc>
                <a:spcPct val="90000"/>
              </a:lnSpc>
              <a:spcBef>
                <a:spcPts val="700"/>
              </a:spcBef>
              <a:buClr>
                <a:srgbClr val="000000"/>
              </a:buClr>
              <a:buSzPct val="100000"/>
              <a:buFont typeface="Arial" charset="0"/>
              <a:buChar char="•"/>
              <a:tabLst>
                <a:tab pos="447675" algn="l"/>
                <a:tab pos="912813" algn="l"/>
                <a:tab pos="1827213" algn="l"/>
                <a:tab pos="2741613" algn="l"/>
                <a:tab pos="3656013" algn="l"/>
                <a:tab pos="4570413" algn="l"/>
                <a:tab pos="5484813" algn="l"/>
                <a:tab pos="6399213" algn="l"/>
                <a:tab pos="7313613" algn="l"/>
                <a:tab pos="8228013" algn="l"/>
                <a:tab pos="9142413" algn="l"/>
                <a:tab pos="10056813" algn="l"/>
              </a:tabLst>
              <a:defRPr/>
            </a:pPr>
            <a:r>
              <a:rPr lang="el-GR" sz="2800" b="1" dirty="0">
                <a:solidFill>
                  <a:srgbClr val="000000"/>
                </a:solidFill>
                <a:latin typeface="Times New Roman" pitchFamily="16" charset="0"/>
                <a:ea typeface="+mn-ea"/>
                <a:cs typeface="Times New Roman" pitchFamily="16" charset="0"/>
              </a:rPr>
              <a:t>Δυνατότητα Σύγκρισης</a:t>
            </a:r>
          </a:p>
          <a:p>
            <a:pPr marL="822325" lvl="1" indent="-284163" algn="just" eaLnBrk="1" hangingPunct="1">
              <a:lnSpc>
                <a:spcPct val="90000"/>
              </a:lnSpc>
              <a:spcBef>
                <a:spcPts val="600"/>
              </a:spcBef>
              <a:buSzPct val="100000"/>
              <a:tabLst>
                <a:tab pos="447675" algn="l"/>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2400" dirty="0">
                <a:solidFill>
                  <a:srgbClr val="000000"/>
                </a:solidFill>
                <a:latin typeface="Times New Roman" pitchFamily="16" charset="0"/>
                <a:ea typeface="+mn-ea"/>
                <a:cs typeface="Times New Roman" pitchFamily="16" charset="0"/>
              </a:rPr>
              <a:t>	</a:t>
            </a:r>
            <a:r>
              <a:rPr lang="el-GR" sz="2400" dirty="0">
                <a:solidFill>
                  <a:srgbClr val="000000"/>
                </a:solidFill>
                <a:latin typeface="Times New Roman" pitchFamily="16" charset="0"/>
                <a:ea typeface="+mn-ea"/>
                <a:cs typeface="Times New Roman" pitchFamily="16" charset="0"/>
              </a:rPr>
              <a:t>Οι πληροφορίες θα πρέπει να βοηθούν τους χρήστες να συγκρίνουν τόσο τις ΧΚ διαχρονικά όσο και τις ΧΚ διαφορετικών οντοτήτων για το ίδιο έτος. </a:t>
            </a:r>
          </a:p>
          <a:p>
            <a:pPr marL="822325" lvl="1" indent="-284163" algn="just" eaLnBrk="1" hangingPunct="1">
              <a:lnSpc>
                <a:spcPct val="90000"/>
              </a:lnSpc>
              <a:spcBef>
                <a:spcPts val="600"/>
              </a:spcBef>
              <a:buSzPct val="100000"/>
              <a:tabLst>
                <a:tab pos="447675" algn="l"/>
                <a:tab pos="912813" algn="l"/>
                <a:tab pos="1827213" algn="l"/>
                <a:tab pos="2741613" algn="l"/>
                <a:tab pos="3656013" algn="l"/>
                <a:tab pos="4570413" algn="l"/>
                <a:tab pos="5484813" algn="l"/>
                <a:tab pos="6399213" algn="l"/>
                <a:tab pos="7313613" algn="l"/>
                <a:tab pos="8228013" algn="l"/>
                <a:tab pos="9142413" algn="l"/>
                <a:tab pos="10056813" algn="l"/>
              </a:tabLst>
              <a:defRPr/>
            </a:pPr>
            <a:r>
              <a:rPr lang="el-GR" sz="2400" dirty="0">
                <a:solidFill>
                  <a:srgbClr val="000000"/>
                </a:solidFill>
                <a:latin typeface="Times New Roman" pitchFamily="16" charset="0"/>
                <a:ea typeface="+mn-ea"/>
                <a:cs typeface="Times New Roman" pitchFamily="16" charset="0"/>
              </a:rPr>
              <a:t>   Επομένως απαιτείται </a:t>
            </a:r>
            <a:r>
              <a:rPr lang="el-GR" sz="2400" dirty="0">
                <a:solidFill>
                  <a:srgbClr val="FF3300"/>
                </a:solidFill>
                <a:latin typeface="Times New Roman" pitchFamily="16" charset="0"/>
                <a:ea typeface="+mn-ea"/>
                <a:cs typeface="Times New Roman" pitchFamily="16" charset="0"/>
              </a:rPr>
              <a:t>συνέπεια</a:t>
            </a:r>
            <a:r>
              <a:rPr lang="el-GR" sz="2400" dirty="0">
                <a:solidFill>
                  <a:srgbClr val="000000"/>
                </a:solidFill>
                <a:latin typeface="Times New Roman" pitchFamily="16" charset="0"/>
                <a:ea typeface="+mn-ea"/>
                <a:cs typeface="Times New Roman" pitchFamily="16" charset="0"/>
              </a:rPr>
              <a:t> και κατάλληλες </a:t>
            </a:r>
            <a:r>
              <a:rPr lang="el-GR" sz="2400" dirty="0">
                <a:solidFill>
                  <a:srgbClr val="FF3300"/>
                </a:solidFill>
                <a:latin typeface="Times New Roman" pitchFamily="16" charset="0"/>
                <a:ea typeface="+mn-ea"/>
                <a:cs typeface="Times New Roman" pitchFamily="16" charset="0"/>
              </a:rPr>
              <a:t>γνωστοποιήσεις.</a:t>
            </a:r>
          </a:p>
          <a:p>
            <a:pPr marL="447675" indent="-381000" eaLnBrk="1" hangingPunct="1">
              <a:lnSpc>
                <a:spcPct val="90000"/>
              </a:lnSpc>
              <a:spcBef>
                <a:spcPts val="500"/>
              </a:spcBef>
              <a:buSzPct val="100000"/>
              <a:tabLst>
                <a:tab pos="447675" algn="l"/>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1" dirty="0">
                <a:solidFill>
                  <a:srgbClr val="000000"/>
                </a:solidFill>
                <a:latin typeface="Times New Roman" pitchFamily="16" charset="0"/>
                <a:ea typeface="+mn-ea"/>
                <a:cs typeface="Times New Roman" pitchFamily="16" charset="0"/>
              </a:rPr>
              <a:t>	</a:t>
            </a:r>
          </a:p>
        </p:txBody>
      </p:sp>
      <p:sp>
        <p:nvSpPr>
          <p:cNvPr id="54276" name="Text Box 3"/>
          <p:cNvSpPr txBox="1">
            <a:spLocks noChangeArrowheads="1"/>
          </p:cNvSpPr>
          <p:nvPr/>
        </p:nvSpPr>
        <p:spPr bwMode="auto">
          <a:xfrm>
            <a:off x="70104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850D0739-D505-4050-947E-CC89024579C3}" type="slidenum">
              <a:rPr lang="en-GB" altLang="en-US" sz="1200">
                <a:solidFill>
                  <a:srgbClr val="898989"/>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18</a:t>
            </a:fld>
            <a:endParaRPr lang="en-GB" altLang="en-US" sz="1200">
              <a:solidFill>
                <a:srgbClr val="898989"/>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Text Box 1"/>
          <p:cNvSpPr txBox="1">
            <a:spLocks noChangeArrowheads="1"/>
          </p:cNvSpPr>
          <p:nvPr/>
        </p:nvSpPr>
        <p:spPr bwMode="auto">
          <a:xfrm>
            <a:off x="457200" y="274638"/>
            <a:ext cx="8229600" cy="1143000"/>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4000" b="1">
                <a:solidFill>
                  <a:srgbClr val="000000"/>
                </a:solidFill>
                <a:latin typeface="Times New Roman" pitchFamily="18" charset="0"/>
                <a:cs typeface="Times New Roman" pitchFamily="18" charset="0"/>
              </a:rPr>
              <a:t>Περιορισμοί στις συναφείς και αξιόπιστες πληροφορίες</a:t>
            </a:r>
          </a:p>
        </p:txBody>
      </p:sp>
      <p:sp>
        <p:nvSpPr>
          <p:cNvPr id="22530" name="Text Box 2"/>
          <p:cNvSpPr txBox="1">
            <a:spLocks noChangeArrowheads="1"/>
          </p:cNvSpPr>
          <p:nvPr/>
        </p:nvSpPr>
        <p:spPr bwMode="auto">
          <a:xfrm>
            <a:off x="457200" y="1600200"/>
            <a:ext cx="8229600" cy="4525963"/>
          </a:xfrm>
          <a:prstGeom prst="rect">
            <a:avLst/>
          </a:prstGeom>
          <a:noFill/>
          <a:ln w="9525" cap="flat">
            <a:noFill/>
            <a:round/>
            <a:headEnd/>
            <a:tailEnd/>
          </a:ln>
          <a:effectLst/>
        </p:spPr>
        <p:txBody>
          <a:bodyPr/>
          <a:lstStyle/>
          <a:p>
            <a:pPr marL="341313" indent="-341313" eaLnBrk="1" hangingPunct="1">
              <a:spcBef>
                <a:spcPts val="75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3000" b="1">
                <a:solidFill>
                  <a:srgbClr val="000000"/>
                </a:solidFill>
                <a:latin typeface="Times New Roman" pitchFamily="16" charset="0"/>
                <a:ea typeface="+mn-ea"/>
                <a:cs typeface="Times New Roman" pitchFamily="16" charset="0"/>
              </a:rPr>
              <a:t>Εγκαιρότητα</a:t>
            </a:r>
          </a:p>
          <a:p>
            <a:pPr marL="341313" indent="-341313" eaLnBrk="1" hangingPunct="1">
              <a:spcBef>
                <a:spcPts val="75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3000" b="1">
                <a:solidFill>
                  <a:srgbClr val="000000"/>
                </a:solidFill>
                <a:latin typeface="Times New Roman" pitchFamily="16" charset="0"/>
                <a:ea typeface="+mn-ea"/>
                <a:cs typeface="Times New Roman" pitchFamily="16" charset="0"/>
              </a:rPr>
              <a:t>Ισορροπία μεταξύ οφέλους και κόστους</a:t>
            </a:r>
          </a:p>
          <a:p>
            <a:pPr marL="341313" indent="-341313" eaLnBrk="1" hangingPunct="1">
              <a:spcBef>
                <a:spcPts val="75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3000" b="1">
                <a:solidFill>
                  <a:srgbClr val="000000"/>
                </a:solidFill>
                <a:latin typeface="Times New Roman" pitchFamily="16" charset="0"/>
                <a:ea typeface="+mn-ea"/>
                <a:cs typeface="Times New Roman" pitchFamily="16" charset="0"/>
              </a:rPr>
              <a:t>Ισορροπία μεταξύ ποιοτικών χαρακτηριστικών</a:t>
            </a:r>
          </a:p>
          <a:p>
            <a:pPr marL="741363" lvl="1" indent="-284163" eaLnBrk="1" hangingPunct="1">
              <a:spcBef>
                <a:spcPts val="650"/>
              </a:spcBef>
              <a:buClr>
                <a:srgbClr val="000000"/>
              </a:buClr>
              <a:buSzPct val="10000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600">
                <a:solidFill>
                  <a:srgbClr val="000000"/>
                </a:solidFill>
                <a:latin typeface="Times New Roman" pitchFamily="16" charset="0"/>
                <a:ea typeface="+mn-ea"/>
                <a:cs typeface="Times New Roman" pitchFamily="16" charset="0"/>
              </a:rPr>
              <a:t>Συνάφεια έναντι συνέπειας</a:t>
            </a:r>
          </a:p>
          <a:p>
            <a:pPr marL="741363" lvl="1" indent="-284163" eaLnBrk="1" hangingPunct="1">
              <a:spcBef>
                <a:spcPts val="650"/>
              </a:spcBef>
              <a:buClr>
                <a:srgbClr val="000000"/>
              </a:buClr>
              <a:buSzPct val="10000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600">
                <a:solidFill>
                  <a:srgbClr val="000000"/>
                </a:solidFill>
                <a:latin typeface="Times New Roman" pitchFamily="16" charset="0"/>
                <a:ea typeface="+mn-ea"/>
                <a:cs typeface="Times New Roman" pitchFamily="16" charset="0"/>
              </a:rPr>
              <a:t>Συνάφεια έναντι σύνεσης</a:t>
            </a:r>
          </a:p>
          <a:p>
            <a:pPr marL="741363" lvl="1" indent="-284163" eaLnBrk="1" hangingPunct="1">
              <a:spcBef>
                <a:spcPts val="650"/>
              </a:spcBef>
              <a:buClr>
                <a:srgbClr val="000000"/>
              </a:buClr>
              <a:buSzPct val="10000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600">
                <a:solidFill>
                  <a:srgbClr val="000000"/>
                </a:solidFill>
                <a:latin typeface="Times New Roman" pitchFamily="16" charset="0"/>
                <a:ea typeface="+mn-ea"/>
                <a:cs typeface="Times New Roman" pitchFamily="16" charset="0"/>
              </a:rPr>
              <a:t>Σύνεση έναντι συνέπειας /</a:t>
            </a:r>
            <a:r>
              <a:rPr lang="en-GB" sz="2600">
                <a:solidFill>
                  <a:srgbClr val="000000"/>
                </a:solidFill>
                <a:latin typeface="Times New Roman" pitchFamily="16" charset="0"/>
                <a:ea typeface="+mn-ea"/>
                <a:cs typeface="Times New Roman" pitchFamily="16" charset="0"/>
              </a:rPr>
              <a:t> </a:t>
            </a:r>
            <a:r>
              <a:rPr lang="el-GR" sz="2600">
                <a:solidFill>
                  <a:srgbClr val="000000"/>
                </a:solidFill>
                <a:latin typeface="Times New Roman" pitchFamily="16" charset="0"/>
                <a:ea typeface="+mn-ea"/>
                <a:cs typeface="Times New Roman" pitchFamily="16" charset="0"/>
              </a:rPr>
              <a:t>σύνεση έναντι συσχέτισης εσόδων-εξόδων</a:t>
            </a:r>
          </a:p>
          <a:p>
            <a:pPr marL="741363" lvl="1" indent="-282575" eaLnBrk="1" hangingPunct="1">
              <a:spcBef>
                <a:spcPts val="55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200">
                <a:solidFill>
                  <a:srgbClr val="000000"/>
                </a:solidFill>
                <a:latin typeface="Times New Roman" pitchFamily="16" charset="0"/>
                <a:ea typeface="+mn-ea"/>
                <a:cs typeface="Times New Roman" pitchFamily="16" charset="0"/>
              </a:rPr>
              <a:t>    </a:t>
            </a:r>
          </a:p>
          <a:p>
            <a:pPr marL="741363" lvl="1" indent="-282575" eaLnBrk="1" hangingPunct="1">
              <a:spcBef>
                <a:spcPts val="65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600">
                <a:solidFill>
                  <a:srgbClr val="000000"/>
                </a:solidFill>
                <a:latin typeface="Times New Roman" pitchFamily="16" charset="0"/>
                <a:ea typeface="+mn-ea"/>
                <a:cs typeface="Times New Roman" pitchFamily="16" charset="0"/>
              </a:rPr>
              <a:t>Όπως </a:t>
            </a:r>
            <a:r>
              <a:rPr lang="en-GB" sz="2600">
                <a:solidFill>
                  <a:srgbClr val="000000"/>
                </a:solidFill>
                <a:latin typeface="Times New Roman" pitchFamily="16" charset="0"/>
                <a:ea typeface="+mn-ea"/>
                <a:cs typeface="Times New Roman" pitchFamily="16" charset="0"/>
              </a:rPr>
              <a:t>‘</a:t>
            </a:r>
            <a:r>
              <a:rPr lang="el-GR" sz="2600">
                <a:solidFill>
                  <a:srgbClr val="000000"/>
                </a:solidFill>
                <a:latin typeface="Times New Roman" pitchFamily="16" charset="0"/>
                <a:ea typeface="+mn-ea"/>
                <a:cs typeface="Times New Roman" pitchFamily="16" charset="0"/>
              </a:rPr>
              <a:t>η αρχή των δεδουλευμένων</a:t>
            </a:r>
            <a:r>
              <a:rPr lang="en-GB" sz="2600">
                <a:solidFill>
                  <a:srgbClr val="000000"/>
                </a:solidFill>
                <a:latin typeface="Times New Roman" pitchFamily="16" charset="0"/>
                <a:ea typeface="+mn-ea"/>
                <a:cs typeface="Times New Roman" pitchFamily="16" charset="0"/>
              </a:rPr>
              <a:t>’</a:t>
            </a:r>
          </a:p>
          <a:p>
            <a:pPr marL="341313" indent="-341313" eaLnBrk="1" hangingPunct="1">
              <a:spcBef>
                <a:spcPts val="650"/>
              </a:spcBef>
              <a:buClr>
                <a:srgbClr val="000000"/>
              </a:buClr>
              <a:buSzPct val="100000"/>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sz="2600">
              <a:solidFill>
                <a:srgbClr val="000000"/>
              </a:solidFill>
              <a:latin typeface="Times New Roman" pitchFamily="16" charset="0"/>
              <a:ea typeface="+mn-ea"/>
              <a:cs typeface="Times New Roman" pitchFamily="16" charset="0"/>
            </a:endParaRPr>
          </a:p>
        </p:txBody>
      </p:sp>
      <p:sp>
        <p:nvSpPr>
          <p:cNvPr id="56324" name="Text Box 3"/>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D35170B-ED7A-4D7F-964F-DED5A901C9F6}" type="slidenum">
              <a:rPr lang="el-GR"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19</a:t>
            </a:fld>
            <a:endParaRPr lang="el-GR" altLang="en-US" sz="1200">
              <a:solidFill>
                <a:srgbClr val="898989"/>
              </a:solidFill>
            </a:endParaRPr>
          </a:p>
        </p:txBody>
      </p:sp>
      <p:sp>
        <p:nvSpPr>
          <p:cNvPr id="56325" name="Line 4"/>
          <p:cNvSpPr>
            <a:spLocks noChangeShapeType="1"/>
          </p:cNvSpPr>
          <p:nvPr/>
        </p:nvSpPr>
        <p:spPr bwMode="auto">
          <a:xfrm>
            <a:off x="2051050" y="5084763"/>
            <a:ext cx="719138" cy="503237"/>
          </a:xfrm>
          <a:prstGeom prst="line">
            <a:avLst/>
          </a:prstGeom>
          <a:noFill/>
          <a:ln w="9360" cap="sq">
            <a:solidFill>
              <a:srgbClr val="000000"/>
            </a:solidFill>
            <a:miter lim="800000"/>
            <a:headEnd/>
            <a:tailEnd type="triangle" w="med" len="med"/>
          </a:ln>
        </p:spPr>
        <p:txBody>
          <a:bodyPr/>
          <a:lstStyle/>
          <a:p>
            <a:endParaRPr lang="el-GR"/>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Text Box 1"/>
          <p:cNvSpPr txBox="1">
            <a:spLocks noChangeArrowheads="1"/>
          </p:cNvSpPr>
          <p:nvPr/>
        </p:nvSpPr>
        <p:spPr bwMode="auto">
          <a:xfrm>
            <a:off x="468313" y="274638"/>
            <a:ext cx="8466137" cy="944562"/>
          </a:xfrm>
          <a:prstGeom prst="rect">
            <a:avLst/>
          </a:prstGeom>
          <a:noFill/>
          <a:ln w="9525">
            <a:noFill/>
            <a:round/>
            <a:headEnd/>
            <a:tailEnd/>
          </a:ln>
        </p:spPr>
        <p:txBody>
          <a:bodyPr lIns="90360" tIns="44280" rIns="90360" bIns="44280" anchor="ctr"/>
          <a:lstStyle/>
          <a:p>
            <a:pPr algn="ctr" eaLnBrk="1" hangingPunct="1">
              <a:lnSpc>
                <a:spcPct val="90000"/>
              </a:lnSpc>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800">
                <a:solidFill>
                  <a:srgbClr val="FFFFFF"/>
                </a:solidFill>
                <a:latin typeface="Times New Roman" pitchFamily="18" charset="0"/>
                <a:ea typeface="ＭＳ Ｐゴシック" pitchFamily="34" charset="-128"/>
              </a:rPr>
              <a:t>Η ανάπτυξη των Χρηματοοικονομικών Λογιστικών Προτύπων  Πληροφόρησης </a:t>
            </a:r>
          </a:p>
        </p:txBody>
      </p:sp>
      <p:sp>
        <p:nvSpPr>
          <p:cNvPr id="21507" name="Text Box 2"/>
          <p:cNvSpPr txBox="1">
            <a:spLocks noChangeArrowheads="1"/>
          </p:cNvSpPr>
          <p:nvPr/>
        </p:nvSpPr>
        <p:spPr bwMode="auto">
          <a:xfrm>
            <a:off x="0" y="6356350"/>
            <a:ext cx="19812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D45459C4-7EEA-46D9-A842-C4B5BA43D05F}" type="slidenum">
              <a:rPr lang="el-GR" altLang="en-US" sz="1200">
                <a:solidFill>
                  <a:srgbClr val="898989"/>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l-GR" altLang="en-US" sz="1200">
              <a:solidFill>
                <a:srgbClr val="898989"/>
              </a:solidFill>
              <a:latin typeface="Times New Roman" pitchFamily="18" charset="0"/>
              <a:cs typeface="Times New Roman" pitchFamily="18" charset="0"/>
            </a:endParaRPr>
          </a:p>
        </p:txBody>
      </p:sp>
      <p:graphicFrame>
        <p:nvGraphicFramePr>
          <p:cNvPr id="21508" name="Object 3"/>
          <p:cNvGraphicFramePr>
            <a:graphicFrameLocks noChangeAspect="1"/>
          </p:cNvGraphicFramePr>
          <p:nvPr/>
        </p:nvGraphicFramePr>
        <p:xfrm>
          <a:off x="0" y="1268413"/>
          <a:ext cx="6934200" cy="4579937"/>
        </p:xfrm>
        <a:graphic>
          <a:graphicData uri="http://schemas.openxmlformats.org/presentationml/2006/ole">
            <p:oleObj spid="_x0000_s21508" r:id="rId4" imgW="5756760" imgH="3837600" progId="">
              <p:embed/>
            </p:oleObj>
          </a:graphicData>
        </a:graphic>
      </p:graphicFrame>
      <p:sp>
        <p:nvSpPr>
          <p:cNvPr id="21509" name="Oval 4"/>
          <p:cNvSpPr>
            <a:spLocks noChangeArrowheads="1"/>
          </p:cNvSpPr>
          <p:nvPr/>
        </p:nvSpPr>
        <p:spPr bwMode="auto">
          <a:xfrm>
            <a:off x="1763713" y="1916113"/>
            <a:ext cx="3454400" cy="3425825"/>
          </a:xfrm>
          <a:prstGeom prst="ellipse">
            <a:avLst/>
          </a:prstGeom>
          <a:solidFill>
            <a:srgbClr val="000000"/>
          </a:solidFill>
          <a:ln w="12600" cap="sq">
            <a:solidFill>
              <a:srgbClr val="EEECE1"/>
            </a:solidFill>
            <a:miter lim="800000"/>
            <a:headEnd/>
            <a:tailEnd/>
          </a:ln>
        </p:spPr>
        <p:txBody>
          <a:bodyPr wrap="none" lIns="90360" tIns="44280" rIns="90360" bIns="44280"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100" b="1">
                <a:solidFill>
                  <a:srgbClr val="FFFFFF"/>
                </a:solidFill>
                <a:latin typeface="Times New Roman" pitchFamily="18" charset="0"/>
                <a:cs typeface="Times New Roman" pitchFamily="18" charset="0"/>
              </a:rPr>
              <a:t>Έννοιες</a:t>
            </a:r>
            <a:r>
              <a:rPr lang="en-US" altLang="en-US" sz="2100" b="1">
                <a:solidFill>
                  <a:srgbClr val="FFFFFF"/>
                </a:solidFill>
                <a:latin typeface="Times New Roman" pitchFamily="18" charset="0"/>
                <a:cs typeface="Times New Roman" pitchFamily="18" charset="0"/>
              </a:rPr>
              <a:t>, </a:t>
            </a:r>
          </a:p>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100" b="1">
                <a:solidFill>
                  <a:srgbClr val="FFFFFF"/>
                </a:solidFill>
                <a:latin typeface="Times New Roman" pitchFamily="18" charset="0"/>
                <a:cs typeface="Times New Roman" pitchFamily="18" charset="0"/>
              </a:rPr>
              <a:t>Αρχές </a:t>
            </a:r>
          </a:p>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100">
                <a:solidFill>
                  <a:srgbClr val="FFFFFF"/>
                </a:solidFill>
                <a:latin typeface="Times New Roman" pitchFamily="18" charset="0"/>
                <a:cs typeface="Times New Roman" pitchFamily="18" charset="0"/>
              </a:rPr>
              <a:t>και</a:t>
            </a:r>
            <a:r>
              <a:rPr lang="el-GR" altLang="en-US" sz="2100" b="1">
                <a:solidFill>
                  <a:srgbClr val="FFFFFF"/>
                </a:solidFill>
                <a:latin typeface="Times New Roman" pitchFamily="18" charset="0"/>
                <a:cs typeface="Times New Roman" pitchFamily="18" charset="0"/>
              </a:rPr>
              <a:t> διαδικασίες </a:t>
            </a:r>
            <a:r>
              <a:rPr lang="el-GR" altLang="en-US" sz="2100">
                <a:solidFill>
                  <a:srgbClr val="FFFFFF"/>
                </a:solidFill>
                <a:latin typeface="Times New Roman" pitchFamily="18" charset="0"/>
                <a:cs typeface="Times New Roman" pitchFamily="18" charset="0"/>
              </a:rPr>
              <a:t>που </a:t>
            </a:r>
          </a:p>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100">
                <a:solidFill>
                  <a:srgbClr val="FFFFFF"/>
                </a:solidFill>
                <a:latin typeface="Times New Roman" pitchFamily="18" charset="0"/>
                <a:cs typeface="Times New Roman" pitchFamily="18" charset="0"/>
              </a:rPr>
              <a:t>αναπτύσσονται</a:t>
            </a:r>
          </a:p>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100">
                <a:solidFill>
                  <a:srgbClr val="FFFFFF"/>
                </a:solidFill>
                <a:latin typeface="Times New Roman" pitchFamily="18" charset="0"/>
                <a:cs typeface="Times New Roman" pitchFamily="18" charset="0"/>
              </a:rPr>
              <a:t>	για να καλύψουν τις</a:t>
            </a:r>
          </a:p>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100" b="1">
                <a:solidFill>
                  <a:srgbClr val="FFFFFF"/>
                </a:solidFill>
                <a:latin typeface="Times New Roman" pitchFamily="18" charset="0"/>
                <a:cs typeface="Times New Roman" pitchFamily="18" charset="0"/>
              </a:rPr>
              <a:t> ανάγκες </a:t>
            </a:r>
            <a:r>
              <a:rPr lang="el-GR" altLang="en-US" sz="2100">
                <a:solidFill>
                  <a:srgbClr val="FFFFFF"/>
                </a:solidFill>
                <a:latin typeface="Times New Roman" pitchFamily="18" charset="0"/>
                <a:cs typeface="Times New Roman" pitchFamily="18" charset="0"/>
              </a:rPr>
              <a:t>των </a:t>
            </a:r>
          </a:p>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100" b="1">
                <a:solidFill>
                  <a:srgbClr val="FFFFFF"/>
                </a:solidFill>
                <a:latin typeface="Times New Roman" pitchFamily="18" charset="0"/>
                <a:cs typeface="Times New Roman" pitchFamily="18" charset="0"/>
              </a:rPr>
              <a:t>εξωτερικών χρηστών</a:t>
            </a:r>
            <a:r>
              <a:rPr lang="en-US" altLang="en-US" sz="2100" b="1">
                <a:solidFill>
                  <a:srgbClr val="FFFFFF"/>
                </a:solidFill>
                <a:latin typeface="Times New Roman" pitchFamily="18" charset="0"/>
                <a:cs typeface="Times New Roman" pitchFamily="18" charset="0"/>
              </a:rPr>
              <a:t>.</a:t>
            </a:r>
          </a:p>
        </p:txBody>
      </p:sp>
      <p:sp>
        <p:nvSpPr>
          <p:cNvPr id="21510" name="Text Box 5"/>
          <p:cNvSpPr txBox="1">
            <a:spLocks noChangeArrowheads="1"/>
          </p:cNvSpPr>
          <p:nvPr/>
        </p:nvSpPr>
        <p:spPr bwMode="auto">
          <a:xfrm>
            <a:off x="6324600" y="1412875"/>
            <a:ext cx="2743200" cy="2679700"/>
          </a:xfrm>
          <a:prstGeom prst="rect">
            <a:avLst/>
          </a:prstGeom>
          <a:noFill/>
          <a:ln w="9525">
            <a:noFill/>
            <a:round/>
            <a:headEnd/>
            <a:tailEnd/>
          </a:ln>
        </p:spPr>
        <p:txBody>
          <a:bodyPr lIns="90000" tIns="46800" rIns="90000" bIns="46800">
            <a:spAutoFit/>
          </a:bodyP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800" b="1">
                <a:solidFill>
                  <a:srgbClr val="000000"/>
                </a:solidFill>
                <a:latin typeface="Times New Roman" pitchFamily="18" charset="0"/>
                <a:cs typeface="Times New Roman" pitchFamily="18" charset="0"/>
              </a:rPr>
              <a:t>Δύο κύρια σύνολα λογιστικών προτύπων </a:t>
            </a:r>
            <a:r>
              <a:rPr lang="en-US" altLang="en-US" sz="2800" b="1">
                <a:solidFill>
                  <a:srgbClr val="000000"/>
                </a:solidFill>
                <a:latin typeface="Times New Roman" pitchFamily="18" charset="0"/>
                <a:cs typeface="Times New Roman" pitchFamily="18" charset="0"/>
              </a:rPr>
              <a:t>– </a:t>
            </a:r>
          </a:p>
          <a:p>
            <a:pPr algn="ctr" eaLnBrk="1" hangingPunct="1">
              <a:buClr>
                <a:srgbClr val="000000"/>
              </a:buClr>
              <a:buSzPct val="100000"/>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b="1">
                <a:solidFill>
                  <a:srgbClr val="000000"/>
                </a:solidFill>
                <a:latin typeface="Times New Roman" pitchFamily="18" charset="0"/>
                <a:cs typeface="Times New Roman" pitchFamily="18" charset="0"/>
              </a:rPr>
              <a:t>IFRS</a:t>
            </a:r>
          </a:p>
          <a:p>
            <a:pPr algn="ctr" eaLnBrk="1" hangingPunct="1">
              <a:buClr>
                <a:srgbClr val="000000"/>
              </a:buClr>
              <a:buSzPct val="100000"/>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b="1">
                <a:solidFill>
                  <a:srgbClr val="000000"/>
                </a:solidFill>
                <a:latin typeface="Times New Roman" pitchFamily="18" charset="0"/>
                <a:cs typeface="Times New Roman" pitchFamily="18" charset="0"/>
              </a:rPr>
              <a:t>U.S. GAAP</a:t>
            </a:r>
          </a:p>
        </p:txBody>
      </p:sp>
    </p:spTree>
  </p:cSld>
  <p:clrMapOvr>
    <a:masterClrMapping/>
  </p:clrMapOvr>
  <p:transition>
    <p:zoom dir="in"/>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58370" name="AutoShape 1"/>
          <p:cNvSpPr>
            <a:spLocks noChangeArrowheads="1"/>
          </p:cNvSpPr>
          <p:nvPr/>
        </p:nvSpPr>
        <p:spPr bwMode="auto">
          <a:xfrm>
            <a:off x="2916238" y="1989138"/>
            <a:ext cx="533400" cy="533400"/>
          </a:xfrm>
          <a:prstGeom prst="rightArrow">
            <a:avLst>
              <a:gd name="adj1" fmla="val 50000"/>
              <a:gd name="adj2" fmla="val 50000"/>
            </a:avLst>
          </a:prstGeom>
          <a:solidFill>
            <a:srgbClr val="004D86"/>
          </a:solidFill>
          <a:ln w="12600" cap="sq">
            <a:solidFill>
              <a:srgbClr val="000000"/>
            </a:solidFill>
            <a:round/>
            <a:headEnd/>
            <a:tailEnd/>
          </a:ln>
        </p:spPr>
        <p:txBody>
          <a:bodyPr wrap="none" anchor="ctr"/>
          <a:lstStyle/>
          <a:p>
            <a:pPr eaLnBrk="1" hangingPunct="1">
              <a:buClr>
                <a:srgbClr val="000000"/>
              </a:buClr>
              <a:buSzPct val="100000"/>
              <a:buFont typeface="Times New Roman" pitchFamily="18" charset="0"/>
              <a:buNone/>
            </a:pPr>
            <a:endParaRPr lang="en-US" altLang="en-US"/>
          </a:p>
        </p:txBody>
      </p:sp>
      <p:sp>
        <p:nvSpPr>
          <p:cNvPr id="23554" name="Rectangle 2"/>
          <p:cNvSpPr>
            <a:spLocks noChangeArrowheads="1"/>
          </p:cNvSpPr>
          <p:nvPr/>
        </p:nvSpPr>
        <p:spPr bwMode="auto">
          <a:xfrm>
            <a:off x="3419475" y="1700213"/>
            <a:ext cx="5400675" cy="1630362"/>
          </a:xfrm>
          <a:prstGeom prst="rect">
            <a:avLst/>
          </a:prstGeom>
          <a:noFill/>
          <a:ln w="9525">
            <a:noFill/>
            <a:round/>
            <a:headEnd/>
            <a:tailEnd/>
          </a:ln>
        </p:spPr>
        <p:txBody>
          <a:bodyPr lIns="90000" tIns="46800" rIns="90000" bIns="46800">
            <a:spAutoFit/>
          </a:bodyPr>
          <a:lstStyle/>
          <a:p>
            <a:pPr algn="just" eaLnBrk="1" hangingPunct="1">
              <a:lnSpc>
                <a:spcPct val="80000"/>
              </a:lnSpc>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100" b="1">
                <a:solidFill>
                  <a:srgbClr val="000000"/>
                </a:solidFill>
                <a:latin typeface="Times New Roman" pitchFamily="18" charset="0"/>
                <a:cs typeface="Times New Roman" pitchFamily="18" charset="0"/>
              </a:rPr>
              <a:t>Πόρος που</a:t>
            </a:r>
            <a:r>
              <a:rPr lang="en-US" altLang="en-US" sz="2100" b="1">
                <a:solidFill>
                  <a:srgbClr val="000000"/>
                </a:solidFill>
                <a:latin typeface="Times New Roman" pitchFamily="18" charset="0"/>
                <a:cs typeface="Times New Roman" pitchFamily="18" charset="0"/>
              </a:rPr>
              <a:t>:</a:t>
            </a:r>
          </a:p>
          <a:p>
            <a:pPr algn="just" eaLnBrk="1" hangingPunct="1">
              <a:lnSpc>
                <a:spcPct val="80000"/>
              </a:lnSpc>
              <a:buClr>
                <a:srgbClr val="000000"/>
              </a:buClr>
              <a:buSzPct val="100000"/>
              <a:buFont typeface="Wingdings"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100">
                <a:solidFill>
                  <a:srgbClr val="FF3300"/>
                </a:solidFill>
                <a:latin typeface="Times New Roman" pitchFamily="18" charset="0"/>
                <a:cs typeface="Times New Roman" pitchFamily="18" charset="0"/>
              </a:rPr>
              <a:t>ελέγχεται</a:t>
            </a:r>
            <a:r>
              <a:rPr lang="el-GR" altLang="en-US" sz="2100">
                <a:solidFill>
                  <a:srgbClr val="000000"/>
                </a:solidFill>
                <a:latin typeface="Times New Roman" pitchFamily="18" charset="0"/>
                <a:cs typeface="Times New Roman" pitchFamily="18" charset="0"/>
              </a:rPr>
              <a:t> από την οντότητα</a:t>
            </a:r>
          </a:p>
          <a:p>
            <a:pPr algn="just" eaLnBrk="1" hangingPunct="1">
              <a:lnSpc>
                <a:spcPct val="80000"/>
              </a:lnSpc>
              <a:buClr>
                <a:srgbClr val="000000"/>
              </a:buClr>
              <a:buSzPct val="100000"/>
              <a:buFont typeface="Wingdings"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100">
                <a:solidFill>
                  <a:srgbClr val="000000"/>
                </a:solidFill>
                <a:latin typeface="Times New Roman" pitchFamily="18" charset="0"/>
                <a:cs typeface="Times New Roman" pitchFamily="18" charset="0"/>
              </a:rPr>
              <a:t>ως αποτέλεσμα </a:t>
            </a:r>
            <a:r>
              <a:rPr lang="el-GR" altLang="en-US" sz="2100">
                <a:solidFill>
                  <a:srgbClr val="FF3300"/>
                </a:solidFill>
                <a:latin typeface="Times New Roman" pitchFamily="18" charset="0"/>
                <a:cs typeface="Times New Roman" pitchFamily="18" charset="0"/>
              </a:rPr>
              <a:t>γεγονότων του παρελθόντος</a:t>
            </a:r>
            <a:r>
              <a:rPr lang="el-GR" altLang="en-US" sz="2100">
                <a:solidFill>
                  <a:srgbClr val="000000"/>
                </a:solidFill>
                <a:latin typeface="Times New Roman" pitchFamily="18" charset="0"/>
                <a:cs typeface="Times New Roman" pitchFamily="18" charset="0"/>
              </a:rPr>
              <a:t> </a:t>
            </a:r>
          </a:p>
          <a:p>
            <a:pPr algn="just" eaLnBrk="1" hangingPunct="1">
              <a:lnSpc>
                <a:spcPct val="80000"/>
              </a:lnSpc>
              <a:buClr>
                <a:srgbClr val="000000"/>
              </a:buClr>
              <a:buSzPct val="100000"/>
              <a:buFont typeface="Wingdings" pitchFamily="2" charset="2"/>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100">
                <a:solidFill>
                  <a:srgbClr val="000000"/>
                </a:solidFill>
                <a:latin typeface="Times New Roman" pitchFamily="18" charset="0"/>
                <a:cs typeface="Times New Roman" pitchFamily="18" charset="0"/>
              </a:rPr>
              <a:t>και η χρήση του οποίου αναμένεται να οδηγήσει σε εισροή </a:t>
            </a:r>
            <a:r>
              <a:rPr lang="el-GR" altLang="en-US" sz="2100">
                <a:solidFill>
                  <a:srgbClr val="FF3300"/>
                </a:solidFill>
                <a:latin typeface="Times New Roman" pitchFamily="18" charset="0"/>
                <a:cs typeface="Times New Roman" pitchFamily="18" charset="0"/>
              </a:rPr>
              <a:t>οικονομικών οφελών</a:t>
            </a:r>
            <a:r>
              <a:rPr lang="el-GR" altLang="en-US" sz="2100">
                <a:solidFill>
                  <a:srgbClr val="000000"/>
                </a:solidFill>
                <a:latin typeface="Times New Roman" pitchFamily="18" charset="0"/>
                <a:cs typeface="Times New Roman" pitchFamily="18" charset="0"/>
              </a:rPr>
              <a:t> προς την οντότητα</a:t>
            </a:r>
            <a:r>
              <a:rPr lang="en-US" altLang="en-US" sz="2100">
                <a:solidFill>
                  <a:srgbClr val="000000"/>
                </a:solidFill>
                <a:latin typeface="Times New Roman" pitchFamily="18" charset="0"/>
                <a:cs typeface="Times New Roman" pitchFamily="18" charset="0"/>
              </a:rPr>
              <a:t>.</a:t>
            </a:r>
          </a:p>
        </p:txBody>
      </p:sp>
      <p:sp>
        <p:nvSpPr>
          <p:cNvPr id="58372" name="AutoShape 3"/>
          <p:cNvSpPr>
            <a:spLocks noChangeArrowheads="1"/>
          </p:cNvSpPr>
          <p:nvPr/>
        </p:nvSpPr>
        <p:spPr bwMode="auto">
          <a:xfrm>
            <a:off x="609600" y="1905000"/>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marL="533400" indent="-531813" algn="just" eaLnBrk="1" hangingPunct="1">
              <a:buSzPct val="100000"/>
              <a:tabLst>
                <a:tab pos="533400" algn="l"/>
                <a:tab pos="1447800" algn="l"/>
                <a:tab pos="2362200" algn="l"/>
                <a:tab pos="3276600" algn="l"/>
                <a:tab pos="4191000" algn="l"/>
                <a:tab pos="5105400" algn="l"/>
                <a:tab pos="6019800" algn="l"/>
                <a:tab pos="6934200" algn="l"/>
                <a:tab pos="7848600" algn="l"/>
                <a:tab pos="8763000" algn="l"/>
                <a:tab pos="9677400" algn="l"/>
                <a:tab pos="10591800" algn="l"/>
              </a:tabLst>
            </a:pPr>
            <a:r>
              <a:rPr lang="el-GR" altLang="en-US" sz="2400" b="1">
                <a:solidFill>
                  <a:srgbClr val="FFFFFF"/>
                </a:solidFill>
                <a:latin typeface="Times New Roman" pitchFamily="18" charset="0"/>
                <a:cs typeface="Times New Roman" pitchFamily="18" charset="0"/>
              </a:rPr>
              <a:t>Ενεργητικό</a:t>
            </a:r>
          </a:p>
        </p:txBody>
      </p:sp>
      <p:sp>
        <p:nvSpPr>
          <p:cNvPr id="58373" name="Text Box 4"/>
          <p:cNvSpPr txBox="1">
            <a:spLocks noChangeArrowheads="1"/>
          </p:cNvSpPr>
          <p:nvPr/>
        </p:nvSpPr>
        <p:spPr bwMode="auto">
          <a:xfrm>
            <a:off x="533400" y="381000"/>
            <a:ext cx="8229600" cy="560388"/>
          </a:xfrm>
          <a:prstGeom prst="rect">
            <a:avLst/>
          </a:prstGeom>
          <a:noFill/>
          <a:ln w="9525">
            <a:noFill/>
            <a:round/>
            <a:headEnd/>
            <a:tailEnd/>
          </a:ln>
        </p:spPr>
        <p:txBody>
          <a:bodyPr lIns="90360" tIns="44280" rIns="90360" bIns="44280"/>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200" b="1">
                <a:solidFill>
                  <a:srgbClr val="000000"/>
                </a:solidFill>
                <a:latin typeface="Times New Roman" pitchFamily="18" charset="0"/>
                <a:cs typeface="Times New Roman" pitchFamily="18" charset="0"/>
              </a:rPr>
              <a:t>Πλαίσιο: Στοιχεία των Χ.Κ</a:t>
            </a:r>
          </a:p>
        </p:txBody>
      </p:sp>
      <p:sp>
        <p:nvSpPr>
          <p:cNvPr id="58374" name="Line 5"/>
          <p:cNvSpPr>
            <a:spLocks noChangeShapeType="1"/>
          </p:cNvSpPr>
          <p:nvPr/>
        </p:nvSpPr>
        <p:spPr bwMode="auto">
          <a:xfrm>
            <a:off x="381000" y="1066800"/>
            <a:ext cx="8382000" cy="1588"/>
          </a:xfrm>
          <a:prstGeom prst="line">
            <a:avLst/>
          </a:prstGeom>
          <a:noFill/>
          <a:ln w="57240" cap="sq">
            <a:solidFill>
              <a:srgbClr val="000000"/>
            </a:solidFill>
            <a:miter lim="800000"/>
            <a:headEnd/>
            <a:tailEnd/>
          </a:ln>
        </p:spPr>
        <p:txBody>
          <a:bodyPr/>
          <a:lstStyle/>
          <a:p>
            <a:endParaRPr lang="el-GR"/>
          </a:p>
        </p:txBody>
      </p:sp>
      <p:sp>
        <p:nvSpPr>
          <p:cNvPr id="58375" name="AutoShape 6"/>
          <p:cNvSpPr>
            <a:spLocks noChangeArrowheads="1"/>
          </p:cNvSpPr>
          <p:nvPr/>
        </p:nvSpPr>
        <p:spPr bwMode="auto">
          <a:xfrm>
            <a:off x="609600" y="28098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marL="533400" indent="-531813" algn="just" eaLnBrk="1" hangingPunct="1">
              <a:buSzPct val="100000"/>
              <a:tabLst>
                <a:tab pos="533400" algn="l"/>
                <a:tab pos="1447800" algn="l"/>
                <a:tab pos="2362200" algn="l"/>
                <a:tab pos="3276600" algn="l"/>
                <a:tab pos="4191000" algn="l"/>
                <a:tab pos="5105400" algn="l"/>
                <a:tab pos="6019800" algn="l"/>
                <a:tab pos="6934200" algn="l"/>
                <a:tab pos="7848600" algn="l"/>
                <a:tab pos="8763000" algn="l"/>
                <a:tab pos="9677400" algn="l"/>
                <a:tab pos="10591800" algn="l"/>
              </a:tabLst>
            </a:pPr>
            <a:r>
              <a:rPr lang="el-GR" altLang="en-US" sz="2400" b="1">
                <a:solidFill>
                  <a:srgbClr val="FFFFFF"/>
                </a:solidFill>
                <a:latin typeface="Times New Roman" pitchFamily="18" charset="0"/>
                <a:cs typeface="Times New Roman" pitchFamily="18" charset="0"/>
              </a:rPr>
              <a:t>Υποχρεώσεις</a:t>
            </a:r>
          </a:p>
        </p:txBody>
      </p:sp>
      <p:sp>
        <p:nvSpPr>
          <p:cNvPr id="58376" name="AutoShape 7"/>
          <p:cNvSpPr>
            <a:spLocks noChangeArrowheads="1"/>
          </p:cNvSpPr>
          <p:nvPr/>
        </p:nvSpPr>
        <p:spPr bwMode="auto">
          <a:xfrm>
            <a:off x="609600" y="37242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marL="457200" indent="-455613" algn="just" eaLnBrk="1" hangingPunct="1">
              <a:lnSpc>
                <a:spcPct val="80000"/>
              </a:lnSpc>
              <a:buSzPct val="1000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l-GR" altLang="en-US" sz="2000" b="1">
                <a:solidFill>
                  <a:srgbClr val="FFFFFF"/>
                </a:solidFill>
                <a:latin typeface="Times New Roman" pitchFamily="18" charset="0"/>
                <a:cs typeface="Times New Roman" pitchFamily="18" charset="0"/>
              </a:rPr>
              <a:t>Ίδια Κεφάλαια ΙΚ</a:t>
            </a:r>
          </a:p>
        </p:txBody>
      </p:sp>
      <p:sp>
        <p:nvSpPr>
          <p:cNvPr id="58377" name="AutoShape 8"/>
          <p:cNvSpPr>
            <a:spLocks noChangeArrowheads="1"/>
          </p:cNvSpPr>
          <p:nvPr/>
        </p:nvSpPr>
        <p:spPr bwMode="auto">
          <a:xfrm>
            <a:off x="609600" y="46386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eaLnBrk="1" hangingPunct="1">
              <a:lnSpc>
                <a:spcPct val="90000"/>
              </a:lnSpc>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400" b="1">
                <a:solidFill>
                  <a:srgbClr val="FFFFFF"/>
                </a:solidFill>
                <a:latin typeface="Times New Roman" pitchFamily="18" charset="0"/>
                <a:cs typeface="Times New Roman" pitchFamily="18" charset="0"/>
              </a:rPr>
              <a:t>Έσοδα </a:t>
            </a:r>
          </a:p>
        </p:txBody>
      </p:sp>
      <p:sp>
        <p:nvSpPr>
          <p:cNvPr id="58378" name="AutoShape 9"/>
          <p:cNvSpPr>
            <a:spLocks noChangeArrowheads="1"/>
          </p:cNvSpPr>
          <p:nvPr/>
        </p:nvSpPr>
        <p:spPr bwMode="auto">
          <a:xfrm>
            <a:off x="609600" y="55530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400" b="1">
                <a:solidFill>
                  <a:srgbClr val="FFFFFF"/>
                </a:solidFill>
                <a:latin typeface="Times New Roman" pitchFamily="18" charset="0"/>
                <a:cs typeface="Times New Roman" pitchFamily="18" charset="0"/>
              </a:rPr>
              <a:t>Έξοδα</a:t>
            </a:r>
          </a:p>
        </p:txBody>
      </p:sp>
      <p:sp>
        <p:nvSpPr>
          <p:cNvPr id="58379" name="Text Box 10"/>
          <p:cNvSpPr txBox="1">
            <a:spLocks noChangeArrowheads="1"/>
          </p:cNvSpPr>
          <p:nvPr/>
        </p:nvSpPr>
        <p:spPr bwMode="auto">
          <a:xfrm>
            <a:off x="7848600" y="6369050"/>
            <a:ext cx="1143000" cy="336550"/>
          </a:xfrm>
          <a:prstGeom prst="rect">
            <a:avLst/>
          </a:prstGeom>
          <a:solidFill>
            <a:srgbClr val="FFFFFF"/>
          </a:solidFill>
          <a:ln w="9525">
            <a:noFill/>
            <a:round/>
            <a:headEnd/>
            <a:tailEnd/>
          </a:ln>
        </p:spPr>
        <p:txBody>
          <a:bodyPr lIns="90000" tIns="46800" rIns="90000" bIns="46800">
            <a:spAutoFit/>
          </a:bodyPr>
          <a:lstStyle/>
          <a:p>
            <a:pPr marL="457200" indent="-455613" algn="r" eaLnBrk="1" hangingPunct="1">
              <a:spcBef>
                <a:spcPts val="1000"/>
              </a:spcBef>
              <a:buSzPct val="1000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altLang="en-US" sz="1600" b="1" i="1">
                <a:solidFill>
                  <a:srgbClr val="EEECE1"/>
                </a:solidFill>
                <a:latin typeface="Times New Roman" pitchFamily="18" charset="0"/>
                <a:cs typeface="Times New Roman" pitchFamily="18" charset="0"/>
              </a:rPr>
              <a:t>LO 5</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additive="repl">
                                        <p:cTn id="6" dur="1" fill="hold">
                                          <p:stCondLst>
                                            <p:cond delay="0"/>
                                          </p:stCondLst>
                                        </p:cTn>
                                        <p:tgtEl>
                                          <p:spTgt spid="23554"/>
                                        </p:tgtEl>
                                        <p:attrNameLst>
                                          <p:attrName>style.visibility</p:attrName>
                                        </p:attrNameLst>
                                      </p:cBhvr>
                                      <p:to>
                                        <p:strVal val="visible"/>
                                      </p:to>
                                    </p:set>
                                    <p:animEffect transition="in" filter="wipe(left)">
                                      <p:cBhvr additive="repl">
                                        <p:cTn id="7" dur="500"/>
                                        <p:tgtEl>
                                          <p:spTgt spid="23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60418" name="AutoShape 1"/>
          <p:cNvSpPr>
            <a:spLocks noChangeArrowheads="1"/>
          </p:cNvSpPr>
          <p:nvPr/>
        </p:nvSpPr>
        <p:spPr bwMode="auto">
          <a:xfrm>
            <a:off x="2916238" y="2852738"/>
            <a:ext cx="533400" cy="533400"/>
          </a:xfrm>
          <a:prstGeom prst="rightArrow">
            <a:avLst>
              <a:gd name="adj1" fmla="val 50000"/>
              <a:gd name="adj2" fmla="val 50000"/>
            </a:avLst>
          </a:prstGeom>
          <a:solidFill>
            <a:srgbClr val="004D86"/>
          </a:solidFill>
          <a:ln w="12600" cap="sq">
            <a:solidFill>
              <a:srgbClr val="000000"/>
            </a:solidFill>
            <a:round/>
            <a:headEnd/>
            <a:tailEnd/>
          </a:ln>
        </p:spPr>
        <p:txBody>
          <a:bodyPr wrap="none" anchor="ctr"/>
          <a:lstStyle/>
          <a:p>
            <a:pPr eaLnBrk="1" hangingPunct="1">
              <a:buClr>
                <a:srgbClr val="000000"/>
              </a:buClr>
              <a:buSzPct val="100000"/>
              <a:buFont typeface="Times New Roman" pitchFamily="18" charset="0"/>
              <a:buNone/>
            </a:pPr>
            <a:endParaRPr lang="en-US" altLang="en-US"/>
          </a:p>
        </p:txBody>
      </p:sp>
      <p:sp>
        <p:nvSpPr>
          <p:cNvPr id="24578" name="Rectangle 2"/>
          <p:cNvSpPr>
            <a:spLocks noChangeArrowheads="1"/>
          </p:cNvSpPr>
          <p:nvPr/>
        </p:nvSpPr>
        <p:spPr bwMode="auto">
          <a:xfrm>
            <a:off x="3492500" y="2565400"/>
            <a:ext cx="5400675" cy="1312863"/>
          </a:xfrm>
          <a:prstGeom prst="rect">
            <a:avLst/>
          </a:prstGeom>
          <a:noFill/>
          <a:ln w="9525">
            <a:noFill/>
            <a:round/>
            <a:headEnd/>
            <a:tailEnd/>
          </a:ln>
        </p:spPr>
        <p:txBody>
          <a:bodyPr lIns="90000" tIns="46800" rIns="90000" bIns="46800">
            <a:spAutoFit/>
          </a:bodyPr>
          <a:lstStyle/>
          <a:p>
            <a:pPr marL="52388" lvl="1" indent="0" algn="just" eaLnBrk="1" hangingPunct="1">
              <a:buClr>
                <a:srgbClr val="000000"/>
              </a:buClr>
              <a:buSzPct val="100000"/>
              <a:buFont typeface="Wingdings" charset="2"/>
              <a:buChar char=""/>
              <a:tabLst>
                <a:tab pos="52388" algn="l"/>
                <a:tab pos="966788" algn="l"/>
                <a:tab pos="1881188" algn="l"/>
                <a:tab pos="2795588" algn="l"/>
                <a:tab pos="3709988" algn="l"/>
                <a:tab pos="4624388" algn="l"/>
                <a:tab pos="5538788" algn="l"/>
                <a:tab pos="6453188" algn="l"/>
                <a:tab pos="7367588" algn="l"/>
                <a:tab pos="8281988" algn="l"/>
                <a:tab pos="9196388" algn="l"/>
                <a:tab pos="10110788" algn="l"/>
              </a:tabLst>
              <a:defRPr/>
            </a:pPr>
            <a:r>
              <a:rPr lang="el-GR" sz="2000" dirty="0">
                <a:solidFill>
                  <a:srgbClr val="000000"/>
                </a:solidFill>
                <a:latin typeface="Times New Roman" pitchFamily="16" charset="0"/>
                <a:ea typeface="Microsoft YaHei" charset="-122"/>
                <a:cs typeface="Times New Roman" pitchFamily="16" charset="0"/>
              </a:rPr>
              <a:t>παρούσα υποχρέωση </a:t>
            </a:r>
          </a:p>
          <a:p>
            <a:pPr marL="52388" lvl="1" indent="0" algn="just" eaLnBrk="1" hangingPunct="1">
              <a:buClr>
                <a:srgbClr val="000000"/>
              </a:buClr>
              <a:buSzPct val="100000"/>
              <a:buFont typeface="Wingdings" charset="2"/>
              <a:buChar char=""/>
              <a:tabLst>
                <a:tab pos="52388" algn="l"/>
                <a:tab pos="966788" algn="l"/>
                <a:tab pos="1881188" algn="l"/>
                <a:tab pos="2795588" algn="l"/>
                <a:tab pos="3709988" algn="l"/>
                <a:tab pos="4624388" algn="l"/>
                <a:tab pos="5538788" algn="l"/>
                <a:tab pos="6453188" algn="l"/>
                <a:tab pos="7367588" algn="l"/>
                <a:tab pos="8281988" algn="l"/>
                <a:tab pos="9196388" algn="l"/>
                <a:tab pos="10110788" algn="l"/>
              </a:tabLst>
              <a:defRPr/>
            </a:pPr>
            <a:r>
              <a:rPr lang="el-GR" sz="2000" dirty="0">
                <a:solidFill>
                  <a:srgbClr val="000000"/>
                </a:solidFill>
                <a:latin typeface="Times New Roman" pitchFamily="16" charset="0"/>
                <a:ea typeface="Microsoft YaHei" charset="-122"/>
                <a:cs typeface="Times New Roman" pitchFamily="16" charset="0"/>
              </a:rPr>
              <a:t>που προκύπτει από γεγονότα του παρελθόντος </a:t>
            </a:r>
          </a:p>
          <a:p>
            <a:pPr marL="269875" lvl="1" indent="-217488" algn="just" eaLnBrk="1" hangingPunct="1">
              <a:buClr>
                <a:srgbClr val="000000"/>
              </a:buClr>
              <a:buSzPct val="100000"/>
              <a:buFont typeface="Wingdings" charset="2"/>
              <a:buChar char=""/>
              <a:tabLst>
                <a:tab pos="269875" algn="l"/>
                <a:tab pos="966788" algn="l"/>
                <a:tab pos="1881188" algn="l"/>
                <a:tab pos="2795588" algn="l"/>
                <a:tab pos="3709988" algn="l"/>
                <a:tab pos="4624388" algn="l"/>
                <a:tab pos="5538788" algn="l"/>
                <a:tab pos="6453188" algn="l"/>
                <a:tab pos="7367588" algn="l"/>
                <a:tab pos="8281988" algn="l"/>
                <a:tab pos="9196388" algn="l"/>
                <a:tab pos="10110788" algn="l"/>
              </a:tabLst>
              <a:defRPr/>
            </a:pPr>
            <a:r>
              <a:rPr lang="el-GR" sz="2000" dirty="0">
                <a:solidFill>
                  <a:srgbClr val="000000"/>
                </a:solidFill>
                <a:latin typeface="Times New Roman" pitchFamily="16" charset="0"/>
                <a:ea typeface="Microsoft YaHei" charset="-122"/>
                <a:cs typeface="Times New Roman" pitchFamily="16" charset="0"/>
              </a:rPr>
              <a:t>και ο διακανονισμός της οποίας θα προκαλέσει εκροή πόρων</a:t>
            </a:r>
          </a:p>
        </p:txBody>
      </p:sp>
      <p:sp>
        <p:nvSpPr>
          <p:cNvPr id="60420" name="AutoShape 3"/>
          <p:cNvSpPr>
            <a:spLocks noChangeArrowheads="1"/>
          </p:cNvSpPr>
          <p:nvPr/>
        </p:nvSpPr>
        <p:spPr bwMode="auto">
          <a:xfrm>
            <a:off x="609600" y="1905000"/>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marL="533400" indent="-531813" algn="just" eaLnBrk="1" hangingPunct="1">
              <a:buSzPct val="100000"/>
              <a:tabLst>
                <a:tab pos="533400" algn="l"/>
                <a:tab pos="1447800" algn="l"/>
                <a:tab pos="2362200" algn="l"/>
                <a:tab pos="3276600" algn="l"/>
                <a:tab pos="4191000" algn="l"/>
                <a:tab pos="5105400" algn="l"/>
                <a:tab pos="6019800" algn="l"/>
                <a:tab pos="6934200" algn="l"/>
                <a:tab pos="7848600" algn="l"/>
                <a:tab pos="8763000" algn="l"/>
                <a:tab pos="9677400" algn="l"/>
                <a:tab pos="10591800" algn="l"/>
              </a:tabLst>
            </a:pPr>
            <a:r>
              <a:rPr lang="el-GR" altLang="en-US" sz="2400" b="1">
                <a:solidFill>
                  <a:srgbClr val="FFFFFF"/>
                </a:solidFill>
                <a:latin typeface="Times New Roman" pitchFamily="18" charset="0"/>
                <a:cs typeface="Times New Roman" pitchFamily="18" charset="0"/>
              </a:rPr>
              <a:t>Ενεργητικό</a:t>
            </a:r>
          </a:p>
        </p:txBody>
      </p:sp>
      <p:sp>
        <p:nvSpPr>
          <p:cNvPr id="60421" name="Text Box 4"/>
          <p:cNvSpPr txBox="1">
            <a:spLocks noChangeArrowheads="1"/>
          </p:cNvSpPr>
          <p:nvPr/>
        </p:nvSpPr>
        <p:spPr bwMode="auto">
          <a:xfrm>
            <a:off x="533400" y="381000"/>
            <a:ext cx="8229600" cy="560388"/>
          </a:xfrm>
          <a:prstGeom prst="rect">
            <a:avLst/>
          </a:prstGeom>
          <a:noFill/>
          <a:ln w="9525">
            <a:noFill/>
            <a:round/>
            <a:headEnd/>
            <a:tailEnd/>
          </a:ln>
        </p:spPr>
        <p:txBody>
          <a:bodyPr lIns="90360" tIns="44280" rIns="90360" bIns="44280"/>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200" b="1">
                <a:solidFill>
                  <a:srgbClr val="000000"/>
                </a:solidFill>
                <a:latin typeface="Times New Roman" pitchFamily="18" charset="0"/>
                <a:cs typeface="Times New Roman" pitchFamily="18" charset="0"/>
              </a:rPr>
              <a:t>Πλαίσιο: Στοιχεία των Χ.Κ</a:t>
            </a:r>
          </a:p>
        </p:txBody>
      </p:sp>
      <p:sp>
        <p:nvSpPr>
          <p:cNvPr id="60422" name="Line 5"/>
          <p:cNvSpPr>
            <a:spLocks noChangeShapeType="1"/>
          </p:cNvSpPr>
          <p:nvPr/>
        </p:nvSpPr>
        <p:spPr bwMode="auto">
          <a:xfrm>
            <a:off x="381000" y="1066800"/>
            <a:ext cx="8382000" cy="1588"/>
          </a:xfrm>
          <a:prstGeom prst="line">
            <a:avLst/>
          </a:prstGeom>
          <a:noFill/>
          <a:ln w="57240" cap="sq">
            <a:solidFill>
              <a:srgbClr val="000000"/>
            </a:solidFill>
            <a:miter lim="800000"/>
            <a:headEnd/>
            <a:tailEnd/>
          </a:ln>
        </p:spPr>
        <p:txBody>
          <a:bodyPr/>
          <a:lstStyle/>
          <a:p>
            <a:endParaRPr lang="el-GR"/>
          </a:p>
        </p:txBody>
      </p:sp>
      <p:sp>
        <p:nvSpPr>
          <p:cNvPr id="60423" name="AutoShape 6"/>
          <p:cNvSpPr>
            <a:spLocks noChangeArrowheads="1"/>
          </p:cNvSpPr>
          <p:nvPr/>
        </p:nvSpPr>
        <p:spPr bwMode="auto">
          <a:xfrm>
            <a:off x="609600" y="28098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marL="533400" indent="-531813" algn="just" eaLnBrk="1" hangingPunct="1">
              <a:buSzPct val="100000"/>
              <a:tabLst>
                <a:tab pos="533400" algn="l"/>
                <a:tab pos="1447800" algn="l"/>
                <a:tab pos="2362200" algn="l"/>
                <a:tab pos="3276600" algn="l"/>
                <a:tab pos="4191000" algn="l"/>
                <a:tab pos="5105400" algn="l"/>
                <a:tab pos="6019800" algn="l"/>
                <a:tab pos="6934200" algn="l"/>
                <a:tab pos="7848600" algn="l"/>
                <a:tab pos="8763000" algn="l"/>
                <a:tab pos="9677400" algn="l"/>
                <a:tab pos="10591800" algn="l"/>
              </a:tabLst>
            </a:pPr>
            <a:r>
              <a:rPr lang="el-GR" altLang="en-US" sz="2400" b="1">
                <a:solidFill>
                  <a:srgbClr val="FFFFFF"/>
                </a:solidFill>
                <a:latin typeface="Times New Roman" pitchFamily="18" charset="0"/>
                <a:cs typeface="Times New Roman" pitchFamily="18" charset="0"/>
              </a:rPr>
              <a:t>Υποχρεώσεις</a:t>
            </a:r>
          </a:p>
        </p:txBody>
      </p:sp>
      <p:sp>
        <p:nvSpPr>
          <p:cNvPr id="60424" name="AutoShape 7"/>
          <p:cNvSpPr>
            <a:spLocks noChangeArrowheads="1"/>
          </p:cNvSpPr>
          <p:nvPr/>
        </p:nvSpPr>
        <p:spPr bwMode="auto">
          <a:xfrm>
            <a:off x="609600" y="37242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marL="457200" indent="-455613" algn="just" eaLnBrk="1" hangingPunct="1">
              <a:lnSpc>
                <a:spcPct val="80000"/>
              </a:lnSpc>
              <a:buSzPct val="1000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l-GR" altLang="en-US" sz="2000" b="1">
                <a:solidFill>
                  <a:srgbClr val="FFFFFF"/>
                </a:solidFill>
                <a:latin typeface="Times New Roman" pitchFamily="18" charset="0"/>
                <a:cs typeface="Times New Roman" pitchFamily="18" charset="0"/>
              </a:rPr>
              <a:t>Ίδια Κεφάλαια ΙΚ</a:t>
            </a:r>
          </a:p>
        </p:txBody>
      </p:sp>
      <p:sp>
        <p:nvSpPr>
          <p:cNvPr id="60425" name="AutoShape 8"/>
          <p:cNvSpPr>
            <a:spLocks noChangeArrowheads="1"/>
          </p:cNvSpPr>
          <p:nvPr/>
        </p:nvSpPr>
        <p:spPr bwMode="auto">
          <a:xfrm>
            <a:off x="609600" y="46386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eaLnBrk="1" hangingPunct="1">
              <a:lnSpc>
                <a:spcPct val="90000"/>
              </a:lnSpc>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400" b="1">
                <a:solidFill>
                  <a:srgbClr val="FFFFFF"/>
                </a:solidFill>
                <a:latin typeface="Times New Roman" pitchFamily="18" charset="0"/>
                <a:cs typeface="Times New Roman" pitchFamily="18" charset="0"/>
              </a:rPr>
              <a:t>Έσοδα </a:t>
            </a:r>
          </a:p>
        </p:txBody>
      </p:sp>
      <p:sp>
        <p:nvSpPr>
          <p:cNvPr id="60426" name="AutoShape 9"/>
          <p:cNvSpPr>
            <a:spLocks noChangeArrowheads="1"/>
          </p:cNvSpPr>
          <p:nvPr/>
        </p:nvSpPr>
        <p:spPr bwMode="auto">
          <a:xfrm>
            <a:off x="609600" y="55530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400" b="1">
                <a:solidFill>
                  <a:srgbClr val="FFFFFF"/>
                </a:solidFill>
                <a:latin typeface="Times New Roman" pitchFamily="18" charset="0"/>
                <a:cs typeface="Times New Roman" pitchFamily="18" charset="0"/>
              </a:rPr>
              <a:t>Έξοδα</a:t>
            </a:r>
          </a:p>
        </p:txBody>
      </p:sp>
      <p:sp>
        <p:nvSpPr>
          <p:cNvPr id="60427" name="Text Box 10"/>
          <p:cNvSpPr txBox="1">
            <a:spLocks noChangeArrowheads="1"/>
          </p:cNvSpPr>
          <p:nvPr/>
        </p:nvSpPr>
        <p:spPr bwMode="auto">
          <a:xfrm>
            <a:off x="7848600" y="6369050"/>
            <a:ext cx="1143000" cy="336550"/>
          </a:xfrm>
          <a:prstGeom prst="rect">
            <a:avLst/>
          </a:prstGeom>
          <a:solidFill>
            <a:srgbClr val="FFFFFF"/>
          </a:solidFill>
          <a:ln w="9525">
            <a:noFill/>
            <a:round/>
            <a:headEnd/>
            <a:tailEnd/>
          </a:ln>
        </p:spPr>
        <p:txBody>
          <a:bodyPr lIns="90000" tIns="46800" rIns="90000" bIns="46800">
            <a:spAutoFit/>
          </a:bodyPr>
          <a:lstStyle/>
          <a:p>
            <a:pPr marL="457200" indent="-455613" algn="r" eaLnBrk="1" hangingPunct="1">
              <a:spcBef>
                <a:spcPts val="1000"/>
              </a:spcBef>
              <a:buSzPct val="1000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altLang="en-US" sz="1600" b="1" i="1">
                <a:solidFill>
                  <a:srgbClr val="EEECE1"/>
                </a:solidFill>
                <a:latin typeface="Times New Roman" pitchFamily="18" charset="0"/>
                <a:cs typeface="Times New Roman" pitchFamily="18" charset="0"/>
              </a:rPr>
              <a:t>LO 5</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additive="repl">
                                        <p:cTn id="6" dur="1" fill="hold">
                                          <p:stCondLst>
                                            <p:cond delay="0"/>
                                          </p:stCondLst>
                                        </p:cTn>
                                        <p:tgtEl>
                                          <p:spTgt spid="24578"/>
                                        </p:tgtEl>
                                        <p:attrNameLst>
                                          <p:attrName>style.visibility</p:attrName>
                                        </p:attrNameLst>
                                      </p:cBhvr>
                                      <p:to>
                                        <p:strVal val="visible"/>
                                      </p:to>
                                    </p:set>
                                    <p:animEffect transition="in" filter="wipe(left)">
                                      <p:cBhvr additive="repl">
                                        <p:cTn id="7" dur="500"/>
                                        <p:tgtEl>
                                          <p:spTgt spid="245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62466" name="AutoShape 1"/>
          <p:cNvSpPr>
            <a:spLocks noChangeArrowheads="1"/>
          </p:cNvSpPr>
          <p:nvPr/>
        </p:nvSpPr>
        <p:spPr bwMode="auto">
          <a:xfrm>
            <a:off x="2987675" y="3644900"/>
            <a:ext cx="533400" cy="533400"/>
          </a:xfrm>
          <a:prstGeom prst="rightArrow">
            <a:avLst>
              <a:gd name="adj1" fmla="val 50000"/>
              <a:gd name="adj2" fmla="val 50000"/>
            </a:avLst>
          </a:prstGeom>
          <a:solidFill>
            <a:srgbClr val="004D86"/>
          </a:solidFill>
          <a:ln w="12600" cap="sq">
            <a:solidFill>
              <a:srgbClr val="000000"/>
            </a:solidFill>
            <a:round/>
            <a:headEnd/>
            <a:tailEnd/>
          </a:ln>
        </p:spPr>
        <p:txBody>
          <a:bodyPr wrap="none" anchor="ctr"/>
          <a:lstStyle/>
          <a:p>
            <a:pPr eaLnBrk="1" hangingPunct="1">
              <a:buClr>
                <a:srgbClr val="000000"/>
              </a:buClr>
              <a:buSzPct val="100000"/>
              <a:buFont typeface="Times New Roman" pitchFamily="18" charset="0"/>
              <a:buNone/>
            </a:pPr>
            <a:endParaRPr lang="en-US" altLang="en-US"/>
          </a:p>
        </p:txBody>
      </p:sp>
      <p:sp>
        <p:nvSpPr>
          <p:cNvPr id="25602" name="Rectangle 2"/>
          <p:cNvSpPr>
            <a:spLocks noChangeArrowheads="1"/>
          </p:cNvSpPr>
          <p:nvPr/>
        </p:nvSpPr>
        <p:spPr bwMode="auto">
          <a:xfrm>
            <a:off x="3708400" y="3429000"/>
            <a:ext cx="5148263" cy="703263"/>
          </a:xfrm>
          <a:prstGeom prst="rect">
            <a:avLst/>
          </a:prstGeom>
          <a:noFill/>
          <a:ln w="9525">
            <a:noFill/>
            <a:round/>
            <a:headEnd/>
            <a:tailEnd/>
          </a:ln>
        </p:spPr>
        <p:txBody>
          <a:bodyPr lIns="90000" tIns="46800" rIns="90000" bIns="46800">
            <a:spAutoFit/>
          </a:bodyPr>
          <a:lstStyle/>
          <a:p>
            <a:pPr marL="0" lvl="1" indent="0" algn="just"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000">
                <a:solidFill>
                  <a:srgbClr val="000000"/>
                </a:solidFill>
                <a:latin typeface="Times New Roman" pitchFamily="18" charset="0"/>
                <a:cs typeface="Times New Roman" pitchFamily="18" charset="0"/>
              </a:rPr>
              <a:t>Το υπολειμματικό συμφέρον </a:t>
            </a:r>
            <a:r>
              <a:rPr lang="en-GB" altLang="en-US" sz="2000">
                <a:solidFill>
                  <a:srgbClr val="000000"/>
                </a:solidFill>
                <a:latin typeface="Times New Roman" pitchFamily="18" charset="0"/>
                <a:cs typeface="Times New Roman" pitchFamily="18" charset="0"/>
              </a:rPr>
              <a:t>(</a:t>
            </a:r>
            <a:r>
              <a:rPr lang="el-GR" altLang="en-US" sz="2000">
                <a:solidFill>
                  <a:srgbClr val="000000"/>
                </a:solidFill>
                <a:latin typeface="Times New Roman" pitchFamily="18" charset="0"/>
                <a:cs typeface="Times New Roman" pitchFamily="18" charset="0"/>
              </a:rPr>
              <a:t>Ενεργητικό – Υποχρεώσεις</a:t>
            </a:r>
            <a:r>
              <a:rPr lang="en-GB" altLang="en-US" sz="2000">
                <a:solidFill>
                  <a:srgbClr val="000000"/>
                </a:solidFill>
                <a:latin typeface="Times New Roman" pitchFamily="18" charset="0"/>
                <a:cs typeface="Times New Roman" pitchFamily="18" charset="0"/>
              </a:rPr>
              <a:t>)</a:t>
            </a:r>
          </a:p>
        </p:txBody>
      </p:sp>
      <p:sp>
        <p:nvSpPr>
          <p:cNvPr id="62468" name="AutoShape 3"/>
          <p:cNvSpPr>
            <a:spLocks noChangeArrowheads="1"/>
          </p:cNvSpPr>
          <p:nvPr/>
        </p:nvSpPr>
        <p:spPr bwMode="auto">
          <a:xfrm>
            <a:off x="609600" y="1905000"/>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marL="533400" indent="-531813" algn="just" eaLnBrk="1" hangingPunct="1">
              <a:buSzPct val="100000"/>
              <a:tabLst>
                <a:tab pos="533400" algn="l"/>
                <a:tab pos="1447800" algn="l"/>
                <a:tab pos="2362200" algn="l"/>
                <a:tab pos="3276600" algn="l"/>
                <a:tab pos="4191000" algn="l"/>
                <a:tab pos="5105400" algn="l"/>
                <a:tab pos="6019800" algn="l"/>
                <a:tab pos="6934200" algn="l"/>
                <a:tab pos="7848600" algn="l"/>
                <a:tab pos="8763000" algn="l"/>
                <a:tab pos="9677400" algn="l"/>
                <a:tab pos="10591800" algn="l"/>
              </a:tabLst>
            </a:pPr>
            <a:r>
              <a:rPr lang="el-GR" altLang="en-US" sz="2400" b="1">
                <a:solidFill>
                  <a:srgbClr val="FFFFFF"/>
                </a:solidFill>
                <a:latin typeface="Times New Roman" pitchFamily="18" charset="0"/>
                <a:cs typeface="Times New Roman" pitchFamily="18" charset="0"/>
              </a:rPr>
              <a:t>Ενεργητικό</a:t>
            </a:r>
          </a:p>
        </p:txBody>
      </p:sp>
      <p:sp>
        <p:nvSpPr>
          <p:cNvPr id="62469" name="Text Box 4"/>
          <p:cNvSpPr txBox="1">
            <a:spLocks noChangeArrowheads="1"/>
          </p:cNvSpPr>
          <p:nvPr/>
        </p:nvSpPr>
        <p:spPr bwMode="auto">
          <a:xfrm>
            <a:off x="533400" y="381000"/>
            <a:ext cx="8229600" cy="560388"/>
          </a:xfrm>
          <a:prstGeom prst="rect">
            <a:avLst/>
          </a:prstGeom>
          <a:noFill/>
          <a:ln w="9525">
            <a:noFill/>
            <a:round/>
            <a:headEnd/>
            <a:tailEnd/>
          </a:ln>
        </p:spPr>
        <p:txBody>
          <a:bodyPr lIns="90360" tIns="44280" rIns="90360" bIns="44280"/>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200" b="1">
                <a:solidFill>
                  <a:srgbClr val="000000"/>
                </a:solidFill>
                <a:latin typeface="Times New Roman" pitchFamily="18" charset="0"/>
                <a:cs typeface="Times New Roman" pitchFamily="18" charset="0"/>
              </a:rPr>
              <a:t>Πλαίσιο: Στοιχεία των Χ.Κ</a:t>
            </a:r>
          </a:p>
        </p:txBody>
      </p:sp>
      <p:sp>
        <p:nvSpPr>
          <p:cNvPr id="62470" name="Line 5"/>
          <p:cNvSpPr>
            <a:spLocks noChangeShapeType="1"/>
          </p:cNvSpPr>
          <p:nvPr/>
        </p:nvSpPr>
        <p:spPr bwMode="auto">
          <a:xfrm>
            <a:off x="381000" y="1066800"/>
            <a:ext cx="8382000" cy="1588"/>
          </a:xfrm>
          <a:prstGeom prst="line">
            <a:avLst/>
          </a:prstGeom>
          <a:noFill/>
          <a:ln w="57240" cap="sq">
            <a:solidFill>
              <a:srgbClr val="000000"/>
            </a:solidFill>
            <a:miter lim="800000"/>
            <a:headEnd/>
            <a:tailEnd/>
          </a:ln>
        </p:spPr>
        <p:txBody>
          <a:bodyPr/>
          <a:lstStyle/>
          <a:p>
            <a:endParaRPr lang="el-GR"/>
          </a:p>
        </p:txBody>
      </p:sp>
      <p:sp>
        <p:nvSpPr>
          <p:cNvPr id="62471" name="AutoShape 6"/>
          <p:cNvSpPr>
            <a:spLocks noChangeArrowheads="1"/>
          </p:cNvSpPr>
          <p:nvPr/>
        </p:nvSpPr>
        <p:spPr bwMode="auto">
          <a:xfrm>
            <a:off x="609600" y="28098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marL="533400" indent="-531813" algn="just" eaLnBrk="1" hangingPunct="1">
              <a:buSzPct val="100000"/>
              <a:tabLst>
                <a:tab pos="533400" algn="l"/>
                <a:tab pos="1447800" algn="l"/>
                <a:tab pos="2362200" algn="l"/>
                <a:tab pos="3276600" algn="l"/>
                <a:tab pos="4191000" algn="l"/>
                <a:tab pos="5105400" algn="l"/>
                <a:tab pos="6019800" algn="l"/>
                <a:tab pos="6934200" algn="l"/>
                <a:tab pos="7848600" algn="l"/>
                <a:tab pos="8763000" algn="l"/>
                <a:tab pos="9677400" algn="l"/>
                <a:tab pos="10591800" algn="l"/>
              </a:tabLst>
            </a:pPr>
            <a:r>
              <a:rPr lang="el-GR" altLang="en-US" sz="2400" b="1">
                <a:solidFill>
                  <a:srgbClr val="FFFFFF"/>
                </a:solidFill>
                <a:latin typeface="Times New Roman" pitchFamily="18" charset="0"/>
                <a:cs typeface="Times New Roman" pitchFamily="18" charset="0"/>
              </a:rPr>
              <a:t>Υποχρεώσεις</a:t>
            </a:r>
          </a:p>
        </p:txBody>
      </p:sp>
      <p:sp>
        <p:nvSpPr>
          <p:cNvPr id="62472" name="AutoShape 7"/>
          <p:cNvSpPr>
            <a:spLocks noChangeArrowheads="1"/>
          </p:cNvSpPr>
          <p:nvPr/>
        </p:nvSpPr>
        <p:spPr bwMode="auto">
          <a:xfrm>
            <a:off x="609600" y="37242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marL="457200" indent="-455613" algn="just" eaLnBrk="1" hangingPunct="1">
              <a:lnSpc>
                <a:spcPct val="80000"/>
              </a:lnSpc>
              <a:buSzPct val="1000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l-GR" altLang="en-US" sz="2000" b="1">
                <a:solidFill>
                  <a:srgbClr val="FFFFFF"/>
                </a:solidFill>
                <a:latin typeface="Times New Roman" pitchFamily="18" charset="0"/>
                <a:cs typeface="Times New Roman" pitchFamily="18" charset="0"/>
              </a:rPr>
              <a:t>Ίδια Κεφάλαια ΙΚ</a:t>
            </a:r>
          </a:p>
        </p:txBody>
      </p:sp>
      <p:sp>
        <p:nvSpPr>
          <p:cNvPr id="62473" name="AutoShape 8"/>
          <p:cNvSpPr>
            <a:spLocks noChangeArrowheads="1"/>
          </p:cNvSpPr>
          <p:nvPr/>
        </p:nvSpPr>
        <p:spPr bwMode="auto">
          <a:xfrm>
            <a:off x="609600" y="46386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eaLnBrk="1" hangingPunct="1">
              <a:lnSpc>
                <a:spcPct val="90000"/>
              </a:lnSpc>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400" b="1">
                <a:solidFill>
                  <a:srgbClr val="FFFFFF"/>
                </a:solidFill>
                <a:latin typeface="Times New Roman" pitchFamily="18" charset="0"/>
                <a:cs typeface="Times New Roman" pitchFamily="18" charset="0"/>
              </a:rPr>
              <a:t>Έσοδα </a:t>
            </a:r>
          </a:p>
        </p:txBody>
      </p:sp>
      <p:sp>
        <p:nvSpPr>
          <p:cNvPr id="62474" name="AutoShape 9"/>
          <p:cNvSpPr>
            <a:spLocks noChangeArrowheads="1"/>
          </p:cNvSpPr>
          <p:nvPr/>
        </p:nvSpPr>
        <p:spPr bwMode="auto">
          <a:xfrm>
            <a:off x="609600" y="55530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400" b="1">
                <a:solidFill>
                  <a:srgbClr val="FFFFFF"/>
                </a:solidFill>
                <a:latin typeface="Times New Roman" pitchFamily="18" charset="0"/>
                <a:cs typeface="Times New Roman" pitchFamily="18" charset="0"/>
              </a:rPr>
              <a:t>Έξοδα</a:t>
            </a:r>
          </a:p>
        </p:txBody>
      </p:sp>
      <p:sp>
        <p:nvSpPr>
          <p:cNvPr id="62475" name="Text Box 10"/>
          <p:cNvSpPr txBox="1">
            <a:spLocks noChangeArrowheads="1"/>
          </p:cNvSpPr>
          <p:nvPr/>
        </p:nvSpPr>
        <p:spPr bwMode="auto">
          <a:xfrm>
            <a:off x="7848600" y="6369050"/>
            <a:ext cx="1143000" cy="336550"/>
          </a:xfrm>
          <a:prstGeom prst="rect">
            <a:avLst/>
          </a:prstGeom>
          <a:solidFill>
            <a:srgbClr val="FFFFFF"/>
          </a:solidFill>
          <a:ln w="9525">
            <a:noFill/>
            <a:round/>
            <a:headEnd/>
            <a:tailEnd/>
          </a:ln>
        </p:spPr>
        <p:txBody>
          <a:bodyPr lIns="90000" tIns="46800" rIns="90000" bIns="46800">
            <a:spAutoFit/>
          </a:bodyPr>
          <a:lstStyle/>
          <a:p>
            <a:pPr marL="457200" indent="-455613" algn="r" eaLnBrk="1" hangingPunct="1">
              <a:spcBef>
                <a:spcPts val="1000"/>
              </a:spcBef>
              <a:buSzPct val="1000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altLang="en-US" sz="1600" b="1" i="1">
                <a:solidFill>
                  <a:srgbClr val="EEECE1"/>
                </a:solidFill>
                <a:latin typeface="Times New Roman" pitchFamily="18" charset="0"/>
                <a:cs typeface="Times New Roman" pitchFamily="18" charset="0"/>
              </a:rPr>
              <a:t>LO 5</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additive="repl">
                                        <p:cTn id="6" dur="1" fill="hold">
                                          <p:stCondLst>
                                            <p:cond delay="0"/>
                                          </p:stCondLst>
                                        </p:cTn>
                                        <p:tgtEl>
                                          <p:spTgt spid="25602"/>
                                        </p:tgtEl>
                                        <p:attrNameLst>
                                          <p:attrName>style.visibility</p:attrName>
                                        </p:attrNameLst>
                                      </p:cBhvr>
                                      <p:to>
                                        <p:strVal val="visible"/>
                                      </p:to>
                                    </p:set>
                                    <p:animEffect transition="in" filter="wipe(left)">
                                      <p:cBhvr additive="repl">
                                        <p:cTn id="7" dur="500"/>
                                        <p:tgtEl>
                                          <p:spTgt spid="256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64514" name="AutoShape 1"/>
          <p:cNvSpPr>
            <a:spLocks noChangeArrowheads="1"/>
          </p:cNvSpPr>
          <p:nvPr/>
        </p:nvSpPr>
        <p:spPr bwMode="auto">
          <a:xfrm>
            <a:off x="2916238" y="4652963"/>
            <a:ext cx="533400" cy="533400"/>
          </a:xfrm>
          <a:prstGeom prst="rightArrow">
            <a:avLst>
              <a:gd name="adj1" fmla="val 50000"/>
              <a:gd name="adj2" fmla="val 50000"/>
            </a:avLst>
          </a:prstGeom>
          <a:solidFill>
            <a:srgbClr val="004D86"/>
          </a:solidFill>
          <a:ln w="12600" cap="sq">
            <a:solidFill>
              <a:srgbClr val="000000"/>
            </a:solidFill>
            <a:round/>
            <a:headEnd/>
            <a:tailEnd/>
          </a:ln>
        </p:spPr>
        <p:txBody>
          <a:bodyPr wrap="none" anchor="ctr"/>
          <a:lstStyle/>
          <a:p>
            <a:pPr eaLnBrk="1" hangingPunct="1">
              <a:buClr>
                <a:srgbClr val="000000"/>
              </a:buClr>
              <a:buSzPct val="100000"/>
              <a:buFont typeface="Times New Roman" pitchFamily="18" charset="0"/>
              <a:buNone/>
            </a:pPr>
            <a:endParaRPr lang="en-US" altLang="en-US"/>
          </a:p>
        </p:txBody>
      </p:sp>
      <p:sp>
        <p:nvSpPr>
          <p:cNvPr id="26626" name="Rectangle 2"/>
          <p:cNvSpPr>
            <a:spLocks noChangeArrowheads="1"/>
          </p:cNvSpPr>
          <p:nvPr/>
        </p:nvSpPr>
        <p:spPr bwMode="auto">
          <a:xfrm>
            <a:off x="3635375" y="4292600"/>
            <a:ext cx="5149850" cy="1619250"/>
          </a:xfrm>
          <a:prstGeom prst="rect">
            <a:avLst/>
          </a:prstGeom>
          <a:noFill/>
          <a:ln w="9525">
            <a:noFill/>
            <a:round/>
            <a:headEnd/>
            <a:tailEnd/>
          </a:ln>
        </p:spPr>
        <p:txBody>
          <a:bodyPr lIns="90000" tIns="46800" rIns="90000" bIns="46800">
            <a:spAutoFit/>
          </a:bodyPr>
          <a:lstStyle/>
          <a:p>
            <a:pPr marL="0" lvl="1" indent="0" algn="just"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000">
                <a:solidFill>
                  <a:srgbClr val="000000"/>
                </a:solidFill>
                <a:latin typeface="Times New Roman" pitchFamily="18" charset="0"/>
                <a:cs typeface="Times New Roman" pitchFamily="18" charset="0"/>
              </a:rPr>
              <a:t>Αύξηση στα οικονομικά οφέλη με τη μορφή εισροών, </a:t>
            </a:r>
            <a:r>
              <a:rPr lang="el-GR" altLang="en-US" sz="2000">
                <a:solidFill>
                  <a:srgbClr val="FF0000"/>
                </a:solidFill>
                <a:latin typeface="Times New Roman" pitchFamily="18" charset="0"/>
                <a:cs typeface="Times New Roman" pitchFamily="18" charset="0"/>
              </a:rPr>
              <a:t>αύξηση των ΙΚ </a:t>
            </a:r>
            <a:r>
              <a:rPr lang="el-GR" altLang="en-US" sz="2000">
                <a:solidFill>
                  <a:srgbClr val="000000"/>
                </a:solidFill>
                <a:latin typeface="Times New Roman" pitchFamily="18" charset="0"/>
                <a:cs typeface="Times New Roman" pitchFamily="18" charset="0"/>
              </a:rPr>
              <a:t>ή </a:t>
            </a:r>
            <a:r>
              <a:rPr lang="el-GR" altLang="en-US" sz="2000">
                <a:solidFill>
                  <a:srgbClr val="FF0000"/>
                </a:solidFill>
                <a:latin typeface="Times New Roman" pitchFamily="18" charset="0"/>
                <a:cs typeface="Times New Roman" pitchFamily="18" charset="0"/>
              </a:rPr>
              <a:t>μείωση υποχρεώσεων</a:t>
            </a:r>
            <a:r>
              <a:rPr lang="en-US" altLang="en-US" sz="2000">
                <a:solidFill>
                  <a:srgbClr val="FF0000"/>
                </a:solidFill>
                <a:latin typeface="Times New Roman" pitchFamily="18" charset="0"/>
                <a:cs typeface="Times New Roman" pitchFamily="18" charset="0"/>
              </a:rPr>
              <a:t>,</a:t>
            </a:r>
            <a:r>
              <a:rPr lang="el-GR" altLang="en-US" sz="2000">
                <a:solidFill>
                  <a:srgbClr val="FF0000"/>
                </a:solidFill>
                <a:latin typeface="Times New Roman" pitchFamily="18" charset="0"/>
                <a:cs typeface="Times New Roman" pitchFamily="18" charset="0"/>
              </a:rPr>
              <a:t> </a:t>
            </a:r>
            <a:r>
              <a:rPr lang="el-GR" altLang="en-US" sz="2000">
                <a:solidFill>
                  <a:srgbClr val="000000"/>
                </a:solidFill>
                <a:latin typeface="Times New Roman" pitchFamily="18" charset="0"/>
                <a:cs typeface="Times New Roman" pitchFamily="18" charset="0"/>
              </a:rPr>
              <a:t>εξαιρουμένων των αυξήσεων που προέρχονται από συνεισφορές των μετόχων</a:t>
            </a:r>
            <a:r>
              <a:rPr lang="en-US" altLang="en-US" sz="2000">
                <a:solidFill>
                  <a:srgbClr val="000000"/>
                </a:solidFill>
                <a:latin typeface="Times New Roman" pitchFamily="18" charset="0"/>
                <a:cs typeface="Times New Roman" pitchFamily="18" charset="0"/>
              </a:rPr>
              <a:t>.</a:t>
            </a:r>
          </a:p>
        </p:txBody>
      </p:sp>
      <p:sp>
        <p:nvSpPr>
          <p:cNvPr id="64516" name="AutoShape 3"/>
          <p:cNvSpPr>
            <a:spLocks noChangeArrowheads="1"/>
          </p:cNvSpPr>
          <p:nvPr/>
        </p:nvSpPr>
        <p:spPr bwMode="auto">
          <a:xfrm>
            <a:off x="609600" y="1905000"/>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marL="533400" indent="-531813" algn="just" eaLnBrk="1" hangingPunct="1">
              <a:buSzPct val="100000"/>
              <a:tabLst>
                <a:tab pos="533400" algn="l"/>
                <a:tab pos="1447800" algn="l"/>
                <a:tab pos="2362200" algn="l"/>
                <a:tab pos="3276600" algn="l"/>
                <a:tab pos="4191000" algn="l"/>
                <a:tab pos="5105400" algn="l"/>
                <a:tab pos="6019800" algn="l"/>
                <a:tab pos="6934200" algn="l"/>
                <a:tab pos="7848600" algn="l"/>
                <a:tab pos="8763000" algn="l"/>
                <a:tab pos="9677400" algn="l"/>
                <a:tab pos="10591800" algn="l"/>
              </a:tabLst>
            </a:pPr>
            <a:r>
              <a:rPr lang="el-GR" altLang="en-US" sz="2400" b="1">
                <a:solidFill>
                  <a:srgbClr val="FFFFFF"/>
                </a:solidFill>
                <a:latin typeface="Times New Roman" pitchFamily="18" charset="0"/>
                <a:cs typeface="Times New Roman" pitchFamily="18" charset="0"/>
              </a:rPr>
              <a:t>Ενεργητικό</a:t>
            </a:r>
          </a:p>
        </p:txBody>
      </p:sp>
      <p:sp>
        <p:nvSpPr>
          <p:cNvPr id="64517" name="Text Box 4"/>
          <p:cNvSpPr txBox="1">
            <a:spLocks noChangeArrowheads="1"/>
          </p:cNvSpPr>
          <p:nvPr/>
        </p:nvSpPr>
        <p:spPr bwMode="auto">
          <a:xfrm>
            <a:off x="533400" y="381000"/>
            <a:ext cx="8229600" cy="560388"/>
          </a:xfrm>
          <a:prstGeom prst="rect">
            <a:avLst/>
          </a:prstGeom>
          <a:noFill/>
          <a:ln w="9525">
            <a:noFill/>
            <a:round/>
            <a:headEnd/>
            <a:tailEnd/>
          </a:ln>
        </p:spPr>
        <p:txBody>
          <a:bodyPr lIns="90360" tIns="44280" rIns="90360" bIns="44280"/>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200" b="1">
                <a:solidFill>
                  <a:srgbClr val="000000"/>
                </a:solidFill>
                <a:latin typeface="Times New Roman" pitchFamily="18" charset="0"/>
                <a:cs typeface="Times New Roman" pitchFamily="18" charset="0"/>
              </a:rPr>
              <a:t>Πλαίσιο: Στοιχεία των Χ.Κ</a:t>
            </a:r>
          </a:p>
        </p:txBody>
      </p:sp>
      <p:sp>
        <p:nvSpPr>
          <p:cNvPr id="64518" name="Line 5"/>
          <p:cNvSpPr>
            <a:spLocks noChangeShapeType="1"/>
          </p:cNvSpPr>
          <p:nvPr/>
        </p:nvSpPr>
        <p:spPr bwMode="auto">
          <a:xfrm>
            <a:off x="381000" y="1066800"/>
            <a:ext cx="8382000" cy="1588"/>
          </a:xfrm>
          <a:prstGeom prst="line">
            <a:avLst/>
          </a:prstGeom>
          <a:noFill/>
          <a:ln w="57240" cap="sq">
            <a:solidFill>
              <a:srgbClr val="000000"/>
            </a:solidFill>
            <a:miter lim="800000"/>
            <a:headEnd/>
            <a:tailEnd/>
          </a:ln>
        </p:spPr>
        <p:txBody>
          <a:bodyPr/>
          <a:lstStyle/>
          <a:p>
            <a:endParaRPr lang="el-GR"/>
          </a:p>
        </p:txBody>
      </p:sp>
      <p:sp>
        <p:nvSpPr>
          <p:cNvPr id="64519" name="AutoShape 6"/>
          <p:cNvSpPr>
            <a:spLocks noChangeArrowheads="1"/>
          </p:cNvSpPr>
          <p:nvPr/>
        </p:nvSpPr>
        <p:spPr bwMode="auto">
          <a:xfrm>
            <a:off x="609600" y="28098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marL="533400" indent="-531813" algn="just" eaLnBrk="1" hangingPunct="1">
              <a:buSzPct val="100000"/>
              <a:tabLst>
                <a:tab pos="533400" algn="l"/>
                <a:tab pos="1447800" algn="l"/>
                <a:tab pos="2362200" algn="l"/>
                <a:tab pos="3276600" algn="l"/>
                <a:tab pos="4191000" algn="l"/>
                <a:tab pos="5105400" algn="l"/>
                <a:tab pos="6019800" algn="l"/>
                <a:tab pos="6934200" algn="l"/>
                <a:tab pos="7848600" algn="l"/>
                <a:tab pos="8763000" algn="l"/>
                <a:tab pos="9677400" algn="l"/>
                <a:tab pos="10591800" algn="l"/>
              </a:tabLst>
            </a:pPr>
            <a:r>
              <a:rPr lang="el-GR" altLang="en-US" sz="2400" b="1">
                <a:solidFill>
                  <a:srgbClr val="FFFFFF"/>
                </a:solidFill>
                <a:latin typeface="Times New Roman" pitchFamily="18" charset="0"/>
                <a:cs typeface="Times New Roman" pitchFamily="18" charset="0"/>
              </a:rPr>
              <a:t>Υποχρεώσεις</a:t>
            </a:r>
          </a:p>
        </p:txBody>
      </p:sp>
      <p:sp>
        <p:nvSpPr>
          <p:cNvPr id="64520" name="AutoShape 7"/>
          <p:cNvSpPr>
            <a:spLocks noChangeArrowheads="1"/>
          </p:cNvSpPr>
          <p:nvPr/>
        </p:nvSpPr>
        <p:spPr bwMode="auto">
          <a:xfrm>
            <a:off x="609600" y="37242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marL="457200" indent="-455613" algn="just" eaLnBrk="1" hangingPunct="1">
              <a:lnSpc>
                <a:spcPct val="80000"/>
              </a:lnSpc>
              <a:buSzPct val="1000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l-GR" altLang="en-US" sz="2000" b="1">
                <a:solidFill>
                  <a:srgbClr val="FFFFFF"/>
                </a:solidFill>
                <a:latin typeface="Times New Roman" pitchFamily="18" charset="0"/>
                <a:cs typeface="Times New Roman" pitchFamily="18" charset="0"/>
              </a:rPr>
              <a:t>Ίδια Κεφάλαια ΙΚ</a:t>
            </a:r>
          </a:p>
        </p:txBody>
      </p:sp>
      <p:sp>
        <p:nvSpPr>
          <p:cNvPr id="64521" name="AutoShape 8"/>
          <p:cNvSpPr>
            <a:spLocks noChangeArrowheads="1"/>
          </p:cNvSpPr>
          <p:nvPr/>
        </p:nvSpPr>
        <p:spPr bwMode="auto">
          <a:xfrm>
            <a:off x="609600" y="46386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eaLnBrk="1" hangingPunct="1">
              <a:lnSpc>
                <a:spcPct val="90000"/>
              </a:lnSpc>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400" b="1">
                <a:solidFill>
                  <a:srgbClr val="FFFFFF"/>
                </a:solidFill>
                <a:latin typeface="Times New Roman" pitchFamily="18" charset="0"/>
                <a:cs typeface="Times New Roman" pitchFamily="18" charset="0"/>
              </a:rPr>
              <a:t>Έσοδα </a:t>
            </a:r>
          </a:p>
        </p:txBody>
      </p:sp>
      <p:sp>
        <p:nvSpPr>
          <p:cNvPr id="64522" name="AutoShape 9"/>
          <p:cNvSpPr>
            <a:spLocks noChangeArrowheads="1"/>
          </p:cNvSpPr>
          <p:nvPr/>
        </p:nvSpPr>
        <p:spPr bwMode="auto">
          <a:xfrm>
            <a:off x="609600" y="55530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400" b="1">
                <a:solidFill>
                  <a:srgbClr val="FFFFFF"/>
                </a:solidFill>
                <a:latin typeface="Times New Roman" pitchFamily="18" charset="0"/>
                <a:cs typeface="Times New Roman" pitchFamily="18" charset="0"/>
              </a:rPr>
              <a:t>Έξοδα</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additive="repl">
                                        <p:cTn id="6" dur="1" fill="hold">
                                          <p:stCondLst>
                                            <p:cond delay="0"/>
                                          </p:stCondLst>
                                        </p:cTn>
                                        <p:tgtEl>
                                          <p:spTgt spid="26626"/>
                                        </p:tgtEl>
                                        <p:attrNameLst>
                                          <p:attrName>style.visibility</p:attrName>
                                        </p:attrNameLst>
                                      </p:cBhvr>
                                      <p:to>
                                        <p:strVal val="visible"/>
                                      </p:to>
                                    </p:set>
                                    <p:animEffect transition="in" filter="wipe(left)">
                                      <p:cBhvr additive="repl">
                                        <p:cTn id="7" dur="500"/>
                                        <p:tgtEl>
                                          <p:spTgt spid="266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66562" name="AutoShape 1"/>
          <p:cNvSpPr>
            <a:spLocks noChangeArrowheads="1"/>
          </p:cNvSpPr>
          <p:nvPr/>
        </p:nvSpPr>
        <p:spPr bwMode="auto">
          <a:xfrm>
            <a:off x="2916238" y="5516563"/>
            <a:ext cx="533400" cy="533400"/>
          </a:xfrm>
          <a:prstGeom prst="rightArrow">
            <a:avLst>
              <a:gd name="adj1" fmla="val 50000"/>
              <a:gd name="adj2" fmla="val 50000"/>
            </a:avLst>
          </a:prstGeom>
          <a:solidFill>
            <a:srgbClr val="004D86"/>
          </a:solidFill>
          <a:ln w="12600" cap="sq">
            <a:solidFill>
              <a:srgbClr val="000000"/>
            </a:solidFill>
            <a:round/>
            <a:headEnd/>
            <a:tailEnd/>
          </a:ln>
        </p:spPr>
        <p:txBody>
          <a:bodyPr wrap="none" anchor="ctr"/>
          <a:lstStyle/>
          <a:p>
            <a:pPr eaLnBrk="1" hangingPunct="1">
              <a:buClr>
                <a:srgbClr val="000000"/>
              </a:buClr>
              <a:buSzPct val="100000"/>
              <a:buFont typeface="Times New Roman" pitchFamily="18" charset="0"/>
              <a:buNone/>
            </a:pPr>
            <a:endParaRPr lang="en-US" altLang="en-US"/>
          </a:p>
        </p:txBody>
      </p:sp>
      <p:sp>
        <p:nvSpPr>
          <p:cNvPr id="27650" name="Rectangle 2"/>
          <p:cNvSpPr>
            <a:spLocks noChangeArrowheads="1"/>
          </p:cNvSpPr>
          <p:nvPr/>
        </p:nvSpPr>
        <p:spPr bwMode="auto">
          <a:xfrm>
            <a:off x="3635375" y="5084763"/>
            <a:ext cx="5149850" cy="1312862"/>
          </a:xfrm>
          <a:prstGeom prst="rect">
            <a:avLst/>
          </a:prstGeom>
          <a:noFill/>
          <a:ln w="9525">
            <a:noFill/>
            <a:round/>
            <a:headEnd/>
            <a:tailEnd/>
          </a:ln>
        </p:spPr>
        <p:txBody>
          <a:bodyPr lIns="90000" tIns="46800" rIns="90000" bIns="46800">
            <a:spAutoFit/>
          </a:bodyPr>
          <a:lstStyle/>
          <a:p>
            <a:pPr marL="0" lvl="1" indent="0" algn="just"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000">
                <a:solidFill>
                  <a:srgbClr val="000000"/>
                </a:solidFill>
                <a:latin typeface="Times New Roman" pitchFamily="18" charset="0"/>
                <a:cs typeface="Times New Roman" pitchFamily="18" charset="0"/>
              </a:rPr>
              <a:t>Μία μείωση στα οικονομικά οφέλη με τη μορφή εκροών, 	</a:t>
            </a:r>
            <a:r>
              <a:rPr lang="el-GR" altLang="en-US" sz="2000">
                <a:solidFill>
                  <a:srgbClr val="FF0000"/>
                </a:solidFill>
                <a:latin typeface="Times New Roman" pitchFamily="18" charset="0"/>
                <a:cs typeface="Times New Roman" pitchFamily="18" charset="0"/>
              </a:rPr>
              <a:t>μείωση των ΙΚ </a:t>
            </a:r>
            <a:r>
              <a:rPr lang="el-GR" altLang="en-US" sz="2000">
                <a:solidFill>
                  <a:srgbClr val="000000"/>
                </a:solidFill>
                <a:latin typeface="Times New Roman" pitchFamily="18" charset="0"/>
                <a:cs typeface="Times New Roman" pitchFamily="18" charset="0"/>
              </a:rPr>
              <a:t>ή </a:t>
            </a:r>
            <a:r>
              <a:rPr lang="el-GR" altLang="en-US" sz="2000">
                <a:solidFill>
                  <a:srgbClr val="FF0000"/>
                </a:solidFill>
                <a:latin typeface="Times New Roman" pitchFamily="18" charset="0"/>
                <a:cs typeface="Times New Roman" pitchFamily="18" charset="0"/>
              </a:rPr>
              <a:t>αύξηση υποχρεώσεων </a:t>
            </a:r>
            <a:r>
              <a:rPr lang="el-GR" altLang="en-US" sz="2000">
                <a:solidFill>
                  <a:srgbClr val="000000"/>
                </a:solidFill>
                <a:latin typeface="Times New Roman" pitchFamily="18" charset="0"/>
                <a:cs typeface="Times New Roman" pitchFamily="18" charset="0"/>
              </a:rPr>
              <a:t>εξαιρουμένων των διαθέσεων στους μετόχους</a:t>
            </a:r>
            <a:r>
              <a:rPr lang="en-US" altLang="en-US" sz="2000">
                <a:solidFill>
                  <a:srgbClr val="000000"/>
                </a:solidFill>
                <a:latin typeface="Times New Roman" pitchFamily="18" charset="0"/>
                <a:cs typeface="Times New Roman" pitchFamily="18" charset="0"/>
              </a:rPr>
              <a:t>.</a:t>
            </a:r>
          </a:p>
        </p:txBody>
      </p:sp>
      <p:sp>
        <p:nvSpPr>
          <p:cNvPr id="66564" name="AutoShape 3"/>
          <p:cNvSpPr>
            <a:spLocks noChangeArrowheads="1"/>
          </p:cNvSpPr>
          <p:nvPr/>
        </p:nvSpPr>
        <p:spPr bwMode="auto">
          <a:xfrm>
            <a:off x="609600" y="1905000"/>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marL="533400" indent="-531813" algn="just" eaLnBrk="1" hangingPunct="1">
              <a:buSzPct val="100000"/>
              <a:tabLst>
                <a:tab pos="533400" algn="l"/>
                <a:tab pos="1447800" algn="l"/>
                <a:tab pos="2362200" algn="l"/>
                <a:tab pos="3276600" algn="l"/>
                <a:tab pos="4191000" algn="l"/>
                <a:tab pos="5105400" algn="l"/>
                <a:tab pos="6019800" algn="l"/>
                <a:tab pos="6934200" algn="l"/>
                <a:tab pos="7848600" algn="l"/>
                <a:tab pos="8763000" algn="l"/>
                <a:tab pos="9677400" algn="l"/>
                <a:tab pos="10591800" algn="l"/>
              </a:tabLst>
            </a:pPr>
            <a:r>
              <a:rPr lang="el-GR" altLang="en-US" sz="2400" b="1">
                <a:solidFill>
                  <a:srgbClr val="FFFFFF"/>
                </a:solidFill>
                <a:latin typeface="Times New Roman" pitchFamily="18" charset="0"/>
                <a:cs typeface="Times New Roman" pitchFamily="18" charset="0"/>
              </a:rPr>
              <a:t>Ενεργητικό</a:t>
            </a:r>
          </a:p>
        </p:txBody>
      </p:sp>
      <p:sp>
        <p:nvSpPr>
          <p:cNvPr id="66565" name="Text Box 4"/>
          <p:cNvSpPr txBox="1">
            <a:spLocks noChangeArrowheads="1"/>
          </p:cNvSpPr>
          <p:nvPr/>
        </p:nvSpPr>
        <p:spPr bwMode="auto">
          <a:xfrm>
            <a:off x="533400" y="381000"/>
            <a:ext cx="8229600" cy="560388"/>
          </a:xfrm>
          <a:prstGeom prst="rect">
            <a:avLst/>
          </a:prstGeom>
          <a:noFill/>
          <a:ln w="9525">
            <a:noFill/>
            <a:round/>
            <a:headEnd/>
            <a:tailEnd/>
          </a:ln>
        </p:spPr>
        <p:txBody>
          <a:bodyPr lIns="90360" tIns="44280" rIns="90360" bIns="44280"/>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200" b="1">
                <a:solidFill>
                  <a:srgbClr val="000000"/>
                </a:solidFill>
                <a:latin typeface="Times New Roman" pitchFamily="18" charset="0"/>
                <a:cs typeface="Times New Roman" pitchFamily="18" charset="0"/>
              </a:rPr>
              <a:t>Πλαίσιο: Στοιχεία των Χ.Κ</a:t>
            </a:r>
          </a:p>
        </p:txBody>
      </p:sp>
      <p:sp>
        <p:nvSpPr>
          <p:cNvPr id="66566" name="Line 5"/>
          <p:cNvSpPr>
            <a:spLocks noChangeShapeType="1"/>
          </p:cNvSpPr>
          <p:nvPr/>
        </p:nvSpPr>
        <p:spPr bwMode="auto">
          <a:xfrm>
            <a:off x="381000" y="1066800"/>
            <a:ext cx="8382000" cy="1588"/>
          </a:xfrm>
          <a:prstGeom prst="line">
            <a:avLst/>
          </a:prstGeom>
          <a:noFill/>
          <a:ln w="57240" cap="sq">
            <a:solidFill>
              <a:srgbClr val="000000"/>
            </a:solidFill>
            <a:miter lim="800000"/>
            <a:headEnd/>
            <a:tailEnd/>
          </a:ln>
        </p:spPr>
        <p:txBody>
          <a:bodyPr/>
          <a:lstStyle/>
          <a:p>
            <a:endParaRPr lang="el-GR"/>
          </a:p>
        </p:txBody>
      </p:sp>
      <p:sp>
        <p:nvSpPr>
          <p:cNvPr id="66567" name="AutoShape 6"/>
          <p:cNvSpPr>
            <a:spLocks noChangeArrowheads="1"/>
          </p:cNvSpPr>
          <p:nvPr/>
        </p:nvSpPr>
        <p:spPr bwMode="auto">
          <a:xfrm>
            <a:off x="609600" y="28098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marL="533400" indent="-531813" algn="just" eaLnBrk="1" hangingPunct="1">
              <a:buSzPct val="100000"/>
              <a:tabLst>
                <a:tab pos="533400" algn="l"/>
                <a:tab pos="1447800" algn="l"/>
                <a:tab pos="2362200" algn="l"/>
                <a:tab pos="3276600" algn="l"/>
                <a:tab pos="4191000" algn="l"/>
                <a:tab pos="5105400" algn="l"/>
                <a:tab pos="6019800" algn="l"/>
                <a:tab pos="6934200" algn="l"/>
                <a:tab pos="7848600" algn="l"/>
                <a:tab pos="8763000" algn="l"/>
                <a:tab pos="9677400" algn="l"/>
                <a:tab pos="10591800" algn="l"/>
              </a:tabLst>
            </a:pPr>
            <a:r>
              <a:rPr lang="el-GR" altLang="en-US" sz="2400" b="1">
                <a:solidFill>
                  <a:srgbClr val="FFFFFF"/>
                </a:solidFill>
                <a:latin typeface="Times New Roman" pitchFamily="18" charset="0"/>
                <a:cs typeface="Times New Roman" pitchFamily="18" charset="0"/>
              </a:rPr>
              <a:t>Υποχρεώσεις</a:t>
            </a:r>
          </a:p>
        </p:txBody>
      </p:sp>
      <p:sp>
        <p:nvSpPr>
          <p:cNvPr id="66568" name="AutoShape 7"/>
          <p:cNvSpPr>
            <a:spLocks noChangeArrowheads="1"/>
          </p:cNvSpPr>
          <p:nvPr/>
        </p:nvSpPr>
        <p:spPr bwMode="auto">
          <a:xfrm>
            <a:off x="609600" y="37242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marL="457200" indent="-455613" algn="just" eaLnBrk="1" hangingPunct="1">
              <a:lnSpc>
                <a:spcPct val="80000"/>
              </a:lnSpc>
              <a:buSzPct val="1000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l-GR" altLang="en-US" sz="2000" b="1">
                <a:solidFill>
                  <a:srgbClr val="FFFFFF"/>
                </a:solidFill>
                <a:latin typeface="Times New Roman" pitchFamily="18" charset="0"/>
                <a:cs typeface="Times New Roman" pitchFamily="18" charset="0"/>
              </a:rPr>
              <a:t>Ίδια Κεφάλαια ΙΚ</a:t>
            </a:r>
          </a:p>
        </p:txBody>
      </p:sp>
      <p:sp>
        <p:nvSpPr>
          <p:cNvPr id="66569" name="AutoShape 8"/>
          <p:cNvSpPr>
            <a:spLocks noChangeArrowheads="1"/>
          </p:cNvSpPr>
          <p:nvPr/>
        </p:nvSpPr>
        <p:spPr bwMode="auto">
          <a:xfrm>
            <a:off x="609600" y="46386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eaLnBrk="1" hangingPunct="1">
              <a:lnSpc>
                <a:spcPct val="90000"/>
              </a:lnSpc>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400" b="1">
                <a:solidFill>
                  <a:srgbClr val="FFFFFF"/>
                </a:solidFill>
                <a:latin typeface="Times New Roman" pitchFamily="18" charset="0"/>
                <a:cs typeface="Times New Roman" pitchFamily="18" charset="0"/>
              </a:rPr>
              <a:t>Έσοδα </a:t>
            </a:r>
          </a:p>
        </p:txBody>
      </p:sp>
      <p:sp>
        <p:nvSpPr>
          <p:cNvPr id="66570" name="AutoShape 9"/>
          <p:cNvSpPr>
            <a:spLocks noChangeArrowheads="1"/>
          </p:cNvSpPr>
          <p:nvPr/>
        </p:nvSpPr>
        <p:spPr bwMode="auto">
          <a:xfrm>
            <a:off x="609600" y="5553075"/>
            <a:ext cx="2286000" cy="685800"/>
          </a:xfrm>
          <a:prstGeom prst="roundRect">
            <a:avLst>
              <a:gd name="adj" fmla="val 10000"/>
            </a:avLst>
          </a:prstGeom>
          <a:solidFill>
            <a:srgbClr val="004D86"/>
          </a:solidFill>
          <a:ln w="25560" cap="sq">
            <a:solidFill>
              <a:srgbClr val="000000"/>
            </a:solidFill>
            <a:miter lim="800000"/>
            <a:headEnd/>
            <a:tailEnd/>
          </a:ln>
        </p:spPr>
        <p:txBody>
          <a:bodyPr lIns="90000" tIns="0" rIns="90000" bIns="46800" anchor="ct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400" b="1">
                <a:solidFill>
                  <a:srgbClr val="FFFFFF"/>
                </a:solidFill>
                <a:latin typeface="Times New Roman" pitchFamily="18" charset="0"/>
                <a:cs typeface="Times New Roman" pitchFamily="18" charset="0"/>
              </a:rPr>
              <a:t>Έξοδα</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additive="repl">
                                        <p:cTn id="6" dur="1" fill="hold">
                                          <p:stCondLst>
                                            <p:cond delay="0"/>
                                          </p:stCondLst>
                                        </p:cTn>
                                        <p:tgtEl>
                                          <p:spTgt spid="27650"/>
                                        </p:tgtEl>
                                        <p:attrNameLst>
                                          <p:attrName>style.visibility</p:attrName>
                                        </p:attrNameLst>
                                      </p:cBhvr>
                                      <p:to>
                                        <p:strVal val="visible"/>
                                      </p:to>
                                    </p:set>
                                    <p:animEffect transition="in" filter="wipe(left)">
                                      <p:cBhvr additive="repl">
                                        <p:cTn id="7" dur="500"/>
                                        <p:tgtEl>
                                          <p:spTgt spid="276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Text Box 1"/>
          <p:cNvSpPr txBox="1">
            <a:spLocks noChangeArrowheads="1"/>
          </p:cNvSpPr>
          <p:nvPr/>
        </p:nvSpPr>
        <p:spPr bwMode="auto">
          <a:xfrm>
            <a:off x="684213" y="188913"/>
            <a:ext cx="7772400" cy="1152525"/>
          </a:xfrm>
          <a:prstGeom prst="rect">
            <a:avLst/>
          </a:prstGeom>
          <a:noFill/>
          <a:ln w="9525">
            <a:noFill/>
            <a:round/>
            <a:headEnd/>
            <a:tailEnd/>
          </a:ln>
        </p:spPr>
        <p:txBody>
          <a:bodyPr anchor="ctr"/>
          <a:lstStyle/>
          <a:p>
            <a:pPr marL="484188" algn="ctr" eaLnBrk="1" hangingPunct="1">
              <a:buSzPct val="100000"/>
              <a:tabLst>
                <a:tab pos="484188" algn="l"/>
                <a:tab pos="1398588" algn="l"/>
                <a:tab pos="2312988" algn="l"/>
                <a:tab pos="3227388" algn="l"/>
                <a:tab pos="4141788" algn="l"/>
                <a:tab pos="5056188" algn="l"/>
                <a:tab pos="5970588" algn="l"/>
                <a:tab pos="6884988" algn="l"/>
                <a:tab pos="7799388" algn="l"/>
                <a:tab pos="8713788" algn="l"/>
                <a:tab pos="9628188" algn="l"/>
                <a:tab pos="10542588" algn="l"/>
              </a:tabLst>
            </a:pPr>
            <a:r>
              <a:rPr lang="el-GR" altLang="en-US" sz="3600" b="1">
                <a:solidFill>
                  <a:srgbClr val="000000"/>
                </a:solidFill>
                <a:latin typeface="Times New Roman" pitchFamily="18" charset="0"/>
                <a:cs typeface="Times New Roman" pitchFamily="18" charset="0"/>
              </a:rPr>
              <a:t>Πλαίσιο:</a:t>
            </a:r>
            <a:r>
              <a:rPr lang="el-GR" altLang="en-US" sz="4000" b="1">
                <a:solidFill>
                  <a:srgbClr val="000000"/>
                </a:solidFill>
                <a:latin typeface="Times New Roman" pitchFamily="18" charset="0"/>
                <a:cs typeface="Times New Roman" pitchFamily="18" charset="0"/>
              </a:rPr>
              <a:t> </a:t>
            </a:r>
            <a:r>
              <a:rPr lang="el-GR" altLang="en-US" sz="3600" b="1">
                <a:solidFill>
                  <a:srgbClr val="000000"/>
                </a:solidFill>
                <a:latin typeface="Times New Roman" pitchFamily="18" charset="0"/>
                <a:cs typeface="Times New Roman" pitchFamily="18" charset="0"/>
              </a:rPr>
              <a:t>Στοιχεία των ΧΚ</a:t>
            </a:r>
          </a:p>
        </p:txBody>
      </p:sp>
      <p:sp>
        <p:nvSpPr>
          <p:cNvPr id="28674" name="Text Box 2"/>
          <p:cNvSpPr txBox="1">
            <a:spLocks noChangeArrowheads="1"/>
          </p:cNvSpPr>
          <p:nvPr/>
        </p:nvSpPr>
        <p:spPr bwMode="auto">
          <a:xfrm>
            <a:off x="684213" y="1412875"/>
            <a:ext cx="7772400" cy="4824413"/>
          </a:xfrm>
          <a:prstGeom prst="rect">
            <a:avLst/>
          </a:prstGeom>
          <a:noFill/>
          <a:ln w="9525" cap="flat">
            <a:noFill/>
            <a:round/>
            <a:headEnd/>
            <a:tailEnd/>
          </a:ln>
          <a:effectLst/>
        </p:spPr>
        <p:txBody>
          <a:bodyPr/>
          <a:lstStyle/>
          <a:p>
            <a:pPr lvl="1" indent="-284163" eaLnBrk="1" hangingPunct="1">
              <a:lnSpc>
                <a:spcPct val="90000"/>
              </a:lnSpc>
              <a:buSzPct val="100000"/>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en-GB" sz="2000" u="sng">
              <a:solidFill>
                <a:srgbClr val="000000"/>
              </a:solidFill>
              <a:latin typeface="Times New Roman" pitchFamily="16" charset="0"/>
              <a:ea typeface="+mn-ea"/>
              <a:cs typeface="Times New Roman" pitchFamily="16" charset="0"/>
            </a:endParaRPr>
          </a:p>
          <a:p>
            <a:pPr marL="342900" indent="-341313" algn="just" eaLnBrk="1" hangingPunct="1">
              <a:lnSpc>
                <a:spcPct val="90000"/>
              </a:lnSpc>
              <a:spcBef>
                <a:spcPts val="1500"/>
              </a:spcBef>
              <a:buSzPct val="100000"/>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l-GR" sz="2400">
                <a:solidFill>
                  <a:srgbClr val="000000"/>
                </a:solidFill>
                <a:latin typeface="Times New Roman" pitchFamily="16" charset="0"/>
                <a:ea typeface="+mn-ea"/>
                <a:cs typeface="Times New Roman" pitchFamily="16" charset="0"/>
              </a:rPr>
              <a:t>	Το Πλαίσιο ξεκάθαρα υιοθετεί μια προσέγγιση Ισολογισμού - δίνει προτεραιότητα στον ορισμό των στοιχείων του Ενεργητικού με τα έξοδα να είναι οτιδήποτε παραμένουσες χρεώσεις</a:t>
            </a:r>
          </a:p>
          <a:p>
            <a:pPr lvl="1" indent="-284163" eaLnBrk="1" hangingPunct="1">
              <a:lnSpc>
                <a:spcPct val="90000"/>
              </a:lnSpc>
              <a:spcBef>
                <a:spcPts val="600"/>
              </a:spcBef>
              <a:buSzPct val="100000"/>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800">
                <a:solidFill>
                  <a:srgbClr val="000000"/>
                </a:solidFill>
                <a:latin typeface="Times New Roman" pitchFamily="16" charset="0"/>
                <a:ea typeface="+mn-ea"/>
                <a:cs typeface="Times New Roman" pitchFamily="16" charset="0"/>
              </a:rPr>
              <a:t>			</a:t>
            </a:r>
            <a:r>
              <a:rPr lang="el-GR" sz="2400">
                <a:solidFill>
                  <a:srgbClr val="000000"/>
                </a:solidFill>
                <a:latin typeface="Times New Roman" pitchFamily="16" charset="0"/>
                <a:ea typeface="+mn-ea"/>
                <a:cs typeface="Times New Roman" pitchFamily="16" charset="0"/>
              </a:rPr>
              <a:t>Πληρωμές</a:t>
            </a:r>
            <a:r>
              <a:rPr lang="en-GB" sz="2400">
                <a:solidFill>
                  <a:srgbClr val="000000"/>
                </a:solidFill>
                <a:latin typeface="Times New Roman" pitchFamily="16" charset="0"/>
                <a:ea typeface="+mn-ea"/>
                <a:cs typeface="Times New Roman" pitchFamily="16" charset="0"/>
              </a:rPr>
              <a:t> </a:t>
            </a:r>
          </a:p>
          <a:p>
            <a:pPr lvl="1" indent="-284163" eaLnBrk="1" hangingPunct="1">
              <a:lnSpc>
                <a:spcPct val="90000"/>
              </a:lnSpc>
              <a:spcBef>
                <a:spcPts val="600"/>
              </a:spcBef>
              <a:buSzPct val="100000"/>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2400">
                <a:solidFill>
                  <a:srgbClr val="000000"/>
                </a:solidFill>
                <a:latin typeface="Times New Roman" pitchFamily="16" charset="0"/>
                <a:ea typeface="+mn-ea"/>
                <a:cs typeface="Times New Roman" pitchFamily="16" charset="0"/>
              </a:rPr>
              <a:t/>
            </a:r>
            <a:br>
              <a:rPr lang="en-US" sz="2400">
                <a:solidFill>
                  <a:srgbClr val="000000"/>
                </a:solidFill>
                <a:latin typeface="Times New Roman" pitchFamily="16" charset="0"/>
                <a:ea typeface="+mn-ea"/>
                <a:cs typeface="Times New Roman" pitchFamily="16" charset="0"/>
              </a:rPr>
            </a:br>
            <a:r>
              <a:rPr lang="el-GR" sz="2400">
                <a:solidFill>
                  <a:srgbClr val="000000"/>
                </a:solidFill>
                <a:latin typeface="Times New Roman" pitchFamily="16" charset="0"/>
                <a:ea typeface="+mn-ea"/>
                <a:cs typeface="Times New Roman" pitchFamily="16" charset="0"/>
              </a:rPr>
              <a:t>Στοιχεία Ενεργ.</a:t>
            </a:r>
            <a:r>
              <a:rPr lang="en-GB" sz="2400">
                <a:solidFill>
                  <a:srgbClr val="000000"/>
                </a:solidFill>
                <a:latin typeface="Times New Roman" pitchFamily="16" charset="0"/>
                <a:ea typeface="+mn-ea"/>
                <a:cs typeface="Times New Roman" pitchFamily="16" charset="0"/>
              </a:rPr>
              <a:t>	    	</a:t>
            </a:r>
            <a:r>
              <a:rPr lang="el-GR" sz="2400">
                <a:solidFill>
                  <a:srgbClr val="000000"/>
                </a:solidFill>
                <a:latin typeface="Times New Roman" pitchFamily="16" charset="0"/>
                <a:ea typeface="+mn-ea"/>
                <a:cs typeface="Times New Roman" pitchFamily="16" charset="0"/>
              </a:rPr>
              <a:t>Έξοδα</a:t>
            </a:r>
          </a:p>
          <a:p>
            <a:pPr marL="741363" lvl="1" indent="-282575" eaLnBrk="1" hangingPunct="1">
              <a:lnSpc>
                <a:spcPct val="90000"/>
              </a:lnSpc>
              <a:spcBef>
                <a:spcPts val="1500"/>
              </a:spcBef>
              <a:buClr>
                <a:srgbClr val="000000"/>
              </a:buClr>
              <a:buSzPct val="100000"/>
              <a:buFont typeface="Arial" charset="0"/>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en-US" sz="2400">
              <a:solidFill>
                <a:srgbClr val="000000"/>
              </a:solidFill>
              <a:latin typeface="Times New Roman" pitchFamily="16" charset="0"/>
              <a:ea typeface="+mn-ea"/>
              <a:cs typeface="Times New Roman" pitchFamily="16" charset="0"/>
            </a:endParaRPr>
          </a:p>
        </p:txBody>
      </p:sp>
      <p:sp>
        <p:nvSpPr>
          <p:cNvPr id="68612" name="Text Box 3"/>
          <p:cNvSpPr txBox="1">
            <a:spLocks noChangeArrowheads="1"/>
          </p:cNvSpPr>
          <p:nvPr/>
        </p:nvSpPr>
        <p:spPr bwMode="auto">
          <a:xfrm>
            <a:off x="70104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EAE5DC8-F045-4E08-A127-22DE9D141A85}" type="slidenum">
              <a:rPr lang="en-GB" altLang="en-US" sz="1200">
                <a:solidFill>
                  <a:srgbClr val="898989"/>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25</a:t>
            </a:fld>
            <a:endParaRPr lang="en-GB" altLang="en-US" sz="1200">
              <a:solidFill>
                <a:srgbClr val="898989"/>
              </a:solidFill>
              <a:latin typeface="Times New Roman" pitchFamily="18" charset="0"/>
              <a:cs typeface="Times New Roman" pitchFamily="18" charset="0"/>
            </a:endParaRPr>
          </a:p>
        </p:txBody>
      </p:sp>
      <p:sp>
        <p:nvSpPr>
          <p:cNvPr id="68613" name="Line 4"/>
          <p:cNvSpPr>
            <a:spLocks noChangeShapeType="1"/>
          </p:cNvSpPr>
          <p:nvPr/>
        </p:nvSpPr>
        <p:spPr bwMode="auto">
          <a:xfrm flipH="1">
            <a:off x="2338388" y="3716338"/>
            <a:ext cx="795337" cy="433387"/>
          </a:xfrm>
          <a:prstGeom prst="line">
            <a:avLst/>
          </a:prstGeom>
          <a:noFill/>
          <a:ln w="9360" cap="sq">
            <a:solidFill>
              <a:srgbClr val="000000"/>
            </a:solidFill>
            <a:miter lim="800000"/>
            <a:headEnd/>
            <a:tailEnd/>
          </a:ln>
        </p:spPr>
        <p:txBody>
          <a:bodyPr/>
          <a:lstStyle/>
          <a:p>
            <a:endParaRPr lang="el-GR"/>
          </a:p>
        </p:txBody>
      </p:sp>
      <p:sp>
        <p:nvSpPr>
          <p:cNvPr id="68614" name="Line 5"/>
          <p:cNvSpPr>
            <a:spLocks noChangeShapeType="1"/>
          </p:cNvSpPr>
          <p:nvPr/>
        </p:nvSpPr>
        <p:spPr bwMode="auto">
          <a:xfrm>
            <a:off x="3419475" y="3716338"/>
            <a:ext cx="1357313" cy="428625"/>
          </a:xfrm>
          <a:prstGeom prst="line">
            <a:avLst/>
          </a:prstGeom>
          <a:noFill/>
          <a:ln w="9360" cap="sq">
            <a:solidFill>
              <a:srgbClr val="000000"/>
            </a:solidFill>
            <a:miter lim="800000"/>
            <a:headEnd/>
            <a:tailEnd/>
          </a:ln>
        </p:spPr>
        <p:txBody>
          <a:bodyPr/>
          <a:lstStyle/>
          <a:p>
            <a:endParaRPr lang="el-G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Text Box 1"/>
          <p:cNvSpPr txBox="1">
            <a:spLocks noChangeArrowheads="1"/>
          </p:cNvSpPr>
          <p:nvPr/>
        </p:nvSpPr>
        <p:spPr bwMode="auto">
          <a:xfrm>
            <a:off x="685800" y="549275"/>
            <a:ext cx="7772400" cy="935038"/>
          </a:xfrm>
          <a:prstGeom prst="rect">
            <a:avLst/>
          </a:prstGeom>
          <a:noFill/>
          <a:ln w="9525">
            <a:noFill/>
            <a:round/>
            <a:headEnd/>
            <a:tailEnd/>
          </a:ln>
        </p:spPr>
        <p:txBody>
          <a:bodyPr anchor="ctr"/>
          <a:lstStyle/>
          <a:p>
            <a:pPr marL="484188" algn="ctr" eaLnBrk="1" hangingPunct="1">
              <a:buSzPct val="100000"/>
              <a:tabLst>
                <a:tab pos="484188" algn="l"/>
                <a:tab pos="1398588" algn="l"/>
                <a:tab pos="2312988" algn="l"/>
                <a:tab pos="3227388" algn="l"/>
                <a:tab pos="4141788" algn="l"/>
                <a:tab pos="5056188" algn="l"/>
                <a:tab pos="5970588" algn="l"/>
                <a:tab pos="6884988" algn="l"/>
                <a:tab pos="7799388" algn="l"/>
                <a:tab pos="8713788" algn="l"/>
                <a:tab pos="9628188" algn="l"/>
                <a:tab pos="10542588" algn="l"/>
              </a:tabLst>
            </a:pPr>
            <a:r>
              <a:rPr lang="el-GR" altLang="en-US" sz="3200" b="1">
                <a:solidFill>
                  <a:srgbClr val="000000"/>
                </a:solidFill>
                <a:latin typeface="Times New Roman" pitchFamily="18" charset="0"/>
                <a:cs typeface="Times New Roman" pitchFamily="18" charset="0"/>
              </a:rPr>
              <a:t>Ιεραρχία των Αποφάσεων</a:t>
            </a:r>
          </a:p>
        </p:txBody>
      </p:sp>
      <p:sp>
        <p:nvSpPr>
          <p:cNvPr id="29698" name="Text Box 2"/>
          <p:cNvSpPr txBox="1">
            <a:spLocks noChangeArrowheads="1"/>
          </p:cNvSpPr>
          <p:nvPr/>
        </p:nvSpPr>
        <p:spPr bwMode="auto">
          <a:xfrm>
            <a:off x="685800" y="1557338"/>
            <a:ext cx="7772400" cy="4538662"/>
          </a:xfrm>
          <a:prstGeom prst="rect">
            <a:avLst/>
          </a:prstGeom>
          <a:noFill/>
          <a:ln w="9525" cap="flat">
            <a:noFill/>
            <a:round/>
            <a:headEnd/>
            <a:tailEnd/>
          </a:ln>
          <a:effectLst/>
        </p:spPr>
        <p:txBody>
          <a:bodyPr/>
          <a:lstStyle/>
          <a:p>
            <a:pPr marL="446088" indent="-382588" eaLnBrk="1" hangingPunct="1">
              <a:lnSpc>
                <a:spcPct val="90000"/>
              </a:lnSpc>
              <a:spcBef>
                <a:spcPts val="650"/>
              </a:spcBef>
              <a:buClr>
                <a:srgbClr val="000000"/>
              </a:buClr>
              <a:buSzPct val="100000"/>
              <a:buFont typeface="Wingdings 2" pitchFamily="16" charset="2"/>
              <a:buChar char=""/>
              <a:tabLst>
                <a:tab pos="1016000" algn="l"/>
                <a:tab pos="1930400" algn="l"/>
                <a:tab pos="2844800" algn="l"/>
                <a:tab pos="3759200" algn="l"/>
                <a:tab pos="4673600" algn="l"/>
                <a:tab pos="5588000" algn="l"/>
                <a:tab pos="6502400" algn="l"/>
                <a:tab pos="7416800" algn="l"/>
                <a:tab pos="8331200" algn="l"/>
                <a:tab pos="9245600" algn="l"/>
                <a:tab pos="10160000" algn="l"/>
              </a:tabLst>
              <a:defRPr/>
            </a:pPr>
            <a:r>
              <a:rPr lang="el-GR" sz="2600" u="sng">
                <a:solidFill>
                  <a:srgbClr val="000000"/>
                </a:solidFill>
                <a:latin typeface="Times New Roman" pitchFamily="16" charset="0"/>
                <a:ea typeface="+mn-ea"/>
                <a:cs typeface="Times New Roman" pitchFamily="16" charset="0"/>
              </a:rPr>
              <a:t>Ορισμός</a:t>
            </a:r>
            <a:r>
              <a:rPr lang="en-GB" sz="2600" u="sng">
                <a:solidFill>
                  <a:srgbClr val="000000"/>
                </a:solidFill>
                <a:latin typeface="Times New Roman" pitchFamily="16" charset="0"/>
                <a:ea typeface="+mn-ea"/>
                <a:cs typeface="Times New Roman" pitchFamily="16" charset="0"/>
              </a:rPr>
              <a:t>, </a:t>
            </a:r>
            <a:r>
              <a:rPr lang="el-GR" sz="2600" u="sng">
                <a:solidFill>
                  <a:srgbClr val="000000"/>
                </a:solidFill>
                <a:latin typeface="Times New Roman" pitchFamily="16" charset="0"/>
                <a:ea typeface="+mn-ea"/>
                <a:cs typeface="Times New Roman" pitchFamily="16" charset="0"/>
              </a:rPr>
              <a:t>αναγνώριση και μέτρηση</a:t>
            </a:r>
          </a:p>
          <a:p>
            <a:pPr marL="447675" indent="-381000" eaLnBrk="1" hangingPunct="1">
              <a:lnSpc>
                <a:spcPct val="150000"/>
              </a:lnSpc>
              <a:spcBef>
                <a:spcPts val="975"/>
              </a:spcBef>
              <a:buSzPct val="100000"/>
              <a:tabLst>
                <a:tab pos="1016000" algn="l"/>
                <a:tab pos="1930400" algn="l"/>
                <a:tab pos="2844800" algn="l"/>
                <a:tab pos="3759200" algn="l"/>
                <a:tab pos="4673600" algn="l"/>
                <a:tab pos="5588000" algn="l"/>
                <a:tab pos="6502400" algn="l"/>
                <a:tab pos="7416800" algn="l"/>
                <a:tab pos="8331200" algn="l"/>
                <a:tab pos="9245600" algn="l"/>
                <a:tab pos="10160000" algn="l"/>
              </a:tabLst>
              <a:defRPr/>
            </a:pPr>
            <a:r>
              <a:rPr lang="en-GB" sz="2600">
                <a:solidFill>
                  <a:srgbClr val="000000"/>
                </a:solidFill>
                <a:latin typeface="Times New Roman" pitchFamily="16" charset="0"/>
                <a:ea typeface="+mn-ea"/>
                <a:cs typeface="Times New Roman" pitchFamily="16" charset="0"/>
              </a:rPr>
              <a:t>	</a:t>
            </a:r>
            <a:r>
              <a:rPr lang="el-GR" sz="2600">
                <a:solidFill>
                  <a:srgbClr val="000000"/>
                </a:solidFill>
                <a:latin typeface="Times New Roman" pitchFamily="16" charset="0"/>
                <a:ea typeface="+mn-ea"/>
                <a:cs typeface="Times New Roman" pitchFamily="16" charset="0"/>
              </a:rPr>
              <a:t>Ε</a:t>
            </a:r>
            <a:r>
              <a:rPr lang="en-GB" sz="2600">
                <a:solidFill>
                  <a:srgbClr val="000000"/>
                </a:solidFill>
                <a:latin typeface="Times New Roman" pitchFamily="16" charset="0"/>
                <a:ea typeface="+mn-ea"/>
                <a:cs typeface="Times New Roman" pitchFamily="16" charset="0"/>
              </a:rPr>
              <a:t>1: </a:t>
            </a:r>
            <a:r>
              <a:rPr lang="el-GR" sz="2600">
                <a:solidFill>
                  <a:srgbClr val="000000"/>
                </a:solidFill>
                <a:latin typeface="Times New Roman" pitchFamily="16" charset="0"/>
                <a:ea typeface="+mn-ea"/>
                <a:cs typeface="Times New Roman" pitchFamily="16" charset="0"/>
              </a:rPr>
              <a:t>Είναι Στοιχείο του Ενεργητικού /ή Παθητικού</a:t>
            </a:r>
            <a:r>
              <a:rPr lang="en-US" sz="2600">
                <a:solidFill>
                  <a:srgbClr val="000000"/>
                </a:solidFill>
                <a:latin typeface="Times New Roman" pitchFamily="16" charset="0"/>
                <a:ea typeface="+mn-ea"/>
                <a:cs typeface="Times New Roman" pitchFamily="16" charset="0"/>
              </a:rPr>
              <a:t>;</a:t>
            </a:r>
          </a:p>
          <a:p>
            <a:pPr marL="447675" indent="-381000" eaLnBrk="1" hangingPunct="1">
              <a:lnSpc>
                <a:spcPct val="150000"/>
              </a:lnSpc>
              <a:spcBef>
                <a:spcPts val="650"/>
              </a:spcBef>
              <a:buSzPct val="100000"/>
              <a:tabLst>
                <a:tab pos="1016000" algn="l"/>
                <a:tab pos="1930400" algn="l"/>
                <a:tab pos="2844800" algn="l"/>
                <a:tab pos="3759200" algn="l"/>
                <a:tab pos="4673600" algn="l"/>
                <a:tab pos="5588000" algn="l"/>
                <a:tab pos="6502400" algn="l"/>
                <a:tab pos="7416800" algn="l"/>
                <a:tab pos="8331200" algn="l"/>
                <a:tab pos="9245600" algn="l"/>
                <a:tab pos="10160000" algn="l"/>
              </a:tabLst>
              <a:defRPr/>
            </a:pPr>
            <a:r>
              <a:rPr lang="en-GB" sz="2600">
                <a:solidFill>
                  <a:srgbClr val="000000"/>
                </a:solidFill>
                <a:latin typeface="Times New Roman" pitchFamily="16" charset="0"/>
                <a:ea typeface="+mn-ea"/>
                <a:cs typeface="Times New Roman" pitchFamily="16" charset="0"/>
              </a:rPr>
              <a:t>	</a:t>
            </a:r>
            <a:r>
              <a:rPr lang="el-GR" sz="2600">
                <a:solidFill>
                  <a:srgbClr val="000000"/>
                </a:solidFill>
                <a:latin typeface="Times New Roman" pitchFamily="16" charset="0"/>
                <a:ea typeface="+mn-ea"/>
                <a:cs typeface="Times New Roman" pitchFamily="16" charset="0"/>
              </a:rPr>
              <a:t>Ε</a:t>
            </a:r>
            <a:r>
              <a:rPr lang="en-GB" sz="2600">
                <a:solidFill>
                  <a:srgbClr val="000000"/>
                </a:solidFill>
                <a:latin typeface="Times New Roman" pitchFamily="16" charset="0"/>
                <a:ea typeface="+mn-ea"/>
                <a:cs typeface="Times New Roman" pitchFamily="16" charset="0"/>
              </a:rPr>
              <a:t>2: </a:t>
            </a:r>
            <a:r>
              <a:rPr lang="el-GR" sz="2600">
                <a:solidFill>
                  <a:srgbClr val="000000"/>
                </a:solidFill>
                <a:latin typeface="Times New Roman" pitchFamily="16" charset="0"/>
                <a:ea typeface="+mn-ea"/>
                <a:cs typeface="Times New Roman" pitchFamily="16" charset="0"/>
              </a:rPr>
              <a:t>Πώς θα πρέπει να αναγνωρισθούν</a:t>
            </a:r>
            <a:r>
              <a:rPr lang="en-US" sz="2600">
                <a:solidFill>
                  <a:srgbClr val="000000"/>
                </a:solidFill>
                <a:latin typeface="Times New Roman" pitchFamily="16" charset="0"/>
                <a:ea typeface="+mn-ea"/>
                <a:cs typeface="Times New Roman" pitchFamily="16" charset="0"/>
              </a:rPr>
              <a:t>;</a:t>
            </a:r>
          </a:p>
          <a:p>
            <a:pPr marL="447675" indent="-381000" eaLnBrk="1" hangingPunct="1">
              <a:lnSpc>
                <a:spcPct val="150000"/>
              </a:lnSpc>
              <a:spcBef>
                <a:spcPts val="650"/>
              </a:spcBef>
              <a:buSzPct val="100000"/>
              <a:tabLst>
                <a:tab pos="1016000" algn="l"/>
                <a:tab pos="1930400" algn="l"/>
                <a:tab pos="2844800" algn="l"/>
                <a:tab pos="3759200" algn="l"/>
                <a:tab pos="4673600" algn="l"/>
                <a:tab pos="5588000" algn="l"/>
                <a:tab pos="6502400" algn="l"/>
                <a:tab pos="7416800" algn="l"/>
                <a:tab pos="8331200" algn="l"/>
                <a:tab pos="9245600" algn="l"/>
                <a:tab pos="10160000" algn="l"/>
              </a:tabLst>
              <a:defRPr/>
            </a:pPr>
            <a:r>
              <a:rPr lang="en-GB" sz="2600">
                <a:solidFill>
                  <a:srgbClr val="000000"/>
                </a:solidFill>
                <a:latin typeface="Times New Roman" pitchFamily="16" charset="0"/>
                <a:ea typeface="+mn-ea"/>
                <a:cs typeface="Times New Roman" pitchFamily="16" charset="0"/>
              </a:rPr>
              <a:t>	E3: </a:t>
            </a:r>
            <a:r>
              <a:rPr lang="el-GR" sz="2600">
                <a:solidFill>
                  <a:srgbClr val="000000"/>
                </a:solidFill>
                <a:latin typeface="Times New Roman" pitchFamily="16" charset="0"/>
                <a:ea typeface="+mn-ea"/>
                <a:cs typeface="Times New Roman" pitchFamily="16" charset="0"/>
              </a:rPr>
              <a:t>Πώς θα πρέπει να μετρηθούν</a:t>
            </a:r>
            <a:r>
              <a:rPr lang="en-US" sz="2600">
                <a:solidFill>
                  <a:srgbClr val="000000"/>
                </a:solidFill>
                <a:latin typeface="Times New Roman" pitchFamily="16" charset="0"/>
                <a:ea typeface="+mn-ea"/>
                <a:cs typeface="Times New Roman" pitchFamily="16" charset="0"/>
              </a:rPr>
              <a:t>;</a:t>
            </a:r>
          </a:p>
          <a:p>
            <a:pPr marL="447675" indent="-381000" eaLnBrk="1" hangingPunct="1">
              <a:lnSpc>
                <a:spcPct val="90000"/>
              </a:lnSpc>
              <a:spcBef>
                <a:spcPts val="650"/>
              </a:spcBef>
              <a:buSzPct val="100000"/>
              <a:tabLst>
                <a:tab pos="1016000" algn="l"/>
                <a:tab pos="1930400" algn="l"/>
                <a:tab pos="2844800" algn="l"/>
                <a:tab pos="3759200" algn="l"/>
                <a:tab pos="4673600" algn="l"/>
                <a:tab pos="5588000" algn="l"/>
                <a:tab pos="6502400" algn="l"/>
                <a:tab pos="7416800" algn="l"/>
                <a:tab pos="8331200" algn="l"/>
                <a:tab pos="9245600" algn="l"/>
                <a:tab pos="10160000" algn="l"/>
              </a:tabLst>
              <a:defRPr/>
            </a:pPr>
            <a:endParaRPr lang="en-GB" sz="2600">
              <a:solidFill>
                <a:srgbClr val="000000"/>
              </a:solidFill>
              <a:latin typeface="Times New Roman" pitchFamily="16" charset="0"/>
              <a:ea typeface="+mn-ea"/>
              <a:cs typeface="Times New Roman" pitchFamily="16" charset="0"/>
            </a:endParaRPr>
          </a:p>
        </p:txBody>
      </p:sp>
      <p:sp>
        <p:nvSpPr>
          <p:cNvPr id="70660" name="Text Box 3"/>
          <p:cNvSpPr txBox="1">
            <a:spLocks noChangeArrowheads="1"/>
          </p:cNvSpPr>
          <p:nvPr/>
        </p:nvSpPr>
        <p:spPr bwMode="auto">
          <a:xfrm>
            <a:off x="70104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94612200-2BD2-4AC2-A4FD-BE7382FEE692}" type="slidenum">
              <a:rPr lang="en-GB" altLang="en-US" sz="1200">
                <a:solidFill>
                  <a:srgbClr val="898989"/>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26</a:t>
            </a:fld>
            <a:endParaRPr lang="en-GB" altLang="en-US" sz="1200">
              <a:solidFill>
                <a:srgbClr val="898989"/>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30721" name="Text Box 1"/>
          <p:cNvSpPr txBox="1">
            <a:spLocks noChangeArrowheads="1"/>
          </p:cNvSpPr>
          <p:nvPr/>
        </p:nvSpPr>
        <p:spPr bwMode="auto">
          <a:xfrm>
            <a:off x="250825" y="981075"/>
            <a:ext cx="8642350" cy="5338763"/>
          </a:xfrm>
          <a:prstGeom prst="rect">
            <a:avLst/>
          </a:prstGeom>
          <a:noFill/>
          <a:ln w="9525" cap="flat">
            <a:noFill/>
            <a:round/>
            <a:headEnd/>
            <a:tailEnd/>
          </a:ln>
          <a:effectLst/>
        </p:spPr>
        <p:txBody>
          <a:bodyPr/>
          <a:lstStyle/>
          <a:p>
            <a:pPr marL="341313" indent="-341313" algn="just" eaLnBrk="1" hangingPunct="1">
              <a:spcBef>
                <a:spcPts val="6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000" b="1" dirty="0">
                <a:solidFill>
                  <a:srgbClr val="000000"/>
                </a:solidFill>
                <a:latin typeface="Times New Roman" pitchFamily="16" charset="0"/>
                <a:ea typeface="+mn-ea"/>
                <a:cs typeface="Times New Roman" pitchFamily="16" charset="0"/>
              </a:rPr>
              <a:t>Η επιμέτρηση (αποτίμηση) </a:t>
            </a:r>
            <a:r>
              <a:rPr lang="el-GR" sz="2000" dirty="0">
                <a:solidFill>
                  <a:srgbClr val="000000"/>
                </a:solidFill>
                <a:latin typeface="Times New Roman" pitchFamily="16" charset="0"/>
                <a:ea typeface="+mn-ea"/>
                <a:cs typeface="Times New Roman" pitchFamily="16" charset="0"/>
              </a:rPr>
              <a:t>είναι η διαδικασία καθορισμού του ποσού των στοιχείων που θα πρέπει να αναφέρονται στον Ισολογισμό και στα Αποτελέσματα</a:t>
            </a:r>
            <a:r>
              <a:rPr lang="en-US" sz="2000" dirty="0">
                <a:solidFill>
                  <a:srgbClr val="000000"/>
                </a:solidFill>
                <a:latin typeface="Times New Roman" pitchFamily="16" charset="0"/>
                <a:ea typeface="+mn-ea"/>
                <a:cs typeface="Times New Roman" pitchFamily="16" charset="0"/>
              </a:rPr>
              <a:t>.</a:t>
            </a:r>
          </a:p>
          <a:p>
            <a:pPr marL="341313" indent="-341313" eaLnBrk="1" hangingPunct="1">
              <a:spcBef>
                <a:spcPts val="6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000" dirty="0">
                <a:solidFill>
                  <a:srgbClr val="000000"/>
                </a:solidFill>
                <a:latin typeface="Times New Roman" pitchFamily="16" charset="0"/>
                <a:ea typeface="+mn-ea"/>
                <a:cs typeface="Times New Roman" pitchFamily="16" charset="0"/>
              </a:rPr>
              <a:t>4 </a:t>
            </a:r>
            <a:r>
              <a:rPr lang="el-GR" sz="2000" dirty="0">
                <a:solidFill>
                  <a:srgbClr val="000000"/>
                </a:solidFill>
                <a:latin typeface="Times New Roman" pitchFamily="16" charset="0"/>
                <a:ea typeface="+mn-ea"/>
                <a:cs typeface="Times New Roman" pitchFamily="16" charset="0"/>
              </a:rPr>
              <a:t>διαφορετικές βάσεις επιμέτρησης </a:t>
            </a:r>
            <a:r>
              <a:rPr lang="en-US" sz="2000" dirty="0">
                <a:solidFill>
                  <a:srgbClr val="000000"/>
                </a:solidFill>
                <a:latin typeface="Times New Roman" pitchFamily="16" charset="0"/>
                <a:ea typeface="+mn-ea"/>
                <a:cs typeface="Times New Roman" pitchFamily="16" charset="0"/>
              </a:rPr>
              <a:t>:</a:t>
            </a:r>
          </a:p>
          <a:p>
            <a:pPr marL="741363" lvl="1" indent="-284163" algn="just" eaLnBrk="1" hangingPunct="1">
              <a:spcBef>
                <a:spcPts val="6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000" b="1" dirty="0">
                <a:solidFill>
                  <a:srgbClr val="000000"/>
                </a:solidFill>
                <a:latin typeface="Times New Roman" pitchFamily="16" charset="0"/>
                <a:ea typeface="+mn-ea"/>
                <a:cs typeface="Times New Roman" pitchFamily="16" charset="0"/>
              </a:rPr>
              <a:t>Ιστορικό Κόστος</a:t>
            </a:r>
          </a:p>
          <a:p>
            <a:pPr marL="741363" lvl="1" indent="-284163" algn="just" eaLnBrk="1" hangingPunct="1">
              <a:spcBef>
                <a:spcPts val="6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000" b="1" dirty="0">
                <a:solidFill>
                  <a:srgbClr val="000000"/>
                </a:solidFill>
                <a:latin typeface="Times New Roman" pitchFamily="16" charset="0"/>
                <a:ea typeface="+mn-ea"/>
                <a:cs typeface="Times New Roman" pitchFamily="16" charset="0"/>
              </a:rPr>
              <a:t>Τρέχον Κόστος</a:t>
            </a:r>
          </a:p>
          <a:p>
            <a:pPr marL="741363" lvl="1" indent="-284163" algn="just" eaLnBrk="1" hangingPunct="1">
              <a:spcBef>
                <a:spcPts val="6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000" b="1" dirty="0">
                <a:solidFill>
                  <a:srgbClr val="000000"/>
                </a:solidFill>
                <a:latin typeface="Times New Roman" pitchFamily="16" charset="0"/>
                <a:ea typeface="+mn-ea"/>
                <a:cs typeface="Times New Roman" pitchFamily="16" charset="0"/>
              </a:rPr>
              <a:t>Ρευστοποιήσιμη αξία</a:t>
            </a:r>
          </a:p>
          <a:p>
            <a:pPr marL="1141413" lvl="2" indent="-284163" algn="just" eaLnBrk="1" hangingPunct="1">
              <a:spcBef>
                <a:spcPts val="6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000" dirty="0">
                <a:solidFill>
                  <a:schemeClr val="tx1"/>
                </a:solidFill>
                <a:latin typeface="Times New Roman" pitchFamily="16" charset="0"/>
                <a:cs typeface="Times New Roman" pitchFamily="16" charset="0"/>
              </a:rPr>
              <a:t>Στα νεότερα πρότυπα και στο νεότερο Εννοιολογικό πλαίσιο δίνεται περισσότερη έμφαση στην έννοια </a:t>
            </a:r>
            <a:r>
              <a:rPr lang="en-US" sz="2000" dirty="0">
                <a:solidFill>
                  <a:schemeClr val="tx1"/>
                </a:solidFill>
                <a:latin typeface="Times New Roman" pitchFamily="16" charset="0"/>
                <a:cs typeface="Times New Roman" pitchFamily="16" charset="0"/>
              </a:rPr>
              <a:t>“</a:t>
            </a:r>
            <a:r>
              <a:rPr lang="el-GR" sz="2000" dirty="0">
                <a:solidFill>
                  <a:schemeClr val="tx1"/>
                </a:solidFill>
                <a:latin typeface="Times New Roman" pitchFamily="16" charset="0"/>
                <a:cs typeface="Times New Roman" pitchFamily="16" charset="0"/>
              </a:rPr>
              <a:t>εύλογη αξία</a:t>
            </a:r>
            <a:r>
              <a:rPr lang="en-US" sz="2000" dirty="0">
                <a:solidFill>
                  <a:schemeClr val="tx1"/>
                </a:solidFill>
                <a:latin typeface="Times New Roman" pitchFamily="16" charset="0"/>
                <a:cs typeface="Times New Roman" pitchFamily="16" charset="0"/>
              </a:rPr>
              <a:t>”</a:t>
            </a:r>
            <a:r>
              <a:rPr lang="el-GR" sz="2000" dirty="0">
                <a:solidFill>
                  <a:schemeClr val="tx1"/>
                </a:solidFill>
                <a:latin typeface="Times New Roman" pitchFamily="16" charset="0"/>
                <a:cs typeface="Times New Roman" pitchFamily="16" charset="0"/>
              </a:rPr>
              <a:t> </a:t>
            </a:r>
            <a:r>
              <a:rPr lang="en-US" sz="2000" dirty="0">
                <a:solidFill>
                  <a:schemeClr val="tx1"/>
                </a:solidFill>
                <a:latin typeface="Times New Roman" pitchFamily="16" charset="0"/>
                <a:cs typeface="Times New Roman" pitchFamily="16" charset="0"/>
              </a:rPr>
              <a:t>(</a:t>
            </a:r>
            <a:r>
              <a:rPr lang="el-GR" sz="2000" dirty="0">
                <a:solidFill>
                  <a:schemeClr val="tx1"/>
                </a:solidFill>
                <a:latin typeface="Times New Roman" pitchFamily="16" charset="0"/>
                <a:cs typeface="Times New Roman" pitchFamily="16" charset="0"/>
              </a:rPr>
              <a:t>«</a:t>
            </a:r>
            <a:r>
              <a:rPr lang="en-US" sz="2000" dirty="0">
                <a:solidFill>
                  <a:schemeClr val="tx1"/>
                </a:solidFill>
                <a:latin typeface="Times New Roman" pitchFamily="16" charset="0"/>
                <a:cs typeface="Times New Roman" pitchFamily="16" charset="0"/>
              </a:rPr>
              <a:t>fair value</a:t>
            </a:r>
            <a:r>
              <a:rPr lang="el-GR" sz="2000" dirty="0">
                <a:solidFill>
                  <a:schemeClr val="tx1"/>
                </a:solidFill>
                <a:latin typeface="Times New Roman" pitchFamily="16" charset="0"/>
                <a:cs typeface="Times New Roman" pitchFamily="16" charset="0"/>
              </a:rPr>
              <a:t>»</a:t>
            </a:r>
            <a:r>
              <a:rPr lang="en-US" sz="2000" dirty="0">
                <a:solidFill>
                  <a:schemeClr val="tx1"/>
                </a:solidFill>
                <a:latin typeface="Times New Roman" pitchFamily="16" charset="0"/>
                <a:cs typeface="Times New Roman" pitchFamily="16" charset="0"/>
              </a:rPr>
              <a:t>)</a:t>
            </a:r>
            <a:r>
              <a:rPr lang="el-GR" sz="2000" b="1" dirty="0">
                <a:solidFill>
                  <a:schemeClr val="tx1"/>
                </a:solidFill>
                <a:latin typeface="Times New Roman" pitchFamily="16" charset="0"/>
                <a:cs typeface="Times New Roman" pitchFamily="16" charset="0"/>
              </a:rPr>
              <a:t> </a:t>
            </a:r>
            <a:r>
              <a:rPr lang="el-GR" sz="2000" dirty="0">
                <a:solidFill>
                  <a:schemeClr val="tx1"/>
                </a:solidFill>
                <a:latin typeface="Times New Roman" pitchFamily="16" charset="0"/>
                <a:cs typeface="Times New Roman" pitchFamily="16" charset="0"/>
              </a:rPr>
              <a:t>αντί για «</a:t>
            </a:r>
            <a:r>
              <a:rPr lang="el-GR" sz="2000" b="1" dirty="0">
                <a:solidFill>
                  <a:schemeClr val="tx1"/>
                </a:solidFill>
                <a:latin typeface="Times New Roman" pitchFamily="16" charset="0"/>
                <a:cs typeface="Times New Roman" pitchFamily="16" charset="0"/>
              </a:rPr>
              <a:t>ρευστοποιήσιμη αξία</a:t>
            </a:r>
            <a:r>
              <a:rPr lang="el-GR" sz="2000" dirty="0">
                <a:solidFill>
                  <a:schemeClr val="tx1"/>
                </a:solidFill>
                <a:latin typeface="Times New Roman" pitchFamily="16" charset="0"/>
                <a:cs typeface="Times New Roman" pitchFamily="16" charset="0"/>
              </a:rPr>
              <a:t>».</a:t>
            </a:r>
          </a:p>
          <a:p>
            <a:pPr marL="741363" lvl="1" indent="-284163" algn="just" eaLnBrk="1" hangingPunct="1">
              <a:spcBef>
                <a:spcPts val="6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000" b="1" dirty="0" err="1">
                <a:solidFill>
                  <a:srgbClr val="000000"/>
                </a:solidFill>
                <a:latin typeface="Times New Roman" pitchFamily="16" charset="0"/>
                <a:ea typeface="+mn-ea"/>
                <a:cs typeface="Times New Roman" pitchFamily="16" charset="0"/>
              </a:rPr>
              <a:t>Προεξοφλημένη</a:t>
            </a:r>
            <a:r>
              <a:rPr lang="el-GR" sz="2000" b="1" dirty="0">
                <a:solidFill>
                  <a:srgbClr val="000000"/>
                </a:solidFill>
                <a:latin typeface="Times New Roman" pitchFamily="16" charset="0"/>
                <a:ea typeface="+mn-ea"/>
                <a:cs typeface="Times New Roman" pitchFamily="16" charset="0"/>
              </a:rPr>
              <a:t> (παρούσα) αξία</a:t>
            </a:r>
          </a:p>
          <a:p>
            <a:pPr marL="1141413" lvl="2" indent="-284163" algn="just" eaLnBrk="1" hangingPunct="1">
              <a:spcBef>
                <a:spcPts val="6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000" dirty="0">
                <a:solidFill>
                  <a:schemeClr val="tx1"/>
                </a:solidFill>
                <a:latin typeface="Times New Roman" pitchFamily="16" charset="0"/>
                <a:cs typeface="Times New Roman" pitchFamily="16" charset="0"/>
              </a:rPr>
              <a:t>Στα νεότερα πρότυπα και στο νεότερο Εννοιολογικό πλαίσιο δίνεται περισσότερη έμφαση στην έννοια </a:t>
            </a:r>
            <a:r>
              <a:rPr lang="en-US" sz="2000" dirty="0">
                <a:solidFill>
                  <a:schemeClr val="tx1"/>
                </a:solidFill>
                <a:latin typeface="Times New Roman" pitchFamily="16" charset="0"/>
                <a:cs typeface="Times New Roman" pitchFamily="16" charset="0"/>
              </a:rPr>
              <a:t>“</a:t>
            </a:r>
            <a:r>
              <a:rPr lang="el-GR" sz="2000" dirty="0">
                <a:solidFill>
                  <a:schemeClr val="tx1"/>
                </a:solidFill>
                <a:latin typeface="Times New Roman" pitchFamily="16" charset="0"/>
                <a:cs typeface="Times New Roman" pitchFamily="16" charset="0"/>
              </a:rPr>
              <a:t>αξία χρήσης</a:t>
            </a:r>
            <a:r>
              <a:rPr lang="en-US" sz="2000" dirty="0">
                <a:solidFill>
                  <a:schemeClr val="tx1"/>
                </a:solidFill>
                <a:latin typeface="Times New Roman" pitchFamily="16" charset="0"/>
                <a:cs typeface="Times New Roman" pitchFamily="16" charset="0"/>
              </a:rPr>
              <a:t>”</a:t>
            </a:r>
            <a:r>
              <a:rPr lang="el-GR" sz="2000" dirty="0">
                <a:solidFill>
                  <a:schemeClr val="tx1"/>
                </a:solidFill>
                <a:latin typeface="Times New Roman" pitchFamily="16" charset="0"/>
                <a:cs typeface="Times New Roman" pitchFamily="16" charset="0"/>
              </a:rPr>
              <a:t> </a:t>
            </a:r>
            <a:r>
              <a:rPr lang="en-US" sz="2000" dirty="0">
                <a:solidFill>
                  <a:schemeClr val="tx1"/>
                </a:solidFill>
                <a:latin typeface="Times New Roman" pitchFamily="16" charset="0"/>
                <a:cs typeface="Times New Roman" pitchFamily="16" charset="0"/>
              </a:rPr>
              <a:t>(</a:t>
            </a:r>
            <a:r>
              <a:rPr lang="el-GR" sz="2000" dirty="0">
                <a:solidFill>
                  <a:schemeClr val="tx1"/>
                </a:solidFill>
                <a:latin typeface="Times New Roman" pitchFamily="16" charset="0"/>
                <a:cs typeface="Times New Roman" pitchFamily="16" charset="0"/>
              </a:rPr>
              <a:t>«</a:t>
            </a:r>
            <a:r>
              <a:rPr lang="en-US" sz="2000" dirty="0">
                <a:solidFill>
                  <a:schemeClr val="tx1"/>
                </a:solidFill>
                <a:latin typeface="Times New Roman" pitchFamily="16" charset="0"/>
                <a:cs typeface="Times New Roman" pitchFamily="16" charset="0"/>
              </a:rPr>
              <a:t>value in use</a:t>
            </a:r>
            <a:r>
              <a:rPr lang="el-GR" sz="2000" dirty="0">
                <a:solidFill>
                  <a:schemeClr val="tx1"/>
                </a:solidFill>
                <a:latin typeface="Times New Roman" pitchFamily="16" charset="0"/>
                <a:cs typeface="Times New Roman" pitchFamily="16" charset="0"/>
              </a:rPr>
              <a:t>»</a:t>
            </a:r>
            <a:r>
              <a:rPr lang="en-US" sz="2000" dirty="0">
                <a:solidFill>
                  <a:schemeClr val="tx1"/>
                </a:solidFill>
                <a:latin typeface="Times New Roman" pitchFamily="16" charset="0"/>
                <a:cs typeface="Times New Roman" pitchFamily="16" charset="0"/>
              </a:rPr>
              <a:t>)</a:t>
            </a:r>
            <a:r>
              <a:rPr lang="el-GR" sz="2000" b="1" dirty="0">
                <a:solidFill>
                  <a:schemeClr val="tx1"/>
                </a:solidFill>
                <a:latin typeface="Times New Roman" pitchFamily="16" charset="0"/>
                <a:cs typeface="Times New Roman" pitchFamily="16" charset="0"/>
              </a:rPr>
              <a:t> </a:t>
            </a:r>
            <a:r>
              <a:rPr lang="el-GR" sz="2000" dirty="0">
                <a:solidFill>
                  <a:schemeClr val="tx1"/>
                </a:solidFill>
                <a:latin typeface="Times New Roman" pitchFamily="16" charset="0"/>
                <a:cs typeface="Times New Roman" pitchFamily="16" charset="0"/>
              </a:rPr>
              <a:t> αντί για την ευρύτερη  έννοια «</a:t>
            </a:r>
            <a:r>
              <a:rPr lang="el-GR" sz="2000" b="1" dirty="0" err="1">
                <a:solidFill>
                  <a:schemeClr val="tx1"/>
                </a:solidFill>
                <a:latin typeface="Times New Roman" pitchFamily="16" charset="0"/>
                <a:cs typeface="Times New Roman" pitchFamily="16" charset="0"/>
              </a:rPr>
              <a:t>Προεξοφλημένη</a:t>
            </a:r>
            <a:r>
              <a:rPr lang="el-GR" sz="2000" b="1" dirty="0">
                <a:solidFill>
                  <a:schemeClr val="tx1"/>
                </a:solidFill>
                <a:latin typeface="Times New Roman" pitchFamily="16" charset="0"/>
                <a:cs typeface="Times New Roman" pitchFamily="16" charset="0"/>
              </a:rPr>
              <a:t> (παρούσα) αξία».</a:t>
            </a:r>
            <a:endParaRPr lang="en-US" sz="2000" b="1" dirty="0">
              <a:solidFill>
                <a:schemeClr val="tx1"/>
              </a:solidFill>
              <a:latin typeface="Times New Roman" pitchFamily="16" charset="0"/>
              <a:ea typeface="+mn-ea"/>
              <a:cs typeface="Times New Roman" pitchFamily="16" charset="0"/>
            </a:endParaRPr>
          </a:p>
          <a:p>
            <a:pPr marL="342900" indent="-341313" eaLnBrk="1" hangingPunct="1">
              <a:spcBef>
                <a:spcPts val="70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2400" b="1" dirty="0">
              <a:solidFill>
                <a:srgbClr val="000000"/>
              </a:solidFill>
              <a:latin typeface="Times New Roman" pitchFamily="16" charset="0"/>
              <a:ea typeface="+mn-ea"/>
              <a:cs typeface="Times New Roman" pitchFamily="16" charset="0"/>
            </a:endParaRPr>
          </a:p>
        </p:txBody>
      </p:sp>
      <p:sp>
        <p:nvSpPr>
          <p:cNvPr id="72707" name="Text Box 2"/>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745972CF-3F15-477A-B1B0-E7586B30F277}" type="slidenum">
              <a:rPr lang="el-GR"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27</a:t>
            </a:fld>
            <a:endParaRPr lang="el-GR" altLang="en-US" sz="1200">
              <a:solidFill>
                <a:srgbClr val="898989"/>
              </a:solidFill>
            </a:endParaRPr>
          </a:p>
        </p:txBody>
      </p:sp>
    </p:spTree>
  </p:cSld>
  <p:clrMapOvr>
    <a:masterClrMapping/>
  </p:clrMapOvr>
  <p:transition spd="med">
    <p:dissolv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74754" name="Text Box 1"/>
          <p:cNvSpPr txBox="1">
            <a:spLocks noChangeArrowheads="1"/>
          </p:cNvSpPr>
          <p:nvPr/>
        </p:nvSpPr>
        <p:spPr bwMode="auto">
          <a:xfrm>
            <a:off x="457200" y="277813"/>
            <a:ext cx="8229600" cy="558800"/>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4000" b="1">
                <a:solidFill>
                  <a:srgbClr val="000000"/>
                </a:solidFill>
                <a:latin typeface="Times New Roman" pitchFamily="18" charset="0"/>
                <a:cs typeface="Times New Roman" pitchFamily="18" charset="0"/>
              </a:rPr>
              <a:t>Ερωτήσεις κατανόησης</a:t>
            </a:r>
          </a:p>
        </p:txBody>
      </p:sp>
      <p:sp>
        <p:nvSpPr>
          <p:cNvPr id="31746" name="Text Box 2"/>
          <p:cNvSpPr txBox="1">
            <a:spLocks noChangeArrowheads="1"/>
          </p:cNvSpPr>
          <p:nvPr/>
        </p:nvSpPr>
        <p:spPr bwMode="auto">
          <a:xfrm>
            <a:off x="395288" y="908050"/>
            <a:ext cx="8220075" cy="5184775"/>
          </a:xfrm>
          <a:prstGeom prst="rect">
            <a:avLst/>
          </a:prstGeom>
          <a:noFill/>
          <a:ln w="9525" cap="flat">
            <a:noFill/>
            <a:round/>
            <a:headEnd/>
            <a:tailEnd/>
          </a:ln>
          <a:effectLst/>
        </p:spPr>
        <p:txBody>
          <a:bodyPr/>
          <a:lstStyle/>
          <a:p>
            <a:pPr marL="457200" indent="-457200" algn="just" eaLnBrk="1" hangingPunct="1">
              <a:spcBef>
                <a:spcPts val="600"/>
              </a:spcBef>
              <a:buClr>
                <a:srgbClr val="000000"/>
              </a:buClr>
              <a:buSzPct val="100000"/>
              <a:buFont typeface="Times New Roman" pitchFamily="16" charset="0"/>
              <a:buAutoNum type="arabicPeriod"/>
              <a:tabLst>
                <a:tab pos="1027113" algn="l"/>
                <a:tab pos="1941513" algn="l"/>
                <a:tab pos="2855913" algn="l"/>
                <a:tab pos="3770313" algn="l"/>
                <a:tab pos="4684713" algn="l"/>
                <a:tab pos="5599113" algn="l"/>
                <a:tab pos="6513513" algn="l"/>
                <a:tab pos="7427913" algn="l"/>
                <a:tab pos="8342313" algn="l"/>
                <a:tab pos="9256713" algn="l"/>
                <a:tab pos="10171113" algn="l"/>
              </a:tabLst>
              <a:defRPr/>
            </a:pPr>
            <a:r>
              <a:rPr lang="el-GR" sz="2400" b="1" dirty="0">
                <a:solidFill>
                  <a:srgbClr val="000000"/>
                </a:solidFill>
                <a:latin typeface="Times New Roman" pitchFamily="16" charset="0"/>
                <a:ea typeface="+mn-ea"/>
                <a:cs typeface="Times New Roman" pitchFamily="16" charset="0"/>
              </a:rPr>
              <a:t>Ποια από τις παρακάτω είναι βασική παραδοχή για την κατάρτιση των Χ.Κ </a:t>
            </a:r>
          </a:p>
          <a:p>
            <a:pPr marL="457200" indent="-455613" algn="just" eaLnBrk="1" hangingPunct="1">
              <a:spcBef>
                <a:spcPts val="500"/>
              </a:spcBef>
              <a:buSzPct val="100000"/>
              <a:tabLst>
                <a:tab pos="1027113" algn="l"/>
                <a:tab pos="1941513" algn="l"/>
                <a:tab pos="2855913" algn="l"/>
                <a:tab pos="3770313" algn="l"/>
                <a:tab pos="4684713" algn="l"/>
                <a:tab pos="5599113" algn="l"/>
                <a:tab pos="6513513" algn="l"/>
                <a:tab pos="7427913" algn="l"/>
                <a:tab pos="8342313" algn="l"/>
                <a:tab pos="9256713" algn="l"/>
                <a:tab pos="10171113" algn="l"/>
              </a:tabLst>
              <a:defRPr/>
            </a:pPr>
            <a:r>
              <a:rPr lang="en-AU" sz="2000" dirty="0">
                <a:solidFill>
                  <a:srgbClr val="000000"/>
                </a:solidFill>
                <a:latin typeface="Times New Roman" pitchFamily="16" charset="0"/>
                <a:ea typeface="+mn-ea"/>
                <a:cs typeface="Times New Roman" pitchFamily="16" charset="0"/>
              </a:rPr>
              <a:t>a</a:t>
            </a:r>
            <a:r>
              <a:rPr lang="el-GR" sz="2400" dirty="0">
                <a:solidFill>
                  <a:srgbClr val="000000"/>
                </a:solidFill>
                <a:latin typeface="Times New Roman" pitchFamily="16" charset="0"/>
                <a:ea typeface="+mn-ea"/>
                <a:cs typeface="Times New Roman" pitchFamily="16" charset="0"/>
              </a:rPr>
              <a:t>.	</a:t>
            </a:r>
            <a:r>
              <a:rPr lang="el-GR" sz="2000" dirty="0">
                <a:solidFill>
                  <a:srgbClr val="4F81BD"/>
                </a:solidFill>
                <a:latin typeface="Times New Roman" pitchFamily="16" charset="0"/>
                <a:ea typeface="+mn-ea"/>
                <a:cs typeface="Times New Roman" pitchFamily="16" charset="0"/>
              </a:rPr>
              <a:t>η βάση της συνεχιζόμενης δραστηριότητας </a:t>
            </a:r>
          </a:p>
          <a:p>
            <a:pPr marL="457200" indent="-455613" algn="just" eaLnBrk="1" hangingPunct="1">
              <a:spcBef>
                <a:spcPts val="500"/>
              </a:spcBef>
              <a:buSzPct val="100000"/>
              <a:tabLst>
                <a:tab pos="1027113" algn="l"/>
                <a:tab pos="1941513" algn="l"/>
                <a:tab pos="2855913" algn="l"/>
                <a:tab pos="3770313" algn="l"/>
                <a:tab pos="4684713" algn="l"/>
                <a:tab pos="5599113" algn="l"/>
                <a:tab pos="6513513" algn="l"/>
                <a:tab pos="7427913" algn="l"/>
                <a:tab pos="8342313" algn="l"/>
                <a:tab pos="9256713" algn="l"/>
                <a:tab pos="10171113" algn="l"/>
              </a:tabLst>
              <a:defRPr/>
            </a:pPr>
            <a:r>
              <a:rPr lang="en-AU" sz="2000" dirty="0">
                <a:solidFill>
                  <a:srgbClr val="000000"/>
                </a:solidFill>
                <a:latin typeface="Times New Roman" pitchFamily="16" charset="0"/>
                <a:ea typeface="+mn-ea"/>
                <a:cs typeface="Times New Roman" pitchFamily="16" charset="0"/>
              </a:rPr>
              <a:t>b</a:t>
            </a:r>
            <a:r>
              <a:rPr lang="el-GR" sz="2000" dirty="0">
                <a:solidFill>
                  <a:srgbClr val="000000"/>
                </a:solidFill>
                <a:latin typeface="Times New Roman" pitchFamily="16" charset="0"/>
                <a:ea typeface="+mn-ea"/>
                <a:cs typeface="Times New Roman" pitchFamily="16" charset="0"/>
              </a:rPr>
              <a:t>.	η αρχή της συσχέτισης </a:t>
            </a:r>
          </a:p>
          <a:p>
            <a:pPr marL="457200" indent="-455613" algn="just" eaLnBrk="1" hangingPunct="1">
              <a:spcBef>
                <a:spcPts val="500"/>
              </a:spcBef>
              <a:buSzPct val="100000"/>
              <a:tabLst>
                <a:tab pos="1027113" algn="l"/>
                <a:tab pos="1941513" algn="l"/>
                <a:tab pos="2855913" algn="l"/>
                <a:tab pos="3770313" algn="l"/>
                <a:tab pos="4684713" algn="l"/>
                <a:tab pos="5599113" algn="l"/>
                <a:tab pos="6513513" algn="l"/>
                <a:tab pos="7427913" algn="l"/>
                <a:tab pos="8342313" algn="l"/>
                <a:tab pos="9256713" algn="l"/>
                <a:tab pos="10171113" algn="l"/>
              </a:tabLst>
              <a:defRPr/>
            </a:pPr>
            <a:r>
              <a:rPr lang="en-AU" sz="2000" dirty="0">
                <a:solidFill>
                  <a:srgbClr val="000000"/>
                </a:solidFill>
                <a:latin typeface="Times New Roman" pitchFamily="16" charset="0"/>
                <a:ea typeface="+mn-ea"/>
                <a:cs typeface="Times New Roman" pitchFamily="16" charset="0"/>
              </a:rPr>
              <a:t>c</a:t>
            </a:r>
            <a:r>
              <a:rPr lang="el-GR" sz="2000" dirty="0">
                <a:solidFill>
                  <a:srgbClr val="000000"/>
                </a:solidFill>
                <a:latin typeface="Times New Roman" pitchFamily="16" charset="0"/>
                <a:ea typeface="+mn-ea"/>
                <a:cs typeface="Times New Roman" pitchFamily="16" charset="0"/>
              </a:rPr>
              <a:t>.	η αρχή της σύνεσης </a:t>
            </a:r>
          </a:p>
          <a:p>
            <a:pPr marL="457200" indent="-455613" algn="just" eaLnBrk="1" hangingPunct="1">
              <a:spcBef>
                <a:spcPts val="500"/>
              </a:spcBef>
              <a:buSzPct val="100000"/>
              <a:tabLst>
                <a:tab pos="1027113" algn="l"/>
                <a:tab pos="1941513" algn="l"/>
                <a:tab pos="2855913" algn="l"/>
                <a:tab pos="3770313" algn="l"/>
                <a:tab pos="4684713" algn="l"/>
                <a:tab pos="5599113" algn="l"/>
                <a:tab pos="6513513" algn="l"/>
                <a:tab pos="7427913" algn="l"/>
                <a:tab pos="8342313" algn="l"/>
                <a:tab pos="9256713" algn="l"/>
                <a:tab pos="10171113" algn="l"/>
              </a:tabLst>
              <a:defRPr/>
            </a:pPr>
            <a:r>
              <a:rPr lang="en-US" sz="2000" dirty="0">
                <a:solidFill>
                  <a:srgbClr val="000000"/>
                </a:solidFill>
                <a:latin typeface="Times New Roman" pitchFamily="16" charset="0"/>
                <a:ea typeface="+mn-ea"/>
                <a:cs typeface="Times New Roman" pitchFamily="16" charset="0"/>
              </a:rPr>
              <a:t>d.    </a:t>
            </a:r>
            <a:r>
              <a:rPr lang="el-GR" sz="2000" dirty="0">
                <a:solidFill>
                  <a:srgbClr val="000000"/>
                </a:solidFill>
                <a:latin typeface="Times New Roman" pitchFamily="16" charset="0"/>
                <a:ea typeface="+mn-ea"/>
                <a:cs typeface="Times New Roman" pitchFamily="16" charset="0"/>
              </a:rPr>
              <a:t>η βάση της του ιστορικού κόστους</a:t>
            </a:r>
          </a:p>
          <a:p>
            <a:pPr marL="457200" indent="-457200" eaLnBrk="1" hangingPunct="1">
              <a:spcBef>
                <a:spcPts val="600"/>
              </a:spcBef>
              <a:buClr>
                <a:srgbClr val="000000"/>
              </a:buClr>
              <a:buSzPct val="100000"/>
              <a:buFont typeface="Times New Roman" pitchFamily="16" charset="0"/>
              <a:buAutoNum type="arabicPeriod" startAt="2"/>
              <a:tabLst>
                <a:tab pos="1027113" algn="l"/>
                <a:tab pos="1941513" algn="l"/>
                <a:tab pos="2855913" algn="l"/>
                <a:tab pos="3770313" algn="l"/>
                <a:tab pos="4684713" algn="l"/>
                <a:tab pos="5599113" algn="l"/>
                <a:tab pos="6513513" algn="l"/>
                <a:tab pos="7427913" algn="l"/>
                <a:tab pos="8342313" algn="l"/>
                <a:tab pos="9256713" algn="l"/>
                <a:tab pos="10171113" algn="l"/>
              </a:tabLst>
              <a:defRPr/>
            </a:pPr>
            <a:r>
              <a:rPr lang="el-GR" sz="2400" b="1" dirty="0">
                <a:solidFill>
                  <a:srgbClr val="000000"/>
                </a:solidFill>
                <a:latin typeface="Times New Roman" pitchFamily="16" charset="0"/>
                <a:ea typeface="+mn-ea"/>
                <a:cs typeface="Times New Roman" pitchFamily="16" charset="0"/>
              </a:rPr>
              <a:t>Η μέθοδος επιμέτρησης που χρησιμοποιείται πιο συχνά στη κατάρτιση των Χ.Κ είναι:</a:t>
            </a:r>
          </a:p>
          <a:p>
            <a:pPr marL="457200" indent="-455613" eaLnBrk="1" hangingPunct="1">
              <a:spcBef>
                <a:spcPts val="500"/>
              </a:spcBef>
              <a:buSzPct val="100000"/>
              <a:tabLst>
                <a:tab pos="1027113" algn="l"/>
                <a:tab pos="1941513" algn="l"/>
                <a:tab pos="2855913" algn="l"/>
                <a:tab pos="3770313" algn="l"/>
                <a:tab pos="4684713" algn="l"/>
                <a:tab pos="5599113" algn="l"/>
                <a:tab pos="6513513" algn="l"/>
                <a:tab pos="7427913" algn="l"/>
                <a:tab pos="8342313" algn="l"/>
                <a:tab pos="9256713" algn="l"/>
                <a:tab pos="10171113" algn="l"/>
              </a:tabLst>
              <a:defRPr/>
            </a:pPr>
            <a:r>
              <a:rPr lang="en-AU" sz="2000" dirty="0">
                <a:solidFill>
                  <a:srgbClr val="000000"/>
                </a:solidFill>
                <a:latin typeface="Times New Roman" pitchFamily="16" charset="0"/>
                <a:ea typeface="+mn-ea"/>
                <a:cs typeface="Times New Roman" pitchFamily="16" charset="0"/>
              </a:rPr>
              <a:t>a</a:t>
            </a:r>
            <a:r>
              <a:rPr lang="el-GR" sz="2400" dirty="0">
                <a:solidFill>
                  <a:srgbClr val="000000"/>
                </a:solidFill>
                <a:latin typeface="Times New Roman" pitchFamily="16" charset="0"/>
                <a:ea typeface="+mn-ea"/>
                <a:cs typeface="Times New Roman" pitchFamily="16" charset="0"/>
              </a:rPr>
              <a:t>.	</a:t>
            </a:r>
            <a:r>
              <a:rPr lang="el-GR" sz="2000" dirty="0">
                <a:solidFill>
                  <a:srgbClr val="000000"/>
                </a:solidFill>
                <a:latin typeface="Times New Roman" pitchFamily="16" charset="0"/>
                <a:ea typeface="+mn-ea"/>
                <a:cs typeface="Times New Roman" pitchFamily="16" charset="0"/>
              </a:rPr>
              <a:t>η καθαρά παρούσα αξία</a:t>
            </a:r>
          </a:p>
          <a:p>
            <a:pPr marL="457200" indent="-455613" eaLnBrk="1" hangingPunct="1">
              <a:spcBef>
                <a:spcPts val="500"/>
              </a:spcBef>
              <a:buSzPct val="100000"/>
              <a:tabLst>
                <a:tab pos="1027113" algn="l"/>
                <a:tab pos="1941513" algn="l"/>
                <a:tab pos="2855913" algn="l"/>
                <a:tab pos="3770313" algn="l"/>
                <a:tab pos="4684713" algn="l"/>
                <a:tab pos="5599113" algn="l"/>
                <a:tab pos="6513513" algn="l"/>
                <a:tab pos="7427913" algn="l"/>
                <a:tab pos="8342313" algn="l"/>
                <a:tab pos="9256713" algn="l"/>
                <a:tab pos="10171113" algn="l"/>
              </a:tabLst>
              <a:defRPr/>
            </a:pPr>
            <a:r>
              <a:rPr lang="en-AU" sz="2000" dirty="0">
                <a:solidFill>
                  <a:srgbClr val="000000"/>
                </a:solidFill>
                <a:latin typeface="Times New Roman" pitchFamily="16" charset="0"/>
                <a:ea typeface="+mn-ea"/>
                <a:cs typeface="Times New Roman" pitchFamily="16" charset="0"/>
              </a:rPr>
              <a:t>b</a:t>
            </a:r>
            <a:r>
              <a:rPr lang="el-GR" sz="2000" dirty="0">
                <a:solidFill>
                  <a:srgbClr val="000000"/>
                </a:solidFill>
                <a:latin typeface="Times New Roman" pitchFamily="16" charset="0"/>
                <a:ea typeface="+mn-ea"/>
                <a:cs typeface="Times New Roman" pitchFamily="16" charset="0"/>
              </a:rPr>
              <a:t>.	το τρέχον κόστος αντικατάστασης </a:t>
            </a:r>
          </a:p>
          <a:p>
            <a:pPr marL="457200" indent="-455613" eaLnBrk="1" hangingPunct="1">
              <a:spcBef>
                <a:spcPts val="500"/>
              </a:spcBef>
              <a:buSzPct val="100000"/>
              <a:tabLst>
                <a:tab pos="1027113" algn="l"/>
                <a:tab pos="1941513" algn="l"/>
                <a:tab pos="2855913" algn="l"/>
                <a:tab pos="3770313" algn="l"/>
                <a:tab pos="4684713" algn="l"/>
                <a:tab pos="5599113" algn="l"/>
                <a:tab pos="6513513" algn="l"/>
                <a:tab pos="7427913" algn="l"/>
                <a:tab pos="8342313" algn="l"/>
                <a:tab pos="9256713" algn="l"/>
                <a:tab pos="10171113" algn="l"/>
              </a:tabLst>
              <a:defRPr/>
            </a:pPr>
            <a:r>
              <a:rPr lang="en-AU" sz="2000" dirty="0">
                <a:solidFill>
                  <a:srgbClr val="000000"/>
                </a:solidFill>
                <a:latin typeface="Times New Roman" pitchFamily="16" charset="0"/>
                <a:ea typeface="+mn-ea"/>
                <a:cs typeface="Times New Roman" pitchFamily="16" charset="0"/>
              </a:rPr>
              <a:t>c</a:t>
            </a:r>
            <a:r>
              <a:rPr lang="el-GR" sz="2000" dirty="0">
                <a:solidFill>
                  <a:srgbClr val="000000"/>
                </a:solidFill>
                <a:latin typeface="Times New Roman" pitchFamily="16" charset="0"/>
                <a:ea typeface="+mn-ea"/>
                <a:cs typeface="Times New Roman" pitchFamily="16" charset="0"/>
              </a:rPr>
              <a:t>.	οι </a:t>
            </a:r>
            <a:r>
              <a:rPr lang="el-GR" sz="2000" dirty="0" err="1">
                <a:solidFill>
                  <a:srgbClr val="000000"/>
                </a:solidFill>
                <a:latin typeface="Times New Roman" pitchFamily="16" charset="0"/>
                <a:ea typeface="+mn-ea"/>
                <a:cs typeface="Times New Roman" pitchFamily="16" charset="0"/>
              </a:rPr>
              <a:t>προεξοφλημένες</a:t>
            </a:r>
            <a:r>
              <a:rPr lang="el-GR" sz="2000" dirty="0">
                <a:solidFill>
                  <a:srgbClr val="000000"/>
                </a:solidFill>
                <a:latin typeface="Times New Roman" pitchFamily="16" charset="0"/>
                <a:ea typeface="+mn-ea"/>
                <a:cs typeface="Times New Roman" pitchFamily="16" charset="0"/>
              </a:rPr>
              <a:t> μελλοντικές ταμειακές ροές </a:t>
            </a:r>
          </a:p>
          <a:p>
            <a:pPr marL="457200" indent="-455613" eaLnBrk="1" hangingPunct="1">
              <a:spcBef>
                <a:spcPts val="500"/>
              </a:spcBef>
              <a:buSzPct val="100000"/>
              <a:tabLst>
                <a:tab pos="1027113" algn="l"/>
                <a:tab pos="1941513" algn="l"/>
                <a:tab pos="2855913" algn="l"/>
                <a:tab pos="3770313" algn="l"/>
                <a:tab pos="4684713" algn="l"/>
                <a:tab pos="5599113" algn="l"/>
                <a:tab pos="6513513" algn="l"/>
                <a:tab pos="7427913" algn="l"/>
                <a:tab pos="8342313" algn="l"/>
                <a:tab pos="9256713" algn="l"/>
                <a:tab pos="10171113" algn="l"/>
              </a:tabLst>
              <a:defRPr/>
            </a:pPr>
            <a:r>
              <a:rPr lang="en-AU" sz="2000" dirty="0">
                <a:solidFill>
                  <a:srgbClr val="000000"/>
                </a:solidFill>
                <a:latin typeface="Times New Roman" pitchFamily="16" charset="0"/>
                <a:ea typeface="+mn-ea"/>
                <a:cs typeface="Times New Roman" pitchFamily="16" charset="0"/>
              </a:rPr>
              <a:t>d</a:t>
            </a:r>
            <a:r>
              <a:rPr lang="el-GR" sz="2000" dirty="0">
                <a:solidFill>
                  <a:srgbClr val="000000"/>
                </a:solidFill>
                <a:latin typeface="Times New Roman" pitchFamily="16" charset="0"/>
                <a:ea typeface="+mn-ea"/>
                <a:cs typeface="Times New Roman" pitchFamily="16" charset="0"/>
              </a:rPr>
              <a:t>.	</a:t>
            </a:r>
            <a:r>
              <a:rPr lang="el-GR" sz="2000" dirty="0">
                <a:solidFill>
                  <a:srgbClr val="4F81BD"/>
                </a:solidFill>
                <a:latin typeface="Times New Roman" pitchFamily="16" charset="0"/>
                <a:ea typeface="+mn-ea"/>
                <a:cs typeface="Times New Roman" pitchFamily="16" charset="0"/>
              </a:rPr>
              <a:t>το ιστορικό κόστος </a:t>
            </a:r>
          </a:p>
          <a:p>
            <a:pPr marL="457200" indent="-457200" eaLnBrk="1" hangingPunct="1">
              <a:spcBef>
                <a:spcPts val="500"/>
              </a:spcBef>
              <a:buClr>
                <a:srgbClr val="4F81BD"/>
              </a:buClr>
              <a:buSzPct val="100000"/>
              <a:buFont typeface="Arial" charset="0"/>
              <a:buNone/>
              <a:tabLst>
                <a:tab pos="1027113" algn="l"/>
                <a:tab pos="1941513" algn="l"/>
                <a:tab pos="2855913" algn="l"/>
                <a:tab pos="3770313" algn="l"/>
                <a:tab pos="4684713" algn="l"/>
                <a:tab pos="5599113" algn="l"/>
                <a:tab pos="6513513" algn="l"/>
                <a:tab pos="7427913" algn="l"/>
                <a:tab pos="8342313" algn="l"/>
                <a:tab pos="9256713" algn="l"/>
                <a:tab pos="10171113" algn="l"/>
              </a:tabLst>
              <a:defRPr/>
            </a:pPr>
            <a:endParaRPr lang="el-GR" sz="2000" dirty="0">
              <a:solidFill>
                <a:srgbClr val="4F81BD"/>
              </a:solidFill>
              <a:latin typeface="Times New Roman" pitchFamily="16" charset="0"/>
              <a:ea typeface="+mn-ea"/>
              <a:cs typeface="Times New Roman" pitchFamily="16" charset="0"/>
            </a:endParaRPr>
          </a:p>
        </p:txBody>
      </p:sp>
      <p:sp>
        <p:nvSpPr>
          <p:cNvPr id="74756" name="Text Box 3"/>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9D9ED99C-3810-4BA1-87E5-00F596CAD5BF}" type="slidenum">
              <a:rPr lang="el-GR"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28</a:t>
            </a:fld>
            <a:endParaRPr lang="el-GR" altLang="en-US" sz="1200">
              <a:solidFill>
                <a:srgbClr val="898989"/>
              </a:solidFill>
            </a:endParaRPr>
          </a:p>
        </p:txBody>
      </p:sp>
    </p:spTree>
  </p:cSld>
  <p:clrMapOvr>
    <a:masterClrMapping/>
  </p:clrMapOvr>
  <p:transition spd="med">
    <p:dissolv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Text Box 1"/>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903DAD90-B51F-4AE3-827C-7E7C92A9F4C6}" type="slidenum">
              <a:rPr lang="en-US" altLang="en-US" sz="1200">
                <a:solidFill>
                  <a:srgbClr val="898989"/>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29</a:t>
            </a:fld>
            <a:endParaRPr lang="en-US" altLang="en-US" sz="1200">
              <a:solidFill>
                <a:srgbClr val="898989"/>
              </a:solidFill>
              <a:latin typeface="Calibri" pitchFamily="34" charset="0"/>
            </a:endParaRPr>
          </a:p>
        </p:txBody>
      </p:sp>
      <p:sp>
        <p:nvSpPr>
          <p:cNvPr id="54275" name="Text Box 2"/>
          <p:cNvSpPr txBox="1">
            <a:spLocks noChangeArrowheads="1"/>
          </p:cNvSpPr>
          <p:nvPr/>
        </p:nvSpPr>
        <p:spPr bwMode="auto">
          <a:xfrm>
            <a:off x="935038" y="1412875"/>
            <a:ext cx="8208962" cy="1643063"/>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b="1" dirty="0">
                <a:solidFill>
                  <a:srgbClr val="000000"/>
                </a:solidFill>
                <a:latin typeface="Times New Roman" pitchFamily="16" charset="0"/>
                <a:ea typeface="Microsoft YaHei" charset="-122"/>
                <a:cs typeface="Times New Roman" pitchFamily="16" charset="0"/>
              </a:rPr>
              <a:t>IAS</a:t>
            </a:r>
            <a:r>
              <a:rPr lang="el-GR" sz="4400" b="1" dirty="0">
                <a:solidFill>
                  <a:srgbClr val="000000"/>
                </a:solidFill>
                <a:latin typeface="Times New Roman" pitchFamily="16" charset="0"/>
                <a:ea typeface="Microsoft YaHei" charset="-122"/>
                <a:cs typeface="Times New Roman" pitchFamily="16" charset="0"/>
              </a:rPr>
              <a:t> 1 </a:t>
            </a:r>
            <a:r>
              <a:rPr lang="el-GR" sz="4100" b="1" dirty="0">
                <a:solidFill>
                  <a:srgbClr val="000000"/>
                </a:solidFill>
                <a:latin typeface="Times New Roman" pitchFamily="16" charset="0"/>
                <a:ea typeface="Microsoft YaHei" charset="-122"/>
                <a:cs typeface="Times New Roman" pitchFamily="16" charset="0"/>
              </a:rPr>
              <a:t/>
            </a:r>
            <a:br>
              <a:rPr lang="el-GR" sz="4100" b="1" dirty="0">
                <a:solidFill>
                  <a:srgbClr val="000000"/>
                </a:solidFill>
                <a:latin typeface="Times New Roman" pitchFamily="16" charset="0"/>
                <a:ea typeface="Microsoft YaHei" charset="-122"/>
                <a:cs typeface="Times New Roman" pitchFamily="16" charset="0"/>
              </a:rPr>
            </a:br>
            <a:r>
              <a:rPr lang="el-GR" sz="4300" dirty="0">
                <a:solidFill>
                  <a:schemeClr val="accent1">
                    <a:lumMod val="50000"/>
                  </a:schemeClr>
                </a:solidFill>
                <a:latin typeface="Times New Roman" pitchFamily="16" charset="0"/>
                <a:ea typeface="Microsoft YaHei" charset="-122"/>
              </a:rPr>
              <a:t>Παρουσίαση Οικονομικών Καταστάσεων</a:t>
            </a:r>
          </a:p>
        </p:txBody>
      </p:sp>
      <p:pic>
        <p:nvPicPr>
          <p:cNvPr id="76804" name="Picture 3"/>
          <p:cNvPicPr>
            <a:picLocks noChangeAspect="1" noChangeArrowheads="1"/>
          </p:cNvPicPr>
          <p:nvPr/>
        </p:nvPicPr>
        <p:blipFill>
          <a:blip r:embed="rId3" cstate="print"/>
          <a:srcRect/>
          <a:stretch>
            <a:fillRect/>
          </a:stretch>
        </p:blipFill>
        <p:spPr bwMode="auto">
          <a:xfrm>
            <a:off x="6011863" y="4005263"/>
            <a:ext cx="2233612" cy="2160587"/>
          </a:xfrm>
          <a:prstGeom prst="rect">
            <a:avLst/>
          </a:prstGeom>
          <a:noFill/>
          <a:ln w="9525">
            <a:noFill/>
            <a:round/>
            <a:headEnd/>
            <a:tailEnd/>
          </a:ln>
        </p:spPr>
      </p:pic>
    </p:spTree>
  </p:cSld>
  <p:clrMapOvr>
    <a:masterClrMapping/>
  </p:clrMapOvr>
  <p:transition spd="med">
    <p:dissolv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Text Box 1"/>
          <p:cNvSpPr txBox="1">
            <a:spLocks noChangeArrowheads="1"/>
          </p:cNvSpPr>
          <p:nvPr/>
        </p:nvSpPr>
        <p:spPr bwMode="auto">
          <a:xfrm>
            <a:off x="323850" y="0"/>
            <a:ext cx="8351838" cy="1143000"/>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3600" b="1" dirty="0">
                <a:solidFill>
                  <a:schemeClr val="accent1">
                    <a:lumMod val="50000"/>
                  </a:schemeClr>
                </a:solidFill>
                <a:latin typeface="Times New Roman" pitchFamily="16" charset="0"/>
                <a:ea typeface="ＭＳ Ｐゴシック" pitchFamily="32" charset="-128"/>
              </a:rPr>
              <a:t>Ιστορική ανάπτυξη των Διεθνών Λογιστικών Προτύπων</a:t>
            </a:r>
          </a:p>
        </p:txBody>
      </p:sp>
      <p:sp>
        <p:nvSpPr>
          <p:cNvPr id="23555" name="Text Box 2"/>
          <p:cNvSpPr txBox="1">
            <a:spLocks noChangeArrowheads="1"/>
          </p:cNvSpPr>
          <p:nvPr/>
        </p:nvSpPr>
        <p:spPr bwMode="auto">
          <a:xfrm>
            <a:off x="468313" y="1125538"/>
            <a:ext cx="8534400" cy="4103687"/>
          </a:xfrm>
          <a:prstGeom prst="rect">
            <a:avLst/>
          </a:prstGeom>
          <a:noFill/>
          <a:ln w="9525">
            <a:noFill/>
            <a:round/>
            <a:headEnd/>
            <a:tailEnd/>
          </a:ln>
        </p:spPr>
        <p:txBody>
          <a:bodyPr/>
          <a:lstStyle/>
          <a:p>
            <a:pPr marL="342900" indent="-341313" algn="just" eaLnBrk="1" hangingPunct="1">
              <a:spcBef>
                <a:spcPts val="800"/>
              </a:spcBef>
              <a:buSzPct val="100000"/>
              <a:tabLst>
                <a:tab pos="912813" algn="l"/>
                <a:tab pos="1827213" algn="l"/>
                <a:tab pos="2741613" algn="l"/>
                <a:tab pos="3656013" algn="l"/>
                <a:tab pos="4570413" algn="l"/>
                <a:tab pos="5484813" algn="l"/>
                <a:tab pos="6399213" algn="l"/>
                <a:tab pos="7313613" algn="l"/>
                <a:tab pos="8228013" algn="l"/>
                <a:tab pos="9142413" algn="l"/>
                <a:tab pos="10056813" algn="l"/>
              </a:tabLst>
            </a:pPr>
            <a:r>
              <a:rPr lang="el-GR" altLang="en-US" sz="3200">
                <a:solidFill>
                  <a:srgbClr val="000000"/>
                </a:solidFill>
                <a:latin typeface="Calibri" pitchFamily="34" charset="0"/>
              </a:rPr>
              <a:t> </a:t>
            </a:r>
            <a:r>
              <a:rPr lang="el-GR" altLang="en-US" sz="3200">
                <a:solidFill>
                  <a:srgbClr val="000000"/>
                </a:solidFill>
                <a:latin typeface="Times New Roman" pitchFamily="18" charset="0"/>
                <a:ea typeface="ＭＳ Ｐゴシック" pitchFamily="34" charset="-128"/>
              </a:rPr>
              <a:t>Θέσπιση των Διεθνών Λογιστικών Προτύπων</a:t>
            </a:r>
          </a:p>
          <a:p>
            <a:pPr marL="741363" lvl="1" indent="-284163" algn="just" eaLnBrk="1" hangingPunct="1">
              <a:spcBef>
                <a:spcPts val="700"/>
              </a:spcBef>
              <a:buClr>
                <a:srgbClr val="000000"/>
              </a:buClr>
              <a:buSzPct val="100000"/>
              <a:buFont typeface="Wingdings" pitchFamily="2" charset="2"/>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l-GR" altLang="en-US" sz="2800">
                <a:solidFill>
                  <a:srgbClr val="000000"/>
                </a:solidFill>
                <a:latin typeface="Times New Roman" pitchFamily="18" charset="0"/>
                <a:cs typeface="Times New Roman" pitchFamily="18" charset="0"/>
              </a:rPr>
              <a:t>Από τον ιδιωτικό τομέα</a:t>
            </a:r>
          </a:p>
          <a:p>
            <a:pPr marL="741363" lvl="1" indent="-284163" algn="just" eaLnBrk="1" hangingPunct="1">
              <a:spcBef>
                <a:spcPts val="700"/>
              </a:spcBef>
              <a:buClr>
                <a:srgbClr val="000000"/>
              </a:buClr>
              <a:buSzPct val="100000"/>
              <a:buFont typeface="Wingdings" pitchFamily="2" charset="2"/>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l-GR" altLang="en-US" sz="2800">
                <a:solidFill>
                  <a:srgbClr val="000000"/>
                </a:solidFill>
                <a:latin typeface="Times New Roman" pitchFamily="18" charset="0"/>
                <a:cs typeface="Times New Roman" pitchFamily="18" charset="0"/>
              </a:rPr>
              <a:t>Από τις κυβερνητικές υπηρεσίες</a:t>
            </a:r>
          </a:p>
          <a:p>
            <a:pPr marL="342900" indent="-341313" algn="just" eaLnBrk="1" hangingPunct="1">
              <a:spcBef>
                <a:spcPts val="800"/>
              </a:spcBef>
              <a:buSzPct val="100000"/>
              <a:tabLst>
                <a:tab pos="912813" algn="l"/>
                <a:tab pos="1827213" algn="l"/>
                <a:tab pos="2741613" algn="l"/>
                <a:tab pos="3656013" algn="l"/>
                <a:tab pos="4570413" algn="l"/>
                <a:tab pos="5484813" algn="l"/>
                <a:tab pos="6399213" algn="l"/>
                <a:tab pos="7313613" algn="l"/>
                <a:tab pos="8228013" algn="l"/>
                <a:tab pos="9142413" algn="l"/>
                <a:tab pos="10056813" algn="l"/>
              </a:tabLst>
            </a:pPr>
            <a:r>
              <a:rPr lang="el-GR" altLang="en-US" sz="2800">
                <a:solidFill>
                  <a:srgbClr val="000000"/>
                </a:solidFill>
                <a:latin typeface="Times New Roman" pitchFamily="18" charset="0"/>
                <a:ea typeface="ＭＳ Ｐゴシック" pitchFamily="34" charset="-128"/>
              </a:rPr>
              <a:t>Διεθνή Πρότυπα Χρηματοοικονομικής Πληροφόρησης</a:t>
            </a:r>
          </a:p>
          <a:p>
            <a:pPr marL="741363" lvl="1" indent="-284163" algn="just" eaLnBrk="1" hangingPunct="1">
              <a:spcBef>
                <a:spcPts val="700"/>
              </a:spcBef>
              <a:buClr>
                <a:srgbClr val="000000"/>
              </a:buClr>
              <a:buSzPct val="100000"/>
              <a:buFont typeface="Wingdings" pitchFamily="2" charset="2"/>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en-US" sz="2800">
                <a:solidFill>
                  <a:srgbClr val="000000"/>
                </a:solidFill>
                <a:latin typeface="Times New Roman" pitchFamily="18" charset="0"/>
                <a:cs typeface="Times New Roman" pitchFamily="18" charset="0"/>
              </a:rPr>
              <a:t>H IASC </a:t>
            </a:r>
            <a:r>
              <a:rPr lang="el-GR" altLang="en-US" sz="2800">
                <a:solidFill>
                  <a:srgbClr val="000000"/>
                </a:solidFill>
                <a:latin typeface="Times New Roman" pitchFamily="18" charset="0"/>
                <a:cs typeface="Times New Roman" pitchFamily="18" charset="0"/>
              </a:rPr>
              <a:t>ιδρύθηκε το </a:t>
            </a:r>
            <a:r>
              <a:rPr lang="en-US" altLang="en-US" sz="2800">
                <a:solidFill>
                  <a:srgbClr val="000000"/>
                </a:solidFill>
                <a:latin typeface="Times New Roman" pitchFamily="18" charset="0"/>
                <a:cs typeface="Times New Roman" pitchFamily="18" charset="0"/>
              </a:rPr>
              <a:t>1973</a:t>
            </a:r>
          </a:p>
          <a:p>
            <a:pPr lvl="2" algn="just" eaLnBrk="1" hangingPunct="1">
              <a:spcBef>
                <a:spcPts val="450"/>
              </a:spcBef>
              <a:buClr>
                <a:srgbClr val="000000"/>
              </a:buClr>
              <a:buSzPct val="100000"/>
              <a:buFont typeface="Arial"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l-GR" altLang="en-US" sz="2200">
                <a:solidFill>
                  <a:srgbClr val="000000"/>
                </a:solidFill>
                <a:latin typeface="Times New Roman" pitchFamily="18" charset="0"/>
                <a:cs typeface="Times New Roman" pitchFamily="18" charset="0"/>
              </a:rPr>
              <a:t>Μέλη από χώρες όπως η Γαλλία, Γερμανία, Ιαπωνία, Η.Β και Η.Π.Α</a:t>
            </a:r>
            <a:r>
              <a:rPr lang="en-US" altLang="en-US" sz="2200">
                <a:solidFill>
                  <a:srgbClr val="000000"/>
                </a:solidFill>
                <a:latin typeface="Times New Roman" pitchFamily="18" charset="0"/>
                <a:cs typeface="Times New Roman" pitchFamily="18" charset="0"/>
              </a:rPr>
              <a:t>.</a:t>
            </a:r>
          </a:p>
          <a:p>
            <a:pPr marL="741363" lvl="1" indent="-284163" algn="just" eaLnBrk="1" hangingPunct="1">
              <a:spcBef>
                <a:spcPts val="700"/>
              </a:spcBef>
              <a:buClr>
                <a:srgbClr val="000000"/>
              </a:buClr>
              <a:buSzPct val="100000"/>
              <a:buFont typeface="Wingdings" pitchFamily="2" charset="2"/>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l-GR" altLang="en-US" sz="2800">
                <a:solidFill>
                  <a:srgbClr val="000000"/>
                </a:solidFill>
                <a:latin typeface="Times New Roman" pitchFamily="18" charset="0"/>
                <a:cs typeface="Times New Roman" pitchFamily="18" charset="0"/>
              </a:rPr>
              <a:t>Η </a:t>
            </a:r>
            <a:r>
              <a:rPr lang="en-US" altLang="en-US" sz="2800">
                <a:solidFill>
                  <a:srgbClr val="000000"/>
                </a:solidFill>
                <a:latin typeface="Times New Roman" pitchFamily="18" charset="0"/>
                <a:cs typeface="Times New Roman" pitchFamily="18" charset="0"/>
              </a:rPr>
              <a:t>IASC </a:t>
            </a:r>
            <a:r>
              <a:rPr lang="el-GR" altLang="en-US" sz="2800">
                <a:solidFill>
                  <a:srgbClr val="000000"/>
                </a:solidFill>
                <a:latin typeface="Times New Roman" pitchFamily="18" charset="0"/>
                <a:cs typeface="Times New Roman" pitchFamily="18" charset="0"/>
              </a:rPr>
              <a:t>αναδιοργανώθηκε στο </a:t>
            </a:r>
            <a:r>
              <a:rPr lang="en-US" altLang="en-US" sz="2800">
                <a:solidFill>
                  <a:srgbClr val="000000"/>
                </a:solidFill>
                <a:latin typeface="Times New Roman" pitchFamily="18" charset="0"/>
                <a:cs typeface="Times New Roman" pitchFamily="18" charset="0"/>
              </a:rPr>
              <a:t>IASB </a:t>
            </a:r>
            <a:r>
              <a:rPr lang="el-GR" altLang="en-US" sz="2800">
                <a:solidFill>
                  <a:srgbClr val="000000"/>
                </a:solidFill>
                <a:latin typeface="Times New Roman" pitchFamily="18" charset="0"/>
                <a:cs typeface="Times New Roman" pitchFamily="18" charset="0"/>
              </a:rPr>
              <a:t>το 2001</a:t>
            </a:r>
          </a:p>
        </p:txBody>
      </p:sp>
      <p:sp>
        <p:nvSpPr>
          <p:cNvPr id="23556" name="Text Box 3"/>
          <p:cNvSpPr txBox="1">
            <a:spLocks noChangeArrowheads="1"/>
          </p:cNvSpPr>
          <p:nvPr/>
        </p:nvSpPr>
        <p:spPr bwMode="auto">
          <a:xfrm>
            <a:off x="0" y="6356350"/>
            <a:ext cx="19812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FEF6F717-4365-42F7-8F8E-EFEA24646232}" type="slidenum">
              <a:rPr lang="el-GR"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l-GR" altLang="en-US" sz="1200">
              <a:solidFill>
                <a:srgbClr val="898989"/>
              </a:solidFill>
            </a:endParaRPr>
          </a:p>
        </p:txBody>
      </p:sp>
      <p:pic>
        <p:nvPicPr>
          <p:cNvPr id="23557" name="Picture 4"/>
          <p:cNvPicPr>
            <a:picLocks noChangeAspect="1" noChangeArrowheads="1"/>
          </p:cNvPicPr>
          <p:nvPr/>
        </p:nvPicPr>
        <p:blipFill>
          <a:blip r:embed="rId3" cstate="print"/>
          <a:srcRect/>
          <a:stretch>
            <a:fillRect/>
          </a:stretch>
        </p:blipFill>
        <p:spPr bwMode="auto">
          <a:xfrm>
            <a:off x="5380038" y="5105400"/>
            <a:ext cx="3640137" cy="1676400"/>
          </a:xfrm>
          <a:prstGeom prst="rect">
            <a:avLst/>
          </a:prstGeom>
          <a:noFill/>
          <a:ln w="9525">
            <a:noFill/>
            <a:round/>
            <a:headEnd/>
            <a:tailEnd/>
          </a:ln>
        </p:spPr>
      </p:pic>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Text Box 1"/>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F67C49E5-91CC-4E3B-BE46-FA3C39A4258D}" type="slidenum">
              <a:rPr lang="el-GR"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30</a:t>
            </a:fld>
            <a:endParaRPr lang="el-GR" altLang="en-US" sz="1200">
              <a:solidFill>
                <a:srgbClr val="898989"/>
              </a:solidFill>
            </a:endParaRPr>
          </a:p>
        </p:txBody>
      </p:sp>
      <p:sp>
        <p:nvSpPr>
          <p:cNvPr id="55299" name="Text Box 2"/>
          <p:cNvSpPr txBox="1">
            <a:spLocks noChangeArrowheads="1"/>
          </p:cNvSpPr>
          <p:nvPr/>
        </p:nvSpPr>
        <p:spPr bwMode="auto">
          <a:xfrm>
            <a:off x="395288" y="188913"/>
            <a:ext cx="8748712" cy="1325562"/>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3600" b="1" dirty="0">
                <a:solidFill>
                  <a:schemeClr val="accent1">
                    <a:lumMod val="50000"/>
                  </a:schemeClr>
                </a:solidFill>
                <a:latin typeface="Times New Roman" pitchFamily="16" charset="0"/>
                <a:ea typeface="Microsoft YaHei" charset="-122"/>
                <a:cs typeface="Times New Roman" pitchFamily="16" charset="0"/>
              </a:rPr>
              <a:t>ΔΛΠ 1: ΟΙΚΟΝΟΜΙΚΕΣ ΚΑΤΑΣΤΑΣΕΙΣ</a:t>
            </a:r>
            <a:r>
              <a:rPr lang="el-GR" sz="3600" b="1" dirty="0">
                <a:solidFill>
                  <a:srgbClr val="000000"/>
                </a:solidFill>
                <a:latin typeface="Times New Roman" pitchFamily="16" charset="0"/>
                <a:ea typeface="Microsoft YaHei" charset="-122"/>
                <a:cs typeface="Times New Roman" pitchFamily="16" charset="0"/>
              </a:rPr>
              <a:t/>
            </a:r>
            <a:br>
              <a:rPr lang="el-GR" sz="3600" b="1" dirty="0">
                <a:solidFill>
                  <a:srgbClr val="000000"/>
                </a:solidFill>
                <a:latin typeface="Times New Roman" pitchFamily="16" charset="0"/>
                <a:ea typeface="Microsoft YaHei" charset="-122"/>
                <a:cs typeface="Times New Roman" pitchFamily="16" charset="0"/>
              </a:rPr>
            </a:br>
            <a:endParaRPr lang="el-GR" sz="3600" b="1" dirty="0">
              <a:solidFill>
                <a:srgbClr val="000000"/>
              </a:solidFill>
              <a:latin typeface="Times New Roman" pitchFamily="16" charset="0"/>
              <a:ea typeface="Microsoft YaHei" charset="-122"/>
              <a:cs typeface="Times New Roman" pitchFamily="16" charset="0"/>
            </a:endParaRPr>
          </a:p>
        </p:txBody>
      </p:sp>
      <p:sp>
        <p:nvSpPr>
          <p:cNvPr id="33795" name="Text Box 3"/>
          <p:cNvSpPr txBox="1">
            <a:spLocks noChangeArrowheads="1"/>
          </p:cNvSpPr>
          <p:nvPr/>
        </p:nvSpPr>
        <p:spPr bwMode="auto">
          <a:xfrm>
            <a:off x="323850" y="1268413"/>
            <a:ext cx="8497888" cy="4710112"/>
          </a:xfrm>
          <a:prstGeom prst="rect">
            <a:avLst/>
          </a:prstGeom>
          <a:noFill/>
          <a:ln w="9525" cap="flat">
            <a:noFill/>
            <a:round/>
            <a:headEnd/>
            <a:tailEnd/>
          </a:ln>
          <a:effectLst/>
        </p:spPr>
        <p:txBody>
          <a:bodyPr/>
          <a:lstStyle/>
          <a:p>
            <a:pPr marL="53975" indent="-52388" algn="just" eaLnBrk="1" hangingPunct="1">
              <a:lnSpc>
                <a:spcPct val="120000"/>
              </a:lnSpc>
              <a:spcBef>
                <a:spcPts val="500"/>
              </a:spcBef>
              <a:buSzPct val="100000"/>
              <a:tabLst>
                <a:tab pos="53975" algn="l"/>
                <a:tab pos="912813" algn="l"/>
                <a:tab pos="1827213" algn="l"/>
                <a:tab pos="2741613" algn="l"/>
                <a:tab pos="3656013" algn="l"/>
                <a:tab pos="4570413" algn="l"/>
                <a:tab pos="5484813" algn="l"/>
                <a:tab pos="6399213" algn="l"/>
                <a:tab pos="7313613" algn="l"/>
                <a:tab pos="8228013" algn="l"/>
                <a:tab pos="9142413" algn="l"/>
                <a:tab pos="10056813" algn="l"/>
              </a:tabLst>
              <a:defRPr/>
            </a:pPr>
            <a:r>
              <a:rPr lang="el-GR" sz="2000" b="1" dirty="0">
                <a:solidFill>
                  <a:srgbClr val="000000"/>
                </a:solidFill>
                <a:latin typeface="Times New Roman" pitchFamily="16" charset="0"/>
                <a:ea typeface="+mn-ea"/>
                <a:cs typeface="Times New Roman" pitchFamily="16" charset="0"/>
              </a:rPr>
              <a:t>Σκοπός</a:t>
            </a:r>
            <a:r>
              <a:rPr lang="el-GR" sz="2000" dirty="0">
                <a:solidFill>
                  <a:srgbClr val="000000"/>
                </a:solidFill>
                <a:latin typeface="Times New Roman" pitchFamily="16" charset="0"/>
                <a:ea typeface="+mn-ea"/>
                <a:cs typeface="Times New Roman" pitchFamily="16" charset="0"/>
              </a:rPr>
              <a:t>	</a:t>
            </a:r>
          </a:p>
          <a:p>
            <a:pPr marL="52388" indent="-50800" algn="just" eaLnBrk="1" hangingPunct="1">
              <a:lnSpc>
                <a:spcPct val="120000"/>
              </a:lnSpc>
              <a:spcBef>
                <a:spcPts val="500"/>
              </a:spcBef>
              <a:buClr>
                <a:srgbClr val="000000"/>
              </a:buClr>
              <a:buSzPct val="100000"/>
              <a:buFont typeface="Arial" charset="0"/>
              <a:buChar char="•"/>
              <a:tabLst>
                <a:tab pos="53975" algn="l"/>
                <a:tab pos="912813" algn="l"/>
                <a:tab pos="1827213" algn="l"/>
                <a:tab pos="2741613" algn="l"/>
                <a:tab pos="3656013" algn="l"/>
                <a:tab pos="4570413" algn="l"/>
                <a:tab pos="5484813" algn="l"/>
                <a:tab pos="6399213" algn="l"/>
                <a:tab pos="7313613" algn="l"/>
                <a:tab pos="8228013" algn="l"/>
                <a:tab pos="9142413" algn="l"/>
                <a:tab pos="10056813" algn="l"/>
              </a:tabLst>
              <a:defRPr/>
            </a:pPr>
            <a:r>
              <a:rPr lang="el-GR" sz="2000" dirty="0">
                <a:solidFill>
                  <a:srgbClr val="000000"/>
                </a:solidFill>
                <a:latin typeface="Times New Roman" pitchFamily="16" charset="0"/>
                <a:ea typeface="Microsoft YaHei" charset="-122"/>
                <a:cs typeface="Arial" charset="0"/>
              </a:rPr>
              <a:t> Σκοπός του Δ.Λ.Π.1 είναι ο καθορισμός του τρόπου παρουσίασης των οικονομικών καταστάσεων, προκειμένου να διασφαλίζεται η συγκρισιμότητα με προηγούμενες χρήσεις και με άλλες επιχειρήσεις, για την κατάρτιση και την παρουσίαση των οικονομικών καταστάσεων.</a:t>
            </a:r>
          </a:p>
          <a:p>
            <a:pPr marL="52388" indent="-50800" algn="just" eaLnBrk="1" hangingPunct="1">
              <a:lnSpc>
                <a:spcPct val="120000"/>
              </a:lnSpc>
              <a:spcBef>
                <a:spcPts val="500"/>
              </a:spcBef>
              <a:buClr>
                <a:srgbClr val="000000"/>
              </a:buClr>
              <a:buSzPct val="100000"/>
              <a:buFont typeface="Arial" charset="0"/>
              <a:buChar char="•"/>
              <a:tabLst>
                <a:tab pos="53975" algn="l"/>
                <a:tab pos="912813" algn="l"/>
                <a:tab pos="1827213" algn="l"/>
                <a:tab pos="2741613" algn="l"/>
                <a:tab pos="3656013" algn="l"/>
                <a:tab pos="4570413" algn="l"/>
                <a:tab pos="5484813" algn="l"/>
                <a:tab pos="6399213" algn="l"/>
                <a:tab pos="7313613" algn="l"/>
                <a:tab pos="8228013" algn="l"/>
                <a:tab pos="9142413" algn="l"/>
                <a:tab pos="10056813" algn="l"/>
              </a:tabLst>
              <a:defRPr/>
            </a:pPr>
            <a:r>
              <a:rPr lang="el-GR" sz="2000" dirty="0">
                <a:solidFill>
                  <a:srgbClr val="000000"/>
                </a:solidFill>
                <a:latin typeface="Times New Roman" pitchFamily="16" charset="0"/>
                <a:ea typeface="Microsoft YaHei" charset="-122"/>
                <a:cs typeface="Arial" charset="0"/>
              </a:rPr>
              <a:t> Το Πρότυπο εφαρμόζεται για την παρουσίαση όλων των οικονομικών καταστάσεων των επιχειρήσεων που καταρτίζονται και παρουσιάζονται σύμφωνα με τα Δ.Λ.Π., </a:t>
            </a:r>
            <a:endParaRPr lang="el-GR" sz="2000" u="sng" dirty="0">
              <a:solidFill>
                <a:srgbClr val="FF0000"/>
              </a:solidFill>
              <a:latin typeface="Times New Roman" pitchFamily="16" charset="0"/>
              <a:ea typeface="Microsoft YaHei" charset="-122"/>
              <a:cs typeface="Arial" charset="0"/>
            </a:endParaRPr>
          </a:p>
          <a:p>
            <a:pPr marL="52388" indent="-50800" algn="just" eaLnBrk="1" hangingPunct="1">
              <a:lnSpc>
                <a:spcPct val="120000"/>
              </a:lnSpc>
              <a:spcBef>
                <a:spcPts val="500"/>
              </a:spcBef>
              <a:buClr>
                <a:srgbClr val="000000"/>
              </a:buClr>
              <a:buSzPct val="100000"/>
              <a:buFont typeface="Arial" charset="0"/>
              <a:buChar char="•"/>
              <a:tabLst>
                <a:tab pos="53975" algn="l"/>
                <a:tab pos="912813" algn="l"/>
                <a:tab pos="1827213" algn="l"/>
                <a:tab pos="2741613" algn="l"/>
                <a:tab pos="3656013" algn="l"/>
                <a:tab pos="4570413" algn="l"/>
                <a:tab pos="5484813" algn="l"/>
                <a:tab pos="6399213" algn="l"/>
                <a:tab pos="7313613" algn="l"/>
                <a:tab pos="8228013" algn="l"/>
                <a:tab pos="9142413" algn="l"/>
                <a:tab pos="10056813" algn="l"/>
              </a:tabLst>
              <a:defRPr/>
            </a:pPr>
            <a:r>
              <a:rPr lang="el-GR" sz="2000" dirty="0">
                <a:solidFill>
                  <a:srgbClr val="000000"/>
                </a:solidFill>
                <a:latin typeface="Times New Roman" pitchFamily="16" charset="0"/>
                <a:ea typeface="Microsoft YaHei" charset="-122"/>
                <a:cs typeface="Arial" charset="0"/>
              </a:rPr>
              <a:t>Εφαρμόζεται τόσο στις ατομικές οικονομικές καταστάσεις μιας επιχείρησης όσο και στις ενοποιημένες οικονομικές καταστάσεις ενός ομίλου επιχειρήσεων.</a:t>
            </a:r>
          </a:p>
        </p:txBody>
      </p:sp>
    </p:spTree>
  </p:cSld>
  <p:clrMapOvr>
    <a:masterClrMapping/>
  </p:clrMapOvr>
  <p:transition spd="med">
    <p:dissolv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Text Box 1"/>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E558DCC-3CF7-4AE9-BE42-3029CA7D9F72}" type="slidenum">
              <a:rPr lang="el-GR"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31</a:t>
            </a:fld>
            <a:endParaRPr lang="el-GR" altLang="en-US" sz="1200">
              <a:solidFill>
                <a:srgbClr val="898989"/>
              </a:solidFill>
            </a:endParaRPr>
          </a:p>
        </p:txBody>
      </p:sp>
      <p:sp>
        <p:nvSpPr>
          <p:cNvPr id="80899" name="Text Box 2"/>
          <p:cNvSpPr txBox="1">
            <a:spLocks noChangeArrowheads="1"/>
          </p:cNvSpPr>
          <p:nvPr/>
        </p:nvSpPr>
        <p:spPr bwMode="auto">
          <a:xfrm>
            <a:off x="323850" y="188913"/>
            <a:ext cx="8820150" cy="1325562"/>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600" b="1">
                <a:solidFill>
                  <a:srgbClr val="000000"/>
                </a:solidFill>
                <a:latin typeface="Times New Roman" pitchFamily="18" charset="0"/>
                <a:cs typeface="Times New Roman" pitchFamily="18" charset="0"/>
              </a:rPr>
              <a:t>ΔΛΠ 1: ΟΙΚΟΝΟΜΙΚΕΣ ΚΑΤΑΣΤΑΣΕΙΣ</a:t>
            </a:r>
            <a:br>
              <a:rPr lang="el-GR" altLang="en-US" sz="3600" b="1">
                <a:solidFill>
                  <a:srgbClr val="000000"/>
                </a:solidFill>
                <a:latin typeface="Times New Roman" pitchFamily="18" charset="0"/>
                <a:cs typeface="Times New Roman" pitchFamily="18" charset="0"/>
              </a:rPr>
            </a:br>
            <a:endParaRPr lang="el-GR" altLang="en-US" sz="3600" b="1">
              <a:solidFill>
                <a:srgbClr val="000000"/>
              </a:solidFill>
              <a:latin typeface="Times New Roman" pitchFamily="18" charset="0"/>
              <a:cs typeface="Times New Roman" pitchFamily="18" charset="0"/>
            </a:endParaRPr>
          </a:p>
        </p:txBody>
      </p:sp>
      <p:sp>
        <p:nvSpPr>
          <p:cNvPr id="34819" name="Text Box 3"/>
          <p:cNvSpPr txBox="1">
            <a:spLocks noChangeArrowheads="1"/>
          </p:cNvSpPr>
          <p:nvPr/>
        </p:nvSpPr>
        <p:spPr bwMode="auto">
          <a:xfrm>
            <a:off x="395288" y="1268413"/>
            <a:ext cx="8497887" cy="4710112"/>
          </a:xfrm>
          <a:prstGeom prst="rect">
            <a:avLst/>
          </a:prstGeom>
          <a:noFill/>
          <a:ln w="9525" cap="flat">
            <a:noFill/>
            <a:round/>
            <a:headEnd/>
            <a:tailEnd/>
          </a:ln>
          <a:effectLst/>
        </p:spPr>
        <p:txBody>
          <a:bodyPr/>
          <a:lstStyle/>
          <a:p>
            <a:pPr marL="52388" indent="-52388" algn="just" eaLnBrk="1" hangingPunct="1">
              <a:lnSpc>
                <a:spcPct val="110000"/>
              </a:lnSpc>
              <a:spcBef>
                <a:spcPts val="500"/>
              </a:spcBef>
              <a:buClr>
                <a:srgbClr val="000000"/>
              </a:buClr>
              <a:buSzPct val="100000"/>
              <a:buFont typeface="Arial" charset="0"/>
              <a:buChar char="•"/>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000" dirty="0">
                <a:solidFill>
                  <a:srgbClr val="000000"/>
                </a:solidFill>
                <a:latin typeface="Times New Roman" pitchFamily="16" charset="0"/>
                <a:ea typeface="Microsoft YaHei" charset="-122"/>
                <a:cs typeface="Arial" charset="0"/>
              </a:rPr>
              <a:t> Πιο συγκεκριμένα, ο σκοπός των οικονομικών καταστάσεων είναι η παροχή πληροφοριών σχετικά με την οικονομική θέση, την αποδοτικότητα και τις μεταβολές στην οικονομική θέση μιας επιχείρησης, που είναι χρήσιμες σε έναν ευρύτερο κύκλο χρηστών για να λάβουν οικονομικές αποφάσεις.</a:t>
            </a:r>
          </a:p>
          <a:p>
            <a:pPr marL="52388" indent="-52388" eaLnBrk="1" hangingPunct="1">
              <a:lnSpc>
                <a:spcPct val="110000"/>
              </a:lnSpc>
              <a:spcBef>
                <a:spcPts val="500"/>
              </a:spcBef>
              <a:buClr>
                <a:srgbClr val="000000"/>
              </a:buClr>
              <a:buSzPct val="100000"/>
              <a:buFont typeface="Arial" charset="0"/>
              <a:buChar char="•"/>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000" dirty="0">
                <a:solidFill>
                  <a:srgbClr val="000000"/>
                </a:solidFill>
                <a:latin typeface="Times New Roman" pitchFamily="16" charset="0"/>
                <a:ea typeface="Microsoft YaHei" charset="-122"/>
                <a:cs typeface="Arial" charset="0"/>
              </a:rPr>
              <a:t> Για να επιτύχουν τον σκοπό τους αυτόν, οι οικονομικές καταστάσεις, θα πρέπει να απεικονίζουν:</a:t>
            </a:r>
          </a:p>
          <a:p>
            <a:pPr marL="53975" indent="-52388" eaLnBrk="1" hangingPunct="1">
              <a:lnSpc>
                <a:spcPct val="110000"/>
              </a:lnSpc>
              <a:spcBef>
                <a:spcPts val="50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000" dirty="0">
                <a:solidFill>
                  <a:srgbClr val="000000"/>
                </a:solidFill>
                <a:latin typeface="Times New Roman" pitchFamily="16" charset="0"/>
                <a:ea typeface="Microsoft YaHei" charset="-122"/>
                <a:cs typeface="Arial" charset="0"/>
              </a:rPr>
              <a:t>1. τα περιουσιακά στοιχεία,</a:t>
            </a:r>
          </a:p>
          <a:p>
            <a:pPr marL="53975" indent="-52388" eaLnBrk="1" hangingPunct="1">
              <a:lnSpc>
                <a:spcPct val="110000"/>
              </a:lnSpc>
              <a:spcBef>
                <a:spcPts val="50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000" dirty="0">
                <a:solidFill>
                  <a:srgbClr val="000000"/>
                </a:solidFill>
                <a:latin typeface="Times New Roman" pitchFamily="16" charset="0"/>
                <a:ea typeface="Microsoft YaHei" charset="-122"/>
                <a:cs typeface="Arial" charset="0"/>
              </a:rPr>
              <a:t>2. τις υποχρεώσεις,</a:t>
            </a:r>
          </a:p>
          <a:p>
            <a:pPr marL="53975" indent="-52388" eaLnBrk="1" hangingPunct="1">
              <a:lnSpc>
                <a:spcPct val="110000"/>
              </a:lnSpc>
              <a:spcBef>
                <a:spcPts val="50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000" dirty="0">
                <a:solidFill>
                  <a:srgbClr val="000000"/>
                </a:solidFill>
                <a:latin typeface="Times New Roman" pitchFamily="16" charset="0"/>
                <a:ea typeface="Microsoft YaHei" charset="-122"/>
                <a:cs typeface="Arial" charset="0"/>
              </a:rPr>
              <a:t>3. τα ίδια κεφάλαια,</a:t>
            </a:r>
          </a:p>
          <a:p>
            <a:pPr marL="53975" indent="-52388" eaLnBrk="1" hangingPunct="1">
              <a:lnSpc>
                <a:spcPct val="110000"/>
              </a:lnSpc>
              <a:spcBef>
                <a:spcPts val="50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000" dirty="0">
                <a:solidFill>
                  <a:srgbClr val="000000"/>
                </a:solidFill>
                <a:latin typeface="Times New Roman" pitchFamily="16" charset="0"/>
                <a:ea typeface="Microsoft YaHei" charset="-122"/>
                <a:cs typeface="Arial" charset="0"/>
              </a:rPr>
              <a:t>4. τα έσοδα και τις δαπάνες, συμπεριλαμβανομένων των κερδών και ζημιών,</a:t>
            </a:r>
          </a:p>
          <a:p>
            <a:pPr marL="53975" indent="-52388" eaLnBrk="1" hangingPunct="1">
              <a:lnSpc>
                <a:spcPct val="110000"/>
              </a:lnSpc>
              <a:spcBef>
                <a:spcPts val="50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000" dirty="0">
                <a:solidFill>
                  <a:srgbClr val="000000"/>
                </a:solidFill>
                <a:latin typeface="Times New Roman" pitchFamily="16" charset="0"/>
                <a:ea typeface="Microsoft YaHei" charset="-122"/>
                <a:cs typeface="Arial" charset="0"/>
              </a:rPr>
              <a:t>5. άλλες μεταβολές των ιδίων κεφαλαίων και</a:t>
            </a:r>
          </a:p>
          <a:p>
            <a:pPr marL="53975" indent="-52388" eaLnBrk="1" hangingPunct="1">
              <a:lnSpc>
                <a:spcPct val="110000"/>
              </a:lnSpc>
              <a:spcBef>
                <a:spcPts val="50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000" dirty="0">
                <a:solidFill>
                  <a:srgbClr val="000000"/>
                </a:solidFill>
                <a:latin typeface="Times New Roman" pitchFamily="16" charset="0"/>
                <a:ea typeface="Microsoft YaHei" charset="-122"/>
                <a:cs typeface="Arial" charset="0"/>
              </a:rPr>
              <a:t>6. τις ταμειακές ροές.</a:t>
            </a:r>
          </a:p>
        </p:txBody>
      </p:sp>
    </p:spTree>
  </p:cSld>
  <p:clrMapOvr>
    <a:masterClrMapping/>
  </p:clrMapOvr>
  <p:transition spd="med">
    <p:dissolv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Text Box 1"/>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EE145F69-BE85-4E72-9A7C-E29E87C59932}" type="slidenum">
              <a:rPr lang="el-GR"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32</a:t>
            </a:fld>
            <a:endParaRPr lang="el-GR" altLang="en-US" sz="1200">
              <a:solidFill>
                <a:srgbClr val="898989"/>
              </a:solidFill>
            </a:endParaRPr>
          </a:p>
        </p:txBody>
      </p:sp>
      <p:sp>
        <p:nvSpPr>
          <p:cNvPr id="82947" name="Text Box 2"/>
          <p:cNvSpPr txBox="1">
            <a:spLocks noChangeArrowheads="1"/>
          </p:cNvSpPr>
          <p:nvPr/>
        </p:nvSpPr>
        <p:spPr bwMode="auto">
          <a:xfrm>
            <a:off x="395288" y="188913"/>
            <a:ext cx="8748712" cy="1325562"/>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600" b="1">
                <a:solidFill>
                  <a:srgbClr val="000000"/>
                </a:solidFill>
                <a:latin typeface="Times New Roman" pitchFamily="18" charset="0"/>
                <a:cs typeface="Times New Roman" pitchFamily="18" charset="0"/>
              </a:rPr>
              <a:t>ΔΛΠ 1: ΟΙΚΟΝΟΜΙΚΕΣ ΚΑΤΑΣΤΑΣΕΙΣ</a:t>
            </a:r>
            <a:br>
              <a:rPr lang="el-GR" altLang="en-US" sz="3600" b="1">
                <a:solidFill>
                  <a:srgbClr val="000000"/>
                </a:solidFill>
                <a:latin typeface="Times New Roman" pitchFamily="18" charset="0"/>
                <a:cs typeface="Times New Roman" pitchFamily="18" charset="0"/>
              </a:rPr>
            </a:br>
            <a:endParaRPr lang="el-GR" altLang="en-US" sz="3600" b="1">
              <a:solidFill>
                <a:srgbClr val="000000"/>
              </a:solidFill>
              <a:latin typeface="Times New Roman" pitchFamily="18" charset="0"/>
              <a:cs typeface="Times New Roman" pitchFamily="18" charset="0"/>
            </a:endParaRPr>
          </a:p>
        </p:txBody>
      </p:sp>
      <p:sp>
        <p:nvSpPr>
          <p:cNvPr id="35843" name="Text Box 3"/>
          <p:cNvSpPr txBox="1">
            <a:spLocks noChangeArrowheads="1"/>
          </p:cNvSpPr>
          <p:nvPr/>
        </p:nvSpPr>
        <p:spPr bwMode="auto">
          <a:xfrm>
            <a:off x="250825" y="1125538"/>
            <a:ext cx="8893175" cy="5284787"/>
          </a:xfrm>
          <a:prstGeom prst="rect">
            <a:avLst/>
          </a:prstGeom>
          <a:noFill/>
          <a:ln w="9525" cap="flat">
            <a:noFill/>
            <a:round/>
            <a:headEnd/>
            <a:tailEnd/>
          </a:ln>
          <a:effectLst/>
        </p:spPr>
        <p:txBody>
          <a:bodyPr/>
          <a:lstStyle/>
          <a:p>
            <a:pPr marL="52388" indent="-52388" eaLnBrk="1" hangingPunct="1">
              <a:lnSpc>
                <a:spcPct val="110000"/>
              </a:lnSpc>
              <a:spcBef>
                <a:spcPts val="600"/>
              </a:spcBef>
              <a:buClr>
                <a:srgbClr val="000000"/>
              </a:buClr>
              <a:buSzPct val="100000"/>
              <a:buFont typeface="Times New Roman" pitchFamily="16" charset="0"/>
              <a:buNone/>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400" b="1" dirty="0">
                <a:solidFill>
                  <a:srgbClr val="000000"/>
                </a:solidFill>
                <a:latin typeface="Times New Roman" pitchFamily="16" charset="0"/>
                <a:ea typeface="Microsoft YaHei" charset="-122"/>
                <a:cs typeface="Arial" charset="0"/>
              </a:rPr>
              <a:t>Μια πλήρης σειρά οικονομικών καταστάσεων απαρτίζεται από:</a:t>
            </a:r>
          </a:p>
          <a:p>
            <a:pPr marL="52388" indent="-52388" eaLnBrk="1" hangingPunct="1">
              <a:lnSpc>
                <a:spcPct val="110000"/>
              </a:lnSpc>
              <a:spcBef>
                <a:spcPts val="600"/>
              </a:spcBef>
              <a:buClr>
                <a:srgbClr val="000000"/>
              </a:buClr>
              <a:buSzPct val="100000"/>
              <a:buFont typeface="Times New Roman" pitchFamily="16" charset="0"/>
              <a:buNone/>
              <a:tabLst>
                <a:tab pos="622300" algn="l"/>
                <a:tab pos="1536700" algn="l"/>
                <a:tab pos="2451100" algn="l"/>
                <a:tab pos="3365500" algn="l"/>
                <a:tab pos="4279900" algn="l"/>
                <a:tab pos="5194300" algn="l"/>
                <a:tab pos="6108700" algn="l"/>
                <a:tab pos="7023100" algn="l"/>
                <a:tab pos="7937500" algn="l"/>
                <a:tab pos="8851900" algn="l"/>
                <a:tab pos="9766300" algn="l"/>
              </a:tabLst>
              <a:defRPr/>
            </a:pPr>
            <a:endParaRPr lang="el-GR" sz="2400" b="1" dirty="0">
              <a:solidFill>
                <a:srgbClr val="000000"/>
              </a:solidFill>
              <a:latin typeface="Times New Roman" pitchFamily="16" charset="0"/>
              <a:ea typeface="Microsoft YaHei" charset="-122"/>
              <a:cs typeface="Arial" charset="0"/>
            </a:endParaRPr>
          </a:p>
          <a:p>
            <a:pPr marL="53975" indent="-52388" eaLnBrk="1" hangingPunct="1">
              <a:lnSpc>
                <a:spcPct val="150000"/>
              </a:lnSpc>
              <a:spcBef>
                <a:spcPts val="60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400" dirty="0">
                <a:solidFill>
                  <a:srgbClr val="000000"/>
                </a:solidFill>
                <a:latin typeface="Times New Roman" pitchFamily="16" charset="0"/>
                <a:ea typeface="Microsoft YaHei" charset="-122"/>
                <a:cs typeface="Arial" charset="0"/>
              </a:rPr>
              <a:t>1. τον ισολογισμό,</a:t>
            </a:r>
          </a:p>
          <a:p>
            <a:pPr marL="53975" indent="-52388" eaLnBrk="1" hangingPunct="1">
              <a:lnSpc>
                <a:spcPct val="150000"/>
              </a:lnSpc>
              <a:spcBef>
                <a:spcPts val="60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400" dirty="0">
                <a:solidFill>
                  <a:srgbClr val="000000"/>
                </a:solidFill>
                <a:latin typeface="Times New Roman" pitchFamily="16" charset="0"/>
                <a:ea typeface="Microsoft YaHei" charset="-122"/>
                <a:cs typeface="Arial" charset="0"/>
              </a:rPr>
              <a:t>2. την κατάσταση λογαριασμού αποτελεσμάτων,</a:t>
            </a:r>
          </a:p>
          <a:p>
            <a:pPr marL="53975" indent="-52388" eaLnBrk="1" hangingPunct="1">
              <a:lnSpc>
                <a:spcPct val="150000"/>
              </a:lnSpc>
              <a:spcBef>
                <a:spcPts val="60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400" dirty="0">
                <a:solidFill>
                  <a:srgbClr val="000000"/>
                </a:solidFill>
                <a:latin typeface="Times New Roman" pitchFamily="16" charset="0"/>
                <a:ea typeface="Microsoft YaHei" charset="-122"/>
                <a:cs typeface="Arial" charset="0"/>
              </a:rPr>
              <a:t>3. την κατάσταση μεταβολών των ίδιων κεφαλαίων,</a:t>
            </a:r>
          </a:p>
          <a:p>
            <a:pPr marL="53975" indent="-52388" eaLnBrk="1" hangingPunct="1">
              <a:lnSpc>
                <a:spcPct val="150000"/>
              </a:lnSpc>
              <a:spcBef>
                <a:spcPts val="60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400" dirty="0">
                <a:solidFill>
                  <a:srgbClr val="000000"/>
                </a:solidFill>
                <a:latin typeface="Times New Roman" pitchFamily="16" charset="0"/>
                <a:ea typeface="Microsoft YaHei" charset="-122"/>
                <a:cs typeface="Arial" charset="0"/>
              </a:rPr>
              <a:t>4. την κατάσταση ταμειακών ροών (βλ. παρακάτω ΔΛΠ 7) και</a:t>
            </a:r>
          </a:p>
          <a:p>
            <a:pPr marL="53975" indent="-52388" eaLnBrk="1" hangingPunct="1">
              <a:lnSpc>
                <a:spcPct val="150000"/>
              </a:lnSpc>
              <a:spcBef>
                <a:spcPts val="60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400" dirty="0">
                <a:solidFill>
                  <a:srgbClr val="000000"/>
                </a:solidFill>
                <a:latin typeface="Times New Roman" pitchFamily="16" charset="0"/>
                <a:ea typeface="Microsoft YaHei" charset="-122"/>
                <a:cs typeface="Arial" charset="0"/>
              </a:rPr>
              <a:t>5. τις σημειώσεις που περιλαμβάνουν περίληψη των σημαντικών λογιστικών πολιτικών και άλλες επεξηγηματικές σημειώσεις.</a:t>
            </a:r>
          </a:p>
        </p:txBody>
      </p:sp>
    </p:spTree>
  </p:cSld>
  <p:clrMapOvr>
    <a:masterClrMapping/>
  </p:clrMapOvr>
  <p:transition spd="med">
    <p:dissolv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Text Box 1"/>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D807AF77-BD29-4195-AB2C-0185A1777CEE}" type="slidenum">
              <a:rPr lang="el-GR"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33</a:t>
            </a:fld>
            <a:endParaRPr lang="el-GR" altLang="en-US" sz="1200">
              <a:solidFill>
                <a:srgbClr val="898989"/>
              </a:solidFill>
            </a:endParaRPr>
          </a:p>
        </p:txBody>
      </p:sp>
      <p:sp>
        <p:nvSpPr>
          <p:cNvPr id="84995" name="Text Box 2"/>
          <p:cNvSpPr txBox="1">
            <a:spLocks noChangeArrowheads="1"/>
          </p:cNvSpPr>
          <p:nvPr/>
        </p:nvSpPr>
        <p:spPr bwMode="auto">
          <a:xfrm>
            <a:off x="633413" y="188913"/>
            <a:ext cx="8510587" cy="1325562"/>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600" b="1">
                <a:solidFill>
                  <a:srgbClr val="000000"/>
                </a:solidFill>
                <a:latin typeface="Times New Roman" pitchFamily="18" charset="0"/>
                <a:cs typeface="Times New Roman" pitchFamily="18" charset="0"/>
              </a:rPr>
              <a:t>ΔΛΠ 1: ΙΣΟΛΟΓΙΣΜΟΣ (1/3)</a:t>
            </a:r>
            <a:br>
              <a:rPr lang="el-GR" altLang="en-US" sz="3600" b="1">
                <a:solidFill>
                  <a:srgbClr val="000000"/>
                </a:solidFill>
                <a:latin typeface="Times New Roman" pitchFamily="18" charset="0"/>
                <a:cs typeface="Times New Roman" pitchFamily="18" charset="0"/>
              </a:rPr>
            </a:br>
            <a:endParaRPr lang="el-GR" altLang="en-US" sz="3600" b="1">
              <a:solidFill>
                <a:srgbClr val="000000"/>
              </a:solidFill>
              <a:latin typeface="Times New Roman" pitchFamily="18" charset="0"/>
              <a:cs typeface="Times New Roman" pitchFamily="18" charset="0"/>
            </a:endParaRPr>
          </a:p>
        </p:txBody>
      </p:sp>
      <p:sp>
        <p:nvSpPr>
          <p:cNvPr id="36867" name="Text Box 3"/>
          <p:cNvSpPr txBox="1">
            <a:spLocks noChangeArrowheads="1"/>
          </p:cNvSpPr>
          <p:nvPr/>
        </p:nvSpPr>
        <p:spPr bwMode="auto">
          <a:xfrm>
            <a:off x="539750" y="1169988"/>
            <a:ext cx="8785225" cy="5688012"/>
          </a:xfrm>
          <a:prstGeom prst="rect">
            <a:avLst/>
          </a:prstGeom>
          <a:noFill/>
          <a:ln w="9525" cap="flat">
            <a:noFill/>
            <a:round/>
            <a:headEnd/>
            <a:tailEnd/>
          </a:ln>
          <a:effectLst/>
        </p:spPr>
        <p:txBody>
          <a:bodyPr/>
          <a:lstStyle/>
          <a:p>
            <a:pPr marL="52388" indent="-52388" eaLnBrk="1" hangingPunct="1">
              <a:lnSpc>
                <a:spcPct val="80000"/>
              </a:lnSpc>
              <a:spcBef>
                <a:spcPts val="550"/>
              </a:spcBef>
              <a:buClr>
                <a:srgbClr val="000000"/>
              </a:buClr>
              <a:buSzPct val="100000"/>
              <a:buFont typeface="Times New Roman" pitchFamily="16" charset="0"/>
              <a:buNone/>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200" dirty="0">
                <a:solidFill>
                  <a:srgbClr val="000000"/>
                </a:solidFill>
                <a:latin typeface="Times New Roman" pitchFamily="16" charset="0"/>
                <a:ea typeface="Microsoft YaHei" charset="-122"/>
                <a:cs typeface="Arial" charset="0"/>
              </a:rPr>
              <a:t>Ο ισολογισμός περιλαμβάνει ενδεικτικά τα ακόλουθα κονδύλια:</a:t>
            </a:r>
          </a:p>
          <a:p>
            <a:pPr marL="53975" indent="-52388" eaLnBrk="1" hangingPunct="1">
              <a:lnSpc>
                <a:spcPct val="80000"/>
              </a:lnSpc>
              <a:spcBef>
                <a:spcPts val="55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200" dirty="0">
                <a:solidFill>
                  <a:srgbClr val="000000"/>
                </a:solidFill>
                <a:latin typeface="Times New Roman" pitchFamily="16" charset="0"/>
                <a:ea typeface="Microsoft YaHei" charset="-122"/>
                <a:cs typeface="Arial" charset="0"/>
              </a:rPr>
              <a:t>1. ενσώματα πάγια,</a:t>
            </a:r>
          </a:p>
          <a:p>
            <a:pPr marL="53975" indent="-52388" eaLnBrk="1" hangingPunct="1">
              <a:lnSpc>
                <a:spcPct val="80000"/>
              </a:lnSpc>
              <a:spcBef>
                <a:spcPts val="55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200" dirty="0">
                <a:solidFill>
                  <a:srgbClr val="000000"/>
                </a:solidFill>
                <a:latin typeface="Times New Roman" pitchFamily="16" charset="0"/>
                <a:ea typeface="Microsoft YaHei" charset="-122"/>
                <a:cs typeface="Arial" charset="0"/>
              </a:rPr>
              <a:t>2. επενδύσεις σε ακίνητα,</a:t>
            </a:r>
          </a:p>
          <a:p>
            <a:pPr marL="53975" indent="-52388" eaLnBrk="1" hangingPunct="1">
              <a:lnSpc>
                <a:spcPct val="80000"/>
              </a:lnSpc>
              <a:spcBef>
                <a:spcPts val="55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200" dirty="0">
                <a:solidFill>
                  <a:srgbClr val="000000"/>
                </a:solidFill>
                <a:latin typeface="Times New Roman" pitchFamily="16" charset="0"/>
                <a:ea typeface="Microsoft YaHei" charset="-122"/>
                <a:cs typeface="Arial" charset="0"/>
              </a:rPr>
              <a:t>3. άυλα περιουσιακά στοιχεία,</a:t>
            </a:r>
          </a:p>
          <a:p>
            <a:pPr marL="53975" indent="-52388" eaLnBrk="1" hangingPunct="1">
              <a:lnSpc>
                <a:spcPct val="80000"/>
              </a:lnSpc>
              <a:spcBef>
                <a:spcPts val="55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200" dirty="0">
                <a:solidFill>
                  <a:srgbClr val="000000"/>
                </a:solidFill>
                <a:latin typeface="Times New Roman" pitchFamily="16" charset="0"/>
                <a:ea typeface="Microsoft YaHei" charset="-122"/>
                <a:cs typeface="Arial" charset="0"/>
              </a:rPr>
              <a:t>4. χρηματοοικονομικά περιουσιακά στοιχεία</a:t>
            </a:r>
          </a:p>
          <a:p>
            <a:pPr marL="53975" indent="-52388" eaLnBrk="1" hangingPunct="1">
              <a:lnSpc>
                <a:spcPct val="80000"/>
              </a:lnSpc>
              <a:spcBef>
                <a:spcPts val="55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200" dirty="0">
                <a:solidFill>
                  <a:srgbClr val="000000"/>
                </a:solidFill>
                <a:latin typeface="Times New Roman" pitchFamily="16" charset="0"/>
                <a:ea typeface="Microsoft YaHei" charset="-122"/>
                <a:cs typeface="Arial" charset="0"/>
              </a:rPr>
              <a:t>5. βιολογικά περιουσιακά στοιχεία, </a:t>
            </a:r>
          </a:p>
          <a:p>
            <a:pPr marL="53975" indent="-52388" eaLnBrk="1" hangingPunct="1">
              <a:lnSpc>
                <a:spcPct val="80000"/>
              </a:lnSpc>
              <a:spcBef>
                <a:spcPts val="55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200" dirty="0">
                <a:solidFill>
                  <a:srgbClr val="000000"/>
                </a:solidFill>
                <a:latin typeface="Times New Roman" pitchFamily="16" charset="0"/>
                <a:ea typeface="Microsoft YaHei" charset="-122"/>
                <a:cs typeface="Arial" charset="0"/>
              </a:rPr>
              <a:t>7. αποθέματα,</a:t>
            </a:r>
          </a:p>
          <a:p>
            <a:pPr marL="53975" indent="-52388" eaLnBrk="1" hangingPunct="1">
              <a:lnSpc>
                <a:spcPct val="80000"/>
              </a:lnSpc>
              <a:spcBef>
                <a:spcPts val="55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200" dirty="0">
                <a:solidFill>
                  <a:srgbClr val="000000"/>
                </a:solidFill>
                <a:latin typeface="Times New Roman" pitchFamily="16" charset="0"/>
                <a:ea typeface="Microsoft YaHei" charset="-122"/>
                <a:cs typeface="Arial" charset="0"/>
              </a:rPr>
              <a:t>8. εμπορικές και λοιπές απαιτήσεις,</a:t>
            </a:r>
          </a:p>
          <a:p>
            <a:pPr marL="53975" indent="-52388" eaLnBrk="1" hangingPunct="1">
              <a:lnSpc>
                <a:spcPct val="80000"/>
              </a:lnSpc>
              <a:spcBef>
                <a:spcPts val="55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200" dirty="0">
                <a:solidFill>
                  <a:srgbClr val="000000"/>
                </a:solidFill>
                <a:latin typeface="Times New Roman" pitchFamily="16" charset="0"/>
                <a:ea typeface="Microsoft YaHei" charset="-122"/>
                <a:cs typeface="Arial" charset="0"/>
              </a:rPr>
              <a:t>9. ταμειακά διαθέσιμα και ταμειακά ισοδύναμα,</a:t>
            </a:r>
          </a:p>
          <a:p>
            <a:pPr marL="53975" indent="-52388" eaLnBrk="1" hangingPunct="1">
              <a:lnSpc>
                <a:spcPct val="80000"/>
              </a:lnSpc>
              <a:spcBef>
                <a:spcPts val="55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200" dirty="0">
                <a:solidFill>
                  <a:srgbClr val="000000"/>
                </a:solidFill>
                <a:latin typeface="Times New Roman" pitchFamily="16" charset="0"/>
                <a:ea typeface="Microsoft YaHei" charset="-122"/>
                <a:cs typeface="Arial" charset="0"/>
              </a:rPr>
              <a:t>10. εκδοθέν κεφάλαιο και αποθεματικά.</a:t>
            </a:r>
          </a:p>
          <a:p>
            <a:pPr marL="53975" indent="-52388" eaLnBrk="1" hangingPunct="1">
              <a:lnSpc>
                <a:spcPct val="80000"/>
              </a:lnSpc>
              <a:spcBef>
                <a:spcPts val="55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200" dirty="0">
                <a:solidFill>
                  <a:srgbClr val="000000"/>
                </a:solidFill>
                <a:latin typeface="Times New Roman" pitchFamily="16" charset="0"/>
                <a:ea typeface="Microsoft YaHei" charset="-122"/>
                <a:cs typeface="Arial" charset="0"/>
              </a:rPr>
              <a:t>11. προβλέψεις,</a:t>
            </a:r>
          </a:p>
          <a:p>
            <a:pPr marL="53975" indent="-52388" eaLnBrk="1" hangingPunct="1">
              <a:lnSpc>
                <a:spcPct val="80000"/>
              </a:lnSpc>
              <a:spcBef>
                <a:spcPts val="55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200" dirty="0">
                <a:solidFill>
                  <a:srgbClr val="000000"/>
                </a:solidFill>
                <a:latin typeface="Times New Roman" pitchFamily="16" charset="0"/>
                <a:ea typeface="Microsoft YaHei" charset="-122"/>
                <a:cs typeface="Arial" charset="0"/>
              </a:rPr>
              <a:t>12. εμπορικοί και λοιποί πληρωτέοι λογαριασμοί,</a:t>
            </a:r>
          </a:p>
          <a:p>
            <a:pPr marL="53975" indent="-52388" eaLnBrk="1" hangingPunct="1">
              <a:lnSpc>
                <a:spcPct val="80000"/>
              </a:lnSpc>
              <a:spcBef>
                <a:spcPts val="55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200" dirty="0">
                <a:solidFill>
                  <a:srgbClr val="000000"/>
                </a:solidFill>
                <a:latin typeface="Times New Roman" pitchFamily="16" charset="0"/>
                <a:ea typeface="Microsoft YaHei" charset="-122"/>
                <a:cs typeface="Arial" charset="0"/>
              </a:rPr>
              <a:t>13. χρηματοοικονομικές υποχρεώσεις,</a:t>
            </a:r>
          </a:p>
          <a:p>
            <a:pPr marL="53975" indent="-52388" eaLnBrk="1" hangingPunct="1">
              <a:lnSpc>
                <a:spcPct val="80000"/>
              </a:lnSpc>
              <a:spcBef>
                <a:spcPts val="55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200" dirty="0">
                <a:solidFill>
                  <a:srgbClr val="000000"/>
                </a:solidFill>
                <a:latin typeface="Times New Roman" pitchFamily="16" charset="0"/>
                <a:ea typeface="Microsoft YaHei" charset="-122"/>
                <a:cs typeface="Arial" charset="0"/>
              </a:rPr>
              <a:t>14. υποχρεώσεις και περιουσιακά στοιχεία για τρέχοντα φόρο (</a:t>
            </a:r>
            <a:r>
              <a:rPr lang="el-GR" sz="2200" dirty="0" err="1">
                <a:solidFill>
                  <a:srgbClr val="000000"/>
                </a:solidFill>
                <a:latin typeface="Times New Roman" pitchFamily="16" charset="0"/>
                <a:ea typeface="Microsoft YaHei" charset="-122"/>
                <a:cs typeface="Arial" charset="0"/>
              </a:rPr>
              <a:t>σχ.ΔΛΠ</a:t>
            </a:r>
            <a:r>
              <a:rPr lang="el-GR" sz="2200" dirty="0">
                <a:solidFill>
                  <a:srgbClr val="000000"/>
                </a:solidFill>
                <a:latin typeface="Times New Roman" pitchFamily="16" charset="0"/>
                <a:ea typeface="Microsoft YaHei" charset="-122"/>
                <a:cs typeface="Arial" charset="0"/>
              </a:rPr>
              <a:t> 12),</a:t>
            </a:r>
          </a:p>
          <a:p>
            <a:pPr marL="53975" indent="-52388" eaLnBrk="1" hangingPunct="1">
              <a:lnSpc>
                <a:spcPct val="80000"/>
              </a:lnSpc>
              <a:spcBef>
                <a:spcPts val="550"/>
              </a:spcBef>
              <a:buSzPct val="100000"/>
              <a:tabLst>
                <a:tab pos="622300" algn="l"/>
                <a:tab pos="1536700" algn="l"/>
                <a:tab pos="2451100" algn="l"/>
                <a:tab pos="3365500" algn="l"/>
                <a:tab pos="4279900" algn="l"/>
                <a:tab pos="5194300" algn="l"/>
                <a:tab pos="6108700" algn="l"/>
                <a:tab pos="7023100" algn="l"/>
                <a:tab pos="7937500" algn="l"/>
                <a:tab pos="8851900" algn="l"/>
                <a:tab pos="9766300" algn="l"/>
              </a:tabLst>
              <a:defRPr/>
            </a:pPr>
            <a:r>
              <a:rPr lang="el-GR" sz="2200" dirty="0">
                <a:solidFill>
                  <a:srgbClr val="000000"/>
                </a:solidFill>
                <a:latin typeface="Times New Roman" pitchFamily="16" charset="0"/>
                <a:ea typeface="Microsoft YaHei" charset="-122"/>
                <a:cs typeface="Arial" charset="0"/>
              </a:rPr>
              <a:t>15. αναβαλλόμενες φορολογικές υποχρεώσεις και αναβαλλόμενα φορολογικά περιουσιακά στοιχεία (σχ. ΔΛΠ 12).</a:t>
            </a:r>
          </a:p>
        </p:txBody>
      </p:sp>
    </p:spTree>
  </p:cSld>
  <p:clrMapOvr>
    <a:masterClrMapping/>
  </p:clrMapOvr>
  <p:transition spd="med">
    <p:dissolv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89" name="Text Box 1"/>
          <p:cNvSpPr txBox="1">
            <a:spLocks noChangeArrowheads="1"/>
          </p:cNvSpPr>
          <p:nvPr/>
        </p:nvSpPr>
        <p:spPr bwMode="auto">
          <a:xfrm>
            <a:off x="0" y="1341438"/>
            <a:ext cx="8915400" cy="5111750"/>
          </a:xfrm>
          <a:prstGeom prst="rect">
            <a:avLst/>
          </a:prstGeom>
          <a:noFill/>
          <a:ln w="9525" cap="flat">
            <a:noFill/>
            <a:round/>
            <a:headEnd/>
            <a:tailEnd/>
          </a:ln>
          <a:effectLst/>
        </p:spPr>
        <p:txBody>
          <a:bodyPr/>
          <a:lstStyle/>
          <a:p>
            <a:pPr marL="341313" indent="-341313" algn="just" eaLnBrk="1" hangingPunct="1">
              <a:spcBef>
                <a:spcPts val="600"/>
              </a:spcBef>
              <a:buClr>
                <a:srgbClr val="000000"/>
              </a:buClr>
              <a:buSzPct val="100000"/>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b="1" dirty="0">
                <a:solidFill>
                  <a:srgbClr val="000000"/>
                </a:solidFill>
                <a:latin typeface="Times New Roman" pitchFamily="16" charset="0"/>
                <a:ea typeface="Microsoft YaHei" charset="-122"/>
                <a:cs typeface="Arial" charset="0"/>
              </a:rPr>
              <a:t>ΚΥΚΛΟΦΟΡΟΥΝ ΕΝΕΡΓΗΤΙΚΟ</a:t>
            </a:r>
          </a:p>
          <a:p>
            <a:pPr marL="342900" indent="-341313" algn="just" eaLnBrk="1" hangingPunct="1">
              <a:spcBef>
                <a:spcPts val="60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dirty="0">
                <a:solidFill>
                  <a:srgbClr val="000000"/>
                </a:solidFill>
                <a:latin typeface="Times New Roman" pitchFamily="16" charset="0"/>
                <a:ea typeface="Microsoft YaHei" charset="-122"/>
                <a:cs typeface="Arial" charset="0"/>
              </a:rPr>
              <a:t>     Ένα περιουσιακό στοιχείο κατατάσσεται ως κυκλοφοριακό όταν: </a:t>
            </a:r>
          </a:p>
          <a:p>
            <a:pPr marL="342900" indent="-341313" algn="just" eaLnBrk="1" hangingPunct="1">
              <a:spcBef>
                <a:spcPts val="60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dirty="0">
                <a:solidFill>
                  <a:srgbClr val="000000"/>
                </a:solidFill>
                <a:latin typeface="Times New Roman" pitchFamily="16" charset="0"/>
                <a:ea typeface="Microsoft YaHei" charset="-122"/>
                <a:cs typeface="Arial" charset="0"/>
              </a:rPr>
              <a:t>α) αναμένεται να ρευστοποιηθεί ή κατέχεται για πώληση ή ανάλωση κατά τη συνήθη πορεία του κύκλου εκμετάλλευσης, </a:t>
            </a:r>
          </a:p>
          <a:p>
            <a:pPr marL="342900" indent="-341313" algn="just" eaLnBrk="1" hangingPunct="1">
              <a:spcBef>
                <a:spcPts val="60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dirty="0">
                <a:solidFill>
                  <a:srgbClr val="000000"/>
                </a:solidFill>
                <a:latin typeface="Times New Roman" pitchFamily="16" charset="0"/>
                <a:ea typeface="Microsoft YaHei" charset="-122"/>
                <a:cs typeface="Arial" charset="0"/>
              </a:rPr>
              <a:t>β) κατέχεται για εμπορικούς σκοπούς ή για βραχύ χρόνο και αναμένεται να ρευστοποιηθεί μέσα σε 12 μήνες από την ημερομηνία του Ισολογισμού, </a:t>
            </a:r>
          </a:p>
          <a:p>
            <a:pPr marL="342900" indent="-341313" algn="just" eaLnBrk="1" hangingPunct="1">
              <a:spcBef>
                <a:spcPts val="60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dirty="0">
                <a:solidFill>
                  <a:srgbClr val="000000"/>
                </a:solidFill>
                <a:latin typeface="Times New Roman" pitchFamily="16" charset="0"/>
                <a:ea typeface="Microsoft YaHei" charset="-122"/>
                <a:cs typeface="Arial" charset="0"/>
              </a:rPr>
              <a:t>γ) αποτελεί ταμειακά διαθέσιμα ή ισοδύναμα χωρίς περιορισμούς στη χρήση τους. </a:t>
            </a:r>
          </a:p>
          <a:p>
            <a:pPr marL="341313" indent="-341313" algn="just" eaLnBrk="1" hangingPunct="1">
              <a:spcBef>
                <a:spcPts val="600"/>
              </a:spcBef>
              <a:buClr>
                <a:srgbClr val="000000"/>
              </a:buClr>
              <a:buSzPct val="100000"/>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l-GR" sz="2400" dirty="0">
              <a:solidFill>
                <a:srgbClr val="000000"/>
              </a:solidFill>
              <a:latin typeface="Times New Roman" pitchFamily="16" charset="0"/>
              <a:ea typeface="Microsoft YaHei" charset="-122"/>
              <a:cs typeface="Arial" charset="0"/>
            </a:endParaRPr>
          </a:p>
          <a:p>
            <a:pPr marL="341313" indent="-341313" algn="just" eaLnBrk="1" hangingPunct="1">
              <a:spcBef>
                <a:spcPts val="600"/>
              </a:spcBef>
              <a:buClr>
                <a:srgbClr val="000000"/>
              </a:buClr>
              <a:buSzPct val="100000"/>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b="1" dirty="0">
                <a:solidFill>
                  <a:srgbClr val="000000"/>
                </a:solidFill>
                <a:latin typeface="Times New Roman" pitchFamily="16" charset="0"/>
                <a:ea typeface="Microsoft YaHei" charset="-122"/>
                <a:cs typeface="Arial" charset="0"/>
              </a:rPr>
              <a:t>ΜΗ ΚΥΚΛΟΦΟΡΟΥΝ ΕΝΕΡΓΗΤΙΚΟ</a:t>
            </a:r>
          </a:p>
          <a:p>
            <a:pPr marL="342900" indent="-341313" algn="just" eaLnBrk="1" hangingPunct="1">
              <a:spcBef>
                <a:spcPts val="60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dirty="0">
                <a:solidFill>
                  <a:srgbClr val="000000"/>
                </a:solidFill>
                <a:latin typeface="Times New Roman" pitchFamily="16" charset="0"/>
                <a:ea typeface="Microsoft YaHei" charset="-122"/>
                <a:cs typeface="Arial" charset="0"/>
              </a:rPr>
              <a:t>     Όλα τα υπόλοιπα περιουσιακά στοιχεία</a:t>
            </a:r>
            <a:r>
              <a:rPr lang="en-GB" sz="2400" dirty="0">
                <a:solidFill>
                  <a:srgbClr val="000000"/>
                </a:solidFill>
                <a:latin typeface="Times New Roman" pitchFamily="16" charset="0"/>
                <a:ea typeface="Microsoft YaHei" charset="-122"/>
                <a:cs typeface="Arial" charset="0"/>
              </a:rPr>
              <a:t> </a:t>
            </a:r>
            <a:r>
              <a:rPr lang="el-GR" sz="2400" dirty="0">
                <a:solidFill>
                  <a:srgbClr val="000000"/>
                </a:solidFill>
                <a:latin typeface="Times New Roman" pitchFamily="16" charset="0"/>
                <a:ea typeface="Microsoft YaHei" charset="-122"/>
                <a:cs typeface="Arial" charset="0"/>
              </a:rPr>
              <a:t>πρέπει να κατατάσσονται ως μη κυκλοφορούντα.</a:t>
            </a:r>
          </a:p>
        </p:txBody>
      </p:sp>
      <p:sp>
        <p:nvSpPr>
          <p:cNvPr id="87043" name="Rectangle 2"/>
          <p:cNvSpPr>
            <a:spLocks noChangeArrowheads="1"/>
          </p:cNvSpPr>
          <p:nvPr/>
        </p:nvSpPr>
        <p:spPr bwMode="auto">
          <a:xfrm>
            <a:off x="633413" y="188913"/>
            <a:ext cx="8510587" cy="1325562"/>
          </a:xfrm>
          <a:prstGeom prst="rect">
            <a:avLst/>
          </a:prstGeom>
          <a:noFill/>
          <a:ln w="9525">
            <a:noFill/>
            <a:round/>
            <a:headEnd/>
            <a:tailEnd/>
          </a:ln>
        </p:spPr>
        <p:txBody>
          <a:bodyPr lIns="90000" tIns="46800" rIns="90000" bIns="46800"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4000" b="1">
                <a:solidFill>
                  <a:srgbClr val="000000"/>
                </a:solidFill>
                <a:latin typeface="Times New Roman" pitchFamily="18" charset="0"/>
                <a:cs typeface="Times New Roman" pitchFamily="18" charset="0"/>
              </a:rPr>
              <a:t>ΔΛΠ 1: ΙΣΟΛΟΓΙΣΜΟΣ (2/3)</a:t>
            </a:r>
            <a:br>
              <a:rPr lang="el-GR" altLang="en-US" sz="4000" b="1">
                <a:solidFill>
                  <a:srgbClr val="000000"/>
                </a:solidFill>
                <a:latin typeface="Times New Roman" pitchFamily="18" charset="0"/>
                <a:cs typeface="Times New Roman" pitchFamily="18" charset="0"/>
              </a:rPr>
            </a:br>
            <a:endParaRPr lang="el-GR" altLang="en-US" sz="4000" b="1">
              <a:solidFill>
                <a:srgbClr val="000000"/>
              </a:solidFill>
              <a:latin typeface="Times New Roman" pitchFamily="18" charset="0"/>
              <a:cs typeface="Times New Roman" pitchFamily="18" charset="0"/>
            </a:endParaRPr>
          </a:p>
        </p:txBody>
      </p:sp>
    </p:spTree>
  </p:cSld>
  <p:clrMapOvr>
    <a:masterClrMapping/>
  </p:clrMapOvr>
  <p:transition spd="med">
    <p:dissolv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3" name="Text Box 1"/>
          <p:cNvSpPr txBox="1">
            <a:spLocks noChangeArrowheads="1"/>
          </p:cNvSpPr>
          <p:nvPr/>
        </p:nvSpPr>
        <p:spPr bwMode="auto">
          <a:xfrm>
            <a:off x="0" y="1412875"/>
            <a:ext cx="8748713" cy="5111750"/>
          </a:xfrm>
          <a:prstGeom prst="rect">
            <a:avLst/>
          </a:prstGeom>
          <a:noFill/>
          <a:ln w="9525" cap="flat">
            <a:noFill/>
            <a:round/>
            <a:headEnd/>
            <a:tailEnd/>
          </a:ln>
          <a:effectLst/>
        </p:spPr>
        <p:txBody>
          <a:bodyPr/>
          <a:lstStyle/>
          <a:p>
            <a:pPr marL="176213" indent="-176213" algn="just" eaLnBrk="1" hangingPunct="1">
              <a:lnSpc>
                <a:spcPct val="90000"/>
              </a:lnSpc>
              <a:spcBef>
                <a:spcPts val="600"/>
              </a:spcBef>
              <a:buClr>
                <a:srgbClr val="000000"/>
              </a:buClr>
              <a:buSzPct val="100000"/>
              <a:buFont typeface="Wingdings" charset="2"/>
              <a:buChar char=""/>
              <a:tabLst>
                <a:tab pos="746125" algn="l"/>
                <a:tab pos="1660525" algn="l"/>
                <a:tab pos="2574925" algn="l"/>
                <a:tab pos="3489325" algn="l"/>
                <a:tab pos="4403725" algn="l"/>
                <a:tab pos="5318125" algn="l"/>
                <a:tab pos="6232525" algn="l"/>
                <a:tab pos="7146925" algn="l"/>
                <a:tab pos="8061325" algn="l"/>
                <a:tab pos="8975725" algn="l"/>
                <a:tab pos="9890125" algn="l"/>
              </a:tabLst>
              <a:defRPr/>
            </a:pPr>
            <a:r>
              <a:rPr lang="el-GR" sz="2400" b="1" dirty="0">
                <a:solidFill>
                  <a:srgbClr val="000000"/>
                </a:solidFill>
                <a:latin typeface="Times New Roman" pitchFamily="16" charset="0"/>
                <a:ea typeface="Microsoft YaHei" charset="-122"/>
                <a:cs typeface="Arial" charset="0"/>
              </a:rPr>
              <a:t>    ΒΡΑΧΥΠΡΟΘΕΣΜΕΣ ΥΠΟΧΡΕΩΣΕΙΣ</a:t>
            </a:r>
          </a:p>
          <a:p>
            <a:pPr marL="447675" lvl="1" indent="-88900" algn="just" eaLnBrk="1" hangingPunct="1">
              <a:lnSpc>
                <a:spcPct val="90000"/>
              </a:lnSpc>
              <a:spcBef>
                <a:spcPts val="600"/>
              </a:spcBef>
              <a:buSzPct val="100000"/>
              <a:tabLst>
                <a:tab pos="746125" algn="l"/>
                <a:tab pos="1660525" algn="l"/>
                <a:tab pos="2574925" algn="l"/>
                <a:tab pos="3489325" algn="l"/>
                <a:tab pos="4403725" algn="l"/>
                <a:tab pos="5318125" algn="l"/>
                <a:tab pos="6232525" algn="l"/>
                <a:tab pos="7146925" algn="l"/>
                <a:tab pos="8061325" algn="l"/>
                <a:tab pos="8975725" algn="l"/>
                <a:tab pos="9890125" algn="l"/>
              </a:tabLst>
              <a:defRPr/>
            </a:pPr>
            <a:r>
              <a:rPr lang="el-GR" sz="2400" dirty="0">
                <a:solidFill>
                  <a:srgbClr val="000000"/>
                </a:solidFill>
                <a:latin typeface="Times New Roman" pitchFamily="16" charset="0"/>
                <a:ea typeface="Microsoft YaHei" charset="-122"/>
                <a:cs typeface="Arial" charset="0"/>
              </a:rPr>
              <a:t> </a:t>
            </a:r>
            <a:r>
              <a:rPr lang="en-US" sz="2400" dirty="0">
                <a:solidFill>
                  <a:srgbClr val="000000"/>
                </a:solidFill>
                <a:latin typeface="Times New Roman" pitchFamily="16" charset="0"/>
                <a:ea typeface="Microsoft YaHei" charset="-122"/>
                <a:cs typeface="Arial" charset="0"/>
              </a:rPr>
              <a:t> </a:t>
            </a:r>
            <a:r>
              <a:rPr lang="el-GR" sz="2400" dirty="0">
                <a:solidFill>
                  <a:srgbClr val="000000"/>
                </a:solidFill>
                <a:latin typeface="Times New Roman" pitchFamily="16" charset="0"/>
                <a:ea typeface="Microsoft YaHei" charset="-122"/>
                <a:cs typeface="Arial" charset="0"/>
              </a:rPr>
              <a:t>Μια υποχρέωση κατατάσσεται ως βραχυπρόθεσμη όταν:         </a:t>
            </a:r>
          </a:p>
          <a:p>
            <a:pPr marL="447675" lvl="1" indent="-88900" algn="just" eaLnBrk="1" hangingPunct="1">
              <a:lnSpc>
                <a:spcPct val="90000"/>
              </a:lnSpc>
              <a:spcBef>
                <a:spcPts val="600"/>
              </a:spcBef>
              <a:buSzPct val="100000"/>
              <a:tabLst>
                <a:tab pos="746125" algn="l"/>
                <a:tab pos="1660525" algn="l"/>
                <a:tab pos="2574925" algn="l"/>
                <a:tab pos="3489325" algn="l"/>
                <a:tab pos="4403725" algn="l"/>
                <a:tab pos="5318125" algn="l"/>
                <a:tab pos="6232525" algn="l"/>
                <a:tab pos="7146925" algn="l"/>
                <a:tab pos="8061325" algn="l"/>
                <a:tab pos="8975725" algn="l"/>
                <a:tab pos="9890125" algn="l"/>
              </a:tabLst>
              <a:defRPr/>
            </a:pPr>
            <a:r>
              <a:rPr lang="el-GR" sz="2400" dirty="0">
                <a:solidFill>
                  <a:srgbClr val="000000"/>
                </a:solidFill>
                <a:latin typeface="Times New Roman" pitchFamily="16" charset="0"/>
                <a:ea typeface="Microsoft YaHei" charset="-122"/>
                <a:cs typeface="Arial" charset="0"/>
              </a:rPr>
              <a:t>α) αναμένεται να διακανονιστεί κατά την κανονική πορεία του κύκλου εκμετάλλευσης της οικονομικής οντότητας,                  </a:t>
            </a:r>
          </a:p>
          <a:p>
            <a:pPr marL="447675" lvl="1" indent="-88900" algn="just" eaLnBrk="1" hangingPunct="1">
              <a:lnSpc>
                <a:spcPct val="90000"/>
              </a:lnSpc>
              <a:spcBef>
                <a:spcPts val="600"/>
              </a:spcBef>
              <a:buSzPct val="100000"/>
              <a:tabLst>
                <a:tab pos="746125" algn="l"/>
                <a:tab pos="1660525" algn="l"/>
                <a:tab pos="2574925" algn="l"/>
                <a:tab pos="3489325" algn="l"/>
                <a:tab pos="4403725" algn="l"/>
                <a:tab pos="5318125" algn="l"/>
                <a:tab pos="6232525" algn="l"/>
                <a:tab pos="7146925" algn="l"/>
                <a:tab pos="8061325" algn="l"/>
                <a:tab pos="8975725" algn="l"/>
                <a:tab pos="9890125" algn="l"/>
              </a:tabLst>
              <a:defRPr/>
            </a:pPr>
            <a:r>
              <a:rPr lang="el-GR" sz="2400" dirty="0">
                <a:solidFill>
                  <a:srgbClr val="000000"/>
                </a:solidFill>
                <a:latin typeface="Times New Roman" pitchFamily="16" charset="0"/>
                <a:ea typeface="Microsoft YaHei" charset="-122"/>
                <a:cs typeface="Arial" charset="0"/>
              </a:rPr>
              <a:t>β) κατέχεται κυρίως για εμπορικούς σκοπούς, </a:t>
            </a:r>
          </a:p>
          <a:p>
            <a:pPr marL="447675" lvl="1" indent="-88900" algn="just" eaLnBrk="1" hangingPunct="1">
              <a:lnSpc>
                <a:spcPct val="90000"/>
              </a:lnSpc>
              <a:spcBef>
                <a:spcPts val="600"/>
              </a:spcBef>
              <a:buSzPct val="100000"/>
              <a:tabLst>
                <a:tab pos="746125" algn="l"/>
                <a:tab pos="1660525" algn="l"/>
                <a:tab pos="2574925" algn="l"/>
                <a:tab pos="3489325" algn="l"/>
                <a:tab pos="4403725" algn="l"/>
                <a:tab pos="5318125" algn="l"/>
                <a:tab pos="6232525" algn="l"/>
                <a:tab pos="7146925" algn="l"/>
                <a:tab pos="8061325" algn="l"/>
                <a:tab pos="8975725" algn="l"/>
                <a:tab pos="9890125" algn="l"/>
              </a:tabLst>
              <a:defRPr/>
            </a:pPr>
            <a:r>
              <a:rPr lang="el-GR" sz="2400" dirty="0">
                <a:solidFill>
                  <a:srgbClr val="000000"/>
                </a:solidFill>
                <a:latin typeface="Times New Roman" pitchFamily="16" charset="0"/>
                <a:ea typeface="Microsoft YaHei" charset="-122"/>
                <a:cs typeface="Arial" charset="0"/>
              </a:rPr>
              <a:t>γ) αναμένεται να διακανονιστεί εντός δώδεκα μηνών από την ημερομηνία του ισολογισμού ή </a:t>
            </a:r>
          </a:p>
          <a:p>
            <a:pPr marL="447675" lvl="1" indent="-88900" algn="just" eaLnBrk="1" hangingPunct="1">
              <a:lnSpc>
                <a:spcPct val="90000"/>
              </a:lnSpc>
              <a:spcBef>
                <a:spcPts val="600"/>
              </a:spcBef>
              <a:buSzPct val="100000"/>
              <a:tabLst>
                <a:tab pos="746125" algn="l"/>
                <a:tab pos="1660525" algn="l"/>
                <a:tab pos="2574925" algn="l"/>
                <a:tab pos="3489325" algn="l"/>
                <a:tab pos="4403725" algn="l"/>
                <a:tab pos="5318125" algn="l"/>
                <a:tab pos="6232525" algn="l"/>
                <a:tab pos="7146925" algn="l"/>
                <a:tab pos="8061325" algn="l"/>
                <a:tab pos="8975725" algn="l"/>
                <a:tab pos="9890125" algn="l"/>
              </a:tabLst>
              <a:defRPr/>
            </a:pPr>
            <a:r>
              <a:rPr lang="el-GR" sz="2400" dirty="0">
                <a:solidFill>
                  <a:srgbClr val="000000"/>
                </a:solidFill>
                <a:latin typeface="Times New Roman" pitchFamily="16" charset="0"/>
                <a:ea typeface="Microsoft YaHei" charset="-122"/>
                <a:cs typeface="Arial" charset="0"/>
              </a:rPr>
              <a:t>δ) η οικονομική οντότητα δεν κατέχει ανεπιφύλακτο δικαίωμα αναβολής του διακανονισμού για τουλάχιστον δώδεκα μήνες μετά την ημερομηνία του ισολογισμού.</a:t>
            </a:r>
          </a:p>
          <a:p>
            <a:pPr marL="446088" lvl="1" indent="-88900" algn="just" eaLnBrk="1" hangingPunct="1">
              <a:lnSpc>
                <a:spcPct val="90000"/>
              </a:lnSpc>
              <a:spcBef>
                <a:spcPts val="600"/>
              </a:spcBef>
              <a:buClr>
                <a:srgbClr val="000000"/>
              </a:buClr>
              <a:buSzPct val="100000"/>
              <a:buFont typeface="Wingdings" charset="2"/>
              <a:buNone/>
              <a:tabLst>
                <a:tab pos="746125" algn="l"/>
                <a:tab pos="1660525" algn="l"/>
                <a:tab pos="2574925" algn="l"/>
                <a:tab pos="3489325" algn="l"/>
                <a:tab pos="4403725" algn="l"/>
                <a:tab pos="5318125" algn="l"/>
                <a:tab pos="6232525" algn="l"/>
                <a:tab pos="7146925" algn="l"/>
                <a:tab pos="8061325" algn="l"/>
                <a:tab pos="8975725" algn="l"/>
                <a:tab pos="9890125" algn="l"/>
              </a:tabLst>
              <a:defRPr/>
            </a:pPr>
            <a:endParaRPr lang="el-GR" sz="2400" dirty="0">
              <a:solidFill>
                <a:srgbClr val="000000"/>
              </a:solidFill>
              <a:latin typeface="Times New Roman" pitchFamily="16" charset="0"/>
              <a:ea typeface="Microsoft YaHei" charset="-122"/>
              <a:cs typeface="Arial" charset="0"/>
            </a:endParaRPr>
          </a:p>
          <a:p>
            <a:pPr marL="176213" indent="-176213" algn="just" eaLnBrk="1" hangingPunct="1">
              <a:lnSpc>
                <a:spcPct val="90000"/>
              </a:lnSpc>
              <a:spcBef>
                <a:spcPts val="600"/>
              </a:spcBef>
              <a:buClr>
                <a:srgbClr val="000000"/>
              </a:buClr>
              <a:buSzPct val="100000"/>
              <a:buFont typeface="Wingdings" charset="2"/>
              <a:buChar char=""/>
              <a:tabLst>
                <a:tab pos="746125" algn="l"/>
                <a:tab pos="1660525" algn="l"/>
                <a:tab pos="2574925" algn="l"/>
                <a:tab pos="3489325" algn="l"/>
                <a:tab pos="4403725" algn="l"/>
                <a:tab pos="5318125" algn="l"/>
                <a:tab pos="6232525" algn="l"/>
                <a:tab pos="7146925" algn="l"/>
                <a:tab pos="8061325" algn="l"/>
                <a:tab pos="8975725" algn="l"/>
                <a:tab pos="9890125" algn="l"/>
              </a:tabLst>
              <a:defRPr/>
            </a:pPr>
            <a:r>
              <a:rPr lang="en-US" sz="2400" b="1" dirty="0">
                <a:solidFill>
                  <a:srgbClr val="000000"/>
                </a:solidFill>
                <a:latin typeface="Times New Roman" pitchFamily="16" charset="0"/>
                <a:ea typeface="Microsoft YaHei" charset="-122"/>
                <a:cs typeface="Arial" charset="0"/>
              </a:rPr>
              <a:t>   </a:t>
            </a:r>
            <a:r>
              <a:rPr lang="el-GR" sz="2400" b="1" dirty="0">
                <a:solidFill>
                  <a:srgbClr val="000000"/>
                </a:solidFill>
                <a:latin typeface="Times New Roman" pitchFamily="16" charset="0"/>
                <a:ea typeface="Microsoft YaHei" charset="-122"/>
                <a:cs typeface="Arial" charset="0"/>
              </a:rPr>
              <a:t>ΜΗ ΒΡΑΧΥΠΡΟΘΕΣΜΕΣ ΥΠΟΧΡΕΩΣΕΙΣ</a:t>
            </a:r>
          </a:p>
          <a:p>
            <a:pPr marL="447675" lvl="1" indent="-88900" algn="just" eaLnBrk="1" hangingPunct="1">
              <a:lnSpc>
                <a:spcPct val="90000"/>
              </a:lnSpc>
              <a:spcBef>
                <a:spcPts val="600"/>
              </a:spcBef>
              <a:buSzPct val="100000"/>
              <a:tabLst>
                <a:tab pos="746125" algn="l"/>
                <a:tab pos="1660525" algn="l"/>
                <a:tab pos="2574925" algn="l"/>
                <a:tab pos="3489325" algn="l"/>
                <a:tab pos="4403725" algn="l"/>
                <a:tab pos="5318125" algn="l"/>
                <a:tab pos="6232525" algn="l"/>
                <a:tab pos="7146925" algn="l"/>
                <a:tab pos="8061325" algn="l"/>
                <a:tab pos="8975725" algn="l"/>
                <a:tab pos="9890125" algn="l"/>
              </a:tabLst>
              <a:defRPr/>
            </a:pPr>
            <a:r>
              <a:rPr lang="en-US" sz="2400" dirty="0">
                <a:solidFill>
                  <a:srgbClr val="000000"/>
                </a:solidFill>
                <a:latin typeface="Times New Roman" pitchFamily="16" charset="0"/>
                <a:ea typeface="Microsoft YaHei" charset="-122"/>
                <a:cs typeface="Arial" charset="0"/>
              </a:rPr>
              <a:t> </a:t>
            </a:r>
            <a:r>
              <a:rPr lang="el-GR" sz="2400" dirty="0">
                <a:solidFill>
                  <a:srgbClr val="000000"/>
                </a:solidFill>
                <a:latin typeface="Times New Roman" pitchFamily="16" charset="0"/>
                <a:ea typeface="Microsoft YaHei" charset="-122"/>
                <a:cs typeface="Arial" charset="0"/>
              </a:rPr>
              <a:t> Όλες οι υπόλοιπες υποχρεώσεις πρέπει να κατατάσσονται ως μη βραχυπρόθεσμες.</a:t>
            </a:r>
          </a:p>
        </p:txBody>
      </p:sp>
      <p:sp>
        <p:nvSpPr>
          <p:cNvPr id="89091" name="Rectangle 2"/>
          <p:cNvSpPr>
            <a:spLocks noChangeArrowheads="1"/>
          </p:cNvSpPr>
          <p:nvPr/>
        </p:nvSpPr>
        <p:spPr bwMode="auto">
          <a:xfrm>
            <a:off x="633413" y="188913"/>
            <a:ext cx="8510587" cy="1325562"/>
          </a:xfrm>
          <a:prstGeom prst="rect">
            <a:avLst/>
          </a:prstGeom>
          <a:noFill/>
          <a:ln w="9525">
            <a:noFill/>
            <a:round/>
            <a:headEnd/>
            <a:tailEnd/>
          </a:ln>
        </p:spPr>
        <p:txBody>
          <a:bodyPr lIns="90000" tIns="46800" rIns="90000" bIns="46800"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4000" b="1">
                <a:solidFill>
                  <a:srgbClr val="000000"/>
                </a:solidFill>
                <a:latin typeface="Times New Roman" pitchFamily="18" charset="0"/>
                <a:cs typeface="Times New Roman" pitchFamily="18" charset="0"/>
              </a:rPr>
              <a:t>ΔΛΠ 1: ΙΣΟΛΟΓΙΣΜΟΣ (3/3)</a:t>
            </a:r>
            <a:br>
              <a:rPr lang="el-GR" altLang="en-US" sz="4000" b="1">
                <a:solidFill>
                  <a:srgbClr val="000000"/>
                </a:solidFill>
                <a:latin typeface="Times New Roman" pitchFamily="18" charset="0"/>
                <a:cs typeface="Times New Roman" pitchFamily="18" charset="0"/>
              </a:rPr>
            </a:br>
            <a:endParaRPr lang="el-GR" altLang="en-US" sz="4000" b="1">
              <a:solidFill>
                <a:srgbClr val="000000"/>
              </a:solidFill>
              <a:latin typeface="Times New Roman" pitchFamily="18" charset="0"/>
              <a:cs typeface="Times New Roman" pitchFamily="18" charset="0"/>
            </a:endParaRPr>
          </a:p>
        </p:txBody>
      </p:sp>
    </p:spTree>
  </p:cSld>
  <p:clrMapOvr>
    <a:masterClrMapping/>
  </p:clrMapOvr>
  <p:transition spd="med">
    <p:dissolv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7" name="Text Box 1"/>
          <p:cNvSpPr txBox="1">
            <a:spLocks noChangeArrowheads="1"/>
          </p:cNvSpPr>
          <p:nvPr/>
        </p:nvSpPr>
        <p:spPr bwMode="auto">
          <a:xfrm>
            <a:off x="179388" y="1196975"/>
            <a:ext cx="8569325" cy="5327650"/>
          </a:xfrm>
          <a:prstGeom prst="rect">
            <a:avLst/>
          </a:prstGeom>
          <a:noFill/>
          <a:ln w="9525" cap="flat">
            <a:noFill/>
            <a:round/>
            <a:headEnd/>
            <a:tailEnd/>
          </a:ln>
          <a:effectLst/>
        </p:spPr>
        <p:txBody>
          <a:bodyPr/>
          <a:lstStyle/>
          <a:p>
            <a:pPr marL="441325" indent="-441325" algn="just" eaLnBrk="1" hangingPunct="1">
              <a:lnSpc>
                <a:spcPct val="90000"/>
              </a:lnSpc>
              <a:spcBef>
                <a:spcPts val="600"/>
              </a:spcBef>
              <a:buClr>
                <a:srgbClr val="000000"/>
              </a:buClr>
              <a:buSzPct val="100000"/>
              <a:buFont typeface="Wingdings" charset="2"/>
              <a:buChar char=""/>
              <a:tabLst>
                <a:tab pos="1011238" algn="l"/>
                <a:tab pos="1925638" algn="l"/>
                <a:tab pos="2840038" algn="l"/>
                <a:tab pos="3754438" algn="l"/>
                <a:tab pos="4668838" algn="l"/>
                <a:tab pos="5583238" algn="l"/>
                <a:tab pos="6497638" algn="l"/>
                <a:tab pos="7412038" algn="l"/>
                <a:tab pos="8326438" algn="l"/>
                <a:tab pos="9240838" algn="l"/>
                <a:tab pos="10155238" algn="l"/>
              </a:tabLst>
              <a:defRPr/>
            </a:pPr>
            <a:r>
              <a:rPr lang="el-GR" sz="2400" dirty="0">
                <a:solidFill>
                  <a:srgbClr val="000000"/>
                </a:solidFill>
                <a:latin typeface="Times New Roman" pitchFamily="16" charset="0"/>
                <a:ea typeface="Microsoft YaHei" charset="-122"/>
                <a:cs typeface="Arial" charset="0"/>
              </a:rPr>
              <a:t>Η κατάσταση αποτελεσμάτων χρήσης θα πρέπει να παρουσιάζει κάθε στοιχείο των εσόδων και των εξόδων, τα οποία θα πρέπει να περιλαμβάνονται στο κέρδος ή τη ζημία (εκτός αν κάποιο Πρότυπο ή Διερμηνεία απαιτεί διαφορετικά). </a:t>
            </a:r>
          </a:p>
          <a:p>
            <a:pPr marL="441325" indent="-441325" algn="just" eaLnBrk="1" hangingPunct="1">
              <a:lnSpc>
                <a:spcPct val="90000"/>
              </a:lnSpc>
              <a:spcBef>
                <a:spcPts val="600"/>
              </a:spcBef>
              <a:buClr>
                <a:srgbClr val="000000"/>
              </a:buClr>
              <a:buSzPct val="100000"/>
              <a:buFont typeface="Wingdings" charset="2"/>
              <a:buChar char=""/>
              <a:tabLst>
                <a:tab pos="1011238" algn="l"/>
                <a:tab pos="1925638" algn="l"/>
                <a:tab pos="2840038" algn="l"/>
                <a:tab pos="3754438" algn="l"/>
                <a:tab pos="4668838" algn="l"/>
                <a:tab pos="5583238" algn="l"/>
                <a:tab pos="6497638" algn="l"/>
                <a:tab pos="7412038" algn="l"/>
                <a:tab pos="8326438" algn="l"/>
                <a:tab pos="9240838" algn="l"/>
                <a:tab pos="10155238" algn="l"/>
              </a:tabLst>
              <a:defRPr/>
            </a:pPr>
            <a:r>
              <a:rPr lang="el-GR" sz="2400" dirty="0">
                <a:solidFill>
                  <a:srgbClr val="000000"/>
                </a:solidFill>
                <a:latin typeface="Times New Roman" pitchFamily="16" charset="0"/>
                <a:ea typeface="Microsoft YaHei" charset="-122"/>
                <a:cs typeface="Arial" charset="0"/>
              </a:rPr>
              <a:t>Η κατάσταση αποτελεσμάτων περιλαμβάνει, κατ’ ελάχιστον, συγκεκριμένα κονδύλια που παρουσιάζουν τα ακόλουθα ποσά για την περίοδο:</a:t>
            </a:r>
          </a:p>
          <a:p>
            <a:pPr marL="442913" indent="-441325" eaLnBrk="1" hangingPunct="1">
              <a:spcBef>
                <a:spcPts val="600"/>
              </a:spcBef>
              <a:buSzPct val="100000"/>
              <a:tabLst>
                <a:tab pos="1011238" algn="l"/>
                <a:tab pos="1925638" algn="l"/>
                <a:tab pos="2840038" algn="l"/>
                <a:tab pos="3754438" algn="l"/>
                <a:tab pos="4668838" algn="l"/>
                <a:tab pos="5583238" algn="l"/>
                <a:tab pos="6497638" algn="l"/>
                <a:tab pos="7412038" algn="l"/>
                <a:tab pos="8326438" algn="l"/>
                <a:tab pos="9240838" algn="l"/>
                <a:tab pos="10155238" algn="l"/>
              </a:tabLst>
              <a:defRPr/>
            </a:pPr>
            <a:r>
              <a:rPr lang="el-GR" sz="2400" dirty="0">
                <a:solidFill>
                  <a:srgbClr val="000000"/>
                </a:solidFill>
                <a:latin typeface="Times New Roman" pitchFamily="16" charset="0"/>
                <a:ea typeface="Microsoft YaHei" charset="-122"/>
                <a:cs typeface="Arial" charset="0"/>
              </a:rPr>
              <a:t>	1. έσοδα,</a:t>
            </a:r>
          </a:p>
          <a:p>
            <a:pPr marL="442913" indent="-441325" eaLnBrk="1" hangingPunct="1">
              <a:spcBef>
                <a:spcPts val="600"/>
              </a:spcBef>
              <a:buSzPct val="100000"/>
              <a:tabLst>
                <a:tab pos="1011238" algn="l"/>
                <a:tab pos="1925638" algn="l"/>
                <a:tab pos="2840038" algn="l"/>
                <a:tab pos="3754438" algn="l"/>
                <a:tab pos="4668838" algn="l"/>
                <a:tab pos="5583238" algn="l"/>
                <a:tab pos="6497638" algn="l"/>
                <a:tab pos="7412038" algn="l"/>
                <a:tab pos="8326438" algn="l"/>
                <a:tab pos="9240838" algn="l"/>
                <a:tab pos="10155238" algn="l"/>
              </a:tabLst>
              <a:defRPr/>
            </a:pPr>
            <a:r>
              <a:rPr lang="el-GR" sz="2400" dirty="0">
                <a:solidFill>
                  <a:srgbClr val="000000"/>
                </a:solidFill>
                <a:latin typeface="Times New Roman" pitchFamily="16" charset="0"/>
                <a:ea typeface="Microsoft YaHei" charset="-122"/>
                <a:cs typeface="Arial" charset="0"/>
              </a:rPr>
              <a:t>	2. χρηματοοικονομικά κόστη,</a:t>
            </a:r>
          </a:p>
          <a:p>
            <a:pPr marL="442913" indent="-441325" eaLnBrk="1" hangingPunct="1">
              <a:spcBef>
                <a:spcPts val="600"/>
              </a:spcBef>
              <a:buSzPct val="100000"/>
              <a:tabLst>
                <a:tab pos="1011238" algn="l"/>
                <a:tab pos="1925638" algn="l"/>
                <a:tab pos="2840038" algn="l"/>
                <a:tab pos="3754438" algn="l"/>
                <a:tab pos="4668838" algn="l"/>
                <a:tab pos="5583238" algn="l"/>
                <a:tab pos="6497638" algn="l"/>
                <a:tab pos="7412038" algn="l"/>
                <a:tab pos="8326438" algn="l"/>
                <a:tab pos="9240838" algn="l"/>
                <a:tab pos="10155238" algn="l"/>
              </a:tabLst>
              <a:defRPr/>
            </a:pPr>
            <a:r>
              <a:rPr lang="el-GR" sz="2400" dirty="0">
                <a:solidFill>
                  <a:srgbClr val="000000"/>
                </a:solidFill>
                <a:latin typeface="Times New Roman" pitchFamily="16" charset="0"/>
                <a:ea typeface="Microsoft YaHei" charset="-122"/>
                <a:cs typeface="Arial" charset="0"/>
              </a:rPr>
              <a:t>	3. κέρδη ή ζημίες από συγγενείς επιχειρήσεις &amp; κοινοπραξίες,</a:t>
            </a:r>
          </a:p>
          <a:p>
            <a:pPr marL="442913" indent="-441325" eaLnBrk="1" hangingPunct="1">
              <a:spcBef>
                <a:spcPts val="600"/>
              </a:spcBef>
              <a:buSzPct val="100000"/>
              <a:tabLst>
                <a:tab pos="1011238" algn="l"/>
                <a:tab pos="1925638" algn="l"/>
                <a:tab pos="2840038" algn="l"/>
                <a:tab pos="3754438" algn="l"/>
                <a:tab pos="4668838" algn="l"/>
                <a:tab pos="5583238" algn="l"/>
                <a:tab pos="6497638" algn="l"/>
                <a:tab pos="7412038" algn="l"/>
                <a:tab pos="8326438" algn="l"/>
                <a:tab pos="9240838" algn="l"/>
                <a:tab pos="10155238" algn="l"/>
              </a:tabLst>
              <a:defRPr/>
            </a:pPr>
            <a:r>
              <a:rPr lang="el-GR" sz="2400" dirty="0">
                <a:solidFill>
                  <a:srgbClr val="000000"/>
                </a:solidFill>
                <a:latin typeface="Times New Roman" pitchFamily="16" charset="0"/>
                <a:ea typeface="Microsoft YaHei" charset="-122"/>
                <a:cs typeface="Arial" charset="0"/>
              </a:rPr>
              <a:t>	4. έξοδο φόρου,</a:t>
            </a:r>
          </a:p>
          <a:p>
            <a:pPr marL="442913" indent="-441325" eaLnBrk="1" hangingPunct="1">
              <a:spcBef>
                <a:spcPts val="600"/>
              </a:spcBef>
              <a:buSzPct val="100000"/>
              <a:tabLst>
                <a:tab pos="1011238" algn="l"/>
                <a:tab pos="1925638" algn="l"/>
                <a:tab pos="2840038" algn="l"/>
                <a:tab pos="3754438" algn="l"/>
                <a:tab pos="4668838" algn="l"/>
                <a:tab pos="5583238" algn="l"/>
                <a:tab pos="6497638" algn="l"/>
                <a:tab pos="7412038" algn="l"/>
                <a:tab pos="8326438" algn="l"/>
                <a:tab pos="9240838" algn="l"/>
                <a:tab pos="10155238" algn="l"/>
              </a:tabLst>
              <a:defRPr/>
            </a:pPr>
            <a:r>
              <a:rPr lang="el-GR" sz="2400" dirty="0">
                <a:solidFill>
                  <a:srgbClr val="000000"/>
                </a:solidFill>
                <a:latin typeface="Times New Roman" pitchFamily="16" charset="0"/>
                <a:ea typeface="Microsoft YaHei" charset="-122"/>
                <a:cs typeface="Arial" charset="0"/>
              </a:rPr>
              <a:t>	5. κέρδη ή ζημίες από διακοπείσες δραστηριότητες</a:t>
            </a:r>
          </a:p>
          <a:p>
            <a:pPr marL="442913" indent="-441325" eaLnBrk="1" hangingPunct="1">
              <a:spcBef>
                <a:spcPts val="600"/>
              </a:spcBef>
              <a:buSzPct val="100000"/>
              <a:tabLst>
                <a:tab pos="1011238" algn="l"/>
                <a:tab pos="1925638" algn="l"/>
                <a:tab pos="2840038" algn="l"/>
                <a:tab pos="3754438" algn="l"/>
                <a:tab pos="4668838" algn="l"/>
                <a:tab pos="5583238" algn="l"/>
                <a:tab pos="6497638" algn="l"/>
                <a:tab pos="7412038" algn="l"/>
                <a:tab pos="8326438" algn="l"/>
                <a:tab pos="9240838" algn="l"/>
                <a:tab pos="10155238" algn="l"/>
              </a:tabLst>
              <a:defRPr/>
            </a:pPr>
            <a:r>
              <a:rPr lang="el-GR" sz="2400" dirty="0">
                <a:solidFill>
                  <a:srgbClr val="000000"/>
                </a:solidFill>
                <a:latin typeface="Times New Roman" pitchFamily="16" charset="0"/>
                <a:ea typeface="Microsoft YaHei" charset="-122"/>
                <a:cs typeface="Arial" charset="0"/>
              </a:rPr>
              <a:t>	6. κέρδος ή ζημία της παρουσιαζόμενης περιόδου</a:t>
            </a:r>
          </a:p>
        </p:txBody>
      </p:sp>
      <p:sp>
        <p:nvSpPr>
          <p:cNvPr id="91139" name="Rectangle 2"/>
          <p:cNvSpPr>
            <a:spLocks noChangeArrowheads="1"/>
          </p:cNvSpPr>
          <p:nvPr/>
        </p:nvSpPr>
        <p:spPr bwMode="auto">
          <a:xfrm>
            <a:off x="0" y="188913"/>
            <a:ext cx="9144000" cy="1325562"/>
          </a:xfrm>
          <a:prstGeom prst="rect">
            <a:avLst/>
          </a:prstGeom>
          <a:noFill/>
          <a:ln w="9525">
            <a:noFill/>
            <a:round/>
            <a:headEnd/>
            <a:tailEnd/>
          </a:ln>
        </p:spPr>
        <p:txBody>
          <a:bodyPr lIns="90000" tIns="46800" rIns="90000" bIns="46800"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600" b="1">
                <a:solidFill>
                  <a:srgbClr val="000000"/>
                </a:solidFill>
                <a:latin typeface="Times New Roman" pitchFamily="18" charset="0"/>
                <a:cs typeface="Times New Roman" pitchFamily="18" charset="0"/>
              </a:rPr>
              <a:t>ΔΛΠ 1: ΚΑΤΑΣΤΑΣΗ ΑΠΟΤΕΛΕΣΜΑΤΩΝ</a:t>
            </a:r>
            <a:br>
              <a:rPr lang="el-GR" altLang="en-US" sz="3600" b="1">
                <a:solidFill>
                  <a:srgbClr val="000000"/>
                </a:solidFill>
                <a:latin typeface="Times New Roman" pitchFamily="18" charset="0"/>
                <a:cs typeface="Times New Roman" pitchFamily="18" charset="0"/>
              </a:rPr>
            </a:br>
            <a:endParaRPr lang="el-GR" altLang="en-US" sz="3600" b="1">
              <a:solidFill>
                <a:srgbClr val="000000"/>
              </a:solidFill>
              <a:latin typeface="Times New Roman" pitchFamily="18" charset="0"/>
              <a:cs typeface="Times New Roman" pitchFamily="18" charset="0"/>
            </a:endParaRPr>
          </a:p>
        </p:txBody>
      </p:sp>
    </p:spTree>
  </p:cSld>
  <p:clrMapOvr>
    <a:masterClrMapping/>
  </p:clrMapOvr>
  <p:transition spd="med">
    <p:dissolv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1" name="Text Box 1"/>
          <p:cNvSpPr txBox="1">
            <a:spLocks noChangeArrowheads="1"/>
          </p:cNvSpPr>
          <p:nvPr/>
        </p:nvSpPr>
        <p:spPr bwMode="auto">
          <a:xfrm>
            <a:off x="457200" y="1268413"/>
            <a:ext cx="8458200" cy="5360987"/>
          </a:xfrm>
          <a:prstGeom prst="rect">
            <a:avLst/>
          </a:prstGeom>
          <a:noFill/>
          <a:ln w="9525" cap="flat">
            <a:noFill/>
            <a:round/>
            <a:headEnd/>
            <a:tailEnd/>
          </a:ln>
          <a:effectLst/>
        </p:spPr>
        <p:txBody>
          <a:bodyPr/>
          <a:lstStyle/>
          <a:p>
            <a:pPr marL="341313" indent="-341313" algn="just" eaLnBrk="1" hangingPunct="1">
              <a:lnSpc>
                <a:spcPct val="90000"/>
              </a:lnSpc>
              <a:spcBef>
                <a:spcPts val="600"/>
              </a:spcBef>
              <a:buClr>
                <a:srgbClr val="000000"/>
              </a:buClr>
              <a:buSzPct val="100000"/>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dirty="0">
                <a:solidFill>
                  <a:srgbClr val="000000"/>
                </a:solidFill>
                <a:latin typeface="Times New Roman" pitchFamily="16" charset="0"/>
                <a:ea typeface="Microsoft YaHei" charset="-122"/>
                <a:cs typeface="Arial" charset="0"/>
              </a:rPr>
              <a:t>Η Κατάσταση Μεταβολών Ιδίων Κεφαλαίων εμφανίζει πληροφορίες όπως: όλα τα κέρδη και τις ζημίες μιας περιόδου (συμπεριλαμβανομένων και εκείνων που αναγνωρίζονται κατευθείαν στα Ιδία Κεφάλαια)</a:t>
            </a:r>
            <a:r>
              <a:rPr lang="en-US" sz="2400" dirty="0">
                <a:solidFill>
                  <a:srgbClr val="000000"/>
                </a:solidFill>
                <a:latin typeface="Times New Roman" pitchFamily="16" charset="0"/>
                <a:ea typeface="Microsoft YaHei" charset="-122"/>
                <a:cs typeface="Arial" charset="0"/>
              </a:rPr>
              <a:t>,</a:t>
            </a:r>
            <a:r>
              <a:rPr lang="el-GR" sz="2400" dirty="0">
                <a:solidFill>
                  <a:srgbClr val="000000"/>
                </a:solidFill>
                <a:latin typeface="Times New Roman" pitchFamily="16" charset="0"/>
                <a:ea typeface="Microsoft YaHei" charset="-122"/>
                <a:cs typeface="Arial" charset="0"/>
              </a:rPr>
              <a:t> καθώς και οι λοιπές μεταβολές στην οικονομική θέση της επιχείρησης μεταξύ του τρέχοντος Ισολογισμού και του προηγούμενου. </a:t>
            </a:r>
          </a:p>
          <a:p>
            <a:pPr marL="341313" indent="-341313" algn="just" eaLnBrk="1" hangingPunct="1">
              <a:lnSpc>
                <a:spcPct val="90000"/>
              </a:lnSpc>
              <a:spcBef>
                <a:spcPts val="600"/>
              </a:spcBef>
              <a:buClr>
                <a:srgbClr val="000000"/>
              </a:buClr>
              <a:buSzPct val="100000"/>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dirty="0">
                <a:solidFill>
                  <a:srgbClr val="000000"/>
                </a:solidFill>
                <a:latin typeface="Times New Roman" pitchFamily="16" charset="0"/>
                <a:ea typeface="Microsoft YaHei" charset="-122"/>
                <a:cs typeface="Arial" charset="0"/>
              </a:rPr>
              <a:t>Η Κατάσταση μεταβολών Ιδίων Κεφαλαίων πρέπει να παρουσιάζει </a:t>
            </a:r>
          </a:p>
          <a:p>
            <a:pPr marL="342900" indent="-341313" algn="just" eaLnBrk="1" hangingPunct="1">
              <a:lnSpc>
                <a:spcPct val="90000"/>
              </a:lnSpc>
              <a:spcBef>
                <a:spcPts val="60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dirty="0">
                <a:solidFill>
                  <a:srgbClr val="000000"/>
                </a:solidFill>
                <a:latin typeface="Times New Roman" pitchFamily="16" charset="0"/>
                <a:ea typeface="Microsoft YaHei" charset="-122"/>
                <a:cs typeface="Arial" charset="0"/>
              </a:rPr>
              <a:t>	α) το καθαρό κέρδος ή τη ζημία της χρήσης,</a:t>
            </a:r>
          </a:p>
          <a:p>
            <a:pPr marL="342900" indent="-341313" algn="just" eaLnBrk="1" hangingPunct="1">
              <a:lnSpc>
                <a:spcPct val="90000"/>
              </a:lnSpc>
              <a:spcBef>
                <a:spcPts val="60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dirty="0">
                <a:solidFill>
                  <a:srgbClr val="000000"/>
                </a:solidFill>
                <a:latin typeface="Times New Roman" pitchFamily="16" charset="0"/>
                <a:ea typeface="Microsoft YaHei" charset="-122"/>
                <a:cs typeface="Arial" charset="0"/>
              </a:rPr>
              <a:t>	β) κάθε έσοδο και έξοδο, κέρδος ή ζημία, που όπως απαιτείται από άλλα Πρότυπα καταχωρείται κατευθείαν στα ίδια κεφάλαια και το σύνολο αυτών των στοιχείων,</a:t>
            </a:r>
          </a:p>
          <a:p>
            <a:pPr marL="342900" indent="-341313" algn="just" eaLnBrk="1" hangingPunct="1">
              <a:lnSpc>
                <a:spcPct val="90000"/>
              </a:lnSpc>
              <a:spcBef>
                <a:spcPts val="60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dirty="0">
                <a:solidFill>
                  <a:srgbClr val="000000"/>
                </a:solidFill>
                <a:latin typeface="Times New Roman" pitchFamily="16" charset="0"/>
                <a:ea typeface="Microsoft YaHei" charset="-122"/>
                <a:cs typeface="Arial" charset="0"/>
              </a:rPr>
              <a:t>	γ) τη σωρευτική επίδραση των μεταβολών στις λογιστικές μεθόδους και των διορθώσεων βασικών λαθών που αντιμετωπίσθηκαν σύμφωνα με το ΔΛΠ 8</a:t>
            </a:r>
            <a:r>
              <a:rPr lang="en-US" sz="2400" dirty="0">
                <a:solidFill>
                  <a:srgbClr val="000000"/>
                </a:solidFill>
                <a:latin typeface="Times New Roman" pitchFamily="16" charset="0"/>
                <a:ea typeface="Microsoft YaHei" charset="-122"/>
                <a:cs typeface="Arial" charset="0"/>
              </a:rPr>
              <a:t>.</a:t>
            </a:r>
          </a:p>
        </p:txBody>
      </p:sp>
      <p:sp>
        <p:nvSpPr>
          <p:cNvPr id="93187" name="Rectangle 2"/>
          <p:cNvSpPr>
            <a:spLocks noChangeArrowheads="1"/>
          </p:cNvSpPr>
          <p:nvPr/>
        </p:nvSpPr>
        <p:spPr bwMode="auto">
          <a:xfrm>
            <a:off x="0" y="188913"/>
            <a:ext cx="9144000" cy="1325562"/>
          </a:xfrm>
          <a:prstGeom prst="rect">
            <a:avLst/>
          </a:prstGeom>
          <a:noFill/>
          <a:ln w="9525">
            <a:noFill/>
            <a:round/>
            <a:headEnd/>
            <a:tailEnd/>
          </a:ln>
        </p:spPr>
        <p:txBody>
          <a:bodyPr lIns="90000" tIns="46800" rIns="90000" bIns="46800"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600" b="1">
                <a:solidFill>
                  <a:srgbClr val="000000"/>
                </a:solidFill>
                <a:latin typeface="Times New Roman" pitchFamily="18" charset="0"/>
                <a:cs typeface="Times New Roman" pitchFamily="18" charset="0"/>
              </a:rPr>
              <a:t>ΔΛΠ 1: ΚΑΤΑΣΤΑΣΗ ΜΕΤΑΒΟΛΩΝ ΙΔΙΩΝ ΚΕΦΑΛΑΙΩΝ</a:t>
            </a:r>
            <a:br>
              <a:rPr lang="el-GR" altLang="en-US" sz="3600" b="1">
                <a:solidFill>
                  <a:srgbClr val="000000"/>
                </a:solidFill>
                <a:latin typeface="Times New Roman" pitchFamily="18" charset="0"/>
                <a:cs typeface="Times New Roman" pitchFamily="18" charset="0"/>
              </a:rPr>
            </a:br>
            <a:endParaRPr lang="el-GR" altLang="en-US" sz="3600" b="1">
              <a:solidFill>
                <a:srgbClr val="000000"/>
              </a:solidFill>
              <a:latin typeface="Times New Roman" pitchFamily="18" charset="0"/>
              <a:cs typeface="Times New Roman" pitchFamily="18" charset="0"/>
            </a:endParaRPr>
          </a:p>
        </p:txBody>
      </p:sp>
    </p:spTree>
  </p:cSld>
  <p:clrMapOvr>
    <a:masterClrMapping/>
  </p:clrMapOvr>
  <p:transition spd="med">
    <p:dissolv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5" name="Text Box 1"/>
          <p:cNvSpPr txBox="1">
            <a:spLocks noChangeArrowheads="1"/>
          </p:cNvSpPr>
          <p:nvPr/>
        </p:nvSpPr>
        <p:spPr bwMode="auto">
          <a:xfrm>
            <a:off x="179388" y="1484313"/>
            <a:ext cx="8964612" cy="4824412"/>
          </a:xfrm>
          <a:prstGeom prst="rect">
            <a:avLst/>
          </a:prstGeom>
          <a:noFill/>
          <a:ln w="9525" cap="flat">
            <a:noFill/>
            <a:round/>
            <a:headEnd/>
            <a:tailEnd/>
          </a:ln>
          <a:effectLst/>
        </p:spPr>
        <p:txBody>
          <a:bodyPr/>
          <a:lstStyle/>
          <a:p>
            <a:pPr marL="341313" indent="-341313" algn="just" eaLnBrk="1" hangingPunct="1">
              <a:lnSpc>
                <a:spcPct val="90000"/>
              </a:lnSpc>
              <a:spcBef>
                <a:spcPts val="600"/>
              </a:spcBef>
              <a:buClr>
                <a:srgbClr val="000000"/>
              </a:buClr>
              <a:buSzPct val="100000"/>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dirty="0">
                <a:solidFill>
                  <a:srgbClr val="000000"/>
                </a:solidFill>
                <a:latin typeface="Times New Roman" pitchFamily="16" charset="0"/>
                <a:ea typeface="Microsoft YaHei" charset="-122"/>
                <a:cs typeface="Arial" charset="0"/>
              </a:rPr>
              <a:t>Κάθε στοιχείο στον ισολογισμό, στην κατάσταση λογαριασμού αποτελεσμάτων, στην κατάσταση μεταβολών ίδιων κεφαλαίων ή στην κατάσταση ταμειακών ροών θα πρέπει να παραπέμπει σε οποιαδήποτε σχετική πληροφορία των σημειώσεων. </a:t>
            </a:r>
          </a:p>
          <a:p>
            <a:pPr marL="341313" indent="-341313" algn="just" eaLnBrk="1" hangingPunct="1">
              <a:lnSpc>
                <a:spcPct val="90000"/>
              </a:lnSpc>
              <a:spcBef>
                <a:spcPts val="600"/>
              </a:spcBef>
              <a:buClr>
                <a:srgbClr val="000000"/>
              </a:buClr>
              <a:buSzPct val="100000"/>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dirty="0">
                <a:solidFill>
                  <a:srgbClr val="000000"/>
                </a:solidFill>
                <a:latin typeface="Times New Roman" pitchFamily="16" charset="0"/>
                <a:ea typeface="Microsoft YaHei" charset="-122"/>
                <a:cs typeface="Arial" charset="0"/>
              </a:rPr>
              <a:t>Οι πληροφορίες στις Σημειώσεις θα πρέπει να εμπεριέχουν: </a:t>
            </a:r>
          </a:p>
          <a:p>
            <a:pPr marL="342900" indent="-341313" algn="just" eaLnBrk="1" hangingPunct="1">
              <a:lnSpc>
                <a:spcPct val="90000"/>
              </a:lnSpc>
              <a:spcBef>
                <a:spcPts val="60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dirty="0">
                <a:solidFill>
                  <a:srgbClr val="000000"/>
                </a:solidFill>
                <a:latin typeface="Times New Roman" pitchFamily="16" charset="0"/>
                <a:ea typeface="Microsoft YaHei" charset="-122"/>
                <a:cs typeface="Arial" charset="0"/>
              </a:rPr>
              <a:t>	α) δήλωση συμμόρφωσης με τα ΔΛΠ,</a:t>
            </a:r>
          </a:p>
          <a:p>
            <a:pPr marL="342900" indent="-341313" algn="just" eaLnBrk="1" hangingPunct="1">
              <a:lnSpc>
                <a:spcPct val="90000"/>
              </a:lnSpc>
              <a:spcBef>
                <a:spcPts val="60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dirty="0">
                <a:solidFill>
                  <a:srgbClr val="000000"/>
                </a:solidFill>
                <a:latin typeface="Times New Roman" pitchFamily="16" charset="0"/>
                <a:ea typeface="Microsoft YaHei" charset="-122"/>
                <a:cs typeface="Arial" charset="0"/>
              </a:rPr>
              <a:t>	β) περίληψη σημαντικών λογιστικών πολιτικών που εφαρμόστηκαν,</a:t>
            </a:r>
          </a:p>
          <a:p>
            <a:pPr marL="342900" indent="-341313" algn="just" eaLnBrk="1" hangingPunct="1">
              <a:lnSpc>
                <a:spcPct val="90000"/>
              </a:lnSpc>
              <a:spcBef>
                <a:spcPts val="60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dirty="0">
                <a:solidFill>
                  <a:srgbClr val="000000"/>
                </a:solidFill>
                <a:latin typeface="Times New Roman" pitchFamily="16" charset="0"/>
                <a:ea typeface="Microsoft YaHei" charset="-122"/>
                <a:cs typeface="Arial" charset="0"/>
              </a:rPr>
              <a:t>	γ) επεξηγηματικές ή συμπληρωματικές πληροφορίες για στοιχεία που παρουσιάζονται στον πίνακα κάθε μιας από τις οικονομικές καταστάσεις,</a:t>
            </a:r>
          </a:p>
          <a:p>
            <a:pPr marL="342900" indent="-341313" algn="just" eaLnBrk="1" hangingPunct="1">
              <a:lnSpc>
                <a:spcPct val="90000"/>
              </a:lnSpc>
              <a:spcBef>
                <a:spcPts val="600"/>
              </a:spcBef>
              <a:buSzPct val="10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l-GR" sz="2400" dirty="0">
                <a:solidFill>
                  <a:srgbClr val="000000"/>
                </a:solidFill>
                <a:latin typeface="Times New Roman" pitchFamily="16" charset="0"/>
                <a:ea typeface="Microsoft YaHei" charset="-122"/>
                <a:cs typeface="Arial" charset="0"/>
              </a:rPr>
              <a:t>	δ) άλλες γνωστοποιήσεις, όπως οι ενδεχόμενες υποχρεώσεις, οι μη αναγνωρισμένες συμβατικές δεσμεύσεις και οι μη χρηματοοικονομικές γνωστοποιήσεις, όπως οι στόχοι της οικονομικής οντότητας αναφορικά με τις πολιτικές και τη διαχείριση του χρηματοοικονομικού κινδύνου. </a:t>
            </a:r>
          </a:p>
        </p:txBody>
      </p:sp>
      <p:sp>
        <p:nvSpPr>
          <p:cNvPr id="95235" name="Rectangle 2"/>
          <p:cNvSpPr>
            <a:spLocks noChangeArrowheads="1"/>
          </p:cNvSpPr>
          <p:nvPr/>
        </p:nvSpPr>
        <p:spPr bwMode="auto">
          <a:xfrm>
            <a:off x="0" y="188913"/>
            <a:ext cx="9144000" cy="1325562"/>
          </a:xfrm>
          <a:prstGeom prst="rect">
            <a:avLst/>
          </a:prstGeom>
          <a:noFill/>
          <a:ln w="9525">
            <a:noFill/>
            <a:round/>
            <a:headEnd/>
            <a:tailEnd/>
          </a:ln>
        </p:spPr>
        <p:txBody>
          <a:bodyPr lIns="90000" tIns="46800" rIns="90000" bIns="46800"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200" b="1">
                <a:solidFill>
                  <a:srgbClr val="000000"/>
                </a:solidFill>
                <a:latin typeface="Times New Roman" pitchFamily="18" charset="0"/>
                <a:cs typeface="Times New Roman" pitchFamily="18" charset="0"/>
              </a:rPr>
              <a:t>ΔΛΠ 1: ΣΗΜΕΙΩΣΕΙΣ</a:t>
            </a:r>
            <a:r>
              <a:rPr lang="en-GB" altLang="en-US" sz="3200" b="1">
                <a:solidFill>
                  <a:srgbClr val="000000"/>
                </a:solidFill>
                <a:latin typeface="Times New Roman" pitchFamily="18" charset="0"/>
                <a:cs typeface="Times New Roman" pitchFamily="18" charset="0"/>
              </a:rPr>
              <a:t> </a:t>
            </a:r>
            <a:r>
              <a:rPr lang="el-GR" altLang="en-US" sz="3200" b="1">
                <a:solidFill>
                  <a:srgbClr val="000000"/>
                </a:solidFill>
                <a:latin typeface="Times New Roman" pitchFamily="18" charset="0"/>
                <a:cs typeface="Times New Roman" pitchFamily="18" charset="0"/>
              </a:rPr>
              <a:t>ΕΠΙ ΤΩΝ ΟΙΚΟΝΟΜΙΚΩΝ ΚΑΤΑΣΤΑΣΕΩΝ</a:t>
            </a:r>
          </a:p>
        </p:txBody>
      </p:sp>
    </p:spTree>
  </p:cSld>
  <p:clrMapOvr>
    <a:masterClrMapping/>
  </p:clrMapOvr>
  <p:transition spd="med">
    <p:dissolv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Text Box 1"/>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D17C3F49-5377-4A23-84EB-B3E25E18A2DA}" type="slidenum">
              <a:rPr lang="en-US" altLang="en-US" sz="1200">
                <a:solidFill>
                  <a:srgbClr val="898989"/>
                </a:solidFill>
                <a:latin typeface="Calibri" pitchFamily="34"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39</a:t>
            </a:fld>
            <a:endParaRPr lang="en-US" altLang="en-US" sz="1200">
              <a:solidFill>
                <a:srgbClr val="898989"/>
              </a:solidFill>
              <a:latin typeface="Calibri" pitchFamily="34" charset="0"/>
            </a:endParaRPr>
          </a:p>
        </p:txBody>
      </p:sp>
      <p:sp>
        <p:nvSpPr>
          <p:cNvPr id="97283" name="Text Box 2"/>
          <p:cNvSpPr txBox="1">
            <a:spLocks noChangeArrowheads="1"/>
          </p:cNvSpPr>
          <p:nvPr/>
        </p:nvSpPr>
        <p:spPr bwMode="auto">
          <a:xfrm>
            <a:off x="935038" y="1412875"/>
            <a:ext cx="8208962" cy="1643063"/>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5300" b="1">
                <a:solidFill>
                  <a:srgbClr val="000000"/>
                </a:solidFill>
                <a:latin typeface="Times New Roman" pitchFamily="18" charset="0"/>
                <a:cs typeface="Times New Roman" pitchFamily="18" charset="0"/>
              </a:rPr>
              <a:t>IAS</a:t>
            </a:r>
            <a:r>
              <a:rPr lang="el-GR" altLang="en-US" sz="5300" b="1">
                <a:solidFill>
                  <a:srgbClr val="000000"/>
                </a:solidFill>
                <a:latin typeface="Times New Roman" pitchFamily="18" charset="0"/>
                <a:cs typeface="Times New Roman" pitchFamily="18" charset="0"/>
              </a:rPr>
              <a:t> 7 </a:t>
            </a:r>
            <a:r>
              <a:rPr lang="el-GR" altLang="en-US" sz="4900" b="1">
                <a:solidFill>
                  <a:srgbClr val="000000"/>
                </a:solidFill>
                <a:latin typeface="Times New Roman" pitchFamily="18" charset="0"/>
                <a:cs typeface="Times New Roman" pitchFamily="18" charset="0"/>
              </a:rPr>
              <a:t/>
            </a:r>
            <a:br>
              <a:rPr lang="el-GR" altLang="en-US" sz="4900" b="1">
                <a:solidFill>
                  <a:srgbClr val="000000"/>
                </a:solidFill>
                <a:latin typeface="Times New Roman" pitchFamily="18" charset="0"/>
                <a:cs typeface="Times New Roman" pitchFamily="18" charset="0"/>
              </a:rPr>
            </a:br>
            <a:r>
              <a:rPr lang="el-GR" altLang="en-US" sz="4400" b="1">
                <a:solidFill>
                  <a:srgbClr val="000000"/>
                </a:solidFill>
                <a:latin typeface="Times New Roman" pitchFamily="18" charset="0"/>
                <a:cs typeface="Times New Roman" pitchFamily="18" charset="0"/>
              </a:rPr>
              <a:t>Κατάσταση ταμειακών ροών </a:t>
            </a:r>
          </a:p>
        </p:txBody>
      </p:sp>
      <p:graphicFrame>
        <p:nvGraphicFramePr>
          <p:cNvPr id="97284" name="Object 3"/>
          <p:cNvGraphicFramePr>
            <a:graphicFrameLocks noChangeAspect="1"/>
          </p:cNvGraphicFramePr>
          <p:nvPr/>
        </p:nvGraphicFramePr>
        <p:xfrm>
          <a:off x="5865813" y="4191000"/>
          <a:ext cx="2363787" cy="1946275"/>
        </p:xfrm>
        <a:graphic>
          <a:graphicData uri="http://schemas.openxmlformats.org/presentationml/2006/ole">
            <p:oleObj spid="_x0000_s97284" r:id="rId4" imgW="1817330" imgH="1499651" progId="">
              <p:embed/>
            </p:oleObj>
          </a:graphicData>
        </a:graphic>
      </p:graphicFrame>
    </p:spTree>
  </p:cSld>
  <p:clrMapOvr>
    <a:masterClrMapping/>
  </p:clrMapOvr>
  <p:transition spd="med">
    <p:dissolv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1"/>
          <p:cNvSpPr txBox="1">
            <a:spLocks noChangeArrowheads="1"/>
          </p:cNvSpPr>
          <p:nvPr/>
        </p:nvSpPr>
        <p:spPr bwMode="auto">
          <a:xfrm>
            <a:off x="1042988" y="0"/>
            <a:ext cx="7772400" cy="836613"/>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600" b="1">
                <a:solidFill>
                  <a:srgbClr val="000000"/>
                </a:solidFill>
                <a:latin typeface="Times New Roman" pitchFamily="18" charset="0"/>
                <a:ea typeface="ＭＳ Ｐゴシック" pitchFamily="34" charset="-128"/>
              </a:rPr>
              <a:t>Δομή του </a:t>
            </a:r>
            <a:r>
              <a:rPr lang="en-US" altLang="en-US" sz="3600" b="1">
                <a:solidFill>
                  <a:srgbClr val="000000"/>
                </a:solidFill>
                <a:latin typeface="Times New Roman" pitchFamily="18" charset="0"/>
                <a:ea typeface="ＭＳ Ｐゴシック" pitchFamily="34" charset="-128"/>
              </a:rPr>
              <a:t>IFRS Foundation</a:t>
            </a:r>
          </a:p>
        </p:txBody>
      </p:sp>
      <p:sp>
        <p:nvSpPr>
          <p:cNvPr id="25603" name="Text Box 2"/>
          <p:cNvSpPr txBox="1">
            <a:spLocks noChangeArrowheads="1"/>
          </p:cNvSpPr>
          <p:nvPr/>
        </p:nvSpPr>
        <p:spPr bwMode="auto">
          <a:xfrm>
            <a:off x="0" y="6356350"/>
            <a:ext cx="19812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77921AA-3680-4044-92A4-D3941B473B2C}" type="slidenum">
              <a:rPr lang="el-GR" altLang="en-US" sz="1200">
                <a:solidFill>
                  <a:srgbClr val="898989"/>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a:t>
            </a:fld>
            <a:endParaRPr lang="el-GR" altLang="en-US" sz="1200">
              <a:solidFill>
                <a:srgbClr val="898989"/>
              </a:solidFill>
              <a:latin typeface="Times New Roman" pitchFamily="18" charset="0"/>
              <a:cs typeface="Times New Roman" pitchFamily="18" charset="0"/>
            </a:endParaRPr>
          </a:p>
        </p:txBody>
      </p:sp>
      <p:grpSp>
        <p:nvGrpSpPr>
          <p:cNvPr id="25604" name="Group 3"/>
          <p:cNvGrpSpPr>
            <a:grpSpLocks/>
          </p:cNvGrpSpPr>
          <p:nvPr/>
        </p:nvGrpSpPr>
        <p:grpSpPr bwMode="auto">
          <a:xfrm>
            <a:off x="179388" y="1374775"/>
            <a:ext cx="8496300" cy="3402013"/>
            <a:chOff x="113" y="866"/>
            <a:chExt cx="5352" cy="2143"/>
          </a:xfrm>
        </p:grpSpPr>
        <p:sp>
          <p:nvSpPr>
            <p:cNvPr id="25610" name="Rectangle 4"/>
            <p:cNvSpPr>
              <a:spLocks noChangeArrowheads="1"/>
            </p:cNvSpPr>
            <p:nvPr/>
          </p:nvSpPr>
          <p:spPr bwMode="auto">
            <a:xfrm>
              <a:off x="1429" y="866"/>
              <a:ext cx="2720" cy="543"/>
            </a:xfrm>
            <a:prstGeom prst="rect">
              <a:avLst/>
            </a:prstGeom>
            <a:solidFill>
              <a:srgbClr val="C0504D"/>
            </a:solidFill>
            <a:ln w="9360" cap="sq">
              <a:solidFill>
                <a:srgbClr val="000000"/>
              </a:solidFill>
              <a:miter lim="800000"/>
              <a:headEnd/>
              <a:tailEnd/>
            </a:ln>
          </p:spPr>
          <p:txBody>
            <a:bodyPr lIns="54000" tIns="46800" rIns="54000" bIns="46800" anchor="ct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b="1">
                  <a:solidFill>
                    <a:srgbClr val="000000"/>
                  </a:solidFill>
                  <a:latin typeface="Times New Roman" pitchFamily="18" charset="0"/>
                  <a:cs typeface="Times New Roman" pitchFamily="18" charset="0"/>
                </a:rPr>
                <a:t>Ίδρυμα (</a:t>
              </a:r>
              <a:r>
                <a:rPr lang="en-GB" altLang="en-US" b="1">
                  <a:solidFill>
                    <a:srgbClr val="000000"/>
                  </a:solidFill>
                  <a:latin typeface="Times New Roman" pitchFamily="18" charset="0"/>
                  <a:cs typeface="Times New Roman" pitchFamily="18" charset="0"/>
                </a:rPr>
                <a:t>IFRS Foundation</a:t>
              </a:r>
              <a:r>
                <a:rPr lang="el-GR" altLang="en-US" b="1">
                  <a:solidFill>
                    <a:srgbClr val="000000"/>
                  </a:solidFill>
                  <a:latin typeface="Times New Roman" pitchFamily="18" charset="0"/>
                  <a:cs typeface="Times New Roman" pitchFamily="18" charset="0"/>
                </a:rPr>
                <a:t>)</a:t>
              </a:r>
            </a:p>
            <a:p>
              <a:pPr eaLnBrk="1" hangingPunct="1">
                <a:spcBef>
                  <a:spcPts val="438"/>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z="1200">
                  <a:solidFill>
                    <a:srgbClr val="000000"/>
                  </a:solidFill>
                  <a:latin typeface="Times New Roman" pitchFamily="18" charset="0"/>
                  <a:cs typeface="Times New Roman" pitchFamily="18" charset="0"/>
                </a:rPr>
                <a:t>22 </a:t>
              </a:r>
              <a:r>
                <a:rPr lang="el-GR" altLang="en-US" sz="1200">
                  <a:solidFill>
                    <a:srgbClr val="000000"/>
                  </a:solidFill>
                  <a:latin typeface="Times New Roman" pitchFamily="18" charset="0"/>
                  <a:cs typeface="Times New Roman" pitchFamily="18" charset="0"/>
                </a:rPr>
                <a:t>Θεματοφύλακες (</a:t>
              </a:r>
              <a:r>
                <a:rPr lang="en-GB" altLang="en-US" sz="1200">
                  <a:solidFill>
                    <a:srgbClr val="000000"/>
                  </a:solidFill>
                  <a:latin typeface="Times New Roman" pitchFamily="18" charset="0"/>
                  <a:cs typeface="Times New Roman" pitchFamily="18" charset="0"/>
                </a:rPr>
                <a:t>Trustees</a:t>
              </a:r>
              <a:r>
                <a:rPr lang="el-GR" altLang="en-US" sz="1200">
                  <a:solidFill>
                    <a:srgbClr val="000000"/>
                  </a:solidFill>
                  <a:latin typeface="Times New Roman" pitchFamily="18" charset="0"/>
                  <a:cs typeface="Times New Roman" pitchFamily="18" charset="0"/>
                </a:rPr>
                <a:t>)</a:t>
              </a:r>
              <a:r>
                <a:rPr lang="en-GB" altLang="en-US" sz="1400">
                  <a:solidFill>
                    <a:srgbClr val="000000"/>
                  </a:solidFill>
                  <a:latin typeface="Times New Roman" pitchFamily="18" charset="0"/>
                  <a:cs typeface="Times New Roman" pitchFamily="18" charset="0"/>
                </a:rPr>
                <a:t> </a:t>
              </a:r>
            </a:p>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1200">
                  <a:solidFill>
                    <a:srgbClr val="000000"/>
                  </a:solidFill>
                  <a:latin typeface="Times New Roman" pitchFamily="18" charset="0"/>
                  <a:cs typeface="Times New Roman" pitchFamily="18" charset="0"/>
                </a:rPr>
                <a:t>Διορίζει, επιβλέπει και βρίσκει  κεφάλαια</a:t>
              </a:r>
            </a:p>
          </p:txBody>
        </p:sp>
        <p:sp>
          <p:nvSpPr>
            <p:cNvPr id="25611" name="Rectangle 5"/>
            <p:cNvSpPr>
              <a:spLocks noChangeArrowheads="1"/>
            </p:cNvSpPr>
            <p:nvPr/>
          </p:nvSpPr>
          <p:spPr bwMode="auto">
            <a:xfrm>
              <a:off x="113" y="2045"/>
              <a:ext cx="1767" cy="543"/>
            </a:xfrm>
            <a:prstGeom prst="rect">
              <a:avLst/>
            </a:prstGeom>
            <a:solidFill>
              <a:srgbClr val="4F81BD"/>
            </a:solidFill>
            <a:ln w="9360" cap="sq">
              <a:solidFill>
                <a:srgbClr val="000000"/>
              </a:solidFill>
              <a:miter lim="800000"/>
              <a:headEnd/>
              <a:tailEnd/>
            </a:ln>
          </p:spPr>
          <p:txBody>
            <a:bodyPr lIns="54000" tIns="46800" rIns="54000" bIns="46800" anchor="ct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1600" b="1">
                  <a:solidFill>
                    <a:srgbClr val="000000"/>
                  </a:solidFill>
                  <a:latin typeface="Times New Roman" pitchFamily="18" charset="0"/>
                  <a:cs typeface="Times New Roman" pitchFamily="18" charset="0"/>
                </a:rPr>
                <a:t>Συμβουλευτικό Συμβούλιο (</a:t>
              </a:r>
              <a:r>
                <a:rPr lang="en-GB" altLang="en-US" sz="1600" b="1">
                  <a:solidFill>
                    <a:srgbClr val="000000"/>
                  </a:solidFill>
                  <a:latin typeface="Times New Roman" pitchFamily="18" charset="0"/>
                  <a:cs typeface="Times New Roman" pitchFamily="18" charset="0"/>
                </a:rPr>
                <a:t>IFRS Advisory Council</a:t>
              </a:r>
              <a:r>
                <a:rPr lang="el-GR" altLang="en-US" sz="1600" b="1">
                  <a:solidFill>
                    <a:srgbClr val="000000"/>
                  </a:solidFill>
                  <a:latin typeface="Times New Roman" pitchFamily="18" charset="0"/>
                  <a:cs typeface="Times New Roman" pitchFamily="18" charset="0"/>
                </a:rPr>
                <a:t>)</a:t>
              </a:r>
            </a:p>
            <a:p>
              <a:pPr eaLnBrk="1" hangingPunct="1">
                <a:spcBef>
                  <a:spcPts val="375"/>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z="1200">
                  <a:solidFill>
                    <a:srgbClr val="000000"/>
                  </a:solidFill>
                  <a:latin typeface="Times New Roman" pitchFamily="18" charset="0"/>
                  <a:cs typeface="Times New Roman" pitchFamily="18" charset="0"/>
                </a:rPr>
                <a:t>30 </a:t>
              </a:r>
              <a:r>
                <a:rPr lang="el-GR" altLang="en-US" sz="1200">
                  <a:solidFill>
                    <a:srgbClr val="000000"/>
                  </a:solidFill>
                  <a:latin typeface="Times New Roman" pitchFamily="18" charset="0"/>
                  <a:cs typeface="Times New Roman" pitchFamily="18" charset="0"/>
                </a:rPr>
                <a:t>ή περισσότερα μέλη</a:t>
              </a:r>
            </a:p>
          </p:txBody>
        </p:sp>
        <p:sp>
          <p:nvSpPr>
            <p:cNvPr id="25612" name="Rectangle 6"/>
            <p:cNvSpPr>
              <a:spLocks noChangeArrowheads="1"/>
            </p:cNvSpPr>
            <p:nvPr/>
          </p:nvSpPr>
          <p:spPr bwMode="auto">
            <a:xfrm>
              <a:off x="2200" y="1682"/>
              <a:ext cx="2224" cy="591"/>
            </a:xfrm>
            <a:prstGeom prst="rect">
              <a:avLst/>
            </a:prstGeom>
            <a:solidFill>
              <a:srgbClr val="4F81BD"/>
            </a:solidFill>
            <a:ln w="9360" cap="sq">
              <a:solidFill>
                <a:srgbClr val="000000"/>
              </a:solidFill>
              <a:miter lim="800000"/>
              <a:headEnd/>
              <a:tailEnd/>
            </a:ln>
          </p:spPr>
          <p:txBody>
            <a:bodyPr lIns="54000" tIns="46800" rIns="54000" bIns="46800" anchor="ctr"/>
            <a:lstStyle/>
            <a:p>
              <a:pPr eaLnBrk="1" hangingPunct="1">
                <a:spcBef>
                  <a:spcPts val="213"/>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1700" b="1">
                  <a:solidFill>
                    <a:srgbClr val="000000"/>
                  </a:solidFill>
                  <a:latin typeface="Times New Roman" pitchFamily="18" charset="0"/>
                  <a:cs typeface="Times New Roman" pitchFamily="18" charset="0"/>
                </a:rPr>
                <a:t>Συμβούλιο (</a:t>
              </a:r>
              <a:r>
                <a:rPr lang="en-GB" altLang="en-US" sz="1700" b="1">
                  <a:solidFill>
                    <a:srgbClr val="000000"/>
                  </a:solidFill>
                  <a:latin typeface="Times New Roman" pitchFamily="18" charset="0"/>
                  <a:cs typeface="Times New Roman" pitchFamily="18" charset="0"/>
                </a:rPr>
                <a:t>Board</a:t>
              </a:r>
              <a:r>
                <a:rPr lang="el-GR" altLang="en-US" sz="1700" b="1">
                  <a:solidFill>
                    <a:srgbClr val="000000"/>
                  </a:solidFill>
                  <a:latin typeface="Times New Roman" pitchFamily="18" charset="0"/>
                  <a:cs typeface="Times New Roman" pitchFamily="18" charset="0"/>
                </a:rPr>
                <a:t>)</a:t>
              </a:r>
              <a:r>
                <a:rPr lang="en-US" altLang="en-US" sz="1700" b="1">
                  <a:solidFill>
                    <a:srgbClr val="000000"/>
                  </a:solidFill>
                  <a:latin typeface="Times New Roman" pitchFamily="18" charset="0"/>
                  <a:cs typeface="Times New Roman" pitchFamily="18" charset="0"/>
                </a:rPr>
                <a:t> - IASB</a:t>
              </a:r>
              <a:endParaRPr lang="el-GR" altLang="en-US" sz="1700" b="1">
                <a:solidFill>
                  <a:srgbClr val="000000"/>
                </a:solidFill>
                <a:latin typeface="Times New Roman" pitchFamily="18" charset="0"/>
                <a:cs typeface="Times New Roman" pitchFamily="18" charset="0"/>
              </a:endParaRPr>
            </a:p>
            <a:p>
              <a:pPr eaLnBrk="1" hangingPunct="1">
                <a:spcBef>
                  <a:spcPts val="375"/>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z="1200">
                  <a:solidFill>
                    <a:srgbClr val="000000"/>
                  </a:solidFill>
                  <a:latin typeface="Times New Roman" pitchFamily="18" charset="0"/>
                  <a:cs typeface="Times New Roman" pitchFamily="18" charset="0"/>
                </a:rPr>
                <a:t>1</a:t>
              </a:r>
              <a:r>
                <a:rPr lang="en-US" altLang="en-US" sz="1200">
                  <a:solidFill>
                    <a:srgbClr val="000000"/>
                  </a:solidFill>
                  <a:latin typeface="Times New Roman" pitchFamily="18" charset="0"/>
                  <a:cs typeface="Times New Roman" pitchFamily="18" charset="0"/>
                </a:rPr>
                <a:t>4</a:t>
              </a:r>
              <a:r>
                <a:rPr lang="el-GR" altLang="en-US" sz="1200">
                  <a:solidFill>
                    <a:srgbClr val="000000"/>
                  </a:solidFill>
                  <a:latin typeface="Times New Roman" pitchFamily="18" charset="0"/>
                  <a:cs typeface="Times New Roman" pitchFamily="18" charset="0"/>
                </a:rPr>
                <a:t> μέλη</a:t>
              </a:r>
            </a:p>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1200">
                  <a:solidFill>
                    <a:srgbClr val="000000"/>
                  </a:solidFill>
                  <a:latin typeface="Times New Roman" pitchFamily="18" charset="0"/>
                  <a:cs typeface="Times New Roman" pitchFamily="18" charset="0"/>
                </a:rPr>
                <a:t>Θέτει την τεχνική </a:t>
              </a:r>
              <a:r>
                <a:rPr lang="en-GB" altLang="en-US" sz="1200">
                  <a:solidFill>
                    <a:srgbClr val="000000"/>
                  </a:solidFill>
                  <a:latin typeface="Times New Roman" pitchFamily="18" charset="0"/>
                  <a:cs typeface="Times New Roman" pitchFamily="18" charset="0"/>
                </a:rPr>
                <a:t>agenda. </a:t>
              </a:r>
              <a:r>
                <a:rPr lang="el-GR" altLang="en-US" sz="1200">
                  <a:solidFill>
                    <a:srgbClr val="000000"/>
                  </a:solidFill>
                  <a:latin typeface="Times New Roman" pitchFamily="18" charset="0"/>
                  <a:cs typeface="Times New Roman" pitchFamily="18" charset="0"/>
                </a:rPr>
                <a:t>Εγκρίνει τα πρότυπα</a:t>
              </a:r>
              <a:r>
                <a:rPr lang="en-GB" altLang="en-US" sz="1200">
                  <a:solidFill>
                    <a:srgbClr val="000000"/>
                  </a:solidFill>
                  <a:latin typeface="Times New Roman" pitchFamily="18" charset="0"/>
                  <a:cs typeface="Times New Roman" pitchFamily="18" charset="0"/>
                </a:rPr>
                <a:t>, </a:t>
              </a:r>
              <a:r>
                <a:rPr lang="el-GR" altLang="en-US" sz="1200">
                  <a:solidFill>
                    <a:srgbClr val="000000"/>
                  </a:solidFill>
                  <a:latin typeface="Times New Roman" pitchFamily="18" charset="0"/>
                  <a:cs typeface="Times New Roman" pitchFamily="18" charset="0"/>
                </a:rPr>
                <a:t>τα πρόχειρα έγγραφα (</a:t>
              </a:r>
              <a:r>
                <a:rPr lang="en-GB" altLang="en-US" sz="1200">
                  <a:solidFill>
                    <a:srgbClr val="000000"/>
                  </a:solidFill>
                  <a:latin typeface="Times New Roman" pitchFamily="18" charset="0"/>
                  <a:cs typeface="Times New Roman" pitchFamily="18" charset="0"/>
                </a:rPr>
                <a:t>exposure drafts</a:t>
              </a:r>
              <a:r>
                <a:rPr lang="el-GR" altLang="en-US" sz="1200">
                  <a:solidFill>
                    <a:srgbClr val="000000"/>
                  </a:solidFill>
                  <a:latin typeface="Times New Roman" pitchFamily="18" charset="0"/>
                  <a:cs typeface="Times New Roman" pitchFamily="18" charset="0"/>
                </a:rPr>
                <a:t>) και τις διερμηνείες</a:t>
              </a:r>
            </a:p>
          </p:txBody>
        </p:sp>
        <p:sp>
          <p:nvSpPr>
            <p:cNvPr id="25613" name="Rectangle 7"/>
            <p:cNvSpPr>
              <a:spLocks noChangeArrowheads="1"/>
            </p:cNvSpPr>
            <p:nvPr/>
          </p:nvSpPr>
          <p:spPr bwMode="auto">
            <a:xfrm>
              <a:off x="2971" y="2466"/>
              <a:ext cx="2494" cy="543"/>
            </a:xfrm>
            <a:prstGeom prst="rect">
              <a:avLst/>
            </a:prstGeom>
            <a:solidFill>
              <a:srgbClr val="4F81BD"/>
            </a:solidFill>
            <a:ln w="9360" cap="sq">
              <a:solidFill>
                <a:srgbClr val="000000"/>
              </a:solidFill>
              <a:miter lim="800000"/>
              <a:headEnd/>
              <a:tailEnd/>
            </a:ln>
          </p:spPr>
          <p:txBody>
            <a:bodyPr lIns="54000" tIns="46800" rIns="54000" bIns="46800" anchor="ct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1600" b="1">
                  <a:solidFill>
                    <a:srgbClr val="000000"/>
                  </a:solidFill>
                  <a:latin typeface="Times New Roman" pitchFamily="18" charset="0"/>
                  <a:cs typeface="Times New Roman" pitchFamily="18" charset="0"/>
                </a:rPr>
                <a:t>Επιτροπή Διερμηνειών</a:t>
              </a:r>
              <a:r>
                <a:rPr lang="en-US" altLang="en-US" sz="1600" b="1">
                  <a:solidFill>
                    <a:srgbClr val="000000"/>
                  </a:solidFill>
                  <a:latin typeface="Times New Roman" pitchFamily="18" charset="0"/>
                  <a:cs typeface="Times New Roman" pitchFamily="18" charset="0"/>
                </a:rPr>
                <a:t> (IFRS interpretation Committee)</a:t>
              </a:r>
              <a:endParaRPr lang="el-GR" altLang="en-US" sz="1600" b="1">
                <a:solidFill>
                  <a:srgbClr val="000000"/>
                </a:solidFill>
                <a:latin typeface="Times New Roman" pitchFamily="18" charset="0"/>
                <a:cs typeface="Times New Roman" pitchFamily="18" charset="0"/>
              </a:endParaRPr>
            </a:p>
            <a:p>
              <a:pPr eaLnBrk="1" hangingPunct="1">
                <a:spcBef>
                  <a:spcPts val="375"/>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sz="1200">
                  <a:solidFill>
                    <a:srgbClr val="000000"/>
                  </a:solidFill>
                  <a:latin typeface="Times New Roman" pitchFamily="18" charset="0"/>
                  <a:cs typeface="Times New Roman" pitchFamily="18" charset="0"/>
                </a:rPr>
                <a:t>14 </a:t>
              </a:r>
              <a:r>
                <a:rPr lang="el-GR" altLang="en-US" sz="1200">
                  <a:solidFill>
                    <a:srgbClr val="000000"/>
                  </a:solidFill>
                  <a:latin typeface="Times New Roman" pitchFamily="18" charset="0"/>
                  <a:cs typeface="Times New Roman" pitchFamily="18" charset="0"/>
                </a:rPr>
                <a:t>μέλη</a:t>
              </a:r>
            </a:p>
          </p:txBody>
        </p:sp>
        <p:cxnSp>
          <p:nvCxnSpPr>
            <p:cNvPr id="25614" name="AutoShape 8"/>
            <p:cNvCxnSpPr>
              <a:cxnSpLocks noChangeShapeType="1"/>
              <a:stCxn id="25610" idx="1"/>
            </p:cNvCxnSpPr>
            <p:nvPr/>
          </p:nvCxnSpPr>
          <p:spPr bwMode="auto">
            <a:xfrm flipH="1">
              <a:off x="792" y="1138"/>
              <a:ext cx="637" cy="907"/>
            </a:xfrm>
            <a:prstGeom prst="bentConnector3">
              <a:avLst>
                <a:gd name="adj1" fmla="val 61458"/>
              </a:avLst>
            </a:prstGeom>
            <a:noFill/>
            <a:ln w="28440" cap="sq">
              <a:solidFill>
                <a:srgbClr val="000000"/>
              </a:solidFill>
              <a:miter lim="800000"/>
              <a:headEnd/>
              <a:tailEnd type="triangle" w="med" len="med"/>
            </a:ln>
          </p:spPr>
        </p:cxnSp>
        <p:cxnSp>
          <p:nvCxnSpPr>
            <p:cNvPr id="25615" name="AutoShape 9"/>
            <p:cNvCxnSpPr>
              <a:cxnSpLocks noChangeShapeType="1"/>
              <a:stCxn id="25610" idx="3"/>
            </p:cNvCxnSpPr>
            <p:nvPr/>
          </p:nvCxnSpPr>
          <p:spPr bwMode="auto">
            <a:xfrm>
              <a:off x="4150" y="1138"/>
              <a:ext cx="566" cy="1327"/>
            </a:xfrm>
            <a:prstGeom prst="bentConnector3">
              <a:avLst>
                <a:gd name="adj1" fmla="val 62852"/>
              </a:avLst>
            </a:prstGeom>
            <a:noFill/>
            <a:ln w="28440" cap="sq">
              <a:solidFill>
                <a:srgbClr val="000000"/>
              </a:solidFill>
              <a:miter lim="800000"/>
              <a:headEnd/>
              <a:tailEnd type="triangle" w="med" len="med"/>
            </a:ln>
          </p:spPr>
        </p:cxnSp>
        <p:sp>
          <p:nvSpPr>
            <p:cNvPr id="25616" name="Line 10"/>
            <p:cNvSpPr>
              <a:spLocks noChangeShapeType="1"/>
            </p:cNvSpPr>
            <p:nvPr/>
          </p:nvSpPr>
          <p:spPr bwMode="auto">
            <a:xfrm>
              <a:off x="2336" y="2275"/>
              <a:ext cx="0" cy="631"/>
            </a:xfrm>
            <a:prstGeom prst="line">
              <a:avLst/>
            </a:prstGeom>
            <a:noFill/>
            <a:ln w="28440" cap="sq">
              <a:solidFill>
                <a:srgbClr val="000000"/>
              </a:solidFill>
              <a:miter lim="800000"/>
              <a:headEnd/>
              <a:tailEnd type="triangle" w="med" len="med"/>
            </a:ln>
          </p:spPr>
          <p:txBody>
            <a:bodyPr/>
            <a:lstStyle/>
            <a:p>
              <a:endParaRPr lang="el-GR"/>
            </a:p>
          </p:txBody>
        </p:sp>
        <p:sp>
          <p:nvSpPr>
            <p:cNvPr id="25617" name="Line 11"/>
            <p:cNvSpPr>
              <a:spLocks noChangeShapeType="1"/>
            </p:cNvSpPr>
            <p:nvPr/>
          </p:nvSpPr>
          <p:spPr bwMode="auto">
            <a:xfrm flipV="1">
              <a:off x="1655" y="1409"/>
              <a:ext cx="0" cy="636"/>
            </a:xfrm>
            <a:prstGeom prst="line">
              <a:avLst/>
            </a:prstGeom>
            <a:noFill/>
            <a:ln w="9360" cap="sq">
              <a:solidFill>
                <a:srgbClr val="000000"/>
              </a:solidFill>
              <a:prstDash val="lgDash"/>
              <a:miter lim="800000"/>
              <a:headEnd/>
              <a:tailEnd type="triangle" w="med" len="med"/>
            </a:ln>
          </p:spPr>
          <p:txBody>
            <a:bodyPr/>
            <a:lstStyle/>
            <a:p>
              <a:endParaRPr lang="el-GR"/>
            </a:p>
          </p:txBody>
        </p:sp>
        <p:sp>
          <p:nvSpPr>
            <p:cNvPr id="25618" name="Line 12"/>
            <p:cNvSpPr>
              <a:spLocks noChangeShapeType="1"/>
            </p:cNvSpPr>
            <p:nvPr/>
          </p:nvSpPr>
          <p:spPr bwMode="auto">
            <a:xfrm>
              <a:off x="2789" y="1410"/>
              <a:ext cx="0" cy="271"/>
            </a:xfrm>
            <a:prstGeom prst="line">
              <a:avLst/>
            </a:prstGeom>
            <a:noFill/>
            <a:ln w="28440" cap="sq">
              <a:solidFill>
                <a:srgbClr val="000000"/>
              </a:solidFill>
              <a:miter lim="800000"/>
              <a:headEnd/>
              <a:tailEnd type="triangle" w="med" len="med"/>
            </a:ln>
          </p:spPr>
          <p:txBody>
            <a:bodyPr/>
            <a:lstStyle/>
            <a:p>
              <a:endParaRPr lang="el-GR"/>
            </a:p>
          </p:txBody>
        </p:sp>
        <p:sp>
          <p:nvSpPr>
            <p:cNvPr id="25619" name="Line 13"/>
            <p:cNvSpPr>
              <a:spLocks noChangeShapeType="1"/>
            </p:cNvSpPr>
            <p:nvPr/>
          </p:nvSpPr>
          <p:spPr bwMode="auto">
            <a:xfrm flipV="1">
              <a:off x="3107" y="1409"/>
              <a:ext cx="0" cy="273"/>
            </a:xfrm>
            <a:prstGeom prst="line">
              <a:avLst/>
            </a:prstGeom>
            <a:noFill/>
            <a:ln w="38160" cap="sq">
              <a:solidFill>
                <a:srgbClr val="000000"/>
              </a:solidFill>
              <a:miter lim="800000"/>
              <a:headEnd/>
              <a:tailEnd type="triangle" w="med" len="med"/>
            </a:ln>
          </p:spPr>
          <p:txBody>
            <a:bodyPr/>
            <a:lstStyle/>
            <a:p>
              <a:endParaRPr lang="el-GR"/>
            </a:p>
          </p:txBody>
        </p:sp>
        <p:sp>
          <p:nvSpPr>
            <p:cNvPr id="25620" name="Line 14"/>
            <p:cNvSpPr>
              <a:spLocks noChangeShapeType="1"/>
            </p:cNvSpPr>
            <p:nvPr/>
          </p:nvSpPr>
          <p:spPr bwMode="auto">
            <a:xfrm flipV="1">
              <a:off x="3612" y="2274"/>
              <a:ext cx="0" cy="192"/>
            </a:xfrm>
            <a:prstGeom prst="line">
              <a:avLst/>
            </a:prstGeom>
            <a:noFill/>
            <a:ln w="38160" cap="sq">
              <a:solidFill>
                <a:srgbClr val="000000"/>
              </a:solidFill>
              <a:miter lim="800000"/>
              <a:headEnd/>
              <a:tailEnd type="triangle" w="med" len="med"/>
            </a:ln>
          </p:spPr>
          <p:txBody>
            <a:bodyPr/>
            <a:lstStyle/>
            <a:p>
              <a:endParaRPr lang="el-GR"/>
            </a:p>
          </p:txBody>
        </p:sp>
        <p:sp>
          <p:nvSpPr>
            <p:cNvPr id="25621" name="Line 15"/>
            <p:cNvSpPr>
              <a:spLocks noChangeShapeType="1"/>
            </p:cNvSpPr>
            <p:nvPr/>
          </p:nvSpPr>
          <p:spPr bwMode="auto">
            <a:xfrm>
              <a:off x="1655" y="1818"/>
              <a:ext cx="544" cy="0"/>
            </a:xfrm>
            <a:prstGeom prst="line">
              <a:avLst/>
            </a:prstGeom>
            <a:noFill/>
            <a:ln w="9360" cap="sq">
              <a:solidFill>
                <a:srgbClr val="000000"/>
              </a:solidFill>
              <a:prstDash val="lgDash"/>
              <a:miter lim="800000"/>
              <a:headEnd/>
              <a:tailEnd type="triangle" w="med" len="med"/>
            </a:ln>
          </p:spPr>
          <p:txBody>
            <a:bodyPr/>
            <a:lstStyle/>
            <a:p>
              <a:endParaRPr lang="el-GR"/>
            </a:p>
          </p:txBody>
        </p:sp>
        <p:sp>
          <p:nvSpPr>
            <p:cNvPr id="25622" name="Line 16"/>
            <p:cNvSpPr>
              <a:spLocks noChangeShapeType="1"/>
            </p:cNvSpPr>
            <p:nvPr/>
          </p:nvSpPr>
          <p:spPr bwMode="auto">
            <a:xfrm flipV="1">
              <a:off x="2608" y="2274"/>
              <a:ext cx="0" cy="633"/>
            </a:xfrm>
            <a:prstGeom prst="line">
              <a:avLst/>
            </a:prstGeom>
            <a:noFill/>
            <a:ln w="9360" cap="sq">
              <a:solidFill>
                <a:srgbClr val="000000"/>
              </a:solidFill>
              <a:prstDash val="lgDash"/>
              <a:miter lim="800000"/>
              <a:headEnd/>
              <a:tailEnd type="triangle" w="med" len="med"/>
            </a:ln>
          </p:spPr>
          <p:txBody>
            <a:bodyPr/>
            <a:lstStyle/>
            <a:p>
              <a:endParaRPr lang="el-GR"/>
            </a:p>
          </p:txBody>
        </p:sp>
      </p:grpSp>
      <p:sp>
        <p:nvSpPr>
          <p:cNvPr id="25605" name="Rectangle 17"/>
          <p:cNvSpPr>
            <a:spLocks noChangeArrowheads="1"/>
          </p:cNvSpPr>
          <p:nvPr/>
        </p:nvSpPr>
        <p:spPr bwMode="auto">
          <a:xfrm>
            <a:off x="6570663" y="4953000"/>
            <a:ext cx="1811337" cy="1000125"/>
          </a:xfrm>
          <a:prstGeom prst="rect">
            <a:avLst/>
          </a:prstGeom>
          <a:noFill/>
          <a:ln w="9360" cap="sq">
            <a:solidFill>
              <a:srgbClr val="000000"/>
            </a:solidFill>
            <a:miter lim="800000"/>
            <a:headEnd/>
            <a:tailEnd/>
          </a:ln>
        </p:spPr>
        <p:txBody>
          <a:bodyPr lIns="90000" tIns="46800" rIns="90000" bIns="46800" anchor="ctr"/>
          <a:lstStyle/>
          <a:p>
            <a:pPr marL="533400" indent="-531813" eaLnBrk="1" hangingPunct="1">
              <a:spcBef>
                <a:spcPts val="225"/>
              </a:spcBef>
              <a:buSzPct val="100000"/>
              <a:tabLst>
                <a:tab pos="533400" algn="l"/>
                <a:tab pos="912813" algn="l"/>
                <a:tab pos="1827213" algn="l"/>
                <a:tab pos="2741613" algn="l"/>
                <a:tab pos="3656013" algn="l"/>
                <a:tab pos="4570413" algn="l"/>
                <a:tab pos="5484813" algn="l"/>
                <a:tab pos="6399213" algn="l"/>
                <a:tab pos="7313613" algn="l"/>
                <a:tab pos="8228013" algn="l"/>
                <a:tab pos="9142413" algn="l"/>
                <a:tab pos="10056813" algn="l"/>
              </a:tabLst>
            </a:pPr>
            <a:r>
              <a:rPr lang="el-GR" altLang="en-US" sz="1200" b="1">
                <a:solidFill>
                  <a:srgbClr val="000000"/>
                </a:solidFill>
                <a:latin typeface="Times New Roman" pitchFamily="18" charset="0"/>
                <a:cs typeface="Times New Roman" pitchFamily="18" charset="0"/>
              </a:rPr>
              <a:t>Ερμηνεία</a:t>
            </a:r>
            <a:r>
              <a:rPr lang="nl-BE" altLang="en-US" sz="1200">
                <a:solidFill>
                  <a:srgbClr val="000000"/>
                </a:solidFill>
                <a:latin typeface="Times New Roman" pitchFamily="18" charset="0"/>
                <a:cs typeface="Times New Roman" pitchFamily="18" charset="0"/>
              </a:rPr>
              <a:t>:	</a:t>
            </a:r>
          </a:p>
          <a:p>
            <a:pPr marL="533400" indent="-531813" eaLnBrk="1" hangingPunct="1">
              <a:buSzPct val="100000"/>
              <a:tabLst>
                <a:tab pos="533400" algn="l"/>
                <a:tab pos="912813" algn="l"/>
                <a:tab pos="1827213" algn="l"/>
                <a:tab pos="2741613" algn="l"/>
                <a:tab pos="3656013" algn="l"/>
                <a:tab pos="4570413" algn="l"/>
                <a:tab pos="5484813" algn="l"/>
                <a:tab pos="6399213" algn="l"/>
                <a:tab pos="7313613" algn="l"/>
                <a:tab pos="8228013" algn="l"/>
                <a:tab pos="9142413" algn="l"/>
                <a:tab pos="10056813" algn="l"/>
              </a:tabLst>
            </a:pPr>
            <a:r>
              <a:rPr lang="nl-BE" altLang="en-US" sz="1600">
                <a:solidFill>
                  <a:srgbClr val="000000"/>
                </a:solidFill>
                <a:latin typeface="Times New Roman" pitchFamily="18" charset="0"/>
                <a:cs typeface="Times New Roman" pitchFamily="18" charset="0"/>
              </a:rPr>
              <a:t>	</a:t>
            </a:r>
            <a:r>
              <a:rPr lang="el-GR" altLang="en-US" sz="1200">
                <a:solidFill>
                  <a:srgbClr val="000000"/>
                </a:solidFill>
                <a:latin typeface="Times New Roman" pitchFamily="18" charset="0"/>
                <a:cs typeface="Times New Roman" pitchFamily="18" charset="0"/>
              </a:rPr>
              <a:t>Διορίζει</a:t>
            </a:r>
          </a:p>
          <a:p>
            <a:pPr marL="533400" indent="-531813" eaLnBrk="1" hangingPunct="1">
              <a:spcBef>
                <a:spcPts val="300"/>
              </a:spcBef>
              <a:buSzPct val="100000"/>
              <a:tabLst>
                <a:tab pos="533400" algn="l"/>
                <a:tab pos="912813" algn="l"/>
                <a:tab pos="1827213" algn="l"/>
                <a:tab pos="2741613" algn="l"/>
                <a:tab pos="3656013" algn="l"/>
                <a:tab pos="4570413" algn="l"/>
                <a:tab pos="5484813" algn="l"/>
                <a:tab pos="6399213" algn="l"/>
                <a:tab pos="7313613" algn="l"/>
                <a:tab pos="8228013" algn="l"/>
                <a:tab pos="9142413" algn="l"/>
                <a:tab pos="10056813" algn="l"/>
              </a:tabLst>
            </a:pPr>
            <a:r>
              <a:rPr lang="nl-BE" altLang="en-US" sz="1200">
                <a:solidFill>
                  <a:srgbClr val="000000"/>
                </a:solidFill>
                <a:latin typeface="Times New Roman" pitchFamily="18" charset="0"/>
                <a:cs typeface="Times New Roman" pitchFamily="18" charset="0"/>
              </a:rPr>
              <a:t>	</a:t>
            </a:r>
            <a:r>
              <a:rPr lang="el-GR" altLang="en-US" sz="1200">
                <a:solidFill>
                  <a:srgbClr val="000000"/>
                </a:solidFill>
                <a:latin typeface="Times New Roman" pitchFamily="18" charset="0"/>
                <a:cs typeface="Times New Roman" pitchFamily="18" charset="0"/>
              </a:rPr>
              <a:t>Αναφέρει Συμβουλεύει</a:t>
            </a:r>
          </a:p>
        </p:txBody>
      </p:sp>
      <p:sp>
        <p:nvSpPr>
          <p:cNvPr id="25606" name="Line 18"/>
          <p:cNvSpPr>
            <a:spLocks noChangeShapeType="1"/>
          </p:cNvSpPr>
          <p:nvPr/>
        </p:nvSpPr>
        <p:spPr bwMode="auto">
          <a:xfrm>
            <a:off x="6705600" y="5334000"/>
            <a:ext cx="287338" cy="1588"/>
          </a:xfrm>
          <a:prstGeom prst="line">
            <a:avLst/>
          </a:prstGeom>
          <a:noFill/>
          <a:ln w="28440" cap="sq">
            <a:solidFill>
              <a:srgbClr val="000000"/>
            </a:solidFill>
            <a:miter lim="800000"/>
            <a:headEnd/>
            <a:tailEnd type="triangle" w="med" len="med"/>
          </a:ln>
        </p:spPr>
        <p:txBody>
          <a:bodyPr/>
          <a:lstStyle/>
          <a:p>
            <a:endParaRPr lang="el-GR"/>
          </a:p>
        </p:txBody>
      </p:sp>
      <p:sp>
        <p:nvSpPr>
          <p:cNvPr id="25607" name="Line 19"/>
          <p:cNvSpPr>
            <a:spLocks noChangeShapeType="1"/>
          </p:cNvSpPr>
          <p:nvPr/>
        </p:nvSpPr>
        <p:spPr bwMode="auto">
          <a:xfrm>
            <a:off x="6705600" y="5556250"/>
            <a:ext cx="287338" cy="1588"/>
          </a:xfrm>
          <a:prstGeom prst="line">
            <a:avLst/>
          </a:prstGeom>
          <a:noFill/>
          <a:ln w="38160" cap="sq">
            <a:solidFill>
              <a:srgbClr val="000000"/>
            </a:solidFill>
            <a:miter lim="800000"/>
            <a:headEnd/>
            <a:tailEnd type="triangle" w="med" len="med"/>
          </a:ln>
        </p:spPr>
        <p:txBody>
          <a:bodyPr/>
          <a:lstStyle/>
          <a:p>
            <a:endParaRPr lang="el-GR"/>
          </a:p>
        </p:txBody>
      </p:sp>
      <p:sp>
        <p:nvSpPr>
          <p:cNvPr id="25608" name="Line 20"/>
          <p:cNvSpPr>
            <a:spLocks noChangeShapeType="1"/>
          </p:cNvSpPr>
          <p:nvPr/>
        </p:nvSpPr>
        <p:spPr bwMode="auto">
          <a:xfrm>
            <a:off x="6705600" y="5772150"/>
            <a:ext cx="287338" cy="1588"/>
          </a:xfrm>
          <a:prstGeom prst="line">
            <a:avLst/>
          </a:prstGeom>
          <a:noFill/>
          <a:ln w="9360" cap="sq">
            <a:solidFill>
              <a:srgbClr val="000000"/>
            </a:solidFill>
            <a:prstDash val="lgDash"/>
            <a:miter lim="800000"/>
            <a:headEnd/>
            <a:tailEnd type="triangle" w="med" len="med"/>
          </a:ln>
        </p:spPr>
        <p:txBody>
          <a:bodyPr/>
          <a:lstStyle/>
          <a:p>
            <a:endParaRPr lang="el-GR"/>
          </a:p>
        </p:txBody>
      </p:sp>
      <p:pic>
        <p:nvPicPr>
          <p:cNvPr id="25609" name="Picture 21"/>
          <p:cNvPicPr>
            <a:picLocks noChangeAspect="1" noChangeArrowheads="1"/>
          </p:cNvPicPr>
          <p:nvPr/>
        </p:nvPicPr>
        <p:blipFill>
          <a:blip r:embed="rId3" cstate="print"/>
          <a:srcRect/>
          <a:stretch>
            <a:fillRect/>
          </a:stretch>
        </p:blipFill>
        <p:spPr bwMode="auto">
          <a:xfrm>
            <a:off x="2195513" y="4581525"/>
            <a:ext cx="2462212" cy="798513"/>
          </a:xfrm>
          <a:prstGeom prst="rect">
            <a:avLst/>
          </a:prstGeom>
          <a:noFill/>
          <a:ln w="9525">
            <a:noFill/>
            <a:round/>
            <a:headEnd/>
            <a:tailEnd/>
          </a:ln>
        </p:spPr>
      </p:pic>
    </p:spTree>
  </p:cSld>
  <p:clrMapOvr>
    <a:masterClrMapping/>
  </p:clrMapOvr>
  <p:transition spd="med">
    <p:wheel spokes="1"/>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9330" name="Text Box 1"/>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11A23DAB-3E8D-462A-852B-05653FA9039E}" type="slidenum">
              <a:rPr lang="el-GR"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40</a:t>
            </a:fld>
            <a:endParaRPr lang="el-GR" altLang="en-US" sz="1200">
              <a:solidFill>
                <a:srgbClr val="898989"/>
              </a:solidFill>
            </a:endParaRPr>
          </a:p>
        </p:txBody>
      </p:sp>
      <p:sp>
        <p:nvSpPr>
          <p:cNvPr id="99331" name="Text Box 2"/>
          <p:cNvSpPr txBox="1">
            <a:spLocks noChangeArrowheads="1"/>
          </p:cNvSpPr>
          <p:nvPr/>
        </p:nvSpPr>
        <p:spPr bwMode="auto">
          <a:xfrm>
            <a:off x="633413" y="188913"/>
            <a:ext cx="8510587" cy="1325562"/>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600" b="1">
                <a:solidFill>
                  <a:srgbClr val="000000"/>
                </a:solidFill>
                <a:latin typeface="Times New Roman" pitchFamily="18" charset="0"/>
                <a:cs typeface="Times New Roman" pitchFamily="18" charset="0"/>
              </a:rPr>
              <a:t>ΚΑΤΑΣΤΑΣΗ ΤΑΜΕΙΑΚΩΝ ΡΟΩΝ</a:t>
            </a:r>
            <a:br>
              <a:rPr lang="el-GR" altLang="en-US" sz="3600" b="1">
                <a:solidFill>
                  <a:srgbClr val="000000"/>
                </a:solidFill>
                <a:latin typeface="Times New Roman" pitchFamily="18" charset="0"/>
                <a:cs typeface="Times New Roman" pitchFamily="18" charset="0"/>
              </a:rPr>
            </a:br>
            <a:endParaRPr lang="el-GR" altLang="en-US" sz="3600" b="1">
              <a:solidFill>
                <a:srgbClr val="000000"/>
              </a:solidFill>
              <a:latin typeface="Times New Roman" pitchFamily="18" charset="0"/>
              <a:cs typeface="Times New Roman" pitchFamily="18" charset="0"/>
            </a:endParaRPr>
          </a:p>
        </p:txBody>
      </p:sp>
      <p:sp>
        <p:nvSpPr>
          <p:cNvPr id="99332" name="Text Box 3"/>
          <p:cNvSpPr txBox="1">
            <a:spLocks noChangeArrowheads="1"/>
          </p:cNvSpPr>
          <p:nvPr/>
        </p:nvSpPr>
        <p:spPr bwMode="auto">
          <a:xfrm>
            <a:off x="179388" y="981075"/>
            <a:ext cx="8318500" cy="4926013"/>
          </a:xfrm>
          <a:prstGeom prst="rect">
            <a:avLst/>
          </a:prstGeom>
          <a:noFill/>
          <a:ln w="9525">
            <a:noFill/>
            <a:round/>
            <a:headEnd/>
            <a:tailEnd/>
          </a:ln>
        </p:spPr>
        <p:txBody>
          <a:bodyPr/>
          <a:lstStyle/>
          <a:p>
            <a:pPr marL="53975" indent="-52388" algn="just" eaLnBrk="1" hangingPunct="1">
              <a:spcBef>
                <a:spcPts val="800"/>
              </a:spcBef>
              <a:buSzPct val="100000"/>
              <a:tabLst>
                <a:tab pos="53975" algn="l"/>
                <a:tab pos="912813" algn="l"/>
                <a:tab pos="1827213" algn="l"/>
                <a:tab pos="2741613" algn="l"/>
                <a:tab pos="3656013" algn="l"/>
                <a:tab pos="4570413" algn="l"/>
                <a:tab pos="5484813" algn="l"/>
                <a:tab pos="6399213" algn="l"/>
                <a:tab pos="7313613" algn="l"/>
                <a:tab pos="8228013" algn="l"/>
                <a:tab pos="9142413" algn="l"/>
                <a:tab pos="10056813" algn="l"/>
              </a:tabLst>
            </a:pPr>
            <a:r>
              <a:rPr lang="el-GR" altLang="en-US" sz="3200" b="1">
                <a:solidFill>
                  <a:srgbClr val="000000"/>
                </a:solidFill>
                <a:latin typeface="Times New Roman" pitchFamily="18" charset="0"/>
                <a:cs typeface="Times New Roman" pitchFamily="18" charset="0"/>
              </a:rPr>
              <a:t>Σκοπός</a:t>
            </a:r>
            <a:r>
              <a:rPr lang="el-GR" altLang="en-US" sz="3200">
                <a:solidFill>
                  <a:srgbClr val="000000"/>
                </a:solidFill>
                <a:latin typeface="Times New Roman" pitchFamily="18" charset="0"/>
                <a:cs typeface="Times New Roman" pitchFamily="18" charset="0"/>
              </a:rPr>
              <a:t>	</a:t>
            </a:r>
          </a:p>
          <a:p>
            <a:pPr marL="53975" indent="-52388" algn="just" eaLnBrk="1" hangingPunct="1">
              <a:lnSpc>
                <a:spcPct val="150000"/>
              </a:lnSpc>
              <a:spcBef>
                <a:spcPts val="550"/>
              </a:spcBef>
              <a:buSzPct val="100000"/>
              <a:tabLst>
                <a:tab pos="53975" algn="l"/>
                <a:tab pos="912813" algn="l"/>
                <a:tab pos="1827213" algn="l"/>
                <a:tab pos="2741613" algn="l"/>
                <a:tab pos="3656013" algn="l"/>
                <a:tab pos="4570413" algn="l"/>
                <a:tab pos="5484813" algn="l"/>
                <a:tab pos="6399213" algn="l"/>
                <a:tab pos="7313613" algn="l"/>
                <a:tab pos="8228013" algn="l"/>
                <a:tab pos="9142413" algn="l"/>
                <a:tab pos="10056813" algn="l"/>
              </a:tabLst>
            </a:pPr>
            <a:r>
              <a:rPr lang="el-GR" altLang="en-US" sz="2200">
                <a:solidFill>
                  <a:srgbClr val="000000"/>
                </a:solidFill>
                <a:latin typeface="Times New Roman" pitchFamily="18" charset="0"/>
                <a:cs typeface="Times New Roman" pitchFamily="18" charset="0"/>
              </a:rPr>
              <a:t>Οι πληροφορίες ως προς τις ταμιακές ροές μιας επιχείρησης είναι χρήσιμες, για την παροχή στους χρήστες των οικονομικών καταστάσεων μιας βάσης, να εκτιμούν τη δυνατότητα της επιχείρησης να δημιουργεί </a:t>
            </a:r>
            <a:r>
              <a:rPr lang="el-GR" altLang="en-US" sz="2200" b="1">
                <a:solidFill>
                  <a:srgbClr val="000000"/>
                </a:solidFill>
                <a:latin typeface="Times New Roman" pitchFamily="18" charset="0"/>
                <a:cs typeface="Times New Roman" pitchFamily="18" charset="0"/>
              </a:rPr>
              <a:t>ταμειακά διαθέσιμα </a:t>
            </a:r>
            <a:r>
              <a:rPr lang="el-GR" altLang="en-US" sz="2200">
                <a:solidFill>
                  <a:srgbClr val="000000"/>
                </a:solidFill>
                <a:latin typeface="Times New Roman" pitchFamily="18" charset="0"/>
                <a:cs typeface="Times New Roman" pitchFamily="18" charset="0"/>
              </a:rPr>
              <a:t>και </a:t>
            </a:r>
            <a:r>
              <a:rPr lang="el-GR" altLang="en-US" sz="2200" b="1">
                <a:solidFill>
                  <a:srgbClr val="000000"/>
                </a:solidFill>
                <a:latin typeface="Times New Roman" pitchFamily="18" charset="0"/>
                <a:cs typeface="Times New Roman" pitchFamily="18" charset="0"/>
              </a:rPr>
              <a:t>ταμειακά ισοδύναμα</a:t>
            </a:r>
            <a:r>
              <a:rPr lang="el-GR" altLang="en-US" sz="2200">
                <a:solidFill>
                  <a:srgbClr val="000000"/>
                </a:solidFill>
                <a:latin typeface="Times New Roman" pitchFamily="18" charset="0"/>
                <a:cs typeface="Times New Roman" pitchFamily="18" charset="0"/>
              </a:rPr>
              <a:t>, αλλά και τις ανάγκες της επιχείρησης να χρησιμοποιεί αυτές τις ταμιακές ροές. </a:t>
            </a:r>
          </a:p>
          <a:p>
            <a:pPr marL="53975" indent="-52388" algn="just" eaLnBrk="1" hangingPunct="1">
              <a:lnSpc>
                <a:spcPct val="150000"/>
              </a:lnSpc>
              <a:spcBef>
                <a:spcPts val="550"/>
              </a:spcBef>
              <a:buSzPct val="100000"/>
              <a:tabLst>
                <a:tab pos="53975" algn="l"/>
                <a:tab pos="912813" algn="l"/>
                <a:tab pos="1827213" algn="l"/>
                <a:tab pos="2741613" algn="l"/>
                <a:tab pos="3656013" algn="l"/>
                <a:tab pos="4570413" algn="l"/>
                <a:tab pos="5484813" algn="l"/>
                <a:tab pos="6399213" algn="l"/>
                <a:tab pos="7313613" algn="l"/>
                <a:tab pos="8228013" algn="l"/>
                <a:tab pos="9142413" algn="l"/>
                <a:tab pos="10056813" algn="l"/>
              </a:tabLst>
            </a:pPr>
            <a:r>
              <a:rPr lang="el-GR" altLang="en-US" sz="2200">
                <a:solidFill>
                  <a:srgbClr val="000000"/>
                </a:solidFill>
                <a:latin typeface="Times New Roman" pitchFamily="18" charset="0"/>
                <a:cs typeface="Times New Roman" pitchFamily="18" charset="0"/>
              </a:rPr>
              <a:t>Οι οικονομικές αποφάσεις που λαμβάνονται από τους χρήστες απαιτούν μια εκτίμηση της δυνατότητας μιας επιχείρησης να δημιουργεί ταμιακά διαθέσιμα και ταμιακά ισοδύναμα, καθώς και του χρόνου και της βεβαιότητας της δημιουργίας των διαθεσίμων αυτών.</a:t>
            </a:r>
          </a:p>
          <a:p>
            <a:pPr marL="53975" indent="-52388" algn="just" eaLnBrk="1" hangingPunct="1">
              <a:spcBef>
                <a:spcPts val="550"/>
              </a:spcBef>
              <a:buSzPct val="100000"/>
              <a:tabLst>
                <a:tab pos="53975" algn="l"/>
                <a:tab pos="912813" algn="l"/>
                <a:tab pos="1827213" algn="l"/>
                <a:tab pos="2741613" algn="l"/>
                <a:tab pos="3656013" algn="l"/>
                <a:tab pos="4570413" algn="l"/>
                <a:tab pos="5484813" algn="l"/>
                <a:tab pos="6399213" algn="l"/>
                <a:tab pos="7313613" algn="l"/>
                <a:tab pos="8228013" algn="l"/>
                <a:tab pos="9142413" algn="l"/>
                <a:tab pos="10056813" algn="l"/>
              </a:tabLst>
            </a:pPr>
            <a:endParaRPr lang="el-GR" altLang="en-US" sz="2200">
              <a:solidFill>
                <a:srgbClr val="000000"/>
              </a:solidFill>
              <a:latin typeface="Times New Roman" pitchFamily="18" charset="0"/>
              <a:cs typeface="Times New Roman" pitchFamily="18" charset="0"/>
            </a:endParaRPr>
          </a:p>
        </p:txBody>
      </p:sp>
    </p:spTree>
  </p:cSld>
  <p:clrMapOvr>
    <a:masterClrMapping/>
  </p:clrMapOvr>
  <p:transition spd="med">
    <p:dissolv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8" name="Text Box 1"/>
          <p:cNvSpPr txBox="1">
            <a:spLocks noChangeArrowheads="1"/>
          </p:cNvSpPr>
          <p:nvPr/>
        </p:nvSpPr>
        <p:spPr bwMode="auto">
          <a:xfrm>
            <a:off x="468313" y="188913"/>
            <a:ext cx="8510587" cy="1325562"/>
          </a:xfrm>
          <a:prstGeom prst="rect">
            <a:avLst/>
          </a:prstGeom>
          <a:noFill/>
          <a:ln w="9525">
            <a:noFill/>
            <a:round/>
            <a:headEnd/>
            <a:tailEnd/>
          </a:ln>
        </p:spPr>
        <p:txBody>
          <a:bodyPr lIns="90000" tIns="46800" rIns="90000" bIns="46800" anchor="b"/>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600" b="1">
                <a:solidFill>
                  <a:srgbClr val="000000"/>
                </a:solidFill>
                <a:latin typeface="Times New Roman" pitchFamily="18" charset="0"/>
                <a:cs typeface="Times New Roman" pitchFamily="18" charset="0"/>
              </a:rPr>
              <a:t>ΚΑΤΑΣΤΑΣΗ ΤΑΜΕΙΑΚΩΝ ΡΟΩΝ</a:t>
            </a:r>
            <a:br>
              <a:rPr lang="el-GR" altLang="en-US" sz="3600" b="1">
                <a:solidFill>
                  <a:srgbClr val="000000"/>
                </a:solidFill>
                <a:latin typeface="Times New Roman" pitchFamily="18" charset="0"/>
                <a:cs typeface="Times New Roman" pitchFamily="18" charset="0"/>
              </a:rPr>
            </a:br>
            <a:endParaRPr lang="el-GR" altLang="en-US" sz="3600" b="1">
              <a:solidFill>
                <a:srgbClr val="000000"/>
              </a:solidFill>
              <a:latin typeface="Times New Roman" pitchFamily="18" charset="0"/>
              <a:cs typeface="Times New Roman" pitchFamily="18" charset="0"/>
            </a:endParaRPr>
          </a:p>
        </p:txBody>
      </p:sp>
      <p:sp>
        <p:nvSpPr>
          <p:cNvPr id="101379" name="Text Box 2"/>
          <p:cNvSpPr txBox="1">
            <a:spLocks noChangeArrowheads="1"/>
          </p:cNvSpPr>
          <p:nvPr/>
        </p:nvSpPr>
        <p:spPr bwMode="auto">
          <a:xfrm>
            <a:off x="468313" y="1125538"/>
            <a:ext cx="8207375" cy="5276850"/>
          </a:xfrm>
          <a:prstGeom prst="rect">
            <a:avLst/>
          </a:prstGeom>
          <a:noFill/>
          <a:ln w="9525">
            <a:noFill/>
            <a:round/>
            <a:headEnd/>
            <a:tailEnd/>
          </a:ln>
        </p:spPr>
        <p:txBody>
          <a:bodyPr lIns="90000" tIns="46800" rIns="90000" bIns="46800">
            <a:spAutoFit/>
          </a:bodyPr>
          <a:lstStyle/>
          <a:p>
            <a:pPr algn="just"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000" b="1">
                <a:solidFill>
                  <a:srgbClr val="000000"/>
                </a:solidFill>
                <a:latin typeface="Times New Roman" pitchFamily="18" charset="0"/>
                <a:cs typeface="Times New Roman" pitchFamily="18" charset="0"/>
              </a:rPr>
              <a:t>Ταμιακά διαθέσιμα </a:t>
            </a:r>
            <a:r>
              <a:rPr lang="el-GR" altLang="en-US" sz="2000">
                <a:solidFill>
                  <a:srgbClr val="000000"/>
                </a:solidFill>
                <a:latin typeface="Times New Roman" pitchFamily="18" charset="0"/>
                <a:cs typeface="Times New Roman" pitchFamily="18" charset="0"/>
              </a:rPr>
              <a:t>είναι αυτά που αποτελούνται από μετρητά στο ταμείο της επιχείρησης και από καταθέσεις, που μπορεί να αναληφθούν άμεσα.</a:t>
            </a:r>
          </a:p>
          <a:p>
            <a:pPr algn="just"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000" b="1">
                <a:solidFill>
                  <a:srgbClr val="000000"/>
                </a:solidFill>
                <a:latin typeface="Times New Roman" pitchFamily="18" charset="0"/>
                <a:cs typeface="Times New Roman" pitchFamily="18" charset="0"/>
              </a:rPr>
              <a:t>Ταμιακά ισοδύναμα </a:t>
            </a:r>
            <a:r>
              <a:rPr lang="el-GR" altLang="en-US" sz="2000">
                <a:solidFill>
                  <a:srgbClr val="000000"/>
                </a:solidFill>
                <a:latin typeface="Times New Roman" pitchFamily="18" charset="0"/>
                <a:cs typeface="Times New Roman" pitchFamily="18" charset="0"/>
              </a:rPr>
              <a:t>είναι οι βραχυπρόθεσμες, υψηλής ρευστότητας επενδύσεις, που είναι άμεσα μετατρέψιμες σε συγκεκριμένα ποσά ταμιακών διαθεσίμων και οι οποίες υπόκεινται σε ασήμαντο κίνδυνο μεταβολής της αξίας τους.</a:t>
            </a:r>
          </a:p>
          <a:p>
            <a:pPr algn="just"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000" b="1">
                <a:solidFill>
                  <a:srgbClr val="000000"/>
                </a:solidFill>
                <a:latin typeface="Times New Roman" pitchFamily="18" charset="0"/>
                <a:cs typeface="Times New Roman" pitchFamily="18" charset="0"/>
              </a:rPr>
              <a:t>Ταμιακές ροές </a:t>
            </a:r>
            <a:r>
              <a:rPr lang="el-GR" altLang="en-US" sz="2000">
                <a:solidFill>
                  <a:srgbClr val="000000"/>
                </a:solidFill>
                <a:latin typeface="Times New Roman" pitchFamily="18" charset="0"/>
                <a:cs typeface="Times New Roman" pitchFamily="18" charset="0"/>
              </a:rPr>
              <a:t>νοούνται τόσο οι εισροές όσο και οι εκροές ταμιακών διαθεσίμων και ταμιακών ισοδυνάμων.</a:t>
            </a:r>
          </a:p>
          <a:p>
            <a:pPr algn="just"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000" b="1">
                <a:solidFill>
                  <a:srgbClr val="000000"/>
                </a:solidFill>
                <a:latin typeface="Times New Roman" pitchFamily="18" charset="0"/>
                <a:cs typeface="Times New Roman" pitchFamily="18" charset="0"/>
              </a:rPr>
              <a:t>Επιχειρηματικές (Λειτουργικές) δραστηριότητες</a:t>
            </a:r>
            <a:r>
              <a:rPr lang="el-GR" altLang="en-US" sz="2000">
                <a:solidFill>
                  <a:srgbClr val="000000"/>
                </a:solidFill>
                <a:latin typeface="Times New Roman" pitchFamily="18" charset="0"/>
                <a:cs typeface="Times New Roman" pitchFamily="18" charset="0"/>
              </a:rPr>
              <a:t> είναι οι κύριες δραστηριότητες δημιουργίας εσόδων της επιχείρησης και άλλες δραστηριότητες που δεν είναι επενδυτικές ή χρηματοοικονομικές.</a:t>
            </a:r>
          </a:p>
          <a:p>
            <a:pPr algn="just"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000" b="1">
                <a:solidFill>
                  <a:srgbClr val="000000"/>
                </a:solidFill>
                <a:latin typeface="Times New Roman" pitchFamily="18" charset="0"/>
                <a:cs typeface="Times New Roman" pitchFamily="18" charset="0"/>
              </a:rPr>
              <a:t>Επενδυτικές δραστηριότητες</a:t>
            </a:r>
            <a:r>
              <a:rPr lang="el-GR" altLang="en-US" sz="2000">
                <a:solidFill>
                  <a:srgbClr val="000000"/>
                </a:solidFill>
                <a:latin typeface="Times New Roman" pitchFamily="18" charset="0"/>
                <a:cs typeface="Times New Roman" pitchFamily="18" charset="0"/>
              </a:rPr>
              <a:t> είναι η απόκτηση και η διάθεση μακροπρόθεσμων περιουσιακών στοιχείων και άλλων επενδύσεων, οι οποίες δεν συμπεριλαμβάνονται στα ταμιακά ισοδύναμα.</a:t>
            </a:r>
          </a:p>
          <a:p>
            <a:pPr algn="just"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000" b="1">
                <a:solidFill>
                  <a:srgbClr val="000000"/>
                </a:solidFill>
                <a:latin typeface="Times New Roman" pitchFamily="18" charset="0"/>
                <a:cs typeface="Times New Roman" pitchFamily="18" charset="0"/>
              </a:rPr>
              <a:t>Χρηματοοικονομικές δραστηριότητες</a:t>
            </a:r>
            <a:r>
              <a:rPr lang="el-GR" altLang="en-US" sz="2000">
                <a:solidFill>
                  <a:srgbClr val="000000"/>
                </a:solidFill>
                <a:latin typeface="Times New Roman" pitchFamily="18" charset="0"/>
                <a:cs typeface="Times New Roman" pitchFamily="18" charset="0"/>
              </a:rPr>
              <a:t> είναι οι δραστηριότητες που καταλήγουν σε μεταβολές στο μέγεθος και στη συγκρότηση του μετοχικού κεφαλαίου και του δανεισμού της επιχείρησης</a:t>
            </a:r>
          </a:p>
        </p:txBody>
      </p:sp>
      <p:sp>
        <p:nvSpPr>
          <p:cNvPr id="101380" name="Text Box 3"/>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05CF1D3B-0F03-40E1-AA50-A972C993225B}" type="slidenum">
              <a:rPr lang="el-GR"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41</a:t>
            </a:fld>
            <a:endParaRPr lang="el-GR" altLang="en-US" sz="1200">
              <a:solidFill>
                <a:srgbClr val="898989"/>
              </a:solidFill>
            </a:endParaRPr>
          </a:p>
        </p:txBody>
      </p:sp>
    </p:spTree>
  </p:cSld>
  <p:clrMapOvr>
    <a:masterClrMapping/>
  </p:clrMapOvr>
  <p:transition spd="med">
    <p:dissolv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426" name="Text Box 1"/>
          <p:cNvSpPr txBox="1">
            <a:spLocks noChangeArrowheads="1"/>
          </p:cNvSpPr>
          <p:nvPr/>
        </p:nvSpPr>
        <p:spPr bwMode="auto">
          <a:xfrm>
            <a:off x="179388" y="115888"/>
            <a:ext cx="8572500" cy="1066800"/>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4400" b="1">
                <a:solidFill>
                  <a:srgbClr val="000000"/>
                </a:solidFill>
                <a:latin typeface="Times New Roman" pitchFamily="18" charset="0"/>
                <a:ea typeface="ＭＳ Ｐゴシック" pitchFamily="34" charset="-128"/>
              </a:rPr>
              <a:t>Κατηγορίες Ταμειακών Ροών</a:t>
            </a:r>
          </a:p>
        </p:txBody>
      </p:sp>
      <p:sp>
        <p:nvSpPr>
          <p:cNvPr id="103427" name="Text Box 2"/>
          <p:cNvSpPr txBox="1">
            <a:spLocks noChangeArrowheads="1"/>
          </p:cNvSpPr>
          <p:nvPr/>
        </p:nvSpPr>
        <p:spPr bwMode="auto">
          <a:xfrm>
            <a:off x="6400800" y="6356350"/>
            <a:ext cx="2384425"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984DF85A-0173-4176-BF64-1285E7868CF5}" type="slidenum">
              <a:rPr lang="en-US" altLang="en-US" sz="1200">
                <a:solidFill>
                  <a:srgbClr val="898989"/>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42</a:t>
            </a:fld>
            <a:endParaRPr lang="en-US" altLang="en-US" sz="1200">
              <a:solidFill>
                <a:srgbClr val="898989"/>
              </a:solidFill>
              <a:latin typeface="Times New Roman" pitchFamily="18" charset="0"/>
              <a:cs typeface="Times New Roman" pitchFamily="18" charset="0"/>
            </a:endParaRPr>
          </a:p>
        </p:txBody>
      </p:sp>
      <p:sp>
        <p:nvSpPr>
          <p:cNvPr id="46083" name="Text Box 3"/>
          <p:cNvSpPr txBox="1">
            <a:spLocks noChangeArrowheads="1"/>
          </p:cNvSpPr>
          <p:nvPr/>
        </p:nvSpPr>
        <p:spPr bwMode="auto">
          <a:xfrm>
            <a:off x="152400" y="1773238"/>
            <a:ext cx="3571875" cy="339725"/>
          </a:xfrm>
          <a:prstGeom prst="rect">
            <a:avLst/>
          </a:prstGeom>
          <a:gradFill rotWithShape="0">
            <a:gsLst>
              <a:gs pos="0">
                <a:srgbClr val="FF8F26"/>
              </a:gs>
              <a:gs pos="100000">
                <a:srgbClr val="CB6C1D"/>
              </a:gs>
            </a:gsLst>
            <a:lin ang="5400000" scaled="1"/>
          </a:gradFill>
          <a:ln w="9360" cap="sq">
            <a:solidFill>
              <a:srgbClr val="F69240"/>
            </a:solidFill>
            <a:miter lim="800000"/>
            <a:headEnd/>
            <a:tailEnd/>
          </a:ln>
          <a:effectLst>
            <a:outerShdw dist="23040" dir="5400000" algn="ctr" rotWithShape="0">
              <a:srgbClr val="000000">
                <a:alpha val="35036"/>
              </a:srgbClr>
            </a:outerShdw>
          </a:effectLst>
        </p:spPr>
        <p:txBody>
          <a:bodyPr lIns="90000" tIns="46800" rIns="90000" bIns="46800">
            <a:spAutoFit/>
          </a:bodyP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a:solidFill>
                  <a:srgbClr val="FFFFFF"/>
                </a:solidFill>
                <a:latin typeface="Times New Roman" pitchFamily="16" charset="0"/>
                <a:ea typeface="+mn-ea"/>
                <a:cs typeface="Times New Roman" pitchFamily="16" charset="0"/>
              </a:rPr>
              <a:t>Εισπράξεις από Πελάτες</a:t>
            </a:r>
          </a:p>
        </p:txBody>
      </p:sp>
      <p:sp>
        <p:nvSpPr>
          <p:cNvPr id="46084" name="Text Box 4"/>
          <p:cNvSpPr txBox="1">
            <a:spLocks noChangeArrowheads="1"/>
          </p:cNvSpPr>
          <p:nvPr/>
        </p:nvSpPr>
        <p:spPr bwMode="auto">
          <a:xfrm>
            <a:off x="152400" y="2328863"/>
            <a:ext cx="3571875" cy="336550"/>
          </a:xfrm>
          <a:prstGeom prst="rect">
            <a:avLst/>
          </a:prstGeom>
          <a:gradFill rotWithShape="0">
            <a:gsLst>
              <a:gs pos="0">
                <a:srgbClr val="FF8F26"/>
              </a:gs>
              <a:gs pos="100000">
                <a:srgbClr val="CB6C1D"/>
              </a:gs>
            </a:gsLst>
            <a:lin ang="5400000" scaled="1"/>
          </a:gradFill>
          <a:ln w="9360" cap="sq">
            <a:solidFill>
              <a:srgbClr val="F69240"/>
            </a:solidFill>
            <a:miter lim="800000"/>
            <a:headEnd/>
            <a:tailEnd/>
          </a:ln>
          <a:effectLst>
            <a:outerShdw dist="23040" dir="5400000" algn="ctr" rotWithShape="0">
              <a:srgbClr val="000000">
                <a:alpha val="35036"/>
              </a:srgbClr>
            </a:outerShdw>
          </a:effectLst>
        </p:spPr>
        <p:txBody>
          <a:bodyPr lIns="90000" tIns="46800" rIns="90000" bIns="46800">
            <a:spAutoFit/>
          </a:bodyP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a:solidFill>
                  <a:srgbClr val="FFFFFF"/>
                </a:solidFill>
                <a:latin typeface="Times New Roman" pitchFamily="16" charset="0"/>
                <a:ea typeface="+mn-ea"/>
                <a:cs typeface="Times New Roman" pitchFamily="16" charset="0"/>
              </a:rPr>
              <a:t>Εισπράξεις τόκων </a:t>
            </a:r>
            <a:r>
              <a:rPr lang="en-US" sz="1600">
                <a:solidFill>
                  <a:srgbClr val="FFFFFF"/>
                </a:solidFill>
                <a:latin typeface="Times New Roman" pitchFamily="16" charset="0"/>
                <a:ea typeface="+mn-ea"/>
                <a:cs typeface="Times New Roman" pitchFamily="16" charset="0"/>
              </a:rPr>
              <a:t>&amp; </a:t>
            </a:r>
            <a:r>
              <a:rPr lang="el-GR" sz="1600">
                <a:solidFill>
                  <a:srgbClr val="FFFFFF"/>
                </a:solidFill>
                <a:latin typeface="Times New Roman" pitchFamily="16" charset="0"/>
                <a:ea typeface="+mn-ea"/>
                <a:cs typeface="Times New Roman" pitchFamily="16" charset="0"/>
              </a:rPr>
              <a:t>μερισμάτων</a:t>
            </a:r>
          </a:p>
        </p:txBody>
      </p:sp>
      <p:sp>
        <p:nvSpPr>
          <p:cNvPr id="46085" name="Text Box 5"/>
          <p:cNvSpPr txBox="1">
            <a:spLocks noChangeArrowheads="1"/>
          </p:cNvSpPr>
          <p:nvPr/>
        </p:nvSpPr>
        <p:spPr bwMode="auto">
          <a:xfrm>
            <a:off x="152400" y="2781300"/>
            <a:ext cx="3571875" cy="336550"/>
          </a:xfrm>
          <a:prstGeom prst="rect">
            <a:avLst/>
          </a:prstGeom>
          <a:gradFill rotWithShape="0">
            <a:gsLst>
              <a:gs pos="0">
                <a:srgbClr val="FF8F26"/>
              </a:gs>
              <a:gs pos="100000">
                <a:srgbClr val="CB6C1D"/>
              </a:gs>
            </a:gsLst>
            <a:lin ang="5400000" scaled="1"/>
          </a:gradFill>
          <a:ln w="9360" cap="sq">
            <a:solidFill>
              <a:srgbClr val="F69240"/>
            </a:solidFill>
            <a:miter lim="800000"/>
            <a:headEnd/>
            <a:tailEnd/>
          </a:ln>
          <a:effectLst>
            <a:outerShdw dist="23040" dir="5400000" algn="ctr" rotWithShape="0">
              <a:srgbClr val="000000">
                <a:alpha val="35036"/>
              </a:srgbClr>
            </a:outerShdw>
          </a:effectLst>
        </p:spPr>
        <p:txBody>
          <a:bodyPr lIns="90000" tIns="46800" rIns="90000" bIns="46800">
            <a:spAutoFit/>
          </a:bodyPr>
          <a:lstStyle/>
          <a:p>
            <a:pPr algn="just"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a:solidFill>
                  <a:srgbClr val="FFFFFF"/>
                </a:solidFill>
                <a:latin typeface="Times New Roman" pitchFamily="16" charset="0"/>
                <a:ea typeface="+mn-ea"/>
                <a:cs typeface="Times New Roman" pitchFamily="16" charset="0"/>
              </a:rPr>
              <a:t>Πωλήσεις βραχυπρόθεσμων επενδύσεων</a:t>
            </a:r>
          </a:p>
        </p:txBody>
      </p:sp>
      <p:sp>
        <p:nvSpPr>
          <p:cNvPr id="46086" name="Text Box 6"/>
          <p:cNvSpPr txBox="1">
            <a:spLocks noChangeArrowheads="1"/>
          </p:cNvSpPr>
          <p:nvPr/>
        </p:nvSpPr>
        <p:spPr bwMode="auto">
          <a:xfrm>
            <a:off x="179388" y="3213100"/>
            <a:ext cx="3525837" cy="336550"/>
          </a:xfrm>
          <a:prstGeom prst="rect">
            <a:avLst/>
          </a:prstGeom>
          <a:gradFill rotWithShape="0">
            <a:gsLst>
              <a:gs pos="0">
                <a:srgbClr val="FF8F26"/>
              </a:gs>
              <a:gs pos="100000">
                <a:srgbClr val="CB6C1D"/>
              </a:gs>
            </a:gsLst>
            <a:lin ang="5400000" scaled="1"/>
          </a:gradFill>
          <a:ln w="9360" cap="sq">
            <a:solidFill>
              <a:srgbClr val="F69240"/>
            </a:solidFill>
            <a:miter lim="800000"/>
            <a:headEnd/>
            <a:tailEnd/>
          </a:ln>
          <a:effectLst>
            <a:outerShdw dist="23040" dir="5400000" algn="ctr" rotWithShape="0">
              <a:srgbClr val="000000">
                <a:alpha val="35036"/>
              </a:srgbClr>
            </a:outerShdw>
          </a:effectLst>
        </p:spPr>
        <p:txBody>
          <a:bodyPr lIns="90000" tIns="46800" rIns="90000" bIns="46800">
            <a:spAutoFit/>
          </a:bodyP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a:solidFill>
                  <a:srgbClr val="FFFFFF"/>
                </a:solidFill>
                <a:latin typeface="Times New Roman" pitchFamily="16" charset="0"/>
                <a:ea typeface="+mn-ea"/>
                <a:cs typeface="Times New Roman" pitchFamily="16" charset="0"/>
              </a:rPr>
              <a:t>Άλλες λειτουργικές εισπράξεις</a:t>
            </a:r>
          </a:p>
        </p:txBody>
      </p:sp>
      <p:sp>
        <p:nvSpPr>
          <p:cNvPr id="46087" name="Text Box 7"/>
          <p:cNvSpPr txBox="1">
            <a:spLocks noChangeArrowheads="1"/>
          </p:cNvSpPr>
          <p:nvPr/>
        </p:nvSpPr>
        <p:spPr bwMode="auto">
          <a:xfrm>
            <a:off x="107950" y="3716338"/>
            <a:ext cx="3571875" cy="336550"/>
          </a:xfrm>
          <a:prstGeom prst="rect">
            <a:avLst/>
          </a:prstGeom>
          <a:gradFill rotWithShape="0">
            <a:gsLst>
              <a:gs pos="0">
                <a:srgbClr val="7B57A8"/>
              </a:gs>
              <a:gs pos="100000">
                <a:srgbClr val="5D417E"/>
              </a:gs>
            </a:gsLst>
            <a:lin ang="5400000" scaled="1"/>
          </a:gradFill>
          <a:ln w="9360" cap="sq">
            <a:solidFill>
              <a:srgbClr val="7D60A0"/>
            </a:solidFill>
            <a:miter lim="800000"/>
            <a:headEnd/>
            <a:tailEnd/>
          </a:ln>
          <a:effectLst>
            <a:outerShdw dist="23040" dir="5400000" algn="ctr" rotWithShape="0">
              <a:srgbClr val="000000">
                <a:alpha val="35036"/>
              </a:srgbClr>
            </a:outerShdw>
          </a:effectLst>
        </p:spPr>
        <p:txBody>
          <a:bodyPr lIns="90000" tIns="46800" rIns="90000" bIns="46800">
            <a:spAutoFit/>
          </a:bodyP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a:solidFill>
                  <a:srgbClr val="FFFFFF"/>
                </a:solidFill>
                <a:latin typeface="Times New Roman" pitchFamily="16" charset="0"/>
                <a:ea typeface="+mn-ea"/>
                <a:cs typeface="Times New Roman" pitchFamily="16" charset="0"/>
              </a:rPr>
              <a:t>Πωλήσεις  Παγίων </a:t>
            </a:r>
          </a:p>
        </p:txBody>
      </p:sp>
      <p:sp>
        <p:nvSpPr>
          <p:cNvPr id="46088" name="Text Box 8"/>
          <p:cNvSpPr txBox="1">
            <a:spLocks noChangeArrowheads="1"/>
          </p:cNvSpPr>
          <p:nvPr/>
        </p:nvSpPr>
        <p:spPr bwMode="auto">
          <a:xfrm>
            <a:off x="107950" y="4149725"/>
            <a:ext cx="3571875" cy="336550"/>
          </a:xfrm>
          <a:prstGeom prst="rect">
            <a:avLst/>
          </a:prstGeom>
          <a:gradFill rotWithShape="0">
            <a:gsLst>
              <a:gs pos="0">
                <a:srgbClr val="7B57A8"/>
              </a:gs>
              <a:gs pos="100000">
                <a:srgbClr val="5D417E"/>
              </a:gs>
            </a:gsLst>
            <a:lin ang="5400000" scaled="1"/>
          </a:gradFill>
          <a:ln w="9360" cap="sq">
            <a:solidFill>
              <a:srgbClr val="7D60A0"/>
            </a:solidFill>
            <a:miter lim="800000"/>
            <a:headEnd/>
            <a:tailEnd/>
          </a:ln>
          <a:effectLst>
            <a:outerShdw dist="23040" dir="5400000" algn="ctr" rotWithShape="0">
              <a:srgbClr val="000000">
                <a:alpha val="35036"/>
              </a:srgbClr>
            </a:outerShdw>
          </a:effectLst>
        </p:spPr>
        <p:txBody>
          <a:bodyPr lIns="90000" tIns="46800" rIns="90000" bIns="46800">
            <a:spAutoFit/>
          </a:bodyPr>
          <a:lstStyle/>
          <a:p>
            <a:pPr algn="just"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a:solidFill>
                  <a:srgbClr val="FFFFFF"/>
                </a:solidFill>
                <a:latin typeface="Times New Roman" pitchFamily="16" charset="0"/>
                <a:ea typeface="+mn-ea"/>
                <a:cs typeface="Times New Roman" pitchFamily="16" charset="0"/>
              </a:rPr>
              <a:t>Πωλήσεις μακροπρόθεσμων επενδύσεων</a:t>
            </a:r>
          </a:p>
        </p:txBody>
      </p:sp>
      <p:sp>
        <p:nvSpPr>
          <p:cNvPr id="46089" name="Text Box 9"/>
          <p:cNvSpPr txBox="1">
            <a:spLocks noChangeArrowheads="1"/>
          </p:cNvSpPr>
          <p:nvPr/>
        </p:nvSpPr>
        <p:spPr bwMode="auto">
          <a:xfrm>
            <a:off x="107950" y="4581525"/>
            <a:ext cx="3571875" cy="336550"/>
          </a:xfrm>
          <a:prstGeom prst="rect">
            <a:avLst/>
          </a:prstGeom>
          <a:gradFill rotWithShape="0">
            <a:gsLst>
              <a:gs pos="0">
                <a:srgbClr val="7B57A8"/>
              </a:gs>
              <a:gs pos="100000">
                <a:srgbClr val="5D417E"/>
              </a:gs>
            </a:gsLst>
            <a:lin ang="5400000" scaled="1"/>
          </a:gradFill>
          <a:ln w="9360" cap="sq">
            <a:solidFill>
              <a:srgbClr val="7D60A0"/>
            </a:solidFill>
            <a:miter lim="800000"/>
            <a:headEnd/>
            <a:tailEnd/>
          </a:ln>
          <a:effectLst>
            <a:outerShdw dist="23040" dir="5400000" algn="ctr" rotWithShape="0">
              <a:srgbClr val="000000">
                <a:alpha val="35036"/>
              </a:srgbClr>
            </a:outerShdw>
          </a:effectLst>
        </p:spPr>
        <p:txBody>
          <a:bodyPr lIns="90000" tIns="46800" rIns="90000" bIns="46800">
            <a:spAutoFit/>
          </a:bodyP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a:solidFill>
                  <a:srgbClr val="FFFFFF"/>
                </a:solidFill>
                <a:latin typeface="Times New Roman" pitchFamily="16" charset="0"/>
                <a:ea typeface="+mn-ea"/>
                <a:cs typeface="Times New Roman" pitchFamily="16" charset="0"/>
              </a:rPr>
              <a:t>Εισπράξεις  χορηγηθέντων δανείων</a:t>
            </a:r>
          </a:p>
        </p:txBody>
      </p:sp>
      <p:sp>
        <p:nvSpPr>
          <p:cNvPr id="46090" name="Text Box 10"/>
          <p:cNvSpPr txBox="1">
            <a:spLocks noChangeArrowheads="1"/>
          </p:cNvSpPr>
          <p:nvPr/>
        </p:nvSpPr>
        <p:spPr bwMode="auto">
          <a:xfrm>
            <a:off x="152400" y="5300663"/>
            <a:ext cx="3571875" cy="336550"/>
          </a:xfrm>
          <a:prstGeom prst="rect">
            <a:avLst/>
          </a:prstGeom>
          <a:gradFill rotWithShape="0">
            <a:gsLst>
              <a:gs pos="0">
                <a:srgbClr val="34B3D6"/>
              </a:gs>
              <a:gs pos="100000">
                <a:srgbClr val="2787A0"/>
              </a:gs>
            </a:gsLst>
            <a:lin ang="5400000" scaled="1"/>
          </a:gradFill>
          <a:ln w="9360" cap="sq">
            <a:solidFill>
              <a:srgbClr val="46AAC5"/>
            </a:solidFill>
            <a:miter lim="800000"/>
            <a:headEnd/>
            <a:tailEnd/>
          </a:ln>
          <a:effectLst>
            <a:outerShdw dist="23040" dir="5400000" algn="ctr" rotWithShape="0">
              <a:srgbClr val="000000">
                <a:alpha val="35036"/>
              </a:srgbClr>
            </a:outerShdw>
          </a:effectLst>
        </p:spPr>
        <p:txBody>
          <a:bodyPr lIns="90000" tIns="46800" rIns="90000" bIns="46800">
            <a:spAutoFit/>
          </a:bodyP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a:solidFill>
                  <a:srgbClr val="FFFFFF"/>
                </a:solidFill>
                <a:latin typeface="Times New Roman" pitchFamily="16" charset="0"/>
                <a:ea typeface="+mn-ea"/>
                <a:cs typeface="Times New Roman" pitchFamily="16" charset="0"/>
              </a:rPr>
              <a:t>Έκδοση μετοχών</a:t>
            </a:r>
          </a:p>
        </p:txBody>
      </p:sp>
      <p:sp>
        <p:nvSpPr>
          <p:cNvPr id="46091" name="Text Box 11"/>
          <p:cNvSpPr txBox="1">
            <a:spLocks noChangeArrowheads="1"/>
          </p:cNvSpPr>
          <p:nvPr/>
        </p:nvSpPr>
        <p:spPr bwMode="auto">
          <a:xfrm>
            <a:off x="152400" y="5681663"/>
            <a:ext cx="3571875" cy="336550"/>
          </a:xfrm>
          <a:prstGeom prst="rect">
            <a:avLst/>
          </a:prstGeom>
          <a:gradFill rotWithShape="0">
            <a:gsLst>
              <a:gs pos="0">
                <a:srgbClr val="34B3D6"/>
              </a:gs>
              <a:gs pos="100000">
                <a:srgbClr val="2787A0"/>
              </a:gs>
            </a:gsLst>
            <a:lin ang="5400000" scaled="1"/>
          </a:gradFill>
          <a:ln w="9360" cap="sq">
            <a:solidFill>
              <a:srgbClr val="46AAC5"/>
            </a:solidFill>
            <a:miter lim="800000"/>
            <a:headEnd/>
            <a:tailEnd/>
          </a:ln>
          <a:effectLst>
            <a:outerShdw dist="23040" dir="5400000" algn="ctr" rotWithShape="0">
              <a:srgbClr val="000000">
                <a:alpha val="35036"/>
              </a:srgbClr>
            </a:outerShdw>
          </a:effectLst>
        </p:spPr>
        <p:txBody>
          <a:bodyPr lIns="90000" tIns="46800" rIns="90000" bIns="46800">
            <a:spAutoFit/>
          </a:bodyP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a:solidFill>
                  <a:srgbClr val="FFFFFF"/>
                </a:solidFill>
                <a:latin typeface="Times New Roman" pitchFamily="16" charset="0"/>
                <a:ea typeface="+mn-ea"/>
                <a:cs typeface="Times New Roman" pitchFamily="16" charset="0"/>
              </a:rPr>
              <a:t>Πώληση Ίδιων Μετοχών</a:t>
            </a:r>
          </a:p>
        </p:txBody>
      </p:sp>
      <p:sp>
        <p:nvSpPr>
          <p:cNvPr id="46092" name="Text Box 12"/>
          <p:cNvSpPr txBox="1">
            <a:spLocks noChangeArrowheads="1"/>
          </p:cNvSpPr>
          <p:nvPr/>
        </p:nvSpPr>
        <p:spPr bwMode="auto">
          <a:xfrm>
            <a:off x="152400" y="6062663"/>
            <a:ext cx="3571875" cy="336550"/>
          </a:xfrm>
          <a:prstGeom prst="rect">
            <a:avLst/>
          </a:prstGeom>
          <a:gradFill rotWithShape="0">
            <a:gsLst>
              <a:gs pos="0">
                <a:srgbClr val="34B3D6"/>
              </a:gs>
              <a:gs pos="100000">
                <a:srgbClr val="2787A0"/>
              </a:gs>
            </a:gsLst>
            <a:lin ang="5400000" scaled="1"/>
          </a:gradFill>
          <a:ln w="9360" cap="sq">
            <a:solidFill>
              <a:srgbClr val="46AAC5"/>
            </a:solidFill>
            <a:miter lim="800000"/>
            <a:headEnd/>
            <a:tailEnd/>
          </a:ln>
          <a:effectLst>
            <a:outerShdw dist="23040" dir="5400000" algn="ctr" rotWithShape="0">
              <a:srgbClr val="000000">
                <a:alpha val="35036"/>
              </a:srgbClr>
            </a:outerShdw>
          </a:effectLst>
        </p:spPr>
        <p:txBody>
          <a:bodyPr lIns="90000" tIns="46800" rIns="90000" bIns="46800">
            <a:spAutoFit/>
          </a:bodyP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a:solidFill>
                  <a:srgbClr val="FFFFFF"/>
                </a:solidFill>
                <a:latin typeface="Times New Roman" pitchFamily="16" charset="0"/>
                <a:ea typeface="+mn-ea"/>
                <a:cs typeface="Times New Roman" pitchFamily="16" charset="0"/>
              </a:rPr>
              <a:t>Εισπράξεις  από δάνεια</a:t>
            </a:r>
          </a:p>
        </p:txBody>
      </p:sp>
      <p:sp>
        <p:nvSpPr>
          <p:cNvPr id="46093" name="Text Box 13"/>
          <p:cNvSpPr txBox="1">
            <a:spLocks noChangeArrowheads="1"/>
          </p:cNvSpPr>
          <p:nvPr/>
        </p:nvSpPr>
        <p:spPr bwMode="auto">
          <a:xfrm>
            <a:off x="5562600" y="1752600"/>
            <a:ext cx="3571875" cy="336550"/>
          </a:xfrm>
          <a:prstGeom prst="rect">
            <a:avLst/>
          </a:prstGeom>
          <a:gradFill rotWithShape="0">
            <a:gsLst>
              <a:gs pos="0">
                <a:srgbClr val="FF8F26"/>
              </a:gs>
              <a:gs pos="100000">
                <a:srgbClr val="CB6C1D"/>
              </a:gs>
            </a:gsLst>
            <a:lin ang="5400000" scaled="1"/>
          </a:gradFill>
          <a:ln w="9360" cap="sq">
            <a:solidFill>
              <a:srgbClr val="F69240"/>
            </a:solidFill>
            <a:miter lim="800000"/>
            <a:headEnd/>
            <a:tailEnd/>
          </a:ln>
          <a:effectLst>
            <a:outerShdw dist="23040" dir="5400000" algn="ctr" rotWithShape="0">
              <a:srgbClr val="000000">
                <a:alpha val="35036"/>
              </a:srgbClr>
            </a:outerShdw>
          </a:effectLst>
        </p:spPr>
        <p:txBody>
          <a:bodyPr lIns="90000" tIns="46800" rIns="90000" bIns="46800">
            <a:spAutoFit/>
          </a:bodyP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a:solidFill>
                  <a:srgbClr val="FFFFFF"/>
                </a:solidFill>
                <a:latin typeface="Times New Roman" pitchFamily="16" charset="0"/>
                <a:ea typeface="+mn-ea"/>
                <a:cs typeface="Times New Roman" pitchFamily="16" charset="0"/>
              </a:rPr>
              <a:t>Πληρωμές  προμηθευτών</a:t>
            </a:r>
          </a:p>
        </p:txBody>
      </p:sp>
      <p:sp>
        <p:nvSpPr>
          <p:cNvPr id="46094" name="Text Box 14"/>
          <p:cNvSpPr txBox="1">
            <a:spLocks noChangeArrowheads="1"/>
          </p:cNvSpPr>
          <p:nvPr/>
        </p:nvSpPr>
        <p:spPr bwMode="auto">
          <a:xfrm>
            <a:off x="5562600" y="2133600"/>
            <a:ext cx="3571875" cy="336550"/>
          </a:xfrm>
          <a:prstGeom prst="rect">
            <a:avLst/>
          </a:prstGeom>
          <a:gradFill rotWithShape="0">
            <a:gsLst>
              <a:gs pos="0">
                <a:srgbClr val="FF8F26"/>
              </a:gs>
              <a:gs pos="100000">
                <a:srgbClr val="CB6C1D"/>
              </a:gs>
            </a:gsLst>
            <a:lin ang="5400000" scaled="1"/>
          </a:gradFill>
          <a:ln w="9360" cap="sq">
            <a:solidFill>
              <a:srgbClr val="F69240"/>
            </a:solidFill>
            <a:miter lim="800000"/>
            <a:headEnd/>
            <a:tailEnd/>
          </a:ln>
          <a:effectLst>
            <a:outerShdw dist="23040" dir="5400000" algn="ctr" rotWithShape="0">
              <a:srgbClr val="000000">
                <a:alpha val="35036"/>
              </a:srgbClr>
            </a:outerShdw>
          </a:effectLst>
        </p:spPr>
        <p:txBody>
          <a:bodyPr lIns="90000" tIns="46800" rIns="90000" bIns="46800">
            <a:spAutoFit/>
          </a:bodyP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a:solidFill>
                  <a:srgbClr val="FFFFFF"/>
                </a:solidFill>
                <a:latin typeface="Times New Roman" pitchFamily="16" charset="0"/>
                <a:ea typeface="+mn-ea"/>
                <a:cs typeface="Times New Roman" pitchFamily="16" charset="0"/>
              </a:rPr>
              <a:t>Πληρωμές  εργαζομένων</a:t>
            </a:r>
          </a:p>
        </p:txBody>
      </p:sp>
      <p:sp>
        <p:nvSpPr>
          <p:cNvPr id="46095" name="Text Box 15"/>
          <p:cNvSpPr txBox="1">
            <a:spLocks noChangeArrowheads="1"/>
          </p:cNvSpPr>
          <p:nvPr/>
        </p:nvSpPr>
        <p:spPr bwMode="auto">
          <a:xfrm>
            <a:off x="5562600" y="2514600"/>
            <a:ext cx="3571875" cy="581025"/>
          </a:xfrm>
          <a:prstGeom prst="rect">
            <a:avLst/>
          </a:prstGeom>
          <a:gradFill rotWithShape="0">
            <a:gsLst>
              <a:gs pos="0">
                <a:srgbClr val="FF8F26"/>
              </a:gs>
              <a:gs pos="100000">
                <a:srgbClr val="CB6C1D"/>
              </a:gs>
            </a:gsLst>
            <a:lin ang="5400000" scaled="1"/>
          </a:gradFill>
          <a:ln w="9360" cap="sq">
            <a:solidFill>
              <a:srgbClr val="F69240"/>
            </a:solidFill>
            <a:miter lim="800000"/>
            <a:headEnd/>
            <a:tailEnd/>
          </a:ln>
          <a:effectLst>
            <a:outerShdw dist="23040" dir="5400000" algn="ctr" rotWithShape="0">
              <a:srgbClr val="000000">
                <a:alpha val="35036"/>
              </a:srgbClr>
            </a:outerShdw>
          </a:effectLst>
        </p:spPr>
        <p:txBody>
          <a:bodyPr lIns="90000" tIns="46800" rIns="90000" bIns="46800">
            <a:spAutoFit/>
          </a:bodyP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a:solidFill>
                  <a:srgbClr val="FFFFFF"/>
                </a:solidFill>
                <a:latin typeface="Times New Roman" pitchFamily="16" charset="0"/>
                <a:ea typeface="+mn-ea"/>
                <a:cs typeface="Times New Roman" pitchFamily="16" charset="0"/>
              </a:rPr>
              <a:t>Πληρωμές για τόκους και μερίσματα</a:t>
            </a:r>
            <a:r>
              <a:rPr lang="en-US" sz="1600">
                <a:solidFill>
                  <a:srgbClr val="FFFFFF"/>
                </a:solidFill>
                <a:latin typeface="Times New Roman" pitchFamily="16" charset="0"/>
                <a:ea typeface="+mn-ea"/>
                <a:cs typeface="Times New Roman" pitchFamily="16" charset="0"/>
              </a:rPr>
              <a:t> income tax</a:t>
            </a:r>
          </a:p>
        </p:txBody>
      </p:sp>
      <p:sp>
        <p:nvSpPr>
          <p:cNvPr id="46096" name="Text Box 16"/>
          <p:cNvSpPr txBox="1">
            <a:spLocks noChangeArrowheads="1"/>
          </p:cNvSpPr>
          <p:nvPr/>
        </p:nvSpPr>
        <p:spPr bwMode="auto">
          <a:xfrm>
            <a:off x="5562600" y="2895600"/>
            <a:ext cx="3571875" cy="336550"/>
          </a:xfrm>
          <a:prstGeom prst="rect">
            <a:avLst/>
          </a:prstGeom>
          <a:gradFill rotWithShape="0">
            <a:gsLst>
              <a:gs pos="0">
                <a:srgbClr val="FF8F26"/>
              </a:gs>
              <a:gs pos="100000">
                <a:srgbClr val="CB6C1D"/>
              </a:gs>
            </a:gsLst>
            <a:lin ang="5400000" scaled="1"/>
          </a:gradFill>
          <a:ln w="9360" cap="sq">
            <a:solidFill>
              <a:srgbClr val="F69240"/>
            </a:solidFill>
            <a:miter lim="800000"/>
            <a:headEnd/>
            <a:tailEnd/>
          </a:ln>
          <a:effectLst>
            <a:outerShdw dist="23040" dir="5400000" algn="ctr" rotWithShape="0">
              <a:srgbClr val="000000">
                <a:alpha val="35036"/>
              </a:srgbClr>
            </a:outerShdw>
          </a:effectLst>
        </p:spPr>
        <p:txBody>
          <a:bodyPr lIns="90000" tIns="46800" rIns="90000" bIns="46800">
            <a:spAutoFit/>
          </a:bodyP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a:solidFill>
                  <a:srgbClr val="FFFFFF"/>
                </a:solidFill>
                <a:latin typeface="Times New Roman" pitchFamily="16" charset="0"/>
                <a:ea typeface="+mn-ea"/>
                <a:cs typeface="Times New Roman" pitchFamily="16" charset="0"/>
              </a:rPr>
              <a:t>Αγορές βραχ. Επενδύσεων</a:t>
            </a:r>
          </a:p>
        </p:txBody>
      </p:sp>
      <p:sp>
        <p:nvSpPr>
          <p:cNvPr id="46097" name="Text Box 17"/>
          <p:cNvSpPr txBox="1">
            <a:spLocks noChangeArrowheads="1"/>
          </p:cNvSpPr>
          <p:nvPr/>
        </p:nvSpPr>
        <p:spPr bwMode="auto">
          <a:xfrm>
            <a:off x="5562600" y="3776663"/>
            <a:ext cx="3571875" cy="336550"/>
          </a:xfrm>
          <a:prstGeom prst="rect">
            <a:avLst/>
          </a:prstGeom>
          <a:gradFill rotWithShape="0">
            <a:gsLst>
              <a:gs pos="0">
                <a:srgbClr val="7B57A8"/>
              </a:gs>
              <a:gs pos="100000">
                <a:srgbClr val="5D417E"/>
              </a:gs>
            </a:gsLst>
            <a:lin ang="5400000" scaled="1"/>
          </a:gradFill>
          <a:ln w="9360" cap="sq">
            <a:solidFill>
              <a:srgbClr val="7D60A0"/>
            </a:solidFill>
            <a:miter lim="800000"/>
            <a:headEnd/>
            <a:tailEnd/>
          </a:ln>
          <a:effectLst>
            <a:outerShdw dist="23040" dir="5400000" algn="ctr" rotWithShape="0">
              <a:srgbClr val="000000">
                <a:alpha val="35036"/>
              </a:srgbClr>
            </a:outerShdw>
          </a:effectLst>
        </p:spPr>
        <p:txBody>
          <a:bodyPr lIns="90000" tIns="46800" rIns="90000" bIns="46800">
            <a:spAutoFit/>
          </a:bodyP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a:solidFill>
                  <a:srgbClr val="FFFFFF"/>
                </a:solidFill>
                <a:latin typeface="Times New Roman" pitchFamily="16" charset="0"/>
                <a:ea typeface="+mn-ea"/>
                <a:cs typeface="Times New Roman" pitchFamily="16" charset="0"/>
              </a:rPr>
              <a:t>Απόκτηση Παγίων</a:t>
            </a:r>
          </a:p>
        </p:txBody>
      </p:sp>
      <p:sp>
        <p:nvSpPr>
          <p:cNvPr id="46098" name="Text Box 18"/>
          <p:cNvSpPr txBox="1">
            <a:spLocks noChangeArrowheads="1"/>
          </p:cNvSpPr>
          <p:nvPr/>
        </p:nvSpPr>
        <p:spPr bwMode="auto">
          <a:xfrm>
            <a:off x="5562600" y="4191000"/>
            <a:ext cx="3571875" cy="336550"/>
          </a:xfrm>
          <a:prstGeom prst="rect">
            <a:avLst/>
          </a:prstGeom>
          <a:gradFill rotWithShape="0">
            <a:gsLst>
              <a:gs pos="0">
                <a:srgbClr val="7B57A8"/>
              </a:gs>
              <a:gs pos="100000">
                <a:srgbClr val="5D417E"/>
              </a:gs>
            </a:gsLst>
            <a:lin ang="5400000" scaled="1"/>
          </a:gradFill>
          <a:ln w="9360" cap="sq">
            <a:solidFill>
              <a:srgbClr val="7D60A0"/>
            </a:solidFill>
            <a:miter lim="800000"/>
            <a:headEnd/>
            <a:tailEnd/>
          </a:ln>
          <a:effectLst>
            <a:outerShdw dist="23040" dir="5400000" algn="ctr" rotWithShape="0">
              <a:srgbClr val="000000">
                <a:alpha val="35036"/>
              </a:srgbClr>
            </a:outerShdw>
          </a:effectLst>
        </p:spPr>
        <p:txBody>
          <a:bodyPr lIns="90000" tIns="46800" rIns="90000" bIns="46800">
            <a:spAutoFit/>
          </a:bodyP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a:solidFill>
                  <a:srgbClr val="FFFFFF"/>
                </a:solidFill>
                <a:latin typeface="Times New Roman" pitchFamily="16" charset="0"/>
                <a:ea typeface="+mn-ea"/>
                <a:cs typeface="Times New Roman" pitchFamily="16" charset="0"/>
              </a:rPr>
              <a:t>Αγορά Μακρ. Επενδύσεων</a:t>
            </a:r>
          </a:p>
        </p:txBody>
      </p:sp>
      <p:sp>
        <p:nvSpPr>
          <p:cNvPr id="46099" name="Text Box 19"/>
          <p:cNvSpPr txBox="1">
            <a:spLocks noChangeArrowheads="1"/>
          </p:cNvSpPr>
          <p:nvPr/>
        </p:nvSpPr>
        <p:spPr bwMode="auto">
          <a:xfrm>
            <a:off x="5562600" y="4572000"/>
            <a:ext cx="3571875" cy="336550"/>
          </a:xfrm>
          <a:prstGeom prst="rect">
            <a:avLst/>
          </a:prstGeom>
          <a:gradFill rotWithShape="0">
            <a:gsLst>
              <a:gs pos="0">
                <a:srgbClr val="7B57A8"/>
              </a:gs>
              <a:gs pos="100000">
                <a:srgbClr val="5D417E"/>
              </a:gs>
            </a:gsLst>
            <a:lin ang="5400000" scaled="1"/>
          </a:gradFill>
          <a:ln w="9360" cap="sq">
            <a:solidFill>
              <a:srgbClr val="7D60A0"/>
            </a:solidFill>
            <a:miter lim="800000"/>
            <a:headEnd/>
            <a:tailEnd/>
          </a:ln>
          <a:effectLst>
            <a:outerShdw dist="23040" dir="5400000" algn="ctr" rotWithShape="0">
              <a:srgbClr val="000000">
                <a:alpha val="35036"/>
              </a:srgbClr>
            </a:outerShdw>
          </a:effectLst>
        </p:spPr>
        <p:txBody>
          <a:bodyPr lIns="90000" tIns="46800" rIns="90000" bIns="46800">
            <a:spAutoFit/>
          </a:bodyP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a:solidFill>
                  <a:srgbClr val="FFFFFF"/>
                </a:solidFill>
                <a:latin typeface="Times New Roman" pitchFamily="16" charset="0"/>
                <a:ea typeface="+mn-ea"/>
                <a:cs typeface="Times New Roman" pitchFamily="16" charset="0"/>
              </a:rPr>
              <a:t>Χορήγηση δανείων</a:t>
            </a:r>
          </a:p>
        </p:txBody>
      </p:sp>
      <p:sp>
        <p:nvSpPr>
          <p:cNvPr id="46100" name="Text Box 20"/>
          <p:cNvSpPr txBox="1">
            <a:spLocks noChangeArrowheads="1"/>
          </p:cNvSpPr>
          <p:nvPr/>
        </p:nvSpPr>
        <p:spPr bwMode="auto">
          <a:xfrm>
            <a:off x="5562600" y="5486400"/>
            <a:ext cx="3571875" cy="336550"/>
          </a:xfrm>
          <a:prstGeom prst="rect">
            <a:avLst/>
          </a:prstGeom>
          <a:gradFill rotWithShape="0">
            <a:gsLst>
              <a:gs pos="0">
                <a:srgbClr val="34B3D6"/>
              </a:gs>
              <a:gs pos="100000">
                <a:srgbClr val="2787A0"/>
              </a:gs>
            </a:gsLst>
            <a:lin ang="5400000" scaled="1"/>
          </a:gradFill>
          <a:ln w="9360" cap="sq">
            <a:solidFill>
              <a:srgbClr val="46AAC5"/>
            </a:solidFill>
            <a:miter lim="800000"/>
            <a:headEnd/>
            <a:tailEnd/>
          </a:ln>
          <a:effectLst>
            <a:outerShdw dist="23040" dir="5400000" algn="ctr" rotWithShape="0">
              <a:srgbClr val="000000">
                <a:alpha val="35036"/>
              </a:srgbClr>
            </a:outerShdw>
          </a:effectLst>
        </p:spPr>
        <p:txBody>
          <a:bodyPr lIns="90000" tIns="46800" rIns="90000" bIns="46800">
            <a:spAutoFit/>
          </a:bodyP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a:solidFill>
                  <a:srgbClr val="FFFFFF"/>
                </a:solidFill>
                <a:latin typeface="Times New Roman" pitchFamily="16" charset="0"/>
                <a:ea typeface="+mn-ea"/>
                <a:cs typeface="Times New Roman" pitchFamily="16" charset="0"/>
              </a:rPr>
              <a:t>Επαναγορά μετοχών</a:t>
            </a:r>
          </a:p>
        </p:txBody>
      </p:sp>
      <p:sp>
        <p:nvSpPr>
          <p:cNvPr id="46101" name="Text Box 21"/>
          <p:cNvSpPr txBox="1">
            <a:spLocks noChangeArrowheads="1"/>
          </p:cNvSpPr>
          <p:nvPr/>
        </p:nvSpPr>
        <p:spPr bwMode="auto">
          <a:xfrm>
            <a:off x="5562600" y="5867400"/>
            <a:ext cx="3571875" cy="336550"/>
          </a:xfrm>
          <a:prstGeom prst="rect">
            <a:avLst/>
          </a:prstGeom>
          <a:gradFill rotWithShape="0">
            <a:gsLst>
              <a:gs pos="0">
                <a:srgbClr val="34B3D6"/>
              </a:gs>
              <a:gs pos="100000">
                <a:srgbClr val="2787A0"/>
              </a:gs>
            </a:gsLst>
            <a:lin ang="5400000" scaled="1"/>
          </a:gradFill>
          <a:ln w="9360" cap="sq">
            <a:solidFill>
              <a:srgbClr val="46AAC5"/>
            </a:solidFill>
            <a:miter lim="800000"/>
            <a:headEnd/>
            <a:tailEnd/>
          </a:ln>
          <a:effectLst>
            <a:outerShdw dist="23040" dir="5400000" algn="ctr" rotWithShape="0">
              <a:srgbClr val="000000">
                <a:alpha val="35036"/>
              </a:srgbClr>
            </a:outerShdw>
          </a:effectLst>
        </p:spPr>
        <p:txBody>
          <a:bodyPr lIns="90000" tIns="46800" rIns="90000" bIns="46800">
            <a:spAutoFit/>
          </a:bodyP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a:solidFill>
                  <a:srgbClr val="FFFFFF"/>
                </a:solidFill>
                <a:latin typeface="Times New Roman" pitchFamily="16" charset="0"/>
                <a:ea typeface="+mn-ea"/>
                <a:cs typeface="Times New Roman" pitchFamily="16" charset="0"/>
              </a:rPr>
              <a:t>Αγορά Ίδιων μετοχών</a:t>
            </a:r>
          </a:p>
        </p:txBody>
      </p:sp>
      <p:sp>
        <p:nvSpPr>
          <p:cNvPr id="46102" name="Text Box 22"/>
          <p:cNvSpPr txBox="1">
            <a:spLocks noChangeArrowheads="1"/>
          </p:cNvSpPr>
          <p:nvPr/>
        </p:nvSpPr>
        <p:spPr bwMode="auto">
          <a:xfrm>
            <a:off x="5562600" y="6248400"/>
            <a:ext cx="3571875" cy="336550"/>
          </a:xfrm>
          <a:prstGeom prst="rect">
            <a:avLst/>
          </a:prstGeom>
          <a:gradFill rotWithShape="0">
            <a:gsLst>
              <a:gs pos="0">
                <a:srgbClr val="34B3D6"/>
              </a:gs>
              <a:gs pos="100000">
                <a:srgbClr val="2787A0"/>
              </a:gs>
            </a:gsLst>
            <a:lin ang="5400000" scaled="1"/>
          </a:gradFill>
          <a:ln w="9360" cap="sq">
            <a:solidFill>
              <a:srgbClr val="46AAC5"/>
            </a:solidFill>
            <a:miter lim="800000"/>
            <a:headEnd/>
            <a:tailEnd/>
          </a:ln>
          <a:effectLst>
            <a:outerShdw dist="23040" dir="5400000" algn="ctr" rotWithShape="0">
              <a:srgbClr val="000000">
                <a:alpha val="35036"/>
              </a:srgbClr>
            </a:outerShdw>
          </a:effectLst>
        </p:spPr>
        <p:txBody>
          <a:bodyPr lIns="90000" tIns="46800" rIns="90000" bIns="46800">
            <a:spAutoFit/>
          </a:bodyP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a:solidFill>
                  <a:srgbClr val="FFFFFF"/>
                </a:solidFill>
                <a:latin typeface="Times New Roman" pitchFamily="16" charset="0"/>
                <a:ea typeface="+mn-ea"/>
                <a:cs typeface="Times New Roman" pitchFamily="16" charset="0"/>
              </a:rPr>
              <a:t>Πληρωμές χρεωλυσίων  δανείων</a:t>
            </a:r>
          </a:p>
        </p:txBody>
      </p:sp>
      <p:sp>
        <p:nvSpPr>
          <p:cNvPr id="46103" name="Text Box 23"/>
          <p:cNvSpPr txBox="1">
            <a:spLocks noChangeArrowheads="1"/>
          </p:cNvSpPr>
          <p:nvPr/>
        </p:nvSpPr>
        <p:spPr bwMode="auto">
          <a:xfrm>
            <a:off x="5562600" y="3276600"/>
            <a:ext cx="3571875" cy="336550"/>
          </a:xfrm>
          <a:prstGeom prst="rect">
            <a:avLst/>
          </a:prstGeom>
          <a:gradFill rotWithShape="0">
            <a:gsLst>
              <a:gs pos="0">
                <a:srgbClr val="FF8F26"/>
              </a:gs>
              <a:gs pos="100000">
                <a:srgbClr val="CB6C1D"/>
              </a:gs>
            </a:gsLst>
            <a:lin ang="5400000" scaled="1"/>
          </a:gradFill>
          <a:ln w="9360" cap="sq">
            <a:solidFill>
              <a:srgbClr val="F69240"/>
            </a:solidFill>
            <a:miter lim="800000"/>
            <a:headEnd/>
            <a:tailEnd/>
          </a:ln>
          <a:effectLst>
            <a:outerShdw dist="23040" dir="5400000" algn="ctr" rotWithShape="0">
              <a:srgbClr val="000000">
                <a:alpha val="35036"/>
              </a:srgbClr>
            </a:outerShdw>
          </a:effectLst>
        </p:spPr>
        <p:txBody>
          <a:bodyPr lIns="90000" tIns="46800" rIns="90000" bIns="46800">
            <a:spAutoFit/>
          </a:bodyP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a:solidFill>
                  <a:srgbClr val="FFFFFF"/>
                </a:solidFill>
                <a:latin typeface="Times New Roman" pitchFamily="16" charset="0"/>
                <a:ea typeface="+mn-ea"/>
                <a:cs typeface="Times New Roman" pitchFamily="16" charset="0"/>
              </a:rPr>
              <a:t>Άλλες λειτουργικές πληρωμές</a:t>
            </a:r>
          </a:p>
        </p:txBody>
      </p:sp>
      <p:sp>
        <p:nvSpPr>
          <p:cNvPr id="46104" name="Text Box 24"/>
          <p:cNvSpPr txBox="1">
            <a:spLocks noChangeArrowheads="1"/>
          </p:cNvSpPr>
          <p:nvPr/>
        </p:nvSpPr>
        <p:spPr bwMode="auto">
          <a:xfrm>
            <a:off x="5562600" y="5105400"/>
            <a:ext cx="3571875" cy="336550"/>
          </a:xfrm>
          <a:prstGeom prst="rect">
            <a:avLst/>
          </a:prstGeom>
          <a:gradFill rotWithShape="0">
            <a:gsLst>
              <a:gs pos="0">
                <a:srgbClr val="34B3D6"/>
              </a:gs>
              <a:gs pos="100000">
                <a:srgbClr val="2787A0"/>
              </a:gs>
            </a:gsLst>
            <a:lin ang="5400000" scaled="1"/>
          </a:gradFill>
          <a:ln w="9360" cap="sq">
            <a:solidFill>
              <a:srgbClr val="46AAC5"/>
            </a:solidFill>
            <a:miter lim="800000"/>
            <a:headEnd/>
            <a:tailEnd/>
          </a:ln>
          <a:effectLst>
            <a:outerShdw dist="23040" dir="5400000" algn="ctr" rotWithShape="0">
              <a:srgbClr val="000000">
                <a:alpha val="35036"/>
              </a:srgbClr>
            </a:outerShdw>
          </a:effectLst>
        </p:spPr>
        <p:txBody>
          <a:bodyPr lIns="90000" tIns="46800" rIns="90000" bIns="46800">
            <a:spAutoFit/>
          </a:bodyP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a:solidFill>
                  <a:srgbClr val="FFFFFF"/>
                </a:solidFill>
                <a:latin typeface="Times New Roman" pitchFamily="16" charset="0"/>
                <a:ea typeface="+mn-ea"/>
                <a:cs typeface="Times New Roman" pitchFamily="16" charset="0"/>
              </a:rPr>
              <a:t>Πληρωμές μερισμάτων </a:t>
            </a:r>
          </a:p>
        </p:txBody>
      </p:sp>
      <p:sp>
        <p:nvSpPr>
          <p:cNvPr id="46105" name="AutoShape 25"/>
          <p:cNvSpPr>
            <a:spLocks noChangeArrowheads="1"/>
          </p:cNvSpPr>
          <p:nvPr/>
        </p:nvSpPr>
        <p:spPr bwMode="auto">
          <a:xfrm>
            <a:off x="3708400" y="1844675"/>
            <a:ext cx="1800225" cy="1676400"/>
          </a:xfrm>
          <a:prstGeom prst="flowChartAlternateProcess">
            <a:avLst/>
          </a:prstGeom>
          <a:gradFill rotWithShape="0">
            <a:gsLst>
              <a:gs pos="0">
                <a:srgbClr val="FF8F26"/>
              </a:gs>
              <a:gs pos="100000">
                <a:srgbClr val="CB6C1D"/>
              </a:gs>
            </a:gsLst>
            <a:lin ang="5400000" scaled="1"/>
          </a:gradFill>
          <a:ln w="9360" cap="sq">
            <a:solidFill>
              <a:srgbClr val="F69240"/>
            </a:solidFill>
            <a:miter lim="800000"/>
            <a:headEnd/>
            <a:tailEnd/>
          </a:ln>
          <a:effectLst>
            <a:outerShdw dist="23040" dir="5400000" algn="ctr" rotWithShape="0">
              <a:srgbClr val="000000">
                <a:alpha val="35036"/>
              </a:srgbClr>
            </a:outerShdw>
          </a:effectLst>
        </p:spPr>
        <p:txBody>
          <a:bodyPr lIns="90000" tIns="46800" rIns="90000" bIns="46800"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b="1" dirty="0">
                <a:solidFill>
                  <a:srgbClr val="FFFFFF"/>
                </a:solidFill>
                <a:latin typeface="Times New Roman" pitchFamily="16" charset="0"/>
                <a:ea typeface="+mn-ea"/>
                <a:cs typeface="Times New Roman" pitchFamily="16" charset="0"/>
              </a:rPr>
              <a:t>Λειτουργικές Δραστηριότητες</a:t>
            </a:r>
          </a:p>
        </p:txBody>
      </p:sp>
      <p:sp>
        <p:nvSpPr>
          <p:cNvPr id="46106" name="AutoShape 26"/>
          <p:cNvSpPr>
            <a:spLocks noChangeArrowheads="1"/>
          </p:cNvSpPr>
          <p:nvPr/>
        </p:nvSpPr>
        <p:spPr bwMode="auto">
          <a:xfrm>
            <a:off x="3708400" y="3789363"/>
            <a:ext cx="1800225" cy="1079500"/>
          </a:xfrm>
          <a:prstGeom prst="flowChartAlternateProcess">
            <a:avLst/>
          </a:prstGeom>
          <a:gradFill rotWithShape="0">
            <a:gsLst>
              <a:gs pos="0">
                <a:srgbClr val="7B57A8"/>
              </a:gs>
              <a:gs pos="100000">
                <a:srgbClr val="5D417E"/>
              </a:gs>
            </a:gsLst>
            <a:lin ang="5400000" scaled="1"/>
          </a:gradFill>
          <a:ln w="9360" cap="sq">
            <a:solidFill>
              <a:srgbClr val="7D60A0"/>
            </a:solidFill>
            <a:miter lim="800000"/>
            <a:headEnd/>
            <a:tailEnd/>
          </a:ln>
          <a:effectLst>
            <a:outerShdw dist="23040" dir="5400000" algn="ctr" rotWithShape="0">
              <a:srgbClr val="000000">
                <a:alpha val="35036"/>
              </a:srgbClr>
            </a:outerShdw>
          </a:effectLst>
        </p:spPr>
        <p:txBody>
          <a:bodyPr lIns="90000" tIns="46800" rIns="90000" bIns="46800"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b="1">
                <a:solidFill>
                  <a:srgbClr val="FFFFFF"/>
                </a:solidFill>
                <a:latin typeface="Times New Roman" pitchFamily="16" charset="0"/>
                <a:ea typeface="+mn-ea"/>
                <a:cs typeface="Times New Roman" pitchFamily="16" charset="0"/>
              </a:rPr>
              <a:t>Επενδυτικές Δραστηριότητες</a:t>
            </a:r>
          </a:p>
        </p:txBody>
      </p:sp>
      <p:sp>
        <p:nvSpPr>
          <p:cNvPr id="46107" name="AutoShape 27"/>
          <p:cNvSpPr>
            <a:spLocks noChangeArrowheads="1"/>
          </p:cNvSpPr>
          <p:nvPr/>
        </p:nvSpPr>
        <p:spPr bwMode="auto">
          <a:xfrm>
            <a:off x="3708400" y="5105400"/>
            <a:ext cx="1874838" cy="1447800"/>
          </a:xfrm>
          <a:prstGeom prst="flowChartAlternateProcess">
            <a:avLst/>
          </a:prstGeom>
          <a:gradFill rotWithShape="0">
            <a:gsLst>
              <a:gs pos="0">
                <a:srgbClr val="34B3D6"/>
              </a:gs>
              <a:gs pos="100000">
                <a:srgbClr val="2787A0"/>
              </a:gs>
            </a:gsLst>
            <a:lin ang="5400000" scaled="1"/>
          </a:gradFill>
          <a:ln w="9360" cap="sq">
            <a:solidFill>
              <a:srgbClr val="46AAC5"/>
            </a:solidFill>
            <a:miter lim="800000"/>
            <a:headEnd/>
            <a:tailEnd/>
          </a:ln>
          <a:effectLst>
            <a:outerShdw dist="23040" dir="5400000" algn="ctr" rotWithShape="0">
              <a:srgbClr val="000000">
                <a:alpha val="35036"/>
              </a:srgbClr>
            </a:outerShdw>
          </a:effectLst>
        </p:spPr>
        <p:txBody>
          <a:bodyPr lIns="90000" tIns="46800" rIns="90000" bIns="46800"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l-GR" sz="1600" b="1">
                <a:solidFill>
                  <a:srgbClr val="FFFFFF"/>
                </a:solidFill>
                <a:latin typeface="Times New Roman" pitchFamily="16" charset="0"/>
                <a:ea typeface="+mn-ea"/>
                <a:cs typeface="Times New Roman" pitchFamily="16" charset="0"/>
              </a:rPr>
              <a:t>Χρηματοοικονο</a:t>
            </a:r>
            <a:r>
              <a:rPr lang="en-US" sz="1600" b="1">
                <a:solidFill>
                  <a:srgbClr val="FFFFFF"/>
                </a:solidFill>
                <a:latin typeface="Times New Roman" pitchFamily="16" charset="0"/>
                <a:ea typeface="+mn-ea"/>
                <a:cs typeface="Times New Roman" pitchFamily="16" charset="0"/>
              </a:rPr>
              <a:t>-</a:t>
            </a:r>
            <a:r>
              <a:rPr lang="el-GR" sz="1600" b="1">
                <a:solidFill>
                  <a:srgbClr val="FFFFFF"/>
                </a:solidFill>
                <a:latin typeface="Times New Roman" pitchFamily="16" charset="0"/>
                <a:ea typeface="+mn-ea"/>
                <a:cs typeface="Times New Roman" pitchFamily="16" charset="0"/>
              </a:rPr>
              <a:t> μικές Δραστηριότητες</a:t>
            </a:r>
          </a:p>
        </p:txBody>
      </p:sp>
    </p:spTree>
  </p:cSld>
  <p:clrMapOvr>
    <a:masterClrMapping/>
  </p:clrMapOvr>
  <p:transition spd="med">
    <p:dissolv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4" name="Rectangle 1"/>
          <p:cNvSpPr>
            <a:spLocks noChangeArrowheads="1"/>
          </p:cNvSpPr>
          <p:nvPr/>
        </p:nvSpPr>
        <p:spPr bwMode="auto">
          <a:xfrm>
            <a:off x="609600" y="1371600"/>
            <a:ext cx="7772400" cy="2640013"/>
          </a:xfrm>
          <a:prstGeom prst="rect">
            <a:avLst/>
          </a:prstGeom>
          <a:noFill/>
          <a:ln w="9525">
            <a:noFill/>
            <a:round/>
            <a:headEnd/>
            <a:tailEnd/>
          </a:ln>
        </p:spPr>
        <p:txBody>
          <a:bodyPr lIns="90000" tIns="46800" rIns="90000" bIns="46800">
            <a:spAutoFit/>
          </a:bodyPr>
          <a:lstStyle/>
          <a:p>
            <a:pPr marL="457200" indent="-455613" eaLnBrk="1" hangingPunct="1">
              <a:lnSpc>
                <a:spcPct val="120000"/>
              </a:lnSpc>
              <a:spcBef>
                <a:spcPts val="1575"/>
              </a:spcBef>
              <a:buSzPct val="80000"/>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l-GR" altLang="en-US" sz="2800" b="1">
                <a:solidFill>
                  <a:srgbClr val="000000"/>
                </a:solidFill>
                <a:latin typeface="Times New Roman" pitchFamily="18" charset="0"/>
                <a:cs typeface="Times New Roman" pitchFamily="18" charset="0"/>
              </a:rPr>
              <a:t>Σειρά παρουσίασης</a:t>
            </a:r>
            <a:r>
              <a:rPr lang="en-US" altLang="en-US" sz="2800" b="1">
                <a:solidFill>
                  <a:srgbClr val="000000"/>
                </a:solidFill>
                <a:latin typeface="Times New Roman" pitchFamily="18" charset="0"/>
                <a:cs typeface="Times New Roman" pitchFamily="18" charset="0"/>
              </a:rPr>
              <a:t>:</a:t>
            </a:r>
          </a:p>
          <a:p>
            <a:pPr marL="457200" lvl="1" indent="-457200" eaLnBrk="1" hangingPunct="1">
              <a:lnSpc>
                <a:spcPct val="120000"/>
              </a:lnSpc>
              <a:spcBef>
                <a:spcPts val="1575"/>
              </a:spcBef>
              <a:buClr>
                <a:srgbClr val="000000"/>
              </a:buClr>
              <a:buSzPct val="100000"/>
              <a:buFont typeface="Times New Roman" pitchFamily="18" charset="0"/>
              <a:buAutoNum type="arabicPeriod"/>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l-GR" altLang="en-US" sz="2400">
                <a:solidFill>
                  <a:srgbClr val="000000"/>
                </a:solidFill>
                <a:latin typeface="Times New Roman" pitchFamily="18" charset="0"/>
                <a:cs typeface="Times New Roman" pitchFamily="18" charset="0"/>
              </a:rPr>
              <a:t>Λειτουργικές Δραστηριότητες</a:t>
            </a:r>
            <a:r>
              <a:rPr lang="en-US" altLang="en-US" sz="2800">
                <a:solidFill>
                  <a:srgbClr val="000000"/>
                </a:solidFill>
                <a:latin typeface="Times New Roman" pitchFamily="18" charset="0"/>
                <a:cs typeface="Times New Roman" pitchFamily="18" charset="0"/>
              </a:rPr>
              <a:t>. </a:t>
            </a:r>
          </a:p>
          <a:p>
            <a:pPr marL="457200" lvl="1" indent="-457200" eaLnBrk="1" hangingPunct="1">
              <a:lnSpc>
                <a:spcPct val="120000"/>
              </a:lnSpc>
              <a:spcBef>
                <a:spcPts val="1575"/>
              </a:spcBef>
              <a:buClr>
                <a:srgbClr val="000000"/>
              </a:buClr>
              <a:buSzPct val="100000"/>
              <a:buFont typeface="Times New Roman" pitchFamily="18" charset="0"/>
              <a:buAutoNum type="arabicPeriod"/>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l-GR" altLang="en-US" sz="2400">
                <a:solidFill>
                  <a:srgbClr val="000000"/>
                </a:solidFill>
                <a:latin typeface="Times New Roman" pitchFamily="18" charset="0"/>
                <a:cs typeface="Times New Roman" pitchFamily="18" charset="0"/>
              </a:rPr>
              <a:t>Επενδυτικές Δραστηριότητες</a:t>
            </a:r>
            <a:r>
              <a:rPr lang="en-US" altLang="en-US" sz="2800">
                <a:solidFill>
                  <a:srgbClr val="000000"/>
                </a:solidFill>
                <a:latin typeface="Times New Roman" pitchFamily="18" charset="0"/>
                <a:cs typeface="Times New Roman" pitchFamily="18" charset="0"/>
              </a:rPr>
              <a:t>.</a:t>
            </a:r>
          </a:p>
          <a:p>
            <a:pPr marL="457200" lvl="1" indent="-457200" eaLnBrk="1" hangingPunct="1">
              <a:lnSpc>
                <a:spcPct val="120000"/>
              </a:lnSpc>
              <a:spcBef>
                <a:spcPts val="1350"/>
              </a:spcBef>
              <a:buClr>
                <a:srgbClr val="000000"/>
              </a:buClr>
              <a:buSzPct val="100000"/>
              <a:buFont typeface="Times New Roman" pitchFamily="18" charset="0"/>
              <a:buAutoNum type="arabicPeriod"/>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l-GR" altLang="en-US" sz="2400">
                <a:solidFill>
                  <a:srgbClr val="000000"/>
                </a:solidFill>
                <a:latin typeface="Times New Roman" pitchFamily="18" charset="0"/>
                <a:cs typeface="Times New Roman" pitchFamily="18" charset="0"/>
              </a:rPr>
              <a:t>Χρηματοδοτικές δραστηριότητες</a:t>
            </a:r>
            <a:r>
              <a:rPr lang="en-US" altLang="en-US" sz="2400">
                <a:solidFill>
                  <a:srgbClr val="000000"/>
                </a:solidFill>
                <a:latin typeface="Times New Roman" pitchFamily="18" charset="0"/>
                <a:cs typeface="Times New Roman" pitchFamily="18" charset="0"/>
              </a:rPr>
              <a:t>.</a:t>
            </a:r>
          </a:p>
        </p:txBody>
      </p:sp>
      <p:grpSp>
        <p:nvGrpSpPr>
          <p:cNvPr id="105475" name="Group 2"/>
          <p:cNvGrpSpPr>
            <a:grpSpLocks/>
          </p:cNvGrpSpPr>
          <p:nvPr/>
        </p:nvGrpSpPr>
        <p:grpSpPr bwMode="auto">
          <a:xfrm>
            <a:off x="5187950" y="1968500"/>
            <a:ext cx="3003550" cy="474663"/>
            <a:chOff x="3268" y="1240"/>
            <a:chExt cx="1892" cy="299"/>
          </a:xfrm>
        </p:grpSpPr>
        <p:pic>
          <p:nvPicPr>
            <p:cNvPr id="105483" name="Picture 3"/>
            <p:cNvPicPr>
              <a:picLocks noChangeAspect="1" noChangeArrowheads="1"/>
            </p:cNvPicPr>
            <p:nvPr/>
          </p:nvPicPr>
          <p:blipFill>
            <a:blip r:embed="rId3" cstate="print"/>
            <a:srcRect/>
            <a:stretch>
              <a:fillRect/>
            </a:stretch>
          </p:blipFill>
          <p:spPr bwMode="auto">
            <a:xfrm>
              <a:off x="3268" y="1240"/>
              <a:ext cx="1892" cy="299"/>
            </a:xfrm>
            <a:prstGeom prst="rect">
              <a:avLst/>
            </a:prstGeom>
            <a:noFill/>
            <a:ln w="9525">
              <a:noFill/>
              <a:round/>
              <a:headEnd/>
              <a:tailEnd/>
            </a:ln>
          </p:spPr>
        </p:pic>
        <p:sp>
          <p:nvSpPr>
            <p:cNvPr id="105484" name="Text Box 4"/>
            <p:cNvSpPr txBox="1">
              <a:spLocks noChangeArrowheads="1"/>
            </p:cNvSpPr>
            <p:nvPr/>
          </p:nvSpPr>
          <p:spPr bwMode="auto">
            <a:xfrm>
              <a:off x="3276" y="1248"/>
              <a:ext cx="1871" cy="280"/>
            </a:xfrm>
            <a:prstGeom prst="rect">
              <a:avLst/>
            </a:prstGeom>
            <a:noFill/>
            <a:ln w="9525">
              <a:noFill/>
              <a:round/>
              <a:headEnd/>
              <a:tailEnd/>
            </a:ln>
          </p:spPr>
          <p:txBody>
            <a:bodyPr lIns="90000" tIns="0" rIns="90000" bIns="46800" anchor="ctr"/>
            <a:lstStyle/>
            <a:p>
              <a:pPr eaLnBrk="1" hangingPunct="1">
                <a:spcBef>
                  <a:spcPts val="15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400">
                  <a:solidFill>
                    <a:srgbClr val="800080"/>
                  </a:solidFill>
                  <a:latin typeface="Times New Roman" pitchFamily="18" charset="0"/>
                  <a:cs typeface="Times New Roman" pitchFamily="18" charset="0"/>
                </a:rPr>
                <a:t>Άμεση Μέθοδος</a:t>
              </a:r>
            </a:p>
          </p:txBody>
        </p:sp>
      </p:grpSp>
      <p:grpSp>
        <p:nvGrpSpPr>
          <p:cNvPr id="105476" name="Group 5"/>
          <p:cNvGrpSpPr>
            <a:grpSpLocks/>
          </p:cNvGrpSpPr>
          <p:nvPr/>
        </p:nvGrpSpPr>
        <p:grpSpPr bwMode="auto">
          <a:xfrm>
            <a:off x="5187950" y="2657475"/>
            <a:ext cx="3003550" cy="474663"/>
            <a:chOff x="3268" y="1674"/>
            <a:chExt cx="1892" cy="299"/>
          </a:xfrm>
        </p:grpSpPr>
        <p:pic>
          <p:nvPicPr>
            <p:cNvPr id="105481" name="Picture 6"/>
            <p:cNvPicPr>
              <a:picLocks noChangeAspect="1" noChangeArrowheads="1"/>
            </p:cNvPicPr>
            <p:nvPr/>
          </p:nvPicPr>
          <p:blipFill>
            <a:blip r:embed="rId3" cstate="print"/>
            <a:srcRect/>
            <a:stretch>
              <a:fillRect/>
            </a:stretch>
          </p:blipFill>
          <p:spPr bwMode="auto">
            <a:xfrm>
              <a:off x="3268" y="1674"/>
              <a:ext cx="1892" cy="299"/>
            </a:xfrm>
            <a:prstGeom prst="rect">
              <a:avLst/>
            </a:prstGeom>
            <a:noFill/>
            <a:ln w="9525">
              <a:noFill/>
              <a:round/>
              <a:headEnd/>
              <a:tailEnd/>
            </a:ln>
          </p:spPr>
        </p:pic>
        <p:sp>
          <p:nvSpPr>
            <p:cNvPr id="105482" name="Text Box 7"/>
            <p:cNvSpPr txBox="1">
              <a:spLocks noChangeArrowheads="1"/>
            </p:cNvSpPr>
            <p:nvPr/>
          </p:nvSpPr>
          <p:spPr bwMode="auto">
            <a:xfrm>
              <a:off x="3276" y="1680"/>
              <a:ext cx="1871" cy="280"/>
            </a:xfrm>
            <a:prstGeom prst="rect">
              <a:avLst/>
            </a:prstGeom>
            <a:noFill/>
            <a:ln w="9525">
              <a:noFill/>
              <a:round/>
              <a:headEnd/>
              <a:tailEnd/>
            </a:ln>
          </p:spPr>
          <p:txBody>
            <a:bodyPr lIns="90000" tIns="0" rIns="90000" bIns="46800" anchor="ctr"/>
            <a:lstStyle/>
            <a:p>
              <a:pPr eaLnBrk="1" hangingPunct="1">
                <a:spcBef>
                  <a:spcPts val="15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400">
                  <a:solidFill>
                    <a:srgbClr val="000000"/>
                  </a:solidFill>
                  <a:latin typeface="Times New Roman" pitchFamily="18" charset="0"/>
                  <a:cs typeface="Times New Roman" pitchFamily="18" charset="0"/>
                </a:rPr>
                <a:t>Έμμεση Μέθοδος</a:t>
              </a:r>
            </a:p>
          </p:txBody>
        </p:sp>
      </p:grpSp>
      <p:sp>
        <p:nvSpPr>
          <p:cNvPr id="105477" name="AutoShape 8"/>
          <p:cNvSpPr>
            <a:spLocks/>
          </p:cNvSpPr>
          <p:nvPr/>
        </p:nvSpPr>
        <p:spPr bwMode="auto">
          <a:xfrm>
            <a:off x="4859338" y="1844675"/>
            <a:ext cx="381000" cy="1295400"/>
          </a:xfrm>
          <a:prstGeom prst="leftBrace">
            <a:avLst>
              <a:gd name="adj1" fmla="val 28333"/>
              <a:gd name="adj2" fmla="val 50000"/>
            </a:avLst>
          </a:prstGeom>
          <a:noFill/>
          <a:ln w="28440" cap="sq">
            <a:solidFill>
              <a:srgbClr val="800000"/>
            </a:solidFill>
            <a:miter lim="800000"/>
            <a:headEnd/>
            <a:tailEnd/>
          </a:ln>
        </p:spPr>
        <p:txBody>
          <a:bodyPr wrap="none" anchor="ctr"/>
          <a:lstStyle/>
          <a:p>
            <a:pPr eaLnBrk="1" hangingPunct="1">
              <a:buClr>
                <a:srgbClr val="000000"/>
              </a:buClr>
              <a:buSzPct val="100000"/>
              <a:buFont typeface="Times New Roman" pitchFamily="18" charset="0"/>
              <a:buNone/>
            </a:pPr>
            <a:endParaRPr lang="en-US" altLang="en-US"/>
          </a:p>
        </p:txBody>
      </p:sp>
      <p:sp>
        <p:nvSpPr>
          <p:cNvPr id="105478" name="Line 9"/>
          <p:cNvSpPr>
            <a:spLocks noChangeShapeType="1"/>
          </p:cNvSpPr>
          <p:nvPr/>
        </p:nvSpPr>
        <p:spPr bwMode="auto">
          <a:xfrm>
            <a:off x="381000" y="1066800"/>
            <a:ext cx="8382000" cy="1588"/>
          </a:xfrm>
          <a:prstGeom prst="line">
            <a:avLst/>
          </a:prstGeom>
          <a:noFill/>
          <a:ln w="57240" cap="sq">
            <a:solidFill>
              <a:srgbClr val="000000"/>
            </a:solidFill>
            <a:miter lim="800000"/>
            <a:headEnd/>
            <a:tailEnd/>
          </a:ln>
        </p:spPr>
        <p:txBody>
          <a:bodyPr/>
          <a:lstStyle/>
          <a:p>
            <a:endParaRPr lang="el-GR"/>
          </a:p>
        </p:txBody>
      </p:sp>
      <p:sp>
        <p:nvSpPr>
          <p:cNvPr id="105479" name="Rectangle 10"/>
          <p:cNvSpPr>
            <a:spLocks noChangeArrowheads="1"/>
          </p:cNvSpPr>
          <p:nvPr/>
        </p:nvSpPr>
        <p:spPr bwMode="auto">
          <a:xfrm>
            <a:off x="609600" y="381000"/>
            <a:ext cx="8153400" cy="642938"/>
          </a:xfrm>
          <a:prstGeom prst="rect">
            <a:avLst/>
          </a:prstGeom>
          <a:noFill/>
          <a:ln w="9525">
            <a:noFill/>
            <a:round/>
            <a:headEnd/>
            <a:tailEnd/>
          </a:ln>
        </p:spPr>
        <p:txBody>
          <a:bodyPr lIns="90000" tIns="46800" rIns="90000" bIns="46800">
            <a:spAutoFit/>
          </a:bodyP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600" b="1">
                <a:solidFill>
                  <a:srgbClr val="000000"/>
                </a:solidFill>
                <a:latin typeface="Times New Roman" pitchFamily="18" charset="0"/>
                <a:cs typeface="Times New Roman" pitchFamily="18" charset="0"/>
              </a:rPr>
              <a:t>Δομή Κατάστασης Ταμειακών Ροών</a:t>
            </a:r>
          </a:p>
        </p:txBody>
      </p:sp>
      <p:sp>
        <p:nvSpPr>
          <p:cNvPr id="105480" name="Text Box 11"/>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1139D9F3-9C60-4EA7-ABBE-361F8DE5D458}" type="slidenum">
              <a:rPr lang="el-GR"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43</a:t>
            </a:fld>
            <a:endParaRPr lang="el-GR" altLang="en-US" sz="1200">
              <a:solidFill>
                <a:srgbClr val="898989"/>
              </a:solidFill>
            </a:endParaRPr>
          </a:p>
        </p:txBody>
      </p:sp>
    </p:spTree>
  </p:cSld>
  <p:clrMapOvr>
    <a:masterClrMapping/>
  </p:clrMapOvr>
  <p:transition spd="med">
    <p:dissolv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1"/>
          <p:cNvSpPr txBox="1">
            <a:spLocks noChangeArrowheads="1"/>
          </p:cNvSpPr>
          <p:nvPr/>
        </p:nvSpPr>
        <p:spPr bwMode="auto">
          <a:xfrm>
            <a:off x="250825" y="104775"/>
            <a:ext cx="8713788" cy="1431925"/>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4400" b="1">
                <a:solidFill>
                  <a:srgbClr val="000000"/>
                </a:solidFill>
                <a:latin typeface="Times New Roman" pitchFamily="18" charset="0"/>
                <a:ea typeface="ＭＳ Ｐゴシック" pitchFamily="34" charset="-128"/>
              </a:rPr>
              <a:t>IFRS Foundation </a:t>
            </a:r>
            <a:r>
              <a:rPr lang="el-GR" altLang="en-US" sz="4400" b="1">
                <a:solidFill>
                  <a:srgbClr val="000000"/>
                </a:solidFill>
                <a:latin typeface="Times New Roman" pitchFamily="18" charset="0"/>
                <a:ea typeface="ＭＳ Ｐゴシック" pitchFamily="34" charset="-128"/>
              </a:rPr>
              <a:t>– Ρόλος Επιτροπών</a:t>
            </a:r>
            <a:endParaRPr lang="en-US" altLang="en-US" sz="4400" b="1">
              <a:solidFill>
                <a:srgbClr val="000000"/>
              </a:solidFill>
              <a:latin typeface="Times New Roman" pitchFamily="18" charset="0"/>
              <a:cs typeface="Times New Roman" pitchFamily="18" charset="0"/>
            </a:endParaRPr>
          </a:p>
        </p:txBody>
      </p:sp>
      <p:sp>
        <p:nvSpPr>
          <p:cNvPr id="27651" name="Text Box 2"/>
          <p:cNvSpPr txBox="1">
            <a:spLocks noChangeArrowheads="1"/>
          </p:cNvSpPr>
          <p:nvPr/>
        </p:nvSpPr>
        <p:spPr bwMode="auto">
          <a:xfrm>
            <a:off x="179388" y="1484313"/>
            <a:ext cx="8686800" cy="4765675"/>
          </a:xfrm>
          <a:prstGeom prst="rect">
            <a:avLst/>
          </a:prstGeom>
          <a:noFill/>
          <a:ln w="9525">
            <a:noFill/>
            <a:round/>
            <a:headEnd/>
            <a:tailEnd/>
          </a:ln>
        </p:spPr>
        <p:txBody>
          <a:bodyPr/>
          <a:lstStyle/>
          <a:p>
            <a:pPr marL="341313" indent="-341313" algn="just" eaLnBrk="1" hangingPunct="1">
              <a:spcBef>
                <a:spcPts val="600"/>
              </a:spcBef>
              <a:buClr>
                <a:srgbClr val="000000"/>
              </a:buClr>
              <a:buSzPct val="100000"/>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chemeClr val="tx1"/>
                </a:solidFill>
                <a:latin typeface="Times New Roman" pitchFamily="18" charset="0"/>
                <a:ea typeface="ＭＳ Ｐゴシック" pitchFamily="34" charset="-128"/>
              </a:rPr>
              <a:t>Το </a:t>
            </a:r>
            <a:r>
              <a:rPr lang="en-US" altLang="en-US" sz="2400">
                <a:solidFill>
                  <a:schemeClr val="tx1"/>
                </a:solidFill>
                <a:latin typeface="Times New Roman" pitchFamily="18" charset="0"/>
                <a:ea typeface="ＭＳ Ｐゴシック" pitchFamily="34" charset="-128"/>
              </a:rPr>
              <a:t>IFRS Foundation</a:t>
            </a:r>
            <a:r>
              <a:rPr lang="el-GR" altLang="en-US" sz="2400">
                <a:solidFill>
                  <a:schemeClr val="tx1"/>
                </a:solidFill>
                <a:latin typeface="Times New Roman" pitchFamily="18" charset="0"/>
                <a:ea typeface="ＭＳ Ｐゴシック" pitchFamily="34" charset="-128"/>
              </a:rPr>
              <a:t> έχει ως σκοπό την ανάπτυξη παγκόσμιων προτύπων και την προώθηση της χρήσης τους</a:t>
            </a:r>
          </a:p>
          <a:p>
            <a:pPr marL="341313" indent="-341313" algn="just" eaLnBrk="1" hangingPunct="1">
              <a:spcBef>
                <a:spcPts val="600"/>
              </a:spcBef>
              <a:buClr>
                <a:srgbClr val="000000"/>
              </a:buClr>
              <a:buSzPct val="100000"/>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ea typeface="ＭＳ Ｐゴシック" pitchFamily="34" charset="-128"/>
              </a:rPr>
              <a:t>Το Συμβούλιο (</a:t>
            </a:r>
            <a:r>
              <a:rPr lang="en-US" altLang="en-US" sz="2400">
                <a:solidFill>
                  <a:srgbClr val="000000"/>
                </a:solidFill>
                <a:latin typeface="Times New Roman" pitchFamily="18" charset="0"/>
                <a:ea typeface="ＭＳ Ｐゴシック" pitchFamily="34" charset="-128"/>
              </a:rPr>
              <a:t>IASB) </a:t>
            </a:r>
            <a:r>
              <a:rPr lang="el-GR" altLang="en-US" sz="2400">
                <a:solidFill>
                  <a:srgbClr val="000000"/>
                </a:solidFill>
                <a:latin typeface="Times New Roman" pitchFamily="18" charset="0"/>
                <a:ea typeface="ＭＳ Ｐゴシック" pitchFamily="34" charset="-128"/>
              </a:rPr>
              <a:t>αναπτύσσει και τροποποιεί τα διεθνή πρότυπα. </a:t>
            </a:r>
          </a:p>
          <a:p>
            <a:pPr lvl="1" algn="just" eaLnBrk="1" hangingPunct="1">
              <a:spcBef>
                <a:spcPts val="600"/>
              </a:spcBef>
              <a:buClr>
                <a:srgbClr val="000000"/>
              </a:buClr>
              <a:buSzPct val="100000"/>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000">
                <a:solidFill>
                  <a:srgbClr val="000000"/>
                </a:solidFill>
                <a:latin typeface="Times New Roman" pitchFamily="18" charset="0"/>
                <a:ea typeface="ＭＳ Ｐゴシック" pitchFamily="34" charset="-128"/>
              </a:rPr>
              <a:t>1</a:t>
            </a:r>
            <a:r>
              <a:rPr lang="en-US" altLang="en-US" sz="2000">
                <a:solidFill>
                  <a:srgbClr val="000000"/>
                </a:solidFill>
                <a:latin typeface="Times New Roman" pitchFamily="18" charset="0"/>
                <a:ea typeface="ＭＳ Ｐゴシック" pitchFamily="34" charset="-128"/>
              </a:rPr>
              <a:t>4 </a:t>
            </a:r>
            <a:r>
              <a:rPr lang="el-GR" altLang="en-US" sz="2000">
                <a:solidFill>
                  <a:srgbClr val="000000"/>
                </a:solidFill>
                <a:latin typeface="Times New Roman" pitchFamily="18" charset="0"/>
                <a:ea typeface="ＭＳ Ｐゴシック" pitchFamily="34" charset="-128"/>
              </a:rPr>
              <a:t>μέλη με πρόεδρο τον </a:t>
            </a:r>
            <a:r>
              <a:rPr lang="en-US" altLang="en-US" sz="2000">
                <a:solidFill>
                  <a:srgbClr val="000000"/>
                </a:solidFill>
                <a:latin typeface="Times New Roman" pitchFamily="18" charset="0"/>
                <a:ea typeface="ＭＳ Ｐゴシック" pitchFamily="34" charset="-128"/>
              </a:rPr>
              <a:t>Hans Hoogervorst</a:t>
            </a:r>
          </a:p>
          <a:p>
            <a:pPr marL="341313" indent="-341313" algn="just" eaLnBrk="1" hangingPunct="1">
              <a:spcBef>
                <a:spcPts val="600"/>
              </a:spcBef>
              <a:buClr>
                <a:srgbClr val="000000"/>
              </a:buClr>
              <a:buSzPct val="100000"/>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ea typeface="ＭＳ Ｐゴシック" pitchFamily="34" charset="-128"/>
              </a:rPr>
              <a:t>Το Συμβουλευτικό Συμβούλιο (</a:t>
            </a:r>
            <a:r>
              <a:rPr lang="en-US" altLang="en-US" sz="2400">
                <a:solidFill>
                  <a:srgbClr val="000000"/>
                </a:solidFill>
                <a:latin typeface="Times New Roman" pitchFamily="18" charset="0"/>
                <a:ea typeface="ＭＳ Ｐゴシック" pitchFamily="34" charset="-128"/>
              </a:rPr>
              <a:t>IFRS Advisory Council</a:t>
            </a:r>
            <a:r>
              <a:rPr lang="el-GR" altLang="en-US" sz="2400">
                <a:solidFill>
                  <a:srgbClr val="000000"/>
                </a:solidFill>
                <a:latin typeface="Times New Roman" pitchFamily="18" charset="0"/>
                <a:ea typeface="ＭＳ Ｐゴシック" pitchFamily="34" charset="-128"/>
              </a:rPr>
              <a:t>)</a:t>
            </a:r>
            <a:r>
              <a:rPr lang="en-US" altLang="en-US" sz="2400">
                <a:solidFill>
                  <a:srgbClr val="000000"/>
                </a:solidFill>
                <a:latin typeface="Times New Roman" pitchFamily="18" charset="0"/>
                <a:ea typeface="ＭＳ Ｐゴシック" pitchFamily="34" charset="-128"/>
              </a:rPr>
              <a:t> </a:t>
            </a:r>
            <a:r>
              <a:rPr lang="el-GR" altLang="en-US" sz="2400">
                <a:solidFill>
                  <a:srgbClr val="000000"/>
                </a:solidFill>
                <a:latin typeface="Times New Roman" pitchFamily="18" charset="0"/>
                <a:ea typeface="ＭＳ Ｐゴシック" pitchFamily="34" charset="-128"/>
              </a:rPr>
              <a:t>συμβουλεύει σε θέματα </a:t>
            </a:r>
            <a:r>
              <a:rPr lang="en-US" altLang="en-US" sz="2400">
                <a:solidFill>
                  <a:srgbClr val="000000"/>
                </a:solidFill>
                <a:latin typeface="Times New Roman" pitchFamily="18" charset="0"/>
                <a:ea typeface="ＭＳ Ｐゴシック" pitchFamily="34" charset="-128"/>
              </a:rPr>
              <a:t>agenda </a:t>
            </a:r>
            <a:r>
              <a:rPr lang="el-GR" altLang="en-US" sz="2400">
                <a:solidFill>
                  <a:srgbClr val="000000"/>
                </a:solidFill>
                <a:latin typeface="Times New Roman" pitchFamily="18" charset="0"/>
                <a:ea typeface="ＭＳ Ｐゴシック" pitchFamily="34" charset="-128"/>
              </a:rPr>
              <a:t>και προτεραιότητα των εργασιών </a:t>
            </a:r>
          </a:p>
          <a:p>
            <a:pPr marL="341313" indent="-341313" algn="just" eaLnBrk="1" hangingPunct="1">
              <a:spcBef>
                <a:spcPts val="600"/>
              </a:spcBef>
              <a:buClr>
                <a:srgbClr val="000000"/>
              </a:buClr>
              <a:buSzPct val="100000"/>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ea typeface="ＭＳ Ｐゴシック" pitchFamily="34" charset="-128"/>
              </a:rPr>
              <a:t>Η Επιτροπή Διερμηνειών (</a:t>
            </a:r>
            <a:r>
              <a:rPr lang="en-US" altLang="en-US" sz="2400">
                <a:solidFill>
                  <a:srgbClr val="000000"/>
                </a:solidFill>
                <a:latin typeface="Times New Roman" pitchFamily="18" charset="0"/>
                <a:ea typeface="ＭＳ Ｐゴシック" pitchFamily="34" charset="-128"/>
              </a:rPr>
              <a:t>IFRS Interpretations Committee</a:t>
            </a:r>
            <a:r>
              <a:rPr lang="el-GR" altLang="en-US" sz="2400">
                <a:solidFill>
                  <a:srgbClr val="000000"/>
                </a:solidFill>
                <a:latin typeface="Times New Roman" pitchFamily="18" charset="0"/>
                <a:ea typeface="ＭＳ Ｐゴシック" pitchFamily="34" charset="-128"/>
              </a:rPr>
              <a:t>)</a:t>
            </a:r>
            <a:r>
              <a:rPr lang="en-US" altLang="en-US" sz="2400">
                <a:solidFill>
                  <a:srgbClr val="000000"/>
                </a:solidFill>
                <a:latin typeface="Times New Roman" pitchFamily="18" charset="0"/>
                <a:ea typeface="ＭＳ Ｐゴシック" pitchFamily="34" charset="-128"/>
              </a:rPr>
              <a:t> </a:t>
            </a:r>
            <a:r>
              <a:rPr lang="el-GR" altLang="en-US" sz="2400">
                <a:solidFill>
                  <a:srgbClr val="000000"/>
                </a:solidFill>
                <a:latin typeface="Times New Roman" pitchFamily="18" charset="0"/>
                <a:ea typeface="ＭＳ Ｐゴシック" pitchFamily="34" charset="-128"/>
              </a:rPr>
              <a:t>αναζητεί να επιλύσει τα λογιστικά θέματα και διερμηνεύει τα υφιστάμενα </a:t>
            </a:r>
            <a:r>
              <a:rPr lang="en-US" altLang="en-US" sz="2400">
                <a:solidFill>
                  <a:srgbClr val="000000"/>
                </a:solidFill>
                <a:latin typeface="Times New Roman" pitchFamily="18" charset="0"/>
                <a:ea typeface="ＭＳ Ｐゴシック" pitchFamily="34" charset="-128"/>
              </a:rPr>
              <a:t>IFRS</a:t>
            </a:r>
            <a:r>
              <a:rPr lang="el-GR" altLang="en-US" sz="2400">
                <a:solidFill>
                  <a:srgbClr val="000000"/>
                </a:solidFill>
                <a:latin typeface="Times New Roman" pitchFamily="18" charset="0"/>
                <a:ea typeface="ＭＳ Ｐゴシック" pitchFamily="34" charset="-128"/>
              </a:rPr>
              <a:t> και παρέχει οδηγίες σε θέματα που δεν καλύπτονται από τα πρότυπα</a:t>
            </a:r>
          </a:p>
        </p:txBody>
      </p:sp>
      <p:sp>
        <p:nvSpPr>
          <p:cNvPr id="27652" name="Text Box 3"/>
          <p:cNvSpPr txBox="1">
            <a:spLocks noChangeArrowheads="1"/>
          </p:cNvSpPr>
          <p:nvPr/>
        </p:nvSpPr>
        <p:spPr bwMode="auto">
          <a:xfrm>
            <a:off x="0" y="6356350"/>
            <a:ext cx="19812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7D6BE71F-366A-48C6-A472-AB2040E8D901}" type="slidenum">
              <a:rPr lang="el-GR"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5</a:t>
            </a:fld>
            <a:endParaRPr lang="el-GR" altLang="en-US" sz="1200">
              <a:solidFill>
                <a:srgbClr val="898989"/>
              </a:solidFill>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Text Box 1"/>
          <p:cNvSpPr txBox="1">
            <a:spLocks noChangeArrowheads="1"/>
          </p:cNvSpPr>
          <p:nvPr/>
        </p:nvSpPr>
        <p:spPr bwMode="auto">
          <a:xfrm>
            <a:off x="0" y="6400800"/>
            <a:ext cx="9144000" cy="369888"/>
          </a:xfrm>
          <a:prstGeom prst="rect">
            <a:avLst/>
          </a:prstGeom>
          <a:noFill/>
          <a:ln w="9525">
            <a:noFill/>
            <a:round/>
            <a:headEnd/>
            <a:tailEnd/>
          </a:ln>
        </p:spPr>
        <p:txBody>
          <a:bodyPr wrap="none" anchor="ctr"/>
          <a:lstStyle/>
          <a:p>
            <a:pPr eaLnBrk="1" hangingPunct="1">
              <a:buClr>
                <a:srgbClr val="000000"/>
              </a:buClr>
              <a:buSzPct val="100000"/>
              <a:buFont typeface="Times New Roman" pitchFamily="18" charset="0"/>
              <a:buNone/>
            </a:pPr>
            <a:endParaRPr lang="en-US" altLang="en-US"/>
          </a:p>
        </p:txBody>
      </p:sp>
      <p:sp>
        <p:nvSpPr>
          <p:cNvPr id="29699" name="Text Box 2"/>
          <p:cNvSpPr txBox="1">
            <a:spLocks noChangeArrowheads="1"/>
          </p:cNvSpPr>
          <p:nvPr/>
        </p:nvSpPr>
        <p:spPr bwMode="auto">
          <a:xfrm>
            <a:off x="323850" y="260350"/>
            <a:ext cx="8496300" cy="936625"/>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3200" b="1">
                <a:solidFill>
                  <a:srgbClr val="000000"/>
                </a:solidFill>
                <a:latin typeface="Times New Roman" pitchFamily="18" charset="0"/>
                <a:cs typeface="Times New Roman" pitchFamily="18" charset="0"/>
              </a:rPr>
              <a:t>Διαδικασία ανάπτυξης Δ.Λ.Π.</a:t>
            </a:r>
          </a:p>
        </p:txBody>
      </p:sp>
      <p:sp>
        <p:nvSpPr>
          <p:cNvPr id="29700" name="Text Box 3"/>
          <p:cNvSpPr txBox="1">
            <a:spLocks noChangeArrowheads="1"/>
          </p:cNvSpPr>
          <p:nvPr/>
        </p:nvSpPr>
        <p:spPr bwMode="auto">
          <a:xfrm>
            <a:off x="6553200" y="6356350"/>
            <a:ext cx="21336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7EB08CC2-DA97-4644-9DC4-6D0427473FD8}" type="slidenum">
              <a:rPr lang="el-GR" altLang="en-US" sz="1200">
                <a:solidFill>
                  <a:srgbClr val="898989"/>
                </a:solidFill>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6</a:t>
            </a:fld>
            <a:endParaRPr lang="el-GR" altLang="en-US" sz="1200">
              <a:solidFill>
                <a:srgbClr val="898989"/>
              </a:solidFill>
            </a:endParaRPr>
          </a:p>
        </p:txBody>
      </p:sp>
      <p:grpSp>
        <p:nvGrpSpPr>
          <p:cNvPr id="29701" name="Group 4"/>
          <p:cNvGrpSpPr>
            <a:grpSpLocks/>
          </p:cNvGrpSpPr>
          <p:nvPr/>
        </p:nvGrpSpPr>
        <p:grpSpPr bwMode="auto">
          <a:xfrm>
            <a:off x="222250" y="1331913"/>
            <a:ext cx="8386763" cy="4494212"/>
            <a:chOff x="140" y="839"/>
            <a:chExt cx="5283" cy="2831"/>
          </a:xfrm>
        </p:grpSpPr>
        <p:grpSp>
          <p:nvGrpSpPr>
            <p:cNvPr id="29702" name="Group 6"/>
            <p:cNvGrpSpPr>
              <a:grpSpLocks/>
            </p:cNvGrpSpPr>
            <p:nvPr/>
          </p:nvGrpSpPr>
          <p:grpSpPr bwMode="auto">
            <a:xfrm>
              <a:off x="1481" y="2892"/>
              <a:ext cx="902" cy="424"/>
              <a:chOff x="1481" y="2892"/>
              <a:chExt cx="902" cy="424"/>
            </a:xfrm>
          </p:grpSpPr>
          <p:sp>
            <p:nvSpPr>
              <p:cNvPr id="10247" name="Freeform 7"/>
              <p:cNvSpPr>
                <a:spLocks noChangeArrowheads="1"/>
              </p:cNvSpPr>
              <p:nvPr/>
            </p:nvSpPr>
            <p:spPr bwMode="auto">
              <a:xfrm>
                <a:off x="1870" y="2934"/>
                <a:ext cx="344" cy="133"/>
              </a:xfrm>
              <a:custGeom>
                <a:avLst/>
                <a:gdLst>
                  <a:gd name="G0" fmla="+- 21600 0 0"/>
                  <a:gd name="G1" fmla="+- 1 0 0"/>
                  <a:gd name="G2" fmla="+- 16441 0 0"/>
                  <a:gd name="G3" fmla="+- 1 0 0"/>
                  <a:gd name="G4" fmla="+- 1 0 0"/>
                  <a:gd name="G5" fmla="+- 1 0 0"/>
                  <a:gd name="G6" fmla="+- 884 0 0"/>
                  <a:gd name="G7" fmla="+- 1 0 0"/>
                  <a:gd name="G8" fmla="*/ 1 26475 50000"/>
                  <a:gd name="G9" fmla="+- 1 0 0"/>
                  <a:gd name="G10" fmla="+- 1 0 0"/>
                  <a:gd name="G11" fmla="+- 884 0 0"/>
                  <a:gd name="G12" fmla="+- 1 0 0"/>
                  <a:gd name="G13" fmla="*/ 1 49363 20000"/>
                  <a:gd name="G14" fmla="*/ 1 61281 34464"/>
                  <a:gd name="G15" fmla="+- 1 0 0"/>
                  <a:gd name="G16" fmla="+- 1 0 0"/>
                  <a:gd name="G17" fmla="+- 1 0 0"/>
                  <a:gd name="G18" fmla="*/ 1 2543 44192"/>
                  <a:gd name="G19" fmla="+- 1 0 0"/>
                  <a:gd name="G20" fmla="*/ 1 29003 51712"/>
                  <a:gd name="G21" fmla="+- 0 0 0"/>
                  <a:gd name="G22" fmla="+- 16382 0 0"/>
                  <a:gd name="G23" fmla="+- 1 0 0"/>
                  <a:gd name="G24" fmla="+- 1 0 0"/>
                  <a:gd name="G25" fmla="*/ 1 2543 44192"/>
                  <a:gd name="G26" fmla="+- 1 0 0"/>
                  <a:gd name="G27" fmla="+- 1 0 0"/>
                  <a:gd name="G28" fmla="+- 1 0 0"/>
                  <a:gd name="G29" fmla="+- 1 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5322 w 21600"/>
                  <a:gd name="T17" fmla="*/ 9188 h 21600"/>
                  <a:gd name="T18" fmla="*/ 17530 w 21600"/>
                  <a:gd name="T19" fmla="*/ 18376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4" y="0"/>
                    </a:moveTo>
                    <a:lnTo>
                      <a:pt x="21600" y="0"/>
                    </a:lnTo>
                    <a:lnTo>
                      <a:pt x="21600" y="21628"/>
                    </a:lnTo>
                    <a:lnTo>
                      <a:pt x="14" y="21628"/>
                    </a:lnTo>
                    <a:lnTo>
                      <a:pt x="14" y="0"/>
                    </a:lnTo>
                    <a:close/>
                  </a:path>
                  <a:path w="21600" h="21600" extrusionOk="0">
                    <a:moveTo>
                      <a:pt x="18476" y="2035"/>
                    </a:moveTo>
                    <a:lnTo>
                      <a:pt x="20539" y="2035"/>
                    </a:lnTo>
                    <a:lnTo>
                      <a:pt x="20539" y="6559"/>
                    </a:lnTo>
                    <a:lnTo>
                      <a:pt x="18476" y="6559"/>
                    </a:lnTo>
                    <a:lnTo>
                      <a:pt x="18476" y="2035"/>
                    </a:lnTo>
                    <a:close/>
                  </a:path>
                  <a:path w="21600" h="21600" extrusionOk="0">
                    <a:moveTo>
                      <a:pt x="884" y="2092"/>
                    </a:moveTo>
                    <a:lnTo>
                      <a:pt x="7425" y="2092"/>
                    </a:lnTo>
                    <a:lnTo>
                      <a:pt x="7425" y="2770"/>
                    </a:lnTo>
                    <a:lnTo>
                      <a:pt x="884" y="2770"/>
                    </a:lnTo>
                    <a:lnTo>
                      <a:pt x="884" y="2092"/>
                    </a:lnTo>
                    <a:close/>
                  </a:path>
                  <a:path w="21600" h="21600" extrusionOk="0">
                    <a:moveTo>
                      <a:pt x="884" y="3109"/>
                    </a:moveTo>
                    <a:lnTo>
                      <a:pt x="7425" y="3109"/>
                    </a:lnTo>
                    <a:lnTo>
                      <a:pt x="7425" y="3788"/>
                    </a:lnTo>
                    <a:lnTo>
                      <a:pt x="884" y="3788"/>
                    </a:lnTo>
                    <a:lnTo>
                      <a:pt x="884" y="3109"/>
                    </a:lnTo>
                    <a:close/>
                  </a:path>
                  <a:path w="21600" h="21600" extrusionOk="0">
                    <a:moveTo>
                      <a:pt x="884" y="4127"/>
                    </a:moveTo>
                    <a:lnTo>
                      <a:pt x="7425" y="4127"/>
                    </a:lnTo>
                    <a:lnTo>
                      <a:pt x="7425" y="4806"/>
                    </a:lnTo>
                    <a:lnTo>
                      <a:pt x="884" y="4806"/>
                    </a:lnTo>
                    <a:lnTo>
                      <a:pt x="884" y="4127"/>
                    </a:lnTo>
                    <a:close/>
                  </a:path>
                  <a:path w="21600" h="21600" extrusionOk="0">
                    <a:moveTo>
                      <a:pt x="5127" y="5145"/>
                    </a:moveTo>
                    <a:lnTo>
                      <a:pt x="7425" y="5145"/>
                    </a:lnTo>
                    <a:lnTo>
                      <a:pt x="7425" y="5824"/>
                    </a:lnTo>
                    <a:lnTo>
                      <a:pt x="5127" y="5824"/>
                    </a:lnTo>
                    <a:lnTo>
                      <a:pt x="5127" y="5145"/>
                    </a:lnTo>
                    <a:close/>
                  </a:path>
                </a:pathLst>
              </a:custGeom>
              <a:solidFill>
                <a:srgbClr val="FFFFFF"/>
              </a:solidFill>
              <a:ln w="9360" cap="sq">
                <a:solidFill>
                  <a:srgbClr val="000000"/>
                </a:solidFill>
                <a:miter lim="800000"/>
                <a:headEnd/>
                <a:tailEnd/>
              </a:ln>
              <a:effectLst>
                <a:outerShdw dist="107933" dir="2700000" algn="ctr" rotWithShape="0">
                  <a:srgbClr val="808080"/>
                </a:outerShdw>
              </a:effectLst>
            </p:spPr>
            <p:txBody>
              <a:bodyPr wrap="none" anchor="ctr"/>
              <a:lstStyle/>
              <a:p>
                <a:pPr eaLnBrk="1" hangingPunct="1">
                  <a:buClr>
                    <a:srgbClr val="000000"/>
                  </a:buClr>
                  <a:buSzPct val="100000"/>
                  <a:buFont typeface="Times New Roman" pitchFamily="16" charset="0"/>
                  <a:buNone/>
                  <a:defRPr/>
                </a:pPr>
                <a:endParaRPr lang="en-US">
                  <a:ea typeface="+mn-ea"/>
                  <a:cs typeface="Arial" charset="0"/>
                </a:endParaRPr>
              </a:p>
            </p:txBody>
          </p:sp>
          <p:sp>
            <p:nvSpPr>
              <p:cNvPr id="10248" name="Freeform 8"/>
              <p:cNvSpPr>
                <a:spLocks noChangeArrowheads="1"/>
              </p:cNvSpPr>
              <p:nvPr/>
            </p:nvSpPr>
            <p:spPr bwMode="auto">
              <a:xfrm>
                <a:off x="1481" y="2892"/>
                <a:ext cx="297" cy="182"/>
              </a:xfrm>
              <a:custGeom>
                <a:avLst/>
                <a:gdLst>
                  <a:gd name="G0" fmla="+- 1 0 0"/>
                  <a:gd name="G1" fmla="+- 65242 0 0"/>
                  <a:gd name="G2" fmla="+- 65242 0 0"/>
                  <a:gd name="G3" fmla="+- 1 0 0"/>
                  <a:gd name="G4" fmla="+- 1 0 0"/>
                  <a:gd name="G5" fmla="+- 1 0 0"/>
                  <a:gd name="G6" fmla="+- 1 0 0"/>
                  <a:gd name="G7" fmla="+- 1 0 0"/>
                  <a:gd name="G8" fmla="+- 1 0 0"/>
                  <a:gd name="G9" fmla="+- 1 0 0"/>
                  <a:gd name="G10" fmla="+- 49170 0 0"/>
                  <a:gd name="G11" fmla="+- 1 0 0"/>
                  <a:gd name="G12" fmla="*/ 1 24411 49664"/>
                  <a:gd name="G13" fmla="*/ 1 22181 25856"/>
                  <a:gd name="G14" fmla="+- 1 0 0"/>
                  <a:gd name="G15" fmla="+- 1 0 0"/>
                  <a:gd name="G16" fmla="+- 1 0 0"/>
                  <a:gd name="G17" fmla="+- 1 0 0"/>
                  <a:gd name="G18" fmla="+- 1 0 0"/>
                  <a:gd name="G19" fmla="+- 1 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145 w 21600"/>
                  <a:gd name="T11" fmla="*/ 118 h 21600"/>
                  <a:gd name="T12" fmla="*/ 21383 w 21600"/>
                  <a:gd name="T13" fmla="*/ 17115 h 21600"/>
                </a:gdLst>
                <a:ahLst/>
                <a:cxnLst>
                  <a:cxn ang="0">
                    <a:pos x="T0" y="T1"/>
                  </a:cxn>
                  <a:cxn ang="0">
                    <a:pos x="T2" y="T3"/>
                  </a:cxn>
                  <a:cxn ang="0">
                    <a:pos x="T4" y="T5"/>
                  </a:cxn>
                  <a:cxn ang="0">
                    <a:pos x="T6" y="T7"/>
                  </a:cxn>
                  <a:cxn ang="0">
                    <a:pos x="T8" y="T9"/>
                  </a:cxn>
                </a:cxnLst>
                <a:rect l="T10" t="T11" r="T12" b="T13"/>
                <a:pathLst>
                  <a:path w="21600" h="21600">
                    <a:moveTo>
                      <a:pt x="532" y="0"/>
                    </a:moveTo>
                    <a:cubicBezTo>
                      <a:pt x="238" y="0"/>
                      <a:pt x="0" y="238"/>
                      <a:pt x="0" y="532"/>
                    </a:cubicBezTo>
                    <a:lnTo>
                      <a:pt x="0" y="16745"/>
                    </a:lnTo>
                    <a:cubicBezTo>
                      <a:pt x="0" y="17039"/>
                      <a:pt x="238" y="17277"/>
                      <a:pt x="532" y="17277"/>
                    </a:cubicBezTo>
                    <a:lnTo>
                      <a:pt x="2623" y="17277"/>
                    </a:lnTo>
                    <a:lnTo>
                      <a:pt x="8607" y="21600"/>
                    </a:lnTo>
                    <a:lnTo>
                      <a:pt x="6515" y="17277"/>
                    </a:lnTo>
                    <a:lnTo>
                      <a:pt x="21016" y="17277"/>
                    </a:lnTo>
                    <a:cubicBezTo>
                      <a:pt x="21339" y="17277"/>
                      <a:pt x="21600" y="17039"/>
                      <a:pt x="21600" y="16745"/>
                    </a:cubicBezTo>
                    <a:lnTo>
                      <a:pt x="21600" y="532"/>
                    </a:lnTo>
                    <a:cubicBezTo>
                      <a:pt x="21600" y="238"/>
                      <a:pt x="21339" y="0"/>
                      <a:pt x="21016" y="0"/>
                    </a:cubicBezTo>
                    <a:lnTo>
                      <a:pt x="532" y="0"/>
                    </a:lnTo>
                    <a:close/>
                  </a:path>
                </a:pathLst>
              </a:custGeom>
              <a:solidFill>
                <a:srgbClr val="FFBE7D"/>
              </a:solidFill>
              <a:ln w="9360" cap="sq">
                <a:solidFill>
                  <a:srgbClr val="000000"/>
                </a:solidFill>
                <a:miter lim="800000"/>
                <a:headEnd/>
                <a:tailEnd/>
              </a:ln>
              <a:effectLst>
                <a:outerShdw dist="107933" dir="2700000" algn="ctr" rotWithShape="0">
                  <a:srgbClr val="808080"/>
                </a:outerShdw>
              </a:effectLst>
            </p:spPr>
            <p:txBody>
              <a:bodyPr wrap="none" anchor="ctr"/>
              <a:lstStyle/>
              <a:p>
                <a:pPr eaLnBrk="1" hangingPunct="1">
                  <a:buClr>
                    <a:srgbClr val="000000"/>
                  </a:buClr>
                  <a:buSzPct val="100000"/>
                  <a:buFont typeface="Times New Roman" pitchFamily="16" charset="0"/>
                  <a:buNone/>
                  <a:defRPr/>
                </a:pPr>
                <a:endParaRPr lang="en-US">
                  <a:ea typeface="+mn-ea"/>
                  <a:cs typeface="Arial" charset="0"/>
                </a:endParaRPr>
              </a:p>
            </p:txBody>
          </p:sp>
          <p:sp>
            <p:nvSpPr>
              <p:cNvPr id="10249" name="Freeform 9"/>
              <p:cNvSpPr>
                <a:spLocks noChangeArrowheads="1"/>
              </p:cNvSpPr>
              <p:nvPr/>
            </p:nvSpPr>
            <p:spPr bwMode="auto">
              <a:xfrm>
                <a:off x="2045" y="3127"/>
                <a:ext cx="338" cy="189"/>
              </a:xfrm>
              <a:custGeom>
                <a:avLst/>
                <a:gdLst>
                  <a:gd name="G0" fmla="+- 1 0 0"/>
                  <a:gd name="G1" fmla="+- 65242 0 0"/>
                  <a:gd name="G2" fmla="+- 65242 0 0"/>
                  <a:gd name="G3" fmla="+- 1 0 0"/>
                  <a:gd name="G4" fmla="+- 1 0 0"/>
                  <a:gd name="G5" fmla="+- 1 0 0"/>
                  <a:gd name="G6" fmla="+- 1 0 0"/>
                  <a:gd name="G7" fmla="+- 1 0 0"/>
                  <a:gd name="G8" fmla="+- 1 0 0"/>
                  <a:gd name="G9" fmla="+- 1 0 0"/>
                  <a:gd name="G10" fmla="+- 49170 0 0"/>
                  <a:gd name="G11" fmla="+- 1 0 0"/>
                  <a:gd name="G12" fmla="*/ 1 24411 49664"/>
                  <a:gd name="G13" fmla="*/ 1 22181 25856"/>
                  <a:gd name="G14" fmla="+- 1 0 0"/>
                  <a:gd name="G15" fmla="+- 1 0 0"/>
                  <a:gd name="G16" fmla="+- 1 0 0"/>
                  <a:gd name="G17" fmla="+- 1 0 0"/>
                  <a:gd name="G18" fmla="+- 1 0 0"/>
                  <a:gd name="G19" fmla="+- 1 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127 w 21600"/>
                  <a:gd name="T11" fmla="*/ 114 h 21600"/>
                  <a:gd name="T12" fmla="*/ 21409 w 21600"/>
                  <a:gd name="T13" fmla="*/ 17053 h 21600"/>
                </a:gdLst>
                <a:ahLst/>
                <a:cxnLst>
                  <a:cxn ang="0">
                    <a:pos x="T0" y="T1"/>
                  </a:cxn>
                  <a:cxn ang="0">
                    <a:pos x="T2" y="T3"/>
                  </a:cxn>
                  <a:cxn ang="0">
                    <a:pos x="T4" y="T5"/>
                  </a:cxn>
                  <a:cxn ang="0">
                    <a:pos x="T6" y="T7"/>
                  </a:cxn>
                  <a:cxn ang="0">
                    <a:pos x="T8" y="T9"/>
                  </a:cxn>
                </a:cxnLst>
                <a:rect l="T10" t="T11" r="T12" b="T13"/>
                <a:pathLst>
                  <a:path w="21600" h="21600">
                    <a:moveTo>
                      <a:pt x="532" y="0"/>
                    </a:moveTo>
                    <a:cubicBezTo>
                      <a:pt x="238" y="0"/>
                      <a:pt x="0" y="238"/>
                      <a:pt x="0" y="532"/>
                    </a:cubicBezTo>
                    <a:lnTo>
                      <a:pt x="0" y="16745"/>
                    </a:lnTo>
                    <a:cubicBezTo>
                      <a:pt x="0" y="17039"/>
                      <a:pt x="238" y="17277"/>
                      <a:pt x="532" y="17277"/>
                    </a:cubicBezTo>
                    <a:lnTo>
                      <a:pt x="2623" y="17277"/>
                    </a:lnTo>
                    <a:lnTo>
                      <a:pt x="8607" y="21600"/>
                    </a:lnTo>
                    <a:lnTo>
                      <a:pt x="6515" y="17277"/>
                    </a:lnTo>
                    <a:lnTo>
                      <a:pt x="21016" y="17277"/>
                    </a:lnTo>
                    <a:cubicBezTo>
                      <a:pt x="21339" y="17277"/>
                      <a:pt x="21600" y="17039"/>
                      <a:pt x="21600" y="16745"/>
                    </a:cubicBezTo>
                    <a:lnTo>
                      <a:pt x="21600" y="532"/>
                    </a:lnTo>
                    <a:cubicBezTo>
                      <a:pt x="21600" y="238"/>
                      <a:pt x="21339" y="0"/>
                      <a:pt x="21016" y="0"/>
                    </a:cubicBezTo>
                    <a:lnTo>
                      <a:pt x="532" y="0"/>
                    </a:lnTo>
                    <a:close/>
                  </a:path>
                </a:pathLst>
              </a:custGeom>
              <a:solidFill>
                <a:srgbClr val="FFBE7D"/>
              </a:solidFill>
              <a:ln w="9360" cap="sq">
                <a:solidFill>
                  <a:srgbClr val="000000"/>
                </a:solidFill>
                <a:miter lim="800000"/>
                <a:headEnd/>
                <a:tailEnd/>
              </a:ln>
              <a:effectLst>
                <a:outerShdw dist="107933" dir="2700000" algn="ctr" rotWithShape="0">
                  <a:srgbClr val="808080"/>
                </a:outerShdw>
              </a:effectLst>
            </p:spPr>
            <p:txBody>
              <a:bodyPr wrap="none" anchor="ctr"/>
              <a:lstStyle/>
              <a:p>
                <a:pPr eaLnBrk="1" hangingPunct="1">
                  <a:buClr>
                    <a:srgbClr val="000000"/>
                  </a:buClr>
                  <a:buSzPct val="100000"/>
                  <a:buFont typeface="Times New Roman" pitchFamily="16" charset="0"/>
                  <a:buNone/>
                  <a:defRPr/>
                </a:pPr>
                <a:endParaRPr lang="en-US">
                  <a:ea typeface="+mn-ea"/>
                  <a:cs typeface="Arial" charset="0"/>
                </a:endParaRPr>
              </a:p>
            </p:txBody>
          </p:sp>
          <p:sp>
            <p:nvSpPr>
              <p:cNvPr id="10250" name="Freeform 10"/>
              <p:cNvSpPr>
                <a:spLocks noChangeArrowheads="1"/>
              </p:cNvSpPr>
              <p:nvPr/>
            </p:nvSpPr>
            <p:spPr bwMode="auto">
              <a:xfrm>
                <a:off x="1565" y="3135"/>
                <a:ext cx="345" cy="133"/>
              </a:xfrm>
              <a:custGeom>
                <a:avLst/>
                <a:gdLst>
                  <a:gd name="G0" fmla="+- 21600 0 0"/>
                  <a:gd name="G1" fmla="+- 1 0 0"/>
                  <a:gd name="G2" fmla="+- 16441 0 0"/>
                  <a:gd name="G3" fmla="+- 1 0 0"/>
                  <a:gd name="G4" fmla="+- 1 0 0"/>
                  <a:gd name="G5" fmla="+- 1 0 0"/>
                  <a:gd name="G6" fmla="+- 884 0 0"/>
                  <a:gd name="G7" fmla="+- 1 0 0"/>
                  <a:gd name="G8" fmla="*/ 1 26475 50000"/>
                  <a:gd name="G9" fmla="+- 1 0 0"/>
                  <a:gd name="G10" fmla="+- 1 0 0"/>
                  <a:gd name="G11" fmla="+- 884 0 0"/>
                  <a:gd name="G12" fmla="+- 1 0 0"/>
                  <a:gd name="G13" fmla="*/ 1 49363 20000"/>
                  <a:gd name="G14" fmla="*/ 1 61281 34464"/>
                  <a:gd name="G15" fmla="+- 1 0 0"/>
                  <a:gd name="G16" fmla="+- 1 0 0"/>
                  <a:gd name="G17" fmla="+- 1 0 0"/>
                  <a:gd name="G18" fmla="*/ 1 2543 44192"/>
                  <a:gd name="G19" fmla="+- 1 0 0"/>
                  <a:gd name="G20" fmla="*/ 1 29003 51712"/>
                  <a:gd name="G21" fmla="+- 0 0 0"/>
                  <a:gd name="G22" fmla="+- 16382 0 0"/>
                  <a:gd name="G23" fmla="+- 1 0 0"/>
                  <a:gd name="G24" fmla="+- 1 0 0"/>
                  <a:gd name="G25" fmla="*/ 1 2543 44192"/>
                  <a:gd name="G26" fmla="+- 1 0 0"/>
                  <a:gd name="G27" fmla="+- 1 0 0"/>
                  <a:gd name="G28" fmla="+- 1 0 0"/>
                  <a:gd name="G29" fmla="+- 1 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5306 w 21600"/>
                  <a:gd name="T17" fmla="*/ 9188 h 21600"/>
                  <a:gd name="T18" fmla="*/ 17480 w 21600"/>
                  <a:gd name="T19" fmla="*/ 18376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4" y="0"/>
                    </a:moveTo>
                    <a:lnTo>
                      <a:pt x="21600" y="0"/>
                    </a:lnTo>
                    <a:lnTo>
                      <a:pt x="21600" y="21628"/>
                    </a:lnTo>
                    <a:lnTo>
                      <a:pt x="14" y="21628"/>
                    </a:lnTo>
                    <a:lnTo>
                      <a:pt x="14" y="0"/>
                    </a:lnTo>
                    <a:close/>
                  </a:path>
                  <a:path w="21600" h="21600" extrusionOk="0">
                    <a:moveTo>
                      <a:pt x="18476" y="2035"/>
                    </a:moveTo>
                    <a:lnTo>
                      <a:pt x="20539" y="2035"/>
                    </a:lnTo>
                    <a:lnTo>
                      <a:pt x="20539" y="6559"/>
                    </a:lnTo>
                    <a:lnTo>
                      <a:pt x="18476" y="6559"/>
                    </a:lnTo>
                    <a:lnTo>
                      <a:pt x="18476" y="2035"/>
                    </a:lnTo>
                    <a:close/>
                  </a:path>
                  <a:path w="21600" h="21600" extrusionOk="0">
                    <a:moveTo>
                      <a:pt x="884" y="2092"/>
                    </a:moveTo>
                    <a:lnTo>
                      <a:pt x="7425" y="2092"/>
                    </a:lnTo>
                    <a:lnTo>
                      <a:pt x="7425" y="2770"/>
                    </a:lnTo>
                    <a:lnTo>
                      <a:pt x="884" y="2770"/>
                    </a:lnTo>
                    <a:lnTo>
                      <a:pt x="884" y="2092"/>
                    </a:lnTo>
                    <a:close/>
                  </a:path>
                  <a:path w="21600" h="21600" extrusionOk="0">
                    <a:moveTo>
                      <a:pt x="884" y="3109"/>
                    </a:moveTo>
                    <a:lnTo>
                      <a:pt x="7425" y="3109"/>
                    </a:lnTo>
                    <a:lnTo>
                      <a:pt x="7425" y="3788"/>
                    </a:lnTo>
                    <a:lnTo>
                      <a:pt x="884" y="3788"/>
                    </a:lnTo>
                    <a:lnTo>
                      <a:pt x="884" y="3109"/>
                    </a:lnTo>
                    <a:close/>
                  </a:path>
                  <a:path w="21600" h="21600" extrusionOk="0">
                    <a:moveTo>
                      <a:pt x="884" y="4127"/>
                    </a:moveTo>
                    <a:lnTo>
                      <a:pt x="7425" y="4127"/>
                    </a:lnTo>
                    <a:lnTo>
                      <a:pt x="7425" y="4806"/>
                    </a:lnTo>
                    <a:lnTo>
                      <a:pt x="884" y="4806"/>
                    </a:lnTo>
                    <a:lnTo>
                      <a:pt x="884" y="4127"/>
                    </a:lnTo>
                    <a:close/>
                  </a:path>
                  <a:path w="21600" h="21600" extrusionOk="0">
                    <a:moveTo>
                      <a:pt x="5127" y="5145"/>
                    </a:moveTo>
                    <a:lnTo>
                      <a:pt x="7425" y="5145"/>
                    </a:lnTo>
                    <a:lnTo>
                      <a:pt x="7425" y="5824"/>
                    </a:lnTo>
                    <a:lnTo>
                      <a:pt x="5127" y="5824"/>
                    </a:lnTo>
                    <a:lnTo>
                      <a:pt x="5127" y="5145"/>
                    </a:lnTo>
                    <a:close/>
                  </a:path>
                </a:pathLst>
              </a:custGeom>
              <a:solidFill>
                <a:srgbClr val="FFFFFF"/>
              </a:solidFill>
              <a:ln w="9360" cap="sq">
                <a:solidFill>
                  <a:srgbClr val="000000"/>
                </a:solidFill>
                <a:miter lim="800000"/>
                <a:headEnd/>
                <a:tailEnd/>
              </a:ln>
              <a:effectLst>
                <a:outerShdw dist="107933" dir="2700000" algn="ctr" rotWithShape="0">
                  <a:srgbClr val="808080"/>
                </a:outerShdw>
              </a:effectLst>
            </p:spPr>
            <p:txBody>
              <a:bodyPr wrap="none" anchor="ctr"/>
              <a:lstStyle/>
              <a:p>
                <a:pPr eaLnBrk="1" hangingPunct="1">
                  <a:buClr>
                    <a:srgbClr val="000000"/>
                  </a:buClr>
                  <a:buSzPct val="100000"/>
                  <a:buFont typeface="Times New Roman" pitchFamily="16" charset="0"/>
                  <a:buNone/>
                  <a:defRPr/>
                </a:pPr>
                <a:endParaRPr lang="en-US">
                  <a:ea typeface="+mn-ea"/>
                  <a:cs typeface="Arial" charset="0"/>
                </a:endParaRPr>
              </a:p>
            </p:txBody>
          </p:sp>
        </p:grpSp>
        <p:sp>
          <p:nvSpPr>
            <p:cNvPr id="29703" name="AutoShape 11"/>
            <p:cNvSpPr>
              <a:spLocks noChangeArrowheads="1"/>
            </p:cNvSpPr>
            <p:nvPr/>
          </p:nvSpPr>
          <p:spPr bwMode="auto">
            <a:xfrm>
              <a:off x="1461" y="2039"/>
              <a:ext cx="639" cy="562"/>
            </a:xfrm>
            <a:prstGeom prst="rightArrow">
              <a:avLst>
                <a:gd name="adj1" fmla="val 50000"/>
                <a:gd name="adj2" fmla="val 28425"/>
              </a:avLst>
            </a:prstGeom>
            <a:solidFill>
              <a:srgbClr val="FFFFCC"/>
            </a:solidFill>
            <a:ln w="9360" cap="sq">
              <a:solidFill>
                <a:srgbClr val="000000"/>
              </a:solidFill>
              <a:miter lim="800000"/>
              <a:headEnd/>
              <a:tailEnd/>
            </a:ln>
          </p:spPr>
          <p:txBody>
            <a:bodyPr lIns="54000" tIns="46800" rIns="18000" bIns="46800" anchor="ct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1300">
                  <a:solidFill>
                    <a:srgbClr val="000000"/>
                  </a:solidFill>
                  <a:latin typeface="Times New Roman" pitchFamily="18" charset="0"/>
                  <a:cs typeface="Times New Roman" pitchFamily="18" charset="0"/>
                </a:rPr>
                <a:t>Ανάλυση Σχολίων</a:t>
              </a:r>
            </a:p>
          </p:txBody>
        </p:sp>
        <p:sp>
          <p:nvSpPr>
            <p:cNvPr id="29704" name="Line 14"/>
            <p:cNvSpPr>
              <a:spLocks noChangeShapeType="1"/>
            </p:cNvSpPr>
            <p:nvPr/>
          </p:nvSpPr>
          <p:spPr bwMode="auto">
            <a:xfrm>
              <a:off x="4272" y="2304"/>
              <a:ext cx="363" cy="0"/>
            </a:xfrm>
            <a:prstGeom prst="line">
              <a:avLst/>
            </a:prstGeom>
            <a:noFill/>
            <a:ln w="38160" cap="sq">
              <a:solidFill>
                <a:srgbClr val="000000"/>
              </a:solidFill>
              <a:miter lim="800000"/>
              <a:headEnd/>
              <a:tailEnd type="triangle" w="med" len="med"/>
            </a:ln>
          </p:spPr>
          <p:txBody>
            <a:bodyPr/>
            <a:lstStyle/>
            <a:p>
              <a:endParaRPr lang="el-GR"/>
            </a:p>
          </p:txBody>
        </p:sp>
        <p:sp>
          <p:nvSpPr>
            <p:cNvPr id="29705" name="Text Box 15"/>
            <p:cNvSpPr txBox="1">
              <a:spLocks noChangeArrowheads="1"/>
            </p:cNvSpPr>
            <p:nvPr/>
          </p:nvSpPr>
          <p:spPr bwMode="auto">
            <a:xfrm>
              <a:off x="4608" y="2155"/>
              <a:ext cx="815" cy="671"/>
            </a:xfrm>
            <a:prstGeom prst="rect">
              <a:avLst/>
            </a:prstGeom>
            <a:noFill/>
            <a:ln w="9525">
              <a:noFill/>
              <a:round/>
              <a:headEnd/>
              <a:tailEnd/>
            </a:ln>
          </p:spPr>
          <p:txBody>
            <a:bodyPr lIns="90000" tIns="46800" rIns="90000" bIns="46800">
              <a:spAutoFit/>
            </a:bodyPr>
            <a:lstStyle/>
            <a:p>
              <a:pPr algn="ctr" eaLnBrk="1" hangingPunct="1">
                <a:spcBef>
                  <a:spcPts val="10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1600">
                  <a:solidFill>
                    <a:srgbClr val="000000"/>
                  </a:solidFill>
                  <a:latin typeface="Times New Roman" pitchFamily="18" charset="0"/>
                  <a:cs typeface="Times New Roman" pitchFamily="18" charset="0"/>
                </a:rPr>
                <a:t>Ημερομηνία ισχύος (</a:t>
              </a:r>
              <a:r>
                <a:rPr lang="en-US" altLang="en-US" sz="1600">
                  <a:solidFill>
                    <a:srgbClr val="000000"/>
                  </a:solidFill>
                  <a:latin typeface="Times New Roman" pitchFamily="18" charset="0"/>
                  <a:cs typeface="Times New Roman" pitchFamily="18" charset="0"/>
                </a:rPr>
                <a:t>Effective Date</a:t>
              </a:r>
              <a:r>
                <a:rPr lang="el-GR" altLang="en-US" sz="1600">
                  <a:solidFill>
                    <a:srgbClr val="000000"/>
                  </a:solidFill>
                  <a:latin typeface="Times New Roman" pitchFamily="18" charset="0"/>
                  <a:cs typeface="Times New Roman" pitchFamily="18" charset="0"/>
                </a:rPr>
                <a:t>)</a:t>
              </a:r>
            </a:p>
          </p:txBody>
        </p:sp>
        <p:sp>
          <p:nvSpPr>
            <p:cNvPr id="29706" name="AutoShape 16"/>
            <p:cNvSpPr>
              <a:spLocks noChangeArrowheads="1"/>
            </p:cNvSpPr>
            <p:nvPr/>
          </p:nvSpPr>
          <p:spPr bwMode="auto">
            <a:xfrm>
              <a:off x="2925" y="2027"/>
              <a:ext cx="673" cy="570"/>
            </a:xfrm>
            <a:prstGeom prst="rightArrow">
              <a:avLst>
                <a:gd name="adj1" fmla="val 50000"/>
                <a:gd name="adj2" fmla="val 29518"/>
              </a:avLst>
            </a:prstGeom>
            <a:solidFill>
              <a:srgbClr val="FFFFCC"/>
            </a:solidFill>
            <a:ln w="9360" cap="sq">
              <a:solidFill>
                <a:srgbClr val="000000"/>
              </a:solidFill>
              <a:miter lim="800000"/>
              <a:headEnd/>
              <a:tailEnd/>
            </a:ln>
          </p:spPr>
          <p:txBody>
            <a:bodyPr lIns="54000" tIns="46800" rIns="18000" bIns="46800" anchor="ct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1300">
                  <a:solidFill>
                    <a:srgbClr val="000000"/>
                  </a:solidFill>
                  <a:latin typeface="Times New Roman" pitchFamily="18" charset="0"/>
                  <a:cs typeface="Times New Roman" pitchFamily="18" charset="0"/>
                </a:rPr>
                <a:t>Ανάλυση Σχολίων</a:t>
              </a:r>
            </a:p>
          </p:txBody>
        </p:sp>
        <p:sp>
          <p:nvSpPr>
            <p:cNvPr id="29707" name="Rectangle 17"/>
            <p:cNvSpPr>
              <a:spLocks noChangeArrowheads="1"/>
            </p:cNvSpPr>
            <p:nvPr/>
          </p:nvSpPr>
          <p:spPr bwMode="auto">
            <a:xfrm>
              <a:off x="650" y="1383"/>
              <a:ext cx="709" cy="321"/>
            </a:xfrm>
            <a:prstGeom prst="rect">
              <a:avLst/>
            </a:prstGeom>
            <a:solidFill>
              <a:srgbClr val="4F81BD"/>
            </a:solidFill>
            <a:ln w="9360" cap="sq">
              <a:solidFill>
                <a:srgbClr val="000000"/>
              </a:solidFill>
              <a:miter lim="800000"/>
              <a:headEnd/>
              <a:tailEnd/>
            </a:ln>
          </p:spPr>
          <p:txBody>
            <a:bodyPr wrap="none" lIns="90000" tIns="46800" rIns="90000" bIns="46800" anchor="ct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1600">
                  <a:solidFill>
                    <a:srgbClr val="000000"/>
                  </a:solidFill>
                  <a:latin typeface="Times New Roman" pitchFamily="18" charset="0"/>
                  <a:cs typeface="Times New Roman" pitchFamily="18" charset="0"/>
                </a:rPr>
                <a:t>Έρευνα</a:t>
              </a:r>
            </a:p>
          </p:txBody>
        </p:sp>
        <p:sp>
          <p:nvSpPr>
            <p:cNvPr id="29708" name="Line 18"/>
            <p:cNvSpPr>
              <a:spLocks noChangeShapeType="1"/>
            </p:cNvSpPr>
            <p:nvPr/>
          </p:nvSpPr>
          <p:spPr bwMode="auto">
            <a:xfrm>
              <a:off x="786" y="1202"/>
              <a:ext cx="140" cy="154"/>
            </a:xfrm>
            <a:prstGeom prst="line">
              <a:avLst/>
            </a:prstGeom>
            <a:noFill/>
            <a:ln w="28440" cap="sq">
              <a:solidFill>
                <a:srgbClr val="000000"/>
              </a:solidFill>
              <a:miter lim="800000"/>
              <a:headEnd/>
              <a:tailEnd type="triangle" w="med" len="lg"/>
            </a:ln>
          </p:spPr>
          <p:txBody>
            <a:bodyPr/>
            <a:lstStyle/>
            <a:p>
              <a:endParaRPr lang="el-GR"/>
            </a:p>
          </p:txBody>
        </p:sp>
        <p:sp>
          <p:nvSpPr>
            <p:cNvPr id="29709" name="Text Box 19"/>
            <p:cNvSpPr txBox="1">
              <a:spLocks noChangeArrowheads="1"/>
            </p:cNvSpPr>
            <p:nvPr/>
          </p:nvSpPr>
          <p:spPr bwMode="auto">
            <a:xfrm>
              <a:off x="140" y="839"/>
              <a:ext cx="1178" cy="365"/>
            </a:xfrm>
            <a:prstGeom prst="rect">
              <a:avLst/>
            </a:prstGeom>
            <a:noFill/>
            <a:ln w="9525">
              <a:noFill/>
              <a:round/>
              <a:headEnd/>
              <a:tailEnd/>
            </a:ln>
          </p:spPr>
          <p:txBody>
            <a:bodyPr lIns="90000" tIns="46800" rIns="90000" bIns="46800">
              <a:spAutoFit/>
            </a:bodyPr>
            <a:lstStyle/>
            <a:p>
              <a:pPr eaLnBrk="1" hangingPunct="1">
                <a:spcBef>
                  <a:spcPts val="10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1600">
                  <a:solidFill>
                    <a:srgbClr val="000000"/>
                  </a:solidFill>
                  <a:latin typeface="Times New Roman" pitchFamily="18" charset="0"/>
                  <a:cs typeface="Times New Roman" pitchFamily="18" charset="0"/>
                </a:rPr>
                <a:t>Εθνικά όργανα θέσπισης προτύπων</a:t>
              </a:r>
            </a:p>
          </p:txBody>
        </p:sp>
        <p:sp>
          <p:nvSpPr>
            <p:cNvPr id="29710" name="Text Box 20"/>
            <p:cNvSpPr txBox="1">
              <a:spLocks noChangeArrowheads="1"/>
            </p:cNvSpPr>
            <p:nvPr/>
          </p:nvSpPr>
          <p:spPr bwMode="auto">
            <a:xfrm>
              <a:off x="1267" y="993"/>
              <a:ext cx="592" cy="211"/>
            </a:xfrm>
            <a:prstGeom prst="rect">
              <a:avLst/>
            </a:prstGeom>
            <a:noFill/>
            <a:ln w="9525">
              <a:noFill/>
              <a:round/>
              <a:headEnd/>
              <a:tailEnd/>
            </a:ln>
          </p:spPr>
          <p:txBody>
            <a:bodyPr lIns="90000" tIns="46800" rIns="90000" bIns="46800">
              <a:spAutoFit/>
            </a:bodyPr>
            <a:lstStyle/>
            <a:p>
              <a:pPr eaLnBrk="1" hangingPunct="1">
                <a:spcBef>
                  <a:spcPts val="10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1600">
                  <a:solidFill>
                    <a:srgbClr val="000000"/>
                  </a:solidFill>
                  <a:latin typeface="Times New Roman" pitchFamily="18" charset="0"/>
                  <a:cs typeface="Times New Roman" pitchFamily="18" charset="0"/>
                </a:rPr>
                <a:t>Άλλοι</a:t>
              </a:r>
            </a:p>
          </p:txBody>
        </p:sp>
        <p:sp>
          <p:nvSpPr>
            <p:cNvPr id="29711" name="Line 21"/>
            <p:cNvSpPr>
              <a:spLocks noChangeShapeType="1"/>
            </p:cNvSpPr>
            <p:nvPr/>
          </p:nvSpPr>
          <p:spPr bwMode="auto">
            <a:xfrm flipV="1">
              <a:off x="1738" y="2525"/>
              <a:ext cx="0" cy="301"/>
            </a:xfrm>
            <a:prstGeom prst="line">
              <a:avLst/>
            </a:prstGeom>
            <a:noFill/>
            <a:ln w="28440" cap="sq">
              <a:solidFill>
                <a:srgbClr val="000000"/>
              </a:solidFill>
              <a:miter lim="800000"/>
              <a:headEnd/>
              <a:tailEnd type="triangle" w="med" len="med"/>
            </a:ln>
          </p:spPr>
          <p:txBody>
            <a:bodyPr/>
            <a:lstStyle/>
            <a:p>
              <a:endParaRPr lang="el-GR"/>
            </a:p>
          </p:txBody>
        </p:sp>
        <p:sp>
          <p:nvSpPr>
            <p:cNvPr id="29712" name="Line 22"/>
            <p:cNvSpPr>
              <a:spLocks noChangeShapeType="1"/>
            </p:cNvSpPr>
            <p:nvPr/>
          </p:nvSpPr>
          <p:spPr bwMode="auto">
            <a:xfrm flipV="1">
              <a:off x="3191" y="2525"/>
              <a:ext cx="0" cy="301"/>
            </a:xfrm>
            <a:prstGeom prst="line">
              <a:avLst/>
            </a:prstGeom>
            <a:noFill/>
            <a:ln w="28440" cap="sq">
              <a:solidFill>
                <a:srgbClr val="000000"/>
              </a:solidFill>
              <a:miter lim="800000"/>
              <a:headEnd/>
              <a:tailEnd type="triangle" w="med" len="med"/>
            </a:ln>
          </p:spPr>
          <p:txBody>
            <a:bodyPr/>
            <a:lstStyle/>
            <a:p>
              <a:endParaRPr lang="el-GR"/>
            </a:p>
          </p:txBody>
        </p:sp>
        <p:sp>
          <p:nvSpPr>
            <p:cNvPr id="29713" name="Line 23"/>
            <p:cNvSpPr>
              <a:spLocks noChangeShapeType="1"/>
            </p:cNvSpPr>
            <p:nvPr/>
          </p:nvSpPr>
          <p:spPr bwMode="auto">
            <a:xfrm flipH="1">
              <a:off x="1102" y="1202"/>
              <a:ext cx="183" cy="154"/>
            </a:xfrm>
            <a:prstGeom prst="line">
              <a:avLst/>
            </a:prstGeom>
            <a:noFill/>
            <a:ln w="28440" cap="sq">
              <a:solidFill>
                <a:srgbClr val="000000"/>
              </a:solidFill>
              <a:miter lim="800000"/>
              <a:headEnd/>
              <a:tailEnd type="triangle" w="med" len="lg"/>
            </a:ln>
          </p:spPr>
          <p:txBody>
            <a:bodyPr/>
            <a:lstStyle/>
            <a:p>
              <a:endParaRPr lang="el-GR"/>
            </a:p>
          </p:txBody>
        </p:sp>
        <p:sp>
          <p:nvSpPr>
            <p:cNvPr id="29714" name="Rectangle 24"/>
            <p:cNvSpPr>
              <a:spLocks noChangeArrowheads="1"/>
            </p:cNvSpPr>
            <p:nvPr/>
          </p:nvSpPr>
          <p:spPr bwMode="auto">
            <a:xfrm>
              <a:off x="1092" y="3493"/>
              <a:ext cx="828" cy="177"/>
            </a:xfrm>
            <a:prstGeom prst="rect">
              <a:avLst/>
            </a:prstGeom>
            <a:noFill/>
            <a:ln w="9525">
              <a:noFill/>
              <a:round/>
              <a:headEnd/>
              <a:tailEnd/>
            </a:ln>
          </p:spPr>
          <p:txBody>
            <a:bodyPr wrap="none" lIns="90000" tIns="46800" rIns="90000" bIns="46800" anchor="ct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1600" b="1">
                  <a:solidFill>
                    <a:srgbClr val="000000"/>
                  </a:solidFill>
                  <a:latin typeface="Times New Roman" pitchFamily="18" charset="0"/>
                  <a:cs typeface="Times New Roman" pitchFamily="18" charset="0"/>
                </a:rPr>
                <a:t>9-15 </a:t>
              </a:r>
              <a:r>
                <a:rPr lang="el-GR" altLang="en-US" sz="1600" b="1">
                  <a:solidFill>
                    <a:srgbClr val="000000"/>
                  </a:solidFill>
                  <a:latin typeface="Times New Roman" pitchFamily="18" charset="0"/>
                  <a:cs typeface="Times New Roman" pitchFamily="18" charset="0"/>
                </a:rPr>
                <a:t>μήνες</a:t>
              </a:r>
            </a:p>
          </p:txBody>
        </p:sp>
        <p:sp>
          <p:nvSpPr>
            <p:cNvPr id="29715" name="Rectangle 25"/>
            <p:cNvSpPr>
              <a:spLocks noChangeArrowheads="1"/>
            </p:cNvSpPr>
            <p:nvPr/>
          </p:nvSpPr>
          <p:spPr bwMode="auto">
            <a:xfrm>
              <a:off x="2784" y="3492"/>
              <a:ext cx="828" cy="177"/>
            </a:xfrm>
            <a:prstGeom prst="rect">
              <a:avLst/>
            </a:prstGeom>
            <a:noFill/>
            <a:ln w="9525">
              <a:noFill/>
              <a:round/>
              <a:headEnd/>
              <a:tailEnd/>
            </a:ln>
          </p:spPr>
          <p:txBody>
            <a:bodyPr wrap="none" lIns="90000" tIns="46800" rIns="90000" bIns="46800" anchor="ct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1600" b="1">
                  <a:solidFill>
                    <a:srgbClr val="000000"/>
                  </a:solidFill>
                  <a:latin typeface="Times New Roman" pitchFamily="18" charset="0"/>
                  <a:cs typeface="Times New Roman" pitchFamily="18" charset="0"/>
                </a:rPr>
                <a:t>9-15 </a:t>
              </a:r>
              <a:r>
                <a:rPr lang="el-GR" altLang="en-US" sz="1600" b="1">
                  <a:solidFill>
                    <a:srgbClr val="000000"/>
                  </a:solidFill>
                  <a:latin typeface="Times New Roman" pitchFamily="18" charset="0"/>
                  <a:cs typeface="Times New Roman" pitchFamily="18" charset="0"/>
                </a:rPr>
                <a:t>μήνες</a:t>
              </a:r>
            </a:p>
          </p:txBody>
        </p:sp>
        <p:sp>
          <p:nvSpPr>
            <p:cNvPr id="29716" name="Rectangle 26"/>
            <p:cNvSpPr>
              <a:spLocks noChangeArrowheads="1"/>
            </p:cNvSpPr>
            <p:nvPr/>
          </p:nvSpPr>
          <p:spPr bwMode="auto">
            <a:xfrm>
              <a:off x="4284" y="3493"/>
              <a:ext cx="828" cy="177"/>
            </a:xfrm>
            <a:prstGeom prst="rect">
              <a:avLst/>
            </a:prstGeom>
            <a:noFill/>
            <a:ln w="9525">
              <a:noFill/>
              <a:round/>
              <a:headEnd/>
              <a:tailEnd/>
            </a:ln>
          </p:spPr>
          <p:txBody>
            <a:bodyPr wrap="none" lIns="90000" tIns="46800" rIns="90000" bIns="46800" anchor="ctr"/>
            <a:lstStyle/>
            <a:p>
              <a:pP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1600" b="1">
                  <a:solidFill>
                    <a:srgbClr val="000000"/>
                  </a:solidFill>
                  <a:latin typeface="Times New Roman" pitchFamily="18" charset="0"/>
                  <a:cs typeface="Times New Roman" pitchFamily="18" charset="0"/>
                </a:rPr>
                <a:t>6-18 </a:t>
              </a:r>
              <a:r>
                <a:rPr lang="el-GR" altLang="en-US" sz="1600" b="1">
                  <a:solidFill>
                    <a:srgbClr val="000000"/>
                  </a:solidFill>
                  <a:latin typeface="Times New Roman" pitchFamily="18" charset="0"/>
                  <a:cs typeface="Times New Roman" pitchFamily="18" charset="0"/>
                </a:rPr>
                <a:t>μήνες</a:t>
              </a:r>
            </a:p>
          </p:txBody>
        </p:sp>
        <p:sp>
          <p:nvSpPr>
            <p:cNvPr id="29717" name="Line 27"/>
            <p:cNvSpPr>
              <a:spLocks noChangeShapeType="1"/>
            </p:cNvSpPr>
            <p:nvPr/>
          </p:nvSpPr>
          <p:spPr bwMode="auto">
            <a:xfrm flipH="1">
              <a:off x="615" y="3581"/>
              <a:ext cx="445" cy="0"/>
            </a:xfrm>
            <a:prstGeom prst="line">
              <a:avLst/>
            </a:prstGeom>
            <a:noFill/>
            <a:ln w="28440" cap="sq">
              <a:solidFill>
                <a:srgbClr val="000000"/>
              </a:solidFill>
              <a:miter lim="800000"/>
              <a:headEnd/>
              <a:tailEnd type="triangle" w="med" len="med"/>
            </a:ln>
          </p:spPr>
          <p:txBody>
            <a:bodyPr/>
            <a:lstStyle/>
            <a:p>
              <a:endParaRPr lang="el-GR"/>
            </a:p>
          </p:txBody>
        </p:sp>
        <p:sp>
          <p:nvSpPr>
            <p:cNvPr id="29718" name="Line 28"/>
            <p:cNvSpPr>
              <a:spLocks noChangeShapeType="1"/>
            </p:cNvSpPr>
            <p:nvPr/>
          </p:nvSpPr>
          <p:spPr bwMode="auto">
            <a:xfrm flipH="1">
              <a:off x="2349" y="3582"/>
              <a:ext cx="409" cy="0"/>
            </a:xfrm>
            <a:prstGeom prst="line">
              <a:avLst/>
            </a:prstGeom>
            <a:noFill/>
            <a:ln w="28440" cap="sq">
              <a:solidFill>
                <a:srgbClr val="000000"/>
              </a:solidFill>
              <a:miter lim="800000"/>
              <a:headEnd/>
              <a:tailEnd type="triangle" w="med" len="med"/>
            </a:ln>
          </p:spPr>
          <p:txBody>
            <a:bodyPr/>
            <a:lstStyle/>
            <a:p>
              <a:endParaRPr lang="el-GR"/>
            </a:p>
          </p:txBody>
        </p:sp>
        <p:sp>
          <p:nvSpPr>
            <p:cNvPr id="29719" name="Line 29"/>
            <p:cNvSpPr>
              <a:spLocks noChangeShapeType="1"/>
            </p:cNvSpPr>
            <p:nvPr/>
          </p:nvSpPr>
          <p:spPr bwMode="auto">
            <a:xfrm flipH="1">
              <a:off x="3953" y="3582"/>
              <a:ext cx="297" cy="0"/>
            </a:xfrm>
            <a:prstGeom prst="line">
              <a:avLst/>
            </a:prstGeom>
            <a:noFill/>
            <a:ln w="28440" cap="sq">
              <a:solidFill>
                <a:srgbClr val="000000"/>
              </a:solidFill>
              <a:miter lim="800000"/>
              <a:headEnd/>
              <a:tailEnd type="triangle" w="med" len="med"/>
            </a:ln>
          </p:spPr>
          <p:txBody>
            <a:bodyPr/>
            <a:lstStyle/>
            <a:p>
              <a:endParaRPr lang="el-GR"/>
            </a:p>
          </p:txBody>
        </p:sp>
        <p:sp>
          <p:nvSpPr>
            <p:cNvPr id="29720" name="Line 30"/>
            <p:cNvSpPr>
              <a:spLocks noChangeShapeType="1"/>
            </p:cNvSpPr>
            <p:nvPr/>
          </p:nvSpPr>
          <p:spPr bwMode="auto">
            <a:xfrm>
              <a:off x="1931" y="3582"/>
              <a:ext cx="407" cy="0"/>
            </a:xfrm>
            <a:prstGeom prst="line">
              <a:avLst/>
            </a:prstGeom>
            <a:noFill/>
            <a:ln w="28440" cap="sq">
              <a:solidFill>
                <a:srgbClr val="000000"/>
              </a:solidFill>
              <a:miter lim="800000"/>
              <a:headEnd/>
              <a:tailEnd type="triangle" w="med" len="med"/>
            </a:ln>
          </p:spPr>
          <p:txBody>
            <a:bodyPr/>
            <a:lstStyle/>
            <a:p>
              <a:endParaRPr lang="el-GR"/>
            </a:p>
          </p:txBody>
        </p:sp>
        <p:sp>
          <p:nvSpPr>
            <p:cNvPr id="29721" name="Line 31"/>
            <p:cNvSpPr>
              <a:spLocks noChangeShapeType="1"/>
            </p:cNvSpPr>
            <p:nvPr/>
          </p:nvSpPr>
          <p:spPr bwMode="auto">
            <a:xfrm>
              <a:off x="5120" y="3586"/>
              <a:ext cx="272" cy="0"/>
            </a:xfrm>
            <a:prstGeom prst="line">
              <a:avLst/>
            </a:prstGeom>
            <a:noFill/>
            <a:ln w="28440" cap="sq">
              <a:solidFill>
                <a:srgbClr val="000000"/>
              </a:solidFill>
              <a:miter lim="800000"/>
              <a:headEnd/>
              <a:tailEnd type="triangle" w="med" len="med"/>
            </a:ln>
          </p:spPr>
          <p:txBody>
            <a:bodyPr/>
            <a:lstStyle/>
            <a:p>
              <a:endParaRPr lang="el-GR"/>
            </a:p>
          </p:txBody>
        </p:sp>
        <p:sp>
          <p:nvSpPr>
            <p:cNvPr id="29722" name="Line 32"/>
            <p:cNvSpPr>
              <a:spLocks noChangeShapeType="1"/>
            </p:cNvSpPr>
            <p:nvPr/>
          </p:nvSpPr>
          <p:spPr bwMode="auto">
            <a:xfrm>
              <a:off x="3644" y="3582"/>
              <a:ext cx="295" cy="0"/>
            </a:xfrm>
            <a:prstGeom prst="line">
              <a:avLst/>
            </a:prstGeom>
            <a:noFill/>
            <a:ln w="28440" cap="sq">
              <a:solidFill>
                <a:srgbClr val="000000"/>
              </a:solidFill>
              <a:miter lim="800000"/>
              <a:headEnd/>
              <a:tailEnd type="triangle" w="med" len="med"/>
            </a:ln>
          </p:spPr>
          <p:txBody>
            <a:bodyPr/>
            <a:lstStyle/>
            <a:p>
              <a:endParaRPr lang="el-GR"/>
            </a:p>
          </p:txBody>
        </p:sp>
        <p:grpSp>
          <p:nvGrpSpPr>
            <p:cNvPr id="29723" name="Group 33"/>
            <p:cNvGrpSpPr>
              <a:grpSpLocks/>
            </p:cNvGrpSpPr>
            <p:nvPr/>
          </p:nvGrpSpPr>
          <p:grpSpPr bwMode="auto">
            <a:xfrm>
              <a:off x="2848" y="2893"/>
              <a:ext cx="902" cy="423"/>
              <a:chOff x="2848" y="2893"/>
              <a:chExt cx="902" cy="423"/>
            </a:xfrm>
          </p:grpSpPr>
          <p:sp>
            <p:nvSpPr>
              <p:cNvPr id="10274" name="Freeform 34"/>
              <p:cNvSpPr>
                <a:spLocks noChangeArrowheads="1"/>
              </p:cNvSpPr>
              <p:nvPr/>
            </p:nvSpPr>
            <p:spPr bwMode="auto">
              <a:xfrm>
                <a:off x="3236" y="2935"/>
                <a:ext cx="344" cy="133"/>
              </a:xfrm>
              <a:custGeom>
                <a:avLst/>
                <a:gdLst>
                  <a:gd name="G0" fmla="+- 21600 0 0"/>
                  <a:gd name="G1" fmla="+- 1 0 0"/>
                  <a:gd name="G2" fmla="+- 16441 0 0"/>
                  <a:gd name="G3" fmla="+- 1 0 0"/>
                  <a:gd name="G4" fmla="+- 1 0 0"/>
                  <a:gd name="G5" fmla="+- 1 0 0"/>
                  <a:gd name="G6" fmla="+- 884 0 0"/>
                  <a:gd name="G7" fmla="+- 1 0 0"/>
                  <a:gd name="G8" fmla="*/ 1 26475 50000"/>
                  <a:gd name="G9" fmla="+- 1 0 0"/>
                  <a:gd name="G10" fmla="+- 1 0 0"/>
                  <a:gd name="G11" fmla="+- 884 0 0"/>
                  <a:gd name="G12" fmla="+- 1 0 0"/>
                  <a:gd name="G13" fmla="*/ 1 49363 20000"/>
                  <a:gd name="G14" fmla="*/ 1 61281 34464"/>
                  <a:gd name="G15" fmla="+- 1 0 0"/>
                  <a:gd name="G16" fmla="+- 1 0 0"/>
                  <a:gd name="G17" fmla="+- 1 0 0"/>
                  <a:gd name="G18" fmla="*/ 1 2543 44192"/>
                  <a:gd name="G19" fmla="+- 1 0 0"/>
                  <a:gd name="G20" fmla="*/ 1 29003 51712"/>
                  <a:gd name="G21" fmla="+- 0 0 0"/>
                  <a:gd name="G22" fmla="+- 16382 0 0"/>
                  <a:gd name="G23" fmla="+- 1 0 0"/>
                  <a:gd name="G24" fmla="+- 1 0 0"/>
                  <a:gd name="G25" fmla="*/ 1 2543 44192"/>
                  <a:gd name="G26" fmla="+- 1 0 0"/>
                  <a:gd name="G27" fmla="+- 1 0 0"/>
                  <a:gd name="G28" fmla="+- 1 0 0"/>
                  <a:gd name="G29" fmla="+- 1 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5322 w 21600"/>
                  <a:gd name="T17" fmla="*/ 9188 h 21600"/>
                  <a:gd name="T18" fmla="*/ 17530 w 21600"/>
                  <a:gd name="T19" fmla="*/ 18376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4" y="0"/>
                    </a:moveTo>
                    <a:lnTo>
                      <a:pt x="21600" y="0"/>
                    </a:lnTo>
                    <a:lnTo>
                      <a:pt x="21600" y="21628"/>
                    </a:lnTo>
                    <a:lnTo>
                      <a:pt x="14" y="21628"/>
                    </a:lnTo>
                    <a:lnTo>
                      <a:pt x="14" y="0"/>
                    </a:lnTo>
                    <a:close/>
                  </a:path>
                  <a:path w="21600" h="21600" extrusionOk="0">
                    <a:moveTo>
                      <a:pt x="18476" y="2035"/>
                    </a:moveTo>
                    <a:lnTo>
                      <a:pt x="20539" y="2035"/>
                    </a:lnTo>
                    <a:lnTo>
                      <a:pt x="20539" y="6559"/>
                    </a:lnTo>
                    <a:lnTo>
                      <a:pt x="18476" y="6559"/>
                    </a:lnTo>
                    <a:lnTo>
                      <a:pt x="18476" y="2035"/>
                    </a:lnTo>
                    <a:close/>
                  </a:path>
                  <a:path w="21600" h="21600" extrusionOk="0">
                    <a:moveTo>
                      <a:pt x="884" y="2092"/>
                    </a:moveTo>
                    <a:lnTo>
                      <a:pt x="7425" y="2092"/>
                    </a:lnTo>
                    <a:lnTo>
                      <a:pt x="7425" y="2770"/>
                    </a:lnTo>
                    <a:lnTo>
                      <a:pt x="884" y="2770"/>
                    </a:lnTo>
                    <a:lnTo>
                      <a:pt x="884" y="2092"/>
                    </a:lnTo>
                    <a:close/>
                  </a:path>
                  <a:path w="21600" h="21600" extrusionOk="0">
                    <a:moveTo>
                      <a:pt x="884" y="3109"/>
                    </a:moveTo>
                    <a:lnTo>
                      <a:pt x="7425" y="3109"/>
                    </a:lnTo>
                    <a:lnTo>
                      <a:pt x="7425" y="3788"/>
                    </a:lnTo>
                    <a:lnTo>
                      <a:pt x="884" y="3788"/>
                    </a:lnTo>
                    <a:lnTo>
                      <a:pt x="884" y="3109"/>
                    </a:lnTo>
                    <a:close/>
                  </a:path>
                  <a:path w="21600" h="21600" extrusionOk="0">
                    <a:moveTo>
                      <a:pt x="884" y="4127"/>
                    </a:moveTo>
                    <a:lnTo>
                      <a:pt x="7425" y="4127"/>
                    </a:lnTo>
                    <a:lnTo>
                      <a:pt x="7425" y="4806"/>
                    </a:lnTo>
                    <a:lnTo>
                      <a:pt x="884" y="4806"/>
                    </a:lnTo>
                    <a:lnTo>
                      <a:pt x="884" y="4127"/>
                    </a:lnTo>
                    <a:close/>
                  </a:path>
                  <a:path w="21600" h="21600" extrusionOk="0">
                    <a:moveTo>
                      <a:pt x="5127" y="5145"/>
                    </a:moveTo>
                    <a:lnTo>
                      <a:pt x="7425" y="5145"/>
                    </a:lnTo>
                    <a:lnTo>
                      <a:pt x="7425" y="5824"/>
                    </a:lnTo>
                    <a:lnTo>
                      <a:pt x="5127" y="5824"/>
                    </a:lnTo>
                    <a:lnTo>
                      <a:pt x="5127" y="5145"/>
                    </a:lnTo>
                    <a:close/>
                  </a:path>
                </a:pathLst>
              </a:custGeom>
              <a:solidFill>
                <a:srgbClr val="FFFFFF"/>
              </a:solidFill>
              <a:ln w="9360" cap="sq">
                <a:solidFill>
                  <a:srgbClr val="000000"/>
                </a:solidFill>
                <a:miter lim="800000"/>
                <a:headEnd/>
                <a:tailEnd/>
              </a:ln>
              <a:effectLst>
                <a:outerShdw dist="107933" dir="2700000" algn="ctr" rotWithShape="0">
                  <a:srgbClr val="808080"/>
                </a:outerShdw>
              </a:effectLst>
            </p:spPr>
            <p:txBody>
              <a:bodyPr wrap="none" anchor="ctr"/>
              <a:lstStyle/>
              <a:p>
                <a:pPr eaLnBrk="1" hangingPunct="1">
                  <a:buClr>
                    <a:srgbClr val="000000"/>
                  </a:buClr>
                  <a:buSzPct val="100000"/>
                  <a:buFont typeface="Times New Roman" pitchFamily="16" charset="0"/>
                  <a:buNone/>
                  <a:defRPr/>
                </a:pPr>
                <a:endParaRPr lang="en-US">
                  <a:ea typeface="+mn-ea"/>
                  <a:cs typeface="Arial" charset="0"/>
                </a:endParaRPr>
              </a:p>
            </p:txBody>
          </p:sp>
          <p:sp>
            <p:nvSpPr>
              <p:cNvPr id="10275" name="Freeform 35"/>
              <p:cNvSpPr>
                <a:spLocks noChangeArrowheads="1"/>
              </p:cNvSpPr>
              <p:nvPr/>
            </p:nvSpPr>
            <p:spPr bwMode="auto">
              <a:xfrm>
                <a:off x="2848" y="2893"/>
                <a:ext cx="297" cy="182"/>
              </a:xfrm>
              <a:custGeom>
                <a:avLst/>
                <a:gdLst>
                  <a:gd name="G0" fmla="+- 1 0 0"/>
                  <a:gd name="G1" fmla="+- 65242 0 0"/>
                  <a:gd name="G2" fmla="+- 65242 0 0"/>
                  <a:gd name="G3" fmla="+- 1 0 0"/>
                  <a:gd name="G4" fmla="+- 1 0 0"/>
                  <a:gd name="G5" fmla="+- 1 0 0"/>
                  <a:gd name="G6" fmla="+- 1 0 0"/>
                  <a:gd name="G7" fmla="+- 1 0 0"/>
                  <a:gd name="G8" fmla="+- 1 0 0"/>
                  <a:gd name="G9" fmla="+- 1 0 0"/>
                  <a:gd name="G10" fmla="+- 49170 0 0"/>
                  <a:gd name="G11" fmla="+- 1 0 0"/>
                  <a:gd name="G12" fmla="*/ 1 24411 49664"/>
                  <a:gd name="G13" fmla="*/ 1 22181 25856"/>
                  <a:gd name="G14" fmla="+- 1 0 0"/>
                  <a:gd name="G15" fmla="+- 1 0 0"/>
                  <a:gd name="G16" fmla="+- 1 0 0"/>
                  <a:gd name="G17" fmla="+- 1 0 0"/>
                  <a:gd name="G18" fmla="+- 1 0 0"/>
                  <a:gd name="G19" fmla="+- 1 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145 w 21600"/>
                  <a:gd name="T11" fmla="*/ 118 h 21600"/>
                  <a:gd name="T12" fmla="*/ 21383 w 21600"/>
                  <a:gd name="T13" fmla="*/ 17115 h 21600"/>
                </a:gdLst>
                <a:ahLst/>
                <a:cxnLst>
                  <a:cxn ang="0">
                    <a:pos x="T0" y="T1"/>
                  </a:cxn>
                  <a:cxn ang="0">
                    <a:pos x="T2" y="T3"/>
                  </a:cxn>
                  <a:cxn ang="0">
                    <a:pos x="T4" y="T5"/>
                  </a:cxn>
                  <a:cxn ang="0">
                    <a:pos x="T6" y="T7"/>
                  </a:cxn>
                  <a:cxn ang="0">
                    <a:pos x="T8" y="T9"/>
                  </a:cxn>
                </a:cxnLst>
                <a:rect l="T10" t="T11" r="T12" b="T13"/>
                <a:pathLst>
                  <a:path w="21600" h="21600">
                    <a:moveTo>
                      <a:pt x="532" y="0"/>
                    </a:moveTo>
                    <a:cubicBezTo>
                      <a:pt x="238" y="0"/>
                      <a:pt x="0" y="238"/>
                      <a:pt x="0" y="532"/>
                    </a:cubicBezTo>
                    <a:lnTo>
                      <a:pt x="0" y="16745"/>
                    </a:lnTo>
                    <a:cubicBezTo>
                      <a:pt x="0" y="17039"/>
                      <a:pt x="238" y="17277"/>
                      <a:pt x="532" y="17277"/>
                    </a:cubicBezTo>
                    <a:lnTo>
                      <a:pt x="2623" y="17277"/>
                    </a:lnTo>
                    <a:lnTo>
                      <a:pt x="8607" y="21600"/>
                    </a:lnTo>
                    <a:lnTo>
                      <a:pt x="6515" y="17277"/>
                    </a:lnTo>
                    <a:lnTo>
                      <a:pt x="21016" y="17277"/>
                    </a:lnTo>
                    <a:cubicBezTo>
                      <a:pt x="21339" y="17277"/>
                      <a:pt x="21600" y="17039"/>
                      <a:pt x="21600" y="16745"/>
                    </a:cubicBezTo>
                    <a:lnTo>
                      <a:pt x="21600" y="532"/>
                    </a:lnTo>
                    <a:cubicBezTo>
                      <a:pt x="21600" y="238"/>
                      <a:pt x="21339" y="0"/>
                      <a:pt x="21016" y="0"/>
                    </a:cubicBezTo>
                    <a:lnTo>
                      <a:pt x="532" y="0"/>
                    </a:lnTo>
                    <a:close/>
                  </a:path>
                </a:pathLst>
              </a:custGeom>
              <a:solidFill>
                <a:srgbClr val="FFBE7D"/>
              </a:solidFill>
              <a:ln w="9360" cap="sq">
                <a:solidFill>
                  <a:srgbClr val="000000"/>
                </a:solidFill>
                <a:miter lim="800000"/>
                <a:headEnd/>
                <a:tailEnd/>
              </a:ln>
              <a:effectLst>
                <a:outerShdw dist="107933" dir="2700000" algn="ctr" rotWithShape="0">
                  <a:srgbClr val="808080"/>
                </a:outerShdw>
              </a:effectLst>
            </p:spPr>
            <p:txBody>
              <a:bodyPr wrap="none" anchor="ctr"/>
              <a:lstStyle/>
              <a:p>
                <a:pPr eaLnBrk="1" hangingPunct="1">
                  <a:buClr>
                    <a:srgbClr val="000000"/>
                  </a:buClr>
                  <a:buSzPct val="100000"/>
                  <a:buFont typeface="Times New Roman" pitchFamily="16" charset="0"/>
                  <a:buNone/>
                  <a:defRPr/>
                </a:pPr>
                <a:endParaRPr lang="en-US">
                  <a:ea typeface="+mn-ea"/>
                  <a:cs typeface="Arial" charset="0"/>
                </a:endParaRPr>
              </a:p>
            </p:txBody>
          </p:sp>
          <p:sp>
            <p:nvSpPr>
              <p:cNvPr id="10276" name="Freeform 36"/>
              <p:cNvSpPr>
                <a:spLocks noChangeArrowheads="1"/>
              </p:cNvSpPr>
              <p:nvPr/>
            </p:nvSpPr>
            <p:spPr bwMode="auto">
              <a:xfrm>
                <a:off x="3412" y="3127"/>
                <a:ext cx="338" cy="189"/>
              </a:xfrm>
              <a:custGeom>
                <a:avLst/>
                <a:gdLst>
                  <a:gd name="G0" fmla="+- 1 0 0"/>
                  <a:gd name="G1" fmla="+- 65242 0 0"/>
                  <a:gd name="G2" fmla="+- 65242 0 0"/>
                  <a:gd name="G3" fmla="+- 1 0 0"/>
                  <a:gd name="G4" fmla="+- 1 0 0"/>
                  <a:gd name="G5" fmla="+- 1 0 0"/>
                  <a:gd name="G6" fmla="+- 1 0 0"/>
                  <a:gd name="G7" fmla="+- 1 0 0"/>
                  <a:gd name="G8" fmla="+- 1 0 0"/>
                  <a:gd name="G9" fmla="+- 1 0 0"/>
                  <a:gd name="G10" fmla="+- 49170 0 0"/>
                  <a:gd name="G11" fmla="+- 1 0 0"/>
                  <a:gd name="G12" fmla="*/ 1 24411 49664"/>
                  <a:gd name="G13" fmla="*/ 1 22181 25856"/>
                  <a:gd name="G14" fmla="+- 1 0 0"/>
                  <a:gd name="G15" fmla="+- 1 0 0"/>
                  <a:gd name="G16" fmla="+- 1 0 0"/>
                  <a:gd name="G17" fmla="+- 1 0 0"/>
                  <a:gd name="G18" fmla="+- 1 0 0"/>
                  <a:gd name="G19" fmla="+- 1 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127 w 21600"/>
                  <a:gd name="T11" fmla="*/ 114 h 21600"/>
                  <a:gd name="T12" fmla="*/ 21409 w 21600"/>
                  <a:gd name="T13" fmla="*/ 17053 h 21600"/>
                </a:gdLst>
                <a:ahLst/>
                <a:cxnLst>
                  <a:cxn ang="0">
                    <a:pos x="T0" y="T1"/>
                  </a:cxn>
                  <a:cxn ang="0">
                    <a:pos x="T2" y="T3"/>
                  </a:cxn>
                  <a:cxn ang="0">
                    <a:pos x="T4" y="T5"/>
                  </a:cxn>
                  <a:cxn ang="0">
                    <a:pos x="T6" y="T7"/>
                  </a:cxn>
                  <a:cxn ang="0">
                    <a:pos x="T8" y="T9"/>
                  </a:cxn>
                </a:cxnLst>
                <a:rect l="T10" t="T11" r="T12" b="T13"/>
                <a:pathLst>
                  <a:path w="21600" h="21600">
                    <a:moveTo>
                      <a:pt x="532" y="0"/>
                    </a:moveTo>
                    <a:cubicBezTo>
                      <a:pt x="238" y="0"/>
                      <a:pt x="0" y="238"/>
                      <a:pt x="0" y="532"/>
                    </a:cubicBezTo>
                    <a:lnTo>
                      <a:pt x="0" y="16745"/>
                    </a:lnTo>
                    <a:cubicBezTo>
                      <a:pt x="0" y="17039"/>
                      <a:pt x="238" y="17277"/>
                      <a:pt x="532" y="17277"/>
                    </a:cubicBezTo>
                    <a:lnTo>
                      <a:pt x="2623" y="17277"/>
                    </a:lnTo>
                    <a:lnTo>
                      <a:pt x="8607" y="21600"/>
                    </a:lnTo>
                    <a:lnTo>
                      <a:pt x="6515" y="17277"/>
                    </a:lnTo>
                    <a:lnTo>
                      <a:pt x="21016" y="17277"/>
                    </a:lnTo>
                    <a:cubicBezTo>
                      <a:pt x="21339" y="17277"/>
                      <a:pt x="21600" y="17039"/>
                      <a:pt x="21600" y="16745"/>
                    </a:cubicBezTo>
                    <a:lnTo>
                      <a:pt x="21600" y="532"/>
                    </a:lnTo>
                    <a:cubicBezTo>
                      <a:pt x="21600" y="238"/>
                      <a:pt x="21339" y="0"/>
                      <a:pt x="21016" y="0"/>
                    </a:cubicBezTo>
                    <a:lnTo>
                      <a:pt x="532" y="0"/>
                    </a:lnTo>
                    <a:close/>
                  </a:path>
                </a:pathLst>
              </a:custGeom>
              <a:solidFill>
                <a:srgbClr val="FFBE7D"/>
              </a:solidFill>
              <a:ln w="9360" cap="sq">
                <a:solidFill>
                  <a:srgbClr val="000000"/>
                </a:solidFill>
                <a:miter lim="800000"/>
                <a:headEnd/>
                <a:tailEnd/>
              </a:ln>
              <a:effectLst>
                <a:outerShdw dist="107933" dir="2700000" algn="ctr" rotWithShape="0">
                  <a:srgbClr val="808080"/>
                </a:outerShdw>
              </a:effectLst>
            </p:spPr>
            <p:txBody>
              <a:bodyPr wrap="none" anchor="ctr"/>
              <a:lstStyle/>
              <a:p>
                <a:pPr eaLnBrk="1" hangingPunct="1">
                  <a:buClr>
                    <a:srgbClr val="000000"/>
                  </a:buClr>
                  <a:buSzPct val="100000"/>
                  <a:buFont typeface="Times New Roman" pitchFamily="16" charset="0"/>
                  <a:buNone/>
                  <a:defRPr/>
                </a:pPr>
                <a:endParaRPr lang="en-US">
                  <a:ea typeface="+mn-ea"/>
                  <a:cs typeface="Arial" charset="0"/>
                </a:endParaRPr>
              </a:p>
            </p:txBody>
          </p:sp>
          <p:sp>
            <p:nvSpPr>
              <p:cNvPr id="10277" name="Freeform 37"/>
              <p:cNvSpPr>
                <a:spLocks noChangeArrowheads="1"/>
              </p:cNvSpPr>
              <p:nvPr/>
            </p:nvSpPr>
            <p:spPr bwMode="auto">
              <a:xfrm>
                <a:off x="2932" y="3136"/>
                <a:ext cx="344" cy="132"/>
              </a:xfrm>
              <a:custGeom>
                <a:avLst/>
                <a:gdLst>
                  <a:gd name="G0" fmla="+- 21600 0 0"/>
                  <a:gd name="G1" fmla="+- 1 0 0"/>
                  <a:gd name="G2" fmla="+- 16441 0 0"/>
                  <a:gd name="G3" fmla="+- 1 0 0"/>
                  <a:gd name="G4" fmla="+- 1 0 0"/>
                  <a:gd name="G5" fmla="+- 1 0 0"/>
                  <a:gd name="G6" fmla="+- 884 0 0"/>
                  <a:gd name="G7" fmla="+- 1 0 0"/>
                  <a:gd name="G8" fmla="*/ 1 26475 50000"/>
                  <a:gd name="G9" fmla="+- 1 0 0"/>
                  <a:gd name="G10" fmla="+- 1 0 0"/>
                  <a:gd name="G11" fmla="+- 884 0 0"/>
                  <a:gd name="G12" fmla="+- 1 0 0"/>
                  <a:gd name="G13" fmla="*/ 1 49363 20000"/>
                  <a:gd name="G14" fmla="*/ 1 61281 34464"/>
                  <a:gd name="G15" fmla="+- 1 0 0"/>
                  <a:gd name="G16" fmla="+- 1 0 0"/>
                  <a:gd name="G17" fmla="+- 1 0 0"/>
                  <a:gd name="G18" fmla="*/ 1 2543 44192"/>
                  <a:gd name="G19" fmla="+- 1 0 0"/>
                  <a:gd name="G20" fmla="*/ 1 29003 51712"/>
                  <a:gd name="G21" fmla="+- 0 0 0"/>
                  <a:gd name="G22" fmla="+- 16382 0 0"/>
                  <a:gd name="G23" fmla="+- 1 0 0"/>
                  <a:gd name="G24" fmla="+- 1 0 0"/>
                  <a:gd name="G25" fmla="*/ 1 2543 44192"/>
                  <a:gd name="G26" fmla="+- 1 0 0"/>
                  <a:gd name="G27" fmla="+- 1 0 0"/>
                  <a:gd name="G28" fmla="+- 1 0 0"/>
                  <a:gd name="G29" fmla="+- 1 0 0"/>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5322 w 21600"/>
                  <a:gd name="T17" fmla="*/ 9257 h 21600"/>
                  <a:gd name="T18" fmla="*/ 17530 w 21600"/>
                  <a:gd name="T19" fmla="*/ 1835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4" y="0"/>
                    </a:moveTo>
                    <a:lnTo>
                      <a:pt x="21600" y="0"/>
                    </a:lnTo>
                    <a:lnTo>
                      <a:pt x="21600" y="21628"/>
                    </a:lnTo>
                    <a:lnTo>
                      <a:pt x="14" y="21628"/>
                    </a:lnTo>
                    <a:lnTo>
                      <a:pt x="14" y="0"/>
                    </a:lnTo>
                    <a:close/>
                  </a:path>
                  <a:path w="21600" h="21600" extrusionOk="0">
                    <a:moveTo>
                      <a:pt x="18476" y="2035"/>
                    </a:moveTo>
                    <a:lnTo>
                      <a:pt x="20539" y="2035"/>
                    </a:lnTo>
                    <a:lnTo>
                      <a:pt x="20539" y="6559"/>
                    </a:lnTo>
                    <a:lnTo>
                      <a:pt x="18476" y="6559"/>
                    </a:lnTo>
                    <a:lnTo>
                      <a:pt x="18476" y="2035"/>
                    </a:lnTo>
                    <a:close/>
                  </a:path>
                  <a:path w="21600" h="21600" extrusionOk="0">
                    <a:moveTo>
                      <a:pt x="884" y="2092"/>
                    </a:moveTo>
                    <a:lnTo>
                      <a:pt x="7425" y="2092"/>
                    </a:lnTo>
                    <a:lnTo>
                      <a:pt x="7425" y="2770"/>
                    </a:lnTo>
                    <a:lnTo>
                      <a:pt x="884" y="2770"/>
                    </a:lnTo>
                    <a:lnTo>
                      <a:pt x="884" y="2092"/>
                    </a:lnTo>
                    <a:close/>
                  </a:path>
                  <a:path w="21600" h="21600" extrusionOk="0">
                    <a:moveTo>
                      <a:pt x="884" y="3109"/>
                    </a:moveTo>
                    <a:lnTo>
                      <a:pt x="7425" y="3109"/>
                    </a:lnTo>
                    <a:lnTo>
                      <a:pt x="7425" y="3788"/>
                    </a:lnTo>
                    <a:lnTo>
                      <a:pt x="884" y="3788"/>
                    </a:lnTo>
                    <a:lnTo>
                      <a:pt x="884" y="3109"/>
                    </a:lnTo>
                    <a:close/>
                  </a:path>
                  <a:path w="21600" h="21600" extrusionOk="0">
                    <a:moveTo>
                      <a:pt x="884" y="4127"/>
                    </a:moveTo>
                    <a:lnTo>
                      <a:pt x="7425" y="4127"/>
                    </a:lnTo>
                    <a:lnTo>
                      <a:pt x="7425" y="4806"/>
                    </a:lnTo>
                    <a:lnTo>
                      <a:pt x="884" y="4806"/>
                    </a:lnTo>
                    <a:lnTo>
                      <a:pt x="884" y="4127"/>
                    </a:lnTo>
                    <a:close/>
                  </a:path>
                  <a:path w="21600" h="21600" extrusionOk="0">
                    <a:moveTo>
                      <a:pt x="5127" y="5145"/>
                    </a:moveTo>
                    <a:lnTo>
                      <a:pt x="7425" y="5145"/>
                    </a:lnTo>
                    <a:lnTo>
                      <a:pt x="7425" y="5824"/>
                    </a:lnTo>
                    <a:lnTo>
                      <a:pt x="5127" y="5824"/>
                    </a:lnTo>
                    <a:lnTo>
                      <a:pt x="5127" y="5145"/>
                    </a:lnTo>
                    <a:close/>
                  </a:path>
                </a:pathLst>
              </a:custGeom>
              <a:solidFill>
                <a:srgbClr val="FFFFFF"/>
              </a:solidFill>
              <a:ln w="9360" cap="sq">
                <a:solidFill>
                  <a:srgbClr val="000000"/>
                </a:solidFill>
                <a:miter lim="800000"/>
                <a:headEnd/>
                <a:tailEnd/>
              </a:ln>
              <a:effectLst>
                <a:outerShdw dist="107933" dir="2700000" algn="ctr" rotWithShape="0">
                  <a:srgbClr val="808080"/>
                </a:outerShdw>
              </a:effectLst>
            </p:spPr>
            <p:txBody>
              <a:bodyPr wrap="none" anchor="ctr"/>
              <a:lstStyle/>
              <a:p>
                <a:pPr eaLnBrk="1" hangingPunct="1">
                  <a:buClr>
                    <a:srgbClr val="000000"/>
                  </a:buClr>
                  <a:buSzPct val="100000"/>
                  <a:buFont typeface="Times New Roman" pitchFamily="16" charset="0"/>
                  <a:buNone/>
                  <a:defRPr/>
                </a:pPr>
                <a:endParaRPr lang="en-US">
                  <a:ea typeface="+mn-ea"/>
                  <a:cs typeface="Arial" charset="0"/>
                </a:endParaRPr>
              </a:p>
            </p:txBody>
          </p:sp>
        </p:grpSp>
        <p:sp>
          <p:nvSpPr>
            <p:cNvPr id="29724" name="Line 38"/>
            <p:cNvSpPr>
              <a:spLocks noChangeShapeType="1"/>
            </p:cNvSpPr>
            <p:nvPr/>
          </p:nvSpPr>
          <p:spPr bwMode="auto">
            <a:xfrm>
              <a:off x="1013" y="1746"/>
              <a:ext cx="0" cy="226"/>
            </a:xfrm>
            <a:prstGeom prst="line">
              <a:avLst/>
            </a:prstGeom>
            <a:noFill/>
            <a:ln w="28440" cap="sq">
              <a:solidFill>
                <a:srgbClr val="000000"/>
              </a:solidFill>
              <a:miter lim="800000"/>
              <a:headEnd/>
              <a:tailEnd type="triangle" w="med" len="med"/>
            </a:ln>
          </p:spPr>
          <p:txBody>
            <a:bodyPr/>
            <a:lstStyle/>
            <a:p>
              <a:endParaRPr lang="el-GR"/>
            </a:p>
          </p:txBody>
        </p:sp>
      </p:gr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Text Box 1"/>
          <p:cNvSpPr txBox="1">
            <a:spLocks noChangeArrowheads="1"/>
          </p:cNvSpPr>
          <p:nvPr/>
        </p:nvSpPr>
        <p:spPr bwMode="auto">
          <a:xfrm>
            <a:off x="533400" y="373063"/>
            <a:ext cx="8229600" cy="762000"/>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4400" b="1">
                <a:solidFill>
                  <a:srgbClr val="000000"/>
                </a:solidFill>
                <a:latin typeface="Times New Roman" pitchFamily="18" charset="0"/>
                <a:cs typeface="Times New Roman" pitchFamily="18" charset="0"/>
              </a:rPr>
              <a:t>Δομή ενός διεθνούς προτύπου</a:t>
            </a:r>
          </a:p>
        </p:txBody>
      </p:sp>
      <p:sp>
        <p:nvSpPr>
          <p:cNvPr id="31747" name="Text Box 2"/>
          <p:cNvSpPr txBox="1">
            <a:spLocks noChangeArrowheads="1"/>
          </p:cNvSpPr>
          <p:nvPr/>
        </p:nvSpPr>
        <p:spPr bwMode="auto">
          <a:xfrm>
            <a:off x="539750" y="1125538"/>
            <a:ext cx="8305800" cy="4745037"/>
          </a:xfrm>
          <a:prstGeom prst="rect">
            <a:avLst/>
          </a:prstGeom>
          <a:noFill/>
          <a:ln w="9525">
            <a:noFill/>
            <a:round/>
            <a:headEnd/>
            <a:tailEnd/>
          </a:ln>
        </p:spPr>
        <p:txBody>
          <a:bodyPr/>
          <a:lstStyle/>
          <a:p>
            <a:pPr marL="341313" indent="-341313" algn="just" eaLnBrk="1" hangingPunct="1">
              <a:lnSpc>
                <a:spcPct val="150000"/>
              </a:lnSpc>
              <a:spcBef>
                <a:spcPts val="3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cs typeface="Times New Roman" pitchFamily="18" charset="0"/>
              </a:rPr>
              <a:t>Εισαγωγή </a:t>
            </a:r>
          </a:p>
          <a:p>
            <a:pPr marL="341313" indent="-341313" algn="just" eaLnBrk="1" hangingPunct="1">
              <a:lnSpc>
                <a:spcPct val="150000"/>
              </a:lnSpc>
              <a:spcBef>
                <a:spcPts val="3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cs typeface="Times New Roman" pitchFamily="18" charset="0"/>
              </a:rPr>
              <a:t>Στόχοι και σκοπός</a:t>
            </a:r>
          </a:p>
          <a:p>
            <a:pPr marL="341313" indent="-341313" algn="just" eaLnBrk="1" hangingPunct="1">
              <a:lnSpc>
                <a:spcPct val="150000"/>
              </a:lnSpc>
              <a:spcBef>
                <a:spcPts val="3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cs typeface="Times New Roman" pitchFamily="18" charset="0"/>
              </a:rPr>
              <a:t>Ορισμοί </a:t>
            </a:r>
          </a:p>
          <a:p>
            <a:pPr marL="341313" indent="-341313" algn="just" eaLnBrk="1" hangingPunct="1">
              <a:lnSpc>
                <a:spcPct val="150000"/>
              </a:lnSpc>
              <a:spcBef>
                <a:spcPts val="3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cs typeface="Times New Roman" pitchFamily="18" charset="0"/>
              </a:rPr>
              <a:t>Κύριο μέρος του προτύπου</a:t>
            </a:r>
          </a:p>
          <a:p>
            <a:pPr marL="341313" indent="-341313" algn="just" eaLnBrk="1" hangingPunct="1">
              <a:lnSpc>
                <a:spcPct val="150000"/>
              </a:lnSpc>
              <a:spcBef>
                <a:spcPts val="3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cs typeface="Times New Roman" pitchFamily="18" charset="0"/>
              </a:rPr>
              <a:t>Ημερομηνία έναρξης ισχύος και μεταβατικές διατάξεις</a:t>
            </a:r>
          </a:p>
          <a:p>
            <a:pPr marL="341313" indent="-341313" algn="just" eaLnBrk="1" hangingPunct="1">
              <a:lnSpc>
                <a:spcPct val="150000"/>
              </a:lnSpc>
              <a:spcBef>
                <a:spcPts val="3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cs typeface="Times New Roman" pitchFamily="18" charset="0"/>
              </a:rPr>
              <a:t>Επίσημη έγκριση από το </a:t>
            </a:r>
            <a:r>
              <a:rPr lang="en-US" altLang="en-US" sz="2400">
                <a:solidFill>
                  <a:srgbClr val="000000"/>
                </a:solidFill>
                <a:latin typeface="Times New Roman" pitchFamily="18" charset="0"/>
                <a:cs typeface="Times New Roman" pitchFamily="18" charset="0"/>
              </a:rPr>
              <a:t>IASB </a:t>
            </a:r>
            <a:r>
              <a:rPr lang="el-GR" altLang="en-US" sz="2400">
                <a:solidFill>
                  <a:srgbClr val="000000"/>
                </a:solidFill>
                <a:latin typeface="Times New Roman" pitchFamily="18" charset="0"/>
                <a:cs typeface="Times New Roman" pitchFamily="18" charset="0"/>
              </a:rPr>
              <a:t>και απόψεις μειοψηφίας</a:t>
            </a:r>
          </a:p>
          <a:p>
            <a:pPr marL="341313" indent="-341313" algn="just" eaLnBrk="1" hangingPunct="1">
              <a:lnSpc>
                <a:spcPct val="150000"/>
              </a:lnSpc>
              <a:spcBef>
                <a:spcPts val="3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cs typeface="Times New Roman" pitchFamily="18" charset="0"/>
              </a:rPr>
              <a:t>Βάση για συμπεράσματα</a:t>
            </a:r>
          </a:p>
          <a:p>
            <a:pPr marL="341313" indent="-341313" algn="just" eaLnBrk="1" hangingPunct="1">
              <a:lnSpc>
                <a:spcPct val="150000"/>
              </a:lnSpc>
              <a:spcBef>
                <a:spcPts val="3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400">
                <a:solidFill>
                  <a:srgbClr val="000000"/>
                </a:solidFill>
                <a:latin typeface="Times New Roman" pitchFamily="18" charset="0"/>
                <a:cs typeface="Times New Roman" pitchFamily="18" charset="0"/>
              </a:rPr>
              <a:t>Οδηγίες εφαρμογής</a:t>
            </a:r>
            <a:r>
              <a:rPr lang="en-US" altLang="en-US" sz="2400">
                <a:solidFill>
                  <a:srgbClr val="000000"/>
                </a:solidFill>
                <a:latin typeface="Times New Roman" pitchFamily="18" charset="0"/>
                <a:cs typeface="Times New Roman" pitchFamily="18" charset="0"/>
              </a:rPr>
              <a:t>/</a:t>
            </a:r>
            <a:r>
              <a:rPr lang="el-GR" altLang="en-US" sz="2400">
                <a:solidFill>
                  <a:srgbClr val="000000"/>
                </a:solidFill>
                <a:latin typeface="Times New Roman" pitchFamily="18" charset="0"/>
                <a:cs typeface="Times New Roman" pitchFamily="18" charset="0"/>
              </a:rPr>
              <a:t>υλοποίησης και/ή παραδείγματα </a:t>
            </a:r>
          </a:p>
        </p:txBody>
      </p:sp>
      <p:sp>
        <p:nvSpPr>
          <p:cNvPr id="31748" name="Text Box 3"/>
          <p:cNvSpPr txBox="1">
            <a:spLocks noChangeArrowheads="1"/>
          </p:cNvSpPr>
          <p:nvPr/>
        </p:nvSpPr>
        <p:spPr bwMode="auto">
          <a:xfrm>
            <a:off x="0" y="6356350"/>
            <a:ext cx="19812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8F0C34DE-BB9F-4C70-A06A-5A0FFCB18E08}" type="slidenum">
              <a:rPr lang="el-GR" altLang="en-US" sz="1200">
                <a:solidFill>
                  <a:srgbClr val="898989"/>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7</a:t>
            </a:fld>
            <a:endParaRPr lang="el-GR" altLang="en-US" sz="1200">
              <a:solidFill>
                <a:srgbClr val="898989"/>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Text Box 1"/>
          <p:cNvSpPr txBox="1">
            <a:spLocks noChangeArrowheads="1"/>
          </p:cNvSpPr>
          <p:nvPr/>
        </p:nvSpPr>
        <p:spPr bwMode="auto">
          <a:xfrm>
            <a:off x="468313" y="404813"/>
            <a:ext cx="8351837" cy="838200"/>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500" b="1">
                <a:solidFill>
                  <a:srgbClr val="000000"/>
                </a:solidFill>
                <a:latin typeface="Times New Roman" pitchFamily="18" charset="0"/>
                <a:cs typeface="Times New Roman" pitchFamily="18" charset="0"/>
              </a:rPr>
              <a:t>Ένα κοινό σύνολο Παγκόσμιων Λογιστικών Προτύπων</a:t>
            </a:r>
          </a:p>
        </p:txBody>
      </p:sp>
      <p:sp>
        <p:nvSpPr>
          <p:cNvPr id="33795" name="Text Box 2"/>
          <p:cNvSpPr txBox="1">
            <a:spLocks noChangeArrowheads="1"/>
          </p:cNvSpPr>
          <p:nvPr/>
        </p:nvSpPr>
        <p:spPr bwMode="auto">
          <a:xfrm>
            <a:off x="468313" y="1341438"/>
            <a:ext cx="8418512" cy="1447800"/>
          </a:xfrm>
          <a:prstGeom prst="rect">
            <a:avLst/>
          </a:prstGeom>
          <a:noFill/>
          <a:ln w="9525">
            <a:noFill/>
            <a:round/>
            <a:headEnd/>
            <a:tailEnd/>
          </a:ln>
        </p:spPr>
        <p:txBody>
          <a:bodyPr/>
          <a:lstStyle/>
          <a:p>
            <a:pPr marL="341313" indent="-341313" algn="just" eaLnBrk="1" hangingPunct="1">
              <a:lnSpc>
                <a:spcPct val="90000"/>
              </a:lnSpc>
              <a:spcBef>
                <a:spcPts val="5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000">
                <a:solidFill>
                  <a:schemeClr val="tx1"/>
                </a:solidFill>
                <a:latin typeface="Times New Roman" pitchFamily="18" charset="0"/>
                <a:cs typeface="Times New Roman" pitchFamily="18" charset="0"/>
              </a:rPr>
              <a:t>Το </a:t>
            </a:r>
            <a:r>
              <a:rPr lang="en-CA" altLang="en-US" sz="2000">
                <a:solidFill>
                  <a:schemeClr val="tx1"/>
                </a:solidFill>
                <a:latin typeface="Times New Roman" pitchFamily="18" charset="0"/>
                <a:cs typeface="Times New Roman" pitchFamily="18" charset="0"/>
              </a:rPr>
              <a:t>IASB </a:t>
            </a:r>
            <a:r>
              <a:rPr lang="el-GR" altLang="en-US" sz="2000">
                <a:solidFill>
                  <a:schemeClr val="tx1"/>
                </a:solidFill>
                <a:latin typeface="Times New Roman" pitchFamily="18" charset="0"/>
                <a:cs typeface="Times New Roman" pitchFamily="18" charset="0"/>
              </a:rPr>
              <a:t>είναι σε συνεργασία με τους εθνικούς φορείς λογιστικών προτύπων προς την παγκόσμια σύγκλιση</a:t>
            </a:r>
            <a:r>
              <a:rPr lang="en-CA" altLang="en-US" sz="2000">
                <a:solidFill>
                  <a:schemeClr val="tx1"/>
                </a:solidFill>
                <a:latin typeface="Times New Roman" pitchFamily="18" charset="0"/>
                <a:cs typeface="Times New Roman" pitchFamily="18" charset="0"/>
              </a:rPr>
              <a:t>.</a:t>
            </a:r>
          </a:p>
          <a:p>
            <a:pPr marL="341313" indent="-341313" algn="just" eaLnBrk="1" hangingPunct="1">
              <a:lnSpc>
                <a:spcPct val="90000"/>
              </a:lnSpc>
              <a:spcBef>
                <a:spcPts val="500"/>
              </a:spcBef>
              <a:buClr>
                <a:srgbClr val="000000"/>
              </a:buClr>
              <a:buSzPct val="100000"/>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l-GR" altLang="en-US" sz="2000">
                <a:solidFill>
                  <a:schemeClr val="tx1"/>
                </a:solidFill>
                <a:latin typeface="Times New Roman" pitchFamily="18" charset="0"/>
                <a:cs typeface="Times New Roman" pitchFamily="18" charset="0"/>
              </a:rPr>
              <a:t>Κατά το </a:t>
            </a:r>
            <a:r>
              <a:rPr lang="en-US" altLang="en-US" sz="2000">
                <a:solidFill>
                  <a:schemeClr val="tx1"/>
                </a:solidFill>
                <a:latin typeface="Times New Roman" pitchFamily="18" charset="0"/>
                <a:cs typeface="Times New Roman" pitchFamily="18" charset="0"/>
              </a:rPr>
              <a:t>IFRS foundation</a:t>
            </a:r>
            <a:r>
              <a:rPr lang="el-GR" altLang="en-US" sz="2000">
                <a:solidFill>
                  <a:schemeClr val="tx1"/>
                </a:solidFill>
                <a:latin typeface="Times New Roman" pitchFamily="18" charset="0"/>
                <a:cs typeface="Times New Roman" pitchFamily="18" charset="0"/>
              </a:rPr>
              <a:t> </a:t>
            </a:r>
            <a:r>
              <a:rPr lang="en-US" altLang="en-US" sz="2000">
                <a:solidFill>
                  <a:schemeClr val="tx1"/>
                </a:solidFill>
                <a:latin typeface="Times New Roman" pitchFamily="18" charset="0"/>
                <a:cs typeface="Times New Roman" pitchFamily="18" charset="0"/>
              </a:rPr>
              <a:t>(</a:t>
            </a:r>
            <a:r>
              <a:rPr lang="el-GR" altLang="en-US" sz="2000">
                <a:solidFill>
                  <a:schemeClr val="tx1"/>
                </a:solidFill>
                <a:latin typeface="Times New Roman" pitchFamily="18" charset="0"/>
                <a:cs typeface="Times New Roman" pitchFamily="18" charset="0"/>
              </a:rPr>
              <a:t>Σεπ. 2018),</a:t>
            </a:r>
            <a:r>
              <a:rPr lang="en-US" altLang="en-US" sz="2000">
                <a:solidFill>
                  <a:schemeClr val="tx1"/>
                </a:solidFill>
                <a:latin typeface="Times New Roman" pitchFamily="18" charset="0"/>
                <a:cs typeface="Times New Roman" pitchFamily="18" charset="0"/>
              </a:rPr>
              <a:t> </a:t>
            </a:r>
            <a:r>
              <a:rPr lang="en-CA" altLang="en-US" sz="2000">
                <a:solidFill>
                  <a:schemeClr val="tx1"/>
                </a:solidFill>
                <a:latin typeface="Times New Roman" pitchFamily="18" charset="0"/>
                <a:cs typeface="Times New Roman" pitchFamily="18" charset="0"/>
              </a:rPr>
              <a:t>1</a:t>
            </a:r>
            <a:r>
              <a:rPr lang="en-US" altLang="en-US" sz="2000">
                <a:solidFill>
                  <a:schemeClr val="tx1"/>
                </a:solidFill>
                <a:latin typeface="Times New Roman" pitchFamily="18" charset="0"/>
                <a:cs typeface="Times New Roman" pitchFamily="18" charset="0"/>
              </a:rPr>
              <a:t>66</a:t>
            </a:r>
            <a:r>
              <a:rPr lang="en-CA" altLang="en-US" sz="2000">
                <a:solidFill>
                  <a:schemeClr val="tx1"/>
                </a:solidFill>
                <a:latin typeface="Times New Roman" pitchFamily="18" charset="0"/>
                <a:cs typeface="Times New Roman" pitchFamily="18" charset="0"/>
              </a:rPr>
              <a:t> </a:t>
            </a:r>
            <a:r>
              <a:rPr lang="el-GR" altLang="en-US" sz="2000">
                <a:solidFill>
                  <a:schemeClr val="tx1"/>
                </a:solidFill>
                <a:latin typeface="Times New Roman" pitchFamily="18" charset="0"/>
                <a:cs typeface="Times New Roman" pitchFamily="18" charset="0"/>
              </a:rPr>
              <a:t>χώρες έχουν συγκλίνει </a:t>
            </a:r>
            <a:r>
              <a:rPr lang="en-CA" altLang="en-US" sz="2000">
                <a:solidFill>
                  <a:schemeClr val="tx1"/>
                </a:solidFill>
                <a:latin typeface="Times New Roman" pitchFamily="18" charset="0"/>
                <a:cs typeface="Times New Roman" pitchFamily="18" charset="0"/>
              </a:rPr>
              <a:t>(</a:t>
            </a:r>
            <a:r>
              <a:rPr lang="el-GR" altLang="en-US" sz="2000">
                <a:solidFill>
                  <a:schemeClr val="tx1"/>
                </a:solidFill>
                <a:latin typeface="Times New Roman" pitchFamily="18" charset="0"/>
                <a:cs typeface="Times New Roman" pitchFamily="18" charset="0"/>
              </a:rPr>
              <a:t>απαιτούν ή επιτρέπουν τα </a:t>
            </a:r>
            <a:r>
              <a:rPr lang="en-CA" altLang="en-US" sz="2000">
                <a:solidFill>
                  <a:schemeClr val="tx1"/>
                </a:solidFill>
                <a:latin typeface="Times New Roman" pitchFamily="18" charset="0"/>
                <a:cs typeface="Times New Roman" pitchFamily="18" charset="0"/>
              </a:rPr>
              <a:t>IFRS </a:t>
            </a:r>
            <a:r>
              <a:rPr lang="el-GR" altLang="en-US" sz="2000">
                <a:solidFill>
                  <a:schemeClr val="tx1"/>
                </a:solidFill>
                <a:latin typeface="Times New Roman" pitchFamily="18" charset="0"/>
                <a:cs typeface="Times New Roman" pitchFamily="18" charset="0"/>
              </a:rPr>
              <a:t>σε κάποιες εταιρείες</a:t>
            </a:r>
            <a:r>
              <a:rPr lang="en-CA" altLang="en-US" sz="2000">
                <a:solidFill>
                  <a:schemeClr val="tx1"/>
                </a:solidFill>
                <a:latin typeface="Times New Roman" pitchFamily="18" charset="0"/>
                <a:cs typeface="Times New Roman" pitchFamily="18" charset="0"/>
              </a:rPr>
              <a:t>) </a:t>
            </a:r>
            <a:r>
              <a:rPr lang="el-GR" altLang="en-US" sz="2000">
                <a:solidFill>
                  <a:schemeClr val="tx1"/>
                </a:solidFill>
                <a:latin typeface="Times New Roman" pitchFamily="18" charset="0"/>
                <a:cs typeface="Times New Roman" pitchFamily="18" charset="0"/>
              </a:rPr>
              <a:t>ή είναι στην διαδικασία σύγκλισης</a:t>
            </a:r>
          </a:p>
        </p:txBody>
      </p:sp>
      <p:sp>
        <p:nvSpPr>
          <p:cNvPr id="33796" name="Text Box 3"/>
          <p:cNvSpPr txBox="1">
            <a:spLocks noChangeArrowheads="1"/>
          </p:cNvSpPr>
          <p:nvPr/>
        </p:nvSpPr>
        <p:spPr bwMode="auto">
          <a:xfrm>
            <a:off x="0" y="6356350"/>
            <a:ext cx="1981200" cy="365125"/>
          </a:xfrm>
          <a:prstGeom prst="rect">
            <a:avLst/>
          </a:prstGeom>
          <a:noFill/>
          <a:ln w="9525">
            <a:noFill/>
            <a:round/>
            <a:headEnd/>
            <a:tailEnd/>
          </a:ln>
        </p:spPr>
        <p:txBody>
          <a:bodyPr lIns="90000" tIns="46800" rIns="90000" bIns="46800" anchor="ctr"/>
          <a:lstStyle/>
          <a:p>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902D195E-40F2-4DBB-86DB-733D4437DA1B}" type="slidenum">
              <a:rPr lang="en-US" altLang="en-US" sz="1200">
                <a:solidFill>
                  <a:srgbClr val="898989"/>
                </a:solidFill>
                <a:latin typeface="Times New Roman" pitchFamily="18" charset="0"/>
                <a:cs typeface="Times New Roman" pitchFamily="18" charset="0"/>
              </a:rPr>
              <a:pPr algn="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8</a:t>
            </a:fld>
            <a:endParaRPr lang="en-US" altLang="en-US" sz="1200">
              <a:solidFill>
                <a:srgbClr val="898989"/>
              </a:solidFill>
              <a:latin typeface="Times New Roman" pitchFamily="18" charset="0"/>
              <a:cs typeface="Times New Roman" pitchFamily="18" charset="0"/>
            </a:endParaRPr>
          </a:p>
        </p:txBody>
      </p:sp>
      <p:pic>
        <p:nvPicPr>
          <p:cNvPr id="33797" name="Picture 4"/>
          <p:cNvPicPr>
            <a:picLocks noChangeAspect="1" noChangeArrowheads="1"/>
          </p:cNvPicPr>
          <p:nvPr/>
        </p:nvPicPr>
        <p:blipFill>
          <a:blip r:embed="rId3" cstate="print"/>
          <a:srcRect/>
          <a:stretch>
            <a:fillRect/>
          </a:stretch>
        </p:blipFill>
        <p:spPr bwMode="auto">
          <a:xfrm>
            <a:off x="1116013" y="2887663"/>
            <a:ext cx="7127875" cy="3757612"/>
          </a:xfrm>
          <a:prstGeom prst="rect">
            <a:avLst/>
          </a:prstGeom>
          <a:noFill/>
          <a:ln w="9525">
            <a:noFill/>
            <a:round/>
            <a:headEnd/>
            <a:tailEnd/>
          </a:ln>
        </p:spPr>
      </p:pic>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Text Box 1"/>
          <p:cNvSpPr txBox="1">
            <a:spLocks noChangeArrowheads="1"/>
          </p:cNvSpPr>
          <p:nvPr/>
        </p:nvSpPr>
        <p:spPr bwMode="auto">
          <a:xfrm>
            <a:off x="360363" y="331788"/>
            <a:ext cx="8229600" cy="612775"/>
          </a:xfrm>
          <a:prstGeom prst="rect">
            <a:avLst/>
          </a:prstGeom>
          <a:noFill/>
          <a:ln w="9525">
            <a:noFill/>
            <a:round/>
            <a:headEnd/>
            <a:tailEnd/>
          </a:ln>
        </p:spPr>
        <p:txBody>
          <a:bodyPr anchor="ctr"/>
          <a:lstStyle/>
          <a:p>
            <a:pPr algn="ctr" eaLnBrk="1" hangingPunct="1">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altLang="en-US" sz="2800" b="1">
                <a:solidFill>
                  <a:srgbClr val="000000"/>
                </a:solidFill>
                <a:latin typeface="Times New Roman" pitchFamily="18" charset="0"/>
                <a:cs typeface="Times New Roman" pitchFamily="18" charset="0"/>
              </a:rPr>
              <a:t>ΙΣΧΥΟΝΤΑ Δ.Λ.Π/</a:t>
            </a:r>
            <a:r>
              <a:rPr lang="en-US" altLang="en-US" sz="2800" b="1">
                <a:solidFill>
                  <a:srgbClr val="000000"/>
                </a:solidFill>
                <a:latin typeface="Times New Roman" pitchFamily="18" charset="0"/>
                <a:cs typeface="Times New Roman" pitchFamily="18" charset="0"/>
              </a:rPr>
              <a:t>IAS</a:t>
            </a:r>
          </a:p>
        </p:txBody>
      </p:sp>
      <p:graphicFrame>
        <p:nvGraphicFramePr>
          <p:cNvPr id="13314" name="Group 2"/>
          <p:cNvGraphicFramePr>
            <a:graphicFrameLocks noGrp="1"/>
          </p:cNvGraphicFramePr>
          <p:nvPr/>
        </p:nvGraphicFramePr>
        <p:xfrm>
          <a:off x="144463" y="1266825"/>
          <a:ext cx="8850312" cy="4854580"/>
        </p:xfrm>
        <a:graphic>
          <a:graphicData uri="http://schemas.openxmlformats.org/drawingml/2006/table">
            <a:tbl>
              <a:tblPr/>
              <a:tblGrid>
                <a:gridCol w="4318000">
                  <a:extLst>
                    <a:ext uri="{9D8B030D-6E8A-4147-A177-3AD203B41FA5}"/>
                  </a:extLst>
                </a:gridCol>
                <a:gridCol w="4532312">
                  <a:extLst>
                    <a:ext uri="{9D8B030D-6E8A-4147-A177-3AD203B41FA5}"/>
                  </a:extLst>
                </a:gridCol>
              </a:tblGrid>
              <a:tr h="439738">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1: Παρουσίαση Οικονομικών Καταστάσεων</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26: Λογιστική και Πληροφόρηση Προγραμμάτων Παροχών Αποχώρησης από την Υπηρεσία</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439738">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2: Αποθέματα</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27: Ενοποιημένες και Ατομικές Οικονομικές Καταστάσεις</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439738">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7: Κατάσταση Ταμειακών Ροών</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28: Επενδύσεις σε Συγγενείς Επιχειρήσεις</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439738">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8: Λογιστικές Πολιτικές, Αλλαγές στις Λογιστικές Εκτιμήσεις και Λάθη</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29: Παρουσίαση Οικονομικών Στοιχείων σε Υπερπληθωριστικές Οικονομίες</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439738">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10: Γεγονότα μετά την ημερομηνία του Ισολογισμού</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32: Χρηματοοικονομικά Μέσα: Αναγνώριση και Αποτίμηση</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22250">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12: Φόροι Εισοδήματος</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33: Κέρδη ανά Μετοχή</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439738">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dirty="0" smtClean="0">
                          <a:ln>
                            <a:noFill/>
                          </a:ln>
                          <a:solidFill>
                            <a:srgbClr val="000000"/>
                          </a:solidFill>
                          <a:effectLst/>
                          <a:latin typeface="Times New Roman" pitchFamily="16" charset="0"/>
                          <a:cs typeface="Times New Roman" pitchFamily="16" charset="0"/>
                        </a:rPr>
                        <a:t>ΔΛΠ 16: Ενσώματα Πάγια</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34: Ενδιάμεσες Οικονομικές Καταστάσεις</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434975">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19: Παροχές σε Εργαζόμενους</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36: Μείωση της Αξίας Στοιχείων του Ενεργητικού</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439738">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20: Λογιστική των Επιχορηγήσεων και Γνωστοποίηση της Κρατικής Υποστήριξης</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dirty="0" smtClean="0">
                          <a:ln>
                            <a:noFill/>
                          </a:ln>
                          <a:solidFill>
                            <a:srgbClr val="000000"/>
                          </a:solidFill>
                          <a:effectLst/>
                          <a:latin typeface="Times New Roman" pitchFamily="16" charset="0"/>
                          <a:cs typeface="Times New Roman" pitchFamily="16" charset="0"/>
                        </a:rPr>
                        <a:t>ΔΛΠ 37: Προβλέψεις, Ενδεχόμενες Υποχρεώσεις και Ενδιάμεσες Απαιτήσεις</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439738">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21: Οι Επιδράσεις των Μεταβολών στις Τιμές Συναλλάγματος</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38: Άυλα Στοιχεία του Ενεργητικού</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439738">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23: Κόστος Δανεισμού</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49263" rtl="0" eaLnBrk="1" fontAlgn="base" latinLnBrk="0" hangingPunct="1">
                        <a:lnSpc>
                          <a:spcPct val="93000"/>
                        </a:lnSpc>
                        <a:spcBef>
                          <a:spcPct val="0"/>
                        </a:spcBef>
                        <a:spcAft>
                          <a:spcPct val="0"/>
                        </a:spcAft>
                        <a:buClrTx/>
                        <a:buSzPct val="100000"/>
                        <a:buFontTx/>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40: Επενδύσεις σε Ακίνητα</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r h="239713">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smtClean="0">
                          <a:ln>
                            <a:noFill/>
                          </a:ln>
                          <a:solidFill>
                            <a:srgbClr val="000000"/>
                          </a:solidFill>
                          <a:effectLst/>
                          <a:latin typeface="Times New Roman" pitchFamily="16" charset="0"/>
                          <a:cs typeface="Times New Roman" pitchFamily="16" charset="0"/>
                        </a:rPr>
                        <a:t>ΔΛΠ 24: Γνωστοποιήσεις Συνδεδεμένων Μερών</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49263" rtl="0" eaLnBrk="1" fontAlgn="base" latinLnBrk="0" hangingPunct="1">
                        <a:lnSpc>
                          <a:spcPct val="93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el-GR" sz="1400" b="0" i="0" u="none" strike="noStrike" cap="none" normalizeH="0" baseline="0" dirty="0" smtClean="0">
                          <a:ln>
                            <a:noFill/>
                          </a:ln>
                          <a:solidFill>
                            <a:srgbClr val="000000"/>
                          </a:solidFill>
                          <a:effectLst/>
                          <a:latin typeface="Times New Roman" pitchFamily="16" charset="0"/>
                          <a:cs typeface="Times New Roman" pitchFamily="16" charset="0"/>
                        </a:rPr>
                        <a:t>ΔΛΠ 41: Γεωργία</a:t>
                      </a:r>
                    </a:p>
                  </a:txBody>
                  <a:tcPr marL="5400" marR="5400" marT="17846" marB="0" anchor="ctr" horzOverflow="overflow">
                    <a:lnL w="5760" cap="flat" cmpd="sng" algn="ctr">
                      <a:solidFill>
                        <a:srgbClr val="FFFFFF"/>
                      </a:solidFill>
                      <a:prstDash val="solid"/>
                      <a:round/>
                      <a:headEnd type="none" w="med" len="med"/>
                      <a:tailEnd type="none" w="med" len="med"/>
                    </a:lnL>
                    <a:lnR w="5760" cap="flat" cmpd="sng" algn="ctr">
                      <a:solidFill>
                        <a:srgbClr val="FFFFFF"/>
                      </a:solidFill>
                      <a:prstDash val="solid"/>
                      <a:round/>
                      <a:headEnd type="none" w="med" len="med"/>
                      <a:tailEnd type="none" w="med" len="med"/>
                    </a:lnR>
                    <a:lnT w="5760" cap="flat" cmpd="sng" algn="ctr">
                      <a:solidFill>
                        <a:srgbClr val="FFFFFF"/>
                      </a:solidFill>
                      <a:prstDash val="solid"/>
                      <a:round/>
                      <a:headEnd type="none" w="med" len="med"/>
                      <a:tailEnd type="none" w="med" len="med"/>
                    </a:lnT>
                    <a:lnB w="576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extLst>
              </a:tr>
            </a:tbl>
          </a:graphicData>
        </a:graphic>
      </p:graphicFrame>
      <p:sp>
        <p:nvSpPr>
          <p:cNvPr id="35884" name="Slide Number Placeholder 2"/>
          <p:cNvSpPr>
            <a:spLocks noGrp="1"/>
          </p:cNvSpPr>
          <p:nvPr>
            <p:ph type="sldNum" sz="quarter" idx="11"/>
          </p:nvPr>
        </p:nvSpPr>
        <p:spPr>
          <a:noFill/>
          <a:ln/>
        </p:spPr>
        <p:txBody>
          <a:bodyPr/>
          <a:lstStyle/>
          <a:p>
            <a:fld id="{C03412B1-4C69-4594-A4DD-99D1C63F28C5}" type="slidenum">
              <a:rPr lang="el-GR" altLang="en-US"/>
              <a:pPr/>
              <a:t>9</a:t>
            </a:fld>
            <a:endParaRPr lang="el-GR" altLang="en-US"/>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alibri"/>
        <a:ea typeface="Microsoft YaHei"/>
        <a:cs typeface=""/>
      </a:majorFont>
      <a:minorFont>
        <a:latin typeface="Calibri"/>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alibri"/>
        <a:ea typeface="Microsoft YaHei"/>
        <a:cs typeface=""/>
      </a:majorFont>
      <a:minorFont>
        <a:latin typeface="Calibri"/>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alibri"/>
        <a:ea typeface="Microsoft YaHei"/>
        <a:cs typeface=""/>
      </a:majorFont>
      <a:minorFont>
        <a:latin typeface="Calibri"/>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4639</TotalTime>
  <Words>3613</Words>
  <Application>Microsoft Office PowerPoint</Application>
  <PresentationFormat>Προβολή στην οθόνη (4:3)</PresentationFormat>
  <Paragraphs>533</Paragraphs>
  <Slides>43</Slides>
  <Notes>43</Notes>
  <HiddenSlides>0</HiddenSlides>
  <MMClips>0</MMClips>
  <ScaleCrop>false</ScaleCrop>
  <HeadingPairs>
    <vt:vector size="6" baseType="variant">
      <vt:variant>
        <vt:lpstr>Θέμα</vt:lpstr>
      </vt:variant>
      <vt:variant>
        <vt:i4>3</vt:i4>
      </vt:variant>
      <vt:variant>
        <vt:lpstr>Ενσωματωμένοι διακομιστές OLE</vt:lpstr>
      </vt:variant>
      <vt:variant>
        <vt:i4>0</vt:i4>
      </vt:variant>
      <vt:variant>
        <vt:lpstr>Τίτλοι διαφανειών</vt:lpstr>
      </vt:variant>
      <vt:variant>
        <vt:i4>43</vt:i4>
      </vt:variant>
    </vt:vector>
  </HeadingPairs>
  <TitlesOfParts>
    <vt:vector size="46" baseType="lpstr">
      <vt:lpstr>Office Theme</vt:lpstr>
      <vt:lpstr>1_Office Theme</vt:lpstr>
      <vt:lpstr>2_Office Theme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Conceptual Framework for Financial Reporting (2018)  Εννοιολογικό Πλαίσιο Χρηματοοικονομικής Παρουσίασης</vt:lpstr>
      <vt:lpstr>Ιστορική Εξέλιξη του Εννοιολογικού Πλαισίου</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Διαφάνεια 37</vt:lpstr>
      <vt:lpstr>Διαφάνεια 38</vt:lpstr>
      <vt:lpstr>Διαφάνεια 39</vt:lpstr>
      <vt:lpstr>Διαφάνεια 40</vt:lpstr>
      <vt:lpstr>Διαφάνεια 41</vt:lpstr>
      <vt:lpstr>Διαφάνεια 42</vt:lpstr>
      <vt:lpstr>Διαφάνεια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Διεθνή Λογιστικά Πρότυπα</dc:title>
  <dc:creator>Windows User</dc:creator>
  <cp:lastModifiedBy>User</cp:lastModifiedBy>
  <cp:revision>254</cp:revision>
  <cp:lastPrinted>1601-01-01T00:00:00Z</cp:lastPrinted>
  <dcterms:created xsi:type="dcterms:W3CDTF">2013-03-04T13:18:56Z</dcterms:created>
  <dcterms:modified xsi:type="dcterms:W3CDTF">2025-05-03T17:38:52Z</dcterms:modified>
</cp:coreProperties>
</file>