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82" r:id="rId2"/>
  </p:sldMasterIdLst>
  <p:notesMasterIdLst>
    <p:notesMasterId r:id="rId43"/>
  </p:notesMasterIdLst>
  <p:handoutMasterIdLst>
    <p:handoutMasterId r:id="rId44"/>
  </p:handoutMasterIdLst>
  <p:sldIdLst>
    <p:sldId id="409" r:id="rId3"/>
    <p:sldId id="288" r:id="rId4"/>
    <p:sldId id="449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34" r:id="rId13"/>
    <p:sldId id="435" r:id="rId14"/>
    <p:sldId id="436" r:id="rId15"/>
    <p:sldId id="437" r:id="rId16"/>
    <p:sldId id="450" r:id="rId17"/>
    <p:sldId id="438" r:id="rId18"/>
    <p:sldId id="439" r:id="rId19"/>
    <p:sldId id="440" r:id="rId20"/>
    <p:sldId id="424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441" r:id="rId31"/>
    <p:sldId id="442" r:id="rId32"/>
    <p:sldId id="443" r:id="rId33"/>
    <p:sldId id="448" r:id="rId34"/>
    <p:sldId id="444" r:id="rId35"/>
    <p:sldId id="445" r:id="rId36"/>
    <p:sldId id="387" r:id="rId37"/>
    <p:sldId id="375" r:id="rId38"/>
    <p:sldId id="376" r:id="rId39"/>
    <p:sldId id="388" r:id="rId40"/>
    <p:sldId id="389" r:id="rId41"/>
    <p:sldId id="377" r:id="rId42"/>
  </p:sldIdLst>
  <p:sldSz cx="9144000" cy="6858000" type="screen4x3"/>
  <p:notesSz cx="6858000" cy="9144000"/>
  <p:custDataLst>
    <p:tags r:id="rId45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Φωτεινό στυλ 3 - Έμφαση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9309" autoAdjust="0"/>
  </p:normalViewPr>
  <p:slideViewPr>
    <p:cSldViewPr>
      <p:cViewPr varScale="1">
        <p:scale>
          <a:sx n="47" d="100"/>
          <a:sy n="47" d="100"/>
        </p:scale>
        <p:origin x="4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2ADDD104-A675-E218-B94A-C5693CF448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D762E89A-F969-4F09-EF6E-477C9C4A11C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279F118-04AF-46A6-939A-45402B1BC51C}" type="datetime1">
              <a:rPr lang="el-GR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DFF14549-4634-A3E0-0543-CD5F185D73A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A786F236-F95C-4905-6B52-E32CD32666F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C7B32A-7632-44A8-A454-E49079DA203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4F944AF0-CB33-1908-D07A-E7C1911D934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E615625-CCAF-11DF-4CC3-EC2F6B2C8D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513C6C-0A70-4E37-8387-E0D7898B601A}" type="datetime1">
              <a:rPr lang="el-GR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4" name="Θέση εικόνας διαφάνειας 3">
            <a:extLst>
              <a:ext uri="{FF2B5EF4-FFF2-40B4-BE49-F238E27FC236}">
                <a16:creationId xmlns:a16="http://schemas.microsoft.com/office/drawing/2014/main" id="{660FAC13-C357-B1B6-E9CF-7BB12F6B25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>
            <a:extLst>
              <a:ext uri="{FF2B5EF4-FFF2-40B4-BE49-F238E27FC236}">
                <a16:creationId xmlns:a16="http://schemas.microsoft.com/office/drawing/2014/main" id="{F621133E-F6FA-41CD-8D0B-D6373CFE4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D1E3F49-64B2-27D2-F77D-F915DA9F625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2594722-A225-8777-EECE-020252D40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AE1B5F-FD1F-4F9A-A6CB-CE464B506863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Θέση εικόνας διαφάνειας 1">
            <a:extLst>
              <a:ext uri="{FF2B5EF4-FFF2-40B4-BE49-F238E27FC236}">
                <a16:creationId xmlns:a16="http://schemas.microsoft.com/office/drawing/2014/main" id="{8D419080-5467-7E6D-082B-5C7EF65062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Θέση σημειώσεων 2">
            <a:extLst>
              <a:ext uri="{FF2B5EF4-FFF2-40B4-BE49-F238E27FC236}">
                <a16:creationId xmlns:a16="http://schemas.microsoft.com/office/drawing/2014/main" id="{8E17A778-C01A-20EB-8FC4-CEB815BAB1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l-GR" altLang="el-GR">
              <a:solidFill>
                <a:srgbClr val="FF0000"/>
              </a:solidFill>
            </a:endParaRPr>
          </a:p>
        </p:txBody>
      </p:sp>
      <p:sp>
        <p:nvSpPr>
          <p:cNvPr id="7172" name="Θέση αριθμού διαφάνειας 3">
            <a:extLst>
              <a:ext uri="{FF2B5EF4-FFF2-40B4-BE49-F238E27FC236}">
                <a16:creationId xmlns:a16="http://schemas.microsoft.com/office/drawing/2014/main" id="{ADF9D6C6-620A-24F7-7CEB-750C3665EC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177B28-FFBD-447B-A69C-5B1D3B8A566F}" type="slidenum">
              <a:rPr lang="el-GR" altLang="el-GR" smtClean="0"/>
              <a:pPr>
                <a:spcBef>
                  <a:spcPct val="0"/>
                </a:spcBef>
              </a:pPr>
              <a:t>1</a:t>
            </a:fld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8F1006F-912A-6649-C956-F667480931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5DAB75-40F1-48F0-9A3C-20459FEF0197}" type="slidenum">
              <a:rPr lang="el-GR" altLang="el-GR" sz="1200">
                <a:latin typeface="Calibri" panose="020F0502020204030204" pitchFamily="34" charset="0"/>
              </a:rPr>
              <a:pPr eaLnBrk="1" hangingPunct="1"/>
              <a:t>2</a:t>
            </a:fld>
            <a:endParaRPr lang="el-GR" altLang="el-GR" sz="1200">
              <a:latin typeface="Calibri" panose="020F050202020403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D97989D3-13B7-C6D8-4776-FAC55DA8DA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1D478F33-E413-05A8-DC69-6353B5E35B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l-GR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294462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4C6A2F-B340-0548-2A72-3707A32FC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DC01350-FF78-ED2A-511D-D82785F19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EC19C02-1673-42C8-9474-D27D364E9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7DE07AE-FE6C-FBF2-6DD5-5D18665E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02D06F-F4CD-4442-B83B-1726A1EEB1BF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4832502-147A-A6A6-64B2-701C97F6F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4E40BAB-024F-CB29-2C87-8D132111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01033-294E-43F9-AEAF-6EC2621F534C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8945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324F53-BF8D-43CC-CEA1-C9C398E1D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8E2E539-71BF-49EE-23D0-CDBC57F01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7DB821-52EE-1201-B1C6-0020104A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0FA14-FE03-4090-84A8-A3D74C12F386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8BB298-C7F9-4716-050C-6DA64A0C0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DF2A86-A429-ED20-C339-E2F4C940B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B98A7-2935-447F-84AC-5F8AD3F787E1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15750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9DBC37D-A087-D252-49A5-C1527D04F5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C3F0C32-42DB-309B-A453-3A9E8F154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9AA1A9-53F0-469E-A6EE-2BFDE903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378945-26CC-44AB-9D35-E3052195A3AC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B6DB0CA-01CE-2A21-856F-59A7C559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B5F5E1-6B62-199F-E7EF-A4F6D6B0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9285-AD3D-4CBC-B323-32C5EFB7F718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921838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D2CD88B-84F8-9E67-D95D-536CF4BE65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79F7C-1B0F-48F4-82D5-2C2397B3F885}" type="datetime1">
              <a:rPr lang="el-GR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88B04FB-48F5-DBB9-E497-02AF6C6F00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C94B36-E9CD-06DC-71EC-3A10A2A069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8EE02-C5CA-46FA-B20D-935F9DD0C16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0949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DF01E14-EF6F-3548-3F16-FDEF91604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864ABDC-B233-4F4A-7207-2818DBEBD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F23113-9BFD-1429-8E6D-73C62EE4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B1E999-1BC2-43D8-B8F3-486AEF2618C2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5F99157-24F3-12DE-C636-75F0C582D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C416DCA-32DC-438F-0AB7-FEA9E263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63671-BCF5-415A-928B-E89565C41C8A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765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DB22C1-A8A7-2293-2982-D7F74D0BB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E63E51-F7A0-0036-B366-EFD87A14A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B8D5401-6564-E06A-4CF2-6FCA24FA1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BFDD0-556B-4F0E-B748-75872B7B68AC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5333F81-0C73-A0BB-C322-D7F4EE3DE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B06DDEC-4216-2A60-5984-AF7FA7F8F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7B4B2-6351-4D24-81E5-CC1D28BA378E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6679508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FC4AB5-5F96-708E-38AF-1849F3B0C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6534F2B-72B6-E9C9-1718-4CC78ECE0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81CA574-FB9B-3A18-171D-8D6D0308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04A5BD-A023-478D-A48E-91BB1C5833CC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677906-2331-8CAA-BCB7-4BFBC3DB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E01832-0271-CC49-1EFA-BFA77DE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15B1-BB3A-4B1B-B100-1B5613DAFA3A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7723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8FA637-F09B-1711-3BCC-FE90BC8D7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A56786-1438-CE78-50FB-C7317B5F0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FB9C217-F9DB-D15D-10AB-D4AA9D015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33493CD-DCCF-3288-E029-49C386BB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396D31-8E88-48D3-A7D6-5FFB6FCF3445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1148FF6-A05F-B4C3-5C9E-222D5D4F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A2FB2B8-F224-51CC-2E12-C75C342A9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281B-6A1B-4AFE-BDA2-86D79D165B0D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2643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6CB57B-7172-7FB0-B2F5-AA3008B27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8FB34C2-7515-C3FC-9F2B-92D03441F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75E8821-65A8-8C8E-5373-221E292B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2CCB04E-A339-B84A-2432-9CF8B42850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6E61F3F-E1FE-085D-FF90-CF3451042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3B01A63-1B19-BD04-AE5D-A0877038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7437B3-2589-4B4A-AEE4-56B22D0908EA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BFCAB10-25D4-0FE2-2284-EB3C39B69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1ECD5EF-B843-5BAB-B290-00D761AD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EB27-15B6-4726-B6A0-CFAC7887C2FD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7854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487F04-BCE0-DF89-AB08-788F7EA30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ACEB633-0F9C-8ACC-DC3A-E1972AA2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39554-ED1B-40CA-A9A5-B8AA278BE627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8AC3091-750E-EF1C-AF30-69CB3227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F092372-98FF-45E9-7AD2-58F98033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493A-9A87-4A3E-8A87-E5566FA749DC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3506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955BA89-E684-799A-7D7A-7B5429DBA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BFDD0-556B-4F0E-B748-75872B7B68AC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A00E633-0B70-543A-CF74-AA3576D3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04053D6-6745-F5F4-0A62-E7025158F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7B4B2-6351-4D24-81E5-CC1D28BA378E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82347140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ABB207-1F37-414A-4F11-1B19FD40E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24BBA0-0B99-2E76-6FD4-CDAFEF09E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7AC1CE8-B31B-3CBB-6951-DFBA2FC59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9F71BEB-114B-65D6-1B51-10487E3FA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C5E444-60A0-4117-AFE4-C05B9FAEEFC1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F6FB54C-1F77-F536-A3B9-C9BC48918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B9DDABE-AC39-3D5A-FFCE-57F2736AB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2FECA-C193-477D-8697-4DA0DAF53587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1870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Θέση τίτλου 1">
            <a:extLst>
              <a:ext uri="{FF2B5EF4-FFF2-40B4-BE49-F238E27FC236}">
                <a16:creationId xmlns:a16="http://schemas.microsoft.com/office/drawing/2014/main" id="{63304E9E-67CF-6A71-E25D-B059E8FD767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2051" name="Θέση κειμένου 2">
            <a:extLst>
              <a:ext uri="{FF2B5EF4-FFF2-40B4-BE49-F238E27FC236}">
                <a16:creationId xmlns:a16="http://schemas.microsoft.com/office/drawing/2014/main" id="{4F31931A-E417-24BB-1C52-1C0F2E7C0D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B6A7E74-E19D-C419-2C69-7309A564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3FC10A1-706F-65E4-D7FC-919242016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7266FE-C7A3-8E64-4774-D9CD6016F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ABBFDD0-556B-4F0E-B748-75872B7B68AC}" type="datetime1">
              <a:rPr lang="el-GR" smtClean="0"/>
              <a:pPr>
                <a:defRPr/>
              </a:pPr>
              <a:t>3/11/2024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4269FC-01B0-59BD-BFB5-4088C5A3F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78ADD9-1E25-A0AE-848B-C75E31CB3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7B4B2-6351-4D24-81E5-CC1D28BA378E}" type="slidenum">
              <a:rPr lang="el-GR" altLang="el-GR" smtClean="0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099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3 - Θέση αριθμού διαφάνειας">
            <a:extLst>
              <a:ext uri="{FF2B5EF4-FFF2-40B4-BE49-F238E27FC236}">
                <a16:creationId xmlns:a16="http://schemas.microsoft.com/office/drawing/2014/main" id="{93BA4D46-0490-671F-B240-16AE32A7C1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7CDD55-B947-4E58-9D2A-0F5A478AC675}" type="slidenum">
              <a:rPr lang="el-GR" altLang="el-GR" sz="1200" smtClean="0">
                <a:latin typeface="Verdana" panose="020B0604030504040204" pitchFamily="34" charset="0"/>
              </a:rPr>
              <a:pPr/>
              <a:t>1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6147" name="Τίτλος 1">
            <a:extLst>
              <a:ext uri="{FF2B5EF4-FFF2-40B4-BE49-F238E27FC236}">
                <a16:creationId xmlns:a16="http://schemas.microsoft.com/office/drawing/2014/main" id="{3EA43514-F409-DEAC-B444-4C11B7E7E5F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576" y="3635375"/>
            <a:ext cx="7759773" cy="1296988"/>
          </a:xfrm>
        </p:spPr>
        <p:txBody>
          <a:bodyPr/>
          <a:lstStyle/>
          <a:p>
            <a:pPr marL="447675" indent="-447675" eaLnBrk="1" hangingPunct="1"/>
            <a:r>
              <a:rPr lang="en-US" altLang="el-GR" sz="4000" b="1" dirty="0"/>
              <a:t>3</a:t>
            </a:r>
            <a:r>
              <a:rPr lang="el-GR" altLang="el-GR" sz="4000" b="1" dirty="0"/>
              <a:t>. Εισαγωγή στον προγραμματισμό με το </a:t>
            </a:r>
            <a:r>
              <a:rPr lang="en-US" altLang="el-GR" sz="4000" b="1" dirty="0"/>
              <a:t>MATLAB</a:t>
            </a:r>
            <a:endParaRPr lang="el-GR" altLang="el-GR" sz="4000" b="1" dirty="0"/>
          </a:p>
        </p:txBody>
      </p:sp>
      <p:sp>
        <p:nvSpPr>
          <p:cNvPr id="6148" name="Υπότιτλος 2">
            <a:extLst>
              <a:ext uri="{FF2B5EF4-FFF2-40B4-BE49-F238E27FC236}">
                <a16:creationId xmlns:a16="http://schemas.microsoft.com/office/drawing/2014/main" id="{2A9BE3B9-7C5E-012F-E602-F9E3582833A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979488" y="1957388"/>
            <a:ext cx="6861175" cy="196532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l-GR" altLang="el-GR" sz="2800" dirty="0"/>
              <a:t>1101 ΠΛΗΡΟΦΟΡΙΚΗ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n-US" altLang="el-GR" sz="2800" dirty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Δρ. Χρήστος </a:t>
            </a:r>
            <a:r>
              <a:rPr lang="el-GR" altLang="el-GR" sz="2000" dirty="0" err="1"/>
              <a:t>Όροβας</a:t>
            </a:r>
            <a:endParaRPr lang="en-US" altLang="el-GR" sz="2000" dirty="0"/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l-GR" altLang="el-GR" sz="2000" dirty="0"/>
              <a:t>ΕΔΙΠ Μαργαρίτης Δημήτριος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l-GR" altLang="el-GR" sz="2000" dirty="0"/>
          </a:p>
        </p:txBody>
      </p:sp>
      <p:pic>
        <p:nvPicPr>
          <p:cNvPr id="6149" name="Picture 5">
            <a:extLst>
              <a:ext uri="{FF2B5EF4-FFF2-40B4-BE49-F238E27FC236}">
                <a16:creationId xmlns:a16="http://schemas.microsoft.com/office/drawing/2014/main" id="{C180E0BF-CFA7-E575-098B-8652CC1270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278" y="174624"/>
            <a:ext cx="1223585" cy="123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Υπότιτλος 2">
            <a:extLst>
              <a:ext uri="{FF2B5EF4-FFF2-40B4-BE49-F238E27FC236}">
                <a16:creationId xmlns:a16="http://schemas.microsoft.com/office/drawing/2014/main" id="{CE9F40B5-F930-D1A3-587C-F53A8343E6B3}"/>
              </a:ext>
            </a:extLst>
          </p:cNvPr>
          <p:cNvSpPr txBox="1">
            <a:spLocks/>
          </p:cNvSpPr>
          <p:nvPr/>
        </p:nvSpPr>
        <p:spPr bwMode="auto">
          <a:xfrm>
            <a:off x="179388" y="6021388"/>
            <a:ext cx="3530600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l-GR" altLang="el-GR" sz="1200" kern="0" dirty="0"/>
              <a:t>Αρχική έκδοση: </a:t>
            </a:r>
            <a:r>
              <a:rPr lang="el-GR" altLang="el-GR" sz="1200" kern="0" dirty="0" err="1"/>
              <a:t>Τσαγκαλίδου</a:t>
            </a:r>
            <a:r>
              <a:rPr lang="el-GR" altLang="el-GR" sz="1200" kern="0" dirty="0"/>
              <a:t> Ροδή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l-GR" altLang="el-GR" sz="2000" kern="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l-GR" altLang="el-GR" sz="2000" kern="0" dirty="0"/>
          </a:p>
        </p:txBody>
      </p:sp>
      <p:sp>
        <p:nvSpPr>
          <p:cNvPr id="6151" name="Footer Placeholder 137">
            <a:extLst>
              <a:ext uri="{FF2B5EF4-FFF2-40B4-BE49-F238E27FC236}">
                <a16:creationId xmlns:a16="http://schemas.microsoft.com/office/drawing/2014/main" id="{12E5EE93-6679-AE46-F8FB-FFE398D7A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1908175" y="395288"/>
            <a:ext cx="5688013" cy="512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l-GR" altLang="el-GR" sz="1800">
                <a:solidFill>
                  <a:srgbClr val="000000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Τμήμα Μηχανικών Σχεδίασης Προϊόντων και Συστημάτων</a:t>
            </a:r>
            <a:endParaRPr lang="en-US" altLang="el-GR" sz="1800">
              <a:solidFill>
                <a:srgbClr val="000000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pic>
        <p:nvPicPr>
          <p:cNvPr id="6152" name="Εικόνα 3">
            <a:extLst>
              <a:ext uri="{FF2B5EF4-FFF2-40B4-BE49-F238E27FC236}">
                <a16:creationId xmlns:a16="http://schemas.microsoft.com/office/drawing/2014/main" id="{A5C5303C-14C8-A327-36A3-1E8B80F76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171450"/>
            <a:ext cx="1354138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67C01A2D-24F4-E37F-9E97-33A44A4B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E3F11F-D4C2-4747-9F2E-D7AD79A6A10B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10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3315" name="Τίτλος 4">
            <a:extLst>
              <a:ext uri="{FF2B5EF4-FFF2-40B4-BE49-F238E27FC236}">
                <a16:creationId xmlns:a16="http://schemas.microsoft.com/office/drawing/2014/main" id="{A97D53EA-1DFE-E07A-3662-004C296AA09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9512" y="304800"/>
            <a:ext cx="8001000" cy="42703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Λογικό Διάγραμμα</a:t>
            </a:r>
          </a:p>
        </p:txBody>
      </p:sp>
      <p:sp>
        <p:nvSpPr>
          <p:cNvPr id="13316" name="Θέση περιεχομένου 5">
            <a:extLst>
              <a:ext uri="{FF2B5EF4-FFF2-40B4-BE49-F238E27FC236}">
                <a16:creationId xmlns:a16="http://schemas.microsoft.com/office/drawing/2014/main" id="{99D0E633-A713-6CD6-C5A7-581D9AA5A39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47812" y="1166018"/>
            <a:ext cx="7632700" cy="4525963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600" b="1" dirty="0"/>
              <a:t>Λογικό Διάγραμμα  </a:t>
            </a:r>
            <a:r>
              <a:rPr lang="el-GR" altLang="el-GR" sz="2600" dirty="0"/>
              <a:t>είναι ο τρόπος αναπαράστασης του αλγορίθμου που χρησιμοποιεί απλά σχήματα που υποστηρίζονται με απλές λέξεις για την αναπαράσταση συγκεκριμένων λειτουργιών.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Τα σχήματα είναι ενωμένα με γραμμές και με βέλη κατεύθυνσης.</a:t>
            </a:r>
          </a:p>
        </p:txBody>
      </p:sp>
      <p:sp>
        <p:nvSpPr>
          <p:cNvPr id="13317" name="Θέση αριθμού διαφάνειας 3">
            <a:extLst>
              <a:ext uri="{FF2B5EF4-FFF2-40B4-BE49-F238E27FC236}">
                <a16:creationId xmlns:a16="http://schemas.microsoft.com/office/drawing/2014/main" id="{10F85DAD-44F9-B9A8-4CFC-83E3477E32F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αριθμού διαφάνειας">
            <a:extLst>
              <a:ext uri="{FF2B5EF4-FFF2-40B4-BE49-F238E27FC236}">
                <a16:creationId xmlns:a16="http://schemas.microsoft.com/office/drawing/2014/main" id="{7C8E1761-C5BB-C669-D733-3BDD0931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878B8E-3E37-4030-8273-C5430084A65E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11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4339" name="Τίτλος 4">
            <a:extLst>
              <a:ext uri="{FF2B5EF4-FFF2-40B4-BE49-F238E27FC236}">
                <a16:creationId xmlns:a16="http://schemas.microsoft.com/office/drawing/2014/main" id="{852545F5-7F27-9AC5-2204-695AFF8F7F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3528" y="308273"/>
            <a:ext cx="8001000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Σύμβολα Λογικού διαγράμματος</a:t>
            </a:r>
          </a:p>
        </p:txBody>
      </p:sp>
      <p:sp>
        <p:nvSpPr>
          <p:cNvPr id="14340" name="Θέση περιεχομένου 5">
            <a:extLst>
              <a:ext uri="{FF2B5EF4-FFF2-40B4-BE49-F238E27FC236}">
                <a16:creationId xmlns:a16="http://schemas.microsoft.com/office/drawing/2014/main" id="{34246B2D-26C1-46BF-A19B-C5BCC264A3B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52613" y="1752600"/>
            <a:ext cx="7291387" cy="42672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b="1"/>
              <a:t>		  </a:t>
            </a:r>
            <a:r>
              <a:rPr lang="el-GR" altLang="el-GR" sz="2600" b="1"/>
              <a:t>Αρχή/</a:t>
            </a:r>
            <a:r>
              <a:rPr lang="en-US" altLang="el-GR" sz="2600" b="1"/>
              <a:t> </a:t>
            </a:r>
            <a:r>
              <a:rPr lang="el-GR" altLang="el-GR" sz="2600" b="1"/>
              <a:t>ή τέλος</a:t>
            </a:r>
            <a:r>
              <a:rPr lang="en-US" altLang="el-GR" sz="2600" b="1"/>
              <a:t>                   </a:t>
            </a:r>
            <a:r>
              <a:rPr lang="el-GR" altLang="el-GR" sz="2600" b="1"/>
              <a:t>      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600" b="1"/>
              <a:t>		   Προγράμματος          </a:t>
            </a:r>
            <a:r>
              <a:rPr lang="el-GR" altLang="el-GR" b="1"/>
              <a:t>	  	</a:t>
            </a:r>
            <a:endParaRPr lang="el-GR" altLang="el-GR"/>
          </a:p>
        </p:txBody>
      </p:sp>
      <p:sp>
        <p:nvSpPr>
          <p:cNvPr id="14341" name="Θέση αριθμού διαφάνειας 3">
            <a:extLst>
              <a:ext uri="{FF2B5EF4-FFF2-40B4-BE49-F238E27FC236}">
                <a16:creationId xmlns:a16="http://schemas.microsoft.com/office/drawing/2014/main" id="{F57C9B12-BA15-6542-8D82-AD16796B650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  <p:sp>
        <p:nvSpPr>
          <p:cNvPr id="2" name="Έλλειψη 1">
            <a:extLst>
              <a:ext uri="{FF2B5EF4-FFF2-40B4-BE49-F238E27FC236}">
                <a16:creationId xmlns:a16="http://schemas.microsoft.com/office/drawing/2014/main" id="{B90BF9AF-C7DC-B139-840E-9666CF29E264}"/>
              </a:ext>
            </a:extLst>
          </p:cNvPr>
          <p:cNvSpPr/>
          <p:nvPr/>
        </p:nvSpPr>
        <p:spPr>
          <a:xfrm>
            <a:off x="3203575" y="3357563"/>
            <a:ext cx="3097213" cy="151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- Θέση αριθμού διαφάνειας">
            <a:extLst>
              <a:ext uri="{FF2B5EF4-FFF2-40B4-BE49-F238E27FC236}">
                <a16:creationId xmlns:a16="http://schemas.microsoft.com/office/drawing/2014/main" id="{0FE3130F-1061-2824-2238-D1403520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45C789F-21E8-4614-9061-D5E5202DDB29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12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5363" name="Τίτλος 1">
            <a:extLst>
              <a:ext uri="{FF2B5EF4-FFF2-40B4-BE49-F238E27FC236}">
                <a16:creationId xmlns:a16="http://schemas.microsoft.com/office/drawing/2014/main" id="{C9E94537-845D-B5BB-3FC4-190504AD92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eaLnBrk="1" hangingPunct="1"/>
            <a:r>
              <a:rPr lang="el-GR" altLang="el-GR" b="1"/>
              <a:t>Σύμβολα Λογικού διαγράμματος</a:t>
            </a:r>
          </a:p>
        </p:txBody>
      </p:sp>
      <p:sp>
        <p:nvSpPr>
          <p:cNvPr id="15364" name="Θέση περιεχομένου 2">
            <a:extLst>
              <a:ext uri="{FF2B5EF4-FFF2-40B4-BE49-F238E27FC236}">
                <a16:creationId xmlns:a16="http://schemas.microsoft.com/office/drawing/2014/main" id="{91331BCD-390F-C690-BDD5-2C0B0332BEB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b="1"/>
              <a:t>	 	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b="1"/>
              <a:t>		  </a:t>
            </a:r>
            <a:r>
              <a:rPr lang="el-GR" altLang="el-GR" sz="2600" b="1"/>
              <a:t>Σύμβολο Επεξεργασίας</a:t>
            </a:r>
          </a:p>
          <a:p>
            <a:pPr marL="0" indent="0" eaLnBrk="1" hangingPunct="1">
              <a:spcBef>
                <a:spcPts val="1200"/>
              </a:spcBef>
            </a:pPr>
            <a:endParaRPr lang="el-GR" altLang="el-GR"/>
          </a:p>
        </p:txBody>
      </p:sp>
      <p:sp>
        <p:nvSpPr>
          <p:cNvPr id="15365" name="Θέση αριθμού διαφάνειας 3">
            <a:extLst>
              <a:ext uri="{FF2B5EF4-FFF2-40B4-BE49-F238E27FC236}">
                <a16:creationId xmlns:a16="http://schemas.microsoft.com/office/drawing/2014/main" id="{2A6DAEFF-23CD-4C38-9901-F8F45622984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898714F-6BB5-C008-5D1E-A96836AEE962}"/>
              </a:ext>
            </a:extLst>
          </p:cNvPr>
          <p:cNvSpPr/>
          <p:nvPr/>
        </p:nvSpPr>
        <p:spPr>
          <a:xfrm>
            <a:off x="2763838" y="3133725"/>
            <a:ext cx="2951162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1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αριθμού διαφάνειας">
            <a:extLst>
              <a:ext uri="{FF2B5EF4-FFF2-40B4-BE49-F238E27FC236}">
                <a16:creationId xmlns:a16="http://schemas.microsoft.com/office/drawing/2014/main" id="{E408881B-B03D-F1D6-D2E7-71C8BA61B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A58D0A-4242-4975-9BFB-A52D784D145C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13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6387" name="Τίτλος 4">
            <a:extLst>
              <a:ext uri="{FF2B5EF4-FFF2-40B4-BE49-F238E27FC236}">
                <a16:creationId xmlns:a16="http://schemas.microsoft.com/office/drawing/2014/main" id="{69B44798-9F3E-D313-0BFE-4A4A40717B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eaLnBrk="1" hangingPunct="1"/>
            <a:r>
              <a:rPr lang="el-GR" altLang="el-GR" b="1"/>
              <a:t>Σύμβολα Λογικού διαγράμματος</a:t>
            </a:r>
          </a:p>
        </p:txBody>
      </p:sp>
      <p:sp>
        <p:nvSpPr>
          <p:cNvPr id="16388" name="Θέση περιεχομένου 5">
            <a:extLst>
              <a:ext uri="{FF2B5EF4-FFF2-40B4-BE49-F238E27FC236}">
                <a16:creationId xmlns:a16="http://schemas.microsoft.com/office/drawing/2014/main" id="{D201656A-3D48-2836-569B-674DF5504EE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52613" y="1752600"/>
            <a:ext cx="7291387" cy="42672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b="1"/>
              <a:t>			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b="1"/>
              <a:t>		</a:t>
            </a:r>
            <a:r>
              <a:rPr lang="el-GR" altLang="el-GR" sz="2600" b="1"/>
              <a:t>Είσοδος ή Έξοδος</a:t>
            </a:r>
            <a:r>
              <a:rPr lang="el-GR" altLang="el-GR" sz="2600"/>
              <a:t>	</a:t>
            </a:r>
            <a:r>
              <a:rPr lang="el-GR" altLang="el-GR"/>
              <a:t>		</a:t>
            </a:r>
          </a:p>
        </p:txBody>
      </p:sp>
      <p:sp>
        <p:nvSpPr>
          <p:cNvPr id="16389" name="Θέση αριθμού διαφάνειας 3">
            <a:extLst>
              <a:ext uri="{FF2B5EF4-FFF2-40B4-BE49-F238E27FC236}">
                <a16:creationId xmlns:a16="http://schemas.microsoft.com/office/drawing/2014/main" id="{679CF0F9-5181-E66B-E875-B6D050D0AC2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  <p:sp>
        <p:nvSpPr>
          <p:cNvPr id="3" name="Διάγραμμα ροής: Είσοδος/έξοδος 2">
            <a:extLst>
              <a:ext uri="{FF2B5EF4-FFF2-40B4-BE49-F238E27FC236}">
                <a16:creationId xmlns:a16="http://schemas.microsoft.com/office/drawing/2014/main" id="{6CEC75E0-08F0-F0AA-05B6-3CB49634A55E}"/>
              </a:ext>
            </a:extLst>
          </p:cNvPr>
          <p:cNvSpPr/>
          <p:nvPr/>
        </p:nvSpPr>
        <p:spPr>
          <a:xfrm>
            <a:off x="2843213" y="3284538"/>
            <a:ext cx="3744912" cy="122396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3 - Θέση αριθμού διαφάνειας">
            <a:extLst>
              <a:ext uri="{FF2B5EF4-FFF2-40B4-BE49-F238E27FC236}">
                <a16:creationId xmlns:a16="http://schemas.microsoft.com/office/drawing/2014/main" id="{F6C13747-E8B9-A766-6F02-756CE75D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5D4AA9-E823-4C0C-A55F-B14E3E4C7832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14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7411" name="Τίτλος 1">
            <a:extLst>
              <a:ext uri="{FF2B5EF4-FFF2-40B4-BE49-F238E27FC236}">
                <a16:creationId xmlns:a16="http://schemas.microsoft.com/office/drawing/2014/main" id="{9EAAD480-1435-2279-60DC-3BAF8CD49E4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304800"/>
            <a:ext cx="8001000" cy="1216025"/>
          </a:xfrm>
        </p:spPr>
        <p:txBody>
          <a:bodyPr anchor="ctr"/>
          <a:lstStyle/>
          <a:p>
            <a:pPr eaLnBrk="1" hangingPunct="1"/>
            <a:r>
              <a:rPr lang="el-GR" altLang="el-GR" b="1"/>
              <a:t>Σύμβολα Λογικού διαγράμματος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949946-D5CA-A12D-B704-277C444234E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60550" y="1600200"/>
            <a:ext cx="7283450" cy="4525963"/>
          </a:xfrm>
          <a:ln>
            <a:miter lim="800000"/>
            <a:headEnd/>
            <a:tailEnd/>
          </a:ln>
        </p:spPr>
        <p:txBody>
          <a:bodyPr/>
          <a:lstStyle/>
          <a:p>
            <a:pPr marL="3657600" lvl="8" indent="0" fontAlgn="auto">
              <a:spcBef>
                <a:spcPct val="20000"/>
              </a:spcBef>
              <a:spcAft>
                <a:spcPts val="0"/>
              </a:spcAft>
              <a:buClrTx/>
              <a:buFont typeface="Arial" pitchFamily="34" charset="0"/>
              <a:buNone/>
              <a:defRPr/>
            </a:pPr>
            <a:endParaRPr lang="el-GR" sz="2800" b="1" kern="1200" dirty="0">
              <a:ea typeface="+mn-ea"/>
            </a:endParaRPr>
          </a:p>
          <a:p>
            <a:pPr marL="0" lvl="8" indent="0" algn="ctr" fontAlgn="auto">
              <a:spcBef>
                <a:spcPct val="20000"/>
              </a:spcBef>
              <a:spcAft>
                <a:spcPts val="0"/>
              </a:spcAft>
              <a:buClrTx/>
              <a:buFont typeface="Arial" pitchFamily="34" charset="0"/>
              <a:buNone/>
              <a:defRPr/>
            </a:pPr>
            <a:r>
              <a:rPr lang="el-GR" sz="3200" b="1" kern="1200" dirty="0">
                <a:ea typeface="+mn-ea"/>
              </a:rPr>
              <a:t>Έλεγχος</a:t>
            </a:r>
          </a:p>
          <a:p>
            <a:pPr marL="342900" indent="-342900">
              <a:spcBef>
                <a:spcPts val="1200"/>
              </a:spcBef>
              <a:buClrTx/>
              <a:buFont typeface="Arial" pitchFamily="34" charset="0"/>
              <a:buChar char="•"/>
              <a:defRPr/>
            </a:pPr>
            <a:endParaRPr lang="el-GR" sz="3200" kern="1200" dirty="0"/>
          </a:p>
        </p:txBody>
      </p:sp>
      <p:sp>
        <p:nvSpPr>
          <p:cNvPr id="17413" name="Θέση αριθμού διαφάνειας 3">
            <a:extLst>
              <a:ext uri="{FF2B5EF4-FFF2-40B4-BE49-F238E27FC236}">
                <a16:creationId xmlns:a16="http://schemas.microsoft.com/office/drawing/2014/main" id="{78FEB681-BF41-1799-B6D7-41D8353C737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  <p:sp>
        <p:nvSpPr>
          <p:cNvPr id="6" name="Διάγραμμα ροής: Απόφαση 5">
            <a:extLst>
              <a:ext uri="{FF2B5EF4-FFF2-40B4-BE49-F238E27FC236}">
                <a16:creationId xmlns:a16="http://schemas.microsoft.com/office/drawing/2014/main" id="{CAE04569-9203-A64F-C6B1-273068BE127D}"/>
              </a:ext>
            </a:extLst>
          </p:cNvPr>
          <p:cNvSpPr/>
          <p:nvPr/>
        </p:nvSpPr>
        <p:spPr>
          <a:xfrm>
            <a:off x="3276600" y="2924175"/>
            <a:ext cx="3455988" cy="1981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F5A0CCF0-3705-27E5-15A6-2EBF39531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536" y="242640"/>
            <a:ext cx="7886700" cy="47158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b="1" dirty="0"/>
              <a:t>Τεκμηρίωση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2BC96A3-E374-10C1-1D40-5BCC524057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253331"/>
            <a:ext cx="7886700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600" dirty="0"/>
              <a:t>Η σωστή </a:t>
            </a:r>
            <a:r>
              <a:rPr lang="el-GR" altLang="el-GR" sz="2600" b="1" i="1" dirty="0"/>
              <a:t>τεκμηρίωση</a:t>
            </a:r>
            <a:r>
              <a:rPr lang="el-GR" altLang="el-GR" sz="2600" dirty="0"/>
              <a:t> είναι σημαντική για τα σενάρια και γίνεται με τη χρήση </a:t>
            </a:r>
            <a:r>
              <a:rPr lang="el-GR" altLang="el-GR" sz="2600" b="1" i="1" dirty="0"/>
              <a:t>σχολίων</a:t>
            </a:r>
            <a:endParaRPr lang="en-US" altLang="el-GR" sz="2600" b="1" i="1" dirty="0"/>
          </a:p>
          <a:p>
            <a:pPr eaLnBrk="1" hangingPunct="1">
              <a:lnSpc>
                <a:spcPct val="90000"/>
              </a:lnSpc>
            </a:pPr>
            <a:r>
              <a:rPr lang="el-GR" altLang="el-GR" sz="2600" dirty="0"/>
              <a:t>Τα σχόλια περιγράφουν τι κάνει το σενάριο, και πώς το πραγματοποιεί</a:t>
            </a:r>
            <a:endParaRPr lang="en-US" altLang="el-GR" sz="2600" dirty="0"/>
          </a:p>
          <a:p>
            <a:pPr eaLnBrk="1" hangingPunct="1">
              <a:lnSpc>
                <a:spcPct val="90000"/>
              </a:lnSpc>
            </a:pPr>
            <a:r>
              <a:rPr lang="el-GR" altLang="el-GR" sz="2600" dirty="0"/>
              <a:t>Το </a:t>
            </a:r>
            <a:r>
              <a:rPr lang="en-US" altLang="el-GR" sz="2600" dirty="0"/>
              <a:t>MATLAB</a:t>
            </a:r>
            <a:r>
              <a:rPr lang="el-GR" altLang="el-GR" sz="2600" dirty="0"/>
              <a:t> δεν λαμβάνει υπόψη τα σχόλια</a:t>
            </a:r>
            <a:endParaRPr lang="en-US" altLang="el-GR" sz="2600" dirty="0"/>
          </a:p>
          <a:p>
            <a:pPr eaLnBrk="1" hangingPunct="1">
              <a:lnSpc>
                <a:spcPct val="90000"/>
              </a:lnSpc>
            </a:pPr>
            <a:r>
              <a:rPr lang="el-GR" altLang="el-GR" sz="2600" dirty="0"/>
              <a:t>Τα σχόλια είναι οτιδήποτε περιέχεται ανάμεσα στο σύμβολο </a:t>
            </a:r>
            <a:r>
              <a:rPr lang="el-GR" altLang="el-GR" sz="2600" b="1" dirty="0"/>
              <a:t>%</a:t>
            </a:r>
            <a:r>
              <a:rPr lang="el-GR" altLang="el-GR" sz="2600" dirty="0"/>
              <a:t> και στο τέλος της συγκεκριμένης γραμμής· τα σχόλια μεγαλύτερου μήκους, που ονομάζονται </a:t>
            </a:r>
            <a:r>
              <a:rPr lang="el-GR" altLang="el-GR" sz="2600" b="1" i="1" dirty="0"/>
              <a:t>μπλοκ σχολίων</a:t>
            </a:r>
            <a:r>
              <a:rPr lang="el-GR" altLang="el-GR" sz="2600" dirty="0"/>
              <a:t>, περικλείονται από τα σύμβολα %{ και %}</a:t>
            </a:r>
            <a:endParaRPr lang="en-US" altLang="el-GR" sz="26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l-GR" sz="2600" dirty="0"/>
          </a:p>
          <a:p>
            <a:pPr eaLnBrk="1" hangingPunct="1"/>
            <a:endParaRPr lang="el-GR" altLang="el-GR" sz="2600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322D44D7-BF70-613A-76A1-3B4618F85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8B3B00-63AB-4F9A-B657-BC5616D564BF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15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D28F3D39-EEC3-6FE3-43B3-CE588D6174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58761"/>
            <a:ext cx="8375848" cy="649959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3200" dirty="0">
                <a:latin typeface="Arial" panose="020B0604020202020204" pitchFamily="34" charset="0"/>
                <a:cs typeface="Arial" panose="020B0604020202020204" pitchFamily="34" charset="0"/>
              </a:rPr>
              <a:t>Παράδειγμα υπολογισμός εμβαδού τριγώνου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D5BBD8FD-B304-BCD2-D105-9A0DE7952D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1" y="1088948"/>
            <a:ext cx="8519616" cy="471631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800" dirty="0"/>
              <a:t>Τα βήματα που πρέπει να εκτελέσουμε είναι: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Καταγραφή της εισόδου: βάση και ύψος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Υπολογισμός του αποτελέσματος</a:t>
            </a:r>
            <a:r>
              <a:rPr lang="en-US" altLang="el-GR" sz="2800" dirty="0"/>
              <a:t> </a:t>
            </a:r>
            <a:r>
              <a:rPr lang="el-GR" altLang="el-GR" sz="2800" dirty="0"/>
              <a:t>:</a:t>
            </a:r>
            <a:r>
              <a:rPr lang="en-US" altLang="el-GR" sz="2800" dirty="0"/>
              <a:t> </a:t>
            </a:r>
            <a:r>
              <a:rPr lang="el-GR" altLang="el-GR" sz="2800" dirty="0"/>
              <a:t>το εμβαδό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800" dirty="0"/>
              <a:t>Εμφάνιση αποτελέσματος.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l-GR" altLang="el-GR" sz="2800" dirty="0"/>
              <a:t>Ακόμα και αν τα βήματα μας φαίνονται αρκετά απλά μπορεί να γίνει ακόμα ανάλυση τους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800" dirty="0"/>
              <a:t>Από που προέρχεται η είσοδος; Αρχείο ή χρήστη; Στην δεύτερη περίπτωση πρέπει να εμφανίσουμε έξοδο στον χρήστη για το τι ζητάμε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800" dirty="0"/>
              <a:t>Χρειαζόμαστε τον μαθηματικό τύπο. 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l-GR" sz="2800" dirty="0"/>
              <a:t>Που θα εμφανιστεί η έξοδος στη οθόνη ή σε αρχείο</a:t>
            </a:r>
            <a:endParaRPr lang="en-US" altLang="el-GR" sz="2800" dirty="0"/>
          </a:p>
          <a:p>
            <a:pPr eaLnBrk="1" hangingPunct="1">
              <a:lnSpc>
                <a:spcPct val="80000"/>
              </a:lnSpc>
            </a:pPr>
            <a:endParaRPr lang="el-GR" altLang="el-GR" sz="2400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A7360DF6-7CAE-F99D-161E-9B56857A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638022A-6F8D-471F-8E36-A8E898E9EDA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16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0E121C02-4963-9156-59BE-874DB9548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3400"/>
              <a:t>Βήματα εκτέλεσης ενός προγράμματος</a:t>
            </a:r>
          </a:p>
        </p:txBody>
      </p:sp>
      <p:pic>
        <p:nvPicPr>
          <p:cNvPr id="20484" name="Content Placeholder 5">
            <a:extLst>
              <a:ext uri="{FF2B5EF4-FFF2-40B4-BE49-F238E27FC236}">
                <a16:creationId xmlns:a16="http://schemas.microsoft.com/office/drawing/2014/main" id="{13554151-BFCE-CAD8-9824-30D625F7BA36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700213"/>
            <a:ext cx="7993063" cy="4465637"/>
          </a:xfrm>
          <a:noFill/>
        </p:spPr>
      </p:pic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37CC2ED7-F1DA-89FA-77C9-348F514D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9CFA55-6EEF-4401-B9F3-F6FF251CD83D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17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616F5D3E-CC1F-25E0-2BAD-62DE60F1A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pPr eaLnBrk="1" hangingPunct="1"/>
            <a:r>
              <a:rPr lang="en-US" altLang="el-GR" b="1" dirty="0">
                <a:latin typeface="Arial" panose="020B0604020202020204" pitchFamily="34" charset="0"/>
              </a:rPr>
              <a:t>Compiler - Interpreter</a:t>
            </a:r>
            <a:endParaRPr lang="el-GR" altLang="el-GR" b="1" dirty="0">
              <a:latin typeface="Arial" panose="020B0604020202020204" pitchFamily="34" charset="0"/>
            </a:endParaRPr>
          </a:p>
        </p:txBody>
      </p:sp>
      <p:sp>
        <p:nvSpPr>
          <p:cNvPr id="21508" name="Content Placeholder 2">
            <a:extLst>
              <a:ext uri="{FF2B5EF4-FFF2-40B4-BE49-F238E27FC236}">
                <a16:creationId xmlns:a16="http://schemas.microsoft.com/office/drawing/2014/main" id="{F68DF40A-2A5A-AEBB-9F7B-975126156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168326"/>
            <a:ext cx="8352606" cy="555314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800" dirty="0"/>
              <a:t>Τα προγράμματα δημιουργούνται σε γλώσσες υψηλού επιπέδου που έχουν εντολές και εκφράσεις που μοιάζουν με αυτές των ανθρώπων (</a:t>
            </a:r>
            <a:r>
              <a:rPr lang="en-US" altLang="el-GR" sz="2800" dirty="0"/>
              <a:t>if, return </a:t>
            </a:r>
            <a:r>
              <a:rPr lang="en-US" altLang="el-GR" sz="2800" dirty="0" err="1"/>
              <a:t>etc</a:t>
            </a:r>
            <a:r>
              <a:rPr lang="en-US" altLang="el-GR" sz="2800" dirty="0"/>
              <a:t>)</a:t>
            </a:r>
            <a:r>
              <a:rPr lang="el-GR" altLang="el-GR" sz="2800" dirty="0"/>
              <a:t>. Το αποτέλεσμα είναι αρχεία που περιλαμβάνουν τον πηγαίο κώδικα</a:t>
            </a:r>
            <a:endParaRPr lang="en-US" altLang="el-GR" sz="2800" dirty="0"/>
          </a:p>
          <a:p>
            <a:pPr eaLnBrk="1" hangingPunct="1">
              <a:lnSpc>
                <a:spcPct val="90000"/>
              </a:lnSpc>
            </a:pPr>
            <a:r>
              <a:rPr lang="el-GR" altLang="el-GR" sz="2800" dirty="0"/>
              <a:t>Ο υπολογιστής από την άλλη καταλαβαίνει προγράμματα γραμμένα σε γλώσσα μηχανής (1 και 0)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dirty="0"/>
              <a:t>Η μετάφραση μπορεί να γίνει με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800" b="1" u="sng" dirty="0"/>
              <a:t>Compiler. </a:t>
            </a:r>
            <a:r>
              <a:rPr lang="el-GR" altLang="el-GR" sz="2800" dirty="0"/>
              <a:t>Όλο το πηγαίο πρόγραμμα μεταφράζεται σε γλώσσα μηχανής και στην σειρά του εκτελείται από τον υπολογιστή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800" b="1" u="sng" dirty="0"/>
              <a:t>Interpreter. </a:t>
            </a:r>
            <a:r>
              <a:rPr lang="el-GR" altLang="el-GR" sz="2800" dirty="0"/>
              <a:t>Μία, μία εντολή μεταφράζεται και εκτελείται.</a:t>
            </a:r>
            <a:endParaRPr lang="en-US" altLang="el-GR" sz="2800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0EB69A8F-721D-E1DD-FC6A-4FC119D4A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EE575A-35D0-44FC-9775-9B36FDAAFC8B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18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E4EE16E5-2F52-BF63-E375-17290267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2F06516-F3EA-4300-BAAA-655A8FEB3C3F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19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69547C47-2A39-8F3B-0828-A94541329B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260648"/>
            <a:ext cx="7291387" cy="387896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altLang="el-GR" dirty="0"/>
              <a:t>M-FILES_1</a:t>
            </a:r>
            <a:endParaRPr lang="el-GR" altLang="el-GR" dirty="0"/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2936474C-966E-73F1-DE04-D1261BEFF11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26306" y="1124744"/>
            <a:ext cx="7291387" cy="42672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Εκτός από την εκτέλεση εντολών και την κλήση ενσωματωμένων συναρτήσεων μέσω του παραθύρου εντολών της, η MATLAB παρέχει τη δυνατότητα κλήσης </a:t>
            </a:r>
            <a:r>
              <a:rPr lang="el-GR" altLang="el-GR" sz="2800" b="1" dirty="0"/>
              <a:t>συναρτήσεων</a:t>
            </a:r>
            <a:r>
              <a:rPr lang="el-GR" altLang="el-GR" sz="2800" dirty="0"/>
              <a:t> και </a:t>
            </a:r>
            <a:r>
              <a:rPr lang="el-GR" altLang="el-GR" sz="2800" b="1" dirty="0"/>
              <a:t>αρχείων εντολών </a:t>
            </a:r>
            <a:r>
              <a:rPr lang="el-GR" altLang="el-GR" sz="2800" dirty="0"/>
              <a:t>που: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4000" b="1" dirty="0"/>
              <a:t>κατασκευάζονται από το χρήστη. </a:t>
            </a:r>
            <a:endParaRPr lang="el-GR" altLang="el-GR" sz="2400" b="1" dirty="0"/>
          </a:p>
        </p:txBody>
      </p:sp>
      <p:sp>
        <p:nvSpPr>
          <p:cNvPr id="22531" name="Θέση αριθμού διαφάνειας 5">
            <a:extLst>
              <a:ext uri="{FF2B5EF4-FFF2-40B4-BE49-F238E27FC236}">
                <a16:creationId xmlns:a16="http://schemas.microsoft.com/office/drawing/2014/main" id="{AD93FDF2-4B3F-13DF-8C95-A95DE30DFC95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4EAD7C78-2CA1-F010-C88B-C955DA32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A87005-03D5-4E96-B89A-C08AFF7A0098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75D52FAF-D918-D579-15E6-90F501E403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63537" y="260648"/>
            <a:ext cx="8001000" cy="556914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l-GR" alt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Περιεχόμενα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C8CAB5B6-E08A-94B4-D5EA-2CF4518F067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328936"/>
            <a:ext cx="7221537" cy="42672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b="1" dirty="0"/>
              <a:t>Αλγόριθμος – </a:t>
            </a:r>
            <a:r>
              <a:rPr lang="el-GR" altLang="el-GR" b="1" dirty="0" err="1"/>
              <a:t>Ψευδοκώδικας</a:t>
            </a:r>
            <a:r>
              <a:rPr lang="el-GR" altLang="el-GR" b="1" dirty="0"/>
              <a:t>-Λογικό Διάγραμμα.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l-GR" b="1" dirty="0">
                <a:latin typeface="Arial" panose="020B0604020202020204" pitchFamily="34" charset="0"/>
              </a:rPr>
              <a:t>M-FIL</a:t>
            </a:r>
            <a:r>
              <a:rPr lang="el-GR" altLang="el-GR" b="1" dirty="0">
                <a:latin typeface="Arial" panose="020B0604020202020204" pitchFamily="34" charset="0"/>
              </a:rPr>
              <a:t>E</a:t>
            </a:r>
            <a:r>
              <a:rPr lang="en-US" altLang="el-GR" b="1" dirty="0">
                <a:latin typeface="Arial" panose="020B0604020202020204" pitchFamily="34" charset="0"/>
              </a:rPr>
              <a:t>S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b="1" dirty="0"/>
              <a:t>Αρχεία s</a:t>
            </a:r>
            <a:r>
              <a:rPr lang="en-US" altLang="el-GR" b="1" dirty="0" err="1"/>
              <a:t>cript</a:t>
            </a:r>
            <a:endParaRPr lang="en-US" altLang="el-GR" b="1" dirty="0"/>
          </a:p>
        </p:txBody>
      </p:sp>
      <p:sp>
        <p:nvSpPr>
          <p:cNvPr id="5123" name="Θέση αριθμού διαφάνειας 5">
            <a:extLst>
              <a:ext uri="{FF2B5EF4-FFF2-40B4-BE49-F238E27FC236}">
                <a16:creationId xmlns:a16="http://schemas.microsoft.com/office/drawing/2014/main" id="{82EEFE5C-E167-C906-BEE3-1CDA9BD5EA0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l-GR" altLang="el-GR" sz="14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8A14CD4-F46D-EE19-4614-3ED02843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1EDBCC-CA09-409B-8133-8A9A94A5A825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20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9FA570BB-5A1C-63FD-F1AD-1E22B68605E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60648"/>
            <a:ext cx="8001000" cy="531912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n-US" altLang="el-GR" dirty="0"/>
              <a:t>M-FILES_2</a:t>
            </a:r>
            <a:endParaRPr lang="el-GR" altLang="el-GR" dirty="0"/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F9B665FF-8D1A-26F3-38A7-B2A401CF5C5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66900" y="980728"/>
            <a:ext cx="7313612" cy="4384675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Οι </a:t>
            </a:r>
            <a:r>
              <a:rPr lang="el-GR" altLang="el-GR" sz="2800" b="1" i="1" dirty="0"/>
              <a:t>συναρτήσεις </a:t>
            </a:r>
            <a:r>
              <a:rPr lang="el-GR" altLang="el-GR" sz="2800" b="1" dirty="0"/>
              <a:t>(</a:t>
            </a:r>
            <a:r>
              <a:rPr lang="el-GR" altLang="el-GR" sz="2800" b="1" dirty="0" err="1"/>
              <a:t>functions</a:t>
            </a:r>
            <a:r>
              <a:rPr lang="en-US" altLang="el-GR" sz="2800" b="1" dirty="0"/>
              <a:t> files</a:t>
            </a:r>
            <a:r>
              <a:rPr lang="el-GR" altLang="el-GR" sz="2800" b="1" dirty="0"/>
              <a:t>) </a:t>
            </a:r>
            <a:r>
              <a:rPr lang="el-GR" altLang="el-GR" sz="2800" dirty="0"/>
              <a:t>και τα </a:t>
            </a:r>
            <a:r>
              <a:rPr lang="el-GR" altLang="el-GR" sz="2800" b="1" i="1" dirty="0"/>
              <a:t>αρχεία εντολών </a:t>
            </a:r>
            <a:r>
              <a:rPr lang="el-GR" altLang="el-GR" sz="2800" b="1" dirty="0"/>
              <a:t>(</a:t>
            </a:r>
            <a:r>
              <a:rPr lang="el-GR" altLang="el-GR" sz="2800" b="1" dirty="0" err="1"/>
              <a:t>scripts</a:t>
            </a:r>
            <a:r>
              <a:rPr lang="en-US" altLang="el-GR" sz="2800" b="1" dirty="0"/>
              <a:t> files</a:t>
            </a:r>
            <a:r>
              <a:rPr lang="el-GR" altLang="el-GR" sz="2800" b="1" dirty="0"/>
              <a:t>) </a:t>
            </a:r>
            <a:r>
              <a:rPr lang="el-GR" altLang="el-GR" sz="2800" dirty="0"/>
              <a:t>είναι αρχεία κειμένου τα οποία περιέχουν κώδικα MATLAB και χαρακτηρίζονται ως </a:t>
            </a:r>
            <a:r>
              <a:rPr lang="el-GR" altLang="el-GR" sz="2800" b="1" i="1" dirty="0"/>
              <a:t>m-</a:t>
            </a:r>
            <a:r>
              <a:rPr lang="el-GR" altLang="el-GR" sz="2800" b="1" i="1" dirty="0" err="1"/>
              <a:t>files</a:t>
            </a:r>
            <a:r>
              <a:rPr lang="el-GR" altLang="el-GR" sz="2800" dirty="0"/>
              <a:t>, καθώς τα ονόματα τους έχουν την κατάληξη </a:t>
            </a:r>
            <a:r>
              <a:rPr lang="el-GR" altLang="el-GR" sz="2800" i="1" dirty="0"/>
              <a:t>.m</a:t>
            </a:r>
            <a:r>
              <a:rPr lang="el-GR" altLang="el-GR" sz="2800" dirty="0"/>
              <a:t>. Τα </a:t>
            </a:r>
            <a:r>
              <a:rPr lang="en-US" altLang="el-GR" sz="2800" dirty="0"/>
              <a:t>m</a:t>
            </a:r>
            <a:r>
              <a:rPr lang="el-GR" altLang="el-GR" sz="2800" dirty="0"/>
              <a:t>-</a:t>
            </a:r>
            <a:r>
              <a:rPr lang="en-US" altLang="el-GR" sz="2800" dirty="0"/>
              <a:t>files </a:t>
            </a:r>
            <a:r>
              <a:rPr lang="el-GR" altLang="el-GR" sz="2800" dirty="0"/>
              <a:t>είναι ειδικά αρχεία τα οποία περιέχουν εντολές και διακρίνονται σε </a:t>
            </a:r>
            <a:r>
              <a:rPr lang="el-GR" altLang="el-GR" sz="2800" b="1" dirty="0"/>
              <a:t>αρχεία εντολών </a:t>
            </a:r>
            <a:r>
              <a:rPr lang="el-GR" altLang="el-GR" sz="2800" dirty="0"/>
              <a:t>και </a:t>
            </a:r>
            <a:r>
              <a:rPr lang="el-GR" altLang="el-GR" sz="2800" b="1" dirty="0"/>
              <a:t>αρχεία συναρτήσεων.</a:t>
            </a:r>
          </a:p>
        </p:txBody>
      </p:sp>
      <p:sp>
        <p:nvSpPr>
          <p:cNvPr id="23555" name="Θέση αριθμού διαφάνειας 5">
            <a:extLst>
              <a:ext uri="{FF2B5EF4-FFF2-40B4-BE49-F238E27FC236}">
                <a16:creationId xmlns:a16="http://schemas.microsoft.com/office/drawing/2014/main" id="{61DCC86A-1E67-4306-E3C0-6B2E22A6D2C6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4C6F859B-5691-69C9-9B91-7EA08062D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BC2F47-3D3A-48DE-8CB3-8BF884B3773F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21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689E186B-AB4A-AD48-C3AD-809F6562694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304800"/>
            <a:ext cx="7361237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sz="3400" b="1" dirty="0"/>
              <a:t>Αρχεία Εντολών</a:t>
            </a:r>
            <a:r>
              <a:rPr lang="en-US" altLang="el-GR" sz="3400" b="1" dirty="0"/>
              <a:t>_1</a:t>
            </a:r>
            <a:endParaRPr lang="el-GR" altLang="el-GR" sz="3400" b="1" dirty="0"/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2327C29A-9841-6015-2D19-C12D94476A6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124744"/>
            <a:ext cx="7221537" cy="42672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Τα </a:t>
            </a:r>
            <a:r>
              <a:rPr lang="el-GR" altLang="el-GR" sz="2800" b="1" dirty="0"/>
              <a:t>Αρχεία </a:t>
            </a:r>
            <a:r>
              <a:rPr lang="en-US" altLang="el-GR" sz="2800" b="1" dirty="0"/>
              <a:t>script </a:t>
            </a:r>
            <a:r>
              <a:rPr lang="el-GR" altLang="el-GR" sz="2800" b="1" dirty="0"/>
              <a:t>ή αρχεία εντολών </a:t>
            </a:r>
            <a:r>
              <a:rPr lang="el-GR" altLang="el-GR" sz="2800" dirty="0"/>
              <a:t>αποτελούν ένα σύνολο από εντολές του </a:t>
            </a:r>
            <a:r>
              <a:rPr lang="en-US" altLang="el-GR" sz="2800" dirty="0"/>
              <a:t>MATLAB</a:t>
            </a:r>
            <a:r>
              <a:rPr lang="el-GR" altLang="el-GR" sz="2800" dirty="0"/>
              <a:t> και εκτελούνται μέσα από το παράθυρο εντολών </a:t>
            </a:r>
            <a:r>
              <a:rPr lang="en-US" altLang="el-GR" sz="2800" dirty="0"/>
              <a:t>(command window) </a:t>
            </a:r>
            <a:r>
              <a:rPr lang="el-GR" altLang="el-GR" sz="2800" dirty="0"/>
              <a:t>πληκτρολογώντας το όνομα του αρχείου.</a:t>
            </a:r>
          </a:p>
        </p:txBody>
      </p:sp>
      <p:sp>
        <p:nvSpPr>
          <p:cNvPr id="24579" name="Θέση αριθμού διαφάνειας 5">
            <a:extLst>
              <a:ext uri="{FF2B5EF4-FFF2-40B4-BE49-F238E27FC236}">
                <a16:creationId xmlns:a16="http://schemas.microsoft.com/office/drawing/2014/main" id="{78938305-9B91-629A-C940-3EB53EDEE80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45F2EF4-4B06-7A0C-046E-45F0DC694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69A4C6-58AF-41D4-A05A-7CD55F9CEB22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22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76F86CF5-7418-B7C9-3876-2E0C98D256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378296"/>
            <a:ext cx="7361237" cy="459904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sz="3400" b="1" dirty="0"/>
              <a:t>Αρχεία Εντολών</a:t>
            </a:r>
            <a:r>
              <a:rPr lang="en-US" altLang="el-GR" sz="3400" b="1" dirty="0"/>
              <a:t>_2</a:t>
            </a:r>
            <a:endParaRPr lang="el-GR" altLang="el-GR" sz="3400" b="1" dirty="0"/>
          </a:p>
        </p:txBody>
      </p:sp>
      <p:sp>
        <p:nvSpPr>
          <p:cNvPr id="25605" name="Rectangle 3">
            <a:extLst>
              <a:ext uri="{FF2B5EF4-FFF2-40B4-BE49-F238E27FC236}">
                <a16:creationId xmlns:a16="http://schemas.microsoft.com/office/drawing/2014/main" id="{673A8A87-D101-E7AB-BFFA-30855F7A7A1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196752"/>
            <a:ext cx="7431087" cy="42672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Τα </a:t>
            </a:r>
            <a:r>
              <a:rPr lang="el-GR" altLang="el-GR" sz="2800" b="1" dirty="0"/>
              <a:t>Αρχεία </a:t>
            </a:r>
            <a:r>
              <a:rPr lang="en-US" altLang="el-GR" sz="2800" b="1" dirty="0"/>
              <a:t>script </a:t>
            </a:r>
            <a:r>
              <a:rPr lang="el-GR" altLang="el-GR" sz="2800" b="1" dirty="0"/>
              <a:t>ή αρχεία εντολών</a:t>
            </a:r>
            <a:r>
              <a:rPr lang="en-US" altLang="el-GR" sz="2800" b="1" dirty="0"/>
              <a:t> </a:t>
            </a:r>
            <a:r>
              <a:rPr lang="el-GR" altLang="el-GR" sz="2800" dirty="0"/>
              <a:t>είναι χρήσιμα για την εισαγωγή δεδομένων (π.χ. μεγάλων πινάκων) και όταν ο χρήστης πρέπει να επαναλάβει μια ροή εντολών και πράξεων πολλές φορές για διαφορετικές τιμές.</a:t>
            </a:r>
            <a:endParaRPr lang="el-GR" altLang="el-GR" sz="2800" b="1" dirty="0"/>
          </a:p>
        </p:txBody>
      </p:sp>
      <p:sp>
        <p:nvSpPr>
          <p:cNvPr id="25603" name="Θέση αριθμού διαφάνειας 5">
            <a:extLst>
              <a:ext uri="{FF2B5EF4-FFF2-40B4-BE49-F238E27FC236}">
                <a16:creationId xmlns:a16="http://schemas.microsoft.com/office/drawing/2014/main" id="{F63A06C6-163B-7D25-9DDF-238D4517EB8A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80A9ECC0-0877-3EF5-C9BA-43896D1FB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20201B9-902B-4676-A71D-5D091FF2AA7B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23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7A959E42-8BF4-EF67-42CA-9EB4F12038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07590"/>
            <a:ext cx="7361237" cy="603920"/>
          </a:xfrm>
        </p:spPr>
        <p:txBody>
          <a:bodyPr anchor="ctr"/>
          <a:lstStyle/>
          <a:p>
            <a:pPr eaLnBrk="1" hangingPunct="1"/>
            <a:r>
              <a:rPr lang="el-GR" altLang="el-GR" sz="3600" b="1" dirty="0"/>
              <a:t>Αρχεία</a:t>
            </a:r>
            <a:r>
              <a:rPr lang="el-GR" altLang="el-GR" sz="3600" b="1" dirty="0">
                <a:latin typeface="Arial" panose="020B0604020202020204" pitchFamily="34" charset="0"/>
              </a:rPr>
              <a:t> </a:t>
            </a:r>
            <a:r>
              <a:rPr lang="el-GR" altLang="el-GR" sz="3600" b="1" dirty="0"/>
              <a:t>Συναρτήσεων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06184F1A-C0D7-0858-A50F-867B1E56699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196752"/>
            <a:ext cx="7361237" cy="42672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Στα </a:t>
            </a:r>
            <a:r>
              <a:rPr lang="el-GR" altLang="el-GR" sz="2800" b="1" dirty="0"/>
              <a:t>Αρχεία συναρτήσεων </a:t>
            </a:r>
            <a:r>
              <a:rPr lang="el-GR" altLang="el-GR" sz="2800" dirty="0"/>
              <a:t>οι μεταβλητές είναι τοπικά ορισμένες και όχι όπως στα αρχεία κειμένου όπου οι μεταβλητές είναι καθολικής εμβέλειας.</a:t>
            </a:r>
          </a:p>
        </p:txBody>
      </p:sp>
      <p:sp>
        <p:nvSpPr>
          <p:cNvPr id="26627" name="Θέση αριθμού διαφάνειας 5">
            <a:extLst>
              <a:ext uri="{FF2B5EF4-FFF2-40B4-BE49-F238E27FC236}">
                <a16:creationId xmlns:a16="http://schemas.microsoft.com/office/drawing/2014/main" id="{4927FA0B-31C8-83BE-4C49-7888A6C2FE3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1B0A4BC1-2E1C-BA22-07E6-468EF1A22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162D0F8-FEC6-4EBF-972D-6C293110AAA8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24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07A874FC-EA54-36A9-86C1-780B39EB80C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5780" y="200024"/>
            <a:ext cx="8532440" cy="1216025"/>
          </a:xfrm>
        </p:spPr>
        <p:txBody>
          <a:bodyPr anchor="ctr"/>
          <a:lstStyle/>
          <a:p>
            <a:pPr eaLnBrk="1" hangingPunct="1"/>
            <a:r>
              <a:rPr lang="el-GR" altLang="el-GR" sz="3400" b="1" dirty="0"/>
              <a:t>Δημιουργία αρχείων εντολών &amp; συναρτήσεων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234E2258-2D64-C0D6-79AF-DA4FB63DF4C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295400"/>
            <a:ext cx="7776864" cy="4267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Τα αρχεία εντολών ή των συναρτήσεων δημιουργούνται με κάποιο συντάκτη (</a:t>
            </a:r>
            <a:r>
              <a:rPr lang="en-US" altLang="el-GR" sz="2800" dirty="0"/>
              <a:t>editor</a:t>
            </a:r>
            <a:r>
              <a:rPr lang="el-GR" altLang="el-GR" sz="2800" dirty="0"/>
              <a:t>) όπως </a:t>
            </a:r>
            <a:r>
              <a:rPr lang="en-US" altLang="el-GR" sz="2800" dirty="0"/>
              <a:t>notepad</a:t>
            </a:r>
            <a:r>
              <a:rPr lang="el-GR" altLang="el-GR" sz="2800" dirty="0"/>
              <a:t> ή </a:t>
            </a:r>
            <a:r>
              <a:rPr lang="en-US" altLang="el-GR" sz="2800" dirty="0" err="1"/>
              <a:t>wordpad</a:t>
            </a:r>
            <a:r>
              <a:rPr lang="en-US" altLang="el-GR" sz="2800" dirty="0"/>
              <a:t> </a:t>
            </a:r>
            <a:r>
              <a:rPr lang="el-GR" altLang="el-GR" sz="2800" dirty="0"/>
              <a:t>ή με το συντάκτη (</a:t>
            </a:r>
            <a:r>
              <a:rPr lang="en-US" altLang="el-GR" sz="2800" dirty="0"/>
              <a:t>editor) </a:t>
            </a:r>
            <a:r>
              <a:rPr lang="el-GR" altLang="el-GR" sz="2800" dirty="0"/>
              <a:t>της </a:t>
            </a:r>
            <a:r>
              <a:rPr lang="en-US" altLang="el-GR" sz="2800" dirty="0"/>
              <a:t>MATLAB</a:t>
            </a:r>
            <a:r>
              <a:rPr lang="el-GR" altLang="el-GR" sz="2800" dirty="0"/>
              <a:t>. </a:t>
            </a:r>
            <a:endParaRPr lang="en-US" altLang="el-GR" sz="2800" dirty="0"/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 Για να ανοίξουμε τον </a:t>
            </a:r>
            <a:r>
              <a:rPr lang="en-US" altLang="el-GR" sz="2800" dirty="0"/>
              <a:t>editor </a:t>
            </a:r>
            <a:r>
              <a:rPr lang="el-GR" altLang="el-GR" sz="2800" dirty="0"/>
              <a:t>της </a:t>
            </a:r>
            <a:r>
              <a:rPr lang="en-US" altLang="el-GR" sz="2800" dirty="0"/>
              <a:t>MATLAB </a:t>
            </a:r>
            <a:r>
              <a:rPr lang="el-GR" altLang="el-GR" sz="2800" dirty="0"/>
              <a:t>στο </a:t>
            </a:r>
            <a:r>
              <a:rPr lang="en-US" altLang="el-GR" sz="2800" dirty="0"/>
              <a:t>command window </a:t>
            </a:r>
            <a:r>
              <a:rPr lang="el-GR" altLang="el-GR" sz="2800" dirty="0"/>
              <a:t>μετά το </a:t>
            </a:r>
            <a:r>
              <a:rPr lang="en-US" altLang="el-GR" sz="2800" dirty="0"/>
              <a:t>prompt</a:t>
            </a:r>
            <a:r>
              <a:rPr lang="el-GR" altLang="el-GR" sz="2800" dirty="0"/>
              <a:t> </a:t>
            </a:r>
            <a:r>
              <a:rPr lang="el-GR" altLang="el-GR" sz="2800" b="1" dirty="0"/>
              <a:t>&gt;&gt; </a:t>
            </a:r>
            <a:r>
              <a:rPr lang="en-US" altLang="el-GR" sz="2800" b="1" dirty="0"/>
              <a:t>edit</a:t>
            </a:r>
            <a:r>
              <a:rPr lang="el-GR" altLang="el-GR" sz="2800" b="1" dirty="0"/>
              <a:t> .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Εμφανίζεται το παράθυρο του </a:t>
            </a:r>
            <a:r>
              <a:rPr lang="en-US" altLang="el-GR" sz="2800" dirty="0"/>
              <a:t>editor </a:t>
            </a:r>
            <a:r>
              <a:rPr lang="el-GR" altLang="el-GR" sz="2800" dirty="0"/>
              <a:t>και δημιουργούμε ένα νέο αρχείο</a:t>
            </a:r>
            <a:r>
              <a:rPr lang="en-US" altLang="el-GR" sz="2800" dirty="0"/>
              <a:t>.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Αποθηκεύομαι το αρχείο με την εντολή</a:t>
            </a:r>
            <a:r>
              <a:rPr lang="el-GR" altLang="el-GR" sz="2800" b="1" dirty="0"/>
              <a:t> </a:t>
            </a:r>
            <a:r>
              <a:rPr lang="en-US" altLang="el-GR" sz="2800" b="1" dirty="0"/>
              <a:t>save.</a:t>
            </a:r>
            <a:endParaRPr lang="el-GR" altLang="el-GR" sz="2800" b="1" dirty="0"/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endParaRPr lang="el-GR" altLang="el-GR" sz="2800" dirty="0"/>
          </a:p>
        </p:txBody>
      </p:sp>
      <p:sp>
        <p:nvSpPr>
          <p:cNvPr id="27651" name="Θέση αριθμού διαφάνειας 5">
            <a:extLst>
              <a:ext uri="{FF2B5EF4-FFF2-40B4-BE49-F238E27FC236}">
                <a16:creationId xmlns:a16="http://schemas.microsoft.com/office/drawing/2014/main" id="{3128ABA4-BEFD-D493-60AC-1650AC191EA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F7E68AE-13A0-8ADE-9985-4575B5C1D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382986-AB0E-4BEC-ABFD-9EA3141485F2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25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5F264C52-08FB-CB35-FF53-F162A3D5B0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270173"/>
            <a:ext cx="7431087" cy="42703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Ονομασία αρχείων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EC74B5FD-2939-AF5A-6F30-42377CA3BF1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052736"/>
            <a:ext cx="7643812" cy="4425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dirty="0"/>
              <a:t>Ισχύουν οι ίδιοι κανόνες με τις μεταβλητές: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l-GR" altLang="el-GR" sz="2800" dirty="0"/>
              <a:t>Το όνομα αρχίζει από γράμμα (αγγλικό αλφάβητο).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l-GR" altLang="el-GR" sz="2800" dirty="0"/>
              <a:t>Περιέχει γράμματα, αριθμούς και </a:t>
            </a:r>
            <a:r>
              <a:rPr lang="el-GR" altLang="el-GR" sz="2800" dirty="0" err="1"/>
              <a:t>υποπαύλες</a:t>
            </a:r>
            <a:r>
              <a:rPr lang="en-US" altLang="el-GR" sz="2800" dirty="0"/>
              <a:t> (_)</a:t>
            </a:r>
            <a:r>
              <a:rPr lang="el-GR" altLang="el-GR" sz="28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l-GR" altLang="el-GR" sz="2800" dirty="0"/>
              <a:t>Δεν χρησιμοποιούνται ονόματα που έχουν δεσμευθεί από τη </a:t>
            </a:r>
            <a:r>
              <a:rPr lang="en-US" altLang="el-GR" sz="2800" dirty="0"/>
              <a:t>MATLAB</a:t>
            </a:r>
            <a:r>
              <a:rPr lang="el-GR" altLang="el-GR" sz="2800" dirty="0"/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l-GR" altLang="el-GR" sz="2800" dirty="0"/>
              <a:t>Δεν υπάρχει περιορισμός στο μήκος, αλλά χρησιμοποιούνται μικρά ονόματα</a:t>
            </a:r>
            <a:r>
              <a:rPr lang="el-GR" altLang="el-GR" dirty="0"/>
              <a:t>.</a:t>
            </a:r>
          </a:p>
        </p:txBody>
      </p:sp>
      <p:sp>
        <p:nvSpPr>
          <p:cNvPr id="28675" name="Θέση αριθμού διαφάνειας 5">
            <a:extLst>
              <a:ext uri="{FF2B5EF4-FFF2-40B4-BE49-F238E27FC236}">
                <a16:creationId xmlns:a16="http://schemas.microsoft.com/office/drawing/2014/main" id="{9383D60F-9305-D78D-1F3A-D63E87DDB1A9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867F19AC-9560-E5E0-4B09-128A1A6A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36CC89-CCA1-4E23-B134-C012EED675FB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26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29700" name="Rectangle 28">
            <a:extLst>
              <a:ext uri="{FF2B5EF4-FFF2-40B4-BE49-F238E27FC236}">
                <a16:creationId xmlns:a16="http://schemas.microsoft.com/office/drawing/2014/main" id="{85A67265-BB34-5093-4B63-57CCDB04319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0648"/>
            <a:ext cx="7313612" cy="503337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Εντολές αρχείων_1</a:t>
            </a:r>
          </a:p>
        </p:txBody>
      </p:sp>
      <p:graphicFrame>
        <p:nvGraphicFramePr>
          <p:cNvPr id="27669" name="Group 21">
            <a:extLst>
              <a:ext uri="{FF2B5EF4-FFF2-40B4-BE49-F238E27FC236}">
                <a16:creationId xmlns:a16="http://schemas.microsoft.com/office/drawing/2014/main" id="{55AB3B08-45A4-2011-4F25-51AF6A5D7EF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58969800"/>
              </p:ext>
            </p:extLst>
          </p:nvPr>
        </p:nvGraphicFramePr>
        <p:xfrm>
          <a:off x="404813" y="1268760"/>
          <a:ext cx="8281987" cy="4070427"/>
        </p:xfrm>
        <a:graphic>
          <a:graphicData uri="http://schemas.openxmlformats.org/drawingml/2006/table">
            <a:tbl>
              <a:tblPr/>
              <a:tblGrid>
                <a:gridCol w="432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3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Δημιουργία</a:t>
                      </a:r>
                      <a:r>
                        <a:rPr kumimoji="0" lang="en-GB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l-GR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νέου</a:t>
                      </a:r>
                      <a:r>
                        <a:rPr kumimoji="0" lang="en-GB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altLang="el-GR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</a:t>
                      </a:r>
                      <a:r>
                        <a:rPr kumimoji="0" lang="en-GB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n-US" altLang="el-GR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</a:t>
                      </a:r>
                      <a:endParaRPr kumimoji="0" lang="el-GR" altLang="el-GR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3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File/new/M-file</a:t>
                      </a:r>
                      <a:endParaRPr kumimoji="0" lang="el-GR" altLang="el-GR" sz="3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1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Αποθήκευση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</a:t>
                      </a:r>
                      <a:r>
                        <a:rPr kumimoji="0" lang="el-GR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n-US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</a:t>
                      </a:r>
                      <a:r>
                        <a:rPr kumimoji="0" lang="el-GR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: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3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File/ Save</a:t>
                      </a:r>
                      <a:endParaRPr kumimoji="0" lang="el-GR" altLang="el-GR" sz="3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9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Άνοιγμα αποθηκευμένου αρχείου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l-GR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File/Open</a:t>
                      </a:r>
                      <a:endParaRPr kumimoji="0" lang="el-GR" altLang="el-GR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699" name="Θέση αριθμού διαφάνειας 5">
            <a:extLst>
              <a:ext uri="{FF2B5EF4-FFF2-40B4-BE49-F238E27FC236}">
                <a16:creationId xmlns:a16="http://schemas.microsoft.com/office/drawing/2014/main" id="{684E9DE6-6F34-1787-56CC-6A7F139F49EA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6C2C3C6F-9FB6-8264-6480-20757EFC7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85116-0A17-4048-AD32-D2B90176F238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27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30724" name="Rectangle 19">
            <a:extLst>
              <a:ext uri="{FF2B5EF4-FFF2-40B4-BE49-F238E27FC236}">
                <a16:creationId xmlns:a16="http://schemas.microsoft.com/office/drawing/2014/main" id="{91209FD1-80B9-92B3-3424-09FD21891D7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60648"/>
            <a:ext cx="7313612" cy="463079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Εντολές αρχείων_2</a:t>
            </a:r>
          </a:p>
        </p:txBody>
      </p:sp>
      <p:graphicFrame>
        <p:nvGraphicFramePr>
          <p:cNvPr id="28693" name="Group 21">
            <a:extLst>
              <a:ext uri="{FF2B5EF4-FFF2-40B4-BE49-F238E27FC236}">
                <a16:creationId xmlns:a16="http://schemas.microsoft.com/office/drawing/2014/main" id="{F2E4DC4B-E7D0-E56A-7042-567F8A233E6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47586446"/>
              </p:ext>
            </p:extLst>
          </p:nvPr>
        </p:nvGraphicFramePr>
        <p:xfrm>
          <a:off x="585788" y="1196752"/>
          <a:ext cx="8101012" cy="4114800"/>
        </p:xfrm>
        <a:graphic>
          <a:graphicData uri="http://schemas.openxmlformats.org/drawingml/2006/table">
            <a:tbl>
              <a:tblPr/>
              <a:tblGrid>
                <a:gridCol w="475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Εκτέλεση </a:t>
                      </a:r>
                      <a:r>
                        <a:rPr kumimoji="0" lang="en-US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</a:t>
                      </a:r>
                      <a:r>
                        <a:rPr kumimoji="0" lang="el-GR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n-US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</a:t>
                      </a:r>
                      <a:r>
                        <a:rPr kumimoji="0" lang="el-GR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: Καλώ το αρχείο γράφοντας το όνομά του στον </a:t>
                      </a:r>
                      <a:r>
                        <a:rPr kumimoji="0" lang="en-US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editor </a:t>
                      </a:r>
                      <a:r>
                        <a:rPr kumimoji="0" lang="el-GR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του </a:t>
                      </a:r>
                      <a:r>
                        <a:rPr kumimoji="0" lang="en-US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MATLAB</a:t>
                      </a:r>
                      <a:r>
                        <a:rPr kumimoji="0" lang="el-GR" altLang="el-GR" sz="2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&gt;&gt;</a:t>
                      </a:r>
                      <a:r>
                        <a:rPr kumimoji="0" lang="en-US" altLang="el-GR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filename</a:t>
                      </a:r>
                      <a:endParaRPr kumimoji="0" lang="el-GR" altLang="el-GR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Ενεργοποίηση του επεξεργαστή των </a:t>
                      </a:r>
                      <a:r>
                        <a:rPr kumimoji="0" lang="en-US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</a:t>
                      </a: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n-US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files </a:t>
                      </a: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και το άνοιγμα του αρχείου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&gt;&gt; </a:t>
                      </a:r>
                      <a:r>
                        <a:rPr kumimoji="0" lang="en-US" altLang="el-GR" sz="2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edit filename</a:t>
                      </a:r>
                      <a:endParaRPr kumimoji="0" lang="el-GR" altLang="el-GR" sz="23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Εμφάνιση περιεχομένου του αρχείου </a:t>
                      </a:r>
                      <a:r>
                        <a:rPr kumimoji="0" lang="en-US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filename</a:t>
                      </a: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.</a:t>
                      </a:r>
                      <a:r>
                        <a:rPr kumimoji="0" lang="en-US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 </a:t>
                      </a:r>
                      <a:r>
                        <a:rPr kumimoji="0" lang="el-GR" altLang="el-GR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στο παράθυρο εντολών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l-GR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&gt;&gt;</a:t>
                      </a:r>
                      <a:r>
                        <a:rPr kumimoji="0" lang="en-US" altLang="el-GR" sz="2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type filename</a:t>
                      </a:r>
                      <a:endParaRPr kumimoji="0" lang="el-GR" altLang="el-GR" sz="2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723" name="Θέση αριθμού διαφάνειας 5">
            <a:extLst>
              <a:ext uri="{FF2B5EF4-FFF2-40B4-BE49-F238E27FC236}">
                <a16:creationId xmlns:a16="http://schemas.microsoft.com/office/drawing/2014/main" id="{DE13BE82-A0FD-0804-061E-FA47C32F4FF1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0EE9F37-3D3B-CB89-94C0-AC53E47AA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C3DE6DA-753E-4A9B-A80F-B53F648A91DA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28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31748" name="Rectangle 2">
            <a:extLst>
              <a:ext uri="{FF2B5EF4-FFF2-40B4-BE49-F238E27FC236}">
                <a16:creationId xmlns:a16="http://schemas.microsoft.com/office/drawing/2014/main" id="{8D28524E-029A-0FF7-9D61-AB663EA8DC7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60648"/>
            <a:ext cx="7361237" cy="459904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sz="3400" b="1" dirty="0"/>
              <a:t>Τα Αρχεία </a:t>
            </a:r>
            <a:r>
              <a:rPr lang="en-US" altLang="el-GR" sz="3400" b="1" dirty="0"/>
              <a:t>script</a:t>
            </a:r>
            <a:endParaRPr lang="el-GR" altLang="el-GR" sz="3400" b="1" dirty="0"/>
          </a:p>
        </p:txBody>
      </p:sp>
      <p:sp>
        <p:nvSpPr>
          <p:cNvPr id="31749" name="Rectangle 3">
            <a:extLst>
              <a:ext uri="{FF2B5EF4-FFF2-40B4-BE49-F238E27FC236}">
                <a16:creationId xmlns:a16="http://schemas.microsoft.com/office/drawing/2014/main" id="{55E37494-7E41-B1FE-81DC-BC0C49F3966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052736"/>
            <a:ext cx="7956550" cy="4267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ts val="1200"/>
              </a:spcBef>
            </a:pPr>
            <a:r>
              <a:rPr lang="el-GR" altLang="el-GR" sz="2800" b="1" dirty="0">
                <a:latin typeface="Arial" panose="020B0604020202020204" pitchFamily="34" charset="0"/>
              </a:rPr>
              <a:t>Τα</a:t>
            </a:r>
            <a:r>
              <a:rPr lang="el-GR" altLang="el-GR" sz="2800" dirty="0">
                <a:latin typeface="Arial" panose="020B0604020202020204" pitchFamily="34" charset="0"/>
              </a:rPr>
              <a:t> </a:t>
            </a:r>
            <a:r>
              <a:rPr lang="el-GR" altLang="el-GR" sz="2800" b="1" dirty="0">
                <a:latin typeface="Arial" panose="020B0604020202020204" pitchFamily="34" charset="0"/>
              </a:rPr>
              <a:t>Αρχεία </a:t>
            </a:r>
            <a:r>
              <a:rPr lang="en-US" altLang="el-GR" sz="2800" b="1" dirty="0">
                <a:latin typeface="Arial" panose="020B0604020202020204" pitchFamily="34" charset="0"/>
              </a:rPr>
              <a:t>script </a:t>
            </a:r>
            <a:r>
              <a:rPr lang="el-GR" altLang="el-GR" sz="2800" b="1" dirty="0">
                <a:latin typeface="Arial" panose="020B0604020202020204" pitchFamily="34" charset="0"/>
              </a:rPr>
              <a:t>ή αρχεία εντολών </a:t>
            </a:r>
            <a:r>
              <a:rPr lang="el-GR" altLang="el-GR" sz="2800" dirty="0">
                <a:latin typeface="Arial" panose="020B0604020202020204" pitchFamily="34" charset="0"/>
              </a:rPr>
              <a:t>περιέχουν εντολές του </a:t>
            </a:r>
            <a:r>
              <a:rPr lang="en-US" altLang="el-GR" sz="2800" dirty="0">
                <a:latin typeface="Arial" panose="020B0604020202020204" pitchFamily="34" charset="0"/>
              </a:rPr>
              <a:t>MATLAB </a:t>
            </a:r>
            <a:r>
              <a:rPr lang="el-GR" altLang="el-GR" sz="2800" dirty="0">
                <a:latin typeface="Arial" panose="020B0604020202020204" pitchFamily="34" charset="0"/>
              </a:rPr>
              <a:t>έχουν την κατάληξη </a:t>
            </a:r>
            <a:r>
              <a:rPr lang="en-US" altLang="el-GR" sz="2800" dirty="0">
                <a:latin typeface="Arial" panose="020B0604020202020204" pitchFamily="34" charset="0"/>
              </a:rPr>
              <a:t>.m </a:t>
            </a:r>
            <a:r>
              <a:rPr lang="el-GR" altLang="el-GR" sz="2800" dirty="0">
                <a:latin typeface="Arial" panose="020B0604020202020204" pitchFamily="34" charset="0"/>
              </a:rPr>
              <a:t>και υλοποιούν έναν αλγόριθμο.</a:t>
            </a:r>
            <a:endParaRPr lang="en-US" altLang="el-GR" sz="28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1200"/>
              </a:spcBef>
            </a:pPr>
            <a:r>
              <a:rPr lang="el-GR" altLang="el-GR" sz="2800" dirty="0">
                <a:latin typeface="Arial" panose="020B0604020202020204" pitchFamily="34" charset="0"/>
              </a:rPr>
              <a:t>Εκτελούνται όταν γράψουμε το όνομα του αρχείου στο </a:t>
            </a:r>
            <a:r>
              <a:rPr lang="en-US" altLang="el-GR" sz="2800" dirty="0">
                <a:latin typeface="Arial" panose="020B0604020202020204" pitchFamily="34" charset="0"/>
              </a:rPr>
              <a:t>command window </a:t>
            </a:r>
            <a:r>
              <a:rPr lang="el-GR" altLang="el-GR" sz="2800" dirty="0">
                <a:latin typeface="Arial" panose="020B0604020202020204" pitchFamily="34" charset="0"/>
              </a:rPr>
              <a:t>ή με διπλό κλικ πάνω στο όνομα του αρχείου.</a:t>
            </a:r>
          </a:p>
          <a:p>
            <a:pPr marL="0" indent="0" eaLnBrk="1" hangingPunct="1">
              <a:lnSpc>
                <a:spcPct val="80000"/>
              </a:lnSpc>
              <a:spcBef>
                <a:spcPts val="1200"/>
              </a:spcBef>
            </a:pPr>
            <a:r>
              <a:rPr lang="el-GR" altLang="el-GR" sz="2800" dirty="0">
                <a:latin typeface="Arial" panose="020B0604020202020204" pitchFamily="34" charset="0"/>
              </a:rPr>
              <a:t>Στην συνέχεια το </a:t>
            </a:r>
            <a:r>
              <a:rPr lang="en-US" altLang="el-GR" sz="2800" dirty="0" err="1">
                <a:latin typeface="Arial" panose="020B0604020202020204" pitchFamily="34" charset="0"/>
              </a:rPr>
              <a:t>Matlab</a:t>
            </a:r>
            <a:r>
              <a:rPr lang="en-US" altLang="el-GR" sz="2800" dirty="0">
                <a:latin typeface="Arial" panose="020B0604020202020204" pitchFamily="34" charset="0"/>
              </a:rPr>
              <a:t> </a:t>
            </a:r>
            <a:r>
              <a:rPr lang="el-GR" altLang="el-GR" sz="2800" dirty="0">
                <a:latin typeface="Arial" panose="020B0604020202020204" pitchFamily="34" charset="0"/>
              </a:rPr>
              <a:t>χρησιμοποιεί </a:t>
            </a:r>
            <a:r>
              <a:rPr lang="en-US" altLang="el-GR" sz="2800" dirty="0">
                <a:latin typeface="Arial" panose="020B0604020202020204" pitchFamily="34" charset="0"/>
              </a:rPr>
              <a:t>interpreter </a:t>
            </a:r>
            <a:r>
              <a:rPr lang="el-GR" altLang="el-GR" sz="2800" dirty="0">
                <a:latin typeface="Arial" panose="020B0604020202020204" pitchFamily="34" charset="0"/>
              </a:rPr>
              <a:t>για την εκτέλεση τους. Δηλαδή μεταφράζει και εκτελεί την κάθε μία γραμμή μόνη ξεχωριστά</a:t>
            </a:r>
          </a:p>
          <a:p>
            <a:pPr marL="0" indent="0" eaLnBrk="1" hangingPunct="1">
              <a:lnSpc>
                <a:spcPct val="80000"/>
              </a:lnSpc>
            </a:pPr>
            <a:endParaRPr lang="el-GR" altLang="el-GR" sz="29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endParaRPr lang="el-GR" altLang="el-GR" sz="3500" b="1" dirty="0"/>
          </a:p>
        </p:txBody>
      </p:sp>
      <p:sp>
        <p:nvSpPr>
          <p:cNvPr id="31747" name="Θέση αριθμού διαφάνειας 5">
            <a:extLst>
              <a:ext uri="{FF2B5EF4-FFF2-40B4-BE49-F238E27FC236}">
                <a16:creationId xmlns:a16="http://schemas.microsoft.com/office/drawing/2014/main" id="{A38C2BB6-5E08-CD30-F04C-45DD78F9E8F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>
            <a:extLst>
              <a:ext uri="{FF2B5EF4-FFF2-40B4-BE49-F238E27FC236}">
                <a16:creationId xmlns:a16="http://schemas.microsoft.com/office/drawing/2014/main" id="{34BDF10D-A312-F35E-5861-646ABFB2C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264295"/>
            <a:ext cx="7886700" cy="47158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b="1" dirty="0"/>
              <a:t>Εντολές εισόδου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5B29B76A-0741-ECD4-E97C-BFDE8A173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3" y="1268760"/>
            <a:ext cx="8784976" cy="53249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Συνάρτηση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endParaRPr lang="el-G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Η εισαγωγή τιμών από το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command window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κατά την εκτέλεση ενός προγράμματος γίνεται με την συνάρτηση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με την οποία διακόπτεται η εκτέλεση του προγράμματος έως ότου δώσει ο χρήστης μια τιμή και πατήσει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ENTER.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Γενική μορφή: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R=input(‘</a:t>
            </a:r>
            <a:r>
              <a:rPr lang="en-US" sz="2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promp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t’)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Όπου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prompt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ένα αλφαριθμητικό. Εμφανίζεται στην οθόνη η προτροπή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prompt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και το σύστημα αναμένει από τον χρήστη να εισάγει την τιμή της μεταβλητής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R,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η οποία μπορεί να είναι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αριθμός ή αλφαριθμητικό ή διάνυσμα ή πίνακας.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Αν η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είναι διάνυσμα ή πίνακας τα στοιχεία του εισάγονται μέσα σε αγκύλες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83DD47CF-B805-1BCD-7B64-D346C6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33A8B49-567C-4C92-B0C9-109B58F933C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29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F8331165-3D93-1735-5A7B-9B0668D1B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7886700" cy="615602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Προγραμματισμός με το </a:t>
            </a:r>
            <a:r>
              <a:rPr lang="en-US" altLang="el-GR" sz="3200" b="1" dirty="0">
                <a:latin typeface="Arial" panose="020B0604020202020204" pitchFamily="34" charset="0"/>
                <a:cs typeface="Arial" panose="020B0604020202020204" pitchFamily="34" charset="0"/>
              </a:rPr>
              <a:t>MATLAB</a:t>
            </a:r>
            <a:endParaRPr lang="el-GR" alt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62A5290-FB22-277B-016D-B62446EBAA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536" y="1340768"/>
            <a:ext cx="7886700" cy="3168352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2400" dirty="0"/>
              <a:t>Μέχρι τώρα χρησιμοποιήσαμε το </a:t>
            </a:r>
            <a:r>
              <a:rPr lang="en-US" altLang="el-GR" sz="2400" dirty="0"/>
              <a:t>command window</a:t>
            </a:r>
            <a:r>
              <a:rPr lang="el-GR" altLang="el-GR" sz="2400" dirty="0"/>
              <a:t> αλληλεπιδραστικά. Επαρκές για την εκτέλεση απλών υπολογισμών. </a:t>
            </a:r>
          </a:p>
          <a:p>
            <a:pPr eaLnBrk="1" hangingPunct="1"/>
            <a:r>
              <a:rPr lang="el-GR" altLang="el-GR" sz="2400" dirty="0"/>
              <a:t>Συχνά απαιτούνται αρκετά βήματα για να προκύψει τελικό αποτέλεσμα. Τότε ομαδοποιούμε τις εντολές σε ένα πρόγραμμα. </a:t>
            </a:r>
          </a:p>
          <a:p>
            <a:pPr eaLnBrk="1" hangingPunct="1"/>
            <a:r>
              <a:rPr lang="el-GR" altLang="el-GR" sz="2400" dirty="0"/>
              <a:t>Τα προγράμματα αυτά ονομάζονται </a:t>
            </a:r>
            <a:r>
              <a:rPr lang="el-GR" altLang="el-GR" sz="2400" b="1" i="1" dirty="0"/>
              <a:t>σενάρια (</a:t>
            </a:r>
            <a:r>
              <a:rPr lang="en-US" altLang="el-GR" sz="2400" b="1" i="1" dirty="0"/>
              <a:t>scripts)</a:t>
            </a:r>
            <a:endParaRPr lang="el-GR" altLang="el-GR" sz="2400" b="1" i="1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E5A0E97E-1179-F235-DE4D-72D352597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0D751A-D29F-4FC5-9AEA-032A04E3A07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>
            <a:extLst>
              <a:ext uri="{FF2B5EF4-FFF2-40B4-BE49-F238E27FC236}">
                <a16:creationId xmlns:a16="http://schemas.microsoft.com/office/drawing/2014/main" id="{085447C4-F356-4AA4-7690-302B8B576F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307803"/>
            <a:ext cx="7886700" cy="615602"/>
          </a:xfrm>
        </p:spPr>
        <p:txBody>
          <a:bodyPr/>
          <a:lstStyle/>
          <a:p>
            <a:pPr eaLnBrk="1" hangingPunct="1"/>
            <a:r>
              <a:rPr lang="el-GR" altLang="el-GR" dirty="0"/>
              <a:t>Παράδειγμα</a:t>
            </a:r>
          </a:p>
        </p:txBody>
      </p:sp>
      <p:pic>
        <p:nvPicPr>
          <p:cNvPr id="33796" name="Content Placeholder 6">
            <a:extLst>
              <a:ext uri="{FF2B5EF4-FFF2-40B4-BE49-F238E27FC236}">
                <a16:creationId xmlns:a16="http://schemas.microsoft.com/office/drawing/2014/main" id="{3693B3F0-7461-CAD1-645D-66518EB24D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2205038"/>
            <a:ext cx="7488237" cy="2160587"/>
          </a:xfrm>
          <a:noFill/>
        </p:spPr>
      </p:pic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70FE83C0-8076-E8FB-C87F-41B7FE896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A17B6B-11E9-4AA4-A69E-661F192AF56C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30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B71328B0-826B-9457-86AB-B19E9A0D2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504" y="332656"/>
            <a:ext cx="7886700" cy="5435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dirty="0"/>
              <a:t>Εισάγοντας </a:t>
            </a:r>
            <a:r>
              <a:rPr lang="en-US" altLang="el-GR" dirty="0"/>
              <a:t>string</a:t>
            </a:r>
            <a:r>
              <a:rPr lang="el-GR" altLang="el-GR" dirty="0"/>
              <a:t> μέσω της </a:t>
            </a:r>
            <a:r>
              <a:rPr lang="en-US" altLang="el-GR" dirty="0"/>
              <a:t>input</a:t>
            </a:r>
            <a:endParaRPr lang="el-GR" altLang="el-GR" dirty="0"/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DFB32DD-3A79-42CC-FDD8-077ACC513F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8375" y="1253331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2800" dirty="0"/>
              <a:t>Όταν η είσοδος στην συνάρτηση </a:t>
            </a:r>
            <a:r>
              <a:rPr lang="en-US" altLang="el-GR" sz="2800" dirty="0"/>
              <a:t>input </a:t>
            </a:r>
            <a:r>
              <a:rPr lang="el-GR" altLang="el-GR" sz="2800" dirty="0"/>
              <a:t>είναι </a:t>
            </a:r>
            <a:r>
              <a:rPr lang="en-US" altLang="el-GR" sz="2800" dirty="0"/>
              <a:t>string </a:t>
            </a:r>
            <a:r>
              <a:rPr lang="el-GR" altLang="el-GR" sz="2800" dirty="0"/>
              <a:t>και θέλουμε να αποφύγουμε  τους τόνους δηλώνουμε μέσω της </a:t>
            </a:r>
            <a:r>
              <a:rPr lang="en-US" altLang="el-GR" sz="2800" dirty="0"/>
              <a:t>input</a:t>
            </a:r>
            <a:r>
              <a:rPr lang="el-GR" altLang="el-GR" sz="2800" dirty="0"/>
              <a:t> ότι η μεταβλητή είναι αλφαριθμητικό ως εξής: 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800" b="1" dirty="0">
                <a:latin typeface="Arial" panose="020B0604020202020204" pitchFamily="34" charset="0"/>
              </a:rPr>
              <a:t>R=input(‘</a:t>
            </a:r>
            <a:r>
              <a:rPr lang="en-US" altLang="el-GR" sz="2800" b="1" dirty="0" err="1">
                <a:latin typeface="Arial" panose="020B0604020202020204" pitchFamily="34" charset="0"/>
              </a:rPr>
              <a:t>prompt’,’s</a:t>
            </a:r>
            <a:r>
              <a:rPr lang="en-US" altLang="el-GR" sz="2800" b="1" dirty="0">
                <a:latin typeface="Arial" panose="020B0604020202020204" pitchFamily="34" charset="0"/>
              </a:rPr>
              <a:t>’)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2800" b="1" dirty="0">
              <a:latin typeface="Arial" panose="020B0604020202020204" pitchFamily="34" charset="0"/>
            </a:endParaRPr>
          </a:p>
          <a:p>
            <a:pPr marL="1060450" lvl="1" eaLnBrk="1" hangingPunct="1">
              <a:lnSpc>
                <a:spcPct val="90000"/>
              </a:lnSpc>
            </a:pPr>
            <a:r>
              <a:rPr lang="el-GR" altLang="el-GR" sz="2800" dirty="0"/>
              <a:t>Αν δοθεί σαν είσοδος μόνο κενά ή </a:t>
            </a:r>
            <a:r>
              <a:rPr lang="en-US" altLang="el-GR" sz="2800" dirty="0"/>
              <a:t>tab </a:t>
            </a:r>
            <a:r>
              <a:rPr lang="el-GR" altLang="el-GR" sz="2800" dirty="0"/>
              <a:t>είσοδος είναι το κενό </a:t>
            </a:r>
            <a:r>
              <a:rPr lang="en-US" altLang="el-GR" sz="2800" dirty="0"/>
              <a:t>string</a:t>
            </a:r>
          </a:p>
          <a:p>
            <a:pPr marL="1060450" lvl="1" eaLnBrk="1" hangingPunct="1">
              <a:lnSpc>
                <a:spcPct val="90000"/>
              </a:lnSpc>
            </a:pPr>
            <a:r>
              <a:rPr lang="el-GR" altLang="el-GR" sz="2800" dirty="0"/>
              <a:t>Λαμβάνονται υπόψη τόσο τα κενά που προηγούνται ή που ακολουθούν το κανονικό </a:t>
            </a:r>
            <a:r>
              <a:rPr lang="en-US" altLang="el-GR" sz="2800" dirty="0"/>
              <a:t>string</a:t>
            </a:r>
            <a:endParaRPr lang="el-GR" altLang="el-GR" sz="2800" dirty="0"/>
          </a:p>
          <a:p>
            <a:pPr marL="0" indent="0" eaLnBrk="1" hangingPunct="1">
              <a:lnSpc>
                <a:spcPct val="90000"/>
              </a:lnSpc>
            </a:pPr>
            <a:endParaRPr lang="el-GR" altLang="el-GR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488200F9-A531-427D-4869-AF262819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B65E139-8889-4EE2-84A1-F0E7707F1D22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31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>
            <a:extLst>
              <a:ext uri="{FF2B5EF4-FFF2-40B4-BE49-F238E27FC236}">
                <a16:creationId xmlns:a16="http://schemas.microsoft.com/office/drawing/2014/main" id="{D468BF27-97D9-0718-97D0-3E6ABFAEEF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520" y="239886"/>
            <a:ext cx="8001000" cy="675928"/>
          </a:xfrm>
        </p:spPr>
        <p:txBody>
          <a:bodyPr/>
          <a:lstStyle/>
          <a:p>
            <a:pPr eaLnBrk="1" hangingPunct="1"/>
            <a:r>
              <a:rPr lang="el-GR" altLang="el-GR" dirty="0"/>
              <a:t>Παραδείγματα</a:t>
            </a:r>
          </a:p>
        </p:txBody>
      </p:sp>
      <p:graphicFrame>
        <p:nvGraphicFramePr>
          <p:cNvPr id="121904" name="Group 48">
            <a:extLst>
              <a:ext uri="{FF2B5EF4-FFF2-40B4-BE49-F238E27FC236}">
                <a16:creationId xmlns:a16="http://schemas.microsoft.com/office/drawing/2014/main" id="{267FD3BC-A94B-5998-C338-71790406302F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88921572"/>
              </p:ext>
            </p:extLst>
          </p:nvPr>
        </p:nvGraphicFramePr>
        <p:xfrm>
          <a:off x="251520" y="955752"/>
          <a:ext cx="8374955" cy="5400599"/>
        </p:xfrm>
        <a:graphic>
          <a:graphicData uri="http://schemas.openxmlformats.org/drawingml/2006/table">
            <a:tbl>
              <a:tblPr/>
              <a:tblGrid>
                <a:gridCol w="3923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1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4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&gt;&gt;R=input('enter </a:t>
                      </a: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variable: 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variable: 67.98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67.9800</a:t>
                      </a:r>
                      <a:endParaRPr kumimoji="0" lang="el-G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 R=input('enter a 1x4 vector: 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a 1x4 vector: [2 5 6 7]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2     5     6     7</a:t>
                      </a:r>
                      <a:endParaRPr kumimoji="0" lang="el-G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1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 R=input('enter variable: 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variable: 5/7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0.7143</a:t>
                      </a:r>
                      <a:endParaRPr kumimoji="0" lang="el-G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 R=input('enter a 2x3 array: 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a 2x3 array: [2 8 1;8 7 2]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2     8     1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8     7     2</a:t>
                      </a:r>
                      <a:endParaRPr kumimoji="0" lang="el-G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4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 R=input('enter variable: 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variable: 34+12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46</a:t>
                      </a:r>
                      <a:endParaRPr kumimoji="0" lang="el-G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&gt;&gt; R=input('enter your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lastname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','s')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enter your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lastname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Tsagkalidou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 =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Tsagkalidou</a:t>
                      </a:r>
                      <a:endParaRPr kumimoji="0" lang="el-G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5 - Θέση αριθμού διαφάνειας">
            <a:extLst>
              <a:ext uri="{FF2B5EF4-FFF2-40B4-BE49-F238E27FC236}">
                <a16:creationId xmlns:a16="http://schemas.microsoft.com/office/drawing/2014/main" id="{1219134F-B363-B225-4666-BDEB53E6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6CE039-328E-4025-B9DC-9D0B8322D73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32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>
            <a:extLst>
              <a:ext uri="{FF2B5EF4-FFF2-40B4-BE49-F238E27FC236}">
                <a16:creationId xmlns:a16="http://schemas.microsoft.com/office/drawing/2014/main" id="{09F1E203-0A4B-8833-F1D7-125B657FC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528" y="337232"/>
            <a:ext cx="7886700" cy="687610"/>
          </a:xfrm>
        </p:spPr>
        <p:txBody>
          <a:bodyPr/>
          <a:lstStyle/>
          <a:p>
            <a:pPr eaLnBrk="1" hangingPunct="1"/>
            <a:r>
              <a:rPr lang="el-GR" altLang="el-GR" dirty="0"/>
              <a:t>Εισάγοντας </a:t>
            </a:r>
            <a:r>
              <a:rPr lang="en-US" altLang="el-GR" dirty="0"/>
              <a:t>vector </a:t>
            </a:r>
            <a:r>
              <a:rPr lang="el-GR" altLang="el-GR" dirty="0"/>
              <a:t>με την </a:t>
            </a:r>
            <a:r>
              <a:rPr lang="en-US" altLang="el-GR" dirty="0"/>
              <a:t>input</a:t>
            </a:r>
            <a:endParaRPr lang="el-GR" altLang="el-GR" dirty="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1D29EA8F-4EE0-BA21-9D55-85C8A8F4A5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1288368"/>
            <a:ext cx="7939410" cy="5232400"/>
          </a:xfrm>
        </p:spPr>
        <p:txBody>
          <a:bodyPr/>
          <a:lstStyle/>
          <a:p>
            <a:pPr eaLnBrk="1" hangingPunct="1"/>
            <a:r>
              <a:rPr lang="el-GR" altLang="el-GR" sz="2800" dirty="0"/>
              <a:t>Είναι δυνατή και η εισαγωγή </a:t>
            </a:r>
            <a:r>
              <a:rPr lang="en-US" altLang="el-GR" sz="2800" dirty="0"/>
              <a:t>vector </a:t>
            </a:r>
            <a:r>
              <a:rPr lang="el-GR" altLang="el-GR" sz="2800" dirty="0"/>
              <a:t>με την χρήση της </a:t>
            </a:r>
            <a:r>
              <a:rPr lang="en-US" altLang="el-GR" sz="2800" dirty="0"/>
              <a:t>input. </a:t>
            </a:r>
            <a:r>
              <a:rPr lang="el-GR" altLang="el-GR" sz="2800" dirty="0"/>
              <a:t>Οι τρόποι για την εισαγωγή του </a:t>
            </a:r>
            <a:r>
              <a:rPr lang="en-US" altLang="el-GR" sz="2800" dirty="0"/>
              <a:t>vector </a:t>
            </a:r>
            <a:r>
              <a:rPr lang="el-GR" altLang="el-GR" sz="2800" dirty="0"/>
              <a:t>είναι οι παρακάτω:</a:t>
            </a:r>
          </a:p>
          <a:p>
            <a:pPr lvl="1" eaLnBrk="1" hangingPunct="1"/>
            <a:r>
              <a:rPr lang="en-US" altLang="el-GR" sz="2800" dirty="0"/>
              <a:t>square brackets</a:t>
            </a:r>
          </a:p>
          <a:p>
            <a:pPr lvl="1" eaLnBrk="1" hangingPunct="1"/>
            <a:r>
              <a:rPr lang="en-US" altLang="el-GR" sz="2800" dirty="0"/>
              <a:t>colon operator</a:t>
            </a:r>
          </a:p>
          <a:p>
            <a:pPr lvl="1" eaLnBrk="1" hangingPunct="1"/>
            <a:r>
              <a:rPr lang="en-US" altLang="el-GR" sz="2800" dirty="0"/>
              <a:t>functions </a:t>
            </a:r>
            <a:r>
              <a:rPr lang="el-GR" altLang="el-GR" sz="2800" dirty="0"/>
              <a:t>όπως η </a:t>
            </a:r>
            <a:r>
              <a:rPr lang="en-US" altLang="el-GR" sz="2800" dirty="0" err="1"/>
              <a:t>linspace</a:t>
            </a:r>
            <a:endParaRPr lang="en-US" altLang="el-GR" sz="2800" dirty="0"/>
          </a:p>
          <a:p>
            <a:pPr eaLnBrk="1" hangingPunct="1"/>
            <a:endParaRPr lang="el-GR" altLang="el-GR" dirty="0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2255CA24-19A4-A326-9164-C7AF6A1DF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E3E46E-6A1C-4504-A374-19753D82BA0C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33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1B71E7E4-ACCA-9386-7665-1B249B1732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2" y="4437112"/>
            <a:ext cx="65532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:a16="http://schemas.microsoft.com/office/drawing/2014/main" id="{8B0AB61B-9BD4-2997-7D10-961C00C183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92175"/>
          </a:xfrm>
        </p:spPr>
        <p:txBody>
          <a:bodyPr/>
          <a:lstStyle/>
          <a:p>
            <a:pPr eaLnBrk="1" hangingPunct="1"/>
            <a:r>
              <a:rPr lang="el-GR" altLang="el-GR" b="1"/>
              <a:t>Εντολές εξόδου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16589C88-8475-1650-9373-B0E4030773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528" y="1226716"/>
            <a:ext cx="8001000" cy="4267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l-GR" altLang="el-GR" sz="2400" b="1" dirty="0"/>
              <a:t>Συνάρτηση </a:t>
            </a:r>
            <a:r>
              <a:rPr lang="en-US" altLang="el-GR" sz="2400" b="1" dirty="0" err="1"/>
              <a:t>disp</a:t>
            </a:r>
            <a:endParaRPr lang="el-GR" altLang="el-GR" sz="2400" b="1" dirty="0"/>
          </a:p>
          <a:p>
            <a:pPr eaLnBrk="1" hangingPunct="1"/>
            <a:r>
              <a:rPr lang="el-GR" altLang="el-GR" sz="2400" dirty="0"/>
              <a:t>Η συνάρτηση </a:t>
            </a:r>
            <a:r>
              <a:rPr lang="en-US" altLang="el-GR" sz="2400" b="1" i="1" dirty="0" err="1"/>
              <a:t>disp</a:t>
            </a:r>
            <a:r>
              <a:rPr lang="en-US" altLang="el-GR" sz="2400" dirty="0"/>
              <a:t> </a:t>
            </a:r>
            <a:r>
              <a:rPr lang="el-GR" altLang="el-GR" sz="2400" dirty="0"/>
              <a:t>είναι η απλούστερη συνάρτηση για την εμφάνιση της εξόδου. Επιτρέπει στο αποτέλεσμα μιας έκφρασης ή σε ένα </a:t>
            </a:r>
            <a:r>
              <a:rPr lang="en-US" altLang="el-GR" sz="2400" dirty="0"/>
              <a:t>string </a:t>
            </a:r>
            <a:r>
              <a:rPr lang="el-GR" altLang="el-GR" sz="2400" dirty="0"/>
              <a:t>να εμφανιστεί στην έξοδο</a:t>
            </a:r>
            <a:endParaRPr lang="en-US" altLang="el-GR" sz="2400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l-GR" sz="2400" b="1" dirty="0" err="1">
                <a:latin typeface="Consolas" panose="020B0609020204030204" pitchFamily="49" charset="0"/>
              </a:rPr>
              <a:t>disp</a:t>
            </a:r>
            <a:r>
              <a:rPr lang="en-US" altLang="el-GR" sz="2400" b="1" dirty="0">
                <a:latin typeface="Consolas" panose="020B0609020204030204" pitchFamily="49" charset="0"/>
              </a:rPr>
              <a:t>(</a:t>
            </a:r>
            <a:r>
              <a:rPr lang="el-GR" altLang="el-GR" sz="2400" b="1" dirty="0">
                <a:latin typeface="Consolas" panose="020B0609020204030204" pitchFamily="49" charset="0"/>
              </a:rPr>
              <a:t>όνομα </a:t>
            </a:r>
            <a:r>
              <a:rPr lang="en-US" altLang="el-GR" sz="2400" b="1" dirty="0">
                <a:latin typeface="Consolas" panose="020B0609020204030204" pitchFamily="49" charset="0"/>
              </a:rPr>
              <a:t>variable) </a:t>
            </a:r>
            <a:r>
              <a:rPr lang="el-GR" altLang="el-GR" sz="2400" b="1" dirty="0">
                <a:latin typeface="Consolas" panose="020B0609020204030204" pitchFamily="49" charset="0"/>
              </a:rPr>
              <a:t>ή </a:t>
            </a:r>
            <a:r>
              <a:rPr lang="en-US" altLang="el-GR" sz="2400" b="1" dirty="0" err="1">
                <a:latin typeface="Consolas" panose="020B0609020204030204" pitchFamily="49" charset="0"/>
              </a:rPr>
              <a:t>disp</a:t>
            </a:r>
            <a:r>
              <a:rPr lang="en-US" altLang="el-GR" sz="2400" b="1" dirty="0">
                <a:latin typeface="Consolas" panose="020B0609020204030204" pitchFamily="49" charset="0"/>
              </a:rPr>
              <a:t>(‘</a:t>
            </a:r>
            <a:r>
              <a:rPr lang="el-GR" altLang="el-GR" sz="2400" b="1" dirty="0">
                <a:latin typeface="Consolas" panose="020B0609020204030204" pitchFamily="49" charset="0"/>
              </a:rPr>
              <a:t>κείμενο για εμφάνιση’)</a:t>
            </a:r>
            <a:endParaRPr lang="el-GR" altLang="el-GR" sz="2400" dirty="0"/>
          </a:p>
          <a:p>
            <a:pPr lvl="1" eaLnBrk="1" hangingPunct="1"/>
            <a:r>
              <a:rPr lang="el-GR" altLang="el-GR" sz="2000" dirty="0"/>
              <a:t>Μόνο μία μεταβλητή</a:t>
            </a:r>
          </a:p>
          <a:p>
            <a:pPr lvl="1" eaLnBrk="1" hangingPunct="1"/>
            <a:r>
              <a:rPr lang="el-GR" altLang="el-GR" sz="2000" dirty="0"/>
              <a:t>Δεν επιτρέπει καμία μορφοποίηση </a:t>
            </a:r>
          </a:p>
          <a:p>
            <a:pPr lvl="1" eaLnBrk="1" hangingPunct="1"/>
            <a:r>
              <a:rPr lang="el-GR" altLang="el-GR" sz="2000" dirty="0"/>
              <a:t>Πάντα στο τέλος εισάγει και μία αλλαγή γραμμής</a:t>
            </a:r>
          </a:p>
          <a:p>
            <a:pPr eaLnBrk="1" hangingPunct="1"/>
            <a:endParaRPr lang="el-GR" altLang="el-GR" sz="2600" dirty="0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62A9DBBD-3EDC-5610-2C1C-A9330104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BE3817-7E7F-48D8-B3C4-6E8D0ECBFCC8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34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A81E9E35-2BCF-ACA4-39EC-BBFBF267F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F729BE-CE01-4DD2-9249-23657FB9803F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35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38915" name="Τίτλος 1">
            <a:extLst>
              <a:ext uri="{FF2B5EF4-FFF2-40B4-BE49-F238E27FC236}">
                <a16:creationId xmlns:a16="http://schemas.microsoft.com/office/drawing/2014/main" id="{881E83FE-F610-ED33-C56F-348A6753722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36524"/>
            <a:ext cx="8001000" cy="431329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Παράδειγμα</a:t>
            </a:r>
            <a:r>
              <a:rPr lang="en-US" altLang="el-GR" b="1" dirty="0"/>
              <a:t> </a:t>
            </a:r>
            <a:endParaRPr lang="el-GR" altLang="el-GR" b="1" dirty="0"/>
          </a:p>
        </p:txBody>
      </p:sp>
      <p:sp>
        <p:nvSpPr>
          <p:cNvPr id="38916" name="Θέση περιεχομένου 2">
            <a:extLst>
              <a:ext uri="{FF2B5EF4-FFF2-40B4-BE49-F238E27FC236}">
                <a16:creationId xmlns:a16="http://schemas.microsoft.com/office/drawing/2014/main" id="{089EFE23-34DB-D385-239F-FF7233D8B55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567852"/>
            <a:ext cx="8227368" cy="6290147"/>
          </a:xfrm>
        </p:spPr>
        <p:txBody>
          <a:bodyPr>
            <a:normAutofit fontScale="92500" lnSpcReduction="10000"/>
          </a:bodyPr>
          <a:lstStyle/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b="1" dirty="0">
                <a:latin typeface="Arial" panose="020B0604020202020204" pitchFamily="34" charset="0"/>
              </a:rPr>
              <a:t>Εντολή </a:t>
            </a:r>
            <a:r>
              <a:rPr lang="en-US" altLang="el-GR" sz="2200" b="1" dirty="0" err="1">
                <a:latin typeface="Arial" panose="020B0604020202020204" pitchFamily="34" charset="0"/>
              </a:rPr>
              <a:t>disp</a:t>
            </a:r>
            <a:r>
              <a:rPr lang="en-US" altLang="el-GR" sz="2200" dirty="0">
                <a:latin typeface="Arial" panose="020B0604020202020204" pitchFamily="34" charset="0"/>
              </a:rPr>
              <a:t>: </a:t>
            </a:r>
            <a:r>
              <a:rPr lang="el-GR" altLang="el-GR" sz="2200" dirty="0">
                <a:latin typeface="Arial" panose="020B0604020202020204" pitchFamily="34" charset="0"/>
              </a:rPr>
              <a:t>Τυπώνει στην οθόνη</a:t>
            </a:r>
            <a:r>
              <a:rPr lang="en-US" altLang="el-GR" sz="2200" dirty="0">
                <a:latin typeface="Arial" panose="020B0604020202020204" pitchFamily="34" charset="0"/>
              </a:rPr>
              <a:t>, </a:t>
            </a:r>
            <a:r>
              <a:rPr lang="el-GR" altLang="el-GR" sz="2200" dirty="0">
                <a:latin typeface="Arial" panose="020B0604020202020204" pitchFamily="34" charset="0"/>
              </a:rPr>
              <a:t>χωρίς μορφοποίηση,  ότι έχουμε ανάμεσα σε δύο τόνους (</a:t>
            </a:r>
            <a:r>
              <a:rPr lang="el-GR" altLang="el-GR" sz="2200" b="1" dirty="0">
                <a:latin typeface="Arial" panose="020B0604020202020204" pitchFamily="34" charset="0"/>
              </a:rPr>
              <a:t>‘’</a:t>
            </a:r>
            <a:r>
              <a:rPr lang="el-GR" altLang="el-GR" sz="2200" dirty="0">
                <a:latin typeface="Arial" panose="020B0604020202020204" pitchFamily="34" charset="0"/>
              </a:rPr>
              <a:t>)</a:t>
            </a:r>
            <a:endParaRPr lang="en-US" altLang="el-GR" sz="2200" dirty="0">
              <a:latin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dirty="0">
                <a:latin typeface="Arial" panose="020B0604020202020204" pitchFamily="34" charset="0"/>
              </a:rPr>
              <a:t>Σύνταξη: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dirty="0">
                <a:latin typeface="Arial" panose="020B0604020202020204" pitchFamily="34" charset="0"/>
              </a:rPr>
              <a:t> </a:t>
            </a:r>
            <a:r>
              <a:rPr lang="en-US" altLang="el-GR" sz="2200" dirty="0">
                <a:latin typeface="Arial" panose="020B0604020202020204" pitchFamily="34" charset="0"/>
              </a:rPr>
              <a:t>&gt;&gt; </a:t>
            </a:r>
            <a:r>
              <a:rPr lang="en-US" altLang="el-GR" sz="2200" dirty="0" err="1">
                <a:latin typeface="Arial" panose="020B0604020202020204" pitchFamily="34" charset="0"/>
              </a:rPr>
              <a:t>disp</a:t>
            </a:r>
            <a:r>
              <a:rPr lang="en-US" altLang="el-GR" sz="2200" dirty="0">
                <a:latin typeface="Arial" panose="020B0604020202020204" pitchFamily="34" charset="0"/>
              </a:rPr>
              <a:t>('</a:t>
            </a:r>
            <a:r>
              <a:rPr lang="el-GR" altLang="el-GR" sz="2200" dirty="0">
                <a:latin typeface="Arial" panose="020B0604020202020204" pitchFamily="34" charset="0"/>
              </a:rPr>
              <a:t>Σήμερα είναι Δευτέρα')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dirty="0">
                <a:latin typeface="Arial" panose="020B0604020202020204" pitchFamily="34" charset="0"/>
              </a:rPr>
              <a:t>Σήμερα είναι Δευτέρα</a:t>
            </a:r>
            <a:endParaRPr lang="en-US" altLang="el-GR" sz="2200" dirty="0">
              <a:latin typeface="Arial" panose="020B0604020202020204" pitchFamily="34" charset="0"/>
            </a:endParaRP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b="1" dirty="0">
                <a:latin typeface="Arial" panose="020B0604020202020204" pitchFamily="34" charset="0"/>
              </a:rPr>
              <a:t>Το πρόγραμμα υπολογίζει την περίμετρο και το εμβαδόν τριγώνου από τις πλευρές του</a:t>
            </a:r>
            <a:endParaRPr lang="en-US" altLang="el-GR" sz="2200" b="1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0" i="0" dirty="0" err="1">
                <a:effectLst/>
                <a:latin typeface="Menlo"/>
              </a:rPr>
              <a:t>clc</a:t>
            </a:r>
            <a:endParaRPr lang="en-US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000" b="0" i="0" dirty="0">
                <a:effectLst/>
                <a:latin typeface="Menlo"/>
              </a:rPr>
              <a:t>format 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compact</a:t>
            </a:r>
            <a:endParaRPr lang="en-US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000" b="0" i="0" dirty="0" err="1">
                <a:effectLst/>
                <a:latin typeface="Menlo"/>
              </a:rPr>
              <a:t>disp</a:t>
            </a:r>
            <a:r>
              <a:rPr lang="en-US" sz="2000" b="0" i="0" dirty="0">
                <a:effectLst/>
                <a:latin typeface="Menlo"/>
              </a:rPr>
              <a:t>(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000" b="0" i="0" dirty="0">
                <a:solidFill>
                  <a:srgbClr val="A709F5"/>
                </a:solidFill>
                <a:effectLst/>
                <a:latin typeface="Menlo"/>
              </a:rPr>
              <a:t>Το πρόγραμμα υπολογίζει την περίμετρο τριγώνου από τις πλευρές του'</a:t>
            </a:r>
            <a:r>
              <a:rPr lang="el-GR" sz="2000" b="0" i="0" dirty="0">
                <a:effectLst/>
                <a:latin typeface="Menlo"/>
              </a:rPr>
              <a:t>)</a:t>
            </a:r>
          </a:p>
          <a:p>
            <a:pPr marL="0" indent="0">
              <a:buNone/>
            </a:pPr>
            <a:r>
              <a:rPr lang="en-US" sz="2000" b="0" i="0" dirty="0">
                <a:effectLst/>
                <a:latin typeface="Menlo"/>
              </a:rPr>
              <a:t>a=input(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000" b="0" i="0" dirty="0">
                <a:solidFill>
                  <a:srgbClr val="A709F5"/>
                </a:solidFill>
                <a:effectLst/>
                <a:latin typeface="Menlo"/>
              </a:rPr>
              <a:t>Δώσε την πλευρά α '</a:t>
            </a:r>
            <a:r>
              <a:rPr lang="el-GR" sz="2000" b="0" i="0" dirty="0">
                <a:effectLst/>
                <a:latin typeface="Menlo"/>
              </a:rPr>
              <a:t>) </a:t>
            </a:r>
            <a:r>
              <a:rPr lang="el-GR" sz="2000" b="0" i="0" dirty="0">
                <a:solidFill>
                  <a:srgbClr val="008013"/>
                </a:solidFill>
                <a:effectLst/>
                <a:latin typeface="Menlo"/>
              </a:rPr>
              <a:t>%χωρίς ερωτηματικό</a:t>
            </a:r>
            <a:endParaRPr lang="el-GR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000" b="0" i="0" dirty="0">
                <a:effectLst/>
                <a:latin typeface="Menlo"/>
              </a:rPr>
              <a:t>b=input(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000" b="0" i="0" dirty="0">
                <a:solidFill>
                  <a:srgbClr val="A709F5"/>
                </a:solidFill>
                <a:effectLst/>
                <a:latin typeface="Menlo"/>
              </a:rPr>
              <a:t>Δώσε την πλευρά β '</a:t>
            </a:r>
            <a:r>
              <a:rPr lang="el-GR" sz="2000" b="0" i="0" dirty="0">
                <a:effectLst/>
                <a:latin typeface="Menlo"/>
              </a:rPr>
              <a:t>);</a:t>
            </a:r>
          </a:p>
          <a:p>
            <a:pPr marL="0" indent="0">
              <a:buNone/>
            </a:pPr>
            <a:r>
              <a:rPr lang="en-US" sz="2000" b="0" i="0" dirty="0">
                <a:effectLst/>
                <a:latin typeface="Menlo"/>
              </a:rPr>
              <a:t>c=input(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000" b="0" i="0" dirty="0">
                <a:solidFill>
                  <a:srgbClr val="A709F5"/>
                </a:solidFill>
                <a:effectLst/>
                <a:latin typeface="Menlo"/>
              </a:rPr>
              <a:t>Δώσε την πλευρά γ '</a:t>
            </a:r>
            <a:r>
              <a:rPr lang="el-GR" sz="2000" b="0" i="0" dirty="0">
                <a:effectLst/>
                <a:latin typeface="Menlo"/>
              </a:rPr>
              <a:t>);</a:t>
            </a:r>
          </a:p>
          <a:p>
            <a:pPr marL="0" indent="0">
              <a:buNone/>
            </a:pPr>
            <a:r>
              <a:rPr lang="en-US" sz="2000" b="0" i="0" dirty="0" err="1">
                <a:effectLst/>
                <a:latin typeface="Menlo"/>
              </a:rPr>
              <a:t>perimetros</a:t>
            </a:r>
            <a:r>
              <a:rPr lang="en-US" sz="2000" b="0" i="0" dirty="0">
                <a:effectLst/>
                <a:latin typeface="Menlo"/>
              </a:rPr>
              <a:t>=</a:t>
            </a:r>
            <a:r>
              <a:rPr lang="en-US" sz="2000" b="0" i="0" dirty="0" err="1">
                <a:effectLst/>
                <a:latin typeface="Menlo"/>
              </a:rPr>
              <a:t>a+b+c</a:t>
            </a:r>
            <a:endParaRPr lang="en-US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000" b="0" i="0" dirty="0">
                <a:solidFill>
                  <a:srgbClr val="008013"/>
                </a:solidFill>
                <a:effectLst/>
                <a:latin typeface="Menlo"/>
              </a:rPr>
              <a:t>% </a:t>
            </a:r>
            <a:r>
              <a:rPr lang="el-GR" sz="2000" b="0" i="0" dirty="0">
                <a:solidFill>
                  <a:srgbClr val="008013"/>
                </a:solidFill>
                <a:effectLst/>
                <a:latin typeface="Menlo"/>
              </a:rPr>
              <a:t>ή αλλιώς</a:t>
            </a:r>
            <a:endParaRPr lang="el-GR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000" b="0" i="0" dirty="0" err="1">
                <a:effectLst/>
                <a:latin typeface="Menlo"/>
              </a:rPr>
              <a:t>disp</a:t>
            </a:r>
            <a:r>
              <a:rPr lang="en-US" sz="2000" b="0" i="0" dirty="0">
                <a:effectLst/>
                <a:latin typeface="Menlo"/>
              </a:rPr>
              <a:t>(</a:t>
            </a:r>
            <a:r>
              <a:rPr lang="en-US" sz="20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000" b="0" i="0" dirty="0">
                <a:solidFill>
                  <a:srgbClr val="A709F5"/>
                </a:solidFill>
                <a:effectLst/>
                <a:latin typeface="Menlo"/>
              </a:rPr>
              <a:t>Η περίμετρος είναι:'</a:t>
            </a:r>
            <a:r>
              <a:rPr lang="el-GR" sz="2000" b="0" i="0" dirty="0">
                <a:effectLst/>
                <a:latin typeface="Menlo"/>
              </a:rPr>
              <a:t>)</a:t>
            </a:r>
          </a:p>
          <a:p>
            <a:pPr marL="0" indent="0">
              <a:buNone/>
            </a:pPr>
            <a:r>
              <a:rPr lang="en-US" sz="2000" b="0" i="0" dirty="0" err="1">
                <a:effectLst/>
                <a:latin typeface="Menlo"/>
              </a:rPr>
              <a:t>disp</a:t>
            </a:r>
            <a:r>
              <a:rPr lang="en-US" sz="2000" b="0" i="0" dirty="0">
                <a:effectLst/>
                <a:latin typeface="Menlo"/>
              </a:rPr>
              <a:t>(</a:t>
            </a:r>
            <a:r>
              <a:rPr lang="en-US" sz="2000" b="0" i="0" dirty="0" err="1">
                <a:effectLst/>
                <a:latin typeface="Menlo"/>
              </a:rPr>
              <a:t>perimetros</a:t>
            </a:r>
            <a:r>
              <a:rPr lang="en-US" sz="2000" b="0" i="0" dirty="0">
                <a:effectLst/>
                <a:latin typeface="Menlo"/>
              </a:rPr>
              <a:t>)</a:t>
            </a:r>
            <a:endParaRPr lang="el-GR" sz="20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l-GR" altLang="el-GR" sz="2000" i="1" dirty="0">
                <a:latin typeface="Arial" panose="020B0604020202020204" pitchFamily="34" charset="0"/>
              </a:rPr>
              <a:t>Το αποθηκεύουμε με το όνομα </a:t>
            </a:r>
            <a:r>
              <a:rPr lang="en-US" altLang="el-GR" sz="2000" b="1" i="1" dirty="0" err="1">
                <a:latin typeface="Arial" panose="020B0604020202020204" pitchFamily="34" charset="0"/>
              </a:rPr>
              <a:t>perimetros</a:t>
            </a:r>
            <a:r>
              <a:rPr lang="el-GR" altLang="el-GR" sz="2000" b="1" i="1" dirty="0"/>
              <a:t>_</a:t>
            </a:r>
            <a:r>
              <a:rPr lang="el-GR" altLang="el-GR" sz="2000" b="1" i="1" dirty="0" err="1"/>
              <a:t>trigonou</a:t>
            </a:r>
            <a:endParaRPr lang="en-US" altLang="el-GR" sz="2000" b="1" i="1" dirty="0"/>
          </a:p>
          <a:p>
            <a:pPr marL="0" indent="0">
              <a:buNone/>
            </a:pPr>
            <a:endParaRPr lang="en-US" sz="2000" b="0" i="0" dirty="0">
              <a:effectLst/>
              <a:latin typeface="Menlo"/>
            </a:endParaRPr>
          </a:p>
          <a:p>
            <a:pPr marL="0" indent="0" eaLnBrk="1" hangingPunct="1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endParaRPr lang="en-GB" altLang="el-GR" sz="2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1200"/>
              </a:spcBef>
              <a:buNone/>
            </a:pPr>
            <a:endParaRPr lang="el-GR" altLang="el-GR" sz="2800" dirty="0">
              <a:latin typeface="Arial" panose="020B0604020202020204" pitchFamily="34" charset="0"/>
            </a:endParaRPr>
          </a:p>
        </p:txBody>
      </p:sp>
      <p:sp>
        <p:nvSpPr>
          <p:cNvPr id="38917" name="Θέση αριθμού διαφάνειας 3">
            <a:extLst>
              <a:ext uri="{FF2B5EF4-FFF2-40B4-BE49-F238E27FC236}">
                <a16:creationId xmlns:a16="http://schemas.microsoft.com/office/drawing/2014/main" id="{05C96FB5-8445-D510-CF7F-95B3F46FF9B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49958BE1-095F-039B-49F0-3E0D735B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ED9C2F-25C8-4B86-9500-E6E5D2EBF1FF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36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B38A85A9-CAEB-3C30-0B9C-E0348A8FD1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60648"/>
            <a:ext cx="8001000" cy="387896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dirty="0"/>
              <a:t>Παράδειγμα_2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17CA7E72-1580-49D0-1460-81A9178CE4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756495"/>
            <a:ext cx="8263830" cy="54919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clc</a:t>
            </a:r>
            <a:endParaRPr lang="en-US" sz="28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800" b="0" i="0" dirty="0">
                <a:effectLst/>
                <a:latin typeface="Menlo"/>
              </a:rPr>
              <a:t>format 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compact</a:t>
            </a:r>
            <a:endParaRPr lang="en-US" sz="2800" b="0" i="0" dirty="0">
              <a:effectLst/>
              <a:latin typeface="Menlo"/>
            </a:endParaRPr>
          </a:p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disp</a:t>
            </a:r>
            <a:r>
              <a:rPr lang="en-US" sz="2800" b="0" i="0" dirty="0">
                <a:effectLst/>
                <a:latin typeface="Menlo"/>
              </a:rPr>
              <a:t>(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Το πρόγραμμα υπολογίζει το εμβαδόν </a:t>
            </a:r>
            <a:r>
              <a:rPr lang="el-GR" sz="2800" b="0" i="0" dirty="0" err="1">
                <a:solidFill>
                  <a:srgbClr val="A709F5"/>
                </a:solidFill>
                <a:effectLst/>
                <a:latin typeface="Menlo"/>
              </a:rPr>
              <a:t>τριγώνο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 από τις πλευρές του'</a:t>
            </a:r>
            <a:r>
              <a:rPr lang="el-GR" sz="2800" b="0" i="0" dirty="0">
                <a:effectLst/>
                <a:latin typeface="Menlo"/>
              </a:rPr>
              <a:t>)</a:t>
            </a:r>
          </a:p>
          <a:p>
            <a:pPr marL="0" indent="0">
              <a:buNone/>
            </a:pPr>
            <a:r>
              <a:rPr lang="en-US" sz="2800" b="0" i="0" dirty="0">
                <a:effectLst/>
                <a:latin typeface="Menlo"/>
              </a:rPr>
              <a:t>a=input(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Δώσε την πλευρά α '</a:t>
            </a:r>
            <a:r>
              <a:rPr lang="el-GR" sz="2800" b="0" i="0" dirty="0">
                <a:effectLst/>
                <a:latin typeface="Menlo"/>
              </a:rPr>
              <a:t>); </a:t>
            </a:r>
          </a:p>
          <a:p>
            <a:pPr marL="0" indent="0">
              <a:buNone/>
            </a:pPr>
            <a:r>
              <a:rPr lang="en-US" sz="2800" b="0" i="0" dirty="0">
                <a:effectLst/>
                <a:latin typeface="Menlo"/>
              </a:rPr>
              <a:t>b=input(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Δώσε την πλευρά β '</a:t>
            </a:r>
            <a:r>
              <a:rPr lang="el-GR" sz="2800" b="0" i="0" dirty="0">
                <a:effectLst/>
                <a:latin typeface="Menlo"/>
              </a:rPr>
              <a:t>);</a:t>
            </a:r>
          </a:p>
          <a:p>
            <a:pPr marL="0" indent="0">
              <a:buNone/>
            </a:pPr>
            <a:r>
              <a:rPr lang="en-US" sz="2800" b="0" i="0" dirty="0">
                <a:effectLst/>
                <a:latin typeface="Menlo"/>
              </a:rPr>
              <a:t>c=input(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Δώσε την πλευρά γ '</a:t>
            </a:r>
            <a:r>
              <a:rPr lang="el-GR" sz="2800" b="0" i="0" dirty="0">
                <a:effectLst/>
                <a:latin typeface="Menlo"/>
              </a:rPr>
              <a:t>);</a:t>
            </a:r>
          </a:p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perimetros</a:t>
            </a:r>
            <a:r>
              <a:rPr lang="en-US" sz="2800" b="0" i="0" dirty="0">
                <a:effectLst/>
                <a:latin typeface="Menlo"/>
              </a:rPr>
              <a:t>=</a:t>
            </a:r>
            <a:r>
              <a:rPr lang="en-US" sz="2800" b="0" i="0" dirty="0" err="1">
                <a:effectLst/>
                <a:latin typeface="Menlo"/>
              </a:rPr>
              <a:t>a+b+c</a:t>
            </a:r>
            <a:r>
              <a:rPr lang="en-US" sz="2800" b="0" i="0" dirty="0">
                <a:effectLst/>
                <a:latin typeface="Menlo"/>
              </a:rPr>
              <a:t>;</a:t>
            </a:r>
          </a:p>
          <a:p>
            <a:pPr marL="0" indent="0">
              <a:buNone/>
            </a:pPr>
            <a:r>
              <a:rPr lang="en-US" sz="2800" b="0" i="0" dirty="0">
                <a:effectLst/>
                <a:latin typeface="Menlo"/>
              </a:rPr>
              <a:t>t=</a:t>
            </a:r>
            <a:r>
              <a:rPr lang="en-US" sz="2800" b="0" i="0" dirty="0" err="1">
                <a:effectLst/>
                <a:latin typeface="Menlo"/>
              </a:rPr>
              <a:t>perimetros</a:t>
            </a:r>
            <a:r>
              <a:rPr lang="en-US" sz="2800" b="0" i="0" dirty="0">
                <a:effectLst/>
                <a:latin typeface="Menlo"/>
              </a:rPr>
              <a:t>;</a:t>
            </a:r>
          </a:p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embadon</a:t>
            </a:r>
            <a:r>
              <a:rPr lang="en-US" sz="2800" b="0" i="0" dirty="0">
                <a:effectLst/>
                <a:latin typeface="Menlo"/>
              </a:rPr>
              <a:t>=(t*(t-a)*(t-b)*(t-c))^(1/2);</a:t>
            </a:r>
          </a:p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disp</a:t>
            </a:r>
            <a:r>
              <a:rPr lang="en-US" sz="2800" b="0" i="0" dirty="0">
                <a:effectLst/>
                <a:latin typeface="Menlo"/>
              </a:rPr>
              <a:t>(</a:t>
            </a:r>
            <a:r>
              <a:rPr lang="en-US" sz="2800" b="0" i="0" dirty="0">
                <a:solidFill>
                  <a:srgbClr val="A709F5"/>
                </a:solidFill>
                <a:effectLst/>
                <a:latin typeface="Menlo"/>
              </a:rPr>
              <a:t>'</a:t>
            </a:r>
            <a:r>
              <a:rPr lang="el-GR" sz="2800" b="0" i="0" dirty="0">
                <a:solidFill>
                  <a:srgbClr val="A709F5"/>
                </a:solidFill>
                <a:effectLst/>
                <a:latin typeface="Menlo"/>
              </a:rPr>
              <a:t>Το εμβαδόν είναι: '</a:t>
            </a:r>
            <a:r>
              <a:rPr lang="el-GR" sz="2800" b="0" i="0" dirty="0">
                <a:effectLst/>
                <a:latin typeface="Menlo"/>
              </a:rPr>
              <a:t>)</a:t>
            </a:r>
          </a:p>
          <a:p>
            <a:pPr marL="0" indent="0">
              <a:buNone/>
            </a:pPr>
            <a:r>
              <a:rPr lang="en-US" sz="2800" b="0" i="0" dirty="0" err="1">
                <a:effectLst/>
                <a:latin typeface="Menlo"/>
              </a:rPr>
              <a:t>disp</a:t>
            </a:r>
            <a:r>
              <a:rPr lang="en-US" sz="2800" b="0" i="0" dirty="0">
                <a:effectLst/>
                <a:latin typeface="Menlo"/>
              </a:rPr>
              <a:t>(</a:t>
            </a:r>
            <a:r>
              <a:rPr lang="en-US" sz="2800" b="0" i="0" dirty="0" err="1">
                <a:effectLst/>
                <a:latin typeface="Menlo"/>
              </a:rPr>
              <a:t>embadon</a:t>
            </a:r>
            <a:r>
              <a:rPr lang="en-US" sz="2800" b="0" i="0" dirty="0">
                <a:effectLst/>
                <a:latin typeface="Menlo"/>
              </a:rPr>
              <a:t>)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l-GR" altLang="el-GR" sz="2800" i="1" dirty="0">
              <a:latin typeface="Arial" panose="020B0604020202020204" pitchFamily="34" charset="0"/>
            </a:endParaRPr>
          </a:p>
          <a:p>
            <a:pPr marL="0" indent="0" eaLnBrk="1" hangingPunct="1">
              <a:spcBef>
                <a:spcPts val="1200"/>
              </a:spcBef>
              <a:buNone/>
            </a:pPr>
            <a:r>
              <a:rPr lang="el-GR" altLang="el-GR" sz="2800" i="1" dirty="0">
                <a:latin typeface="Arial" panose="020B0604020202020204" pitchFamily="34" charset="0"/>
              </a:rPr>
              <a:t>Το αποθηκεύουμε με το όνομα </a:t>
            </a:r>
            <a:r>
              <a:rPr lang="el-GR" altLang="el-GR" sz="2800" b="1" i="1" dirty="0" err="1"/>
              <a:t>embadon_trigonou</a:t>
            </a:r>
            <a:endParaRPr lang="en-US" altLang="el-GR" sz="2800" b="1" i="1" dirty="0"/>
          </a:p>
          <a:p>
            <a:pPr eaLnBrk="1" hangingPunct="1">
              <a:spcBef>
                <a:spcPts val="1200"/>
              </a:spcBef>
            </a:pPr>
            <a:endParaRPr lang="el-GR" altLang="el-GR" sz="2400" b="1" dirty="0">
              <a:latin typeface="Arial" panose="020B0604020202020204" pitchFamily="34" charset="0"/>
            </a:endParaRPr>
          </a:p>
        </p:txBody>
      </p:sp>
      <p:sp>
        <p:nvSpPr>
          <p:cNvPr id="39939" name="Θέση αριθμού διαφάνειας 5">
            <a:extLst>
              <a:ext uri="{FF2B5EF4-FFF2-40B4-BE49-F238E27FC236}">
                <a16:creationId xmlns:a16="http://schemas.microsoft.com/office/drawing/2014/main" id="{B21CF1F8-7593-8A83-7961-0A921A3A11F3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D15E708E-A7C2-CED6-00B7-A64C32DAA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03DE5F2-40A7-4B90-A52B-81B0CCA14C2A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37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368C4180-03BE-E69D-7803-9DA1E650B0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7504" y="152400"/>
            <a:ext cx="7291387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sz="3400" dirty="0"/>
              <a:t>Εκτέλεση Αρχείου</a:t>
            </a:r>
            <a:r>
              <a:rPr lang="el-GR" altLang="el-GR" dirty="0"/>
              <a:t> 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40EE0161-BDCA-F8E7-1ACD-36DCC9CCB8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8800" y="980728"/>
            <a:ext cx="7956550" cy="4267200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Θα εκτελεστεί το παραπάνω πρόγραμμα γράφοντας το όνομα του αρχείου στο </a:t>
            </a:r>
            <a:r>
              <a:rPr lang="en-US" altLang="el-GR" sz="2800" dirty="0"/>
              <a:t>command window </a:t>
            </a:r>
            <a:r>
              <a:rPr lang="el-GR" altLang="el-GR" sz="2800" dirty="0"/>
              <a:t>χωρίς την κατάληξη m.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&gt;&gt; </a:t>
            </a:r>
            <a:r>
              <a:rPr lang="el-GR" altLang="el-GR" sz="2800" dirty="0" err="1"/>
              <a:t>embadon_trigonou</a:t>
            </a:r>
            <a:endParaRPr lang="en-US" altLang="el-GR" sz="2800" dirty="0"/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Είναι πολύ σημαντικό να υπάρχει επαρκής σχολιασμός στον κώδικα που δημιουργούμε.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Ένα σχόλιο ξεκινάει με τον χαρακτήρα % και τελειώνει στο τέλος της γραμμής.</a:t>
            </a:r>
          </a:p>
        </p:txBody>
      </p:sp>
      <p:sp>
        <p:nvSpPr>
          <p:cNvPr id="40963" name="Θέση αριθμού διαφάνειας 5">
            <a:extLst>
              <a:ext uri="{FF2B5EF4-FFF2-40B4-BE49-F238E27FC236}">
                <a16:creationId xmlns:a16="http://schemas.microsoft.com/office/drawing/2014/main" id="{76F624D0-ED59-CB93-E37A-403FE3269F41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4CEB513D-2DA9-E4F0-51FE-71954829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7D6BBA-F1A0-4344-8E24-D00E40DABE14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38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41987" name="Τίτλος 1">
            <a:extLst>
              <a:ext uri="{FF2B5EF4-FFF2-40B4-BE49-F238E27FC236}">
                <a16:creationId xmlns:a16="http://schemas.microsoft.com/office/drawing/2014/main" id="{F64DB4D0-6E76-5932-2614-1E959966A52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2505" y="153987"/>
            <a:ext cx="8242845" cy="1216025"/>
          </a:xfrm>
        </p:spPr>
        <p:txBody>
          <a:bodyPr anchor="ctr"/>
          <a:lstStyle/>
          <a:p>
            <a:pPr eaLnBrk="1" hangingPunct="1"/>
            <a:r>
              <a:rPr lang="el-GR" altLang="el-GR" sz="3400" dirty="0">
                <a:solidFill>
                  <a:schemeClr val="tx1"/>
                </a:solidFill>
              </a:rPr>
              <a:t>Μορφοποιημένη εκτύπωση με την χρήση της </a:t>
            </a:r>
            <a:r>
              <a:rPr lang="en-US" altLang="el-GR" sz="3400" dirty="0" err="1">
                <a:solidFill>
                  <a:schemeClr val="tx1"/>
                </a:solidFill>
              </a:rPr>
              <a:t>fprintf</a:t>
            </a:r>
            <a:endParaRPr lang="el-GR" altLang="el-GR" sz="3400" dirty="0"/>
          </a:p>
        </p:txBody>
      </p:sp>
      <p:sp>
        <p:nvSpPr>
          <p:cNvPr id="41988" name="Θέση περιεχομένου 2">
            <a:extLst>
              <a:ext uri="{FF2B5EF4-FFF2-40B4-BE49-F238E27FC236}">
                <a16:creationId xmlns:a16="http://schemas.microsoft.com/office/drawing/2014/main" id="{7389F336-7C8B-0AD7-B179-CE4DF1AACC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3725" y="1370012"/>
            <a:ext cx="7921625" cy="4525963"/>
          </a:xfrm>
        </p:spPr>
        <p:txBody>
          <a:bodyPr/>
          <a:lstStyle/>
          <a:p>
            <a:pPr marL="0" indent="0" eaLnBrk="1" hangingPunct="1"/>
            <a:r>
              <a:rPr lang="el-GR" altLang="el-GR" sz="2400" dirty="0"/>
              <a:t>Αν θέλουμε η εκτύπωση να έχει και κάποια μορφοποίηση τότε θα χρησιμοποιήσουμε την συνάρτηση </a:t>
            </a:r>
            <a:r>
              <a:rPr lang="en-US" altLang="el-GR" sz="2400" b="1" i="1" dirty="0" err="1"/>
              <a:t>fprintf</a:t>
            </a:r>
            <a:endParaRPr lang="en-US" altLang="el-GR" sz="2400" b="1" i="1" dirty="0"/>
          </a:p>
          <a:p>
            <a:pPr marL="0" indent="0" eaLnBrk="1" hangingPunct="1"/>
            <a:r>
              <a:rPr lang="el-GR" altLang="el-GR" sz="2400" dirty="0"/>
              <a:t>Το πρώτο όρισμα στην κλήση της </a:t>
            </a:r>
            <a:r>
              <a:rPr lang="en-US" altLang="el-GR" sz="2400" dirty="0" err="1"/>
              <a:t>fprintf</a:t>
            </a:r>
            <a:r>
              <a:rPr lang="en-US" altLang="el-GR" sz="2400" dirty="0"/>
              <a:t> </a:t>
            </a:r>
            <a:r>
              <a:rPr lang="el-GR" altLang="el-GR" sz="2400" dirty="0"/>
              <a:t>είναι ένα </a:t>
            </a:r>
            <a:r>
              <a:rPr lang="en-US" altLang="el-GR" sz="2400" dirty="0"/>
              <a:t>string </a:t>
            </a:r>
            <a:r>
              <a:rPr lang="el-GR" altLang="el-GR" sz="2400" dirty="0"/>
              <a:t>(</a:t>
            </a:r>
            <a:r>
              <a:rPr lang="en-US" altLang="el-GR" sz="2400" b="1" dirty="0"/>
              <a:t>format string</a:t>
            </a:r>
            <a:r>
              <a:rPr lang="en-US" altLang="el-GR" sz="2400" dirty="0"/>
              <a:t>) </a:t>
            </a:r>
            <a:r>
              <a:rPr lang="el-GR" altLang="el-GR" sz="2400" dirty="0"/>
              <a:t>και τα υπόλοιπα εκφράσεις</a:t>
            </a:r>
          </a:p>
          <a:p>
            <a:pPr marL="0" indent="0" eaLnBrk="1" hangingPunct="1"/>
            <a:r>
              <a:rPr lang="el-GR" altLang="el-GR" sz="2400" dirty="0"/>
              <a:t>Το </a:t>
            </a:r>
            <a:r>
              <a:rPr lang="en-US" altLang="el-GR" sz="2400" dirty="0"/>
              <a:t>format string </a:t>
            </a:r>
            <a:r>
              <a:rPr lang="el-GR" altLang="el-GR" sz="2400" dirty="0"/>
              <a:t>περιέχει κείμενο που θέλουμε να εμφανιστεί μαζί με κάποια </a:t>
            </a:r>
            <a:r>
              <a:rPr lang="en-US" altLang="el-GR" sz="2400" b="1" dirty="0"/>
              <a:t>placeholder </a:t>
            </a:r>
            <a:r>
              <a:rPr lang="el-GR" altLang="el-GR" sz="2400" dirty="0"/>
              <a:t>που καθορίζουν το σημείο εμφάνισης των τιμών των επόμενων ορισμάτων. </a:t>
            </a:r>
            <a:r>
              <a:rPr lang="el-GR" altLang="el-GR" sz="2400" b="1" dirty="0"/>
              <a:t>Παράδειγμα:</a:t>
            </a:r>
            <a:r>
              <a:rPr lang="el-GR" altLang="el-GR" sz="2400" dirty="0"/>
              <a:t>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pt-BR" altLang="el-GR" sz="2400" dirty="0">
                <a:latin typeface="Arial" panose="020B0604020202020204" pitchFamily="34" charset="0"/>
              </a:rPr>
              <a:t>&gt;&gt; </a:t>
            </a:r>
            <a:r>
              <a:rPr lang="pt-BR" altLang="el-GR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fprintf('embadon =%f ',e)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pt-BR" altLang="el-GR" sz="2400" dirty="0">
                <a:latin typeface="Arial" panose="020B0604020202020204" pitchFamily="34" charset="0"/>
              </a:rPr>
              <a:t>embadon =34.780000 &gt;&gt;</a:t>
            </a:r>
            <a:r>
              <a:rPr lang="pt-BR" altLang="el-GR" sz="2400" dirty="0"/>
              <a:t> </a:t>
            </a:r>
            <a:endParaRPr lang="en-US" altLang="el-GR" sz="2400" dirty="0"/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endParaRPr lang="el-GR" altLang="el-GR" sz="2400" b="1" dirty="0"/>
          </a:p>
        </p:txBody>
      </p:sp>
      <p:sp>
        <p:nvSpPr>
          <p:cNvPr id="41989" name="Θέση αριθμού διαφάνειας 3">
            <a:extLst>
              <a:ext uri="{FF2B5EF4-FFF2-40B4-BE49-F238E27FC236}">
                <a16:creationId xmlns:a16="http://schemas.microsoft.com/office/drawing/2014/main" id="{44273F4C-09D6-CC94-1E73-3B3157456356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αριθμού διαφάνειας">
            <a:extLst>
              <a:ext uri="{FF2B5EF4-FFF2-40B4-BE49-F238E27FC236}">
                <a16:creationId xmlns:a16="http://schemas.microsoft.com/office/drawing/2014/main" id="{89564D51-B962-A3F7-5C26-9460C7566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A514737-0747-4E33-A153-86C1E66FAB4A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39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43011" name="Τίτλος 1">
            <a:extLst>
              <a:ext uri="{FF2B5EF4-FFF2-40B4-BE49-F238E27FC236}">
                <a16:creationId xmlns:a16="http://schemas.microsoft.com/office/drawing/2014/main" id="{04D3E8F8-CA7B-BA3A-62BE-28D139204F9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1520" y="260648"/>
            <a:ext cx="7361237" cy="531912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dirty="0"/>
              <a:t>Ειδικοί χαρακτήρες</a:t>
            </a:r>
            <a:r>
              <a:rPr lang="en-US" altLang="el-GR" dirty="0"/>
              <a:t> (placeholders)</a:t>
            </a:r>
            <a:r>
              <a:rPr lang="el-GR" altLang="el-GR" dirty="0"/>
              <a:t> για </a:t>
            </a:r>
            <a:r>
              <a:rPr lang="en-US" altLang="el-GR" dirty="0" err="1"/>
              <a:t>fprintf</a:t>
            </a:r>
            <a:endParaRPr lang="el-GR" altLang="el-GR" dirty="0"/>
          </a:p>
        </p:txBody>
      </p:sp>
      <p:graphicFrame>
        <p:nvGraphicFramePr>
          <p:cNvPr id="5" name="Θέση περιεχομένου 4">
            <a:extLst>
              <a:ext uri="{FF2B5EF4-FFF2-40B4-BE49-F238E27FC236}">
                <a16:creationId xmlns:a16="http://schemas.microsoft.com/office/drawing/2014/main" id="{0C1C9049-CFD1-2AF6-E6CB-85038A5E4568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53711156"/>
              </p:ext>
            </p:extLst>
          </p:nvPr>
        </p:nvGraphicFramePr>
        <p:xfrm>
          <a:off x="539552" y="1196752"/>
          <a:ext cx="7361238" cy="3822831"/>
        </p:xfrm>
        <a:graphic>
          <a:graphicData uri="http://schemas.openxmlformats.org/drawingml/2006/table">
            <a:tbl>
              <a:tblPr/>
              <a:tblGrid>
                <a:gridCol w="188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%c</a:t>
                      </a:r>
                      <a:endParaRPr kumimoji="0" lang="el-G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Για χαρακτήρα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%d</a:t>
                      </a:r>
                      <a:endParaRPr kumimoji="0" lang="el-G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Για ακέραιο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%f</a:t>
                      </a:r>
                      <a:endParaRPr kumimoji="0" lang="el-G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Για πραγματικό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</a:t>
                      </a:r>
                      <a:r>
                        <a:rPr kumimoji="0" lang="en-US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x.yf</a:t>
                      </a:r>
                      <a:endParaRPr kumimoji="0" lang="el-G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Πραγματικός με 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x</a:t>
                      </a:r>
                      <a:r>
                        <a:rPr kumimoji="0" lang="el-GR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συνολικές θέσεις και 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y</a:t>
                      </a:r>
                      <a:r>
                        <a:rPr kumimoji="0" lang="el-GR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δεκαδικά ψηφία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8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%s</a:t>
                      </a:r>
                      <a:endParaRPr kumimoji="0" lang="el-G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Για σειρά χαρακτήρων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8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\n</a:t>
                      </a:r>
                      <a:endParaRPr kumimoji="0" lang="el-G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Αλλαγή γραμμής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8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\t</a:t>
                      </a:r>
                      <a:endParaRPr kumimoji="0" lang="el-GR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l-GR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Αλλαγή </a:t>
                      </a:r>
                      <a:r>
                        <a:rPr kumimoji="0" lang="el-GR" sz="2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στηλοθέτη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(tab)</a:t>
                      </a:r>
                      <a:endParaRPr kumimoji="0" lang="el-GR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3038" name="Θέση αριθμού διαφάνειας 3">
            <a:extLst>
              <a:ext uri="{FF2B5EF4-FFF2-40B4-BE49-F238E27FC236}">
                <a16:creationId xmlns:a16="http://schemas.microsoft.com/office/drawing/2014/main" id="{1711E203-3681-E479-27A7-C80B7F35324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0F2B5412-CD62-1F2E-9466-89FA423FD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F8D206-3026-43E6-AD36-B7415318A528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4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7171" name="Τίτλος 4">
            <a:extLst>
              <a:ext uri="{FF2B5EF4-FFF2-40B4-BE49-F238E27FC236}">
                <a16:creationId xmlns:a16="http://schemas.microsoft.com/office/drawing/2014/main" id="{2FF5F41E-1C84-963E-8BF2-1D8FD1407F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7044" y="254917"/>
            <a:ext cx="8001000" cy="60392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l-GR" alt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Αλγόριθμος</a:t>
            </a:r>
          </a:p>
        </p:txBody>
      </p:sp>
      <p:sp>
        <p:nvSpPr>
          <p:cNvPr id="7172" name="Θέση περιεχομένου 5">
            <a:extLst>
              <a:ext uri="{FF2B5EF4-FFF2-40B4-BE49-F238E27FC236}">
                <a16:creationId xmlns:a16="http://schemas.microsoft.com/office/drawing/2014/main" id="{68113088-FC5E-92FA-D73A-FC0EA20737A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9738" y="1216025"/>
            <a:ext cx="8075612" cy="442595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800" b="1" dirty="0"/>
              <a:t>Αλγόριθμος </a:t>
            </a:r>
            <a:r>
              <a:rPr lang="el-GR" altLang="el-GR" sz="2800" dirty="0"/>
              <a:t>καλείται η διαδοχική σειρά ορισμένου πλήθους λογικών βημάτων τα οποία  απαιτούνται για την επίλυση ενός προβλήματος. Είναι μια μέθοδος για την επίλυση ενός προβλήματος.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800" dirty="0"/>
              <a:t>Κάθε ενέργεια ή βήμα του αλγόριθμου λέγεται </a:t>
            </a:r>
            <a:r>
              <a:rPr lang="el-GR" altLang="el-GR" sz="2800" b="1" dirty="0"/>
              <a:t>εντολή</a:t>
            </a:r>
            <a:r>
              <a:rPr lang="el-GR" altLang="el-GR" sz="2800" dirty="0"/>
              <a:t>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800" dirty="0"/>
              <a:t>Κάθε εντολή πρέπει να είναι κατανοητή από εκείνον που θα εκτελέσει τον αλγόριθμο.</a:t>
            </a:r>
          </a:p>
          <a:p>
            <a:pPr marL="0" indent="0" eaLnBrk="1" hangingPunct="1">
              <a:spcBef>
                <a:spcPts val="1200"/>
              </a:spcBef>
              <a:buNone/>
            </a:pPr>
            <a:endParaRPr lang="el-GR" altLang="el-GR" sz="2800" dirty="0"/>
          </a:p>
        </p:txBody>
      </p:sp>
      <p:sp>
        <p:nvSpPr>
          <p:cNvPr id="7173" name="Θέση αριθμού διαφάνειας 3">
            <a:extLst>
              <a:ext uri="{FF2B5EF4-FFF2-40B4-BE49-F238E27FC236}">
                <a16:creationId xmlns:a16="http://schemas.microsoft.com/office/drawing/2014/main" id="{B8E62E74-1F24-0B0F-92BF-012282523AD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95C543B-9405-8519-C0D0-3DCD370F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4D4253-2A27-4F2B-90A4-D80D23C6740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40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5F53439E-9520-70B3-1899-59F7BC56CF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260648"/>
            <a:ext cx="8001000" cy="4572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dirty="0"/>
              <a:t>2</a:t>
            </a:r>
            <a:r>
              <a:rPr lang="el-GR" altLang="el-GR" baseline="30000" dirty="0"/>
              <a:t>ο</a:t>
            </a:r>
            <a:r>
              <a:rPr lang="el-GR" altLang="el-GR" dirty="0"/>
              <a:t> Παράδειγμα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52D79ED7-4667-6325-131D-71447159E2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37828" y="1100138"/>
            <a:ext cx="7668344" cy="3671862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600" b="1" dirty="0"/>
              <a:t>Ζητείται από το χρήστη η θερμοκρασία σε βαθμούς κελσίου και μετατρέπεται σε </a:t>
            </a:r>
            <a:r>
              <a:rPr lang="el-GR" altLang="el-GR" sz="2600" b="1" dirty="0" err="1"/>
              <a:t>Φάρεναϊτ</a:t>
            </a:r>
            <a:r>
              <a:rPr lang="el-GR" altLang="el-GR" sz="2600" b="1" dirty="0"/>
              <a:t>.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n-US" altLang="el-GR" sz="2200" dirty="0">
                <a:solidFill>
                  <a:srgbClr val="FF3300"/>
                </a:solidFill>
              </a:rPr>
              <a:t>%</a:t>
            </a:r>
            <a:r>
              <a:rPr lang="el-GR" altLang="el-GR" sz="2200" dirty="0">
                <a:solidFill>
                  <a:srgbClr val="FF3300"/>
                </a:solidFill>
              </a:rPr>
              <a:t>Μετατροπή θερμοκρασίας</a:t>
            </a:r>
            <a:endParaRPr lang="en-US" altLang="el-GR" sz="2200" dirty="0">
              <a:solidFill>
                <a:srgbClr val="FF3300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n-US" altLang="el-GR" sz="2600" dirty="0"/>
              <a:t>C=input('dose </a:t>
            </a:r>
            <a:r>
              <a:rPr lang="en-US" altLang="el-GR" sz="2600" dirty="0" err="1"/>
              <a:t>vatmous</a:t>
            </a:r>
            <a:r>
              <a:rPr lang="en-US" altLang="el-GR" sz="2600" dirty="0"/>
              <a:t> </a:t>
            </a:r>
            <a:r>
              <a:rPr lang="en-US" altLang="el-GR" sz="2600" dirty="0" err="1"/>
              <a:t>kelsiou</a:t>
            </a:r>
            <a:r>
              <a:rPr lang="en-US" altLang="el-GR" sz="2600" dirty="0"/>
              <a:t>');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600" dirty="0"/>
              <a:t> </a:t>
            </a:r>
            <a:r>
              <a:rPr lang="en-US" altLang="el-GR" sz="2600" dirty="0"/>
              <a:t>F=9*C/5+32;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n-US" altLang="el-GR" sz="2600" dirty="0" err="1"/>
              <a:t>fprintf</a:t>
            </a:r>
            <a:r>
              <a:rPr lang="en-US" altLang="el-GR" sz="2600" dirty="0"/>
              <a:t>('h </a:t>
            </a:r>
            <a:r>
              <a:rPr lang="en-US" altLang="el-GR" sz="2600" dirty="0" err="1"/>
              <a:t>thermokrasia</a:t>
            </a:r>
            <a:r>
              <a:rPr lang="en-US" altLang="el-GR" sz="2600" dirty="0"/>
              <a:t> se </a:t>
            </a:r>
            <a:r>
              <a:rPr lang="en-US" altLang="el-GR" sz="2600" dirty="0" err="1"/>
              <a:t>fareneit</a:t>
            </a:r>
            <a:r>
              <a:rPr lang="en-US" altLang="el-GR" sz="2600" dirty="0"/>
              <a:t>=%</a:t>
            </a:r>
            <a:r>
              <a:rPr lang="en-US" altLang="el-GR" sz="2600" dirty="0" err="1"/>
              <a:t>f',F</a:t>
            </a:r>
            <a:r>
              <a:rPr lang="en-US" altLang="el-GR" sz="2600" dirty="0"/>
              <a:t>);</a:t>
            </a:r>
            <a:endParaRPr lang="en-US" altLang="el-GR" sz="2200" dirty="0"/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200" dirty="0">
                <a:solidFill>
                  <a:srgbClr val="FF3300"/>
                </a:solidFill>
              </a:rPr>
              <a:t>% τέλος προγράμματος</a:t>
            </a:r>
            <a:endParaRPr lang="en-US" altLang="el-GR" sz="2200" dirty="0">
              <a:solidFill>
                <a:srgbClr val="FF3300"/>
              </a:solidFill>
            </a:endParaRP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endParaRPr lang="el-GR" altLang="el-GR" sz="2200" dirty="0"/>
          </a:p>
        </p:txBody>
      </p:sp>
      <p:sp>
        <p:nvSpPr>
          <p:cNvPr id="44035" name="Θέση αριθμού διαφάνειας 5">
            <a:extLst>
              <a:ext uri="{FF2B5EF4-FFF2-40B4-BE49-F238E27FC236}">
                <a16:creationId xmlns:a16="http://schemas.microsoft.com/office/drawing/2014/main" id="{ACC33E6C-B521-BA9D-EB84-C78CBB9B752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2EAC3FC-54A7-A9DC-F615-8F7013854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E995897-6E7D-4F67-A97C-77F902093656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5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8195" name="Τίτλος 4">
            <a:extLst>
              <a:ext uri="{FF2B5EF4-FFF2-40B4-BE49-F238E27FC236}">
                <a16:creationId xmlns:a16="http://schemas.microsoft.com/office/drawing/2014/main" id="{4CA20112-883B-BD2F-0A1A-2B26254D6C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1560" y="287436"/>
            <a:ext cx="8001000" cy="504825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Αλγόριθμος</a:t>
            </a:r>
          </a:p>
        </p:txBody>
      </p:sp>
      <p:sp>
        <p:nvSpPr>
          <p:cNvPr id="8196" name="Θέση περιεχομένου 5">
            <a:extLst>
              <a:ext uri="{FF2B5EF4-FFF2-40B4-BE49-F238E27FC236}">
                <a16:creationId xmlns:a16="http://schemas.microsoft.com/office/drawing/2014/main" id="{62F91D78-8C52-5F0A-8576-AD44028855F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1560" y="1224558"/>
            <a:ext cx="7291387" cy="42672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800" b="1" dirty="0"/>
              <a:t>Ο αλγόριθμος </a:t>
            </a:r>
            <a:r>
              <a:rPr lang="el-GR" altLang="el-GR" sz="2800" dirty="0"/>
              <a:t>για κάθε πρόβλημα θα πρέπει να είναι κατανοητός και από άλλους και από εμάς όταν μετά από καιρό θέλουμε να θυμηθούμε ή να τροποποιήσουμε τον αλγόριθμό μας.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800" dirty="0"/>
              <a:t> Απαραίτητο είναι να γίνει τυποποίηση του τρόπου με τον οποίο κάθε φορά θα αναπαρίστανται οι αλγόριθμοι που σχεδιάζουμε.</a:t>
            </a:r>
          </a:p>
          <a:p>
            <a:pPr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endParaRPr lang="el-GR" altLang="el-GR" dirty="0"/>
          </a:p>
        </p:txBody>
      </p:sp>
      <p:sp>
        <p:nvSpPr>
          <p:cNvPr id="8197" name="Θέση αριθμού διαφάνειας 3">
            <a:extLst>
              <a:ext uri="{FF2B5EF4-FFF2-40B4-BE49-F238E27FC236}">
                <a16:creationId xmlns:a16="http://schemas.microsoft.com/office/drawing/2014/main" id="{E1CE7DC5-9BA3-9586-F212-109DE491A941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AD178987-162E-E7D6-3BE5-EA6103F8A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334B26-E757-4AED-AE55-CEB6A21BC0EE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6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9219" name="Τίτλος 4">
            <a:extLst>
              <a:ext uri="{FF2B5EF4-FFF2-40B4-BE49-F238E27FC236}">
                <a16:creationId xmlns:a16="http://schemas.microsoft.com/office/drawing/2014/main" id="{05B494D6-5B14-9B0B-8CA4-F203F432B6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43000" y="161925"/>
            <a:ext cx="8001000" cy="676275"/>
          </a:xfrm>
        </p:spPr>
        <p:txBody>
          <a:bodyPr anchor="ctr"/>
          <a:lstStyle/>
          <a:p>
            <a:pPr eaLnBrk="1" hangingPunct="1"/>
            <a:r>
              <a:rPr lang="el-GR" alt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Αναπαράσταση</a:t>
            </a:r>
            <a:r>
              <a:rPr lang="el-GR" altLang="el-GR" dirty="0">
                <a:latin typeface="Arial" panose="020B0604020202020204" pitchFamily="34" charset="0"/>
              </a:rPr>
              <a:t> αλγορίθμων</a:t>
            </a:r>
          </a:p>
        </p:txBody>
      </p:sp>
      <p:sp>
        <p:nvSpPr>
          <p:cNvPr id="9220" name="Θέση περιεχομένου 5">
            <a:extLst>
              <a:ext uri="{FF2B5EF4-FFF2-40B4-BE49-F238E27FC236}">
                <a16:creationId xmlns:a16="http://schemas.microsoft.com/office/drawing/2014/main" id="{C07FF809-5770-D1E5-1B6E-039F01D5E35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15925" y="1295400"/>
            <a:ext cx="8099425" cy="4267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Σκοπός ενός αλγορίθμου είναι να εκφράσει την διαδικασία επίλυσης ενός προβλήματος με τρόπο κατανοητό και κατάλληλο για κωδικοποίηση σε μια γλώσσα προγραμματισμού .</a:t>
            </a:r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Τυπικός αλγόριθμος προγραμμάτων</a:t>
            </a:r>
          </a:p>
          <a:p>
            <a:pPr marL="1209675" lvl="1" indent="-495300" eaLnBrk="1" hangingPunct="1">
              <a:buFont typeface="Calibri Light" panose="020F0302020204030204" pitchFamily="34" charset="0"/>
              <a:buChar char="•"/>
            </a:pPr>
            <a:r>
              <a:rPr lang="el-GR" altLang="el-GR" sz="2800" dirty="0"/>
              <a:t>Λαμβάνω είσοδο (</a:t>
            </a:r>
            <a:r>
              <a:rPr lang="en-US" altLang="el-GR" sz="2800" dirty="0"/>
              <a:t>input)</a:t>
            </a:r>
          </a:p>
          <a:p>
            <a:pPr marL="1209675" lvl="1" indent="-495300" eaLnBrk="1" hangingPunct="1">
              <a:buFont typeface="Calibri Light" panose="020F0302020204030204" pitchFamily="34" charset="0"/>
              <a:buChar char="•"/>
            </a:pPr>
            <a:r>
              <a:rPr lang="el-GR" altLang="el-GR" sz="2800" dirty="0"/>
              <a:t>Υπολογίζω αποτέλεσμα</a:t>
            </a:r>
          </a:p>
          <a:p>
            <a:pPr marL="1209675" lvl="1" indent="-495300" eaLnBrk="1" hangingPunct="1">
              <a:buFont typeface="Calibri Light" panose="020F0302020204030204" pitchFamily="34" charset="0"/>
              <a:buChar char="•"/>
            </a:pPr>
            <a:r>
              <a:rPr lang="el-GR" altLang="el-GR" sz="2800" dirty="0"/>
              <a:t>Εμφανίζω έξοδο (</a:t>
            </a:r>
            <a:r>
              <a:rPr lang="en-US" altLang="el-GR" sz="2800" dirty="0"/>
              <a:t>output)</a:t>
            </a:r>
            <a:endParaRPr lang="el-GR" altLang="el-GR" sz="2800" dirty="0"/>
          </a:p>
          <a:p>
            <a:pPr marL="0" indent="0" eaLnBrk="1" hangingPunct="1"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el-GR" altLang="el-GR" sz="2800" dirty="0"/>
              <a:t>Οι κυριότεροι τρόποι αναπαράστασης ενός αλγορίθμου είναι ο </a:t>
            </a:r>
            <a:r>
              <a:rPr lang="el-GR" altLang="el-GR" sz="2800" b="1" dirty="0" err="1"/>
              <a:t>ψευδοκώδικας</a:t>
            </a:r>
            <a:r>
              <a:rPr lang="el-GR" altLang="el-GR" sz="2800" dirty="0"/>
              <a:t> και το λογικό </a:t>
            </a:r>
            <a:r>
              <a:rPr lang="el-GR" altLang="el-GR" sz="2800" b="1" dirty="0"/>
              <a:t>διάγραμμα (</a:t>
            </a:r>
            <a:r>
              <a:rPr lang="en-US" altLang="el-GR" sz="2800" b="1" dirty="0"/>
              <a:t>flow chart)</a:t>
            </a:r>
            <a:r>
              <a:rPr lang="el-GR" altLang="el-GR" sz="2800" b="1" dirty="0"/>
              <a:t>.</a:t>
            </a:r>
          </a:p>
        </p:txBody>
      </p:sp>
      <p:sp>
        <p:nvSpPr>
          <p:cNvPr id="9221" name="Θέση αριθμού διαφάνειας 3">
            <a:extLst>
              <a:ext uri="{FF2B5EF4-FFF2-40B4-BE49-F238E27FC236}">
                <a16:creationId xmlns:a16="http://schemas.microsoft.com/office/drawing/2014/main" id="{8F8C9E3A-26CA-88FD-45E9-7FCF553F2B3B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B07517FA-6227-99EC-FCD6-5A96BFDDC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CE0337-0872-4FDA-9387-4A5AB8026BE1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7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0243" name="Τίτλος 4">
            <a:extLst>
              <a:ext uri="{FF2B5EF4-FFF2-40B4-BE49-F238E27FC236}">
                <a16:creationId xmlns:a16="http://schemas.microsoft.com/office/drawing/2014/main" id="{B910A7A1-4EE9-A68C-F89B-3A95DE052AF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1520" y="279698"/>
            <a:ext cx="8001000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 err="1"/>
              <a:t>Ψευδοκώδικας</a:t>
            </a:r>
            <a:endParaRPr lang="el-GR" altLang="el-GR" b="1" dirty="0"/>
          </a:p>
        </p:txBody>
      </p:sp>
      <p:sp>
        <p:nvSpPr>
          <p:cNvPr id="10244" name="Θέση περιεχομένου 5">
            <a:extLst>
              <a:ext uri="{FF2B5EF4-FFF2-40B4-BE49-F238E27FC236}">
                <a16:creationId xmlns:a16="http://schemas.microsoft.com/office/drawing/2014/main" id="{9CB3BF1F-7759-28E7-9D05-320E67E2C6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6326" y="1295400"/>
            <a:ext cx="7291387" cy="42672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600" b="1" dirty="0" err="1"/>
              <a:t>Ψευδοκώδικας</a:t>
            </a:r>
            <a:r>
              <a:rPr lang="el-GR" altLang="el-GR" sz="2600" dirty="0"/>
              <a:t> είναι εργαλείο που</a:t>
            </a:r>
            <a:r>
              <a:rPr lang="en-US" altLang="el-GR" sz="2600" dirty="0"/>
              <a:t> </a:t>
            </a:r>
            <a:r>
              <a:rPr lang="el-GR" altLang="el-GR" sz="2600" dirty="0"/>
              <a:t>χρησιμοποιείται από προγραμματιστές, κυρίως στα αρχικά στάδια της σχεδίασης και κατασκευής ενός</a:t>
            </a:r>
            <a:r>
              <a:rPr lang="en-US" altLang="el-GR" sz="2600" dirty="0"/>
              <a:t> </a:t>
            </a:r>
            <a:r>
              <a:rPr lang="el-GR" altLang="el-GR" sz="2600" dirty="0"/>
              <a:t>προγράμματος. </a:t>
            </a:r>
            <a:endParaRPr lang="en-US" altLang="el-GR" sz="2600" dirty="0"/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Με τον </a:t>
            </a:r>
            <a:r>
              <a:rPr lang="el-GR" altLang="el-GR" sz="2600" b="1" dirty="0" err="1"/>
              <a:t>ψευδοκώδικα</a:t>
            </a:r>
            <a:r>
              <a:rPr lang="el-GR" altLang="el-GR" sz="2600" dirty="0"/>
              <a:t>, τα βήματα μιας λύσης ή η μορφή ενός αλγορίθμου περιγράφονται με σύντομες και περιεκτικές προτάσεις που όμως </a:t>
            </a:r>
            <a:r>
              <a:rPr lang="el-GR" altLang="el-GR" sz="2600" dirty="0" err="1"/>
              <a:t>υπακούουν</a:t>
            </a:r>
            <a:r>
              <a:rPr lang="el-GR" altLang="el-GR" sz="2600" dirty="0"/>
              <a:t> σε μια τυποποίηση που πλησιάζει την τυποποίηση μιας γλώσσας προγραμματισμού.</a:t>
            </a:r>
          </a:p>
          <a:p>
            <a:pPr eaLnBrk="1" hangingPunct="1">
              <a:spcBef>
                <a:spcPts val="1200"/>
              </a:spcBef>
            </a:pPr>
            <a:endParaRPr lang="el-GR" altLang="el-GR" sz="2600" dirty="0"/>
          </a:p>
        </p:txBody>
      </p:sp>
      <p:sp>
        <p:nvSpPr>
          <p:cNvPr id="10245" name="Θέση αριθμού διαφάνειας 3">
            <a:extLst>
              <a:ext uri="{FF2B5EF4-FFF2-40B4-BE49-F238E27FC236}">
                <a16:creationId xmlns:a16="http://schemas.microsoft.com/office/drawing/2014/main" id="{7CA5D7BC-FC1F-A9D5-1CF8-0CFEFD4F2F5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807B17E2-2F54-1958-38DF-D49BBDA2F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ECE719-10C0-4330-93AC-C0F31EB8054D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8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1267" name="Τίτλος 1">
            <a:extLst>
              <a:ext uri="{FF2B5EF4-FFF2-40B4-BE49-F238E27FC236}">
                <a16:creationId xmlns:a16="http://schemas.microsoft.com/office/drawing/2014/main" id="{70C85F44-722B-A7ED-5DC2-207F16DCD8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304800"/>
            <a:ext cx="7291387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Παράδειγμα </a:t>
            </a:r>
            <a:r>
              <a:rPr lang="el-GR" altLang="el-GR" b="1" dirty="0" err="1"/>
              <a:t>ψευδοκώδικα</a:t>
            </a:r>
            <a:endParaRPr lang="el-GR" altLang="el-GR" b="1" dirty="0"/>
          </a:p>
        </p:txBody>
      </p:sp>
      <p:sp>
        <p:nvSpPr>
          <p:cNvPr id="11268" name="Θέση περιεχομένου 2">
            <a:extLst>
              <a:ext uri="{FF2B5EF4-FFF2-40B4-BE49-F238E27FC236}">
                <a16:creationId xmlns:a16="http://schemas.microsoft.com/office/drawing/2014/main" id="{A651AE0A-5AFA-7422-58E4-67F007982C5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83568" y="980728"/>
            <a:ext cx="8003232" cy="42672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Δίδονται όνομα, επώνυμο μαθητή, δικαιολογημένες και αδικαιολόγητες απουσίες. Ο μαθητής προάγεται όταν το σύνολο των δικαιολογημένων και αδικαιολόγητων απουσιών είναι μικρότερο ή ίσο από 100.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Να γραφεί ο </a:t>
            </a:r>
            <a:r>
              <a:rPr lang="el-GR" altLang="el-GR" sz="2600" dirty="0" err="1"/>
              <a:t>ψευδοκώδικας</a:t>
            </a:r>
            <a:r>
              <a:rPr lang="el-GR" altLang="el-GR" dirty="0"/>
              <a:t>.</a:t>
            </a:r>
          </a:p>
        </p:txBody>
      </p:sp>
      <p:sp>
        <p:nvSpPr>
          <p:cNvPr id="11269" name="Θέση αριθμού διαφάνειας 3">
            <a:extLst>
              <a:ext uri="{FF2B5EF4-FFF2-40B4-BE49-F238E27FC236}">
                <a16:creationId xmlns:a16="http://schemas.microsoft.com/office/drawing/2014/main" id="{0529D5FA-716B-54BF-5B02-F7B7FDF3C91B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αριθμού διαφάνειας">
            <a:extLst>
              <a:ext uri="{FF2B5EF4-FFF2-40B4-BE49-F238E27FC236}">
                <a16:creationId xmlns:a16="http://schemas.microsoft.com/office/drawing/2014/main" id="{CB40E57C-3A36-4D7C-E791-8115A02D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FC0091-F34B-404D-ADC8-13FE48A4FA29}" type="slidenum">
              <a:rPr lang="el-GR" altLang="el-GR" sz="1200">
                <a:latin typeface="Verdana" panose="020B0604030504040204" pitchFamily="34" charset="0"/>
              </a:rPr>
              <a:pPr eaLnBrk="1" hangingPunct="1"/>
              <a:t>9</a:t>
            </a:fld>
            <a:endParaRPr lang="el-GR" altLang="el-GR" sz="1200">
              <a:latin typeface="Verdana" panose="020B0604030504040204" pitchFamily="34" charset="0"/>
            </a:endParaRPr>
          </a:p>
        </p:txBody>
      </p:sp>
      <p:sp>
        <p:nvSpPr>
          <p:cNvPr id="12291" name="Τίτλος 1">
            <a:extLst>
              <a:ext uri="{FF2B5EF4-FFF2-40B4-BE49-F238E27FC236}">
                <a16:creationId xmlns:a16="http://schemas.microsoft.com/office/drawing/2014/main" id="{9172705B-BE28-C183-B3F7-AD2AA976F31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536" y="304800"/>
            <a:ext cx="7361237" cy="533400"/>
          </a:xfrm>
        </p:spPr>
        <p:txBody>
          <a:bodyPr anchor="ctr">
            <a:normAutofit fontScale="90000"/>
          </a:bodyPr>
          <a:lstStyle/>
          <a:p>
            <a:pPr eaLnBrk="1" hangingPunct="1"/>
            <a:r>
              <a:rPr lang="el-GR" altLang="el-GR" b="1" dirty="0"/>
              <a:t>Παράδειγμα </a:t>
            </a:r>
            <a:r>
              <a:rPr lang="el-GR" altLang="el-GR" b="1" dirty="0" err="1"/>
              <a:t>ψευδοκώδικα</a:t>
            </a:r>
            <a:endParaRPr lang="el-GR" altLang="el-GR" b="1" dirty="0"/>
          </a:p>
        </p:txBody>
      </p:sp>
      <p:sp>
        <p:nvSpPr>
          <p:cNvPr id="12292" name="Θέση περιεχομένου 2">
            <a:extLst>
              <a:ext uri="{FF2B5EF4-FFF2-40B4-BE49-F238E27FC236}">
                <a16:creationId xmlns:a16="http://schemas.microsoft.com/office/drawing/2014/main" id="{7961E860-584D-74E4-8D63-106360B045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1381" y="1295400"/>
            <a:ext cx="7361237" cy="42672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Αρχή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Διάβασε τα δεδομένα: Όνομα μαθητή, επώνυμο, </a:t>
            </a:r>
            <a:r>
              <a:rPr lang="el-GR" altLang="el-GR" sz="2600" dirty="0" err="1"/>
              <a:t>Αρ</a:t>
            </a:r>
            <a:r>
              <a:rPr lang="el-GR" altLang="el-GR" sz="2600" dirty="0"/>
              <a:t>. </a:t>
            </a:r>
            <a:r>
              <a:rPr lang="el-GR" altLang="el-GR" sz="2600" dirty="0" err="1"/>
              <a:t>Δικ</a:t>
            </a:r>
            <a:r>
              <a:rPr lang="el-GR" altLang="el-GR" sz="2600" dirty="0"/>
              <a:t>. Απουσιών και </a:t>
            </a:r>
            <a:r>
              <a:rPr lang="el-GR" altLang="el-GR" sz="2600" dirty="0" err="1"/>
              <a:t>Αρ</a:t>
            </a:r>
            <a:r>
              <a:rPr lang="el-GR" altLang="el-GR" sz="2600" dirty="0"/>
              <a:t>. </a:t>
            </a:r>
            <a:r>
              <a:rPr lang="el-GR" altLang="el-GR" sz="2600" dirty="0" err="1"/>
              <a:t>Αδικ</a:t>
            </a:r>
            <a:r>
              <a:rPr lang="el-GR" altLang="el-GR" sz="2600" dirty="0"/>
              <a:t>. Απουσιών.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 err="1"/>
              <a:t>Αθροισμα</a:t>
            </a:r>
            <a:r>
              <a:rPr lang="el-GR" altLang="el-GR" sz="2600" dirty="0"/>
              <a:t> </a:t>
            </a:r>
            <a:r>
              <a:rPr lang="el-GR" altLang="el-GR" sz="2600" dirty="0" err="1"/>
              <a:t>Απ</a:t>
            </a:r>
            <a:r>
              <a:rPr lang="el-GR" altLang="el-GR" sz="2600" dirty="0"/>
              <a:t>=</a:t>
            </a:r>
            <a:r>
              <a:rPr lang="el-GR" altLang="el-GR" sz="2600" dirty="0" err="1"/>
              <a:t>Δικ+Αδικ</a:t>
            </a:r>
            <a:r>
              <a:rPr lang="el-GR" altLang="el-GR" sz="2600" dirty="0"/>
              <a:t>.</a:t>
            </a:r>
          </a:p>
          <a:p>
            <a:pPr eaLnBrk="1" hangingPunct="1">
              <a:spcBef>
                <a:spcPts val="1200"/>
              </a:spcBef>
            </a:pPr>
            <a:r>
              <a:rPr lang="el-GR" altLang="el-GR" sz="2600" dirty="0"/>
              <a:t>Αν (</a:t>
            </a:r>
            <a:r>
              <a:rPr lang="el-GR" altLang="el-GR" sz="2600" dirty="0" err="1"/>
              <a:t>Αθροισμα</a:t>
            </a:r>
            <a:r>
              <a:rPr lang="el-GR" altLang="el-GR" sz="2600" dirty="0"/>
              <a:t> </a:t>
            </a:r>
            <a:r>
              <a:rPr lang="el-GR" altLang="el-GR" sz="2600" dirty="0" err="1"/>
              <a:t>Απ</a:t>
            </a:r>
            <a:r>
              <a:rPr lang="el-GR" altLang="el-GR" sz="2600" dirty="0"/>
              <a:t>)&lt;</a:t>
            </a:r>
            <a:r>
              <a:rPr lang="el-GR" altLang="el-GR" sz="2600" b="1" dirty="0"/>
              <a:t>=</a:t>
            </a:r>
            <a:r>
              <a:rPr lang="el-GR" altLang="el-GR" sz="2600" dirty="0"/>
              <a:t>100</a:t>
            </a:r>
          </a:p>
          <a:p>
            <a:pPr lvl="1">
              <a:spcBef>
                <a:spcPts val="1200"/>
              </a:spcBef>
            </a:pPr>
            <a:r>
              <a:rPr lang="el-GR" altLang="el-GR" sz="2300" dirty="0"/>
              <a:t>Τότε εμφάνισε «Προάγεται»</a:t>
            </a:r>
          </a:p>
          <a:p>
            <a:pPr lvl="1">
              <a:spcBef>
                <a:spcPts val="1200"/>
              </a:spcBef>
            </a:pPr>
            <a:r>
              <a:rPr lang="el-GR" altLang="el-GR" sz="2300" dirty="0"/>
              <a:t>Διαφορετικά εμφάνισε «Δεν Προάγεται»</a:t>
            </a:r>
          </a:p>
        </p:txBody>
      </p:sp>
      <p:sp>
        <p:nvSpPr>
          <p:cNvPr id="12293" name="Θέση αριθμού διαφάνειας 3">
            <a:extLst>
              <a:ext uri="{FF2B5EF4-FFF2-40B4-BE49-F238E27FC236}">
                <a16:creationId xmlns:a16="http://schemas.microsoft.com/office/drawing/2014/main" id="{4161E539-64F9-E734-4BE4-4437BE6800F5}"/>
              </a:ext>
            </a:extLst>
          </p:cNvPr>
          <p:cNvSpPr txBox="1">
            <a:spLocks noGrp="1"/>
          </p:cNvSpPr>
          <p:nvPr/>
        </p:nvSpPr>
        <p:spPr bwMode="auto">
          <a:xfrm>
            <a:off x="6443663" y="64928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l-GR" sz="1400">
                <a:latin typeface="Calibri" panose="020F0502020204030204" pitchFamily="34" charset="0"/>
              </a:rPr>
              <a:t> </a:t>
            </a:r>
            <a:endParaRPr lang="el-GR" altLang="el-GR" sz="14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Οικονομικά Μαθηματικά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Άδειες Χρήσης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Χρηματοδότηση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Σκοποί  ενότητας&amp;quot;&quot;/&gt;&lt;property id=&quot;20307&quot; value=&quot;261&quot;/&gt;&lt;/object&gt;&lt;object type=&quot;3&quot; unique_id=&quot;10007&quot;&gt;&lt;property id=&quot;20148&quot; value=&quot;5&quot;/&gt;&lt;property id=&quot;20300&quot; value=&quot;Slide 5 - &amp;quot;Περιεχόμενα ενότητας&amp;quot;&quot;/&gt;&lt;property id=&quot;20307&quot; value=&quot;262&quot;/&gt;&lt;/object&gt;&lt;object type=&quot;3&quot; unique_id=&quot;10008&quot;&gt;&lt;property id=&quot;20148&quot; value=&quot;5&quot;/&gt;&lt;property id=&quot;20300&quot; value=&quot;Slide 6 - &amp;quot;Ανατοκισμός ή Σύνθετος τόκος&amp;quot;&quot;/&gt;&lt;property id=&quot;20307&quot; value=&quot;263&quot;/&gt;&lt;/object&gt;&lt;object type=&quot;3&quot; unique_id=&quot;10009&quot;&gt;&lt;property id=&quot;20148&quot; value=&quot;5&quot;/&gt;&lt;property id=&quot;20300&quot; value=&quot;Slide 7 - &amp;quot;Ανατοκισμός ή Σύνθετος τόκος: Απόδειξη&amp;quot;&quot;/&gt;&lt;property id=&quot;20307&quot; value=&quot;264&quot;/&gt;&lt;/object&gt;&lt;object type=&quot;3&quot; unique_id=&quot;10010&quot;&gt;&lt;property id=&quot;20148&quot; value=&quot;5&quot;/&gt;&lt;property id=&quot;20300&quot; value=&quot;Slide 8 - &amp;quot;Ιδιότητες Δυνάμεων&amp;quot;&quot;/&gt;&lt;property id=&quot;20307&quot; value=&quot;265&quot;/&gt;&lt;/object&gt;&lt;object type=&quot;3&quot; unique_id=&quot;10011&quot;&gt;&lt;property id=&quot;20148&quot; value=&quot;5&quot;/&gt;&lt;property id=&quot;20300&quot; value=&quot;Slide 9 - &amp;quot;Ορισμός λογαρίθμου&amp;quot;&quot;/&gt;&lt;property id=&quot;20307&quot; value=&quot;266&quot;/&gt;&lt;/object&gt;&lt;object type=&quot;3&quot; unique_id=&quot;10012&quot;&gt;&lt;property id=&quot;20148&quot; value=&quot;5&quot;/&gt;&lt;property id=&quot;20300&quot; value=&quot;Slide 10 - &amp;quot;Ιδιότητες λογαρίθμων (1)&amp;quot;&quot;/&gt;&lt;property id=&quot;20307&quot; value=&quot;267&quot;/&gt;&lt;/object&gt;&lt;object type=&quot;3&quot; unique_id=&quot;10013&quot;&gt;&lt;property id=&quot;20148&quot; value=&quot;5&quot;/&gt;&lt;property id=&quot;20300&quot; value=&quot;Slide 11 - &amp;quot;Ιδιότητες λογαρίθμων (2)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Παράδειγμα 1&amp;quot;&quot;/&gt;&lt;property id=&quot;20307&quot; value=&quot;269&quot;/&gt;&lt;/object&gt;&lt;object type=&quot;3&quot; unique_id=&quot;10015&quot;&gt;&lt;property id=&quot;20148&quot; value=&quot;5&quot;/&gt;&lt;property id=&quot;20300&quot; value=&quot;Slide 13 - &amp;quot;Παράδειγμα 2&amp;quot;&quot;/&gt;&lt;property id=&quot;20307&quot; value=&quot;270&quot;/&gt;&lt;/object&gt;&lt;object type=&quot;3&quot; unique_id=&quot;10016&quot;&gt;&lt;property id=&quot;20148&quot; value=&quot;5&quot;/&gt;&lt;property id=&quot;20300&quot; value=&quot;Slide 14 - &amp;quot;Παράδειγμα 3&amp;quot;&quot;/&gt;&lt;property id=&quot;20307&quot; value=&quot;271&quot;/&gt;&lt;/object&gt;&lt;object type=&quot;3&quot; unique_id=&quot;10017&quot;&gt;&lt;property id=&quot;20148&quot; value=&quot;5&quot;/&gt;&lt;property id=&quot;20300&quot; value=&quot;Slide 15 - &amp;quot;Παράδειγμα 4 (1)&amp;quot;&quot;/&gt;&lt;property id=&quot;20307&quot; value=&quot;272&quot;/&gt;&lt;/object&gt;&lt;object type=&quot;3&quot; unique_id=&quot;10018&quot;&gt;&lt;property id=&quot;20148&quot; value=&quot;5&quot;/&gt;&lt;property id=&quot;20300&quot; value=&quot;Slide 16 - &amp;quot;Παράδειγμα 4 (2)&amp;quot;&quot;/&gt;&lt;property id=&quot;20307&quot; value=&quot;273&quot;/&gt;&lt;/object&gt;&lt;object type=&quot;3&quot; unique_id=&quot;10019&quot;&gt;&lt;property id=&quot;20148&quot; value=&quot;5&quot;/&gt;&lt;property id=&quot;20300&quot; value=&quot;Slide 17 - &amp;quot;Παράδειγμα 5 (1)&amp;quot;&quot;/&gt;&lt;property id=&quot;20307&quot; value=&quot;274&quot;/&gt;&lt;/object&gt;&lt;object type=&quot;3&quot; unique_id=&quot;10020&quot;&gt;&lt;property id=&quot;20148&quot; value=&quot;5&quot;/&gt;&lt;property id=&quot;20300&quot; value=&quot;Slide 18 - &amp;quot;Παράδειγμα 5 (2)&amp;quot;&quot;/&gt;&lt;property id=&quot;20307&quot; value=&quot;275&quot;/&gt;&lt;/object&gt;&lt;object type=&quot;3&quot; unique_id=&quot;10021&quot;&gt;&lt;property id=&quot;20148&quot; value=&quot;5&quot;/&gt;&lt;property id=&quot;20300&quot; value=&quot;Slide 19 - &amp;quot;Παράδειγμα 5 (3)&amp;quot;&quot;/&gt;&lt;property id=&quot;20307&quot; value=&quot;276&quot;/&gt;&lt;/object&gt;&lt;object type=&quot;3&quot; unique_id=&quot;10022&quot;&gt;&lt;property id=&quot;20148&quot; value=&quot;5&quot;/&gt;&lt;property id=&quot;20300&quot; value=&quot;Slide 20 - &amp;quot;Παράδειγμα 5 (4)&amp;quot;&quot;/&gt;&lt;property id=&quot;20307&quot; value=&quot;277&quot;/&gt;&lt;/object&gt;&lt;object type=&quot;3&quot; unique_id=&quot;10023&quot;&gt;&lt;property id=&quot;20148&quot; value=&quot;5&quot;/&gt;&lt;property id=&quot;20300&quot; value=&quot;Slide 21 - &amp;quot;Παράδειγμα 6 (1)&amp;quot;&quot;/&gt;&lt;property id=&quot;20307&quot; value=&quot;278&quot;/&gt;&lt;/object&gt;&lt;object type=&quot;3&quot; unique_id=&quot;10024&quot;&gt;&lt;property id=&quot;20148&quot; value=&quot;5&quot;/&gt;&lt;property id=&quot;20300&quot; value=&quot;Slide 22 - &amp;quot;Παράδειγμα 6 (2)&amp;quot;&quot;/&gt;&lt;property id=&quot;20307&quot; value=&quot;279&quot;/&gt;&lt;/object&gt;&lt;object type=&quot;3&quot; unique_id=&quot;10025&quot;&gt;&lt;property id=&quot;20148&quot; value=&quot;5&quot;/&gt;&lt;property id=&quot;20300&quot; value=&quot;Slide 23 - &amp;quot;Παράδειγμα 6 (3)&amp;quot;&quot;/&gt;&lt;property id=&quot;20307&quot; value=&quot;280&quot;/&gt;&lt;/object&gt;&lt;/object&gt;&lt;object type=&quot;8&quot; unique_id=&quot;1005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Θέμα του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3056</TotalTime>
  <Words>2067</Words>
  <Application>Microsoft Office PowerPoint</Application>
  <PresentationFormat>Προβολή στην οθόνη (4:3)</PresentationFormat>
  <Paragraphs>308</Paragraphs>
  <Slides>40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40</vt:i4>
      </vt:variant>
    </vt:vector>
  </HeadingPairs>
  <TitlesOfParts>
    <vt:vector size="50" baseType="lpstr">
      <vt:lpstr>Arial</vt:lpstr>
      <vt:lpstr>Calibri</vt:lpstr>
      <vt:lpstr>Calibri Light</vt:lpstr>
      <vt:lpstr>Consolas</vt:lpstr>
      <vt:lpstr>Menlo</vt:lpstr>
      <vt:lpstr>Tahoma</vt:lpstr>
      <vt:lpstr>Verdana</vt:lpstr>
      <vt:lpstr>Wingdings</vt:lpstr>
      <vt:lpstr>1_Θέμα του Office</vt:lpstr>
      <vt:lpstr>Θέμα του Office</vt:lpstr>
      <vt:lpstr>3. Εισαγωγή στον προγραμματισμό με το MATLAB</vt:lpstr>
      <vt:lpstr>Περιεχόμενα</vt:lpstr>
      <vt:lpstr>Προγραμματισμός με το MATLAB</vt:lpstr>
      <vt:lpstr>Αλγόριθμος</vt:lpstr>
      <vt:lpstr>Αλγόριθμος</vt:lpstr>
      <vt:lpstr>Αναπαράσταση αλγορίθμων</vt:lpstr>
      <vt:lpstr>Ψευδοκώδικας</vt:lpstr>
      <vt:lpstr>Παράδειγμα ψευδοκώδικα</vt:lpstr>
      <vt:lpstr>Παράδειγμα ψευδοκώδικα</vt:lpstr>
      <vt:lpstr>Λογικό Διάγραμμα</vt:lpstr>
      <vt:lpstr>Σύμβολα Λογικού διαγράμματος</vt:lpstr>
      <vt:lpstr>Σύμβολα Λογικού διαγράμματος</vt:lpstr>
      <vt:lpstr>Σύμβολα Λογικού διαγράμματος</vt:lpstr>
      <vt:lpstr>Σύμβολα Λογικού διαγράμματος</vt:lpstr>
      <vt:lpstr>Τεκμηρίωση</vt:lpstr>
      <vt:lpstr>Παράδειγμα υπολογισμός εμβαδού τριγώνου</vt:lpstr>
      <vt:lpstr>Βήματα εκτέλεσης ενός προγράμματος</vt:lpstr>
      <vt:lpstr>Compiler - Interpreter</vt:lpstr>
      <vt:lpstr>M-FILES_1</vt:lpstr>
      <vt:lpstr>M-FILES_2</vt:lpstr>
      <vt:lpstr>Αρχεία Εντολών_1</vt:lpstr>
      <vt:lpstr>Αρχεία Εντολών_2</vt:lpstr>
      <vt:lpstr>Αρχεία Συναρτήσεων</vt:lpstr>
      <vt:lpstr>Δημιουργία αρχείων εντολών &amp; συναρτήσεων</vt:lpstr>
      <vt:lpstr>Ονομασία αρχείων</vt:lpstr>
      <vt:lpstr>Εντολές αρχείων_1</vt:lpstr>
      <vt:lpstr>Εντολές αρχείων_2</vt:lpstr>
      <vt:lpstr>Τα Αρχεία script</vt:lpstr>
      <vt:lpstr>Εντολές εισόδου</vt:lpstr>
      <vt:lpstr>Παράδειγμα</vt:lpstr>
      <vt:lpstr>Εισάγοντας string μέσω της input</vt:lpstr>
      <vt:lpstr>Παραδείγματα</vt:lpstr>
      <vt:lpstr>Εισάγοντας vector με την input</vt:lpstr>
      <vt:lpstr>Εντολές εξόδου</vt:lpstr>
      <vt:lpstr>Παράδειγμα </vt:lpstr>
      <vt:lpstr>Παράδειγμα_2</vt:lpstr>
      <vt:lpstr>Εκτέλεση Αρχείου </vt:lpstr>
      <vt:lpstr>Μορφοποιημένη εκτύπωση με την χρήση της fprintf</vt:lpstr>
      <vt:lpstr>Ειδικοί χαρακτήρες (placeholders) για fprintf</vt:lpstr>
      <vt:lpstr>2ο Παράδειγμα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Οικονομικά Μαθηματικά</dc:title>
  <dc:creator>v@g</dc:creator>
  <cp:keywords>οικονομικά μαθηματικά, απλή κεφαλαιοποίηση</cp:keywords>
  <cp:lastModifiedBy>Δημήτρης Μαργαρίτης</cp:lastModifiedBy>
  <cp:revision>272</cp:revision>
  <dcterms:created xsi:type="dcterms:W3CDTF">2012-09-06T09:03:05Z</dcterms:created>
  <dcterms:modified xsi:type="dcterms:W3CDTF">2024-11-03T12:27:29Z</dcterms:modified>
</cp:coreProperties>
</file>