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handoutMasterIdLst>
    <p:handoutMasterId r:id="rId81"/>
  </p:handoutMasterIdLst>
  <p:sldIdLst>
    <p:sldId id="256" r:id="rId2"/>
    <p:sldId id="257" r:id="rId3"/>
    <p:sldId id="258" r:id="rId4"/>
    <p:sldId id="262" r:id="rId5"/>
    <p:sldId id="261" r:id="rId6"/>
    <p:sldId id="259" r:id="rId7"/>
    <p:sldId id="260" r:id="rId8"/>
    <p:sldId id="303" r:id="rId9"/>
    <p:sldId id="304" r:id="rId10"/>
    <p:sldId id="263" r:id="rId11"/>
    <p:sldId id="264" r:id="rId12"/>
    <p:sldId id="306" r:id="rId13"/>
    <p:sldId id="265" r:id="rId14"/>
    <p:sldId id="266" r:id="rId15"/>
    <p:sldId id="267" r:id="rId16"/>
    <p:sldId id="269" r:id="rId17"/>
    <p:sldId id="270" r:id="rId18"/>
    <p:sldId id="271" r:id="rId19"/>
    <p:sldId id="272" r:id="rId20"/>
    <p:sldId id="278" r:id="rId21"/>
    <p:sldId id="273" r:id="rId22"/>
    <p:sldId id="274" r:id="rId23"/>
    <p:sldId id="293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88" r:id="rId35"/>
    <p:sldId id="294" r:id="rId36"/>
    <p:sldId id="291" r:id="rId37"/>
    <p:sldId id="290" r:id="rId38"/>
    <p:sldId id="292" r:id="rId39"/>
    <p:sldId id="295" r:id="rId40"/>
    <p:sldId id="296" r:id="rId41"/>
    <p:sldId id="297" r:id="rId42"/>
    <p:sldId id="314" r:id="rId43"/>
    <p:sldId id="305" r:id="rId44"/>
    <p:sldId id="308" r:id="rId45"/>
    <p:sldId id="307" r:id="rId46"/>
    <p:sldId id="315" r:id="rId47"/>
    <p:sldId id="298" r:id="rId48"/>
    <p:sldId id="299" r:id="rId49"/>
    <p:sldId id="300" r:id="rId50"/>
    <p:sldId id="301" r:id="rId51"/>
    <p:sldId id="275" r:id="rId52"/>
    <p:sldId id="276" r:id="rId53"/>
    <p:sldId id="316" r:id="rId54"/>
    <p:sldId id="317" r:id="rId55"/>
    <p:sldId id="302" r:id="rId56"/>
    <p:sldId id="277" r:id="rId57"/>
    <p:sldId id="318" r:id="rId58"/>
    <p:sldId id="319" r:id="rId59"/>
    <p:sldId id="320" r:id="rId60"/>
    <p:sldId id="321" r:id="rId61"/>
    <p:sldId id="322" r:id="rId62"/>
    <p:sldId id="309" r:id="rId63"/>
    <p:sldId id="310" r:id="rId64"/>
    <p:sldId id="311" r:id="rId65"/>
    <p:sldId id="312" r:id="rId66"/>
    <p:sldId id="313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7" autoAdjust="0"/>
    <p:restoredTop sz="94706" autoAdjust="0"/>
  </p:normalViewPr>
  <p:slideViewPr>
    <p:cSldViewPr>
      <p:cViewPr varScale="1">
        <p:scale>
          <a:sx n="74" d="100"/>
          <a:sy n="74" d="100"/>
        </p:scale>
        <p:origin x="49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00" d="100"/>
          <a:sy n="100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39D11CD-FA5F-44FC-AC1E-46016B88C3EA}" type="datetime1">
              <a:rPr lang="el-GR" smtClean="0"/>
              <a:t>12/1/2022</a:t>
            </a:fld>
            <a:endParaRPr lang="el-GR" dirty="0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C20D7-F8F1-4196-9585-26F31AFC85C9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FC8275C-8BE7-482F-9001-51B34CFF1540}" type="datetime1">
              <a:rPr lang="el-GR" smtClean="0"/>
              <a:t>12/1/2022</a:t>
            </a:fld>
            <a:endParaRPr lang="el-GR" dirty="0"/>
          </a:p>
        </p:txBody>
      </p:sp>
      <p:sp>
        <p:nvSpPr>
          <p:cNvPr id="4" name="Σύμβολο κράτησης θέσης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dirty="0"/>
          </a:p>
        </p:txBody>
      </p:sp>
      <p:sp>
        <p:nvSpPr>
          <p:cNvPr id="5" name="Σύμβολο κράτησης θέσης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dirty="0"/>
              <a:t>Στυλ υποδείγματος κειμένου</a:t>
            </a:r>
          </a:p>
          <a:p>
            <a:pPr lvl="1" rtl="0"/>
            <a:r>
              <a:rPr lang="el-GR" dirty="0"/>
              <a:t>Δεύτερου επιπέδου</a:t>
            </a:r>
          </a:p>
          <a:p>
            <a:pPr lvl="2" rtl="0"/>
            <a:r>
              <a:rPr lang="el-GR" dirty="0"/>
              <a:t>Τρίτου επιπέδου</a:t>
            </a:r>
          </a:p>
          <a:p>
            <a:pPr lvl="3" rtl="0"/>
            <a:r>
              <a:rPr lang="el-GR" dirty="0"/>
              <a:t>Τέταρτου επιπέδου</a:t>
            </a:r>
          </a:p>
          <a:p>
            <a:pPr lvl="4" rtl="0"/>
            <a:r>
              <a:rPr lang="el-GR" dirty="0"/>
              <a:t>Πέμπτου επιπέδου</a:t>
            </a:r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EC444-603B-4F09-9A06-5917518DD901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78936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4288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4056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99335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23259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15343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5226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96617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3942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6649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67932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63163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36187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3810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32539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86217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363888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46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668988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47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42358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48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105027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49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0591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79528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50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736239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51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27900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52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596994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55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36575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56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8975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57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74762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58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671698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59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272066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60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384196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61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2664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16351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67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85725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68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557366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69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04420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70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754226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71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88687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72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948080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73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964633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74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100687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75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8843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76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33379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09978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77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78024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78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58840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97275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51033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04322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l-GR" smtClean="0"/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86697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51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8CB3364-E73D-418C-A9C6-0ADCF59FBA1B}" type="datetime1">
              <a:rPr lang="el-GR" smtClean="0"/>
              <a:t>12/1/2022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13333A4-2EF1-4B79-B68C-AB20E66B4822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843236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8CB3364-E73D-418C-A9C6-0ADCF59FBA1B}" type="datetime1">
              <a:rPr lang="el-GR" smtClean="0"/>
              <a:t>12/1/2022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13333A4-2EF1-4B79-B68C-AB20E66B4822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02897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8CB3364-E73D-418C-A9C6-0ADCF59FBA1B}" type="datetime1">
              <a:rPr lang="el-GR" smtClean="0"/>
              <a:t>12/1/2022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13333A4-2EF1-4B79-B68C-AB20E66B4822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5998951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8CB3364-E73D-418C-A9C6-0ADCF59FBA1B}" type="datetime1">
              <a:rPr lang="el-GR" smtClean="0"/>
              <a:t>12/1/2022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13333A4-2EF1-4B79-B68C-AB20E66B4822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272101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8CB3364-E73D-418C-A9C6-0ADCF59FBA1B}" type="datetime1">
              <a:rPr lang="el-GR" smtClean="0"/>
              <a:t>12/1/2022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13333A4-2EF1-4B79-B68C-AB20E66B4822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7693880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8CB3364-E73D-418C-A9C6-0ADCF59FBA1B}" type="datetime1">
              <a:rPr lang="el-GR" smtClean="0"/>
              <a:t>12/1/2022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13333A4-2EF1-4B79-B68C-AB20E66B4822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752258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8CB3364-E73D-418C-A9C6-0ADCF59FBA1B}" type="datetime1">
              <a:rPr lang="el-GR" smtClean="0"/>
              <a:t>12/1/2022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13333A4-2EF1-4B79-B68C-AB20E66B4822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0054250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D4CB3F7-E7D8-4E90-A118-832CD47D5ADA}" type="datetime1">
              <a:rPr lang="el-GR" smtClean="0"/>
              <a:t>12/1/2022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13333A4-2EF1-4B79-B68C-AB20E66B4822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ACC6B-A69F-4A06-8531-351841286984}"/>
              </a:ext>
            </a:extLst>
          </p:cNvPr>
          <p:cNvSpPr txBox="1"/>
          <p:nvPr userDrawn="1"/>
        </p:nvSpPr>
        <p:spPr>
          <a:xfrm>
            <a:off x="7104112" y="6255497"/>
            <a:ext cx="49685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</a:t>
            </a:r>
            <a:r>
              <a:rPr lang="el-GR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© 201</a:t>
            </a:r>
            <a:r>
              <a:rPr lang="en-GB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</a:t>
            </a:r>
            <a:r>
              <a:rPr lang="el-GR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Ε.Α. Μπαλτάς</a:t>
            </a:r>
            <a:r>
              <a:rPr lang="en-GB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</a:t>
            </a:r>
            <a:r>
              <a:rPr lang="el-GR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Μ.Α. Μιμίκου– Α. Παπασωτηρίου &amp; ΣΙΑ IKE</a:t>
            </a:r>
            <a:endParaRPr lang="el-GR" sz="1100" dirty="0"/>
          </a:p>
        </p:txBody>
      </p:sp>
    </p:spTree>
    <p:extLst>
      <p:ext uri="{BB962C8B-B14F-4D97-AF65-F5344CB8AC3E}">
        <p14:creationId xmlns:p14="http://schemas.microsoft.com/office/powerpoint/2010/main" val="37015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4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9F66CF4-20A4-409C-B1E3-AF7CF5D17F1A}" type="datetime1">
              <a:rPr lang="el-GR" smtClean="0"/>
              <a:t>12/1/2022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13333A4-2EF1-4B79-B68C-AB20E66B4822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77F109-AE67-4524-8133-B69CC4454AA9}"/>
              </a:ext>
            </a:extLst>
          </p:cNvPr>
          <p:cNvSpPr txBox="1"/>
          <p:nvPr userDrawn="1"/>
        </p:nvSpPr>
        <p:spPr>
          <a:xfrm>
            <a:off x="7464152" y="6255497"/>
            <a:ext cx="4608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</a:t>
            </a:r>
            <a:r>
              <a:rPr lang="el-GR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© 2016 Β. </a:t>
            </a:r>
            <a:r>
              <a:rPr lang="el-GR" sz="11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Προφυλλίδης</a:t>
            </a:r>
            <a:r>
              <a:rPr lang="el-GR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Α. Παπασωτηρίου &amp; ΣΙΑ IKE</a:t>
            </a:r>
            <a:endParaRPr lang="el-GR" sz="1100" dirty="0"/>
          </a:p>
        </p:txBody>
      </p:sp>
    </p:spTree>
    <p:extLst>
      <p:ext uri="{BB962C8B-B14F-4D97-AF65-F5344CB8AC3E}">
        <p14:creationId xmlns:p14="http://schemas.microsoft.com/office/powerpoint/2010/main" val="170572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04CF4D9-3CFB-49AE-A9CD-4921FD4EA025}" type="datetime1">
              <a:rPr lang="el-GR" smtClean="0"/>
              <a:t>12/1/2022</a:t>
            </a:fld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13333A4-2EF1-4B79-B68C-AB20E66B4822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B3F449-ED09-472B-B755-B6A97494F42D}"/>
              </a:ext>
            </a:extLst>
          </p:cNvPr>
          <p:cNvSpPr txBox="1"/>
          <p:nvPr userDrawn="1"/>
        </p:nvSpPr>
        <p:spPr>
          <a:xfrm>
            <a:off x="7464152" y="6255497"/>
            <a:ext cx="4608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</a:t>
            </a:r>
            <a:r>
              <a:rPr lang="el-GR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© 2016 Β. </a:t>
            </a:r>
            <a:r>
              <a:rPr lang="el-GR" sz="11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Προφυλλίδης</a:t>
            </a:r>
            <a:r>
              <a:rPr lang="el-GR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Α. Παπασωτηρίου &amp; ΣΙΑ IKE</a:t>
            </a:r>
            <a:endParaRPr lang="el-GR" sz="1100" dirty="0"/>
          </a:p>
        </p:txBody>
      </p:sp>
    </p:spTree>
    <p:extLst>
      <p:ext uri="{BB962C8B-B14F-4D97-AF65-F5344CB8AC3E}">
        <p14:creationId xmlns:p14="http://schemas.microsoft.com/office/powerpoint/2010/main" val="294678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A46F36-A614-4F7B-A794-023A7B1956EC}" type="datetime1">
              <a:rPr lang="el-GR" smtClean="0"/>
              <a:t>12/1/2022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13333A4-2EF1-4B79-B68C-AB20E66B4822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63437-38AF-4449-B901-00778660257C}"/>
              </a:ext>
            </a:extLst>
          </p:cNvPr>
          <p:cNvSpPr txBox="1"/>
          <p:nvPr userDrawn="1"/>
        </p:nvSpPr>
        <p:spPr>
          <a:xfrm>
            <a:off x="7464152" y="6255497"/>
            <a:ext cx="4608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</a:t>
            </a:r>
            <a:r>
              <a:rPr lang="el-GR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© 2016 Β. </a:t>
            </a:r>
            <a:r>
              <a:rPr lang="el-GR" sz="11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Προφυλλίδης</a:t>
            </a:r>
            <a:r>
              <a:rPr lang="el-GR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Α. Παπασωτηρίου &amp; ΣΙΑ IKE</a:t>
            </a:r>
            <a:endParaRPr lang="el-GR" sz="1100" dirty="0"/>
          </a:p>
        </p:txBody>
      </p:sp>
    </p:spTree>
    <p:extLst>
      <p:ext uri="{BB962C8B-B14F-4D97-AF65-F5344CB8AC3E}">
        <p14:creationId xmlns:p14="http://schemas.microsoft.com/office/powerpoint/2010/main" val="4550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AE3A1B6-2377-4A35-8CCD-65857418A02B}" type="datetime1">
              <a:rPr lang="el-GR" smtClean="0"/>
              <a:t>12/1/2022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13333A4-2EF1-4B79-B68C-AB20E66B4822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0A6219-A337-43A0-92F2-480665517D0E}"/>
              </a:ext>
            </a:extLst>
          </p:cNvPr>
          <p:cNvSpPr txBox="1"/>
          <p:nvPr userDrawn="1"/>
        </p:nvSpPr>
        <p:spPr>
          <a:xfrm>
            <a:off x="7464152" y="6255497"/>
            <a:ext cx="4608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</a:t>
            </a:r>
            <a:r>
              <a:rPr lang="el-GR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© 2016 Β. </a:t>
            </a:r>
            <a:r>
              <a:rPr lang="el-GR" sz="11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Προφυλλίδης</a:t>
            </a:r>
            <a:r>
              <a:rPr lang="el-GR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Α. Παπασωτηρίου &amp; ΣΙΑ IKE</a:t>
            </a:r>
            <a:endParaRPr lang="el-GR" sz="1100" dirty="0"/>
          </a:p>
        </p:txBody>
      </p:sp>
    </p:spTree>
    <p:extLst>
      <p:ext uri="{BB962C8B-B14F-4D97-AF65-F5344CB8AC3E}">
        <p14:creationId xmlns:p14="http://schemas.microsoft.com/office/powerpoint/2010/main" val="231247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E04458-DD74-4B3D-96E0-5EA616372A38}" type="datetime1">
              <a:rPr lang="el-GR" smtClean="0"/>
              <a:t>12/1/2022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13333A4-2EF1-4B79-B68C-AB20E66B4822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64977-037C-49BA-B16D-8B4A1051399B}"/>
              </a:ext>
            </a:extLst>
          </p:cNvPr>
          <p:cNvSpPr txBox="1"/>
          <p:nvPr userDrawn="1"/>
        </p:nvSpPr>
        <p:spPr>
          <a:xfrm>
            <a:off x="7464152" y="6255497"/>
            <a:ext cx="4608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</a:t>
            </a:r>
            <a:r>
              <a:rPr lang="el-GR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© 2016 Β. </a:t>
            </a:r>
            <a:r>
              <a:rPr lang="el-GR" sz="11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Προφυλλίδης</a:t>
            </a:r>
            <a:r>
              <a:rPr lang="el-GR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Α. Παπασωτηρίου &amp; ΣΙΑ IKE</a:t>
            </a:r>
            <a:endParaRPr lang="el-GR" sz="1100" dirty="0"/>
          </a:p>
        </p:txBody>
      </p:sp>
    </p:spTree>
    <p:extLst>
      <p:ext uri="{BB962C8B-B14F-4D97-AF65-F5344CB8AC3E}">
        <p14:creationId xmlns:p14="http://schemas.microsoft.com/office/powerpoint/2010/main" val="40463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D100735-3827-4506-B575-1AF0CCFE779D}" type="datetime1">
              <a:rPr lang="el-GR" smtClean="0"/>
              <a:t>12/1/2022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13333A4-2EF1-4B79-B68C-AB20E66B4822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CCE6F8-99EB-4E6C-B384-A90859D23DFE}"/>
              </a:ext>
            </a:extLst>
          </p:cNvPr>
          <p:cNvSpPr txBox="1"/>
          <p:nvPr userDrawn="1"/>
        </p:nvSpPr>
        <p:spPr>
          <a:xfrm>
            <a:off x="7464152" y="6255497"/>
            <a:ext cx="4608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</a:t>
            </a:r>
            <a:r>
              <a:rPr lang="el-GR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© 2016 Β. </a:t>
            </a:r>
            <a:r>
              <a:rPr lang="el-GR" sz="11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Προφυλλίδης</a:t>
            </a:r>
            <a:r>
              <a:rPr lang="el-GR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Α. Παπασωτηρίου &amp; ΣΙΑ IKE</a:t>
            </a:r>
            <a:endParaRPr lang="el-GR" sz="1100" dirty="0"/>
          </a:p>
        </p:txBody>
      </p:sp>
    </p:spTree>
    <p:extLst>
      <p:ext uri="{BB962C8B-B14F-4D97-AF65-F5344CB8AC3E}">
        <p14:creationId xmlns:p14="http://schemas.microsoft.com/office/powerpoint/2010/main" val="383556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8CB3364-E73D-418C-A9C6-0ADCF59FBA1B}" type="datetime1">
              <a:rPr lang="el-GR" smtClean="0"/>
              <a:t>12/1/2022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B13333A4-2EF1-4B79-B68C-AB20E66B4822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5A732E83-2336-4521-BC97-F34EEED2734F}"/>
              </a:ext>
            </a:extLst>
          </p:cNvPr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0443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07067" y="1782698"/>
            <a:ext cx="7766936" cy="1646302"/>
          </a:xfrm>
        </p:spPr>
        <p:txBody>
          <a:bodyPr rtlCol="0"/>
          <a:lstStyle/>
          <a:p>
            <a:r>
              <a:rPr lang="el-GR" b="1" dirty="0"/>
              <a:t>ΥΠΟΓΕΙΟΙ ΥΔΡΟΦΟΡΕΙΣ</a:t>
            </a:r>
            <a:endParaRPr lang="el-GR" sz="4400" dirty="0"/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F9E0447A-D5B9-4875-8D69-0C95E3E2A644}"/>
              </a:ext>
            </a:extLst>
          </p:cNvPr>
          <p:cNvSpPr txBox="1">
            <a:spLocks/>
          </p:cNvSpPr>
          <p:nvPr/>
        </p:nvSpPr>
        <p:spPr>
          <a:xfrm>
            <a:off x="335359" y="4050836"/>
            <a:ext cx="8938643" cy="255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l-GR" dirty="0"/>
              <a:t>1. Γεωλογικοί σχηματισμοί και κατηγορίες υλικών των πετρωμάτων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88473DF-0A35-49B9-BD76-A282F530E63B}"/>
              </a:ext>
            </a:extLst>
          </p:cNvPr>
          <p:cNvSpPr txBox="1"/>
          <p:nvPr/>
        </p:nvSpPr>
        <p:spPr>
          <a:xfrm>
            <a:off x="-73960" y="1650567"/>
            <a:ext cx="4223792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Από την ενεργή διάμετρο (</a:t>
            </a:r>
            <a:r>
              <a:rPr kumimoji="0" lang="el-GR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d</a:t>
            </a:r>
            <a:r>
              <a:rPr kumimoji="0" lang="el-GR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εν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) υπολογίζεται εμπειρικά ο 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συντελεστής </a:t>
            </a:r>
            <a:r>
              <a:rPr kumimoji="0" lang="el-GR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υδροπερατότητας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 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ή υδραυλικής αγωγιμότητας (</a:t>
            </a:r>
            <a:r>
              <a:rPr kumimoji="0" lang="el-GR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k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) με διάφορους τύπους.</a:t>
            </a:r>
          </a:p>
          <a:p>
            <a:pPr marL="342900" lvl="0" indent="-342900" algn="just">
              <a:spcBef>
                <a:spcPts val="1000"/>
              </a:spcBef>
              <a:buClr>
                <a:srgbClr val="99CB38"/>
              </a:buClr>
              <a:buSzPct val="80000"/>
              <a:buFont typeface="Wingdings 3" charset="2"/>
              <a:buChar char=""/>
              <a:defRPr/>
            </a:pPr>
            <a:r>
              <a:rPr lang="el-GR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rPr>
              <a:t>Διάμετρος </a:t>
            </a:r>
            <a:r>
              <a:rPr lang="el-GR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rPr>
              <a:t>dx</a:t>
            </a:r>
            <a:r>
              <a:rPr lang="el-GR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rPr>
              <a:t>: είναι η διάμετρος που στην αθροιστική καμπύλη αντιστοιχεί σε ένα ποσοστό βάρους x% του δείγματος. Χρησιμοποιείται σαν παράμετρος για συγκρίσεις μεταξύ διαφορετικών δειγμάτων.</a:t>
            </a:r>
          </a:p>
          <a:p>
            <a:pPr marL="342900" lvl="0" indent="-342900" algn="just">
              <a:spcBef>
                <a:spcPts val="1000"/>
              </a:spcBef>
              <a:buClr>
                <a:srgbClr val="99CB38"/>
              </a:buClr>
              <a:buSzPct val="80000"/>
              <a:buFont typeface="Wingdings 3" charset="2"/>
              <a:buChar char=""/>
              <a:defRPr/>
            </a:pPr>
            <a:r>
              <a:rPr lang="el-GR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rPr>
              <a:t>Συντελεστής </a:t>
            </a:r>
            <a:r>
              <a:rPr lang="el-GR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rPr>
              <a:t>κοκκομετρικής</a:t>
            </a:r>
            <a:r>
              <a:rPr lang="el-GR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rPr>
              <a:t> διαβάθμισης (</a:t>
            </a:r>
            <a:r>
              <a:rPr lang="el-GR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rPr>
              <a:t>δ</a:t>
            </a:r>
            <a:r>
              <a:rPr lang="el-GR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rPr>
              <a:t>):</a:t>
            </a:r>
            <a:endParaRPr kumimoji="0" lang="el-GR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A313ED-8669-4643-A5CD-9959FA192E34}"/>
              </a:ext>
            </a:extLst>
          </p:cNvPr>
          <p:cNvSpPr txBox="1"/>
          <p:nvPr/>
        </p:nvSpPr>
        <p:spPr>
          <a:xfrm>
            <a:off x="0" y="0"/>
            <a:ext cx="12226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Υπολογίζεται από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 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την αθροιστική </a:t>
            </a:r>
            <a:r>
              <a:rPr kumimoji="0" lang="el-GR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κοκκομετρική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 καμπύλη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DCC675-6CD3-4E81-8314-721D6919AD50}"/>
              </a:ext>
            </a:extLst>
          </p:cNvPr>
          <p:cNvSpPr txBox="1"/>
          <p:nvPr/>
        </p:nvSpPr>
        <p:spPr>
          <a:xfrm>
            <a:off x="-53652" y="613112"/>
            <a:ext cx="12226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Φέρνουμε από το αθροιστικό ποσοστό των 10% παράλληλη ως προς τον άξονα των διαμέτρων κόκκων και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4E8793-5F3C-4489-B81E-EA27A850A711}"/>
              </a:ext>
            </a:extLst>
          </p:cNvPr>
          <p:cNvSpPr txBox="1"/>
          <p:nvPr/>
        </p:nvSpPr>
        <p:spPr>
          <a:xfrm>
            <a:off x="-73960" y="1140032"/>
            <a:ext cx="122469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εκεί που τέμνει την καμπύλη είναι η τιμή της ενεργής διάμετρος</a:t>
            </a:r>
          </a:p>
        </p:txBody>
      </p:sp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2610243E-B6D4-4246-9C4C-55729D1B8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190" y="1752016"/>
            <a:ext cx="7826453" cy="5105984"/>
          </a:xfrm>
          <a:prstGeom prst="rect">
            <a:avLst/>
          </a:prstGeom>
        </p:spPr>
      </p:pic>
      <p:pic>
        <p:nvPicPr>
          <p:cNvPr id="29" name="Εικόνα 28">
            <a:extLst>
              <a:ext uri="{FF2B5EF4-FFF2-40B4-BE49-F238E27FC236}">
                <a16:creationId xmlns:a16="http://schemas.microsoft.com/office/drawing/2014/main" id="{B093794F-FE63-47E3-9F57-E7E5CCCA3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831" y="5600366"/>
            <a:ext cx="183832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B280089-AD5C-4569-9679-C15CAA7FE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04" y="24656"/>
            <a:ext cx="12173396" cy="6833344"/>
          </a:xfrm>
        </p:spPr>
        <p:txBody>
          <a:bodyPr>
            <a:normAutofit/>
          </a:bodyPr>
          <a:lstStyle/>
          <a:p>
            <a:pPr algn="just"/>
            <a:r>
              <a:rPr lang="el-GR" b="0" i="0" u="none" strike="noStrike" baseline="0" dirty="0">
                <a:latin typeface="Trebuchet MS" panose="020B0603020202020204" pitchFamily="34" charset="0"/>
              </a:rPr>
              <a:t>Ευρύτατα χρησιμοποιούμενος είναι ο τύπος του </a:t>
            </a:r>
            <a:r>
              <a:rPr lang="el-GR" b="0" i="0" u="none" strike="noStrike" baseline="0" dirty="0" err="1">
                <a:latin typeface="Trebuchet MS" panose="020B0603020202020204" pitchFamily="34" charset="0"/>
              </a:rPr>
              <a:t>Hazen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: k(</a:t>
            </a:r>
            <a:r>
              <a:rPr lang="el-GR" b="0" i="0" u="none" strike="noStrike" baseline="0" dirty="0" err="1">
                <a:latin typeface="Trebuchet MS" panose="020B0603020202020204" pitchFamily="34" charset="0"/>
              </a:rPr>
              <a:t>cm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/s) = c</a:t>
            </a:r>
            <a:r>
              <a:rPr lang="el-GR" b="0" i="0" u="none" strike="noStrike" baseline="0" dirty="0">
                <a:latin typeface="Trebuchet MS" panose="020B0603020202020204" pitchFamily="34" charset="0"/>
                <a:sym typeface="Wingdings" panose="05000000000000000000" pitchFamily="2" charset="2"/>
              </a:rPr>
              <a:t>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d</a:t>
            </a:r>
            <a:r>
              <a:rPr lang="el-GR" b="0" i="0" u="none" strike="noStrike" baseline="-25000" dirty="0">
                <a:latin typeface="Trebuchet MS" panose="020B0603020202020204" pitchFamily="34" charset="0"/>
              </a:rPr>
              <a:t>εν</a:t>
            </a:r>
            <a:r>
              <a:rPr lang="el-GR" b="0" i="0" u="none" strike="noStrike" baseline="30000" dirty="0">
                <a:latin typeface="Trebuchet MS" panose="020B0603020202020204" pitchFamily="34" charset="0"/>
              </a:rPr>
              <a:t>2</a:t>
            </a:r>
          </a:p>
          <a:p>
            <a:pPr algn="just"/>
            <a:r>
              <a:rPr lang="en-US" b="0" i="0" u="none" strike="noStrike" baseline="0" dirty="0">
                <a:latin typeface="Trebuchet MS" panose="020B0603020202020204" pitchFamily="34" charset="0"/>
              </a:rPr>
              <a:t>H 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σταθερά </a:t>
            </a:r>
            <a:r>
              <a:rPr lang="en-US" b="1" i="0" u="none" strike="noStrike" baseline="0" dirty="0">
                <a:latin typeface="Trebuchet MS" panose="020B0603020202020204" pitchFamily="34" charset="0"/>
              </a:rPr>
              <a:t>c</a:t>
            </a:r>
            <a:r>
              <a:rPr lang="el-GR" b="1" i="0" u="none" strike="noStrike" baseline="0" dirty="0">
                <a:latin typeface="Trebuchet MS" panose="020B0603020202020204" pitchFamily="34" charset="0"/>
              </a:rPr>
              <a:t> 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παίρνει τιμές από 40 (πολύ λεπτή άμμος) έως 150 (αδρομερής άμμος), αλλά για πρακτικούς λόγους λαμβάνεται ίση με 100, αν η </a:t>
            </a:r>
            <a:r>
              <a:rPr lang="en-US" b="0" i="0" u="none" strike="noStrike" baseline="0" dirty="0">
                <a:latin typeface="Trebuchet MS" panose="020B0603020202020204" pitchFamily="34" charset="0"/>
              </a:rPr>
              <a:t>d</a:t>
            </a:r>
            <a:r>
              <a:rPr lang="el-GR" b="0" i="0" u="none" strike="noStrike" baseline="-25000" dirty="0">
                <a:latin typeface="Trebuchet MS" panose="020B0603020202020204" pitchFamily="34" charset="0"/>
              </a:rPr>
              <a:t>εν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 μετράτε σε </a:t>
            </a:r>
            <a:r>
              <a:rPr lang="el-GR" b="0" i="0" u="none" strike="noStrike" baseline="0" dirty="0" err="1">
                <a:latin typeface="Trebuchet MS" panose="020B0603020202020204" pitchFamily="34" charset="0"/>
              </a:rPr>
              <a:t>cm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. </a:t>
            </a:r>
          </a:p>
          <a:p>
            <a:pPr algn="just"/>
            <a:r>
              <a:rPr lang="el-GR" b="0" i="0" u="none" strike="noStrike" baseline="0" dirty="0">
                <a:latin typeface="Trebuchet MS" panose="020B0603020202020204" pitchFamily="34" charset="0"/>
              </a:rPr>
              <a:t>Άλλοι εμπειρικοί τύποι είναι: </a:t>
            </a:r>
            <a:r>
              <a:rPr lang="el-GR" b="0" i="0" u="none" strike="noStrike" baseline="0" dirty="0" err="1">
                <a:latin typeface="Trebuchet MS" panose="020B0603020202020204" pitchFamily="34" charset="0"/>
              </a:rPr>
              <a:t>Biallas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: k (m/s)=0</a:t>
            </a:r>
            <a:r>
              <a:rPr lang="en-US" b="0" i="0" u="none" strike="noStrike" baseline="0" dirty="0">
                <a:latin typeface="Trebuchet MS" panose="020B0603020202020204" pitchFamily="34" charset="0"/>
              </a:rPr>
              <a:t>.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0036</a:t>
            </a:r>
            <a:r>
              <a:rPr lang="el-GR" b="0" i="0" u="none" strike="noStrike" baseline="0" dirty="0">
                <a:latin typeface="Trebuchet MS" panose="020B0603020202020204" pitchFamily="34" charset="0"/>
                <a:sym typeface="Wingdings" panose="05000000000000000000" pitchFamily="2" charset="2"/>
              </a:rPr>
              <a:t></a:t>
            </a:r>
            <a:r>
              <a:rPr lang="en-US" b="0" i="0" u="none" strike="noStrike" baseline="0" dirty="0">
                <a:latin typeface="Trebuchet MS" panose="020B0603020202020204" pitchFamily="34" charset="0"/>
              </a:rPr>
              <a:t>d</a:t>
            </a:r>
            <a:r>
              <a:rPr lang="en-US" b="0" i="0" u="none" strike="noStrike" baseline="-25000" dirty="0">
                <a:latin typeface="Trebuchet MS" panose="020B0603020202020204" pitchFamily="34" charset="0"/>
              </a:rPr>
              <a:t>20</a:t>
            </a:r>
            <a:r>
              <a:rPr lang="en-US" b="0" i="0" u="none" strike="noStrike" baseline="30000" dirty="0">
                <a:latin typeface="Trebuchet MS" panose="020B0603020202020204" pitchFamily="34" charset="0"/>
              </a:rPr>
              <a:t>2.3</a:t>
            </a:r>
            <a:r>
              <a:rPr lang="en-US" b="0" i="0" u="none" strike="noStrike" baseline="0" dirty="0">
                <a:latin typeface="Trebuchet MS" panose="020B0603020202020204" pitchFamily="34" charset="0"/>
              </a:rPr>
              <a:t> </a:t>
            </a:r>
            <a:r>
              <a:rPr lang="nl-NL" dirty="0">
                <a:latin typeface="Trebuchet MS" panose="020B0603020202020204" pitchFamily="34" charset="0"/>
              </a:rPr>
              <a:t>&amp;</a:t>
            </a:r>
            <a:r>
              <a:rPr lang="nl-NL" b="0" i="0" u="none" strike="noStrike" baseline="0" dirty="0">
                <a:latin typeface="Trebuchet MS" panose="020B0603020202020204" pitchFamily="34" charset="0"/>
              </a:rPr>
              <a:t> Seelheim: k (m/s) = 0.00357</a:t>
            </a:r>
            <a:r>
              <a:rPr lang="el-GR" b="0" i="0" u="none" strike="noStrike" baseline="0" dirty="0">
                <a:latin typeface="Trebuchet MS" panose="020B0603020202020204" pitchFamily="34" charset="0"/>
                <a:sym typeface="Wingdings" panose="05000000000000000000" pitchFamily="2" charset="2"/>
              </a:rPr>
              <a:t></a:t>
            </a:r>
            <a:r>
              <a:rPr lang="nl-NL" b="0" i="0" u="none" strike="noStrike" baseline="0" dirty="0">
                <a:latin typeface="Trebuchet MS" panose="020B0603020202020204" pitchFamily="34" charset="0"/>
              </a:rPr>
              <a:t>d</a:t>
            </a:r>
            <a:r>
              <a:rPr lang="nl-NL" b="0" i="0" u="none" strike="noStrike" baseline="-25000" dirty="0">
                <a:latin typeface="Trebuchet MS" panose="020B0603020202020204" pitchFamily="34" charset="0"/>
              </a:rPr>
              <a:t>50</a:t>
            </a:r>
            <a:r>
              <a:rPr lang="nl-NL" b="0" i="0" u="none" strike="noStrike" baseline="30000" dirty="0">
                <a:latin typeface="Trebuchet MS" panose="020B0603020202020204" pitchFamily="34" charset="0"/>
              </a:rPr>
              <a:t>2</a:t>
            </a:r>
            <a:endParaRPr lang="el-GR" b="0" i="0" u="none" strike="noStrike" baseline="30000" dirty="0">
              <a:latin typeface="Trebuchet MS" panose="020B0603020202020204" pitchFamily="34" charset="0"/>
            </a:endParaRPr>
          </a:p>
          <a:p>
            <a:pPr algn="just"/>
            <a:r>
              <a:rPr lang="el-GR" b="0" i="0" u="none" strike="noStrike" baseline="0" dirty="0">
                <a:latin typeface="Trebuchet MS" panose="020B0603020202020204" pitchFamily="34" charset="0"/>
              </a:rPr>
              <a:t>Επίσης υπάρχουν οι τύποι των </a:t>
            </a:r>
            <a:r>
              <a:rPr lang="en-US" b="0" i="0" u="none" strike="noStrike" baseline="0" dirty="0" err="1">
                <a:latin typeface="Trebuchet MS" panose="020B0603020202020204" pitchFamily="34" charset="0"/>
              </a:rPr>
              <a:t>Masch</a:t>
            </a:r>
            <a:r>
              <a:rPr lang="en-US" b="0" i="0" u="none" strike="noStrike" baseline="0" dirty="0">
                <a:latin typeface="Trebuchet MS" panose="020B0603020202020204" pitchFamily="34" charset="0"/>
              </a:rPr>
              <a:t>-Denny, </a:t>
            </a:r>
            <a:r>
              <a:rPr lang="en-US" b="0" i="0" u="none" strike="noStrike" baseline="0" dirty="0" err="1">
                <a:latin typeface="Trebuchet MS" panose="020B0603020202020204" pitchFamily="34" charset="0"/>
              </a:rPr>
              <a:t>Kozeny</a:t>
            </a:r>
            <a:r>
              <a:rPr lang="en-US" b="0" i="0" u="none" strike="noStrike" baseline="0" dirty="0">
                <a:latin typeface="Trebuchet MS" panose="020B0603020202020204" pitchFamily="34" charset="0"/>
              </a:rPr>
              <a:t>-Carmen, Fair-Hatch, </a:t>
            </a:r>
            <a:r>
              <a:rPr lang="en-US" b="0" i="0" u="none" strike="noStrike" baseline="0" dirty="0" err="1">
                <a:latin typeface="Trebuchet MS" panose="020B0603020202020204" pitchFamily="34" charset="0"/>
              </a:rPr>
              <a:t>Zunker</a:t>
            </a:r>
            <a:r>
              <a:rPr lang="en-US" b="0" i="0" u="none" strike="noStrike" baseline="0" dirty="0">
                <a:latin typeface="Trebuchet MS" panose="020B0603020202020204" pitchFamily="34" charset="0"/>
              </a:rPr>
              <a:t>, </a:t>
            </a:r>
            <a:r>
              <a:rPr lang="en-US" b="0" i="0" u="none" strike="noStrike" baseline="0" dirty="0" err="1">
                <a:latin typeface="Trebuchet MS" panose="020B0603020202020204" pitchFamily="34" charset="0"/>
              </a:rPr>
              <a:t>Slichter</a:t>
            </a:r>
            <a:r>
              <a:rPr lang="en-US" b="0" i="0" u="none" strike="noStrike" baseline="0" dirty="0">
                <a:latin typeface="Trebuchet MS" panose="020B0603020202020204" pitchFamily="34" charset="0"/>
              </a:rPr>
              <a:t>, Shepherd </a:t>
            </a:r>
            <a:r>
              <a:rPr lang="el-GR" b="0" i="0" u="none" strike="noStrike" baseline="0" dirty="0" err="1">
                <a:latin typeface="Trebuchet MS" panose="020B0603020202020204" pitchFamily="34" charset="0"/>
              </a:rPr>
              <a:t>κ.ά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 (Καλλέργης, 1999).</a:t>
            </a:r>
            <a:endParaRPr lang="en-US" b="0" i="0" u="none" strike="noStrike" baseline="0" dirty="0">
              <a:latin typeface="Trebuchet MS" panose="020B0603020202020204" pitchFamily="34" charset="0"/>
            </a:endParaRPr>
          </a:p>
          <a:p>
            <a:pPr algn="just"/>
            <a:r>
              <a:rPr lang="el-GR" b="0" i="0" u="none" strike="noStrike" baseline="0" dirty="0">
                <a:latin typeface="Trebuchet MS" panose="020B0603020202020204" pitchFamily="34" charset="0"/>
              </a:rPr>
              <a:t>Ο λόγος U = d</a:t>
            </a:r>
            <a:r>
              <a:rPr lang="el-GR" b="0" i="0" u="none" strike="noStrike" baseline="-25000" dirty="0">
                <a:latin typeface="Trebuchet MS" panose="020B0603020202020204" pitchFamily="34" charset="0"/>
              </a:rPr>
              <a:t>60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/d</a:t>
            </a:r>
            <a:r>
              <a:rPr lang="el-GR" b="0" i="0" u="none" strike="noStrike" baseline="-25000" dirty="0">
                <a:latin typeface="Trebuchet MS" panose="020B0603020202020204" pitchFamily="34" charset="0"/>
              </a:rPr>
              <a:t>10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, όπου d</a:t>
            </a:r>
            <a:r>
              <a:rPr lang="el-GR" b="0" i="0" u="none" strike="noStrike" baseline="-25000" dirty="0">
                <a:latin typeface="Trebuchet MS" panose="020B0603020202020204" pitchFamily="34" charset="0"/>
              </a:rPr>
              <a:t>60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, d</a:t>
            </a:r>
            <a:r>
              <a:rPr lang="el-GR" b="0" i="0" u="none" strike="noStrike" baseline="-25000" dirty="0">
                <a:latin typeface="Trebuchet MS" panose="020B0603020202020204" pitchFamily="34" charset="0"/>
              </a:rPr>
              <a:t>10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 είναι οι διάμετροι που αντιστοιχούν στο 60% και 10%</a:t>
            </a:r>
            <a:r>
              <a:rPr lang="en-US" b="0" i="0" u="none" strike="noStrike" baseline="0" dirty="0">
                <a:latin typeface="Trebuchet MS" panose="020B0603020202020204" pitchFamily="34" charset="0"/>
              </a:rPr>
              <a:t> 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του διερχόμενου βάρους, αντίστοιχα, λέγεται </a:t>
            </a:r>
            <a:r>
              <a:rPr lang="el-GR" b="1" i="1" u="none" strike="noStrike" baseline="0" dirty="0">
                <a:latin typeface="Trebuchet MS" panose="020B0603020202020204" pitchFamily="34" charset="0"/>
              </a:rPr>
              <a:t>συντελεστής ομοιομορφίας 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(</a:t>
            </a:r>
            <a:r>
              <a:rPr lang="el-GR" b="0" i="0" u="none" strike="noStrike" baseline="0" dirty="0" err="1">
                <a:latin typeface="Trebuchet MS" panose="020B0603020202020204" pitchFamily="34" charset="0"/>
              </a:rPr>
              <a:t>uniformity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l-GR" b="0" i="0" u="none" strike="noStrike" baseline="0" dirty="0" err="1">
                <a:latin typeface="Trebuchet MS" panose="020B0603020202020204" pitchFamily="34" charset="0"/>
              </a:rPr>
              <a:t>coefficient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). </a:t>
            </a:r>
            <a:endParaRPr lang="en-US" b="0" i="0" u="none" strike="noStrike" baseline="0" dirty="0">
              <a:latin typeface="Trebuchet MS" panose="020B0603020202020204" pitchFamily="34" charset="0"/>
            </a:endParaRPr>
          </a:p>
          <a:p>
            <a:pPr algn="just"/>
            <a:r>
              <a:rPr lang="el-GR" b="0" i="0" u="none" strike="noStrike" baseline="0" dirty="0">
                <a:latin typeface="Trebuchet MS" panose="020B0603020202020204" pitchFamily="34" charset="0"/>
              </a:rPr>
              <a:t>Αν U &lt; 2 τότε το υλικό είναι ομοιόμορφο. </a:t>
            </a:r>
            <a:endParaRPr lang="en-US" b="0" i="0" u="none" strike="noStrike" baseline="0" dirty="0">
              <a:latin typeface="Trebuchet MS" panose="020B0603020202020204" pitchFamily="34" charset="0"/>
            </a:endParaRPr>
          </a:p>
          <a:p>
            <a:pPr algn="just"/>
            <a:r>
              <a:rPr lang="el-GR" b="0" i="0" u="none" strike="noStrike" baseline="0" dirty="0">
                <a:latin typeface="Trebuchet MS" panose="020B0603020202020204" pitchFamily="34" charset="0"/>
              </a:rPr>
              <a:t>Αν U &gt; 2 το υλικό είναι</a:t>
            </a:r>
            <a:r>
              <a:rPr lang="en-US" b="0" i="0" u="none" strike="noStrike" baseline="0" dirty="0">
                <a:latin typeface="Trebuchet MS" panose="020B0603020202020204" pitchFamily="34" charset="0"/>
              </a:rPr>
              <a:t> 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ανομοιόμορφο. Τα ομοιόμορφα υλικά εμφανίζουν συγκριτικά μεγάλο ολικό πορώδες.</a:t>
            </a:r>
          </a:p>
          <a:p>
            <a:pPr algn="just"/>
            <a:r>
              <a:rPr lang="el-GR" b="0" i="0" u="none" strike="noStrike" baseline="0" dirty="0">
                <a:latin typeface="Trebuchet MS" panose="020B0603020202020204" pitchFamily="34" charset="0"/>
              </a:rPr>
              <a:t>Από την </a:t>
            </a:r>
            <a:r>
              <a:rPr lang="el-GR" b="0" i="0" u="none" strike="noStrike" baseline="0" dirty="0" err="1">
                <a:latin typeface="Trebuchet MS" panose="020B0603020202020204" pitchFamily="34" charset="0"/>
              </a:rPr>
              <a:t>κοκκομετρική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 καμπύλη υπολογίζεται και ο </a:t>
            </a:r>
            <a:r>
              <a:rPr lang="el-GR" b="1" i="1" u="none" strike="noStrike" baseline="0" dirty="0">
                <a:latin typeface="Trebuchet MS" panose="020B0603020202020204" pitchFamily="34" charset="0"/>
              </a:rPr>
              <a:t>συντελεστής διαβάθμισης 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του</a:t>
            </a:r>
            <a:r>
              <a:rPr lang="en-US" b="0" i="0" u="none" strike="noStrike" baseline="0" dirty="0">
                <a:latin typeface="Trebuchet MS" panose="020B0603020202020204" pitchFamily="34" charset="0"/>
              </a:rPr>
              <a:t> 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εδαφικού υλικού, που δίνεται από τη σχέση (</a:t>
            </a:r>
            <a:r>
              <a:rPr lang="el-GR" b="0" i="0" u="none" strike="noStrike" baseline="0" dirty="0" err="1">
                <a:latin typeface="Trebuchet MS" panose="020B0603020202020204" pitchFamily="34" charset="0"/>
              </a:rPr>
              <a:t>Xρηστάρας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 </a:t>
            </a:r>
            <a:r>
              <a:rPr lang="el-GR" b="0" i="0" u="none" strike="noStrike" baseline="0" dirty="0" err="1">
                <a:latin typeface="Trebuchet MS" panose="020B0603020202020204" pitchFamily="34" charset="0"/>
              </a:rPr>
              <a:t>κ.ά</a:t>
            </a:r>
            <a:r>
              <a:rPr lang="el-GR" b="0" i="0" u="none" strike="noStrike" baseline="0" dirty="0">
                <a:latin typeface="Trebuchet MS" panose="020B0603020202020204" pitchFamily="34" charset="0"/>
              </a:rPr>
              <a:t>, 1998):</a:t>
            </a:r>
            <a:endParaRPr lang="en-US" b="0" i="0" u="none" strike="noStrike" baseline="0" dirty="0"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Trebuchet MS" panose="020B0603020202020204" pitchFamily="34" charset="0"/>
              </a:rPr>
              <a:t>C</a:t>
            </a:r>
            <a:r>
              <a:rPr lang="en-US" baseline="-25000" dirty="0">
                <a:latin typeface="Trebuchet MS" panose="020B0603020202020204" pitchFamily="34" charset="0"/>
              </a:rPr>
              <a:t>c</a:t>
            </a:r>
            <a:r>
              <a:rPr lang="en-US" dirty="0">
                <a:latin typeface="Trebuchet MS" panose="020B0603020202020204" pitchFamily="34" charset="0"/>
              </a:rPr>
              <a:t> = d</a:t>
            </a:r>
            <a:r>
              <a:rPr lang="en-US" baseline="-25000" dirty="0">
                <a:latin typeface="Trebuchet MS" panose="020B0603020202020204" pitchFamily="34" charset="0"/>
              </a:rPr>
              <a:t>30</a:t>
            </a:r>
            <a:r>
              <a:rPr lang="en-US" baseline="30000" dirty="0">
                <a:latin typeface="Trebuchet MS" panose="020B0603020202020204" pitchFamily="34" charset="0"/>
              </a:rPr>
              <a:t>2</a:t>
            </a:r>
            <a:r>
              <a:rPr lang="en-US" dirty="0">
                <a:latin typeface="Trebuchet MS" panose="020B0603020202020204" pitchFamily="34" charset="0"/>
              </a:rPr>
              <a:t>/(d</a:t>
            </a:r>
            <a:r>
              <a:rPr lang="en-US" baseline="-25000" dirty="0">
                <a:latin typeface="Trebuchet MS" panose="020B0603020202020204" pitchFamily="34" charset="0"/>
              </a:rPr>
              <a:t>60</a:t>
            </a:r>
            <a:r>
              <a:rPr lang="el-GR" b="0" i="0" u="none" strike="noStrike" baseline="0" dirty="0">
                <a:latin typeface="Trebuchet MS" panose="020B0603020202020204" pitchFamily="34" charset="0"/>
                <a:sym typeface="Wingdings" panose="05000000000000000000" pitchFamily="2" charset="2"/>
              </a:rPr>
              <a:t>  </a:t>
            </a:r>
            <a:r>
              <a:rPr lang="en-US" dirty="0">
                <a:latin typeface="Trebuchet MS" panose="020B0603020202020204" pitchFamily="34" charset="0"/>
              </a:rPr>
              <a:t>d</a:t>
            </a:r>
            <a:r>
              <a:rPr lang="en-US" baseline="-25000" dirty="0">
                <a:latin typeface="Trebuchet MS" panose="020B0603020202020204" pitchFamily="34" charset="0"/>
              </a:rPr>
              <a:t>10</a:t>
            </a:r>
            <a:r>
              <a:rPr lang="en-US" dirty="0">
                <a:latin typeface="Trebuchet MS" panose="020B0603020202020204" pitchFamily="34" charset="0"/>
              </a:rPr>
              <a:t>)</a:t>
            </a:r>
          </a:p>
          <a:p>
            <a:pPr algn="just"/>
            <a:r>
              <a:rPr lang="el-GR" b="1" i="0" u="none" strike="noStrike" baseline="0" dirty="0">
                <a:latin typeface="Trebuchet MS" panose="020B0603020202020204" pitchFamily="34" charset="0"/>
              </a:rPr>
              <a:t>Η καλή διαβάθμιση υποδηλώνει σχετική σταθερότητα, αντίσταση στη διάβρωση και</a:t>
            </a:r>
            <a:r>
              <a:rPr lang="en-US" b="1" i="0" u="none" strike="noStrike" baseline="0" dirty="0">
                <a:latin typeface="Trebuchet MS" panose="020B0603020202020204" pitchFamily="34" charset="0"/>
              </a:rPr>
              <a:t> </a:t>
            </a:r>
            <a:r>
              <a:rPr lang="el-GR" b="1" i="0" u="none" strike="noStrike" baseline="0" dirty="0">
                <a:latin typeface="Trebuchet MS" panose="020B0603020202020204" pitchFamily="34" charset="0"/>
              </a:rPr>
              <a:t>μεγάλη αντοχή στη διάτμηση.</a:t>
            </a:r>
            <a:endParaRPr lang="el-GR" b="1" dirty="0">
              <a:latin typeface="Trebuchet MS" panose="020B0603020202020204" pitchFamily="34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F7A44C8-70EE-4518-92AD-94055892B378}"/>
              </a:ext>
            </a:extLst>
          </p:cNvPr>
          <p:cNvSpPr/>
          <p:nvPr/>
        </p:nvSpPr>
        <p:spPr>
          <a:xfrm>
            <a:off x="0" y="6237312"/>
            <a:ext cx="12192000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435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CD40D37-0C79-4556-AC99-BA7211FDE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1800" b="1" i="1" u="none" strike="noStrike" baseline="0" dirty="0">
                <a:latin typeface="Trebuchet MS" panose="020B0603020202020204" pitchFamily="34" charset="0"/>
              </a:rPr>
              <a:t>2. Πέτρωμα ή βράχος</a:t>
            </a:r>
          </a:p>
          <a:p>
            <a:pPr algn="l"/>
            <a:r>
              <a:rPr lang="el-GR" sz="1800" b="0" i="0" u="none" strike="noStrike" baseline="0" dirty="0">
                <a:latin typeface="Trebuchet MS" panose="020B0603020202020204" pitchFamily="34" charset="0"/>
              </a:rPr>
              <a:t>Είναι το φυσικό συσσωμάτωμα ορυκτών, που συνδέονται μεταξύ τους με ισχυρές και μόνιμες δυνάμεις συνοχής. Η προέλευσή τους οφείλεται στις γνωστές πετρογενετικές διαδικασίες και διακρίνονται σε: ιζηματογενή, εκρηξιγενή και μεταμορφωμένα.</a:t>
            </a:r>
          </a:p>
          <a:p>
            <a:pPr algn="l"/>
            <a:r>
              <a:rPr lang="el-GR" sz="1800" b="0" i="0" u="none" strike="noStrike" baseline="0" dirty="0">
                <a:latin typeface="Trebuchet MS" panose="020B0603020202020204" pitchFamily="34" charset="0"/>
              </a:rPr>
              <a:t>Η αποσάθρωση των πετρωμάτων προκαλείται με την επίδραση κλιματικών και μηχανικών παραγόντων, που δημιουργούν ένα μανδύα από υλικά αποσάθρωσης του μητρικού πετρώματος.</a:t>
            </a:r>
          </a:p>
          <a:p>
            <a:pPr algn="l"/>
            <a:r>
              <a:rPr lang="el-GR" sz="1800" b="0" i="0" u="none" strike="noStrike" baseline="0" dirty="0">
                <a:latin typeface="Trebuchet MS" panose="020B0603020202020204" pitchFamily="34" charset="0"/>
              </a:rPr>
              <a:t>Ασυνέχεια είναι κάθε επίπεδο του πετρώματος που έχει πολύ μικρή ή μηδενική αντοχή στον εφελκυσμό (στρώσεις, </a:t>
            </a:r>
            <a:r>
              <a:rPr lang="el-GR" sz="1800" b="0" i="0" u="none" strike="noStrike" baseline="0" dirty="0" err="1">
                <a:latin typeface="Trebuchet MS" panose="020B0603020202020204" pitchFamily="34" charset="0"/>
              </a:rPr>
              <a:t>διακλάσεις</a:t>
            </a:r>
            <a:r>
              <a:rPr lang="el-GR" sz="1800" b="0" i="0" u="none" strike="noStrike" baseline="0" dirty="0">
                <a:latin typeface="Trebuchet MS" panose="020B0603020202020204" pitchFamily="34" charset="0"/>
              </a:rPr>
              <a:t>, σχιστότητα, ρήγματα, </a:t>
            </a:r>
            <a:r>
              <a:rPr lang="el-GR" sz="1800" b="0" i="0" u="none" strike="noStrike" baseline="0" dirty="0" err="1">
                <a:latin typeface="Trebuchet MS" panose="020B0603020202020204" pitchFamily="34" charset="0"/>
              </a:rPr>
              <a:t>φύλλωση</a:t>
            </a:r>
            <a:r>
              <a:rPr lang="el-GR" sz="1800" b="0" i="0" u="none" strike="noStrike" baseline="0" dirty="0">
                <a:latin typeface="Trebuchet MS" panose="020B0603020202020204" pitchFamily="34" charset="0"/>
              </a:rPr>
              <a:t> κ.λπ.).</a:t>
            </a:r>
          </a:p>
          <a:p>
            <a:pPr algn="l"/>
            <a:r>
              <a:rPr lang="el-GR" sz="1800" b="0" i="0" u="none" strike="noStrike" baseline="0" dirty="0">
                <a:latin typeface="Trebuchet MS" panose="020B0603020202020204" pitchFamily="34" charset="0"/>
              </a:rPr>
              <a:t>Τα όρια διάκρισης των ανωτέρω δύο κατηγοριών δεν είναι πάντοτε σαφή, γιατί μερικά γεωλογικά υλικά μπορεί να ταξινομηθούν και στις δύο κατηγορίες (περίπτωση μαλακών βράχων-σκληρών εδαφών).</a:t>
            </a:r>
            <a:endParaRPr lang="el-GR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09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50447AC-E230-400D-AFE9-F399802FA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26144"/>
            <a:ext cx="12192000" cy="6884144"/>
          </a:xfrm>
        </p:spPr>
        <p:txBody>
          <a:bodyPr/>
          <a:lstStyle/>
          <a:p>
            <a:pPr algn="just"/>
            <a:r>
              <a:rPr lang="el-GR" sz="2000" b="1" dirty="0"/>
              <a:t>Μηχανικές ιδιότητες των εδαφών</a:t>
            </a:r>
          </a:p>
          <a:p>
            <a:pPr algn="just"/>
            <a:r>
              <a:rPr lang="el-GR" b="1" dirty="0"/>
              <a:t>Πλαστικότητα</a:t>
            </a:r>
          </a:p>
          <a:p>
            <a:pPr algn="just"/>
            <a:r>
              <a:rPr lang="el-GR" dirty="0"/>
              <a:t>Είναι η ιδιότητα του εδάφους να παραμορφώνεται, όταν δέχεται την επίδραση εξωτερικών δυνάμεων και την οποία παραμόρφωση (</a:t>
            </a:r>
            <a:r>
              <a:rPr lang="el-GR" dirty="0" err="1"/>
              <a:t>deformation</a:t>
            </a:r>
            <a:r>
              <a:rPr lang="el-GR" dirty="0"/>
              <a:t>) διατηρεί, όταν οι δυνάμεις που την προκάλεσαν παύσουν να ενεργούν.</a:t>
            </a:r>
          </a:p>
          <a:p>
            <a:pPr algn="just"/>
            <a:r>
              <a:rPr lang="el-GR" b="1" dirty="0"/>
              <a:t>Συνεκτικότητα (</a:t>
            </a:r>
            <a:r>
              <a:rPr lang="en-US" b="1" dirty="0"/>
              <a:t>consistence)</a:t>
            </a:r>
          </a:p>
          <a:p>
            <a:pPr algn="just"/>
            <a:r>
              <a:rPr lang="el-GR" dirty="0"/>
              <a:t>Είναι η ιδιότητα του εδάφους που σχετίζεται με τη </a:t>
            </a:r>
            <a:r>
              <a:rPr lang="el-GR" b="1" i="1" dirty="0"/>
              <a:t>συνοχή</a:t>
            </a:r>
            <a:r>
              <a:rPr lang="el-GR" dirty="0"/>
              <a:t> (δυνάμεις μεταξύ ομοειδών μορίων) και τη </a:t>
            </a:r>
            <a:r>
              <a:rPr lang="el-GR" b="1" i="1" dirty="0"/>
              <a:t>συνάφεια</a:t>
            </a:r>
            <a:r>
              <a:rPr lang="el-GR" dirty="0"/>
              <a:t> (δυνάμεις μεταξύ ετεροειδών μορίων). </a:t>
            </a:r>
            <a:endParaRPr lang="en-US" dirty="0"/>
          </a:p>
          <a:p>
            <a:pPr algn="just"/>
            <a:r>
              <a:rPr lang="el-GR" dirty="0"/>
              <a:t>Ο </a:t>
            </a:r>
            <a:r>
              <a:rPr lang="el-GR" b="1" i="1" dirty="0"/>
              <a:t>βαθμός συνοχής </a:t>
            </a:r>
            <a:r>
              <a:rPr lang="el-GR" dirty="0"/>
              <a:t>εξαρτάται από τον αριθμό των μορίων και συσχετίζεται με την ειδική επιφάνεια. </a:t>
            </a:r>
          </a:p>
          <a:p>
            <a:pPr algn="just"/>
            <a:r>
              <a:rPr lang="el-GR" dirty="0"/>
              <a:t>Η </a:t>
            </a:r>
            <a:r>
              <a:rPr lang="el-GR" b="1" dirty="0"/>
              <a:t>ειδική επιφάνεια </a:t>
            </a:r>
            <a:r>
              <a:rPr lang="el-GR" dirty="0"/>
              <a:t>αναφέρεται στην επιφάνεια υλικού ανά μονάδα βάρους και εξαρτάται από το σχήμα, το μέγεθος των κόκκων και το είδος των αργιλικών ορυκτών που συνυπάρχουν. Όσο πιο μεγάλη είναι η ειδική επιφάνεια, τόσο μεγαλύτερη είναι η δυνατότητα προσρόφησης ρυπαντών στην επιφάνεια των αργιλικών κόκκων, μέσω </a:t>
            </a:r>
            <a:r>
              <a:rPr lang="el-GR" dirty="0" err="1"/>
              <a:t>κατιοντικής</a:t>
            </a:r>
            <a:r>
              <a:rPr lang="el-GR" dirty="0"/>
              <a:t> ανταλλαγής.</a:t>
            </a:r>
          </a:p>
          <a:p>
            <a:pPr algn="just"/>
            <a:r>
              <a:rPr lang="el-GR" dirty="0"/>
              <a:t>Η </a:t>
            </a:r>
            <a:r>
              <a:rPr lang="el-GR" b="1" i="1" dirty="0"/>
              <a:t>συνάφεια</a:t>
            </a:r>
            <a:r>
              <a:rPr lang="el-GR" dirty="0"/>
              <a:t> εκδηλώνεται με την παρουσία συνδετικών υλικών (ηλεκτρολύτες, νερό, χουμικές ενώσεις) μεταξύ των διαφόρων συστατικών του εδάφους. </a:t>
            </a:r>
            <a:endParaRPr lang="en-US" dirty="0"/>
          </a:p>
          <a:p>
            <a:pPr algn="just"/>
            <a:r>
              <a:rPr lang="el-GR" dirty="0"/>
              <a:t>Οι χουμικές ενώσεις κάνουν τα αμμώδη εδάφη </a:t>
            </a:r>
            <a:r>
              <a:rPr lang="el-GR" dirty="0" err="1"/>
              <a:t>συνεκτικότερα</a:t>
            </a:r>
            <a:r>
              <a:rPr lang="el-GR" dirty="0"/>
              <a:t> γιατί συνδέουν τους κόκκους μεταξύ τους, ενώ αντίθετα κάνουν χαλαρότερα τα αργιλώδη εδάφη γιατί προκαλούν θρόμβωση των κολλοειδών παρουσία των ιόντων </a:t>
            </a:r>
            <a:r>
              <a:rPr lang="en-US" dirty="0"/>
              <a:t>Ca</a:t>
            </a:r>
            <a:r>
              <a:rPr lang="en-US" baseline="30000" dirty="0"/>
              <a:t>2+</a:t>
            </a:r>
            <a:r>
              <a:rPr lang="en-US" dirty="0"/>
              <a:t> &amp;</a:t>
            </a:r>
            <a:r>
              <a:rPr lang="el-GR" dirty="0"/>
              <a:t> </a:t>
            </a:r>
            <a:r>
              <a:rPr lang="el-GR" dirty="0" err="1"/>
              <a:t>Mg</a:t>
            </a:r>
            <a:r>
              <a:rPr lang="en-US" baseline="30000" dirty="0"/>
              <a:t>2+</a:t>
            </a:r>
            <a:r>
              <a:rPr lang="el-GR" dirty="0"/>
              <a:t> (</a:t>
            </a:r>
            <a:r>
              <a:rPr lang="el-GR" dirty="0" err="1"/>
              <a:t>Τσίτσιας</a:t>
            </a:r>
            <a:r>
              <a:rPr lang="el-GR" dirty="0"/>
              <a:t>, 1985).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06BEC7E-C3DD-491B-B3E9-69A955AA59EC}"/>
              </a:ext>
            </a:extLst>
          </p:cNvPr>
          <p:cNvSpPr/>
          <p:nvPr/>
        </p:nvSpPr>
        <p:spPr>
          <a:xfrm>
            <a:off x="0" y="6237312"/>
            <a:ext cx="12192000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77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805C2E-6D40-4951-8687-5117DAA2B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989"/>
            <a:ext cx="12192000" cy="6839271"/>
          </a:xfrm>
        </p:spPr>
        <p:txBody>
          <a:bodyPr>
            <a:normAutofit/>
          </a:bodyPr>
          <a:lstStyle/>
          <a:p>
            <a:pPr algn="just"/>
            <a:r>
              <a:rPr lang="el-GR" b="1" i="1" dirty="0"/>
              <a:t>Όριο </a:t>
            </a:r>
            <a:r>
              <a:rPr lang="el-GR" b="1" i="1" dirty="0" err="1"/>
              <a:t>υδαρότητας</a:t>
            </a:r>
            <a:r>
              <a:rPr lang="el-GR" b="1" i="1" dirty="0"/>
              <a:t> LL (</a:t>
            </a:r>
            <a:r>
              <a:rPr lang="el-GR" b="1" i="1" dirty="0" err="1"/>
              <a:t>liquidity</a:t>
            </a:r>
            <a:r>
              <a:rPr lang="el-GR" b="1" i="1" dirty="0"/>
              <a:t> </a:t>
            </a:r>
            <a:r>
              <a:rPr lang="el-GR" b="1" i="1" dirty="0" err="1"/>
              <a:t>limit</a:t>
            </a:r>
            <a:r>
              <a:rPr lang="el-GR" b="1" i="1" dirty="0"/>
              <a:t>) </a:t>
            </a:r>
            <a:r>
              <a:rPr lang="el-GR" dirty="0"/>
              <a:t>είναι η περιεκτικότητα του εδάφους σε υγρασία για</a:t>
            </a:r>
            <a:r>
              <a:rPr lang="en-US" dirty="0"/>
              <a:t> </a:t>
            </a:r>
            <a:r>
              <a:rPr lang="el-GR" dirty="0"/>
              <a:t>την οποία το έδαφος μεταπίπτει από τη ρευστή (υδαρή) στην πλαστική κατάσταση.</a:t>
            </a:r>
          </a:p>
          <a:p>
            <a:pPr algn="just"/>
            <a:r>
              <a:rPr lang="el-GR" b="1" i="1" dirty="0"/>
              <a:t>Όριο πλαστικότητας PL (</a:t>
            </a:r>
            <a:r>
              <a:rPr lang="el-GR" b="1" i="1" dirty="0" err="1"/>
              <a:t>plasticity</a:t>
            </a:r>
            <a:r>
              <a:rPr lang="el-GR" b="1" i="1" dirty="0"/>
              <a:t> </a:t>
            </a:r>
            <a:r>
              <a:rPr lang="el-GR" b="1" i="1" dirty="0" err="1"/>
              <a:t>limit</a:t>
            </a:r>
            <a:r>
              <a:rPr lang="el-GR" b="1" i="1" dirty="0"/>
              <a:t>) </a:t>
            </a:r>
            <a:r>
              <a:rPr lang="el-GR" dirty="0"/>
              <a:t>είναι η περιεκτικότητα του εδάφους σε υγρασία</a:t>
            </a:r>
            <a:r>
              <a:rPr lang="en-US" dirty="0"/>
              <a:t> </a:t>
            </a:r>
            <a:r>
              <a:rPr lang="el-GR" dirty="0"/>
              <a:t>για την οποία το έδαφος μεταβαίνει από την πλαστική κατάσταση στην </a:t>
            </a:r>
            <a:r>
              <a:rPr lang="el-GR" dirty="0" err="1"/>
              <a:t>ημιστερεή</a:t>
            </a:r>
            <a:r>
              <a:rPr lang="el-GR" dirty="0"/>
              <a:t> και</a:t>
            </a:r>
            <a:r>
              <a:rPr lang="en-US" dirty="0"/>
              <a:t> </a:t>
            </a:r>
            <a:r>
              <a:rPr lang="el-GR" dirty="0"/>
              <a:t>μπορεί να κυλινδρωθεί σε </a:t>
            </a:r>
            <a:r>
              <a:rPr lang="el-GR" dirty="0" err="1"/>
              <a:t>ραβδίσκο</a:t>
            </a:r>
            <a:r>
              <a:rPr lang="el-GR" dirty="0"/>
              <a:t> (διαμέτρου &lt;3 </a:t>
            </a:r>
            <a:r>
              <a:rPr lang="el-GR" dirty="0" err="1"/>
              <a:t>mm</a:t>
            </a:r>
            <a:r>
              <a:rPr lang="el-GR" dirty="0"/>
              <a:t>), χωρίς αυτός να θραύεται.</a:t>
            </a:r>
          </a:p>
          <a:p>
            <a:pPr algn="just"/>
            <a:r>
              <a:rPr lang="el-GR" b="1" i="1" dirty="0"/>
              <a:t>Όριο συρρίκνωσης SL (</a:t>
            </a:r>
            <a:r>
              <a:rPr lang="el-GR" b="1" i="1" dirty="0" err="1"/>
              <a:t>shrinkage</a:t>
            </a:r>
            <a:r>
              <a:rPr lang="el-GR" b="1" i="1" dirty="0"/>
              <a:t> </a:t>
            </a:r>
            <a:r>
              <a:rPr lang="el-GR" b="1" i="1" dirty="0" err="1"/>
              <a:t>limit</a:t>
            </a:r>
            <a:r>
              <a:rPr lang="el-GR" b="1" i="1" dirty="0"/>
              <a:t>) </a:t>
            </a:r>
            <a:r>
              <a:rPr lang="el-GR" dirty="0"/>
              <a:t>είναι το ποσοστό της υγρασίας κατά το οποίο ο</a:t>
            </a:r>
            <a:r>
              <a:rPr lang="en-US" dirty="0"/>
              <a:t> </a:t>
            </a:r>
            <a:r>
              <a:rPr lang="el-GR" dirty="0"/>
              <a:t>όγκος του εδάφους με συνεχιζόμενη ξήρανση παραμένει σταθερός. Στο όριο αυτό τα</a:t>
            </a:r>
            <a:r>
              <a:rPr lang="en-US" dirty="0"/>
              <a:t> </a:t>
            </a:r>
            <a:r>
              <a:rPr lang="el-GR" dirty="0"/>
              <a:t>εδάφη έχουν πολύ μικρό όγκο κενών και εξαρτάται από τη δομή του εδάφους και το</a:t>
            </a:r>
            <a:r>
              <a:rPr lang="en-US" dirty="0"/>
              <a:t> </a:t>
            </a:r>
            <a:r>
              <a:rPr lang="el-GR" dirty="0"/>
              <a:t>μέγεθος των κόκκων.</a:t>
            </a:r>
            <a:endParaRPr lang="en-US" dirty="0"/>
          </a:p>
          <a:p>
            <a:pPr algn="just"/>
            <a:r>
              <a:rPr lang="el-GR" dirty="0"/>
              <a:t>Τα ανωτέρω όρια είναι γνωστά σαν όρια </a:t>
            </a:r>
            <a:r>
              <a:rPr lang="el-GR" dirty="0" err="1"/>
              <a:t>Atterberg</a:t>
            </a:r>
            <a:r>
              <a:rPr lang="el-GR" dirty="0"/>
              <a:t> ή όρια συνεκτικότητας</a:t>
            </a:r>
          </a:p>
          <a:p>
            <a:pPr algn="just"/>
            <a:r>
              <a:rPr lang="el-GR" b="1" i="1" dirty="0"/>
              <a:t>Δείκτης πλαστικότητας (PI) </a:t>
            </a:r>
            <a:r>
              <a:rPr lang="el-GR" dirty="0"/>
              <a:t>είναι η περιοχή μεταξύ ορίου </a:t>
            </a:r>
            <a:r>
              <a:rPr lang="el-GR" dirty="0" err="1"/>
              <a:t>υδαρότητας</a:t>
            </a:r>
            <a:r>
              <a:rPr lang="el-GR" dirty="0"/>
              <a:t> και ορίου</a:t>
            </a:r>
            <a:r>
              <a:rPr lang="en-US" dirty="0"/>
              <a:t> </a:t>
            </a:r>
            <a:r>
              <a:rPr lang="el-GR" dirty="0"/>
              <a:t>πλαστικότητας, όπου το υλικό είναι εύπλαστο (PI=LL-PL).</a:t>
            </a:r>
          </a:p>
          <a:p>
            <a:pPr algn="just"/>
            <a:r>
              <a:rPr lang="el-GR" b="1" i="1" dirty="0"/>
              <a:t>Δείκτης συνεκτικότητας (</a:t>
            </a:r>
            <a:r>
              <a:rPr lang="el-GR" b="1" i="1" dirty="0" err="1"/>
              <a:t>Ιc</a:t>
            </a:r>
            <a:r>
              <a:rPr lang="el-GR" b="1" i="1" dirty="0"/>
              <a:t>)</a:t>
            </a:r>
            <a:r>
              <a:rPr lang="el-GR" dirty="0"/>
              <a:t> χαρακτηρίζει τη διατμητική αντοχή και δίνεται από τη</a:t>
            </a:r>
            <a:r>
              <a:rPr lang="en-US" dirty="0"/>
              <a:t> </a:t>
            </a:r>
            <a:r>
              <a:rPr lang="el-GR" dirty="0"/>
              <a:t>σχέση: </a:t>
            </a:r>
            <a:r>
              <a:rPr lang="el-GR" dirty="0" err="1"/>
              <a:t>Ιc</a:t>
            </a:r>
            <a:r>
              <a:rPr lang="el-GR" dirty="0"/>
              <a:t>=(LL-m)/PI. H διατμητική αντοχή αυξάνει καθώς ο </a:t>
            </a:r>
            <a:r>
              <a:rPr lang="el-GR" dirty="0" err="1"/>
              <a:t>Ιc</a:t>
            </a:r>
            <a:r>
              <a:rPr lang="el-GR" dirty="0"/>
              <a:t> αυξάνει από 0 έως 1. Όταν</a:t>
            </a:r>
            <a:r>
              <a:rPr lang="en-US" dirty="0"/>
              <a:t> </a:t>
            </a:r>
            <a:r>
              <a:rPr lang="el-GR" dirty="0" err="1"/>
              <a:t>Ιc</a:t>
            </a:r>
            <a:r>
              <a:rPr lang="el-GR" dirty="0"/>
              <a:t>&gt;1 το έδαφος είναι στην </a:t>
            </a:r>
            <a:r>
              <a:rPr lang="el-GR" dirty="0" err="1"/>
              <a:t>ημιστερεή</a:t>
            </a:r>
            <a:r>
              <a:rPr lang="el-GR" dirty="0"/>
              <a:t> κατάσταση, ενώ όταν </a:t>
            </a:r>
            <a:r>
              <a:rPr lang="el-GR" dirty="0" err="1"/>
              <a:t>Ιc</a:t>
            </a:r>
            <a:r>
              <a:rPr lang="el-GR" dirty="0"/>
              <a:t>&lt;0, τότε η υγρασία του</a:t>
            </a:r>
            <a:r>
              <a:rPr lang="en-US" dirty="0"/>
              <a:t> </a:t>
            </a:r>
            <a:r>
              <a:rPr lang="el-GR" dirty="0"/>
              <a:t>εδάφους είναι μεγαλύτερη του ορίου </a:t>
            </a:r>
            <a:r>
              <a:rPr lang="el-GR" dirty="0" err="1"/>
              <a:t>υδαρότητας</a:t>
            </a:r>
            <a:r>
              <a:rPr lang="el-GR" dirty="0"/>
              <a:t> (LL).</a:t>
            </a:r>
            <a:endParaRPr lang="en-US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E3EDE72-5787-44D3-98D8-2A5DA57DD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437" y="4653136"/>
            <a:ext cx="5550563" cy="2213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BEAD96-4407-4ACE-B3B9-044EB9A13110}"/>
              </a:ext>
            </a:extLst>
          </p:cNvPr>
          <p:cNvSpPr txBox="1"/>
          <p:nvPr/>
        </p:nvSpPr>
        <p:spPr>
          <a:xfrm>
            <a:off x="0" y="4653136"/>
            <a:ext cx="6641437" cy="215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Τα αργιλικά εδάφη στην κατάσταση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υδαρότητας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όταν χάσουν το νερό μεταπίπτουν στη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στερεή κατάσταση και όταν συρρικνωθούν δημιουργείται ένα δίκτυο ρωγμών. Τα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αργιλώδη εδάφη διογκώνονται σημαντικά όταν διαβραχούν.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Γενικά οι εναλλαγές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ενυδάτωσης-συρρίκνωσης καταστρέφουν την αντοχή του εδάφους.</a:t>
            </a:r>
          </a:p>
        </p:txBody>
      </p:sp>
    </p:spTree>
    <p:extLst>
      <p:ext uri="{BB962C8B-B14F-4D97-AF65-F5344CB8AC3E}">
        <p14:creationId xmlns:p14="http://schemas.microsoft.com/office/powerpoint/2010/main" val="196820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B2B6A70-CC2F-444D-B59D-15E86879A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464"/>
            <a:ext cx="12192000" cy="6936928"/>
          </a:xfrm>
        </p:spPr>
        <p:txBody>
          <a:bodyPr>
            <a:normAutofit/>
          </a:bodyPr>
          <a:lstStyle/>
          <a:p>
            <a:pPr algn="just"/>
            <a:r>
              <a:rPr lang="el-GR" dirty="0"/>
              <a:t>Μερικά αργιλικά</a:t>
            </a:r>
            <a:r>
              <a:rPr lang="en-US" dirty="0"/>
              <a:t> </a:t>
            </a:r>
            <a:r>
              <a:rPr lang="el-GR" dirty="0"/>
              <a:t>ορυκτά, εμφανίζουν </a:t>
            </a:r>
            <a:r>
              <a:rPr lang="el-GR" b="1" dirty="0" err="1"/>
              <a:t>θιξοτροπικές</a:t>
            </a:r>
            <a:r>
              <a:rPr lang="el-GR" dirty="0"/>
              <a:t> ιδιότητες δηλ. έχουν</a:t>
            </a:r>
            <a:r>
              <a:rPr lang="en-US" dirty="0"/>
              <a:t> </a:t>
            </a:r>
            <a:r>
              <a:rPr lang="el-GR" dirty="0"/>
              <a:t>ιδιότητες στερεού όταν είναι ακίνητα και ιδιότητες υγρού όταν κινούνται.</a:t>
            </a:r>
          </a:p>
          <a:p>
            <a:pPr algn="just"/>
            <a:r>
              <a:rPr lang="el-GR" dirty="0"/>
              <a:t>Αντίθετα τα αμμώδη εδάφη δε διογκώνονται όταν διαβραχούν και δε συστέλλονται όταν</a:t>
            </a:r>
            <a:r>
              <a:rPr lang="en-US" dirty="0"/>
              <a:t> </a:t>
            </a:r>
            <a:r>
              <a:rPr lang="el-GR" dirty="0"/>
              <a:t>ξηραθούν.</a:t>
            </a:r>
          </a:p>
          <a:p>
            <a:pPr algn="just"/>
            <a:r>
              <a:rPr lang="el-GR" dirty="0"/>
              <a:t>Το δυναμικό συστολής-διαστολής στο έδαφος εκφράζει την ικανότητα να χάνει ή να προσροφά νερό, η οποία συνοδεύεται από ελάττωση ή αύξηση του όγκου του, αντίστοιχα, π.χ. ένα αργιλικό ορυκτό (όπως είναι ο </a:t>
            </a:r>
            <a:r>
              <a:rPr lang="el-GR" dirty="0" err="1"/>
              <a:t>μοντμοριλονίτης</a:t>
            </a:r>
            <a:r>
              <a:rPr lang="el-GR" dirty="0"/>
              <a:t> το οποίο έχει </a:t>
            </a:r>
            <a:r>
              <a:rPr lang="el-GR" dirty="0" err="1"/>
              <a:t>θιξοτροπικές</a:t>
            </a:r>
            <a:r>
              <a:rPr lang="el-GR" dirty="0"/>
              <a:t> ιδιότητες) μπορεί να διογκωθεί μέχρι 15 φορές του κανονικού του όγκου.</a:t>
            </a:r>
          </a:p>
          <a:p>
            <a:pPr algn="just"/>
            <a:r>
              <a:rPr lang="el-GR" dirty="0"/>
              <a:t>Αύξηση σε όγκο μεγαλύτερη από 3% θεωρείται επικίνδυνη για τη σταθερότητα του εδάφους.</a:t>
            </a:r>
          </a:p>
          <a:p>
            <a:pPr algn="just"/>
            <a:r>
              <a:rPr lang="el-GR" dirty="0"/>
              <a:t>Η </a:t>
            </a:r>
            <a:r>
              <a:rPr lang="el-GR" dirty="0" err="1"/>
              <a:t>διαβρωσιμότητα</a:t>
            </a:r>
            <a:r>
              <a:rPr lang="el-GR" dirty="0"/>
              <a:t> αναφέρεται στην ευκολία με την οποία τα εδαφικά υλικά μετακινούνται από το νερό ή τον αέρα. Τα χαλαρά υλικά έχουν υψηλό δείκτη διάβρωσης, ενώ τα συνεκτικά υλικά έχουν χαμηλό δείκτη διάβρωσης και μετακινούνται δύσκολα.</a:t>
            </a:r>
          </a:p>
          <a:p>
            <a:pPr algn="just"/>
            <a:r>
              <a:rPr lang="el-GR" dirty="0"/>
              <a:t>Το δυναμικό διάβρωσης ενός εδάφους εξαρτάται από το περιεχόμενο νερό και τις περιβαλλοντικές συνθήκες. </a:t>
            </a:r>
          </a:p>
          <a:p>
            <a:pPr algn="just"/>
            <a:r>
              <a:rPr lang="el-GR" dirty="0"/>
              <a:t>Η παρουσία βλάστησης μειώνει τη διάβρωση. </a:t>
            </a:r>
          </a:p>
          <a:p>
            <a:pPr algn="just"/>
            <a:r>
              <a:rPr lang="el-GR" dirty="0"/>
              <a:t>Η πιθανότητα εκδήλωσης φαινομένων διάβρωσης πρέπει να διερευνάται σε περιοχές, π.χ. όπου πρόκειται να γίνει </a:t>
            </a:r>
            <a:r>
              <a:rPr lang="el-GR" dirty="0" err="1"/>
              <a:t>χωροθέτηση</a:t>
            </a:r>
            <a:r>
              <a:rPr lang="el-GR" dirty="0"/>
              <a:t> ΧΥΤΑ.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0DB7DAA7-54D6-4D8B-8643-C6517E76877A}"/>
              </a:ext>
            </a:extLst>
          </p:cNvPr>
          <p:cNvSpPr/>
          <p:nvPr/>
        </p:nvSpPr>
        <p:spPr>
          <a:xfrm>
            <a:off x="0" y="6237312"/>
            <a:ext cx="12192000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6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52773E-FD63-476C-AEEA-0A7F69AF2DD3}"/>
              </a:ext>
            </a:extLst>
          </p:cNvPr>
          <p:cNvSpPr txBox="1"/>
          <p:nvPr/>
        </p:nvSpPr>
        <p:spPr>
          <a:xfrm>
            <a:off x="-25400" y="-10492"/>
            <a:ext cx="12217400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Κατηγορίες πετρωμάτων </a:t>
            </a:r>
            <a:r>
              <a:rPr lang="el-G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υποεδάφους</a:t>
            </a:r>
            <a:endParaRPr lang="el-G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νερό της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κατείσδυσης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αφού διαπεράσει το έδαφος και το υπέδαφος προστίθεται στο υπόγειο νερό. Εκεί δεν ακινητοποιείται αλλά κινείται υπακούοντας σε νόμους.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Πρέπει να γίνει ένας διαχωρισμός των πετρωμάτων σχετικά με την αποθήκευση αλλά και την κίνηση του υπόγειου νερού.</a:t>
            </a:r>
          </a:p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Α)	Τα </a:t>
            </a:r>
            <a:r>
              <a:rPr lang="el-GR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κοκκώδη πετρώματα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granular rocks)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που λέγονται και 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πορώδη πετρώματα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είναι αυτά που έχουν 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πρωτογενώς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σχηματισθέντα 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διάκενα (πόρους)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δηλαδή έχουν </a:t>
            </a:r>
            <a:r>
              <a:rPr lang="el-G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ενδιακενικό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νερό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Έχουν </a:t>
            </a:r>
            <a:r>
              <a:rPr lang="el-G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περατότητα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ενδιακενική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ή είναι </a:t>
            </a:r>
            <a:r>
              <a:rPr lang="el-G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μικροπερατά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Ο όρος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μικροπερατότητα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δεν σημαίνει μικρή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περατότητα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αλλά ότι η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περατότητα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δημιουργείται από «μικρούς» αλλά πυκνούς πόρους ή οπές. Τέτοια πετρώματα ή σχηματισμοί είναι οι πρόσφατες γεωλογικές αποθέσεις και παλιοί σχηματισμοί που διατηρούν την αρχική κοκκώδη υφή τους. </a:t>
            </a:r>
          </a:p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Β)	Τα </a:t>
            </a:r>
            <a:r>
              <a:rPr lang="el-GR" b="1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ρωγμώδη</a:t>
            </a:r>
            <a:r>
              <a:rPr lang="el-GR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ή διαρρηγμένα πετρώματα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fissured 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ή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fractured rocks)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είναι αυτά που έχουν 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δευτερογενώς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σχηματισμένες ρωγμές ή </a:t>
            </a:r>
            <a:r>
              <a:rPr lang="el-G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έγκοιλα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έχουν όπως λέμε </a:t>
            </a:r>
            <a:r>
              <a:rPr lang="el-G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ρωγμώδες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νερό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ή </a:t>
            </a:r>
            <a:r>
              <a:rPr lang="el-G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μακροπερατότητα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ή είναι </a:t>
            </a:r>
            <a:r>
              <a:rPr lang="el-G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μακροπερατά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Ο όρος αυτός σημαίνει ύπαρξη μεγάλων και σχετικά αραιών ρωγμών ή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εγκοίλων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Τυπικό τέτοια πετρώματα είναι ο ασβεστόλιθος, οι γρανίτες, οι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οφιόλιθοι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κλπ.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Σε αυτή την κατηγορία ανήκουν ανθρακικοί σχηματισμοί που λόγο των ιδιαίτερων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χαρακτηρηστικών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τους αποτελούν ειδική κατηγορία: τα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καρστικά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πετρώματα 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karst rocks).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2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52773E-FD63-476C-AEEA-0A7F69AF2DD3}"/>
              </a:ext>
            </a:extLst>
          </p:cNvPr>
          <p:cNvSpPr txBox="1"/>
          <p:nvPr/>
        </p:nvSpPr>
        <p:spPr>
          <a:xfrm>
            <a:off x="-25400" y="-10492"/>
            <a:ext cx="12217400" cy="672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Οι διαφορές των δύο αυτών κατηγοριών είναι ιδιαίτερα μεγάλες όσον αφορά το υπόγειο νερό.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Μια συναφής διαίρεση των πετρωμάτων και σχηματισμών είναι η διαίρεσή τους σε συνεκτικά και μη συνεκτικά ή χαλαρά.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α) Συνεκτικά είναι εκείνα που τα επιμέρους στοιχεία τους συνδέονται ισχυρά μεταξύ τους,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έχουν δηλαδή συνοχή (c &gt; 0).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Τέτοια πετρώματα είναι τα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ρωγμώδη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και μπορεί και μερικά από τα κοκκώδη (π.χ. ψαμμίτες)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και</a:t>
            </a:r>
          </a:p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β) Μη συνεκτικά ή χαλαρά είναι εκείνα που τα επί μέρους στοιχεία τους συνδέονται χαλαρά μεταξύ τους.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Έχουν δηλαδή συνοχή περίπου μηδενική.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Τέτοια είναι το μεγαλύτερο μέρος των κοκκωδών σχηματισμών.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Υπάρχουν δυο ειδών πετρώματα ή σχηματισμοί: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Συμπαγή πετρώματα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χωρίς κανένα απολύτως κενό στο εσωτερικό τους &amp;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Πορώδη ή </a:t>
            </a:r>
            <a:r>
              <a:rPr lang="el-G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ρωγμώδη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πετρώματα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που φέρουν στο εσωτερικό τους διάφορα κενά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έδαφος και το υπέδαφος είναι ένα σύνθετο υλικό που συνίσταται από τρεις φάσεις: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Τη στερεά (στοιχεία ή τμήματα του πετρώματος)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Την υγρή ( το νερό κυρίως και σπάνια το πετρέλαιο και άλλα υγρά)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Την αέρια (ο αέρας ή διάφορα αέρια)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Αυτές οι φάσεις συνιστούν τα συμπλέγματα στερεάς –υγρής – αέριας φάσης</a:t>
            </a:r>
          </a:p>
        </p:txBody>
      </p:sp>
    </p:spTree>
    <p:extLst>
      <p:ext uri="{BB962C8B-B14F-4D97-AF65-F5344CB8AC3E}">
        <p14:creationId xmlns:p14="http://schemas.microsoft.com/office/powerpoint/2010/main" val="29766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E3A0CD38-D0C2-4D70-A890-ACD0F6335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705" y="-27384"/>
            <a:ext cx="6657975" cy="3952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21BE48-667C-4B1D-96EF-A34B6404E7D2}"/>
              </a:ext>
            </a:extLst>
          </p:cNvPr>
          <p:cNvSpPr txBox="1"/>
          <p:nvPr/>
        </p:nvSpPr>
        <p:spPr>
          <a:xfrm>
            <a:off x="-19051" y="2293913"/>
            <a:ext cx="55587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dirty="0"/>
              <a:t>Τα ανθρακικά πετρώματα καλύπτουν στον Ελληνικό χώρο έκταση μεγαλύτερη του 40%. Η δράση του νερού έχει σαν αποτέλεσμα την </a:t>
            </a:r>
            <a:r>
              <a:rPr lang="el-GR" dirty="0" err="1"/>
              <a:t>καρστικοποίηση</a:t>
            </a:r>
            <a:r>
              <a:rPr lang="el-GR" dirty="0"/>
              <a:t> των πετρωμάτων αυτών και την ανάπτυξη δευτερογενούς πορώδους που τα καθιστά σημαντικούς υδροφόρους ορίζοντες.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148972-436E-426F-B8CC-F72FC860CE2A}"/>
              </a:ext>
            </a:extLst>
          </p:cNvPr>
          <p:cNvSpPr txBox="1"/>
          <p:nvPr/>
        </p:nvSpPr>
        <p:spPr>
          <a:xfrm>
            <a:off x="-38100" y="-27384"/>
            <a:ext cx="55968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solidFill>
                  <a:srgbClr val="FF0000"/>
                </a:solidFill>
              </a:rPr>
              <a:t>Τα </a:t>
            </a:r>
            <a:r>
              <a:rPr lang="el-GR" sz="2400" dirty="0" err="1">
                <a:solidFill>
                  <a:srgbClr val="FF0000"/>
                </a:solidFill>
              </a:rPr>
              <a:t>καρστικά</a:t>
            </a:r>
            <a:r>
              <a:rPr lang="el-GR" sz="2400" dirty="0">
                <a:solidFill>
                  <a:srgbClr val="FF0000"/>
                </a:solidFill>
              </a:rPr>
              <a:t> φαινόμενα παρουσιάζουν ξεχωριστό ενδιαφέρον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C7703F-D563-44CA-B324-EE3515415A40}"/>
              </a:ext>
            </a:extLst>
          </p:cNvPr>
          <p:cNvSpPr txBox="1"/>
          <p:nvPr/>
        </p:nvSpPr>
        <p:spPr>
          <a:xfrm>
            <a:off x="-44450" y="965242"/>
            <a:ext cx="55841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dirty="0"/>
              <a:t>	Για το περιβάλλον (σημαντικές πηγές, εύκολη ρύπανση ΥΝ, πηγές δομικών υλικών </a:t>
            </a:r>
            <a:r>
              <a:rPr lang="el-GR" dirty="0" err="1"/>
              <a:t>κ.λ.π</a:t>
            </a:r>
            <a:r>
              <a:rPr lang="el-GR" dirty="0"/>
              <a:t>.)</a:t>
            </a:r>
          </a:p>
          <a:p>
            <a:pPr algn="just"/>
            <a:r>
              <a:rPr lang="el-GR" dirty="0"/>
              <a:t>	Για τα έργα του μηχανικού (αλλαγή ριζικά της τεχνικής συμπεριφοράς - μεταβολή </a:t>
            </a:r>
            <a:r>
              <a:rPr lang="el-GR" dirty="0" err="1"/>
              <a:t>περατότητας</a:t>
            </a:r>
            <a:r>
              <a:rPr lang="el-GR" dirty="0"/>
              <a:t>)</a:t>
            </a: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37467ED3-A79B-4AA9-9B1D-41AEC86DA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8" y="4133850"/>
            <a:ext cx="3828104" cy="2724150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F5D3F809-31CE-4488-9E9F-F7398B38D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802" y="4087120"/>
            <a:ext cx="4013397" cy="27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3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E577CC5-B98C-4E51-A0BA-CD86EE2BF5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25" t="3800" r="7225" b="2751"/>
          <a:stretch/>
        </p:blipFill>
        <p:spPr>
          <a:xfrm>
            <a:off x="695400" y="-6530"/>
            <a:ext cx="9264352" cy="687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9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C6E984-D4D8-46BF-939C-46DFD8120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2161"/>
            <a:ext cx="12170908" cy="1863740"/>
          </a:xfrm>
        </p:spPr>
        <p:txBody>
          <a:bodyPr>
            <a:normAutofit/>
          </a:bodyPr>
          <a:lstStyle/>
          <a:p>
            <a:pPr algn="just"/>
            <a:r>
              <a:rPr lang="el-GR" dirty="0"/>
              <a:t>Η μηχανική συμπεριφορά των γεωλογικών σχηματισμών καθορίζεται από τις φυσικές και μηχανικές τους ιδιότητες. Οι ιδιότητες αυτές είναι συνάρτηση πολλών παραγόντων όπως: λιθολογία, </a:t>
            </a:r>
            <a:r>
              <a:rPr lang="el-GR" dirty="0" err="1"/>
              <a:t>κοκκομετρία</a:t>
            </a:r>
            <a:r>
              <a:rPr lang="el-GR" dirty="0"/>
              <a:t>, τεκτονική, φυσική κατάσταση κ.λπ. </a:t>
            </a:r>
          </a:p>
          <a:p>
            <a:pPr algn="just"/>
            <a:r>
              <a:rPr lang="el-GR" dirty="0"/>
              <a:t>Τα υλικά διακρίνονται από </a:t>
            </a:r>
            <a:r>
              <a:rPr lang="el-GR" dirty="0" err="1"/>
              <a:t>τεχνικογεωλογική</a:t>
            </a:r>
            <a:r>
              <a:rPr lang="el-GR" dirty="0"/>
              <a:t> άποψη σε δύο μεγάλες κατηγορίες: </a:t>
            </a:r>
            <a:endParaRPr lang="en-US" dirty="0"/>
          </a:p>
          <a:p>
            <a:pPr algn="just"/>
            <a:r>
              <a:rPr lang="el-GR" dirty="0"/>
              <a:t>1. Έδαφος &amp; 2. Πέτρωμα ή Βράχος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43B1C-8C48-4345-B0BD-184CF69EE074}"/>
              </a:ext>
            </a:extLst>
          </p:cNvPr>
          <p:cNvSpPr txBox="1"/>
          <p:nvPr/>
        </p:nvSpPr>
        <p:spPr>
          <a:xfrm>
            <a:off x="-12863" y="2245901"/>
            <a:ext cx="7997482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Το έδαφος: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Είναι ένα φυσικό συσσωμάτωμα κόκκων που διαχωρίζεται με μηχανικό τρόπο. Οι κύριοι εδαφικοί ορίζοντες συμβολίζονται διεθνώς Α-Β-C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Ο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ορίζοντας Α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είναι ο ανώτερος ορίζοντας πλούσιος σε οργανικές ουσίες που του προσδίδουν σκουρόχρωμη όψη. Τα αργιλικά υλικά του ορίζοντα αυτού, καθώς και άλλα ευκίνητα υλικά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αποπλένονται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και μεταφέρονται στους βαθύτερους ορίζοντες.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Ο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ορίζοντας Β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είναι ο ενδιάμεσος ορίζοντας στον οποίο συγκρατούνται διάφορες χημικές ουσίες που προέρχονται από την απόπλυση του ορίζοντα Α (οξείδια του σιδήρου, αργιλικά ορυκτά κ.ά.).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Ο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ορίζοντας C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είναι ο κατώτερος εδαφικός ορίζοντας, που αποτελείται από μητρικό υλικό, μερικά αποσαθρωμένο. Ο ορίζοντας αυτός μπορεί να είναι οξειδωμένος (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</a:t>
            </a:r>
            <a:r>
              <a:rPr kumimoji="0" lang="el-GR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ox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 ή να περιέχει CaCO</a:t>
            </a:r>
            <a:r>
              <a:rPr kumimoji="0" lang="el-G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</a:t>
            </a:r>
            <a:r>
              <a:rPr kumimoji="0" lang="el-GR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). Κάτω από τον ορίζοντα C υπάρχει το μητρικό πέτρωμα.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3C5B9F0-E6F4-4B94-9D4C-FA0FF5B909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 b="14212"/>
          <a:stretch/>
        </p:blipFill>
        <p:spPr>
          <a:xfrm>
            <a:off x="8005872" y="1988840"/>
            <a:ext cx="4210807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0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C3469494-FF95-47D5-AFE1-17162F830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0" t="2683" r="8066"/>
          <a:stretch/>
        </p:blipFill>
        <p:spPr>
          <a:xfrm>
            <a:off x="407368" y="244882"/>
            <a:ext cx="9793088" cy="63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7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AB967F5-E419-4DCE-BD16-BBBB33366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0"/>
            <a:ext cx="9140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E822582-E3B3-4FB9-B143-B8B3D18D4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0"/>
            <a:ext cx="9126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6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CFB9314-D487-4661-AFDE-C4273661B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7" r="3908"/>
          <a:stretch/>
        </p:blipFill>
        <p:spPr>
          <a:xfrm>
            <a:off x="11956" y="-3944"/>
            <a:ext cx="5724004" cy="68580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8A2A5C9-5EA7-45B6-84FD-52095751F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45" r="14778"/>
          <a:stretch/>
        </p:blipFill>
        <p:spPr>
          <a:xfrm>
            <a:off x="5735960" y="-3944"/>
            <a:ext cx="6456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8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079DA3-7418-4303-B4CB-83AD42F07B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0" b="4042"/>
          <a:stretch/>
        </p:blipFill>
        <p:spPr>
          <a:xfrm>
            <a:off x="0" y="0"/>
            <a:ext cx="5040560" cy="683985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644296D-8413-46B2-8321-F60ABA988E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03" r="3391"/>
          <a:stretch/>
        </p:blipFill>
        <p:spPr>
          <a:xfrm>
            <a:off x="5053012" y="-18149"/>
            <a:ext cx="7138988" cy="582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DF4C6DB-E600-4228-813A-1D0933CBE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7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B32D641-2E61-4877-B6E9-41F384D82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00" r="16261"/>
          <a:stretch/>
        </p:blipFill>
        <p:spPr>
          <a:xfrm>
            <a:off x="0" y="0"/>
            <a:ext cx="7977007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B1E27C-FB8C-4861-A4AD-84C3C34FC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006" y="0"/>
            <a:ext cx="4214993" cy="32748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2F0454A-1C8B-43E4-99CD-1E79DF00D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176" y="3619500"/>
            <a:ext cx="4511823" cy="3238500"/>
          </a:xfrm>
          <a:prstGeom prst="rect">
            <a:avLst/>
          </a:prstGeom>
        </p:spPr>
      </p:pic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3CA5EDE9-D4E5-4F8B-97C4-9C7F5F36C228}"/>
              </a:ext>
            </a:extLst>
          </p:cNvPr>
          <p:cNvCxnSpPr>
            <a:cxnSpLocks/>
          </p:cNvCxnSpPr>
          <p:nvPr/>
        </p:nvCxnSpPr>
        <p:spPr>
          <a:xfrm flipH="1">
            <a:off x="8688288" y="476672"/>
            <a:ext cx="216024" cy="1440160"/>
          </a:xfrm>
          <a:prstGeom prst="line">
            <a:avLst/>
          </a:prstGeom>
          <a:ln w="635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7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CE4601C-0D94-46D3-A8A3-3F12FB8F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9397"/>
            <a:ext cx="9192344" cy="5781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499142-BCEE-4C5E-B115-DBEDDEF19C4C}"/>
              </a:ext>
            </a:extLst>
          </p:cNvPr>
          <p:cNvSpPr txBox="1"/>
          <p:nvPr/>
        </p:nvSpPr>
        <p:spPr>
          <a:xfrm>
            <a:off x="3215680" y="0"/>
            <a:ext cx="6108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200" dirty="0" err="1">
                <a:solidFill>
                  <a:srgbClr val="FF0000"/>
                </a:solidFill>
              </a:rPr>
              <a:t>Ουβάλες</a:t>
            </a:r>
            <a:endParaRPr lang="el-GR" sz="3200" dirty="0">
              <a:solidFill>
                <a:srgbClr val="FF0000"/>
              </a:solidFill>
            </a:endParaRPr>
          </a:p>
          <a:p>
            <a:pPr algn="ctr"/>
            <a:r>
              <a:rPr lang="el-GR" sz="3200" dirty="0">
                <a:solidFill>
                  <a:srgbClr val="FF0000"/>
                </a:solidFill>
              </a:rPr>
              <a:t>(συνένωση γειτονικών </a:t>
            </a:r>
            <a:r>
              <a:rPr lang="el-GR" sz="3200" dirty="0" err="1">
                <a:solidFill>
                  <a:srgbClr val="FF0000"/>
                </a:solidFill>
              </a:rPr>
              <a:t>δολίνων</a:t>
            </a:r>
            <a:r>
              <a:rPr lang="el-GR" sz="32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64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877E5CC-26B0-4F05-943F-54377BF7A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340"/>
            <a:ext cx="6624736" cy="5981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0F4A68-E6FF-4A9D-88AE-EB59FB0F0E8A}"/>
              </a:ext>
            </a:extLst>
          </p:cNvPr>
          <p:cNvSpPr txBox="1"/>
          <p:nvPr/>
        </p:nvSpPr>
        <p:spPr>
          <a:xfrm>
            <a:off x="2711624" y="0"/>
            <a:ext cx="610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solidFill>
                  <a:srgbClr val="FF0000"/>
                </a:solidFill>
              </a:rPr>
              <a:t>∆</a:t>
            </a:r>
            <a:r>
              <a:rPr lang="el-GR" sz="3200" dirty="0" err="1">
                <a:solidFill>
                  <a:srgbClr val="FF0000"/>
                </a:solidFill>
              </a:rPr>
              <a:t>ολίνες</a:t>
            </a:r>
            <a:r>
              <a:rPr lang="el-GR" sz="3200" dirty="0">
                <a:solidFill>
                  <a:srgbClr val="FF0000"/>
                </a:solidFill>
              </a:rPr>
              <a:t> – </a:t>
            </a:r>
            <a:r>
              <a:rPr lang="el-GR" sz="3200" dirty="0" err="1">
                <a:solidFill>
                  <a:srgbClr val="FF0000"/>
                </a:solidFill>
              </a:rPr>
              <a:t>Ουβάλες</a:t>
            </a:r>
            <a:r>
              <a:rPr lang="el-GR" sz="3200" dirty="0">
                <a:solidFill>
                  <a:srgbClr val="FF0000"/>
                </a:solidFill>
              </a:rPr>
              <a:t>- </a:t>
            </a:r>
            <a:r>
              <a:rPr lang="el-GR" sz="3200" dirty="0" err="1">
                <a:solidFill>
                  <a:srgbClr val="FF0000"/>
                </a:solidFill>
              </a:rPr>
              <a:t>Πόλγες</a:t>
            </a:r>
            <a:endParaRPr lang="el-GR" sz="3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39C9DD-F6A1-4BCC-B858-E8916426031F}"/>
              </a:ext>
            </a:extLst>
          </p:cNvPr>
          <p:cNvSpPr txBox="1"/>
          <p:nvPr/>
        </p:nvSpPr>
        <p:spPr>
          <a:xfrm>
            <a:off x="6941180" y="692696"/>
            <a:ext cx="5250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 err="1"/>
              <a:t>Πόλγες</a:t>
            </a:r>
            <a:r>
              <a:rPr lang="el-GR" dirty="0"/>
              <a:t> (κλειστές κοιλότητες σε </a:t>
            </a:r>
            <a:r>
              <a:rPr lang="el-GR" dirty="0" err="1"/>
              <a:t>καρστικό</a:t>
            </a:r>
            <a:r>
              <a:rPr lang="el-GR" dirty="0"/>
              <a:t> περιβάλλον)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C239AC-461B-47FE-8F72-F786AA0EC5F2}"/>
              </a:ext>
            </a:extLst>
          </p:cNvPr>
          <p:cNvSpPr txBox="1"/>
          <p:nvPr/>
        </p:nvSpPr>
        <p:spPr>
          <a:xfrm>
            <a:off x="7187014" y="1566753"/>
            <a:ext cx="50049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dirty="0"/>
              <a:t>	Πυθμένας κατοικήσιμος και καλλιεργήσιμος, διαρρέεται από </a:t>
            </a:r>
            <a:r>
              <a:rPr lang="el-GR" dirty="0" err="1"/>
              <a:t>υδατορεύματα</a:t>
            </a:r>
            <a:r>
              <a:rPr lang="el-GR" dirty="0"/>
              <a:t> που καταλήγουν σε καταβόθρες</a:t>
            </a:r>
          </a:p>
          <a:p>
            <a:pPr algn="just"/>
            <a:r>
              <a:rPr lang="el-GR" dirty="0"/>
              <a:t>	Σχηματισμός τεκτονικής δράσης και </a:t>
            </a:r>
            <a:r>
              <a:rPr lang="el-GR" dirty="0" err="1"/>
              <a:t>καρστικής</a:t>
            </a:r>
            <a:r>
              <a:rPr lang="el-GR" dirty="0"/>
              <a:t> διάβρωσης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42FAF0-F685-4EAE-BD47-E90FC058DBFD}"/>
              </a:ext>
            </a:extLst>
          </p:cNvPr>
          <p:cNvSpPr txBox="1"/>
          <p:nvPr/>
        </p:nvSpPr>
        <p:spPr>
          <a:xfrm>
            <a:off x="7115005" y="3429000"/>
            <a:ext cx="50800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dirty="0"/>
              <a:t>	</a:t>
            </a:r>
            <a:r>
              <a:rPr lang="el-GR" dirty="0" err="1"/>
              <a:t>Κωπαΐδας</a:t>
            </a:r>
            <a:r>
              <a:rPr lang="el-GR" dirty="0"/>
              <a:t> Βοιωτίας, Λασιθίου Κρήτης,</a:t>
            </a:r>
          </a:p>
          <a:p>
            <a:pPr algn="just"/>
            <a:r>
              <a:rPr lang="el-GR" dirty="0"/>
              <a:t>	Τρίπολης υψόμετρο 1600 m,</a:t>
            </a:r>
          </a:p>
          <a:p>
            <a:pPr algn="just"/>
            <a:r>
              <a:rPr lang="el-GR" dirty="0"/>
              <a:t>	Λεκάνης Καβάλας 1100m κ.α.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385D3771-9F55-4D99-9E69-A800CAEB79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4" r="10628" b="4851"/>
          <a:stretch/>
        </p:blipFill>
        <p:spPr>
          <a:xfrm>
            <a:off x="0" y="20960"/>
            <a:ext cx="6941180" cy="6837040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FD2DF6AD-4F05-4A5A-80B4-1C9256DC56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4" r="4553"/>
          <a:stretch/>
        </p:blipFill>
        <p:spPr>
          <a:xfrm>
            <a:off x="-18897" y="10480"/>
            <a:ext cx="6994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E9F8275-A963-480F-B7EE-5DED32132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51" r="1960"/>
          <a:stretch/>
        </p:blipFill>
        <p:spPr>
          <a:xfrm>
            <a:off x="805309" y="-3200"/>
            <a:ext cx="10581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9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B0A354-C8F9-4C24-8133-B28C19D13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just"/>
            <a:r>
              <a:rPr lang="el-GR" dirty="0"/>
              <a:t>Η οργανική ύλη αποτελείται από τμήματα φυτών (φύλλα, κλαδιά, κορμούς), οργανικά λείψανα και άμορφα υπολείμματα, γνωστά ως </a:t>
            </a:r>
            <a:r>
              <a:rPr lang="el-GR" b="1" i="1" dirty="0" err="1"/>
              <a:t>humus</a:t>
            </a:r>
            <a:r>
              <a:rPr lang="el-GR" dirty="0"/>
              <a:t>. H ανάπτυξη του </a:t>
            </a:r>
            <a:r>
              <a:rPr lang="el-GR" b="1" i="1" dirty="0" err="1"/>
              <a:t>humus</a:t>
            </a:r>
            <a:r>
              <a:rPr lang="el-GR" dirty="0"/>
              <a:t> συνοδεύεται από έκλυση διοξειδίου του άνθρακα, το οποίο προκαλεί μείωση του pH και δημιουργία όξινου περιβάλλοντος. </a:t>
            </a:r>
          </a:p>
          <a:p>
            <a:pPr algn="just"/>
            <a:r>
              <a:rPr lang="el-GR" dirty="0"/>
              <a:t>Επιπλέον η παρουσία του αυξάνει την προσρόφηση νερού, καθώς και τις διεργασίες </a:t>
            </a:r>
            <a:r>
              <a:rPr lang="el-GR" dirty="0" err="1"/>
              <a:t>ιοντοανταλλαγής</a:t>
            </a:r>
            <a:r>
              <a:rPr lang="el-GR" dirty="0"/>
              <a:t>.</a:t>
            </a:r>
          </a:p>
          <a:p>
            <a:pPr algn="just"/>
            <a:r>
              <a:rPr lang="el-GR" dirty="0"/>
              <a:t>Το χρώμα του εδάφους καθορίζει τις συνθήκες αποστράγγισης. Φτωχά σε αποστράγγιση εδάφη έχουν χρώμα κίτρινο, ενώ αντίθετα τα καλά αποστραγγισμένα αερίζονται καλά και έχουν χρώμα κόκκινο, λόγω οξείδωσης του σιδήρου.</a:t>
            </a:r>
          </a:p>
          <a:p>
            <a:pPr algn="just"/>
            <a:r>
              <a:rPr lang="el-GR" dirty="0"/>
              <a:t>Τα υλικά των πετρωμάτων μπορούν να ταξινομηθούν στις παρακάτω κατηγορίες σύμφωνα με το Ενοποιημένο Σύστημα Ταξινόμησης:</a:t>
            </a:r>
          </a:p>
          <a:p>
            <a:pPr algn="just">
              <a:buFont typeface="+mj-lt"/>
              <a:buAutoNum type="arabicPeriod"/>
            </a:pPr>
            <a:r>
              <a:rPr lang="el-GR" dirty="0"/>
              <a:t>Ογκόλιθοι ή και λίθοι: &gt; 300 </a:t>
            </a:r>
            <a:r>
              <a:rPr lang="en-US" dirty="0"/>
              <a:t>mm</a:t>
            </a:r>
          </a:p>
          <a:p>
            <a:pPr algn="just">
              <a:buFont typeface="+mj-lt"/>
              <a:buAutoNum type="arabicPeriod"/>
            </a:pPr>
            <a:r>
              <a:rPr lang="el-GR" dirty="0"/>
              <a:t>Κροκάλες: 75 – 300</a:t>
            </a:r>
            <a:r>
              <a:rPr lang="en-US" dirty="0"/>
              <a:t> mm</a:t>
            </a:r>
          </a:p>
          <a:p>
            <a:pPr algn="just">
              <a:buFont typeface="+mj-lt"/>
              <a:buAutoNum type="arabicPeriod"/>
            </a:pPr>
            <a:r>
              <a:rPr lang="el-GR" dirty="0" err="1"/>
              <a:t>Χάλικες</a:t>
            </a:r>
            <a:r>
              <a:rPr lang="el-GR" dirty="0"/>
              <a:t>: 4.5 – 75 </a:t>
            </a:r>
            <a:r>
              <a:rPr lang="en-US" dirty="0"/>
              <a:t>mm</a:t>
            </a:r>
          </a:p>
          <a:p>
            <a:pPr algn="just">
              <a:buFont typeface="+mj-lt"/>
              <a:buAutoNum type="arabicPeriod"/>
            </a:pPr>
            <a:r>
              <a:rPr lang="el-GR" dirty="0"/>
              <a:t>Άμμος: 0.075 – 4.75 </a:t>
            </a:r>
            <a:r>
              <a:rPr lang="en-US" dirty="0"/>
              <a:t>mm</a:t>
            </a:r>
            <a:endParaRPr lang="el-GR" dirty="0"/>
          </a:p>
          <a:p>
            <a:pPr algn="just">
              <a:buFont typeface="+mj-lt"/>
              <a:buAutoNum type="arabicPeriod"/>
            </a:pPr>
            <a:r>
              <a:rPr lang="el-GR" dirty="0"/>
              <a:t>Ιλύς: 0.002 – 0.075 </a:t>
            </a:r>
            <a:r>
              <a:rPr lang="en-US" dirty="0"/>
              <a:t>mm</a:t>
            </a:r>
            <a:r>
              <a:rPr lang="el-GR" dirty="0"/>
              <a:t> και</a:t>
            </a:r>
          </a:p>
          <a:p>
            <a:pPr algn="just">
              <a:buFont typeface="+mj-lt"/>
              <a:buAutoNum type="arabicPeriod"/>
            </a:pPr>
            <a:r>
              <a:rPr lang="el-GR" dirty="0"/>
              <a:t>Άργιλος: &lt; 0.002 </a:t>
            </a:r>
            <a:r>
              <a:rPr lang="en-US" dirty="0"/>
              <a:t>mm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7F88EE06-D8AD-41BA-BBCB-87C9CB6B8B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 b="14212"/>
          <a:stretch/>
        </p:blipFill>
        <p:spPr>
          <a:xfrm>
            <a:off x="8544272" y="2611418"/>
            <a:ext cx="3672407" cy="424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5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03A6BFD-CE1C-4B60-BFE4-ED84EF5833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30" t="6951" r="8752"/>
          <a:stretch/>
        </p:blipFill>
        <p:spPr>
          <a:xfrm>
            <a:off x="911424" y="0"/>
            <a:ext cx="9361040" cy="685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3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0C0CF83-508D-493D-8C78-628DA27669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00" r="24724"/>
          <a:stretch/>
        </p:blipFill>
        <p:spPr>
          <a:xfrm>
            <a:off x="31676" y="0"/>
            <a:ext cx="7387456" cy="688699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DE2034ED-97A6-47D3-BE9D-DB467A95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555" y="-8261"/>
            <a:ext cx="2467347" cy="259658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F99921E-AC79-4601-B67C-A79011A48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4653" y="-8260"/>
            <a:ext cx="2467347" cy="255777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90035335-1E04-44BB-8ED9-1424343E7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41" y="2528421"/>
            <a:ext cx="3456384" cy="301804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A9BD842-FB8F-4496-8E4F-802C54223F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7388" y="4181893"/>
            <a:ext cx="3684612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1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129893C-CA38-416F-BCFF-2588F4BB7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7"/>
          <a:stretch/>
        </p:blipFill>
        <p:spPr>
          <a:xfrm>
            <a:off x="911424" y="17388"/>
            <a:ext cx="8891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2D603D2-E0F0-4ACA-9AE1-AF15B3A44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8" r="2837"/>
          <a:stretch/>
        </p:blipFill>
        <p:spPr>
          <a:xfrm>
            <a:off x="839416" y="13320"/>
            <a:ext cx="8632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9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9A8BD82-C967-444D-AEC6-5D1851E9C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0" r="6926"/>
          <a:stretch/>
        </p:blipFill>
        <p:spPr>
          <a:xfrm>
            <a:off x="983432" y="0"/>
            <a:ext cx="10153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9AADB5E-541F-42ED-BDE4-1A4186008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65" r="13458"/>
          <a:stretch/>
        </p:blipFill>
        <p:spPr>
          <a:xfrm>
            <a:off x="4871865" y="523632"/>
            <a:ext cx="7320135" cy="633786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E66A77C-9B81-4B06-9293-17086E397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44" t="36101" r="60297" b="6991"/>
          <a:stretch/>
        </p:blipFill>
        <p:spPr>
          <a:xfrm>
            <a:off x="0" y="3717032"/>
            <a:ext cx="4271120" cy="3140968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1C474AA6-54DB-46AA-96D7-626DDCB4A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03" t="32617" r="37199" b="6990"/>
          <a:stretch/>
        </p:blipFill>
        <p:spPr>
          <a:xfrm>
            <a:off x="0" y="548680"/>
            <a:ext cx="4199365" cy="3411984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3F77DAE7-3B2E-4FA4-8CD7-7FF263252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3" t="12153" r="35032" b="78997"/>
          <a:stretch/>
        </p:blipFill>
        <p:spPr>
          <a:xfrm>
            <a:off x="0" y="-1"/>
            <a:ext cx="10056440" cy="54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7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128C823-B94D-4939-BD83-F3D6BD076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12948"/>
            <a:ext cx="10150612" cy="684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9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C46C151B-DC8A-4A20-B6D2-E376DCF179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8" t="7034" r="5459"/>
          <a:stretch/>
        </p:blipFill>
        <p:spPr>
          <a:xfrm>
            <a:off x="0" y="-15552"/>
            <a:ext cx="12192000" cy="3914179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0F360A5-0955-44B4-8419-B816E54878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" t="15840" r="4523" b="19042"/>
          <a:stretch/>
        </p:blipFill>
        <p:spPr>
          <a:xfrm>
            <a:off x="479377" y="3645024"/>
            <a:ext cx="11712624" cy="100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9246309-8D25-4D8D-83C0-21B17B0AD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2" r="3932"/>
          <a:stretch/>
        </p:blipFill>
        <p:spPr>
          <a:xfrm>
            <a:off x="0" y="0"/>
            <a:ext cx="12192000" cy="30779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5742A9FA-44C3-4528-B61E-9D8DE5DAC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" y="3077900"/>
            <a:ext cx="12192000" cy="351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2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0F22D8A-59DD-44D3-99FF-B9D66C1CB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57" t="2750" r="14257"/>
          <a:stretch/>
        </p:blipFill>
        <p:spPr>
          <a:xfrm>
            <a:off x="839416" y="0"/>
            <a:ext cx="8885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D8811A6A-C6A0-4AF5-A1FB-66B174148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0" r="4608"/>
          <a:stretch/>
        </p:blipFill>
        <p:spPr>
          <a:xfrm>
            <a:off x="6740352" y="188640"/>
            <a:ext cx="5451648" cy="6669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B653B3-3BE8-4E69-9FBA-676ED50A08EF}"/>
              </a:ext>
            </a:extLst>
          </p:cNvPr>
          <p:cNvSpPr txBox="1"/>
          <p:nvPr/>
        </p:nvSpPr>
        <p:spPr>
          <a:xfrm>
            <a:off x="-27904" y="548680"/>
            <a:ext cx="6768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Στη διαδικτυακή διεύθυνση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http://eusoils.jrc.it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υπάρχουν χάρτες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ταξινόμησης των εδαφών της Ελλάδας και των άλλων χωρών της Ευρώπης.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16EBC3D-8E33-4139-B8F1-F46C6ED80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6" t="2750" r="13808" b="37279"/>
          <a:stretch/>
        </p:blipFill>
        <p:spPr>
          <a:xfrm>
            <a:off x="1" y="0"/>
            <a:ext cx="8544272" cy="560934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756676CD-B61E-44C0-9B9D-8DEF98A505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54" t="68900" r="1213" b="1701"/>
          <a:stretch/>
        </p:blipFill>
        <p:spPr>
          <a:xfrm>
            <a:off x="8562161" y="-1"/>
            <a:ext cx="3629840" cy="285293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04BAEC6-5993-4459-AEB2-7ADF11A38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3" t="70406" r="41677" b="2287"/>
          <a:stretch/>
        </p:blipFill>
        <p:spPr>
          <a:xfrm>
            <a:off x="7896200" y="4509877"/>
            <a:ext cx="4295799" cy="234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6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A5B3DC-22FC-4A3D-B955-BCD4A04D99E7}"/>
              </a:ext>
            </a:extLst>
          </p:cNvPr>
          <p:cNvSpPr txBox="1"/>
          <p:nvPr/>
        </p:nvSpPr>
        <p:spPr>
          <a:xfrm>
            <a:off x="-25400" y="-10492"/>
            <a:ext cx="1221740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ΣΥΜΠΛΕΓΜΑ ΣΤΕΡΕΑΣ – ΑΕΡΙΑΣ ΦΑΣΗΣ: ΤΟ ΠΟΡΩΔΕΣ ή ΟΛΙΚΟ ΠΟΡΩΔΕΣ 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porosity, m)</a:t>
            </a:r>
            <a:endParaRPr lang="el-G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α) Γενικά ορισμοί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Δεν υπάρχει στην πράξη απόλυτα συμπαγές πέτρωμα, όταν πρόκειται για δείγμα της τάξης μερικών </a:t>
            </a:r>
            <a:r>
              <a:rPr lang="el-GR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el-GR" i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ή δεκάδων </a:t>
            </a:r>
            <a:r>
              <a:rPr lang="el-GR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el-GR" i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Αντίθετα τα διάφορα πετρώματα παρουσιάζουν περισσότερο ή λιγότερο ασυνέχειες, πόρους ή διάκενα.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Ο βαθμός και η ένταση με τα οποία παρουσιάζονται αυτά τα κενά εκφράζεται με μια υδρογεωλογική παράμετρο το </a:t>
            </a:r>
            <a:r>
              <a:rPr lang="el-GR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ολικό πορώδες ή απλά πορώδες (σε m)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A56E15B3-9D8E-438A-B2FA-FE300A1E7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75" y="3535538"/>
            <a:ext cx="9361041" cy="144648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18F45875-D380-46EA-B058-77D97A46E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918" y="2204864"/>
            <a:ext cx="2339081" cy="4705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DA6D33-7EBA-4936-A6E1-143FF2C55293}"/>
              </a:ext>
            </a:extLst>
          </p:cNvPr>
          <p:cNvSpPr txBox="1"/>
          <p:nvPr/>
        </p:nvSpPr>
        <p:spPr>
          <a:xfrm>
            <a:off x="-88107" y="2520092"/>
            <a:ext cx="99410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Πορώδες ολικό (ή πραγματικό)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ονομάζεται ο λόγος του όγκου όλων των κενών (ή διάκενων) </a:t>
            </a: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</a:t>
            </a:r>
            <a:r>
              <a:rPr kumimoji="0" lang="en-US" sz="1800" b="1" i="1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ενός πετρώματος ή σχηματισμού δια του ολικού όγκου </a:t>
            </a:r>
            <a:r>
              <a:rPr kumimoji="0" lang="el-GR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</a:t>
            </a:r>
            <a:r>
              <a:rPr kumimoji="0" lang="el-GR" sz="1800" b="1" i="1" u="none" strike="noStrike" kern="1200" cap="none" spc="0" normalizeH="0" baseline="-2500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ολ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του πετρώματος ή του σχηματισμού αυτού (στερεάς </a:t>
            </a:r>
            <a:r>
              <a:rPr kumimoji="0" lang="el-G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</a:t>
            </a:r>
            <a:r>
              <a:rPr kumimoji="0" lang="el-GR" sz="18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+ αέριας 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φάσης).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753FFB-6239-49FB-B134-E433ED8CFC1E}"/>
              </a:ext>
            </a:extLst>
          </p:cNvPr>
          <p:cNvSpPr txBox="1"/>
          <p:nvPr/>
        </p:nvSpPr>
        <p:spPr>
          <a:xfrm>
            <a:off x="-78980" y="5124192"/>
            <a:ext cx="10063411" cy="1733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Αποτελεί από τις ποιο σημαντικές ιδιότητες των πετρωμάτων καθώς καθορίζει την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αποθηκευτικότητα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και την κίνηση του νερού στο υπέδαφος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Για να εκφράζεται το ολικό πορώδες σε ποσοστό σε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σχέση με τον ολικό όγκο </a:t>
            </a:r>
            <a:r>
              <a:rPr kumimoji="0" lang="el-GR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</a:t>
            </a:r>
            <a:r>
              <a:rPr kumimoji="0" lang="el-GR" sz="1800" b="1" i="1" u="none" strike="noStrike" kern="1200" cap="none" spc="0" normalizeH="0" baseline="-2500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ολ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τότε οι παραπάνω τύποι πολλαπλασιάζονται με το χ </a:t>
            </a:r>
            <a:r>
              <a:rPr kumimoji="0" lang="el-GR" sz="18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100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Από τον ορισμό του προκύπτει ότι το ολικό πορώδες είναι απόλυτος αριθμός.</a:t>
            </a:r>
          </a:p>
        </p:txBody>
      </p:sp>
    </p:spTree>
    <p:extLst>
      <p:ext uri="{BB962C8B-B14F-4D97-AF65-F5344CB8AC3E}">
        <p14:creationId xmlns:p14="http://schemas.microsoft.com/office/powerpoint/2010/main" val="32744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52B5DE88-61F9-460D-9FFA-89C60A1E9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5" y="14199"/>
            <a:ext cx="12192000" cy="454487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D4D08883-BA82-4546-BBF7-52FDC4C14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07" r="16335"/>
          <a:stretch/>
        </p:blipFill>
        <p:spPr>
          <a:xfrm>
            <a:off x="6312024" y="4472568"/>
            <a:ext cx="5879976" cy="238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37954AE-494F-4A9C-87E8-6E00530F8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4" y="26989"/>
            <a:ext cx="12186096" cy="6831011"/>
          </a:xfrm>
        </p:spPr>
        <p:txBody>
          <a:bodyPr>
            <a:normAutofit/>
          </a:bodyPr>
          <a:lstStyle/>
          <a:p>
            <a:pPr algn="just"/>
            <a:r>
              <a:rPr lang="el-GR" dirty="0"/>
              <a:t>Το πορώδες χαρακτηρίζεται ως </a:t>
            </a:r>
          </a:p>
          <a:p>
            <a:pPr algn="just"/>
            <a:r>
              <a:rPr lang="el-GR" b="1" i="1" dirty="0"/>
              <a:t>Πρωτογενές</a:t>
            </a:r>
            <a:r>
              <a:rPr lang="el-GR" b="1" dirty="0"/>
              <a:t>:</a:t>
            </a:r>
            <a:r>
              <a:rPr lang="el-GR" dirty="0"/>
              <a:t> που οφείλεται στα διάκενα που δημιουργήθηκαν κατά τη διάρκεια σχηματισμού του πετρώματος &amp;</a:t>
            </a:r>
          </a:p>
          <a:p>
            <a:pPr algn="just"/>
            <a:r>
              <a:rPr lang="el-GR" b="1" i="1" dirty="0"/>
              <a:t>Δευτερογενές</a:t>
            </a:r>
            <a:r>
              <a:rPr lang="el-GR" b="1" dirty="0"/>
              <a:t>: </a:t>
            </a:r>
            <a:r>
              <a:rPr lang="el-GR" dirty="0"/>
              <a:t>που οφείλεται στα διάκενα που δημιουργήθηκαν λόγω τεκτονισμού, αποσάθρωσης, διάλυσης, δράσης του έμβιου κόσμου, κ.α. </a:t>
            </a:r>
            <a:r>
              <a:rPr lang="el-GR" dirty="0" err="1"/>
              <a:t>πάιζουν</a:t>
            </a:r>
            <a:r>
              <a:rPr lang="el-GR" dirty="0"/>
              <a:t> σημαντικό ρόλο στην εμφάνιση υδροφορίας στα ανθρακικά πετρώματα (ασβεστόλιθοι, δολομίτες) καθώς και στα μεταμορφωμένα και ηφαιστειακά πετρώματα</a:t>
            </a:r>
          </a:p>
          <a:p>
            <a:pPr algn="just"/>
            <a:r>
              <a:rPr lang="el-GR" b="1" i="1" dirty="0"/>
              <a:t>Διπλό πορώδες </a:t>
            </a:r>
            <a:r>
              <a:rPr lang="el-GR" dirty="0"/>
              <a:t>τότε αναφερόμαστε και στα δυο</a:t>
            </a:r>
          </a:p>
          <a:p>
            <a:pPr algn="just"/>
            <a:r>
              <a:rPr lang="el-GR" dirty="0"/>
              <a:t>Το </a:t>
            </a:r>
            <a:r>
              <a:rPr lang="el-GR" b="1" dirty="0"/>
              <a:t>πρωτογενές </a:t>
            </a:r>
            <a:r>
              <a:rPr lang="el-GR" dirty="0"/>
              <a:t>ενός συμπαγές σκληρού πετρώματος θεωρητικά είναι μηδέν δηλ. </a:t>
            </a:r>
            <a:r>
              <a:rPr lang="el-GR" dirty="0" err="1"/>
              <a:t>αδιαπέρατο</a:t>
            </a:r>
            <a:endParaRPr lang="el-GR" dirty="0"/>
          </a:p>
          <a:p>
            <a:pPr algn="just"/>
            <a:r>
              <a:rPr lang="el-GR" dirty="0"/>
              <a:t>Οι </a:t>
            </a:r>
            <a:r>
              <a:rPr lang="el-GR" b="1" dirty="0"/>
              <a:t>διαρρήξεις</a:t>
            </a:r>
            <a:r>
              <a:rPr lang="el-GR" dirty="0"/>
              <a:t> είναι αυτές που συμβάλλουν στην </a:t>
            </a:r>
            <a:r>
              <a:rPr lang="el-GR" u="sng" dirty="0"/>
              <a:t>δημιουργία δευτερογενούς πορώδους </a:t>
            </a:r>
            <a:r>
              <a:rPr lang="el-GR" dirty="0"/>
              <a:t>που έχουν προσανατολισμό προς όλες τις </a:t>
            </a:r>
            <a:r>
              <a:rPr lang="el-GR" u="sng" dirty="0"/>
              <a:t>τρεις κατευθύνσεις </a:t>
            </a:r>
            <a:r>
              <a:rPr lang="el-GR" dirty="0"/>
              <a:t>και η παρουσία </a:t>
            </a:r>
            <a:r>
              <a:rPr lang="el-GR" b="1" dirty="0" err="1"/>
              <a:t>μικρορωγμών</a:t>
            </a:r>
            <a:r>
              <a:rPr lang="el-GR" dirty="0"/>
              <a:t> (</a:t>
            </a:r>
            <a:r>
              <a:rPr lang="en-US" dirty="0" err="1"/>
              <a:t>microfissures</a:t>
            </a:r>
            <a:r>
              <a:rPr lang="en-US" dirty="0"/>
              <a:t>)</a:t>
            </a:r>
            <a:r>
              <a:rPr lang="el-GR" dirty="0"/>
              <a:t> είναι η αιτία αύξησης του πορώδες ή της διαπερατότητας</a:t>
            </a:r>
            <a:endParaRPr lang="en-US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3DBD3D6-121A-41BC-9E20-AD94E799AA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855" y="4725144"/>
            <a:ext cx="5104145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8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6BB88DD-BB52-492A-AFAD-B26B7AED4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6" y="28285"/>
            <a:ext cx="12187223" cy="24646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Να θυμίσουμε: Διαδικασίες σχηματισμού ιζηματογενών πετρωμάτων</a:t>
            </a:r>
          </a:p>
          <a:p>
            <a:pPr algn="just"/>
            <a:r>
              <a:rPr lang="el-GR" dirty="0"/>
              <a:t>Για το σχηματισμό των ιζηματογενών πετρωμάτων λαμβάνουν χώρα οι εξής διεργασίες (Σχήμα):</a:t>
            </a:r>
          </a:p>
          <a:p>
            <a:pPr algn="just"/>
            <a:r>
              <a:rPr lang="el-GR" b="1" dirty="0"/>
              <a:t>Διάβρωση</a:t>
            </a:r>
            <a:r>
              <a:rPr lang="el-GR" dirty="0"/>
              <a:t> και αποσάθρωση, που είναι οι φυσικοχημικές και βιολογικές διεργασίες που υφίστανται τα </a:t>
            </a:r>
            <a:r>
              <a:rPr lang="el-GR" dirty="0" err="1"/>
              <a:t>προϋπάρχοντα</a:t>
            </a:r>
            <a:r>
              <a:rPr lang="el-GR" dirty="0"/>
              <a:t> πετρώματα με αποτέλεσμα την καταστροφή τους.</a:t>
            </a:r>
          </a:p>
          <a:p>
            <a:pPr algn="just"/>
            <a:r>
              <a:rPr lang="el-GR" b="1" dirty="0"/>
              <a:t>Μεταφορά</a:t>
            </a:r>
            <a:r>
              <a:rPr lang="el-GR" dirty="0"/>
              <a:t> των υλικών που προέκυψαν από την αποσάθρωση, με τον άνεμο και το νερό των ποταμών και των θαλασσών.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E16CC38-CE2E-4564-B3F3-8BF99679F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24" y="1978503"/>
            <a:ext cx="7756674" cy="4880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527FA-E55F-4B36-8A24-D71292A79B2B}"/>
              </a:ext>
            </a:extLst>
          </p:cNvPr>
          <p:cNvSpPr txBox="1"/>
          <p:nvPr/>
        </p:nvSpPr>
        <p:spPr>
          <a:xfrm>
            <a:off x="-23890" y="2482538"/>
            <a:ext cx="4535714" cy="2713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Απόθεση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των υλικών που βρίσκονται σε αιώρηση ή διάλυση. Η απόθεση γίνεται σε διαδοχικά στρώματα.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Διαγένεση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που είναι η διαδικασία με την οποία ένα χαλαρό ίζημα μετατρέπεται σε συμπαγές πέτρωμα, με τη βοήθεια της πίεσης των υπερκείμενων στρωμάτων και της φυσικής συνδετικής ύλης.</a:t>
            </a:r>
          </a:p>
        </p:txBody>
      </p:sp>
    </p:spTree>
    <p:extLst>
      <p:ext uri="{BB962C8B-B14F-4D97-AF65-F5344CB8AC3E}">
        <p14:creationId xmlns:p14="http://schemas.microsoft.com/office/powerpoint/2010/main" val="177841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84146BA-47E8-4B7E-A677-298F3700A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75"/>
            <a:ext cx="12192000" cy="3880773"/>
          </a:xfrm>
        </p:spPr>
        <p:txBody>
          <a:bodyPr/>
          <a:lstStyle/>
          <a:p>
            <a:r>
              <a:rPr lang="el-GR" dirty="0"/>
              <a:t>Γενικά βλέπουμε από τον πίνακα και το διάγραμμα ότι όσο μικρότερο είναι το μέγεθος των κόκκων τόσο υψηλότερη τιμή έχει το πορώδες</a:t>
            </a:r>
          </a:p>
          <a:p>
            <a:r>
              <a:rPr lang="el-GR" dirty="0"/>
              <a:t>Στα πετρώματα αυτά (δηλ. τα ιζηματογενή) λόγω </a:t>
            </a:r>
            <a:r>
              <a:rPr lang="el-GR" dirty="0" err="1"/>
              <a:t>διαγένησης</a:t>
            </a:r>
            <a:r>
              <a:rPr lang="el-GR" dirty="0"/>
              <a:t> το πορώδες μειώνεται με το βάθος σύμφωνα με την σχέση του </a:t>
            </a:r>
            <a:r>
              <a:rPr lang="en-US" dirty="0"/>
              <a:t>Todd (1980)</a:t>
            </a:r>
            <a:r>
              <a:rPr lang="el-GR" dirty="0"/>
              <a:t>:</a:t>
            </a:r>
            <a:r>
              <a:rPr lang="en-US" dirty="0"/>
              <a:t> </a:t>
            </a:r>
            <a:r>
              <a:rPr lang="en-US" b="1" i="1" dirty="0" err="1"/>
              <a:t>n</a:t>
            </a:r>
            <a:r>
              <a:rPr lang="en-US" b="1" i="1" baseline="-25000" dirty="0" err="1"/>
              <a:t>z</a:t>
            </a:r>
            <a:r>
              <a:rPr lang="en-US" b="1" i="1" dirty="0"/>
              <a:t> = n</a:t>
            </a:r>
            <a:r>
              <a:rPr lang="en-US" b="1" i="1" baseline="-25000" dirty="0"/>
              <a:t>o</a:t>
            </a:r>
            <a:r>
              <a:rPr lang="en-US" b="1" i="1" dirty="0"/>
              <a:t> </a:t>
            </a:r>
            <a:r>
              <a:rPr lang="en-US" b="1" i="1" dirty="0">
                <a:sym typeface="Wingdings" panose="05000000000000000000" pitchFamily="2" charset="2"/>
              </a:rPr>
              <a:t></a:t>
            </a:r>
            <a:r>
              <a:rPr lang="el-GR" b="1" i="1" dirty="0">
                <a:sym typeface="Wingdings" panose="05000000000000000000" pitchFamily="2" charset="2"/>
              </a:rPr>
              <a:t> </a:t>
            </a:r>
            <a:r>
              <a:rPr lang="en-US" b="1" i="1" dirty="0"/>
              <a:t>e</a:t>
            </a:r>
            <a:r>
              <a:rPr lang="en-US" b="1" i="1" baseline="30000" dirty="0"/>
              <a:t>-</a:t>
            </a:r>
            <a:r>
              <a:rPr lang="en-US" b="1" i="1" baseline="30000" dirty="0" err="1"/>
              <a:t>az</a:t>
            </a:r>
            <a:r>
              <a:rPr lang="el-GR" b="1" i="1" baseline="30000" dirty="0"/>
              <a:t> </a:t>
            </a:r>
            <a:r>
              <a:rPr lang="el-GR" dirty="0"/>
              <a:t>όπου </a:t>
            </a:r>
            <a:r>
              <a:rPr lang="en-US" i="1" dirty="0" err="1"/>
              <a:t>n</a:t>
            </a:r>
            <a:r>
              <a:rPr lang="en-US" i="1" baseline="-25000" dirty="0" err="1"/>
              <a:t>z</a:t>
            </a:r>
            <a:r>
              <a:rPr lang="en-US" dirty="0"/>
              <a:t> </a:t>
            </a:r>
            <a:r>
              <a:rPr lang="el-GR" dirty="0"/>
              <a:t>το πορώδες σε βάθος </a:t>
            </a:r>
            <a:r>
              <a:rPr lang="en-US" i="1" dirty="0"/>
              <a:t>z</a:t>
            </a:r>
            <a:r>
              <a:rPr lang="en-US" dirty="0"/>
              <a:t>, </a:t>
            </a:r>
            <a:r>
              <a:rPr lang="en-US" i="1" dirty="0"/>
              <a:t>n</a:t>
            </a:r>
            <a:r>
              <a:rPr lang="en-US" i="1" baseline="-25000" dirty="0"/>
              <a:t>o</a:t>
            </a:r>
            <a:r>
              <a:rPr lang="el-GR" dirty="0"/>
              <a:t> στην επιφάνεια του εδάφους και </a:t>
            </a:r>
            <a:r>
              <a:rPr lang="en-US" i="1" dirty="0"/>
              <a:t>a</a:t>
            </a:r>
            <a:r>
              <a:rPr lang="el-GR" dirty="0"/>
              <a:t> είναι μια σταθερά που εξαρτάται από τον βαθμό </a:t>
            </a:r>
            <a:r>
              <a:rPr lang="el-GR" dirty="0" err="1"/>
              <a:t>διαγένησης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EA03351-7257-4ED4-8A4F-5EFE89070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855" y="1772816"/>
            <a:ext cx="5104145" cy="512475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99D8344-2447-483C-8F25-A48B93B62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6767"/>
            <a:ext cx="7087855" cy="30612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A38EEC-0241-4992-82C5-25E68EE41C71}"/>
              </a:ext>
            </a:extLst>
          </p:cNvPr>
          <p:cNvSpPr txBox="1"/>
          <p:nvPr/>
        </p:nvSpPr>
        <p:spPr>
          <a:xfrm>
            <a:off x="28306" y="1584462"/>
            <a:ext cx="72918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Π.χ. η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δολομιτοποίηση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των ασβεστόλιθων που είναι η αντικατάσταση των ιόντων ασβεστίου από ιόντα μαγνησίου αυξάνει το πορώδες γιατί το ιόν του μαγνησίου είναι μικρότερο από το ιόν του ασβεστίου που αντικαθιστά κατά 13%</a:t>
            </a:r>
          </a:p>
        </p:txBody>
      </p:sp>
    </p:spTree>
    <p:extLst>
      <p:ext uri="{BB962C8B-B14F-4D97-AF65-F5344CB8AC3E}">
        <p14:creationId xmlns:p14="http://schemas.microsoft.com/office/powerpoint/2010/main" val="80438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A867040-94A9-4E47-9F76-5CF2084ECB14}"/>
                  </a:ext>
                </a:extLst>
              </p:cNvPr>
              <p:cNvSpPr txBox="1"/>
              <p:nvPr/>
            </p:nvSpPr>
            <p:spPr>
              <a:xfrm>
                <a:off x="-25400" y="-10492"/>
                <a:ext cx="12217400" cy="4019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charset="2"/>
                  <a:buChar char=""/>
                </a:pPr>
                <a:r>
                  <a:rPr lang="el-G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Το πορώδες υπολογίζεται και από την παρακάτω σχέση:</a:t>
                </a:r>
              </a:p>
              <a:p>
                <a:pPr algn="ctr">
                  <a:spcBef>
                    <a:spcPts val="1000"/>
                  </a:spcBef>
                  <a:buClr>
                    <a:schemeClr val="accent1"/>
                  </a:buClr>
                  <a:buSzPct val="80000"/>
                </a:pP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2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28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d>
                    <m:r>
                      <a:rPr lang="en-US" sz="2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342900" indent="-342900" algn="just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charset="2"/>
                  <a:buChar char=""/>
                </a:pPr>
                <a:r>
                  <a:rPr lang="el-G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όπου το </a:t>
                </a:r>
                <a:r>
                  <a:rPr lang="el-GR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ρ</a:t>
                </a:r>
                <a:r>
                  <a:rPr lang="en-US" i="1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l-G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είναι η φαινόμενη πυκνότητα του δείγματος (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bulk density) </a:t>
                </a:r>
                <a:r>
                  <a:rPr lang="el-G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και </a:t>
                </a:r>
                <a:r>
                  <a:rPr lang="el-GR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ρ</a:t>
                </a:r>
                <a:r>
                  <a:rPr lang="en-US" i="1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</a:t>
                </a:r>
                <a:r>
                  <a:rPr lang="el-G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είναι η πυκνότητα των κόκκων (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grain density)</a:t>
                </a:r>
              </a:p>
              <a:p>
                <a:pPr marL="342900" indent="-342900" algn="just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charset="2"/>
                  <a:buChar char=""/>
                </a:pPr>
                <a:r>
                  <a:rPr lang="el-G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Η φαινόμενη ορίζεται ως η μάζα ξηρού (104 </a:t>
                </a:r>
                <a:r>
                  <a:rPr lang="en-US" baseline="30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</a:t>
                </a:r>
                <a:r>
                  <a:rPr lang="en-US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</a:t>
                </a:r>
                <a:r>
                  <a:rPr lang="el-G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δείγματος προς τον όγκο του, στη φυσική του κατάσταση (αδιατάρακτο)</a:t>
                </a:r>
              </a:p>
              <a:p>
                <a:pPr marL="342900" indent="-342900" algn="just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charset="2"/>
                  <a:buChar char=""/>
                </a:pPr>
                <a:r>
                  <a:rPr lang="el-G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Η πυκνότητα των κόκκων (πραγματική) ορίζεται ως η μάζα ξηρού δείγματος προς τον όγκο του χωρίς να λαμβάνεται υπόψη ο όγκος των πόρων.</a:t>
                </a:r>
              </a:p>
              <a:p>
                <a:pPr marL="342900" indent="-342900" algn="just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charset="2"/>
                  <a:buChar char=""/>
                </a:pPr>
                <a:r>
                  <a:rPr lang="el-G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Στα περισσότερα πετρώματα και εδάφη η μέση πυκνότητα των κόκκων είναι περίπου 2.65 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g/cm</a:t>
                </a:r>
                <a:r>
                  <a:rPr lang="en-US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3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</a:t>
                </a:r>
                <a:r>
                  <a:rPr lang="el-G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στους ασβεστόλιθους και τους γρανίτες κυμαίνεται μεταξύ 2.7 και 2.8 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g/cm</a:t>
                </a:r>
                <a:r>
                  <a:rPr lang="en-US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3</a:t>
                </a:r>
                <a:r>
                  <a:rPr lang="el-G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A867040-94A9-4E47-9F76-5CF2084EC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400" y="-10492"/>
                <a:ext cx="12217400" cy="4019177"/>
              </a:xfrm>
              <a:prstGeom prst="rect">
                <a:avLst/>
              </a:prstGeom>
              <a:blipFill>
                <a:blip r:embed="rId3"/>
                <a:stretch>
                  <a:fillRect l="-150" t="-909" r="-399" b="-121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135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867040-94A9-4E47-9F76-5CF2084ECB14}"/>
              </a:ext>
            </a:extLst>
          </p:cNvPr>
          <p:cNvSpPr txBox="1"/>
          <p:nvPr/>
        </p:nvSpPr>
        <p:spPr>
          <a:xfrm>
            <a:off x="-25400" y="-10492"/>
            <a:ext cx="1221740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ενεργό πορώδες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ή 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αποτελεσματικό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Effective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porosity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αναφέρεται στο ποσό των διακένων που επικοινωνούν μεταξύ τους και επιτρέπουν τη ροή του υπόγειου νερού υπό την επίδραση της βαρύτητας ή της υδροστατικής πίεσης. Τα διάκενα που δεν συνεισφέρουν στη ροή αυτή καταλαμβάνονται από νερό συγκράτησης.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Στους κοκκώδεις σχηματισμούς το ενεργό πορώδες κυμαίνεται από 0-3% (άργιλος) έως 20% (χαλίκια).Το ολικό πορώδες εκφράζει το σχετικό όγκο νερού που θα μπορούσε να αποθηκευτεί σε ένα πέτρωμα.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Στις γεωτεχνικές επιστήμες χρησιμοποιείται η παρεμφερής παράμετρος 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«δείκτης κενών» e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που είναι: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Μεταξύ του ολικού πορώδους 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και του δείκτη κενών (e) υπάρχουν οι σχέσεις: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F31BF40-A1B1-4317-B2A9-D2C5134FE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777" y="2000087"/>
            <a:ext cx="2232248" cy="810934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2EC4291-30FF-4EE2-8B2A-68CA3DB3D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5" y="2547924"/>
            <a:ext cx="7562850" cy="638175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E39CDD2D-32BD-4D13-9336-6746F5998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258" y="3328469"/>
            <a:ext cx="9973742" cy="356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4656DF9-2BB8-4A2C-AB2D-08B0F04E0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" t="1849" r="4523" b="8176"/>
          <a:stretch/>
        </p:blipFill>
        <p:spPr>
          <a:xfrm>
            <a:off x="911424" y="0"/>
            <a:ext cx="9433048" cy="474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7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1E685B8-1FB1-487C-A515-289DDA9E73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3" t="4642"/>
          <a:stretch/>
        </p:blipFill>
        <p:spPr>
          <a:xfrm>
            <a:off x="911424" y="325590"/>
            <a:ext cx="10081120" cy="540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5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A9C962-229E-460B-891A-73C4F3EE3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3600"/>
            <a:ext cx="12192000" cy="3235906"/>
          </a:xfrm>
        </p:spPr>
        <p:txBody>
          <a:bodyPr>
            <a:normAutofit/>
          </a:bodyPr>
          <a:lstStyle/>
          <a:p>
            <a:pPr algn="just"/>
            <a:r>
              <a:rPr lang="el-GR" b="1" dirty="0"/>
              <a:t>Γενικά</a:t>
            </a:r>
            <a:r>
              <a:rPr lang="el-GR" dirty="0"/>
              <a:t>:</a:t>
            </a:r>
          </a:p>
          <a:p>
            <a:pPr algn="just"/>
            <a:r>
              <a:rPr lang="el-GR" dirty="0"/>
              <a:t>Τα λεπτόκοκκα εδάφη έχουν μέγεθος κόκκων που είναι &lt;0,075 </a:t>
            </a:r>
            <a:r>
              <a:rPr lang="el-GR" dirty="0" err="1"/>
              <a:t>mm</a:t>
            </a:r>
            <a:r>
              <a:rPr lang="el-GR" dirty="0"/>
              <a:t>. </a:t>
            </a:r>
          </a:p>
          <a:p>
            <a:pPr algn="just"/>
            <a:r>
              <a:rPr lang="el-GR" dirty="0"/>
              <a:t>Τα </a:t>
            </a:r>
            <a:r>
              <a:rPr lang="el-GR" dirty="0" err="1"/>
              <a:t>χονδρόκοκκα</a:t>
            </a:r>
            <a:r>
              <a:rPr lang="el-GR" dirty="0"/>
              <a:t> εδάφη έχουν μέγεθος κόκκων που κυμαίνεται μεταξύ 0,075 </a:t>
            </a:r>
            <a:r>
              <a:rPr lang="el-GR" dirty="0" err="1"/>
              <a:t>mm</a:t>
            </a:r>
            <a:r>
              <a:rPr lang="el-GR" dirty="0"/>
              <a:t> και 76,2 </a:t>
            </a:r>
            <a:r>
              <a:rPr lang="el-GR" dirty="0" err="1"/>
              <a:t>mm</a:t>
            </a:r>
            <a:r>
              <a:rPr lang="el-GR" dirty="0"/>
              <a:t>. </a:t>
            </a:r>
          </a:p>
          <a:p>
            <a:pPr algn="just"/>
            <a:r>
              <a:rPr lang="el-GR" dirty="0"/>
              <a:t>Ιδιαίτερη κατηγορία αποτελούν τα οργανικά εδάφη και η τύρφη.</a:t>
            </a:r>
          </a:p>
          <a:p>
            <a:pPr algn="just"/>
            <a:r>
              <a:rPr lang="el-GR" dirty="0"/>
              <a:t>Τα εδάφη διαχωρίζονται σε δυο μεγάλες κατηγορίες:</a:t>
            </a:r>
          </a:p>
          <a:p>
            <a:pPr marL="0" indent="0" algn="just">
              <a:buNone/>
            </a:pPr>
            <a:r>
              <a:rPr lang="el-GR" dirty="0"/>
              <a:t>1) συνεκτικά (λεπτόκοκκα, </a:t>
            </a:r>
            <a:r>
              <a:rPr lang="el-GR" dirty="0" err="1"/>
              <a:t>fine</a:t>
            </a:r>
            <a:r>
              <a:rPr lang="el-GR" dirty="0"/>
              <a:t> </a:t>
            </a:r>
            <a:r>
              <a:rPr lang="el-GR" dirty="0" err="1"/>
              <a:t>grained</a:t>
            </a:r>
            <a:r>
              <a:rPr lang="el-GR" dirty="0"/>
              <a:t>) &amp;</a:t>
            </a:r>
          </a:p>
          <a:p>
            <a:pPr marL="0" indent="0" algn="just">
              <a:buNone/>
            </a:pPr>
            <a:r>
              <a:rPr lang="el-GR" dirty="0"/>
              <a:t>2) μη συνεκτικά (κοκκώδη, </a:t>
            </a:r>
            <a:r>
              <a:rPr lang="el-GR" dirty="0" err="1"/>
              <a:t>coarse</a:t>
            </a:r>
            <a:r>
              <a:rPr lang="el-GR" dirty="0"/>
              <a:t> </a:t>
            </a:r>
            <a:r>
              <a:rPr lang="el-GR" dirty="0" err="1"/>
              <a:t>grained</a:t>
            </a:r>
            <a:r>
              <a:rPr lang="el-GR" dirty="0"/>
              <a:t>).</a:t>
            </a:r>
          </a:p>
          <a:p>
            <a:pPr algn="just"/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2F0AC4D-5CED-4CB5-AB4B-E8D5DE89A8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 b="14212"/>
          <a:stretch/>
        </p:blipFill>
        <p:spPr>
          <a:xfrm>
            <a:off x="7383153" y="1268760"/>
            <a:ext cx="4833526" cy="5589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054AEC-7893-4292-8569-C9013DDB1B7D}"/>
              </a:ext>
            </a:extLst>
          </p:cNvPr>
          <p:cNvSpPr txBox="1"/>
          <p:nvPr/>
        </p:nvSpPr>
        <p:spPr>
          <a:xfrm>
            <a:off x="191344" y="3140968"/>
            <a:ext cx="7344816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Tα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μη συνεκτικά εδάφη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χαρακτηρίζονται από την απουσία ελκτικών δυνάμεων μεταξύ των κόκκων τους,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ενώ αντίθετα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στα συνεκτικά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μεταξύ των εδαφικών κόκκων αναπτύσσονται δυνάμεις συνοχής.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Η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υφή (</a:t>
            </a:r>
            <a:r>
              <a:rPr kumimoji="0" lang="el-G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texture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καθορίζεται από τις αναλογίες αργίλου, ιλύος και άμμου.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Εκτιμάται στην ύπαιθρο και χρησιμοποιείται για την αναγνώριση των διεργασιών σχηματισμού των εδαφών.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010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88F11E4-CE96-4A5A-9579-A95D45C48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" t="3800" r="3595" b="3800"/>
          <a:stretch/>
        </p:blipFill>
        <p:spPr>
          <a:xfrm>
            <a:off x="0" y="-31034"/>
            <a:ext cx="9114031" cy="662838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F101837-928C-4155-918C-18F34D619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2932176"/>
            <a:ext cx="3185160" cy="39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C77E919-71AB-4990-9DC5-67607D1DD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00" y="2471259"/>
            <a:ext cx="8620000" cy="4392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05E5C2-13BB-4A80-AC46-088FB0EC908D}"/>
              </a:ext>
            </a:extLst>
          </p:cNvPr>
          <p:cNvSpPr txBox="1"/>
          <p:nvPr/>
        </p:nvSpPr>
        <p:spPr>
          <a:xfrm>
            <a:off x="0" y="0"/>
            <a:ext cx="1219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000" dirty="0"/>
              <a:t>Παραδείγματα διάκενων: </a:t>
            </a:r>
          </a:p>
          <a:p>
            <a:pPr algn="just"/>
            <a:r>
              <a:rPr lang="el-GR" sz="2000" dirty="0"/>
              <a:t>α) καλή διαβάθμιση υλικού με υψηλό πορώδες, </a:t>
            </a:r>
          </a:p>
          <a:p>
            <a:pPr algn="just"/>
            <a:r>
              <a:rPr lang="el-GR" sz="2000" dirty="0"/>
              <a:t>β) φτωχή διαβάθμιση με μικρό πορώδες, </a:t>
            </a:r>
          </a:p>
          <a:p>
            <a:pPr algn="just"/>
            <a:r>
              <a:rPr lang="el-GR" sz="2000" dirty="0"/>
              <a:t>γ) καλή διαβάθμιση σε πορώδη χαλίκια με υψηλό πορώδες,</a:t>
            </a:r>
          </a:p>
          <a:p>
            <a:pPr algn="just"/>
            <a:r>
              <a:rPr lang="el-GR" sz="2000" dirty="0"/>
              <a:t>δ) καλή διαβάθμιση με παρουσία ορυκτής ύλης και μειωμένο πορώδες, </a:t>
            </a:r>
          </a:p>
          <a:p>
            <a:pPr algn="just"/>
            <a:r>
              <a:rPr lang="el-GR" sz="2000" dirty="0"/>
              <a:t>ε) πορώδες από διάλυση,</a:t>
            </a:r>
          </a:p>
          <a:p>
            <a:pPr algn="just"/>
            <a:r>
              <a:rPr lang="el-GR" sz="2000" dirty="0" err="1"/>
              <a:t>στ</a:t>
            </a:r>
            <a:r>
              <a:rPr lang="el-GR" sz="2000" dirty="0"/>
              <a:t>) πορώδες από </a:t>
            </a:r>
            <a:r>
              <a:rPr lang="el-GR" sz="2000" dirty="0" err="1"/>
              <a:t>ρηγμάτωση</a:t>
            </a:r>
            <a:r>
              <a:rPr lang="el-GR" sz="2000" dirty="0"/>
              <a:t> (</a:t>
            </a:r>
            <a:r>
              <a:rPr lang="el-GR" sz="2000" dirty="0" err="1"/>
              <a:t>Meinzer</a:t>
            </a:r>
            <a:r>
              <a:rPr lang="el-GR" sz="2000" dirty="0"/>
              <a:t>, 1923).</a:t>
            </a:r>
          </a:p>
          <a:p>
            <a:pPr algn="just"/>
            <a:r>
              <a:rPr lang="el-GR" sz="2000" dirty="0"/>
              <a:t>Η παρουσία κόκκων μικρότερης διαμέτρου σε υλικά με κόκκους μεγαλύτερης διαμέτρους μειώνει σημαντικά το πορώδες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6ED7DF69-BF92-490B-9047-C62A8FC9E1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7"/>
            <a:ext cx="3292184" cy="405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0B16F38-D0E5-4BDE-AF96-EFD85B30F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1" r="9119"/>
          <a:stretch/>
        </p:blipFill>
        <p:spPr>
          <a:xfrm>
            <a:off x="0" y="0"/>
            <a:ext cx="12192000" cy="650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2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566CFB3-103E-4BA0-AD6E-9A263ED14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1" r="11196"/>
          <a:stretch/>
        </p:blipFill>
        <p:spPr>
          <a:xfrm>
            <a:off x="0" y="0"/>
            <a:ext cx="12192000" cy="686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6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F1F1598A-76EF-4DC8-B842-27A3A52E0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98"/>
          <a:stretch/>
        </p:blipFill>
        <p:spPr>
          <a:xfrm>
            <a:off x="3118992" y="0"/>
            <a:ext cx="9073008" cy="684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5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5B2A5D7-F034-428C-9062-BC0E3EEC5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69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0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52773E-FD63-476C-AEEA-0A7F69AF2DD3}"/>
              </a:ext>
            </a:extLst>
          </p:cNvPr>
          <p:cNvSpPr txBox="1"/>
          <p:nvPr/>
        </p:nvSpPr>
        <p:spPr>
          <a:xfrm>
            <a:off x="-25400" y="-10492"/>
            <a:ext cx="1221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από τους περισσότερους δυνατούς τρόπους διάταξης σφαιρικών κόκκων με την ίδια διάμετρο και το ίδιο σχήμα. Για κάθε τύπο διάταξης το ολικό πορώδες είναι: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3BF488-5E9D-4AAC-BE27-8141C5452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5838"/>
            <a:ext cx="7538387" cy="622216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E5B5F122-6FE4-4763-AF68-2B3C4CF87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388" y="635837"/>
            <a:ext cx="5301011" cy="23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3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52773E-FD63-476C-AEEA-0A7F69AF2DD3}"/>
              </a:ext>
            </a:extLst>
          </p:cNvPr>
          <p:cNvSpPr txBox="1"/>
          <p:nvPr/>
        </p:nvSpPr>
        <p:spPr>
          <a:xfrm>
            <a:off x="-25400" y="-10492"/>
            <a:ext cx="12217400" cy="228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Σε όλες τις περιπτώσεις το ολικό πορώδες είναι ανεξάρτητο της διαμέτρου των ίσων σφαιρών ενώ φαίνεται καθαρά η επίδραση της διάταξης των κόκκων στον καθορισμό του πορώδους.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Ο υπολογισμός του ολικού πορώδους γίνεται πολύ πιο σύνθετος όταν υπάρχουν κόκκοι με διαφορετική διάμετρο. Τότε το ολικό πορώδες που θα προκύψει είναι πάντα μικρότερο από αυτό των ομοιόμορφων κόκκων.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Τέλος ο καθορισμός του πορώδους απαιτεί την έννοια του 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αντιπροσωπευτικού στοιχειώδους όγκου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representative elementary volume)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που είναι ο όγκος του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υδροφορέα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στον οποίον ορίζεται το πορώδες (ή κάποια άλλη παράμετρος) με μια ισοδύναμη τιμή.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60ED9D3-4974-4733-9F27-1C25D14CE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55" y="2420888"/>
            <a:ext cx="7715645" cy="44371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1E5A61-9EB5-4EF1-A5DA-CF132ECF3121}"/>
              </a:ext>
            </a:extLst>
          </p:cNvPr>
          <p:cNvSpPr txBox="1"/>
          <p:nvPr/>
        </p:nvSpPr>
        <p:spPr>
          <a:xfrm>
            <a:off x="-66746" y="2331120"/>
            <a:ext cx="4543101" cy="3544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Το σχήμα φαίνεται η διαφορά της κακής επιλογής του αντιπροσωπευτικού στοιχειώδους όγκου (μικρός) αριστερά και άρα δίνουν μεγάλες διαφορές στη τιμή του πορώδους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σε αντιπαράθεση με το δεξιό διάγραμμα που είναι ποιο αντιπροσωπευτικό ο στοιχειώδης όγκος που έχει επιλεγεί και έτσι προκύπτει ικανοποιητική τιμή του ισοδύναμου πορώδους του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υδροφορέα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7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8FFC869-F80B-49E9-8C6C-6CCC82BA8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0"/>
            <a:ext cx="891711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6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789604C-A6EF-49F4-AA38-6DEFB609B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" r="902"/>
          <a:stretch/>
        </p:blipFill>
        <p:spPr>
          <a:xfrm>
            <a:off x="1055440" y="0"/>
            <a:ext cx="10106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5D813EE-9AFD-451D-AB2D-9D574C0C6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3880773"/>
          </a:xfrm>
        </p:spPr>
        <p:txBody>
          <a:bodyPr/>
          <a:lstStyle/>
          <a:p>
            <a:pPr algn="l"/>
            <a:r>
              <a:rPr lang="el-GR" dirty="0"/>
              <a:t>Στον </a:t>
            </a:r>
            <a:r>
              <a:rPr lang="el-GR" u="sng" dirty="0"/>
              <a:t>Πίνακα</a:t>
            </a:r>
            <a:r>
              <a:rPr lang="el-GR" dirty="0"/>
              <a:t> παρουσιάζεται η ταξινόμηση των εδαφών με βάση την</a:t>
            </a:r>
            <a:r>
              <a:rPr lang="en-US" dirty="0"/>
              <a:t> </a:t>
            </a:r>
            <a:r>
              <a:rPr lang="el-GR" dirty="0" err="1"/>
              <a:t>κοκκομετρία</a:t>
            </a:r>
            <a:r>
              <a:rPr lang="el-GR" dirty="0"/>
              <a:t> (Μ</a:t>
            </a:r>
            <a:r>
              <a:rPr lang="en-US" dirty="0" err="1"/>
              <a:t>oris</a:t>
            </a:r>
            <a:r>
              <a:rPr lang="en-US" dirty="0"/>
              <a:t>-Johnson, 1967)</a:t>
            </a:r>
            <a:endParaRPr lang="el-GR" dirty="0"/>
          </a:p>
          <a:p>
            <a:pPr algn="l"/>
            <a:r>
              <a:rPr lang="el-GR" dirty="0"/>
              <a:t>Η μέθοδος βασίζεται με το κοσκίνισμα καθορισμένης σειράς ανοίγματος διακένων όπου &amp;</a:t>
            </a:r>
          </a:p>
          <a:p>
            <a:pPr algn="l"/>
            <a:r>
              <a:rPr lang="el-GR" dirty="0"/>
              <a:t>στη συνέχεια κατασκευάζεται η αθροιστική </a:t>
            </a:r>
            <a:r>
              <a:rPr lang="el-GR" b="1" dirty="0" err="1"/>
              <a:t>κοκκομετρική</a:t>
            </a:r>
            <a:r>
              <a:rPr lang="el-GR" b="1" dirty="0"/>
              <a:t> καμπύλη </a:t>
            </a:r>
            <a:r>
              <a:rPr lang="el-GR" dirty="0"/>
              <a:t>των χαλαρών υλικών</a:t>
            </a:r>
          </a:p>
          <a:p>
            <a:pPr algn="l"/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200296F-C2FB-4992-B1FF-DE793B44A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4" y="476903"/>
            <a:ext cx="12145496" cy="640593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909DE7E9-FDB4-4B70-B978-B644ECB23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306633"/>
            <a:ext cx="7896200" cy="55762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70E5E5-86DA-4303-9D47-B1B7D2CADE73}"/>
              </a:ext>
            </a:extLst>
          </p:cNvPr>
          <p:cNvSpPr txBox="1"/>
          <p:nvPr/>
        </p:nvSpPr>
        <p:spPr>
          <a:xfrm>
            <a:off x="-11734" y="4154192"/>
            <a:ext cx="4327196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Από την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κοκκομετρια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και την κατασκευή των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κοκκομετρικών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καμπύλων υπολογίζονται χρήσιμα μεγέθη όπως: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l-GR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το ενεργό μέγεθος των κόκκων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l-GR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ο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συντελεστής ομοιομορφίας,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Ο συντελεστής διαβάθμισης,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κτλ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6" name="Ομάδα 25">
            <a:extLst>
              <a:ext uri="{FF2B5EF4-FFF2-40B4-BE49-F238E27FC236}">
                <a16:creationId xmlns:a16="http://schemas.microsoft.com/office/drawing/2014/main" id="{52F8DAC9-C344-4BF5-9D33-24295FF3234D}"/>
              </a:ext>
            </a:extLst>
          </p:cNvPr>
          <p:cNvGrpSpPr/>
          <p:nvPr/>
        </p:nvGrpSpPr>
        <p:grpSpPr>
          <a:xfrm>
            <a:off x="22070" y="2201228"/>
            <a:ext cx="6479929" cy="2284877"/>
            <a:chOff x="22070" y="2201228"/>
            <a:chExt cx="6479929" cy="228487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7AFF9A-4F67-44C6-8FED-4B3787416A9F}"/>
                </a:ext>
              </a:extLst>
            </p:cNvPr>
            <p:cNvSpPr txBox="1"/>
            <p:nvPr/>
          </p:nvSpPr>
          <p:spPr>
            <a:xfrm>
              <a:off x="22070" y="2201228"/>
              <a:ext cx="43051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Φτωχά διαβαθμισμένη λεπτόκοκκη – </a:t>
              </a:r>
              <a:r>
                <a:rPr lang="el-GR" dirty="0" err="1"/>
                <a:t>μεσόκοκκη</a:t>
              </a:r>
              <a:r>
                <a:rPr lang="el-GR" dirty="0"/>
                <a:t> άμμο</a:t>
              </a:r>
            </a:p>
          </p:txBody>
        </p:sp>
        <p:cxnSp>
          <p:nvCxnSpPr>
            <p:cNvPr id="19" name="Ευθύγραμμο βέλος σύνδεσης 18">
              <a:extLst>
                <a:ext uri="{FF2B5EF4-FFF2-40B4-BE49-F238E27FC236}">
                  <a16:creationId xmlns:a16="http://schemas.microsoft.com/office/drawing/2014/main" id="{84C321E2-E4DC-4FAE-81AE-18B2DBB6AA4B}"/>
                </a:ext>
              </a:extLst>
            </p:cNvPr>
            <p:cNvCxnSpPr>
              <a:cxnSpLocks/>
            </p:cNvCxnSpPr>
            <p:nvPr/>
          </p:nvCxnSpPr>
          <p:spPr>
            <a:xfrm>
              <a:off x="2071143" y="2690655"/>
              <a:ext cx="4430856" cy="17954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Ομάδα 24">
            <a:extLst>
              <a:ext uri="{FF2B5EF4-FFF2-40B4-BE49-F238E27FC236}">
                <a16:creationId xmlns:a16="http://schemas.microsoft.com/office/drawing/2014/main" id="{EF3A1AC2-90E3-48CE-9197-370E04D37F64}"/>
              </a:ext>
            </a:extLst>
          </p:cNvPr>
          <p:cNvGrpSpPr/>
          <p:nvPr/>
        </p:nvGrpSpPr>
        <p:grpSpPr>
          <a:xfrm>
            <a:off x="-47264" y="1481588"/>
            <a:ext cx="7223384" cy="1574169"/>
            <a:chOff x="-501897" y="1520295"/>
            <a:chExt cx="7223384" cy="157416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9286AC-2EAD-48BB-A6A4-6D808BBAF3CD}"/>
                </a:ext>
              </a:extLst>
            </p:cNvPr>
            <p:cNvSpPr txBox="1"/>
            <p:nvPr/>
          </p:nvSpPr>
          <p:spPr>
            <a:xfrm>
              <a:off x="-501897" y="1520295"/>
              <a:ext cx="2036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Ομοιόμορφη άμμο</a:t>
              </a:r>
            </a:p>
          </p:txBody>
        </p:sp>
        <p:cxnSp>
          <p:nvCxnSpPr>
            <p:cNvPr id="22" name="Ευθύγραμμο βέλος σύνδεσης 21">
              <a:extLst>
                <a:ext uri="{FF2B5EF4-FFF2-40B4-BE49-F238E27FC236}">
                  <a16:creationId xmlns:a16="http://schemas.microsoft.com/office/drawing/2014/main" id="{AFE2F8F2-B01E-406B-A9B3-3210A749B4AA}"/>
                </a:ext>
              </a:extLst>
            </p:cNvPr>
            <p:cNvCxnSpPr>
              <a:cxnSpLocks/>
            </p:cNvCxnSpPr>
            <p:nvPr/>
          </p:nvCxnSpPr>
          <p:spPr>
            <a:xfrm>
              <a:off x="744823" y="1889627"/>
              <a:ext cx="5976664" cy="12048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Ομάδα 29">
            <a:extLst>
              <a:ext uri="{FF2B5EF4-FFF2-40B4-BE49-F238E27FC236}">
                <a16:creationId xmlns:a16="http://schemas.microsoft.com/office/drawing/2014/main" id="{F530925C-09D7-4193-A1E1-1ED6910A41E6}"/>
              </a:ext>
            </a:extLst>
          </p:cNvPr>
          <p:cNvGrpSpPr/>
          <p:nvPr/>
        </p:nvGrpSpPr>
        <p:grpSpPr>
          <a:xfrm>
            <a:off x="-9326" y="3080599"/>
            <a:ext cx="6969422" cy="2371228"/>
            <a:chOff x="-9326" y="3080599"/>
            <a:chExt cx="6969422" cy="2371228"/>
          </a:xfrm>
        </p:grpSpPr>
        <p:cxnSp>
          <p:nvCxnSpPr>
            <p:cNvPr id="13" name="Ευθύγραμμο βέλος σύνδεσης 12">
              <a:extLst>
                <a:ext uri="{FF2B5EF4-FFF2-40B4-BE49-F238E27FC236}">
                  <a16:creationId xmlns:a16="http://schemas.microsoft.com/office/drawing/2014/main" id="{6F10A8B2-EB45-4B0C-A608-3CA5704AE9B8}"/>
                </a:ext>
              </a:extLst>
            </p:cNvPr>
            <p:cNvCxnSpPr>
              <a:cxnSpLocks/>
            </p:cNvCxnSpPr>
            <p:nvPr/>
          </p:nvCxnSpPr>
          <p:spPr>
            <a:xfrm>
              <a:off x="1028601" y="3587579"/>
              <a:ext cx="5931495" cy="1864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064CCA-D77A-4C57-B4AE-18EC00248F00}"/>
                </a:ext>
              </a:extLst>
            </p:cNvPr>
            <p:cNvSpPr txBox="1"/>
            <p:nvPr/>
          </p:nvSpPr>
          <p:spPr>
            <a:xfrm>
              <a:off x="-9326" y="3080599"/>
              <a:ext cx="43051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καλά διαβαθμισμένη </a:t>
              </a:r>
              <a:r>
                <a:rPr lang="el-GR" dirty="0" err="1"/>
                <a:t>ιλιώδη</a:t>
              </a:r>
              <a:r>
                <a:rPr lang="el-GR" dirty="0"/>
                <a:t> άμμο &amp; </a:t>
              </a:r>
              <a:r>
                <a:rPr lang="el-GR" dirty="0" err="1"/>
                <a:t>χάλικες</a:t>
              </a:r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val="336271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83A172D-9C5B-4CB5-A00F-6C1F59638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" r="2011"/>
          <a:stretch/>
        </p:blipFill>
        <p:spPr>
          <a:xfrm>
            <a:off x="839416" y="0"/>
            <a:ext cx="9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52773E-FD63-476C-AEEA-0A7F69AF2DD3}"/>
              </a:ext>
            </a:extLst>
          </p:cNvPr>
          <p:cNvSpPr txBox="1"/>
          <p:nvPr/>
        </p:nvSpPr>
        <p:spPr>
          <a:xfrm>
            <a:off x="-25400" y="-10492"/>
            <a:ext cx="1221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l-G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ΣΥΜΠΛΕΓΜΑ ΣΤΕΡΕΑΣ – ΥΓΡΗΣ ΦΑΣΗΣ: ΤΟ ΕΝΕΡΓΟ ΠΟΡΩΔΕΣ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36971F2-98C5-4A32-BE85-E82DE4BF2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12" y="420804"/>
            <a:ext cx="8688288" cy="6422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8EB7FA-C8BB-46FD-A19F-C563527996FE}"/>
              </a:ext>
            </a:extLst>
          </p:cNvPr>
          <p:cNvSpPr txBox="1"/>
          <p:nvPr/>
        </p:nvSpPr>
        <p:spPr>
          <a:xfrm>
            <a:off x="-49437" y="1772816"/>
            <a:ext cx="3503712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Το υπόγειο νερό είναι αυτό που βρίσκεται κάτω από την επιφάνεια του εδάφους ανεξαρτήτως κατάσταση βάθους και προέλευσης.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Τα υπόγεια νερά αποτελούν μέρος του υδρολογικού κύκλου και αντιστοιχούν σε ~0.61% του συνολικού νερού στον πλανήτη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l-GR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Μετεωρικά νερά – κύρια προέλευση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Έχουμε το νεαρό νερό,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juvenile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που εισέρχεται για πρώτη φορά – μαγματικής ή κοσμικής προέλευση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05C6E-F41B-4152-AB08-076B699F5968}"/>
              </a:ext>
            </a:extLst>
          </p:cNvPr>
          <p:cNvSpPr txBox="1"/>
          <p:nvPr/>
        </p:nvSpPr>
        <p:spPr>
          <a:xfrm>
            <a:off x="0" y="416904"/>
            <a:ext cx="29148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υπόγεια νερά</a:t>
            </a:r>
          </a:p>
        </p:txBody>
      </p:sp>
    </p:spTree>
    <p:extLst>
      <p:ext uri="{BB962C8B-B14F-4D97-AF65-F5344CB8AC3E}">
        <p14:creationId xmlns:p14="http://schemas.microsoft.com/office/powerpoint/2010/main" val="12471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6B074F-EC2F-411A-8C27-B0B303ACFEA6}"/>
              </a:ext>
            </a:extLst>
          </p:cNvPr>
          <p:cNvSpPr txBox="1"/>
          <p:nvPr/>
        </p:nvSpPr>
        <p:spPr>
          <a:xfrm>
            <a:off x="0" y="-24961"/>
            <a:ext cx="3503712" cy="5611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Το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συγγενετικό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connate)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είναι νερό που δεν έχει έρθει ποτέ σε επαφή με την ατμόσφαιρα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l-GR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Απολιθωμένο υπόγειο νερό (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fossil groundwater) </a:t>
            </a:r>
            <a:r>
              <a:rPr lang="el-GR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είναι νερό που </a:t>
            </a:r>
            <a:r>
              <a:rPr lang="el-GR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κατείσδυσε</a:t>
            </a:r>
            <a:r>
              <a:rPr lang="el-GR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και αποθηκεύτηκε χιλιάδες χρόνια πριν κάτω από διάφορες κλιματικές συνθήκες (συνήθως πιο υγρές) σε σχέση με τις σημερινές (π.χ. Σαχάρα)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Το μαγματικό και το μεταμορφωμένο νερό – με την άνοδο του μάγματος και τις διαδικασίες της μεταμόρφωσης των πετρωμάτων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807A006-CD57-49B6-9A98-16C642D09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0"/>
            <a:ext cx="8688288" cy="684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6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B8F0CAA5-84FD-442F-A355-603586C0F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89659" cy="68580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221FAAE-3D9A-4000-813D-5D3C904FF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07" r="16335"/>
          <a:stretch/>
        </p:blipFill>
        <p:spPr>
          <a:xfrm>
            <a:off x="4295800" y="3654612"/>
            <a:ext cx="7896200" cy="32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4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A22B8967-E0C0-47ED-80DC-7CED3538C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327" y="-15957"/>
            <a:ext cx="9593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1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91F0DD0-DA69-4393-8C2F-D4C019F17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892" y="0"/>
            <a:ext cx="9568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7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BDF2FBC-3C1C-4DD4-87F0-F9C94C930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816" y="248"/>
            <a:ext cx="9310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52773E-FD63-476C-AEEA-0A7F69AF2DD3}"/>
              </a:ext>
            </a:extLst>
          </p:cNvPr>
          <p:cNvSpPr txBox="1"/>
          <p:nvPr/>
        </p:nvSpPr>
        <p:spPr>
          <a:xfrm>
            <a:off x="-25400" y="5616"/>
            <a:ext cx="12217400" cy="270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l-G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α) Κατηγορίες νερού στο έδαφος</a:t>
            </a:r>
            <a:endParaRPr lang="el-G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Ένα υδροφόρο υλικό περιέχει νερό που μπορεί να διαιρεθεί σε 4 κατηγορίες, ανάλογα με τις φυσικές και φυσικοχημικές δυνάμεις που το συγκρατούν ή το μετακινούν.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	Υγροσκοπικό νερό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	Υμενώδες νερό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	Τριχοειδές νερό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	Βαρυτικό νερό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56DF28E-B1A9-4575-BC4D-5AD64BB59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00" y="836712"/>
            <a:ext cx="4264373" cy="5966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964F80-B3B2-40C6-8E5F-01B784F897ED}"/>
              </a:ext>
            </a:extLst>
          </p:cNvPr>
          <p:cNvSpPr txBox="1"/>
          <p:nvPr/>
        </p:nvSpPr>
        <p:spPr>
          <a:xfrm>
            <a:off x="-24680" y="2636912"/>
            <a:ext cx="7987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l-GR" b="1" dirty="0"/>
              <a:t>Υγροσκοπικό  νερό. </a:t>
            </a:r>
            <a:r>
              <a:rPr lang="el-GR" dirty="0"/>
              <a:t>Τα διάφορα τεμάχια του εδάφους επικαλύπτονται με νερό που εμποτίζει τους </a:t>
            </a:r>
            <a:r>
              <a:rPr lang="el-GR" dirty="0" err="1"/>
              <a:t>μικροπόρους</a:t>
            </a:r>
            <a:r>
              <a:rPr lang="el-GR" dirty="0"/>
              <a:t> ή τις </a:t>
            </a:r>
            <a:r>
              <a:rPr lang="el-GR" dirty="0" err="1"/>
              <a:t>μικροαυλακώσεις</a:t>
            </a:r>
            <a:r>
              <a:rPr lang="el-GR" dirty="0"/>
              <a:t>. 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FBA272EB-CAE3-422A-9C97-A7DE94C9B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17" y="3861048"/>
            <a:ext cx="4058196" cy="29969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F0759D-1202-4207-B4AE-DBC114890A78}"/>
              </a:ext>
            </a:extLst>
          </p:cNvPr>
          <p:cNvSpPr txBox="1"/>
          <p:nvPr/>
        </p:nvSpPr>
        <p:spPr>
          <a:xfrm>
            <a:off x="-25400" y="4077072"/>
            <a:ext cx="38791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Το νερό αυτό δεν κινείται και δεν αφαιρείται από το έδαφος παρά σαν υδρατμός μετά από θέρμανση.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Η ποσότητα του υγροσκοπικού νερού μέσα σε ένα δείγμα εξαρτάται από: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68CAA-F3C8-4659-AC2E-9365FB1E2725}"/>
              </a:ext>
            </a:extLst>
          </p:cNvPr>
          <p:cNvSpPr txBox="1"/>
          <p:nvPr/>
        </p:nvSpPr>
        <p:spPr>
          <a:xfrm>
            <a:off x="-25400" y="3212976"/>
            <a:ext cx="792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Σχηματίζονται έτσι απομονωμένα τμήματα που συγκρατούνται από το έδαφος με δυνάμεις απορρόφησης και γι’ αυτό συχνά το νερό λέγεται νερό απορρόφησης.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912D44-EE14-4E80-BC26-D91B34E940E2}"/>
              </a:ext>
            </a:extLst>
          </p:cNvPr>
          <p:cNvSpPr txBox="1"/>
          <p:nvPr/>
        </p:nvSpPr>
        <p:spPr>
          <a:xfrm>
            <a:off x="-24680" y="5733256"/>
            <a:ext cx="38915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•	την </a:t>
            </a:r>
            <a:r>
              <a:rPr lang="el-GR" dirty="0" err="1"/>
              <a:t>κοκκομετρική</a:t>
            </a:r>
            <a:r>
              <a:rPr lang="el-GR" dirty="0"/>
              <a:t> σύσταση</a:t>
            </a:r>
          </a:p>
          <a:p>
            <a:r>
              <a:rPr lang="el-GR" dirty="0"/>
              <a:t>•	το ολικό πορώδες</a:t>
            </a:r>
          </a:p>
          <a:p>
            <a:r>
              <a:rPr lang="el-GR" dirty="0"/>
              <a:t>•	τη θερμοκρασία</a:t>
            </a:r>
          </a:p>
          <a:p>
            <a:r>
              <a:rPr lang="el-GR" dirty="0"/>
              <a:t>•	την πίεση</a:t>
            </a:r>
          </a:p>
        </p:txBody>
      </p:sp>
    </p:spTree>
    <p:extLst>
      <p:ext uri="{BB962C8B-B14F-4D97-AF65-F5344CB8AC3E}">
        <p14:creationId xmlns:p14="http://schemas.microsoft.com/office/powerpoint/2010/main" val="29370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52773E-FD63-476C-AEEA-0A7F69AF2DD3}"/>
              </a:ext>
            </a:extLst>
          </p:cNvPr>
          <p:cNvSpPr txBox="1"/>
          <p:nvPr/>
        </p:nvSpPr>
        <p:spPr>
          <a:xfrm>
            <a:off x="-25400" y="-10492"/>
            <a:ext cx="12217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Ο πιο σημαντικός είναι ο πρώτος γιατί οι δημιουργούμενες επιφάνειες είναι συνάρτηση της διαμέτρου των κόκκων.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Για τον ποσοτικό έλεγχο αυτών των επιφανειών έχει εισαχθεί ο όρος 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ειδική επιφάνεια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που είναι η συνολική επιφάνεια που παρουσιάζουν τα τεμάχια του εδάφους που έχουν όγκο 1cm</a:t>
            </a:r>
            <a:r>
              <a:rPr lang="el-GR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Η ειδική επιφάνεια αυξάνεται γεωμετρικά με τη μείωση της διαμέτρου των κόκκων.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Όσο μεγαλύτερη η ειδική επιφάνεια τόσο περισσότερο το υγροσκοπικό νερό. Έτσι για λεπτή άμμο (d = 0.2 – 0.05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mm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το υγροσκοπικό νερό έχει συντελεστή 15 - 18% επί του ολικού όγκου.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Για χονδρή άμμο (d = 1 – 2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mm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ο συντελεστής είναι 0.2 – 0.5%.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υγροσκοπικό πορώδες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γ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εξαρτάται από την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κοκκομετρική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σύσταση του δείγματος.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Για χονδρόκοκκο υλικό το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γ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είναι πολύ μικρό ενώ για λεπτόκοκκο (άργιλος) πλησιάζει το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b="1" i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ολ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δηλαδή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b="1" i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ολ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≈ n</a:t>
            </a:r>
            <a:r>
              <a:rPr lang="el-GR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γ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740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52773E-FD63-476C-AEEA-0A7F69AF2DD3}"/>
              </a:ext>
            </a:extLst>
          </p:cNvPr>
          <p:cNvSpPr txBox="1"/>
          <p:nvPr/>
        </p:nvSpPr>
        <p:spPr>
          <a:xfrm>
            <a:off x="-25400" y="-10492"/>
            <a:ext cx="12217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l-G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Υμενώδες νερό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Αυτό επικαλύπτει με ένα λεπτό, υδάτινο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υμένιο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τα διάφορα τεμάχια του εδάφους-υπεδάφους μαζί με το υγροσκοπικό τους νερό.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πάχος αυτού του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υμένιου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είναι μερικά εκατοστά του μικρού 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μ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(10 – 3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mm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και δεν υπερβαίνει το 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0.1μ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νερό αυτό συγκρατείται από δυνάμεις συνάφειας και ονομάζεται και 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νερό συνάφειας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υμενώδες νερό δεν μετακινείται από τη βαρύτητα, δεν μεταβιβάζει την υδροστατική πίεση και αφαιρείται με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φυγοκέντρηση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ή εξάτμιση.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Μπορεί όμως να μετατοπισθεί από τεμάχιο σε τεμάχιο λόγω των μοριακών έλξεων. Η κίνηση αυτή θα σταματήσει όταν γειτονικοί κόκκοι αποκτήσουν υμενώδες νερό ίδιου πάχους.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Αποτέλεσμα τα τριχοειδή να ανεβάζουν νερό από τους υδροφόρους στα ψηλότερα στρώματα.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2074AAAF-0A53-47D5-BA84-1037172F0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683" y="3651235"/>
            <a:ext cx="4656692" cy="32129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77D650-420A-4140-897C-C9B6BB89A465}"/>
              </a:ext>
            </a:extLst>
          </p:cNvPr>
          <p:cNvSpPr txBox="1"/>
          <p:nvPr/>
        </p:nvSpPr>
        <p:spPr>
          <a:xfrm>
            <a:off x="-66541" y="3764259"/>
            <a:ext cx="7623223" cy="228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Η ποσότητα του υμενώδους νερού σ’ ένα πέτρωμα εξαρτάται από την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κοκκομετρική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του σύσταση.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Το </a:t>
            </a: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υμενώδες πορώδες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</a:t>
            </a:r>
            <a:r>
              <a:rPr lang="en-US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n</a:t>
            </a:r>
            <a:r>
              <a:rPr kumimoji="0" lang="el-GR" sz="1800" b="1" i="1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), που είναι κλάσμα του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ολικού πορώδους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</a:t>
            </a:r>
            <a:r>
              <a:rPr lang="en-US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n</a:t>
            </a:r>
            <a:r>
              <a:rPr lang="el-GR" b="1" i="1" baseline="-25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ολ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), για χονδρόκοκκους σχηματισμούς είναι μικρό, ενώ αντίθετα για λεπτόκοκκους το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</a:t>
            </a:r>
            <a:r>
              <a:rPr kumimoji="0" lang="en-US" sz="1800" b="1" i="1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+ n</a:t>
            </a:r>
            <a:r>
              <a:rPr kumimoji="0" lang="el-GR" sz="1800" b="1" i="1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γ</a:t>
            </a: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= </a:t>
            </a:r>
            <a:r>
              <a:rPr lang="en-US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n</a:t>
            </a:r>
            <a:r>
              <a:rPr lang="el-GR" b="1" i="1" baseline="-25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ολ</a:t>
            </a:r>
            <a:endParaRPr lang="el-GR" b="1" i="1" baseline="-250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Σε απόλυτους αριθμούς το υμενώδες πορώδες είναι 1.5 - 3% για άμμους και 40 - 45% για αργίλους.</a:t>
            </a:r>
          </a:p>
        </p:txBody>
      </p:sp>
    </p:spTree>
    <p:extLst>
      <p:ext uri="{BB962C8B-B14F-4D97-AF65-F5344CB8AC3E}">
        <p14:creationId xmlns:p14="http://schemas.microsoft.com/office/powerpoint/2010/main" val="402836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C5F5E96-6E40-4873-9C71-067645B58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07" y="0"/>
            <a:ext cx="12160394" cy="3880773"/>
          </a:xfrm>
        </p:spPr>
        <p:txBody>
          <a:bodyPr/>
          <a:lstStyle/>
          <a:p>
            <a:pPr algn="l"/>
            <a:r>
              <a:rPr lang="el-GR" dirty="0"/>
              <a:t>Συχνά θεωρείται σκόπιμος και πρακτικός ο διαχωρισμός των εδαφών σε ευρύτερες</a:t>
            </a:r>
          </a:p>
          <a:p>
            <a:pPr algn="l"/>
            <a:r>
              <a:rPr lang="el-GR" dirty="0"/>
              <a:t>κατηγορίες:</a:t>
            </a:r>
            <a:endParaRPr lang="en-US" dirty="0"/>
          </a:p>
          <a:p>
            <a:pPr algn="l"/>
            <a:r>
              <a:rPr lang="el-GR" dirty="0"/>
              <a:t>Αμμώδη</a:t>
            </a:r>
          </a:p>
          <a:p>
            <a:pPr algn="l"/>
            <a:r>
              <a:rPr lang="el-GR" dirty="0"/>
              <a:t>Πηλώδη και</a:t>
            </a:r>
          </a:p>
          <a:p>
            <a:pPr algn="l"/>
            <a:r>
              <a:rPr lang="el-GR" dirty="0"/>
              <a:t>Αργιλώδη</a:t>
            </a: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70070CD-913A-4229-A946-ADF70038A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58761"/>
            <a:ext cx="7104112" cy="6299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62E541-EEDE-4D35-A47E-411937A6527B}"/>
              </a:ext>
            </a:extLst>
          </p:cNvPr>
          <p:cNvSpPr txBox="1"/>
          <p:nvPr/>
        </p:nvSpPr>
        <p:spPr>
          <a:xfrm>
            <a:off x="31606" y="2132856"/>
            <a:ext cx="7576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και με τις αντίστοιχες υποκατηγορίες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Wingdings" panose="05000000000000000000" pitchFamily="2" charset="2"/>
              </a:rPr>
              <a:t>τρίγωνο εδαφικής υφής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Wingdings" panose="05000000000000000000" pitchFamily="2" charset="2"/>
              </a:rPr>
              <a:t>triangle of soil texture)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496FF0-53FF-4ED6-84E9-E3A32141B19C}"/>
              </a:ext>
            </a:extLst>
          </p:cNvPr>
          <p:cNvSpPr txBox="1"/>
          <p:nvPr/>
        </p:nvSpPr>
        <p:spPr>
          <a:xfrm>
            <a:off x="-14514" y="3221252"/>
            <a:ext cx="5102401" cy="2990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Ενεργό μέγεθος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effective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size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) κόκκων είναι η διάμετρος εκείνη, η οποία είναι ίση με τη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διάμετρο εκείνου του κόσκινου που συγκρατεί το 90% του υλικού που κοσκινίσθηκε ή που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επιτρέπει να περάσει το 10%.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Η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ενεργή διάμετρος (</a:t>
            </a:r>
            <a:r>
              <a:rPr kumimoji="0" lang="el-GR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</a:t>
            </a:r>
            <a:r>
              <a:rPr kumimoji="0" lang="el-GR" sz="1800" b="1" i="1" u="none" strike="noStrike" kern="1200" cap="none" spc="0" normalizeH="0" baseline="-2500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εν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)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αντιστοιχεί στο λεπτόκοκκο υλικό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που πληρώνει τα διάκενα και καθορίζει την τιμή του ολικού πορώδους.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02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52773E-FD63-476C-AEEA-0A7F69AF2DD3}"/>
              </a:ext>
            </a:extLst>
          </p:cNvPr>
          <p:cNvSpPr txBox="1"/>
          <p:nvPr/>
        </p:nvSpPr>
        <p:spPr>
          <a:xfrm>
            <a:off x="-25400" y="-10492"/>
            <a:ext cx="12217400" cy="556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l-G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	Τριχοειδές νερό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Είναι αυτό που συγκρατείται από τριχοειδείς δυνάμεις και γεμίζει πόρους και κενά με τριχοειδή διάμετρο (&lt; 0.5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mm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 Μπορούμε να το χωρίσουμε σε δύο κατηγορίες.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απομονωμένο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ή 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αιωρούμενο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ή 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ασυνεχές τριχοειδές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νερό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Αυτό βρίσκεται αμέσως πιο πάνω από την επιφάνεια εκείνη κάτω από την οποία υπάρχει τριχοειδές νερό.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νερό αυτό δεν κινείται από την βαρύτητα όπως το υγροσκοπικό και το υμενώδες.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Μπορεί να αφαιρεθεί από τα εδάφη με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φυγοκέντρηση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Η ποσότητά του εκφράζεται από ένα πορώδες απομονωμένου τριχοειδούς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t1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που εξαρτάται από την 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κοκκομετρική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σύσταση του εδάφους.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συνεχές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ή 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υποβασταζόμενο τριχοειδές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νερό.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Αυτό συνιστά το κορυφαίο τμήμα του υδροφόρου ορίζοντα και πληρώνει το σύνολο των πόρων και κενών που έχουν τριχοειδή διάμετρο.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νερό αυτό κινείται από τη βαρύτητα και μπορεί να αφαιρεθεί από το έδαφος με φυσική αποστράγγιση.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Η ποσότητά του εκφράζεται από ένα πορώδες συνεχούς τριχοειδούς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t2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και εξαρτάται από την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κοκκομετρική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σύσταση.</a:t>
            </a:r>
          </a:p>
        </p:txBody>
      </p:sp>
    </p:spTree>
    <p:extLst>
      <p:ext uri="{BB962C8B-B14F-4D97-AF65-F5344CB8AC3E}">
        <p14:creationId xmlns:p14="http://schemas.microsoft.com/office/powerpoint/2010/main" val="256719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52773E-FD63-476C-AEEA-0A7F69AF2DD3}"/>
              </a:ext>
            </a:extLst>
          </p:cNvPr>
          <p:cNvSpPr txBox="1"/>
          <p:nvPr/>
        </p:nvSpPr>
        <p:spPr>
          <a:xfrm>
            <a:off x="-25400" y="-10492"/>
            <a:ext cx="12217400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l-G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Το </a:t>
            </a:r>
            <a:r>
              <a:rPr lang="el-GR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βαρυτητικό</a:t>
            </a:r>
            <a:r>
              <a:rPr lang="el-G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νερό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Αυτό γεμίζει το υπόλοιπο τμήμα των κενών που δεν καταλαμβάνει το νερό από τις προηγούμενες κατηγορίες.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Υπακούει στη βαρύτητα. Αφαιρείται από το πέτρωμα με άντληση ή φυσική ροή.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Αυτό και το υποβασταζόμενο τριχοειδές είναι το εκμεταλλεύσιμο νερό.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Βρίσκεται μέσα στα υδροφόρα στρώματα. 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</a:t>
            </a:r>
            <a:r>
              <a:rPr lang="el-GR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βαρυτητικό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πορώδες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β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εξαρτάται από την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κοκκομετρική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σύσταση και το ολικό πορώδες. </a:t>
            </a:r>
          </a:p>
        </p:txBody>
      </p:sp>
    </p:spTree>
    <p:extLst>
      <p:ext uri="{BB962C8B-B14F-4D97-AF65-F5344CB8AC3E}">
        <p14:creationId xmlns:p14="http://schemas.microsoft.com/office/powerpoint/2010/main" val="185021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52773E-FD63-476C-AEEA-0A7F69AF2DD3}"/>
              </a:ext>
            </a:extLst>
          </p:cNvPr>
          <p:cNvSpPr txBox="1"/>
          <p:nvPr/>
        </p:nvSpPr>
        <p:spPr>
          <a:xfrm>
            <a:off x="-25400" y="-10492"/>
            <a:ext cx="12217400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l-G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ενεργό πορώδες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Μπορούμε να ομαδοποιήσουμε τις πιο πάνω κατηγορίες σε δύο βασικές ανάλογα με το αν κινούνται ή όχι από τη βαρύτητα.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B101D37-C495-4753-B5F6-650777411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2388"/>
            <a:ext cx="9761031" cy="56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8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3966692-4F90-4C14-B225-C053975815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27" t="5820"/>
          <a:stretch/>
        </p:blipFill>
        <p:spPr>
          <a:xfrm>
            <a:off x="0" y="0"/>
            <a:ext cx="8023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7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52773E-FD63-476C-AEEA-0A7F69AF2DD3}"/>
              </a:ext>
            </a:extLst>
          </p:cNvPr>
          <p:cNvSpPr txBox="1"/>
          <p:nvPr/>
        </p:nvSpPr>
        <p:spPr>
          <a:xfrm>
            <a:off x="-25400" y="-10492"/>
            <a:ext cx="12217400" cy="6658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l-G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Νερό κατακράτησης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Είναι οι ποσότητες του υπόγειου νερού που δεν κινούνται από τη βαρύτητα. Δηλαδή: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	το υγροσκοπικό νερό,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	το υμενώδες νερό,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	το αιωρούμενο τριχοειδές νερό.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άθροισμα αυτών, δηλαδή το νερό κατακράτησης εκφραζόμενο σε ποσοστό σε σχέση με τον ολικό όγκο της στερεάς και υγρής φάσης ονομάζεται συντελεστής ειδικής κατακράτησης ή πορώδες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κατακρατήσης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Δηλαδή: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γ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+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+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t1</a:t>
            </a:r>
            <a:endParaRPr lang="en-US" b="1" i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l-G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Ελεύθερο νερό 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Είναι οι ποσότητες του νερού που κινούνται από τη βαρύτητα μέσα στο έδαφος και είναι: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	το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βαρυτητικό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νερό,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	το συνεχές τριχοειδές.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άθροισμα των παραπάνω εκφραζόμενο σε ποσοστό επί του ολικού όγκου ονομάζεται ενεργό πορώδες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Δηλαδή: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n-US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n</a:t>
            </a:r>
            <a:r>
              <a:rPr lang="el-GR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β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+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n-US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t2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άθροισμα του πορώδους κατακράτησης και του ενεργού πορώδους είναι ίσο με το ολικό πορώδες.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n-US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+ n</a:t>
            </a:r>
            <a:r>
              <a:rPr lang="en-US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n</a:t>
            </a:r>
            <a:r>
              <a:rPr lang="el-GR" b="1" i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ολ</a:t>
            </a:r>
            <a:endParaRPr lang="el-GR" b="1" i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7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52773E-FD63-476C-AEEA-0A7F69AF2DD3}"/>
              </a:ext>
            </a:extLst>
          </p:cNvPr>
          <p:cNvSpPr txBox="1"/>
          <p:nvPr/>
        </p:nvSpPr>
        <p:spPr>
          <a:xfrm>
            <a:off x="-25400" y="-10492"/>
            <a:ext cx="751346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l-G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γ) Παράγοντες που ρυθμίζουν το ενεργό πορώδες</a:t>
            </a:r>
            <a:endParaRPr lang="el-G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Από την τελευταία σχέση προκύπτει ότι το ενεργό πορώδες εξαρτάται από τα εξής: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	Από το ολικό πορώδες (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b="1" i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ολ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του σχηματισμού με το οποίο θεωρητικά δεν μπορεί να εξισωθεί,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•	Από το πορώδες κατακράτησης (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που σε ορισμένες περιπτώσεις για πολύ λεπτόκοκκους σχηματισμούς αυτό ταυτίζεται με το m οπότε και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 0.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Γενικά για χονδρόκοκκους σχηματισμούς και συχνά στα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ρωγμώδη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πετρώματα το ολικό πορώδες m είναι σχεδόν ίσο με το ενεργό πορώδες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l-GR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Όσο μειώνεται η διάμετρος των κόκκων μειώνεται και το ενεργό πορώδες.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Από μια τιμή και κάτω το πορώδες κατακράτησης ταυτίζεται με το ολικό πορώδες.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DB612C7-5627-41EC-8915-592E5C7C0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063" y="-10492"/>
            <a:ext cx="4694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6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52773E-FD63-476C-AEEA-0A7F69AF2DD3}"/>
              </a:ext>
            </a:extLst>
          </p:cNvPr>
          <p:cNvSpPr txBox="1"/>
          <p:nvPr/>
        </p:nvSpPr>
        <p:spPr>
          <a:xfrm>
            <a:off x="-25400" y="-10492"/>
            <a:ext cx="12217400" cy="351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l-G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δ) Μέτρηση του ενεργού πορώδους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Υπάρχουν ειδικές συσκευές που μετρούν τον όγκο και το βάρος ενός δείγματος κορεσμένου σε νερό και το βάρος του ίδιου δείγματος αφού έχει αφαιρεθεί το ελεύθερο νερό.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Η μέτρηση μπορεί να γίνει με την 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προσθήκη νερού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l-GR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</a:t>
            </a:r>
            <a:r>
              <a:rPr lang="el-GR" b="1" i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μέχρι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κορεσμού σε </a:t>
            </a:r>
            <a:r>
              <a:rPr lang="el-GR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ογκομετρημένο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δείγμα εδάφους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l-G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Τέτοιου είδους μετρήσεις έχουν το μειονέκτημα ότι το δείγμα είναι μικρό σε σχέση με το σύνολο του πετρώματος.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Πολλά δείγματα σε πολλά σημεία μπορούν να δώσουν στατιστικά την καλύτερη τιμή του ενεργού πορώδους.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F0778D9F-B3F6-4733-A931-409D66BB9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144"/>
          <a:stretch/>
        </p:blipFill>
        <p:spPr>
          <a:xfrm>
            <a:off x="4943872" y="1556792"/>
            <a:ext cx="1576983" cy="11049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621B435-9A6C-48FB-9A30-715222F06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3510136"/>
            <a:ext cx="5291485" cy="3364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36CF05-CF85-4C30-98B1-9962E0782CD7}"/>
              </a:ext>
            </a:extLst>
          </p:cNvPr>
          <p:cNvSpPr txBox="1"/>
          <p:nvPr/>
        </p:nvSpPr>
        <p:spPr>
          <a:xfrm>
            <a:off x="-55919" y="3510136"/>
            <a:ext cx="6162540" cy="228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Για το λόγο αυτό οι αντλήσεις δίνουν τα πιο χρήσιμα συμπεράσματα.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Οι συνήθεις τιμές που παίρνει το ενεργό πορώδες στα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ρωγμώδη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πετρώματα είναι παραπλήσιες του ολικού πορώδους.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Για τους κοκκώδεις σχηματισμούς οι συνήθεις τιμές του ενεργού πορώδους είναι:</a:t>
            </a:r>
          </a:p>
        </p:txBody>
      </p:sp>
    </p:spTree>
    <p:extLst>
      <p:ext uri="{BB962C8B-B14F-4D97-AF65-F5344CB8AC3E}">
        <p14:creationId xmlns:p14="http://schemas.microsoft.com/office/powerpoint/2010/main" val="41584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23EBB6F-BC85-412D-88A5-9AF150D08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851434"/>
            <a:ext cx="5591944" cy="6006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98F715-F8F5-4FA8-A7CC-02D27A1DD3FB}"/>
              </a:ext>
            </a:extLst>
          </p:cNvPr>
          <p:cNvSpPr txBox="1"/>
          <p:nvPr/>
        </p:nvSpPr>
        <p:spPr>
          <a:xfrm>
            <a:off x="0" y="1196753"/>
            <a:ext cx="6600056" cy="4503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Υποζώνη εδαφικού νερού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soil water zone)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μικρού πάχους ανάλογα με τον τύπο του εδάφους και τη βλάστηση όπου η υγρασία μεταβάλλεται ανάλογα με τους κλιματικούς παράγοντες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Ενδιάμεση </a:t>
            </a:r>
            <a:r>
              <a:rPr kumimoji="0" lang="el-GR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υποζώνη</a:t>
            </a: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intermediate zone)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όπου το νερό συγκρατείται με υγροσκοπικές και μοριακές δυνάμεις και από την οποία το νερό πρέπει να περάσει κινούμε προς τη ζώνη κορεσμού. Αναφέρεται ως </a:t>
            </a: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ρηχή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ενδιάμεση ζώνη και το πάχος κυμαίνεται από 0 έως πάνω από 100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Τριχοειδής </a:t>
            </a:r>
            <a:r>
              <a:rPr kumimoji="0" lang="el-GR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υποζώνη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capillary zone)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με ύψος που μεταβάλλεται αντιστρόφως ανάλογα με το μέγεθος των διάκενων (20 –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πλάσια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στη λεπτόκοκκη άμμο από τους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χάλικες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). Εμφανίζεται με μικρό πάχος επάνω από την επιφάνεια του υπόγειου νερού των ελεύθερων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υδροφορέων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52773E-FD63-476C-AEEA-0A7F69AF2DD3}"/>
              </a:ext>
            </a:extLst>
          </p:cNvPr>
          <p:cNvSpPr txBox="1"/>
          <p:nvPr/>
        </p:nvSpPr>
        <p:spPr>
          <a:xfrm>
            <a:off x="-25400" y="-10492"/>
            <a:ext cx="12217400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el-G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Ζώνη αερισμού (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zone of aeration)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Η ζώνη αυτή αποτελείται από διάκενα που κατέχονται μερικώς από νερό και μερικά από αέρα (διφασική ροή)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Ταυτίζεται με την ακόρεστη ζώνη 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unsaturated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ή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vadose)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και υποδιαιρείται σε:</a:t>
            </a:r>
          </a:p>
        </p:txBody>
      </p:sp>
    </p:spTree>
    <p:extLst>
      <p:ext uri="{BB962C8B-B14F-4D97-AF65-F5344CB8AC3E}">
        <p14:creationId xmlns:p14="http://schemas.microsoft.com/office/powerpoint/2010/main" val="143390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52773E-FD63-476C-AEEA-0A7F69AF2DD3}"/>
              </a:ext>
            </a:extLst>
          </p:cNvPr>
          <p:cNvSpPr txBox="1"/>
          <p:nvPr/>
        </p:nvSpPr>
        <p:spPr>
          <a:xfrm>
            <a:off x="-25400" y="-10492"/>
            <a:ext cx="12217400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Ζώνη κορεσμού 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zone of saturation)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Όλα τα διάκενα της ζώνης αυτής είναι γεμάτα νερό κάτω από υδροστατική πίεση (μονοφασική ροή)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Αντιπροσωπεύει ουσιαστικά το υδροφόρο στρώμα και η επάνω επιφάνεια της ζώνης αυτής είναι ελεύθερη (φρεάτια) επιφάνεια.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28B6DAC-7052-46D8-8005-979C6BF4B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33" y="1124744"/>
            <a:ext cx="9169167" cy="5733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5806AF-DB19-43A9-8996-7F5F804CBA0D}"/>
              </a:ext>
            </a:extLst>
          </p:cNvPr>
          <p:cNvSpPr txBox="1"/>
          <p:nvPr/>
        </p:nvSpPr>
        <p:spPr>
          <a:xfrm>
            <a:off x="0" y="1556792"/>
            <a:ext cx="3022833" cy="2713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Η ζώνη αυτή μπορεί να μας τροφοδοτήσει με νερό και ως εκ τούτου έχει ιδιαίτερη σημασία στην υδρογεωλογία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CB38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Στη ζώνη αυτή υπάρχουν νερό όλων των τύπων και βαρυτικό</a:t>
            </a:r>
          </a:p>
        </p:txBody>
      </p:sp>
    </p:spTree>
    <p:extLst>
      <p:ext uri="{BB962C8B-B14F-4D97-AF65-F5344CB8AC3E}">
        <p14:creationId xmlns:p14="http://schemas.microsoft.com/office/powerpoint/2010/main" val="218910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2E7B6F8F-48A9-4F02-94B3-AE1FA22A3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7182171" cy="488405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4129B03-9B71-4861-9983-1C9F4F4F4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1" r="29954"/>
          <a:stretch/>
        </p:blipFill>
        <p:spPr>
          <a:xfrm>
            <a:off x="6909197" y="-1"/>
            <a:ext cx="528885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6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2CB75-62D3-4DB1-BD4B-833F7920E0B8}"/>
              </a:ext>
            </a:extLst>
          </p:cNvPr>
          <p:cNvSpPr txBox="1"/>
          <p:nvPr/>
        </p:nvSpPr>
        <p:spPr>
          <a:xfrm>
            <a:off x="-32703" y="12680"/>
            <a:ext cx="122065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l-GR" dirty="0">
                <a:latin typeface="Trebuchet MS" panose="020B0603020202020204" pitchFamily="34" charset="0"/>
              </a:rPr>
              <a:t>Οι αθροιστικές </a:t>
            </a:r>
            <a:r>
              <a:rPr lang="el-GR" dirty="0" err="1">
                <a:latin typeface="Trebuchet MS" panose="020B0603020202020204" pitchFamily="34" charset="0"/>
              </a:rPr>
              <a:t>κοκκομετρικές</a:t>
            </a:r>
            <a:r>
              <a:rPr lang="el-GR" dirty="0">
                <a:latin typeface="Trebuchet MS" panose="020B0603020202020204" pitchFamily="34" charset="0"/>
              </a:rPr>
              <a:t> καμπύλες δίνουν σημαντικότατες πληροφορίες για το πορώδες ενός σχηματισμού, γιατί δίνουν τη συμμετοχή των κόκκων διαφόρων διαμέτρων στη σύσταση του σχηματισμού.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l-GR" dirty="0">
              <a:latin typeface="Trebuchet MS" panose="020B0603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l-GR" dirty="0">
                <a:latin typeface="Trebuchet MS" panose="020B0603020202020204" pitchFamily="34" charset="0"/>
              </a:rPr>
              <a:t>Όταν ένας σχηματισμός αποτελείται από σφαιρικούς κόκκους της ίδιας διαμέτρου, τότε για την ίδια διάταξη δεν μεταβάλλεται το πορώδες όποια και να είναι η διάμετρος των κόκκων. Δηλ. ομοιόμορφοι σχηματισμοί έχουν πρακτικά το ίδιο ολικό πορώδες ανεξάρτητα από τη διάμετρο των κόκκων.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l-GR" dirty="0">
              <a:latin typeface="Trebuchet MS" panose="020B0603020202020204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8DB828DA-BCFE-4BEA-A4DE-1FC7D3049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685" y="1844825"/>
            <a:ext cx="6060315" cy="50131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225229-C3C6-4669-8BB8-120E07119BF7}"/>
              </a:ext>
            </a:extLst>
          </p:cNvPr>
          <p:cNvSpPr txBox="1"/>
          <p:nvPr/>
        </p:nvSpPr>
        <p:spPr>
          <a:xfrm>
            <a:off x="-86484" y="1844825"/>
            <a:ext cx="6146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Όταν υπάρχουν κόκκοι με μικρότερες διαμέτρους αυτοί καταλαμβάνουν τα κενά μεταξύ των μεγάλων κόκκων και μειώνουν την τιμή του ολικού πορώδους.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Μετρήσεις που έγιναν με τη χρησιμοποίηση κόκκων με δύο διαφορετικές διαμέτρους d</a:t>
            </a:r>
            <a:r>
              <a:rPr kumimoji="0" lang="el-G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και d</a:t>
            </a:r>
            <a:r>
              <a:rPr kumimoji="0" lang="el-G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έδωσαν τα αποτελέσματα του σχήματος (όπου d</a:t>
            </a:r>
            <a:r>
              <a:rPr kumimoji="0" lang="el-G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η μικρή διάμετρος και d</a:t>
            </a:r>
            <a:r>
              <a:rPr kumimoji="0" lang="el-G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η μεγαλύτερη διάμετρος) </a:t>
            </a:r>
          </a:p>
        </p:txBody>
      </p:sp>
    </p:spTree>
    <p:extLst>
      <p:ext uri="{BB962C8B-B14F-4D97-AF65-F5344CB8AC3E}">
        <p14:creationId xmlns:p14="http://schemas.microsoft.com/office/powerpoint/2010/main" val="42397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Όψη">
  <a:themeElements>
    <a:clrScheme name="Πρασινοκίτρινο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Όψη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Όψ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Θέμα του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1266</TotalTime>
  <Words>5047</Words>
  <Application>Microsoft Office PowerPoint</Application>
  <PresentationFormat>Ευρεία οθόνη</PresentationFormat>
  <Paragraphs>341</Paragraphs>
  <Slides>78</Slides>
  <Notes>51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78</vt:i4>
      </vt:variant>
    </vt:vector>
  </HeadingPairs>
  <TitlesOfParts>
    <vt:vector size="86" baseType="lpstr">
      <vt:lpstr>Arial</vt:lpstr>
      <vt:lpstr>Cambria Math</vt:lpstr>
      <vt:lpstr>Century Schoolbook</vt:lpstr>
      <vt:lpstr>TimesNewRomanPSMT</vt:lpstr>
      <vt:lpstr>Trebuchet MS</vt:lpstr>
      <vt:lpstr>Wingdings</vt:lpstr>
      <vt:lpstr>Wingdings 3</vt:lpstr>
      <vt:lpstr>Όψη</vt:lpstr>
      <vt:lpstr>ΥΠΟΓΕΙΟΙ ΥΔΡΟΦΟΡΕΙΣ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Οικονομική των Μεταφορών, 5η Έκδοση</dc:title>
  <dc:creator>euthimius papa</dc:creator>
  <cp:lastModifiedBy>xxx</cp:lastModifiedBy>
  <cp:revision>56</cp:revision>
  <dcterms:created xsi:type="dcterms:W3CDTF">2019-10-25T09:01:39Z</dcterms:created>
  <dcterms:modified xsi:type="dcterms:W3CDTF">2022-01-12T11:03:23Z</dcterms:modified>
</cp:coreProperties>
</file>