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7" r:id="rId2"/>
    <p:sldId id="543" r:id="rId3"/>
    <p:sldId id="544" r:id="rId4"/>
    <p:sldId id="545" r:id="rId5"/>
    <p:sldId id="546" r:id="rId6"/>
    <p:sldId id="547" r:id="rId7"/>
    <p:sldId id="548" r:id="rId8"/>
    <p:sldId id="549" r:id="rId9"/>
    <p:sldId id="550" r:id="rId10"/>
    <p:sldId id="551" r:id="rId11"/>
    <p:sldId id="552" r:id="rId12"/>
    <p:sldId id="553" r:id="rId13"/>
    <p:sldId id="557" r:id="rId14"/>
    <p:sldId id="554" r:id="rId15"/>
    <p:sldId id="555" r:id="rId16"/>
    <p:sldId id="558" r:id="rId17"/>
    <p:sldId id="559" r:id="rId18"/>
    <p:sldId id="560" r:id="rId19"/>
    <p:sldId id="561" r:id="rId20"/>
    <p:sldId id="562" r:id="rId21"/>
    <p:sldId id="563" r:id="rId22"/>
    <p:sldId id="567" r:id="rId23"/>
    <p:sldId id="564" r:id="rId24"/>
    <p:sldId id="565" r:id="rId25"/>
    <p:sldId id="566" r:id="rId26"/>
    <p:sldId id="597" r:id="rId27"/>
    <p:sldId id="595" r:id="rId28"/>
    <p:sldId id="568" r:id="rId29"/>
    <p:sldId id="570" r:id="rId30"/>
    <p:sldId id="596" r:id="rId31"/>
    <p:sldId id="569" r:id="rId32"/>
    <p:sldId id="571" r:id="rId33"/>
    <p:sldId id="598" r:id="rId34"/>
    <p:sldId id="572" r:id="rId35"/>
    <p:sldId id="573" r:id="rId36"/>
    <p:sldId id="574" r:id="rId37"/>
    <p:sldId id="575" r:id="rId38"/>
    <p:sldId id="576" r:id="rId39"/>
    <p:sldId id="631" r:id="rId40"/>
    <p:sldId id="577" r:id="rId41"/>
    <p:sldId id="578" r:id="rId42"/>
    <p:sldId id="556" r:id="rId43"/>
    <p:sldId id="579" r:id="rId44"/>
    <p:sldId id="580" r:id="rId45"/>
    <p:sldId id="587" r:id="rId46"/>
    <p:sldId id="588" r:id="rId47"/>
    <p:sldId id="584" r:id="rId48"/>
    <p:sldId id="586" r:id="rId49"/>
    <p:sldId id="585" r:id="rId50"/>
    <p:sldId id="589" r:id="rId51"/>
    <p:sldId id="590" r:id="rId52"/>
    <p:sldId id="591" r:id="rId53"/>
    <p:sldId id="592" r:id="rId54"/>
    <p:sldId id="582" r:id="rId55"/>
    <p:sldId id="593" r:id="rId56"/>
    <p:sldId id="594" r:id="rId57"/>
    <p:sldId id="600" r:id="rId58"/>
    <p:sldId id="601" r:id="rId59"/>
    <p:sldId id="602" r:id="rId60"/>
    <p:sldId id="603" r:id="rId61"/>
    <p:sldId id="604" r:id="rId62"/>
    <p:sldId id="605" r:id="rId63"/>
    <p:sldId id="606" r:id="rId64"/>
    <p:sldId id="607" r:id="rId65"/>
    <p:sldId id="608" r:id="rId66"/>
    <p:sldId id="609" r:id="rId67"/>
    <p:sldId id="610" r:id="rId68"/>
    <p:sldId id="630" r:id="rId69"/>
    <p:sldId id="611" r:id="rId70"/>
    <p:sldId id="612" r:id="rId71"/>
    <p:sldId id="613" r:id="rId72"/>
    <p:sldId id="583" r:id="rId73"/>
    <p:sldId id="614" r:id="rId74"/>
    <p:sldId id="615" r:id="rId75"/>
    <p:sldId id="581" r:id="rId76"/>
    <p:sldId id="616" r:id="rId77"/>
    <p:sldId id="599" r:id="rId78"/>
    <p:sldId id="617" r:id="rId79"/>
    <p:sldId id="618" r:id="rId80"/>
    <p:sldId id="619" r:id="rId81"/>
    <p:sldId id="620" r:id="rId82"/>
    <p:sldId id="632" r:id="rId83"/>
    <p:sldId id="633" r:id="rId84"/>
    <p:sldId id="634" r:id="rId85"/>
    <p:sldId id="621" r:id="rId86"/>
    <p:sldId id="622" r:id="rId87"/>
    <p:sldId id="623" r:id="rId88"/>
    <p:sldId id="628" r:id="rId89"/>
    <p:sldId id="629" r:id="rId90"/>
    <p:sldId id="624" r:id="rId91"/>
    <p:sldId id="625" r:id="rId92"/>
    <p:sldId id="626" r:id="rId93"/>
    <p:sldId id="627" r:id="rId94"/>
    <p:sldId id="635" r:id="rId95"/>
    <p:sldId id="636" r:id="rId96"/>
    <p:sldId id="637" r:id="rId97"/>
    <p:sldId id="639" r:id="rId98"/>
    <p:sldId id="638" r:id="rId9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BE95C-43E7-426C-9015-C8BD0B071A60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E1965-AE0A-4496-9105-E9E2BD49E8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024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E1965-AE0A-4496-9105-E9E2BD49E859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32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AB23AA-D71F-4AF1-80B3-F116AECA4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CC4F04E-AB53-422D-8E30-6037DB5D8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7876668-AFDE-4E78-BCE2-B25C92A6E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A45CD64-6138-49B5-AEB3-0128716D6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5E2DE28-42F4-4590-8288-D2B9ACD8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207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19AA45-6C1C-46D5-9674-FD124320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4A5E678-521D-48AD-89BE-3DE6CCEE5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9E2C34E-9F83-48DE-8AD4-555409A6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4DBA05-6109-490F-8C1E-3E0E5A11B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A78C080-6768-4FEF-ACA8-B6869A18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206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DF14F4D7-493C-41CE-AAFF-C7EDB8C8A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C5E38F8-8522-4CD6-A4DE-C4A1C10DC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80BF65C-48C0-4E38-B932-F5F5D2AF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5FE7FA4-4B8D-4A29-9E6C-726FDD5F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35E7DA9-CA2C-4F45-8B58-4FF1992A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575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EA25EC-3522-48C9-88E6-7B5E9BF3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0205448-FEDD-4A1E-ADAF-04621AF25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557BFD8-0CE1-4072-9A4D-49EFC634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BBAC622-2443-48A1-8E60-ABAEB226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E703624-F70A-4233-A914-99FFD762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722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09D124-B69E-4828-B86C-1B6FC4DE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80304B7-D8DB-4E66-8764-5114B07CE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EF2B5C1-81DB-4F27-8A8E-0D072FC7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822156E-36D6-455E-BDFC-32E4985D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EFBE835-9994-4652-B485-58EEF25A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278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05EBDD-7D73-48E3-A53D-5D491FFF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59935B9-868D-4CEC-962E-300D11E98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833E04D-C095-4433-B485-BCDB0C47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7A06DB9-DE77-4B09-9F2E-A48C6083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1DFA5BC-6F26-4BB3-B0F1-45570633E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5019314-E98A-43BB-AF8F-D8C6FEF4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72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E89296-E0A4-4320-8B3B-F6FC5A20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F5705F8-6AD1-4162-A778-A46E82CFB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F493FFF-C976-4260-A292-8655833E4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AD2E506-8206-4984-8135-2665B33C3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955F88F-E9F4-4F06-A6FD-411876D598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D250E8A-EEFA-433E-AC7F-09747C62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F95FF68-384A-4ED5-9FE7-5C4D153B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5EA6684-59C2-4F44-980C-D42C86B0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088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4D1A69-FE77-4DC8-BECC-B76F67D2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A039582-0951-4225-8AE1-461EDA0F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1B59899-18F1-4682-8471-61D05E29E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D3832C1-430F-454F-B8BD-3106FE77E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41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2D76765-9914-4692-84FD-E8F36335B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EB090C3-45D6-4A5C-8747-778FD05E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769E1E9-ECBE-4B84-AA85-3276D350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714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91D19A-3B68-45E8-A5AD-68092BCE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9E51B6-78AE-4136-984B-2DAD11450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657BCB9-409F-431B-BC7B-A52DBEB3D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EEE48E2-3D26-42D8-8957-10F0D8441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3030737-95D0-488D-9E24-B6F5545D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7BD552E-AF26-47F2-A56B-62E163867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063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95757E-4C55-4285-A24E-3E51BA88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B346136-97BD-4449-8B16-6C183ACB5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5B211AA-CCB1-4BB2-97A2-33BFBED6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FDC78EA-0BA7-4149-8036-2B2532AE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F1EDBE9-913F-4CBE-9B56-86F2A54D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5864B9F-8D59-4CA9-A46F-2B17D57F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073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3972184-4150-4A05-B269-CA565953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C44ECA9-E09F-4FBB-A893-91BACFC1F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E5584F6-4E57-44AE-A726-F4F38AA57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42312-8D42-4266-A078-63A96955C42B}" type="datetimeFigureOut">
              <a:rPr lang="el-GR" smtClean="0"/>
              <a:t>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A446404-BD76-4DE5-84E6-4B342F4A7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DB97383-F4BF-42B3-9AAE-8359BD8A6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2C0FF-4D46-452A-B864-50F37E4EE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604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1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FAD5F17-1C1F-49C9-AE86-F36F8540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44203" cy="436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2C0AE4-CD31-41F0-9438-78674DCA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203" y="0"/>
            <a:ext cx="8247797" cy="149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1E2C110-FE9A-4007-A2F7-CE03EB745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650" y="1495419"/>
            <a:ext cx="4059350" cy="3049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D98BB-77D8-40DA-8CD7-D073B4911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203" y="1485581"/>
            <a:ext cx="4188447" cy="230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A304C2B-97B0-43EB-861A-44DC5324F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89211"/>
            <a:ext cx="3944203" cy="336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evaporation1">
            <a:extLst>
              <a:ext uri="{FF2B5EF4-FFF2-40B4-BE49-F238E27FC236}">
                <a16:creationId xmlns:a16="http://schemas.microsoft.com/office/drawing/2014/main" id="{78ABEE8F-561B-44C8-893F-83CE6853E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"/>
          <a:stretch/>
        </p:blipFill>
        <p:spPr bwMode="auto">
          <a:xfrm>
            <a:off x="8132650" y="4322192"/>
            <a:ext cx="4059350" cy="255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8A9ECBDD-D6F6-44B7-B548-D3319F46B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203" y="3368789"/>
            <a:ext cx="4188447" cy="3489211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Μάθημα 5</a:t>
            </a:r>
            <a:br>
              <a:rPr lang="el-GR" dirty="0"/>
            </a:br>
            <a:br>
              <a:rPr lang="el-GR" dirty="0"/>
            </a:br>
            <a:r>
              <a:rPr lang="el-GR" sz="3200" dirty="0"/>
              <a:t>Ατμοσφαιρικά Κατακρημνίσματα, </a:t>
            </a:r>
            <a:r>
              <a:rPr lang="el-GR" sz="3200" dirty="0" err="1"/>
              <a:t>Βροχομετρικές</a:t>
            </a:r>
            <a:r>
              <a:rPr lang="el-GR" sz="3200" dirty="0"/>
              <a:t> Παρατηρήσεις &amp; Εξατμισοδιαπνοή</a:t>
            </a:r>
            <a:endParaRPr lang="el-GR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02D702C-C05D-4EBA-877F-21FF24258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8776" y="0"/>
            <a:ext cx="1683224" cy="15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6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286621-36C0-4A90-A8CF-0D1041877F34}"/>
              </a:ext>
            </a:extLst>
          </p:cNvPr>
          <p:cNvSpPr txBox="1"/>
          <p:nvPr/>
        </p:nvSpPr>
        <p:spPr>
          <a:xfrm>
            <a:off x="2276" y="0"/>
            <a:ext cx="50853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άφθονη αποθήκευση εδαφικής υγρασίας, θερμά καλοκαίρια, ψυχρούς χειμώνες και μικρές αλλαγές στα εποχιακά κατακρημνίσματα.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654132E-F6A5-4186-9D7D-9E6199BC0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606" y="1"/>
            <a:ext cx="710439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498D5C-0385-4EFD-8370-D6C4CBE53D08}"/>
              </a:ext>
            </a:extLst>
          </p:cNvPr>
          <p:cNvSpPr txBox="1"/>
          <p:nvPr/>
        </p:nvSpPr>
        <p:spPr>
          <a:xfrm>
            <a:off x="0" y="1659284"/>
            <a:ext cx="51326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ΕΤ εξαρτάται από: </a:t>
            </a:r>
            <a:endParaRPr lang="el-GR" sz="24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•Τη διαθέσιμη ποσότητα νερού προς εξάτμιση. </a:t>
            </a:r>
          </a:p>
          <a:p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•Τη διαθέσιμη ποσότητα ενέργειας (ακτινοβολία ή θερμότητα). </a:t>
            </a:r>
          </a:p>
          <a:p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•Το είδος της επιφάνειας (υδάτινη επιφάνεια, γυμνό έδαφος, βλάστηση </a:t>
            </a:r>
            <a:r>
              <a:rPr lang="el-G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κτλ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•Την κατανομή της υγρασίας και της ταχύτητας του ανέμου. </a:t>
            </a:r>
          </a:p>
        </p:txBody>
      </p:sp>
    </p:spTree>
    <p:extLst>
      <p:ext uri="{BB962C8B-B14F-4D97-AF65-F5344CB8AC3E}">
        <p14:creationId xmlns:p14="http://schemas.microsoft.com/office/powerpoint/2010/main" val="3066661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59AB47A-68A4-4A27-8147-69DAD7F0C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1" r="5297"/>
          <a:stretch/>
        </p:blipFill>
        <p:spPr>
          <a:xfrm>
            <a:off x="0" y="-1"/>
            <a:ext cx="12193356" cy="58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98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69D61CE-E0AA-4976-812D-6092D8F6E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4" t="4963" b="46429"/>
          <a:stretch/>
        </p:blipFill>
        <p:spPr>
          <a:xfrm>
            <a:off x="0" y="0"/>
            <a:ext cx="12199544" cy="2893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A42B98-D9A3-426F-A921-2A5D96E5CD0C}"/>
              </a:ext>
            </a:extLst>
          </p:cNvPr>
          <p:cNvSpPr txBox="1"/>
          <p:nvPr/>
        </p:nvSpPr>
        <p:spPr>
          <a:xfrm>
            <a:off x="0" y="2949013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εξάτμιση γίνεται φυσικά από επιφάνεια του νερού και είναι η μεταβολή της κατάστασης του νερού από υγρή σε αέρια φάση με την προσθήκη ενέργειας (θερμότητας).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ενέργεια αυξάνει την κινητικότητα των μορίων του νερού και έτσι αυτά κινούνται προς την ατμόσφαιρα, χωρίς να επανέρχονται πλέον παρά σαν κατακρημνίσματα. 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 φύση η εξάτμιση γίνεται από: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F3675-3BA7-4C3E-8DD7-A3804E89B4AD}"/>
              </a:ext>
            </a:extLst>
          </p:cNvPr>
          <p:cNvSpPr txBox="1"/>
          <p:nvPr/>
        </p:nvSpPr>
        <p:spPr>
          <a:xfrm>
            <a:off x="0" y="488800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την επιφάνεια του εδάφους και των πετρωμάτων,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την επιφάνεια των κορμών, των κλαδιών και των φύλλων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την ελεύθερη επιφάνεια του νερού του υδρογραφικού συστήματος.</a:t>
            </a:r>
          </a:p>
        </p:txBody>
      </p:sp>
    </p:spTree>
    <p:extLst>
      <p:ext uri="{BB962C8B-B14F-4D97-AF65-F5344CB8AC3E}">
        <p14:creationId xmlns:p14="http://schemas.microsoft.com/office/powerpoint/2010/main" val="2758348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AAC6EC-E4E3-47F2-A4AB-CBCE5C7F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Εξάτμιση –ΙΙΙ-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0D1487-BADE-4DFB-8985-58D616AC5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7"/>
            <a:ext cx="12192000" cy="5495927"/>
          </a:xfrm>
        </p:spPr>
        <p:txBody>
          <a:bodyPr>
            <a:normAutofit/>
          </a:bodyPr>
          <a:lstStyle/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Εξάτμιση γίνεται επίσης από τα επιπόλαια στρώματα του εδάφους ή του υπεδάφους, δηλαδή εξατμίζεται το νερό που βρίσκεται με τη μορφή υγρασίας στο έδαφος και υπέδαφος με αποτέλεσμα την ξήρανσή του. 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συνεχής εξάτμιση επιφέρει βαθμιαία μείωση της υγρασίας και στη συνέχεια αποξήρανση. Η ποσότητα που θα εξατμιστεί ρυθμίζεται και από τα χαρακτηριστικά του εδάφους όπως η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κοκκομετρία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το πορώδες, κλπ.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εξάτμιση πραγματοποιείται στο μέγιστο βαθμό όταν υπάρχει πλήρης προσφορά νερού προς εξάτμιση και παύει όταν μηδενίζεται η προσφορά του νερού.</a:t>
            </a:r>
          </a:p>
        </p:txBody>
      </p:sp>
    </p:spTree>
    <p:extLst>
      <p:ext uri="{BB962C8B-B14F-4D97-AF65-F5344CB8AC3E}">
        <p14:creationId xmlns:p14="http://schemas.microsoft.com/office/powerpoint/2010/main" val="866488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594123-0832-46C5-8014-98BAF394B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3411940" cy="6861780"/>
          </a:xfrm>
        </p:spPr>
        <p:txBody>
          <a:bodyPr>
            <a:normAutofit/>
          </a:bodyPr>
          <a:lstStyle/>
          <a:p>
            <a:pPr algn="ctr"/>
            <a:r>
              <a:rPr lang="el-GR" altLang="el-GR" sz="4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Φυσικό </a:t>
            </a:r>
            <a:r>
              <a:rPr lang="el-GR" altLang="el-GR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πλαίσιο – Το </a:t>
            </a:r>
            <a:r>
              <a:rPr lang="el-GR" altLang="el-GR" sz="4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Ενεργειακό ισοζύγιο της γης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8F4B3D9-3031-452C-9B17-FAC3B9589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478" y="18255"/>
            <a:ext cx="9007522" cy="6861781"/>
          </a:xfrm>
          <a:prstGeom prst="rect">
            <a:avLst/>
          </a:prstGeom>
        </p:spPr>
      </p:pic>
      <p:sp>
        <p:nvSpPr>
          <p:cNvPr id="5" name="Rectangle 295">
            <a:extLst>
              <a:ext uri="{FF2B5EF4-FFF2-40B4-BE49-F238E27FC236}">
                <a16:creationId xmlns:a16="http://schemas.microsoft.com/office/drawing/2014/main" id="{2ED10DD2-E3D2-404F-BE9A-BD892CD5A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0962" y="1167797"/>
            <a:ext cx="1951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l-GR" altLang="el-GR" sz="1400" dirty="0">
                <a:latin typeface="Times New Roman" panose="02020603050405020304" pitchFamily="18" charset="0"/>
              </a:rPr>
              <a:t>Πηγή: Κουτσογιάννης</a:t>
            </a:r>
            <a:br>
              <a:rPr lang="el-GR" altLang="el-GR" sz="1400" dirty="0">
                <a:latin typeface="Times New Roman" panose="02020603050405020304" pitchFamily="18" charset="0"/>
              </a:rPr>
            </a:br>
            <a:r>
              <a:rPr lang="el-GR" altLang="el-GR" sz="1400" dirty="0">
                <a:latin typeface="Times New Roman" panose="02020603050405020304" pitchFamily="18" charset="0"/>
              </a:rPr>
              <a:t>και Ξανθόπουλος (1999)</a:t>
            </a:r>
          </a:p>
        </p:txBody>
      </p:sp>
    </p:spTree>
    <p:extLst>
      <p:ext uri="{BB962C8B-B14F-4D97-AF65-F5344CB8AC3E}">
        <p14:creationId xmlns:p14="http://schemas.microsoft.com/office/powerpoint/2010/main" val="3498673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2">
            <a:extLst>
              <a:ext uri="{FF2B5EF4-FFF2-40B4-BE49-F238E27FC236}">
                <a16:creationId xmlns:a16="http://schemas.microsoft.com/office/drawing/2014/main" id="{12D337BF-7BF9-48E4-AAAF-89FA4F9DA39A}"/>
              </a:ext>
            </a:extLst>
          </p:cNvPr>
          <p:cNvSpPr>
            <a:spLocks/>
          </p:cNvSpPr>
          <p:nvPr/>
        </p:nvSpPr>
        <p:spPr bwMode="auto">
          <a:xfrm>
            <a:off x="6632575" y="3062023"/>
            <a:ext cx="909637" cy="1081088"/>
          </a:xfrm>
          <a:custGeom>
            <a:avLst/>
            <a:gdLst>
              <a:gd name="T0" fmla="*/ 2147483646 w 345"/>
              <a:gd name="T1" fmla="*/ 2147483646 h 519"/>
              <a:gd name="T2" fmla="*/ 2147483646 w 345"/>
              <a:gd name="T3" fmla="*/ 2147483646 h 519"/>
              <a:gd name="T4" fmla="*/ 2147483646 w 345"/>
              <a:gd name="T5" fmla="*/ 2147483646 h 519"/>
              <a:gd name="T6" fmla="*/ 2147483646 w 345"/>
              <a:gd name="T7" fmla="*/ 2147483646 h 519"/>
              <a:gd name="T8" fmla="*/ 2147483646 w 345"/>
              <a:gd name="T9" fmla="*/ 2147483646 h 519"/>
              <a:gd name="T10" fmla="*/ 2147483646 w 345"/>
              <a:gd name="T11" fmla="*/ 2147483646 h 519"/>
              <a:gd name="T12" fmla="*/ 2147483646 w 345"/>
              <a:gd name="T13" fmla="*/ 2147483646 h 519"/>
              <a:gd name="T14" fmla="*/ 2147483646 w 345"/>
              <a:gd name="T15" fmla="*/ 2147483646 h 519"/>
              <a:gd name="T16" fmla="*/ 2147483646 w 345"/>
              <a:gd name="T17" fmla="*/ 2147483646 h 519"/>
              <a:gd name="T18" fmla="*/ 2147483646 w 345"/>
              <a:gd name="T19" fmla="*/ 2147483646 h 5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45"/>
              <a:gd name="T31" fmla="*/ 0 h 519"/>
              <a:gd name="T32" fmla="*/ 345 w 345"/>
              <a:gd name="T33" fmla="*/ 519 h 5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45" h="519">
                <a:moveTo>
                  <a:pt x="170" y="9"/>
                </a:moveTo>
                <a:cubicBezTo>
                  <a:pt x="149" y="18"/>
                  <a:pt x="96" y="92"/>
                  <a:pt x="68" y="147"/>
                </a:cubicBezTo>
                <a:cubicBezTo>
                  <a:pt x="40" y="202"/>
                  <a:pt x="4" y="283"/>
                  <a:pt x="2" y="339"/>
                </a:cubicBezTo>
                <a:cubicBezTo>
                  <a:pt x="0" y="395"/>
                  <a:pt x="24" y="454"/>
                  <a:pt x="56" y="483"/>
                </a:cubicBezTo>
                <a:cubicBezTo>
                  <a:pt x="88" y="512"/>
                  <a:pt x="151" y="519"/>
                  <a:pt x="194" y="513"/>
                </a:cubicBezTo>
                <a:cubicBezTo>
                  <a:pt x="237" y="507"/>
                  <a:pt x="291" y="484"/>
                  <a:pt x="314" y="447"/>
                </a:cubicBezTo>
                <a:cubicBezTo>
                  <a:pt x="337" y="410"/>
                  <a:pt x="345" y="339"/>
                  <a:pt x="332" y="291"/>
                </a:cubicBezTo>
                <a:cubicBezTo>
                  <a:pt x="319" y="243"/>
                  <a:pt x="259" y="192"/>
                  <a:pt x="236" y="159"/>
                </a:cubicBezTo>
                <a:cubicBezTo>
                  <a:pt x="213" y="126"/>
                  <a:pt x="204" y="118"/>
                  <a:pt x="194" y="93"/>
                </a:cubicBezTo>
                <a:cubicBezTo>
                  <a:pt x="184" y="68"/>
                  <a:pt x="191" y="0"/>
                  <a:pt x="170" y="9"/>
                </a:cubicBezTo>
                <a:close/>
              </a:path>
            </a:pathLst>
          </a:custGeom>
          <a:solidFill>
            <a:srgbClr val="3366FF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93214DC-DC44-4873-9EC5-96B84A3A7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7" y="211445"/>
            <a:ext cx="7705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Φυσικό πλαίσιο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C72ECD4-0C48-48E2-B47D-6CB4C954C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192198"/>
            <a:ext cx="1006475" cy="971550"/>
          </a:xfrm>
          <a:prstGeom prst="rect">
            <a:avLst/>
          </a:prstGeom>
          <a:solidFill>
            <a:srgbClr val="3366FF">
              <a:alpha val="2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57FB5F0-97B3-4B16-A67F-40E538891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037" y="3236648"/>
            <a:ext cx="1266825" cy="876300"/>
          </a:xfrm>
          <a:prstGeom prst="cloudCallout">
            <a:avLst>
              <a:gd name="adj1" fmla="val -49125"/>
              <a:gd name="adj2" fmla="val -22463"/>
            </a:avLst>
          </a:prstGeom>
          <a:solidFill>
            <a:srgbClr val="3366FF">
              <a:alpha val="2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80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4D09651E-7FD2-4D79-852D-49DDE0BFDB8F}"/>
              </a:ext>
            </a:extLst>
          </p:cNvPr>
          <p:cNvSpPr>
            <a:spLocks/>
          </p:cNvSpPr>
          <p:nvPr/>
        </p:nvSpPr>
        <p:spPr bwMode="auto">
          <a:xfrm>
            <a:off x="4183062" y="3098536"/>
            <a:ext cx="909638" cy="1081087"/>
          </a:xfrm>
          <a:custGeom>
            <a:avLst/>
            <a:gdLst>
              <a:gd name="T0" fmla="*/ 2147483646 w 345"/>
              <a:gd name="T1" fmla="*/ 2147483646 h 519"/>
              <a:gd name="T2" fmla="*/ 2147483646 w 345"/>
              <a:gd name="T3" fmla="*/ 2147483646 h 519"/>
              <a:gd name="T4" fmla="*/ 2147483646 w 345"/>
              <a:gd name="T5" fmla="*/ 2147483646 h 519"/>
              <a:gd name="T6" fmla="*/ 2147483646 w 345"/>
              <a:gd name="T7" fmla="*/ 2147483646 h 519"/>
              <a:gd name="T8" fmla="*/ 2147483646 w 345"/>
              <a:gd name="T9" fmla="*/ 2147483646 h 519"/>
              <a:gd name="T10" fmla="*/ 2147483646 w 345"/>
              <a:gd name="T11" fmla="*/ 2147483646 h 519"/>
              <a:gd name="T12" fmla="*/ 2147483646 w 345"/>
              <a:gd name="T13" fmla="*/ 2147483646 h 519"/>
              <a:gd name="T14" fmla="*/ 2147483646 w 345"/>
              <a:gd name="T15" fmla="*/ 2147483646 h 519"/>
              <a:gd name="T16" fmla="*/ 2147483646 w 345"/>
              <a:gd name="T17" fmla="*/ 2147483646 h 519"/>
              <a:gd name="T18" fmla="*/ 2147483646 w 345"/>
              <a:gd name="T19" fmla="*/ 2147483646 h 5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45"/>
              <a:gd name="T31" fmla="*/ 0 h 519"/>
              <a:gd name="T32" fmla="*/ 345 w 345"/>
              <a:gd name="T33" fmla="*/ 519 h 5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45" h="519">
                <a:moveTo>
                  <a:pt x="170" y="9"/>
                </a:moveTo>
                <a:cubicBezTo>
                  <a:pt x="149" y="18"/>
                  <a:pt x="96" y="92"/>
                  <a:pt x="68" y="147"/>
                </a:cubicBezTo>
                <a:cubicBezTo>
                  <a:pt x="40" y="202"/>
                  <a:pt x="4" y="283"/>
                  <a:pt x="2" y="339"/>
                </a:cubicBezTo>
                <a:cubicBezTo>
                  <a:pt x="0" y="395"/>
                  <a:pt x="24" y="454"/>
                  <a:pt x="56" y="483"/>
                </a:cubicBezTo>
                <a:cubicBezTo>
                  <a:pt x="88" y="512"/>
                  <a:pt x="151" y="519"/>
                  <a:pt x="194" y="513"/>
                </a:cubicBezTo>
                <a:cubicBezTo>
                  <a:pt x="237" y="507"/>
                  <a:pt x="291" y="484"/>
                  <a:pt x="314" y="447"/>
                </a:cubicBezTo>
                <a:cubicBezTo>
                  <a:pt x="337" y="410"/>
                  <a:pt x="345" y="339"/>
                  <a:pt x="332" y="291"/>
                </a:cubicBezTo>
                <a:cubicBezTo>
                  <a:pt x="319" y="243"/>
                  <a:pt x="259" y="192"/>
                  <a:pt x="236" y="159"/>
                </a:cubicBezTo>
                <a:cubicBezTo>
                  <a:pt x="213" y="126"/>
                  <a:pt x="204" y="118"/>
                  <a:pt x="194" y="93"/>
                </a:cubicBezTo>
                <a:cubicBezTo>
                  <a:pt x="184" y="68"/>
                  <a:pt x="191" y="0"/>
                  <a:pt x="170" y="9"/>
                </a:cubicBezTo>
                <a:close/>
              </a:path>
            </a:pathLst>
          </a:custGeom>
          <a:solidFill>
            <a:srgbClr val="3366FF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3E550962-3B05-4944-9EBE-4C1A4E445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3242998"/>
            <a:ext cx="766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Πάγος1 </a:t>
            </a:r>
            <a:r>
              <a:rPr lang="en-US" altLang="el-GR" sz="1600" b="1">
                <a:latin typeface="Times New Roman" panose="02020603050405020304" pitchFamily="18" charset="0"/>
              </a:rPr>
              <a:t>gr</a:t>
            </a:r>
            <a:endParaRPr lang="el-GR" altLang="el-GR" sz="1600" b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 </a:t>
            </a:r>
            <a:r>
              <a:rPr lang="en-US" altLang="el-GR" sz="1600" b="1">
                <a:latin typeface="Times New Roman" panose="02020603050405020304" pitchFamily="18" charset="0"/>
              </a:rPr>
              <a:t>0 </a:t>
            </a:r>
            <a:r>
              <a:rPr lang="en-US" altLang="el-GR" sz="1600" b="1" baseline="30000">
                <a:latin typeface="Times New Roman" panose="02020603050405020304" pitchFamily="18" charset="0"/>
              </a:rPr>
              <a:t>o</a:t>
            </a:r>
            <a:r>
              <a:rPr lang="en-US" altLang="el-GR" sz="1600" b="1">
                <a:latin typeface="Times New Roman" panose="02020603050405020304" pitchFamily="18" charset="0"/>
              </a:rPr>
              <a:t>C</a:t>
            </a:r>
            <a:endParaRPr lang="el-GR" altLang="el-GR" sz="1600" b="1">
              <a:latin typeface="Times New Roman" panose="02020603050405020304" pitchFamily="18" charset="0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EB564C1E-1488-4B0C-9952-63CC7CC2B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2" y="3319198"/>
            <a:ext cx="10382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Νερό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1 </a:t>
            </a:r>
            <a:r>
              <a:rPr lang="en-US" altLang="el-GR" sz="1600" b="1">
                <a:latin typeface="Times New Roman" panose="02020603050405020304" pitchFamily="18" charset="0"/>
              </a:rPr>
              <a:t>gr</a:t>
            </a:r>
            <a:r>
              <a:rPr lang="el-GR" altLang="el-GR" sz="1600" b="1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1600" b="1">
                <a:latin typeface="Times New Roman" panose="02020603050405020304" pitchFamily="18" charset="0"/>
              </a:rPr>
              <a:t>0 </a:t>
            </a:r>
            <a:r>
              <a:rPr lang="en-US" altLang="el-GR" sz="1600" b="1" baseline="30000">
                <a:latin typeface="Times New Roman" panose="02020603050405020304" pitchFamily="18" charset="0"/>
              </a:rPr>
              <a:t>o</a:t>
            </a:r>
            <a:r>
              <a:rPr lang="en-US" altLang="el-GR" sz="1600" b="1">
                <a:latin typeface="Times New Roman" panose="02020603050405020304" pitchFamily="18" charset="0"/>
              </a:rPr>
              <a:t>C</a:t>
            </a:r>
            <a:endParaRPr lang="el-GR" altLang="el-GR" sz="1600" b="1">
              <a:latin typeface="Times New Roman" panose="02020603050405020304" pitchFamily="18" charset="0"/>
            </a:endParaRP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8BF19330-28F3-4D02-B74B-2E4B5E0BE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25" y="3300148"/>
            <a:ext cx="841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Νερό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1 </a:t>
            </a:r>
            <a:r>
              <a:rPr lang="en-US" altLang="el-GR" sz="1600" b="1">
                <a:latin typeface="Times New Roman" panose="02020603050405020304" pitchFamily="18" charset="0"/>
              </a:rPr>
              <a:t>gr</a:t>
            </a:r>
            <a:endParaRPr lang="el-GR" altLang="el-GR" sz="1600" b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100</a:t>
            </a:r>
            <a:r>
              <a:rPr lang="en-US" altLang="el-GR" sz="1600" b="1">
                <a:latin typeface="Times New Roman" panose="02020603050405020304" pitchFamily="18" charset="0"/>
              </a:rPr>
              <a:t> </a:t>
            </a:r>
            <a:r>
              <a:rPr lang="en-US" altLang="el-GR" sz="1600" b="1" baseline="30000">
                <a:latin typeface="Times New Roman" panose="02020603050405020304" pitchFamily="18" charset="0"/>
              </a:rPr>
              <a:t>o</a:t>
            </a:r>
            <a:r>
              <a:rPr lang="en-US" altLang="el-GR" sz="1600" b="1">
                <a:latin typeface="Times New Roman" panose="02020603050405020304" pitchFamily="18" charset="0"/>
              </a:rPr>
              <a:t>C</a:t>
            </a:r>
            <a:endParaRPr lang="el-GR" altLang="el-GR" sz="1600" b="1">
              <a:latin typeface="Times New Roman" panose="02020603050405020304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9E9E6C19-1707-411B-BB29-069EE0F43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7" y="3271573"/>
            <a:ext cx="11080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Υδρατμοί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 1 </a:t>
            </a:r>
            <a:r>
              <a:rPr lang="en-US" altLang="el-GR" sz="1600" b="1">
                <a:latin typeface="Times New Roman" panose="02020603050405020304" pitchFamily="18" charset="0"/>
              </a:rPr>
              <a:t>gr</a:t>
            </a:r>
            <a:endParaRPr lang="el-GR" altLang="el-GR" sz="1600" b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Times New Roman" panose="02020603050405020304" pitchFamily="18" charset="0"/>
              </a:rPr>
              <a:t> 100</a:t>
            </a:r>
            <a:r>
              <a:rPr lang="en-US" altLang="el-GR" sz="1600" b="1">
                <a:latin typeface="Times New Roman" panose="02020603050405020304" pitchFamily="18" charset="0"/>
              </a:rPr>
              <a:t> </a:t>
            </a:r>
            <a:r>
              <a:rPr lang="en-US" altLang="el-GR" sz="1600" b="1" baseline="30000">
                <a:latin typeface="Times New Roman" panose="02020603050405020304" pitchFamily="18" charset="0"/>
              </a:rPr>
              <a:t>o</a:t>
            </a:r>
            <a:r>
              <a:rPr lang="en-US" altLang="el-GR" sz="1600" b="1">
                <a:latin typeface="Times New Roman" panose="02020603050405020304" pitchFamily="18" charset="0"/>
              </a:rPr>
              <a:t>C</a:t>
            </a:r>
            <a:endParaRPr lang="el-GR" altLang="el-GR" sz="1600" b="1">
              <a:latin typeface="Times New Roman" panose="02020603050405020304" pitchFamily="18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1B332FF7-4544-411B-AA80-06A960AE6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076186"/>
            <a:ext cx="14255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Απορρόφηση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100 θερμίδων (</a:t>
            </a:r>
            <a:r>
              <a:rPr lang="en-US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calories)</a:t>
            </a:r>
            <a:endParaRPr lang="el-GR" altLang="el-GR" sz="1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C056EBF6-928D-4426-A272-AC6A73B6F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4497123"/>
            <a:ext cx="1701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Απελευθέρωση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100 θερμίδων (</a:t>
            </a:r>
            <a:r>
              <a:rPr lang="en-US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calories)</a:t>
            </a:r>
            <a:endParaRPr lang="el-GR" altLang="el-GR" sz="16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B80789FF-8B23-469A-B496-83311E5E5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175" y="4489186"/>
            <a:ext cx="21145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Απελευθέρωση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540 θερμίδων (</a:t>
            </a:r>
            <a:r>
              <a:rPr lang="en-US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calories)</a:t>
            </a:r>
            <a:endParaRPr lang="el-GR" altLang="el-GR" sz="16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Λανθάνουσα θερμότητα συμπύκνωσης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3B739E71-A34D-4B8E-9D58-E3BF47DC1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0" y="1480873"/>
            <a:ext cx="2085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Απορρόφηση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540 θερμίδων (</a:t>
            </a:r>
            <a:r>
              <a:rPr lang="en-US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calories)</a:t>
            </a:r>
            <a:endParaRPr lang="el-GR" altLang="el-GR" sz="16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Λανθάνουσα θερμότητα εξάτμισης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B1FAD4FA-885E-4FB9-AE03-7DDA48274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1530086"/>
            <a:ext cx="1879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Απορρόφηση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80 θερμίδων (</a:t>
            </a:r>
            <a:r>
              <a:rPr lang="en-US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calories)</a:t>
            </a:r>
            <a:endParaRPr lang="el-GR" altLang="el-GR" sz="16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rgbClr val="FF0000"/>
                </a:solidFill>
                <a:latin typeface="Times New Roman" panose="02020603050405020304" pitchFamily="18" charset="0"/>
              </a:rPr>
              <a:t>Λανθάνουσα θερμότητα τήξης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5016DBF9-C4A4-443F-B199-5EF98F09E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837" y="4500298"/>
            <a:ext cx="2006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Απελευθέρωση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80 θερμίδων (</a:t>
            </a:r>
            <a:r>
              <a:rPr lang="en-US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calories)</a:t>
            </a:r>
            <a:endParaRPr lang="el-GR" altLang="el-GR" sz="16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chemeClr val="accent2"/>
                </a:solidFill>
                <a:latin typeface="Times New Roman" panose="02020603050405020304" pitchFamily="18" charset="0"/>
              </a:rPr>
              <a:t>Λανθάνουσα θερμότητα πήξης</a:t>
            </a:r>
          </a:p>
        </p:txBody>
      </p:sp>
      <p:sp>
        <p:nvSpPr>
          <p:cNvPr id="19" name="AutoShape 26">
            <a:extLst>
              <a:ext uri="{FF2B5EF4-FFF2-40B4-BE49-F238E27FC236}">
                <a16:creationId xmlns:a16="http://schemas.microsoft.com/office/drawing/2014/main" id="{F3D3735A-D40D-4EA7-8F6B-46192C3B8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162" y="2931848"/>
            <a:ext cx="1543050" cy="190500"/>
          </a:xfrm>
          <a:prstGeom prst="rightArrow">
            <a:avLst>
              <a:gd name="adj1" fmla="val 50000"/>
              <a:gd name="adj2" fmla="val 202500"/>
            </a:avLst>
          </a:prstGeom>
          <a:solidFill>
            <a:srgbClr val="FF00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/>
          </a:p>
        </p:txBody>
      </p:sp>
      <p:sp>
        <p:nvSpPr>
          <p:cNvPr id="20" name="AutoShape 27">
            <a:extLst>
              <a:ext uri="{FF2B5EF4-FFF2-40B4-BE49-F238E27FC236}">
                <a16:creationId xmlns:a16="http://schemas.microsoft.com/office/drawing/2014/main" id="{B3EF83D5-866C-4C13-982D-BD38BA3C1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2914386"/>
            <a:ext cx="1543050" cy="190500"/>
          </a:xfrm>
          <a:prstGeom prst="rightArrow">
            <a:avLst>
              <a:gd name="adj1" fmla="val 50000"/>
              <a:gd name="adj2" fmla="val 202500"/>
            </a:avLst>
          </a:prstGeom>
          <a:solidFill>
            <a:srgbClr val="FF00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/>
          </a:p>
        </p:txBody>
      </p:sp>
      <p:sp>
        <p:nvSpPr>
          <p:cNvPr id="21" name="AutoShape 28">
            <a:extLst>
              <a:ext uri="{FF2B5EF4-FFF2-40B4-BE49-F238E27FC236}">
                <a16:creationId xmlns:a16="http://schemas.microsoft.com/office/drawing/2014/main" id="{6CB5AF48-DA69-4ACB-9870-8AA8F09A9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2866761"/>
            <a:ext cx="1543050" cy="190500"/>
          </a:xfrm>
          <a:prstGeom prst="rightArrow">
            <a:avLst>
              <a:gd name="adj1" fmla="val 50000"/>
              <a:gd name="adj2" fmla="val 202500"/>
            </a:avLst>
          </a:prstGeom>
          <a:solidFill>
            <a:srgbClr val="FF00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/>
          </a:p>
        </p:txBody>
      </p:sp>
      <p:sp>
        <p:nvSpPr>
          <p:cNvPr id="22" name="AutoShape 29">
            <a:extLst>
              <a:ext uri="{FF2B5EF4-FFF2-40B4-BE49-F238E27FC236}">
                <a16:creationId xmlns:a16="http://schemas.microsoft.com/office/drawing/2014/main" id="{93133DD2-9E80-4C67-92CD-63214861DE8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51112" y="4211373"/>
            <a:ext cx="1543050" cy="190500"/>
          </a:xfrm>
          <a:prstGeom prst="rightArrow">
            <a:avLst>
              <a:gd name="adj1" fmla="val 50000"/>
              <a:gd name="adj2" fmla="val 2025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/>
          </a:p>
        </p:txBody>
      </p:sp>
      <p:sp>
        <p:nvSpPr>
          <p:cNvPr id="23" name="AutoShape 30">
            <a:extLst>
              <a:ext uri="{FF2B5EF4-FFF2-40B4-BE49-F238E27FC236}">
                <a16:creationId xmlns:a16="http://schemas.microsoft.com/office/drawing/2014/main" id="{CEC77CE0-96B2-47CF-AF24-680D2C59397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981575" y="4184386"/>
            <a:ext cx="1543050" cy="190500"/>
          </a:xfrm>
          <a:prstGeom prst="rightArrow">
            <a:avLst>
              <a:gd name="adj1" fmla="val 50000"/>
              <a:gd name="adj2" fmla="val 2025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/>
          </a:p>
        </p:txBody>
      </p:sp>
      <p:sp>
        <p:nvSpPr>
          <p:cNvPr id="24" name="AutoShape 31">
            <a:extLst>
              <a:ext uri="{FF2B5EF4-FFF2-40B4-BE49-F238E27FC236}">
                <a16:creationId xmlns:a16="http://schemas.microsoft.com/office/drawing/2014/main" id="{13AEEE0C-668A-44C4-9A03-229CC023D36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326312" y="4185973"/>
            <a:ext cx="1543050" cy="190500"/>
          </a:xfrm>
          <a:prstGeom prst="rightArrow">
            <a:avLst>
              <a:gd name="adj1" fmla="val 50000"/>
              <a:gd name="adj2" fmla="val 2025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/>
          </a:p>
        </p:txBody>
      </p:sp>
      <p:sp>
        <p:nvSpPr>
          <p:cNvPr id="25" name="Text Box 33">
            <a:extLst>
              <a:ext uri="{FF2B5EF4-FFF2-40B4-BE49-F238E27FC236}">
                <a16:creationId xmlns:a16="http://schemas.microsoft.com/office/drawing/2014/main" id="{5AE9FB66-C0EB-4BE5-9D59-981F1CB34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837" y="1124684"/>
            <a:ext cx="7705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latin typeface="Times New Roman" panose="02020603050405020304" pitchFamily="18" charset="0"/>
              </a:rPr>
              <a:t>ΕΝΕΡΓΕΙΑ ΓΙΑ ΜΕΤΑΒΟΛΗ ΦΑΣΗΣ ΣΤΟ ΝΕΡΟ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3DAEB6-F269-4680-9BAC-DEDCDF649098}"/>
              </a:ext>
            </a:extLst>
          </p:cNvPr>
          <p:cNvSpPr txBox="1"/>
          <p:nvPr/>
        </p:nvSpPr>
        <p:spPr>
          <a:xfrm>
            <a:off x="9596" y="6010607"/>
            <a:ext cx="12182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Εξάχνωση 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Sublimation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Μετατροπή της στερεάς φάσης του νερού σε υδρατμούς (από επιφάνεια πάγου ή χιονιού). </a:t>
            </a:r>
          </a:p>
        </p:txBody>
      </p:sp>
    </p:spTree>
    <p:extLst>
      <p:ext uri="{BB962C8B-B14F-4D97-AF65-F5344CB8AC3E}">
        <p14:creationId xmlns:p14="http://schemas.microsoft.com/office/powerpoint/2010/main" val="1821435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697E3AC-C6C9-41A9-8F8C-C4204D9B0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 φύση διακρίνουμε δύο καταστάσεις: 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την κατάσταση στην οποία υπάρχει μεγάλη προσφορά νερού και αντισταθμίζεται η εξατμισοδιαπνοή, οπότε και αυτή μπορεί να πάρει τη μέγιστη δυνατή τιμή της, για τις επικρατούσες κλιματικές συνθήκες (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δυνητική εξατμισοδιαπνοή Ε</a:t>
            </a:r>
            <a:r>
              <a:rPr lang="el-G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Στην πραγματικότητα στα εύκρατα κλίματα, όπως στην Ελλάδα, τέτοιες συνθήκες μπορούν να υπάρχουν μόνο για περιορισμένα χρονικά διαστήματα όπως π.χ. ο χειμώνας και σχεδόν ποτέ συνεχώς.</a:t>
            </a:r>
          </a:p>
          <a:p>
            <a:pPr lvl="1"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δυνητική εξατμισοδιαπνοή (Ε</a:t>
            </a:r>
            <a:r>
              <a:rPr lang="el-G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ένας κλιματικός δείκτης μιας περιοχής και δείχνει το όριο που θα μπορούσε να φτάσει η εξατμισοδιαπνοή αν υπήρχε τεχνητή προσφορά νερού. Εκφράζει κυρίως θερμοκρασιακές συνθήκες.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Την πραγματική κατάσταση που είναι εναλλαγή μεταξύ επαρκούς προσφοράς νερού και πλήρης έλλειψης νερού.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Στα μεσογειακά κλίματα αλλά και στο σύνολο των άλλων πλην των πολικών, οι συνθήκες δυνητικής εξατμισοδιαπνοής είναι πολύ περιορισμένες χρονικά.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πραγματοποιούμενη είναι η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πραγματική εξατμισοδιαπνοή (Ε</a:t>
            </a:r>
            <a:r>
              <a:rPr lang="el-G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αυτή που πραγματικά λαβαίνει χώρα κάτω από τις υπάρχουσες κλιματικές συνθήκες, και αυτή μας ενδιαφέρει στο υδρολογικό ισοζύγιο ενώ είναι πολύ ή λίγο μικρότερη της δυνητικής</a:t>
            </a:r>
          </a:p>
        </p:txBody>
      </p:sp>
    </p:spTree>
    <p:extLst>
      <p:ext uri="{BB962C8B-B14F-4D97-AF65-F5344CB8AC3E}">
        <p14:creationId xmlns:p14="http://schemas.microsoft.com/office/powerpoint/2010/main" val="3231350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AF9B59DD-B6C5-47DC-A83D-9EACFDFF2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6" r="5082"/>
          <a:stretch/>
        </p:blipFill>
        <p:spPr>
          <a:xfrm>
            <a:off x="0" y="159981"/>
            <a:ext cx="12192000" cy="669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6EC56A9-C6B9-4BAA-98E0-6EBA1CDB3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191999" cy="9810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Φυσικές ιδιότητες νερού και υδρατμών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FA5DBBD-A01E-4CBC-9C93-61E367A86E2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81075"/>
            <a:ext cx="12192000" cy="587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Μια μάζα υδρατμών στην ατμόσφαιρα, όταν βρίσκεται σε θερμοκρασία 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καταλαμβάνει όγκο 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ασκεί μερική πίεση 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σύμφωνα με το νόμο του 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Dalton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e*V=n*R*T</a:t>
            </a:r>
            <a:endParaRPr lang="el-GR" alt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όπου: 	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η μερική πίεση υδρατμών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ο όγκος που καταλαμβάνουν σε θερμοκρασία Τ (</a:t>
            </a:r>
            <a:r>
              <a:rPr lang="en-US" altLang="el-GR" sz="24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η μάζα των υδρατμών προς τη μάζα 1 γραμμομορίου υδρατμών (18 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παγκόσμια σταθερά των αερίων με τιμή 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=8.31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Nm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altLang="el-GR" sz="24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Mole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8.31 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altLang="el-GR" sz="24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Mole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)=0.0821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atm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altLang="el-GR" sz="24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mole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alt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endParaRPr lang="en-US" alt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κάθε θερμοκρασία, υπάρχει μια τιμή της πίεσης των υδρατμών, πάνω από την οποία αυτοί αρχίζουν να υγροποιούνται. Η πίεση αυτή λέγεται πίεση κορεσμού των υδρατμών 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δίνεται από την εξίσωση:</a:t>
            </a:r>
            <a:endParaRPr lang="en-US" alt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endParaRPr lang="el-GR" alt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	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1356E1BF-CD7A-4CDB-A766-7B7B6171F3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619168"/>
              </p:ext>
            </p:extLst>
          </p:nvPr>
        </p:nvGraphicFramePr>
        <p:xfrm>
          <a:off x="2101393" y="6018663"/>
          <a:ext cx="3225026" cy="83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3" imgW="1612900" imgH="419100" progId="Equation.3">
                  <p:embed/>
                </p:oleObj>
              </mc:Choice>
              <mc:Fallback>
                <p:oleObj name="Equation" r:id="rId3" imgW="1612900" imgH="419100" progId="Equation.3">
                  <p:embed/>
                  <p:pic>
                    <p:nvPicPr>
                      <p:cNvPr id="12293" name="Object 4">
                        <a:extLst>
                          <a:ext uri="{FF2B5EF4-FFF2-40B4-BE49-F238E27FC236}">
                            <a16:creationId xmlns:a16="http://schemas.microsoft.com/office/drawing/2014/main" id="{434E103C-81B8-4982-8FE0-E894771AC9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1393" y="6018663"/>
                        <a:ext cx="3225026" cy="839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5999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7215EAD9-61CC-4E13-B8E4-C81F5E8A2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94112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Chart" r:id="rId3" imgW="3190875" imgH="1866900" progId="Excel.Chart.8">
                  <p:embed/>
                </p:oleObj>
              </mc:Choice>
              <mc:Fallback>
                <p:oleObj name="Chart" r:id="rId3" imgW="3190875" imgH="1866900" progId="Excel.Chart.8">
                  <p:embed/>
                  <p:pic>
                    <p:nvPicPr>
                      <p:cNvPr id="13316" name="Object 5">
                        <a:extLst>
                          <a:ext uri="{FF2B5EF4-FFF2-40B4-BE49-F238E27FC236}">
                            <a16:creationId xmlns:a16="http://schemas.microsoft.com/office/drawing/2014/main" id="{55FB82EB-6841-44F5-A37B-89AA6F8788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AC1967BE-3238-45E8-B559-ABA2CE12F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274638"/>
            <a:ext cx="12191999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Η μεταβολή της πίεσης κορεσμού των υδρατμών με τη θερμοκρασία </a:t>
            </a:r>
          </a:p>
        </p:txBody>
      </p:sp>
    </p:spTree>
    <p:extLst>
      <p:ext uri="{BB962C8B-B14F-4D97-AF65-F5344CB8AC3E}">
        <p14:creationId xmlns:p14="http://schemas.microsoft.com/office/powerpoint/2010/main" val="410500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873B5DC-E0C9-4A8D-AC6C-725239317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07" y="4885900"/>
            <a:ext cx="5108594" cy="197210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47E5D023-5D14-45B9-BE46-36676737A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578" y="2245991"/>
            <a:ext cx="1304925" cy="104775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2E98580-586C-4D39-A625-C5FD41AE0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3" t="35436" r="17439"/>
          <a:stretch/>
        </p:blipFill>
        <p:spPr>
          <a:xfrm>
            <a:off x="0" y="4169859"/>
            <a:ext cx="7083407" cy="267449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1FE92A3-A0FA-4664-AC33-42D6754B83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4" t="6182" r="28479" b="8398"/>
          <a:stretch/>
        </p:blipFill>
        <p:spPr>
          <a:xfrm>
            <a:off x="1758497" y="47769"/>
            <a:ext cx="7600889" cy="4717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E5C7F7-932A-4164-B2A5-D94F170D28CB}"/>
              </a:ext>
            </a:extLst>
          </p:cNvPr>
          <p:cNvSpPr txBox="1"/>
          <p:nvPr/>
        </p:nvSpPr>
        <p:spPr>
          <a:xfrm rot="18998876">
            <a:off x="8713886" y="2832076"/>
            <a:ext cx="3660587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 ENNOTHTA </a:t>
            </a:r>
            <a:r>
              <a:rPr lang="el-GR" b="1" dirty="0"/>
              <a:t>ΕΞΑΤΜΗΣΟΔΙΑΠΝΟΗ θα πρέπει να μελετηθεί με την εργαστηριακή ενότητα</a:t>
            </a:r>
          </a:p>
        </p:txBody>
      </p:sp>
      <p:pic>
        <p:nvPicPr>
          <p:cNvPr id="15" name="Picture 5" descr="evaporation1">
            <a:extLst>
              <a:ext uri="{FF2B5EF4-FFF2-40B4-BE49-F238E27FC236}">
                <a16:creationId xmlns:a16="http://schemas.microsoft.com/office/drawing/2014/main" id="{26DF7345-47DA-40AD-8B76-3ABA7C2CA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" b="4772"/>
          <a:stretch/>
        </p:blipFill>
        <p:spPr bwMode="auto">
          <a:xfrm>
            <a:off x="9359386" y="0"/>
            <a:ext cx="2832614" cy="170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9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B8C65A-034F-4230-AE6B-4A52066532C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Κλίση της καμπύλης κορεσμού των υδρατμών, </a:t>
            </a:r>
            <a:r>
              <a:rPr lang="el-GR" alt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l-GR" alt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alt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Σχετική υγρασία, 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συμβολίζεται και με </a:t>
            </a:r>
            <a:r>
              <a:rPr lang="en-US" alt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 [Relative Humidity])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altLang="el-G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Έλλειμμα κορεσμού υδρατμών, 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</a:p>
          <a:p>
            <a:pPr>
              <a:buFontTx/>
              <a:buNone/>
            </a:pPr>
            <a:r>
              <a:rPr lang="el-GR" alt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l-GR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l-GR" altLang="el-GR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Λανθάνουσα θερμότητα εξάτμισης, λ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				        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[kJ/kg]</a:t>
            </a:r>
          </a:p>
          <a:p>
            <a:pPr>
              <a:buFontTx/>
              <a:buNone/>
            </a:pPr>
            <a:r>
              <a:rPr lang="en-US" alt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l-GR" altLang="el-GR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el-GR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l-GR" alt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θερμοκρασία στην επιφάνεια του νερού σε </a:t>
            </a:r>
            <a:r>
              <a:rPr lang="el-GR" altLang="el-GR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n-US" alt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l-GR" alt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Ψυχρομετρικός συντελεστής, γ</a:t>
            </a:r>
            <a:r>
              <a:rPr lang="en-US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alt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(Τυπική τιμή του </a:t>
            </a:r>
            <a:r>
              <a:rPr lang="el-GR" alt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γ=0.67 </a:t>
            </a:r>
            <a:r>
              <a:rPr lang="en-US" altLang="el-G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l-GR" alt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l-GR" sz="20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l-G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alt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en-US" alt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endParaRPr lang="el-GR" altLang="el-G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E31EC91-89C5-41EB-8B47-42B8CD0A85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13135"/>
              </p:ext>
            </p:extLst>
          </p:nvPr>
        </p:nvGraphicFramePr>
        <p:xfrm>
          <a:off x="2501899" y="523699"/>
          <a:ext cx="2873991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Equation" r:id="rId3" imgW="1524000" imgH="431800" progId="Equation.3">
                  <p:embed/>
                </p:oleObj>
              </mc:Choice>
              <mc:Fallback>
                <p:oleObj name="Equation" r:id="rId3" imgW="1524000" imgH="431800" progId="Equation.3">
                  <p:embed/>
                  <p:pic>
                    <p:nvPicPr>
                      <p:cNvPr id="14340" name="Object 4">
                        <a:extLst>
                          <a:ext uri="{FF2B5EF4-FFF2-40B4-BE49-F238E27FC236}">
                            <a16:creationId xmlns:a16="http://schemas.microsoft.com/office/drawing/2014/main" id="{70F5F336-FBA3-4988-813F-DDDA88A06E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899" y="523699"/>
                        <a:ext cx="2873991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>
            <a:extLst>
              <a:ext uri="{FF2B5EF4-FFF2-40B4-BE49-F238E27FC236}">
                <a16:creationId xmlns:a16="http://schemas.microsoft.com/office/drawing/2014/main" id="{E90B515A-A313-4E58-9A90-6577F9B80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4018" y="312216"/>
            <a:ext cx="1223963" cy="123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04704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el-GR" sz="2000" dirty="0"/>
              <a:t>[hPa/</a:t>
            </a:r>
            <a:r>
              <a:rPr lang="fr-FR" altLang="el-GR" sz="2000" baseline="30000" dirty="0" err="1"/>
              <a:t>o</a:t>
            </a:r>
            <a:r>
              <a:rPr lang="fr-FR" altLang="el-GR" sz="2000" dirty="0" err="1"/>
              <a:t>C</a:t>
            </a:r>
            <a:r>
              <a:rPr lang="fr-FR" altLang="el-GR" sz="2000" dirty="0"/>
              <a:t>]</a:t>
            </a:r>
            <a:endParaRPr lang="el-GR" altLang="el-GR" sz="2000" b="1" dirty="0"/>
          </a:p>
          <a:p>
            <a:pPr algn="just">
              <a:spcBef>
                <a:spcPct val="0"/>
              </a:spcBef>
              <a:buFontTx/>
              <a:buNone/>
            </a:pPr>
            <a:endParaRPr lang="el-GR" altLang="el-GR" sz="4000" dirty="0"/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36D2C234-133A-44F4-B45F-F87C448490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0735"/>
              </p:ext>
            </p:extLst>
          </p:nvPr>
        </p:nvGraphicFramePr>
        <p:xfrm>
          <a:off x="3527479" y="1855436"/>
          <a:ext cx="1956539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Equation" r:id="rId5" imgW="990170" imgH="406224" progId="Equation.3">
                  <p:embed/>
                </p:oleObj>
              </mc:Choice>
              <mc:Fallback>
                <p:oleObj name="Equation" r:id="rId5" imgW="990170" imgH="406224" progId="Equation.3">
                  <p:embed/>
                  <p:pic>
                    <p:nvPicPr>
                      <p:cNvPr id="14343" name="Object 7">
                        <a:extLst>
                          <a:ext uri="{FF2B5EF4-FFF2-40B4-BE49-F238E27FC236}">
                            <a16:creationId xmlns:a16="http://schemas.microsoft.com/office/drawing/2014/main" id="{E50D5E1C-664E-4B2F-AC9B-F19ACBAB61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79" y="1855436"/>
                        <a:ext cx="1956539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D45F68D7-3E26-46AD-B3AC-BB46A3F12D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632298"/>
              </p:ext>
            </p:extLst>
          </p:nvPr>
        </p:nvGraphicFramePr>
        <p:xfrm>
          <a:off x="2171132" y="4047952"/>
          <a:ext cx="2873991" cy="46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Equation" r:id="rId7" imgW="1231366" imgH="203112" progId="Equation.3">
                  <p:embed/>
                </p:oleObj>
              </mc:Choice>
              <mc:Fallback>
                <p:oleObj name="Equation" r:id="rId7" imgW="1231366" imgH="203112" progId="Equation.3">
                  <p:embed/>
                  <p:pic>
                    <p:nvPicPr>
                      <p:cNvPr id="14345" name="Object 9">
                        <a:extLst>
                          <a:ext uri="{FF2B5EF4-FFF2-40B4-BE49-F238E27FC236}">
                            <a16:creationId xmlns:a16="http://schemas.microsoft.com/office/drawing/2014/main" id="{CB4FC0BE-11CF-48E7-992E-8BAD2C1FD0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132" y="4047952"/>
                        <a:ext cx="2873991" cy="468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1">
            <a:extLst>
              <a:ext uri="{FF2B5EF4-FFF2-40B4-BE49-F238E27FC236}">
                <a16:creationId xmlns:a16="http://schemas.microsoft.com/office/drawing/2014/main" id="{06335970-CB08-4410-8689-BFC55BA22A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356572"/>
              </p:ext>
            </p:extLst>
          </p:nvPr>
        </p:nvGraphicFramePr>
        <p:xfrm>
          <a:off x="2321257" y="5330957"/>
          <a:ext cx="2473794" cy="851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Equation" r:id="rId9" imgW="1129810" imgH="393529" progId="Equation.3">
                  <p:embed/>
                </p:oleObj>
              </mc:Choice>
              <mc:Fallback>
                <p:oleObj name="Equation" r:id="rId9" imgW="1129810" imgH="393529" progId="Equation.3">
                  <p:embed/>
                  <p:pic>
                    <p:nvPicPr>
                      <p:cNvPr id="14347" name="Object 11">
                        <a:extLst>
                          <a:ext uri="{FF2B5EF4-FFF2-40B4-BE49-F238E27FC236}">
                            <a16:creationId xmlns:a16="http://schemas.microsoft.com/office/drawing/2014/main" id="{B2D59543-83BE-4B1B-902C-E03B229104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1257" y="5330957"/>
                        <a:ext cx="2473794" cy="851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3">
            <a:extLst>
              <a:ext uri="{FF2B5EF4-FFF2-40B4-BE49-F238E27FC236}">
                <a16:creationId xmlns:a16="http://schemas.microsoft.com/office/drawing/2014/main" id="{EFEEC0B7-C3DA-4945-AF0B-180842CBC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123" y="5285367"/>
            <a:ext cx="1223963" cy="123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04704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l-GR" sz="2000" dirty="0"/>
              <a:t>[hPa/</a:t>
            </a:r>
            <a:r>
              <a:rPr lang="fr-FR" altLang="el-GR" sz="2000" baseline="30000" dirty="0" err="1"/>
              <a:t>o</a:t>
            </a:r>
            <a:r>
              <a:rPr lang="fr-FR" altLang="el-GR" sz="2000" dirty="0" err="1"/>
              <a:t>C</a:t>
            </a:r>
            <a:r>
              <a:rPr lang="fr-FR" altLang="el-GR" sz="2000" dirty="0"/>
              <a:t>]</a:t>
            </a:r>
            <a:endParaRPr lang="el-GR" altLang="el-GR" sz="2000" b="1" dirty="0"/>
          </a:p>
          <a:p>
            <a:pPr>
              <a:spcBef>
                <a:spcPct val="0"/>
              </a:spcBef>
              <a:buFontTx/>
              <a:buNone/>
            </a:pPr>
            <a:endParaRPr lang="el-GR" altLang="el-GR" sz="4000" dirty="0"/>
          </a:p>
        </p:txBody>
      </p:sp>
    </p:spTree>
    <p:extLst>
      <p:ext uri="{BB962C8B-B14F-4D97-AF65-F5344CB8AC3E}">
        <p14:creationId xmlns:p14="http://schemas.microsoft.com/office/powerpoint/2010/main" val="1216685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DB3A824B-35D3-4DCE-A73F-8EF029903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426"/>
            <a:ext cx="12192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όπου: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η ειδική θερμότητα του αέρα (για σταθερή πίεση) σε [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alt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altLang="el-GR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 με τυπική τιμή 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1.013 </a:t>
            </a: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alt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n-US" altLang="el-GR" sz="24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alt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η ατμοσφαιρική πίεση [</a:t>
            </a:r>
            <a:r>
              <a:rPr lang="en-US" alt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342900" indent="-342900">
              <a:spcBef>
                <a:spcPct val="0"/>
              </a:spcBef>
            </a:pP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ε=0.622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 λόγος μοριακών βαρών νερού και ξηρού αέρα </a:t>
            </a:r>
          </a:p>
          <a:p>
            <a:pPr marL="342900" indent="-342900">
              <a:spcBef>
                <a:spcPct val="0"/>
              </a:spcBef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υδρατμών/ 1 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ξηρού αέρα = 18 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28.98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g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0.622) και</a:t>
            </a:r>
          </a:p>
          <a:p>
            <a:pPr marL="342900" indent="-342900">
              <a:spcBef>
                <a:spcPct val="0"/>
              </a:spcBef>
            </a:pPr>
            <a:r>
              <a:rPr lang="el-GR" alt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η λανθάνουσα θερμότητα εξάτμισης [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988448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5EAF971-7F50-41AA-9E08-D9F58C36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3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4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438FE29C-E12D-41D5-8286-B7F4FA7C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199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Ηλιακή ακτινοβολία στα όρια της ατμόσφαιρας </a:t>
            </a:r>
            <a:r>
              <a:rPr kumimoji="0" lang="en-US" altLang="el-GR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l-GR" altLang="el-GR" sz="3600" b="1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l-GR" alt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42E99A3-ADD2-49D9-BAB5-EA04DFEE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660"/>
            <a:ext cx="12192000" cy="23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Λαμβάνεται από πίνακες ως συνάρτηση του γεωγραφικού πλάτους του τόπου που εξετάζεται και του συγκεκριμένου μήνα.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Μέσες μηνιαίες τιμές της εξωγήινης ηλιακής ακτινοβολίας </a:t>
            </a:r>
            <a:r>
              <a:rPr kumimoji="0" lang="en-US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σε </a:t>
            </a:r>
            <a:r>
              <a:rPr kumimoji="0" lang="en-US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kumimoji="0" lang="en-US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l-GR" altLang="el-GR" sz="2400" b="0" i="1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για γεωγραφικά πλάτη (φ) 36</a:t>
            </a:r>
            <a:r>
              <a:rPr kumimoji="0" lang="el-GR" altLang="el-GR" sz="2400" b="0" i="1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46</a:t>
            </a:r>
            <a:r>
              <a:rPr kumimoji="0" lang="el-GR" altLang="el-GR" sz="2400" b="0" i="1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στο Βόρειο Ημισφαίριο</a:t>
            </a:r>
          </a:p>
        </p:txBody>
      </p:sp>
      <p:graphicFrame>
        <p:nvGraphicFramePr>
          <p:cNvPr id="11" name="Group 429">
            <a:extLst>
              <a:ext uri="{FF2B5EF4-FFF2-40B4-BE49-F238E27FC236}">
                <a16:creationId xmlns:a16="http://schemas.microsoft.com/office/drawing/2014/main" id="{B63E897B-C531-4A33-B255-6752EAFF9A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7984588"/>
              </p:ext>
            </p:extLst>
          </p:nvPr>
        </p:nvGraphicFramePr>
        <p:xfrm>
          <a:off x="0" y="2183642"/>
          <a:ext cx="12192000" cy="4674358"/>
        </p:xfrm>
        <a:graphic>
          <a:graphicData uri="http://schemas.openxmlformats.org/drawingml/2006/table">
            <a:tbl>
              <a:tblPr/>
              <a:tblGrid>
                <a:gridCol w="1540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2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97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1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727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210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Μήνας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Γεωγραφικό πλάτος φ (</a:t>
                      </a:r>
                      <a:r>
                        <a:rPr kumimoji="0" lang="el-GR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ο</a:t>
                      </a:r>
                      <a:r>
                        <a:rPr kumimoji="0" 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5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36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38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40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42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44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46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9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Ιαν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17604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16383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15156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13926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12696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11470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Φεβ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22349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21230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20092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18935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17762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16575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Μαρ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28967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28100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27198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26265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25300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24305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Απρ</a:t>
                      </a:r>
                      <a:endParaRPr kumimoji="0" 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35447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34964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34441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33878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33278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32641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Μαϊ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39820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39711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39564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39380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39161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38908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Ιουν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41571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41658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41711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41730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41718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41677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Ιουλ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40725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40731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40701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40637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40539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40410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Αυγ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37255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36942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36590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36199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35771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35306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Σεπ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31510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30800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30053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29271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28453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27601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9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Οκτ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24651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23624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22571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21494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20395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19274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Νοε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18879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17689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16488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15279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14065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12849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1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Δεκ</a:t>
                      </a:r>
                      <a:endParaRPr kumimoji="0" lang="el-G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16230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14993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13755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12519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11289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10069</a:t>
                      </a: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251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381E73A-4165-442C-ABFA-BAAB4EE6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Ηλιακή ακτινοβολία στο έδαφος =</a:t>
            </a:r>
            <a:r>
              <a:rPr kumimoji="0" lang="en-US" alt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</a:t>
            </a:r>
            <a:r>
              <a:rPr kumimoji="0" lang="en-US" altLang="el-GR" sz="3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</a:t>
            </a:r>
            <a:r>
              <a:rPr kumimoji="0" lang="en-US" alt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*</a:t>
            </a:r>
            <a:r>
              <a:rPr kumimoji="0" lang="en-US" altLang="el-GR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</a:t>
            </a:r>
            <a:r>
              <a:rPr kumimoji="0" lang="el-GR" altLang="el-GR" sz="3600" b="1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0</a:t>
            </a:r>
            <a:r>
              <a:rPr kumimoji="0" lang="el-GR" alt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F540E3-B7EF-4137-A559-692910495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1974"/>
            <a:ext cx="1219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fs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αδιάστατος συντελεστής απορρόφησης από την ατμόσφαιρα που κατά 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Prescott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6" name="Rectangle 121">
            <a:extLst>
              <a:ext uri="{FF2B5EF4-FFF2-40B4-BE49-F238E27FC236}">
                <a16:creationId xmlns:a16="http://schemas.microsoft.com/office/drawing/2014/main" id="{00F7DB96-8C1E-4FE4-A8D2-0A57511A0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aphicFrame>
        <p:nvGraphicFramePr>
          <p:cNvPr id="7" name="Object 120">
            <a:extLst>
              <a:ext uri="{FF2B5EF4-FFF2-40B4-BE49-F238E27FC236}">
                <a16:creationId xmlns:a16="http://schemas.microsoft.com/office/drawing/2014/main" id="{163CCD37-D382-4587-A98E-DC6F34C47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427036"/>
              </p:ext>
            </p:extLst>
          </p:nvPr>
        </p:nvGraphicFramePr>
        <p:xfrm>
          <a:off x="3419474" y="981075"/>
          <a:ext cx="2285289" cy="848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Equation" r:id="rId3" imgW="1002865" imgH="368140" progId="Equation.3">
                  <p:embed/>
                </p:oleObj>
              </mc:Choice>
              <mc:Fallback>
                <p:oleObj name="Equation" r:id="rId3" imgW="1002865" imgH="368140" progId="Equation.3">
                  <p:embed/>
                  <p:pic>
                    <p:nvPicPr>
                      <p:cNvPr id="16389" name="Object 120">
                        <a:extLst>
                          <a:ext uri="{FF2B5EF4-FFF2-40B4-BE49-F238E27FC236}">
                            <a16:creationId xmlns:a16="http://schemas.microsoft.com/office/drawing/2014/main" id="{54A38A76-BAFE-4BA8-8A83-9C5A724CC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4" y="981075"/>
                        <a:ext cx="2285289" cy="848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24">
            <a:extLst>
              <a:ext uri="{FF2B5EF4-FFF2-40B4-BE49-F238E27FC236}">
                <a16:creationId xmlns:a16="http://schemas.microsoft.com/office/drawing/2014/main" id="{BA1F217B-CB32-43E7-BFEF-857836EB5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862" y="1806103"/>
            <a:ext cx="1223486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*</a:t>
            </a:r>
            <a:r>
              <a:rPr kumimoji="0" lang="el-GR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τυπικές τιμές των παραμέτρων α</a:t>
            </a:r>
            <a:r>
              <a:rPr kumimoji="0" lang="en-US" altLang="el-GR" sz="2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</a:t>
            </a:r>
            <a:r>
              <a:rPr kumimoji="0" lang="el-GR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= 0.25 και </a:t>
            </a:r>
            <a:r>
              <a:rPr kumimoji="0" lang="en-US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en-US" altLang="el-GR" sz="2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</a:t>
            </a:r>
            <a:r>
              <a:rPr kumimoji="0" lang="el-GR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= 0.50 </a:t>
            </a:r>
            <a:endParaRPr kumimoji="0" lang="en-US" altLang="el-GR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n: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πραγματικός αριθμός ωρών ηλιοφάνειας της ημέρας </a:t>
            </a:r>
            <a:endParaRPr kumimoji="0" lang="en-US" altLang="el-G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Ν</a:t>
            </a:r>
            <a:r>
              <a:rPr kumimoji="0" lang="en-US" altLang="el-GR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: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θεωρητικός αριθμός ωρών της ημέρας (ώρες από την ανατολή έως τη δύση του ηλίου). </a:t>
            </a:r>
          </a:p>
        </p:txBody>
      </p:sp>
      <p:sp>
        <p:nvSpPr>
          <p:cNvPr id="9" name="Rectangle 125">
            <a:extLst>
              <a:ext uri="{FF2B5EF4-FFF2-40B4-BE49-F238E27FC236}">
                <a16:creationId xmlns:a16="http://schemas.microsoft.com/office/drawing/2014/main" id="{EB8E1481-7F98-4D68-8DDE-D7B5B32CE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73005"/>
            <a:ext cx="69834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Μέσες μηνιαίες τιμές της αστρονομικής διάρκειας ημέρας Ν σε ώρες για γεωγραφικά πλάτη (φ) 36ο – 46ο στο Βόρειο Ημισφαίριο</a:t>
            </a:r>
          </a:p>
        </p:txBody>
      </p:sp>
      <p:graphicFrame>
        <p:nvGraphicFramePr>
          <p:cNvPr id="10" name="Group 550">
            <a:extLst>
              <a:ext uri="{FF2B5EF4-FFF2-40B4-BE49-F238E27FC236}">
                <a16:creationId xmlns:a16="http://schemas.microsoft.com/office/drawing/2014/main" id="{70B91BF6-B4AA-4E7B-9038-F4A3FEAFFE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2961582"/>
              </p:ext>
            </p:extLst>
          </p:nvPr>
        </p:nvGraphicFramePr>
        <p:xfrm>
          <a:off x="6983412" y="3356119"/>
          <a:ext cx="5208588" cy="3489372"/>
        </p:xfrm>
        <a:graphic>
          <a:graphicData uri="http://schemas.openxmlformats.org/drawingml/2006/table">
            <a:tbl>
              <a:tblPr/>
              <a:tblGrid>
                <a:gridCol w="744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999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Μήνας</a:t>
                      </a:r>
                      <a:endParaRPr kumimoji="0" lang="el-G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Γεωγραφικό πλάτος φ (</a:t>
                      </a:r>
                      <a:r>
                        <a:rPr kumimoji="0" lang="el-GR" sz="15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ο</a:t>
                      </a:r>
                      <a:r>
                        <a:rPr kumimoji="0" lang="el-G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l-G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79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36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38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40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42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44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46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Ιαν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9.8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9.5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9.3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9.1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8.9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Φεβ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10.6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10.5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10.4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10.3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10.1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Μαρ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11.7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11.7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11.7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11.7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11.6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11.6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Απρ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12.9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13.0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13.0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13.1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13.3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Μαϊ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13.9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14.0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14.4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14.5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Ιουν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14.4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14.6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14.8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15.0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15.2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15.5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Ιουλ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14.4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14.5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14.9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15.2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Αυγ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13.4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13.5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13.6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13.8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13.9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Σεπ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12.2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12.2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12.3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12.3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12.3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12.3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Οκτ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11.1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11.0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10.9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10.8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10.7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Νοε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10.1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9.9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9.8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9.6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9.4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9.2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Δεκ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9.6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9.4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9.2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9.0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8.8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8.5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699" marB="4569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91FE653-344E-4029-8BE9-6311D8E53C62}"/>
              </a:ext>
            </a:extLst>
          </p:cNvPr>
          <p:cNvSpPr txBox="1"/>
          <p:nvPr/>
        </p:nvSpPr>
        <p:spPr>
          <a:xfrm>
            <a:off x="0" y="3551579"/>
            <a:ext cx="6983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Λαμβάνεται από πίνακες συναρτήσει του γεωγραφικού πλάτους της περιοχής και του μήνα που εξετάζεται.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6895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726BD6E-8D83-4D7A-BA50-86B1829A6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161362" cy="595874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FBAF3EA-DE7F-4F88-93D4-85341790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646" y="518614"/>
            <a:ext cx="5034354" cy="41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09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CFA25D9-EA51-4CBE-8EA0-5155D9F89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"/>
          <a:stretch/>
        </p:blipFill>
        <p:spPr>
          <a:xfrm>
            <a:off x="0" y="0"/>
            <a:ext cx="854840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6FB03-D12E-4CF8-AFB5-C98765464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78" y="1015663"/>
            <a:ext cx="4094322" cy="399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8BC7310D-A0B8-41B2-B261-E18996568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9286" y="0"/>
            <a:ext cx="37727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Ημερησία ηλιακή ακτινοβολία στο εξωτερικό όριο της ατμόσφαιρας </a:t>
            </a:r>
            <a:r>
              <a:rPr lang="en-US" altLang="el-GR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(w/m</a:t>
            </a:r>
            <a:r>
              <a:rPr lang="en-US" altLang="el-GR" sz="2000" b="1" baseline="30000" dirty="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l-GR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)</a:t>
            </a:r>
            <a:endParaRPr lang="el-GR" altLang="el-GR" sz="2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05459B5-097D-4748-A2C3-DEE41B9AF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962" y="5014457"/>
            <a:ext cx="3348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 i="1">
                <a:latin typeface="Times New Roman" panose="02020603050405020304" pitchFamily="18" charset="0"/>
              </a:rPr>
              <a:t>Πηγή: </a:t>
            </a:r>
            <a:r>
              <a:rPr lang="en-US" altLang="el-GR" sz="1400" b="1" i="1">
                <a:latin typeface="Times New Roman" panose="02020603050405020304" pitchFamily="18" charset="0"/>
              </a:rPr>
              <a:t>Christopherson, </a:t>
            </a:r>
            <a:r>
              <a:rPr lang="el-GR" altLang="el-GR" sz="1400" b="1" i="1">
                <a:latin typeface="Times New Roman" panose="02020603050405020304" pitchFamily="18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1578846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4616B501-34CD-426E-894C-72E4A435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26" y="0"/>
            <a:ext cx="9235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24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8D8548A7-38B4-45D1-8D9C-5B83E05ED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49"/>
            <a:ext cx="12192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Ακτινοβολία </a:t>
            </a:r>
            <a:r>
              <a:rPr kumimoji="0" lang="en-US" altLang="el-GR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altLang="el-GR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l-GR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*S</a:t>
            </a:r>
            <a:r>
              <a:rPr kumimoji="0" lang="en-US" altLang="el-GR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l-GR" altLang="el-GR" b="1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A1CA332-E996-4134-8403-4E0801FDB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8367"/>
            <a:ext cx="12192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Ένα μέρος της ανακλάται και επιστρέφει στην ατμόσφαιρα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Το υπόλοιπο εισέρχεται στο έδαφος (ή στην υδατική επιφάνεια) και αυξάνει τη θερμοκρασία του. Το ποσοστό της ακτινοβολίας που εισέρχεται στο έδαφος είναι: 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6306FCC8-3C63-42EB-9B72-0A6E18FA5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88906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4">
            <a:extLst>
              <a:ext uri="{FF2B5EF4-FFF2-40B4-BE49-F238E27FC236}">
                <a16:creationId xmlns:a16="http://schemas.microsoft.com/office/drawing/2014/main" id="{351AD26F-5CA2-46BF-B6AE-7C264415A2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438644"/>
              </p:ext>
            </p:extLst>
          </p:nvPr>
        </p:nvGraphicFramePr>
        <p:xfrm>
          <a:off x="184731" y="2534315"/>
          <a:ext cx="3595699" cy="65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3" imgW="1091726" imgH="203112" progId="Equation.3">
                  <p:embed/>
                </p:oleObj>
              </mc:Choice>
              <mc:Fallback>
                <p:oleObj name="Equation" r:id="rId3" imgW="1091726" imgH="203112" progId="Equation.3">
                  <p:embed/>
                  <p:pic>
                    <p:nvPicPr>
                      <p:cNvPr id="18437" name="Object 4">
                        <a:extLst>
                          <a:ext uri="{FF2B5EF4-FFF2-40B4-BE49-F238E27FC236}">
                            <a16:creationId xmlns:a16="http://schemas.microsoft.com/office/drawing/2014/main" id="{2FA1D839-EA91-4BD5-80B8-5A8649C975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31" y="2534315"/>
                        <a:ext cx="3595699" cy="657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6">
            <a:extLst>
              <a:ext uri="{FF2B5EF4-FFF2-40B4-BE49-F238E27FC236}">
                <a16:creationId xmlns:a16="http://schemas.microsoft.com/office/drawing/2014/main" id="{31ADC123-A62B-4247-9C1E-6E23350C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897" y="2542677"/>
            <a:ext cx="1662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0" lang="en-US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kumimoji="0" lang="el-GR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kumimoji="0" lang="en-US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l-GR" altLang="el-GR" sz="2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l-GR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4F066F53-54D7-4F87-ACCA-4693B211A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49009"/>
            <a:ext cx="60869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όπου </a:t>
            </a:r>
            <a:r>
              <a:rPr kumimoji="0" lang="el-GR" altLang="el-GR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kumimoji="0" lang="el-GR" altLang="el-G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είναι ο βαθμός ανακλαστικότητας του εδάφους ή λευκαύγεια (</a:t>
            </a:r>
            <a:r>
              <a:rPr kumimoji="0" lang="en-US" altLang="el-GR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albedo</a:t>
            </a:r>
            <a:r>
              <a:rPr kumimoji="0" lang="el-GR" altLang="el-G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9B96768E-F0FF-4E8B-B68B-9B32BD35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087344"/>
            <a:ext cx="5080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Τυπικές τιμές της λευκαύγειας (</a:t>
            </a:r>
            <a:r>
              <a:rPr kumimoji="0" lang="en-US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albedo) 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3" name="Group 144">
            <a:extLst>
              <a:ext uri="{FF2B5EF4-FFF2-40B4-BE49-F238E27FC236}">
                <a16:creationId xmlns:a16="http://schemas.microsoft.com/office/drawing/2014/main" id="{3FF6E278-4680-4568-8814-2A057FE87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360544"/>
              </p:ext>
            </p:extLst>
          </p:nvPr>
        </p:nvGraphicFramePr>
        <p:xfrm>
          <a:off x="6086901" y="3608724"/>
          <a:ext cx="6100339" cy="3249275"/>
        </p:xfrm>
        <a:graphic>
          <a:graphicData uri="http://schemas.openxmlformats.org/drawingml/2006/table">
            <a:tbl>
              <a:tblPr/>
              <a:tblGrid>
                <a:gridCol w="425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Νερό (τυπική τιμή)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0.04-0.10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ahoma" pitchFamily="34" charset="0"/>
                        </a:rPr>
                        <a:t> με 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0.08</a:t>
                      </a:r>
                      <a:endParaRPr kumimoji="0" 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7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Έδαφος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0.10-0.25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7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Έρημος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0.20-0.35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Κωνοφόρο δάσος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0.11-0.16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Δενδρώδεις καλλιέργειες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0.15-0.20</a:t>
                      </a:r>
                      <a:endParaRPr kumimoji="0" 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Λοιπές Καλλιέργειες (τυπική τιμή για Ελλάδα)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0.20-0.26 με 0.25</a:t>
                      </a:r>
                      <a:endParaRPr kumimoji="0" 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7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Παλιό χιόνι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0.35-0.65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7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Φρέσκο χιόνι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0.80-0.90</a:t>
                      </a:r>
                      <a:endParaRPr kumimoji="0" 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433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F37932F3-55CE-40C7-AB9D-7D114924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533" y="0"/>
            <a:ext cx="9706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6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5625E26-CA8E-4D13-BC05-19BFFDC24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9" r="5746"/>
          <a:stretch/>
        </p:blipFill>
        <p:spPr>
          <a:xfrm>
            <a:off x="0" y="0"/>
            <a:ext cx="12192000" cy="56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66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B7B0CE0-C845-4DF0-A461-E438237F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"/>
          <a:stretch/>
        </p:blipFill>
        <p:spPr>
          <a:xfrm>
            <a:off x="1675" y="0"/>
            <a:ext cx="8718464" cy="6858000"/>
          </a:xfrm>
          <a:prstGeom prst="rect">
            <a:avLst/>
          </a:prstGeom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EB504DBE-69A2-40D9-BA3D-912D7755957C}"/>
              </a:ext>
            </a:extLst>
          </p:cNvPr>
          <p:cNvGrpSpPr>
            <a:grpSpLocks/>
          </p:cNvGrpSpPr>
          <p:nvPr/>
        </p:nvGrpSpPr>
        <p:grpSpPr bwMode="auto">
          <a:xfrm>
            <a:off x="8343402" y="170291"/>
            <a:ext cx="3833813" cy="2163763"/>
            <a:chOff x="232" y="778"/>
            <a:chExt cx="2415" cy="1363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FB18CC2F-9835-4F08-91F1-3D4D8ABC4E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" y="778"/>
              <a:ext cx="2415" cy="1363"/>
              <a:chOff x="663" y="969"/>
              <a:chExt cx="2415" cy="1363"/>
            </a:xfrm>
          </p:grpSpPr>
          <p:grpSp>
            <p:nvGrpSpPr>
              <p:cNvPr id="8" name="Group 4">
                <a:extLst>
                  <a:ext uri="{FF2B5EF4-FFF2-40B4-BE49-F238E27FC236}">
                    <a16:creationId xmlns:a16="http://schemas.microsoft.com/office/drawing/2014/main" id="{8ABE569E-2294-4559-A38F-C06B2EDF79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4" y="1104"/>
                <a:ext cx="2170" cy="1109"/>
                <a:chOff x="854" y="1104"/>
                <a:chExt cx="2170" cy="1109"/>
              </a:xfrm>
            </p:grpSpPr>
            <p:sp>
              <p:nvSpPr>
                <p:cNvPr id="11" name="Rectangle 5">
                  <a:extLst>
                    <a:ext uri="{FF2B5EF4-FFF2-40B4-BE49-F238E27FC236}">
                      <a16:creationId xmlns:a16="http://schemas.microsoft.com/office/drawing/2014/main" id="{2F1534CE-09CC-4C12-834D-03BA198F4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0" y="1104"/>
                  <a:ext cx="2164" cy="108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2800"/>
                </a:p>
              </p:txBody>
            </p:sp>
            <p:sp>
              <p:nvSpPr>
                <p:cNvPr id="12" name="Line 6">
                  <a:extLst>
                    <a:ext uri="{FF2B5EF4-FFF2-40B4-BE49-F238E27FC236}">
                      <a16:creationId xmlns:a16="http://schemas.microsoft.com/office/drawing/2014/main" id="{F2E56D0D-BB8A-41E5-B6C0-86D98C5C16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48" y="1104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3" name="Line 7">
                  <a:extLst>
                    <a:ext uri="{FF2B5EF4-FFF2-40B4-BE49-F238E27FC236}">
                      <a16:creationId xmlns:a16="http://schemas.microsoft.com/office/drawing/2014/main" id="{EE825AAF-7DB3-4A5F-9F79-2C41637043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37" y="1125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" name="Line 8">
                  <a:extLst>
                    <a:ext uri="{FF2B5EF4-FFF2-40B4-BE49-F238E27FC236}">
                      <a16:creationId xmlns:a16="http://schemas.microsoft.com/office/drawing/2014/main" id="{7B5B6907-18CC-4FFA-A975-5A4368C2AD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1" y="1117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" name="Line 9">
                  <a:extLst>
                    <a:ext uri="{FF2B5EF4-FFF2-40B4-BE49-F238E27FC236}">
                      <a16:creationId xmlns:a16="http://schemas.microsoft.com/office/drawing/2014/main" id="{8E4E805D-89C9-4E13-8B60-3A8566637C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4" y="1114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" name="Line 10">
                  <a:extLst>
                    <a:ext uri="{FF2B5EF4-FFF2-40B4-BE49-F238E27FC236}">
                      <a16:creationId xmlns:a16="http://schemas.microsoft.com/office/drawing/2014/main" id="{E86FF376-008C-4F06-B3F0-E3F9C2E9B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03" y="1111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7" name="Line 11">
                  <a:extLst>
                    <a:ext uri="{FF2B5EF4-FFF2-40B4-BE49-F238E27FC236}">
                      <a16:creationId xmlns:a16="http://schemas.microsoft.com/office/drawing/2014/main" id="{37C7B3BF-8C6B-4BAE-AC0C-5A6B3AAF23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84" y="1112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8" name="Line 12">
                  <a:extLst>
                    <a:ext uri="{FF2B5EF4-FFF2-40B4-BE49-F238E27FC236}">
                      <a16:creationId xmlns:a16="http://schemas.microsoft.com/office/drawing/2014/main" id="{56BE9BE6-3282-4275-8E05-7F66686FFE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54" y="1114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" name="Line 13">
                  <a:extLst>
                    <a:ext uri="{FF2B5EF4-FFF2-40B4-BE49-F238E27FC236}">
                      <a16:creationId xmlns:a16="http://schemas.microsoft.com/office/drawing/2014/main" id="{4BB953D6-99BA-409D-B956-D115FC88DE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5" y="1115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" name="Line 14">
                  <a:extLst>
                    <a:ext uri="{FF2B5EF4-FFF2-40B4-BE49-F238E27FC236}">
                      <a16:creationId xmlns:a16="http://schemas.microsoft.com/office/drawing/2014/main" id="{12850A00-CA0E-4C7E-A9AE-818882644F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16" y="1112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1" name="Line 15">
                  <a:extLst>
                    <a:ext uri="{FF2B5EF4-FFF2-40B4-BE49-F238E27FC236}">
                      <a16:creationId xmlns:a16="http://schemas.microsoft.com/office/drawing/2014/main" id="{3E76FD73-F75C-4C48-970C-17B07CC527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1105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2" name="Line 16">
                  <a:extLst>
                    <a:ext uri="{FF2B5EF4-FFF2-40B4-BE49-F238E27FC236}">
                      <a16:creationId xmlns:a16="http://schemas.microsoft.com/office/drawing/2014/main" id="{B8755604-E92E-42F5-8854-B32F0E7AF1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66" y="1106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3" name="Line 17">
                  <a:extLst>
                    <a:ext uri="{FF2B5EF4-FFF2-40B4-BE49-F238E27FC236}">
                      <a16:creationId xmlns:a16="http://schemas.microsoft.com/office/drawing/2014/main" id="{F5FC548A-A87F-44B3-B038-7BA490871D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9" y="1825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4" name="Line 18">
                  <a:extLst>
                    <a:ext uri="{FF2B5EF4-FFF2-40B4-BE49-F238E27FC236}">
                      <a16:creationId xmlns:a16="http://schemas.microsoft.com/office/drawing/2014/main" id="{7CBCF38A-70CB-4E22-95A5-E4286C3EB7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0" y="1470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5" name="Line 19">
                  <a:extLst>
                    <a:ext uri="{FF2B5EF4-FFF2-40B4-BE49-F238E27FC236}">
                      <a16:creationId xmlns:a16="http://schemas.microsoft.com/office/drawing/2014/main" id="{8761498D-396E-4571-896B-5F3BC818BF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4" y="1654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6" name="Line 20">
                  <a:extLst>
                    <a:ext uri="{FF2B5EF4-FFF2-40B4-BE49-F238E27FC236}">
                      <a16:creationId xmlns:a16="http://schemas.microsoft.com/office/drawing/2014/main" id="{75EA42F2-C6B0-454D-926F-B9405EA8F4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9" y="1295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7" name="Line 21">
                  <a:extLst>
                    <a:ext uri="{FF2B5EF4-FFF2-40B4-BE49-F238E27FC236}">
                      <a16:creationId xmlns:a16="http://schemas.microsoft.com/office/drawing/2014/main" id="{8FCFD2A6-98B4-4DB4-B4F4-35CB5D4DBF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6" y="2012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9" name="Text Box 22">
                <a:extLst>
                  <a:ext uri="{FF2B5EF4-FFF2-40B4-BE49-F238E27FC236}">
                    <a16:creationId xmlns:a16="http://schemas.microsoft.com/office/drawing/2014/main" id="{D1883E47-042A-4C54-9459-EF0F020FAC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" y="2197"/>
                <a:ext cx="224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ΙΑΝ    ΦΕΒ   ΜΑΡ   ΑΠΡ   ΜΑΙ  ΙΟΥΝ  ΙΟΥΛ  ΑΥΓ  ΣΕΠ   ΟΚΤ  ΝΟΕ  ΔΕΚ</a:t>
                </a:r>
              </a:p>
            </p:txBody>
          </p:sp>
          <p:sp>
            <p:nvSpPr>
              <p:cNvPr id="10" name="Text Box 23">
                <a:extLst>
                  <a:ext uri="{FF2B5EF4-FFF2-40B4-BE49-F238E27FC236}">
                    <a16:creationId xmlns:a16="http://schemas.microsoft.com/office/drawing/2014/main" id="{6C8DC8C6-1593-46E2-9BED-D149F96CBD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" y="969"/>
                <a:ext cx="212" cy="1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 dirty="0">
                    <a:latin typeface="Times New Roman" panose="02020603050405020304" pitchFamily="18" charset="0"/>
                  </a:rPr>
                  <a:t>600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 dirty="0">
                    <a:latin typeface="Times New Roman" panose="02020603050405020304" pitchFamily="18" charset="0"/>
                  </a:rPr>
                  <a:t>500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 dirty="0">
                    <a:latin typeface="Times New Roman" panose="02020603050405020304" pitchFamily="18" charset="0"/>
                  </a:rPr>
                  <a:t>400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 dirty="0">
                    <a:latin typeface="Times New Roman" panose="02020603050405020304" pitchFamily="18" charset="0"/>
                  </a:rPr>
                  <a:t>300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 dirty="0">
                    <a:latin typeface="Times New Roman" panose="02020603050405020304" pitchFamily="18" charset="0"/>
                  </a:rPr>
                  <a:t>200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 dirty="0">
                    <a:latin typeface="Times New Roman" panose="02020603050405020304" pitchFamily="18" charset="0"/>
                  </a:rPr>
                  <a:t>100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 dirty="0">
                    <a:latin typeface="Times New Roman" panose="02020603050405020304" pitchFamily="18" charset="0"/>
                  </a:rPr>
                  <a:t>    0</a:t>
                </a:r>
              </a:p>
            </p:txBody>
          </p:sp>
        </p:grp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D8CC0DB8-A1A3-422E-9279-AE033504A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" y="1074"/>
              <a:ext cx="2166" cy="918"/>
            </a:xfrm>
            <a:custGeom>
              <a:avLst/>
              <a:gdLst>
                <a:gd name="T0" fmla="*/ 0 w 2166"/>
                <a:gd name="T1" fmla="*/ 912 h 918"/>
                <a:gd name="T2" fmla="*/ 540 w 2166"/>
                <a:gd name="T3" fmla="*/ 912 h 918"/>
                <a:gd name="T4" fmla="*/ 576 w 2166"/>
                <a:gd name="T5" fmla="*/ 834 h 918"/>
                <a:gd name="T6" fmla="*/ 612 w 2166"/>
                <a:gd name="T7" fmla="*/ 762 h 918"/>
                <a:gd name="T8" fmla="*/ 648 w 2166"/>
                <a:gd name="T9" fmla="*/ 648 h 918"/>
                <a:gd name="T10" fmla="*/ 702 w 2166"/>
                <a:gd name="T11" fmla="*/ 468 h 918"/>
                <a:gd name="T12" fmla="*/ 750 w 2166"/>
                <a:gd name="T13" fmla="*/ 342 h 918"/>
                <a:gd name="T14" fmla="*/ 840 w 2166"/>
                <a:gd name="T15" fmla="*/ 174 h 918"/>
                <a:gd name="T16" fmla="*/ 912 w 2166"/>
                <a:gd name="T17" fmla="*/ 48 h 918"/>
                <a:gd name="T18" fmla="*/ 996 w 2166"/>
                <a:gd name="T19" fmla="*/ 12 h 918"/>
                <a:gd name="T20" fmla="*/ 1098 w 2166"/>
                <a:gd name="T21" fmla="*/ 0 h 918"/>
                <a:gd name="T22" fmla="*/ 1158 w 2166"/>
                <a:gd name="T23" fmla="*/ 12 h 918"/>
                <a:gd name="T24" fmla="*/ 1266 w 2166"/>
                <a:gd name="T25" fmla="*/ 156 h 918"/>
                <a:gd name="T26" fmla="*/ 1368 w 2166"/>
                <a:gd name="T27" fmla="*/ 324 h 918"/>
                <a:gd name="T28" fmla="*/ 1464 w 2166"/>
                <a:gd name="T29" fmla="*/ 552 h 918"/>
                <a:gd name="T30" fmla="*/ 1566 w 2166"/>
                <a:gd name="T31" fmla="*/ 792 h 918"/>
                <a:gd name="T32" fmla="*/ 1638 w 2166"/>
                <a:gd name="T33" fmla="*/ 912 h 918"/>
                <a:gd name="T34" fmla="*/ 1764 w 2166"/>
                <a:gd name="T35" fmla="*/ 918 h 918"/>
                <a:gd name="T36" fmla="*/ 2094 w 2166"/>
                <a:gd name="T37" fmla="*/ 918 h 918"/>
                <a:gd name="T38" fmla="*/ 2166 w 2166"/>
                <a:gd name="T39" fmla="*/ 912 h 9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6"/>
                <a:gd name="T61" fmla="*/ 0 h 918"/>
                <a:gd name="T62" fmla="*/ 2166 w 2166"/>
                <a:gd name="T63" fmla="*/ 918 h 91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6" h="918">
                  <a:moveTo>
                    <a:pt x="0" y="912"/>
                  </a:moveTo>
                  <a:lnTo>
                    <a:pt x="540" y="912"/>
                  </a:lnTo>
                  <a:lnTo>
                    <a:pt x="576" y="834"/>
                  </a:lnTo>
                  <a:lnTo>
                    <a:pt x="612" y="762"/>
                  </a:lnTo>
                  <a:lnTo>
                    <a:pt x="648" y="648"/>
                  </a:lnTo>
                  <a:lnTo>
                    <a:pt x="702" y="468"/>
                  </a:lnTo>
                  <a:lnTo>
                    <a:pt x="750" y="342"/>
                  </a:lnTo>
                  <a:lnTo>
                    <a:pt x="840" y="174"/>
                  </a:lnTo>
                  <a:lnTo>
                    <a:pt x="912" y="48"/>
                  </a:lnTo>
                  <a:lnTo>
                    <a:pt x="996" y="12"/>
                  </a:lnTo>
                  <a:lnTo>
                    <a:pt x="1098" y="0"/>
                  </a:lnTo>
                  <a:lnTo>
                    <a:pt x="1158" y="12"/>
                  </a:lnTo>
                  <a:lnTo>
                    <a:pt x="1266" y="156"/>
                  </a:lnTo>
                  <a:lnTo>
                    <a:pt x="1368" y="324"/>
                  </a:lnTo>
                  <a:lnTo>
                    <a:pt x="1464" y="552"/>
                  </a:lnTo>
                  <a:lnTo>
                    <a:pt x="1566" y="792"/>
                  </a:lnTo>
                  <a:lnTo>
                    <a:pt x="1638" y="912"/>
                  </a:lnTo>
                  <a:lnTo>
                    <a:pt x="1764" y="918"/>
                  </a:lnTo>
                  <a:lnTo>
                    <a:pt x="2094" y="918"/>
                  </a:lnTo>
                  <a:lnTo>
                    <a:pt x="2166" y="912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8" name="Text Box 94">
            <a:extLst>
              <a:ext uri="{FF2B5EF4-FFF2-40B4-BE49-F238E27FC236}">
                <a16:creationId xmlns:a16="http://schemas.microsoft.com/office/drawing/2014/main" id="{4B8EEFC1-627E-4367-A826-E61094F83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631" y="-28502"/>
            <a:ext cx="2509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latin typeface="Times New Roman" panose="02020603050405020304" pitchFamily="18" charset="0"/>
              </a:rPr>
              <a:t>Βόρειος πόλος (90</a:t>
            </a:r>
            <a:r>
              <a:rPr lang="el-GR" altLang="el-GR" sz="2000" b="1" baseline="30000" dirty="0">
                <a:latin typeface="Times New Roman" panose="02020603050405020304" pitchFamily="18" charset="0"/>
              </a:rPr>
              <a:t>ο </a:t>
            </a:r>
            <a:r>
              <a:rPr lang="el-GR" altLang="el-GR" sz="2000" b="1" dirty="0">
                <a:latin typeface="Times New Roman" panose="02020603050405020304" pitchFamily="18" charset="0"/>
              </a:rPr>
              <a:t>Β)</a:t>
            </a:r>
          </a:p>
        </p:txBody>
      </p:sp>
      <p:sp>
        <p:nvSpPr>
          <p:cNvPr id="29" name="Text Box 96">
            <a:extLst>
              <a:ext uri="{FF2B5EF4-FFF2-40B4-BE49-F238E27FC236}">
                <a16:creationId xmlns:a16="http://schemas.microsoft.com/office/drawing/2014/main" id="{37F35578-9189-4D6A-B925-AA1B7852C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3540" y="2329767"/>
            <a:ext cx="182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latin typeface="Times New Roman" panose="02020603050405020304" pitchFamily="18" charset="0"/>
              </a:rPr>
              <a:t>Ισημερινός (0</a:t>
            </a:r>
            <a:r>
              <a:rPr lang="el-GR" altLang="el-GR" sz="2000" b="1" baseline="30000" dirty="0">
                <a:latin typeface="Times New Roman" panose="02020603050405020304" pitchFamily="18" charset="0"/>
              </a:rPr>
              <a:t>ο</a:t>
            </a:r>
            <a:r>
              <a:rPr lang="el-GR" altLang="el-GR" sz="2000" b="1" dirty="0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30" name="Group 48">
            <a:extLst>
              <a:ext uri="{FF2B5EF4-FFF2-40B4-BE49-F238E27FC236}">
                <a16:creationId xmlns:a16="http://schemas.microsoft.com/office/drawing/2014/main" id="{AB109274-9486-4C35-8A15-FE9D55D02E69}"/>
              </a:ext>
            </a:extLst>
          </p:cNvPr>
          <p:cNvGrpSpPr>
            <a:grpSpLocks/>
          </p:cNvGrpSpPr>
          <p:nvPr/>
        </p:nvGrpSpPr>
        <p:grpSpPr bwMode="auto">
          <a:xfrm>
            <a:off x="8343402" y="2473612"/>
            <a:ext cx="3833813" cy="2163763"/>
            <a:chOff x="3220" y="862"/>
            <a:chExt cx="2415" cy="1363"/>
          </a:xfrm>
        </p:grpSpPr>
        <p:grpSp>
          <p:nvGrpSpPr>
            <p:cNvPr id="31" name="Group 49">
              <a:extLst>
                <a:ext uri="{FF2B5EF4-FFF2-40B4-BE49-F238E27FC236}">
                  <a16:creationId xmlns:a16="http://schemas.microsoft.com/office/drawing/2014/main" id="{A70D6F53-0978-4CFB-8DDD-92D6F61EF3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0" y="862"/>
              <a:ext cx="2415" cy="1363"/>
              <a:chOff x="663" y="969"/>
              <a:chExt cx="2415" cy="1363"/>
            </a:xfrm>
          </p:grpSpPr>
          <p:grpSp>
            <p:nvGrpSpPr>
              <p:cNvPr id="33" name="Group 50">
                <a:extLst>
                  <a:ext uri="{FF2B5EF4-FFF2-40B4-BE49-F238E27FC236}">
                    <a16:creationId xmlns:a16="http://schemas.microsoft.com/office/drawing/2014/main" id="{DDB7E1E2-4940-4E2A-A3C6-1686C0FAC5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4" y="1104"/>
                <a:ext cx="2170" cy="1109"/>
                <a:chOff x="854" y="1104"/>
                <a:chExt cx="2170" cy="1109"/>
              </a:xfrm>
            </p:grpSpPr>
            <p:sp>
              <p:nvSpPr>
                <p:cNvPr id="36" name="Rectangle 51">
                  <a:extLst>
                    <a:ext uri="{FF2B5EF4-FFF2-40B4-BE49-F238E27FC236}">
                      <a16:creationId xmlns:a16="http://schemas.microsoft.com/office/drawing/2014/main" id="{35CE31FD-0E87-489B-85ED-BEF8D3F260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0" y="1104"/>
                  <a:ext cx="2164" cy="108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2800"/>
                </a:p>
              </p:txBody>
            </p:sp>
            <p:sp>
              <p:nvSpPr>
                <p:cNvPr id="37" name="Line 52">
                  <a:extLst>
                    <a:ext uri="{FF2B5EF4-FFF2-40B4-BE49-F238E27FC236}">
                      <a16:creationId xmlns:a16="http://schemas.microsoft.com/office/drawing/2014/main" id="{57747CA5-46A3-4AF3-A950-72CD07122F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48" y="1104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38" name="Line 53">
                  <a:extLst>
                    <a:ext uri="{FF2B5EF4-FFF2-40B4-BE49-F238E27FC236}">
                      <a16:creationId xmlns:a16="http://schemas.microsoft.com/office/drawing/2014/main" id="{9E30AC43-D323-42FA-BC58-876F0D7B5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37" y="1125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39" name="Line 54">
                  <a:extLst>
                    <a:ext uri="{FF2B5EF4-FFF2-40B4-BE49-F238E27FC236}">
                      <a16:creationId xmlns:a16="http://schemas.microsoft.com/office/drawing/2014/main" id="{A46B48F7-6EC0-40A3-AC35-594FDF090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1" y="1117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0" name="Line 55">
                  <a:extLst>
                    <a:ext uri="{FF2B5EF4-FFF2-40B4-BE49-F238E27FC236}">
                      <a16:creationId xmlns:a16="http://schemas.microsoft.com/office/drawing/2014/main" id="{883C9B0A-D6EE-408B-ABD5-1DAC18514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4" y="1114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1" name="Line 56">
                  <a:extLst>
                    <a:ext uri="{FF2B5EF4-FFF2-40B4-BE49-F238E27FC236}">
                      <a16:creationId xmlns:a16="http://schemas.microsoft.com/office/drawing/2014/main" id="{F5309252-394A-4C51-A909-80140CC887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03" y="1111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" name="Line 57">
                  <a:extLst>
                    <a:ext uri="{FF2B5EF4-FFF2-40B4-BE49-F238E27FC236}">
                      <a16:creationId xmlns:a16="http://schemas.microsoft.com/office/drawing/2014/main" id="{2D1D605A-8B0D-4136-A199-424F3A61EE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84" y="1112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3" name="Line 58">
                  <a:extLst>
                    <a:ext uri="{FF2B5EF4-FFF2-40B4-BE49-F238E27FC236}">
                      <a16:creationId xmlns:a16="http://schemas.microsoft.com/office/drawing/2014/main" id="{471ADA9C-96E9-4507-8ADB-CF0DFB3332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54" y="1114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4" name="Line 59">
                  <a:extLst>
                    <a:ext uri="{FF2B5EF4-FFF2-40B4-BE49-F238E27FC236}">
                      <a16:creationId xmlns:a16="http://schemas.microsoft.com/office/drawing/2014/main" id="{2E16BB0F-F796-445D-B034-AABDBD5A0B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5" y="1115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5" name="Line 60">
                  <a:extLst>
                    <a:ext uri="{FF2B5EF4-FFF2-40B4-BE49-F238E27FC236}">
                      <a16:creationId xmlns:a16="http://schemas.microsoft.com/office/drawing/2014/main" id="{14F46C55-0C00-4C7F-A3CC-B0D118BF30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16" y="1112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6" name="Line 61">
                  <a:extLst>
                    <a:ext uri="{FF2B5EF4-FFF2-40B4-BE49-F238E27FC236}">
                      <a16:creationId xmlns:a16="http://schemas.microsoft.com/office/drawing/2014/main" id="{7601408E-BD78-4A83-9654-D684FB18D8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1105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7" name="Line 62">
                  <a:extLst>
                    <a:ext uri="{FF2B5EF4-FFF2-40B4-BE49-F238E27FC236}">
                      <a16:creationId xmlns:a16="http://schemas.microsoft.com/office/drawing/2014/main" id="{9E8BD91C-BBF0-4FFF-B9A3-FEB2499A5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66" y="1106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8" name="Line 63">
                  <a:extLst>
                    <a:ext uri="{FF2B5EF4-FFF2-40B4-BE49-F238E27FC236}">
                      <a16:creationId xmlns:a16="http://schemas.microsoft.com/office/drawing/2014/main" id="{ABD4E400-6612-480A-8D54-67F3C3D26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9" y="1825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9" name="Line 64">
                  <a:extLst>
                    <a:ext uri="{FF2B5EF4-FFF2-40B4-BE49-F238E27FC236}">
                      <a16:creationId xmlns:a16="http://schemas.microsoft.com/office/drawing/2014/main" id="{09711306-F145-4DBE-892C-BD399A7863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0" y="1470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0" name="Line 65">
                  <a:extLst>
                    <a:ext uri="{FF2B5EF4-FFF2-40B4-BE49-F238E27FC236}">
                      <a16:creationId xmlns:a16="http://schemas.microsoft.com/office/drawing/2014/main" id="{EC99F057-B500-4A74-86EE-8CAC427663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4" y="1654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" name="Line 66">
                  <a:extLst>
                    <a:ext uri="{FF2B5EF4-FFF2-40B4-BE49-F238E27FC236}">
                      <a16:creationId xmlns:a16="http://schemas.microsoft.com/office/drawing/2014/main" id="{FCC6D895-BBDB-44ED-8487-622878C877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9" y="1295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2" name="Line 67">
                  <a:extLst>
                    <a:ext uri="{FF2B5EF4-FFF2-40B4-BE49-F238E27FC236}">
                      <a16:creationId xmlns:a16="http://schemas.microsoft.com/office/drawing/2014/main" id="{458E0B22-969C-4747-BF0F-50A96E6221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6" y="2012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34" name="Text Box 68">
                <a:extLst>
                  <a:ext uri="{FF2B5EF4-FFF2-40B4-BE49-F238E27FC236}">
                    <a16:creationId xmlns:a16="http://schemas.microsoft.com/office/drawing/2014/main" id="{9E289933-339C-4BC3-AA62-C89373D4C8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" y="2197"/>
                <a:ext cx="224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ΙΑΝ    ΦΕΒ   ΜΑΡ   ΑΠΡ   ΜΑΙ  ΙΟΥΝ  ΙΟΥΛ  ΑΥΓ  ΣΕΠ   ΟΚΤ  ΝΟΕ  ΔΕΚ</a:t>
                </a:r>
              </a:p>
            </p:txBody>
          </p:sp>
          <p:sp>
            <p:nvSpPr>
              <p:cNvPr id="35" name="Text Box 69">
                <a:extLst>
                  <a:ext uri="{FF2B5EF4-FFF2-40B4-BE49-F238E27FC236}">
                    <a16:creationId xmlns:a16="http://schemas.microsoft.com/office/drawing/2014/main" id="{D383C4A9-B747-4EA0-AA30-0CA216CE1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" y="969"/>
                <a:ext cx="212" cy="1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600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500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400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300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200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100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    0</a:t>
                </a:r>
              </a:p>
            </p:txBody>
          </p:sp>
        </p:grpSp>
        <p:sp>
          <p:nvSpPr>
            <p:cNvPr id="32" name="Freeform 70">
              <a:extLst>
                <a:ext uri="{FF2B5EF4-FFF2-40B4-BE49-F238E27FC236}">
                  <a16:creationId xmlns:a16="http://schemas.microsoft.com/office/drawing/2014/main" id="{126A08EA-2743-4198-B4E4-368F3E026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1308"/>
              <a:ext cx="2166" cy="48"/>
            </a:xfrm>
            <a:custGeom>
              <a:avLst/>
              <a:gdLst>
                <a:gd name="T0" fmla="*/ 0 w 2166"/>
                <a:gd name="T1" fmla="*/ 0 h 48"/>
                <a:gd name="T2" fmla="*/ 456 w 2166"/>
                <a:gd name="T3" fmla="*/ 0 h 48"/>
                <a:gd name="T4" fmla="*/ 600 w 2166"/>
                <a:gd name="T5" fmla="*/ 6 h 48"/>
                <a:gd name="T6" fmla="*/ 810 w 2166"/>
                <a:gd name="T7" fmla="*/ 18 h 48"/>
                <a:gd name="T8" fmla="*/ 954 w 2166"/>
                <a:gd name="T9" fmla="*/ 48 h 48"/>
                <a:gd name="T10" fmla="*/ 1086 w 2166"/>
                <a:gd name="T11" fmla="*/ 48 h 48"/>
                <a:gd name="T12" fmla="*/ 1182 w 2166"/>
                <a:gd name="T13" fmla="*/ 30 h 48"/>
                <a:gd name="T14" fmla="*/ 1296 w 2166"/>
                <a:gd name="T15" fmla="*/ 12 h 48"/>
                <a:gd name="T16" fmla="*/ 1518 w 2166"/>
                <a:gd name="T17" fmla="*/ 6 h 48"/>
                <a:gd name="T18" fmla="*/ 1746 w 2166"/>
                <a:gd name="T19" fmla="*/ 12 h 48"/>
                <a:gd name="T20" fmla="*/ 1986 w 2166"/>
                <a:gd name="T21" fmla="*/ 6 h 48"/>
                <a:gd name="T22" fmla="*/ 2040 w 2166"/>
                <a:gd name="T23" fmla="*/ 0 h 48"/>
                <a:gd name="T24" fmla="*/ 2130 w 2166"/>
                <a:gd name="T25" fmla="*/ 18 h 48"/>
                <a:gd name="T26" fmla="*/ 2166 w 2166"/>
                <a:gd name="T27" fmla="*/ 18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6"/>
                <a:gd name="T43" fmla="*/ 0 h 48"/>
                <a:gd name="T44" fmla="*/ 2166 w 2166"/>
                <a:gd name="T45" fmla="*/ 48 h 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6" h="48">
                  <a:moveTo>
                    <a:pt x="0" y="0"/>
                  </a:moveTo>
                  <a:lnTo>
                    <a:pt x="456" y="0"/>
                  </a:lnTo>
                  <a:lnTo>
                    <a:pt x="600" y="6"/>
                  </a:lnTo>
                  <a:lnTo>
                    <a:pt x="810" y="18"/>
                  </a:lnTo>
                  <a:lnTo>
                    <a:pt x="954" y="48"/>
                  </a:lnTo>
                  <a:lnTo>
                    <a:pt x="1086" y="48"/>
                  </a:lnTo>
                  <a:lnTo>
                    <a:pt x="1182" y="30"/>
                  </a:lnTo>
                  <a:lnTo>
                    <a:pt x="1296" y="12"/>
                  </a:lnTo>
                  <a:lnTo>
                    <a:pt x="1518" y="6"/>
                  </a:lnTo>
                  <a:lnTo>
                    <a:pt x="1746" y="12"/>
                  </a:lnTo>
                  <a:lnTo>
                    <a:pt x="1986" y="6"/>
                  </a:lnTo>
                  <a:lnTo>
                    <a:pt x="2040" y="0"/>
                  </a:lnTo>
                  <a:lnTo>
                    <a:pt x="2130" y="18"/>
                  </a:lnTo>
                  <a:lnTo>
                    <a:pt x="2166" y="18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53" name="Text Box 97">
            <a:extLst>
              <a:ext uri="{FF2B5EF4-FFF2-40B4-BE49-F238E27FC236}">
                <a16:creationId xmlns:a16="http://schemas.microsoft.com/office/drawing/2014/main" id="{48A8AA69-6C65-4176-AC2F-E8F864A69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0108" y="4541818"/>
            <a:ext cx="2411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latin typeface="Times New Roman" panose="02020603050405020304" pitchFamily="18" charset="0"/>
              </a:rPr>
              <a:t>Νότιος πόλος (90</a:t>
            </a:r>
            <a:r>
              <a:rPr lang="el-GR" altLang="el-GR" sz="2000" b="1" baseline="30000" dirty="0">
                <a:latin typeface="Times New Roman" panose="02020603050405020304" pitchFamily="18" charset="0"/>
              </a:rPr>
              <a:t>ο </a:t>
            </a:r>
            <a:r>
              <a:rPr lang="el-GR" altLang="el-GR" sz="2000" b="1" dirty="0">
                <a:latin typeface="Times New Roman" panose="02020603050405020304" pitchFamily="18" charset="0"/>
              </a:rPr>
              <a:t>Ν)</a:t>
            </a:r>
          </a:p>
        </p:txBody>
      </p:sp>
      <p:grpSp>
        <p:nvGrpSpPr>
          <p:cNvPr id="54" name="Group 71">
            <a:extLst>
              <a:ext uri="{FF2B5EF4-FFF2-40B4-BE49-F238E27FC236}">
                <a16:creationId xmlns:a16="http://schemas.microsoft.com/office/drawing/2014/main" id="{99051D26-FB90-484F-84A6-26F961349849}"/>
              </a:ext>
            </a:extLst>
          </p:cNvPr>
          <p:cNvGrpSpPr>
            <a:grpSpLocks/>
          </p:cNvGrpSpPr>
          <p:nvPr/>
        </p:nvGrpSpPr>
        <p:grpSpPr bwMode="auto">
          <a:xfrm>
            <a:off x="8356512" y="4689531"/>
            <a:ext cx="3833813" cy="2163763"/>
            <a:chOff x="3328" y="2410"/>
            <a:chExt cx="2415" cy="1363"/>
          </a:xfrm>
        </p:grpSpPr>
        <p:grpSp>
          <p:nvGrpSpPr>
            <p:cNvPr id="55" name="Group 72">
              <a:extLst>
                <a:ext uri="{FF2B5EF4-FFF2-40B4-BE49-F238E27FC236}">
                  <a16:creationId xmlns:a16="http://schemas.microsoft.com/office/drawing/2014/main" id="{09B3FAA1-7132-4D4E-90DF-730BA5F084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8" y="2410"/>
              <a:ext cx="2415" cy="1363"/>
              <a:chOff x="663" y="969"/>
              <a:chExt cx="2415" cy="1363"/>
            </a:xfrm>
          </p:grpSpPr>
          <p:grpSp>
            <p:nvGrpSpPr>
              <p:cNvPr id="57" name="Group 73">
                <a:extLst>
                  <a:ext uri="{FF2B5EF4-FFF2-40B4-BE49-F238E27FC236}">
                    <a16:creationId xmlns:a16="http://schemas.microsoft.com/office/drawing/2014/main" id="{4E3519F4-7455-4E8F-9255-702EEF0185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4" y="1104"/>
                <a:ext cx="2170" cy="1109"/>
                <a:chOff x="854" y="1104"/>
                <a:chExt cx="2170" cy="1109"/>
              </a:xfrm>
            </p:grpSpPr>
            <p:sp>
              <p:nvSpPr>
                <p:cNvPr id="60" name="Rectangle 74">
                  <a:extLst>
                    <a:ext uri="{FF2B5EF4-FFF2-40B4-BE49-F238E27FC236}">
                      <a16:creationId xmlns:a16="http://schemas.microsoft.com/office/drawing/2014/main" id="{0F459BC8-0CC0-4EA6-810A-AC770FD817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0" y="1104"/>
                  <a:ext cx="2164" cy="108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2800"/>
                </a:p>
              </p:txBody>
            </p:sp>
            <p:sp>
              <p:nvSpPr>
                <p:cNvPr id="61" name="Line 75">
                  <a:extLst>
                    <a:ext uri="{FF2B5EF4-FFF2-40B4-BE49-F238E27FC236}">
                      <a16:creationId xmlns:a16="http://schemas.microsoft.com/office/drawing/2014/main" id="{80A88909-F9CE-42B6-B038-B22E2C0823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48" y="1104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2" name="Line 76">
                  <a:extLst>
                    <a:ext uri="{FF2B5EF4-FFF2-40B4-BE49-F238E27FC236}">
                      <a16:creationId xmlns:a16="http://schemas.microsoft.com/office/drawing/2014/main" id="{CD9DFDBD-3EA0-4533-85E8-94EEA577B1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37" y="1125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3" name="Line 77">
                  <a:extLst>
                    <a:ext uri="{FF2B5EF4-FFF2-40B4-BE49-F238E27FC236}">
                      <a16:creationId xmlns:a16="http://schemas.microsoft.com/office/drawing/2014/main" id="{AD2C914E-2456-49A7-8C53-7ADD5587C1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1" y="1117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4" name="Line 78">
                  <a:extLst>
                    <a:ext uri="{FF2B5EF4-FFF2-40B4-BE49-F238E27FC236}">
                      <a16:creationId xmlns:a16="http://schemas.microsoft.com/office/drawing/2014/main" id="{2CEC59B9-5872-4306-B74F-5E012AAA4C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4" y="1114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5" name="Line 79">
                  <a:extLst>
                    <a:ext uri="{FF2B5EF4-FFF2-40B4-BE49-F238E27FC236}">
                      <a16:creationId xmlns:a16="http://schemas.microsoft.com/office/drawing/2014/main" id="{D4CA8DBF-7D86-4A37-B781-2C23705CA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03" y="1111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6" name="Line 80">
                  <a:extLst>
                    <a:ext uri="{FF2B5EF4-FFF2-40B4-BE49-F238E27FC236}">
                      <a16:creationId xmlns:a16="http://schemas.microsoft.com/office/drawing/2014/main" id="{AB0B630F-8F44-42CB-A660-BCB5FCC211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84" y="1112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7" name="Line 81">
                  <a:extLst>
                    <a:ext uri="{FF2B5EF4-FFF2-40B4-BE49-F238E27FC236}">
                      <a16:creationId xmlns:a16="http://schemas.microsoft.com/office/drawing/2014/main" id="{B17EA568-2E85-4B1A-B0C0-1F7AEF293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54" y="1114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" name="Line 82">
                  <a:extLst>
                    <a:ext uri="{FF2B5EF4-FFF2-40B4-BE49-F238E27FC236}">
                      <a16:creationId xmlns:a16="http://schemas.microsoft.com/office/drawing/2014/main" id="{D6B17291-EC86-4525-B9FD-2C10E5E65F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5" y="1115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9" name="Line 83">
                  <a:extLst>
                    <a:ext uri="{FF2B5EF4-FFF2-40B4-BE49-F238E27FC236}">
                      <a16:creationId xmlns:a16="http://schemas.microsoft.com/office/drawing/2014/main" id="{F635FE2B-01D1-4B65-AEA3-1258126F05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16" y="1112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0" name="Line 84">
                  <a:extLst>
                    <a:ext uri="{FF2B5EF4-FFF2-40B4-BE49-F238E27FC236}">
                      <a16:creationId xmlns:a16="http://schemas.microsoft.com/office/drawing/2014/main" id="{CD7E792C-3029-4C3E-9D22-71152C5F79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3" y="1105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1" name="Line 85">
                  <a:extLst>
                    <a:ext uri="{FF2B5EF4-FFF2-40B4-BE49-F238E27FC236}">
                      <a16:creationId xmlns:a16="http://schemas.microsoft.com/office/drawing/2014/main" id="{5302C826-9563-47B0-81CE-32DEA6DD99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66" y="1106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2" name="Line 86">
                  <a:extLst>
                    <a:ext uri="{FF2B5EF4-FFF2-40B4-BE49-F238E27FC236}">
                      <a16:creationId xmlns:a16="http://schemas.microsoft.com/office/drawing/2014/main" id="{795EF434-6AF6-4483-8475-ADC4E8EBE7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9" y="1825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3" name="Line 87">
                  <a:extLst>
                    <a:ext uri="{FF2B5EF4-FFF2-40B4-BE49-F238E27FC236}">
                      <a16:creationId xmlns:a16="http://schemas.microsoft.com/office/drawing/2014/main" id="{70CE3E06-04FF-4686-9E62-48A249DC1A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0" y="1470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4" name="Line 88">
                  <a:extLst>
                    <a:ext uri="{FF2B5EF4-FFF2-40B4-BE49-F238E27FC236}">
                      <a16:creationId xmlns:a16="http://schemas.microsoft.com/office/drawing/2014/main" id="{EB55C890-DB57-4843-BDD7-D23956599A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4" y="1654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5" name="Line 89">
                  <a:extLst>
                    <a:ext uri="{FF2B5EF4-FFF2-40B4-BE49-F238E27FC236}">
                      <a16:creationId xmlns:a16="http://schemas.microsoft.com/office/drawing/2014/main" id="{02F1A009-2542-4B55-8D43-850136B1A9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9" y="1295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6" name="Line 90">
                  <a:extLst>
                    <a:ext uri="{FF2B5EF4-FFF2-40B4-BE49-F238E27FC236}">
                      <a16:creationId xmlns:a16="http://schemas.microsoft.com/office/drawing/2014/main" id="{7921BF00-90B2-43BD-9D75-28DCDDEC00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6" y="2012"/>
                  <a:ext cx="2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58" name="Text Box 91">
                <a:extLst>
                  <a:ext uri="{FF2B5EF4-FFF2-40B4-BE49-F238E27FC236}">
                    <a16:creationId xmlns:a16="http://schemas.microsoft.com/office/drawing/2014/main" id="{8432EA4F-D7BA-483E-BE24-A18F678E42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" y="2197"/>
                <a:ext cx="224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ΙΑΝ    ΦΕΒ   ΜΑΡ   ΑΠΡ   ΜΑΙ  ΙΟΥΝ  ΙΟΥΛ  ΑΥΓ  ΣΕΠ   ΟΚΤ  ΝΟΕ  ΔΕΚ</a:t>
                </a:r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13446084-3892-4C2F-9CC7-C90500DF9E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" y="969"/>
                <a:ext cx="212" cy="1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600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500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400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300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200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100</a:t>
                </a:r>
              </a:p>
              <a:p>
                <a:pPr eaLnBrk="1" hangingPunct="1">
                  <a:lnSpc>
                    <a:spcPct val="230000"/>
                  </a:lnSpc>
                  <a:spcBef>
                    <a:spcPct val="0"/>
                  </a:spcBef>
                  <a:buFontTx/>
                  <a:buNone/>
                </a:pPr>
                <a:r>
                  <a:rPr lang="el-GR" altLang="el-GR" sz="800" b="1">
                    <a:latin typeface="Times New Roman" panose="02020603050405020304" pitchFamily="18" charset="0"/>
                  </a:rPr>
                  <a:t>    0</a:t>
                </a:r>
              </a:p>
            </p:txBody>
          </p:sp>
        </p:grpSp>
        <p:sp>
          <p:nvSpPr>
            <p:cNvPr id="56" name="Freeform 93">
              <a:extLst>
                <a:ext uri="{FF2B5EF4-FFF2-40B4-BE49-F238E27FC236}">
                  <a16:creationId xmlns:a16="http://schemas.microsoft.com/office/drawing/2014/main" id="{D0E3039B-F239-4844-BF37-F09B88B50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2616"/>
              <a:ext cx="2166" cy="1014"/>
            </a:xfrm>
            <a:custGeom>
              <a:avLst/>
              <a:gdLst>
                <a:gd name="T0" fmla="*/ 0 w 2166"/>
                <a:gd name="T1" fmla="*/ 18 h 1014"/>
                <a:gd name="T2" fmla="*/ 114 w 2166"/>
                <a:gd name="T3" fmla="*/ 120 h 1014"/>
                <a:gd name="T4" fmla="*/ 240 w 2166"/>
                <a:gd name="T5" fmla="*/ 360 h 1014"/>
                <a:gd name="T6" fmla="*/ 390 w 2166"/>
                <a:gd name="T7" fmla="*/ 642 h 1014"/>
                <a:gd name="T8" fmla="*/ 516 w 2166"/>
                <a:gd name="T9" fmla="*/ 936 h 1014"/>
                <a:gd name="T10" fmla="*/ 558 w 2166"/>
                <a:gd name="T11" fmla="*/ 1008 h 1014"/>
                <a:gd name="T12" fmla="*/ 1632 w 2166"/>
                <a:gd name="T13" fmla="*/ 1014 h 1014"/>
                <a:gd name="T14" fmla="*/ 1716 w 2166"/>
                <a:gd name="T15" fmla="*/ 870 h 1014"/>
                <a:gd name="T16" fmla="*/ 1872 w 2166"/>
                <a:gd name="T17" fmla="*/ 534 h 1014"/>
                <a:gd name="T18" fmla="*/ 2016 w 2166"/>
                <a:gd name="T19" fmla="*/ 210 h 1014"/>
                <a:gd name="T20" fmla="*/ 2130 w 2166"/>
                <a:gd name="T21" fmla="*/ 24 h 1014"/>
                <a:gd name="T22" fmla="*/ 2166 w 2166"/>
                <a:gd name="T23" fmla="*/ 0 h 10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66"/>
                <a:gd name="T37" fmla="*/ 0 h 1014"/>
                <a:gd name="T38" fmla="*/ 2166 w 2166"/>
                <a:gd name="T39" fmla="*/ 1014 h 10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6" h="1014">
                  <a:moveTo>
                    <a:pt x="0" y="18"/>
                  </a:moveTo>
                  <a:lnTo>
                    <a:pt x="114" y="120"/>
                  </a:lnTo>
                  <a:lnTo>
                    <a:pt x="240" y="360"/>
                  </a:lnTo>
                  <a:lnTo>
                    <a:pt x="390" y="642"/>
                  </a:lnTo>
                  <a:lnTo>
                    <a:pt x="516" y="936"/>
                  </a:lnTo>
                  <a:lnTo>
                    <a:pt x="558" y="1008"/>
                  </a:lnTo>
                  <a:lnTo>
                    <a:pt x="1632" y="1014"/>
                  </a:lnTo>
                  <a:lnTo>
                    <a:pt x="1716" y="870"/>
                  </a:lnTo>
                  <a:lnTo>
                    <a:pt x="1872" y="534"/>
                  </a:lnTo>
                  <a:lnTo>
                    <a:pt x="2016" y="210"/>
                  </a:lnTo>
                  <a:lnTo>
                    <a:pt x="2130" y="24"/>
                  </a:lnTo>
                  <a:lnTo>
                    <a:pt x="2166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77" name="Text Box 98">
            <a:extLst>
              <a:ext uri="{FF2B5EF4-FFF2-40B4-BE49-F238E27FC236}">
                <a16:creationId xmlns:a16="http://schemas.microsoft.com/office/drawing/2014/main" id="{B0119B49-AE26-4E06-8C07-2C861769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512" y="-13432"/>
            <a:ext cx="31137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Ημερησία ηλιακή ακτινοβολία στο εξωτερικό όριο της ατμόσφαιρας </a:t>
            </a:r>
            <a:r>
              <a:rPr lang="en-US" altLang="el-GR" sz="1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(w/m</a:t>
            </a:r>
            <a:r>
              <a:rPr lang="en-US" altLang="el-GR" sz="1600" b="1" baseline="30000" dirty="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l-GR" sz="1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)</a:t>
            </a:r>
            <a:endParaRPr lang="el-GR" altLang="el-GR" sz="16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86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4">
            <a:extLst>
              <a:ext uri="{FF2B5EF4-FFF2-40B4-BE49-F238E27FC236}">
                <a16:creationId xmlns:a16="http://schemas.microsoft.com/office/drawing/2014/main" id="{E4594FDD-5C85-446B-99E8-13925CFE8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1999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Νόμος θερμικής εκπομπής των </a:t>
            </a:r>
            <a:r>
              <a:rPr kumimoji="0" lang="en-US" altLang="el-G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Stefan</a:t>
            </a:r>
            <a:r>
              <a:rPr kumimoji="0" lang="el-GR" altLang="el-G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l-G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Boltzman</a:t>
            </a:r>
            <a:r>
              <a:rPr kumimoji="0" lang="el-GR" altLang="el-G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213">
            <a:extLst>
              <a:ext uri="{FF2B5EF4-FFF2-40B4-BE49-F238E27FC236}">
                <a16:creationId xmlns:a16="http://schemas.microsoft.com/office/drawing/2014/main" id="{EC262500-558E-4A2E-9483-61FD0E9E7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5439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Τα σώματα που διαθέτουν απόλυτη θερμοκρασία 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kumimoji="0" lang="el-GR" altLang="el-GR" sz="2400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kumimoji="0" lang="el-GR" altLang="el-G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] εκπέμπουν ενέργεια </a:t>
            </a:r>
            <a:r>
              <a:rPr kumimoji="0" lang="en-US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σύμφωνα με τη σχέση: </a:t>
            </a:r>
          </a:p>
        </p:txBody>
      </p:sp>
      <p:sp>
        <p:nvSpPr>
          <p:cNvPr id="6" name="Rectangle 215">
            <a:extLst>
              <a:ext uri="{FF2B5EF4-FFF2-40B4-BE49-F238E27FC236}">
                <a16:creationId xmlns:a16="http://schemas.microsoft.com/office/drawing/2014/main" id="{B2C20776-6545-4A96-AA79-5712E8523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29277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214">
            <a:extLst>
              <a:ext uri="{FF2B5EF4-FFF2-40B4-BE49-F238E27FC236}">
                <a16:creationId xmlns:a16="http://schemas.microsoft.com/office/drawing/2014/main" id="{1A51CAE7-D49E-4D56-B687-5536DAC05F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070957"/>
              </p:ext>
            </p:extLst>
          </p:nvPr>
        </p:nvGraphicFramePr>
        <p:xfrm>
          <a:off x="4943475" y="1595437"/>
          <a:ext cx="2259508" cy="683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3" imgW="850531" imgH="253890" progId="Equation.3">
                  <p:embed/>
                </p:oleObj>
              </mc:Choice>
              <mc:Fallback>
                <p:oleObj name="Equation" r:id="rId3" imgW="850531" imgH="253890" progId="Equation.3">
                  <p:embed/>
                  <p:pic>
                    <p:nvPicPr>
                      <p:cNvPr id="19461" name="Object 214">
                        <a:extLst>
                          <a:ext uri="{FF2B5EF4-FFF2-40B4-BE49-F238E27FC236}">
                            <a16:creationId xmlns:a16="http://schemas.microsoft.com/office/drawing/2014/main" id="{5E5EC0A8-C016-4F92-80CE-7241B5E450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595437"/>
                        <a:ext cx="2259508" cy="6837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16">
            <a:extLst>
              <a:ext uri="{FF2B5EF4-FFF2-40B4-BE49-F238E27FC236}">
                <a16:creationId xmlns:a16="http://schemas.microsoft.com/office/drawing/2014/main" id="{6BBF15AD-DC2B-469F-9BD1-821D804AC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1941"/>
            <a:ext cx="12192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όπου: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ο ρυθμός εκπομπής ενέργειας ανά μονάδα επιφάνειας και ανά μονάδα χρόνου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η απόλυτη θερμοκρασία της επιφάνειας του σώματος που εκπέμπει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παγκόσμια σταθερά, γνωστή ως σταθερά 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Stefan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l-G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Boltzman</a:t>
            </a:r>
            <a:endParaRPr kumimoji="0" lang="el-GR" altLang="el-G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0" lang="el-GR" altLang="el-G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αδιάστατο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μέγεθος γνωστό ως ικανότητα θερμικής εκπομπής (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emissivity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που εξαρτάται από το υλικό του σώματος (για το ιδεατό μελανό σώμα, 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ε=1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 Για το νερό 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0.97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kumimoji="0" lang="el-GR" altLang="el-GR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1968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>
            <a:extLst>
              <a:ext uri="{FF2B5EF4-FFF2-40B4-BE49-F238E27FC236}">
                <a16:creationId xmlns:a16="http://schemas.microsoft.com/office/drawing/2014/main" id="{5455AF1B-66C2-4ECA-BBAE-049C57D90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3267"/>
            <a:ext cx="121920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όπου: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90000"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Ο αδιάστατος συντελεστής 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kumimoji="0" lang="en-US" altLang="el-GR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δίνεται από τον τύπο του 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Brunt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endParaRPr kumimoji="0" lang="el-GR" altLang="el-G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με τους συντελεστές κατά 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Penman 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kumimoji="0" lang="en-US" altLang="el-GR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0.56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l-GR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0.08 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kumimoji="0" lang="en-US" altLang="el-G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el-GR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kumimoji="0" lang="en-US" altLang="el-G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] την μερική πίεση των υδρατμών της ατμόσφαιρας στη θερμοκρασία Τ</a:t>
            </a:r>
            <a:r>
              <a:rPr kumimoji="0" lang="en-US" altLang="el-GR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Char char="•"/>
              <a:tabLst/>
              <a:defRPr/>
            </a:pPr>
            <a:endParaRPr kumimoji="0" lang="el-GR" altLang="el-G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90000"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Ο συντελεστής επίδρασης της νέφωσης (καθαρός αριθμός) δίνεται από την εξίσωση: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Char char="•"/>
              <a:tabLst/>
              <a:defRPr/>
            </a:pPr>
            <a:endParaRPr kumimoji="0" lang="el-GR" altLang="el-G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endParaRPr kumimoji="0" lang="el-GR" altLang="el-GR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με τους συντελεστές κατά 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Penman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πάλι 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kumimoji="0" lang="en-US" altLang="el-GR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0.1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l-G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l-GR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0.9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endParaRPr kumimoji="0" lang="el-GR" altLang="el-G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			     η σταθερά των 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Stefan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altLang="el-G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Boltzman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kumimoji="0" lang="el-GR" altLang="el-GR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Τα 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η μέση θερμοκρασία του αέρα σε </a:t>
            </a:r>
            <a:r>
              <a:rPr kumimoji="0" lang="el-GR" altLang="el-GR" sz="2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EFAF50A-9DC7-47CB-B8A0-6821B5A56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410"/>
            <a:ext cx="121920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Καθαρή ακτινοβολία μακρών κυμάτων </a:t>
            </a:r>
            <a:r>
              <a:rPr kumimoji="0" lang="en-US" altLang="el-G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altLang="el-GR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l-G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l-GR" altLang="el-GR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C72E04-B39B-44EA-8EF8-FEEBA47D3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32" y="989857"/>
            <a:ext cx="12200731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Η διαφορά της θερμικής ακτινοβολίας που εκπέμπεται μείον την ακτινοβολία που επιστρέφει.  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7AEA77CC-0E9A-4933-8F56-9F90462C4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146829"/>
              </p:ext>
            </p:extLst>
          </p:nvPr>
        </p:nvGraphicFramePr>
        <p:xfrm>
          <a:off x="3586068" y="1404611"/>
          <a:ext cx="3050297" cy="5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Equation" r:id="rId3" imgW="1473200" imgH="254000" progId="Equation.3">
                  <p:embed/>
                </p:oleObj>
              </mc:Choice>
              <mc:Fallback>
                <p:oleObj name="Equation" r:id="rId3" imgW="1473200" imgH="254000" progId="Equation.3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64360C46-0FA1-4037-930B-ACB647868F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6068" y="1404611"/>
                        <a:ext cx="3050297" cy="53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6CC5FE8-8CE4-4E52-8A40-7E1930D16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8343" y="1464951"/>
            <a:ext cx="15263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l-GR" altLang="el-GR" sz="2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)] 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C90B61DD-836F-4FE6-820D-3BA821F0B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-217160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15">
            <a:extLst>
              <a:ext uri="{FF2B5EF4-FFF2-40B4-BE49-F238E27FC236}">
                <a16:creationId xmlns:a16="http://schemas.microsoft.com/office/drawing/2014/main" id="{D2CAC754-FD07-4F0D-A975-8176D5BBEE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842462"/>
              </p:ext>
            </p:extLst>
          </p:nvPr>
        </p:nvGraphicFramePr>
        <p:xfrm>
          <a:off x="7890904" y="1827130"/>
          <a:ext cx="2340261" cy="5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Equation" r:id="rId5" imgW="1129810" imgH="253890" progId="Equation.3">
                  <p:embed/>
                </p:oleObj>
              </mc:Choice>
              <mc:Fallback>
                <p:oleObj name="Equation" r:id="rId5" imgW="1129810" imgH="253890" progId="Equation.3">
                  <p:embed/>
                  <p:pic>
                    <p:nvPicPr>
                      <p:cNvPr id="20488" name="Object 15">
                        <a:extLst>
                          <a:ext uri="{FF2B5EF4-FFF2-40B4-BE49-F238E27FC236}">
                            <a16:creationId xmlns:a16="http://schemas.microsoft.com/office/drawing/2014/main" id="{28FE8412-A30C-4A5B-862A-A74CDB2B85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0904" y="1827130"/>
                        <a:ext cx="2340261" cy="53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7">
            <a:extLst>
              <a:ext uri="{FF2B5EF4-FFF2-40B4-BE49-F238E27FC236}">
                <a16:creationId xmlns:a16="http://schemas.microsoft.com/office/drawing/2014/main" id="{1B1ADE74-7123-4221-96AF-75BE48F82A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654808"/>
              </p:ext>
            </p:extLst>
          </p:nvPr>
        </p:nvGraphicFramePr>
        <p:xfrm>
          <a:off x="4486820" y="4226348"/>
          <a:ext cx="2036980" cy="770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Equation" r:id="rId7" imgW="977900" imgH="368300" progId="Equation.3">
                  <p:embed/>
                </p:oleObj>
              </mc:Choice>
              <mc:Fallback>
                <p:oleObj name="Equation" r:id="rId7" imgW="977900" imgH="368300" progId="Equation.3">
                  <p:embed/>
                  <p:pic>
                    <p:nvPicPr>
                      <p:cNvPr id="20490" name="Object 17">
                        <a:extLst>
                          <a:ext uri="{FF2B5EF4-FFF2-40B4-BE49-F238E27FC236}">
                            <a16:creationId xmlns:a16="http://schemas.microsoft.com/office/drawing/2014/main" id="{50325CD3-A6AA-49A1-B7D0-75048B6389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820" y="4226348"/>
                        <a:ext cx="2036980" cy="770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9">
            <a:extLst>
              <a:ext uri="{FF2B5EF4-FFF2-40B4-BE49-F238E27FC236}">
                <a16:creationId xmlns:a16="http://schemas.microsoft.com/office/drawing/2014/main" id="{17137EA9-D0E2-4B84-8689-BE2A379EE9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533860"/>
              </p:ext>
            </p:extLst>
          </p:nvPr>
        </p:nvGraphicFramePr>
        <p:xfrm>
          <a:off x="353161" y="5869253"/>
          <a:ext cx="26638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" name="Equation" r:id="rId9" imgW="1752600" imgH="254000" progId="Equation.3">
                  <p:embed/>
                </p:oleObj>
              </mc:Choice>
              <mc:Fallback>
                <p:oleObj name="Equation" r:id="rId9" imgW="1752600" imgH="254000" progId="Equation.3">
                  <p:embed/>
                  <p:pic>
                    <p:nvPicPr>
                      <p:cNvPr id="20492" name="Object 19">
                        <a:extLst>
                          <a:ext uri="{FF2B5EF4-FFF2-40B4-BE49-F238E27FC236}">
                            <a16:creationId xmlns:a16="http://schemas.microsoft.com/office/drawing/2014/main" id="{542386D0-FBAB-4CA6-A7BD-39998FDB3A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161" y="5869253"/>
                        <a:ext cx="26638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525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63C7C3CB-6692-463C-9061-F138AA6C4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888" y="576852"/>
            <a:ext cx="7740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Άμεση –διάχυτη ακτινοβολία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486FD7B-EF21-4BD9-A6E6-F06F49E50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429000"/>
            <a:ext cx="121919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Διάχυτη (</a:t>
            </a:r>
            <a:r>
              <a:rPr lang="en-US" altLang="el-GR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diffuse)</a:t>
            </a: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Η ακτινοβολία που φτάνει στην επιφάνεια της Γης αφού έχει αλλάξει η διεύθυνση της από ανάκλαση ή σκέδαση στην ατμόσφαιρα.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Εξαρτάται από: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91B7B-B57A-4CCD-8E21-0DAFBE526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4784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Άμεση (</a:t>
            </a:r>
            <a:r>
              <a:rPr lang="en-US" altLang="el-GR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direct)</a:t>
            </a:r>
            <a:endParaRPr lang="el-GR" altLang="el-GR" sz="24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Η ακτινοβολία που φτάνει στην επιφάνεια της Γης  χωρίς να σκεδαστεί στην ατμόσφαιρα  Εξαρτάται από:</a:t>
            </a:r>
            <a:endParaRPr lang="en-US" altLang="el-GR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FCE4C-65D5-4729-9E0E-1DBF2A687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888" y="1613025"/>
            <a:ext cx="101391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την απορρόφηση της ηλιακής ακτινοβολίας στην ατμόσφαιρα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το ύψος του ηλίου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την απόσταση του ηλίου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το υψόμετρο της θέσης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την κλίση της επιφάνειας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90C2C8-2D5B-4DB3-BC1D-C996FA4D2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887" y="4629329"/>
            <a:ext cx="101391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την απορρόφηση της ηλιακής ακτινοβολίας στην ατμόσφαιρα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το ύψος του ηλίου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το υψόμετρο της θέσης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την </a:t>
            </a:r>
            <a:r>
              <a:rPr lang="el-GR" altLang="el-GR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ανακλαστικότητα</a:t>
            </a: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του εδάφους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το ποσό και το είδος των νεφών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l-GR" alt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τη σύνθεση των σωματιδίων και των αερίων της ατμόσφαιρας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F53CEA-EC0B-49AA-B37C-2D5A8323A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683" y="27296"/>
            <a:ext cx="46650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4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Ηλιακή ακτινοβολία</a:t>
            </a:r>
          </a:p>
        </p:txBody>
      </p:sp>
    </p:spTree>
    <p:extLst>
      <p:ext uri="{BB962C8B-B14F-4D97-AF65-F5344CB8AC3E}">
        <p14:creationId xmlns:p14="http://schemas.microsoft.com/office/powerpoint/2010/main" val="561008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0D98C02B-30FF-46F5-A43C-9172EF40E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39" r="36020"/>
          <a:stretch/>
        </p:blipFill>
        <p:spPr>
          <a:xfrm>
            <a:off x="4146263" y="1723658"/>
            <a:ext cx="8045737" cy="511132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6B932A1-2DF5-4C3E-AC59-647E0FDAA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019"/>
            <a:ext cx="12192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Ολική καθαρή ενέργεια ακτινοβολίας, </a:t>
            </a:r>
            <a:r>
              <a:rPr kumimoji="0" lang="en-US" altLang="el-G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altLang="el-GR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l-GR" altLang="el-GR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EF02287-CB32-4D16-8D7D-5D95C6168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1495"/>
            <a:ext cx="12192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/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Η διαφορά της καθαρής ακτινοβολίας βραχέων κυμάτων που εισέρχεται στην επιφάνεια του εδάφους, μείον την καθαρή θερμική ακτινοβολία της γης.  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E3351D98-4F00-4ABD-A914-5E1F3188FF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530963"/>
              </p:ext>
            </p:extLst>
          </p:nvPr>
        </p:nvGraphicFramePr>
        <p:xfrm>
          <a:off x="6096000" y="2393209"/>
          <a:ext cx="2938350" cy="691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4" imgW="850531" imgH="203112" progId="Equation.3">
                  <p:embed/>
                </p:oleObj>
              </mc:Choice>
              <mc:Fallback>
                <p:oleObj name="Equation" r:id="rId4" imgW="850531" imgH="203112" progId="Equation.3">
                  <p:embed/>
                  <p:pic>
                    <p:nvPicPr>
                      <p:cNvPr id="21509" name="Object 4">
                        <a:extLst>
                          <a:ext uri="{FF2B5EF4-FFF2-40B4-BE49-F238E27FC236}">
                            <a16:creationId xmlns:a16="http://schemas.microsoft.com/office/drawing/2014/main" id="{B805C065-FD04-4780-8AC4-B4C61FCBBE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393209"/>
                        <a:ext cx="2938350" cy="6918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F961FD41-8B84-4E5F-B9A2-BF1F248BE1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38" t="3626"/>
          <a:stretch/>
        </p:blipFill>
        <p:spPr>
          <a:xfrm>
            <a:off x="0" y="2179598"/>
            <a:ext cx="5349922" cy="463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8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EA15EE-6B91-45D4-89AA-C1B6F7376CA7}"/>
              </a:ext>
            </a:extLst>
          </p:cNvPr>
          <p:cNvSpPr txBox="1"/>
          <p:nvPr/>
        </p:nvSpPr>
        <p:spPr>
          <a:xfrm>
            <a:off x="-27284" y="0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ενέργεια που χρησιμοποιήθηκε για την μετατροπή της φάσης του νερού διατηρείται εντός των μορίων του υδρατμού και εξέρχεται από το σύστημα μαζί με τους υδρατμούς.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Τελικά, η λανθάνουσα θερμότητα (ενέργεια εξάτμισης) ξαναμετατρέπεται σε θερμική ενέργεια όπου και όταν το νερό υγροποιηθεί.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D7182-FDA7-4EA4-98A8-224A11313D3B}"/>
              </a:ext>
            </a:extLst>
          </p:cNvPr>
          <p:cNvSpPr txBox="1"/>
          <p:nvPr/>
        </p:nvSpPr>
        <p:spPr>
          <a:xfrm>
            <a:off x="-10" y="1515068"/>
            <a:ext cx="122465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προσπίπτουσα ακτινοβολία (</a:t>
            </a:r>
            <a:r>
              <a:rPr lang="el-GR" sz="2400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l-GR" sz="2400" b="1" i="1" u="none" strike="noStrik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l-GR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ζεσταίνει τις εκτεθειμένες επιφάνειες εντός του συστήματος.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59463-9BDD-4519-A799-5261C1A96CA7}"/>
              </a:ext>
            </a:extLst>
          </p:cNvPr>
          <p:cNvSpPr txBox="1"/>
          <p:nvPr/>
        </p:nvSpPr>
        <p:spPr>
          <a:xfrm>
            <a:off x="12" y="2289874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Όταν υπάρχει νερό, αυτό απορροφά κάποιο τμήμα της θερμικής ενέργειας για να υποστηρίξει την αλλαγή φάσης του από υγρό σε ατμό (εξατμισοδιαπνοή).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DCEE1-DD4E-49C5-82DD-4D612B7B7825}"/>
              </a:ext>
            </a:extLst>
          </p:cNvPr>
          <p:cNvSpPr txBox="1"/>
          <p:nvPr/>
        </p:nvSpPr>
        <p:spPr>
          <a:xfrm>
            <a:off x="13638" y="3120871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εξατμισοδιαπνοή συνήθως δεν θα απορροφήσει όλη την ενέργεια και έτσι η επιφάνεια θα συνεχίσει να θερμαίνεται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1E380-D696-4E37-AC2D-78A9960D96AA}"/>
              </a:ext>
            </a:extLst>
          </p:cNvPr>
          <p:cNvSpPr txBox="1"/>
          <p:nvPr/>
        </p:nvSpPr>
        <p:spPr>
          <a:xfrm>
            <a:off x="27284" y="3970317"/>
            <a:ext cx="121920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Καθώς η επιφάνεια γίνεται ζεστότερη από τον αέρα και το έδαφος, θα αρχίσει να μεταδίδει </a:t>
            </a:r>
            <a:r>
              <a:rPr lang="el-GR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θερμότητα προς τον αέρα (</a:t>
            </a:r>
            <a:r>
              <a:rPr lang="el-GR" sz="2400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l-GR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προς </a:t>
            </a:r>
            <a:r>
              <a:rPr lang="el-GR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έδαφος (</a:t>
            </a:r>
            <a:r>
              <a:rPr lang="el-GR" sz="2400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l-GR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 την διάρκεια αυτής της διεργασίας προστίθενται θερμότητα και υδρατμοί στον αέρα που βρίσκεται στον όγκο ελέγχου.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υγρός και ζεστός αέρας γίνεται πιο αραιός από τον περιβάλλοντα αέρα και τείνει να ανυψωθεί και να βγει εκτός του όγκου ελέγχου.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93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8C548D-A7ED-4EA6-9DE7-77B4ADA27F0F}"/>
              </a:ext>
            </a:extLst>
          </p:cNvPr>
          <p:cNvSpPr txBox="1"/>
          <p:nvPr/>
        </p:nvSpPr>
        <p:spPr>
          <a:xfrm>
            <a:off x="0" y="0"/>
            <a:ext cx="121919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κύριες μορφές εκροής ενέργειας από την ακτινοβολία που δέχεται η γήινη επιφάνεια είναι η θέρμανση του εδάφους, η θέρμανση του υπερκείμενου αέρα και η μετατροπή του υγρού νερού σε υδρατμούς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εξατμισοδιαπνοή συνήθως δεν θα απορροφήσει όλη την ενέργεια και έτσι η επιφάνεια θα συνεχίσει να θερμαίνεται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23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193584B-94CE-4F4D-9BB3-288DE9BEF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2078" cy="317165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65A29AF-F909-483E-B5E7-663275790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4900"/>
            <a:ext cx="6910314" cy="38531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A15DF72-B95A-4738-869E-EC487BF62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174" y="4631464"/>
            <a:ext cx="3337729" cy="85582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555CA8C-19BD-4288-8CB0-53B3B56C9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930" y="5913741"/>
            <a:ext cx="3706218" cy="94425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F6FA160-93EB-4FA6-BB82-4D80500CB6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38" t="3626"/>
          <a:stretch/>
        </p:blipFill>
        <p:spPr>
          <a:xfrm>
            <a:off x="6842078" y="0"/>
            <a:ext cx="5349922" cy="4631464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1C0DABAD-5989-4F72-9652-D0FF54020FC9}"/>
              </a:ext>
            </a:extLst>
          </p:cNvPr>
          <p:cNvSpPr/>
          <p:nvPr/>
        </p:nvSpPr>
        <p:spPr>
          <a:xfrm>
            <a:off x="9223611" y="5308144"/>
            <a:ext cx="586854" cy="6789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8231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831B979-5184-49A8-B5DD-A17692325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57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0FB56CD-92DD-4DD1-AD34-56BAB9C18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77" b="2083"/>
          <a:stretch/>
        </p:blipFill>
        <p:spPr>
          <a:xfrm>
            <a:off x="1811547" y="0"/>
            <a:ext cx="8568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27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A2EA47-6A15-4960-8E76-31609821E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" r="2226"/>
          <a:stretch/>
        </p:blipFill>
        <p:spPr>
          <a:xfrm>
            <a:off x="0" y="0"/>
            <a:ext cx="12191999" cy="57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85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D97BF40-8482-40CF-B98C-1C0D60D0E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271" y="0"/>
            <a:ext cx="822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Εξάτμιση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F6034B0-701D-4F17-A6A5-4557955C4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412"/>
            <a:ext cx="1219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Διαδικασία μεταφοράς νερού από γήινες και υδάτινες επιφάνειες προς την ατμόσφαιρα, με τη μορφή υδρατμών.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l-GR" altLang="el-GR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Εξαρτάται κυρίως από: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την ηλιακή ακτινοβολία,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τη θερμοκρασία,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την πίεση των υδρατμών,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την ταχύτητα του ανέμου,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τη φύση της επιφάνειας εξάτμισης </a:t>
            </a:r>
          </a:p>
        </p:txBody>
      </p:sp>
    </p:spTree>
    <p:extLst>
      <p:ext uri="{BB962C8B-B14F-4D97-AF65-F5344CB8AC3E}">
        <p14:creationId xmlns:p14="http://schemas.microsoft.com/office/powerpoint/2010/main" val="3632920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6269428-2DDD-4FDF-8A92-2285B81BA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0"/>
            <a:ext cx="8229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Προσδιορισμός της εξάτμισης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0DEC8A8-1E95-40FA-A22E-0946A145E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2" y="800100"/>
            <a:ext cx="12176078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l-GR" altLang="el-GR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Λεκάνη εξάτμισης και </a:t>
            </a:r>
            <a:r>
              <a:rPr kumimoji="0" lang="el-GR" altLang="el-GR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ατμόμετρο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(α) Λεκάνη εξάτμισης </a:t>
            </a:r>
          </a:p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Το πλέον ευρέως χρησιμοποιούμενο όργανο </a:t>
            </a:r>
          </a:p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Μετρήσεις της στάθμης του νερού εκτελούνται ημερησίως σε φρεάτιο ηρεμίας με μετρητική συσκευή </a:t>
            </a:r>
          </a:p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Το ύψος του </a:t>
            </a:r>
            <a:r>
              <a:rPr kumimoji="0" lang="el-GR" altLang="el-G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εξατμιζομένου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νερού προσδιορίζεται από τη διαφορά των αναγνώσεων, κατόπιν διορθώσεως λόγω προσθήκης ή αφαίρεσης νερού στη λεκάνη και λόγω βροχόπτωσης </a:t>
            </a:r>
          </a:p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Εξάτμιση από μικρές επιφάνειες &gt; εξάτμιση μεγάλων υδάτινων επιφανειών 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πολλαπλασιασμός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με </a:t>
            </a:r>
            <a:r>
              <a:rPr kumimoji="0" lang="el-GR" altLang="el-GR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συντελεστής λεκάνης εξάτμισης </a:t>
            </a:r>
          </a:p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GR" altLang="el-G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(β) </a:t>
            </a:r>
            <a:r>
              <a:rPr kumimoji="0" lang="el-GR" altLang="el-G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Ατμόμετρο</a:t>
            </a:r>
            <a:r>
              <a:rPr kumimoji="0" lang="el-GR" altLang="el-G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Λειτουργία ανάλογη με αυτήν του </a:t>
            </a:r>
            <a:r>
              <a:rPr kumimoji="0" lang="el-GR" altLang="el-G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εξατμισίμετρου</a:t>
            </a: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με τη διαφορά ότι στο όργανο αυτό δεν υπάρχει ελεύθερη επιφάνεια νερού, αλλά μια πορώδης επιφάνεια που τροφοδοτείται από δοχείο </a:t>
            </a:r>
          </a:p>
          <a:p>
            <a:pPr marL="609600" marR="0" lvl="0" indent="-6096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Η ελάττωση της στάθμης του νερού στο δοχείο, συνδέεται με την εξάτμιση με τη χρήση κατάλληλων </a:t>
            </a:r>
            <a:r>
              <a:rPr kumimoji="0" lang="el-GR" altLang="el-G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συντελεστών </a:t>
            </a:r>
            <a:endParaRPr kumimoji="0" lang="el-GR" altLang="el-G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81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4742E1C-2BEA-4E72-A21C-3FC389F61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" t="57239"/>
          <a:stretch/>
        </p:blipFill>
        <p:spPr>
          <a:xfrm>
            <a:off x="0" y="0"/>
            <a:ext cx="12199544" cy="254530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AAD5A05-E106-44DA-B4EC-1B900C250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5307"/>
            <a:ext cx="6413984" cy="43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EDD059-098C-4398-938F-C2B5DF6E9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1" b="1375"/>
          <a:stretch/>
        </p:blipFill>
        <p:spPr>
          <a:xfrm>
            <a:off x="0" y="0"/>
            <a:ext cx="12174953" cy="59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04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AC15DE4-341D-4274-989E-08332662E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0" r="1828"/>
          <a:stretch/>
        </p:blipFill>
        <p:spPr>
          <a:xfrm>
            <a:off x="-1" y="-1"/>
            <a:ext cx="12192001" cy="520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17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746CF2-9916-4E67-BE80-473446A37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79"/>
            <a:ext cx="12192000" cy="67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99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FEEC31B-1764-4ADC-A930-946E96A63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24152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2E85884-E437-4E8C-97AF-1DF8A6C6D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8167"/>
            <a:ext cx="5540991" cy="38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16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5E01F98-706B-4BA8-B62C-D5342AAC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62"/>
            <a:ext cx="12192000" cy="66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86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30EA3A4-8EC5-4910-AC1E-85C6E6AA8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" r="2835"/>
          <a:stretch/>
        </p:blipFill>
        <p:spPr>
          <a:xfrm>
            <a:off x="0" y="-1"/>
            <a:ext cx="12196970" cy="54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57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20A9A525-6928-4A9D-AA83-8CA055109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54" y="0"/>
            <a:ext cx="11198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59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5D117DE-CC62-4EA8-B505-AC6634573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"/>
          <a:stretch/>
        </p:blipFill>
        <p:spPr>
          <a:xfrm>
            <a:off x="0" y="0"/>
            <a:ext cx="12192000" cy="615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7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7E490E0-CC44-458C-B778-4490A1CE5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8" r="20702" b="4079"/>
          <a:stretch/>
        </p:blipFill>
        <p:spPr>
          <a:xfrm>
            <a:off x="1538039" y="0"/>
            <a:ext cx="911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90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5DC666B-930E-4CCC-BDE4-ED4F9BB41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" t="11542" r="1955" b="20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81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8C11AC5-C3B8-4074-B49C-CE6CDC7F0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"/>
          <a:stretch/>
        </p:blipFill>
        <p:spPr>
          <a:xfrm>
            <a:off x="0" y="48113"/>
            <a:ext cx="12192000" cy="68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90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E7343B-D75B-4CAC-863F-D9028122C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96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2F30776-5802-4455-8493-7403B6430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5" r="2276"/>
          <a:stretch/>
        </p:blipFill>
        <p:spPr>
          <a:xfrm>
            <a:off x="0" y="0"/>
            <a:ext cx="12192000" cy="436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07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C651392-85A3-46EC-BD63-B56523E04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6" r="3507"/>
          <a:stretch/>
        </p:blipFill>
        <p:spPr>
          <a:xfrm>
            <a:off x="1" y="1"/>
            <a:ext cx="12192000" cy="593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9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F14E5A5-4283-4BDA-AEBD-FF930F504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6" r="3507"/>
          <a:stretch/>
        </p:blipFill>
        <p:spPr>
          <a:xfrm>
            <a:off x="1" y="0"/>
            <a:ext cx="12192000" cy="590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34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F934FD5-6BF4-4C2E-BCC4-DC5B8BD58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5" r="2836"/>
          <a:stretch/>
        </p:blipFill>
        <p:spPr>
          <a:xfrm>
            <a:off x="-1" y="1"/>
            <a:ext cx="12192001" cy="489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96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F1FD309-F5DF-40A7-AE88-443494E34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1" r="2836"/>
          <a:stretch/>
        </p:blipFill>
        <p:spPr>
          <a:xfrm>
            <a:off x="-1" y="0"/>
            <a:ext cx="12192001" cy="52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226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F441647-17B8-4F4A-8CDC-C2D9FF32F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" r="2724"/>
          <a:stretch/>
        </p:blipFill>
        <p:spPr>
          <a:xfrm>
            <a:off x="-1" y="0"/>
            <a:ext cx="12192001" cy="519297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243C83C-E4A9-46EB-B272-350059687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t="11446" r="2500" b="60567"/>
          <a:stretch/>
        </p:blipFill>
        <p:spPr>
          <a:xfrm>
            <a:off x="0" y="5192973"/>
            <a:ext cx="12192000" cy="16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3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9779EE5-A452-4980-9ADA-30E2BA94D2F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8210963" cy="3280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30000"/>
              </a:spcBef>
              <a:buFontTx/>
              <a:buNone/>
            </a:pPr>
            <a:r>
              <a:rPr lang="el-GR" altLang="el-GR" sz="24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Εξάτμιση</a:t>
            </a:r>
            <a:r>
              <a:rPr lang="el-GR" altLang="el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(</a:t>
            </a:r>
            <a:r>
              <a:rPr lang="el-GR" altLang="el-GR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evaporation</a:t>
            </a:r>
            <a:r>
              <a:rPr lang="el-GR" altLang="el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):</a:t>
            </a:r>
            <a:r>
              <a:rPr lang="el-GR" altLang="el-GR" sz="2400" dirty="0">
                <a:latin typeface="Times New Roman" panose="02020603050405020304" pitchFamily="18" charset="0"/>
              </a:rPr>
              <a:t> η μετατροπή του νερού από την υγρή στην αέρια φάση. </a:t>
            </a:r>
          </a:p>
          <a:p>
            <a:pPr algn="just">
              <a:spcBef>
                <a:spcPct val="30000"/>
              </a:spcBef>
              <a:buFontTx/>
              <a:buNone/>
            </a:pPr>
            <a:r>
              <a:rPr lang="el-GR" altLang="el-GR" sz="2400" dirty="0">
                <a:latin typeface="Times New Roman" panose="02020603050405020304" pitchFamily="18" charset="0"/>
              </a:rPr>
              <a:t>Ο ρυθμός εξάτμισης εξαρτάται από:</a:t>
            </a:r>
          </a:p>
          <a:p>
            <a:pPr algn="just">
              <a:spcBef>
                <a:spcPct val="30000"/>
              </a:spcBef>
              <a:buFontTx/>
              <a:buNone/>
            </a:pPr>
            <a:r>
              <a:rPr lang="el-GR" altLang="el-GR" sz="2400" dirty="0">
                <a:latin typeface="Times New Roman" panose="02020603050405020304" pitchFamily="18" charset="0"/>
              </a:rPr>
              <a:t>1. τη φυσική διαθεσιμότητα του νερού</a:t>
            </a:r>
          </a:p>
          <a:p>
            <a:pPr algn="just">
              <a:spcBef>
                <a:spcPct val="30000"/>
              </a:spcBef>
              <a:buFontTx/>
              <a:buNone/>
            </a:pPr>
            <a:r>
              <a:rPr lang="el-GR" altLang="el-GR" sz="2400" dirty="0">
                <a:latin typeface="Times New Roman" panose="02020603050405020304" pitchFamily="18" charset="0"/>
              </a:rPr>
              <a:t>2. τη διαθεσιμότητα ενέργειας στην επιφάνεια</a:t>
            </a:r>
          </a:p>
          <a:p>
            <a:pPr algn="just">
              <a:spcBef>
                <a:spcPct val="30000"/>
              </a:spcBef>
              <a:buFontTx/>
              <a:buNone/>
            </a:pPr>
            <a:r>
              <a:rPr lang="el-GR" altLang="el-GR" sz="2400" dirty="0">
                <a:latin typeface="Times New Roman" panose="02020603050405020304" pitchFamily="18" charset="0"/>
              </a:rPr>
              <a:t>3. τη δυνατότητα διάχυσης των παραγόμενων υδρατμών στην ατμόσφαιρα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243992C-09F1-4485-9FCA-171991056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7" y="2964347"/>
            <a:ext cx="82109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30000"/>
              </a:spcBef>
              <a:buFontTx/>
              <a:buNone/>
            </a:pPr>
            <a:r>
              <a:rPr lang="el-GR" altLang="el-GR" sz="24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Διαπνοή</a:t>
            </a:r>
            <a:r>
              <a:rPr lang="el-GR" altLang="el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(</a:t>
            </a:r>
            <a:r>
              <a:rPr lang="el-GR" altLang="el-GR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transpiration</a:t>
            </a:r>
            <a:r>
              <a:rPr lang="el-GR" altLang="el-GR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):</a:t>
            </a:r>
            <a:r>
              <a:rPr lang="el-GR" altLang="el-GR" sz="2400" b="1" dirty="0">
                <a:latin typeface="Times New Roman" panose="02020603050405020304" pitchFamily="18" charset="0"/>
              </a:rPr>
              <a:t> </a:t>
            </a:r>
            <a:r>
              <a:rPr lang="el-GR" altLang="el-GR" sz="2400" dirty="0">
                <a:latin typeface="Times New Roman" panose="02020603050405020304" pitchFamily="18" charset="0"/>
              </a:rPr>
              <a:t>η μετατροπή του νερού σε υδρατμούς που πραγματοποιείται στους πόρους της χλωρίδας, και ιδίως των φυλλωμάτων των φυτών (έδαφος </a:t>
            </a:r>
            <a:r>
              <a:rPr lang="el-GR" altLang="el-GR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l-GR" altLang="el-GR" sz="2400" dirty="0">
                <a:latin typeface="Times New Roman" panose="02020603050405020304" pitchFamily="18" charset="0"/>
              </a:rPr>
              <a:t>ρίζες </a:t>
            </a:r>
            <a:r>
              <a:rPr lang="el-GR" altLang="el-GR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l-GR" altLang="el-GR" sz="2400" dirty="0">
                <a:latin typeface="Times New Roman" panose="02020603050405020304" pitchFamily="18" charset="0"/>
              </a:rPr>
              <a:t> αγγειακό σύστημα </a:t>
            </a:r>
            <a:r>
              <a:rPr lang="el-GR" altLang="el-GR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l-GR" altLang="el-GR" sz="2400" dirty="0">
                <a:latin typeface="Times New Roman" panose="02020603050405020304" pitchFamily="18" charset="0"/>
              </a:rPr>
              <a:t>πόροι φυλλωμάτων – </a:t>
            </a:r>
            <a:r>
              <a:rPr lang="el-GR" altLang="el-GR" sz="2400" i="1" dirty="0">
                <a:latin typeface="Times New Roman" panose="02020603050405020304" pitchFamily="18" charset="0"/>
              </a:rPr>
              <a:t>στόματα</a:t>
            </a:r>
            <a:r>
              <a:rPr lang="el-GR" altLang="el-GR" sz="2400" dirty="0">
                <a:latin typeface="Times New Roman" panose="02020603050405020304" pitchFamily="18" charset="0"/>
              </a:rPr>
              <a:t>).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F6DF2A5-1C82-4439-87C1-710D2E6C3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492" y="-2085"/>
            <a:ext cx="3970505" cy="328228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88C5CCB-ABF3-4DD9-9F3F-691E7DC46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492" y="3383610"/>
            <a:ext cx="3973918" cy="3406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446685-9148-45D8-962A-8201ECD0DCFE}"/>
              </a:ext>
            </a:extLst>
          </p:cNvPr>
          <p:cNvSpPr txBox="1"/>
          <p:nvPr/>
        </p:nvSpPr>
        <p:spPr>
          <a:xfrm>
            <a:off x="-10529" y="4585712"/>
            <a:ext cx="82214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Δεδομένου ότι ο 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ρυθμός διαπνοής </a:t>
            </a:r>
            <a:r>
              <a:rPr kumimoji="0" lang="el-GR" alt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ελέγχεται από τα φυτά μέσω της ρύθμισης του ανοίγματος των στομάτων, η διαπνοή ελαττώνεται όταν η διαθεσιμότητα νερού είναι μικρή και μηδενίζεται κατά τη διάρκεια της νύκτας όπου η διαδικασία της φωτοσύνθεσης διακόπτεται και τα </a:t>
            </a:r>
            <a:r>
              <a:rPr kumimoji="0" lang="el-GR" altLang="el-G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στόματα</a:t>
            </a:r>
            <a:r>
              <a:rPr kumimoji="0" lang="el-GR" alt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κλείνουν.</a:t>
            </a:r>
          </a:p>
        </p:txBody>
      </p:sp>
    </p:spTree>
    <p:extLst>
      <p:ext uri="{BB962C8B-B14F-4D97-AF65-F5344CB8AC3E}">
        <p14:creationId xmlns:p14="http://schemas.microsoft.com/office/powerpoint/2010/main" val="7454215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8CF58CC-DB60-49E2-8B6B-C8BCA4776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" t="2958" r="2500" b="89701"/>
          <a:stretch/>
        </p:blipFill>
        <p:spPr>
          <a:xfrm>
            <a:off x="0" y="0"/>
            <a:ext cx="12192000" cy="43672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D9C4CD5-BB9D-4564-B37D-DA1F258E2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4" t="43104" r="2500" b="2069"/>
          <a:stretch/>
        </p:blipFill>
        <p:spPr>
          <a:xfrm>
            <a:off x="14976" y="641443"/>
            <a:ext cx="12191999" cy="346753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A96B370-D3BE-47A5-983A-6A6B2263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" t="11408" r="21754" b="64419"/>
          <a:stretch/>
        </p:blipFill>
        <p:spPr>
          <a:xfrm>
            <a:off x="33738" y="4416557"/>
            <a:ext cx="1219010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199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AFBE606-80CC-43DA-A5D1-9F9347A66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2314" r="6754" b="89788"/>
          <a:stretch/>
        </p:blipFill>
        <p:spPr>
          <a:xfrm>
            <a:off x="0" y="150126"/>
            <a:ext cx="12192000" cy="50041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7736B9B-89C1-4D6D-9936-0D4708216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3" t="36059" r="1044" b="3630"/>
          <a:stretch/>
        </p:blipFill>
        <p:spPr>
          <a:xfrm>
            <a:off x="0" y="841612"/>
            <a:ext cx="12192000" cy="36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229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1DE9DCE-A017-4215-BF54-CDB257566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68"/>
          <a:stretch/>
        </p:blipFill>
        <p:spPr>
          <a:xfrm>
            <a:off x="0" y="0"/>
            <a:ext cx="12192000" cy="542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631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E52B2DE-EA23-4212-8145-F18AE09D9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40"/>
          <a:stretch/>
        </p:blipFill>
        <p:spPr>
          <a:xfrm>
            <a:off x="0" y="0"/>
            <a:ext cx="12191481" cy="57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184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2F126DB-A40B-47DC-AEBD-B6E5E0EF7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07"/>
          <a:stretch/>
        </p:blipFill>
        <p:spPr>
          <a:xfrm>
            <a:off x="0" y="0"/>
            <a:ext cx="12187413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01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9ED84E3-D875-4E9D-8B5A-70C298DC3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5"/>
          <a:stretch/>
        </p:blipFill>
        <p:spPr>
          <a:xfrm>
            <a:off x="-2" y="-1"/>
            <a:ext cx="12192002" cy="56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76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B4BB77D-E144-4400-A574-9D0BC07C4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59"/>
          <a:stretch/>
        </p:blipFill>
        <p:spPr>
          <a:xfrm>
            <a:off x="0" y="0"/>
            <a:ext cx="12192000" cy="5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765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B912D23-CBA5-48CC-AED2-AB85F8B75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" r="2724"/>
          <a:stretch/>
        </p:blipFill>
        <p:spPr>
          <a:xfrm>
            <a:off x="0" y="1"/>
            <a:ext cx="12192000" cy="39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930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41F018D-612B-4A4F-9ADF-EC6D2CDDD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36"/>
          <a:stretch/>
        </p:blipFill>
        <p:spPr>
          <a:xfrm>
            <a:off x="1401170" y="0"/>
            <a:ext cx="9389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743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7F5B3AF-DBC3-4F23-89C7-35F1A97FF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" r="4291"/>
          <a:stretch/>
        </p:blipFill>
        <p:spPr>
          <a:xfrm>
            <a:off x="0" y="-1"/>
            <a:ext cx="12192000" cy="51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6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E882B6-0C59-4AAB-A2A1-07FFCE479765}"/>
              </a:ext>
            </a:extLst>
          </p:cNvPr>
          <p:cNvSpPr txBox="1"/>
          <p:nvPr/>
        </p:nvSpPr>
        <p:spPr>
          <a:xfrm>
            <a:off x="-25020" y="23884"/>
            <a:ext cx="12217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 την διάρκεια της 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Διαπνοής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τα αναπτυσσόμενα φυτά αντλούν συνεχώς νερό από το έδαφος και το αποδίδουν στην ατμόσφαιρα. Ποσότητα &lt; του 1% χρησιμοποιείται από τα φυτά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A6DDEF-1392-496E-A505-A0E4C53727EF}"/>
              </a:ext>
            </a:extLst>
          </p:cNvPr>
          <p:cNvSpPr txBox="1"/>
          <p:nvPr/>
        </p:nvSpPr>
        <p:spPr>
          <a:xfrm>
            <a:off x="-25020" y="1952174"/>
            <a:ext cx="7692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❑	την πυκνότητα και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❑	το μέγεθος της βλάστησης - το 95% πραγματοποιείται κατά την φωτοσύνθεση περιορίζεται από τη διαθέσιμη εδαφική υγρασία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485D147-5B20-4ED9-86E9-AFBD19669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33" y="3429001"/>
            <a:ext cx="4667534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B3C383-0F5D-4249-80D1-4F49AF928AF3}"/>
              </a:ext>
            </a:extLst>
          </p:cNvPr>
          <p:cNvSpPr txBox="1"/>
          <p:nvPr/>
        </p:nvSpPr>
        <p:spPr>
          <a:xfrm>
            <a:off x="-27084" y="6416296"/>
            <a:ext cx="3177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Πηγή: https://www.nature.com/articles/s41477-019-0390-3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61E836A-4CD9-4395-8C39-C2CA30B9F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042" y="851435"/>
            <a:ext cx="4519895" cy="60265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A52C9E-7169-4DF8-85CA-5350A1B34133}"/>
              </a:ext>
            </a:extLst>
          </p:cNvPr>
          <p:cNvSpPr txBox="1"/>
          <p:nvPr/>
        </p:nvSpPr>
        <p:spPr>
          <a:xfrm>
            <a:off x="0" y="805086"/>
            <a:ext cx="77951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Η μέτρηση της μπορεί να γίνει υπό ελεγχόμενες εργαστηριακές συνθήκες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Το ποσό της διαπνοής εξαρτάται από: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FCB7F-F6E3-4E14-B46A-A88685E5ECBD}"/>
              </a:ext>
            </a:extLst>
          </p:cNvPr>
          <p:cNvSpPr txBox="1"/>
          <p:nvPr/>
        </p:nvSpPr>
        <p:spPr>
          <a:xfrm>
            <a:off x="-27085" y="3639290"/>
            <a:ext cx="31776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Υπολογίζεται ότι για τη δημιουργία ενός κιλού ξηρής φυτικής ουσίας πρέπει να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διαπνευσθεί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ποσότητα νερού κυμαινόμενη από 300 -1000 λίτρα.</a:t>
            </a:r>
          </a:p>
        </p:txBody>
      </p:sp>
    </p:spTree>
    <p:extLst>
      <p:ext uri="{BB962C8B-B14F-4D97-AF65-F5344CB8AC3E}">
        <p14:creationId xmlns:p14="http://schemas.microsoft.com/office/powerpoint/2010/main" val="20178819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29E2CD-459E-4CB8-97A4-1B18675D3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28"/>
          <a:stretch/>
        </p:blipFill>
        <p:spPr>
          <a:xfrm>
            <a:off x="0" y="0"/>
            <a:ext cx="12164137" cy="49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62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5DCD454-5E0E-4295-BC6F-EE0C078EC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09"/>
          <a:stretch/>
        </p:blipFill>
        <p:spPr>
          <a:xfrm>
            <a:off x="-1" y="0"/>
            <a:ext cx="12192001" cy="530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964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DD5AE16-26E5-43DB-BBE3-14C31854D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9" r="9105"/>
          <a:stretch/>
        </p:blipFill>
        <p:spPr>
          <a:xfrm>
            <a:off x="-1" y="0"/>
            <a:ext cx="12173723" cy="52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605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8E65B48-CA08-48C2-BE57-AEE65C83D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1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195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EB8AF6E-8EEC-4FB0-A030-76BCFBE69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8"/>
          <a:stretch/>
        </p:blipFill>
        <p:spPr>
          <a:xfrm>
            <a:off x="30852" y="0"/>
            <a:ext cx="12161148" cy="568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639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0FC3E0-469B-45ED-9C43-03C08F5E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124981"/>
          </a:xfrm>
        </p:spPr>
        <p:txBody>
          <a:bodyPr/>
          <a:lstStyle/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Λυσίμετρο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A4D7E5-ACD6-4AFE-AD5E-C81B0F8B0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236"/>
            <a:ext cx="6096000" cy="5714763"/>
          </a:xfrm>
        </p:spPr>
        <p:txBody>
          <a:bodyPr>
            <a:normAutofit lnSpcReduction="10000"/>
          </a:bodyPr>
          <a:lstStyle/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αυτά μετράμε την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κατείσδυση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αλλά όταν γνωρίζουμε τα κατακρήμνισμα Ρ βρίσκουμε την εξατμισοδιαπνοή (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Επ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Ρ - Ι) δοθέντος ότι η επιφανειακή απορροή είναι μηδέν. 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τη μέθοδο της «διακύμανσης της κατακόρυφης διαβάθμισης του υδρατμού»: Πρόκειται για μια αρκετά ακριβή μέθοδο, αλλά ιδιαίτερα περίπλοκη. 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Απαιτεί ευαίσθητες και μακροχρόνιες μετρήσεις, που γίνονται σε ειδικές περιπτώσεις έρευνας.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B798D20-209F-4516-9335-86E3A3E98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834" y="18256"/>
            <a:ext cx="6081444" cy="460833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AD25D6C-28B1-47FF-B124-C9A128828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34" y="4626592"/>
            <a:ext cx="6110556" cy="221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403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EEE1E87-3B2A-4FC7-BDBD-A61DA945E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" t="9983" r="4963"/>
          <a:stretch/>
        </p:blipFill>
        <p:spPr>
          <a:xfrm>
            <a:off x="-1" y="0"/>
            <a:ext cx="12192001" cy="53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662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D30DCBF-1721-4DCF-A0C6-1842658F1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795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70A7F9-9899-4F97-9AA6-ECDE79D2B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6" r="2387"/>
          <a:stretch/>
        </p:blipFill>
        <p:spPr>
          <a:xfrm>
            <a:off x="0" y="-1"/>
            <a:ext cx="12231268" cy="58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29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B517CBC-CD5E-4606-A171-5CE78EB14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" r="3395"/>
          <a:stretch/>
        </p:blipFill>
        <p:spPr>
          <a:xfrm>
            <a:off x="0" y="0"/>
            <a:ext cx="12192000" cy="55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21160C-023E-48C5-BEF7-5002FF6E1E83}"/>
              </a:ext>
            </a:extLst>
          </p:cNvPr>
          <p:cNvSpPr txBox="1"/>
          <p:nvPr/>
        </p:nvSpPr>
        <p:spPr>
          <a:xfrm>
            <a:off x="0" y="-2865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Σημείο μαρασμού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όταν το νερό δεν εισρέει στις ρίζες - χαμηλή εδαφική υγρασία επιφανειακή τάση (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διεπιφάνεια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εδάφους/νερού) &gt; της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οσμωτικής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πίεσης των ριζών, </a:t>
            </a:r>
          </a:p>
          <a:p>
            <a:pPr algn="just"/>
            <a:r>
              <a:rPr lang="el-G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Φρεατόφυτα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 ριζικό τους σύστημα επεκτείνεται στη στάθμη του υπόγειου νερού</a:t>
            </a:r>
          </a:p>
          <a:p>
            <a:pPr algn="just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Υδρόβια φυτά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διαθέτουν υποβρύχιο ριζικό σύστημα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958FF-26B7-4B58-A02D-A6F504987EFF}"/>
              </a:ext>
            </a:extLst>
          </p:cNvPr>
          <p:cNvSpPr txBox="1"/>
          <p:nvPr/>
        </p:nvSpPr>
        <p:spPr>
          <a:xfrm>
            <a:off x="0" y="1566795"/>
            <a:ext cx="12191998" cy="216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Κατά την διάρκεια μιας καλλιεργητικής περιόδου ένα φύλλο θα διαπνέει πολύ περισσότερες φορές νερό από το ίδιο του το βάρος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Ένα στρέμμα καλαμποκιού εκπέμπει περίπου 3.000 - 4.000 γαλόνια (11.400 - 15.100 λίτρα) νερό κάθε μέρα και μια μεγάλη βελανιδιά μπορεί να αναπνέει 40.000 γαλόνια (151.000 λίτρα) ετησίως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Η αλλαγή των δασικών ειδών έχει επιπτώσεις στο ρυθμό της ΕΤ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79564-D557-434E-9298-C74B9527265C}"/>
              </a:ext>
            </a:extLst>
          </p:cNvPr>
          <p:cNvSpPr txBox="1"/>
          <p:nvPr/>
        </p:nvSpPr>
        <p:spPr>
          <a:xfrm>
            <a:off x="0" y="3727386"/>
            <a:ext cx="121919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Τέλος, η Εξατμισοδιαπνοή είναι επίσης μεταβολή της κατάστασης του νερού (από υγρή σε αέρια) που προκύπτει με την προσθήκη ενέργειας, θερμότητας, και έτσι ποσά θερμότητας μεταφέρονται με την εξατμισοδιαπνοή στην ατμόσφαιρα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ριζικό σύστημα των φυτών αντλεί νερό από σημεία πολύ βαθύτερα απ’ ότι θα μπορούσε μόνο η εξάτμιση.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Εκφράζεται όπως και οι προηγούμενες φάσεις σε όγκο m</a:t>
            </a:r>
            <a:r>
              <a:rPr lang="el-G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ή % ή σε ύψος νερού (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00758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F14FDA6-E2A3-49CE-B0CF-530187810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9" r="4627"/>
          <a:stretch/>
        </p:blipFill>
        <p:spPr>
          <a:xfrm>
            <a:off x="1" y="1"/>
            <a:ext cx="12192000" cy="56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824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F577EE-261F-47F0-80CD-D5F692DD8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r="2949"/>
          <a:stretch/>
        </p:blipFill>
        <p:spPr>
          <a:xfrm>
            <a:off x="0" y="0"/>
            <a:ext cx="12192000" cy="57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609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DC591B92-540D-4FE7-AFEE-4BDA732F3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3" r="5333"/>
          <a:stretch/>
        </p:blipFill>
        <p:spPr>
          <a:xfrm>
            <a:off x="1369645" y="0"/>
            <a:ext cx="9452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62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538CEF5-972E-487A-86F2-BF173399F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4" r="12190"/>
          <a:stretch/>
        </p:blipFill>
        <p:spPr>
          <a:xfrm>
            <a:off x="725192" y="0"/>
            <a:ext cx="10741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380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7F16FFC-050F-4CDA-8094-372206F44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" r="22935"/>
          <a:stretch/>
        </p:blipFill>
        <p:spPr>
          <a:xfrm>
            <a:off x="1627116" y="-1"/>
            <a:ext cx="89377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413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271D6FC7-AEBD-46E6-903A-EBC92E69A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r="4627"/>
          <a:stretch/>
        </p:blipFill>
        <p:spPr>
          <a:xfrm>
            <a:off x="1" y="0"/>
            <a:ext cx="12191999" cy="54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30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6F69CBE-5712-416E-979D-67AF2B88A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1" r="2500"/>
          <a:stretch/>
        </p:blipFill>
        <p:spPr>
          <a:xfrm>
            <a:off x="0" y="0"/>
            <a:ext cx="12184112" cy="57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62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1EAC7D6-3C13-4B45-AABE-39BE26835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0" r="4851"/>
          <a:stretch/>
        </p:blipFill>
        <p:spPr>
          <a:xfrm>
            <a:off x="0" y="0"/>
            <a:ext cx="12192000" cy="607721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E373167-9FBE-45A7-8152-31814F1D8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56" r="42463"/>
          <a:stretch/>
        </p:blipFill>
        <p:spPr>
          <a:xfrm>
            <a:off x="5177051" y="6077213"/>
            <a:ext cx="7014949" cy="7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032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0A0C7C9-223C-487A-9622-3E3289159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8" r="10679"/>
          <a:stretch/>
        </p:blipFill>
        <p:spPr>
          <a:xfrm>
            <a:off x="109182" y="0"/>
            <a:ext cx="12082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695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A61DDA7-5319-4686-A62C-DEB87B92C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8" r="12350"/>
          <a:stretch/>
        </p:blipFill>
        <p:spPr>
          <a:xfrm>
            <a:off x="-1" y="150125"/>
            <a:ext cx="12192001" cy="67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28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076519-41BD-49FC-B262-ED36147A2EED}"/>
              </a:ext>
            </a:extLst>
          </p:cNvPr>
          <p:cNvSpPr txBox="1"/>
          <p:nvPr/>
        </p:nvSpPr>
        <p:spPr>
          <a:xfrm>
            <a:off x="0" y="5288340"/>
            <a:ext cx="5132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χονδρόκοκκο έδαφος με περιορισμένη αποθήκευση εδαφικής υγρασίας. 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Θερμά, ξηρά Καλοκαίρια και ψυχροί υγροί Χειμώνες.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E935384-A9FD-461B-AF58-C636A4B55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689" y="0"/>
            <a:ext cx="7059311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DBD28F-E03E-4CD0-B247-BF7331C6F6E9}"/>
              </a:ext>
            </a:extLst>
          </p:cNvPr>
          <p:cNvSpPr txBox="1"/>
          <p:nvPr/>
        </p:nvSpPr>
        <p:spPr>
          <a:xfrm>
            <a:off x="0" y="0"/>
            <a:ext cx="52543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τριφύλλι αντλεί από 10 - 15 m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αμπέλι από 6 m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δημητριακά από 1-2 m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ενώ το συνολικό μήκος του ριζικού συστήματος μπορεί να φθάσει τα 1000 m</a:t>
            </a:r>
          </a:p>
          <a:p>
            <a:pPr algn="just"/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Όσο αυξάνεται η υγρασία του εδάφους, τόσο αυξάνεται η ένταση της διαπνοής. </a:t>
            </a:r>
          </a:p>
          <a:p>
            <a:pPr algn="just"/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Όταν η υγρασία του εδάφους μειωθεί πολύ (οριακή τιμή) τότε το φυτό μαραίνεται και η διαπνοή μηδενίζεται. </a:t>
            </a:r>
          </a:p>
        </p:txBody>
      </p:sp>
    </p:spTree>
    <p:extLst>
      <p:ext uri="{BB962C8B-B14F-4D97-AF65-F5344CB8AC3E}">
        <p14:creationId xmlns:p14="http://schemas.microsoft.com/office/powerpoint/2010/main" val="1600523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1AD921F-8878-4D70-8D57-72BE80D24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" r="6530"/>
          <a:stretch/>
        </p:blipFill>
        <p:spPr>
          <a:xfrm>
            <a:off x="0" y="0"/>
            <a:ext cx="12192000" cy="58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700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2319008-8AA1-4B98-89D8-EE12E3F74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" r="4739"/>
          <a:stretch/>
        </p:blipFill>
        <p:spPr>
          <a:xfrm>
            <a:off x="0" y="-1"/>
            <a:ext cx="12192000" cy="54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092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884183-6D66-46EF-BF4C-05BB2CE51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" r="3172"/>
          <a:stretch/>
        </p:blipFill>
        <p:spPr>
          <a:xfrm>
            <a:off x="0" y="-1"/>
            <a:ext cx="12192000" cy="51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310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74C04E2-4EBD-4C1B-9455-BFF059D3D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8"/>
          <a:stretch/>
        </p:blipFill>
        <p:spPr>
          <a:xfrm>
            <a:off x="0" y="71651"/>
            <a:ext cx="12192000" cy="58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125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D2B8464-0961-4101-9B7A-EC39B5531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1" r="10347"/>
          <a:stretch/>
        </p:blipFill>
        <p:spPr>
          <a:xfrm>
            <a:off x="0" y="0"/>
            <a:ext cx="12192000" cy="68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00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F0E7C93-E685-4FC0-B0A9-9E16CBE58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275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753A095-5E40-40B8-8AEA-D5B8133B2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23" y="0"/>
            <a:ext cx="870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775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FE916D2-3985-45A9-824F-07CCA3A8D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632" y="0"/>
            <a:ext cx="891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724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E07F423-D203-48AA-B4C7-06085773D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0"/>
            <a:ext cx="8315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819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2766</Words>
  <Application>Microsoft Office PowerPoint</Application>
  <PresentationFormat>Ευρεία οθόνη</PresentationFormat>
  <Paragraphs>445</Paragraphs>
  <Slides>98</Slides>
  <Notes>1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98</vt:i4>
      </vt:variant>
    </vt:vector>
  </HeadingPairs>
  <TitlesOfParts>
    <vt:vector size="107" baseType="lpstr">
      <vt:lpstr>Arial</vt:lpstr>
      <vt:lpstr>Calibri</vt:lpstr>
      <vt:lpstr>Calibri Light</vt:lpstr>
      <vt:lpstr>Tahoma</vt:lpstr>
      <vt:lpstr>Times New Roman</vt:lpstr>
      <vt:lpstr>Wingdings</vt:lpstr>
      <vt:lpstr>Θέμα του Office</vt:lpstr>
      <vt:lpstr>Equation</vt:lpstr>
      <vt:lpstr>Chart</vt:lpstr>
      <vt:lpstr>Μάθημα 5  Ατμοσφαιρικά Κατακρημνίσματα, Βροχομετρικές Παρατηρήσεις &amp; Εξατμισοδιαπνοή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Εξάτμιση –ΙΙΙ-</vt:lpstr>
      <vt:lpstr>Φυσικό πλαίσιο – Το Ενεργειακό ισοζύγιο της γης</vt:lpstr>
      <vt:lpstr>Παρουσίαση του PowerPoint</vt:lpstr>
      <vt:lpstr>Παρουσίαση του PowerPoint</vt:lpstr>
      <vt:lpstr>Παρουσίαση του PowerPoint</vt:lpstr>
      <vt:lpstr>Φυσικές ιδιότητες νερού και υδρατμών </vt:lpstr>
      <vt:lpstr> Η μεταβολή της πίεσης κορεσμού των υδρατμών με τη θερμοκρασία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Λυσίμετρο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Μάθημα 5  Ατμοσφαιρικά Κατακρημνίσματα, Βροχομετρικές Παρατηρήσεις &amp; Εξατμισοδιαπνοή</dc:title>
  <dc:creator>xxx</dc:creator>
  <cp:lastModifiedBy>xxx</cp:lastModifiedBy>
  <cp:revision>23</cp:revision>
  <dcterms:created xsi:type="dcterms:W3CDTF">2021-12-05T18:33:15Z</dcterms:created>
  <dcterms:modified xsi:type="dcterms:W3CDTF">2021-12-06T21:46:29Z</dcterms:modified>
</cp:coreProperties>
</file>