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diagrams/data1.xml" ContentType="application/vnd.openxmlformats-officedocument.drawingml.diagramData+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17"/>
  </p:notesMasterIdLst>
  <p:sldIdLst>
    <p:sldId id="256" r:id="rId2"/>
    <p:sldId id="323" r:id="rId3"/>
    <p:sldId id="483" r:id="rId4"/>
    <p:sldId id="484" r:id="rId5"/>
    <p:sldId id="406" r:id="rId6"/>
    <p:sldId id="412" r:id="rId7"/>
    <p:sldId id="469" r:id="rId8"/>
    <p:sldId id="487" r:id="rId9"/>
    <p:sldId id="488" r:id="rId10"/>
    <p:sldId id="489" r:id="rId11"/>
    <p:sldId id="490" r:id="rId12"/>
    <p:sldId id="491" r:id="rId13"/>
    <p:sldId id="492" r:id="rId14"/>
    <p:sldId id="493" r:id="rId15"/>
    <p:sldId id="494" r:id="rId16"/>
    <p:sldId id="495" r:id="rId17"/>
    <p:sldId id="496" r:id="rId18"/>
    <p:sldId id="497" r:id="rId19"/>
    <p:sldId id="498" r:id="rId20"/>
    <p:sldId id="485" r:id="rId21"/>
    <p:sldId id="486" r:id="rId22"/>
    <p:sldId id="508" r:id="rId23"/>
    <p:sldId id="509" r:id="rId24"/>
    <p:sldId id="510" r:id="rId25"/>
    <p:sldId id="511" r:id="rId26"/>
    <p:sldId id="512" r:id="rId27"/>
    <p:sldId id="513" r:id="rId28"/>
    <p:sldId id="413" r:id="rId29"/>
    <p:sldId id="463" r:id="rId30"/>
    <p:sldId id="462" r:id="rId31"/>
    <p:sldId id="461" r:id="rId32"/>
    <p:sldId id="468" r:id="rId33"/>
    <p:sldId id="467" r:id="rId34"/>
    <p:sldId id="466" r:id="rId35"/>
    <p:sldId id="465" r:id="rId36"/>
    <p:sldId id="464" r:id="rId37"/>
    <p:sldId id="410" r:id="rId38"/>
    <p:sldId id="457" r:id="rId39"/>
    <p:sldId id="458" r:id="rId40"/>
    <p:sldId id="460" r:id="rId41"/>
    <p:sldId id="437" r:id="rId42"/>
    <p:sldId id="436" r:id="rId43"/>
    <p:sldId id="407" r:id="rId44"/>
    <p:sldId id="408" r:id="rId45"/>
    <p:sldId id="438" r:id="rId46"/>
    <p:sldId id="439" r:id="rId47"/>
    <p:sldId id="514" r:id="rId48"/>
    <p:sldId id="440" r:id="rId49"/>
    <p:sldId id="441" r:id="rId50"/>
    <p:sldId id="442" r:id="rId51"/>
    <p:sldId id="409" r:id="rId52"/>
    <p:sldId id="414" r:id="rId53"/>
    <p:sldId id="451" r:id="rId54"/>
    <p:sldId id="418" r:id="rId55"/>
    <p:sldId id="452" r:id="rId56"/>
    <p:sldId id="453" r:id="rId57"/>
    <p:sldId id="419" r:id="rId58"/>
    <p:sldId id="420" r:id="rId59"/>
    <p:sldId id="421" r:id="rId60"/>
    <p:sldId id="415" r:id="rId61"/>
    <p:sldId id="416" r:id="rId62"/>
    <p:sldId id="423" r:id="rId63"/>
    <p:sldId id="424" r:id="rId64"/>
    <p:sldId id="425" r:id="rId65"/>
    <p:sldId id="389" r:id="rId66"/>
    <p:sldId id="390" r:id="rId67"/>
    <p:sldId id="391" r:id="rId68"/>
    <p:sldId id="392" r:id="rId69"/>
    <p:sldId id="393" r:id="rId70"/>
    <p:sldId id="325" r:id="rId71"/>
    <p:sldId id="515" r:id="rId72"/>
    <p:sldId id="516" r:id="rId73"/>
    <p:sldId id="517" r:id="rId74"/>
    <p:sldId id="518" r:id="rId75"/>
    <p:sldId id="519" r:id="rId76"/>
    <p:sldId id="520" r:id="rId77"/>
    <p:sldId id="521" r:id="rId78"/>
    <p:sldId id="522" r:id="rId79"/>
    <p:sldId id="523" r:id="rId80"/>
    <p:sldId id="326" r:id="rId81"/>
    <p:sldId id="327" r:id="rId82"/>
    <p:sldId id="328" r:id="rId83"/>
    <p:sldId id="329" r:id="rId84"/>
    <p:sldId id="426" r:id="rId85"/>
    <p:sldId id="417" r:id="rId86"/>
    <p:sldId id="427" r:id="rId87"/>
    <p:sldId id="428" r:id="rId88"/>
    <p:sldId id="429" r:id="rId89"/>
    <p:sldId id="433" r:id="rId90"/>
    <p:sldId id="444" r:id="rId91"/>
    <p:sldId id="445" r:id="rId92"/>
    <p:sldId id="499" r:id="rId93"/>
    <p:sldId id="500" r:id="rId94"/>
    <p:sldId id="501" r:id="rId95"/>
    <p:sldId id="502" r:id="rId96"/>
    <p:sldId id="503" r:id="rId97"/>
    <p:sldId id="504" r:id="rId98"/>
    <p:sldId id="505" r:id="rId99"/>
    <p:sldId id="506" r:id="rId100"/>
    <p:sldId id="507" r:id="rId101"/>
    <p:sldId id="422" r:id="rId102"/>
    <p:sldId id="330" r:id="rId103"/>
    <p:sldId id="331" r:id="rId104"/>
    <p:sldId id="394" r:id="rId105"/>
    <p:sldId id="395" r:id="rId106"/>
    <p:sldId id="304" r:id="rId107"/>
    <p:sldId id="305" r:id="rId108"/>
    <p:sldId id="306" r:id="rId109"/>
    <p:sldId id="307" r:id="rId110"/>
    <p:sldId id="308" r:id="rId111"/>
    <p:sldId id="309" r:id="rId112"/>
    <p:sldId id="310" r:id="rId113"/>
    <p:sldId id="311" r:id="rId114"/>
    <p:sldId id="312" r:id="rId115"/>
    <p:sldId id="313" r:id="rId116"/>
    <p:sldId id="314" r:id="rId117"/>
    <p:sldId id="315" r:id="rId118"/>
    <p:sldId id="316" r:id="rId119"/>
    <p:sldId id="317" r:id="rId120"/>
    <p:sldId id="318" r:id="rId121"/>
    <p:sldId id="319" r:id="rId122"/>
    <p:sldId id="320" r:id="rId123"/>
    <p:sldId id="321" r:id="rId124"/>
    <p:sldId id="322" r:id="rId125"/>
    <p:sldId id="524" r:id="rId126"/>
    <p:sldId id="525" r:id="rId127"/>
    <p:sldId id="526" r:id="rId128"/>
    <p:sldId id="527" r:id="rId129"/>
    <p:sldId id="288" r:id="rId130"/>
    <p:sldId id="290" r:id="rId131"/>
    <p:sldId id="291" r:id="rId132"/>
    <p:sldId id="292" r:id="rId133"/>
    <p:sldId id="293" r:id="rId134"/>
    <p:sldId id="294" r:id="rId135"/>
    <p:sldId id="295" r:id="rId136"/>
    <p:sldId id="300" r:id="rId137"/>
    <p:sldId id="454" r:id="rId138"/>
    <p:sldId id="455" r:id="rId139"/>
    <p:sldId id="456" r:id="rId140"/>
    <p:sldId id="301" r:id="rId141"/>
    <p:sldId id="302" r:id="rId142"/>
    <p:sldId id="528" r:id="rId143"/>
    <p:sldId id="529" r:id="rId144"/>
    <p:sldId id="530" r:id="rId145"/>
    <p:sldId id="531" r:id="rId146"/>
    <p:sldId id="532" r:id="rId147"/>
    <p:sldId id="470" r:id="rId148"/>
    <p:sldId id="471" r:id="rId149"/>
    <p:sldId id="481" r:id="rId150"/>
    <p:sldId id="482" r:id="rId151"/>
    <p:sldId id="533" r:id="rId152"/>
    <p:sldId id="534" r:id="rId153"/>
    <p:sldId id="535" r:id="rId154"/>
    <p:sldId id="276" r:id="rId155"/>
    <p:sldId id="277" r:id="rId156"/>
    <p:sldId id="472" r:id="rId157"/>
    <p:sldId id="473" r:id="rId158"/>
    <p:sldId id="280" r:id="rId159"/>
    <p:sldId id="281" r:id="rId160"/>
    <p:sldId id="474" r:id="rId161"/>
    <p:sldId id="283" r:id="rId162"/>
    <p:sldId id="478" r:id="rId163"/>
    <p:sldId id="479" r:id="rId164"/>
    <p:sldId id="480" r:id="rId165"/>
    <p:sldId id="475" r:id="rId166"/>
    <p:sldId id="476" r:id="rId167"/>
    <p:sldId id="287" r:id="rId168"/>
    <p:sldId id="477" r:id="rId169"/>
    <p:sldId id="335" r:id="rId170"/>
    <p:sldId id="336" r:id="rId171"/>
    <p:sldId id="337" r:id="rId172"/>
    <p:sldId id="338" r:id="rId173"/>
    <p:sldId id="339" r:id="rId174"/>
    <p:sldId id="340" r:id="rId175"/>
    <p:sldId id="341" r:id="rId176"/>
    <p:sldId id="342" r:id="rId177"/>
    <p:sldId id="343" r:id="rId178"/>
    <p:sldId id="344" r:id="rId179"/>
    <p:sldId id="345" r:id="rId180"/>
    <p:sldId id="346" r:id="rId181"/>
    <p:sldId id="347" r:id="rId182"/>
    <p:sldId id="348" r:id="rId183"/>
    <p:sldId id="349" r:id="rId184"/>
    <p:sldId id="350" r:id="rId185"/>
    <p:sldId id="351" r:id="rId186"/>
    <p:sldId id="352" r:id="rId187"/>
    <p:sldId id="353" r:id="rId188"/>
    <p:sldId id="354" r:id="rId189"/>
    <p:sldId id="355" r:id="rId190"/>
    <p:sldId id="356" r:id="rId191"/>
    <p:sldId id="357" r:id="rId192"/>
    <p:sldId id="358" r:id="rId193"/>
    <p:sldId id="359" r:id="rId194"/>
    <p:sldId id="360" r:id="rId195"/>
    <p:sldId id="361" r:id="rId196"/>
    <p:sldId id="362" r:id="rId197"/>
    <p:sldId id="363" r:id="rId198"/>
    <p:sldId id="364" r:id="rId199"/>
    <p:sldId id="365" r:id="rId200"/>
    <p:sldId id="366" r:id="rId201"/>
    <p:sldId id="367" r:id="rId202"/>
    <p:sldId id="368" r:id="rId203"/>
    <p:sldId id="369" r:id="rId204"/>
    <p:sldId id="370" r:id="rId205"/>
    <p:sldId id="371" r:id="rId206"/>
    <p:sldId id="372" r:id="rId207"/>
    <p:sldId id="373" r:id="rId208"/>
    <p:sldId id="374" r:id="rId209"/>
    <p:sldId id="375" r:id="rId210"/>
    <p:sldId id="376" r:id="rId211"/>
    <p:sldId id="377" r:id="rId212"/>
    <p:sldId id="378" r:id="rId213"/>
    <p:sldId id="381" r:id="rId214"/>
    <p:sldId id="303" r:id="rId215"/>
    <p:sldId id="536" r:id="rId21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050" y="5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16" Type="http://schemas.openxmlformats.org/officeDocument/2006/relationships/slide" Target="slides/slide215.xml"/><Relationship Id="rId211" Type="http://schemas.openxmlformats.org/officeDocument/2006/relationships/slide" Target="slides/slide210.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slide" Target="slides/slide191.xml"/><Relationship Id="rId197" Type="http://schemas.openxmlformats.org/officeDocument/2006/relationships/slide" Target="slides/slide196.xml"/><Relationship Id="rId206" Type="http://schemas.openxmlformats.org/officeDocument/2006/relationships/slide" Target="slides/slide205.xml"/><Relationship Id="rId201" Type="http://schemas.openxmlformats.org/officeDocument/2006/relationships/slide" Target="slides/slide200.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tableStyles" Target="tableStyle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AC8ADB-67CA-41C7-B120-66EB5806CF1A}" type="doc">
      <dgm:prSet loTypeId="urn:microsoft.com/office/officeart/2005/8/layout/pyramid2" loCatId="pyramid" qsTypeId="urn:microsoft.com/office/officeart/2005/8/quickstyle/3d7" qsCatId="3D" csTypeId="urn:microsoft.com/office/officeart/2005/8/colors/accent2_1" csCatId="accent2" phldr="1"/>
      <dgm:spPr/>
      <dgm:t>
        <a:bodyPr/>
        <a:lstStyle/>
        <a:p>
          <a:endParaRPr lang="en-US"/>
        </a:p>
      </dgm:t>
    </dgm:pt>
    <dgm:pt modelId="{4B950570-4CF2-440F-B0A7-8A2F09BE9B12}">
      <dgm:prSet custT="1"/>
      <dgm:spPr/>
      <dgm:t>
        <a:bodyPr/>
        <a:lstStyle/>
        <a:p>
          <a:pPr rtl="0"/>
          <a:r>
            <a:rPr lang="el-GR" sz="2800" b="1" u="sng" dirty="0" smtClean="0"/>
            <a:t>Αυθεντικότητα του τιμολογίου</a:t>
          </a:r>
          <a:r>
            <a:rPr lang="en-US" sz="2800" b="1" u="sng" dirty="0" smtClean="0"/>
            <a:t>. </a:t>
          </a:r>
          <a:r>
            <a:rPr lang="el-GR" sz="2800" b="1" u="sng" dirty="0" smtClean="0"/>
            <a:t>ΤΑ ΤΡΙΑ «Α»:</a:t>
          </a:r>
          <a:endParaRPr lang="en-US" sz="2800" dirty="0"/>
        </a:p>
      </dgm:t>
    </dgm:pt>
    <dgm:pt modelId="{907E694B-87DC-4BDF-B7C1-840ADA97D307}" type="parTrans" cxnId="{D7BE58F2-5894-48A6-B3D7-E24B8C0F7136}">
      <dgm:prSet/>
      <dgm:spPr/>
      <dgm:t>
        <a:bodyPr/>
        <a:lstStyle/>
        <a:p>
          <a:endParaRPr lang="en-US"/>
        </a:p>
      </dgm:t>
    </dgm:pt>
    <dgm:pt modelId="{7E81DA9D-FA0D-470E-87A6-A6BD30F502C1}" type="sibTrans" cxnId="{D7BE58F2-5894-48A6-B3D7-E24B8C0F7136}">
      <dgm:prSet/>
      <dgm:spPr/>
      <dgm:t>
        <a:bodyPr/>
        <a:lstStyle/>
        <a:p>
          <a:endParaRPr lang="en-US"/>
        </a:p>
      </dgm:t>
    </dgm:pt>
    <dgm:pt modelId="{1C122396-1101-43B2-A245-5D48BB8D7D7F}">
      <dgm:prSet custT="1"/>
      <dgm:spPr/>
      <dgm:t>
        <a:bodyPr/>
        <a:lstStyle/>
        <a:p>
          <a:pPr rtl="0"/>
          <a:r>
            <a:rPr lang="el-GR" sz="2800" b="1" dirty="0" smtClean="0"/>
            <a:t>- Αυθεντικότητα της προέλευσης</a:t>
          </a:r>
          <a:endParaRPr lang="en-US" sz="2800" dirty="0"/>
        </a:p>
      </dgm:t>
    </dgm:pt>
    <dgm:pt modelId="{EF3E89C9-CB8A-4224-8AB9-19C5D4D85AAF}" type="parTrans" cxnId="{C6FAE70B-F2A0-47D1-BBE9-87FF3482116C}">
      <dgm:prSet/>
      <dgm:spPr/>
      <dgm:t>
        <a:bodyPr/>
        <a:lstStyle/>
        <a:p>
          <a:endParaRPr lang="en-US"/>
        </a:p>
      </dgm:t>
    </dgm:pt>
    <dgm:pt modelId="{3BAAA56B-6FF9-446E-8C7E-35C669A8652D}" type="sibTrans" cxnId="{C6FAE70B-F2A0-47D1-BBE9-87FF3482116C}">
      <dgm:prSet/>
      <dgm:spPr/>
      <dgm:t>
        <a:bodyPr/>
        <a:lstStyle/>
        <a:p>
          <a:endParaRPr lang="en-US"/>
        </a:p>
      </dgm:t>
    </dgm:pt>
    <dgm:pt modelId="{1999E50B-3C16-414B-8FCC-D1783436FA3D}">
      <dgm:prSet custT="1"/>
      <dgm:spPr/>
      <dgm:t>
        <a:bodyPr/>
        <a:lstStyle/>
        <a:p>
          <a:pPr rtl="0"/>
          <a:r>
            <a:rPr lang="el-GR" sz="2800" b="1" dirty="0" smtClean="0"/>
            <a:t>- Ακεραιότητα του περιεχομένου </a:t>
          </a:r>
          <a:endParaRPr lang="en-US" sz="2800" dirty="0"/>
        </a:p>
      </dgm:t>
    </dgm:pt>
    <dgm:pt modelId="{D7B81EEB-B609-4C47-9E77-EBCA9EE053E1}" type="parTrans" cxnId="{299846FC-D595-4AEC-8E9D-61E2525900D5}">
      <dgm:prSet/>
      <dgm:spPr/>
      <dgm:t>
        <a:bodyPr/>
        <a:lstStyle/>
        <a:p>
          <a:endParaRPr lang="en-US"/>
        </a:p>
      </dgm:t>
    </dgm:pt>
    <dgm:pt modelId="{98C69ECF-4149-4102-B19F-63F86BC3B9E5}" type="sibTrans" cxnId="{299846FC-D595-4AEC-8E9D-61E2525900D5}">
      <dgm:prSet/>
      <dgm:spPr/>
      <dgm:t>
        <a:bodyPr/>
        <a:lstStyle/>
        <a:p>
          <a:endParaRPr lang="en-US"/>
        </a:p>
      </dgm:t>
    </dgm:pt>
    <dgm:pt modelId="{036E0652-76F7-493A-AF03-DD5AFD085173}">
      <dgm:prSet custT="1"/>
      <dgm:spPr/>
      <dgm:t>
        <a:bodyPr/>
        <a:lstStyle/>
        <a:p>
          <a:pPr rtl="0"/>
          <a:r>
            <a:rPr lang="el-GR" sz="2800" b="1" dirty="0" smtClean="0"/>
            <a:t>- Αναγνωσιμότητα του τιμολογίου</a:t>
          </a:r>
          <a:endParaRPr lang="en-US" sz="2800" dirty="0"/>
        </a:p>
      </dgm:t>
    </dgm:pt>
    <dgm:pt modelId="{2C5A87A5-E26C-4541-840E-D0BBAB0DFAAE}" type="parTrans" cxnId="{6665AAC7-B1C2-438C-B435-8D23F68BD346}">
      <dgm:prSet/>
      <dgm:spPr/>
      <dgm:t>
        <a:bodyPr/>
        <a:lstStyle/>
        <a:p>
          <a:endParaRPr lang="en-US"/>
        </a:p>
      </dgm:t>
    </dgm:pt>
    <dgm:pt modelId="{BEC4D679-1AD6-423D-A430-1EF93209B27E}" type="sibTrans" cxnId="{6665AAC7-B1C2-438C-B435-8D23F68BD346}">
      <dgm:prSet/>
      <dgm:spPr/>
      <dgm:t>
        <a:bodyPr/>
        <a:lstStyle/>
        <a:p>
          <a:endParaRPr lang="en-US"/>
        </a:p>
      </dgm:t>
    </dgm:pt>
    <dgm:pt modelId="{9A22F4C9-4E7F-493C-AF4C-895B7BCF686F}">
      <dgm:prSet custT="1"/>
      <dgm:spPr>
        <a:solidFill>
          <a:srgbClr val="FF0000">
            <a:alpha val="90000"/>
          </a:srgbClr>
        </a:solidFill>
      </dgm:spPr>
      <dgm:t>
        <a:bodyPr/>
        <a:lstStyle/>
        <a:p>
          <a:pPr rtl="0"/>
          <a:r>
            <a:rPr lang="el-GR" sz="2400" b="1" dirty="0" smtClean="0">
              <a:solidFill>
                <a:srgbClr val="FFFF00"/>
              </a:solidFill>
            </a:rPr>
            <a:t>Βασικός κανόνας: αξιόπιστη και ελέγξιμη αλληλουχία (αλυσίδα) τεκμηρίων που συνδέουν κάθε τιμολόγιο με τη σχετική προμήθεια αγαθών ή παροχή υπηρεσιών, και αντίστροφα. </a:t>
          </a:r>
          <a:r>
            <a:rPr lang="el-GR" sz="2800" b="1" dirty="0" smtClean="0">
              <a:solidFill>
                <a:srgbClr val="FFFF00"/>
              </a:solidFill>
            </a:rPr>
            <a:t> </a:t>
          </a:r>
          <a:endParaRPr lang="en-US" sz="2800" dirty="0">
            <a:solidFill>
              <a:srgbClr val="FFFF00"/>
            </a:solidFill>
          </a:endParaRPr>
        </a:p>
      </dgm:t>
    </dgm:pt>
    <dgm:pt modelId="{DBEC7210-D695-448A-BAC6-1D97EC7F449D}" type="parTrans" cxnId="{4B650F93-7C67-4FB4-9E08-50F0C67E7A0E}">
      <dgm:prSet/>
      <dgm:spPr/>
      <dgm:t>
        <a:bodyPr/>
        <a:lstStyle/>
        <a:p>
          <a:endParaRPr lang="en-US"/>
        </a:p>
      </dgm:t>
    </dgm:pt>
    <dgm:pt modelId="{620F189B-3423-42CC-B8B0-F47148577AB8}" type="sibTrans" cxnId="{4B650F93-7C67-4FB4-9E08-50F0C67E7A0E}">
      <dgm:prSet/>
      <dgm:spPr/>
      <dgm:t>
        <a:bodyPr/>
        <a:lstStyle/>
        <a:p>
          <a:endParaRPr lang="en-US"/>
        </a:p>
      </dgm:t>
    </dgm:pt>
    <dgm:pt modelId="{2DCDD42A-5E33-455B-B3B1-4D52927091AC}" type="pres">
      <dgm:prSet presAssocID="{63AC8ADB-67CA-41C7-B120-66EB5806CF1A}" presName="compositeShape" presStyleCnt="0">
        <dgm:presLayoutVars>
          <dgm:dir/>
          <dgm:resizeHandles/>
        </dgm:presLayoutVars>
      </dgm:prSet>
      <dgm:spPr/>
      <dgm:t>
        <a:bodyPr/>
        <a:lstStyle/>
        <a:p>
          <a:endParaRPr lang="el-GR"/>
        </a:p>
      </dgm:t>
    </dgm:pt>
    <dgm:pt modelId="{23ADA82C-EEB3-4B9D-98BF-8150A7CBA4CE}" type="pres">
      <dgm:prSet presAssocID="{63AC8ADB-67CA-41C7-B120-66EB5806CF1A}" presName="pyramid" presStyleLbl="node1" presStyleIdx="0" presStyleCnt="1"/>
      <dgm:spPr/>
    </dgm:pt>
    <dgm:pt modelId="{3F642212-5126-4E04-B018-312E68EDCF1A}" type="pres">
      <dgm:prSet presAssocID="{63AC8ADB-67CA-41C7-B120-66EB5806CF1A}" presName="theList" presStyleCnt="0"/>
      <dgm:spPr/>
    </dgm:pt>
    <dgm:pt modelId="{87BEF5E6-F3C0-4802-86FB-ED548A3EAF7A}" type="pres">
      <dgm:prSet presAssocID="{4B950570-4CF2-440F-B0A7-8A2F09BE9B12}" presName="aNode" presStyleLbl="fgAcc1" presStyleIdx="0" presStyleCnt="5" custScaleX="202273">
        <dgm:presLayoutVars>
          <dgm:bulletEnabled val="1"/>
        </dgm:presLayoutVars>
      </dgm:prSet>
      <dgm:spPr/>
      <dgm:t>
        <a:bodyPr/>
        <a:lstStyle/>
        <a:p>
          <a:endParaRPr lang="en-US"/>
        </a:p>
      </dgm:t>
    </dgm:pt>
    <dgm:pt modelId="{DE1FEE8A-DF7D-4B49-B577-890336184DE6}" type="pres">
      <dgm:prSet presAssocID="{4B950570-4CF2-440F-B0A7-8A2F09BE9B12}" presName="aSpace" presStyleCnt="0"/>
      <dgm:spPr/>
    </dgm:pt>
    <dgm:pt modelId="{D0C33B50-7C5F-4FBD-B279-0CC3C9F17465}" type="pres">
      <dgm:prSet presAssocID="{1C122396-1101-43B2-A245-5D48BB8D7D7F}" presName="aNode" presStyleLbl="fgAcc1" presStyleIdx="1" presStyleCnt="5" custScaleX="202273">
        <dgm:presLayoutVars>
          <dgm:bulletEnabled val="1"/>
        </dgm:presLayoutVars>
      </dgm:prSet>
      <dgm:spPr/>
      <dgm:t>
        <a:bodyPr/>
        <a:lstStyle/>
        <a:p>
          <a:endParaRPr lang="el-GR"/>
        </a:p>
      </dgm:t>
    </dgm:pt>
    <dgm:pt modelId="{590EED54-94FF-4A7A-AB7B-F8D3BAAC61FC}" type="pres">
      <dgm:prSet presAssocID="{1C122396-1101-43B2-A245-5D48BB8D7D7F}" presName="aSpace" presStyleCnt="0"/>
      <dgm:spPr/>
    </dgm:pt>
    <dgm:pt modelId="{ADAD3D78-867E-4A16-9EBA-A7DB8354CBC4}" type="pres">
      <dgm:prSet presAssocID="{1999E50B-3C16-414B-8FCC-D1783436FA3D}" presName="aNode" presStyleLbl="fgAcc1" presStyleIdx="2" presStyleCnt="5" custScaleX="202273">
        <dgm:presLayoutVars>
          <dgm:bulletEnabled val="1"/>
        </dgm:presLayoutVars>
      </dgm:prSet>
      <dgm:spPr/>
      <dgm:t>
        <a:bodyPr/>
        <a:lstStyle/>
        <a:p>
          <a:endParaRPr lang="el-GR"/>
        </a:p>
      </dgm:t>
    </dgm:pt>
    <dgm:pt modelId="{1484CAB9-05BF-4F8C-84DD-5F19030655B1}" type="pres">
      <dgm:prSet presAssocID="{1999E50B-3C16-414B-8FCC-D1783436FA3D}" presName="aSpace" presStyleCnt="0"/>
      <dgm:spPr/>
    </dgm:pt>
    <dgm:pt modelId="{3BE5D4EA-5699-4A66-AC62-9D1B7538F9BB}" type="pres">
      <dgm:prSet presAssocID="{036E0652-76F7-493A-AF03-DD5AFD085173}" presName="aNode" presStyleLbl="fgAcc1" presStyleIdx="3" presStyleCnt="5" custScaleX="202273">
        <dgm:presLayoutVars>
          <dgm:bulletEnabled val="1"/>
        </dgm:presLayoutVars>
      </dgm:prSet>
      <dgm:spPr/>
      <dgm:t>
        <a:bodyPr/>
        <a:lstStyle/>
        <a:p>
          <a:endParaRPr lang="el-GR"/>
        </a:p>
      </dgm:t>
    </dgm:pt>
    <dgm:pt modelId="{054D2B78-84D4-4710-99F9-1B88BE8E6577}" type="pres">
      <dgm:prSet presAssocID="{036E0652-76F7-493A-AF03-DD5AFD085173}" presName="aSpace" presStyleCnt="0"/>
      <dgm:spPr/>
    </dgm:pt>
    <dgm:pt modelId="{CCD73DFE-0027-4020-A4F8-0A936EF132AC}" type="pres">
      <dgm:prSet presAssocID="{9A22F4C9-4E7F-493C-AF4C-895B7BCF686F}" presName="aNode" presStyleLbl="fgAcc1" presStyleIdx="4" presStyleCnt="5" custScaleX="229848" custScaleY="161775" custLinFactNeighborX="-5996" custLinFactNeighborY="92634">
        <dgm:presLayoutVars>
          <dgm:bulletEnabled val="1"/>
        </dgm:presLayoutVars>
      </dgm:prSet>
      <dgm:spPr/>
      <dgm:t>
        <a:bodyPr/>
        <a:lstStyle/>
        <a:p>
          <a:endParaRPr lang="el-GR"/>
        </a:p>
      </dgm:t>
    </dgm:pt>
    <dgm:pt modelId="{CC22A62B-EEFC-42D1-A4A0-89439A1ADB25}" type="pres">
      <dgm:prSet presAssocID="{9A22F4C9-4E7F-493C-AF4C-895B7BCF686F}" presName="aSpace" presStyleCnt="0"/>
      <dgm:spPr/>
    </dgm:pt>
  </dgm:ptLst>
  <dgm:cxnLst>
    <dgm:cxn modelId="{64E8D3EA-815E-4F11-AEC1-C89860999A71}" type="presOf" srcId="{9A22F4C9-4E7F-493C-AF4C-895B7BCF686F}" destId="{CCD73DFE-0027-4020-A4F8-0A936EF132AC}" srcOrd="0" destOrd="0" presId="urn:microsoft.com/office/officeart/2005/8/layout/pyramid2"/>
    <dgm:cxn modelId="{F76D4391-785B-44A4-8114-6F82C1C165F7}" type="presOf" srcId="{1C122396-1101-43B2-A245-5D48BB8D7D7F}" destId="{D0C33B50-7C5F-4FBD-B279-0CC3C9F17465}" srcOrd="0" destOrd="0" presId="urn:microsoft.com/office/officeart/2005/8/layout/pyramid2"/>
    <dgm:cxn modelId="{F558BD4D-30D6-47C8-908D-A91FC50383E3}" type="presOf" srcId="{4B950570-4CF2-440F-B0A7-8A2F09BE9B12}" destId="{87BEF5E6-F3C0-4802-86FB-ED548A3EAF7A}" srcOrd="0" destOrd="0" presId="urn:microsoft.com/office/officeart/2005/8/layout/pyramid2"/>
    <dgm:cxn modelId="{6665AAC7-B1C2-438C-B435-8D23F68BD346}" srcId="{63AC8ADB-67CA-41C7-B120-66EB5806CF1A}" destId="{036E0652-76F7-493A-AF03-DD5AFD085173}" srcOrd="3" destOrd="0" parTransId="{2C5A87A5-E26C-4541-840E-D0BBAB0DFAAE}" sibTransId="{BEC4D679-1AD6-423D-A430-1EF93209B27E}"/>
    <dgm:cxn modelId="{93E561CE-D634-4329-869C-17BBFA1D804C}" type="presOf" srcId="{036E0652-76F7-493A-AF03-DD5AFD085173}" destId="{3BE5D4EA-5699-4A66-AC62-9D1B7538F9BB}" srcOrd="0" destOrd="0" presId="urn:microsoft.com/office/officeart/2005/8/layout/pyramid2"/>
    <dgm:cxn modelId="{C6FAE70B-F2A0-47D1-BBE9-87FF3482116C}" srcId="{63AC8ADB-67CA-41C7-B120-66EB5806CF1A}" destId="{1C122396-1101-43B2-A245-5D48BB8D7D7F}" srcOrd="1" destOrd="0" parTransId="{EF3E89C9-CB8A-4224-8AB9-19C5D4D85AAF}" sibTransId="{3BAAA56B-6FF9-446E-8C7E-35C669A8652D}"/>
    <dgm:cxn modelId="{363AB885-630B-4FA0-B147-FE502AC24B75}" type="presOf" srcId="{1999E50B-3C16-414B-8FCC-D1783436FA3D}" destId="{ADAD3D78-867E-4A16-9EBA-A7DB8354CBC4}" srcOrd="0" destOrd="0" presId="urn:microsoft.com/office/officeart/2005/8/layout/pyramid2"/>
    <dgm:cxn modelId="{D7BE58F2-5894-48A6-B3D7-E24B8C0F7136}" srcId="{63AC8ADB-67CA-41C7-B120-66EB5806CF1A}" destId="{4B950570-4CF2-440F-B0A7-8A2F09BE9B12}" srcOrd="0" destOrd="0" parTransId="{907E694B-87DC-4BDF-B7C1-840ADA97D307}" sibTransId="{7E81DA9D-FA0D-470E-87A6-A6BD30F502C1}"/>
    <dgm:cxn modelId="{78898BA2-9AAC-4411-AB03-978FEE3AF1E4}" type="presOf" srcId="{63AC8ADB-67CA-41C7-B120-66EB5806CF1A}" destId="{2DCDD42A-5E33-455B-B3B1-4D52927091AC}" srcOrd="0" destOrd="0" presId="urn:microsoft.com/office/officeart/2005/8/layout/pyramid2"/>
    <dgm:cxn modelId="{4B650F93-7C67-4FB4-9E08-50F0C67E7A0E}" srcId="{63AC8ADB-67CA-41C7-B120-66EB5806CF1A}" destId="{9A22F4C9-4E7F-493C-AF4C-895B7BCF686F}" srcOrd="4" destOrd="0" parTransId="{DBEC7210-D695-448A-BAC6-1D97EC7F449D}" sibTransId="{620F189B-3423-42CC-B8B0-F47148577AB8}"/>
    <dgm:cxn modelId="{299846FC-D595-4AEC-8E9D-61E2525900D5}" srcId="{63AC8ADB-67CA-41C7-B120-66EB5806CF1A}" destId="{1999E50B-3C16-414B-8FCC-D1783436FA3D}" srcOrd="2" destOrd="0" parTransId="{D7B81EEB-B609-4C47-9E77-EBCA9EE053E1}" sibTransId="{98C69ECF-4149-4102-B19F-63F86BC3B9E5}"/>
    <dgm:cxn modelId="{5A1ADA09-19C1-4118-B400-32774331786B}" type="presParOf" srcId="{2DCDD42A-5E33-455B-B3B1-4D52927091AC}" destId="{23ADA82C-EEB3-4B9D-98BF-8150A7CBA4CE}" srcOrd="0" destOrd="0" presId="urn:microsoft.com/office/officeart/2005/8/layout/pyramid2"/>
    <dgm:cxn modelId="{E4830E07-81FD-4250-84B8-8EADB66C28AD}" type="presParOf" srcId="{2DCDD42A-5E33-455B-B3B1-4D52927091AC}" destId="{3F642212-5126-4E04-B018-312E68EDCF1A}" srcOrd="1" destOrd="0" presId="urn:microsoft.com/office/officeart/2005/8/layout/pyramid2"/>
    <dgm:cxn modelId="{35F8E7DA-0E7D-4B06-AF52-DF0A4091EA80}" type="presParOf" srcId="{3F642212-5126-4E04-B018-312E68EDCF1A}" destId="{87BEF5E6-F3C0-4802-86FB-ED548A3EAF7A}" srcOrd="0" destOrd="0" presId="urn:microsoft.com/office/officeart/2005/8/layout/pyramid2"/>
    <dgm:cxn modelId="{B2B1C176-A2B2-4ACC-923B-ADC267A241F2}" type="presParOf" srcId="{3F642212-5126-4E04-B018-312E68EDCF1A}" destId="{DE1FEE8A-DF7D-4B49-B577-890336184DE6}" srcOrd="1" destOrd="0" presId="urn:microsoft.com/office/officeart/2005/8/layout/pyramid2"/>
    <dgm:cxn modelId="{43B24912-AAB2-446B-BE9C-D8C6458894E2}" type="presParOf" srcId="{3F642212-5126-4E04-B018-312E68EDCF1A}" destId="{D0C33B50-7C5F-4FBD-B279-0CC3C9F17465}" srcOrd="2" destOrd="0" presId="urn:microsoft.com/office/officeart/2005/8/layout/pyramid2"/>
    <dgm:cxn modelId="{63D93694-AAF8-48A1-8A5E-56621EF045F4}" type="presParOf" srcId="{3F642212-5126-4E04-B018-312E68EDCF1A}" destId="{590EED54-94FF-4A7A-AB7B-F8D3BAAC61FC}" srcOrd="3" destOrd="0" presId="urn:microsoft.com/office/officeart/2005/8/layout/pyramid2"/>
    <dgm:cxn modelId="{C8CCB1A5-E1D8-4C47-A134-0C69094298DD}" type="presParOf" srcId="{3F642212-5126-4E04-B018-312E68EDCF1A}" destId="{ADAD3D78-867E-4A16-9EBA-A7DB8354CBC4}" srcOrd="4" destOrd="0" presId="urn:microsoft.com/office/officeart/2005/8/layout/pyramid2"/>
    <dgm:cxn modelId="{D35A8927-BFBD-42D7-BD80-61DC56D9280F}" type="presParOf" srcId="{3F642212-5126-4E04-B018-312E68EDCF1A}" destId="{1484CAB9-05BF-4F8C-84DD-5F19030655B1}" srcOrd="5" destOrd="0" presId="urn:microsoft.com/office/officeart/2005/8/layout/pyramid2"/>
    <dgm:cxn modelId="{9F42CC49-F8F7-4D76-870A-0418493E71A3}" type="presParOf" srcId="{3F642212-5126-4E04-B018-312E68EDCF1A}" destId="{3BE5D4EA-5699-4A66-AC62-9D1B7538F9BB}" srcOrd="6" destOrd="0" presId="urn:microsoft.com/office/officeart/2005/8/layout/pyramid2"/>
    <dgm:cxn modelId="{B8CB411F-43E4-4AD9-BB8C-84FA3AF51D05}" type="presParOf" srcId="{3F642212-5126-4E04-B018-312E68EDCF1A}" destId="{054D2B78-84D4-4710-99F9-1B88BE8E6577}" srcOrd="7" destOrd="0" presId="urn:microsoft.com/office/officeart/2005/8/layout/pyramid2"/>
    <dgm:cxn modelId="{EC48D3A0-D054-46BE-A818-76853808786D}" type="presParOf" srcId="{3F642212-5126-4E04-B018-312E68EDCF1A}" destId="{CCD73DFE-0027-4020-A4F8-0A936EF132AC}" srcOrd="8" destOrd="0" presId="urn:microsoft.com/office/officeart/2005/8/layout/pyramid2"/>
    <dgm:cxn modelId="{91F12B3F-1B7A-4384-9A4D-0E91AD65DFAE}" type="presParOf" srcId="{3F642212-5126-4E04-B018-312E68EDCF1A}" destId="{CC22A62B-EEFC-42D1-A4A0-89439A1ADB25}" srcOrd="9"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dirty="0"/>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D3E91F-8716-4A70-9B11-ED7BC1CBF5FD}" type="datetimeFigureOut">
              <a:rPr lang="el-GR" smtClean="0"/>
              <a:pPr/>
              <a:t>18/3/2022</a:t>
            </a:fld>
            <a:endParaRPr lang="el-GR" dirty="0"/>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dirty="0"/>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dirty="0"/>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DC63A-2BAD-4800-A725-C1F88B2DCF85}" type="slidenum">
              <a:rPr lang="el-GR" smtClean="0"/>
              <a:pPr/>
              <a:t>‹#›</a:t>
            </a:fld>
            <a:endParaRPr lang="el-GR" dirty="0"/>
          </a:p>
        </p:txBody>
      </p:sp>
    </p:spTree>
    <p:extLst>
      <p:ext uri="{BB962C8B-B14F-4D97-AF65-F5344CB8AC3E}">
        <p14:creationId xmlns:p14="http://schemas.microsoft.com/office/powerpoint/2010/main" xmlns="" val="2344574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dirty="0" smtClean="0"/>
              <a:t>Οι μικρές του άρθρου 1 παρ 2γ (ΟΕ, ΕΕ, ατομικές, κλπ) παραμένουν μικρές εφόσον δεν υπερβαίνουν δύο από τα κριτήρια προσωπικό 50 άτομα, σύνολο ενεργητικού 4.000.000 και κύκλος εργασιών 8.000.000.</a:t>
            </a:r>
          </a:p>
          <a:p>
            <a:pPr eaLnBrk="1" hangingPunct="1">
              <a:spcBef>
                <a:spcPct val="0"/>
              </a:spcBef>
            </a:pPr>
            <a:r>
              <a:rPr lang="el-GR" dirty="0" smtClean="0"/>
              <a:t/>
            </a:r>
            <a:br>
              <a:rPr lang="el-GR" dirty="0" smtClean="0"/>
            </a:br>
            <a:r>
              <a:rPr lang="el-GR" dirty="0" smtClean="0"/>
              <a:t>                             </a:t>
            </a:r>
          </a:p>
          <a:p>
            <a:pPr eaLnBrk="1" hangingPunct="1">
              <a:spcBef>
                <a:spcPct val="0"/>
              </a:spcBef>
            </a:pPr>
            <a:r>
              <a:rPr lang="el-GR" dirty="0" smtClean="0"/>
              <a:t>Οι μικρές του άρθρου 1 παρ 2γ (ΟΕ, ΕΕ, ατομικές, κλπ) παραμένουν μικρές εφόσον δεν υπερβαίνουν δύο</a:t>
            </a:r>
            <a:br>
              <a:rPr lang="el-GR" dirty="0" smtClean="0"/>
            </a:br>
            <a:r>
              <a:rPr lang="el-GR" dirty="0" smtClean="0"/>
              <a:t>από τα κριτήρια προσωπικό 50 άτομα, σύνολο ενεργητικού 4.000.000 και κύκλος εργασιών 8.000.000.</a:t>
            </a:r>
            <a:br>
              <a:rPr lang="el-GR" dirty="0" smtClean="0"/>
            </a:br>
            <a:endParaRPr lang="el-GR" dirty="0" smtClean="0"/>
          </a:p>
        </p:txBody>
      </p:sp>
      <p:sp>
        <p:nvSpPr>
          <p:cNvPr id="5120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564EC3-0F24-44A9-BF36-907E0E4AE912}" type="slidenum">
              <a:rPr lang="el-GR" smtClean="0"/>
              <a:pPr/>
              <a:t>61</a:t>
            </a:fld>
            <a:endParaRPr lang="el-GR"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A5EF5D-338D-4598-8052-E23FB243BBF0}" type="slidenum">
              <a:rPr lang="el-GR"/>
              <a:pPr/>
              <a:t>114</a:t>
            </a:fld>
            <a:endParaRPr lang="el-GR" dirty="0"/>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C8ABD7-1C60-4213-BF49-0D87A08BB7D1}" type="slidenum">
              <a:rPr lang="el-GR"/>
              <a:pPr/>
              <a:t>115</a:t>
            </a:fld>
            <a:endParaRPr lang="el-GR" dirty="0"/>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D3938A-5F7A-4983-9A2C-B5F90FBFA7AB}" type="slidenum">
              <a:rPr lang="el-GR"/>
              <a:pPr/>
              <a:t>116</a:t>
            </a:fld>
            <a:endParaRPr lang="el-GR" dirty="0"/>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3A3166-2821-4E12-A6A7-43E1AC55CC0E}" type="slidenum">
              <a:rPr lang="el-GR"/>
              <a:pPr/>
              <a:t>117</a:t>
            </a:fld>
            <a:endParaRPr lang="el-GR"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E838F2-5606-435B-B8E6-E798C2CD9927}" type="slidenum">
              <a:rPr lang="el-GR"/>
              <a:pPr/>
              <a:t>118</a:t>
            </a:fld>
            <a:endParaRPr lang="el-GR" dirty="0"/>
          </a:p>
        </p:txBody>
      </p:sp>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94EB6F-E88C-42B6-85AD-CEDDEB0373D7}" type="slidenum">
              <a:rPr lang="el-GR"/>
              <a:pPr/>
              <a:t>119</a:t>
            </a:fld>
            <a:endParaRPr lang="el-GR" dirty="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A10274-B723-4D9B-AB8D-A6419A98FD55}" type="slidenum">
              <a:rPr lang="el-GR"/>
              <a:pPr/>
              <a:t>120</a:t>
            </a:fld>
            <a:endParaRPr lang="el-GR"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CCF121-59F3-49F6-8E8F-D1D0DBA7C680}" type="slidenum">
              <a:rPr lang="el-GR"/>
              <a:pPr/>
              <a:t>121</a:t>
            </a:fld>
            <a:endParaRPr lang="el-GR"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5E27FC-95D5-407E-9E64-1276EEC29E5C}" type="slidenum">
              <a:rPr lang="el-GR"/>
              <a:pPr/>
              <a:t>122</a:t>
            </a:fld>
            <a:endParaRPr lang="el-GR"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2BBD44-C8C8-4F6C-9B98-9E075224C5F6}" type="slidenum">
              <a:rPr lang="el-GR"/>
              <a:pPr/>
              <a:t>123</a:t>
            </a:fld>
            <a:endParaRPr lang="el-GR" dirty="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D566D1F-327A-4894-9A50-89ACBFC5071E}" type="slidenum">
              <a:rPr lang="el-GR"/>
              <a:pPr/>
              <a:t>106</a:t>
            </a:fld>
            <a:endParaRPr lang="el-GR"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DEC087-7183-4156-B623-4B919BB226A5}" type="slidenum">
              <a:rPr lang="el-GR"/>
              <a:pPr/>
              <a:t>124</a:t>
            </a:fld>
            <a:endParaRPr lang="el-GR" dirty="0"/>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3BF647-3823-4D41-9DBE-289EE3CE0833}" type="slidenum">
              <a:rPr lang="el-GR"/>
              <a:pPr/>
              <a:t>107</a:t>
            </a:fld>
            <a:endParaRPr lang="el-GR" dirty="0"/>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207E-C18C-4A89-8C14-D923B643A016}" type="slidenum">
              <a:rPr lang="el-GR"/>
              <a:pPr/>
              <a:t>108</a:t>
            </a:fld>
            <a:endParaRPr lang="el-GR"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9CD4C7-01AD-412B-A677-13DB963537CD}" type="slidenum">
              <a:rPr lang="el-GR"/>
              <a:pPr/>
              <a:t>109</a:t>
            </a:fld>
            <a:endParaRPr lang="el-GR" dirty="0"/>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70F02C-8E0F-43EB-98D1-95564A7B6502}" type="slidenum">
              <a:rPr lang="el-GR"/>
              <a:pPr/>
              <a:t>110</a:t>
            </a:fld>
            <a:endParaRPr lang="el-GR" dirty="0"/>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BBF75A-B830-4E23-ABB6-8943AAAC5E88}" type="slidenum">
              <a:rPr lang="el-GR"/>
              <a:pPr/>
              <a:t>111</a:t>
            </a:fld>
            <a:endParaRPr lang="el-GR"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03BBA0-A6DD-43E7-8500-3D9AB962A685}" type="slidenum">
              <a:rPr lang="el-GR"/>
              <a:pPr/>
              <a:t>112</a:t>
            </a:fld>
            <a:endParaRPr lang="el-GR" dirty="0"/>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8D7AF2-B54B-4246-BE0A-6AE5DB8033CB}" type="slidenum">
              <a:rPr lang="el-GR"/>
              <a:pPr/>
              <a:t>113</a:t>
            </a:fld>
            <a:endParaRPr lang="el-GR"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l-G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l-GR" smtClean="0"/>
              <a:t>Στυλ κύριου τίτλου</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DE6242B6-3909-4FA4-8BC9-743F36F6165E}" type="datetimeFigureOut">
              <a:rPr lang="el-GR" smtClean="0"/>
              <a:pPr/>
              <a:t>18/3/2022</a:t>
            </a:fld>
            <a:endParaRPr lang="el-GR"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l-GR" dirty="0"/>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010DDAA1-318F-427F-A5C3-007CA8DA8E3C}" type="slidenum">
              <a:rPr lang="el-GR" smtClean="0"/>
              <a:pPr/>
              <a:t>‹#›</a:t>
            </a:fld>
            <a:endParaRPr lang="el-GR" dirty="0"/>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l-GR" smtClean="0"/>
              <a:t>Στυλ κύριου τίτλου</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Date Placeholder 3"/>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l-GR" smtClean="0"/>
              <a:t>Στυλ κύριου τίτλου</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5" name="Footer Placeholder 4"/>
          <p:cNvSpPr>
            <a:spLocks noGrp="1"/>
          </p:cNvSpPr>
          <p:nvPr>
            <p:ph type="ftr" sz="quarter" idx="11"/>
          </p:nvPr>
        </p:nvSpPr>
        <p:spPr/>
        <p:txBody>
          <a:bodyPr/>
          <a:lstStyle/>
          <a:p>
            <a:endParaRPr lang="el-GR" dirty="0"/>
          </a:p>
        </p:txBody>
      </p:sp>
      <p:sp>
        <p:nvSpPr>
          <p:cNvPr id="6" name="Slide Number Placeholder 5"/>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5" name="Date Placeholder 4"/>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6" name="Footer Placeholder 5"/>
          <p:cNvSpPr>
            <a:spLocks noGrp="1"/>
          </p:cNvSpPr>
          <p:nvPr>
            <p:ph type="ftr" sz="quarter" idx="11"/>
          </p:nvPr>
        </p:nvSpPr>
        <p:spPr/>
        <p:txBody>
          <a:bodyPr/>
          <a:lstStyle/>
          <a:p>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
        <p:nvSpPr>
          <p:cNvPr id="9" name="Content Placeholder 8"/>
          <p:cNvSpPr>
            <a:spLocks noGrp="1"/>
          </p:cNvSpPr>
          <p:nvPr>
            <p:ph sz="quarter" idx="13"/>
          </p:nvPr>
        </p:nvSpPr>
        <p:spPr>
          <a:xfrm>
            <a:off x="1042416" y="2313432"/>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8" name="Footer Placeholder 7"/>
          <p:cNvSpPr>
            <a:spLocks noGrp="1"/>
          </p:cNvSpPr>
          <p:nvPr>
            <p:ph type="ftr" sz="quarter" idx="11"/>
          </p:nvPr>
        </p:nvSpPr>
        <p:spPr/>
        <p:txBody>
          <a:bodyPr/>
          <a:lstStyle/>
          <a:p>
            <a:endParaRPr lang="el-GR" dirty="0"/>
          </a:p>
        </p:txBody>
      </p:sp>
      <p:sp>
        <p:nvSpPr>
          <p:cNvPr id="9" name="Slide Number Placeholder 8"/>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a:p>
        </p:txBody>
      </p:sp>
      <p:sp>
        <p:nvSpPr>
          <p:cNvPr id="3" name="Date Placeholder 2"/>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4" name="Footer Placeholder 3"/>
          <p:cNvSpPr>
            <a:spLocks noGrp="1"/>
          </p:cNvSpPr>
          <p:nvPr>
            <p:ph type="ftr" sz="quarter" idx="11"/>
          </p:nvPr>
        </p:nvSpPr>
        <p:spPr/>
        <p:txBody>
          <a:bodyPr/>
          <a:lstStyle/>
          <a:p>
            <a:endParaRPr lang="el-GR" dirty="0"/>
          </a:p>
        </p:txBody>
      </p:sp>
      <p:sp>
        <p:nvSpPr>
          <p:cNvPr id="5" name="Slide Number Placeholder 4"/>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3" name="Footer Placeholder 2"/>
          <p:cNvSpPr>
            <a:spLocks noGrp="1"/>
          </p:cNvSpPr>
          <p:nvPr>
            <p:ph type="ftr" sz="quarter" idx="11"/>
          </p:nvPr>
        </p:nvSpPr>
        <p:spPr/>
        <p:txBody>
          <a:bodyPr/>
          <a:lstStyle/>
          <a:p>
            <a:endParaRPr lang="el-GR" dirty="0"/>
          </a:p>
        </p:txBody>
      </p:sp>
      <p:sp>
        <p:nvSpPr>
          <p:cNvPr id="4" name="Slide Number Placeholder 3"/>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l-GR" smtClean="0"/>
              <a:t>Στυλ κύριου τίτλου</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l-GR" smtClean="0"/>
              <a:t>Στυλ κύριου τίτλου</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DE6242B6-3909-4FA4-8BC9-743F36F6165E}" type="datetimeFigureOut">
              <a:rPr lang="el-GR" smtClean="0"/>
              <a:pPr/>
              <a:t>18/3/2022</a:t>
            </a:fld>
            <a:endParaRPr lang="el-GR"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l-GR" dirty="0"/>
          </a:p>
        </p:txBody>
      </p:sp>
      <p:sp>
        <p:nvSpPr>
          <p:cNvPr id="7" name="Slide Number Placeholder 6"/>
          <p:cNvSpPr>
            <a:spLocks noGrp="1"/>
          </p:cNvSpPr>
          <p:nvPr>
            <p:ph type="sldNum" sz="quarter" idx="12"/>
          </p:nvPr>
        </p:nvSpPr>
        <p:spPr/>
        <p:txBody>
          <a:bodyPr/>
          <a:lstStyle/>
          <a:p>
            <a:fld id="{010DDAA1-318F-427F-A5C3-007CA8DA8E3C}"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E6242B6-3909-4FA4-8BC9-743F36F6165E}" type="datetimeFigureOut">
              <a:rPr lang="el-GR" smtClean="0"/>
              <a:pPr/>
              <a:t>18/3/2022</a:t>
            </a:fld>
            <a:endParaRPr lang="el-GR"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l-GR" dirty="0"/>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010DDAA1-318F-427F-A5C3-007CA8DA8E3C}"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64.emf"/><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image" Target="../media/image66.emf"/><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oleObject" Target="../embeddings/Microsoft_Office_Excel_Workbook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66.xml.rels><?xml version="1.0" encoding="UTF-8" standalone="yes"?>
<Relationships xmlns="http://schemas.openxmlformats.org/package/2006/relationships"><Relationship Id="rId3" Type="http://schemas.openxmlformats.org/officeDocument/2006/relationships/oleObject" Target="../embeddings/Microsoft_Office_Excel_Workbook2.xls"/><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67.xml.rels><?xml version="1.0" encoding="UTF-8" standalone="yes"?>
<Relationships xmlns="http://schemas.openxmlformats.org/package/2006/relationships"><Relationship Id="rId3" Type="http://schemas.openxmlformats.org/officeDocument/2006/relationships/oleObject" Target="../embeddings/Microsoft_Office_Excel_Workbook3.xls"/><Relationship Id="rId2" Type="http://schemas.openxmlformats.org/officeDocument/2006/relationships/slideLayout" Target="../slideLayouts/slideLayout1.xml"/><Relationship Id="rId1" Type="http://schemas.openxmlformats.org/officeDocument/2006/relationships/vmlDrawing" Target="../drawings/vmlDrawing3.vml"/></Relationships>
</file>

<file path=ppt/slides/_rels/slide168.xml.rels><?xml version="1.0" encoding="UTF-8" standalone="yes"?>
<Relationships xmlns="http://schemas.openxmlformats.org/package/2006/relationships"><Relationship Id="rId3" Type="http://schemas.openxmlformats.org/officeDocument/2006/relationships/oleObject" Target="../embeddings/Microsoft_Office_Excel_Workbook4.xls"/><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3" Type="http://schemas.openxmlformats.org/officeDocument/2006/relationships/hyperlink" Target="http://www.wikipedia.org/" TargetMode="External"/><Relationship Id="rId2" Type="http://schemas.openxmlformats.org/officeDocument/2006/relationships/hyperlink" Target="http://www.bluewavemag.com/blueart227.htm" TargetMode="External"/><Relationship Id="rId1" Type="http://schemas.openxmlformats.org/officeDocument/2006/relationships/slideLayout" Target="../slideLayouts/slideLayout2.xml"/><Relationship Id="rId5" Type="http://schemas.openxmlformats.org/officeDocument/2006/relationships/hyperlink" Target="https://eclass.unipi.gr/modules/document/file.php/ODE127/diafanies.ppt" TargetMode="External"/><Relationship Id="rId4" Type="http://schemas.openxmlformats.org/officeDocument/2006/relationships/hyperlink" Target="http://www.investopedia.com/" TargetMode="External"/></Relationships>
</file>

<file path=ppt/slides/_rels/slide214.xml.rels><?xml version="1.0" encoding="UTF-8" standalone="yes"?>
<Relationships xmlns="http://schemas.openxmlformats.org/package/2006/relationships"><Relationship Id="rId3" Type="http://schemas.openxmlformats.org/officeDocument/2006/relationships/hyperlink" Target="https://www.epsilonnet.gr/" TargetMode="External"/><Relationship Id="rId2" Type="http://schemas.openxmlformats.org/officeDocument/2006/relationships/hyperlink" Target="https://www.taxheaven.gr/" TargetMode="External"/><Relationship Id="rId1" Type="http://schemas.openxmlformats.org/officeDocument/2006/relationships/slideLayout" Target="../slideLayouts/slideLayout2.xml"/><Relationship Id="rId4" Type="http://schemas.openxmlformats.org/officeDocument/2006/relationships/hyperlink" Target="https://www.logistis.gr/default.asp?pid=98" TargetMode="External"/></Relationships>
</file>

<file path=ppt/slides/_rels/slide215.xml.rels><?xml version="1.0" encoding="UTF-8" standalone="yes"?>
<Relationships xmlns="http://schemas.openxmlformats.org/package/2006/relationships"><Relationship Id="rId2" Type="http://schemas.openxmlformats.org/officeDocument/2006/relationships/hyperlink" Target="http://www.enterprisegreece.gov.gr/default.asp?pid=25&amp;la=2&amp;n=191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4572000" y="2348880"/>
            <a:ext cx="3672408" cy="2061756"/>
          </a:xfrm>
        </p:spPr>
        <p:txBody>
          <a:bodyPr anchor="ctr">
            <a:normAutofit/>
          </a:bodyPr>
          <a:lstStyle/>
          <a:p>
            <a:pPr algn="ctr"/>
            <a:r>
              <a:rPr lang="el-GR" sz="1800" b="1" dirty="0" smtClean="0">
                <a:solidFill>
                  <a:srgbClr val="0070C0"/>
                </a:solidFill>
              </a:rPr>
              <a:t/>
            </a:r>
            <a:br>
              <a:rPr lang="el-GR" sz="1800" b="1" dirty="0" smtClean="0">
                <a:solidFill>
                  <a:srgbClr val="0070C0"/>
                </a:solidFill>
              </a:rPr>
            </a:br>
            <a:r>
              <a:rPr lang="el-GR" sz="1800" b="1" dirty="0" smtClean="0">
                <a:solidFill>
                  <a:srgbClr val="0070C0"/>
                </a:solidFill>
              </a:rPr>
              <a:t>Ελληνικά Λογιστικά Πρότυπα</a:t>
            </a:r>
            <a:br>
              <a:rPr lang="el-GR" sz="1800" b="1" dirty="0" smtClean="0">
                <a:solidFill>
                  <a:srgbClr val="0070C0"/>
                </a:solidFill>
              </a:rPr>
            </a:br>
            <a:r>
              <a:rPr lang="el-GR" sz="1800" b="1" dirty="0" smtClean="0">
                <a:solidFill>
                  <a:srgbClr val="0070C0"/>
                </a:solidFill>
              </a:rPr>
              <a:t>Ε.Λ.Π.</a:t>
            </a:r>
            <a:endParaRPr lang="el-GR" sz="1800" b="1" dirty="0">
              <a:solidFill>
                <a:srgbClr val="0070C0"/>
              </a:solidFill>
            </a:endParaRPr>
          </a:p>
        </p:txBody>
      </p:sp>
      <p:sp>
        <p:nvSpPr>
          <p:cNvPr id="3" name="2 - Υπότιτλος"/>
          <p:cNvSpPr>
            <a:spLocks noGrp="1"/>
          </p:cNvSpPr>
          <p:nvPr>
            <p:ph type="subTitle" idx="1"/>
          </p:nvPr>
        </p:nvSpPr>
        <p:spPr>
          <a:xfrm>
            <a:off x="4572000" y="3861048"/>
            <a:ext cx="3672407" cy="2160240"/>
          </a:xfrm>
        </p:spPr>
        <p:txBody>
          <a:bodyPr>
            <a:normAutofit lnSpcReduction="10000"/>
          </a:bodyPr>
          <a:lstStyle/>
          <a:p>
            <a:pPr algn="ctr"/>
            <a:r>
              <a:rPr lang="el-GR" sz="1400" b="1" dirty="0" smtClean="0">
                <a:solidFill>
                  <a:srgbClr val="7030A0"/>
                </a:solidFill>
              </a:rPr>
              <a:t>ΜΕΤΑΠΤΥΧΙΑΚΟ ΤΜΗΜΑ ΛΟΓΙΣΤΙΚΗΣ ΚΑΙ ΕΛΕΓΚΤΙΚΗΣ</a:t>
            </a:r>
          </a:p>
          <a:p>
            <a:pPr algn="ctr"/>
            <a:r>
              <a:rPr lang="el-GR" sz="1400" b="1" dirty="0" smtClean="0">
                <a:solidFill>
                  <a:srgbClr val="002060"/>
                </a:solidFill>
              </a:rPr>
              <a:t>Δρ. ΚΥΡΙΑΖΟΠΟΥΛΟΣ ΓΕΩΡΓΙΟΣ</a:t>
            </a:r>
            <a:endParaRPr lang="en-US" sz="1400" b="1" dirty="0" smtClean="0">
              <a:solidFill>
                <a:srgbClr val="002060"/>
              </a:solidFill>
            </a:endParaRPr>
          </a:p>
          <a:p>
            <a:pPr algn="ctr"/>
            <a:r>
              <a:rPr lang="el-GR" sz="1400" b="1" dirty="0" smtClean="0">
                <a:solidFill>
                  <a:srgbClr val="002060"/>
                </a:solidFill>
              </a:rPr>
              <a:t>Αναπληρωτής Καθηγητής</a:t>
            </a:r>
          </a:p>
          <a:p>
            <a:pPr algn="ctr"/>
            <a:r>
              <a:rPr lang="el-GR" sz="1400" b="1" dirty="0" smtClean="0">
                <a:solidFill>
                  <a:srgbClr val="002060"/>
                </a:solidFill>
              </a:rPr>
              <a:t>Τμήμα Λογιστικής και Χρηματοοικονομικής</a:t>
            </a:r>
          </a:p>
          <a:p>
            <a:pPr algn="ctr"/>
            <a:r>
              <a:rPr lang="en-US" sz="1400" b="1" dirty="0" smtClean="0">
                <a:solidFill>
                  <a:srgbClr val="C00000"/>
                </a:solidFill>
              </a:rPr>
              <a:t>Member of the Association of </a:t>
            </a:r>
            <a:r>
              <a:rPr lang="el-GR" sz="1400" b="1" dirty="0" smtClean="0">
                <a:solidFill>
                  <a:srgbClr val="C00000"/>
                </a:solidFill>
              </a:rPr>
              <a:t> </a:t>
            </a:r>
            <a:r>
              <a:rPr lang="en-US" sz="1400" b="1" dirty="0" smtClean="0">
                <a:solidFill>
                  <a:srgbClr val="C00000"/>
                </a:solidFill>
              </a:rPr>
              <a:t>International Accounting </a:t>
            </a:r>
            <a:endParaRPr lang="el-GR" sz="1400" b="1" dirty="0" smtClean="0">
              <a:solidFill>
                <a:srgbClr val="C00000"/>
              </a:solidFill>
            </a:endParaRPr>
          </a:p>
          <a:p>
            <a:pPr algn="ctr"/>
            <a:r>
              <a:rPr lang="el-GR" sz="1400" b="1" dirty="0" smtClean="0">
                <a:solidFill>
                  <a:srgbClr val="C00000"/>
                </a:solidFill>
              </a:rPr>
              <a:t>(Α.Ι.Α.) </a:t>
            </a:r>
            <a:r>
              <a:rPr lang="en-US" sz="1400" b="1" dirty="0" smtClean="0">
                <a:solidFill>
                  <a:srgbClr val="C00000"/>
                </a:solidFill>
              </a:rPr>
              <a:t>United Kingdom</a:t>
            </a:r>
            <a:endParaRPr lang="el-GR" sz="1400" b="1" dirty="0" smtClean="0">
              <a:solidFill>
                <a:srgbClr val="C00000"/>
              </a:solidFill>
            </a:endParaRPr>
          </a:p>
          <a:p>
            <a:pPr algn="ctr"/>
            <a:endParaRPr lang="el-GR" sz="1400" b="1" dirty="0">
              <a:solidFill>
                <a:srgbClr val="002060"/>
              </a:solidFill>
            </a:endParaRPr>
          </a:p>
        </p:txBody>
      </p:sp>
      <p:pic>
        <p:nvPicPr>
          <p:cNvPr id="4" name="Picture 2" descr="Πανεπιστήμιο Δυτικής Μακεδονίας"/>
          <p:cNvPicPr>
            <a:picLocks noChangeAspect="1" noChangeArrowheads="1"/>
          </p:cNvPicPr>
          <p:nvPr/>
        </p:nvPicPr>
        <p:blipFill>
          <a:blip r:embed="rId2" cstate="print"/>
          <a:srcRect/>
          <a:stretch>
            <a:fillRect/>
          </a:stretch>
        </p:blipFill>
        <p:spPr bwMode="auto">
          <a:xfrm>
            <a:off x="4932040" y="2492896"/>
            <a:ext cx="3124200" cy="648072"/>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620688"/>
            <a:ext cx="7024744" cy="648072"/>
          </a:xfrm>
        </p:spPr>
        <p:txBody>
          <a:bodyPr>
            <a:normAutofit fontScale="90000"/>
          </a:bodyPr>
          <a:lstStyle/>
          <a:p>
            <a:r>
              <a:rPr lang="el-GR" b="1" dirty="0" smtClean="0"/>
              <a:t>Άυλα Περιουσιακά Στοιχεία </a:t>
            </a:r>
            <a:endParaRPr lang="el-GR" dirty="0"/>
          </a:p>
        </p:txBody>
      </p:sp>
      <p:sp>
        <p:nvSpPr>
          <p:cNvPr id="3" name="2 - Θέση περιεχομένου"/>
          <p:cNvSpPr>
            <a:spLocks noGrp="1"/>
          </p:cNvSpPr>
          <p:nvPr>
            <p:ph sz="quarter" idx="1"/>
          </p:nvPr>
        </p:nvSpPr>
        <p:spPr>
          <a:xfrm>
            <a:off x="467544" y="1340768"/>
            <a:ext cx="8208912" cy="5184576"/>
          </a:xfrm>
        </p:spPr>
        <p:txBody>
          <a:bodyPr>
            <a:normAutofit lnSpcReduction="10000"/>
          </a:bodyPr>
          <a:lstStyle/>
          <a:p>
            <a:pPr algn="just"/>
            <a:r>
              <a:rPr lang="el-GR" b="1" dirty="0" smtClean="0"/>
              <a:t>Άυλο περιουσιακό στοιχείο (intangible asset): </a:t>
            </a:r>
            <a:r>
              <a:rPr lang="el-GR" dirty="0" smtClean="0"/>
              <a:t>Είναι ένα εξατομικεύσιμο και μη νομισματικό περιουσιακό στοιχείο, χωρίς υλική υπόσταση. Ένα άυλο περιουσιακό στοιχείο είναι εξατομικεύσιμο σε κάθε μία από τις δύο παρακάτω περιπτώσεις: </a:t>
            </a:r>
          </a:p>
          <a:p>
            <a:pPr algn="just">
              <a:buNone/>
            </a:pPr>
            <a:r>
              <a:rPr lang="el-GR" b="1" dirty="0" smtClean="0"/>
              <a:t>α)</a:t>
            </a:r>
            <a:r>
              <a:rPr lang="el-GR" dirty="0" smtClean="0"/>
              <a:t> Είναι διαχωρίσιμο, δηλαδή δύναται να διαχωρίζεται ή αποχωρίζεται από την οντότητα και να πωλείται, μεταβιβάζεται, εκμισθώνεται, ή ανταλλάσσεται, είτε από μόνο του ή μαζί με σχετική σύμβαση, περιουσιακό στοιχείο ή υποχρέωση, </a:t>
            </a:r>
          </a:p>
          <a:p>
            <a:pPr algn="just">
              <a:buNone/>
            </a:pPr>
            <a:r>
              <a:rPr lang="el-GR" b="1" dirty="0" smtClean="0"/>
              <a:t>β)</a:t>
            </a:r>
            <a:r>
              <a:rPr lang="el-GR" dirty="0" smtClean="0"/>
              <a:t> Προκύπτει από συμβατικά ή άλλα νόμιμα δικαιώματα, ανεξάρτητα του εάν τα δικαιώματα είναι μεταβιβάσιμα, ή διαχωρίσιμα από την οντότητα, ή από άλλα δικαιώματα και δεσμεύσεις. </a:t>
            </a:r>
            <a:endParaRPr lang="el-GR" dirty="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1008112"/>
          </a:xfrm>
        </p:spPr>
        <p:txBody>
          <a:bodyPr>
            <a:normAutofit fontScale="90000"/>
          </a:bodyPr>
          <a:lstStyle/>
          <a:p>
            <a:pPr algn="ctr"/>
            <a:r>
              <a:rPr lang="el-GR" b="1" dirty="0" smtClean="0"/>
              <a:t>ΔΙΑΦΥΛΑΞΗ ΛΟΓΙΣΤΙΚΩΝ ΑΡΧΕΙΩΝ (ΑΡΘΡΟ 7)</a:t>
            </a:r>
            <a:endParaRPr lang="el-GR" dirty="0"/>
          </a:p>
        </p:txBody>
      </p:sp>
      <p:sp>
        <p:nvSpPr>
          <p:cNvPr id="3" name="2 - Θέση περιεχομένου"/>
          <p:cNvSpPr>
            <a:spLocks noGrp="1"/>
          </p:cNvSpPr>
          <p:nvPr>
            <p:ph sz="quarter" idx="1"/>
          </p:nvPr>
        </p:nvSpPr>
        <p:spPr>
          <a:xfrm>
            <a:off x="467544" y="1772816"/>
            <a:ext cx="8208912" cy="4824536"/>
          </a:xfrm>
        </p:spPr>
        <p:txBody>
          <a:bodyPr>
            <a:normAutofit fontScale="92500" lnSpcReduction="20000"/>
          </a:bodyPr>
          <a:lstStyle/>
          <a:p>
            <a:pPr algn="just"/>
            <a:r>
              <a:rPr lang="el-GR" dirty="0" smtClean="0"/>
              <a:t>Τήρηση και διαφύλαξη των βιβλίων και στοιχείων (5 έτη από τη λήξη της περιόδου)</a:t>
            </a:r>
          </a:p>
          <a:p>
            <a:pPr algn="just"/>
            <a:r>
              <a:rPr lang="el-GR" dirty="0" smtClean="0"/>
              <a:t>Μπορούν να τηρούνται και να φυλάσσονται οπουδήποτε, ακόμη και κατά την διάρκεια της περιόδου που αφορούν.</a:t>
            </a:r>
          </a:p>
          <a:p>
            <a:pPr algn="just"/>
            <a:r>
              <a:rPr lang="el-GR" dirty="0" smtClean="0"/>
              <a:t>Δυνατότητα διαφύλαξης σε οποιαδήποτε μορφή (έντυπη ή ηλεκτρονική) ανεξάρτητα από τον τρόπο τήρησης αυτών.</a:t>
            </a:r>
          </a:p>
          <a:p>
            <a:pPr algn="just"/>
            <a:r>
              <a:rPr lang="el-GR" dirty="0" smtClean="0"/>
              <a:t>Τα σε έντυπη μορφή (εκδιδόμενα και λαμβανόμενα) μπορούν να ψηφιοποιούνται και να φυλάσσονται στη νέα μορφή ακόμα και κατά τη διάρκεια της τρέχουσας περιόδου. </a:t>
            </a:r>
          </a:p>
          <a:p>
            <a:pPr algn="just"/>
            <a:r>
              <a:rPr lang="el-GR" dirty="0" smtClean="0"/>
              <a:t>Η δυνατότητα αυτή παρέχεται επίσης και για τα παραστατικά (στοιχεία) με ημερομηνία έκδοσης πριν την 1/1/2015, αλλά δεν παρέχεται για τα τηρούμενα μέχρι 31/12/2014 βιβλία. </a:t>
            </a:r>
          </a:p>
          <a:p>
            <a:endParaRPr lang="el-GR" dirty="0" smtClean="0"/>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692696"/>
            <a:ext cx="7024744" cy="529128"/>
          </a:xfrm>
        </p:spPr>
        <p:txBody>
          <a:bodyPr anchor="ctr">
            <a:normAutofit fontScale="90000"/>
          </a:bodyPr>
          <a:lstStyle/>
          <a:p>
            <a:r>
              <a:rPr lang="el-GR" b="1" dirty="0" smtClean="0"/>
              <a:t>ΚΥΚΛΟΣ ΕΡΓΑΣΙΩΝ</a:t>
            </a:r>
            <a:endParaRPr lang="el-GR" b="1" dirty="0"/>
          </a:p>
        </p:txBody>
      </p:sp>
      <p:pic>
        <p:nvPicPr>
          <p:cNvPr id="111618" name="Picture 2"/>
          <p:cNvPicPr>
            <a:picLocks noGrp="1" noChangeAspect="1" noChangeArrowheads="1"/>
          </p:cNvPicPr>
          <p:nvPr>
            <p:ph idx="1"/>
          </p:nvPr>
        </p:nvPicPr>
        <p:blipFill>
          <a:blip r:embed="rId2" cstate="print"/>
          <a:srcRect/>
          <a:stretch>
            <a:fillRect/>
          </a:stretch>
        </p:blipFill>
        <p:spPr bwMode="auto">
          <a:xfrm>
            <a:off x="467544" y="1556792"/>
            <a:ext cx="8208912" cy="4968552"/>
          </a:xfrm>
          <a:prstGeom prst="rect">
            <a:avLst/>
          </a:prstGeom>
          <a:noFill/>
          <a:ln w="9525">
            <a:noFill/>
            <a:miter lim="800000"/>
            <a:headEnd/>
            <a:tailEnd/>
          </a:ln>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043608" y="476672"/>
            <a:ext cx="7024744" cy="601136"/>
          </a:xfrm>
        </p:spPr>
        <p:txBody>
          <a:bodyPr>
            <a:normAutofit fontScale="90000"/>
          </a:bodyPr>
          <a:lstStyle/>
          <a:p>
            <a:pPr eaLnBrk="1" hangingPunct="1"/>
            <a:r>
              <a:rPr lang="el-GR" b="1" dirty="0" smtClean="0"/>
              <a:t/>
            </a:r>
            <a:br>
              <a:rPr lang="el-GR" b="1" dirty="0" smtClean="0"/>
            </a:br>
            <a:r>
              <a:rPr lang="el-GR" b="1" dirty="0" smtClean="0"/>
              <a:t/>
            </a:r>
            <a:br>
              <a:rPr lang="el-GR" b="1" dirty="0" smtClean="0"/>
            </a:br>
            <a:r>
              <a:rPr lang="el-GR" b="1" dirty="0" smtClean="0"/>
              <a:t>Η Κατάσταση Χρηματορροών</a:t>
            </a:r>
          </a:p>
        </p:txBody>
      </p:sp>
      <p:pic>
        <p:nvPicPr>
          <p:cNvPr id="13315" name="Picture 4"/>
          <p:cNvPicPr>
            <a:picLocks noGrp="1" noChangeAspect="1" noChangeArrowheads="1"/>
          </p:cNvPicPr>
          <p:nvPr>
            <p:ph idx="1"/>
          </p:nvPr>
        </p:nvPicPr>
        <p:blipFill>
          <a:blip r:embed="rId2" cstate="print"/>
          <a:stretch>
            <a:fillRect/>
          </a:stretch>
        </p:blipFill>
        <p:spPr>
          <a:xfrm>
            <a:off x="467544" y="1052736"/>
            <a:ext cx="8208912" cy="5544616"/>
          </a:xfrm>
          <a:solidFill>
            <a:srgbClr val="FFFFFF"/>
          </a:solidFill>
        </p:spPr>
      </p:pic>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1560" y="1027664"/>
            <a:ext cx="7848872" cy="745152"/>
          </a:xfrm>
        </p:spPr>
        <p:txBody>
          <a:bodyPr>
            <a:normAutofit fontScale="90000"/>
          </a:bodyPr>
          <a:lstStyle/>
          <a:p>
            <a:pPr eaLnBrk="1" hangingPunct="1"/>
            <a:r>
              <a:rPr lang="el-GR" b="1" dirty="0" smtClean="0"/>
              <a:t>Κατάσταση Μεταβολών Καθαρής Θέσης</a:t>
            </a:r>
          </a:p>
        </p:txBody>
      </p:sp>
      <p:pic>
        <p:nvPicPr>
          <p:cNvPr id="14339" name="Picture 4" descr="metaboles_katharis_thesis"/>
          <p:cNvPicPr>
            <a:picLocks noGrp="1" noChangeAspect="1" noChangeArrowheads="1"/>
          </p:cNvPicPr>
          <p:nvPr>
            <p:ph idx="1"/>
          </p:nvPr>
        </p:nvPicPr>
        <p:blipFill>
          <a:blip r:embed="rId2" cstate="print"/>
          <a:stretch>
            <a:fillRect/>
          </a:stretch>
        </p:blipFill>
        <p:spPr>
          <a:xfrm>
            <a:off x="467544" y="1916832"/>
            <a:ext cx="8208912" cy="4536504"/>
          </a:xfrm>
          <a:noFill/>
        </p:spPr>
      </p:pic>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5906" name="Picture 2"/>
          <p:cNvPicPr>
            <a:picLocks noChangeAspect="1" noChangeArrowheads="1"/>
          </p:cNvPicPr>
          <p:nvPr/>
        </p:nvPicPr>
        <p:blipFill>
          <a:blip r:embed="rId2" cstate="print"/>
          <a:srcRect/>
          <a:stretch>
            <a:fillRect/>
          </a:stretch>
        </p:blipFill>
        <p:spPr bwMode="auto">
          <a:xfrm>
            <a:off x="251519" y="116632"/>
            <a:ext cx="8640961" cy="6552728"/>
          </a:xfrm>
          <a:prstGeom prst="rect">
            <a:avLst/>
          </a:prstGeom>
          <a:noFill/>
          <a:ln w="9525">
            <a:noFill/>
            <a:miter lim="800000"/>
            <a:headEnd/>
            <a:tailEnd/>
          </a:ln>
        </p:spPr>
      </p:pic>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p:cNvPicPr>
            <a:picLocks noChangeAspect="1" noChangeArrowheads="1"/>
          </p:cNvPicPr>
          <p:nvPr/>
        </p:nvPicPr>
        <p:blipFill>
          <a:blip r:embed="rId2" cstate="print"/>
          <a:srcRect/>
          <a:stretch>
            <a:fillRect/>
          </a:stretch>
        </p:blipFill>
        <p:spPr bwMode="auto">
          <a:xfrm>
            <a:off x="107504" y="188640"/>
            <a:ext cx="8856984" cy="6480721"/>
          </a:xfrm>
          <a:prstGeom prst="rect">
            <a:avLst/>
          </a:prstGeom>
          <a:noFill/>
          <a:ln w="9525">
            <a:noFill/>
            <a:miter lim="800000"/>
            <a:headEnd/>
            <a:tailEnd/>
          </a:ln>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908720"/>
            <a:ext cx="8136904" cy="1008112"/>
          </a:xfrm>
        </p:spPr>
        <p:txBody>
          <a:bodyPr>
            <a:normAutofit fontScale="90000"/>
          </a:bodyPr>
          <a:lstStyle/>
          <a:p>
            <a:pPr algn="ctr"/>
            <a:r>
              <a:rPr lang="el-GR" sz="3200" b="1" dirty="0">
                <a:latin typeface="Times New Roman" pitchFamily="18" charset="0"/>
              </a:rPr>
              <a:t>Γενικές </a:t>
            </a:r>
            <a:r>
              <a:rPr lang="el-GR" sz="3200" b="1" dirty="0" smtClean="0">
                <a:latin typeface="Times New Roman" pitchFamily="18" charset="0"/>
              </a:rPr>
              <a:t>Αρχές Σύνταξης Χρηματοοικονομικών Καταστάσεων </a:t>
            </a:r>
            <a:r>
              <a:rPr lang="el-GR" sz="3200" b="1" dirty="0">
                <a:latin typeface="Times New Roman" pitchFamily="18" charset="0"/>
              </a:rPr>
              <a:t>(Άρθρο 17)</a:t>
            </a:r>
          </a:p>
        </p:txBody>
      </p:sp>
      <p:sp>
        <p:nvSpPr>
          <p:cNvPr id="9219" name="Rectangle 3"/>
          <p:cNvSpPr>
            <a:spLocks noGrp="1" noChangeArrowheads="1"/>
          </p:cNvSpPr>
          <p:nvPr>
            <p:ph idx="1"/>
          </p:nvPr>
        </p:nvSpPr>
        <p:spPr>
          <a:xfrm>
            <a:off x="683568" y="2323652"/>
            <a:ext cx="7704856" cy="3913660"/>
          </a:xfrm>
        </p:spPr>
        <p:txBody>
          <a:bodyPr>
            <a:normAutofit lnSpcReduction="10000"/>
          </a:bodyPr>
          <a:lstStyle/>
          <a:p>
            <a:pPr algn="just">
              <a:lnSpc>
                <a:spcPct val="90000"/>
              </a:lnSpc>
            </a:pPr>
            <a:r>
              <a:rPr lang="el-GR" sz="2800" dirty="0">
                <a:solidFill>
                  <a:srgbClr val="002060"/>
                </a:solidFill>
                <a:latin typeface="Times New Roman" pitchFamily="18" charset="0"/>
              </a:rPr>
              <a:t>Οι λογιστικές πολιτικές χρησιμοποιούνται με συνέπεια από περίοδο σε περίοδο ώστε να διασφαλίζεται η συγκρισιμότητα των χρηματοοικονομικών</a:t>
            </a:r>
            <a:r>
              <a:rPr lang="el-GR" sz="2800" dirty="0" smtClean="0">
                <a:solidFill>
                  <a:srgbClr val="002060"/>
                </a:solidFill>
                <a:latin typeface="Times New Roman" pitchFamily="18" charset="0"/>
              </a:rPr>
              <a:t>.</a:t>
            </a:r>
          </a:p>
          <a:p>
            <a:pPr algn="just">
              <a:lnSpc>
                <a:spcPct val="90000"/>
              </a:lnSpc>
            </a:pPr>
            <a:endParaRPr lang="el-GR" sz="2800" dirty="0">
              <a:solidFill>
                <a:srgbClr val="002060"/>
              </a:solidFill>
              <a:latin typeface="Times New Roman" pitchFamily="18" charset="0"/>
            </a:endParaRPr>
          </a:p>
          <a:p>
            <a:pPr algn="just">
              <a:lnSpc>
                <a:spcPct val="90000"/>
              </a:lnSpc>
            </a:pPr>
            <a:r>
              <a:rPr lang="el-GR" sz="2800" dirty="0">
                <a:solidFill>
                  <a:srgbClr val="002060"/>
                </a:solidFill>
                <a:latin typeface="Times New Roman" pitchFamily="18" charset="0"/>
              </a:rPr>
              <a:t>Όταν τα ποσά της προηγούμενης περιόδου δεν είναι συγκρίσιμα με τα αντίστοιχα της τρέχουσας περιόδου, τα ποσά της προηγούμενης περιόδου προσαρμόζονται αναλόγως, ώστε να γίνουν συγκρίσιμα.</a:t>
            </a:r>
            <a:endParaRPr lang="en-US" sz="2800" dirty="0">
              <a:solidFill>
                <a:srgbClr val="002060"/>
              </a:solidFill>
              <a:latin typeface="Times New Roman" pitchFamily="18" charset="0"/>
            </a:endParaRPr>
          </a:p>
          <a:p>
            <a:pPr>
              <a:lnSpc>
                <a:spcPct val="90000"/>
              </a:lnSpc>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422A0381-4E1D-44EE-85BB-110AEBF226F1}" type="slidenum">
              <a:rPr lang="el-GR"/>
              <a:pPr/>
              <a:t>106</a:t>
            </a:fld>
            <a:endParaRPr lang="el-GR" dirty="0"/>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7544" y="1027664"/>
            <a:ext cx="8208912" cy="1143000"/>
          </a:xfrm>
        </p:spPr>
        <p:txBody>
          <a:bodyPr>
            <a:normAutofit fontScale="90000"/>
          </a:bodyPr>
          <a:lstStyle/>
          <a:p>
            <a:pPr algn="ctr"/>
            <a:r>
              <a:rPr lang="el-GR" sz="3200" b="1" dirty="0">
                <a:latin typeface="Times New Roman" pitchFamily="18" charset="0"/>
              </a:rPr>
              <a:t>Γενικές </a:t>
            </a:r>
            <a:r>
              <a:rPr lang="el-GR" sz="3200" b="1" dirty="0" smtClean="0">
                <a:latin typeface="Times New Roman" pitchFamily="18" charset="0"/>
              </a:rPr>
              <a:t>Αρχές Σύνταξης Χρηματοοικονομικών Καταστάσεων </a:t>
            </a:r>
            <a:r>
              <a:rPr lang="el-GR" sz="3200" b="1" dirty="0">
                <a:latin typeface="Times New Roman" pitchFamily="18" charset="0"/>
              </a:rPr>
              <a:t>(Άρθρο 17)</a:t>
            </a:r>
          </a:p>
        </p:txBody>
      </p:sp>
      <p:sp>
        <p:nvSpPr>
          <p:cNvPr id="8195" name="Rectangle 3"/>
          <p:cNvSpPr>
            <a:spLocks noGrp="1" noChangeArrowheads="1"/>
          </p:cNvSpPr>
          <p:nvPr>
            <p:ph idx="1"/>
          </p:nvPr>
        </p:nvSpPr>
        <p:spPr>
          <a:xfrm>
            <a:off x="683568" y="2323652"/>
            <a:ext cx="7632848" cy="3913660"/>
          </a:xfrm>
        </p:spPr>
        <p:txBody>
          <a:bodyPr>
            <a:normAutofit fontScale="92500" lnSpcReduction="10000"/>
          </a:bodyPr>
          <a:lstStyle/>
          <a:p>
            <a:pPr algn="just">
              <a:lnSpc>
                <a:spcPct val="90000"/>
              </a:lnSpc>
            </a:pPr>
            <a:r>
              <a:rPr lang="el-GR" sz="2800" dirty="0">
                <a:solidFill>
                  <a:srgbClr val="002060"/>
                </a:solidFill>
                <a:latin typeface="Times New Roman" pitchFamily="18" charset="0"/>
              </a:rPr>
              <a:t>Η αναγνώριση και η επιμέτρηση των στοιχείων του ισολογισμού και της κατάστασης αποτελεσμάτων χρήσης γίνεται με σύνεση και ξεχωριστά για κάθε στοιχείο. </a:t>
            </a:r>
            <a:r>
              <a:rPr lang="el-GR" sz="2800" dirty="0" smtClean="0">
                <a:solidFill>
                  <a:srgbClr val="002060"/>
                </a:solidFill>
                <a:latin typeface="Times New Roman" pitchFamily="18" charset="0"/>
              </a:rPr>
              <a:t>Συμψηφισμοί </a:t>
            </a:r>
            <a:r>
              <a:rPr lang="el-GR" sz="2800" dirty="0">
                <a:solidFill>
                  <a:srgbClr val="002060"/>
                </a:solidFill>
                <a:latin typeface="Times New Roman" pitchFamily="18" charset="0"/>
              </a:rPr>
              <a:t>μεταξύ περιουσιακών στοιχείων και υποχρεώσεων ή μεταξύ εσόδων και εξόδων δεν επιτρέπονται</a:t>
            </a:r>
            <a:r>
              <a:rPr lang="el-GR" sz="2800" dirty="0" smtClean="0">
                <a:solidFill>
                  <a:srgbClr val="002060"/>
                </a:solidFill>
                <a:latin typeface="Times New Roman" pitchFamily="18" charset="0"/>
              </a:rPr>
              <a:t>.</a:t>
            </a:r>
          </a:p>
          <a:p>
            <a:pPr algn="just">
              <a:lnSpc>
                <a:spcPct val="90000"/>
              </a:lnSpc>
            </a:pPr>
            <a:endParaRPr lang="el-GR" sz="2800" dirty="0">
              <a:solidFill>
                <a:srgbClr val="002060"/>
              </a:solidFill>
              <a:latin typeface="Times New Roman" pitchFamily="18" charset="0"/>
            </a:endParaRPr>
          </a:p>
          <a:p>
            <a:pPr algn="just">
              <a:lnSpc>
                <a:spcPct val="90000"/>
              </a:lnSpc>
            </a:pPr>
            <a:r>
              <a:rPr lang="el-GR" sz="2800" dirty="0">
                <a:solidFill>
                  <a:srgbClr val="002060"/>
                </a:solidFill>
                <a:latin typeface="Times New Roman" pitchFamily="18" charset="0"/>
              </a:rPr>
              <a:t>Όλα τα στοιχεία του ισολογισμού και της κατάστασης αποτελεσμάτων που προκύπτουν στην τρέχουσα </a:t>
            </a:r>
            <a:r>
              <a:rPr lang="el-GR" sz="2800" dirty="0" smtClean="0">
                <a:solidFill>
                  <a:srgbClr val="002060"/>
                </a:solidFill>
                <a:latin typeface="Times New Roman" pitchFamily="18" charset="0"/>
              </a:rPr>
              <a:t>περίοδο </a:t>
            </a:r>
            <a:r>
              <a:rPr lang="el-GR" sz="2800" dirty="0">
                <a:solidFill>
                  <a:srgbClr val="002060"/>
                </a:solidFill>
                <a:latin typeface="Times New Roman" pitchFamily="18" charset="0"/>
              </a:rPr>
              <a:t>αναγνωρίζονται στην περίοδο αυτή με βάση την αρχή του δεδουλευμένου. </a:t>
            </a:r>
          </a:p>
          <a:p>
            <a:pPr lvl="1">
              <a:lnSpc>
                <a:spcPct val="90000"/>
              </a:lnSpc>
            </a:pPr>
            <a:endParaRPr lang="en-US" dirty="0">
              <a:latin typeface="Times New Roman" pitchFamily="18" charset="0"/>
            </a:endParaRPr>
          </a:p>
          <a:p>
            <a:pPr>
              <a:lnSpc>
                <a:spcPct val="90000"/>
              </a:lnSpc>
            </a:pPr>
            <a:endParaRPr lang="en-US" sz="2800" dirty="0">
              <a:latin typeface="Times New Roman" pitchFamily="18" charset="0"/>
            </a:endParaRPr>
          </a:p>
          <a:p>
            <a:pPr>
              <a:lnSpc>
                <a:spcPct val="90000"/>
              </a:lnSpc>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673907D9-1E5E-4643-AF00-80BBADFC30D9}" type="slidenum">
              <a:rPr lang="el-GR"/>
              <a:pPr/>
              <a:t>107</a:t>
            </a:fld>
            <a:endParaRPr lang="el-GR" dirty="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7544" y="1027664"/>
            <a:ext cx="8208912" cy="1143000"/>
          </a:xfrm>
        </p:spPr>
        <p:txBody>
          <a:bodyPr>
            <a:normAutofit fontScale="90000"/>
          </a:bodyPr>
          <a:lstStyle/>
          <a:p>
            <a:pPr algn="ctr"/>
            <a:r>
              <a:rPr lang="el-GR" sz="3200" b="1" dirty="0">
                <a:latin typeface="Times New Roman" pitchFamily="18" charset="0"/>
              </a:rPr>
              <a:t>Γενικές </a:t>
            </a:r>
            <a:r>
              <a:rPr lang="el-GR" sz="3200" b="1" dirty="0" smtClean="0">
                <a:latin typeface="Times New Roman" pitchFamily="18" charset="0"/>
              </a:rPr>
              <a:t>Αρχές Σύνταξης Χρηματοοικονομικών Καταστάσεων </a:t>
            </a:r>
            <a:r>
              <a:rPr lang="el-GR" sz="3200" b="1" dirty="0">
                <a:latin typeface="Times New Roman" pitchFamily="18" charset="0"/>
              </a:rPr>
              <a:t>(Άρθρο 17)</a:t>
            </a:r>
          </a:p>
        </p:txBody>
      </p:sp>
      <p:sp>
        <p:nvSpPr>
          <p:cNvPr id="10243" name="Rectangle 3"/>
          <p:cNvSpPr>
            <a:spLocks noGrp="1" noChangeArrowheads="1"/>
          </p:cNvSpPr>
          <p:nvPr>
            <p:ph idx="1"/>
          </p:nvPr>
        </p:nvSpPr>
        <p:spPr>
          <a:xfrm>
            <a:off x="611560" y="2323652"/>
            <a:ext cx="7920880" cy="4057676"/>
          </a:xfrm>
        </p:spPr>
        <p:txBody>
          <a:bodyPr>
            <a:normAutofit/>
          </a:bodyPr>
          <a:lstStyle/>
          <a:p>
            <a:pPr algn="just"/>
            <a:r>
              <a:rPr lang="el-GR" sz="2800" dirty="0">
                <a:solidFill>
                  <a:srgbClr val="002060"/>
                </a:solidFill>
                <a:latin typeface="Times New Roman" pitchFamily="18" charset="0"/>
              </a:rPr>
              <a:t>Όλα τα στοιχεία του ισολογισμού και της κατάστασης αποτελεσμάτων χρήσης που προέκυψαν σε προηγούμενη περίοδο, αλλά δεν έχουν αναγνωριστεί κατάλληλα, αναγνωρίζονται στην τρέχουσα περίοδο. </a:t>
            </a:r>
          </a:p>
          <a:p>
            <a:pPr algn="just"/>
            <a:r>
              <a:rPr lang="el-GR" sz="2800" dirty="0">
                <a:solidFill>
                  <a:srgbClr val="002060"/>
                </a:solidFill>
                <a:latin typeface="Times New Roman" pitchFamily="18" charset="0"/>
              </a:rPr>
              <a:t>Τα </a:t>
            </a:r>
            <a:r>
              <a:rPr lang="el-GR" sz="2800" dirty="0" smtClean="0">
                <a:solidFill>
                  <a:srgbClr val="002060"/>
                </a:solidFill>
                <a:latin typeface="Times New Roman" pitchFamily="18" charset="0"/>
              </a:rPr>
              <a:t>υπόλοιπα </a:t>
            </a:r>
            <a:r>
              <a:rPr lang="el-GR" sz="2800" dirty="0">
                <a:solidFill>
                  <a:srgbClr val="002060"/>
                </a:solidFill>
                <a:latin typeface="Times New Roman" pitchFamily="18" charset="0"/>
              </a:rPr>
              <a:t>έναρξης του ισολογισμού σε κάθε περίοδο θα πρέπει να συμφωνούν με τα υπόλοιπα λήξης της προηγούμενης περιόδου. </a:t>
            </a:r>
            <a:endParaRPr lang="en-US" sz="2800" dirty="0">
              <a:solidFill>
                <a:srgbClr val="002060"/>
              </a:solidFill>
              <a:latin typeface="Times New Roman" pitchFamily="18" charset="0"/>
            </a:endParaRPr>
          </a:p>
          <a:p>
            <a:endParaRPr lang="el-GR" sz="2800" dirty="0">
              <a:latin typeface="Times New Roman" pitchFamily="18" charset="0"/>
            </a:endParaRPr>
          </a:p>
          <a:p>
            <a:pPr>
              <a:buFontTx/>
              <a:buNone/>
            </a:pP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5B7CA78F-2C03-4579-8402-0A79ED8A7382}" type="slidenum">
              <a:rPr lang="el-GR"/>
              <a:pPr/>
              <a:t>108</a:t>
            </a:fld>
            <a:endParaRPr lang="el-GR" dirty="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611560" y="1027664"/>
            <a:ext cx="7920880" cy="1143000"/>
          </a:xfrm>
        </p:spPr>
        <p:txBody>
          <a:bodyPr>
            <a:normAutofit fontScale="90000"/>
          </a:bodyPr>
          <a:lstStyle/>
          <a:p>
            <a:pPr algn="ctr"/>
            <a:r>
              <a:rPr lang="el-GR" sz="3200" b="1" dirty="0">
                <a:latin typeface="Times New Roman" pitchFamily="18" charset="0"/>
              </a:rPr>
              <a:t>Γενικές </a:t>
            </a:r>
            <a:r>
              <a:rPr lang="el-GR" sz="3200" b="1" dirty="0" smtClean="0">
                <a:latin typeface="Times New Roman" pitchFamily="18" charset="0"/>
              </a:rPr>
              <a:t>Αρχές </a:t>
            </a:r>
            <a:r>
              <a:rPr lang="el-GR" sz="3200" b="1" dirty="0">
                <a:latin typeface="Times New Roman" pitchFamily="18" charset="0"/>
              </a:rPr>
              <a:t>σύνταξης </a:t>
            </a:r>
            <a:r>
              <a:rPr lang="el-GR" sz="3200" b="1" dirty="0" smtClean="0">
                <a:latin typeface="Times New Roman" pitchFamily="18" charset="0"/>
              </a:rPr>
              <a:t>Χρηματοοικονομικών Καταστάσεων </a:t>
            </a:r>
            <a:r>
              <a:rPr lang="el-GR" sz="3200" b="1" dirty="0">
                <a:latin typeface="Times New Roman" pitchFamily="18" charset="0"/>
              </a:rPr>
              <a:t>(Άρθρο 17)</a:t>
            </a:r>
          </a:p>
        </p:txBody>
      </p:sp>
      <p:sp>
        <p:nvSpPr>
          <p:cNvPr id="152579" name="Rectangle 3"/>
          <p:cNvSpPr>
            <a:spLocks noGrp="1" noChangeArrowheads="1"/>
          </p:cNvSpPr>
          <p:nvPr>
            <p:ph idx="1"/>
          </p:nvPr>
        </p:nvSpPr>
        <p:spPr/>
        <p:txBody>
          <a:bodyPr/>
          <a:lstStyle/>
          <a:p>
            <a:pPr algn="just"/>
            <a:r>
              <a:rPr lang="el-GR" sz="2800" dirty="0">
                <a:solidFill>
                  <a:srgbClr val="002060"/>
                </a:solidFill>
                <a:latin typeface="Times New Roman" pitchFamily="18" charset="0"/>
              </a:rPr>
              <a:t>Κέρδη που δεν έχουν πραγματοποιηθεί την ημερομηνία του ισολογισμού, δεν αναγνωρίζονται.</a:t>
            </a:r>
          </a:p>
          <a:p>
            <a:pPr algn="just"/>
            <a:r>
              <a:rPr lang="el-GR" sz="2800" dirty="0">
                <a:solidFill>
                  <a:srgbClr val="002060"/>
                </a:solidFill>
                <a:latin typeface="Times New Roman" pitchFamily="18" charset="0"/>
              </a:rPr>
              <a:t>Ενδεχόμενα περιουσιακά στοιχεία και ενδεχόμενες υποχρεώσεις δεν αναγνωρίζονται ως στοιχεία των χρηματοοικονομικών καταστάσεων.</a:t>
            </a:r>
          </a:p>
        </p:txBody>
      </p:sp>
      <p:sp>
        <p:nvSpPr>
          <p:cNvPr id="6" name="5 - Θέση αριθμού διαφάνειας"/>
          <p:cNvSpPr>
            <a:spLocks noGrp="1"/>
          </p:cNvSpPr>
          <p:nvPr>
            <p:ph type="sldNum" sz="quarter" idx="12"/>
          </p:nvPr>
        </p:nvSpPr>
        <p:spPr/>
        <p:txBody>
          <a:bodyPr>
            <a:normAutofit/>
          </a:bodyPr>
          <a:lstStyle/>
          <a:p>
            <a:fld id="{B443D63B-E501-4B64-9EF4-6E2A3C2A012F}" type="slidenum">
              <a:rPr lang="el-GR"/>
              <a:pPr/>
              <a:t>109</a:t>
            </a:fld>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08912" cy="1152128"/>
          </a:xfrm>
        </p:spPr>
        <p:txBody>
          <a:bodyPr>
            <a:normAutofit/>
          </a:bodyPr>
          <a:lstStyle/>
          <a:p>
            <a:r>
              <a:rPr lang="el-GR" sz="3200" b="1" dirty="0" smtClean="0"/>
              <a:t>ΠΑΡΑΔΕΙΓΜΑΤΑ ΑΫΛΩΝ ΠΕΡΙΟΥΣΙΑΚΩΝ ΣΤΟΙΧΕΙΩΝ ΚΑΤΑ ΕΛΠ</a:t>
            </a:r>
            <a:endParaRPr lang="el-GR" sz="3200" b="1" dirty="0"/>
          </a:p>
        </p:txBody>
      </p:sp>
      <p:sp>
        <p:nvSpPr>
          <p:cNvPr id="3" name="2 - Θέση περιεχομένου"/>
          <p:cNvSpPr>
            <a:spLocks noGrp="1"/>
          </p:cNvSpPr>
          <p:nvPr>
            <p:ph sz="quarter" idx="1"/>
          </p:nvPr>
        </p:nvSpPr>
        <p:spPr>
          <a:xfrm>
            <a:off x="323528" y="1600200"/>
            <a:ext cx="8442520" cy="5141168"/>
          </a:xfrm>
        </p:spPr>
        <p:txBody>
          <a:bodyPr>
            <a:normAutofit lnSpcReduction="10000"/>
          </a:bodyPr>
          <a:lstStyle/>
          <a:p>
            <a:r>
              <a:rPr lang="el-GR" dirty="0" smtClean="0"/>
              <a:t>Υπεραξία επιχείρησης</a:t>
            </a:r>
          </a:p>
          <a:p>
            <a:r>
              <a:rPr lang="el-GR" dirty="0" smtClean="0"/>
              <a:t>Δικαιώματα Βιομηχανικής Ιδιοκτησίας</a:t>
            </a:r>
          </a:p>
          <a:p>
            <a:r>
              <a:rPr lang="el-GR" dirty="0" smtClean="0"/>
              <a:t>Δικαιώματα εκμεταλλεύσεως ορυχείων – μεταλλείων – λατομείων</a:t>
            </a:r>
          </a:p>
          <a:p>
            <a:r>
              <a:rPr lang="el-GR" dirty="0" smtClean="0"/>
              <a:t>Δικαιώματα χρήσεως ενσώματων παγίων στοιχείων </a:t>
            </a:r>
          </a:p>
          <a:p>
            <a:r>
              <a:rPr lang="el-GR" dirty="0" smtClean="0"/>
              <a:t>Λογισμικά προγράμματα ηλεκτρονικών υπολογιστών</a:t>
            </a:r>
          </a:p>
          <a:p>
            <a:r>
              <a:rPr lang="el-GR" dirty="0" smtClean="0"/>
              <a:t>Δαπάνες μεταγραφών και ανανεώσεων συμβολαίων επαγγελματιών αθλητών.</a:t>
            </a:r>
          </a:p>
          <a:p>
            <a:r>
              <a:rPr lang="el-GR" dirty="0" smtClean="0"/>
              <a:t>Δαπάνες ανάπτυξης</a:t>
            </a:r>
          </a:p>
          <a:p>
            <a:r>
              <a:rPr lang="el-GR" dirty="0" smtClean="0"/>
              <a:t>Αποσβεσμένα άυλα πάγια </a:t>
            </a:r>
          </a:p>
          <a:p>
            <a:r>
              <a:rPr lang="el-GR" dirty="0" smtClean="0"/>
              <a:t>Αποσβεσμένα λοιπά δικαιώματα και διαφορές αποσβεσμένων δικαιωμάτων</a:t>
            </a:r>
          </a:p>
          <a:p>
            <a:r>
              <a:rPr lang="el-GR" dirty="0" smtClean="0"/>
              <a:t>Διαφορές αποσβεσμένων δαπανών ανάπτυξης</a:t>
            </a:r>
          </a:p>
          <a:p>
            <a:endParaRPr lang="el-GR" dirty="0" smtClean="0"/>
          </a:p>
          <a:p>
            <a:endParaRPr lang="el-GR" dirty="0"/>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611560" y="1027664"/>
            <a:ext cx="7848872" cy="1143000"/>
          </a:xfrm>
        </p:spPr>
        <p:txBody>
          <a:bodyPr>
            <a:normAutofit fontScale="90000"/>
          </a:bodyPr>
          <a:lstStyle/>
          <a:p>
            <a:pPr algn="ctr"/>
            <a:r>
              <a:rPr lang="el-GR" sz="3200" b="1" dirty="0">
                <a:latin typeface="Times New Roman" pitchFamily="18" charset="0"/>
              </a:rPr>
              <a:t>Γενικές </a:t>
            </a:r>
            <a:r>
              <a:rPr lang="el-GR" sz="3200" b="1" dirty="0" smtClean="0">
                <a:latin typeface="Times New Roman" pitchFamily="18" charset="0"/>
              </a:rPr>
              <a:t>Αρχές Σύνταξης Χρηματοοικονομικών Καταστάσεων </a:t>
            </a:r>
            <a:r>
              <a:rPr lang="el-GR" sz="3200" b="1" dirty="0">
                <a:latin typeface="Times New Roman" pitchFamily="18" charset="0"/>
              </a:rPr>
              <a:t>(Άρθρο 17)</a:t>
            </a:r>
          </a:p>
        </p:txBody>
      </p:sp>
      <p:sp>
        <p:nvSpPr>
          <p:cNvPr id="16387" name="Rectangle 3"/>
          <p:cNvSpPr>
            <a:spLocks noGrp="1" noChangeArrowheads="1"/>
          </p:cNvSpPr>
          <p:nvPr>
            <p:ph idx="1"/>
          </p:nvPr>
        </p:nvSpPr>
        <p:spPr/>
        <p:txBody>
          <a:bodyPr>
            <a:normAutofit fontScale="92500" lnSpcReduction="10000"/>
          </a:bodyPr>
          <a:lstStyle/>
          <a:p>
            <a:pPr algn="just"/>
            <a:r>
              <a:rPr lang="el-GR" sz="2800" dirty="0">
                <a:solidFill>
                  <a:srgbClr val="002060"/>
                </a:solidFill>
                <a:latin typeface="Times New Roman" pitchFamily="18" charset="0"/>
              </a:rPr>
              <a:t>Τα κονδύλια των χρηματοοικονομικών </a:t>
            </a:r>
            <a:r>
              <a:rPr lang="el-GR" sz="2800" dirty="0" smtClean="0">
                <a:solidFill>
                  <a:srgbClr val="002060"/>
                </a:solidFill>
                <a:latin typeface="Times New Roman" pitchFamily="18" charset="0"/>
              </a:rPr>
              <a:t>καταστάσεων παρακολουθούνται </a:t>
            </a:r>
            <a:r>
              <a:rPr lang="el-GR" sz="2800" dirty="0">
                <a:solidFill>
                  <a:srgbClr val="002060"/>
                </a:solidFill>
                <a:latin typeface="Times New Roman" pitchFamily="18" charset="0"/>
              </a:rPr>
              <a:t>λογιστικά και παρουσιάζονται λαμβάνοντας υπόψη την οικονομική ουσία των συναλλαγών ή γεγονότων.</a:t>
            </a:r>
          </a:p>
          <a:p>
            <a:pPr algn="just"/>
            <a:r>
              <a:rPr lang="el-GR" sz="2800" dirty="0">
                <a:solidFill>
                  <a:srgbClr val="002060"/>
                </a:solidFill>
                <a:latin typeface="Times New Roman" pitchFamily="18" charset="0"/>
              </a:rPr>
              <a:t>Η παραδοχή της συνέχισης της δραστηριότητας αξιολογείται τουλάχιστον για διάστημα 12 μηνών μετά την ημερομηνία του ισολογισμού.</a:t>
            </a:r>
          </a:p>
        </p:txBody>
      </p:sp>
      <p:sp>
        <p:nvSpPr>
          <p:cNvPr id="6" name="5 - Θέση αριθμού διαφάνειας"/>
          <p:cNvSpPr>
            <a:spLocks noGrp="1"/>
          </p:cNvSpPr>
          <p:nvPr>
            <p:ph type="sldNum" sz="quarter" idx="12"/>
          </p:nvPr>
        </p:nvSpPr>
        <p:spPr/>
        <p:txBody>
          <a:bodyPr>
            <a:normAutofit/>
          </a:bodyPr>
          <a:lstStyle/>
          <a:p>
            <a:fld id="{9A0D4125-5434-4CAF-BBF5-069681401F37}" type="slidenum">
              <a:rPr lang="el-GR"/>
              <a:pPr/>
              <a:t>110</a:t>
            </a:fld>
            <a:endParaRPr lang="el-GR" dirty="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1027664"/>
            <a:ext cx="8208912" cy="1143000"/>
          </a:xfrm>
        </p:spPr>
        <p:txBody>
          <a:bodyPr>
            <a:normAutofit/>
          </a:bodyPr>
          <a:lstStyle/>
          <a:p>
            <a:pPr algn="ctr"/>
            <a:r>
              <a:rPr lang="el-GR" sz="3200" b="1" dirty="0">
                <a:latin typeface="Times New Roman" pitchFamily="18" charset="0"/>
              </a:rPr>
              <a:t>Γενικές </a:t>
            </a:r>
            <a:r>
              <a:rPr lang="el-GR" sz="3200" b="1" dirty="0" smtClean="0">
                <a:latin typeface="Times New Roman" pitchFamily="18" charset="0"/>
              </a:rPr>
              <a:t>Αρχές </a:t>
            </a:r>
            <a:r>
              <a:rPr lang="el-GR" sz="3200" b="1" dirty="0">
                <a:latin typeface="Times New Roman" pitchFamily="18" charset="0"/>
              </a:rPr>
              <a:t>σύνταξης </a:t>
            </a:r>
            <a:r>
              <a:rPr lang="el-GR" sz="3200" b="1" dirty="0" smtClean="0">
                <a:latin typeface="Times New Roman" pitchFamily="18" charset="0"/>
              </a:rPr>
              <a:t>Χρηματοοικονομικών Καταστάσεων </a:t>
            </a:r>
            <a:r>
              <a:rPr lang="el-GR" sz="3200" b="1" dirty="0">
                <a:latin typeface="Times New Roman" pitchFamily="18" charset="0"/>
              </a:rPr>
              <a:t>(Άρθρο 17)</a:t>
            </a:r>
          </a:p>
        </p:txBody>
      </p:sp>
      <p:sp>
        <p:nvSpPr>
          <p:cNvPr id="18435" name="Rectangle 3"/>
          <p:cNvSpPr>
            <a:spLocks noGrp="1" noChangeArrowheads="1"/>
          </p:cNvSpPr>
          <p:nvPr>
            <p:ph idx="1"/>
          </p:nvPr>
        </p:nvSpPr>
        <p:spPr/>
        <p:txBody>
          <a:bodyPr>
            <a:normAutofit fontScale="92500" lnSpcReduction="10000"/>
          </a:bodyPr>
          <a:lstStyle/>
          <a:p>
            <a:pPr algn="just">
              <a:lnSpc>
                <a:spcPct val="90000"/>
              </a:lnSpc>
            </a:pPr>
            <a:r>
              <a:rPr lang="el-GR" sz="2800" dirty="0">
                <a:solidFill>
                  <a:srgbClr val="002060"/>
                </a:solidFill>
                <a:latin typeface="Times New Roman" pitchFamily="18" charset="0"/>
              </a:rPr>
              <a:t>Γεγονότα που έγιναν εμφανή μετά την λήξη της περιόδου, αλλά πριν από την ημερομηνία κατά την οποία το αρμόδιο όργανο εγκρίνει τις χρηματοοικονομικές καταστάσεις για </a:t>
            </a:r>
            <a:r>
              <a:rPr lang="el-GR" sz="2800" dirty="0" smtClean="0">
                <a:solidFill>
                  <a:srgbClr val="002060"/>
                </a:solidFill>
                <a:latin typeface="Times New Roman" pitchFamily="18" charset="0"/>
              </a:rPr>
              <a:t>δημοσιοποίηση, </a:t>
            </a:r>
            <a:r>
              <a:rPr lang="el-GR" sz="2800" dirty="0">
                <a:solidFill>
                  <a:srgbClr val="002060"/>
                </a:solidFill>
                <a:latin typeface="Times New Roman" pitchFamily="18" charset="0"/>
              </a:rPr>
              <a:t>αναγνωρίζονται στην </a:t>
            </a:r>
            <a:r>
              <a:rPr lang="el-GR" sz="2800" dirty="0" smtClean="0">
                <a:solidFill>
                  <a:srgbClr val="002060"/>
                </a:solidFill>
                <a:latin typeface="Times New Roman" pitchFamily="18" charset="0"/>
              </a:rPr>
              <a:t>κλεισμένη </a:t>
            </a:r>
            <a:r>
              <a:rPr lang="el-GR" sz="2800" dirty="0">
                <a:solidFill>
                  <a:srgbClr val="002060"/>
                </a:solidFill>
                <a:latin typeface="Times New Roman" pitchFamily="18" charset="0"/>
              </a:rPr>
              <a:t>περίοδο. </a:t>
            </a:r>
            <a:endParaRPr lang="el-GR" sz="2800" dirty="0" smtClean="0">
              <a:solidFill>
                <a:srgbClr val="002060"/>
              </a:solidFill>
              <a:latin typeface="Times New Roman" pitchFamily="18" charset="0"/>
            </a:endParaRPr>
          </a:p>
          <a:p>
            <a:pPr algn="just">
              <a:lnSpc>
                <a:spcPct val="90000"/>
              </a:lnSpc>
            </a:pPr>
            <a:r>
              <a:rPr lang="el-GR" sz="2800" dirty="0" smtClean="0">
                <a:solidFill>
                  <a:srgbClr val="002060"/>
                </a:solidFill>
                <a:latin typeface="Times New Roman" pitchFamily="18" charset="0"/>
              </a:rPr>
              <a:t>Θα </a:t>
            </a:r>
            <a:r>
              <a:rPr lang="el-GR" sz="2800" dirty="0">
                <a:solidFill>
                  <a:srgbClr val="002060"/>
                </a:solidFill>
                <a:latin typeface="Times New Roman" pitchFamily="18" charset="0"/>
              </a:rPr>
              <a:t>πρέπει όμως να αναφέρονται σε συνθήκες που υπήρχαν στο τέλος αυτής της περιόδου και επηρεάζουν τα κονδύλια του ισολογισμού και της κατάστασης αποτελεσμάτων χρήσης. </a:t>
            </a:r>
          </a:p>
        </p:txBody>
      </p:sp>
      <p:sp>
        <p:nvSpPr>
          <p:cNvPr id="6" name="5 - Θέση αριθμού διαφάνειας"/>
          <p:cNvSpPr>
            <a:spLocks noGrp="1"/>
          </p:cNvSpPr>
          <p:nvPr>
            <p:ph type="sldNum" sz="quarter" idx="12"/>
          </p:nvPr>
        </p:nvSpPr>
        <p:spPr/>
        <p:txBody>
          <a:bodyPr>
            <a:normAutofit/>
          </a:bodyPr>
          <a:lstStyle/>
          <a:p>
            <a:fld id="{04FD7389-8B4E-4F6D-A09A-5523D88F7E65}" type="slidenum">
              <a:rPr lang="el-GR"/>
              <a:pPr/>
              <a:t>111</a:t>
            </a:fld>
            <a:endParaRPr lang="el-GR" dirty="0"/>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83568" y="1027664"/>
            <a:ext cx="7848872"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19459" name="Rectangle 3"/>
          <p:cNvSpPr>
            <a:spLocks noGrp="1" noChangeArrowheads="1"/>
          </p:cNvSpPr>
          <p:nvPr>
            <p:ph idx="1"/>
          </p:nvPr>
        </p:nvSpPr>
        <p:spPr/>
        <p:txBody>
          <a:bodyPr/>
          <a:lstStyle/>
          <a:p>
            <a:r>
              <a:rPr lang="el-GR" sz="2800" dirty="0">
                <a:solidFill>
                  <a:srgbClr val="002060"/>
                </a:solidFill>
                <a:latin typeface="Times New Roman" pitchFamily="18" charset="0"/>
              </a:rPr>
              <a:t>Τα ενσώματα και </a:t>
            </a:r>
            <a:r>
              <a:rPr lang="el-GR" sz="2800" dirty="0" smtClean="0">
                <a:solidFill>
                  <a:srgbClr val="002060"/>
                </a:solidFill>
                <a:latin typeface="Times New Roman" pitchFamily="18" charset="0"/>
              </a:rPr>
              <a:t>άυλα </a:t>
            </a:r>
            <a:r>
              <a:rPr lang="el-GR" sz="2800" dirty="0">
                <a:solidFill>
                  <a:srgbClr val="002060"/>
                </a:solidFill>
                <a:latin typeface="Times New Roman" pitchFamily="18" charset="0"/>
              </a:rPr>
              <a:t>πάγια περιουσιακά στοιχεία</a:t>
            </a:r>
            <a:r>
              <a:rPr lang="en-US" sz="2800" dirty="0">
                <a:solidFill>
                  <a:srgbClr val="002060"/>
                </a:solidFill>
                <a:latin typeface="Times New Roman" pitchFamily="18" charset="0"/>
              </a:rPr>
              <a:t>:</a:t>
            </a:r>
          </a:p>
          <a:p>
            <a:pPr lvl="1"/>
            <a:r>
              <a:rPr lang="el-GR" dirty="0">
                <a:solidFill>
                  <a:srgbClr val="002060"/>
                </a:solidFill>
                <a:latin typeface="Times New Roman" pitchFamily="18" charset="0"/>
              </a:rPr>
              <a:t>αναγνωρίζονται αρχικά στο κόστος κτήσης και</a:t>
            </a:r>
          </a:p>
          <a:p>
            <a:pPr lvl="1"/>
            <a:r>
              <a:rPr lang="el-GR" dirty="0">
                <a:solidFill>
                  <a:srgbClr val="002060"/>
                </a:solidFill>
                <a:latin typeface="Times New Roman" pitchFamily="18" charset="0"/>
              </a:rPr>
              <a:t>μεταγενέστερα </a:t>
            </a:r>
            <a:r>
              <a:rPr lang="el-GR" dirty="0" smtClean="0">
                <a:solidFill>
                  <a:srgbClr val="002060"/>
                </a:solidFill>
                <a:latin typeface="Times New Roman" pitchFamily="18" charset="0"/>
              </a:rPr>
              <a:t>επιμετρούνται </a:t>
            </a:r>
            <a:r>
              <a:rPr lang="el-GR" dirty="0">
                <a:solidFill>
                  <a:srgbClr val="002060"/>
                </a:solidFill>
                <a:latin typeface="Times New Roman" pitchFamily="18" charset="0"/>
              </a:rPr>
              <a:t>στο αποσβέσιμο κόστος κτήσης. </a:t>
            </a:r>
          </a:p>
        </p:txBody>
      </p:sp>
      <p:sp>
        <p:nvSpPr>
          <p:cNvPr id="6" name="5 - Θέση αριθμού διαφάνειας"/>
          <p:cNvSpPr>
            <a:spLocks noGrp="1"/>
          </p:cNvSpPr>
          <p:nvPr>
            <p:ph type="sldNum" sz="quarter" idx="12"/>
          </p:nvPr>
        </p:nvSpPr>
        <p:spPr/>
        <p:txBody>
          <a:bodyPr>
            <a:normAutofit/>
          </a:bodyPr>
          <a:lstStyle/>
          <a:p>
            <a:fld id="{358F9DD6-4A6C-48B5-9227-6789078A1ECA}" type="slidenum">
              <a:rPr lang="el-GR"/>
              <a:pPr/>
              <a:t>112</a:t>
            </a:fld>
            <a:endParaRPr lang="el-GR" dirty="0"/>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539552" y="1027664"/>
            <a:ext cx="8136904"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25603" name="Rectangle 3"/>
          <p:cNvSpPr>
            <a:spLocks noGrp="1" noChangeArrowheads="1"/>
          </p:cNvSpPr>
          <p:nvPr>
            <p:ph idx="1"/>
          </p:nvPr>
        </p:nvSpPr>
        <p:spPr/>
        <p:txBody>
          <a:bodyPr>
            <a:normAutofit fontScale="92500" lnSpcReduction="20000"/>
          </a:bodyPr>
          <a:lstStyle/>
          <a:p>
            <a:pPr algn="just"/>
            <a:r>
              <a:rPr lang="el-GR" sz="2800" dirty="0">
                <a:solidFill>
                  <a:srgbClr val="002060"/>
                </a:solidFill>
                <a:latin typeface="Times New Roman" pitchFamily="18" charset="0"/>
              </a:rPr>
              <a:t>Στα πάγια περιουσιακά στοιχεία περιλαμβάνονται μεταξύ των άλλων</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Η υπεραξία ως άυλο στοιχείο</a:t>
            </a:r>
          </a:p>
          <a:p>
            <a:pPr algn="just"/>
            <a:r>
              <a:rPr lang="el-GR" sz="2800" dirty="0">
                <a:solidFill>
                  <a:srgbClr val="002060"/>
                </a:solidFill>
                <a:latin typeface="Times New Roman" pitchFamily="18" charset="0"/>
              </a:rPr>
              <a:t>Οι δαπάνες βελτίωσης των παγίων</a:t>
            </a:r>
          </a:p>
          <a:p>
            <a:pPr algn="just"/>
            <a:r>
              <a:rPr lang="el-GR" sz="2800" dirty="0">
                <a:solidFill>
                  <a:srgbClr val="002060"/>
                </a:solidFill>
                <a:latin typeface="Times New Roman" pitchFamily="18" charset="0"/>
              </a:rPr>
              <a:t>Οι δαπάνες επισκευής και συντήρησης.</a:t>
            </a:r>
          </a:p>
          <a:p>
            <a:pPr algn="just"/>
            <a:r>
              <a:rPr lang="el-GR" sz="2800" dirty="0">
                <a:solidFill>
                  <a:srgbClr val="002060"/>
                </a:solidFill>
                <a:latin typeface="Times New Roman" pitchFamily="18" charset="0"/>
              </a:rPr>
              <a:t>Οι δαπάνες </a:t>
            </a:r>
            <a:r>
              <a:rPr lang="el-GR" sz="2800" dirty="0" smtClean="0">
                <a:solidFill>
                  <a:srgbClr val="002060"/>
                </a:solidFill>
                <a:latin typeface="Times New Roman" pitchFamily="18" charset="0"/>
              </a:rPr>
              <a:t>ανάπτυξης</a:t>
            </a:r>
            <a:endParaRPr lang="el-GR" sz="2800" dirty="0">
              <a:solidFill>
                <a:srgbClr val="002060"/>
              </a:solidFill>
              <a:latin typeface="Times New Roman" pitchFamily="18" charset="0"/>
            </a:endParaRPr>
          </a:p>
          <a:p>
            <a:pPr algn="just"/>
            <a:r>
              <a:rPr lang="el-GR" sz="2800" dirty="0">
                <a:solidFill>
                  <a:srgbClr val="002060"/>
                </a:solidFill>
                <a:latin typeface="Times New Roman" pitchFamily="18" charset="0"/>
              </a:rPr>
              <a:t>Το κόστος </a:t>
            </a:r>
            <a:r>
              <a:rPr lang="el-GR" sz="2800" dirty="0" smtClean="0">
                <a:solidFill>
                  <a:srgbClr val="002060"/>
                </a:solidFill>
                <a:latin typeface="Times New Roman" pitchFamily="18" charset="0"/>
              </a:rPr>
              <a:t>αποσυναρμολόγησης, </a:t>
            </a:r>
            <a:r>
              <a:rPr lang="el-GR" sz="2800" dirty="0">
                <a:solidFill>
                  <a:srgbClr val="002060"/>
                </a:solidFill>
                <a:latin typeface="Times New Roman" pitchFamily="18" charset="0"/>
              </a:rPr>
              <a:t>απομάκρυνσης ή αποκατάστασης ενσώματων πάγιων</a:t>
            </a:r>
          </a:p>
        </p:txBody>
      </p:sp>
      <p:sp>
        <p:nvSpPr>
          <p:cNvPr id="6" name="5 - Θέση αριθμού διαφάνειας"/>
          <p:cNvSpPr>
            <a:spLocks noGrp="1"/>
          </p:cNvSpPr>
          <p:nvPr>
            <p:ph type="sldNum" sz="quarter" idx="12"/>
          </p:nvPr>
        </p:nvSpPr>
        <p:spPr/>
        <p:txBody>
          <a:bodyPr>
            <a:normAutofit/>
          </a:bodyPr>
          <a:lstStyle/>
          <a:p>
            <a:fld id="{4CFA9E16-3D50-4792-81D4-61D3C4051173}" type="slidenum">
              <a:rPr lang="el-GR"/>
              <a:pPr/>
              <a:t>113</a:t>
            </a:fld>
            <a:endParaRPr lang="el-GR" dirty="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539552" y="1027664"/>
            <a:ext cx="8064896"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27651" name="Rectangle 3"/>
          <p:cNvSpPr>
            <a:spLocks noGrp="1" noChangeArrowheads="1"/>
          </p:cNvSpPr>
          <p:nvPr>
            <p:ph idx="1"/>
          </p:nvPr>
        </p:nvSpPr>
        <p:spPr/>
        <p:txBody>
          <a:bodyPr>
            <a:normAutofit fontScale="77500" lnSpcReduction="20000"/>
          </a:bodyPr>
          <a:lstStyle/>
          <a:p>
            <a:pPr algn="just"/>
            <a:r>
              <a:rPr lang="el-GR" sz="2800" dirty="0">
                <a:solidFill>
                  <a:srgbClr val="002060"/>
                </a:solidFill>
                <a:latin typeface="Times New Roman" pitchFamily="18" charset="0"/>
              </a:rPr>
              <a:t>Στο κόστος των </a:t>
            </a:r>
            <a:r>
              <a:rPr lang="el-GR" sz="2800" dirty="0" smtClean="0">
                <a:solidFill>
                  <a:srgbClr val="002060"/>
                </a:solidFill>
                <a:latin typeface="Times New Roman" pitchFamily="18" charset="0"/>
              </a:rPr>
              <a:t>ιδιοπαραγώμενων </a:t>
            </a:r>
            <a:r>
              <a:rPr lang="el-GR" sz="2800" dirty="0">
                <a:solidFill>
                  <a:srgbClr val="002060"/>
                </a:solidFill>
                <a:latin typeface="Times New Roman" pitchFamily="18" charset="0"/>
              </a:rPr>
              <a:t>παγίων περιλαμβάνονται</a:t>
            </a:r>
            <a:r>
              <a:rPr lang="en-GB" sz="2800" dirty="0">
                <a:solidFill>
                  <a:srgbClr val="002060"/>
                </a:solidFill>
                <a:latin typeface="Times New Roman" pitchFamily="18" charset="0"/>
              </a:rPr>
              <a:t>:</a:t>
            </a:r>
          </a:p>
          <a:p>
            <a:pPr algn="just"/>
            <a:r>
              <a:rPr lang="el-GR" sz="2800" dirty="0">
                <a:solidFill>
                  <a:srgbClr val="002060"/>
                </a:solidFill>
                <a:latin typeface="Times New Roman" pitchFamily="18" charset="0"/>
              </a:rPr>
              <a:t>Το σύνολο των δαπανών που απαιτούνται για να φτάσει το στοιχείο στην κατάσταση λειτουργίας για την οποία προορίζεται.</a:t>
            </a:r>
          </a:p>
          <a:p>
            <a:pPr algn="just"/>
            <a:r>
              <a:rPr lang="el-GR" sz="2800" dirty="0">
                <a:solidFill>
                  <a:srgbClr val="002060"/>
                </a:solidFill>
                <a:latin typeface="Times New Roman" pitchFamily="18" charset="0"/>
              </a:rPr>
              <a:t>Το κόστος των πρώτων υλών, των αναλώσιμων υλικών και της εργασίας και </a:t>
            </a:r>
            <a:r>
              <a:rPr lang="el-GR" sz="2800" dirty="0" smtClean="0">
                <a:solidFill>
                  <a:srgbClr val="002060"/>
                </a:solidFill>
                <a:latin typeface="Times New Roman" pitchFamily="18" charset="0"/>
              </a:rPr>
              <a:t>οποιοδήποτε </a:t>
            </a:r>
            <a:r>
              <a:rPr lang="el-GR" sz="2800" dirty="0">
                <a:solidFill>
                  <a:srgbClr val="002060"/>
                </a:solidFill>
                <a:latin typeface="Times New Roman" pitchFamily="18" charset="0"/>
              </a:rPr>
              <a:t>άλλο κόστος το οποίο σχετίζεται άμεσα με το εν λόγω πάγιο στοιχείο.</a:t>
            </a:r>
          </a:p>
          <a:p>
            <a:pPr algn="just"/>
            <a:r>
              <a:rPr lang="el-GR" sz="2800" dirty="0">
                <a:solidFill>
                  <a:srgbClr val="002060"/>
                </a:solidFill>
                <a:latin typeface="Times New Roman" pitchFamily="18" charset="0"/>
              </a:rPr>
              <a:t>Μια εύλογη αναλογία σταθερών και μεταβλητών εξόδων που σχετίζονται έμμεσα με το εν λόγω πάγιο στοιχείο.</a:t>
            </a:r>
          </a:p>
        </p:txBody>
      </p:sp>
      <p:sp>
        <p:nvSpPr>
          <p:cNvPr id="6" name="5 - Θέση αριθμού διαφάνειας"/>
          <p:cNvSpPr>
            <a:spLocks noGrp="1"/>
          </p:cNvSpPr>
          <p:nvPr>
            <p:ph type="sldNum" sz="quarter" idx="12"/>
          </p:nvPr>
        </p:nvSpPr>
        <p:spPr/>
        <p:txBody>
          <a:bodyPr>
            <a:normAutofit/>
          </a:bodyPr>
          <a:lstStyle/>
          <a:p>
            <a:fld id="{CBE56161-E1CB-4A44-A3B3-6FC22A6334C5}" type="slidenum">
              <a:rPr lang="el-GR"/>
              <a:pPr/>
              <a:t>114</a:t>
            </a:fld>
            <a:endParaRPr lang="el-GR" dirty="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539552" y="1027664"/>
            <a:ext cx="8064896"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28675" name="Rectangle 3"/>
          <p:cNvSpPr>
            <a:spLocks noGrp="1" noChangeArrowheads="1"/>
          </p:cNvSpPr>
          <p:nvPr>
            <p:ph idx="1"/>
          </p:nvPr>
        </p:nvSpPr>
        <p:spPr/>
        <p:txBody>
          <a:bodyPr/>
          <a:lstStyle/>
          <a:p>
            <a:r>
              <a:rPr lang="el-GR" sz="2800" dirty="0">
                <a:solidFill>
                  <a:srgbClr val="002060"/>
                </a:solidFill>
                <a:latin typeface="Times New Roman" pitchFamily="18" charset="0"/>
              </a:rPr>
              <a:t>Στο κόστος των </a:t>
            </a:r>
            <a:r>
              <a:rPr lang="el-GR" sz="2800" dirty="0" smtClean="0">
                <a:solidFill>
                  <a:srgbClr val="002060"/>
                </a:solidFill>
                <a:latin typeface="Times New Roman" pitchFamily="18" charset="0"/>
              </a:rPr>
              <a:t>ιδιοπαραγώμενων </a:t>
            </a:r>
            <a:r>
              <a:rPr lang="el-GR" sz="2800" dirty="0">
                <a:solidFill>
                  <a:srgbClr val="002060"/>
                </a:solidFill>
                <a:latin typeface="Times New Roman" pitchFamily="18" charset="0"/>
              </a:rPr>
              <a:t>παγίων περιλαμβάνονται</a:t>
            </a:r>
            <a:r>
              <a:rPr lang="en-GB" sz="2800" dirty="0">
                <a:solidFill>
                  <a:srgbClr val="002060"/>
                </a:solidFill>
                <a:latin typeface="Times New Roman" pitchFamily="18" charset="0"/>
              </a:rPr>
              <a:t>:</a:t>
            </a:r>
          </a:p>
          <a:p>
            <a:r>
              <a:rPr lang="el-GR" sz="2800" dirty="0">
                <a:solidFill>
                  <a:srgbClr val="002060"/>
                </a:solidFill>
                <a:latin typeface="Times New Roman" pitchFamily="18" charset="0"/>
              </a:rPr>
              <a:t>Οι τόκοι εντόκων υποχρεώσεων κατά το μέρος που αναλογούν σε αυτό.</a:t>
            </a:r>
            <a:endParaRPr lang="en-US" sz="2800" dirty="0">
              <a:solidFill>
                <a:srgbClr val="002060"/>
              </a:solidFill>
              <a:latin typeface="Times New Roman" pitchFamily="18" charset="0"/>
            </a:endParaRPr>
          </a:p>
          <a:p>
            <a:endParaRPr lang="en-US" sz="2800" dirty="0">
              <a:latin typeface="Times New Roman" pitchFamily="18" charset="0"/>
            </a:endParaRPr>
          </a:p>
          <a:p>
            <a:pPr lvl="1"/>
            <a:endParaRPr lang="el-GR"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0D43CD94-A52D-4D8B-980B-C9AB80A8C90C}" type="slidenum">
              <a:rPr lang="el-GR"/>
              <a:pPr/>
              <a:t>115</a:t>
            </a:fld>
            <a:endParaRPr lang="el-GR" dirty="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11560" y="1027664"/>
            <a:ext cx="7920880"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29699" name="Rectangle 3"/>
          <p:cNvSpPr>
            <a:spLocks noGrp="1" noChangeArrowheads="1"/>
          </p:cNvSpPr>
          <p:nvPr>
            <p:ph idx="1"/>
          </p:nvPr>
        </p:nvSpPr>
        <p:spPr/>
        <p:txBody>
          <a:bodyPr>
            <a:normAutofit fontScale="92500" lnSpcReduction="20000"/>
          </a:bodyPr>
          <a:lstStyle/>
          <a:p>
            <a:pPr algn="just"/>
            <a:r>
              <a:rPr lang="el-GR" sz="2800" dirty="0">
                <a:solidFill>
                  <a:srgbClr val="002060"/>
                </a:solidFill>
                <a:latin typeface="Times New Roman" pitchFamily="18" charset="0"/>
              </a:rPr>
              <a:t>Προσδιορισμός των αποσβέσεων</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Η απόσβεση αρχίζει όταν το περιουσιακό στοιχείο είναι έτοιμο για την χρήση την οποία προορίζεται και υπολογίζεται με βάση την  εκτιμώμενη ωφέλιμη οικονομική ζωή του. </a:t>
            </a:r>
          </a:p>
          <a:p>
            <a:pPr algn="just"/>
            <a:r>
              <a:rPr lang="el-GR" sz="2800" dirty="0">
                <a:solidFill>
                  <a:srgbClr val="002060"/>
                </a:solidFill>
                <a:latin typeface="Times New Roman" pitchFamily="18" charset="0"/>
              </a:rPr>
              <a:t>Η διοίκηση της επιχείρησης έχει την </a:t>
            </a:r>
            <a:r>
              <a:rPr lang="el-GR" sz="2800" dirty="0" smtClean="0">
                <a:solidFill>
                  <a:srgbClr val="002060"/>
                </a:solidFill>
                <a:latin typeface="Times New Roman" pitchFamily="18" charset="0"/>
              </a:rPr>
              <a:t>ευθύνη </a:t>
            </a:r>
            <a:r>
              <a:rPr lang="el-GR" sz="2800" dirty="0">
                <a:solidFill>
                  <a:srgbClr val="002060"/>
                </a:solidFill>
                <a:latin typeface="Times New Roman" pitchFamily="18" charset="0"/>
              </a:rPr>
              <a:t>για την επιλογή της </a:t>
            </a:r>
            <a:r>
              <a:rPr lang="el-GR" sz="2800" dirty="0" smtClean="0">
                <a:solidFill>
                  <a:srgbClr val="002060"/>
                </a:solidFill>
                <a:latin typeface="Times New Roman" pitchFamily="18" charset="0"/>
              </a:rPr>
              <a:t>κατάλληλης </a:t>
            </a:r>
            <a:r>
              <a:rPr lang="el-GR" sz="2800" dirty="0">
                <a:solidFill>
                  <a:srgbClr val="002060"/>
                </a:solidFill>
                <a:latin typeface="Times New Roman" pitchFamily="18" charset="0"/>
              </a:rPr>
              <a:t>μεθόδου απόσβεσης για την συστηματική κατανομή της αξίας του παγίου στην ωφέλιμη οικονομική ζωή του.</a:t>
            </a:r>
          </a:p>
          <a:p>
            <a:pPr lvl="1">
              <a:buFontTx/>
              <a:buNone/>
            </a:pPr>
            <a:endParaRPr lang="en-US" dirty="0">
              <a:latin typeface="Times New Roman" pitchFamily="18" charset="0"/>
            </a:endParaRPr>
          </a:p>
          <a:p>
            <a:pPr lvl="1">
              <a:buFontTx/>
              <a:buNone/>
            </a:pPr>
            <a:endParaRPr lang="el-GR"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24CB845B-315E-4FD4-812F-43A2E9F14BF5}" type="slidenum">
              <a:rPr lang="el-GR"/>
              <a:pPr/>
              <a:t>116</a:t>
            </a:fld>
            <a:endParaRPr lang="el-GR" dirty="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539552" y="1027664"/>
            <a:ext cx="7992888"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31747" name="Rectangle 3"/>
          <p:cNvSpPr>
            <a:spLocks noGrp="1" noChangeArrowheads="1"/>
          </p:cNvSpPr>
          <p:nvPr>
            <p:ph idx="1"/>
          </p:nvPr>
        </p:nvSpPr>
        <p:spPr/>
        <p:txBody>
          <a:bodyPr>
            <a:normAutofit fontScale="92500" lnSpcReduction="20000"/>
          </a:bodyPr>
          <a:lstStyle/>
          <a:p>
            <a:pPr algn="just">
              <a:lnSpc>
                <a:spcPct val="90000"/>
              </a:lnSpc>
            </a:pPr>
            <a:r>
              <a:rPr lang="el-GR" sz="2800" dirty="0">
                <a:solidFill>
                  <a:srgbClr val="002060"/>
                </a:solidFill>
                <a:latin typeface="Times New Roman" pitchFamily="18" charset="0"/>
              </a:rPr>
              <a:t>Προσδιορισμός των αποσβέσεων</a:t>
            </a:r>
            <a:r>
              <a:rPr lang="en-US" sz="2800" dirty="0">
                <a:solidFill>
                  <a:srgbClr val="002060"/>
                </a:solidFill>
                <a:latin typeface="Times New Roman" pitchFamily="18" charset="0"/>
              </a:rPr>
              <a:t>:</a:t>
            </a:r>
          </a:p>
          <a:p>
            <a:pPr algn="just">
              <a:lnSpc>
                <a:spcPct val="90000"/>
              </a:lnSpc>
            </a:pPr>
            <a:r>
              <a:rPr lang="el-GR" sz="2800" dirty="0">
                <a:solidFill>
                  <a:srgbClr val="002060"/>
                </a:solidFill>
                <a:latin typeface="Times New Roman" pitchFamily="18" charset="0"/>
              </a:rPr>
              <a:t>Οι αποσβέσεις διενεργούνται είτε με την σταθερή μέθοδο, είτε με την φθίνουσα μέθοδο είτε με την μέθοδο των παραγόμενων μονάδων.</a:t>
            </a:r>
          </a:p>
          <a:p>
            <a:pPr algn="just">
              <a:lnSpc>
                <a:spcPct val="90000"/>
              </a:lnSpc>
            </a:pPr>
            <a:r>
              <a:rPr lang="el-GR" sz="2800" dirty="0">
                <a:solidFill>
                  <a:srgbClr val="002060"/>
                </a:solidFill>
                <a:latin typeface="Times New Roman" pitchFamily="18" charset="0"/>
              </a:rPr>
              <a:t>Η γη δεν υπόκεινται σε απόσβεση. Ωστόσο βελτιώσεις αυτής με </a:t>
            </a:r>
            <a:r>
              <a:rPr lang="el-GR" sz="2800" dirty="0" smtClean="0">
                <a:solidFill>
                  <a:srgbClr val="002060"/>
                </a:solidFill>
                <a:latin typeface="Times New Roman" pitchFamily="18" charset="0"/>
              </a:rPr>
              <a:t>περιορισμένη </a:t>
            </a:r>
            <a:r>
              <a:rPr lang="el-GR" sz="2800" dirty="0">
                <a:solidFill>
                  <a:srgbClr val="002060"/>
                </a:solidFill>
                <a:latin typeface="Times New Roman" pitchFamily="18" charset="0"/>
              </a:rPr>
              <a:t>ωφέλιμη ζωή υπόκεινται σε απόσβεση.</a:t>
            </a:r>
          </a:p>
          <a:p>
            <a:pPr algn="just">
              <a:lnSpc>
                <a:spcPct val="90000"/>
              </a:lnSpc>
            </a:pPr>
            <a:r>
              <a:rPr lang="el-GR" sz="2800" dirty="0">
                <a:solidFill>
                  <a:srgbClr val="002060"/>
                </a:solidFill>
                <a:latin typeface="Times New Roman" pitchFamily="18" charset="0"/>
              </a:rPr>
              <a:t>Τα έργα τέχνης, τα κοσμήματα, οι αντίκες και άλλα πάγια στοιχεία που δεν υπόκειται σε φθορά ή αχρήστευση δεν αποσβένονται.</a:t>
            </a:r>
          </a:p>
        </p:txBody>
      </p:sp>
      <p:sp>
        <p:nvSpPr>
          <p:cNvPr id="6" name="5 - Θέση αριθμού διαφάνειας"/>
          <p:cNvSpPr>
            <a:spLocks noGrp="1"/>
          </p:cNvSpPr>
          <p:nvPr>
            <p:ph type="sldNum" sz="quarter" idx="12"/>
          </p:nvPr>
        </p:nvSpPr>
        <p:spPr/>
        <p:txBody>
          <a:bodyPr>
            <a:normAutofit/>
          </a:bodyPr>
          <a:lstStyle/>
          <a:p>
            <a:fld id="{C894FEB0-FB68-4E3E-BEE5-595DB7CBABC8}" type="slidenum">
              <a:rPr lang="el-GR"/>
              <a:pPr/>
              <a:t>117</a:t>
            </a:fld>
            <a:endParaRPr lang="el-GR" dirty="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11560" y="1027664"/>
            <a:ext cx="7920880" cy="1143000"/>
          </a:xfrm>
        </p:spPr>
        <p:txBody>
          <a:bodyPr>
            <a:normAutofit/>
          </a:bodyPr>
          <a:lstStyle/>
          <a:p>
            <a:pPr algn="ctr"/>
            <a:r>
              <a:rPr lang="el-GR" sz="3200" b="1" dirty="0">
                <a:latin typeface="Times New Roman" pitchFamily="18" charset="0"/>
              </a:rPr>
              <a:t>Ενσώματα και </a:t>
            </a:r>
            <a:r>
              <a:rPr lang="el-GR" sz="3200" b="1" dirty="0" smtClean="0">
                <a:latin typeface="Times New Roman" pitchFamily="18" charset="0"/>
              </a:rPr>
              <a:t>Άυλα Πάγια Περιουσιακά Στοιχεία </a:t>
            </a:r>
            <a:r>
              <a:rPr lang="el-GR" sz="3200" b="1" dirty="0">
                <a:latin typeface="Times New Roman" pitchFamily="18" charset="0"/>
              </a:rPr>
              <a:t>(Άρθρο 18)</a:t>
            </a:r>
          </a:p>
        </p:txBody>
      </p:sp>
      <p:sp>
        <p:nvSpPr>
          <p:cNvPr id="32771" name="Rectangle 3"/>
          <p:cNvSpPr>
            <a:spLocks noGrp="1" noChangeArrowheads="1"/>
          </p:cNvSpPr>
          <p:nvPr>
            <p:ph idx="1"/>
          </p:nvPr>
        </p:nvSpPr>
        <p:spPr/>
        <p:txBody>
          <a:bodyPr>
            <a:normAutofit lnSpcReduction="10000"/>
          </a:bodyPr>
          <a:lstStyle/>
          <a:p>
            <a:pPr algn="just">
              <a:lnSpc>
                <a:spcPct val="90000"/>
              </a:lnSpc>
            </a:pPr>
            <a:r>
              <a:rPr lang="el-GR" sz="2800" dirty="0">
                <a:solidFill>
                  <a:srgbClr val="002060"/>
                </a:solidFill>
                <a:latin typeface="Times New Roman" pitchFamily="18" charset="0"/>
              </a:rPr>
              <a:t>Προσδιορισμός των αποσβέσεων</a:t>
            </a:r>
            <a:r>
              <a:rPr lang="en-US" sz="2800" dirty="0">
                <a:solidFill>
                  <a:srgbClr val="002060"/>
                </a:solidFill>
                <a:latin typeface="Times New Roman" pitchFamily="18" charset="0"/>
              </a:rPr>
              <a:t>:</a:t>
            </a:r>
          </a:p>
          <a:p>
            <a:pPr algn="just">
              <a:lnSpc>
                <a:spcPct val="90000"/>
              </a:lnSpc>
            </a:pPr>
            <a:r>
              <a:rPr lang="el-GR" sz="2800" dirty="0">
                <a:solidFill>
                  <a:srgbClr val="002060"/>
                </a:solidFill>
                <a:latin typeface="Times New Roman" pitchFamily="18" charset="0"/>
              </a:rPr>
              <a:t>Η υπεραξία και τα άυλα </a:t>
            </a:r>
            <a:r>
              <a:rPr lang="el-GR" sz="2800" dirty="0" smtClean="0">
                <a:solidFill>
                  <a:srgbClr val="002060"/>
                </a:solidFill>
                <a:latin typeface="Times New Roman" pitchFamily="18" charset="0"/>
              </a:rPr>
              <a:t>περιουσιακά </a:t>
            </a:r>
            <a:r>
              <a:rPr lang="el-GR" sz="2800" dirty="0">
                <a:solidFill>
                  <a:srgbClr val="002060"/>
                </a:solidFill>
                <a:latin typeface="Times New Roman" pitchFamily="18" charset="0"/>
              </a:rPr>
              <a:t>στοιχεία με απεριόριστη ζωή δεν υπόκεινται σε απόσβεση.</a:t>
            </a:r>
          </a:p>
          <a:p>
            <a:pPr algn="just">
              <a:lnSpc>
                <a:spcPct val="90000"/>
              </a:lnSpc>
            </a:pPr>
            <a:r>
              <a:rPr lang="el-GR" sz="2800" dirty="0">
                <a:solidFill>
                  <a:srgbClr val="002060"/>
                </a:solidFill>
                <a:latin typeface="Times New Roman" pitchFamily="18" charset="0"/>
              </a:rPr>
              <a:t>Η υπεραξία, οι δαπάνες ανάπτυξης και τα άυλα </a:t>
            </a:r>
            <a:r>
              <a:rPr lang="el-GR" sz="2800" dirty="0" smtClean="0">
                <a:solidFill>
                  <a:srgbClr val="002060"/>
                </a:solidFill>
                <a:latin typeface="Times New Roman" pitchFamily="18" charset="0"/>
              </a:rPr>
              <a:t>περιουσιακά </a:t>
            </a:r>
            <a:r>
              <a:rPr lang="el-GR" sz="2800" dirty="0">
                <a:solidFill>
                  <a:srgbClr val="002060"/>
                </a:solidFill>
                <a:latin typeface="Times New Roman" pitchFamily="18" charset="0"/>
              </a:rPr>
              <a:t>στοιχεία με ωφέλιμη ζωή που δεν μπορεί να προσδιοριστεί αξιόπιστα υπόκεινται σε απόσβεση, με περίοδο απόσβεσης τα 10 έτη.</a:t>
            </a:r>
          </a:p>
        </p:txBody>
      </p:sp>
      <p:sp>
        <p:nvSpPr>
          <p:cNvPr id="6" name="5 - Θέση αριθμού διαφάνειας"/>
          <p:cNvSpPr>
            <a:spLocks noGrp="1"/>
          </p:cNvSpPr>
          <p:nvPr>
            <p:ph type="sldNum" sz="quarter" idx="12"/>
          </p:nvPr>
        </p:nvSpPr>
        <p:spPr/>
        <p:txBody>
          <a:bodyPr>
            <a:normAutofit/>
          </a:bodyPr>
          <a:lstStyle/>
          <a:p>
            <a:fld id="{B91BBC9A-C139-4880-AF52-B9435FDD4117}" type="slidenum">
              <a:rPr lang="el-GR"/>
              <a:pPr/>
              <a:t>118</a:t>
            </a:fld>
            <a:endParaRPr lang="el-GR" dirty="0"/>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539552" y="1027664"/>
            <a:ext cx="7992888"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33795" name="Rectangle 3"/>
          <p:cNvSpPr>
            <a:spLocks noGrp="1" noChangeArrowheads="1"/>
          </p:cNvSpPr>
          <p:nvPr>
            <p:ph idx="1"/>
          </p:nvPr>
        </p:nvSpPr>
        <p:spPr/>
        <p:txBody>
          <a:bodyPr>
            <a:normAutofit fontScale="92500" lnSpcReduction="10000"/>
          </a:bodyPr>
          <a:lstStyle/>
          <a:p>
            <a:pPr algn="just"/>
            <a:r>
              <a:rPr lang="el-GR" sz="2800" dirty="0">
                <a:solidFill>
                  <a:srgbClr val="002060"/>
                </a:solidFill>
                <a:latin typeface="Times New Roman" pitchFamily="18" charset="0"/>
              </a:rPr>
              <a:t>Προσδιορισμός της απομείωσης</a:t>
            </a:r>
            <a:r>
              <a:rPr lang="en-GB" sz="2800" dirty="0">
                <a:solidFill>
                  <a:srgbClr val="002060"/>
                </a:solidFill>
                <a:latin typeface="Times New Roman" pitchFamily="18" charset="0"/>
              </a:rPr>
              <a:t>:</a:t>
            </a:r>
          </a:p>
          <a:p>
            <a:pPr algn="just"/>
            <a:r>
              <a:rPr lang="el-GR" sz="2800" dirty="0">
                <a:solidFill>
                  <a:srgbClr val="002060"/>
                </a:solidFill>
                <a:latin typeface="Times New Roman" pitchFamily="18" charset="0"/>
              </a:rPr>
              <a:t>Τα πάγια </a:t>
            </a:r>
            <a:r>
              <a:rPr lang="el-GR" sz="2800" dirty="0" smtClean="0">
                <a:solidFill>
                  <a:srgbClr val="002060"/>
                </a:solidFill>
                <a:latin typeface="Times New Roman" pitchFamily="18" charset="0"/>
              </a:rPr>
              <a:t>περιουσιακά </a:t>
            </a:r>
            <a:r>
              <a:rPr lang="el-GR" sz="2800" dirty="0">
                <a:solidFill>
                  <a:srgbClr val="002060"/>
                </a:solidFill>
                <a:latin typeface="Times New Roman" pitchFamily="18" charset="0"/>
              </a:rPr>
              <a:t>στοιχεία που </a:t>
            </a:r>
            <a:r>
              <a:rPr lang="el-GR" sz="2800" dirty="0" smtClean="0">
                <a:solidFill>
                  <a:srgbClr val="002060"/>
                </a:solidFill>
                <a:latin typeface="Times New Roman" pitchFamily="18" charset="0"/>
              </a:rPr>
              <a:t>επιμετρούνται </a:t>
            </a:r>
            <a:r>
              <a:rPr lang="el-GR" sz="2800" dirty="0">
                <a:solidFill>
                  <a:srgbClr val="002060"/>
                </a:solidFill>
                <a:latin typeface="Times New Roman" pitchFamily="18" charset="0"/>
              </a:rPr>
              <a:t>στο κόστος κτήσης ή στο αποσβέσιμο κόστος υπόκεινται σε έλεγχο απομείωσης της αξίας τους, όταν υπάρχουν οι σχετικές ενδείξεις. Ζημίες απομείωσης προκύπτουν όταν η ανακτήσιμη αξία ενός παγίου καταστεί μικρότερη από την λογιστική του αξία. </a:t>
            </a:r>
          </a:p>
        </p:txBody>
      </p:sp>
      <p:sp>
        <p:nvSpPr>
          <p:cNvPr id="6" name="5 - Θέση αριθμού διαφάνειας"/>
          <p:cNvSpPr>
            <a:spLocks noGrp="1"/>
          </p:cNvSpPr>
          <p:nvPr>
            <p:ph type="sldNum" sz="quarter" idx="12"/>
          </p:nvPr>
        </p:nvSpPr>
        <p:spPr/>
        <p:txBody>
          <a:bodyPr>
            <a:normAutofit/>
          </a:bodyPr>
          <a:lstStyle/>
          <a:p>
            <a:fld id="{546C544A-DAA2-4D58-A998-7CA91FCD9478}" type="slidenum">
              <a:rPr lang="el-GR"/>
              <a:pPr/>
              <a:t>119</a:t>
            </a:fld>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1027664"/>
            <a:ext cx="7024744" cy="745152"/>
          </a:xfrm>
        </p:spPr>
        <p:txBody>
          <a:bodyPr/>
          <a:lstStyle/>
          <a:p>
            <a:r>
              <a:rPr lang="el-GR" b="1" dirty="0" smtClean="0"/>
              <a:t>Ανάπτυξη </a:t>
            </a:r>
            <a:endParaRPr lang="el-GR" dirty="0"/>
          </a:p>
        </p:txBody>
      </p:sp>
      <p:sp>
        <p:nvSpPr>
          <p:cNvPr id="3" name="2 - Θέση περιεχομένου"/>
          <p:cNvSpPr>
            <a:spLocks noGrp="1"/>
          </p:cNvSpPr>
          <p:nvPr>
            <p:ph sz="quarter" idx="1"/>
          </p:nvPr>
        </p:nvSpPr>
        <p:spPr>
          <a:xfrm>
            <a:off x="323528" y="1916832"/>
            <a:ext cx="8442520" cy="4179168"/>
          </a:xfrm>
        </p:spPr>
        <p:txBody>
          <a:bodyPr/>
          <a:lstStyle/>
          <a:p>
            <a:pPr algn="just">
              <a:lnSpc>
                <a:spcPct val="150000"/>
              </a:lnSpc>
            </a:pPr>
            <a:r>
              <a:rPr lang="el-GR" dirty="0" smtClean="0"/>
              <a:t>Η εφαρμογή ευρημάτων έρευνας ή άλλης γνώσης σε ένα πλάνο ή σχέδιο για την παραγωγή νέων ή ουσιωδώς βελτιωμένων υλικών, εργαλείων, προϊόντων, διαδικασιών, συστημάτων ή υπηρεσιών, πριν την έναρξη της παραγωγής ή χρήσης αυτών. </a:t>
            </a:r>
            <a:endParaRPr lang="el-GR"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1027664"/>
            <a:ext cx="8064896"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12291" name="Rectangle 3"/>
          <p:cNvSpPr>
            <a:spLocks noGrp="1" noChangeArrowheads="1"/>
          </p:cNvSpPr>
          <p:nvPr>
            <p:ph idx="1"/>
          </p:nvPr>
        </p:nvSpPr>
        <p:spPr/>
        <p:txBody>
          <a:bodyPr>
            <a:normAutofit fontScale="92500" lnSpcReduction="20000"/>
          </a:bodyPr>
          <a:lstStyle/>
          <a:p>
            <a:pPr algn="just"/>
            <a:r>
              <a:rPr lang="el-GR" sz="2800" dirty="0">
                <a:solidFill>
                  <a:srgbClr val="002060"/>
                </a:solidFill>
                <a:latin typeface="Times New Roman" pitchFamily="18" charset="0"/>
              </a:rPr>
              <a:t>Ενδείξεις απομείωσης αποτελούν</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Η μείωση της αξίας ενός στοιχείου πέραν του ποσού που θα </a:t>
            </a:r>
            <a:r>
              <a:rPr lang="el-GR" sz="2800" dirty="0" smtClean="0">
                <a:solidFill>
                  <a:srgbClr val="002060"/>
                </a:solidFill>
                <a:latin typeface="Times New Roman" pitchFamily="18" charset="0"/>
              </a:rPr>
              <a:t>αναμενόταν </a:t>
            </a:r>
            <a:r>
              <a:rPr lang="el-GR" sz="2800" dirty="0">
                <a:solidFill>
                  <a:srgbClr val="002060"/>
                </a:solidFill>
                <a:latin typeface="Times New Roman" pitchFamily="18" charset="0"/>
              </a:rPr>
              <a:t>ως </a:t>
            </a:r>
            <a:r>
              <a:rPr lang="el-GR" sz="2800" dirty="0" smtClean="0">
                <a:solidFill>
                  <a:srgbClr val="002060"/>
                </a:solidFill>
                <a:latin typeface="Times New Roman" pitchFamily="18" charset="0"/>
              </a:rPr>
              <a:t>αποτέλεσμα </a:t>
            </a:r>
            <a:r>
              <a:rPr lang="el-GR" sz="2800" dirty="0">
                <a:solidFill>
                  <a:srgbClr val="002060"/>
                </a:solidFill>
                <a:latin typeface="Times New Roman" pitchFamily="18" charset="0"/>
              </a:rPr>
              <a:t>του χρόνου ή της κανονικής χρήσης του.</a:t>
            </a:r>
          </a:p>
          <a:p>
            <a:pPr algn="just"/>
            <a:r>
              <a:rPr lang="el-GR" sz="2800" dirty="0">
                <a:solidFill>
                  <a:srgbClr val="002060"/>
                </a:solidFill>
                <a:latin typeface="Times New Roman" pitchFamily="18" charset="0"/>
              </a:rPr>
              <a:t>Οι δυσμενείς μεταβολές στο τεχνολογικό, οικονομικό και νομικό περιβάλλον της επιχείρησης.</a:t>
            </a:r>
          </a:p>
          <a:p>
            <a:pPr algn="just"/>
            <a:r>
              <a:rPr lang="el-GR" sz="2800" dirty="0">
                <a:solidFill>
                  <a:srgbClr val="002060"/>
                </a:solidFill>
                <a:latin typeface="Times New Roman" pitchFamily="18" charset="0"/>
              </a:rPr>
              <a:t>Η αύξηση των επιτοκίων της αγοράς που είναι πιθανόν να οδηγήσει σε σημαντική μείωση της ανακτήσιμης αξίας του παγίου.</a:t>
            </a:r>
          </a:p>
        </p:txBody>
      </p:sp>
      <p:sp>
        <p:nvSpPr>
          <p:cNvPr id="6" name="5 - Θέση αριθμού διαφάνειας"/>
          <p:cNvSpPr>
            <a:spLocks noGrp="1"/>
          </p:cNvSpPr>
          <p:nvPr>
            <p:ph type="sldNum" sz="quarter" idx="12"/>
          </p:nvPr>
        </p:nvSpPr>
        <p:spPr/>
        <p:txBody>
          <a:bodyPr>
            <a:normAutofit/>
          </a:bodyPr>
          <a:lstStyle/>
          <a:p>
            <a:fld id="{D851C189-3CA3-4073-BD2A-3F5581764DF3}" type="slidenum">
              <a:rPr lang="el-GR"/>
              <a:pPr/>
              <a:t>120</a:t>
            </a:fld>
            <a:endParaRPr lang="el-GR" dirty="0"/>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539552" y="1027664"/>
            <a:ext cx="8064896"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13315" name="Rectangle 3"/>
          <p:cNvSpPr>
            <a:spLocks noGrp="1" noChangeArrowheads="1"/>
          </p:cNvSpPr>
          <p:nvPr>
            <p:ph idx="1"/>
          </p:nvPr>
        </p:nvSpPr>
        <p:spPr/>
        <p:txBody>
          <a:bodyPr/>
          <a:lstStyle/>
          <a:p>
            <a:pPr algn="just"/>
            <a:r>
              <a:rPr lang="el-GR" sz="2800" dirty="0">
                <a:solidFill>
                  <a:srgbClr val="002060"/>
                </a:solidFill>
                <a:latin typeface="Times New Roman" pitchFamily="18" charset="0"/>
              </a:rPr>
              <a:t>Αναγνώριση της απομείωσης στα αποτελέσματα</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Οι ζημίες απομείωσης αναγνωρίζονται στα </a:t>
            </a:r>
            <a:r>
              <a:rPr lang="el-GR" sz="2800" dirty="0" smtClean="0">
                <a:solidFill>
                  <a:srgbClr val="002060"/>
                </a:solidFill>
                <a:latin typeface="Times New Roman" pitchFamily="18" charset="0"/>
              </a:rPr>
              <a:t>αποτελέσματα </a:t>
            </a:r>
            <a:r>
              <a:rPr lang="el-GR" sz="2800" dirty="0">
                <a:solidFill>
                  <a:srgbClr val="002060"/>
                </a:solidFill>
                <a:latin typeface="Times New Roman" pitchFamily="18" charset="0"/>
              </a:rPr>
              <a:t>ως έξοδο.</a:t>
            </a:r>
          </a:p>
          <a:p>
            <a:pPr algn="just"/>
            <a:r>
              <a:rPr lang="el-GR" sz="2800" dirty="0">
                <a:solidFill>
                  <a:srgbClr val="002060"/>
                </a:solidFill>
                <a:latin typeface="Times New Roman" pitchFamily="18" charset="0"/>
              </a:rPr>
              <a:t>Οι ζημίες απομείωσης αναστρέφονται στα </a:t>
            </a:r>
            <a:r>
              <a:rPr lang="el-GR" sz="2800" dirty="0" smtClean="0">
                <a:solidFill>
                  <a:srgbClr val="002060"/>
                </a:solidFill>
                <a:latin typeface="Times New Roman" pitchFamily="18" charset="0"/>
              </a:rPr>
              <a:t>αποτελέσματα, </a:t>
            </a:r>
            <a:r>
              <a:rPr lang="el-GR" sz="2800" dirty="0">
                <a:solidFill>
                  <a:srgbClr val="002060"/>
                </a:solidFill>
                <a:latin typeface="Times New Roman" pitchFamily="18" charset="0"/>
              </a:rPr>
              <a:t>όταν οι συνθήκες που τις προκάλεσαν παύουν να υφίσταται. </a:t>
            </a:r>
          </a:p>
        </p:txBody>
      </p:sp>
      <p:sp>
        <p:nvSpPr>
          <p:cNvPr id="6" name="5 - Θέση αριθμού διαφάνειας"/>
          <p:cNvSpPr>
            <a:spLocks noGrp="1"/>
          </p:cNvSpPr>
          <p:nvPr>
            <p:ph type="sldNum" sz="quarter" idx="12"/>
          </p:nvPr>
        </p:nvSpPr>
        <p:spPr/>
        <p:txBody>
          <a:bodyPr>
            <a:normAutofit/>
          </a:bodyPr>
          <a:lstStyle/>
          <a:p>
            <a:fld id="{7B2BA61E-DB9A-4272-86D6-AA64F5BFAFC1}" type="slidenum">
              <a:rPr lang="el-GR"/>
              <a:pPr/>
              <a:t>121</a:t>
            </a:fld>
            <a:endParaRPr lang="el-GR" dirty="0"/>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539552" y="1027664"/>
            <a:ext cx="8064896"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22531" name="Rectangle 3"/>
          <p:cNvSpPr>
            <a:spLocks noGrp="1" noChangeArrowheads="1"/>
          </p:cNvSpPr>
          <p:nvPr>
            <p:ph idx="1"/>
          </p:nvPr>
        </p:nvSpPr>
        <p:spPr/>
        <p:txBody>
          <a:bodyPr>
            <a:normAutofit fontScale="92500" lnSpcReduction="10000"/>
          </a:bodyPr>
          <a:lstStyle/>
          <a:p>
            <a:pPr algn="just"/>
            <a:r>
              <a:rPr lang="el-GR" sz="2800" dirty="0">
                <a:solidFill>
                  <a:srgbClr val="002060"/>
                </a:solidFill>
                <a:latin typeface="Times New Roman" pitchFamily="18" charset="0"/>
              </a:rPr>
              <a:t>Αναγνώριση της απομείωσης στα αποτελέσματα</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Η απομείωση της υπεραξίας δεν αναστρέφεται.</a:t>
            </a:r>
          </a:p>
          <a:p>
            <a:pPr algn="just"/>
            <a:r>
              <a:rPr lang="el-GR" sz="2800" dirty="0">
                <a:solidFill>
                  <a:srgbClr val="002060"/>
                </a:solidFill>
                <a:latin typeface="Times New Roman" pitchFamily="18" charset="0"/>
              </a:rPr>
              <a:t>Η λογιστική αξία ενός παγίου μετά την αναστροφή της ζημίας απομείωσης δεν μπορεί να υπερβεί τη λογιστική αξία που θα είχε το πάγιο εάν δεν είχε αναγνωρισθεί η ζημία απομείωσης.</a:t>
            </a:r>
          </a:p>
        </p:txBody>
      </p:sp>
      <p:sp>
        <p:nvSpPr>
          <p:cNvPr id="6" name="5 - Θέση αριθμού διαφάνειας"/>
          <p:cNvSpPr>
            <a:spLocks noGrp="1"/>
          </p:cNvSpPr>
          <p:nvPr>
            <p:ph type="sldNum" sz="quarter" idx="12"/>
          </p:nvPr>
        </p:nvSpPr>
        <p:spPr/>
        <p:txBody>
          <a:bodyPr>
            <a:normAutofit/>
          </a:bodyPr>
          <a:lstStyle/>
          <a:p>
            <a:fld id="{CB13C9CA-B8FC-42BA-AE2F-F46F46AA5566}" type="slidenum">
              <a:rPr lang="el-GR"/>
              <a:pPr/>
              <a:t>122</a:t>
            </a:fld>
            <a:endParaRPr lang="el-GR" dirty="0"/>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11560" y="1027664"/>
            <a:ext cx="7992888"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156675" name="Rectangle 3"/>
          <p:cNvSpPr>
            <a:spLocks noGrp="1" noChangeArrowheads="1"/>
          </p:cNvSpPr>
          <p:nvPr>
            <p:ph idx="1"/>
          </p:nvPr>
        </p:nvSpPr>
        <p:spPr/>
        <p:txBody>
          <a:bodyPr>
            <a:normAutofit fontScale="85000" lnSpcReduction="20000"/>
          </a:bodyPr>
          <a:lstStyle/>
          <a:p>
            <a:pPr algn="just"/>
            <a:r>
              <a:rPr lang="el-GR" sz="2800" dirty="0">
                <a:solidFill>
                  <a:srgbClr val="002060"/>
                </a:solidFill>
                <a:latin typeface="Times New Roman" pitchFamily="18" charset="0"/>
              </a:rPr>
              <a:t>Παύση της αναγνώρισης των παγίων</a:t>
            </a:r>
            <a:r>
              <a:rPr lang="en-US" sz="2800" dirty="0">
                <a:solidFill>
                  <a:srgbClr val="002060"/>
                </a:solidFill>
                <a:latin typeface="Times New Roman" pitchFamily="18" charset="0"/>
              </a:rPr>
              <a:t>:</a:t>
            </a:r>
          </a:p>
          <a:p>
            <a:pPr algn="just"/>
            <a:r>
              <a:rPr lang="el-GR" sz="2800" dirty="0">
                <a:solidFill>
                  <a:srgbClr val="002060"/>
                </a:solidFill>
                <a:latin typeface="Times New Roman" pitchFamily="18" charset="0"/>
              </a:rPr>
              <a:t>Ένα πάγιο στοιχείο παύει να αναγνωρίζεται στον ισολογισμό όταν το στοιχείο αυτό διατίθεται ή όταν δεν αναμένονται πλέον μελλοντικά οικονομικά οφέλη από την χρήση ή την διάθεσή του.</a:t>
            </a:r>
          </a:p>
          <a:p>
            <a:pPr algn="just"/>
            <a:r>
              <a:rPr lang="el-GR" sz="2800" dirty="0">
                <a:solidFill>
                  <a:srgbClr val="002060"/>
                </a:solidFill>
                <a:latin typeface="Times New Roman" pitchFamily="18" charset="0"/>
              </a:rPr>
              <a:t>Το κέρδος ή ζημία που προκύπτει από την παύση αναγνώρισης του παγίου στοιχείου προσδιορίζεται από τη διαφορά μεταξύ του καθαρού </a:t>
            </a:r>
            <a:r>
              <a:rPr lang="el-GR" sz="2800" dirty="0" smtClean="0">
                <a:solidFill>
                  <a:srgbClr val="002060"/>
                </a:solidFill>
                <a:latin typeface="Times New Roman" pitchFamily="18" charset="0"/>
              </a:rPr>
              <a:t>προϊόντος </a:t>
            </a:r>
            <a:r>
              <a:rPr lang="el-GR" sz="2800" dirty="0">
                <a:solidFill>
                  <a:srgbClr val="002060"/>
                </a:solidFill>
                <a:latin typeface="Times New Roman" pitchFamily="18" charset="0"/>
              </a:rPr>
              <a:t>της διάθεσης και της λογιστικής αξίας του στοιχείου.</a:t>
            </a:r>
          </a:p>
        </p:txBody>
      </p:sp>
      <p:sp>
        <p:nvSpPr>
          <p:cNvPr id="6" name="5 - Θέση αριθμού διαφάνειας"/>
          <p:cNvSpPr>
            <a:spLocks noGrp="1"/>
          </p:cNvSpPr>
          <p:nvPr>
            <p:ph type="sldNum" sz="quarter" idx="12"/>
          </p:nvPr>
        </p:nvSpPr>
        <p:spPr/>
        <p:txBody>
          <a:bodyPr>
            <a:normAutofit/>
          </a:bodyPr>
          <a:lstStyle/>
          <a:p>
            <a:fld id="{1E692E63-A0FC-4946-82C9-C2E6A02B7623}" type="slidenum">
              <a:rPr lang="el-GR"/>
              <a:pPr/>
              <a:t>123</a:t>
            </a:fld>
            <a:endParaRPr lang="el-GR" dirty="0"/>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539552" y="1027664"/>
            <a:ext cx="8064896" cy="1143000"/>
          </a:xfrm>
        </p:spPr>
        <p:txBody>
          <a:bodyPr>
            <a:normAutofit/>
          </a:bodyPr>
          <a:lstStyle/>
          <a:p>
            <a:pPr algn="ctr"/>
            <a:r>
              <a:rPr lang="el-GR" sz="3200" b="1" dirty="0" smtClean="0">
                <a:latin typeface="Times New Roman" pitchFamily="18" charset="0"/>
              </a:rPr>
              <a:t>Ενσώματα και Άυλα Πάγια Περιουσιακά Στοιχεία (Άρθρο 18)</a:t>
            </a:r>
            <a:endParaRPr lang="el-GR" sz="3200" b="1" dirty="0">
              <a:latin typeface="Times New Roman" pitchFamily="18" charset="0"/>
            </a:endParaRPr>
          </a:p>
        </p:txBody>
      </p:sp>
      <p:sp>
        <p:nvSpPr>
          <p:cNvPr id="158723" name="Rectangle 3"/>
          <p:cNvSpPr>
            <a:spLocks noGrp="1" noChangeArrowheads="1"/>
          </p:cNvSpPr>
          <p:nvPr>
            <p:ph idx="1"/>
          </p:nvPr>
        </p:nvSpPr>
        <p:spPr/>
        <p:txBody>
          <a:bodyPr/>
          <a:lstStyle/>
          <a:p>
            <a:pPr algn="just"/>
            <a:r>
              <a:rPr lang="el-GR" sz="2800" dirty="0">
                <a:latin typeface="Times New Roman" pitchFamily="18" charset="0"/>
              </a:rPr>
              <a:t>Παύση της αναγνώρισης των παγίων</a:t>
            </a:r>
            <a:r>
              <a:rPr lang="en-US" sz="2800" dirty="0">
                <a:latin typeface="Times New Roman" pitchFamily="18" charset="0"/>
              </a:rPr>
              <a:t>:</a:t>
            </a:r>
          </a:p>
          <a:p>
            <a:pPr algn="just"/>
            <a:r>
              <a:rPr lang="el-GR" sz="2800" dirty="0">
                <a:latin typeface="Times New Roman" pitchFamily="18" charset="0"/>
              </a:rPr>
              <a:t>Το κέρδος ή η ζημία από την παύση αναγνώρισης ενός παγίου στοιχείου </a:t>
            </a:r>
            <a:r>
              <a:rPr lang="el-GR" sz="2800" dirty="0" smtClean="0">
                <a:latin typeface="Times New Roman" pitchFamily="18" charset="0"/>
              </a:rPr>
              <a:t>περιλαμβάνεται </a:t>
            </a:r>
            <a:r>
              <a:rPr lang="el-GR" sz="2800" dirty="0">
                <a:latin typeface="Times New Roman" pitchFamily="18" charset="0"/>
              </a:rPr>
              <a:t>στην κατάσταση αποτελεσμάτων χρήσης στο χρόνο που το στοιχείο παύει να </a:t>
            </a:r>
            <a:r>
              <a:rPr lang="el-GR" sz="2800" dirty="0" smtClean="0">
                <a:latin typeface="Times New Roman" pitchFamily="18" charset="0"/>
              </a:rPr>
              <a:t>αναγνωρίζεται.</a:t>
            </a:r>
            <a:endParaRPr lang="el-GR" sz="2800" dirty="0">
              <a:latin typeface="Times New Roman" pitchFamily="18" charset="0"/>
            </a:endParaRPr>
          </a:p>
        </p:txBody>
      </p:sp>
      <p:sp>
        <p:nvSpPr>
          <p:cNvPr id="6" name="5 - Θέση αριθμού διαφάνειας"/>
          <p:cNvSpPr>
            <a:spLocks noGrp="1"/>
          </p:cNvSpPr>
          <p:nvPr>
            <p:ph type="sldNum" sz="quarter" idx="12"/>
          </p:nvPr>
        </p:nvSpPr>
        <p:spPr/>
        <p:txBody>
          <a:bodyPr>
            <a:normAutofit/>
          </a:bodyPr>
          <a:lstStyle/>
          <a:p>
            <a:fld id="{3B3D746D-E539-4A9B-9A57-467AC6FF750B}" type="slidenum">
              <a:rPr lang="el-GR"/>
              <a:pPr/>
              <a:t>124</a:t>
            </a:fld>
            <a:endParaRPr lang="el-GR"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8600"/>
            <a:ext cx="8208912" cy="990600"/>
          </a:xfrm>
        </p:spPr>
        <p:txBody>
          <a:bodyPr>
            <a:noAutofit/>
          </a:bodyPr>
          <a:lstStyle/>
          <a:p>
            <a:pPr algn="ctr"/>
            <a:r>
              <a:rPr lang="el-GR" sz="2400" b="1" dirty="0" smtClean="0">
                <a:solidFill>
                  <a:srgbClr val="0000CC"/>
                </a:solidFill>
              </a:rPr>
              <a:t>ΚΑΤΗΓΟΡΙΕΣ ΟΝΤΟΤΗΤΩΝ - ΚΡΙΤΗΡΙΑ ΕΝΤΑΞΗΣ – ΤΗΡΗΣΗ ΒΙΒΛΙΩΝ – ΥΠΟΧΡΕΩΣΗ ΣΥΝΤΑΞΗΣ ΚΑΤΑΣΤΑΣΕΩΝ</a:t>
            </a:r>
            <a:endParaRPr lang="el-GR" sz="2400" dirty="0">
              <a:solidFill>
                <a:srgbClr val="0000CC"/>
              </a:solidFill>
            </a:endParaRPr>
          </a:p>
        </p:txBody>
      </p:sp>
      <p:pic>
        <p:nvPicPr>
          <p:cNvPr id="122882" name="Picture 2"/>
          <p:cNvPicPr>
            <a:picLocks noGrp="1" noChangeAspect="1" noChangeArrowheads="1"/>
          </p:cNvPicPr>
          <p:nvPr>
            <p:ph sz="quarter" idx="1"/>
          </p:nvPr>
        </p:nvPicPr>
        <p:blipFill>
          <a:blip r:embed="rId2" cstate="print"/>
          <a:srcRect/>
          <a:stretch>
            <a:fillRect/>
          </a:stretch>
        </p:blipFill>
        <p:spPr bwMode="auto">
          <a:xfrm>
            <a:off x="467543" y="1196752"/>
            <a:ext cx="8280921" cy="5544616"/>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0"/>
            <a:ext cx="7793037" cy="1462088"/>
          </a:xfrm>
        </p:spPr>
        <p:txBody>
          <a:bodyPr/>
          <a:lstStyle/>
          <a:p>
            <a:pPr eaLnBrk="1" hangingPunct="1"/>
            <a:r>
              <a:rPr lang="el-GR" b="1" dirty="0" smtClean="0"/>
              <a:t>Σχέδιο Λογαριασμών</a:t>
            </a:r>
          </a:p>
        </p:txBody>
      </p:sp>
      <p:sp>
        <p:nvSpPr>
          <p:cNvPr id="9219" name="Rectangle 3"/>
          <p:cNvSpPr>
            <a:spLocks noGrp="1" noChangeArrowheads="1"/>
          </p:cNvSpPr>
          <p:nvPr>
            <p:ph sz="quarter" idx="1"/>
          </p:nvPr>
        </p:nvSpPr>
        <p:spPr>
          <a:xfrm>
            <a:off x="468313" y="1773238"/>
            <a:ext cx="8229600" cy="4568825"/>
          </a:xfrm>
        </p:spPr>
        <p:txBody>
          <a:bodyPr>
            <a:normAutofit/>
          </a:bodyPr>
          <a:lstStyle/>
          <a:p>
            <a:pPr marL="609600" indent="-609600" algn="just" eaLnBrk="1" hangingPunct="1">
              <a:lnSpc>
                <a:spcPct val="150000"/>
              </a:lnSpc>
            </a:pPr>
            <a:r>
              <a:rPr lang="el-GR" sz="2600" b="1" i="1" dirty="0" smtClean="0"/>
              <a:t>Νέο σχέδιο λογαριασμών</a:t>
            </a:r>
            <a:r>
              <a:rPr lang="el-GR" sz="2600" dirty="0" smtClean="0"/>
              <a:t>: Στα νέα ΕΛΠ ορίζεται νέο σχέδιο λογαριασμών, ενώ περαιτέρω παρέχεται η δυνατότητα οι οντότητες να συνεχίσουν να χρησιμοποιούν το υπάρχον σχέδιο λογαριασμών που τηρούσαν μέχρι 31.12.2014 με τις απαραίτητες προσαρμογές.</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08912" cy="814536"/>
          </a:xfrm>
        </p:spPr>
        <p:txBody>
          <a:bodyPr>
            <a:normAutofit fontScale="90000"/>
          </a:bodyPr>
          <a:lstStyle/>
          <a:p>
            <a:pPr algn="ctr"/>
            <a:r>
              <a:rPr lang="el-GR" b="1" dirty="0" smtClean="0"/>
              <a:t>ΠΑΡΟΥΣΙΑΣΗ ΣΧΕΔΙΟΥ ΛΟΓΑΡΙΑΣΜΩΝ ΚΑΤΑ ΕΛΠ (1)</a:t>
            </a:r>
            <a:endParaRPr lang="el-GR" b="1" dirty="0"/>
          </a:p>
        </p:txBody>
      </p:sp>
      <p:pic>
        <p:nvPicPr>
          <p:cNvPr id="114690" name="Picture 2"/>
          <p:cNvPicPr>
            <a:picLocks noGrp="1" noChangeAspect="1" noChangeArrowheads="1"/>
          </p:cNvPicPr>
          <p:nvPr>
            <p:ph sz="quarter" idx="1"/>
          </p:nvPr>
        </p:nvPicPr>
        <p:blipFill>
          <a:blip r:embed="rId2" cstate="print"/>
          <a:srcRect/>
          <a:stretch>
            <a:fillRect/>
          </a:stretch>
        </p:blipFill>
        <p:spPr bwMode="auto">
          <a:xfrm>
            <a:off x="467544" y="1268760"/>
            <a:ext cx="8208912" cy="5328592"/>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28600"/>
            <a:ext cx="9144000" cy="1112168"/>
          </a:xfrm>
        </p:spPr>
        <p:txBody>
          <a:bodyPr>
            <a:normAutofit fontScale="90000"/>
          </a:bodyPr>
          <a:lstStyle/>
          <a:p>
            <a:pPr algn="ctr"/>
            <a:r>
              <a:rPr lang="el-GR" b="1" dirty="0" smtClean="0"/>
              <a:t>ΠΑΡΟΥΣΙΑΣΗ ΣΧΕΔΙΟΥ ΛΟΓΑΡΙΑΣΜΩΝ ΚΑΤΑ ΕΛΠ (2)</a:t>
            </a:r>
            <a:endParaRPr lang="el-GR" dirty="0"/>
          </a:p>
        </p:txBody>
      </p:sp>
      <p:pic>
        <p:nvPicPr>
          <p:cNvPr id="115714" name="Picture 2"/>
          <p:cNvPicPr>
            <a:picLocks noGrp="1" noChangeAspect="1" noChangeArrowheads="1"/>
          </p:cNvPicPr>
          <p:nvPr>
            <p:ph sz="quarter" idx="1"/>
          </p:nvPr>
        </p:nvPicPr>
        <p:blipFill>
          <a:blip r:embed="rId2" cstate="print"/>
          <a:srcRect/>
          <a:stretch>
            <a:fillRect/>
          </a:stretch>
        </p:blipFill>
        <p:spPr bwMode="auto">
          <a:xfrm>
            <a:off x="467545" y="1556792"/>
            <a:ext cx="8208912" cy="4968552"/>
          </a:xfrm>
          <a:prstGeom prst="rect">
            <a:avLst/>
          </a:prstGeom>
          <a:noFill/>
          <a:ln w="9525">
            <a:noFill/>
            <a:miter lim="800000"/>
            <a:headEnd/>
            <a:tailEnd/>
          </a:ln>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0"/>
            <a:ext cx="8229600" cy="980728"/>
          </a:xfrm>
        </p:spPr>
        <p:txBody>
          <a:bodyPr>
            <a:normAutofit fontScale="90000"/>
          </a:bodyPr>
          <a:lstStyle/>
          <a:p>
            <a:r>
              <a:rPr lang="el-GR" b="1" dirty="0" smtClean="0"/>
              <a:t>ΙΣΟΛΟΓΙΣΜΟΣ ΣΥΝ.Π.Ε.- ΕΝΕΡΓΗΤΙΚΟ </a:t>
            </a:r>
            <a:endParaRPr lang="el-GR" b="1"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467544" y="1124744"/>
            <a:ext cx="8280920" cy="5616624"/>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Έρευνα </a:t>
            </a:r>
            <a:endParaRPr lang="el-GR" dirty="0"/>
          </a:p>
        </p:txBody>
      </p:sp>
      <p:sp>
        <p:nvSpPr>
          <p:cNvPr id="3" name="2 - Θέση περιεχομένου"/>
          <p:cNvSpPr>
            <a:spLocks noGrp="1"/>
          </p:cNvSpPr>
          <p:nvPr>
            <p:ph sz="quarter" idx="1"/>
          </p:nvPr>
        </p:nvSpPr>
        <p:spPr>
          <a:xfrm>
            <a:off x="539552" y="2323652"/>
            <a:ext cx="8136904" cy="3508977"/>
          </a:xfrm>
        </p:spPr>
        <p:txBody>
          <a:bodyPr/>
          <a:lstStyle/>
          <a:p>
            <a:pPr algn="just">
              <a:lnSpc>
                <a:spcPct val="150000"/>
              </a:lnSpc>
            </a:pPr>
            <a:r>
              <a:rPr lang="el-GR" dirty="0" smtClean="0"/>
              <a:t>Η πρωταρχική και σχεδιασμένη έρευνα που αναλαμβάνεται με την προσδοκία απόκτησης νέας επιστημονικής ή τεχνικής γνώσης και κατανόησης.</a:t>
            </a:r>
          </a:p>
          <a:p>
            <a:pPr algn="just">
              <a:lnSpc>
                <a:spcPct val="150000"/>
              </a:lnSpc>
            </a:pPr>
            <a:r>
              <a:rPr lang="el-GR" dirty="0" smtClean="0"/>
              <a:t>Η έρευνα αποτελεί ουσιαστικά το επόμενο στάδιο της Ανάπτυξης. </a:t>
            </a:r>
            <a:endParaRPr lang="el-GR" dirty="0"/>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06090"/>
          </a:xfrm>
        </p:spPr>
        <p:txBody>
          <a:bodyPr>
            <a:normAutofit fontScale="90000"/>
          </a:bodyPr>
          <a:lstStyle/>
          <a:p>
            <a:r>
              <a:rPr lang="el-GR" b="1" dirty="0" smtClean="0"/>
              <a:t>ΙΣΟΛΟΓΙΣΜΟΣ ΣΥΝ.Π.Ε.- ΠΑΘΗΤΙΚΟ</a:t>
            </a:r>
            <a:endParaRPr lang="el-GR" b="1"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467544" y="1124745"/>
            <a:ext cx="8280920" cy="5616624"/>
          </a:xfrm>
          <a:prstGeom prst="rect">
            <a:avLst/>
          </a:prstGeom>
          <a:noFill/>
          <a:ln w="9525">
            <a:noFill/>
            <a:miter lim="800000"/>
            <a:headEnd/>
            <a:tailEnd/>
          </a:ln>
        </p:spPr>
      </p:pic>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274638"/>
            <a:ext cx="9144000" cy="850106"/>
          </a:xfrm>
        </p:spPr>
        <p:txBody>
          <a:bodyPr>
            <a:noAutofit/>
          </a:bodyPr>
          <a:lstStyle/>
          <a:p>
            <a:r>
              <a:rPr lang="el-GR" sz="3200" b="1" dirty="0" smtClean="0"/>
              <a:t>	ΣΥΝ.Π.Ε.– ΑΠΟΤΕΛΕΣΜΑΤΑ ΧΡΗΣΗΣ </a:t>
            </a:r>
            <a:endParaRPr lang="el-GR" sz="3200" b="1" dirty="0"/>
          </a:p>
        </p:txBody>
      </p:sp>
      <p:pic>
        <p:nvPicPr>
          <p:cNvPr id="6146" name="Picture 2"/>
          <p:cNvPicPr>
            <a:picLocks noGrp="1" noChangeAspect="1" noChangeArrowheads="1"/>
          </p:cNvPicPr>
          <p:nvPr>
            <p:ph idx="1"/>
          </p:nvPr>
        </p:nvPicPr>
        <p:blipFill>
          <a:blip r:embed="rId2" cstate="print"/>
          <a:srcRect/>
          <a:stretch>
            <a:fillRect/>
          </a:stretch>
        </p:blipFill>
        <p:spPr bwMode="auto">
          <a:xfrm>
            <a:off x="395536" y="1124744"/>
            <a:ext cx="8352928" cy="5544616"/>
          </a:xfrm>
          <a:prstGeom prst="rect">
            <a:avLst/>
          </a:prstGeom>
          <a:noFill/>
          <a:ln w="9525">
            <a:noFill/>
            <a:miter lim="800000"/>
            <a:headEnd/>
            <a:tailEnd/>
          </a:ln>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620688"/>
            <a:ext cx="8229600" cy="360040"/>
          </a:xfrm>
        </p:spPr>
        <p:txBody>
          <a:bodyPr>
            <a:normAutofit fontScale="90000"/>
          </a:bodyPr>
          <a:lstStyle/>
          <a:p>
            <a:r>
              <a:rPr lang="el-GR" b="1" dirty="0" smtClean="0"/>
              <a:t>ΙΣΟΛΟΓΙΣΜΟΣ Α. Ε.- ΕΝΕΡΓΗΤΙΚΟ </a:t>
            </a:r>
            <a:endParaRPr lang="el-GR" dirty="0"/>
          </a:p>
        </p:txBody>
      </p:sp>
      <p:pic>
        <p:nvPicPr>
          <p:cNvPr id="7170" name="Picture 2"/>
          <p:cNvPicPr>
            <a:picLocks noGrp="1" noChangeAspect="1" noChangeArrowheads="1"/>
          </p:cNvPicPr>
          <p:nvPr>
            <p:ph idx="1"/>
          </p:nvPr>
        </p:nvPicPr>
        <p:blipFill>
          <a:blip r:embed="rId2" cstate="print"/>
          <a:srcRect/>
          <a:stretch>
            <a:fillRect/>
          </a:stretch>
        </p:blipFill>
        <p:spPr bwMode="auto">
          <a:xfrm>
            <a:off x="467543" y="980728"/>
            <a:ext cx="8280921" cy="5688632"/>
          </a:xfrm>
          <a:prstGeom prst="rect">
            <a:avLst/>
          </a:prstGeom>
          <a:noFill/>
          <a:ln w="9525">
            <a:noFill/>
            <a:miter lim="800000"/>
            <a:headEnd/>
            <a:tailEnd/>
          </a:ln>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634082"/>
          </a:xfrm>
        </p:spPr>
        <p:txBody>
          <a:bodyPr>
            <a:normAutofit fontScale="90000"/>
          </a:bodyPr>
          <a:lstStyle/>
          <a:p>
            <a:r>
              <a:rPr lang="el-GR" b="1" dirty="0" smtClean="0"/>
              <a:t>ΙΣΟΛΟΓΙΣΜΟΣ Α.Ε.- ΠΑΘΗΤΙΚΟ</a:t>
            </a:r>
            <a:endParaRPr lang="el-G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467544" y="836712"/>
            <a:ext cx="8208912" cy="5760640"/>
          </a:xfrm>
          <a:prstGeom prst="rect">
            <a:avLst/>
          </a:prstGeom>
          <a:noFill/>
          <a:ln w="9525">
            <a:noFill/>
            <a:miter lim="800000"/>
            <a:headEnd/>
            <a:tailEnd/>
          </a:ln>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08912" cy="504056"/>
          </a:xfrm>
        </p:spPr>
        <p:txBody>
          <a:bodyPr>
            <a:noAutofit/>
          </a:bodyPr>
          <a:lstStyle/>
          <a:p>
            <a:pPr algn="ctr"/>
            <a:r>
              <a:rPr lang="el-GR" sz="3200" b="1" dirty="0" smtClean="0"/>
              <a:t>Α.Ε.– ΑΠΟΤΕΛΕΣΜΑΤΑ ΧΡΗΣΗΣ </a:t>
            </a:r>
            <a:endParaRPr lang="el-GR" sz="3200"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467544" y="908720"/>
            <a:ext cx="8208912" cy="5760640"/>
          </a:xfrm>
          <a:prstGeom prst="rect">
            <a:avLst/>
          </a:prstGeom>
          <a:noFill/>
          <a:ln w="9525">
            <a:noFill/>
            <a:miter lim="800000"/>
            <a:headEnd/>
            <a:tailEnd/>
          </a:ln>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42" name="Picture 2"/>
          <p:cNvPicPr>
            <a:picLocks noGrp="1" noChangeAspect="1" noChangeArrowheads="1"/>
          </p:cNvPicPr>
          <p:nvPr>
            <p:ph idx="1"/>
          </p:nvPr>
        </p:nvPicPr>
        <p:blipFill>
          <a:blip r:embed="rId2" cstate="print"/>
          <a:srcRect/>
          <a:stretch>
            <a:fillRect/>
          </a:stretch>
        </p:blipFill>
        <p:spPr bwMode="auto">
          <a:xfrm>
            <a:off x="323528" y="188640"/>
            <a:ext cx="8424936" cy="6480720"/>
          </a:xfrm>
          <a:prstGeom prst="rect">
            <a:avLst/>
          </a:prstGeom>
          <a:noFill/>
          <a:ln w="9525">
            <a:noFill/>
            <a:miter lim="800000"/>
            <a:headEnd/>
            <a:tailEnd/>
          </a:ln>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1152128"/>
          </a:xfrm>
        </p:spPr>
        <p:txBody>
          <a:bodyPr>
            <a:normAutofit fontScale="90000"/>
          </a:bodyPr>
          <a:lstStyle/>
          <a:p>
            <a:pPr algn="ctr"/>
            <a:r>
              <a:rPr lang="el-GR" sz="2700" b="1" dirty="0" smtClean="0"/>
              <a:t/>
            </a:r>
            <a:br>
              <a:rPr lang="el-GR" sz="2700" b="1" dirty="0" smtClean="0"/>
            </a:br>
            <a:r>
              <a:rPr lang="el-GR" sz="2700" b="1" dirty="0" smtClean="0"/>
              <a:t/>
            </a:r>
            <a:br>
              <a:rPr lang="el-GR" sz="2700" b="1" dirty="0" smtClean="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a:t/>
            </a:r>
            <a:br>
              <a:rPr lang="el-GR" sz="2700" b="1" dirty="0"/>
            </a:br>
            <a:r>
              <a:rPr lang="el-GR" sz="2700" b="1" dirty="0" smtClean="0"/>
              <a:t/>
            </a:r>
            <a:br>
              <a:rPr lang="el-GR" sz="2700" b="1" dirty="0" smtClean="0"/>
            </a:br>
            <a:r>
              <a:rPr lang="el-GR" sz="2700" b="1" dirty="0" smtClean="0"/>
              <a:t>ΕΝΤΟΠΙΣΜΟΣ </a:t>
            </a:r>
            <a:r>
              <a:rPr lang="el-GR" sz="2700" b="1" dirty="0"/>
              <a:t>ΠΕΡΙΠΤΩΣΕΩΝ ΠΟΥ ΕΧΟΥΝ ΔΙΑΦΟΡΕΤΙΚΟ ΛΟΓΙΣΤΙΚΟ ΧΕΙΡΙΣΜΟ ΚΑΙ ΤΡΟΠΟ ΑΠΟΤΙΜΗΣΗΣ  ΣΤΑ Ε.Λ.Π ΚΑΙ ΣΤΟ  Ε.Γ.Λ.Σ</a:t>
            </a:r>
            <a:r>
              <a:rPr lang="el-GR" sz="2700" b="1" dirty="0" smtClean="0"/>
              <a:t>.</a:t>
            </a:r>
            <a:endParaRPr lang="el-GR" b="1" dirty="0"/>
          </a:p>
        </p:txBody>
      </p:sp>
      <p:sp>
        <p:nvSpPr>
          <p:cNvPr id="3" name="2 - Θέση περιεχομένου"/>
          <p:cNvSpPr>
            <a:spLocks noGrp="1"/>
          </p:cNvSpPr>
          <p:nvPr>
            <p:ph idx="1"/>
          </p:nvPr>
        </p:nvSpPr>
        <p:spPr>
          <a:xfrm>
            <a:off x="467544" y="1988840"/>
            <a:ext cx="8208912" cy="4536504"/>
          </a:xfrm>
        </p:spPr>
        <p:txBody>
          <a:bodyPr>
            <a:normAutofit/>
          </a:bodyPr>
          <a:lstStyle/>
          <a:p>
            <a:pPr algn="just" fontAlgn="base"/>
            <a:r>
              <a:rPr lang="el-GR" dirty="0" smtClean="0">
                <a:solidFill>
                  <a:srgbClr val="002060"/>
                </a:solidFill>
              </a:rPr>
              <a:t>Συντελεστής </a:t>
            </a:r>
            <a:r>
              <a:rPr lang="el-GR" dirty="0">
                <a:solidFill>
                  <a:srgbClr val="002060"/>
                </a:solidFill>
              </a:rPr>
              <a:t>απόσβεσης </a:t>
            </a:r>
            <a:r>
              <a:rPr lang="el-GR" dirty="0" smtClean="0">
                <a:solidFill>
                  <a:srgbClr val="002060"/>
                </a:solidFill>
              </a:rPr>
              <a:t>(Διαφορετική </a:t>
            </a:r>
            <a:r>
              <a:rPr lang="el-GR" dirty="0">
                <a:solidFill>
                  <a:srgbClr val="002060"/>
                </a:solidFill>
              </a:rPr>
              <a:t>ωφέλιμη ζωή μεταξύ λογιστικής και φορολογικής </a:t>
            </a:r>
            <a:r>
              <a:rPr lang="el-GR" dirty="0" smtClean="0">
                <a:solidFill>
                  <a:srgbClr val="002060"/>
                </a:solidFill>
              </a:rPr>
              <a:t>βάσης).</a:t>
            </a:r>
            <a:endParaRPr lang="el-GR" dirty="0">
              <a:solidFill>
                <a:srgbClr val="002060"/>
              </a:solidFill>
            </a:endParaRPr>
          </a:p>
          <a:p>
            <a:pPr algn="just" fontAlgn="base"/>
            <a:r>
              <a:rPr lang="el-GR" dirty="0" smtClean="0">
                <a:solidFill>
                  <a:srgbClr val="002060"/>
                </a:solidFill>
              </a:rPr>
              <a:t>Αλλαγή </a:t>
            </a:r>
            <a:r>
              <a:rPr lang="el-GR" dirty="0">
                <a:solidFill>
                  <a:srgbClr val="002060"/>
                </a:solidFill>
              </a:rPr>
              <a:t>μεθόδου απόσβεσης </a:t>
            </a:r>
            <a:r>
              <a:rPr lang="el-GR" dirty="0" smtClean="0">
                <a:solidFill>
                  <a:srgbClr val="002060"/>
                </a:solidFill>
              </a:rPr>
              <a:t>(από </a:t>
            </a:r>
            <a:r>
              <a:rPr lang="el-GR" dirty="0">
                <a:solidFill>
                  <a:srgbClr val="002060"/>
                </a:solidFill>
              </a:rPr>
              <a:t>την  σταθερή σε άλλη </a:t>
            </a:r>
            <a:r>
              <a:rPr lang="el-GR" dirty="0" smtClean="0">
                <a:solidFill>
                  <a:srgbClr val="002060"/>
                </a:solidFill>
              </a:rPr>
              <a:t>μέθοδο).</a:t>
            </a:r>
            <a:endParaRPr lang="el-GR" dirty="0">
              <a:solidFill>
                <a:srgbClr val="002060"/>
              </a:solidFill>
            </a:endParaRPr>
          </a:p>
          <a:p>
            <a:pPr algn="just" fontAlgn="base"/>
            <a:r>
              <a:rPr lang="el-GR" dirty="0" smtClean="0">
                <a:solidFill>
                  <a:srgbClr val="002060"/>
                </a:solidFill>
              </a:rPr>
              <a:t>Λογιστική </a:t>
            </a:r>
            <a:r>
              <a:rPr lang="el-GR" dirty="0">
                <a:solidFill>
                  <a:srgbClr val="002060"/>
                </a:solidFill>
              </a:rPr>
              <a:t>απεικόνιση </a:t>
            </a:r>
            <a:r>
              <a:rPr lang="el-GR" dirty="0" smtClean="0">
                <a:solidFill>
                  <a:srgbClr val="002060"/>
                </a:solidFill>
              </a:rPr>
              <a:t>«χρηματοδοτικών </a:t>
            </a:r>
            <a:r>
              <a:rPr lang="el-GR" dirty="0">
                <a:solidFill>
                  <a:srgbClr val="002060"/>
                </a:solidFill>
              </a:rPr>
              <a:t>μισθώσεων», που υπήρχαν έως και 31/12/2013.</a:t>
            </a:r>
          </a:p>
          <a:p>
            <a:pPr algn="just" fontAlgn="base"/>
            <a:r>
              <a:rPr lang="el-GR" dirty="0" smtClean="0">
                <a:solidFill>
                  <a:srgbClr val="002060"/>
                </a:solidFill>
              </a:rPr>
              <a:t>Λογιστική </a:t>
            </a:r>
            <a:r>
              <a:rPr lang="el-GR" dirty="0">
                <a:solidFill>
                  <a:srgbClr val="002060"/>
                </a:solidFill>
              </a:rPr>
              <a:t>απεικόνιση  των </a:t>
            </a:r>
            <a:r>
              <a:rPr lang="el-GR" dirty="0" smtClean="0">
                <a:solidFill>
                  <a:srgbClr val="002060"/>
                </a:solidFill>
              </a:rPr>
              <a:t>«εξόδων </a:t>
            </a:r>
            <a:r>
              <a:rPr lang="el-GR" dirty="0">
                <a:solidFill>
                  <a:srgbClr val="002060"/>
                </a:solidFill>
              </a:rPr>
              <a:t>πολυετούς </a:t>
            </a:r>
            <a:r>
              <a:rPr lang="el-GR" dirty="0" smtClean="0">
                <a:solidFill>
                  <a:srgbClr val="002060"/>
                </a:solidFill>
              </a:rPr>
              <a:t>απόσβεσης», </a:t>
            </a:r>
            <a:r>
              <a:rPr lang="el-GR" dirty="0">
                <a:solidFill>
                  <a:srgbClr val="002060"/>
                </a:solidFill>
              </a:rPr>
              <a:t>που υπήρχαν έως 31/12/2014.</a:t>
            </a:r>
          </a:p>
          <a:p>
            <a:pPr algn="just" fontAlgn="base"/>
            <a:r>
              <a:rPr lang="el-GR" dirty="0" smtClean="0">
                <a:solidFill>
                  <a:srgbClr val="002060"/>
                </a:solidFill>
              </a:rPr>
              <a:t>Αναγνώριση </a:t>
            </a:r>
            <a:r>
              <a:rPr lang="el-GR" dirty="0">
                <a:solidFill>
                  <a:srgbClr val="002060"/>
                </a:solidFill>
              </a:rPr>
              <a:t>επισφαλών απαιτήσεων.</a:t>
            </a:r>
          </a:p>
          <a:p>
            <a:pPr algn="just" fontAlgn="base"/>
            <a:r>
              <a:rPr lang="el-GR" dirty="0" smtClean="0">
                <a:solidFill>
                  <a:srgbClr val="002060"/>
                </a:solidFill>
              </a:rPr>
              <a:t>Αναγνώριση </a:t>
            </a:r>
            <a:r>
              <a:rPr lang="el-GR" dirty="0">
                <a:solidFill>
                  <a:srgbClr val="002060"/>
                </a:solidFill>
              </a:rPr>
              <a:t>απαξιωμένων αποθεμάτων.</a:t>
            </a:r>
          </a:p>
          <a:p>
            <a:endParaRPr lang="el-GR" dirty="0"/>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2" cstate="print"/>
          <a:srcRect/>
          <a:stretch>
            <a:fillRect/>
          </a:stretch>
        </p:blipFill>
        <p:spPr bwMode="auto">
          <a:xfrm>
            <a:off x="0" y="1"/>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7504" y="620688"/>
            <a:ext cx="8928992" cy="60486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179512" y="332656"/>
            <a:ext cx="8856984" cy="6408712"/>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692696"/>
            <a:ext cx="7024744" cy="864096"/>
          </a:xfrm>
        </p:spPr>
        <p:txBody>
          <a:bodyPr/>
          <a:lstStyle/>
          <a:p>
            <a:r>
              <a:rPr lang="el-GR" b="1" dirty="0" smtClean="0"/>
              <a:t>ΑΞΙΕΣ (1)</a:t>
            </a:r>
            <a:endParaRPr lang="el-GR" b="1" dirty="0"/>
          </a:p>
        </p:txBody>
      </p:sp>
      <p:sp>
        <p:nvSpPr>
          <p:cNvPr id="3" name="2 - Θέση περιεχομένου"/>
          <p:cNvSpPr>
            <a:spLocks noGrp="1"/>
          </p:cNvSpPr>
          <p:nvPr>
            <p:ph sz="quarter" idx="1"/>
          </p:nvPr>
        </p:nvSpPr>
        <p:spPr>
          <a:xfrm>
            <a:off x="467544" y="1628800"/>
            <a:ext cx="8208912" cy="5040560"/>
          </a:xfrm>
        </p:spPr>
        <p:txBody>
          <a:bodyPr>
            <a:normAutofit fontScale="92500" lnSpcReduction="20000"/>
          </a:bodyPr>
          <a:lstStyle/>
          <a:p>
            <a:pPr algn="just"/>
            <a:r>
              <a:rPr lang="el-GR" b="1" dirty="0" smtClean="0"/>
              <a:t>Λογιστική αξία: </a:t>
            </a:r>
            <a:r>
              <a:rPr lang="el-GR" dirty="0" smtClean="0"/>
              <a:t>Η αξία με την οποία ένα στοιχείο αναγνωρίζεται στις χρηματοοικονομικές καταστάσεις. </a:t>
            </a:r>
          </a:p>
          <a:p>
            <a:pPr algn="just"/>
            <a:r>
              <a:rPr lang="el-GR" b="1" dirty="0" smtClean="0"/>
              <a:t>Εύλογη αξία: </a:t>
            </a:r>
            <a:r>
              <a:rPr lang="el-GR" dirty="0" smtClean="0"/>
              <a:t>Η τιμή ανταλλαγής ενός περιουσιακού στοιχείου ή διακανονισμού μιας υποχρέωσης, μεταξύ πρόθυμων και ενήμερων μερών που ενεργούν υπό κανονικές στην αγορά συνθήκες, κατά την ημερομηνία μέτρησης. </a:t>
            </a:r>
          </a:p>
          <a:p>
            <a:pPr algn="just"/>
            <a:r>
              <a:rPr lang="el-GR" b="1" dirty="0" smtClean="0"/>
              <a:t>Αξία χρήσης: </a:t>
            </a:r>
            <a:r>
              <a:rPr lang="el-GR" dirty="0" smtClean="0"/>
              <a:t>Η παρούσα αξία των μελλοντικών ταμειακών ροών που αναμένεται να προκύψουν από τη συνεχή χρήση ενός περιουσιακού στοιχείου (ή μιας μονάδας δημιουργίας χρηματοροών), και από τη διάθεσή του (της) στο τέλος της ωφέλιμης ζωής του (της). </a:t>
            </a:r>
          </a:p>
          <a:p>
            <a:pPr algn="just"/>
            <a:r>
              <a:rPr lang="el-GR" b="1" dirty="0" smtClean="0"/>
              <a:t>Ανακτήσιμη αξία: </a:t>
            </a:r>
            <a:r>
              <a:rPr lang="el-GR" dirty="0" smtClean="0"/>
              <a:t>Το μεγαλύτερο ποσό μεταξύ της </a:t>
            </a:r>
            <a:r>
              <a:rPr lang="el-GR" dirty="0" smtClean="0">
                <a:solidFill>
                  <a:srgbClr val="0000CC"/>
                </a:solidFill>
              </a:rPr>
              <a:t>εύλογης αξίας</a:t>
            </a:r>
            <a:r>
              <a:rPr lang="el-GR" dirty="0" smtClean="0"/>
              <a:t>, μειωμένης με το κόστος διάθεσης ενός περιουσιακού στοιχείου (ή μιας μονάδας δημιουργίας χρηματοροών) και της </a:t>
            </a:r>
            <a:r>
              <a:rPr lang="el-GR" dirty="0" smtClean="0">
                <a:solidFill>
                  <a:srgbClr val="C00000"/>
                </a:solidFill>
              </a:rPr>
              <a:t>αξίας χρήσης </a:t>
            </a:r>
            <a:r>
              <a:rPr lang="el-GR" dirty="0" smtClean="0"/>
              <a:t>αυτού. </a:t>
            </a:r>
          </a:p>
          <a:p>
            <a:pPr algn="just"/>
            <a:endParaRPr lang="el-GR" dirty="0"/>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188640"/>
            <a:ext cx="8280920" cy="1368152"/>
          </a:xfrm>
        </p:spPr>
        <p:txBody>
          <a:bodyPr>
            <a:normAutofit fontScale="90000"/>
          </a:bodyPr>
          <a:lstStyle/>
          <a:p>
            <a:pPr algn="ctr"/>
            <a:r>
              <a:rPr lang="el-GR" sz="2700" b="1" dirty="0"/>
              <a:t>ΕΝΤΟΠΙΣΜΟΣ ΠΕΡΙΠΤΩΣΕΩΝ ΠΟΥ ΕΜΦΑΝΙΖΟΝΤΑΙ ΣΕ  «ΔΙΑΦΟΡΕΤΙΚΟ ΠΕΔΙΟ» ΣΤΙΣ ΟΙΚΟΝΟΜΙΚΕΣ ΚΑΤΑΣΤΑΣΕΙΣ ΒΑΣΕΙ ΤΩΝ Ε.Λ.Π  ΣΕ ΣΧΕΣΗ ΜΕ ΤΟ  Ε.Γ.Λ.Σ</a:t>
            </a:r>
            <a:r>
              <a:rPr lang="el-GR" sz="2700" b="1" dirty="0" smtClean="0"/>
              <a:t>.</a:t>
            </a:r>
            <a:endParaRPr lang="el-GR" dirty="0"/>
          </a:p>
        </p:txBody>
      </p:sp>
      <p:sp>
        <p:nvSpPr>
          <p:cNvPr id="3" name="2 - Θέση περιεχομένου"/>
          <p:cNvSpPr>
            <a:spLocks noGrp="1"/>
          </p:cNvSpPr>
          <p:nvPr>
            <p:ph idx="1"/>
          </p:nvPr>
        </p:nvSpPr>
        <p:spPr>
          <a:xfrm>
            <a:off x="467544" y="1700808"/>
            <a:ext cx="8208912" cy="4824536"/>
          </a:xfrm>
        </p:spPr>
        <p:txBody>
          <a:bodyPr>
            <a:normAutofit fontScale="92500" lnSpcReduction="10000"/>
          </a:bodyPr>
          <a:lstStyle/>
          <a:p>
            <a:pPr algn="just" fontAlgn="base"/>
            <a:r>
              <a:rPr lang="el-GR" sz="2300" dirty="0" smtClean="0"/>
              <a:t>Ακίνητα</a:t>
            </a:r>
            <a:r>
              <a:rPr lang="el-GR" sz="2300" dirty="0"/>
              <a:t>. (Γίνεται διαχωρισμός σε «ιδιοχρησιμοποιούμενα» και «επενδυτικά»).</a:t>
            </a:r>
          </a:p>
          <a:p>
            <a:pPr algn="just" fontAlgn="base"/>
            <a:r>
              <a:rPr lang="el-GR" sz="2300" dirty="0" smtClean="0"/>
              <a:t>Κρατικές </a:t>
            </a:r>
            <a:r>
              <a:rPr lang="el-GR" sz="2300" dirty="0"/>
              <a:t>επιχορηγήσεις </a:t>
            </a:r>
            <a:r>
              <a:rPr lang="el-GR" sz="2300" dirty="0" smtClean="0"/>
              <a:t>(εμφανίζεται </a:t>
            </a:r>
            <a:r>
              <a:rPr lang="el-GR" sz="2300" dirty="0"/>
              <a:t>στις </a:t>
            </a:r>
            <a:r>
              <a:rPr lang="el-GR" sz="2300" dirty="0" smtClean="0"/>
              <a:t>«Υποχρεώσεις» </a:t>
            </a:r>
            <a:r>
              <a:rPr lang="el-GR" sz="2300" dirty="0"/>
              <a:t>και όχι στα </a:t>
            </a:r>
            <a:r>
              <a:rPr lang="el-GR" sz="2300" dirty="0" smtClean="0"/>
              <a:t>«ίδια </a:t>
            </a:r>
            <a:r>
              <a:rPr lang="el-GR" sz="2300" dirty="0"/>
              <a:t>Κεφάλαια», ο οποίος καταργείται ).</a:t>
            </a:r>
          </a:p>
          <a:p>
            <a:pPr algn="just" fontAlgn="base"/>
            <a:r>
              <a:rPr lang="el-GR" sz="2300" dirty="0" smtClean="0"/>
              <a:t>Φόρος </a:t>
            </a:r>
            <a:r>
              <a:rPr lang="el-GR" sz="2300" dirty="0"/>
              <a:t>εισοδήματος </a:t>
            </a:r>
            <a:r>
              <a:rPr lang="el-GR" sz="2300" dirty="0" smtClean="0"/>
              <a:t>(εμφανίζεται </a:t>
            </a:r>
            <a:r>
              <a:rPr lang="el-GR" sz="2300" dirty="0"/>
              <a:t>στην </a:t>
            </a:r>
            <a:r>
              <a:rPr lang="el-GR" sz="2300" dirty="0" smtClean="0"/>
              <a:t>«Κατάσταση Αποτελεσμάτων» </a:t>
            </a:r>
            <a:r>
              <a:rPr lang="el-GR" sz="2300" dirty="0"/>
              <a:t>και όχι στον </a:t>
            </a:r>
            <a:r>
              <a:rPr lang="el-GR" sz="2300" dirty="0" smtClean="0"/>
              <a:t>«Πίνακα </a:t>
            </a:r>
            <a:r>
              <a:rPr lang="el-GR" sz="2300" dirty="0"/>
              <a:t>Διάθεσης», ο οποίος καταργείται ).</a:t>
            </a:r>
          </a:p>
          <a:p>
            <a:pPr algn="just" fontAlgn="base"/>
            <a:r>
              <a:rPr lang="el-GR" sz="2300" dirty="0" smtClean="0"/>
              <a:t>Λοιποί </a:t>
            </a:r>
            <a:r>
              <a:rPr lang="el-GR" sz="2300" dirty="0"/>
              <a:t>μη ενσωματωμένοι στο λειτουργικό κόστος φόροι. </a:t>
            </a:r>
            <a:r>
              <a:rPr lang="el-GR" sz="2300" dirty="0" smtClean="0"/>
              <a:t>(εμφανίζεται </a:t>
            </a:r>
            <a:r>
              <a:rPr lang="el-GR" sz="2300" dirty="0"/>
              <a:t>στην </a:t>
            </a:r>
            <a:r>
              <a:rPr lang="el-GR" sz="2300" dirty="0" smtClean="0"/>
              <a:t>«Κατάσταση Αποτελεσμάτων» </a:t>
            </a:r>
            <a:r>
              <a:rPr lang="el-GR" sz="2300" dirty="0"/>
              <a:t>και όχι στον </a:t>
            </a:r>
            <a:r>
              <a:rPr lang="el-GR" sz="2300" dirty="0" smtClean="0"/>
              <a:t>«Πίνακα </a:t>
            </a:r>
            <a:r>
              <a:rPr lang="el-GR" sz="2300" dirty="0"/>
              <a:t>Διάθεσης», ο οποίος </a:t>
            </a:r>
            <a:r>
              <a:rPr lang="el-GR" sz="2300" dirty="0" smtClean="0"/>
              <a:t>καταργείται).</a:t>
            </a:r>
            <a:endParaRPr lang="el-GR" sz="2300" dirty="0"/>
          </a:p>
          <a:p>
            <a:pPr algn="just" fontAlgn="base"/>
            <a:r>
              <a:rPr lang="el-GR" sz="2300" dirty="0" smtClean="0"/>
              <a:t>Αμοιβές </a:t>
            </a:r>
            <a:r>
              <a:rPr lang="el-GR" sz="2300" dirty="0"/>
              <a:t>μελών Δ.Σ </a:t>
            </a:r>
            <a:r>
              <a:rPr lang="el-GR" sz="2300" dirty="0" smtClean="0"/>
              <a:t>(που </a:t>
            </a:r>
            <a:r>
              <a:rPr lang="el-GR" sz="2300" dirty="0"/>
              <a:t>δίδονται μέσω της διάθεσης των </a:t>
            </a:r>
            <a:r>
              <a:rPr lang="el-GR" sz="2300" dirty="0" smtClean="0"/>
              <a:t>Κερδών).</a:t>
            </a:r>
            <a:endParaRPr lang="el-GR" sz="2300" dirty="0"/>
          </a:p>
          <a:p>
            <a:pPr algn="just" fontAlgn="base"/>
            <a:r>
              <a:rPr lang="el-GR" sz="2300" dirty="0" smtClean="0"/>
              <a:t>Καταθέσεις </a:t>
            </a:r>
            <a:r>
              <a:rPr lang="el-GR" sz="2300" dirty="0"/>
              <a:t>μετόχων </a:t>
            </a:r>
            <a:r>
              <a:rPr lang="el-GR" sz="2300" dirty="0" smtClean="0"/>
              <a:t>(εμφανίζονται </a:t>
            </a:r>
            <a:r>
              <a:rPr lang="el-GR" sz="2300" dirty="0"/>
              <a:t>στα «Ίδια </a:t>
            </a:r>
            <a:r>
              <a:rPr lang="el-GR" sz="2300" dirty="0" smtClean="0"/>
              <a:t>Κεφάλαια», </a:t>
            </a:r>
            <a:r>
              <a:rPr lang="el-GR" sz="2300" dirty="0"/>
              <a:t>υπό </a:t>
            </a:r>
            <a:r>
              <a:rPr lang="el-GR" sz="2300" dirty="0" smtClean="0"/>
              <a:t>προϋποθέσεις).</a:t>
            </a:r>
            <a:endParaRPr lang="el-GR" sz="2300" dirty="0"/>
          </a:p>
          <a:p>
            <a:endParaRPr lang="el-GR" dirty="0"/>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332656"/>
            <a:ext cx="8208912" cy="1368152"/>
          </a:xfrm>
        </p:spPr>
        <p:txBody>
          <a:bodyPr>
            <a:normAutofit fontScale="90000"/>
          </a:bodyPr>
          <a:lstStyle/>
          <a:p>
            <a:pPr algn="ctr"/>
            <a:r>
              <a:rPr lang="el-GR" sz="2700" b="1" dirty="0" smtClean="0"/>
              <a:t/>
            </a:r>
            <a:br>
              <a:rPr lang="el-GR" sz="2700" b="1" dirty="0" smtClean="0"/>
            </a:br>
            <a:r>
              <a:rPr lang="el-GR" sz="2700" b="1" dirty="0" smtClean="0"/>
              <a:t/>
            </a:r>
            <a:br>
              <a:rPr lang="el-GR" sz="2700" b="1" dirty="0" smtClean="0"/>
            </a:br>
            <a:r>
              <a:rPr lang="el-GR" sz="2700" b="1" dirty="0" smtClean="0"/>
              <a:t>ΕΝΤΟΠΙΣΜΟΣ </a:t>
            </a:r>
            <a:r>
              <a:rPr lang="el-GR" sz="2700" b="1" dirty="0"/>
              <a:t>ΠΕΡΙΠΤΩΣΕΩΝ ΠΟΥ ΔΕΝ ΕΜΦΑΝΙΖΟΝΤΑΙ ΣΤΟ ΙΔΙΟ ΕΤΟΣ ΣΤΙΣ ΟΙΚΟΝΟΜΙΚΕΣ ΚΑΤΑΣΤΑΣΕΙΣ  ΒΑΣΕΙ ΤΩΝ Ε.Λ.Π  ΣΕ ΣΧΕΣΗ ΜΕ ΤΟ  Ε.Γ.Λ.Σ</a:t>
            </a:r>
            <a:r>
              <a:rPr lang="el-GR" sz="2700" b="1" dirty="0" smtClean="0"/>
              <a:t>.</a:t>
            </a:r>
            <a:endParaRPr lang="el-GR" dirty="0"/>
          </a:p>
        </p:txBody>
      </p:sp>
      <p:sp>
        <p:nvSpPr>
          <p:cNvPr id="3" name="2 - Θέση περιεχομένου"/>
          <p:cNvSpPr>
            <a:spLocks noGrp="1"/>
          </p:cNvSpPr>
          <p:nvPr>
            <p:ph idx="1"/>
          </p:nvPr>
        </p:nvSpPr>
        <p:spPr>
          <a:xfrm>
            <a:off x="467544" y="1772816"/>
            <a:ext cx="8208912" cy="4752528"/>
          </a:xfrm>
        </p:spPr>
        <p:txBody>
          <a:bodyPr>
            <a:normAutofit/>
          </a:bodyPr>
          <a:lstStyle/>
          <a:p>
            <a:pPr algn="just" fontAlgn="base"/>
            <a:r>
              <a:rPr lang="el-GR" dirty="0" smtClean="0"/>
              <a:t>Μερίσματα </a:t>
            </a:r>
            <a:r>
              <a:rPr lang="el-GR" dirty="0"/>
              <a:t>και διανομή κερδών της χρήσεως </a:t>
            </a:r>
            <a:r>
              <a:rPr lang="el-GR" dirty="0" smtClean="0"/>
              <a:t>γενικότερα (η </a:t>
            </a:r>
            <a:r>
              <a:rPr lang="el-GR" dirty="0"/>
              <a:t>λογιστική εγγραφή γίνεται με την έγκριση του Ισολογισμού από την Γενική Συνέλευση των Μετόχων και όχι την </a:t>
            </a:r>
            <a:r>
              <a:rPr lang="el-GR" dirty="0" smtClean="0"/>
              <a:t>31/12).</a:t>
            </a:r>
            <a:endParaRPr lang="el-GR" dirty="0"/>
          </a:p>
          <a:p>
            <a:pPr algn="just" fontAlgn="base"/>
            <a:r>
              <a:rPr lang="el-GR" dirty="0" smtClean="0"/>
              <a:t>«</a:t>
            </a:r>
            <a:r>
              <a:rPr lang="el-GR" dirty="0"/>
              <a:t>Οφειλόμενο Μετοχικό Κεφάλαιο</a:t>
            </a:r>
            <a:r>
              <a:rPr lang="el-GR" dirty="0" smtClean="0"/>
              <a:t>»</a:t>
            </a:r>
            <a:r>
              <a:rPr lang="el-GR" dirty="0"/>
              <a:t> </a:t>
            </a:r>
            <a:r>
              <a:rPr lang="el-GR" dirty="0" smtClean="0"/>
              <a:t>(η </a:t>
            </a:r>
            <a:r>
              <a:rPr lang="el-GR" dirty="0"/>
              <a:t>λογιστική εγγραφή γίνεται με την κατάθεση των Μετόχων και όχι με την λήψη της </a:t>
            </a:r>
            <a:r>
              <a:rPr lang="el-GR" dirty="0" smtClean="0"/>
              <a:t>απόφασης).</a:t>
            </a:r>
            <a:endParaRPr lang="el-GR" dirty="0"/>
          </a:p>
          <a:p>
            <a:pPr algn="just" fontAlgn="base"/>
            <a:r>
              <a:rPr lang="el-GR" dirty="0" smtClean="0"/>
              <a:t>Προκαταβολή </a:t>
            </a:r>
            <a:r>
              <a:rPr lang="el-GR" dirty="0"/>
              <a:t>φόρου </a:t>
            </a:r>
            <a:r>
              <a:rPr lang="el-GR" dirty="0" smtClean="0"/>
              <a:t>εισοδήματος (η </a:t>
            </a:r>
            <a:r>
              <a:rPr lang="el-GR" dirty="0"/>
              <a:t>λογιστική εγγραφή γίνεται με την υποβολή της δήλωσης φόρου εισοδήματος  και όχι την </a:t>
            </a:r>
            <a:r>
              <a:rPr lang="el-GR" dirty="0" smtClean="0"/>
              <a:t>31/12).</a:t>
            </a:r>
            <a:endParaRPr lang="el-GR" dirty="0"/>
          </a:p>
          <a:p>
            <a:pPr fontAlgn="base"/>
            <a:r>
              <a:rPr lang="el-GR" dirty="0" smtClean="0"/>
              <a:t>Κ.λ.π</a:t>
            </a:r>
            <a:endParaRPr lang="el-GR" dirty="0"/>
          </a:p>
          <a:p>
            <a:endParaRPr lang="el-GR" dirty="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228600"/>
            <a:ext cx="8442520" cy="464096"/>
          </a:xfrm>
        </p:spPr>
        <p:txBody>
          <a:bodyPr>
            <a:normAutofit fontScale="90000"/>
          </a:bodyPr>
          <a:lstStyle/>
          <a:p>
            <a:pPr algn="ctr"/>
            <a:r>
              <a:rPr lang="el-GR" b="1" dirty="0" smtClean="0">
                <a:solidFill>
                  <a:srgbClr val="FF0000"/>
                </a:solidFill>
              </a:rPr>
              <a:t>ΔΙΑΦΟΡΕΣ ΕΛΠ &amp; ΔΠΧΑ (1)</a:t>
            </a:r>
            <a:endParaRPr lang="el-GR" b="1" dirty="0">
              <a:solidFill>
                <a:srgbClr val="FF0000"/>
              </a:solidFill>
            </a:endParaRPr>
          </a:p>
        </p:txBody>
      </p:sp>
      <p:pic>
        <p:nvPicPr>
          <p:cNvPr id="116738" name="Picture 2"/>
          <p:cNvPicPr>
            <a:picLocks noGrp="1" noChangeAspect="1" noChangeArrowheads="1"/>
          </p:cNvPicPr>
          <p:nvPr>
            <p:ph sz="quarter" idx="1"/>
          </p:nvPr>
        </p:nvPicPr>
        <p:blipFill>
          <a:blip r:embed="rId2" cstate="print"/>
          <a:srcRect/>
          <a:stretch>
            <a:fillRect/>
          </a:stretch>
        </p:blipFill>
        <p:spPr bwMode="auto">
          <a:xfrm>
            <a:off x="467544" y="836712"/>
            <a:ext cx="8280920" cy="5904656"/>
          </a:xfrm>
          <a:prstGeom prst="rect">
            <a:avLst/>
          </a:prstGeom>
          <a:noFill/>
          <a:ln w="9525">
            <a:noFill/>
            <a:miter lim="800000"/>
            <a:headEnd/>
            <a:tailEnd/>
          </a:ln>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28600"/>
            <a:ext cx="8784976" cy="464096"/>
          </a:xfrm>
        </p:spPr>
        <p:txBody>
          <a:bodyPr>
            <a:normAutofit fontScale="90000"/>
          </a:bodyPr>
          <a:lstStyle/>
          <a:p>
            <a:pPr algn="ctr"/>
            <a:r>
              <a:rPr lang="el-GR" b="1" dirty="0" smtClean="0">
                <a:solidFill>
                  <a:srgbClr val="FF0000"/>
                </a:solidFill>
              </a:rPr>
              <a:t>ΔΙΑΦΟΡΕΣ ΕΛΠ &amp; ΔΠΧΑ (2)</a:t>
            </a:r>
            <a:endParaRPr lang="el-GR" dirty="0"/>
          </a:p>
        </p:txBody>
      </p:sp>
      <p:pic>
        <p:nvPicPr>
          <p:cNvPr id="117762" name="Picture 2"/>
          <p:cNvPicPr>
            <a:picLocks noGrp="1" noChangeAspect="1" noChangeArrowheads="1"/>
          </p:cNvPicPr>
          <p:nvPr>
            <p:ph sz="quarter" idx="1"/>
          </p:nvPr>
        </p:nvPicPr>
        <p:blipFill>
          <a:blip r:embed="rId2" cstate="print"/>
          <a:srcRect/>
          <a:stretch>
            <a:fillRect/>
          </a:stretch>
        </p:blipFill>
        <p:spPr bwMode="auto">
          <a:xfrm>
            <a:off x="467544" y="836712"/>
            <a:ext cx="8280920" cy="5832648"/>
          </a:xfrm>
          <a:prstGeom prst="rect">
            <a:avLst/>
          </a:prstGeom>
          <a:noFill/>
          <a:ln w="9525">
            <a:noFill/>
            <a:miter lim="800000"/>
            <a:headEnd/>
            <a:tailEnd/>
          </a:ln>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28600"/>
            <a:ext cx="8856984" cy="392088"/>
          </a:xfrm>
        </p:spPr>
        <p:txBody>
          <a:bodyPr>
            <a:normAutofit fontScale="90000"/>
          </a:bodyPr>
          <a:lstStyle/>
          <a:p>
            <a:pPr algn="ctr"/>
            <a:r>
              <a:rPr lang="el-GR" b="1" dirty="0" smtClean="0">
                <a:solidFill>
                  <a:srgbClr val="FF0000"/>
                </a:solidFill>
              </a:rPr>
              <a:t>ΔΙΑΦΟΡΕΣ ΕΛΠ &amp; ΔΠΧΑ (3)</a:t>
            </a:r>
            <a:endParaRPr lang="el-GR" dirty="0"/>
          </a:p>
        </p:txBody>
      </p:sp>
      <p:pic>
        <p:nvPicPr>
          <p:cNvPr id="118786" name="Picture 2"/>
          <p:cNvPicPr>
            <a:picLocks noGrp="1" noChangeAspect="1" noChangeArrowheads="1"/>
          </p:cNvPicPr>
          <p:nvPr>
            <p:ph sz="quarter" idx="1"/>
          </p:nvPr>
        </p:nvPicPr>
        <p:blipFill>
          <a:blip r:embed="rId2" cstate="print"/>
          <a:srcRect/>
          <a:stretch>
            <a:fillRect/>
          </a:stretch>
        </p:blipFill>
        <p:spPr bwMode="auto">
          <a:xfrm>
            <a:off x="467544" y="764704"/>
            <a:ext cx="8208912" cy="5904656"/>
          </a:xfrm>
          <a:prstGeom prst="rect">
            <a:avLst/>
          </a:prstGeom>
          <a:noFill/>
          <a:ln w="9525">
            <a:noFill/>
            <a:miter lim="800000"/>
            <a:headEnd/>
            <a:tailEnd/>
          </a:ln>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536104"/>
          </a:xfrm>
        </p:spPr>
        <p:txBody>
          <a:bodyPr>
            <a:normAutofit fontScale="90000"/>
          </a:bodyPr>
          <a:lstStyle/>
          <a:p>
            <a:pPr algn="ctr"/>
            <a:r>
              <a:rPr lang="el-GR" b="1" dirty="0" smtClean="0">
                <a:solidFill>
                  <a:srgbClr val="FF0000"/>
                </a:solidFill>
              </a:rPr>
              <a:t>ΔΙΑΦΟΡΕΣ ΕΛΠ &amp; ΔΠΧΑ (4)</a:t>
            </a:r>
            <a:endParaRPr lang="el-GR" dirty="0"/>
          </a:p>
        </p:txBody>
      </p:sp>
      <p:pic>
        <p:nvPicPr>
          <p:cNvPr id="119810" name="Picture 2"/>
          <p:cNvPicPr>
            <a:picLocks noGrp="1" noChangeAspect="1" noChangeArrowheads="1"/>
          </p:cNvPicPr>
          <p:nvPr>
            <p:ph sz="quarter" idx="1"/>
          </p:nvPr>
        </p:nvPicPr>
        <p:blipFill>
          <a:blip r:embed="rId2" cstate="print"/>
          <a:srcRect/>
          <a:stretch>
            <a:fillRect/>
          </a:stretch>
        </p:blipFill>
        <p:spPr bwMode="auto">
          <a:xfrm>
            <a:off x="467545" y="764704"/>
            <a:ext cx="8208911" cy="5832648"/>
          </a:xfrm>
          <a:prstGeom prst="rect">
            <a:avLst/>
          </a:prstGeom>
          <a:noFill/>
          <a:ln w="9525">
            <a:noFill/>
            <a:miter lim="800000"/>
            <a:headEnd/>
            <a:tailEnd/>
          </a:ln>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79512" y="228600"/>
            <a:ext cx="8856984" cy="536104"/>
          </a:xfrm>
        </p:spPr>
        <p:txBody>
          <a:bodyPr>
            <a:normAutofit fontScale="90000"/>
          </a:bodyPr>
          <a:lstStyle/>
          <a:p>
            <a:pPr algn="ctr"/>
            <a:r>
              <a:rPr lang="el-GR" b="1" dirty="0" smtClean="0">
                <a:solidFill>
                  <a:srgbClr val="FF0000"/>
                </a:solidFill>
              </a:rPr>
              <a:t>ΔΙΑΦΟΡΕΣ ΕΛΠ &amp; ΔΠΧΑ (4)</a:t>
            </a:r>
            <a:endParaRPr lang="el-GR" dirty="0"/>
          </a:p>
        </p:txBody>
      </p:sp>
      <p:pic>
        <p:nvPicPr>
          <p:cNvPr id="120834" name="Picture 2"/>
          <p:cNvPicPr>
            <a:picLocks noGrp="1" noChangeAspect="1" noChangeArrowheads="1"/>
          </p:cNvPicPr>
          <p:nvPr>
            <p:ph sz="quarter" idx="1"/>
          </p:nvPr>
        </p:nvPicPr>
        <p:blipFill>
          <a:blip r:embed="rId2" cstate="print"/>
          <a:srcRect/>
          <a:stretch>
            <a:fillRect/>
          </a:stretch>
        </p:blipFill>
        <p:spPr bwMode="auto">
          <a:xfrm>
            <a:off x="0" y="836712"/>
            <a:ext cx="9144000" cy="6021288"/>
          </a:xfrm>
          <a:prstGeom prst="rect">
            <a:avLst/>
          </a:prstGeom>
          <a:noFill/>
          <a:ln w="9525">
            <a:noFill/>
            <a:miter lim="800000"/>
            <a:headEnd/>
            <a:tailEnd/>
          </a:ln>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208912" cy="529128"/>
          </a:xfrm>
        </p:spPr>
        <p:txBody>
          <a:bodyPr>
            <a:normAutofit fontScale="90000"/>
          </a:bodyPr>
          <a:lstStyle/>
          <a:p>
            <a:r>
              <a:rPr lang="el-GR" b="1" dirty="0" smtClean="0">
                <a:solidFill>
                  <a:schemeClr val="tx1"/>
                </a:solidFill>
                <a:latin typeface="Arial Unicode MS" pitchFamily="34" charset="-128"/>
                <a:ea typeface="Arial Unicode MS" pitchFamily="34" charset="-128"/>
                <a:cs typeface="Arial Unicode MS" pitchFamily="34" charset="-128"/>
              </a:rPr>
              <a:t>ΤΙΜΟΛΟΓΙΟ (1)</a:t>
            </a:r>
            <a:endParaRPr lang="el-GR" dirty="0"/>
          </a:p>
        </p:txBody>
      </p:sp>
      <p:sp>
        <p:nvSpPr>
          <p:cNvPr id="3" name="2 - Θέση περιεχομένου"/>
          <p:cNvSpPr>
            <a:spLocks noGrp="1"/>
          </p:cNvSpPr>
          <p:nvPr>
            <p:ph idx="1"/>
          </p:nvPr>
        </p:nvSpPr>
        <p:spPr>
          <a:xfrm>
            <a:off x="467544" y="1124744"/>
            <a:ext cx="8208912" cy="5400600"/>
          </a:xfrm>
        </p:spPr>
        <p:txBody>
          <a:bodyPr>
            <a:normAutofit fontScale="85000" lnSpcReduction="10000"/>
          </a:bodyPr>
          <a:lstStyle/>
          <a:p>
            <a:pPr algn="just">
              <a:lnSpc>
                <a:spcPct val="150000"/>
              </a:lnSpc>
            </a:pPr>
            <a:r>
              <a:rPr lang="el-GR" b="1" dirty="0" smtClean="0">
                <a:solidFill>
                  <a:schemeClr val="tx1"/>
                </a:solidFill>
                <a:latin typeface="Arial Unicode MS" pitchFamily="34" charset="-128"/>
                <a:ea typeface="Arial Unicode MS" pitchFamily="34" charset="-128"/>
                <a:cs typeface="Arial Unicode MS" pitchFamily="34" charset="-128"/>
              </a:rPr>
              <a:t>- Το τιμολόγιο εξακολουθεί να είναι το στοιχείο εκείνο που εκδίδεται σε κάθε περίπτωση πώλησης αγαθών ή παροχής υπηρεσιών. </a:t>
            </a:r>
          </a:p>
          <a:p>
            <a:pPr algn="just">
              <a:lnSpc>
                <a:spcPct val="150000"/>
              </a:lnSpc>
            </a:pPr>
            <a:r>
              <a:rPr lang="el-GR" b="1" dirty="0" smtClean="0">
                <a:solidFill>
                  <a:srgbClr val="C00000"/>
                </a:solidFill>
                <a:latin typeface="Arial Unicode MS" pitchFamily="34" charset="-128"/>
                <a:ea typeface="Arial Unicode MS" pitchFamily="34" charset="-128"/>
                <a:cs typeface="Arial Unicode MS" pitchFamily="34" charset="-128"/>
              </a:rPr>
              <a:t>- Ειδικά για κάθε πώληση αγαθών ή υπηρεσιών σε ιδιώτες καταναλωτές, μπορεί να εκδίδεται στοιχείο λιανικής πώλησης (απόδειξη λιανικής πώλησης ή απόδειξη παροχής υπηρεσιών), αντί τιμολογίου. </a:t>
            </a:r>
          </a:p>
          <a:p>
            <a:pPr algn="just">
              <a:lnSpc>
                <a:spcPct val="150000"/>
              </a:lnSpc>
            </a:pPr>
            <a:r>
              <a:rPr lang="el-GR" b="1" dirty="0" smtClean="0">
                <a:solidFill>
                  <a:schemeClr val="tx1"/>
                </a:solidFill>
                <a:latin typeface="Arial Unicode MS" pitchFamily="34" charset="-128"/>
                <a:ea typeface="Arial Unicode MS" pitchFamily="34" charset="-128"/>
                <a:cs typeface="Arial Unicode MS" pitchFamily="34" charset="-128"/>
              </a:rPr>
              <a:t>- Επίσης προβλέπεται για πρώτη φορά και η περίπτωση έκδοσης απλοποιημένου τιμολογίου, για ορισμένες συναλλαγές.</a:t>
            </a:r>
          </a:p>
          <a:p>
            <a:pPr algn="just">
              <a:lnSpc>
                <a:spcPct val="150000"/>
              </a:lnSpc>
            </a:pPr>
            <a:r>
              <a:rPr lang="el-GR" b="1" dirty="0" smtClean="0">
                <a:solidFill>
                  <a:srgbClr val="C00000"/>
                </a:solidFill>
                <a:latin typeface="Arial Unicode MS" pitchFamily="34" charset="-128"/>
                <a:ea typeface="Arial Unicode MS" pitchFamily="34" charset="-128"/>
                <a:cs typeface="Arial Unicode MS" pitchFamily="34" charset="-128"/>
              </a:rPr>
              <a:t>- Για την είσπραξη αποζημιώσεων, επιδοτήσεων, οικονομικών ενισχύσεων, επιστροφών τόκων, εισφορών και λοιπών συναφών εσόδων, δεν προβλέπεται ή έκδοση τιμολογίου</a:t>
            </a:r>
            <a:endParaRPr lang="el-GR"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92696"/>
            <a:ext cx="7600690" cy="1143000"/>
          </a:xfrm>
        </p:spPr>
        <p:txBody>
          <a:bodyPr/>
          <a:lstStyle/>
          <a:p>
            <a:r>
              <a:rPr lang="el-GR" b="1" dirty="0" smtClean="0">
                <a:solidFill>
                  <a:schemeClr val="tx1"/>
                </a:solidFill>
              </a:rPr>
              <a:t>ΤΙΜΟΛΟΓΙΟ (2)</a:t>
            </a:r>
            <a:endParaRPr lang="el-GR" b="1" dirty="0">
              <a:solidFill>
                <a:schemeClr val="tx1"/>
              </a:solidFill>
            </a:endParaRPr>
          </a:p>
        </p:txBody>
      </p:sp>
      <p:sp>
        <p:nvSpPr>
          <p:cNvPr id="3" name="2 - Θέση περιεχομένου"/>
          <p:cNvSpPr>
            <a:spLocks noGrp="1"/>
          </p:cNvSpPr>
          <p:nvPr>
            <p:ph idx="1"/>
          </p:nvPr>
        </p:nvSpPr>
        <p:spPr>
          <a:xfrm>
            <a:off x="467544" y="1916832"/>
            <a:ext cx="8208912" cy="3915797"/>
          </a:xfrm>
        </p:spPr>
        <p:txBody>
          <a:bodyPr>
            <a:normAutofit fontScale="92500" lnSpcReduction="10000"/>
          </a:bodyPr>
          <a:lstStyle/>
          <a:p>
            <a:pPr algn="just">
              <a:lnSpc>
                <a:spcPct val="150000"/>
              </a:lnSpc>
            </a:pPr>
            <a:r>
              <a:rPr lang="el-GR" b="1" dirty="0" smtClean="0">
                <a:solidFill>
                  <a:schemeClr val="tx1"/>
                </a:solidFill>
                <a:ea typeface="Arial Unicode MS" pitchFamily="34" charset="-128"/>
                <a:cs typeface="Arial Unicode MS" pitchFamily="34" charset="-128"/>
              </a:rPr>
              <a:t>Δεν ορίζεται συγκεκριμένη φόρμα.</a:t>
            </a:r>
          </a:p>
          <a:p>
            <a:pPr algn="just">
              <a:lnSpc>
                <a:spcPct val="150000"/>
              </a:lnSpc>
            </a:pPr>
            <a:r>
              <a:rPr lang="el-GR" b="1" dirty="0" smtClean="0">
                <a:solidFill>
                  <a:schemeClr val="tx1"/>
                </a:solidFill>
                <a:ea typeface="Arial Unicode MS" pitchFamily="34" charset="-128"/>
                <a:cs typeface="Arial Unicode MS" pitchFamily="34" charset="-128"/>
              </a:rPr>
              <a:t>Οποιοδήποτε έγγραφο μπορεί να γίνει δεκτό ως τιμολόγιο αρκεί να περιλαμβάνει όλες τις πληροφορίες που απαιτούνται και να το δέχεται ως τέτοιο ο παραλήπτης των αγαθών ή λήπτης των υπηρεσιών. </a:t>
            </a:r>
          </a:p>
          <a:p>
            <a:pPr>
              <a:lnSpc>
                <a:spcPct val="150000"/>
              </a:lnSpc>
              <a:spcBef>
                <a:spcPts val="0"/>
              </a:spcBef>
            </a:pPr>
            <a:r>
              <a:rPr lang="el-GR" b="1" dirty="0" smtClean="0">
                <a:solidFill>
                  <a:schemeClr val="tx1"/>
                </a:solidFill>
                <a:ea typeface="Arial Unicode MS" pitchFamily="34" charset="-128"/>
                <a:cs typeface="Arial Unicode MS" pitchFamily="34" charset="-128"/>
              </a:rPr>
              <a:t>Ποιες είναι οι πληροφορίες που πρέπει να περιλαμβάνει το τιμολόγιο:</a:t>
            </a:r>
            <a:r>
              <a:rPr lang="el-GR" sz="1800" u="sng" dirty="0" smtClean="0">
                <a:solidFill>
                  <a:schemeClr val="tx1"/>
                </a:solidFill>
                <a:latin typeface="Arial Unicode MS" pitchFamily="34" charset="-128"/>
                <a:ea typeface="Arial Unicode MS" pitchFamily="34" charset="-128"/>
                <a:cs typeface="Arial Unicode MS" pitchFamily="34" charset="-128"/>
              </a:rPr>
              <a:t/>
            </a:r>
            <a:br>
              <a:rPr lang="el-GR" sz="1800" u="sng" dirty="0" smtClean="0">
                <a:solidFill>
                  <a:schemeClr val="tx1"/>
                </a:solidFill>
                <a:latin typeface="Arial Unicode MS" pitchFamily="34" charset="-128"/>
                <a:ea typeface="Arial Unicode MS" pitchFamily="34" charset="-128"/>
                <a:cs typeface="Arial Unicode MS" pitchFamily="34" charset="-128"/>
              </a:rPr>
            </a:br>
            <a:endParaRPr lang="el-GR" sz="1800" u="sng" dirty="0" smtClean="0">
              <a:solidFill>
                <a:schemeClr val="tx1"/>
              </a:solidFill>
              <a:latin typeface="Arial Unicode MS" pitchFamily="34" charset="-128"/>
              <a:ea typeface="Arial Unicode MS" pitchFamily="34" charset="-128"/>
              <a:cs typeface="Arial Unicode MS" pitchFamily="34" charset="-128"/>
            </a:endParaRPr>
          </a:p>
          <a:p>
            <a:endParaRPr lang="el-GR" dirty="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08912" cy="504056"/>
          </a:xfrm>
        </p:spPr>
        <p:txBody>
          <a:bodyPr>
            <a:noAutofit/>
          </a:bodyPr>
          <a:lstStyle/>
          <a:p>
            <a:r>
              <a:rPr lang="el-GR" sz="2400" b="1" dirty="0" smtClean="0">
                <a:solidFill>
                  <a:schemeClr val="tx1"/>
                </a:solidFill>
                <a:latin typeface="Arial Narrow" pitchFamily="34" charset="0"/>
              </a:rPr>
              <a:t>Το τιμολόγιο φέρει υποχρεωτικά τις ακόλουθες ενδείξεις: (1)</a:t>
            </a:r>
          </a:p>
        </p:txBody>
      </p:sp>
      <p:sp>
        <p:nvSpPr>
          <p:cNvPr id="3" name="2 - Θέση περιεχομένου"/>
          <p:cNvSpPr>
            <a:spLocks noGrp="1"/>
          </p:cNvSpPr>
          <p:nvPr>
            <p:ph idx="1"/>
          </p:nvPr>
        </p:nvSpPr>
        <p:spPr>
          <a:xfrm>
            <a:off x="467544" y="1196752"/>
            <a:ext cx="8208912" cy="5328592"/>
          </a:xfrm>
        </p:spPr>
        <p:txBody>
          <a:bodyPr>
            <a:normAutofit fontScale="70000" lnSpcReduction="20000"/>
          </a:bodyPr>
          <a:lstStyle/>
          <a:p>
            <a:pPr algn="just">
              <a:buNone/>
            </a:pPr>
            <a:r>
              <a:rPr lang="el-GR" b="1" dirty="0" smtClean="0">
                <a:solidFill>
                  <a:schemeClr val="tx1"/>
                </a:solidFill>
              </a:rPr>
              <a:t>α)</a:t>
            </a:r>
            <a:r>
              <a:rPr lang="el-GR" dirty="0" smtClean="0">
                <a:solidFill>
                  <a:schemeClr val="tx1"/>
                </a:solidFill>
              </a:rPr>
              <a:t>Την ημερομηνία έκδοσης του τιμολογίου.</a:t>
            </a:r>
          </a:p>
          <a:p>
            <a:pPr algn="just">
              <a:buNone/>
            </a:pPr>
            <a:r>
              <a:rPr lang="el-GR" b="1" dirty="0" smtClean="0">
                <a:solidFill>
                  <a:schemeClr val="tx1"/>
                </a:solidFill>
              </a:rPr>
              <a:t>β)</a:t>
            </a:r>
            <a:r>
              <a:rPr lang="el-GR" dirty="0" smtClean="0">
                <a:solidFill>
                  <a:schemeClr val="tx1"/>
                </a:solidFill>
              </a:rPr>
              <a:t>Τον αύξοντα αριθμό, για μία ή περισσότερες σειρές τιμολογίων, ο οποίος χαρακτηρίζει το τιμολόγιο με μοναδικό τρόπο.</a:t>
            </a:r>
          </a:p>
          <a:p>
            <a:pPr algn="just">
              <a:buNone/>
            </a:pPr>
            <a:r>
              <a:rPr lang="el-GR" b="1" dirty="0" smtClean="0">
                <a:solidFill>
                  <a:schemeClr val="tx1"/>
                </a:solidFill>
              </a:rPr>
              <a:t>γ)</a:t>
            </a:r>
            <a:r>
              <a:rPr lang="el-GR" dirty="0" smtClean="0">
                <a:solidFill>
                  <a:schemeClr val="tx1"/>
                </a:solidFill>
              </a:rPr>
              <a:t>Τον Αριθμό Φορολογικού Μητρώου (Α.Φ.Μ.), με βάση τον οποίο ο πωλητής  πραγματοποίησε  την  παράδοση  των  αγαθών  ή  την παροχή των υπηρεσιών.</a:t>
            </a:r>
          </a:p>
          <a:p>
            <a:pPr algn="just">
              <a:buNone/>
            </a:pPr>
            <a:r>
              <a:rPr lang="el-GR" b="1" dirty="0" smtClean="0">
                <a:solidFill>
                  <a:schemeClr val="tx1"/>
                </a:solidFill>
              </a:rPr>
              <a:t>δ)</a:t>
            </a:r>
            <a:r>
              <a:rPr lang="el-GR" dirty="0" smtClean="0">
                <a:solidFill>
                  <a:schemeClr val="tx1"/>
                </a:solidFill>
              </a:rPr>
              <a:t>Τον  Α.Φ.Μ.  του  πελάτη,  με  βάση  τον  οποίο  έλαβε  χώρα  η παράδοση των αγαθών ή η παροχή των υπηρεσιών.</a:t>
            </a:r>
          </a:p>
          <a:p>
            <a:pPr algn="just">
              <a:buNone/>
            </a:pPr>
            <a:r>
              <a:rPr lang="el-GR" b="1" dirty="0" smtClean="0">
                <a:solidFill>
                  <a:schemeClr val="tx1"/>
                </a:solidFill>
              </a:rPr>
              <a:t>ε)</a:t>
            </a:r>
            <a:r>
              <a:rPr lang="el-GR" dirty="0" smtClean="0">
                <a:solidFill>
                  <a:schemeClr val="tx1"/>
                </a:solidFill>
              </a:rPr>
              <a:t>Την πλήρη επωνυμία και την πλήρη διεύθυνση του πωλητή και του πελάτη που αποκτά τα αγαθά ή λαμβάνει τις υπηρεσίες.</a:t>
            </a:r>
          </a:p>
          <a:p>
            <a:pPr algn="just">
              <a:buNone/>
            </a:pPr>
            <a:r>
              <a:rPr lang="el-GR" b="1" dirty="0" smtClean="0">
                <a:solidFill>
                  <a:schemeClr val="tx1"/>
                </a:solidFill>
              </a:rPr>
              <a:t>στ)</a:t>
            </a:r>
            <a:r>
              <a:rPr lang="el-GR" dirty="0" smtClean="0">
                <a:solidFill>
                  <a:schemeClr val="tx1"/>
                </a:solidFill>
              </a:rPr>
              <a:t>Την ποσότητα και το είδος των παραδιδόμενων αγαθών ή την έκταση και το είδος των παρεχόμενων υπηρεσιών, εκτός εάν η έκταση και το είδος των παρεχόμενων υπηρεσιών προκύπτει από άλλα έγγραφα στα οποία παραπέμπει το τιμολόγιο.</a:t>
            </a:r>
          </a:p>
          <a:p>
            <a:pPr algn="just">
              <a:buNone/>
            </a:pPr>
            <a:r>
              <a:rPr lang="el-GR" b="1" dirty="0" smtClean="0">
                <a:solidFill>
                  <a:schemeClr val="tx1"/>
                </a:solidFill>
              </a:rPr>
              <a:t>ζ)</a:t>
            </a:r>
            <a:r>
              <a:rPr lang="el-GR" dirty="0" smtClean="0">
                <a:solidFill>
                  <a:schemeClr val="tx1"/>
                </a:solidFill>
              </a:rPr>
              <a:t>Την  ημερομηνία  κατά  την  οποία  πραγματοποιήθηκε  ή ολοκληρώθηκε  η  παράδοση  αγαθών  ή  η  παροχή  υπηρεσιών, εφόσον η ημερομηνία αυτή δεν συμπίπτει με την ημερομηνία έκδοσης του τιμολογίου.</a:t>
            </a:r>
          </a:p>
          <a:p>
            <a:pPr algn="just">
              <a:buNone/>
            </a:pPr>
            <a:r>
              <a:rPr lang="el-GR" b="1" dirty="0" smtClean="0">
                <a:solidFill>
                  <a:schemeClr val="tx1"/>
                </a:solidFill>
              </a:rPr>
              <a:t>η)</a:t>
            </a:r>
            <a:r>
              <a:rPr lang="el-GR" dirty="0" smtClean="0">
                <a:solidFill>
                  <a:schemeClr val="tx1"/>
                </a:solidFill>
              </a:rPr>
              <a:t>Την αξία αγαθών ή υπηρεσιών ανά συντελεστή Φ.Π.Α., την αξία που απαλλάσσεται Φ.Π.Α., την αξία μονάδας αγαθού ή υπηρεσίας χωρίς Φ.Π.Α., καθώς και την αξία κάθε έκπτωσης ή επιστροφής, εάν δεν συμπεριλαμβάνονται στην τιμή μονάδας.</a:t>
            </a:r>
          </a:p>
          <a:p>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764704"/>
            <a:ext cx="7096634" cy="864096"/>
          </a:xfrm>
        </p:spPr>
        <p:txBody>
          <a:bodyPr/>
          <a:lstStyle/>
          <a:p>
            <a:r>
              <a:rPr lang="el-GR" b="1" dirty="0" smtClean="0"/>
              <a:t>ΑΞΙΕΣ (2)</a:t>
            </a:r>
            <a:endParaRPr lang="el-GR" dirty="0"/>
          </a:p>
        </p:txBody>
      </p:sp>
      <p:sp>
        <p:nvSpPr>
          <p:cNvPr id="3" name="2 - Θέση περιεχομένου"/>
          <p:cNvSpPr>
            <a:spLocks noGrp="1"/>
          </p:cNvSpPr>
          <p:nvPr>
            <p:ph sz="quarter" idx="1"/>
          </p:nvPr>
        </p:nvSpPr>
        <p:spPr>
          <a:xfrm>
            <a:off x="467544" y="1556792"/>
            <a:ext cx="8208912" cy="5040560"/>
          </a:xfrm>
        </p:spPr>
        <p:txBody>
          <a:bodyPr>
            <a:normAutofit fontScale="92500" lnSpcReduction="10000"/>
          </a:bodyPr>
          <a:lstStyle/>
          <a:p>
            <a:pPr algn="just"/>
            <a:r>
              <a:rPr lang="el-GR" b="1" dirty="0" smtClean="0"/>
              <a:t>Καθαρή λογιστική αξία: </a:t>
            </a:r>
            <a:r>
              <a:rPr lang="el-GR" dirty="0" smtClean="0"/>
              <a:t>Η λογιστική αξία που προκύπτει για ένα περιουσιακό στοιχείο ή μια υποχρέωση, αν από την αρχική λογιστική αξία αφαιρεθούν όλες οι σχετικές προσαρμογές αξίας. </a:t>
            </a:r>
          </a:p>
          <a:p>
            <a:pPr algn="just"/>
            <a:r>
              <a:rPr lang="el-GR" b="1" dirty="0" smtClean="0"/>
              <a:t>Καθαρή ρευστοποιήσιμη αξία: </a:t>
            </a:r>
            <a:r>
              <a:rPr lang="el-GR" dirty="0" smtClean="0"/>
              <a:t>Η εκτιμώμενη τιμή διάθεσης ενός περιουσιακού στοιχείου κατά την κανονική πορεία της επιχειρηματικής δραστηριότητας, μειωμένη κατά το τυχόν κόστος που απαιτείται για την ολοκλήρωσή του και για την πραγματοποίηση της διάθεσης. </a:t>
            </a:r>
          </a:p>
          <a:p>
            <a:pPr algn="just"/>
            <a:r>
              <a:rPr lang="el-GR" b="1" dirty="0" smtClean="0"/>
              <a:t>Παρούσα αξία: </a:t>
            </a:r>
            <a:r>
              <a:rPr lang="el-GR" dirty="0" smtClean="0"/>
              <a:t>Η αξία που προκύπτει από την προεξόφληση στο παρόν, ενός μελλοντικού ποσού χρημάτων ή μιας σειράς ταμειακών ροών με ένα κατάλληλο επιτόκιο, στη φυσιολογική πορεία των πραγμάτων. </a:t>
            </a:r>
            <a:endParaRPr lang="el-GR" dirty="0"/>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08912" cy="432048"/>
          </a:xfrm>
        </p:spPr>
        <p:txBody>
          <a:bodyPr>
            <a:normAutofit fontScale="90000"/>
          </a:bodyPr>
          <a:lstStyle/>
          <a:p>
            <a:r>
              <a:rPr lang="el-GR" sz="2400" b="1" dirty="0" smtClean="0">
                <a:solidFill>
                  <a:schemeClr val="tx1"/>
                </a:solidFill>
                <a:latin typeface="Arial Narrow" pitchFamily="34" charset="0"/>
              </a:rPr>
              <a:t>Το τιμολόγιο φέρει υποχρεωτικά τις ακόλουθες ενδείξεις: (2)</a:t>
            </a:r>
            <a:endParaRPr lang="el-GR" sz="2400" dirty="0">
              <a:latin typeface="Arial Narrow" pitchFamily="34" charset="0"/>
            </a:endParaRPr>
          </a:p>
        </p:txBody>
      </p:sp>
      <p:sp>
        <p:nvSpPr>
          <p:cNvPr id="3" name="2 - Θέση περιεχομένου"/>
          <p:cNvSpPr>
            <a:spLocks noGrp="1"/>
          </p:cNvSpPr>
          <p:nvPr>
            <p:ph idx="1"/>
          </p:nvPr>
        </p:nvSpPr>
        <p:spPr>
          <a:xfrm>
            <a:off x="467544" y="1124744"/>
            <a:ext cx="8208912" cy="5472608"/>
          </a:xfrm>
        </p:spPr>
        <p:txBody>
          <a:bodyPr>
            <a:normAutofit fontScale="55000" lnSpcReduction="20000"/>
          </a:bodyPr>
          <a:lstStyle/>
          <a:p>
            <a:endParaRPr lang="el-GR" dirty="0" smtClean="0"/>
          </a:p>
          <a:p>
            <a:pPr algn="just">
              <a:buNone/>
            </a:pPr>
            <a:r>
              <a:rPr lang="el-GR" sz="2700" b="1" dirty="0" smtClean="0">
                <a:solidFill>
                  <a:schemeClr val="tx1"/>
                </a:solidFill>
              </a:rPr>
              <a:t>θ)</a:t>
            </a:r>
            <a:r>
              <a:rPr lang="el-GR" sz="2700" dirty="0" smtClean="0">
                <a:solidFill>
                  <a:schemeClr val="tx1"/>
                </a:solidFill>
              </a:rPr>
              <a:t>Το συντελεστή Φ.Π.Α. που εφαρμόζεται.</a:t>
            </a:r>
          </a:p>
          <a:p>
            <a:pPr algn="just">
              <a:buNone/>
            </a:pPr>
            <a:r>
              <a:rPr lang="el-GR" sz="2700" b="1" dirty="0" smtClean="0">
                <a:solidFill>
                  <a:schemeClr val="tx1"/>
                </a:solidFill>
              </a:rPr>
              <a:t>ι)</a:t>
            </a:r>
            <a:r>
              <a:rPr lang="el-GR" sz="2700" dirty="0" smtClean="0">
                <a:solidFill>
                  <a:schemeClr val="tx1"/>
                </a:solidFill>
              </a:rPr>
              <a:t> Το ποσό του οφειλόμενου Φ.Π.Α., εκτός εάν εφαρμόζεται ειδικό καθεστώς  σύμφωνα  με  το  οποίο  η  πληροφορία  αυτή παραλείπεται.</a:t>
            </a:r>
          </a:p>
          <a:p>
            <a:pPr algn="just">
              <a:buNone/>
            </a:pPr>
            <a:r>
              <a:rPr lang="el-GR" sz="2700" b="1" dirty="0" smtClean="0">
                <a:solidFill>
                  <a:schemeClr val="tx1"/>
                </a:solidFill>
              </a:rPr>
              <a:t>ια)</a:t>
            </a:r>
            <a:r>
              <a:rPr lang="el-GR" sz="2700" dirty="0" smtClean="0">
                <a:solidFill>
                  <a:schemeClr val="tx1"/>
                </a:solidFill>
              </a:rPr>
              <a:t> Τον όρο «Αυτό - τιμολόγηση», όταν το τιμολόγιο εκδίδεται από τον λήπτη των αγαθών ή των υπηρεσιών.</a:t>
            </a:r>
          </a:p>
          <a:p>
            <a:pPr algn="just">
              <a:buNone/>
            </a:pPr>
            <a:r>
              <a:rPr lang="el-GR" sz="2700" b="1" dirty="0" smtClean="0">
                <a:solidFill>
                  <a:schemeClr val="tx1"/>
                </a:solidFill>
              </a:rPr>
              <a:t>ιβ)</a:t>
            </a:r>
            <a:r>
              <a:rPr lang="el-GR" sz="2700" dirty="0" smtClean="0">
                <a:solidFill>
                  <a:schemeClr val="tx1"/>
                </a:solidFill>
              </a:rPr>
              <a:t> Όταν η πράξη απαλλάσσεται από Φ.Π.Α., η διάταξη της εθνικής νομοθεσίας  (νόμος  2859/2000)  ή  η  διάταξη  της  Οδηγίας 2006/112/ΕΚ ή άλλη διάταξη, σύμφωνα με την οποία η παράδοση αγαθών  ή  η  παροχή  υπηρεσιών  απαλλάσσεται  από  το  φόρο αυτό.</a:t>
            </a:r>
          </a:p>
          <a:p>
            <a:pPr algn="just">
              <a:buNone/>
            </a:pPr>
            <a:r>
              <a:rPr lang="el-GR" sz="2700" b="1" dirty="0" smtClean="0">
                <a:solidFill>
                  <a:schemeClr val="tx1"/>
                </a:solidFill>
              </a:rPr>
              <a:t>ιγ) </a:t>
            </a:r>
            <a:r>
              <a:rPr lang="el-GR" sz="2700" dirty="0" smtClean="0">
                <a:solidFill>
                  <a:schemeClr val="tx1"/>
                </a:solidFill>
              </a:rPr>
              <a:t>Όταν ο λήπτης είναι υπόχρεος καταβολής του Φ.Π.Α., η αναφορά «Αντίστροφη επιβάρυνση».</a:t>
            </a:r>
          </a:p>
          <a:p>
            <a:pPr algn="just">
              <a:buNone/>
            </a:pPr>
            <a:r>
              <a:rPr lang="el-GR" sz="2700" b="1" dirty="0" smtClean="0">
                <a:solidFill>
                  <a:schemeClr val="tx1"/>
                </a:solidFill>
              </a:rPr>
              <a:t>ιδ)</a:t>
            </a:r>
            <a:r>
              <a:rPr lang="el-GR" sz="2700" dirty="0" smtClean="0">
                <a:solidFill>
                  <a:schemeClr val="tx1"/>
                </a:solidFill>
              </a:rPr>
              <a:t> Επί ενδοκοινοτικής παράδοσης ενός καινούργιου μεταφορικού μέσου,  τα  στοιχεία  που  προβλέπονται  από  την ισχύουσα νομοθεσία περί Φ.Π.Α., βάσει της οδηγίας 2006/112/ΕΚ.</a:t>
            </a:r>
          </a:p>
          <a:p>
            <a:pPr algn="just">
              <a:buNone/>
            </a:pPr>
            <a:r>
              <a:rPr lang="el-GR" sz="2700" b="1" dirty="0" smtClean="0">
                <a:solidFill>
                  <a:schemeClr val="tx1"/>
                </a:solidFill>
              </a:rPr>
              <a:t>ιε)</a:t>
            </a:r>
            <a:r>
              <a:rPr lang="el-GR" sz="2700" dirty="0" smtClean="0">
                <a:solidFill>
                  <a:schemeClr val="tx1"/>
                </a:solidFill>
              </a:rPr>
              <a:t> Όταν εφαρμόζεται το καθεστώς του περιθωρίου κέρδους των πρακτορείων  ταξιδίων,  η  αναφορά  «Καθεστώς  περιθωρίου –Ταξιδιωτικά πρακτορεία».</a:t>
            </a:r>
          </a:p>
          <a:p>
            <a:pPr algn="just">
              <a:buNone/>
            </a:pPr>
            <a:r>
              <a:rPr lang="el-GR" sz="2700" b="1" dirty="0" err="1" smtClean="0">
                <a:solidFill>
                  <a:schemeClr val="tx1"/>
                </a:solidFill>
              </a:rPr>
              <a:t>ιστ</a:t>
            </a:r>
            <a:r>
              <a:rPr lang="el-GR" sz="2700" b="1" dirty="0" smtClean="0">
                <a:solidFill>
                  <a:schemeClr val="tx1"/>
                </a:solidFill>
              </a:rPr>
              <a:t>)</a:t>
            </a:r>
            <a:r>
              <a:rPr lang="el-GR" sz="2700" dirty="0" smtClean="0">
                <a:solidFill>
                  <a:schemeClr val="tx1"/>
                </a:solidFill>
              </a:rPr>
              <a:t> Ο  όρος  «Καθεστώς  περιθωρίου –Μεταχειρισμένα  αγαθά»  ή «Καθεστώς περιθωρίου –Έργα τέχνης» ή «Καθεστώς περιθωρίου –Αντικείμενα  συλλεκτικής  και  αρχαιολογικής  αξίας»,  όταν εφαρμόζεται ένα από τα ειδικά καθεστώτα που ισχύουν στον τομέα  των  μεταχειρισμένων  αγαθών  και  των  αντικειμένων καλλιτεχνικής, συλλεκτικής και αρχαιολογικής αξίας, αντίστοιχα.</a:t>
            </a:r>
          </a:p>
          <a:p>
            <a:pPr algn="just">
              <a:buNone/>
            </a:pPr>
            <a:r>
              <a:rPr lang="el-GR" sz="2700" b="1" dirty="0" smtClean="0">
                <a:solidFill>
                  <a:schemeClr val="tx1"/>
                </a:solidFill>
              </a:rPr>
              <a:t>ιζ)</a:t>
            </a:r>
            <a:r>
              <a:rPr lang="el-GR" sz="2700" dirty="0" smtClean="0">
                <a:solidFill>
                  <a:schemeClr val="tx1"/>
                </a:solidFill>
              </a:rPr>
              <a:t> Όταν ο υπόχρεος στο Φ.Π.Α. είναι φορολογικός αντιπρόσωπος κατά την έννοια της ισχύουσας νομοθεσίας περί Φ.Π.Α. και της  σχετικής Οδηγίας 2006/112/ΕΚ,ταπλήρη στοιχεία του εν λόγω προσώπου,  καθώς  και  τον  Αριθμό  Φορολογικού  Μητρώου (Α.Φ.Μ.) αυτού</a:t>
            </a:r>
          </a:p>
          <a:p>
            <a:endParaRPr lang="el-GR" dirty="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08912" cy="1080120"/>
          </a:xfrm>
        </p:spPr>
        <p:txBody>
          <a:bodyPr>
            <a:normAutofit fontScale="90000"/>
          </a:bodyPr>
          <a:lstStyle/>
          <a:p>
            <a:r>
              <a:rPr lang="el-GR" b="1" dirty="0" smtClean="0"/>
              <a:t>ΠΕΡΙΠΤΩΣΕΙΣ ΕΚΔΟΣΗΣ ΤΙΜΟΛΟΓΙΟΥ(ΑΡΘΡΟ 8)</a:t>
            </a:r>
            <a:endParaRPr lang="el-GR" dirty="0"/>
          </a:p>
        </p:txBody>
      </p:sp>
      <p:pic>
        <p:nvPicPr>
          <p:cNvPr id="332802" name="Picture 2"/>
          <p:cNvPicPr>
            <a:picLocks noGrp="1" noChangeAspect="1" noChangeArrowheads="1"/>
          </p:cNvPicPr>
          <p:nvPr>
            <p:ph sz="quarter" idx="1"/>
          </p:nvPr>
        </p:nvPicPr>
        <p:blipFill>
          <a:blip r:embed="rId2" cstate="print"/>
          <a:srcRect/>
          <a:stretch>
            <a:fillRect/>
          </a:stretch>
        </p:blipFill>
        <p:spPr bwMode="auto">
          <a:xfrm>
            <a:off x="467544" y="1556792"/>
            <a:ext cx="8208912" cy="4896543"/>
          </a:xfrm>
          <a:prstGeom prst="rect">
            <a:avLst/>
          </a:prstGeom>
          <a:noFill/>
          <a:ln w="9525">
            <a:noFill/>
            <a:miter lim="800000"/>
            <a:headEnd/>
            <a:tailEnd/>
          </a:ln>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92696"/>
            <a:ext cx="8136904" cy="673144"/>
          </a:xfrm>
        </p:spPr>
        <p:txBody>
          <a:bodyPr>
            <a:normAutofit fontScale="90000"/>
          </a:bodyPr>
          <a:lstStyle/>
          <a:p>
            <a:r>
              <a:rPr lang="el-GR" b="1" dirty="0" smtClean="0"/>
              <a:t>ΧΑΡΑΚΤΗΡΙΣΤΙΚΑ ΤΙΜΟΛΟΓΙΟΥ</a:t>
            </a:r>
            <a:endParaRPr lang="el-GR" dirty="0"/>
          </a:p>
        </p:txBody>
      </p:sp>
      <p:pic>
        <p:nvPicPr>
          <p:cNvPr id="333826" name="Picture 2"/>
          <p:cNvPicPr>
            <a:picLocks noGrp="1" noChangeAspect="1" noChangeArrowheads="1"/>
          </p:cNvPicPr>
          <p:nvPr>
            <p:ph sz="quarter" idx="1"/>
          </p:nvPr>
        </p:nvPicPr>
        <p:blipFill>
          <a:blip r:embed="rId2" cstate="print"/>
          <a:srcRect/>
          <a:stretch>
            <a:fillRect/>
          </a:stretch>
        </p:blipFill>
        <p:spPr bwMode="auto">
          <a:xfrm>
            <a:off x="467544" y="1340768"/>
            <a:ext cx="8280920" cy="5256584"/>
          </a:xfrm>
          <a:prstGeom prst="rect">
            <a:avLst/>
          </a:prstGeom>
          <a:noFill/>
          <a:ln w="9525">
            <a:noFill/>
            <a:miter lim="800000"/>
            <a:headEnd/>
            <a:tailEnd/>
          </a:ln>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85456" y="260648"/>
            <a:ext cx="8191000" cy="1328192"/>
          </a:xfrm>
        </p:spPr>
        <p:txBody>
          <a:bodyPr>
            <a:noAutofit/>
          </a:bodyPr>
          <a:lstStyle/>
          <a:p>
            <a:pPr algn="ctr"/>
            <a:r>
              <a:rPr lang="el-GR" sz="2800" b="1" dirty="0" smtClean="0">
                <a:solidFill>
                  <a:srgbClr val="FF0000"/>
                </a:solidFill>
              </a:rPr>
              <a:t>ΕΚΔΙΔΟΜΕΝΑ ΣΤΟΙΧΕΙΑ ΓΙΑ ΛΙΑΝΙΚΗ ΠΩΛΗΣΗ ΑΓΑΘΩΝ ΚΑΙ ΥΠΗΡΕΣΙΩΝ (ΑΡΘΡΟ 12)</a:t>
            </a:r>
            <a:endParaRPr lang="el-GR" sz="2800" dirty="0">
              <a:solidFill>
                <a:srgbClr val="FF0000"/>
              </a:solidFill>
            </a:endParaRPr>
          </a:p>
        </p:txBody>
      </p:sp>
      <p:pic>
        <p:nvPicPr>
          <p:cNvPr id="335874" name="Picture 2"/>
          <p:cNvPicPr>
            <a:picLocks noGrp="1" noChangeAspect="1" noChangeArrowheads="1"/>
          </p:cNvPicPr>
          <p:nvPr>
            <p:ph sz="quarter" idx="1"/>
          </p:nvPr>
        </p:nvPicPr>
        <p:blipFill>
          <a:blip r:embed="rId2" cstate="print"/>
          <a:srcRect/>
          <a:stretch>
            <a:fillRect/>
          </a:stretch>
        </p:blipFill>
        <p:spPr bwMode="auto">
          <a:xfrm>
            <a:off x="467545" y="1600200"/>
            <a:ext cx="8208911" cy="5069160"/>
          </a:xfrm>
          <a:prstGeom prst="rect">
            <a:avLst/>
          </a:prstGeom>
          <a:noFill/>
          <a:ln w="9525">
            <a:noFill/>
            <a:miter lim="800000"/>
            <a:headEnd/>
            <a:tailEnd/>
          </a:ln>
        </p:spPr>
      </p:pic>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600" b="1" dirty="0" smtClean="0">
                <a:solidFill>
                  <a:srgbClr val="0000FF"/>
                </a:solidFill>
                <a:latin typeface="+mj-lt"/>
                <a:cs typeface="Arial" pitchFamily="34" charset="0"/>
              </a:rPr>
              <a:t>ΕΛΛΗΝΙΚΑ  ΛΟΓΙΣΤΙΚΑ  ΠΡΟΤΥΠΑ – ΛΟΓΙΣΤΙΚΑ ΑΡΧΕΙΑ</a:t>
            </a:r>
            <a:endParaRPr lang="en-US" sz="2600" b="1" dirty="0" smtClean="0">
              <a:solidFill>
                <a:srgbClr val="0000FF"/>
              </a:solidFill>
              <a:latin typeface="+mj-lt"/>
              <a:cs typeface="Arial" pitchFamily="34" charset="0"/>
            </a:endParaRPr>
          </a:p>
        </p:txBody>
      </p:sp>
      <p:sp>
        <p:nvSpPr>
          <p:cNvPr id="33795" name="2 - Υπότιτλος"/>
          <p:cNvSpPr>
            <a:spLocks noGrp="1"/>
          </p:cNvSpPr>
          <p:nvPr>
            <p:ph type="subTitle" idx="1"/>
          </p:nvPr>
        </p:nvSpPr>
        <p:spPr>
          <a:xfrm>
            <a:off x="179388" y="692150"/>
            <a:ext cx="8713787" cy="5832475"/>
          </a:xfrm>
        </p:spPr>
        <p:txBody>
          <a:bodyPr/>
          <a:lstStyle/>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pic>
        <p:nvPicPr>
          <p:cNvPr id="33796" name="Picture 2"/>
          <p:cNvPicPr>
            <a:picLocks noChangeAspect="1" noChangeArrowheads="1"/>
          </p:cNvPicPr>
          <p:nvPr/>
        </p:nvPicPr>
        <p:blipFill>
          <a:blip r:embed="rId2" cstate="print"/>
          <a:srcRect/>
          <a:stretch>
            <a:fillRect/>
          </a:stretch>
        </p:blipFill>
        <p:spPr bwMode="auto">
          <a:xfrm>
            <a:off x="179512" y="695325"/>
            <a:ext cx="8784976" cy="6162675"/>
          </a:xfrm>
          <a:prstGeom prst="rect">
            <a:avLst/>
          </a:prstGeom>
          <a:noFill/>
          <a:ln w="9525">
            <a:noFill/>
            <a:miter lim="800000"/>
            <a:headEnd/>
            <a:tailEnd/>
          </a:ln>
        </p:spPr>
      </p:pic>
      <p:sp>
        <p:nvSpPr>
          <p:cNvPr id="33797" name="AutoShape 5"/>
          <p:cNvSpPr>
            <a:spLocks noChangeAspect="1" noChangeArrowheads="1"/>
          </p:cNvSpPr>
          <p:nvPr/>
        </p:nvSpPr>
        <p:spPr bwMode="auto">
          <a:xfrm>
            <a:off x="755650" y="695325"/>
            <a:ext cx="7777163" cy="6162675"/>
          </a:xfrm>
          <a:prstGeom prst="rect">
            <a:avLst/>
          </a:prstGeom>
          <a:noFill/>
          <a:ln w="9525">
            <a:noFill/>
            <a:miter lim="800000"/>
            <a:headEnd/>
            <a:tailEnd/>
          </a:ln>
        </p:spPr>
        <p:txBody>
          <a:bodyPr/>
          <a:lstStyle/>
          <a:p>
            <a:endParaRPr lang="el-GR" dirty="0"/>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4819" name="2 - Υπότιτλος"/>
          <p:cNvSpPr>
            <a:spLocks noGrp="1"/>
          </p:cNvSpPr>
          <p:nvPr>
            <p:ph type="subTitle" idx="1"/>
          </p:nvPr>
        </p:nvSpPr>
        <p:spPr>
          <a:xfrm>
            <a:off x="179388" y="692150"/>
            <a:ext cx="8713787" cy="5832475"/>
          </a:xfrm>
        </p:spPr>
        <p:txBody>
          <a:bodyPr/>
          <a:lstStyle/>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pic>
        <p:nvPicPr>
          <p:cNvPr id="34820" name="Picture 2"/>
          <p:cNvPicPr>
            <a:picLocks noChangeAspect="1" noChangeArrowheads="1"/>
          </p:cNvPicPr>
          <p:nvPr/>
        </p:nvPicPr>
        <p:blipFill>
          <a:blip r:embed="rId2" cstate="print"/>
          <a:srcRect/>
          <a:stretch>
            <a:fillRect/>
          </a:stretch>
        </p:blipFill>
        <p:spPr bwMode="auto">
          <a:xfrm>
            <a:off x="323850" y="692151"/>
            <a:ext cx="8496622" cy="5905202"/>
          </a:xfrm>
          <a:prstGeom prst="rect">
            <a:avLst/>
          </a:prstGeom>
          <a:noFill/>
          <a:ln w="9525">
            <a:noFill/>
            <a:miter lim="800000"/>
            <a:headEnd/>
            <a:tailEnd/>
          </a:ln>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80920" cy="504056"/>
          </a:xfrm>
        </p:spPr>
        <p:txBody>
          <a:bodyPr>
            <a:normAutofit fontScale="90000"/>
          </a:bodyPr>
          <a:lstStyle/>
          <a:p>
            <a:r>
              <a:rPr lang="el-GR" b="1" dirty="0" smtClean="0">
                <a:solidFill>
                  <a:schemeClr val="tx1"/>
                </a:solidFill>
                <a:ea typeface="Arial Unicode MS" pitchFamily="34" charset="-128"/>
                <a:cs typeface="Arial Unicode MS" pitchFamily="34" charset="-128"/>
              </a:rPr>
              <a:t>ΑΠΛΟΠΟΙΗΜΕΝΟ ΤΙΜΟΛΟΓΙΟ</a:t>
            </a:r>
            <a:endParaRPr lang="el-GR" dirty="0"/>
          </a:p>
        </p:txBody>
      </p:sp>
      <p:sp>
        <p:nvSpPr>
          <p:cNvPr id="3" name="2 - Θέση περιεχομένου"/>
          <p:cNvSpPr>
            <a:spLocks noGrp="1"/>
          </p:cNvSpPr>
          <p:nvPr>
            <p:ph idx="1"/>
          </p:nvPr>
        </p:nvSpPr>
        <p:spPr>
          <a:xfrm>
            <a:off x="467544" y="1340768"/>
            <a:ext cx="8208912" cy="5112568"/>
          </a:xfrm>
        </p:spPr>
        <p:txBody>
          <a:bodyPr>
            <a:normAutofit/>
          </a:bodyPr>
          <a:lstStyle/>
          <a:p>
            <a:pPr>
              <a:lnSpc>
                <a:spcPct val="150000"/>
              </a:lnSpc>
            </a:pPr>
            <a:endParaRPr lang="el-GR" sz="2000" b="1" dirty="0" smtClean="0">
              <a:solidFill>
                <a:schemeClr val="tx1"/>
              </a:solidFill>
              <a:ea typeface="Arial Unicode MS" pitchFamily="34" charset="-128"/>
              <a:cs typeface="Arial Unicode MS" pitchFamily="34" charset="-128"/>
            </a:endParaRPr>
          </a:p>
          <a:p>
            <a:pPr>
              <a:lnSpc>
                <a:spcPct val="150000"/>
              </a:lnSpc>
            </a:pPr>
            <a:endParaRPr lang="el-GR" sz="2000" b="1" dirty="0" smtClean="0">
              <a:solidFill>
                <a:schemeClr val="tx1"/>
              </a:solidFill>
              <a:ea typeface="Arial Unicode MS" pitchFamily="34" charset="-128"/>
              <a:cs typeface="Arial Unicode MS" pitchFamily="34" charset="-128"/>
            </a:endParaRPr>
          </a:p>
          <a:p>
            <a:pPr>
              <a:lnSpc>
                <a:spcPct val="150000"/>
              </a:lnSpc>
            </a:pPr>
            <a:endParaRPr lang="el-GR" sz="2000" b="1" dirty="0" smtClean="0">
              <a:solidFill>
                <a:schemeClr val="tx1"/>
              </a:solidFill>
              <a:ea typeface="Arial Unicode MS" pitchFamily="34" charset="-128"/>
              <a:cs typeface="Arial Unicode MS" pitchFamily="34" charset="-128"/>
            </a:endParaRPr>
          </a:p>
          <a:p>
            <a:pPr>
              <a:lnSpc>
                <a:spcPct val="150000"/>
              </a:lnSpc>
            </a:pPr>
            <a:endParaRPr lang="el-GR" sz="2000" b="1" dirty="0" smtClean="0">
              <a:solidFill>
                <a:schemeClr val="tx1"/>
              </a:solidFill>
              <a:ea typeface="Arial Unicode MS" pitchFamily="34" charset="-128"/>
              <a:cs typeface="Arial Unicode MS" pitchFamily="34" charset="-128"/>
            </a:endParaRPr>
          </a:p>
          <a:p>
            <a:pPr>
              <a:lnSpc>
                <a:spcPct val="150000"/>
              </a:lnSpc>
            </a:pPr>
            <a:r>
              <a:rPr lang="el-GR" sz="2000" b="1" dirty="0" smtClean="0">
                <a:solidFill>
                  <a:schemeClr val="tx1"/>
                </a:solidFill>
                <a:ea typeface="Arial Unicode MS" pitchFamily="34" charset="-128"/>
                <a:cs typeface="Arial Unicode MS" pitchFamily="34" charset="-128"/>
              </a:rPr>
              <a:t>Πότε μπορεί να εκδοθεί απλοποιημένο τιμολόγιο:</a:t>
            </a:r>
          </a:p>
          <a:p>
            <a:pPr>
              <a:lnSpc>
                <a:spcPct val="150000"/>
              </a:lnSpc>
            </a:pPr>
            <a:r>
              <a:rPr lang="el-GR" sz="2000" b="1" dirty="0" smtClean="0">
                <a:solidFill>
                  <a:schemeClr val="tx1"/>
                </a:solidFill>
                <a:ea typeface="Arial Unicode MS" pitchFamily="34" charset="-128"/>
                <a:cs typeface="Arial Unicode MS" pitchFamily="34" charset="-128"/>
              </a:rPr>
              <a:t>- Όταν το ποσό του τιμολογίου δεν υπερβαίνει το ποσό των 100 ευρώ, ή  </a:t>
            </a:r>
          </a:p>
          <a:p>
            <a:pPr>
              <a:lnSpc>
                <a:spcPct val="150000"/>
              </a:lnSpc>
            </a:pPr>
            <a:r>
              <a:rPr lang="el-GR" sz="2000" b="1" dirty="0" smtClean="0">
                <a:solidFill>
                  <a:schemeClr val="tx1"/>
                </a:solidFill>
                <a:ea typeface="Arial Unicode MS" pitchFamily="34" charset="-128"/>
                <a:cs typeface="Arial Unicode MS" pitchFamily="34" charset="-128"/>
              </a:rPr>
              <a:t>- Όταν τροποποιεί και αναφέρεται ειδικά και αναμφισβήτητα σε ένα αρχικό τιμολόγιο.</a:t>
            </a:r>
          </a:p>
          <a:p>
            <a:pPr>
              <a:lnSpc>
                <a:spcPct val="150000"/>
              </a:lnSpc>
            </a:pPr>
            <a:r>
              <a:rPr lang="el-GR" sz="2000" b="1" dirty="0" smtClean="0">
                <a:solidFill>
                  <a:srgbClr val="C00000"/>
                </a:solidFill>
                <a:ea typeface="Arial Unicode MS" pitchFamily="34" charset="-128"/>
                <a:cs typeface="Arial Unicode MS" pitchFamily="34" charset="-128"/>
              </a:rPr>
              <a:t>ΔΕΝ ΠΕΡΙΛΑΜΒΑΝΕΤΑΙ ΣΤΙΣ ΣΥΓΚΕΝΤΡΩΤΙΚΕΣ ΚΑΤΑΣΤΑΣΕΙΣ</a:t>
            </a:r>
          </a:p>
          <a:p>
            <a:endParaRPr lang="el-GR" dirty="0"/>
          </a:p>
        </p:txBody>
      </p:sp>
      <p:pic>
        <p:nvPicPr>
          <p:cNvPr id="4" name="Picture 2"/>
          <p:cNvPicPr>
            <a:picLocks noChangeAspect="1" noChangeArrowheads="1"/>
          </p:cNvPicPr>
          <p:nvPr/>
        </p:nvPicPr>
        <p:blipFill>
          <a:blip r:embed="rId2" cstate="print"/>
          <a:srcRect/>
          <a:stretch>
            <a:fillRect/>
          </a:stretch>
        </p:blipFill>
        <p:spPr bwMode="auto">
          <a:xfrm>
            <a:off x="755576" y="1340768"/>
            <a:ext cx="7194550" cy="2305050"/>
          </a:xfrm>
          <a:prstGeom prst="rect">
            <a:avLst/>
          </a:prstGeom>
          <a:noFill/>
          <a:ln w="9525">
            <a:noFill/>
            <a:miter lim="800000"/>
            <a:headEnd/>
            <a:tailEnd/>
          </a:ln>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08912" cy="673144"/>
          </a:xfrm>
        </p:spPr>
        <p:txBody>
          <a:bodyPr>
            <a:normAutofit fontScale="90000"/>
          </a:bodyPr>
          <a:lstStyle/>
          <a:p>
            <a:r>
              <a:rPr lang="el-GR" b="1" dirty="0" smtClean="0"/>
              <a:t>ΧΡΟΝΟΣ ΕΚΔΟΣΗΣ ΤΙΜΟΛΟΓΙΟΥ</a:t>
            </a:r>
            <a:endParaRPr lang="el-GR" dirty="0"/>
          </a:p>
        </p:txBody>
      </p:sp>
      <p:sp>
        <p:nvSpPr>
          <p:cNvPr id="3" name="2 - Θέση περιεχομένου"/>
          <p:cNvSpPr>
            <a:spLocks noGrp="1"/>
          </p:cNvSpPr>
          <p:nvPr>
            <p:ph idx="1"/>
          </p:nvPr>
        </p:nvSpPr>
        <p:spPr>
          <a:xfrm>
            <a:off x="467544" y="1268760"/>
            <a:ext cx="8208912" cy="5256584"/>
          </a:xfrm>
        </p:spPr>
        <p:txBody>
          <a:bodyPr>
            <a:noAutofit/>
          </a:bodyPr>
          <a:lstStyle/>
          <a:p>
            <a:pPr algn="just" fontAlgn="base"/>
            <a:r>
              <a:rPr lang="el-GR" sz="1500" b="1" dirty="0" smtClean="0">
                <a:solidFill>
                  <a:schemeClr val="tx1"/>
                </a:solidFill>
              </a:rPr>
              <a:t>Πώληση αγαθών</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Το αργότερο μέχρι τη 15η ημέρα του επόμενου μήνα της παράδοσης ή αποστολής αγαθών  </a:t>
            </a:r>
            <a:endParaRPr lang="en-US" sz="1500" dirty="0" smtClean="0">
              <a:solidFill>
                <a:schemeClr val="tx1"/>
              </a:solidFill>
            </a:endParaRPr>
          </a:p>
          <a:p>
            <a:pPr algn="just" fontAlgn="base"/>
            <a:r>
              <a:rPr lang="el-GR" sz="1500" b="1" dirty="0" smtClean="0">
                <a:solidFill>
                  <a:schemeClr val="tx1"/>
                </a:solidFill>
              </a:rPr>
              <a:t>Παροχή υπηρεσιών</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Το αργότερο μέχρι τη 15η ημέρα του επόμενου μήνα της ολοκλήρωσης της υπηρεσίας,</a:t>
            </a:r>
            <a:endParaRPr lang="en-US" sz="1500" dirty="0" smtClean="0">
              <a:solidFill>
                <a:schemeClr val="tx1"/>
              </a:solidFill>
            </a:endParaRPr>
          </a:p>
          <a:p>
            <a:pPr algn="just" fontAlgn="base"/>
            <a:r>
              <a:rPr lang="el-GR" sz="1500" b="1" dirty="0" smtClean="0">
                <a:solidFill>
                  <a:schemeClr val="tx1"/>
                </a:solidFill>
              </a:rPr>
              <a:t>Συνεχιζόμενη παροχή υπηρεσιών ή κατασκευή έργου</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Μέχρι τη 15η ημέρα του επόμενου μήνα από την περίοδο στην οποία μέρος της σχετικής αμοιβής καθίσταται απαιτητό για τα αγαθά ή τις υπηρεσίες που έχουν παρασχεθεί ή το μέρος του έργου που έχει ολοκληρωθεί.  </a:t>
            </a:r>
            <a:endParaRPr lang="en-US" sz="1500" dirty="0" smtClean="0">
              <a:solidFill>
                <a:schemeClr val="tx1"/>
              </a:solidFill>
            </a:endParaRPr>
          </a:p>
          <a:p>
            <a:pPr algn="just" fontAlgn="base"/>
            <a:r>
              <a:rPr lang="el-GR" sz="1500" b="1" dirty="0" smtClean="0">
                <a:solidFill>
                  <a:schemeClr val="tx1"/>
                </a:solidFill>
              </a:rPr>
              <a:t>Απόκτηση δικαιώματος λήψης υπηρεσίας</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Με την απόκτηση του δικαιώματος</a:t>
            </a:r>
            <a:endParaRPr lang="en-US" sz="1500" dirty="0" smtClean="0">
              <a:solidFill>
                <a:schemeClr val="tx1"/>
              </a:solidFill>
            </a:endParaRPr>
          </a:p>
          <a:p>
            <a:pPr algn="just" fontAlgn="base"/>
            <a:r>
              <a:rPr lang="el-GR" sz="1500" b="1" dirty="0" smtClean="0">
                <a:solidFill>
                  <a:schemeClr val="tx1"/>
                </a:solidFill>
              </a:rPr>
              <a:t>Συγκεντρωτικό τιμολόγιο</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Το αργότερο μέχρι τη 15η του επόμενου μήνα από το μήνα εντός του οποίου πραγματοποιήθηκε το πρώτο γεγονός πώλησης αγαθών ή παροχής υπηρεσιών που συμπεριλαμβάνεται στο συγκεντρωτικό τιμολόγιο.</a:t>
            </a:r>
            <a:endParaRPr lang="en-US" sz="1500" dirty="0" smtClean="0">
              <a:solidFill>
                <a:schemeClr val="tx1"/>
              </a:solidFill>
            </a:endParaRPr>
          </a:p>
          <a:p>
            <a:pPr algn="just" fontAlgn="base"/>
            <a:r>
              <a:rPr lang="el-GR" sz="1500" b="1" dirty="0" smtClean="0">
                <a:solidFill>
                  <a:schemeClr val="tx1"/>
                </a:solidFill>
              </a:rPr>
              <a:t>Αγοραστής δημόσιο ή Ν.Π.Δ.Δ. </a:t>
            </a:r>
            <a:endParaRPr lang="en-US" sz="1500" b="1" dirty="0" smtClean="0">
              <a:solidFill>
                <a:schemeClr val="tx1"/>
              </a:solidFill>
            </a:endParaRPr>
          </a:p>
          <a:p>
            <a:pPr algn="just" fontAlgn="base">
              <a:buFont typeface="Wingdings" pitchFamily="2" charset="2"/>
              <a:buChar char="v"/>
            </a:pPr>
            <a:r>
              <a:rPr lang="el-GR" sz="1500" dirty="0" smtClean="0">
                <a:solidFill>
                  <a:schemeClr val="tx1"/>
                </a:solidFill>
              </a:rPr>
              <a:t>Μέχρι το τέλος της ετήσιας περιόδου μέσα στην οποία έγινε η παράδοση ή η αποστολή των αγαθών ή η παροχή των υπηρεσιών ή η πιστοποίηση δημόσιων έργων ή η οριστικοποίηση της συναλλαγής από τον αγοραστή, κατά περίπτωση.  </a:t>
            </a:r>
            <a:endParaRPr lang="el-GR" sz="1500" dirty="0">
              <a:solidFill>
                <a:schemeClr val="tx1"/>
              </a:solidFill>
            </a:endParaRP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Τίτλος"/>
          <p:cNvSpPr>
            <a:spLocks noGrp="1"/>
          </p:cNvSpPr>
          <p:nvPr>
            <p:ph type="title"/>
          </p:nvPr>
        </p:nvSpPr>
        <p:spPr>
          <a:xfrm>
            <a:off x="467544" y="692696"/>
            <a:ext cx="8208912" cy="1152128"/>
          </a:xfrm>
        </p:spPr>
        <p:txBody>
          <a:bodyPr>
            <a:noAutofit/>
          </a:bodyPr>
          <a:lstStyle/>
          <a:p>
            <a:pPr algn="ctr"/>
            <a:r>
              <a:rPr lang="el-GR" sz="3600" b="1" dirty="0" smtClean="0">
                <a:solidFill>
                  <a:srgbClr val="0000FF"/>
                </a:solidFill>
                <a:cs typeface="Arial" pitchFamily="34" charset="0"/>
              </a:rPr>
              <a:t>ΕΛΛΗΝΙΚΑ  ΛΟΓΙΣΤΙΚΑ  ΠΡΟΤΥΠΑ – ΛΟΓΙΣΤΙΚΑ ΑΡΧΕΙΑ</a:t>
            </a:r>
            <a:endParaRPr lang="el-GR" sz="3600" b="1" dirty="0">
              <a:solidFill>
                <a:srgbClr val="0000FF"/>
              </a:solidFill>
            </a:endParaRPr>
          </a:p>
        </p:txBody>
      </p:sp>
      <p:pic>
        <p:nvPicPr>
          <p:cNvPr id="26626" name="Picture 2"/>
          <p:cNvPicPr>
            <a:picLocks noGrp="1" noChangeAspect="1" noChangeArrowheads="1"/>
          </p:cNvPicPr>
          <p:nvPr>
            <p:ph idx="1"/>
          </p:nvPr>
        </p:nvPicPr>
        <p:blipFill>
          <a:blip r:embed="rId2" cstate="print"/>
          <a:stretch>
            <a:fillRect/>
          </a:stretch>
        </p:blipFill>
        <p:spPr bwMode="auto">
          <a:xfrm>
            <a:off x="467544" y="1988840"/>
            <a:ext cx="8208912" cy="4464496"/>
          </a:xfrm>
          <a:prstGeom prst="rect">
            <a:avLst/>
          </a:prstGeom>
          <a:noFill/>
          <a:ln w="9525">
            <a:noFill/>
            <a:miter lim="800000"/>
            <a:headEnd/>
            <a:tailEnd/>
          </a:ln>
        </p:spPr>
      </p:pic>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38915" name="2 - Υπότιτλος"/>
          <p:cNvSpPr>
            <a:spLocks noGrp="1"/>
          </p:cNvSpPr>
          <p:nvPr>
            <p:ph type="subTitle" idx="1"/>
          </p:nvPr>
        </p:nvSpPr>
        <p:spPr>
          <a:xfrm>
            <a:off x="179388" y="692150"/>
            <a:ext cx="8713787" cy="5832475"/>
          </a:xfrm>
        </p:spPr>
        <p:txBody>
          <a:bodyPr/>
          <a:lstStyle/>
          <a:p>
            <a:pPr algn="l" eaLnBrk="1" hangingPunct="1">
              <a:lnSpc>
                <a:spcPct val="150000"/>
              </a:lnSpc>
            </a:pPr>
            <a:r>
              <a:rPr lang="el-GR" sz="2000" b="1" u="sng" dirty="0" smtClean="0">
                <a:solidFill>
                  <a:schemeClr val="tx1"/>
                </a:solidFill>
                <a:ea typeface="Arial Unicode MS" pitchFamily="34" charset="-128"/>
                <a:cs typeface="Arial Unicode MS" pitchFamily="34" charset="-128"/>
              </a:rPr>
              <a:t>ΛΙΑΝΙΚΕΣ ΣΥΝΑΛΛΑΓΕΣ</a:t>
            </a:r>
            <a:endParaRPr lang="en-US" sz="2000" b="1" u="sng" dirty="0" smtClean="0">
              <a:solidFill>
                <a:schemeClr val="tx1"/>
              </a:solidFill>
              <a:ea typeface="Arial Unicode MS" pitchFamily="34" charset="-128"/>
              <a:cs typeface="Arial Unicode MS" pitchFamily="34" charset="-128"/>
            </a:endParaRP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Μπορεί να εκδοθεί:</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Τιμολόγιο (με πλήρη στοιχεία).</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Απλοποιημένο τιμολόγιο (για αξία &lt; 100 ευρώ).</a:t>
            </a:r>
          </a:p>
          <a:p>
            <a:pPr algn="just" eaLnBrk="1" hangingPunct="1">
              <a:lnSpc>
                <a:spcPct val="150000"/>
              </a:lnSpc>
            </a:pPr>
            <a:r>
              <a:rPr lang="el-GR" sz="2000" b="1" dirty="0" smtClean="0">
                <a:solidFill>
                  <a:schemeClr val="tx1"/>
                </a:solidFill>
                <a:ea typeface="Arial Unicode MS" pitchFamily="34" charset="-128"/>
                <a:cs typeface="Arial Unicode MS" pitchFamily="34" charset="-128"/>
              </a:rPr>
              <a:t>- Παραστατικό λιανικής πώλησης, με όποια ονομασία επιθυμούμε</a:t>
            </a:r>
          </a:p>
          <a:p>
            <a:pPr algn="just" eaLnBrk="1" hangingPunct="1">
              <a:lnSpc>
                <a:spcPct val="150000"/>
              </a:lnSpc>
            </a:pPr>
            <a:endParaRPr lang="el-GR" sz="2000" b="1"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b="1"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l" eaLnBrk="1" hangingPunct="1">
              <a:lnSpc>
                <a:spcPct val="150000"/>
              </a:lnSpc>
            </a:pP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sp>
        <p:nvSpPr>
          <p:cNvPr id="4" name="3 - Στρογγυλεμένο ορθογώνιο"/>
          <p:cNvSpPr/>
          <p:nvPr/>
        </p:nvSpPr>
        <p:spPr>
          <a:xfrm>
            <a:off x="611560" y="3689350"/>
            <a:ext cx="7632700" cy="31686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el-GR" sz="2400" b="1" dirty="0">
                <a:solidFill>
                  <a:srgbClr val="FFFF00"/>
                </a:solidFill>
                <a:ea typeface="Arial Unicode MS" pitchFamily="34" charset="-128"/>
                <a:cs typeface="Arial Unicode MS" pitchFamily="34" charset="-128"/>
              </a:rPr>
              <a:t>ΠΡΟΣΟΧΗ.</a:t>
            </a:r>
          </a:p>
          <a:p>
            <a:pPr algn="ctr">
              <a:lnSpc>
                <a:spcPct val="150000"/>
              </a:lnSpc>
              <a:defRPr/>
            </a:pPr>
            <a:r>
              <a:rPr lang="el-GR" sz="2400" b="1" dirty="0">
                <a:solidFill>
                  <a:srgbClr val="FFFF00"/>
                </a:solidFill>
                <a:ea typeface="Arial Unicode MS" pitchFamily="34" charset="-128"/>
                <a:cs typeface="Arial Unicode MS" pitchFamily="34" charset="-128"/>
              </a:rPr>
              <a:t>Το παραστατικό λιανικής πώλησης εκδίδεται άμεσα και πρέπει να σημαίνεται με Φ.Η.Μ.</a:t>
            </a:r>
            <a:r>
              <a:rPr lang="en-US" sz="2400" b="1" dirty="0">
                <a:solidFill>
                  <a:srgbClr val="FFFF00"/>
                </a:solidFill>
                <a:ea typeface="Arial Unicode MS" pitchFamily="34" charset="-128"/>
                <a:cs typeface="Arial Unicode MS" pitchFamily="34" charset="-128"/>
              </a:rPr>
              <a:t> </a:t>
            </a:r>
            <a:r>
              <a:rPr lang="el-GR" sz="2400" b="1" dirty="0">
                <a:solidFill>
                  <a:srgbClr val="FFFF00"/>
                </a:solidFill>
                <a:ea typeface="Arial Unicode MS" pitchFamily="34" charset="-128"/>
                <a:cs typeface="Arial Unicode MS" pitchFamily="34" charset="-128"/>
              </a:rPr>
              <a:t>Με την ΠΟΛ.1002/2014 ορίστηκαν κατηγορίες οντοτήτων και συναλλαγών που απαλλάσσονται από τη χρήση Φ.Η.Μ.</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496944" cy="670520"/>
          </a:xfrm>
        </p:spPr>
        <p:txBody>
          <a:bodyPr>
            <a:normAutofit/>
          </a:bodyPr>
          <a:lstStyle/>
          <a:p>
            <a:r>
              <a:rPr lang="el-GR" sz="3600" b="1" dirty="0" smtClean="0"/>
              <a:t>Επιμέτρηση - Απομείωση </a:t>
            </a:r>
            <a:endParaRPr lang="el-GR" sz="3600" dirty="0"/>
          </a:p>
        </p:txBody>
      </p:sp>
      <p:sp>
        <p:nvSpPr>
          <p:cNvPr id="3" name="2 - Θέση περιεχομένου"/>
          <p:cNvSpPr>
            <a:spLocks noGrp="1"/>
          </p:cNvSpPr>
          <p:nvPr>
            <p:ph sz="quarter" idx="1"/>
          </p:nvPr>
        </p:nvSpPr>
        <p:spPr>
          <a:xfrm>
            <a:off x="467544" y="1600200"/>
            <a:ext cx="8208912" cy="4925144"/>
          </a:xfrm>
        </p:spPr>
        <p:txBody>
          <a:bodyPr>
            <a:normAutofit lnSpcReduction="10000"/>
          </a:bodyPr>
          <a:lstStyle/>
          <a:p>
            <a:pPr algn="just"/>
            <a:r>
              <a:rPr lang="el-GR" b="1" u="sng" dirty="0" smtClean="0"/>
              <a:t>Επιμέτρηση (πρώην Αποτίμηση):</a:t>
            </a:r>
            <a:r>
              <a:rPr lang="el-GR" dirty="0" smtClean="0"/>
              <a:t> Η διαδικασία προσδιορισμού της χρηματικής αξίας ενός στοιχείου των χρηματοοικονομικών καταστάσεων κατά την αρχική του αναγνώριση ή μεταγενέστερα. </a:t>
            </a:r>
          </a:p>
          <a:p>
            <a:pPr algn="just"/>
            <a:endParaRPr lang="el-GR" dirty="0" smtClean="0"/>
          </a:p>
          <a:p>
            <a:pPr algn="just"/>
            <a:r>
              <a:rPr lang="el-GR" b="1" u="sng" dirty="0" smtClean="0"/>
              <a:t>Απομείωση:</a:t>
            </a:r>
            <a:r>
              <a:rPr lang="el-GR" dirty="0" smtClean="0"/>
              <a:t> Το ποσό κατά το οποίο η λογιστική αξία ενός περιουσιακού στοιχείου υπερβαίνει την ανακτήσιμη αξία του. </a:t>
            </a:r>
          </a:p>
          <a:p>
            <a:pPr algn="just"/>
            <a:r>
              <a:rPr lang="el-GR" b="1" i="1" dirty="0" smtClean="0"/>
              <a:t>Δηλαδή: </a:t>
            </a:r>
          </a:p>
          <a:p>
            <a:pPr algn="just">
              <a:buNone/>
            </a:pPr>
            <a:r>
              <a:rPr lang="el-GR" b="1" i="1" dirty="0" smtClean="0"/>
              <a:t>(1) Απομείωση = Λογιστική αξία - Ανακτήσιμη αξία 	[εφόσον η «ανακτήσιμη» είναι μικρότερη]. </a:t>
            </a:r>
          </a:p>
          <a:p>
            <a:pPr algn="just">
              <a:buNone/>
            </a:pPr>
            <a:r>
              <a:rPr lang="el-GR" b="1" i="1" dirty="0" smtClean="0"/>
              <a:t>(2) Ανακτήσιμη αξία = το μεγαλύτερο ποσό μεταξύ    	Εύλογης αξίας και Αξία χρήσης. </a:t>
            </a:r>
            <a:endParaRPr lang="el-GR" dirty="0"/>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529128"/>
          </a:xfrm>
        </p:spPr>
        <p:txBody>
          <a:bodyPr>
            <a:normAutofit fontScale="90000"/>
          </a:bodyPr>
          <a:lstStyle/>
          <a:p>
            <a:r>
              <a:rPr lang="el-GR" b="1" dirty="0" smtClean="0">
                <a:solidFill>
                  <a:srgbClr val="FF0000"/>
                </a:solidFill>
                <a:ea typeface="Arial Unicode MS" pitchFamily="34" charset="-128"/>
                <a:cs typeface="Arial Unicode MS" pitchFamily="34" charset="-128"/>
              </a:rPr>
              <a:t>Ηλεκτρονικό Τιμολόγιο</a:t>
            </a:r>
            <a:endParaRPr lang="el-GR" dirty="0"/>
          </a:p>
        </p:txBody>
      </p:sp>
      <p:sp>
        <p:nvSpPr>
          <p:cNvPr id="3" name="2 - Θέση περιεχομένου"/>
          <p:cNvSpPr>
            <a:spLocks noGrp="1"/>
          </p:cNvSpPr>
          <p:nvPr>
            <p:ph idx="1"/>
          </p:nvPr>
        </p:nvSpPr>
        <p:spPr>
          <a:xfrm>
            <a:off x="467544" y="1556792"/>
            <a:ext cx="8208912" cy="4968552"/>
          </a:xfrm>
        </p:spPr>
        <p:txBody>
          <a:bodyPr>
            <a:normAutofit fontScale="92500" lnSpcReduction="20000"/>
          </a:bodyPr>
          <a:lstStyle/>
          <a:p>
            <a:pPr>
              <a:lnSpc>
                <a:spcPct val="150000"/>
              </a:lnSpc>
            </a:pPr>
            <a:r>
              <a:rPr lang="el-GR" b="1" dirty="0" smtClean="0">
                <a:solidFill>
                  <a:schemeClr val="tx1"/>
                </a:solidFill>
                <a:ea typeface="Arial Unicode MS" pitchFamily="34" charset="-128"/>
                <a:cs typeface="Arial Unicode MS" pitchFamily="34" charset="-128"/>
              </a:rPr>
              <a:t>Οποιοδήποτε τιμολόγιο εκδίδεται και αποστέλλεται ηλεκτρονικά είναι ηλεκτρονικό τιμολόγιο.</a:t>
            </a:r>
          </a:p>
          <a:p>
            <a:pPr>
              <a:lnSpc>
                <a:spcPct val="150000"/>
              </a:lnSpc>
            </a:pPr>
            <a:r>
              <a:rPr lang="el-GR" b="1" dirty="0" smtClean="0">
                <a:solidFill>
                  <a:schemeClr val="tx1"/>
                </a:solidFill>
                <a:ea typeface="Arial Unicode MS" pitchFamily="34" charset="-128"/>
                <a:cs typeface="Arial Unicode MS" pitchFamily="34" charset="-128"/>
              </a:rPr>
              <a:t>- Πρέπει να είναι σε ασφαλή μορφότυπο (</a:t>
            </a:r>
            <a:r>
              <a:rPr lang="en-US" b="1" dirty="0" smtClean="0">
                <a:solidFill>
                  <a:schemeClr val="tx1"/>
                </a:solidFill>
                <a:ea typeface="Arial Unicode MS" pitchFamily="34" charset="-128"/>
                <a:cs typeface="Arial Unicode MS" pitchFamily="34" charset="-128"/>
              </a:rPr>
              <a:t>xml, pdf </a:t>
            </a:r>
            <a:r>
              <a:rPr lang="el-GR" b="1" dirty="0" smtClean="0">
                <a:solidFill>
                  <a:schemeClr val="tx1"/>
                </a:solidFill>
                <a:ea typeface="Arial Unicode MS" pitchFamily="34" charset="-128"/>
                <a:cs typeface="Arial Unicode MS" pitchFamily="34" charset="-128"/>
              </a:rPr>
              <a:t>κλπ.).</a:t>
            </a:r>
          </a:p>
          <a:p>
            <a:pPr>
              <a:lnSpc>
                <a:spcPct val="150000"/>
              </a:lnSpc>
            </a:pPr>
            <a:r>
              <a:rPr lang="el-GR" b="1" dirty="0" smtClean="0">
                <a:solidFill>
                  <a:schemeClr val="tx1"/>
                </a:solidFill>
                <a:ea typeface="Arial Unicode MS" pitchFamily="34" charset="-128"/>
                <a:cs typeface="Arial Unicode MS" pitchFamily="34" charset="-128"/>
              </a:rPr>
              <a:t>- Πρέπει να γίνεται δεκτό από τον πελάτη, με έγγραφη ή ηλεκτρονική αποδοχή ή σιωπηρά.</a:t>
            </a:r>
          </a:p>
          <a:p>
            <a:pPr>
              <a:lnSpc>
                <a:spcPct val="150000"/>
              </a:lnSpc>
            </a:pPr>
            <a:r>
              <a:rPr lang="el-GR" b="1" u="sng" dirty="0" smtClean="0">
                <a:solidFill>
                  <a:srgbClr val="FF0000"/>
                </a:solidFill>
                <a:ea typeface="Arial Unicode MS" pitchFamily="34" charset="-128"/>
                <a:cs typeface="Arial Unicode MS" pitchFamily="34" charset="-128"/>
              </a:rPr>
              <a:t>Παράδειγμα.</a:t>
            </a:r>
          </a:p>
          <a:p>
            <a:pPr>
              <a:lnSpc>
                <a:spcPct val="150000"/>
              </a:lnSpc>
            </a:pPr>
            <a:r>
              <a:rPr lang="el-GR" b="1" dirty="0" smtClean="0">
                <a:solidFill>
                  <a:schemeClr val="tx1"/>
                </a:solidFill>
                <a:ea typeface="Arial Unicode MS" pitchFamily="34" charset="-128"/>
                <a:cs typeface="Arial Unicode MS" pitchFamily="34" charset="-128"/>
              </a:rPr>
              <a:t>Λογιστής εκδίδει χειρόγραφο τιμολόγιο, το σκανάρει και το αποστέλλει μέσω </a:t>
            </a:r>
            <a:r>
              <a:rPr lang="en-US" b="1" dirty="0" smtClean="0">
                <a:solidFill>
                  <a:schemeClr val="tx1"/>
                </a:solidFill>
                <a:ea typeface="Arial Unicode MS" pitchFamily="34" charset="-128"/>
                <a:cs typeface="Arial Unicode MS" pitchFamily="34" charset="-128"/>
              </a:rPr>
              <a:t>e-mail </a:t>
            </a:r>
            <a:r>
              <a:rPr lang="el-GR" b="1" dirty="0" smtClean="0">
                <a:solidFill>
                  <a:schemeClr val="tx1"/>
                </a:solidFill>
                <a:ea typeface="Arial Unicode MS" pitchFamily="34" charset="-128"/>
                <a:cs typeface="Arial Unicode MS" pitchFamily="34" charset="-128"/>
              </a:rPr>
              <a:t>ως </a:t>
            </a:r>
            <a:r>
              <a:rPr lang="en-US" b="1" dirty="0" smtClean="0">
                <a:solidFill>
                  <a:schemeClr val="tx1"/>
                </a:solidFill>
                <a:ea typeface="Arial Unicode MS" pitchFamily="34" charset="-128"/>
                <a:cs typeface="Arial Unicode MS" pitchFamily="34" charset="-128"/>
              </a:rPr>
              <a:t>pdf </a:t>
            </a:r>
            <a:r>
              <a:rPr lang="el-GR" b="1" dirty="0" smtClean="0">
                <a:solidFill>
                  <a:schemeClr val="tx1"/>
                </a:solidFill>
                <a:ea typeface="Arial Unicode MS" pitchFamily="34" charset="-128"/>
                <a:cs typeface="Arial Unicode MS" pitchFamily="34" charset="-128"/>
              </a:rPr>
              <a:t>σε πελάτη. Είναι ηλεκτρονικό τιμολόγιο εφόσον ο πελάτης το αποδεχθεί ή προκύπτει ότι το αποδέχθηκε π.χ. λόγω εξόφλησης του.</a:t>
            </a:r>
          </a:p>
          <a:p>
            <a:endParaRPr lang="el-GR" dirty="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graphicFrame>
        <p:nvGraphicFramePr>
          <p:cNvPr id="4" name="3 - Διάγραμμα"/>
          <p:cNvGraphicFramePr/>
          <p:nvPr/>
        </p:nvGraphicFramePr>
        <p:xfrm>
          <a:off x="179388" y="692150"/>
          <a:ext cx="8713787" cy="5832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043490" y="692696"/>
            <a:ext cx="7024744" cy="720080"/>
          </a:xfrm>
        </p:spPr>
        <p:txBody>
          <a:bodyPr>
            <a:normAutofit/>
          </a:bodyPr>
          <a:lstStyle/>
          <a:p>
            <a:pPr algn="ctr" eaLnBrk="1" hangingPunct="1"/>
            <a:r>
              <a:rPr lang="el-GR" b="1" dirty="0" smtClean="0"/>
              <a:t>Αναβαλλόμενοι Φόροι</a:t>
            </a:r>
            <a:r>
              <a:rPr lang="el-GR" dirty="0" smtClean="0"/>
              <a:t> </a:t>
            </a:r>
          </a:p>
        </p:txBody>
      </p:sp>
      <p:sp>
        <p:nvSpPr>
          <p:cNvPr id="15363" name="Rectangle 3"/>
          <p:cNvSpPr>
            <a:spLocks noGrp="1" noChangeArrowheads="1"/>
          </p:cNvSpPr>
          <p:nvPr>
            <p:ph idx="1"/>
          </p:nvPr>
        </p:nvSpPr>
        <p:spPr>
          <a:xfrm>
            <a:off x="467544" y="1412776"/>
            <a:ext cx="8208912" cy="5112568"/>
          </a:xfrm>
        </p:spPr>
        <p:txBody>
          <a:bodyPr>
            <a:noAutofit/>
          </a:bodyPr>
          <a:lstStyle/>
          <a:p>
            <a:pPr algn="just" eaLnBrk="1" hangingPunct="1">
              <a:lnSpc>
                <a:spcPct val="150000"/>
              </a:lnSpc>
            </a:pPr>
            <a:r>
              <a:rPr lang="el-GR" b="1" i="1" dirty="0" smtClean="0">
                <a:solidFill>
                  <a:srgbClr val="002060"/>
                </a:solidFill>
                <a:latin typeface="Times New Roman" pitchFamily="18" charset="0"/>
              </a:rPr>
              <a:t>Αναβαλλόμενη φορολογική απαίτηση: </a:t>
            </a:r>
            <a:r>
              <a:rPr lang="el-GR" dirty="0" smtClean="0">
                <a:solidFill>
                  <a:srgbClr val="002060"/>
                </a:solidFill>
                <a:latin typeface="Times New Roman" pitchFamily="18" charset="0"/>
              </a:rPr>
              <a:t>Η αναβαλλόμενη φορολογική απαίτηση είναι το ποσό του φόρου εισοδήματος που είναι ανακτήσιμος σε μελλοντικές περιόδους από εκπιπτόμενες προσωρινές διαφορές, μεταφερόμενες φορολογικές ζημιές και μεταφερόμενους αχρησιμοποίητους πιστωτικούς φόρους. </a:t>
            </a:r>
          </a:p>
          <a:p>
            <a:pPr algn="just" eaLnBrk="1" hangingPunct="1">
              <a:lnSpc>
                <a:spcPct val="150000"/>
              </a:lnSpc>
            </a:pPr>
            <a:r>
              <a:rPr lang="el-GR" b="1" i="1" dirty="0" smtClean="0">
                <a:solidFill>
                  <a:srgbClr val="002060"/>
                </a:solidFill>
                <a:latin typeface="Times New Roman" pitchFamily="18" charset="0"/>
              </a:rPr>
              <a:t>Αναβαλλόμενη φορολογική υποχρέωση: </a:t>
            </a:r>
            <a:r>
              <a:rPr lang="el-GR" dirty="0" smtClean="0">
                <a:solidFill>
                  <a:srgbClr val="002060"/>
                </a:solidFill>
                <a:latin typeface="Times New Roman" pitchFamily="18" charset="0"/>
              </a:rPr>
              <a:t>Είναι το ποσό του φόρου εισοδήματος που οφείλεται σε μελλοντικές περιόδους, σε σχέση με φορολογητέες προσωρινές διαφορές. </a:t>
            </a:r>
          </a:p>
          <a:p>
            <a:pPr eaLnBrk="1" hangingPunct="1">
              <a:lnSpc>
                <a:spcPct val="150000"/>
              </a:lnSpc>
            </a:pPr>
            <a:endParaRPr lang="el-GR" dirty="0" smtClean="0">
              <a:latin typeface="Times New Roman" pitchFamily="18" charset="0"/>
            </a:endParaRPr>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39552" y="476672"/>
            <a:ext cx="8208912" cy="504056"/>
          </a:xfrm>
        </p:spPr>
        <p:txBody>
          <a:bodyPr>
            <a:normAutofit fontScale="90000"/>
          </a:bodyPr>
          <a:lstStyle/>
          <a:p>
            <a:pPr algn="ctr" eaLnBrk="1" hangingPunct="1"/>
            <a:r>
              <a:rPr lang="el-GR" b="1" i="1" dirty="0" smtClean="0">
                <a:latin typeface="Times New Roman" pitchFamily="18" charset="0"/>
              </a:rPr>
              <a:t>Αναβαλλόμενη Φορολογική Απαίτηση</a:t>
            </a:r>
          </a:p>
        </p:txBody>
      </p:sp>
      <p:sp>
        <p:nvSpPr>
          <p:cNvPr id="17411" name="Rectangle 3"/>
          <p:cNvSpPr>
            <a:spLocks noGrp="1" noChangeArrowheads="1"/>
          </p:cNvSpPr>
          <p:nvPr>
            <p:ph idx="1"/>
          </p:nvPr>
        </p:nvSpPr>
        <p:spPr>
          <a:xfrm>
            <a:off x="467544" y="980728"/>
            <a:ext cx="8208912" cy="5544616"/>
          </a:xfrm>
        </p:spPr>
        <p:txBody>
          <a:bodyPr>
            <a:noAutofit/>
          </a:bodyPr>
          <a:lstStyle/>
          <a:p>
            <a:pPr algn="just" eaLnBrk="1" hangingPunct="1">
              <a:lnSpc>
                <a:spcPct val="150000"/>
              </a:lnSpc>
            </a:pPr>
            <a:r>
              <a:rPr lang="el-GR" sz="2000" dirty="0" smtClean="0">
                <a:solidFill>
                  <a:srgbClr val="002060"/>
                </a:solidFill>
                <a:latin typeface="Times New Roman" pitchFamily="18" charset="0"/>
              </a:rPr>
              <a:t>Η αξία κτήσης ενός παγίου είναι 10.000 ευρώ και προβλέπεται φορολογικός συντελεστής αποσβέσεων 16% δηλαδή 10.000*16% = 1.600 (άρθρο 24, Ν. 4172/2013). Η επιχείρηση όμως επιλέγει να υπολογίσει τις αποσβέσεις του παγίου με συντελεστή 20%, δηλαδή έχουμε 10.000*20% = 2.000 και (10.000 </a:t>
            </a:r>
            <a:r>
              <a:rPr lang="el-GR" sz="2000" b="1" dirty="0" smtClean="0">
                <a:solidFill>
                  <a:srgbClr val="002060"/>
                </a:solidFill>
                <a:latin typeface="Times New Roman" pitchFamily="18" charset="0"/>
              </a:rPr>
              <a:t>/ </a:t>
            </a:r>
            <a:r>
              <a:rPr lang="el-GR" sz="2000" dirty="0" smtClean="0">
                <a:solidFill>
                  <a:srgbClr val="002060"/>
                </a:solidFill>
                <a:latin typeface="Times New Roman" pitchFamily="18" charset="0"/>
              </a:rPr>
              <a:t>2.000 = 5) εκτιμώντας ότι η ωφέλιμη ζωή του παγίου είναι </a:t>
            </a:r>
            <a:r>
              <a:rPr lang="el-GR" sz="2000" b="1" dirty="0" smtClean="0">
                <a:solidFill>
                  <a:srgbClr val="002060"/>
                </a:solidFill>
                <a:latin typeface="Times New Roman" pitchFamily="18" charset="0"/>
              </a:rPr>
              <a:t>μικρότερη</a:t>
            </a:r>
            <a:r>
              <a:rPr lang="el-GR" sz="2000" dirty="0" smtClean="0">
                <a:solidFill>
                  <a:srgbClr val="002060"/>
                </a:solidFill>
                <a:latin typeface="Times New Roman" pitchFamily="18" charset="0"/>
              </a:rPr>
              <a:t> από τα 6,25 έτη (10.000 </a:t>
            </a:r>
            <a:r>
              <a:rPr lang="el-GR" sz="2000" b="1" dirty="0" smtClean="0">
                <a:solidFill>
                  <a:srgbClr val="002060"/>
                </a:solidFill>
                <a:latin typeface="Times New Roman" pitchFamily="18" charset="0"/>
              </a:rPr>
              <a:t>/</a:t>
            </a:r>
            <a:r>
              <a:rPr lang="el-GR" sz="2000" dirty="0" smtClean="0">
                <a:solidFill>
                  <a:srgbClr val="002060"/>
                </a:solidFill>
                <a:latin typeface="Times New Roman" pitchFamily="18" charset="0"/>
              </a:rPr>
              <a:t> 1.600 = 6,25), που προκύπτουν με την χρήση του φορολογικού συντελεστή αποσβέσεων 16%. </a:t>
            </a:r>
          </a:p>
          <a:p>
            <a:pPr algn="just" eaLnBrk="1" hangingPunct="1">
              <a:lnSpc>
                <a:spcPct val="150000"/>
              </a:lnSpc>
            </a:pPr>
            <a:r>
              <a:rPr lang="el-GR" sz="2000" dirty="0" smtClean="0">
                <a:solidFill>
                  <a:srgbClr val="002060"/>
                </a:solidFill>
                <a:latin typeface="Times New Roman" pitchFamily="18" charset="0"/>
              </a:rPr>
              <a:t>Έτσι, δημιουργείται η αναβαλλόμενη φορολογική απαίτηση. Με το δεδομένο, στην περίπτωση αυτή, ότι η διαφορά λογιστικής με την φορολογική βάση είναι 2.000-1.600 = 400 ευρώ και εάν ο συντελεστής φορολογίας είναι 26%, η αναβαλλόμενη φορολογική απαίτηση ανέρχεται σε 104 ευρώ.</a:t>
            </a:r>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539552" y="692696"/>
            <a:ext cx="7992888" cy="432048"/>
          </a:xfrm>
        </p:spPr>
        <p:txBody>
          <a:bodyPr>
            <a:normAutofit fontScale="90000"/>
          </a:bodyPr>
          <a:lstStyle/>
          <a:p>
            <a:pPr algn="ctr" eaLnBrk="1" hangingPunct="1"/>
            <a:r>
              <a:rPr lang="el-GR" sz="4000" b="1" i="1" dirty="0" smtClean="0">
                <a:latin typeface="Times New Roman" pitchFamily="18" charset="0"/>
              </a:rPr>
              <a:t>Αναβαλλόμενη Φορολογική Υποχρέωση</a:t>
            </a:r>
          </a:p>
        </p:txBody>
      </p:sp>
      <p:sp>
        <p:nvSpPr>
          <p:cNvPr id="16387" name="Rectangle 3"/>
          <p:cNvSpPr>
            <a:spLocks noGrp="1" noChangeArrowheads="1"/>
          </p:cNvSpPr>
          <p:nvPr>
            <p:ph idx="1"/>
          </p:nvPr>
        </p:nvSpPr>
        <p:spPr>
          <a:xfrm>
            <a:off x="251520" y="1124744"/>
            <a:ext cx="8424936" cy="5472608"/>
          </a:xfrm>
        </p:spPr>
        <p:txBody>
          <a:bodyPr>
            <a:noAutofit/>
          </a:bodyPr>
          <a:lstStyle/>
          <a:p>
            <a:pPr algn="just" eaLnBrk="1" hangingPunct="1">
              <a:lnSpc>
                <a:spcPct val="150000"/>
              </a:lnSpc>
            </a:pPr>
            <a:r>
              <a:rPr lang="el-GR" sz="1700" b="1" dirty="0" smtClean="0">
                <a:solidFill>
                  <a:srgbClr val="002060"/>
                </a:solidFill>
                <a:latin typeface="Times New Roman" pitchFamily="18" charset="0"/>
              </a:rPr>
              <a:t>Έστω ότι για ένα πάγιο με αξίας κτήσης 10.000 ευρώ, προβλέπεται φορολογικός συντελεστής αποσβέσεων 16% (άρθρο 24, Ν 4172/2013). Η επιχείρηση, για λόγους που η ίδια εκτιμά, επιλέγει να υπολογίσει τις αποσβέσεις με συντελεστή 10%, δηλαδή προβλέπει ότι η ωφέλιμη ζωή του παγίου είναι 10 έτη και όχι 6,25, όπως προκύπτει με την εφαρμογή του φορολογικού συντελεστή αποσβέσεων. Αυτή η λογιστική επιλογή προκαλεί διαφορά μεταξύ λογιστικής και φορολογικής βάσης. Στην λογιστική θα έχουμε (1ο έτος) αποσβέσεις 1.000 ευρώ, ενώ στην φορολογική βάση οι αποσβέσεις θα είναι 1.600 ευρώ. Συνεπώς, δημιουργείται μια προσωρινή διαφορά βάσεων 600 ευρώ, η οποία, αν ο φορολογικός συντελεστής είναι 26%, σχηματίζει αναβαλλόμενη φορολογική υποχρέωση ποσού 156 ευρώ. Δηλαδή, ο φόρος που θα έπρεπε να καταβληθεί βάσει του λογιστικού αποτελέσματος θα ήταν μεγαλύτερος από αυτόν που τελικά καταβάλλεται (πληρωτέος φόρος), λόγω του φορολογητέου εισοδήματος που προκύπτει, με την εφαρμογή του υψηλότερου προβλεπόμενου φορολογικού συντελεστή,  κατά 6 ποσοστιαίες μονάδες.</a:t>
            </a:r>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92696"/>
            <a:ext cx="8136904" cy="1143000"/>
          </a:xfrm>
        </p:spPr>
        <p:txBody>
          <a:bodyPr>
            <a:noAutofit/>
          </a:bodyPr>
          <a:lstStyle/>
          <a:p>
            <a:pPr algn="ctr"/>
            <a:r>
              <a:rPr lang="el-GR" sz="2400" b="1" dirty="0" smtClean="0">
                <a:solidFill>
                  <a:srgbClr val="C00000"/>
                </a:solidFill>
                <a:ea typeface="Arial Unicode MS" pitchFamily="34" charset="-128"/>
                <a:cs typeface="Arial Unicode MS" pitchFamily="34" charset="-128"/>
              </a:rPr>
              <a:t>Φορολογική αναμόρφωση αποτελεσμάτων με τα Ε.Λ.Π. Παράδειγμα: Αρχική κατάσταση αποτελεσμάτων (απλοποιημένη) οντότητας</a:t>
            </a:r>
            <a:endParaRPr lang="el-GR" sz="2400" dirty="0"/>
          </a:p>
        </p:txBody>
      </p:sp>
      <p:graphicFrame>
        <p:nvGraphicFramePr>
          <p:cNvPr id="156674" name="Object 2"/>
          <p:cNvGraphicFramePr>
            <a:graphicFrameLocks noChangeAspect="1"/>
          </p:cNvGraphicFramePr>
          <p:nvPr>
            <p:ph idx="1"/>
          </p:nvPr>
        </p:nvGraphicFramePr>
        <p:xfrm>
          <a:off x="467544" y="1844824"/>
          <a:ext cx="8208912" cy="4680519"/>
        </p:xfrm>
        <a:graphic>
          <a:graphicData uri="http://schemas.openxmlformats.org/presentationml/2006/ole">
            <p:oleObj spid="_x0000_s156674" name="Worksheet" r:id="rId3" imgW="5524500" imgH="2981325" progId="Excel.Sheet.8">
              <p:embed/>
            </p:oleObj>
          </a:graphicData>
        </a:graphic>
      </p:graphicFrame>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620688"/>
            <a:ext cx="8280920" cy="1549976"/>
          </a:xfrm>
        </p:spPr>
        <p:txBody>
          <a:bodyPr>
            <a:normAutofit fontScale="90000"/>
          </a:bodyPr>
          <a:lstStyle/>
          <a:p>
            <a:pPr algn="ctr"/>
            <a:r>
              <a:rPr lang="el-GR" sz="2700" b="1" dirty="0" smtClean="0">
                <a:solidFill>
                  <a:srgbClr val="C00000"/>
                </a:solidFill>
                <a:ea typeface="Arial Unicode MS" pitchFamily="34" charset="-128"/>
                <a:cs typeface="Arial Unicode MS" pitchFamily="34" charset="-128"/>
              </a:rPr>
              <a:t>Φορολογική αναμόρφωση αποτελεσμάτων με τα Ε.Λ.Π. Υπόθεση: Πρόβλεψη αποζημίωσης προσωπικού λόγω εξόδου: 10.000 ευρώ. Λοιπές δαπάνες μη εκπιπτόμενες: 4.000 ευρώ.</a:t>
            </a:r>
            <a:endParaRPr lang="el-GR" dirty="0"/>
          </a:p>
        </p:txBody>
      </p:sp>
      <p:graphicFrame>
        <p:nvGraphicFramePr>
          <p:cNvPr id="157698" name="Object 2"/>
          <p:cNvGraphicFramePr>
            <a:graphicFrameLocks noChangeAspect="1"/>
          </p:cNvGraphicFramePr>
          <p:nvPr>
            <p:ph idx="1"/>
          </p:nvPr>
        </p:nvGraphicFramePr>
        <p:xfrm>
          <a:off x="467544" y="2132856"/>
          <a:ext cx="8208912" cy="4392488"/>
        </p:xfrm>
        <a:graphic>
          <a:graphicData uri="http://schemas.openxmlformats.org/presentationml/2006/ole">
            <p:oleObj spid="_x0000_s157698" name="Worksheet" r:id="rId3" imgW="7391400" imgH="2686050" progId="Excel.Sheet.8">
              <p:embed/>
            </p:oleObj>
          </a:graphicData>
        </a:graphic>
      </p:graphicFrame>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23850" y="188913"/>
            <a:ext cx="8640763" cy="431800"/>
          </a:xfrm>
        </p:spPr>
        <p:style>
          <a:lnRef idx="1">
            <a:schemeClr val="accent3"/>
          </a:lnRef>
          <a:fillRef idx="3">
            <a:schemeClr val="accent3"/>
          </a:fillRef>
          <a:effectRef idx="2">
            <a:schemeClr val="accent3"/>
          </a:effectRef>
          <a:fontRef idx="minor">
            <a:schemeClr val="lt1"/>
          </a:fontRef>
        </p:style>
        <p:txBody>
          <a:bodyPr rtlCol="0">
            <a:noAutofit/>
          </a:bodyPr>
          <a:lstStyle/>
          <a:p>
            <a:pPr eaLnBrk="1" fontAlgn="auto" hangingPunct="1">
              <a:spcAft>
                <a:spcPts val="0"/>
              </a:spcAft>
              <a:defRPr/>
            </a:pPr>
            <a:r>
              <a:rPr lang="el-GR" sz="2400" b="1" dirty="0" smtClean="0">
                <a:solidFill>
                  <a:srgbClr val="0000FF"/>
                </a:solidFill>
                <a:latin typeface="+mj-lt"/>
                <a:cs typeface="Arial" pitchFamily="34" charset="0"/>
              </a:rPr>
              <a:t>ΕΛΛΗΝΙΚΑ  ΛΟΓΙΣΤΙΚΑ  ΠΡΟΤΥΠΑ – ΛΟΓΙΣΤΙΚΑ ΑΡΧΕΙΑ</a:t>
            </a:r>
            <a:endParaRPr lang="en-US" sz="2400" b="1" dirty="0" smtClean="0">
              <a:solidFill>
                <a:srgbClr val="0000FF"/>
              </a:solidFill>
              <a:latin typeface="+mj-lt"/>
              <a:cs typeface="Arial" pitchFamily="34" charset="0"/>
            </a:endParaRPr>
          </a:p>
        </p:txBody>
      </p:sp>
      <p:sp>
        <p:nvSpPr>
          <p:cNvPr id="9220" name="2 - Υπότιτλος"/>
          <p:cNvSpPr>
            <a:spLocks noGrp="1"/>
          </p:cNvSpPr>
          <p:nvPr>
            <p:ph type="subTitle" idx="1"/>
          </p:nvPr>
        </p:nvSpPr>
        <p:spPr>
          <a:xfrm>
            <a:off x="179388" y="692151"/>
            <a:ext cx="8713787" cy="648617"/>
          </a:xfrm>
        </p:spPr>
        <p:txBody>
          <a:bodyPr>
            <a:normAutofit fontScale="25000" lnSpcReduction="20000"/>
          </a:bodyPr>
          <a:lstStyle/>
          <a:p>
            <a:pPr eaLnBrk="1" hangingPunct="1"/>
            <a:endParaRPr lang="el-GR" sz="2400" b="1" u="sng" dirty="0" smtClean="0">
              <a:solidFill>
                <a:srgbClr val="C00000"/>
              </a:solidFill>
              <a:latin typeface="+mj-lt"/>
              <a:ea typeface="Arial Unicode MS" pitchFamily="34" charset="-128"/>
              <a:cs typeface="Arial Unicode MS" pitchFamily="34" charset="-128"/>
            </a:endParaRPr>
          </a:p>
          <a:p>
            <a:pPr eaLnBrk="1" hangingPunct="1"/>
            <a:endParaRPr lang="el-GR" sz="2400" b="1" u="sng" dirty="0" smtClean="0">
              <a:solidFill>
                <a:srgbClr val="C00000"/>
              </a:solidFill>
              <a:latin typeface="+mj-lt"/>
              <a:ea typeface="Arial Unicode MS" pitchFamily="34" charset="-128"/>
              <a:cs typeface="Arial Unicode MS" pitchFamily="34" charset="-128"/>
            </a:endParaRPr>
          </a:p>
          <a:p>
            <a:pPr eaLnBrk="1" hangingPunct="1"/>
            <a:endParaRPr lang="el-GR" sz="8000" b="1" u="sng" dirty="0" smtClean="0">
              <a:solidFill>
                <a:srgbClr val="C00000"/>
              </a:solidFill>
              <a:latin typeface="+mj-lt"/>
              <a:ea typeface="Arial Unicode MS" pitchFamily="34" charset="-128"/>
              <a:cs typeface="Arial Unicode MS" pitchFamily="34" charset="-128"/>
            </a:endParaRPr>
          </a:p>
          <a:p>
            <a:pPr eaLnBrk="1" hangingPunct="1"/>
            <a:endParaRPr lang="el-GR" sz="8000" b="1" u="sng" dirty="0" smtClean="0">
              <a:solidFill>
                <a:srgbClr val="C00000"/>
              </a:solidFill>
              <a:latin typeface="+mj-lt"/>
              <a:ea typeface="Arial Unicode MS" pitchFamily="34" charset="-128"/>
              <a:cs typeface="Arial Unicode MS" pitchFamily="34" charset="-128"/>
            </a:endParaRPr>
          </a:p>
          <a:p>
            <a:pPr eaLnBrk="1" hangingPunct="1"/>
            <a:r>
              <a:rPr lang="el-GR" sz="8000" b="1" u="sng" dirty="0" smtClean="0">
                <a:solidFill>
                  <a:srgbClr val="C00000"/>
                </a:solidFill>
                <a:latin typeface="+mj-lt"/>
                <a:ea typeface="Arial Unicode MS" pitchFamily="34" charset="-128"/>
                <a:cs typeface="Arial Unicode MS" pitchFamily="34" charset="-128"/>
              </a:rPr>
              <a:t>Φορολογική αναμόρφωση αποτελεσμάτων με τα Ε.Λ.Π.</a:t>
            </a:r>
          </a:p>
          <a:p>
            <a:pPr eaLnBrk="1" hangingPunct="1"/>
            <a:r>
              <a:rPr lang="el-GR" sz="8000" b="1" u="sng" dirty="0" smtClean="0">
                <a:solidFill>
                  <a:srgbClr val="C00000"/>
                </a:solidFill>
                <a:latin typeface="+mj-lt"/>
                <a:ea typeface="Arial Unicode MS" pitchFamily="34" charset="-128"/>
                <a:cs typeface="Arial Unicode MS" pitchFamily="34" charset="-128"/>
              </a:rPr>
              <a:t>Παράδειγμα.</a:t>
            </a: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endParaRPr lang="el-GR" sz="2000"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a:p>
            <a:pPr algn="just" eaLnBrk="1" hangingPunct="1">
              <a:lnSpc>
                <a:spcPct val="150000"/>
              </a:lnSpc>
            </a:pP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r>
              <a:rPr lang="el-GR" sz="2000" u="sng" dirty="0" smtClean="0">
                <a:solidFill>
                  <a:schemeClr val="tx1"/>
                </a:solidFill>
                <a:latin typeface="Arial Unicode MS" pitchFamily="34" charset="-128"/>
                <a:ea typeface="Arial Unicode MS" pitchFamily="34" charset="-128"/>
                <a:cs typeface="Arial Unicode MS" pitchFamily="34" charset="-128"/>
              </a:rPr>
              <a:t/>
            </a:r>
            <a:br>
              <a:rPr lang="el-GR" sz="2000" u="sng" dirty="0" smtClean="0">
                <a:solidFill>
                  <a:schemeClr val="tx1"/>
                </a:solidFill>
                <a:latin typeface="Arial Unicode MS" pitchFamily="34" charset="-128"/>
                <a:ea typeface="Arial Unicode MS" pitchFamily="34" charset="-128"/>
                <a:cs typeface="Arial Unicode MS" pitchFamily="34" charset="-128"/>
              </a:rPr>
            </a:br>
            <a:endParaRPr lang="el-GR" sz="2000" u="sng" dirty="0" smtClean="0">
              <a:solidFill>
                <a:schemeClr val="tx1"/>
              </a:solidFill>
              <a:latin typeface="Arial Unicode MS" pitchFamily="34" charset="-128"/>
              <a:ea typeface="Arial Unicode MS" pitchFamily="34" charset="-128"/>
              <a:cs typeface="Arial Unicode MS" pitchFamily="34" charset="-128"/>
            </a:endParaRPr>
          </a:p>
        </p:txBody>
      </p:sp>
      <p:graphicFrame>
        <p:nvGraphicFramePr>
          <p:cNvPr id="9218" name="Object 3"/>
          <p:cNvGraphicFramePr>
            <a:graphicFrameLocks noChangeAspect="1"/>
          </p:cNvGraphicFramePr>
          <p:nvPr/>
        </p:nvGraphicFramePr>
        <p:xfrm>
          <a:off x="395288" y="2276872"/>
          <a:ext cx="8497192" cy="4320480"/>
        </p:xfrm>
        <a:graphic>
          <a:graphicData uri="http://schemas.openxmlformats.org/presentationml/2006/ole">
            <p:oleObj spid="_x0000_s3079" name="Worksheet" r:id="rId3" imgW="5524500" imgH="1562100" progId="Excel.Sheet.8">
              <p:embed/>
            </p:oleObj>
          </a:graphicData>
        </a:graphic>
      </p:graphicFrame>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548680"/>
            <a:ext cx="8280920" cy="1621984"/>
          </a:xfrm>
        </p:spPr>
        <p:txBody>
          <a:bodyPr>
            <a:normAutofit fontScale="90000"/>
          </a:bodyPr>
          <a:lstStyle/>
          <a:p>
            <a:pPr algn="ctr"/>
            <a:r>
              <a:rPr lang="el-GR" b="1" dirty="0" smtClean="0">
                <a:solidFill>
                  <a:srgbClr val="C00000"/>
                </a:solidFill>
                <a:ea typeface="Arial Unicode MS" pitchFamily="34" charset="-128"/>
                <a:cs typeface="Arial Unicode MS" pitchFamily="34" charset="-128"/>
              </a:rPr>
              <a:t>Φορολογική αναμόρφωση αποτελεσμάτων με τα Ε.Λ.Π.</a:t>
            </a:r>
            <a:br>
              <a:rPr lang="el-GR" b="1" dirty="0" smtClean="0">
                <a:solidFill>
                  <a:srgbClr val="C00000"/>
                </a:solidFill>
                <a:ea typeface="Arial Unicode MS" pitchFamily="34" charset="-128"/>
                <a:cs typeface="Arial Unicode MS" pitchFamily="34" charset="-128"/>
              </a:rPr>
            </a:br>
            <a:r>
              <a:rPr lang="el-GR" b="1" dirty="0" smtClean="0">
                <a:solidFill>
                  <a:srgbClr val="C00000"/>
                </a:solidFill>
                <a:ea typeface="Arial Unicode MS" pitchFamily="34" charset="-128"/>
                <a:cs typeface="Arial Unicode MS" pitchFamily="34" charset="-128"/>
              </a:rPr>
              <a:t>Παράδειγμα.</a:t>
            </a:r>
            <a:endParaRPr lang="el-GR" dirty="0"/>
          </a:p>
        </p:txBody>
      </p:sp>
      <p:graphicFrame>
        <p:nvGraphicFramePr>
          <p:cNvPr id="158722" name="Object 2"/>
          <p:cNvGraphicFramePr>
            <a:graphicFrameLocks noChangeAspect="1"/>
          </p:cNvGraphicFramePr>
          <p:nvPr>
            <p:ph idx="1"/>
          </p:nvPr>
        </p:nvGraphicFramePr>
        <p:xfrm>
          <a:off x="467544" y="2132856"/>
          <a:ext cx="8208912" cy="4392488"/>
        </p:xfrm>
        <a:graphic>
          <a:graphicData uri="http://schemas.openxmlformats.org/presentationml/2006/ole">
            <p:oleObj spid="_x0000_s158722" name="Worksheet" r:id="rId3" imgW="5524500" imgH="1562100" progId="Excel.Sheet.8">
              <p:embed/>
            </p:oleObj>
          </a:graphicData>
        </a:graphic>
      </p:graphicFrame>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title"/>
          </p:nvPr>
        </p:nvSpPr>
        <p:spPr/>
        <p:txBody>
          <a:bodyPr/>
          <a:lstStyle/>
          <a:p>
            <a:r>
              <a:rPr lang="el-GR" sz="3200" b="1" dirty="0">
                <a:solidFill>
                  <a:srgbClr val="FF0000"/>
                </a:solidFill>
                <a:latin typeface="Times New Roman" charset="0"/>
              </a:rPr>
              <a:t>Λογιστικά Σφάλματα</a:t>
            </a:r>
          </a:p>
        </p:txBody>
      </p:sp>
      <p:sp>
        <p:nvSpPr>
          <p:cNvPr id="2053" name="Rectangle 5"/>
          <p:cNvSpPr>
            <a:spLocks noGrp="1" noChangeArrowheads="1"/>
          </p:cNvSpPr>
          <p:nvPr>
            <p:ph idx="1"/>
          </p:nvPr>
        </p:nvSpPr>
        <p:spPr>
          <a:xfrm>
            <a:off x="683568" y="2323652"/>
            <a:ext cx="7848872" cy="3508977"/>
          </a:xfrm>
        </p:spPr>
        <p:txBody>
          <a:bodyPr/>
          <a:lstStyle/>
          <a:p>
            <a:r>
              <a:rPr lang="el-GR" sz="2800" dirty="0">
                <a:latin typeface="Times New Roman" charset="0"/>
              </a:rPr>
              <a:t>Ως Λογιστικά Σφάλματα θεωρούνται</a:t>
            </a:r>
            <a:r>
              <a:rPr lang="en-US" sz="2800" dirty="0">
                <a:latin typeface="Times New Roman" charset="0"/>
              </a:rPr>
              <a:t>:</a:t>
            </a:r>
          </a:p>
          <a:p>
            <a:pPr lvl="1"/>
            <a:r>
              <a:rPr lang="el-GR" dirty="0">
                <a:latin typeface="Times New Roman" charset="0"/>
              </a:rPr>
              <a:t>τα αριθμητικά λάθη </a:t>
            </a:r>
          </a:p>
          <a:p>
            <a:pPr lvl="1"/>
            <a:r>
              <a:rPr lang="el-GR" dirty="0">
                <a:latin typeface="Times New Roman" charset="0"/>
              </a:rPr>
              <a:t>οι παραλήψεις και</a:t>
            </a:r>
          </a:p>
          <a:p>
            <a:pPr lvl="1"/>
            <a:r>
              <a:rPr lang="el-GR" dirty="0">
                <a:latin typeface="Times New Roman" charset="0"/>
              </a:rPr>
              <a:t>οι λανθασμένες καταχωρήσεις των λογιστικών γεγονότων στα βιβλία της επιχείρησης</a:t>
            </a:r>
          </a:p>
          <a:p>
            <a:pPr lvl="1">
              <a:buFontTx/>
              <a:buNone/>
            </a:pPr>
            <a:endParaRPr lang="el-GR"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B13C2B57-A81B-4A78-91F7-0A94B9C395D9}" type="slidenum">
              <a:rPr lang="el-GR"/>
              <a:pPr/>
              <a:t>169</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720080"/>
          </a:xfrm>
        </p:spPr>
        <p:txBody>
          <a:bodyPr>
            <a:normAutofit/>
          </a:bodyPr>
          <a:lstStyle/>
          <a:p>
            <a:r>
              <a:rPr lang="el-GR" b="1" dirty="0" smtClean="0"/>
              <a:t>Υπεραξία (</a:t>
            </a:r>
            <a:r>
              <a:rPr lang="en-US" b="1" dirty="0" smtClean="0"/>
              <a:t>Goodwill) </a:t>
            </a:r>
            <a:endParaRPr lang="el-GR" dirty="0"/>
          </a:p>
        </p:txBody>
      </p:sp>
      <p:sp>
        <p:nvSpPr>
          <p:cNvPr id="3" name="2 - Θέση περιεχομένου"/>
          <p:cNvSpPr>
            <a:spLocks noGrp="1"/>
          </p:cNvSpPr>
          <p:nvPr>
            <p:ph sz="quarter" idx="1"/>
          </p:nvPr>
        </p:nvSpPr>
        <p:spPr>
          <a:xfrm>
            <a:off x="467544" y="1700808"/>
            <a:ext cx="8280920" cy="4896544"/>
          </a:xfrm>
        </p:spPr>
        <p:txBody>
          <a:bodyPr>
            <a:normAutofit/>
          </a:bodyPr>
          <a:lstStyle/>
          <a:p>
            <a:pPr algn="just"/>
            <a:r>
              <a:rPr lang="el-GR" dirty="0" smtClean="0"/>
              <a:t>Η διαφορά μεταξύ του τιμήματος για την απόκτηση μέρους ή του συνόλου μιας οντότητας και του αθροίσματος της εύλογης αξίας των εξατομικεύσιμων καθαρών περιουσιακών στοιχείων. </a:t>
            </a:r>
            <a:endParaRPr lang="en-US" dirty="0" smtClean="0"/>
          </a:p>
          <a:p>
            <a:pPr algn="just"/>
            <a:r>
              <a:rPr lang="el-GR" dirty="0" smtClean="0"/>
              <a:t>Θετική </a:t>
            </a:r>
            <a:r>
              <a:rPr lang="el-GR" dirty="0" smtClean="0"/>
              <a:t>υπεραξία αντιπροσωπεύει μελλοντικά οικονομικά οφέλη που προκύπτουν από περιουσιακά στοιχεία τα οποία δεν μπορούν να εξατομικευθούν και να αναγνωριστούν ξεχωριστά κατά την εξαγορά μιας οντότητας. </a:t>
            </a:r>
            <a:endParaRPr lang="en-US" dirty="0" smtClean="0"/>
          </a:p>
          <a:p>
            <a:pPr algn="just"/>
            <a:r>
              <a:rPr lang="el-GR" dirty="0" smtClean="0"/>
              <a:t>Αρνητική </a:t>
            </a:r>
            <a:r>
              <a:rPr lang="el-GR" dirty="0" smtClean="0"/>
              <a:t>υπεραξία συνήθως υποδηλώνει αγορά σε τιμή ευκαιρίας. </a:t>
            </a:r>
            <a:endParaRPr lang="el-GR" dirty="0"/>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l-GR" sz="2800" b="1" dirty="0">
                <a:solidFill>
                  <a:srgbClr val="FF0000"/>
                </a:solidFill>
                <a:latin typeface="Times New Roman" charset="0"/>
              </a:rPr>
              <a:t>Είδη Σφαλμάτων</a:t>
            </a:r>
            <a:br>
              <a:rPr lang="el-GR" sz="2800" b="1" dirty="0">
                <a:solidFill>
                  <a:srgbClr val="FF0000"/>
                </a:solidFill>
                <a:latin typeface="Times New Roman" charset="0"/>
              </a:rPr>
            </a:br>
            <a:endParaRPr lang="el-GR" sz="2800" b="1" dirty="0">
              <a:solidFill>
                <a:srgbClr val="FF0000"/>
              </a:solidFill>
              <a:latin typeface="Times New Roman" charset="0"/>
            </a:endParaRPr>
          </a:p>
        </p:txBody>
      </p:sp>
      <p:sp>
        <p:nvSpPr>
          <p:cNvPr id="4099" name="Rectangle 3"/>
          <p:cNvSpPr>
            <a:spLocks noGrp="1" noChangeArrowheads="1"/>
          </p:cNvSpPr>
          <p:nvPr>
            <p:ph idx="1"/>
          </p:nvPr>
        </p:nvSpPr>
        <p:spPr/>
        <p:txBody>
          <a:bodyPr/>
          <a:lstStyle/>
          <a:p>
            <a:r>
              <a:rPr lang="el-GR" sz="2800" dirty="0">
                <a:latin typeface="Times New Roman" charset="0"/>
              </a:rPr>
              <a:t>Τα λογιστικά σφάλματα ταξινομούνται με βάση διάφορα κριτήρια όπως</a:t>
            </a:r>
            <a:r>
              <a:rPr lang="en-US" sz="2800" dirty="0">
                <a:latin typeface="Times New Roman" charset="0"/>
              </a:rPr>
              <a:t>:</a:t>
            </a:r>
            <a:endParaRPr lang="el-GR" sz="2800" dirty="0">
              <a:latin typeface="Times New Roman" charset="0"/>
            </a:endParaRPr>
          </a:p>
          <a:p>
            <a:pPr lvl="1"/>
            <a:r>
              <a:rPr lang="el-GR" dirty="0">
                <a:latin typeface="Times New Roman" charset="0"/>
              </a:rPr>
              <a:t>τη φύση των λογαριασμών που επηρεάζονται</a:t>
            </a:r>
          </a:p>
          <a:p>
            <a:pPr lvl="1"/>
            <a:r>
              <a:rPr lang="el-GR" dirty="0">
                <a:latin typeface="Times New Roman" charset="0"/>
              </a:rPr>
              <a:t>το λογιστικό βιβλίο που εμφανίζονται</a:t>
            </a:r>
          </a:p>
          <a:p>
            <a:pPr lvl="1">
              <a:buFontTx/>
              <a:buNone/>
            </a:pP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9E10AB00-3152-4603-8DD8-D63FA00B5EAB}" type="slidenum">
              <a:rPr lang="el-GR"/>
              <a:pPr/>
              <a:t>170</a:t>
            </a:fld>
            <a:endParaRPr lang="el-GR" dirty="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5123" name="Rectangle 3"/>
          <p:cNvSpPr>
            <a:spLocks noGrp="1" noChangeArrowheads="1"/>
          </p:cNvSpPr>
          <p:nvPr>
            <p:ph idx="1"/>
          </p:nvPr>
        </p:nvSpPr>
        <p:spPr/>
        <p:txBody>
          <a:bodyPr>
            <a:normAutofit lnSpcReduction="10000"/>
          </a:bodyPr>
          <a:lstStyle/>
          <a:p>
            <a:r>
              <a:rPr lang="el-GR" sz="2800" dirty="0">
                <a:latin typeface="Times New Roman" charset="0"/>
              </a:rPr>
              <a:t>Σφάλματα που επηρεάζουν μόνο λογαριασμούς ισολογισμού</a:t>
            </a:r>
            <a:r>
              <a:rPr lang="en-US" sz="2800" dirty="0">
                <a:latin typeface="Times New Roman" charset="0"/>
              </a:rPr>
              <a:t>:</a:t>
            </a:r>
            <a:endParaRPr lang="el-GR" sz="2800" dirty="0">
              <a:latin typeface="Times New Roman" charset="0"/>
            </a:endParaRPr>
          </a:p>
          <a:p>
            <a:r>
              <a:rPr lang="el-GR" sz="2800" dirty="0">
                <a:latin typeface="Times New Roman" charset="0"/>
              </a:rPr>
              <a:t>Παραδείγματα</a:t>
            </a:r>
            <a:r>
              <a:rPr lang="en-US" sz="2800" dirty="0">
                <a:latin typeface="Times New Roman" charset="0"/>
              </a:rPr>
              <a:t>:</a:t>
            </a:r>
          </a:p>
          <a:p>
            <a:pPr lvl="1"/>
            <a:r>
              <a:rPr lang="el-GR" dirty="0">
                <a:latin typeface="Times New Roman" charset="0"/>
              </a:rPr>
              <a:t>αντί να χρεωθούν τα εμπορεύματα χρεώνονται τα μηχανήματα ή</a:t>
            </a:r>
          </a:p>
          <a:p>
            <a:pPr lvl="1"/>
            <a:r>
              <a:rPr lang="el-GR" dirty="0">
                <a:latin typeface="Times New Roman" charset="0"/>
              </a:rPr>
              <a:t>αντί να πιστωθούν τα ασφάλιστρα πληρωτέα πιστώνονται οι τόκοι πληρωτέοι ή</a:t>
            </a:r>
          </a:p>
          <a:p>
            <a:pPr lvl="1"/>
            <a:r>
              <a:rPr lang="el-GR" dirty="0">
                <a:latin typeface="Times New Roman" charset="0"/>
              </a:rPr>
              <a:t>αντί να καταχωρηθεί μια συναλλαγή τοις </a:t>
            </a:r>
            <a:r>
              <a:rPr lang="el-GR" dirty="0" smtClean="0">
                <a:latin typeface="Times New Roman" charset="0"/>
              </a:rPr>
              <a:t>μετρητοίς </a:t>
            </a:r>
            <a:r>
              <a:rPr lang="el-GR" dirty="0">
                <a:latin typeface="Times New Roman" charset="0"/>
              </a:rPr>
              <a:t>καταχωρείται μια συναλλαγή με πίστωση</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E722F499-31FC-4848-BB62-2123C34F1BF4}" type="slidenum">
              <a:rPr lang="el-GR"/>
              <a:pPr/>
              <a:t>171</a:t>
            </a:fld>
            <a:endParaRPr lang="el-GR" dirty="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7171" name="Rectangle 3"/>
          <p:cNvSpPr>
            <a:spLocks noGrp="1" noChangeArrowheads="1"/>
          </p:cNvSpPr>
          <p:nvPr>
            <p:ph idx="1"/>
          </p:nvPr>
        </p:nvSpPr>
        <p:spPr/>
        <p:txBody>
          <a:bodyPr/>
          <a:lstStyle/>
          <a:p>
            <a:r>
              <a:rPr lang="el-GR" sz="2800" dirty="0">
                <a:latin typeface="Times New Roman" charset="0"/>
              </a:rPr>
              <a:t>Σφάλματα που επηρεάζουν μόνο λογαριασμούς ισολογισμού</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απαιτούμενες διορθωτικές εγγραφές</a:t>
            </a:r>
            <a:r>
              <a:rPr lang="en-US" sz="2800" dirty="0">
                <a:latin typeface="Times New Roman" charset="0"/>
              </a:rPr>
              <a:t>:</a:t>
            </a:r>
          </a:p>
          <a:p>
            <a:pPr lvl="1"/>
            <a:r>
              <a:rPr lang="el-GR" dirty="0">
                <a:latin typeface="Times New Roman" charset="0"/>
              </a:rPr>
              <a:t>είτε αποκαλυφθούν μέσα στη λογιστική χρήση στην οποία συνέβησαν</a:t>
            </a:r>
          </a:p>
          <a:p>
            <a:pPr lvl="1"/>
            <a:r>
              <a:rPr lang="el-GR" dirty="0">
                <a:latin typeface="Times New Roman" charset="0"/>
              </a:rPr>
              <a:t>είτε αποκαλυφθούν σε επόμενη λογιστική χρήση </a:t>
            </a:r>
          </a:p>
        </p:txBody>
      </p:sp>
      <p:sp>
        <p:nvSpPr>
          <p:cNvPr id="6" name="5 - Θέση αριθμού διαφάνειας"/>
          <p:cNvSpPr>
            <a:spLocks noGrp="1"/>
          </p:cNvSpPr>
          <p:nvPr>
            <p:ph type="sldNum" sz="quarter" idx="12"/>
          </p:nvPr>
        </p:nvSpPr>
        <p:spPr/>
        <p:txBody>
          <a:bodyPr>
            <a:normAutofit/>
          </a:bodyPr>
          <a:lstStyle/>
          <a:p>
            <a:fld id="{ABEFCBCD-ED4C-4427-A0CA-E310FE5B490D}" type="slidenum">
              <a:rPr lang="el-GR"/>
              <a:pPr/>
              <a:t>172</a:t>
            </a:fld>
            <a:endParaRPr lang="el-GR"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Με κριτήριο τη φύση των λογαριασμών που επηρεάζονται</a:t>
            </a:r>
          </a:p>
        </p:txBody>
      </p:sp>
      <p:sp>
        <p:nvSpPr>
          <p:cNvPr id="6147" name="Rectangle 3"/>
          <p:cNvSpPr>
            <a:spLocks noGrp="1" noChangeArrowheads="1"/>
          </p:cNvSpPr>
          <p:nvPr>
            <p:ph idx="1"/>
          </p:nvPr>
        </p:nvSpPr>
        <p:spPr/>
        <p:txBody>
          <a:bodyPr>
            <a:normAutofit lnSpcReduction="10000"/>
          </a:bodyPr>
          <a:lstStyle/>
          <a:p>
            <a:r>
              <a:rPr lang="el-GR" sz="2800" dirty="0">
                <a:latin typeface="Times New Roman" charset="0"/>
              </a:rPr>
              <a:t>Σφάλματα που επηρεάζουν μόνο λογαριασμούς αποτελεσμάτων χρήσης δηλαδή λογαριασμούς εσόδων, εξόδων</a:t>
            </a:r>
            <a:r>
              <a:rPr lang="el-GR" sz="2800" dirty="0" smtClean="0">
                <a:latin typeface="Times New Roman" charset="0"/>
              </a:rPr>
              <a:t>, κερδών </a:t>
            </a:r>
            <a:r>
              <a:rPr lang="el-GR" sz="2800" dirty="0">
                <a:latin typeface="Times New Roman" charset="0"/>
              </a:rPr>
              <a:t>και ζημιών </a:t>
            </a:r>
            <a:r>
              <a:rPr lang="en-US" sz="2800" dirty="0">
                <a:latin typeface="Times New Roman" charset="0"/>
              </a:rPr>
              <a:t>:</a:t>
            </a:r>
            <a:endParaRPr lang="el-GR" sz="2800" dirty="0">
              <a:latin typeface="Times New Roman" charset="0"/>
            </a:endParaRPr>
          </a:p>
          <a:p>
            <a:r>
              <a:rPr lang="el-GR" sz="2800" dirty="0">
                <a:latin typeface="Times New Roman" charset="0"/>
              </a:rPr>
              <a:t>Παραδείγματα</a:t>
            </a:r>
            <a:r>
              <a:rPr lang="en-US" sz="2800" dirty="0">
                <a:latin typeface="Times New Roman" charset="0"/>
              </a:rPr>
              <a:t>:</a:t>
            </a:r>
          </a:p>
          <a:p>
            <a:pPr lvl="1"/>
            <a:r>
              <a:rPr lang="el-GR" dirty="0">
                <a:latin typeface="Times New Roman" charset="0"/>
              </a:rPr>
              <a:t>αντί να χρεωθούν οι αμοιβές προσωπικού χρεώνονται οι αμοιβές τρίτων ή </a:t>
            </a:r>
          </a:p>
          <a:p>
            <a:pPr lvl="1"/>
            <a:r>
              <a:rPr lang="el-GR" dirty="0">
                <a:latin typeface="Times New Roman" charset="0"/>
              </a:rPr>
              <a:t>αντί να πιστωθούν τα κέρδη από </a:t>
            </a:r>
            <a:r>
              <a:rPr lang="el-GR" dirty="0" smtClean="0">
                <a:latin typeface="Times New Roman" charset="0"/>
              </a:rPr>
              <a:t>χρεόγραφα </a:t>
            </a:r>
            <a:r>
              <a:rPr lang="el-GR" dirty="0">
                <a:latin typeface="Times New Roman" charset="0"/>
              </a:rPr>
              <a:t>πιστώνονται τα έσοδα από ενοίκια</a:t>
            </a:r>
          </a:p>
          <a:p>
            <a:pPr lvl="1"/>
            <a:endParaRPr lang="el-GR" dirty="0">
              <a:latin typeface="Times New Roman" charset="0"/>
            </a:endParaRPr>
          </a:p>
          <a:p>
            <a:pPr lvl="1"/>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235DB2D9-9D55-4333-9C8C-77CB103F8722}" type="slidenum">
              <a:rPr lang="el-GR"/>
              <a:pPr/>
              <a:t>173</a:t>
            </a:fld>
            <a:endParaRPr lang="el-GR" dirty="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9552" y="1027664"/>
            <a:ext cx="8064896" cy="1143000"/>
          </a:xfrm>
        </p:spPr>
        <p:txBody>
          <a:bodyPr>
            <a:normAutofit/>
          </a:bodyPr>
          <a:lstStyle/>
          <a:p>
            <a:pPr algn="ctr"/>
            <a:r>
              <a:rPr lang="el-GR" sz="3200" b="1" dirty="0">
                <a:solidFill>
                  <a:srgbClr val="FF0000"/>
                </a:solidFill>
                <a:latin typeface="Times New Roman" charset="0"/>
              </a:rPr>
              <a:t>Με κριτήριο τη φύση των λογαριασμών που επηρεάζονται</a:t>
            </a:r>
          </a:p>
        </p:txBody>
      </p:sp>
      <p:sp>
        <p:nvSpPr>
          <p:cNvPr id="8195" name="Rectangle 3"/>
          <p:cNvSpPr>
            <a:spLocks noGrp="1" noChangeArrowheads="1"/>
          </p:cNvSpPr>
          <p:nvPr>
            <p:ph idx="1"/>
          </p:nvPr>
        </p:nvSpPr>
        <p:spPr/>
        <p:txBody>
          <a:bodyPr/>
          <a:lstStyle/>
          <a:p>
            <a:r>
              <a:rPr lang="el-GR" sz="2800" dirty="0">
                <a:latin typeface="Times New Roman" charset="0"/>
              </a:rPr>
              <a:t>Σφάλματα που επηρεάζουν μόνο λογαριασμούς αποτελεσμάτων χρήσης δηλαδή λογαριασμούς εσόδων, εξόδων</a:t>
            </a:r>
            <a:r>
              <a:rPr lang="el-GR" sz="2800" dirty="0" smtClean="0">
                <a:latin typeface="Times New Roman" charset="0"/>
              </a:rPr>
              <a:t>, κερδών </a:t>
            </a:r>
            <a:r>
              <a:rPr lang="el-GR" sz="2800" dirty="0">
                <a:latin typeface="Times New Roman" charset="0"/>
              </a:rPr>
              <a:t>και ζημιών </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απαιτούμενες διορθωτικές εγγραφές</a:t>
            </a:r>
            <a:r>
              <a:rPr lang="en-US" sz="2800" dirty="0">
                <a:latin typeface="Times New Roman" charset="0"/>
              </a:rPr>
              <a:t>:</a:t>
            </a:r>
          </a:p>
          <a:p>
            <a:pPr lvl="1"/>
            <a:r>
              <a:rPr lang="el-GR" dirty="0">
                <a:latin typeface="Times New Roman" charset="0"/>
              </a:rPr>
              <a:t>μόνο εάν αποκαλυφθούν μέσα στην χρήση στην οποία συνέβησαν </a:t>
            </a: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F17BC0AC-5B1C-4C0F-846D-3BEFBF11450E}" type="slidenum">
              <a:rPr lang="el-GR"/>
              <a:pPr/>
              <a:t>174</a:t>
            </a:fld>
            <a:endParaRPr lang="el-GR" dirty="0"/>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539552" y="1027664"/>
            <a:ext cx="8064896" cy="1143000"/>
          </a:xfrm>
        </p:spPr>
        <p:txBody>
          <a:bodyPr>
            <a:normAutofit/>
          </a:bodyPr>
          <a:lstStyle/>
          <a:p>
            <a:pPr algn="ctr"/>
            <a:r>
              <a:rPr lang="el-GR" sz="3200" b="1" dirty="0">
                <a:solidFill>
                  <a:srgbClr val="FF0000"/>
                </a:solidFill>
                <a:latin typeface="Times New Roman" charset="0"/>
              </a:rPr>
              <a:t>Με κριτήριο τη φύση των λογαριασμών που επηρεάζονται</a:t>
            </a:r>
          </a:p>
        </p:txBody>
      </p:sp>
      <p:sp>
        <p:nvSpPr>
          <p:cNvPr id="9219" name="Rectangle 3"/>
          <p:cNvSpPr>
            <a:spLocks noGrp="1" noChangeArrowheads="1"/>
          </p:cNvSpPr>
          <p:nvPr>
            <p:ph idx="1"/>
          </p:nvPr>
        </p:nvSpPr>
        <p:spPr/>
        <p:txBody>
          <a:bodyPr>
            <a:normAutofit fontScale="92500" lnSpcReduction="10000"/>
          </a:bodyPr>
          <a:lstStyle/>
          <a:p>
            <a:r>
              <a:rPr lang="el-GR" sz="2800" dirty="0">
                <a:latin typeface="Times New Roman" charset="0"/>
              </a:rPr>
              <a:t>Σφάλματα που επηρεάζουν τόσο λογαριασμούς ισολογισμού όσο και αποτελεσμάτων χρήσης</a:t>
            </a:r>
            <a:r>
              <a:rPr lang="en-US" sz="2800" dirty="0">
                <a:latin typeface="Times New Roman" charset="0"/>
              </a:rPr>
              <a:t>:</a:t>
            </a:r>
            <a:endParaRPr lang="el-GR" sz="2800" dirty="0">
              <a:latin typeface="Times New Roman" charset="0"/>
            </a:endParaRPr>
          </a:p>
          <a:p>
            <a:r>
              <a:rPr lang="el-GR" sz="2800" dirty="0">
                <a:latin typeface="Times New Roman" charset="0"/>
              </a:rPr>
              <a:t>Για τα σφάλματα αυτά θα πρέπει να γίνουν οι κατάλληλες διορθωτικές εγγραφές</a:t>
            </a:r>
            <a:r>
              <a:rPr lang="en-US" sz="2800" dirty="0">
                <a:latin typeface="Times New Roman" charset="0"/>
              </a:rPr>
              <a:t>:</a:t>
            </a:r>
            <a:endParaRPr lang="el-GR" sz="2800" dirty="0">
              <a:latin typeface="Times New Roman" charset="0"/>
            </a:endParaRPr>
          </a:p>
          <a:p>
            <a:pPr lvl="1"/>
            <a:r>
              <a:rPr lang="el-GR" dirty="0" smtClean="0">
                <a:latin typeface="Times New Roman" charset="0"/>
              </a:rPr>
              <a:t>εάν </a:t>
            </a:r>
            <a:r>
              <a:rPr lang="el-GR" dirty="0">
                <a:latin typeface="Times New Roman" charset="0"/>
              </a:rPr>
              <a:t>αποκαλυφθούν εντός της λογιστικής χρήσης στην οποία συνέβησαν</a:t>
            </a:r>
          </a:p>
          <a:p>
            <a:pPr lvl="1"/>
            <a:r>
              <a:rPr lang="el-GR" dirty="0">
                <a:latin typeface="Times New Roman" charset="0"/>
              </a:rPr>
              <a:t>όταν όμως αποκαλυφθούν σε επόμενες λογιστικές χρήσεις, τότε άλλοτε απαιτούνται διορθωτικές εγγραφές και άλλοτε όχι </a:t>
            </a:r>
            <a:endParaRPr lang="en-US" dirty="0">
              <a:latin typeface="Times New Roman" charset="0"/>
            </a:endParaRPr>
          </a:p>
          <a:p>
            <a:pPr lvl="1">
              <a:buFontTx/>
              <a:buNone/>
            </a:pP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F15ADB3A-8F72-40FE-B9BB-D8FF83772CBA}" type="slidenum">
              <a:rPr lang="el-GR"/>
              <a:pPr/>
              <a:t>175</a:t>
            </a:fld>
            <a:endParaRPr lang="el-GR" dirty="0"/>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539552" y="1027664"/>
            <a:ext cx="8136904" cy="1143000"/>
          </a:xfrm>
        </p:spPr>
        <p:txBody>
          <a:bodyPr>
            <a:normAutofit/>
          </a:bodyPr>
          <a:lstStyle/>
          <a:p>
            <a:pPr algn="ctr"/>
            <a:r>
              <a:rPr lang="el-GR" sz="3200" b="1" dirty="0">
                <a:solidFill>
                  <a:srgbClr val="FF0000"/>
                </a:solidFill>
                <a:latin typeface="Times New Roman" charset="0"/>
              </a:rPr>
              <a:t>Με κριτήριο το λογιστικό βιβλίο στο οποίο εμφανίζονται</a:t>
            </a:r>
          </a:p>
        </p:txBody>
      </p:sp>
      <p:sp>
        <p:nvSpPr>
          <p:cNvPr id="10243" name="Rectangle 3"/>
          <p:cNvSpPr>
            <a:spLocks noGrp="1" noChangeArrowheads="1"/>
          </p:cNvSpPr>
          <p:nvPr>
            <p:ph idx="1"/>
          </p:nvPr>
        </p:nvSpPr>
        <p:spPr/>
        <p:txBody>
          <a:bodyPr/>
          <a:lstStyle/>
          <a:p>
            <a:r>
              <a:rPr lang="el-GR" sz="2800" dirty="0">
                <a:latin typeface="Times New Roman" charset="0"/>
              </a:rPr>
              <a:t>Σφάλματα Ημερολογίου</a:t>
            </a:r>
          </a:p>
          <a:p>
            <a:pPr lvl="1"/>
            <a:r>
              <a:rPr lang="el-GR" dirty="0">
                <a:latin typeface="Times New Roman" charset="0"/>
              </a:rPr>
              <a:t>παράλειψη της εγγραφής ενός λογιστικού γεγονότος</a:t>
            </a:r>
          </a:p>
          <a:p>
            <a:pPr lvl="1"/>
            <a:r>
              <a:rPr lang="el-GR" dirty="0">
                <a:latin typeface="Times New Roman" charset="0"/>
              </a:rPr>
              <a:t>διπλή εγγραφή του ίδιου λογιστικού γεγονότος</a:t>
            </a:r>
          </a:p>
          <a:p>
            <a:pPr lvl="1"/>
            <a:r>
              <a:rPr lang="el-GR" dirty="0">
                <a:latin typeface="Times New Roman" charset="0"/>
              </a:rPr>
              <a:t>εσφαλμένη εγγραφή των ποσών της χρέωσης ή και της πίστωσης</a:t>
            </a:r>
          </a:p>
          <a:p>
            <a:pPr lvl="1"/>
            <a:r>
              <a:rPr lang="el-GR" dirty="0">
                <a:latin typeface="Times New Roman" charset="0"/>
              </a:rPr>
              <a:t>εσφαλμένη εγγραφή ως προς τους τίτλους των λογαριασμών που χρεώνονται ή πιστώνονται</a:t>
            </a:r>
          </a:p>
        </p:txBody>
      </p:sp>
      <p:sp>
        <p:nvSpPr>
          <p:cNvPr id="6" name="5 - Θέση αριθμού διαφάνειας"/>
          <p:cNvSpPr>
            <a:spLocks noGrp="1"/>
          </p:cNvSpPr>
          <p:nvPr>
            <p:ph type="sldNum" sz="quarter" idx="12"/>
          </p:nvPr>
        </p:nvSpPr>
        <p:spPr/>
        <p:txBody>
          <a:bodyPr>
            <a:normAutofit/>
          </a:bodyPr>
          <a:lstStyle/>
          <a:p>
            <a:fld id="{487476A0-FD22-43E1-96D2-CD8D1564BBD4}" type="slidenum">
              <a:rPr lang="el-GR"/>
              <a:pPr/>
              <a:t>176</a:t>
            </a:fld>
            <a:endParaRPr lang="el-GR" dirty="0"/>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539552" y="980728"/>
            <a:ext cx="8136904" cy="1143000"/>
          </a:xfrm>
        </p:spPr>
        <p:txBody>
          <a:bodyPr>
            <a:normAutofit/>
          </a:bodyPr>
          <a:lstStyle/>
          <a:p>
            <a:pPr algn="ctr"/>
            <a:r>
              <a:rPr lang="el-GR" sz="3200" b="1" dirty="0">
                <a:solidFill>
                  <a:srgbClr val="FF0000"/>
                </a:solidFill>
                <a:latin typeface="Times New Roman" charset="0"/>
              </a:rPr>
              <a:t>Με κριτήριο το λογιστικό βιβλίο που εμφανίζονται</a:t>
            </a:r>
          </a:p>
        </p:txBody>
      </p:sp>
      <p:sp>
        <p:nvSpPr>
          <p:cNvPr id="11267" name="Rectangle 3"/>
          <p:cNvSpPr>
            <a:spLocks noGrp="1" noChangeArrowheads="1"/>
          </p:cNvSpPr>
          <p:nvPr>
            <p:ph idx="1"/>
          </p:nvPr>
        </p:nvSpPr>
        <p:spPr/>
        <p:txBody>
          <a:bodyPr/>
          <a:lstStyle/>
          <a:p>
            <a:r>
              <a:rPr lang="el-GR" sz="2800" dirty="0">
                <a:latin typeface="Times New Roman" charset="0"/>
              </a:rPr>
              <a:t>Σφάλματα Ημερολογίου</a:t>
            </a:r>
          </a:p>
          <a:p>
            <a:pPr lvl="1"/>
            <a:r>
              <a:rPr lang="el-GR" dirty="0">
                <a:latin typeface="Times New Roman" charset="0"/>
              </a:rPr>
              <a:t>μη ισόποση καταχώρηση των ποσών στην χρέωση ή στην πίστωση των λογαριασμών</a:t>
            </a:r>
          </a:p>
          <a:p>
            <a:pPr lvl="1"/>
            <a:r>
              <a:rPr lang="el-GR" dirty="0">
                <a:latin typeface="Times New Roman" charset="0"/>
              </a:rPr>
              <a:t>σφάλμα στην άθροιση των ποσών στην χρέωση ή στην πίστωση των λογαριασμών</a:t>
            </a:r>
          </a:p>
          <a:p>
            <a:pPr lvl="1"/>
            <a:r>
              <a:rPr lang="el-GR" dirty="0">
                <a:latin typeface="Times New Roman" charset="0"/>
              </a:rPr>
              <a:t>σφάλμα στην μεταφορά των ποσών από σελίδα σε σελίδα</a:t>
            </a:r>
          </a:p>
        </p:txBody>
      </p:sp>
      <p:sp>
        <p:nvSpPr>
          <p:cNvPr id="6" name="5 - Θέση αριθμού διαφάνειας"/>
          <p:cNvSpPr>
            <a:spLocks noGrp="1"/>
          </p:cNvSpPr>
          <p:nvPr>
            <p:ph type="sldNum" sz="quarter" idx="12"/>
          </p:nvPr>
        </p:nvSpPr>
        <p:spPr/>
        <p:txBody>
          <a:bodyPr>
            <a:normAutofit/>
          </a:bodyPr>
          <a:lstStyle/>
          <a:p>
            <a:fld id="{2DAB3976-2B44-41E8-A1E8-F897E91FF876}" type="slidenum">
              <a:rPr lang="el-GR"/>
              <a:pPr/>
              <a:t>177</a:t>
            </a:fld>
            <a:endParaRPr lang="el-GR" dirty="0"/>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67544" y="1027664"/>
            <a:ext cx="8208912" cy="1143000"/>
          </a:xfrm>
        </p:spPr>
        <p:txBody>
          <a:bodyPr>
            <a:normAutofit/>
          </a:bodyPr>
          <a:lstStyle/>
          <a:p>
            <a:pPr algn="ctr"/>
            <a:r>
              <a:rPr lang="el-GR" sz="3200" b="1" dirty="0">
                <a:solidFill>
                  <a:srgbClr val="FF0000"/>
                </a:solidFill>
                <a:latin typeface="Times New Roman" charset="0"/>
              </a:rPr>
              <a:t>Με κριτήριο το λογιστικό βιβλίο στο οποίο εμφανίζονται</a:t>
            </a:r>
          </a:p>
        </p:txBody>
      </p:sp>
      <p:sp>
        <p:nvSpPr>
          <p:cNvPr id="12291" name="Rectangle 3"/>
          <p:cNvSpPr>
            <a:spLocks noGrp="1" noChangeArrowheads="1"/>
          </p:cNvSpPr>
          <p:nvPr>
            <p:ph idx="1"/>
          </p:nvPr>
        </p:nvSpPr>
        <p:spPr/>
        <p:txBody>
          <a:bodyPr/>
          <a:lstStyle/>
          <a:p>
            <a:r>
              <a:rPr lang="el-GR" sz="2800" dirty="0">
                <a:latin typeface="Times New Roman" charset="0"/>
              </a:rPr>
              <a:t>Σφάλματα στο γενικό καθολικό και στα αναλυτικά καθολικά</a:t>
            </a:r>
            <a:r>
              <a:rPr lang="en-US" sz="2800" dirty="0">
                <a:latin typeface="Times New Roman" charset="0"/>
              </a:rPr>
              <a:t>:</a:t>
            </a:r>
          </a:p>
          <a:p>
            <a:pPr lvl="1"/>
            <a:r>
              <a:rPr lang="el-GR" dirty="0">
                <a:latin typeface="Times New Roman" charset="0"/>
              </a:rPr>
              <a:t>από λανθασμένη καταχώρηση στο ημερολόγιο</a:t>
            </a:r>
          </a:p>
          <a:p>
            <a:pPr lvl="1"/>
            <a:r>
              <a:rPr lang="el-GR" dirty="0">
                <a:latin typeface="Times New Roman" charset="0"/>
              </a:rPr>
              <a:t>από λανθασμένη μεταφορά λογαριασμών ή ποσών λογαριασμών από το ημερολόγιο στο καθολικό</a:t>
            </a:r>
          </a:p>
          <a:p>
            <a:pPr lvl="1"/>
            <a:r>
              <a:rPr lang="el-GR" dirty="0">
                <a:latin typeface="Times New Roman" charset="0"/>
              </a:rPr>
              <a:t>από παράλειψη ή διπλή μεταφορά λογαριασμών από το ημερολόγιο στο καθολικό</a:t>
            </a:r>
          </a:p>
          <a:p>
            <a:pPr lvl="1"/>
            <a:r>
              <a:rPr lang="el-GR" dirty="0">
                <a:latin typeface="Times New Roman" charset="0"/>
              </a:rPr>
              <a:t>από λανθασμένη άθροιση ποσών</a:t>
            </a:r>
          </a:p>
        </p:txBody>
      </p:sp>
      <p:sp>
        <p:nvSpPr>
          <p:cNvPr id="6" name="5 - Θέση αριθμού διαφάνειας"/>
          <p:cNvSpPr>
            <a:spLocks noGrp="1"/>
          </p:cNvSpPr>
          <p:nvPr>
            <p:ph type="sldNum" sz="quarter" idx="12"/>
          </p:nvPr>
        </p:nvSpPr>
        <p:spPr/>
        <p:txBody>
          <a:bodyPr>
            <a:normAutofit/>
          </a:bodyPr>
          <a:lstStyle/>
          <a:p>
            <a:fld id="{E49BB7A8-FC07-4D41-BDA5-F5CF13C6494A}" type="slidenum">
              <a:rPr lang="el-GR"/>
              <a:pPr/>
              <a:t>178</a:t>
            </a:fld>
            <a:endParaRPr lang="el-GR" dirty="0"/>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l-GR" sz="3200" b="1" dirty="0">
                <a:solidFill>
                  <a:srgbClr val="FF0000"/>
                </a:solidFill>
                <a:latin typeface="Times New Roman" charset="0"/>
              </a:rPr>
              <a:t>Διόρθωση Σφαλμάτων</a:t>
            </a:r>
          </a:p>
        </p:txBody>
      </p:sp>
      <p:sp>
        <p:nvSpPr>
          <p:cNvPr id="13315" name="Rectangle 3"/>
          <p:cNvSpPr>
            <a:spLocks noGrp="1" noChangeArrowheads="1"/>
          </p:cNvSpPr>
          <p:nvPr>
            <p:ph idx="1"/>
          </p:nvPr>
        </p:nvSpPr>
        <p:spPr/>
        <p:txBody>
          <a:bodyPr/>
          <a:lstStyle/>
          <a:p>
            <a:r>
              <a:rPr lang="el-GR" sz="2800" dirty="0">
                <a:latin typeface="Times New Roman" charset="0"/>
              </a:rPr>
              <a:t>Η διόρθωση των </a:t>
            </a:r>
            <a:r>
              <a:rPr lang="el-GR" sz="2800" dirty="0" smtClean="0">
                <a:latin typeface="Times New Roman" charset="0"/>
              </a:rPr>
              <a:t>σφαλμάτων </a:t>
            </a:r>
            <a:r>
              <a:rPr lang="el-GR" sz="2800" dirty="0">
                <a:latin typeface="Times New Roman" charset="0"/>
              </a:rPr>
              <a:t>εξαρτάται</a:t>
            </a:r>
            <a:r>
              <a:rPr lang="en-US" sz="2800" dirty="0">
                <a:latin typeface="Times New Roman" charset="0"/>
              </a:rPr>
              <a:t>:</a:t>
            </a:r>
          </a:p>
          <a:p>
            <a:pPr lvl="1"/>
            <a:r>
              <a:rPr lang="el-GR" dirty="0">
                <a:latin typeface="Times New Roman" charset="0"/>
              </a:rPr>
              <a:t>από τον χρόνο στον οποίο τα λογιστικά αυτά σφάλματα αποκαλύπτονται</a:t>
            </a:r>
          </a:p>
          <a:p>
            <a:r>
              <a:rPr lang="el-GR" sz="2800" dirty="0">
                <a:latin typeface="Times New Roman" charset="0"/>
              </a:rPr>
              <a:t>Είναι σημαντικό να σημειωθεί ότι</a:t>
            </a:r>
            <a:r>
              <a:rPr lang="en-US" sz="2800" dirty="0">
                <a:latin typeface="Times New Roman" charset="0"/>
              </a:rPr>
              <a:t>:</a:t>
            </a:r>
            <a:endParaRPr lang="el-GR" sz="2800" dirty="0">
              <a:latin typeface="Times New Roman" charset="0"/>
            </a:endParaRPr>
          </a:p>
          <a:p>
            <a:pPr lvl="1"/>
            <a:r>
              <a:rPr lang="el-GR" dirty="0">
                <a:latin typeface="Times New Roman" charset="0"/>
              </a:rPr>
              <a:t>σε καμία περίπτωση δεν επιτρέπεται η διόρθωση του λογιστικού σφάλματος με σβήσιμο των ποσών ή των λογαριασμών</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D6E2C807-E7CA-42F2-9CB9-8DDAA697A7D4}" type="slidenum">
              <a:rPr lang="el-GR"/>
              <a:pPr/>
              <a:t>179</a:t>
            </a:fld>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764704"/>
            <a:ext cx="7024744" cy="673144"/>
          </a:xfrm>
        </p:spPr>
        <p:txBody>
          <a:bodyPr>
            <a:normAutofit fontScale="90000"/>
          </a:bodyPr>
          <a:lstStyle/>
          <a:p>
            <a:r>
              <a:rPr lang="el-GR" b="1" dirty="0" smtClean="0"/>
              <a:t>Εισόδημα </a:t>
            </a:r>
            <a:endParaRPr lang="el-GR" dirty="0"/>
          </a:p>
        </p:txBody>
      </p:sp>
      <p:sp>
        <p:nvSpPr>
          <p:cNvPr id="3" name="2 - Θέση περιεχομένου"/>
          <p:cNvSpPr>
            <a:spLocks noGrp="1"/>
          </p:cNvSpPr>
          <p:nvPr>
            <p:ph sz="quarter" idx="1"/>
          </p:nvPr>
        </p:nvSpPr>
        <p:spPr>
          <a:xfrm>
            <a:off x="467544" y="1700808"/>
            <a:ext cx="8208912" cy="4824536"/>
          </a:xfrm>
        </p:spPr>
        <p:txBody>
          <a:bodyPr>
            <a:normAutofit fontScale="92500" lnSpcReduction="20000"/>
          </a:bodyPr>
          <a:lstStyle/>
          <a:p>
            <a:pPr algn="just"/>
            <a:r>
              <a:rPr lang="el-GR" dirty="0" smtClean="0"/>
              <a:t>Αυξήσεις σε οικονομικά οφέλη κατά τη διάρκεια της περιόδου αναφοράς με τη μορφή εισροών ή αυξήσεων περιουσιακών στοιχείων ή μειώσεων υποχρεώσεων, που οδηγούν σε αυξήσεις της καθαρής θέσης, εκτός από εκείνες που σχετίζονται με συνεισφορές των ιδιοκτητών της οντότητας. </a:t>
            </a:r>
          </a:p>
          <a:p>
            <a:r>
              <a:rPr lang="el-GR" dirty="0" smtClean="0"/>
              <a:t>Το </a:t>
            </a:r>
            <a:r>
              <a:rPr lang="el-GR" b="1" dirty="0" smtClean="0"/>
              <a:t>Εισόδημα</a:t>
            </a:r>
            <a:r>
              <a:rPr lang="el-GR" dirty="0" smtClean="0"/>
              <a:t> περιλαμβάνει τα </a:t>
            </a:r>
            <a:r>
              <a:rPr lang="el-GR" b="1" dirty="0" smtClean="0">
                <a:solidFill>
                  <a:srgbClr val="0000CC"/>
                </a:solidFill>
              </a:rPr>
              <a:t>έσοδα</a:t>
            </a:r>
            <a:r>
              <a:rPr lang="el-GR" dirty="0" smtClean="0"/>
              <a:t> και τα </a:t>
            </a:r>
            <a:r>
              <a:rPr lang="el-GR" b="1" dirty="0" smtClean="0">
                <a:solidFill>
                  <a:srgbClr val="7030A0"/>
                </a:solidFill>
              </a:rPr>
              <a:t>κέρδη</a:t>
            </a:r>
            <a:r>
              <a:rPr lang="el-GR" dirty="0" smtClean="0"/>
              <a:t>.</a:t>
            </a:r>
          </a:p>
          <a:p>
            <a:pPr algn="just">
              <a:buNone/>
            </a:pPr>
            <a:r>
              <a:rPr lang="el-GR" dirty="0" smtClean="0"/>
              <a:t>•</a:t>
            </a:r>
            <a:r>
              <a:rPr lang="el-GR" b="1" dirty="0" smtClean="0">
                <a:solidFill>
                  <a:srgbClr val="0000CC"/>
                </a:solidFill>
              </a:rPr>
              <a:t>Έσοδο:</a:t>
            </a:r>
            <a:r>
              <a:rPr lang="el-GR" dirty="0" smtClean="0"/>
              <a:t> Η μικτή εισροή οικονομικών ωφελειών κατά τη διάρκεια μιας περιόδου, η οποία προκύπτει από συνήθεις δραστηριότητες μιας οντότητας και αυξάνει την καθαρή θέση της.</a:t>
            </a:r>
          </a:p>
          <a:p>
            <a:pPr algn="just">
              <a:buNone/>
            </a:pPr>
            <a:r>
              <a:rPr lang="el-GR" dirty="0" smtClean="0"/>
              <a:t>•</a:t>
            </a:r>
            <a:r>
              <a:rPr lang="el-GR" b="1" dirty="0" smtClean="0">
                <a:solidFill>
                  <a:srgbClr val="7030A0"/>
                </a:solidFill>
              </a:rPr>
              <a:t>Κέρδος: </a:t>
            </a:r>
            <a:r>
              <a:rPr lang="el-GR" dirty="0" smtClean="0"/>
              <a:t>Αύξηση στα οικονομικά οφέλη που πληροί τον ορισμό του εισοδήματος, αλλά δεν είναι έσοδο. Τα κέρδη οδηγούν σε καθαρή αύξηση της καθαρής θέσης, με τη μορφή μείωσης των υποχρεώσεων ή αύξησης των περιουσιακών στοιχείων. </a:t>
            </a:r>
          </a:p>
          <a:p>
            <a:endParaRPr lang="el-GR" dirty="0"/>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Διόρθωση σφαλμάτων τρέχουσας λογιστικής χρήσης</a:t>
            </a:r>
          </a:p>
        </p:txBody>
      </p:sp>
      <p:sp>
        <p:nvSpPr>
          <p:cNvPr id="14339" name="Rectangle 3"/>
          <p:cNvSpPr>
            <a:spLocks noGrp="1" noChangeArrowheads="1"/>
          </p:cNvSpPr>
          <p:nvPr>
            <p:ph idx="1"/>
          </p:nvPr>
        </p:nvSpPr>
        <p:spPr/>
        <p:txBody>
          <a:bodyPr/>
          <a:lstStyle/>
          <a:p>
            <a:r>
              <a:rPr lang="el-GR" sz="2800" dirty="0">
                <a:latin typeface="Times New Roman" charset="0"/>
              </a:rPr>
              <a:t>Ως σφάλματα της τρέχουσας λογιστικής χρήσης θεωρούνται</a:t>
            </a:r>
            <a:r>
              <a:rPr lang="en-US" sz="2800" dirty="0">
                <a:latin typeface="Times New Roman" charset="0"/>
              </a:rPr>
              <a:t>:</a:t>
            </a:r>
          </a:p>
          <a:p>
            <a:pPr lvl="1"/>
            <a:r>
              <a:rPr lang="el-GR" dirty="0">
                <a:latin typeface="Times New Roman" charset="0"/>
              </a:rPr>
              <a:t>τα σφάλματα που αποκαλύπτονται πριν από την σύνταξη των χρηματοοικονομικών καταστάσεων της τρέχουσας λογιστικής χρήσης </a:t>
            </a:r>
          </a:p>
        </p:txBody>
      </p:sp>
      <p:sp>
        <p:nvSpPr>
          <p:cNvPr id="6" name="5 - Θέση αριθμού διαφάνειας"/>
          <p:cNvSpPr>
            <a:spLocks noGrp="1"/>
          </p:cNvSpPr>
          <p:nvPr>
            <p:ph type="sldNum" sz="quarter" idx="12"/>
          </p:nvPr>
        </p:nvSpPr>
        <p:spPr/>
        <p:txBody>
          <a:bodyPr>
            <a:normAutofit/>
          </a:bodyPr>
          <a:lstStyle/>
          <a:p>
            <a:fld id="{6147A03B-4F15-4137-946B-AB0B9CCFE37B}" type="slidenum">
              <a:rPr lang="el-GR"/>
              <a:pPr/>
              <a:t>180</a:t>
            </a:fld>
            <a:endParaRPr lang="el-GR"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a:bodyPr>
          <a:lstStyle/>
          <a:p>
            <a:r>
              <a:rPr lang="el-GR" sz="3200" b="1" dirty="0">
                <a:solidFill>
                  <a:srgbClr val="FF0000"/>
                </a:solidFill>
                <a:latin typeface="Times New Roman" charset="0"/>
              </a:rPr>
              <a:t>Διόρθωση σφαλμάτων τρέχουσας λογιστικής χρήσης</a:t>
            </a:r>
          </a:p>
        </p:txBody>
      </p:sp>
      <p:sp>
        <p:nvSpPr>
          <p:cNvPr id="15363" name="Rectangle 3"/>
          <p:cNvSpPr>
            <a:spLocks noGrp="1" noChangeArrowheads="1"/>
          </p:cNvSpPr>
          <p:nvPr>
            <p:ph idx="1"/>
          </p:nvPr>
        </p:nvSpPr>
        <p:spPr/>
        <p:txBody>
          <a:bodyPr/>
          <a:lstStyle/>
          <a:p>
            <a:r>
              <a:rPr lang="el-GR" sz="2800" dirty="0">
                <a:latin typeface="Times New Roman" charset="0"/>
              </a:rPr>
              <a:t>Παράδειγμα 1</a:t>
            </a:r>
          </a:p>
          <a:p>
            <a:pPr lvl="1"/>
            <a:r>
              <a:rPr lang="el-GR" dirty="0">
                <a:latin typeface="Times New Roman" charset="0"/>
              </a:rPr>
              <a:t>η είσπραξη από τον πελάτη Αργυρίου 1000 ευρώ καταχωρήθηκε ως εξόφληση οφειλής προς τον προμηθευτή</a:t>
            </a:r>
            <a:r>
              <a:rPr lang="en-US" dirty="0">
                <a:latin typeface="Times New Roman" charset="0"/>
              </a:rPr>
              <a:t> </a:t>
            </a:r>
            <a:r>
              <a:rPr lang="el-GR" dirty="0">
                <a:latin typeface="Times New Roman" charset="0"/>
              </a:rPr>
              <a:t>Αθανασίου 1000 ευρώ </a:t>
            </a:r>
          </a:p>
          <a:p>
            <a:pPr lvl="1"/>
            <a:r>
              <a:rPr lang="el-GR" dirty="0">
                <a:latin typeface="Times New Roman" charset="0"/>
              </a:rPr>
              <a:t>για την διόρθωση αυτού του λογιστικού σφάλματος θα γίνουν οι ακόλουθες εγγραφές</a:t>
            </a:r>
            <a:r>
              <a:rPr lang="en-US" dirty="0">
                <a:latin typeface="Times New Roman" charset="0"/>
              </a:rPr>
              <a:t>:</a:t>
            </a: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normAutofit/>
          </a:bodyPr>
          <a:lstStyle/>
          <a:p>
            <a:fld id="{AF7BA36F-28C8-4108-A5D9-248CD2622D02}" type="slidenum">
              <a:rPr lang="el-GR"/>
              <a:pPr/>
              <a:t>181</a:t>
            </a:fld>
            <a:endParaRPr lang="el-GR"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68313" y="764704"/>
            <a:ext cx="8229600" cy="1008112"/>
          </a:xfrm>
        </p:spPr>
        <p:txBody>
          <a:bodyPr>
            <a:normAutofit fontScale="90000"/>
          </a:bodyPr>
          <a:lstStyle/>
          <a:p>
            <a:r>
              <a:rPr lang="el-GR" sz="3200" dirty="0" smtClean="0">
                <a:latin typeface="Times New Roman" charset="0"/>
              </a:rPr>
              <a:t/>
            </a:r>
            <a:br>
              <a:rPr lang="el-GR" sz="3200" dirty="0" smtClean="0">
                <a:latin typeface="Times New Roman" charset="0"/>
              </a:rPr>
            </a:br>
            <a:r>
              <a:rPr lang="el-GR" sz="3200" b="1" dirty="0" smtClean="0">
                <a:solidFill>
                  <a:srgbClr val="FF0000"/>
                </a:solidFill>
                <a:latin typeface="Times New Roman" charset="0"/>
              </a:rPr>
              <a:t>Διόρθωση σφαλμάτων τρέχουσας λογιστικής χρήσης</a:t>
            </a:r>
            <a:endParaRPr lang="el-GR" sz="3200" b="1" dirty="0">
              <a:solidFill>
                <a:srgbClr val="0070C0"/>
              </a:solidFill>
              <a:latin typeface="Times New Roman" charset="0"/>
            </a:endParaRPr>
          </a:p>
        </p:txBody>
      </p:sp>
      <p:sp>
        <p:nvSpPr>
          <p:cNvPr id="16387" name="Rectangle 3"/>
          <p:cNvSpPr>
            <a:spLocks noGrp="1" noChangeArrowheads="1"/>
          </p:cNvSpPr>
          <p:nvPr>
            <p:ph idx="1"/>
          </p:nvPr>
        </p:nvSpPr>
        <p:spPr/>
        <p:txBody>
          <a:bodyPr/>
          <a:lstStyle/>
          <a:p>
            <a:r>
              <a:rPr lang="el-GR" sz="2800" dirty="0">
                <a:latin typeface="Times New Roman" charset="0"/>
              </a:rPr>
              <a:t>Παράδειγμα 1 (συνέχεια)</a:t>
            </a:r>
          </a:p>
          <a:p>
            <a:pPr lvl="1"/>
            <a:r>
              <a:rPr lang="el-GR" dirty="0">
                <a:latin typeface="Times New Roman" charset="0"/>
              </a:rPr>
              <a:t>Πρώτον θα γίνει μια εγγραφή αντιλογισμού η οποία έχει ως εξής</a:t>
            </a:r>
            <a:r>
              <a:rPr lang="en-US" dirty="0">
                <a:latin typeface="Times New Roman" charset="0"/>
              </a:rPr>
              <a:t>:</a:t>
            </a:r>
          </a:p>
          <a:p>
            <a:pPr lvl="2"/>
            <a:r>
              <a:rPr lang="el-GR" sz="2800" dirty="0">
                <a:latin typeface="Times New Roman" charset="0"/>
              </a:rPr>
              <a:t>θα χρεώσουμε το λογαριασμό «Ταμείο» με 1000 ευρώ και</a:t>
            </a:r>
          </a:p>
          <a:p>
            <a:pPr lvl="2"/>
            <a:r>
              <a:rPr lang="el-GR" sz="2800" dirty="0">
                <a:latin typeface="Times New Roman" charset="0"/>
              </a:rPr>
              <a:t>θα πιστώσουμε το λογαριασμό «Προμηθευτές» με 1000 ευρώ</a:t>
            </a:r>
          </a:p>
        </p:txBody>
      </p:sp>
      <p:sp>
        <p:nvSpPr>
          <p:cNvPr id="6" name="5 - Θέση αριθμού διαφάνειας"/>
          <p:cNvSpPr>
            <a:spLocks noGrp="1"/>
          </p:cNvSpPr>
          <p:nvPr>
            <p:ph type="sldNum" sz="quarter" idx="12"/>
          </p:nvPr>
        </p:nvSpPr>
        <p:spPr/>
        <p:txBody>
          <a:bodyPr>
            <a:normAutofit/>
          </a:bodyPr>
          <a:lstStyle/>
          <a:p>
            <a:fld id="{4781C3CF-2BC6-45A7-97C1-2450DD48B651}" type="slidenum">
              <a:rPr lang="el-GR"/>
              <a:pPr/>
              <a:t>182</a:t>
            </a:fld>
            <a:endParaRPr lang="el-GR" dirty="0"/>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l-GR" sz="3200" b="1" dirty="0" smtClean="0">
                <a:solidFill>
                  <a:srgbClr val="FF0000"/>
                </a:solidFill>
                <a:latin typeface="Times New Roman" charset="0"/>
              </a:rPr>
              <a:t>Διόρθωση σφαλμάτων τρέχουσας λογιστικής χρήσης</a:t>
            </a:r>
            <a:endParaRPr lang="el-GR" sz="3200" dirty="0">
              <a:solidFill>
                <a:srgbClr val="0070C0"/>
              </a:solidFill>
              <a:latin typeface="Times New Roman" charset="0"/>
            </a:endParaRPr>
          </a:p>
        </p:txBody>
      </p:sp>
      <p:sp>
        <p:nvSpPr>
          <p:cNvPr id="17411" name="Rectangle 3"/>
          <p:cNvSpPr>
            <a:spLocks noGrp="1" noChangeArrowheads="1"/>
          </p:cNvSpPr>
          <p:nvPr>
            <p:ph idx="1"/>
          </p:nvPr>
        </p:nvSpPr>
        <p:spPr/>
        <p:txBody>
          <a:bodyPr/>
          <a:lstStyle/>
          <a:p>
            <a:r>
              <a:rPr lang="el-GR" sz="2800" dirty="0">
                <a:latin typeface="Times New Roman" charset="0"/>
              </a:rPr>
              <a:t>Παράδειγμα 1 (συνέχεια)</a:t>
            </a:r>
          </a:p>
          <a:p>
            <a:pPr lvl="1"/>
            <a:r>
              <a:rPr lang="el-GR" dirty="0">
                <a:latin typeface="Times New Roman" charset="0"/>
              </a:rPr>
              <a:t>Δεύτερον θα γίνει η εγγραφή για την σωστή καταχώρηση του λογιστικού γεγονότος</a:t>
            </a:r>
            <a:r>
              <a:rPr lang="en-US" dirty="0">
                <a:latin typeface="Times New Roman" charset="0"/>
              </a:rPr>
              <a:t>:</a:t>
            </a:r>
          </a:p>
          <a:p>
            <a:pPr lvl="2"/>
            <a:r>
              <a:rPr lang="el-GR" sz="2800" dirty="0">
                <a:latin typeface="Times New Roman" charset="0"/>
              </a:rPr>
              <a:t>θα χρεώσουμε το λογαριασμό «Ταμείο» με 1000 ευρώ και </a:t>
            </a:r>
          </a:p>
          <a:p>
            <a:pPr lvl="2"/>
            <a:r>
              <a:rPr lang="el-GR" sz="2800" dirty="0">
                <a:latin typeface="Times New Roman" charset="0"/>
              </a:rPr>
              <a:t>θα πιστώσουμε το λογαριασμό «Πελάτες» με 1000 ευρώ </a:t>
            </a:r>
          </a:p>
        </p:txBody>
      </p:sp>
      <p:sp>
        <p:nvSpPr>
          <p:cNvPr id="6" name="5 - Θέση αριθμού διαφάνειας"/>
          <p:cNvSpPr>
            <a:spLocks noGrp="1"/>
          </p:cNvSpPr>
          <p:nvPr>
            <p:ph type="sldNum" sz="quarter" idx="12"/>
          </p:nvPr>
        </p:nvSpPr>
        <p:spPr/>
        <p:txBody>
          <a:bodyPr/>
          <a:lstStyle/>
          <a:p>
            <a:fld id="{31C7B405-31B1-4B40-B5D3-A4D706302E4E}" type="slidenum">
              <a:rPr lang="el-GR"/>
              <a:pPr/>
              <a:t>183</a:t>
            </a:fld>
            <a:endParaRPr lang="el-GR" dirty="0"/>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18435" name="Rectangle 3"/>
          <p:cNvSpPr>
            <a:spLocks noGrp="1" noChangeArrowheads="1"/>
          </p:cNvSpPr>
          <p:nvPr>
            <p:ph idx="1"/>
          </p:nvPr>
        </p:nvSpPr>
        <p:spPr/>
        <p:txBody>
          <a:bodyPr/>
          <a:lstStyle/>
          <a:p>
            <a:r>
              <a:rPr lang="el-GR" sz="2800" dirty="0">
                <a:latin typeface="Times New Roman" charset="0"/>
              </a:rPr>
              <a:t>Παράδειγμα 2</a:t>
            </a:r>
          </a:p>
          <a:p>
            <a:pPr lvl="1"/>
            <a:r>
              <a:rPr lang="el-GR" dirty="0">
                <a:latin typeface="Times New Roman" charset="0"/>
              </a:rPr>
              <a:t>η αγορά εμπορευμάτων τοις μετρητοίς αξίας κτήσης 2000 ευρώ καταχωρήθηκε ως αγορά </a:t>
            </a:r>
            <a:r>
              <a:rPr lang="el-GR" dirty="0" smtClean="0">
                <a:latin typeface="Times New Roman" charset="0"/>
              </a:rPr>
              <a:t>υπορρευμάτων </a:t>
            </a:r>
            <a:r>
              <a:rPr lang="el-GR" dirty="0">
                <a:latin typeface="Times New Roman" charset="0"/>
              </a:rPr>
              <a:t>με πίστωση αξίας κτήσης 2000 ευρώ</a:t>
            </a:r>
          </a:p>
          <a:p>
            <a:pPr lvl="1"/>
            <a:r>
              <a:rPr lang="el-GR" dirty="0">
                <a:latin typeface="Times New Roman" charset="0"/>
              </a:rPr>
              <a:t>για την διόρθωση αυτού του λογιστικού σφάλματος θα γίνουν οι ακόλουθες εγγραφές</a:t>
            </a:r>
            <a:r>
              <a:rPr lang="en-US" dirty="0">
                <a:latin typeface="Times New Roman" charset="0"/>
              </a:rPr>
              <a:t>:</a:t>
            </a:r>
            <a:endParaRPr lang="el-GR" dirty="0">
              <a:latin typeface="Times New Roman" charset="0"/>
            </a:endParaRPr>
          </a:p>
          <a:p>
            <a:pPr lvl="1">
              <a:buFontTx/>
              <a:buNone/>
            </a:pPr>
            <a:endParaRPr lang="el-GR"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143F4A6B-3E19-49B1-9A8C-3B23EBBE2F9D}" type="slidenum">
              <a:rPr lang="el-GR"/>
              <a:pPr/>
              <a:t>184</a:t>
            </a:fld>
            <a:endParaRPr lang="el-GR"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19459" name="Rectangle 3"/>
          <p:cNvSpPr>
            <a:spLocks noGrp="1" noChangeArrowheads="1"/>
          </p:cNvSpPr>
          <p:nvPr>
            <p:ph idx="1"/>
          </p:nvPr>
        </p:nvSpPr>
        <p:spPr/>
        <p:txBody>
          <a:bodyPr/>
          <a:lstStyle/>
          <a:p>
            <a:r>
              <a:rPr lang="el-GR" sz="2800" dirty="0">
                <a:latin typeface="Times New Roman" charset="0"/>
              </a:rPr>
              <a:t>Παράδειγμα 2 (συνέχεια)</a:t>
            </a:r>
          </a:p>
          <a:p>
            <a:r>
              <a:rPr lang="el-GR" sz="2800" dirty="0">
                <a:latin typeface="Times New Roman" charset="0"/>
              </a:rPr>
              <a:t>Πρώτον θα γίνει μια εγγραφή αντιλογισμού</a:t>
            </a:r>
            <a:r>
              <a:rPr lang="en-US" sz="2800" dirty="0">
                <a:latin typeface="Times New Roman" charset="0"/>
              </a:rPr>
              <a:t>:</a:t>
            </a:r>
          </a:p>
          <a:p>
            <a:pPr lvl="1"/>
            <a:r>
              <a:rPr lang="el-GR" dirty="0">
                <a:latin typeface="Times New Roman" charset="0"/>
              </a:rPr>
              <a:t>θα χρεώσουμε το λογαριασμό «Προμηθευτές» με 2000 ευρώ και</a:t>
            </a:r>
          </a:p>
          <a:p>
            <a:pPr lvl="1"/>
            <a:r>
              <a:rPr lang="el-GR" dirty="0">
                <a:latin typeface="Times New Roman" charset="0"/>
              </a:rPr>
              <a:t>θα πιστώσουμε το λογαριασμό «Εμπορεύματα» με 2000 ευρώ</a:t>
            </a:r>
            <a:r>
              <a:rPr lang="el-GR" dirty="0"/>
              <a:t> </a:t>
            </a:r>
          </a:p>
        </p:txBody>
      </p:sp>
      <p:sp>
        <p:nvSpPr>
          <p:cNvPr id="6" name="5 - Θέση αριθμού διαφάνειας"/>
          <p:cNvSpPr>
            <a:spLocks noGrp="1"/>
          </p:cNvSpPr>
          <p:nvPr>
            <p:ph type="sldNum" sz="quarter" idx="12"/>
          </p:nvPr>
        </p:nvSpPr>
        <p:spPr/>
        <p:txBody>
          <a:bodyPr/>
          <a:lstStyle/>
          <a:p>
            <a:fld id="{F1052DD8-DCAA-4C60-A9E8-6AB43E0A55DF}" type="slidenum">
              <a:rPr lang="el-GR"/>
              <a:pPr/>
              <a:t>185</a:t>
            </a:fld>
            <a:endParaRPr lang="el-GR" dirty="0"/>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20483" name="Rectangle 3"/>
          <p:cNvSpPr>
            <a:spLocks noGrp="1" noChangeArrowheads="1"/>
          </p:cNvSpPr>
          <p:nvPr>
            <p:ph idx="1"/>
          </p:nvPr>
        </p:nvSpPr>
        <p:spPr/>
        <p:txBody>
          <a:bodyPr/>
          <a:lstStyle/>
          <a:p>
            <a:r>
              <a:rPr lang="el-GR" sz="2800" dirty="0">
                <a:latin typeface="Times New Roman" charset="0"/>
              </a:rPr>
              <a:t>Παράδειγμα 2 (συνέχεια)</a:t>
            </a:r>
          </a:p>
          <a:p>
            <a:pPr lvl="1"/>
            <a:r>
              <a:rPr lang="el-GR" dirty="0">
                <a:latin typeface="Times New Roman" charset="0"/>
              </a:rPr>
              <a:t>Δεύτερον θα γίνει η εγγραφή για την σωστή καταχώρηση του λογιστικού γεγονότος</a:t>
            </a:r>
            <a:r>
              <a:rPr lang="en-US" dirty="0">
                <a:latin typeface="Times New Roman" charset="0"/>
              </a:rPr>
              <a:t>:</a:t>
            </a:r>
          </a:p>
          <a:p>
            <a:pPr lvl="2"/>
            <a:r>
              <a:rPr lang="el-GR" sz="2800" dirty="0">
                <a:latin typeface="Times New Roman" charset="0"/>
              </a:rPr>
              <a:t>θα χρεώσουμε το λογαριασμό «Εμπορεύματα» με 2000 ευρώ και</a:t>
            </a:r>
          </a:p>
          <a:p>
            <a:pPr lvl="2"/>
            <a:r>
              <a:rPr lang="el-GR" sz="2800" dirty="0">
                <a:latin typeface="Times New Roman" charset="0"/>
              </a:rPr>
              <a:t>θα πιστώσουμε το λογαριασμό «Ταμείο» με 2000 ευρώ</a:t>
            </a:r>
          </a:p>
        </p:txBody>
      </p:sp>
      <p:sp>
        <p:nvSpPr>
          <p:cNvPr id="6" name="5 - Θέση αριθμού διαφάνειας"/>
          <p:cNvSpPr>
            <a:spLocks noGrp="1"/>
          </p:cNvSpPr>
          <p:nvPr>
            <p:ph type="sldNum" sz="quarter" idx="12"/>
          </p:nvPr>
        </p:nvSpPr>
        <p:spPr/>
        <p:txBody>
          <a:bodyPr/>
          <a:lstStyle/>
          <a:p>
            <a:fld id="{F372CF4C-8A1D-4A20-924D-8657FD58AACE}" type="slidenum">
              <a:rPr lang="el-GR"/>
              <a:pPr/>
              <a:t>186</a:t>
            </a:fld>
            <a:endParaRPr lang="el-GR" dirty="0"/>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l-GR" sz="3200" b="1" dirty="0">
                <a:solidFill>
                  <a:srgbClr val="0070C0"/>
                </a:solidFill>
                <a:latin typeface="Times New Roman" charset="0"/>
              </a:rPr>
              <a:t>Διόρθωση σφαλμάτων τρέχουσας λογιστικής χρήσης</a:t>
            </a:r>
          </a:p>
        </p:txBody>
      </p:sp>
      <p:sp>
        <p:nvSpPr>
          <p:cNvPr id="49155" name="Rectangle 3"/>
          <p:cNvSpPr>
            <a:spLocks noGrp="1" noChangeArrowheads="1"/>
          </p:cNvSpPr>
          <p:nvPr>
            <p:ph idx="1"/>
          </p:nvPr>
        </p:nvSpPr>
        <p:spPr/>
        <p:txBody>
          <a:bodyPr/>
          <a:lstStyle/>
          <a:p>
            <a:r>
              <a:rPr lang="el-GR" sz="2800" dirty="0">
                <a:latin typeface="Times New Roman" charset="0"/>
              </a:rPr>
              <a:t>Παράδειγμα 2 (συνέχεια)</a:t>
            </a:r>
          </a:p>
          <a:p>
            <a:r>
              <a:rPr lang="el-GR" sz="2800" dirty="0">
                <a:latin typeface="Times New Roman" charset="0"/>
              </a:rPr>
              <a:t>Εναλλακτικά, θα μπορούσε να γίνει μόνο η ακόλουθη εγγραφή</a:t>
            </a:r>
            <a:r>
              <a:rPr lang="en-US" sz="2800" dirty="0">
                <a:latin typeface="Times New Roman" charset="0"/>
              </a:rPr>
              <a:t>:</a:t>
            </a:r>
          </a:p>
          <a:p>
            <a:pPr lvl="1"/>
            <a:r>
              <a:rPr lang="el-GR" dirty="0">
                <a:latin typeface="Times New Roman" charset="0"/>
              </a:rPr>
              <a:t>Θα χρεώσουμε τον λογαριασμό «Προμηθευτές» με 2.000 και</a:t>
            </a:r>
          </a:p>
          <a:p>
            <a:pPr lvl="1"/>
            <a:r>
              <a:rPr lang="el-GR" dirty="0">
                <a:latin typeface="Times New Roman" charset="0"/>
              </a:rPr>
              <a:t>Θα πιστώσουμε τον λογαριασμό «Ταμείο» με 2.000  </a:t>
            </a:r>
          </a:p>
        </p:txBody>
      </p:sp>
      <p:sp>
        <p:nvSpPr>
          <p:cNvPr id="6" name="5 - Θέση αριθμού διαφάνειας"/>
          <p:cNvSpPr>
            <a:spLocks noGrp="1"/>
          </p:cNvSpPr>
          <p:nvPr>
            <p:ph type="sldNum" sz="quarter" idx="12"/>
          </p:nvPr>
        </p:nvSpPr>
        <p:spPr/>
        <p:txBody>
          <a:bodyPr/>
          <a:lstStyle/>
          <a:p>
            <a:fld id="{4078DAC4-B1E2-49B8-BBDD-E5DB31220CAF}" type="slidenum">
              <a:rPr lang="el-GR"/>
              <a:pPr/>
              <a:t>187</a:t>
            </a:fld>
            <a:endParaRPr lang="el-GR" dirty="0"/>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l-GR" sz="3200" b="1" dirty="0">
                <a:solidFill>
                  <a:srgbClr val="7030A0"/>
                </a:solidFill>
                <a:latin typeface="Times New Roman" charset="0"/>
              </a:rPr>
              <a:t>Διόρθωση σφαλμάτων τρέχουσας λογιστικής χρήσης</a:t>
            </a:r>
          </a:p>
        </p:txBody>
      </p:sp>
      <p:sp>
        <p:nvSpPr>
          <p:cNvPr id="21507" name="Rectangle 3"/>
          <p:cNvSpPr>
            <a:spLocks noGrp="1" noChangeArrowheads="1"/>
          </p:cNvSpPr>
          <p:nvPr>
            <p:ph idx="1"/>
          </p:nvPr>
        </p:nvSpPr>
        <p:spPr/>
        <p:txBody>
          <a:bodyPr/>
          <a:lstStyle/>
          <a:p>
            <a:r>
              <a:rPr lang="el-GR" sz="2800" dirty="0">
                <a:latin typeface="Times New Roman" charset="0"/>
              </a:rPr>
              <a:t>Παράδειγμα 3</a:t>
            </a:r>
          </a:p>
          <a:p>
            <a:pPr lvl="1"/>
            <a:r>
              <a:rPr lang="el-GR" dirty="0">
                <a:latin typeface="Times New Roman" charset="0"/>
              </a:rPr>
              <a:t>η εξόφληση οφειλής ύψους 500 ευρώ προς τον προμηθευτή Βασιλείου καταχωρήθηκε δύο φορές</a:t>
            </a:r>
            <a:r>
              <a:rPr lang="en-US" dirty="0">
                <a:latin typeface="Times New Roman" charset="0"/>
              </a:rPr>
              <a:t> </a:t>
            </a:r>
            <a:endParaRPr lang="el-GR" dirty="0">
              <a:latin typeface="Times New Roman" charset="0"/>
            </a:endParaRPr>
          </a:p>
          <a:p>
            <a:pPr lvl="1"/>
            <a:r>
              <a:rPr lang="el-GR" dirty="0">
                <a:latin typeface="Times New Roman" charset="0"/>
              </a:rPr>
              <a:t>για την διόρθωση του λογιστικού αυτού σφάλματος θα γίνει η ακόλουθη εγγραφή αντιλογισμού</a:t>
            </a:r>
            <a:r>
              <a:rPr lang="en-US" dirty="0">
                <a:latin typeface="Times New Roman" charset="0"/>
              </a:rPr>
              <a:t>:</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9CB52D87-FEBD-4F8B-8BF1-790F3DC7B512}" type="slidenum">
              <a:rPr lang="el-GR"/>
              <a:pPr/>
              <a:t>188</a:t>
            </a:fld>
            <a:endParaRPr lang="el-GR" dirty="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l-GR" sz="3200" b="1" dirty="0" smtClean="0">
                <a:solidFill>
                  <a:srgbClr val="7030A0"/>
                </a:solidFill>
                <a:latin typeface="Times New Roman" charset="0"/>
              </a:rPr>
              <a:t>Διόρθωση σφαλμάτων τρέχουσας λογιστικής χρήσης</a:t>
            </a:r>
            <a:endParaRPr lang="el-GR" sz="3200" b="1" dirty="0">
              <a:solidFill>
                <a:srgbClr val="0070C0"/>
              </a:solidFill>
              <a:latin typeface="Times New Roman" charset="0"/>
            </a:endParaRPr>
          </a:p>
        </p:txBody>
      </p:sp>
      <p:sp>
        <p:nvSpPr>
          <p:cNvPr id="22531" name="Rectangle 3"/>
          <p:cNvSpPr>
            <a:spLocks noGrp="1" noChangeArrowheads="1"/>
          </p:cNvSpPr>
          <p:nvPr>
            <p:ph idx="1"/>
          </p:nvPr>
        </p:nvSpPr>
        <p:spPr/>
        <p:txBody>
          <a:bodyPr/>
          <a:lstStyle/>
          <a:p>
            <a:r>
              <a:rPr lang="el-GR" sz="2800" dirty="0">
                <a:latin typeface="Times New Roman" charset="0"/>
              </a:rPr>
              <a:t>Παράδειγμα 3 (συνέχεια)</a:t>
            </a:r>
          </a:p>
          <a:p>
            <a:pPr lvl="1"/>
            <a:r>
              <a:rPr lang="el-GR" dirty="0">
                <a:latin typeface="Times New Roman" charset="0"/>
              </a:rPr>
              <a:t>Θα χρεώσουμε το λογαριασμό «Ταμείο» με 500 ευρώ και</a:t>
            </a:r>
          </a:p>
          <a:p>
            <a:pPr lvl="1"/>
            <a:r>
              <a:rPr lang="el-GR" dirty="0">
                <a:latin typeface="Times New Roman" charset="0"/>
              </a:rPr>
              <a:t>Θα πιστώσουμε το λογαριασμό «Προμηθευτές» με 500 ευρώ  </a:t>
            </a:r>
          </a:p>
        </p:txBody>
      </p:sp>
      <p:sp>
        <p:nvSpPr>
          <p:cNvPr id="6" name="5 - Θέση αριθμού διαφάνειας"/>
          <p:cNvSpPr>
            <a:spLocks noGrp="1"/>
          </p:cNvSpPr>
          <p:nvPr>
            <p:ph type="sldNum" sz="quarter" idx="12"/>
          </p:nvPr>
        </p:nvSpPr>
        <p:spPr/>
        <p:txBody>
          <a:bodyPr/>
          <a:lstStyle/>
          <a:p>
            <a:fld id="{84F06725-8F12-4064-ACD6-A3316AE01BAC}" type="slidenum">
              <a:rPr lang="el-GR"/>
              <a:pPr/>
              <a:t>189</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1027664"/>
            <a:ext cx="7024744" cy="673144"/>
          </a:xfrm>
        </p:spPr>
        <p:txBody>
          <a:bodyPr>
            <a:normAutofit fontScale="90000"/>
          </a:bodyPr>
          <a:lstStyle/>
          <a:p>
            <a:r>
              <a:rPr lang="el-GR" b="1" dirty="0" smtClean="0"/>
              <a:t>Έξοδο </a:t>
            </a:r>
            <a:endParaRPr lang="el-GR" dirty="0"/>
          </a:p>
        </p:txBody>
      </p:sp>
      <p:sp>
        <p:nvSpPr>
          <p:cNvPr id="3" name="2 - Θέση περιεχομένου"/>
          <p:cNvSpPr>
            <a:spLocks noGrp="1"/>
          </p:cNvSpPr>
          <p:nvPr>
            <p:ph sz="quarter" idx="1"/>
          </p:nvPr>
        </p:nvSpPr>
        <p:spPr>
          <a:xfrm>
            <a:off x="467544" y="2323652"/>
            <a:ext cx="8208912" cy="3508977"/>
          </a:xfrm>
        </p:spPr>
        <p:txBody>
          <a:bodyPr/>
          <a:lstStyle/>
          <a:p>
            <a:pPr algn="just"/>
            <a:r>
              <a:rPr lang="el-GR" dirty="0" smtClean="0"/>
              <a:t>Η μείωση των περιουσιακών στοιχείων (οικονομικών πόρων) ή η αύξηση των υποχρεώσεων κατά τη διάρκεια μιας περιόδου που οδηγεί σε μείωση της καθαρής θέσης εκτός των μειώσεων της καθαρής θέσης που προέρχονται από διανομές στους ιδιοκτήτες της οντότητας. </a:t>
            </a:r>
          </a:p>
          <a:p>
            <a:endParaRPr lang="el-GR" dirty="0"/>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l-GR" sz="3200" b="1" dirty="0">
                <a:solidFill>
                  <a:srgbClr val="00B050"/>
                </a:solidFill>
                <a:latin typeface="Times New Roman" charset="0"/>
              </a:rPr>
              <a:t>Διόρθωση σφαλμάτων τρέχουσας λογιστικής χρήσης</a:t>
            </a:r>
          </a:p>
        </p:txBody>
      </p:sp>
      <p:sp>
        <p:nvSpPr>
          <p:cNvPr id="24579" name="Rectangle 3"/>
          <p:cNvSpPr>
            <a:spLocks noGrp="1" noChangeArrowheads="1"/>
          </p:cNvSpPr>
          <p:nvPr>
            <p:ph idx="1"/>
          </p:nvPr>
        </p:nvSpPr>
        <p:spPr/>
        <p:txBody>
          <a:bodyPr/>
          <a:lstStyle/>
          <a:p>
            <a:r>
              <a:rPr lang="el-GR" sz="2800" dirty="0">
                <a:latin typeface="Times New Roman" charset="0"/>
              </a:rPr>
              <a:t>Παράδειγμα 4</a:t>
            </a:r>
          </a:p>
          <a:p>
            <a:pPr lvl="1"/>
            <a:r>
              <a:rPr lang="el-GR" dirty="0">
                <a:latin typeface="Times New Roman" charset="0"/>
              </a:rPr>
              <a:t>Η αγορά ενός Η/Υ την 01/03/2000 αξίας κτήσης 3000 ευρώ τοις μετρητοίς καταχωρήθηκε ως αγορά εμπορευμάτων. Ο Η/Υ έχει διάρκεια ζωής πέντε χρόνια και εντός του 2000 πρέπει να αποσβεστεί για τους εννέα μήνες με τη γραμμική μέθοδο.</a:t>
            </a:r>
          </a:p>
        </p:txBody>
      </p:sp>
      <p:sp>
        <p:nvSpPr>
          <p:cNvPr id="6" name="5 - Θέση αριθμού διαφάνειας"/>
          <p:cNvSpPr>
            <a:spLocks noGrp="1"/>
          </p:cNvSpPr>
          <p:nvPr>
            <p:ph type="sldNum" sz="quarter" idx="12"/>
          </p:nvPr>
        </p:nvSpPr>
        <p:spPr/>
        <p:txBody>
          <a:bodyPr/>
          <a:lstStyle/>
          <a:p>
            <a:fld id="{9E11C9F8-CF4F-4BBB-A87F-C1AF0A56A393}" type="slidenum">
              <a:rPr lang="el-GR"/>
              <a:pPr/>
              <a:t>190</a:t>
            </a:fld>
            <a:endParaRPr lang="el-GR" dirty="0"/>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l-GR" sz="3200" b="1" dirty="0" smtClean="0">
                <a:solidFill>
                  <a:srgbClr val="00B050"/>
                </a:solidFill>
                <a:latin typeface="Times New Roman" charset="0"/>
              </a:rPr>
              <a:t>Διόρθωση σφαλμάτων τρέχουσας λογιστικής χρήσης</a:t>
            </a:r>
            <a:endParaRPr lang="el-GR" sz="3200" b="1" dirty="0">
              <a:solidFill>
                <a:srgbClr val="0070C0"/>
              </a:solidFill>
              <a:latin typeface="Times New Roman" charset="0"/>
            </a:endParaRPr>
          </a:p>
        </p:txBody>
      </p:sp>
      <p:sp>
        <p:nvSpPr>
          <p:cNvPr id="25603"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πριν πραγματοποιηθεί η διόρθωση του σφάλματος θα πρέπει να υπολογίσουμε τις αποσβέσεις του Η/Υ για την τρέχουσα λογιστική χρήση</a:t>
            </a:r>
          </a:p>
          <a:p>
            <a:pPr lvl="1"/>
            <a:r>
              <a:rPr lang="el-GR" dirty="0">
                <a:latin typeface="Times New Roman" charset="0"/>
              </a:rPr>
              <a:t>η ετήσια απόσβεση αντιστοιχεί σε</a:t>
            </a:r>
            <a:r>
              <a:rPr lang="en-US" dirty="0">
                <a:latin typeface="Times New Roman" charset="0"/>
              </a:rPr>
              <a:t>:</a:t>
            </a:r>
          </a:p>
          <a:p>
            <a:pPr lvl="2"/>
            <a:r>
              <a:rPr lang="en-US" sz="2800" dirty="0">
                <a:latin typeface="Times New Roman" charset="0"/>
              </a:rPr>
              <a:t>3000/5=600</a:t>
            </a:r>
          </a:p>
          <a:p>
            <a:pPr lvl="1"/>
            <a:r>
              <a:rPr lang="el-GR" dirty="0">
                <a:latin typeface="Times New Roman" charset="0"/>
              </a:rPr>
              <a:t>η απόσβεση για τους 9 μήνες ισούται με</a:t>
            </a:r>
            <a:r>
              <a:rPr lang="en-US" dirty="0">
                <a:latin typeface="Times New Roman" charset="0"/>
              </a:rPr>
              <a:t>:</a:t>
            </a:r>
            <a:r>
              <a:rPr lang="el-GR" dirty="0">
                <a:latin typeface="Times New Roman" charset="0"/>
              </a:rPr>
              <a:t> </a:t>
            </a:r>
          </a:p>
          <a:p>
            <a:pPr lvl="2"/>
            <a:r>
              <a:rPr lang="el-GR" sz="2800" dirty="0">
                <a:latin typeface="Times New Roman" charset="0"/>
              </a:rPr>
              <a:t>600*9/12=450</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9BAF8564-127C-40E8-A46E-51F66C09B3D9}" type="slidenum">
              <a:rPr lang="el-GR"/>
              <a:pPr/>
              <a:t>191</a:t>
            </a:fld>
            <a:endParaRPr lang="el-GR" dirty="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l-GR" sz="3200" b="1" dirty="0" smtClean="0">
                <a:solidFill>
                  <a:srgbClr val="00B050"/>
                </a:solidFill>
                <a:latin typeface="Times New Roman" charset="0"/>
              </a:rPr>
              <a:t>Διόρθωση σφαλμάτων τρέχουσας λογιστικής χρήσης</a:t>
            </a:r>
            <a:endParaRPr lang="el-GR" sz="3200" b="1" dirty="0">
              <a:solidFill>
                <a:srgbClr val="0070C0"/>
              </a:solidFill>
              <a:latin typeface="Times New Roman" charset="0"/>
            </a:endParaRPr>
          </a:p>
        </p:txBody>
      </p:sp>
      <p:sp>
        <p:nvSpPr>
          <p:cNvPr id="26627"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Η διόρθωση του σφάλματος επιτυγχάνεται με τις εξής εγγραφές</a:t>
            </a:r>
            <a:r>
              <a:rPr lang="en-US" dirty="0">
                <a:latin typeface="Times New Roman" charset="0"/>
              </a:rPr>
              <a:t>:</a:t>
            </a:r>
          </a:p>
          <a:p>
            <a:pPr lvl="2"/>
            <a:r>
              <a:rPr lang="el-GR" sz="2800" dirty="0">
                <a:latin typeface="Times New Roman" charset="0"/>
              </a:rPr>
              <a:t>θα χρεώσουμε το λογαριασμό «Η/Υ» με 3000 ευρώ και</a:t>
            </a:r>
          </a:p>
          <a:p>
            <a:pPr lvl="2"/>
            <a:r>
              <a:rPr lang="el-GR" sz="2800" dirty="0">
                <a:latin typeface="Times New Roman" charset="0"/>
              </a:rPr>
              <a:t>θα πιστώσουμε το λογαριασμό «Εμπορεύματα» με 3000 ευρώ</a:t>
            </a:r>
          </a:p>
        </p:txBody>
      </p:sp>
      <p:sp>
        <p:nvSpPr>
          <p:cNvPr id="6" name="5 - Θέση αριθμού διαφάνειας"/>
          <p:cNvSpPr>
            <a:spLocks noGrp="1"/>
          </p:cNvSpPr>
          <p:nvPr>
            <p:ph type="sldNum" sz="quarter" idx="12"/>
          </p:nvPr>
        </p:nvSpPr>
        <p:spPr/>
        <p:txBody>
          <a:bodyPr/>
          <a:lstStyle/>
          <a:p>
            <a:fld id="{58A459A4-9386-4097-875C-F52A983822B0}" type="slidenum">
              <a:rPr lang="el-GR"/>
              <a:pPr/>
              <a:t>192</a:t>
            </a:fld>
            <a:endParaRPr lang="el-GR" dirty="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l-GR" sz="3200" b="1" dirty="0" smtClean="0">
                <a:solidFill>
                  <a:srgbClr val="00B050"/>
                </a:solidFill>
                <a:latin typeface="Times New Roman" charset="0"/>
              </a:rPr>
              <a:t>Διόρθωση σφαλμάτων τρέχουσας λογιστικής χρήσης</a:t>
            </a:r>
            <a:endParaRPr lang="el-GR" sz="3200" b="1" dirty="0">
              <a:solidFill>
                <a:srgbClr val="0070C0"/>
              </a:solidFill>
              <a:latin typeface="Times New Roman" charset="0"/>
            </a:endParaRPr>
          </a:p>
        </p:txBody>
      </p:sp>
      <p:sp>
        <p:nvSpPr>
          <p:cNvPr id="27651" name="Rectangle 3"/>
          <p:cNvSpPr>
            <a:spLocks noGrp="1" noChangeArrowheads="1"/>
          </p:cNvSpPr>
          <p:nvPr>
            <p:ph idx="1"/>
          </p:nvPr>
        </p:nvSpPr>
        <p:spPr/>
        <p:txBody>
          <a:bodyPr/>
          <a:lstStyle/>
          <a:p>
            <a:r>
              <a:rPr lang="el-GR" sz="2800" dirty="0">
                <a:latin typeface="Times New Roman" charset="0"/>
              </a:rPr>
              <a:t>Παράδειγμα 4 (συνέχεια)</a:t>
            </a:r>
          </a:p>
          <a:p>
            <a:pPr lvl="1"/>
            <a:r>
              <a:rPr lang="el-GR" dirty="0">
                <a:latin typeface="Times New Roman" charset="0"/>
              </a:rPr>
              <a:t>θα χρεώσουμε το λογαριασμό «Αποσβέσεις Η/Υ» με 450 και</a:t>
            </a:r>
          </a:p>
          <a:p>
            <a:pPr lvl="1"/>
            <a:r>
              <a:rPr lang="el-GR" dirty="0">
                <a:latin typeface="Times New Roman" charset="0"/>
              </a:rPr>
              <a:t>θα πιστώσουμε το λογαριασμό «Αποσβεσμένος Η/Υ» με 450</a:t>
            </a:r>
          </a:p>
        </p:txBody>
      </p:sp>
      <p:sp>
        <p:nvSpPr>
          <p:cNvPr id="6" name="5 - Θέση αριθμού διαφάνειας"/>
          <p:cNvSpPr>
            <a:spLocks noGrp="1"/>
          </p:cNvSpPr>
          <p:nvPr>
            <p:ph type="sldNum" sz="quarter" idx="12"/>
          </p:nvPr>
        </p:nvSpPr>
        <p:spPr/>
        <p:txBody>
          <a:bodyPr/>
          <a:lstStyle/>
          <a:p>
            <a:fld id="{2E952F58-0117-408D-A358-E7BEFCE13206}" type="slidenum">
              <a:rPr lang="el-GR"/>
              <a:pPr/>
              <a:t>193</a:t>
            </a:fld>
            <a:endParaRPr lang="el-GR" dirty="0"/>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l-GR" sz="3200" b="1" dirty="0">
                <a:solidFill>
                  <a:schemeClr val="tx2">
                    <a:lumMod val="50000"/>
                  </a:schemeClr>
                </a:solidFill>
                <a:latin typeface="Times New Roman" charset="0"/>
              </a:rPr>
              <a:t>Διόρθωση σφαλμάτων προηγούμενων λογιστικών χρήσεων</a:t>
            </a:r>
          </a:p>
        </p:txBody>
      </p:sp>
      <p:sp>
        <p:nvSpPr>
          <p:cNvPr id="28675" name="Rectangle 3"/>
          <p:cNvSpPr>
            <a:spLocks noGrp="1" noChangeArrowheads="1"/>
          </p:cNvSpPr>
          <p:nvPr>
            <p:ph idx="1"/>
          </p:nvPr>
        </p:nvSpPr>
        <p:spPr/>
        <p:txBody>
          <a:bodyPr/>
          <a:lstStyle/>
          <a:p>
            <a:r>
              <a:rPr lang="el-GR" sz="2800" dirty="0">
                <a:latin typeface="Times New Roman" charset="0"/>
              </a:rPr>
              <a:t>Εάν το σφάλμα αποκαλυφθεί σε επόμενες λογιστικές χρήσεις τότε οι απαιτούμενες ενέργειες εξαρτώνται</a:t>
            </a:r>
            <a:r>
              <a:rPr lang="en-US" sz="2800" dirty="0">
                <a:latin typeface="Times New Roman" charset="0"/>
              </a:rPr>
              <a:t> :</a:t>
            </a:r>
            <a:endParaRPr lang="el-GR" sz="2800" dirty="0">
              <a:latin typeface="Times New Roman" charset="0"/>
            </a:endParaRPr>
          </a:p>
          <a:p>
            <a:pPr lvl="1"/>
            <a:r>
              <a:rPr lang="el-GR" dirty="0">
                <a:latin typeface="Times New Roman" charset="0"/>
              </a:rPr>
              <a:t>από το είδος του σφάλματος και</a:t>
            </a:r>
          </a:p>
          <a:p>
            <a:pPr lvl="1"/>
            <a:r>
              <a:rPr lang="el-GR" dirty="0">
                <a:latin typeface="Times New Roman" charset="0"/>
              </a:rPr>
              <a:t>από τη συγκεκριμένη χρήση στην οποία το σφάλμα αποκαλύπτεται</a:t>
            </a:r>
          </a:p>
          <a:p>
            <a:endParaRPr lang="en-US" sz="2800"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467FB405-DA12-44D4-BD1A-1BF0CF640AD6}" type="slidenum">
              <a:rPr lang="el-GR"/>
              <a:pPr/>
              <a:t>194</a:t>
            </a:fld>
            <a:endParaRPr lang="el-GR" dirty="0"/>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l-GR" sz="3200" b="1" dirty="0" smtClean="0">
                <a:solidFill>
                  <a:schemeClr val="tx2">
                    <a:lumMod val="50000"/>
                  </a:schemeClr>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29699" name="Rectangle 3"/>
          <p:cNvSpPr>
            <a:spLocks noGrp="1" noChangeArrowheads="1"/>
          </p:cNvSpPr>
          <p:nvPr>
            <p:ph idx="1"/>
          </p:nvPr>
        </p:nvSpPr>
        <p:spPr/>
        <p:txBody>
          <a:bodyPr/>
          <a:lstStyle/>
          <a:p>
            <a:r>
              <a:rPr lang="el-GR" sz="2800" dirty="0">
                <a:latin typeface="Times New Roman" charset="0"/>
              </a:rPr>
              <a:t>Συγκεκριμένα</a:t>
            </a:r>
            <a:r>
              <a:rPr lang="en-US" sz="2800" dirty="0">
                <a:latin typeface="Times New Roman" charset="0"/>
              </a:rPr>
              <a:t>:</a:t>
            </a:r>
          </a:p>
          <a:p>
            <a:pPr lvl="1"/>
            <a:r>
              <a:rPr lang="el-GR" dirty="0">
                <a:latin typeface="Times New Roman" charset="0"/>
              </a:rPr>
              <a:t>Εάν το σφάλμα αναφέρεται σε λογαριασμούς  μόνο του ισολογισμού, τότε με την αποκάλυψη του σφάλματος απαιτείται η κατάλληλη διορθωτική εγγραφή</a:t>
            </a:r>
            <a:r>
              <a:rPr lang="en-US" dirty="0">
                <a:latin typeface="Times New Roman" charset="0"/>
              </a:rPr>
              <a:t>.</a:t>
            </a:r>
            <a:r>
              <a:rPr lang="el-GR" dirty="0">
                <a:latin typeface="Times New Roman" charset="0"/>
              </a:rPr>
              <a:t>  </a:t>
            </a:r>
          </a:p>
        </p:txBody>
      </p:sp>
      <p:sp>
        <p:nvSpPr>
          <p:cNvPr id="6" name="5 - Θέση αριθμού διαφάνειας"/>
          <p:cNvSpPr>
            <a:spLocks noGrp="1"/>
          </p:cNvSpPr>
          <p:nvPr>
            <p:ph type="sldNum" sz="quarter" idx="12"/>
          </p:nvPr>
        </p:nvSpPr>
        <p:spPr/>
        <p:txBody>
          <a:bodyPr/>
          <a:lstStyle/>
          <a:p>
            <a:fld id="{51B4AEF9-2A17-4854-B71D-2D165642F3DE}" type="slidenum">
              <a:rPr lang="el-GR"/>
              <a:pPr/>
              <a:t>195</a:t>
            </a:fld>
            <a:endParaRPr lang="el-GR" dirty="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l-GR" sz="3200" b="1" dirty="0">
                <a:solidFill>
                  <a:srgbClr val="C00000"/>
                </a:solidFill>
                <a:latin typeface="Times New Roman" charset="0"/>
              </a:rPr>
              <a:t>Διόρθωση σφαλμάτων προηγούμενων λογιστικών χρήσεων</a:t>
            </a:r>
          </a:p>
        </p:txBody>
      </p:sp>
      <p:sp>
        <p:nvSpPr>
          <p:cNvPr id="30723" name="Rectangle 3"/>
          <p:cNvSpPr>
            <a:spLocks noGrp="1" noChangeArrowheads="1"/>
          </p:cNvSpPr>
          <p:nvPr>
            <p:ph idx="1"/>
          </p:nvPr>
        </p:nvSpPr>
        <p:spPr/>
        <p:txBody>
          <a:bodyPr>
            <a:normAutofit fontScale="92500" lnSpcReduction="20000"/>
          </a:bodyPr>
          <a:lstStyle/>
          <a:p>
            <a:r>
              <a:rPr lang="el-GR" sz="2800" dirty="0">
                <a:latin typeface="Times New Roman" charset="0"/>
              </a:rPr>
              <a:t>Παράδειγμα 5</a:t>
            </a:r>
          </a:p>
          <a:p>
            <a:pPr lvl="1"/>
            <a:r>
              <a:rPr lang="el-GR" dirty="0">
                <a:latin typeface="Times New Roman" charset="0"/>
              </a:rPr>
              <a:t>Στα πλαίσια της απογραφής στο τέλος της χρήσης 2000 που έγινε από την εταιρεία «ΡΩΤΑ» δεν καταχωρήθηκαν</a:t>
            </a:r>
            <a:r>
              <a:rPr lang="en-US" dirty="0">
                <a:latin typeface="Times New Roman" charset="0"/>
              </a:rPr>
              <a:t> </a:t>
            </a:r>
            <a:r>
              <a:rPr lang="el-GR" dirty="0">
                <a:latin typeface="Times New Roman" charset="0"/>
              </a:rPr>
              <a:t>από λάθος τα εξής στοιχεία</a:t>
            </a:r>
            <a:r>
              <a:rPr lang="en-US" dirty="0">
                <a:latin typeface="Times New Roman" charset="0"/>
              </a:rPr>
              <a:t>:</a:t>
            </a:r>
            <a:endParaRPr lang="el-GR" dirty="0">
              <a:latin typeface="Times New Roman" charset="0"/>
            </a:endParaRPr>
          </a:p>
          <a:p>
            <a:pPr lvl="2"/>
            <a:r>
              <a:rPr lang="el-GR" sz="2800" dirty="0">
                <a:latin typeface="Times New Roman" charset="0"/>
              </a:rPr>
              <a:t>εμπορεύματα 800 ευρώ</a:t>
            </a:r>
          </a:p>
          <a:p>
            <a:pPr lvl="2"/>
            <a:r>
              <a:rPr lang="el-GR" sz="2800" dirty="0">
                <a:latin typeface="Times New Roman" charset="0"/>
              </a:rPr>
              <a:t>πρώτες και βοηθητικές ύλες 400 ευρώ</a:t>
            </a:r>
          </a:p>
          <a:p>
            <a:pPr lvl="2"/>
            <a:r>
              <a:rPr lang="el-GR" sz="2800" dirty="0">
                <a:latin typeface="Times New Roman" charset="0"/>
              </a:rPr>
              <a:t>πελάτες 300 ευρώ </a:t>
            </a:r>
          </a:p>
          <a:p>
            <a:pPr lvl="2"/>
            <a:r>
              <a:rPr lang="el-GR" sz="2800" dirty="0">
                <a:latin typeface="Times New Roman" charset="0"/>
              </a:rPr>
              <a:t>γραμμάτια πληρωτέα 400 ευρώ και</a:t>
            </a:r>
          </a:p>
          <a:p>
            <a:pPr lvl="2"/>
            <a:r>
              <a:rPr lang="el-GR" sz="2800" dirty="0">
                <a:latin typeface="Times New Roman" charset="0"/>
              </a:rPr>
              <a:t>προμηθευτές 100 ευρώ </a:t>
            </a:r>
            <a:endParaRPr lang="en-US" sz="2800" dirty="0">
              <a:latin typeface="Times New Roman" charset="0"/>
            </a:endParaRPr>
          </a:p>
          <a:p>
            <a:pPr lvl="2"/>
            <a:endParaRPr lang="en-US" sz="2800" dirty="0">
              <a:latin typeface="Times New Roman" charset="0"/>
            </a:endParaRPr>
          </a:p>
          <a:p>
            <a:pPr lvl="2"/>
            <a:endParaRPr lang="el-GR" dirty="0"/>
          </a:p>
        </p:txBody>
      </p:sp>
      <p:sp>
        <p:nvSpPr>
          <p:cNvPr id="6" name="5 - Θέση αριθμού διαφάνειας"/>
          <p:cNvSpPr>
            <a:spLocks noGrp="1"/>
          </p:cNvSpPr>
          <p:nvPr>
            <p:ph type="sldNum" sz="quarter" idx="12"/>
          </p:nvPr>
        </p:nvSpPr>
        <p:spPr/>
        <p:txBody>
          <a:bodyPr/>
          <a:lstStyle/>
          <a:p>
            <a:fld id="{96312A89-5DC6-4B79-8F41-2D4B7056A8F5}" type="slidenum">
              <a:rPr lang="el-GR"/>
              <a:pPr/>
              <a:t>196</a:t>
            </a:fld>
            <a:endParaRPr lang="el-GR" dirty="0"/>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l-GR" sz="3200" b="1" dirty="0" smtClean="0">
                <a:solidFill>
                  <a:srgbClr val="C000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1747"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η παράλειψη των στοιχείων αυτών αποκαλύφθηκε στις 2/2/2001</a:t>
            </a:r>
          </a:p>
          <a:p>
            <a:pPr lvl="1"/>
            <a:r>
              <a:rPr lang="el-GR" dirty="0">
                <a:latin typeface="Times New Roman" charset="0"/>
              </a:rPr>
              <a:t>για την διόρθωση του σφάλματος αυτού θα γίνει η ακόλουθη ημερολογιακή εγγραφή στις 2/2/2001</a:t>
            </a:r>
          </a:p>
        </p:txBody>
      </p:sp>
      <p:sp>
        <p:nvSpPr>
          <p:cNvPr id="6" name="5 - Θέση αριθμού διαφάνειας"/>
          <p:cNvSpPr>
            <a:spLocks noGrp="1"/>
          </p:cNvSpPr>
          <p:nvPr>
            <p:ph type="sldNum" sz="quarter" idx="12"/>
          </p:nvPr>
        </p:nvSpPr>
        <p:spPr/>
        <p:txBody>
          <a:bodyPr/>
          <a:lstStyle/>
          <a:p>
            <a:fld id="{581142F2-3EE6-4DB9-A07E-A5566EA925A6}" type="slidenum">
              <a:rPr lang="el-GR"/>
              <a:pPr/>
              <a:t>197</a:t>
            </a:fld>
            <a:endParaRPr lang="el-GR" dirty="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l-GR" sz="3200" b="1" dirty="0" smtClean="0">
                <a:solidFill>
                  <a:srgbClr val="C000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2771"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θα χρεώσουμε το λογαριασμό Εμπορεύματα» με 800 </a:t>
            </a:r>
          </a:p>
          <a:p>
            <a:pPr lvl="1"/>
            <a:r>
              <a:rPr lang="el-GR" dirty="0">
                <a:latin typeface="Times New Roman" charset="0"/>
              </a:rPr>
              <a:t>θα χρεώσουμε το λογαριασμό «Πρώτες και βοηθητικές ύλες με 400 </a:t>
            </a:r>
          </a:p>
          <a:p>
            <a:pPr lvl="1"/>
            <a:r>
              <a:rPr lang="el-GR" dirty="0">
                <a:latin typeface="Times New Roman" charset="0"/>
              </a:rPr>
              <a:t>θα χρεώσουμε το λογαριασμό «Πελάτες» με 300</a:t>
            </a:r>
          </a:p>
        </p:txBody>
      </p:sp>
      <p:sp>
        <p:nvSpPr>
          <p:cNvPr id="6" name="5 - Θέση αριθμού διαφάνειας"/>
          <p:cNvSpPr>
            <a:spLocks noGrp="1"/>
          </p:cNvSpPr>
          <p:nvPr>
            <p:ph type="sldNum" sz="quarter" idx="12"/>
          </p:nvPr>
        </p:nvSpPr>
        <p:spPr/>
        <p:txBody>
          <a:bodyPr/>
          <a:lstStyle/>
          <a:p>
            <a:fld id="{A4543ABD-3E63-49DD-A04C-022F935B5255}" type="slidenum">
              <a:rPr lang="el-GR"/>
              <a:pPr/>
              <a:t>198</a:t>
            </a:fld>
            <a:endParaRPr lang="el-GR" dirty="0"/>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l-GR" sz="3200" b="1" dirty="0" smtClean="0">
                <a:solidFill>
                  <a:srgbClr val="C000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3795" name="Rectangle 3"/>
          <p:cNvSpPr>
            <a:spLocks noGrp="1" noChangeArrowheads="1"/>
          </p:cNvSpPr>
          <p:nvPr>
            <p:ph idx="1"/>
          </p:nvPr>
        </p:nvSpPr>
        <p:spPr/>
        <p:txBody>
          <a:bodyPr/>
          <a:lstStyle/>
          <a:p>
            <a:r>
              <a:rPr lang="el-GR" sz="2800" dirty="0">
                <a:latin typeface="Times New Roman" charset="0"/>
              </a:rPr>
              <a:t>Παράδειγμα 5 (συνέχεια)</a:t>
            </a:r>
          </a:p>
          <a:p>
            <a:pPr lvl="1"/>
            <a:r>
              <a:rPr lang="el-GR" dirty="0">
                <a:latin typeface="Times New Roman" charset="0"/>
              </a:rPr>
              <a:t>θα πιστώσουμε το λογαριασμό «Προμηθευτές» με 100</a:t>
            </a:r>
          </a:p>
          <a:p>
            <a:pPr lvl="1"/>
            <a:r>
              <a:rPr lang="el-GR" dirty="0">
                <a:latin typeface="Times New Roman" charset="0"/>
              </a:rPr>
              <a:t>θα πιστώσουμε το λογαριασμό «Γραμμάτια πληρωτέα» με 400</a:t>
            </a:r>
          </a:p>
          <a:p>
            <a:pPr lvl="1"/>
            <a:r>
              <a:rPr lang="el-GR" dirty="0">
                <a:latin typeface="Times New Roman" charset="0"/>
              </a:rPr>
              <a:t>θα πιστώσουμε το λογαριασμό «Κεφάλαιο» με 1000</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E17E634E-8C0F-422C-A44A-202788663047}" type="slidenum">
              <a:rPr lang="el-GR"/>
              <a:pPr/>
              <a:t>199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43490" y="764704"/>
            <a:ext cx="7024744" cy="648072"/>
          </a:xfrm>
        </p:spPr>
        <p:txBody>
          <a:bodyPr>
            <a:normAutofit fontScale="90000"/>
          </a:bodyPr>
          <a:lstStyle/>
          <a:p>
            <a:pPr eaLnBrk="1" hangingPunct="1"/>
            <a:r>
              <a:rPr lang="el-GR" b="1" dirty="0" smtClean="0"/>
              <a:t>Ελληνικά Λογιστικά Πρότυπα </a:t>
            </a:r>
          </a:p>
        </p:txBody>
      </p:sp>
      <p:sp>
        <p:nvSpPr>
          <p:cNvPr id="5123" name="Rectangle 3"/>
          <p:cNvSpPr>
            <a:spLocks noGrp="1" noChangeArrowheads="1"/>
          </p:cNvSpPr>
          <p:nvPr>
            <p:ph idx="1"/>
          </p:nvPr>
        </p:nvSpPr>
        <p:spPr>
          <a:xfrm>
            <a:off x="539552" y="1412776"/>
            <a:ext cx="8064896" cy="4968552"/>
          </a:xfrm>
        </p:spPr>
        <p:txBody>
          <a:bodyPr>
            <a:noAutofit/>
          </a:bodyPr>
          <a:lstStyle/>
          <a:p>
            <a:pPr algn="just" eaLnBrk="1" hangingPunct="1">
              <a:lnSpc>
                <a:spcPct val="150000"/>
              </a:lnSpc>
            </a:pPr>
            <a:r>
              <a:rPr lang="el-GR" sz="1800" dirty="0" smtClean="0">
                <a:solidFill>
                  <a:srgbClr val="002060"/>
                </a:solidFill>
                <a:latin typeface="Times New Roman" pitchFamily="18" charset="0"/>
              </a:rPr>
              <a:t>Τα «Ελληνικά Λογιστικά Πρότυπα» με βάση το Νόμο 4308 του 2014 και τα άρθρα 1 έως 44 αποτελούν ένα ολοκληρωμένο και λειτουργικό λογιστικό ρυθμιστικό πλαίσιο για τις επιχειρήσεις και λοιπές υποκείμενες οντότητες, καθώς ενοποιεί, συμπληρώνει και εκσυγχρονίζει τους λογιστικούς κανόνες της χώρας με την ενσωμάτωση στο εσωτερικό δίκαιο τις σχετικές ρυθμίσεις της Οδηγίας 34/2013/ΕΕ του Ευρωπαϊκού Κοινοβουλίου και του Συμβουλίου της 26ης Ιουνίου 2013.</a:t>
            </a:r>
          </a:p>
          <a:p>
            <a:pPr algn="just" eaLnBrk="1" hangingPunct="1">
              <a:lnSpc>
                <a:spcPct val="150000"/>
              </a:lnSpc>
            </a:pPr>
            <a:r>
              <a:rPr lang="el-GR" sz="1800" dirty="0" smtClean="0">
                <a:solidFill>
                  <a:srgbClr val="002060"/>
                </a:solidFill>
                <a:latin typeface="Times New Roman" pitchFamily="18" charset="0"/>
              </a:rPr>
              <a:t>Τα ΕΛΠ αποτελούνται από οκτώ κεφάλαια, σαράντα άρθρα και τέσσερα παραρτήματα, που καταργούν τον  ισχύοντα Κώδικα Φορολογικής Απεικόνισης Συναλλαγών («ΚΦΑΣ»), αντικαθιστούν το  επί τρεις δεκαετίες ισχύον  Ελληνικό Γενικό Λογιστικό Σχέδιο («ΕΓΛΣ»), και ταυτόχρονα καταργούν τις λογιστικές διατάξεις του K.Ν.2190/1920.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601136"/>
          </a:xfrm>
        </p:spPr>
        <p:txBody>
          <a:bodyPr>
            <a:normAutofit fontScale="90000"/>
          </a:bodyPr>
          <a:lstStyle/>
          <a:p>
            <a:r>
              <a:rPr lang="el-GR" b="1" dirty="0" smtClean="0">
                <a:solidFill>
                  <a:srgbClr val="0000CC"/>
                </a:solidFill>
              </a:rPr>
              <a:t>ΩΦΕΛΗ ΕΦΑΡΜΟΓΗΣ ΕΛΠ (1)</a:t>
            </a:r>
            <a:endParaRPr lang="el-GR" b="1" dirty="0">
              <a:solidFill>
                <a:srgbClr val="0000CC"/>
              </a:solidFill>
            </a:endParaRPr>
          </a:p>
        </p:txBody>
      </p:sp>
      <p:sp>
        <p:nvSpPr>
          <p:cNvPr id="3" name="2 - Θέση περιεχομένου"/>
          <p:cNvSpPr>
            <a:spLocks noGrp="1"/>
          </p:cNvSpPr>
          <p:nvPr>
            <p:ph sz="quarter" idx="1"/>
          </p:nvPr>
        </p:nvSpPr>
        <p:spPr>
          <a:xfrm>
            <a:off x="467544" y="1600200"/>
            <a:ext cx="8208912" cy="4925144"/>
          </a:xfrm>
        </p:spPr>
        <p:txBody>
          <a:bodyPr>
            <a:normAutofit/>
          </a:bodyPr>
          <a:lstStyle/>
          <a:p>
            <a:pPr algn="just"/>
            <a:r>
              <a:rPr lang="el-GR" dirty="0" smtClean="0"/>
              <a:t>Πλήρης ενσωμάτωση του λογιστικού σκέλους της Οδηγίας 34/2013/ΕΕ.:</a:t>
            </a:r>
          </a:p>
          <a:p>
            <a:pPr algn="just">
              <a:buNone/>
            </a:pPr>
            <a:r>
              <a:rPr lang="el-GR" dirty="0" smtClean="0"/>
              <a:t>-Ευθυγράμμιση εθνικού λογιστικού πλαισίου με τις διεθνείς λογιστικές πρακτικές</a:t>
            </a:r>
          </a:p>
          <a:p>
            <a:pPr algn="just">
              <a:buNone/>
            </a:pPr>
            <a:r>
              <a:rPr lang="el-GR" dirty="0" smtClean="0"/>
              <a:t>-Αποσύνδεση οικονομικών καταστάσεων από τη φορολογική νομοθεσία</a:t>
            </a:r>
          </a:p>
          <a:p>
            <a:pPr algn="just">
              <a:buNone/>
            </a:pPr>
            <a:r>
              <a:rPr lang="el-GR" dirty="0" smtClean="0"/>
              <a:t>-Καταπολέμηση της λογιστικής πολυνομίας</a:t>
            </a:r>
          </a:p>
          <a:p>
            <a:pPr algn="just"/>
            <a:r>
              <a:rPr lang="el-GR" dirty="0" smtClean="0"/>
              <a:t>Περαιτέρω απλοποίηση του ΚΦΑΣ (Ν.4093/2012)</a:t>
            </a:r>
          </a:p>
          <a:p>
            <a:pPr algn="just"/>
            <a:r>
              <a:rPr lang="el-GR" dirty="0" smtClean="0"/>
              <a:t>Ενοποίηση, συμπλήρωση και εκσυγχρονισμός των λογιστικών κανόνων </a:t>
            </a:r>
          </a:p>
          <a:p>
            <a:endParaRPr lang="el-GR" dirty="0"/>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l-GR" sz="3200" b="1" dirty="0" smtClean="0">
                <a:solidFill>
                  <a:srgbClr val="C000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4819" name="Rectangle 3"/>
          <p:cNvSpPr>
            <a:spLocks noGrp="1" noChangeArrowheads="1"/>
          </p:cNvSpPr>
          <p:nvPr>
            <p:ph idx="1"/>
          </p:nvPr>
        </p:nvSpPr>
        <p:spPr/>
        <p:txBody>
          <a:bodyPr/>
          <a:lstStyle/>
          <a:p>
            <a:r>
              <a:rPr lang="el-GR" sz="2800" dirty="0">
                <a:latin typeface="Times New Roman" charset="0"/>
              </a:rPr>
              <a:t>Παράδειγμα 5 (συνέχεια)</a:t>
            </a:r>
          </a:p>
          <a:p>
            <a:r>
              <a:rPr lang="el-GR" sz="2800" dirty="0">
                <a:latin typeface="Times New Roman" charset="0"/>
              </a:rPr>
              <a:t>Πρέπει πάλι να σημειωθεί ότι</a:t>
            </a:r>
            <a:r>
              <a:rPr lang="en-US" sz="2800" dirty="0">
                <a:latin typeface="Times New Roman" charset="0"/>
              </a:rPr>
              <a:t>:</a:t>
            </a:r>
          </a:p>
          <a:p>
            <a:pPr lvl="1"/>
            <a:r>
              <a:rPr lang="el-GR" dirty="0">
                <a:latin typeface="Times New Roman" charset="0"/>
              </a:rPr>
              <a:t>εάν το σφάλμα αναφέρεται μόνο σε λογαριασμούς εσόδων, εξόδων, κερδών και ζημιών τότε η αποκάλυψή του σε επόμενη λογιστική χρήση δεν απαιτεί διορθωτική εγγραφή αφού τα καθαρά κέρδη εμφανίζονται σωστά </a:t>
            </a:r>
          </a:p>
        </p:txBody>
      </p:sp>
      <p:sp>
        <p:nvSpPr>
          <p:cNvPr id="6" name="5 - Θέση αριθμού διαφάνειας"/>
          <p:cNvSpPr>
            <a:spLocks noGrp="1"/>
          </p:cNvSpPr>
          <p:nvPr>
            <p:ph type="sldNum" sz="quarter" idx="12"/>
          </p:nvPr>
        </p:nvSpPr>
        <p:spPr/>
        <p:txBody>
          <a:bodyPr/>
          <a:lstStyle/>
          <a:p>
            <a:fld id="{3D88642A-C832-4F71-A1C9-75A6420310A9}" type="slidenum">
              <a:rPr lang="el-GR"/>
              <a:pPr/>
              <a:t>200</a:t>
            </a:fld>
            <a:endParaRPr lang="el-GR" dirty="0"/>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l-GR" sz="3200" b="1" dirty="0">
                <a:solidFill>
                  <a:srgbClr val="0000CC"/>
                </a:solidFill>
                <a:latin typeface="Times New Roman" charset="0"/>
              </a:rPr>
              <a:t>Διόρθωση σφαλμάτων προηγούμενων λογιστικών χρήσεων</a:t>
            </a:r>
          </a:p>
        </p:txBody>
      </p:sp>
      <p:sp>
        <p:nvSpPr>
          <p:cNvPr id="35843" name="Rectangle 3"/>
          <p:cNvSpPr>
            <a:spLocks noGrp="1" noChangeArrowheads="1"/>
          </p:cNvSpPr>
          <p:nvPr>
            <p:ph idx="1"/>
          </p:nvPr>
        </p:nvSpPr>
        <p:spPr/>
        <p:txBody>
          <a:bodyPr/>
          <a:lstStyle/>
          <a:p>
            <a:r>
              <a:rPr lang="el-GR" sz="2800" dirty="0">
                <a:latin typeface="Times New Roman" charset="0"/>
              </a:rPr>
              <a:t>Παράδειγμα 6 </a:t>
            </a:r>
            <a:endParaRPr lang="en-US" sz="2800" dirty="0">
              <a:latin typeface="Times New Roman" charset="0"/>
            </a:endParaRPr>
          </a:p>
          <a:p>
            <a:r>
              <a:rPr lang="el-GR" sz="2800" dirty="0">
                <a:latin typeface="Times New Roman" charset="0"/>
              </a:rPr>
              <a:t>Γίνεται η υπόθεση ότι</a:t>
            </a:r>
            <a:r>
              <a:rPr lang="en-US" sz="2800" dirty="0">
                <a:latin typeface="Times New Roman" charset="0"/>
              </a:rPr>
              <a:t>:</a:t>
            </a:r>
          </a:p>
          <a:p>
            <a:pPr lvl="1"/>
            <a:r>
              <a:rPr lang="el-GR" dirty="0">
                <a:latin typeface="Times New Roman" charset="0"/>
              </a:rPr>
              <a:t>στο πλαίσιο της φυσικής απογραφής στις 31/12/1999 αποκαλύφθηκε ότι αποθέματα εμπορευμάτων αξίας 5000 ευρώ δεν καταγράφηκαν</a:t>
            </a:r>
          </a:p>
        </p:txBody>
      </p:sp>
      <p:sp>
        <p:nvSpPr>
          <p:cNvPr id="6" name="5 - Θέση αριθμού διαφάνειας"/>
          <p:cNvSpPr>
            <a:spLocks noGrp="1"/>
          </p:cNvSpPr>
          <p:nvPr>
            <p:ph type="sldNum" sz="quarter" idx="12"/>
          </p:nvPr>
        </p:nvSpPr>
        <p:spPr/>
        <p:txBody>
          <a:bodyPr/>
          <a:lstStyle/>
          <a:p>
            <a:fld id="{E3CC7B8F-68B5-43F2-85FF-CFAAF9BF9F6B}" type="slidenum">
              <a:rPr lang="el-GR"/>
              <a:pPr/>
              <a:t>201</a:t>
            </a:fld>
            <a:endParaRPr lang="el-GR" dirty="0"/>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l-GR" sz="3200" b="1" dirty="0" smtClean="0">
                <a:solidFill>
                  <a:srgbClr val="0000CC"/>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0963" name="Rectangle 3"/>
          <p:cNvSpPr>
            <a:spLocks noGrp="1" noChangeArrowheads="1"/>
          </p:cNvSpPr>
          <p:nvPr>
            <p:ph idx="1"/>
          </p:nvPr>
        </p:nvSpPr>
        <p:spPr/>
        <p:txBody>
          <a:bodyPr>
            <a:normAutofit lnSpcReduction="10000"/>
          </a:bodyPr>
          <a:lstStyle/>
          <a:p>
            <a:r>
              <a:rPr lang="el-GR" sz="2800" dirty="0">
                <a:latin typeface="Times New Roman" charset="0"/>
              </a:rPr>
              <a:t>Παράδειγμα 6 (συνέχεια)</a:t>
            </a:r>
          </a:p>
          <a:p>
            <a:r>
              <a:rPr lang="el-GR" sz="2800" dirty="0">
                <a:latin typeface="Times New Roman" charset="0"/>
              </a:rPr>
              <a:t>Το λογιστικό αυτό σφάλμα είχε τις ακόλουθες επιπτώσεις στην Κατάσταση Αποτελεσμάτων Χρήσης του έτους 1999</a:t>
            </a:r>
            <a:r>
              <a:rPr lang="en-US" sz="2800" dirty="0">
                <a:latin typeface="Times New Roman" charset="0"/>
              </a:rPr>
              <a:t>:</a:t>
            </a:r>
          </a:p>
          <a:p>
            <a:pPr lvl="1"/>
            <a:r>
              <a:rPr lang="el-GR" dirty="0">
                <a:latin typeface="Times New Roman" charset="0"/>
              </a:rPr>
              <a:t>Το κόστος πωληθέντων</a:t>
            </a:r>
            <a:r>
              <a:rPr lang="en-US" dirty="0">
                <a:latin typeface="Times New Roman" charset="0"/>
              </a:rPr>
              <a:t>:</a:t>
            </a:r>
          </a:p>
          <a:p>
            <a:pPr lvl="1"/>
            <a:r>
              <a:rPr lang="el-GR" dirty="0">
                <a:latin typeface="Times New Roman" charset="0"/>
              </a:rPr>
              <a:t>εμφανίζεται υπερεκτιμημένο λόγω του χαμηλού τελικού αποθέματος</a:t>
            </a:r>
            <a:endParaRPr lang="en-US" dirty="0">
              <a:latin typeface="Times New Roman" charset="0"/>
            </a:endParaRPr>
          </a:p>
          <a:p>
            <a:pPr lvl="1"/>
            <a:r>
              <a:rPr lang="el-GR" dirty="0">
                <a:latin typeface="Times New Roman" charset="0"/>
              </a:rPr>
              <a:t>Τα καθαρά κέρδη</a:t>
            </a:r>
            <a:r>
              <a:rPr lang="en-US" dirty="0">
                <a:latin typeface="Times New Roman" charset="0"/>
              </a:rPr>
              <a:t>:</a:t>
            </a:r>
          </a:p>
          <a:p>
            <a:pPr lvl="1"/>
            <a:r>
              <a:rPr lang="el-GR" dirty="0">
                <a:latin typeface="Times New Roman" charset="0"/>
              </a:rPr>
              <a:t>εμφανίζονται υποεκτιμημένα</a:t>
            </a:r>
            <a:endParaRPr lang="en-US" dirty="0">
              <a:latin typeface="Times New Roman" charset="0"/>
            </a:endParaRPr>
          </a:p>
          <a:p>
            <a:pPr lvl="1"/>
            <a:endParaRPr lang="el-GR" dirty="0">
              <a:latin typeface="Times New Roman" charset="0"/>
            </a:endParaRPr>
          </a:p>
          <a:p>
            <a:pPr lvl="1"/>
            <a:endParaRPr lang="el-GR" dirty="0"/>
          </a:p>
        </p:txBody>
      </p:sp>
      <p:sp>
        <p:nvSpPr>
          <p:cNvPr id="6" name="5 - Θέση αριθμού διαφάνειας"/>
          <p:cNvSpPr>
            <a:spLocks noGrp="1"/>
          </p:cNvSpPr>
          <p:nvPr>
            <p:ph type="sldNum" sz="quarter" idx="12"/>
          </p:nvPr>
        </p:nvSpPr>
        <p:spPr/>
        <p:txBody>
          <a:bodyPr/>
          <a:lstStyle/>
          <a:p>
            <a:fld id="{F37E5BD6-1524-4CF8-B9CE-59EE97F8184B}" type="slidenum">
              <a:rPr lang="el-GR"/>
              <a:pPr/>
              <a:t>202</a:t>
            </a:fld>
            <a:endParaRPr lang="el-GR" dirty="0"/>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l-GR" sz="3200" b="1" dirty="0" smtClean="0">
                <a:solidFill>
                  <a:srgbClr val="0000CC"/>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1987" name="Rectangle 3"/>
          <p:cNvSpPr>
            <a:spLocks noGrp="1" noChangeArrowheads="1"/>
          </p:cNvSpPr>
          <p:nvPr>
            <p:ph idx="1"/>
          </p:nvPr>
        </p:nvSpPr>
        <p:spPr/>
        <p:txBody>
          <a:bodyPr/>
          <a:lstStyle/>
          <a:p>
            <a:r>
              <a:rPr lang="el-GR" sz="2800" dirty="0">
                <a:latin typeface="Times New Roman" charset="0"/>
              </a:rPr>
              <a:t>Παράδειγμα 6 (συνέχεια)</a:t>
            </a:r>
          </a:p>
          <a:p>
            <a:r>
              <a:rPr lang="el-GR" sz="2800" dirty="0">
                <a:latin typeface="Times New Roman" charset="0"/>
              </a:rPr>
              <a:t>Το λογιστικό αυτό σφάλμα είχε τις ακόλουθες επιπτώσεις στον Ισολογισμό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Η αξία των αποθεμάτων</a:t>
            </a:r>
            <a:r>
              <a:rPr lang="en-US" dirty="0">
                <a:latin typeface="Times New Roman" charset="0"/>
              </a:rPr>
              <a:t>:</a:t>
            </a:r>
          </a:p>
          <a:p>
            <a:pPr lvl="1"/>
            <a:r>
              <a:rPr lang="el-GR" dirty="0">
                <a:latin typeface="Times New Roman" charset="0"/>
              </a:rPr>
              <a:t>εμφανίζεται υποεκτιμημένη</a:t>
            </a:r>
          </a:p>
          <a:p>
            <a:pPr lvl="1"/>
            <a:r>
              <a:rPr lang="el-GR" dirty="0">
                <a:latin typeface="Times New Roman" charset="0"/>
              </a:rPr>
              <a:t>Τα παρακρατημένα κέρδη</a:t>
            </a:r>
          </a:p>
          <a:p>
            <a:pPr lvl="1"/>
            <a:r>
              <a:rPr lang="el-GR" dirty="0">
                <a:latin typeface="Times New Roman" charset="0"/>
              </a:rPr>
              <a:t>εμφανίζονται μικρότερα</a:t>
            </a: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DD070F9C-2B11-4B11-B2A3-55D555F32F13}" type="slidenum">
              <a:rPr lang="el-GR"/>
              <a:pPr/>
              <a:t>203</a:t>
            </a:fld>
            <a:endParaRPr lang="el-GR" dirty="0"/>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l-GR" sz="3200" b="1" dirty="0" smtClean="0">
                <a:solidFill>
                  <a:srgbClr val="0000CC"/>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7891" name="Rectangle 3"/>
          <p:cNvSpPr>
            <a:spLocks noGrp="1" noChangeArrowheads="1"/>
          </p:cNvSpPr>
          <p:nvPr>
            <p:ph idx="1"/>
          </p:nvPr>
        </p:nvSpPr>
        <p:spPr/>
        <p:txBody>
          <a:bodyPr/>
          <a:lstStyle/>
          <a:p>
            <a:r>
              <a:rPr lang="el-GR" sz="2800" dirty="0">
                <a:latin typeface="Times New Roman" charset="0"/>
              </a:rPr>
              <a:t>Παράδειγμα 6 (συνέχεια)</a:t>
            </a:r>
          </a:p>
          <a:p>
            <a:pPr lvl="1"/>
            <a:r>
              <a:rPr lang="el-GR" dirty="0">
                <a:latin typeface="Times New Roman" charset="0"/>
              </a:rPr>
              <a:t>Εάν το λογιστικό αυτό σφάλμα αποκαλυφθεί στο έτος 2000 τότε η διορθωτική εγγραφή που απαιτείται να γίνει προκειμένου να διορθωθούν τα υπόλοιπα των λογαριασμών και τα αποτελέσματα του 2000 να εμφανιστούν ακριβή είναι η ακόλουθη</a:t>
            </a:r>
            <a:r>
              <a:rPr lang="en-US" dirty="0">
                <a:latin typeface="Times New Roman" charset="0"/>
              </a:rPr>
              <a:t>:</a:t>
            </a:r>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80B94EC4-A572-41DD-8D11-5239CF9F3CE3}" type="slidenum">
              <a:rPr lang="el-GR"/>
              <a:pPr/>
              <a:t>204</a:t>
            </a:fld>
            <a:endParaRPr lang="el-GR" dirty="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l-GR" sz="3200" b="1" dirty="0" smtClean="0">
                <a:solidFill>
                  <a:srgbClr val="0000CC"/>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8915" name="Rectangle 3"/>
          <p:cNvSpPr>
            <a:spLocks noGrp="1" noChangeArrowheads="1"/>
          </p:cNvSpPr>
          <p:nvPr>
            <p:ph idx="1"/>
          </p:nvPr>
        </p:nvSpPr>
        <p:spPr/>
        <p:txBody>
          <a:bodyPr/>
          <a:lstStyle/>
          <a:p>
            <a:r>
              <a:rPr lang="el-GR" sz="2800" dirty="0">
                <a:latin typeface="Times New Roman" charset="0"/>
              </a:rPr>
              <a:t>Παράδειγμα 6 (συνέχεια)</a:t>
            </a:r>
          </a:p>
          <a:p>
            <a:pPr lvl="1"/>
            <a:r>
              <a:rPr lang="el-GR" dirty="0">
                <a:latin typeface="Times New Roman" charset="0"/>
              </a:rPr>
              <a:t>Θα χρεώσουμε το λογαριασμό «Αποθέματα» με 5000 και</a:t>
            </a:r>
          </a:p>
          <a:p>
            <a:pPr lvl="1"/>
            <a:r>
              <a:rPr lang="el-GR" dirty="0">
                <a:latin typeface="Times New Roman" charset="0"/>
              </a:rPr>
              <a:t>Θα πιστώσουμε το λογαριασμό «Διάφορα έσοδα προηγούμενων χρήσεων» με 5000</a:t>
            </a:r>
          </a:p>
        </p:txBody>
      </p:sp>
      <p:sp>
        <p:nvSpPr>
          <p:cNvPr id="6" name="5 - Θέση αριθμού διαφάνειας"/>
          <p:cNvSpPr>
            <a:spLocks noGrp="1"/>
          </p:cNvSpPr>
          <p:nvPr>
            <p:ph type="sldNum" sz="quarter" idx="12"/>
          </p:nvPr>
        </p:nvSpPr>
        <p:spPr/>
        <p:txBody>
          <a:bodyPr/>
          <a:lstStyle/>
          <a:p>
            <a:fld id="{D5806799-CD7F-46F5-AF82-0AD396F83688}" type="slidenum">
              <a:rPr lang="el-GR"/>
              <a:pPr/>
              <a:t>205</a:t>
            </a:fld>
            <a:endParaRPr lang="el-GR" dirty="0"/>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l-GR" sz="3200" b="1" dirty="0" smtClean="0">
                <a:solidFill>
                  <a:srgbClr val="0000CC"/>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39939" name="Rectangle 3"/>
          <p:cNvSpPr>
            <a:spLocks noGrp="1" noChangeArrowheads="1"/>
          </p:cNvSpPr>
          <p:nvPr>
            <p:ph idx="1"/>
          </p:nvPr>
        </p:nvSpPr>
        <p:spPr/>
        <p:txBody>
          <a:bodyPr/>
          <a:lstStyle/>
          <a:p>
            <a:r>
              <a:rPr lang="el-GR" sz="2800" dirty="0">
                <a:latin typeface="Times New Roman" charset="0"/>
              </a:rPr>
              <a:t>Παράδειγμα 6 (συνέχεια)</a:t>
            </a:r>
          </a:p>
          <a:p>
            <a:r>
              <a:rPr lang="el-GR" sz="2800" dirty="0">
                <a:latin typeface="Times New Roman" charset="0"/>
              </a:rPr>
              <a:t>Ο λογαριασμός «Διάφορα έσοδα προηγούμενων χρήσεων»</a:t>
            </a:r>
            <a:r>
              <a:rPr lang="en-US" sz="2800" dirty="0">
                <a:latin typeface="Times New Roman" charset="0"/>
              </a:rPr>
              <a:t>:</a:t>
            </a:r>
          </a:p>
          <a:p>
            <a:pPr lvl="1"/>
            <a:r>
              <a:rPr lang="el-GR" dirty="0">
                <a:latin typeface="Times New Roman" charset="0"/>
              </a:rPr>
              <a:t>είναι αποτελεσματικός λογαριασμός</a:t>
            </a:r>
            <a:r>
              <a:rPr lang="en-US" dirty="0">
                <a:latin typeface="Times New Roman" charset="0"/>
              </a:rPr>
              <a:t> </a:t>
            </a:r>
            <a:r>
              <a:rPr lang="el-GR" dirty="0">
                <a:latin typeface="Times New Roman" charset="0"/>
              </a:rPr>
              <a:t>που μεταφέρεται απ’ ευθείας στα αποτελέσματα χρήσης ως έκτακτο έσοδο</a:t>
            </a:r>
            <a:endParaRPr lang="en-US" dirty="0">
              <a:latin typeface="Times New Roman" charset="0"/>
            </a:endParaRPr>
          </a:p>
          <a:p>
            <a:pPr lvl="1"/>
            <a:endParaRPr lang="el-GR" dirty="0">
              <a:latin typeface="Times New Roman" charset="0"/>
            </a:endParaRPr>
          </a:p>
        </p:txBody>
      </p:sp>
      <p:sp>
        <p:nvSpPr>
          <p:cNvPr id="6" name="5 - Θέση αριθμού διαφάνειας"/>
          <p:cNvSpPr>
            <a:spLocks noGrp="1"/>
          </p:cNvSpPr>
          <p:nvPr>
            <p:ph type="sldNum" sz="quarter" idx="12"/>
          </p:nvPr>
        </p:nvSpPr>
        <p:spPr/>
        <p:txBody>
          <a:bodyPr/>
          <a:lstStyle/>
          <a:p>
            <a:fld id="{09DA6BFB-3E79-4EB1-B9EB-D7D3E07730B2}" type="slidenum">
              <a:rPr lang="el-GR"/>
              <a:pPr/>
              <a:t>206</a:t>
            </a:fld>
            <a:endParaRPr lang="el-GR" dirty="0"/>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FF9900"/>
              </a:solidFill>
              <a:latin typeface="Times New Roman" charset="0"/>
            </a:endParaRPr>
          </a:p>
        </p:txBody>
      </p:sp>
      <p:sp>
        <p:nvSpPr>
          <p:cNvPr id="43011" name="Rectangle 3"/>
          <p:cNvSpPr>
            <a:spLocks noGrp="1" noChangeArrowheads="1"/>
          </p:cNvSpPr>
          <p:nvPr>
            <p:ph idx="1"/>
          </p:nvPr>
        </p:nvSpPr>
        <p:spPr/>
        <p:txBody>
          <a:bodyPr/>
          <a:lstStyle/>
          <a:p>
            <a:r>
              <a:rPr lang="el-GR" sz="2800" dirty="0">
                <a:latin typeface="Times New Roman" charset="0"/>
              </a:rPr>
              <a:t>Παράδειγμα 7</a:t>
            </a:r>
            <a:endParaRPr lang="en-US" sz="2800" dirty="0">
              <a:latin typeface="Times New Roman" charset="0"/>
            </a:endParaRPr>
          </a:p>
          <a:p>
            <a:r>
              <a:rPr lang="el-GR" sz="2800" dirty="0">
                <a:latin typeface="Times New Roman" charset="0"/>
              </a:rPr>
              <a:t>Γίνεται η υπόθεση ότι</a:t>
            </a:r>
            <a:r>
              <a:rPr lang="en-US" sz="2800" dirty="0">
                <a:latin typeface="Times New Roman" charset="0"/>
              </a:rPr>
              <a:t>:</a:t>
            </a:r>
          </a:p>
          <a:p>
            <a:pPr lvl="1"/>
            <a:r>
              <a:rPr lang="el-GR" dirty="0">
                <a:latin typeface="Times New Roman" charset="0"/>
              </a:rPr>
              <a:t>Ένα τιμολόγιο αγοράς εμπορευμάτων με πίστωση που </a:t>
            </a:r>
            <a:r>
              <a:rPr lang="el-GR" dirty="0" smtClean="0">
                <a:latin typeface="Times New Roman" charset="0"/>
              </a:rPr>
              <a:t>πραγματοποιήθηκε </a:t>
            </a:r>
            <a:r>
              <a:rPr lang="el-GR" dirty="0">
                <a:latin typeface="Times New Roman" charset="0"/>
              </a:rPr>
              <a:t>στις 29/12/1999, αξίας 1.200 ευρώ δεν είχε καταχωρηθεί. Τα εμπορεύματα αυτά προσμετρήθηκαν κατά την φυσική απογραφή που έγινε στο τέλος του έτους 1999.  </a:t>
            </a:r>
            <a:endParaRPr lang="en-US" dirty="0">
              <a:latin typeface="Times New Roman" charset="0"/>
            </a:endParaRPr>
          </a:p>
          <a:p>
            <a:endParaRPr lang="en-US" sz="2800"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FCCB32A8-46EB-44F5-97DD-45ADBB192546}" type="slidenum">
              <a:rPr lang="el-GR"/>
              <a:pPr/>
              <a:t>207</a:t>
            </a:fld>
            <a:endParaRPr lang="el-GR" dirty="0"/>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4035" name="Rectangle 3"/>
          <p:cNvSpPr>
            <a:spLocks noGrp="1" noChangeArrowheads="1"/>
          </p:cNvSpPr>
          <p:nvPr>
            <p:ph idx="1"/>
          </p:nvPr>
        </p:nvSpPr>
        <p:spPr/>
        <p:txBody>
          <a:bodyPr>
            <a:normAutofit lnSpcReduction="10000"/>
          </a:bodyPr>
          <a:lstStyle/>
          <a:p>
            <a:r>
              <a:rPr lang="el-GR" sz="2800" dirty="0">
                <a:latin typeface="Times New Roman" charset="0"/>
              </a:rPr>
              <a:t>Παράδειγμα 7(συνέχεια)</a:t>
            </a:r>
          </a:p>
          <a:p>
            <a:r>
              <a:rPr lang="el-GR" sz="2800" dirty="0">
                <a:latin typeface="Times New Roman" charset="0"/>
              </a:rPr>
              <a:t>Το λογιστικό αυτό σφάλμα είχε τις ακόλουθες επιπτώσεις στην Κατάσταση Αποτελεσμάτων Χρήσης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Το κόστος πωληθέντων </a:t>
            </a:r>
          </a:p>
          <a:p>
            <a:pPr lvl="1"/>
            <a:r>
              <a:rPr lang="el-GR" dirty="0">
                <a:latin typeface="Times New Roman" charset="0"/>
              </a:rPr>
              <a:t>εμφανίζεται υποεκτιμημένο λόγω των χαμηλών αγορών</a:t>
            </a:r>
          </a:p>
          <a:p>
            <a:pPr lvl="1"/>
            <a:r>
              <a:rPr lang="el-GR" dirty="0">
                <a:latin typeface="Times New Roman" charset="0"/>
              </a:rPr>
              <a:t>Τα καθαρά κέρδη</a:t>
            </a:r>
          </a:p>
          <a:p>
            <a:pPr lvl="1"/>
            <a:r>
              <a:rPr lang="el-GR" dirty="0">
                <a:latin typeface="Times New Roman" charset="0"/>
              </a:rPr>
              <a:t>εμφανίζονται υπερεκτιμημένα</a:t>
            </a:r>
            <a:endParaRPr lang="en-US"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D3C1DEAB-95F9-4606-AD8A-CF2729EBA40A}" type="slidenum">
              <a:rPr lang="el-GR"/>
              <a:pPr/>
              <a:t>208</a:t>
            </a:fld>
            <a:endParaRPr lang="el-GR" dirty="0"/>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5059" name="Rectangle 3"/>
          <p:cNvSpPr>
            <a:spLocks noGrp="1" noChangeArrowheads="1"/>
          </p:cNvSpPr>
          <p:nvPr>
            <p:ph idx="1"/>
          </p:nvPr>
        </p:nvSpPr>
        <p:spPr/>
        <p:txBody>
          <a:bodyPr/>
          <a:lstStyle/>
          <a:p>
            <a:r>
              <a:rPr lang="el-GR" sz="2800" dirty="0">
                <a:latin typeface="Times New Roman" charset="0"/>
              </a:rPr>
              <a:t>Παράδειγμα 7(συνέχεια)</a:t>
            </a:r>
          </a:p>
          <a:p>
            <a:r>
              <a:rPr lang="el-GR" sz="2800" dirty="0">
                <a:latin typeface="Times New Roman" charset="0"/>
              </a:rPr>
              <a:t>Το λογιστικό αυτό σφάλμα είχε τις ακόλουθες επιπτώσεις στον Ισολογισμό του έτους 1999</a:t>
            </a:r>
            <a:r>
              <a:rPr lang="en-US" sz="2800" dirty="0">
                <a:latin typeface="Times New Roman" charset="0"/>
              </a:rPr>
              <a:t>:</a:t>
            </a:r>
            <a:endParaRPr lang="el-GR" sz="2800" dirty="0">
              <a:latin typeface="Times New Roman" charset="0"/>
            </a:endParaRPr>
          </a:p>
          <a:p>
            <a:pPr lvl="1"/>
            <a:r>
              <a:rPr lang="el-GR" dirty="0">
                <a:latin typeface="Times New Roman" charset="0"/>
              </a:rPr>
              <a:t>Οι υποχρεώσεις προς τους προμηθευτές</a:t>
            </a:r>
          </a:p>
          <a:p>
            <a:pPr lvl="1"/>
            <a:r>
              <a:rPr lang="el-GR" dirty="0">
                <a:latin typeface="Times New Roman" charset="0"/>
              </a:rPr>
              <a:t>εμφανίζονται υποεκτιμημένες</a:t>
            </a:r>
          </a:p>
          <a:p>
            <a:pPr lvl="1"/>
            <a:r>
              <a:rPr lang="el-GR" dirty="0">
                <a:latin typeface="Times New Roman" charset="0"/>
              </a:rPr>
              <a:t>Τα παρακρατημένα κέρδη</a:t>
            </a:r>
          </a:p>
          <a:p>
            <a:pPr lvl="1"/>
            <a:r>
              <a:rPr lang="el-GR" dirty="0">
                <a:latin typeface="Times New Roman" charset="0"/>
              </a:rPr>
              <a:t>εμφανίζονται μεγαλύτερα</a:t>
            </a:r>
          </a:p>
          <a:p>
            <a:endParaRPr lang="el-GR" sz="2800"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DD87DAB7-6F54-46B5-8C20-A11E87417C7D}" type="slidenum">
              <a:rPr lang="el-GR"/>
              <a:pPr/>
              <a:t>209</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601136"/>
          </a:xfrm>
        </p:spPr>
        <p:txBody>
          <a:bodyPr>
            <a:normAutofit fontScale="90000"/>
          </a:bodyPr>
          <a:lstStyle/>
          <a:p>
            <a:r>
              <a:rPr lang="el-GR" b="1" dirty="0" smtClean="0">
                <a:solidFill>
                  <a:srgbClr val="0000CC"/>
                </a:solidFill>
              </a:rPr>
              <a:t>ΩΦΕΛΗ ΕΦΑΡΜΟΓΗΣ ΕΛΠ (2)</a:t>
            </a:r>
            <a:endParaRPr lang="el-GR" dirty="0"/>
          </a:p>
        </p:txBody>
      </p:sp>
      <p:sp>
        <p:nvSpPr>
          <p:cNvPr id="3" name="2 - Θέση περιεχομένου"/>
          <p:cNvSpPr>
            <a:spLocks noGrp="1"/>
          </p:cNvSpPr>
          <p:nvPr>
            <p:ph sz="quarter" idx="1"/>
          </p:nvPr>
        </p:nvSpPr>
        <p:spPr>
          <a:xfrm>
            <a:off x="467544" y="2132856"/>
            <a:ext cx="8208912" cy="3963144"/>
          </a:xfrm>
        </p:spPr>
        <p:txBody>
          <a:bodyPr/>
          <a:lstStyle/>
          <a:p>
            <a:pPr algn="just"/>
            <a:r>
              <a:rPr lang="el-GR" dirty="0" smtClean="0"/>
              <a:t>Γενική εφαρμογή από όλες τις οντότητες. Έχει ληφθεί υπόψη η αρχή «Προτεραιότητα στις μικρές επιχειρήσεις» της ΕΕ για μείωση διοικητικού κόστους</a:t>
            </a:r>
          </a:p>
          <a:p>
            <a:pPr algn="just"/>
            <a:r>
              <a:rPr lang="el-GR" dirty="0" smtClean="0"/>
              <a:t>Υπηρετεί την ανάγκη για διαφάνεια, αξιοπιστία και συγκρισιμότητα της χρηματοοικονομικής πληροφόρησης</a:t>
            </a:r>
          </a:p>
          <a:p>
            <a:pPr algn="just"/>
            <a:r>
              <a:rPr lang="el-GR" dirty="0" smtClean="0"/>
              <a:t>Μείωση κόστους ενδοομιλικής πληροφόρησης </a:t>
            </a:r>
          </a:p>
          <a:p>
            <a:endParaRPr lang="el-GR" dirty="0"/>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6083" name="Rectangle 3"/>
          <p:cNvSpPr>
            <a:spLocks noGrp="1" noChangeArrowheads="1"/>
          </p:cNvSpPr>
          <p:nvPr>
            <p:ph idx="1"/>
          </p:nvPr>
        </p:nvSpPr>
        <p:spPr/>
        <p:txBody>
          <a:bodyPr/>
          <a:lstStyle/>
          <a:p>
            <a:r>
              <a:rPr lang="el-GR" sz="2800" dirty="0">
                <a:latin typeface="Times New Roman" charset="0"/>
              </a:rPr>
              <a:t>Παράδειγμα 7 (συνέχεια)</a:t>
            </a:r>
          </a:p>
          <a:p>
            <a:pPr lvl="1"/>
            <a:r>
              <a:rPr lang="el-GR" dirty="0">
                <a:latin typeface="Times New Roman" charset="0"/>
              </a:rPr>
              <a:t>Εάν το λογιστικό αυτό σφάλμα αποκαλυφθεί στο έτος 2000 τότε η διορθωτική εγγραφή που απαιτείται να γίνει προκειμένου να διορθωθούν τα υπόλοιπα των λογαριασμών και τα αποτελέσματα του 2000 να εμφανιστούν ακριβή είναι η ακόλουθη</a:t>
            </a:r>
            <a:r>
              <a:rPr lang="en-US" dirty="0">
                <a:latin typeface="Times New Roman" charset="0"/>
              </a:rPr>
              <a:t>:</a:t>
            </a:r>
            <a:endParaRPr lang="el-GR" dirty="0">
              <a:latin typeface="Times New Roman" charset="0"/>
            </a:endParaRPr>
          </a:p>
          <a:p>
            <a:pPr>
              <a:buFontTx/>
              <a:buNone/>
            </a:pPr>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A94F9A86-F9C3-4B73-AF40-170DDA9E1D9A}" type="slidenum">
              <a:rPr lang="el-GR"/>
              <a:pPr/>
              <a:t>210</a:t>
            </a:fld>
            <a:endParaRPr lang="el-GR" dirty="0"/>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7107" name="Rectangle 3"/>
          <p:cNvSpPr>
            <a:spLocks noGrp="1" noChangeArrowheads="1"/>
          </p:cNvSpPr>
          <p:nvPr>
            <p:ph idx="1"/>
          </p:nvPr>
        </p:nvSpPr>
        <p:spPr/>
        <p:txBody>
          <a:bodyPr/>
          <a:lstStyle/>
          <a:p>
            <a:r>
              <a:rPr lang="el-GR" sz="2800" dirty="0">
                <a:latin typeface="Times New Roman" charset="0"/>
              </a:rPr>
              <a:t>Παράδειγμα 7 (συνέχεια)</a:t>
            </a:r>
          </a:p>
          <a:p>
            <a:r>
              <a:rPr lang="el-GR" sz="2800" dirty="0">
                <a:latin typeface="Times New Roman" charset="0"/>
              </a:rPr>
              <a:t>Θα χρεώσουμε τον λογαριασμό «Διάφορα έξοδα προηγούμενων χρήσεων» με 1.200 και</a:t>
            </a:r>
          </a:p>
          <a:p>
            <a:r>
              <a:rPr lang="el-GR" sz="2800" dirty="0">
                <a:latin typeface="Times New Roman" charset="0"/>
              </a:rPr>
              <a:t>Θα πιστώσουμε τον λογαριασμό «Προμηθευτές» με 1.200</a:t>
            </a: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EEE96FE7-D600-4DDB-8283-78D0806209C8}" type="slidenum">
              <a:rPr lang="el-GR"/>
              <a:pPr/>
              <a:t>211</a:t>
            </a:fld>
            <a:endParaRPr lang="el-GR" dirty="0"/>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l-GR" sz="3200" b="1" dirty="0" smtClean="0">
                <a:solidFill>
                  <a:srgbClr val="FF9900"/>
                </a:solidFill>
                <a:latin typeface="Times New Roman" charset="0"/>
              </a:rPr>
              <a:t>Διόρθωση σφαλμάτων προηγούμενων λογιστικών χρήσεων</a:t>
            </a:r>
            <a:endParaRPr lang="el-GR" sz="3200" b="1" dirty="0">
              <a:solidFill>
                <a:srgbClr val="0070C0"/>
              </a:solidFill>
              <a:latin typeface="Times New Roman" charset="0"/>
            </a:endParaRPr>
          </a:p>
        </p:txBody>
      </p:sp>
      <p:sp>
        <p:nvSpPr>
          <p:cNvPr id="48131" name="Rectangle 3"/>
          <p:cNvSpPr>
            <a:spLocks noGrp="1" noChangeArrowheads="1"/>
          </p:cNvSpPr>
          <p:nvPr>
            <p:ph idx="1"/>
          </p:nvPr>
        </p:nvSpPr>
        <p:spPr/>
        <p:txBody>
          <a:bodyPr/>
          <a:lstStyle/>
          <a:p>
            <a:r>
              <a:rPr lang="el-GR" sz="2800" dirty="0">
                <a:latin typeface="Times New Roman" charset="0"/>
              </a:rPr>
              <a:t>Παράδειγμα 7 (συνέχεια)</a:t>
            </a:r>
          </a:p>
          <a:p>
            <a:r>
              <a:rPr lang="el-GR" sz="2800" dirty="0">
                <a:latin typeface="Times New Roman" charset="0"/>
              </a:rPr>
              <a:t>Ο λογαριασμός «Διάφορα έξοδα προηγούμενων χρήσεων»</a:t>
            </a:r>
            <a:r>
              <a:rPr lang="en-US" sz="2800" dirty="0">
                <a:latin typeface="Times New Roman" charset="0"/>
              </a:rPr>
              <a:t>:</a:t>
            </a:r>
          </a:p>
          <a:p>
            <a:pPr lvl="1"/>
            <a:r>
              <a:rPr lang="el-GR" dirty="0">
                <a:latin typeface="Times New Roman" charset="0"/>
              </a:rPr>
              <a:t>είναι αποτελεσματικός λογαριασμός</a:t>
            </a:r>
            <a:r>
              <a:rPr lang="en-US" dirty="0">
                <a:latin typeface="Times New Roman" charset="0"/>
              </a:rPr>
              <a:t> </a:t>
            </a:r>
            <a:r>
              <a:rPr lang="el-GR" dirty="0">
                <a:latin typeface="Times New Roman" charset="0"/>
              </a:rPr>
              <a:t>που μεταφέρεται απ’ ευθείας στα αποτελέσματα χρήσης ως έκτακτο έξοδο</a:t>
            </a:r>
            <a:endParaRPr lang="en-US" dirty="0">
              <a:latin typeface="Times New Roman" charset="0"/>
            </a:endParaRPr>
          </a:p>
          <a:p>
            <a:pPr lvl="1"/>
            <a:endParaRPr lang="el-GR" dirty="0">
              <a:latin typeface="Times New Roman" charset="0"/>
            </a:endParaRPr>
          </a:p>
          <a:p>
            <a:endParaRPr lang="el-GR" sz="2800" dirty="0">
              <a:latin typeface="Times New Roman" charset="0"/>
            </a:endParaRPr>
          </a:p>
        </p:txBody>
      </p:sp>
      <p:sp>
        <p:nvSpPr>
          <p:cNvPr id="6" name="5 - Θέση αριθμού διαφάνειας"/>
          <p:cNvSpPr>
            <a:spLocks noGrp="1"/>
          </p:cNvSpPr>
          <p:nvPr>
            <p:ph type="sldNum" sz="quarter" idx="12"/>
          </p:nvPr>
        </p:nvSpPr>
        <p:spPr/>
        <p:txBody>
          <a:bodyPr/>
          <a:lstStyle/>
          <a:p>
            <a:fld id="{361D179D-7F1A-42A0-BECD-56917097B2E1}" type="slidenum">
              <a:rPr lang="el-GR"/>
              <a:pPr/>
              <a:t>212</a:t>
            </a:fld>
            <a:endParaRPr lang="el-GR" dirty="0"/>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764704"/>
            <a:ext cx="8136904" cy="432048"/>
          </a:xfrm>
        </p:spPr>
        <p:txBody>
          <a:bodyPr anchor="ctr">
            <a:normAutofit fontScale="90000"/>
          </a:bodyPr>
          <a:lstStyle/>
          <a:p>
            <a:r>
              <a:rPr lang="el-GR" sz="3600" b="1" dirty="0" smtClean="0">
                <a:solidFill>
                  <a:srgbClr val="0070C0"/>
                </a:solidFill>
              </a:rPr>
              <a:t>ΒΙΒΛΙΟΓΡΑΦΙΑ (1)</a:t>
            </a:r>
            <a:endParaRPr lang="el-GR" sz="3600" b="1" dirty="0">
              <a:solidFill>
                <a:srgbClr val="0070C0"/>
              </a:solidFill>
            </a:endParaRPr>
          </a:p>
        </p:txBody>
      </p:sp>
      <p:sp>
        <p:nvSpPr>
          <p:cNvPr id="3" name="2 - Θέση περιεχομένου"/>
          <p:cNvSpPr>
            <a:spLocks noGrp="1"/>
          </p:cNvSpPr>
          <p:nvPr>
            <p:ph idx="1"/>
          </p:nvPr>
        </p:nvSpPr>
        <p:spPr>
          <a:xfrm>
            <a:off x="467544" y="1268760"/>
            <a:ext cx="8208912" cy="5256584"/>
          </a:xfrm>
        </p:spPr>
        <p:txBody>
          <a:bodyPr>
            <a:normAutofit fontScale="92500"/>
          </a:bodyPr>
          <a:lstStyle/>
          <a:p>
            <a:pPr lvl="0" algn="just"/>
            <a:r>
              <a:rPr lang="el-GR" sz="2300" dirty="0" smtClean="0"/>
              <a:t>Λεμονάκης Χ., (2020). «Σημειώσεις μαθήματος ΕΛΠ» προς το Μεταπτυχιακό Λογιστικής και Ελεγκτικής Πανεπιστημίου Δυτικής Μακεδονίας.</a:t>
            </a:r>
          </a:p>
          <a:p>
            <a:pPr lvl="0" algn="just"/>
            <a:r>
              <a:rPr lang="en-US" sz="2300" dirty="0" smtClean="0"/>
              <a:t>Phil Compton (2016), “Financial Modeling”, Carnegie Mellon University. </a:t>
            </a:r>
          </a:p>
          <a:p>
            <a:pPr lvl="0" algn="just"/>
            <a:r>
              <a:rPr lang="en-US" sz="2300" dirty="0" smtClean="0">
                <a:hlinkClick r:id="rId2"/>
              </a:rPr>
              <a:t>http://www.bluewavemag.com/blueart227.htm</a:t>
            </a:r>
            <a:endParaRPr lang="en-US" sz="2300" dirty="0" smtClean="0"/>
          </a:p>
          <a:p>
            <a:pPr lvl="0" algn="just"/>
            <a:r>
              <a:rPr lang="en-US" sz="2300" dirty="0" smtClean="0">
                <a:hlinkClick r:id="rId3"/>
              </a:rPr>
              <a:t>www.wikipedia.org</a:t>
            </a:r>
            <a:endParaRPr lang="en-US" sz="2300" dirty="0" smtClean="0"/>
          </a:p>
          <a:p>
            <a:pPr lvl="0" algn="just"/>
            <a:r>
              <a:rPr lang="en-US" sz="2300" dirty="0" smtClean="0">
                <a:hlinkClick r:id="rId4"/>
              </a:rPr>
              <a:t>www.investopedia.com</a:t>
            </a:r>
            <a:endParaRPr lang="el-GR" sz="2300" dirty="0" smtClean="0"/>
          </a:p>
          <a:p>
            <a:pPr fontAlgn="ctr"/>
            <a:r>
              <a:rPr lang="en-US" sz="2300" dirty="0" smtClean="0">
                <a:hlinkClick r:id="rId5"/>
              </a:rPr>
              <a:t>https://eclass.unipi.gr/modules/document/file.php/ODE127/diafanies.ppt</a:t>
            </a:r>
            <a:endParaRPr lang="el-GR" sz="2300" dirty="0" smtClean="0"/>
          </a:p>
          <a:p>
            <a:pPr fontAlgn="ctr"/>
            <a:r>
              <a:rPr lang="el-GR" sz="2300" kern="100" dirty="0" smtClean="0"/>
              <a:t>Ελληνικό Ανοικτό Πανεπιστήμιο (2017) Ε.Α.Π. «</a:t>
            </a:r>
            <a:r>
              <a:rPr lang="en-US" sz="2300" kern="100" dirty="0" smtClean="0"/>
              <a:t> </a:t>
            </a:r>
            <a:r>
              <a:rPr lang="el-GR" sz="2300" kern="100" dirty="0" smtClean="0"/>
              <a:t>Σ</a:t>
            </a:r>
            <a:r>
              <a:rPr lang="en-US" sz="2300" kern="100" dirty="0" smtClean="0"/>
              <a:t> </a:t>
            </a:r>
            <a:r>
              <a:rPr lang="el-GR" sz="2300" kern="100" dirty="0" smtClean="0"/>
              <a:t>ύ</a:t>
            </a:r>
            <a:r>
              <a:rPr lang="en-US" sz="2300" kern="100" dirty="0" smtClean="0"/>
              <a:t> </a:t>
            </a:r>
            <a:r>
              <a:rPr lang="el-GR" sz="2300" kern="100" dirty="0" smtClean="0"/>
              <a:t>γ</a:t>
            </a:r>
            <a:r>
              <a:rPr lang="en-US" sz="2300" kern="100" dirty="0" smtClean="0"/>
              <a:t> </a:t>
            </a:r>
            <a:r>
              <a:rPr lang="el-GR" sz="2300" kern="100" dirty="0" smtClean="0"/>
              <a:t>χ</a:t>
            </a:r>
            <a:r>
              <a:rPr lang="en-US" sz="2300" kern="100" dirty="0" smtClean="0"/>
              <a:t> </a:t>
            </a:r>
            <a:r>
              <a:rPr lang="el-GR" sz="2300" kern="100" dirty="0" smtClean="0"/>
              <a:t>ρ</a:t>
            </a:r>
            <a:r>
              <a:rPr lang="en-US" sz="2300" kern="100" dirty="0" smtClean="0"/>
              <a:t> </a:t>
            </a:r>
            <a:r>
              <a:rPr lang="el-GR" sz="2300" kern="100" dirty="0" smtClean="0"/>
              <a:t>ο</a:t>
            </a:r>
            <a:r>
              <a:rPr lang="en-US" sz="2300" kern="100" dirty="0" smtClean="0"/>
              <a:t> </a:t>
            </a:r>
            <a:r>
              <a:rPr lang="el-GR" sz="2300" kern="100" dirty="0" smtClean="0"/>
              <a:t>ν</a:t>
            </a:r>
            <a:r>
              <a:rPr lang="en-US" sz="2300" kern="100" dirty="0" smtClean="0"/>
              <a:t> </a:t>
            </a:r>
            <a:r>
              <a:rPr lang="el-GR" sz="2300" kern="100" dirty="0" smtClean="0"/>
              <a:t>η</a:t>
            </a:r>
            <a:r>
              <a:rPr lang="en-US" sz="2300" kern="100" dirty="0" smtClean="0"/>
              <a:t> </a:t>
            </a:r>
            <a:r>
              <a:rPr lang="el-GR" sz="2300" kern="100" dirty="0" smtClean="0"/>
              <a:t> </a:t>
            </a:r>
          </a:p>
          <a:p>
            <a:pPr>
              <a:buFont typeface="Wingdings" pitchFamily="2" charset="2"/>
              <a:buNone/>
            </a:pPr>
            <a:r>
              <a:rPr lang="el-GR" sz="2300" kern="100" dirty="0" smtClean="0"/>
              <a:t>Λ</a:t>
            </a:r>
            <a:r>
              <a:rPr lang="en-US" sz="2300" kern="100" dirty="0" smtClean="0"/>
              <a:t> </a:t>
            </a:r>
            <a:r>
              <a:rPr lang="el-GR" sz="2300" kern="100" dirty="0" smtClean="0"/>
              <a:t>ο</a:t>
            </a:r>
            <a:r>
              <a:rPr lang="en-US" sz="2300" kern="100" dirty="0" smtClean="0"/>
              <a:t> </a:t>
            </a:r>
            <a:r>
              <a:rPr lang="el-GR" sz="2300" kern="100" dirty="0" smtClean="0"/>
              <a:t>γ</a:t>
            </a:r>
            <a:r>
              <a:rPr lang="en-US" sz="2300" kern="100" dirty="0" smtClean="0"/>
              <a:t> </a:t>
            </a:r>
            <a:r>
              <a:rPr lang="el-GR" sz="2300" kern="100" dirty="0" smtClean="0"/>
              <a:t>ι</a:t>
            </a:r>
            <a:r>
              <a:rPr lang="en-US" sz="2300" kern="100" dirty="0" smtClean="0"/>
              <a:t> </a:t>
            </a:r>
            <a:r>
              <a:rPr lang="el-GR" sz="2300" kern="100" dirty="0" smtClean="0"/>
              <a:t>στ</a:t>
            </a:r>
            <a:r>
              <a:rPr lang="en-US" sz="2300" kern="100" dirty="0" smtClean="0"/>
              <a:t> </a:t>
            </a:r>
            <a:r>
              <a:rPr lang="el-GR" sz="2300" kern="100" dirty="0" smtClean="0"/>
              <a:t>ι</a:t>
            </a:r>
            <a:r>
              <a:rPr lang="en-US" sz="2300" kern="100" dirty="0" smtClean="0"/>
              <a:t> </a:t>
            </a:r>
            <a:r>
              <a:rPr lang="el-GR" sz="2300" kern="100" dirty="0" smtClean="0"/>
              <a:t>κ</a:t>
            </a:r>
            <a:r>
              <a:rPr lang="en-US" sz="2300" kern="100" dirty="0" smtClean="0"/>
              <a:t> </a:t>
            </a:r>
            <a:r>
              <a:rPr lang="el-GR" sz="2300" kern="100" dirty="0" smtClean="0"/>
              <a:t>ή</a:t>
            </a:r>
            <a:r>
              <a:rPr lang="en-US" sz="2300" kern="100" dirty="0" smtClean="0"/>
              <a:t> </a:t>
            </a:r>
            <a:r>
              <a:rPr lang="el-GR" sz="2300" kern="100" dirty="0" smtClean="0"/>
              <a:t> κ</a:t>
            </a:r>
            <a:r>
              <a:rPr lang="en-US" sz="2300" kern="100" dirty="0" smtClean="0"/>
              <a:t> </a:t>
            </a:r>
            <a:r>
              <a:rPr lang="el-GR" sz="2300" kern="100" dirty="0" smtClean="0"/>
              <a:t>α</a:t>
            </a:r>
            <a:r>
              <a:rPr lang="en-US" sz="2300" kern="100" dirty="0" smtClean="0"/>
              <a:t> </a:t>
            </a:r>
            <a:r>
              <a:rPr lang="el-GR" sz="2300" kern="100" dirty="0" smtClean="0"/>
              <a:t>ι Ε</a:t>
            </a:r>
            <a:r>
              <a:rPr lang="en-US" sz="2300" kern="100" dirty="0" smtClean="0"/>
              <a:t> </a:t>
            </a:r>
            <a:r>
              <a:rPr lang="el-GR" sz="2300" kern="100" dirty="0" smtClean="0"/>
              <a:t>.</a:t>
            </a:r>
            <a:r>
              <a:rPr lang="en-US" sz="2300" kern="100" dirty="0" smtClean="0"/>
              <a:t> </a:t>
            </a:r>
            <a:r>
              <a:rPr lang="el-GR" sz="2300" kern="100" dirty="0" smtClean="0"/>
              <a:t>Γ</a:t>
            </a:r>
            <a:r>
              <a:rPr lang="en-US" sz="2300" kern="100" dirty="0" smtClean="0"/>
              <a:t> </a:t>
            </a:r>
            <a:r>
              <a:rPr lang="el-GR" sz="2300" kern="100" dirty="0" smtClean="0"/>
              <a:t>.</a:t>
            </a:r>
            <a:r>
              <a:rPr lang="en-US" sz="2300" kern="100" dirty="0" smtClean="0"/>
              <a:t> </a:t>
            </a:r>
            <a:r>
              <a:rPr lang="el-GR" sz="2300" kern="100" dirty="0" smtClean="0"/>
              <a:t>Λ</a:t>
            </a:r>
            <a:r>
              <a:rPr lang="en-US" sz="2300" kern="100" dirty="0" smtClean="0"/>
              <a:t> </a:t>
            </a:r>
            <a:r>
              <a:rPr lang="el-GR" sz="2300" kern="100" dirty="0" smtClean="0"/>
              <a:t>.</a:t>
            </a:r>
            <a:r>
              <a:rPr lang="en-US" sz="2300" kern="100" dirty="0" smtClean="0"/>
              <a:t> </a:t>
            </a:r>
            <a:r>
              <a:rPr lang="el-GR" sz="2300" kern="100" dirty="0" smtClean="0"/>
              <a:t>Σ</a:t>
            </a:r>
            <a:r>
              <a:rPr lang="en-US" sz="2300" kern="100" dirty="0" smtClean="0"/>
              <a:t> </a:t>
            </a:r>
            <a:r>
              <a:rPr lang="el-GR" sz="2300" kern="100" dirty="0" smtClean="0"/>
              <a:t>.: Θ</a:t>
            </a:r>
            <a:r>
              <a:rPr lang="en-US" sz="2300" kern="100" dirty="0" smtClean="0"/>
              <a:t> </a:t>
            </a:r>
            <a:r>
              <a:rPr lang="el-GR" sz="2300" kern="100" dirty="0" smtClean="0"/>
              <a:t>ε</a:t>
            </a:r>
            <a:r>
              <a:rPr lang="en-US" sz="2300" kern="100" dirty="0" smtClean="0"/>
              <a:t> </a:t>
            </a:r>
            <a:r>
              <a:rPr lang="el-GR" sz="2300" kern="100" dirty="0" smtClean="0"/>
              <a:t>ω</a:t>
            </a:r>
            <a:r>
              <a:rPr lang="en-US" sz="2300" kern="100" dirty="0" smtClean="0"/>
              <a:t> </a:t>
            </a:r>
            <a:r>
              <a:rPr lang="el-GR" sz="2300" kern="100" dirty="0" smtClean="0"/>
              <a:t>ρ</a:t>
            </a:r>
            <a:r>
              <a:rPr lang="en-US" sz="2300" kern="100" dirty="0" smtClean="0"/>
              <a:t> </a:t>
            </a:r>
            <a:r>
              <a:rPr lang="el-GR" sz="2300" kern="100" dirty="0" smtClean="0"/>
              <a:t>ί</a:t>
            </a:r>
            <a:r>
              <a:rPr lang="en-US" sz="2300" kern="100" dirty="0" smtClean="0"/>
              <a:t> </a:t>
            </a:r>
            <a:r>
              <a:rPr lang="el-GR" sz="2300" kern="100" dirty="0" smtClean="0"/>
              <a:t>α</a:t>
            </a:r>
            <a:r>
              <a:rPr lang="en-US" sz="2300" kern="100" dirty="0" smtClean="0"/>
              <a:t> </a:t>
            </a:r>
            <a:r>
              <a:rPr lang="el-GR" sz="2300" kern="100" dirty="0" smtClean="0"/>
              <a:t> κ</a:t>
            </a:r>
            <a:r>
              <a:rPr lang="en-US" sz="2300" kern="100" dirty="0" smtClean="0"/>
              <a:t> </a:t>
            </a:r>
            <a:r>
              <a:rPr lang="el-GR" sz="2300" kern="100" dirty="0" smtClean="0"/>
              <a:t>α</a:t>
            </a:r>
            <a:r>
              <a:rPr lang="en-US" sz="2300" kern="100" dirty="0" smtClean="0"/>
              <a:t> </a:t>
            </a:r>
            <a:r>
              <a:rPr lang="el-GR" sz="2300" kern="100" dirty="0" smtClean="0"/>
              <a:t>ι</a:t>
            </a:r>
            <a:r>
              <a:rPr lang="en-US" sz="2300" kern="100" dirty="0" smtClean="0"/>
              <a:t> </a:t>
            </a:r>
            <a:r>
              <a:rPr lang="el-GR" sz="2300" kern="100" dirty="0" smtClean="0"/>
              <a:t> π</a:t>
            </a:r>
            <a:r>
              <a:rPr lang="en-US" sz="2300" kern="100" dirty="0" smtClean="0"/>
              <a:t> </a:t>
            </a:r>
            <a:r>
              <a:rPr lang="el-GR" sz="2300" kern="100" dirty="0" smtClean="0"/>
              <a:t>ρ</a:t>
            </a:r>
            <a:r>
              <a:rPr lang="en-US" sz="2300" kern="100" dirty="0" smtClean="0"/>
              <a:t> </a:t>
            </a:r>
            <a:r>
              <a:rPr lang="el-GR" sz="2300" kern="100" dirty="0" smtClean="0"/>
              <a:t>α</a:t>
            </a:r>
            <a:r>
              <a:rPr lang="en-US" sz="2300" kern="100" dirty="0" smtClean="0"/>
              <a:t> </a:t>
            </a:r>
            <a:r>
              <a:rPr lang="el-GR" sz="2300" kern="100" dirty="0" smtClean="0"/>
              <a:t>κ</a:t>
            </a:r>
            <a:r>
              <a:rPr lang="en-US" sz="2300" kern="100" dirty="0" smtClean="0"/>
              <a:t> </a:t>
            </a:r>
            <a:r>
              <a:rPr lang="el-GR" sz="2300" kern="100" dirty="0" smtClean="0"/>
              <a:t>τ</a:t>
            </a:r>
            <a:r>
              <a:rPr lang="en-US" sz="2300" kern="100" dirty="0" smtClean="0"/>
              <a:t> </a:t>
            </a:r>
            <a:r>
              <a:rPr lang="el-GR" sz="2300" kern="100" dirty="0" smtClean="0"/>
              <a:t>ι</a:t>
            </a:r>
            <a:r>
              <a:rPr lang="en-US" sz="2300" kern="100" dirty="0" smtClean="0"/>
              <a:t> </a:t>
            </a:r>
            <a:r>
              <a:rPr lang="el-GR" sz="2300" kern="100" dirty="0" smtClean="0"/>
              <a:t>κή»</a:t>
            </a:r>
          </a:p>
          <a:p>
            <a:pPr>
              <a:buNone/>
            </a:pPr>
            <a:r>
              <a:rPr lang="en-US" sz="2800" dirty="0" smtClean="0"/>
              <a:t/>
            </a:r>
            <a:br>
              <a:rPr lang="en-US" sz="2800" dirty="0" smtClean="0"/>
            </a:br>
            <a:endParaRPr lang="en-US" sz="2800" dirty="0" smtClean="0"/>
          </a:p>
          <a:p>
            <a:pPr lvl="0"/>
            <a:endParaRPr lang="en-US" sz="2800" dirty="0" smtClean="0"/>
          </a:p>
          <a:p>
            <a:pPr lvl="0"/>
            <a:endParaRPr lang="el-GR" dirty="0" smtClean="0"/>
          </a:p>
          <a:p>
            <a:endParaRPr lang="el-GR" dirty="0"/>
          </a:p>
        </p:txBody>
      </p:sp>
    </p:spTree>
    <p:extLst>
      <p:ext uri="{BB962C8B-B14F-4D97-AF65-F5344CB8AC3E}">
        <p14:creationId xmlns:p14="http://schemas.microsoft.com/office/powerpoint/2010/main" xmlns="" val="3469837645"/>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7600690" cy="601136"/>
          </a:xfrm>
        </p:spPr>
        <p:txBody>
          <a:bodyPr>
            <a:normAutofit fontScale="90000"/>
          </a:bodyPr>
          <a:lstStyle/>
          <a:p>
            <a:r>
              <a:rPr lang="el-GR" b="1" dirty="0" smtClean="0">
                <a:solidFill>
                  <a:srgbClr val="0070C0"/>
                </a:solidFill>
              </a:rPr>
              <a:t>ΒΙΒΛΙΟΓΡΑΦΙΑ (2)</a:t>
            </a:r>
            <a:endParaRPr lang="el-GR" b="1" dirty="0">
              <a:solidFill>
                <a:srgbClr val="0070C0"/>
              </a:solidFill>
            </a:endParaRPr>
          </a:p>
        </p:txBody>
      </p:sp>
      <p:sp>
        <p:nvSpPr>
          <p:cNvPr id="3" name="2 - Θέση περιεχομένου"/>
          <p:cNvSpPr>
            <a:spLocks noGrp="1"/>
          </p:cNvSpPr>
          <p:nvPr>
            <p:ph idx="1"/>
          </p:nvPr>
        </p:nvSpPr>
        <p:spPr>
          <a:xfrm>
            <a:off x="467544" y="1700808"/>
            <a:ext cx="8208912" cy="4131821"/>
          </a:xfrm>
        </p:spPr>
        <p:txBody>
          <a:bodyPr>
            <a:normAutofit fontScale="92500" lnSpcReduction="20000"/>
          </a:bodyPr>
          <a:lstStyle/>
          <a:p>
            <a:pPr>
              <a:buFont typeface="Arial" charset="0"/>
              <a:buChar char="•"/>
            </a:pPr>
            <a:r>
              <a:rPr lang="el-GR" b="1" dirty="0" smtClean="0"/>
              <a:t>Ν.Δ.</a:t>
            </a:r>
            <a:r>
              <a:rPr lang="el-GR" dirty="0" smtClean="0"/>
              <a:t> 4308/2014</a:t>
            </a:r>
          </a:p>
          <a:p>
            <a:pPr>
              <a:buFont typeface="Arial" charset="0"/>
              <a:buChar char="•"/>
            </a:pPr>
            <a:r>
              <a:rPr lang="el-GR" dirty="0" smtClean="0"/>
              <a:t>Καραμάνης Κ., Βροστούρης Π., Λεβεντάκης Δ., «Κανόνες τήρησης Λογιστικών Αρχείων και Τιμολόγησης στα ΕΛΠ», Μένιππος, Αθήνα 2018.</a:t>
            </a:r>
          </a:p>
          <a:p>
            <a:r>
              <a:rPr lang="el-GR" dirty="0" smtClean="0"/>
              <a:t>Μιχελινάκης Σημειώσεις Μαθήματος Λάρισα</a:t>
            </a:r>
          </a:p>
          <a:p>
            <a:r>
              <a:rPr lang="el-GR" dirty="0" smtClean="0"/>
              <a:t>Παπαδέας Π., «Λογιστικά Αρχεία-Βιβλία και Στοιχεία με ΦΠΑ και ΕΛΠ», Αθήνα 2017.</a:t>
            </a:r>
          </a:p>
          <a:p>
            <a:r>
              <a:rPr lang="el-GR" dirty="0" smtClean="0"/>
              <a:t>Νόμος 4308/14</a:t>
            </a:r>
          </a:p>
          <a:p>
            <a:r>
              <a:rPr lang="el-GR" dirty="0" smtClean="0"/>
              <a:t>Διάφορες θέσεις Ορκωτών Λογιστών</a:t>
            </a:r>
          </a:p>
          <a:p>
            <a:r>
              <a:rPr lang="en-US" dirty="0" smtClean="0">
                <a:hlinkClick r:id="rId2"/>
              </a:rPr>
              <a:t>https://www.taxheaven.gr/</a:t>
            </a:r>
            <a:endParaRPr lang="el-GR" dirty="0" smtClean="0"/>
          </a:p>
          <a:p>
            <a:r>
              <a:rPr lang="en-US" dirty="0" smtClean="0">
                <a:hlinkClick r:id="rId3"/>
              </a:rPr>
              <a:t>https://www.epsilonnet.gr/</a:t>
            </a:r>
            <a:endParaRPr lang="el-GR" dirty="0" smtClean="0"/>
          </a:p>
          <a:p>
            <a:r>
              <a:rPr lang="en-US" dirty="0" smtClean="0">
                <a:hlinkClick r:id="rId4"/>
              </a:rPr>
              <a:t>https://www.logistis.gr/default.asp?pid=98</a:t>
            </a:r>
            <a:endParaRPr lang="el-GR" dirty="0" smtClean="0"/>
          </a:p>
          <a:p>
            <a:endParaRPr lang="el-GR" dirty="0"/>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504056"/>
          </a:xfrm>
        </p:spPr>
        <p:txBody>
          <a:bodyPr>
            <a:normAutofit fontScale="90000"/>
          </a:bodyPr>
          <a:lstStyle/>
          <a:p>
            <a:r>
              <a:rPr lang="el-GR" b="1" dirty="0" smtClean="0"/>
              <a:t>ΒΙΒΛΙΟΓΡΑΦΙΑ (3)</a:t>
            </a:r>
            <a:endParaRPr lang="el-GR" b="1" dirty="0"/>
          </a:p>
        </p:txBody>
      </p:sp>
      <p:sp>
        <p:nvSpPr>
          <p:cNvPr id="3" name="2 - Θέση περιεχομένου"/>
          <p:cNvSpPr>
            <a:spLocks noGrp="1"/>
          </p:cNvSpPr>
          <p:nvPr>
            <p:ph sz="quarter" idx="1"/>
          </p:nvPr>
        </p:nvSpPr>
        <p:spPr>
          <a:xfrm>
            <a:off x="323528" y="1196752"/>
            <a:ext cx="8424936" cy="5472608"/>
          </a:xfrm>
          <a:solidFill>
            <a:schemeClr val="accent2">
              <a:lumMod val="50000"/>
            </a:schemeClr>
          </a:solidFill>
        </p:spPr>
        <p:txBody>
          <a:bodyPr>
            <a:noAutofit/>
          </a:bodyPr>
          <a:lstStyle/>
          <a:p>
            <a:r>
              <a:rPr lang="el-GR" sz="1600" b="1" dirty="0" smtClean="0">
                <a:solidFill>
                  <a:schemeClr val="bg1"/>
                </a:solidFill>
              </a:rPr>
              <a:t>Διονυσόπουλος Π.,  Σάββας Δ., Σκιαδάς Η.,  (2016). «ΕΛΠ Ποιες άμεσες μακροπρόθεσμες επιπτώσεις αναμένεται να φέρει η εφαρμογή τους στην Ελλάδα». ΤΕΙ Δυτικής Ελλάδος, Ζαχούρης Πάρης. </a:t>
            </a:r>
          </a:p>
          <a:p>
            <a:r>
              <a:rPr lang="el-GR" sz="1600" b="1" dirty="0" smtClean="0">
                <a:solidFill>
                  <a:schemeClr val="bg1"/>
                </a:solidFill>
              </a:rPr>
              <a:t>Μιχελινάκης (2017). «Σημειώσεις Μαθήματος» Πανεπιστήμιο Θεσσαλίας Λάρισα.</a:t>
            </a:r>
          </a:p>
          <a:p>
            <a:r>
              <a:rPr lang="el-GR" sz="1600" b="1" dirty="0" smtClean="0">
                <a:solidFill>
                  <a:schemeClr val="bg1"/>
                </a:solidFill>
              </a:rPr>
              <a:t>Μπαλτάς Π. Παντελίδης Π. (2017). «Το Ελληνικό Γενικό Λογιστικό Σχέδιο και τα Ελληνικά Λογιστικά Πρότυπα: Τα νέα δεδομένα με βάση το Ν.4308 του 2014». ΤΕΙ Κεντρικής Μακεδονίας</a:t>
            </a:r>
          </a:p>
          <a:p>
            <a:r>
              <a:rPr lang="el-GR" sz="1600" b="1" dirty="0" smtClean="0">
                <a:solidFill>
                  <a:schemeClr val="bg1"/>
                </a:solidFill>
              </a:rPr>
              <a:t>Μπανιάς Α., Ντόβας Δ., (2017). «ΕΛΠ Συγκριτική Αξιολόγηση με ΕΓΛΣ» ΤΕΙ Μεσολογγίου</a:t>
            </a:r>
          </a:p>
          <a:p>
            <a:r>
              <a:rPr lang="el-GR" sz="1600" b="1" dirty="0" smtClean="0">
                <a:solidFill>
                  <a:schemeClr val="bg1"/>
                </a:solidFill>
              </a:rPr>
              <a:t>Νιφορόπουλος Κωνσταντίνος (2015) «Σημειώσεις ΕΛΠ». </a:t>
            </a:r>
          </a:p>
          <a:p>
            <a:r>
              <a:rPr lang="el-GR" sz="1600" b="1" dirty="0" smtClean="0">
                <a:solidFill>
                  <a:schemeClr val="bg1"/>
                </a:solidFill>
              </a:rPr>
              <a:t>Νόμος 4308/14</a:t>
            </a:r>
          </a:p>
          <a:p>
            <a:r>
              <a:rPr lang="el-GR" sz="1600" b="1" dirty="0" smtClean="0">
                <a:solidFill>
                  <a:schemeClr val="bg1"/>
                </a:solidFill>
              </a:rPr>
              <a:t>Σωτηρίου Ελευθερία, </a:t>
            </a:r>
            <a:r>
              <a:rPr lang="el-GR" sz="1600" b="1" dirty="0" smtClean="0">
                <a:solidFill>
                  <a:schemeClr val="bg1"/>
                </a:solidFill>
                <a:latin typeface="Calibri" pitchFamily="34" charset="0"/>
              </a:rPr>
              <a:t>(</a:t>
            </a:r>
            <a:r>
              <a:rPr lang="en-US" sz="1600" b="1" dirty="0" smtClean="0">
                <a:solidFill>
                  <a:schemeClr val="bg1"/>
                </a:solidFill>
                <a:latin typeface="Calibri" pitchFamily="34" charset="0"/>
              </a:rPr>
              <a:t>2018</a:t>
            </a:r>
            <a:r>
              <a:rPr lang="el-GR" sz="1600" b="1" dirty="0" smtClean="0">
                <a:solidFill>
                  <a:schemeClr val="bg1"/>
                </a:solidFill>
                <a:latin typeface="Calibri" pitchFamily="34" charset="0"/>
              </a:rPr>
              <a:t>). </a:t>
            </a:r>
            <a:r>
              <a:rPr lang="el-GR" sz="1600" b="1" dirty="0" smtClean="0">
                <a:solidFill>
                  <a:schemeClr val="bg1"/>
                </a:solidFill>
              </a:rPr>
              <a:t>«Ενοποίηση Λογιστικών Καταστάσεων κατά ΕΛΠ» </a:t>
            </a:r>
            <a:r>
              <a:rPr lang="en-US" sz="1600" b="1" dirty="0" smtClean="0">
                <a:solidFill>
                  <a:schemeClr val="bg1"/>
                </a:solidFill>
                <a:latin typeface="Calibri" pitchFamily="34" charset="0"/>
              </a:rPr>
              <a:t>www.sotele.gr</a:t>
            </a:r>
            <a:endParaRPr lang="el-GR" sz="1600" b="1" dirty="0" smtClean="0">
              <a:solidFill>
                <a:schemeClr val="bg1"/>
              </a:solidFill>
              <a:latin typeface="Calibri" pitchFamily="34" charset="0"/>
            </a:endParaRPr>
          </a:p>
          <a:p>
            <a:r>
              <a:rPr lang="el-GR" sz="1600" b="1" dirty="0" smtClean="0">
                <a:solidFill>
                  <a:schemeClr val="bg1"/>
                </a:solidFill>
              </a:rPr>
              <a:t>Διάφορες θέσεις Ορκωτών Λογιστών</a:t>
            </a:r>
          </a:p>
          <a:p>
            <a:r>
              <a:rPr lang="el-GR" sz="1600" b="1" dirty="0" smtClean="0">
                <a:solidFill>
                  <a:schemeClr val="bg1"/>
                </a:solidFill>
              </a:rPr>
              <a:t>Τα Ελληνικά Λογιστικά Πρότυπα (ν. 4308/2014) σε αγγλική μετάφραση υπάρχουν στην ιστοσελίδα : </a:t>
            </a:r>
            <a:r>
              <a:rPr lang="el-GR" sz="1600" b="1" dirty="0" smtClean="0">
                <a:solidFill>
                  <a:schemeClr val="bg1"/>
                </a:solidFill>
                <a:latin typeface="Calibri" pitchFamily="34" charset="0"/>
                <a:hlinkClick r:id="rId2"/>
              </a:rPr>
              <a:t>http://www.enterprisegreece.gov.gr/default.asp?pid=25&amp;la=2&amp;n=1918</a:t>
            </a:r>
            <a:r>
              <a:rPr lang="el-GR" sz="1600" b="1" dirty="0" smtClean="0">
                <a:solidFill>
                  <a:schemeClr val="bg1"/>
                </a:solidFill>
                <a:latin typeface="Calibri" pitchFamily="34" charset="0"/>
              </a:rPr>
              <a:t>  </a:t>
            </a:r>
            <a:r>
              <a:rPr lang="el-GR" sz="1600" b="1" dirty="0" smtClean="0">
                <a:solidFill>
                  <a:schemeClr val="bg1"/>
                </a:solidFill>
              </a:rPr>
              <a:t>με τα σχετικά υποδείγματα.</a:t>
            </a:r>
          </a:p>
          <a:p>
            <a:r>
              <a:rPr lang="en-US" sz="1600" b="1" dirty="0" smtClean="0">
                <a:solidFill>
                  <a:schemeClr val="bg1"/>
                </a:solidFill>
                <a:latin typeface="Calibri" pitchFamily="34" charset="0"/>
              </a:rPr>
              <a:t>University of Nicosia (2015). </a:t>
            </a:r>
            <a:r>
              <a:rPr lang="el-GR" sz="1600" b="1" dirty="0" smtClean="0">
                <a:solidFill>
                  <a:schemeClr val="bg1"/>
                </a:solidFill>
                <a:latin typeface="Calibri" pitchFamily="34" charset="0"/>
              </a:rPr>
              <a:t>«Ενημερωτική Ημερίδα για τα ΕΛΠ Συναφείς Ρυθμίσεις και άλλες διατάξεις».  </a:t>
            </a:r>
            <a:r>
              <a:rPr lang="en-US" sz="1600" b="1" dirty="0" smtClean="0">
                <a:solidFill>
                  <a:schemeClr val="bg1"/>
                </a:solidFill>
                <a:latin typeface="Calibri" pitchFamily="34" charset="0"/>
              </a:rPr>
              <a:t>www.globaltraining.org</a:t>
            </a:r>
            <a:endParaRPr lang="el-GR" sz="1600" b="1" dirty="0">
              <a:solidFill>
                <a:schemeClr val="bg1"/>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576064"/>
          </a:xfrm>
        </p:spPr>
        <p:txBody>
          <a:bodyPr>
            <a:normAutofit fontScale="90000"/>
          </a:bodyPr>
          <a:lstStyle/>
          <a:p>
            <a:r>
              <a:rPr lang="el-GR" b="1" dirty="0" smtClean="0">
                <a:solidFill>
                  <a:srgbClr val="0000CC"/>
                </a:solidFill>
              </a:rPr>
              <a:t>ΠΛΕΟΝΕΚΤΗΜΑ ΕΛΠ (1)</a:t>
            </a:r>
            <a:endParaRPr lang="el-GR" b="1" dirty="0">
              <a:solidFill>
                <a:srgbClr val="0000CC"/>
              </a:solidFill>
            </a:endParaRPr>
          </a:p>
        </p:txBody>
      </p:sp>
      <p:pic>
        <p:nvPicPr>
          <p:cNvPr id="316418" name="Picture 2"/>
          <p:cNvPicPr>
            <a:picLocks noGrp="1" noChangeAspect="1" noChangeArrowheads="1"/>
          </p:cNvPicPr>
          <p:nvPr>
            <p:ph sz="quarter" idx="1"/>
          </p:nvPr>
        </p:nvPicPr>
        <p:blipFill>
          <a:blip r:embed="rId2" cstate="print"/>
          <a:srcRect/>
          <a:stretch>
            <a:fillRect/>
          </a:stretch>
        </p:blipFill>
        <p:spPr bwMode="auto">
          <a:xfrm>
            <a:off x="467544" y="1340768"/>
            <a:ext cx="8208912" cy="5256584"/>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504056"/>
          </a:xfrm>
        </p:spPr>
        <p:txBody>
          <a:bodyPr>
            <a:normAutofit fontScale="90000"/>
          </a:bodyPr>
          <a:lstStyle/>
          <a:p>
            <a:r>
              <a:rPr lang="el-GR" b="1" dirty="0" smtClean="0">
                <a:solidFill>
                  <a:srgbClr val="0000CC"/>
                </a:solidFill>
              </a:rPr>
              <a:t>ΠΛΕΟΝΕΚΤΗΜΑ ΕΛΠ (2)</a:t>
            </a:r>
            <a:endParaRPr lang="el-GR" dirty="0">
              <a:solidFill>
                <a:srgbClr val="0000CC"/>
              </a:solidFill>
            </a:endParaRPr>
          </a:p>
        </p:txBody>
      </p:sp>
      <p:pic>
        <p:nvPicPr>
          <p:cNvPr id="317442" name="Picture 2"/>
          <p:cNvPicPr>
            <a:picLocks noGrp="1" noChangeAspect="1" noChangeArrowheads="1"/>
          </p:cNvPicPr>
          <p:nvPr>
            <p:ph sz="quarter" idx="1"/>
          </p:nvPr>
        </p:nvPicPr>
        <p:blipFill>
          <a:blip r:embed="rId2" cstate="print"/>
          <a:srcRect/>
          <a:stretch>
            <a:fillRect/>
          </a:stretch>
        </p:blipFill>
        <p:spPr bwMode="auto">
          <a:xfrm>
            <a:off x="467544" y="1268760"/>
            <a:ext cx="8208912" cy="5328592"/>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576064"/>
          </a:xfrm>
        </p:spPr>
        <p:txBody>
          <a:bodyPr>
            <a:normAutofit fontScale="90000"/>
          </a:bodyPr>
          <a:lstStyle/>
          <a:p>
            <a:r>
              <a:rPr lang="el-GR" b="1" dirty="0" smtClean="0">
                <a:solidFill>
                  <a:srgbClr val="0000CC"/>
                </a:solidFill>
              </a:rPr>
              <a:t>ΠΛΕΟΝΕΚΤΗΜΑ ΕΛΠ (3)</a:t>
            </a:r>
            <a:endParaRPr lang="el-GR" dirty="0">
              <a:solidFill>
                <a:srgbClr val="0000CC"/>
              </a:solidFill>
            </a:endParaRPr>
          </a:p>
        </p:txBody>
      </p:sp>
      <p:pic>
        <p:nvPicPr>
          <p:cNvPr id="318466" name="Picture 2"/>
          <p:cNvPicPr>
            <a:picLocks noGrp="1" noChangeAspect="1" noChangeArrowheads="1"/>
          </p:cNvPicPr>
          <p:nvPr>
            <p:ph sz="quarter" idx="1"/>
          </p:nvPr>
        </p:nvPicPr>
        <p:blipFill>
          <a:blip r:embed="rId2" cstate="print"/>
          <a:srcRect/>
          <a:stretch>
            <a:fillRect/>
          </a:stretch>
        </p:blipFill>
        <p:spPr bwMode="auto">
          <a:xfrm>
            <a:off x="467544" y="1268760"/>
            <a:ext cx="8208912" cy="1368152"/>
          </a:xfrm>
          <a:prstGeom prst="rect">
            <a:avLst/>
          </a:prstGeom>
          <a:noFill/>
          <a:ln w="9525">
            <a:noFill/>
            <a:miter lim="800000"/>
            <a:headEnd/>
            <a:tailEnd/>
          </a:ln>
        </p:spPr>
      </p:pic>
      <p:pic>
        <p:nvPicPr>
          <p:cNvPr id="318468" name="Picture 4"/>
          <p:cNvPicPr>
            <a:picLocks noChangeAspect="1" noChangeArrowheads="1"/>
          </p:cNvPicPr>
          <p:nvPr/>
        </p:nvPicPr>
        <p:blipFill>
          <a:blip r:embed="rId3" cstate="print"/>
          <a:srcRect/>
          <a:stretch>
            <a:fillRect/>
          </a:stretch>
        </p:blipFill>
        <p:spPr bwMode="auto">
          <a:xfrm>
            <a:off x="467544" y="2492896"/>
            <a:ext cx="8208912" cy="4104457"/>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529128"/>
          </a:xfrm>
        </p:spPr>
        <p:txBody>
          <a:bodyPr>
            <a:normAutofit fontScale="90000"/>
          </a:bodyPr>
          <a:lstStyle/>
          <a:p>
            <a:r>
              <a:rPr lang="el-GR" b="1" dirty="0" smtClean="0">
                <a:solidFill>
                  <a:srgbClr val="0000CC"/>
                </a:solidFill>
              </a:rPr>
              <a:t>ΠΛΕΟΝΕΚΤΗΜΑ ΕΛΠ (4)</a:t>
            </a:r>
            <a:endParaRPr lang="el-GR" dirty="0">
              <a:solidFill>
                <a:srgbClr val="0000CC"/>
              </a:solidFill>
            </a:endParaRPr>
          </a:p>
        </p:txBody>
      </p:sp>
      <p:pic>
        <p:nvPicPr>
          <p:cNvPr id="319490" name="Picture 2"/>
          <p:cNvPicPr>
            <a:picLocks noGrp="1" noChangeAspect="1" noChangeArrowheads="1"/>
          </p:cNvPicPr>
          <p:nvPr>
            <p:ph sz="quarter" idx="1"/>
          </p:nvPr>
        </p:nvPicPr>
        <p:blipFill>
          <a:blip r:embed="rId2" cstate="print"/>
          <a:srcRect/>
          <a:stretch>
            <a:fillRect/>
          </a:stretch>
        </p:blipFill>
        <p:spPr bwMode="auto">
          <a:xfrm>
            <a:off x="467544" y="1628800"/>
            <a:ext cx="8208912" cy="4896544"/>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504056"/>
          </a:xfrm>
        </p:spPr>
        <p:txBody>
          <a:bodyPr>
            <a:normAutofit fontScale="90000"/>
          </a:bodyPr>
          <a:lstStyle/>
          <a:p>
            <a:r>
              <a:rPr lang="el-GR" b="1" dirty="0" smtClean="0">
                <a:solidFill>
                  <a:srgbClr val="C00000"/>
                </a:solidFill>
              </a:rPr>
              <a:t>ΜΕΙΟΝΕΚΤΗΜΑΤΑ ΕΛΠ (1)</a:t>
            </a:r>
            <a:endParaRPr lang="el-GR" dirty="0">
              <a:solidFill>
                <a:srgbClr val="C00000"/>
              </a:solidFill>
            </a:endParaRPr>
          </a:p>
        </p:txBody>
      </p:sp>
      <p:pic>
        <p:nvPicPr>
          <p:cNvPr id="320514" name="Picture 2"/>
          <p:cNvPicPr>
            <a:picLocks noGrp="1" noChangeAspect="1" noChangeArrowheads="1"/>
          </p:cNvPicPr>
          <p:nvPr>
            <p:ph sz="quarter" idx="1"/>
          </p:nvPr>
        </p:nvPicPr>
        <p:blipFill>
          <a:blip r:embed="rId2" cstate="print"/>
          <a:srcRect/>
          <a:stretch>
            <a:fillRect/>
          </a:stretch>
        </p:blipFill>
        <p:spPr bwMode="auto">
          <a:xfrm>
            <a:off x="467544" y="1268760"/>
            <a:ext cx="8208912" cy="5256585"/>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576064"/>
          </a:xfrm>
        </p:spPr>
        <p:txBody>
          <a:bodyPr>
            <a:normAutofit fontScale="90000"/>
          </a:bodyPr>
          <a:lstStyle/>
          <a:p>
            <a:r>
              <a:rPr lang="el-GR" b="1" dirty="0" smtClean="0">
                <a:solidFill>
                  <a:srgbClr val="C00000"/>
                </a:solidFill>
              </a:rPr>
              <a:t>ΜΕΙΟΝΕΚΤΗΜΑΤΑ ΕΛΠ (2)</a:t>
            </a:r>
            <a:endParaRPr lang="el-GR" b="1" dirty="0">
              <a:solidFill>
                <a:srgbClr val="C00000"/>
              </a:solidFill>
            </a:endParaRPr>
          </a:p>
        </p:txBody>
      </p:sp>
      <p:pic>
        <p:nvPicPr>
          <p:cNvPr id="321538" name="Picture 2"/>
          <p:cNvPicPr>
            <a:picLocks noGrp="1" noChangeAspect="1" noChangeArrowheads="1"/>
          </p:cNvPicPr>
          <p:nvPr>
            <p:ph sz="quarter" idx="1"/>
          </p:nvPr>
        </p:nvPicPr>
        <p:blipFill>
          <a:blip r:embed="rId2" cstate="print"/>
          <a:srcRect/>
          <a:stretch>
            <a:fillRect/>
          </a:stretch>
        </p:blipFill>
        <p:spPr bwMode="auto">
          <a:xfrm>
            <a:off x="467544" y="1268760"/>
            <a:ext cx="8208912" cy="5256584"/>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7544" y="764704"/>
            <a:ext cx="8208912" cy="504056"/>
          </a:xfrm>
        </p:spPr>
        <p:txBody>
          <a:bodyPr>
            <a:normAutofit fontScale="90000"/>
          </a:bodyPr>
          <a:lstStyle/>
          <a:p>
            <a:pPr algn="ctr" eaLnBrk="1" hangingPunct="1"/>
            <a:r>
              <a:rPr lang="el-GR" b="1" dirty="0" smtClean="0"/>
              <a:t>Τα Κεφάλαια των Ε.Λ.Π</a:t>
            </a:r>
          </a:p>
        </p:txBody>
      </p:sp>
      <p:sp>
        <p:nvSpPr>
          <p:cNvPr id="6147" name="Rectangle 3"/>
          <p:cNvSpPr>
            <a:spLocks noGrp="1" noChangeArrowheads="1"/>
          </p:cNvSpPr>
          <p:nvPr>
            <p:ph idx="1"/>
          </p:nvPr>
        </p:nvSpPr>
        <p:spPr>
          <a:xfrm>
            <a:off x="467544" y="1268760"/>
            <a:ext cx="8208912" cy="5256584"/>
          </a:xfrm>
        </p:spPr>
        <p:txBody>
          <a:bodyPr>
            <a:normAutofit lnSpcReduction="10000"/>
          </a:bodyPr>
          <a:lstStyle/>
          <a:p>
            <a:pPr algn="just" eaLnBrk="1" hangingPunct="1">
              <a:lnSpc>
                <a:spcPct val="150000"/>
              </a:lnSpc>
            </a:pPr>
            <a:r>
              <a:rPr lang="el-GR" sz="1600" b="1" dirty="0" smtClean="0">
                <a:solidFill>
                  <a:srgbClr val="002060"/>
                </a:solidFill>
                <a:latin typeface="Times New Roman" pitchFamily="18" charset="0"/>
              </a:rPr>
              <a:t>Κεφάλαιο 1: Πεδίο εφαρμογής και κατηγορίες οντοτήτων ( άρθρα 1 και 2).</a:t>
            </a:r>
          </a:p>
          <a:p>
            <a:pPr algn="just" eaLnBrk="1" hangingPunct="1">
              <a:lnSpc>
                <a:spcPct val="150000"/>
              </a:lnSpc>
            </a:pPr>
            <a:r>
              <a:rPr lang="el-GR" sz="1600" b="1" dirty="0" smtClean="0">
                <a:solidFill>
                  <a:srgbClr val="002060"/>
                </a:solidFill>
                <a:latin typeface="Times New Roman" pitchFamily="18" charset="0"/>
              </a:rPr>
              <a:t>Κεφάλαιο 2: Λογιστικά αρχεία (άρθρα 3 έως 7).</a:t>
            </a:r>
          </a:p>
          <a:p>
            <a:pPr algn="just" eaLnBrk="1" hangingPunct="1">
              <a:lnSpc>
                <a:spcPct val="150000"/>
              </a:lnSpc>
            </a:pPr>
            <a:r>
              <a:rPr lang="el-GR" sz="1600" b="1" dirty="0" smtClean="0">
                <a:solidFill>
                  <a:srgbClr val="002060"/>
                </a:solidFill>
                <a:latin typeface="Times New Roman" pitchFamily="18" charset="0"/>
              </a:rPr>
              <a:t>Κεφάλαιο 3:  Παραστατικά πωλήσεων (άρθρα 8 έως 15).</a:t>
            </a:r>
          </a:p>
          <a:p>
            <a:pPr algn="just" eaLnBrk="1" hangingPunct="1">
              <a:lnSpc>
                <a:spcPct val="150000"/>
              </a:lnSpc>
            </a:pPr>
            <a:r>
              <a:rPr lang="el-GR" sz="1600" b="1" dirty="0" smtClean="0">
                <a:solidFill>
                  <a:srgbClr val="002060"/>
                </a:solidFill>
                <a:latin typeface="Times New Roman" pitchFamily="18" charset="0"/>
              </a:rPr>
              <a:t>Κεφάλαιο 4:  Αρχές σύνταξης χρηματοοικονομικών καταστάσεων (άρθρα 16 και 17).</a:t>
            </a:r>
          </a:p>
          <a:p>
            <a:pPr algn="just" eaLnBrk="1" hangingPunct="1">
              <a:lnSpc>
                <a:spcPct val="150000"/>
              </a:lnSpc>
            </a:pPr>
            <a:r>
              <a:rPr lang="el-GR" sz="1600" b="1" dirty="0" smtClean="0">
                <a:solidFill>
                  <a:srgbClr val="002060"/>
                </a:solidFill>
                <a:latin typeface="Times New Roman" pitchFamily="18" charset="0"/>
              </a:rPr>
              <a:t>Κεφάλαιο 5:  Κανόνες επιμέτρησης (άρθρα 18 έως 28).</a:t>
            </a:r>
          </a:p>
          <a:p>
            <a:pPr algn="just" eaLnBrk="1" hangingPunct="1">
              <a:lnSpc>
                <a:spcPct val="150000"/>
              </a:lnSpc>
            </a:pPr>
            <a:r>
              <a:rPr lang="el-GR" sz="1600" b="1" dirty="0" smtClean="0">
                <a:solidFill>
                  <a:srgbClr val="002060"/>
                </a:solidFill>
                <a:latin typeface="Times New Roman" pitchFamily="18" charset="0"/>
              </a:rPr>
              <a:t>Κεφάλαιο 6:  Προσάρτημα και απαλλαγές (άρθρα 29 και 30).</a:t>
            </a:r>
          </a:p>
          <a:p>
            <a:pPr algn="just" eaLnBrk="1" hangingPunct="1">
              <a:lnSpc>
                <a:spcPct val="150000"/>
              </a:lnSpc>
            </a:pPr>
            <a:r>
              <a:rPr lang="el-GR" sz="1600" b="1" dirty="0" smtClean="0">
                <a:solidFill>
                  <a:srgbClr val="002060"/>
                </a:solidFill>
                <a:latin typeface="Times New Roman" pitchFamily="18" charset="0"/>
              </a:rPr>
              <a:t>Κεφάλαιο 7:  Ενοποιημένες χρηματοοικονομικές καταστάσεις (άρθρα 31 έως 36).</a:t>
            </a:r>
          </a:p>
          <a:p>
            <a:pPr algn="just" eaLnBrk="1" hangingPunct="1">
              <a:lnSpc>
                <a:spcPct val="150000"/>
              </a:lnSpc>
            </a:pPr>
            <a:r>
              <a:rPr lang="el-GR" sz="1600" b="1" dirty="0" smtClean="0">
                <a:solidFill>
                  <a:srgbClr val="002060"/>
                </a:solidFill>
                <a:latin typeface="Times New Roman" pitchFamily="18" charset="0"/>
              </a:rPr>
              <a:t>Κεφάλαιο 8:   Πρώτη εφαρμογή και μεταβατικές διατάξεις (άρθρα 37 έως 44). </a:t>
            </a:r>
          </a:p>
          <a:p>
            <a:pPr algn="just" eaLnBrk="1" hangingPunct="1">
              <a:lnSpc>
                <a:spcPct val="150000"/>
              </a:lnSpc>
            </a:pPr>
            <a:r>
              <a:rPr lang="el-GR" sz="1600" b="1" dirty="0" smtClean="0">
                <a:solidFill>
                  <a:srgbClr val="002060"/>
                </a:solidFill>
                <a:latin typeface="Times New Roman" pitchFamily="18" charset="0"/>
              </a:rPr>
              <a:t>Παράρτημα Α:   Ορισμοί </a:t>
            </a:r>
            <a:r>
              <a:rPr lang="el-GR" sz="1600" b="1" i="1" dirty="0" smtClean="0">
                <a:solidFill>
                  <a:srgbClr val="002060"/>
                </a:solidFill>
                <a:latin typeface="Times New Roman" pitchFamily="18" charset="0"/>
              </a:rPr>
              <a:t> [οι παρατιθέμενοι ορισμοί στο παράρτημα Α λαμβάνονται υποχρεωτικά υπόψη για την εφαρμογή των ρυθμίσεων του νόμου] </a:t>
            </a:r>
            <a:endParaRPr lang="el-GR" sz="1600" b="1" dirty="0" smtClean="0">
              <a:solidFill>
                <a:srgbClr val="002060"/>
              </a:solidFill>
              <a:latin typeface="Times New Roman" pitchFamily="18" charset="0"/>
            </a:endParaRPr>
          </a:p>
          <a:p>
            <a:pPr algn="just" eaLnBrk="1" hangingPunct="1">
              <a:lnSpc>
                <a:spcPct val="150000"/>
              </a:lnSpc>
            </a:pPr>
            <a:r>
              <a:rPr lang="el-GR" sz="1600" b="1" dirty="0" smtClean="0">
                <a:solidFill>
                  <a:srgbClr val="002060"/>
                </a:solidFill>
                <a:latin typeface="Times New Roman" pitchFamily="18" charset="0"/>
              </a:rPr>
              <a:t>Παράρτημα Β:   Υποδείγματα χρηματοοικονομικών καταστάσεων</a:t>
            </a:r>
          </a:p>
          <a:p>
            <a:pPr algn="just" eaLnBrk="1" hangingPunct="1">
              <a:lnSpc>
                <a:spcPct val="150000"/>
              </a:lnSpc>
            </a:pPr>
            <a:r>
              <a:rPr lang="el-GR" sz="1600" b="1" dirty="0" smtClean="0">
                <a:solidFill>
                  <a:srgbClr val="002060"/>
                </a:solidFill>
                <a:latin typeface="Times New Roman" pitchFamily="18" charset="0"/>
              </a:rPr>
              <a:t>Παράρτημα Γ:   Σχέδιο λογαριασμών.</a:t>
            </a:r>
          </a:p>
          <a:p>
            <a:pPr algn="just" eaLnBrk="1" hangingPunct="1">
              <a:lnSpc>
                <a:spcPct val="150000"/>
              </a:lnSpc>
            </a:pPr>
            <a:r>
              <a:rPr lang="el-GR" sz="1600" b="1" dirty="0" smtClean="0">
                <a:solidFill>
                  <a:srgbClr val="002060"/>
                </a:solidFill>
                <a:latin typeface="Times New Roman" pitchFamily="18" charset="0"/>
              </a:rPr>
              <a:t>Παράρτημα Δ:   Σύνδεση σχεδίου λογαριασμών με τις χρηματοοικονομικές καταστάσεις. </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681256"/>
          </a:xfrm>
        </p:spPr>
        <p:txBody>
          <a:bodyPr>
            <a:normAutofit fontScale="90000"/>
          </a:bodyPr>
          <a:lstStyle/>
          <a:p>
            <a:r>
              <a:rPr lang="en-US" b="1" dirty="0" smtClean="0"/>
              <a:t>K</a:t>
            </a:r>
            <a:r>
              <a:rPr lang="el-GR" b="1" dirty="0" smtClean="0"/>
              <a:t>ΕΦΑΛΑΙΟ 1</a:t>
            </a:r>
            <a:br>
              <a:rPr lang="el-GR" b="1" dirty="0" smtClean="0"/>
            </a:br>
            <a:r>
              <a:rPr lang="el-GR" b="1" dirty="0" smtClean="0"/>
              <a:t>ΠΕΔΙΟ ΕΦΑΡΜΟΓΗΣ ΚΑΙ ΚΑΤΗΓΟΡΙΕΣ ΟΝΤΟΤΗΤΩΝ ΒΑΣΕΙ ΜΕΓΕΘΟΥΣ</a:t>
            </a:r>
            <a:endParaRPr lang="el-GR" b="1" dirty="0"/>
          </a:p>
        </p:txBody>
      </p:sp>
      <p:sp>
        <p:nvSpPr>
          <p:cNvPr id="3" name="2 - Θέση περιεχομένου"/>
          <p:cNvSpPr>
            <a:spLocks noGrp="1"/>
          </p:cNvSpPr>
          <p:nvPr>
            <p:ph idx="1"/>
          </p:nvPr>
        </p:nvSpPr>
        <p:spPr>
          <a:xfrm>
            <a:off x="467544" y="2852936"/>
            <a:ext cx="8208912" cy="2979693"/>
          </a:xfrm>
        </p:spPr>
        <p:txBody>
          <a:bodyPr>
            <a:normAutofit/>
          </a:bodyPr>
          <a:lstStyle/>
          <a:p>
            <a:pPr>
              <a:buFont typeface="Wingdings" pitchFamily="2" charset="2"/>
              <a:buChar char="v"/>
            </a:pPr>
            <a:r>
              <a:rPr lang="el-GR" dirty="0" smtClean="0"/>
              <a:t>Άρθρο 1 Πεδίο εφαρμογής</a:t>
            </a:r>
          </a:p>
          <a:p>
            <a:pPr>
              <a:buFont typeface="Wingdings" pitchFamily="2" charset="2"/>
              <a:buChar char="v"/>
            </a:pPr>
            <a:r>
              <a:rPr lang="el-GR" dirty="0" smtClean="0"/>
              <a:t>Άρθρο 2 Καθορισμός μεγέθους οντοτήτων</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04664"/>
            <a:ext cx="8280920" cy="792088"/>
          </a:xfrm>
        </p:spPr>
        <p:txBody>
          <a:bodyPr>
            <a:normAutofit/>
          </a:bodyPr>
          <a:lstStyle/>
          <a:p>
            <a:r>
              <a:rPr lang="el-GR" sz="3600" b="1" dirty="0" smtClean="0"/>
              <a:t>ΛΟΓΟΙ ΚΑΤΑΡΓΗΣΗΣ ΕΓΛΣ</a:t>
            </a:r>
            <a:endParaRPr lang="el-GR" sz="3600" b="1" dirty="0"/>
          </a:p>
        </p:txBody>
      </p:sp>
      <p:pic>
        <p:nvPicPr>
          <p:cNvPr id="159746" name="Picture 2"/>
          <p:cNvPicPr>
            <a:picLocks noGrp="1" noChangeAspect="1" noChangeArrowheads="1"/>
          </p:cNvPicPr>
          <p:nvPr>
            <p:ph idx="1"/>
          </p:nvPr>
        </p:nvPicPr>
        <p:blipFill>
          <a:blip r:embed="rId2" cstate="print"/>
          <a:srcRect/>
          <a:stretch>
            <a:fillRect/>
          </a:stretch>
        </p:blipFill>
        <p:spPr bwMode="auto">
          <a:xfrm>
            <a:off x="467544" y="1124744"/>
            <a:ext cx="8208912" cy="54006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143000"/>
          </a:xfrm>
        </p:spPr>
        <p:txBody>
          <a:bodyPr>
            <a:normAutofit fontScale="90000"/>
          </a:bodyPr>
          <a:lstStyle/>
          <a:p>
            <a:r>
              <a:rPr lang="el-GR" b="1" dirty="0" smtClean="0"/>
              <a:t>ΚΕΦΑΛΑΙΟ 2</a:t>
            </a:r>
            <a:br>
              <a:rPr lang="el-GR" b="1" dirty="0" smtClean="0"/>
            </a:br>
            <a:r>
              <a:rPr lang="el-GR" b="1" dirty="0" smtClean="0"/>
              <a:t>ΛΟΓΙΣΤΙΚΑ ΑΡΧΕΙΑ</a:t>
            </a:r>
            <a:endParaRPr lang="el-GR" b="1" dirty="0"/>
          </a:p>
        </p:txBody>
      </p:sp>
      <p:sp>
        <p:nvSpPr>
          <p:cNvPr id="3" name="2 - Θέση περιεχομένου"/>
          <p:cNvSpPr>
            <a:spLocks noGrp="1"/>
          </p:cNvSpPr>
          <p:nvPr>
            <p:ph idx="1"/>
          </p:nvPr>
        </p:nvSpPr>
        <p:spPr>
          <a:xfrm>
            <a:off x="539552" y="2323652"/>
            <a:ext cx="8136904" cy="3508977"/>
          </a:xfrm>
        </p:spPr>
        <p:txBody>
          <a:bodyPr>
            <a:normAutofit/>
          </a:bodyPr>
          <a:lstStyle/>
          <a:p>
            <a:r>
              <a:rPr lang="el-GR" dirty="0" smtClean="0"/>
              <a:t>Άρθρο 3 Λογιστικό σύστημα και βασικά λογιστικά αρχεία</a:t>
            </a:r>
          </a:p>
          <a:p>
            <a:r>
              <a:rPr lang="el-GR" dirty="0" smtClean="0"/>
              <a:t>Άρθρο 4 Άλλα λογιστικά αρχεία</a:t>
            </a:r>
          </a:p>
          <a:p>
            <a:r>
              <a:rPr lang="el-GR" dirty="0" smtClean="0"/>
              <a:t>Άρθρο 5 Διασφάλιση αξιοπιστίας λογιστικού συστήματος</a:t>
            </a:r>
          </a:p>
          <a:p>
            <a:r>
              <a:rPr lang="el-GR" dirty="0" smtClean="0"/>
              <a:t>Άρθρο 6 Χρόνος ενημέρωσης λογιστικών αρχείων</a:t>
            </a:r>
          </a:p>
          <a:p>
            <a:r>
              <a:rPr lang="el-GR" dirty="0" smtClean="0"/>
              <a:t>Άρθρο 7 Διαφύλαξη λογιστικών αρχείων</a:t>
            </a:r>
          </a:p>
          <a:p>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143000"/>
          </a:xfrm>
        </p:spPr>
        <p:txBody>
          <a:bodyPr>
            <a:normAutofit fontScale="90000"/>
          </a:bodyPr>
          <a:lstStyle/>
          <a:p>
            <a:r>
              <a:rPr lang="el-GR" b="1" dirty="0" smtClean="0"/>
              <a:t>ΚΕΦΑΛΑΙΟ 3</a:t>
            </a:r>
            <a:br>
              <a:rPr lang="el-GR" b="1" dirty="0" smtClean="0"/>
            </a:br>
            <a:r>
              <a:rPr lang="el-GR" b="1" dirty="0" smtClean="0"/>
              <a:t>ΠΑΡΑΣΤΑΤΙΚΑ ΠΩΛΗΣΕΩΝ</a:t>
            </a:r>
            <a:endParaRPr lang="el-GR" b="1" dirty="0"/>
          </a:p>
        </p:txBody>
      </p:sp>
      <p:sp>
        <p:nvSpPr>
          <p:cNvPr id="3" name="2 - Θέση περιεχομένου"/>
          <p:cNvSpPr>
            <a:spLocks noGrp="1"/>
          </p:cNvSpPr>
          <p:nvPr>
            <p:ph idx="1"/>
          </p:nvPr>
        </p:nvSpPr>
        <p:spPr>
          <a:xfrm>
            <a:off x="467544" y="2492896"/>
            <a:ext cx="8208912" cy="4032448"/>
          </a:xfrm>
        </p:spPr>
        <p:txBody>
          <a:bodyPr>
            <a:normAutofit fontScale="92500"/>
          </a:bodyPr>
          <a:lstStyle/>
          <a:p>
            <a:r>
              <a:rPr lang="el-GR" dirty="0" smtClean="0"/>
              <a:t>Άρθρο 8 Τιμολόγιο πώλησης</a:t>
            </a:r>
          </a:p>
          <a:p>
            <a:r>
              <a:rPr lang="el-GR" dirty="0" smtClean="0"/>
              <a:t>Άρθρο 9 Περιεχόμενο τιμολογίου</a:t>
            </a:r>
          </a:p>
          <a:p>
            <a:r>
              <a:rPr lang="el-GR" dirty="0" smtClean="0"/>
              <a:t>Άρθρο 10 Απλοποιημένο τιμολόγιο και συγκεντρωτικό τιμολόγιο</a:t>
            </a:r>
          </a:p>
          <a:p>
            <a:r>
              <a:rPr lang="el-GR" dirty="0" smtClean="0"/>
              <a:t>Άρθρο 11 Χρόνος έκδοσης τιμολογίου</a:t>
            </a:r>
          </a:p>
          <a:p>
            <a:r>
              <a:rPr lang="el-GR" dirty="0" smtClean="0"/>
              <a:t>Άρθρο 12 Εκδιδόμενα στοιχεία για λιανική πώληση αγαθών ή υπηρεσιών</a:t>
            </a:r>
          </a:p>
          <a:p>
            <a:r>
              <a:rPr lang="el-GR" dirty="0" smtClean="0"/>
              <a:t>Άρθρο 13 Χρόνος έκδοσης στοιχείων λιανικής πώλησης</a:t>
            </a:r>
          </a:p>
          <a:p>
            <a:r>
              <a:rPr lang="el-GR" dirty="0" smtClean="0"/>
              <a:t>Άρθρο 14 Ηλεκτρονικό τιμολόγιο</a:t>
            </a:r>
          </a:p>
          <a:p>
            <a:r>
              <a:rPr lang="el-GR" dirty="0" smtClean="0"/>
              <a:t>Άρθρο 15 Αυθεντικότητα του τιμολογίου</a:t>
            </a:r>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2160240"/>
          </a:xfrm>
        </p:spPr>
        <p:txBody>
          <a:bodyPr>
            <a:normAutofit fontScale="90000"/>
          </a:bodyPr>
          <a:lstStyle/>
          <a:p>
            <a:r>
              <a:rPr lang="el-GR" b="1" dirty="0" smtClean="0"/>
              <a:t>ΚΕΦΑΛΑΙΟ 4</a:t>
            </a:r>
            <a:br>
              <a:rPr lang="el-GR" b="1" dirty="0" smtClean="0"/>
            </a:br>
            <a:r>
              <a:rPr lang="el-GR" b="1" dirty="0" smtClean="0"/>
              <a:t>ΑΡΧΕΣ ΣΥΝΤΑΞΗΣ ΧΡΗΜΑΤΟΟΙΚΟΝΟΜΙΚΩΝ ΚΑΤΑΣΤΑΣΕΩΝ</a:t>
            </a:r>
            <a:endParaRPr lang="el-GR" b="1" dirty="0"/>
          </a:p>
        </p:txBody>
      </p:sp>
      <p:sp>
        <p:nvSpPr>
          <p:cNvPr id="3" name="2 - Θέση περιεχομένου"/>
          <p:cNvSpPr>
            <a:spLocks noGrp="1"/>
          </p:cNvSpPr>
          <p:nvPr>
            <p:ph idx="1"/>
          </p:nvPr>
        </p:nvSpPr>
        <p:spPr>
          <a:xfrm>
            <a:off x="467544" y="2924944"/>
            <a:ext cx="8208912" cy="2907685"/>
          </a:xfrm>
        </p:spPr>
        <p:txBody>
          <a:bodyPr/>
          <a:lstStyle/>
          <a:p>
            <a:r>
              <a:rPr lang="el-GR" dirty="0" smtClean="0"/>
              <a:t>Άρθρο 16 Ορισμός των χρηματοοικονομικών καταστάσεων</a:t>
            </a:r>
          </a:p>
          <a:p>
            <a:r>
              <a:rPr lang="el-GR" dirty="0" smtClean="0"/>
              <a:t>Άρθρο 17 Γενικές αρχές σύνταξης χρηματοοικονομικών καταστάσεων</a:t>
            </a:r>
            <a:endParaRPr lang="el-G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143000"/>
          </a:xfrm>
        </p:spPr>
        <p:txBody>
          <a:bodyPr>
            <a:normAutofit fontScale="90000"/>
          </a:bodyPr>
          <a:lstStyle/>
          <a:p>
            <a:r>
              <a:rPr lang="el-GR" b="1" dirty="0" smtClean="0"/>
              <a:t>ΚΕΦΑΛΑΙΟ 5</a:t>
            </a:r>
            <a:br>
              <a:rPr lang="el-GR" b="1" dirty="0" smtClean="0"/>
            </a:br>
            <a:r>
              <a:rPr lang="el-GR" b="1" dirty="0" smtClean="0"/>
              <a:t>ΚΑΝΟΝΕΣ ΕΠΙΜΕΤΡΗΣΗΣ</a:t>
            </a:r>
            <a:endParaRPr lang="el-GR" b="1" dirty="0"/>
          </a:p>
        </p:txBody>
      </p:sp>
      <p:sp>
        <p:nvSpPr>
          <p:cNvPr id="3" name="2 - Θέση περιεχομένου"/>
          <p:cNvSpPr>
            <a:spLocks noGrp="1"/>
          </p:cNvSpPr>
          <p:nvPr>
            <p:ph idx="1"/>
          </p:nvPr>
        </p:nvSpPr>
        <p:spPr>
          <a:xfrm>
            <a:off x="467544" y="2323652"/>
            <a:ext cx="8208912" cy="4129684"/>
          </a:xfrm>
        </p:spPr>
        <p:txBody>
          <a:bodyPr>
            <a:normAutofit fontScale="85000" lnSpcReduction="20000"/>
          </a:bodyPr>
          <a:lstStyle/>
          <a:p>
            <a:r>
              <a:rPr lang="el-GR" dirty="0" smtClean="0"/>
              <a:t>Άρθρο 18 Ενσώματα και άυλα πάγια περιουσιακά στοιχεία</a:t>
            </a:r>
          </a:p>
          <a:p>
            <a:r>
              <a:rPr lang="el-GR" dirty="0" smtClean="0"/>
              <a:t>Άρθρο 19 Χρηματοοικονομικά περιουσιακά στοιχεία</a:t>
            </a:r>
          </a:p>
          <a:p>
            <a:r>
              <a:rPr lang="el-GR" dirty="0" smtClean="0"/>
              <a:t>Άρθρο 20 Επιμέτρηση αποθεμάτων και υπηρεσιών</a:t>
            </a:r>
          </a:p>
          <a:p>
            <a:r>
              <a:rPr lang="el-GR" dirty="0" smtClean="0"/>
              <a:t>Άρθρο 21 Προκαταβολές δαπανών και λοιπά μη χρηματοοικονομικά περιουσιακά στοιχεία</a:t>
            </a:r>
          </a:p>
          <a:p>
            <a:r>
              <a:rPr lang="el-GR" dirty="0" smtClean="0"/>
              <a:t>Άρθρο 22 Υποχρεώσεις</a:t>
            </a:r>
          </a:p>
          <a:p>
            <a:r>
              <a:rPr lang="el-GR" dirty="0" smtClean="0"/>
              <a:t>Άρθρο 23 Κρατικές επιχορηγήσεις και αναβαλλόμενοι φόροι</a:t>
            </a:r>
          </a:p>
          <a:p>
            <a:r>
              <a:rPr lang="el-GR" dirty="0" smtClean="0"/>
              <a:t>Άρθρο 24 Επιμέτρηση περιουσιακών στοιχείων και υποχρεώσεων στην εύλογη αξία</a:t>
            </a:r>
          </a:p>
          <a:p>
            <a:r>
              <a:rPr lang="el-GR" dirty="0" smtClean="0"/>
              <a:t>Άρθρο 25 Στοιχεία της κατάστασης αποτελεσμάτων</a:t>
            </a:r>
          </a:p>
          <a:p>
            <a:r>
              <a:rPr lang="el-GR" dirty="0" smtClean="0"/>
              <a:t>Άρθρο 26 Στοιχεία της καθαρής θέσης</a:t>
            </a:r>
          </a:p>
          <a:p>
            <a:r>
              <a:rPr lang="el-GR" dirty="0" smtClean="0"/>
              <a:t>Άρθρο 27 Συναλλαγές και στοιχεία σε ξένο νόμισμα</a:t>
            </a:r>
          </a:p>
          <a:p>
            <a:r>
              <a:rPr lang="el-GR" dirty="0" smtClean="0"/>
              <a:t>Άρθρο 28 Μεταβολές λογιστικών πολιτικών και εκτιμήσεων και διόρθωση λαθών</a:t>
            </a:r>
            <a:endParaRPr lang="el-G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476672"/>
            <a:ext cx="8208912" cy="1693992"/>
          </a:xfrm>
        </p:spPr>
        <p:txBody>
          <a:bodyPr>
            <a:normAutofit fontScale="90000"/>
          </a:bodyPr>
          <a:lstStyle/>
          <a:p>
            <a:r>
              <a:rPr lang="el-GR" b="1" dirty="0" smtClean="0"/>
              <a:t>ΚΕΦΑΛΑΙΟ 6</a:t>
            </a:r>
            <a:br>
              <a:rPr lang="el-GR" b="1" dirty="0" smtClean="0"/>
            </a:br>
            <a:r>
              <a:rPr lang="el-GR" b="1" dirty="0" smtClean="0"/>
              <a:t>ΠΡΟΣΑΡΤΗΜΑ (ΣΗΜΕΙΩΣΕΙΣ) ΚΑΙ ΑΠΑΛΛΑΓΕΣ</a:t>
            </a:r>
            <a:endParaRPr lang="el-GR" b="1" dirty="0"/>
          </a:p>
        </p:txBody>
      </p:sp>
      <p:sp>
        <p:nvSpPr>
          <p:cNvPr id="3" name="2 - Θέση περιεχομένου"/>
          <p:cNvSpPr>
            <a:spLocks noGrp="1"/>
          </p:cNvSpPr>
          <p:nvPr>
            <p:ph idx="1"/>
          </p:nvPr>
        </p:nvSpPr>
        <p:spPr>
          <a:xfrm>
            <a:off x="467544" y="2323652"/>
            <a:ext cx="8208912" cy="4129684"/>
          </a:xfrm>
        </p:spPr>
        <p:txBody>
          <a:bodyPr/>
          <a:lstStyle/>
          <a:p>
            <a:r>
              <a:rPr lang="el-GR" dirty="0" smtClean="0"/>
              <a:t>Άρθρο 29 Προσάρτημα (σημειώσεις) επί των χρηματοοικονομικών καταστάσεων</a:t>
            </a:r>
          </a:p>
          <a:p>
            <a:r>
              <a:rPr lang="el-GR" dirty="0" smtClean="0"/>
              <a:t>Άρθρο 30 Απλοποιήσεις και απαλλαγές</a:t>
            </a:r>
            <a:endParaRPr lang="el-G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1800200"/>
          </a:xfrm>
        </p:spPr>
        <p:txBody>
          <a:bodyPr>
            <a:normAutofit fontScale="90000"/>
          </a:bodyPr>
          <a:lstStyle/>
          <a:p>
            <a:r>
              <a:rPr lang="el-GR" b="1" dirty="0" smtClean="0"/>
              <a:t>ΚΕΦΑΛΑΙΟ 7</a:t>
            </a:r>
            <a:br>
              <a:rPr lang="el-GR" b="1" dirty="0" smtClean="0"/>
            </a:br>
            <a:r>
              <a:rPr lang="el-GR" b="1" dirty="0" smtClean="0"/>
              <a:t>ΕΝΟΠΟΙΗΜΕΝΕΣ ΧΡΗΜΑΤΟΟΙΚΟΝΟΜΙΚΕΣ ΚΑΤΑΣΤΑΣΕΙΣ</a:t>
            </a:r>
            <a:endParaRPr lang="el-GR" b="1" dirty="0"/>
          </a:p>
        </p:txBody>
      </p:sp>
      <p:sp>
        <p:nvSpPr>
          <p:cNvPr id="3" name="2 - Θέση περιεχομένου"/>
          <p:cNvSpPr>
            <a:spLocks noGrp="1"/>
          </p:cNvSpPr>
          <p:nvPr>
            <p:ph idx="1"/>
          </p:nvPr>
        </p:nvSpPr>
        <p:spPr>
          <a:xfrm>
            <a:off x="467544" y="2636912"/>
            <a:ext cx="8208912" cy="3888432"/>
          </a:xfrm>
        </p:spPr>
        <p:txBody>
          <a:bodyPr>
            <a:normAutofit fontScale="92500" lnSpcReduction="10000"/>
          </a:bodyPr>
          <a:lstStyle/>
          <a:p>
            <a:r>
              <a:rPr lang="el-GR" dirty="0" smtClean="0"/>
              <a:t>Άρθρο 31 Κατηγοριοποίηση οντοτήτων και ομίλων για σκοπούς ενοποίησης</a:t>
            </a:r>
          </a:p>
          <a:p>
            <a:r>
              <a:rPr lang="el-GR" dirty="0" smtClean="0"/>
              <a:t>Άρθρο 32 Προϋποθέσεις υποχρεωτικής ενοποίησης</a:t>
            </a:r>
          </a:p>
          <a:p>
            <a:r>
              <a:rPr lang="el-GR" dirty="0" smtClean="0"/>
              <a:t>Άρθρο 33 Κατηγορίες οντοτήτων που απαλλάσσονται από ενοποίηση</a:t>
            </a:r>
          </a:p>
          <a:p>
            <a:r>
              <a:rPr lang="el-GR" dirty="0" smtClean="0"/>
              <a:t>Άρθρο 34 Κανόνες κατάρτισης ενοποιημένων χρηματοοικονομικών καταστάσεων</a:t>
            </a:r>
          </a:p>
          <a:p>
            <a:r>
              <a:rPr lang="el-GR" dirty="0" smtClean="0"/>
              <a:t>Άρθρο 35 Μέθοδος της καθαρής θέσης για συγγενείς και κοινοπραξίες</a:t>
            </a:r>
          </a:p>
          <a:p>
            <a:r>
              <a:rPr lang="el-GR" dirty="0" smtClean="0"/>
              <a:t>Άρθρο 36 Σημειώσεις των ενοποιημένων χρηματοοικονομικών καταστάσεων</a:t>
            </a:r>
            <a:endParaRPr lang="el-G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143000"/>
          </a:xfrm>
        </p:spPr>
        <p:txBody>
          <a:bodyPr>
            <a:normAutofit fontScale="90000"/>
          </a:bodyPr>
          <a:lstStyle/>
          <a:p>
            <a:r>
              <a:rPr lang="el-GR" b="1" dirty="0" smtClean="0"/>
              <a:t>ΚΕΦΑΛΑΙΟ 8</a:t>
            </a:r>
            <a:br>
              <a:rPr lang="el-GR" b="1" dirty="0" smtClean="0"/>
            </a:br>
            <a:r>
              <a:rPr lang="el-GR" b="1" dirty="0" smtClean="0"/>
              <a:t>ΠΡΩΤΗ ΕΦΑΡΜΟΓΗ ΚΑΙ ΜΕΤΑΒΑΤΙΚΕΣ ΔΙΑΤΑΞΕIΣ</a:t>
            </a:r>
            <a:endParaRPr lang="el-GR" b="1" dirty="0"/>
          </a:p>
        </p:txBody>
      </p:sp>
      <p:sp>
        <p:nvSpPr>
          <p:cNvPr id="3" name="2 - Θέση περιεχομένου"/>
          <p:cNvSpPr>
            <a:spLocks noGrp="1"/>
          </p:cNvSpPr>
          <p:nvPr>
            <p:ph idx="1"/>
          </p:nvPr>
        </p:nvSpPr>
        <p:spPr>
          <a:xfrm>
            <a:off x="467544" y="2323652"/>
            <a:ext cx="8208912" cy="4273700"/>
          </a:xfrm>
        </p:spPr>
        <p:txBody>
          <a:bodyPr>
            <a:normAutofit fontScale="92500" lnSpcReduction="10000"/>
          </a:bodyPr>
          <a:lstStyle/>
          <a:p>
            <a:r>
              <a:rPr lang="el-GR" dirty="0" smtClean="0"/>
              <a:t>Άρθρο 37 Πρώτη εφαρμογή</a:t>
            </a:r>
          </a:p>
          <a:p>
            <a:r>
              <a:rPr lang="el-GR" dirty="0" smtClean="0"/>
              <a:t>Άρθρο 38 Καταργούμενες και τροποποιούμενες διατάξεις</a:t>
            </a:r>
          </a:p>
          <a:p>
            <a:r>
              <a:rPr lang="el-GR" dirty="0" smtClean="0"/>
              <a:t>Άρθρο 39 Ρυθμίσεις λοιπών θεμάτων</a:t>
            </a:r>
          </a:p>
          <a:p>
            <a:r>
              <a:rPr lang="el-GR" dirty="0" smtClean="0"/>
              <a:t>Άρθρο 40 Μεταβατικές διατάξεις</a:t>
            </a:r>
          </a:p>
          <a:p>
            <a:r>
              <a:rPr lang="el-GR" dirty="0" smtClean="0"/>
              <a:t>Άρθρο 41 Μεταβολές στο Ν.4276/2014 (τουριστικά καταλύματα)</a:t>
            </a:r>
          </a:p>
          <a:p>
            <a:r>
              <a:rPr lang="el-GR" dirty="0" smtClean="0"/>
              <a:t>Άρθρο 42 Διάφορες ρυθμίσεις αρμοδιότητας Υπουργείου Οικονομικών</a:t>
            </a:r>
          </a:p>
          <a:p>
            <a:r>
              <a:rPr lang="el-GR" dirty="0" smtClean="0"/>
              <a:t>Άρθρο 43 Μεταβολές στο Ν.3528/2007 (Κώδικας κατάστασης Δημοσίων υπαλλήλων και</a:t>
            </a:r>
          </a:p>
          <a:p>
            <a:r>
              <a:rPr lang="el-GR" dirty="0" smtClean="0"/>
              <a:t>υπαλλήλων Ν.Π.Δ.Δ.)</a:t>
            </a:r>
          </a:p>
          <a:p>
            <a:r>
              <a:rPr lang="el-GR" dirty="0" smtClean="0"/>
              <a:t>Άρθρο 44 Έναρξη ισχύος</a:t>
            </a:r>
            <a:endParaRPr lang="el-G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15616" y="332656"/>
            <a:ext cx="7024744" cy="1143000"/>
          </a:xfrm>
        </p:spPr>
        <p:txBody>
          <a:bodyPr/>
          <a:lstStyle/>
          <a:p>
            <a:pPr algn="ctr" eaLnBrk="1" fontAlgn="auto" hangingPunct="1">
              <a:spcAft>
                <a:spcPts val="0"/>
              </a:spcAft>
              <a:defRPr/>
            </a:pPr>
            <a:r>
              <a:rPr lang="el-GR" b="1" dirty="0" smtClean="0"/>
              <a:t>ΠΕΡΙΕΧΟΜΕΝΟ ΕΛΠ</a:t>
            </a:r>
            <a:endParaRPr lang="el-GR" b="1" dirty="0"/>
          </a:p>
        </p:txBody>
      </p:sp>
      <p:sp>
        <p:nvSpPr>
          <p:cNvPr id="10243" name="2 - Θέση περιεχομένου"/>
          <p:cNvSpPr>
            <a:spLocks noGrp="1"/>
          </p:cNvSpPr>
          <p:nvPr>
            <p:ph sz="quarter" idx="1"/>
          </p:nvPr>
        </p:nvSpPr>
        <p:spPr>
          <a:xfrm>
            <a:off x="457200" y="1412776"/>
            <a:ext cx="8219256" cy="5061049"/>
          </a:xfrm>
        </p:spPr>
        <p:txBody>
          <a:bodyPr/>
          <a:lstStyle/>
          <a:p>
            <a:r>
              <a:rPr lang="el-GR" dirty="0" smtClean="0"/>
              <a:t>Η υπαγωγή οντοτήτων στις ρυθμίσεις του ν.4308/14 εδράζεται:</a:t>
            </a:r>
          </a:p>
          <a:p>
            <a:pPr lvl="1" eaLnBrk="1" hangingPunct="1">
              <a:buFont typeface="Wingdings" pitchFamily="2" charset="2"/>
              <a:buChar char="v"/>
            </a:pPr>
            <a:r>
              <a:rPr lang="el-GR" dirty="0" smtClean="0"/>
              <a:t>Τόσο στην ευρωπαϊκή νομοθεσία</a:t>
            </a:r>
          </a:p>
          <a:p>
            <a:pPr lvl="1" eaLnBrk="1" hangingPunct="1">
              <a:buFont typeface="Wingdings" pitchFamily="2" charset="2"/>
              <a:buChar char="v"/>
            </a:pPr>
            <a:r>
              <a:rPr lang="el-GR" dirty="0" smtClean="0"/>
              <a:t>Όσο και στη βούληση του Έλληνα νομοθέτη.</a:t>
            </a:r>
          </a:p>
        </p:txBody>
      </p:sp>
      <p:graphicFrame>
        <p:nvGraphicFramePr>
          <p:cNvPr id="4" name="3 - Πίνακας"/>
          <p:cNvGraphicFramePr>
            <a:graphicFrameLocks noGrp="1"/>
          </p:cNvGraphicFramePr>
          <p:nvPr/>
        </p:nvGraphicFramePr>
        <p:xfrm>
          <a:off x="539551" y="3356993"/>
          <a:ext cx="8136906" cy="3096344"/>
        </p:xfrm>
        <a:graphic>
          <a:graphicData uri="http://schemas.openxmlformats.org/drawingml/2006/table">
            <a:tbl>
              <a:tblPr firstRow="1" bandRow="1">
                <a:tableStyleId>{5C22544A-7EE6-4342-B048-85BDC9FD1C3A}</a:tableStyleId>
              </a:tblPr>
              <a:tblGrid>
                <a:gridCol w="1054784"/>
                <a:gridCol w="2656787"/>
                <a:gridCol w="4425335"/>
              </a:tblGrid>
              <a:tr h="540749">
                <a:tc>
                  <a:txBody>
                    <a:bodyPr/>
                    <a:lstStyle/>
                    <a:p>
                      <a:r>
                        <a:rPr lang="el-GR" sz="2000" dirty="0" smtClean="0"/>
                        <a:t>Άρθρα </a:t>
                      </a:r>
                      <a:endParaRPr lang="el-GR" sz="2000" dirty="0"/>
                    </a:p>
                  </a:txBody>
                  <a:tcPr/>
                </a:tc>
                <a:tc>
                  <a:txBody>
                    <a:bodyPr/>
                    <a:lstStyle/>
                    <a:p>
                      <a:r>
                        <a:rPr lang="el-GR" sz="2000" dirty="0" smtClean="0"/>
                        <a:t>Περιεχόμενο</a:t>
                      </a:r>
                      <a:endParaRPr lang="el-GR" sz="2000" dirty="0"/>
                    </a:p>
                  </a:txBody>
                  <a:tcPr/>
                </a:tc>
                <a:tc>
                  <a:txBody>
                    <a:bodyPr/>
                    <a:lstStyle/>
                    <a:p>
                      <a:r>
                        <a:rPr lang="el-GR" sz="2000" dirty="0" smtClean="0"/>
                        <a:t>Πηγή </a:t>
                      </a:r>
                      <a:endParaRPr lang="el-GR" sz="2000" dirty="0"/>
                    </a:p>
                  </a:txBody>
                  <a:tcPr/>
                </a:tc>
              </a:tr>
              <a:tr h="933348">
                <a:tc>
                  <a:txBody>
                    <a:bodyPr/>
                    <a:lstStyle/>
                    <a:p>
                      <a:r>
                        <a:rPr lang="el-GR" dirty="0" smtClean="0"/>
                        <a:t>1</a:t>
                      </a:r>
                      <a:endParaRPr lang="el-GR" dirty="0"/>
                    </a:p>
                  </a:txBody>
                  <a:tcPr/>
                </a:tc>
                <a:tc>
                  <a:txBody>
                    <a:bodyPr/>
                    <a:lstStyle/>
                    <a:p>
                      <a:r>
                        <a:rPr lang="el-GR" dirty="0" smtClean="0"/>
                        <a:t>Πεδίο εφαρμογής</a:t>
                      </a:r>
                      <a:endParaRPr lang="el-GR" dirty="0"/>
                    </a:p>
                  </a:txBody>
                  <a:tcPr/>
                </a:tc>
                <a:tc>
                  <a:txBody>
                    <a:bodyPr/>
                    <a:lstStyle/>
                    <a:p>
                      <a:r>
                        <a:rPr lang="el-GR" dirty="0" smtClean="0"/>
                        <a:t>Οδηγία 2013/34/ΕΕ λογιστική οδηγία &amp; εθνικός νομοθέτης</a:t>
                      </a:r>
                      <a:endParaRPr lang="el-GR" dirty="0"/>
                    </a:p>
                  </a:txBody>
                  <a:tcPr/>
                </a:tc>
              </a:tr>
              <a:tr h="540749">
                <a:tc>
                  <a:txBody>
                    <a:bodyPr/>
                    <a:lstStyle/>
                    <a:p>
                      <a:r>
                        <a:rPr lang="el-GR" dirty="0" smtClean="0"/>
                        <a:t>2</a:t>
                      </a:r>
                      <a:endParaRPr lang="el-GR" dirty="0"/>
                    </a:p>
                  </a:txBody>
                  <a:tcPr/>
                </a:tc>
                <a:tc>
                  <a:txBody>
                    <a:bodyPr/>
                    <a:lstStyle/>
                    <a:p>
                      <a:r>
                        <a:rPr lang="el-GR" dirty="0" smtClean="0"/>
                        <a:t>Μεγέθη</a:t>
                      </a:r>
                      <a:r>
                        <a:rPr lang="el-GR" baseline="0" dirty="0" smtClean="0"/>
                        <a:t> επιχειρήσεων</a:t>
                      </a:r>
                      <a:endParaRPr lang="el-GR" dirty="0"/>
                    </a:p>
                  </a:txBody>
                  <a:tcPr/>
                </a:tc>
                <a:tc>
                  <a:txBody>
                    <a:bodyPr/>
                    <a:lstStyle/>
                    <a:p>
                      <a:r>
                        <a:rPr lang="el-GR" dirty="0" smtClean="0"/>
                        <a:t>Οδηγία 2013/34/ΕΕ λογιστική οδηγία </a:t>
                      </a:r>
                      <a:endParaRPr lang="el-GR" dirty="0"/>
                    </a:p>
                  </a:txBody>
                  <a:tcPr/>
                </a:tc>
              </a:tr>
              <a:tr h="540749">
                <a:tc>
                  <a:txBody>
                    <a:bodyPr/>
                    <a:lstStyle/>
                    <a:p>
                      <a:r>
                        <a:rPr lang="el-GR" dirty="0" smtClean="0"/>
                        <a:t>3-7</a:t>
                      </a:r>
                      <a:endParaRPr lang="el-GR" dirty="0"/>
                    </a:p>
                  </a:txBody>
                  <a:tcPr/>
                </a:tc>
                <a:tc>
                  <a:txBody>
                    <a:bodyPr/>
                    <a:lstStyle/>
                    <a:p>
                      <a:r>
                        <a:rPr lang="el-GR" dirty="0" smtClean="0"/>
                        <a:t>Λογιστικά αρχεία </a:t>
                      </a:r>
                      <a:endParaRPr lang="el-GR" dirty="0"/>
                    </a:p>
                  </a:txBody>
                  <a:tcPr/>
                </a:tc>
                <a:tc>
                  <a:txBody>
                    <a:bodyPr/>
                    <a:lstStyle/>
                    <a:p>
                      <a:r>
                        <a:rPr lang="el-GR" dirty="0" smtClean="0"/>
                        <a:t>εθνικός νομοθέτης</a:t>
                      </a:r>
                      <a:endParaRPr lang="el-GR" dirty="0"/>
                    </a:p>
                  </a:txBody>
                  <a:tcPr/>
                </a:tc>
              </a:tr>
              <a:tr h="540749">
                <a:tc>
                  <a:txBody>
                    <a:bodyPr/>
                    <a:lstStyle/>
                    <a:p>
                      <a:r>
                        <a:rPr lang="el-GR" dirty="0" smtClean="0"/>
                        <a:t>8-15</a:t>
                      </a:r>
                      <a:endParaRPr lang="el-GR" dirty="0"/>
                    </a:p>
                  </a:txBody>
                  <a:tcPr/>
                </a:tc>
                <a:tc>
                  <a:txBody>
                    <a:bodyPr/>
                    <a:lstStyle/>
                    <a:p>
                      <a:r>
                        <a:rPr lang="el-GR" dirty="0" smtClean="0"/>
                        <a:t>Τιμολόγηση </a:t>
                      </a:r>
                      <a:endParaRPr lang="el-GR" dirty="0"/>
                    </a:p>
                  </a:txBody>
                  <a:tcPr/>
                </a:tc>
                <a:tc>
                  <a:txBody>
                    <a:bodyPr/>
                    <a:lstStyle/>
                    <a:p>
                      <a:r>
                        <a:rPr lang="el-GR" dirty="0" smtClean="0"/>
                        <a:t>Οδηγία 2006/112/ΕΕ λογιστική οδηγία</a:t>
                      </a:r>
                      <a:endParaRPr lang="el-GR" dirty="0"/>
                    </a:p>
                  </a:txBody>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Α. Τι ισχύει από 1.1.2015</a:t>
            </a:r>
            <a:br>
              <a:rPr lang="el-GR" b="1" dirty="0" smtClean="0"/>
            </a:br>
            <a:endParaRPr lang="el-GR" dirty="0"/>
          </a:p>
        </p:txBody>
      </p:sp>
      <p:sp>
        <p:nvSpPr>
          <p:cNvPr id="3" name="2 - Θέση περιεχομένου"/>
          <p:cNvSpPr>
            <a:spLocks noGrp="1"/>
          </p:cNvSpPr>
          <p:nvPr>
            <p:ph idx="1"/>
          </p:nvPr>
        </p:nvSpPr>
        <p:spPr>
          <a:xfrm>
            <a:off x="755576" y="1844824"/>
            <a:ext cx="7416824" cy="3987805"/>
          </a:xfrm>
        </p:spPr>
        <p:txBody>
          <a:bodyPr>
            <a:normAutofit/>
          </a:bodyPr>
          <a:lstStyle/>
          <a:p>
            <a:r>
              <a:rPr lang="el-GR" b="1" dirty="0" smtClean="0"/>
              <a:t>Α.1 Άρθρα 1-15 Ν.4308/2014</a:t>
            </a:r>
          </a:p>
          <a:p>
            <a:r>
              <a:rPr lang="el-GR" dirty="0" smtClean="0"/>
              <a:t> Οντότητες. Καθορισμός μεγέθους οντοτήτων (πολύ μικρές οντότητες)</a:t>
            </a:r>
          </a:p>
          <a:p>
            <a:r>
              <a:rPr lang="el-GR" dirty="0" smtClean="0"/>
              <a:t> Λογιστικό σύστημα</a:t>
            </a:r>
          </a:p>
          <a:p>
            <a:r>
              <a:rPr lang="el-GR" dirty="0" smtClean="0"/>
              <a:t> Λογιστικά αρχεία (βιβλία)</a:t>
            </a:r>
          </a:p>
          <a:p>
            <a:r>
              <a:rPr lang="el-GR" dirty="0" smtClean="0"/>
              <a:t> Λογιστικά στοιχεία</a:t>
            </a:r>
          </a:p>
          <a:p>
            <a:r>
              <a:rPr lang="el-GR" dirty="0" smtClean="0"/>
              <a:t> Άλλα (πρόσθετα) λογιστικά αρχεία</a:t>
            </a:r>
          </a:p>
          <a:p>
            <a:r>
              <a:rPr lang="el-GR" dirty="0" smtClean="0"/>
              <a:t> Δικλίδες διακίνησης αποθεμάτων</a:t>
            </a:r>
          </a:p>
          <a:p>
            <a:r>
              <a:rPr lang="el-GR" dirty="0" smtClean="0"/>
              <a:t> Χρόνος ενημέρωσης λογιστικών αρχείων</a:t>
            </a:r>
            <a:endParaRPr lang="el-G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7600690" cy="673144"/>
          </a:xfrm>
        </p:spPr>
        <p:txBody>
          <a:bodyPr>
            <a:normAutofit fontScale="90000"/>
          </a:bodyPr>
          <a:lstStyle/>
          <a:p>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ΠΑΡΑΣΤΑΤΙΚΑ ΠΩΛΗΣΕΩΝ</a:t>
            </a:r>
            <a:endParaRPr lang="el-GR" dirty="0"/>
          </a:p>
        </p:txBody>
      </p:sp>
      <p:sp>
        <p:nvSpPr>
          <p:cNvPr id="3" name="2 - Θέση περιεχομένου"/>
          <p:cNvSpPr>
            <a:spLocks noGrp="1"/>
          </p:cNvSpPr>
          <p:nvPr>
            <p:ph idx="1"/>
          </p:nvPr>
        </p:nvSpPr>
        <p:spPr>
          <a:xfrm>
            <a:off x="611560" y="1772816"/>
            <a:ext cx="7848872" cy="4464496"/>
          </a:xfrm>
        </p:spPr>
        <p:txBody>
          <a:bodyPr>
            <a:normAutofit lnSpcReduction="10000"/>
          </a:bodyPr>
          <a:lstStyle/>
          <a:p>
            <a:pPr algn="just"/>
            <a:r>
              <a:rPr lang="el-GR" dirty="0" smtClean="0">
                <a:solidFill>
                  <a:srgbClr val="0070C0"/>
                </a:solidFill>
              </a:rPr>
              <a:t>Τιμολόγιο πώλησης (Υποχρέωση έκδοσης – πρόσωπα έκδοσης-πιστωτικό τιμολόγιο, κ.λπ.)</a:t>
            </a:r>
          </a:p>
          <a:p>
            <a:pPr algn="just">
              <a:buNone/>
            </a:pPr>
            <a:r>
              <a:rPr lang="el-GR" dirty="0" smtClean="0"/>
              <a:t>	- Περιεχόμενο τιμολογίου</a:t>
            </a:r>
          </a:p>
          <a:p>
            <a:pPr>
              <a:buNone/>
            </a:pPr>
            <a:r>
              <a:rPr lang="el-GR" dirty="0" smtClean="0"/>
              <a:t>	- Απλοποιημένο τιμολόγιο – Συγκεντρωτικό τιμολόγιο</a:t>
            </a:r>
          </a:p>
          <a:p>
            <a:pPr algn="just">
              <a:buNone/>
            </a:pPr>
            <a:r>
              <a:rPr lang="el-GR" dirty="0" smtClean="0"/>
              <a:t>	- Χρόνος έκδοσης τιμολογίου</a:t>
            </a:r>
          </a:p>
          <a:p>
            <a:pPr algn="just">
              <a:buNone/>
            </a:pPr>
            <a:r>
              <a:rPr lang="el-GR" dirty="0" smtClean="0"/>
              <a:t>	- Ηλεκτρονικό τιμολόγιο</a:t>
            </a:r>
          </a:p>
          <a:p>
            <a:pPr algn="just">
              <a:buNone/>
            </a:pPr>
            <a:r>
              <a:rPr lang="el-GR" dirty="0" smtClean="0"/>
              <a:t>	- Αυθεντικότητα τιμολογίου</a:t>
            </a:r>
          </a:p>
          <a:p>
            <a:pPr algn="just"/>
            <a:r>
              <a:rPr lang="el-GR" dirty="0" smtClean="0"/>
              <a:t> </a:t>
            </a:r>
            <a:r>
              <a:rPr lang="el-GR" dirty="0" smtClean="0">
                <a:solidFill>
                  <a:srgbClr val="0070C0"/>
                </a:solidFill>
              </a:rPr>
              <a:t>Στοιχεία για λιανική πώληση αγαθών ή υπηρεσιών και τρόπος έκδοσής τους</a:t>
            </a:r>
          </a:p>
          <a:p>
            <a:pPr algn="just">
              <a:buNone/>
            </a:pPr>
            <a:r>
              <a:rPr lang="el-GR" dirty="0" smtClean="0"/>
              <a:t>	- Χρόνος έκδοσης στοιχείων λιανικής πώλησης</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228600"/>
            <a:ext cx="8496944" cy="990600"/>
          </a:xfrm>
        </p:spPr>
        <p:txBody>
          <a:bodyPr>
            <a:normAutofit/>
          </a:bodyPr>
          <a:lstStyle/>
          <a:p>
            <a:r>
              <a:rPr lang="el-GR" sz="3200" b="1" dirty="0" smtClean="0"/>
              <a:t>ΙΣΟΔΥΝΑΜΙΑ ΟΡΙΣΜΩΝ ΕΛΠ &amp; ΚΒΣ/ΚΦΑΣ</a:t>
            </a:r>
            <a:endParaRPr lang="el-GR" sz="3200" b="1" dirty="0"/>
          </a:p>
        </p:txBody>
      </p:sp>
      <p:pic>
        <p:nvPicPr>
          <p:cNvPr id="315394" name="Picture 2"/>
          <p:cNvPicPr>
            <a:picLocks noGrp="1" noChangeAspect="1" noChangeArrowheads="1"/>
          </p:cNvPicPr>
          <p:nvPr>
            <p:ph sz="quarter" idx="1"/>
          </p:nvPr>
        </p:nvPicPr>
        <p:blipFill>
          <a:blip r:embed="rId2" cstate="print"/>
          <a:srcRect/>
          <a:stretch>
            <a:fillRect/>
          </a:stretch>
        </p:blipFill>
        <p:spPr bwMode="auto">
          <a:xfrm>
            <a:off x="395536" y="1196752"/>
            <a:ext cx="8352928" cy="547260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352928" cy="1621984"/>
          </a:xfrm>
        </p:spPr>
        <p:txBody>
          <a:bodyPr>
            <a:normAutofit fontScale="90000"/>
          </a:bodyPr>
          <a:lstStyle/>
          <a:p>
            <a:r>
              <a:rPr lang="el-GR" b="1" dirty="0" smtClean="0"/>
              <a:t>Α.2 </a:t>
            </a:r>
            <a:br>
              <a:rPr lang="el-GR" b="1" dirty="0" smtClean="0"/>
            </a:br>
            <a:r>
              <a:rPr lang="el-GR" b="1" dirty="0" smtClean="0"/>
              <a:t>Άρθρα 30, 38, 39, 40, 44 Ν.4308/2014</a:t>
            </a:r>
            <a:endParaRPr lang="el-GR" dirty="0"/>
          </a:p>
        </p:txBody>
      </p:sp>
      <p:sp>
        <p:nvSpPr>
          <p:cNvPr id="3" name="2 - Θέση περιεχομένου"/>
          <p:cNvSpPr>
            <a:spLocks noGrp="1"/>
          </p:cNvSpPr>
          <p:nvPr>
            <p:ph idx="1"/>
          </p:nvPr>
        </p:nvSpPr>
        <p:spPr>
          <a:xfrm>
            <a:off x="467544" y="2323652"/>
            <a:ext cx="8208912" cy="3508977"/>
          </a:xfrm>
        </p:spPr>
        <p:txBody>
          <a:bodyPr/>
          <a:lstStyle/>
          <a:p>
            <a:pPr algn="just"/>
            <a:r>
              <a:rPr lang="el-GR" dirty="0" smtClean="0"/>
              <a:t> Απλοποιήσεις και απαλλαγές για τις πολύ μικρές επιχειρήσεις (άρθρο 30)</a:t>
            </a:r>
          </a:p>
          <a:p>
            <a:pPr algn="just"/>
            <a:r>
              <a:rPr lang="el-GR" dirty="0" smtClean="0"/>
              <a:t> Καταργούμενες διατάξεις (άρθρο 381)</a:t>
            </a:r>
          </a:p>
          <a:p>
            <a:pPr algn="just"/>
            <a:r>
              <a:rPr lang="el-GR" dirty="0" smtClean="0"/>
              <a:t> Ειδικές ρυθμίσεις (εξαιρέσεις) οντοτήτων φυσικών προσώπων (άρθρο 39)</a:t>
            </a:r>
          </a:p>
          <a:p>
            <a:pPr algn="just"/>
            <a:r>
              <a:rPr lang="el-GR" dirty="0" smtClean="0"/>
              <a:t> Μεταβατικές διατάξεις (άρθρο 40)</a:t>
            </a:r>
          </a:p>
          <a:p>
            <a:pPr algn="just"/>
            <a:r>
              <a:rPr lang="el-GR" dirty="0" smtClean="0"/>
              <a:t> Έναρξη ισχύος (άρθρο 44)</a:t>
            </a:r>
            <a:endParaRPr lang="el-G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1008112"/>
          </a:xfrm>
        </p:spPr>
        <p:txBody>
          <a:bodyPr anchor="ctr">
            <a:normAutofit fontScale="90000"/>
          </a:bodyPr>
          <a:lstStyle/>
          <a:p>
            <a:pPr algn="ctr"/>
            <a:r>
              <a:rPr lang="el-GR" b="1" dirty="0" smtClean="0"/>
              <a:t>ΥΠΟΧΡΕΟΙ ΣΤΗΝ ΕΦΑΡΜΟΓΗ ΤΩΝ Ε.Λ.Π.</a:t>
            </a:r>
            <a:endParaRPr lang="el-GR" b="1" dirty="0"/>
          </a:p>
        </p:txBody>
      </p:sp>
      <p:sp>
        <p:nvSpPr>
          <p:cNvPr id="3" name="2 - Θέση περιεχομένου"/>
          <p:cNvSpPr>
            <a:spLocks noGrp="1"/>
          </p:cNvSpPr>
          <p:nvPr>
            <p:ph idx="1"/>
          </p:nvPr>
        </p:nvSpPr>
        <p:spPr>
          <a:xfrm>
            <a:off x="467544" y="1844824"/>
            <a:ext cx="8208912" cy="4608512"/>
          </a:xfrm>
        </p:spPr>
        <p:txBody>
          <a:bodyPr>
            <a:normAutofit/>
          </a:bodyPr>
          <a:lstStyle/>
          <a:p>
            <a:pPr algn="just"/>
            <a:r>
              <a:rPr lang="el-GR" dirty="0" smtClean="0">
                <a:solidFill>
                  <a:srgbClr val="002060"/>
                </a:solidFill>
              </a:rPr>
              <a:t>Ανώνυμη Εταιρεία, Εταιρεία Περιορισμένης Ευθύνης , Ετερόρρυθμη κατά μετοχές εταιρεία,  Ιδιωτική Κεφαλαιουχική εταιρεία</a:t>
            </a:r>
          </a:p>
          <a:p>
            <a:pPr algn="just"/>
            <a:r>
              <a:rPr lang="el-GR" dirty="0" smtClean="0">
                <a:solidFill>
                  <a:srgbClr val="002060"/>
                </a:solidFill>
              </a:rPr>
              <a:t>Ομόρρυθμη Εταιρεία, Ετερόρρυθμη Εταιρεία: όλοι οι εταίροι έχουν περιορισμένη ευθύνη  λόγω του ότι είναι </a:t>
            </a:r>
            <a:r>
              <a:rPr lang="el-GR" b="1" i="1" dirty="0" smtClean="0">
                <a:solidFill>
                  <a:srgbClr val="002060"/>
                </a:solidFill>
              </a:rPr>
              <a:t>Νομικά Πρόσωπα της περ.1</a:t>
            </a:r>
          </a:p>
          <a:p>
            <a:pPr algn="just"/>
            <a:r>
              <a:rPr lang="el-GR" dirty="0" smtClean="0">
                <a:solidFill>
                  <a:srgbClr val="002060"/>
                </a:solidFill>
              </a:rPr>
              <a:t>Ομόρρυθμη Εταιρεία, Ετερόρρυθμη Εταιρεία, Ατομική Επιχείρηση: υποχρέωση εφαρμογής  του νόμου από φορολογική ή άλλη νομοθετική διάταξη</a:t>
            </a:r>
          </a:p>
          <a:p>
            <a:pPr algn="just"/>
            <a:r>
              <a:rPr lang="el-GR" dirty="0" smtClean="0">
                <a:solidFill>
                  <a:srgbClr val="002060"/>
                </a:solidFill>
              </a:rPr>
              <a:t>Κερδοσκοπικές ή μη κερδοσκοπικές οντότητες του Δημοσίου ή ελεγχόμενες από αυτό.</a:t>
            </a:r>
          </a:p>
          <a:p>
            <a:endParaRPr lang="el-GR" dirty="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ΟΡΙΣΜΟΣ ΟΝΤΟΤΗΤΑΣ</a:t>
            </a:r>
            <a:endParaRPr lang="el-GR" b="1" dirty="0"/>
          </a:p>
        </p:txBody>
      </p:sp>
      <p:sp>
        <p:nvSpPr>
          <p:cNvPr id="3" name="2 - Θέση περιεχομένου"/>
          <p:cNvSpPr>
            <a:spLocks noGrp="1"/>
          </p:cNvSpPr>
          <p:nvPr>
            <p:ph idx="1"/>
          </p:nvPr>
        </p:nvSpPr>
        <p:spPr>
          <a:xfrm>
            <a:off x="467544" y="2323652"/>
            <a:ext cx="8208912" cy="3508977"/>
          </a:xfrm>
        </p:spPr>
        <p:txBody>
          <a:bodyPr/>
          <a:lstStyle/>
          <a:p>
            <a:pPr algn="just"/>
            <a:r>
              <a:rPr lang="el-GR" b="1" dirty="0" smtClean="0">
                <a:solidFill>
                  <a:srgbClr val="002060"/>
                </a:solidFill>
              </a:rPr>
              <a:t>ΟΝΤΟΤΗΤΑ</a:t>
            </a:r>
            <a:r>
              <a:rPr lang="en-US" b="1" dirty="0" smtClean="0">
                <a:solidFill>
                  <a:srgbClr val="002060"/>
                </a:solidFill>
              </a:rPr>
              <a:t> </a:t>
            </a:r>
            <a:r>
              <a:rPr lang="el-GR" b="1" dirty="0" smtClean="0">
                <a:solidFill>
                  <a:srgbClr val="002060"/>
                </a:solidFill>
              </a:rPr>
              <a:t>= Εταιρία</a:t>
            </a:r>
            <a:r>
              <a:rPr lang="en-US" b="1" dirty="0" smtClean="0">
                <a:solidFill>
                  <a:srgbClr val="002060"/>
                </a:solidFill>
              </a:rPr>
              <a:t> </a:t>
            </a:r>
            <a:r>
              <a:rPr lang="el-GR" b="1" dirty="0" smtClean="0">
                <a:solidFill>
                  <a:srgbClr val="002060"/>
                </a:solidFill>
              </a:rPr>
              <a:t>= Εταιρικός Τύπος =</a:t>
            </a:r>
            <a:r>
              <a:rPr lang="en-US" b="1" dirty="0" smtClean="0">
                <a:solidFill>
                  <a:srgbClr val="002060"/>
                </a:solidFill>
              </a:rPr>
              <a:t> </a:t>
            </a:r>
            <a:r>
              <a:rPr lang="el-GR" b="1" dirty="0" smtClean="0">
                <a:solidFill>
                  <a:srgbClr val="002060"/>
                </a:solidFill>
              </a:rPr>
              <a:t>Επιχείρηση</a:t>
            </a:r>
          </a:p>
          <a:p>
            <a:pPr algn="just"/>
            <a:endParaRPr lang="el-GR" b="1" dirty="0" smtClean="0">
              <a:solidFill>
                <a:srgbClr val="002060"/>
              </a:solidFill>
            </a:endParaRPr>
          </a:p>
          <a:p>
            <a:pPr algn="just"/>
            <a:r>
              <a:rPr lang="el-GR" b="1" dirty="0" smtClean="0">
                <a:solidFill>
                  <a:srgbClr val="002060"/>
                </a:solidFill>
              </a:rPr>
              <a:t>ΟΡΙΣΜΟΣ: Κάθε φυσικό ή νομικό πρόσωπο ή ένωση προσώπων, με ή χωρίς νομική  προσωπικότητα, επιχείρηση ή οργανισμός κερδοσκοπικού χαρακτήρα, που ανήκει στον  ιδιωτικό ή στον δημόσιο τομέα.</a:t>
            </a:r>
            <a:endParaRPr lang="el-GR" dirty="0">
              <a:solidFill>
                <a:srgbClr val="00206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1027664"/>
            <a:ext cx="7024744" cy="457120"/>
          </a:xfrm>
        </p:spPr>
        <p:txBody>
          <a:bodyPr>
            <a:normAutofit fontScale="90000"/>
          </a:bodyPr>
          <a:lstStyle/>
          <a:p>
            <a:pPr algn="ctr" eaLnBrk="1" fontAlgn="auto" hangingPunct="1">
              <a:spcAft>
                <a:spcPts val="0"/>
              </a:spcAft>
              <a:defRPr/>
            </a:pPr>
            <a:r>
              <a:rPr lang="el-GR" b="1" dirty="0" smtClean="0"/>
              <a:t>ΟΝΤΟΤΗΤΕΣ (1) </a:t>
            </a:r>
            <a:endParaRPr lang="el-GR" b="1" dirty="0"/>
          </a:p>
        </p:txBody>
      </p:sp>
      <p:sp>
        <p:nvSpPr>
          <p:cNvPr id="13315" name="2 - Θέση περιεχομένου"/>
          <p:cNvSpPr>
            <a:spLocks noGrp="1"/>
          </p:cNvSpPr>
          <p:nvPr>
            <p:ph sz="quarter" idx="1"/>
          </p:nvPr>
        </p:nvSpPr>
        <p:spPr>
          <a:xfrm>
            <a:off x="457200" y="1556792"/>
            <a:ext cx="8219256" cy="4917033"/>
          </a:xfrm>
        </p:spPr>
        <p:txBody>
          <a:bodyPr>
            <a:normAutofit/>
          </a:bodyPr>
          <a:lstStyle/>
          <a:p>
            <a:pPr algn="just"/>
            <a:r>
              <a:rPr lang="el-GR" dirty="0" smtClean="0"/>
              <a:t>Η ένταξη μιας οντότητας σε κατηγορία μεγέθους προσδιορίζει κυρίως τις λογιστικές της υποχρεώσεις σε ό,τι αφορά: </a:t>
            </a:r>
          </a:p>
          <a:p>
            <a:pPr algn="just" eaLnBrk="1" hangingPunct="1">
              <a:buFont typeface="Wingdings" pitchFamily="2" charset="2"/>
              <a:buNone/>
            </a:pPr>
            <a:r>
              <a:rPr lang="el-GR" b="1" dirty="0" smtClean="0"/>
              <a:t>α)</a:t>
            </a:r>
            <a:r>
              <a:rPr lang="el-GR" dirty="0" smtClean="0"/>
              <a:t> τις χρηματοοικονομικές καταστάσεις που συντάσσει, βάσει του άρθρου 16, </a:t>
            </a:r>
          </a:p>
          <a:p>
            <a:pPr algn="just" eaLnBrk="1" hangingPunct="1">
              <a:buFont typeface="Wingdings" pitchFamily="2" charset="2"/>
              <a:buNone/>
            </a:pPr>
            <a:r>
              <a:rPr lang="el-GR" b="1" dirty="0" smtClean="0"/>
              <a:t>β)</a:t>
            </a:r>
            <a:r>
              <a:rPr lang="el-GR" dirty="0" smtClean="0"/>
              <a:t> απλοποιήσεις και απαλλαγές από ορισμένους κανόνες επιμέτρησης, καθώς και από την παροχή ορισμένων πληροφοριών του προσαρτήματος, βάσει του άρθρου 30, </a:t>
            </a:r>
          </a:p>
          <a:p>
            <a:pPr algn="just" eaLnBrk="1" hangingPunct="1">
              <a:buFont typeface="Wingdings" pitchFamily="2" charset="2"/>
              <a:buNone/>
            </a:pPr>
            <a:r>
              <a:rPr lang="el-GR" b="1" dirty="0" smtClean="0"/>
              <a:t>γ)</a:t>
            </a:r>
            <a:r>
              <a:rPr lang="el-GR" dirty="0" smtClean="0"/>
              <a:t> απαγόρευση χρήσης ορισμένων κανόνων επιμέτρησης.</a:t>
            </a:r>
          </a:p>
          <a:p>
            <a:pPr eaLnBrk="1" hangingPunct="1">
              <a:buFont typeface="Wingdings" pitchFamily="2" charset="2"/>
              <a:buNone/>
            </a:pPr>
            <a:r>
              <a:rPr lang="el-GR" dirty="0" smtClean="0"/>
              <a:t> </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1027664"/>
            <a:ext cx="7024744" cy="529128"/>
          </a:xfrm>
        </p:spPr>
        <p:txBody>
          <a:bodyPr>
            <a:normAutofit fontScale="90000"/>
          </a:bodyPr>
          <a:lstStyle/>
          <a:p>
            <a:pPr algn="ctr" eaLnBrk="1" fontAlgn="auto" hangingPunct="1">
              <a:spcAft>
                <a:spcPts val="0"/>
              </a:spcAft>
              <a:defRPr/>
            </a:pPr>
            <a:r>
              <a:rPr lang="el-GR" b="1" dirty="0" smtClean="0"/>
              <a:t>ΟΝΤΟΤΗΤΕΣ (2)</a:t>
            </a:r>
            <a:r>
              <a:rPr lang="el-GR" dirty="0" smtClean="0"/>
              <a:t> </a:t>
            </a:r>
            <a:endParaRPr lang="el-GR" dirty="0"/>
          </a:p>
        </p:txBody>
      </p:sp>
      <p:sp>
        <p:nvSpPr>
          <p:cNvPr id="14339" name="2 - Θέση περιεχομένου"/>
          <p:cNvSpPr>
            <a:spLocks noGrp="1"/>
          </p:cNvSpPr>
          <p:nvPr>
            <p:ph sz="quarter" idx="1"/>
          </p:nvPr>
        </p:nvSpPr>
        <p:spPr>
          <a:xfrm>
            <a:off x="457200" y="1556792"/>
            <a:ext cx="8147248" cy="4917033"/>
          </a:xfrm>
        </p:spPr>
        <p:txBody>
          <a:bodyPr/>
          <a:lstStyle/>
          <a:p>
            <a:pPr eaLnBrk="1" hangingPunct="1">
              <a:buFont typeface="Wingdings" pitchFamily="2" charset="2"/>
              <a:buNone/>
            </a:pPr>
            <a:r>
              <a:rPr lang="el-GR" dirty="0" smtClean="0"/>
              <a:t> </a:t>
            </a:r>
          </a:p>
          <a:p>
            <a:pPr algn="just" eaLnBrk="1" hangingPunct="1">
              <a:buFont typeface="Wingdings" pitchFamily="2" charset="2"/>
              <a:buNone/>
            </a:pPr>
            <a:r>
              <a:rPr lang="el-GR" dirty="0" smtClean="0"/>
              <a:t>	Για τον προσδιορισμό των λογιστικών υποχρεώσεων των οντοτήτων, το άρθρο 2 ταξινομεί τις υποκείμενες οντότητες με βάση το μέγεθός τους σε: </a:t>
            </a:r>
          </a:p>
          <a:p>
            <a:pPr eaLnBrk="1" hangingPunct="1">
              <a:buFont typeface="Wingdings" pitchFamily="2" charset="2"/>
              <a:buChar char="v"/>
            </a:pPr>
            <a:r>
              <a:rPr lang="el-GR" dirty="0" smtClean="0"/>
              <a:t>πολύ μικρές, </a:t>
            </a:r>
          </a:p>
          <a:p>
            <a:pPr eaLnBrk="1" hangingPunct="1">
              <a:buFont typeface="Wingdings" pitchFamily="2" charset="2"/>
              <a:buChar char="v"/>
            </a:pPr>
            <a:r>
              <a:rPr lang="el-GR" dirty="0" smtClean="0"/>
              <a:t>μικρές, </a:t>
            </a:r>
          </a:p>
          <a:p>
            <a:pPr eaLnBrk="1" hangingPunct="1">
              <a:buFont typeface="Wingdings" pitchFamily="2" charset="2"/>
              <a:buChar char="v"/>
            </a:pPr>
            <a:r>
              <a:rPr lang="el-GR" dirty="0" smtClean="0"/>
              <a:t>μεσαίες και </a:t>
            </a:r>
          </a:p>
          <a:p>
            <a:pPr eaLnBrk="1" hangingPunct="1">
              <a:buFont typeface="Wingdings" pitchFamily="2" charset="2"/>
              <a:buChar char="v"/>
            </a:pPr>
            <a:r>
              <a:rPr lang="el-GR" dirty="0" smtClean="0"/>
              <a:t>μεγάλες.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p:cNvSpPr>
          <p:nvPr>
            <p:ph type="title" idx="4294967295"/>
          </p:nvPr>
        </p:nvSpPr>
        <p:spPr bwMode="auto">
          <a:xfrm>
            <a:off x="971600" y="332656"/>
            <a:ext cx="7024744" cy="1143000"/>
          </a:xfrm>
        </p:spPr>
        <p:txBody>
          <a:bodyPr wrap="square" lIns="91440" tIns="45720" rIns="91440" bIns="45720" numCol="1" anchorCtr="0" compatLnSpc="1">
            <a:prstTxWarp prst="textNoShape">
              <a:avLst/>
            </a:prstTxWarp>
            <a:normAutofit fontScale="90000"/>
          </a:bodyPr>
          <a:lstStyle/>
          <a:p>
            <a:pPr algn="ctr" eaLnBrk="1" hangingPunct="1">
              <a:defRPr/>
            </a:pPr>
            <a:r>
              <a:rPr lang="el-GR" sz="3200" b="1" cap="none" dirty="0" smtClean="0">
                <a:latin typeface="+mn-lt"/>
              </a:rPr>
              <a:t>ΥΠΑΓΟΜΕΝΕΣ ΟΝΤΟΤΗΤΕΣ ΣΤΟ ΣΥΝΟΛΟ ΤΩΝ ΔΙΑΤΑΞΕΩΝ ΤΩΝ ΕΛΠ</a:t>
            </a:r>
          </a:p>
        </p:txBody>
      </p:sp>
      <p:graphicFrame>
        <p:nvGraphicFramePr>
          <p:cNvPr id="29728" name="Group 32"/>
          <p:cNvGraphicFramePr>
            <a:graphicFrameLocks noGrp="1"/>
          </p:cNvGraphicFramePr>
          <p:nvPr>
            <p:ph idx="4294967295"/>
          </p:nvPr>
        </p:nvGraphicFramePr>
        <p:xfrm>
          <a:off x="457200" y="1600200"/>
          <a:ext cx="8219256" cy="4998720"/>
        </p:xfrm>
        <a:graphic>
          <a:graphicData uri="http://schemas.openxmlformats.org/drawingml/2006/table">
            <a:tbl>
              <a:tblPr/>
              <a:tblGrid>
                <a:gridCol w="4109628"/>
                <a:gridCol w="4109628"/>
              </a:tblGrid>
              <a:tr h="604664">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l-GR" sz="1800" b="1" i="0" u="none" strike="noStrike" cap="none" normalizeH="0" baseline="0" dirty="0" smtClean="0">
                          <a:ln>
                            <a:noFill/>
                          </a:ln>
                          <a:solidFill>
                            <a:schemeClr val="tx1"/>
                          </a:solidFill>
                          <a:effectLst/>
                          <a:latin typeface="+mn-lt"/>
                        </a:rPr>
                        <a:t>Υπαγόμενοι βάσει της οδηγίας 2013/34/ΕΕ</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600"/>
                        </a:spcBef>
                        <a:spcAft>
                          <a:spcPct val="0"/>
                        </a:spcAft>
                        <a:buClr>
                          <a:schemeClr val="accent1"/>
                        </a:buClr>
                        <a:buSzPct val="70000"/>
                        <a:buFont typeface="Wingdings" pitchFamily="2" charset="2"/>
                        <a:buNone/>
                        <a:tabLst/>
                      </a:pPr>
                      <a:r>
                        <a:rPr kumimoji="0" lang="el-GR" sz="1800" b="1" i="0" u="none" strike="noStrike" cap="none" normalizeH="0" baseline="0" dirty="0" smtClean="0">
                          <a:ln>
                            <a:noFill/>
                          </a:ln>
                          <a:solidFill>
                            <a:schemeClr val="tx1"/>
                          </a:solidFill>
                          <a:effectLst/>
                          <a:latin typeface="+mn-lt"/>
                        </a:rPr>
                        <a:t>Υπαγόμενοι βάσει εσωτερικής νομοθεσίας</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4298">
                <a:tc>
                  <a:txBody>
                    <a:bodyPr/>
                    <a:lstStyle/>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ΑΕ</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ΕΠΕ</a:t>
                      </a:r>
                    </a:p>
                    <a:p>
                      <a:pPr marL="0" marR="0" lvl="0" indent="0" algn="just"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Η Ετερόρρυθμη κατά μετοχές εταιρεία (</a:t>
                      </a:r>
                      <a:r>
                        <a:rPr lang="el-GR" sz="1700" b="0" i="0" kern="1200" dirty="0" smtClean="0">
                          <a:solidFill>
                            <a:schemeClr val="tx1"/>
                          </a:solidFill>
                          <a:latin typeface="+mn-lt"/>
                          <a:ea typeface="+mn-ea"/>
                          <a:cs typeface="+mn-cs"/>
                        </a:rPr>
                        <a:t>που οι εταιρικές μερίδες παρίστανται με μετοχές. Κάθε εταιρική μερίδα αντιστοιχεί σε μία ή περισσότερες μετοχές).</a:t>
                      </a:r>
                      <a:endParaRPr kumimoji="0" lang="el-GR" sz="1700" b="0" i="0" u="none" strike="noStrike" cap="none" normalizeH="0" baseline="0" dirty="0" smtClean="0">
                        <a:ln>
                          <a:noFill/>
                        </a:ln>
                        <a:solidFill>
                          <a:schemeClr val="tx1"/>
                        </a:solidFill>
                        <a:effectLst/>
                        <a:latin typeface="+mn-lt"/>
                      </a:endParaRP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Η Ιδιωτική Κεφαλαιουχική Εταιρεία</a:t>
                      </a:r>
                      <a:r>
                        <a:rPr kumimoji="0" lang="en-US" sz="1700" b="0" i="0" u="none" strike="noStrike" cap="none" normalizeH="0" baseline="0" dirty="0" smtClean="0">
                          <a:ln>
                            <a:noFill/>
                          </a:ln>
                          <a:solidFill>
                            <a:schemeClr val="tx1"/>
                          </a:solidFill>
                          <a:effectLst/>
                          <a:latin typeface="+mn-lt"/>
                        </a:rPr>
                        <a:t> (</a:t>
                      </a:r>
                      <a:r>
                        <a:rPr kumimoji="0" lang="el-GR" sz="1700" b="0" i="0" u="none" strike="noStrike" cap="none" normalizeH="0" baseline="0" dirty="0" smtClean="0">
                          <a:ln>
                            <a:noFill/>
                          </a:ln>
                          <a:solidFill>
                            <a:schemeClr val="tx1"/>
                          </a:solidFill>
                          <a:effectLst/>
                          <a:latin typeface="+mn-lt"/>
                        </a:rPr>
                        <a:t>Ι.Κ.Ε.),</a:t>
                      </a:r>
                    </a:p>
                    <a:p>
                      <a:pPr marL="0" marR="0" lvl="0" indent="0" algn="just"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Η Ομόρρυθμη και η Ετερόρρυθμη εταιρεία, όταν όλοι οι άμεσοι ή οι έμμεσοι εταίροι της έχουν περιορισμένη ευθύνη,</a:t>
                      </a:r>
                    </a:p>
                    <a:p>
                      <a:pPr marL="0" marR="0" lvl="0" indent="0" algn="just"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1700" b="0" i="0" u="none" strike="noStrike" cap="none" normalizeH="0" baseline="0" dirty="0" smtClean="0">
                          <a:ln>
                            <a:noFill/>
                          </a:ln>
                          <a:solidFill>
                            <a:schemeClr val="tx1"/>
                          </a:solidFill>
                          <a:effectLst/>
                          <a:latin typeface="+mn-lt"/>
                        </a:rPr>
                        <a:t> Οντότητες άλλου νομικού τύπου συγκρίσιμου με τα νομικά πρόσωπα.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2000" b="0" i="0" u="none" strike="noStrike" cap="none" normalizeH="0" baseline="0" dirty="0" smtClean="0">
                          <a:ln>
                            <a:noFill/>
                          </a:ln>
                          <a:solidFill>
                            <a:schemeClr val="tx1"/>
                          </a:solidFill>
                          <a:effectLst/>
                          <a:latin typeface="+mn-lt"/>
                        </a:rPr>
                        <a:t> Ετερόρρυθμη Εταιρεία,</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2000" b="0" i="0" u="none" strike="noStrike" cap="none" normalizeH="0" baseline="0" dirty="0" smtClean="0">
                          <a:ln>
                            <a:noFill/>
                          </a:ln>
                          <a:solidFill>
                            <a:schemeClr val="tx1"/>
                          </a:solidFill>
                          <a:effectLst/>
                          <a:latin typeface="+mn-lt"/>
                        </a:rPr>
                        <a:t> Ομόρρυθμη Εταιρεία,</a:t>
                      </a:r>
                    </a:p>
                    <a:p>
                      <a:pPr marL="0" marR="0" lvl="0" indent="0" algn="l" defTabSz="914400" rtl="0" eaLnBrk="1" fontAlgn="base" latinLnBrk="0" hangingPunct="1">
                        <a:lnSpc>
                          <a:spcPct val="100000"/>
                        </a:lnSpc>
                        <a:spcBef>
                          <a:spcPts val="600"/>
                        </a:spcBef>
                        <a:spcAft>
                          <a:spcPct val="0"/>
                        </a:spcAft>
                        <a:buClr>
                          <a:schemeClr val="accent1"/>
                        </a:buClr>
                        <a:buSzPct val="70000"/>
                        <a:buFont typeface="Wingdings" pitchFamily="2" charset="2"/>
                        <a:buChar char=""/>
                        <a:tabLst/>
                      </a:pPr>
                      <a:r>
                        <a:rPr kumimoji="0" lang="el-GR" sz="2000" b="0" i="0" u="none" strike="noStrike" cap="none" normalizeH="0" baseline="0" dirty="0" smtClean="0">
                          <a:ln>
                            <a:noFill/>
                          </a:ln>
                          <a:solidFill>
                            <a:schemeClr val="tx1"/>
                          </a:solidFill>
                          <a:effectLst/>
                          <a:latin typeface="+mn-lt"/>
                        </a:rPr>
                        <a:t> Ατομική Επιχείρηση</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1143000"/>
          </a:xfrm>
        </p:spPr>
        <p:txBody>
          <a:bodyPr>
            <a:normAutofit fontScale="90000"/>
          </a:bodyPr>
          <a:lstStyle/>
          <a:p>
            <a:pPr algn="ctr" eaLnBrk="1" hangingPunct="1">
              <a:defRPr/>
            </a:pPr>
            <a:r>
              <a:rPr lang="el-GR" b="1" cap="none" dirty="0" smtClean="0">
                <a:latin typeface="Arial" charset="0"/>
              </a:rPr>
              <a:t>ΥΠΑΓΟΜΕΝΕΣ ΟΝΤΟΤΗΤΕΣ ΣΤΟ ΣΥΝΟΛΟ ΤΩΝ ΔΙΑΤΑΞΕΩΝ ΤΩΝ ΕΛΠ</a:t>
            </a:r>
            <a:endParaRPr lang="el-GR" b="1" dirty="0"/>
          </a:p>
        </p:txBody>
      </p:sp>
      <p:sp>
        <p:nvSpPr>
          <p:cNvPr id="26627" name="2 - Θέση περιεχομένου"/>
          <p:cNvSpPr>
            <a:spLocks noGrp="1"/>
          </p:cNvSpPr>
          <p:nvPr>
            <p:ph sz="quarter" idx="1"/>
          </p:nvPr>
        </p:nvSpPr>
        <p:spPr>
          <a:xfrm>
            <a:off x="457200" y="2348880"/>
            <a:ext cx="8219256" cy="4124945"/>
          </a:xfrm>
        </p:spPr>
        <p:txBody>
          <a:bodyPr/>
          <a:lstStyle/>
          <a:p>
            <a:pPr algn="just" eaLnBrk="1" hangingPunct="1">
              <a:buFont typeface="Wingdings" pitchFamily="2" charset="2"/>
              <a:buNone/>
            </a:pPr>
            <a:r>
              <a:rPr lang="el-GR" dirty="0" smtClean="0"/>
              <a:t>	Σύμφωνα με το ν.4410/16, </a:t>
            </a:r>
            <a:r>
              <a:rPr lang="el-GR" b="1" dirty="0" smtClean="0"/>
              <a:t>υπάγονται ρητά στα ΕΛΠ </a:t>
            </a:r>
            <a:r>
              <a:rPr lang="el-GR" dirty="0" smtClean="0"/>
              <a:t>δύο περιπτώσεις οντοτήτων του ευρύτερου δημόσιου τομέα:</a:t>
            </a:r>
          </a:p>
          <a:p>
            <a:pPr algn="just" eaLnBrk="1" hangingPunct="1">
              <a:buFont typeface="Wingdings" pitchFamily="2" charset="2"/>
              <a:buNone/>
            </a:pPr>
            <a:r>
              <a:rPr lang="el-GR" dirty="0" smtClean="0"/>
              <a:t>	</a:t>
            </a:r>
            <a:r>
              <a:rPr lang="el-GR" b="1" dirty="0" smtClean="0"/>
              <a:t>Ι)</a:t>
            </a:r>
            <a:r>
              <a:rPr lang="el-GR" dirty="0" smtClean="0"/>
              <a:t> οι φορείς της Γενικής Κυβέρνησης (ΟΤΑ, ΟΚΑ, Νοσοκομεία, ΑΕΙ, Υπουργεία) και</a:t>
            </a:r>
          </a:p>
          <a:p>
            <a:pPr algn="just" eaLnBrk="1" hangingPunct="1">
              <a:buFont typeface="Wingdings" pitchFamily="2" charset="2"/>
              <a:buNone/>
            </a:pPr>
            <a:r>
              <a:rPr lang="el-GR" dirty="0" smtClean="0"/>
              <a:t>	</a:t>
            </a:r>
            <a:r>
              <a:rPr lang="el-GR" b="1" dirty="0" smtClean="0"/>
              <a:t>ΙΙ)</a:t>
            </a:r>
            <a:r>
              <a:rPr lang="el-GR" dirty="0" smtClean="0"/>
              <a:t> οι εκτός Γενικής Κυβέρνησης φορείς του δημοσίου τομέα (ΟΣΕ, ΕΑΣ, Επιμελητήρια, Επιστημονικοί Σύλλογοι κλπ.)</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526504"/>
          </a:xfrm>
        </p:spPr>
        <p:txBody>
          <a:bodyPr>
            <a:normAutofit fontScale="90000"/>
          </a:bodyPr>
          <a:lstStyle/>
          <a:p>
            <a:r>
              <a:rPr lang="el-GR" dirty="0" smtClean="0"/>
              <a:t/>
            </a:r>
            <a:br>
              <a:rPr lang="el-GR" dirty="0" smtClean="0"/>
            </a:br>
            <a:r>
              <a:rPr lang="el-GR" b="1" dirty="0" smtClean="0"/>
              <a:t>Ποιοι δεν εφαρμόζουν τα Ε.Λ.Π</a:t>
            </a:r>
            <a:endParaRPr lang="el-GR" dirty="0"/>
          </a:p>
        </p:txBody>
      </p:sp>
      <p:sp>
        <p:nvSpPr>
          <p:cNvPr id="3" name="2 - Θέση περιεχομένου"/>
          <p:cNvSpPr>
            <a:spLocks noGrp="1"/>
          </p:cNvSpPr>
          <p:nvPr>
            <p:ph sz="quarter" idx="1"/>
          </p:nvPr>
        </p:nvSpPr>
        <p:spPr>
          <a:xfrm>
            <a:off x="467544" y="1600200"/>
            <a:ext cx="8208912" cy="4925144"/>
          </a:xfrm>
        </p:spPr>
        <p:txBody>
          <a:bodyPr>
            <a:normAutofit fontScale="92500" lnSpcReduction="20000"/>
          </a:bodyPr>
          <a:lstStyle/>
          <a:p>
            <a:pPr algn="just"/>
            <a:r>
              <a:rPr lang="el-GR" b="1" dirty="0" smtClean="0"/>
              <a:t>α) </a:t>
            </a:r>
            <a:r>
              <a:rPr lang="el-GR" dirty="0" smtClean="0"/>
              <a:t>Οι οντότητες που υποχρεωτικά ή προαιρετικά εφαρμόζουν Δ.Π.Χ.Α., </a:t>
            </a:r>
          </a:p>
          <a:p>
            <a:pPr algn="just"/>
            <a:r>
              <a:rPr lang="el-GR" b="1" dirty="0" smtClean="0"/>
              <a:t>β)</a:t>
            </a:r>
            <a:r>
              <a:rPr lang="el-GR" dirty="0" smtClean="0"/>
              <a:t> Η Τράπεζα της Ελλάδος (εφαρμόζει τις λογιστικές αρχές του Ευρωσυστήματος), </a:t>
            </a:r>
          </a:p>
          <a:p>
            <a:pPr algn="just"/>
            <a:r>
              <a:rPr lang="el-GR" b="1" dirty="0" smtClean="0"/>
              <a:t>γ)</a:t>
            </a:r>
            <a:r>
              <a:rPr lang="el-GR" dirty="0" smtClean="0"/>
              <a:t> Οι κερδοσκοπικές ή μη κερδοσκοπικές οντότητες που ανήκουν στο δημόσιο τομέα ή ελέγχονται από το δημόσιο ή τελούν υπό την εποπτεία του δημοσίου, και εμπίπτουν στην εφαρμογή του άρθρου 156 [Λογιστικό Σχέδιο Γενικής Κυβέρνησης] του νόμου 4270/2014 (εφαρμόζουν το προβλεπόμενο για αυτές λογιστικό πλαίσιο), [</a:t>
            </a:r>
            <a:r>
              <a:rPr lang="el-GR" i="1" dirty="0" smtClean="0"/>
              <a:t>Αρ. πρωτ.: Δ15Α 1036030 ΕΞ 2015/17.3.2015 π.χ. Κοινωφελή Ιδρύματα</a:t>
            </a:r>
            <a:r>
              <a:rPr lang="el-GR" dirty="0" smtClean="0"/>
              <a:t>]</a:t>
            </a:r>
            <a:r>
              <a:rPr lang="el-GR" i="1" dirty="0" smtClean="0"/>
              <a:t>.</a:t>
            </a:r>
          </a:p>
          <a:p>
            <a:pPr algn="just"/>
            <a:r>
              <a:rPr lang="el-GR" b="1" dirty="0" smtClean="0"/>
              <a:t>δ)</a:t>
            </a:r>
            <a:r>
              <a:rPr lang="el-GR" dirty="0" smtClean="0"/>
              <a:t> Οι οργανισμοί επενδύσεων σε κινητές αξίες (ΟΣΕΚΑ) του νόμου 4099/2012 (οδηγία 2009/65/ΕΚ) είτε λειτουργούν με τη μορφή αμοιβαίου κεφαλαίου είτε με τη μορφή ανώνυμης εταιρείας επενδύσεων μεταβλητού κεφαλαίου (ΑΕΕΜΚ).</a:t>
            </a:r>
            <a:endParaRPr lang="el-G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1008112"/>
          </a:xfrm>
        </p:spPr>
        <p:txBody>
          <a:bodyPr>
            <a:normAutofit fontScale="90000"/>
          </a:bodyPr>
          <a:lstStyle/>
          <a:p>
            <a:pPr algn="ctr" eaLnBrk="1" hangingPunct="1">
              <a:defRPr/>
            </a:pPr>
            <a:r>
              <a:rPr lang="el-GR" b="1" dirty="0" smtClean="0"/>
              <a:t>ΜΕΡΙΚΩΣ ΥΠΟΚΕΙΜΕΝΟΙ ΣΤΑ ΕΛΠ ΛΟΓΩ ΕΦΑΡΜΟΓΗΣ ΔΛΠ/ΔΠΧΑ</a:t>
            </a:r>
            <a:endParaRPr lang="el-GR" b="1" dirty="0"/>
          </a:p>
        </p:txBody>
      </p:sp>
      <p:sp>
        <p:nvSpPr>
          <p:cNvPr id="27651" name="2 - Θέση περιεχομένου"/>
          <p:cNvSpPr>
            <a:spLocks noGrp="1"/>
          </p:cNvSpPr>
          <p:nvPr>
            <p:ph sz="quarter" idx="1"/>
          </p:nvPr>
        </p:nvSpPr>
        <p:spPr>
          <a:xfrm>
            <a:off x="457200" y="1700808"/>
            <a:ext cx="8219256" cy="4773017"/>
          </a:xfrm>
        </p:spPr>
        <p:txBody>
          <a:bodyPr>
            <a:normAutofit/>
          </a:bodyPr>
          <a:lstStyle/>
          <a:p>
            <a:pPr algn="just"/>
            <a:r>
              <a:rPr lang="el-GR" dirty="0" smtClean="0"/>
              <a:t>Σύμφωνα με το άρθρο 1 παρ.3 του ν.4308/14, υπάγονται υποχρεωτικά στην εφαρμογή των ΔΛΠ/ΔΠΧΑ οι παρακάτω κατηγορίες οντοτήτων:</a:t>
            </a:r>
          </a:p>
          <a:p>
            <a:pPr algn="just" eaLnBrk="1" hangingPunct="1">
              <a:buFont typeface="Wingdings" pitchFamily="2" charset="2"/>
              <a:buNone/>
            </a:pPr>
            <a:r>
              <a:rPr lang="el-GR" b="1" dirty="0" smtClean="0"/>
              <a:t>α)</a:t>
            </a:r>
            <a:r>
              <a:rPr lang="el-GR" dirty="0" smtClean="0"/>
              <a:t> οντότητες δημοσίου ενδιαφέροντος,</a:t>
            </a:r>
          </a:p>
          <a:p>
            <a:pPr algn="just" eaLnBrk="1" hangingPunct="1">
              <a:buFont typeface="Wingdings" pitchFamily="2" charset="2"/>
              <a:buNone/>
            </a:pPr>
            <a:r>
              <a:rPr lang="el-GR" b="1" dirty="0" smtClean="0"/>
              <a:t>β)</a:t>
            </a:r>
            <a:r>
              <a:rPr lang="el-GR" dirty="0" smtClean="0"/>
              <a:t> τα χρηματοδοτικά ιδρύματα,</a:t>
            </a:r>
          </a:p>
          <a:p>
            <a:pPr algn="just" eaLnBrk="1" hangingPunct="1">
              <a:buFont typeface="Wingdings" pitchFamily="2" charset="2"/>
              <a:buNone/>
            </a:pPr>
            <a:r>
              <a:rPr lang="el-GR" b="1" dirty="0" smtClean="0"/>
              <a:t>γ)</a:t>
            </a:r>
            <a:r>
              <a:rPr lang="el-GR" dirty="0" smtClean="0"/>
              <a:t> οι ΑΕ παροχής επενδυτικών υπηρεσιών, επενδύσεων χαρτοφυλακίου, επενδύσεων σε ακίνητη περιουσία, κεφαλαίου επιχειρηματικών συμμετοχών, διαχείρισης αμοιβαίων κεφαλαίων, </a:t>
            </a:r>
          </a:p>
          <a:p>
            <a:pPr algn="just" eaLnBrk="1" hangingPunct="1">
              <a:buFont typeface="Wingdings" pitchFamily="2" charset="2"/>
              <a:buNone/>
            </a:pPr>
            <a:r>
              <a:rPr lang="el-GR" b="1" dirty="0" smtClean="0"/>
              <a:t>δ)</a:t>
            </a:r>
            <a:r>
              <a:rPr lang="el-GR" dirty="0" smtClean="0"/>
              <a:t> οι οντότητες χαρτοφυλακίου.</a:t>
            </a:r>
          </a:p>
          <a:p>
            <a:pPr eaLnBrk="1" hangingPunct="1">
              <a:buFont typeface="Wingdings" pitchFamily="2" charset="2"/>
              <a:buNone/>
            </a:pPr>
            <a:r>
              <a:rPr lang="el-GR" dirty="0" smtClean="0"/>
              <a:t>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692696"/>
            <a:ext cx="7024744" cy="576064"/>
          </a:xfrm>
        </p:spPr>
        <p:txBody>
          <a:bodyPr>
            <a:normAutofit fontScale="90000"/>
          </a:bodyPr>
          <a:lstStyle/>
          <a:p>
            <a:pPr algn="ctr" eaLnBrk="1" hangingPunct="1">
              <a:defRPr/>
            </a:pPr>
            <a:r>
              <a:rPr lang="el-GR" b="1" dirty="0" smtClean="0"/>
              <a:t>ΜΗ ΥΠΟΚΕΙΜΕΝΟΙ ΣΤΑ ΕΛΠ</a:t>
            </a:r>
            <a:endParaRPr lang="el-GR" b="1" dirty="0"/>
          </a:p>
        </p:txBody>
      </p:sp>
      <p:sp>
        <p:nvSpPr>
          <p:cNvPr id="28675" name="2 - Θέση περιεχομένου"/>
          <p:cNvSpPr>
            <a:spLocks noGrp="1"/>
          </p:cNvSpPr>
          <p:nvPr>
            <p:ph sz="quarter" idx="1"/>
          </p:nvPr>
        </p:nvSpPr>
        <p:spPr>
          <a:xfrm>
            <a:off x="457200" y="1268760"/>
            <a:ext cx="8219256" cy="5256584"/>
          </a:xfrm>
        </p:spPr>
        <p:txBody>
          <a:bodyPr>
            <a:normAutofit fontScale="85000" lnSpcReduction="10000"/>
          </a:bodyPr>
          <a:lstStyle/>
          <a:p>
            <a:pPr algn="just"/>
            <a:r>
              <a:rPr lang="el-GR" dirty="0" smtClean="0"/>
              <a:t>Σύμφωνα με το άρθρο 39 παρ.1 του ν.4308/14, δεν υπάγονται στις ρυθμίσεις των ΕΛΠ σε ότι αφορά την έκδοση στοιχείων και την τήρηση βιβλίων, οι παρακάτω κατηγορίες:</a:t>
            </a:r>
          </a:p>
          <a:p>
            <a:pPr marL="525780" indent="-457200" algn="just">
              <a:buFont typeface="+mj-lt"/>
              <a:buAutoNum type="arabicParenR"/>
            </a:pPr>
            <a:r>
              <a:rPr lang="el-GR" dirty="0" smtClean="0"/>
              <a:t>Οι αγρότες του ειδικού καθεστώτος Φ.Π.Α. του ν. 2859/2000, βάσει ύψους ακαθάριστων εσόδων τους από την πώληση αγροτικών προϊόντων παραγωγής τους και την παροχή αγροτικών υπηρεσιών ή του ποσού των δικαιωμάτων ενιαίας ενίσχυσης που λαμβάνουν, ανά φορολογικό έτος.,</a:t>
            </a:r>
          </a:p>
          <a:p>
            <a:pPr marL="525780" indent="-457200" algn="just">
              <a:buFont typeface="+mj-lt"/>
              <a:buAutoNum type="arabicParenR"/>
            </a:pPr>
            <a:r>
              <a:rPr lang="el-GR" dirty="0" smtClean="0"/>
              <a:t>Τα φυσικά πρόσωπα, τα οποία, ευκαιριακά και ως παρεπόμενη απασχόληση, πωλούν προϊόντα ή παρέχουν υπηρεσίες, εφόσον οι συναλλαγές αυτές στο σύνολό τους δεν υπερβαίνουν το ποσό των 10.000 ευρώ ετησίως.</a:t>
            </a:r>
          </a:p>
          <a:p>
            <a:pPr marL="525780" indent="-457200" algn="just">
              <a:buFont typeface="+mj-lt"/>
              <a:buAutoNum type="arabicParenR"/>
            </a:pPr>
            <a:r>
              <a:rPr lang="el-GR" dirty="0" smtClean="0"/>
              <a:t>Δημόσιοι ή ιδιωτικοί υπάλληλοι που είναι συγγραφείς ή εισηγητές, εφόσον δεν ασκούν άλλη επιχειρηματική δραστηριότητα.</a:t>
            </a:r>
          </a:p>
          <a:p>
            <a:pPr marL="525780" indent="-457200" algn="just" eaLnBrk="1" hangingPunct="1">
              <a:buFont typeface="+mj-lt"/>
              <a:buAutoNum type="arabicParenR"/>
            </a:pPr>
            <a:r>
              <a:rPr lang="el-GR" dirty="0" smtClean="0"/>
              <a:t>Μη κερδοσκοπικές εταιρείες.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08912" cy="432048"/>
          </a:xfrm>
        </p:spPr>
        <p:txBody>
          <a:bodyPr>
            <a:noAutofit/>
          </a:bodyPr>
          <a:lstStyle/>
          <a:p>
            <a:pPr algn="ctr">
              <a:defRPr/>
            </a:pPr>
            <a:r>
              <a:rPr lang="el-GR" sz="3200" b="1" dirty="0" smtClean="0"/>
              <a:t>ΠΕΔΙΟ ΕΦΑΡΜΟΓΗΣ του Ν.4308/2014</a:t>
            </a:r>
            <a:endParaRPr lang="el-GR" sz="3200" b="1" dirty="0"/>
          </a:p>
        </p:txBody>
      </p:sp>
      <p:sp>
        <p:nvSpPr>
          <p:cNvPr id="12291" name="Content Placeholder 2"/>
          <p:cNvSpPr>
            <a:spLocks noGrp="1"/>
          </p:cNvSpPr>
          <p:nvPr>
            <p:ph sz="quarter" idx="1"/>
          </p:nvPr>
        </p:nvSpPr>
        <p:spPr>
          <a:xfrm>
            <a:off x="457200" y="980728"/>
            <a:ext cx="8291264" cy="5493097"/>
          </a:xfrm>
        </p:spPr>
        <p:txBody>
          <a:bodyPr>
            <a:normAutofit fontScale="92500" lnSpcReduction="10000"/>
          </a:bodyPr>
          <a:lstStyle/>
          <a:p>
            <a:pPr algn="just">
              <a:buFont typeface="Wingdings" pitchFamily="2" charset="2"/>
              <a:buNone/>
            </a:pPr>
            <a:r>
              <a:rPr lang="el-GR" dirty="0" smtClean="0"/>
              <a:t>	</a:t>
            </a:r>
            <a:r>
              <a:rPr lang="el-GR" sz="1800" dirty="0" smtClean="0">
                <a:solidFill>
                  <a:schemeClr val="tx1"/>
                </a:solidFill>
              </a:rPr>
              <a:t>Σύμφωνα με την παρ.2, άρθρου1, υπάγονται στα ΕΛΠ οι παρακάτω οντότητες της οδηγίας 2013/34/ΕΕ:</a:t>
            </a:r>
          </a:p>
          <a:p>
            <a:pPr algn="just">
              <a:buFont typeface="Wingdings" pitchFamily="2" charset="2"/>
              <a:buNone/>
            </a:pPr>
            <a:r>
              <a:rPr lang="el-GR" sz="1800" b="1" dirty="0" smtClean="0">
                <a:solidFill>
                  <a:schemeClr val="tx1"/>
                </a:solidFill>
              </a:rPr>
              <a:t>α)</a:t>
            </a:r>
            <a:r>
              <a:rPr lang="en-US" sz="1800" b="1" dirty="0" smtClean="0">
                <a:solidFill>
                  <a:schemeClr val="tx1"/>
                </a:solidFill>
              </a:rPr>
              <a:t> </a:t>
            </a:r>
            <a:r>
              <a:rPr lang="el-GR" sz="1800" dirty="0" smtClean="0">
                <a:solidFill>
                  <a:schemeClr val="tx1"/>
                </a:solidFill>
              </a:rPr>
              <a:t>Τα νομικά πρόσωπα που έχουν τη μορφή της ανώνυμης εταιρείας, της εταιρείας περιορισμένης ευθύνης, της ετερόρρυθμης κατά μετοχές εταιρείας και της ιδιωτι­κής κεφαλαιουχικής εταιρείας.</a:t>
            </a:r>
          </a:p>
          <a:p>
            <a:pPr algn="just">
              <a:buFont typeface="Wingdings" pitchFamily="2" charset="2"/>
              <a:buNone/>
            </a:pPr>
            <a:r>
              <a:rPr lang="el-GR" sz="1800" b="1" dirty="0" smtClean="0">
                <a:solidFill>
                  <a:schemeClr val="tx1"/>
                </a:solidFill>
              </a:rPr>
              <a:t>β)</a:t>
            </a:r>
            <a:r>
              <a:rPr lang="el-GR" sz="1800" dirty="0" smtClean="0">
                <a:solidFill>
                  <a:schemeClr val="tx1"/>
                </a:solidFill>
              </a:rPr>
              <a:t> Τα νομικά πρόσωπα που έχουν τη μορφή της ομόρρυθμης ή ετερόρρυθμης εταιρείας, όταν όλοι οι άμεσοι ή έμμεσοι εταίροι των προσώπων αυτών έχουν περιορισμένη ευθύνη λόγω του ότι είναι είτε νομικά πρόσωπα της περίπτωσης α΄ της παρούσας παραγράφου</a:t>
            </a:r>
            <a:r>
              <a:rPr lang="en-US" sz="1800" dirty="0" smtClean="0">
                <a:solidFill>
                  <a:schemeClr val="tx1"/>
                </a:solidFill>
              </a:rPr>
              <a:t>,</a:t>
            </a:r>
            <a:r>
              <a:rPr lang="el-GR" sz="1800" dirty="0" smtClean="0">
                <a:solidFill>
                  <a:schemeClr val="tx1"/>
                </a:solidFill>
              </a:rPr>
              <a:t> ή άλλου νομικού τύπου συγκρίσιμου με τα νομικά πρόσωπα της περίπτωσης αυτής.</a:t>
            </a:r>
          </a:p>
          <a:p>
            <a:pPr algn="just">
              <a:buFont typeface="Wingdings" pitchFamily="2" charset="2"/>
              <a:buNone/>
            </a:pPr>
            <a:r>
              <a:rPr lang="el-GR" sz="1800" b="1" dirty="0" smtClean="0">
                <a:solidFill>
                  <a:schemeClr val="tx1"/>
                </a:solidFill>
              </a:rPr>
              <a:t>γ)</a:t>
            </a:r>
            <a:r>
              <a:rPr lang="el-GR" sz="1800" dirty="0" smtClean="0">
                <a:solidFill>
                  <a:schemeClr val="tx1"/>
                </a:solidFill>
              </a:rPr>
              <a:t> Η ετερόρρυθμη εταιρεία, η ομόρρυθμη εταιρεία, η ατομική επιχείρηση και κάθε άλλη οντότητα που υποχρεούται στην εφαρμογή αυτού του νόμου από φορολογική ή άλλη νομοθετική διάταξη.</a:t>
            </a:r>
          </a:p>
          <a:p>
            <a:pPr algn="just">
              <a:buFont typeface="Wingdings" pitchFamily="2" charset="2"/>
              <a:buNone/>
            </a:pPr>
            <a:r>
              <a:rPr lang="el-GR" sz="1800" b="1" dirty="0" smtClean="0">
                <a:solidFill>
                  <a:schemeClr val="tx1"/>
                </a:solidFill>
              </a:rPr>
              <a:t>δ)</a:t>
            </a:r>
            <a:r>
              <a:rPr lang="el-GR" sz="1800" dirty="0" smtClean="0">
                <a:solidFill>
                  <a:schemeClr val="tx1"/>
                </a:solidFill>
              </a:rPr>
              <a:t> Οι φορείς της Γενικής Κυβέρνησης του άρθρου 14 του ν. 4270/2014 (Α΄ 143) οι οποίοι μέχρι τη θέση σε ισχύ του παρόντος είχαν την υποχρέωση εφαρμογής του Π.δ. 1123/1980 (Α΄ 283).</a:t>
            </a:r>
          </a:p>
          <a:p>
            <a:pPr algn="just">
              <a:buFont typeface="Wingdings" pitchFamily="2" charset="2"/>
              <a:buNone/>
            </a:pPr>
            <a:r>
              <a:rPr lang="el-GR" sz="1800" b="1" dirty="0" smtClean="0">
                <a:solidFill>
                  <a:schemeClr val="tx1"/>
                </a:solidFill>
              </a:rPr>
              <a:t>ε)</a:t>
            </a:r>
            <a:r>
              <a:rPr lang="el-GR" sz="1800" dirty="0" smtClean="0">
                <a:solidFill>
                  <a:schemeClr val="tx1"/>
                </a:solidFill>
              </a:rPr>
              <a:t> Οι φορείς του δημοσίου τομέα του άρθρου 14 του ν. 4270/2014 εκτός Γενικής Κυβέρνησης οι οποίοι μέχρι τη θέση σε ισχύ του παρόντος είχαν την υποχρέωση εφαρμογής του Π.δ. 1123/1980.</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chor="ctr"/>
          <a:lstStyle/>
          <a:p>
            <a:r>
              <a:rPr lang="el-GR" b="1" dirty="0" smtClean="0"/>
              <a:t>ΑΛΛΟΔΑΠΕΣ ΕΠΙΧΕΙΡΗΣΕΙΣ</a:t>
            </a:r>
            <a:endParaRPr lang="el-GR" b="1" dirty="0"/>
          </a:p>
        </p:txBody>
      </p:sp>
      <p:sp>
        <p:nvSpPr>
          <p:cNvPr id="3" name="2 - Θέση περιεχομένου"/>
          <p:cNvSpPr>
            <a:spLocks noGrp="1"/>
          </p:cNvSpPr>
          <p:nvPr>
            <p:ph idx="1"/>
          </p:nvPr>
        </p:nvSpPr>
        <p:spPr>
          <a:xfrm>
            <a:off x="467544" y="2323652"/>
            <a:ext cx="8136904" cy="3769644"/>
          </a:xfrm>
        </p:spPr>
        <p:txBody>
          <a:bodyPr>
            <a:normAutofit lnSpcReduction="10000"/>
          </a:bodyPr>
          <a:lstStyle/>
          <a:p>
            <a:pPr algn="just"/>
            <a:r>
              <a:rPr lang="el-GR" dirty="0" smtClean="0">
                <a:solidFill>
                  <a:srgbClr val="002060"/>
                </a:solidFill>
              </a:rPr>
              <a:t>Δεν υπάρχει υποχρέωση τήρησης λογιστικών βιβλίων και σύνταξης χρηματοοικονομικών καταστάσεων, για τις αλλοδαπές επιχειρήσεις που δεν αποκτούν εισόδημα από επιχειρηματική δραστηριότητα στην Ελλάδα και οι οποίες:</a:t>
            </a:r>
          </a:p>
          <a:p>
            <a:pPr algn="just">
              <a:buFont typeface="Wingdings" pitchFamily="2" charset="2"/>
              <a:buChar char="v"/>
            </a:pPr>
            <a:r>
              <a:rPr lang="el-GR" dirty="0" smtClean="0">
                <a:solidFill>
                  <a:srgbClr val="0070C0"/>
                </a:solidFill>
              </a:rPr>
              <a:t>Αποκτούν πραγματική - φυσική επαγγελματική εγκατάσταση στην Ελλάδα, ή και</a:t>
            </a:r>
          </a:p>
          <a:p>
            <a:pPr algn="just">
              <a:buFont typeface="Wingdings" pitchFamily="2" charset="2"/>
              <a:buChar char="v"/>
            </a:pPr>
            <a:r>
              <a:rPr lang="el-GR" dirty="0" smtClean="0">
                <a:solidFill>
                  <a:srgbClr val="0070C0"/>
                </a:solidFill>
              </a:rPr>
              <a:t>Ανεγείρουν ακίνητο κυριότητάς τους εντός της Ελληνικής επικράτειας ή πραγματοποιούν σε τέτοιο ακίνητο προσθήκες ή επεκτάσεις.</a:t>
            </a:r>
            <a:endParaRPr lang="el-GR" dirty="0">
              <a:solidFill>
                <a:srgbClr val="0070C0"/>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548680"/>
            <a:ext cx="8208912" cy="1080120"/>
          </a:xfrm>
        </p:spPr>
        <p:txBody>
          <a:bodyPr>
            <a:normAutofit fontScale="90000"/>
          </a:bodyPr>
          <a:lstStyle/>
          <a:p>
            <a:pPr algn="ctr">
              <a:defRPr/>
            </a:pPr>
            <a:r>
              <a:rPr lang="el-GR" b="1" dirty="0" smtClean="0"/>
              <a:t>ΜΕΓΕΘΟΣ ΟΝΤΟΤΗΤΩΝ </a:t>
            </a:r>
            <a:br>
              <a:rPr lang="el-GR" b="1" dirty="0" smtClean="0"/>
            </a:br>
            <a:r>
              <a:rPr lang="el-GR" b="1" dirty="0" smtClean="0"/>
              <a:t>(ΑΡΘΡΟ 1 ΠΑΡ.2Α ΚΑΙ 2Γ)  </a:t>
            </a:r>
            <a:endParaRPr lang="el-GR" b="1" dirty="0"/>
          </a:p>
        </p:txBody>
      </p:sp>
      <p:sp>
        <p:nvSpPr>
          <p:cNvPr id="15363" name="Content Placeholder 2"/>
          <p:cNvSpPr>
            <a:spLocks noGrp="1"/>
          </p:cNvSpPr>
          <p:nvPr>
            <p:ph sz="quarter" idx="1"/>
          </p:nvPr>
        </p:nvSpPr>
        <p:spPr>
          <a:xfrm>
            <a:off x="457200" y="1628800"/>
            <a:ext cx="8219256" cy="4845025"/>
          </a:xfrm>
        </p:spPr>
        <p:txBody>
          <a:bodyPr>
            <a:normAutofit fontScale="92500" lnSpcReduction="20000"/>
          </a:bodyPr>
          <a:lstStyle/>
          <a:p>
            <a:pPr>
              <a:buFont typeface="Wingdings" pitchFamily="2" charset="2"/>
              <a:buNone/>
            </a:pPr>
            <a:r>
              <a:rPr lang="el-GR" dirty="0" smtClean="0"/>
              <a:t>	Από το σύνολο των παραπάνω οντοτήτων, οι οντότητες της παρ. α και παρ. β:</a:t>
            </a:r>
          </a:p>
          <a:p>
            <a:pPr>
              <a:buFont typeface="Wingdings" pitchFamily="2" charset="2"/>
              <a:buNone/>
            </a:pPr>
            <a:r>
              <a:rPr lang="el-GR" sz="1400" dirty="0" smtClean="0"/>
              <a:t>	</a:t>
            </a:r>
          </a:p>
          <a:p>
            <a:pPr algn="just">
              <a:buFont typeface="Wingdings" pitchFamily="2" charset="2"/>
              <a:buNone/>
            </a:pPr>
            <a:r>
              <a:rPr lang="el-GR" sz="2000" b="1" dirty="0" smtClean="0">
                <a:solidFill>
                  <a:schemeClr val="tx1"/>
                </a:solidFill>
              </a:rPr>
              <a:t>α) </a:t>
            </a:r>
            <a:r>
              <a:rPr lang="el-GR" sz="2000" dirty="0" smtClean="0">
                <a:solidFill>
                  <a:schemeClr val="tx1"/>
                </a:solidFill>
              </a:rPr>
              <a:t>Τα νομικά πρόσωπα που έχουν τη μορφή της ανώνυμης εταιρείας, της εταιρείας περιορισμένης ευθύνης, της ετερόρρυθμης κατά μετοχές εταιρείας και της ιδιωτικής κεφαλαιουχικής εταιρείας.</a:t>
            </a:r>
          </a:p>
          <a:p>
            <a:pPr algn="just">
              <a:buFont typeface="Wingdings" pitchFamily="2" charset="2"/>
              <a:buNone/>
            </a:pPr>
            <a:r>
              <a:rPr lang="el-GR" sz="2000" dirty="0" smtClean="0">
                <a:solidFill>
                  <a:schemeClr val="tx1"/>
                </a:solidFill>
              </a:rPr>
              <a:t>	</a:t>
            </a:r>
          </a:p>
          <a:p>
            <a:pPr algn="just">
              <a:buFont typeface="Wingdings" pitchFamily="2" charset="2"/>
              <a:buNone/>
            </a:pPr>
            <a:r>
              <a:rPr lang="el-GR" sz="2000" b="1" dirty="0" smtClean="0">
                <a:solidFill>
                  <a:schemeClr val="tx1"/>
                </a:solidFill>
              </a:rPr>
              <a:t>β)</a:t>
            </a:r>
            <a:r>
              <a:rPr lang="el-GR" sz="2000" dirty="0" smtClean="0">
                <a:solidFill>
                  <a:schemeClr val="tx1"/>
                </a:solidFill>
              </a:rPr>
              <a:t> Τα νομικά πρόσωπα που έχουν τη μορφή της ομόρρυθμης ή ετερόρρυθμης εταιρείας, όταν όλοι οι άμεσοι ή έμμεσοι εταίροι των πρώτων αυτών έχουν περιορισμένη ευθύνη λόγω του ότι είναι είτε νομικά πρόσωπα της περίπτωσης α΄ της παρούσας παραγράφου, ή άλλου νομικού τύπου συγκρίσιμου με τα νομικά πρόσωπα της περίπτωσης αυτής.</a:t>
            </a:r>
          </a:p>
          <a:p>
            <a:pPr>
              <a:buFont typeface="Wingdings" pitchFamily="2" charset="2"/>
              <a:buNone/>
            </a:pPr>
            <a:endParaRPr lang="el-GR" sz="1400" dirty="0" smtClean="0"/>
          </a:p>
          <a:p>
            <a:pPr algn="just">
              <a:buFont typeface="Wingdings" pitchFamily="2" charset="2"/>
              <a:buNone/>
            </a:pPr>
            <a:r>
              <a:rPr lang="el-GR" sz="1400" dirty="0" smtClean="0"/>
              <a:t>	</a:t>
            </a:r>
            <a:r>
              <a:rPr lang="el-GR" dirty="0" smtClean="0"/>
              <a:t>Κατατάσσονται με βάση το μέγεθός τους στις παρακάτω κατηγορίες:</a:t>
            </a:r>
          </a:p>
          <a:p>
            <a:pPr>
              <a:buFont typeface="Wingdings" pitchFamily="2" charset="2"/>
              <a:buNone/>
            </a:pPr>
            <a:r>
              <a:rPr lang="el-GR" dirty="0" smtClean="0"/>
              <a:t>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1 - Τίτλος"/>
          <p:cNvSpPr>
            <a:spLocks noGrp="1"/>
          </p:cNvSpPr>
          <p:nvPr>
            <p:ph type="title"/>
          </p:nvPr>
        </p:nvSpPr>
        <p:spPr bwMode="auto">
          <a:xfrm>
            <a:off x="467544" y="692696"/>
            <a:ext cx="8208912" cy="864096"/>
          </a:xfrm>
        </p:spPr>
        <p:txBody>
          <a:bodyPr wrap="square" lIns="91440" tIns="45720" rIns="91440" bIns="45720" numCol="1" anchorCtr="0" compatLnSpc="1">
            <a:prstTxWarp prst="textNoShape">
              <a:avLst/>
            </a:prstTxWarp>
          </a:bodyPr>
          <a:lstStyle/>
          <a:p>
            <a:pPr algn="ctr" eaLnBrk="1" hangingPunct="1"/>
            <a:r>
              <a:rPr lang="el-GR" sz="2400" b="1" cap="none" dirty="0" smtClean="0"/>
              <a:t>ΚΑΤΗΓΟΡΙΕΣ ΜΕΓΕΘΟΥΣ ΟΝΤΟΤΗΤΩΝ (ΑΡΘΡΟ 1 ΠΑΡ.2Α ΚΑΙ 2Γ)</a:t>
            </a:r>
          </a:p>
        </p:txBody>
      </p:sp>
      <p:graphicFrame>
        <p:nvGraphicFramePr>
          <p:cNvPr id="4" name="3 - Θέση περιεχομένου"/>
          <p:cNvGraphicFramePr>
            <a:graphicFrameLocks noGrp="1"/>
          </p:cNvGraphicFramePr>
          <p:nvPr>
            <p:ph sz="quarter" idx="1"/>
          </p:nvPr>
        </p:nvGraphicFramePr>
        <p:xfrm>
          <a:off x="500063" y="1556790"/>
          <a:ext cx="8072465" cy="4896547"/>
        </p:xfrm>
        <a:graphic>
          <a:graphicData uri="http://schemas.openxmlformats.org/drawingml/2006/table">
            <a:tbl>
              <a:tblPr firstRow="1" bandRow="1">
                <a:tableStyleId>{5C22544A-7EE6-4342-B048-85BDC9FD1C3A}</a:tableStyleId>
              </a:tblPr>
              <a:tblGrid>
                <a:gridCol w="3071805"/>
                <a:gridCol w="1561658"/>
                <a:gridCol w="1668015"/>
                <a:gridCol w="1770987"/>
              </a:tblGrid>
              <a:tr h="702256">
                <a:tc rowSpan="2">
                  <a:txBody>
                    <a:bodyPr/>
                    <a:lstStyle/>
                    <a:p>
                      <a:pPr algn="ctr"/>
                      <a:r>
                        <a:rPr lang="el-GR" dirty="0" smtClean="0"/>
                        <a:t>Κατηγορίες οντοτήτων (σύμφωνα με το άρθρο</a:t>
                      </a:r>
                      <a:r>
                        <a:rPr lang="el-GR" baseline="0" dirty="0" smtClean="0"/>
                        <a:t> 1 παρ.2α και 2β)</a:t>
                      </a:r>
                      <a:r>
                        <a:rPr lang="el-GR" dirty="0" smtClean="0"/>
                        <a:t> </a:t>
                      </a:r>
                      <a:endParaRPr lang="el-GR" dirty="0"/>
                    </a:p>
                  </a:txBody>
                  <a:tcPr/>
                </a:tc>
                <a:tc gridSpan="3">
                  <a:txBody>
                    <a:bodyPr/>
                    <a:lstStyle/>
                    <a:p>
                      <a:pPr algn="ctr"/>
                      <a:r>
                        <a:rPr lang="el-GR" dirty="0" smtClean="0"/>
                        <a:t>Κριτήρια μεγέθους (κάλυψη 2 από τα 3) </a:t>
                      </a:r>
                      <a:endParaRPr lang="el-GR" dirty="0"/>
                    </a:p>
                  </a:txBody>
                  <a:tcPr/>
                </a:tc>
                <a:tc hMerge="1">
                  <a:txBody>
                    <a:bodyPr/>
                    <a:lstStyle/>
                    <a:p>
                      <a:endParaRPr lang="el-GR" dirty="0"/>
                    </a:p>
                  </a:txBody>
                  <a:tcPr/>
                </a:tc>
                <a:tc hMerge="1">
                  <a:txBody>
                    <a:bodyPr/>
                    <a:lstStyle/>
                    <a:p>
                      <a:endParaRPr lang="el-GR" dirty="0"/>
                    </a:p>
                  </a:txBody>
                  <a:tcPr/>
                </a:tc>
              </a:tr>
              <a:tr h="1385267">
                <a:tc vMerge="1">
                  <a:txBody>
                    <a:bodyPr/>
                    <a:lstStyle/>
                    <a:p>
                      <a:endParaRPr lang="el-GR" dirty="0"/>
                    </a:p>
                  </a:txBody>
                  <a:tcPr/>
                </a:tc>
                <a:tc>
                  <a:txBody>
                    <a:bodyPr/>
                    <a:lstStyle/>
                    <a:p>
                      <a:pPr algn="ctr"/>
                      <a:r>
                        <a:rPr lang="el-GR" sz="1400" b="1" dirty="0" smtClean="0"/>
                        <a:t>Μέσος όρος προσωπικού </a:t>
                      </a:r>
                    </a:p>
                    <a:p>
                      <a:pPr algn="ctr"/>
                      <a:endParaRPr lang="el-GR" sz="1400" b="1" dirty="0"/>
                    </a:p>
                  </a:txBody>
                  <a:tcPr/>
                </a:tc>
                <a:tc>
                  <a:txBody>
                    <a:bodyPr/>
                    <a:lstStyle/>
                    <a:p>
                      <a:pPr algn="ctr"/>
                      <a:r>
                        <a:rPr lang="el-GR" sz="1400" b="1" dirty="0" smtClean="0"/>
                        <a:t>Σύνολο ενεργητικού (ευρώ) </a:t>
                      </a:r>
                      <a:endParaRPr lang="el-GR" sz="1400" b="1" dirty="0"/>
                    </a:p>
                  </a:txBody>
                  <a:tcPr/>
                </a:tc>
                <a:tc>
                  <a:txBody>
                    <a:bodyPr/>
                    <a:lstStyle/>
                    <a:p>
                      <a:pPr algn="ctr"/>
                      <a:r>
                        <a:rPr lang="el-GR" sz="1400" b="1" dirty="0" smtClean="0"/>
                        <a:t>Καθαρός κύκλος εργασιών (ευρώ)</a:t>
                      </a:r>
                      <a:endParaRPr lang="el-GR" sz="1400" b="1" dirty="0"/>
                    </a:p>
                  </a:txBody>
                  <a:tcPr/>
                </a:tc>
              </a:tr>
              <a:tr h="702256">
                <a:tc>
                  <a:txBody>
                    <a:bodyPr/>
                    <a:lstStyle/>
                    <a:p>
                      <a:r>
                        <a:rPr lang="el-GR" sz="1400" b="1" dirty="0" smtClean="0"/>
                        <a:t>Πολύ μικρές  </a:t>
                      </a:r>
                      <a:endParaRPr lang="el-GR" sz="1400" b="1" dirty="0"/>
                    </a:p>
                  </a:txBody>
                  <a:tcPr/>
                </a:tc>
                <a:tc>
                  <a:txBody>
                    <a:bodyPr/>
                    <a:lstStyle/>
                    <a:p>
                      <a:pPr algn="ctr"/>
                      <a:r>
                        <a:rPr lang="el-GR" b="1" dirty="0" smtClean="0"/>
                        <a:t>≤ 10 </a:t>
                      </a:r>
                      <a:endParaRPr lang="el-GR" b="1" dirty="0"/>
                    </a:p>
                  </a:txBody>
                  <a:tcPr/>
                </a:tc>
                <a:tc>
                  <a:txBody>
                    <a:bodyPr/>
                    <a:lstStyle/>
                    <a:p>
                      <a:pPr algn="ctr"/>
                      <a:r>
                        <a:rPr lang="el-GR" b="1" dirty="0" smtClean="0"/>
                        <a:t>≤ 350.000 </a:t>
                      </a:r>
                      <a:endParaRPr lang="el-GR" b="1" dirty="0"/>
                    </a:p>
                  </a:txBody>
                  <a:tcPr/>
                </a:tc>
                <a:tc>
                  <a:txBody>
                    <a:bodyPr/>
                    <a:lstStyle/>
                    <a:p>
                      <a:pPr algn="ctr"/>
                      <a:r>
                        <a:rPr lang="el-GR" b="1" dirty="0" smtClean="0"/>
                        <a:t>≤ 700.000 </a:t>
                      </a:r>
                      <a:endParaRPr lang="el-GR" b="1" dirty="0"/>
                    </a:p>
                  </a:txBody>
                  <a:tcPr/>
                </a:tc>
              </a:tr>
              <a:tr h="702256">
                <a:tc>
                  <a:txBody>
                    <a:bodyPr/>
                    <a:lstStyle/>
                    <a:p>
                      <a:r>
                        <a:rPr lang="el-GR" sz="1400" b="1" dirty="0" smtClean="0"/>
                        <a:t>Μικρές άρθρου </a:t>
                      </a:r>
                      <a:endParaRPr lang="el-GR" sz="1400" b="1" dirty="0"/>
                    </a:p>
                  </a:txBody>
                  <a:tcPr/>
                </a:tc>
                <a:tc>
                  <a:txBody>
                    <a:bodyPr/>
                    <a:lstStyle/>
                    <a:p>
                      <a:pPr algn="ctr"/>
                      <a:r>
                        <a:rPr lang="el-GR" b="1" dirty="0" smtClean="0"/>
                        <a:t>≤ 50 </a:t>
                      </a:r>
                      <a:endParaRPr lang="el-GR" b="1" dirty="0"/>
                    </a:p>
                  </a:txBody>
                  <a:tcPr/>
                </a:tc>
                <a:tc>
                  <a:txBody>
                    <a:bodyPr/>
                    <a:lstStyle/>
                    <a:p>
                      <a:pPr algn="ctr"/>
                      <a:r>
                        <a:rPr lang="el-GR" b="1" dirty="0" smtClean="0"/>
                        <a:t>≤ 4.000.000 </a:t>
                      </a:r>
                      <a:endParaRPr lang="el-GR" b="1" dirty="0"/>
                    </a:p>
                  </a:txBody>
                  <a:tcPr/>
                </a:tc>
                <a:tc>
                  <a:txBody>
                    <a:bodyPr/>
                    <a:lstStyle/>
                    <a:p>
                      <a:pPr algn="ctr"/>
                      <a:r>
                        <a:rPr lang="el-GR" b="1" dirty="0" smtClean="0"/>
                        <a:t>≤ 8.000.000 </a:t>
                      </a:r>
                      <a:endParaRPr lang="el-GR" b="1" dirty="0"/>
                    </a:p>
                  </a:txBody>
                  <a:tcPr/>
                </a:tc>
              </a:tr>
              <a:tr h="702256">
                <a:tc>
                  <a:txBody>
                    <a:bodyPr/>
                    <a:lstStyle/>
                    <a:p>
                      <a:r>
                        <a:rPr lang="el-GR" sz="1400" b="1" dirty="0" smtClean="0"/>
                        <a:t>Μεσαίες </a:t>
                      </a:r>
                      <a:endParaRPr lang="el-GR" sz="1400" b="1" dirty="0"/>
                    </a:p>
                  </a:txBody>
                  <a:tcPr/>
                </a:tc>
                <a:tc>
                  <a:txBody>
                    <a:bodyPr/>
                    <a:lstStyle/>
                    <a:p>
                      <a:pPr algn="ctr"/>
                      <a:r>
                        <a:rPr lang="el-GR" b="1" dirty="0" smtClean="0"/>
                        <a:t>≤ 250 </a:t>
                      </a:r>
                      <a:endParaRPr lang="el-GR" b="1" dirty="0"/>
                    </a:p>
                  </a:txBody>
                  <a:tcPr/>
                </a:tc>
                <a:tc>
                  <a:txBody>
                    <a:bodyPr/>
                    <a:lstStyle/>
                    <a:p>
                      <a:pPr algn="ctr"/>
                      <a:r>
                        <a:rPr lang="el-GR" b="1" dirty="0" smtClean="0"/>
                        <a:t>≤ 20.000.000 </a:t>
                      </a:r>
                      <a:endParaRPr lang="el-GR" b="1" dirty="0"/>
                    </a:p>
                  </a:txBody>
                  <a:tcPr/>
                </a:tc>
                <a:tc>
                  <a:txBody>
                    <a:bodyPr/>
                    <a:lstStyle/>
                    <a:p>
                      <a:pPr algn="ctr"/>
                      <a:r>
                        <a:rPr lang="el-GR" b="1" dirty="0" smtClean="0"/>
                        <a:t>≤ 40.000.000 </a:t>
                      </a:r>
                      <a:endParaRPr lang="el-GR" b="1" dirty="0"/>
                    </a:p>
                  </a:txBody>
                  <a:tcPr/>
                </a:tc>
              </a:tr>
              <a:tr h="702256">
                <a:tc>
                  <a:txBody>
                    <a:bodyPr/>
                    <a:lstStyle/>
                    <a:p>
                      <a:r>
                        <a:rPr lang="el-GR" sz="1400" b="1" dirty="0" smtClean="0"/>
                        <a:t>Μεγάλες </a:t>
                      </a:r>
                      <a:endParaRPr lang="el-GR" sz="1400" b="1" dirty="0"/>
                    </a:p>
                  </a:txBody>
                  <a:tcPr/>
                </a:tc>
                <a:tc>
                  <a:txBody>
                    <a:bodyPr/>
                    <a:lstStyle/>
                    <a:p>
                      <a:pPr algn="ctr"/>
                      <a:r>
                        <a:rPr lang="el-GR" b="1" dirty="0" smtClean="0"/>
                        <a:t>&gt; 250 </a:t>
                      </a:r>
                      <a:endParaRPr lang="el-GR" b="1" dirty="0"/>
                    </a:p>
                  </a:txBody>
                  <a:tcPr/>
                </a:tc>
                <a:tc>
                  <a:txBody>
                    <a:bodyPr/>
                    <a:lstStyle/>
                    <a:p>
                      <a:pPr algn="ctr"/>
                      <a:r>
                        <a:rPr lang="el-GR" b="1" dirty="0" smtClean="0"/>
                        <a:t>&gt; 20.000.000 </a:t>
                      </a:r>
                      <a:endParaRPr lang="el-GR" b="1" dirty="0"/>
                    </a:p>
                  </a:txBody>
                  <a:tcPr/>
                </a:tc>
                <a:tc>
                  <a:txBody>
                    <a:bodyPr/>
                    <a:lstStyle/>
                    <a:p>
                      <a:pPr algn="ctr"/>
                      <a:r>
                        <a:rPr lang="el-GR" b="1" dirty="0" smtClean="0"/>
                        <a:t>&gt; 40.000.000 </a:t>
                      </a:r>
                      <a:endParaRPr lang="el-GR" b="1" dirty="0"/>
                    </a:p>
                  </a:txBody>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32656"/>
            <a:ext cx="9144000" cy="1368152"/>
          </a:xfrm>
        </p:spPr>
        <p:txBody>
          <a:bodyPr>
            <a:normAutofit fontScale="90000"/>
          </a:bodyPr>
          <a:lstStyle/>
          <a:p>
            <a:pPr algn="ctr"/>
            <a:r>
              <a:rPr lang="el-GR" sz="2400" b="1" dirty="0" smtClean="0"/>
              <a:t>	</a:t>
            </a:r>
            <a:br>
              <a:rPr lang="el-GR" sz="2400" b="1" dirty="0" smtClean="0"/>
            </a:br>
            <a:r>
              <a:rPr lang="el-GR" sz="2400" b="1" dirty="0"/>
              <a:t/>
            </a:r>
            <a:br>
              <a:rPr lang="el-GR" sz="2400" b="1" dirty="0"/>
            </a:br>
            <a:r>
              <a:rPr lang="el-GR" sz="2400" b="1" dirty="0" smtClean="0"/>
              <a:t/>
            </a:r>
            <a:br>
              <a:rPr lang="el-GR" sz="2400" b="1" dirty="0" smtClean="0"/>
            </a:br>
            <a:r>
              <a:rPr lang="el-GR" sz="2400" b="1" dirty="0"/>
              <a:t/>
            </a:r>
            <a:br>
              <a:rPr lang="el-GR" sz="2400" b="1" dirty="0"/>
            </a:br>
            <a:r>
              <a:rPr lang="el-GR" sz="2400" b="1" dirty="0" smtClean="0"/>
              <a:t>	</a:t>
            </a:r>
            <a:r>
              <a:rPr lang="el-GR" sz="3100" b="1" dirty="0" smtClean="0"/>
              <a:t>ΣΥΝΤΑΞΗ </a:t>
            </a:r>
            <a:r>
              <a:rPr lang="el-GR" sz="3100" b="1" dirty="0"/>
              <a:t>«ΕΝΟΠΟΙΗΜΕΝΩΝ» ΟΙΚΟΝΟΜΙΚΩΝ </a:t>
            </a:r>
            <a:r>
              <a:rPr lang="el-GR" sz="3100" b="1" dirty="0" smtClean="0"/>
              <a:t/>
            </a:r>
            <a:br>
              <a:rPr lang="el-GR" sz="3100" b="1" dirty="0" smtClean="0"/>
            </a:br>
            <a:r>
              <a:rPr lang="el-GR" sz="3100" b="1" dirty="0"/>
              <a:t>	</a:t>
            </a:r>
            <a:r>
              <a:rPr lang="el-GR" sz="3100" b="1" dirty="0" smtClean="0"/>
              <a:t>ΚΑΤΑΣΤΑΣΕΩΝ ΑΝΑ </a:t>
            </a:r>
            <a:r>
              <a:rPr lang="el-GR" sz="3100" b="1" dirty="0"/>
              <a:t>ΚΑΤΗΓΟΡΙΑΣ ΜΕΓΕΘΟΥΣ ΚΑΙ </a:t>
            </a:r>
            <a:r>
              <a:rPr lang="el-GR" sz="3100" b="1" dirty="0" smtClean="0"/>
              <a:t>	ΣΧΕΤΙΚΑ </a:t>
            </a:r>
            <a:r>
              <a:rPr lang="el-GR" sz="3100" b="1" dirty="0"/>
              <a:t>ΥΠΟΔΕΙΓΜΑΤΑ</a:t>
            </a:r>
            <a:endParaRPr lang="el-GR" sz="3100" dirty="0"/>
          </a:p>
        </p:txBody>
      </p:sp>
      <p:pic>
        <p:nvPicPr>
          <p:cNvPr id="13314" name="Picture 2"/>
          <p:cNvPicPr>
            <a:picLocks noGrp="1" noChangeAspect="1" noChangeArrowheads="1"/>
          </p:cNvPicPr>
          <p:nvPr>
            <p:ph idx="1"/>
          </p:nvPr>
        </p:nvPicPr>
        <p:blipFill>
          <a:blip r:embed="rId2" cstate="print"/>
          <a:stretch>
            <a:fillRect/>
          </a:stretch>
        </p:blipFill>
        <p:spPr bwMode="auto">
          <a:xfrm>
            <a:off x="539552" y="1700808"/>
            <a:ext cx="7992888" cy="4536504"/>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79512" y="260648"/>
            <a:ext cx="8784976" cy="648072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1143000"/>
          </a:xfrm>
        </p:spPr>
        <p:txBody>
          <a:bodyPr>
            <a:normAutofit fontScale="90000"/>
          </a:bodyPr>
          <a:lstStyle/>
          <a:p>
            <a:pPr algn="ctr">
              <a:defRPr/>
            </a:pPr>
            <a:r>
              <a:rPr lang="el-GR" b="1" dirty="0" smtClean="0"/>
              <a:t>ΥΠΟΛΟΓΙΣΜΟΣ ΜΕΣΟΥ ΟΡΟΥ ΠΡΟΣΩΠΙΚΟΥ</a:t>
            </a:r>
            <a:endParaRPr lang="el-GR" b="1" dirty="0"/>
          </a:p>
        </p:txBody>
      </p:sp>
      <p:sp>
        <p:nvSpPr>
          <p:cNvPr id="30723" name="2 - Θέση περιεχομένου"/>
          <p:cNvSpPr>
            <a:spLocks noGrp="1"/>
          </p:cNvSpPr>
          <p:nvPr>
            <p:ph sz="quarter" idx="1"/>
          </p:nvPr>
        </p:nvSpPr>
        <p:spPr>
          <a:xfrm>
            <a:off x="457200" y="1772816"/>
            <a:ext cx="8219256" cy="4701009"/>
          </a:xfrm>
        </p:spPr>
        <p:txBody>
          <a:bodyPr>
            <a:normAutofit lnSpcReduction="10000"/>
          </a:bodyPr>
          <a:lstStyle/>
          <a:p>
            <a:pPr algn="just"/>
            <a:r>
              <a:rPr lang="el-GR" dirty="0" smtClean="0"/>
              <a:t>Για τον υπολογισμό του ΜΟ προσωπικού, λαμβάνονται υπόψη τα παρακάτω:</a:t>
            </a:r>
          </a:p>
          <a:p>
            <a:pPr marL="822960" lvl="1" indent="-457200" algn="just">
              <a:buFont typeface="+mj-lt"/>
              <a:buAutoNum type="arabicPeriod"/>
            </a:pPr>
            <a:r>
              <a:rPr lang="el-GR" dirty="0" smtClean="0"/>
              <a:t>Ο μέσος όρος προσωπικού υπολογίζεται με αναγωγή σε ισοδύναμη πλήρη απασχόληση, ημερήσια και ετήσια, όταν στην επιχείρηση εργάζεται προσωπικό με μειωμένη απασχόληση.</a:t>
            </a:r>
          </a:p>
          <a:p>
            <a:pPr marL="822960" lvl="1" indent="-457200" algn="just">
              <a:buFont typeface="+mj-lt"/>
              <a:buAutoNum type="arabicPeriod"/>
            </a:pPr>
            <a:r>
              <a:rPr lang="el-GR" dirty="0" smtClean="0"/>
              <a:t>Εργαζόμενοι που έχουν ή τεκμαίρεται ότι έχουν εργασία έμμισθης απασχόλησης, ανεξάρτητα του τρόπου που αμείβονται (με τιμολόγιο παροχής υπηρεσιών).</a:t>
            </a:r>
          </a:p>
          <a:p>
            <a:pPr marL="822960" lvl="1" indent="-457200" algn="just">
              <a:buFont typeface="+mj-lt"/>
              <a:buAutoNum type="arabicPeriod"/>
            </a:pPr>
            <a:r>
              <a:rPr lang="el-GR" dirty="0" smtClean="0"/>
              <a:t>Απασχολούμενοι με μίσθωση από άλλη οντότητα.</a:t>
            </a:r>
          </a:p>
          <a:p>
            <a:pPr marL="822960" lvl="1" indent="-457200" algn="just">
              <a:buFont typeface="+mj-lt"/>
              <a:buAutoNum type="arabicPeriod"/>
            </a:pPr>
            <a:r>
              <a:rPr lang="el-GR" dirty="0" smtClean="0"/>
              <a:t>Προκύπτοντα δεκαδικά στρογγυλοποιούνται στην πλησιέστερη μονάδα.</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836712"/>
            <a:ext cx="8136904" cy="504056"/>
          </a:xfrm>
        </p:spPr>
        <p:txBody>
          <a:bodyPr>
            <a:normAutofit fontScale="90000"/>
          </a:bodyPr>
          <a:lstStyle/>
          <a:p>
            <a:pPr algn="ctr">
              <a:defRPr/>
            </a:pPr>
            <a:r>
              <a:rPr lang="el-GR" b="1" dirty="0" smtClean="0"/>
              <a:t>ΥΠΟΛΟΓΙΣΜΟΣ Μ.Ο. ΠΡΟΣΩΠΙΚΟΥ</a:t>
            </a:r>
            <a:endParaRPr lang="el-GR" b="1" dirty="0"/>
          </a:p>
        </p:txBody>
      </p:sp>
      <p:graphicFrame>
        <p:nvGraphicFramePr>
          <p:cNvPr id="4" name="3 - Θέση περιεχομένου"/>
          <p:cNvGraphicFramePr>
            <a:graphicFrameLocks noGrp="1"/>
          </p:cNvGraphicFramePr>
          <p:nvPr>
            <p:ph sz="quarter" idx="1"/>
          </p:nvPr>
        </p:nvGraphicFramePr>
        <p:xfrm>
          <a:off x="467543" y="1340769"/>
          <a:ext cx="8208914" cy="5121631"/>
        </p:xfrm>
        <a:graphic>
          <a:graphicData uri="http://schemas.openxmlformats.org/drawingml/2006/table">
            <a:tbl>
              <a:tblPr firstRow="1" bandRow="1">
                <a:tableStyleId>{5C22544A-7EE6-4342-B048-85BDC9FD1C3A}</a:tableStyleId>
              </a:tblPr>
              <a:tblGrid>
                <a:gridCol w="2088233"/>
                <a:gridCol w="1296144"/>
                <a:gridCol w="792088"/>
                <a:gridCol w="648072"/>
                <a:gridCol w="1800200"/>
                <a:gridCol w="1584177"/>
              </a:tblGrid>
              <a:tr h="1104065">
                <a:tc>
                  <a:txBody>
                    <a:bodyPr/>
                    <a:lstStyle/>
                    <a:p>
                      <a:endParaRPr lang="el-GR" dirty="0"/>
                    </a:p>
                  </a:txBody>
                  <a:tcPr/>
                </a:tc>
                <a:tc>
                  <a:txBody>
                    <a:bodyPr/>
                    <a:lstStyle/>
                    <a:p>
                      <a:pPr algn="ctr"/>
                      <a:r>
                        <a:rPr lang="el-GR" sz="1400" dirty="0" smtClean="0"/>
                        <a:t>Εργαζόμενοι </a:t>
                      </a:r>
                      <a:endParaRPr lang="el-GR" sz="1400" dirty="0"/>
                    </a:p>
                  </a:txBody>
                  <a:tcPr/>
                </a:tc>
                <a:tc>
                  <a:txBody>
                    <a:bodyPr/>
                    <a:lstStyle/>
                    <a:p>
                      <a:pPr algn="ctr"/>
                      <a:r>
                        <a:rPr lang="el-GR" sz="1400" dirty="0" smtClean="0"/>
                        <a:t>Μήνες </a:t>
                      </a:r>
                      <a:endParaRPr lang="el-GR" sz="1400" dirty="0"/>
                    </a:p>
                  </a:txBody>
                  <a:tcPr/>
                </a:tc>
                <a:tc>
                  <a:txBody>
                    <a:bodyPr/>
                    <a:lstStyle/>
                    <a:p>
                      <a:pPr algn="ctr"/>
                      <a:r>
                        <a:rPr lang="el-GR" sz="1400" dirty="0" smtClean="0"/>
                        <a:t>Ώρες </a:t>
                      </a:r>
                      <a:endParaRPr lang="el-GR" sz="1400" dirty="0"/>
                    </a:p>
                  </a:txBody>
                  <a:tcPr/>
                </a:tc>
                <a:tc>
                  <a:txBody>
                    <a:bodyPr/>
                    <a:lstStyle/>
                    <a:p>
                      <a:pPr algn="ctr"/>
                      <a:r>
                        <a:rPr lang="el-GR" dirty="0" smtClean="0"/>
                        <a:t>Τύπος </a:t>
                      </a:r>
                      <a:endParaRPr lang="el-GR" dirty="0"/>
                    </a:p>
                  </a:txBody>
                  <a:tcPr/>
                </a:tc>
                <a:tc>
                  <a:txBody>
                    <a:bodyPr/>
                    <a:lstStyle/>
                    <a:p>
                      <a:pPr algn="ctr"/>
                      <a:r>
                        <a:rPr lang="el-GR" sz="1400" dirty="0" smtClean="0"/>
                        <a:t>Ισοδύναμοι πλήρους απασχόλησης</a:t>
                      </a:r>
                      <a:endParaRPr lang="el-GR" sz="1400" dirty="0"/>
                    </a:p>
                  </a:txBody>
                  <a:tcPr/>
                </a:tc>
              </a:tr>
              <a:tr h="559699">
                <a:tc>
                  <a:txBody>
                    <a:bodyPr/>
                    <a:lstStyle/>
                    <a:p>
                      <a:r>
                        <a:rPr lang="el-GR" b="1" dirty="0" smtClean="0"/>
                        <a:t>Πλήρους </a:t>
                      </a:r>
                      <a:endParaRPr lang="el-GR" b="1" dirty="0"/>
                    </a:p>
                  </a:txBody>
                  <a:tcPr/>
                </a:tc>
                <a:tc>
                  <a:txBody>
                    <a:bodyPr/>
                    <a:lstStyle/>
                    <a:p>
                      <a:pPr algn="ctr"/>
                      <a:r>
                        <a:rPr lang="el-GR" b="1" dirty="0" smtClean="0"/>
                        <a:t>45</a:t>
                      </a:r>
                      <a:endParaRPr lang="el-GR" b="1" dirty="0"/>
                    </a:p>
                  </a:txBody>
                  <a:tcPr/>
                </a:tc>
                <a:tc>
                  <a:txBody>
                    <a:bodyPr/>
                    <a:lstStyle/>
                    <a:p>
                      <a:pPr algn="ctr"/>
                      <a:r>
                        <a:rPr lang="el-GR" b="1" dirty="0" smtClean="0"/>
                        <a:t>12</a:t>
                      </a:r>
                      <a:endParaRPr lang="el-GR" b="1" dirty="0"/>
                    </a:p>
                  </a:txBody>
                  <a:tcPr/>
                </a:tc>
                <a:tc>
                  <a:txBody>
                    <a:bodyPr/>
                    <a:lstStyle/>
                    <a:p>
                      <a:pPr algn="ctr"/>
                      <a:r>
                        <a:rPr lang="el-GR" b="1" dirty="0" smtClean="0"/>
                        <a:t>8</a:t>
                      </a:r>
                      <a:endParaRPr lang="el-GR" b="1" dirty="0"/>
                    </a:p>
                  </a:txBody>
                  <a:tcPr/>
                </a:tc>
                <a:tc>
                  <a:txBody>
                    <a:bodyPr/>
                    <a:lstStyle/>
                    <a:p>
                      <a:pPr algn="ctr"/>
                      <a:r>
                        <a:rPr lang="el-GR" b="1" dirty="0" smtClean="0"/>
                        <a:t>(45*12/12)*8/8</a:t>
                      </a:r>
                      <a:endParaRPr lang="el-GR" b="1" dirty="0"/>
                    </a:p>
                  </a:txBody>
                  <a:tcPr/>
                </a:tc>
                <a:tc>
                  <a:txBody>
                    <a:bodyPr/>
                    <a:lstStyle/>
                    <a:p>
                      <a:pPr algn="ctr"/>
                      <a:r>
                        <a:rPr lang="el-GR" b="1" dirty="0" smtClean="0"/>
                        <a:t>45</a:t>
                      </a:r>
                      <a:endParaRPr lang="el-GR" b="1" dirty="0"/>
                    </a:p>
                  </a:txBody>
                  <a:tcPr/>
                </a:tc>
              </a:tr>
              <a:tr h="966056">
                <a:tc>
                  <a:txBody>
                    <a:bodyPr/>
                    <a:lstStyle/>
                    <a:p>
                      <a:r>
                        <a:rPr lang="el-GR" b="1" dirty="0" smtClean="0"/>
                        <a:t>Πλήρους ημερήσιας,</a:t>
                      </a:r>
                      <a:r>
                        <a:rPr lang="el-GR" b="1" baseline="0" dirty="0" smtClean="0"/>
                        <a:t> μερικής ετήσιας</a:t>
                      </a:r>
                      <a:endParaRPr lang="el-GR" b="1" dirty="0"/>
                    </a:p>
                  </a:txBody>
                  <a:tcPr/>
                </a:tc>
                <a:tc>
                  <a:txBody>
                    <a:bodyPr/>
                    <a:lstStyle/>
                    <a:p>
                      <a:pPr algn="ctr"/>
                      <a:r>
                        <a:rPr lang="el-GR" b="1" dirty="0" smtClean="0"/>
                        <a:t>2</a:t>
                      </a:r>
                      <a:endParaRPr lang="el-GR" b="1" dirty="0"/>
                    </a:p>
                  </a:txBody>
                  <a:tcPr/>
                </a:tc>
                <a:tc>
                  <a:txBody>
                    <a:bodyPr/>
                    <a:lstStyle/>
                    <a:p>
                      <a:pPr algn="ctr"/>
                      <a:r>
                        <a:rPr lang="el-GR" b="1" dirty="0" smtClean="0"/>
                        <a:t>5</a:t>
                      </a:r>
                      <a:endParaRPr lang="el-GR" b="1" dirty="0"/>
                    </a:p>
                  </a:txBody>
                  <a:tcPr/>
                </a:tc>
                <a:tc>
                  <a:txBody>
                    <a:bodyPr/>
                    <a:lstStyle/>
                    <a:p>
                      <a:pPr algn="ctr"/>
                      <a:r>
                        <a:rPr lang="el-GR" b="1" dirty="0" smtClean="0"/>
                        <a:t>8</a:t>
                      </a:r>
                      <a:endParaRPr lang="el-GR" b="1" dirty="0"/>
                    </a:p>
                  </a:txBody>
                  <a:tcPr/>
                </a:tc>
                <a:tc>
                  <a:txBody>
                    <a:bodyPr/>
                    <a:lstStyle/>
                    <a:p>
                      <a:pPr algn="ctr"/>
                      <a:r>
                        <a:rPr lang="el-GR" b="1" dirty="0" smtClean="0"/>
                        <a:t>(2*5/12)*8/8</a:t>
                      </a:r>
                      <a:endParaRPr lang="el-GR" b="1" dirty="0"/>
                    </a:p>
                  </a:txBody>
                  <a:tcPr/>
                </a:tc>
                <a:tc>
                  <a:txBody>
                    <a:bodyPr/>
                    <a:lstStyle/>
                    <a:p>
                      <a:pPr algn="ctr"/>
                      <a:r>
                        <a:rPr lang="el-GR" b="1" dirty="0" smtClean="0"/>
                        <a:t>0,83</a:t>
                      </a:r>
                      <a:endParaRPr lang="el-GR" b="1" dirty="0"/>
                    </a:p>
                  </a:txBody>
                  <a:tcPr/>
                </a:tc>
              </a:tr>
              <a:tr h="966056">
                <a:tc>
                  <a:txBody>
                    <a:bodyPr/>
                    <a:lstStyle/>
                    <a:p>
                      <a:r>
                        <a:rPr lang="el-GR" b="1" dirty="0" smtClean="0"/>
                        <a:t>Μερικής ημερήσιας, πλήρους ετήσιας</a:t>
                      </a:r>
                      <a:endParaRPr lang="el-GR" b="1" dirty="0"/>
                    </a:p>
                  </a:txBody>
                  <a:tcPr/>
                </a:tc>
                <a:tc>
                  <a:txBody>
                    <a:bodyPr/>
                    <a:lstStyle/>
                    <a:p>
                      <a:pPr algn="ctr"/>
                      <a:r>
                        <a:rPr lang="el-GR" b="1" dirty="0" smtClean="0"/>
                        <a:t>4</a:t>
                      </a:r>
                      <a:endParaRPr lang="el-GR" b="1" dirty="0"/>
                    </a:p>
                  </a:txBody>
                  <a:tcPr/>
                </a:tc>
                <a:tc>
                  <a:txBody>
                    <a:bodyPr/>
                    <a:lstStyle/>
                    <a:p>
                      <a:pPr algn="ctr"/>
                      <a:r>
                        <a:rPr lang="el-GR" b="1" dirty="0" smtClean="0"/>
                        <a:t>12</a:t>
                      </a:r>
                      <a:endParaRPr lang="el-GR" b="1" dirty="0"/>
                    </a:p>
                  </a:txBody>
                  <a:tcPr/>
                </a:tc>
                <a:tc>
                  <a:txBody>
                    <a:bodyPr/>
                    <a:lstStyle/>
                    <a:p>
                      <a:pPr algn="ctr"/>
                      <a:r>
                        <a:rPr lang="el-GR" b="1" dirty="0" smtClean="0"/>
                        <a:t>6</a:t>
                      </a:r>
                      <a:endParaRPr lang="el-GR" b="1" dirty="0"/>
                    </a:p>
                  </a:txBody>
                  <a:tcPr/>
                </a:tc>
                <a:tc>
                  <a:txBody>
                    <a:bodyPr/>
                    <a:lstStyle/>
                    <a:p>
                      <a:pPr algn="ctr"/>
                      <a:r>
                        <a:rPr lang="el-GR" b="1" dirty="0" smtClean="0"/>
                        <a:t>(4*12/12)*6/8</a:t>
                      </a:r>
                      <a:endParaRPr lang="el-GR" b="1" dirty="0"/>
                    </a:p>
                  </a:txBody>
                  <a:tcPr/>
                </a:tc>
                <a:tc>
                  <a:txBody>
                    <a:bodyPr/>
                    <a:lstStyle/>
                    <a:p>
                      <a:pPr algn="ctr"/>
                      <a:r>
                        <a:rPr lang="el-GR" b="1" dirty="0" smtClean="0"/>
                        <a:t>3</a:t>
                      </a:r>
                      <a:endParaRPr lang="el-GR" b="1" dirty="0"/>
                    </a:p>
                  </a:txBody>
                  <a:tcPr/>
                </a:tc>
              </a:tr>
              <a:tr h="966056">
                <a:tc>
                  <a:txBody>
                    <a:bodyPr/>
                    <a:lstStyle/>
                    <a:p>
                      <a:r>
                        <a:rPr lang="el-GR" b="1" dirty="0" smtClean="0"/>
                        <a:t>Λογιστής πλήρους     (με τιμολόγιο)</a:t>
                      </a:r>
                      <a:endParaRPr lang="el-GR" b="1" dirty="0"/>
                    </a:p>
                  </a:txBody>
                  <a:tcPr/>
                </a:tc>
                <a:tc>
                  <a:txBody>
                    <a:bodyPr/>
                    <a:lstStyle/>
                    <a:p>
                      <a:pPr algn="ctr"/>
                      <a:r>
                        <a:rPr lang="el-GR" b="1" dirty="0" smtClean="0"/>
                        <a:t>1</a:t>
                      </a:r>
                      <a:endParaRPr lang="el-GR" b="1" dirty="0"/>
                    </a:p>
                  </a:txBody>
                  <a:tcPr/>
                </a:tc>
                <a:tc>
                  <a:txBody>
                    <a:bodyPr/>
                    <a:lstStyle/>
                    <a:p>
                      <a:pPr algn="ctr"/>
                      <a:r>
                        <a:rPr lang="el-GR" b="1" dirty="0" smtClean="0"/>
                        <a:t>12</a:t>
                      </a:r>
                      <a:endParaRPr lang="el-GR" b="1" dirty="0"/>
                    </a:p>
                  </a:txBody>
                  <a:tcPr/>
                </a:tc>
                <a:tc>
                  <a:txBody>
                    <a:bodyPr/>
                    <a:lstStyle/>
                    <a:p>
                      <a:pPr algn="ctr"/>
                      <a:r>
                        <a:rPr lang="el-GR" b="1" dirty="0" smtClean="0"/>
                        <a:t>8</a:t>
                      </a:r>
                      <a:endParaRPr lang="el-GR" b="1" dirty="0"/>
                    </a:p>
                  </a:txBody>
                  <a:tcPr/>
                </a:tc>
                <a:tc>
                  <a:txBody>
                    <a:bodyPr/>
                    <a:lstStyle/>
                    <a:p>
                      <a:pPr algn="ctr"/>
                      <a:r>
                        <a:rPr lang="el-GR" b="1" dirty="0" smtClean="0"/>
                        <a:t>(1*12/12)*8/8</a:t>
                      </a:r>
                      <a:endParaRPr lang="el-GR" b="1" dirty="0"/>
                    </a:p>
                  </a:txBody>
                  <a:tcPr/>
                </a:tc>
                <a:tc>
                  <a:txBody>
                    <a:bodyPr/>
                    <a:lstStyle/>
                    <a:p>
                      <a:pPr algn="ctr"/>
                      <a:r>
                        <a:rPr lang="el-GR" b="1" dirty="0" smtClean="0"/>
                        <a:t>1</a:t>
                      </a:r>
                      <a:endParaRPr lang="el-GR" b="1" dirty="0"/>
                    </a:p>
                  </a:txBody>
                  <a:tcPr/>
                </a:tc>
              </a:tr>
              <a:tr h="559699">
                <a:tc>
                  <a:txBody>
                    <a:bodyPr/>
                    <a:lstStyle/>
                    <a:p>
                      <a:r>
                        <a:rPr lang="el-GR" b="1" dirty="0" smtClean="0"/>
                        <a:t>ΣΥΝΟΛΟ</a:t>
                      </a:r>
                      <a:endParaRPr lang="el-GR" b="1" dirty="0"/>
                    </a:p>
                  </a:txBody>
                  <a:tcPr/>
                </a:tc>
                <a:tc>
                  <a:txBody>
                    <a:bodyPr/>
                    <a:lstStyle/>
                    <a:p>
                      <a:pPr algn="ctr"/>
                      <a:r>
                        <a:rPr lang="el-GR" b="1" dirty="0" smtClean="0"/>
                        <a:t>52</a:t>
                      </a:r>
                      <a:endParaRPr lang="el-GR" b="1" dirty="0"/>
                    </a:p>
                  </a:txBody>
                  <a:tcPr/>
                </a:tc>
                <a:tc>
                  <a:txBody>
                    <a:bodyPr/>
                    <a:lstStyle/>
                    <a:p>
                      <a:pPr algn="ctr"/>
                      <a:endParaRPr lang="el-GR" b="1" dirty="0"/>
                    </a:p>
                  </a:txBody>
                  <a:tcPr/>
                </a:tc>
                <a:tc>
                  <a:txBody>
                    <a:bodyPr/>
                    <a:lstStyle/>
                    <a:p>
                      <a:pPr algn="ctr"/>
                      <a:endParaRPr lang="el-GR" b="1" dirty="0"/>
                    </a:p>
                  </a:txBody>
                  <a:tcPr/>
                </a:tc>
                <a:tc>
                  <a:txBody>
                    <a:bodyPr/>
                    <a:lstStyle/>
                    <a:p>
                      <a:pPr algn="ctr"/>
                      <a:endParaRPr lang="el-GR" b="1" dirty="0"/>
                    </a:p>
                  </a:txBody>
                  <a:tcPr/>
                </a:tc>
                <a:tc>
                  <a:txBody>
                    <a:bodyPr/>
                    <a:lstStyle/>
                    <a:p>
                      <a:pPr algn="ctr"/>
                      <a:r>
                        <a:rPr lang="el-GR" b="1" dirty="0" smtClean="0"/>
                        <a:t>49,83 = 50</a:t>
                      </a:r>
                      <a:endParaRPr lang="el-GR" b="1" dirty="0"/>
                    </a:p>
                  </a:txBody>
                  <a:tcPr/>
                </a:tc>
              </a:tr>
            </a:tbl>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99592" y="548680"/>
            <a:ext cx="8034096" cy="706090"/>
          </a:xfrm>
        </p:spPr>
        <p:txBody>
          <a:bodyPr>
            <a:normAutofit/>
          </a:bodyPr>
          <a:lstStyle/>
          <a:p>
            <a:pPr algn="ctr"/>
            <a:r>
              <a:rPr lang="el-GR" b="1" dirty="0" smtClean="0"/>
              <a:t>ΔΙΑΚΡΙΣΗ ΟΜΙΛΩΝ</a:t>
            </a:r>
            <a:endParaRPr lang="el-GR" b="1"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340768"/>
            <a:ext cx="8208912" cy="5328592"/>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836712"/>
            <a:ext cx="7024744" cy="576064"/>
          </a:xfrm>
        </p:spPr>
        <p:txBody>
          <a:bodyPr anchor="ctr">
            <a:normAutofit fontScale="90000"/>
          </a:bodyPr>
          <a:lstStyle/>
          <a:p>
            <a:pPr algn="ctr"/>
            <a:r>
              <a:rPr lang="el-GR" b="1" dirty="0" smtClean="0"/>
              <a:t>ΠΡΟΣΜΕΤΡΗΣΗ ΕΡΓΑΖΟΜΕΝΩΝ</a:t>
            </a:r>
            <a:endParaRPr lang="el-GR" b="1" dirty="0"/>
          </a:p>
        </p:txBody>
      </p:sp>
      <p:pic>
        <p:nvPicPr>
          <p:cNvPr id="112642" name="Picture 2"/>
          <p:cNvPicPr>
            <a:picLocks noGrp="1" noChangeAspect="1" noChangeArrowheads="1"/>
          </p:cNvPicPr>
          <p:nvPr>
            <p:ph idx="1"/>
          </p:nvPr>
        </p:nvPicPr>
        <p:blipFill>
          <a:blip r:embed="rId2" cstate="print"/>
          <a:srcRect/>
          <a:stretch>
            <a:fillRect/>
          </a:stretch>
        </p:blipFill>
        <p:spPr bwMode="auto">
          <a:xfrm>
            <a:off x="539552" y="1556792"/>
            <a:ext cx="8064896" cy="4896544"/>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323528" y="332656"/>
            <a:ext cx="8496944" cy="633670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110594" name="Picture 2"/>
          <p:cNvPicPr>
            <a:picLocks noGrp="1" noChangeAspect="1" noChangeArrowheads="1"/>
          </p:cNvPicPr>
          <p:nvPr>
            <p:ph idx="1"/>
          </p:nvPr>
        </p:nvPicPr>
        <p:blipFill>
          <a:blip r:embed="rId2" cstate="print"/>
          <a:srcRect/>
          <a:stretch>
            <a:fillRect/>
          </a:stretch>
        </p:blipFill>
        <p:spPr bwMode="auto">
          <a:xfrm>
            <a:off x="467544" y="692696"/>
            <a:ext cx="8208912" cy="5760640"/>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08912" cy="1080120"/>
          </a:xfrm>
        </p:spPr>
        <p:txBody>
          <a:bodyPr>
            <a:normAutofit/>
          </a:bodyPr>
          <a:lstStyle/>
          <a:p>
            <a:pPr algn="ctr">
              <a:defRPr/>
            </a:pPr>
            <a:r>
              <a:rPr lang="el-GR" sz="3000" b="1" dirty="0" smtClean="0"/>
              <a:t>ΜΕΓΕΘΟΣ ΟΝΤΟΤΗΤΩΝ </a:t>
            </a:r>
            <a:br>
              <a:rPr lang="el-GR" sz="3000" b="1" dirty="0" smtClean="0"/>
            </a:br>
            <a:r>
              <a:rPr lang="el-GR" sz="3000" b="1" dirty="0" smtClean="0"/>
              <a:t>(ΣΥΜΦΩΝΑ ΜΕ ΤΟ ΑΡΘΡΟ 1, ΠΑΡ.2Γ) </a:t>
            </a:r>
            <a:endParaRPr lang="el-GR" sz="3000" b="1" dirty="0"/>
          </a:p>
        </p:txBody>
      </p:sp>
      <p:sp>
        <p:nvSpPr>
          <p:cNvPr id="17411" name="Content Placeholder 2"/>
          <p:cNvSpPr>
            <a:spLocks noGrp="1"/>
          </p:cNvSpPr>
          <p:nvPr>
            <p:ph sz="quarter" idx="1"/>
          </p:nvPr>
        </p:nvSpPr>
        <p:spPr>
          <a:xfrm>
            <a:off x="457200" y="1772816"/>
            <a:ext cx="8219256" cy="4701009"/>
          </a:xfrm>
        </p:spPr>
        <p:txBody>
          <a:bodyPr/>
          <a:lstStyle/>
          <a:p>
            <a:pPr>
              <a:buFont typeface="Wingdings" pitchFamily="2" charset="2"/>
              <a:buNone/>
            </a:pPr>
            <a:r>
              <a:rPr lang="el-GR" dirty="0" smtClean="0"/>
              <a:t>	</a:t>
            </a:r>
          </a:p>
          <a:p>
            <a:pPr>
              <a:buFont typeface="Wingdings" pitchFamily="2" charset="2"/>
              <a:buNone/>
            </a:pPr>
            <a:r>
              <a:rPr lang="el-GR" dirty="0" smtClean="0"/>
              <a:t>	οι οντότητες της παρ.2γ:</a:t>
            </a:r>
          </a:p>
          <a:p>
            <a:pPr>
              <a:buFont typeface="Wingdings" pitchFamily="2" charset="2"/>
              <a:buNone/>
            </a:pPr>
            <a:r>
              <a:rPr lang="el-GR" sz="1400" dirty="0" smtClean="0"/>
              <a:t>	</a:t>
            </a:r>
          </a:p>
          <a:p>
            <a:pPr algn="just">
              <a:buFont typeface="Wingdings" pitchFamily="2" charset="2"/>
              <a:buNone/>
            </a:pPr>
            <a:r>
              <a:rPr lang="el-GR" sz="1400" dirty="0" smtClean="0"/>
              <a:t>	</a:t>
            </a:r>
            <a:r>
              <a:rPr lang="el-GR" sz="1800" b="1" dirty="0" smtClean="0">
                <a:solidFill>
                  <a:schemeClr val="tx1"/>
                </a:solidFill>
              </a:rPr>
              <a:t>γ)</a:t>
            </a:r>
            <a:r>
              <a:rPr lang="el-GR" sz="1800" dirty="0" smtClean="0">
                <a:solidFill>
                  <a:schemeClr val="tx1"/>
                </a:solidFill>
              </a:rPr>
              <a:t> Η ετερόρρυθμη εταιρεία, η ομόρρυθμη εταιρεία, η ατομική επιχείρηση και κάθε άλλη οντότητα που υποχρεούται στην εφαρμογή αυτού του νόμου από φορολογική ή άλλη νομοθετική διάταξη.</a:t>
            </a:r>
          </a:p>
          <a:p>
            <a:pPr>
              <a:buFont typeface="Wingdings" pitchFamily="2" charset="2"/>
              <a:buNone/>
            </a:pPr>
            <a:r>
              <a:rPr lang="el-GR" sz="1400" dirty="0" smtClean="0"/>
              <a:t>	</a:t>
            </a:r>
            <a:r>
              <a:rPr lang="el-GR" dirty="0" smtClean="0"/>
              <a:t>κατατάσσονται με βάση το μέγεθός τους στις παρακάτω κατηγορίες:</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08912" cy="1143000"/>
          </a:xfrm>
        </p:spPr>
        <p:txBody>
          <a:bodyPr>
            <a:normAutofit fontScale="90000"/>
          </a:bodyPr>
          <a:lstStyle/>
          <a:p>
            <a:pPr algn="ctr" eaLnBrk="1" fontAlgn="auto" hangingPunct="1">
              <a:spcAft>
                <a:spcPts val="0"/>
              </a:spcAft>
              <a:defRPr/>
            </a:pPr>
            <a:r>
              <a:rPr lang="el-GR" sz="3600" b="1" dirty="0" smtClean="0"/>
              <a:t>ΚΑΤΗΓΟΡΙΕΣ ΜΕΓΕΘΟΥΣ ΟΝΤΟΤΗΤΩΝ </a:t>
            </a:r>
            <a:br>
              <a:rPr lang="el-GR" sz="3600" b="1" dirty="0" smtClean="0"/>
            </a:br>
            <a:r>
              <a:rPr lang="el-GR" sz="3600" b="1" dirty="0" smtClean="0"/>
              <a:t>(ΣΥΜΦΩΝΑ ΜΕ ΤΟ ΑΡΘΡΟ 1, ΠΑΡ.2Γ)</a:t>
            </a:r>
            <a:r>
              <a:rPr lang="el-GR" dirty="0" smtClean="0"/>
              <a:t> </a:t>
            </a:r>
            <a:endParaRPr lang="el-GR" dirty="0"/>
          </a:p>
        </p:txBody>
      </p:sp>
      <p:graphicFrame>
        <p:nvGraphicFramePr>
          <p:cNvPr id="4" name="3 - Θέση περιεχομένου"/>
          <p:cNvGraphicFramePr>
            <a:graphicFrameLocks noGrp="1"/>
          </p:cNvGraphicFramePr>
          <p:nvPr>
            <p:ph sz="quarter" idx="1"/>
          </p:nvPr>
        </p:nvGraphicFramePr>
        <p:xfrm>
          <a:off x="539552" y="2071688"/>
          <a:ext cx="8136903" cy="4237633"/>
        </p:xfrm>
        <a:graphic>
          <a:graphicData uri="http://schemas.openxmlformats.org/drawingml/2006/table">
            <a:tbl>
              <a:tblPr firstRow="1" bandRow="1">
                <a:tableStyleId>{5C22544A-7EE6-4342-B048-85BDC9FD1C3A}</a:tableStyleId>
              </a:tblPr>
              <a:tblGrid>
                <a:gridCol w="5330337"/>
                <a:gridCol w="2806566"/>
              </a:tblGrid>
              <a:tr h="1044896">
                <a:tc rowSpan="2">
                  <a:txBody>
                    <a:bodyPr/>
                    <a:lstStyle/>
                    <a:p>
                      <a:pPr algn="ctr"/>
                      <a:r>
                        <a:rPr lang="el-GR" dirty="0" smtClean="0"/>
                        <a:t>Κατηγορίες οντοτήτων </a:t>
                      </a:r>
                    </a:p>
                    <a:p>
                      <a:pPr algn="ctr"/>
                      <a:r>
                        <a:rPr lang="el-GR" dirty="0" smtClean="0"/>
                        <a:t>(σύμφωνα με το άρθρο 1, παρ.2γ)</a:t>
                      </a:r>
                      <a:endParaRPr lang="el-GR" dirty="0"/>
                    </a:p>
                  </a:txBody>
                  <a:tcPr/>
                </a:tc>
                <a:tc>
                  <a:txBody>
                    <a:bodyPr/>
                    <a:lstStyle/>
                    <a:p>
                      <a:pPr algn="ctr"/>
                      <a:r>
                        <a:rPr lang="el-GR" dirty="0" smtClean="0"/>
                        <a:t>Μοναδικό Κριτήριο μεγέθους</a:t>
                      </a:r>
                      <a:endParaRPr lang="el-GR" dirty="0"/>
                    </a:p>
                  </a:txBody>
                  <a:tcPr/>
                </a:tc>
              </a:tr>
              <a:tr h="845868">
                <a:tc vMerge="1">
                  <a:txBody>
                    <a:bodyPr/>
                    <a:lstStyle/>
                    <a:p>
                      <a:endParaRPr lang="el-GR" dirty="0"/>
                    </a:p>
                  </a:txBody>
                  <a:tcPr/>
                </a:tc>
                <a:tc>
                  <a:txBody>
                    <a:bodyPr/>
                    <a:lstStyle/>
                    <a:p>
                      <a:pPr algn="ctr"/>
                      <a:r>
                        <a:rPr lang="el-GR" sz="1400" b="1" dirty="0" smtClean="0"/>
                        <a:t>Καθαρός κύκλος εργασιών (ευρώ)</a:t>
                      </a:r>
                      <a:endParaRPr lang="el-GR" sz="1400" b="1" dirty="0"/>
                    </a:p>
                  </a:txBody>
                  <a:tcPr/>
                </a:tc>
              </a:tr>
              <a:tr h="1741493">
                <a:tc>
                  <a:txBody>
                    <a:bodyPr/>
                    <a:lstStyle/>
                    <a:p>
                      <a:r>
                        <a:rPr lang="el-GR" sz="1400" b="1" dirty="0" smtClean="0"/>
                        <a:t>Πολύ μικρές  </a:t>
                      </a:r>
                    </a:p>
                    <a:p>
                      <a:endParaRPr lang="el-GR" sz="1400" dirty="0" smtClean="0"/>
                    </a:p>
                    <a:p>
                      <a:r>
                        <a:rPr lang="el-GR" sz="1400" b="1" dirty="0" smtClean="0"/>
                        <a:t>Πολύ μικρές </a:t>
                      </a:r>
                      <a:r>
                        <a:rPr lang="el-GR" sz="1400" b="1" baseline="0" dirty="0" smtClean="0"/>
                        <a:t> </a:t>
                      </a:r>
                      <a:r>
                        <a:rPr lang="el-GR" sz="1400" b="1" dirty="0" smtClean="0"/>
                        <a:t>(πρατήρια</a:t>
                      </a:r>
                      <a:r>
                        <a:rPr lang="el-GR" sz="1400" b="1" baseline="0" dirty="0" smtClean="0"/>
                        <a:t> </a:t>
                      </a:r>
                      <a:r>
                        <a:rPr lang="el-GR" sz="1400" b="1" dirty="0" smtClean="0"/>
                        <a:t>υγρών καυσίμων)</a:t>
                      </a:r>
                    </a:p>
                  </a:txBody>
                  <a:tcPr/>
                </a:tc>
                <a:tc>
                  <a:txBody>
                    <a:bodyPr/>
                    <a:lstStyle/>
                    <a:p>
                      <a:pPr algn="ctr"/>
                      <a:r>
                        <a:rPr lang="el-GR" sz="1400" b="1" dirty="0" smtClean="0"/>
                        <a:t>≤ 1.500.000 </a:t>
                      </a:r>
                    </a:p>
                    <a:p>
                      <a:pPr algn="ctr"/>
                      <a:r>
                        <a:rPr lang="el-GR" dirty="0" smtClean="0"/>
                        <a:t>        </a:t>
                      </a:r>
                    </a:p>
                    <a:p>
                      <a:pPr algn="ctr"/>
                      <a:r>
                        <a:rPr lang="el-GR" sz="1400" b="1" dirty="0" smtClean="0"/>
                        <a:t>≤  8.000.000</a:t>
                      </a:r>
                    </a:p>
                    <a:p>
                      <a:pPr algn="ctr"/>
                      <a:endParaRPr lang="el-GR" dirty="0" smtClean="0"/>
                    </a:p>
                  </a:txBody>
                  <a:tcPr/>
                </a:tc>
              </a:tr>
              <a:tr h="605376">
                <a:tc>
                  <a:txBody>
                    <a:bodyPr/>
                    <a:lstStyle/>
                    <a:p>
                      <a:r>
                        <a:rPr lang="el-GR" sz="1400" b="1" dirty="0" smtClean="0"/>
                        <a:t>Μικρές</a:t>
                      </a:r>
                      <a:endParaRPr lang="el-GR" sz="1400" b="1" dirty="0"/>
                    </a:p>
                  </a:txBody>
                  <a:tcPr/>
                </a:tc>
                <a:tc>
                  <a:txBody>
                    <a:bodyPr/>
                    <a:lstStyle/>
                    <a:p>
                      <a:pPr algn="ctr"/>
                      <a:r>
                        <a:rPr lang="el-GR" sz="1400" b="1" dirty="0" smtClean="0"/>
                        <a:t>&gt; 1.500.000 </a:t>
                      </a:r>
                      <a:endParaRPr lang="el-GR" sz="1400" b="1" dirty="0"/>
                    </a:p>
                  </a:txBody>
                  <a:tcPr/>
                </a:tc>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7972425" cy="1143000"/>
          </a:xfrm>
        </p:spPr>
        <p:txBody>
          <a:bodyPr>
            <a:normAutofit fontScale="90000"/>
          </a:bodyPr>
          <a:lstStyle/>
          <a:p>
            <a:pPr algn="ctr" eaLnBrk="1" fontAlgn="auto" hangingPunct="1">
              <a:spcAft>
                <a:spcPts val="0"/>
              </a:spcAft>
              <a:defRPr/>
            </a:pPr>
            <a:r>
              <a:rPr lang="el-GR" sz="2800" b="1" dirty="0" smtClean="0"/>
              <a:t>ΥΠΑΓΩΜΕΝΟΙ ΣΤΟ ΣΥΝΟΛΟ ΤΩΝ ΕΛΠ – ΕΙΣΟΔΗΜΑ ΕΠΙΧΕΙΡΗΜΑΤΙΚΗΣ ΔΡΑΣΤΗΡΙΟΤΗΤΑΣ </a:t>
            </a:r>
            <a:endParaRPr lang="el-GR" sz="2800" b="1" dirty="0"/>
          </a:p>
        </p:txBody>
      </p:sp>
      <p:sp>
        <p:nvSpPr>
          <p:cNvPr id="3" name="2 - Θέση περιεχομένου"/>
          <p:cNvSpPr>
            <a:spLocks noGrp="1"/>
          </p:cNvSpPr>
          <p:nvPr>
            <p:ph sz="quarter" idx="1"/>
          </p:nvPr>
        </p:nvSpPr>
        <p:spPr>
          <a:xfrm>
            <a:off x="457200" y="1600200"/>
            <a:ext cx="7467600" cy="4873625"/>
          </a:xfrm>
        </p:spPr>
        <p:txBody>
          <a:bodyPr>
            <a:normAutofit lnSpcReduction="10000"/>
          </a:bodyPr>
          <a:lstStyle/>
          <a:p>
            <a:pPr marL="274320" indent="-274320" algn="just" eaLnBrk="1" fontAlgn="auto" hangingPunct="1">
              <a:spcAft>
                <a:spcPts val="0"/>
              </a:spcAft>
              <a:buFont typeface="Wingdings"/>
              <a:buNone/>
              <a:defRPr/>
            </a:pPr>
            <a:r>
              <a:rPr lang="el-GR" dirty="0" smtClean="0"/>
              <a:t>	Ενδεικτικά, στην περίπτωση (γ) της παραγράφου 2 εντάσσονται οι αστικές εταιρείες κερδοσκοπικού ή μη χαρακτήρα, οι κοινωνίες αστικού δικαίου, οι συνεταιρισμοί, οι δικηγορικές εταιρίες, οι κοινοπραξίες, καθώς και οποιαδήποτε άλλη οντότητα του ιδιωτικού τομέα, </a:t>
            </a:r>
          </a:p>
          <a:p>
            <a:pPr marL="274320" indent="-274320" algn="ctr" eaLnBrk="1" fontAlgn="auto" hangingPunct="1">
              <a:spcAft>
                <a:spcPts val="0"/>
              </a:spcAft>
              <a:buFont typeface="Wingdings"/>
              <a:buNone/>
              <a:defRPr/>
            </a:pPr>
            <a:r>
              <a:rPr lang="el-GR" dirty="0" smtClean="0"/>
              <a:t>	</a:t>
            </a:r>
            <a:r>
              <a:rPr lang="el-GR" b="1" dirty="0" smtClean="0"/>
              <a:t>που αποκτά εισόδημα από επιχειρηματική δραστηριότητα. </a:t>
            </a:r>
          </a:p>
          <a:p>
            <a:pPr marL="274320" indent="-274320" algn="just" eaLnBrk="1" fontAlgn="auto" hangingPunct="1">
              <a:spcAft>
                <a:spcPts val="0"/>
              </a:spcAft>
              <a:buFont typeface="Wingdings"/>
              <a:buNone/>
              <a:defRPr/>
            </a:pPr>
            <a:r>
              <a:rPr lang="el-GR" b="1" dirty="0" smtClean="0"/>
              <a:t>	</a:t>
            </a:r>
            <a:r>
              <a:rPr lang="el-GR" dirty="0" smtClean="0"/>
              <a:t>Ακόμη εντάσσονται τα Ν.Π.Ι.Δ., τα σωματεία, οι σύλλογοι, οι ενώσεις προσώπων και γενικά μη κερδοσκοπικού χαρακτήρα πρόσωπα, εφόσον αποκτούν εισόδημα από επιχειρηματική δραστηριότητα. </a:t>
            </a:r>
            <a:endParaRPr lang="el-GR"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043863" cy="1143000"/>
          </a:xfrm>
        </p:spPr>
        <p:txBody>
          <a:bodyPr>
            <a:normAutofit fontScale="90000"/>
          </a:bodyPr>
          <a:lstStyle/>
          <a:p>
            <a:pPr algn="ctr" eaLnBrk="1" fontAlgn="auto" hangingPunct="1">
              <a:spcAft>
                <a:spcPts val="0"/>
              </a:spcAft>
              <a:defRPr/>
            </a:pPr>
            <a:r>
              <a:rPr lang="el-GR" sz="2800" b="1" dirty="0" smtClean="0">
                <a:solidFill>
                  <a:schemeClr val="bg2">
                    <a:lumMod val="50000"/>
                  </a:schemeClr>
                </a:solidFill>
              </a:rPr>
              <a:t>ΥΠΑΓΩΜΕΝΟΙ ΣΤΟ ΣΥΝΟΛΟ ΤΩΝ ΕΛΠ – ΕΙΣΟΔΗΜΑ ΕΠΙΧΕΙΡΗΜΑΤΙΚΗΣ ΔΡΑΣΤΗΡΙΟΤΗΤΑΣ </a:t>
            </a:r>
            <a:endParaRPr lang="el-GR" sz="2800" b="1" dirty="0">
              <a:solidFill>
                <a:schemeClr val="bg2">
                  <a:lumMod val="50000"/>
                </a:schemeClr>
              </a:solidFill>
            </a:endParaRPr>
          </a:p>
        </p:txBody>
      </p:sp>
      <p:sp>
        <p:nvSpPr>
          <p:cNvPr id="20483" name="2 - Θέση περιεχομένου"/>
          <p:cNvSpPr>
            <a:spLocks noGrp="1"/>
          </p:cNvSpPr>
          <p:nvPr>
            <p:ph sz="quarter" idx="1"/>
          </p:nvPr>
        </p:nvSpPr>
        <p:spPr>
          <a:xfrm>
            <a:off x="457200" y="1600200"/>
            <a:ext cx="7467600" cy="4873625"/>
          </a:xfrm>
        </p:spPr>
        <p:txBody>
          <a:bodyPr/>
          <a:lstStyle/>
          <a:p>
            <a:pPr algn="ctr" eaLnBrk="1" hangingPunct="1">
              <a:buFont typeface="Wingdings" pitchFamily="2" charset="2"/>
              <a:buNone/>
            </a:pPr>
            <a:r>
              <a:rPr lang="el-GR" dirty="0" smtClean="0"/>
              <a:t>	Επομένως, όπως ορίζει το άρθρο 13 του Κώδικα Φορολογικής διαδικασίας (ν.4174/13), </a:t>
            </a:r>
          </a:p>
          <a:p>
            <a:pPr eaLnBrk="1" hangingPunct="1"/>
            <a:endParaRPr lang="el-GR" dirty="0" smtClean="0"/>
          </a:p>
          <a:p>
            <a:pPr algn="just" eaLnBrk="1" hangingPunct="1"/>
            <a:r>
              <a:rPr lang="el-GR" dirty="0" smtClean="0"/>
              <a:t>κάθε πρόσωπο με εισόδημα από επιχειρηματική δραστηριότητα οφείλει να εφαρμόζει τα λογιστικά πρότυπα που προβλέπονται από την ελληνική νομοθεσία, ΕΛΠ ή ΔΛΠ/ΔΠΧΑ.</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p:cNvSpPr>
          <p:nvPr>
            <p:ph type="title" idx="4294967295"/>
          </p:nvPr>
        </p:nvSpPr>
        <p:spPr bwMode="auto">
          <a:xfrm>
            <a:off x="539552" y="692696"/>
            <a:ext cx="8208912" cy="1143000"/>
          </a:xfrm>
        </p:spPr>
        <p:txBody>
          <a:bodyPr wrap="square" lIns="91440" tIns="45720" rIns="91440" bIns="45720" numCol="1" anchorCtr="0" compatLnSpc="1">
            <a:prstTxWarp prst="textNoShape">
              <a:avLst/>
            </a:prstTxWarp>
            <a:normAutofit/>
          </a:bodyPr>
          <a:lstStyle/>
          <a:p>
            <a:pPr algn="ctr" eaLnBrk="1" hangingPunct="1">
              <a:defRPr/>
            </a:pPr>
            <a:r>
              <a:rPr lang="el-GR" sz="3200" b="1" cap="none" dirty="0" smtClean="0">
                <a:latin typeface="+mn-lt"/>
              </a:rPr>
              <a:t>ΕΙΣΟΔΗΜΑ ΕΠΙΧΕΙΡΗΜΑΤΙΚΗΣ ΔΡΑΣΤΗΡΙΟΤΗΤΑΣ</a:t>
            </a:r>
          </a:p>
        </p:txBody>
      </p:sp>
      <p:sp>
        <p:nvSpPr>
          <p:cNvPr id="21507" name="Rectangle 3"/>
          <p:cNvSpPr>
            <a:spLocks noGrp="1"/>
          </p:cNvSpPr>
          <p:nvPr>
            <p:ph type="body" idx="4294967295"/>
          </p:nvPr>
        </p:nvSpPr>
        <p:spPr>
          <a:xfrm>
            <a:off x="467544" y="2323652"/>
            <a:ext cx="8208912" cy="3508977"/>
          </a:xfrm>
        </p:spPr>
        <p:txBody>
          <a:bodyPr>
            <a:normAutofit/>
          </a:bodyPr>
          <a:lstStyle/>
          <a:p>
            <a:pPr algn="just" eaLnBrk="1" hangingPunct="1"/>
            <a:r>
              <a:rPr lang="el-GR" dirty="0" smtClean="0"/>
              <a:t>Εισόδημα από τόκους, μερίσματα και δικαιώματα</a:t>
            </a:r>
          </a:p>
          <a:p>
            <a:pPr algn="just" eaLnBrk="1" hangingPunct="1"/>
            <a:r>
              <a:rPr lang="el-GR" dirty="0" smtClean="0"/>
              <a:t>Άσκηση αγροτικής επιχειρηματικής δραστηριότητας,</a:t>
            </a:r>
          </a:p>
          <a:p>
            <a:pPr algn="just" eaLnBrk="1" hangingPunct="1"/>
            <a:r>
              <a:rPr lang="el-GR" dirty="0" smtClean="0"/>
              <a:t>Κέρδη από επιχειρηματική δραστηριότητα,</a:t>
            </a:r>
          </a:p>
          <a:p>
            <a:pPr algn="just" eaLnBrk="1" hangingPunct="1"/>
            <a:r>
              <a:rPr lang="el-GR" dirty="0" smtClean="0"/>
              <a:t>Εισόδημα από μεταβίβαση τίτλων ολόκληρης επιχείρησης,    </a:t>
            </a:r>
          </a:p>
          <a:p>
            <a:pPr algn="just" eaLnBrk="1" hangingPunct="1"/>
            <a:r>
              <a:rPr lang="el-GR" dirty="0" smtClean="0"/>
              <a:t>Φορολόγηση του εισοδήματος από ακίνητη περιουσία.</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6696744" cy="792088"/>
          </a:xfrm>
        </p:spPr>
        <p:txBody>
          <a:bodyPr>
            <a:normAutofit fontScale="90000"/>
          </a:bodyPr>
          <a:lstStyle/>
          <a:p>
            <a:r>
              <a:rPr lang="el-GR" sz="2800" b="1" dirty="0" smtClean="0"/>
              <a:t>ΟΔΗΓΟΣ ΧΡΗΣΗΣ</a:t>
            </a:r>
            <a:r>
              <a:rPr lang="en-US" sz="2800" b="1" dirty="0" smtClean="0"/>
              <a:t> </a:t>
            </a:r>
            <a:r>
              <a:rPr lang="el-GR" sz="2800" b="1" dirty="0" smtClean="0"/>
              <a:t>ΤΟΥ ΟΡΙΣΜΟΥ </a:t>
            </a:r>
            <a:br>
              <a:rPr lang="el-GR" sz="2800" b="1" dirty="0" smtClean="0"/>
            </a:br>
            <a:r>
              <a:rPr lang="el-GR" sz="2800" b="1" dirty="0" smtClean="0"/>
              <a:t>ΤΩΝ ΜΜΕ «ΜΕΣΑΙΑ ΕΠΙΧΕΙΡΗΣΗ ΑΡΘΡΟ 2» </a:t>
            </a:r>
            <a:endParaRPr lang="el-GR" sz="2800"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467544" y="1412776"/>
            <a:ext cx="8280920" cy="5256584"/>
          </a:xfrm>
          <a:prstGeom prst="rect">
            <a:avLst/>
          </a:prstGeom>
          <a:noFill/>
          <a:ln w="9525">
            <a:noFill/>
            <a:miter lim="800000"/>
            <a:headEnd/>
            <a:tailEnd/>
          </a:ln>
        </p:spPr>
      </p:pic>
      <p:pic>
        <p:nvPicPr>
          <p:cNvPr id="5" name="Picture 3"/>
          <p:cNvPicPr>
            <a:picLocks noChangeAspect="1" noChangeArrowheads="1"/>
          </p:cNvPicPr>
          <p:nvPr/>
        </p:nvPicPr>
        <p:blipFill>
          <a:blip r:embed="rId3" cstate="print"/>
          <a:srcRect/>
          <a:stretch>
            <a:fillRect/>
          </a:stretch>
        </p:blipFill>
        <p:spPr bwMode="auto">
          <a:xfrm>
            <a:off x="7164288" y="0"/>
            <a:ext cx="1979712" cy="1485900"/>
          </a:xfrm>
          <a:prstGeom prst="rect">
            <a:avLst/>
          </a:prstGeom>
          <a:noFill/>
          <a:ln w="9525">
            <a:noFill/>
            <a:miter lim="800000"/>
            <a:headEnd/>
            <a:tailEnd/>
          </a:ln>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74638"/>
            <a:ext cx="8676456" cy="1143000"/>
          </a:xfrm>
        </p:spPr>
        <p:txBody>
          <a:bodyPr>
            <a:normAutofit/>
          </a:bodyPr>
          <a:lstStyle/>
          <a:p>
            <a:r>
              <a:rPr lang="el-GR" sz="3200" b="1" dirty="0" smtClean="0"/>
              <a:t>ΟΔΗΓΟΣ ΧΡΗΣΗΣ</a:t>
            </a:r>
            <a:r>
              <a:rPr lang="en-US" sz="3200" b="1" dirty="0" smtClean="0"/>
              <a:t> </a:t>
            </a:r>
            <a:r>
              <a:rPr lang="el-GR" sz="3200" b="1" dirty="0" smtClean="0"/>
              <a:t>ΤΟΥ ΟΡΙΣΜΟΥ </a:t>
            </a:r>
            <a:br>
              <a:rPr lang="el-GR" sz="3200" b="1" dirty="0" smtClean="0"/>
            </a:br>
            <a:r>
              <a:rPr lang="el-GR" sz="3200" b="1" dirty="0" smtClean="0"/>
              <a:t>ΤΩΝ ΜΜΕ ΑΡΘΡΟ 2 </a:t>
            </a:r>
            <a:endParaRPr lang="el-GR" sz="3200" b="1"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467544" y="1484784"/>
            <a:ext cx="8496944" cy="5184576"/>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7038975" y="0"/>
            <a:ext cx="2105025" cy="1485900"/>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9512" y="188639"/>
            <a:ext cx="8712968" cy="6480721"/>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79512" y="260648"/>
            <a:ext cx="8784976" cy="6408712"/>
          </a:xfrm>
          <a:prstGeom prst="rect">
            <a:avLst/>
          </a:prstGeom>
          <a:noFill/>
          <a:ln w="9525">
            <a:noFill/>
            <a:miter lim="800000"/>
            <a:headEnd/>
            <a:tailEnd/>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pic>
        <p:nvPicPr>
          <p:cNvPr id="5122" name="Picture 2"/>
          <p:cNvPicPr>
            <a:picLocks noGrp="1" noChangeAspect="1" noChangeArrowheads="1"/>
          </p:cNvPicPr>
          <p:nvPr>
            <p:ph idx="1"/>
          </p:nvPr>
        </p:nvPicPr>
        <p:blipFill>
          <a:blip r:embed="rId2" cstate="print"/>
          <a:srcRect/>
          <a:stretch>
            <a:fillRect/>
          </a:stretch>
        </p:blipFill>
        <p:spPr bwMode="auto">
          <a:xfrm>
            <a:off x="251521" y="404663"/>
            <a:ext cx="8712968" cy="6264697"/>
          </a:xfrm>
          <a:prstGeom prst="rect">
            <a:avLst/>
          </a:prstGeom>
          <a:noFill/>
          <a:ln w="9525">
            <a:noFill/>
            <a:miter lim="800000"/>
            <a:headEnd/>
            <a:tailEnd/>
          </a:ln>
        </p:spPr>
      </p:pic>
      <p:pic>
        <p:nvPicPr>
          <p:cNvPr id="4" name="Picture 2"/>
          <p:cNvPicPr>
            <a:picLocks noChangeAspect="1" noChangeArrowheads="1"/>
          </p:cNvPicPr>
          <p:nvPr/>
        </p:nvPicPr>
        <p:blipFill>
          <a:blip r:embed="rId3" cstate="print"/>
          <a:srcRect/>
          <a:stretch>
            <a:fillRect/>
          </a:stretch>
        </p:blipFill>
        <p:spPr bwMode="auto">
          <a:xfrm>
            <a:off x="323528" y="188640"/>
            <a:ext cx="8640960" cy="640871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936104"/>
          </a:xfrm>
        </p:spPr>
        <p:txBody>
          <a:bodyPr>
            <a:normAutofit fontScale="90000"/>
          </a:bodyPr>
          <a:lstStyle/>
          <a:p>
            <a:r>
              <a:rPr lang="el-GR" b="1" dirty="0" smtClean="0"/>
              <a:t>Νέες Λογιστικές Έννοιες που εισάγουν τα ΕΛΠ</a:t>
            </a:r>
            <a:endParaRPr lang="el-GR" b="1" dirty="0"/>
          </a:p>
        </p:txBody>
      </p:sp>
      <p:sp>
        <p:nvSpPr>
          <p:cNvPr id="3" name="2 - Θέση περιεχομένου"/>
          <p:cNvSpPr>
            <a:spLocks noGrp="1"/>
          </p:cNvSpPr>
          <p:nvPr>
            <p:ph idx="1"/>
          </p:nvPr>
        </p:nvSpPr>
        <p:spPr>
          <a:xfrm>
            <a:off x="467544" y="1628800"/>
            <a:ext cx="8208912" cy="4896544"/>
          </a:xfrm>
        </p:spPr>
        <p:txBody>
          <a:bodyPr>
            <a:normAutofit fontScale="92500"/>
          </a:bodyPr>
          <a:lstStyle/>
          <a:p>
            <a:pPr algn="just"/>
            <a:r>
              <a:rPr lang="el-GR" dirty="0" smtClean="0"/>
              <a:t>Αποτίμηση υλικών και άυλων παγίων, αποθεμάτων και λοιπών στοιχείων ενεργητικού στην εύλογη αξία. </a:t>
            </a:r>
          </a:p>
          <a:p>
            <a:pPr algn="just"/>
            <a:r>
              <a:rPr lang="el-GR" dirty="0" smtClean="0"/>
              <a:t>Εισαγωγή της έννοιας της αναβαλλόμενης φορολογίας </a:t>
            </a:r>
          </a:p>
          <a:p>
            <a:pPr algn="just"/>
            <a:r>
              <a:rPr lang="el-GR" dirty="0" smtClean="0"/>
              <a:t>Αποσβέσεις βάσει εκτίμησης του ωφέλιμου υπολειπόμενου χρόνου ζωής των παγίων και όχι βάσει πίνακα συντελεστών.</a:t>
            </a:r>
          </a:p>
          <a:p>
            <a:pPr algn="just"/>
            <a:r>
              <a:rPr lang="el-GR" dirty="0" smtClean="0"/>
              <a:t>Το leasing είναι πλέον δάνειο και τα πάγια που χρησιμοποιούνται με χρηματοδοτική μίσθωση αποσβένονται από τον ενοικιαστή χρήστη. </a:t>
            </a:r>
          </a:p>
          <a:p>
            <a:pPr algn="just"/>
            <a:r>
              <a:rPr lang="el-GR" dirty="0" smtClean="0"/>
              <a:t>Προκαταβολές που έχουν καταβληθεί σε προμηθευτές και δεν έχουν τιμολογηθεί ακόμη θεωρούνται καταρχήν ως δαπάνη ή κόστος κτήσης και όχι ως απαίτηση για το μέρος του έργου που έχει υλοποιηθεί</a:t>
            </a:r>
          </a:p>
          <a:p>
            <a:endParaRPr lang="el-GR" dirty="0" smtClean="0"/>
          </a:p>
          <a:p>
            <a:endParaRPr lang="el-G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fontScale="90000"/>
          </a:bodyPr>
          <a:lstStyle/>
          <a:p>
            <a:pPr marL="838200" indent="-838200" algn="ctr" eaLnBrk="1" hangingPunct="1"/>
            <a:r>
              <a:rPr lang="el-GR" b="1" dirty="0" smtClean="0"/>
              <a:t>Κύριες Διαφορές μεταξύ Ε.Λ.Π και Ε.Γ.Λ.Σ (1)</a:t>
            </a:r>
          </a:p>
        </p:txBody>
      </p:sp>
      <p:sp>
        <p:nvSpPr>
          <p:cNvPr id="8195" name="Rectangle 3"/>
          <p:cNvSpPr>
            <a:spLocks noGrp="1" noChangeArrowheads="1"/>
          </p:cNvSpPr>
          <p:nvPr>
            <p:ph idx="1"/>
          </p:nvPr>
        </p:nvSpPr>
        <p:spPr/>
        <p:txBody>
          <a:bodyPr/>
          <a:lstStyle/>
          <a:p>
            <a:pPr algn="ctr" eaLnBrk="1" hangingPunct="1"/>
            <a:r>
              <a:rPr lang="el-GR" sz="2800" b="1" i="1" dirty="0" smtClean="0">
                <a:solidFill>
                  <a:srgbClr val="002060"/>
                </a:solidFill>
                <a:latin typeface="Times New Roman" pitchFamily="18" charset="0"/>
              </a:rPr>
              <a:t>Νέο σχέδιο λογαριασμών</a:t>
            </a:r>
          </a:p>
          <a:p>
            <a:pPr algn="ctr" eaLnBrk="1" hangingPunct="1"/>
            <a:r>
              <a:rPr lang="el-GR" sz="2800" b="1" i="1" dirty="0" smtClean="0">
                <a:solidFill>
                  <a:srgbClr val="002060"/>
                </a:solidFill>
                <a:latin typeface="Times New Roman" pitchFamily="18" charset="0"/>
              </a:rPr>
              <a:t>Χρηματοοικονομικές καταστάσεις</a:t>
            </a:r>
          </a:p>
          <a:p>
            <a:pPr algn="ctr" eaLnBrk="1" hangingPunct="1"/>
            <a:r>
              <a:rPr lang="el-GR" sz="2800" b="1" i="1" dirty="0" smtClean="0">
                <a:solidFill>
                  <a:srgbClr val="002060"/>
                </a:solidFill>
                <a:latin typeface="Times New Roman" pitchFamily="18" charset="0"/>
              </a:rPr>
              <a:t>Εύλογη αξία</a:t>
            </a:r>
          </a:p>
          <a:p>
            <a:pPr algn="ctr" eaLnBrk="1" hangingPunct="1"/>
            <a:r>
              <a:rPr lang="el-GR" sz="2800" b="1" i="1" dirty="0" smtClean="0">
                <a:solidFill>
                  <a:srgbClr val="002060"/>
                </a:solidFill>
                <a:latin typeface="Times New Roman" pitchFamily="18" charset="0"/>
              </a:rPr>
              <a:t>Χρηματοδοτική μίσθωση</a:t>
            </a:r>
            <a:endParaRPr lang="el-GR" sz="2800" b="1" dirty="0" smtClean="0">
              <a:solidFill>
                <a:srgbClr val="002060"/>
              </a:solidFill>
              <a:latin typeface="Times New Roman" pitchFamily="18" charset="0"/>
            </a:endParaRPr>
          </a:p>
          <a:p>
            <a:pPr algn="ctr" eaLnBrk="1" hangingPunct="1"/>
            <a:r>
              <a:rPr lang="el-GR" sz="2800" b="1" i="1" dirty="0" smtClean="0">
                <a:solidFill>
                  <a:srgbClr val="002060"/>
                </a:solidFill>
                <a:latin typeface="Times New Roman" pitchFamily="18" charset="0"/>
              </a:rPr>
              <a:t>Αναβαλλόμενοι</a:t>
            </a:r>
            <a:r>
              <a:rPr lang="el-GR" sz="2800" b="1" dirty="0" smtClean="0">
                <a:solidFill>
                  <a:srgbClr val="002060"/>
                </a:solidFill>
                <a:latin typeface="Times New Roman" pitchFamily="18" charset="0"/>
              </a:rPr>
              <a:t> φόροι</a:t>
            </a: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08912" cy="990600"/>
          </a:xfrm>
        </p:spPr>
        <p:txBody>
          <a:bodyPr>
            <a:normAutofit fontScale="90000"/>
          </a:bodyPr>
          <a:lstStyle/>
          <a:p>
            <a:pPr algn="ctr"/>
            <a:r>
              <a:rPr lang="el-GR" b="1" dirty="0" smtClean="0"/>
              <a:t>Κύριες διαφορές μεταξύ </a:t>
            </a:r>
            <a:br>
              <a:rPr lang="el-GR" b="1" dirty="0" smtClean="0"/>
            </a:br>
            <a:r>
              <a:rPr lang="el-GR" b="1" dirty="0" smtClean="0"/>
              <a:t>Ε.Λ.Π. και Ε.Γ.Λ.Σ. (2)</a:t>
            </a:r>
            <a:endParaRPr lang="el-GR" dirty="0"/>
          </a:p>
        </p:txBody>
      </p:sp>
      <p:pic>
        <p:nvPicPr>
          <p:cNvPr id="305154" name="Picture 2"/>
          <p:cNvPicPr>
            <a:picLocks noGrp="1" noChangeAspect="1" noChangeArrowheads="1"/>
          </p:cNvPicPr>
          <p:nvPr>
            <p:ph sz="quarter" idx="1"/>
          </p:nvPr>
        </p:nvPicPr>
        <p:blipFill>
          <a:blip r:embed="rId2" cstate="print"/>
          <a:srcRect/>
          <a:stretch>
            <a:fillRect/>
          </a:stretch>
        </p:blipFill>
        <p:spPr bwMode="auto">
          <a:xfrm>
            <a:off x="467545" y="2107800"/>
            <a:ext cx="8208912" cy="4417543"/>
          </a:xfrm>
          <a:prstGeom prst="rect">
            <a:avLst/>
          </a:prstGeom>
          <a:noFill/>
          <a:ln w="9525">
            <a:noFill/>
            <a:miter lim="800000"/>
            <a:headEnd/>
            <a:tailEnd/>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136904" cy="1008112"/>
          </a:xfrm>
        </p:spPr>
        <p:txBody>
          <a:bodyPr>
            <a:normAutofit fontScale="90000"/>
          </a:bodyPr>
          <a:lstStyle/>
          <a:p>
            <a:r>
              <a:rPr lang="el-GR" b="1" dirty="0" smtClean="0"/>
              <a:t>Κύριες διαφορές μεταξύ </a:t>
            </a:r>
            <a:br>
              <a:rPr lang="el-GR" b="1" dirty="0" smtClean="0"/>
            </a:br>
            <a:r>
              <a:rPr lang="el-GR" b="1" dirty="0" smtClean="0"/>
              <a:t>Ε.Λ.Π. και Ε.Γ.Λ.Σ. (3)</a:t>
            </a:r>
            <a:endParaRPr lang="el-GR" dirty="0"/>
          </a:p>
        </p:txBody>
      </p:sp>
      <p:pic>
        <p:nvPicPr>
          <p:cNvPr id="306178" name="Picture 2"/>
          <p:cNvPicPr>
            <a:picLocks noGrp="1" noChangeAspect="1" noChangeArrowheads="1"/>
          </p:cNvPicPr>
          <p:nvPr>
            <p:ph sz="quarter" idx="1"/>
          </p:nvPr>
        </p:nvPicPr>
        <p:blipFill>
          <a:blip r:embed="rId2" cstate="print"/>
          <a:srcRect/>
          <a:stretch>
            <a:fillRect/>
          </a:stretch>
        </p:blipFill>
        <p:spPr bwMode="auto">
          <a:xfrm>
            <a:off x="467545" y="1845862"/>
            <a:ext cx="8208912" cy="4679482"/>
          </a:xfrm>
          <a:prstGeom prst="rect">
            <a:avLst/>
          </a:prstGeom>
          <a:noFill/>
          <a:ln w="9525">
            <a:noFill/>
            <a:miter lim="800000"/>
            <a:headEnd/>
            <a:tailEnd/>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08912" cy="1008112"/>
          </a:xfrm>
        </p:spPr>
        <p:txBody>
          <a:bodyPr>
            <a:normAutofit fontScale="90000"/>
          </a:bodyPr>
          <a:lstStyle/>
          <a:p>
            <a:r>
              <a:rPr lang="el-GR" b="1" dirty="0" smtClean="0"/>
              <a:t>Κύριες διαφορές μεταξύ </a:t>
            </a:r>
            <a:br>
              <a:rPr lang="el-GR" b="1" dirty="0" smtClean="0"/>
            </a:br>
            <a:r>
              <a:rPr lang="el-GR" b="1" dirty="0" smtClean="0"/>
              <a:t>Ε.Λ.Π. και Ε.Γ.Λ.Σ. (4)</a:t>
            </a:r>
            <a:endParaRPr lang="el-GR" dirty="0"/>
          </a:p>
        </p:txBody>
      </p:sp>
      <p:pic>
        <p:nvPicPr>
          <p:cNvPr id="307202" name="Picture 2"/>
          <p:cNvPicPr>
            <a:picLocks noGrp="1" noChangeAspect="1" noChangeArrowheads="1"/>
          </p:cNvPicPr>
          <p:nvPr>
            <p:ph sz="quarter" idx="1"/>
          </p:nvPr>
        </p:nvPicPr>
        <p:blipFill>
          <a:blip r:embed="rId2" cstate="print"/>
          <a:srcRect/>
          <a:stretch>
            <a:fillRect/>
          </a:stretch>
        </p:blipFill>
        <p:spPr bwMode="auto">
          <a:xfrm>
            <a:off x="467544" y="1600200"/>
            <a:ext cx="8208912" cy="4925144"/>
          </a:xfrm>
          <a:prstGeom prst="rect">
            <a:avLst/>
          </a:prstGeom>
          <a:noFill/>
          <a:ln w="9525">
            <a:noFill/>
            <a:miter lim="800000"/>
            <a:headEnd/>
            <a:tailEnd/>
          </a:ln>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612648" y="228600"/>
            <a:ext cx="8153400" cy="1616224"/>
          </a:xfrm>
        </p:spPr>
        <p:txBody>
          <a:bodyPr>
            <a:normAutofit/>
          </a:bodyPr>
          <a:lstStyle/>
          <a:p>
            <a:r>
              <a:rPr lang="el-GR" b="1" dirty="0" smtClean="0"/>
              <a:t>Κύριες διαφορές μεταξύ </a:t>
            </a:r>
            <a:br>
              <a:rPr lang="el-GR" b="1" dirty="0" smtClean="0"/>
            </a:br>
            <a:r>
              <a:rPr lang="el-GR" b="1" dirty="0" smtClean="0"/>
              <a:t>Ε.Λ.Π. και Ε.Γ.Λ.Σ. (5)</a:t>
            </a:r>
            <a:endParaRPr lang="el-GR" dirty="0"/>
          </a:p>
        </p:txBody>
      </p:sp>
      <p:pic>
        <p:nvPicPr>
          <p:cNvPr id="308226" name="Picture 2"/>
          <p:cNvPicPr>
            <a:picLocks noGrp="1" noChangeAspect="1" noChangeArrowheads="1"/>
          </p:cNvPicPr>
          <p:nvPr>
            <p:ph sz="quarter" idx="1"/>
          </p:nvPr>
        </p:nvPicPr>
        <p:blipFill>
          <a:blip r:embed="rId2" cstate="print"/>
          <a:srcRect/>
          <a:stretch>
            <a:fillRect/>
          </a:stretch>
        </p:blipFill>
        <p:spPr bwMode="auto">
          <a:xfrm>
            <a:off x="467545" y="2132857"/>
            <a:ext cx="8208912" cy="4464496"/>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490" y="1027664"/>
            <a:ext cx="7024744" cy="529128"/>
          </a:xfrm>
        </p:spPr>
        <p:txBody>
          <a:bodyPr>
            <a:normAutofit fontScale="90000"/>
          </a:bodyPr>
          <a:lstStyle/>
          <a:p>
            <a:r>
              <a:rPr lang="el-GR" b="1" dirty="0" smtClean="0"/>
              <a:t>Κύριες διαφορές μεταξύ </a:t>
            </a:r>
            <a:br>
              <a:rPr lang="el-GR" b="1" dirty="0" smtClean="0"/>
            </a:br>
            <a:r>
              <a:rPr lang="el-GR" b="1" dirty="0" smtClean="0"/>
              <a:t>Ε.Λ.Π. και Ε.Γ.Λ.Σ. (6)</a:t>
            </a:r>
            <a:endParaRPr lang="el-GR" dirty="0"/>
          </a:p>
        </p:txBody>
      </p:sp>
      <p:pic>
        <p:nvPicPr>
          <p:cNvPr id="309250" name="Picture 2"/>
          <p:cNvPicPr>
            <a:picLocks noGrp="1" noChangeAspect="1" noChangeArrowheads="1"/>
          </p:cNvPicPr>
          <p:nvPr>
            <p:ph sz="quarter" idx="1"/>
          </p:nvPr>
        </p:nvPicPr>
        <p:blipFill>
          <a:blip r:embed="rId2" cstate="print"/>
          <a:srcRect/>
          <a:stretch>
            <a:fillRect/>
          </a:stretch>
        </p:blipFill>
        <p:spPr bwMode="auto">
          <a:xfrm>
            <a:off x="467544" y="1600200"/>
            <a:ext cx="8208912" cy="4925144"/>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548680"/>
            <a:ext cx="8208912" cy="1008112"/>
          </a:xfrm>
        </p:spPr>
        <p:txBody>
          <a:bodyPr>
            <a:normAutofit fontScale="90000"/>
          </a:bodyPr>
          <a:lstStyle/>
          <a:p>
            <a:r>
              <a:rPr lang="el-GR" b="1" dirty="0" smtClean="0"/>
              <a:t>Κύριες διαφορές μεταξύ </a:t>
            </a:r>
            <a:br>
              <a:rPr lang="el-GR" b="1" dirty="0" smtClean="0"/>
            </a:br>
            <a:r>
              <a:rPr lang="el-GR" b="1" dirty="0" smtClean="0"/>
              <a:t>Ε.Λ.Π. και Ε.Γ.Λ.Σ. (7)</a:t>
            </a:r>
            <a:endParaRPr lang="el-GR" dirty="0"/>
          </a:p>
        </p:txBody>
      </p:sp>
      <p:pic>
        <p:nvPicPr>
          <p:cNvPr id="310274" name="Picture 2"/>
          <p:cNvPicPr>
            <a:picLocks noGrp="1" noChangeAspect="1" noChangeArrowheads="1"/>
          </p:cNvPicPr>
          <p:nvPr>
            <p:ph sz="quarter" idx="1"/>
          </p:nvPr>
        </p:nvPicPr>
        <p:blipFill>
          <a:blip r:embed="rId2" cstate="print"/>
          <a:srcRect/>
          <a:stretch>
            <a:fillRect/>
          </a:stretch>
        </p:blipFill>
        <p:spPr bwMode="auto">
          <a:xfrm>
            <a:off x="467544" y="1600200"/>
            <a:ext cx="8208912" cy="4925144"/>
          </a:xfrm>
          <a:prstGeom prst="rect">
            <a:avLst/>
          </a:prstGeom>
          <a:noFill/>
          <a:ln w="9525">
            <a:noFill/>
            <a:miter lim="800000"/>
            <a:headEnd/>
            <a:tailEnd/>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08912" cy="1080120"/>
          </a:xfrm>
        </p:spPr>
        <p:txBody>
          <a:bodyPr>
            <a:normAutofit fontScale="90000"/>
          </a:bodyPr>
          <a:lstStyle/>
          <a:p>
            <a:r>
              <a:rPr lang="el-GR" b="1" dirty="0" smtClean="0"/>
              <a:t>Κύριες διαφορές μεταξύ </a:t>
            </a:r>
            <a:br>
              <a:rPr lang="el-GR" b="1" dirty="0" smtClean="0"/>
            </a:br>
            <a:r>
              <a:rPr lang="el-GR" b="1" dirty="0" smtClean="0"/>
              <a:t>Ε.Λ.Π. και Ε.Γ.Λ.Σ. (8)</a:t>
            </a:r>
            <a:endParaRPr lang="el-GR" dirty="0"/>
          </a:p>
        </p:txBody>
      </p:sp>
      <p:pic>
        <p:nvPicPr>
          <p:cNvPr id="311298" name="Picture 2"/>
          <p:cNvPicPr>
            <a:picLocks noGrp="1" noChangeAspect="1" noChangeArrowheads="1"/>
          </p:cNvPicPr>
          <p:nvPr>
            <p:ph sz="quarter" idx="1"/>
          </p:nvPr>
        </p:nvPicPr>
        <p:blipFill>
          <a:blip r:embed="rId2" cstate="print"/>
          <a:srcRect/>
          <a:stretch>
            <a:fillRect/>
          </a:stretch>
        </p:blipFill>
        <p:spPr bwMode="auto">
          <a:xfrm>
            <a:off x="467545" y="1700808"/>
            <a:ext cx="8208911" cy="4752528"/>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529128"/>
          </a:xfrm>
        </p:spPr>
        <p:txBody>
          <a:bodyPr>
            <a:normAutofit fontScale="90000"/>
          </a:bodyPr>
          <a:lstStyle/>
          <a:p>
            <a:r>
              <a:rPr lang="el-GR" b="1" dirty="0" smtClean="0"/>
              <a:t>Κύριες διαφορές μεταξύ </a:t>
            </a:r>
            <a:br>
              <a:rPr lang="el-GR" b="1" dirty="0" smtClean="0"/>
            </a:br>
            <a:r>
              <a:rPr lang="el-GR" b="1" dirty="0" smtClean="0"/>
              <a:t>Ε.Λ.Π. και Ε.Γ.Λ.Σ. (9)</a:t>
            </a:r>
            <a:endParaRPr lang="el-GR" dirty="0"/>
          </a:p>
        </p:txBody>
      </p:sp>
      <p:pic>
        <p:nvPicPr>
          <p:cNvPr id="312322" name="Picture 2"/>
          <p:cNvPicPr>
            <a:picLocks noGrp="1" noChangeAspect="1" noChangeArrowheads="1"/>
          </p:cNvPicPr>
          <p:nvPr>
            <p:ph sz="quarter" idx="1"/>
          </p:nvPr>
        </p:nvPicPr>
        <p:blipFill>
          <a:blip r:embed="rId2" cstate="print"/>
          <a:srcRect/>
          <a:stretch>
            <a:fillRect/>
          </a:stretch>
        </p:blipFill>
        <p:spPr bwMode="auto">
          <a:xfrm>
            <a:off x="467544" y="1600200"/>
            <a:ext cx="8208911" cy="4925144"/>
          </a:xfrm>
          <a:prstGeom prst="rect">
            <a:avLst/>
          </a:prstGeom>
          <a:noFill/>
          <a:ln w="9525">
            <a:noFill/>
            <a:miter lim="800000"/>
            <a:headEnd/>
            <a:tailEnd/>
          </a:ln>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Κύριες διαφορές μεταξύ </a:t>
            </a:r>
            <a:br>
              <a:rPr lang="el-GR" b="1" dirty="0" smtClean="0"/>
            </a:br>
            <a:r>
              <a:rPr lang="el-GR" b="1" dirty="0" smtClean="0"/>
              <a:t>Ε.Λ.Π. και Ε.Γ.Λ.Σ. (10)</a:t>
            </a:r>
            <a:endParaRPr lang="el-GR" dirty="0"/>
          </a:p>
        </p:txBody>
      </p:sp>
      <p:pic>
        <p:nvPicPr>
          <p:cNvPr id="313346" name="Picture 2"/>
          <p:cNvPicPr>
            <a:picLocks noGrp="1" noChangeAspect="1" noChangeArrowheads="1"/>
          </p:cNvPicPr>
          <p:nvPr>
            <p:ph sz="quarter" idx="1"/>
          </p:nvPr>
        </p:nvPicPr>
        <p:blipFill>
          <a:blip r:embed="rId2" cstate="print"/>
          <a:srcRect/>
          <a:stretch>
            <a:fillRect/>
          </a:stretch>
        </p:blipFill>
        <p:spPr bwMode="auto">
          <a:xfrm>
            <a:off x="467545" y="3095540"/>
            <a:ext cx="8208912" cy="3501812"/>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9552" y="620688"/>
            <a:ext cx="8136904" cy="1080120"/>
          </a:xfrm>
        </p:spPr>
        <p:txBody>
          <a:bodyPr>
            <a:normAutofit fontScale="90000"/>
          </a:bodyPr>
          <a:lstStyle/>
          <a:p>
            <a:r>
              <a:rPr lang="el-GR" b="1" dirty="0" smtClean="0"/>
              <a:t/>
            </a:r>
            <a:br>
              <a:rPr lang="el-GR" b="1" dirty="0" smtClean="0"/>
            </a:br>
            <a:r>
              <a:rPr lang="el-GR" b="1" dirty="0" smtClean="0"/>
              <a:t>«Ορισμοί » που βοηθούν στην κατανόηση των Ε.Λ.Π .</a:t>
            </a:r>
            <a:endParaRPr lang="el-GR" dirty="0"/>
          </a:p>
        </p:txBody>
      </p:sp>
      <p:sp>
        <p:nvSpPr>
          <p:cNvPr id="3" name="2 - Θέση περιεχομένου"/>
          <p:cNvSpPr>
            <a:spLocks noGrp="1"/>
          </p:cNvSpPr>
          <p:nvPr>
            <p:ph sz="quarter" idx="1"/>
          </p:nvPr>
        </p:nvSpPr>
        <p:spPr/>
        <p:txBody>
          <a:bodyPr/>
          <a:lstStyle/>
          <a:p>
            <a:pPr algn="just"/>
            <a:r>
              <a:rPr lang="el-GR" dirty="0" smtClean="0"/>
              <a:t>Από το Νόμο 4308/14 των ΕΛΠ (</a:t>
            </a:r>
            <a:r>
              <a:rPr lang="el-GR" b="1" dirty="0" smtClean="0"/>
              <a:t>Παράρτημα Α: Ορισμοί), επιλέγουμε ορισμένους από τους «Ορισμούς» [με προσπάθεια ομαδοποίησης] </a:t>
            </a:r>
            <a:endParaRPr lang="el-GR"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50963" y="0"/>
            <a:ext cx="7793037" cy="1462088"/>
          </a:xfrm>
        </p:spPr>
        <p:txBody>
          <a:bodyPr/>
          <a:lstStyle/>
          <a:p>
            <a:pPr eaLnBrk="1" hangingPunct="1"/>
            <a:r>
              <a:rPr lang="el-GR" b="1" dirty="0" smtClean="0"/>
              <a:t>Σχέδιο Λογαριασμών</a:t>
            </a:r>
          </a:p>
        </p:txBody>
      </p:sp>
      <p:sp>
        <p:nvSpPr>
          <p:cNvPr id="9219" name="Rectangle 3"/>
          <p:cNvSpPr>
            <a:spLocks noGrp="1" noChangeArrowheads="1"/>
          </p:cNvSpPr>
          <p:nvPr>
            <p:ph idx="1"/>
          </p:nvPr>
        </p:nvSpPr>
        <p:spPr>
          <a:xfrm>
            <a:off x="468313" y="1773238"/>
            <a:ext cx="8229600" cy="4568825"/>
          </a:xfrm>
        </p:spPr>
        <p:txBody>
          <a:bodyPr>
            <a:normAutofit/>
          </a:bodyPr>
          <a:lstStyle/>
          <a:p>
            <a:pPr marL="609600" indent="-609600" algn="just" eaLnBrk="1" hangingPunct="1">
              <a:lnSpc>
                <a:spcPct val="150000"/>
              </a:lnSpc>
            </a:pPr>
            <a:r>
              <a:rPr lang="el-GR" sz="2800" b="1" i="1" u="sng" dirty="0" smtClean="0">
                <a:solidFill>
                  <a:srgbClr val="002060"/>
                </a:solidFill>
                <a:latin typeface="Times New Roman" pitchFamily="18" charset="0"/>
              </a:rPr>
              <a:t>Νέο σχέδιο λογαριασμών</a:t>
            </a:r>
            <a:r>
              <a:rPr lang="el-GR" sz="2800" b="1" u="sng" dirty="0" smtClean="0">
                <a:solidFill>
                  <a:srgbClr val="002060"/>
                </a:solidFill>
                <a:latin typeface="Times New Roman" pitchFamily="18" charset="0"/>
              </a:rPr>
              <a:t>:</a:t>
            </a:r>
            <a:r>
              <a:rPr lang="el-GR" sz="2800" b="1" dirty="0" smtClean="0">
                <a:solidFill>
                  <a:srgbClr val="002060"/>
                </a:solidFill>
                <a:latin typeface="Times New Roman" pitchFamily="18" charset="0"/>
              </a:rPr>
              <a:t> Στα νέα ΕΛΠ ορίζεται νέο σχέδιο λογαριασμών, ενώ περαιτέρω παρέχονταν η δυνατότητα οι οντότητες να συνέχιζαν να χρησιμοποιούν το υπάρχον σχέδιο λογαριασμών που τηρούσαν μέχρι 31.12.2014 με τις απαραίτητες προσαρμογές.</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043490" y="1027664"/>
            <a:ext cx="7024744" cy="745152"/>
          </a:xfrm>
        </p:spPr>
        <p:txBody>
          <a:bodyPr>
            <a:normAutofit fontScale="90000"/>
          </a:bodyPr>
          <a:lstStyle/>
          <a:p>
            <a:pPr algn="ctr" eaLnBrk="1" hangingPunct="1"/>
            <a:r>
              <a:rPr lang="el-GR" b="1" dirty="0" smtClean="0"/>
              <a:t>Διαφορές στην Εύλογη Αξία</a:t>
            </a:r>
          </a:p>
        </p:txBody>
      </p:sp>
      <p:sp>
        <p:nvSpPr>
          <p:cNvPr id="10243" name="Rectangle 3"/>
          <p:cNvSpPr>
            <a:spLocks noGrp="1" noChangeArrowheads="1"/>
          </p:cNvSpPr>
          <p:nvPr>
            <p:ph idx="1"/>
          </p:nvPr>
        </p:nvSpPr>
        <p:spPr>
          <a:xfrm>
            <a:off x="611560" y="1988840"/>
            <a:ext cx="7920880" cy="4392488"/>
          </a:xfrm>
        </p:spPr>
        <p:txBody>
          <a:bodyPr>
            <a:normAutofit lnSpcReduction="10000"/>
          </a:bodyPr>
          <a:lstStyle/>
          <a:p>
            <a:pPr marL="609600" indent="-609600" algn="just" eaLnBrk="1" hangingPunct="1">
              <a:lnSpc>
                <a:spcPct val="150000"/>
              </a:lnSpc>
            </a:pPr>
            <a:r>
              <a:rPr lang="el-GR" b="1" i="1" u="sng" dirty="0" smtClean="0">
                <a:solidFill>
                  <a:srgbClr val="002060"/>
                </a:solidFill>
                <a:latin typeface="Times New Roman" pitchFamily="18" charset="0"/>
              </a:rPr>
              <a:t>Εύλογη αξία</a:t>
            </a:r>
            <a:r>
              <a:rPr lang="el-GR" b="1" u="sng" dirty="0" smtClean="0">
                <a:solidFill>
                  <a:srgbClr val="002060"/>
                </a:solidFill>
                <a:latin typeface="Times New Roman" pitchFamily="18" charset="0"/>
              </a:rPr>
              <a:t>:</a:t>
            </a:r>
            <a:r>
              <a:rPr lang="el-GR" b="1" dirty="0" smtClean="0">
                <a:solidFill>
                  <a:srgbClr val="002060"/>
                </a:solidFill>
                <a:latin typeface="Times New Roman" pitchFamily="18" charset="0"/>
              </a:rPr>
              <a:t> </a:t>
            </a:r>
            <a:r>
              <a:rPr lang="el-GR" dirty="0" smtClean="0">
                <a:solidFill>
                  <a:srgbClr val="002060"/>
                </a:solidFill>
                <a:latin typeface="Times New Roman" pitchFamily="18" charset="0"/>
              </a:rPr>
              <a:t>Τα Ε.Λ.Π παρέχουν τη δυνατότητα αποτίμησης ορισμένων περιουσιακών στοιχείων και υποχρεώσεων στην εύλογη αξία τους. Με τον όρο </a:t>
            </a:r>
            <a:r>
              <a:rPr lang="el-GR" b="1" dirty="0" smtClean="0">
                <a:solidFill>
                  <a:srgbClr val="002060"/>
                </a:solidFill>
                <a:latin typeface="Times New Roman" pitchFamily="18" charset="0"/>
              </a:rPr>
              <a:t>εύλογη αξία</a:t>
            </a:r>
            <a:r>
              <a:rPr lang="el-GR" dirty="0" smtClean="0">
                <a:solidFill>
                  <a:srgbClr val="002060"/>
                </a:solidFill>
                <a:latin typeface="Times New Roman" pitchFamily="18" charset="0"/>
              </a:rPr>
              <a:t> νοείται το ποσό για το οποίο ένα περιουσιακό στοιχείο θα ανταλλασσόταν ή μια υποχρέωση θα διακανονιζόταν μεταξύ δύο μερών που ενεργούν με επίγνωση και με τη θέληση τους σε μια συναλλαγή σε καθαρά εμπορική βάση.</a:t>
            </a:r>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7544" y="1027664"/>
            <a:ext cx="8208912" cy="1143000"/>
          </a:xfrm>
        </p:spPr>
        <p:txBody>
          <a:bodyPr>
            <a:normAutofit fontScale="90000"/>
          </a:bodyPr>
          <a:lstStyle/>
          <a:p>
            <a:pPr algn="ctr" eaLnBrk="1" hangingPunct="1"/>
            <a:r>
              <a:rPr lang="el-GR" b="1" dirty="0" smtClean="0"/>
              <a:t>Διαφορές στη Χρηματοδοτική Μίσθωση</a:t>
            </a:r>
          </a:p>
        </p:txBody>
      </p:sp>
      <p:sp>
        <p:nvSpPr>
          <p:cNvPr id="11267" name="Rectangle 3"/>
          <p:cNvSpPr>
            <a:spLocks noGrp="1" noChangeArrowheads="1"/>
          </p:cNvSpPr>
          <p:nvPr>
            <p:ph idx="1"/>
          </p:nvPr>
        </p:nvSpPr>
        <p:spPr>
          <a:xfrm>
            <a:off x="467544" y="2323652"/>
            <a:ext cx="7848872" cy="3841652"/>
          </a:xfrm>
        </p:spPr>
        <p:txBody>
          <a:bodyPr>
            <a:noAutofit/>
          </a:bodyPr>
          <a:lstStyle/>
          <a:p>
            <a:pPr marL="609600" indent="-609600" algn="just" eaLnBrk="1" hangingPunct="1">
              <a:lnSpc>
                <a:spcPct val="150000"/>
              </a:lnSpc>
            </a:pPr>
            <a:r>
              <a:rPr lang="el-GR" b="1" i="1" dirty="0" smtClean="0">
                <a:solidFill>
                  <a:srgbClr val="002060"/>
                </a:solidFill>
                <a:latin typeface="Times New Roman" pitchFamily="18" charset="0"/>
              </a:rPr>
              <a:t>Χρηματοδοτική μίσθωση</a:t>
            </a:r>
            <a:r>
              <a:rPr lang="el-GR" dirty="0" smtClean="0">
                <a:solidFill>
                  <a:srgbClr val="002060"/>
                </a:solidFill>
                <a:latin typeface="Times New Roman" pitchFamily="18" charset="0"/>
              </a:rPr>
              <a:t>: Στο πλαίσιο της χρηματοδοτικής μίσθωσης αναγνωρίζεται από τον μισθωτή το αντικείμενο της μίσθωσης ως περιουσιακό του στοιχείο με το κόστος κτήσης που θα είχε προκύψει εάν το στοιχείο αυτό είχε αγοραστεί, με ταυτόχρονη αναγνώριση αντίστοιχης υποχρέωσης προς την εκμισθώτρια οντότητα.</a:t>
            </a: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539552" y="764704"/>
            <a:ext cx="7992888" cy="936104"/>
          </a:xfrm>
        </p:spPr>
        <p:txBody>
          <a:bodyPr>
            <a:normAutofit fontScale="90000"/>
          </a:bodyPr>
          <a:lstStyle/>
          <a:p>
            <a:pPr algn="ctr" eaLnBrk="1" hangingPunct="1"/>
            <a:r>
              <a:rPr lang="el-GR" sz="4000" b="1" dirty="0" smtClean="0"/>
              <a:t>Διαφορές στις Χρηματοοικονομικές Καταστάσεις</a:t>
            </a:r>
          </a:p>
        </p:txBody>
      </p:sp>
      <p:sp>
        <p:nvSpPr>
          <p:cNvPr id="12291" name="Rectangle 3"/>
          <p:cNvSpPr>
            <a:spLocks noGrp="1" noChangeArrowheads="1"/>
          </p:cNvSpPr>
          <p:nvPr>
            <p:ph idx="1"/>
          </p:nvPr>
        </p:nvSpPr>
        <p:spPr>
          <a:xfrm>
            <a:off x="467544" y="1772816"/>
            <a:ext cx="8136904" cy="4608512"/>
          </a:xfrm>
        </p:spPr>
        <p:txBody>
          <a:bodyPr>
            <a:normAutofit fontScale="92500"/>
          </a:bodyPr>
          <a:lstStyle/>
          <a:p>
            <a:pPr algn="just">
              <a:lnSpc>
                <a:spcPct val="150000"/>
              </a:lnSpc>
            </a:pPr>
            <a:r>
              <a:rPr lang="el-GR" b="1" dirty="0" smtClean="0">
                <a:solidFill>
                  <a:srgbClr val="002060"/>
                </a:solidFill>
                <a:latin typeface="Arial" pitchFamily="34" charset="0"/>
                <a:cs typeface="Arial" pitchFamily="34" charset="0"/>
              </a:rPr>
              <a:t>Με βάση τα Ε.Λ.Π, οι χρηματοοικονομικές καταστάσεις περιλαμβάνουν:</a:t>
            </a:r>
            <a:endParaRPr lang="en-US" b="1" dirty="0" smtClean="0">
              <a:solidFill>
                <a:srgbClr val="002060"/>
              </a:solidFill>
              <a:latin typeface="Arial" pitchFamily="34" charset="0"/>
              <a:cs typeface="Arial" pitchFamily="34" charset="0"/>
            </a:endParaRPr>
          </a:p>
          <a:p>
            <a:pPr algn="just" eaLnBrk="1" hangingPunct="1">
              <a:lnSpc>
                <a:spcPct val="150000"/>
              </a:lnSpc>
              <a:buFont typeface="Wingdings" pitchFamily="2" charset="2"/>
              <a:buNone/>
            </a:pPr>
            <a:r>
              <a:rPr lang="el-GR" b="1"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α)</a:t>
            </a:r>
            <a:r>
              <a:rPr lang="en-US" b="1" dirty="0" smtClean="0">
                <a:solidFill>
                  <a:srgbClr val="002060"/>
                </a:solidFill>
                <a:latin typeface="Arial" pitchFamily="34" charset="0"/>
                <a:cs typeface="Arial" pitchFamily="34" charset="0"/>
              </a:rPr>
              <a:t> </a:t>
            </a:r>
            <a:r>
              <a:rPr lang="el-GR" b="1" dirty="0" smtClean="0">
                <a:solidFill>
                  <a:srgbClr val="002060"/>
                </a:solidFill>
                <a:latin typeface="Arial" pitchFamily="34" charset="0"/>
                <a:cs typeface="Arial" pitchFamily="34" charset="0"/>
              </a:rPr>
              <a:t>Τον</a:t>
            </a:r>
            <a:r>
              <a:rPr lang="en-US" b="1" dirty="0" smtClean="0">
                <a:solidFill>
                  <a:srgbClr val="002060"/>
                </a:solidFill>
                <a:latin typeface="Arial" pitchFamily="34" charset="0"/>
                <a:cs typeface="Arial" pitchFamily="34" charset="0"/>
              </a:rPr>
              <a:t> </a:t>
            </a:r>
            <a:r>
              <a:rPr lang="el-GR" b="1" dirty="0" smtClean="0">
                <a:solidFill>
                  <a:srgbClr val="002060"/>
                </a:solidFill>
                <a:latin typeface="Arial" pitchFamily="34" charset="0"/>
                <a:cs typeface="Arial" pitchFamily="34" charset="0"/>
              </a:rPr>
              <a:t>Ισολογισμό ή Κατάσταση Χρηματοοικονομικής Θέσης (Πίνακας).</a:t>
            </a:r>
          </a:p>
          <a:p>
            <a:pPr algn="just" eaLnBrk="1" hangingPunct="1">
              <a:lnSpc>
                <a:spcPct val="150000"/>
              </a:lnSpc>
              <a:buFont typeface="Wingdings" pitchFamily="2" charset="2"/>
              <a:buNone/>
            </a:pPr>
            <a:r>
              <a:rPr lang="el-GR" b="1"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β)</a:t>
            </a:r>
            <a:r>
              <a:rPr lang="el-GR" b="1" dirty="0" smtClean="0">
                <a:solidFill>
                  <a:srgbClr val="002060"/>
                </a:solidFill>
                <a:latin typeface="Arial" pitchFamily="34" charset="0"/>
                <a:cs typeface="Arial" pitchFamily="34" charset="0"/>
              </a:rPr>
              <a:t> Την Κατάσταση Αποτελεσμάτων (Πίνακας).</a:t>
            </a:r>
          </a:p>
          <a:p>
            <a:pPr algn="just" eaLnBrk="1" hangingPunct="1">
              <a:lnSpc>
                <a:spcPct val="150000"/>
              </a:lnSpc>
              <a:buFont typeface="Wingdings" pitchFamily="2" charset="2"/>
              <a:buNone/>
            </a:pPr>
            <a:r>
              <a:rPr lang="el-GR" b="1"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γ)</a:t>
            </a:r>
            <a:r>
              <a:rPr lang="el-GR" b="1" dirty="0" smtClean="0">
                <a:solidFill>
                  <a:srgbClr val="002060"/>
                </a:solidFill>
                <a:latin typeface="Arial" pitchFamily="34" charset="0"/>
                <a:cs typeface="Arial" pitchFamily="34" charset="0"/>
              </a:rPr>
              <a:t> Την Κατάσταση Μεταβολών Καθαρής Θέσης (Πίνακας).</a:t>
            </a:r>
          </a:p>
          <a:p>
            <a:pPr algn="just" eaLnBrk="1" hangingPunct="1">
              <a:lnSpc>
                <a:spcPct val="150000"/>
              </a:lnSpc>
              <a:buFont typeface="Wingdings" pitchFamily="2" charset="2"/>
              <a:buNone/>
            </a:pPr>
            <a:r>
              <a:rPr lang="el-GR" b="1"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δ)</a:t>
            </a:r>
            <a:r>
              <a:rPr lang="el-GR" b="1" dirty="0" smtClean="0">
                <a:solidFill>
                  <a:srgbClr val="002060"/>
                </a:solidFill>
                <a:latin typeface="Arial" pitchFamily="34" charset="0"/>
                <a:cs typeface="Arial" pitchFamily="34" charset="0"/>
              </a:rPr>
              <a:t> Την Κατάσταση Χρηματορροών (Πίνακας).</a:t>
            </a:r>
          </a:p>
          <a:p>
            <a:pPr algn="just" eaLnBrk="1" hangingPunct="1">
              <a:lnSpc>
                <a:spcPct val="150000"/>
              </a:lnSpc>
              <a:buFont typeface="Wingdings" pitchFamily="2" charset="2"/>
              <a:buNone/>
            </a:pPr>
            <a:r>
              <a:rPr lang="el-GR" b="1" dirty="0" smtClean="0">
                <a:solidFill>
                  <a:srgbClr val="002060"/>
                </a:solidFill>
                <a:latin typeface="Arial" pitchFamily="34" charset="0"/>
                <a:cs typeface="Arial" pitchFamily="34" charset="0"/>
              </a:rPr>
              <a:t>	</a:t>
            </a:r>
            <a:r>
              <a:rPr lang="el-GR" b="1" dirty="0" smtClean="0">
                <a:solidFill>
                  <a:srgbClr val="FF0000"/>
                </a:solidFill>
                <a:latin typeface="Arial" pitchFamily="34" charset="0"/>
                <a:cs typeface="Arial" pitchFamily="34" charset="0"/>
              </a:rPr>
              <a:t>ε) </a:t>
            </a:r>
            <a:r>
              <a:rPr lang="el-GR" b="1" dirty="0" smtClean="0">
                <a:solidFill>
                  <a:srgbClr val="002060"/>
                </a:solidFill>
                <a:latin typeface="Arial" pitchFamily="34" charset="0"/>
                <a:cs typeface="Arial" pitchFamily="34" charset="0"/>
              </a:rPr>
              <a:t>Το Προσάρτημα (Σημειώσεις).</a:t>
            </a:r>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529128"/>
          </a:xfrm>
        </p:spPr>
        <p:txBody>
          <a:bodyPr>
            <a:normAutofit fontScale="90000"/>
          </a:bodyPr>
          <a:lstStyle/>
          <a:p>
            <a:pPr>
              <a:defRPr/>
            </a:pPr>
            <a:r>
              <a:rPr lang="el-GR" b="1" dirty="0" smtClean="0"/>
              <a:t>ΛΟΓΙΣΤΙΚΟ ΣΥΣΤΗΜΑ (1) </a:t>
            </a:r>
            <a:endParaRPr lang="el-GR" b="1" dirty="0"/>
          </a:p>
        </p:txBody>
      </p:sp>
      <p:sp>
        <p:nvSpPr>
          <p:cNvPr id="22531" name="Content Placeholder 2"/>
          <p:cNvSpPr>
            <a:spLocks noGrp="1"/>
          </p:cNvSpPr>
          <p:nvPr>
            <p:ph sz="quarter" idx="1"/>
          </p:nvPr>
        </p:nvSpPr>
        <p:spPr>
          <a:xfrm>
            <a:off x="457200" y="1628800"/>
            <a:ext cx="8219256" cy="4845025"/>
          </a:xfrm>
        </p:spPr>
        <p:txBody>
          <a:bodyPr/>
          <a:lstStyle/>
          <a:p>
            <a:pPr algn="just">
              <a:buFont typeface="Wingdings" pitchFamily="2" charset="2"/>
              <a:buNone/>
            </a:pPr>
            <a:r>
              <a:rPr lang="el-GR" dirty="0" smtClean="0"/>
              <a:t>	Το λογιστικό σύστημα μιας οντότητας περιλαμβάνει, εκτός από τα διάφορα </a:t>
            </a:r>
            <a:r>
              <a:rPr lang="el-GR" b="1" dirty="0" smtClean="0"/>
              <a:t>λογιστικά αρχεία,</a:t>
            </a:r>
            <a:r>
              <a:rPr lang="el-GR" dirty="0" smtClean="0"/>
              <a:t> κυρίως τις διαδικασίες και μεθόδους για την καταχώριση των σχετικών συναλλαγών και γεγονότων, με τελική επιδίωξη την κατάρτιση των χρηματοοικονομικών καταστάσεων. </a:t>
            </a:r>
          </a:p>
          <a:p>
            <a:pPr algn="just">
              <a:buFont typeface="Wingdings" pitchFamily="2" charset="2"/>
              <a:buNone/>
            </a:pPr>
            <a:r>
              <a:rPr lang="el-GR" dirty="0" smtClean="0"/>
              <a:t>	Το εφαρμοζόμενο λογιστικό σύστημα μπορεί να είναι το διπλογραφικό ή το απλογραφικό. </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467544" y="764704"/>
            <a:ext cx="8208912" cy="504056"/>
          </a:xfrm>
        </p:spPr>
        <p:txBody>
          <a:bodyPr anchor="ctr">
            <a:noAutofit/>
          </a:bodyPr>
          <a:lstStyle/>
          <a:p>
            <a:r>
              <a:rPr lang="el-GR" sz="3600" b="1" dirty="0" smtClean="0"/>
              <a:t>ΛΟΓΙΣΤΙΚΟ ΚΥΚΛΩΜΑ (2)</a:t>
            </a:r>
          </a:p>
        </p:txBody>
      </p:sp>
      <p:sp>
        <p:nvSpPr>
          <p:cNvPr id="3075" name="2 - Θέση περιεχομένου"/>
          <p:cNvSpPr>
            <a:spLocks noGrp="1"/>
          </p:cNvSpPr>
          <p:nvPr>
            <p:ph idx="1"/>
          </p:nvPr>
        </p:nvSpPr>
        <p:spPr>
          <a:xfrm>
            <a:off x="467544" y="1340768"/>
            <a:ext cx="8208912" cy="5184576"/>
          </a:xfrm>
        </p:spPr>
        <p:txBody>
          <a:bodyPr>
            <a:normAutofit/>
          </a:bodyPr>
          <a:lstStyle/>
          <a:p>
            <a:pPr>
              <a:lnSpc>
                <a:spcPct val="150000"/>
              </a:lnSpc>
              <a:spcBef>
                <a:spcPct val="0"/>
              </a:spcBef>
            </a:pPr>
            <a:r>
              <a:rPr lang="el-GR" sz="1800" dirty="0" smtClean="0">
                <a:solidFill>
                  <a:srgbClr val="002060"/>
                </a:solidFill>
              </a:rPr>
              <a:t>Άνοιγμα βιβλίων (αρχείων)</a:t>
            </a:r>
          </a:p>
          <a:p>
            <a:r>
              <a:rPr lang="el-GR" sz="1800" dirty="0" smtClean="0">
                <a:solidFill>
                  <a:srgbClr val="002060"/>
                </a:solidFill>
              </a:rPr>
              <a:t>Καταχωρίσεις λογιστικών γεγονότων (Λογιστική και φορολογική βάση)</a:t>
            </a:r>
          </a:p>
          <a:p>
            <a:r>
              <a:rPr lang="el-GR" sz="1800" dirty="0" smtClean="0">
                <a:solidFill>
                  <a:srgbClr val="002060"/>
                </a:solidFill>
              </a:rPr>
              <a:t>Εκτύπωση – φύλαξη (ηλεκτρονική αποθήκευση) μηνιαίων ισοζυγίων</a:t>
            </a:r>
          </a:p>
          <a:p>
            <a:r>
              <a:rPr lang="el-GR" sz="1800" dirty="0" smtClean="0">
                <a:solidFill>
                  <a:srgbClr val="002060"/>
                </a:solidFill>
              </a:rPr>
              <a:t>Διευθέτηση τρεχουσών φορολογικών υποχρεώσεων</a:t>
            </a:r>
          </a:p>
          <a:p>
            <a:r>
              <a:rPr lang="el-GR" sz="1800" dirty="0" smtClean="0">
                <a:solidFill>
                  <a:srgbClr val="002060"/>
                </a:solidFill>
              </a:rPr>
              <a:t>Προσωρινό ισοζύγιο για </a:t>
            </a:r>
            <a:r>
              <a:rPr lang="el-GR" sz="1800" b="1" dirty="0" smtClean="0">
                <a:solidFill>
                  <a:srgbClr val="002060"/>
                </a:solidFill>
              </a:rPr>
              <a:t>έναρξη κλεισίματος βιβλίων  </a:t>
            </a:r>
            <a:r>
              <a:rPr lang="el-GR" sz="1800" dirty="0" smtClean="0">
                <a:solidFill>
                  <a:srgbClr val="002060"/>
                </a:solidFill>
              </a:rPr>
              <a:t>και  διαδικασίας προσδιορισμού του αποτελέσματος χρήσης</a:t>
            </a:r>
          </a:p>
          <a:p>
            <a:r>
              <a:rPr lang="el-GR" sz="1800" b="1" dirty="0" smtClean="0">
                <a:solidFill>
                  <a:srgbClr val="002060"/>
                </a:solidFill>
              </a:rPr>
              <a:t>Φυσική απογραφή </a:t>
            </a:r>
            <a:r>
              <a:rPr lang="el-GR" sz="1800" dirty="0" smtClean="0">
                <a:solidFill>
                  <a:srgbClr val="002060"/>
                </a:solidFill>
              </a:rPr>
              <a:t>για την διαπίστωση απομειώσεων. </a:t>
            </a:r>
            <a:r>
              <a:rPr lang="el-GR" sz="1800" b="1" dirty="0" smtClean="0">
                <a:solidFill>
                  <a:srgbClr val="002060"/>
                </a:solidFill>
              </a:rPr>
              <a:t>Επιμέτρηση-Αποτίμηση</a:t>
            </a:r>
          </a:p>
          <a:p>
            <a:r>
              <a:rPr lang="el-GR" sz="1800" dirty="0" smtClean="0">
                <a:solidFill>
                  <a:srgbClr val="002060"/>
                </a:solidFill>
              </a:rPr>
              <a:t>Αποσβέσεις – προβλέψεις</a:t>
            </a:r>
          </a:p>
          <a:p>
            <a:r>
              <a:rPr lang="el-GR" sz="1800" dirty="0" smtClean="0">
                <a:solidFill>
                  <a:srgbClr val="002060"/>
                </a:solidFill>
              </a:rPr>
              <a:t>Εφαρμογή της αρχής του δεδουλευμένου (τακτοποιήσεις εσόδων – εξόδων)</a:t>
            </a:r>
          </a:p>
          <a:p>
            <a:r>
              <a:rPr lang="el-GR" sz="1800" dirty="0" smtClean="0">
                <a:solidFill>
                  <a:srgbClr val="002060"/>
                </a:solidFill>
              </a:rPr>
              <a:t>Συγκέντρωση αποτελεσματικών λογαριασμών</a:t>
            </a:r>
          </a:p>
          <a:p>
            <a:r>
              <a:rPr lang="el-GR" sz="1800" dirty="0" smtClean="0">
                <a:solidFill>
                  <a:srgbClr val="002060"/>
                </a:solidFill>
              </a:rPr>
              <a:t>Προσδιορισμός αποτελέσματος χρήσης-Διάθεση του αποτελέσματος</a:t>
            </a:r>
          </a:p>
          <a:p>
            <a:r>
              <a:rPr lang="el-GR" sz="1800" b="1" dirty="0" smtClean="0">
                <a:solidFill>
                  <a:srgbClr val="002060"/>
                </a:solidFill>
              </a:rPr>
              <a:t>Κατάρτιση χρηματοοικονομικών καταστάσεων</a:t>
            </a:r>
          </a:p>
          <a:p>
            <a:endParaRPr lang="el-GR" sz="2000" dirty="0" smtClean="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p:cNvSpPr>
          <p:nvPr>
            <p:ph type="title" idx="4294967295"/>
          </p:nvPr>
        </p:nvSpPr>
        <p:spPr bwMode="auto">
          <a:xfrm>
            <a:off x="467544" y="1027664"/>
            <a:ext cx="8208912" cy="529128"/>
          </a:xfrm>
        </p:spPr>
        <p:txBody>
          <a:bodyPr wrap="square" lIns="91440" tIns="45720" rIns="91440" bIns="45720" numCol="1" anchorCtr="0" compatLnSpc="1">
            <a:prstTxWarp prst="textNoShape">
              <a:avLst/>
            </a:prstTxWarp>
            <a:normAutofit fontScale="90000"/>
          </a:bodyPr>
          <a:lstStyle/>
          <a:p>
            <a:pPr algn="ctr" eaLnBrk="1" hangingPunct="1">
              <a:defRPr/>
            </a:pPr>
            <a:r>
              <a:rPr lang="el-GR" b="1" cap="none" dirty="0" smtClean="0">
                <a:latin typeface="+mn-lt"/>
              </a:rPr>
              <a:t>Λογιστικό Σύστημα Εφαρμογής</a:t>
            </a:r>
          </a:p>
        </p:txBody>
      </p:sp>
      <p:sp>
        <p:nvSpPr>
          <p:cNvPr id="23555" name="Rectangle 3"/>
          <p:cNvSpPr>
            <a:spLocks noGrp="1"/>
          </p:cNvSpPr>
          <p:nvPr>
            <p:ph type="body" idx="4294967295"/>
          </p:nvPr>
        </p:nvSpPr>
        <p:spPr>
          <a:xfrm>
            <a:off x="395536" y="1988840"/>
            <a:ext cx="8208912" cy="4464496"/>
          </a:xfrm>
        </p:spPr>
        <p:txBody>
          <a:bodyPr>
            <a:normAutofit/>
          </a:bodyPr>
          <a:lstStyle/>
          <a:p>
            <a:pPr eaLnBrk="1" hangingPunct="1">
              <a:buFont typeface="Wingdings" pitchFamily="2" charset="2"/>
              <a:buNone/>
            </a:pPr>
            <a:endParaRPr lang="el-GR" dirty="0" smtClean="0">
              <a:latin typeface="Arial" charset="0"/>
            </a:endParaRPr>
          </a:p>
          <a:p>
            <a:pPr algn="just" eaLnBrk="1" hangingPunct="1"/>
            <a:r>
              <a:rPr lang="el-GR" dirty="0" smtClean="0">
                <a:latin typeface="Arial" charset="0"/>
              </a:rPr>
              <a:t> </a:t>
            </a:r>
            <a:r>
              <a:rPr lang="el-GR" dirty="0" smtClean="0"/>
              <a:t>Οι οντότητες της οδηγίας 34, εφαρμόζουν υποχρεωτικά διπλογραφικό λογιστικό σύστημα και συντάσσουν και ισολογισμό, ανεξάρτητα από το μέγεθός τους.</a:t>
            </a:r>
          </a:p>
          <a:p>
            <a:pPr algn="just" eaLnBrk="1" hangingPunct="1">
              <a:buFont typeface="Wingdings" pitchFamily="2" charset="2"/>
              <a:buNone/>
            </a:pPr>
            <a:endParaRPr lang="el-GR" dirty="0" smtClean="0"/>
          </a:p>
          <a:p>
            <a:pPr algn="just" eaLnBrk="1" hangingPunct="1"/>
            <a:r>
              <a:rPr lang="el-GR" dirty="0" smtClean="0"/>
              <a:t> Οι πολύ μικρές οντότητες που δεν εμπίπτουν στην οδηγία 34, αλλά εμπίπτουν στα ΕΛΠ με βάση την εθνική νομοθεσία, δύνανται να χρησιμοποιούν απλογραφικό λογιστικό σύστημα και να συντάσσουν μόνο κατάσταση αποτελεσμάτων.</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bwMode="auto">
          <a:xfrm>
            <a:off x="467544" y="764704"/>
            <a:ext cx="8208912" cy="504056"/>
          </a:xfrm>
          <a:noFill/>
        </p:spPr>
        <p:txBody>
          <a:bodyPr wrap="square" lIns="91440" tIns="45720" rIns="91440" bIns="45720" numCol="1" anchorCtr="0" compatLnSpc="1">
            <a:prstTxWarp prst="textNoShape">
              <a:avLst/>
            </a:prstTxWarp>
            <a:normAutofit fontScale="90000"/>
          </a:bodyPr>
          <a:lstStyle/>
          <a:p>
            <a:pPr algn="ctr"/>
            <a:r>
              <a:rPr lang="el-GR" b="1" cap="none" dirty="0" smtClean="0"/>
              <a:t>ΔΙΠΛΟΓΡΑΦΙΚΟ ΛΟΓΙΣΤΙΚΟ ΣΥΣΤΗΜΑ</a:t>
            </a:r>
          </a:p>
        </p:txBody>
      </p:sp>
      <p:sp>
        <p:nvSpPr>
          <p:cNvPr id="24579" name="Rectangle 3"/>
          <p:cNvSpPr>
            <a:spLocks noGrp="1"/>
          </p:cNvSpPr>
          <p:nvPr>
            <p:ph type="body" idx="4294967295"/>
          </p:nvPr>
        </p:nvSpPr>
        <p:spPr>
          <a:xfrm>
            <a:off x="467544" y="1340768"/>
            <a:ext cx="8208912" cy="5112568"/>
          </a:xfrm>
        </p:spPr>
        <p:txBody>
          <a:bodyPr>
            <a:normAutofit fontScale="85000" lnSpcReduction="20000"/>
          </a:bodyPr>
          <a:lstStyle/>
          <a:p>
            <a:pPr algn="just">
              <a:lnSpc>
                <a:spcPct val="124000"/>
              </a:lnSpc>
            </a:pPr>
            <a:r>
              <a:rPr lang="el-GR" dirty="0" smtClean="0">
                <a:solidFill>
                  <a:schemeClr val="tx1"/>
                </a:solidFill>
              </a:rPr>
              <a:t>Το </a:t>
            </a:r>
            <a:r>
              <a:rPr lang="el-GR" b="1" dirty="0" smtClean="0">
                <a:solidFill>
                  <a:schemeClr val="tx1"/>
                </a:solidFill>
              </a:rPr>
              <a:t>διπλογραφικό λογιστικό σύστημα</a:t>
            </a:r>
            <a:r>
              <a:rPr lang="el-GR" dirty="0" smtClean="0">
                <a:solidFill>
                  <a:schemeClr val="tx1"/>
                </a:solidFill>
              </a:rPr>
              <a:t> αφορά τις οντότητες που καταρτίζουν, προαιρετικά ή υποχρεωτικά, ισολογισμό. Πρόκειται για την γνωστή σε όλους μας διπλογραφική μέθοδο τήρησης των βιβλίων (πρώην Γ’ κατηγορία). </a:t>
            </a:r>
          </a:p>
          <a:p>
            <a:pPr algn="just">
              <a:lnSpc>
                <a:spcPct val="124000"/>
              </a:lnSpc>
            </a:pPr>
            <a:r>
              <a:rPr lang="el-GR" dirty="0" smtClean="0">
                <a:solidFill>
                  <a:schemeClr val="tx1"/>
                </a:solidFill>
              </a:rPr>
              <a:t>Το διπλογραφικό σύστημα πρέπει να παρακολουθεί τα τηρούμενα αρχεία, με ανάλυση των συναλλαγών και των γεγονότων που έχουν επίπτωση:</a:t>
            </a:r>
          </a:p>
          <a:p>
            <a:pPr algn="just">
              <a:lnSpc>
                <a:spcPct val="124000"/>
              </a:lnSpc>
              <a:buFont typeface="Wingdings" pitchFamily="2" charset="2"/>
              <a:buChar char="v"/>
            </a:pPr>
            <a:r>
              <a:rPr lang="el-GR" dirty="0" smtClean="0">
                <a:solidFill>
                  <a:schemeClr val="tx1"/>
                </a:solidFill>
              </a:rPr>
              <a:t>στη διαμόρφωση των κονδυλίων του ισολογισμού, δηλαδή: στις αξίες των περιουσιακών στοιχείων (Ενεργητικό), </a:t>
            </a:r>
          </a:p>
          <a:p>
            <a:pPr algn="just">
              <a:lnSpc>
                <a:spcPct val="124000"/>
              </a:lnSpc>
              <a:buFont typeface="Wingdings" pitchFamily="2" charset="2"/>
              <a:buChar char="v"/>
            </a:pPr>
            <a:r>
              <a:rPr lang="el-GR" dirty="0" smtClean="0">
                <a:solidFill>
                  <a:schemeClr val="tx1"/>
                </a:solidFill>
              </a:rPr>
              <a:t>στο ύψος των υποχρεώσεων προς τρίτους (το κυρίως Παθητικό), </a:t>
            </a:r>
          </a:p>
          <a:p>
            <a:pPr algn="just">
              <a:lnSpc>
                <a:spcPct val="124000"/>
              </a:lnSpc>
              <a:buFont typeface="Wingdings" pitchFamily="2" charset="2"/>
              <a:buChar char="v"/>
            </a:pPr>
            <a:r>
              <a:rPr lang="el-GR" dirty="0" smtClean="0">
                <a:solidFill>
                  <a:schemeClr val="tx1"/>
                </a:solidFill>
              </a:rPr>
              <a:t>στα μεγέθη της καθαρής θέσης (Ίδια κεφάλαια),  καθώς και στη διαμόρφωση των στοιχείων της κατάστασης των αποτελεσμάτων, δηλαδή: στα έσοδα, στα κέρδη, στα έξοδα και στις  ζημίες.</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p:cNvSpPr>
          <p:nvPr>
            <p:ph type="title" idx="4294967295"/>
          </p:nvPr>
        </p:nvSpPr>
        <p:spPr bwMode="auto">
          <a:xfrm>
            <a:off x="467544" y="620688"/>
            <a:ext cx="8280920" cy="576064"/>
          </a:xfrm>
          <a:noFill/>
        </p:spPr>
        <p:txBody>
          <a:bodyPr wrap="square" lIns="91440" tIns="45720" rIns="91440" bIns="45720" numCol="1" anchorCtr="0" compatLnSpc="1">
            <a:prstTxWarp prst="textNoShape">
              <a:avLst/>
            </a:prstTxWarp>
            <a:normAutofit fontScale="90000"/>
          </a:bodyPr>
          <a:lstStyle/>
          <a:p>
            <a:pPr algn="ctr"/>
            <a:r>
              <a:rPr lang="el-GR" b="1" cap="none" dirty="0" smtClean="0"/>
              <a:t>ΑΠΛΟΓΡΑΦΙΚΟ ΛΟΓΙΣΤΙΚΟ ΣΥΣΤΗΜΑ</a:t>
            </a:r>
          </a:p>
        </p:txBody>
      </p:sp>
      <p:sp>
        <p:nvSpPr>
          <p:cNvPr id="25603" name="Rectangle 3"/>
          <p:cNvSpPr>
            <a:spLocks noGrp="1"/>
          </p:cNvSpPr>
          <p:nvPr>
            <p:ph type="body" idx="4294967295"/>
          </p:nvPr>
        </p:nvSpPr>
        <p:spPr>
          <a:xfrm>
            <a:off x="539552" y="1196752"/>
            <a:ext cx="8136904" cy="5328592"/>
          </a:xfrm>
        </p:spPr>
        <p:txBody>
          <a:bodyPr>
            <a:noAutofit/>
          </a:bodyPr>
          <a:lstStyle/>
          <a:p>
            <a:pPr algn="just">
              <a:lnSpc>
                <a:spcPct val="80000"/>
              </a:lnSpc>
            </a:pPr>
            <a:r>
              <a:rPr lang="el-GR" sz="2200" dirty="0" smtClean="0"/>
              <a:t>Η οντότητα</a:t>
            </a:r>
            <a:r>
              <a:rPr lang="en-US" sz="2200" dirty="0" smtClean="0"/>
              <a:t> (</a:t>
            </a:r>
            <a:r>
              <a:rPr lang="el-GR" sz="2200" dirty="0" smtClean="0"/>
              <a:t>της παρ. 2γ του άρθρου 1 του Ν 4308/2014</a:t>
            </a:r>
            <a:r>
              <a:rPr lang="en-US" sz="2200" dirty="0" smtClean="0"/>
              <a:t>)</a:t>
            </a:r>
            <a:r>
              <a:rPr lang="el-GR" sz="2200" dirty="0" smtClean="0"/>
              <a:t> που έχει το δικαίωμα να συντάσσει μόνο κατάσταση αποτελεσμάτων, απαλλασσόμενη από την υποχρέωση σύνταξης και Ισολογισμού</a:t>
            </a:r>
            <a:r>
              <a:rPr lang="en-US" sz="2200" dirty="0" smtClean="0"/>
              <a:t>.</a:t>
            </a:r>
            <a:r>
              <a:rPr lang="el-GR" sz="2200" dirty="0" smtClean="0"/>
              <a:t> </a:t>
            </a:r>
            <a:endParaRPr lang="en-US" sz="2200" dirty="0" smtClean="0"/>
          </a:p>
          <a:p>
            <a:pPr algn="just">
              <a:lnSpc>
                <a:spcPct val="80000"/>
              </a:lnSpc>
            </a:pPr>
            <a:r>
              <a:rPr lang="el-GR" sz="2200" dirty="0" smtClean="0"/>
              <a:t>Χρησιμοποιεί ένα κατάλληλο </a:t>
            </a:r>
            <a:r>
              <a:rPr lang="el-GR" sz="2200" b="1" dirty="0" smtClean="0"/>
              <a:t>απλογραφικό λογιστικό σύστημα</a:t>
            </a:r>
            <a:r>
              <a:rPr lang="el-GR" sz="2200" dirty="0" smtClean="0"/>
              <a:t> για να παρακολουθεί τα στοιχεία της κατάστασης αποτελεσμάτων (πρώην βιβλίο εσόδων &amp; εξόδων).</a:t>
            </a:r>
          </a:p>
          <a:p>
            <a:pPr algn="just">
              <a:lnSpc>
                <a:spcPct val="80000"/>
              </a:lnSpc>
            </a:pPr>
            <a:r>
              <a:rPr lang="el-GR" sz="2200" dirty="0" smtClean="0"/>
              <a:t>Η καταχώριση των συναλλαγών και γεγονότων στο απλογραφικό σύστημα γίνεται με τάξη, πληρότητα και ορθότητα (άρθρο 5, Ν 4308/2014).  </a:t>
            </a:r>
            <a:endParaRPr lang="en-US" sz="2200" dirty="0" smtClean="0"/>
          </a:p>
          <a:p>
            <a:pPr algn="just">
              <a:lnSpc>
                <a:spcPct val="80000"/>
              </a:lnSpc>
              <a:buFont typeface="Wingdings" pitchFamily="2" charset="2"/>
              <a:buNone/>
            </a:pPr>
            <a:r>
              <a:rPr lang="el-GR" sz="2200" dirty="0" smtClean="0"/>
              <a:t>	Προαιρετικά, οι παραπάνω οντότητες δύνανται να χρησιμοποιούν ένα διπλογραφικό σύστημα, αντί απλογραφικού, χωρίς ωστόσο να υποχρεούνται να συντάσσουν και ισολογισμό (συντάσσουν μόνο κατάσταση αποτελεσμάτων). Αυτό προκύπτει από τις συνδυασμένες διατάξεις της παρ. 11 του άρθρου 4 και της παρ. 8 του άρθρου 16 του Ν 4308/2014. </a:t>
            </a:r>
          </a:p>
          <a:p>
            <a:pPr algn="just">
              <a:lnSpc>
                <a:spcPct val="80000"/>
              </a:lnSpc>
              <a:buFont typeface="Wingdings" pitchFamily="2" charset="2"/>
              <a:buNone/>
            </a:pPr>
            <a:endParaRPr lang="el-GR" sz="2200" dirty="0" smtClean="0"/>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08912" cy="792088"/>
          </a:xfrm>
        </p:spPr>
        <p:txBody>
          <a:bodyPr>
            <a:normAutofit fontScale="90000"/>
          </a:bodyPr>
          <a:lstStyle/>
          <a:p>
            <a:pPr algn="ctr">
              <a:defRPr/>
            </a:pP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b="1" dirty="0" smtClean="0"/>
              <a:t/>
            </a:r>
            <a:br>
              <a:rPr lang="el-GR" b="1" dirty="0" smtClean="0"/>
            </a:br>
            <a:r>
              <a:rPr lang="el-GR" sz="3600" b="1" dirty="0" smtClean="0"/>
              <a:t>ΧΡΗΜΑΤΟΟΙΚΟΝΟΜΙΚΕΣ ΚΑΤΑΣΤΑΣΕΙΣ</a:t>
            </a:r>
            <a:endParaRPr lang="el-GR" sz="3600" b="1" dirty="0"/>
          </a:p>
        </p:txBody>
      </p:sp>
      <p:graphicFrame>
        <p:nvGraphicFramePr>
          <p:cNvPr id="4" name="Content Placeholder 3"/>
          <p:cNvGraphicFramePr>
            <a:graphicFrameLocks noGrp="1"/>
          </p:cNvGraphicFramePr>
          <p:nvPr>
            <p:ph sz="quarter" idx="1"/>
          </p:nvPr>
        </p:nvGraphicFramePr>
        <p:xfrm>
          <a:off x="251520" y="1124745"/>
          <a:ext cx="8712968" cy="5661680"/>
        </p:xfrm>
        <a:graphic>
          <a:graphicData uri="http://schemas.openxmlformats.org/drawingml/2006/table">
            <a:tbl>
              <a:tblPr firstRow="1" bandRow="1">
                <a:tableStyleId>{5C22544A-7EE6-4342-B048-85BDC9FD1C3A}</a:tableStyleId>
              </a:tblPr>
              <a:tblGrid>
                <a:gridCol w="3539643"/>
                <a:gridCol w="5173325"/>
              </a:tblGrid>
              <a:tr h="662960">
                <a:tc>
                  <a:txBody>
                    <a:bodyPr/>
                    <a:lstStyle/>
                    <a:p>
                      <a:r>
                        <a:rPr lang="el-GR" dirty="0" smtClean="0"/>
                        <a:t>Κατηγορία οντοτήτων</a:t>
                      </a:r>
                      <a:endParaRPr lang="el-GR" dirty="0"/>
                    </a:p>
                  </a:txBody>
                  <a:tcPr/>
                </a:tc>
                <a:tc>
                  <a:txBody>
                    <a:bodyPr/>
                    <a:lstStyle/>
                    <a:p>
                      <a:r>
                        <a:rPr lang="el-GR" dirty="0" smtClean="0"/>
                        <a:t>Χρηματοοικονομικές καταστάσεις που συντάσσουν</a:t>
                      </a:r>
                      <a:endParaRPr lang="el-GR" dirty="0"/>
                    </a:p>
                  </a:txBody>
                  <a:tcPr/>
                </a:tc>
              </a:tr>
              <a:tr h="910141">
                <a:tc>
                  <a:txBody>
                    <a:bodyPr/>
                    <a:lstStyle/>
                    <a:p>
                      <a:r>
                        <a:rPr lang="el-GR" sz="2400" b="1" dirty="0" smtClean="0">
                          <a:solidFill>
                            <a:srgbClr val="C00000"/>
                          </a:solidFill>
                        </a:rPr>
                        <a:t>Πολύ μικρές</a:t>
                      </a:r>
                      <a:endParaRPr lang="el-GR" sz="2400" b="1" dirty="0">
                        <a:solidFill>
                          <a:srgbClr val="C00000"/>
                        </a:solidFill>
                      </a:endParaRPr>
                    </a:p>
                  </a:txBody>
                  <a:tcPr/>
                </a:tc>
                <a:tc>
                  <a:txBody>
                    <a:bodyPr/>
                    <a:lstStyle/>
                    <a:p>
                      <a:pPr algn="just">
                        <a:buFont typeface="Arial" pitchFamily="34" charset="0"/>
                        <a:buChar char="•"/>
                      </a:pPr>
                      <a:r>
                        <a:rPr kumimoji="0" lang="el-GR" sz="1400" b="1" i="0" kern="1200" dirty="0" smtClean="0">
                          <a:solidFill>
                            <a:srgbClr val="C00000"/>
                          </a:solidFill>
                          <a:latin typeface="+mn-lt"/>
                          <a:ea typeface="+mn-ea"/>
                          <a:cs typeface="+mn-cs"/>
                        </a:rPr>
                        <a:t>Συνοπτικός Ισολογισμός</a:t>
                      </a:r>
                    </a:p>
                    <a:p>
                      <a:pPr algn="just">
                        <a:buFont typeface="Arial" pitchFamily="34" charset="0"/>
                        <a:buChar char="•"/>
                      </a:pPr>
                      <a:r>
                        <a:rPr kumimoji="0" lang="el-GR" sz="1400" b="1" i="0" kern="1200" dirty="0" smtClean="0">
                          <a:solidFill>
                            <a:srgbClr val="C00000"/>
                          </a:solidFill>
                          <a:latin typeface="+mn-lt"/>
                          <a:ea typeface="+mn-ea"/>
                          <a:cs typeface="+mn-cs"/>
                        </a:rPr>
                        <a:t>Συνοπτική Κατάσταση Αποτελεσμάτων</a:t>
                      </a:r>
                    </a:p>
                    <a:p>
                      <a:pPr algn="just">
                        <a:buFont typeface="Arial" pitchFamily="34" charset="0"/>
                        <a:buChar char="•"/>
                      </a:pPr>
                      <a:r>
                        <a:rPr kumimoji="0" lang="el-GR" sz="1400" b="1" i="0" kern="1200" dirty="0" smtClean="0">
                          <a:solidFill>
                            <a:srgbClr val="C00000"/>
                          </a:solidFill>
                          <a:latin typeface="+mn-lt"/>
                          <a:ea typeface="+mn-ea"/>
                          <a:cs typeface="+mn-cs"/>
                        </a:rPr>
                        <a:t>Προσάρτημα</a:t>
                      </a:r>
                    </a:p>
                    <a:p>
                      <a:endParaRPr lang="el-GR" sz="1200" b="1" dirty="0"/>
                    </a:p>
                  </a:txBody>
                  <a:tcPr/>
                </a:tc>
              </a:tr>
              <a:tr h="455070">
                <a:tc>
                  <a:txBody>
                    <a:bodyPr/>
                    <a:lstStyle/>
                    <a:p>
                      <a:r>
                        <a:rPr lang="el-GR" sz="2400" b="1" dirty="0" smtClean="0">
                          <a:solidFill>
                            <a:srgbClr val="FF0000"/>
                          </a:solidFill>
                        </a:rPr>
                        <a:t>Πολύ μικρές</a:t>
                      </a:r>
                      <a:endParaRPr lang="el-GR" sz="2400" b="1" dirty="0">
                        <a:solidFill>
                          <a:srgbClr val="FF0000"/>
                        </a:solidFill>
                      </a:endParaRPr>
                    </a:p>
                  </a:txBody>
                  <a:tcPr/>
                </a:tc>
                <a:tc>
                  <a:txBody>
                    <a:bodyPr/>
                    <a:lstStyle/>
                    <a:p>
                      <a:pPr>
                        <a:buFont typeface="Arial" pitchFamily="34" charset="0"/>
                        <a:buChar char="•"/>
                      </a:pPr>
                      <a:r>
                        <a:rPr kumimoji="0" lang="el-GR" sz="1400" b="1" i="0" kern="1200" dirty="0" smtClean="0">
                          <a:solidFill>
                            <a:srgbClr val="FF0000"/>
                          </a:solidFill>
                          <a:latin typeface="+mn-lt"/>
                          <a:ea typeface="+mn-ea"/>
                          <a:cs typeface="+mn-cs"/>
                        </a:rPr>
                        <a:t>Κατάσταση αποτελεσμάτων</a:t>
                      </a:r>
                      <a:endParaRPr lang="el-GR" sz="1400" b="1" dirty="0">
                        <a:solidFill>
                          <a:srgbClr val="FF0000"/>
                        </a:solidFill>
                      </a:endParaRPr>
                    </a:p>
                  </a:txBody>
                  <a:tcPr/>
                </a:tc>
              </a:tr>
              <a:tr h="910141">
                <a:tc>
                  <a:txBody>
                    <a:bodyPr/>
                    <a:lstStyle/>
                    <a:p>
                      <a:r>
                        <a:rPr lang="el-GR" sz="2400" b="1" dirty="0" smtClean="0">
                          <a:solidFill>
                            <a:srgbClr val="7030A0"/>
                          </a:solidFill>
                        </a:rPr>
                        <a:t>Μικρή</a:t>
                      </a:r>
                      <a:endParaRPr lang="el-GR" sz="2400" b="1" dirty="0">
                        <a:solidFill>
                          <a:srgbClr val="7030A0"/>
                        </a:solidFill>
                      </a:endParaRPr>
                    </a:p>
                  </a:txBody>
                  <a:tcPr/>
                </a:tc>
                <a:tc>
                  <a:txBody>
                    <a:bodyPr/>
                    <a:lstStyle/>
                    <a:p>
                      <a:pPr>
                        <a:buFont typeface="Arial" pitchFamily="34" charset="0"/>
                        <a:buChar char="•"/>
                      </a:pPr>
                      <a:r>
                        <a:rPr kumimoji="0" lang="el-GR" sz="1400" b="1" i="0" kern="1200" dirty="0" smtClean="0">
                          <a:solidFill>
                            <a:srgbClr val="7030A0"/>
                          </a:solidFill>
                          <a:latin typeface="+mn-lt"/>
                          <a:ea typeface="+mn-ea"/>
                          <a:cs typeface="+mn-cs"/>
                        </a:rPr>
                        <a:t>Ισολογισμός</a:t>
                      </a:r>
                    </a:p>
                    <a:p>
                      <a:pPr>
                        <a:buFont typeface="Arial" pitchFamily="34" charset="0"/>
                        <a:buChar char="•"/>
                      </a:pPr>
                      <a:r>
                        <a:rPr kumimoji="0" lang="el-GR" sz="1400" b="1" i="0" kern="1200" dirty="0" smtClean="0">
                          <a:solidFill>
                            <a:srgbClr val="7030A0"/>
                          </a:solidFill>
                          <a:latin typeface="+mn-lt"/>
                          <a:ea typeface="+mn-ea"/>
                          <a:cs typeface="+mn-cs"/>
                        </a:rPr>
                        <a:t>Κατάσταση Αποτελεσμάτων</a:t>
                      </a:r>
                    </a:p>
                    <a:p>
                      <a:pPr>
                        <a:buFont typeface="Arial" pitchFamily="34" charset="0"/>
                        <a:buChar char="•"/>
                      </a:pPr>
                      <a:r>
                        <a:rPr kumimoji="0" lang="el-GR" sz="1400" b="1" i="0" kern="1200" dirty="0" smtClean="0">
                          <a:solidFill>
                            <a:srgbClr val="7030A0"/>
                          </a:solidFill>
                          <a:latin typeface="+mn-lt"/>
                          <a:ea typeface="+mn-ea"/>
                          <a:cs typeface="+mn-cs"/>
                        </a:rPr>
                        <a:t>Προσάρτημα</a:t>
                      </a:r>
                    </a:p>
                    <a:p>
                      <a:endParaRPr lang="el-GR" sz="1200" b="1" dirty="0"/>
                    </a:p>
                  </a:txBody>
                  <a:tcPr/>
                </a:tc>
              </a:tr>
              <a:tr h="1152846">
                <a:tc>
                  <a:txBody>
                    <a:bodyPr/>
                    <a:lstStyle/>
                    <a:p>
                      <a:r>
                        <a:rPr lang="el-GR" sz="2400" b="1" dirty="0" smtClean="0">
                          <a:solidFill>
                            <a:srgbClr val="0070C0"/>
                          </a:solidFill>
                        </a:rPr>
                        <a:t>Μεσαία</a:t>
                      </a:r>
                      <a:endParaRPr lang="el-GR" sz="2400" b="1" dirty="0">
                        <a:solidFill>
                          <a:srgbClr val="0070C0"/>
                        </a:solidFill>
                      </a:endParaRPr>
                    </a:p>
                  </a:txBody>
                  <a:tcPr/>
                </a:tc>
                <a:tc>
                  <a:txBody>
                    <a:bodyPr/>
                    <a:lstStyle/>
                    <a:p>
                      <a:pPr>
                        <a:buFont typeface="Arial" pitchFamily="34" charset="0"/>
                        <a:buChar char="•"/>
                      </a:pPr>
                      <a:r>
                        <a:rPr kumimoji="0" lang="el-GR" sz="1400" b="1" i="0" kern="1200" dirty="0" smtClean="0">
                          <a:solidFill>
                            <a:srgbClr val="0070C0"/>
                          </a:solidFill>
                          <a:latin typeface="+mn-lt"/>
                          <a:ea typeface="+mn-ea"/>
                          <a:cs typeface="+mn-cs"/>
                        </a:rPr>
                        <a:t>Ισολογισμός ή Κατάσταση Χρηματοοικονομικής Θέσης (Πίνακας)</a:t>
                      </a:r>
                    </a:p>
                    <a:p>
                      <a:pPr>
                        <a:buFont typeface="Arial" pitchFamily="34" charset="0"/>
                        <a:buChar char="•"/>
                      </a:pPr>
                      <a:r>
                        <a:rPr kumimoji="0" lang="el-GR" sz="1400" b="1" i="0" kern="1200" dirty="0" smtClean="0">
                          <a:solidFill>
                            <a:srgbClr val="0070C0"/>
                          </a:solidFill>
                          <a:latin typeface="+mn-lt"/>
                          <a:ea typeface="+mn-ea"/>
                          <a:cs typeface="+mn-cs"/>
                        </a:rPr>
                        <a:t>Κατάσταση Αποτελεσμάτων (Πίνακας) </a:t>
                      </a:r>
                    </a:p>
                    <a:p>
                      <a:pPr>
                        <a:buFont typeface="Arial" pitchFamily="34" charset="0"/>
                        <a:buChar char="•"/>
                      </a:pPr>
                      <a:r>
                        <a:rPr kumimoji="0" lang="el-GR" sz="1400" b="1" i="0" kern="1200" dirty="0" smtClean="0">
                          <a:solidFill>
                            <a:srgbClr val="0070C0"/>
                          </a:solidFill>
                          <a:latin typeface="+mn-lt"/>
                          <a:ea typeface="+mn-ea"/>
                          <a:cs typeface="+mn-cs"/>
                        </a:rPr>
                        <a:t>Κατάσταση Μεταβολών Καθαρής Θέσης (Πίνακας) </a:t>
                      </a:r>
                    </a:p>
                    <a:p>
                      <a:pPr>
                        <a:buFont typeface="Arial" pitchFamily="34" charset="0"/>
                        <a:buChar char="•"/>
                      </a:pPr>
                      <a:r>
                        <a:rPr kumimoji="0" lang="el-GR" sz="1400" b="1" i="0" kern="1200" dirty="0" smtClean="0">
                          <a:solidFill>
                            <a:srgbClr val="0070C0"/>
                          </a:solidFill>
                          <a:latin typeface="+mn-lt"/>
                          <a:ea typeface="+mn-ea"/>
                          <a:cs typeface="+mn-cs"/>
                        </a:rPr>
                        <a:t>Προσάρτημα (Σημειώσεις) </a:t>
                      </a:r>
                      <a:endParaRPr kumimoji="0" lang="el-GR" sz="1400" b="1" i="0" kern="1200" dirty="0">
                        <a:solidFill>
                          <a:srgbClr val="0070C0"/>
                        </a:solidFill>
                        <a:latin typeface="+mn-lt"/>
                        <a:ea typeface="+mn-ea"/>
                        <a:cs typeface="+mn-cs"/>
                      </a:endParaRPr>
                    </a:p>
                  </a:txBody>
                  <a:tcPr/>
                </a:tc>
              </a:tr>
              <a:tr h="1525465">
                <a:tc>
                  <a:txBody>
                    <a:bodyPr/>
                    <a:lstStyle/>
                    <a:p>
                      <a:r>
                        <a:rPr lang="el-GR" sz="2400" b="1" dirty="0" smtClean="0"/>
                        <a:t>Μεγάλη</a:t>
                      </a:r>
                      <a:endParaRPr lang="el-GR" sz="2400" b="1" dirty="0"/>
                    </a:p>
                  </a:txBody>
                  <a:tcPr/>
                </a:tc>
                <a:tc>
                  <a:txBody>
                    <a:bodyPr/>
                    <a:lstStyle/>
                    <a:p>
                      <a:pPr>
                        <a:buFont typeface="Arial" pitchFamily="34" charset="0"/>
                        <a:buChar char="•"/>
                      </a:pPr>
                      <a:r>
                        <a:rPr kumimoji="0" lang="el-GR" sz="1400" b="1" i="0" kern="1200" dirty="0" smtClean="0">
                          <a:solidFill>
                            <a:schemeClr val="dk1"/>
                          </a:solidFill>
                          <a:latin typeface="+mn-lt"/>
                          <a:ea typeface="+mn-ea"/>
                          <a:cs typeface="+mn-cs"/>
                        </a:rPr>
                        <a:t>Ισολογισμός ή Κατάσταση Χρηματοοικονομικής Θέσης (Πίνακας)</a:t>
                      </a:r>
                    </a:p>
                    <a:p>
                      <a:pPr>
                        <a:buFont typeface="Arial" pitchFamily="34" charset="0"/>
                        <a:buChar char="•"/>
                      </a:pPr>
                      <a:r>
                        <a:rPr kumimoji="0" lang="el-GR" sz="1400" b="1" i="0" kern="1200" dirty="0" smtClean="0">
                          <a:solidFill>
                            <a:schemeClr val="dk1"/>
                          </a:solidFill>
                          <a:latin typeface="+mn-lt"/>
                          <a:ea typeface="+mn-ea"/>
                          <a:cs typeface="+mn-cs"/>
                        </a:rPr>
                        <a:t>Κατάσταση Αποτελεσμάτων (Πίνακας)</a:t>
                      </a:r>
                    </a:p>
                    <a:p>
                      <a:pPr>
                        <a:buFont typeface="Arial" pitchFamily="34" charset="0"/>
                        <a:buChar char="•"/>
                      </a:pPr>
                      <a:r>
                        <a:rPr kumimoji="0" lang="el-GR" sz="1400" b="1" i="0" kern="1200" dirty="0" smtClean="0">
                          <a:solidFill>
                            <a:schemeClr val="dk1"/>
                          </a:solidFill>
                          <a:latin typeface="+mn-lt"/>
                          <a:ea typeface="+mn-ea"/>
                          <a:cs typeface="+mn-cs"/>
                        </a:rPr>
                        <a:t>Κατάσταση Μεταβολών Καθαρής Θέσης (Πίνακας)</a:t>
                      </a:r>
                    </a:p>
                    <a:p>
                      <a:pPr>
                        <a:buFont typeface="Arial" pitchFamily="34" charset="0"/>
                        <a:buChar char="•"/>
                      </a:pPr>
                      <a:r>
                        <a:rPr kumimoji="0" lang="el-GR" sz="1400" b="1" i="0" kern="1200" dirty="0" smtClean="0">
                          <a:solidFill>
                            <a:schemeClr val="dk1"/>
                          </a:solidFill>
                          <a:latin typeface="+mn-lt"/>
                          <a:ea typeface="+mn-ea"/>
                          <a:cs typeface="+mn-cs"/>
                        </a:rPr>
                        <a:t>Κατάσταση Χρηματοροών (Πίνακας)  </a:t>
                      </a:r>
                    </a:p>
                    <a:p>
                      <a:pPr>
                        <a:buFont typeface="Arial" pitchFamily="34" charset="0"/>
                        <a:buChar char="•"/>
                      </a:pPr>
                      <a:r>
                        <a:rPr kumimoji="0" lang="el-GR" sz="1400" b="1" i="0" kern="1200" dirty="0" smtClean="0">
                          <a:solidFill>
                            <a:schemeClr val="dk1"/>
                          </a:solidFill>
                          <a:latin typeface="+mn-lt"/>
                          <a:ea typeface="+mn-ea"/>
                          <a:cs typeface="+mn-cs"/>
                        </a:rPr>
                        <a:t>Προσάρτημα (Σημειώσεις) </a:t>
                      </a:r>
                    </a:p>
                    <a:p>
                      <a:endParaRPr lang="el-GR" sz="1200" b="1"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792088"/>
          </a:xfrm>
        </p:spPr>
        <p:txBody>
          <a:bodyPr>
            <a:normAutofit fontScale="90000"/>
          </a:bodyPr>
          <a:lstStyle/>
          <a:p>
            <a:r>
              <a:rPr lang="el-GR" dirty="0" smtClean="0"/>
              <a:t/>
            </a:r>
            <a:br>
              <a:rPr lang="el-GR" dirty="0" smtClean="0"/>
            </a:br>
            <a:r>
              <a:rPr lang="el-GR" b="1" dirty="0" smtClean="0"/>
              <a:t>ΑΝΑΓΝΩΡΙΣΗ</a:t>
            </a:r>
            <a:endParaRPr lang="el-GR" b="1" dirty="0"/>
          </a:p>
        </p:txBody>
      </p:sp>
      <p:sp>
        <p:nvSpPr>
          <p:cNvPr id="3" name="2 - Θέση περιεχομένου"/>
          <p:cNvSpPr>
            <a:spLocks noGrp="1"/>
          </p:cNvSpPr>
          <p:nvPr>
            <p:ph sz="quarter" idx="1"/>
          </p:nvPr>
        </p:nvSpPr>
        <p:spPr>
          <a:xfrm>
            <a:off x="467544" y="1600200"/>
            <a:ext cx="8208912" cy="4997152"/>
          </a:xfrm>
        </p:spPr>
        <p:txBody>
          <a:bodyPr>
            <a:normAutofit lnSpcReduction="10000"/>
          </a:bodyPr>
          <a:lstStyle/>
          <a:p>
            <a:pPr algn="just"/>
            <a:r>
              <a:rPr lang="el-GR" b="1" u="sng" dirty="0" smtClean="0"/>
              <a:t>Αναγνώριση</a:t>
            </a:r>
            <a:r>
              <a:rPr lang="el-GR" dirty="0" smtClean="0"/>
              <a:t> είναι η διαδικασία ενσωμάτωσης στον Ισολογισμό ή/και στην Κατάσταση Αποτελεσμάτων ενός στοιχείου που εμπίπτει στους σχετικούς ορισμούς του παρόντος νόμου και ικανοποιεί τα επόμενα κριτήρια: </a:t>
            </a:r>
          </a:p>
          <a:p>
            <a:pPr algn="just">
              <a:buNone/>
            </a:pPr>
            <a:r>
              <a:rPr lang="el-GR" b="1" dirty="0" smtClean="0"/>
              <a:t>α)</a:t>
            </a:r>
            <a:r>
              <a:rPr lang="el-GR" dirty="0" smtClean="0"/>
              <a:t> είναι σφόδρα πιθανό ότι μελλοντικά οικονομικά οφέλη σχετιζόμενα με το στοιχείο θα εισρεύσουν στην επιχείρηση ή θα εκρεύσουν από αυτή.</a:t>
            </a:r>
          </a:p>
          <a:p>
            <a:pPr algn="just">
              <a:buNone/>
            </a:pPr>
            <a:r>
              <a:rPr lang="el-GR" b="1" dirty="0" smtClean="0"/>
              <a:t>β)</a:t>
            </a:r>
            <a:r>
              <a:rPr lang="el-GR" dirty="0" smtClean="0"/>
              <a:t> το στοιχείο έχει ένα κόστος ή μια αξία που μπορεί να επιμετρηθεί αξιόπιστα. </a:t>
            </a:r>
          </a:p>
          <a:p>
            <a:pPr algn="just"/>
            <a:r>
              <a:rPr lang="el-GR" b="1" u="sng" dirty="0" smtClean="0"/>
              <a:t>Αρχική αναγνώριση:</a:t>
            </a:r>
            <a:r>
              <a:rPr lang="el-GR" dirty="0" smtClean="0"/>
              <a:t> Η πρώτη καταχώρηση στο λογιστικό σύστημα της οντότητας ενός στοιχείου των χρηματοοικονομικών καταστάσεων.</a:t>
            </a:r>
            <a:endParaRPr lang="el-GR"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ChangeArrowheads="1"/>
          </p:cNvSpPr>
          <p:nvPr/>
        </p:nvSpPr>
        <p:spPr bwMode="auto">
          <a:xfrm>
            <a:off x="467544" y="404664"/>
            <a:ext cx="8208912" cy="864096"/>
          </a:xfrm>
          <a:prstGeom prst="rect">
            <a:avLst/>
          </a:prstGeom>
          <a:noFill/>
          <a:ln w="9525">
            <a:noFill/>
            <a:miter lim="800000"/>
            <a:headEnd/>
            <a:tailEnd/>
          </a:ln>
          <a:effectLst/>
        </p:spPr>
        <p:txBody>
          <a:bodyPr anchor="ctr"/>
          <a:lstStyle/>
          <a:p>
            <a:pPr algn="ctr"/>
            <a:r>
              <a:rPr lang="el-GR" sz="2800" b="1" dirty="0">
                <a:solidFill>
                  <a:srgbClr val="7030A0"/>
                </a:solidFill>
              </a:rPr>
              <a:t>ΟΙ ΣΤΟΧΟΙ ΤΩΝ ΛΟΓΙΣΤΙΚΩΝ </a:t>
            </a:r>
            <a:r>
              <a:rPr lang="el-GR" sz="2800" b="1" dirty="0" smtClean="0">
                <a:solidFill>
                  <a:srgbClr val="7030A0"/>
                </a:solidFill>
              </a:rPr>
              <a:t>ΚΑΤΑΣΤΑΣΕΩΝ</a:t>
            </a:r>
            <a:endParaRPr lang="el-GR" sz="2800" b="1" dirty="0">
              <a:solidFill>
                <a:srgbClr val="7030A0"/>
              </a:solidFill>
            </a:endParaRPr>
          </a:p>
        </p:txBody>
      </p:sp>
      <p:sp>
        <p:nvSpPr>
          <p:cNvPr id="401411" name="Text Box 3"/>
          <p:cNvSpPr txBox="1">
            <a:spLocks noChangeArrowheads="1"/>
          </p:cNvSpPr>
          <p:nvPr/>
        </p:nvSpPr>
        <p:spPr bwMode="auto">
          <a:xfrm>
            <a:off x="611188" y="1268760"/>
            <a:ext cx="8137525" cy="830997"/>
          </a:xfrm>
          <a:prstGeom prst="rect">
            <a:avLst/>
          </a:prstGeom>
          <a:noFill/>
          <a:ln w="31750">
            <a:solidFill>
              <a:schemeClr val="accent1"/>
            </a:solidFill>
            <a:miter lim="800000"/>
            <a:headEnd/>
            <a:tailEnd/>
          </a:ln>
          <a:effectLst/>
        </p:spPr>
        <p:txBody>
          <a:bodyPr wrap="square">
            <a:spAutoFit/>
          </a:bodyPr>
          <a:lstStyle/>
          <a:p>
            <a:pPr algn="just"/>
            <a:r>
              <a:rPr lang="el-GR" sz="1600" b="1" dirty="0">
                <a:solidFill>
                  <a:srgbClr val="006600"/>
                </a:solidFill>
              </a:rPr>
              <a:t>Κατανοησιμότητα </a:t>
            </a:r>
            <a:r>
              <a:rPr lang="el-GR" sz="1600" dirty="0">
                <a:solidFill>
                  <a:srgbClr val="006600"/>
                </a:solidFill>
              </a:rPr>
              <a:t>δηλ. οι λογιστικές πληροφορίες θα πρέπει να είναι εύκολα κατανοήσιμες από τον χρήστη που έχει μια εύλογη γνώση λογιστικής, του οικονομικού περιβάλλοντος και επιθυμεί να μελετήσει τις </a:t>
            </a:r>
            <a:r>
              <a:rPr lang="el-GR" sz="1600" dirty="0" smtClean="0">
                <a:solidFill>
                  <a:srgbClr val="006600"/>
                </a:solidFill>
              </a:rPr>
              <a:t>πληροφορίες.</a:t>
            </a:r>
            <a:endParaRPr lang="el-GR" sz="1600" b="1" dirty="0">
              <a:solidFill>
                <a:srgbClr val="006600"/>
              </a:solidFill>
            </a:endParaRPr>
          </a:p>
        </p:txBody>
      </p:sp>
      <p:sp>
        <p:nvSpPr>
          <p:cNvPr id="401412" name="Text Box 4"/>
          <p:cNvSpPr txBox="1">
            <a:spLocks noChangeArrowheads="1"/>
          </p:cNvSpPr>
          <p:nvPr/>
        </p:nvSpPr>
        <p:spPr bwMode="auto">
          <a:xfrm>
            <a:off x="611188" y="2348880"/>
            <a:ext cx="8137525" cy="584775"/>
          </a:xfrm>
          <a:prstGeom prst="rect">
            <a:avLst/>
          </a:prstGeom>
          <a:noFill/>
          <a:ln w="31750">
            <a:solidFill>
              <a:schemeClr val="accent1"/>
            </a:solidFill>
            <a:miter lim="800000"/>
            <a:headEnd/>
            <a:tailEnd/>
          </a:ln>
          <a:effectLst/>
        </p:spPr>
        <p:txBody>
          <a:bodyPr wrap="square">
            <a:spAutoFit/>
          </a:bodyPr>
          <a:lstStyle/>
          <a:p>
            <a:pPr algn="just"/>
            <a:r>
              <a:rPr lang="el-GR" sz="1600" b="1" dirty="0">
                <a:solidFill>
                  <a:srgbClr val="C00000"/>
                </a:solidFill>
              </a:rPr>
              <a:t>Σχετικότητα</a:t>
            </a:r>
            <a:r>
              <a:rPr lang="el-GR" sz="1600" dirty="0">
                <a:solidFill>
                  <a:srgbClr val="C00000"/>
                </a:solidFill>
              </a:rPr>
              <a:t> στο βαθμό που η γνωστοποίηση της βοηθάει στη λήψη οικονομικών αποφάσεων από τους χρήστες των χρηματοοικονομικών </a:t>
            </a:r>
            <a:r>
              <a:rPr lang="el-GR" sz="1600" dirty="0" smtClean="0">
                <a:solidFill>
                  <a:srgbClr val="C00000"/>
                </a:solidFill>
              </a:rPr>
              <a:t>πληροφοριών.</a:t>
            </a:r>
            <a:endParaRPr lang="el-GR" sz="1600" b="1" dirty="0">
              <a:solidFill>
                <a:srgbClr val="C00000"/>
              </a:solidFill>
            </a:endParaRPr>
          </a:p>
        </p:txBody>
      </p:sp>
      <p:sp>
        <p:nvSpPr>
          <p:cNvPr id="401413" name="Text Box 5"/>
          <p:cNvSpPr txBox="1">
            <a:spLocks noChangeArrowheads="1"/>
          </p:cNvSpPr>
          <p:nvPr/>
        </p:nvSpPr>
        <p:spPr bwMode="auto">
          <a:xfrm>
            <a:off x="611188" y="3068960"/>
            <a:ext cx="8137525" cy="584775"/>
          </a:xfrm>
          <a:prstGeom prst="rect">
            <a:avLst/>
          </a:prstGeom>
          <a:noFill/>
          <a:ln w="31750">
            <a:solidFill>
              <a:schemeClr val="accent1"/>
            </a:solidFill>
            <a:miter lim="800000"/>
            <a:headEnd/>
            <a:tailEnd/>
          </a:ln>
          <a:effectLst/>
        </p:spPr>
        <p:txBody>
          <a:bodyPr wrap="square">
            <a:spAutoFit/>
          </a:bodyPr>
          <a:lstStyle/>
          <a:p>
            <a:pPr algn="just"/>
            <a:r>
              <a:rPr lang="el-GR" sz="1600" b="1" dirty="0"/>
              <a:t>Ουσιαστικότητα </a:t>
            </a:r>
            <a:r>
              <a:rPr lang="el-GR" sz="1600" dirty="0"/>
              <a:t>με την έννοια ότι παράλειψη ή αλλοίωση των πληροφοριών μπορεί να επηρεάσει τις αποφάσεις των </a:t>
            </a:r>
            <a:r>
              <a:rPr lang="el-GR" sz="1600" dirty="0" smtClean="0"/>
              <a:t>χρηστών.</a:t>
            </a:r>
            <a:endParaRPr lang="el-GR" sz="1600" b="1" dirty="0"/>
          </a:p>
        </p:txBody>
      </p:sp>
      <p:sp>
        <p:nvSpPr>
          <p:cNvPr id="401414" name="Text Box 6"/>
          <p:cNvSpPr txBox="1">
            <a:spLocks noChangeArrowheads="1"/>
          </p:cNvSpPr>
          <p:nvPr/>
        </p:nvSpPr>
        <p:spPr bwMode="auto">
          <a:xfrm>
            <a:off x="611188" y="3789041"/>
            <a:ext cx="8137525" cy="338554"/>
          </a:xfrm>
          <a:prstGeom prst="rect">
            <a:avLst/>
          </a:prstGeom>
          <a:noFill/>
          <a:ln w="31750">
            <a:solidFill>
              <a:schemeClr val="accent1"/>
            </a:solidFill>
            <a:miter lim="800000"/>
            <a:headEnd/>
            <a:tailEnd/>
          </a:ln>
          <a:effectLst/>
        </p:spPr>
        <p:txBody>
          <a:bodyPr wrap="square">
            <a:spAutoFit/>
          </a:bodyPr>
          <a:lstStyle/>
          <a:p>
            <a:pPr algn="just"/>
            <a:r>
              <a:rPr lang="el-GR" sz="1600" b="1" dirty="0">
                <a:solidFill>
                  <a:srgbClr val="7030A0"/>
                </a:solidFill>
              </a:rPr>
              <a:t>Αξιοπιστία</a:t>
            </a:r>
            <a:r>
              <a:rPr lang="el-GR" sz="1600" dirty="0">
                <a:solidFill>
                  <a:srgbClr val="7030A0"/>
                </a:solidFill>
              </a:rPr>
              <a:t> δηλαδή να μην υποφέρουν από ουσιώδες λάθος ή </a:t>
            </a:r>
            <a:r>
              <a:rPr lang="el-GR" sz="1600" dirty="0" smtClean="0">
                <a:solidFill>
                  <a:srgbClr val="7030A0"/>
                </a:solidFill>
              </a:rPr>
              <a:t>μεροληψία.</a:t>
            </a:r>
            <a:endParaRPr lang="el-GR" sz="1600" b="1" dirty="0">
              <a:solidFill>
                <a:srgbClr val="7030A0"/>
              </a:solidFill>
            </a:endParaRPr>
          </a:p>
        </p:txBody>
      </p:sp>
      <p:sp>
        <p:nvSpPr>
          <p:cNvPr id="401415" name="Text Box 7"/>
          <p:cNvSpPr txBox="1">
            <a:spLocks noChangeArrowheads="1"/>
          </p:cNvSpPr>
          <p:nvPr/>
        </p:nvSpPr>
        <p:spPr bwMode="auto">
          <a:xfrm>
            <a:off x="611188" y="4221089"/>
            <a:ext cx="8137525" cy="830997"/>
          </a:xfrm>
          <a:prstGeom prst="rect">
            <a:avLst/>
          </a:prstGeom>
          <a:noFill/>
          <a:ln w="31750">
            <a:solidFill>
              <a:schemeClr val="accent1"/>
            </a:solidFill>
            <a:miter lim="800000"/>
            <a:headEnd/>
            <a:tailEnd/>
          </a:ln>
          <a:effectLst/>
        </p:spPr>
        <p:txBody>
          <a:bodyPr wrap="square">
            <a:spAutoFit/>
          </a:bodyPr>
          <a:lstStyle/>
          <a:p>
            <a:pPr algn="just"/>
            <a:r>
              <a:rPr lang="el-GR" sz="1600" b="1" dirty="0">
                <a:solidFill>
                  <a:srgbClr val="0000FF"/>
                </a:solidFill>
              </a:rPr>
              <a:t>Πιστότητα στην Παρουσίαση των Γεγονότων</a:t>
            </a:r>
            <a:r>
              <a:rPr lang="el-GR" sz="1600" dirty="0">
                <a:solidFill>
                  <a:srgbClr val="0000FF"/>
                </a:solidFill>
              </a:rPr>
              <a:t> δηλαδή να πρέπει να αντιπροσωπεύουν πιστά τις συναλλαγές ή άλλα γεγονότα που προσπαθούν να </a:t>
            </a:r>
            <a:r>
              <a:rPr lang="el-GR" sz="1600" dirty="0" smtClean="0">
                <a:solidFill>
                  <a:srgbClr val="0000FF"/>
                </a:solidFill>
              </a:rPr>
              <a:t>απεικονίσουν.</a:t>
            </a:r>
            <a:endParaRPr lang="el-GR" sz="1600" b="1" dirty="0">
              <a:solidFill>
                <a:srgbClr val="0000FF"/>
              </a:solidFill>
            </a:endParaRPr>
          </a:p>
        </p:txBody>
      </p:sp>
      <p:sp>
        <p:nvSpPr>
          <p:cNvPr id="401416" name="Text Box 8"/>
          <p:cNvSpPr txBox="1">
            <a:spLocks noChangeArrowheads="1"/>
          </p:cNvSpPr>
          <p:nvPr/>
        </p:nvSpPr>
        <p:spPr bwMode="auto">
          <a:xfrm>
            <a:off x="611560" y="5373216"/>
            <a:ext cx="8137525" cy="830997"/>
          </a:xfrm>
          <a:prstGeom prst="rect">
            <a:avLst/>
          </a:prstGeom>
          <a:noFill/>
          <a:ln w="31750">
            <a:solidFill>
              <a:schemeClr val="accent1"/>
            </a:solidFill>
            <a:miter lim="800000"/>
            <a:headEnd/>
            <a:tailEnd/>
          </a:ln>
          <a:effectLst/>
        </p:spPr>
        <p:txBody>
          <a:bodyPr wrap="square">
            <a:spAutoFit/>
          </a:bodyPr>
          <a:lstStyle/>
          <a:p>
            <a:pPr algn="just"/>
            <a:r>
              <a:rPr lang="el-GR" sz="1600" b="1" dirty="0">
                <a:solidFill>
                  <a:srgbClr val="663300"/>
                </a:solidFill>
              </a:rPr>
              <a:t>Επικράτηση της Ουσίας των Συναλλαγών πάνω στον Νομικό Τύπο </a:t>
            </a:r>
            <a:r>
              <a:rPr lang="el-GR" sz="1600" dirty="0">
                <a:solidFill>
                  <a:srgbClr val="663300"/>
                </a:solidFill>
              </a:rPr>
              <a:t>δηλαδή οι λογιστικές πληροφορίες θα πρέπει να παρουσιάζονται σύμφωνα με την ουσία των γεγονότων και να μην περιορίζονται από τον νομικό τους </a:t>
            </a:r>
            <a:r>
              <a:rPr lang="el-GR" sz="1600" dirty="0" smtClean="0">
                <a:solidFill>
                  <a:srgbClr val="663300"/>
                </a:solidFill>
              </a:rPr>
              <a:t>τύπο.</a:t>
            </a:r>
            <a:endParaRPr lang="el-GR" sz="1600" b="1" dirty="0">
              <a:solidFill>
                <a:srgbClr val="6633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1410"/>
                                        </p:tgtEl>
                                        <p:attrNameLst>
                                          <p:attrName>style.visibility</p:attrName>
                                        </p:attrNameLst>
                                      </p:cBhvr>
                                      <p:to>
                                        <p:strVal val="visible"/>
                                      </p:to>
                                    </p:set>
                                    <p:animEffect transition="in" filter="diamond(in)">
                                      <p:cBhvr>
                                        <p:cTn id="7" dur="2000"/>
                                        <p:tgtEl>
                                          <p:spTgt spid="4014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1411"/>
                                        </p:tgtEl>
                                        <p:attrNameLst>
                                          <p:attrName>style.visibility</p:attrName>
                                        </p:attrNameLst>
                                      </p:cBhvr>
                                      <p:to>
                                        <p:strVal val="visible"/>
                                      </p:to>
                                    </p:set>
                                    <p:anim calcmode="lin" valueType="num">
                                      <p:cBhvr additive="base">
                                        <p:cTn id="12" dur="500" fill="hold"/>
                                        <p:tgtEl>
                                          <p:spTgt spid="401411"/>
                                        </p:tgtEl>
                                        <p:attrNameLst>
                                          <p:attrName>ppt_x</p:attrName>
                                        </p:attrNameLst>
                                      </p:cBhvr>
                                      <p:tavLst>
                                        <p:tav tm="0">
                                          <p:val>
                                            <p:strVal val="0-#ppt_w/2"/>
                                          </p:val>
                                        </p:tav>
                                        <p:tav tm="100000">
                                          <p:val>
                                            <p:strVal val="#ppt_x"/>
                                          </p:val>
                                        </p:tav>
                                      </p:tavLst>
                                    </p:anim>
                                    <p:anim calcmode="lin" valueType="num">
                                      <p:cBhvr additive="base">
                                        <p:cTn id="13" dur="500" fill="hold"/>
                                        <p:tgtEl>
                                          <p:spTgt spid="4014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1412"/>
                                        </p:tgtEl>
                                        <p:attrNameLst>
                                          <p:attrName>style.visibility</p:attrName>
                                        </p:attrNameLst>
                                      </p:cBhvr>
                                      <p:to>
                                        <p:strVal val="visible"/>
                                      </p:to>
                                    </p:set>
                                    <p:anim calcmode="lin" valueType="num">
                                      <p:cBhvr additive="base">
                                        <p:cTn id="18" dur="500" fill="hold"/>
                                        <p:tgtEl>
                                          <p:spTgt spid="401412"/>
                                        </p:tgtEl>
                                        <p:attrNameLst>
                                          <p:attrName>ppt_x</p:attrName>
                                        </p:attrNameLst>
                                      </p:cBhvr>
                                      <p:tavLst>
                                        <p:tav tm="0">
                                          <p:val>
                                            <p:strVal val="0-#ppt_w/2"/>
                                          </p:val>
                                        </p:tav>
                                        <p:tav tm="100000">
                                          <p:val>
                                            <p:strVal val="#ppt_x"/>
                                          </p:val>
                                        </p:tav>
                                      </p:tavLst>
                                    </p:anim>
                                    <p:anim calcmode="lin" valueType="num">
                                      <p:cBhvr additive="base">
                                        <p:cTn id="19" dur="500" fill="hold"/>
                                        <p:tgtEl>
                                          <p:spTgt spid="40141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1413"/>
                                        </p:tgtEl>
                                        <p:attrNameLst>
                                          <p:attrName>style.visibility</p:attrName>
                                        </p:attrNameLst>
                                      </p:cBhvr>
                                      <p:to>
                                        <p:strVal val="visible"/>
                                      </p:to>
                                    </p:set>
                                    <p:anim calcmode="lin" valueType="num">
                                      <p:cBhvr additive="base">
                                        <p:cTn id="24" dur="500" fill="hold"/>
                                        <p:tgtEl>
                                          <p:spTgt spid="401413"/>
                                        </p:tgtEl>
                                        <p:attrNameLst>
                                          <p:attrName>ppt_x</p:attrName>
                                        </p:attrNameLst>
                                      </p:cBhvr>
                                      <p:tavLst>
                                        <p:tav tm="0">
                                          <p:val>
                                            <p:strVal val="0-#ppt_w/2"/>
                                          </p:val>
                                        </p:tav>
                                        <p:tav tm="100000">
                                          <p:val>
                                            <p:strVal val="#ppt_x"/>
                                          </p:val>
                                        </p:tav>
                                      </p:tavLst>
                                    </p:anim>
                                    <p:anim calcmode="lin" valueType="num">
                                      <p:cBhvr additive="base">
                                        <p:cTn id="25" dur="500" fill="hold"/>
                                        <p:tgtEl>
                                          <p:spTgt spid="401413"/>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1414"/>
                                        </p:tgtEl>
                                        <p:attrNameLst>
                                          <p:attrName>style.visibility</p:attrName>
                                        </p:attrNameLst>
                                      </p:cBhvr>
                                      <p:to>
                                        <p:strVal val="visible"/>
                                      </p:to>
                                    </p:set>
                                    <p:anim calcmode="lin" valueType="num">
                                      <p:cBhvr additive="base">
                                        <p:cTn id="30" dur="500" fill="hold"/>
                                        <p:tgtEl>
                                          <p:spTgt spid="401414"/>
                                        </p:tgtEl>
                                        <p:attrNameLst>
                                          <p:attrName>ppt_x</p:attrName>
                                        </p:attrNameLst>
                                      </p:cBhvr>
                                      <p:tavLst>
                                        <p:tav tm="0">
                                          <p:val>
                                            <p:strVal val="0-#ppt_w/2"/>
                                          </p:val>
                                        </p:tav>
                                        <p:tav tm="100000">
                                          <p:val>
                                            <p:strVal val="#ppt_x"/>
                                          </p:val>
                                        </p:tav>
                                      </p:tavLst>
                                    </p:anim>
                                    <p:anim calcmode="lin" valueType="num">
                                      <p:cBhvr additive="base">
                                        <p:cTn id="31" dur="500" fill="hold"/>
                                        <p:tgtEl>
                                          <p:spTgt spid="401414"/>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1415"/>
                                        </p:tgtEl>
                                        <p:attrNameLst>
                                          <p:attrName>style.visibility</p:attrName>
                                        </p:attrNameLst>
                                      </p:cBhvr>
                                      <p:to>
                                        <p:strVal val="visible"/>
                                      </p:to>
                                    </p:set>
                                    <p:anim calcmode="lin" valueType="num">
                                      <p:cBhvr additive="base">
                                        <p:cTn id="36" dur="500" fill="hold"/>
                                        <p:tgtEl>
                                          <p:spTgt spid="401415"/>
                                        </p:tgtEl>
                                        <p:attrNameLst>
                                          <p:attrName>ppt_x</p:attrName>
                                        </p:attrNameLst>
                                      </p:cBhvr>
                                      <p:tavLst>
                                        <p:tav tm="0">
                                          <p:val>
                                            <p:strVal val="0-#ppt_w/2"/>
                                          </p:val>
                                        </p:tav>
                                        <p:tav tm="100000">
                                          <p:val>
                                            <p:strVal val="#ppt_x"/>
                                          </p:val>
                                        </p:tav>
                                      </p:tavLst>
                                    </p:anim>
                                    <p:anim calcmode="lin" valueType="num">
                                      <p:cBhvr additive="base">
                                        <p:cTn id="37" dur="500" fill="hold"/>
                                        <p:tgtEl>
                                          <p:spTgt spid="40141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1416"/>
                                        </p:tgtEl>
                                        <p:attrNameLst>
                                          <p:attrName>style.visibility</p:attrName>
                                        </p:attrNameLst>
                                      </p:cBhvr>
                                      <p:to>
                                        <p:strVal val="visible"/>
                                      </p:to>
                                    </p:set>
                                    <p:anim calcmode="lin" valueType="num">
                                      <p:cBhvr additive="base">
                                        <p:cTn id="42" dur="500" fill="hold"/>
                                        <p:tgtEl>
                                          <p:spTgt spid="401416"/>
                                        </p:tgtEl>
                                        <p:attrNameLst>
                                          <p:attrName>ppt_x</p:attrName>
                                        </p:attrNameLst>
                                      </p:cBhvr>
                                      <p:tavLst>
                                        <p:tav tm="0">
                                          <p:val>
                                            <p:strVal val="0-#ppt_w/2"/>
                                          </p:val>
                                        </p:tav>
                                        <p:tav tm="100000">
                                          <p:val>
                                            <p:strVal val="#ppt_x"/>
                                          </p:val>
                                        </p:tav>
                                      </p:tavLst>
                                    </p:anim>
                                    <p:anim calcmode="lin" valueType="num">
                                      <p:cBhvr additive="base">
                                        <p:cTn id="43" dur="500" fill="hold"/>
                                        <p:tgtEl>
                                          <p:spTgt spid="401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410" grpId="0"/>
      <p:bldP spid="401411" grpId="0" animBg="1"/>
      <p:bldP spid="401412" grpId="0" animBg="1"/>
      <p:bldP spid="401413" grpId="0" animBg="1"/>
      <p:bldP spid="401414" grpId="0" animBg="1"/>
      <p:bldP spid="401415" grpId="0" animBg="1"/>
      <p:bldP spid="401416"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ChangeArrowheads="1"/>
          </p:cNvSpPr>
          <p:nvPr/>
        </p:nvSpPr>
        <p:spPr bwMode="auto">
          <a:xfrm>
            <a:off x="467544" y="692696"/>
            <a:ext cx="8208912" cy="864096"/>
          </a:xfrm>
          <a:prstGeom prst="rect">
            <a:avLst/>
          </a:prstGeom>
          <a:noFill/>
          <a:ln w="9525">
            <a:noFill/>
            <a:miter lim="800000"/>
            <a:headEnd/>
            <a:tailEnd/>
          </a:ln>
          <a:effectLst/>
        </p:spPr>
        <p:txBody>
          <a:bodyPr anchor="ctr"/>
          <a:lstStyle/>
          <a:p>
            <a:pPr algn="ctr"/>
            <a:r>
              <a:rPr lang="el-GR" sz="3200" b="1" dirty="0">
                <a:solidFill>
                  <a:srgbClr val="7030A0"/>
                </a:solidFill>
              </a:rPr>
              <a:t>ΟΙ ΣΤΟΧΟΙ ΤΩΝ ΛΟΓΙΣΤΙΚΩΝ </a:t>
            </a:r>
            <a:r>
              <a:rPr lang="el-GR" sz="3200" b="1" dirty="0" smtClean="0">
                <a:solidFill>
                  <a:srgbClr val="7030A0"/>
                </a:solidFill>
              </a:rPr>
              <a:t>ΚΑΤΑΣΤΑΣΕΩΝ</a:t>
            </a:r>
            <a:endParaRPr lang="el-GR" sz="3200" b="1" dirty="0">
              <a:solidFill>
                <a:srgbClr val="7030A0"/>
              </a:solidFill>
            </a:endParaRPr>
          </a:p>
        </p:txBody>
      </p:sp>
      <p:sp>
        <p:nvSpPr>
          <p:cNvPr id="402435" name="Text Box 3"/>
          <p:cNvSpPr txBox="1">
            <a:spLocks noChangeArrowheads="1"/>
          </p:cNvSpPr>
          <p:nvPr/>
        </p:nvSpPr>
        <p:spPr bwMode="auto">
          <a:xfrm>
            <a:off x="611188" y="1754188"/>
            <a:ext cx="8137525" cy="369332"/>
          </a:xfrm>
          <a:prstGeom prst="rect">
            <a:avLst/>
          </a:prstGeom>
          <a:noFill/>
          <a:ln w="31750">
            <a:solidFill>
              <a:schemeClr val="accent1"/>
            </a:solidFill>
            <a:miter lim="800000"/>
            <a:headEnd/>
            <a:tailEnd/>
          </a:ln>
          <a:effectLst/>
        </p:spPr>
        <p:txBody>
          <a:bodyPr>
            <a:spAutoFit/>
          </a:bodyPr>
          <a:lstStyle/>
          <a:p>
            <a:r>
              <a:rPr lang="el-GR" b="1" dirty="0">
                <a:solidFill>
                  <a:srgbClr val="0000FF"/>
                </a:solidFill>
              </a:rPr>
              <a:t>Ουδετερότητα </a:t>
            </a:r>
            <a:r>
              <a:rPr lang="el-GR" dirty="0">
                <a:solidFill>
                  <a:srgbClr val="0000FF"/>
                </a:solidFill>
              </a:rPr>
              <a:t>δηλαδή θα πρέπει να είναι αμερόληπτες</a:t>
            </a:r>
            <a:endParaRPr lang="el-GR" b="1" dirty="0">
              <a:solidFill>
                <a:srgbClr val="0000FF"/>
              </a:solidFill>
            </a:endParaRPr>
          </a:p>
        </p:txBody>
      </p:sp>
      <p:sp>
        <p:nvSpPr>
          <p:cNvPr id="402436" name="Text Box 4"/>
          <p:cNvSpPr txBox="1">
            <a:spLocks noChangeArrowheads="1"/>
          </p:cNvSpPr>
          <p:nvPr/>
        </p:nvSpPr>
        <p:spPr bwMode="auto">
          <a:xfrm>
            <a:off x="611188" y="2205038"/>
            <a:ext cx="8137525" cy="830997"/>
          </a:xfrm>
          <a:prstGeom prst="rect">
            <a:avLst/>
          </a:prstGeom>
          <a:noFill/>
          <a:ln w="31750">
            <a:solidFill>
              <a:schemeClr val="accent1"/>
            </a:solidFill>
            <a:miter lim="800000"/>
            <a:headEnd/>
            <a:tailEnd/>
          </a:ln>
          <a:effectLst/>
        </p:spPr>
        <p:txBody>
          <a:bodyPr>
            <a:spAutoFit/>
          </a:bodyPr>
          <a:lstStyle/>
          <a:p>
            <a:r>
              <a:rPr lang="el-GR" sz="1600" b="1" dirty="0" smtClean="0"/>
              <a:t>Σύνεση </a:t>
            </a:r>
            <a:r>
              <a:rPr lang="el-GR" sz="1600" dirty="0" smtClean="0"/>
              <a:t>η οποία θα πρέπει να ασκείται κατά την γνωστοποίηση και παρουσίαση των συναλλαγών που χαρακτηρίζονται από αβεβαιότητα (όσων αφορά το τελικό τους αποτέλεσμα) στις λογιστικές καταστάσεις</a:t>
            </a:r>
            <a:endParaRPr lang="el-GR" sz="1600" b="1" dirty="0"/>
          </a:p>
        </p:txBody>
      </p:sp>
      <p:sp>
        <p:nvSpPr>
          <p:cNvPr id="402437" name="Text Box 5"/>
          <p:cNvSpPr txBox="1">
            <a:spLocks noChangeArrowheads="1"/>
          </p:cNvSpPr>
          <p:nvPr/>
        </p:nvSpPr>
        <p:spPr bwMode="auto">
          <a:xfrm>
            <a:off x="611188" y="3141663"/>
            <a:ext cx="8137525" cy="646331"/>
          </a:xfrm>
          <a:prstGeom prst="rect">
            <a:avLst/>
          </a:prstGeom>
          <a:noFill/>
          <a:ln w="31750">
            <a:solidFill>
              <a:schemeClr val="accent1"/>
            </a:solidFill>
            <a:miter lim="800000"/>
            <a:headEnd/>
            <a:tailEnd/>
          </a:ln>
          <a:effectLst/>
        </p:spPr>
        <p:txBody>
          <a:bodyPr>
            <a:spAutoFit/>
          </a:bodyPr>
          <a:lstStyle/>
          <a:p>
            <a:r>
              <a:rPr lang="el-GR" b="1" dirty="0">
                <a:solidFill>
                  <a:srgbClr val="663300"/>
                </a:solidFill>
              </a:rPr>
              <a:t>Πληρότητα </a:t>
            </a:r>
            <a:r>
              <a:rPr lang="el-GR" dirty="0">
                <a:solidFill>
                  <a:srgbClr val="663300"/>
                </a:solidFill>
              </a:rPr>
              <a:t>στα πλαίσια φυσικά της ουσιαστικότητας και τους κόστους απόκτησης των πληροφοριών</a:t>
            </a:r>
            <a:endParaRPr lang="el-GR" b="1" dirty="0">
              <a:solidFill>
                <a:srgbClr val="663300"/>
              </a:solidFill>
            </a:endParaRPr>
          </a:p>
        </p:txBody>
      </p:sp>
      <p:sp>
        <p:nvSpPr>
          <p:cNvPr id="402438" name="Text Box 6"/>
          <p:cNvSpPr txBox="1">
            <a:spLocks noChangeArrowheads="1"/>
          </p:cNvSpPr>
          <p:nvPr/>
        </p:nvSpPr>
        <p:spPr bwMode="auto">
          <a:xfrm>
            <a:off x="611188" y="3789363"/>
            <a:ext cx="8137525" cy="584775"/>
          </a:xfrm>
          <a:prstGeom prst="rect">
            <a:avLst/>
          </a:prstGeom>
          <a:noFill/>
          <a:ln w="31750">
            <a:solidFill>
              <a:schemeClr val="accent1"/>
            </a:solidFill>
            <a:miter lim="800000"/>
            <a:headEnd/>
            <a:tailEnd/>
          </a:ln>
          <a:effectLst/>
        </p:spPr>
        <p:txBody>
          <a:bodyPr>
            <a:spAutoFit/>
          </a:bodyPr>
          <a:lstStyle/>
          <a:p>
            <a:r>
              <a:rPr lang="el-GR" sz="1600" b="1" dirty="0">
                <a:solidFill>
                  <a:srgbClr val="006600"/>
                </a:solidFill>
              </a:rPr>
              <a:t>Συγκρισιμότητα </a:t>
            </a:r>
            <a:r>
              <a:rPr lang="el-GR" sz="1600" dirty="0">
                <a:solidFill>
                  <a:srgbClr val="006600"/>
                </a:solidFill>
              </a:rPr>
              <a:t>ώστε να είναι δυνατή η διαχρονική αλλά και η διαστρωματική σύγκριση των επιδόσεων </a:t>
            </a:r>
            <a:r>
              <a:rPr lang="el-GR" sz="1600" dirty="0" smtClean="0">
                <a:solidFill>
                  <a:srgbClr val="006600"/>
                </a:solidFill>
              </a:rPr>
              <a:t>π.χ. των </a:t>
            </a:r>
            <a:r>
              <a:rPr lang="el-GR" sz="1600" dirty="0">
                <a:solidFill>
                  <a:srgbClr val="006600"/>
                </a:solidFill>
              </a:rPr>
              <a:t>διοικήσεων των Νοσοκομείων</a:t>
            </a:r>
            <a:endParaRPr lang="el-GR" sz="1600" b="1" dirty="0">
              <a:solidFill>
                <a:srgbClr val="006600"/>
              </a:solidFill>
            </a:endParaRPr>
          </a:p>
        </p:txBody>
      </p:sp>
      <p:sp>
        <p:nvSpPr>
          <p:cNvPr id="402439" name="Text Box 7"/>
          <p:cNvSpPr txBox="1">
            <a:spLocks noChangeArrowheads="1"/>
          </p:cNvSpPr>
          <p:nvPr/>
        </p:nvSpPr>
        <p:spPr bwMode="auto">
          <a:xfrm>
            <a:off x="611188" y="4503738"/>
            <a:ext cx="8137525" cy="646331"/>
          </a:xfrm>
          <a:prstGeom prst="rect">
            <a:avLst/>
          </a:prstGeom>
          <a:noFill/>
          <a:ln w="31750">
            <a:solidFill>
              <a:schemeClr val="accent1"/>
            </a:solidFill>
            <a:miter lim="800000"/>
            <a:headEnd/>
            <a:tailEnd/>
          </a:ln>
          <a:effectLst/>
        </p:spPr>
        <p:txBody>
          <a:bodyPr>
            <a:spAutoFit/>
          </a:bodyPr>
          <a:lstStyle/>
          <a:p>
            <a:r>
              <a:rPr lang="el-GR" b="1" dirty="0">
                <a:solidFill>
                  <a:srgbClr val="7030A0"/>
                </a:solidFill>
              </a:rPr>
              <a:t>Συνέπεια </a:t>
            </a:r>
            <a:r>
              <a:rPr lang="el-GR" dirty="0">
                <a:solidFill>
                  <a:srgbClr val="7030A0"/>
                </a:solidFill>
              </a:rPr>
              <a:t>διαχρονικά στις εφαρμοζόμενες λογιστικές μεθόδους ώστε αυτές να είναι συγκρίσιμες</a:t>
            </a:r>
            <a:endParaRPr lang="el-GR" b="1" dirty="0">
              <a:solidFill>
                <a:srgbClr val="7030A0"/>
              </a:solidFill>
            </a:endParaRPr>
          </a:p>
        </p:txBody>
      </p:sp>
      <p:sp>
        <p:nvSpPr>
          <p:cNvPr id="402440" name="Text Box 8"/>
          <p:cNvSpPr txBox="1">
            <a:spLocks noChangeArrowheads="1"/>
          </p:cNvSpPr>
          <p:nvPr/>
        </p:nvSpPr>
        <p:spPr bwMode="auto">
          <a:xfrm>
            <a:off x="611188" y="5229225"/>
            <a:ext cx="8137525" cy="923330"/>
          </a:xfrm>
          <a:prstGeom prst="rect">
            <a:avLst/>
          </a:prstGeom>
          <a:noFill/>
          <a:ln w="31750">
            <a:solidFill>
              <a:schemeClr val="accent1"/>
            </a:solidFill>
            <a:miter lim="800000"/>
            <a:headEnd/>
            <a:tailEnd/>
          </a:ln>
          <a:effectLst/>
        </p:spPr>
        <p:txBody>
          <a:bodyPr>
            <a:spAutoFit/>
          </a:bodyPr>
          <a:lstStyle/>
          <a:p>
            <a:r>
              <a:rPr lang="el-GR" b="1" dirty="0">
                <a:solidFill>
                  <a:srgbClr val="C00000"/>
                </a:solidFill>
              </a:rPr>
              <a:t>Πλήρη Γνωστοποίηση</a:t>
            </a:r>
            <a:r>
              <a:rPr lang="el-GR" dirty="0">
                <a:solidFill>
                  <a:srgbClr val="C00000"/>
                </a:solidFill>
              </a:rPr>
              <a:t> των λογιστικών πολιτικών που υιοθετήθηκαν για την κατάρτιση των λογιστικών καταστάσεων καθώς και οι επιπτώσεις από τυχόν μεταβολή αυτών των πολιτικών</a:t>
            </a:r>
            <a:endParaRPr lang="el-GR" b="1"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2434"/>
                                        </p:tgtEl>
                                        <p:attrNameLst>
                                          <p:attrName>style.visibility</p:attrName>
                                        </p:attrNameLst>
                                      </p:cBhvr>
                                      <p:to>
                                        <p:strVal val="visible"/>
                                      </p:to>
                                    </p:set>
                                    <p:animEffect transition="in" filter="diamond(in)">
                                      <p:cBhvr>
                                        <p:cTn id="7" dur="2000"/>
                                        <p:tgtEl>
                                          <p:spTgt spid="40243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02435"/>
                                        </p:tgtEl>
                                        <p:attrNameLst>
                                          <p:attrName>style.visibility</p:attrName>
                                        </p:attrNameLst>
                                      </p:cBhvr>
                                      <p:to>
                                        <p:strVal val="visible"/>
                                      </p:to>
                                    </p:set>
                                    <p:anim calcmode="lin" valueType="num">
                                      <p:cBhvr additive="base">
                                        <p:cTn id="12" dur="500" fill="hold"/>
                                        <p:tgtEl>
                                          <p:spTgt spid="402435"/>
                                        </p:tgtEl>
                                        <p:attrNameLst>
                                          <p:attrName>ppt_x</p:attrName>
                                        </p:attrNameLst>
                                      </p:cBhvr>
                                      <p:tavLst>
                                        <p:tav tm="0">
                                          <p:val>
                                            <p:strVal val="0-#ppt_w/2"/>
                                          </p:val>
                                        </p:tav>
                                        <p:tav tm="100000">
                                          <p:val>
                                            <p:strVal val="#ppt_x"/>
                                          </p:val>
                                        </p:tav>
                                      </p:tavLst>
                                    </p:anim>
                                    <p:anim calcmode="lin" valueType="num">
                                      <p:cBhvr additive="base">
                                        <p:cTn id="13" dur="500" fill="hold"/>
                                        <p:tgtEl>
                                          <p:spTgt spid="40243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402436"/>
                                        </p:tgtEl>
                                        <p:attrNameLst>
                                          <p:attrName>style.visibility</p:attrName>
                                        </p:attrNameLst>
                                      </p:cBhvr>
                                      <p:to>
                                        <p:strVal val="visible"/>
                                      </p:to>
                                    </p:set>
                                    <p:anim calcmode="lin" valueType="num">
                                      <p:cBhvr additive="base">
                                        <p:cTn id="18" dur="500" fill="hold"/>
                                        <p:tgtEl>
                                          <p:spTgt spid="402436"/>
                                        </p:tgtEl>
                                        <p:attrNameLst>
                                          <p:attrName>ppt_x</p:attrName>
                                        </p:attrNameLst>
                                      </p:cBhvr>
                                      <p:tavLst>
                                        <p:tav tm="0">
                                          <p:val>
                                            <p:strVal val="0-#ppt_w/2"/>
                                          </p:val>
                                        </p:tav>
                                        <p:tav tm="100000">
                                          <p:val>
                                            <p:strVal val="#ppt_x"/>
                                          </p:val>
                                        </p:tav>
                                      </p:tavLst>
                                    </p:anim>
                                    <p:anim calcmode="lin" valueType="num">
                                      <p:cBhvr additive="base">
                                        <p:cTn id="19" dur="500" fill="hold"/>
                                        <p:tgtEl>
                                          <p:spTgt spid="40243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402437"/>
                                        </p:tgtEl>
                                        <p:attrNameLst>
                                          <p:attrName>style.visibility</p:attrName>
                                        </p:attrNameLst>
                                      </p:cBhvr>
                                      <p:to>
                                        <p:strVal val="visible"/>
                                      </p:to>
                                    </p:set>
                                    <p:anim calcmode="lin" valueType="num">
                                      <p:cBhvr additive="base">
                                        <p:cTn id="24" dur="500" fill="hold"/>
                                        <p:tgtEl>
                                          <p:spTgt spid="402437"/>
                                        </p:tgtEl>
                                        <p:attrNameLst>
                                          <p:attrName>ppt_x</p:attrName>
                                        </p:attrNameLst>
                                      </p:cBhvr>
                                      <p:tavLst>
                                        <p:tav tm="0">
                                          <p:val>
                                            <p:strVal val="0-#ppt_w/2"/>
                                          </p:val>
                                        </p:tav>
                                        <p:tav tm="100000">
                                          <p:val>
                                            <p:strVal val="#ppt_x"/>
                                          </p:val>
                                        </p:tav>
                                      </p:tavLst>
                                    </p:anim>
                                    <p:anim calcmode="lin" valueType="num">
                                      <p:cBhvr additive="base">
                                        <p:cTn id="25" dur="500" fill="hold"/>
                                        <p:tgtEl>
                                          <p:spTgt spid="40243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402438"/>
                                        </p:tgtEl>
                                        <p:attrNameLst>
                                          <p:attrName>style.visibility</p:attrName>
                                        </p:attrNameLst>
                                      </p:cBhvr>
                                      <p:to>
                                        <p:strVal val="visible"/>
                                      </p:to>
                                    </p:set>
                                    <p:anim calcmode="lin" valueType="num">
                                      <p:cBhvr additive="base">
                                        <p:cTn id="30" dur="500" fill="hold"/>
                                        <p:tgtEl>
                                          <p:spTgt spid="402438"/>
                                        </p:tgtEl>
                                        <p:attrNameLst>
                                          <p:attrName>ppt_x</p:attrName>
                                        </p:attrNameLst>
                                      </p:cBhvr>
                                      <p:tavLst>
                                        <p:tav tm="0">
                                          <p:val>
                                            <p:strVal val="0-#ppt_w/2"/>
                                          </p:val>
                                        </p:tav>
                                        <p:tav tm="100000">
                                          <p:val>
                                            <p:strVal val="#ppt_x"/>
                                          </p:val>
                                        </p:tav>
                                      </p:tavLst>
                                    </p:anim>
                                    <p:anim calcmode="lin" valueType="num">
                                      <p:cBhvr additive="base">
                                        <p:cTn id="31" dur="500" fill="hold"/>
                                        <p:tgtEl>
                                          <p:spTgt spid="40243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402439"/>
                                        </p:tgtEl>
                                        <p:attrNameLst>
                                          <p:attrName>style.visibility</p:attrName>
                                        </p:attrNameLst>
                                      </p:cBhvr>
                                      <p:to>
                                        <p:strVal val="visible"/>
                                      </p:to>
                                    </p:set>
                                    <p:anim calcmode="lin" valueType="num">
                                      <p:cBhvr additive="base">
                                        <p:cTn id="36" dur="500" fill="hold"/>
                                        <p:tgtEl>
                                          <p:spTgt spid="402439"/>
                                        </p:tgtEl>
                                        <p:attrNameLst>
                                          <p:attrName>ppt_x</p:attrName>
                                        </p:attrNameLst>
                                      </p:cBhvr>
                                      <p:tavLst>
                                        <p:tav tm="0">
                                          <p:val>
                                            <p:strVal val="0-#ppt_w/2"/>
                                          </p:val>
                                        </p:tav>
                                        <p:tav tm="100000">
                                          <p:val>
                                            <p:strVal val="#ppt_x"/>
                                          </p:val>
                                        </p:tav>
                                      </p:tavLst>
                                    </p:anim>
                                    <p:anim calcmode="lin" valueType="num">
                                      <p:cBhvr additive="base">
                                        <p:cTn id="37" dur="500" fill="hold"/>
                                        <p:tgtEl>
                                          <p:spTgt spid="402439"/>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402440"/>
                                        </p:tgtEl>
                                        <p:attrNameLst>
                                          <p:attrName>style.visibility</p:attrName>
                                        </p:attrNameLst>
                                      </p:cBhvr>
                                      <p:to>
                                        <p:strVal val="visible"/>
                                      </p:to>
                                    </p:set>
                                    <p:anim calcmode="lin" valueType="num">
                                      <p:cBhvr additive="base">
                                        <p:cTn id="42" dur="500" fill="hold"/>
                                        <p:tgtEl>
                                          <p:spTgt spid="402440"/>
                                        </p:tgtEl>
                                        <p:attrNameLst>
                                          <p:attrName>ppt_x</p:attrName>
                                        </p:attrNameLst>
                                      </p:cBhvr>
                                      <p:tavLst>
                                        <p:tav tm="0">
                                          <p:val>
                                            <p:strVal val="0-#ppt_w/2"/>
                                          </p:val>
                                        </p:tav>
                                        <p:tav tm="100000">
                                          <p:val>
                                            <p:strVal val="#ppt_x"/>
                                          </p:val>
                                        </p:tav>
                                      </p:tavLst>
                                    </p:anim>
                                    <p:anim calcmode="lin" valueType="num">
                                      <p:cBhvr additive="base">
                                        <p:cTn id="43" dur="500" fill="hold"/>
                                        <p:tgtEl>
                                          <p:spTgt spid="4024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4" grpId="0"/>
      <p:bldP spid="402435" grpId="0" animBg="1"/>
      <p:bldP spid="402436" grpId="0" animBg="1"/>
      <p:bldP spid="402437" grpId="0" animBg="1"/>
      <p:bldP spid="402438" grpId="0" animBg="1"/>
      <p:bldP spid="402439" grpId="0" animBg="1"/>
      <p:bldP spid="402440"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836712"/>
            <a:ext cx="8208912" cy="1728192"/>
          </a:xfrm>
        </p:spPr>
        <p:txBody>
          <a:bodyPr>
            <a:normAutofit/>
          </a:bodyPr>
          <a:lstStyle/>
          <a:p>
            <a:r>
              <a:rPr lang="el-GR" b="1" dirty="0" smtClean="0"/>
              <a:t>ΛΟΓΙΣΤΙΚΟ ΣΥΣΤΗΜΑ ΚΑΙ ΒΑΣΙΚΑ ΛΟΓΙΣΤΙΚΑ ΑΡΧΕΙΑ (Άρθρο 3) [1]</a:t>
            </a:r>
            <a:endParaRPr lang="el-GR" dirty="0"/>
          </a:p>
        </p:txBody>
      </p:sp>
      <p:sp>
        <p:nvSpPr>
          <p:cNvPr id="3" name="2 - Θέση περιεχομένου"/>
          <p:cNvSpPr>
            <a:spLocks noGrp="1"/>
          </p:cNvSpPr>
          <p:nvPr>
            <p:ph sz="quarter" idx="1"/>
          </p:nvPr>
        </p:nvSpPr>
        <p:spPr/>
        <p:txBody>
          <a:bodyPr/>
          <a:lstStyle/>
          <a:p>
            <a:endParaRPr lang="el-GR" dirty="0" smtClean="0"/>
          </a:p>
          <a:p>
            <a:pPr algn="just"/>
            <a:r>
              <a:rPr lang="el-GR" dirty="0" smtClean="0"/>
              <a:t>Λογιστικό σύστημα</a:t>
            </a:r>
          </a:p>
          <a:p>
            <a:pPr algn="just"/>
            <a:r>
              <a:rPr lang="el-GR" dirty="0" smtClean="0"/>
              <a:t>Λογιστικά αρχεία</a:t>
            </a:r>
          </a:p>
          <a:p>
            <a:pPr algn="just"/>
            <a:r>
              <a:rPr lang="el-GR" dirty="0" smtClean="0"/>
              <a:t>Κανόνες τήρησης αρχείων</a:t>
            </a:r>
          </a:p>
          <a:p>
            <a:pPr algn="just"/>
            <a:r>
              <a:rPr lang="el-GR" dirty="0" smtClean="0"/>
              <a:t>Σχέδιο λογαριασμών</a:t>
            </a:r>
          </a:p>
          <a:p>
            <a:pPr algn="just"/>
            <a:r>
              <a:rPr lang="el-GR" dirty="0" smtClean="0"/>
              <a:t>Απλογραφικό / διπλογραφικό σύστημα </a:t>
            </a:r>
          </a:p>
          <a:p>
            <a:endParaRPr lang="el-GR" dirty="0"/>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08912" cy="864096"/>
          </a:xfrm>
        </p:spPr>
        <p:txBody>
          <a:bodyPr>
            <a:normAutofit fontScale="90000"/>
          </a:bodyPr>
          <a:lstStyle/>
          <a:p>
            <a:r>
              <a:rPr lang="el-GR" b="1" dirty="0" smtClean="0"/>
              <a:t>ΛΟΓΙΣΤΙΚΟ ΣΥΣΤΗΜΑ ΚΑΙ ΒΑΣΙΚΑ ΛΟΓΙΣΤΙΚΑ ΑΡΧΕΙΑ (Άρθρο 3) [2]</a:t>
            </a:r>
            <a:endParaRPr lang="el-GR" dirty="0"/>
          </a:p>
        </p:txBody>
      </p:sp>
      <p:pic>
        <p:nvPicPr>
          <p:cNvPr id="330754" name="Picture 2"/>
          <p:cNvPicPr>
            <a:picLocks noGrp="1" noChangeAspect="1" noChangeArrowheads="1"/>
          </p:cNvPicPr>
          <p:nvPr>
            <p:ph sz="quarter" idx="1"/>
          </p:nvPr>
        </p:nvPicPr>
        <p:blipFill>
          <a:blip r:embed="rId2" cstate="print"/>
          <a:srcRect/>
          <a:stretch>
            <a:fillRect/>
          </a:stretch>
        </p:blipFill>
        <p:spPr bwMode="auto">
          <a:xfrm>
            <a:off x="251520" y="1556793"/>
            <a:ext cx="8712968" cy="5040560"/>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1152128"/>
          </a:xfrm>
        </p:spPr>
        <p:txBody>
          <a:bodyPr>
            <a:normAutofit fontScale="90000"/>
          </a:bodyPr>
          <a:lstStyle/>
          <a:p>
            <a:r>
              <a:rPr lang="el-GR" b="1" dirty="0" smtClean="0"/>
              <a:t>ΠΑΡΑΔΕΙΓΜΑΤΑ ΛΟΓΙΣΤΙΚΩΝ ΑΡΧΕΙΩΝ </a:t>
            </a:r>
            <a:endParaRPr lang="el-GR" dirty="0"/>
          </a:p>
        </p:txBody>
      </p:sp>
      <p:sp>
        <p:nvSpPr>
          <p:cNvPr id="3" name="2 - Θέση περιεχομένου"/>
          <p:cNvSpPr>
            <a:spLocks noGrp="1"/>
          </p:cNvSpPr>
          <p:nvPr>
            <p:ph sz="quarter" idx="1"/>
          </p:nvPr>
        </p:nvSpPr>
        <p:spPr>
          <a:xfrm>
            <a:off x="467544" y="1844824"/>
            <a:ext cx="8208912" cy="4680520"/>
          </a:xfrm>
        </p:spPr>
        <p:txBody>
          <a:bodyPr>
            <a:normAutofit lnSpcReduction="10000"/>
          </a:bodyPr>
          <a:lstStyle/>
          <a:p>
            <a:pPr algn="just"/>
            <a:r>
              <a:rPr lang="el-GR" dirty="0" smtClean="0"/>
              <a:t>1.Ημερολόγια, αναλυτικά και συγκεντρωτικά καθολικά</a:t>
            </a:r>
          </a:p>
          <a:p>
            <a:pPr algn="just"/>
            <a:r>
              <a:rPr lang="el-GR" dirty="0" smtClean="0"/>
              <a:t>2.Τεχνικές προδιαγραφές για την παραγωγή προϊόντων</a:t>
            </a:r>
          </a:p>
          <a:p>
            <a:pPr algn="just"/>
            <a:r>
              <a:rPr lang="el-GR" dirty="0" smtClean="0"/>
              <a:t>3.Αρχεία όπου παρακολουθούνται τα αποθέματα</a:t>
            </a:r>
          </a:p>
          <a:p>
            <a:pPr algn="just"/>
            <a:r>
              <a:rPr lang="el-GR" dirty="0" smtClean="0"/>
              <a:t>4.Δεδομένα κοστολόγησης</a:t>
            </a:r>
          </a:p>
          <a:p>
            <a:pPr algn="just"/>
            <a:r>
              <a:rPr lang="el-GR" dirty="0" smtClean="0"/>
              <a:t>5.Αναλυτικά υπολογιστικά φύλλα</a:t>
            </a:r>
          </a:p>
          <a:p>
            <a:pPr algn="just"/>
            <a:r>
              <a:rPr lang="el-GR" dirty="0" smtClean="0"/>
              <a:t>6.Μισθοδοτικές καταστάσεις, παρουσιολόγια</a:t>
            </a:r>
          </a:p>
          <a:p>
            <a:pPr algn="just"/>
            <a:r>
              <a:rPr lang="el-GR" dirty="0" smtClean="0"/>
              <a:t>7.Πρακτικά διαφόρων οργάνων διοίκησης</a:t>
            </a:r>
          </a:p>
          <a:p>
            <a:pPr algn="just"/>
            <a:r>
              <a:rPr lang="el-GR" dirty="0" smtClean="0"/>
              <a:t>8.Στοιχεία που λαμβάνονται από τρίτους, συμβάσεις</a:t>
            </a:r>
          </a:p>
          <a:p>
            <a:pPr algn="just"/>
            <a:r>
              <a:rPr lang="el-GR" dirty="0" smtClean="0"/>
              <a:t>9.Έγγραφα (π.χ. φορολογικά) που υποβάλλονται για την κάλυψη υποχρεώσεων</a:t>
            </a:r>
          </a:p>
          <a:p>
            <a:endParaRPr lang="el-GR"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08912" cy="504056"/>
          </a:xfrm>
        </p:spPr>
        <p:txBody>
          <a:bodyPr>
            <a:normAutofit fontScale="90000"/>
          </a:bodyPr>
          <a:lstStyle/>
          <a:p>
            <a:r>
              <a:rPr lang="el-GR" b="1" dirty="0" smtClean="0">
                <a:solidFill>
                  <a:srgbClr val="006600"/>
                </a:solidFill>
              </a:rPr>
              <a:t>Κριτήριο Σημαντικότητας</a:t>
            </a:r>
            <a:endParaRPr lang="el-GR" b="1" dirty="0">
              <a:solidFill>
                <a:srgbClr val="006600"/>
              </a:solidFill>
            </a:endParaRPr>
          </a:p>
        </p:txBody>
      </p:sp>
      <p:pic>
        <p:nvPicPr>
          <p:cNvPr id="328706" name="Picture 2"/>
          <p:cNvPicPr>
            <a:picLocks noGrp="1" noChangeAspect="1" noChangeArrowheads="1"/>
          </p:cNvPicPr>
          <p:nvPr>
            <p:ph sz="quarter" idx="1"/>
          </p:nvPr>
        </p:nvPicPr>
        <p:blipFill>
          <a:blip r:embed="rId2" cstate="print"/>
          <a:srcRect/>
          <a:stretch>
            <a:fillRect/>
          </a:stretch>
        </p:blipFill>
        <p:spPr bwMode="auto">
          <a:xfrm>
            <a:off x="467544" y="1196752"/>
            <a:ext cx="8208912" cy="5400599"/>
          </a:xfrm>
          <a:prstGeom prst="rect">
            <a:avLst/>
          </a:prstGeom>
          <a:noFill/>
          <a:ln w="9525">
            <a:noFill/>
            <a:miter lim="800000"/>
            <a:headEnd/>
            <a:tailEnd/>
          </a:ln>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43608" y="692696"/>
            <a:ext cx="7024744" cy="648072"/>
          </a:xfrm>
        </p:spPr>
        <p:txBody>
          <a:bodyPr>
            <a:normAutofit fontScale="90000"/>
          </a:bodyPr>
          <a:lstStyle/>
          <a:p>
            <a:r>
              <a:rPr lang="el-GR" b="1" dirty="0" smtClean="0">
                <a:solidFill>
                  <a:srgbClr val="002060"/>
                </a:solidFill>
              </a:rPr>
              <a:t>ΚΑΝΟΝΕΣ ΤΗΡΗΣΗΣ ΑΡΧΕΙΩΝ</a:t>
            </a:r>
            <a:endParaRPr lang="el-GR" b="1" dirty="0">
              <a:solidFill>
                <a:srgbClr val="002060"/>
              </a:solidFill>
            </a:endParaRPr>
          </a:p>
        </p:txBody>
      </p:sp>
      <p:pic>
        <p:nvPicPr>
          <p:cNvPr id="329730" name="Picture 2"/>
          <p:cNvPicPr>
            <a:picLocks noGrp="1" noChangeAspect="1" noChangeArrowheads="1"/>
          </p:cNvPicPr>
          <p:nvPr>
            <p:ph sz="quarter" idx="1"/>
          </p:nvPr>
        </p:nvPicPr>
        <p:blipFill>
          <a:blip r:embed="rId2" cstate="print"/>
          <a:srcRect/>
          <a:stretch>
            <a:fillRect/>
          </a:stretch>
        </p:blipFill>
        <p:spPr bwMode="auto">
          <a:xfrm>
            <a:off x="467544" y="1340768"/>
            <a:ext cx="8280920" cy="5184576"/>
          </a:xfrm>
          <a:prstGeom prst="rect">
            <a:avLst/>
          </a:prstGeom>
          <a:noFill/>
          <a:ln w="9525">
            <a:noFill/>
            <a:miter lim="800000"/>
            <a:headEnd/>
            <a:tailEnd/>
          </a:ln>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764704"/>
            <a:ext cx="8208912" cy="432048"/>
          </a:xfrm>
        </p:spPr>
        <p:txBody>
          <a:bodyPr>
            <a:normAutofit fontScale="90000"/>
          </a:bodyPr>
          <a:lstStyle/>
          <a:p>
            <a:r>
              <a:rPr lang="el-GR" sz="3400" b="1" dirty="0" smtClean="0"/>
              <a:t>ΣΧΕΔΙΟ ΛΟΓΑΡΙΑΣΜΩΝ (ΑΡΘΡΟ 3 §8)</a:t>
            </a:r>
            <a:endParaRPr lang="el-GR" sz="3400" dirty="0"/>
          </a:p>
        </p:txBody>
      </p:sp>
      <p:sp>
        <p:nvSpPr>
          <p:cNvPr id="3" name="2 - Θέση περιεχομένου"/>
          <p:cNvSpPr>
            <a:spLocks noGrp="1"/>
          </p:cNvSpPr>
          <p:nvPr>
            <p:ph sz="quarter" idx="1"/>
          </p:nvPr>
        </p:nvSpPr>
        <p:spPr>
          <a:xfrm>
            <a:off x="467544" y="1700808"/>
            <a:ext cx="8208912" cy="4752528"/>
          </a:xfrm>
        </p:spPr>
        <p:txBody>
          <a:bodyPr>
            <a:normAutofit lnSpcReduction="10000"/>
          </a:bodyPr>
          <a:lstStyle/>
          <a:p>
            <a:r>
              <a:rPr lang="el-GR" b="1" dirty="0" smtClean="0"/>
              <a:t>Το Σχέδιο Λογαριασμών είναι υποχρεωτικό ως προς:</a:t>
            </a:r>
          </a:p>
          <a:p>
            <a:r>
              <a:rPr lang="el-GR" dirty="0" smtClean="0"/>
              <a:t>την ονοματολογία, </a:t>
            </a:r>
          </a:p>
          <a:p>
            <a:r>
              <a:rPr lang="el-GR" dirty="0" smtClean="0"/>
              <a:t>το βαθμό ανάλυσης και συγκέντρωσης των λογαριασμών </a:t>
            </a:r>
          </a:p>
          <a:p>
            <a:r>
              <a:rPr lang="el-GR" dirty="0" smtClean="0"/>
              <a:t>το περιεχόμενό τους </a:t>
            </a:r>
          </a:p>
          <a:p>
            <a:endParaRPr lang="el-GR" dirty="0" smtClean="0"/>
          </a:p>
          <a:p>
            <a:pPr>
              <a:buNone/>
            </a:pPr>
            <a:r>
              <a:rPr lang="el-GR" dirty="0" smtClean="0"/>
              <a:t>1.Δεν είναι υποχρεωτική η χρήση των κωδικών.</a:t>
            </a:r>
          </a:p>
          <a:p>
            <a:pPr>
              <a:buNone/>
            </a:pPr>
            <a:r>
              <a:rPr lang="el-GR" dirty="0" smtClean="0"/>
              <a:t>2.Κάθε οντότητα που υπόκειται σε αυτόν το νόμο έχει τη δυνατότητα να  εφαρμόζει το σχέδιο λογαριασμών, όπως ισχύει κατά την 31ηΔεκεμβρίου 2014. </a:t>
            </a:r>
            <a:endParaRPr lang="el-GR" dirty="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027664"/>
            <a:ext cx="8208912" cy="1143000"/>
          </a:xfrm>
        </p:spPr>
        <p:txBody>
          <a:bodyPr>
            <a:normAutofit fontScale="90000"/>
          </a:bodyPr>
          <a:lstStyle/>
          <a:p>
            <a:r>
              <a:rPr lang="el-GR" b="1" dirty="0" smtClean="0"/>
              <a:t>ΔΙΑΣΦΑΛΙΣΗ ΑΞΙΟΠΙΣΤΙΑΣ ΛΟΓΙΣΤΙΚΟΥ ΣΥΣΤΗΜΑΤΟΣ (ΑΡΘΡΟ 5)</a:t>
            </a:r>
            <a:endParaRPr lang="el-GR" dirty="0"/>
          </a:p>
        </p:txBody>
      </p:sp>
      <p:sp>
        <p:nvSpPr>
          <p:cNvPr id="3" name="2 - Θέση περιεχομένου"/>
          <p:cNvSpPr>
            <a:spLocks noGrp="1"/>
          </p:cNvSpPr>
          <p:nvPr>
            <p:ph sz="quarter" idx="1"/>
          </p:nvPr>
        </p:nvSpPr>
        <p:spPr>
          <a:xfrm>
            <a:off x="467544" y="2348880"/>
            <a:ext cx="8208912" cy="4176464"/>
          </a:xfrm>
        </p:spPr>
        <p:txBody>
          <a:bodyPr>
            <a:normAutofit/>
          </a:bodyPr>
          <a:lstStyle/>
          <a:p>
            <a:endParaRPr lang="el-GR" dirty="0" smtClean="0"/>
          </a:p>
          <a:p>
            <a:pPr algn="just"/>
            <a:r>
              <a:rPr lang="el-GR" dirty="0" smtClean="0"/>
              <a:t>Ευθύνη της διοίκησης και έγκριση χρηματοοικονομικών καταστάσεων</a:t>
            </a:r>
          </a:p>
          <a:p>
            <a:pPr algn="just"/>
            <a:r>
              <a:rPr lang="el-GR" dirty="0" smtClean="0"/>
              <a:t>Τεκμηρίωση συναλλαγών</a:t>
            </a:r>
          </a:p>
          <a:p>
            <a:pPr algn="just"/>
            <a:r>
              <a:rPr lang="el-GR" dirty="0" smtClean="0"/>
              <a:t>Δικλίδες διασφάλισης παραστατικών</a:t>
            </a:r>
          </a:p>
          <a:p>
            <a:pPr algn="just"/>
            <a:r>
              <a:rPr lang="el-GR" dirty="0" smtClean="0"/>
              <a:t>Εξαιρέσεις</a:t>
            </a:r>
          </a:p>
          <a:p>
            <a:pPr algn="just"/>
            <a:r>
              <a:rPr lang="el-GR" dirty="0" smtClean="0"/>
              <a:t>Άϋλο παραστατικό διακίνησης</a:t>
            </a:r>
          </a:p>
          <a:p>
            <a:pPr algn="just"/>
            <a:r>
              <a:rPr lang="el-GR" dirty="0" smtClean="0"/>
              <a:t>Αξιοπιστία λογιστικών πληροφοριών </a:t>
            </a:r>
          </a:p>
          <a:p>
            <a:endParaRPr lang="el-GR" dirty="0" smtClean="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ΧΡΟΝΟΣ ΕΝΗΜΕΡΩΣΗΣ ΛΟΓΙΣΤΙΚΩΝ ΑΡΧΕΙΩΝ (ΒΙΒΛΙΩΝ) (ΑΡΘΡΟ 6)</a:t>
            </a:r>
            <a:endParaRPr lang="el-GR" dirty="0"/>
          </a:p>
        </p:txBody>
      </p:sp>
      <p:pic>
        <p:nvPicPr>
          <p:cNvPr id="331778" name="Picture 2"/>
          <p:cNvPicPr>
            <a:picLocks noGrp="1" noChangeAspect="1" noChangeArrowheads="1"/>
          </p:cNvPicPr>
          <p:nvPr>
            <p:ph sz="quarter" idx="1"/>
          </p:nvPr>
        </p:nvPicPr>
        <p:blipFill>
          <a:blip r:embed="rId2" cstate="print"/>
          <a:srcRect/>
          <a:stretch>
            <a:fillRect/>
          </a:stretch>
        </p:blipFill>
        <p:spPr bwMode="auto">
          <a:xfrm>
            <a:off x="467544" y="1700807"/>
            <a:ext cx="8208912" cy="4968553"/>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1220</TotalTime>
  <Words>8648</Words>
  <Application>Microsoft Office PowerPoint</Application>
  <PresentationFormat>Προβολή στην οθόνη (4:3)</PresentationFormat>
  <Paragraphs>1066</Paragraphs>
  <Slides>215</Slides>
  <Notes>20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215</vt:i4>
      </vt:variant>
    </vt:vector>
  </HeadingPairs>
  <TitlesOfParts>
    <vt:vector size="217" baseType="lpstr">
      <vt:lpstr>Austin</vt:lpstr>
      <vt:lpstr>Worksheet</vt:lpstr>
      <vt:lpstr> Ελληνικά Λογιστικά Πρότυπα Ε.Λ.Π.</vt:lpstr>
      <vt:lpstr>Ελληνικά Λογιστικά Πρότυπα </vt:lpstr>
      <vt:lpstr>ΛΟΓΟΙ ΚΑΤΑΡΓΗΣΗΣ ΕΓΛΣ</vt:lpstr>
      <vt:lpstr>ΙΣΟΔΥΝΑΜΙΑ ΟΡΙΣΜΩΝ ΕΛΠ &amp; ΚΒΣ/ΚΦΑΣ</vt:lpstr>
      <vt:lpstr>ΠΕΔΙΟ ΕΦΑΡΜΟΓΗΣ του Ν.4308/2014</vt:lpstr>
      <vt:lpstr>Διαφάνεια 6</vt:lpstr>
      <vt:lpstr>Νέες Λογιστικές Έννοιες που εισάγουν τα ΕΛΠ</vt:lpstr>
      <vt:lpstr> «Ορισμοί » που βοηθούν στην κατανόηση των Ε.Λ.Π .</vt:lpstr>
      <vt:lpstr> ΑΝΑΓΝΩΡΙΣΗ</vt:lpstr>
      <vt:lpstr>Άυλα Περιουσιακά Στοιχεία </vt:lpstr>
      <vt:lpstr>ΠΑΡΑΔΕΙΓΜΑΤΑ ΑΫΛΩΝ ΠΕΡΙΟΥΣΙΑΚΩΝ ΣΤΟΙΧΕΙΩΝ ΚΑΤΑ ΕΛΠ</vt:lpstr>
      <vt:lpstr>Ανάπτυξη </vt:lpstr>
      <vt:lpstr>Έρευνα </vt:lpstr>
      <vt:lpstr>ΑΞΙΕΣ (1)</vt:lpstr>
      <vt:lpstr>ΑΞΙΕΣ (2)</vt:lpstr>
      <vt:lpstr>Επιμέτρηση - Απομείωση </vt:lpstr>
      <vt:lpstr>Υπεραξία (Goodwill) </vt:lpstr>
      <vt:lpstr>Εισόδημα </vt:lpstr>
      <vt:lpstr>Έξοδο </vt:lpstr>
      <vt:lpstr>ΩΦΕΛΗ ΕΦΑΡΜΟΓΗΣ ΕΛΠ (1)</vt:lpstr>
      <vt:lpstr>ΩΦΕΛΗ ΕΦΑΡΜΟΓΗΣ ΕΛΠ (2)</vt:lpstr>
      <vt:lpstr>ΠΛΕΟΝΕΚΤΗΜΑ ΕΛΠ (1)</vt:lpstr>
      <vt:lpstr>ΠΛΕΟΝΕΚΤΗΜΑ ΕΛΠ (2)</vt:lpstr>
      <vt:lpstr>ΠΛΕΟΝΕΚΤΗΜΑ ΕΛΠ (3)</vt:lpstr>
      <vt:lpstr>ΠΛΕΟΝΕΚΤΗΜΑ ΕΛΠ (4)</vt:lpstr>
      <vt:lpstr>ΜΕΙΟΝΕΚΤΗΜΑΤΑ ΕΛΠ (1)</vt:lpstr>
      <vt:lpstr>ΜΕΙΟΝΕΚΤΗΜΑΤΑ ΕΛΠ (2)</vt:lpstr>
      <vt:lpstr>Τα Κεφάλαια των Ε.Λ.Π</vt:lpstr>
      <vt:lpstr>KΕΦΑΛΑΙΟ 1 ΠΕΔΙΟ ΕΦΑΡΜΟΓΗΣ ΚΑΙ ΚΑΤΗΓΟΡΙΕΣ ΟΝΤΟΤΗΤΩΝ ΒΑΣΕΙ ΜΕΓΕΘΟΥΣ</vt:lpstr>
      <vt:lpstr>ΚΕΦΑΛΑΙΟ 2 ΛΟΓΙΣΤΙΚΑ ΑΡΧΕΙΑ</vt:lpstr>
      <vt:lpstr>ΚΕΦΑΛΑΙΟ 3 ΠΑΡΑΣΤΑΤΙΚΑ ΠΩΛΗΣΕΩΝ</vt:lpstr>
      <vt:lpstr>ΚΕΦΑΛΑΙΟ 4 ΑΡΧΕΣ ΣΥΝΤΑΞΗΣ ΧΡΗΜΑΤΟΟΙΚΟΝΟΜΙΚΩΝ ΚΑΤΑΣΤΑΣΕΩΝ</vt:lpstr>
      <vt:lpstr>ΚΕΦΑΛΑΙΟ 5 ΚΑΝΟΝΕΣ ΕΠΙΜΕΤΡΗΣΗΣ</vt:lpstr>
      <vt:lpstr>ΚΕΦΑΛΑΙΟ 6 ΠΡΟΣΑΡΤΗΜΑ (ΣΗΜΕΙΩΣΕΙΣ) ΚΑΙ ΑΠΑΛΛΑΓΕΣ</vt:lpstr>
      <vt:lpstr>ΚΕΦΑΛΑΙΟ 7 ΕΝΟΠΟΙΗΜΕΝΕΣ ΧΡΗΜΑΤΟΟΙΚΟΝΟΜΙΚΕΣ ΚΑΤΑΣΤΑΣΕΙΣ</vt:lpstr>
      <vt:lpstr>ΚΕΦΑΛΑΙΟ 8 ΠΡΩΤΗ ΕΦΑΡΜΟΓΗ ΚΑΙ ΜΕΤΑΒΑΤΙΚΕΣ ΔΙΑΤΑΞΕIΣ</vt:lpstr>
      <vt:lpstr>ΠΕΡΙΕΧΟΜΕΝΟ ΕΛΠ</vt:lpstr>
      <vt:lpstr>Α. Τι ισχύει από 1.1.2015 </vt:lpstr>
      <vt:lpstr>            ΠΑΡΑΣΤΑΤΙΚΑ ΠΩΛΗΣΕΩΝ</vt:lpstr>
      <vt:lpstr>Α.2  Άρθρα 30, 38, 39, 40, 44 Ν.4308/2014</vt:lpstr>
      <vt:lpstr>ΥΠΟΧΡΕΟΙ ΣΤΗΝ ΕΦΑΡΜΟΓΗ ΤΩΝ Ε.Λ.Π.</vt:lpstr>
      <vt:lpstr>ΟΡΙΣΜΟΣ ΟΝΤΟΤΗΤΑΣ</vt:lpstr>
      <vt:lpstr>ΟΝΤΟΤΗΤΕΣ (1) </vt:lpstr>
      <vt:lpstr>ΟΝΤΟΤΗΤΕΣ (2) </vt:lpstr>
      <vt:lpstr>ΥΠΑΓΟΜΕΝΕΣ ΟΝΤΟΤΗΤΕΣ ΣΤΟ ΣΥΝΟΛΟ ΤΩΝ ΔΙΑΤΑΞΕΩΝ ΤΩΝ ΕΛΠ</vt:lpstr>
      <vt:lpstr>ΥΠΑΓΟΜΕΝΕΣ ΟΝΤΟΤΗΤΕΣ ΣΤΟ ΣΥΝΟΛΟ ΤΩΝ ΔΙΑΤΑΞΕΩΝ ΤΩΝ ΕΛΠ</vt:lpstr>
      <vt:lpstr> Ποιοι δεν εφαρμόζουν τα Ε.Λ.Π</vt:lpstr>
      <vt:lpstr>ΜΕΡΙΚΩΣ ΥΠΟΚΕΙΜΕΝΟΙ ΣΤΑ ΕΛΠ ΛΟΓΩ ΕΦΑΡΜΟΓΗΣ ΔΛΠ/ΔΠΧΑ</vt:lpstr>
      <vt:lpstr>ΜΗ ΥΠΟΚΕΙΜΕΝΟΙ ΣΤΑ ΕΛΠ</vt:lpstr>
      <vt:lpstr>ΑΛΛΟΔΑΠΕΣ ΕΠΙΧΕΙΡΗΣΕΙΣ</vt:lpstr>
      <vt:lpstr>ΜΕΓΕΘΟΣ ΟΝΤΟΤΗΤΩΝ  (ΑΡΘΡΟ 1 ΠΑΡ.2Α ΚΑΙ 2Γ)  </vt:lpstr>
      <vt:lpstr>ΚΑΤΗΓΟΡΙΕΣ ΜΕΓΕΘΟΥΣ ΟΝΤΟΤΗΤΩΝ (ΑΡΘΡΟ 1 ΠΑΡ.2Α ΚΑΙ 2Γ)</vt:lpstr>
      <vt:lpstr>      ΣΥΝΤΑΞΗ «ΕΝΟΠΟΙΗΜΕΝΩΝ» ΟΙΚΟΝΟΜΙΚΩΝ   ΚΑΤΑΣΤΑΣΕΩΝ ΑΝΑ ΚΑΤΗΓΟΡΙΑΣ ΜΕΓΕΘΟΥΣ ΚΑΙ  ΣΧΕΤΙΚΑ ΥΠΟΔΕΙΓΜΑΤΑ</vt:lpstr>
      <vt:lpstr>Διαφάνεια 54</vt:lpstr>
      <vt:lpstr>ΥΠΟΛΟΓΙΣΜΟΣ ΜΕΣΟΥ ΟΡΟΥ ΠΡΟΣΩΠΙΚΟΥ</vt:lpstr>
      <vt:lpstr>ΥΠΟΛΟΓΙΣΜΟΣ Μ.Ο. ΠΡΟΣΩΠΙΚΟΥ</vt:lpstr>
      <vt:lpstr>ΔΙΑΚΡΙΣΗ ΟΜΙΛΩΝ</vt:lpstr>
      <vt:lpstr>ΠΡΟΣΜΕΤΡΗΣΗ ΕΡΓΑΖΟΜΕΝΩΝ</vt:lpstr>
      <vt:lpstr>Διαφάνεια 59</vt:lpstr>
      <vt:lpstr>ΜΕΓΕΘΟΣ ΟΝΤΟΤΗΤΩΝ  (ΣΥΜΦΩΝΑ ΜΕ ΤΟ ΑΡΘΡΟ 1, ΠΑΡ.2Γ) </vt:lpstr>
      <vt:lpstr>ΚΑΤΗΓΟΡΙΕΣ ΜΕΓΕΘΟΥΣ ΟΝΤΟΤΗΤΩΝ  (ΣΥΜΦΩΝΑ ΜΕ ΤΟ ΑΡΘΡΟ 1, ΠΑΡ.2Γ) </vt:lpstr>
      <vt:lpstr>ΥΠΑΓΩΜΕΝΟΙ ΣΤΟ ΣΥΝΟΛΟ ΤΩΝ ΕΛΠ – ΕΙΣΟΔΗΜΑ ΕΠΙΧΕΙΡΗΜΑΤΙΚΗΣ ΔΡΑΣΤΗΡΙΟΤΗΤΑΣ </vt:lpstr>
      <vt:lpstr>ΥΠΑΓΩΜΕΝΟΙ ΣΤΟ ΣΥΝΟΛΟ ΤΩΝ ΕΛΠ – ΕΙΣΟΔΗΜΑ ΕΠΙΧΕΙΡΗΜΑΤΙΚΗΣ ΔΡΑΣΤΗΡΙΟΤΗΤΑΣ </vt:lpstr>
      <vt:lpstr>ΕΙΣΟΔΗΜΑ ΕΠΙΧΕΙΡΗΜΑΤΙΚΗΣ ΔΡΑΣΤΗΡΙΟΤΗΤΑΣ</vt:lpstr>
      <vt:lpstr>ΟΔΗΓΟΣ ΧΡΗΣΗΣ ΤΟΥ ΟΡΙΣΜΟΥ  ΤΩΝ ΜΜΕ «ΜΕΣΑΙΑ ΕΠΙΧΕΙΡΗΣΗ ΑΡΘΡΟ 2» </vt:lpstr>
      <vt:lpstr>ΟΔΗΓΟΣ ΧΡΗΣΗΣ ΤΟΥ ΟΡΙΣΜΟΥ  ΤΩΝ ΜΜΕ ΑΡΘΡΟ 2 </vt:lpstr>
      <vt:lpstr>Διαφάνεια 67</vt:lpstr>
      <vt:lpstr>Διαφάνεια 68</vt:lpstr>
      <vt:lpstr>Διαφάνεια 69</vt:lpstr>
      <vt:lpstr>Κύριες Διαφορές μεταξύ Ε.Λ.Π και Ε.Γ.Λ.Σ (1)</vt:lpstr>
      <vt:lpstr>Κύριες διαφορές μεταξύ  Ε.Λ.Π. και Ε.Γ.Λ.Σ. (2)</vt:lpstr>
      <vt:lpstr>Κύριες διαφορές μεταξύ  Ε.Λ.Π. και Ε.Γ.Λ.Σ. (3)</vt:lpstr>
      <vt:lpstr>Κύριες διαφορές μεταξύ  Ε.Λ.Π. και Ε.Γ.Λ.Σ. (4)</vt:lpstr>
      <vt:lpstr>Κύριες διαφορές μεταξύ  Ε.Λ.Π. και Ε.Γ.Λ.Σ. (5)</vt:lpstr>
      <vt:lpstr>Κύριες διαφορές μεταξύ  Ε.Λ.Π. και Ε.Γ.Λ.Σ. (6)</vt:lpstr>
      <vt:lpstr>Κύριες διαφορές μεταξύ  Ε.Λ.Π. και Ε.Γ.Λ.Σ. (7)</vt:lpstr>
      <vt:lpstr>Κύριες διαφορές μεταξύ  Ε.Λ.Π. και Ε.Γ.Λ.Σ. (8)</vt:lpstr>
      <vt:lpstr>Κύριες διαφορές μεταξύ  Ε.Λ.Π. και Ε.Γ.Λ.Σ. (9)</vt:lpstr>
      <vt:lpstr>Κύριες διαφορές μεταξύ  Ε.Λ.Π. και Ε.Γ.Λ.Σ. (10)</vt:lpstr>
      <vt:lpstr>Σχέδιο Λογαριασμών</vt:lpstr>
      <vt:lpstr>Διαφορές στην Εύλογη Αξία</vt:lpstr>
      <vt:lpstr>Διαφορές στη Χρηματοδοτική Μίσθωση</vt:lpstr>
      <vt:lpstr>Διαφορές στις Χρηματοοικονομικές Καταστάσεις</vt:lpstr>
      <vt:lpstr>ΛΟΓΙΣΤΙΚΟ ΣΥΣΤΗΜΑ (1) </vt:lpstr>
      <vt:lpstr>ΛΟΓΙΣΤΙΚΟ ΚΥΚΛΩΜΑ (2)</vt:lpstr>
      <vt:lpstr>Λογιστικό Σύστημα Εφαρμογής</vt:lpstr>
      <vt:lpstr>ΔΙΠΛΟΓΡΑΦΙΚΟ ΛΟΓΙΣΤΙΚΟ ΣΥΣΤΗΜΑ</vt:lpstr>
      <vt:lpstr>ΑΠΛΟΓΡΑΦΙΚΟ ΛΟΓΙΣΤΙΚΟ ΣΥΣΤΗΜΑ</vt:lpstr>
      <vt:lpstr>         ΧΡΗΜΑΤΟΟΙΚΟΝΟΜΙΚΕΣ ΚΑΤΑΣΤΑΣΕΙΣ</vt:lpstr>
      <vt:lpstr>Διαφάνεια 90</vt:lpstr>
      <vt:lpstr>Διαφάνεια 91</vt:lpstr>
      <vt:lpstr>ΛΟΓΙΣΤΙΚΟ ΣΥΣΤΗΜΑ ΚΑΙ ΒΑΣΙΚΑ ΛΟΓΙΣΤΙΚΑ ΑΡΧΕΙΑ (Άρθρο 3) [1]</vt:lpstr>
      <vt:lpstr>ΛΟΓΙΣΤΙΚΟ ΣΥΣΤΗΜΑ ΚΑΙ ΒΑΣΙΚΑ ΛΟΓΙΣΤΙΚΑ ΑΡΧΕΙΑ (Άρθρο 3) [2]</vt:lpstr>
      <vt:lpstr>ΠΑΡΑΔΕΙΓΜΑΤΑ ΛΟΓΙΣΤΙΚΩΝ ΑΡΧΕΙΩΝ </vt:lpstr>
      <vt:lpstr>Κριτήριο Σημαντικότητας</vt:lpstr>
      <vt:lpstr>ΚΑΝΟΝΕΣ ΤΗΡΗΣΗΣ ΑΡΧΕΙΩΝ</vt:lpstr>
      <vt:lpstr>ΣΧΕΔΙΟ ΛΟΓΑΡΙΑΣΜΩΝ (ΑΡΘΡΟ 3 §8)</vt:lpstr>
      <vt:lpstr>ΔΙΑΣΦΑΛΙΣΗ ΑΞΙΟΠΙΣΤΙΑΣ ΛΟΓΙΣΤΙΚΟΥ ΣΥΣΤΗΜΑΤΟΣ (ΑΡΘΡΟ 5)</vt:lpstr>
      <vt:lpstr>ΧΡΟΝΟΣ ΕΝΗΜΕΡΩΣΗΣ ΛΟΓΙΣΤΙΚΩΝ ΑΡΧΕΙΩΝ (ΒΙΒΛΙΩΝ) (ΑΡΘΡΟ 6)</vt:lpstr>
      <vt:lpstr>ΔΙΑΦΥΛΑΞΗ ΛΟΓΙΣΤΙΚΩΝ ΑΡΧΕΙΩΝ (ΑΡΘΡΟ 7)</vt:lpstr>
      <vt:lpstr>ΚΥΚΛΟΣ ΕΡΓΑΣΙΩΝ</vt:lpstr>
      <vt:lpstr>  Η Κατάσταση Χρηματορροών</vt:lpstr>
      <vt:lpstr>Κατάσταση Μεταβολών Καθαρής Θέσης</vt:lpstr>
      <vt:lpstr>Διαφάνεια 104</vt:lpstr>
      <vt:lpstr>Διαφάνεια 105</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Γενικές Αρχές σύνταξης Χρηματοοικονομικών Καταστάσεων (Άρθρο 17)</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Ενσώματα και Άυλα Πάγια Περιουσιακά Στοιχεία (Άρθρο 18)</vt:lpstr>
      <vt:lpstr>ΚΑΤΗΓΟΡΙΕΣ ΟΝΤΟΤΗΤΩΝ - ΚΡΙΤΗΡΙΑ ΕΝΤΑΞΗΣ – ΤΗΡΗΣΗ ΒΙΒΛΙΩΝ – ΥΠΟΧΡΕΩΣΗ ΣΥΝΤΑΞΗΣ ΚΑΤΑΣΤΑΣΕΩΝ</vt:lpstr>
      <vt:lpstr>Σχέδιο Λογαριασμών</vt:lpstr>
      <vt:lpstr>ΠΑΡΟΥΣΙΑΣΗ ΣΧΕΔΙΟΥ ΛΟΓΑΡΙΑΣΜΩΝ ΚΑΤΑ ΕΛΠ (1)</vt:lpstr>
      <vt:lpstr>ΠΑΡΟΥΣΙΑΣΗ ΣΧΕΔΙΟΥ ΛΟΓΑΡΙΑΣΜΩΝ ΚΑΤΑ ΕΛΠ (2)</vt:lpstr>
      <vt:lpstr>ΙΣΟΛΟΓΙΣΜΟΣ ΣΥΝ.Π.Ε.- ΕΝΕΡΓΗΤΙΚΟ </vt:lpstr>
      <vt:lpstr>ΙΣΟΛΟΓΙΣΜΟΣ ΣΥΝ.Π.Ε.- ΠΑΘΗΤΙΚΟ</vt:lpstr>
      <vt:lpstr> ΣΥΝ.Π.Ε.– ΑΠΟΤΕΛΕΣΜΑΤΑ ΧΡΗΣΗΣ </vt:lpstr>
      <vt:lpstr>ΙΣΟΛΟΓΙΣΜΟΣ Α. Ε.- ΕΝΕΡΓΗΤΙΚΟ </vt:lpstr>
      <vt:lpstr>ΙΣΟΛΟΓΙΣΜΟΣ Α.Ε.- ΠΑΘΗΤΙΚΟ</vt:lpstr>
      <vt:lpstr>Α.Ε.– ΑΠΟΤΕΛΕΣΜΑΤΑ ΧΡΗΣΗΣ </vt:lpstr>
      <vt:lpstr>Διαφάνεια 135</vt:lpstr>
      <vt:lpstr>         ΕΝΤΟΠΙΣΜΟΣ ΠΕΡΙΠΤΩΣΕΩΝ ΠΟΥ ΕΧΟΥΝ ΔΙΑΦΟΡΕΤΙΚΟ ΛΟΓΙΣΤΙΚΟ ΧΕΙΡΙΣΜΟ ΚΑΙ ΤΡΟΠΟ ΑΠΟΤΙΜΗΣΗΣ  ΣΤΑ Ε.Λ.Π ΚΑΙ ΣΤΟ  Ε.Γ.Λ.Σ.</vt:lpstr>
      <vt:lpstr>Διαφάνεια 137</vt:lpstr>
      <vt:lpstr>Διαφάνεια 138</vt:lpstr>
      <vt:lpstr>Διαφάνεια 139</vt:lpstr>
      <vt:lpstr>ΕΝΤΟΠΙΣΜΟΣ ΠΕΡΙΠΤΩΣΕΩΝ ΠΟΥ ΕΜΦΑΝΙΖΟΝΤΑΙ ΣΕ  «ΔΙΑΦΟΡΕΤΙΚΟ ΠΕΔΙΟ» ΣΤΙΣ ΟΙΚΟΝΟΜΙΚΕΣ ΚΑΤΑΣΤΑΣΕΙΣ ΒΑΣΕΙ ΤΩΝ Ε.Λ.Π  ΣΕ ΣΧΕΣΗ ΜΕ ΤΟ  Ε.Γ.Λ.Σ.</vt:lpstr>
      <vt:lpstr>  ΕΝΤΟΠΙΣΜΟΣ ΠΕΡΙΠΤΩΣΕΩΝ ΠΟΥ ΔΕΝ ΕΜΦΑΝΙΖΟΝΤΑΙ ΣΤΟ ΙΔΙΟ ΕΤΟΣ ΣΤΙΣ ΟΙΚΟΝΟΜΙΚΕΣ ΚΑΤΑΣΤΑΣΕΙΣ  ΒΑΣΕΙ ΤΩΝ Ε.Λ.Π  ΣΕ ΣΧΕΣΗ ΜΕ ΤΟ  Ε.Γ.Λ.Σ.</vt:lpstr>
      <vt:lpstr>ΔΙΑΦΟΡΕΣ ΕΛΠ &amp; ΔΠΧΑ (1)</vt:lpstr>
      <vt:lpstr>ΔΙΑΦΟΡΕΣ ΕΛΠ &amp; ΔΠΧΑ (2)</vt:lpstr>
      <vt:lpstr>ΔΙΑΦΟΡΕΣ ΕΛΠ &amp; ΔΠΧΑ (3)</vt:lpstr>
      <vt:lpstr>ΔΙΑΦΟΡΕΣ ΕΛΠ &amp; ΔΠΧΑ (4)</vt:lpstr>
      <vt:lpstr>ΔΙΑΦΟΡΕΣ ΕΛΠ &amp; ΔΠΧΑ (4)</vt:lpstr>
      <vt:lpstr>ΤΙΜΟΛΟΓΙΟ (1)</vt:lpstr>
      <vt:lpstr>ΤΙΜΟΛΟΓΙΟ (2)</vt:lpstr>
      <vt:lpstr>Το τιμολόγιο φέρει υποχρεωτικά τις ακόλουθες ενδείξεις: (1)</vt:lpstr>
      <vt:lpstr>Το τιμολόγιο φέρει υποχρεωτικά τις ακόλουθες ενδείξεις: (2)</vt:lpstr>
      <vt:lpstr>ΠΕΡΙΠΤΩΣΕΙΣ ΕΚΔΟΣΗΣ ΤΙΜΟΛΟΓΙΟΥ(ΑΡΘΡΟ 8)</vt:lpstr>
      <vt:lpstr>ΧΑΡΑΚΤΗΡΙΣΤΙΚΑ ΤΙΜΟΛΟΓΙΟΥ</vt:lpstr>
      <vt:lpstr>ΕΚΔΙΔΟΜΕΝΑ ΣΤΟΙΧΕΙΑ ΓΙΑ ΛΙΑΝΙΚΗ ΠΩΛΗΣΗ ΑΓΑΘΩΝ ΚΑΙ ΥΠΗΡΕΣΙΩΝ (ΑΡΘΡΟ 12)</vt:lpstr>
      <vt:lpstr>ΕΛΛΗΝΙΚΑ  ΛΟΓΙΣΤΙΚΑ  ΠΡΟΤΥΠΑ – ΛΟΓΙΣΤΙΚΑ ΑΡΧΕΙΑ</vt:lpstr>
      <vt:lpstr>ΕΛΛΗΝΙΚΑ  ΛΟΓΙΣΤΙΚΑ  ΠΡΟΤΥΠΑ – ΛΟΓΙΣΤΙΚΑ ΑΡΧΕΙΑ</vt:lpstr>
      <vt:lpstr>ΑΠΛΟΠΟΙΗΜΕΝΟ ΤΙΜΟΛΟΓΙΟ</vt:lpstr>
      <vt:lpstr>ΧΡΟΝΟΣ ΕΚΔΟΣΗΣ ΤΙΜΟΛΟΓΙΟΥ</vt:lpstr>
      <vt:lpstr>ΕΛΛΗΝΙΚΑ  ΛΟΓΙΣΤΙΚΑ  ΠΡΟΤΥΠΑ – ΛΟΓΙΣΤΙΚΑ ΑΡΧΕΙΑ</vt:lpstr>
      <vt:lpstr>ΕΛΛΗΝΙΚΑ  ΛΟΓΙΣΤΙΚΑ  ΠΡΟΤΥΠΑ – ΛΟΓΙΣΤΙΚΑ ΑΡΧΕΙΑ</vt:lpstr>
      <vt:lpstr>Ηλεκτρονικό Τιμολόγιο</vt:lpstr>
      <vt:lpstr>ΕΛΛΗΝΙΚΑ  ΛΟΓΙΣΤΙΚΑ  ΠΡΟΤΥΠΑ – ΛΟΓΙΣΤΙΚΑ ΑΡΧΕΙΑ</vt:lpstr>
      <vt:lpstr>Αναβαλλόμενοι Φόροι </vt:lpstr>
      <vt:lpstr>Αναβαλλόμενη Φορολογική Απαίτηση</vt:lpstr>
      <vt:lpstr>Αναβαλλόμενη Φορολογική Υποχρέωση</vt:lpstr>
      <vt:lpstr>Φορολογική αναμόρφωση αποτελεσμάτων με τα Ε.Λ.Π. Παράδειγμα: Αρχική κατάσταση αποτελεσμάτων (απλοποιημένη) οντότητας</vt:lpstr>
      <vt:lpstr>Φορολογική αναμόρφωση αποτελεσμάτων με τα Ε.Λ.Π. Υπόθεση: Πρόβλεψη αποζημίωσης προσωπικού λόγω εξόδου: 10.000 ευρώ. Λοιπές δαπάνες μη εκπιπτόμενες: 4.000 ευρώ.</vt:lpstr>
      <vt:lpstr>ΕΛΛΗΝΙΚΑ  ΛΟΓΙΣΤΙΚΑ  ΠΡΟΤΥΠΑ – ΛΟΓΙΣΤΙΚΑ ΑΡΧΕΙΑ</vt:lpstr>
      <vt:lpstr>Φορολογική αναμόρφωση αποτελεσμάτων με τα Ε.Λ.Π. Παράδειγμα.</vt:lpstr>
      <vt:lpstr>Λογιστικά Σφάλματα</vt:lpstr>
      <vt:lpstr>Είδη Σφαλμάτων </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τη φύση των λογαριασμών που επηρεάζονται</vt:lpstr>
      <vt:lpstr>Με κριτήριο το λογιστικό βιβλίο στο οποίο εμφανίζονται</vt:lpstr>
      <vt:lpstr>Με κριτήριο το λογιστικό βιβλίο που εμφανίζονται</vt:lpstr>
      <vt:lpstr>Με κριτήριο το λογιστικό βιβλίο στο οποίο εμφανίζονται</vt:lpstr>
      <vt:lpstr>Διόρθωση Σφαλμάτων</vt:lpstr>
      <vt:lpstr>Διόρθωση σφαλμάτων τρέχουσας λογιστικής χρήσης</vt:lpstr>
      <vt:lpstr>Διόρθωση σφαλμάτων τρέχουσας λογιστικής χρήσης</vt:lpstr>
      <vt:lpstr> 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τρέχουσας λογιστικής χρήσης</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Διόρθωση σφαλμάτων προηγούμενων λογιστικών χρήσεων</vt:lpstr>
      <vt:lpstr>ΒΙΒΛΙΟΓΡΑΦΙΑ (1)</vt:lpstr>
      <vt:lpstr>ΒΙΒΛΙΟΓΡΑΦΙΑ (2)</vt:lpstr>
      <vt:lpstr>ΒΙΒΛΙΟΓΡΑΦΙΑ (3)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147</cp:revision>
  <dcterms:created xsi:type="dcterms:W3CDTF">2019-02-14T09:43:24Z</dcterms:created>
  <dcterms:modified xsi:type="dcterms:W3CDTF">2022-03-18T19:59:26Z</dcterms:modified>
</cp:coreProperties>
</file>