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9+Y16iK7mp2G7wCs/mwtdo9ca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3ADD50-EE0C-4642-BE49-A5800581EC33}">
  <a:tblStyle styleId="{853ADD50-EE0C-4642-BE49-A5800581EC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69288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  <a:defRPr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-2286" y="227"/>
            <a:ext cx="9141714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596506" y="637953"/>
            <a:ext cx="6204344" cy="318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l-GR" sz="54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6545810" y="4208147"/>
            <a:ext cx="254344" cy="1938528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546554" y="4098333"/>
            <a:ext cx="151393" cy="1874520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-2286" y="4098334"/>
            <a:ext cx="6699764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 txBox="1">
            <a:spLocks noGrp="1"/>
          </p:cNvSpPr>
          <p:nvPr>
            <p:ph type="subTitle" idx="1"/>
          </p:nvPr>
        </p:nvSpPr>
        <p:spPr>
          <a:xfrm>
            <a:off x="596506" y="4377268"/>
            <a:ext cx="5978177" cy="128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None/>
            </a:pPr>
            <a:r>
              <a:rPr lang="el-GR" sz="2800">
                <a:solidFill>
                  <a:srgbClr val="FEFFFF"/>
                </a:solidFill>
              </a:rPr>
              <a:t>Θεμελιώδεις αρχές της παραγωγής ιδεών</a:t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6800154" y="4377267"/>
            <a:ext cx="2341560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Μορφολογική ανάλυση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63830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Η τεχνική της μορφολογικής ανάλυσης ξεκινάει από τη «διάσπαση» ενός προϊόντος εις τα εξ’ ων συνετέθη. 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Για μια κατηγορία προϊόντων μπορούν να επιλεχθούν τα κύρια χαρακτηριστικά τους (π.χ. σχήμα, συστατικά, χρώμα, μέγεθος) ώστε να προσδιοριστούν όλοι οι δυνατοί συνδυασμοί μεταξύ αυτών των χαρακτηριστικών.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Συνεκτική μέθοδος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Συνεκτική είναι η μέθοδος προσδιορισμού και επίλυσης ενός προβλήματος, η οποία εφαρμόζεται από μια μικρή ομάδα ατόμων και στηρίζεται στη συνένωση – συσχέτιση πραγμάτων, δεδομένων ή στοιχείων που καταφανώς είναι άσχετα μεταξύ τους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Πλάγια σκέψη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63830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Στο χώρο της πλάγιας σκέψης κυριαρχεί η φαντασία, η διάθεση για αναζήτηση και η διάθεση για αποδοχή νέων ιδεών.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1">
                <a:solidFill>
                  <a:srgbClr val="FFFFFF"/>
                </a:solidFill>
              </a:rPr>
              <a:t>Ανθισμένο Νούφαρο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Αρχίζει με μια κεντρική ιδέα (π.χ. αύξηση των πωλήσεων του προϊόντος) γύρω από την οποία υπάρχουν οκτώ άδεια κουτιά ή κύκλοι.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 την τεχνική brainstorming, οκτώ ιδέες ή λύσεις καταγράφονται στα κουτιά αυτά.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Στη συνέχεια υπάρχουν οκτώ άδεια κουτιά για κάθε μια από τις παραπάνω ιδέες, τα οποία συμπληρώνονται με νέες ιδέες κλπ.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ιδεών 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79512" y="2276475"/>
            <a:ext cx="8335838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/>
              <a:t>Αποτελέσματα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καινοτομία (νέα προϊόντα ή διαδικασίες)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βελτίωση προϊόντων ή υπηρεσιών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αύξηση της παραγωγικότητας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βελτίωση της αποτελεσματικότητας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ευελιξία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μείωση του κόστους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απόκτηση ανταγωνιστικού πλεονεκτήματος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ιδεών </a:t>
            </a: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251520" y="2276475"/>
            <a:ext cx="8263830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γνώση των τεχνικών παραγωγής πρωτότυπων ιδεών είναι ένα σημαντικό εργαλείο για τα άτομα και τις ομάδες, γιατί επιτρέπει την εξεύρεση νέων ιδεών για την επίλυση ποικίλων προβλημάτων ή την αντιμετώπιση διαφόρων προβλημάτων.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10800000" flipH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alibri"/>
              <a:buNone/>
            </a:pPr>
            <a:r>
              <a:rPr lang="el-GR" sz="70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4000" b="1" dirty="0">
                <a:solidFill>
                  <a:srgbClr val="0070C0"/>
                </a:solidFill>
              </a:rPr>
              <a:t>Καταιγισμός ιδεών (</a:t>
            </a:r>
            <a:r>
              <a:rPr lang="el-GR" sz="4000" b="1" dirty="0" err="1">
                <a:solidFill>
                  <a:srgbClr val="0070C0"/>
                </a:solidFill>
              </a:rPr>
              <a:t>Brainstorming</a:t>
            </a:r>
            <a:r>
              <a:rPr lang="el-GR" sz="4000" b="1" dirty="0">
                <a:solidFill>
                  <a:srgbClr val="0070C0"/>
                </a:solidFill>
              </a:rPr>
              <a:t>) </a:t>
            </a:r>
            <a:endParaRPr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 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79513" y="1772816"/>
            <a:ext cx="8142210" cy="422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/>
              <a:t>Ορισμός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Χρησιμοποιήθηκε για πρώτη φορά από τον Alex Osborn το 1938 στις ΗΠΑ.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Πρόκειται για μια διαδικασία όπου μια ομάδα ατόμων, ατομικά ή συνεργατικά, ενεργεί με σκοπό να παραχθεί ένας μεγάλος αριθμός ιδεών για την επίλυση ενός πρακτικού προβλήματος.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Σύσκεψη για ανταλλαγή ιδεών (brainstorming)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ftr" idx="4294967295"/>
          </p:nvPr>
        </p:nvSpPr>
        <p:spPr>
          <a:xfrm rot="5400000">
            <a:off x="-1370793" y="1984248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179513" y="1885279"/>
            <a:ext cx="8142210" cy="41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 b="1"/>
              <a:t>Παράδειγμα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Το brainstorming μπορεί να χρησιμοποιηθεί για την εύρεση ιδεών για το πώς θα χρησιμοποιηθεί ένα τούβλο, π.χ. για την κατασκευή ενός σκαλοπατιού.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179512" y="1844824"/>
            <a:ext cx="8640959" cy="47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Βασικές αρχές της τεχνικής αυτής είναι: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απαγόρευση της κριτικής.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παραγωγή όσο το δυνατόν περισσότερων ιδεών.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ελεύθερη και απεριόριστη ροή ιδεών.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Όσο πιο ασυνήθης, προκλητική, αλλόκοτη, άγρια είναι η ιδέα τόσο το καλύτερο.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συνδυασμός και η βελτίωση των ιδεών.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αξιολόγηση των προτεινόμενων ιδεών.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Εισαγωγή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Οι περισσότερες εταιρείες στηρίζονται στην εξέλιξη των δημιουργικών ιδεών, σχεδίων, λύσεων, προϊόντων και υπηρεσιών, οπότε η επιβίωση και η επιτυχημένη πορεία τους σε βάθος χρόνου, εξαρτάται από την δημιουργικότητά τους.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7505" y="1885279"/>
            <a:ext cx="8214218" cy="41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τεχνική των ερωτήσεων είναι ένας δημιουργικός τρόπος παραγωγής ιδεών ο οποίος βασίζεται σε μια σειρά ερωτήσεων που χρησιμοποιούνται για κάθε πρόβλημα. 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εν λόγω τεχνική χρησιμοποιείται κυρίως για τη βελτίωση ή την τροποποίηση προϊόντων καθώς και για τη δημιουργία νέων προϊόντων.</a:t>
            </a:r>
            <a:endParaRPr lang="en-US"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Προβλήματα δικά σας?</a:t>
            </a:r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Παράδειγμα Συνεδρίας Καταιγισμού ιδεών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784976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Κατάσταση: </a:t>
            </a:r>
            <a:r>
              <a:rPr lang="el-GR"/>
              <a:t>Ο αριθμός των πελατών ενός καταστήματος ρουχισμού έχει μειωθεί τους τελευταίους μήνες και ο ιδιοκτήτης ψάχνει τρόπους να προσελκύσει καινούριους πελάτες και να αυξήσει την συχνότητα που επισκέπτονται το κατάστημα οι ήδη υπάρχοντες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Πρόβλημα: </a:t>
            </a:r>
            <a:r>
              <a:rPr lang="el-GR"/>
              <a:t>Πώς μπορούμε να προσελκύσουμε περισσότερους πελάτες;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0">
                <a:solidFill>
                  <a:srgbClr val="FFFFFF"/>
                </a:solidFill>
              </a:rPr>
              <a:t>Η Συνεδρία Καταιγισμού ιδεών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107504" y="2055813"/>
            <a:ext cx="8784976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Προγραμματίστε την συνεδρία – ορίστε μέρος και ώρα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Συμμετέχουν οι υπάλληλοι του καταστήματος, ενώ ο προϊστάμενος και ο ιδιοκτήτης δεν παίρνουν μέρος στη διαδικασία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συνεδρία διεξάγεται σε κάποιο ήρεμο χώρο μακριά από το κατάστημα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συντονιστής είναι επικοινωνιακός και χρησιμοποιώντας ένα παιχνίδι (συσχετισμού) λέξεων, βοηθάει να σπάσει ο πάγος ανάμεσα στους συμμετέχοντες και να προετοιμαστούν για την διαδικασία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0">
                <a:solidFill>
                  <a:srgbClr val="FFFFFF"/>
                </a:solidFill>
              </a:rPr>
              <a:t>Η Συνεδρία Καταιγισμού ιδεών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179512" y="2055813"/>
            <a:ext cx="8712968" cy="454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συντονιστής θέτει την ερώτηση: Πώς μπορούμε να αυξήσουμε τους πελάτες; Έπειτα, γράφει το πρόβλημα σε πίνακα παρουσιάσεων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Αυτή/αυτός ορίζει τους κανόνες της συνεδρίας· δίνονται 20 λεπτά όπου όλοι ψάχνουν για ιδέες, κάθε συμμετέχοντας οφείλει να σέβεται τις απόψεις του άλλου και κυρίως, ΔΕΝ ΚΡΙΤΙΚΑΡΕΙ!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συντονιστής ακούει τις ιδέες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Ένα άτομο καταγράφει τις ιδέες χρησιμοποιώντας νοητικό χάρτη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Νοητικός Χάρτης</a:t>
            </a:r>
            <a:endParaRPr/>
          </a:p>
        </p:txBody>
      </p:sp>
      <p:pic>
        <p:nvPicPr>
          <p:cNvPr id="205" name="Google Shape;20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626" y="1988840"/>
            <a:ext cx="8906744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5297791" cy="4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Ποσοτικοποίηση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5" descr="αξιολογηση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710579"/>
            <a:ext cx="7492317" cy="608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 dirty="0" err="1">
                <a:solidFill>
                  <a:srgbClr val="FFFFFF"/>
                </a:solidFill>
              </a:rPr>
              <a:t>Brainstorming</a:t>
            </a:r>
            <a:r>
              <a:rPr lang="en-US" sz="3500" dirty="0">
                <a:solidFill>
                  <a:srgbClr val="FFFFFF"/>
                </a:solidFill>
              </a:rPr>
              <a:t> - </a:t>
            </a:r>
            <a:r>
              <a:rPr lang="el-GR" sz="3500" dirty="0">
                <a:solidFill>
                  <a:srgbClr val="FFFFFF"/>
                </a:solidFill>
              </a:rPr>
              <a:t>Προβλήματα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7504" y="1695450"/>
            <a:ext cx="8922196" cy="496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Δυσκολίες κατά την απομακρυσμένη εργασία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Πίεση από τους γύρω – συναδέλφους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Διαφορές προσωπικότητας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Επικέντρωση στα προβλήματα και όχι στις λύσεις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Ορισμένα μέλη μπορεί να μην έχουν ποτέ την ευκαιρία να μιλήσουν</a:t>
            </a:r>
            <a:r>
              <a:rPr lang="en-US" sz="1800" dirty="0"/>
              <a:t>.</a:t>
            </a:r>
            <a:endParaRPr lang="el-GR" sz="1800" dirty="0"/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Αρνητικές επιπτώσεις της ομαδικής σκέψης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Η συνεδρίαση μπορεί να γίνει πολύ χαοτική, οδηγώντας σε ασαφή αποτελέσματα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Οι ομαδικές συνεδρίες μπορεί να είναι εκφοβιστικές για όσους εργάζονται καλύτερα μόνοι τους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Υπάρχει πιθανότητα να ξεφύγετε από το θέμα, σπαταλώντας χρόνο και προσπάθεια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Αυτές οι συνεδρίες είναι ανεπίσημες-συνήθως χωρίς ατζέντα-κάτι που μπορεί να είναι επιζήμιο, καθώς τα μέλη μπορεί να μην γνωρίζουν τι αναμένεται από αυτά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xmlns="" val="381691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endParaRPr/>
          </a:p>
        </p:txBody>
      </p:sp>
      <p:pic>
        <p:nvPicPr>
          <p:cNvPr id="221" name="Google Shape;221;p26" descr="brainstormin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 rot="10800000" flipH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alibri"/>
              <a:buNone/>
            </a:pPr>
            <a:r>
              <a:rPr lang="el-GR" sz="70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4000" b="1" dirty="0">
                <a:solidFill>
                  <a:srgbClr val="0070C0"/>
                </a:solidFill>
              </a:rPr>
              <a:t>Μέθοδος X35 (</a:t>
            </a:r>
            <a:r>
              <a:rPr lang="el-GR" sz="4000" b="1" dirty="0" err="1">
                <a:solidFill>
                  <a:srgbClr val="0070C0"/>
                </a:solidFill>
              </a:rPr>
              <a:t>Method</a:t>
            </a:r>
            <a:r>
              <a:rPr lang="el-GR" sz="4000" b="1" dirty="0">
                <a:solidFill>
                  <a:srgbClr val="0070C0"/>
                </a:solidFill>
              </a:rPr>
              <a:t> X35)</a:t>
            </a:r>
            <a:endParaRPr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l-GR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Τι είναι η Μέθοδος X35;</a:t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3524863" y="640082"/>
            <a:ext cx="5136536" cy="24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5760" marR="0" lvl="0" indent="-2285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άτομα</a:t>
            </a:r>
            <a:endParaRPr/>
          </a:p>
          <a:p>
            <a:pPr marL="365760" marR="0" lvl="0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ιδέες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λεπτά</a:t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929" y="3446698"/>
            <a:ext cx="3724263" cy="248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Τι είναι η δημιουργικότητα (ή παραγωγή ιδεών);</a:t>
            </a:r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δημιουργικότητα </a:t>
            </a:r>
            <a:r>
              <a:rPr lang="el-GR"/>
              <a:t>είναι μία νοητική διαδικασία που περιλαμβάνει την παραγωγή καινούργιων ιδεών ή αντιλήψεων, ή συσχετισμών μεταξύ ιδεών ή αντιλήψεων που ήδη υπάρχουν.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καινοτομία </a:t>
            </a:r>
            <a:r>
              <a:rPr lang="el-GR"/>
              <a:t>είναι η εφαρμογή ενός νέου ή σημαντικά βελτιωμένου προϊόντος (αγαθού ή υπηρεσίας) ή διαδικασίας, μία καινούρια μέθοδος μάρκετινγκ, ή μία νέα οργανωσιακή μέθοδος για επιχειρηματικές πρακτικές, οργάνωση του εργασιακού χώρου και εξωτερικές σχέσεις.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Γιατί να χρησιμοποιήσετε την Μέθοδο Χ35?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640959" cy="47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Παραγωγή ιδεών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Εύρεση λύσεων σε κάποιο πρόβλημα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Αναζήτηση καινούριων προσεγγίσεων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Διαδικασία δημιουργίας ομάδων/Δικτύωσης 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Βελτίωση επικοινωνίας της ομάδας ή του οργανισμού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Παρότρυνση συμμετεχόντων να εκφράζουν ανοιχτά τις ιδέες και λύσεις που εντοπίζουν.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Πού να χρησιμοποιήσετε την Μέθοδο Χ35?</a:t>
            </a: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79512" y="1772816"/>
            <a:ext cx="8712968" cy="479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Μία ομάδα χρειάζεται άλλη τεχνική παραγωγής ιδεών</a:t>
            </a:r>
            <a:br>
              <a:rPr lang="el-GR" sz="2400" dirty="0"/>
            </a:br>
            <a:endParaRPr lang="en-US" sz="24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Η προσωπικότητα κάποιων ατόμων επιβάλλει την χρήση άλλης προσέγγισης</a:t>
            </a:r>
            <a:br>
              <a:rPr lang="el-GR" sz="2400" dirty="0"/>
            </a:b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Οι συμμετέχοντες προέρχονται από διαφορετικά επίπεδα ιεραρχίας μίας επιχείρησης</a:t>
            </a:r>
            <a:br>
              <a:rPr lang="el-GR" sz="2400" dirty="0"/>
            </a:b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Ο αριθμός των συμμετεχόντων δεν επιτρέπει την σωστή χρήση του κλασσικού καταιγισμού ιδεών: όταν συμμετέχουν πολλά άτομα, ο αριθμός των ομάδων είναι μεγάλος τότε η γραπτή φόρμα με τις ιδέες, δεν θα προλάβει να φτάσει σε όλους.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Πώς να εφαρμόσετε την Μέθοδο Χ35?</a:t>
            </a: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107504" y="1700808"/>
            <a:ext cx="8799485" cy="486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5-7 συμμετέχοντες (με διαφορετικά πεδία γνώσεων)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Έτοιμες φόρμες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Ένας χώρος ήσυχος όπου η μέθοδος θα διεξάγεται απερίσπαστα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Σε κάποια βήματα της διαδικασίας πρέπει να επικρατεί ησυχία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Περίπου 30-40 λεπτά και επιπλέον χρόνο για συζήτηση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2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Καταγραφή Ιδεών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9" name="Google Shape;279;p32"/>
          <p:cNvGraphicFramePr/>
          <p:nvPr/>
        </p:nvGraphicFramePr>
        <p:xfrm>
          <a:off x="909299" y="1966293"/>
          <a:ext cx="7325425" cy="4452100"/>
        </p:xfrm>
        <a:graphic>
          <a:graphicData uri="http://schemas.openxmlformats.org/drawingml/2006/table">
            <a:tbl>
              <a:tblPr firstRow="1" bandRow="1">
                <a:noFill/>
                <a:tableStyleId>{853ADD50-EE0C-4642-BE49-A5800581EC33}</a:tableStyleId>
              </a:tblPr>
              <a:tblGrid>
                <a:gridCol w="214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90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u="none" strike="noStrike" cap="none">
                          <a:solidFill>
                            <a:schemeClr val="lt1"/>
                          </a:solidFill>
                        </a:rPr>
                        <a:t>Δήλωση προβλήματος, πώς να…</a:t>
                      </a:r>
                      <a:endParaRPr/>
                    </a:p>
                  </a:txBody>
                  <a:tcPr marL="110775" marR="79125" marT="158250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1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1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2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3</a:t>
                      </a: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2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3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4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5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6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Γιατί και πότε είναι σημαντική η παραγωγή ιδεών;</a:t>
            </a: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H δημιουργικότητα </a:t>
            </a:r>
            <a:r>
              <a:rPr lang="el-GR"/>
              <a:t>μπορεί να αποδειχθεί ιδιαίτερα παραγωγική· για παράδειγμα όταν μία εταιρεία αντιμετωπίζει δυσκολίες στην εύρεση λύσεων σε κάποιο πρόβλημα, μία συνεδρία καταιγισμού ιδεών μπορεί να οδηγήσει στη λύση.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l-GR"/>
              <a:t>Γιατί και πότε είναι σημαντική η παραγωγή ιδεών; (2)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η αγορά κινείται πιο γρήγορα από την επιχείρηση, οι καινούριοι υπάλληλοι αλλά και το ευρύ κοινό μπορούν να αποτελέσουν πολύτιμες πηγές νέων ιδεών ή αναζήτησης εναλλακτικών τρόπων χρήσης της τεχνολογίας (της επιχείρησης ή των ανταγωνιστών) 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τα υπάρχοντα προβλήματα σε μία εταιρία αποτρέπουν την ομαλή λειτουργία της σε φυσιολογικά επίπεδα αποτελεσματικότητας και αποδοτικότητας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υπάρχουν σημαντικές δημογραφικές αλλαγές και κατά συνέπεια αλλαγές στη δομή της βιομηχανίας και της αγοράς γενικότερα.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 descr="3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548680"/>
            <a:ext cx="9036496" cy="60991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Σχήμα Uccelo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l-GR" sz="3200"/>
              <a:t>Πώς να ενισχύσετε και να ενεργοποιήσετε την παραγωγή ιδεών; </a:t>
            </a:r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323528" y="1124744"/>
            <a:ext cx="8373616" cy="5102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Αρχικά οι έρευνες στον τομέα της δημιουργικότητας επικεντρώνονταν στην δημιουργική προσωπικότητα.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Σήμερα, οι ερευνητές συνυπολογίζουν τα ακόλουθα πεδία: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Ατομική δημιουργικότητα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Ομαδική δημιουργικότητα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Οργανωσιακή Δημιουργικότητα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Εμπόδια δημιουργικότητας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Προτάσεις για ενίσχυση δημιουργικότητας στον εργασιακό χώρο.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8" descr="Καταγραφή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95546"/>
            <a:ext cx="8424936" cy="655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πρωτότυπων ιδεών</a:t>
            </a: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Brainstorming (Καταιγισμός αυθόρμητων ιδεών)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Μορφολογική ανάλυση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Συνεκτική μέθοδος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Αναλογική σκέψη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Πλάγια σκέψη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Μέθοδος X35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/>
              <a:t>κ.α.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1121</Words>
  <Application>Microsoft Office PowerPoint</Application>
  <PresentationFormat>Προβολή στην οθόνη (4:3)</PresentationFormat>
  <Paragraphs>135</Paragraphs>
  <Slides>33</Slides>
  <Notes>33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Office Theme</vt:lpstr>
      <vt:lpstr>Τεχνικές Ανάπτυξης Καινοτόμων Λύσεων</vt:lpstr>
      <vt:lpstr>Εισαγωγή</vt:lpstr>
      <vt:lpstr>Τι είναι η δημιουργικότητα (ή παραγωγή ιδεών);</vt:lpstr>
      <vt:lpstr>Γιατί και πότε είναι σημαντική η παραγωγή ιδεών;</vt:lpstr>
      <vt:lpstr>Γιατί και πότε είναι σημαντική η παραγωγή ιδεών; (2)</vt:lpstr>
      <vt:lpstr>Σχήμα Uccelo</vt:lpstr>
      <vt:lpstr>Πώς να ενισχύσετε και να ενεργοποιήσετε την παραγωγή ιδεών; </vt:lpstr>
      <vt:lpstr>Διαφάνεια 8</vt:lpstr>
      <vt:lpstr>Τεχνικές παραγωγής πρωτότυπων ιδεών</vt:lpstr>
      <vt:lpstr>Μορφολογική ανάλυση</vt:lpstr>
      <vt:lpstr>Συνεκτική μέθοδος</vt:lpstr>
      <vt:lpstr>Πλάγια σκέψη</vt:lpstr>
      <vt:lpstr>Ανθισμένο Νούφαρο</vt:lpstr>
      <vt:lpstr>Τεχνικές παραγωγής ιδεών </vt:lpstr>
      <vt:lpstr>Τεχνικές παραγωγής ιδεών </vt:lpstr>
      <vt:lpstr>Τεχνικές Ανάπτυξης Καινοτόμων Λύσεων</vt:lpstr>
      <vt:lpstr> Brainstorming</vt:lpstr>
      <vt:lpstr>Σύσκεψη για ανταλλαγή ιδεών (brainstorming)</vt:lpstr>
      <vt:lpstr>Brainstorming</vt:lpstr>
      <vt:lpstr>Brainstorming</vt:lpstr>
      <vt:lpstr>Παράδειγμα Συνεδρίας Καταιγισμού ιδεών</vt:lpstr>
      <vt:lpstr>Η Συνεδρία Καταιγισμού ιδεών</vt:lpstr>
      <vt:lpstr>Η Συνεδρία Καταιγισμού ιδεών</vt:lpstr>
      <vt:lpstr>Νοητικός Χάρτης</vt:lpstr>
      <vt:lpstr>Ποσοτικοποίηση</vt:lpstr>
      <vt:lpstr>Brainstorming - Προβλήματα</vt:lpstr>
      <vt:lpstr>Διαφάνεια 27</vt:lpstr>
      <vt:lpstr>Τεχνικές Ανάπτυξης Καινοτόμων Λύσεων</vt:lpstr>
      <vt:lpstr>Τι είναι η Μέθοδος X35;</vt:lpstr>
      <vt:lpstr>Γιατί να χρησιμοποιήσετε την Μέθοδο Χ35?</vt:lpstr>
      <vt:lpstr>Πού να χρησιμοποιήσετε την Μέθοδο Χ35?</vt:lpstr>
      <vt:lpstr>Πώς να εφαρμόσετε την Μέθοδο Χ35?</vt:lpstr>
      <vt:lpstr>Καταγραφή Ιδεών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Ανάπτυξης Καινοτόμων Λύσεων</dc:title>
  <cp:lastModifiedBy>user</cp:lastModifiedBy>
  <cp:revision>8</cp:revision>
  <dcterms:created xsi:type="dcterms:W3CDTF">2018-10-22T18:59:06Z</dcterms:created>
  <dcterms:modified xsi:type="dcterms:W3CDTF">2024-05-26T17:43:56Z</dcterms:modified>
</cp:coreProperties>
</file>