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2" r:id="rId1"/>
  </p:sldMasterIdLst>
  <p:notesMasterIdLst>
    <p:notesMasterId r:id="rId25"/>
  </p:notesMasterIdLst>
  <p:handoutMasterIdLst>
    <p:handoutMasterId r:id="rId26"/>
  </p:handoutMasterIdLst>
  <p:sldIdLst>
    <p:sldId id="433" r:id="rId2"/>
    <p:sldId id="466" r:id="rId3"/>
    <p:sldId id="434" r:id="rId4"/>
    <p:sldId id="435" r:id="rId5"/>
    <p:sldId id="464" r:id="rId6"/>
    <p:sldId id="465" r:id="rId7"/>
    <p:sldId id="436" r:id="rId8"/>
    <p:sldId id="437" r:id="rId9"/>
    <p:sldId id="438" r:id="rId10"/>
    <p:sldId id="439" r:id="rId11"/>
    <p:sldId id="440" r:id="rId12"/>
    <p:sldId id="441" r:id="rId13"/>
    <p:sldId id="443" r:id="rId14"/>
    <p:sldId id="444" r:id="rId15"/>
    <p:sldId id="445" r:id="rId16"/>
    <p:sldId id="447" r:id="rId17"/>
    <p:sldId id="448" r:id="rId18"/>
    <p:sldId id="449" r:id="rId19"/>
    <p:sldId id="450" r:id="rId20"/>
    <p:sldId id="451" r:id="rId21"/>
    <p:sldId id="452" r:id="rId22"/>
    <p:sldId id="456" r:id="rId23"/>
    <p:sldId id="457" r:id="rId24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66"/>
    <a:srgbClr val="FFCC99"/>
    <a:srgbClr val="FF5050"/>
    <a:srgbClr val="CC0066"/>
    <a:srgbClr val="FF99FF"/>
    <a:srgbClr val="FF99CC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82" autoAdjust="0"/>
    <p:restoredTop sz="94542" autoAdjust="0"/>
  </p:normalViewPr>
  <p:slideViewPr>
    <p:cSldViewPr>
      <p:cViewPr varScale="1">
        <p:scale>
          <a:sx n="91" d="100"/>
          <a:sy n="91" d="100"/>
        </p:scale>
        <p:origin x="-4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1680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1EE80-255C-4BD6-AECB-AC5F692377B3}" type="doc">
      <dgm:prSet loTypeId="urn:microsoft.com/office/officeart/2005/8/layout/default#1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B8EB7268-E008-4A1D-9E17-D22D5476505C}">
      <dgm:prSet custT="1"/>
      <dgm:spPr/>
      <dgm:t>
        <a:bodyPr/>
        <a:lstStyle/>
        <a:p>
          <a:r>
            <a:rPr lang="el-GR" sz="3600" dirty="0"/>
            <a:t>1. Διαισθητική</a:t>
          </a:r>
          <a:endParaRPr lang="en-US" sz="3600" dirty="0"/>
        </a:p>
      </dgm:t>
    </dgm:pt>
    <dgm:pt modelId="{EBEA0E84-66D7-4DE8-B4A8-D0D0DCB80BB0}" type="parTrans" cxnId="{156181F4-6F53-4502-9559-9E7C3DD66C4E}">
      <dgm:prSet/>
      <dgm:spPr/>
      <dgm:t>
        <a:bodyPr/>
        <a:lstStyle/>
        <a:p>
          <a:endParaRPr lang="en-US"/>
        </a:p>
      </dgm:t>
    </dgm:pt>
    <dgm:pt modelId="{66730BDB-492B-4327-92AE-04C82A1BDBD7}" type="sibTrans" cxnId="{156181F4-6F53-4502-9559-9E7C3DD66C4E}">
      <dgm:prSet/>
      <dgm:spPr/>
      <dgm:t>
        <a:bodyPr/>
        <a:lstStyle/>
        <a:p>
          <a:endParaRPr lang="en-US"/>
        </a:p>
      </dgm:t>
    </dgm:pt>
    <dgm:pt modelId="{9BB8D8B8-5BD7-4066-8489-58FB94DABF6E}">
      <dgm:prSet custT="1"/>
      <dgm:spPr/>
      <dgm:t>
        <a:bodyPr/>
        <a:lstStyle/>
        <a:p>
          <a:r>
            <a:rPr lang="el-GR" sz="3600" dirty="0"/>
            <a:t>2. Μεθοδική</a:t>
          </a:r>
          <a:endParaRPr lang="en-US" sz="3600" dirty="0"/>
        </a:p>
      </dgm:t>
    </dgm:pt>
    <dgm:pt modelId="{8E8A60DE-D484-4222-9CC6-06ABC71F1D92}" type="parTrans" cxnId="{50DE2E2F-0EA4-4957-85C4-BF42FCCFCC14}">
      <dgm:prSet/>
      <dgm:spPr/>
      <dgm:t>
        <a:bodyPr/>
        <a:lstStyle/>
        <a:p>
          <a:endParaRPr lang="en-US"/>
        </a:p>
      </dgm:t>
    </dgm:pt>
    <dgm:pt modelId="{EBAF0B6D-5EF9-4F7E-8E38-F797CB61AA62}" type="sibTrans" cxnId="{50DE2E2F-0EA4-4957-85C4-BF42FCCFCC14}">
      <dgm:prSet/>
      <dgm:spPr/>
      <dgm:t>
        <a:bodyPr/>
        <a:lstStyle/>
        <a:p>
          <a:endParaRPr lang="en-US"/>
        </a:p>
      </dgm:t>
    </dgm:pt>
    <dgm:pt modelId="{9EF7FFCB-9E27-4443-821A-D5F10E18B511}">
      <dgm:prSet custT="1"/>
      <dgm:spPr/>
      <dgm:t>
        <a:bodyPr/>
        <a:lstStyle/>
        <a:p>
          <a:r>
            <a:rPr lang="el-GR" sz="3600" dirty="0"/>
            <a:t>3. </a:t>
          </a:r>
          <a:r>
            <a:rPr lang="el-GR" sz="3600" dirty="0" err="1"/>
            <a:t>Επαυξητική</a:t>
          </a:r>
          <a:endParaRPr lang="en-US" sz="3600" dirty="0"/>
        </a:p>
      </dgm:t>
    </dgm:pt>
    <dgm:pt modelId="{B27BF8E0-82A6-4862-B1F3-C0385FF425BF}" type="parTrans" cxnId="{65ACBFD2-A46A-426A-A5DA-3A13DB1DE200}">
      <dgm:prSet/>
      <dgm:spPr/>
      <dgm:t>
        <a:bodyPr/>
        <a:lstStyle/>
        <a:p>
          <a:endParaRPr lang="en-US"/>
        </a:p>
      </dgm:t>
    </dgm:pt>
    <dgm:pt modelId="{4878417D-BEE3-4FE5-952C-889D21A294F9}" type="sibTrans" cxnId="{65ACBFD2-A46A-426A-A5DA-3A13DB1DE200}">
      <dgm:prSet/>
      <dgm:spPr/>
      <dgm:t>
        <a:bodyPr/>
        <a:lstStyle/>
        <a:p>
          <a:endParaRPr lang="en-US"/>
        </a:p>
      </dgm:t>
    </dgm:pt>
    <dgm:pt modelId="{D17A3385-E46B-458A-8F24-8D82FAEBB0BD}" type="pres">
      <dgm:prSet presAssocID="{33C1EE80-255C-4BD6-AECB-AC5F692377B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50CE024-793C-45DA-B69A-EDF3ED5149EB}" type="pres">
      <dgm:prSet presAssocID="{B8EB7268-E008-4A1D-9E17-D22D5476505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8F18D9C-349D-4ECA-90F5-F5EAA2E5385F}" type="pres">
      <dgm:prSet presAssocID="{66730BDB-492B-4327-92AE-04C82A1BDBD7}" presName="sibTrans" presStyleCnt="0"/>
      <dgm:spPr/>
    </dgm:pt>
    <dgm:pt modelId="{D275535A-5765-43E0-A7CC-9CAC0A36C568}" type="pres">
      <dgm:prSet presAssocID="{9BB8D8B8-5BD7-4066-8489-58FB94DABF6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65B398-DE27-4FCA-B136-7986BCCA5622}" type="pres">
      <dgm:prSet presAssocID="{EBAF0B6D-5EF9-4F7E-8E38-F797CB61AA62}" presName="sibTrans" presStyleCnt="0"/>
      <dgm:spPr/>
    </dgm:pt>
    <dgm:pt modelId="{016E3512-B1C0-4728-912B-9C072582E373}" type="pres">
      <dgm:prSet presAssocID="{9EF7FFCB-9E27-4443-821A-D5F10E18B5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156181F4-6F53-4502-9559-9E7C3DD66C4E}" srcId="{33C1EE80-255C-4BD6-AECB-AC5F692377B3}" destId="{B8EB7268-E008-4A1D-9E17-D22D5476505C}" srcOrd="0" destOrd="0" parTransId="{EBEA0E84-66D7-4DE8-B4A8-D0D0DCB80BB0}" sibTransId="{66730BDB-492B-4327-92AE-04C82A1BDBD7}"/>
    <dgm:cxn modelId="{9BC9350F-D976-4E03-912C-9BBF86B54614}" type="presOf" srcId="{9EF7FFCB-9E27-4443-821A-D5F10E18B511}" destId="{016E3512-B1C0-4728-912B-9C072582E373}" srcOrd="0" destOrd="0" presId="urn:microsoft.com/office/officeart/2005/8/layout/default#1"/>
    <dgm:cxn modelId="{D05FFEDF-46C5-46AB-A107-AE11E45D3717}" type="presOf" srcId="{B8EB7268-E008-4A1D-9E17-D22D5476505C}" destId="{050CE024-793C-45DA-B69A-EDF3ED5149EB}" srcOrd="0" destOrd="0" presId="urn:microsoft.com/office/officeart/2005/8/layout/default#1"/>
    <dgm:cxn modelId="{2AD100ED-3065-4800-8E6C-90EC759EC82B}" type="presOf" srcId="{33C1EE80-255C-4BD6-AECB-AC5F692377B3}" destId="{D17A3385-E46B-458A-8F24-8D82FAEBB0BD}" srcOrd="0" destOrd="0" presId="urn:microsoft.com/office/officeart/2005/8/layout/default#1"/>
    <dgm:cxn modelId="{50DE2E2F-0EA4-4957-85C4-BF42FCCFCC14}" srcId="{33C1EE80-255C-4BD6-AECB-AC5F692377B3}" destId="{9BB8D8B8-5BD7-4066-8489-58FB94DABF6E}" srcOrd="1" destOrd="0" parTransId="{8E8A60DE-D484-4222-9CC6-06ABC71F1D92}" sibTransId="{EBAF0B6D-5EF9-4F7E-8E38-F797CB61AA62}"/>
    <dgm:cxn modelId="{194B4086-F8FE-4231-8F0A-341EA81436B8}" type="presOf" srcId="{9BB8D8B8-5BD7-4066-8489-58FB94DABF6E}" destId="{D275535A-5765-43E0-A7CC-9CAC0A36C568}" srcOrd="0" destOrd="0" presId="urn:microsoft.com/office/officeart/2005/8/layout/default#1"/>
    <dgm:cxn modelId="{65ACBFD2-A46A-426A-A5DA-3A13DB1DE200}" srcId="{33C1EE80-255C-4BD6-AECB-AC5F692377B3}" destId="{9EF7FFCB-9E27-4443-821A-D5F10E18B511}" srcOrd="2" destOrd="0" parTransId="{B27BF8E0-82A6-4862-B1F3-C0385FF425BF}" sibTransId="{4878417D-BEE3-4FE5-952C-889D21A294F9}"/>
    <dgm:cxn modelId="{1243C560-F40F-4B30-9E8F-ED071BBCAFD8}" type="presParOf" srcId="{D17A3385-E46B-458A-8F24-8D82FAEBB0BD}" destId="{050CE024-793C-45DA-B69A-EDF3ED5149EB}" srcOrd="0" destOrd="0" presId="urn:microsoft.com/office/officeart/2005/8/layout/default#1"/>
    <dgm:cxn modelId="{74A31BE1-8AA3-4EA7-8C3F-C629D43E6D7F}" type="presParOf" srcId="{D17A3385-E46B-458A-8F24-8D82FAEBB0BD}" destId="{58F18D9C-349D-4ECA-90F5-F5EAA2E5385F}" srcOrd="1" destOrd="0" presId="urn:microsoft.com/office/officeart/2005/8/layout/default#1"/>
    <dgm:cxn modelId="{622B5F61-C574-41B1-AC2A-BFA0F2E7E812}" type="presParOf" srcId="{D17A3385-E46B-458A-8F24-8D82FAEBB0BD}" destId="{D275535A-5765-43E0-A7CC-9CAC0A36C568}" srcOrd="2" destOrd="0" presId="urn:microsoft.com/office/officeart/2005/8/layout/default#1"/>
    <dgm:cxn modelId="{C7D7B16E-EB63-4C7C-9927-011CB4EE764C}" type="presParOf" srcId="{D17A3385-E46B-458A-8F24-8D82FAEBB0BD}" destId="{D665B398-DE27-4FCA-B136-7986BCCA5622}" srcOrd="3" destOrd="0" presId="urn:microsoft.com/office/officeart/2005/8/layout/default#1"/>
    <dgm:cxn modelId="{2B64CD47-C9E5-4B90-8DB8-BC9BF789FBFA}" type="presParOf" srcId="{D17A3385-E46B-458A-8F24-8D82FAEBB0BD}" destId="{016E3512-B1C0-4728-912B-9C072582E373}" srcOrd="4" destOrd="0" presId="urn:microsoft.com/office/officeart/2005/8/layout/default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6404FD-83D4-4405-8B86-30EB84FE184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F715321-7B25-49A4-8E62-D7ED509EB57D}">
      <dgm:prSet/>
      <dgm:spPr/>
      <dgm:t>
        <a:bodyPr/>
        <a:lstStyle/>
        <a:p>
          <a:r>
            <a:rPr lang="el-GR"/>
            <a:t>Ξεκινώντας από το μηδέν.</a:t>
          </a:r>
          <a:endParaRPr lang="en-US"/>
        </a:p>
      </dgm:t>
    </dgm:pt>
    <dgm:pt modelId="{6D875C35-7841-4D30-91EC-5904744259CF}" type="parTrans" cxnId="{17A0820A-525C-4BCE-8086-2AC94814E76C}">
      <dgm:prSet/>
      <dgm:spPr/>
      <dgm:t>
        <a:bodyPr/>
        <a:lstStyle/>
        <a:p>
          <a:endParaRPr lang="en-US"/>
        </a:p>
      </dgm:t>
    </dgm:pt>
    <dgm:pt modelId="{78FD5CB0-FC1D-40DE-816B-5AE13C93C8EB}" type="sibTrans" cxnId="{17A0820A-525C-4BCE-8086-2AC94814E76C}">
      <dgm:prSet/>
      <dgm:spPr/>
      <dgm:t>
        <a:bodyPr/>
        <a:lstStyle/>
        <a:p>
          <a:endParaRPr lang="en-US"/>
        </a:p>
      </dgm:t>
    </dgm:pt>
    <dgm:pt modelId="{8D41FB89-8B25-4110-BEC2-F0F57B101FB3}">
      <dgm:prSet/>
      <dgm:spPr/>
      <dgm:t>
        <a:bodyPr/>
        <a:lstStyle/>
        <a:p>
          <a:r>
            <a:rPr lang="el-GR"/>
            <a:t>Αγορά μιας υφιστάμενης επιχείρησης.</a:t>
          </a:r>
          <a:endParaRPr lang="en-US"/>
        </a:p>
      </dgm:t>
    </dgm:pt>
    <dgm:pt modelId="{1970C040-27EC-45FD-B8D1-4BEECBCA03FB}" type="parTrans" cxnId="{C32DBBD6-5045-452E-95E5-CA7F8067BA5B}">
      <dgm:prSet/>
      <dgm:spPr/>
      <dgm:t>
        <a:bodyPr/>
        <a:lstStyle/>
        <a:p>
          <a:endParaRPr lang="en-US"/>
        </a:p>
      </dgm:t>
    </dgm:pt>
    <dgm:pt modelId="{6ACA5D0D-6ACE-43CE-A6F5-7559C51436FB}" type="sibTrans" cxnId="{C32DBBD6-5045-452E-95E5-CA7F8067BA5B}">
      <dgm:prSet/>
      <dgm:spPr/>
      <dgm:t>
        <a:bodyPr/>
        <a:lstStyle/>
        <a:p>
          <a:endParaRPr lang="en-US"/>
        </a:p>
      </dgm:t>
    </dgm:pt>
    <dgm:pt modelId="{6EDB2411-6A8A-4D84-9687-C1DC2457C400}">
      <dgm:prSet/>
      <dgm:spPr/>
      <dgm:t>
        <a:bodyPr/>
        <a:lstStyle/>
        <a:p>
          <a:r>
            <a:rPr lang="el-GR"/>
            <a:t>Δικαιόχρηση – </a:t>
          </a:r>
          <a:r>
            <a:rPr lang="en-US"/>
            <a:t>Franchise</a:t>
          </a:r>
          <a:r>
            <a:rPr lang="el-GR"/>
            <a:t>.</a:t>
          </a:r>
          <a:endParaRPr lang="en-US"/>
        </a:p>
      </dgm:t>
    </dgm:pt>
    <dgm:pt modelId="{4663C38C-57D3-4977-900A-80BAAB19E57D}" type="parTrans" cxnId="{3315EBA5-43A6-4B90-99D9-0B630742000D}">
      <dgm:prSet/>
      <dgm:spPr/>
      <dgm:t>
        <a:bodyPr/>
        <a:lstStyle/>
        <a:p>
          <a:endParaRPr lang="en-US"/>
        </a:p>
      </dgm:t>
    </dgm:pt>
    <dgm:pt modelId="{8B8203FF-3A85-4088-9F94-2F7BC115BBB2}" type="sibTrans" cxnId="{3315EBA5-43A6-4B90-99D9-0B630742000D}">
      <dgm:prSet/>
      <dgm:spPr/>
      <dgm:t>
        <a:bodyPr/>
        <a:lstStyle/>
        <a:p>
          <a:endParaRPr lang="en-US"/>
        </a:p>
      </dgm:t>
    </dgm:pt>
    <dgm:pt modelId="{DFD1CAFE-77FE-466D-8A80-AC20BC73B67D}">
      <dgm:prSet/>
      <dgm:spPr/>
      <dgm:t>
        <a:bodyPr/>
        <a:lstStyle/>
        <a:p>
          <a:r>
            <a:rPr lang="el-GR"/>
            <a:t>Εξαγορά από τη διοίκηση/ της διοίκησης (ΜΒΟ/ΜΒΙ). </a:t>
          </a:r>
          <a:endParaRPr lang="en-US"/>
        </a:p>
      </dgm:t>
    </dgm:pt>
    <dgm:pt modelId="{BE89BEB3-C997-4AC5-A3ED-6AEAB46191F4}" type="parTrans" cxnId="{4084BDE4-A5ED-411C-8AF3-BC3364F1C4B9}">
      <dgm:prSet/>
      <dgm:spPr/>
      <dgm:t>
        <a:bodyPr/>
        <a:lstStyle/>
        <a:p>
          <a:endParaRPr lang="en-US"/>
        </a:p>
      </dgm:t>
    </dgm:pt>
    <dgm:pt modelId="{2CDA6481-87E8-4C77-AB8A-9C67AF49F18F}" type="sibTrans" cxnId="{4084BDE4-A5ED-411C-8AF3-BC3364F1C4B9}">
      <dgm:prSet/>
      <dgm:spPr/>
      <dgm:t>
        <a:bodyPr/>
        <a:lstStyle/>
        <a:p>
          <a:endParaRPr lang="en-US"/>
        </a:p>
      </dgm:t>
    </dgm:pt>
    <dgm:pt modelId="{233F2B82-4E5D-4BE6-94B6-49F5D410418E}" type="pres">
      <dgm:prSet presAssocID="{9D6404FD-83D4-4405-8B86-30EB84FE184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B88982FB-0024-4F3A-8E40-BC83339903CE}" type="pres">
      <dgm:prSet presAssocID="{9D6404FD-83D4-4405-8B86-30EB84FE1847}" presName="dummyMaxCanvas" presStyleCnt="0">
        <dgm:presLayoutVars/>
      </dgm:prSet>
      <dgm:spPr/>
    </dgm:pt>
    <dgm:pt modelId="{E55CB785-5DED-4642-8FC8-89F92D3237D2}" type="pres">
      <dgm:prSet presAssocID="{9D6404FD-83D4-4405-8B86-30EB84FE1847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FCFA6F2-50D9-4F8E-8F4B-9640A364457D}" type="pres">
      <dgm:prSet presAssocID="{9D6404FD-83D4-4405-8B86-30EB84FE1847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251566A-C53D-4561-96DC-E92A36E77D75}" type="pres">
      <dgm:prSet presAssocID="{9D6404FD-83D4-4405-8B86-30EB84FE1847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BBCCDE7-25F7-45EC-A6CE-1707382D3264}" type="pres">
      <dgm:prSet presAssocID="{9D6404FD-83D4-4405-8B86-30EB84FE1847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4D47B26-65AC-4786-9DA0-DC376E2A2E0C}" type="pres">
      <dgm:prSet presAssocID="{9D6404FD-83D4-4405-8B86-30EB84FE1847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AF98244-AED4-4C2F-859B-4C2641C0D5E9}" type="pres">
      <dgm:prSet presAssocID="{9D6404FD-83D4-4405-8B86-30EB84FE1847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86ADA38-0A08-491E-A3EE-BC0A4DDE2B5A}" type="pres">
      <dgm:prSet presAssocID="{9D6404FD-83D4-4405-8B86-30EB84FE1847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0449BC-8F13-48FA-9277-089D6ED53441}" type="pres">
      <dgm:prSet presAssocID="{9D6404FD-83D4-4405-8B86-30EB84FE1847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B9453D-79C4-4799-B963-E5590432B043}" type="pres">
      <dgm:prSet presAssocID="{9D6404FD-83D4-4405-8B86-30EB84FE1847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A62499A-4B03-4A8A-9299-EA5156BF1FF2}" type="pres">
      <dgm:prSet presAssocID="{9D6404FD-83D4-4405-8B86-30EB84FE1847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B24A6B-B431-42A2-A8D3-E08589BC93AB}" type="pres">
      <dgm:prSet presAssocID="{9D6404FD-83D4-4405-8B86-30EB84FE1847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A4A9A32-89B2-405E-9107-0DB8BA03CB07}" type="presOf" srcId="{7F715321-7B25-49A4-8E62-D7ED509EB57D}" destId="{E55CB785-5DED-4642-8FC8-89F92D3237D2}" srcOrd="0" destOrd="0" presId="urn:microsoft.com/office/officeart/2005/8/layout/vProcess5"/>
    <dgm:cxn modelId="{17A0820A-525C-4BCE-8086-2AC94814E76C}" srcId="{9D6404FD-83D4-4405-8B86-30EB84FE1847}" destId="{7F715321-7B25-49A4-8E62-D7ED509EB57D}" srcOrd="0" destOrd="0" parTransId="{6D875C35-7841-4D30-91EC-5904744259CF}" sibTransId="{78FD5CB0-FC1D-40DE-816B-5AE13C93C8EB}"/>
    <dgm:cxn modelId="{8A3E532E-7D8F-414D-8989-ACC1FB2EB0E1}" type="presOf" srcId="{6EDB2411-6A8A-4D84-9687-C1DC2457C400}" destId="{5A62499A-4B03-4A8A-9299-EA5156BF1FF2}" srcOrd="1" destOrd="0" presId="urn:microsoft.com/office/officeart/2005/8/layout/vProcess5"/>
    <dgm:cxn modelId="{C32DBBD6-5045-452E-95E5-CA7F8067BA5B}" srcId="{9D6404FD-83D4-4405-8B86-30EB84FE1847}" destId="{8D41FB89-8B25-4110-BEC2-F0F57B101FB3}" srcOrd="1" destOrd="0" parTransId="{1970C040-27EC-45FD-B8D1-4BEECBCA03FB}" sibTransId="{6ACA5D0D-6ACE-43CE-A6F5-7559C51436FB}"/>
    <dgm:cxn modelId="{6529F343-C072-4214-8F37-FFC010759188}" type="presOf" srcId="{DFD1CAFE-77FE-466D-8A80-AC20BC73B67D}" destId="{ECB24A6B-B431-42A2-A8D3-E08589BC93AB}" srcOrd="1" destOrd="0" presId="urn:microsoft.com/office/officeart/2005/8/layout/vProcess5"/>
    <dgm:cxn modelId="{DE9FB1D7-1774-4F08-8C97-F99BCBCF84FA}" type="presOf" srcId="{9D6404FD-83D4-4405-8B86-30EB84FE1847}" destId="{233F2B82-4E5D-4BE6-94B6-49F5D410418E}" srcOrd="0" destOrd="0" presId="urn:microsoft.com/office/officeart/2005/8/layout/vProcess5"/>
    <dgm:cxn modelId="{C78E0ED6-893C-4BDA-A47B-E734AE2B0EDA}" type="presOf" srcId="{8D41FB89-8B25-4110-BEC2-F0F57B101FB3}" destId="{6FCFA6F2-50D9-4F8E-8F4B-9640A364457D}" srcOrd="0" destOrd="0" presId="urn:microsoft.com/office/officeart/2005/8/layout/vProcess5"/>
    <dgm:cxn modelId="{4084BDE4-A5ED-411C-8AF3-BC3364F1C4B9}" srcId="{9D6404FD-83D4-4405-8B86-30EB84FE1847}" destId="{DFD1CAFE-77FE-466D-8A80-AC20BC73B67D}" srcOrd="3" destOrd="0" parTransId="{BE89BEB3-C997-4AC5-A3ED-6AEAB46191F4}" sibTransId="{2CDA6481-87E8-4C77-AB8A-9C67AF49F18F}"/>
    <dgm:cxn modelId="{08D6CD95-EBFB-4966-BF55-6DB94D81B9D4}" type="presOf" srcId="{8D41FB89-8B25-4110-BEC2-F0F57B101FB3}" destId="{41B9453D-79C4-4799-B963-E5590432B043}" srcOrd="1" destOrd="0" presId="urn:microsoft.com/office/officeart/2005/8/layout/vProcess5"/>
    <dgm:cxn modelId="{3CE71E3D-8766-465B-B9F5-9DB58DFDD7FE}" type="presOf" srcId="{78FD5CB0-FC1D-40DE-816B-5AE13C93C8EB}" destId="{24D47B26-65AC-4786-9DA0-DC376E2A2E0C}" srcOrd="0" destOrd="0" presId="urn:microsoft.com/office/officeart/2005/8/layout/vProcess5"/>
    <dgm:cxn modelId="{CC35B200-1357-4243-BE12-E0EB1DF04A74}" type="presOf" srcId="{6EDB2411-6A8A-4D84-9687-C1DC2457C400}" destId="{8251566A-C53D-4561-96DC-E92A36E77D75}" srcOrd="0" destOrd="0" presId="urn:microsoft.com/office/officeart/2005/8/layout/vProcess5"/>
    <dgm:cxn modelId="{D20D9132-B34D-490A-B6A5-32EEA5ACD422}" type="presOf" srcId="{7F715321-7B25-49A4-8E62-D7ED509EB57D}" destId="{FC0449BC-8F13-48FA-9277-089D6ED53441}" srcOrd="1" destOrd="0" presId="urn:microsoft.com/office/officeart/2005/8/layout/vProcess5"/>
    <dgm:cxn modelId="{B22C69F9-66A7-40FA-AB12-A9D82BDCDEC4}" type="presOf" srcId="{8B8203FF-3A85-4088-9F94-2F7BC115BBB2}" destId="{286ADA38-0A08-491E-A3EE-BC0A4DDE2B5A}" srcOrd="0" destOrd="0" presId="urn:microsoft.com/office/officeart/2005/8/layout/vProcess5"/>
    <dgm:cxn modelId="{9D6CC9FE-441D-4DBB-8DEA-625A3428F242}" type="presOf" srcId="{DFD1CAFE-77FE-466D-8A80-AC20BC73B67D}" destId="{4BBCCDE7-25F7-45EC-A6CE-1707382D3264}" srcOrd="0" destOrd="0" presId="urn:microsoft.com/office/officeart/2005/8/layout/vProcess5"/>
    <dgm:cxn modelId="{3315EBA5-43A6-4B90-99D9-0B630742000D}" srcId="{9D6404FD-83D4-4405-8B86-30EB84FE1847}" destId="{6EDB2411-6A8A-4D84-9687-C1DC2457C400}" srcOrd="2" destOrd="0" parTransId="{4663C38C-57D3-4977-900A-80BAAB19E57D}" sibTransId="{8B8203FF-3A85-4088-9F94-2F7BC115BBB2}"/>
    <dgm:cxn modelId="{2518CB54-C29D-4ECB-914D-34F0D988D021}" type="presOf" srcId="{6ACA5D0D-6ACE-43CE-A6F5-7559C51436FB}" destId="{0AF98244-AED4-4C2F-859B-4C2641C0D5E9}" srcOrd="0" destOrd="0" presId="urn:microsoft.com/office/officeart/2005/8/layout/vProcess5"/>
    <dgm:cxn modelId="{8D86599D-495D-4692-A714-FDDA0D2AB3A4}" type="presParOf" srcId="{233F2B82-4E5D-4BE6-94B6-49F5D410418E}" destId="{B88982FB-0024-4F3A-8E40-BC83339903CE}" srcOrd="0" destOrd="0" presId="urn:microsoft.com/office/officeart/2005/8/layout/vProcess5"/>
    <dgm:cxn modelId="{8903D9C0-E058-44B4-A3F6-5CB0A21A1A8D}" type="presParOf" srcId="{233F2B82-4E5D-4BE6-94B6-49F5D410418E}" destId="{E55CB785-5DED-4642-8FC8-89F92D3237D2}" srcOrd="1" destOrd="0" presId="urn:microsoft.com/office/officeart/2005/8/layout/vProcess5"/>
    <dgm:cxn modelId="{AF5D92CE-DE0A-4E55-8ECE-62DEBC7F9024}" type="presParOf" srcId="{233F2B82-4E5D-4BE6-94B6-49F5D410418E}" destId="{6FCFA6F2-50D9-4F8E-8F4B-9640A364457D}" srcOrd="2" destOrd="0" presId="urn:microsoft.com/office/officeart/2005/8/layout/vProcess5"/>
    <dgm:cxn modelId="{FA3F3804-CD34-4B00-BF4D-DEF73CCFD1C6}" type="presParOf" srcId="{233F2B82-4E5D-4BE6-94B6-49F5D410418E}" destId="{8251566A-C53D-4561-96DC-E92A36E77D75}" srcOrd="3" destOrd="0" presId="urn:microsoft.com/office/officeart/2005/8/layout/vProcess5"/>
    <dgm:cxn modelId="{CF9C1E60-613C-4445-A3ED-AF51171373D7}" type="presParOf" srcId="{233F2B82-4E5D-4BE6-94B6-49F5D410418E}" destId="{4BBCCDE7-25F7-45EC-A6CE-1707382D3264}" srcOrd="4" destOrd="0" presId="urn:microsoft.com/office/officeart/2005/8/layout/vProcess5"/>
    <dgm:cxn modelId="{905E0662-1413-4BF1-B2A8-C66115930093}" type="presParOf" srcId="{233F2B82-4E5D-4BE6-94B6-49F5D410418E}" destId="{24D47B26-65AC-4786-9DA0-DC376E2A2E0C}" srcOrd="5" destOrd="0" presId="urn:microsoft.com/office/officeart/2005/8/layout/vProcess5"/>
    <dgm:cxn modelId="{7491696D-45BA-45CD-AC49-EE8A772F6B8E}" type="presParOf" srcId="{233F2B82-4E5D-4BE6-94B6-49F5D410418E}" destId="{0AF98244-AED4-4C2F-859B-4C2641C0D5E9}" srcOrd="6" destOrd="0" presId="urn:microsoft.com/office/officeart/2005/8/layout/vProcess5"/>
    <dgm:cxn modelId="{F4C6F92D-0591-4914-BD7C-34EBD70C3932}" type="presParOf" srcId="{233F2B82-4E5D-4BE6-94B6-49F5D410418E}" destId="{286ADA38-0A08-491E-A3EE-BC0A4DDE2B5A}" srcOrd="7" destOrd="0" presId="urn:microsoft.com/office/officeart/2005/8/layout/vProcess5"/>
    <dgm:cxn modelId="{C87BBFE5-1063-435D-8BC5-3D60285BD778}" type="presParOf" srcId="{233F2B82-4E5D-4BE6-94B6-49F5D410418E}" destId="{FC0449BC-8F13-48FA-9277-089D6ED53441}" srcOrd="8" destOrd="0" presId="urn:microsoft.com/office/officeart/2005/8/layout/vProcess5"/>
    <dgm:cxn modelId="{14A5FDB8-84EF-4008-9236-2FFC3CC97068}" type="presParOf" srcId="{233F2B82-4E5D-4BE6-94B6-49F5D410418E}" destId="{41B9453D-79C4-4799-B963-E5590432B043}" srcOrd="9" destOrd="0" presId="urn:microsoft.com/office/officeart/2005/8/layout/vProcess5"/>
    <dgm:cxn modelId="{4A743AB6-1E2F-4BB5-AC0A-DB73A86843E9}" type="presParOf" srcId="{233F2B82-4E5D-4BE6-94B6-49F5D410418E}" destId="{5A62499A-4B03-4A8A-9299-EA5156BF1FF2}" srcOrd="10" destOrd="0" presId="urn:microsoft.com/office/officeart/2005/8/layout/vProcess5"/>
    <dgm:cxn modelId="{88005B8F-5CD0-4186-9DE5-71F84EF46118}" type="presParOf" srcId="{233F2B82-4E5D-4BE6-94B6-49F5D410418E}" destId="{ECB24A6B-B431-42A2-A8D3-E08589BC93AB}" srcOrd="11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2571B0-57D3-4B77-A5E9-BE27A138F98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4595017-5E91-451B-87E2-BA205D4C13F6}">
      <dgm:prSet/>
      <dgm:spPr/>
      <dgm:t>
        <a:bodyPr/>
        <a:lstStyle/>
        <a:p>
          <a:r>
            <a:rPr lang="el-GR"/>
            <a:t>Μην υποθέτεις την ύπαρξη εμποδίων που δεν υφίστανται.</a:t>
          </a:r>
          <a:endParaRPr lang="en-US"/>
        </a:p>
      </dgm:t>
    </dgm:pt>
    <dgm:pt modelId="{E80D0090-F693-4E08-81C9-61CC00B59904}" type="parTrans" cxnId="{C844BF49-FB11-4BA4-AF56-D0EDC1A4BD4E}">
      <dgm:prSet/>
      <dgm:spPr/>
      <dgm:t>
        <a:bodyPr/>
        <a:lstStyle/>
        <a:p>
          <a:endParaRPr lang="en-US"/>
        </a:p>
      </dgm:t>
    </dgm:pt>
    <dgm:pt modelId="{9102ED2B-5979-46EC-AB2E-C80EBF1D2897}" type="sibTrans" cxnId="{C844BF49-FB11-4BA4-AF56-D0EDC1A4BD4E}">
      <dgm:prSet/>
      <dgm:spPr/>
      <dgm:t>
        <a:bodyPr/>
        <a:lstStyle/>
        <a:p>
          <a:endParaRPr lang="en-US"/>
        </a:p>
      </dgm:t>
    </dgm:pt>
    <dgm:pt modelId="{818DB050-5917-4442-8048-32582885D514}">
      <dgm:prSet/>
      <dgm:spPr/>
      <dgm:t>
        <a:bodyPr/>
        <a:lstStyle/>
        <a:p>
          <a:r>
            <a:rPr lang="el-GR"/>
            <a:t>Να έχεις ανοιχτό μυαλό.</a:t>
          </a:r>
          <a:endParaRPr lang="en-US"/>
        </a:p>
      </dgm:t>
    </dgm:pt>
    <dgm:pt modelId="{58EDD1E8-3974-4E8E-960B-4BA7FCF3DDBB}" type="parTrans" cxnId="{7EF13A83-7769-4217-A51A-CAC50A9D723A}">
      <dgm:prSet/>
      <dgm:spPr/>
      <dgm:t>
        <a:bodyPr/>
        <a:lstStyle/>
        <a:p>
          <a:endParaRPr lang="en-US"/>
        </a:p>
      </dgm:t>
    </dgm:pt>
    <dgm:pt modelId="{97F557A4-8C9E-45CB-9FAD-35704F1F0D57}" type="sibTrans" cxnId="{7EF13A83-7769-4217-A51A-CAC50A9D723A}">
      <dgm:prSet/>
      <dgm:spPr/>
      <dgm:t>
        <a:bodyPr/>
        <a:lstStyle/>
        <a:p>
          <a:endParaRPr lang="en-US"/>
        </a:p>
      </dgm:t>
    </dgm:pt>
    <dgm:pt modelId="{B37A207B-E2F8-496B-A4BB-7A90EAAF4B09}">
      <dgm:prSet/>
      <dgm:spPr/>
      <dgm:t>
        <a:bodyPr/>
        <a:lstStyle/>
        <a:p>
          <a:r>
            <a:rPr lang="el-GR"/>
            <a:t>Να έχεις τα μάτια σου ανοιχτά για τον εντοπισμό ευκαιριών.</a:t>
          </a:r>
          <a:endParaRPr lang="en-US"/>
        </a:p>
      </dgm:t>
    </dgm:pt>
    <dgm:pt modelId="{BA25970C-DA97-4AF3-8A98-A77B87CFABF6}" type="parTrans" cxnId="{58BB93B0-C869-4775-A0FD-B9DA494655C3}">
      <dgm:prSet/>
      <dgm:spPr/>
      <dgm:t>
        <a:bodyPr/>
        <a:lstStyle/>
        <a:p>
          <a:endParaRPr lang="en-US"/>
        </a:p>
      </dgm:t>
    </dgm:pt>
    <dgm:pt modelId="{3593EB4D-8BD4-4F05-A2F3-FE07AACFC212}" type="sibTrans" cxnId="{58BB93B0-C869-4775-A0FD-B9DA494655C3}">
      <dgm:prSet/>
      <dgm:spPr/>
      <dgm:t>
        <a:bodyPr/>
        <a:lstStyle/>
        <a:p>
          <a:endParaRPr lang="en-US"/>
        </a:p>
      </dgm:t>
    </dgm:pt>
    <dgm:pt modelId="{91CD1F6E-9478-4867-82EA-11DE46EAC6BD}">
      <dgm:prSet/>
      <dgm:spPr/>
      <dgm:t>
        <a:bodyPr/>
        <a:lstStyle/>
        <a:p>
          <a:r>
            <a:rPr lang="el-GR"/>
            <a:t>Χρησιμοποίησε περισσότερα ερεθίσματα, π.χ. πήγαινε στη δουλειά/ σχολή μέσω μιας νέας διαδρομής.</a:t>
          </a:r>
          <a:endParaRPr lang="en-US"/>
        </a:p>
      </dgm:t>
    </dgm:pt>
    <dgm:pt modelId="{C6F46BEA-F8A4-4175-B894-87E9C01B4663}" type="parTrans" cxnId="{04162137-E371-4E36-87C1-177C882544D0}">
      <dgm:prSet/>
      <dgm:spPr/>
      <dgm:t>
        <a:bodyPr/>
        <a:lstStyle/>
        <a:p>
          <a:endParaRPr lang="en-US"/>
        </a:p>
      </dgm:t>
    </dgm:pt>
    <dgm:pt modelId="{C94AA095-B914-4136-AB32-7186BAAEFED3}" type="sibTrans" cxnId="{04162137-E371-4E36-87C1-177C882544D0}">
      <dgm:prSet/>
      <dgm:spPr/>
      <dgm:t>
        <a:bodyPr/>
        <a:lstStyle/>
        <a:p>
          <a:endParaRPr lang="en-US"/>
        </a:p>
      </dgm:t>
    </dgm:pt>
    <dgm:pt modelId="{8CCE0EBF-A1C7-4161-9198-E6638E35B12B}">
      <dgm:prSet/>
      <dgm:spPr/>
      <dgm:t>
        <a:bodyPr/>
        <a:lstStyle/>
        <a:p>
          <a:r>
            <a:rPr lang="el-GR"/>
            <a:t>Ρώτα άλλους ανθρώπους για τις σκέψεις και τις απόψεις τους. </a:t>
          </a:r>
          <a:endParaRPr lang="en-US"/>
        </a:p>
      </dgm:t>
    </dgm:pt>
    <dgm:pt modelId="{9210263D-BC11-4CDA-85D6-A6CE3B0DC7DA}" type="parTrans" cxnId="{94CDBC97-45CE-4070-B33B-5FFC73DFE349}">
      <dgm:prSet/>
      <dgm:spPr/>
      <dgm:t>
        <a:bodyPr/>
        <a:lstStyle/>
        <a:p>
          <a:endParaRPr lang="en-US"/>
        </a:p>
      </dgm:t>
    </dgm:pt>
    <dgm:pt modelId="{B0251B84-5A4C-4E07-8EC7-371B944DBBAB}" type="sibTrans" cxnId="{94CDBC97-45CE-4070-B33B-5FFC73DFE349}">
      <dgm:prSet/>
      <dgm:spPr/>
      <dgm:t>
        <a:bodyPr/>
        <a:lstStyle/>
        <a:p>
          <a:endParaRPr lang="en-US"/>
        </a:p>
      </dgm:t>
    </dgm:pt>
    <dgm:pt modelId="{8769CC19-F1DD-4E83-877D-7FE38567C073}" type="pres">
      <dgm:prSet presAssocID="{E12571B0-57D3-4B77-A5E9-BE27A138F98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7C28D431-4984-46F4-8F0C-66F377076DB9}" type="pres">
      <dgm:prSet presAssocID="{04595017-5E91-451B-87E2-BA205D4C13F6}" presName="thickLine" presStyleLbl="alignNode1" presStyleIdx="0" presStyleCnt="5"/>
      <dgm:spPr/>
    </dgm:pt>
    <dgm:pt modelId="{3E92769D-DB23-4A2C-BA73-6C90B383B630}" type="pres">
      <dgm:prSet presAssocID="{04595017-5E91-451B-87E2-BA205D4C13F6}" presName="horz1" presStyleCnt="0"/>
      <dgm:spPr/>
    </dgm:pt>
    <dgm:pt modelId="{A16332E7-2B46-4CFA-9B58-FC0CEC85EF99}" type="pres">
      <dgm:prSet presAssocID="{04595017-5E91-451B-87E2-BA205D4C13F6}" presName="tx1" presStyleLbl="revTx" presStyleIdx="0" presStyleCnt="5"/>
      <dgm:spPr/>
      <dgm:t>
        <a:bodyPr/>
        <a:lstStyle/>
        <a:p>
          <a:endParaRPr lang="el-GR"/>
        </a:p>
      </dgm:t>
    </dgm:pt>
    <dgm:pt modelId="{B40C2C2F-AFD4-4409-935D-51B71A8F10B4}" type="pres">
      <dgm:prSet presAssocID="{04595017-5E91-451B-87E2-BA205D4C13F6}" presName="vert1" presStyleCnt="0"/>
      <dgm:spPr/>
    </dgm:pt>
    <dgm:pt modelId="{D367B98C-C451-4248-ACF4-2FF476DD22F2}" type="pres">
      <dgm:prSet presAssocID="{818DB050-5917-4442-8048-32582885D514}" presName="thickLine" presStyleLbl="alignNode1" presStyleIdx="1" presStyleCnt="5"/>
      <dgm:spPr/>
    </dgm:pt>
    <dgm:pt modelId="{65A18918-88BF-4608-8D90-F126FB39F055}" type="pres">
      <dgm:prSet presAssocID="{818DB050-5917-4442-8048-32582885D514}" presName="horz1" presStyleCnt="0"/>
      <dgm:spPr/>
    </dgm:pt>
    <dgm:pt modelId="{A9F62DAC-752D-4F43-A8DE-D639D641EB26}" type="pres">
      <dgm:prSet presAssocID="{818DB050-5917-4442-8048-32582885D514}" presName="tx1" presStyleLbl="revTx" presStyleIdx="1" presStyleCnt="5"/>
      <dgm:spPr/>
      <dgm:t>
        <a:bodyPr/>
        <a:lstStyle/>
        <a:p>
          <a:endParaRPr lang="el-GR"/>
        </a:p>
      </dgm:t>
    </dgm:pt>
    <dgm:pt modelId="{4BFBA909-FFB8-44C9-A816-60D2260BA54C}" type="pres">
      <dgm:prSet presAssocID="{818DB050-5917-4442-8048-32582885D514}" presName="vert1" presStyleCnt="0"/>
      <dgm:spPr/>
    </dgm:pt>
    <dgm:pt modelId="{89F67621-BD4D-4407-BF35-EC38FBBC5B9A}" type="pres">
      <dgm:prSet presAssocID="{B37A207B-E2F8-496B-A4BB-7A90EAAF4B09}" presName="thickLine" presStyleLbl="alignNode1" presStyleIdx="2" presStyleCnt="5"/>
      <dgm:spPr/>
    </dgm:pt>
    <dgm:pt modelId="{777A00D7-31A6-4136-BD84-94373BE4AEE9}" type="pres">
      <dgm:prSet presAssocID="{B37A207B-E2F8-496B-A4BB-7A90EAAF4B09}" presName="horz1" presStyleCnt="0"/>
      <dgm:spPr/>
    </dgm:pt>
    <dgm:pt modelId="{1EDCF3EE-88BC-4187-A95A-5C45E0390212}" type="pres">
      <dgm:prSet presAssocID="{B37A207B-E2F8-496B-A4BB-7A90EAAF4B09}" presName="tx1" presStyleLbl="revTx" presStyleIdx="2" presStyleCnt="5"/>
      <dgm:spPr/>
      <dgm:t>
        <a:bodyPr/>
        <a:lstStyle/>
        <a:p>
          <a:endParaRPr lang="el-GR"/>
        </a:p>
      </dgm:t>
    </dgm:pt>
    <dgm:pt modelId="{28861B67-F341-482A-BBEB-F9662CDA546B}" type="pres">
      <dgm:prSet presAssocID="{B37A207B-E2F8-496B-A4BB-7A90EAAF4B09}" presName="vert1" presStyleCnt="0"/>
      <dgm:spPr/>
    </dgm:pt>
    <dgm:pt modelId="{E8909334-3DF7-4DA3-A92D-1E69818CBA8A}" type="pres">
      <dgm:prSet presAssocID="{91CD1F6E-9478-4867-82EA-11DE46EAC6BD}" presName="thickLine" presStyleLbl="alignNode1" presStyleIdx="3" presStyleCnt="5"/>
      <dgm:spPr/>
    </dgm:pt>
    <dgm:pt modelId="{80F0BF45-B93D-454C-AD7A-1AA3B5AD96A1}" type="pres">
      <dgm:prSet presAssocID="{91CD1F6E-9478-4867-82EA-11DE46EAC6BD}" presName="horz1" presStyleCnt="0"/>
      <dgm:spPr/>
    </dgm:pt>
    <dgm:pt modelId="{D1F75E84-36BB-4B2D-B89E-8F73CA6A410B}" type="pres">
      <dgm:prSet presAssocID="{91CD1F6E-9478-4867-82EA-11DE46EAC6BD}" presName="tx1" presStyleLbl="revTx" presStyleIdx="3" presStyleCnt="5"/>
      <dgm:spPr/>
      <dgm:t>
        <a:bodyPr/>
        <a:lstStyle/>
        <a:p>
          <a:endParaRPr lang="el-GR"/>
        </a:p>
      </dgm:t>
    </dgm:pt>
    <dgm:pt modelId="{A01135B7-617D-4086-A15C-82C132B3816F}" type="pres">
      <dgm:prSet presAssocID="{91CD1F6E-9478-4867-82EA-11DE46EAC6BD}" presName="vert1" presStyleCnt="0"/>
      <dgm:spPr/>
    </dgm:pt>
    <dgm:pt modelId="{4A73ED5A-6219-4C7E-BFBA-E6B0B7C945EE}" type="pres">
      <dgm:prSet presAssocID="{8CCE0EBF-A1C7-4161-9198-E6638E35B12B}" presName="thickLine" presStyleLbl="alignNode1" presStyleIdx="4" presStyleCnt="5"/>
      <dgm:spPr/>
    </dgm:pt>
    <dgm:pt modelId="{AD1916FA-0598-41A6-B986-1831A115AC28}" type="pres">
      <dgm:prSet presAssocID="{8CCE0EBF-A1C7-4161-9198-E6638E35B12B}" presName="horz1" presStyleCnt="0"/>
      <dgm:spPr/>
    </dgm:pt>
    <dgm:pt modelId="{17477582-4DFB-43D6-AA4D-87DD4C78AF72}" type="pres">
      <dgm:prSet presAssocID="{8CCE0EBF-A1C7-4161-9198-E6638E35B12B}" presName="tx1" presStyleLbl="revTx" presStyleIdx="4" presStyleCnt="5"/>
      <dgm:spPr/>
      <dgm:t>
        <a:bodyPr/>
        <a:lstStyle/>
        <a:p>
          <a:endParaRPr lang="el-GR"/>
        </a:p>
      </dgm:t>
    </dgm:pt>
    <dgm:pt modelId="{8380A5EB-2084-41DD-AD06-CE4FE71037B8}" type="pres">
      <dgm:prSet presAssocID="{8CCE0EBF-A1C7-4161-9198-E6638E35B12B}" presName="vert1" presStyleCnt="0"/>
      <dgm:spPr/>
    </dgm:pt>
  </dgm:ptLst>
  <dgm:cxnLst>
    <dgm:cxn modelId="{E77FEA53-D876-44C1-A23D-8BCA55C9036D}" type="presOf" srcId="{818DB050-5917-4442-8048-32582885D514}" destId="{A9F62DAC-752D-4F43-A8DE-D639D641EB26}" srcOrd="0" destOrd="0" presId="urn:microsoft.com/office/officeart/2008/layout/LinedList"/>
    <dgm:cxn modelId="{F817157E-1DAC-4F39-92D4-4E39C6CDDB94}" type="presOf" srcId="{04595017-5E91-451B-87E2-BA205D4C13F6}" destId="{A16332E7-2B46-4CFA-9B58-FC0CEC85EF99}" srcOrd="0" destOrd="0" presId="urn:microsoft.com/office/officeart/2008/layout/LinedList"/>
    <dgm:cxn modelId="{63C7E50B-A16E-46CE-A4ED-0E6978769E4B}" type="presOf" srcId="{91CD1F6E-9478-4867-82EA-11DE46EAC6BD}" destId="{D1F75E84-36BB-4B2D-B89E-8F73CA6A410B}" srcOrd="0" destOrd="0" presId="urn:microsoft.com/office/officeart/2008/layout/LinedList"/>
    <dgm:cxn modelId="{24F9BBFF-465B-48F4-9A9A-B5A40E9719A7}" type="presOf" srcId="{B37A207B-E2F8-496B-A4BB-7A90EAAF4B09}" destId="{1EDCF3EE-88BC-4187-A95A-5C45E0390212}" srcOrd="0" destOrd="0" presId="urn:microsoft.com/office/officeart/2008/layout/LinedList"/>
    <dgm:cxn modelId="{C844BF49-FB11-4BA4-AF56-D0EDC1A4BD4E}" srcId="{E12571B0-57D3-4B77-A5E9-BE27A138F981}" destId="{04595017-5E91-451B-87E2-BA205D4C13F6}" srcOrd="0" destOrd="0" parTransId="{E80D0090-F693-4E08-81C9-61CC00B59904}" sibTransId="{9102ED2B-5979-46EC-AB2E-C80EBF1D2897}"/>
    <dgm:cxn modelId="{94CDBC97-45CE-4070-B33B-5FFC73DFE349}" srcId="{E12571B0-57D3-4B77-A5E9-BE27A138F981}" destId="{8CCE0EBF-A1C7-4161-9198-E6638E35B12B}" srcOrd="4" destOrd="0" parTransId="{9210263D-BC11-4CDA-85D6-A6CE3B0DC7DA}" sibTransId="{B0251B84-5A4C-4E07-8EC7-371B944DBBAB}"/>
    <dgm:cxn modelId="{7EF13A83-7769-4217-A51A-CAC50A9D723A}" srcId="{E12571B0-57D3-4B77-A5E9-BE27A138F981}" destId="{818DB050-5917-4442-8048-32582885D514}" srcOrd="1" destOrd="0" parTransId="{58EDD1E8-3974-4E8E-960B-4BA7FCF3DDBB}" sibTransId="{97F557A4-8C9E-45CB-9FAD-35704F1F0D57}"/>
    <dgm:cxn modelId="{58BB93B0-C869-4775-A0FD-B9DA494655C3}" srcId="{E12571B0-57D3-4B77-A5E9-BE27A138F981}" destId="{B37A207B-E2F8-496B-A4BB-7A90EAAF4B09}" srcOrd="2" destOrd="0" parTransId="{BA25970C-DA97-4AF3-8A98-A77B87CFABF6}" sibTransId="{3593EB4D-8BD4-4F05-A2F3-FE07AACFC212}"/>
    <dgm:cxn modelId="{04162137-E371-4E36-87C1-177C882544D0}" srcId="{E12571B0-57D3-4B77-A5E9-BE27A138F981}" destId="{91CD1F6E-9478-4867-82EA-11DE46EAC6BD}" srcOrd="3" destOrd="0" parTransId="{C6F46BEA-F8A4-4175-B894-87E9C01B4663}" sibTransId="{C94AA095-B914-4136-AB32-7186BAAEFED3}"/>
    <dgm:cxn modelId="{AAE21B1C-6DE3-456E-8486-16D26F9D751B}" type="presOf" srcId="{8CCE0EBF-A1C7-4161-9198-E6638E35B12B}" destId="{17477582-4DFB-43D6-AA4D-87DD4C78AF72}" srcOrd="0" destOrd="0" presId="urn:microsoft.com/office/officeart/2008/layout/LinedList"/>
    <dgm:cxn modelId="{ACF7C819-E8EF-429F-8464-B04687261741}" type="presOf" srcId="{E12571B0-57D3-4B77-A5E9-BE27A138F981}" destId="{8769CC19-F1DD-4E83-877D-7FE38567C073}" srcOrd="0" destOrd="0" presId="urn:microsoft.com/office/officeart/2008/layout/LinedList"/>
    <dgm:cxn modelId="{4463E2FA-BDDA-4A0C-95AE-68E3FA81742A}" type="presParOf" srcId="{8769CC19-F1DD-4E83-877D-7FE38567C073}" destId="{7C28D431-4984-46F4-8F0C-66F377076DB9}" srcOrd="0" destOrd="0" presId="urn:microsoft.com/office/officeart/2008/layout/LinedList"/>
    <dgm:cxn modelId="{A73D5759-3D95-4EFC-89C7-5F6909027B96}" type="presParOf" srcId="{8769CC19-F1DD-4E83-877D-7FE38567C073}" destId="{3E92769D-DB23-4A2C-BA73-6C90B383B630}" srcOrd="1" destOrd="0" presId="urn:microsoft.com/office/officeart/2008/layout/LinedList"/>
    <dgm:cxn modelId="{A3C4B5EE-E000-4B68-BB1A-25D5FC4E3D20}" type="presParOf" srcId="{3E92769D-DB23-4A2C-BA73-6C90B383B630}" destId="{A16332E7-2B46-4CFA-9B58-FC0CEC85EF99}" srcOrd="0" destOrd="0" presId="urn:microsoft.com/office/officeart/2008/layout/LinedList"/>
    <dgm:cxn modelId="{30DE464E-9130-4720-ABDB-AAA63D9D3265}" type="presParOf" srcId="{3E92769D-DB23-4A2C-BA73-6C90B383B630}" destId="{B40C2C2F-AFD4-4409-935D-51B71A8F10B4}" srcOrd="1" destOrd="0" presId="urn:microsoft.com/office/officeart/2008/layout/LinedList"/>
    <dgm:cxn modelId="{FC90090E-D16D-4B1A-A349-C1D640ED3F13}" type="presParOf" srcId="{8769CC19-F1DD-4E83-877D-7FE38567C073}" destId="{D367B98C-C451-4248-ACF4-2FF476DD22F2}" srcOrd="2" destOrd="0" presId="urn:microsoft.com/office/officeart/2008/layout/LinedList"/>
    <dgm:cxn modelId="{0DAAFE92-1FB3-45E5-83F9-C791A84FD8AF}" type="presParOf" srcId="{8769CC19-F1DD-4E83-877D-7FE38567C073}" destId="{65A18918-88BF-4608-8D90-F126FB39F055}" srcOrd="3" destOrd="0" presId="urn:microsoft.com/office/officeart/2008/layout/LinedList"/>
    <dgm:cxn modelId="{46EB9712-B497-4C21-BBDB-F5FE7514C0F7}" type="presParOf" srcId="{65A18918-88BF-4608-8D90-F126FB39F055}" destId="{A9F62DAC-752D-4F43-A8DE-D639D641EB26}" srcOrd="0" destOrd="0" presId="urn:microsoft.com/office/officeart/2008/layout/LinedList"/>
    <dgm:cxn modelId="{032C452B-9FAD-459F-AD2D-97D1EA1BEF0F}" type="presParOf" srcId="{65A18918-88BF-4608-8D90-F126FB39F055}" destId="{4BFBA909-FFB8-44C9-A816-60D2260BA54C}" srcOrd="1" destOrd="0" presId="urn:microsoft.com/office/officeart/2008/layout/LinedList"/>
    <dgm:cxn modelId="{E7253CD8-A664-426A-8B17-0946AF3EA0A4}" type="presParOf" srcId="{8769CC19-F1DD-4E83-877D-7FE38567C073}" destId="{89F67621-BD4D-4407-BF35-EC38FBBC5B9A}" srcOrd="4" destOrd="0" presId="urn:microsoft.com/office/officeart/2008/layout/LinedList"/>
    <dgm:cxn modelId="{9218C5BD-7811-40B5-B4E3-51BB20178A08}" type="presParOf" srcId="{8769CC19-F1DD-4E83-877D-7FE38567C073}" destId="{777A00D7-31A6-4136-BD84-94373BE4AEE9}" srcOrd="5" destOrd="0" presId="urn:microsoft.com/office/officeart/2008/layout/LinedList"/>
    <dgm:cxn modelId="{F9E76CE7-F012-46FA-90DC-B61120063828}" type="presParOf" srcId="{777A00D7-31A6-4136-BD84-94373BE4AEE9}" destId="{1EDCF3EE-88BC-4187-A95A-5C45E0390212}" srcOrd="0" destOrd="0" presId="urn:microsoft.com/office/officeart/2008/layout/LinedList"/>
    <dgm:cxn modelId="{593BB578-7B9E-4CC9-A0E0-F78E766D6C23}" type="presParOf" srcId="{777A00D7-31A6-4136-BD84-94373BE4AEE9}" destId="{28861B67-F341-482A-BBEB-F9662CDA546B}" srcOrd="1" destOrd="0" presId="urn:microsoft.com/office/officeart/2008/layout/LinedList"/>
    <dgm:cxn modelId="{1657F30E-A36C-48D6-AF8B-8C4066467498}" type="presParOf" srcId="{8769CC19-F1DD-4E83-877D-7FE38567C073}" destId="{E8909334-3DF7-4DA3-A92D-1E69818CBA8A}" srcOrd="6" destOrd="0" presId="urn:microsoft.com/office/officeart/2008/layout/LinedList"/>
    <dgm:cxn modelId="{F015077C-96D0-425D-9944-89A63CAA6D96}" type="presParOf" srcId="{8769CC19-F1DD-4E83-877D-7FE38567C073}" destId="{80F0BF45-B93D-454C-AD7A-1AA3B5AD96A1}" srcOrd="7" destOrd="0" presId="urn:microsoft.com/office/officeart/2008/layout/LinedList"/>
    <dgm:cxn modelId="{3C9FED93-821F-4D4E-B4FC-974C363E7F9C}" type="presParOf" srcId="{80F0BF45-B93D-454C-AD7A-1AA3B5AD96A1}" destId="{D1F75E84-36BB-4B2D-B89E-8F73CA6A410B}" srcOrd="0" destOrd="0" presId="urn:microsoft.com/office/officeart/2008/layout/LinedList"/>
    <dgm:cxn modelId="{F9B8C06D-5D45-4653-9E00-9316E1A03B8A}" type="presParOf" srcId="{80F0BF45-B93D-454C-AD7A-1AA3B5AD96A1}" destId="{A01135B7-617D-4086-A15C-82C132B3816F}" srcOrd="1" destOrd="0" presId="urn:microsoft.com/office/officeart/2008/layout/LinedList"/>
    <dgm:cxn modelId="{00678B39-B93C-4721-A1C6-0FBD84DB637A}" type="presParOf" srcId="{8769CC19-F1DD-4E83-877D-7FE38567C073}" destId="{4A73ED5A-6219-4C7E-BFBA-E6B0B7C945EE}" srcOrd="8" destOrd="0" presId="urn:microsoft.com/office/officeart/2008/layout/LinedList"/>
    <dgm:cxn modelId="{3535F71B-03C4-400E-9E07-94FD4D71A76C}" type="presParOf" srcId="{8769CC19-F1DD-4E83-877D-7FE38567C073}" destId="{AD1916FA-0598-41A6-B986-1831A115AC28}" srcOrd="9" destOrd="0" presId="urn:microsoft.com/office/officeart/2008/layout/LinedList"/>
    <dgm:cxn modelId="{11C21695-C8F7-4C73-9543-DD1DA96F8E26}" type="presParOf" srcId="{AD1916FA-0598-41A6-B986-1831A115AC28}" destId="{17477582-4DFB-43D6-AA4D-87DD4C78AF72}" srcOrd="0" destOrd="0" presId="urn:microsoft.com/office/officeart/2008/layout/LinedList"/>
    <dgm:cxn modelId="{C5CC072A-0BBD-4F6B-824A-769E13443F61}" type="presParOf" srcId="{AD1916FA-0598-41A6-B986-1831A115AC28}" destId="{8380A5EB-2084-41DD-AD06-CE4FE71037B8}" srcOrd="1" destOrd="0" presId="urn:microsoft.com/office/officeart/2008/layout/Lin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CE024-793C-45DA-B69A-EDF3ED5149EB}">
      <dsp:nvSpPr>
        <dsp:cNvPr id="0" name=""/>
        <dsp:cNvSpPr/>
      </dsp:nvSpPr>
      <dsp:spPr>
        <a:xfrm>
          <a:off x="715337" y="2413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1. Διαισθητική</a:t>
          </a:r>
          <a:endParaRPr lang="en-US" sz="3600" kern="1200" dirty="0"/>
        </a:p>
      </dsp:txBody>
      <dsp:txXfrm>
        <a:off x="715337" y="2413"/>
        <a:ext cx="3221521" cy="1932912"/>
      </dsp:txXfrm>
    </dsp:sp>
    <dsp:sp modelId="{D275535A-5765-43E0-A7CC-9CAC0A36C568}">
      <dsp:nvSpPr>
        <dsp:cNvPr id="0" name=""/>
        <dsp:cNvSpPr/>
      </dsp:nvSpPr>
      <dsp:spPr>
        <a:xfrm>
          <a:off x="4259011" y="2413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2. Μεθοδική</a:t>
          </a:r>
          <a:endParaRPr lang="en-US" sz="3600" kern="1200" dirty="0"/>
        </a:p>
      </dsp:txBody>
      <dsp:txXfrm>
        <a:off x="4259011" y="2413"/>
        <a:ext cx="3221521" cy="1932912"/>
      </dsp:txXfrm>
    </dsp:sp>
    <dsp:sp modelId="{016E3512-B1C0-4728-912B-9C072582E373}">
      <dsp:nvSpPr>
        <dsp:cNvPr id="0" name=""/>
        <dsp:cNvSpPr/>
      </dsp:nvSpPr>
      <dsp:spPr>
        <a:xfrm>
          <a:off x="2487174" y="2257478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600" kern="1200" dirty="0"/>
            <a:t>3. </a:t>
          </a:r>
          <a:r>
            <a:rPr lang="el-GR" sz="3600" kern="1200" dirty="0" err="1"/>
            <a:t>Επαυξητική</a:t>
          </a:r>
          <a:endParaRPr lang="en-US" sz="3600" kern="1200" dirty="0"/>
        </a:p>
      </dsp:txBody>
      <dsp:txXfrm>
        <a:off x="2487174" y="2257478"/>
        <a:ext cx="3221521" cy="19329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CB785-5DED-4642-8FC8-89F92D3237D2}">
      <dsp:nvSpPr>
        <dsp:cNvPr id="0" name=""/>
        <dsp:cNvSpPr/>
      </dsp:nvSpPr>
      <dsp:spPr>
        <a:xfrm>
          <a:off x="0" y="0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Ξεκινώντας από το μηδέν.</a:t>
          </a:r>
          <a:endParaRPr lang="en-US" sz="2100" kern="1200"/>
        </a:p>
      </dsp:txBody>
      <dsp:txXfrm>
        <a:off x="23773" y="23773"/>
        <a:ext cx="5612256" cy="764123"/>
      </dsp:txXfrm>
    </dsp:sp>
    <dsp:sp modelId="{6FCFA6F2-50D9-4F8E-8F4B-9640A364457D}">
      <dsp:nvSpPr>
        <dsp:cNvPr id="0" name=""/>
        <dsp:cNvSpPr/>
      </dsp:nvSpPr>
      <dsp:spPr>
        <a:xfrm>
          <a:off x="549123" y="959245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Αγορά μιας υφιστάμενης επιχείρησης.</a:t>
          </a:r>
          <a:endParaRPr lang="en-US" sz="2100" kern="1200"/>
        </a:p>
      </dsp:txBody>
      <dsp:txXfrm>
        <a:off x="572896" y="983018"/>
        <a:ext cx="5432442" cy="764123"/>
      </dsp:txXfrm>
    </dsp:sp>
    <dsp:sp modelId="{8251566A-C53D-4561-96DC-E92A36E77D75}">
      <dsp:nvSpPr>
        <dsp:cNvPr id="0" name=""/>
        <dsp:cNvSpPr/>
      </dsp:nvSpPr>
      <dsp:spPr>
        <a:xfrm>
          <a:off x="1090050" y="1918490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Δικαιόχρηση – </a:t>
          </a:r>
          <a:r>
            <a:rPr lang="en-US" sz="2100" kern="1200"/>
            <a:t>Franchise</a:t>
          </a:r>
          <a:r>
            <a:rPr lang="el-GR" sz="2100" kern="1200"/>
            <a:t>.</a:t>
          </a:r>
          <a:endParaRPr lang="en-US" sz="2100" kern="1200"/>
        </a:p>
      </dsp:txBody>
      <dsp:txXfrm>
        <a:off x="1113823" y="1942263"/>
        <a:ext cx="5440638" cy="764123"/>
      </dsp:txXfrm>
    </dsp:sp>
    <dsp:sp modelId="{4BBCCDE7-25F7-45EC-A6CE-1707382D3264}">
      <dsp:nvSpPr>
        <dsp:cNvPr id="0" name=""/>
        <dsp:cNvSpPr/>
      </dsp:nvSpPr>
      <dsp:spPr>
        <a:xfrm>
          <a:off x="1639174" y="2877735"/>
          <a:ext cx="6556696" cy="811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/>
            <a:t>Εξαγορά από τη διοίκηση/ της διοίκησης (ΜΒΟ/ΜΒΙ). </a:t>
          </a:r>
          <a:endParaRPr lang="en-US" sz="2100" kern="1200"/>
        </a:p>
      </dsp:txBody>
      <dsp:txXfrm>
        <a:off x="1662947" y="2901508"/>
        <a:ext cx="5432442" cy="764123"/>
      </dsp:txXfrm>
    </dsp:sp>
    <dsp:sp modelId="{24D47B26-65AC-4786-9DA0-DC376E2A2E0C}">
      <dsp:nvSpPr>
        <dsp:cNvPr id="0" name=""/>
        <dsp:cNvSpPr/>
      </dsp:nvSpPr>
      <dsp:spPr>
        <a:xfrm>
          <a:off x="6029111" y="621664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147817" y="621664"/>
        <a:ext cx="290172" cy="397007"/>
      </dsp:txXfrm>
    </dsp:sp>
    <dsp:sp modelId="{0AF98244-AED4-4C2F-859B-4C2641C0D5E9}">
      <dsp:nvSpPr>
        <dsp:cNvPr id="0" name=""/>
        <dsp:cNvSpPr/>
      </dsp:nvSpPr>
      <dsp:spPr>
        <a:xfrm>
          <a:off x="6578235" y="1580910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696941" y="1580910"/>
        <a:ext cx="290172" cy="397007"/>
      </dsp:txXfrm>
    </dsp:sp>
    <dsp:sp modelId="{286ADA38-0A08-491E-A3EE-BC0A4DDE2B5A}">
      <dsp:nvSpPr>
        <dsp:cNvPr id="0" name=""/>
        <dsp:cNvSpPr/>
      </dsp:nvSpPr>
      <dsp:spPr>
        <a:xfrm>
          <a:off x="7119162" y="2540155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7237868" y="2540155"/>
        <a:ext cx="290172" cy="3970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8D431-4984-46F4-8F0C-66F377076DB9}">
      <dsp:nvSpPr>
        <dsp:cNvPr id="0" name=""/>
        <dsp:cNvSpPr/>
      </dsp:nvSpPr>
      <dsp:spPr>
        <a:xfrm>
          <a:off x="0" y="674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6332E7-2B46-4CFA-9B58-FC0CEC85EF99}">
      <dsp:nvSpPr>
        <dsp:cNvPr id="0" name=""/>
        <dsp:cNvSpPr/>
      </dsp:nvSpPr>
      <dsp:spPr>
        <a:xfrm>
          <a:off x="0" y="674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Μην υποθέτεις την ύπαρξη εμποδίων που δεν υφίστανται.</a:t>
          </a:r>
          <a:endParaRPr lang="en-US" sz="3000" kern="1200"/>
        </a:p>
      </dsp:txBody>
      <dsp:txXfrm>
        <a:off x="0" y="674"/>
        <a:ext cx="8856663" cy="1104630"/>
      </dsp:txXfrm>
    </dsp:sp>
    <dsp:sp modelId="{D367B98C-C451-4248-ACF4-2FF476DD22F2}">
      <dsp:nvSpPr>
        <dsp:cNvPr id="0" name=""/>
        <dsp:cNvSpPr/>
      </dsp:nvSpPr>
      <dsp:spPr>
        <a:xfrm>
          <a:off x="0" y="1105304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62DAC-752D-4F43-A8DE-D639D641EB26}">
      <dsp:nvSpPr>
        <dsp:cNvPr id="0" name=""/>
        <dsp:cNvSpPr/>
      </dsp:nvSpPr>
      <dsp:spPr>
        <a:xfrm>
          <a:off x="0" y="1105304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Να έχεις ανοιχτό μυαλό.</a:t>
          </a:r>
          <a:endParaRPr lang="en-US" sz="3000" kern="1200"/>
        </a:p>
      </dsp:txBody>
      <dsp:txXfrm>
        <a:off x="0" y="1105304"/>
        <a:ext cx="8856663" cy="1104630"/>
      </dsp:txXfrm>
    </dsp:sp>
    <dsp:sp modelId="{89F67621-BD4D-4407-BF35-EC38FBBC5B9A}">
      <dsp:nvSpPr>
        <dsp:cNvPr id="0" name=""/>
        <dsp:cNvSpPr/>
      </dsp:nvSpPr>
      <dsp:spPr>
        <a:xfrm>
          <a:off x="0" y="2209934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CF3EE-88BC-4187-A95A-5C45E0390212}">
      <dsp:nvSpPr>
        <dsp:cNvPr id="0" name=""/>
        <dsp:cNvSpPr/>
      </dsp:nvSpPr>
      <dsp:spPr>
        <a:xfrm>
          <a:off x="0" y="2209934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Να έχεις τα μάτια σου ανοιχτά για τον εντοπισμό ευκαιριών.</a:t>
          </a:r>
          <a:endParaRPr lang="en-US" sz="3000" kern="1200"/>
        </a:p>
      </dsp:txBody>
      <dsp:txXfrm>
        <a:off x="0" y="2209934"/>
        <a:ext cx="8856663" cy="1104630"/>
      </dsp:txXfrm>
    </dsp:sp>
    <dsp:sp modelId="{E8909334-3DF7-4DA3-A92D-1E69818CBA8A}">
      <dsp:nvSpPr>
        <dsp:cNvPr id="0" name=""/>
        <dsp:cNvSpPr/>
      </dsp:nvSpPr>
      <dsp:spPr>
        <a:xfrm>
          <a:off x="0" y="3314565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F75E84-36BB-4B2D-B89E-8F73CA6A410B}">
      <dsp:nvSpPr>
        <dsp:cNvPr id="0" name=""/>
        <dsp:cNvSpPr/>
      </dsp:nvSpPr>
      <dsp:spPr>
        <a:xfrm>
          <a:off x="0" y="3314565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Χρησιμοποίησε περισσότερα ερεθίσματα, π.χ. πήγαινε στη δουλειά/ σχολή μέσω μιας νέας διαδρομής.</a:t>
          </a:r>
          <a:endParaRPr lang="en-US" sz="3000" kern="1200"/>
        </a:p>
      </dsp:txBody>
      <dsp:txXfrm>
        <a:off x="0" y="3314565"/>
        <a:ext cx="8856663" cy="1104630"/>
      </dsp:txXfrm>
    </dsp:sp>
    <dsp:sp modelId="{4A73ED5A-6219-4C7E-BFBA-E6B0B7C945EE}">
      <dsp:nvSpPr>
        <dsp:cNvPr id="0" name=""/>
        <dsp:cNvSpPr/>
      </dsp:nvSpPr>
      <dsp:spPr>
        <a:xfrm>
          <a:off x="0" y="4419195"/>
          <a:ext cx="88566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77582-4DFB-43D6-AA4D-87DD4C78AF72}">
      <dsp:nvSpPr>
        <dsp:cNvPr id="0" name=""/>
        <dsp:cNvSpPr/>
      </dsp:nvSpPr>
      <dsp:spPr>
        <a:xfrm>
          <a:off x="0" y="4419195"/>
          <a:ext cx="8856663" cy="1104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/>
            <a:t>Ρώτα άλλους ανθρώπους για τις σκέψεις και τις απόψεις τους. </a:t>
          </a:r>
          <a:endParaRPr lang="en-US" sz="3000" kern="1200"/>
        </a:p>
      </dsp:txBody>
      <dsp:txXfrm>
        <a:off x="0" y="4419195"/>
        <a:ext cx="8856663" cy="1104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C7F9DE2-0185-73F1-0F2F-A9FBF310B3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4FDF99E-9D06-BEEE-992A-66C4893596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CEC33F-9756-4DEE-9AFA-5DFD87D945EA}" type="datetimeFigureOut">
              <a:rPr lang="el-GR"/>
              <a:pPr>
                <a:defRPr/>
              </a:pPr>
              <a:t>25/5/2024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882B0A8-2702-300D-B481-EA0FF4F0EB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931D9ED-FA59-9A6A-E920-87A8B1C7CD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5F928D-C7D0-4BD0-A55B-27B3367B599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="" xmlns:a16="http://schemas.microsoft.com/office/drawing/2014/main" id="{088E8A85-0D55-A0A8-2EBE-E64987D06F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3" name="Rectangle 3">
            <a:extLst>
              <a:ext uri="{FF2B5EF4-FFF2-40B4-BE49-F238E27FC236}">
                <a16:creationId xmlns="" xmlns:a16="http://schemas.microsoft.com/office/drawing/2014/main" id="{60204A39-6FF2-9681-4FD8-BF56A0D7AC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BB8ECAEA-815E-85DC-76B9-A18AB06C27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="" xmlns:a16="http://schemas.microsoft.com/office/drawing/2014/main" id="{5DB03069-B01D-0F8D-3268-C981678B106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Click to edit Master text styles</a:t>
            </a:r>
          </a:p>
          <a:p>
            <a:pPr lvl="1"/>
            <a:r>
              <a:rPr lang="el-GR" noProof="0"/>
              <a:t>Second level</a:t>
            </a:r>
          </a:p>
          <a:p>
            <a:pPr lvl="2"/>
            <a:r>
              <a:rPr lang="el-GR" noProof="0"/>
              <a:t>Third level</a:t>
            </a:r>
          </a:p>
          <a:p>
            <a:pPr lvl="3"/>
            <a:r>
              <a:rPr lang="el-GR" noProof="0"/>
              <a:t>Fourth level</a:t>
            </a:r>
          </a:p>
          <a:p>
            <a:pPr lvl="4"/>
            <a:r>
              <a:rPr lang="el-GR" noProof="0"/>
              <a:t>Fifth level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="" xmlns:a16="http://schemas.microsoft.com/office/drawing/2014/main" id="{71BF44D7-6456-9DDA-D1B2-D1F157D182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1687" name="Rectangle 7">
            <a:extLst>
              <a:ext uri="{FF2B5EF4-FFF2-40B4-BE49-F238E27FC236}">
                <a16:creationId xmlns="" xmlns:a16="http://schemas.microsoft.com/office/drawing/2014/main" id="{C93E1687-48D1-AAF4-00FB-1065CC8DDC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62675E4-5BB7-4B5E-A45F-B25E62A3F60A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D605B000-CEBE-BDB8-5DEF-830AD6AD65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AF2A5-E0CE-4322-A9BD-4939CEFB8EE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186837095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l-GR"/>
              <a:t>Kλικ για επεξεργασία του τίτλου</a:t>
            </a:r>
          </a:p>
        </p:txBody>
      </p:sp>
    </p:spTree>
    <p:extLst>
      <p:ext uri="{BB962C8B-B14F-4D97-AF65-F5344CB8AC3E}">
        <p14:creationId xmlns="" xmlns:p14="http://schemas.microsoft.com/office/powerpoint/2010/main" val="294792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02D101B2-CD06-48CF-683C-8AB44348A7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136525"/>
            <a:ext cx="8856663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l-G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C68E6D-9484-BE84-63EF-C81E15A62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" y="1196975"/>
            <a:ext cx="8856663" cy="5524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E9411C8-B306-376F-AD81-0FF61B258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16913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9006A-B949-44FB-A75F-7E22257DA49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</p:sldLayoutIdLst>
  <p:hf sldNum="0" hd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rgbClr val="0070C0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rgbClr val="0070C0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2" name="Rectangle 6151">
            <a:extLst>
              <a:ext uri="{FF2B5EF4-FFF2-40B4-BE49-F238E27FC236}">
                <a16:creationId xmlns="" xmlns:a16="http://schemas.microsoft.com/office/drawing/2014/main" id="{6F5A5072-7B47-4D32-B52A-4EBBF590B8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4" name="Rectangle 6153">
            <a:extLst>
              <a:ext uri="{FF2B5EF4-FFF2-40B4-BE49-F238E27FC236}">
                <a16:creationId xmlns="" xmlns:a16="http://schemas.microsoft.com/office/drawing/2014/main" id="{9715DAF0-AE1B-46C9-8A6B-DB2AA05AB9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6" name="Rectangle 6155">
            <a:extLst>
              <a:ext uri="{FF2B5EF4-FFF2-40B4-BE49-F238E27FC236}">
                <a16:creationId xmlns="" xmlns:a16="http://schemas.microsoft.com/office/drawing/2014/main" id="{6016219D-510E-4184-9090-6D5578A87B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8" name="Rectangle 6157">
            <a:extLst>
              <a:ext uri="{FF2B5EF4-FFF2-40B4-BE49-F238E27FC236}">
                <a16:creationId xmlns="" xmlns:a16="http://schemas.microsoft.com/office/drawing/2014/main" id="{AFF4A713-7B75-4B21-90D7-5AB19547C7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0" name="Rectangle 6159">
            <a:extLst>
              <a:ext uri="{FF2B5EF4-FFF2-40B4-BE49-F238E27FC236}">
                <a16:creationId xmlns="" xmlns:a16="http://schemas.microsoft.com/office/drawing/2014/main" id="{DC631C0B-6DA6-4E57-8231-CE32B3434A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2" name="Freeform: Shape 6161">
            <a:extLst>
              <a:ext uri="{FF2B5EF4-FFF2-40B4-BE49-F238E27FC236}">
                <a16:creationId xmlns="" xmlns:a16="http://schemas.microsoft.com/office/drawing/2014/main" id="{C29501E6-A978-4A61-9689-9085AF97A5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53483E6F-EAF8-1153-4BCF-BD34BF3620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l-GR" altLang="en-US" sz="4200" b="1">
                <a:solidFill>
                  <a:srgbClr val="FFFFFF"/>
                </a:solidFill>
              </a:rPr>
              <a:t>Ζητήματα εκκίνησης επιχειρηματικής δραστηριότητας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AB8F0A75-69E7-1787-F7FB-8B432044F7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013011" y="4870824"/>
            <a:ext cx="7504463" cy="1458258"/>
          </a:xfrm>
        </p:spPr>
        <p:txBody>
          <a:bodyPr numCol="1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el-GR" altLang="en-US" smtClean="0"/>
              <a:t> </a:t>
            </a:r>
            <a:endParaRPr lang="el-GR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3" name="Rectangle 14342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5" name="Rectangle 14344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7" name="Rectangle 14346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9" name="Rectangle 14348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1" name="Rectangle 14350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AE24310F-1863-2ADF-C615-6A7A4D3DF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="" xmlns:a16="http://schemas.microsoft.com/office/drawing/2014/main" id="{C9C26770-E380-F3B6-6346-48E9360509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799485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>
                <a:solidFill>
                  <a:srgbClr val="0070C0"/>
                </a:solidFill>
              </a:rPr>
              <a:t>3. Η επα</a:t>
            </a:r>
            <a:r>
              <a:rPr lang="en-US" altLang="en-US" sz="2800" b="1" dirty="0" err="1">
                <a:solidFill>
                  <a:srgbClr val="0070C0"/>
                </a:solidFill>
              </a:rPr>
              <a:t>υξητική</a:t>
            </a:r>
            <a:r>
              <a:rPr lang="en-US" altLang="en-US" sz="2800" b="1" dirty="0">
                <a:solidFill>
                  <a:srgbClr val="0070C0"/>
                </a:solidFill>
              </a:rPr>
              <a:t> π</a:t>
            </a:r>
            <a:r>
              <a:rPr lang="en-US" altLang="en-US" sz="2800" b="1" dirty="0" err="1">
                <a:solidFill>
                  <a:srgbClr val="0070C0"/>
                </a:solidFill>
              </a:rPr>
              <a:t>ροσέγγιση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Μι</a:t>
            </a:r>
            <a:r>
              <a:rPr lang="en-US" altLang="en-US" sz="2800" dirty="0"/>
              <a:t>α καθαρή πρόθεση για τη, βήμα-βήμα, δημιουργία μιας επιχείρησης.</a:t>
            </a:r>
          </a:p>
          <a:p>
            <a:pPr indent="-228600" defTabSz="914400"/>
            <a:r>
              <a:rPr lang="en-US" altLang="en-US" sz="2800" dirty="0"/>
              <a:t> Τα β</a:t>
            </a:r>
            <a:r>
              <a:rPr lang="en-US" altLang="en-US" sz="2800" dirty="0" err="1"/>
              <a:t>ήμ</a:t>
            </a:r>
            <a:r>
              <a:rPr lang="en-US" altLang="en-US" sz="2800" dirty="0"/>
              <a:t>ατα μπορεί να σχετίζονται με τη μείωση του κινδύνου, π.χ. μπ</a:t>
            </a:r>
            <a:r>
              <a:rPr lang="en-US" altLang="en-US" sz="2800" dirty="0" err="1"/>
              <a:t>ορεί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κά</a:t>
            </a:r>
            <a:r>
              <a:rPr lang="en-US" altLang="en-US" sz="2800" dirty="0"/>
              <a:t>ποιος αρχικά να δουλεύει πάνω στην ανάπτυξη του προϊόντος στον ελεύθερό του χρόνο.</a:t>
            </a: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Ενέχει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σχεδι</a:t>
            </a:r>
            <a:r>
              <a:rPr lang="en-US" altLang="en-US" sz="2800" dirty="0"/>
              <a:t>ασμό, αλλά μπορεί να είναι ιδιαίτερα πραγματιστική.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28409621-0AA7-DE31-B2D7-0C09E73FFF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052736"/>
            <a:ext cx="8856663" cy="5668739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altLang="en-US" sz="2800" b="1" dirty="0">
                <a:solidFill>
                  <a:srgbClr val="0070C0"/>
                </a:solidFill>
              </a:rPr>
              <a:t>Προωθητικοί παράγοντες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l-GR" altLang="en-US" sz="2800" dirty="0"/>
              <a:t>Γεγονότα που ενθαρρύνουν τα άτομα να δουν την ιδιοκτησία επιχειρήσεων ως μια ελκυστική προοπτική </a:t>
            </a:r>
            <a:r>
              <a:rPr lang="en-GB" altLang="en-US" sz="2400" dirty="0"/>
              <a:t>(Richardson </a:t>
            </a:r>
            <a:r>
              <a:rPr lang="el-GR" altLang="en-US" sz="2400" dirty="0"/>
              <a:t>και</a:t>
            </a:r>
            <a:r>
              <a:rPr lang="en-GB" altLang="en-US" sz="2400" dirty="0"/>
              <a:t> Clarke, 1993).</a:t>
            </a:r>
            <a:endParaRPr lang="el-GR" altLang="en-US" sz="2400" dirty="0"/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AutoNum type="arabicPeriod"/>
              <a:defRPr/>
            </a:pPr>
            <a:r>
              <a:rPr lang="el-GR" altLang="en-US" sz="2800" b="1" dirty="0"/>
              <a:t>Θετικοί</a:t>
            </a:r>
            <a:r>
              <a:rPr lang="el-GR" altLang="en-US" sz="2800" dirty="0"/>
              <a:t> </a:t>
            </a:r>
            <a:br>
              <a:rPr lang="el-GR" altLang="en-US" sz="2800" dirty="0"/>
            </a:br>
            <a:r>
              <a:rPr lang="el-GR" altLang="en-US" sz="2800" dirty="0"/>
              <a:t>Παραδείγματα προς μίμηση, απόκτηση χρημάτων ή πρόσβασης σε χρηματοδότηση, αρέσκεια προς τον τρόπο ζωής, ενθάρρυνση.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n-US" sz="2800" b="1" dirty="0"/>
              <a:t>2. Αρνητικοί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n-US" sz="2800" dirty="0"/>
              <a:t>Αγανάκτηση με τη δουλειά, περιορισμένη εξέλιξη, περιπτώσεις όπου «το ποτήρι ξεχειλίζει»</a:t>
            </a:r>
            <a:r>
              <a:rPr lang="en-US" altLang="en-US" sz="2800" dirty="0"/>
              <a:t>,</a:t>
            </a:r>
            <a:r>
              <a:rPr lang="el-GR" altLang="en-US" sz="2800" dirty="0"/>
              <a:t> έλλειψη χρόνου.</a:t>
            </a:r>
            <a:endParaRPr lang="en-US" altLang="en-US" sz="28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altLang="en-US" sz="2800" dirty="0"/>
              <a:t>Ένα τυχαίο γεγονός μπορεί να παίξει καταλυτικό ρόλο και να οδηγήσει σε δράση, π.χ. απόλυση, αλλαγή οικογενειακής κατάστασης ή τρόπου ζωής, το άθροισμα ήσσονος σημασίας γεγονότων, αγανάκτηση με τη δουλειά.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="" xmlns:a16="http://schemas.microsoft.com/office/drawing/2014/main" id="{F17D57DD-9E2D-BFB4-640A-BB384185E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Ζητήματα προ της εκκίνησης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9B9EE91D-2229-BCDF-EEE2-3A027AD38E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l-GR" altLang="en-US" sz="2800" b="1" dirty="0">
                <a:solidFill>
                  <a:srgbClr val="FF0000"/>
                </a:solidFill>
              </a:rPr>
              <a:t>Αποτρεπτικοί παράγοντες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altLang="en-US" sz="2800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l-GR" altLang="en-US" sz="2800" dirty="0"/>
              <a:t>Παράγοντες ή γεγονότα που αποθαρρύνουν τα άτομα, συνήθως αρνητικής φύσεως</a:t>
            </a:r>
            <a:r>
              <a:rPr lang="en-US" altLang="en-US" sz="2800" dirty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l-GR" altLang="en-US" sz="2800" dirty="0"/>
              <a:t>Π.χ. ο φόβος της αποτυχίας, ο φόβος για το άγνωστο, η θέαση της αποτυχίας άλλων, η αίσθηση ανασφάλειας.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altLang="en-US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l-GR" altLang="en-US" sz="2800" dirty="0"/>
          </a:p>
        </p:txBody>
      </p:sp>
      <p:sp>
        <p:nvSpPr>
          <p:cNvPr id="14339" name="Rectangle 2">
            <a:extLst>
              <a:ext uri="{FF2B5EF4-FFF2-40B4-BE49-F238E27FC236}">
                <a16:creationId xmlns="" xmlns:a16="http://schemas.microsoft.com/office/drawing/2014/main" id="{12475B11-3CE2-4DBC-977D-1065B07FB1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Ζητήματα προ της εκκίνησης</a:t>
            </a:r>
          </a:p>
        </p:txBody>
      </p:sp>
      <p:sp>
        <p:nvSpPr>
          <p:cNvPr id="14340" name="3 - Θέση υποσέλιδου">
            <a:extLst>
              <a:ext uri="{FF2B5EF4-FFF2-40B4-BE49-F238E27FC236}">
                <a16:creationId xmlns="" xmlns:a16="http://schemas.microsoft.com/office/drawing/2014/main" id="{AA873035-0532-1A40-DDEE-665EE254CCBC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="" xmlns:a16="http://schemas.microsoft.com/office/drawing/2014/main" id="{67346209-6647-9394-980E-D074D43EAB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l-GR" altLang="en-US" sz="2400" b="1"/>
              <a:t>Παράγοντες ώθησης και έλξης για απόφοιτους επιχειρηματίες (</a:t>
            </a:r>
            <a:r>
              <a:rPr lang="en-US" altLang="en-US" sz="2400" b="1"/>
              <a:t>Fletcher 1999)</a:t>
            </a:r>
            <a:endParaRPr lang="el-GR" altLang="en-US" sz="2400" b="1"/>
          </a:p>
          <a:p>
            <a:pPr>
              <a:buFontTx/>
              <a:buNone/>
            </a:pPr>
            <a:endParaRPr lang="en-US" altLang="en-US" sz="2400" b="1"/>
          </a:p>
          <a:p>
            <a:r>
              <a:rPr lang="el-GR" altLang="en-US" sz="2400"/>
              <a:t>Έντονη φιλοδοξία προερχόμενη από τα σχολικά χρόνια.</a:t>
            </a:r>
          </a:p>
          <a:p>
            <a:r>
              <a:rPr lang="el-GR" altLang="en-US" sz="2400"/>
              <a:t>Επιθυμία για μεγαλύτερη ικανοποίηση από την εργασία.</a:t>
            </a:r>
          </a:p>
          <a:p>
            <a:r>
              <a:rPr lang="el-GR" altLang="en-US" sz="2400"/>
              <a:t>Ευελιξία.</a:t>
            </a:r>
          </a:p>
          <a:p>
            <a:r>
              <a:rPr lang="el-GR" altLang="en-US" sz="2400"/>
              <a:t>Μετατροπή ενός χόμπι σε αμειβόμενη εργασία.</a:t>
            </a:r>
          </a:p>
          <a:p>
            <a:r>
              <a:rPr lang="el-GR" altLang="en-US" sz="2400"/>
              <a:t>Βέλτιστη χρήση εμπειρίας και προσόντων.</a:t>
            </a:r>
          </a:p>
          <a:p>
            <a:r>
              <a:rPr lang="el-GR" altLang="en-US" sz="2400"/>
              <a:t>Εντοπισμός ενός κενού στην αγορά.</a:t>
            </a:r>
          </a:p>
          <a:p>
            <a:r>
              <a:rPr lang="el-GR" altLang="en-US" sz="2400"/>
              <a:t>Δυσαρέσκεια από την εργασία σε μεγάλη επιχείρηση.</a:t>
            </a:r>
          </a:p>
          <a:p>
            <a:r>
              <a:rPr lang="el-GR" altLang="en-US" sz="2400"/>
              <a:t>Διέξοδος για τη δημιουργικότητά τους.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="" xmlns:a16="http://schemas.microsoft.com/office/drawing/2014/main" id="{E98931D8-1201-B356-6795-A12C0376B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188" y="277813"/>
            <a:ext cx="8501062" cy="11398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Κίνητρα δημιουργίας μιας επιχείρησης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B336719B-466E-68E7-4746-62618FA0A0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/>
              <a:t>Διαμόρφωση της </a:t>
            </a:r>
            <a:r>
              <a:rPr lang="el-GR" altLang="en-US" sz="2800" dirty="0">
                <a:solidFill>
                  <a:srgbClr val="0070C0"/>
                </a:solidFill>
              </a:rPr>
              <a:t>ιδέας</a:t>
            </a:r>
            <a:r>
              <a:rPr lang="en-US" altLang="en-US" sz="2800" dirty="0"/>
              <a:t>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/>
              <a:t>Αναγνώριση της </a:t>
            </a:r>
            <a:r>
              <a:rPr lang="el-GR" altLang="en-US" sz="2800" dirty="0">
                <a:solidFill>
                  <a:srgbClr val="0070C0"/>
                </a:solidFill>
              </a:rPr>
              <a:t>ευκαιρίας</a:t>
            </a:r>
            <a:r>
              <a:rPr lang="el-GR" altLang="en-US" sz="2800" dirty="0"/>
              <a:t>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>
                <a:solidFill>
                  <a:srgbClr val="0070C0"/>
                </a:solidFill>
              </a:rPr>
              <a:t>Επικύρωση</a:t>
            </a:r>
            <a:r>
              <a:rPr lang="el-GR" altLang="en-US" sz="2800" dirty="0"/>
              <a:t> της ιδέας, σχεδιασμός και προετοιμασία.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>
                <a:solidFill>
                  <a:srgbClr val="0070C0"/>
                </a:solidFill>
              </a:rPr>
              <a:t>Είσοδος</a:t>
            </a:r>
            <a:r>
              <a:rPr lang="el-GR" altLang="en-US" sz="2800" dirty="0"/>
              <a:t> στην επιχειρηματικότητα.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>
                <a:solidFill>
                  <a:srgbClr val="0070C0"/>
                </a:solidFill>
              </a:rPr>
              <a:t>Έναρξη</a:t>
            </a:r>
            <a:r>
              <a:rPr lang="el-GR" altLang="en-US" sz="2800" dirty="0"/>
              <a:t> εργασιών</a:t>
            </a:r>
          </a:p>
          <a:p>
            <a:pPr marL="457200" indent="-457200">
              <a:buFont typeface="Calibri Light" panose="020F0302020204030204" pitchFamily="34" charset="0"/>
              <a:buAutoNum type="arabicPeriod"/>
            </a:pPr>
            <a:r>
              <a:rPr lang="el-GR" altLang="en-US" sz="2800" dirty="0"/>
              <a:t>Μετέπειτα </a:t>
            </a:r>
            <a:r>
              <a:rPr lang="el-GR" altLang="en-US" sz="2800" dirty="0">
                <a:solidFill>
                  <a:srgbClr val="0070C0"/>
                </a:solidFill>
              </a:rPr>
              <a:t>ανάπτυξη</a:t>
            </a:r>
            <a:r>
              <a:rPr lang="el-GR" altLang="en-US" sz="2800" dirty="0"/>
              <a:t>.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3B470883-A566-DE00-7D3E-F9DE78F44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Στάδια της διαδικασίας επιχειρηματικής εκκίνησης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="" xmlns:a16="http://schemas.microsoft.com/office/drawing/2014/main" id="{643D4455-B916-80D7-3789-AFD9ABD6C0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800" b="1" dirty="0"/>
              <a:t>Κίνητρο και δέσμευση </a:t>
            </a:r>
            <a:r>
              <a:rPr lang="el-GR" altLang="en-US" sz="2800" dirty="0"/>
              <a:t>– απαραίτητη ενεργητικότητα.</a:t>
            </a:r>
          </a:p>
          <a:p>
            <a:r>
              <a:rPr lang="el-GR" altLang="en-US" sz="2800" b="1" dirty="0"/>
              <a:t>Ικανότητες και δεξιότητες </a:t>
            </a:r>
            <a:r>
              <a:rPr lang="el-GR" altLang="en-US" sz="2800" dirty="0"/>
              <a:t>– τεχνικές, διοικητικές, </a:t>
            </a:r>
            <a:r>
              <a:rPr lang="el-GR" altLang="en-US" sz="2800" dirty="0" err="1"/>
              <a:t>συμπεριφορικές</a:t>
            </a:r>
            <a:r>
              <a:rPr lang="el-GR" altLang="en-US" sz="2800" dirty="0"/>
              <a:t>.</a:t>
            </a:r>
          </a:p>
          <a:p>
            <a:r>
              <a:rPr lang="el-GR" altLang="en-US" sz="2800" b="1" dirty="0"/>
              <a:t>Η ιδέα σε σχέση με την αγορά </a:t>
            </a:r>
            <a:r>
              <a:rPr lang="el-GR" altLang="en-US" sz="2800" dirty="0"/>
              <a:t>– ανάγκες της αγοράς.</a:t>
            </a:r>
          </a:p>
          <a:p>
            <a:r>
              <a:rPr lang="el-GR" altLang="en-US" sz="2800" b="1" dirty="0"/>
              <a:t>Πόροι</a:t>
            </a:r>
            <a:r>
              <a:rPr lang="el-GR" altLang="en-US" sz="2800" dirty="0"/>
              <a:t> – επάρκεια εγκαταστάσεων, εργασίας, υλικών, χρηματοδότησης.</a:t>
            </a:r>
            <a:endParaRPr lang="en-GB" altLang="en-US" sz="2800" dirty="0"/>
          </a:p>
          <a:p>
            <a:r>
              <a:rPr lang="el-GR" altLang="en-US" sz="2800" b="1" dirty="0"/>
              <a:t>Σχέδιο και στρατηγική </a:t>
            </a:r>
            <a:r>
              <a:rPr lang="el-GR" altLang="en-US" sz="2800" dirty="0"/>
              <a:t>– σύνδεση όλων των στοιχείων, διαγραμματική ανάλυση του μέλλοντος, παρακολούθηση.</a:t>
            </a:r>
          </a:p>
          <a:p>
            <a:r>
              <a:rPr lang="el-GR" altLang="en-US" sz="2800" b="1" dirty="0"/>
              <a:t>Οργάνωση και διοίκηση </a:t>
            </a:r>
            <a:r>
              <a:rPr lang="el-GR" altLang="en-US" sz="2800" dirty="0"/>
              <a:t>– νομικές μορφές επιχειρήσεων, φορολογικές απαιτήσεις, άλλες νομικές πτυχές, ασφάλιση, λογιστικά συστήματα.</a:t>
            </a:r>
          </a:p>
          <a:p>
            <a:pPr>
              <a:buFontTx/>
              <a:buNone/>
            </a:pPr>
            <a:endParaRPr lang="el-GR" altLang="en-US" sz="2800" i="1" dirty="0"/>
          </a:p>
        </p:txBody>
      </p:sp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AA75B50D-9269-94F1-70CF-3B2AD7C07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Βασικές συνιστώσες της επιτυχίας (υπόδειγμα MAIR, </a:t>
            </a:r>
            <a:r>
              <a:rPr lang="el-GR" altLang="en-US" sz="3600" b="1" dirty="0" err="1">
                <a:latin typeface="+mn-lt"/>
              </a:rPr>
              <a:t>Gibb</a:t>
            </a:r>
            <a:r>
              <a:rPr lang="el-GR" altLang="en-US" sz="3600" b="1" dirty="0">
                <a:latin typeface="+mn-lt"/>
              </a:rPr>
              <a:t> και </a:t>
            </a:r>
            <a:r>
              <a:rPr lang="el-GR" altLang="en-US" sz="3600" b="1" dirty="0" err="1">
                <a:latin typeface="+mn-lt"/>
              </a:rPr>
              <a:t>Richie</a:t>
            </a:r>
            <a:r>
              <a:rPr lang="el-GR" altLang="en-US" sz="3600" b="1" dirty="0">
                <a:latin typeface="+mn-lt"/>
              </a:rPr>
              <a:t> </a:t>
            </a:r>
            <a:r>
              <a:rPr lang="el-GR" altLang="en-US" sz="3600" b="1" dirty="0" smtClean="0">
                <a:latin typeface="+mn-lt"/>
              </a:rPr>
              <a:t>)</a:t>
            </a:r>
            <a:endParaRPr lang="el-GR" altLang="en-US" sz="3600" b="1" dirty="0">
              <a:latin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15" name="Rectangle 21514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7" name="Rectangle 21516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9" name="Rectangle 21518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1" name="Rectangle 21520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AFF79880-5C20-FFED-6457-9EC983118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7673" y="348865"/>
            <a:ext cx="7288583" cy="1576446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Επιλογές επιχειρηματικής εκκίνησης</a:t>
            </a:r>
          </a:p>
        </p:txBody>
      </p:sp>
      <p:sp>
        <p:nvSpPr>
          <p:cNvPr id="18436" name="3 - Θέση υποσέλιδου">
            <a:extLst>
              <a:ext uri="{FF2B5EF4-FFF2-40B4-BE49-F238E27FC236}">
                <a16:creationId xmlns="" xmlns:a16="http://schemas.microsoft.com/office/drawing/2014/main" id="{4E550630-0D71-38E7-C285-63DF1F901FD8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 rot="5400000">
            <a:off x="-1371600" y="1984248"/>
            <a:ext cx="3086100" cy="365125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endParaRPr lang="en-US" alt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1510" name="Rectangle 3">
            <a:extLst>
              <a:ext uri="{FF2B5EF4-FFF2-40B4-BE49-F238E27FC236}">
                <a16:creationId xmlns="" xmlns:a16="http://schemas.microsoft.com/office/drawing/2014/main" id="{A9BD319D-55A5-7C84-525E-C8141202A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2085944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F4AA6B2C-C274-6239-A0FD-BF623F6E1C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Υψηλή αυτονομία – μπορείς να κάνεις από την αρχή τα πράγματα όπως τα θέλεις.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Ίσως να είναι φθηνότερη επιλογή, λόγω της αποφυγής του αρχικού κόστους αγοράς.</a:t>
            </a:r>
            <a:endParaRPr lang="en-US" altLang="en-US" sz="2800" dirty="0"/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altLang="en-US" sz="28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/>
              <a:t>A</a:t>
            </a:r>
            <a:r>
              <a:rPr lang="el-GR" altLang="en-US" sz="2800" b="1" dirty="0" err="1"/>
              <a:t>λλά</a:t>
            </a:r>
            <a:endParaRPr lang="el-GR" altLang="en-US" sz="2800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Ο κίνδυνος είναι δυνητικά υψηλότερος σε σχέση με τις άλλες επιλογές.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Χρειάζεται χρόνος για τη δημιουργία της επιχείρησης και την αποκόμιση εισοδήματος.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l-GR" altLang="en-US" sz="2800" dirty="0"/>
              <a:t>Έλλειψη υποστήριξης και καλής θέλησης από πελάτες και προμηθευτές.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l-GR" altLang="en-US" sz="2800" i="1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el-GR" altLang="en-US" sz="2800" dirty="0"/>
          </a:p>
        </p:txBody>
      </p:sp>
      <p:sp>
        <p:nvSpPr>
          <p:cNvPr id="19459" name="Rectangle 2">
            <a:extLst>
              <a:ext uri="{FF2B5EF4-FFF2-40B4-BE49-F238E27FC236}">
                <a16:creationId xmlns="" xmlns:a16="http://schemas.microsoft.com/office/drawing/2014/main" id="{6F6C4560-2827-E398-9234-4F1948EC0A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1. </a:t>
            </a:r>
            <a:r>
              <a:rPr lang="el-GR" altLang="en-US" sz="3600" b="1" dirty="0">
                <a:latin typeface="+mn-lt"/>
              </a:rPr>
              <a:t>Ξεκινώντας από το μηδέν</a:t>
            </a:r>
          </a:p>
        </p:txBody>
      </p:sp>
      <p:sp>
        <p:nvSpPr>
          <p:cNvPr id="19460" name="3 - Θέση υποσέλιδου">
            <a:extLst>
              <a:ext uri="{FF2B5EF4-FFF2-40B4-BE49-F238E27FC236}">
                <a16:creationId xmlns="" xmlns:a16="http://schemas.microsoft.com/office/drawing/2014/main" id="{14BAE464-27D4-F0D6-AE38-8804449D10E2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="" xmlns:a16="http://schemas.microsoft.com/office/drawing/2014/main" id="{B5BC8EF2-C9E3-6632-30BB-CF49976908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l-GR" altLang="en-US" sz="2800"/>
              <a:t>Ίσως να ενέχει μικρότερο κίνδυνο.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Υποστήριξη πελατών/ προμηθευτών.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Οι χρηματοδότες θα είναι περισσότερο διατεθειμένοι να δανείσουν.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Άμεση παροχή εισοδήματος.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/>
              <a:t>A</a:t>
            </a:r>
            <a:r>
              <a:rPr lang="el-GR" altLang="en-US" sz="2800" b="1"/>
              <a:t>λλά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Υψηλό αρχικό κόστος.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Πιθανότητα κληρονόμησης προβλημάτων, π.χ. με το προσωπικό.</a:t>
            </a:r>
          </a:p>
          <a:p>
            <a:pPr>
              <a:lnSpc>
                <a:spcPct val="80000"/>
              </a:lnSpc>
            </a:pPr>
            <a:r>
              <a:rPr lang="el-GR" altLang="en-US" sz="2800"/>
              <a:t>Η υποστήριξη μπορεί να μην κρατήσει για πολύ, οι πελάτες ίσως εγκαταλείψουν την επιχείρηση.</a:t>
            </a:r>
          </a:p>
          <a:p>
            <a:pPr>
              <a:lnSpc>
                <a:spcPct val="80000"/>
              </a:lnSpc>
            </a:pPr>
            <a:endParaRPr lang="el-GR" altLang="en-US" sz="2800"/>
          </a:p>
          <a:p>
            <a:pPr>
              <a:lnSpc>
                <a:spcPct val="80000"/>
              </a:lnSpc>
              <a:buFontTx/>
              <a:buNone/>
            </a:pPr>
            <a:endParaRPr lang="el-GR" altLang="en-US" sz="2800" i="1"/>
          </a:p>
        </p:txBody>
      </p:sp>
      <p:sp>
        <p:nvSpPr>
          <p:cNvPr id="20483" name="Rectangle 2">
            <a:extLst>
              <a:ext uri="{FF2B5EF4-FFF2-40B4-BE49-F238E27FC236}">
                <a16:creationId xmlns="" xmlns:a16="http://schemas.microsoft.com/office/drawing/2014/main" id="{6E4C9C08-D5E8-9F21-3688-F6A5EC5E9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2. </a:t>
            </a:r>
            <a:r>
              <a:rPr lang="el-GR" altLang="en-US" sz="3600" b="1" dirty="0">
                <a:latin typeface="+mn-lt"/>
              </a:rPr>
              <a:t>Αγορά μιας υφιστάμενης επιχείρησης</a:t>
            </a:r>
          </a:p>
        </p:txBody>
      </p:sp>
      <p:sp>
        <p:nvSpPr>
          <p:cNvPr id="20484" name="3 - Θέση υποσέλιδου">
            <a:extLst>
              <a:ext uri="{FF2B5EF4-FFF2-40B4-BE49-F238E27FC236}">
                <a16:creationId xmlns="" xmlns:a16="http://schemas.microsoft.com/office/drawing/2014/main" id="{A5DD6690-4299-6615-7493-39902C8BCDCD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="" xmlns:a16="http://schemas.microsoft.com/office/drawing/2014/main" id="{82C266DD-3654-DE74-B5CF-76AFA551D2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400"/>
              <a:t>Η δικαιόχρηση έχει αναπτυχθεί ιδιαίτερα τα τελευταία 20 χρόνια.</a:t>
            </a:r>
          </a:p>
          <a:p>
            <a:r>
              <a:rPr lang="el-GR" altLang="en-US" sz="2400"/>
              <a:t>Ρυθμίζεται από τον Βρετανικό Οργανισμό Δικαιόχρησης (</a:t>
            </a:r>
            <a:r>
              <a:rPr lang="en-GB" altLang="en-US" sz="2400"/>
              <a:t>British Franchise Association</a:t>
            </a:r>
            <a:r>
              <a:rPr lang="el-GR" altLang="en-US" sz="2400"/>
              <a:t>).</a:t>
            </a:r>
          </a:p>
          <a:p>
            <a:r>
              <a:rPr lang="el-GR" altLang="en-US" sz="2400"/>
              <a:t>Ο δικαιοπάροχος παρέχει καθιερωμένο προϊόν/ υπηρεσία, τεχνογνωσία, μάρκετινγκ, το όνομα της εταιρείας, εκπαίδευση, καθώς και άλλες προμήθειες.</a:t>
            </a:r>
          </a:p>
          <a:p>
            <a:r>
              <a:rPr lang="el-GR" altLang="en-US" sz="2400"/>
              <a:t>Ο δικαιοδόχος μπορεί να επωφεληθεί από οικονομίες κλίμακας.</a:t>
            </a:r>
          </a:p>
          <a:p>
            <a:r>
              <a:rPr lang="el-GR" altLang="en-US" sz="2400"/>
              <a:t>Ενέχει μικρότερο κίνδυνο, άρα οι χρηματοδότες είναι πρόθυμοι να δανείσουν. 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="" xmlns:a16="http://schemas.microsoft.com/office/drawing/2014/main" id="{9C0BCFB7-A324-815F-3C31-226E246D46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3. </a:t>
            </a:r>
            <a:r>
              <a:rPr lang="el-GR" altLang="en-US" sz="3600" b="1" dirty="0" err="1">
                <a:latin typeface="+mn-lt"/>
              </a:rPr>
              <a:t>Δικαιόχρηση</a:t>
            </a:r>
            <a:endParaRPr lang="el-GR" altLang="en-US" sz="3600" b="1" dirty="0">
              <a:latin typeface="+mn-lt"/>
            </a:endParaRPr>
          </a:p>
        </p:txBody>
      </p:sp>
      <p:sp>
        <p:nvSpPr>
          <p:cNvPr id="21508" name="3 - Θέση υποσέλιδου">
            <a:extLst>
              <a:ext uri="{FF2B5EF4-FFF2-40B4-BE49-F238E27FC236}">
                <a16:creationId xmlns="" xmlns:a16="http://schemas.microsoft.com/office/drawing/2014/main" id="{F261AC43-715C-C331-B152-6AA40B87F450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01" name="Rectangle 12300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3" name="Rectangle 12302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5" name="Rectangle 12304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7" name="Rectangle 12306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9" name="Rectangle 12308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C013867A-EF43-27DE-28F0-EC2086C27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274" y="188640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 fontAlgn="auto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altLang="en-US" sz="4800" b="1" dirty="0" err="1">
                <a:solidFill>
                  <a:schemeClr val="bg1"/>
                </a:solidFill>
                <a:latin typeface="+mn-lt"/>
              </a:rPr>
              <a:t>Μιλήσ</a:t>
            </a:r>
            <a:r>
              <a:rPr lang="en-US" altLang="en-US" sz="4800" b="1" dirty="0">
                <a:solidFill>
                  <a:schemeClr val="bg1"/>
                </a:solidFill>
                <a:latin typeface="+mn-lt"/>
              </a:rPr>
              <a:t>αμε ως τώρα: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EC2F437E-E9A7-FEBA-FF4C-59F775A20A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504" y="1597432"/>
            <a:ext cx="8799485" cy="50719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Τι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η </a:t>
            </a:r>
            <a:r>
              <a:rPr lang="en-US" altLang="en-US" sz="2400" dirty="0">
                <a:solidFill>
                  <a:srgbClr val="0070C0"/>
                </a:solidFill>
              </a:rPr>
              <a:t>επιχειρηματικότητα</a:t>
            </a:r>
            <a:r>
              <a:rPr lang="el-GR" altLang="en-US" sz="2400" dirty="0">
                <a:solidFill>
                  <a:srgbClr val="0070C0"/>
                </a:solidFill>
              </a:rPr>
              <a:t>;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Τι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είν</a:t>
            </a:r>
            <a:r>
              <a:rPr lang="en-US" altLang="en-US" sz="2400" dirty="0"/>
              <a:t>αι ο </a:t>
            </a:r>
            <a:r>
              <a:rPr lang="en-US" altLang="en-US" sz="2400" dirty="0">
                <a:solidFill>
                  <a:srgbClr val="0070C0"/>
                </a:solidFill>
              </a:rPr>
              <a:t>επιχειρηματίας</a:t>
            </a:r>
            <a:r>
              <a:rPr lang="el-GR" altLang="en-US" sz="2400" dirty="0">
                <a:solidFill>
                  <a:srgbClr val="0070C0"/>
                </a:solidFill>
              </a:rPr>
              <a:t>;</a:t>
            </a:r>
            <a:endParaRPr lang="en-US" altLang="en-US" sz="2400" dirty="0">
              <a:solidFill>
                <a:srgbClr val="0070C0"/>
              </a:solidFill>
            </a:endParaRPr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Προσεγγίσεις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στην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0070C0"/>
                </a:solidFill>
              </a:rPr>
              <a:t>επ</a:t>
            </a:r>
            <a:r>
              <a:rPr lang="en-US" altLang="en-US" sz="2400" dirty="0" err="1">
                <a:solidFill>
                  <a:srgbClr val="0070C0"/>
                </a:solidFill>
              </a:rPr>
              <a:t>ιχειρημ</a:t>
            </a:r>
            <a:r>
              <a:rPr lang="en-US" altLang="en-US" sz="2400" dirty="0">
                <a:solidFill>
                  <a:srgbClr val="0070C0"/>
                </a:solidFill>
              </a:rPr>
              <a:t>ατικότητα-επιχειρηματία</a:t>
            </a:r>
          </a:p>
          <a:p>
            <a:pPr marL="8572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Οικονομική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θεωρί</a:t>
            </a:r>
            <a:r>
              <a:rPr lang="en-US" altLang="en-US" sz="2400" dirty="0"/>
              <a:t>α</a:t>
            </a:r>
          </a:p>
          <a:p>
            <a:pPr marL="8572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Ατομικά</a:t>
            </a:r>
            <a:r>
              <a:rPr lang="en-US" altLang="en-US" sz="2400" dirty="0"/>
              <a:t> χαρα</a:t>
            </a:r>
            <a:r>
              <a:rPr lang="en-US" altLang="en-US" sz="2400" dirty="0" err="1"/>
              <a:t>κτηριστικά</a:t>
            </a:r>
            <a:endParaRPr lang="en-US" altLang="en-US" sz="2400" dirty="0"/>
          </a:p>
          <a:p>
            <a:pPr marL="8572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Κοινωνικά</a:t>
            </a:r>
            <a:r>
              <a:rPr lang="en-US" altLang="en-US" sz="2400" dirty="0"/>
              <a:t> χαρα</a:t>
            </a:r>
            <a:r>
              <a:rPr lang="en-US" altLang="en-US" sz="2400" dirty="0" err="1"/>
              <a:t>κτηριστικά</a:t>
            </a:r>
            <a:endParaRPr lang="en-US" altLang="en-US" sz="2400" dirty="0"/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 err="1"/>
              <a:t>Θεωρίες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γι</a:t>
            </a:r>
            <a:r>
              <a:rPr lang="en-US" altLang="en-US" sz="2400" dirty="0"/>
              <a:t>α τα </a:t>
            </a:r>
            <a:r>
              <a:rPr lang="en-US" altLang="en-US" sz="2400" dirty="0">
                <a:solidFill>
                  <a:srgbClr val="0070C0"/>
                </a:solidFill>
              </a:rPr>
              <a:t>χαρακτηριστικά του/της Επιχειρηματία</a:t>
            </a:r>
          </a:p>
          <a:p>
            <a:pPr marL="7429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l-GR" altLang="en-US" sz="2100" dirty="0"/>
              <a:t>Πλέον επιθυμητικά χαρακτηριστικά </a:t>
            </a:r>
          </a:p>
          <a:p>
            <a:pPr marL="7429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l-GR" altLang="en-US" sz="2100" dirty="0"/>
              <a:t>Επιθυμητά χαρακτηριστικά </a:t>
            </a:r>
          </a:p>
          <a:p>
            <a:pPr marL="742950" lvl="1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l-GR" altLang="en-US" sz="2100" dirty="0"/>
              <a:t>Ανεπιθύμητα χαρακτηριστικά</a:t>
            </a:r>
            <a:endParaRPr lang="en-US" altLang="en-US" sz="2100" dirty="0"/>
          </a:p>
          <a:p>
            <a:pPr marL="400050" indent="-228600" defTabSz="914400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dirty="0"/>
              <a:t>Απα</a:t>
            </a:r>
            <a:r>
              <a:rPr lang="en-US" altLang="en-US" sz="2400" dirty="0" err="1"/>
              <a:t>ντήσ</a:t>
            </a:r>
            <a:r>
              <a:rPr lang="en-US" altLang="en-US" sz="2400" dirty="0"/>
              <a:t>αμε στο ερώτημα: 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Επιχειρηματίας γεννιέσαι ή γίνεσαι;</a:t>
            </a:r>
            <a:endParaRPr lang="el-GR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7541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="" xmlns:a16="http://schemas.microsoft.com/office/drawing/2014/main" id="{9EA64A83-BAAE-F4B0-7B60-7B6286675F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l-GR" altLang="en-US" sz="2800" b="1"/>
              <a:t>Αλλά</a:t>
            </a:r>
          </a:p>
          <a:p>
            <a:r>
              <a:rPr lang="el-GR" altLang="en-US" sz="2800"/>
              <a:t>Ίσως να απαιτούνται υψηλές κεφαλαιακές δαπάνες από το δικαιοδόχο.</a:t>
            </a:r>
          </a:p>
          <a:p>
            <a:r>
              <a:rPr lang="el-GR" altLang="en-US" sz="2800"/>
              <a:t>Οι συναλλαγές μπορεί να λαμβάνουν χώρα σε μια γεωγραφικά περιορισμένη τοποθεσία.</a:t>
            </a:r>
          </a:p>
          <a:p>
            <a:r>
              <a:rPr lang="el-GR" altLang="en-US" sz="2800"/>
              <a:t>Μπορεί να υπάρχουν προβλήματα στη σχέση με το δικαιοπάροχο, καθώς και οικονομικές διαφωνίες.</a:t>
            </a:r>
          </a:p>
          <a:p>
            <a:r>
              <a:rPr lang="el-GR" altLang="en-US" sz="2800"/>
              <a:t>Οι αυστηρά καθορισμένες συμφωνίες ίσως να περιορίσουν την καινοτομία και τη ανάπτυξη. </a:t>
            </a:r>
          </a:p>
          <a:p>
            <a:endParaRPr lang="el-GR" altLang="en-US" sz="2800"/>
          </a:p>
        </p:txBody>
      </p:sp>
      <p:sp>
        <p:nvSpPr>
          <p:cNvPr id="22531" name="Rectangle 2">
            <a:extLst>
              <a:ext uri="{FF2B5EF4-FFF2-40B4-BE49-F238E27FC236}">
                <a16:creationId xmlns="" xmlns:a16="http://schemas.microsoft.com/office/drawing/2014/main" id="{53C81DE1-878D-6FF9-789D-C817B5AB2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3. </a:t>
            </a:r>
            <a:r>
              <a:rPr lang="el-GR" altLang="en-US" sz="3600" b="1" dirty="0" err="1">
                <a:latin typeface="+mn-lt"/>
              </a:rPr>
              <a:t>Δικαιόχρηση</a:t>
            </a:r>
            <a:endParaRPr lang="el-GR" altLang="en-US" sz="3600" b="1" dirty="0">
              <a:latin typeface="+mn-lt"/>
            </a:endParaRPr>
          </a:p>
        </p:txBody>
      </p:sp>
      <p:sp>
        <p:nvSpPr>
          <p:cNvPr id="22532" name="3 - Θέση υποσέλιδου">
            <a:extLst>
              <a:ext uri="{FF2B5EF4-FFF2-40B4-BE49-F238E27FC236}">
                <a16:creationId xmlns="" xmlns:a16="http://schemas.microsoft.com/office/drawing/2014/main" id="{0E77C267-E92D-BBCD-6B6A-E451F4915257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="" xmlns:a16="http://schemas.microsoft.com/office/drawing/2014/main" id="{484071D9-C4AE-D287-94C1-892F9730F1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400"/>
              <a:t>ΜΒΟ – εξαγορά από ένα μέλος της διοίκησης ή από τη διοικητική ομάδα.</a:t>
            </a:r>
          </a:p>
          <a:p>
            <a:r>
              <a:rPr lang="el-GR" altLang="en-US" sz="2400"/>
              <a:t>ΜΒΙ – εξωτερικός επιχειρηματίας ή ομάδα επιχειρηματιών εξαγοράζει ένα τμήμα του μετοχικού κεφαλαίου της επιχείρησης.</a:t>
            </a:r>
          </a:p>
          <a:p>
            <a:r>
              <a:rPr lang="el-GR" altLang="en-US" sz="2400"/>
              <a:t>Ίσως να μην θεωρείται δημιουργία νέων επιχειρήσεων, </a:t>
            </a:r>
            <a:r>
              <a:rPr lang="el-GR" altLang="en-US" sz="2400" i="1"/>
              <a:t>αλλά...</a:t>
            </a:r>
          </a:p>
          <a:p>
            <a:r>
              <a:rPr lang="el-GR" altLang="en-US" sz="2400"/>
              <a:t>Συχνά απαιτεί προγραμματισμό και έρευνα πριν από την εξαγορά.</a:t>
            </a:r>
          </a:p>
          <a:p>
            <a:r>
              <a:rPr lang="el-GR" altLang="en-US" sz="2400"/>
              <a:t>Μπορεί να οδηγήσει στο μετασχηματισμό της παλιάς επιχείρησης, π.χ. μέσω στρατηγικού αναπροσανατολισμού. </a:t>
            </a:r>
          </a:p>
          <a:p>
            <a:endParaRPr lang="el-GR" altLang="en-US" sz="2400"/>
          </a:p>
        </p:txBody>
      </p:sp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89899786-9042-4425-5110-FADB24DA1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3600" b="1" dirty="0">
                <a:latin typeface="+mn-lt"/>
              </a:rPr>
              <a:t>4. </a:t>
            </a:r>
            <a:r>
              <a:rPr lang="el-GR" altLang="en-US" sz="3600" b="1" dirty="0">
                <a:latin typeface="+mn-lt"/>
              </a:rPr>
              <a:t>Εξαγορά από τη διοίκηση/της διοίκησης (ΜΒΟ/ΜΒΙ)</a:t>
            </a:r>
          </a:p>
        </p:txBody>
      </p:sp>
      <p:sp>
        <p:nvSpPr>
          <p:cNvPr id="23556" name="3 - Θέση υποσέλιδου">
            <a:extLst>
              <a:ext uri="{FF2B5EF4-FFF2-40B4-BE49-F238E27FC236}">
                <a16:creationId xmlns="" xmlns:a16="http://schemas.microsoft.com/office/drawing/2014/main" id="{1D6AC065-01B5-E87D-7356-F633F77C65ED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5" name="Rectangle 3">
            <a:extLst>
              <a:ext uri="{FF2B5EF4-FFF2-40B4-BE49-F238E27FC236}">
                <a16:creationId xmlns="" xmlns:a16="http://schemas.microsoft.com/office/drawing/2014/main" id="{8AD1BFB3-6ED7-8E40-ECEF-898DF5A09D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950" y="1196975"/>
          <a:ext cx="8856663" cy="552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1" name="Rectangle 2">
            <a:extLst>
              <a:ext uri="{FF2B5EF4-FFF2-40B4-BE49-F238E27FC236}">
                <a16:creationId xmlns="" xmlns:a16="http://schemas.microsoft.com/office/drawing/2014/main" id="{1654D8B0-5CFD-828B-88B4-8B49090C5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Ξεπερνώντας τα εμπόδια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="" xmlns:a16="http://schemas.microsoft.com/office/drawing/2014/main" id="{413043CA-216C-6421-6A50-B4179C3DF8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388" y="908050"/>
            <a:ext cx="8785225" cy="57816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l-GR" altLang="en-US" sz="2800" b="1"/>
              <a:t>Το πρόβλημα της εκκαθάρισης της επιταγής</a:t>
            </a:r>
          </a:p>
          <a:p>
            <a:r>
              <a:rPr lang="el-GR" altLang="en-US" sz="2800"/>
              <a:t> Ένας ξένος επιχειρηματίας σου χρωστάει </a:t>
            </a:r>
            <a:r>
              <a:rPr lang="el-GR" altLang="en-US" sz="2800">
                <a:cs typeface="Arial" panose="020B0604020202020204" pitchFamily="34" charset="0"/>
              </a:rPr>
              <a:t>€1.000. Καταφέρνεις να πάρεις μια επιταγή για το ποσό αυτό πριν φύγει για την πατρίδα του.</a:t>
            </a:r>
          </a:p>
          <a:p>
            <a:r>
              <a:rPr lang="el-GR" altLang="en-US" sz="2800">
                <a:cs typeface="Arial" panose="020B0604020202020204" pitchFamily="34" charset="0"/>
              </a:rPr>
              <a:t> Καταθέτεις την επιταγή στην τράπεζα, αλλά η τράπεζα σου τηλεφωνεί μετά από λίγες μέρες και σου λέει ότι η επιταγή είναι ακάλυπτη. </a:t>
            </a:r>
          </a:p>
          <a:p>
            <a:r>
              <a:rPr lang="el-GR" altLang="en-US" sz="2800">
                <a:cs typeface="Arial" panose="020B0604020202020204" pitchFamily="34" charset="0"/>
              </a:rPr>
              <a:t>Ανακαλύπτεις ότι ο ξένος επιχειρηματίας έχει €990 στον τραπεζικό του λογαριασμό ενώ δεν είναι δυνατή η είσπραξη μέρους της επιταγής.</a:t>
            </a:r>
          </a:p>
          <a:p>
            <a:pPr>
              <a:buFontTx/>
              <a:buNone/>
            </a:pPr>
            <a:r>
              <a:rPr lang="el-GR" altLang="en-US" sz="2800" b="1">
                <a:cs typeface="Arial" panose="020B0604020202020204" pitchFamily="34" charset="0"/>
              </a:rPr>
              <a:t>Τι μπορείς να κάνεις</a:t>
            </a:r>
            <a:r>
              <a:rPr lang="el-GR" altLang="en-US" sz="2800" b="1">
                <a:cs typeface="Arial" panose="020B0604020202020204" pitchFamily="34" charset="0"/>
                <a:sym typeface="Symbol" panose="05050102010706020507" pitchFamily="18" charset="2"/>
              </a:rPr>
              <a:t>;</a:t>
            </a:r>
            <a:r>
              <a:rPr lang="el-GR" altLang="en-US" sz="2800" b="1">
                <a:cs typeface="Arial" panose="020B0604020202020204" pitchFamily="34" charset="0"/>
              </a:rPr>
              <a:t>  </a:t>
            </a:r>
          </a:p>
          <a:p>
            <a:r>
              <a:rPr lang="el-GR" altLang="en-US" sz="2800"/>
              <a:t>Καταθέτεις </a:t>
            </a:r>
            <a:r>
              <a:rPr lang="el-GR" altLang="en-US" sz="2800">
                <a:cs typeface="Arial" panose="020B0604020202020204" pitchFamily="34" charset="0"/>
              </a:rPr>
              <a:t>€10 στο λογαριασμό του και εισπράτεις την επιταγή.</a:t>
            </a:r>
            <a:endParaRPr lang="en-US" altLang="en-US" sz="2800"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en-US" altLang="en-US" sz="2800">
              <a:cs typeface="Arial" panose="020B0604020202020204" pitchFamily="34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1DDC4C8A-A500-85CE-6808-3B961D914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8275"/>
            <a:ext cx="8229600" cy="558800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fontAlgn="auto">
              <a:spcAft>
                <a:spcPts val="0"/>
              </a:spcAft>
            </a:pPr>
            <a:r>
              <a:rPr lang="el-GR" altLang="en-US" sz="3600" b="1" dirty="0">
                <a:latin typeface="+mn-lt"/>
              </a:rPr>
              <a:t>Ξεπερνώντας τα εμπόδια</a:t>
            </a:r>
            <a:r>
              <a:rPr lang="en-US" altLang="en-US" sz="3600" b="1" dirty="0">
                <a:latin typeface="+mn-lt"/>
              </a:rPr>
              <a:t> - </a:t>
            </a:r>
            <a:r>
              <a:rPr lang="el-GR" altLang="en-US" sz="3600" b="1" dirty="0">
                <a:latin typeface="+mn-lt"/>
              </a:rPr>
              <a:t>παράδειγμα</a:t>
            </a:r>
          </a:p>
        </p:txBody>
      </p:sp>
      <p:sp>
        <p:nvSpPr>
          <p:cNvPr id="28676" name="3 - Θέση υποσέλιδου">
            <a:extLst>
              <a:ext uri="{FF2B5EF4-FFF2-40B4-BE49-F238E27FC236}">
                <a16:creationId xmlns="" xmlns:a16="http://schemas.microsoft.com/office/drawing/2014/main" id="{85C8822D-3243-4F97-5712-6578A22B447E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l-GR" altLang="en-US" dirty="0" smtClean="0"/>
              <a:t> </a:t>
            </a:r>
            <a:endParaRPr lang="el-G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="" xmlns:a16="http://schemas.microsoft.com/office/drawing/2014/main" id="{7E59DAD8-224D-C502-D363-1BF82D69E6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800" dirty="0"/>
              <a:t> Κάθε επιχειρηματική εκκίνηση είναι ένα </a:t>
            </a:r>
            <a:r>
              <a:rPr lang="el-GR" altLang="en-US" sz="2800" dirty="0">
                <a:solidFill>
                  <a:srgbClr val="0070C0"/>
                </a:solidFill>
              </a:rPr>
              <a:t>μοναδικό γεγονός.</a:t>
            </a:r>
          </a:p>
          <a:p>
            <a:r>
              <a:rPr lang="el-GR" altLang="en-US" sz="2800" dirty="0"/>
              <a:t> Κάθε άτομο έχει ένα </a:t>
            </a:r>
            <a:r>
              <a:rPr lang="el-GR" altLang="en-US" sz="2800" dirty="0">
                <a:solidFill>
                  <a:srgbClr val="0070C0"/>
                </a:solidFill>
              </a:rPr>
              <a:t>διαφορετικό σύνολο δεξιοτήτων </a:t>
            </a:r>
            <a:r>
              <a:rPr lang="el-GR" altLang="en-US" sz="2800" dirty="0"/>
              <a:t>και </a:t>
            </a:r>
            <a:r>
              <a:rPr lang="el-GR" altLang="en-US" sz="2800" dirty="0">
                <a:solidFill>
                  <a:srgbClr val="0070C0"/>
                </a:solidFill>
              </a:rPr>
              <a:t>εμπειριών</a:t>
            </a:r>
            <a:r>
              <a:rPr lang="el-GR" altLang="en-US" sz="2800" dirty="0"/>
              <a:t> από το οποίο μπορεί να αναδυθούν επιχειρηματικές ευκαιρίες, π.χ. το ατομικό </a:t>
            </a:r>
            <a:r>
              <a:rPr lang="el-GR" altLang="en-US" sz="2800" dirty="0">
                <a:solidFill>
                  <a:srgbClr val="0070C0"/>
                </a:solidFill>
              </a:rPr>
              <a:t>ΔΑΕΑ</a:t>
            </a:r>
            <a:r>
              <a:rPr lang="en-US" altLang="en-US" sz="2800" dirty="0"/>
              <a:t> (</a:t>
            </a:r>
            <a:r>
              <a:rPr lang="el-GR" altLang="en-US" sz="2800" dirty="0"/>
              <a:t>δυνάμεις, αδυναμίες, ευκαιρίες, απειλές).</a:t>
            </a:r>
          </a:p>
          <a:p>
            <a:r>
              <a:rPr lang="el-GR" altLang="en-US" sz="2800" dirty="0"/>
              <a:t> Αυτός ο </a:t>
            </a:r>
            <a:r>
              <a:rPr lang="el-GR" altLang="en-US" sz="2800" dirty="0">
                <a:solidFill>
                  <a:srgbClr val="0070C0"/>
                </a:solidFill>
              </a:rPr>
              <a:t>συνδυασμός</a:t>
            </a:r>
            <a:r>
              <a:rPr lang="el-GR" altLang="en-US" sz="2800" dirty="0"/>
              <a:t> διαφόρων πτυχών αποτελεί το αρχικό σημείο για τη δημιουργία μιας επιχείρησης.  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4768238B-177F-894E-818B-A2FA70C88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altLang="en-US" sz="3600" b="1">
                <a:latin typeface="+mn-lt"/>
              </a:rPr>
              <a:t>Προσεγγίσεις στην εκκίνηση επιχειρηματικής δραστηριότητας</a:t>
            </a:r>
            <a:endParaRPr lang="el-GR" altLang="en-US" sz="3600" b="1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="" xmlns:a16="http://schemas.microsoft.com/office/drawing/2014/main" id="{12A86059-AFB5-6A83-1FAD-D41DD2EBDB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altLang="en-US" sz="2800" b="1" dirty="0"/>
              <a:t>Δυνάμεις</a:t>
            </a:r>
            <a:r>
              <a:rPr lang="en-US" altLang="en-US" sz="2800" dirty="0"/>
              <a:t>:</a:t>
            </a:r>
            <a:r>
              <a:rPr lang="el-GR" altLang="en-US" sz="2800" dirty="0"/>
              <a:t> δεξιότητες, προσόντα, βλέψεις, ευκαιρίες, εμπειρία, φιλοδοξία, ικανότητα, ενδιαφέροντα.</a:t>
            </a:r>
          </a:p>
          <a:p>
            <a:r>
              <a:rPr lang="el-GR" altLang="en-US" sz="2800" b="1" dirty="0"/>
              <a:t>Αδυναμίες</a:t>
            </a:r>
            <a:r>
              <a:rPr lang="en-US" altLang="en-US" sz="2800" dirty="0"/>
              <a:t>:</a:t>
            </a:r>
            <a:r>
              <a:rPr lang="el-GR" altLang="en-US" sz="2800" dirty="0"/>
              <a:t> π.χ. έλλειψη χρημάτων. </a:t>
            </a:r>
          </a:p>
          <a:p>
            <a:r>
              <a:rPr lang="el-GR" altLang="en-US" sz="2800" b="1" dirty="0"/>
              <a:t>Ευκαιρίες</a:t>
            </a:r>
            <a:r>
              <a:rPr lang="en-US" altLang="en-US" sz="2800" dirty="0"/>
              <a:t>: </a:t>
            </a:r>
            <a:r>
              <a:rPr lang="el-GR" altLang="en-US" sz="2800" dirty="0"/>
              <a:t>κεφάλαιο, ύπαρξη μιας ιδέας, γνώση, δεξιότητες, υποστήριξη, αλλαγή (τεχνική, κοινωνική, οικονομική, δημογραφική).</a:t>
            </a:r>
          </a:p>
          <a:p>
            <a:r>
              <a:rPr lang="el-GR" altLang="en-US" sz="2800" b="1" dirty="0"/>
              <a:t>Απειλές</a:t>
            </a:r>
            <a:r>
              <a:rPr lang="en-US" altLang="en-US" sz="2800" dirty="0"/>
              <a:t>:</a:t>
            </a:r>
            <a:r>
              <a:rPr lang="el-GR" altLang="en-US" sz="2800" dirty="0"/>
              <a:t> ανασφάλεια, εξωτερικές πιέσεις (για είσοδο στην αγορά εργασίας), οικονομική ύφεση.</a:t>
            </a:r>
          </a:p>
          <a:p>
            <a:endParaRPr lang="el-GR" altLang="en-US" sz="2800" dirty="0"/>
          </a:p>
        </p:txBody>
      </p:sp>
      <p:sp>
        <p:nvSpPr>
          <p:cNvPr id="8195" name="Rectangle 2">
            <a:extLst>
              <a:ext uri="{FF2B5EF4-FFF2-40B4-BE49-F238E27FC236}">
                <a16:creationId xmlns="" xmlns:a16="http://schemas.microsoft.com/office/drawing/2014/main" id="{45B46D1B-3592-9A1E-D5E5-10F931B12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b="1"/>
              <a:t>Ατομικό </a:t>
            </a:r>
            <a:r>
              <a:rPr lang="en-US" altLang="en-US" sz="4000" b="1"/>
              <a:t>SWOT</a:t>
            </a:r>
            <a:endParaRPr lang="el-GR" altLang="en-US" sz="40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9" name="Rectangle 30728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1" name="Rectangle 30730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3" name="Rectangle 30732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5" name="Rectangle 30734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7" name="Rectangle 30736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3" name="Rectangle 2">
            <a:extLst>
              <a:ext uri="{FF2B5EF4-FFF2-40B4-BE49-F238E27FC236}">
                <a16:creationId xmlns="" xmlns:a16="http://schemas.microsoft.com/office/drawing/2014/main" id="{6142B893-B5CB-34BA-EB36-A9AF760CA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Πηγές ιδεών</a:t>
            </a:r>
          </a:p>
        </p:txBody>
      </p:sp>
      <p:sp>
        <p:nvSpPr>
          <p:cNvPr id="30724" name="3 - Θέση υποσέλιδου">
            <a:extLst>
              <a:ext uri="{FF2B5EF4-FFF2-40B4-BE49-F238E27FC236}">
                <a16:creationId xmlns="" xmlns:a16="http://schemas.microsoft.com/office/drawing/2014/main" id="{DD4B31B9-7026-C534-0D07-5F8B5D8C599F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 rot="5400000">
            <a:off x="-1370793" y="1984248"/>
            <a:ext cx="3086099" cy="365125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endParaRPr lang="en-US" alt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722" name="Rectangle 3">
            <a:extLst>
              <a:ext uri="{FF2B5EF4-FFF2-40B4-BE49-F238E27FC236}">
                <a16:creationId xmlns="" xmlns:a16="http://schemas.microsoft.com/office/drawing/2014/main" id="{4799FF98-A7C7-B062-AD1B-1C59EFD29B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7504" y="1772816"/>
            <a:ext cx="8799485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indent="-228600" defTabSz="914400"/>
            <a:r>
              <a:rPr lang="en-US" altLang="en-US" sz="2400" dirty="0" err="1"/>
              <a:t>Μάθε</a:t>
            </a:r>
            <a:r>
              <a:rPr lang="en-US" altLang="en-US" sz="2400" dirty="0"/>
              <a:t> να </a:t>
            </a:r>
            <a:r>
              <a:rPr lang="en-US" altLang="en-US" sz="2400" b="1" dirty="0" err="1"/>
              <a:t>συνδυάζεις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ψάξε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σε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διάφορ</a:t>
            </a:r>
            <a:r>
              <a:rPr lang="en-US" altLang="en-US" sz="2400" dirty="0"/>
              <a:t>α μέρη για έμπνευση.</a:t>
            </a:r>
          </a:p>
          <a:p>
            <a:pPr indent="-228600" defTabSz="914400"/>
            <a:r>
              <a:rPr lang="en-US" altLang="en-US" sz="2400" dirty="0" err="1"/>
              <a:t>Οι</a:t>
            </a:r>
            <a:r>
              <a:rPr lang="en-US" altLang="en-US" sz="2400" dirty="0"/>
              <a:t> </a:t>
            </a:r>
            <a:r>
              <a:rPr lang="en-US" altLang="en-US" sz="2400" b="1" dirty="0" err="1"/>
              <a:t>δεξιότητες</a:t>
            </a:r>
            <a:r>
              <a:rPr lang="en-US" altLang="en-US" sz="2400" dirty="0"/>
              <a:t> μπ</a:t>
            </a:r>
            <a:r>
              <a:rPr lang="en-US" altLang="en-US" sz="2400" dirty="0" err="1"/>
              <a:t>ορούν</a:t>
            </a:r>
            <a:r>
              <a:rPr lang="en-US" altLang="en-US" sz="2400" dirty="0"/>
              <a:t> να </a:t>
            </a:r>
            <a:r>
              <a:rPr lang="en-US" altLang="en-US" sz="2400" dirty="0" err="1"/>
              <a:t>χρησιμο</a:t>
            </a:r>
            <a:r>
              <a:rPr lang="en-US" altLang="en-US" sz="2400" dirty="0"/>
              <a:t>ποιηθούν για τη δημιουργία προϊόντων ή υπηρεσιών.</a:t>
            </a:r>
          </a:p>
          <a:p>
            <a:pPr indent="-228600" defTabSz="914400"/>
            <a:r>
              <a:rPr lang="en-US" altLang="en-US" sz="2400" dirty="0"/>
              <a:t>Τα </a:t>
            </a:r>
            <a:r>
              <a:rPr lang="en-US" altLang="en-US" sz="2400" b="1" dirty="0"/>
              <a:t>π</a:t>
            </a:r>
            <a:r>
              <a:rPr lang="en-US" altLang="en-US" sz="2400" b="1" dirty="0" err="1"/>
              <a:t>ρο</a:t>
            </a:r>
            <a:r>
              <a:rPr lang="en-US" altLang="en-US" sz="2400" b="1" dirty="0"/>
              <a:t>βλήματα</a:t>
            </a:r>
            <a:r>
              <a:rPr lang="en-US" altLang="en-US" sz="2400" dirty="0"/>
              <a:t> μπορεί να αποτελούν ευκαιρίες, εντόπισε μια λύση στο πρόβλημα.</a:t>
            </a:r>
          </a:p>
          <a:p>
            <a:pPr indent="-228600" defTabSz="914400"/>
            <a:r>
              <a:rPr lang="en-US" altLang="en-US" sz="2400" dirty="0" err="1"/>
              <a:t>Προσδιόρισε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τις</a:t>
            </a:r>
            <a:r>
              <a:rPr lang="en-US" altLang="en-US" sz="2400" dirty="0"/>
              <a:t> </a:t>
            </a:r>
            <a:r>
              <a:rPr lang="en-US" altLang="en-US" sz="2400" b="1" dirty="0"/>
              <a:t>α</a:t>
            </a:r>
            <a:r>
              <a:rPr lang="en-US" altLang="en-US" sz="2400" b="1" dirty="0" err="1"/>
              <a:t>νάγκες</a:t>
            </a:r>
            <a:r>
              <a:rPr lang="en-US" altLang="en-US" sz="2400" dirty="0"/>
              <a:t> και </a:t>
            </a:r>
            <a:r>
              <a:rPr lang="en-US" altLang="en-US" sz="2400" dirty="0" err="1"/>
              <a:t>τις</a:t>
            </a:r>
            <a:r>
              <a:rPr lang="en-US" altLang="en-US" sz="2400" dirty="0"/>
              <a:t> </a:t>
            </a:r>
            <a:r>
              <a:rPr lang="en-US" altLang="en-US" sz="2400" b="1" dirty="0"/>
              <a:t>επ</a:t>
            </a:r>
            <a:r>
              <a:rPr lang="en-US" altLang="en-US" sz="2400" b="1" dirty="0" err="1"/>
              <a:t>ιθυμίες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των</a:t>
            </a:r>
            <a:r>
              <a:rPr lang="en-US" altLang="en-US" sz="2400" dirty="0"/>
              <a:t> α</a:t>
            </a:r>
            <a:r>
              <a:rPr lang="en-US" altLang="en-US" sz="2400" dirty="0" err="1"/>
              <a:t>τόμων</a:t>
            </a:r>
            <a:r>
              <a:rPr lang="en-US" altLang="en-US" sz="2400" dirty="0"/>
              <a:t>.</a:t>
            </a:r>
          </a:p>
          <a:p>
            <a:pPr indent="-228600" defTabSz="914400"/>
            <a:r>
              <a:rPr lang="en-US" altLang="en-US" sz="2400" dirty="0"/>
              <a:t>Η </a:t>
            </a:r>
            <a:r>
              <a:rPr lang="en-US" altLang="en-US" sz="2400" b="1" dirty="0"/>
              <a:t>κα</a:t>
            </a:r>
            <a:r>
              <a:rPr lang="en-US" altLang="en-US" sz="2400" b="1" dirty="0" err="1"/>
              <a:t>τοχή</a:t>
            </a:r>
            <a:r>
              <a:rPr lang="en-US" altLang="en-US" sz="2400" b="1" dirty="0"/>
              <a:t> π</a:t>
            </a:r>
            <a:r>
              <a:rPr lang="en-US" altLang="en-US" sz="2400" b="1" dirty="0" err="1"/>
              <a:t>όρων</a:t>
            </a:r>
            <a:r>
              <a:rPr lang="en-US" altLang="en-US" sz="2400" b="1" dirty="0"/>
              <a:t> </a:t>
            </a:r>
            <a:r>
              <a:rPr lang="en-US" altLang="en-US" sz="2400" dirty="0"/>
              <a:t>μπ</a:t>
            </a:r>
            <a:r>
              <a:rPr lang="en-US" altLang="en-US" sz="2400" dirty="0" err="1"/>
              <a:t>ορεί</a:t>
            </a:r>
            <a:r>
              <a:rPr lang="en-US" altLang="en-US" sz="2400" dirty="0"/>
              <a:t> να απ</a:t>
            </a:r>
            <a:r>
              <a:rPr lang="en-US" altLang="en-US" sz="2400" dirty="0" err="1"/>
              <a:t>οτελέσει</a:t>
            </a:r>
            <a:r>
              <a:rPr lang="en-US" altLang="en-US" sz="2400" dirty="0"/>
              <a:t> </a:t>
            </a:r>
            <a:r>
              <a:rPr lang="en-US" altLang="en-US" sz="2400" dirty="0" err="1"/>
              <a:t>τη</a:t>
            </a:r>
            <a:r>
              <a:rPr lang="en-US" altLang="en-US" sz="2400" dirty="0"/>
              <a:t> β</a:t>
            </a:r>
            <a:r>
              <a:rPr lang="en-US" altLang="en-US" sz="2400" dirty="0" err="1"/>
              <a:t>άση</a:t>
            </a:r>
            <a:r>
              <a:rPr lang="en-US" altLang="en-US" sz="2400" dirty="0"/>
              <a:t> </a:t>
            </a:r>
            <a:r>
              <a:rPr lang="en-US" altLang="en-US" sz="2400" dirty="0" err="1"/>
              <a:t>μι</a:t>
            </a:r>
            <a:r>
              <a:rPr lang="en-US" altLang="en-US" sz="2400" dirty="0"/>
              <a:t>ας ιδέας.</a:t>
            </a:r>
          </a:p>
          <a:p>
            <a:pPr marL="0" indent="0" defTabSz="914400">
              <a:buNone/>
            </a:pPr>
            <a:r>
              <a:rPr lang="en-US" altLang="en-US" sz="2400" dirty="0"/>
              <a:t>(Από </a:t>
            </a:r>
            <a:r>
              <a:rPr lang="en-US" altLang="en-US" sz="2400" dirty="0" err="1"/>
              <a:t>τους</a:t>
            </a:r>
            <a:r>
              <a:rPr lang="en-US" altLang="en-US" sz="2400" dirty="0"/>
              <a:t> Richardson και Clarke, 1990)</a:t>
            </a:r>
          </a:p>
          <a:p>
            <a:pPr marL="0" indent="0" defTabSz="91440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735664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753" name="Rectangle 31752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5" name="Rectangle 31754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7" name="Rectangle 31756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59" name="Rectangle 31758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61" name="Rectangle 31760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7" name="Rectangle 2">
            <a:extLst>
              <a:ext uri="{FF2B5EF4-FFF2-40B4-BE49-F238E27FC236}">
                <a16:creationId xmlns="" xmlns:a16="http://schemas.microsoft.com/office/drawing/2014/main" id="{2C217F4A-582A-26F7-CB82-F17F73833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Πηγές ιδεών</a:t>
            </a:r>
          </a:p>
        </p:txBody>
      </p:sp>
      <p:sp>
        <p:nvSpPr>
          <p:cNvPr id="31748" name="3 - Θέση υποσέλιδου">
            <a:extLst>
              <a:ext uri="{FF2B5EF4-FFF2-40B4-BE49-F238E27FC236}">
                <a16:creationId xmlns="" xmlns:a16="http://schemas.microsoft.com/office/drawing/2014/main" id="{E54C39A4-BF94-1FC1-447A-44E25686983E}"/>
              </a:ext>
            </a:extLst>
          </p:cNvPr>
          <p:cNvSpPr>
            <a:spLocks noGrp="1" noChangeArrowheads="1"/>
          </p:cNvSpPr>
          <p:nvPr>
            <p:ph type="ftr" sz="quarter" idx="4294967295"/>
          </p:nvPr>
        </p:nvSpPr>
        <p:spPr bwMode="auto">
          <a:xfrm rot="5400000">
            <a:off x="-1370793" y="1984248"/>
            <a:ext cx="3086099" cy="365125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endParaRPr lang="en-US" altLang="en-US" sz="1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1746" name="Rectangle 3">
            <a:extLst>
              <a:ext uri="{FF2B5EF4-FFF2-40B4-BE49-F238E27FC236}">
                <a16:creationId xmlns="" xmlns:a16="http://schemas.microsoft.com/office/drawing/2014/main" id="{F5CA007E-8CB4-04C5-3672-E4901F9C63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640959" cy="4790646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 err="1"/>
              <a:t>Οι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ευκ</a:t>
            </a:r>
            <a:r>
              <a:rPr lang="en-US" altLang="en-US" sz="2800" b="1" dirty="0"/>
              <a:t>αιρίες δημιουργούνται μέσω των αλλαγών</a:t>
            </a:r>
          </a:p>
          <a:p>
            <a:pPr indent="-228600" defTabSz="914400"/>
            <a:r>
              <a:rPr lang="en-US" altLang="en-US" sz="2800" dirty="0" err="1"/>
              <a:t>Οικονομικές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λλ</a:t>
            </a:r>
            <a:r>
              <a:rPr lang="en-US" altLang="en-US" sz="2800" dirty="0"/>
              <a:t>αγές – περίοδοι μεγέθυνσης, π.χ. </a:t>
            </a:r>
            <a:r>
              <a:rPr lang="en-US" altLang="en-US" sz="2800" dirty="0" err="1"/>
              <a:t>ζήτηση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γι</a:t>
            </a:r>
            <a:r>
              <a:rPr lang="en-US" altLang="en-US" sz="2800" dirty="0"/>
              <a:t>α αγαθά πολυτελείας.</a:t>
            </a:r>
          </a:p>
          <a:p>
            <a:pPr indent="-228600" defTabSz="914400"/>
            <a:r>
              <a:rPr lang="en-US" altLang="en-US" sz="2800" dirty="0" err="1"/>
              <a:t>Κοινωνικές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λλ</a:t>
            </a:r>
            <a:r>
              <a:rPr lang="en-US" altLang="en-US" sz="2800" dirty="0"/>
              <a:t>αγές – μεταβαλλόμενες προτιμήσεις, π.χ. </a:t>
            </a:r>
            <a:r>
              <a:rPr lang="en-US" altLang="en-US" sz="2800" dirty="0" err="1"/>
              <a:t>οργ</a:t>
            </a:r>
            <a:r>
              <a:rPr lang="en-US" altLang="en-US" sz="2800" dirty="0"/>
              <a:t>ανικά τρόφιμα.</a:t>
            </a:r>
          </a:p>
          <a:p>
            <a:pPr indent="-228600" defTabSz="914400"/>
            <a:r>
              <a:rPr lang="en-US" altLang="en-US" sz="2800" dirty="0" err="1"/>
              <a:t>Δημογρ</a:t>
            </a:r>
            <a:r>
              <a:rPr lang="en-US" altLang="en-US" sz="2800" dirty="0"/>
              <a:t>αφικές αλλαγές – μεταβαλλόμενες αγορές, π.χ. </a:t>
            </a:r>
            <a:r>
              <a:rPr lang="en-US" altLang="en-US" sz="2800" dirty="0" err="1"/>
              <a:t>γηράσκων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ληθυσμός</a:t>
            </a:r>
            <a:r>
              <a:rPr lang="en-US" altLang="en-US" sz="2800" dirty="0"/>
              <a:t>.</a:t>
            </a:r>
          </a:p>
          <a:p>
            <a:pPr indent="-228600" defTabSz="914400"/>
            <a:r>
              <a:rPr lang="en-US" altLang="en-US" sz="2800" dirty="0" err="1"/>
              <a:t>Τεχνικές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λλ</a:t>
            </a:r>
            <a:r>
              <a:rPr lang="en-US" altLang="en-US" sz="2800" dirty="0"/>
              <a:t>αγές – μεταβολές στην τεχνολογία, π.χ. β</a:t>
            </a:r>
            <a:r>
              <a:rPr lang="en-US" altLang="en-US" sz="2800" dirty="0" err="1"/>
              <a:t>ιοτεχνολογί</a:t>
            </a:r>
            <a:r>
              <a:rPr lang="en-US" altLang="en-US" sz="2800" dirty="0"/>
              <a:t>α, εταιρείες διαδικτύου.   </a:t>
            </a:r>
          </a:p>
          <a:p>
            <a:pPr indent="-228600" defTabSz="914400"/>
            <a:endParaRPr lang="en-US" alt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2686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72" name="Rectangle 11271">
            <a:extLst>
              <a:ext uri="{FF2B5EF4-FFF2-40B4-BE49-F238E27FC236}">
                <a16:creationId xmlns="" xmlns:a16="http://schemas.microsoft.com/office/drawing/2014/main" id="{BACC6370-2D7E-4714-9D71-7542949D7D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4" name="Rectangle 11273">
            <a:extLst>
              <a:ext uri="{FF2B5EF4-FFF2-40B4-BE49-F238E27FC236}">
                <a16:creationId xmlns="" xmlns:a16="http://schemas.microsoft.com/office/drawing/2014/main" id="{F68B3F68-107C-434F-AA38-110D5EA91B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6" name="Rectangle 11275">
            <a:extLst>
              <a:ext uri="{FF2B5EF4-FFF2-40B4-BE49-F238E27FC236}">
                <a16:creationId xmlns="" xmlns:a16="http://schemas.microsoft.com/office/drawing/2014/main" id="{AAD0DBB9-1A4B-4391-81D4-CB19F9AB91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8" name="Rectangle 11277">
            <a:extLst>
              <a:ext uri="{FF2B5EF4-FFF2-40B4-BE49-F238E27FC236}">
                <a16:creationId xmlns="" xmlns:a16="http://schemas.microsoft.com/office/drawing/2014/main" id="{063BBA22-50EA-4C4D-BE05-F1CE4E63AA5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42E7792E-D83C-850C-45A8-0D8DE4B14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7" y="348865"/>
            <a:ext cx="7533018" cy="87772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2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graphicFrame>
        <p:nvGraphicFramePr>
          <p:cNvPr id="11268" name="Rectangle 3">
            <a:extLst>
              <a:ext uri="{FF2B5EF4-FFF2-40B4-BE49-F238E27FC236}">
                <a16:creationId xmlns="" xmlns:a16="http://schemas.microsoft.com/office/drawing/2014/main" id="{2F067CE1-FBC1-CA88-EA9D-B9E5F5DEA6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8699967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6" name="Rectangle 12295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8" name="Rectangle 12297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0" name="Rectangle 12299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2" name="Rectangle 12301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4" name="Rectangle 12303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C013867A-EF43-27DE-28F0-EC2086C27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EC2F437E-E9A7-FEBA-FF4C-59F775A20A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3" y="1772816"/>
            <a:ext cx="8799484" cy="47906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0" defTabSz="91440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2800" b="1" dirty="0">
                <a:solidFill>
                  <a:srgbClr val="0070C0"/>
                </a:solidFill>
              </a:rPr>
              <a:t>1. Η </a:t>
            </a:r>
            <a:r>
              <a:rPr lang="en-US" altLang="en-US" sz="2800" b="1" dirty="0" err="1">
                <a:solidFill>
                  <a:srgbClr val="0070C0"/>
                </a:solidFill>
              </a:rPr>
              <a:t>δι</a:t>
            </a:r>
            <a:r>
              <a:rPr lang="en-US" altLang="en-US" sz="2800" b="1" dirty="0">
                <a:solidFill>
                  <a:srgbClr val="0070C0"/>
                </a:solidFill>
              </a:rPr>
              <a:t>αισθητική προσέγγιση 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Οπ</a:t>
            </a:r>
            <a:r>
              <a:rPr lang="en-US" altLang="en-US" sz="2800" dirty="0" err="1"/>
              <a:t>ορτουνισμός</a:t>
            </a:r>
            <a:r>
              <a:rPr lang="en-US" altLang="en-US" sz="2800" dirty="0"/>
              <a:t>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Ισχυρή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ροσω</a:t>
            </a:r>
            <a:r>
              <a:rPr lang="en-US" altLang="en-US" sz="2800" dirty="0"/>
              <a:t>πική πίστη στην ιδέα.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Ελάχιστος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σχεδι</a:t>
            </a:r>
            <a:r>
              <a:rPr lang="en-US" altLang="en-US" sz="2800" dirty="0"/>
              <a:t>ασμός.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Θεωρείτ</a:t>
            </a:r>
            <a:r>
              <a:rPr lang="en-US" altLang="en-US" sz="2800" dirty="0"/>
              <a:t>αι από κάποιους ως η «αληθινή» επιχειρηματική προσέγγιση.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Η π</a:t>
            </a:r>
            <a:r>
              <a:rPr lang="en-US" altLang="en-US" sz="2800" dirty="0" err="1"/>
              <a:t>ροσέγγιση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υτή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έχει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το</a:t>
            </a:r>
            <a:r>
              <a:rPr lang="en-US" altLang="en-US" sz="2800" dirty="0"/>
              <a:t> π</a:t>
            </a:r>
            <a:r>
              <a:rPr lang="en-US" altLang="en-US" sz="2800" dirty="0" err="1"/>
              <a:t>λεονέκτημ</a:t>
            </a:r>
            <a:r>
              <a:rPr lang="en-US" altLang="en-US" sz="2800" dirty="0"/>
              <a:t>α της ταχύτητας.</a:t>
            </a:r>
          </a:p>
          <a:p>
            <a:pPr indent="-228600" defTabSz="914400" fontAlgn="auto">
              <a:spcAft>
                <a:spcPts val="0"/>
              </a:spcAft>
              <a:defRPr/>
            </a:pPr>
            <a:r>
              <a:rPr lang="en-US" altLang="en-US" sz="2800" dirty="0"/>
              <a:t> </a:t>
            </a:r>
            <a:r>
              <a:rPr lang="en-US" altLang="en-US" sz="2800" dirty="0" err="1"/>
              <a:t>Τείνει</a:t>
            </a:r>
            <a:r>
              <a:rPr lang="en-US" altLang="en-US" sz="2800" dirty="0"/>
              <a:t> να </a:t>
            </a:r>
            <a:r>
              <a:rPr lang="en-US" altLang="en-US" sz="2800" dirty="0" err="1"/>
              <a:t>είν</a:t>
            </a:r>
            <a:r>
              <a:rPr lang="en-US" altLang="en-US" sz="2800" dirty="0"/>
              <a:t>αι υψηλού κινδύνου.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19" name="Rectangle 13318">
            <a:extLst>
              <a:ext uri="{FF2B5EF4-FFF2-40B4-BE49-F238E27FC236}">
                <a16:creationId xmlns="" xmlns:a16="http://schemas.microsoft.com/office/drawing/2014/main" id="{1B15ED52-F352-441B-82BF-E0EA34836D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=""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1" name="Rectangle 13320">
            <a:extLst>
              <a:ext uri="{FF2B5EF4-FFF2-40B4-BE49-F238E27FC236}">
                <a16:creationId xmlns="" xmlns:a16="http://schemas.microsoft.com/office/drawing/2014/main" id="{3B2E3793-BFE6-45A2-9B7B-E18844431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3" name="Rectangle 13322">
            <a:extLst>
              <a:ext uri="{FF2B5EF4-FFF2-40B4-BE49-F238E27FC236}">
                <a16:creationId xmlns="" xmlns:a16="http://schemas.microsoft.com/office/drawing/2014/main" id="{BC4C4868-CB8F-4AF9-9CDB-8108F2C1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5" name="Rectangle 13324">
            <a:extLst>
              <a:ext uri="{FF2B5EF4-FFF2-40B4-BE49-F238E27FC236}">
                <a16:creationId xmlns="" xmlns:a16="http://schemas.microsoft.com/office/drawing/2014/main" id="{375E0459-6403-40CD-989D-56A4407CA1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7" name="Rectangle 13326">
            <a:extLst>
              <a:ext uri="{FF2B5EF4-FFF2-40B4-BE49-F238E27FC236}">
                <a16:creationId xmlns="" xmlns:a16="http://schemas.microsoft.com/office/drawing/2014/main" id="{53E5B1A8-3AC9-4BD1-9BBC-78CA94F2D1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AD3F7F48-108B-48F8-4F0C-F2F3E0CCD1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defTabSz="914400" fontAlgn="auto">
              <a:spcAft>
                <a:spcPts val="0"/>
              </a:spcAft>
            </a:pPr>
            <a:r>
              <a:rPr lang="en-US" alt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Προσεγγίσεις στην εκκίνηση επιχειρηματικής δραστηριότητας</a:t>
            </a:r>
          </a:p>
        </p:txBody>
      </p:sp>
      <p:sp>
        <p:nvSpPr>
          <p:cNvPr id="11266" name="Rectangle 3">
            <a:extLst>
              <a:ext uri="{FF2B5EF4-FFF2-40B4-BE49-F238E27FC236}">
                <a16:creationId xmlns="" xmlns:a16="http://schemas.microsoft.com/office/drawing/2014/main" id="{4A25EA08-F410-59BD-6C75-B74087E17C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772816"/>
            <a:ext cx="8712967" cy="4680520"/>
          </a:xfrm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indent="0" defTabSz="914400">
              <a:buNone/>
            </a:pPr>
            <a:r>
              <a:rPr lang="en-US" altLang="en-US" sz="2800" b="1" dirty="0">
                <a:solidFill>
                  <a:srgbClr val="0070C0"/>
                </a:solidFill>
              </a:rPr>
              <a:t>2. Η </a:t>
            </a:r>
            <a:r>
              <a:rPr lang="en-US" altLang="en-US" sz="2800" b="1" dirty="0" err="1">
                <a:solidFill>
                  <a:srgbClr val="0070C0"/>
                </a:solidFill>
              </a:rPr>
              <a:t>μεθοδική</a:t>
            </a:r>
            <a:r>
              <a:rPr lang="en-US" altLang="en-US" sz="2800" b="1" dirty="0">
                <a:solidFill>
                  <a:srgbClr val="0070C0"/>
                </a:solidFill>
              </a:rPr>
              <a:t> π</a:t>
            </a:r>
            <a:r>
              <a:rPr lang="en-US" altLang="en-US" sz="2800" b="1" dirty="0" err="1">
                <a:solidFill>
                  <a:srgbClr val="0070C0"/>
                </a:solidFill>
              </a:rPr>
              <a:t>ροσέγγιση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Μεθοδική</a:t>
            </a:r>
            <a:r>
              <a:rPr lang="en-US" altLang="en-US" sz="2800" dirty="0"/>
              <a:t> επ</a:t>
            </a:r>
            <a:r>
              <a:rPr lang="en-US" altLang="en-US" sz="2800" dirty="0" err="1"/>
              <a:t>ιδίωξη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ξεκάθ</a:t>
            </a:r>
            <a:r>
              <a:rPr lang="en-US" altLang="en-US" sz="2800" dirty="0"/>
              <a:t>αρων στόχων και σχεδίων.</a:t>
            </a: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Ελ</a:t>
            </a:r>
            <a:r>
              <a:rPr lang="en-US" altLang="en-US" sz="2800" dirty="0"/>
              <a:t>αχιστοποιεί τον κίνδυνο.</a:t>
            </a:r>
          </a:p>
          <a:p>
            <a:pPr indent="-228600" defTabSz="914400"/>
            <a:r>
              <a:rPr lang="en-US" altLang="en-US" sz="2800" dirty="0"/>
              <a:t> </a:t>
            </a:r>
            <a:r>
              <a:rPr lang="en-US" altLang="en-US" sz="2800" dirty="0" err="1"/>
              <a:t>Μεγιστο</a:t>
            </a:r>
            <a:r>
              <a:rPr lang="en-US" altLang="en-US" sz="2800" dirty="0"/>
              <a:t>ποιεί την πιθανότητα υποστήριξης.</a:t>
            </a:r>
          </a:p>
          <a:p>
            <a:pPr indent="-228600" defTabSz="914400"/>
            <a:r>
              <a:rPr lang="en-US" altLang="en-US" sz="2800" dirty="0"/>
              <a:t> Μπ</a:t>
            </a:r>
            <a:r>
              <a:rPr lang="en-US" altLang="en-US" sz="2800" dirty="0" err="1"/>
              <a:t>ορεί</a:t>
            </a:r>
            <a:r>
              <a:rPr lang="en-US" altLang="en-US" sz="2800" dirty="0"/>
              <a:t> να </a:t>
            </a:r>
            <a:r>
              <a:rPr lang="en-US" altLang="en-US" sz="2800" dirty="0" err="1"/>
              <a:t>οδηγήσει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σε</a:t>
            </a:r>
            <a:r>
              <a:rPr lang="en-US" altLang="en-US" sz="2800" dirty="0"/>
              <a:t> «πα</a:t>
            </a:r>
            <a:r>
              <a:rPr lang="en-US" altLang="en-US" sz="2800" dirty="0" err="1"/>
              <a:t>ράλυση</a:t>
            </a:r>
            <a:r>
              <a:rPr lang="en-US" altLang="en-US" sz="2800" dirty="0"/>
              <a:t> </a:t>
            </a:r>
            <a:r>
              <a:rPr lang="en-US" altLang="en-US" sz="2800" dirty="0" err="1"/>
              <a:t>μέσω</a:t>
            </a:r>
            <a:r>
              <a:rPr lang="en-US" altLang="en-US" sz="2800" dirty="0"/>
              <a:t> </a:t>
            </a:r>
            <a:r>
              <a:rPr lang="en-US" altLang="en-US" sz="2800" dirty="0" err="1"/>
              <a:t>της</a:t>
            </a:r>
            <a:r>
              <a:rPr lang="en-US" altLang="en-US" sz="2800" dirty="0"/>
              <a:t> α</a:t>
            </a:r>
            <a:r>
              <a:rPr lang="en-US" altLang="en-US" sz="2800" dirty="0" err="1"/>
              <a:t>νάλυσης</a:t>
            </a:r>
            <a:r>
              <a:rPr lang="en-US" altLang="en-US" sz="2800" dirty="0"/>
              <a:t>».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11438</TotalTime>
  <Words>1221</Words>
  <Application>Microsoft Office PowerPoint</Application>
  <PresentationFormat>Προβολή στην οθόνη (4:3)</PresentationFormat>
  <Paragraphs>157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Office Theme</vt:lpstr>
      <vt:lpstr>Ζητήματα εκκίνησης επιχειρηματικής δραστηριότητας</vt:lpstr>
      <vt:lpstr>Μιλήσαμε ως τώρα:</vt:lpstr>
      <vt:lpstr>Προσεγγίσεις στην εκκίνηση επιχειρηματικής δραστηριότητας</vt:lpstr>
      <vt:lpstr>Ατομικό SWOT</vt:lpstr>
      <vt:lpstr>Πηγές ιδεών</vt:lpstr>
      <vt:lpstr>Πηγές ιδεών</vt:lpstr>
      <vt:lpstr>Προσεγγίσεις στην εκκίνηση επιχειρηματικής δραστηριότητας</vt:lpstr>
      <vt:lpstr>Προσεγγίσεις στην εκκίνηση επιχειρηματικής δραστηριότητας</vt:lpstr>
      <vt:lpstr>Προσεγγίσεις στην εκκίνηση επιχειρηματικής δραστηριότητας</vt:lpstr>
      <vt:lpstr>Προσεγγίσεις στην εκκίνηση επιχειρηματικής δραστηριότητας</vt:lpstr>
      <vt:lpstr>Ζητήματα προ της εκκίνησης</vt:lpstr>
      <vt:lpstr>Ζητήματα προ της εκκίνησης</vt:lpstr>
      <vt:lpstr>Κίνητρα δημιουργίας μιας επιχείρησης</vt:lpstr>
      <vt:lpstr>Στάδια της διαδικασίας επιχειρηματικής εκκίνησης</vt:lpstr>
      <vt:lpstr>Βασικές συνιστώσες της επιτυχίας (υπόδειγμα MAIR, Gibb και Richie )</vt:lpstr>
      <vt:lpstr>Επιλογές επιχειρηματικής εκκίνησης</vt:lpstr>
      <vt:lpstr>1. Ξεκινώντας από το μηδέν</vt:lpstr>
      <vt:lpstr>2. Αγορά μιας υφιστάμενης επιχείρησης</vt:lpstr>
      <vt:lpstr>3. Δικαιόχρηση</vt:lpstr>
      <vt:lpstr>3. Δικαιόχρηση</vt:lpstr>
      <vt:lpstr>4. Εξαγορά από τη διοίκηση/της διοίκησης (ΜΒΟ/ΜΒΙ)</vt:lpstr>
      <vt:lpstr>Ξεπερνώντας τα εμπόδια</vt:lpstr>
      <vt:lpstr>Ξεπερνώντας τα εμπόδια - παράδειγμα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user</cp:lastModifiedBy>
  <cp:revision>201</cp:revision>
  <dcterms:created xsi:type="dcterms:W3CDTF">2003-11-29T18:30:07Z</dcterms:created>
  <dcterms:modified xsi:type="dcterms:W3CDTF">2024-05-25T18:26:26Z</dcterms:modified>
</cp:coreProperties>
</file>