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135"/>
  </p:notesMasterIdLst>
  <p:sldIdLst>
    <p:sldId id="256" r:id="rId2"/>
    <p:sldId id="257" r:id="rId3"/>
    <p:sldId id="27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5" r:id="rId36"/>
    <p:sldId id="296" r:id="rId37"/>
    <p:sldId id="297" r:id="rId38"/>
    <p:sldId id="298" r:id="rId39"/>
    <p:sldId id="299" r:id="rId40"/>
    <p:sldId id="300" r:id="rId41"/>
    <p:sldId id="301" r:id="rId42"/>
    <p:sldId id="302" r:id="rId43"/>
    <p:sldId id="303" r:id="rId44"/>
    <p:sldId id="304"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4" r:id="rId102"/>
    <p:sldId id="365" r:id="rId103"/>
    <p:sldId id="366" r:id="rId104"/>
    <p:sldId id="363" r:id="rId105"/>
    <p:sldId id="367" r:id="rId106"/>
    <p:sldId id="368" r:id="rId107"/>
    <p:sldId id="369" r:id="rId108"/>
    <p:sldId id="391" r:id="rId109"/>
    <p:sldId id="370" r:id="rId110"/>
    <p:sldId id="371" r:id="rId111"/>
    <p:sldId id="392" r:id="rId112"/>
    <p:sldId id="372" r:id="rId113"/>
    <p:sldId id="373" r:id="rId114"/>
    <p:sldId id="374" r:id="rId115"/>
    <p:sldId id="375" r:id="rId116"/>
    <p:sldId id="376" r:id="rId117"/>
    <p:sldId id="377" r:id="rId118"/>
    <p:sldId id="395" r:id="rId119"/>
    <p:sldId id="378" r:id="rId120"/>
    <p:sldId id="393" r:id="rId121"/>
    <p:sldId id="379" r:id="rId122"/>
    <p:sldId id="394" r:id="rId123"/>
    <p:sldId id="380" r:id="rId124"/>
    <p:sldId id="381" r:id="rId125"/>
    <p:sldId id="383" r:id="rId126"/>
    <p:sldId id="384" r:id="rId127"/>
    <p:sldId id="385" r:id="rId128"/>
    <p:sldId id="382" r:id="rId129"/>
    <p:sldId id="386" r:id="rId130"/>
    <p:sldId id="387" r:id="rId131"/>
    <p:sldId id="388" r:id="rId132"/>
    <p:sldId id="389" r:id="rId133"/>
    <p:sldId id="396" r:id="rId13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E9F10E-DE5A-4195-A03B-593570E8DEF4}" type="datetimeFigureOut">
              <a:rPr lang="el-GR" smtClean="0"/>
              <a:t>6/6/2025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EE153D-20FA-4FCD-87EF-CAF58CB8BB3F}" type="slidenum">
              <a:rPr lang="el-GR" smtClean="0"/>
              <a:t>‹#›</a:t>
            </a:fld>
            <a:endParaRPr lang="el-GR"/>
          </a:p>
        </p:txBody>
      </p:sp>
    </p:spTree>
    <p:extLst>
      <p:ext uri="{BB962C8B-B14F-4D97-AF65-F5344CB8AC3E}">
        <p14:creationId xmlns:p14="http://schemas.microsoft.com/office/powerpoint/2010/main" val="165308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Έως εδώ 31/5/2024</a:t>
            </a:r>
          </a:p>
        </p:txBody>
      </p:sp>
      <p:sp>
        <p:nvSpPr>
          <p:cNvPr id="4" name="Θέση αριθμού διαφάνειας 3"/>
          <p:cNvSpPr>
            <a:spLocks noGrp="1"/>
          </p:cNvSpPr>
          <p:nvPr>
            <p:ph type="sldNum" sz="quarter" idx="5"/>
          </p:nvPr>
        </p:nvSpPr>
        <p:spPr/>
        <p:txBody>
          <a:bodyPr/>
          <a:lstStyle/>
          <a:p>
            <a:fld id="{B6EE153D-20FA-4FCD-87EF-CAF58CB8BB3F}" type="slidenum">
              <a:rPr lang="el-GR" smtClean="0"/>
              <a:t>80</a:t>
            </a:fld>
            <a:endParaRPr lang="el-GR"/>
          </a:p>
        </p:txBody>
      </p:sp>
    </p:spTree>
    <p:extLst>
      <p:ext uri="{BB962C8B-B14F-4D97-AF65-F5344CB8AC3E}">
        <p14:creationId xmlns:p14="http://schemas.microsoft.com/office/powerpoint/2010/main" val="380599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20B3EF0B-8A6D-4666-BDC2-9F79595224CA}" type="datetime1">
              <a:rPr lang="en-US" smtClean="0"/>
              <a:t>6/6/2025</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243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43B0C571-9F41-4F10-8E18-11D085C8FEF3}" type="datetime1">
              <a:rPr lang="en-US" smtClean="0"/>
              <a:t>6/6/2025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92049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71FB2252-3A43-41BF-8784-5E8225B5AED4}" type="datetime1">
              <a:rPr lang="en-US" smtClean="0"/>
              <a:t>6/6/2025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2909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B555E3CC-0C17-4626-A974-8383AB2C6350}" type="datetime1">
              <a:rPr lang="en-US" smtClean="0"/>
              <a:t>6/6/2025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95040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D83925E2-3E4F-47B1-94B0-EABEB65770CC}" type="datetime1">
              <a:rPr lang="en-US" smtClean="0"/>
              <a:t>6/6/2025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34012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E1F61A54-E862-426D-A011-DE8BBEB038C9}" type="datetime1">
              <a:rPr lang="en-US" smtClean="0"/>
              <a:t>6/6/2025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8305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489CBAAB-35DD-4E55-94AD-0F384A1D0786}" type="datetime1">
              <a:rPr lang="en-US" smtClean="0"/>
              <a:t>6/6/2025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8259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3DAFB4DB-0A3E-4B32-B117-3CB769B05615}" type="datetime1">
              <a:rPr lang="en-US" smtClean="0"/>
              <a:t>6/6/2025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0347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EEDB0F6C-4B64-4494-8FFD-9CB93BCC3DAD}" type="datetime1">
              <a:rPr lang="en-US" smtClean="0"/>
              <a:t>6/6/2025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6690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EDAAACE1-BAF0-461A-A635-8BBEAA4753FE}" type="datetime1">
              <a:rPr lang="en-US" smtClean="0"/>
              <a:t>6/6/2025</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4510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8D4E0A05-A502-4AC4-A29F-06AF6B503E88}" type="datetime1">
              <a:rPr lang="en-US" smtClean="0"/>
              <a:t>6/6/2025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19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7E786-1853-4B91-9B1C-3834103F25B0}" type="datetime1">
              <a:rPr lang="en-US" smtClean="0"/>
              <a:t>6/6/2025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34466413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14" r:id="rId6"/>
    <p:sldLayoutId id="2147483710" r:id="rId7"/>
    <p:sldLayoutId id="2147483711" r:id="rId8"/>
    <p:sldLayoutId id="2147483712" r:id="rId9"/>
    <p:sldLayoutId id="2147483713" r:id="rId10"/>
    <p:sldLayoutId id="214748371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hyperlink" Target="https://youtu.be/-6XulxNzqAc"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s://youtu.be/WJYuwp6BpDk"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s://youtu.be/68b8_3Wb3DM"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capital.gr/forbes/3713360/i-proti-elliniki-lista-esg-ton-100-top-etaire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Excel_Worksheet1.xlsx"/><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2.xlsx"/><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hyperlink" Target="https://www.imerisia.gr/oikonomia/trapezes/110506_tr-peiraios-pano-apo-200-thesmikoi-ependytes-gia-prasino-omologo" TargetMode="External"/><Relationship Id="rId2" Type="http://schemas.openxmlformats.org/officeDocument/2006/relationships/hyperlink" Target="https://www.imerisia.gr/oikonomia/trapezes/110576_poioi-ependysan-sto-omologo-tis-eurobank-yperkalypsi-8-fores" TargetMode="External"/><Relationship Id="rId1" Type="http://schemas.openxmlformats.org/officeDocument/2006/relationships/slideLayout" Target="../slideLayouts/slideLayout2.xml"/><Relationship Id="rId4" Type="http://schemas.openxmlformats.org/officeDocument/2006/relationships/hyperlink" Target="https://www.athexgroup.gr/el/more-options/esg/greene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Εικόνα που περιέχει μοβ, βιολέτα, ύφαλος, τέχνη&#10;&#10;Περιγραφή που δημιουργήθηκε αυτόματα">
            <a:extLst>
              <a:ext uri="{FF2B5EF4-FFF2-40B4-BE49-F238E27FC236}">
                <a16:creationId xmlns:a16="http://schemas.microsoft.com/office/drawing/2014/main" id="{055880CA-CEAC-B8E2-4ACC-297853495C24}"/>
              </a:ext>
            </a:extLst>
          </p:cNvPr>
          <p:cNvPicPr>
            <a:picLocks noChangeAspect="1"/>
          </p:cNvPicPr>
          <p:nvPr/>
        </p:nvPicPr>
        <p:blipFill rotWithShape="1">
          <a:blip r:embed="rId2"/>
          <a:srcRect l="1436" r="15139" b="-1"/>
          <a:stretch/>
        </p:blipFill>
        <p:spPr>
          <a:xfrm>
            <a:off x="3523488" y="10"/>
            <a:ext cx="8668512" cy="6857990"/>
          </a:xfrm>
          <a:prstGeom prst="rect">
            <a:avLst/>
          </a:prstGeom>
        </p:spPr>
      </p:pic>
      <p:sp>
        <p:nvSpPr>
          <p:cNvPr id="28" name="Rectangle 2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4EB5D7DA-3EC5-258C-CBD6-2F642BFBE1D9}"/>
              </a:ext>
            </a:extLst>
          </p:cNvPr>
          <p:cNvSpPr>
            <a:spLocks noGrp="1"/>
          </p:cNvSpPr>
          <p:nvPr>
            <p:ph type="ctrTitle"/>
          </p:nvPr>
        </p:nvSpPr>
        <p:spPr>
          <a:xfrm>
            <a:off x="477981" y="1122363"/>
            <a:ext cx="4023360" cy="3204134"/>
          </a:xfrm>
        </p:spPr>
        <p:txBody>
          <a:bodyPr anchor="b">
            <a:normAutofit/>
          </a:bodyPr>
          <a:lstStyle/>
          <a:p>
            <a:r>
              <a:rPr lang="el-GR" sz="3400"/>
              <a:t>Π.Μ.Σ. Πράσινη Ηγεσία, Οργανωτική Κουλτούρα και Βιώσιμη Καινοτόμος Επιχειρηματικότητα </a:t>
            </a:r>
          </a:p>
        </p:txBody>
      </p:sp>
      <p:sp>
        <p:nvSpPr>
          <p:cNvPr id="3" name="Υπότιτλος 2">
            <a:extLst>
              <a:ext uri="{FF2B5EF4-FFF2-40B4-BE49-F238E27FC236}">
                <a16:creationId xmlns:a16="http://schemas.microsoft.com/office/drawing/2014/main" id="{0CAECB0C-53BF-259C-8ADD-B8777ADDFC41}"/>
              </a:ext>
            </a:extLst>
          </p:cNvPr>
          <p:cNvSpPr>
            <a:spLocks noGrp="1"/>
          </p:cNvSpPr>
          <p:nvPr>
            <p:ph type="subTitle" idx="1"/>
          </p:nvPr>
        </p:nvSpPr>
        <p:spPr>
          <a:xfrm>
            <a:off x="477980" y="4872922"/>
            <a:ext cx="4023359" cy="1208141"/>
          </a:xfrm>
        </p:spPr>
        <p:txBody>
          <a:bodyPr>
            <a:normAutofit/>
          </a:bodyPr>
          <a:lstStyle/>
          <a:p>
            <a:r>
              <a:rPr lang="el-GR" sz="2000" dirty="0"/>
              <a:t>Δημήτρης </a:t>
            </a:r>
            <a:r>
              <a:rPr lang="el-GR" sz="2000" dirty="0" err="1"/>
              <a:t>Νίκλης</a:t>
            </a:r>
            <a:r>
              <a:rPr lang="el-GR" sz="2000" dirty="0"/>
              <a:t>, Ιούνιος 202</a:t>
            </a:r>
            <a:r>
              <a:rPr lang="en-US" sz="2000" dirty="0"/>
              <a:t>5</a:t>
            </a:r>
            <a:endParaRPr lang="el-GR" sz="2000" dirty="0"/>
          </a:p>
        </p:txBody>
      </p:sp>
      <p:sp>
        <p:nvSpPr>
          <p:cNvPr id="30" name="Rectangle 2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Θέση αριθμού διαφάνειας 4">
            <a:extLst>
              <a:ext uri="{FF2B5EF4-FFF2-40B4-BE49-F238E27FC236}">
                <a16:creationId xmlns:a16="http://schemas.microsoft.com/office/drawing/2014/main" id="{6FFCCF14-DE3E-F1F5-A189-55EB8D3E388C}"/>
              </a:ext>
            </a:extLst>
          </p:cNvPr>
          <p:cNvSpPr>
            <a:spLocks noGrp="1"/>
          </p:cNvSpPr>
          <p:nvPr>
            <p:ph type="sldNum" sz="quarter" idx="12"/>
          </p:nvPr>
        </p:nvSpPr>
        <p:spPr/>
        <p:txBody>
          <a:bodyPr/>
          <a:lstStyle/>
          <a:p>
            <a:fld id="{B2DC25EE-239B-4C5F-AAD1-255A7D5F1EE2}" type="slidenum">
              <a:rPr lang="en-US" smtClean="0"/>
              <a:t>1</a:t>
            </a:fld>
            <a:endParaRPr lang="en-US" dirty="0"/>
          </a:p>
        </p:txBody>
      </p:sp>
    </p:spTree>
    <p:extLst>
      <p:ext uri="{BB962C8B-B14F-4D97-AF65-F5344CB8AC3E}">
        <p14:creationId xmlns:p14="http://schemas.microsoft.com/office/powerpoint/2010/main" val="200572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F832E8-7B6A-8340-A383-E3E7A61C3949}"/>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Βιωσιμότητα-αειφόρος ανάπτυξη</a:t>
            </a:r>
          </a:p>
        </p:txBody>
      </p:sp>
      <p:sp>
        <p:nvSpPr>
          <p:cNvPr id="3" name="Θέση περιεχομένου 2">
            <a:extLst>
              <a:ext uri="{FF2B5EF4-FFF2-40B4-BE49-F238E27FC236}">
                <a16:creationId xmlns:a16="http://schemas.microsoft.com/office/drawing/2014/main" id="{D9CB7D12-3CAE-2C70-5C83-A11DC549DBA7}"/>
              </a:ext>
            </a:extLst>
          </p:cNvPr>
          <p:cNvSpPr>
            <a:spLocks noGrp="1"/>
          </p:cNvSpPr>
          <p:nvPr>
            <p:ph idx="1"/>
          </p:nvPr>
        </p:nvSpPr>
        <p:spPr>
          <a:xfrm>
            <a:off x="606490" y="2286000"/>
            <a:ext cx="10677206" cy="3886200"/>
          </a:xfrm>
        </p:spPr>
        <p:txBody>
          <a:bodyPr/>
          <a:lstStyle/>
          <a:p>
            <a:pPr algn="just"/>
            <a:r>
              <a:rPr lang="el-GR" dirty="0">
                <a:latin typeface="Cambria" panose="02040503050406030204" pitchFamily="18" charset="0"/>
                <a:ea typeface="Cambria" panose="02040503050406030204" pitchFamily="18" charset="0"/>
              </a:rPr>
              <a:t>Τα τελευταία χρόνια υπάρχει μια αυξανόμενη πίεση στις επιχειρήσεις να διευρύνουν τους στόχους τους όσον αφορά την εταιρική τους ευθύνη. </a:t>
            </a:r>
          </a:p>
          <a:p>
            <a:pPr algn="just"/>
            <a:r>
              <a:rPr lang="el-GR" dirty="0">
                <a:latin typeface="Cambria" panose="02040503050406030204" pitchFamily="18" charset="0"/>
                <a:ea typeface="Cambria" panose="02040503050406030204" pitchFamily="18" charset="0"/>
              </a:rPr>
              <a:t>Πολλές επιχειρήσεις έχουν ανταποκριθεί δημοσιεύοντας και αποτιμώντας τις κοινωνικές τους επιπτώσεις, αξιοποιώντας πρότυπα που έχουν αναπτυχθεί, όπως το GRI (</a:t>
            </a:r>
            <a:r>
              <a:rPr lang="el-GR" dirty="0" err="1">
                <a:latin typeface="Cambria" panose="02040503050406030204" pitchFamily="18" charset="0"/>
                <a:ea typeface="Cambria" panose="02040503050406030204" pitchFamily="18" charset="0"/>
              </a:rPr>
              <a:t>Global</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Reporting</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Initiative</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Standards</a:t>
            </a:r>
            <a:r>
              <a:rPr lang="el-GR" dirty="0">
                <a:latin typeface="Cambria" panose="02040503050406030204" pitchFamily="18" charset="0"/>
                <a:ea typeface="Cambria" panose="02040503050406030204" pitchFamily="18" charset="0"/>
              </a:rPr>
              <a:t>). </a:t>
            </a:r>
          </a:p>
          <a:p>
            <a:endParaRPr lang="el-GR" dirty="0"/>
          </a:p>
        </p:txBody>
      </p:sp>
      <p:sp>
        <p:nvSpPr>
          <p:cNvPr id="4" name="Θέση αριθμού διαφάνειας 3">
            <a:extLst>
              <a:ext uri="{FF2B5EF4-FFF2-40B4-BE49-F238E27FC236}">
                <a16:creationId xmlns:a16="http://schemas.microsoft.com/office/drawing/2014/main" id="{B5144F0B-F2A6-1C94-0911-1FBB09FC9E59}"/>
              </a:ext>
            </a:extLst>
          </p:cNvPr>
          <p:cNvSpPr>
            <a:spLocks noGrp="1"/>
          </p:cNvSpPr>
          <p:nvPr>
            <p:ph type="sldNum" sz="quarter" idx="12"/>
          </p:nvPr>
        </p:nvSpPr>
        <p:spPr/>
        <p:txBody>
          <a:bodyPr/>
          <a:lstStyle/>
          <a:p>
            <a:fld id="{B2DC25EE-239B-4C5F-AAD1-255A7D5F1EE2}" type="slidenum">
              <a:rPr lang="en-US" smtClean="0"/>
              <a:t>10</a:t>
            </a:fld>
            <a:endParaRPr lang="en-US"/>
          </a:p>
        </p:txBody>
      </p:sp>
    </p:spTree>
    <p:extLst>
      <p:ext uri="{BB962C8B-B14F-4D97-AF65-F5344CB8AC3E}">
        <p14:creationId xmlns:p14="http://schemas.microsoft.com/office/powerpoint/2010/main" val="16109550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6A75D6-E179-ED04-A2B5-18E34B51CCB1}"/>
              </a:ext>
            </a:extLst>
          </p:cNvPr>
          <p:cNvSpPr>
            <a:spLocks noGrp="1"/>
          </p:cNvSpPr>
          <p:nvPr>
            <p:ph type="title"/>
          </p:nvPr>
        </p:nvSpPr>
        <p:spPr/>
        <p:txBody>
          <a:bodyPr>
            <a:normAutofit/>
          </a:bodyPr>
          <a:lstStyle/>
          <a:p>
            <a:r>
              <a:rPr lang="el-GR" dirty="0">
                <a:latin typeface="Cambria" panose="02040503050406030204" pitchFamily="18" charset="0"/>
                <a:ea typeface="Cambria" panose="02040503050406030204" pitchFamily="18" charset="0"/>
              </a:rPr>
              <a:t>Επενδυτική Συνάφεια και </a:t>
            </a:r>
            <a:r>
              <a:rPr lang="el-GR" dirty="0" err="1">
                <a:latin typeface="Cambria" panose="02040503050406030204" pitchFamily="18" charset="0"/>
                <a:ea typeface="Cambria" panose="02040503050406030204" pitchFamily="18" charset="0"/>
              </a:rPr>
              <a:t>Ουσιαστικότητα</a:t>
            </a:r>
            <a:endParaRPr lang="el-GR" dirty="0">
              <a:latin typeface="Cambria" panose="02040503050406030204" pitchFamily="18" charset="0"/>
              <a:ea typeface="Cambria" panose="02040503050406030204" pitchFamily="18" charset="0"/>
            </a:endParaRPr>
          </a:p>
        </p:txBody>
      </p:sp>
      <p:sp>
        <p:nvSpPr>
          <p:cNvPr id="3" name="Θέση περιεχομένου 2">
            <a:extLst>
              <a:ext uri="{FF2B5EF4-FFF2-40B4-BE49-F238E27FC236}">
                <a16:creationId xmlns:a16="http://schemas.microsoft.com/office/drawing/2014/main" id="{CB8795C4-1A59-EF32-4FA9-15C1B17539AE}"/>
              </a:ext>
            </a:extLst>
          </p:cNvPr>
          <p:cNvSpPr>
            <a:spLocks noGrp="1"/>
          </p:cNvSpPr>
          <p:nvPr>
            <p:ph idx="1"/>
          </p:nvPr>
        </p:nvSpPr>
        <p:spPr>
          <a:xfrm>
            <a:off x="597159" y="2304661"/>
            <a:ext cx="10686537" cy="3867539"/>
          </a:xfrm>
        </p:spPr>
        <p:txBody>
          <a:bodyPr>
            <a:normAutofit fontScale="92500" lnSpcReduction="10000"/>
          </a:bodyPr>
          <a:lstStyle/>
          <a:p>
            <a:pPr algn="just"/>
            <a:r>
              <a:rPr lang="el-GR" dirty="0">
                <a:latin typeface="Cambria" panose="02040503050406030204" pitchFamily="18" charset="0"/>
                <a:ea typeface="Cambria" panose="02040503050406030204" pitchFamily="18" charset="0"/>
              </a:rPr>
              <a:t>Βασικό κριτήριο για την επιτυχή δημοσιοποίηση πληροφοριών ESG είναι ο καθορισμός των παραγόντων που συνδέονται με την ικανότητα μιας επιχείρησης να δημιουργεί αξία και είναι, επομένως, ουσιαστικοί για την επιχείρηση και τα ενδιαφερόμενα μέρη. </a:t>
            </a:r>
          </a:p>
          <a:p>
            <a:pPr algn="just"/>
            <a:r>
              <a:rPr lang="el-GR" dirty="0">
                <a:latin typeface="Cambria" panose="02040503050406030204" pitchFamily="18" charset="0"/>
                <a:ea typeface="Cambria" panose="02040503050406030204" pitchFamily="18" charset="0"/>
              </a:rPr>
              <a:t>Οι εταιρείες πρέπει να εντοπίζουν, να ιεραρχούν και να δημοσιοποιούν τα θέματα ESG που είναι περισσότερο ουσιαστικά για τη λειτουργία τους, καθώς και να εξηγούν τον τρόπο με τον οποίο τα θέματα αυτά επηρεάζουν την εταιρική τους επίδοση και την ικανότητά τους να εφαρμόζουν τη στρατηγική τους</a:t>
            </a:r>
          </a:p>
        </p:txBody>
      </p:sp>
      <p:sp>
        <p:nvSpPr>
          <p:cNvPr id="4" name="Θέση αριθμού διαφάνειας 3">
            <a:extLst>
              <a:ext uri="{FF2B5EF4-FFF2-40B4-BE49-F238E27FC236}">
                <a16:creationId xmlns:a16="http://schemas.microsoft.com/office/drawing/2014/main" id="{A8B2D167-0E0D-5834-2432-5070F1D0BC5F}"/>
              </a:ext>
            </a:extLst>
          </p:cNvPr>
          <p:cNvSpPr>
            <a:spLocks noGrp="1"/>
          </p:cNvSpPr>
          <p:nvPr>
            <p:ph type="sldNum" sz="quarter" idx="12"/>
          </p:nvPr>
        </p:nvSpPr>
        <p:spPr/>
        <p:txBody>
          <a:bodyPr/>
          <a:lstStyle/>
          <a:p>
            <a:fld id="{B2DC25EE-239B-4C5F-AAD1-255A7D5F1EE2}" type="slidenum">
              <a:rPr lang="en-US" smtClean="0"/>
              <a:t>100</a:t>
            </a:fld>
            <a:endParaRPr lang="en-US"/>
          </a:p>
        </p:txBody>
      </p:sp>
    </p:spTree>
    <p:extLst>
      <p:ext uri="{BB962C8B-B14F-4D97-AF65-F5344CB8AC3E}">
        <p14:creationId xmlns:p14="http://schemas.microsoft.com/office/powerpoint/2010/main" val="35419424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11C545-F907-E73E-145F-87960BB98F49}"/>
              </a:ext>
            </a:extLst>
          </p:cNvPr>
          <p:cNvSpPr>
            <a:spLocks noGrp="1"/>
          </p:cNvSpPr>
          <p:nvPr>
            <p:ph type="title"/>
          </p:nvPr>
        </p:nvSpPr>
        <p:spPr/>
        <p:txBody>
          <a:bodyPr>
            <a:normAutofit fontScale="90000"/>
          </a:bodyPr>
          <a:lstStyle/>
          <a:p>
            <a:r>
              <a:rPr lang="el-GR" dirty="0">
                <a:latin typeface="Cambria" panose="02040503050406030204" pitchFamily="18" charset="0"/>
                <a:ea typeface="Cambria" panose="02040503050406030204" pitchFamily="18" charset="0"/>
              </a:rPr>
              <a:t>Επενδυτική Συνάφεια και </a:t>
            </a:r>
            <a:r>
              <a:rPr lang="el-GR" dirty="0" err="1">
                <a:latin typeface="Cambria" panose="02040503050406030204" pitchFamily="18" charset="0"/>
                <a:ea typeface="Cambria" panose="02040503050406030204" pitchFamily="18" charset="0"/>
              </a:rPr>
              <a:t>Ουσιαστικότητα</a:t>
            </a:r>
            <a:r>
              <a:rPr lang="el-GR" dirty="0">
                <a:latin typeface="Cambria" panose="02040503050406030204" pitchFamily="18" charset="0"/>
                <a:ea typeface="Cambria" panose="02040503050406030204" pitchFamily="18" charset="0"/>
              </a:rPr>
              <a:t> (2)</a:t>
            </a:r>
            <a:endParaRPr lang="el-GR" dirty="0"/>
          </a:p>
        </p:txBody>
      </p:sp>
      <p:sp>
        <p:nvSpPr>
          <p:cNvPr id="3" name="Θέση περιεχομένου 2">
            <a:extLst>
              <a:ext uri="{FF2B5EF4-FFF2-40B4-BE49-F238E27FC236}">
                <a16:creationId xmlns:a16="http://schemas.microsoft.com/office/drawing/2014/main" id="{0EF0E07F-4EAB-7C88-D592-16CC8C0B8ACD}"/>
              </a:ext>
            </a:extLst>
          </p:cNvPr>
          <p:cNvSpPr>
            <a:spLocks noGrp="1"/>
          </p:cNvSpPr>
          <p:nvPr>
            <p:ph idx="1"/>
          </p:nvPr>
        </p:nvSpPr>
        <p:spPr>
          <a:xfrm>
            <a:off x="541176" y="2304661"/>
            <a:ext cx="10742520" cy="3867539"/>
          </a:xfrm>
        </p:spPr>
        <p:txBody>
          <a:bodyPr>
            <a:normAutofit fontScale="92500"/>
          </a:bodyPr>
          <a:lstStyle/>
          <a:p>
            <a:pPr algn="just"/>
            <a:r>
              <a:rPr lang="el-GR" dirty="0">
                <a:latin typeface="Cambria" panose="02040503050406030204" pitchFamily="18" charset="0"/>
                <a:ea typeface="Cambria" panose="02040503050406030204" pitchFamily="18" charset="0"/>
              </a:rPr>
              <a:t>Οι εταιρείες αντιμετωπίζουν διαφορετικά θέματα βιώσιμης ανάπτυξης, ανάλογα με το επιχειρηματικό τους μοντέλο, τα ενδιαφερόμενα μέρη και τον κλάδο στον οποίο δραστηριοποιούνται. </a:t>
            </a:r>
          </a:p>
          <a:p>
            <a:pPr algn="just"/>
            <a:r>
              <a:rPr lang="el-GR" dirty="0">
                <a:latin typeface="Cambria" panose="02040503050406030204" pitchFamily="18" charset="0"/>
                <a:ea typeface="Cambria" panose="02040503050406030204" pitchFamily="18" charset="0"/>
              </a:rPr>
              <a:t>Για την αποτελεσματική αντιμετώπιση των αναγκών πληροφόρησης των επενδυτών, οι εταιρείες πρέπει να δημοσιοποιούν την επίδοσή τους στα ουσιαστικά θέματα ESG που είναι πιο πιθανό να επηρεάσουν τη χρηματοοικονομική και επιχειρηματική τους επίδοση.</a:t>
            </a:r>
          </a:p>
        </p:txBody>
      </p:sp>
      <p:sp>
        <p:nvSpPr>
          <p:cNvPr id="4" name="Θέση αριθμού διαφάνειας 3">
            <a:extLst>
              <a:ext uri="{FF2B5EF4-FFF2-40B4-BE49-F238E27FC236}">
                <a16:creationId xmlns:a16="http://schemas.microsoft.com/office/drawing/2014/main" id="{9A47BF50-6090-6154-1426-C65B4B24A7BC}"/>
              </a:ext>
            </a:extLst>
          </p:cNvPr>
          <p:cNvSpPr>
            <a:spLocks noGrp="1"/>
          </p:cNvSpPr>
          <p:nvPr>
            <p:ph type="sldNum" sz="quarter" idx="12"/>
          </p:nvPr>
        </p:nvSpPr>
        <p:spPr/>
        <p:txBody>
          <a:bodyPr/>
          <a:lstStyle/>
          <a:p>
            <a:fld id="{B2DC25EE-239B-4C5F-AAD1-255A7D5F1EE2}" type="slidenum">
              <a:rPr lang="en-US" smtClean="0"/>
              <a:t>101</a:t>
            </a:fld>
            <a:endParaRPr lang="en-US"/>
          </a:p>
        </p:txBody>
      </p:sp>
    </p:spTree>
    <p:extLst>
      <p:ext uri="{BB962C8B-B14F-4D97-AF65-F5344CB8AC3E}">
        <p14:creationId xmlns:p14="http://schemas.microsoft.com/office/powerpoint/2010/main" val="4268782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8EA179-2251-6B4C-122C-728B5F61400F}"/>
              </a:ext>
            </a:extLst>
          </p:cNvPr>
          <p:cNvSpPr>
            <a:spLocks noGrp="1"/>
          </p:cNvSpPr>
          <p:nvPr>
            <p:ph type="title"/>
          </p:nvPr>
        </p:nvSpPr>
        <p:spPr>
          <a:xfrm>
            <a:off x="867747" y="298580"/>
            <a:ext cx="10415949" cy="1429636"/>
          </a:xfrm>
        </p:spPr>
        <p:txBody>
          <a:bodyPr>
            <a:normAutofit fontScale="90000"/>
          </a:bodyPr>
          <a:lstStyle/>
          <a:p>
            <a:r>
              <a:rPr lang="el-GR" dirty="0">
                <a:latin typeface="Cambria" panose="02040503050406030204" pitchFamily="18" charset="0"/>
                <a:ea typeface="Cambria" panose="02040503050406030204" pitchFamily="18" charset="0"/>
              </a:rPr>
              <a:t>Δεν υπάρχει μία ενιαία μέθοδος για την αξιολόγηση και την επιλογή των ουσιαστικών θεμάτων ESG προς δημοσιοποίηση</a:t>
            </a:r>
          </a:p>
        </p:txBody>
      </p:sp>
      <p:sp>
        <p:nvSpPr>
          <p:cNvPr id="3" name="Θέση περιεχομένου 2">
            <a:extLst>
              <a:ext uri="{FF2B5EF4-FFF2-40B4-BE49-F238E27FC236}">
                <a16:creationId xmlns:a16="http://schemas.microsoft.com/office/drawing/2014/main" id="{722D9354-6C5B-3B1A-E199-5748F2480A6A}"/>
              </a:ext>
            </a:extLst>
          </p:cNvPr>
          <p:cNvSpPr>
            <a:spLocks noGrp="1"/>
          </p:cNvSpPr>
          <p:nvPr>
            <p:ph idx="1"/>
          </p:nvPr>
        </p:nvSpPr>
        <p:spPr>
          <a:xfrm>
            <a:off x="867747" y="2472612"/>
            <a:ext cx="10415949" cy="3699588"/>
          </a:xfrm>
        </p:spPr>
        <p:txBody>
          <a:bodyPr>
            <a:normAutofit/>
          </a:bodyPr>
          <a:lstStyle/>
          <a:p>
            <a:pPr algn="just"/>
            <a:r>
              <a:rPr lang="el-GR" dirty="0">
                <a:latin typeface="Cambria" panose="02040503050406030204" pitchFamily="18" charset="0"/>
                <a:ea typeface="Cambria" panose="02040503050406030204" pitchFamily="18" charset="0"/>
              </a:rPr>
              <a:t>Η οδηγία για τη δημοσίευση μη χρηματοοικονομικών πληροφοριών αναγνωρίζει </a:t>
            </a:r>
            <a:r>
              <a:rPr lang="el-GR" b="1" dirty="0">
                <a:latin typeface="Cambria" panose="02040503050406030204" pitchFamily="18" charset="0"/>
                <a:ea typeface="Cambria" panose="02040503050406030204" pitchFamily="18" charset="0"/>
              </a:rPr>
              <a:t>δύο προσεγγίσεις προσδιορισμού των ουσιαστικών θεμάτων </a:t>
            </a:r>
            <a:r>
              <a:rPr lang="el-GR" dirty="0">
                <a:latin typeface="Cambria" panose="02040503050406030204" pitchFamily="18" charset="0"/>
                <a:ea typeface="Cambria" panose="02040503050406030204" pitchFamily="18" charset="0"/>
              </a:rPr>
              <a:t>με τις οποίες οι εταιρείες μπορούν να αξιολογήσουν την ανάπτυξη, την επίδοση, τη θέση τους και τις επιπτώσεις των δραστηριοτήτων τους εκτός των ορίων τους</a:t>
            </a:r>
          </a:p>
        </p:txBody>
      </p:sp>
      <p:sp>
        <p:nvSpPr>
          <p:cNvPr id="4" name="Θέση αριθμού διαφάνειας 3">
            <a:extLst>
              <a:ext uri="{FF2B5EF4-FFF2-40B4-BE49-F238E27FC236}">
                <a16:creationId xmlns:a16="http://schemas.microsoft.com/office/drawing/2014/main" id="{D29E87C8-9B31-8B8C-F9DC-22BC38875F08}"/>
              </a:ext>
            </a:extLst>
          </p:cNvPr>
          <p:cNvSpPr>
            <a:spLocks noGrp="1"/>
          </p:cNvSpPr>
          <p:nvPr>
            <p:ph type="sldNum" sz="quarter" idx="12"/>
          </p:nvPr>
        </p:nvSpPr>
        <p:spPr/>
        <p:txBody>
          <a:bodyPr/>
          <a:lstStyle/>
          <a:p>
            <a:fld id="{B2DC25EE-239B-4C5F-AAD1-255A7D5F1EE2}" type="slidenum">
              <a:rPr lang="en-US" smtClean="0"/>
              <a:t>102</a:t>
            </a:fld>
            <a:endParaRPr lang="en-US"/>
          </a:p>
        </p:txBody>
      </p:sp>
    </p:spTree>
    <p:extLst>
      <p:ext uri="{BB962C8B-B14F-4D97-AF65-F5344CB8AC3E}">
        <p14:creationId xmlns:p14="http://schemas.microsoft.com/office/powerpoint/2010/main" val="1443003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85DC07AF-CF7E-2351-13F7-EDEAC1A39B13}"/>
              </a:ext>
            </a:extLst>
          </p:cNvPr>
          <p:cNvPicPr>
            <a:picLocks noChangeAspect="1"/>
          </p:cNvPicPr>
          <p:nvPr/>
        </p:nvPicPr>
        <p:blipFill>
          <a:blip r:embed="rId2"/>
          <a:stretch>
            <a:fillRect/>
          </a:stretch>
        </p:blipFill>
        <p:spPr>
          <a:xfrm>
            <a:off x="2199304" y="130628"/>
            <a:ext cx="9750804" cy="6320765"/>
          </a:xfrm>
          <a:prstGeom prst="rect">
            <a:avLst/>
          </a:prstGeom>
        </p:spPr>
      </p:pic>
      <p:sp>
        <p:nvSpPr>
          <p:cNvPr id="2" name="Ορθογώνιο: Στρογγύλεμα γωνιών 1">
            <a:extLst>
              <a:ext uri="{FF2B5EF4-FFF2-40B4-BE49-F238E27FC236}">
                <a16:creationId xmlns:a16="http://schemas.microsoft.com/office/drawing/2014/main" id="{A0AAF955-FE3B-FE11-F049-4A4C982B4A3C}"/>
              </a:ext>
            </a:extLst>
          </p:cNvPr>
          <p:cNvSpPr/>
          <p:nvPr/>
        </p:nvSpPr>
        <p:spPr>
          <a:xfrm>
            <a:off x="149288" y="3526971"/>
            <a:ext cx="3900198" cy="31724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Cambria" panose="02040503050406030204" pitchFamily="18" charset="0"/>
                <a:ea typeface="Cambria" panose="02040503050406030204" pitchFamily="18" charset="0"/>
              </a:rPr>
              <a:t>Οι δύο προσεγγίσεις αλληλεπικαλύπτονται, καθώς ο µ</a:t>
            </a:r>
            <a:r>
              <a:rPr lang="el-GR" dirty="0" err="1">
                <a:latin typeface="Cambria" panose="02040503050406030204" pitchFamily="18" charset="0"/>
                <a:ea typeface="Cambria" panose="02040503050406030204" pitchFamily="18" charset="0"/>
              </a:rPr>
              <a:t>ετασχηµατισµός</a:t>
            </a:r>
            <a:r>
              <a:rPr lang="el-GR" dirty="0">
                <a:latin typeface="Cambria" panose="02040503050406030204" pitchFamily="18" charset="0"/>
                <a:ea typeface="Cambria" panose="02040503050406030204" pitchFamily="18" charset="0"/>
              </a:rPr>
              <a:t> µ</a:t>
            </a:r>
            <a:r>
              <a:rPr lang="el-GR" dirty="0" err="1">
                <a:latin typeface="Cambria" panose="02040503050406030204" pitchFamily="18" charset="0"/>
                <a:ea typeface="Cambria" panose="02040503050406030204" pitchFamily="18" charset="0"/>
              </a:rPr>
              <a:t>ιας</a:t>
            </a:r>
            <a:r>
              <a:rPr lang="el-GR" dirty="0">
                <a:latin typeface="Cambria" panose="02040503050406030204" pitchFamily="18" charset="0"/>
                <a:ea typeface="Cambria" panose="02040503050406030204" pitchFamily="18" charset="0"/>
              </a:rPr>
              <a:t> αγοράς και/</a:t>
            </a:r>
          </a:p>
          <a:p>
            <a:pPr algn="ctr"/>
            <a:r>
              <a:rPr lang="el-GR" dirty="0">
                <a:latin typeface="Cambria" panose="02040503050406030204" pitchFamily="18" charset="0"/>
                <a:ea typeface="Cambria" panose="02040503050406030204" pitchFamily="18" charset="0"/>
              </a:rPr>
              <a:t>ή οι πολιτικές µ</a:t>
            </a:r>
            <a:r>
              <a:rPr lang="el-GR" dirty="0" err="1">
                <a:latin typeface="Cambria" panose="02040503050406030204" pitchFamily="18" charset="0"/>
                <a:ea typeface="Cambria" panose="02040503050406030204" pitchFamily="18" charset="0"/>
              </a:rPr>
              <a:t>εταρρυθµίσεις</a:t>
            </a:r>
            <a:r>
              <a:rPr lang="el-GR" dirty="0">
                <a:latin typeface="Cambria" panose="02040503050406030204" pitchFamily="18" charset="0"/>
                <a:ea typeface="Cambria" panose="02040503050406030204" pitchFamily="18" charset="0"/>
              </a:rPr>
              <a:t> µ</a:t>
            </a:r>
            <a:r>
              <a:rPr lang="el-GR" dirty="0" err="1">
                <a:latin typeface="Cambria" panose="02040503050406030204" pitchFamily="18" charset="0"/>
                <a:ea typeface="Cambria" panose="02040503050406030204" pitchFamily="18" charset="0"/>
              </a:rPr>
              <a:t>πορούν</a:t>
            </a:r>
            <a:r>
              <a:rPr lang="el-GR" dirty="0">
                <a:latin typeface="Cambria" panose="02040503050406030204" pitchFamily="18" charset="0"/>
                <a:ea typeface="Cambria" panose="02040503050406030204" pitchFamily="18" charset="0"/>
              </a:rPr>
              <a:t> να µ</a:t>
            </a:r>
            <a:r>
              <a:rPr lang="el-GR" dirty="0" err="1">
                <a:latin typeface="Cambria" panose="02040503050406030204" pitchFamily="18" charset="0"/>
                <a:ea typeface="Cambria" panose="02040503050406030204" pitchFamily="18" charset="0"/>
              </a:rPr>
              <a:t>ετατρέψουν</a:t>
            </a:r>
            <a:r>
              <a:rPr lang="el-GR" dirty="0">
                <a:latin typeface="Cambria" panose="02040503050406030204" pitchFamily="18" charset="0"/>
                <a:ea typeface="Cambria" panose="02040503050406030204" pitchFamily="18" charset="0"/>
              </a:rPr>
              <a:t> την εξωτερική επίπτωση µ</a:t>
            </a:r>
            <a:r>
              <a:rPr lang="el-GR" dirty="0" err="1">
                <a:latin typeface="Cambria" panose="02040503050406030204" pitchFamily="18" charset="0"/>
                <a:ea typeface="Cambria" panose="02040503050406030204" pitchFamily="18" charset="0"/>
              </a:rPr>
              <a:t>ιας</a:t>
            </a:r>
            <a:endParaRPr lang="el-GR" dirty="0">
              <a:latin typeface="Cambria" panose="02040503050406030204" pitchFamily="18" charset="0"/>
              <a:ea typeface="Cambria" panose="02040503050406030204" pitchFamily="18" charset="0"/>
            </a:endParaRPr>
          </a:p>
          <a:p>
            <a:pPr algn="ctr"/>
            <a:r>
              <a:rPr lang="el-GR" dirty="0">
                <a:latin typeface="Cambria" panose="02040503050406030204" pitchFamily="18" charset="0"/>
                <a:ea typeface="Cambria" panose="02040503050406030204" pitchFamily="18" charset="0"/>
              </a:rPr>
              <a:t>επιχείρησης (θετική ή αρνητική) σε </a:t>
            </a:r>
            <a:r>
              <a:rPr lang="el-GR" dirty="0" err="1">
                <a:latin typeface="Cambria" panose="02040503050406030204" pitchFamily="18" charset="0"/>
                <a:ea typeface="Cambria" panose="02040503050406030204" pitchFamily="18" charset="0"/>
              </a:rPr>
              <a:t>επιχειρηµατική</a:t>
            </a:r>
            <a:r>
              <a:rPr lang="el-GR" dirty="0">
                <a:latin typeface="Cambria" panose="02040503050406030204" pitchFamily="18" charset="0"/>
                <a:ea typeface="Cambria" panose="02040503050406030204" pitchFamily="18" charset="0"/>
              </a:rPr>
              <a:t> ευκαιρία που µ</a:t>
            </a:r>
            <a:r>
              <a:rPr lang="el-GR" dirty="0" err="1">
                <a:latin typeface="Cambria" panose="02040503050406030204" pitchFamily="18" charset="0"/>
                <a:ea typeface="Cambria" panose="02040503050406030204" pitchFamily="18" charset="0"/>
              </a:rPr>
              <a:t>πορεί</a:t>
            </a:r>
            <a:r>
              <a:rPr lang="el-GR" dirty="0">
                <a:latin typeface="Cambria" panose="02040503050406030204" pitchFamily="18" charset="0"/>
                <a:ea typeface="Cambria" panose="02040503050406030204" pitchFamily="18" charset="0"/>
              </a:rPr>
              <a:t> να θεωρηθεί</a:t>
            </a:r>
          </a:p>
          <a:p>
            <a:pPr algn="ctr"/>
            <a:r>
              <a:rPr lang="el-GR" dirty="0" err="1">
                <a:latin typeface="Cambria" panose="02040503050406030204" pitchFamily="18" charset="0"/>
                <a:ea typeface="Cambria" panose="02040503050406030204" pitchFamily="18" charset="0"/>
              </a:rPr>
              <a:t>χρηµατοοικονοµικά</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σηµαντική</a:t>
            </a:r>
            <a:endParaRPr lang="el-GR" dirty="0">
              <a:latin typeface="Cambria" panose="02040503050406030204" pitchFamily="18" charset="0"/>
              <a:ea typeface="Cambria" panose="02040503050406030204" pitchFamily="18" charset="0"/>
            </a:endParaRPr>
          </a:p>
        </p:txBody>
      </p:sp>
      <p:sp>
        <p:nvSpPr>
          <p:cNvPr id="3" name="Θέση αριθμού διαφάνειας 2">
            <a:extLst>
              <a:ext uri="{FF2B5EF4-FFF2-40B4-BE49-F238E27FC236}">
                <a16:creationId xmlns:a16="http://schemas.microsoft.com/office/drawing/2014/main" id="{5577B75C-F54D-1FDF-2049-2F14BA400AD5}"/>
              </a:ext>
            </a:extLst>
          </p:cNvPr>
          <p:cNvSpPr>
            <a:spLocks noGrp="1"/>
          </p:cNvSpPr>
          <p:nvPr>
            <p:ph type="sldNum" sz="quarter" idx="12"/>
          </p:nvPr>
        </p:nvSpPr>
        <p:spPr/>
        <p:txBody>
          <a:bodyPr/>
          <a:lstStyle/>
          <a:p>
            <a:fld id="{B2DC25EE-239B-4C5F-AAD1-255A7D5F1EE2}" type="slidenum">
              <a:rPr lang="en-US" smtClean="0"/>
              <a:t>103</a:t>
            </a:fld>
            <a:endParaRPr lang="en-US"/>
          </a:p>
        </p:txBody>
      </p:sp>
    </p:spTree>
    <p:extLst>
      <p:ext uri="{BB962C8B-B14F-4D97-AF65-F5344CB8AC3E}">
        <p14:creationId xmlns:p14="http://schemas.microsoft.com/office/powerpoint/2010/main" val="199409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1FA28F-A93C-B739-47DF-340C99F4DE3E}"/>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Κατηγοριοποίηση Δεικτών </a:t>
            </a:r>
            <a:r>
              <a:rPr lang="en-US" dirty="0">
                <a:latin typeface="Cambria" panose="02040503050406030204" pitchFamily="18" charset="0"/>
                <a:ea typeface="Cambria" panose="02040503050406030204" pitchFamily="18" charset="0"/>
              </a:rPr>
              <a:t>ESG</a:t>
            </a:r>
            <a:endParaRPr lang="el-GR" dirty="0">
              <a:latin typeface="Cambria" panose="02040503050406030204" pitchFamily="18" charset="0"/>
              <a:ea typeface="Cambria" panose="02040503050406030204" pitchFamily="18" charset="0"/>
            </a:endParaRPr>
          </a:p>
        </p:txBody>
      </p:sp>
      <p:sp>
        <p:nvSpPr>
          <p:cNvPr id="3" name="Θέση περιεχομένου 2">
            <a:extLst>
              <a:ext uri="{FF2B5EF4-FFF2-40B4-BE49-F238E27FC236}">
                <a16:creationId xmlns:a16="http://schemas.microsoft.com/office/drawing/2014/main" id="{FC822E7B-BFC6-529F-6425-CD3F9086615A}"/>
              </a:ext>
            </a:extLst>
          </p:cNvPr>
          <p:cNvSpPr>
            <a:spLocks noGrp="1"/>
          </p:cNvSpPr>
          <p:nvPr>
            <p:ph idx="1"/>
          </p:nvPr>
        </p:nvSpPr>
        <p:spPr>
          <a:xfrm>
            <a:off x="569167" y="2332653"/>
            <a:ext cx="10714529" cy="3839547"/>
          </a:xfrm>
        </p:spPr>
        <p:txBody>
          <a:bodyPr>
            <a:normAutofit lnSpcReduction="10000"/>
          </a:bodyPr>
          <a:lstStyle/>
          <a:p>
            <a:pPr algn="just"/>
            <a:r>
              <a:rPr lang="el-GR" dirty="0">
                <a:latin typeface="Cambria" panose="02040503050406030204" pitchFamily="18" charset="0"/>
                <a:ea typeface="Cambria" panose="02040503050406030204" pitchFamily="18" charset="0"/>
              </a:rPr>
              <a:t>Για την προώθηση πιο υπεύθυνων και βιώσιμων επενδύσεων, απαιτούνται συνεκτικές, διαφανείς και συγκρίσιμες πληροφορίες ESG. </a:t>
            </a:r>
          </a:p>
          <a:p>
            <a:pPr algn="just"/>
            <a:r>
              <a:rPr lang="el-GR" dirty="0">
                <a:latin typeface="Cambria" panose="02040503050406030204" pitchFamily="18" charset="0"/>
                <a:ea typeface="Cambria" panose="02040503050406030204" pitchFamily="18" charset="0"/>
              </a:rPr>
              <a:t>Η δημοσιοποίηση πληροφοριών ESG απαιτεί σύνθετες αλλά σαφείς πρακτικές. </a:t>
            </a:r>
          </a:p>
          <a:p>
            <a:pPr algn="just"/>
            <a:r>
              <a:rPr lang="el-GR" dirty="0">
                <a:latin typeface="Cambria" panose="02040503050406030204" pitchFamily="18" charset="0"/>
                <a:ea typeface="Cambria" panose="02040503050406030204" pitchFamily="18" charset="0"/>
              </a:rPr>
              <a:t>Η εφαρμογή βέλτιστων πρακτικών διαφάνειας μπορεί να ενισχύσει τις κεφαλαιαγορές, να τονώσει την ανάπτυξη και να προωθήσει τη βιώσιμη ανάπτυξη στις αναδυόμενες αγορές.</a:t>
            </a:r>
          </a:p>
        </p:txBody>
      </p:sp>
      <p:sp>
        <p:nvSpPr>
          <p:cNvPr id="4" name="Θέση αριθμού διαφάνειας 3">
            <a:extLst>
              <a:ext uri="{FF2B5EF4-FFF2-40B4-BE49-F238E27FC236}">
                <a16:creationId xmlns:a16="http://schemas.microsoft.com/office/drawing/2014/main" id="{FDE0E264-0747-0EEB-DEC4-A027BAB87F1F}"/>
              </a:ext>
            </a:extLst>
          </p:cNvPr>
          <p:cNvSpPr>
            <a:spLocks noGrp="1"/>
          </p:cNvSpPr>
          <p:nvPr>
            <p:ph type="sldNum" sz="quarter" idx="12"/>
          </p:nvPr>
        </p:nvSpPr>
        <p:spPr/>
        <p:txBody>
          <a:bodyPr/>
          <a:lstStyle/>
          <a:p>
            <a:fld id="{B2DC25EE-239B-4C5F-AAD1-255A7D5F1EE2}" type="slidenum">
              <a:rPr lang="en-US" smtClean="0"/>
              <a:t>104</a:t>
            </a:fld>
            <a:endParaRPr lang="en-US"/>
          </a:p>
        </p:txBody>
      </p:sp>
    </p:spTree>
    <p:extLst>
      <p:ext uri="{BB962C8B-B14F-4D97-AF65-F5344CB8AC3E}">
        <p14:creationId xmlns:p14="http://schemas.microsoft.com/office/powerpoint/2010/main" val="9490008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70432E-2D02-6BEA-529C-979F8D90B726}"/>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Κατηγοριοποίηση Δεικτών </a:t>
            </a:r>
            <a:r>
              <a:rPr lang="en-US" dirty="0">
                <a:latin typeface="Cambria" panose="02040503050406030204" pitchFamily="18" charset="0"/>
                <a:ea typeface="Cambria" panose="02040503050406030204" pitchFamily="18" charset="0"/>
              </a:rPr>
              <a:t>ESG</a:t>
            </a:r>
            <a:r>
              <a:rPr lang="el-GR" dirty="0">
                <a:latin typeface="Cambria" panose="02040503050406030204" pitchFamily="18" charset="0"/>
                <a:ea typeface="Cambria" panose="02040503050406030204" pitchFamily="18" charset="0"/>
              </a:rPr>
              <a:t> (2)</a:t>
            </a:r>
            <a:endParaRPr lang="el-GR" dirty="0"/>
          </a:p>
        </p:txBody>
      </p:sp>
      <p:sp>
        <p:nvSpPr>
          <p:cNvPr id="3" name="Θέση περιεχομένου 2">
            <a:extLst>
              <a:ext uri="{FF2B5EF4-FFF2-40B4-BE49-F238E27FC236}">
                <a16:creationId xmlns:a16="http://schemas.microsoft.com/office/drawing/2014/main" id="{81F1288C-116C-87DF-D943-63F2072CC8EC}"/>
              </a:ext>
            </a:extLst>
          </p:cNvPr>
          <p:cNvSpPr>
            <a:spLocks noGrp="1"/>
          </p:cNvSpPr>
          <p:nvPr>
            <p:ph idx="1"/>
          </p:nvPr>
        </p:nvSpPr>
        <p:spPr>
          <a:xfrm>
            <a:off x="475861" y="2360645"/>
            <a:ext cx="10807835" cy="3811555"/>
          </a:xfrm>
        </p:spPr>
        <p:txBody>
          <a:bodyPr>
            <a:normAutofit fontScale="85000" lnSpcReduction="20000"/>
          </a:bodyPr>
          <a:lstStyle/>
          <a:p>
            <a:pPr algn="just"/>
            <a:r>
              <a:rPr lang="el-GR" dirty="0">
                <a:latin typeface="Cambria" panose="02040503050406030204" pitchFamily="18" charset="0"/>
                <a:ea typeface="Cambria" panose="02040503050406030204" pitchFamily="18" charset="0"/>
              </a:rPr>
              <a:t>Η βελτιωμένη επίδοση σε θέματα ESG οδηγεί σε καλύτερη χρηματιστηριακή επίδοση και αξιοπιστία στις εκτιμήσεις των επενδυτών.</a:t>
            </a:r>
          </a:p>
          <a:p>
            <a:pPr algn="just"/>
            <a:r>
              <a:rPr lang="el-GR" dirty="0">
                <a:latin typeface="Cambria" panose="02040503050406030204" pitchFamily="18" charset="0"/>
                <a:ea typeface="Cambria" panose="02040503050406030204" pitchFamily="18" charset="0"/>
              </a:rPr>
              <a:t> Αναγνωρίζεται επίσης ότι οι αξιόπιστες εκτιμήσεις των επενδυτών μπορούν να οδηγήσουν σε καλύτερα χαρτοφυλάκια για Έλληνες και ξένους επενδυτές και να συμβάλλουν στην επίτευξη του στόχου της διαφάνειας και της βιώσιμης ανάπτυξης. </a:t>
            </a:r>
          </a:p>
          <a:p>
            <a:pPr algn="just"/>
            <a:r>
              <a:rPr lang="el-GR" dirty="0">
                <a:latin typeface="Cambria" panose="02040503050406030204" pitchFamily="18" charset="0"/>
                <a:ea typeface="Cambria" panose="02040503050406030204" pitchFamily="18" charset="0"/>
              </a:rPr>
              <a:t>Δημιουργήθηκε έτσι μια σειρά δεικτών ESG που μπορούν να χρησιμοποιήσουν οι ελληνικές εισηγμένες εταιρείες για τη δημοσίευση μη χρηματοοικονομικών πληροφοριών, ώστε να ενισχυθεί και να βελτιωθεί η δημοσίευση των εν λόγω στοιχείων.</a:t>
            </a:r>
          </a:p>
        </p:txBody>
      </p:sp>
      <p:sp>
        <p:nvSpPr>
          <p:cNvPr id="4" name="Θέση αριθμού διαφάνειας 3">
            <a:extLst>
              <a:ext uri="{FF2B5EF4-FFF2-40B4-BE49-F238E27FC236}">
                <a16:creationId xmlns:a16="http://schemas.microsoft.com/office/drawing/2014/main" id="{E497A558-CEE4-5708-9F9E-F04716735B97}"/>
              </a:ext>
            </a:extLst>
          </p:cNvPr>
          <p:cNvSpPr>
            <a:spLocks noGrp="1"/>
          </p:cNvSpPr>
          <p:nvPr>
            <p:ph type="sldNum" sz="quarter" idx="12"/>
          </p:nvPr>
        </p:nvSpPr>
        <p:spPr/>
        <p:txBody>
          <a:bodyPr/>
          <a:lstStyle/>
          <a:p>
            <a:fld id="{B2DC25EE-239B-4C5F-AAD1-255A7D5F1EE2}" type="slidenum">
              <a:rPr lang="en-US" smtClean="0"/>
              <a:t>105</a:t>
            </a:fld>
            <a:endParaRPr lang="en-US"/>
          </a:p>
        </p:txBody>
      </p:sp>
    </p:spTree>
    <p:extLst>
      <p:ext uri="{BB962C8B-B14F-4D97-AF65-F5344CB8AC3E}">
        <p14:creationId xmlns:p14="http://schemas.microsoft.com/office/powerpoint/2010/main" val="25810330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619DE6-934C-9E9D-7F1A-9BD6AD639473}"/>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Βασικοί δείκτες (</a:t>
            </a:r>
            <a:r>
              <a:rPr lang="en-US" dirty="0">
                <a:latin typeface="Cambria" panose="02040503050406030204" pitchFamily="18" charset="0"/>
                <a:ea typeface="Cambria" panose="02040503050406030204" pitchFamily="18" charset="0"/>
              </a:rPr>
              <a:t>Core Metrics)</a:t>
            </a:r>
            <a:endParaRPr lang="el-GR" dirty="0">
              <a:latin typeface="Cambria" panose="02040503050406030204" pitchFamily="18" charset="0"/>
              <a:ea typeface="Cambria" panose="02040503050406030204" pitchFamily="18" charset="0"/>
            </a:endParaRPr>
          </a:p>
        </p:txBody>
      </p:sp>
      <p:sp>
        <p:nvSpPr>
          <p:cNvPr id="3" name="Θέση περιεχομένου 2">
            <a:extLst>
              <a:ext uri="{FF2B5EF4-FFF2-40B4-BE49-F238E27FC236}">
                <a16:creationId xmlns:a16="http://schemas.microsoft.com/office/drawing/2014/main" id="{DE8BC1ED-3DDC-C530-2C0C-57B12B114F4B}"/>
              </a:ext>
            </a:extLst>
          </p:cNvPr>
          <p:cNvSpPr>
            <a:spLocks noGrp="1"/>
          </p:cNvSpPr>
          <p:nvPr>
            <p:ph idx="1"/>
          </p:nvPr>
        </p:nvSpPr>
        <p:spPr/>
        <p:txBody>
          <a:bodyPr/>
          <a:lstStyle/>
          <a:p>
            <a:pPr algn="just"/>
            <a:r>
              <a:rPr lang="el-GR" dirty="0">
                <a:latin typeface="Cambria" panose="02040503050406030204" pitchFamily="18" charset="0"/>
                <a:ea typeface="Cambria" panose="02040503050406030204" pitchFamily="18" charset="0"/>
              </a:rPr>
              <a:t>Δείκτες που η δημοσιοποίησή τους συνιστάται σε όλες τις εταιρείες.</a:t>
            </a:r>
          </a:p>
          <a:p>
            <a:pPr algn="just"/>
            <a:r>
              <a:rPr lang="el-GR" dirty="0">
                <a:latin typeface="Cambria" panose="02040503050406030204" pitchFamily="18" charset="0"/>
                <a:ea typeface="Cambria" panose="02040503050406030204" pitchFamily="18" charset="0"/>
              </a:rPr>
              <a:t> Οι εν λόγω δείκτες δημιουργήθηκαν αναγνωρίζοντας το γενικό χαρακτήρα των θεμάτων ESG και την οικουμενικότητα της εφαρμογής τους</a:t>
            </a:r>
          </a:p>
        </p:txBody>
      </p:sp>
      <p:sp>
        <p:nvSpPr>
          <p:cNvPr id="4" name="Θέση αριθμού διαφάνειας 3">
            <a:extLst>
              <a:ext uri="{FF2B5EF4-FFF2-40B4-BE49-F238E27FC236}">
                <a16:creationId xmlns:a16="http://schemas.microsoft.com/office/drawing/2014/main" id="{85F75085-8136-07E8-CBE5-98BC2BD5BC26}"/>
              </a:ext>
            </a:extLst>
          </p:cNvPr>
          <p:cNvSpPr>
            <a:spLocks noGrp="1"/>
          </p:cNvSpPr>
          <p:nvPr>
            <p:ph type="sldNum" sz="quarter" idx="12"/>
          </p:nvPr>
        </p:nvSpPr>
        <p:spPr/>
        <p:txBody>
          <a:bodyPr/>
          <a:lstStyle/>
          <a:p>
            <a:fld id="{B2DC25EE-239B-4C5F-AAD1-255A7D5F1EE2}" type="slidenum">
              <a:rPr lang="en-US" smtClean="0"/>
              <a:t>106</a:t>
            </a:fld>
            <a:endParaRPr lang="en-US"/>
          </a:p>
        </p:txBody>
      </p:sp>
    </p:spTree>
    <p:extLst>
      <p:ext uri="{BB962C8B-B14F-4D97-AF65-F5344CB8AC3E}">
        <p14:creationId xmlns:p14="http://schemas.microsoft.com/office/powerpoint/2010/main" val="4146262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0545BEB0-AABF-FBD7-E915-AB6ED29EA3F1}"/>
              </a:ext>
            </a:extLst>
          </p:cNvPr>
          <p:cNvPicPr>
            <a:picLocks noGrp="1" noChangeAspect="1"/>
          </p:cNvPicPr>
          <p:nvPr>
            <p:ph idx="4294967295"/>
          </p:nvPr>
        </p:nvPicPr>
        <p:blipFill>
          <a:blip r:embed="rId2"/>
          <a:stretch>
            <a:fillRect/>
          </a:stretch>
        </p:blipFill>
        <p:spPr>
          <a:xfrm>
            <a:off x="1800225" y="312028"/>
            <a:ext cx="8582025" cy="6215490"/>
          </a:xfrm>
        </p:spPr>
      </p:pic>
      <p:sp>
        <p:nvSpPr>
          <p:cNvPr id="6" name="Θέση αριθμού διαφάνειας 5">
            <a:extLst>
              <a:ext uri="{FF2B5EF4-FFF2-40B4-BE49-F238E27FC236}">
                <a16:creationId xmlns:a16="http://schemas.microsoft.com/office/drawing/2014/main" id="{7E0F2E57-8A5E-6117-1873-B5323BE5FA99}"/>
              </a:ext>
            </a:extLst>
          </p:cNvPr>
          <p:cNvSpPr>
            <a:spLocks noGrp="1"/>
          </p:cNvSpPr>
          <p:nvPr>
            <p:ph type="sldNum" sz="quarter" idx="12"/>
          </p:nvPr>
        </p:nvSpPr>
        <p:spPr/>
        <p:txBody>
          <a:bodyPr/>
          <a:lstStyle/>
          <a:p>
            <a:fld id="{B2DC25EE-239B-4C5F-AAD1-255A7D5F1EE2}" type="slidenum">
              <a:rPr lang="en-US" smtClean="0"/>
              <a:t>107</a:t>
            </a:fld>
            <a:endParaRPr lang="en-US"/>
          </a:p>
        </p:txBody>
      </p:sp>
      <p:sp>
        <p:nvSpPr>
          <p:cNvPr id="2" name="Ορθογώνιο: Στρογγύλεμα γωνιών 1">
            <a:extLst>
              <a:ext uri="{FF2B5EF4-FFF2-40B4-BE49-F238E27FC236}">
                <a16:creationId xmlns:a16="http://schemas.microsoft.com/office/drawing/2014/main" id="{A035874D-B159-F86A-A6C4-495D30766307}"/>
              </a:ext>
            </a:extLst>
          </p:cNvPr>
          <p:cNvSpPr/>
          <p:nvPr/>
        </p:nvSpPr>
        <p:spPr>
          <a:xfrm>
            <a:off x="83975" y="312028"/>
            <a:ext cx="2118049" cy="7651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latin typeface="Cambria" panose="02040503050406030204" pitchFamily="18" charset="0"/>
                <a:ea typeface="Cambria" panose="02040503050406030204" pitchFamily="18" charset="0"/>
              </a:rPr>
              <a:t>Βασικοί δείκτες (</a:t>
            </a:r>
            <a:r>
              <a:rPr lang="en-US">
                <a:latin typeface="Cambria" panose="02040503050406030204" pitchFamily="18" charset="0"/>
                <a:ea typeface="Cambria" panose="02040503050406030204" pitchFamily="18" charset="0"/>
              </a:rPr>
              <a:t>Core Metrics)</a:t>
            </a:r>
            <a:endParaRPr lang="el-GR"/>
          </a:p>
        </p:txBody>
      </p:sp>
    </p:spTree>
    <p:extLst>
      <p:ext uri="{BB962C8B-B14F-4D97-AF65-F5344CB8AC3E}">
        <p14:creationId xmlns:p14="http://schemas.microsoft.com/office/powerpoint/2010/main" val="18003330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0545BEB0-AABF-FBD7-E915-AB6ED29EA3F1}"/>
              </a:ext>
            </a:extLst>
          </p:cNvPr>
          <p:cNvPicPr>
            <a:picLocks noGrp="1" noChangeAspect="1"/>
          </p:cNvPicPr>
          <p:nvPr>
            <p:ph idx="4294967295"/>
          </p:nvPr>
        </p:nvPicPr>
        <p:blipFill rotWithShape="1">
          <a:blip r:embed="rId2"/>
          <a:srcRect b="74546"/>
          <a:stretch/>
        </p:blipFill>
        <p:spPr>
          <a:xfrm>
            <a:off x="559838" y="1478353"/>
            <a:ext cx="10004538" cy="1844325"/>
          </a:xfrm>
        </p:spPr>
      </p:pic>
      <p:sp>
        <p:nvSpPr>
          <p:cNvPr id="6" name="Θέση αριθμού διαφάνειας 5">
            <a:extLst>
              <a:ext uri="{FF2B5EF4-FFF2-40B4-BE49-F238E27FC236}">
                <a16:creationId xmlns:a16="http://schemas.microsoft.com/office/drawing/2014/main" id="{7E0F2E57-8A5E-6117-1873-B5323BE5FA99}"/>
              </a:ext>
            </a:extLst>
          </p:cNvPr>
          <p:cNvSpPr>
            <a:spLocks noGrp="1"/>
          </p:cNvSpPr>
          <p:nvPr>
            <p:ph type="sldNum" sz="quarter" idx="12"/>
          </p:nvPr>
        </p:nvSpPr>
        <p:spPr/>
        <p:txBody>
          <a:bodyPr/>
          <a:lstStyle/>
          <a:p>
            <a:fld id="{B2DC25EE-239B-4C5F-AAD1-255A7D5F1EE2}" type="slidenum">
              <a:rPr lang="en-US" smtClean="0"/>
              <a:t>108</a:t>
            </a:fld>
            <a:endParaRPr lang="en-US"/>
          </a:p>
        </p:txBody>
      </p:sp>
      <p:sp>
        <p:nvSpPr>
          <p:cNvPr id="2" name="Ορθογώνιο: Στρογγύλεμα γωνιών 1">
            <a:extLst>
              <a:ext uri="{FF2B5EF4-FFF2-40B4-BE49-F238E27FC236}">
                <a16:creationId xmlns:a16="http://schemas.microsoft.com/office/drawing/2014/main" id="{A035874D-B159-F86A-A6C4-495D30766307}"/>
              </a:ext>
            </a:extLst>
          </p:cNvPr>
          <p:cNvSpPr/>
          <p:nvPr/>
        </p:nvSpPr>
        <p:spPr>
          <a:xfrm>
            <a:off x="83975" y="312028"/>
            <a:ext cx="2118049" cy="7651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latin typeface="Cambria" panose="02040503050406030204" pitchFamily="18" charset="0"/>
                <a:ea typeface="Cambria" panose="02040503050406030204" pitchFamily="18" charset="0"/>
              </a:rPr>
              <a:t>Βασικοί δείκτες (</a:t>
            </a:r>
            <a:r>
              <a:rPr lang="en-US">
                <a:latin typeface="Cambria" panose="02040503050406030204" pitchFamily="18" charset="0"/>
                <a:ea typeface="Cambria" panose="02040503050406030204" pitchFamily="18" charset="0"/>
              </a:rPr>
              <a:t>Core Metrics)</a:t>
            </a:r>
            <a:endParaRPr lang="el-GR"/>
          </a:p>
        </p:txBody>
      </p:sp>
    </p:spTree>
    <p:extLst>
      <p:ext uri="{BB962C8B-B14F-4D97-AF65-F5344CB8AC3E}">
        <p14:creationId xmlns:p14="http://schemas.microsoft.com/office/powerpoint/2010/main" val="6192354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70AA3F-0657-9CBE-3637-997227A40E48}"/>
              </a:ext>
            </a:extLst>
          </p:cNvPr>
          <p:cNvSpPr>
            <a:spLocks noGrp="1"/>
          </p:cNvSpPr>
          <p:nvPr>
            <p:ph type="title"/>
          </p:nvPr>
        </p:nvSpPr>
        <p:spPr/>
        <p:txBody>
          <a:bodyPr/>
          <a:lstStyle/>
          <a:p>
            <a:r>
              <a:rPr lang="el-GR" dirty="0" err="1">
                <a:latin typeface="Cambria" panose="02040503050406030204" pitchFamily="18" charset="0"/>
                <a:ea typeface="Cambria" panose="02040503050406030204" pitchFamily="18" charset="0"/>
              </a:rPr>
              <a:t>Προηγµένοι</a:t>
            </a:r>
            <a:r>
              <a:rPr lang="el-GR" dirty="0">
                <a:latin typeface="Cambria" panose="02040503050406030204" pitchFamily="18" charset="0"/>
                <a:ea typeface="Cambria" panose="02040503050406030204" pitchFamily="18" charset="0"/>
              </a:rPr>
              <a:t> δείκτες (</a:t>
            </a:r>
            <a:r>
              <a:rPr lang="en-US" dirty="0">
                <a:latin typeface="Cambria" panose="02040503050406030204" pitchFamily="18" charset="0"/>
                <a:ea typeface="Cambria" panose="02040503050406030204" pitchFamily="18" charset="0"/>
              </a:rPr>
              <a:t>Advanced Metrics)</a:t>
            </a:r>
            <a:endParaRPr lang="el-GR" dirty="0">
              <a:latin typeface="Cambria" panose="02040503050406030204" pitchFamily="18" charset="0"/>
              <a:ea typeface="Cambria" panose="02040503050406030204" pitchFamily="18" charset="0"/>
            </a:endParaRPr>
          </a:p>
        </p:txBody>
      </p:sp>
      <p:sp>
        <p:nvSpPr>
          <p:cNvPr id="3" name="Θέση περιεχομένου 2">
            <a:extLst>
              <a:ext uri="{FF2B5EF4-FFF2-40B4-BE49-F238E27FC236}">
                <a16:creationId xmlns:a16="http://schemas.microsoft.com/office/drawing/2014/main" id="{CB8A4194-4777-98B3-F864-B384165C7500}"/>
              </a:ext>
            </a:extLst>
          </p:cNvPr>
          <p:cNvSpPr>
            <a:spLocks noGrp="1"/>
          </p:cNvSpPr>
          <p:nvPr>
            <p:ph idx="1"/>
          </p:nvPr>
        </p:nvSpPr>
        <p:spPr>
          <a:xfrm>
            <a:off x="513184" y="2323322"/>
            <a:ext cx="10770512" cy="3848878"/>
          </a:xfrm>
        </p:spPr>
        <p:txBody>
          <a:bodyPr>
            <a:normAutofit/>
          </a:bodyPr>
          <a:lstStyle/>
          <a:p>
            <a:pPr algn="just"/>
            <a:r>
              <a:rPr lang="el-GR" dirty="0">
                <a:latin typeface="Cambria" panose="02040503050406030204" pitchFamily="18" charset="0"/>
                <a:ea typeface="Cambria" panose="02040503050406030204" pitchFamily="18" charset="0"/>
              </a:rPr>
              <a:t>Δείκτες που εστιάζουν στην επίδοση σε πιο σύνθετα θέματα ESG.</a:t>
            </a:r>
          </a:p>
          <a:p>
            <a:pPr algn="just"/>
            <a:r>
              <a:rPr lang="el-GR" dirty="0">
                <a:latin typeface="Cambria" panose="02040503050406030204" pitchFamily="18" charset="0"/>
                <a:ea typeface="Cambria" panose="02040503050406030204" pitchFamily="18" charset="0"/>
              </a:rPr>
              <a:t> Αυτή η ομάδα δεικτών δημιουργήθηκε προκειμένου να επιτρέψει στις εταιρείες που έχουν ενσωματώσει ήδη στη στρατηγική τους τις αρχές της βιώσιμης ανάπτυξης να προβάλουν το έργο τους, αλλά και να αναδείξει τα θέματα που οι ελληνικές εταιρείες πρέπει να κατανοήσουν ώστε να βελτιώσουν σταδιακά την επίδοση και τον τρόπο δημοσιοποίησής τους.</a:t>
            </a:r>
          </a:p>
        </p:txBody>
      </p:sp>
      <p:sp>
        <p:nvSpPr>
          <p:cNvPr id="4" name="Θέση αριθμού διαφάνειας 3">
            <a:extLst>
              <a:ext uri="{FF2B5EF4-FFF2-40B4-BE49-F238E27FC236}">
                <a16:creationId xmlns:a16="http://schemas.microsoft.com/office/drawing/2014/main" id="{D6A18BBD-8D3F-7485-783C-6E074095EAAB}"/>
              </a:ext>
            </a:extLst>
          </p:cNvPr>
          <p:cNvSpPr>
            <a:spLocks noGrp="1"/>
          </p:cNvSpPr>
          <p:nvPr>
            <p:ph type="sldNum" sz="quarter" idx="12"/>
          </p:nvPr>
        </p:nvSpPr>
        <p:spPr/>
        <p:txBody>
          <a:bodyPr/>
          <a:lstStyle/>
          <a:p>
            <a:fld id="{B2DC25EE-239B-4C5F-AAD1-255A7D5F1EE2}" type="slidenum">
              <a:rPr lang="en-US" smtClean="0"/>
              <a:t>109</a:t>
            </a:fld>
            <a:endParaRPr lang="en-US"/>
          </a:p>
        </p:txBody>
      </p:sp>
    </p:spTree>
    <p:extLst>
      <p:ext uri="{BB962C8B-B14F-4D97-AF65-F5344CB8AC3E}">
        <p14:creationId xmlns:p14="http://schemas.microsoft.com/office/powerpoint/2010/main" val="1618764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FB2559-12F7-89AF-168A-176675AE0647}"/>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Πρότυπα GRI</a:t>
            </a:r>
          </a:p>
        </p:txBody>
      </p:sp>
      <p:sp>
        <p:nvSpPr>
          <p:cNvPr id="3" name="Θέση περιεχομένου 2">
            <a:extLst>
              <a:ext uri="{FF2B5EF4-FFF2-40B4-BE49-F238E27FC236}">
                <a16:creationId xmlns:a16="http://schemas.microsoft.com/office/drawing/2014/main" id="{4AFC6FE4-AA95-29AF-4547-D50166881DE1}"/>
              </a:ext>
            </a:extLst>
          </p:cNvPr>
          <p:cNvSpPr>
            <a:spLocks noGrp="1"/>
          </p:cNvSpPr>
          <p:nvPr>
            <p:ph idx="1"/>
          </p:nvPr>
        </p:nvSpPr>
        <p:spPr>
          <a:xfrm>
            <a:off x="382555" y="2099387"/>
            <a:ext cx="11299372" cy="4441371"/>
          </a:xfrm>
        </p:spPr>
        <p:txBody>
          <a:bodyPr>
            <a:normAutofit fontScale="85000" lnSpcReduction="20000"/>
          </a:bodyPr>
          <a:lstStyle/>
          <a:p>
            <a:pPr algn="just"/>
            <a:r>
              <a:rPr lang="el-GR" dirty="0">
                <a:latin typeface="Cambria" panose="02040503050406030204" pitchFamily="18" charset="0"/>
                <a:ea typeface="Cambria" panose="02040503050406030204" pitchFamily="18" charset="0"/>
              </a:rPr>
              <a:t>Τα πρότυπα GRI αντιπροσωπεύουν την </a:t>
            </a:r>
            <a:r>
              <a:rPr lang="el-GR" b="1" dirty="0">
                <a:latin typeface="Cambria" panose="02040503050406030204" pitchFamily="18" charset="0"/>
                <a:ea typeface="Cambria" panose="02040503050406030204" pitchFamily="18" charset="0"/>
              </a:rPr>
              <a:t>παγκόσμια βέλτιστη πρακτική για δημοσίευση αναφορών για μια σειρά οικονομικών, περιβαλλοντικών και κοινωνικών επιπτώσεων. </a:t>
            </a:r>
          </a:p>
          <a:p>
            <a:pPr algn="just"/>
            <a:r>
              <a:rPr lang="el-GR" dirty="0">
                <a:latin typeface="Cambria" panose="02040503050406030204" pitchFamily="18" charset="0"/>
                <a:ea typeface="Cambria" panose="02040503050406030204" pitchFamily="18" charset="0"/>
              </a:rPr>
              <a:t>Η </a:t>
            </a:r>
            <a:r>
              <a:rPr lang="el-GR" b="1" dirty="0">
                <a:latin typeface="Cambria" panose="02040503050406030204" pitchFamily="18" charset="0"/>
                <a:ea typeface="Cambria" panose="02040503050406030204" pitchFamily="18" charset="0"/>
              </a:rPr>
              <a:t>αναφορά βιωσιμότητας </a:t>
            </a:r>
            <a:r>
              <a:rPr lang="el-GR" dirty="0">
                <a:latin typeface="Cambria" panose="02040503050406030204" pitchFamily="18" charset="0"/>
                <a:ea typeface="Cambria" panose="02040503050406030204" pitchFamily="18" charset="0"/>
              </a:rPr>
              <a:t>της επιχείρησης βάσει των Προτύπων αυτών παρέχει πληροφορίες σχετικά με τη θετική ή αρνητική συμβολή ενός οργανισμού στην αειφόρο ανάπτυξη. </a:t>
            </a:r>
          </a:p>
          <a:p>
            <a:pPr algn="just"/>
            <a:r>
              <a:rPr lang="el-GR" dirty="0">
                <a:latin typeface="Cambria" panose="02040503050406030204" pitchFamily="18" charset="0"/>
                <a:ea typeface="Cambria" panose="02040503050406030204" pitchFamily="18" charset="0"/>
              </a:rPr>
              <a:t>Τα πρότυπα GRI αποτελούν επίσης μια αξιόπιστη αναφορά για τους υπεύθυνους της χάραξης πολιτικής για το φυσικό περιβάλλον και τις ρυθμιστικές αρχές παγκοσμίως. </a:t>
            </a:r>
          </a:p>
          <a:p>
            <a:pPr algn="just"/>
            <a:r>
              <a:rPr lang="el-GR" dirty="0">
                <a:latin typeface="Cambria" panose="02040503050406030204" pitchFamily="18" charset="0"/>
                <a:ea typeface="Cambria" panose="02040503050406030204" pitchFamily="18" charset="0"/>
              </a:rPr>
              <a:t>Ενθαρρύνουν και επιτρέπουν αξιόπιστες, μη χρηματοοικονομικές αναφορές από τις εταιρείες που υπάγονται στον έλεγχο της. </a:t>
            </a:r>
          </a:p>
          <a:p>
            <a:endParaRPr lang="el-GR" dirty="0"/>
          </a:p>
        </p:txBody>
      </p:sp>
      <p:sp>
        <p:nvSpPr>
          <p:cNvPr id="4" name="Θέση αριθμού διαφάνειας 3">
            <a:extLst>
              <a:ext uri="{FF2B5EF4-FFF2-40B4-BE49-F238E27FC236}">
                <a16:creationId xmlns:a16="http://schemas.microsoft.com/office/drawing/2014/main" id="{11C079A0-8379-AE70-FBDD-652958697B1E}"/>
              </a:ext>
            </a:extLst>
          </p:cNvPr>
          <p:cNvSpPr>
            <a:spLocks noGrp="1"/>
          </p:cNvSpPr>
          <p:nvPr>
            <p:ph type="sldNum" sz="quarter" idx="12"/>
          </p:nvPr>
        </p:nvSpPr>
        <p:spPr/>
        <p:txBody>
          <a:bodyPr/>
          <a:lstStyle/>
          <a:p>
            <a:fld id="{B2DC25EE-239B-4C5F-AAD1-255A7D5F1EE2}" type="slidenum">
              <a:rPr lang="en-US" smtClean="0"/>
              <a:t>11</a:t>
            </a:fld>
            <a:endParaRPr lang="en-US"/>
          </a:p>
        </p:txBody>
      </p:sp>
    </p:spTree>
    <p:extLst>
      <p:ext uri="{BB962C8B-B14F-4D97-AF65-F5344CB8AC3E}">
        <p14:creationId xmlns:p14="http://schemas.microsoft.com/office/powerpoint/2010/main" val="42707770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490B5D69-8106-D563-61A8-202A174776AF}"/>
              </a:ext>
            </a:extLst>
          </p:cNvPr>
          <p:cNvPicPr>
            <a:picLocks noChangeAspect="1"/>
          </p:cNvPicPr>
          <p:nvPr/>
        </p:nvPicPr>
        <p:blipFill>
          <a:blip r:embed="rId2"/>
          <a:stretch>
            <a:fillRect/>
          </a:stretch>
        </p:blipFill>
        <p:spPr>
          <a:xfrm>
            <a:off x="1990726" y="260194"/>
            <a:ext cx="8362950" cy="6455248"/>
          </a:xfrm>
          <a:prstGeom prst="rect">
            <a:avLst/>
          </a:prstGeom>
        </p:spPr>
      </p:pic>
      <p:sp>
        <p:nvSpPr>
          <p:cNvPr id="6" name="Θέση αριθμού διαφάνειας 5">
            <a:extLst>
              <a:ext uri="{FF2B5EF4-FFF2-40B4-BE49-F238E27FC236}">
                <a16:creationId xmlns:a16="http://schemas.microsoft.com/office/drawing/2014/main" id="{D9FA1959-68E9-4E33-B6CF-AF3334A95889}"/>
              </a:ext>
            </a:extLst>
          </p:cNvPr>
          <p:cNvSpPr>
            <a:spLocks noGrp="1"/>
          </p:cNvSpPr>
          <p:nvPr>
            <p:ph type="sldNum" sz="quarter" idx="12"/>
          </p:nvPr>
        </p:nvSpPr>
        <p:spPr/>
        <p:txBody>
          <a:bodyPr/>
          <a:lstStyle/>
          <a:p>
            <a:fld id="{B2DC25EE-239B-4C5F-AAD1-255A7D5F1EE2}" type="slidenum">
              <a:rPr lang="en-US" smtClean="0"/>
              <a:t>110</a:t>
            </a:fld>
            <a:endParaRPr lang="en-US"/>
          </a:p>
        </p:txBody>
      </p:sp>
    </p:spTree>
    <p:extLst>
      <p:ext uri="{BB962C8B-B14F-4D97-AF65-F5344CB8AC3E}">
        <p14:creationId xmlns:p14="http://schemas.microsoft.com/office/powerpoint/2010/main" val="15854407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0E1A0F29-3F76-6D97-AB04-E7D3866AC05D}"/>
              </a:ext>
            </a:extLst>
          </p:cNvPr>
          <p:cNvSpPr>
            <a:spLocks noGrp="1"/>
          </p:cNvSpPr>
          <p:nvPr>
            <p:ph type="sldNum" sz="quarter" idx="12"/>
          </p:nvPr>
        </p:nvSpPr>
        <p:spPr/>
        <p:txBody>
          <a:bodyPr/>
          <a:lstStyle/>
          <a:p>
            <a:fld id="{B2DC25EE-239B-4C5F-AAD1-255A7D5F1EE2}" type="slidenum">
              <a:rPr lang="en-US" smtClean="0"/>
              <a:t>111</a:t>
            </a:fld>
            <a:endParaRPr lang="en-US"/>
          </a:p>
        </p:txBody>
      </p:sp>
      <p:pic>
        <p:nvPicPr>
          <p:cNvPr id="3" name="Εικόνα 2">
            <a:extLst>
              <a:ext uri="{FF2B5EF4-FFF2-40B4-BE49-F238E27FC236}">
                <a16:creationId xmlns:a16="http://schemas.microsoft.com/office/drawing/2014/main" id="{C7F5B74B-7063-9D76-24A9-C00B37D6C2E6}"/>
              </a:ext>
            </a:extLst>
          </p:cNvPr>
          <p:cNvPicPr>
            <a:picLocks noChangeAspect="1"/>
          </p:cNvPicPr>
          <p:nvPr/>
        </p:nvPicPr>
        <p:blipFill rotWithShape="1">
          <a:blip r:embed="rId2"/>
          <a:srcRect r="406" b="62402"/>
          <a:stretch/>
        </p:blipFill>
        <p:spPr>
          <a:xfrm>
            <a:off x="513184" y="1277229"/>
            <a:ext cx="11011785" cy="3208797"/>
          </a:xfrm>
          <a:prstGeom prst="rect">
            <a:avLst/>
          </a:prstGeom>
        </p:spPr>
      </p:pic>
    </p:spTree>
    <p:extLst>
      <p:ext uri="{BB962C8B-B14F-4D97-AF65-F5344CB8AC3E}">
        <p14:creationId xmlns:p14="http://schemas.microsoft.com/office/powerpoint/2010/main" val="2815979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85309B-6A10-F151-026E-3A3C50B9AE9F}"/>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Κλαδικοί δείκτες (</a:t>
            </a:r>
            <a:r>
              <a:rPr lang="en-US" dirty="0">
                <a:latin typeface="Cambria" panose="02040503050406030204" pitchFamily="18" charset="0"/>
                <a:ea typeface="Cambria" panose="02040503050406030204" pitchFamily="18" charset="0"/>
              </a:rPr>
              <a:t>Sector-specific Metrics)</a:t>
            </a:r>
            <a:endParaRPr lang="el-GR" dirty="0">
              <a:latin typeface="Cambria" panose="02040503050406030204" pitchFamily="18" charset="0"/>
              <a:ea typeface="Cambria" panose="02040503050406030204" pitchFamily="18" charset="0"/>
            </a:endParaRPr>
          </a:p>
        </p:txBody>
      </p:sp>
      <p:sp>
        <p:nvSpPr>
          <p:cNvPr id="3" name="Θέση περιεχομένου 2">
            <a:extLst>
              <a:ext uri="{FF2B5EF4-FFF2-40B4-BE49-F238E27FC236}">
                <a16:creationId xmlns:a16="http://schemas.microsoft.com/office/drawing/2014/main" id="{4BD4DA20-D653-53A9-6A40-EF3493A9D042}"/>
              </a:ext>
            </a:extLst>
          </p:cNvPr>
          <p:cNvSpPr>
            <a:spLocks noGrp="1"/>
          </p:cNvSpPr>
          <p:nvPr>
            <p:ph idx="1"/>
          </p:nvPr>
        </p:nvSpPr>
        <p:spPr>
          <a:xfrm>
            <a:off x="587829" y="2332653"/>
            <a:ext cx="10695867" cy="3839547"/>
          </a:xfrm>
        </p:spPr>
        <p:txBody>
          <a:bodyPr>
            <a:normAutofit/>
          </a:bodyPr>
          <a:lstStyle/>
          <a:p>
            <a:pPr algn="just"/>
            <a:r>
              <a:rPr lang="el-GR" dirty="0">
                <a:latin typeface="Cambria" panose="02040503050406030204" pitchFamily="18" charset="0"/>
                <a:ea typeface="Cambria" panose="02040503050406030204" pitchFamily="18" charset="0"/>
              </a:rPr>
              <a:t>Δείκτες που δημιουργήθηκαν ειδικά για τους κλάδους που εκπροσωπούνται στο Χρηματιστήριο Αθηνών. </a:t>
            </a:r>
          </a:p>
          <a:p>
            <a:pPr algn="just"/>
            <a:r>
              <a:rPr lang="el-GR" dirty="0">
                <a:latin typeface="Cambria" panose="02040503050406030204" pitchFamily="18" charset="0"/>
                <a:ea typeface="Cambria" panose="02040503050406030204" pitchFamily="18" charset="0"/>
              </a:rPr>
              <a:t>Οι κλαδικοί δείκτες μπορούν να προσφέρουν μια σαφή εικόνα των κινδύνων που αντιμετωπίζουν οι εταιρείες σε σχέση με τη βιώσιμη ανάπτυξη, καθώς τα περισσότερα ουσιαστικά θέματα διαφέρουν μεταξύ επιχειρηματικών κλάδων και τομέων.</a:t>
            </a:r>
          </a:p>
        </p:txBody>
      </p:sp>
      <p:sp>
        <p:nvSpPr>
          <p:cNvPr id="4" name="Θέση αριθμού διαφάνειας 3">
            <a:extLst>
              <a:ext uri="{FF2B5EF4-FFF2-40B4-BE49-F238E27FC236}">
                <a16:creationId xmlns:a16="http://schemas.microsoft.com/office/drawing/2014/main" id="{C2373FD1-7860-310D-0732-482F634EE24A}"/>
              </a:ext>
            </a:extLst>
          </p:cNvPr>
          <p:cNvSpPr>
            <a:spLocks noGrp="1"/>
          </p:cNvSpPr>
          <p:nvPr>
            <p:ph type="sldNum" sz="quarter" idx="12"/>
          </p:nvPr>
        </p:nvSpPr>
        <p:spPr/>
        <p:txBody>
          <a:bodyPr/>
          <a:lstStyle/>
          <a:p>
            <a:fld id="{B2DC25EE-239B-4C5F-AAD1-255A7D5F1EE2}" type="slidenum">
              <a:rPr lang="en-US" smtClean="0"/>
              <a:t>112</a:t>
            </a:fld>
            <a:endParaRPr lang="en-US"/>
          </a:p>
        </p:txBody>
      </p:sp>
    </p:spTree>
    <p:extLst>
      <p:ext uri="{BB962C8B-B14F-4D97-AF65-F5344CB8AC3E}">
        <p14:creationId xmlns:p14="http://schemas.microsoft.com/office/powerpoint/2010/main" val="481825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73BF52ED-E234-D2BB-3841-8445CD8DED8A}"/>
              </a:ext>
            </a:extLst>
          </p:cNvPr>
          <p:cNvPicPr>
            <a:picLocks noChangeAspect="1"/>
          </p:cNvPicPr>
          <p:nvPr/>
        </p:nvPicPr>
        <p:blipFill>
          <a:blip r:embed="rId2"/>
          <a:stretch>
            <a:fillRect/>
          </a:stretch>
        </p:blipFill>
        <p:spPr>
          <a:xfrm>
            <a:off x="2545340" y="0"/>
            <a:ext cx="7101319" cy="6858000"/>
          </a:xfrm>
          <a:prstGeom prst="rect">
            <a:avLst/>
          </a:prstGeom>
        </p:spPr>
      </p:pic>
      <p:sp>
        <p:nvSpPr>
          <p:cNvPr id="6" name="Θέση αριθμού διαφάνειας 5">
            <a:extLst>
              <a:ext uri="{FF2B5EF4-FFF2-40B4-BE49-F238E27FC236}">
                <a16:creationId xmlns:a16="http://schemas.microsoft.com/office/drawing/2014/main" id="{55170293-8331-574F-67E8-2E78099420CB}"/>
              </a:ext>
            </a:extLst>
          </p:cNvPr>
          <p:cNvSpPr>
            <a:spLocks noGrp="1"/>
          </p:cNvSpPr>
          <p:nvPr>
            <p:ph type="sldNum" sz="quarter" idx="12"/>
          </p:nvPr>
        </p:nvSpPr>
        <p:spPr/>
        <p:txBody>
          <a:bodyPr/>
          <a:lstStyle/>
          <a:p>
            <a:fld id="{B2DC25EE-239B-4C5F-AAD1-255A7D5F1EE2}" type="slidenum">
              <a:rPr lang="en-US" smtClean="0"/>
              <a:t>113</a:t>
            </a:fld>
            <a:endParaRPr lang="en-US"/>
          </a:p>
        </p:txBody>
      </p:sp>
    </p:spTree>
    <p:extLst>
      <p:ext uri="{BB962C8B-B14F-4D97-AF65-F5344CB8AC3E}">
        <p14:creationId xmlns:p14="http://schemas.microsoft.com/office/powerpoint/2010/main" val="35613882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684299-88A7-25FA-A05C-A8DF3AAADE21}"/>
              </a:ext>
            </a:extLst>
          </p:cNvPr>
          <p:cNvSpPr>
            <a:spLocks noGrp="1"/>
          </p:cNvSpPr>
          <p:nvPr>
            <p:ph type="title"/>
          </p:nvPr>
        </p:nvSpPr>
        <p:spPr/>
        <p:txBody>
          <a:bodyPr/>
          <a:lstStyle/>
          <a:p>
            <a:r>
              <a:rPr lang="en-US" dirty="0">
                <a:latin typeface="Cambria" panose="02040503050406030204" pitchFamily="18" charset="0"/>
                <a:ea typeface="Cambria" panose="02040503050406030204" pitchFamily="18" charset="0"/>
              </a:rPr>
              <a:t>ESG GUIDE VIDEO</a:t>
            </a:r>
            <a:endParaRPr lang="el-GR" dirty="0">
              <a:latin typeface="Cambria" panose="02040503050406030204" pitchFamily="18" charset="0"/>
              <a:ea typeface="Cambria" panose="02040503050406030204" pitchFamily="18" charset="0"/>
            </a:endParaRPr>
          </a:p>
        </p:txBody>
      </p:sp>
      <p:sp>
        <p:nvSpPr>
          <p:cNvPr id="3" name="Θέση περιεχομένου 2">
            <a:extLst>
              <a:ext uri="{FF2B5EF4-FFF2-40B4-BE49-F238E27FC236}">
                <a16:creationId xmlns:a16="http://schemas.microsoft.com/office/drawing/2014/main" id="{505E7868-8E0E-6242-B2C3-583697C6AC07}"/>
              </a:ext>
            </a:extLst>
          </p:cNvPr>
          <p:cNvSpPr>
            <a:spLocks noGrp="1"/>
          </p:cNvSpPr>
          <p:nvPr>
            <p:ph idx="1"/>
          </p:nvPr>
        </p:nvSpPr>
        <p:spPr/>
        <p:txBody>
          <a:bodyPr/>
          <a:lstStyle/>
          <a:p>
            <a:r>
              <a:rPr lang="en-US" dirty="0">
                <a:hlinkClick r:id="rId2"/>
              </a:rPr>
              <a:t>https://youtu.be/-6XulxNzqAc</a:t>
            </a:r>
            <a:r>
              <a:rPr lang="en-US" dirty="0"/>
              <a:t> </a:t>
            </a:r>
            <a:endParaRPr lang="el-GR" dirty="0"/>
          </a:p>
        </p:txBody>
      </p:sp>
      <p:sp>
        <p:nvSpPr>
          <p:cNvPr id="4" name="Θέση αριθμού διαφάνειας 3">
            <a:extLst>
              <a:ext uri="{FF2B5EF4-FFF2-40B4-BE49-F238E27FC236}">
                <a16:creationId xmlns:a16="http://schemas.microsoft.com/office/drawing/2014/main" id="{E95EFAE3-FF8A-FE11-959B-1A56AF921609}"/>
              </a:ext>
            </a:extLst>
          </p:cNvPr>
          <p:cNvSpPr>
            <a:spLocks noGrp="1"/>
          </p:cNvSpPr>
          <p:nvPr>
            <p:ph type="sldNum" sz="quarter" idx="12"/>
          </p:nvPr>
        </p:nvSpPr>
        <p:spPr/>
        <p:txBody>
          <a:bodyPr/>
          <a:lstStyle/>
          <a:p>
            <a:fld id="{B2DC25EE-239B-4C5F-AAD1-255A7D5F1EE2}" type="slidenum">
              <a:rPr lang="en-US" smtClean="0"/>
              <a:t>114</a:t>
            </a:fld>
            <a:endParaRPr lang="en-US"/>
          </a:p>
        </p:txBody>
      </p:sp>
    </p:spTree>
    <p:extLst>
      <p:ext uri="{BB962C8B-B14F-4D97-AF65-F5344CB8AC3E}">
        <p14:creationId xmlns:p14="http://schemas.microsoft.com/office/powerpoint/2010/main" val="40323560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92BCFA-9922-B763-4EEC-B62B4A835070}"/>
              </a:ext>
            </a:extLst>
          </p:cNvPr>
          <p:cNvSpPr>
            <a:spLocks noGrp="1"/>
          </p:cNvSpPr>
          <p:nvPr>
            <p:ph type="title"/>
          </p:nvPr>
        </p:nvSpPr>
        <p:spPr/>
        <p:txBody>
          <a:bodyPr/>
          <a:lstStyle/>
          <a:p>
            <a:r>
              <a:rPr lang="en-US" dirty="0">
                <a:latin typeface="Cambria" panose="02040503050406030204" pitchFamily="18" charset="0"/>
                <a:ea typeface="Cambria" panose="02040503050406030204" pitchFamily="18" charset="0"/>
              </a:rPr>
              <a:t>ATHEX ESG INDEX VIDEO</a:t>
            </a:r>
            <a:endParaRPr lang="el-GR" dirty="0">
              <a:latin typeface="Cambria" panose="02040503050406030204" pitchFamily="18" charset="0"/>
              <a:ea typeface="Cambria" panose="02040503050406030204" pitchFamily="18" charset="0"/>
            </a:endParaRPr>
          </a:p>
        </p:txBody>
      </p:sp>
      <p:sp>
        <p:nvSpPr>
          <p:cNvPr id="3" name="Θέση περιεχομένου 2">
            <a:extLst>
              <a:ext uri="{FF2B5EF4-FFF2-40B4-BE49-F238E27FC236}">
                <a16:creationId xmlns:a16="http://schemas.microsoft.com/office/drawing/2014/main" id="{ABC4206E-6FC5-1801-B126-0884F4E6D55E}"/>
              </a:ext>
            </a:extLst>
          </p:cNvPr>
          <p:cNvSpPr>
            <a:spLocks noGrp="1"/>
          </p:cNvSpPr>
          <p:nvPr>
            <p:ph idx="1"/>
          </p:nvPr>
        </p:nvSpPr>
        <p:spPr/>
        <p:txBody>
          <a:bodyPr/>
          <a:lstStyle/>
          <a:p>
            <a:r>
              <a:rPr lang="en-US" dirty="0">
                <a:hlinkClick r:id="rId2"/>
              </a:rPr>
              <a:t>https://youtu.be/WJYuwp6BpDk</a:t>
            </a:r>
            <a:r>
              <a:rPr lang="en-US" dirty="0"/>
              <a:t> </a:t>
            </a:r>
            <a:endParaRPr lang="el-GR" dirty="0"/>
          </a:p>
        </p:txBody>
      </p:sp>
      <p:sp>
        <p:nvSpPr>
          <p:cNvPr id="4" name="Θέση αριθμού διαφάνειας 3">
            <a:extLst>
              <a:ext uri="{FF2B5EF4-FFF2-40B4-BE49-F238E27FC236}">
                <a16:creationId xmlns:a16="http://schemas.microsoft.com/office/drawing/2014/main" id="{1639713B-F716-B967-305E-AFCA86101452}"/>
              </a:ext>
            </a:extLst>
          </p:cNvPr>
          <p:cNvSpPr>
            <a:spLocks noGrp="1"/>
          </p:cNvSpPr>
          <p:nvPr>
            <p:ph type="sldNum" sz="quarter" idx="12"/>
          </p:nvPr>
        </p:nvSpPr>
        <p:spPr/>
        <p:txBody>
          <a:bodyPr/>
          <a:lstStyle/>
          <a:p>
            <a:fld id="{B2DC25EE-239B-4C5F-AAD1-255A7D5F1EE2}" type="slidenum">
              <a:rPr lang="en-US" smtClean="0"/>
              <a:t>115</a:t>
            </a:fld>
            <a:endParaRPr lang="en-US"/>
          </a:p>
        </p:txBody>
      </p:sp>
    </p:spTree>
    <p:extLst>
      <p:ext uri="{BB962C8B-B14F-4D97-AF65-F5344CB8AC3E}">
        <p14:creationId xmlns:p14="http://schemas.microsoft.com/office/powerpoint/2010/main" val="22066202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33A08A-277B-3453-A894-46C90EB21C94}"/>
              </a:ext>
            </a:extLst>
          </p:cNvPr>
          <p:cNvSpPr>
            <a:spLocks noGrp="1"/>
          </p:cNvSpPr>
          <p:nvPr>
            <p:ph type="title"/>
          </p:nvPr>
        </p:nvSpPr>
        <p:spPr/>
        <p:txBody>
          <a:bodyPr>
            <a:normAutofit fontScale="90000"/>
          </a:bodyPr>
          <a:lstStyle/>
          <a:p>
            <a:r>
              <a:rPr lang="en-US" dirty="0">
                <a:latin typeface="Cambria" panose="02040503050406030204" pitchFamily="18" charset="0"/>
                <a:ea typeface="Cambria" panose="02040503050406030204" pitchFamily="18" charset="0"/>
              </a:rPr>
              <a:t>ATHEX BONDS </a:t>
            </a:r>
            <a:r>
              <a:rPr lang="en-US" dirty="0" err="1">
                <a:latin typeface="Cambria" panose="02040503050406030204" pitchFamily="18" charset="0"/>
                <a:ea typeface="Cambria" panose="02040503050406030204" pitchFamily="18" charset="0"/>
              </a:rPr>
              <a:t>GREENet</a:t>
            </a:r>
            <a:r>
              <a:rPr lang="en-US" dirty="0">
                <a:latin typeface="Cambria" panose="02040503050406030204" pitchFamily="18" charset="0"/>
                <a:ea typeface="Cambria" panose="02040503050406030204" pitchFamily="18" charset="0"/>
              </a:rPr>
              <a:t> VIDEO</a:t>
            </a:r>
            <a:br>
              <a:rPr lang="en-US" dirty="0">
                <a:latin typeface="Cambria" panose="02040503050406030204" pitchFamily="18" charset="0"/>
                <a:ea typeface="Cambria" panose="02040503050406030204" pitchFamily="18" charset="0"/>
              </a:rPr>
            </a:br>
            <a:endParaRPr lang="el-GR" dirty="0">
              <a:latin typeface="Cambria" panose="02040503050406030204" pitchFamily="18" charset="0"/>
              <a:ea typeface="Cambria" panose="02040503050406030204" pitchFamily="18" charset="0"/>
            </a:endParaRPr>
          </a:p>
        </p:txBody>
      </p:sp>
      <p:sp>
        <p:nvSpPr>
          <p:cNvPr id="3" name="Θέση περιεχομένου 2">
            <a:extLst>
              <a:ext uri="{FF2B5EF4-FFF2-40B4-BE49-F238E27FC236}">
                <a16:creationId xmlns:a16="http://schemas.microsoft.com/office/drawing/2014/main" id="{65E289A2-BAAD-4BFB-1EC9-468AEDFA6D98}"/>
              </a:ext>
            </a:extLst>
          </p:cNvPr>
          <p:cNvSpPr>
            <a:spLocks noGrp="1"/>
          </p:cNvSpPr>
          <p:nvPr>
            <p:ph idx="1"/>
          </p:nvPr>
        </p:nvSpPr>
        <p:spPr/>
        <p:txBody>
          <a:bodyPr/>
          <a:lstStyle/>
          <a:p>
            <a:r>
              <a:rPr lang="en-US" dirty="0">
                <a:hlinkClick r:id="rId2"/>
              </a:rPr>
              <a:t>https://youtu.be/68b8_3Wb3DM</a:t>
            </a:r>
            <a:r>
              <a:rPr lang="en-US" dirty="0"/>
              <a:t> </a:t>
            </a:r>
            <a:endParaRPr lang="el-GR" dirty="0"/>
          </a:p>
        </p:txBody>
      </p:sp>
      <p:sp>
        <p:nvSpPr>
          <p:cNvPr id="4" name="Θέση αριθμού διαφάνειας 3">
            <a:extLst>
              <a:ext uri="{FF2B5EF4-FFF2-40B4-BE49-F238E27FC236}">
                <a16:creationId xmlns:a16="http://schemas.microsoft.com/office/drawing/2014/main" id="{45BD80D3-5C74-931A-9FBC-EF5F3FCA47C5}"/>
              </a:ext>
            </a:extLst>
          </p:cNvPr>
          <p:cNvSpPr>
            <a:spLocks noGrp="1"/>
          </p:cNvSpPr>
          <p:nvPr>
            <p:ph type="sldNum" sz="quarter" idx="12"/>
          </p:nvPr>
        </p:nvSpPr>
        <p:spPr/>
        <p:txBody>
          <a:bodyPr/>
          <a:lstStyle/>
          <a:p>
            <a:fld id="{B2DC25EE-239B-4C5F-AAD1-255A7D5F1EE2}" type="slidenum">
              <a:rPr lang="en-US" smtClean="0"/>
              <a:t>116</a:t>
            </a:fld>
            <a:endParaRPr lang="en-US"/>
          </a:p>
        </p:txBody>
      </p:sp>
    </p:spTree>
    <p:extLst>
      <p:ext uri="{BB962C8B-B14F-4D97-AF65-F5344CB8AC3E}">
        <p14:creationId xmlns:p14="http://schemas.microsoft.com/office/powerpoint/2010/main" val="40841957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9D329D-0C87-B4D4-65AE-F45E29FA37A8}"/>
              </a:ext>
            </a:extLst>
          </p:cNvPr>
          <p:cNvSpPr>
            <a:spLocks noGrp="1"/>
          </p:cNvSpPr>
          <p:nvPr>
            <p:ph type="title"/>
          </p:nvPr>
        </p:nvSpPr>
        <p:spPr/>
        <p:txBody>
          <a:bodyPr>
            <a:normAutofit fontScale="90000"/>
          </a:bodyPr>
          <a:lstStyle/>
          <a:p>
            <a:r>
              <a:rPr lang="el-GR" dirty="0">
                <a:latin typeface="Cambria" panose="02040503050406030204" pitchFamily="18" charset="0"/>
                <a:ea typeface="Cambria" panose="02040503050406030204" pitchFamily="18" charset="0"/>
              </a:rPr>
              <a:t>Οι 35 εισηγμένες του νέου δείκτη ATHEX ESG</a:t>
            </a:r>
            <a:br>
              <a:rPr lang="en-US" dirty="0">
                <a:latin typeface="Cambria" panose="02040503050406030204" pitchFamily="18" charset="0"/>
                <a:ea typeface="Cambria" panose="02040503050406030204" pitchFamily="18" charset="0"/>
              </a:rPr>
            </a:br>
            <a:r>
              <a:rPr lang="el-GR" dirty="0">
                <a:latin typeface="Cambria" panose="02040503050406030204" pitchFamily="18" charset="0"/>
                <a:ea typeface="Cambria" panose="02040503050406030204" pitchFamily="18" charset="0"/>
              </a:rPr>
              <a:t>(Στοιχεία 2021)</a:t>
            </a:r>
          </a:p>
        </p:txBody>
      </p:sp>
      <p:graphicFrame>
        <p:nvGraphicFramePr>
          <p:cNvPr id="4" name="Πίνακας 4">
            <a:extLst>
              <a:ext uri="{FF2B5EF4-FFF2-40B4-BE49-F238E27FC236}">
                <a16:creationId xmlns:a16="http://schemas.microsoft.com/office/drawing/2014/main" id="{1E1379A9-438A-A932-87EC-11CB93569C25}"/>
              </a:ext>
            </a:extLst>
          </p:cNvPr>
          <p:cNvGraphicFramePr>
            <a:graphicFrameLocks noGrp="1"/>
          </p:cNvGraphicFramePr>
          <p:nvPr>
            <p:ph idx="1"/>
            <p:extLst>
              <p:ext uri="{D42A27DB-BD31-4B8C-83A1-F6EECF244321}">
                <p14:modId xmlns:p14="http://schemas.microsoft.com/office/powerpoint/2010/main" val="2189151969"/>
              </p:ext>
            </p:extLst>
          </p:nvPr>
        </p:nvGraphicFramePr>
        <p:xfrm>
          <a:off x="223933" y="1728216"/>
          <a:ext cx="11737912" cy="4980497"/>
        </p:xfrm>
        <a:graphic>
          <a:graphicData uri="http://schemas.openxmlformats.org/drawingml/2006/table">
            <a:tbl>
              <a:tblPr firstRow="1" bandRow="1">
                <a:tableStyleId>{5C22544A-7EE6-4342-B048-85BDC9FD1C3A}</a:tableStyleId>
              </a:tblPr>
              <a:tblGrid>
                <a:gridCol w="2934478">
                  <a:extLst>
                    <a:ext uri="{9D8B030D-6E8A-4147-A177-3AD203B41FA5}">
                      <a16:colId xmlns:a16="http://schemas.microsoft.com/office/drawing/2014/main" val="641519562"/>
                    </a:ext>
                  </a:extLst>
                </a:gridCol>
                <a:gridCol w="2934478">
                  <a:extLst>
                    <a:ext uri="{9D8B030D-6E8A-4147-A177-3AD203B41FA5}">
                      <a16:colId xmlns:a16="http://schemas.microsoft.com/office/drawing/2014/main" val="1015549329"/>
                    </a:ext>
                  </a:extLst>
                </a:gridCol>
                <a:gridCol w="2934478">
                  <a:extLst>
                    <a:ext uri="{9D8B030D-6E8A-4147-A177-3AD203B41FA5}">
                      <a16:colId xmlns:a16="http://schemas.microsoft.com/office/drawing/2014/main" val="2768429630"/>
                    </a:ext>
                  </a:extLst>
                </a:gridCol>
                <a:gridCol w="2934478">
                  <a:extLst>
                    <a:ext uri="{9D8B030D-6E8A-4147-A177-3AD203B41FA5}">
                      <a16:colId xmlns:a16="http://schemas.microsoft.com/office/drawing/2014/main" val="3590082763"/>
                    </a:ext>
                  </a:extLst>
                </a:gridCol>
              </a:tblGrid>
              <a:tr h="377938">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2188564210"/>
                  </a:ext>
                </a:extLst>
              </a:tr>
              <a:tr h="652331">
                <a:tc>
                  <a:txBody>
                    <a:bodyPr/>
                    <a:lstStyle/>
                    <a:p>
                      <a:pPr algn="l" fontAlgn="base">
                        <a:buFont typeface="+mj-lt"/>
                        <a:buNone/>
                      </a:pPr>
                      <a:r>
                        <a:rPr lang="en-US" b="0" i="0" dirty="0">
                          <a:solidFill>
                            <a:srgbClr val="0F0F0F"/>
                          </a:solidFill>
                          <a:effectLst/>
                          <a:latin typeface="Cambria" panose="02040503050406030204" pitchFamily="18" charset="0"/>
                          <a:ea typeface="Cambria" panose="02040503050406030204" pitchFamily="18" charset="0"/>
                        </a:rPr>
                        <a:t>Coca Cola HBC </a:t>
                      </a:r>
                      <a:endParaRPr lang="el-GR" b="0" i="0" dirty="0">
                        <a:solidFill>
                          <a:srgbClr val="0F0F0F"/>
                        </a:solidFill>
                        <a:effectLst/>
                        <a:latin typeface="Cambria" panose="02040503050406030204" pitchFamily="18" charset="0"/>
                        <a:ea typeface="Cambria" panose="02040503050406030204" pitchFamily="18" charset="0"/>
                      </a:endParaRPr>
                    </a:p>
                    <a:p>
                      <a:pPr algn="l" fontAlgn="base">
                        <a:buFont typeface="+mj-lt"/>
                        <a:buNone/>
                      </a:pPr>
                      <a:r>
                        <a:rPr lang="en-US" b="0" i="0" dirty="0">
                          <a:solidFill>
                            <a:srgbClr val="0F0F0F"/>
                          </a:solidFill>
                          <a:effectLst/>
                          <a:latin typeface="Cambria" panose="02040503050406030204" pitchFamily="18" charset="0"/>
                          <a:ea typeface="Cambria" panose="02040503050406030204" pitchFamily="18" charset="0"/>
                        </a:rPr>
                        <a:t>(10% </a:t>
                      </a:r>
                      <a:r>
                        <a:rPr lang="el-GR" b="0" i="0" dirty="0">
                          <a:solidFill>
                            <a:srgbClr val="0F0F0F"/>
                          </a:solidFill>
                          <a:effectLst/>
                          <a:latin typeface="Cambria" panose="02040503050406030204" pitchFamily="18" charset="0"/>
                          <a:ea typeface="Cambria" panose="02040503050406030204" pitchFamily="18" charset="0"/>
                        </a:rPr>
                        <a:t>ειδικό βάρος)</a:t>
                      </a:r>
                    </a:p>
                  </a:txBody>
                  <a:tcPr/>
                </a:tc>
                <a:tc>
                  <a:txBody>
                    <a:bodyPr/>
                    <a:lstStyle/>
                    <a:p>
                      <a:r>
                        <a:rPr lang="en-US" dirty="0" err="1">
                          <a:latin typeface="Cambria" panose="02040503050406030204" pitchFamily="18" charset="0"/>
                          <a:ea typeface="Cambria" panose="02040503050406030204" pitchFamily="18" charset="0"/>
                        </a:rPr>
                        <a:t>Τιτάν</a:t>
                      </a:r>
                      <a:r>
                        <a:rPr lang="en-US" dirty="0">
                          <a:latin typeface="Cambria" panose="02040503050406030204" pitchFamily="18" charset="0"/>
                          <a:ea typeface="Cambria" panose="02040503050406030204" pitchFamily="18" charset="0"/>
                        </a:rPr>
                        <a:t> (3,36%),</a:t>
                      </a:r>
                    </a:p>
                    <a:p>
                      <a:endParaRPr lang="el-GR" dirty="0">
                        <a:latin typeface="Cambria" panose="02040503050406030204" pitchFamily="18" charset="0"/>
                        <a:ea typeface="Cambria" panose="02040503050406030204" pitchFamily="18" charset="0"/>
                      </a:endParaRPr>
                    </a:p>
                  </a:txBody>
                  <a:tcPr/>
                </a:tc>
                <a:tc>
                  <a:txBody>
                    <a:bodyPr/>
                    <a:lstStyle/>
                    <a:p>
                      <a:r>
                        <a:rPr lang="en-US" dirty="0" err="1">
                          <a:latin typeface="Cambria" panose="02040503050406030204" pitchFamily="18" charset="0"/>
                          <a:ea typeface="Cambria" panose="02040503050406030204" pitchFamily="18" charset="0"/>
                        </a:rPr>
                        <a:t>Viohalco</a:t>
                      </a:r>
                      <a:r>
                        <a:rPr lang="en-US" dirty="0">
                          <a:latin typeface="Cambria" panose="02040503050406030204" pitchFamily="18" charset="0"/>
                          <a:ea typeface="Cambria" panose="02040503050406030204" pitchFamily="18" charset="0"/>
                        </a:rPr>
                        <a:t> (0,67%),</a:t>
                      </a:r>
                    </a:p>
                  </a:txBody>
                  <a:tcPr/>
                </a:tc>
                <a:tc>
                  <a:txBody>
                    <a:bodyPr/>
                    <a:lstStyle/>
                    <a:p>
                      <a:r>
                        <a:rPr lang="el-GR" dirty="0">
                          <a:latin typeface="Cambria" panose="02040503050406030204" pitchFamily="18" charset="0"/>
                          <a:ea typeface="Cambria" panose="02040503050406030204" pitchFamily="18" charset="0"/>
                        </a:rPr>
                        <a:t>Ευρωπαϊκή Πίστη (0,14%),</a:t>
                      </a:r>
                    </a:p>
                  </a:txBody>
                  <a:tcPr/>
                </a:tc>
                <a:extLst>
                  <a:ext uri="{0D108BD9-81ED-4DB2-BD59-A6C34878D82A}">
                    <a16:rowId xmlns:a16="http://schemas.microsoft.com/office/drawing/2014/main" val="1829738266"/>
                  </a:ext>
                </a:extLst>
              </a:tr>
              <a:tr h="377938">
                <a:tc>
                  <a:txBody>
                    <a:bodyPr/>
                    <a:lstStyle/>
                    <a:p>
                      <a:pPr algn="l" fontAlgn="base">
                        <a:buFont typeface="+mj-lt"/>
                        <a:buNone/>
                      </a:pPr>
                      <a:r>
                        <a:rPr lang="el-GR" b="0" i="0" dirty="0">
                          <a:solidFill>
                            <a:srgbClr val="0F0F0F"/>
                          </a:solidFill>
                          <a:effectLst/>
                          <a:latin typeface="Cambria" panose="02040503050406030204" pitchFamily="18" charset="0"/>
                          <a:ea typeface="Cambria" panose="02040503050406030204" pitchFamily="18" charset="0"/>
                        </a:rPr>
                        <a:t>ΟΤΕ (10%),</a:t>
                      </a:r>
                    </a:p>
                  </a:txBody>
                  <a:tcPr/>
                </a:tc>
                <a:tc>
                  <a:txBody>
                    <a:bodyPr/>
                    <a:lstStyle/>
                    <a:p>
                      <a:r>
                        <a:rPr lang="en-US" dirty="0">
                          <a:latin typeface="Cambria" panose="02040503050406030204" pitchFamily="18" charset="0"/>
                          <a:ea typeface="Cambria" panose="02040503050406030204" pitchFamily="18" charset="0"/>
                        </a:rPr>
                        <a:t>Motor Oil (2,29%),</a:t>
                      </a:r>
                    </a:p>
                  </a:txBody>
                  <a:tcPr/>
                </a:tc>
                <a:tc>
                  <a:txBody>
                    <a:bodyPr/>
                    <a:lstStyle/>
                    <a:p>
                      <a:r>
                        <a:rPr lang="el-GR" dirty="0" err="1">
                          <a:latin typeface="Cambria" panose="02040503050406030204" pitchFamily="18" charset="0"/>
                          <a:ea typeface="Cambria" panose="02040503050406030204" pitchFamily="18" charset="0"/>
                        </a:rPr>
                        <a:t>Φουρλής</a:t>
                      </a:r>
                      <a:r>
                        <a:rPr lang="el-GR" dirty="0">
                          <a:latin typeface="Cambria" panose="02040503050406030204" pitchFamily="18" charset="0"/>
                          <a:ea typeface="Cambria" panose="02040503050406030204" pitchFamily="18" charset="0"/>
                        </a:rPr>
                        <a:t> (0,62%),</a:t>
                      </a:r>
                    </a:p>
                  </a:txBody>
                  <a:tcPr/>
                </a:tc>
                <a:tc>
                  <a:txBody>
                    <a:bodyPr/>
                    <a:lstStyle/>
                    <a:p>
                      <a:r>
                        <a:rPr lang="el-GR" dirty="0">
                          <a:latin typeface="Cambria" panose="02040503050406030204" pitchFamily="18" charset="0"/>
                          <a:ea typeface="Cambria" panose="02040503050406030204" pitchFamily="18" charset="0"/>
                        </a:rPr>
                        <a:t>Ιατρικό Αθηνών (0,07%),</a:t>
                      </a:r>
                    </a:p>
                  </a:txBody>
                  <a:tcPr/>
                </a:tc>
                <a:extLst>
                  <a:ext uri="{0D108BD9-81ED-4DB2-BD59-A6C34878D82A}">
                    <a16:rowId xmlns:a16="http://schemas.microsoft.com/office/drawing/2014/main" val="2777250678"/>
                  </a:ext>
                </a:extLst>
              </a:tr>
              <a:tr h="377938">
                <a:tc>
                  <a:txBody>
                    <a:bodyPr/>
                    <a:lstStyle/>
                    <a:p>
                      <a:pPr algn="l" fontAlgn="base">
                        <a:buFont typeface="+mj-lt"/>
                        <a:buNone/>
                      </a:pPr>
                      <a:r>
                        <a:rPr lang="en-US" b="0" i="0" dirty="0">
                          <a:solidFill>
                            <a:srgbClr val="0F0F0F"/>
                          </a:solidFill>
                          <a:effectLst/>
                          <a:latin typeface="Cambria" panose="02040503050406030204" pitchFamily="18" charset="0"/>
                          <a:ea typeface="Cambria" panose="02040503050406030204" pitchFamily="18" charset="0"/>
                        </a:rPr>
                        <a:t>Alpha Bank (10%),</a:t>
                      </a:r>
                    </a:p>
                  </a:txBody>
                  <a:tcPr/>
                </a:tc>
                <a:tc>
                  <a:txBody>
                    <a:bodyPr/>
                    <a:lstStyle/>
                    <a:p>
                      <a:r>
                        <a:rPr lang="en-US" dirty="0">
                          <a:latin typeface="Cambria" panose="02040503050406030204" pitchFamily="18" charset="0"/>
                          <a:ea typeface="Cambria" panose="02040503050406030204" pitchFamily="18" charset="0"/>
                        </a:rPr>
                        <a:t>ΓΕΚ ΤΕΡΝΑ (2,29%),</a:t>
                      </a:r>
                      <a:endParaRPr lang="el-GR" dirty="0">
                        <a:latin typeface="Cambria" panose="02040503050406030204" pitchFamily="18" charset="0"/>
                        <a:ea typeface="Cambria" panose="02040503050406030204" pitchFamily="18" charset="0"/>
                      </a:endParaRPr>
                    </a:p>
                  </a:txBody>
                  <a:tcPr/>
                </a:tc>
                <a:tc>
                  <a:txBody>
                    <a:bodyPr/>
                    <a:lstStyle/>
                    <a:p>
                      <a:r>
                        <a:rPr lang="el-GR" dirty="0">
                          <a:latin typeface="Cambria" panose="02040503050406030204" pitchFamily="18" charset="0"/>
                          <a:ea typeface="Cambria" panose="02040503050406030204" pitchFamily="18" charset="0"/>
                        </a:rPr>
                        <a:t>ΕΧΑΕ (0,62%),</a:t>
                      </a:r>
                    </a:p>
                  </a:txBody>
                  <a:tcPr/>
                </a:tc>
                <a:tc>
                  <a:txBody>
                    <a:bodyPr/>
                    <a:lstStyle/>
                    <a:p>
                      <a:r>
                        <a:rPr lang="el-GR" dirty="0">
                          <a:latin typeface="Cambria" panose="02040503050406030204" pitchFamily="18" charset="0"/>
                          <a:ea typeface="Cambria" panose="02040503050406030204" pitchFamily="18" charset="0"/>
                        </a:rPr>
                        <a:t>Πλαίσιο (0,05%),</a:t>
                      </a:r>
                    </a:p>
                  </a:txBody>
                  <a:tcPr/>
                </a:tc>
                <a:extLst>
                  <a:ext uri="{0D108BD9-81ED-4DB2-BD59-A6C34878D82A}">
                    <a16:rowId xmlns:a16="http://schemas.microsoft.com/office/drawing/2014/main" val="1157909839"/>
                  </a:ext>
                </a:extLst>
              </a:tr>
              <a:tr h="377938">
                <a:tc>
                  <a:txBody>
                    <a:bodyPr/>
                    <a:lstStyle/>
                    <a:p>
                      <a:pPr algn="l" fontAlgn="base">
                        <a:buFont typeface="+mj-lt"/>
                        <a:buNone/>
                      </a:pPr>
                      <a:r>
                        <a:rPr lang="en-US" b="0" i="0" dirty="0">
                          <a:solidFill>
                            <a:srgbClr val="0F0F0F"/>
                          </a:solidFill>
                          <a:effectLst/>
                          <a:latin typeface="Cambria" panose="02040503050406030204" pitchFamily="18" charset="0"/>
                          <a:ea typeface="Cambria" panose="02040503050406030204" pitchFamily="18" charset="0"/>
                        </a:rPr>
                        <a:t>Eurobank (9,35%)</a:t>
                      </a:r>
                    </a:p>
                  </a:txBody>
                  <a:tcPr/>
                </a:tc>
                <a:tc>
                  <a:txBody>
                    <a:bodyPr/>
                    <a:lstStyle/>
                    <a:p>
                      <a:r>
                        <a:rPr lang="el-GR" dirty="0" err="1">
                          <a:latin typeface="Cambria" panose="02040503050406030204" pitchFamily="18" charset="0"/>
                          <a:ea typeface="Cambria" panose="02040503050406030204" pitchFamily="18" charset="0"/>
                        </a:rPr>
                        <a:t>Τέρνα</a:t>
                      </a:r>
                      <a:r>
                        <a:rPr lang="el-GR" dirty="0">
                          <a:latin typeface="Cambria" panose="02040503050406030204" pitchFamily="18" charset="0"/>
                          <a:ea typeface="Cambria" panose="02040503050406030204" pitchFamily="18" charset="0"/>
                        </a:rPr>
                        <a:t> Ενεργειακή (2,24%),</a:t>
                      </a:r>
                    </a:p>
                  </a:txBody>
                  <a:tcPr/>
                </a:tc>
                <a:tc>
                  <a:txBody>
                    <a:bodyPr/>
                    <a:lstStyle/>
                    <a:p>
                      <a:r>
                        <a:rPr lang="el-GR" dirty="0">
                          <a:latin typeface="Cambria" panose="02040503050406030204" pitchFamily="18" charset="0"/>
                          <a:ea typeface="Cambria" panose="02040503050406030204" pitchFamily="18" charset="0"/>
                        </a:rPr>
                        <a:t>Quest (0, 59%),</a:t>
                      </a:r>
                    </a:p>
                  </a:txBody>
                  <a:tcPr/>
                </a:tc>
                <a:tc>
                  <a:txBody>
                    <a:bodyPr/>
                    <a:lstStyle/>
                    <a:p>
                      <a:r>
                        <a:rPr lang="el-GR" dirty="0" err="1">
                          <a:latin typeface="Cambria" panose="02040503050406030204" pitchFamily="18" charset="0"/>
                          <a:ea typeface="Cambria" panose="02040503050406030204" pitchFamily="18" charset="0"/>
                        </a:rPr>
                        <a:t>Αλουμύλ</a:t>
                      </a:r>
                      <a:r>
                        <a:rPr lang="el-GR" dirty="0">
                          <a:latin typeface="Cambria" panose="02040503050406030204" pitchFamily="18" charset="0"/>
                          <a:ea typeface="Cambria" panose="02040503050406030204" pitchFamily="18" charset="0"/>
                        </a:rPr>
                        <a:t> (0,03%)</a:t>
                      </a:r>
                    </a:p>
                  </a:txBody>
                  <a:tcPr/>
                </a:tc>
                <a:extLst>
                  <a:ext uri="{0D108BD9-81ED-4DB2-BD59-A6C34878D82A}">
                    <a16:rowId xmlns:a16="http://schemas.microsoft.com/office/drawing/2014/main" val="2660056414"/>
                  </a:ext>
                </a:extLst>
              </a:tr>
              <a:tr h="652331">
                <a:tc>
                  <a:txBody>
                    <a:bodyPr/>
                    <a:lstStyle/>
                    <a:p>
                      <a:pPr algn="l" fontAlgn="base">
                        <a:buFont typeface="+mj-lt"/>
                        <a:buNone/>
                      </a:pPr>
                      <a:r>
                        <a:rPr lang="el-GR" b="0" i="0" dirty="0">
                          <a:solidFill>
                            <a:srgbClr val="0F0F0F"/>
                          </a:solidFill>
                          <a:effectLst/>
                          <a:latin typeface="Cambria" panose="02040503050406030204" pitchFamily="18" charset="0"/>
                          <a:ea typeface="Cambria" panose="02040503050406030204" pitchFamily="18" charset="0"/>
                        </a:rPr>
                        <a:t>ΟΠΑΠ (9,30%),</a:t>
                      </a:r>
                    </a:p>
                  </a:txBody>
                  <a:tcPr/>
                </a:tc>
                <a:tc>
                  <a:txBody>
                    <a:bodyPr/>
                    <a:lstStyle/>
                    <a:p>
                      <a:r>
                        <a:rPr lang="en-US" dirty="0" err="1">
                          <a:latin typeface="Cambria" panose="02040503050406030204" pitchFamily="18" charset="0"/>
                          <a:ea typeface="Cambria" panose="02040503050406030204" pitchFamily="18" charset="0"/>
                        </a:rPr>
                        <a:t>Lamda</a:t>
                      </a:r>
                      <a:r>
                        <a:rPr lang="en-US" dirty="0">
                          <a:latin typeface="Cambria" panose="02040503050406030204" pitchFamily="18" charset="0"/>
                          <a:ea typeface="Cambria" panose="02040503050406030204" pitchFamily="18" charset="0"/>
                        </a:rPr>
                        <a:t> Development (2,15%),</a:t>
                      </a:r>
                    </a:p>
                  </a:txBody>
                  <a:tcPr/>
                </a:tc>
                <a:tc>
                  <a:txBody>
                    <a:bodyPr/>
                    <a:lstStyle/>
                    <a:p>
                      <a:r>
                        <a:rPr lang="el-GR" dirty="0">
                          <a:latin typeface="Cambria" panose="02040503050406030204" pitchFamily="18" charset="0"/>
                          <a:ea typeface="Cambria" panose="02040503050406030204" pitchFamily="18" charset="0"/>
                        </a:rPr>
                        <a:t>Πλαστικά Θράκης (0,50%),</a:t>
                      </a:r>
                    </a:p>
                  </a:txBody>
                  <a:tcPr/>
                </a:tc>
                <a:tc>
                  <a:txBody>
                    <a:bodyPr/>
                    <a:lstStyle/>
                    <a:p>
                      <a:r>
                        <a:rPr lang="en-US" dirty="0">
                          <a:latin typeface="Cambria" panose="02040503050406030204" pitchFamily="18" charset="0"/>
                          <a:ea typeface="Cambria" panose="02040503050406030204" pitchFamily="18" charset="0"/>
                        </a:rPr>
                        <a:t>Inform </a:t>
                      </a:r>
                      <a:r>
                        <a:rPr lang="el-GR" dirty="0">
                          <a:latin typeface="Cambria" panose="02040503050406030204" pitchFamily="18" charset="0"/>
                          <a:ea typeface="Cambria" panose="02040503050406030204" pitchFamily="18" charset="0"/>
                        </a:rPr>
                        <a:t>Π. Λύκος (0,02%)</a:t>
                      </a:r>
                    </a:p>
                  </a:txBody>
                  <a:tcPr/>
                </a:tc>
                <a:extLst>
                  <a:ext uri="{0D108BD9-81ED-4DB2-BD59-A6C34878D82A}">
                    <a16:rowId xmlns:a16="http://schemas.microsoft.com/office/drawing/2014/main" val="124850239"/>
                  </a:ext>
                </a:extLst>
              </a:tr>
              <a:tr h="377938">
                <a:tc>
                  <a:txBody>
                    <a:bodyPr/>
                    <a:lstStyle/>
                    <a:p>
                      <a:r>
                        <a:rPr lang="el-GR" dirty="0">
                          <a:latin typeface="Cambria" panose="02040503050406030204" pitchFamily="18" charset="0"/>
                          <a:ea typeface="Cambria" panose="02040503050406030204" pitchFamily="18" charset="0"/>
                        </a:rPr>
                        <a:t>Μυτιληναίος (7,86%),</a:t>
                      </a:r>
                    </a:p>
                  </a:txBody>
                  <a:tcPr/>
                </a:tc>
                <a:tc>
                  <a:txBody>
                    <a:bodyPr/>
                    <a:lstStyle/>
                    <a:p>
                      <a:r>
                        <a:rPr lang="el-GR" dirty="0">
                          <a:latin typeface="Cambria" panose="02040503050406030204" pitchFamily="18" charset="0"/>
                          <a:ea typeface="Cambria" panose="02040503050406030204" pitchFamily="18" charset="0"/>
                        </a:rPr>
                        <a:t>ΕΛΠΕ (2,07%),</a:t>
                      </a:r>
                    </a:p>
                  </a:txBody>
                  <a:tcPr/>
                </a:tc>
                <a:tc>
                  <a:txBody>
                    <a:bodyPr/>
                    <a:lstStyle/>
                    <a:p>
                      <a:r>
                        <a:rPr lang="el-GR" dirty="0">
                          <a:latin typeface="Cambria" panose="02040503050406030204" pitchFamily="18" charset="0"/>
                          <a:ea typeface="Cambria" panose="02040503050406030204" pitchFamily="18" charset="0"/>
                        </a:rPr>
                        <a:t>Πλαστικά Κρήτης (0,45%),</a:t>
                      </a:r>
                    </a:p>
                  </a:txBody>
                  <a:tcPr/>
                </a:tc>
                <a:tc>
                  <a:txBody>
                    <a:bodyPr/>
                    <a:lstStyle/>
                    <a:p>
                      <a:endParaRPr lang="el-GR">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701426783"/>
                  </a:ext>
                </a:extLst>
              </a:tr>
              <a:tr h="652331">
                <a:tc>
                  <a:txBody>
                    <a:bodyPr/>
                    <a:lstStyle/>
                    <a:p>
                      <a:r>
                        <a:rPr lang="el-GR" dirty="0">
                          <a:latin typeface="Cambria" panose="02040503050406030204" pitchFamily="18" charset="0"/>
                          <a:ea typeface="Cambria" panose="02040503050406030204" pitchFamily="18" charset="0"/>
                        </a:rPr>
                        <a:t>Εθνική (6,65%),</a:t>
                      </a:r>
                    </a:p>
                  </a:txBody>
                  <a:tcPr/>
                </a:tc>
                <a:tc>
                  <a:txBody>
                    <a:bodyPr/>
                    <a:lstStyle/>
                    <a:p>
                      <a:r>
                        <a:rPr lang="el-GR" dirty="0">
                          <a:latin typeface="Cambria" panose="02040503050406030204" pitchFamily="18" charset="0"/>
                          <a:ea typeface="Cambria" panose="02040503050406030204" pitchFamily="18" charset="0"/>
                        </a:rPr>
                        <a:t>ΕΥΔΑΠ (1,29%),</a:t>
                      </a:r>
                    </a:p>
                  </a:txBody>
                  <a:tcPr/>
                </a:tc>
                <a:tc>
                  <a:txBody>
                    <a:bodyPr/>
                    <a:lstStyle/>
                    <a:p>
                      <a:r>
                        <a:rPr lang="el-GR" dirty="0">
                          <a:latin typeface="Cambria" panose="02040503050406030204" pitchFamily="18" charset="0"/>
                          <a:ea typeface="Cambria" panose="02040503050406030204" pitchFamily="18" charset="0"/>
                        </a:rPr>
                        <a:t>Αεροπορία Αιγαίου (0,41%),</a:t>
                      </a:r>
                    </a:p>
                  </a:txBody>
                  <a:tcPr/>
                </a:tc>
                <a:tc>
                  <a:txBody>
                    <a:bodyPr/>
                    <a:lstStyle/>
                    <a:p>
                      <a:endParaRPr lang="el-GR"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3646826"/>
                  </a:ext>
                </a:extLst>
              </a:tr>
              <a:tr h="377938">
                <a:tc>
                  <a:txBody>
                    <a:bodyPr/>
                    <a:lstStyle/>
                    <a:p>
                      <a:r>
                        <a:rPr lang="el-GR" dirty="0">
                          <a:latin typeface="Cambria" panose="02040503050406030204" pitchFamily="18" charset="0"/>
                          <a:ea typeface="Cambria" panose="02040503050406030204" pitchFamily="18" charset="0"/>
                        </a:rPr>
                        <a:t>ΔΕΗ (4,55%),</a:t>
                      </a:r>
                    </a:p>
                  </a:txBody>
                  <a:tcPr/>
                </a:tc>
                <a:tc>
                  <a:txBody>
                    <a:bodyPr/>
                    <a:lstStyle/>
                    <a:p>
                      <a:r>
                        <a:rPr lang="el-GR" dirty="0" err="1">
                          <a:latin typeface="Cambria" panose="02040503050406030204" pitchFamily="18" charset="0"/>
                          <a:ea typeface="Cambria" panose="02040503050406030204" pitchFamily="18" charset="0"/>
                        </a:rPr>
                        <a:t>Ελλάκτωρ</a:t>
                      </a:r>
                      <a:r>
                        <a:rPr lang="el-GR" dirty="0">
                          <a:latin typeface="Cambria" panose="02040503050406030204" pitchFamily="18" charset="0"/>
                          <a:ea typeface="Cambria" panose="02040503050406030204" pitchFamily="18" charset="0"/>
                        </a:rPr>
                        <a:t> (1,02%),</a:t>
                      </a:r>
                    </a:p>
                  </a:txBody>
                  <a:tcPr/>
                </a:tc>
                <a:tc>
                  <a:txBody>
                    <a:bodyPr/>
                    <a:lstStyle/>
                    <a:p>
                      <a:r>
                        <a:rPr lang="el-GR" dirty="0">
                          <a:latin typeface="Cambria" panose="02040503050406030204" pitchFamily="18" charset="0"/>
                          <a:ea typeface="Cambria" panose="02040503050406030204" pitchFamily="18" charset="0"/>
                        </a:rPr>
                        <a:t>ΕΛΒΑΛ ΧΑΛΚΟΡ (0,40%),</a:t>
                      </a:r>
                    </a:p>
                  </a:txBody>
                  <a:tcPr/>
                </a:tc>
                <a:tc>
                  <a:txBody>
                    <a:bodyPr/>
                    <a:lstStyle/>
                    <a:p>
                      <a:endParaRPr lang="el-GR"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28992236"/>
                  </a:ext>
                </a:extLst>
              </a:tr>
              <a:tr h="377938">
                <a:tc>
                  <a:txBody>
                    <a:bodyPr/>
                    <a:lstStyle/>
                    <a:p>
                      <a:r>
                        <a:rPr lang="en-US" dirty="0" err="1">
                          <a:latin typeface="Cambria" panose="02040503050406030204" pitchFamily="18" charset="0"/>
                          <a:ea typeface="Cambria" panose="02040503050406030204" pitchFamily="18" charset="0"/>
                        </a:rPr>
                        <a:t>Jumpo</a:t>
                      </a:r>
                      <a:r>
                        <a:rPr lang="en-US" dirty="0">
                          <a:latin typeface="Cambria" panose="02040503050406030204" pitchFamily="18" charset="0"/>
                          <a:ea typeface="Cambria" panose="02040503050406030204" pitchFamily="18" charset="0"/>
                        </a:rPr>
                        <a:t> (4,35%),</a:t>
                      </a:r>
                    </a:p>
                  </a:txBody>
                  <a:tcPr/>
                </a:tc>
                <a:tc>
                  <a:txBody>
                    <a:bodyPr/>
                    <a:lstStyle/>
                    <a:p>
                      <a:r>
                        <a:rPr lang="el-GR" dirty="0">
                          <a:latin typeface="Cambria" panose="02040503050406030204" pitchFamily="18" charset="0"/>
                          <a:ea typeface="Cambria" panose="02040503050406030204" pitchFamily="18" charset="0"/>
                        </a:rPr>
                        <a:t>ΑΔΜΗΕ (1,01%),</a:t>
                      </a:r>
                    </a:p>
                  </a:txBody>
                  <a:tcPr/>
                </a:tc>
                <a:tc>
                  <a:txBody>
                    <a:bodyPr/>
                    <a:lstStyle/>
                    <a:p>
                      <a:r>
                        <a:rPr lang="el-GR" dirty="0">
                          <a:latin typeface="Cambria" panose="02040503050406030204" pitchFamily="18" charset="0"/>
                          <a:ea typeface="Cambria" panose="02040503050406030204" pitchFamily="18" charset="0"/>
                        </a:rPr>
                        <a:t>ΟΛΠ (0,30%),</a:t>
                      </a:r>
                    </a:p>
                  </a:txBody>
                  <a:tcPr/>
                </a:tc>
                <a:tc>
                  <a:txBody>
                    <a:bodyPr/>
                    <a:lstStyle/>
                    <a:p>
                      <a:endParaRPr lang="el-GR"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99751178"/>
                  </a:ext>
                </a:extLst>
              </a:tr>
              <a:tr h="377938">
                <a:tc>
                  <a:txBody>
                    <a:bodyPr/>
                    <a:lstStyle/>
                    <a:p>
                      <a:r>
                        <a:rPr lang="el-GR" dirty="0">
                          <a:latin typeface="Cambria" panose="02040503050406030204" pitchFamily="18" charset="0"/>
                          <a:ea typeface="Cambria" panose="02040503050406030204" pitchFamily="18" charset="0"/>
                        </a:rPr>
                        <a:t>Πειραιώς (4,32%)</a:t>
                      </a:r>
                    </a:p>
                  </a:txBody>
                  <a:tcPr/>
                </a:tc>
                <a:tc>
                  <a:txBody>
                    <a:bodyPr/>
                    <a:lstStyle/>
                    <a:p>
                      <a:r>
                        <a:rPr lang="el-GR" dirty="0">
                          <a:latin typeface="Cambria" panose="02040503050406030204" pitchFamily="18" charset="0"/>
                          <a:ea typeface="Cambria" panose="02040503050406030204" pitchFamily="18" charset="0"/>
                        </a:rPr>
                        <a:t>Σαράντης (0,88%),</a:t>
                      </a:r>
                    </a:p>
                  </a:txBody>
                  <a:tcPr/>
                </a:tc>
                <a:tc>
                  <a:txBody>
                    <a:bodyPr/>
                    <a:lstStyle/>
                    <a:p>
                      <a:r>
                        <a:rPr lang="en-US" dirty="0" err="1">
                          <a:latin typeface="Cambria" panose="02040503050406030204" pitchFamily="18" charset="0"/>
                          <a:ea typeface="Cambria" panose="02040503050406030204" pitchFamily="18" charset="0"/>
                        </a:rPr>
                        <a:t>Genergy</a:t>
                      </a:r>
                      <a:r>
                        <a:rPr lang="en-US" dirty="0">
                          <a:latin typeface="Cambria" panose="02040503050406030204" pitchFamily="18" charset="0"/>
                          <a:ea typeface="Cambria" panose="02040503050406030204" pitchFamily="18" charset="0"/>
                        </a:rPr>
                        <a:t> (0,18%),</a:t>
                      </a:r>
                      <a:endParaRPr lang="el-GR" dirty="0">
                        <a:latin typeface="Cambria" panose="02040503050406030204" pitchFamily="18" charset="0"/>
                        <a:ea typeface="Cambria" panose="02040503050406030204" pitchFamily="18" charset="0"/>
                      </a:endParaRPr>
                    </a:p>
                  </a:txBody>
                  <a:tcPr/>
                </a:tc>
                <a:tc>
                  <a:txBody>
                    <a:bodyPr/>
                    <a:lstStyle/>
                    <a:p>
                      <a:endParaRPr lang="el-GR"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988361313"/>
                  </a:ext>
                </a:extLst>
              </a:tr>
            </a:tbl>
          </a:graphicData>
        </a:graphic>
      </p:graphicFrame>
      <p:sp>
        <p:nvSpPr>
          <p:cNvPr id="5" name="Θέση αριθμού διαφάνειας 4">
            <a:extLst>
              <a:ext uri="{FF2B5EF4-FFF2-40B4-BE49-F238E27FC236}">
                <a16:creationId xmlns:a16="http://schemas.microsoft.com/office/drawing/2014/main" id="{50017179-C201-4FCC-BEB6-B6D15C9EF94F}"/>
              </a:ext>
            </a:extLst>
          </p:cNvPr>
          <p:cNvSpPr>
            <a:spLocks noGrp="1"/>
          </p:cNvSpPr>
          <p:nvPr>
            <p:ph type="sldNum" sz="quarter" idx="12"/>
          </p:nvPr>
        </p:nvSpPr>
        <p:spPr/>
        <p:txBody>
          <a:bodyPr/>
          <a:lstStyle/>
          <a:p>
            <a:fld id="{B2DC25EE-239B-4C5F-AAD1-255A7D5F1EE2}" type="slidenum">
              <a:rPr lang="en-US" smtClean="0"/>
              <a:t>117</a:t>
            </a:fld>
            <a:endParaRPr lang="en-US"/>
          </a:p>
        </p:txBody>
      </p:sp>
    </p:spTree>
    <p:extLst>
      <p:ext uri="{BB962C8B-B14F-4D97-AF65-F5344CB8AC3E}">
        <p14:creationId xmlns:p14="http://schemas.microsoft.com/office/powerpoint/2010/main" val="5953815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1FAE94-14BB-C5F4-743D-C883DAEC8CEB}"/>
              </a:ext>
            </a:extLst>
          </p:cNvPr>
          <p:cNvSpPr>
            <a:spLocks noGrp="1"/>
          </p:cNvSpPr>
          <p:nvPr>
            <p:ph type="title"/>
          </p:nvPr>
        </p:nvSpPr>
        <p:spPr/>
        <p:txBody>
          <a:bodyPr/>
          <a:lstStyle/>
          <a:p>
            <a:endParaRPr lang="el-GR"/>
          </a:p>
        </p:txBody>
      </p:sp>
      <p:graphicFrame>
        <p:nvGraphicFramePr>
          <p:cNvPr id="5" name="Θέση περιεχομένου 4">
            <a:extLst>
              <a:ext uri="{FF2B5EF4-FFF2-40B4-BE49-F238E27FC236}">
                <a16:creationId xmlns:a16="http://schemas.microsoft.com/office/drawing/2014/main" id="{4A5A3551-5962-0040-7238-F37E26EA9795}"/>
              </a:ext>
            </a:extLst>
          </p:cNvPr>
          <p:cNvGraphicFramePr>
            <a:graphicFrameLocks noGrp="1"/>
          </p:cNvGraphicFramePr>
          <p:nvPr>
            <p:ph idx="1"/>
            <p:extLst>
              <p:ext uri="{D42A27DB-BD31-4B8C-83A1-F6EECF244321}">
                <p14:modId xmlns:p14="http://schemas.microsoft.com/office/powerpoint/2010/main" val="632057385"/>
              </p:ext>
            </p:extLst>
          </p:nvPr>
        </p:nvGraphicFramePr>
        <p:xfrm>
          <a:off x="363794" y="136525"/>
          <a:ext cx="10530348" cy="6398594"/>
        </p:xfrm>
        <a:graphic>
          <a:graphicData uri="http://schemas.openxmlformats.org/drawingml/2006/table">
            <a:tbl>
              <a:tblPr firstRow="1" bandRow="1">
                <a:tableStyleId>{5C22544A-7EE6-4342-B048-85BDC9FD1C3A}</a:tableStyleId>
              </a:tblPr>
              <a:tblGrid>
                <a:gridCol w="3510116">
                  <a:extLst>
                    <a:ext uri="{9D8B030D-6E8A-4147-A177-3AD203B41FA5}">
                      <a16:colId xmlns:a16="http://schemas.microsoft.com/office/drawing/2014/main" val="4002102830"/>
                    </a:ext>
                  </a:extLst>
                </a:gridCol>
                <a:gridCol w="3510116">
                  <a:extLst>
                    <a:ext uri="{9D8B030D-6E8A-4147-A177-3AD203B41FA5}">
                      <a16:colId xmlns:a16="http://schemas.microsoft.com/office/drawing/2014/main" val="1927217100"/>
                    </a:ext>
                  </a:extLst>
                </a:gridCol>
                <a:gridCol w="3510116">
                  <a:extLst>
                    <a:ext uri="{9D8B030D-6E8A-4147-A177-3AD203B41FA5}">
                      <a16:colId xmlns:a16="http://schemas.microsoft.com/office/drawing/2014/main" val="2052118948"/>
                    </a:ext>
                  </a:extLst>
                </a:gridCol>
              </a:tblGrid>
              <a:tr h="341533">
                <a:tc>
                  <a:txBody>
                    <a:bodyPr/>
                    <a:lstStyle/>
                    <a:p>
                      <a:pPr algn="l">
                        <a:lnSpc>
                          <a:spcPts val="1500"/>
                        </a:lnSpc>
                      </a:pPr>
                      <a:r>
                        <a:rPr lang="el-GR" sz="1050" b="1" cap="all" dirty="0">
                          <a:solidFill>
                            <a:srgbClr val="3C06D9"/>
                          </a:solidFill>
                          <a:effectLst/>
                        </a:rPr>
                        <a:t>Ονομασία Μετοχής</a:t>
                      </a:r>
                    </a:p>
                  </a:txBody>
                  <a:tcPr marL="114300" marR="114300" marT="114300" marB="114300" anchor="ctr"/>
                </a:tc>
                <a:tc>
                  <a:txBody>
                    <a:bodyPr/>
                    <a:lstStyle/>
                    <a:p>
                      <a:pPr algn="l">
                        <a:lnSpc>
                          <a:spcPts val="1500"/>
                        </a:lnSpc>
                      </a:pPr>
                      <a:r>
                        <a:rPr lang="el-GR" sz="1050" b="1" cap="all" dirty="0">
                          <a:solidFill>
                            <a:srgbClr val="3C06D9"/>
                          </a:solidFill>
                          <a:effectLst/>
                        </a:rPr>
                        <a:t>% Συμμετοχής</a:t>
                      </a:r>
                    </a:p>
                  </a:txBody>
                  <a:tcPr marL="114300" marR="114300" marT="114300" marB="114300" anchor="ctr"/>
                </a:tc>
                <a:tc>
                  <a:txBody>
                    <a:bodyPr/>
                    <a:lstStyle/>
                    <a:p>
                      <a:pPr algn="l">
                        <a:lnSpc>
                          <a:spcPts val="1500"/>
                        </a:lnSpc>
                      </a:pPr>
                      <a:r>
                        <a:rPr lang="el-GR" sz="1050" b="1" cap="all">
                          <a:solidFill>
                            <a:srgbClr val="3C06D9"/>
                          </a:solidFill>
                          <a:effectLst/>
                        </a:rPr>
                        <a:t>Ονομασία Μετοχής</a:t>
                      </a:r>
                      <a:endParaRPr lang="el-GR" sz="1050" b="1" cap="all" dirty="0">
                        <a:solidFill>
                          <a:srgbClr val="3C06D9"/>
                        </a:solidFill>
                        <a:effectLst/>
                      </a:endParaRPr>
                    </a:p>
                  </a:txBody>
                  <a:tcPr marL="114300" marR="114300" marT="114300" marB="114300" anchor="ctr"/>
                </a:tc>
                <a:extLst>
                  <a:ext uri="{0D108BD9-81ED-4DB2-BD59-A6C34878D82A}">
                    <a16:rowId xmlns:a16="http://schemas.microsoft.com/office/drawing/2014/main" val="1001791390"/>
                  </a:ext>
                </a:extLst>
              </a:tr>
              <a:tr h="390873">
                <a:tc>
                  <a:txBody>
                    <a:bodyPr/>
                    <a:lstStyle/>
                    <a:p>
                      <a:pPr algn="l"/>
                      <a:r>
                        <a:rPr lang="en-US" sz="1050" b="0" dirty="0">
                          <a:effectLst/>
                        </a:rPr>
                        <a:t>COCA-COLA HBC AG (</a:t>
                      </a:r>
                      <a:r>
                        <a:rPr lang="el-GR" sz="1050" b="0" dirty="0">
                          <a:effectLst/>
                        </a:rPr>
                        <a:t>ΚΟ)</a:t>
                      </a:r>
                    </a:p>
                  </a:txBody>
                  <a:tcPr marL="152400" marR="152400" marT="152400" marB="152400" anchor="ctr"/>
                </a:tc>
                <a:tc>
                  <a:txBody>
                    <a:bodyPr/>
                    <a:lstStyle/>
                    <a:p>
                      <a:pPr algn="l"/>
                      <a:r>
                        <a:rPr lang="el-GR" sz="1050" b="0" dirty="0">
                          <a:effectLst/>
                        </a:rPr>
                        <a:t>10,78%</a:t>
                      </a:r>
                    </a:p>
                  </a:txBody>
                  <a:tcPr marL="152400" marR="152400" marT="152400" marB="152400" anchor="ctr"/>
                </a:tc>
                <a:tc>
                  <a:txBody>
                    <a:bodyPr/>
                    <a:lstStyle/>
                    <a:p>
                      <a:pPr algn="l"/>
                      <a:r>
                        <a:rPr lang="en-US" sz="1050" b="0">
                          <a:effectLst/>
                        </a:rPr>
                        <a:t>COCA-COLA HBC AG (</a:t>
                      </a:r>
                      <a:r>
                        <a:rPr lang="el-GR" sz="1050" b="0">
                          <a:effectLst/>
                        </a:rPr>
                        <a:t>ΚΟ)</a:t>
                      </a:r>
                      <a:endParaRPr lang="el-GR" sz="1050" b="0" dirty="0">
                        <a:effectLst/>
                      </a:endParaRPr>
                    </a:p>
                  </a:txBody>
                  <a:tcPr marL="152400" marR="152400" marT="152400" marB="152400" anchor="ctr"/>
                </a:tc>
                <a:extLst>
                  <a:ext uri="{0D108BD9-81ED-4DB2-BD59-A6C34878D82A}">
                    <a16:rowId xmlns:a16="http://schemas.microsoft.com/office/drawing/2014/main" val="3143734837"/>
                  </a:ext>
                </a:extLst>
              </a:tr>
              <a:tr h="390873">
                <a:tc>
                  <a:txBody>
                    <a:bodyPr/>
                    <a:lstStyle/>
                    <a:p>
                      <a:pPr algn="l"/>
                      <a:r>
                        <a:rPr lang="el-GR" sz="1050" b="0" dirty="0">
                          <a:effectLst/>
                        </a:rPr>
                        <a:t>ΕΘΝΙΚΗ ΤΡΑΠΕΖΑ ΤΗΣ ΕΛΛΑΔΟΣ Α.Ε. (ΚΟ)</a:t>
                      </a:r>
                    </a:p>
                  </a:txBody>
                  <a:tcPr marL="152400" marR="152400" marT="152400" marB="152400" anchor="ctr"/>
                </a:tc>
                <a:tc>
                  <a:txBody>
                    <a:bodyPr/>
                    <a:lstStyle/>
                    <a:p>
                      <a:pPr algn="l"/>
                      <a:r>
                        <a:rPr lang="el-GR" sz="1050" b="0" dirty="0">
                          <a:effectLst/>
                        </a:rPr>
                        <a:t>10,64%</a:t>
                      </a:r>
                    </a:p>
                  </a:txBody>
                  <a:tcPr marL="152400" marR="152400" marT="152400" marB="152400" anchor="ctr"/>
                </a:tc>
                <a:tc>
                  <a:txBody>
                    <a:bodyPr/>
                    <a:lstStyle/>
                    <a:p>
                      <a:pPr algn="l"/>
                      <a:r>
                        <a:rPr lang="el-GR" sz="1050" b="0">
                          <a:effectLst/>
                        </a:rPr>
                        <a:t>ΕΘΝΙΚΗ ΤΡΑΠΕΖΑ ΤΗΣ ΕΛΛΑΔΟΣ Α.Ε. (ΚΟ)</a:t>
                      </a:r>
                      <a:endParaRPr lang="el-GR" sz="1050" b="0" dirty="0">
                        <a:effectLst/>
                      </a:endParaRPr>
                    </a:p>
                  </a:txBody>
                  <a:tcPr marL="152400" marR="152400" marT="152400" marB="152400" anchor="ctr"/>
                </a:tc>
                <a:extLst>
                  <a:ext uri="{0D108BD9-81ED-4DB2-BD59-A6C34878D82A}">
                    <a16:rowId xmlns:a16="http://schemas.microsoft.com/office/drawing/2014/main" val="1908497606"/>
                  </a:ext>
                </a:extLst>
              </a:tr>
              <a:tr h="525436">
                <a:tc>
                  <a:txBody>
                    <a:bodyPr/>
                    <a:lstStyle/>
                    <a:p>
                      <a:pPr algn="l"/>
                      <a:r>
                        <a:rPr lang="en-US" sz="1050" b="0" dirty="0">
                          <a:effectLst/>
                        </a:rPr>
                        <a:t>EUROBANK ERGASIAS </a:t>
                      </a:r>
                      <a:r>
                        <a:rPr lang="el-GR" sz="1050" b="0" dirty="0">
                          <a:effectLst/>
                        </a:rPr>
                        <a:t>ΥΠΗΡΕΣΙΩΝ &amp; ΣΥΜΜΕΤΟΧΩΝ Α.Ε. (ΚΟ)</a:t>
                      </a:r>
                    </a:p>
                  </a:txBody>
                  <a:tcPr marL="152400" marR="152400" marT="152400" marB="152400" anchor="ctr"/>
                </a:tc>
                <a:tc>
                  <a:txBody>
                    <a:bodyPr/>
                    <a:lstStyle/>
                    <a:p>
                      <a:pPr algn="l"/>
                      <a:r>
                        <a:rPr lang="el-GR" sz="1050" b="0" dirty="0">
                          <a:effectLst/>
                        </a:rPr>
                        <a:t>9,99%</a:t>
                      </a:r>
                    </a:p>
                  </a:txBody>
                  <a:tcPr marL="152400" marR="152400" marT="152400" marB="152400" anchor="ctr"/>
                </a:tc>
                <a:tc>
                  <a:txBody>
                    <a:bodyPr/>
                    <a:lstStyle/>
                    <a:p>
                      <a:pPr algn="l"/>
                      <a:r>
                        <a:rPr lang="en-US" sz="1050" b="0">
                          <a:effectLst/>
                        </a:rPr>
                        <a:t>EUROBANK ERGASIAS </a:t>
                      </a:r>
                      <a:r>
                        <a:rPr lang="el-GR" sz="1050" b="0">
                          <a:effectLst/>
                        </a:rPr>
                        <a:t>ΥΠΗΡΕΣΙΩΝ &amp; ΣΥΜΜΕΤΟΧΩΝ Α.Ε. (ΚΟ)</a:t>
                      </a:r>
                      <a:endParaRPr lang="el-GR" sz="1050" b="0" dirty="0">
                        <a:effectLst/>
                      </a:endParaRPr>
                    </a:p>
                  </a:txBody>
                  <a:tcPr marL="152400" marR="152400" marT="152400" marB="152400" anchor="ctr"/>
                </a:tc>
                <a:extLst>
                  <a:ext uri="{0D108BD9-81ED-4DB2-BD59-A6C34878D82A}">
                    <a16:rowId xmlns:a16="http://schemas.microsoft.com/office/drawing/2014/main" val="2588799273"/>
                  </a:ext>
                </a:extLst>
              </a:tr>
              <a:tr h="525436">
                <a:tc>
                  <a:txBody>
                    <a:bodyPr/>
                    <a:lstStyle/>
                    <a:p>
                      <a:pPr algn="l"/>
                      <a:r>
                        <a:rPr lang="el-GR" sz="1050" b="0">
                          <a:effectLst/>
                        </a:rPr>
                        <a:t>ΠΕΙΡΑΙΩΣ </a:t>
                      </a:r>
                      <a:r>
                        <a:rPr lang="en-US" sz="1050" b="0">
                          <a:effectLst/>
                        </a:rPr>
                        <a:t>FINANCIAL HOLDINGS </a:t>
                      </a:r>
                      <a:r>
                        <a:rPr lang="el-GR" sz="1050" b="0">
                          <a:effectLst/>
                        </a:rPr>
                        <a:t>Α.Ε. (ΚΟ)</a:t>
                      </a:r>
                    </a:p>
                  </a:txBody>
                  <a:tcPr marL="152400" marR="152400" marT="152400" marB="152400" anchor="ctr"/>
                </a:tc>
                <a:tc>
                  <a:txBody>
                    <a:bodyPr/>
                    <a:lstStyle/>
                    <a:p>
                      <a:pPr algn="l"/>
                      <a:r>
                        <a:rPr lang="el-GR" sz="1050" b="0" dirty="0">
                          <a:effectLst/>
                        </a:rPr>
                        <a:t>9,87%</a:t>
                      </a:r>
                    </a:p>
                  </a:txBody>
                  <a:tcPr marL="152400" marR="152400" marT="152400" marB="152400" anchor="ctr"/>
                </a:tc>
                <a:tc>
                  <a:txBody>
                    <a:bodyPr/>
                    <a:lstStyle/>
                    <a:p>
                      <a:pPr algn="l"/>
                      <a:r>
                        <a:rPr lang="el-GR" sz="1050" b="0">
                          <a:effectLst/>
                        </a:rPr>
                        <a:t>ΠΕΙΡΑΙΩΣ </a:t>
                      </a:r>
                      <a:r>
                        <a:rPr lang="en-US" sz="1050" b="0">
                          <a:effectLst/>
                        </a:rPr>
                        <a:t>FINANCIAL HOLDINGS </a:t>
                      </a:r>
                      <a:r>
                        <a:rPr lang="el-GR" sz="1050" b="0">
                          <a:effectLst/>
                        </a:rPr>
                        <a:t>Α.Ε. (ΚΟ)</a:t>
                      </a:r>
                      <a:endParaRPr lang="el-GR" sz="1050" b="0" dirty="0">
                        <a:effectLst/>
                      </a:endParaRPr>
                    </a:p>
                  </a:txBody>
                  <a:tcPr marL="152400" marR="152400" marT="152400" marB="152400" anchor="ctr"/>
                </a:tc>
                <a:extLst>
                  <a:ext uri="{0D108BD9-81ED-4DB2-BD59-A6C34878D82A}">
                    <a16:rowId xmlns:a16="http://schemas.microsoft.com/office/drawing/2014/main" val="1363334596"/>
                  </a:ext>
                </a:extLst>
              </a:tr>
              <a:tr h="525436">
                <a:tc>
                  <a:txBody>
                    <a:bodyPr/>
                    <a:lstStyle/>
                    <a:p>
                      <a:pPr algn="l"/>
                      <a:r>
                        <a:rPr lang="el-GR" sz="1050" b="0" dirty="0">
                          <a:effectLst/>
                        </a:rPr>
                        <a:t>ALPHA ΥΠΗΡΕΣΙΩΝ ΚΑΙ ΣΥΜΜΕΤΟΧΩΝ Α.Ε. (ΚΟ)</a:t>
                      </a:r>
                    </a:p>
                  </a:txBody>
                  <a:tcPr marL="152400" marR="152400" marT="152400" marB="152400" anchor="ctr"/>
                </a:tc>
                <a:tc>
                  <a:txBody>
                    <a:bodyPr/>
                    <a:lstStyle/>
                    <a:p>
                      <a:pPr algn="l"/>
                      <a:r>
                        <a:rPr lang="el-GR" sz="1050" b="0">
                          <a:effectLst/>
                        </a:rPr>
                        <a:t>9,10%</a:t>
                      </a:r>
                    </a:p>
                  </a:txBody>
                  <a:tcPr marL="152400" marR="152400" marT="152400" marB="152400" anchor="ctr"/>
                </a:tc>
                <a:tc>
                  <a:txBody>
                    <a:bodyPr/>
                    <a:lstStyle/>
                    <a:p>
                      <a:pPr algn="l"/>
                      <a:r>
                        <a:rPr lang="el-GR" sz="1050" b="0">
                          <a:effectLst/>
                        </a:rPr>
                        <a:t>ALPHA ΥΠΗΡΕΣΙΩΝ ΚΑΙ ΣΥΜΜΕΤΟΧΩΝ Α.Ε. (ΚΟ)</a:t>
                      </a:r>
                      <a:endParaRPr lang="el-GR" sz="1050" b="0" dirty="0">
                        <a:effectLst/>
                      </a:endParaRPr>
                    </a:p>
                  </a:txBody>
                  <a:tcPr marL="152400" marR="152400" marT="152400" marB="152400" anchor="ctr"/>
                </a:tc>
                <a:extLst>
                  <a:ext uri="{0D108BD9-81ED-4DB2-BD59-A6C34878D82A}">
                    <a16:rowId xmlns:a16="http://schemas.microsoft.com/office/drawing/2014/main" val="2541813907"/>
                  </a:ext>
                </a:extLst>
              </a:tr>
              <a:tr h="390873">
                <a:tc>
                  <a:txBody>
                    <a:bodyPr/>
                    <a:lstStyle/>
                    <a:p>
                      <a:pPr algn="l"/>
                      <a:r>
                        <a:rPr lang="en-US" sz="1050" b="0">
                          <a:effectLst/>
                        </a:rPr>
                        <a:t>METLEN ENERGY &amp; METALS </a:t>
                      </a:r>
                      <a:r>
                        <a:rPr lang="el-GR" sz="1050" b="0">
                          <a:effectLst/>
                        </a:rPr>
                        <a:t>Α.Ε. (ΚΟ)</a:t>
                      </a:r>
                    </a:p>
                  </a:txBody>
                  <a:tcPr marL="152400" marR="152400" marT="152400" marB="152400" anchor="ctr"/>
                </a:tc>
                <a:tc>
                  <a:txBody>
                    <a:bodyPr/>
                    <a:lstStyle/>
                    <a:p>
                      <a:pPr algn="l"/>
                      <a:r>
                        <a:rPr lang="el-GR" sz="1050" b="0" dirty="0">
                          <a:effectLst/>
                        </a:rPr>
                        <a:t>8,80%</a:t>
                      </a:r>
                    </a:p>
                  </a:txBody>
                  <a:tcPr marL="152400" marR="152400" marT="152400" marB="152400" anchor="ctr"/>
                </a:tc>
                <a:tc>
                  <a:txBody>
                    <a:bodyPr/>
                    <a:lstStyle/>
                    <a:p>
                      <a:pPr algn="l"/>
                      <a:r>
                        <a:rPr lang="en-US" sz="1050" b="0">
                          <a:effectLst/>
                        </a:rPr>
                        <a:t>METLEN ENERGY &amp; METALS </a:t>
                      </a:r>
                      <a:r>
                        <a:rPr lang="el-GR" sz="1050" b="0">
                          <a:effectLst/>
                        </a:rPr>
                        <a:t>Α.Ε. (ΚΟ)</a:t>
                      </a:r>
                      <a:endParaRPr lang="el-GR" sz="1050" b="0" dirty="0">
                        <a:effectLst/>
                      </a:endParaRPr>
                    </a:p>
                  </a:txBody>
                  <a:tcPr marL="152400" marR="152400" marT="152400" marB="152400" anchor="ctr"/>
                </a:tc>
                <a:extLst>
                  <a:ext uri="{0D108BD9-81ED-4DB2-BD59-A6C34878D82A}">
                    <a16:rowId xmlns:a16="http://schemas.microsoft.com/office/drawing/2014/main" val="186978425"/>
                  </a:ext>
                </a:extLst>
              </a:tr>
              <a:tr h="384465">
                <a:tc>
                  <a:txBody>
                    <a:bodyPr/>
                    <a:lstStyle/>
                    <a:p>
                      <a:pPr algn="l"/>
                      <a:r>
                        <a:rPr lang="el-GR" sz="1000" b="0" dirty="0">
                          <a:effectLst/>
                        </a:rPr>
                        <a:t>ΟΤΕ Α.Ε. (ΚΟ)</a:t>
                      </a:r>
                    </a:p>
                  </a:txBody>
                  <a:tcPr marL="152400" marR="152400" marT="152400" marB="152400" anchor="ctr"/>
                </a:tc>
                <a:tc>
                  <a:txBody>
                    <a:bodyPr/>
                    <a:lstStyle/>
                    <a:p>
                      <a:pPr algn="l"/>
                      <a:r>
                        <a:rPr lang="el-GR" sz="1000" b="0">
                          <a:effectLst/>
                        </a:rPr>
                        <a:t>5,62%</a:t>
                      </a:r>
                    </a:p>
                  </a:txBody>
                  <a:tcPr marL="152400" marR="152400" marT="152400" marB="152400" anchor="ctr"/>
                </a:tc>
                <a:tc>
                  <a:txBody>
                    <a:bodyPr/>
                    <a:lstStyle/>
                    <a:p>
                      <a:pPr algn="l"/>
                      <a:r>
                        <a:rPr lang="el-GR" sz="1000" b="0">
                          <a:effectLst/>
                        </a:rPr>
                        <a:t>ΟΤΕ Α.Ε. (ΚΟ)</a:t>
                      </a:r>
                      <a:endParaRPr lang="el-GR" sz="1000" b="0" dirty="0">
                        <a:effectLst/>
                      </a:endParaRPr>
                    </a:p>
                  </a:txBody>
                  <a:tcPr marL="152400" marR="152400" marT="152400" marB="152400" anchor="ctr"/>
                </a:tc>
                <a:extLst>
                  <a:ext uri="{0D108BD9-81ED-4DB2-BD59-A6C34878D82A}">
                    <a16:rowId xmlns:a16="http://schemas.microsoft.com/office/drawing/2014/main" val="1619074255"/>
                  </a:ext>
                </a:extLst>
              </a:tr>
              <a:tr h="384465">
                <a:tc>
                  <a:txBody>
                    <a:bodyPr/>
                    <a:lstStyle/>
                    <a:p>
                      <a:pPr algn="l"/>
                      <a:r>
                        <a:rPr lang="el-GR" sz="1000" b="0">
                          <a:effectLst/>
                        </a:rPr>
                        <a:t>ΟΠΑΠ ΑΕ (ΚΟ)</a:t>
                      </a:r>
                    </a:p>
                  </a:txBody>
                  <a:tcPr marL="152400" marR="152400" marT="152400" marB="152400" anchor="ctr"/>
                </a:tc>
                <a:tc>
                  <a:txBody>
                    <a:bodyPr/>
                    <a:lstStyle/>
                    <a:p>
                      <a:pPr algn="l"/>
                      <a:r>
                        <a:rPr lang="el-GR" sz="1000" b="0" dirty="0">
                          <a:effectLst/>
                        </a:rPr>
                        <a:t>4,73%</a:t>
                      </a:r>
                    </a:p>
                  </a:txBody>
                  <a:tcPr marL="152400" marR="152400" marT="152400" marB="152400" anchor="ctr"/>
                </a:tc>
                <a:tc>
                  <a:txBody>
                    <a:bodyPr/>
                    <a:lstStyle/>
                    <a:p>
                      <a:pPr algn="l"/>
                      <a:r>
                        <a:rPr lang="el-GR" sz="1000" b="0">
                          <a:effectLst/>
                        </a:rPr>
                        <a:t>ΟΠΑΠ ΑΕ (ΚΟ)</a:t>
                      </a:r>
                      <a:endParaRPr lang="el-GR" sz="1000" b="0" dirty="0">
                        <a:effectLst/>
                      </a:endParaRPr>
                    </a:p>
                  </a:txBody>
                  <a:tcPr marL="152400" marR="152400" marT="152400" marB="152400" anchor="ctr"/>
                </a:tc>
                <a:extLst>
                  <a:ext uri="{0D108BD9-81ED-4DB2-BD59-A6C34878D82A}">
                    <a16:rowId xmlns:a16="http://schemas.microsoft.com/office/drawing/2014/main" val="1286949860"/>
                  </a:ext>
                </a:extLst>
              </a:tr>
              <a:tr h="512620">
                <a:tc>
                  <a:txBody>
                    <a:bodyPr/>
                    <a:lstStyle/>
                    <a:p>
                      <a:pPr algn="l"/>
                      <a:r>
                        <a:rPr lang="el-GR" sz="1000" b="0" dirty="0">
                          <a:effectLst/>
                        </a:rPr>
                        <a:t>ΔΗΜΟΣΙΑ ΕΠΙΧΕΙΡΗΣΗ ΗΛΕΚΤΡΙΣΜΟΥ ΑΕ (ΚΟ)</a:t>
                      </a:r>
                    </a:p>
                  </a:txBody>
                  <a:tcPr marL="152400" marR="152400" marT="152400" marB="152400" anchor="ctr"/>
                </a:tc>
                <a:tc>
                  <a:txBody>
                    <a:bodyPr/>
                    <a:lstStyle/>
                    <a:p>
                      <a:pPr algn="l"/>
                      <a:r>
                        <a:rPr lang="el-GR" sz="1000" b="0" dirty="0">
                          <a:effectLst/>
                        </a:rPr>
                        <a:t>4,69%</a:t>
                      </a:r>
                    </a:p>
                  </a:txBody>
                  <a:tcPr marL="152400" marR="152400" marT="152400" marB="152400" anchor="ctr"/>
                </a:tc>
                <a:tc>
                  <a:txBody>
                    <a:bodyPr/>
                    <a:lstStyle/>
                    <a:p>
                      <a:pPr algn="l"/>
                      <a:r>
                        <a:rPr lang="el-GR" sz="1000" b="0">
                          <a:effectLst/>
                        </a:rPr>
                        <a:t>ΔΗΜΟΣΙΑ ΕΠΙΧΕΙΡΗΣΗ ΗΛΕΚΤΡΙΣΜΟΥ ΑΕ (ΚΟ)</a:t>
                      </a:r>
                      <a:endParaRPr lang="el-GR" sz="1000" b="0" dirty="0">
                        <a:effectLst/>
                      </a:endParaRPr>
                    </a:p>
                  </a:txBody>
                  <a:tcPr marL="152400" marR="152400" marT="152400" marB="152400" anchor="ctr"/>
                </a:tc>
                <a:extLst>
                  <a:ext uri="{0D108BD9-81ED-4DB2-BD59-A6C34878D82A}">
                    <a16:rowId xmlns:a16="http://schemas.microsoft.com/office/drawing/2014/main" val="4128311254"/>
                  </a:ext>
                </a:extLst>
              </a:tr>
              <a:tr h="512620">
                <a:tc>
                  <a:txBody>
                    <a:bodyPr/>
                    <a:lstStyle/>
                    <a:p>
                      <a:pPr algn="l"/>
                      <a:r>
                        <a:rPr lang="el-GR" sz="1000" b="0">
                          <a:effectLst/>
                        </a:rPr>
                        <a:t>JUMBO ΑΝΩΝΥΜΗ ΕΜΠΟΡΙΚΗ ΕΤΑΙΡΙΑ (ΚΟ)</a:t>
                      </a:r>
                    </a:p>
                  </a:txBody>
                  <a:tcPr marL="152400" marR="152400" marT="152400" marB="152400" anchor="ctr"/>
                </a:tc>
                <a:tc>
                  <a:txBody>
                    <a:bodyPr/>
                    <a:lstStyle/>
                    <a:p>
                      <a:pPr algn="l"/>
                      <a:r>
                        <a:rPr lang="el-GR" sz="1000" b="0">
                          <a:effectLst/>
                        </a:rPr>
                        <a:t>3,84%</a:t>
                      </a:r>
                    </a:p>
                  </a:txBody>
                  <a:tcPr marL="152400" marR="152400" marT="152400" marB="152400" anchor="ctr"/>
                </a:tc>
                <a:tc>
                  <a:txBody>
                    <a:bodyPr/>
                    <a:lstStyle/>
                    <a:p>
                      <a:pPr algn="l"/>
                      <a:r>
                        <a:rPr lang="el-GR" sz="1000" b="0">
                          <a:effectLst/>
                        </a:rPr>
                        <a:t>JUMBO ΑΝΩΝΥΜΗ ΕΜΠΟΡΙΚΗ ΕΤΑΙΡΙΑ (ΚΟ)</a:t>
                      </a:r>
                      <a:endParaRPr lang="el-GR" sz="1000" b="0" dirty="0">
                        <a:effectLst/>
                      </a:endParaRPr>
                    </a:p>
                  </a:txBody>
                  <a:tcPr marL="152400" marR="152400" marT="152400" marB="152400" anchor="ctr"/>
                </a:tc>
                <a:extLst>
                  <a:ext uri="{0D108BD9-81ED-4DB2-BD59-A6C34878D82A}">
                    <a16:rowId xmlns:a16="http://schemas.microsoft.com/office/drawing/2014/main" val="3860128001"/>
                  </a:ext>
                </a:extLst>
              </a:tr>
              <a:tr h="384465">
                <a:tc>
                  <a:txBody>
                    <a:bodyPr/>
                    <a:lstStyle/>
                    <a:p>
                      <a:pPr algn="l"/>
                      <a:r>
                        <a:rPr lang="en-US" sz="1000" b="0">
                          <a:effectLst/>
                        </a:rPr>
                        <a:t>TITAN S.A. (</a:t>
                      </a:r>
                      <a:r>
                        <a:rPr lang="el-GR" sz="1000" b="0">
                          <a:effectLst/>
                        </a:rPr>
                        <a:t>ΚΑ)</a:t>
                      </a:r>
                    </a:p>
                  </a:txBody>
                  <a:tcPr marL="152400" marR="152400" marT="152400" marB="152400" anchor="ctr"/>
                </a:tc>
                <a:tc>
                  <a:txBody>
                    <a:bodyPr/>
                    <a:lstStyle/>
                    <a:p>
                      <a:pPr algn="l"/>
                      <a:r>
                        <a:rPr lang="el-GR" sz="1000" b="0">
                          <a:effectLst/>
                        </a:rPr>
                        <a:t>3,00%</a:t>
                      </a:r>
                    </a:p>
                  </a:txBody>
                  <a:tcPr marL="152400" marR="152400" marT="152400" marB="152400" anchor="ctr"/>
                </a:tc>
                <a:tc>
                  <a:txBody>
                    <a:bodyPr/>
                    <a:lstStyle/>
                    <a:p>
                      <a:pPr algn="l"/>
                      <a:r>
                        <a:rPr lang="en-US" sz="1000" b="0">
                          <a:effectLst/>
                        </a:rPr>
                        <a:t>TITAN S.A. (</a:t>
                      </a:r>
                      <a:r>
                        <a:rPr lang="el-GR" sz="1000" b="0">
                          <a:effectLst/>
                        </a:rPr>
                        <a:t>ΚΑ)</a:t>
                      </a:r>
                      <a:endParaRPr lang="el-GR" sz="1000" b="0" dirty="0">
                        <a:effectLst/>
                      </a:endParaRPr>
                    </a:p>
                  </a:txBody>
                  <a:tcPr marL="152400" marR="152400" marT="152400" marB="152400" anchor="ctr"/>
                </a:tc>
                <a:extLst>
                  <a:ext uri="{0D108BD9-81ED-4DB2-BD59-A6C34878D82A}">
                    <a16:rowId xmlns:a16="http://schemas.microsoft.com/office/drawing/2014/main" val="108541184"/>
                  </a:ext>
                </a:extLst>
              </a:tr>
              <a:tr h="525436">
                <a:tc>
                  <a:txBody>
                    <a:bodyPr/>
                    <a:lstStyle/>
                    <a:p>
                      <a:pPr algn="l"/>
                      <a:r>
                        <a:rPr lang="el-GR" sz="1050" b="0" dirty="0">
                          <a:effectLst/>
                        </a:rPr>
                        <a:t>ΜΟΤΟΡ ΟΪΛ (ΕΛΛΑΣ) ΔΙΥΛ. ΚΟΡΙΝΘΟΥ ΑΕ (ΚΟ)</a:t>
                      </a:r>
                    </a:p>
                  </a:txBody>
                  <a:tcPr marL="152400" marR="152400" marT="152400" marB="152400" anchor="ctr"/>
                </a:tc>
                <a:tc>
                  <a:txBody>
                    <a:bodyPr/>
                    <a:lstStyle/>
                    <a:p>
                      <a:pPr algn="l"/>
                      <a:r>
                        <a:rPr lang="el-GR" sz="1050" b="0" dirty="0">
                          <a:effectLst/>
                        </a:rPr>
                        <a:t>2,74%</a:t>
                      </a:r>
                    </a:p>
                  </a:txBody>
                  <a:tcPr marL="152400" marR="152400" marT="152400" marB="152400" anchor="ctr"/>
                </a:tc>
                <a:tc>
                  <a:txBody>
                    <a:bodyPr/>
                    <a:lstStyle/>
                    <a:p>
                      <a:pPr algn="l"/>
                      <a:r>
                        <a:rPr lang="el-GR" sz="1050" b="0" dirty="0">
                          <a:effectLst/>
                        </a:rPr>
                        <a:t>ΜΟΤΟΡ ΟΪΛ (ΕΛΛΑΣ) ΔΙΥΛ. ΚΟΡΙΝΘΟΥ ΑΕ (ΚΟ)</a:t>
                      </a:r>
                    </a:p>
                  </a:txBody>
                  <a:tcPr marL="152400" marR="152400" marT="152400" marB="152400" anchor="ctr"/>
                </a:tc>
                <a:extLst>
                  <a:ext uri="{0D108BD9-81ED-4DB2-BD59-A6C34878D82A}">
                    <a16:rowId xmlns:a16="http://schemas.microsoft.com/office/drawing/2014/main" val="1824511992"/>
                  </a:ext>
                </a:extLst>
              </a:tr>
            </a:tbl>
          </a:graphicData>
        </a:graphic>
      </p:graphicFrame>
      <p:sp>
        <p:nvSpPr>
          <p:cNvPr id="4" name="Θέση αριθμού διαφάνειας 3">
            <a:extLst>
              <a:ext uri="{FF2B5EF4-FFF2-40B4-BE49-F238E27FC236}">
                <a16:creationId xmlns:a16="http://schemas.microsoft.com/office/drawing/2014/main" id="{1D7B5AD2-C8C6-CCD3-E4FA-D6DF75B731A7}"/>
              </a:ext>
            </a:extLst>
          </p:cNvPr>
          <p:cNvSpPr>
            <a:spLocks noGrp="1"/>
          </p:cNvSpPr>
          <p:nvPr>
            <p:ph type="sldNum" sz="quarter" idx="12"/>
          </p:nvPr>
        </p:nvSpPr>
        <p:spPr/>
        <p:txBody>
          <a:bodyPr/>
          <a:lstStyle/>
          <a:p>
            <a:fld id="{B2DC25EE-239B-4C5F-AAD1-255A7D5F1EE2}" type="slidenum">
              <a:rPr lang="en-US" smtClean="0"/>
              <a:t>118</a:t>
            </a:fld>
            <a:endParaRPr lang="en-US"/>
          </a:p>
        </p:txBody>
      </p:sp>
      <p:sp>
        <p:nvSpPr>
          <p:cNvPr id="8" name="Ορθογώνιο: Στρογγύλεμα γωνιών 7">
            <a:extLst>
              <a:ext uri="{FF2B5EF4-FFF2-40B4-BE49-F238E27FC236}">
                <a16:creationId xmlns:a16="http://schemas.microsoft.com/office/drawing/2014/main" id="{5C1DF3D7-6818-763B-33FB-4734895CFF2E}"/>
              </a:ext>
            </a:extLst>
          </p:cNvPr>
          <p:cNvSpPr/>
          <p:nvPr/>
        </p:nvSpPr>
        <p:spPr>
          <a:xfrm>
            <a:off x="11130116" y="3429000"/>
            <a:ext cx="1061884" cy="11795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2025</a:t>
            </a:r>
          </a:p>
        </p:txBody>
      </p:sp>
    </p:spTree>
    <p:extLst>
      <p:ext uri="{BB962C8B-B14F-4D97-AF65-F5344CB8AC3E}">
        <p14:creationId xmlns:p14="http://schemas.microsoft.com/office/powerpoint/2010/main" val="7273190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F20079-2762-AEBD-2513-977FAE05BC1D}"/>
              </a:ext>
            </a:extLst>
          </p:cNvPr>
          <p:cNvSpPr>
            <a:spLocks noGrp="1"/>
          </p:cNvSpPr>
          <p:nvPr>
            <p:ph type="title"/>
          </p:nvPr>
        </p:nvSpPr>
        <p:spPr/>
        <p:txBody>
          <a:bodyPr>
            <a:normAutofit fontScale="90000"/>
          </a:bodyPr>
          <a:lstStyle/>
          <a:p>
            <a:r>
              <a:rPr lang="en-US" dirty="0">
                <a:latin typeface="Cambria" panose="02040503050406030204" pitchFamily="18" charset="0"/>
                <a:ea typeface="Cambria" panose="02040503050406030204" pitchFamily="18" charset="0"/>
              </a:rPr>
              <a:t>ATHEX_ESG | </a:t>
            </a:r>
            <a:r>
              <a:rPr lang="el-GR" dirty="0">
                <a:latin typeface="Cambria" panose="02040503050406030204" pitchFamily="18" charset="0"/>
                <a:ea typeface="Cambria" panose="02040503050406030204" pitchFamily="18" charset="0"/>
              </a:rPr>
              <a:t>Δείκτης </a:t>
            </a:r>
            <a:r>
              <a:rPr lang="en-US" dirty="0">
                <a:latin typeface="Cambria" panose="02040503050406030204" pitchFamily="18" charset="0"/>
                <a:ea typeface="Cambria" panose="02040503050406030204" pitchFamily="18" charset="0"/>
              </a:rPr>
              <a:t>ATHEX ESG</a:t>
            </a:r>
            <a:r>
              <a:rPr lang="el-GR" dirty="0">
                <a:latin typeface="Cambria" panose="02040503050406030204" pitchFamily="18" charset="0"/>
                <a:ea typeface="Cambria" panose="02040503050406030204" pitchFamily="18" charset="0"/>
              </a:rPr>
              <a:t> – 1 Ιουνίου 2023</a:t>
            </a:r>
          </a:p>
        </p:txBody>
      </p:sp>
      <p:pic>
        <p:nvPicPr>
          <p:cNvPr id="5" name="Θέση περιεχομένου 4">
            <a:extLst>
              <a:ext uri="{FF2B5EF4-FFF2-40B4-BE49-F238E27FC236}">
                <a16:creationId xmlns:a16="http://schemas.microsoft.com/office/drawing/2014/main" id="{07A57A18-296B-1D04-B673-DEB2BA0F1719}"/>
              </a:ext>
            </a:extLst>
          </p:cNvPr>
          <p:cNvPicPr>
            <a:picLocks noGrp="1" noChangeAspect="1"/>
          </p:cNvPicPr>
          <p:nvPr>
            <p:ph idx="1"/>
          </p:nvPr>
        </p:nvPicPr>
        <p:blipFill>
          <a:blip r:embed="rId2"/>
          <a:stretch>
            <a:fillRect/>
          </a:stretch>
        </p:blipFill>
        <p:spPr>
          <a:xfrm>
            <a:off x="630238" y="2349606"/>
            <a:ext cx="10590478" cy="2031894"/>
          </a:xfrm>
        </p:spPr>
      </p:pic>
      <p:sp>
        <p:nvSpPr>
          <p:cNvPr id="6" name="Θέση αριθμού διαφάνειας 5">
            <a:extLst>
              <a:ext uri="{FF2B5EF4-FFF2-40B4-BE49-F238E27FC236}">
                <a16:creationId xmlns:a16="http://schemas.microsoft.com/office/drawing/2014/main" id="{8257A1D1-B5AF-1B70-B498-B69BE9531567}"/>
              </a:ext>
            </a:extLst>
          </p:cNvPr>
          <p:cNvSpPr>
            <a:spLocks noGrp="1"/>
          </p:cNvSpPr>
          <p:nvPr>
            <p:ph type="sldNum" sz="quarter" idx="12"/>
          </p:nvPr>
        </p:nvSpPr>
        <p:spPr/>
        <p:txBody>
          <a:bodyPr/>
          <a:lstStyle/>
          <a:p>
            <a:fld id="{B2DC25EE-239B-4C5F-AAD1-255A7D5F1EE2}" type="slidenum">
              <a:rPr lang="en-US" smtClean="0"/>
              <a:t>119</a:t>
            </a:fld>
            <a:endParaRPr lang="en-US"/>
          </a:p>
        </p:txBody>
      </p:sp>
    </p:spTree>
    <p:extLst>
      <p:ext uri="{BB962C8B-B14F-4D97-AF65-F5344CB8AC3E}">
        <p14:creationId xmlns:p14="http://schemas.microsoft.com/office/powerpoint/2010/main" val="1888274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75D9-F995-785C-2675-BE1E130F1D1F}"/>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Πρότυπα GRI (2)</a:t>
            </a:r>
          </a:p>
        </p:txBody>
      </p:sp>
      <p:sp>
        <p:nvSpPr>
          <p:cNvPr id="3" name="Θέση περιεχομένου 2">
            <a:extLst>
              <a:ext uri="{FF2B5EF4-FFF2-40B4-BE49-F238E27FC236}">
                <a16:creationId xmlns:a16="http://schemas.microsoft.com/office/drawing/2014/main" id="{313A965B-DE0E-49C5-F1DB-26288996D9F2}"/>
              </a:ext>
            </a:extLst>
          </p:cNvPr>
          <p:cNvSpPr>
            <a:spLocks noGrp="1"/>
          </p:cNvSpPr>
          <p:nvPr>
            <p:ph idx="1"/>
          </p:nvPr>
        </p:nvSpPr>
        <p:spPr>
          <a:xfrm>
            <a:off x="662473" y="2183363"/>
            <a:ext cx="10972800" cy="4338735"/>
          </a:xfrm>
        </p:spPr>
        <p:txBody>
          <a:bodyPr>
            <a:normAutofit fontScale="77500" lnSpcReduction="20000"/>
          </a:bodyPr>
          <a:lstStyle/>
          <a:p>
            <a:r>
              <a:rPr lang="el-GR" dirty="0">
                <a:latin typeface="Cambria" panose="02040503050406030204" pitchFamily="18" charset="0"/>
                <a:ea typeface="Cambria" panose="02040503050406030204" pitchFamily="18" charset="0"/>
              </a:rPr>
              <a:t>Ένας αυξανόμενος αριθμός επιχειρήσεων παγκοσμίως, ακολουθούν σε κάποια έκταση τον οδηγό των προτύπων του GRI. </a:t>
            </a:r>
          </a:p>
          <a:p>
            <a:r>
              <a:rPr lang="el-GR" dirty="0">
                <a:latin typeface="Cambria" panose="02040503050406030204" pitchFamily="18" charset="0"/>
                <a:ea typeface="Cambria" panose="02040503050406030204" pitchFamily="18" charset="0"/>
              </a:rPr>
              <a:t>Για παράδειγμα η κοινωνική και περιβαλλοντική αναφορά της British </a:t>
            </a:r>
            <a:r>
              <a:rPr lang="el-GR" dirty="0" err="1">
                <a:latin typeface="Cambria" panose="02040503050406030204" pitchFamily="18" charset="0"/>
                <a:ea typeface="Cambria" panose="02040503050406030204" pitchFamily="18" charset="0"/>
              </a:rPr>
              <a:t>Telecom</a:t>
            </a:r>
            <a:r>
              <a:rPr lang="el-GR" dirty="0">
                <a:latin typeface="Cambria" panose="02040503050406030204" pitchFamily="18" charset="0"/>
                <a:ea typeface="Cambria" panose="02040503050406030204" pitchFamily="18" charset="0"/>
              </a:rPr>
              <a:t> το έτος 2004 περιλάμβανε έντεκα μη χρηματοοικονομικούς δείκτες. </a:t>
            </a:r>
          </a:p>
          <a:p>
            <a:pPr lvl="1"/>
            <a:r>
              <a:rPr lang="el-GR" dirty="0">
                <a:latin typeface="Cambria" panose="02040503050406030204" pitchFamily="18" charset="0"/>
                <a:ea typeface="Cambria" panose="02040503050406030204" pitchFamily="18" charset="0"/>
              </a:rPr>
              <a:t>Μεταξύ αυτών περιλαμβάνονται και δείκτες όπως οι εκπομπές διοξειδίου του άνθρακα οι οποίες ήταν 46% χαμηλότερες σε σχέση με το 1996, μείωση των αποβλήτων σε χωματερές σε 12.201 τόνους από 79.677 τόνους, και ποσοστό ανακύκλωσης των απορριμμάτων που έφθανε το 26%. </a:t>
            </a:r>
          </a:p>
          <a:p>
            <a:r>
              <a:rPr lang="el-GR" dirty="0">
                <a:latin typeface="Cambria" panose="02040503050406030204" pitchFamily="18" charset="0"/>
                <a:ea typeface="Cambria" panose="02040503050406030204" pitchFamily="18" charset="0"/>
              </a:rPr>
              <a:t>Δηλαδή, μια επιχείρηση χαρακτηρίζεται από το περιβαλλοντικό της αποτύπωμα, το οποίο δεν είναι τίποτε άλλο από</a:t>
            </a:r>
            <a:r>
              <a:rPr lang="en-US" dirty="0">
                <a:latin typeface="Cambria" panose="02040503050406030204" pitchFamily="18" charset="0"/>
                <a:ea typeface="Cambria" panose="02040503050406030204" pitchFamily="18" charset="0"/>
              </a:rPr>
              <a:t>:</a:t>
            </a:r>
          </a:p>
          <a:p>
            <a:pPr lvl="1"/>
            <a:r>
              <a:rPr lang="el-GR" dirty="0">
                <a:latin typeface="Cambria" panose="02040503050406030204" pitchFamily="18" charset="0"/>
                <a:ea typeface="Cambria" panose="02040503050406030204" pitchFamily="18" charset="0"/>
              </a:rPr>
              <a:t> την κατανάλωση των φυσικών πόρων που απαιτούνται για τη δημιουργία προϊόντων και υπηρεσιών </a:t>
            </a:r>
            <a:endParaRPr lang="en-US" dirty="0">
              <a:latin typeface="Cambria" panose="02040503050406030204" pitchFamily="18" charset="0"/>
              <a:ea typeface="Cambria" panose="02040503050406030204" pitchFamily="18" charset="0"/>
            </a:endParaRPr>
          </a:p>
          <a:p>
            <a:pPr lvl="1"/>
            <a:r>
              <a:rPr lang="el-GR" dirty="0">
                <a:latin typeface="Cambria" panose="02040503050406030204" pitchFamily="18" charset="0"/>
                <a:ea typeface="Cambria" panose="02040503050406030204" pitchFamily="18" charset="0"/>
              </a:rPr>
              <a:t>και την διαχείριση των αποβλήτων που προκύπτουν από την παραγωγή και κατανάλωση αυτών των πόρων. </a:t>
            </a:r>
          </a:p>
          <a:p>
            <a:endParaRPr lang="el-GR" dirty="0"/>
          </a:p>
        </p:txBody>
      </p:sp>
      <p:sp>
        <p:nvSpPr>
          <p:cNvPr id="4" name="Θέση αριθμού διαφάνειας 3">
            <a:extLst>
              <a:ext uri="{FF2B5EF4-FFF2-40B4-BE49-F238E27FC236}">
                <a16:creationId xmlns:a16="http://schemas.microsoft.com/office/drawing/2014/main" id="{E458C043-512A-A149-A9D7-83B2BBB43739}"/>
              </a:ext>
            </a:extLst>
          </p:cNvPr>
          <p:cNvSpPr>
            <a:spLocks noGrp="1"/>
          </p:cNvSpPr>
          <p:nvPr>
            <p:ph type="sldNum" sz="quarter" idx="12"/>
          </p:nvPr>
        </p:nvSpPr>
        <p:spPr/>
        <p:txBody>
          <a:bodyPr/>
          <a:lstStyle/>
          <a:p>
            <a:fld id="{B2DC25EE-239B-4C5F-AAD1-255A7D5F1EE2}" type="slidenum">
              <a:rPr lang="en-US" smtClean="0"/>
              <a:t>12</a:t>
            </a:fld>
            <a:endParaRPr lang="en-US"/>
          </a:p>
        </p:txBody>
      </p:sp>
    </p:spTree>
    <p:extLst>
      <p:ext uri="{BB962C8B-B14F-4D97-AF65-F5344CB8AC3E}">
        <p14:creationId xmlns:p14="http://schemas.microsoft.com/office/powerpoint/2010/main" val="186783663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B1363C-4AF2-8A73-815B-EACA0D2A0F21}"/>
              </a:ext>
            </a:extLst>
          </p:cNvPr>
          <p:cNvSpPr>
            <a:spLocks noGrp="1"/>
          </p:cNvSpPr>
          <p:nvPr>
            <p:ph type="title"/>
          </p:nvPr>
        </p:nvSpPr>
        <p:spPr/>
        <p:txBody>
          <a:bodyPr>
            <a:normAutofit fontScale="90000"/>
          </a:bodyPr>
          <a:lstStyle/>
          <a:p>
            <a:r>
              <a:rPr lang="en-US" dirty="0">
                <a:latin typeface="Cambria" panose="02040503050406030204" pitchFamily="18" charset="0"/>
                <a:ea typeface="Cambria" panose="02040503050406030204" pitchFamily="18" charset="0"/>
              </a:rPr>
              <a:t>ATHEX_ESG | </a:t>
            </a:r>
            <a:r>
              <a:rPr lang="el-GR" dirty="0">
                <a:latin typeface="Cambria" panose="02040503050406030204" pitchFamily="18" charset="0"/>
                <a:ea typeface="Cambria" panose="02040503050406030204" pitchFamily="18" charset="0"/>
              </a:rPr>
              <a:t>Δείκτης </a:t>
            </a:r>
            <a:r>
              <a:rPr lang="en-US" dirty="0">
                <a:latin typeface="Cambria" panose="02040503050406030204" pitchFamily="18" charset="0"/>
                <a:ea typeface="Cambria" panose="02040503050406030204" pitchFamily="18" charset="0"/>
              </a:rPr>
              <a:t>ATHEX ESG</a:t>
            </a:r>
            <a:r>
              <a:rPr lang="el-GR" dirty="0">
                <a:latin typeface="Cambria" panose="02040503050406030204" pitchFamily="18" charset="0"/>
                <a:ea typeface="Cambria" panose="02040503050406030204" pitchFamily="18" charset="0"/>
              </a:rPr>
              <a:t> – </a:t>
            </a:r>
            <a:r>
              <a:rPr lang="en-US" dirty="0">
                <a:latin typeface="Cambria" panose="02040503050406030204" pitchFamily="18" charset="0"/>
                <a:ea typeface="Cambria" panose="02040503050406030204" pitchFamily="18" charset="0"/>
              </a:rPr>
              <a:t>6</a:t>
            </a:r>
            <a:r>
              <a:rPr lang="el-GR" dirty="0">
                <a:latin typeface="Cambria" panose="02040503050406030204" pitchFamily="18" charset="0"/>
                <a:ea typeface="Cambria" panose="02040503050406030204" pitchFamily="18" charset="0"/>
              </a:rPr>
              <a:t> Ιουνίου 202</a:t>
            </a:r>
            <a:r>
              <a:rPr lang="en-US" dirty="0">
                <a:latin typeface="Cambria" panose="02040503050406030204" pitchFamily="18" charset="0"/>
                <a:ea typeface="Cambria" panose="02040503050406030204" pitchFamily="18" charset="0"/>
              </a:rPr>
              <a:t>5</a:t>
            </a:r>
            <a:endParaRPr lang="el-GR" dirty="0"/>
          </a:p>
        </p:txBody>
      </p:sp>
      <p:pic>
        <p:nvPicPr>
          <p:cNvPr id="6" name="Θέση περιεχομένου 5">
            <a:extLst>
              <a:ext uri="{FF2B5EF4-FFF2-40B4-BE49-F238E27FC236}">
                <a16:creationId xmlns:a16="http://schemas.microsoft.com/office/drawing/2014/main" id="{5BC0143E-6BD2-C6DB-01B7-C30229682502}"/>
              </a:ext>
            </a:extLst>
          </p:cNvPr>
          <p:cNvPicPr>
            <a:picLocks noGrp="1" noChangeAspect="1"/>
          </p:cNvPicPr>
          <p:nvPr>
            <p:ph idx="1"/>
          </p:nvPr>
        </p:nvPicPr>
        <p:blipFill>
          <a:blip r:embed="rId2"/>
          <a:stretch>
            <a:fillRect/>
          </a:stretch>
        </p:blipFill>
        <p:spPr>
          <a:xfrm>
            <a:off x="1612490" y="1857319"/>
            <a:ext cx="9360310" cy="5035346"/>
          </a:xfrm>
        </p:spPr>
      </p:pic>
      <p:sp>
        <p:nvSpPr>
          <p:cNvPr id="4" name="Θέση αριθμού διαφάνειας 3">
            <a:extLst>
              <a:ext uri="{FF2B5EF4-FFF2-40B4-BE49-F238E27FC236}">
                <a16:creationId xmlns:a16="http://schemas.microsoft.com/office/drawing/2014/main" id="{9189F050-9B50-1307-FC58-13390F40F186}"/>
              </a:ext>
            </a:extLst>
          </p:cNvPr>
          <p:cNvSpPr>
            <a:spLocks noGrp="1"/>
          </p:cNvSpPr>
          <p:nvPr>
            <p:ph type="sldNum" sz="quarter" idx="12"/>
          </p:nvPr>
        </p:nvSpPr>
        <p:spPr/>
        <p:txBody>
          <a:bodyPr/>
          <a:lstStyle/>
          <a:p>
            <a:fld id="{B2DC25EE-239B-4C5F-AAD1-255A7D5F1EE2}" type="slidenum">
              <a:rPr lang="en-US" smtClean="0"/>
              <a:t>120</a:t>
            </a:fld>
            <a:endParaRPr lang="en-US"/>
          </a:p>
        </p:txBody>
      </p:sp>
    </p:spTree>
    <p:extLst>
      <p:ext uri="{BB962C8B-B14F-4D97-AF65-F5344CB8AC3E}">
        <p14:creationId xmlns:p14="http://schemas.microsoft.com/office/powerpoint/2010/main" val="38131345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3169E2-3D9E-3973-66B5-32EE1267EC89}"/>
              </a:ext>
            </a:extLst>
          </p:cNvPr>
          <p:cNvSpPr>
            <a:spLocks noGrp="1"/>
          </p:cNvSpPr>
          <p:nvPr>
            <p:ph type="title"/>
          </p:nvPr>
        </p:nvSpPr>
        <p:spPr/>
        <p:txBody>
          <a:bodyPr>
            <a:normAutofit fontScale="90000"/>
          </a:bodyPr>
          <a:lstStyle/>
          <a:p>
            <a:r>
              <a:rPr lang="el-GR" dirty="0">
                <a:latin typeface="Cambria" panose="02040503050406030204" pitchFamily="18" charset="0"/>
                <a:ea typeface="Cambria" panose="02040503050406030204" pitchFamily="18" charset="0"/>
              </a:rPr>
              <a:t>Πορεία Δείκτη 5μήνου (Φεβρουάριος – Ιούνιος 2023) </a:t>
            </a:r>
          </a:p>
        </p:txBody>
      </p:sp>
      <p:pic>
        <p:nvPicPr>
          <p:cNvPr id="13" name="Θέση περιεχομένου 12">
            <a:extLst>
              <a:ext uri="{FF2B5EF4-FFF2-40B4-BE49-F238E27FC236}">
                <a16:creationId xmlns:a16="http://schemas.microsoft.com/office/drawing/2014/main" id="{8F764402-CCB5-DE2A-C5C6-DFD5F8019EB4}"/>
              </a:ext>
            </a:extLst>
          </p:cNvPr>
          <p:cNvPicPr>
            <a:picLocks noGrp="1" noChangeAspect="1"/>
          </p:cNvPicPr>
          <p:nvPr>
            <p:ph idx="1"/>
          </p:nvPr>
        </p:nvPicPr>
        <p:blipFill>
          <a:blip r:embed="rId2"/>
          <a:stretch>
            <a:fillRect/>
          </a:stretch>
        </p:blipFill>
        <p:spPr>
          <a:xfrm>
            <a:off x="439738" y="2587639"/>
            <a:ext cx="11530171" cy="1908161"/>
          </a:xfrm>
        </p:spPr>
      </p:pic>
      <p:sp>
        <p:nvSpPr>
          <p:cNvPr id="14" name="Θέση αριθμού διαφάνειας 13">
            <a:extLst>
              <a:ext uri="{FF2B5EF4-FFF2-40B4-BE49-F238E27FC236}">
                <a16:creationId xmlns:a16="http://schemas.microsoft.com/office/drawing/2014/main" id="{1BB81F9A-299B-270A-3AF0-B1E3D4D21F4D}"/>
              </a:ext>
            </a:extLst>
          </p:cNvPr>
          <p:cNvSpPr>
            <a:spLocks noGrp="1"/>
          </p:cNvSpPr>
          <p:nvPr>
            <p:ph type="sldNum" sz="quarter" idx="12"/>
          </p:nvPr>
        </p:nvSpPr>
        <p:spPr/>
        <p:txBody>
          <a:bodyPr/>
          <a:lstStyle/>
          <a:p>
            <a:fld id="{B2DC25EE-239B-4C5F-AAD1-255A7D5F1EE2}" type="slidenum">
              <a:rPr lang="en-US" smtClean="0"/>
              <a:t>121</a:t>
            </a:fld>
            <a:endParaRPr lang="en-US"/>
          </a:p>
        </p:txBody>
      </p:sp>
    </p:spTree>
    <p:extLst>
      <p:ext uri="{BB962C8B-B14F-4D97-AF65-F5344CB8AC3E}">
        <p14:creationId xmlns:p14="http://schemas.microsoft.com/office/powerpoint/2010/main" val="41513654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680EAE-EC2C-9B4A-CF97-22BEE1570C71}"/>
              </a:ext>
            </a:extLst>
          </p:cNvPr>
          <p:cNvSpPr>
            <a:spLocks noGrp="1"/>
          </p:cNvSpPr>
          <p:nvPr>
            <p:ph type="title"/>
          </p:nvPr>
        </p:nvSpPr>
        <p:spPr/>
        <p:txBody>
          <a:bodyPr>
            <a:normAutofit fontScale="90000"/>
          </a:bodyPr>
          <a:lstStyle/>
          <a:p>
            <a:r>
              <a:rPr lang="el-GR" dirty="0">
                <a:latin typeface="Cambria" panose="02040503050406030204" pitchFamily="18" charset="0"/>
                <a:ea typeface="Cambria" panose="02040503050406030204" pitchFamily="18" charset="0"/>
              </a:rPr>
              <a:t>Πορεία Δείκτη 7μήνου (Δεκέμβριος – Ιούνιος 2025) </a:t>
            </a:r>
            <a:endParaRPr lang="el-GR" dirty="0"/>
          </a:p>
        </p:txBody>
      </p:sp>
      <p:sp>
        <p:nvSpPr>
          <p:cNvPr id="4" name="Θέση αριθμού διαφάνειας 3">
            <a:extLst>
              <a:ext uri="{FF2B5EF4-FFF2-40B4-BE49-F238E27FC236}">
                <a16:creationId xmlns:a16="http://schemas.microsoft.com/office/drawing/2014/main" id="{FD7FD04E-2C4A-98A8-6441-DA112A4DBBF0}"/>
              </a:ext>
            </a:extLst>
          </p:cNvPr>
          <p:cNvSpPr>
            <a:spLocks noGrp="1"/>
          </p:cNvSpPr>
          <p:nvPr>
            <p:ph type="sldNum" sz="quarter" idx="12"/>
          </p:nvPr>
        </p:nvSpPr>
        <p:spPr/>
        <p:txBody>
          <a:bodyPr/>
          <a:lstStyle/>
          <a:p>
            <a:fld id="{B2DC25EE-239B-4C5F-AAD1-255A7D5F1EE2}" type="slidenum">
              <a:rPr lang="en-US" smtClean="0"/>
              <a:t>122</a:t>
            </a:fld>
            <a:endParaRPr lang="en-US"/>
          </a:p>
        </p:txBody>
      </p:sp>
      <p:pic>
        <p:nvPicPr>
          <p:cNvPr id="10" name="Θέση περιεχομένου 9">
            <a:extLst>
              <a:ext uri="{FF2B5EF4-FFF2-40B4-BE49-F238E27FC236}">
                <a16:creationId xmlns:a16="http://schemas.microsoft.com/office/drawing/2014/main" id="{92FA2F52-9F64-74A5-27E6-E319A818CCC8}"/>
              </a:ext>
            </a:extLst>
          </p:cNvPr>
          <p:cNvPicPr>
            <a:picLocks noGrp="1" noChangeAspect="1"/>
          </p:cNvPicPr>
          <p:nvPr>
            <p:ph idx="1"/>
          </p:nvPr>
        </p:nvPicPr>
        <p:blipFill>
          <a:blip r:embed="rId2"/>
          <a:stretch>
            <a:fillRect/>
          </a:stretch>
        </p:blipFill>
        <p:spPr>
          <a:xfrm>
            <a:off x="1276141" y="2012483"/>
            <a:ext cx="9375112" cy="4403363"/>
          </a:xfrm>
        </p:spPr>
      </p:pic>
    </p:spTree>
    <p:extLst>
      <p:ext uri="{BB962C8B-B14F-4D97-AF65-F5344CB8AC3E}">
        <p14:creationId xmlns:p14="http://schemas.microsoft.com/office/powerpoint/2010/main" val="21521553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C66F2F-C95B-108F-5F57-44AAC43C50EF}"/>
              </a:ext>
            </a:extLst>
          </p:cNvPr>
          <p:cNvSpPr>
            <a:spLocks noGrp="1"/>
          </p:cNvSpPr>
          <p:nvPr>
            <p:ph type="title"/>
          </p:nvPr>
        </p:nvSpPr>
        <p:spPr/>
        <p:txBody>
          <a:bodyPr>
            <a:normAutofit fontScale="90000"/>
          </a:bodyPr>
          <a:lstStyle/>
          <a:p>
            <a:r>
              <a:rPr lang="el-GR" dirty="0" err="1">
                <a:latin typeface="Cambria" panose="02040503050406030204" pitchFamily="18" charset="0"/>
                <a:ea typeface="Cambria" panose="02040503050406030204" pitchFamily="18" charset="0"/>
              </a:rPr>
              <a:t>PwC</a:t>
            </a:r>
            <a:r>
              <a:rPr lang="el-GR" dirty="0">
                <a:latin typeface="Cambria" panose="02040503050406030204" pitchFamily="18" charset="0"/>
                <a:ea typeface="Cambria" panose="02040503050406030204" pitchFamily="18" charset="0"/>
              </a:rPr>
              <a:t>: Οι επενδυτικές αποφάσεις έχουν «άρωμα» καινοτομίας και ESG</a:t>
            </a:r>
          </a:p>
        </p:txBody>
      </p:sp>
      <p:sp>
        <p:nvSpPr>
          <p:cNvPr id="3" name="Θέση περιεχομένου 2">
            <a:extLst>
              <a:ext uri="{FF2B5EF4-FFF2-40B4-BE49-F238E27FC236}">
                <a16:creationId xmlns:a16="http://schemas.microsoft.com/office/drawing/2014/main" id="{24C57E9D-5D5C-8C23-257F-5F36807E21AA}"/>
              </a:ext>
            </a:extLst>
          </p:cNvPr>
          <p:cNvSpPr>
            <a:spLocks noGrp="1"/>
          </p:cNvSpPr>
          <p:nvPr>
            <p:ph idx="1"/>
          </p:nvPr>
        </p:nvSpPr>
        <p:spPr>
          <a:xfrm>
            <a:off x="690465" y="2267339"/>
            <a:ext cx="10593231" cy="3904861"/>
          </a:xfrm>
        </p:spPr>
        <p:txBody>
          <a:bodyPr>
            <a:normAutofit/>
          </a:bodyPr>
          <a:lstStyle/>
          <a:p>
            <a:pPr algn="just"/>
            <a:r>
              <a:rPr lang="el-GR" dirty="0">
                <a:latin typeface="Cambria" panose="02040503050406030204" pitchFamily="18" charset="0"/>
                <a:ea typeface="Cambria" panose="02040503050406030204" pitchFamily="18" charset="0"/>
              </a:rPr>
              <a:t>Σύμφωνα με την έρευνα «</a:t>
            </a:r>
            <a:r>
              <a:rPr lang="el-GR" dirty="0" err="1">
                <a:latin typeface="Cambria" panose="02040503050406030204" pitchFamily="18" charset="0"/>
                <a:ea typeface="Cambria" panose="02040503050406030204" pitchFamily="18" charset="0"/>
              </a:rPr>
              <a:t>PwC’s</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Global</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Investor</a:t>
            </a:r>
            <a:r>
              <a:rPr lang="en-US"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Survey</a:t>
            </a:r>
            <a:r>
              <a:rPr lang="el-GR" dirty="0">
                <a:latin typeface="Cambria" panose="02040503050406030204" pitchFamily="18" charset="0"/>
                <a:ea typeface="Cambria" panose="02040503050406030204" pitchFamily="18" charset="0"/>
              </a:rPr>
              <a:t> 2022», οι πρωτοβουλίες που αφορούν στην αντιμετώπιση της κλιματικής αλλαγής</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χρειάζεται να κατατάσσονται μεταξύ των πέντε πρώτων προτεραιοτήτων των σύγχρονων</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επιχειρήσεων.</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 Ωστόσο, το 78% των επενδυτών επισημαίνει, πως η πρακτική του </a:t>
            </a:r>
            <a:r>
              <a:rPr lang="el-GR" dirty="0" err="1">
                <a:latin typeface="Cambria" panose="02040503050406030204" pitchFamily="18" charset="0"/>
                <a:ea typeface="Cambria" panose="02040503050406030204" pitchFamily="18" charset="0"/>
              </a:rPr>
              <a:t>greenwashing</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αποτελεί “αγκάθι” πολλών εταιρικών αναφορών βιωσιμότητας.</a:t>
            </a:r>
          </a:p>
        </p:txBody>
      </p:sp>
      <p:sp>
        <p:nvSpPr>
          <p:cNvPr id="4" name="Θέση αριθμού διαφάνειας 3">
            <a:extLst>
              <a:ext uri="{FF2B5EF4-FFF2-40B4-BE49-F238E27FC236}">
                <a16:creationId xmlns:a16="http://schemas.microsoft.com/office/drawing/2014/main" id="{C1CABB1D-9908-F60E-FA83-DD3950372758}"/>
              </a:ext>
            </a:extLst>
          </p:cNvPr>
          <p:cNvSpPr>
            <a:spLocks noGrp="1"/>
          </p:cNvSpPr>
          <p:nvPr>
            <p:ph type="sldNum" sz="quarter" idx="12"/>
          </p:nvPr>
        </p:nvSpPr>
        <p:spPr/>
        <p:txBody>
          <a:bodyPr/>
          <a:lstStyle/>
          <a:p>
            <a:fld id="{B2DC25EE-239B-4C5F-AAD1-255A7D5F1EE2}" type="slidenum">
              <a:rPr lang="en-US" smtClean="0"/>
              <a:t>123</a:t>
            </a:fld>
            <a:endParaRPr lang="en-US"/>
          </a:p>
        </p:txBody>
      </p:sp>
    </p:spTree>
    <p:extLst>
      <p:ext uri="{BB962C8B-B14F-4D97-AF65-F5344CB8AC3E}">
        <p14:creationId xmlns:p14="http://schemas.microsoft.com/office/powerpoint/2010/main" val="36034666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5A005F-8AF7-F120-9E98-5F3219D8DF5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E519321-707D-75D1-D7CD-26B882E18082}"/>
              </a:ext>
            </a:extLst>
          </p:cNvPr>
          <p:cNvSpPr>
            <a:spLocks noGrp="1"/>
          </p:cNvSpPr>
          <p:nvPr>
            <p:ph idx="1"/>
          </p:nvPr>
        </p:nvSpPr>
        <p:spPr>
          <a:xfrm>
            <a:off x="684245" y="2202024"/>
            <a:ext cx="11030774" cy="4026160"/>
          </a:xfrm>
        </p:spPr>
        <p:txBody>
          <a:bodyPr>
            <a:normAutofit lnSpcReduction="10000"/>
          </a:bodyPr>
          <a:lstStyle/>
          <a:p>
            <a:pPr algn="just"/>
            <a:r>
              <a:rPr lang="el-GR" dirty="0">
                <a:latin typeface="Cambria" panose="02040503050406030204" pitchFamily="18" charset="0"/>
                <a:ea typeface="Cambria" panose="02040503050406030204" pitchFamily="18" charset="0"/>
              </a:rPr>
              <a:t>Οι επενδυτές θεωρούν κορυφαία προτεραιότητα για τις επιχειρήσεις</a:t>
            </a:r>
          </a:p>
          <a:p>
            <a:pPr lvl="1" algn="just"/>
            <a:r>
              <a:rPr lang="el-GR" dirty="0">
                <a:latin typeface="Cambria" panose="02040503050406030204" pitchFamily="18" charset="0"/>
                <a:ea typeface="Cambria" panose="02040503050406030204" pitchFamily="18" charset="0"/>
              </a:rPr>
              <a:t> την</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ανάπτυξη καινοτόμων προϊόντων, υπηρεσιών και τρόπων λειτουργίας (83%) </a:t>
            </a:r>
          </a:p>
          <a:p>
            <a:pPr lvl="1" algn="just"/>
            <a:r>
              <a:rPr lang="el-GR" dirty="0">
                <a:latin typeface="Cambria" panose="02040503050406030204" pitchFamily="18" charset="0"/>
                <a:ea typeface="Cambria" panose="02040503050406030204" pitchFamily="18" charset="0"/>
              </a:rPr>
              <a:t> την ανάγκη</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διατήρησης κερδοφόρων οικονομικών επιδόσεων να βρίσκεται στη δεύτερη θέση της λίστας των</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επενδυτικών κριτηρίων (69%), </a:t>
            </a:r>
          </a:p>
          <a:p>
            <a:pPr lvl="1" algn="just"/>
            <a:r>
              <a:rPr lang="el-GR" dirty="0">
                <a:latin typeface="Cambria" panose="02040503050406030204" pitchFamily="18" charset="0"/>
                <a:ea typeface="Cambria" panose="02040503050406030204" pitchFamily="18" charset="0"/>
              </a:rPr>
              <a:t>την ασφάλεια των δεδομένων και τη διαφύλαξη του απορρήτου</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στην τρίτη (51%),</a:t>
            </a:r>
          </a:p>
          <a:p>
            <a:pPr lvl="1" algn="just"/>
            <a:r>
              <a:rPr lang="el-GR" dirty="0">
                <a:latin typeface="Cambria" panose="02040503050406030204" pitchFamily="18" charset="0"/>
                <a:ea typeface="Cambria" panose="02040503050406030204" pitchFamily="18" charset="0"/>
              </a:rPr>
              <a:t> την αποτελεσματική εταιρική διακυβέρνηση στην τέταρτη (49%) </a:t>
            </a:r>
          </a:p>
          <a:p>
            <a:pPr lvl="1" algn="just"/>
            <a:r>
              <a:rPr lang="el-GR" dirty="0">
                <a:latin typeface="Cambria" panose="02040503050406030204" pitchFamily="18" charset="0"/>
                <a:ea typeface="Cambria" panose="02040503050406030204" pitchFamily="18" charset="0"/>
              </a:rPr>
              <a:t> τη μείωση</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των εκπομπών αερίων του θερμοκηπίου (44%) στην πέμπτη. </a:t>
            </a:r>
          </a:p>
        </p:txBody>
      </p:sp>
      <p:sp>
        <p:nvSpPr>
          <p:cNvPr id="4" name="Θέση αριθμού διαφάνειας 3">
            <a:extLst>
              <a:ext uri="{FF2B5EF4-FFF2-40B4-BE49-F238E27FC236}">
                <a16:creationId xmlns:a16="http://schemas.microsoft.com/office/drawing/2014/main" id="{070921F5-0A08-060C-02B6-804B9A49588F}"/>
              </a:ext>
            </a:extLst>
          </p:cNvPr>
          <p:cNvSpPr>
            <a:spLocks noGrp="1"/>
          </p:cNvSpPr>
          <p:nvPr>
            <p:ph type="sldNum" sz="quarter" idx="12"/>
          </p:nvPr>
        </p:nvSpPr>
        <p:spPr/>
        <p:txBody>
          <a:bodyPr/>
          <a:lstStyle/>
          <a:p>
            <a:fld id="{B2DC25EE-239B-4C5F-AAD1-255A7D5F1EE2}" type="slidenum">
              <a:rPr lang="en-US" smtClean="0"/>
              <a:t>124</a:t>
            </a:fld>
            <a:endParaRPr lang="en-US"/>
          </a:p>
        </p:txBody>
      </p:sp>
    </p:spTree>
    <p:extLst>
      <p:ext uri="{BB962C8B-B14F-4D97-AF65-F5344CB8AC3E}">
        <p14:creationId xmlns:p14="http://schemas.microsoft.com/office/powerpoint/2010/main" val="23902934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4495A7-8666-5230-62FE-F299F9DFFBAA}"/>
              </a:ext>
            </a:extLst>
          </p:cNvPr>
          <p:cNvSpPr>
            <a:spLocks noGrp="1"/>
          </p:cNvSpPr>
          <p:nvPr>
            <p:ph type="title"/>
          </p:nvPr>
        </p:nvSpPr>
        <p:spPr/>
        <p:txBody>
          <a:bodyPr>
            <a:normAutofit fontScale="90000"/>
          </a:bodyPr>
          <a:lstStyle/>
          <a:p>
            <a:r>
              <a:rPr lang="el-GR" dirty="0">
                <a:latin typeface="Cambria" panose="02040503050406030204" pitchFamily="18" charset="0"/>
                <a:ea typeface="Cambria" panose="02040503050406030204" pitchFamily="18" charset="0"/>
              </a:rPr>
              <a:t>Η προστασία του περιβάλλοντος είναι και εμπορική προτεραιότητα</a:t>
            </a:r>
          </a:p>
        </p:txBody>
      </p:sp>
      <p:sp>
        <p:nvSpPr>
          <p:cNvPr id="3" name="Θέση περιεχομένου 2">
            <a:extLst>
              <a:ext uri="{FF2B5EF4-FFF2-40B4-BE49-F238E27FC236}">
                <a16:creationId xmlns:a16="http://schemas.microsoft.com/office/drawing/2014/main" id="{40C3CEA6-CEA9-0281-EBCA-A72414CD3417}"/>
              </a:ext>
            </a:extLst>
          </p:cNvPr>
          <p:cNvSpPr>
            <a:spLocks noGrp="1"/>
          </p:cNvSpPr>
          <p:nvPr>
            <p:ph idx="1"/>
          </p:nvPr>
        </p:nvSpPr>
        <p:spPr>
          <a:xfrm>
            <a:off x="541175" y="2220686"/>
            <a:ext cx="11019453" cy="4217436"/>
          </a:xfrm>
        </p:spPr>
        <p:txBody>
          <a:bodyPr>
            <a:normAutofit fontScale="92500" lnSpcReduction="10000"/>
          </a:bodyPr>
          <a:lstStyle/>
          <a:p>
            <a:pPr algn="just"/>
            <a:r>
              <a:rPr lang="el-GR" dirty="0">
                <a:latin typeface="Cambria" panose="02040503050406030204" pitchFamily="18" charset="0"/>
                <a:ea typeface="Cambria" panose="02040503050406030204" pitchFamily="18" charset="0"/>
              </a:rPr>
              <a:t>Οι επενδυτές χαρακτηρίζουν τη στροφή των επιχειρήσεων προς την προστασία του περιβάλλοντος ως “</a:t>
            </a:r>
            <a:r>
              <a:rPr lang="el-GR" b="1" dirty="0">
                <a:latin typeface="Cambria" panose="02040503050406030204" pitchFamily="18" charset="0"/>
                <a:ea typeface="Cambria" panose="02040503050406030204" pitchFamily="18" charset="0"/>
              </a:rPr>
              <a:t>εμπορικά επικερδή κίνηση</a:t>
            </a:r>
            <a:r>
              <a:rPr lang="el-GR" dirty="0">
                <a:latin typeface="Cambria" panose="02040503050406030204" pitchFamily="18" charset="0"/>
                <a:ea typeface="Cambria" panose="02040503050406030204" pitchFamily="18" charset="0"/>
              </a:rPr>
              <a:t>” με το</a:t>
            </a:r>
          </a:p>
          <a:p>
            <a:pPr lvl="1" algn="just"/>
            <a:r>
              <a:rPr lang="el-GR" dirty="0">
                <a:latin typeface="Cambria" panose="02040503050406030204" pitchFamily="18" charset="0"/>
                <a:ea typeface="Cambria" panose="02040503050406030204" pitchFamily="18" charset="0"/>
              </a:rPr>
              <a:t> 64% αυτών να παραδέχεται ότι το ενδιαφέρον τους για την υιοθέτηση επιχειρηματικών πρακτικών ESG πηγάζει από την επιθυμία τους να αυξήσουν τα έσοδά τους ενώ το </a:t>
            </a:r>
          </a:p>
          <a:p>
            <a:pPr lvl="1" algn="just"/>
            <a:r>
              <a:rPr lang="el-GR" dirty="0">
                <a:latin typeface="Cambria" panose="02040503050406030204" pitchFamily="18" charset="0"/>
                <a:ea typeface="Cambria" panose="02040503050406030204" pitchFamily="18" charset="0"/>
              </a:rPr>
              <a:t>68% δηλώνει ότι η προστασία της απόδοσης των επενδύσεών τους ήταν ένα επιπλέον κίνητρο. </a:t>
            </a:r>
          </a:p>
          <a:p>
            <a:pPr algn="just"/>
            <a:r>
              <a:rPr lang="el-GR" dirty="0">
                <a:latin typeface="Cambria" panose="02040503050406030204" pitchFamily="18" charset="0"/>
                <a:ea typeface="Cambria" panose="02040503050406030204" pitchFamily="18" charset="0"/>
              </a:rPr>
              <a:t>Καταλήγοντας, ποσοστό της τάξης του 82% των ερωτηθέντων ανέφερε ότι οι εν λόγω κινήσεις ήταν μεταξύ άλλων αίτημα των ίδιων των πελατών τους.</a:t>
            </a:r>
          </a:p>
        </p:txBody>
      </p:sp>
      <p:sp>
        <p:nvSpPr>
          <p:cNvPr id="4" name="Θέση αριθμού διαφάνειας 3">
            <a:extLst>
              <a:ext uri="{FF2B5EF4-FFF2-40B4-BE49-F238E27FC236}">
                <a16:creationId xmlns:a16="http://schemas.microsoft.com/office/drawing/2014/main" id="{CC6EB516-6DC9-2F83-1E43-77DC7EB9BE0C}"/>
              </a:ext>
            </a:extLst>
          </p:cNvPr>
          <p:cNvSpPr>
            <a:spLocks noGrp="1"/>
          </p:cNvSpPr>
          <p:nvPr>
            <p:ph type="sldNum" sz="quarter" idx="12"/>
          </p:nvPr>
        </p:nvSpPr>
        <p:spPr/>
        <p:txBody>
          <a:bodyPr/>
          <a:lstStyle/>
          <a:p>
            <a:fld id="{B2DC25EE-239B-4C5F-AAD1-255A7D5F1EE2}" type="slidenum">
              <a:rPr lang="en-US" smtClean="0"/>
              <a:t>125</a:t>
            </a:fld>
            <a:endParaRPr lang="en-US"/>
          </a:p>
        </p:txBody>
      </p:sp>
    </p:spTree>
    <p:extLst>
      <p:ext uri="{BB962C8B-B14F-4D97-AF65-F5344CB8AC3E}">
        <p14:creationId xmlns:p14="http://schemas.microsoft.com/office/powerpoint/2010/main" val="6795821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C3E081-7B2C-61D9-C1D4-6CF1DBE0758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7BE136A-9DE4-CC7A-2013-A51C93D5851C}"/>
              </a:ext>
            </a:extLst>
          </p:cNvPr>
          <p:cNvSpPr>
            <a:spLocks noGrp="1"/>
          </p:cNvSpPr>
          <p:nvPr>
            <p:ph idx="1"/>
          </p:nvPr>
        </p:nvSpPr>
        <p:spPr>
          <a:xfrm>
            <a:off x="382555" y="1964839"/>
            <a:ext cx="11402007" cy="4756636"/>
          </a:xfrm>
        </p:spPr>
        <p:txBody>
          <a:bodyPr>
            <a:normAutofit fontScale="92500"/>
          </a:bodyPr>
          <a:lstStyle/>
          <a:p>
            <a:pPr algn="just"/>
            <a:r>
              <a:rPr lang="el-GR" dirty="0">
                <a:latin typeface="Cambria" panose="02040503050406030204" pitchFamily="18" charset="0"/>
                <a:ea typeface="Cambria" panose="02040503050406030204" pitchFamily="18" charset="0"/>
              </a:rPr>
              <a:t>Τα παραπάνω σκιαγραφούν ότι η αυξανόμενη περιβαλλοντική ευαισθητοποίηση ενδέχεται να αποτελέσει μελλοντικά σημαντικό παράγοντα κινδύνου για τις επιχειρήσεις. </a:t>
            </a:r>
          </a:p>
          <a:p>
            <a:pPr lvl="1" algn="just"/>
            <a:r>
              <a:rPr lang="el-GR" dirty="0">
                <a:latin typeface="Cambria" panose="02040503050406030204" pitchFamily="18" charset="0"/>
                <a:ea typeface="Cambria" panose="02040503050406030204" pitchFamily="18" charset="0"/>
              </a:rPr>
              <a:t>Μία στις πέντε εταιρείες (22%) θα βρεθεί σε διάστημα μικρότερο του ενός έτους σημαντικά εκτεθειμένη στους κλιματικούς κινδύνους </a:t>
            </a:r>
          </a:p>
          <a:p>
            <a:pPr lvl="1" algn="just"/>
            <a:r>
              <a:rPr lang="el-GR" dirty="0">
                <a:latin typeface="Cambria" panose="02040503050406030204" pitchFamily="18" charset="0"/>
                <a:ea typeface="Cambria" panose="02040503050406030204" pitchFamily="18" charset="0"/>
              </a:rPr>
              <a:t>με το ποσοστό να αγγίζει το 37% σε ορίζοντα πενταετίας, μέγεθος ανάλογο της ανησυχίας περί γεωπολιτικών συγκρούσεων, </a:t>
            </a:r>
          </a:p>
          <a:p>
            <a:pPr lvl="1" algn="just"/>
            <a:r>
              <a:rPr lang="el-GR" dirty="0">
                <a:latin typeface="Cambria" panose="02040503050406030204" pitchFamily="18" charset="0"/>
                <a:ea typeface="Cambria" panose="02040503050406030204" pitchFamily="18" charset="0"/>
              </a:rPr>
              <a:t>και το 50% σε βάθος δεκαετίας, </a:t>
            </a:r>
          </a:p>
          <a:p>
            <a:pPr algn="just"/>
            <a:r>
              <a:rPr lang="el-GR" dirty="0">
                <a:latin typeface="Cambria" panose="02040503050406030204" pitchFamily="18" charset="0"/>
                <a:ea typeface="Cambria" panose="02040503050406030204" pitchFamily="18" charset="0"/>
              </a:rPr>
              <a:t>ποσοστό αντίστοιχο των τεχνολογικών αλλαγών που κρίνονται ως ο επικρατέστερος παράγοντας κινδύνου για την κερδοφορία των επιχειρήσεων</a:t>
            </a:r>
          </a:p>
        </p:txBody>
      </p:sp>
      <p:sp>
        <p:nvSpPr>
          <p:cNvPr id="4" name="Θέση αριθμού διαφάνειας 3">
            <a:extLst>
              <a:ext uri="{FF2B5EF4-FFF2-40B4-BE49-F238E27FC236}">
                <a16:creationId xmlns:a16="http://schemas.microsoft.com/office/drawing/2014/main" id="{AA50B8F6-129C-15EA-1744-F4539F69AA70}"/>
              </a:ext>
            </a:extLst>
          </p:cNvPr>
          <p:cNvSpPr>
            <a:spLocks noGrp="1"/>
          </p:cNvSpPr>
          <p:nvPr>
            <p:ph type="sldNum" sz="quarter" idx="12"/>
          </p:nvPr>
        </p:nvSpPr>
        <p:spPr/>
        <p:txBody>
          <a:bodyPr/>
          <a:lstStyle/>
          <a:p>
            <a:fld id="{B2DC25EE-239B-4C5F-AAD1-255A7D5F1EE2}" type="slidenum">
              <a:rPr lang="en-US" smtClean="0"/>
              <a:t>126</a:t>
            </a:fld>
            <a:endParaRPr lang="en-US"/>
          </a:p>
        </p:txBody>
      </p:sp>
    </p:spTree>
    <p:extLst>
      <p:ext uri="{BB962C8B-B14F-4D97-AF65-F5344CB8AC3E}">
        <p14:creationId xmlns:p14="http://schemas.microsoft.com/office/powerpoint/2010/main" val="41514654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9B3778-5B7E-0E91-BB25-4F8173B9AA2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2A0A42A-73E8-18AF-2B60-ACFA7EDCD5AA}"/>
              </a:ext>
            </a:extLst>
          </p:cNvPr>
          <p:cNvSpPr>
            <a:spLocks noGrp="1"/>
          </p:cNvSpPr>
          <p:nvPr>
            <p:ph idx="1"/>
          </p:nvPr>
        </p:nvSpPr>
        <p:spPr>
          <a:xfrm>
            <a:off x="774441" y="2192694"/>
            <a:ext cx="10509255" cy="3979506"/>
          </a:xfrm>
        </p:spPr>
        <p:txBody>
          <a:bodyPr>
            <a:normAutofit/>
          </a:bodyPr>
          <a:lstStyle/>
          <a:p>
            <a:pPr algn="just"/>
            <a:r>
              <a:rPr lang="el-GR" dirty="0">
                <a:latin typeface="Cambria" panose="02040503050406030204" pitchFamily="18" charset="0"/>
                <a:ea typeface="Cambria" panose="02040503050406030204" pitchFamily="18" charset="0"/>
              </a:rPr>
              <a:t>Λαμβάνοντας υπόψη τα ανωτέρω στοιχεία, οι επενδυτές υποστηρίζουν πως η λήψη συγκεκριμένων οικονομικών μέτρων, μεταξύ των οποίων και φορολογικών, θα μπορούσε να συμβάλλει στην αντιμετώπιση της κλιματικής αλλαγής. </a:t>
            </a:r>
          </a:p>
          <a:p>
            <a:pPr algn="just"/>
            <a:r>
              <a:rPr lang="el-GR" dirty="0">
                <a:latin typeface="Cambria" panose="02040503050406030204" pitchFamily="18" charset="0"/>
                <a:ea typeface="Cambria" panose="02040503050406030204" pitchFamily="18" charset="0"/>
              </a:rPr>
              <a:t>Οι περισσότεροι κρίνουν ότι η φορολόγηση μη βιώσιμων ενεργειών θα λειτουργούσε πιθανότατα αποτρεπτικά, ενθαρρύνοντας τις επιχειρήσεις να στραφούν σε βιώσιμες πρωτοβουλίες.</a:t>
            </a:r>
          </a:p>
        </p:txBody>
      </p:sp>
      <p:sp>
        <p:nvSpPr>
          <p:cNvPr id="4" name="Θέση αριθμού διαφάνειας 3">
            <a:extLst>
              <a:ext uri="{FF2B5EF4-FFF2-40B4-BE49-F238E27FC236}">
                <a16:creationId xmlns:a16="http://schemas.microsoft.com/office/drawing/2014/main" id="{27827DC7-3AFE-7959-E837-FDE3DDC793E7}"/>
              </a:ext>
            </a:extLst>
          </p:cNvPr>
          <p:cNvSpPr>
            <a:spLocks noGrp="1"/>
          </p:cNvSpPr>
          <p:nvPr>
            <p:ph type="sldNum" sz="quarter" idx="12"/>
          </p:nvPr>
        </p:nvSpPr>
        <p:spPr/>
        <p:txBody>
          <a:bodyPr/>
          <a:lstStyle/>
          <a:p>
            <a:fld id="{B2DC25EE-239B-4C5F-AAD1-255A7D5F1EE2}" type="slidenum">
              <a:rPr lang="en-US" smtClean="0"/>
              <a:t>127</a:t>
            </a:fld>
            <a:endParaRPr lang="en-US"/>
          </a:p>
        </p:txBody>
      </p:sp>
    </p:spTree>
    <p:extLst>
      <p:ext uri="{BB962C8B-B14F-4D97-AF65-F5344CB8AC3E}">
        <p14:creationId xmlns:p14="http://schemas.microsoft.com/office/powerpoint/2010/main" val="21238947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AF0FD-1ED6-49BB-80A5-BA0BB105724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EB05D9A-42BE-D5E1-5EAF-BFF9449254DE}"/>
              </a:ext>
            </a:extLst>
          </p:cNvPr>
          <p:cNvSpPr>
            <a:spLocks noGrp="1"/>
          </p:cNvSpPr>
          <p:nvPr>
            <p:ph idx="1"/>
          </p:nvPr>
        </p:nvSpPr>
        <p:spPr>
          <a:xfrm>
            <a:off x="727788" y="2183363"/>
            <a:ext cx="10555908" cy="3988837"/>
          </a:xfrm>
        </p:spPr>
        <p:txBody>
          <a:bodyPr>
            <a:normAutofit/>
          </a:bodyPr>
          <a:lstStyle/>
          <a:p>
            <a:r>
              <a:rPr lang="el-GR" dirty="0">
                <a:latin typeface="Cambria" panose="02040503050406030204" pitchFamily="18" charset="0"/>
                <a:ea typeface="Cambria" panose="02040503050406030204" pitchFamily="18" charset="0"/>
              </a:rPr>
              <a:t>Ακολουθούν </a:t>
            </a:r>
          </a:p>
          <a:p>
            <a:pPr lvl="1"/>
            <a:r>
              <a:rPr lang="el-GR" dirty="0">
                <a:latin typeface="Cambria" panose="02040503050406030204" pitchFamily="18" charset="0"/>
                <a:ea typeface="Cambria" panose="02040503050406030204" pitchFamily="18" charset="0"/>
              </a:rPr>
              <a:t>οι υπεύθυνες πρακτικές που αφορούν στην εφοδιαστική αλυσίδα (36%) </a:t>
            </a:r>
          </a:p>
          <a:p>
            <a:pPr lvl="1"/>
            <a:r>
              <a:rPr lang="el-GR" dirty="0">
                <a:latin typeface="Cambria" panose="02040503050406030204" pitchFamily="18" charset="0"/>
                <a:ea typeface="Cambria" panose="02040503050406030204" pitchFamily="18" charset="0"/>
              </a:rPr>
              <a:t>ελαχιστοποίηση των επιπτώσεων στη φύση και τη βιοποικιλότητα (29%) </a:t>
            </a:r>
          </a:p>
          <a:p>
            <a:pPr lvl="1"/>
            <a:r>
              <a:rPr lang="el-GR" dirty="0">
                <a:latin typeface="Cambria" panose="02040503050406030204" pitchFamily="18" charset="0"/>
                <a:ea typeface="Cambria" panose="02040503050406030204" pitchFamily="18" charset="0"/>
              </a:rPr>
              <a:t> εντύπωση προκαλεί το γεγονός ότι στις χαμηλότερες θέσεις αυτής κατατάσσονται κοινωνικά ESG θέματα, όπως η υγεία και η ασφάλεια στην εργασία (27%), καθώς και η ενίσχυση της διαφορετικότητας και της συμπερίληψης (25%).</a:t>
            </a:r>
          </a:p>
        </p:txBody>
      </p:sp>
      <p:sp>
        <p:nvSpPr>
          <p:cNvPr id="4" name="Θέση αριθμού διαφάνειας 3">
            <a:extLst>
              <a:ext uri="{FF2B5EF4-FFF2-40B4-BE49-F238E27FC236}">
                <a16:creationId xmlns:a16="http://schemas.microsoft.com/office/drawing/2014/main" id="{B904D3D8-54F9-7D5C-30E5-D76D6C9AF684}"/>
              </a:ext>
            </a:extLst>
          </p:cNvPr>
          <p:cNvSpPr>
            <a:spLocks noGrp="1"/>
          </p:cNvSpPr>
          <p:nvPr>
            <p:ph type="sldNum" sz="quarter" idx="12"/>
          </p:nvPr>
        </p:nvSpPr>
        <p:spPr/>
        <p:txBody>
          <a:bodyPr/>
          <a:lstStyle/>
          <a:p>
            <a:fld id="{B2DC25EE-239B-4C5F-AAD1-255A7D5F1EE2}" type="slidenum">
              <a:rPr lang="en-US" smtClean="0"/>
              <a:t>128</a:t>
            </a:fld>
            <a:endParaRPr lang="en-US"/>
          </a:p>
        </p:txBody>
      </p:sp>
    </p:spTree>
    <p:extLst>
      <p:ext uri="{BB962C8B-B14F-4D97-AF65-F5344CB8AC3E}">
        <p14:creationId xmlns:p14="http://schemas.microsoft.com/office/powerpoint/2010/main" val="284575559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D865B0-DC17-FB8E-758D-05B8660D1878}"/>
              </a:ext>
            </a:extLst>
          </p:cNvPr>
          <p:cNvSpPr>
            <a:spLocks noGrp="1"/>
          </p:cNvSpPr>
          <p:nvPr>
            <p:ph type="title"/>
          </p:nvPr>
        </p:nvSpPr>
        <p:spPr>
          <a:xfrm>
            <a:off x="723900" y="96012"/>
            <a:ext cx="11049000" cy="914400"/>
          </a:xfrm>
        </p:spPr>
        <p:txBody>
          <a:bodyPr>
            <a:normAutofit fontScale="90000"/>
          </a:bodyPr>
          <a:lstStyle/>
          <a:p>
            <a:r>
              <a:rPr lang="el-GR" dirty="0">
                <a:latin typeface="Cambria" panose="02040503050406030204" pitchFamily="18" charset="0"/>
                <a:ea typeface="Cambria" panose="02040503050406030204" pitchFamily="18" charset="0"/>
              </a:rPr>
              <a:t>Η πρώτη ελληνική λίστα ESG των 100 τοπ εταιρειών</a:t>
            </a:r>
          </a:p>
        </p:txBody>
      </p:sp>
      <p:sp>
        <p:nvSpPr>
          <p:cNvPr id="3" name="Θέση περιεχομένου 2">
            <a:extLst>
              <a:ext uri="{FF2B5EF4-FFF2-40B4-BE49-F238E27FC236}">
                <a16:creationId xmlns:a16="http://schemas.microsoft.com/office/drawing/2014/main" id="{DB7D51A7-1E6D-167F-CD9C-BC2A1883804C}"/>
              </a:ext>
            </a:extLst>
          </p:cNvPr>
          <p:cNvSpPr>
            <a:spLocks noGrp="1"/>
          </p:cNvSpPr>
          <p:nvPr>
            <p:ph idx="1"/>
          </p:nvPr>
        </p:nvSpPr>
        <p:spPr>
          <a:xfrm>
            <a:off x="7991475" y="2478786"/>
            <a:ext cx="3781425" cy="3694176"/>
          </a:xfrm>
        </p:spPr>
        <p:txBody>
          <a:bodyPr/>
          <a:lstStyle/>
          <a:p>
            <a:r>
              <a:rPr lang="en-US" dirty="0">
                <a:hlinkClick r:id="rId2"/>
              </a:rPr>
              <a:t>https://www.capital.gr/forbes/3713360/i-proti-elliniki-lista-esg-ton-100-top-etaireion/</a:t>
            </a:r>
            <a:r>
              <a:rPr lang="el-GR" dirty="0"/>
              <a:t> </a:t>
            </a:r>
          </a:p>
        </p:txBody>
      </p:sp>
      <p:pic>
        <p:nvPicPr>
          <p:cNvPr id="5" name="Εικόνα 4">
            <a:extLst>
              <a:ext uri="{FF2B5EF4-FFF2-40B4-BE49-F238E27FC236}">
                <a16:creationId xmlns:a16="http://schemas.microsoft.com/office/drawing/2014/main" id="{2F73EF41-46F9-F422-773E-822D0B937994}"/>
              </a:ext>
            </a:extLst>
          </p:cNvPr>
          <p:cNvPicPr>
            <a:picLocks noChangeAspect="1"/>
          </p:cNvPicPr>
          <p:nvPr/>
        </p:nvPicPr>
        <p:blipFill>
          <a:blip r:embed="rId3"/>
          <a:stretch>
            <a:fillRect/>
          </a:stretch>
        </p:blipFill>
        <p:spPr>
          <a:xfrm>
            <a:off x="219075" y="1049274"/>
            <a:ext cx="8067675" cy="5314950"/>
          </a:xfrm>
          <a:prstGeom prst="rect">
            <a:avLst/>
          </a:prstGeom>
        </p:spPr>
      </p:pic>
      <p:sp>
        <p:nvSpPr>
          <p:cNvPr id="6" name="Θέση αριθμού διαφάνειας 5">
            <a:extLst>
              <a:ext uri="{FF2B5EF4-FFF2-40B4-BE49-F238E27FC236}">
                <a16:creationId xmlns:a16="http://schemas.microsoft.com/office/drawing/2014/main" id="{BB0DF241-5345-4456-C1A2-143AABF583AE}"/>
              </a:ext>
            </a:extLst>
          </p:cNvPr>
          <p:cNvSpPr>
            <a:spLocks noGrp="1"/>
          </p:cNvSpPr>
          <p:nvPr>
            <p:ph type="sldNum" sz="quarter" idx="12"/>
          </p:nvPr>
        </p:nvSpPr>
        <p:spPr/>
        <p:txBody>
          <a:bodyPr/>
          <a:lstStyle/>
          <a:p>
            <a:fld id="{B2DC25EE-239B-4C5F-AAD1-255A7D5F1EE2}" type="slidenum">
              <a:rPr lang="en-US" smtClean="0"/>
              <a:t>129</a:t>
            </a:fld>
            <a:endParaRPr lang="en-US"/>
          </a:p>
        </p:txBody>
      </p:sp>
    </p:spTree>
    <p:extLst>
      <p:ext uri="{BB962C8B-B14F-4D97-AF65-F5344CB8AC3E}">
        <p14:creationId xmlns:p14="http://schemas.microsoft.com/office/powerpoint/2010/main" val="3449108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493C2B-C8F8-3EB4-57AF-C6E61F82388D}"/>
              </a:ext>
            </a:extLst>
          </p:cNvPr>
          <p:cNvSpPr>
            <a:spLocks noGrp="1"/>
          </p:cNvSpPr>
          <p:nvPr>
            <p:ph type="title"/>
          </p:nvPr>
        </p:nvSpPr>
        <p:spPr/>
        <p:txBody>
          <a:bodyPr>
            <a:normAutofit fontScale="90000"/>
          </a:bodyPr>
          <a:lstStyle/>
          <a:p>
            <a:r>
              <a:rPr lang="el-GR" dirty="0">
                <a:latin typeface="Cambria" panose="02040503050406030204" pitchFamily="18" charset="0"/>
                <a:ea typeface="Cambria" panose="02040503050406030204" pitchFamily="18" charset="0"/>
              </a:rPr>
              <a:t>Απαιτήσεις για υιοθέτηση Περιβαλλοντικής Λογιστικής</a:t>
            </a:r>
          </a:p>
        </p:txBody>
      </p:sp>
      <p:sp>
        <p:nvSpPr>
          <p:cNvPr id="3" name="Θέση περιεχομένου 2">
            <a:extLst>
              <a:ext uri="{FF2B5EF4-FFF2-40B4-BE49-F238E27FC236}">
                <a16:creationId xmlns:a16="http://schemas.microsoft.com/office/drawing/2014/main" id="{FC7F4306-6738-3384-59B7-AE97D48CB57F}"/>
              </a:ext>
            </a:extLst>
          </p:cNvPr>
          <p:cNvSpPr>
            <a:spLocks noGrp="1"/>
          </p:cNvSpPr>
          <p:nvPr>
            <p:ph idx="1"/>
          </p:nvPr>
        </p:nvSpPr>
        <p:spPr>
          <a:xfrm>
            <a:off x="746449" y="2248678"/>
            <a:ext cx="10944808" cy="4217436"/>
          </a:xfrm>
        </p:spPr>
        <p:txBody>
          <a:bodyPr>
            <a:normAutofit/>
          </a:bodyPr>
          <a:lstStyle/>
          <a:p>
            <a:pPr algn="just"/>
            <a:r>
              <a:rPr lang="el-GR" dirty="0">
                <a:latin typeface="Cambria" panose="02040503050406030204" pitchFamily="18" charset="0"/>
                <a:ea typeface="Cambria" panose="02040503050406030204" pitchFamily="18" charset="0"/>
              </a:rPr>
              <a:t>Τα ζητήματα που σχετίζονται με την περιβαλλοντική λογιστική αλλάζουν σταθερά στο πέρασμα του χρόνου. </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Πολλές επιχειρήσεις αγνοούσαν τα περιβαλλοντικά θέματα κατά το παρελθόν, ωστόσο μέχρι πότε θα είναι σε θέση να το κάνουν αυτό; </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Η περιβαλλοντική λογιστική θα πρέπει να εισέλθει σε όλα τα στοιχεία των επιχειρήσεων συντάσσοντάς αναφορές για το περιβαλλοντικό τους αποτύπωμα, προσδοκώντας σε μια ορθολογική χρήση των φυσικών πόρων και σε ένα βιώσιμο μέλλον. </a:t>
            </a:r>
          </a:p>
          <a:p>
            <a:endParaRPr lang="el-GR" dirty="0"/>
          </a:p>
        </p:txBody>
      </p:sp>
      <p:sp>
        <p:nvSpPr>
          <p:cNvPr id="4" name="Θέση αριθμού διαφάνειας 3">
            <a:extLst>
              <a:ext uri="{FF2B5EF4-FFF2-40B4-BE49-F238E27FC236}">
                <a16:creationId xmlns:a16="http://schemas.microsoft.com/office/drawing/2014/main" id="{CF5D9550-37B6-BD1A-4BD0-30BE71E99EC9}"/>
              </a:ext>
            </a:extLst>
          </p:cNvPr>
          <p:cNvSpPr>
            <a:spLocks noGrp="1"/>
          </p:cNvSpPr>
          <p:nvPr>
            <p:ph type="sldNum" sz="quarter" idx="12"/>
          </p:nvPr>
        </p:nvSpPr>
        <p:spPr/>
        <p:txBody>
          <a:bodyPr/>
          <a:lstStyle/>
          <a:p>
            <a:fld id="{B2DC25EE-239B-4C5F-AAD1-255A7D5F1EE2}" type="slidenum">
              <a:rPr lang="en-US" smtClean="0"/>
              <a:t>13</a:t>
            </a:fld>
            <a:endParaRPr lang="en-US"/>
          </a:p>
        </p:txBody>
      </p:sp>
    </p:spTree>
    <p:extLst>
      <p:ext uri="{BB962C8B-B14F-4D97-AF65-F5344CB8AC3E}">
        <p14:creationId xmlns:p14="http://schemas.microsoft.com/office/powerpoint/2010/main" val="20012532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Αντικείμενο 3">
            <a:extLst>
              <a:ext uri="{FF2B5EF4-FFF2-40B4-BE49-F238E27FC236}">
                <a16:creationId xmlns:a16="http://schemas.microsoft.com/office/drawing/2014/main" id="{DABB2A9C-0AEC-C8EE-1E31-4594C5CFCB7B}"/>
              </a:ext>
            </a:extLst>
          </p:cNvPr>
          <p:cNvGraphicFramePr>
            <a:graphicFrameLocks noChangeAspect="1"/>
          </p:cNvGraphicFramePr>
          <p:nvPr>
            <p:extLst>
              <p:ext uri="{D42A27DB-BD31-4B8C-83A1-F6EECF244321}">
                <p14:modId xmlns:p14="http://schemas.microsoft.com/office/powerpoint/2010/main" val="38371756"/>
              </p:ext>
            </p:extLst>
          </p:nvPr>
        </p:nvGraphicFramePr>
        <p:xfrm>
          <a:off x="1017038" y="472944"/>
          <a:ext cx="8742782" cy="5833839"/>
        </p:xfrm>
        <a:graphic>
          <a:graphicData uri="http://schemas.openxmlformats.org/presentationml/2006/ole">
            <mc:AlternateContent xmlns:mc="http://schemas.openxmlformats.org/markup-compatibility/2006">
              <mc:Choice xmlns:v="urn:schemas-microsoft-com:vml" Requires="v">
                <p:oleObj name="Worksheet" r:id="rId2" imgW="5219735" imgH="3482309" progId="Excel.Sheet.12">
                  <p:embed/>
                </p:oleObj>
              </mc:Choice>
              <mc:Fallback>
                <p:oleObj name="Worksheet" r:id="rId2" imgW="5219735" imgH="3482309" progId="Excel.Sheet.12">
                  <p:embed/>
                  <p:pic>
                    <p:nvPicPr>
                      <p:cNvPr id="0" name=""/>
                      <p:cNvPicPr/>
                      <p:nvPr/>
                    </p:nvPicPr>
                    <p:blipFill>
                      <a:blip r:embed="rId3"/>
                      <a:stretch>
                        <a:fillRect/>
                      </a:stretch>
                    </p:blipFill>
                    <p:spPr>
                      <a:xfrm>
                        <a:off x="1017038" y="472944"/>
                        <a:ext cx="8742782" cy="5833839"/>
                      </a:xfrm>
                      <a:prstGeom prst="rect">
                        <a:avLst/>
                      </a:prstGeom>
                    </p:spPr>
                  </p:pic>
                </p:oleObj>
              </mc:Fallback>
            </mc:AlternateContent>
          </a:graphicData>
        </a:graphic>
      </p:graphicFrame>
      <p:sp>
        <p:nvSpPr>
          <p:cNvPr id="5" name="Θέση αριθμού διαφάνειας 4">
            <a:extLst>
              <a:ext uri="{FF2B5EF4-FFF2-40B4-BE49-F238E27FC236}">
                <a16:creationId xmlns:a16="http://schemas.microsoft.com/office/drawing/2014/main" id="{A20AE4D6-13BF-987B-811C-4112969AE702}"/>
              </a:ext>
            </a:extLst>
          </p:cNvPr>
          <p:cNvSpPr>
            <a:spLocks noGrp="1"/>
          </p:cNvSpPr>
          <p:nvPr>
            <p:ph type="sldNum" sz="quarter" idx="12"/>
          </p:nvPr>
        </p:nvSpPr>
        <p:spPr/>
        <p:txBody>
          <a:bodyPr/>
          <a:lstStyle/>
          <a:p>
            <a:fld id="{B2DC25EE-239B-4C5F-AAD1-255A7D5F1EE2}" type="slidenum">
              <a:rPr lang="en-US" smtClean="0"/>
              <a:t>130</a:t>
            </a:fld>
            <a:endParaRPr lang="en-US"/>
          </a:p>
        </p:txBody>
      </p:sp>
    </p:spTree>
    <p:extLst>
      <p:ext uri="{BB962C8B-B14F-4D97-AF65-F5344CB8AC3E}">
        <p14:creationId xmlns:p14="http://schemas.microsoft.com/office/powerpoint/2010/main" val="415742185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Αντικείμενο 2">
            <a:extLst>
              <a:ext uri="{FF2B5EF4-FFF2-40B4-BE49-F238E27FC236}">
                <a16:creationId xmlns:a16="http://schemas.microsoft.com/office/drawing/2014/main" id="{A6A4313C-F158-87F2-7A63-CE772E049B1A}"/>
              </a:ext>
            </a:extLst>
          </p:cNvPr>
          <p:cNvGraphicFramePr>
            <a:graphicFrameLocks noChangeAspect="1"/>
          </p:cNvGraphicFramePr>
          <p:nvPr>
            <p:extLst>
              <p:ext uri="{D42A27DB-BD31-4B8C-83A1-F6EECF244321}">
                <p14:modId xmlns:p14="http://schemas.microsoft.com/office/powerpoint/2010/main" val="13181373"/>
              </p:ext>
            </p:extLst>
          </p:nvPr>
        </p:nvGraphicFramePr>
        <p:xfrm>
          <a:off x="1334278" y="234698"/>
          <a:ext cx="9125338" cy="6121042"/>
        </p:xfrm>
        <a:graphic>
          <a:graphicData uri="http://schemas.openxmlformats.org/presentationml/2006/ole">
            <mc:AlternateContent xmlns:mc="http://schemas.openxmlformats.org/markup-compatibility/2006">
              <mc:Choice xmlns:v="urn:schemas-microsoft-com:vml" Requires="v">
                <p:oleObj name="Worksheet" r:id="rId2" imgW="6827378" imgH="4579730" progId="Excel.Sheet.12">
                  <p:embed/>
                </p:oleObj>
              </mc:Choice>
              <mc:Fallback>
                <p:oleObj name="Worksheet" r:id="rId2" imgW="6827378" imgH="4579730" progId="Excel.Sheet.12">
                  <p:embed/>
                  <p:pic>
                    <p:nvPicPr>
                      <p:cNvPr id="0" name=""/>
                      <p:cNvPicPr/>
                      <p:nvPr/>
                    </p:nvPicPr>
                    <p:blipFill>
                      <a:blip r:embed="rId3"/>
                      <a:stretch>
                        <a:fillRect/>
                      </a:stretch>
                    </p:blipFill>
                    <p:spPr>
                      <a:xfrm>
                        <a:off x="1334278" y="234698"/>
                        <a:ext cx="9125338" cy="6121042"/>
                      </a:xfrm>
                      <a:prstGeom prst="rect">
                        <a:avLst/>
                      </a:prstGeom>
                    </p:spPr>
                  </p:pic>
                </p:oleObj>
              </mc:Fallback>
            </mc:AlternateContent>
          </a:graphicData>
        </a:graphic>
      </p:graphicFrame>
      <p:sp>
        <p:nvSpPr>
          <p:cNvPr id="4" name="Θέση αριθμού διαφάνειας 3">
            <a:extLst>
              <a:ext uri="{FF2B5EF4-FFF2-40B4-BE49-F238E27FC236}">
                <a16:creationId xmlns:a16="http://schemas.microsoft.com/office/drawing/2014/main" id="{D3C4B599-3A50-208E-6B25-76CB38D782B2}"/>
              </a:ext>
            </a:extLst>
          </p:cNvPr>
          <p:cNvSpPr>
            <a:spLocks noGrp="1"/>
          </p:cNvSpPr>
          <p:nvPr>
            <p:ph type="sldNum" sz="quarter" idx="12"/>
          </p:nvPr>
        </p:nvSpPr>
        <p:spPr/>
        <p:txBody>
          <a:bodyPr/>
          <a:lstStyle/>
          <a:p>
            <a:fld id="{B2DC25EE-239B-4C5F-AAD1-255A7D5F1EE2}" type="slidenum">
              <a:rPr lang="en-US" smtClean="0"/>
              <a:t>131</a:t>
            </a:fld>
            <a:endParaRPr lang="en-US"/>
          </a:p>
        </p:txBody>
      </p:sp>
    </p:spTree>
    <p:extLst>
      <p:ext uri="{BB962C8B-B14F-4D97-AF65-F5344CB8AC3E}">
        <p14:creationId xmlns:p14="http://schemas.microsoft.com/office/powerpoint/2010/main" val="327253953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Αντικείμενο 2">
            <a:extLst>
              <a:ext uri="{FF2B5EF4-FFF2-40B4-BE49-F238E27FC236}">
                <a16:creationId xmlns:a16="http://schemas.microsoft.com/office/drawing/2014/main" id="{329BE753-366D-17A4-3EFA-B1DD9007408F}"/>
              </a:ext>
            </a:extLst>
          </p:cNvPr>
          <p:cNvGraphicFramePr>
            <a:graphicFrameLocks noChangeAspect="1"/>
          </p:cNvGraphicFramePr>
          <p:nvPr>
            <p:extLst>
              <p:ext uri="{D42A27DB-BD31-4B8C-83A1-F6EECF244321}">
                <p14:modId xmlns:p14="http://schemas.microsoft.com/office/powerpoint/2010/main" val="3040336210"/>
              </p:ext>
            </p:extLst>
          </p:nvPr>
        </p:nvGraphicFramePr>
        <p:xfrm>
          <a:off x="1114459" y="1158130"/>
          <a:ext cx="10177504" cy="3535168"/>
        </p:xfrm>
        <a:graphic>
          <a:graphicData uri="http://schemas.openxmlformats.org/presentationml/2006/ole">
            <mc:AlternateContent xmlns:mc="http://schemas.openxmlformats.org/markup-compatibility/2006">
              <mc:Choice xmlns:v="urn:schemas-microsoft-com:vml" Requires="v">
                <p:oleObj name="Worksheet" r:id="rId2" imgW="5813883" imgH="2019221" progId="Excel.Sheet.12">
                  <p:embed/>
                </p:oleObj>
              </mc:Choice>
              <mc:Fallback>
                <p:oleObj name="Worksheet" r:id="rId2" imgW="5813883" imgH="2019221" progId="Excel.Sheet.12">
                  <p:embed/>
                  <p:pic>
                    <p:nvPicPr>
                      <p:cNvPr id="0" name=""/>
                      <p:cNvPicPr/>
                      <p:nvPr/>
                    </p:nvPicPr>
                    <p:blipFill>
                      <a:blip r:embed="rId3"/>
                      <a:stretch>
                        <a:fillRect/>
                      </a:stretch>
                    </p:blipFill>
                    <p:spPr>
                      <a:xfrm>
                        <a:off x="1114459" y="1158130"/>
                        <a:ext cx="10177504" cy="3535168"/>
                      </a:xfrm>
                      <a:prstGeom prst="rect">
                        <a:avLst/>
                      </a:prstGeom>
                    </p:spPr>
                  </p:pic>
                </p:oleObj>
              </mc:Fallback>
            </mc:AlternateContent>
          </a:graphicData>
        </a:graphic>
      </p:graphicFrame>
      <p:sp>
        <p:nvSpPr>
          <p:cNvPr id="4" name="Θέση αριθμού διαφάνειας 3">
            <a:extLst>
              <a:ext uri="{FF2B5EF4-FFF2-40B4-BE49-F238E27FC236}">
                <a16:creationId xmlns:a16="http://schemas.microsoft.com/office/drawing/2014/main" id="{3CC96372-B363-6F66-4AD9-972B82175C84}"/>
              </a:ext>
            </a:extLst>
          </p:cNvPr>
          <p:cNvSpPr>
            <a:spLocks noGrp="1"/>
          </p:cNvSpPr>
          <p:nvPr>
            <p:ph type="sldNum" sz="quarter" idx="12"/>
          </p:nvPr>
        </p:nvSpPr>
        <p:spPr/>
        <p:txBody>
          <a:bodyPr/>
          <a:lstStyle/>
          <a:p>
            <a:fld id="{B2DC25EE-239B-4C5F-AAD1-255A7D5F1EE2}" type="slidenum">
              <a:rPr lang="en-US" smtClean="0"/>
              <a:t>132</a:t>
            </a:fld>
            <a:endParaRPr lang="en-US"/>
          </a:p>
        </p:txBody>
      </p:sp>
    </p:spTree>
    <p:extLst>
      <p:ext uri="{BB962C8B-B14F-4D97-AF65-F5344CB8AC3E}">
        <p14:creationId xmlns:p14="http://schemas.microsoft.com/office/powerpoint/2010/main" val="417597739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A0A42E21-BD07-39FA-CED3-1E1F12F3ADA3}"/>
              </a:ext>
            </a:extLst>
          </p:cNvPr>
          <p:cNvSpPr>
            <a:spLocks noGrp="1"/>
          </p:cNvSpPr>
          <p:nvPr>
            <p:ph type="title"/>
          </p:nvPr>
        </p:nvSpPr>
        <p:spPr/>
        <p:txBody>
          <a:bodyPr/>
          <a:lstStyle/>
          <a:p>
            <a:r>
              <a:rPr lang="el-GR" dirty="0"/>
              <a:t>Πράσινα Ομόλογα</a:t>
            </a:r>
          </a:p>
        </p:txBody>
      </p:sp>
      <p:sp>
        <p:nvSpPr>
          <p:cNvPr id="4" name="Θέση περιεχομένου 3">
            <a:extLst>
              <a:ext uri="{FF2B5EF4-FFF2-40B4-BE49-F238E27FC236}">
                <a16:creationId xmlns:a16="http://schemas.microsoft.com/office/drawing/2014/main" id="{7B3283E2-F45D-E47A-1114-418258DA0E8B}"/>
              </a:ext>
            </a:extLst>
          </p:cNvPr>
          <p:cNvSpPr>
            <a:spLocks noGrp="1"/>
          </p:cNvSpPr>
          <p:nvPr>
            <p:ph idx="1"/>
          </p:nvPr>
        </p:nvSpPr>
        <p:spPr/>
        <p:txBody>
          <a:bodyPr/>
          <a:lstStyle/>
          <a:p>
            <a:r>
              <a:rPr lang="en-US" dirty="0">
                <a:hlinkClick r:id="rId2"/>
              </a:rPr>
              <a:t>https://www.imerisia.gr/oikonomia/trapezes/110576_poioi-ependysan-sto-omologo-tis-eurobank-yperkalypsi-8-fores</a:t>
            </a:r>
            <a:endParaRPr lang="el-GR" dirty="0"/>
          </a:p>
          <a:p>
            <a:r>
              <a:rPr lang="en-US" dirty="0">
                <a:hlinkClick r:id="rId3"/>
              </a:rPr>
              <a:t>https://www.imerisia.gr/oikonomia/trapezes/110506_tr-peiraios-pano-apo-200-thesmikoi-ependytes-gia-prasino-omologo</a:t>
            </a:r>
            <a:endParaRPr lang="el-GR" dirty="0"/>
          </a:p>
          <a:p>
            <a:r>
              <a:rPr lang="en-US" dirty="0">
                <a:hlinkClick r:id="rId4"/>
              </a:rPr>
              <a:t>https://www.athexgroup.gr/el/more-options/esg/greenet</a:t>
            </a:r>
            <a:endParaRPr lang="el-GR" dirty="0"/>
          </a:p>
          <a:p>
            <a:endParaRPr lang="el-GR" dirty="0"/>
          </a:p>
        </p:txBody>
      </p:sp>
      <p:sp>
        <p:nvSpPr>
          <p:cNvPr id="2" name="Θέση αριθμού διαφάνειας 1">
            <a:extLst>
              <a:ext uri="{FF2B5EF4-FFF2-40B4-BE49-F238E27FC236}">
                <a16:creationId xmlns:a16="http://schemas.microsoft.com/office/drawing/2014/main" id="{8C0EE571-66C0-46BD-1E44-C8B2B61490C3}"/>
              </a:ext>
            </a:extLst>
          </p:cNvPr>
          <p:cNvSpPr>
            <a:spLocks noGrp="1"/>
          </p:cNvSpPr>
          <p:nvPr>
            <p:ph type="sldNum" sz="quarter" idx="12"/>
          </p:nvPr>
        </p:nvSpPr>
        <p:spPr/>
        <p:txBody>
          <a:bodyPr/>
          <a:lstStyle/>
          <a:p>
            <a:fld id="{B2DC25EE-239B-4C5F-AAD1-255A7D5F1EE2}" type="slidenum">
              <a:rPr lang="en-US" smtClean="0"/>
              <a:t>133</a:t>
            </a:fld>
            <a:endParaRPr lang="en-US"/>
          </a:p>
        </p:txBody>
      </p:sp>
    </p:spTree>
    <p:extLst>
      <p:ext uri="{BB962C8B-B14F-4D97-AF65-F5344CB8AC3E}">
        <p14:creationId xmlns:p14="http://schemas.microsoft.com/office/powerpoint/2010/main" val="3227514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4ADE89-EEEE-9EF2-E090-194B6A6C8EB1}"/>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Περιβαλλοντική Λογιστική</a:t>
            </a:r>
          </a:p>
        </p:txBody>
      </p:sp>
      <p:sp>
        <p:nvSpPr>
          <p:cNvPr id="3" name="Θέση περιεχομένου 2">
            <a:extLst>
              <a:ext uri="{FF2B5EF4-FFF2-40B4-BE49-F238E27FC236}">
                <a16:creationId xmlns:a16="http://schemas.microsoft.com/office/drawing/2014/main" id="{CA84C6BE-0836-9769-F8DD-4CAE8654A69E}"/>
              </a:ext>
            </a:extLst>
          </p:cNvPr>
          <p:cNvSpPr>
            <a:spLocks noGrp="1"/>
          </p:cNvSpPr>
          <p:nvPr>
            <p:ph idx="1"/>
          </p:nvPr>
        </p:nvSpPr>
        <p:spPr>
          <a:xfrm>
            <a:off x="531845" y="2146041"/>
            <a:ext cx="11383347" cy="4506686"/>
          </a:xfrm>
        </p:spPr>
        <p:txBody>
          <a:bodyPr>
            <a:normAutofit fontScale="85000" lnSpcReduction="20000"/>
          </a:bodyPr>
          <a:lstStyle/>
          <a:p>
            <a:pPr algn="just"/>
            <a:r>
              <a:rPr lang="el-GR" dirty="0">
                <a:latin typeface="Cambria" panose="02040503050406030204" pitchFamily="18" charset="0"/>
                <a:ea typeface="Cambria" panose="02040503050406030204" pitchFamily="18" charset="0"/>
              </a:rPr>
              <a:t>Δίνει ιδιαίτερη έμφαση στα </a:t>
            </a:r>
            <a:r>
              <a:rPr lang="el-GR" b="1" dirty="0">
                <a:latin typeface="Cambria" panose="02040503050406030204" pitchFamily="18" charset="0"/>
                <a:ea typeface="Cambria" panose="02040503050406030204" pitchFamily="18" charset="0"/>
              </a:rPr>
              <a:t>κόστη που σχετίζονται με τις πρώτες ύλες που «χάνονται» κατά την παραγωγική διαδικασία (φύρα), τα απόβλητα που δημιουργούνται και άλλα κόστη άμεσα συνδεδεμένα με περιβαλλοντικά ζητήματα</a:t>
            </a:r>
            <a:r>
              <a:rPr lang="el-GR" dirty="0">
                <a:latin typeface="Cambria" panose="02040503050406030204" pitchFamily="18" charset="0"/>
                <a:ea typeface="Cambria" panose="02040503050406030204" pitchFamily="18" charset="0"/>
              </a:rPr>
              <a:t>. </a:t>
            </a:r>
          </a:p>
          <a:p>
            <a:pPr algn="just"/>
            <a:r>
              <a:rPr lang="el-GR" dirty="0">
                <a:latin typeface="Cambria" panose="02040503050406030204" pitchFamily="18" charset="0"/>
                <a:ea typeface="Cambria" panose="02040503050406030204" pitchFamily="18" charset="0"/>
              </a:rPr>
              <a:t>Παρέχει πληροφόρηση σε χρηματικές ή φυσικές μονάδες, καλύπτοντας συγκεκριμένες χρονικές περιόδους, για όλα τα </a:t>
            </a:r>
            <a:r>
              <a:rPr lang="el-GR" b="1" dirty="0">
                <a:latin typeface="Cambria" panose="02040503050406030204" pitchFamily="18" charset="0"/>
                <a:ea typeface="Cambria" panose="02040503050406030204" pitchFamily="18" charset="0"/>
              </a:rPr>
              <a:t>περιβαλλοντικά έξοδα και έσοδα </a:t>
            </a:r>
            <a:r>
              <a:rPr lang="el-GR" dirty="0">
                <a:latin typeface="Cambria" panose="02040503050406030204" pitchFamily="18" charset="0"/>
                <a:ea typeface="Cambria" panose="02040503050406030204" pitchFamily="18" charset="0"/>
              </a:rPr>
              <a:t>και να τα παρουσιάσει σε ειδικές εκθέσεις. </a:t>
            </a:r>
          </a:p>
          <a:p>
            <a:pPr algn="just"/>
            <a:r>
              <a:rPr lang="el-GR" dirty="0">
                <a:latin typeface="Cambria" panose="02040503050406030204" pitchFamily="18" charset="0"/>
                <a:ea typeface="Cambria" panose="02040503050406030204" pitchFamily="18" charset="0"/>
              </a:rPr>
              <a:t>Τα συμπεράσματα που προκύπτουν από την περιβαλλοντική λογιστική μπορούν να φανούν χρήσιμα σε διάφορους τύπους επιχειρήσεων δίνοντάς τους τη δυνατότητα </a:t>
            </a:r>
            <a:r>
              <a:rPr lang="el-GR" b="1" dirty="0">
                <a:latin typeface="Cambria" panose="02040503050406030204" pitchFamily="18" charset="0"/>
                <a:ea typeface="Cambria" panose="02040503050406030204" pitchFamily="18" charset="0"/>
              </a:rPr>
              <a:t>να βελτιώσουν τη διαδικασία παραγωγής </a:t>
            </a:r>
            <a:r>
              <a:rPr lang="el-GR" dirty="0">
                <a:latin typeface="Cambria" panose="02040503050406030204" pitchFamily="18" charset="0"/>
                <a:ea typeface="Cambria" panose="02040503050406030204" pitchFamily="18" charset="0"/>
              </a:rPr>
              <a:t>και ταυτόχρονα να μπορούν </a:t>
            </a:r>
            <a:r>
              <a:rPr lang="el-GR" b="1" dirty="0">
                <a:latin typeface="Cambria" panose="02040503050406030204" pitchFamily="18" charset="0"/>
                <a:ea typeface="Cambria" panose="02040503050406030204" pitchFamily="18" charset="0"/>
              </a:rPr>
              <a:t>υπεύθυνα να ενημερώσουν τρίτους για τις περιβαλλοντικές επιδόσεις της επιχείρησής τους</a:t>
            </a:r>
            <a:r>
              <a:rPr lang="el-GR" dirty="0">
                <a:latin typeface="Cambria" panose="02040503050406030204" pitchFamily="18" charset="0"/>
                <a:ea typeface="Cambria" panose="02040503050406030204" pitchFamily="18" charset="0"/>
              </a:rPr>
              <a:t>.</a:t>
            </a:r>
          </a:p>
          <a:p>
            <a:endParaRPr lang="el-GR" dirty="0"/>
          </a:p>
        </p:txBody>
      </p:sp>
      <p:sp>
        <p:nvSpPr>
          <p:cNvPr id="4" name="Θέση αριθμού διαφάνειας 3">
            <a:extLst>
              <a:ext uri="{FF2B5EF4-FFF2-40B4-BE49-F238E27FC236}">
                <a16:creationId xmlns:a16="http://schemas.microsoft.com/office/drawing/2014/main" id="{B3D49A0C-685C-C58B-1027-F5F22AF88B14}"/>
              </a:ext>
            </a:extLst>
          </p:cNvPr>
          <p:cNvSpPr>
            <a:spLocks noGrp="1"/>
          </p:cNvSpPr>
          <p:nvPr>
            <p:ph type="sldNum" sz="quarter" idx="12"/>
          </p:nvPr>
        </p:nvSpPr>
        <p:spPr/>
        <p:txBody>
          <a:bodyPr/>
          <a:lstStyle/>
          <a:p>
            <a:fld id="{B2DC25EE-239B-4C5F-AAD1-255A7D5F1EE2}" type="slidenum">
              <a:rPr lang="en-US" smtClean="0"/>
              <a:t>14</a:t>
            </a:fld>
            <a:endParaRPr lang="en-US"/>
          </a:p>
        </p:txBody>
      </p:sp>
    </p:spTree>
    <p:extLst>
      <p:ext uri="{BB962C8B-B14F-4D97-AF65-F5344CB8AC3E}">
        <p14:creationId xmlns:p14="http://schemas.microsoft.com/office/powerpoint/2010/main" val="995103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ED8805-C230-4304-DD84-935D914F3798}"/>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Γιατί πρέπει να την εξετάσω;</a:t>
            </a:r>
          </a:p>
        </p:txBody>
      </p:sp>
      <p:sp>
        <p:nvSpPr>
          <p:cNvPr id="3" name="Θέση περιεχομένου 2">
            <a:extLst>
              <a:ext uri="{FF2B5EF4-FFF2-40B4-BE49-F238E27FC236}">
                <a16:creationId xmlns:a16="http://schemas.microsoft.com/office/drawing/2014/main" id="{A868E63B-DDEB-A67A-A5A2-668220C47892}"/>
              </a:ext>
            </a:extLst>
          </p:cNvPr>
          <p:cNvSpPr>
            <a:spLocks noGrp="1"/>
          </p:cNvSpPr>
          <p:nvPr>
            <p:ph idx="1"/>
          </p:nvPr>
        </p:nvSpPr>
        <p:spPr>
          <a:xfrm>
            <a:off x="205273" y="2062064"/>
            <a:ext cx="11700587" cy="4581331"/>
          </a:xfrm>
        </p:spPr>
        <p:txBody>
          <a:bodyPr>
            <a:normAutofit fontScale="70000" lnSpcReduction="20000"/>
          </a:bodyPr>
          <a:lstStyle/>
          <a:p>
            <a:pPr algn="just"/>
            <a:r>
              <a:rPr lang="el-GR" dirty="0">
                <a:latin typeface="Cambria" panose="02040503050406030204" pitchFamily="18" charset="0"/>
                <a:ea typeface="Cambria" panose="02040503050406030204" pitchFamily="18" charset="0"/>
              </a:rPr>
              <a:t>Ένας μεγάλος αριθμός εταιρειών, ακόμα και μεγάλες εταιρείες σε διάφορους κλάδους με αξιόλογα διοικητικά στελέχη, </a:t>
            </a:r>
            <a:r>
              <a:rPr lang="el-GR" b="1" dirty="0">
                <a:latin typeface="Cambria" panose="02040503050406030204" pitchFamily="18" charset="0"/>
                <a:ea typeface="Cambria" panose="02040503050406030204" pitchFamily="18" charset="0"/>
              </a:rPr>
              <a:t>υποτιμούν κόστη και ροές πρώτων υλών που σχετίζονται με το περιβάλλον και επιδρούν άμεσα στην παραγωγική τους διαδικασία</a:t>
            </a:r>
            <a:r>
              <a:rPr lang="el-GR" dirty="0">
                <a:latin typeface="Cambria" panose="02040503050406030204" pitchFamily="18" charset="0"/>
                <a:ea typeface="Cambria" panose="02040503050406030204" pitchFamily="18" charset="0"/>
              </a:rPr>
              <a:t>. </a:t>
            </a:r>
          </a:p>
          <a:p>
            <a:pPr algn="just"/>
            <a:r>
              <a:rPr lang="el-GR" dirty="0">
                <a:latin typeface="Cambria" panose="02040503050406030204" pitchFamily="18" charset="0"/>
                <a:ea typeface="Cambria" panose="02040503050406030204" pitchFamily="18" charset="0"/>
              </a:rPr>
              <a:t>Η ποσότητα και η αξία πρώτων υλών που εκρέουν ως </a:t>
            </a:r>
            <a:r>
              <a:rPr lang="el-GR" b="1" dirty="0">
                <a:latin typeface="Cambria" panose="02040503050406030204" pitchFamily="18" charset="0"/>
                <a:ea typeface="Cambria" panose="02040503050406030204" pitchFamily="18" charset="0"/>
              </a:rPr>
              <a:t>απόβλητα</a:t>
            </a:r>
            <a:r>
              <a:rPr lang="el-GR" dirty="0">
                <a:latin typeface="Cambria" panose="02040503050406030204" pitchFamily="18" charset="0"/>
                <a:ea typeface="Cambria" panose="02040503050406030204" pitchFamily="18" charset="0"/>
              </a:rPr>
              <a:t> (σκουπίδια, υγρά απόβλητα, αέριες εκπομπές), το πραγματικό </a:t>
            </a:r>
            <a:r>
              <a:rPr lang="el-GR" b="1" dirty="0">
                <a:latin typeface="Cambria" panose="02040503050406030204" pitchFamily="18" charset="0"/>
                <a:ea typeface="Cambria" panose="02040503050406030204" pitchFamily="18" charset="0"/>
              </a:rPr>
              <a:t>κόστος της διαχείρισης των απορριμμάτων</a:t>
            </a:r>
            <a:r>
              <a:rPr lang="el-GR" dirty="0">
                <a:latin typeface="Cambria" panose="02040503050406030204" pitchFamily="18" charset="0"/>
                <a:ea typeface="Cambria" panose="02040503050406030204" pitchFamily="18" charset="0"/>
              </a:rPr>
              <a:t> (συλλογή, διαχωρισμός, ανακύκλωση και τελική διάθεση) ή έμμεσες συνέπειες όπως το </a:t>
            </a:r>
            <a:r>
              <a:rPr lang="el-GR" b="1" dirty="0">
                <a:latin typeface="Cambria" panose="02040503050406030204" pitchFamily="18" charset="0"/>
                <a:ea typeface="Cambria" panose="02040503050406030204" pitchFamily="18" charset="0"/>
              </a:rPr>
              <a:t>κόστος για συμμόρφωση με την νομοθεσία </a:t>
            </a:r>
            <a:r>
              <a:rPr lang="el-GR" dirty="0">
                <a:latin typeface="Cambria" panose="02040503050406030204" pitchFamily="18" charset="0"/>
                <a:ea typeface="Cambria" panose="02040503050406030204" pitchFamily="18" charset="0"/>
              </a:rPr>
              <a:t>που γίνεται όλο και πιο αυστηρή και το </a:t>
            </a:r>
            <a:r>
              <a:rPr lang="el-GR" b="1" dirty="0">
                <a:latin typeface="Cambria" panose="02040503050406030204" pitchFamily="18" charset="0"/>
                <a:ea typeface="Cambria" panose="02040503050406030204" pitchFamily="18" charset="0"/>
              </a:rPr>
              <a:t>κόστος πιθανών μηνύσεων </a:t>
            </a:r>
            <a:r>
              <a:rPr lang="el-GR" dirty="0">
                <a:latin typeface="Cambria" panose="02040503050406030204" pitchFamily="18" charset="0"/>
                <a:ea typeface="Cambria" panose="02040503050406030204" pitchFamily="18" charset="0"/>
              </a:rPr>
              <a:t>για περιβαλλοντική υποβάθμιση είναι μερικές από τις περιπτώσεις υποτίμησης που προαναφέρθηκαν. </a:t>
            </a:r>
          </a:p>
          <a:p>
            <a:pPr algn="just"/>
            <a:r>
              <a:rPr lang="el-GR" dirty="0">
                <a:latin typeface="Cambria" panose="02040503050406030204" pitchFamily="18" charset="0"/>
                <a:ea typeface="Cambria" panose="02040503050406030204" pitchFamily="18" charset="0"/>
              </a:rPr>
              <a:t>Όταν οι επιχειρηματίες δεν έχουν καθαρή εικόνα των ροών αυτών δεν μπορούν ούτε να τις διαχειριστούν ούτε να τις μειώσουν.</a:t>
            </a:r>
          </a:p>
          <a:p>
            <a:pPr algn="just"/>
            <a:r>
              <a:rPr lang="el-GR" dirty="0">
                <a:latin typeface="Cambria" panose="02040503050406030204" pitchFamily="18" charset="0"/>
                <a:ea typeface="Cambria" panose="02040503050406030204" pitchFamily="18" charset="0"/>
              </a:rPr>
              <a:t>Οι επιχειρήσεις που δεσμεύονται σοβαρά στην ιδέα της βελτίωσης του περιβαλλοντικού τους προφίλ, χρησιμοποιώντας ως εργαλείο την περιβαλλοντική λογιστική μπορούν να ωφεληθούν με διάφορους τρόπους:</a:t>
            </a:r>
          </a:p>
          <a:p>
            <a:endParaRPr lang="el-GR" dirty="0"/>
          </a:p>
        </p:txBody>
      </p:sp>
      <p:sp>
        <p:nvSpPr>
          <p:cNvPr id="4" name="Θέση αριθμού διαφάνειας 3">
            <a:extLst>
              <a:ext uri="{FF2B5EF4-FFF2-40B4-BE49-F238E27FC236}">
                <a16:creationId xmlns:a16="http://schemas.microsoft.com/office/drawing/2014/main" id="{25DD7BBC-6223-05F8-A204-C4FE001CD148}"/>
              </a:ext>
            </a:extLst>
          </p:cNvPr>
          <p:cNvSpPr>
            <a:spLocks noGrp="1"/>
          </p:cNvSpPr>
          <p:nvPr>
            <p:ph type="sldNum" sz="quarter" idx="12"/>
          </p:nvPr>
        </p:nvSpPr>
        <p:spPr/>
        <p:txBody>
          <a:bodyPr/>
          <a:lstStyle/>
          <a:p>
            <a:fld id="{B2DC25EE-239B-4C5F-AAD1-255A7D5F1EE2}" type="slidenum">
              <a:rPr lang="en-US" smtClean="0"/>
              <a:t>15</a:t>
            </a:fld>
            <a:endParaRPr lang="en-US"/>
          </a:p>
        </p:txBody>
      </p:sp>
    </p:spTree>
    <p:extLst>
      <p:ext uri="{BB962C8B-B14F-4D97-AF65-F5344CB8AC3E}">
        <p14:creationId xmlns:p14="http://schemas.microsoft.com/office/powerpoint/2010/main" val="1912403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504ABF-6CD5-1A10-DC5B-5B37DD629199}"/>
              </a:ext>
            </a:extLst>
          </p:cNvPr>
          <p:cNvSpPr>
            <a:spLocks noGrp="1"/>
          </p:cNvSpPr>
          <p:nvPr>
            <p:ph type="title"/>
          </p:nvPr>
        </p:nvSpPr>
        <p:spPr/>
        <p:txBody>
          <a:bodyPr>
            <a:normAutofit fontScale="90000"/>
          </a:bodyPr>
          <a:lstStyle/>
          <a:p>
            <a:r>
              <a:rPr lang="el-GR" dirty="0">
                <a:latin typeface="Cambria" panose="02040503050406030204" pitchFamily="18" charset="0"/>
                <a:ea typeface="Cambria" panose="02040503050406030204" pitchFamily="18" charset="0"/>
              </a:rPr>
              <a:t>Οφέλη Υιοθέτησης Περιβαλλοντικής Λογιστικής </a:t>
            </a:r>
          </a:p>
        </p:txBody>
      </p:sp>
      <p:sp>
        <p:nvSpPr>
          <p:cNvPr id="3" name="Θέση περιεχομένου 2">
            <a:extLst>
              <a:ext uri="{FF2B5EF4-FFF2-40B4-BE49-F238E27FC236}">
                <a16:creationId xmlns:a16="http://schemas.microsoft.com/office/drawing/2014/main" id="{4167EC27-1024-699F-9018-E7CC3DACBFF1}"/>
              </a:ext>
            </a:extLst>
          </p:cNvPr>
          <p:cNvSpPr>
            <a:spLocks noGrp="1"/>
          </p:cNvSpPr>
          <p:nvPr>
            <p:ph idx="1"/>
          </p:nvPr>
        </p:nvSpPr>
        <p:spPr>
          <a:xfrm>
            <a:off x="307911" y="2155371"/>
            <a:ext cx="11364686" cy="4366727"/>
          </a:xfrm>
        </p:spPr>
        <p:txBody>
          <a:bodyPr>
            <a:normAutofit fontScale="70000" lnSpcReduction="20000"/>
          </a:bodyPr>
          <a:lstStyle/>
          <a:p>
            <a:pPr algn="just"/>
            <a:r>
              <a:rPr lang="el-GR" b="1" dirty="0">
                <a:latin typeface="Cambria" panose="02040503050406030204" pitchFamily="18" charset="0"/>
                <a:ea typeface="Cambria" panose="02040503050406030204" pitchFamily="18" charset="0"/>
              </a:rPr>
              <a:t>Λιγότερα απόβλητα και καλύτερη διαχείριση αυτών </a:t>
            </a:r>
            <a:r>
              <a:rPr lang="el-GR" dirty="0">
                <a:latin typeface="Cambria" panose="02040503050406030204" pitchFamily="18" charset="0"/>
                <a:ea typeface="Cambria" panose="02040503050406030204" pitchFamily="18" charset="0"/>
              </a:rPr>
              <a:t>καθώς και εξοικονόμηση χρημάτων για τη διαχείρισή τους.</a:t>
            </a:r>
          </a:p>
          <a:p>
            <a:pPr algn="just"/>
            <a:r>
              <a:rPr lang="el-GR" b="1" dirty="0">
                <a:latin typeface="Cambria" panose="02040503050406030204" pitchFamily="18" charset="0"/>
                <a:ea typeface="Cambria" panose="02040503050406030204" pitchFamily="18" charset="0"/>
              </a:rPr>
              <a:t>Εξοικονόμηση πρώτων υλών και ενέργειας</a:t>
            </a:r>
            <a:r>
              <a:rPr lang="el-GR" dirty="0">
                <a:latin typeface="Cambria" panose="02040503050406030204" pitchFamily="18" charset="0"/>
                <a:ea typeface="Cambria" panose="02040503050406030204" pitchFamily="18" charset="0"/>
              </a:rPr>
              <a:t>, πρακτική που απαντά στις προκλήσεις τις ανταγωνιστικής ευρωπαϊκής αγοράς.</a:t>
            </a:r>
          </a:p>
          <a:p>
            <a:pPr algn="just"/>
            <a:r>
              <a:rPr lang="el-GR" b="1" dirty="0">
                <a:latin typeface="Cambria" panose="02040503050406030204" pitchFamily="18" charset="0"/>
                <a:ea typeface="Cambria" panose="02040503050406030204" pitchFamily="18" charset="0"/>
              </a:rPr>
              <a:t>Εκμετάλλευση κρατικών χρηματοδοτήσεων και ευρωπαϊκών επιχορηγήσεων </a:t>
            </a:r>
            <a:r>
              <a:rPr lang="el-GR" dirty="0">
                <a:latin typeface="Cambria" panose="02040503050406030204" pitchFamily="18" charset="0"/>
                <a:ea typeface="Cambria" panose="02040503050406030204" pitchFamily="18" charset="0"/>
              </a:rPr>
              <a:t>και ταυτόχρονη μείωση του κινδύνου μηνύσεων ή επιβολής προστίμων και φόρων.</a:t>
            </a:r>
          </a:p>
          <a:p>
            <a:pPr algn="just"/>
            <a:r>
              <a:rPr lang="el-GR" b="1" dirty="0">
                <a:latin typeface="Cambria" panose="02040503050406030204" pitchFamily="18" charset="0"/>
                <a:ea typeface="Cambria" panose="02040503050406030204" pitchFamily="18" charset="0"/>
              </a:rPr>
              <a:t>Καλύτερη πληροφόρηση, γνώση και διαχείριση των περιβαλλοντικών επιπτώσεων </a:t>
            </a:r>
            <a:r>
              <a:rPr lang="el-GR" dirty="0">
                <a:latin typeface="Cambria" panose="02040503050406030204" pitchFamily="18" charset="0"/>
                <a:ea typeface="Cambria" panose="02040503050406030204" pitchFamily="18" charset="0"/>
              </a:rPr>
              <a:t>και βελτίωση της εικόνας της εταιρείας σε πελάτες, επενδυτές, τοπική κοινωνία, κράτος, περιβαλλοντικές οργανώσεις και γενικά χτίσιμο δυνατών ανταγωνιστικών πλεονεκτημάτων</a:t>
            </a:r>
          </a:p>
          <a:p>
            <a:pPr marL="0" indent="0" algn="just">
              <a:buNone/>
            </a:pPr>
            <a:endParaRPr lang="el-GR"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Η Περιβαλλοντική Λογιστική δεν αφορά μόνο τις περιβαλλοντικές επιδόσεις της εταιρείας σας, αλλά υποστηρίζει καλύτερες επιχειρηματικές αποφάσεις σε όλους τους τομείς.</a:t>
            </a:r>
          </a:p>
          <a:p>
            <a:endParaRPr lang="el-GR" dirty="0"/>
          </a:p>
        </p:txBody>
      </p:sp>
      <p:sp>
        <p:nvSpPr>
          <p:cNvPr id="4" name="Θέση αριθμού διαφάνειας 3">
            <a:extLst>
              <a:ext uri="{FF2B5EF4-FFF2-40B4-BE49-F238E27FC236}">
                <a16:creationId xmlns:a16="http://schemas.microsoft.com/office/drawing/2014/main" id="{D769541C-5E64-0987-F4F2-F1A88A6F3F7A}"/>
              </a:ext>
            </a:extLst>
          </p:cNvPr>
          <p:cNvSpPr>
            <a:spLocks noGrp="1"/>
          </p:cNvSpPr>
          <p:nvPr>
            <p:ph type="sldNum" sz="quarter" idx="12"/>
          </p:nvPr>
        </p:nvSpPr>
        <p:spPr/>
        <p:txBody>
          <a:bodyPr/>
          <a:lstStyle/>
          <a:p>
            <a:fld id="{B2DC25EE-239B-4C5F-AAD1-255A7D5F1EE2}" type="slidenum">
              <a:rPr lang="en-US" smtClean="0"/>
              <a:t>16</a:t>
            </a:fld>
            <a:endParaRPr lang="en-US"/>
          </a:p>
        </p:txBody>
      </p:sp>
    </p:spTree>
    <p:extLst>
      <p:ext uri="{BB962C8B-B14F-4D97-AF65-F5344CB8AC3E}">
        <p14:creationId xmlns:p14="http://schemas.microsoft.com/office/powerpoint/2010/main" val="1603947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C44BC5-55B4-58AB-5467-E460A3142CA5}"/>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Τι πρέπει να κάνω; </a:t>
            </a:r>
          </a:p>
        </p:txBody>
      </p:sp>
      <p:sp>
        <p:nvSpPr>
          <p:cNvPr id="3" name="Θέση περιεχομένου 2">
            <a:extLst>
              <a:ext uri="{FF2B5EF4-FFF2-40B4-BE49-F238E27FC236}">
                <a16:creationId xmlns:a16="http://schemas.microsoft.com/office/drawing/2014/main" id="{BA46B41C-E488-C5FE-24FB-840E9A6796AC}"/>
              </a:ext>
            </a:extLst>
          </p:cNvPr>
          <p:cNvSpPr>
            <a:spLocks noGrp="1"/>
          </p:cNvSpPr>
          <p:nvPr>
            <p:ph idx="1"/>
          </p:nvPr>
        </p:nvSpPr>
        <p:spPr>
          <a:xfrm>
            <a:off x="438539" y="2164703"/>
            <a:ext cx="11262049" cy="4320074"/>
          </a:xfrm>
        </p:spPr>
        <p:txBody>
          <a:bodyPr>
            <a:normAutofit fontScale="25000" lnSpcReduction="20000"/>
          </a:bodyPr>
          <a:lstStyle/>
          <a:p>
            <a:pPr algn="l"/>
            <a:r>
              <a:rPr lang="el-GR" sz="7200" b="0" i="0" dirty="0">
                <a:solidFill>
                  <a:srgbClr val="000000"/>
                </a:solidFill>
                <a:effectLst/>
                <a:latin typeface="Cambria" panose="02040503050406030204" pitchFamily="18" charset="0"/>
                <a:ea typeface="Cambria" panose="02040503050406030204" pitchFamily="18" charset="0"/>
              </a:rPr>
              <a:t>Σε πρώτη φάση θα πρέπει να αναλογιστείτε εάν η επιχείρησή σας έχει καθαρή εικόνα για τα παρακάτω θέματα:</a:t>
            </a:r>
          </a:p>
          <a:p>
            <a:pPr marL="457200" lvl="1" indent="0">
              <a:buNone/>
            </a:pPr>
            <a:endParaRPr lang="el-GR" sz="7200" b="0" i="0" dirty="0">
              <a:solidFill>
                <a:srgbClr val="000000"/>
              </a:solidFill>
              <a:effectLst/>
              <a:latin typeface="Cambria" panose="02040503050406030204" pitchFamily="18" charset="0"/>
              <a:ea typeface="Cambria" panose="02040503050406030204" pitchFamily="18" charset="0"/>
            </a:endParaRPr>
          </a:p>
          <a:p>
            <a:pPr lvl="1"/>
            <a:r>
              <a:rPr lang="el-GR" sz="7200" b="0" i="0" dirty="0">
                <a:solidFill>
                  <a:srgbClr val="000000"/>
                </a:solidFill>
                <a:effectLst/>
                <a:latin typeface="Cambria" panose="02040503050406030204" pitchFamily="18" charset="0"/>
                <a:ea typeface="Cambria" panose="02040503050406030204" pitchFamily="18" charset="0"/>
              </a:rPr>
              <a:t>Την ποσότητα και την αξία των πρώτων υλών που χάνονται υπό την μορφή αποβλήτων</a:t>
            </a:r>
          </a:p>
          <a:p>
            <a:pPr lvl="1"/>
            <a:r>
              <a:rPr lang="el-GR" sz="7200" b="0" i="0" dirty="0">
                <a:solidFill>
                  <a:srgbClr val="000000"/>
                </a:solidFill>
                <a:effectLst/>
                <a:latin typeface="Cambria" panose="02040503050406030204" pitchFamily="18" charset="0"/>
                <a:ea typeface="Cambria" panose="02040503050406030204" pitchFamily="18" charset="0"/>
              </a:rPr>
              <a:t>Το ακριβές κόστος της διαχείρισης απορριμμάτων</a:t>
            </a:r>
          </a:p>
          <a:p>
            <a:pPr lvl="1"/>
            <a:r>
              <a:rPr lang="el-GR" sz="7200" b="0" i="0" dirty="0">
                <a:solidFill>
                  <a:srgbClr val="000000"/>
                </a:solidFill>
                <a:effectLst/>
                <a:latin typeface="Cambria" panose="02040503050406030204" pitchFamily="18" charset="0"/>
                <a:ea typeface="Cambria" panose="02040503050406030204" pitchFamily="18" charset="0"/>
              </a:rPr>
              <a:t>Τα κόστη της συμμόρφωσης με την νομοθεσία και των πιθανών μηνύσεων</a:t>
            </a:r>
          </a:p>
          <a:p>
            <a:pPr marL="0" indent="0" algn="l">
              <a:buNone/>
            </a:pPr>
            <a:endParaRPr lang="el-GR" sz="7200" b="0" i="0" dirty="0">
              <a:solidFill>
                <a:srgbClr val="000000"/>
              </a:solidFill>
              <a:effectLst/>
              <a:latin typeface="Cambria" panose="02040503050406030204" pitchFamily="18" charset="0"/>
              <a:ea typeface="Cambria" panose="02040503050406030204" pitchFamily="18" charset="0"/>
            </a:endParaRPr>
          </a:p>
          <a:p>
            <a:pPr algn="just"/>
            <a:r>
              <a:rPr lang="el-GR" sz="7200" b="0" i="0" dirty="0">
                <a:solidFill>
                  <a:srgbClr val="000000"/>
                </a:solidFill>
                <a:effectLst/>
                <a:latin typeface="Cambria" panose="02040503050406030204" pitchFamily="18" charset="0"/>
                <a:ea typeface="Cambria" panose="02040503050406030204" pitchFamily="18" charset="0"/>
              </a:rPr>
              <a:t>Αν δεν έχετε αυτή την πληροφορία διαθέσιμη ανά πάσα στιγμή ή ακόμα και αν δεν είστε σίγουροι για το πόσο ακριβείς είναι οι εκτιμήσεις σας, ίσως θα έπρεπε να εξετάσετε σοβαρά τον σχεδιασμό και την εφαρμογή ενός συστήματος περιβαλλοντικής λογιστικής. </a:t>
            </a:r>
          </a:p>
          <a:p>
            <a:pPr algn="just"/>
            <a:r>
              <a:rPr lang="el-GR" sz="7200" b="0" i="0" dirty="0">
                <a:solidFill>
                  <a:srgbClr val="000000"/>
                </a:solidFill>
                <a:effectLst/>
                <a:latin typeface="Cambria" panose="02040503050406030204" pitchFamily="18" charset="0"/>
                <a:ea typeface="Cambria" panose="02040503050406030204" pitchFamily="18" charset="0"/>
              </a:rPr>
              <a:t>Στην περίπτωση για παράδειγμα μιας μικρής επιχείρησης με περιορισμένους πόρους μπορείτε να εξετάσετε το ερώτημα «Συμφέρει να ανακυκλώσω- να επαναχρησιμοποιήσω τα υλικά συσκευασίας ή όχι»; </a:t>
            </a:r>
          </a:p>
          <a:p>
            <a:pPr algn="just"/>
            <a:r>
              <a:rPr lang="el-GR" sz="7200" b="0" i="0" dirty="0">
                <a:solidFill>
                  <a:srgbClr val="000000"/>
                </a:solidFill>
                <a:effectLst/>
                <a:latin typeface="Cambria" panose="02040503050406030204" pitchFamily="18" charset="0"/>
                <a:ea typeface="Cambria" panose="02040503050406030204" pitchFamily="18" charset="0"/>
              </a:rPr>
              <a:t>Μικρής κλίμακας ερωτήματα σαν και αυτό θα αναδείξουν αναμφισβήτητα τα πλεονεκτήματα της περιβαλλοντικής λογιστικής και έπειτα μπορείτε σταδιακά να βελτιώσετε την διαδικασία της κοστολόγησης των προϊόντων σας.</a:t>
            </a:r>
          </a:p>
          <a:p>
            <a:pPr marL="0" indent="0" algn="l">
              <a:buNone/>
            </a:pPr>
            <a:endParaRPr lang="el-GR" sz="3600" b="0" i="0" dirty="0">
              <a:solidFill>
                <a:srgbClr val="000000"/>
              </a:solidFill>
              <a:effectLst/>
            </a:endParaRPr>
          </a:p>
          <a:p>
            <a:endParaRPr lang="el-GR" dirty="0"/>
          </a:p>
        </p:txBody>
      </p:sp>
      <p:sp>
        <p:nvSpPr>
          <p:cNvPr id="4" name="Θέση αριθμού διαφάνειας 3">
            <a:extLst>
              <a:ext uri="{FF2B5EF4-FFF2-40B4-BE49-F238E27FC236}">
                <a16:creationId xmlns:a16="http://schemas.microsoft.com/office/drawing/2014/main" id="{AA406403-FA7B-4D2C-A7F4-23D3AE10FFC8}"/>
              </a:ext>
            </a:extLst>
          </p:cNvPr>
          <p:cNvSpPr>
            <a:spLocks noGrp="1"/>
          </p:cNvSpPr>
          <p:nvPr>
            <p:ph type="sldNum" sz="quarter" idx="12"/>
          </p:nvPr>
        </p:nvSpPr>
        <p:spPr/>
        <p:txBody>
          <a:bodyPr/>
          <a:lstStyle/>
          <a:p>
            <a:fld id="{B2DC25EE-239B-4C5F-AAD1-255A7D5F1EE2}" type="slidenum">
              <a:rPr lang="en-US" smtClean="0"/>
              <a:t>17</a:t>
            </a:fld>
            <a:endParaRPr lang="en-US"/>
          </a:p>
        </p:txBody>
      </p:sp>
    </p:spTree>
    <p:extLst>
      <p:ext uri="{BB962C8B-B14F-4D97-AF65-F5344CB8AC3E}">
        <p14:creationId xmlns:p14="http://schemas.microsoft.com/office/powerpoint/2010/main" val="1002164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8369C4-683B-3939-474E-988CA67372CC}"/>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Τι πόρους θα χρειαστώ;</a:t>
            </a:r>
          </a:p>
        </p:txBody>
      </p:sp>
      <p:sp>
        <p:nvSpPr>
          <p:cNvPr id="3" name="Θέση περιεχομένου 2">
            <a:extLst>
              <a:ext uri="{FF2B5EF4-FFF2-40B4-BE49-F238E27FC236}">
                <a16:creationId xmlns:a16="http://schemas.microsoft.com/office/drawing/2014/main" id="{2BA0125B-16EF-C0C0-7E3F-838F6B67E256}"/>
              </a:ext>
            </a:extLst>
          </p:cNvPr>
          <p:cNvSpPr>
            <a:spLocks noGrp="1"/>
          </p:cNvSpPr>
          <p:nvPr>
            <p:ph idx="1"/>
          </p:nvPr>
        </p:nvSpPr>
        <p:spPr>
          <a:xfrm>
            <a:off x="662473" y="2146041"/>
            <a:ext cx="11196735" cy="4575434"/>
          </a:xfrm>
        </p:spPr>
        <p:txBody>
          <a:bodyPr>
            <a:normAutofit fontScale="55000" lnSpcReduction="20000"/>
          </a:bodyPr>
          <a:lstStyle/>
          <a:p>
            <a:pPr algn="just"/>
            <a:r>
              <a:rPr lang="el-GR" sz="3300" dirty="0">
                <a:latin typeface="Cambria" panose="02040503050406030204" pitchFamily="18" charset="0"/>
                <a:ea typeface="Cambria" panose="02040503050406030204" pitchFamily="18" charset="0"/>
              </a:rPr>
              <a:t>Θα πρέπει να έχετε </a:t>
            </a:r>
            <a:r>
              <a:rPr lang="el-GR" sz="3300" dirty="0" err="1">
                <a:latin typeface="Cambria" panose="02040503050406030204" pitchFamily="18" charset="0"/>
                <a:ea typeface="Cambria" panose="02040503050406030204" pitchFamily="18" charset="0"/>
              </a:rPr>
              <a:t>υπ’όψιν</a:t>
            </a:r>
            <a:r>
              <a:rPr lang="el-GR" sz="3300" dirty="0">
                <a:latin typeface="Cambria" panose="02040503050406030204" pitchFamily="18" charset="0"/>
                <a:ea typeface="Cambria" panose="02040503050406030204" pitchFamily="18" charset="0"/>
              </a:rPr>
              <a:t> σας ότι η περιβαλλοντική λογιστική είναι μια νέα προσέγγιση στη διοίκηση των επιχειρήσεων χωρίς απόλυτα πρότυπα και κανόνες, συνεπώς η ερώτηση σχετικά με τους πόρους εξαρτάται από το μέγεθος της εταιρίας σας και τις ανάγκες που εσείς έχετε για πληροφόρηση.</a:t>
            </a:r>
          </a:p>
          <a:p>
            <a:pPr algn="just"/>
            <a:r>
              <a:rPr lang="el-GR" sz="3300" dirty="0">
                <a:latin typeface="Cambria" panose="02040503050406030204" pitchFamily="18" charset="0"/>
                <a:ea typeface="Cambria" panose="02040503050406030204" pitchFamily="18" charset="0"/>
              </a:rPr>
              <a:t> Αντίστοιχες μελέτες έχουν δείξει ότι το βασικό συστατικό της επιτυχίας είναι η δέσμευση της διοίκησης της εταιρίας για «αλλαγή» προς ένα σύστημα οικονομικά βιώσιμο και περιβαλλοντικά υπεύθυνο. </a:t>
            </a:r>
          </a:p>
          <a:p>
            <a:pPr algn="just"/>
            <a:r>
              <a:rPr lang="el-GR" sz="3300" dirty="0">
                <a:latin typeface="Cambria" panose="02040503050406030204" pitchFamily="18" charset="0"/>
                <a:ea typeface="Cambria" panose="02040503050406030204" pitchFamily="18" charset="0"/>
              </a:rPr>
              <a:t>Εκτός από αυτόν τον πολύ σημαντικό παράγοντα πιθανώς να χρειαστείτε κάποιου είδους εξωτερικό σύμβουλο για την εκπαίδευση του προσωπικού σας και τις πρώτες μελέτες. </a:t>
            </a:r>
          </a:p>
          <a:p>
            <a:pPr algn="just"/>
            <a:r>
              <a:rPr lang="el-GR" sz="3300" dirty="0">
                <a:latin typeface="Cambria" panose="02040503050406030204" pitchFamily="18" charset="0"/>
                <a:ea typeface="Cambria" panose="02040503050406030204" pitchFamily="18" charset="0"/>
              </a:rPr>
              <a:t>Από εκεί και έπειτα οι υποψήφιες αλλαγές οι οποίες μπορεί να προκύψουν από τον σχεδιασμό βάσει περιβαλλοντικής λογιστικής θα αποσβένουν το κόστος τους μακροχρόνια. </a:t>
            </a:r>
          </a:p>
          <a:p>
            <a:pPr algn="just"/>
            <a:r>
              <a:rPr lang="el-GR" sz="3300" dirty="0">
                <a:latin typeface="Cambria" panose="02040503050406030204" pitchFamily="18" charset="0"/>
                <a:ea typeface="Cambria" panose="02040503050406030204" pitchFamily="18" charset="0"/>
              </a:rPr>
              <a:t>Τόσο το μέγεθος της επιχείρησης, όσο και το εύρος των αλλαγών θα καθορίσουν ιδιαίτερες ανάγκες όπως τη χρήση ηλεκτρονικών υπολογιστών και ιδιαίτερων πληροφοριακών συστημάτων. </a:t>
            </a:r>
          </a:p>
          <a:p>
            <a:pPr algn="just"/>
            <a:r>
              <a:rPr lang="el-GR" sz="3300" dirty="0">
                <a:latin typeface="Cambria" panose="02040503050406030204" pitchFamily="18" charset="0"/>
                <a:ea typeface="Cambria" panose="02040503050406030204" pitchFamily="18" charset="0"/>
              </a:rPr>
              <a:t>Πρέπει να επαναλάβουμε ότι η περιβαλλοντική λογιστική είναι ένα εξειδικευμένο σύστημα διοίκησης που αφορά στην εσωτερική λειτουργία της επιχείρησης, συνεπώς μετά την εφαρμογή του οι απαιτήσεις τόσο σε ανθρώπινους όσο και υλικούς πόρους είναι περιορισμένες. </a:t>
            </a:r>
          </a:p>
          <a:p>
            <a:endParaRPr lang="el-GR" dirty="0"/>
          </a:p>
        </p:txBody>
      </p:sp>
      <p:sp>
        <p:nvSpPr>
          <p:cNvPr id="4" name="Θέση αριθμού διαφάνειας 3">
            <a:extLst>
              <a:ext uri="{FF2B5EF4-FFF2-40B4-BE49-F238E27FC236}">
                <a16:creationId xmlns:a16="http://schemas.microsoft.com/office/drawing/2014/main" id="{5470493F-8197-BBDB-5002-00342FF15A00}"/>
              </a:ext>
            </a:extLst>
          </p:cNvPr>
          <p:cNvSpPr>
            <a:spLocks noGrp="1"/>
          </p:cNvSpPr>
          <p:nvPr>
            <p:ph type="sldNum" sz="quarter" idx="12"/>
          </p:nvPr>
        </p:nvSpPr>
        <p:spPr/>
        <p:txBody>
          <a:bodyPr/>
          <a:lstStyle/>
          <a:p>
            <a:fld id="{B2DC25EE-239B-4C5F-AAD1-255A7D5F1EE2}" type="slidenum">
              <a:rPr lang="en-US" smtClean="0"/>
              <a:t>18</a:t>
            </a:fld>
            <a:endParaRPr lang="en-US"/>
          </a:p>
        </p:txBody>
      </p:sp>
    </p:spTree>
    <p:extLst>
      <p:ext uri="{BB962C8B-B14F-4D97-AF65-F5344CB8AC3E}">
        <p14:creationId xmlns:p14="http://schemas.microsoft.com/office/powerpoint/2010/main" val="1325001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53F623-BB6A-DA23-1A19-47623211BCF7}"/>
              </a:ext>
            </a:extLst>
          </p:cNvPr>
          <p:cNvSpPr>
            <a:spLocks noGrp="1"/>
          </p:cNvSpPr>
          <p:nvPr>
            <p:ph type="title"/>
          </p:nvPr>
        </p:nvSpPr>
        <p:spPr/>
        <p:txBody>
          <a:bodyPr>
            <a:normAutofit fontScale="90000"/>
          </a:bodyPr>
          <a:lstStyle/>
          <a:p>
            <a:r>
              <a:rPr lang="el-GR" dirty="0">
                <a:latin typeface="Cambria" panose="02040503050406030204" pitchFamily="18" charset="0"/>
                <a:ea typeface="Cambria" panose="02040503050406030204" pitchFamily="18" charset="0"/>
              </a:rPr>
              <a:t>Παράδειγμα Περιβαλλοντικής Λογιστικής σε Ελαιουργείο</a:t>
            </a:r>
          </a:p>
        </p:txBody>
      </p:sp>
      <p:sp>
        <p:nvSpPr>
          <p:cNvPr id="3" name="Θέση περιεχομένου 2">
            <a:extLst>
              <a:ext uri="{FF2B5EF4-FFF2-40B4-BE49-F238E27FC236}">
                <a16:creationId xmlns:a16="http://schemas.microsoft.com/office/drawing/2014/main" id="{32366843-774F-530E-253B-E59631F6D139}"/>
              </a:ext>
            </a:extLst>
          </p:cNvPr>
          <p:cNvSpPr>
            <a:spLocks noGrp="1"/>
          </p:cNvSpPr>
          <p:nvPr>
            <p:ph idx="1"/>
          </p:nvPr>
        </p:nvSpPr>
        <p:spPr>
          <a:xfrm>
            <a:off x="494523" y="2118049"/>
            <a:ext cx="11355356" cy="4338735"/>
          </a:xfrm>
        </p:spPr>
        <p:txBody>
          <a:bodyPr>
            <a:normAutofit fontScale="85000" lnSpcReduction="20000"/>
          </a:bodyPr>
          <a:lstStyle/>
          <a:p>
            <a:pPr algn="just"/>
            <a:r>
              <a:rPr lang="el-GR" dirty="0">
                <a:latin typeface="Cambria" panose="02040503050406030204" pitchFamily="18" charset="0"/>
                <a:ea typeface="Cambria" panose="02040503050406030204" pitchFamily="18" charset="0"/>
              </a:rPr>
              <a:t>Ιδιοκτήτης ελαιουργείου με πέντε άτομα προσωπικό προβληματιζόταν για τα απόβλητα της παραγωγικής του δραστηριότητας, καθώς η νομοθεσία είναι αρκετά αυστηρή όσον αφορά τα υγρά λήμματα ελαιουργείων και τα πρόστιμα που επιβάλλονται πολύ αυστηρά. </a:t>
            </a:r>
          </a:p>
          <a:p>
            <a:pPr algn="just"/>
            <a:r>
              <a:rPr lang="el-GR" dirty="0">
                <a:latin typeface="Cambria" panose="02040503050406030204" pitchFamily="18" charset="0"/>
                <a:ea typeface="Cambria" panose="02040503050406030204" pitchFamily="18" charset="0"/>
              </a:rPr>
              <a:t>Σε συνεργασία με ερευνητικό ίδρυμα υιοθέτησε μία καινοτόμα τεχνολογία επεξεργασίας υγρών λημμάτων, η οποία επιχορηγούνταν κατά 50% από την Ε.Ε..</a:t>
            </a:r>
          </a:p>
          <a:p>
            <a:pPr algn="just"/>
            <a:r>
              <a:rPr lang="el-GR" dirty="0">
                <a:latin typeface="Cambria" panose="02040503050406030204" pitchFamily="18" charset="0"/>
                <a:ea typeface="Cambria" panose="02040503050406030204" pitchFamily="18" charset="0"/>
              </a:rPr>
              <a:t> Ο επιχειρηματίας δεν είχε ιδιαίτερα καθαρή εικόνα για τα πλεονεκτήματα της νέας μεθόδου επεξεργασίας, πέραν του ότι δεν θα είχε πρόβλημα με τη νομοθεσία.</a:t>
            </a:r>
          </a:p>
          <a:p>
            <a:pPr algn="just"/>
            <a:r>
              <a:rPr lang="el-GR" dirty="0">
                <a:latin typeface="Cambria" panose="02040503050406030204" pitchFamily="18" charset="0"/>
                <a:ea typeface="Cambria" panose="02040503050406030204" pitchFamily="18" charset="0"/>
              </a:rPr>
              <a:t> Μετά την εφαρμογή του προγράμματος, μια απλουστευμένη κατάσταση περιβαλλοντικής λογιστικής παρουσιάστηκε στον ιδιοκτήτη του ελαιουργείου και στις ελεγκτικές αρχές.</a:t>
            </a:r>
          </a:p>
          <a:p>
            <a:endParaRPr lang="el-GR" dirty="0"/>
          </a:p>
        </p:txBody>
      </p:sp>
      <p:sp>
        <p:nvSpPr>
          <p:cNvPr id="4" name="Θέση αριθμού διαφάνειας 3">
            <a:extLst>
              <a:ext uri="{FF2B5EF4-FFF2-40B4-BE49-F238E27FC236}">
                <a16:creationId xmlns:a16="http://schemas.microsoft.com/office/drawing/2014/main" id="{A49E25EE-59F9-336F-333B-FC81DF913630}"/>
              </a:ext>
            </a:extLst>
          </p:cNvPr>
          <p:cNvSpPr>
            <a:spLocks noGrp="1"/>
          </p:cNvSpPr>
          <p:nvPr>
            <p:ph type="sldNum" sz="quarter" idx="12"/>
          </p:nvPr>
        </p:nvSpPr>
        <p:spPr/>
        <p:txBody>
          <a:bodyPr/>
          <a:lstStyle/>
          <a:p>
            <a:fld id="{B2DC25EE-239B-4C5F-AAD1-255A7D5F1EE2}" type="slidenum">
              <a:rPr lang="en-US" smtClean="0"/>
              <a:t>19</a:t>
            </a:fld>
            <a:endParaRPr lang="en-US"/>
          </a:p>
        </p:txBody>
      </p:sp>
    </p:spTree>
    <p:extLst>
      <p:ext uri="{BB962C8B-B14F-4D97-AF65-F5344CB8AC3E}">
        <p14:creationId xmlns:p14="http://schemas.microsoft.com/office/powerpoint/2010/main" val="56521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0CBF1A-2E8C-F89A-D937-94AD6F5DBF00}"/>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Περίγραμμα Διάλεξης</a:t>
            </a:r>
          </a:p>
        </p:txBody>
      </p:sp>
      <p:sp>
        <p:nvSpPr>
          <p:cNvPr id="3" name="Θέση περιεχομένου 2">
            <a:extLst>
              <a:ext uri="{FF2B5EF4-FFF2-40B4-BE49-F238E27FC236}">
                <a16:creationId xmlns:a16="http://schemas.microsoft.com/office/drawing/2014/main" id="{FC240036-FD01-31C3-CBF0-A0ADD302DFD9}"/>
              </a:ext>
            </a:extLst>
          </p:cNvPr>
          <p:cNvSpPr>
            <a:spLocks noGrp="1"/>
          </p:cNvSpPr>
          <p:nvPr>
            <p:ph idx="1"/>
          </p:nvPr>
        </p:nvSpPr>
        <p:spPr/>
        <p:txBody>
          <a:bodyPr>
            <a:normAutofit/>
          </a:bodyPr>
          <a:lstStyle/>
          <a:p>
            <a:r>
              <a:rPr lang="el-GR" dirty="0">
                <a:latin typeface="Cambria" panose="02040503050406030204" pitchFamily="18" charset="0"/>
                <a:ea typeface="Cambria" panose="02040503050406030204" pitchFamily="18" charset="0"/>
              </a:rPr>
              <a:t>Περιβαλλοντική, Κοινωνική – Αειφόρος Λογιστική</a:t>
            </a:r>
          </a:p>
          <a:p>
            <a:r>
              <a:rPr lang="el-GR" dirty="0">
                <a:latin typeface="Cambria" panose="02040503050406030204" pitchFamily="18" charset="0"/>
                <a:ea typeface="Cambria" panose="02040503050406030204" pitchFamily="18" charset="0"/>
              </a:rPr>
              <a:t>Πράσινη Λογιστική και Κλιματική Πρόκληση</a:t>
            </a:r>
            <a:endParaRPr lang="en-US" dirty="0">
              <a:latin typeface="Cambria" panose="02040503050406030204" pitchFamily="18" charset="0"/>
              <a:ea typeface="Cambria" panose="02040503050406030204" pitchFamily="18" charset="0"/>
            </a:endParaRPr>
          </a:p>
          <a:p>
            <a:r>
              <a:rPr lang="el-GR" dirty="0">
                <a:latin typeface="Cambria" panose="02040503050406030204" pitchFamily="18" charset="0"/>
                <a:ea typeface="Cambria" panose="02040503050406030204" pitchFamily="18" charset="0"/>
              </a:rPr>
              <a:t>Διεθνή Λογιστικά Πρότυπα </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&amp; Περιβαλλοντική πληροφόρηση</a:t>
            </a:r>
          </a:p>
          <a:p>
            <a:r>
              <a:rPr lang="en-US" dirty="0">
                <a:latin typeface="Cambria" panose="02040503050406030204" pitchFamily="18" charset="0"/>
                <a:ea typeface="Cambria" panose="02040503050406030204" pitchFamily="18" charset="0"/>
              </a:rPr>
              <a:t>ESG &amp; </a:t>
            </a:r>
            <a:r>
              <a:rPr lang="el-GR" dirty="0">
                <a:latin typeface="Cambria" panose="02040503050406030204" pitchFamily="18" charset="0"/>
                <a:ea typeface="Cambria" panose="02040503050406030204" pitchFamily="18" charset="0"/>
              </a:rPr>
              <a:t>Βιώσιμη Ανάπτυξη</a:t>
            </a:r>
            <a:endParaRPr lang="en-US" dirty="0">
              <a:latin typeface="Cambria" panose="02040503050406030204" pitchFamily="18" charset="0"/>
              <a:ea typeface="Cambria" panose="02040503050406030204" pitchFamily="18" charset="0"/>
            </a:endParaRPr>
          </a:p>
          <a:p>
            <a:pPr marL="0" indent="0">
              <a:buNone/>
            </a:pPr>
            <a:endParaRPr lang="el-GR" dirty="0">
              <a:latin typeface="Cambria" panose="02040503050406030204" pitchFamily="18" charset="0"/>
              <a:ea typeface="Cambria" panose="02040503050406030204" pitchFamily="18" charset="0"/>
            </a:endParaRPr>
          </a:p>
        </p:txBody>
      </p:sp>
      <p:sp>
        <p:nvSpPr>
          <p:cNvPr id="4" name="Θέση αριθμού διαφάνειας 3">
            <a:extLst>
              <a:ext uri="{FF2B5EF4-FFF2-40B4-BE49-F238E27FC236}">
                <a16:creationId xmlns:a16="http://schemas.microsoft.com/office/drawing/2014/main" id="{6AD9AED3-6755-C775-B78D-1124A824C1DB}"/>
              </a:ext>
            </a:extLst>
          </p:cNvPr>
          <p:cNvSpPr>
            <a:spLocks noGrp="1"/>
          </p:cNvSpPr>
          <p:nvPr>
            <p:ph type="sldNum" sz="quarter" idx="12"/>
          </p:nvPr>
        </p:nvSpPr>
        <p:spPr/>
        <p:txBody>
          <a:bodyPr/>
          <a:lstStyle/>
          <a:p>
            <a:fld id="{B2DC25EE-239B-4C5F-AAD1-255A7D5F1EE2}" type="slidenum">
              <a:rPr lang="en-US" smtClean="0"/>
              <a:t>2</a:t>
            </a:fld>
            <a:endParaRPr lang="en-US"/>
          </a:p>
        </p:txBody>
      </p:sp>
    </p:spTree>
    <p:extLst>
      <p:ext uri="{BB962C8B-B14F-4D97-AF65-F5344CB8AC3E}">
        <p14:creationId xmlns:p14="http://schemas.microsoft.com/office/powerpoint/2010/main" val="706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518452BA-BB14-AD2E-5EB9-F009C28938AC}"/>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sz="3700"/>
              <a:t>Παράδειγμα Περιβαλλοντικής Λογιστικής σε Ελαιουργείο (2)</a:t>
            </a:r>
          </a:p>
        </p:txBody>
      </p:sp>
      <p:sp>
        <p:nvSpPr>
          <p:cNvPr id="18" name="Rectangle 17">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9">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3060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Θέση περιεχομένου 4">
            <a:extLst>
              <a:ext uri="{FF2B5EF4-FFF2-40B4-BE49-F238E27FC236}">
                <a16:creationId xmlns:a16="http://schemas.microsoft.com/office/drawing/2014/main" id="{03204228-047F-590B-7C5A-E3FAF4B2D0A5}"/>
              </a:ext>
            </a:extLst>
          </p:cNvPr>
          <p:cNvPicPr>
            <a:picLocks noGrp="1" noChangeAspect="1"/>
          </p:cNvPicPr>
          <p:nvPr>
            <p:ph idx="1"/>
          </p:nvPr>
        </p:nvPicPr>
        <p:blipFill>
          <a:blip r:embed="rId2"/>
          <a:stretch>
            <a:fillRect/>
          </a:stretch>
        </p:blipFill>
        <p:spPr>
          <a:xfrm>
            <a:off x="178098" y="2419350"/>
            <a:ext cx="11468310" cy="3438505"/>
          </a:xfrm>
          <a:prstGeom prst="rect">
            <a:avLst/>
          </a:prstGeom>
          <a:ln w="228600" cap="sq" cmpd="thickThin">
            <a:solidFill>
              <a:srgbClr val="000000"/>
            </a:solidFill>
            <a:prstDash val="solid"/>
            <a:miter lim="800000"/>
          </a:ln>
          <a:effectLst>
            <a:innerShdw blurRad="76200">
              <a:srgbClr val="000000"/>
            </a:innerShdw>
          </a:effectLst>
        </p:spPr>
      </p:pic>
      <p:sp>
        <p:nvSpPr>
          <p:cNvPr id="3" name="Θέση αριθμού διαφάνειας 2">
            <a:extLst>
              <a:ext uri="{FF2B5EF4-FFF2-40B4-BE49-F238E27FC236}">
                <a16:creationId xmlns:a16="http://schemas.microsoft.com/office/drawing/2014/main" id="{33F83C69-2548-B64C-2A60-9B2F9B78CAE6}"/>
              </a:ext>
            </a:extLst>
          </p:cNvPr>
          <p:cNvSpPr>
            <a:spLocks noGrp="1"/>
          </p:cNvSpPr>
          <p:nvPr>
            <p:ph type="sldNum" sz="quarter" idx="12"/>
          </p:nvPr>
        </p:nvSpPr>
        <p:spPr/>
        <p:txBody>
          <a:bodyPr/>
          <a:lstStyle/>
          <a:p>
            <a:fld id="{B2DC25EE-239B-4C5F-AAD1-255A7D5F1EE2}" type="slidenum">
              <a:rPr lang="en-US" smtClean="0"/>
              <a:t>20</a:t>
            </a:fld>
            <a:endParaRPr lang="en-US"/>
          </a:p>
        </p:txBody>
      </p:sp>
    </p:spTree>
    <p:extLst>
      <p:ext uri="{BB962C8B-B14F-4D97-AF65-F5344CB8AC3E}">
        <p14:creationId xmlns:p14="http://schemas.microsoft.com/office/powerpoint/2010/main" val="1584477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4539EB-326B-1B49-CC33-2C341E9F8C7E}"/>
              </a:ext>
            </a:extLst>
          </p:cNvPr>
          <p:cNvSpPr>
            <a:spLocks noGrp="1"/>
          </p:cNvSpPr>
          <p:nvPr>
            <p:ph type="title"/>
          </p:nvPr>
        </p:nvSpPr>
        <p:spPr/>
        <p:txBody>
          <a:bodyPr>
            <a:normAutofit fontScale="90000"/>
          </a:bodyPr>
          <a:lstStyle/>
          <a:p>
            <a:r>
              <a:rPr lang="el-GR" dirty="0">
                <a:latin typeface="Cambria" panose="02040503050406030204" pitchFamily="18" charset="0"/>
                <a:ea typeface="Cambria" panose="02040503050406030204" pitchFamily="18" charset="0"/>
              </a:rPr>
              <a:t>Παράδειγμα Περιβαλλοντικής Λογιστικής σε βιοτεχνία επίπλων</a:t>
            </a:r>
          </a:p>
        </p:txBody>
      </p:sp>
      <p:sp>
        <p:nvSpPr>
          <p:cNvPr id="3" name="Θέση περιεχομένου 2">
            <a:extLst>
              <a:ext uri="{FF2B5EF4-FFF2-40B4-BE49-F238E27FC236}">
                <a16:creationId xmlns:a16="http://schemas.microsoft.com/office/drawing/2014/main" id="{4124447F-4BD2-6B69-26E8-C29583ED80C9}"/>
              </a:ext>
            </a:extLst>
          </p:cNvPr>
          <p:cNvSpPr>
            <a:spLocks noGrp="1"/>
          </p:cNvSpPr>
          <p:nvPr>
            <p:ph idx="1"/>
          </p:nvPr>
        </p:nvSpPr>
        <p:spPr>
          <a:xfrm>
            <a:off x="419878" y="2136710"/>
            <a:ext cx="11290040" cy="4376057"/>
          </a:xfrm>
        </p:spPr>
        <p:txBody>
          <a:bodyPr>
            <a:normAutofit fontScale="62500" lnSpcReduction="20000"/>
          </a:bodyPr>
          <a:lstStyle/>
          <a:p>
            <a:pPr algn="just"/>
            <a:r>
              <a:rPr lang="el-GR" sz="2900" dirty="0">
                <a:latin typeface="Cambria" panose="02040503050406030204" pitchFamily="18" charset="0"/>
                <a:ea typeface="Cambria" panose="02040503050406030204" pitchFamily="18" charset="0"/>
              </a:rPr>
              <a:t>Μία μικρή βιοτεχνία επίπλων με δώδεκα άτομα προσωπικό και κύκλο εργασιών περίπου 700</a:t>
            </a:r>
            <a:r>
              <a:rPr lang="en-US" sz="2900" dirty="0">
                <a:latin typeface="Cambria" panose="02040503050406030204" pitchFamily="18" charset="0"/>
                <a:ea typeface="Cambria" panose="02040503050406030204" pitchFamily="18" charset="0"/>
              </a:rPr>
              <a:t>.</a:t>
            </a:r>
            <a:r>
              <a:rPr lang="el-GR" sz="2900" dirty="0">
                <a:latin typeface="Cambria" panose="02040503050406030204" pitchFamily="18" charset="0"/>
                <a:ea typeface="Cambria" panose="02040503050406030204" pitchFamily="18" charset="0"/>
              </a:rPr>
              <a:t>000 € ερεύνησε τις δυνατότητες επανασχεδιασμού της παραγωγικής της διαδικασίας προκειμένου να βελτιώσει την αποτελεσματικότητα των πόρων της και τις περιβαλλοντικές της επιδόσεις.</a:t>
            </a:r>
          </a:p>
          <a:p>
            <a:pPr algn="just"/>
            <a:r>
              <a:rPr lang="el-GR" sz="2900" dirty="0">
                <a:latin typeface="Cambria" panose="02040503050406030204" pitchFamily="18" charset="0"/>
                <a:ea typeface="Cambria" panose="02040503050406030204" pitchFamily="18" charset="0"/>
              </a:rPr>
              <a:t> Για την επίτευξη αυτού του στόχου ο υπεύθυνος παραγωγής της βιοτεχνίας ανέπτυξε βάση δεδομένων για τα υλικά που χρησιμοποιούσαν και τα απόβλητα που παρήγαγαν. </a:t>
            </a:r>
          </a:p>
          <a:p>
            <a:pPr algn="just"/>
            <a:r>
              <a:rPr lang="el-GR" sz="2900" dirty="0">
                <a:latin typeface="Cambria" panose="02040503050406030204" pitchFamily="18" charset="0"/>
                <a:ea typeface="Cambria" panose="02040503050406030204" pitchFamily="18" charset="0"/>
              </a:rPr>
              <a:t>Ταυτόχρονα ερεύνησε και υλικά που θα μπορούσαν να αντικαταστήσουν αυτά που μέχρι τότε χρησιμοποιούσαν.</a:t>
            </a:r>
          </a:p>
          <a:p>
            <a:pPr algn="just"/>
            <a:r>
              <a:rPr lang="el-GR" sz="2900" dirty="0">
                <a:latin typeface="Cambria" panose="02040503050406030204" pitchFamily="18" charset="0"/>
                <a:ea typeface="Cambria" panose="02040503050406030204" pitchFamily="18" charset="0"/>
              </a:rPr>
              <a:t> Η έρευνα έδειξε ότι ένα συγκεκριμένο είδος ξύλου κατάλληλο για επιπλοποιεία είχε λιγότερες απαιτήσεις σε περαιτέρω χημικές κατεργασίες και σημαντικά λιγότερη φύρα.</a:t>
            </a:r>
          </a:p>
          <a:p>
            <a:pPr algn="just"/>
            <a:r>
              <a:rPr lang="el-GR" sz="2900" dirty="0">
                <a:latin typeface="Cambria" panose="02040503050406030204" pitchFamily="18" charset="0"/>
                <a:ea typeface="Cambria" panose="02040503050406030204" pitchFamily="18" charset="0"/>
              </a:rPr>
              <a:t> Μετά τις απαραίτητες αλλαγές τα έπιπλα παράγονταν με λιγότερο κόστος, ταχύτερα και χωρίς να προκύπτουν πολλά στερεά απόβλητα. </a:t>
            </a:r>
          </a:p>
          <a:p>
            <a:pPr algn="just"/>
            <a:r>
              <a:rPr lang="el-GR" sz="2900" dirty="0">
                <a:latin typeface="Cambria" panose="02040503050406030204" pitchFamily="18" charset="0"/>
                <a:ea typeface="Cambria" panose="02040503050406030204" pitchFamily="18" charset="0"/>
              </a:rPr>
              <a:t>Η εμπειρία που αποκτήθηκε από την εφαρμογή των βασικών αρχών της περιβαλλοντικής λογιστικής προσέφερε σημαντική εμπειρία στον υπεύθυνο παραγωγής, ο οποίος βρήκε ιδιαίτερα χρήσιμο τον εμπλουτισμό της βάσης δεδομένων του συμβατικού συστήματος λογιστικής με περιβαλλοντική πληροφορία.</a:t>
            </a:r>
          </a:p>
          <a:p>
            <a:endParaRPr lang="el-GR" dirty="0"/>
          </a:p>
        </p:txBody>
      </p:sp>
      <p:sp>
        <p:nvSpPr>
          <p:cNvPr id="4" name="Θέση αριθμού διαφάνειας 3">
            <a:extLst>
              <a:ext uri="{FF2B5EF4-FFF2-40B4-BE49-F238E27FC236}">
                <a16:creationId xmlns:a16="http://schemas.microsoft.com/office/drawing/2014/main" id="{D01EE954-5A5D-55A0-9798-CD45E2CC3F44}"/>
              </a:ext>
            </a:extLst>
          </p:cNvPr>
          <p:cNvSpPr>
            <a:spLocks noGrp="1"/>
          </p:cNvSpPr>
          <p:nvPr>
            <p:ph type="sldNum" sz="quarter" idx="12"/>
          </p:nvPr>
        </p:nvSpPr>
        <p:spPr/>
        <p:txBody>
          <a:bodyPr/>
          <a:lstStyle/>
          <a:p>
            <a:fld id="{B2DC25EE-239B-4C5F-AAD1-255A7D5F1EE2}" type="slidenum">
              <a:rPr lang="en-US" smtClean="0"/>
              <a:t>21</a:t>
            </a:fld>
            <a:endParaRPr lang="en-US"/>
          </a:p>
        </p:txBody>
      </p:sp>
    </p:spTree>
    <p:extLst>
      <p:ext uri="{BB962C8B-B14F-4D97-AF65-F5344CB8AC3E}">
        <p14:creationId xmlns:p14="http://schemas.microsoft.com/office/powerpoint/2010/main" val="3477220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252359-B6FF-2066-411A-9DC79DE6DABB}"/>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Πράσινη Λογιστική και Κλιματική Πρόκληση</a:t>
            </a:r>
          </a:p>
        </p:txBody>
      </p:sp>
      <p:sp>
        <p:nvSpPr>
          <p:cNvPr id="3" name="Θέση κειμένου 2">
            <a:extLst>
              <a:ext uri="{FF2B5EF4-FFF2-40B4-BE49-F238E27FC236}">
                <a16:creationId xmlns:a16="http://schemas.microsoft.com/office/drawing/2014/main" id="{897FCCDA-56D0-6FE7-E8D6-65878600A8E9}"/>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4D9B4C96-DF5C-5D22-E566-571B6500E648}"/>
              </a:ext>
            </a:extLst>
          </p:cNvPr>
          <p:cNvSpPr>
            <a:spLocks noGrp="1"/>
          </p:cNvSpPr>
          <p:nvPr>
            <p:ph type="sldNum" sz="quarter" idx="12"/>
          </p:nvPr>
        </p:nvSpPr>
        <p:spPr/>
        <p:txBody>
          <a:bodyPr/>
          <a:lstStyle/>
          <a:p>
            <a:fld id="{B2DC25EE-239B-4C5F-AAD1-255A7D5F1EE2}" type="slidenum">
              <a:rPr lang="en-US" smtClean="0"/>
              <a:t>22</a:t>
            </a:fld>
            <a:endParaRPr lang="en-US"/>
          </a:p>
        </p:txBody>
      </p:sp>
    </p:spTree>
    <p:extLst>
      <p:ext uri="{BB962C8B-B14F-4D97-AF65-F5344CB8AC3E}">
        <p14:creationId xmlns:p14="http://schemas.microsoft.com/office/powerpoint/2010/main" val="2140097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F9B37F-8272-C38A-BBC4-62AC02A885B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41817B2-D7F4-4DAB-08B1-9B0EBBECED0B}"/>
              </a:ext>
            </a:extLst>
          </p:cNvPr>
          <p:cNvSpPr>
            <a:spLocks noGrp="1"/>
          </p:cNvSpPr>
          <p:nvPr>
            <p:ph idx="1"/>
          </p:nvPr>
        </p:nvSpPr>
        <p:spPr/>
        <p:txBody>
          <a:bodyPr/>
          <a:lstStyle/>
          <a:p>
            <a:r>
              <a:rPr lang="el-GR" dirty="0">
                <a:latin typeface="Cambria" panose="02040503050406030204" pitchFamily="18" charset="0"/>
                <a:ea typeface="Cambria" panose="02040503050406030204" pitchFamily="18" charset="0"/>
              </a:rPr>
              <a:t>Για τη μέτρηση της πράσινης ανάπτυξης, θα είναι απαραίτητο να ληφθούν υπόψη πρόσθετα κριτήρια όπως</a:t>
            </a:r>
            <a:r>
              <a:rPr lang="en-US" dirty="0">
                <a:latin typeface="Cambria" panose="02040503050406030204" pitchFamily="18" charset="0"/>
                <a:ea typeface="Cambria" panose="02040503050406030204" pitchFamily="18" charset="0"/>
              </a:rPr>
              <a:t>:</a:t>
            </a:r>
          </a:p>
          <a:p>
            <a:pPr lvl="1"/>
            <a:r>
              <a:rPr lang="el-GR" dirty="0">
                <a:latin typeface="Cambria" panose="02040503050406030204" pitchFamily="18" charset="0"/>
                <a:ea typeface="Cambria" panose="02040503050406030204" pitchFamily="18" charset="0"/>
              </a:rPr>
              <a:t> η βιωσιμότητα, </a:t>
            </a:r>
            <a:endParaRPr lang="en-US" dirty="0">
              <a:latin typeface="Cambria" panose="02040503050406030204" pitchFamily="18" charset="0"/>
              <a:ea typeface="Cambria" panose="02040503050406030204" pitchFamily="18" charset="0"/>
            </a:endParaRPr>
          </a:p>
          <a:p>
            <a:pPr lvl="1"/>
            <a:r>
              <a:rPr lang="el-GR" dirty="0">
                <a:latin typeface="Cambria" panose="02040503050406030204" pitchFamily="18" charset="0"/>
                <a:ea typeface="Cambria" panose="02040503050406030204" pitchFamily="18" charset="0"/>
              </a:rPr>
              <a:t>ο σεβασμός στο περιβάλλον, </a:t>
            </a:r>
            <a:endParaRPr lang="en-US" dirty="0">
              <a:latin typeface="Cambria" panose="02040503050406030204" pitchFamily="18" charset="0"/>
              <a:ea typeface="Cambria" panose="02040503050406030204" pitchFamily="18" charset="0"/>
            </a:endParaRPr>
          </a:p>
          <a:p>
            <a:pPr lvl="1"/>
            <a:r>
              <a:rPr lang="el-GR" dirty="0">
                <a:latin typeface="Cambria" panose="02040503050406030204" pitchFamily="18" charset="0"/>
                <a:ea typeface="Cambria" panose="02040503050406030204" pitchFamily="18" charset="0"/>
              </a:rPr>
              <a:t>η ευτυχία ή η ευημερία. </a:t>
            </a:r>
            <a:endParaRPr lang="en-US" dirty="0">
              <a:latin typeface="Cambria" panose="02040503050406030204" pitchFamily="18" charset="0"/>
              <a:ea typeface="Cambria" panose="02040503050406030204" pitchFamily="18" charset="0"/>
            </a:endParaRPr>
          </a:p>
          <a:p>
            <a:pPr lvl="1"/>
            <a:endParaRPr lang="en-US" dirty="0">
              <a:latin typeface="Cambria" panose="02040503050406030204" pitchFamily="18" charset="0"/>
              <a:ea typeface="Cambria" panose="02040503050406030204" pitchFamily="18" charset="0"/>
            </a:endParaRPr>
          </a:p>
          <a:p>
            <a:r>
              <a:rPr lang="el-GR" dirty="0">
                <a:latin typeface="Cambria" panose="02040503050406030204" pitchFamily="18" charset="0"/>
                <a:ea typeface="Cambria" panose="02040503050406030204" pitchFamily="18" charset="0"/>
              </a:rPr>
              <a:t>Η πράσινη λογιστική θα μπορούσε να είναι η απάντηση</a:t>
            </a:r>
          </a:p>
          <a:p>
            <a:endParaRPr lang="el-GR" dirty="0"/>
          </a:p>
        </p:txBody>
      </p:sp>
      <p:sp>
        <p:nvSpPr>
          <p:cNvPr id="4" name="Θέση αριθμού διαφάνειας 3">
            <a:extLst>
              <a:ext uri="{FF2B5EF4-FFF2-40B4-BE49-F238E27FC236}">
                <a16:creationId xmlns:a16="http://schemas.microsoft.com/office/drawing/2014/main" id="{184A6CFC-9066-118F-22AB-5A396F069BF7}"/>
              </a:ext>
            </a:extLst>
          </p:cNvPr>
          <p:cNvSpPr>
            <a:spLocks noGrp="1"/>
          </p:cNvSpPr>
          <p:nvPr>
            <p:ph type="sldNum" sz="quarter" idx="12"/>
          </p:nvPr>
        </p:nvSpPr>
        <p:spPr/>
        <p:txBody>
          <a:bodyPr/>
          <a:lstStyle/>
          <a:p>
            <a:fld id="{B2DC25EE-239B-4C5F-AAD1-255A7D5F1EE2}" type="slidenum">
              <a:rPr lang="en-US" smtClean="0"/>
              <a:t>23</a:t>
            </a:fld>
            <a:endParaRPr lang="en-US"/>
          </a:p>
        </p:txBody>
      </p:sp>
    </p:spTree>
    <p:extLst>
      <p:ext uri="{BB962C8B-B14F-4D97-AF65-F5344CB8AC3E}">
        <p14:creationId xmlns:p14="http://schemas.microsoft.com/office/powerpoint/2010/main" val="1096243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95B493-C3F7-58C5-C5A7-364A99D610A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7A746E8-5E8A-273D-EF78-9A541E467278}"/>
              </a:ext>
            </a:extLst>
          </p:cNvPr>
          <p:cNvSpPr>
            <a:spLocks noGrp="1"/>
          </p:cNvSpPr>
          <p:nvPr>
            <p:ph idx="1"/>
          </p:nvPr>
        </p:nvSpPr>
        <p:spPr>
          <a:xfrm>
            <a:off x="811763" y="2323322"/>
            <a:ext cx="10471933" cy="3848878"/>
          </a:xfrm>
        </p:spPr>
        <p:txBody>
          <a:bodyPr>
            <a:normAutofit/>
          </a:bodyPr>
          <a:lstStyle/>
          <a:p>
            <a:pPr algn="just"/>
            <a:r>
              <a:rPr lang="el-GR" dirty="0">
                <a:latin typeface="Cambria" panose="02040503050406030204" pitchFamily="18" charset="0"/>
                <a:ea typeface="Cambria" panose="02040503050406030204" pitchFamily="18" charset="0"/>
              </a:rPr>
              <a:t>Η λογιστική που παρέχει πληροφορίες σχετικά με το περιβάλλον,</a:t>
            </a:r>
            <a:endParaRPr lang="en-US" dirty="0">
              <a:latin typeface="Cambria" panose="02040503050406030204" pitchFamily="18" charset="0"/>
              <a:ea typeface="Cambria" panose="02040503050406030204" pitchFamily="18" charset="0"/>
            </a:endParaRPr>
          </a:p>
          <a:p>
            <a:pPr lvl="1" algn="just"/>
            <a:r>
              <a:rPr lang="el-GR" dirty="0">
                <a:latin typeface="Cambria" panose="02040503050406030204" pitchFamily="18" charset="0"/>
                <a:ea typeface="Cambria" panose="02040503050406030204" pitchFamily="18" charset="0"/>
              </a:rPr>
              <a:t>για παράδειγμα τα έξοδα που προκύπτουν από την ανακύκλωση των προϊόντων που πωλούνται, από την ανάκτηση τοποθεσιών μετά τη χρήση, κλπ.</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 Γενικότερα, η περιβαλλοντική λογιστική, το αποτέλεσμα της έννοιας της βιώσιμης ανάπτυξης, αναφέρεται συχνά ως πράσινη λογιστική.</a:t>
            </a:r>
          </a:p>
          <a:p>
            <a:endParaRPr lang="el-GR" dirty="0"/>
          </a:p>
        </p:txBody>
      </p:sp>
      <p:sp>
        <p:nvSpPr>
          <p:cNvPr id="4" name="Θέση αριθμού διαφάνειας 3">
            <a:extLst>
              <a:ext uri="{FF2B5EF4-FFF2-40B4-BE49-F238E27FC236}">
                <a16:creationId xmlns:a16="http://schemas.microsoft.com/office/drawing/2014/main" id="{F632D847-9083-37E5-9524-4AEB1238F6FF}"/>
              </a:ext>
            </a:extLst>
          </p:cNvPr>
          <p:cNvSpPr>
            <a:spLocks noGrp="1"/>
          </p:cNvSpPr>
          <p:nvPr>
            <p:ph type="sldNum" sz="quarter" idx="12"/>
          </p:nvPr>
        </p:nvSpPr>
        <p:spPr/>
        <p:txBody>
          <a:bodyPr/>
          <a:lstStyle/>
          <a:p>
            <a:fld id="{B2DC25EE-239B-4C5F-AAD1-255A7D5F1EE2}" type="slidenum">
              <a:rPr lang="en-US" smtClean="0"/>
              <a:t>24</a:t>
            </a:fld>
            <a:endParaRPr lang="en-US"/>
          </a:p>
        </p:txBody>
      </p:sp>
    </p:spTree>
    <p:extLst>
      <p:ext uri="{BB962C8B-B14F-4D97-AF65-F5344CB8AC3E}">
        <p14:creationId xmlns:p14="http://schemas.microsoft.com/office/powerpoint/2010/main" val="3067381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F57376-780A-2AE9-0EBD-89376986006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0CBA176-4F4A-57D1-8CD6-E1EA29F88D8D}"/>
              </a:ext>
            </a:extLst>
          </p:cNvPr>
          <p:cNvSpPr>
            <a:spLocks noGrp="1"/>
          </p:cNvSpPr>
          <p:nvPr>
            <p:ph idx="1"/>
          </p:nvPr>
        </p:nvSpPr>
        <p:spPr>
          <a:xfrm>
            <a:off x="671804" y="2258008"/>
            <a:ext cx="10842172" cy="4170784"/>
          </a:xfrm>
        </p:spPr>
        <p:txBody>
          <a:bodyPr>
            <a:normAutofit fontScale="92500" lnSpcReduction="20000"/>
          </a:bodyPr>
          <a:lstStyle/>
          <a:p>
            <a:pPr algn="just"/>
            <a:r>
              <a:rPr lang="el-GR" dirty="0">
                <a:latin typeface="Cambria" panose="02040503050406030204" pitchFamily="18" charset="0"/>
                <a:ea typeface="Cambria" panose="02040503050406030204" pitchFamily="18" charset="0"/>
              </a:rPr>
              <a:t>Δεν είναι πλέον σήμερα δυνατό να περιοριστεί κανείς στη μέτρηση της ανάπτυξης με οικονομικούς όρους όπως η νομισματική αξία της παραγωγής, το εισόδημα ή η κατά κεφαλή δαπάνη.</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 Υπάρχουν άλλα κριτήρια που πρέπει να ληφθούν υπόψη κατά τη μέτρηση της πράσινης ανάπτυξης. </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Σύμφωνα με το Βρετανό οικονομολόγο-οικολόγο </a:t>
            </a:r>
            <a:r>
              <a:rPr lang="el-GR" dirty="0" err="1">
                <a:latin typeface="Cambria" panose="02040503050406030204" pitchFamily="18" charset="0"/>
                <a:ea typeface="Cambria" panose="02040503050406030204" pitchFamily="18" charset="0"/>
              </a:rPr>
              <a:t>Tim</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Jackson</a:t>
            </a:r>
            <a:r>
              <a:rPr lang="el-GR" dirty="0">
                <a:latin typeface="Cambria" panose="02040503050406030204" pitchFamily="18" charset="0"/>
                <a:ea typeface="Cambria" panose="02040503050406030204" pitchFamily="18" charset="0"/>
              </a:rPr>
              <a:t>, «η ευημερία βρίσκεται στην ικανότητά μας να ευδοκιμούμε ως ανθρώπινα όντα εντός των οικολογικών ορίων ενός πεπερασμένου πλανήτη. Η πρόκληση για την κοινωνία μας είναι να δημιουργήσουμε τις προϋποθέσεις για αυτήν την αλλαγή».</a:t>
            </a:r>
          </a:p>
          <a:p>
            <a:endParaRPr lang="el-GR" dirty="0"/>
          </a:p>
        </p:txBody>
      </p:sp>
      <p:sp>
        <p:nvSpPr>
          <p:cNvPr id="4" name="Θέση αριθμού διαφάνειας 3">
            <a:extLst>
              <a:ext uri="{FF2B5EF4-FFF2-40B4-BE49-F238E27FC236}">
                <a16:creationId xmlns:a16="http://schemas.microsoft.com/office/drawing/2014/main" id="{CDD9DC25-DF51-C12D-C87C-039585A37D19}"/>
              </a:ext>
            </a:extLst>
          </p:cNvPr>
          <p:cNvSpPr>
            <a:spLocks noGrp="1"/>
          </p:cNvSpPr>
          <p:nvPr>
            <p:ph type="sldNum" sz="quarter" idx="12"/>
          </p:nvPr>
        </p:nvSpPr>
        <p:spPr/>
        <p:txBody>
          <a:bodyPr/>
          <a:lstStyle/>
          <a:p>
            <a:fld id="{B2DC25EE-239B-4C5F-AAD1-255A7D5F1EE2}" type="slidenum">
              <a:rPr lang="en-US" smtClean="0"/>
              <a:t>25</a:t>
            </a:fld>
            <a:endParaRPr lang="en-US"/>
          </a:p>
        </p:txBody>
      </p:sp>
    </p:spTree>
    <p:extLst>
      <p:ext uri="{BB962C8B-B14F-4D97-AF65-F5344CB8AC3E}">
        <p14:creationId xmlns:p14="http://schemas.microsoft.com/office/powerpoint/2010/main" val="3372590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269831-1CB4-842D-2182-19D26F22E86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4E333FE-8650-B7E5-EAB2-C957E5636E41}"/>
              </a:ext>
            </a:extLst>
          </p:cNvPr>
          <p:cNvSpPr>
            <a:spLocks noGrp="1"/>
          </p:cNvSpPr>
          <p:nvPr>
            <p:ph idx="1"/>
          </p:nvPr>
        </p:nvSpPr>
        <p:spPr>
          <a:xfrm>
            <a:off x="699795" y="2239347"/>
            <a:ext cx="10898155" cy="4117003"/>
          </a:xfrm>
        </p:spPr>
        <p:txBody>
          <a:bodyPr>
            <a:normAutofit fontScale="85000" lnSpcReduction="10000"/>
          </a:bodyPr>
          <a:lstStyle/>
          <a:p>
            <a:r>
              <a:rPr lang="el-GR" dirty="0">
                <a:latin typeface="Cambria" panose="02040503050406030204" pitchFamily="18" charset="0"/>
                <a:ea typeface="Cambria" panose="02040503050406030204" pitchFamily="18" charset="0"/>
              </a:rPr>
              <a:t>Η πράσινη ανάπτυξη θα απαιτήσει την προώθηση των πράσινων δημόσιων αγορών και την οικολογική έρευνα και ανάπτυξη (Ε&amp;Α).</a:t>
            </a:r>
            <a:endParaRPr lang="en-US" dirty="0">
              <a:latin typeface="Cambria" panose="02040503050406030204" pitchFamily="18" charset="0"/>
              <a:ea typeface="Cambria" panose="02040503050406030204" pitchFamily="18" charset="0"/>
            </a:endParaRPr>
          </a:p>
          <a:p>
            <a:r>
              <a:rPr lang="el-GR" dirty="0">
                <a:latin typeface="Cambria" panose="02040503050406030204" pitchFamily="18" charset="0"/>
                <a:ea typeface="Cambria" panose="02040503050406030204" pitchFamily="18" charset="0"/>
              </a:rPr>
              <a:t> Είναι σημαντικό να υιοθετηθεί ένα κατάλληλο σύστημα κυρώσεων (αρχή ο </a:t>
            </a:r>
            <a:r>
              <a:rPr lang="el-GR" dirty="0" err="1">
                <a:latin typeface="Cambria" panose="02040503050406030204" pitchFamily="18" charset="0"/>
                <a:ea typeface="Cambria" panose="02040503050406030204" pitchFamily="18" charset="0"/>
              </a:rPr>
              <a:t>ρυπαίνων</a:t>
            </a:r>
            <a:r>
              <a:rPr lang="el-GR" dirty="0">
                <a:latin typeface="Cambria" panose="02040503050406030204" pitchFamily="18" charset="0"/>
                <a:ea typeface="Cambria" panose="02040503050406030204" pitchFamily="18" charset="0"/>
              </a:rPr>
              <a:t> πληρώνει) και κινήτρων (για παράδειγμα, φορολογικές ελαφρύνσεις υπέρ των επενδύσεων στην οικολογική Έρευνα &amp; Ανάπτυξη). </a:t>
            </a:r>
            <a:endParaRPr lang="en-US" dirty="0">
              <a:latin typeface="Cambria" panose="02040503050406030204" pitchFamily="18" charset="0"/>
              <a:ea typeface="Cambria" panose="02040503050406030204" pitchFamily="18" charset="0"/>
            </a:endParaRPr>
          </a:p>
          <a:p>
            <a:r>
              <a:rPr lang="el-GR" dirty="0">
                <a:latin typeface="Cambria" panose="02040503050406030204" pitchFamily="18" charset="0"/>
                <a:ea typeface="Cambria" panose="02040503050406030204" pitchFamily="18" charset="0"/>
              </a:rPr>
              <a:t>Ωστόσο, για τη μέτρηση της πράσινης ανάπτυξης, θα είναι απαραίτητο να ληφθούν υπόψη πρόσθετα κριτήρια όπως </a:t>
            </a:r>
            <a:endParaRPr lang="en-US" dirty="0">
              <a:latin typeface="Cambria" panose="02040503050406030204" pitchFamily="18" charset="0"/>
              <a:ea typeface="Cambria" panose="02040503050406030204" pitchFamily="18" charset="0"/>
            </a:endParaRPr>
          </a:p>
          <a:p>
            <a:pPr lvl="1"/>
            <a:r>
              <a:rPr lang="el-GR" dirty="0">
                <a:latin typeface="Cambria" panose="02040503050406030204" pitchFamily="18" charset="0"/>
                <a:ea typeface="Cambria" panose="02040503050406030204" pitchFamily="18" charset="0"/>
              </a:rPr>
              <a:t>η βιωσιμότητα, </a:t>
            </a:r>
            <a:endParaRPr lang="en-US" dirty="0">
              <a:latin typeface="Cambria" panose="02040503050406030204" pitchFamily="18" charset="0"/>
              <a:ea typeface="Cambria" panose="02040503050406030204" pitchFamily="18" charset="0"/>
            </a:endParaRPr>
          </a:p>
          <a:p>
            <a:pPr lvl="1"/>
            <a:r>
              <a:rPr lang="el-GR" dirty="0">
                <a:latin typeface="Cambria" panose="02040503050406030204" pitchFamily="18" charset="0"/>
                <a:ea typeface="Cambria" panose="02040503050406030204" pitchFamily="18" charset="0"/>
              </a:rPr>
              <a:t>ο σεβασμός στο περιβάλλον, </a:t>
            </a:r>
            <a:endParaRPr lang="en-US" dirty="0">
              <a:latin typeface="Cambria" panose="02040503050406030204" pitchFamily="18" charset="0"/>
              <a:ea typeface="Cambria" panose="02040503050406030204" pitchFamily="18" charset="0"/>
            </a:endParaRPr>
          </a:p>
          <a:p>
            <a:pPr lvl="1"/>
            <a:r>
              <a:rPr lang="el-GR" dirty="0">
                <a:latin typeface="Cambria" panose="02040503050406030204" pitchFamily="18" charset="0"/>
                <a:ea typeface="Cambria" panose="02040503050406030204" pitchFamily="18" charset="0"/>
              </a:rPr>
              <a:t>η ευτυχία ή η ευημερία.</a:t>
            </a:r>
          </a:p>
          <a:p>
            <a:endParaRPr lang="el-GR" dirty="0"/>
          </a:p>
        </p:txBody>
      </p:sp>
      <p:sp>
        <p:nvSpPr>
          <p:cNvPr id="4" name="Θέση αριθμού διαφάνειας 3">
            <a:extLst>
              <a:ext uri="{FF2B5EF4-FFF2-40B4-BE49-F238E27FC236}">
                <a16:creationId xmlns:a16="http://schemas.microsoft.com/office/drawing/2014/main" id="{93DDF501-7079-676F-B5E1-056FC0DCB9B4}"/>
              </a:ext>
            </a:extLst>
          </p:cNvPr>
          <p:cNvSpPr>
            <a:spLocks noGrp="1"/>
          </p:cNvSpPr>
          <p:nvPr>
            <p:ph type="sldNum" sz="quarter" idx="12"/>
          </p:nvPr>
        </p:nvSpPr>
        <p:spPr/>
        <p:txBody>
          <a:bodyPr/>
          <a:lstStyle/>
          <a:p>
            <a:fld id="{B2DC25EE-239B-4C5F-AAD1-255A7D5F1EE2}" type="slidenum">
              <a:rPr lang="en-US" smtClean="0"/>
              <a:t>26</a:t>
            </a:fld>
            <a:endParaRPr lang="en-US"/>
          </a:p>
        </p:txBody>
      </p:sp>
    </p:spTree>
    <p:extLst>
      <p:ext uri="{BB962C8B-B14F-4D97-AF65-F5344CB8AC3E}">
        <p14:creationId xmlns:p14="http://schemas.microsoft.com/office/powerpoint/2010/main" val="3887597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C6CA88-955A-F253-2CB0-E715B06E2B6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3542B8B-5D75-1B09-C895-F68FD33F8850}"/>
              </a:ext>
            </a:extLst>
          </p:cNvPr>
          <p:cNvSpPr>
            <a:spLocks noGrp="1"/>
          </p:cNvSpPr>
          <p:nvPr>
            <p:ph idx="1"/>
          </p:nvPr>
        </p:nvSpPr>
        <p:spPr>
          <a:xfrm>
            <a:off x="634482" y="2164702"/>
            <a:ext cx="11318032" cy="4441371"/>
          </a:xfrm>
        </p:spPr>
        <p:txBody>
          <a:bodyPr>
            <a:normAutofit fontScale="62500" lnSpcReduction="20000"/>
          </a:bodyPr>
          <a:lstStyle/>
          <a:p>
            <a:pPr algn="just"/>
            <a:r>
              <a:rPr lang="el-GR" sz="3400" dirty="0">
                <a:latin typeface="Cambria" panose="02040503050406030204" pitchFamily="18" charset="0"/>
                <a:ea typeface="Cambria" panose="02040503050406030204" pitchFamily="18" charset="0"/>
              </a:rPr>
              <a:t>Η πράσινη λογιστική θα μπορούσε να είναι η απάντηση. </a:t>
            </a:r>
            <a:endParaRPr lang="en-US" sz="3400" dirty="0">
              <a:latin typeface="Cambria" panose="02040503050406030204" pitchFamily="18" charset="0"/>
              <a:ea typeface="Cambria" panose="02040503050406030204" pitchFamily="18" charset="0"/>
            </a:endParaRPr>
          </a:p>
          <a:p>
            <a:pPr algn="just"/>
            <a:r>
              <a:rPr lang="el-GR" sz="3400" dirty="0">
                <a:latin typeface="Cambria" panose="02040503050406030204" pitchFamily="18" charset="0"/>
                <a:ea typeface="Cambria" panose="02040503050406030204" pitchFamily="18" charset="0"/>
              </a:rPr>
              <a:t>Σε επίπεδο επιχείρησης αυτό συνεπάγεται τον προσδιορισμό και την αξιολόγηση σε νομισματικούς όρους των κλασικών εσωτερικών ιδιωτικών κοστών που επηρεάζουν άμεσα το αποτέλεσμα του ισολογισμού. </a:t>
            </a:r>
            <a:endParaRPr lang="en-US" sz="3400" dirty="0">
              <a:latin typeface="Cambria" panose="02040503050406030204" pitchFamily="18" charset="0"/>
              <a:ea typeface="Cambria" panose="02040503050406030204" pitchFamily="18" charset="0"/>
            </a:endParaRPr>
          </a:p>
          <a:p>
            <a:pPr algn="just"/>
            <a:r>
              <a:rPr lang="el-GR" sz="3400" dirty="0">
                <a:latin typeface="Cambria" panose="02040503050406030204" pitchFamily="18" charset="0"/>
                <a:ea typeface="Cambria" panose="02040503050406030204" pitchFamily="18" charset="0"/>
              </a:rPr>
              <a:t>Αυτά μπορεί να είναι άμεσα κόστη, όπως οι πρώτες ύλες και η εργασία που αποδίδονται σε ένα προϊόν ή τμήμα, αλλά και έμμεσα ή γενικά, όπως το ενοίκιο, τα γενικά έξοδα, η απόσβεση, το κόστος των καυσίμων, η ενέργεια, κλπ. </a:t>
            </a:r>
            <a:endParaRPr lang="en-US" sz="3400" dirty="0">
              <a:latin typeface="Cambria" panose="02040503050406030204" pitchFamily="18" charset="0"/>
              <a:ea typeface="Cambria" panose="02040503050406030204" pitchFamily="18" charset="0"/>
            </a:endParaRPr>
          </a:p>
          <a:p>
            <a:pPr algn="just"/>
            <a:r>
              <a:rPr lang="el-GR" sz="3400" dirty="0">
                <a:latin typeface="Cambria" panose="02040503050406030204" pitchFamily="18" charset="0"/>
                <a:ea typeface="Cambria" panose="02040503050406030204" pitchFamily="18" charset="0"/>
              </a:rPr>
              <a:t>Επιπλέον, ορισμένοι εξωτερικοί παράγοντες, όπως το περιβαλλοντικό, κοινωνικό και οικονομικό κόστος που επηρεάζουν το εξωτερικό περιβάλλον, πρέπει επίσης να ληφθούν υπόψη. </a:t>
            </a:r>
            <a:endParaRPr lang="en-US" sz="3400" dirty="0">
              <a:latin typeface="Cambria" panose="02040503050406030204" pitchFamily="18" charset="0"/>
              <a:ea typeface="Cambria" panose="02040503050406030204" pitchFamily="18" charset="0"/>
            </a:endParaRPr>
          </a:p>
          <a:p>
            <a:pPr algn="just"/>
            <a:r>
              <a:rPr lang="el-GR" sz="3400" dirty="0">
                <a:latin typeface="Cambria" panose="02040503050406030204" pitchFamily="18" charset="0"/>
                <a:ea typeface="Cambria" panose="02040503050406030204" pitchFamily="18" charset="0"/>
              </a:rPr>
              <a:t>Αν και συχνά </a:t>
            </a:r>
            <a:r>
              <a:rPr lang="el-GR" sz="3400" dirty="0" err="1">
                <a:latin typeface="Cambria" panose="02040503050406030204" pitchFamily="18" charset="0"/>
                <a:ea typeface="Cambria" panose="02040503050406030204" pitchFamily="18" charset="0"/>
              </a:rPr>
              <a:t>παραβλέπονται</a:t>
            </a:r>
            <a:r>
              <a:rPr lang="el-GR" sz="3400" dirty="0">
                <a:latin typeface="Cambria" panose="02040503050406030204" pitchFamily="18" charset="0"/>
                <a:ea typeface="Cambria" panose="02040503050406030204" pitchFamily="18" charset="0"/>
              </a:rPr>
              <a:t>, η συμπερίληψή τους στη λογιστική των επιχειρήσεων ως εσωτερικά στοιχεία μπορεί να αποτελεί ένδειξη καλύτερης κατανομής των σπάνιων πόρων.</a:t>
            </a:r>
          </a:p>
          <a:p>
            <a:endParaRPr lang="el-GR" dirty="0"/>
          </a:p>
        </p:txBody>
      </p:sp>
      <p:sp>
        <p:nvSpPr>
          <p:cNvPr id="4" name="Θέση αριθμού διαφάνειας 3">
            <a:extLst>
              <a:ext uri="{FF2B5EF4-FFF2-40B4-BE49-F238E27FC236}">
                <a16:creationId xmlns:a16="http://schemas.microsoft.com/office/drawing/2014/main" id="{8133ABA7-1630-8E15-DE57-012D930ED16D}"/>
              </a:ext>
            </a:extLst>
          </p:cNvPr>
          <p:cNvSpPr>
            <a:spLocks noGrp="1"/>
          </p:cNvSpPr>
          <p:nvPr>
            <p:ph type="sldNum" sz="quarter" idx="12"/>
          </p:nvPr>
        </p:nvSpPr>
        <p:spPr/>
        <p:txBody>
          <a:bodyPr/>
          <a:lstStyle/>
          <a:p>
            <a:fld id="{B2DC25EE-239B-4C5F-AAD1-255A7D5F1EE2}" type="slidenum">
              <a:rPr lang="en-US" smtClean="0"/>
              <a:t>27</a:t>
            </a:fld>
            <a:endParaRPr lang="en-US"/>
          </a:p>
        </p:txBody>
      </p:sp>
    </p:spTree>
    <p:extLst>
      <p:ext uri="{BB962C8B-B14F-4D97-AF65-F5344CB8AC3E}">
        <p14:creationId xmlns:p14="http://schemas.microsoft.com/office/powerpoint/2010/main" val="2605167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065FB6-ABE6-9DEF-8AAF-712268F6C954}"/>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Ένας αποτελεσματικός ισολογισμός</a:t>
            </a:r>
          </a:p>
        </p:txBody>
      </p:sp>
      <p:sp>
        <p:nvSpPr>
          <p:cNvPr id="3" name="Θέση περιεχομένου 2">
            <a:extLst>
              <a:ext uri="{FF2B5EF4-FFF2-40B4-BE49-F238E27FC236}">
                <a16:creationId xmlns:a16="http://schemas.microsoft.com/office/drawing/2014/main" id="{11C0B3F9-D11C-7965-7F07-F08216D6635D}"/>
              </a:ext>
            </a:extLst>
          </p:cNvPr>
          <p:cNvSpPr>
            <a:spLocks noGrp="1"/>
          </p:cNvSpPr>
          <p:nvPr>
            <p:ph idx="1"/>
          </p:nvPr>
        </p:nvSpPr>
        <p:spPr>
          <a:xfrm>
            <a:off x="634482" y="2295331"/>
            <a:ext cx="10649214" cy="3876869"/>
          </a:xfrm>
        </p:spPr>
        <p:txBody>
          <a:bodyPr>
            <a:normAutofit lnSpcReduction="10000"/>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Η 26η Διάσκεψη των Ηνωμένων Εθνών για την κλιματική αλλαγή στη </a:t>
            </a:r>
            <a:r>
              <a:rPr kumimoji="0" lang="el-GR"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Γλασκώβη</a:t>
            </a:r>
            <a:r>
              <a:rPr kumimoji="0" lang="el-G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(31/10-12/11) είχε ως στόχο τη διατήρηση της θέρμανσης στους +1,5 C.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Πολλές πρωτοβουλίες έχουν προταθεί όπως η έκθεση </a:t>
            </a:r>
            <a:r>
              <a:rPr kumimoji="0" lang="el-GR"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Dasgupta</a:t>
            </a:r>
            <a:r>
              <a:rPr kumimoji="0" lang="el-G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l-GR"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Economics</a:t>
            </a:r>
            <a:r>
              <a:rPr kumimoji="0" lang="el-G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of </a:t>
            </a:r>
            <a:r>
              <a:rPr kumimoji="0" lang="el-GR"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Biodiversity</a:t>
            </a:r>
            <a:r>
              <a:rPr kumimoji="0" lang="el-G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για τη μέτρηση της λογιστικής αξίας του περιβάλλοντος, του κλίματος, της βιοποικιλότητας εν συντομία της φύσης, προκειμένου να ευαισθητοποιηθούν οι οικονομικοί παράγοντες, οι επιχειρήσεις, οι καταναλωτές, οι δημόσιες αρχές, για τη χρηματοοικονομική δύναμη της καταστροφής τους.</a:t>
            </a:r>
          </a:p>
          <a:p>
            <a:endParaRPr lang="el-GR" dirty="0"/>
          </a:p>
        </p:txBody>
      </p:sp>
      <p:sp>
        <p:nvSpPr>
          <p:cNvPr id="4" name="Θέση αριθμού διαφάνειας 3">
            <a:extLst>
              <a:ext uri="{FF2B5EF4-FFF2-40B4-BE49-F238E27FC236}">
                <a16:creationId xmlns:a16="http://schemas.microsoft.com/office/drawing/2014/main" id="{D474B0A5-8C7B-2AC2-7DD5-997F176D1844}"/>
              </a:ext>
            </a:extLst>
          </p:cNvPr>
          <p:cNvSpPr>
            <a:spLocks noGrp="1"/>
          </p:cNvSpPr>
          <p:nvPr>
            <p:ph type="sldNum" sz="quarter" idx="12"/>
          </p:nvPr>
        </p:nvSpPr>
        <p:spPr/>
        <p:txBody>
          <a:bodyPr/>
          <a:lstStyle/>
          <a:p>
            <a:fld id="{B2DC25EE-239B-4C5F-AAD1-255A7D5F1EE2}" type="slidenum">
              <a:rPr lang="en-US" smtClean="0"/>
              <a:t>28</a:t>
            </a:fld>
            <a:endParaRPr lang="en-US"/>
          </a:p>
        </p:txBody>
      </p:sp>
    </p:spTree>
    <p:extLst>
      <p:ext uri="{BB962C8B-B14F-4D97-AF65-F5344CB8AC3E}">
        <p14:creationId xmlns:p14="http://schemas.microsoft.com/office/powerpoint/2010/main" val="2925703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FD1129-FCC9-C91C-AC9C-443025ACF5B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96E3B6B-E70F-F82D-7982-C889A1DF9A08}"/>
              </a:ext>
            </a:extLst>
          </p:cNvPr>
          <p:cNvSpPr>
            <a:spLocks noGrp="1"/>
          </p:cNvSpPr>
          <p:nvPr>
            <p:ph idx="1"/>
          </p:nvPr>
        </p:nvSpPr>
        <p:spPr>
          <a:xfrm>
            <a:off x="606490" y="2248678"/>
            <a:ext cx="10916816" cy="4107672"/>
          </a:xfrm>
        </p:spPr>
        <p:txBody>
          <a:bodyPr>
            <a:normAutofit fontScale="92500" lnSpcReduction="10000"/>
          </a:bodyPr>
          <a:lstStyle/>
          <a:p>
            <a:pPr algn="just"/>
            <a:r>
              <a:rPr lang="el-GR" dirty="0">
                <a:latin typeface="Cambria" panose="02040503050406030204" pitchFamily="18" charset="0"/>
                <a:ea typeface="Cambria" panose="02040503050406030204" pitchFamily="18" charset="0"/>
              </a:rPr>
              <a:t>Ο </a:t>
            </a:r>
            <a:r>
              <a:rPr lang="el-GR" dirty="0" err="1">
                <a:latin typeface="Cambria" panose="02040503050406030204" pitchFamily="18" charset="0"/>
                <a:ea typeface="Cambria" panose="02040503050406030204" pitchFamily="18" charset="0"/>
              </a:rPr>
              <a:t>Fabian</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Muniesa</a:t>
            </a:r>
            <a:r>
              <a:rPr lang="el-GR" dirty="0">
                <a:latin typeface="Cambria" panose="02040503050406030204" pitchFamily="18" charset="0"/>
                <a:ea typeface="Cambria" panose="02040503050406030204" pitchFamily="18" charset="0"/>
              </a:rPr>
              <a:t>, κοινωνιολόγος, σε μια συλλογική εργασία που επιμελήθηκε από κοινού με τον </a:t>
            </a:r>
            <a:r>
              <a:rPr lang="el-GR" dirty="0" err="1">
                <a:latin typeface="Cambria" panose="02040503050406030204" pitchFamily="18" charset="0"/>
                <a:ea typeface="Cambria" panose="02040503050406030204" pitchFamily="18" charset="0"/>
              </a:rPr>
              <a:t>Kean</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Birch</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Assetization</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turning</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things</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into</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assets</a:t>
            </a:r>
            <a:r>
              <a:rPr lang="el-GR" dirty="0">
                <a:latin typeface="Cambria" panose="02040503050406030204" pitchFamily="18" charset="0"/>
                <a:ea typeface="Cambria" panose="02040503050406030204" pitchFamily="18" charset="0"/>
              </a:rPr>
              <a:t> in </a:t>
            </a:r>
            <a:r>
              <a:rPr lang="el-GR" dirty="0" err="1">
                <a:latin typeface="Cambria" panose="02040503050406030204" pitchFamily="18" charset="0"/>
                <a:ea typeface="Cambria" panose="02040503050406030204" pitchFamily="18" charset="0"/>
              </a:rPr>
              <a:t>technoscientific</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capitalism</a:t>
            </a:r>
            <a:r>
              <a:rPr lang="el-GR" dirty="0">
                <a:latin typeface="Cambria" panose="02040503050406030204" pitchFamily="18" charset="0"/>
                <a:ea typeface="Cambria" panose="02040503050406030204" pitchFamily="18" charset="0"/>
              </a:rPr>
              <a:t>» (ΜΙΤ </a:t>
            </a:r>
            <a:r>
              <a:rPr lang="el-GR" dirty="0" err="1">
                <a:latin typeface="Cambria" panose="02040503050406030204" pitchFamily="18" charset="0"/>
                <a:ea typeface="Cambria" panose="02040503050406030204" pitchFamily="18" charset="0"/>
              </a:rPr>
              <a:t>Press</a:t>
            </a:r>
            <a:r>
              <a:rPr lang="el-GR" dirty="0">
                <a:latin typeface="Cambria" panose="02040503050406030204" pitchFamily="18" charset="0"/>
                <a:ea typeface="Cambria" panose="02040503050406030204" pitchFamily="18" charset="0"/>
              </a:rPr>
              <a:t> 2020), δείχνει ότι ο στόχος των επιχειρήσεων δεν είναι τόσο να εμπορευματοποιήσουν τη συμπεριφορά μας (όπως η </a:t>
            </a:r>
            <a:r>
              <a:rPr lang="el-GR" dirty="0" err="1">
                <a:latin typeface="Cambria" panose="02040503050406030204" pitchFamily="18" charset="0"/>
                <a:ea typeface="Cambria" panose="02040503050406030204" pitchFamily="18" charset="0"/>
              </a:rPr>
              <a:t>Google</a:t>
            </a:r>
            <a:r>
              <a:rPr lang="el-GR" dirty="0">
                <a:latin typeface="Cambria" panose="02040503050406030204" pitchFamily="18" charset="0"/>
                <a:ea typeface="Cambria" panose="02040503050406030204" pitchFamily="18" charset="0"/>
              </a:rPr>
              <a:t> και το Facebook), τα γονίδιά μας (όπως η </a:t>
            </a:r>
            <a:r>
              <a:rPr lang="el-GR" dirty="0" err="1">
                <a:latin typeface="Cambria" panose="02040503050406030204" pitchFamily="18" charset="0"/>
                <a:ea typeface="Cambria" panose="02040503050406030204" pitchFamily="18" charset="0"/>
              </a:rPr>
              <a:t>Big</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Pharma</a:t>
            </a:r>
            <a:r>
              <a:rPr lang="el-GR" dirty="0">
                <a:latin typeface="Cambria" panose="02040503050406030204" pitchFamily="18" charset="0"/>
                <a:ea typeface="Cambria" panose="02040503050406030204" pitchFamily="18" charset="0"/>
              </a:rPr>
              <a:t>), τα δεδομένα μας (όπως η </a:t>
            </a:r>
            <a:r>
              <a:rPr lang="el-GR" dirty="0" err="1">
                <a:latin typeface="Cambria" panose="02040503050406030204" pitchFamily="18" charset="0"/>
                <a:ea typeface="Cambria" panose="02040503050406030204" pitchFamily="18" charset="0"/>
              </a:rPr>
              <a:t>Amazon</a:t>
            </a:r>
            <a:r>
              <a:rPr lang="el-GR" dirty="0">
                <a:latin typeface="Cambria" panose="02040503050406030204" pitchFamily="18" charset="0"/>
                <a:ea typeface="Cambria" panose="02040503050406030204" pitchFamily="18" charset="0"/>
              </a:rPr>
              <a:t>) αγοράζοντας και πουλώντας τα, παρά μετατρέποντάς τα σε περιουσιακά στοιχεία, συσσωρεύοντάς τα για να αντλήσουν από αυτή την περιουσία μια μελλοντική ράντα παρά ένα άμεσο κέρδος, αυτό της διαφήμισης, για παράδειγμα.</a:t>
            </a:r>
          </a:p>
          <a:p>
            <a:endParaRPr lang="el-GR" dirty="0"/>
          </a:p>
        </p:txBody>
      </p:sp>
      <p:sp>
        <p:nvSpPr>
          <p:cNvPr id="4" name="Θέση αριθμού διαφάνειας 3">
            <a:extLst>
              <a:ext uri="{FF2B5EF4-FFF2-40B4-BE49-F238E27FC236}">
                <a16:creationId xmlns:a16="http://schemas.microsoft.com/office/drawing/2014/main" id="{A135099E-488C-9568-C951-9149520904CD}"/>
              </a:ext>
            </a:extLst>
          </p:cNvPr>
          <p:cNvSpPr>
            <a:spLocks noGrp="1"/>
          </p:cNvSpPr>
          <p:nvPr>
            <p:ph type="sldNum" sz="quarter" idx="12"/>
          </p:nvPr>
        </p:nvSpPr>
        <p:spPr/>
        <p:txBody>
          <a:bodyPr/>
          <a:lstStyle/>
          <a:p>
            <a:fld id="{B2DC25EE-239B-4C5F-AAD1-255A7D5F1EE2}" type="slidenum">
              <a:rPr lang="en-US" smtClean="0"/>
              <a:t>29</a:t>
            </a:fld>
            <a:endParaRPr lang="en-US"/>
          </a:p>
        </p:txBody>
      </p:sp>
    </p:spTree>
    <p:extLst>
      <p:ext uri="{BB962C8B-B14F-4D97-AF65-F5344CB8AC3E}">
        <p14:creationId xmlns:p14="http://schemas.microsoft.com/office/powerpoint/2010/main" val="478261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2588E1-A580-33A0-CCDC-BF6AF9E54B86}"/>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Περιβαλλοντική / Αειφόρος Λογιστική</a:t>
            </a:r>
          </a:p>
        </p:txBody>
      </p:sp>
      <p:sp>
        <p:nvSpPr>
          <p:cNvPr id="3" name="Θέση κειμένου 2">
            <a:extLst>
              <a:ext uri="{FF2B5EF4-FFF2-40B4-BE49-F238E27FC236}">
                <a16:creationId xmlns:a16="http://schemas.microsoft.com/office/drawing/2014/main" id="{7DC1A82A-9F09-1023-F81E-BB5E8B99D55F}"/>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6DAF9AD-EA2D-D658-CB4E-E85D9DB33088}"/>
              </a:ext>
            </a:extLst>
          </p:cNvPr>
          <p:cNvSpPr>
            <a:spLocks noGrp="1"/>
          </p:cNvSpPr>
          <p:nvPr>
            <p:ph type="sldNum" sz="quarter" idx="12"/>
          </p:nvPr>
        </p:nvSpPr>
        <p:spPr/>
        <p:txBody>
          <a:bodyPr/>
          <a:lstStyle/>
          <a:p>
            <a:fld id="{B2DC25EE-239B-4C5F-AAD1-255A7D5F1EE2}" type="slidenum">
              <a:rPr lang="en-US" smtClean="0"/>
              <a:t>3</a:t>
            </a:fld>
            <a:endParaRPr lang="en-US"/>
          </a:p>
        </p:txBody>
      </p:sp>
    </p:spTree>
    <p:extLst>
      <p:ext uri="{BB962C8B-B14F-4D97-AF65-F5344CB8AC3E}">
        <p14:creationId xmlns:p14="http://schemas.microsoft.com/office/powerpoint/2010/main" val="966630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6A34AE-5BF6-886F-B766-50F5E812CB8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AE3C079-3D5D-2A04-CECB-A539EED39D6B}"/>
              </a:ext>
            </a:extLst>
          </p:cNvPr>
          <p:cNvSpPr>
            <a:spLocks noGrp="1"/>
          </p:cNvSpPr>
          <p:nvPr>
            <p:ph idx="1"/>
          </p:nvPr>
        </p:nvSpPr>
        <p:spPr>
          <a:xfrm>
            <a:off x="746449" y="2323321"/>
            <a:ext cx="10851502" cy="4398153"/>
          </a:xfrm>
        </p:spPr>
        <p:txBody>
          <a:bodyPr/>
          <a:lstStyle/>
          <a:p>
            <a:pPr algn="just"/>
            <a:r>
              <a:rPr lang="el-GR" dirty="0">
                <a:latin typeface="Cambria" panose="02040503050406030204" pitchFamily="18" charset="0"/>
                <a:ea typeface="Cambria" panose="02040503050406030204" pitchFamily="18" charset="0"/>
              </a:rPr>
              <a:t>Από αυτή την άποψη, η βιώσιμη χρηματοοικονομική, η εταιρική κοινωνική ευθύνη, το </a:t>
            </a:r>
            <a:r>
              <a:rPr lang="el-GR" dirty="0" err="1">
                <a:latin typeface="Cambria" panose="02040503050406030204" pitchFamily="18" charset="0"/>
                <a:ea typeface="Cambria" panose="02040503050406030204" pitchFamily="18" charset="0"/>
              </a:rPr>
              <a:t>crowdfunding</a:t>
            </a:r>
            <a:r>
              <a:rPr lang="el-GR" dirty="0">
                <a:latin typeface="Cambria" panose="02040503050406030204" pitchFamily="18" charset="0"/>
                <a:ea typeface="Cambria" panose="02040503050406030204" pitchFamily="18" charset="0"/>
              </a:rPr>
              <a:t>, οι επενδύσεις αντίκτυπου, το άνοιγμα της διακυβέρνησης στους συμμετέχοντες είναι νέες «οικολογικά συμβατές» μορφές της χρηματοοικονομικής</a:t>
            </a:r>
          </a:p>
          <a:p>
            <a:endParaRPr lang="el-GR" dirty="0"/>
          </a:p>
        </p:txBody>
      </p:sp>
      <p:sp>
        <p:nvSpPr>
          <p:cNvPr id="4" name="Θέση αριθμού διαφάνειας 3">
            <a:extLst>
              <a:ext uri="{FF2B5EF4-FFF2-40B4-BE49-F238E27FC236}">
                <a16:creationId xmlns:a16="http://schemas.microsoft.com/office/drawing/2014/main" id="{E139E30B-BD36-52C6-6BB8-75F4356081FE}"/>
              </a:ext>
            </a:extLst>
          </p:cNvPr>
          <p:cNvSpPr>
            <a:spLocks noGrp="1"/>
          </p:cNvSpPr>
          <p:nvPr>
            <p:ph type="sldNum" sz="quarter" idx="12"/>
          </p:nvPr>
        </p:nvSpPr>
        <p:spPr/>
        <p:txBody>
          <a:bodyPr/>
          <a:lstStyle/>
          <a:p>
            <a:fld id="{B2DC25EE-239B-4C5F-AAD1-255A7D5F1EE2}" type="slidenum">
              <a:rPr lang="en-US" smtClean="0"/>
              <a:t>30</a:t>
            </a:fld>
            <a:endParaRPr lang="en-US"/>
          </a:p>
        </p:txBody>
      </p:sp>
    </p:spTree>
    <p:extLst>
      <p:ext uri="{BB962C8B-B14F-4D97-AF65-F5344CB8AC3E}">
        <p14:creationId xmlns:p14="http://schemas.microsoft.com/office/powerpoint/2010/main" val="1414512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1F03A1-5227-FBC3-0231-FE1BDA3918D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A77926B-66C6-D715-B15A-5E6CBC2C3524}"/>
              </a:ext>
            </a:extLst>
          </p:cNvPr>
          <p:cNvSpPr>
            <a:spLocks noGrp="1"/>
          </p:cNvSpPr>
          <p:nvPr>
            <p:ph idx="1"/>
          </p:nvPr>
        </p:nvSpPr>
        <p:spPr>
          <a:xfrm>
            <a:off x="419878" y="2136709"/>
            <a:ext cx="11523306" cy="4469363"/>
          </a:xfrm>
        </p:spPr>
        <p:txBody>
          <a:bodyPr>
            <a:normAutofit fontScale="85000" lnSpcReduction="20000"/>
          </a:bodyPr>
          <a:lstStyle/>
          <a:p>
            <a:pPr algn="just"/>
            <a:r>
              <a:rPr lang="el-GR" dirty="0">
                <a:latin typeface="Cambria" panose="02040503050406030204" pitchFamily="18" charset="0"/>
                <a:ea typeface="Cambria" panose="02040503050406030204" pitchFamily="18" charset="0"/>
              </a:rPr>
              <a:t>Ένας αποτελεσματικός περιβαλλοντικός ισολογισμός δείχνει πάντα είτε ζημιά είτε κέρδος. </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Ωστόσο, θα πρέπει να περιλαμβάνει όλες τις κατηγορίες εσωτερικών και εξωτερικών κοστών, όπως προβλήματα υγείας που αντιμετωπίζουν οι εργαζόμενοι, εκπομπές και ρύπανση του αέρα, του εδάφους και των υδάτων, η φυσική υποβάθμιση της φύσης και η εξάντληση των περιορισμένων πόρων. </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Τα εσωτερικά και εξωτερικά οφέλη πρέπει να υπολογίζονται και να </a:t>
            </a:r>
            <a:r>
              <a:rPr lang="el-GR" dirty="0" err="1">
                <a:latin typeface="Cambria" panose="02040503050406030204" pitchFamily="18" charset="0"/>
                <a:ea typeface="Cambria" panose="02040503050406030204" pitchFamily="18" charset="0"/>
              </a:rPr>
              <a:t>ποσοτικοποιούνται</a:t>
            </a:r>
            <a:r>
              <a:rPr lang="el-GR" dirty="0">
                <a:latin typeface="Cambria" panose="02040503050406030204" pitchFamily="18" charset="0"/>
                <a:ea typeface="Cambria" panose="02040503050406030204" pitchFamily="18" charset="0"/>
              </a:rPr>
              <a:t> χρησιμοποιώντας νομισματικά μεγέθη. </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Μπορεί, για παράδειγμα, να είναι η εξοικονόμηση πόρων που επιτυγχάνεται με τη χρήση νέων, καθαρότερων τεχνολογιών, με αποτέλεσμα τη μείωση της ρύπανσης και τη βελτίωση της υγείας, την κατάκτηση νέων αγορών ή ακόμη και την αλλαγή πρώτων υλών ή διαδικασίας παραγωγής.</a:t>
            </a:r>
          </a:p>
          <a:p>
            <a:endParaRPr lang="el-GR" dirty="0"/>
          </a:p>
        </p:txBody>
      </p:sp>
      <p:sp>
        <p:nvSpPr>
          <p:cNvPr id="4" name="Θέση αριθμού διαφάνειας 3">
            <a:extLst>
              <a:ext uri="{FF2B5EF4-FFF2-40B4-BE49-F238E27FC236}">
                <a16:creationId xmlns:a16="http://schemas.microsoft.com/office/drawing/2014/main" id="{DAAB7C3C-660C-755B-D6CB-0B76A112EDF9}"/>
              </a:ext>
            </a:extLst>
          </p:cNvPr>
          <p:cNvSpPr>
            <a:spLocks noGrp="1"/>
          </p:cNvSpPr>
          <p:nvPr>
            <p:ph type="sldNum" sz="quarter" idx="12"/>
          </p:nvPr>
        </p:nvSpPr>
        <p:spPr/>
        <p:txBody>
          <a:bodyPr/>
          <a:lstStyle/>
          <a:p>
            <a:fld id="{B2DC25EE-239B-4C5F-AAD1-255A7D5F1EE2}" type="slidenum">
              <a:rPr lang="en-US" smtClean="0"/>
              <a:t>31</a:t>
            </a:fld>
            <a:endParaRPr lang="en-US"/>
          </a:p>
        </p:txBody>
      </p:sp>
    </p:spTree>
    <p:extLst>
      <p:ext uri="{BB962C8B-B14F-4D97-AF65-F5344CB8AC3E}">
        <p14:creationId xmlns:p14="http://schemas.microsoft.com/office/powerpoint/2010/main" val="3199774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500E29-0541-F2B5-7D24-FC75B1CED62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89DD003-DC64-7AC7-2927-B6D878F615B2}"/>
              </a:ext>
            </a:extLst>
          </p:cNvPr>
          <p:cNvSpPr>
            <a:spLocks noGrp="1"/>
          </p:cNvSpPr>
          <p:nvPr>
            <p:ph idx="1"/>
          </p:nvPr>
        </p:nvSpPr>
        <p:spPr>
          <a:xfrm>
            <a:off x="289249" y="2071397"/>
            <a:ext cx="11346024" cy="4441370"/>
          </a:xfrm>
        </p:spPr>
        <p:txBody>
          <a:bodyPr>
            <a:normAutofit fontScale="77500" lnSpcReduction="20000"/>
          </a:bodyPr>
          <a:lstStyle/>
          <a:p>
            <a:pPr algn="just"/>
            <a:r>
              <a:rPr lang="el-GR" dirty="0">
                <a:latin typeface="Cambria" panose="02040503050406030204" pitchFamily="18" charset="0"/>
                <a:ea typeface="Cambria" panose="02040503050406030204" pitchFamily="18" charset="0"/>
              </a:rPr>
              <a:t>Η πράσινη λογιστική αποτελεί βασική συνιστώσα της εταιρικής κοινωνικής ευθύνης. </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Μπορεί να διευκολύνει τη λήψη αποφάσεων και να συμβάλει στην ενίσχυση της κερδοφορίας στο πλαίσιο του τρίπτυχου ESG. </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Γενικά, κάθε οργανισμός θα πρέπει να συγκρίνει το κόστος των δραστηριοτήτων για την πρόληψη ή την εμπόδιση της περιβαλλοντικής ζημιάς σε σχέση με αυτό που θα κόστιζε η υλοποίηση δραστηριοτήτων αποκατάστασης.</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 Η χρήση της πράσινης λογιστικής επιτρέπει τη λήψη επενδυτικών αποφάσεων συγκρίνοντας τα ιδιωτικά και κοινωνικά κόστη με τα ιδιωτικά και κοινωνικά οφέλη. </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Η αξιολόγηση του κύκλου ζωής δίνει τη δυνατότητα στον οργανισμό να λαμβάνει τεκμηριωμένες αποφάσεις, υπολογίζοντας τις περιβαλλοντικές επιπτώσεις ενός προϊόντος σε όλη τη διάρκεια της ζωής του, από την εξόρυξη πρώτων υλών έως την τελική του διάθεση ή την ανακύκλωση, μέσω της παραγωγής και της διανομής.</a:t>
            </a:r>
          </a:p>
          <a:p>
            <a:endParaRPr lang="el-GR" dirty="0"/>
          </a:p>
        </p:txBody>
      </p:sp>
      <p:sp>
        <p:nvSpPr>
          <p:cNvPr id="4" name="Θέση αριθμού διαφάνειας 3">
            <a:extLst>
              <a:ext uri="{FF2B5EF4-FFF2-40B4-BE49-F238E27FC236}">
                <a16:creationId xmlns:a16="http://schemas.microsoft.com/office/drawing/2014/main" id="{4577D371-76C0-EDC1-F837-16ABF0422A99}"/>
              </a:ext>
            </a:extLst>
          </p:cNvPr>
          <p:cNvSpPr>
            <a:spLocks noGrp="1"/>
          </p:cNvSpPr>
          <p:nvPr>
            <p:ph type="sldNum" sz="quarter" idx="12"/>
          </p:nvPr>
        </p:nvSpPr>
        <p:spPr/>
        <p:txBody>
          <a:bodyPr/>
          <a:lstStyle/>
          <a:p>
            <a:fld id="{B2DC25EE-239B-4C5F-AAD1-255A7D5F1EE2}" type="slidenum">
              <a:rPr lang="en-US" smtClean="0"/>
              <a:t>32</a:t>
            </a:fld>
            <a:endParaRPr lang="en-US"/>
          </a:p>
        </p:txBody>
      </p:sp>
    </p:spTree>
    <p:extLst>
      <p:ext uri="{BB962C8B-B14F-4D97-AF65-F5344CB8AC3E}">
        <p14:creationId xmlns:p14="http://schemas.microsoft.com/office/powerpoint/2010/main" val="1902531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EBAF67-C5C5-A8E1-B4D8-63379C1D233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ED3EBEF-E68D-07E5-8953-8A2CA4713D1D}"/>
              </a:ext>
            </a:extLst>
          </p:cNvPr>
          <p:cNvSpPr>
            <a:spLocks noGrp="1"/>
          </p:cNvSpPr>
          <p:nvPr>
            <p:ph idx="1"/>
          </p:nvPr>
        </p:nvSpPr>
        <p:spPr>
          <a:xfrm>
            <a:off x="438539" y="2164703"/>
            <a:ext cx="11094098" cy="4191648"/>
          </a:xfrm>
        </p:spPr>
        <p:txBody>
          <a:bodyPr>
            <a:normAutofit fontScale="92500" lnSpcReduction="10000"/>
          </a:bodyPr>
          <a:lstStyle/>
          <a:p>
            <a:pPr algn="just"/>
            <a:r>
              <a:rPr lang="el-GR" dirty="0">
                <a:latin typeface="Cambria" panose="02040503050406030204" pitchFamily="18" charset="0"/>
                <a:ea typeface="Cambria" panose="02040503050406030204" pitchFamily="18" charset="0"/>
              </a:rPr>
              <a:t>Καθώς η Ευρωπαϊκή Ένωση αποφάσισε να ενθαρρύνει την εισαγωγή της πράσινης λογιστικής σε εθνικό επίπεδο, αυτές οι προσπάθειες θα μπορούσαν να ενθαρρύνουν τις επιχειρήσεις να κάνουν το ίδιο.</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 Η ευαισθητοποίηση των καταναλωτών, των πολιτών και των μετόχων σχετικά με τη σημασία της βιώσιμης πράσινης ανάπτυξης απαιτεί μια τιμολογιακή πολιτική που αντικατοπτρίζει πλήρως το πραγματικό κόστος της ανάπτυξης.</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 Η διαφανής πράσινη λογιστική θα είναι μια ουσιαστική συνιστώσα οποιασδήποτε πολιτικής που στοχεύει να πάει «πέρα από το ΑΕΠ».</a:t>
            </a:r>
          </a:p>
          <a:p>
            <a:endParaRPr lang="el-GR" dirty="0"/>
          </a:p>
        </p:txBody>
      </p:sp>
      <p:sp>
        <p:nvSpPr>
          <p:cNvPr id="4" name="Θέση αριθμού διαφάνειας 3">
            <a:extLst>
              <a:ext uri="{FF2B5EF4-FFF2-40B4-BE49-F238E27FC236}">
                <a16:creationId xmlns:a16="http://schemas.microsoft.com/office/drawing/2014/main" id="{CBEF1DF4-E8B1-FE7E-42B5-C52C0EE6E17B}"/>
              </a:ext>
            </a:extLst>
          </p:cNvPr>
          <p:cNvSpPr>
            <a:spLocks noGrp="1"/>
          </p:cNvSpPr>
          <p:nvPr>
            <p:ph type="sldNum" sz="quarter" idx="12"/>
          </p:nvPr>
        </p:nvSpPr>
        <p:spPr/>
        <p:txBody>
          <a:bodyPr/>
          <a:lstStyle/>
          <a:p>
            <a:fld id="{B2DC25EE-239B-4C5F-AAD1-255A7D5F1EE2}" type="slidenum">
              <a:rPr lang="en-US" smtClean="0"/>
              <a:t>33</a:t>
            </a:fld>
            <a:endParaRPr lang="en-US"/>
          </a:p>
        </p:txBody>
      </p:sp>
    </p:spTree>
    <p:extLst>
      <p:ext uri="{BB962C8B-B14F-4D97-AF65-F5344CB8AC3E}">
        <p14:creationId xmlns:p14="http://schemas.microsoft.com/office/powerpoint/2010/main" val="3475196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3C816F3-95A7-04F7-B733-C2AF76649BFE}"/>
              </a:ext>
            </a:extLst>
          </p:cNvPr>
          <p:cNvSpPr>
            <a:spLocks noGrp="1"/>
          </p:cNvSpPr>
          <p:nvPr>
            <p:ph type="title"/>
          </p:nvPr>
        </p:nvSpPr>
        <p:spPr/>
        <p:txBody>
          <a:bodyPr/>
          <a:lstStyle/>
          <a:p>
            <a:pPr algn="ctr"/>
            <a:r>
              <a:rPr lang="el-GR" dirty="0">
                <a:latin typeface="Cambria" panose="02040503050406030204" pitchFamily="18" charset="0"/>
                <a:ea typeface="Cambria" panose="02040503050406030204" pitchFamily="18" charset="0"/>
              </a:rPr>
              <a:t>Διεθνή Λογιστικά Πρότυπα </a:t>
            </a:r>
            <a:br>
              <a:rPr lang="el-GR" dirty="0">
                <a:latin typeface="Cambria" panose="02040503050406030204" pitchFamily="18" charset="0"/>
                <a:ea typeface="Cambria" panose="02040503050406030204" pitchFamily="18" charset="0"/>
              </a:rPr>
            </a:br>
            <a:r>
              <a:rPr lang="el-GR" dirty="0">
                <a:latin typeface="Cambria" panose="02040503050406030204" pitchFamily="18" charset="0"/>
                <a:ea typeface="Cambria" panose="02040503050406030204" pitchFamily="18" charset="0"/>
              </a:rPr>
              <a:t>&amp; </a:t>
            </a:r>
            <a:br>
              <a:rPr lang="el-GR" dirty="0">
                <a:latin typeface="Cambria" panose="02040503050406030204" pitchFamily="18" charset="0"/>
                <a:ea typeface="Cambria" panose="02040503050406030204" pitchFamily="18" charset="0"/>
              </a:rPr>
            </a:br>
            <a:r>
              <a:rPr lang="el-GR" dirty="0">
                <a:latin typeface="Cambria" panose="02040503050406030204" pitchFamily="18" charset="0"/>
                <a:ea typeface="Cambria" panose="02040503050406030204" pitchFamily="18" charset="0"/>
              </a:rPr>
              <a:t>Περιβαλλοντική Πληροφόρηση</a:t>
            </a:r>
          </a:p>
        </p:txBody>
      </p:sp>
      <p:sp>
        <p:nvSpPr>
          <p:cNvPr id="5" name="Θέση κειμένου 4">
            <a:extLst>
              <a:ext uri="{FF2B5EF4-FFF2-40B4-BE49-F238E27FC236}">
                <a16:creationId xmlns:a16="http://schemas.microsoft.com/office/drawing/2014/main" id="{5A131D06-3B77-FC32-D80E-125AFE8119E0}"/>
              </a:ext>
            </a:extLst>
          </p:cNvPr>
          <p:cNvSpPr>
            <a:spLocks noGrp="1"/>
          </p:cNvSpPr>
          <p:nvPr>
            <p:ph type="body" idx="1"/>
          </p:nvPr>
        </p:nvSpPr>
        <p:spPr/>
        <p:txBody>
          <a:bodyPr/>
          <a:lstStyle/>
          <a:p>
            <a:endParaRPr lang="el-GR"/>
          </a:p>
        </p:txBody>
      </p:sp>
      <p:sp>
        <p:nvSpPr>
          <p:cNvPr id="2" name="Θέση αριθμού διαφάνειας 1">
            <a:extLst>
              <a:ext uri="{FF2B5EF4-FFF2-40B4-BE49-F238E27FC236}">
                <a16:creationId xmlns:a16="http://schemas.microsoft.com/office/drawing/2014/main" id="{6791E8D0-DA93-6487-433A-91C37282B8AD}"/>
              </a:ext>
            </a:extLst>
          </p:cNvPr>
          <p:cNvSpPr>
            <a:spLocks noGrp="1"/>
          </p:cNvSpPr>
          <p:nvPr>
            <p:ph type="sldNum" sz="quarter" idx="12"/>
          </p:nvPr>
        </p:nvSpPr>
        <p:spPr/>
        <p:txBody>
          <a:bodyPr/>
          <a:lstStyle/>
          <a:p>
            <a:fld id="{B2DC25EE-239B-4C5F-AAD1-255A7D5F1EE2}" type="slidenum">
              <a:rPr lang="en-US" smtClean="0"/>
              <a:t>34</a:t>
            </a:fld>
            <a:endParaRPr lang="en-US"/>
          </a:p>
        </p:txBody>
      </p:sp>
    </p:spTree>
    <p:extLst>
      <p:ext uri="{BB962C8B-B14F-4D97-AF65-F5344CB8AC3E}">
        <p14:creationId xmlns:p14="http://schemas.microsoft.com/office/powerpoint/2010/main" val="151483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3769AB-64BD-354A-8B69-856121DC9CCC}"/>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Εισαγωγή</a:t>
            </a:r>
          </a:p>
        </p:txBody>
      </p:sp>
      <p:sp>
        <p:nvSpPr>
          <p:cNvPr id="3" name="Θέση περιεχομένου 2">
            <a:extLst>
              <a:ext uri="{FF2B5EF4-FFF2-40B4-BE49-F238E27FC236}">
                <a16:creationId xmlns:a16="http://schemas.microsoft.com/office/drawing/2014/main" id="{01838D3C-5AA4-A605-8312-22334202241E}"/>
              </a:ext>
            </a:extLst>
          </p:cNvPr>
          <p:cNvSpPr>
            <a:spLocks noGrp="1"/>
          </p:cNvSpPr>
          <p:nvPr>
            <p:ph idx="1"/>
          </p:nvPr>
        </p:nvSpPr>
        <p:spPr>
          <a:xfrm>
            <a:off x="391886" y="2276669"/>
            <a:ext cx="11523306" cy="4338735"/>
          </a:xfrm>
        </p:spPr>
        <p:txBody>
          <a:bodyPr>
            <a:normAutofit lnSpcReduction="10000"/>
          </a:bodyPr>
          <a:lstStyle/>
          <a:p>
            <a:pPr algn="just"/>
            <a:r>
              <a:rPr lang="el-GR" dirty="0">
                <a:latin typeface="Cambria" panose="02040503050406030204" pitchFamily="18" charset="0"/>
                <a:ea typeface="Cambria" panose="02040503050406030204" pitchFamily="18" charset="0"/>
              </a:rPr>
              <a:t>Το πέρας της πρώτης δεκαετίας της νέας χιλιετίας έφερε τη σύγχρονη κοινωνία αντιμέτωπη με πολλές φυσικές καταστροφές. </a:t>
            </a:r>
          </a:p>
          <a:p>
            <a:pPr algn="just"/>
            <a:r>
              <a:rPr lang="el-GR" dirty="0">
                <a:latin typeface="Cambria" panose="02040503050406030204" pitchFamily="18" charset="0"/>
                <a:ea typeface="Cambria" panose="02040503050406030204" pitchFamily="18" charset="0"/>
              </a:rPr>
              <a:t>Η ραγδαία και βίαιη εναλλαγή των καιρικών φαινομένων έγινε ορατή σε όλες τις χώρες του πλανήτη, όπου πλημμύρες και ξηρασία εναλλάσσονται στην ίδια περιοχή σε σύντομο χρονικό διάστημα. </a:t>
            </a:r>
          </a:p>
          <a:p>
            <a:pPr algn="just"/>
            <a:r>
              <a:rPr lang="el-GR" dirty="0">
                <a:latin typeface="Cambria" panose="02040503050406030204" pitchFamily="18" charset="0"/>
                <a:ea typeface="Cambria" panose="02040503050406030204" pitchFamily="18" charset="0"/>
              </a:rPr>
              <a:t>Το πιο ανησυχητικό στοιχείο αυτής της τάσης αποτελεί η συνεχώς ταχύτερη τήξη των πολικών πάγων, γεγονός που θα επιφέρει αύξηση του ύψους της στάθμης της επιφάνειας της θάλασσας, καταποντίζοντας σημαντικές κατοικήσιμες και καλλιεργήσιμες εκτάσεις παγκοσμίως</a:t>
            </a:r>
          </a:p>
        </p:txBody>
      </p:sp>
      <p:sp>
        <p:nvSpPr>
          <p:cNvPr id="4" name="Θέση αριθμού διαφάνειας 3">
            <a:extLst>
              <a:ext uri="{FF2B5EF4-FFF2-40B4-BE49-F238E27FC236}">
                <a16:creationId xmlns:a16="http://schemas.microsoft.com/office/drawing/2014/main" id="{7F30A1CC-2926-7A3E-EBF5-D9EDCB448588}"/>
              </a:ext>
            </a:extLst>
          </p:cNvPr>
          <p:cNvSpPr>
            <a:spLocks noGrp="1"/>
          </p:cNvSpPr>
          <p:nvPr>
            <p:ph type="sldNum" sz="quarter" idx="12"/>
          </p:nvPr>
        </p:nvSpPr>
        <p:spPr/>
        <p:txBody>
          <a:bodyPr/>
          <a:lstStyle/>
          <a:p>
            <a:fld id="{B2DC25EE-239B-4C5F-AAD1-255A7D5F1EE2}" type="slidenum">
              <a:rPr lang="en-US" smtClean="0"/>
              <a:t>35</a:t>
            </a:fld>
            <a:endParaRPr lang="en-US"/>
          </a:p>
        </p:txBody>
      </p:sp>
    </p:spTree>
    <p:extLst>
      <p:ext uri="{BB962C8B-B14F-4D97-AF65-F5344CB8AC3E}">
        <p14:creationId xmlns:p14="http://schemas.microsoft.com/office/powerpoint/2010/main" val="4000949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0CCF2B-2097-021B-9B15-082616952C0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7425D1D-0344-4097-A217-14E696CD957D}"/>
              </a:ext>
            </a:extLst>
          </p:cNvPr>
          <p:cNvSpPr>
            <a:spLocks noGrp="1"/>
          </p:cNvSpPr>
          <p:nvPr>
            <p:ph idx="1"/>
          </p:nvPr>
        </p:nvSpPr>
        <p:spPr>
          <a:xfrm>
            <a:off x="516170" y="2140759"/>
            <a:ext cx="10767526" cy="4398153"/>
          </a:xfrm>
        </p:spPr>
        <p:txBody>
          <a:bodyPr>
            <a:normAutofit fontScale="92500" lnSpcReduction="10000"/>
          </a:bodyPr>
          <a:lstStyle/>
          <a:p>
            <a:pPr algn="just"/>
            <a:r>
              <a:rPr lang="el-GR" dirty="0">
                <a:latin typeface="Cambria" panose="02040503050406030204" pitchFamily="18" charset="0"/>
                <a:ea typeface="Cambria" panose="02040503050406030204" pitchFamily="18" charset="0"/>
              </a:rPr>
              <a:t>Η E.E. σε μια προσπάθεια να συμβαδίσει με τις διεθνείς τάσεις στον τομέα της περιβαλλοντικής υπευθυνότητας, έχει εκδώσει ένα πλήρες νομοθετικό πλαίσιο που αφορά στον περιορισμό των εκπομπών ρύπων και την προστασία του οικολογικού συστήματος στο εσωτερικό της.</a:t>
            </a:r>
          </a:p>
          <a:p>
            <a:pPr algn="just"/>
            <a:r>
              <a:rPr lang="el-GR" dirty="0">
                <a:latin typeface="Cambria" panose="02040503050406030204" pitchFamily="18" charset="0"/>
                <a:ea typeface="Cambria" panose="02040503050406030204" pitchFamily="18" charset="0"/>
              </a:rPr>
              <a:t> Χαρακτηριστικά μπορούν να αναφερθούν </a:t>
            </a:r>
          </a:p>
          <a:p>
            <a:pPr lvl="1" algn="just"/>
            <a:r>
              <a:rPr lang="el-GR" dirty="0">
                <a:latin typeface="Cambria" panose="02040503050406030204" pitchFamily="18" charset="0"/>
                <a:ea typeface="Cambria" panose="02040503050406030204" pitchFamily="18" charset="0"/>
              </a:rPr>
              <a:t>το κοινοτικό πλαίσιο για την προστασία του περιβάλλοντος, όπως τροποποιήθηκε το 1999 (Council </a:t>
            </a:r>
            <a:r>
              <a:rPr lang="el-GR" dirty="0" err="1">
                <a:latin typeface="Cambria" panose="02040503050406030204" pitchFamily="18" charset="0"/>
                <a:ea typeface="Cambria" panose="02040503050406030204" pitchFamily="18" charset="0"/>
              </a:rPr>
              <a:t>Directive</a:t>
            </a:r>
            <a:r>
              <a:rPr lang="el-GR" dirty="0">
                <a:latin typeface="Cambria" panose="02040503050406030204" pitchFamily="18" charset="0"/>
                <a:ea typeface="Cambria" panose="02040503050406030204" pitchFamily="18" charset="0"/>
              </a:rPr>
              <a:t> 1999/30/EC), που αυξάνει τις αρμοδιότητες κάθε χώρας, </a:t>
            </a:r>
          </a:p>
          <a:p>
            <a:pPr lvl="1" algn="just"/>
            <a:r>
              <a:rPr lang="el-GR" dirty="0">
                <a:latin typeface="Cambria" panose="02040503050406030204" pitchFamily="18" charset="0"/>
                <a:ea typeface="Cambria" panose="02040503050406030204" pitchFamily="18" charset="0"/>
              </a:rPr>
              <a:t>καθώς και ο νόμος για την προστασία από τους αέριους ρύπους, που εκσυγχρονίστηκε το 2008 (Council </a:t>
            </a:r>
            <a:r>
              <a:rPr lang="el-GR" dirty="0" err="1">
                <a:latin typeface="Cambria" panose="02040503050406030204" pitchFamily="18" charset="0"/>
                <a:ea typeface="Cambria" panose="02040503050406030204" pitchFamily="18" charset="0"/>
              </a:rPr>
              <a:t>Directive</a:t>
            </a:r>
            <a:r>
              <a:rPr lang="el-GR" dirty="0">
                <a:latin typeface="Cambria" panose="02040503050406030204" pitchFamily="18" charset="0"/>
                <a:ea typeface="Cambria" panose="02040503050406030204" pitchFamily="18" charset="0"/>
              </a:rPr>
              <a:t> 2008/50/EC),  συμβαδίζοντας πλέον με τα νέα επιστημονικά ευρήματα</a:t>
            </a:r>
          </a:p>
        </p:txBody>
      </p:sp>
      <p:sp>
        <p:nvSpPr>
          <p:cNvPr id="4" name="Θέση αριθμού διαφάνειας 3">
            <a:extLst>
              <a:ext uri="{FF2B5EF4-FFF2-40B4-BE49-F238E27FC236}">
                <a16:creationId xmlns:a16="http://schemas.microsoft.com/office/drawing/2014/main" id="{C9959958-29A1-FBF7-D246-9A4CAC3DFE8E}"/>
              </a:ext>
            </a:extLst>
          </p:cNvPr>
          <p:cNvSpPr>
            <a:spLocks noGrp="1"/>
          </p:cNvSpPr>
          <p:nvPr>
            <p:ph type="sldNum" sz="quarter" idx="12"/>
          </p:nvPr>
        </p:nvSpPr>
        <p:spPr/>
        <p:txBody>
          <a:bodyPr/>
          <a:lstStyle/>
          <a:p>
            <a:fld id="{B2DC25EE-239B-4C5F-AAD1-255A7D5F1EE2}" type="slidenum">
              <a:rPr lang="en-US" smtClean="0"/>
              <a:t>36</a:t>
            </a:fld>
            <a:endParaRPr lang="en-US"/>
          </a:p>
        </p:txBody>
      </p:sp>
    </p:spTree>
    <p:extLst>
      <p:ext uri="{BB962C8B-B14F-4D97-AF65-F5344CB8AC3E}">
        <p14:creationId xmlns:p14="http://schemas.microsoft.com/office/powerpoint/2010/main" val="3900801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D28599-6A1A-2E9D-02C2-937F051B996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D317E3E-3F9B-B6AC-C906-FC203E26F798}"/>
              </a:ext>
            </a:extLst>
          </p:cNvPr>
          <p:cNvSpPr>
            <a:spLocks noGrp="1"/>
          </p:cNvSpPr>
          <p:nvPr>
            <p:ph idx="1"/>
          </p:nvPr>
        </p:nvSpPr>
        <p:spPr>
          <a:xfrm>
            <a:off x="401216" y="2230016"/>
            <a:ext cx="10882480" cy="3942184"/>
          </a:xfrm>
        </p:spPr>
        <p:txBody>
          <a:bodyPr>
            <a:normAutofit fontScale="92500"/>
          </a:bodyPr>
          <a:lstStyle/>
          <a:p>
            <a:pPr algn="just"/>
            <a:r>
              <a:rPr lang="el-GR" dirty="0">
                <a:latin typeface="Cambria" panose="02040503050406030204" pitchFamily="18" charset="0"/>
                <a:ea typeface="Cambria" panose="02040503050406030204" pitchFamily="18" charset="0"/>
              </a:rPr>
              <a:t>Παράλληλα, η διαδικασία για την έγκριση επενδυτικών προγραμμάτων και την κατασκευή τεχνικών έργων, εντός της Ένωσης, </a:t>
            </a:r>
            <a:r>
              <a:rPr lang="el-GR" dirty="0" err="1">
                <a:latin typeface="Cambria" panose="02040503050406030204" pitchFamily="18" charset="0"/>
                <a:ea typeface="Cambria" panose="02040503050406030204" pitchFamily="18" charset="0"/>
              </a:rPr>
              <a:t>διέπεται</a:t>
            </a:r>
            <a:r>
              <a:rPr lang="el-GR" dirty="0">
                <a:latin typeface="Cambria" panose="02040503050406030204" pitchFamily="18" charset="0"/>
                <a:ea typeface="Cambria" panose="02040503050406030204" pitchFamily="18" charset="0"/>
              </a:rPr>
              <a:t> πλέον από πιο αυστηρούς περιβαλλοντικούς κανόνες. </a:t>
            </a:r>
          </a:p>
          <a:p>
            <a:pPr algn="just"/>
            <a:r>
              <a:rPr lang="el-GR" dirty="0">
                <a:latin typeface="Cambria" panose="02040503050406030204" pitchFamily="18" charset="0"/>
                <a:ea typeface="Cambria" panose="02040503050406030204" pitchFamily="18" charset="0"/>
              </a:rPr>
              <a:t>Η ανωτέρω πολιτική συμπληρώθηκε από την Ευρωπαϊκή Επιτροπή με τη </a:t>
            </a:r>
            <a:r>
              <a:rPr lang="el-GR" dirty="0" err="1">
                <a:latin typeface="Cambria" panose="02040503050406030204" pitchFamily="18" charset="0"/>
                <a:ea typeface="Cambria" panose="02040503050406030204" pitchFamily="18" charset="0"/>
              </a:rPr>
              <a:t>Norm</a:t>
            </a:r>
            <a:r>
              <a:rPr lang="el-GR" dirty="0">
                <a:latin typeface="Cambria" panose="02040503050406030204" pitchFamily="18" charset="0"/>
                <a:ea typeface="Cambria" panose="02040503050406030204" pitchFamily="18" charset="0"/>
              </a:rPr>
              <a:t> DBN 2.2.1.-2003, η οποία ορίζει τη τεκμηρίωση των διαδικασιών που απαιτούνται για την εκτίμηση των περιβαλλοντικών επιπτώσεων, καθώς και τις σχετικές εκθέσεις που θα δημοσιεύονται</a:t>
            </a:r>
          </a:p>
        </p:txBody>
      </p:sp>
      <p:sp>
        <p:nvSpPr>
          <p:cNvPr id="4" name="Θέση αριθμού διαφάνειας 3">
            <a:extLst>
              <a:ext uri="{FF2B5EF4-FFF2-40B4-BE49-F238E27FC236}">
                <a16:creationId xmlns:a16="http://schemas.microsoft.com/office/drawing/2014/main" id="{4E0451FA-7588-B47D-185D-C603FA5205A8}"/>
              </a:ext>
            </a:extLst>
          </p:cNvPr>
          <p:cNvSpPr>
            <a:spLocks noGrp="1"/>
          </p:cNvSpPr>
          <p:nvPr>
            <p:ph type="sldNum" sz="quarter" idx="12"/>
          </p:nvPr>
        </p:nvSpPr>
        <p:spPr/>
        <p:txBody>
          <a:bodyPr/>
          <a:lstStyle/>
          <a:p>
            <a:fld id="{B2DC25EE-239B-4C5F-AAD1-255A7D5F1EE2}" type="slidenum">
              <a:rPr lang="en-US" smtClean="0"/>
              <a:t>37</a:t>
            </a:fld>
            <a:endParaRPr lang="en-US"/>
          </a:p>
        </p:txBody>
      </p:sp>
    </p:spTree>
    <p:extLst>
      <p:ext uri="{BB962C8B-B14F-4D97-AF65-F5344CB8AC3E}">
        <p14:creationId xmlns:p14="http://schemas.microsoft.com/office/powerpoint/2010/main" val="646803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36883A-5FA7-DEDC-7D43-7409583DACA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6F3AE6E-F55A-6DDF-DA61-668B8E02A468}"/>
              </a:ext>
            </a:extLst>
          </p:cNvPr>
          <p:cNvSpPr>
            <a:spLocks noGrp="1"/>
          </p:cNvSpPr>
          <p:nvPr>
            <p:ph idx="1"/>
          </p:nvPr>
        </p:nvSpPr>
        <p:spPr>
          <a:xfrm>
            <a:off x="737119" y="2183363"/>
            <a:ext cx="10823510" cy="4172987"/>
          </a:xfrm>
        </p:spPr>
        <p:txBody>
          <a:bodyPr>
            <a:normAutofit lnSpcReduction="10000"/>
          </a:bodyPr>
          <a:lstStyle/>
          <a:p>
            <a:pPr algn="just"/>
            <a:r>
              <a:rPr lang="el-GR" dirty="0">
                <a:latin typeface="Cambria" panose="02040503050406030204" pitchFamily="18" charset="0"/>
                <a:ea typeface="Cambria" panose="02040503050406030204" pitchFamily="18" charset="0"/>
              </a:rPr>
              <a:t>Εκτός από τα νέα μέτρα, η EE εξέδωσε το Σύστημα Οικολογικής Διαχείρισης και Οικολογικού Ελέγχου (EMAS), ώστε να βοηθήσει τις επιχειρήσεις να βελτιώσουν τις περιβαλλοντικές τους επιδόσεις. </a:t>
            </a:r>
          </a:p>
          <a:p>
            <a:pPr algn="just"/>
            <a:r>
              <a:rPr lang="el-GR" dirty="0">
                <a:latin typeface="Cambria" panose="02040503050406030204" pitchFamily="18" charset="0"/>
                <a:ea typeface="Cambria" panose="02040503050406030204" pitchFamily="18" charset="0"/>
              </a:rPr>
              <a:t>Σύμφωνα με το σύστημα αυτό, παρέχεται συμβουλευτική βοήθεια, προκειμένου να μπορέσουν οι εταιρίες που συμμετέχουν να αναγνωρίσουν τους τομείς περιβαλλοντικής δράσης και πολιτικής στους οποίους υστερούν, ώστε να λάβουν τα κατάλληλα μέτρα προκειμένου να βελτιώσουν την περιβαλλοντική τους εικόνα και επίδοση</a:t>
            </a:r>
          </a:p>
        </p:txBody>
      </p:sp>
      <p:sp>
        <p:nvSpPr>
          <p:cNvPr id="4" name="Θέση αριθμού διαφάνειας 3">
            <a:extLst>
              <a:ext uri="{FF2B5EF4-FFF2-40B4-BE49-F238E27FC236}">
                <a16:creationId xmlns:a16="http://schemas.microsoft.com/office/drawing/2014/main" id="{6F4CEDA6-4A89-0D91-708F-9494A30F44D8}"/>
              </a:ext>
            </a:extLst>
          </p:cNvPr>
          <p:cNvSpPr>
            <a:spLocks noGrp="1"/>
          </p:cNvSpPr>
          <p:nvPr>
            <p:ph type="sldNum" sz="quarter" idx="12"/>
          </p:nvPr>
        </p:nvSpPr>
        <p:spPr/>
        <p:txBody>
          <a:bodyPr/>
          <a:lstStyle/>
          <a:p>
            <a:fld id="{B2DC25EE-239B-4C5F-AAD1-255A7D5F1EE2}" type="slidenum">
              <a:rPr lang="en-US" smtClean="0"/>
              <a:t>38</a:t>
            </a:fld>
            <a:endParaRPr lang="en-US"/>
          </a:p>
        </p:txBody>
      </p:sp>
    </p:spTree>
    <p:extLst>
      <p:ext uri="{BB962C8B-B14F-4D97-AF65-F5344CB8AC3E}">
        <p14:creationId xmlns:p14="http://schemas.microsoft.com/office/powerpoint/2010/main" val="2721519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C5B7C7-5D3D-774E-83BD-D1EA9F8836C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9058875-89DD-6024-C346-C9B447935948}"/>
              </a:ext>
            </a:extLst>
          </p:cNvPr>
          <p:cNvSpPr>
            <a:spLocks noGrp="1"/>
          </p:cNvSpPr>
          <p:nvPr>
            <p:ph idx="1"/>
          </p:nvPr>
        </p:nvSpPr>
        <p:spPr>
          <a:xfrm>
            <a:off x="569167" y="2164702"/>
            <a:ext cx="10714529" cy="4007498"/>
          </a:xfrm>
        </p:spPr>
        <p:txBody>
          <a:bodyPr>
            <a:normAutofit fontScale="85000" lnSpcReduction="20000"/>
          </a:bodyPr>
          <a:lstStyle/>
          <a:p>
            <a:pPr algn="just"/>
            <a:r>
              <a:rPr lang="el-GR" dirty="0">
                <a:latin typeface="Cambria" panose="02040503050406030204" pitchFamily="18" charset="0"/>
                <a:ea typeface="Cambria" panose="02040503050406030204" pitchFamily="18" charset="0"/>
              </a:rPr>
              <a:t>Ένα σημαντικό βήμα στον τομέα της αναγνώρισης, μέτρησης και αναφοράς της εταιρικής περιβαλλοντικής συμπεριφοράς, σε παγκόσμιο επίπεδο, προήλθε από </a:t>
            </a:r>
          </a:p>
          <a:p>
            <a:pPr lvl="1" algn="just"/>
            <a:r>
              <a:rPr lang="el-GR" dirty="0">
                <a:latin typeface="Cambria" panose="02040503050406030204" pitchFamily="18" charset="0"/>
                <a:ea typeface="Cambria" panose="02040503050406030204" pitchFamily="18" charset="0"/>
              </a:rPr>
              <a:t>την επιτροπή για τη σύνταξη των Διεθνών Λογιστικών Προτύπων (Επιτροπή Διεθνών Λογιστικών Προτύπων, I.A.S.C.) την περίοδο 1973-2001,</a:t>
            </a:r>
          </a:p>
          <a:p>
            <a:pPr lvl="1" algn="just"/>
            <a:r>
              <a:rPr lang="el-GR" dirty="0">
                <a:latin typeface="Cambria" panose="02040503050406030204" pitchFamily="18" charset="0"/>
                <a:ea typeface="Cambria" panose="02040503050406030204" pitchFamily="18" charset="0"/>
              </a:rPr>
              <a:t> και από το 2001, το Σώμα Διεθνών Λογιστικών Προτύπων (I.A.S.B.) για τη σύνταξη των Διεθνών Προτύπων Χρηματοοικονομικής Πληροφόρησης</a:t>
            </a:r>
          </a:p>
          <a:p>
            <a:pPr lvl="1" algn="just"/>
            <a:endParaRPr lang="el-GR"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Τα νέα αυτά λογιστικά πρότυπα και οι διερμηνείες τους αύξησαν το επίπεδο πληροφόρησης για περιβαλλοντικά ζητήματα, επιτρέποντάς τους να εισέλθουν στη διαδικασία διαμόρφωσης του εταιρικού κόστους</a:t>
            </a:r>
          </a:p>
        </p:txBody>
      </p:sp>
      <p:sp>
        <p:nvSpPr>
          <p:cNvPr id="4" name="Θέση αριθμού διαφάνειας 3">
            <a:extLst>
              <a:ext uri="{FF2B5EF4-FFF2-40B4-BE49-F238E27FC236}">
                <a16:creationId xmlns:a16="http://schemas.microsoft.com/office/drawing/2014/main" id="{DF07CF6F-3FFE-83A9-94E6-788A2F157478}"/>
              </a:ext>
            </a:extLst>
          </p:cNvPr>
          <p:cNvSpPr>
            <a:spLocks noGrp="1"/>
          </p:cNvSpPr>
          <p:nvPr>
            <p:ph type="sldNum" sz="quarter" idx="12"/>
          </p:nvPr>
        </p:nvSpPr>
        <p:spPr/>
        <p:txBody>
          <a:bodyPr/>
          <a:lstStyle/>
          <a:p>
            <a:fld id="{B2DC25EE-239B-4C5F-AAD1-255A7D5F1EE2}" type="slidenum">
              <a:rPr lang="en-US" smtClean="0"/>
              <a:t>39</a:t>
            </a:fld>
            <a:endParaRPr lang="en-US"/>
          </a:p>
        </p:txBody>
      </p:sp>
    </p:spTree>
    <p:extLst>
      <p:ext uri="{BB962C8B-B14F-4D97-AF65-F5344CB8AC3E}">
        <p14:creationId xmlns:p14="http://schemas.microsoft.com/office/powerpoint/2010/main" val="3345980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AF333D-A54E-BDEA-CFEA-9A08E7C2C282}"/>
              </a:ext>
            </a:extLst>
          </p:cNvPr>
          <p:cNvSpPr>
            <a:spLocks noGrp="1"/>
          </p:cNvSpPr>
          <p:nvPr>
            <p:ph type="title"/>
          </p:nvPr>
        </p:nvSpPr>
        <p:spPr/>
        <p:txBody>
          <a:bodyPr/>
          <a:lstStyle/>
          <a:p>
            <a:r>
              <a:rPr lang="el-GR" altLang="en-US" dirty="0">
                <a:latin typeface="Cambria" panose="02040503050406030204" pitchFamily="18" charset="0"/>
                <a:ea typeface="Cambria" panose="02040503050406030204" pitchFamily="18" charset="0"/>
              </a:rPr>
              <a:t>Τι είναι η Λογιστική; </a:t>
            </a:r>
            <a:endParaRPr lang="el-GR" dirty="0">
              <a:latin typeface="Cambria" panose="02040503050406030204" pitchFamily="18" charset="0"/>
              <a:ea typeface="Cambria" panose="02040503050406030204" pitchFamily="18" charset="0"/>
            </a:endParaRPr>
          </a:p>
        </p:txBody>
      </p:sp>
      <p:sp>
        <p:nvSpPr>
          <p:cNvPr id="3" name="Θέση περιεχομένου 2">
            <a:extLst>
              <a:ext uri="{FF2B5EF4-FFF2-40B4-BE49-F238E27FC236}">
                <a16:creationId xmlns:a16="http://schemas.microsoft.com/office/drawing/2014/main" id="{8162FB2B-7231-1743-C0F3-48A25A409F34}"/>
              </a:ext>
            </a:extLst>
          </p:cNvPr>
          <p:cNvSpPr>
            <a:spLocks noGrp="1"/>
          </p:cNvSpPr>
          <p:nvPr>
            <p:ph idx="1"/>
          </p:nvPr>
        </p:nvSpPr>
        <p:spPr/>
        <p:txBody>
          <a:bodyPr>
            <a:normAutofit fontScale="92500" lnSpcReduction="20000"/>
          </a:bodyPr>
          <a:lstStyle/>
          <a:p>
            <a:pPr eaLnBrk="1" hangingPunct="1">
              <a:spcBef>
                <a:spcPct val="20000"/>
              </a:spcBef>
            </a:pPr>
            <a:r>
              <a:rPr lang="el-GR" altLang="en-US" dirty="0" err="1">
                <a:latin typeface="Cambria" panose="02040503050406030204" pitchFamily="18" charset="0"/>
                <a:ea typeface="Cambria" panose="02040503050406030204" pitchFamily="18" charset="0"/>
              </a:rPr>
              <a:t>Mέσο</a:t>
            </a:r>
            <a:r>
              <a:rPr lang="el-GR" altLang="en-US" dirty="0">
                <a:latin typeface="Cambria" panose="02040503050406030204" pitchFamily="18" charset="0"/>
                <a:ea typeface="Cambria" panose="02040503050406030204" pitchFamily="18" charset="0"/>
              </a:rPr>
              <a:t> παροχής οικονομικών πληροφοριών προς διάφορες ομάδες ενδιαφερομένων για την πορεία μιας επιχείρησης που στόχο έχει τη διευκόλυνση της λήψης οικονομικών αποφάσεων</a:t>
            </a:r>
            <a:r>
              <a:rPr lang="en-US" altLang="en-US" dirty="0">
                <a:latin typeface="Cambria" panose="02040503050406030204" pitchFamily="18" charset="0"/>
                <a:ea typeface="Cambria" panose="02040503050406030204" pitchFamily="18" charset="0"/>
              </a:rPr>
              <a:t>.</a:t>
            </a:r>
            <a:endParaRPr lang="el-GR" altLang="en-US" dirty="0">
              <a:latin typeface="Cambria" panose="02040503050406030204" pitchFamily="18" charset="0"/>
              <a:ea typeface="Cambria" panose="02040503050406030204" pitchFamily="18" charset="0"/>
            </a:endParaRPr>
          </a:p>
          <a:p>
            <a:pPr eaLnBrk="1" hangingPunct="1">
              <a:spcBef>
                <a:spcPct val="20000"/>
              </a:spcBef>
            </a:pPr>
            <a:r>
              <a:rPr lang="el-GR" altLang="en-US" b="1" dirty="0">
                <a:latin typeface="Cambria" panose="02040503050406030204" pitchFamily="18" charset="0"/>
                <a:ea typeface="Cambria" panose="02040503050406030204" pitchFamily="18" charset="0"/>
              </a:rPr>
              <a:t>Ομάδες ενδιαφερομένων </a:t>
            </a:r>
            <a:r>
              <a:rPr lang="el-GR" altLang="en-US" dirty="0">
                <a:latin typeface="Cambria" panose="02040503050406030204" pitchFamily="18" charset="0"/>
                <a:ea typeface="Cambria" panose="02040503050406030204" pitchFamily="18" charset="0"/>
              </a:rPr>
              <a:t>είναι οι Μέτοχοι, Προμηθευτές, Πελάτες, Στελέχη, Κράτος, Τράπεζες, Αναλυτές, Συνδικάτα – εργαζόμενοι, Εποπτικές – Ρυθμιστικές αρχές</a:t>
            </a:r>
            <a:r>
              <a:rPr lang="en-US" altLang="en-US" dirty="0">
                <a:latin typeface="Cambria" panose="02040503050406030204" pitchFamily="18" charset="0"/>
                <a:ea typeface="Cambria" panose="02040503050406030204" pitchFamily="18" charset="0"/>
              </a:rPr>
              <a:t>.</a:t>
            </a:r>
            <a:endParaRPr lang="el-GR" altLang="en-US" dirty="0">
              <a:latin typeface="Cambria" panose="02040503050406030204" pitchFamily="18" charset="0"/>
              <a:ea typeface="Cambria" panose="02040503050406030204" pitchFamily="18" charset="0"/>
            </a:endParaRPr>
          </a:p>
          <a:p>
            <a:pPr eaLnBrk="1" hangingPunct="1">
              <a:spcBef>
                <a:spcPct val="20000"/>
              </a:spcBef>
            </a:pPr>
            <a:r>
              <a:rPr lang="el-GR" altLang="en-US" dirty="0">
                <a:latin typeface="Cambria" panose="02040503050406030204" pitchFamily="18" charset="0"/>
                <a:ea typeface="Cambria" panose="02040503050406030204" pitchFamily="18" charset="0"/>
              </a:rPr>
              <a:t>Η </a:t>
            </a:r>
            <a:r>
              <a:rPr lang="el-GR" altLang="en-US" b="1" dirty="0">
                <a:latin typeface="Cambria" panose="02040503050406030204" pitchFamily="18" charset="0"/>
                <a:ea typeface="Cambria" panose="02040503050406030204" pitchFamily="18" charset="0"/>
              </a:rPr>
              <a:t>λήψη οικονομικών αποφάσεων </a:t>
            </a:r>
            <a:r>
              <a:rPr lang="el-GR" altLang="en-US" dirty="0">
                <a:latin typeface="Cambria" panose="02040503050406030204" pitchFamily="18" charset="0"/>
                <a:ea typeface="Cambria" panose="02040503050406030204" pitchFamily="18" charset="0"/>
              </a:rPr>
              <a:t>αφορά στην Τιμολόγηση, Αγορά μετοχών, Σύναψη δανείου, Φορολόγηση, Κατάργηση προϊόντος, Πρόβλεψη κερδών</a:t>
            </a:r>
            <a:r>
              <a:rPr lang="en-US" altLang="en-US" dirty="0">
                <a:latin typeface="Cambria" panose="02040503050406030204" pitchFamily="18" charset="0"/>
                <a:ea typeface="Cambria" panose="02040503050406030204" pitchFamily="18" charset="0"/>
              </a:rPr>
              <a:t>.</a:t>
            </a:r>
            <a:endParaRPr lang="el-GR" altLang="en-US" dirty="0">
              <a:latin typeface="Cambria" panose="02040503050406030204" pitchFamily="18" charset="0"/>
              <a:ea typeface="Cambria" panose="02040503050406030204" pitchFamily="18" charset="0"/>
            </a:endParaRPr>
          </a:p>
          <a:p>
            <a:endParaRPr lang="el-GR" dirty="0"/>
          </a:p>
        </p:txBody>
      </p:sp>
      <p:sp>
        <p:nvSpPr>
          <p:cNvPr id="4" name="Θέση αριθμού διαφάνειας 3">
            <a:extLst>
              <a:ext uri="{FF2B5EF4-FFF2-40B4-BE49-F238E27FC236}">
                <a16:creationId xmlns:a16="http://schemas.microsoft.com/office/drawing/2014/main" id="{B4CE9391-4293-8AB9-FCEE-2E12D9140F6F}"/>
              </a:ext>
            </a:extLst>
          </p:cNvPr>
          <p:cNvSpPr>
            <a:spLocks noGrp="1"/>
          </p:cNvSpPr>
          <p:nvPr>
            <p:ph type="sldNum" sz="quarter" idx="12"/>
          </p:nvPr>
        </p:nvSpPr>
        <p:spPr/>
        <p:txBody>
          <a:bodyPr/>
          <a:lstStyle/>
          <a:p>
            <a:fld id="{B2DC25EE-239B-4C5F-AAD1-255A7D5F1EE2}" type="slidenum">
              <a:rPr lang="en-US" smtClean="0"/>
              <a:t>4</a:t>
            </a:fld>
            <a:endParaRPr lang="en-US"/>
          </a:p>
        </p:txBody>
      </p:sp>
    </p:spTree>
    <p:extLst>
      <p:ext uri="{BB962C8B-B14F-4D97-AF65-F5344CB8AC3E}">
        <p14:creationId xmlns:p14="http://schemas.microsoft.com/office/powerpoint/2010/main" val="590952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D739B4-A9B8-C290-8DF7-D12B7D9BBFE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1D61708-8002-1857-7025-CF9625843011}"/>
              </a:ext>
            </a:extLst>
          </p:cNvPr>
          <p:cNvSpPr>
            <a:spLocks noGrp="1"/>
          </p:cNvSpPr>
          <p:nvPr>
            <p:ph idx="1"/>
          </p:nvPr>
        </p:nvSpPr>
        <p:spPr>
          <a:xfrm>
            <a:off x="662473" y="2174033"/>
            <a:ext cx="11131421" cy="4320073"/>
          </a:xfrm>
        </p:spPr>
        <p:txBody>
          <a:bodyPr>
            <a:normAutofit/>
          </a:bodyPr>
          <a:lstStyle/>
          <a:p>
            <a:pPr algn="just"/>
            <a:r>
              <a:rPr lang="el-GR" dirty="0">
                <a:latin typeface="Cambria" panose="02040503050406030204" pitchFamily="18" charset="0"/>
                <a:ea typeface="Cambria" panose="02040503050406030204" pitchFamily="18" charset="0"/>
              </a:rPr>
              <a:t>Η ανάγκη των επιχειρήσεων για την άντληση κεφαλαίων από τις διεθνείς χρηματαγορές κατέστησε επιτακτικό τον περιορισμό του εύρους και της ποικιλίας των λογιστικών προσεγγίσεων για τη μέτρηση των κινδύνων που συνδέονται με την επίδραση των επιχειρήσεων στο φυσικό περιβάλλον.</a:t>
            </a:r>
          </a:p>
          <a:p>
            <a:pPr algn="just"/>
            <a:r>
              <a:rPr lang="el-GR" dirty="0">
                <a:latin typeface="Cambria" panose="02040503050406030204" pitchFamily="18" charset="0"/>
                <a:ea typeface="Cambria" panose="02040503050406030204" pitchFamily="18" charset="0"/>
              </a:rPr>
              <a:t> Η εισαγωγή των νέων λογιστικών προτύπων συνέβαλε καθοριστικά στο άνοιγμα αυτό των αγορών χρήματος και κεφαλαίου</a:t>
            </a:r>
          </a:p>
        </p:txBody>
      </p:sp>
      <p:sp>
        <p:nvSpPr>
          <p:cNvPr id="4" name="Θέση αριθμού διαφάνειας 3">
            <a:extLst>
              <a:ext uri="{FF2B5EF4-FFF2-40B4-BE49-F238E27FC236}">
                <a16:creationId xmlns:a16="http://schemas.microsoft.com/office/drawing/2014/main" id="{75DCF011-1CA9-C492-559F-8A9E0DBCEB6A}"/>
              </a:ext>
            </a:extLst>
          </p:cNvPr>
          <p:cNvSpPr>
            <a:spLocks noGrp="1"/>
          </p:cNvSpPr>
          <p:nvPr>
            <p:ph type="sldNum" sz="quarter" idx="12"/>
          </p:nvPr>
        </p:nvSpPr>
        <p:spPr/>
        <p:txBody>
          <a:bodyPr/>
          <a:lstStyle/>
          <a:p>
            <a:fld id="{B2DC25EE-239B-4C5F-AAD1-255A7D5F1EE2}" type="slidenum">
              <a:rPr lang="en-US" smtClean="0"/>
              <a:t>40</a:t>
            </a:fld>
            <a:endParaRPr lang="en-US"/>
          </a:p>
        </p:txBody>
      </p:sp>
    </p:spTree>
    <p:extLst>
      <p:ext uri="{BB962C8B-B14F-4D97-AF65-F5344CB8AC3E}">
        <p14:creationId xmlns:p14="http://schemas.microsoft.com/office/powerpoint/2010/main" val="912941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C59F34-64B5-6A7B-FB6C-FD4AB8AC5E9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4561AC9-52B2-F4D5-1920-1CD5F7C2C527}"/>
              </a:ext>
            </a:extLst>
          </p:cNvPr>
          <p:cNvSpPr>
            <a:spLocks noGrp="1"/>
          </p:cNvSpPr>
          <p:nvPr>
            <p:ph idx="1"/>
          </p:nvPr>
        </p:nvSpPr>
        <p:spPr>
          <a:xfrm>
            <a:off x="625151" y="2155371"/>
            <a:ext cx="10658545" cy="4016829"/>
          </a:xfrm>
        </p:spPr>
        <p:txBody>
          <a:bodyPr>
            <a:normAutofit/>
          </a:bodyPr>
          <a:lstStyle/>
          <a:p>
            <a:pPr algn="just"/>
            <a:r>
              <a:rPr lang="el-GR" dirty="0">
                <a:latin typeface="Cambria" panose="02040503050406030204" pitchFamily="18" charset="0"/>
                <a:ea typeface="Cambria" panose="02040503050406030204" pitchFamily="18" charset="0"/>
              </a:rPr>
              <a:t>Στην Ελλάδα, σύμφωνα με το νόμο 2992/2002 άρθρο 1, τα Δ.Λ.Π. εφαρμόζονται από 1/1/2003 και συγκεκριμένα </a:t>
            </a:r>
          </a:p>
          <a:p>
            <a:pPr lvl="1" algn="just"/>
            <a:r>
              <a:rPr lang="el-GR" dirty="0">
                <a:latin typeface="Cambria" panose="02040503050406030204" pitchFamily="18" charset="0"/>
                <a:ea typeface="Cambria" panose="02040503050406030204" pitchFamily="18" charset="0"/>
              </a:rPr>
              <a:t>υποχρεωτικά τις Ανώνυμες Εταιρείες οι οποίες είναι εισηγμένες στο Χρηματιστήριο Αξιών Αθηνών (XAA), ενώ </a:t>
            </a:r>
          </a:p>
          <a:p>
            <a:pPr lvl="1" algn="just"/>
            <a:r>
              <a:rPr lang="el-GR" dirty="0">
                <a:latin typeface="Cambria" panose="02040503050406030204" pitchFamily="18" charset="0"/>
                <a:ea typeface="Cambria" panose="02040503050406030204" pitchFamily="18" charset="0"/>
              </a:rPr>
              <a:t>είναι προαιρετικά για τις λοιπές επιχειρήσεις που έχουν τη μορφή Α.Ε. και επιλέγουν τους τακτικούς από τον νόμο ελεγκτές τους από το Σώμα Ορκωτών Ελεγκτών Λογιστών (Σ.Ο.Ε.Λ.)</a:t>
            </a:r>
          </a:p>
        </p:txBody>
      </p:sp>
      <p:sp>
        <p:nvSpPr>
          <p:cNvPr id="4" name="Θέση αριθμού διαφάνειας 3">
            <a:extLst>
              <a:ext uri="{FF2B5EF4-FFF2-40B4-BE49-F238E27FC236}">
                <a16:creationId xmlns:a16="http://schemas.microsoft.com/office/drawing/2014/main" id="{C047E7A7-5AD1-AC3B-EE6A-4DDE936CFCD4}"/>
              </a:ext>
            </a:extLst>
          </p:cNvPr>
          <p:cNvSpPr>
            <a:spLocks noGrp="1"/>
          </p:cNvSpPr>
          <p:nvPr>
            <p:ph type="sldNum" sz="quarter" idx="12"/>
          </p:nvPr>
        </p:nvSpPr>
        <p:spPr/>
        <p:txBody>
          <a:bodyPr/>
          <a:lstStyle/>
          <a:p>
            <a:fld id="{B2DC25EE-239B-4C5F-AAD1-255A7D5F1EE2}" type="slidenum">
              <a:rPr lang="en-US" smtClean="0"/>
              <a:t>41</a:t>
            </a:fld>
            <a:endParaRPr lang="en-US"/>
          </a:p>
        </p:txBody>
      </p:sp>
    </p:spTree>
    <p:extLst>
      <p:ext uri="{BB962C8B-B14F-4D97-AF65-F5344CB8AC3E}">
        <p14:creationId xmlns:p14="http://schemas.microsoft.com/office/powerpoint/2010/main" val="3127929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16125E-DE44-56A4-1574-55C4D29C0F9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ABEDD67-0583-19FF-40F0-1A5B18A04519}"/>
              </a:ext>
            </a:extLst>
          </p:cNvPr>
          <p:cNvSpPr>
            <a:spLocks noGrp="1"/>
          </p:cNvSpPr>
          <p:nvPr>
            <p:ph idx="1"/>
          </p:nvPr>
        </p:nvSpPr>
        <p:spPr>
          <a:xfrm>
            <a:off x="534955" y="2099388"/>
            <a:ext cx="11122089" cy="4622087"/>
          </a:xfrm>
        </p:spPr>
        <p:txBody>
          <a:bodyPr>
            <a:noAutofit/>
          </a:bodyPr>
          <a:lstStyle/>
          <a:p>
            <a:pPr algn="just"/>
            <a:r>
              <a:rPr lang="el-GR" sz="2000" dirty="0">
                <a:latin typeface="Cambria" panose="02040503050406030204" pitchFamily="18" charset="0"/>
                <a:ea typeface="Cambria" panose="02040503050406030204" pitchFamily="18" charset="0"/>
              </a:rPr>
              <a:t>Οι ανωτέρω εξελίξεις μείωσαν δραστικά το χάσμα στο επίπεδο παροχής πληροφοριών, σχετικά με τις εταιρικές περιβαλλοντικές δράσεις που λαμβάνουν οι επιχειρήσεις στην Ελλάδα, σε σχέση με τη διεθνή κοινότητα. </a:t>
            </a:r>
          </a:p>
          <a:p>
            <a:pPr algn="just"/>
            <a:r>
              <a:rPr lang="el-GR" sz="2000" dirty="0">
                <a:latin typeface="Cambria" panose="02040503050406030204" pitchFamily="18" charset="0"/>
                <a:ea typeface="Cambria" panose="02040503050406030204" pitchFamily="18" charset="0"/>
              </a:rPr>
              <a:t>Η αυξημένη σπουδαιότητα που λαμβάνει η ομοιόμορφη αύξηση των παρεχόμενων λογιστικών πληροφοριών, σύμφωνα με τα ΔΠΧΠ, συνδέεται μεταξύ άλλων με τη θεωρία της νομιμοποίησης (</a:t>
            </a:r>
            <a:r>
              <a:rPr lang="el-GR" sz="2000" dirty="0" err="1">
                <a:latin typeface="Cambria" panose="02040503050406030204" pitchFamily="18" charset="0"/>
                <a:ea typeface="Cambria" panose="02040503050406030204" pitchFamily="18" charset="0"/>
              </a:rPr>
              <a:t>legitimization</a:t>
            </a:r>
            <a:r>
              <a:rPr lang="el-GR" sz="2000" dirty="0">
                <a:latin typeface="Cambria" panose="02040503050406030204" pitchFamily="18" charset="0"/>
                <a:ea typeface="Cambria" panose="02040503050406030204" pitchFamily="18" charset="0"/>
              </a:rPr>
              <a:t> </a:t>
            </a:r>
            <a:r>
              <a:rPr lang="el-GR" sz="2000" dirty="0" err="1">
                <a:latin typeface="Cambria" panose="02040503050406030204" pitchFamily="18" charset="0"/>
                <a:ea typeface="Cambria" panose="02040503050406030204" pitchFamily="18" charset="0"/>
              </a:rPr>
              <a:t>theory</a:t>
            </a:r>
            <a:r>
              <a:rPr lang="el-GR" sz="2000" dirty="0">
                <a:latin typeface="Cambria" panose="02040503050406030204" pitchFamily="18" charset="0"/>
                <a:ea typeface="Cambria" panose="02040503050406030204" pitchFamily="18" charset="0"/>
              </a:rPr>
              <a:t>), των ενδιαφερόμενων μερών (</a:t>
            </a:r>
            <a:r>
              <a:rPr lang="el-GR" sz="2000" dirty="0" err="1">
                <a:latin typeface="Cambria" panose="02040503050406030204" pitchFamily="18" charset="0"/>
                <a:ea typeface="Cambria" panose="02040503050406030204" pitchFamily="18" charset="0"/>
              </a:rPr>
              <a:t>stakeholder</a:t>
            </a:r>
            <a:r>
              <a:rPr lang="el-GR" sz="2000" dirty="0">
                <a:latin typeface="Cambria" panose="02040503050406030204" pitchFamily="18" charset="0"/>
                <a:ea typeface="Cambria" panose="02040503050406030204" pitchFamily="18" charset="0"/>
              </a:rPr>
              <a:t> </a:t>
            </a:r>
            <a:r>
              <a:rPr lang="el-GR" sz="2000" dirty="0" err="1">
                <a:latin typeface="Cambria" panose="02040503050406030204" pitchFamily="18" charset="0"/>
                <a:ea typeface="Cambria" panose="02040503050406030204" pitchFamily="18" charset="0"/>
              </a:rPr>
              <a:t>theory</a:t>
            </a:r>
            <a:r>
              <a:rPr lang="el-GR" sz="2000" dirty="0">
                <a:latin typeface="Cambria" panose="02040503050406030204" pitchFamily="18" charset="0"/>
                <a:ea typeface="Cambria" panose="02040503050406030204" pitchFamily="18" charset="0"/>
              </a:rPr>
              <a:t>), τη θεωρία της διαχείρισης των εντυπώσεων (</a:t>
            </a:r>
            <a:r>
              <a:rPr lang="el-GR" sz="2000" dirty="0" err="1">
                <a:latin typeface="Cambria" panose="02040503050406030204" pitchFamily="18" charset="0"/>
                <a:ea typeface="Cambria" panose="02040503050406030204" pitchFamily="18" charset="0"/>
              </a:rPr>
              <a:t>impression</a:t>
            </a:r>
            <a:r>
              <a:rPr lang="el-GR" sz="2000" dirty="0">
                <a:latin typeface="Cambria" panose="02040503050406030204" pitchFamily="18" charset="0"/>
                <a:ea typeface="Cambria" panose="02040503050406030204" pitchFamily="18" charset="0"/>
              </a:rPr>
              <a:t> </a:t>
            </a:r>
            <a:r>
              <a:rPr lang="el-GR" sz="2000" dirty="0" err="1">
                <a:latin typeface="Cambria" panose="02040503050406030204" pitchFamily="18" charset="0"/>
                <a:ea typeface="Cambria" panose="02040503050406030204" pitchFamily="18" charset="0"/>
              </a:rPr>
              <a:t>management</a:t>
            </a:r>
            <a:r>
              <a:rPr lang="el-GR" sz="2000" dirty="0">
                <a:latin typeface="Cambria" panose="02040503050406030204" pitchFamily="18" charset="0"/>
                <a:ea typeface="Cambria" panose="02040503050406030204" pitchFamily="18" charset="0"/>
              </a:rPr>
              <a:t>), την πολιτική οικονομία (</a:t>
            </a:r>
            <a:r>
              <a:rPr lang="el-GR" sz="2000" dirty="0" err="1">
                <a:latin typeface="Cambria" panose="02040503050406030204" pitchFamily="18" charset="0"/>
                <a:ea typeface="Cambria" panose="02040503050406030204" pitchFamily="18" charset="0"/>
              </a:rPr>
              <a:t>political</a:t>
            </a:r>
            <a:r>
              <a:rPr lang="el-GR" sz="2000" dirty="0">
                <a:latin typeface="Cambria" panose="02040503050406030204" pitchFamily="18" charset="0"/>
                <a:ea typeface="Cambria" panose="02040503050406030204" pitchFamily="18" charset="0"/>
              </a:rPr>
              <a:t> </a:t>
            </a:r>
            <a:r>
              <a:rPr lang="el-GR" sz="2000" dirty="0" err="1">
                <a:latin typeface="Cambria" panose="02040503050406030204" pitchFamily="18" charset="0"/>
                <a:ea typeface="Cambria" panose="02040503050406030204" pitchFamily="18" charset="0"/>
              </a:rPr>
              <a:t>economy</a:t>
            </a:r>
            <a:r>
              <a:rPr lang="el-GR" sz="2000" dirty="0">
                <a:latin typeface="Cambria" panose="02040503050406030204" pitchFamily="18" charset="0"/>
                <a:ea typeface="Cambria" panose="02040503050406030204" pitchFamily="18" charset="0"/>
              </a:rPr>
              <a:t>), τη θεωρία της αποκάλυψης (</a:t>
            </a:r>
            <a:r>
              <a:rPr lang="el-GR" sz="2000" dirty="0" err="1">
                <a:latin typeface="Cambria" panose="02040503050406030204" pitchFamily="18" charset="0"/>
                <a:ea typeface="Cambria" panose="02040503050406030204" pitchFamily="18" charset="0"/>
              </a:rPr>
              <a:t>economic</a:t>
            </a:r>
            <a:r>
              <a:rPr lang="el-GR" sz="2000" dirty="0">
                <a:latin typeface="Cambria" panose="02040503050406030204" pitchFamily="18" charset="0"/>
                <a:ea typeface="Cambria" panose="02040503050406030204" pitchFamily="18" charset="0"/>
              </a:rPr>
              <a:t> </a:t>
            </a:r>
            <a:r>
              <a:rPr lang="el-GR" sz="2000" dirty="0" err="1">
                <a:latin typeface="Cambria" panose="02040503050406030204" pitchFamily="18" charset="0"/>
                <a:ea typeface="Cambria" panose="02040503050406030204" pitchFamily="18" charset="0"/>
              </a:rPr>
              <a:t>disclosure</a:t>
            </a:r>
            <a:r>
              <a:rPr lang="el-GR" sz="2000" dirty="0">
                <a:latin typeface="Cambria" panose="02040503050406030204" pitchFamily="18" charset="0"/>
                <a:ea typeface="Cambria" panose="02040503050406030204" pitchFamily="18" charset="0"/>
              </a:rPr>
              <a:t>) και τη θεωρία των αποτελεσματικών αγορών (</a:t>
            </a:r>
            <a:r>
              <a:rPr lang="el-GR" sz="2000" dirty="0" err="1">
                <a:latin typeface="Cambria" panose="02040503050406030204" pitchFamily="18" charset="0"/>
                <a:ea typeface="Cambria" panose="02040503050406030204" pitchFamily="18" charset="0"/>
              </a:rPr>
              <a:t>Efficiency</a:t>
            </a:r>
            <a:r>
              <a:rPr lang="el-GR" sz="2000" dirty="0">
                <a:latin typeface="Cambria" panose="02040503050406030204" pitchFamily="18" charset="0"/>
                <a:ea typeface="Cambria" panose="02040503050406030204" pitchFamily="18" charset="0"/>
              </a:rPr>
              <a:t> Market </a:t>
            </a:r>
            <a:r>
              <a:rPr lang="el-GR" sz="2000" dirty="0" err="1">
                <a:latin typeface="Cambria" panose="02040503050406030204" pitchFamily="18" charset="0"/>
                <a:ea typeface="Cambria" panose="02040503050406030204" pitchFamily="18" charset="0"/>
              </a:rPr>
              <a:t>Hypothesis</a:t>
            </a:r>
            <a:r>
              <a:rPr lang="el-GR" sz="2000" dirty="0">
                <a:latin typeface="Cambria" panose="02040503050406030204" pitchFamily="18" charset="0"/>
                <a:ea typeface="Cambria" panose="02040503050406030204" pitchFamily="18" charset="0"/>
              </a:rPr>
              <a:t>) (</a:t>
            </a:r>
            <a:r>
              <a:rPr lang="el-GR" sz="2000" dirty="0" err="1">
                <a:latin typeface="Cambria" panose="02040503050406030204" pitchFamily="18" charset="0"/>
                <a:ea typeface="Cambria" panose="02040503050406030204" pitchFamily="18" charset="0"/>
              </a:rPr>
              <a:t>Chen</a:t>
            </a:r>
            <a:r>
              <a:rPr lang="el-GR" sz="2000" dirty="0">
                <a:latin typeface="Cambria" panose="02040503050406030204" pitchFamily="18" charset="0"/>
                <a:ea typeface="Cambria" panose="02040503050406030204" pitchFamily="18" charset="0"/>
              </a:rPr>
              <a:t> &amp; </a:t>
            </a:r>
            <a:r>
              <a:rPr lang="el-GR" sz="2000" dirty="0" err="1">
                <a:latin typeface="Cambria" panose="02040503050406030204" pitchFamily="18" charset="0"/>
                <a:ea typeface="Cambria" panose="02040503050406030204" pitchFamily="18" charset="0"/>
              </a:rPr>
              <a:t>Chen</a:t>
            </a:r>
            <a:r>
              <a:rPr lang="el-GR" sz="2000" dirty="0">
                <a:latin typeface="Cambria" panose="02040503050406030204" pitchFamily="18" charset="0"/>
                <a:ea typeface="Cambria" panose="02040503050406030204" pitchFamily="18" charset="0"/>
              </a:rPr>
              <a:t>, 2010).</a:t>
            </a:r>
          </a:p>
          <a:p>
            <a:pPr algn="just"/>
            <a:r>
              <a:rPr lang="el-GR" sz="2000" dirty="0">
                <a:latin typeface="Cambria" panose="02040503050406030204" pitchFamily="18" charset="0"/>
                <a:ea typeface="Cambria" panose="02040503050406030204" pitchFamily="18" charset="0"/>
              </a:rPr>
              <a:t> Επίσης, έχει επίδραση και σε νευραλγικές πτυχές της επιχειρηματικής δραστηριότητας, όπως η περιβαλλοντική επίδοση, η τεχνική αποτελεσματικότητα, η χρηματιστηριακή επίδοση και η κερδοφορία (</a:t>
            </a:r>
            <a:r>
              <a:rPr lang="el-GR" sz="2000" dirty="0" err="1">
                <a:latin typeface="Cambria" panose="02040503050406030204" pitchFamily="18" charset="0"/>
                <a:ea typeface="Cambria" panose="02040503050406030204" pitchFamily="18" charset="0"/>
              </a:rPr>
              <a:t>Clarkson</a:t>
            </a:r>
            <a:r>
              <a:rPr lang="el-GR" sz="2000" dirty="0">
                <a:latin typeface="Cambria" panose="02040503050406030204" pitchFamily="18" charset="0"/>
                <a:ea typeface="Cambria" panose="02040503050406030204" pitchFamily="18" charset="0"/>
              </a:rPr>
              <a:t>, </a:t>
            </a:r>
            <a:r>
              <a:rPr lang="el-GR" sz="2000" dirty="0" err="1">
                <a:latin typeface="Cambria" panose="02040503050406030204" pitchFamily="18" charset="0"/>
                <a:ea typeface="Cambria" panose="02040503050406030204" pitchFamily="18" charset="0"/>
              </a:rPr>
              <a:t>Fang</a:t>
            </a:r>
            <a:r>
              <a:rPr lang="el-GR" sz="2000" dirty="0">
                <a:latin typeface="Cambria" panose="02040503050406030204" pitchFamily="18" charset="0"/>
                <a:ea typeface="Cambria" panose="02040503050406030204" pitchFamily="18" charset="0"/>
              </a:rPr>
              <a:t> &amp; ,</a:t>
            </a:r>
            <a:r>
              <a:rPr lang="el-GR" sz="2000" dirty="0" err="1">
                <a:latin typeface="Cambria" panose="02040503050406030204" pitchFamily="18" charset="0"/>
                <a:ea typeface="Cambria" panose="02040503050406030204" pitchFamily="18" charset="0"/>
              </a:rPr>
              <a:t>Richardson</a:t>
            </a:r>
            <a:r>
              <a:rPr lang="el-GR" sz="2000" dirty="0">
                <a:latin typeface="Cambria" panose="02040503050406030204" pitchFamily="18" charset="0"/>
                <a:ea typeface="Cambria" panose="02040503050406030204" pitchFamily="18" charset="0"/>
              </a:rPr>
              <a:t>, 2011)</a:t>
            </a:r>
          </a:p>
        </p:txBody>
      </p:sp>
      <p:sp>
        <p:nvSpPr>
          <p:cNvPr id="4" name="Θέση αριθμού διαφάνειας 3">
            <a:extLst>
              <a:ext uri="{FF2B5EF4-FFF2-40B4-BE49-F238E27FC236}">
                <a16:creationId xmlns:a16="http://schemas.microsoft.com/office/drawing/2014/main" id="{FD13E8AA-3B7C-2AA6-4D54-250DBFC14D85}"/>
              </a:ext>
            </a:extLst>
          </p:cNvPr>
          <p:cNvSpPr>
            <a:spLocks noGrp="1"/>
          </p:cNvSpPr>
          <p:nvPr>
            <p:ph type="sldNum" sz="quarter" idx="12"/>
          </p:nvPr>
        </p:nvSpPr>
        <p:spPr/>
        <p:txBody>
          <a:bodyPr/>
          <a:lstStyle/>
          <a:p>
            <a:fld id="{B2DC25EE-239B-4C5F-AAD1-255A7D5F1EE2}" type="slidenum">
              <a:rPr lang="en-US" smtClean="0"/>
              <a:t>42</a:t>
            </a:fld>
            <a:endParaRPr lang="en-US"/>
          </a:p>
        </p:txBody>
      </p:sp>
    </p:spTree>
    <p:extLst>
      <p:ext uri="{BB962C8B-B14F-4D97-AF65-F5344CB8AC3E}">
        <p14:creationId xmlns:p14="http://schemas.microsoft.com/office/powerpoint/2010/main" val="273950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2243E0-1219-C822-8EA6-9CA1B2D7741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2C699A0-15DE-B0C4-0A3A-A7C1205952F3}"/>
              </a:ext>
            </a:extLst>
          </p:cNvPr>
          <p:cNvSpPr>
            <a:spLocks noGrp="1"/>
          </p:cNvSpPr>
          <p:nvPr>
            <p:ph idx="1"/>
          </p:nvPr>
        </p:nvSpPr>
        <p:spPr>
          <a:xfrm>
            <a:off x="690465" y="2230016"/>
            <a:ext cx="10593231" cy="3942184"/>
          </a:xfrm>
        </p:spPr>
        <p:txBody>
          <a:bodyPr>
            <a:normAutofit fontScale="92500"/>
          </a:bodyPr>
          <a:lstStyle/>
          <a:p>
            <a:pPr algn="just"/>
            <a:r>
              <a:rPr lang="el-GR" dirty="0">
                <a:latin typeface="Cambria" panose="02040503050406030204" pitchFamily="18" charset="0"/>
                <a:ea typeface="Cambria" panose="02040503050406030204" pitchFamily="18" charset="0"/>
              </a:rPr>
              <a:t>Σύμφωνα με τα αποτελέσματα της μελέτης της περιβαλλοντικής διάστασης</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των Διεθνών Λογιστικών Προτύπων, των Διεθνών Προτύπων Χρηματοοικονομικής</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Πληροφόρησης, καθώς και των διερμηνειών τους, αναγνωρίστηκαν τρεις κύριοι</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τομείς ενδιαφέροντος:</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 </a:t>
            </a:r>
            <a:r>
              <a:rPr lang="el-GR" b="1" dirty="0">
                <a:latin typeface="Cambria" panose="02040503050406030204" pitchFamily="18" charset="0"/>
                <a:ea typeface="Cambria" panose="02040503050406030204" pitchFamily="18" charset="0"/>
              </a:rPr>
              <a:t>Ο πρώτος τομέας </a:t>
            </a:r>
            <a:r>
              <a:rPr lang="el-GR" dirty="0">
                <a:latin typeface="Cambria" panose="02040503050406030204" pitchFamily="18" charset="0"/>
                <a:ea typeface="Cambria" panose="02040503050406030204" pitchFamily="18" charset="0"/>
              </a:rPr>
              <a:t>αφορά στον λογιστικό χειρισμό των</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πληροφοριών σχετικά με τα δικαιώματα εκπομπής ρύπων, καθώς παρατηρούνται στη</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διεθνή βιβλιογραφία σημαντικές διαφοροποιήσεις ως προς την προσέγγιση</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αναγνώρισης και αποτίμησής τους. </a:t>
            </a:r>
          </a:p>
        </p:txBody>
      </p:sp>
      <p:sp>
        <p:nvSpPr>
          <p:cNvPr id="4" name="Θέση αριθμού διαφάνειας 3">
            <a:extLst>
              <a:ext uri="{FF2B5EF4-FFF2-40B4-BE49-F238E27FC236}">
                <a16:creationId xmlns:a16="http://schemas.microsoft.com/office/drawing/2014/main" id="{0D4729B3-E99A-FB32-0EF1-519C59D2B8DA}"/>
              </a:ext>
            </a:extLst>
          </p:cNvPr>
          <p:cNvSpPr>
            <a:spLocks noGrp="1"/>
          </p:cNvSpPr>
          <p:nvPr>
            <p:ph type="sldNum" sz="quarter" idx="12"/>
          </p:nvPr>
        </p:nvSpPr>
        <p:spPr/>
        <p:txBody>
          <a:bodyPr/>
          <a:lstStyle/>
          <a:p>
            <a:fld id="{B2DC25EE-239B-4C5F-AAD1-255A7D5F1EE2}" type="slidenum">
              <a:rPr lang="en-US" smtClean="0"/>
              <a:t>43</a:t>
            </a:fld>
            <a:endParaRPr lang="en-US"/>
          </a:p>
        </p:txBody>
      </p:sp>
    </p:spTree>
    <p:extLst>
      <p:ext uri="{BB962C8B-B14F-4D97-AF65-F5344CB8AC3E}">
        <p14:creationId xmlns:p14="http://schemas.microsoft.com/office/powerpoint/2010/main" val="1520728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332BE5-FB88-02B8-8F7A-641088336C4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3B0C465-E745-4920-41F9-200911666B56}"/>
              </a:ext>
            </a:extLst>
          </p:cNvPr>
          <p:cNvSpPr>
            <a:spLocks noGrp="1"/>
          </p:cNvSpPr>
          <p:nvPr>
            <p:ph idx="1"/>
          </p:nvPr>
        </p:nvSpPr>
        <p:spPr>
          <a:xfrm>
            <a:off x="438539" y="2220686"/>
            <a:ext cx="10845157" cy="3951514"/>
          </a:xfrm>
        </p:spPr>
        <p:txBody>
          <a:bodyPr>
            <a:normAutofit/>
          </a:bodyPr>
          <a:lstStyle/>
          <a:p>
            <a:pPr algn="just"/>
            <a:r>
              <a:rPr lang="el-GR" dirty="0">
                <a:latin typeface="Cambria" panose="02040503050406030204" pitchFamily="18" charset="0"/>
                <a:ea typeface="Cambria" panose="02040503050406030204" pitchFamily="18" charset="0"/>
              </a:rPr>
              <a:t>Η </a:t>
            </a:r>
            <a:r>
              <a:rPr lang="el-GR" b="1" dirty="0">
                <a:latin typeface="Cambria" panose="02040503050406030204" pitchFamily="18" charset="0"/>
                <a:ea typeface="Cambria" panose="02040503050406030204" pitchFamily="18" charset="0"/>
              </a:rPr>
              <a:t>δεύτερη περίπτωση </a:t>
            </a:r>
            <a:r>
              <a:rPr lang="el-GR" dirty="0">
                <a:latin typeface="Cambria" panose="02040503050406030204" pitchFamily="18" charset="0"/>
                <a:ea typeface="Cambria" panose="02040503050406030204" pitchFamily="18" charset="0"/>
              </a:rPr>
              <a:t>αφορά στον λογιστικό</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χειρισμό των δαπανών παροπλισμού, ανάπλασης και περιβαλλοντικής</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αποκατάστασης που απορρέει από την επιχειρηματική δραστηριότητα. </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Τέλος,</a:t>
            </a:r>
            <a:r>
              <a:rPr lang="en-US" dirty="0">
                <a:latin typeface="Cambria" panose="02040503050406030204" pitchFamily="18" charset="0"/>
                <a:ea typeface="Cambria" panose="02040503050406030204" pitchFamily="18" charset="0"/>
              </a:rPr>
              <a:t> </a:t>
            </a:r>
            <a:r>
              <a:rPr lang="el-GR" b="1" dirty="0">
                <a:latin typeface="Cambria" panose="02040503050406030204" pitchFamily="18" charset="0"/>
                <a:ea typeface="Cambria" panose="02040503050406030204" pitchFamily="18" charset="0"/>
              </a:rPr>
              <a:t>σημαντικό ζήτημα </a:t>
            </a:r>
            <a:r>
              <a:rPr lang="el-GR" dirty="0">
                <a:latin typeface="Cambria" panose="02040503050406030204" pitchFamily="18" charset="0"/>
                <a:ea typeface="Cambria" panose="02040503050406030204" pitchFamily="18" charset="0"/>
              </a:rPr>
              <a:t>αποτελεί και ο λογιστικός χειρισμός των δαπανών που</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προκύπτουν ή ενδέχεται να προκύψουν από την εξερεύνηση και εκτίμηση ορυκτών</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πόρων</a:t>
            </a:r>
          </a:p>
        </p:txBody>
      </p:sp>
      <p:sp>
        <p:nvSpPr>
          <p:cNvPr id="4" name="Θέση αριθμού διαφάνειας 3">
            <a:extLst>
              <a:ext uri="{FF2B5EF4-FFF2-40B4-BE49-F238E27FC236}">
                <a16:creationId xmlns:a16="http://schemas.microsoft.com/office/drawing/2014/main" id="{8C958144-7A3F-22B5-471F-53F5D88611AB}"/>
              </a:ext>
            </a:extLst>
          </p:cNvPr>
          <p:cNvSpPr>
            <a:spLocks noGrp="1"/>
          </p:cNvSpPr>
          <p:nvPr>
            <p:ph type="sldNum" sz="quarter" idx="12"/>
          </p:nvPr>
        </p:nvSpPr>
        <p:spPr/>
        <p:txBody>
          <a:bodyPr/>
          <a:lstStyle/>
          <a:p>
            <a:fld id="{B2DC25EE-239B-4C5F-AAD1-255A7D5F1EE2}" type="slidenum">
              <a:rPr lang="en-US" smtClean="0"/>
              <a:t>44</a:t>
            </a:fld>
            <a:endParaRPr lang="en-US"/>
          </a:p>
        </p:txBody>
      </p:sp>
    </p:spTree>
    <p:extLst>
      <p:ext uri="{BB962C8B-B14F-4D97-AF65-F5344CB8AC3E}">
        <p14:creationId xmlns:p14="http://schemas.microsoft.com/office/powerpoint/2010/main" val="3746144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F1027AB0-918E-B233-DC3E-E9C298E1EFB0}"/>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Βιβλιογραφική ανασκόπηση</a:t>
            </a:r>
          </a:p>
        </p:txBody>
      </p:sp>
      <p:sp>
        <p:nvSpPr>
          <p:cNvPr id="5" name="Θέση περιεχομένου 4">
            <a:extLst>
              <a:ext uri="{FF2B5EF4-FFF2-40B4-BE49-F238E27FC236}">
                <a16:creationId xmlns:a16="http://schemas.microsoft.com/office/drawing/2014/main" id="{571F0B22-C301-7581-BEBF-8B719F7874EB}"/>
              </a:ext>
            </a:extLst>
          </p:cNvPr>
          <p:cNvSpPr>
            <a:spLocks noGrp="1"/>
          </p:cNvSpPr>
          <p:nvPr>
            <p:ph idx="1"/>
          </p:nvPr>
        </p:nvSpPr>
        <p:spPr>
          <a:xfrm>
            <a:off x="662473" y="2478024"/>
            <a:ext cx="10621223" cy="3950768"/>
          </a:xfrm>
        </p:spPr>
        <p:txBody>
          <a:bodyPr/>
          <a:lstStyle/>
          <a:p>
            <a:pPr algn="just"/>
            <a:r>
              <a:rPr lang="el-GR" dirty="0">
                <a:latin typeface="Cambria" panose="02040503050406030204" pitchFamily="18" charset="0"/>
                <a:ea typeface="Cambria" panose="02040503050406030204" pitchFamily="18" charset="0"/>
              </a:rPr>
              <a:t>Οι παρενέργειες των οικονομικών δραστηριοτήτων στο φυσικό περιβάλλον</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οδηγούν τα περιβαλλοντικά ζητήματα στο επίκεντρο της δημόσιας και πολιτικής</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συζήτησης ασκώντας πίεση στις επιχειρήσεις, προκειμένου να βελτιωθούν οι</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περιβαλλοντικές επιδόσεις τους (</a:t>
            </a:r>
            <a:r>
              <a:rPr lang="el-GR" dirty="0" err="1">
                <a:latin typeface="Cambria" panose="02040503050406030204" pitchFamily="18" charset="0"/>
                <a:ea typeface="Cambria" panose="02040503050406030204" pitchFamily="18" charset="0"/>
              </a:rPr>
              <a:t>Galdeano-Gomez</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Cespedes-Lorente</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MartinezDelRio</a:t>
            </a:r>
            <a:r>
              <a:rPr lang="el-GR" dirty="0">
                <a:latin typeface="Cambria" panose="02040503050406030204" pitchFamily="18" charset="0"/>
                <a:ea typeface="Cambria" panose="02040503050406030204" pitchFamily="18" charset="0"/>
              </a:rPr>
              <a:t>, 2008).</a:t>
            </a:r>
          </a:p>
        </p:txBody>
      </p:sp>
      <p:sp>
        <p:nvSpPr>
          <p:cNvPr id="2" name="Θέση αριθμού διαφάνειας 1">
            <a:extLst>
              <a:ext uri="{FF2B5EF4-FFF2-40B4-BE49-F238E27FC236}">
                <a16:creationId xmlns:a16="http://schemas.microsoft.com/office/drawing/2014/main" id="{EA02578B-DD57-286E-DA66-F6E8D8EF9AD7}"/>
              </a:ext>
            </a:extLst>
          </p:cNvPr>
          <p:cNvSpPr>
            <a:spLocks noGrp="1"/>
          </p:cNvSpPr>
          <p:nvPr>
            <p:ph type="sldNum" sz="quarter" idx="12"/>
          </p:nvPr>
        </p:nvSpPr>
        <p:spPr/>
        <p:txBody>
          <a:bodyPr/>
          <a:lstStyle/>
          <a:p>
            <a:fld id="{B2DC25EE-239B-4C5F-AAD1-255A7D5F1EE2}" type="slidenum">
              <a:rPr lang="en-US" smtClean="0"/>
              <a:t>45</a:t>
            </a:fld>
            <a:endParaRPr lang="en-US"/>
          </a:p>
        </p:txBody>
      </p:sp>
    </p:spTree>
    <p:extLst>
      <p:ext uri="{BB962C8B-B14F-4D97-AF65-F5344CB8AC3E}">
        <p14:creationId xmlns:p14="http://schemas.microsoft.com/office/powerpoint/2010/main" val="3808518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17D7C6-0634-5B15-FBB4-A74AE7E9DAB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1DB4C78-0654-C0A2-F358-DC006F24B37E}"/>
              </a:ext>
            </a:extLst>
          </p:cNvPr>
          <p:cNvSpPr>
            <a:spLocks noGrp="1"/>
          </p:cNvSpPr>
          <p:nvPr>
            <p:ph idx="1"/>
          </p:nvPr>
        </p:nvSpPr>
        <p:spPr>
          <a:xfrm>
            <a:off x="307909" y="2230016"/>
            <a:ext cx="11355355" cy="4329404"/>
          </a:xfrm>
        </p:spPr>
        <p:txBody>
          <a:bodyPr>
            <a:normAutofit lnSpcReduction="10000"/>
          </a:bodyPr>
          <a:lstStyle/>
          <a:p>
            <a:pPr algn="just"/>
            <a:r>
              <a:rPr lang="el-GR" dirty="0"/>
              <a:t> </a:t>
            </a:r>
            <a:r>
              <a:rPr lang="el-GR" dirty="0">
                <a:latin typeface="Cambria" panose="02040503050406030204" pitchFamily="18" charset="0"/>
                <a:ea typeface="Cambria" panose="02040503050406030204" pitchFamily="18" charset="0"/>
              </a:rPr>
              <a:t>Η εταιρική περιβαλλοντική επίδοση προσδιορίστηκε κατά τη διάρκεια του Επιχειρηματικού Συμβουλίου για τη Βιώσιμη Ανάπτυξη του UNCED το 1992 ως:</a:t>
            </a:r>
          </a:p>
          <a:p>
            <a:pPr algn="just"/>
            <a:r>
              <a:rPr lang="el-GR" dirty="0">
                <a:latin typeface="Cambria" panose="02040503050406030204" pitchFamily="18" charset="0"/>
                <a:ea typeface="Cambria" panose="02040503050406030204" pitchFamily="18" charset="0"/>
              </a:rPr>
              <a:t>"Η περιβαλλοντική επίδοση επιτυγχάνεται με την παράδοση σε ανταγωνιστικές τιμές αγαθών και υπηρεσιών που ικανοποιούν τις ανθρώπινες ανάγκες και βελτιώνουν την ποιότητα της ζωής, μειώνοντας σταδιακά τις οικολογικές επιπτώσεις και την ένταση χρήσης των πόρων, μέσω του κύκλου της ζωής, σε ένα επίπεδο σε συμφωνία τουλάχιστον με τη φέρουσα ικανότητα της Γης "</a:t>
            </a:r>
          </a:p>
        </p:txBody>
      </p:sp>
      <p:sp>
        <p:nvSpPr>
          <p:cNvPr id="4" name="Θέση αριθμού διαφάνειας 3">
            <a:extLst>
              <a:ext uri="{FF2B5EF4-FFF2-40B4-BE49-F238E27FC236}">
                <a16:creationId xmlns:a16="http://schemas.microsoft.com/office/drawing/2014/main" id="{3E138340-33F2-5C51-5365-6328F981633C}"/>
              </a:ext>
            </a:extLst>
          </p:cNvPr>
          <p:cNvSpPr>
            <a:spLocks noGrp="1"/>
          </p:cNvSpPr>
          <p:nvPr>
            <p:ph type="sldNum" sz="quarter" idx="12"/>
          </p:nvPr>
        </p:nvSpPr>
        <p:spPr/>
        <p:txBody>
          <a:bodyPr/>
          <a:lstStyle/>
          <a:p>
            <a:fld id="{B2DC25EE-239B-4C5F-AAD1-255A7D5F1EE2}" type="slidenum">
              <a:rPr lang="en-US" smtClean="0"/>
              <a:t>46</a:t>
            </a:fld>
            <a:endParaRPr lang="en-US"/>
          </a:p>
        </p:txBody>
      </p:sp>
    </p:spTree>
    <p:extLst>
      <p:ext uri="{BB962C8B-B14F-4D97-AF65-F5344CB8AC3E}">
        <p14:creationId xmlns:p14="http://schemas.microsoft.com/office/powerpoint/2010/main" val="3194124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A10DD3-5210-3AB1-933E-65D8411F2A2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C53F994-AB6A-9090-BFCB-ABFC838575BB}"/>
              </a:ext>
            </a:extLst>
          </p:cNvPr>
          <p:cNvSpPr>
            <a:spLocks noGrp="1"/>
          </p:cNvSpPr>
          <p:nvPr>
            <p:ph idx="1"/>
          </p:nvPr>
        </p:nvSpPr>
        <p:spPr>
          <a:xfrm>
            <a:off x="634481" y="2276669"/>
            <a:ext cx="10991461" cy="4320074"/>
          </a:xfrm>
        </p:spPr>
        <p:txBody>
          <a:bodyPr/>
          <a:lstStyle/>
          <a:p>
            <a:pPr algn="just"/>
            <a:r>
              <a:rPr lang="el-GR" dirty="0">
                <a:latin typeface="Cambria" panose="02040503050406030204" pitchFamily="18" charset="0"/>
                <a:ea typeface="Cambria" panose="02040503050406030204" pitchFamily="18" charset="0"/>
              </a:rPr>
              <a:t>Η επίδοση αυτή μπορεί να επιτευχθεί με την αποδοτικότερη χρήση των πρώτων υλών και της ενέργειας, τη μείωση των κινδύνων για το περιβάλλον και την ανθρώπινη υγεία, τον σχεδιασμό των προϊόντων που εναρμονίζονται με τους οικολογικούς κύκλους και είναι εύκολο να ανακυκλωθούν και να αποσυναρμολογηθούν (</a:t>
            </a:r>
            <a:r>
              <a:rPr lang="el-GR" dirty="0" err="1">
                <a:latin typeface="Cambria" panose="02040503050406030204" pitchFamily="18" charset="0"/>
                <a:ea typeface="Cambria" panose="02040503050406030204" pitchFamily="18" charset="0"/>
              </a:rPr>
              <a:t>Brady</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Guy</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Poelstra</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Browkaw</a:t>
            </a:r>
            <a:r>
              <a:rPr lang="el-GR" dirty="0">
                <a:latin typeface="Cambria" panose="02040503050406030204" pitchFamily="18" charset="0"/>
                <a:ea typeface="Cambria" panose="02040503050406030204" pitchFamily="18" charset="0"/>
              </a:rPr>
              <a:t>, 1999).</a:t>
            </a:r>
          </a:p>
        </p:txBody>
      </p:sp>
      <p:sp>
        <p:nvSpPr>
          <p:cNvPr id="4" name="Θέση αριθμού διαφάνειας 3">
            <a:extLst>
              <a:ext uri="{FF2B5EF4-FFF2-40B4-BE49-F238E27FC236}">
                <a16:creationId xmlns:a16="http://schemas.microsoft.com/office/drawing/2014/main" id="{4DA52A68-1B58-D860-6BBE-6B8741889D47}"/>
              </a:ext>
            </a:extLst>
          </p:cNvPr>
          <p:cNvSpPr>
            <a:spLocks noGrp="1"/>
          </p:cNvSpPr>
          <p:nvPr>
            <p:ph type="sldNum" sz="quarter" idx="12"/>
          </p:nvPr>
        </p:nvSpPr>
        <p:spPr/>
        <p:txBody>
          <a:bodyPr/>
          <a:lstStyle/>
          <a:p>
            <a:fld id="{B2DC25EE-239B-4C5F-AAD1-255A7D5F1EE2}" type="slidenum">
              <a:rPr lang="en-US" smtClean="0"/>
              <a:t>47</a:t>
            </a:fld>
            <a:endParaRPr lang="en-US"/>
          </a:p>
        </p:txBody>
      </p:sp>
    </p:spTree>
    <p:extLst>
      <p:ext uri="{BB962C8B-B14F-4D97-AF65-F5344CB8AC3E}">
        <p14:creationId xmlns:p14="http://schemas.microsoft.com/office/powerpoint/2010/main" val="2128096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D7C801-A1D4-B50A-53FA-7C2B196CBE8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280028C-2FD7-07FA-7238-CD974E5BEDBE}"/>
              </a:ext>
            </a:extLst>
          </p:cNvPr>
          <p:cNvSpPr>
            <a:spLocks noGrp="1"/>
          </p:cNvSpPr>
          <p:nvPr>
            <p:ph idx="1"/>
          </p:nvPr>
        </p:nvSpPr>
        <p:spPr>
          <a:xfrm>
            <a:off x="597159" y="2295331"/>
            <a:ext cx="10972799" cy="4217436"/>
          </a:xfrm>
        </p:spPr>
        <p:txBody>
          <a:bodyPr>
            <a:normAutofit fontScale="85000" lnSpcReduction="20000"/>
          </a:bodyPr>
          <a:lstStyle/>
          <a:p>
            <a:pPr algn="just"/>
            <a:r>
              <a:rPr lang="el-GR" dirty="0">
                <a:latin typeface="Cambria" panose="02040503050406030204" pitchFamily="18" charset="0"/>
                <a:ea typeface="Cambria" panose="02040503050406030204" pitchFamily="18" charset="0"/>
              </a:rPr>
              <a:t>Η πίεση προς τις διοικήσεις των επιχειρήσεων από τους επενδυτές (</a:t>
            </a:r>
            <a:r>
              <a:rPr lang="el-GR" dirty="0" err="1">
                <a:latin typeface="Cambria" panose="02040503050406030204" pitchFamily="18" charset="0"/>
                <a:ea typeface="Cambria" panose="02040503050406030204" pitchFamily="18" charset="0"/>
              </a:rPr>
              <a:t>Anton</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Deltas</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Khanna</a:t>
            </a:r>
            <a:r>
              <a:rPr lang="el-GR" dirty="0">
                <a:latin typeface="Cambria" panose="02040503050406030204" pitchFamily="18" charset="0"/>
                <a:ea typeface="Cambria" panose="02040503050406030204" pitchFamily="18" charset="0"/>
              </a:rPr>
              <a:t>, 2004; </a:t>
            </a:r>
            <a:r>
              <a:rPr lang="el-GR" dirty="0" err="1">
                <a:latin typeface="Cambria" panose="02040503050406030204" pitchFamily="18" charset="0"/>
                <a:ea typeface="Cambria" panose="02040503050406030204" pitchFamily="18" charset="0"/>
              </a:rPr>
              <a:t>Berthelot</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McGraw</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Coulmont</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Morrill</a:t>
            </a:r>
            <a:r>
              <a:rPr lang="el-GR" dirty="0">
                <a:latin typeface="Cambria" panose="02040503050406030204" pitchFamily="18" charset="0"/>
                <a:ea typeface="Cambria" panose="02040503050406030204" pitchFamily="18" charset="0"/>
              </a:rPr>
              <a:t>, 2003), </a:t>
            </a:r>
          </a:p>
          <a:p>
            <a:pPr algn="just"/>
            <a:r>
              <a:rPr lang="el-GR" dirty="0">
                <a:latin typeface="Cambria" panose="02040503050406030204" pitchFamily="18" charset="0"/>
                <a:ea typeface="Cambria" panose="02040503050406030204" pitchFamily="18" charset="0"/>
              </a:rPr>
              <a:t>τις ελεγκτικές αρχές (</a:t>
            </a:r>
            <a:r>
              <a:rPr lang="el-GR" dirty="0" err="1">
                <a:latin typeface="Cambria" panose="02040503050406030204" pitchFamily="18" charset="0"/>
                <a:ea typeface="Cambria" panose="02040503050406030204" pitchFamily="18" charset="0"/>
              </a:rPr>
              <a:t>Jones</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Jonas</a:t>
            </a:r>
            <a:r>
              <a:rPr lang="el-GR" dirty="0">
                <a:latin typeface="Cambria" panose="02040503050406030204" pitchFamily="18" charset="0"/>
                <a:ea typeface="Cambria" panose="02040503050406030204" pitchFamily="18" charset="0"/>
              </a:rPr>
              <a:t>, 2010) </a:t>
            </a:r>
          </a:p>
          <a:p>
            <a:pPr algn="just"/>
            <a:r>
              <a:rPr lang="el-GR" dirty="0">
                <a:latin typeface="Cambria" panose="02040503050406030204" pitchFamily="18" charset="0"/>
                <a:ea typeface="Cambria" panose="02040503050406030204" pitchFamily="18" charset="0"/>
              </a:rPr>
              <a:t>και εν γένει τις χρηματοπιστωτικές αγορές (</a:t>
            </a:r>
            <a:r>
              <a:rPr lang="el-GR" dirty="0" err="1">
                <a:latin typeface="Cambria" panose="02040503050406030204" pitchFamily="18" charset="0"/>
                <a:ea typeface="Cambria" panose="02040503050406030204" pitchFamily="18" charset="0"/>
              </a:rPr>
              <a:t>Blacconiere</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Northcut</a:t>
            </a:r>
            <a:r>
              <a:rPr lang="el-GR" dirty="0">
                <a:latin typeface="Cambria" panose="02040503050406030204" pitchFamily="18" charset="0"/>
                <a:ea typeface="Cambria" panose="02040503050406030204" pitchFamily="18" charset="0"/>
              </a:rPr>
              <a:t> 1997; </a:t>
            </a:r>
            <a:r>
              <a:rPr lang="el-GR" dirty="0" err="1">
                <a:latin typeface="Cambria" panose="02040503050406030204" pitchFamily="18" charset="0"/>
                <a:ea typeface="Cambria" panose="02040503050406030204" pitchFamily="18" charset="0"/>
              </a:rPr>
              <a:t>Cormier</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Magnan</a:t>
            </a:r>
            <a:r>
              <a:rPr lang="el-GR" dirty="0">
                <a:latin typeface="Cambria" panose="02040503050406030204" pitchFamily="18" charset="0"/>
                <a:ea typeface="Cambria" panose="02040503050406030204" pitchFamily="18" charset="0"/>
              </a:rPr>
              <a:t>, 2007), </a:t>
            </a:r>
          </a:p>
          <a:p>
            <a:pPr algn="just"/>
            <a:r>
              <a:rPr lang="el-GR" dirty="0">
                <a:latin typeface="Cambria" panose="02040503050406030204" pitchFamily="18" charset="0"/>
                <a:ea typeface="Cambria" panose="02040503050406030204" pitchFamily="18" charset="0"/>
              </a:rPr>
              <a:t>για την αξιολόγηση, τη μελέτη των προσδιοριστικών παραγόντων και τη βελτίωση της εταιρικής περιβαλλοντικής επίδοσης, </a:t>
            </a:r>
          </a:p>
          <a:p>
            <a:pPr algn="just"/>
            <a:r>
              <a:rPr lang="el-GR" dirty="0">
                <a:latin typeface="Cambria" panose="02040503050406030204" pitchFamily="18" charset="0"/>
                <a:ea typeface="Cambria" panose="02040503050406030204" pitchFamily="18" charset="0"/>
              </a:rPr>
              <a:t>δημιουργεί την ανάγκη για αξιόπιστες και ομοιόμορφες περιβαλλοντικές πληροφορίες πέραν των απλών εταιρικών ανακοινώσεων (</a:t>
            </a:r>
            <a:r>
              <a:rPr lang="el-GR" dirty="0" err="1">
                <a:latin typeface="Cambria" panose="02040503050406030204" pitchFamily="18" charset="0"/>
                <a:ea typeface="Cambria" panose="02040503050406030204" pitchFamily="18" charset="0"/>
              </a:rPr>
              <a:t>Guidry</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Patten</a:t>
            </a:r>
            <a:r>
              <a:rPr lang="el-GR" dirty="0">
                <a:latin typeface="Cambria" panose="02040503050406030204" pitchFamily="18" charset="0"/>
                <a:ea typeface="Cambria" panose="02040503050406030204" pitchFamily="18" charset="0"/>
              </a:rPr>
              <a:t>, 2012).</a:t>
            </a:r>
          </a:p>
        </p:txBody>
      </p:sp>
      <p:sp>
        <p:nvSpPr>
          <p:cNvPr id="4" name="Θέση αριθμού διαφάνειας 3">
            <a:extLst>
              <a:ext uri="{FF2B5EF4-FFF2-40B4-BE49-F238E27FC236}">
                <a16:creationId xmlns:a16="http://schemas.microsoft.com/office/drawing/2014/main" id="{FE14E7EE-6B7C-23CE-60E6-06720693F56E}"/>
              </a:ext>
            </a:extLst>
          </p:cNvPr>
          <p:cNvSpPr>
            <a:spLocks noGrp="1"/>
          </p:cNvSpPr>
          <p:nvPr>
            <p:ph type="sldNum" sz="quarter" idx="12"/>
          </p:nvPr>
        </p:nvSpPr>
        <p:spPr/>
        <p:txBody>
          <a:bodyPr/>
          <a:lstStyle/>
          <a:p>
            <a:fld id="{B2DC25EE-239B-4C5F-AAD1-255A7D5F1EE2}" type="slidenum">
              <a:rPr lang="en-US" smtClean="0"/>
              <a:t>48</a:t>
            </a:fld>
            <a:endParaRPr lang="en-US"/>
          </a:p>
        </p:txBody>
      </p:sp>
    </p:spTree>
    <p:extLst>
      <p:ext uri="{BB962C8B-B14F-4D97-AF65-F5344CB8AC3E}">
        <p14:creationId xmlns:p14="http://schemas.microsoft.com/office/powerpoint/2010/main" val="3856570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0F9421-EB66-3EDF-923D-879941430BB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1FC2BD3-EF6F-6F83-6841-116BEE466157}"/>
              </a:ext>
            </a:extLst>
          </p:cNvPr>
          <p:cNvSpPr>
            <a:spLocks noGrp="1"/>
          </p:cNvSpPr>
          <p:nvPr>
            <p:ph idx="1"/>
          </p:nvPr>
        </p:nvSpPr>
        <p:spPr>
          <a:xfrm>
            <a:off x="821094" y="2615184"/>
            <a:ext cx="10751851" cy="3850930"/>
          </a:xfrm>
        </p:spPr>
        <p:txBody>
          <a:bodyPr>
            <a:normAutofit fontScale="92500"/>
          </a:bodyPr>
          <a:lstStyle/>
          <a:p>
            <a:r>
              <a:rPr lang="el-GR" dirty="0">
                <a:latin typeface="Cambria" panose="02040503050406030204" pitchFamily="18" charset="0"/>
                <a:ea typeface="Cambria" panose="02040503050406030204" pitchFamily="18" charset="0"/>
              </a:rPr>
              <a:t>Σύμφωνα με τη θεωρία της Εθελοντικής Αποκάλυψης των </a:t>
            </a:r>
            <a:r>
              <a:rPr lang="el-GR" dirty="0" err="1">
                <a:latin typeface="Cambria" panose="02040503050406030204" pitchFamily="18" charset="0"/>
                <a:ea typeface="Cambria" panose="02040503050406030204" pitchFamily="18" charset="0"/>
              </a:rPr>
              <a:t>Verrecchia</a:t>
            </a:r>
            <a:r>
              <a:rPr lang="el-GR" dirty="0">
                <a:latin typeface="Cambria" panose="02040503050406030204" pitchFamily="18" charset="0"/>
                <a:ea typeface="Cambria" panose="02040503050406030204" pitchFamily="18" charset="0"/>
              </a:rPr>
              <a:t> (1983), </a:t>
            </a:r>
            <a:r>
              <a:rPr lang="el-GR" dirty="0" err="1">
                <a:latin typeface="Cambria" panose="02040503050406030204" pitchFamily="18" charset="0"/>
                <a:ea typeface="Cambria" panose="02040503050406030204" pitchFamily="18" charset="0"/>
              </a:rPr>
              <a:t>Dye</a:t>
            </a:r>
            <a:r>
              <a:rPr lang="el-GR" dirty="0">
                <a:latin typeface="Cambria" panose="02040503050406030204" pitchFamily="18" charset="0"/>
                <a:ea typeface="Cambria" panose="02040503050406030204" pitchFamily="18" charset="0"/>
              </a:rPr>
              <a:t> (1985) και </a:t>
            </a:r>
            <a:r>
              <a:rPr lang="el-GR" dirty="0" err="1">
                <a:latin typeface="Cambria" panose="02040503050406030204" pitchFamily="18" charset="0"/>
                <a:ea typeface="Cambria" panose="02040503050406030204" pitchFamily="18" charset="0"/>
              </a:rPr>
              <a:t>Lang</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Lundholm</a:t>
            </a:r>
            <a:r>
              <a:rPr lang="el-GR" dirty="0">
                <a:latin typeface="Cambria" panose="02040503050406030204" pitchFamily="18" charset="0"/>
                <a:ea typeface="Cambria" panose="02040503050406030204" pitchFamily="18" charset="0"/>
              </a:rPr>
              <a:t> (1993), </a:t>
            </a:r>
          </a:p>
          <a:p>
            <a:r>
              <a:rPr lang="el-GR" dirty="0">
                <a:latin typeface="Cambria" panose="02040503050406030204" pitchFamily="18" charset="0"/>
                <a:ea typeface="Cambria" panose="02040503050406030204" pitchFamily="18" charset="0"/>
              </a:rPr>
              <a:t>απαιτείται η χρήση αναφορών, </a:t>
            </a:r>
          </a:p>
          <a:p>
            <a:r>
              <a:rPr lang="el-GR" dirty="0">
                <a:latin typeface="Cambria" panose="02040503050406030204" pitchFamily="18" charset="0"/>
                <a:ea typeface="Cambria" panose="02040503050406030204" pitchFamily="18" charset="0"/>
              </a:rPr>
              <a:t>οι οποίες βασίζονται σε αντικειμενικά κριτήρια, </a:t>
            </a:r>
          </a:p>
          <a:p>
            <a:r>
              <a:rPr lang="el-GR" dirty="0">
                <a:latin typeface="Cambria" panose="02040503050406030204" pitchFamily="18" charset="0"/>
                <a:ea typeface="Cambria" panose="02040503050406030204" pitchFamily="18" charset="0"/>
              </a:rPr>
              <a:t>έτσι ώστε η επίδοση των περιβαλλοντικά ευαίσθητων επιχειρήσεων</a:t>
            </a:r>
          </a:p>
          <a:p>
            <a:r>
              <a:rPr lang="el-GR" dirty="0">
                <a:latin typeface="Cambria" panose="02040503050406030204" pitchFamily="18" charset="0"/>
                <a:ea typeface="Cambria" panose="02040503050406030204" pitchFamily="18" charset="0"/>
              </a:rPr>
              <a:t> να μην μπορεί να «αντιγραφεί» από επιχειρήσεις με χαμηλή επίδοση.</a:t>
            </a:r>
          </a:p>
        </p:txBody>
      </p:sp>
      <p:sp>
        <p:nvSpPr>
          <p:cNvPr id="4" name="Θέση αριθμού διαφάνειας 3">
            <a:extLst>
              <a:ext uri="{FF2B5EF4-FFF2-40B4-BE49-F238E27FC236}">
                <a16:creationId xmlns:a16="http://schemas.microsoft.com/office/drawing/2014/main" id="{5C5D8CB3-2A89-D36A-31FD-C9A9FEF6ADC7}"/>
              </a:ext>
            </a:extLst>
          </p:cNvPr>
          <p:cNvSpPr>
            <a:spLocks noGrp="1"/>
          </p:cNvSpPr>
          <p:nvPr>
            <p:ph type="sldNum" sz="quarter" idx="12"/>
          </p:nvPr>
        </p:nvSpPr>
        <p:spPr/>
        <p:txBody>
          <a:bodyPr/>
          <a:lstStyle/>
          <a:p>
            <a:fld id="{B2DC25EE-239B-4C5F-AAD1-255A7D5F1EE2}" type="slidenum">
              <a:rPr lang="en-US" smtClean="0"/>
              <a:t>49</a:t>
            </a:fld>
            <a:endParaRPr lang="en-US"/>
          </a:p>
        </p:txBody>
      </p:sp>
    </p:spTree>
    <p:extLst>
      <p:ext uri="{BB962C8B-B14F-4D97-AF65-F5344CB8AC3E}">
        <p14:creationId xmlns:p14="http://schemas.microsoft.com/office/powerpoint/2010/main" val="2166156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F7393D-A68B-9378-D225-2450C96E9EDE}"/>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Παγκοσμιοποίηση – Κλιματική Αλλαγή</a:t>
            </a:r>
          </a:p>
        </p:txBody>
      </p:sp>
      <p:sp>
        <p:nvSpPr>
          <p:cNvPr id="3" name="Θέση περιεχομένου 2">
            <a:extLst>
              <a:ext uri="{FF2B5EF4-FFF2-40B4-BE49-F238E27FC236}">
                <a16:creationId xmlns:a16="http://schemas.microsoft.com/office/drawing/2014/main" id="{E168F084-DABE-3619-E8D8-CC3D46E4DE18}"/>
              </a:ext>
            </a:extLst>
          </p:cNvPr>
          <p:cNvSpPr>
            <a:spLocks noGrp="1"/>
          </p:cNvSpPr>
          <p:nvPr>
            <p:ph idx="1"/>
          </p:nvPr>
        </p:nvSpPr>
        <p:spPr>
          <a:xfrm>
            <a:off x="494522" y="2192694"/>
            <a:ext cx="11178074" cy="4301412"/>
          </a:xfrm>
        </p:spPr>
        <p:txBody>
          <a:bodyPr>
            <a:normAutofit fontScale="77500" lnSpcReduction="20000"/>
          </a:bodyPr>
          <a:lstStyle/>
          <a:p>
            <a:pPr algn="just"/>
            <a:r>
              <a:rPr lang="el-GR" dirty="0">
                <a:latin typeface="Cambria" panose="02040503050406030204" pitchFamily="18" charset="0"/>
                <a:ea typeface="Cambria" panose="02040503050406030204" pitchFamily="18" charset="0"/>
              </a:rPr>
              <a:t>Την εποχή της παγκοσμιοποίησης που διανύουμε, γινόμαστε καθημερινά μάρτυρες της λεγόμενης "</a:t>
            </a:r>
            <a:r>
              <a:rPr lang="el-GR" b="1" dirty="0">
                <a:latin typeface="Cambria" panose="02040503050406030204" pitchFamily="18" charset="0"/>
                <a:ea typeface="Cambria" panose="02040503050406030204" pitchFamily="18" charset="0"/>
              </a:rPr>
              <a:t>κλιματικής αλλαγής</a:t>
            </a:r>
            <a:r>
              <a:rPr lang="el-GR" dirty="0">
                <a:latin typeface="Cambria" panose="02040503050406030204" pitchFamily="18" charset="0"/>
                <a:ea typeface="Cambria" panose="02040503050406030204" pitchFamily="18" charset="0"/>
              </a:rPr>
              <a:t>", της οποίας τα φαινόμενα επηρεάζουν ολόκληρους κλάδους της οικονομίας, όπως τη γεωργία, τον τουρισμό, και τη βιομηχανία. </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Η έντονη βιομηχανική δραστηριότητα, έχει άμεσο αντίκτυπο στη χλωρίδα και πανίδα σε ολόκληρο τον πλανήτη.</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 Οι επιχειρήσεις κατά κύριο λόγο, με τη δραστηριότητά τους εκμεταλλεύονται τους φυσικούς πόρους του πλανήτη με πολύ εντατικό ρυθμό, με αποτέλεσμα η μόλυνση που δημιουργείται στο φυσικό περιβάλλον πολλές φορές να είναι μη αναστρέψιμη. </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Ως συνέπεια αυτού του γεγονότος οι διοικήσεις των επιχειρήσεων δέχονται πιέσεις από τους μετόχους τους για τα αυξημένα κόστη της μόλυνσης του περιβάλλοντος που προκαλούν οι εν λόγω επιχειρήσεις, καθώς επίσης και από περιβαλλοντικές και μη κυβερνητικές οργανώσεις.</a:t>
            </a:r>
          </a:p>
          <a:p>
            <a:endParaRPr lang="el-GR" dirty="0"/>
          </a:p>
        </p:txBody>
      </p:sp>
      <p:sp>
        <p:nvSpPr>
          <p:cNvPr id="4" name="Θέση αριθμού διαφάνειας 3">
            <a:extLst>
              <a:ext uri="{FF2B5EF4-FFF2-40B4-BE49-F238E27FC236}">
                <a16:creationId xmlns:a16="http://schemas.microsoft.com/office/drawing/2014/main" id="{5B2A9CB1-FEC7-2B2E-5730-EDE45226B68A}"/>
              </a:ext>
            </a:extLst>
          </p:cNvPr>
          <p:cNvSpPr>
            <a:spLocks noGrp="1"/>
          </p:cNvSpPr>
          <p:nvPr>
            <p:ph type="sldNum" sz="quarter" idx="12"/>
          </p:nvPr>
        </p:nvSpPr>
        <p:spPr/>
        <p:txBody>
          <a:bodyPr/>
          <a:lstStyle/>
          <a:p>
            <a:fld id="{B2DC25EE-239B-4C5F-AAD1-255A7D5F1EE2}" type="slidenum">
              <a:rPr lang="en-US" smtClean="0"/>
              <a:t>5</a:t>
            </a:fld>
            <a:endParaRPr lang="en-US"/>
          </a:p>
        </p:txBody>
      </p:sp>
    </p:spTree>
    <p:extLst>
      <p:ext uri="{BB962C8B-B14F-4D97-AF65-F5344CB8AC3E}">
        <p14:creationId xmlns:p14="http://schemas.microsoft.com/office/powerpoint/2010/main" val="30349817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90339C-3AC2-39E0-0E56-CD147CF16CB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0D30B17-8E75-28CE-D465-E2D8F759858F}"/>
              </a:ext>
            </a:extLst>
          </p:cNvPr>
          <p:cNvSpPr>
            <a:spLocks noGrp="1"/>
          </p:cNvSpPr>
          <p:nvPr>
            <p:ph idx="1"/>
          </p:nvPr>
        </p:nvSpPr>
        <p:spPr>
          <a:xfrm>
            <a:off x="705021" y="2478024"/>
            <a:ext cx="10168128" cy="3694176"/>
          </a:xfrm>
        </p:spPr>
        <p:txBody>
          <a:bodyPr/>
          <a:lstStyle/>
          <a:p>
            <a:pPr algn="just"/>
            <a:r>
              <a:rPr lang="el-GR" dirty="0">
                <a:latin typeface="Cambria" panose="02040503050406030204" pitchFamily="18" charset="0"/>
                <a:ea typeface="Cambria" panose="02040503050406030204" pitchFamily="18" charset="0"/>
              </a:rPr>
              <a:t>Η σύζευξη μεταξύ των απλών περιβαλλοντικών αναφορών και της αξιόπιστης συστηματικής αποτύπωσης των περιβαλλοντικών πληροφοριών επιτυγχάνεται μέσω της Περιβαλλοντικής Λογιστικής (Ευρωπαϊκή Επιτροπή, 2011)</a:t>
            </a:r>
          </a:p>
        </p:txBody>
      </p:sp>
      <p:sp>
        <p:nvSpPr>
          <p:cNvPr id="4" name="Θέση αριθμού διαφάνειας 3">
            <a:extLst>
              <a:ext uri="{FF2B5EF4-FFF2-40B4-BE49-F238E27FC236}">
                <a16:creationId xmlns:a16="http://schemas.microsoft.com/office/drawing/2014/main" id="{C141012C-4C0E-5E32-8B6A-D9BC5B8C2B5E}"/>
              </a:ext>
            </a:extLst>
          </p:cNvPr>
          <p:cNvSpPr>
            <a:spLocks noGrp="1"/>
          </p:cNvSpPr>
          <p:nvPr>
            <p:ph type="sldNum" sz="quarter" idx="12"/>
          </p:nvPr>
        </p:nvSpPr>
        <p:spPr/>
        <p:txBody>
          <a:bodyPr/>
          <a:lstStyle/>
          <a:p>
            <a:fld id="{B2DC25EE-239B-4C5F-AAD1-255A7D5F1EE2}" type="slidenum">
              <a:rPr lang="en-US" smtClean="0"/>
              <a:t>50</a:t>
            </a:fld>
            <a:endParaRPr lang="en-US"/>
          </a:p>
        </p:txBody>
      </p:sp>
    </p:spTree>
    <p:extLst>
      <p:ext uri="{BB962C8B-B14F-4D97-AF65-F5344CB8AC3E}">
        <p14:creationId xmlns:p14="http://schemas.microsoft.com/office/powerpoint/2010/main" val="21802624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E3B69C-6F1C-4C94-79EB-9E450B32ABC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B9FD619-042E-9FD7-B6B6-7BF8F26950BF}"/>
              </a:ext>
            </a:extLst>
          </p:cNvPr>
          <p:cNvSpPr>
            <a:spLocks noGrp="1"/>
          </p:cNvSpPr>
          <p:nvPr>
            <p:ph idx="1"/>
          </p:nvPr>
        </p:nvSpPr>
        <p:spPr>
          <a:xfrm>
            <a:off x="718457" y="2164702"/>
            <a:ext cx="10565239" cy="4007498"/>
          </a:xfrm>
        </p:spPr>
        <p:txBody>
          <a:bodyPr>
            <a:normAutofit fontScale="77500" lnSpcReduction="20000"/>
          </a:bodyPr>
          <a:lstStyle/>
          <a:p>
            <a:pPr algn="just"/>
            <a:r>
              <a:rPr lang="el-GR" dirty="0">
                <a:latin typeface="Cambria" panose="02040503050406030204" pitchFamily="18" charset="0"/>
                <a:ea typeface="Cambria" panose="02040503050406030204" pitchFamily="18" charset="0"/>
              </a:rPr>
              <a:t>Σύμφωνα με τους </a:t>
            </a:r>
            <a:r>
              <a:rPr lang="el-GR" dirty="0" err="1">
                <a:latin typeface="Cambria" panose="02040503050406030204" pitchFamily="18" charset="0"/>
                <a:ea typeface="Cambria" panose="02040503050406030204" pitchFamily="18" charset="0"/>
              </a:rPr>
              <a:t>Gray</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et</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al</a:t>
            </a:r>
            <a:r>
              <a:rPr lang="el-GR" dirty="0">
                <a:latin typeface="Cambria" panose="02040503050406030204" pitchFamily="18" charset="0"/>
                <a:ea typeface="Cambria" panose="02040503050406030204" pitchFamily="18" charset="0"/>
              </a:rPr>
              <a:t>., (1987),</a:t>
            </a:r>
          </a:p>
          <a:p>
            <a:pPr algn="just"/>
            <a:r>
              <a:rPr lang="el-GR" dirty="0">
                <a:latin typeface="Cambria" panose="02040503050406030204" pitchFamily="18" charset="0"/>
                <a:ea typeface="Cambria" panose="02040503050406030204" pitchFamily="18" charset="0"/>
              </a:rPr>
              <a:t> Η </a:t>
            </a:r>
            <a:r>
              <a:rPr lang="el-GR" b="1" dirty="0">
                <a:latin typeface="Cambria" panose="02040503050406030204" pitchFamily="18" charset="0"/>
                <a:ea typeface="Cambria" panose="02040503050406030204" pitchFamily="18" charset="0"/>
              </a:rPr>
              <a:t>κοινωνική και περιβαλλοντική λογιστική </a:t>
            </a:r>
            <a:r>
              <a:rPr lang="el-GR" dirty="0">
                <a:latin typeface="Cambria" panose="02040503050406030204" pitchFamily="18" charset="0"/>
                <a:ea typeface="Cambria" panose="02040503050406030204" pitchFamily="18" charset="0"/>
              </a:rPr>
              <a:t>έχει οριστεί ως:</a:t>
            </a:r>
          </a:p>
          <a:p>
            <a:pPr algn="just"/>
            <a:r>
              <a:rPr lang="el-GR" dirty="0">
                <a:latin typeface="Cambria" panose="02040503050406030204" pitchFamily="18" charset="0"/>
                <a:ea typeface="Cambria" panose="02040503050406030204" pitchFamily="18" charset="0"/>
              </a:rPr>
              <a:t>“...Η διαδικασία της επικοινωνίας των κοινωνικών και περιβαλλοντικών επιπτώσεων των οικονομικών δράσεων των οργανισμών σε συγκεκριμένες ομάδες συμφερόντων μέσα στην κοινωνία και για την κοινωνία στο σύνολό της. </a:t>
            </a:r>
          </a:p>
          <a:p>
            <a:pPr algn="just"/>
            <a:r>
              <a:rPr lang="el-GR" dirty="0">
                <a:latin typeface="Cambria" panose="02040503050406030204" pitchFamily="18" charset="0"/>
                <a:ea typeface="Cambria" panose="02040503050406030204" pitchFamily="18" charset="0"/>
              </a:rPr>
              <a:t>Ως εκ τούτου, περιλαμβάνει την επέκταση της υποχρέωσης λογοδοσίας των οργανώσεων (κυρίως επιχειρήσεις), πέρα από τον παραδοσιακό ρόλο της παροχής χρηματοοικονομικών πληροφοριών για τους ιδιοκτήτες του κεφαλαίου, ιδίως των μετόχων. </a:t>
            </a:r>
          </a:p>
          <a:p>
            <a:pPr algn="just"/>
            <a:r>
              <a:rPr lang="el-GR" dirty="0">
                <a:latin typeface="Cambria" panose="02040503050406030204" pitchFamily="18" charset="0"/>
                <a:ea typeface="Cambria" panose="02040503050406030204" pitchFamily="18" charset="0"/>
              </a:rPr>
              <a:t>Η επέκταση αυτή στηρίζεται στην παραδοχή ότι οι εταιρείες έχουν ευρύτερες αρμοδιότητες από ό,τι απλώς δημιουργούν κέρδος για τους μετόχους τους.</a:t>
            </a:r>
          </a:p>
        </p:txBody>
      </p:sp>
      <p:sp>
        <p:nvSpPr>
          <p:cNvPr id="4" name="Θέση αριθμού διαφάνειας 3">
            <a:extLst>
              <a:ext uri="{FF2B5EF4-FFF2-40B4-BE49-F238E27FC236}">
                <a16:creationId xmlns:a16="http://schemas.microsoft.com/office/drawing/2014/main" id="{A1946A51-2158-BA1F-9566-BA554C499403}"/>
              </a:ext>
            </a:extLst>
          </p:cNvPr>
          <p:cNvSpPr>
            <a:spLocks noGrp="1"/>
          </p:cNvSpPr>
          <p:nvPr>
            <p:ph type="sldNum" sz="quarter" idx="12"/>
          </p:nvPr>
        </p:nvSpPr>
        <p:spPr/>
        <p:txBody>
          <a:bodyPr/>
          <a:lstStyle/>
          <a:p>
            <a:fld id="{B2DC25EE-239B-4C5F-AAD1-255A7D5F1EE2}" type="slidenum">
              <a:rPr lang="en-US" smtClean="0"/>
              <a:t>51</a:t>
            </a:fld>
            <a:endParaRPr lang="en-US"/>
          </a:p>
        </p:txBody>
      </p:sp>
    </p:spTree>
    <p:extLst>
      <p:ext uri="{BB962C8B-B14F-4D97-AF65-F5344CB8AC3E}">
        <p14:creationId xmlns:p14="http://schemas.microsoft.com/office/powerpoint/2010/main" val="30384009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8398C9-5F89-46DF-92F1-B2D04F2E0C9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E818BF8-888B-0499-9ACD-223E3D3690D9}"/>
              </a:ext>
            </a:extLst>
          </p:cNvPr>
          <p:cNvSpPr>
            <a:spLocks noGrp="1"/>
          </p:cNvSpPr>
          <p:nvPr>
            <p:ph idx="1"/>
          </p:nvPr>
        </p:nvSpPr>
        <p:spPr>
          <a:xfrm>
            <a:off x="681135" y="2192694"/>
            <a:ext cx="10602561" cy="3979506"/>
          </a:xfrm>
        </p:spPr>
        <p:txBody>
          <a:bodyPr/>
          <a:lstStyle/>
          <a:p>
            <a:pPr algn="just"/>
            <a:r>
              <a:rPr lang="el-GR" dirty="0">
                <a:latin typeface="Cambria" panose="02040503050406030204" pitchFamily="18" charset="0"/>
                <a:ea typeface="Cambria" panose="02040503050406030204" pitchFamily="18" charset="0"/>
              </a:rPr>
              <a:t>Σύμφωνα και με την Ευρωπαϊκή Επιτροπή, η δημοσίευση πληροφοριών σχετικά με τις περιβαλλοντικές επιδόσεις μιας επιχείρησης έχει αποδέκτες είτε εξωτερικούς φορείς (μέτοχοι, κοινωνία και κοινωνικοί φορείς- οργανώσεις, πιστωτές και εποπτικές αρχές) είτε τη διοίκηση και τους </a:t>
            </a:r>
            <a:r>
              <a:rPr lang="el-GR" dirty="0" err="1">
                <a:latin typeface="Cambria" panose="02040503050406030204" pitchFamily="18" charset="0"/>
                <a:ea typeface="Cambria" panose="02040503050406030204" pitchFamily="18" charset="0"/>
              </a:rPr>
              <a:t>εργαζόμενούς</a:t>
            </a:r>
            <a:r>
              <a:rPr lang="el-GR" dirty="0">
                <a:latin typeface="Cambria" panose="02040503050406030204" pitchFamily="18" charset="0"/>
                <a:ea typeface="Cambria" panose="02040503050406030204" pitchFamily="18" charset="0"/>
              </a:rPr>
              <a:t> της (Ευρωπαϊκή Επιτροπή, 2010). </a:t>
            </a:r>
          </a:p>
        </p:txBody>
      </p:sp>
      <p:sp>
        <p:nvSpPr>
          <p:cNvPr id="4" name="Θέση αριθμού διαφάνειας 3">
            <a:extLst>
              <a:ext uri="{FF2B5EF4-FFF2-40B4-BE49-F238E27FC236}">
                <a16:creationId xmlns:a16="http://schemas.microsoft.com/office/drawing/2014/main" id="{328A22D2-BD16-CC81-D628-315B3234ABBC}"/>
              </a:ext>
            </a:extLst>
          </p:cNvPr>
          <p:cNvSpPr>
            <a:spLocks noGrp="1"/>
          </p:cNvSpPr>
          <p:nvPr>
            <p:ph type="sldNum" sz="quarter" idx="12"/>
          </p:nvPr>
        </p:nvSpPr>
        <p:spPr/>
        <p:txBody>
          <a:bodyPr/>
          <a:lstStyle/>
          <a:p>
            <a:fld id="{B2DC25EE-239B-4C5F-AAD1-255A7D5F1EE2}" type="slidenum">
              <a:rPr lang="en-US" smtClean="0"/>
              <a:t>52</a:t>
            </a:fld>
            <a:endParaRPr lang="en-US"/>
          </a:p>
        </p:txBody>
      </p:sp>
    </p:spTree>
    <p:extLst>
      <p:ext uri="{BB962C8B-B14F-4D97-AF65-F5344CB8AC3E}">
        <p14:creationId xmlns:p14="http://schemas.microsoft.com/office/powerpoint/2010/main" val="3875124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FFC254-C201-DB8B-A778-4D6CC76F418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AF432B9-FA55-207A-88B0-3B6DDF9C8DE9}"/>
              </a:ext>
            </a:extLst>
          </p:cNvPr>
          <p:cNvSpPr>
            <a:spLocks noGrp="1"/>
          </p:cNvSpPr>
          <p:nvPr>
            <p:ph idx="1"/>
          </p:nvPr>
        </p:nvSpPr>
        <p:spPr>
          <a:xfrm>
            <a:off x="625151" y="2220686"/>
            <a:ext cx="10658545" cy="3951514"/>
          </a:xfrm>
        </p:spPr>
        <p:txBody>
          <a:bodyPr>
            <a:normAutofit/>
          </a:bodyPr>
          <a:lstStyle/>
          <a:p>
            <a:pPr algn="just"/>
            <a:r>
              <a:rPr lang="el-GR" dirty="0">
                <a:latin typeface="Cambria" panose="02040503050406030204" pitchFamily="18" charset="0"/>
                <a:ea typeface="Cambria" panose="02040503050406030204" pitchFamily="18" charset="0"/>
              </a:rPr>
              <a:t>Προκειμένου, όμως, να μετατραπούν οι παρεχόμενες πληροφορίες σε συγκρίσιμα μεγέθη, μετασχηματίστηκαν σε μια σειρά περιβαλλοντικών δεικτών (</a:t>
            </a:r>
            <a:r>
              <a:rPr lang="el-GR" dirty="0" err="1">
                <a:latin typeface="Cambria" panose="02040503050406030204" pitchFamily="18" charset="0"/>
                <a:ea typeface="Cambria" panose="02040503050406030204" pitchFamily="18" charset="0"/>
              </a:rPr>
              <a:t>Baines</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Langfield-Smith</a:t>
            </a:r>
            <a:r>
              <a:rPr lang="el-GR" dirty="0">
                <a:latin typeface="Cambria" panose="02040503050406030204" pitchFamily="18" charset="0"/>
                <a:ea typeface="Cambria" panose="02040503050406030204" pitchFamily="18" charset="0"/>
              </a:rPr>
              <a:t>, 2003). Η ποσοτικοποίηση και παρακολούθηση των περιβαλλοντικών επιδόσεων στόχο έχει να βοηθήσει την λήψη αποφάσεων που θα οδηγήσουν σε υψηλότερη τεχνική αποτελεσματικότητα, συμβάλλοντας παράλληλα στην επίτευξη των εταιρικών στόχων</a:t>
            </a:r>
          </a:p>
        </p:txBody>
      </p:sp>
      <p:sp>
        <p:nvSpPr>
          <p:cNvPr id="4" name="Θέση αριθμού διαφάνειας 3">
            <a:extLst>
              <a:ext uri="{FF2B5EF4-FFF2-40B4-BE49-F238E27FC236}">
                <a16:creationId xmlns:a16="http://schemas.microsoft.com/office/drawing/2014/main" id="{8969CAC1-A765-3DA0-CAC1-E3888EAB2A59}"/>
              </a:ext>
            </a:extLst>
          </p:cNvPr>
          <p:cNvSpPr>
            <a:spLocks noGrp="1"/>
          </p:cNvSpPr>
          <p:nvPr>
            <p:ph type="sldNum" sz="quarter" idx="12"/>
          </p:nvPr>
        </p:nvSpPr>
        <p:spPr/>
        <p:txBody>
          <a:bodyPr/>
          <a:lstStyle/>
          <a:p>
            <a:fld id="{B2DC25EE-239B-4C5F-AAD1-255A7D5F1EE2}" type="slidenum">
              <a:rPr lang="en-US" smtClean="0"/>
              <a:t>53</a:t>
            </a:fld>
            <a:endParaRPr lang="en-US"/>
          </a:p>
        </p:txBody>
      </p:sp>
    </p:spTree>
    <p:extLst>
      <p:ext uri="{BB962C8B-B14F-4D97-AF65-F5344CB8AC3E}">
        <p14:creationId xmlns:p14="http://schemas.microsoft.com/office/powerpoint/2010/main" val="3035183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9306C4-B552-5F06-17F3-F49353F3FF0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57986F9-EB2D-2CA3-1F9E-354DC32B4CA5}"/>
              </a:ext>
            </a:extLst>
          </p:cNvPr>
          <p:cNvSpPr>
            <a:spLocks noGrp="1"/>
          </p:cNvSpPr>
          <p:nvPr>
            <p:ph idx="1"/>
          </p:nvPr>
        </p:nvSpPr>
        <p:spPr>
          <a:xfrm>
            <a:off x="793102" y="2164702"/>
            <a:ext cx="10490594" cy="4007498"/>
          </a:xfrm>
        </p:spPr>
        <p:txBody>
          <a:bodyPr>
            <a:normAutofit fontScale="92500" lnSpcReduction="10000"/>
          </a:bodyPr>
          <a:lstStyle/>
          <a:p>
            <a:pPr algn="just"/>
            <a:r>
              <a:rPr lang="el-GR" dirty="0">
                <a:latin typeface="Cambria" panose="02040503050406030204" pitchFamily="18" charset="0"/>
                <a:ea typeface="Cambria" panose="02040503050406030204" pitchFamily="18" charset="0"/>
              </a:rPr>
              <a:t>Αν και η περιβαλλοντική λογιστική βρέθηκε στο επίκεντρο του ενδιαφέροντος, κατά τη δεκαετία του 1970, η επόμενη δεκαετία δεν επέφερε σημαντικές εξελίξεις στον τομέα αυτό, καθώς παρατηρήθηκε σημαντική «εχθρότητα» προς την ιδέα αυτή (Ernst και Ernst, 1973; </a:t>
            </a:r>
            <a:r>
              <a:rPr lang="el-GR" dirty="0" err="1">
                <a:latin typeface="Cambria" panose="02040503050406030204" pitchFamily="18" charset="0"/>
                <a:ea typeface="Cambria" panose="02040503050406030204" pitchFamily="18" charset="0"/>
              </a:rPr>
              <a:t>Gray</a:t>
            </a:r>
            <a:r>
              <a:rPr lang="el-GR" dirty="0">
                <a:latin typeface="Cambria" panose="02040503050406030204" pitchFamily="18" charset="0"/>
                <a:ea typeface="Cambria" panose="02040503050406030204" pitchFamily="18" charset="0"/>
              </a:rPr>
              <a:t>, 2001). </a:t>
            </a:r>
          </a:p>
          <a:p>
            <a:pPr algn="just"/>
            <a:r>
              <a:rPr lang="el-GR" dirty="0">
                <a:latin typeface="Cambria" panose="02040503050406030204" pitchFamily="18" charset="0"/>
                <a:ea typeface="Cambria" panose="02040503050406030204" pitchFamily="18" charset="0"/>
              </a:rPr>
              <a:t>Στη συνέχεια, και συγκεκριμένα κατά τα μέσα της δεκαετίας του 1990, το ενδιαφέρον για την περιβαλλοντική λογιστική αποκαταστάθηκε, καθιστώντας τη μέρος της </a:t>
            </a:r>
            <a:r>
              <a:rPr lang="el-GR" dirty="0" err="1">
                <a:latin typeface="Cambria" panose="02040503050406030204" pitchFamily="18" charset="0"/>
                <a:ea typeface="Cambria" panose="02040503050406030204" pitchFamily="18" charset="0"/>
              </a:rPr>
              <a:t>οργανωσιακής</a:t>
            </a:r>
            <a:r>
              <a:rPr lang="el-GR" dirty="0">
                <a:latin typeface="Cambria" panose="02040503050406030204" pitchFamily="18" charset="0"/>
                <a:ea typeface="Cambria" panose="02040503050406030204" pitchFamily="18" charset="0"/>
              </a:rPr>
              <a:t> θεωρίας και του εταιρικού δικαίου (</a:t>
            </a:r>
            <a:r>
              <a:rPr lang="el-GR" dirty="0" err="1">
                <a:latin typeface="Cambria" panose="02040503050406030204" pitchFamily="18" charset="0"/>
                <a:ea typeface="Cambria" panose="02040503050406030204" pitchFamily="18" charset="0"/>
              </a:rPr>
              <a:t>Gray</a:t>
            </a:r>
            <a:r>
              <a:rPr lang="el-GR" dirty="0">
                <a:latin typeface="Cambria" panose="02040503050406030204" pitchFamily="18" charset="0"/>
                <a:ea typeface="Cambria" panose="02040503050406030204" pitchFamily="18" charset="0"/>
              </a:rPr>
              <a:t>, 2001)</a:t>
            </a:r>
          </a:p>
        </p:txBody>
      </p:sp>
      <p:sp>
        <p:nvSpPr>
          <p:cNvPr id="4" name="Θέση αριθμού διαφάνειας 3">
            <a:extLst>
              <a:ext uri="{FF2B5EF4-FFF2-40B4-BE49-F238E27FC236}">
                <a16:creationId xmlns:a16="http://schemas.microsoft.com/office/drawing/2014/main" id="{DDA16084-4FDD-A113-4E37-1E4A27F054E1}"/>
              </a:ext>
            </a:extLst>
          </p:cNvPr>
          <p:cNvSpPr>
            <a:spLocks noGrp="1"/>
          </p:cNvSpPr>
          <p:nvPr>
            <p:ph type="sldNum" sz="quarter" idx="12"/>
          </p:nvPr>
        </p:nvSpPr>
        <p:spPr/>
        <p:txBody>
          <a:bodyPr/>
          <a:lstStyle/>
          <a:p>
            <a:fld id="{B2DC25EE-239B-4C5F-AAD1-255A7D5F1EE2}" type="slidenum">
              <a:rPr lang="en-US" smtClean="0"/>
              <a:t>54</a:t>
            </a:fld>
            <a:endParaRPr lang="en-US"/>
          </a:p>
        </p:txBody>
      </p:sp>
    </p:spTree>
    <p:extLst>
      <p:ext uri="{BB962C8B-B14F-4D97-AF65-F5344CB8AC3E}">
        <p14:creationId xmlns:p14="http://schemas.microsoft.com/office/powerpoint/2010/main" val="23591847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811290-0290-48F9-2F43-C104E90F39F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5C9D827-6019-916E-EF84-A74D3C64F4B6}"/>
              </a:ext>
            </a:extLst>
          </p:cNvPr>
          <p:cNvSpPr>
            <a:spLocks noGrp="1"/>
          </p:cNvSpPr>
          <p:nvPr>
            <p:ph idx="1"/>
          </p:nvPr>
        </p:nvSpPr>
        <p:spPr>
          <a:xfrm>
            <a:off x="765110" y="2239347"/>
            <a:ext cx="10518586" cy="3932853"/>
          </a:xfrm>
        </p:spPr>
        <p:txBody>
          <a:bodyPr/>
          <a:lstStyle/>
          <a:p>
            <a:pPr algn="just"/>
            <a:r>
              <a:rPr lang="el-GR" dirty="0">
                <a:latin typeface="Cambria" panose="02040503050406030204" pitchFamily="18" charset="0"/>
                <a:ea typeface="Cambria" panose="02040503050406030204" pitchFamily="18" charset="0"/>
              </a:rPr>
              <a:t>Η μεταστροφή αυτή αύξησε το επίπεδο των παρεχόμενων περιβαλλοντικών πληροφοριών, αν και υπάρχουν σημαντικές διαχρονικές διαφορές στην έκταση της περιβαλλοντικής αποκάλυψης (</a:t>
            </a:r>
            <a:r>
              <a:rPr lang="el-GR" dirty="0" err="1">
                <a:latin typeface="Cambria" panose="02040503050406030204" pitchFamily="18" charset="0"/>
                <a:ea typeface="Cambria" panose="02040503050406030204" pitchFamily="18" charset="0"/>
              </a:rPr>
              <a:t>Cho</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Patten</a:t>
            </a:r>
            <a:r>
              <a:rPr lang="el-GR" dirty="0">
                <a:latin typeface="Cambria" panose="02040503050406030204" pitchFamily="18" charset="0"/>
                <a:ea typeface="Cambria" panose="02040503050406030204" pitchFamily="18" charset="0"/>
              </a:rPr>
              <a:t>, 2008; </a:t>
            </a:r>
            <a:r>
              <a:rPr lang="el-GR" dirty="0" err="1">
                <a:latin typeface="Cambria" panose="02040503050406030204" pitchFamily="18" charset="0"/>
                <a:ea typeface="Cambria" panose="02040503050406030204" pitchFamily="18" charset="0"/>
              </a:rPr>
              <a:t>Freedman</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Stagliano</a:t>
            </a:r>
            <a:r>
              <a:rPr lang="el-GR" dirty="0">
                <a:latin typeface="Cambria" panose="02040503050406030204" pitchFamily="18" charset="0"/>
                <a:ea typeface="Cambria" panose="02040503050406030204" pitchFamily="18" charset="0"/>
              </a:rPr>
              <a:t>, 1998, 2002; Gamble, </a:t>
            </a:r>
            <a:r>
              <a:rPr lang="el-GR" dirty="0" err="1">
                <a:latin typeface="Cambria" panose="02040503050406030204" pitchFamily="18" charset="0"/>
                <a:ea typeface="Cambria" panose="02040503050406030204" pitchFamily="18" charset="0"/>
              </a:rPr>
              <a:t>Hsu</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Jackson</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Tollerson</a:t>
            </a:r>
            <a:r>
              <a:rPr lang="el-GR" dirty="0">
                <a:latin typeface="Cambria" panose="02040503050406030204" pitchFamily="18" charset="0"/>
                <a:ea typeface="Cambria" panose="02040503050406030204" pitchFamily="18" charset="0"/>
              </a:rPr>
              <a:t>, 1996; </a:t>
            </a:r>
            <a:r>
              <a:rPr lang="el-GR" dirty="0" err="1">
                <a:latin typeface="Cambria" panose="02040503050406030204" pitchFamily="18" charset="0"/>
                <a:ea typeface="Cambria" panose="02040503050406030204" pitchFamily="18" charset="0"/>
              </a:rPr>
              <a:t>Kreuze</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Newell</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Newell</a:t>
            </a:r>
            <a:r>
              <a:rPr lang="el-GR" dirty="0">
                <a:latin typeface="Cambria" panose="02040503050406030204" pitchFamily="18" charset="0"/>
                <a:ea typeface="Cambria" panose="02040503050406030204" pitchFamily="18" charset="0"/>
              </a:rPr>
              <a:t>, 1996). </a:t>
            </a:r>
          </a:p>
        </p:txBody>
      </p:sp>
      <p:sp>
        <p:nvSpPr>
          <p:cNvPr id="4" name="Θέση αριθμού διαφάνειας 3">
            <a:extLst>
              <a:ext uri="{FF2B5EF4-FFF2-40B4-BE49-F238E27FC236}">
                <a16:creationId xmlns:a16="http://schemas.microsoft.com/office/drawing/2014/main" id="{1C60F909-F4D2-9D24-3312-81181BBD4853}"/>
              </a:ext>
            </a:extLst>
          </p:cNvPr>
          <p:cNvSpPr>
            <a:spLocks noGrp="1"/>
          </p:cNvSpPr>
          <p:nvPr>
            <p:ph type="sldNum" sz="quarter" idx="12"/>
          </p:nvPr>
        </p:nvSpPr>
        <p:spPr/>
        <p:txBody>
          <a:bodyPr/>
          <a:lstStyle/>
          <a:p>
            <a:fld id="{B2DC25EE-239B-4C5F-AAD1-255A7D5F1EE2}" type="slidenum">
              <a:rPr lang="en-US" smtClean="0"/>
              <a:t>55</a:t>
            </a:fld>
            <a:endParaRPr lang="en-US"/>
          </a:p>
        </p:txBody>
      </p:sp>
    </p:spTree>
    <p:extLst>
      <p:ext uri="{BB962C8B-B14F-4D97-AF65-F5344CB8AC3E}">
        <p14:creationId xmlns:p14="http://schemas.microsoft.com/office/powerpoint/2010/main" val="3683352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7BA9E1-040A-A98D-A983-FB9DAF79DE9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2BDDA95-75C4-421D-CDA4-D2A76CCB0008}"/>
              </a:ext>
            </a:extLst>
          </p:cNvPr>
          <p:cNvSpPr>
            <a:spLocks noGrp="1"/>
          </p:cNvSpPr>
          <p:nvPr>
            <p:ph idx="1"/>
          </p:nvPr>
        </p:nvSpPr>
        <p:spPr>
          <a:xfrm>
            <a:off x="783771" y="2267339"/>
            <a:ext cx="10499925" cy="3904861"/>
          </a:xfrm>
        </p:spPr>
        <p:txBody>
          <a:bodyPr>
            <a:normAutofit fontScale="92500" lnSpcReduction="20000"/>
          </a:bodyPr>
          <a:lstStyle/>
          <a:p>
            <a:pPr algn="just"/>
            <a:r>
              <a:rPr lang="el-GR" dirty="0">
                <a:latin typeface="Cambria" panose="02040503050406030204" pitchFamily="18" charset="0"/>
                <a:ea typeface="Cambria" panose="02040503050406030204" pitchFamily="18" charset="0"/>
              </a:rPr>
              <a:t>Η διαφοροποίηση αυτή, καθώς και η διαπίστωση της σύνδεσης του επιπέδου περιβαλλοντικής αποκάλυψης με διαφορετικές </a:t>
            </a:r>
            <a:r>
              <a:rPr lang="el-GR" dirty="0" err="1">
                <a:latin typeface="Cambria" panose="02040503050406030204" pitchFamily="18" charset="0"/>
                <a:ea typeface="Cambria" panose="02040503050406030204" pitchFamily="18" charset="0"/>
              </a:rPr>
              <a:t>οργανωσιακές</a:t>
            </a:r>
            <a:r>
              <a:rPr lang="el-GR" dirty="0">
                <a:latin typeface="Cambria" panose="02040503050406030204" pitchFamily="18" charset="0"/>
                <a:ea typeface="Cambria" panose="02040503050406030204" pitchFamily="18" charset="0"/>
              </a:rPr>
              <a:t> πτυχές, οδήγησε στην έκκληση, κατά τη διάρκεια των δύο τελευταίων δεκαετιών, από πολυάριθμους συγγραφείς και ερευνητές για υψηλότερες απαιτήσεις εταιρικής κοινωνικής και περιβαλλοντικής αποκάλυψης (</a:t>
            </a:r>
            <a:r>
              <a:rPr lang="el-GR" dirty="0" err="1">
                <a:latin typeface="Cambria" panose="02040503050406030204" pitchFamily="18" charset="0"/>
                <a:ea typeface="Cambria" panose="02040503050406030204" pitchFamily="18" charset="0"/>
              </a:rPr>
              <a:t>Gray</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Owen</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Maunders</a:t>
            </a:r>
            <a:r>
              <a:rPr lang="el-GR" dirty="0">
                <a:latin typeface="Cambria" panose="02040503050406030204" pitchFamily="18" charset="0"/>
                <a:ea typeface="Cambria" panose="02040503050406030204" pitchFamily="18" charset="0"/>
              </a:rPr>
              <a:t>, 1991; </a:t>
            </a:r>
            <a:r>
              <a:rPr lang="el-GR" dirty="0" err="1">
                <a:latin typeface="Cambria" panose="02040503050406030204" pitchFamily="18" charset="0"/>
                <a:ea typeface="Cambria" panose="02040503050406030204" pitchFamily="18" charset="0"/>
              </a:rPr>
              <a:t>Gallhofer</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Haslam</a:t>
            </a:r>
            <a:r>
              <a:rPr lang="el-GR" dirty="0">
                <a:latin typeface="Cambria" panose="02040503050406030204" pitchFamily="18" charset="0"/>
                <a:ea typeface="Cambria" panose="02040503050406030204" pitchFamily="18" charset="0"/>
              </a:rPr>
              <a:t>, 1997; </a:t>
            </a:r>
            <a:r>
              <a:rPr lang="el-GR" dirty="0" err="1">
                <a:latin typeface="Cambria" panose="02040503050406030204" pitchFamily="18" charset="0"/>
                <a:ea typeface="Cambria" panose="02040503050406030204" pitchFamily="18" charset="0"/>
              </a:rPr>
              <a:t>O'Dwyer</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Unerman</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Bradley</a:t>
            </a:r>
            <a:r>
              <a:rPr lang="el-GR" dirty="0">
                <a:latin typeface="Cambria" panose="02040503050406030204" pitchFamily="18" charset="0"/>
                <a:ea typeface="Cambria" panose="02040503050406030204" pitchFamily="18" charset="0"/>
              </a:rPr>
              <a:t>, 2005; </a:t>
            </a:r>
            <a:r>
              <a:rPr lang="el-GR" dirty="0" err="1">
                <a:latin typeface="Cambria" panose="02040503050406030204" pitchFamily="18" charset="0"/>
                <a:ea typeface="Cambria" panose="02040503050406030204" pitchFamily="18" charset="0"/>
              </a:rPr>
              <a:t>Patten</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Freedman</a:t>
            </a:r>
            <a:r>
              <a:rPr lang="el-GR" dirty="0">
                <a:latin typeface="Cambria" panose="02040503050406030204" pitchFamily="18" charset="0"/>
                <a:ea typeface="Cambria" panose="02040503050406030204" pitchFamily="18" charset="0"/>
              </a:rPr>
              <a:t>, 2008). </a:t>
            </a:r>
          </a:p>
          <a:p>
            <a:pPr algn="just"/>
            <a:r>
              <a:rPr lang="el-GR" dirty="0">
                <a:latin typeface="Cambria" panose="02040503050406030204" pitchFamily="18" charset="0"/>
                <a:ea typeface="Cambria" panose="02040503050406030204" pitchFamily="18" charset="0"/>
              </a:rPr>
              <a:t>Η εισαγωγή των Διεθνών Λογιστικών Προτύπων έθεσε τα κατώτατα όρια παροχής σχετικών πληροφοριών</a:t>
            </a:r>
          </a:p>
        </p:txBody>
      </p:sp>
      <p:sp>
        <p:nvSpPr>
          <p:cNvPr id="4" name="Θέση αριθμού διαφάνειας 3">
            <a:extLst>
              <a:ext uri="{FF2B5EF4-FFF2-40B4-BE49-F238E27FC236}">
                <a16:creationId xmlns:a16="http://schemas.microsoft.com/office/drawing/2014/main" id="{8FCF8E03-E12F-AA64-D6D2-69A7537F5BA3}"/>
              </a:ext>
            </a:extLst>
          </p:cNvPr>
          <p:cNvSpPr>
            <a:spLocks noGrp="1"/>
          </p:cNvSpPr>
          <p:nvPr>
            <p:ph type="sldNum" sz="quarter" idx="12"/>
          </p:nvPr>
        </p:nvSpPr>
        <p:spPr/>
        <p:txBody>
          <a:bodyPr/>
          <a:lstStyle/>
          <a:p>
            <a:fld id="{B2DC25EE-239B-4C5F-AAD1-255A7D5F1EE2}" type="slidenum">
              <a:rPr lang="en-US" smtClean="0"/>
              <a:t>56</a:t>
            </a:fld>
            <a:endParaRPr lang="en-US"/>
          </a:p>
        </p:txBody>
      </p:sp>
    </p:spTree>
    <p:extLst>
      <p:ext uri="{BB962C8B-B14F-4D97-AF65-F5344CB8AC3E}">
        <p14:creationId xmlns:p14="http://schemas.microsoft.com/office/powerpoint/2010/main" val="28525922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BB74EB-17A9-9BB5-AC8B-480EDCC4A58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D83C72C-EA43-BF62-6CD9-05D02F4FE76F}"/>
              </a:ext>
            </a:extLst>
          </p:cNvPr>
          <p:cNvSpPr>
            <a:spLocks noGrp="1"/>
          </p:cNvSpPr>
          <p:nvPr>
            <p:ph idx="1"/>
          </p:nvPr>
        </p:nvSpPr>
        <p:spPr>
          <a:xfrm>
            <a:off x="849086" y="2276669"/>
            <a:ext cx="10434610" cy="3895531"/>
          </a:xfrm>
        </p:spPr>
        <p:txBody>
          <a:bodyPr/>
          <a:lstStyle/>
          <a:p>
            <a:pPr algn="just"/>
            <a:r>
              <a:rPr lang="el-GR" dirty="0">
                <a:latin typeface="Cambria" panose="02040503050406030204" pitchFamily="18" charset="0"/>
                <a:ea typeface="Cambria" panose="02040503050406030204" pitchFamily="18" charset="0"/>
              </a:rPr>
              <a:t>Η αύξηση των απαιτήσεων πληροφόρησης για την επίδραση της εταιρικής δραστηριότητας στο περιβάλλον αναμένεται, σύμφωνα με μέρος της διεθνούς βιβλιογραφίας, να επηρεάσει σημαντικές επιχειρηματικές πτυχές, όπως το επίπεδο περιβαλλοντικής επίδοσης και την τεχνική αποτελεσματικότητα, χωρίς όμως να υπάρχουν κοινά αποδεκτά εμπειρικά ευρήματα μέχρι τώρα. </a:t>
            </a:r>
          </a:p>
        </p:txBody>
      </p:sp>
      <p:sp>
        <p:nvSpPr>
          <p:cNvPr id="4" name="Θέση αριθμού διαφάνειας 3">
            <a:extLst>
              <a:ext uri="{FF2B5EF4-FFF2-40B4-BE49-F238E27FC236}">
                <a16:creationId xmlns:a16="http://schemas.microsoft.com/office/drawing/2014/main" id="{171A7B6D-05B4-5E40-EBE4-EE9D7FBF8231}"/>
              </a:ext>
            </a:extLst>
          </p:cNvPr>
          <p:cNvSpPr>
            <a:spLocks noGrp="1"/>
          </p:cNvSpPr>
          <p:nvPr>
            <p:ph type="sldNum" sz="quarter" idx="12"/>
          </p:nvPr>
        </p:nvSpPr>
        <p:spPr/>
        <p:txBody>
          <a:bodyPr/>
          <a:lstStyle/>
          <a:p>
            <a:fld id="{B2DC25EE-239B-4C5F-AAD1-255A7D5F1EE2}" type="slidenum">
              <a:rPr lang="en-US" smtClean="0"/>
              <a:t>57</a:t>
            </a:fld>
            <a:endParaRPr lang="en-US"/>
          </a:p>
        </p:txBody>
      </p:sp>
    </p:spTree>
    <p:extLst>
      <p:ext uri="{BB962C8B-B14F-4D97-AF65-F5344CB8AC3E}">
        <p14:creationId xmlns:p14="http://schemas.microsoft.com/office/powerpoint/2010/main" val="8452505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9AD5D3-BC77-AF67-9768-A9B34DF3F06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833737D-0844-A66A-E5FB-F42C1338E10C}"/>
              </a:ext>
            </a:extLst>
          </p:cNvPr>
          <p:cNvSpPr>
            <a:spLocks noGrp="1"/>
          </p:cNvSpPr>
          <p:nvPr>
            <p:ph idx="1"/>
          </p:nvPr>
        </p:nvSpPr>
        <p:spPr>
          <a:xfrm>
            <a:off x="839755" y="2239347"/>
            <a:ext cx="10443941" cy="3932853"/>
          </a:xfrm>
        </p:spPr>
        <p:txBody>
          <a:bodyPr>
            <a:normAutofit fontScale="92500" lnSpcReduction="10000"/>
          </a:bodyPr>
          <a:lstStyle/>
          <a:p>
            <a:pPr algn="just"/>
            <a:r>
              <a:rPr lang="el-GR" dirty="0">
                <a:latin typeface="Cambria" panose="02040503050406030204" pitchFamily="18" charset="0"/>
                <a:ea typeface="Cambria" panose="02040503050406030204" pitchFamily="18" charset="0"/>
              </a:rPr>
              <a:t>Η ανάγκη αξιόπιστης μέτρησης των εταιρικών περιβαλλοντικών δράσεων, με στόχο την αξιολόγηση της αποτελεσματικότητάς τους προς την επίτευξη μιας «αειφόρου ανάπτυξης», δημιουργεί μια στενή σχέση μεταξύ περιβαλλοντικής επίδοσης και περιβαλλοντικής αποκάλυψης (</a:t>
            </a:r>
            <a:r>
              <a:rPr lang="el-GR" dirty="0" err="1">
                <a:latin typeface="Cambria" panose="02040503050406030204" pitchFamily="18" charset="0"/>
                <a:ea typeface="Cambria" panose="02040503050406030204" pitchFamily="18" charset="0"/>
              </a:rPr>
              <a:t>Lange</a:t>
            </a:r>
            <a:r>
              <a:rPr lang="el-GR" dirty="0">
                <a:latin typeface="Cambria" panose="02040503050406030204" pitchFamily="18" charset="0"/>
                <a:ea typeface="Cambria" panose="02040503050406030204" pitchFamily="18" charset="0"/>
              </a:rPr>
              <a:t>, 2003). </a:t>
            </a:r>
          </a:p>
          <a:p>
            <a:pPr algn="just"/>
            <a:r>
              <a:rPr lang="el-GR" dirty="0">
                <a:latin typeface="Cambria" panose="02040503050406030204" pitchFamily="18" charset="0"/>
                <a:ea typeface="Cambria" panose="02040503050406030204" pitchFamily="18" charset="0"/>
              </a:rPr>
              <a:t>Η ανάγκη, όμως, για μια εις βάθος διερεύνηση της εξέλιξης της σχέσης αυτής οδηγεί σε χρήση πληροφοριών πέραν των ελάχιστων που είναι νομικά επιβεβλημένες, μέσω των διεθνών λογιστικών προτύπων ή των εθνικών νομοθεσιών. </a:t>
            </a:r>
          </a:p>
        </p:txBody>
      </p:sp>
      <p:sp>
        <p:nvSpPr>
          <p:cNvPr id="4" name="Θέση αριθμού διαφάνειας 3">
            <a:extLst>
              <a:ext uri="{FF2B5EF4-FFF2-40B4-BE49-F238E27FC236}">
                <a16:creationId xmlns:a16="http://schemas.microsoft.com/office/drawing/2014/main" id="{7A72D104-C698-E280-95C0-5B11876B8EAE}"/>
              </a:ext>
            </a:extLst>
          </p:cNvPr>
          <p:cNvSpPr>
            <a:spLocks noGrp="1"/>
          </p:cNvSpPr>
          <p:nvPr>
            <p:ph type="sldNum" sz="quarter" idx="12"/>
          </p:nvPr>
        </p:nvSpPr>
        <p:spPr/>
        <p:txBody>
          <a:bodyPr/>
          <a:lstStyle/>
          <a:p>
            <a:fld id="{B2DC25EE-239B-4C5F-AAD1-255A7D5F1EE2}" type="slidenum">
              <a:rPr lang="en-US" smtClean="0"/>
              <a:t>58</a:t>
            </a:fld>
            <a:endParaRPr lang="en-US"/>
          </a:p>
        </p:txBody>
      </p:sp>
    </p:spTree>
    <p:extLst>
      <p:ext uri="{BB962C8B-B14F-4D97-AF65-F5344CB8AC3E}">
        <p14:creationId xmlns:p14="http://schemas.microsoft.com/office/powerpoint/2010/main" val="7339408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ED4837-ABFA-DFF3-4096-091943D52C4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1896940-1730-7527-59E8-606B5362F615}"/>
              </a:ext>
            </a:extLst>
          </p:cNvPr>
          <p:cNvSpPr>
            <a:spLocks noGrp="1"/>
          </p:cNvSpPr>
          <p:nvPr>
            <p:ph idx="1"/>
          </p:nvPr>
        </p:nvSpPr>
        <p:spPr>
          <a:xfrm>
            <a:off x="774441" y="2276669"/>
            <a:ext cx="10509255" cy="3895531"/>
          </a:xfrm>
        </p:spPr>
        <p:txBody>
          <a:bodyPr>
            <a:normAutofit/>
          </a:bodyPr>
          <a:lstStyle/>
          <a:p>
            <a:pPr algn="just"/>
            <a:r>
              <a:rPr lang="el-GR" dirty="0">
                <a:latin typeface="Cambria" panose="02040503050406030204" pitchFamily="18" charset="0"/>
                <a:ea typeface="Cambria" panose="02040503050406030204" pitchFamily="18" charset="0"/>
              </a:rPr>
              <a:t>Σύμφωνα και με τη θεωρία της Εθελοντικής Αποκάλυψης, οι επιχειρήσεις με τις ανώτερες περιβαλλοντικές επιδόσεις</a:t>
            </a:r>
          </a:p>
          <a:p>
            <a:pPr algn="just"/>
            <a:r>
              <a:rPr lang="el-GR" dirty="0">
                <a:latin typeface="Cambria" panose="02040503050406030204" pitchFamily="18" charset="0"/>
                <a:ea typeface="Cambria" panose="02040503050406030204" pitchFamily="18" charset="0"/>
              </a:rPr>
              <a:t>θα προβούν σε υψηλού επιπέδου γνωστοποιήσεις, στρεφόμενες σε αντικειμενικούς δείκτες περιβαλλοντικών επιδόσεων που είναι δύσκολο να τους μιμηθούν οι επιχειρήσεις με χειρότερες επιδόσεις (</a:t>
            </a:r>
            <a:r>
              <a:rPr lang="el-GR" dirty="0" err="1">
                <a:latin typeface="Cambria" panose="02040503050406030204" pitchFamily="18" charset="0"/>
                <a:ea typeface="Cambria" panose="02040503050406030204" pitchFamily="18" charset="0"/>
              </a:rPr>
              <a:t>Dye</a:t>
            </a:r>
            <a:r>
              <a:rPr lang="el-GR" dirty="0">
                <a:latin typeface="Cambria" panose="02040503050406030204" pitchFamily="18" charset="0"/>
                <a:ea typeface="Cambria" panose="02040503050406030204" pitchFamily="18" charset="0"/>
              </a:rPr>
              <a:t>, 1985; </a:t>
            </a:r>
            <a:r>
              <a:rPr lang="el-GR" dirty="0" err="1">
                <a:latin typeface="Cambria" panose="02040503050406030204" pitchFamily="18" charset="0"/>
                <a:ea typeface="Cambria" panose="02040503050406030204" pitchFamily="18" charset="0"/>
              </a:rPr>
              <a:t>Verrecchia</a:t>
            </a:r>
            <a:r>
              <a:rPr lang="el-GR" dirty="0">
                <a:latin typeface="Cambria" panose="02040503050406030204" pitchFamily="18" charset="0"/>
                <a:ea typeface="Cambria" panose="02040503050406030204" pitchFamily="18" charset="0"/>
              </a:rPr>
              <a:t>, 1983).</a:t>
            </a:r>
          </a:p>
          <a:p>
            <a:pPr algn="just"/>
            <a:r>
              <a:rPr lang="el-GR" dirty="0">
                <a:latin typeface="Cambria" panose="02040503050406030204" pitchFamily="18" charset="0"/>
                <a:ea typeface="Cambria" panose="02040503050406030204" pitchFamily="18" charset="0"/>
              </a:rPr>
              <a:t> Οι τελευταίες θα διαλέξουν να μην παρέχουν σχετικά στοιχεία</a:t>
            </a:r>
          </a:p>
        </p:txBody>
      </p:sp>
      <p:sp>
        <p:nvSpPr>
          <p:cNvPr id="4" name="Θέση αριθμού διαφάνειας 3">
            <a:extLst>
              <a:ext uri="{FF2B5EF4-FFF2-40B4-BE49-F238E27FC236}">
                <a16:creationId xmlns:a16="http://schemas.microsoft.com/office/drawing/2014/main" id="{B0BE2846-56F3-12CC-A2C7-B712AC412BFA}"/>
              </a:ext>
            </a:extLst>
          </p:cNvPr>
          <p:cNvSpPr>
            <a:spLocks noGrp="1"/>
          </p:cNvSpPr>
          <p:nvPr>
            <p:ph type="sldNum" sz="quarter" idx="12"/>
          </p:nvPr>
        </p:nvSpPr>
        <p:spPr/>
        <p:txBody>
          <a:bodyPr/>
          <a:lstStyle/>
          <a:p>
            <a:fld id="{B2DC25EE-239B-4C5F-AAD1-255A7D5F1EE2}" type="slidenum">
              <a:rPr lang="en-US" smtClean="0"/>
              <a:t>59</a:t>
            </a:fld>
            <a:endParaRPr lang="en-US"/>
          </a:p>
        </p:txBody>
      </p:sp>
    </p:spTree>
    <p:extLst>
      <p:ext uri="{BB962C8B-B14F-4D97-AF65-F5344CB8AC3E}">
        <p14:creationId xmlns:p14="http://schemas.microsoft.com/office/powerpoint/2010/main" val="1089922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91548C-B116-28BB-83A3-62665DAD70B1}"/>
              </a:ext>
            </a:extLst>
          </p:cNvPr>
          <p:cNvSpPr>
            <a:spLocks noGrp="1"/>
          </p:cNvSpPr>
          <p:nvPr>
            <p:ph type="title"/>
          </p:nvPr>
        </p:nvSpPr>
        <p:spPr/>
        <p:txBody>
          <a:bodyPr>
            <a:normAutofit fontScale="90000"/>
          </a:bodyPr>
          <a:lstStyle/>
          <a:p>
            <a:r>
              <a:rPr lang="el-GR" dirty="0">
                <a:latin typeface="Cambria" panose="02040503050406030204" pitchFamily="18" charset="0"/>
                <a:ea typeface="Cambria" panose="02040503050406030204" pitchFamily="18" charset="0"/>
              </a:rPr>
              <a:t>Περιβαλλοντική Λογιστική – Πράσινη Λογιστική</a:t>
            </a:r>
          </a:p>
        </p:txBody>
      </p:sp>
      <p:sp>
        <p:nvSpPr>
          <p:cNvPr id="3" name="Θέση περιεχομένου 2">
            <a:extLst>
              <a:ext uri="{FF2B5EF4-FFF2-40B4-BE49-F238E27FC236}">
                <a16:creationId xmlns:a16="http://schemas.microsoft.com/office/drawing/2014/main" id="{79F196E5-BB44-7B05-7B19-C54F84C62976}"/>
              </a:ext>
            </a:extLst>
          </p:cNvPr>
          <p:cNvSpPr>
            <a:spLocks noGrp="1"/>
          </p:cNvSpPr>
          <p:nvPr>
            <p:ph idx="1"/>
          </p:nvPr>
        </p:nvSpPr>
        <p:spPr>
          <a:xfrm>
            <a:off x="513184" y="2276669"/>
            <a:ext cx="10770512" cy="3895531"/>
          </a:xfrm>
        </p:spPr>
        <p:txBody>
          <a:bodyPr/>
          <a:lstStyle/>
          <a:p>
            <a:pPr algn="just"/>
            <a:r>
              <a:rPr lang="el-GR" sz="2800" dirty="0">
                <a:latin typeface="Cambria" panose="02040503050406030204" pitchFamily="18" charset="0"/>
                <a:ea typeface="Cambria" panose="02040503050406030204" pitchFamily="18" charset="0"/>
              </a:rPr>
              <a:t>Επικεντρώνεται τόσο στην αναγνώριση και καταγραφή των </a:t>
            </a:r>
            <a:r>
              <a:rPr lang="el-GR" sz="2800" b="1" dirty="0">
                <a:latin typeface="Cambria" panose="02040503050406030204" pitchFamily="18" charset="0"/>
                <a:ea typeface="Cambria" panose="02040503050406030204" pitchFamily="18" charset="0"/>
              </a:rPr>
              <a:t>αρνητικών περιβαλλοντικών επιπτώσεων </a:t>
            </a:r>
            <a:r>
              <a:rPr lang="el-GR" sz="2800" dirty="0">
                <a:latin typeface="Cambria" panose="02040503050406030204" pitchFamily="18" charset="0"/>
                <a:ea typeface="Cambria" panose="02040503050406030204" pitchFamily="18" charset="0"/>
              </a:rPr>
              <a:t>και στον </a:t>
            </a:r>
            <a:r>
              <a:rPr lang="el-GR" sz="2800" b="1" dirty="0">
                <a:latin typeface="Cambria" panose="02040503050406030204" pitchFamily="18" charset="0"/>
                <a:ea typeface="Cambria" panose="02040503050406030204" pitchFamily="18" charset="0"/>
              </a:rPr>
              <a:t>προσδιορισμό του περιβαλλοντικού κόστους</a:t>
            </a:r>
            <a:r>
              <a:rPr lang="el-GR" sz="2800" dirty="0">
                <a:latin typeface="Cambria" panose="02040503050406030204" pitchFamily="18" charset="0"/>
                <a:ea typeface="Cambria" panose="02040503050406030204" pitchFamily="18" charset="0"/>
              </a:rPr>
              <a:t> όσο και στην εφαρμογή μεθόδων με τις οποίες η </a:t>
            </a:r>
            <a:r>
              <a:rPr lang="el-GR" sz="2800" b="1" dirty="0">
                <a:latin typeface="Cambria" panose="02040503050406030204" pitchFamily="18" charset="0"/>
                <a:ea typeface="Cambria" panose="02040503050406030204" pitchFamily="18" charset="0"/>
              </a:rPr>
              <a:t>βιωσιμότητα</a:t>
            </a:r>
            <a:r>
              <a:rPr lang="el-GR" sz="2800" dirty="0">
                <a:latin typeface="Cambria" panose="02040503050406030204" pitchFamily="18" charset="0"/>
                <a:ea typeface="Cambria" panose="02040503050406030204" pitchFamily="18" charset="0"/>
              </a:rPr>
              <a:t> μπορεί να αξιολογηθεί και να ενσωματωθεί στην οργανωτική δομή μιας επιχείρησης</a:t>
            </a:r>
          </a:p>
          <a:p>
            <a:endParaRPr lang="el-GR" dirty="0"/>
          </a:p>
        </p:txBody>
      </p:sp>
      <p:sp>
        <p:nvSpPr>
          <p:cNvPr id="4" name="Θέση αριθμού διαφάνειας 3">
            <a:extLst>
              <a:ext uri="{FF2B5EF4-FFF2-40B4-BE49-F238E27FC236}">
                <a16:creationId xmlns:a16="http://schemas.microsoft.com/office/drawing/2014/main" id="{63E69E69-04C5-C979-FFA0-20B6761E43CD}"/>
              </a:ext>
            </a:extLst>
          </p:cNvPr>
          <p:cNvSpPr>
            <a:spLocks noGrp="1"/>
          </p:cNvSpPr>
          <p:nvPr>
            <p:ph type="sldNum" sz="quarter" idx="12"/>
          </p:nvPr>
        </p:nvSpPr>
        <p:spPr/>
        <p:txBody>
          <a:bodyPr/>
          <a:lstStyle/>
          <a:p>
            <a:fld id="{B2DC25EE-239B-4C5F-AAD1-255A7D5F1EE2}" type="slidenum">
              <a:rPr lang="en-US" smtClean="0"/>
              <a:t>6</a:t>
            </a:fld>
            <a:endParaRPr lang="en-US"/>
          </a:p>
        </p:txBody>
      </p:sp>
    </p:spTree>
    <p:extLst>
      <p:ext uri="{BB962C8B-B14F-4D97-AF65-F5344CB8AC3E}">
        <p14:creationId xmlns:p14="http://schemas.microsoft.com/office/powerpoint/2010/main" val="16907118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9E8149-1F94-7631-B0BF-5174809BBD9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AC4E9ED-2C5E-4F4C-2F36-0488E45BC221}"/>
              </a:ext>
            </a:extLst>
          </p:cNvPr>
          <p:cNvSpPr>
            <a:spLocks noGrp="1"/>
          </p:cNvSpPr>
          <p:nvPr>
            <p:ph idx="1"/>
          </p:nvPr>
        </p:nvSpPr>
        <p:spPr>
          <a:xfrm>
            <a:off x="723681" y="2179443"/>
            <a:ext cx="11023560" cy="4426629"/>
          </a:xfrm>
        </p:spPr>
        <p:txBody>
          <a:bodyPr>
            <a:normAutofit fontScale="77500" lnSpcReduction="20000"/>
          </a:bodyPr>
          <a:lstStyle/>
          <a:p>
            <a:pPr algn="just"/>
            <a:r>
              <a:rPr lang="el-GR" dirty="0">
                <a:latin typeface="Cambria" panose="02040503050406030204" pitchFamily="18" charset="0"/>
                <a:ea typeface="Cambria" panose="02040503050406030204" pitchFamily="18" charset="0"/>
              </a:rPr>
              <a:t>Η εθελοντική κοινοποίηση περιβαλλοντικών πληροφοριών μπορεί να χρησιμεύσει στη δημιουργία μιας δυναμικής εταιρικής εικόνας. </a:t>
            </a:r>
          </a:p>
          <a:p>
            <a:pPr algn="just"/>
            <a:r>
              <a:rPr lang="el-GR" dirty="0">
                <a:latin typeface="Cambria" panose="02040503050406030204" pitchFamily="18" charset="0"/>
                <a:ea typeface="Cambria" panose="02040503050406030204" pitchFamily="18" charset="0"/>
              </a:rPr>
              <a:t>Μάλιστα, σύμφωνα με τους </a:t>
            </a:r>
            <a:r>
              <a:rPr lang="el-GR" dirty="0" err="1">
                <a:latin typeface="Cambria" panose="02040503050406030204" pitchFamily="18" charset="0"/>
                <a:ea typeface="Cambria" panose="02040503050406030204" pitchFamily="18" charset="0"/>
              </a:rPr>
              <a:t>Al-Tuwaijri</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et</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al</a:t>
            </a:r>
            <a:r>
              <a:rPr lang="el-GR" dirty="0">
                <a:latin typeface="Cambria" panose="02040503050406030204" pitchFamily="18" charset="0"/>
                <a:ea typeface="Cambria" panose="02040503050406030204" pitchFamily="18" charset="0"/>
              </a:rPr>
              <a:t>., (2004), όσο καλύτερη είναι η περιβαλλοντική επίδοση τόσο πιο ειλικρινείς γίνονται οι επιχειρήσεις διαχρονικά, καθιερώνοντας από μόνες τους το κατώτερο όριο για τις περιβαλλοντικές επιδόσεις της διοίκησης. </a:t>
            </a:r>
          </a:p>
          <a:p>
            <a:pPr algn="just"/>
            <a:r>
              <a:rPr lang="el-GR" dirty="0">
                <a:latin typeface="Cambria" panose="02040503050406030204" pitchFamily="18" charset="0"/>
                <a:ea typeface="Cambria" panose="02040503050406030204" pitchFamily="18" charset="0"/>
              </a:rPr>
              <a:t>Μη επίτευξη αυτού του κατώτατου ορίου θα μπορούσε να αμφισβητήσει δυσμενώς τις προσδοκίες των ενδιαφερόμενων μερών και, ενδεχομένως, να προκαλέσει συγκρούσεις μεταξύ τους. </a:t>
            </a:r>
          </a:p>
          <a:p>
            <a:pPr algn="just"/>
            <a:r>
              <a:rPr lang="el-GR" dirty="0">
                <a:latin typeface="Cambria" panose="02040503050406030204" pitchFamily="18" charset="0"/>
                <a:ea typeface="Cambria" panose="02040503050406030204" pitchFamily="18" charset="0"/>
              </a:rPr>
              <a:t>Αυτό που συντηρεί αυτή την τάση για περιορισμένη- ελεγχόμενη αποκάλυψη είναι ο κίνδυνος από τη δημοσιοποίηση «ευαίσθητων» πληροφοριών σχετικά με τις εταιρικές περιβαλλοντικές δράσεις και επιπτώσεις (</a:t>
            </a:r>
            <a:r>
              <a:rPr lang="el-GR" dirty="0" err="1">
                <a:latin typeface="Cambria" panose="02040503050406030204" pitchFamily="18" charset="0"/>
                <a:ea typeface="Cambria" panose="02040503050406030204" pitchFamily="18" charset="0"/>
              </a:rPr>
              <a:t>Verrecchia</a:t>
            </a:r>
            <a:r>
              <a:rPr lang="el-GR" dirty="0">
                <a:latin typeface="Cambria" panose="02040503050406030204" pitchFamily="18" charset="0"/>
                <a:ea typeface="Cambria" panose="02040503050406030204" pitchFamily="18" charset="0"/>
              </a:rPr>
              <a:t>, 1983; </a:t>
            </a:r>
            <a:r>
              <a:rPr lang="el-GR" dirty="0" err="1">
                <a:latin typeface="Cambria" panose="02040503050406030204" pitchFamily="18" charset="0"/>
                <a:ea typeface="Cambria" panose="02040503050406030204" pitchFamily="18" charset="0"/>
              </a:rPr>
              <a:t>Αl-Tuwaijri</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et</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al</a:t>
            </a:r>
            <a:r>
              <a:rPr lang="el-GR" dirty="0">
                <a:latin typeface="Cambria" panose="02040503050406030204" pitchFamily="18" charset="0"/>
                <a:ea typeface="Cambria" panose="02040503050406030204" pitchFamily="18" charset="0"/>
              </a:rPr>
              <a:t>., 2004).</a:t>
            </a:r>
          </a:p>
        </p:txBody>
      </p:sp>
      <p:sp>
        <p:nvSpPr>
          <p:cNvPr id="4" name="Θέση αριθμού διαφάνειας 3">
            <a:extLst>
              <a:ext uri="{FF2B5EF4-FFF2-40B4-BE49-F238E27FC236}">
                <a16:creationId xmlns:a16="http://schemas.microsoft.com/office/drawing/2014/main" id="{5E607759-451D-2897-B1F2-A2C4F1ACA5E1}"/>
              </a:ext>
            </a:extLst>
          </p:cNvPr>
          <p:cNvSpPr>
            <a:spLocks noGrp="1"/>
          </p:cNvSpPr>
          <p:nvPr>
            <p:ph type="sldNum" sz="quarter" idx="12"/>
          </p:nvPr>
        </p:nvSpPr>
        <p:spPr/>
        <p:txBody>
          <a:bodyPr/>
          <a:lstStyle/>
          <a:p>
            <a:fld id="{B2DC25EE-239B-4C5F-AAD1-255A7D5F1EE2}" type="slidenum">
              <a:rPr lang="en-US" smtClean="0"/>
              <a:t>60</a:t>
            </a:fld>
            <a:endParaRPr lang="en-US"/>
          </a:p>
        </p:txBody>
      </p:sp>
    </p:spTree>
    <p:extLst>
      <p:ext uri="{BB962C8B-B14F-4D97-AF65-F5344CB8AC3E}">
        <p14:creationId xmlns:p14="http://schemas.microsoft.com/office/powerpoint/2010/main" val="26337980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D38A43-7A38-ABA1-CF78-C76EE2C04239}"/>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Αντίλογος</a:t>
            </a:r>
          </a:p>
        </p:txBody>
      </p:sp>
      <p:sp>
        <p:nvSpPr>
          <p:cNvPr id="3" name="Θέση περιεχομένου 2">
            <a:extLst>
              <a:ext uri="{FF2B5EF4-FFF2-40B4-BE49-F238E27FC236}">
                <a16:creationId xmlns:a16="http://schemas.microsoft.com/office/drawing/2014/main" id="{3BEBFF97-7710-6321-B28B-A58DC5486754}"/>
              </a:ext>
            </a:extLst>
          </p:cNvPr>
          <p:cNvSpPr>
            <a:spLocks noGrp="1"/>
          </p:cNvSpPr>
          <p:nvPr>
            <p:ph idx="1"/>
          </p:nvPr>
        </p:nvSpPr>
        <p:spPr>
          <a:xfrm>
            <a:off x="671804" y="2369976"/>
            <a:ext cx="10611892" cy="3802224"/>
          </a:xfrm>
        </p:spPr>
        <p:txBody>
          <a:bodyPr/>
          <a:lstStyle/>
          <a:p>
            <a:pPr algn="just"/>
            <a:r>
              <a:rPr lang="el-GR" dirty="0">
                <a:latin typeface="Cambria" panose="02040503050406030204" pitchFamily="18" charset="0"/>
                <a:ea typeface="Cambria" panose="02040503050406030204" pitchFamily="18" charset="0"/>
              </a:rPr>
              <a:t>Ο αυξημένος έλεγχος την περίοδο 1992–1993 από το FASB (</a:t>
            </a:r>
            <a:r>
              <a:rPr lang="en-US" dirty="0">
                <a:latin typeface="Cambria" panose="02040503050406030204" pitchFamily="18" charset="0"/>
                <a:ea typeface="Cambria" panose="02040503050406030204" pitchFamily="18" charset="0"/>
              </a:rPr>
              <a:t>Financial Accounting Standards Board</a:t>
            </a:r>
            <a:r>
              <a:rPr lang="el-GR" b="0" i="0" dirty="0">
                <a:solidFill>
                  <a:srgbClr val="4D5156"/>
                </a:solidFill>
                <a:effectLst/>
                <a:latin typeface="Google Sans"/>
              </a:rPr>
              <a:t>)</a:t>
            </a:r>
            <a:r>
              <a:rPr lang="en-US" b="0" i="0" dirty="0">
                <a:solidFill>
                  <a:srgbClr val="4D5156"/>
                </a:solidFill>
                <a:effectLst/>
                <a:latin typeface="Google Sans"/>
              </a:rPr>
              <a:t> </a:t>
            </a:r>
            <a:r>
              <a:rPr lang="el-GR" dirty="0">
                <a:latin typeface="Cambria" panose="02040503050406030204" pitchFamily="18" charset="0"/>
                <a:ea typeface="Cambria" panose="02040503050406030204" pitchFamily="18" charset="0"/>
              </a:rPr>
              <a:t>και την Επιτροπή Κεφαλαιαγοράς, αναφορικά με τις δημοσιοποιούμενες περιβαλλοντικές πληροφορίες, ανάγκασε τις επιχειρήσεις με ανεπαρκείς επιδόσεις να κάνουν περισσότερες αποκαλύψεις, καθώς υπόκεινται σε περισσότερες δραστηριότητες αποκατάστασης του περιβάλλοντος.</a:t>
            </a:r>
          </a:p>
        </p:txBody>
      </p:sp>
      <p:sp>
        <p:nvSpPr>
          <p:cNvPr id="4" name="Θέση αριθμού διαφάνειας 3">
            <a:extLst>
              <a:ext uri="{FF2B5EF4-FFF2-40B4-BE49-F238E27FC236}">
                <a16:creationId xmlns:a16="http://schemas.microsoft.com/office/drawing/2014/main" id="{2F647961-3F99-9182-2F81-2A0E0C18B45B}"/>
              </a:ext>
            </a:extLst>
          </p:cNvPr>
          <p:cNvSpPr>
            <a:spLocks noGrp="1"/>
          </p:cNvSpPr>
          <p:nvPr>
            <p:ph type="sldNum" sz="quarter" idx="12"/>
          </p:nvPr>
        </p:nvSpPr>
        <p:spPr/>
        <p:txBody>
          <a:bodyPr/>
          <a:lstStyle/>
          <a:p>
            <a:fld id="{B2DC25EE-239B-4C5F-AAD1-255A7D5F1EE2}" type="slidenum">
              <a:rPr lang="en-US" smtClean="0"/>
              <a:t>61</a:t>
            </a:fld>
            <a:endParaRPr lang="en-US"/>
          </a:p>
        </p:txBody>
      </p:sp>
    </p:spTree>
    <p:extLst>
      <p:ext uri="{BB962C8B-B14F-4D97-AF65-F5344CB8AC3E}">
        <p14:creationId xmlns:p14="http://schemas.microsoft.com/office/powerpoint/2010/main" val="38617584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C4260D-A365-B65A-6D5D-97E84C8E8E6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738AA9C-BB29-00AF-76B4-2C03B5E9863D}"/>
              </a:ext>
            </a:extLst>
          </p:cNvPr>
          <p:cNvSpPr>
            <a:spLocks noGrp="1"/>
          </p:cNvSpPr>
          <p:nvPr>
            <p:ph idx="1"/>
          </p:nvPr>
        </p:nvSpPr>
        <p:spPr>
          <a:xfrm>
            <a:off x="867747" y="2276669"/>
            <a:ext cx="10415949" cy="3895531"/>
          </a:xfrm>
        </p:spPr>
        <p:txBody>
          <a:bodyPr>
            <a:normAutofit fontScale="92500"/>
          </a:bodyPr>
          <a:lstStyle/>
          <a:p>
            <a:pPr algn="just"/>
            <a:r>
              <a:rPr lang="el-GR" dirty="0">
                <a:latin typeface="Cambria" panose="02040503050406030204" pitchFamily="18" charset="0"/>
                <a:ea typeface="Cambria" panose="02040503050406030204" pitchFamily="18" charset="0"/>
              </a:rPr>
              <a:t>Τα πλεονεκτήματα από τη βελτίωση της περιβαλλοντικής επίδοσης και η συνεπακόλουθη δημοσίευση των σχετικών πληροφοριών, μπορούν να αποτελέσουν πηγή αυξημένης κερδοφορίας. </a:t>
            </a:r>
          </a:p>
          <a:p>
            <a:pPr algn="just"/>
            <a:r>
              <a:rPr lang="el-GR" dirty="0">
                <a:latin typeface="Cambria" panose="02040503050406030204" pitchFamily="18" charset="0"/>
                <a:ea typeface="Cambria" panose="02040503050406030204" pitchFamily="18" charset="0"/>
              </a:rPr>
              <a:t>Σύμφωνα με τους </a:t>
            </a:r>
            <a:r>
              <a:rPr lang="el-GR" dirty="0" err="1">
                <a:latin typeface="Cambria" panose="02040503050406030204" pitchFamily="18" charset="0"/>
                <a:ea typeface="Cambria" panose="02040503050406030204" pitchFamily="18" charset="0"/>
              </a:rPr>
              <a:t>Porter</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Van</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der</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Linde</a:t>
            </a:r>
            <a:r>
              <a:rPr lang="el-GR" dirty="0">
                <a:latin typeface="Cambria" panose="02040503050406030204" pitchFamily="18" charset="0"/>
                <a:ea typeface="Cambria" panose="02040503050406030204" pitchFamily="18" charset="0"/>
              </a:rPr>
              <a:t> (1995), η δημοσιοποίηση «καλών» σχετικών ειδήσεων αυξάνει το μερίδιο αγοράς της επιχείρησης επί των «πράσινων προϊόντων» και «πράσινων καταναλωτών», μειώνοντας παράλληλα τα έξοδα αντιστάθμισης του περιβαλλοντικού κινδύνου. </a:t>
            </a:r>
          </a:p>
        </p:txBody>
      </p:sp>
      <p:sp>
        <p:nvSpPr>
          <p:cNvPr id="4" name="Θέση αριθμού διαφάνειας 3">
            <a:extLst>
              <a:ext uri="{FF2B5EF4-FFF2-40B4-BE49-F238E27FC236}">
                <a16:creationId xmlns:a16="http://schemas.microsoft.com/office/drawing/2014/main" id="{D69B2FEB-8996-2438-F91C-A29ABD7D9857}"/>
              </a:ext>
            </a:extLst>
          </p:cNvPr>
          <p:cNvSpPr>
            <a:spLocks noGrp="1"/>
          </p:cNvSpPr>
          <p:nvPr>
            <p:ph type="sldNum" sz="quarter" idx="12"/>
          </p:nvPr>
        </p:nvSpPr>
        <p:spPr/>
        <p:txBody>
          <a:bodyPr/>
          <a:lstStyle/>
          <a:p>
            <a:fld id="{B2DC25EE-239B-4C5F-AAD1-255A7D5F1EE2}" type="slidenum">
              <a:rPr lang="en-US" smtClean="0"/>
              <a:t>62</a:t>
            </a:fld>
            <a:endParaRPr lang="en-US"/>
          </a:p>
        </p:txBody>
      </p:sp>
    </p:spTree>
    <p:extLst>
      <p:ext uri="{BB962C8B-B14F-4D97-AF65-F5344CB8AC3E}">
        <p14:creationId xmlns:p14="http://schemas.microsoft.com/office/powerpoint/2010/main" val="19393702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EACC38-B724-4F2D-B320-A7BC9FDF6D2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319BB86-6E65-0714-A543-F993FEC8F6AC}"/>
              </a:ext>
            </a:extLst>
          </p:cNvPr>
          <p:cNvSpPr>
            <a:spLocks noGrp="1"/>
          </p:cNvSpPr>
          <p:nvPr>
            <p:ph idx="1"/>
          </p:nvPr>
        </p:nvSpPr>
        <p:spPr>
          <a:xfrm>
            <a:off x="765109" y="2258008"/>
            <a:ext cx="10795519" cy="4098342"/>
          </a:xfrm>
        </p:spPr>
        <p:txBody>
          <a:bodyPr>
            <a:normAutofit fontScale="85000" lnSpcReduction="20000"/>
          </a:bodyPr>
          <a:lstStyle/>
          <a:p>
            <a:pPr algn="just"/>
            <a:r>
              <a:rPr lang="el-GR" dirty="0">
                <a:latin typeface="Cambria" panose="02040503050406030204" pitchFamily="18" charset="0"/>
                <a:ea typeface="Cambria" panose="02040503050406030204" pitchFamily="18" charset="0"/>
              </a:rPr>
              <a:t>Πιο συγκεκριμένα, το φαινόμενο αυτό είναι γνωστό ως </a:t>
            </a:r>
            <a:r>
              <a:rPr lang="en-US" dirty="0">
                <a:latin typeface="Cambria" panose="02040503050406030204" pitchFamily="18" charset="0"/>
                <a:ea typeface="Cambria" panose="02040503050406030204" pitchFamily="18" charset="0"/>
              </a:rPr>
              <a:t>green public purchasing </a:t>
            </a:r>
            <a:r>
              <a:rPr lang="el-GR" dirty="0">
                <a:latin typeface="Cambria" panose="02040503050406030204" pitchFamily="18" charset="0"/>
                <a:ea typeface="Cambria" panose="02040503050406030204" pitchFamily="18" charset="0"/>
              </a:rPr>
              <a:t>και είναι εμφανές σε χώρες όπως η Μεγάλη Βρετανία (</a:t>
            </a:r>
            <a:r>
              <a:rPr lang="en-US" dirty="0" err="1">
                <a:latin typeface="Cambria" panose="02040503050406030204" pitchFamily="18" charset="0"/>
                <a:ea typeface="Cambria" panose="02040503050406030204" pitchFamily="18" charset="0"/>
              </a:rPr>
              <a:t>Kunzik</a:t>
            </a:r>
            <a:r>
              <a:rPr lang="en-US" dirty="0">
                <a:latin typeface="Cambria" panose="02040503050406030204" pitchFamily="18" charset="0"/>
                <a:ea typeface="Cambria" panose="02040503050406030204" pitchFamily="18" charset="0"/>
              </a:rPr>
              <a:t>, 2003), </a:t>
            </a:r>
            <a:r>
              <a:rPr lang="el-GR" dirty="0">
                <a:latin typeface="Cambria" panose="02040503050406030204" pitchFamily="18" charset="0"/>
                <a:ea typeface="Cambria" panose="02040503050406030204" pitchFamily="18" charset="0"/>
              </a:rPr>
              <a:t>οι ΗΠΑ (</a:t>
            </a:r>
            <a:r>
              <a:rPr lang="en-US" dirty="0">
                <a:latin typeface="Cambria" panose="02040503050406030204" pitchFamily="18" charset="0"/>
                <a:ea typeface="Cambria" panose="02040503050406030204" pitchFamily="18" charset="0"/>
              </a:rPr>
              <a:t>Johnstone &amp;</a:t>
            </a:r>
            <a:r>
              <a:rPr lang="el-GR"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Erdlenbruch</a:t>
            </a:r>
            <a:r>
              <a:rPr lang="en-US" dirty="0">
                <a:latin typeface="Cambria" panose="02040503050406030204" pitchFamily="18" charset="0"/>
                <a:ea typeface="Cambria" panose="02040503050406030204" pitchFamily="18" charset="0"/>
              </a:rPr>
              <a:t>, 2003) </a:t>
            </a:r>
            <a:r>
              <a:rPr lang="el-GR" dirty="0">
                <a:latin typeface="Cambria" panose="02040503050406030204" pitchFamily="18" charset="0"/>
                <a:ea typeface="Cambria" panose="02040503050406030204" pitchFamily="18" charset="0"/>
              </a:rPr>
              <a:t>και πολλές άλλες χώρες του </a:t>
            </a:r>
            <a:r>
              <a:rPr lang="en-US" dirty="0">
                <a:latin typeface="Cambria" panose="02040503050406030204" pitchFamily="18" charset="0"/>
                <a:ea typeface="Cambria" panose="02040503050406030204" pitchFamily="18" charset="0"/>
              </a:rPr>
              <a:t>OECD (Johnstone, </a:t>
            </a:r>
            <a:r>
              <a:rPr lang="en-US" dirty="0" err="1">
                <a:latin typeface="Cambria" panose="02040503050406030204" pitchFamily="18" charset="0"/>
                <a:ea typeface="Cambria" panose="02040503050406030204" pitchFamily="18" charset="0"/>
              </a:rPr>
              <a:t>Serravale</a:t>
            </a:r>
            <a:r>
              <a:rPr lang="en-US" dirty="0">
                <a:latin typeface="Cambria" panose="02040503050406030204" pitchFamily="18" charset="0"/>
                <a:ea typeface="Cambria" panose="02040503050406030204" pitchFamily="18" charset="0"/>
              </a:rPr>
              <a:t>,</a:t>
            </a:r>
            <a:r>
              <a:rPr lang="el-GR"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Scapecchi</a:t>
            </a:r>
            <a:r>
              <a:rPr lang="en-US" dirty="0">
                <a:latin typeface="Cambria" panose="02040503050406030204" pitchFamily="18" charset="0"/>
                <a:ea typeface="Cambria" panose="02040503050406030204" pitchFamily="18" charset="0"/>
              </a:rPr>
              <a:t> &amp; </a:t>
            </a:r>
            <a:r>
              <a:rPr lang="en-US" dirty="0" err="1">
                <a:latin typeface="Cambria" panose="02040503050406030204" pitchFamily="18" charset="0"/>
                <a:ea typeface="Cambria" panose="02040503050406030204" pitchFamily="18" charset="0"/>
              </a:rPr>
              <a:t>Labonne</a:t>
            </a:r>
            <a:r>
              <a:rPr lang="en-US" dirty="0">
                <a:latin typeface="Cambria" panose="02040503050406030204" pitchFamily="18" charset="0"/>
                <a:ea typeface="Cambria" panose="02040503050406030204" pitchFamily="18" charset="0"/>
              </a:rPr>
              <a:t>, 2007). </a:t>
            </a:r>
            <a:endParaRPr lang="el-GR"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Σημαντικά πλεονεκτήματα μπορούν να προκύψουν από τη διαφοροποίηση των προσφερόμενων προϊόντων για την εκμετάλλευσή τους (</a:t>
            </a:r>
            <a:r>
              <a:rPr lang="el-GR" dirty="0" err="1">
                <a:latin typeface="Cambria" panose="02040503050406030204" pitchFamily="18" charset="0"/>
                <a:ea typeface="Cambria" panose="02040503050406030204" pitchFamily="18" charset="0"/>
              </a:rPr>
              <a:t>first</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mover</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advantage</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Guilloux</a:t>
            </a:r>
            <a:r>
              <a:rPr lang="el-GR" dirty="0">
                <a:latin typeface="Cambria" panose="02040503050406030204" pitchFamily="18" charset="0"/>
                <a:ea typeface="Cambria" panose="02040503050406030204" pitchFamily="18" charset="0"/>
              </a:rPr>
              <a:t>, 2006; </a:t>
            </a:r>
            <a:r>
              <a:rPr lang="el-GR" dirty="0" err="1">
                <a:latin typeface="Cambria" panose="02040503050406030204" pitchFamily="18" charset="0"/>
                <a:ea typeface="Cambria" panose="02040503050406030204" pitchFamily="18" charset="0"/>
              </a:rPr>
              <a:t>Reinhardt</a:t>
            </a:r>
            <a:r>
              <a:rPr lang="el-GR" dirty="0">
                <a:latin typeface="Cambria" panose="02040503050406030204" pitchFamily="18" charset="0"/>
                <a:ea typeface="Cambria" panose="02040503050406030204" pitchFamily="18" charset="0"/>
              </a:rPr>
              <a:t>, 2000; </a:t>
            </a:r>
            <a:r>
              <a:rPr lang="el-GR" dirty="0" err="1">
                <a:latin typeface="Cambria" panose="02040503050406030204" pitchFamily="18" charset="0"/>
                <a:ea typeface="Cambria" panose="02040503050406030204" pitchFamily="18" charset="0"/>
              </a:rPr>
              <a:t>Hofman</a:t>
            </a:r>
            <a:r>
              <a:rPr lang="el-GR" dirty="0">
                <a:latin typeface="Cambria" panose="02040503050406030204" pitchFamily="18" charset="0"/>
                <a:ea typeface="Cambria" panose="02040503050406030204" pitchFamily="18" charset="0"/>
              </a:rPr>
              <a:t>, 2005). </a:t>
            </a:r>
          </a:p>
          <a:p>
            <a:pPr algn="just"/>
            <a:r>
              <a:rPr lang="el-GR" dirty="0">
                <a:latin typeface="Cambria" panose="02040503050406030204" pitchFamily="18" charset="0"/>
                <a:ea typeface="Cambria" panose="02040503050406030204" pitchFamily="18" charset="0"/>
              </a:rPr>
              <a:t>Τέλος, μία σημαντική παράμετρος για τη βελτίωση των εσόδων αποτελεί η δυνατότητα πώλησης εξοπλισμού και τεχνικών μείωσης της ρύπανσης, γεγονός που, σύμφωνα με τους </a:t>
            </a:r>
            <a:r>
              <a:rPr lang="el-GR" dirty="0" err="1">
                <a:latin typeface="Cambria" panose="02040503050406030204" pitchFamily="18" charset="0"/>
                <a:ea typeface="Cambria" panose="02040503050406030204" pitchFamily="18" charset="0"/>
              </a:rPr>
              <a:t>Ambec</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Lanoie</a:t>
            </a:r>
            <a:r>
              <a:rPr lang="el-GR" dirty="0">
                <a:latin typeface="Cambria" panose="02040503050406030204" pitchFamily="18" charset="0"/>
                <a:ea typeface="Cambria" panose="02040503050406030204" pitchFamily="18" charset="0"/>
              </a:rPr>
              <a:t> (2008), αποτελεί μία πολύ σημαντική αγορά</a:t>
            </a:r>
          </a:p>
        </p:txBody>
      </p:sp>
      <p:sp>
        <p:nvSpPr>
          <p:cNvPr id="4" name="Θέση αριθμού διαφάνειας 3">
            <a:extLst>
              <a:ext uri="{FF2B5EF4-FFF2-40B4-BE49-F238E27FC236}">
                <a16:creationId xmlns:a16="http://schemas.microsoft.com/office/drawing/2014/main" id="{68A7A84A-B712-1C85-455E-32BC8D5F7E57}"/>
              </a:ext>
            </a:extLst>
          </p:cNvPr>
          <p:cNvSpPr>
            <a:spLocks noGrp="1"/>
          </p:cNvSpPr>
          <p:nvPr>
            <p:ph type="sldNum" sz="quarter" idx="12"/>
          </p:nvPr>
        </p:nvSpPr>
        <p:spPr/>
        <p:txBody>
          <a:bodyPr/>
          <a:lstStyle/>
          <a:p>
            <a:fld id="{B2DC25EE-239B-4C5F-AAD1-255A7D5F1EE2}" type="slidenum">
              <a:rPr lang="en-US" smtClean="0"/>
              <a:t>63</a:t>
            </a:fld>
            <a:endParaRPr lang="en-US"/>
          </a:p>
        </p:txBody>
      </p:sp>
    </p:spTree>
    <p:extLst>
      <p:ext uri="{BB962C8B-B14F-4D97-AF65-F5344CB8AC3E}">
        <p14:creationId xmlns:p14="http://schemas.microsoft.com/office/powerpoint/2010/main" val="25896662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36BDA2-A6EE-9DCB-8FF0-86430839C99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2B6D304-52D1-232A-8B27-3D6BF0EB4C46}"/>
              </a:ext>
            </a:extLst>
          </p:cNvPr>
          <p:cNvSpPr>
            <a:spLocks noGrp="1"/>
          </p:cNvSpPr>
          <p:nvPr>
            <p:ph idx="1"/>
          </p:nvPr>
        </p:nvSpPr>
        <p:spPr/>
        <p:txBody>
          <a:bodyPr/>
          <a:lstStyle/>
          <a:p>
            <a:pPr algn="just"/>
            <a:r>
              <a:rPr lang="el-GR" dirty="0">
                <a:latin typeface="Cambria" panose="02040503050406030204" pitchFamily="18" charset="0"/>
                <a:ea typeface="Cambria" panose="02040503050406030204" pitchFamily="18" charset="0"/>
              </a:rPr>
              <a:t>Τέσσερις παράμετροι που συνδέουν τη δυνατότητα μείωσης του κόστους και του κινδύνου, μέσω της γνωστοποίησης της βελτίωσης της περιβαλλοντικής επίδοσης, έχουν αναγνωριστεί.</a:t>
            </a:r>
          </a:p>
        </p:txBody>
      </p:sp>
      <p:sp>
        <p:nvSpPr>
          <p:cNvPr id="4" name="Θέση αριθμού διαφάνειας 3">
            <a:extLst>
              <a:ext uri="{FF2B5EF4-FFF2-40B4-BE49-F238E27FC236}">
                <a16:creationId xmlns:a16="http://schemas.microsoft.com/office/drawing/2014/main" id="{6FC00DBD-A596-616F-EEFB-2F07E09FDC64}"/>
              </a:ext>
            </a:extLst>
          </p:cNvPr>
          <p:cNvSpPr>
            <a:spLocks noGrp="1"/>
          </p:cNvSpPr>
          <p:nvPr>
            <p:ph type="sldNum" sz="quarter" idx="12"/>
          </p:nvPr>
        </p:nvSpPr>
        <p:spPr/>
        <p:txBody>
          <a:bodyPr/>
          <a:lstStyle/>
          <a:p>
            <a:fld id="{B2DC25EE-239B-4C5F-AAD1-255A7D5F1EE2}" type="slidenum">
              <a:rPr lang="en-US" smtClean="0"/>
              <a:t>64</a:t>
            </a:fld>
            <a:endParaRPr lang="en-US"/>
          </a:p>
        </p:txBody>
      </p:sp>
    </p:spTree>
    <p:extLst>
      <p:ext uri="{BB962C8B-B14F-4D97-AF65-F5344CB8AC3E}">
        <p14:creationId xmlns:p14="http://schemas.microsoft.com/office/powerpoint/2010/main" val="40745681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B4A7BB-0355-54F8-0FFB-262CE129A9C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FF3166B-93AE-E343-0336-E1AC6925CC8E}"/>
              </a:ext>
            </a:extLst>
          </p:cNvPr>
          <p:cNvSpPr>
            <a:spLocks noGrp="1"/>
          </p:cNvSpPr>
          <p:nvPr>
            <p:ph idx="1"/>
          </p:nvPr>
        </p:nvSpPr>
        <p:spPr>
          <a:xfrm>
            <a:off x="858416" y="2463282"/>
            <a:ext cx="10425280" cy="3708918"/>
          </a:xfrm>
        </p:spPr>
        <p:txBody>
          <a:bodyPr>
            <a:normAutofit fontScale="85000" lnSpcReduction="10000"/>
          </a:bodyPr>
          <a:lstStyle/>
          <a:p>
            <a:pPr algn="just"/>
            <a:r>
              <a:rPr lang="el-GR" b="1" dirty="0">
                <a:latin typeface="Cambria" panose="02040503050406030204" pitchFamily="18" charset="0"/>
                <a:ea typeface="Cambria" panose="02040503050406030204" pitchFamily="18" charset="0"/>
              </a:rPr>
              <a:t>Η πρώτη παράμετρος </a:t>
            </a:r>
            <a:r>
              <a:rPr lang="el-GR" dirty="0">
                <a:latin typeface="Cambria" panose="02040503050406030204" pitchFamily="18" charset="0"/>
                <a:ea typeface="Cambria" panose="02040503050406030204" pitchFamily="18" charset="0"/>
              </a:rPr>
              <a:t>αφορά στη μείωση του κινδύνου της φήμης και των σχέσεων με τα ενδιαφερόμενα μέρη (</a:t>
            </a:r>
            <a:r>
              <a:rPr lang="el-GR" dirty="0" err="1">
                <a:latin typeface="Cambria" panose="02040503050406030204" pitchFamily="18" charset="0"/>
                <a:ea typeface="Cambria" panose="02040503050406030204" pitchFamily="18" charset="0"/>
              </a:rPr>
              <a:t>Lankoski</a:t>
            </a:r>
            <a:r>
              <a:rPr lang="el-GR" dirty="0">
                <a:latin typeface="Cambria" panose="02040503050406030204" pitchFamily="18" charset="0"/>
                <a:ea typeface="Cambria" panose="02040503050406030204" pitchFamily="18" charset="0"/>
              </a:rPr>
              <a:t>, 2006; </a:t>
            </a:r>
            <a:r>
              <a:rPr lang="el-GR" dirty="0" err="1">
                <a:latin typeface="Cambria" panose="02040503050406030204" pitchFamily="18" charset="0"/>
                <a:ea typeface="Cambria" panose="02040503050406030204" pitchFamily="18" charset="0"/>
              </a:rPr>
              <a:t>El</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Bizat</a:t>
            </a:r>
            <a:r>
              <a:rPr lang="el-GR" dirty="0">
                <a:latin typeface="Cambria" panose="02040503050406030204" pitchFamily="18" charset="0"/>
                <a:ea typeface="Cambria" panose="02040503050406030204" pitchFamily="18" charset="0"/>
              </a:rPr>
              <a:t>, 2006). </a:t>
            </a:r>
          </a:p>
          <a:p>
            <a:pPr algn="just"/>
            <a:r>
              <a:rPr lang="el-GR" dirty="0">
                <a:latin typeface="Cambria" panose="02040503050406030204" pitchFamily="18" charset="0"/>
                <a:ea typeface="Cambria" panose="02040503050406030204" pitchFamily="18" charset="0"/>
              </a:rPr>
              <a:t>Επίσης, η χρήση περιβαλλοντικών δεικτών, όπως για παράδειγμα, η αποτελεσματικότητα χρήσης πόρων, οδηγεί σταδιακά στη μείωση των χρησιμοποιούμενων πόρων, βοηθώντας τις επιχειρήσεις να αποκομίσουν σημαντικά πλεονεκτήματα από τη μείωση του κόστους των πρώτων υλών, της χρησιμοποιούμενης ενέργειας και των υπηρεσιών (</a:t>
            </a:r>
            <a:r>
              <a:rPr lang="el-GR" dirty="0" err="1">
                <a:latin typeface="Cambria" panose="02040503050406030204" pitchFamily="18" charset="0"/>
                <a:ea typeface="Cambria" panose="02040503050406030204" pitchFamily="18" charset="0"/>
              </a:rPr>
              <a:t>Porter</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Van</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der</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Linde</a:t>
            </a:r>
            <a:r>
              <a:rPr lang="el-GR" dirty="0">
                <a:latin typeface="Cambria" panose="02040503050406030204" pitchFamily="18" charset="0"/>
                <a:ea typeface="Cambria" panose="02040503050406030204" pitchFamily="18" charset="0"/>
              </a:rPr>
              <a:t>, 1995; </a:t>
            </a:r>
            <a:r>
              <a:rPr lang="el-GR" dirty="0" err="1">
                <a:latin typeface="Cambria" panose="02040503050406030204" pitchFamily="18" charset="0"/>
                <a:ea typeface="Cambria" panose="02040503050406030204" pitchFamily="18" charset="0"/>
              </a:rPr>
              <a:t>Hart</a:t>
            </a:r>
            <a:r>
              <a:rPr lang="el-GR" dirty="0">
                <a:latin typeface="Cambria" panose="02040503050406030204" pitchFamily="18" charset="0"/>
                <a:ea typeface="Cambria" panose="02040503050406030204" pitchFamily="18" charset="0"/>
              </a:rPr>
              <a:t>, 1997; </a:t>
            </a:r>
            <a:r>
              <a:rPr lang="el-GR" dirty="0" err="1">
                <a:latin typeface="Cambria" panose="02040503050406030204" pitchFamily="18" charset="0"/>
                <a:ea typeface="Cambria" panose="02040503050406030204" pitchFamily="18" charset="0"/>
              </a:rPr>
              <a:t>Taylor</a:t>
            </a:r>
            <a:r>
              <a:rPr lang="el-GR" dirty="0">
                <a:latin typeface="Cambria" panose="02040503050406030204" pitchFamily="18" charset="0"/>
                <a:ea typeface="Cambria" panose="02040503050406030204" pitchFamily="18" charset="0"/>
              </a:rPr>
              <a:t>, 1992; </a:t>
            </a:r>
            <a:r>
              <a:rPr lang="el-GR" dirty="0" err="1">
                <a:latin typeface="Cambria" panose="02040503050406030204" pitchFamily="18" charset="0"/>
                <a:ea typeface="Cambria" panose="02040503050406030204" pitchFamily="18" charset="0"/>
              </a:rPr>
              <a:t>Schmidheiny</a:t>
            </a:r>
            <a:r>
              <a:rPr lang="el-GR" dirty="0">
                <a:latin typeface="Cambria" panose="02040503050406030204" pitchFamily="18" charset="0"/>
                <a:ea typeface="Cambria" panose="02040503050406030204" pitchFamily="18" charset="0"/>
              </a:rPr>
              <a:t>, 1992; </a:t>
            </a:r>
            <a:r>
              <a:rPr lang="el-GR" dirty="0" err="1">
                <a:latin typeface="Cambria" panose="02040503050406030204" pitchFamily="18" charset="0"/>
                <a:ea typeface="Cambria" panose="02040503050406030204" pitchFamily="18" charset="0"/>
              </a:rPr>
              <a:t>Starik</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Marcus</a:t>
            </a:r>
            <a:r>
              <a:rPr lang="el-GR" dirty="0">
                <a:latin typeface="Cambria" panose="02040503050406030204" pitchFamily="18" charset="0"/>
                <a:ea typeface="Cambria" panose="02040503050406030204" pitchFamily="18" charset="0"/>
              </a:rPr>
              <a:t>, 2000). </a:t>
            </a:r>
          </a:p>
        </p:txBody>
      </p:sp>
      <p:sp>
        <p:nvSpPr>
          <p:cNvPr id="4" name="Θέση αριθμού διαφάνειας 3">
            <a:extLst>
              <a:ext uri="{FF2B5EF4-FFF2-40B4-BE49-F238E27FC236}">
                <a16:creationId xmlns:a16="http://schemas.microsoft.com/office/drawing/2014/main" id="{B8323640-6661-3563-DCCB-61B08B85828F}"/>
              </a:ext>
            </a:extLst>
          </p:cNvPr>
          <p:cNvSpPr>
            <a:spLocks noGrp="1"/>
          </p:cNvSpPr>
          <p:nvPr>
            <p:ph type="sldNum" sz="quarter" idx="12"/>
          </p:nvPr>
        </p:nvSpPr>
        <p:spPr/>
        <p:txBody>
          <a:bodyPr/>
          <a:lstStyle/>
          <a:p>
            <a:fld id="{B2DC25EE-239B-4C5F-AAD1-255A7D5F1EE2}" type="slidenum">
              <a:rPr lang="en-US" smtClean="0"/>
              <a:t>65</a:t>
            </a:fld>
            <a:endParaRPr lang="en-US"/>
          </a:p>
        </p:txBody>
      </p:sp>
    </p:spTree>
    <p:extLst>
      <p:ext uri="{BB962C8B-B14F-4D97-AF65-F5344CB8AC3E}">
        <p14:creationId xmlns:p14="http://schemas.microsoft.com/office/powerpoint/2010/main" val="42291049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02CF49-B582-2C2E-5433-23AD72C791B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717B3FD-6ED3-0937-A733-A9BF04EB9A91}"/>
              </a:ext>
            </a:extLst>
          </p:cNvPr>
          <p:cNvSpPr>
            <a:spLocks noGrp="1"/>
          </p:cNvSpPr>
          <p:nvPr>
            <p:ph idx="1"/>
          </p:nvPr>
        </p:nvSpPr>
        <p:spPr>
          <a:xfrm>
            <a:off x="503853" y="2164702"/>
            <a:ext cx="10779843" cy="4007498"/>
          </a:xfrm>
        </p:spPr>
        <p:txBody>
          <a:bodyPr>
            <a:normAutofit fontScale="85000" lnSpcReduction="10000"/>
          </a:bodyPr>
          <a:lstStyle/>
          <a:p>
            <a:pPr algn="just"/>
            <a:r>
              <a:rPr lang="el-GR" dirty="0">
                <a:latin typeface="Cambria" panose="02040503050406030204" pitchFamily="18" charset="0"/>
                <a:ea typeface="Cambria" panose="02040503050406030204" pitchFamily="18" charset="0"/>
              </a:rPr>
              <a:t>Σημαντικά είναι επίσης τα οφέλη για την επιχείρηση από τη μείωση του κόστους κεφαλαίου, λόγω της ύπαρξης «πράσινων» επενδυτικών ταμείων, επενδυτών και της μείωσης του κινδύνου για τους δανειστές τους, όπως οι τράπεζες (</a:t>
            </a:r>
            <a:r>
              <a:rPr lang="el-GR" dirty="0" err="1">
                <a:latin typeface="Cambria" panose="02040503050406030204" pitchFamily="18" charset="0"/>
                <a:ea typeface="Cambria" panose="02040503050406030204" pitchFamily="18" charset="0"/>
              </a:rPr>
              <a:t>Blacconiere</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Patten</a:t>
            </a:r>
            <a:r>
              <a:rPr lang="el-GR" dirty="0">
                <a:latin typeface="Cambria" panose="02040503050406030204" pitchFamily="18" charset="0"/>
                <a:ea typeface="Cambria" panose="02040503050406030204" pitchFamily="18" charset="0"/>
              </a:rPr>
              <a:t>, 1994; </a:t>
            </a:r>
            <a:r>
              <a:rPr lang="el-GR" dirty="0" err="1">
                <a:latin typeface="Cambria" panose="02040503050406030204" pitchFamily="18" charset="0"/>
                <a:ea typeface="Cambria" panose="02040503050406030204" pitchFamily="18" charset="0"/>
              </a:rPr>
              <a:t>Ambec</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Lanoie</a:t>
            </a:r>
            <a:r>
              <a:rPr lang="el-GR" dirty="0">
                <a:latin typeface="Cambria" panose="02040503050406030204" pitchFamily="18" charset="0"/>
                <a:ea typeface="Cambria" panose="02040503050406030204" pitchFamily="18" charset="0"/>
              </a:rPr>
              <a:t>, 2008). </a:t>
            </a:r>
          </a:p>
          <a:p>
            <a:pPr algn="just"/>
            <a:r>
              <a:rPr lang="el-GR" dirty="0">
                <a:latin typeface="Cambria" panose="02040503050406030204" pitchFamily="18" charset="0"/>
                <a:ea typeface="Cambria" panose="02040503050406030204" pitchFamily="18" charset="0"/>
              </a:rPr>
              <a:t>Τέλος, σημαντική μείωση στο κόστος της εργασίας προκύπτει από τη δημιουργία και γνωστοποίηση ενός περιβαλλοντικά υπεύθυνου εταιρικού προφίλ καθώς βελτιώνεται η παραγωγικότητα του προσωπικού και προσελκύονται καλύτεροι εργαζόμενοι, ενώ μειώνεται και ο αριθμός τους που αποχωρεί από αυτές (</a:t>
            </a:r>
            <a:r>
              <a:rPr lang="el-GR" dirty="0" err="1">
                <a:latin typeface="Cambria" panose="02040503050406030204" pitchFamily="18" charset="0"/>
                <a:ea typeface="Cambria" panose="02040503050406030204" pitchFamily="18" charset="0"/>
              </a:rPr>
              <a:t>Reinhardt</a:t>
            </a:r>
            <a:r>
              <a:rPr lang="el-GR" dirty="0">
                <a:latin typeface="Cambria" panose="02040503050406030204" pitchFamily="18" charset="0"/>
                <a:ea typeface="Cambria" panose="02040503050406030204" pitchFamily="18" charset="0"/>
              </a:rPr>
              <a:t>, 1999; De </a:t>
            </a:r>
            <a:r>
              <a:rPr lang="el-GR" dirty="0" err="1">
                <a:latin typeface="Cambria" panose="02040503050406030204" pitchFamily="18" charset="0"/>
                <a:ea typeface="Cambria" panose="02040503050406030204" pitchFamily="18" charset="0"/>
              </a:rPr>
              <a:t>Backer</a:t>
            </a:r>
            <a:r>
              <a:rPr lang="el-GR" dirty="0">
                <a:latin typeface="Cambria" panose="02040503050406030204" pitchFamily="18" charset="0"/>
                <a:ea typeface="Cambria" panose="02040503050406030204" pitchFamily="18" charset="0"/>
              </a:rPr>
              <a:t>, 1999; </a:t>
            </a:r>
            <a:r>
              <a:rPr lang="el-GR" dirty="0" err="1">
                <a:latin typeface="Cambria" panose="02040503050406030204" pitchFamily="18" charset="0"/>
                <a:ea typeface="Cambria" panose="02040503050406030204" pitchFamily="18" charset="0"/>
              </a:rPr>
              <a:t>Henriques</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Sadosky</a:t>
            </a:r>
            <a:r>
              <a:rPr lang="el-GR" dirty="0">
                <a:latin typeface="Cambria" panose="02040503050406030204" pitchFamily="18" charset="0"/>
                <a:ea typeface="Cambria" panose="02040503050406030204" pitchFamily="18" charset="0"/>
              </a:rPr>
              <a:t>, 2007)</a:t>
            </a:r>
          </a:p>
        </p:txBody>
      </p:sp>
      <p:sp>
        <p:nvSpPr>
          <p:cNvPr id="4" name="Θέση αριθμού διαφάνειας 3">
            <a:extLst>
              <a:ext uri="{FF2B5EF4-FFF2-40B4-BE49-F238E27FC236}">
                <a16:creationId xmlns:a16="http://schemas.microsoft.com/office/drawing/2014/main" id="{C4828C31-B51E-80C5-7F42-D95DBCD94DA5}"/>
              </a:ext>
            </a:extLst>
          </p:cNvPr>
          <p:cNvSpPr>
            <a:spLocks noGrp="1"/>
          </p:cNvSpPr>
          <p:nvPr>
            <p:ph type="sldNum" sz="quarter" idx="12"/>
          </p:nvPr>
        </p:nvSpPr>
        <p:spPr/>
        <p:txBody>
          <a:bodyPr/>
          <a:lstStyle/>
          <a:p>
            <a:fld id="{B2DC25EE-239B-4C5F-AAD1-255A7D5F1EE2}" type="slidenum">
              <a:rPr lang="en-US" smtClean="0"/>
              <a:t>66</a:t>
            </a:fld>
            <a:endParaRPr lang="en-US"/>
          </a:p>
        </p:txBody>
      </p:sp>
    </p:spTree>
    <p:extLst>
      <p:ext uri="{BB962C8B-B14F-4D97-AF65-F5344CB8AC3E}">
        <p14:creationId xmlns:p14="http://schemas.microsoft.com/office/powerpoint/2010/main" val="39073484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6A4A23-ECD8-B265-C9FE-CE7679D02E8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E07F4CB-3F7C-E591-7639-72D8EF25DE74}"/>
              </a:ext>
            </a:extLst>
          </p:cNvPr>
          <p:cNvSpPr>
            <a:spLocks noGrp="1"/>
          </p:cNvSpPr>
          <p:nvPr>
            <p:ph idx="1"/>
          </p:nvPr>
        </p:nvSpPr>
        <p:spPr>
          <a:xfrm>
            <a:off x="111967" y="1960455"/>
            <a:ext cx="11747240" cy="4163655"/>
          </a:xfrm>
        </p:spPr>
        <p:txBody>
          <a:bodyPr>
            <a:noAutofit/>
          </a:bodyPr>
          <a:lstStyle/>
          <a:p>
            <a:pPr algn="just"/>
            <a:r>
              <a:rPr lang="el-GR" sz="2200" dirty="0">
                <a:latin typeface="Cambria" panose="02040503050406030204" pitchFamily="18" charset="0"/>
                <a:ea typeface="Cambria" panose="02040503050406030204" pitchFamily="18" charset="0"/>
              </a:rPr>
              <a:t>Η ανάγκη λοιπόν των επιχειρήσεων για τη βελτίωση της περιβαλλοντικής τους επίδοσης, λόγω της μεγαλύτερης πίεσης που δημιουργείται από την υψηλότερη διαφάνεια ή και το αντίστροφο, οδηγεί στη συστηματική προσπάθεια βελτίωσης της τεχνικής τους αποτελεσματικότητας. </a:t>
            </a:r>
          </a:p>
          <a:p>
            <a:pPr algn="just"/>
            <a:r>
              <a:rPr lang="el-GR" sz="2200" dirty="0">
                <a:latin typeface="Cambria" panose="02040503050406030204" pitchFamily="18" charset="0"/>
                <a:ea typeface="Cambria" panose="02040503050406030204" pitchFamily="18" charset="0"/>
              </a:rPr>
              <a:t>Η μέτρηση της εταιρικής αποτελεσματικότητας αποτελεί σημαντικό στοιχείο της διοίκησης επιχειρήσεων, καθώς η έννοια της βελτίωσης των περιβαλλοντικών επιδόσεων αναδείχτηκε ως πιθανή πηγή ανταγωνιστικού πλεονεκτήματος, υψηλότερης κερδοφορίας (</a:t>
            </a:r>
            <a:r>
              <a:rPr lang="el-GR" sz="2200" dirty="0" err="1">
                <a:latin typeface="Cambria" panose="02040503050406030204" pitchFamily="18" charset="0"/>
                <a:ea typeface="Cambria" panose="02040503050406030204" pitchFamily="18" charset="0"/>
              </a:rPr>
              <a:t>Derwall</a:t>
            </a:r>
            <a:r>
              <a:rPr lang="el-GR" sz="2200" dirty="0">
                <a:latin typeface="Cambria" panose="02040503050406030204" pitchFamily="18" charset="0"/>
                <a:ea typeface="Cambria" panose="02040503050406030204" pitchFamily="18" charset="0"/>
              </a:rPr>
              <a:t> </a:t>
            </a:r>
            <a:r>
              <a:rPr lang="el-GR" sz="2200" dirty="0" err="1">
                <a:latin typeface="Cambria" panose="02040503050406030204" pitchFamily="18" charset="0"/>
                <a:ea typeface="Cambria" panose="02040503050406030204" pitchFamily="18" charset="0"/>
              </a:rPr>
              <a:t>et</a:t>
            </a:r>
            <a:r>
              <a:rPr lang="el-GR" sz="2200" dirty="0">
                <a:latin typeface="Cambria" panose="02040503050406030204" pitchFamily="18" charset="0"/>
                <a:ea typeface="Cambria" panose="02040503050406030204" pitchFamily="18" charset="0"/>
              </a:rPr>
              <a:t> </a:t>
            </a:r>
            <a:r>
              <a:rPr lang="el-GR" sz="2200" dirty="0" err="1">
                <a:latin typeface="Cambria" panose="02040503050406030204" pitchFamily="18" charset="0"/>
                <a:ea typeface="Cambria" panose="02040503050406030204" pitchFamily="18" charset="0"/>
              </a:rPr>
              <a:t>al</a:t>
            </a:r>
            <a:r>
              <a:rPr lang="el-GR" sz="2200" dirty="0">
                <a:latin typeface="Cambria" panose="02040503050406030204" pitchFamily="18" charset="0"/>
                <a:ea typeface="Cambria" panose="02040503050406030204" pitchFamily="18" charset="0"/>
              </a:rPr>
              <a:t>., 2005) και, συνεπώς, υψηλότερης αξίας (</a:t>
            </a:r>
            <a:r>
              <a:rPr lang="el-GR" sz="2200" dirty="0" err="1">
                <a:latin typeface="Cambria" panose="02040503050406030204" pitchFamily="18" charset="0"/>
                <a:ea typeface="Cambria" panose="02040503050406030204" pitchFamily="18" charset="0"/>
              </a:rPr>
              <a:t>Burnett</a:t>
            </a:r>
            <a:r>
              <a:rPr lang="el-GR" sz="2200" dirty="0">
                <a:latin typeface="Cambria" panose="02040503050406030204" pitchFamily="18" charset="0"/>
                <a:ea typeface="Cambria" panose="02040503050406030204" pitchFamily="18" charset="0"/>
              </a:rPr>
              <a:t> </a:t>
            </a:r>
            <a:r>
              <a:rPr lang="el-GR" sz="2200" dirty="0" err="1">
                <a:latin typeface="Cambria" panose="02040503050406030204" pitchFamily="18" charset="0"/>
                <a:ea typeface="Cambria" panose="02040503050406030204" pitchFamily="18" charset="0"/>
              </a:rPr>
              <a:t>et</a:t>
            </a:r>
            <a:r>
              <a:rPr lang="el-GR" sz="2200" dirty="0">
                <a:latin typeface="Cambria" panose="02040503050406030204" pitchFamily="18" charset="0"/>
                <a:ea typeface="Cambria" panose="02040503050406030204" pitchFamily="18" charset="0"/>
              </a:rPr>
              <a:t> </a:t>
            </a:r>
            <a:r>
              <a:rPr lang="el-GR" sz="2200" dirty="0" err="1">
                <a:latin typeface="Cambria" panose="02040503050406030204" pitchFamily="18" charset="0"/>
                <a:ea typeface="Cambria" panose="02040503050406030204" pitchFamily="18" charset="0"/>
              </a:rPr>
              <a:t>al</a:t>
            </a:r>
            <a:r>
              <a:rPr lang="el-GR" sz="2200" dirty="0">
                <a:latin typeface="Cambria" panose="02040503050406030204" pitchFamily="18" charset="0"/>
                <a:ea typeface="Cambria" panose="02040503050406030204" pitchFamily="18" charset="0"/>
              </a:rPr>
              <a:t>., 2008; </a:t>
            </a:r>
            <a:r>
              <a:rPr lang="el-GR" sz="2200" dirty="0" err="1">
                <a:latin typeface="Cambria" panose="02040503050406030204" pitchFamily="18" charset="0"/>
                <a:ea typeface="Cambria" panose="02040503050406030204" pitchFamily="18" charset="0"/>
              </a:rPr>
              <a:t>Wisner</a:t>
            </a:r>
            <a:r>
              <a:rPr lang="el-GR" sz="2200" dirty="0">
                <a:latin typeface="Cambria" panose="02040503050406030204" pitchFamily="18" charset="0"/>
                <a:ea typeface="Cambria" panose="02040503050406030204" pitchFamily="18" charset="0"/>
              </a:rPr>
              <a:t> </a:t>
            </a:r>
            <a:r>
              <a:rPr lang="el-GR" sz="2200" dirty="0" err="1">
                <a:latin typeface="Cambria" panose="02040503050406030204" pitchFamily="18" charset="0"/>
                <a:ea typeface="Cambria" panose="02040503050406030204" pitchFamily="18" charset="0"/>
              </a:rPr>
              <a:t>et</a:t>
            </a:r>
            <a:r>
              <a:rPr lang="el-GR" sz="2200" dirty="0">
                <a:latin typeface="Cambria" panose="02040503050406030204" pitchFamily="18" charset="0"/>
                <a:ea typeface="Cambria" panose="02040503050406030204" pitchFamily="18" charset="0"/>
              </a:rPr>
              <a:t> </a:t>
            </a:r>
            <a:r>
              <a:rPr lang="el-GR" sz="2200" dirty="0" err="1">
                <a:latin typeface="Cambria" panose="02040503050406030204" pitchFamily="18" charset="0"/>
                <a:ea typeface="Cambria" panose="02040503050406030204" pitchFamily="18" charset="0"/>
              </a:rPr>
              <a:t>al</a:t>
            </a:r>
            <a:r>
              <a:rPr lang="el-GR" sz="2200" dirty="0">
                <a:latin typeface="Cambria" panose="02040503050406030204" pitchFamily="18" charset="0"/>
                <a:ea typeface="Cambria" panose="02040503050406030204" pitchFamily="18" charset="0"/>
              </a:rPr>
              <a:t>., 2006). </a:t>
            </a:r>
          </a:p>
          <a:p>
            <a:pPr algn="just"/>
            <a:r>
              <a:rPr lang="el-GR" sz="2200" dirty="0">
                <a:latin typeface="Cambria" panose="02040503050406030204" pitchFamily="18" charset="0"/>
                <a:ea typeface="Cambria" panose="02040503050406030204" pitchFamily="18" charset="0"/>
              </a:rPr>
              <a:t>Η βελτίωση αυτή οδηγεί σε πιο αποτελεσματικές διαδικασίες, βελτίωση της  παραγωγικότητας, μείωση του κόστους συμμόρφωσης και χρήση πόρων, καθώς και νέες ευκαιρίες στην αγορά (</a:t>
            </a:r>
            <a:r>
              <a:rPr lang="el-GR" sz="2200" dirty="0" err="1">
                <a:latin typeface="Cambria" panose="02040503050406030204" pitchFamily="18" charset="0"/>
                <a:ea typeface="Cambria" panose="02040503050406030204" pitchFamily="18" charset="0"/>
              </a:rPr>
              <a:t>Wagner</a:t>
            </a:r>
            <a:r>
              <a:rPr lang="el-GR" sz="2200" dirty="0">
                <a:latin typeface="Cambria" panose="02040503050406030204" pitchFamily="18" charset="0"/>
                <a:ea typeface="Cambria" panose="02040503050406030204" pitchFamily="18" charset="0"/>
              </a:rPr>
              <a:t>, </a:t>
            </a:r>
            <a:r>
              <a:rPr lang="el-GR" sz="2200" dirty="0" err="1">
                <a:latin typeface="Cambria" panose="02040503050406030204" pitchFamily="18" charset="0"/>
                <a:ea typeface="Cambria" panose="02040503050406030204" pitchFamily="18" charset="0"/>
              </a:rPr>
              <a:t>Van</a:t>
            </a:r>
            <a:r>
              <a:rPr lang="el-GR" sz="2200" dirty="0">
                <a:latin typeface="Cambria" panose="02040503050406030204" pitchFamily="18" charset="0"/>
                <a:ea typeface="Cambria" panose="02040503050406030204" pitchFamily="18" charset="0"/>
              </a:rPr>
              <a:t> </a:t>
            </a:r>
            <a:r>
              <a:rPr lang="el-GR" sz="2200" dirty="0" err="1">
                <a:latin typeface="Cambria" panose="02040503050406030204" pitchFamily="18" charset="0"/>
                <a:ea typeface="Cambria" panose="02040503050406030204" pitchFamily="18" charset="0"/>
              </a:rPr>
              <a:t>Phu</a:t>
            </a:r>
            <a:r>
              <a:rPr lang="el-GR" sz="2200" dirty="0">
                <a:latin typeface="Cambria" panose="02040503050406030204" pitchFamily="18" charset="0"/>
                <a:ea typeface="Cambria" panose="02040503050406030204" pitchFamily="18" charset="0"/>
              </a:rPr>
              <a:t>, </a:t>
            </a:r>
            <a:r>
              <a:rPr lang="el-GR" sz="2200" dirty="0" err="1">
                <a:latin typeface="Cambria" panose="02040503050406030204" pitchFamily="18" charset="0"/>
                <a:ea typeface="Cambria" panose="02040503050406030204" pitchFamily="18" charset="0"/>
              </a:rPr>
              <a:t>Azomahou</a:t>
            </a:r>
            <a:r>
              <a:rPr lang="el-GR" sz="2200" dirty="0">
                <a:latin typeface="Cambria" panose="02040503050406030204" pitchFamily="18" charset="0"/>
                <a:ea typeface="Cambria" panose="02040503050406030204" pitchFamily="18" charset="0"/>
              </a:rPr>
              <a:t> &amp; </a:t>
            </a:r>
            <a:r>
              <a:rPr lang="el-GR" sz="2200" dirty="0" err="1">
                <a:latin typeface="Cambria" panose="02040503050406030204" pitchFamily="18" charset="0"/>
                <a:ea typeface="Cambria" panose="02040503050406030204" pitchFamily="18" charset="0"/>
              </a:rPr>
              <a:t>Wehrmeyer</a:t>
            </a:r>
            <a:r>
              <a:rPr lang="el-GR" sz="2200" dirty="0">
                <a:latin typeface="Cambria" panose="02040503050406030204" pitchFamily="18" charset="0"/>
                <a:ea typeface="Cambria" panose="02040503050406030204" pitchFamily="18" charset="0"/>
              </a:rPr>
              <a:t>, 2002; </a:t>
            </a:r>
            <a:r>
              <a:rPr lang="el-GR" sz="2200" dirty="0" err="1">
                <a:latin typeface="Cambria" panose="02040503050406030204" pitchFamily="18" charset="0"/>
                <a:ea typeface="Cambria" panose="02040503050406030204" pitchFamily="18" charset="0"/>
              </a:rPr>
              <a:t>Murty</a:t>
            </a:r>
            <a:r>
              <a:rPr lang="el-GR" sz="2200" dirty="0">
                <a:latin typeface="Cambria" panose="02040503050406030204" pitchFamily="18" charset="0"/>
                <a:ea typeface="Cambria" panose="02040503050406030204" pitchFamily="18" charset="0"/>
              </a:rPr>
              <a:t> &amp; </a:t>
            </a:r>
            <a:r>
              <a:rPr lang="el-GR" sz="2200" dirty="0" err="1">
                <a:latin typeface="Cambria" panose="02040503050406030204" pitchFamily="18" charset="0"/>
                <a:ea typeface="Cambria" panose="02040503050406030204" pitchFamily="18" charset="0"/>
              </a:rPr>
              <a:t>Kumar</a:t>
            </a:r>
            <a:r>
              <a:rPr lang="el-GR" sz="2200" dirty="0">
                <a:latin typeface="Cambria" panose="02040503050406030204" pitchFamily="18" charset="0"/>
                <a:ea typeface="Cambria" panose="02040503050406030204" pitchFamily="18" charset="0"/>
              </a:rPr>
              <a:t>, 2001)</a:t>
            </a:r>
          </a:p>
        </p:txBody>
      </p:sp>
      <p:sp>
        <p:nvSpPr>
          <p:cNvPr id="4" name="Θέση αριθμού διαφάνειας 3">
            <a:extLst>
              <a:ext uri="{FF2B5EF4-FFF2-40B4-BE49-F238E27FC236}">
                <a16:creationId xmlns:a16="http://schemas.microsoft.com/office/drawing/2014/main" id="{0F7BDE88-9662-F72A-C236-577D636EDF7C}"/>
              </a:ext>
            </a:extLst>
          </p:cNvPr>
          <p:cNvSpPr>
            <a:spLocks noGrp="1"/>
          </p:cNvSpPr>
          <p:nvPr>
            <p:ph type="sldNum" sz="quarter" idx="12"/>
          </p:nvPr>
        </p:nvSpPr>
        <p:spPr/>
        <p:txBody>
          <a:bodyPr/>
          <a:lstStyle/>
          <a:p>
            <a:fld id="{B2DC25EE-239B-4C5F-AAD1-255A7D5F1EE2}" type="slidenum">
              <a:rPr lang="en-US" smtClean="0"/>
              <a:t>67</a:t>
            </a:fld>
            <a:endParaRPr lang="en-US"/>
          </a:p>
        </p:txBody>
      </p:sp>
    </p:spTree>
    <p:extLst>
      <p:ext uri="{BB962C8B-B14F-4D97-AF65-F5344CB8AC3E}">
        <p14:creationId xmlns:p14="http://schemas.microsoft.com/office/powerpoint/2010/main" val="15378700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5888F0-3E6E-B2A7-A33D-CE3D763524F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04885D5-3A15-8B0B-9079-FB68069E5CF8}"/>
              </a:ext>
            </a:extLst>
          </p:cNvPr>
          <p:cNvSpPr>
            <a:spLocks noGrp="1"/>
          </p:cNvSpPr>
          <p:nvPr>
            <p:ph idx="1"/>
          </p:nvPr>
        </p:nvSpPr>
        <p:spPr>
          <a:xfrm>
            <a:off x="569167" y="2183363"/>
            <a:ext cx="11019453" cy="4273421"/>
          </a:xfrm>
        </p:spPr>
        <p:txBody>
          <a:bodyPr>
            <a:normAutofit fontScale="77500" lnSpcReduction="20000"/>
          </a:bodyPr>
          <a:lstStyle/>
          <a:p>
            <a:pPr algn="just"/>
            <a:r>
              <a:rPr lang="el-GR" dirty="0">
                <a:latin typeface="Cambria" panose="02040503050406030204" pitchFamily="18" charset="0"/>
                <a:ea typeface="Cambria" panose="02040503050406030204" pitchFamily="18" charset="0"/>
              </a:rPr>
              <a:t>Ταυτόχρονα, η εξοικονόμηση των πόρων που χρησιμοποιούνται, συμβάλλει στη μείωση της επιβάρυνσης που προκαλείται στο περιβάλλον. </a:t>
            </a:r>
          </a:p>
          <a:p>
            <a:pPr algn="just"/>
            <a:r>
              <a:rPr lang="el-GR" dirty="0">
                <a:latin typeface="Cambria" panose="02040503050406030204" pitchFamily="18" charset="0"/>
                <a:ea typeface="Cambria" panose="02040503050406030204" pitchFamily="18" charset="0"/>
              </a:rPr>
              <a:t>Μάλιστα, όσο πιο αυστηρές γίνονται οι περιβαλλοντικές ρυθμίσεις τόσο θα αυξάνεται ο ανταγωνισμός, γεγονός που θα τονώσει την καινοτομία και την αποτελεσματικότητα, παρέχοντας μια θεωρητική βάση για τη </a:t>
            </a:r>
            <a:r>
              <a:rPr lang="el-GR" dirty="0" err="1">
                <a:latin typeface="Cambria" panose="02040503050406030204" pitchFamily="18" charset="0"/>
                <a:ea typeface="Cambria" panose="02040503050406030204" pitchFamily="18" charset="0"/>
              </a:rPr>
              <a:t>win-win</a:t>
            </a:r>
            <a:r>
              <a:rPr lang="el-GR" dirty="0">
                <a:latin typeface="Cambria" panose="02040503050406030204" pitchFamily="18" charset="0"/>
                <a:ea typeface="Cambria" panose="02040503050406030204" pitchFamily="18" charset="0"/>
              </a:rPr>
              <a:t> προοπτική (</a:t>
            </a:r>
            <a:r>
              <a:rPr lang="el-GR" dirty="0" err="1">
                <a:latin typeface="Cambria" panose="02040503050406030204" pitchFamily="18" charset="0"/>
                <a:ea typeface="Cambria" panose="02040503050406030204" pitchFamily="18" charset="0"/>
              </a:rPr>
              <a:t>Porter</a:t>
            </a:r>
            <a:r>
              <a:rPr lang="el-GR" dirty="0">
                <a:latin typeface="Cambria" panose="02040503050406030204" pitchFamily="18" charset="0"/>
                <a:ea typeface="Cambria" panose="02040503050406030204" pitchFamily="18" charset="0"/>
              </a:rPr>
              <a:t>, 1991; </a:t>
            </a:r>
            <a:r>
              <a:rPr lang="el-GR" dirty="0" err="1">
                <a:latin typeface="Cambria" panose="02040503050406030204" pitchFamily="18" charset="0"/>
                <a:ea typeface="Cambria" panose="02040503050406030204" pitchFamily="18" charset="0"/>
              </a:rPr>
              <a:t>Karagozoglu</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Lindell</a:t>
            </a:r>
            <a:r>
              <a:rPr lang="el-GR" dirty="0">
                <a:latin typeface="Cambria" panose="02040503050406030204" pitchFamily="18" charset="0"/>
                <a:ea typeface="Cambria" panose="02040503050406030204" pitchFamily="18" charset="0"/>
              </a:rPr>
              <a:t>, 2000). </a:t>
            </a:r>
          </a:p>
          <a:p>
            <a:pPr algn="just"/>
            <a:r>
              <a:rPr lang="el-GR" dirty="0">
                <a:latin typeface="Cambria" panose="02040503050406030204" pitchFamily="18" charset="0"/>
                <a:ea typeface="Cambria" panose="02040503050406030204" pitchFamily="18" charset="0"/>
              </a:rPr>
              <a:t>Συνεπώς, αναμένεται ότι οι περισσότερες εταιρείες θα παρουσιάσουν βελτίωση στις περιβαλλοντικές επιδόσεις τους και στην τεχνική τους αποτελεσματικότητα, προκειμένου να επιτευχθεί το πλεονέκτημα της πρωτοπορίας.</a:t>
            </a:r>
          </a:p>
          <a:p>
            <a:pPr algn="just"/>
            <a:r>
              <a:rPr lang="el-GR" dirty="0">
                <a:latin typeface="Cambria" panose="02040503050406030204" pitchFamily="18" charset="0"/>
                <a:ea typeface="Cambria" panose="02040503050406030204" pitchFamily="18" charset="0"/>
              </a:rPr>
              <a:t>Συνολικά, η σχέση μεταξύ της περιβαλλοντικής επίδοσης και της τεχνικής αποτελεσματικότητας βοηθά τις επιχειρήσεις να βελτιώσουν τόσο το παραγόμενο προϊόν όσο και την παραγωγικότητά τους (</a:t>
            </a:r>
            <a:r>
              <a:rPr lang="el-GR" dirty="0" err="1">
                <a:latin typeface="Cambria" panose="02040503050406030204" pitchFamily="18" charset="0"/>
                <a:ea typeface="Cambria" panose="02040503050406030204" pitchFamily="18" charset="0"/>
              </a:rPr>
              <a:t>Callens</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Tyteca</a:t>
            </a:r>
            <a:r>
              <a:rPr lang="el-GR" dirty="0">
                <a:latin typeface="Cambria" panose="02040503050406030204" pitchFamily="18" charset="0"/>
                <a:ea typeface="Cambria" panose="02040503050406030204" pitchFamily="18" charset="0"/>
              </a:rPr>
              <a:t>, 1999).</a:t>
            </a:r>
          </a:p>
        </p:txBody>
      </p:sp>
      <p:sp>
        <p:nvSpPr>
          <p:cNvPr id="4" name="Θέση αριθμού διαφάνειας 3">
            <a:extLst>
              <a:ext uri="{FF2B5EF4-FFF2-40B4-BE49-F238E27FC236}">
                <a16:creationId xmlns:a16="http://schemas.microsoft.com/office/drawing/2014/main" id="{45146E21-4BEE-8405-363B-F6EE657D6CC0}"/>
              </a:ext>
            </a:extLst>
          </p:cNvPr>
          <p:cNvSpPr>
            <a:spLocks noGrp="1"/>
          </p:cNvSpPr>
          <p:nvPr>
            <p:ph type="sldNum" sz="quarter" idx="12"/>
          </p:nvPr>
        </p:nvSpPr>
        <p:spPr/>
        <p:txBody>
          <a:bodyPr/>
          <a:lstStyle/>
          <a:p>
            <a:fld id="{B2DC25EE-239B-4C5F-AAD1-255A7D5F1EE2}" type="slidenum">
              <a:rPr lang="en-US" smtClean="0"/>
              <a:t>68</a:t>
            </a:fld>
            <a:endParaRPr lang="en-US"/>
          </a:p>
        </p:txBody>
      </p:sp>
    </p:spTree>
    <p:extLst>
      <p:ext uri="{BB962C8B-B14F-4D97-AF65-F5344CB8AC3E}">
        <p14:creationId xmlns:p14="http://schemas.microsoft.com/office/powerpoint/2010/main" val="37423639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087021-B346-5099-E517-70852291536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8349B47-D669-A8C8-6EF0-06E18986E0C0}"/>
              </a:ext>
            </a:extLst>
          </p:cNvPr>
          <p:cNvSpPr>
            <a:spLocks noGrp="1"/>
          </p:cNvSpPr>
          <p:nvPr>
            <p:ph idx="1"/>
          </p:nvPr>
        </p:nvSpPr>
        <p:spPr>
          <a:xfrm>
            <a:off x="494522" y="2211355"/>
            <a:ext cx="10789174" cy="3960845"/>
          </a:xfrm>
        </p:spPr>
        <p:txBody>
          <a:bodyPr>
            <a:normAutofit fontScale="92500" lnSpcReduction="10000"/>
          </a:bodyPr>
          <a:lstStyle/>
          <a:p>
            <a:pPr algn="just"/>
            <a:r>
              <a:rPr lang="el-GR" dirty="0">
                <a:latin typeface="Cambria" panose="02040503050406030204" pitchFamily="18" charset="0"/>
                <a:ea typeface="Cambria" panose="02040503050406030204" pitchFamily="18" charset="0"/>
              </a:rPr>
              <a:t>Όπως είναι αναμενόμενο η αντίδραση της χρηματιστηριακής αγοράς στη δημοσίευση πληροφοριών που σχετίζονται με την εταιρική περιβαλλοντική πολιτική αποτελεί την σημαντική πτυχή της εταιρικής περιβαλλοντικής αποκάλυψης. </a:t>
            </a:r>
          </a:p>
          <a:p>
            <a:pPr algn="just"/>
            <a:r>
              <a:rPr lang="el-GR" dirty="0">
                <a:latin typeface="Cambria" panose="02040503050406030204" pitchFamily="18" charset="0"/>
                <a:ea typeface="Cambria" panose="02040503050406030204" pitchFamily="18" charset="0"/>
              </a:rPr>
              <a:t>Οι </a:t>
            </a:r>
            <a:r>
              <a:rPr lang="el-GR" dirty="0" err="1">
                <a:latin typeface="Cambria" panose="02040503050406030204" pitchFamily="18" charset="0"/>
                <a:ea typeface="Cambria" panose="02040503050406030204" pitchFamily="18" charset="0"/>
              </a:rPr>
              <a:t>Barth</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McNichols</a:t>
            </a:r>
            <a:r>
              <a:rPr lang="el-GR" dirty="0">
                <a:latin typeface="Cambria" panose="02040503050406030204" pitchFamily="18" charset="0"/>
                <a:ea typeface="Cambria" panose="02040503050406030204" pitchFamily="18" charset="0"/>
              </a:rPr>
              <a:t> (1994), όπως και οι </a:t>
            </a:r>
            <a:r>
              <a:rPr lang="el-GR" dirty="0" err="1">
                <a:latin typeface="Cambria" panose="02040503050406030204" pitchFamily="18" charset="0"/>
                <a:ea typeface="Cambria" panose="02040503050406030204" pitchFamily="18" charset="0"/>
              </a:rPr>
              <a:t>Cormier</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Magnan</a:t>
            </a:r>
            <a:r>
              <a:rPr lang="el-GR" dirty="0">
                <a:latin typeface="Cambria" panose="02040503050406030204" pitchFamily="18" charset="0"/>
                <a:ea typeface="Cambria" panose="02040503050406030204" pitchFamily="18" charset="0"/>
              </a:rPr>
              <a:t> (2007), κατέληξαν στο συμπέρασμα ότι η περιβαλλοντική αποτύπωση είναι πιθανό να χρησιμοποιηθεί από επενδυτές για την καλύτερη αξιολόγηση των προοπτικών για εταιρική κερδοφορία και τη μείωση της υποφαινόμενης αβεβαιότητας. </a:t>
            </a:r>
          </a:p>
        </p:txBody>
      </p:sp>
      <p:sp>
        <p:nvSpPr>
          <p:cNvPr id="4" name="Θέση αριθμού διαφάνειας 3">
            <a:extLst>
              <a:ext uri="{FF2B5EF4-FFF2-40B4-BE49-F238E27FC236}">
                <a16:creationId xmlns:a16="http://schemas.microsoft.com/office/drawing/2014/main" id="{D8F0FF03-B5ED-50DC-7B89-B60E2490A283}"/>
              </a:ext>
            </a:extLst>
          </p:cNvPr>
          <p:cNvSpPr>
            <a:spLocks noGrp="1"/>
          </p:cNvSpPr>
          <p:nvPr>
            <p:ph type="sldNum" sz="quarter" idx="12"/>
          </p:nvPr>
        </p:nvSpPr>
        <p:spPr/>
        <p:txBody>
          <a:bodyPr/>
          <a:lstStyle/>
          <a:p>
            <a:fld id="{B2DC25EE-239B-4C5F-AAD1-255A7D5F1EE2}" type="slidenum">
              <a:rPr lang="en-US" smtClean="0"/>
              <a:t>69</a:t>
            </a:fld>
            <a:endParaRPr lang="en-US"/>
          </a:p>
        </p:txBody>
      </p:sp>
    </p:spTree>
    <p:extLst>
      <p:ext uri="{BB962C8B-B14F-4D97-AF65-F5344CB8AC3E}">
        <p14:creationId xmlns:p14="http://schemas.microsoft.com/office/powerpoint/2010/main" val="3822899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32B5F5-36AA-3410-8E46-523751B3DA1D}"/>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Περιβαλλοντική Λογιστική – Επιπτώσεις</a:t>
            </a:r>
          </a:p>
        </p:txBody>
      </p:sp>
      <p:sp>
        <p:nvSpPr>
          <p:cNvPr id="3" name="Θέση περιεχομένου 2">
            <a:extLst>
              <a:ext uri="{FF2B5EF4-FFF2-40B4-BE49-F238E27FC236}">
                <a16:creationId xmlns:a16="http://schemas.microsoft.com/office/drawing/2014/main" id="{77D2682C-CB59-7C24-7AC7-94CE73E1FF29}"/>
              </a:ext>
            </a:extLst>
          </p:cNvPr>
          <p:cNvSpPr>
            <a:spLocks noGrp="1"/>
          </p:cNvSpPr>
          <p:nvPr>
            <p:ph idx="1"/>
          </p:nvPr>
        </p:nvSpPr>
        <p:spPr>
          <a:xfrm>
            <a:off x="270588" y="2248678"/>
            <a:ext cx="11013108" cy="3923522"/>
          </a:xfrm>
        </p:spPr>
        <p:txBody>
          <a:bodyPr>
            <a:normAutofit lnSpcReduction="10000"/>
          </a:bodyPr>
          <a:lstStyle/>
          <a:p>
            <a:pPr algn="just"/>
            <a:r>
              <a:rPr lang="el-GR" dirty="0">
                <a:latin typeface="Cambria" panose="02040503050406030204" pitchFamily="18" charset="0"/>
                <a:ea typeface="Cambria" panose="02040503050406030204" pitchFamily="18" charset="0"/>
              </a:rPr>
              <a:t>Οι διοικήσεις των επιχειρήσεων ολοένα και περισσότερο συνειδητοποιούν τις περιβαλλοντικές επιπτώσεις των δραστηριοτήτων τους.</a:t>
            </a:r>
          </a:p>
          <a:p>
            <a:pPr algn="just"/>
            <a:r>
              <a:rPr lang="el-GR" dirty="0">
                <a:latin typeface="Cambria" panose="02040503050406030204" pitchFamily="18" charset="0"/>
                <a:ea typeface="Cambria" panose="02040503050406030204" pitchFamily="18" charset="0"/>
              </a:rPr>
              <a:t> Οι περιβαλλοντικοί κίνδυνοι αποτελούν πλέον μέρος της επιτυχημένης δράσης της επιχείρησης όπως ο σχεδιασμός προϊόντων, το μάρκετινγκ και η χρηστή οικονομική διαχείριση. </a:t>
            </a:r>
          </a:p>
          <a:p>
            <a:pPr algn="just"/>
            <a:r>
              <a:rPr lang="el-GR" dirty="0">
                <a:latin typeface="Cambria" panose="02040503050406030204" pitchFamily="18" charset="0"/>
                <a:ea typeface="Cambria" panose="02040503050406030204" pitchFamily="18" charset="0"/>
              </a:rPr>
              <a:t>Η κακή περιβαλλοντική συμπεριφορά μπορεί να έχει πραγματικά αρνητικό αντίκτυπο στην επιχείρηση και στα οικονομικά της. </a:t>
            </a:r>
          </a:p>
          <a:p>
            <a:endParaRPr lang="el-GR" dirty="0"/>
          </a:p>
        </p:txBody>
      </p:sp>
      <p:sp>
        <p:nvSpPr>
          <p:cNvPr id="4" name="Θέση αριθμού διαφάνειας 3">
            <a:extLst>
              <a:ext uri="{FF2B5EF4-FFF2-40B4-BE49-F238E27FC236}">
                <a16:creationId xmlns:a16="http://schemas.microsoft.com/office/drawing/2014/main" id="{D9C6076D-275C-0BD2-8D48-E9143479D89A}"/>
              </a:ext>
            </a:extLst>
          </p:cNvPr>
          <p:cNvSpPr>
            <a:spLocks noGrp="1"/>
          </p:cNvSpPr>
          <p:nvPr>
            <p:ph type="sldNum" sz="quarter" idx="12"/>
          </p:nvPr>
        </p:nvSpPr>
        <p:spPr/>
        <p:txBody>
          <a:bodyPr/>
          <a:lstStyle/>
          <a:p>
            <a:fld id="{B2DC25EE-239B-4C5F-AAD1-255A7D5F1EE2}" type="slidenum">
              <a:rPr lang="en-US" smtClean="0"/>
              <a:t>7</a:t>
            </a:fld>
            <a:endParaRPr lang="en-US"/>
          </a:p>
        </p:txBody>
      </p:sp>
    </p:spTree>
    <p:extLst>
      <p:ext uri="{BB962C8B-B14F-4D97-AF65-F5344CB8AC3E}">
        <p14:creationId xmlns:p14="http://schemas.microsoft.com/office/powerpoint/2010/main" val="33023001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EDE37D-0D7A-B60F-D9CE-3B447E2BA01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5948B65-9FA7-5C9C-50C1-29DC2E7DA0DF}"/>
              </a:ext>
            </a:extLst>
          </p:cNvPr>
          <p:cNvSpPr>
            <a:spLocks noGrp="1"/>
          </p:cNvSpPr>
          <p:nvPr>
            <p:ph idx="1"/>
          </p:nvPr>
        </p:nvSpPr>
        <p:spPr>
          <a:xfrm>
            <a:off x="345233" y="2118049"/>
            <a:ext cx="11252718" cy="4238301"/>
          </a:xfrm>
        </p:spPr>
        <p:txBody>
          <a:bodyPr/>
          <a:lstStyle/>
          <a:p>
            <a:pPr algn="just"/>
            <a:r>
              <a:rPr lang="el-GR" dirty="0">
                <a:latin typeface="Cambria" panose="02040503050406030204" pitchFamily="18" charset="0"/>
                <a:ea typeface="Cambria" panose="02040503050406030204" pitchFamily="18" charset="0"/>
              </a:rPr>
              <a:t>Οι </a:t>
            </a:r>
            <a:r>
              <a:rPr lang="en-US" dirty="0">
                <a:latin typeface="Cambria" panose="02040503050406030204" pitchFamily="18" charset="0"/>
                <a:ea typeface="Cambria" panose="02040503050406030204" pitchFamily="18" charset="0"/>
              </a:rPr>
              <a:t>Klassen &amp; McLaughlin (1996),</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Konar</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Cohen</a:t>
            </a:r>
            <a:r>
              <a:rPr lang="el-GR" dirty="0">
                <a:latin typeface="Cambria" panose="02040503050406030204" pitchFamily="18" charset="0"/>
                <a:ea typeface="Cambria" panose="02040503050406030204" pitchFamily="18" charset="0"/>
              </a:rPr>
              <a:t> (2001) και </a:t>
            </a:r>
            <a:r>
              <a:rPr lang="el-GR" dirty="0" err="1">
                <a:latin typeface="Cambria" panose="02040503050406030204" pitchFamily="18" charset="0"/>
                <a:ea typeface="Cambria" panose="02040503050406030204" pitchFamily="18" charset="0"/>
              </a:rPr>
              <a:t>Freedman</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Jäggi</a:t>
            </a:r>
            <a:r>
              <a:rPr lang="el-GR" dirty="0">
                <a:latin typeface="Cambria" panose="02040503050406030204" pitchFamily="18" charset="0"/>
                <a:ea typeface="Cambria" panose="02040503050406030204" pitchFamily="18" charset="0"/>
              </a:rPr>
              <a:t> (2005) υποστήριξαν ότι οι μεγάλες επιχειρήσεις συμμορφώνονται οικειοθελώς περισσότερο από το υποχρεωτικό με τους περιβαλλοντικούς κανονισμούς, προκειμένου να παρουσιάζουν εξωτερικά θετική εικόνα καθώς, σύμφωνα με τους ανωτέρω συγγραφείς, το συγκεκριμένο προφίλ ανταμείβεται.</a:t>
            </a:r>
          </a:p>
        </p:txBody>
      </p:sp>
      <p:sp>
        <p:nvSpPr>
          <p:cNvPr id="4" name="Θέση αριθμού διαφάνειας 3">
            <a:extLst>
              <a:ext uri="{FF2B5EF4-FFF2-40B4-BE49-F238E27FC236}">
                <a16:creationId xmlns:a16="http://schemas.microsoft.com/office/drawing/2014/main" id="{FBE8281E-B1E6-F7F7-57C6-BE881163BEBF}"/>
              </a:ext>
            </a:extLst>
          </p:cNvPr>
          <p:cNvSpPr>
            <a:spLocks noGrp="1"/>
          </p:cNvSpPr>
          <p:nvPr>
            <p:ph type="sldNum" sz="quarter" idx="12"/>
          </p:nvPr>
        </p:nvSpPr>
        <p:spPr/>
        <p:txBody>
          <a:bodyPr/>
          <a:lstStyle/>
          <a:p>
            <a:fld id="{B2DC25EE-239B-4C5F-AAD1-255A7D5F1EE2}" type="slidenum">
              <a:rPr lang="en-US" smtClean="0"/>
              <a:t>70</a:t>
            </a:fld>
            <a:endParaRPr lang="en-US"/>
          </a:p>
        </p:txBody>
      </p:sp>
    </p:spTree>
    <p:extLst>
      <p:ext uri="{BB962C8B-B14F-4D97-AF65-F5344CB8AC3E}">
        <p14:creationId xmlns:p14="http://schemas.microsoft.com/office/powerpoint/2010/main" val="35267061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64F6AC-6776-5A48-BA57-FA5135D3DDD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02B2D7F-B4AC-3DA9-2071-F8B7E60820E9}"/>
              </a:ext>
            </a:extLst>
          </p:cNvPr>
          <p:cNvSpPr>
            <a:spLocks noGrp="1"/>
          </p:cNvSpPr>
          <p:nvPr>
            <p:ph idx="1"/>
          </p:nvPr>
        </p:nvSpPr>
        <p:spPr>
          <a:xfrm>
            <a:off x="606491" y="2304661"/>
            <a:ext cx="10677206" cy="3867539"/>
          </a:xfrm>
        </p:spPr>
        <p:txBody>
          <a:bodyPr/>
          <a:lstStyle/>
          <a:p>
            <a:pPr algn="just"/>
            <a:r>
              <a:rPr lang="el-GR" dirty="0">
                <a:latin typeface="Cambria" panose="02040503050406030204" pitchFamily="18" charset="0"/>
                <a:ea typeface="Cambria" panose="02040503050406030204" pitchFamily="18" charset="0"/>
              </a:rPr>
              <a:t>Η αντίδραση μάλιστα των αγορών κατά τις ημερομηνίες γύρω από την ανακοίνωση συγκεκριμένων γεγονότων, όπως, για παράδειγμα, πυρηνικά ατυχήματα, διαρροές πετρελαίου, μόλυνση από χημικά, καταδικαστικές αποφάσεις σε πολλές περιπτώσεις είναι άμεση (</a:t>
            </a:r>
            <a:r>
              <a:rPr lang="el-GR" dirty="0" err="1">
                <a:latin typeface="Cambria" panose="02040503050406030204" pitchFamily="18" charset="0"/>
                <a:ea typeface="Cambria" panose="02040503050406030204" pitchFamily="18" charset="0"/>
              </a:rPr>
              <a:t>Hill</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Schneeweis</a:t>
            </a:r>
            <a:r>
              <a:rPr lang="el-GR" dirty="0">
                <a:latin typeface="Cambria" panose="02040503050406030204" pitchFamily="18" charset="0"/>
                <a:ea typeface="Cambria" panose="02040503050406030204" pitchFamily="18" charset="0"/>
              </a:rPr>
              <a:t> 1983; </a:t>
            </a:r>
            <a:r>
              <a:rPr lang="el-GR" dirty="0" err="1">
                <a:latin typeface="Cambria" panose="02040503050406030204" pitchFamily="18" charset="0"/>
                <a:ea typeface="Cambria" panose="02040503050406030204" pitchFamily="18" charset="0"/>
              </a:rPr>
              <a:t>Blacconiere</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Patten</a:t>
            </a:r>
            <a:r>
              <a:rPr lang="el-GR" dirty="0">
                <a:latin typeface="Cambria" panose="02040503050406030204" pitchFamily="18" charset="0"/>
                <a:ea typeface="Cambria" panose="02040503050406030204" pitchFamily="18" charset="0"/>
              </a:rPr>
              <a:t> 1994; </a:t>
            </a:r>
            <a:r>
              <a:rPr lang="el-GR" dirty="0" err="1">
                <a:latin typeface="Cambria" panose="02040503050406030204" pitchFamily="18" charset="0"/>
                <a:ea typeface="Cambria" panose="02040503050406030204" pitchFamily="18" charset="0"/>
              </a:rPr>
              <a:t>Patten</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Nance</a:t>
            </a:r>
            <a:r>
              <a:rPr lang="el-GR" dirty="0">
                <a:latin typeface="Cambria" panose="02040503050406030204" pitchFamily="18" charset="0"/>
                <a:ea typeface="Cambria" panose="02040503050406030204" pitchFamily="18" charset="0"/>
              </a:rPr>
              <a:t> 1998). </a:t>
            </a:r>
          </a:p>
        </p:txBody>
      </p:sp>
      <p:sp>
        <p:nvSpPr>
          <p:cNvPr id="4" name="Θέση αριθμού διαφάνειας 3">
            <a:extLst>
              <a:ext uri="{FF2B5EF4-FFF2-40B4-BE49-F238E27FC236}">
                <a16:creationId xmlns:a16="http://schemas.microsoft.com/office/drawing/2014/main" id="{801F9A1F-7967-FB93-5985-930F2AC1252A}"/>
              </a:ext>
            </a:extLst>
          </p:cNvPr>
          <p:cNvSpPr>
            <a:spLocks noGrp="1"/>
          </p:cNvSpPr>
          <p:nvPr>
            <p:ph type="sldNum" sz="quarter" idx="12"/>
          </p:nvPr>
        </p:nvSpPr>
        <p:spPr/>
        <p:txBody>
          <a:bodyPr/>
          <a:lstStyle/>
          <a:p>
            <a:fld id="{B2DC25EE-239B-4C5F-AAD1-255A7D5F1EE2}" type="slidenum">
              <a:rPr lang="en-US" smtClean="0"/>
              <a:t>71</a:t>
            </a:fld>
            <a:endParaRPr lang="en-US"/>
          </a:p>
        </p:txBody>
      </p:sp>
    </p:spTree>
    <p:extLst>
      <p:ext uri="{BB962C8B-B14F-4D97-AF65-F5344CB8AC3E}">
        <p14:creationId xmlns:p14="http://schemas.microsoft.com/office/powerpoint/2010/main" val="29093369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EF187D-5B3E-77E1-65B7-4385C327EC6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FE55276-1896-2EFF-D761-D455959D1087}"/>
              </a:ext>
            </a:extLst>
          </p:cNvPr>
          <p:cNvSpPr>
            <a:spLocks noGrp="1"/>
          </p:cNvSpPr>
          <p:nvPr>
            <p:ph idx="1"/>
          </p:nvPr>
        </p:nvSpPr>
        <p:spPr>
          <a:xfrm>
            <a:off x="746449" y="2174033"/>
            <a:ext cx="10786188" cy="4135327"/>
          </a:xfrm>
        </p:spPr>
        <p:txBody>
          <a:bodyPr>
            <a:normAutofit fontScale="85000" lnSpcReduction="20000"/>
          </a:bodyPr>
          <a:lstStyle/>
          <a:p>
            <a:pPr algn="just"/>
            <a:r>
              <a:rPr lang="el-GR" dirty="0">
                <a:latin typeface="Cambria" panose="02040503050406030204" pitchFamily="18" charset="0"/>
                <a:ea typeface="Cambria" panose="02040503050406030204" pitchFamily="18" charset="0"/>
              </a:rPr>
              <a:t>Τα εμπειρικά ευρήματα φανερώνουν ότι, αυξάνοντας την εκτίμηση των χρηματοοικονομικών και λειτουργικών κινδύνων μιας επιχείρησης, μέσα από την αποκάλυψη των πιθανών περιβαλλοντικών υποχρεώσεων και δεσμεύσεων, μπορεί να δημιουργηθεί χαμηλότερη τιμή αγοράς και υψηλότερο κόστος κεφαλαίου. </a:t>
            </a:r>
          </a:p>
          <a:p>
            <a:pPr algn="just"/>
            <a:r>
              <a:rPr lang="el-GR" dirty="0">
                <a:latin typeface="Cambria" panose="02040503050406030204" pitchFamily="18" charset="0"/>
                <a:ea typeface="Cambria" panose="02040503050406030204" pitchFamily="18" charset="0"/>
              </a:rPr>
              <a:t>Από την άλλη πλευρά, όμως, με την ενίσχυση της έκθεσης στη δημοσιότητα σχετικών πληροφοριών, αυξάνεται η αξιοπιστία της επιχείρησης και ενδεχομένως μειώνεται ο κίνδυνος του επενδυτή. </a:t>
            </a:r>
          </a:p>
          <a:p>
            <a:pPr algn="just"/>
            <a:r>
              <a:rPr lang="el-GR" dirty="0">
                <a:latin typeface="Cambria" panose="02040503050406030204" pitchFamily="18" charset="0"/>
                <a:ea typeface="Cambria" panose="02040503050406030204" pitchFamily="18" charset="0"/>
              </a:rPr>
              <a:t>Μάλιστα, ευρήματα των </a:t>
            </a:r>
            <a:r>
              <a:rPr lang="el-GR" dirty="0" err="1">
                <a:latin typeface="Cambria" panose="02040503050406030204" pitchFamily="18" charset="0"/>
                <a:ea typeface="Cambria" panose="02040503050406030204" pitchFamily="18" charset="0"/>
              </a:rPr>
              <a:t>Patten</a:t>
            </a:r>
            <a:r>
              <a:rPr lang="el-GR" dirty="0">
                <a:latin typeface="Cambria" panose="02040503050406030204" pitchFamily="18" charset="0"/>
                <a:ea typeface="Cambria" panose="02040503050406030204" pitchFamily="18" charset="0"/>
              </a:rPr>
              <a:t> &amp; </a:t>
            </a:r>
            <a:r>
              <a:rPr lang="el-GR" dirty="0" err="1">
                <a:latin typeface="Cambria" panose="02040503050406030204" pitchFamily="18" charset="0"/>
                <a:ea typeface="Cambria" panose="02040503050406030204" pitchFamily="18" charset="0"/>
              </a:rPr>
              <a:t>Nance</a:t>
            </a:r>
            <a:r>
              <a:rPr lang="el-GR" dirty="0">
                <a:latin typeface="Cambria" panose="02040503050406030204" pitchFamily="18" charset="0"/>
                <a:ea typeface="Cambria" panose="02040503050406030204" pitchFamily="18" charset="0"/>
              </a:rPr>
              <a:t> (1998) δείχνουν ότι οι επιχειρήσεις, οι οποίες αποκάλυψαν μόνες τους αρνητικά περιβαλλοντικά ζητήματα, αντιμετώπισαν μικρότερη επίπτωση επί της χρηματιστηριακής τους αξίας</a:t>
            </a:r>
          </a:p>
        </p:txBody>
      </p:sp>
      <p:sp>
        <p:nvSpPr>
          <p:cNvPr id="4" name="Θέση αριθμού διαφάνειας 3">
            <a:extLst>
              <a:ext uri="{FF2B5EF4-FFF2-40B4-BE49-F238E27FC236}">
                <a16:creationId xmlns:a16="http://schemas.microsoft.com/office/drawing/2014/main" id="{5A168391-E0B3-122F-30C2-88123332EDA1}"/>
              </a:ext>
            </a:extLst>
          </p:cNvPr>
          <p:cNvSpPr>
            <a:spLocks noGrp="1"/>
          </p:cNvSpPr>
          <p:nvPr>
            <p:ph type="sldNum" sz="quarter" idx="12"/>
          </p:nvPr>
        </p:nvSpPr>
        <p:spPr/>
        <p:txBody>
          <a:bodyPr/>
          <a:lstStyle/>
          <a:p>
            <a:fld id="{B2DC25EE-239B-4C5F-AAD1-255A7D5F1EE2}" type="slidenum">
              <a:rPr lang="en-US" smtClean="0"/>
              <a:t>72</a:t>
            </a:fld>
            <a:endParaRPr lang="en-US"/>
          </a:p>
        </p:txBody>
      </p:sp>
    </p:spTree>
    <p:extLst>
      <p:ext uri="{BB962C8B-B14F-4D97-AF65-F5344CB8AC3E}">
        <p14:creationId xmlns:p14="http://schemas.microsoft.com/office/powerpoint/2010/main" val="3371700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27B03A-C206-1B71-1AF4-D780FA35426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3322323-7061-264D-C0F6-023F51354D10}"/>
              </a:ext>
            </a:extLst>
          </p:cNvPr>
          <p:cNvSpPr>
            <a:spLocks noGrp="1"/>
          </p:cNvSpPr>
          <p:nvPr>
            <p:ph idx="1"/>
          </p:nvPr>
        </p:nvSpPr>
        <p:spPr>
          <a:xfrm>
            <a:off x="709127" y="2230016"/>
            <a:ext cx="10350635" cy="3811555"/>
          </a:xfrm>
        </p:spPr>
        <p:txBody>
          <a:bodyPr/>
          <a:lstStyle/>
          <a:p>
            <a:pPr algn="just"/>
            <a:r>
              <a:rPr lang="el-GR" dirty="0">
                <a:latin typeface="Cambria" panose="02040503050406030204" pitchFamily="18" charset="0"/>
                <a:ea typeface="Cambria" panose="02040503050406030204" pitchFamily="18" charset="0"/>
              </a:rPr>
              <a:t>Η ανωτέρω ανασκόπηση της σχέσης μεταξύ της παροχής εταιρικών περιβαλλοντικών πληροφοριών και των διαφορετικών διαστάσεων εταιρικής απόδοσης, υπογραμμίζει τη διεπιστημονικότητα των περιβαλλοντικών ζητημάτων, γεγονός που αξιολογείται τόσο από τους φορείς χάραξης οικονομικής πολιτικής όσο και από την αγορά. </a:t>
            </a:r>
          </a:p>
        </p:txBody>
      </p:sp>
      <p:sp>
        <p:nvSpPr>
          <p:cNvPr id="4" name="Θέση αριθμού διαφάνειας 3">
            <a:extLst>
              <a:ext uri="{FF2B5EF4-FFF2-40B4-BE49-F238E27FC236}">
                <a16:creationId xmlns:a16="http://schemas.microsoft.com/office/drawing/2014/main" id="{07946D6F-B80F-B7A6-06C0-6516487E0405}"/>
              </a:ext>
            </a:extLst>
          </p:cNvPr>
          <p:cNvSpPr>
            <a:spLocks noGrp="1"/>
          </p:cNvSpPr>
          <p:nvPr>
            <p:ph type="sldNum" sz="quarter" idx="12"/>
          </p:nvPr>
        </p:nvSpPr>
        <p:spPr/>
        <p:txBody>
          <a:bodyPr/>
          <a:lstStyle/>
          <a:p>
            <a:fld id="{B2DC25EE-239B-4C5F-AAD1-255A7D5F1EE2}" type="slidenum">
              <a:rPr lang="en-US" smtClean="0"/>
              <a:t>73</a:t>
            </a:fld>
            <a:endParaRPr lang="en-US"/>
          </a:p>
        </p:txBody>
      </p:sp>
    </p:spTree>
    <p:extLst>
      <p:ext uri="{BB962C8B-B14F-4D97-AF65-F5344CB8AC3E}">
        <p14:creationId xmlns:p14="http://schemas.microsoft.com/office/powerpoint/2010/main" val="38432625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C0BA8C-4340-A554-D848-F0E30AAEC5B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4E287BD-8C63-49A5-4EFF-8D945DA7C344}"/>
              </a:ext>
            </a:extLst>
          </p:cNvPr>
          <p:cNvSpPr>
            <a:spLocks noGrp="1"/>
          </p:cNvSpPr>
          <p:nvPr>
            <p:ph idx="1"/>
          </p:nvPr>
        </p:nvSpPr>
        <p:spPr>
          <a:xfrm>
            <a:off x="802433" y="2351314"/>
            <a:ext cx="10481263" cy="3820886"/>
          </a:xfrm>
        </p:spPr>
        <p:txBody>
          <a:bodyPr>
            <a:normAutofit fontScale="92500" lnSpcReduction="20000"/>
          </a:bodyPr>
          <a:lstStyle/>
          <a:p>
            <a:pPr algn="just"/>
            <a:r>
              <a:rPr lang="el-GR" dirty="0">
                <a:latin typeface="Cambria" panose="02040503050406030204" pitchFamily="18" charset="0"/>
                <a:ea typeface="Cambria" panose="02040503050406030204" pitchFamily="18" charset="0"/>
              </a:rPr>
              <a:t>Επιπλέον, αποδεικνύει ότι το περιβάλλον είναι εν μέρει ιδιωτικό (εμπορεύσιμο) αγαθό και εν μέρει ένα κοινό (μη-εμπορεύσιμο) αγαθό. </a:t>
            </a:r>
          </a:p>
          <a:p>
            <a:pPr algn="just"/>
            <a:r>
              <a:rPr lang="el-GR" dirty="0">
                <a:latin typeface="Cambria" panose="02040503050406030204" pitchFamily="18" charset="0"/>
                <a:ea typeface="Cambria" panose="02040503050406030204" pitchFamily="18" charset="0"/>
              </a:rPr>
              <a:t>Στον βαθμό που οι διασυνοριακές εκπομπές και τα ποτάμια συστήματα επηρεάζουν την ποιότητα και τη βιωσιμότητα της ζωής πέραν των στενών εθνικών συνόρων, το περιβάλλον είναι επίσης ένα παγκόσμιο (διεθνές) αγαθό. </a:t>
            </a:r>
          </a:p>
          <a:p>
            <a:pPr algn="just"/>
            <a:r>
              <a:rPr lang="el-GR" dirty="0">
                <a:latin typeface="Cambria" panose="02040503050406030204" pitchFamily="18" charset="0"/>
                <a:ea typeface="Cambria" panose="02040503050406030204" pitchFamily="18" charset="0"/>
              </a:rPr>
              <a:t>Ως εκ τούτου, το είδος των λογιστικών πρακτικών που απαιτείται για το περιβάλλον, θα πρέπει να συνδυάζει τη διαχείριση των πόρων, των γεγονότων και των δράσεων.</a:t>
            </a:r>
          </a:p>
        </p:txBody>
      </p:sp>
      <p:sp>
        <p:nvSpPr>
          <p:cNvPr id="4" name="Θέση αριθμού διαφάνειας 3">
            <a:extLst>
              <a:ext uri="{FF2B5EF4-FFF2-40B4-BE49-F238E27FC236}">
                <a16:creationId xmlns:a16="http://schemas.microsoft.com/office/drawing/2014/main" id="{91CF412E-B96F-0CB9-6688-EE99A8DF2EF9}"/>
              </a:ext>
            </a:extLst>
          </p:cNvPr>
          <p:cNvSpPr>
            <a:spLocks noGrp="1"/>
          </p:cNvSpPr>
          <p:nvPr>
            <p:ph type="sldNum" sz="quarter" idx="12"/>
          </p:nvPr>
        </p:nvSpPr>
        <p:spPr/>
        <p:txBody>
          <a:bodyPr/>
          <a:lstStyle/>
          <a:p>
            <a:fld id="{B2DC25EE-239B-4C5F-AAD1-255A7D5F1EE2}" type="slidenum">
              <a:rPr lang="en-US" smtClean="0"/>
              <a:t>74</a:t>
            </a:fld>
            <a:endParaRPr lang="en-US"/>
          </a:p>
        </p:txBody>
      </p:sp>
    </p:spTree>
    <p:extLst>
      <p:ext uri="{BB962C8B-B14F-4D97-AF65-F5344CB8AC3E}">
        <p14:creationId xmlns:p14="http://schemas.microsoft.com/office/powerpoint/2010/main" val="27357601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A5E0B6-69BF-800A-418C-AF93A8DB14D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A13DB33-DC75-0EBD-87C5-31D82994487F}"/>
              </a:ext>
            </a:extLst>
          </p:cNvPr>
          <p:cNvSpPr>
            <a:spLocks noGrp="1"/>
          </p:cNvSpPr>
          <p:nvPr>
            <p:ph idx="1"/>
          </p:nvPr>
        </p:nvSpPr>
        <p:spPr>
          <a:xfrm>
            <a:off x="783771" y="2323322"/>
            <a:ext cx="10499925" cy="3848878"/>
          </a:xfrm>
        </p:spPr>
        <p:txBody>
          <a:bodyPr>
            <a:normAutofit fontScale="85000" lnSpcReduction="20000"/>
          </a:bodyPr>
          <a:lstStyle/>
          <a:p>
            <a:pPr algn="just"/>
            <a:r>
              <a:rPr lang="el-GR" dirty="0">
                <a:latin typeface="Cambria" panose="02040503050406030204" pitchFamily="18" charset="0"/>
                <a:ea typeface="Cambria" panose="02040503050406030204" pitchFamily="18" charset="0"/>
              </a:rPr>
              <a:t>Εξετάζοντας την πρώτη από τις τέσσερις βασικές παραδοχές των Δ.Π.Χ.Π. (δεδουλευμένη βάση, δρώσα οικονομική μονάδα, σταθερή μονάδα μέτρησης και μονάδες αγοραστικής δύναμης) προκύπτουν, σύμφωνα και με τη </a:t>
            </a:r>
            <a:r>
              <a:rPr lang="el-GR" dirty="0" err="1">
                <a:latin typeface="Cambria" panose="02040503050406030204" pitchFamily="18" charset="0"/>
                <a:ea typeface="Cambria" panose="02040503050406030204" pitchFamily="18" charset="0"/>
              </a:rPr>
              <a:t>Negash</a:t>
            </a:r>
            <a:r>
              <a:rPr lang="el-GR" dirty="0">
                <a:latin typeface="Cambria" panose="02040503050406030204" pitchFamily="18" charset="0"/>
                <a:ea typeface="Cambria" panose="02040503050406030204" pitchFamily="18" charset="0"/>
              </a:rPr>
              <a:t> (2012), από περιβαλλοντική σκοπιά, δύο ενδιαφέροντα στοιχεία. </a:t>
            </a:r>
          </a:p>
          <a:p>
            <a:pPr algn="just"/>
            <a:r>
              <a:rPr lang="el-GR" dirty="0">
                <a:latin typeface="Cambria" panose="02040503050406030204" pitchFamily="18" charset="0"/>
                <a:ea typeface="Cambria" panose="02040503050406030204" pitchFamily="18" charset="0"/>
              </a:rPr>
              <a:t>Καταρχάς, </a:t>
            </a:r>
            <a:r>
              <a:rPr lang="el-GR" b="1" dirty="0">
                <a:latin typeface="Cambria" panose="02040503050406030204" pitchFamily="18" charset="0"/>
                <a:ea typeface="Cambria" panose="02040503050406030204" pitchFamily="18" charset="0"/>
              </a:rPr>
              <a:t>ο υπολογισμός των κερδών</a:t>
            </a:r>
            <a:r>
              <a:rPr lang="el-GR" dirty="0">
                <a:latin typeface="Cambria" panose="02040503050406030204" pitchFamily="18" charset="0"/>
                <a:ea typeface="Cambria" panose="02040503050406030204" pitchFamily="18" charset="0"/>
              </a:rPr>
              <a:t>, χρησιμοποιώντας την αρχή της δεδουλευμένης βάσης, δεν λαμβάνει υπόψη το ζήτημα της </a:t>
            </a:r>
            <a:r>
              <a:rPr lang="el-GR" dirty="0" err="1">
                <a:latin typeface="Cambria" panose="02040503050406030204" pitchFamily="18" charset="0"/>
                <a:ea typeface="Cambria" panose="02040503050406030204" pitchFamily="18" charset="0"/>
              </a:rPr>
              <a:t>αειφορίας</a:t>
            </a:r>
            <a:r>
              <a:rPr lang="el-GR" dirty="0">
                <a:latin typeface="Cambria" panose="02040503050406030204" pitchFamily="18" charset="0"/>
                <a:ea typeface="Cambria" panose="02040503050406030204" pitchFamily="18" charset="0"/>
              </a:rPr>
              <a:t>.</a:t>
            </a:r>
          </a:p>
          <a:p>
            <a:pPr algn="just"/>
            <a:r>
              <a:rPr lang="el-GR" dirty="0">
                <a:latin typeface="Cambria" panose="02040503050406030204" pitchFamily="18" charset="0"/>
                <a:ea typeface="Cambria" panose="02040503050406030204" pitchFamily="18" charset="0"/>
              </a:rPr>
              <a:t> Ομοίως, από την πλευρά της </a:t>
            </a:r>
            <a:r>
              <a:rPr lang="el-GR" b="1" dirty="0">
                <a:latin typeface="Cambria" panose="02040503050406030204" pitchFamily="18" charset="0"/>
                <a:ea typeface="Cambria" panose="02040503050406030204" pitchFamily="18" charset="0"/>
              </a:rPr>
              <a:t>χρηματοδότησης του ισολογισμού</a:t>
            </a:r>
            <a:r>
              <a:rPr lang="el-GR" dirty="0">
                <a:latin typeface="Cambria" panose="02040503050406030204" pitchFamily="18" charset="0"/>
                <a:ea typeface="Cambria" panose="02040503050406030204" pitchFamily="18" charset="0"/>
              </a:rPr>
              <a:t>, δεν λαμβάνονται επαρκώς υπόψη οι υποχρεώσεις που μπορεί να προκύψουν, λόγω των παλαιότερων επιδράσεων των δραστηριοτήτων της επιχείρησης στο περιβάλλον</a:t>
            </a:r>
          </a:p>
        </p:txBody>
      </p:sp>
      <p:sp>
        <p:nvSpPr>
          <p:cNvPr id="4" name="Θέση αριθμού διαφάνειας 3">
            <a:extLst>
              <a:ext uri="{FF2B5EF4-FFF2-40B4-BE49-F238E27FC236}">
                <a16:creationId xmlns:a16="http://schemas.microsoft.com/office/drawing/2014/main" id="{2B8BA813-2E6F-C128-0C51-DFD910F0CDD1}"/>
              </a:ext>
            </a:extLst>
          </p:cNvPr>
          <p:cNvSpPr>
            <a:spLocks noGrp="1"/>
          </p:cNvSpPr>
          <p:nvPr>
            <p:ph type="sldNum" sz="quarter" idx="12"/>
          </p:nvPr>
        </p:nvSpPr>
        <p:spPr/>
        <p:txBody>
          <a:bodyPr/>
          <a:lstStyle/>
          <a:p>
            <a:fld id="{B2DC25EE-239B-4C5F-AAD1-255A7D5F1EE2}" type="slidenum">
              <a:rPr lang="en-US" smtClean="0"/>
              <a:t>75</a:t>
            </a:fld>
            <a:endParaRPr lang="en-US"/>
          </a:p>
        </p:txBody>
      </p:sp>
    </p:spTree>
    <p:extLst>
      <p:ext uri="{BB962C8B-B14F-4D97-AF65-F5344CB8AC3E}">
        <p14:creationId xmlns:p14="http://schemas.microsoft.com/office/powerpoint/2010/main" val="24510363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0AB797-49E2-31C2-9922-856E2995882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3A54770-5D1D-187D-79D7-FFE5F0CD6C80}"/>
              </a:ext>
            </a:extLst>
          </p:cNvPr>
          <p:cNvSpPr>
            <a:spLocks noGrp="1"/>
          </p:cNvSpPr>
          <p:nvPr>
            <p:ph idx="1"/>
          </p:nvPr>
        </p:nvSpPr>
        <p:spPr>
          <a:xfrm>
            <a:off x="877078" y="2388637"/>
            <a:ext cx="10406618" cy="3783563"/>
          </a:xfrm>
        </p:spPr>
        <p:txBody>
          <a:bodyPr>
            <a:normAutofit fontScale="92500"/>
          </a:bodyPr>
          <a:lstStyle/>
          <a:p>
            <a:pPr algn="just"/>
            <a:r>
              <a:rPr lang="el-GR" dirty="0">
                <a:latin typeface="Cambria" panose="02040503050406030204" pitchFamily="18" charset="0"/>
                <a:ea typeface="Cambria" panose="02040503050406030204" pitchFamily="18" charset="0"/>
              </a:rPr>
              <a:t>Παρά το προφανές πρόβλημα από τη χρήση της αρχής της δεδουλευμένης βάσης, τα κύρια περιβαλλοντικά ζητήματα που συνδέονται με τη λογιστική επιστήμη (</a:t>
            </a:r>
            <a:r>
              <a:rPr lang="el-GR" dirty="0" err="1">
                <a:latin typeface="Cambria" panose="02040503050406030204" pitchFamily="18" charset="0"/>
                <a:ea typeface="Cambria" panose="02040503050406030204" pitchFamily="18" charset="0"/>
              </a:rPr>
              <a:t>Negash</a:t>
            </a:r>
            <a:r>
              <a:rPr lang="el-GR" dirty="0">
                <a:latin typeface="Cambria" panose="02040503050406030204" pitchFamily="18" charset="0"/>
                <a:ea typeface="Cambria" panose="02040503050406030204" pitchFamily="18" charset="0"/>
              </a:rPr>
              <a:t>, 2012) αφορούν στα πρότυπα εκπομπών ρύπων, τη διαχείριση των στερεών, υγρών ή αέριων αποβλήτων, την εξαγωγή των </a:t>
            </a:r>
            <a:r>
              <a:rPr lang="el-GR" dirty="0" err="1">
                <a:latin typeface="Cambria" panose="02040503050406030204" pitchFamily="18" charset="0"/>
                <a:ea typeface="Cambria" panose="02040503050406030204" pitchFamily="18" charset="0"/>
              </a:rPr>
              <a:t>εξαντλήσιμων</a:t>
            </a:r>
            <a:r>
              <a:rPr lang="el-GR" dirty="0">
                <a:latin typeface="Cambria" panose="02040503050406030204" pitchFamily="18" charset="0"/>
                <a:ea typeface="Cambria" panose="02040503050406030204" pitchFamily="18" charset="0"/>
              </a:rPr>
              <a:t> πόρων, τη χρήση των παγίων, τα δικαιώματα άνθρακα, την αξιοποίηση αποδοτικότερης τεχνολογίας και τα συστήματα παραγωγής, καθώς και ζητήματα σχετικά με την έρευνα και την ανάπτυξη. </a:t>
            </a:r>
          </a:p>
        </p:txBody>
      </p:sp>
      <p:sp>
        <p:nvSpPr>
          <p:cNvPr id="4" name="Θέση αριθμού διαφάνειας 3">
            <a:extLst>
              <a:ext uri="{FF2B5EF4-FFF2-40B4-BE49-F238E27FC236}">
                <a16:creationId xmlns:a16="http://schemas.microsoft.com/office/drawing/2014/main" id="{77DAF7BB-8BE0-9B61-B60D-76174125E0E3}"/>
              </a:ext>
            </a:extLst>
          </p:cNvPr>
          <p:cNvSpPr>
            <a:spLocks noGrp="1"/>
          </p:cNvSpPr>
          <p:nvPr>
            <p:ph type="sldNum" sz="quarter" idx="12"/>
          </p:nvPr>
        </p:nvSpPr>
        <p:spPr/>
        <p:txBody>
          <a:bodyPr/>
          <a:lstStyle/>
          <a:p>
            <a:fld id="{B2DC25EE-239B-4C5F-AAD1-255A7D5F1EE2}" type="slidenum">
              <a:rPr lang="en-US" smtClean="0"/>
              <a:t>76</a:t>
            </a:fld>
            <a:endParaRPr lang="en-US"/>
          </a:p>
        </p:txBody>
      </p:sp>
    </p:spTree>
    <p:extLst>
      <p:ext uri="{BB962C8B-B14F-4D97-AF65-F5344CB8AC3E}">
        <p14:creationId xmlns:p14="http://schemas.microsoft.com/office/powerpoint/2010/main" val="1724405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C53334-F169-23C2-D310-358684AE9C1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16CAC06-A2D0-1725-1641-9B1552CADE38}"/>
              </a:ext>
            </a:extLst>
          </p:cNvPr>
          <p:cNvSpPr>
            <a:spLocks noGrp="1"/>
          </p:cNvSpPr>
          <p:nvPr>
            <p:ph idx="1"/>
          </p:nvPr>
        </p:nvSpPr>
        <p:spPr/>
        <p:txBody>
          <a:bodyPr/>
          <a:lstStyle/>
          <a:p>
            <a:pPr algn="just"/>
            <a:r>
              <a:rPr lang="el-GR" dirty="0">
                <a:latin typeface="Cambria" panose="02040503050406030204" pitchFamily="18" charset="0"/>
                <a:ea typeface="Cambria" panose="02040503050406030204" pitchFamily="18" charset="0"/>
              </a:rPr>
              <a:t>Για την καλύτερη παρακολούθηση της εταιρικής περιβαλλοντικής συμπεριφοράς ένα παγκόσμιο λογιστικό μοντέλο που να μελετά τη ροή των πόρων των γεγονότων και των ενεργειών, καθώς και τα Δ.Π.Χ.Π., καθίσταται απαραίτητο</a:t>
            </a:r>
          </a:p>
        </p:txBody>
      </p:sp>
      <p:sp>
        <p:nvSpPr>
          <p:cNvPr id="4" name="Θέση αριθμού διαφάνειας 3">
            <a:extLst>
              <a:ext uri="{FF2B5EF4-FFF2-40B4-BE49-F238E27FC236}">
                <a16:creationId xmlns:a16="http://schemas.microsoft.com/office/drawing/2014/main" id="{CE0C682E-1BC8-CAA4-C236-E4DCB0299915}"/>
              </a:ext>
            </a:extLst>
          </p:cNvPr>
          <p:cNvSpPr>
            <a:spLocks noGrp="1"/>
          </p:cNvSpPr>
          <p:nvPr>
            <p:ph type="sldNum" sz="quarter" idx="12"/>
          </p:nvPr>
        </p:nvSpPr>
        <p:spPr/>
        <p:txBody>
          <a:bodyPr/>
          <a:lstStyle/>
          <a:p>
            <a:fld id="{B2DC25EE-239B-4C5F-AAD1-255A7D5F1EE2}" type="slidenum">
              <a:rPr lang="en-US" smtClean="0"/>
              <a:t>77</a:t>
            </a:fld>
            <a:endParaRPr lang="en-US"/>
          </a:p>
        </p:txBody>
      </p:sp>
    </p:spTree>
    <p:extLst>
      <p:ext uri="{BB962C8B-B14F-4D97-AF65-F5344CB8AC3E}">
        <p14:creationId xmlns:p14="http://schemas.microsoft.com/office/powerpoint/2010/main" val="8335557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A263C4-BA55-9940-D054-07F26422248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D6BA0D6-A83A-F3AB-61F3-E55DC46A2A28}"/>
              </a:ext>
            </a:extLst>
          </p:cNvPr>
          <p:cNvSpPr>
            <a:spLocks noGrp="1"/>
          </p:cNvSpPr>
          <p:nvPr>
            <p:ph idx="1"/>
          </p:nvPr>
        </p:nvSpPr>
        <p:spPr>
          <a:xfrm>
            <a:off x="783771" y="2295331"/>
            <a:ext cx="10795519" cy="4170783"/>
          </a:xfrm>
        </p:spPr>
        <p:txBody>
          <a:bodyPr>
            <a:normAutofit fontScale="85000" lnSpcReduction="10000"/>
          </a:bodyPr>
          <a:lstStyle/>
          <a:p>
            <a:pPr algn="just"/>
            <a:r>
              <a:rPr lang="el-GR" dirty="0">
                <a:latin typeface="Cambria" panose="02040503050406030204" pitchFamily="18" charset="0"/>
                <a:ea typeface="Cambria" panose="02040503050406030204" pitchFamily="18" charset="0"/>
              </a:rPr>
              <a:t>Αυτή την ανάγκη αξιολόγησης και παρακολούθησης της περιβαλλοντικής επίδοσης και αποτελεσματικότητας των επιχειρήσεων καλύπτει η περιβαλλοντική λογιστική. </a:t>
            </a:r>
          </a:p>
          <a:p>
            <a:pPr algn="just"/>
            <a:r>
              <a:rPr lang="el-GR" dirty="0">
                <a:latin typeface="Cambria" panose="02040503050406030204" pitchFamily="18" charset="0"/>
                <a:ea typeface="Cambria" panose="02040503050406030204" pitchFamily="18" charset="0"/>
              </a:rPr>
              <a:t>Ο </a:t>
            </a:r>
            <a:r>
              <a:rPr lang="el-GR" dirty="0" err="1">
                <a:latin typeface="Cambria" panose="02040503050406030204" pitchFamily="18" charset="0"/>
                <a:ea typeface="Cambria" panose="02040503050406030204" pitchFamily="18" charset="0"/>
              </a:rPr>
              <a:t>Haripriya</a:t>
            </a:r>
            <a:r>
              <a:rPr lang="el-GR" dirty="0">
                <a:latin typeface="Cambria" panose="02040503050406030204" pitchFamily="18" charset="0"/>
                <a:ea typeface="Cambria" panose="02040503050406030204" pitchFamily="18" charset="0"/>
              </a:rPr>
              <a:t> (2000) περιγράφει τέσσερα μη </a:t>
            </a:r>
            <a:r>
              <a:rPr lang="el-GR" dirty="0" err="1">
                <a:latin typeface="Cambria" panose="02040503050406030204" pitchFamily="18" charset="0"/>
                <a:ea typeface="Cambria" panose="02040503050406030204" pitchFamily="18" charset="0"/>
              </a:rPr>
              <a:t>αλληλο-αποκλειόμενα</a:t>
            </a:r>
            <a:r>
              <a:rPr lang="el-GR" dirty="0">
                <a:latin typeface="Cambria" panose="02040503050406030204" pitchFamily="18" charset="0"/>
                <a:ea typeface="Cambria" panose="02040503050406030204" pitchFamily="18" charset="0"/>
              </a:rPr>
              <a:t> συστήματα: </a:t>
            </a:r>
          </a:p>
          <a:p>
            <a:pPr marL="457200" lvl="1" indent="0" algn="just">
              <a:buNone/>
            </a:pPr>
            <a:r>
              <a:rPr lang="el-GR" dirty="0">
                <a:latin typeface="Cambria" panose="02040503050406030204" pitchFamily="18" charset="0"/>
                <a:ea typeface="Cambria" panose="02040503050406030204" pitchFamily="18" charset="0"/>
              </a:rPr>
              <a:t>(1) τη περιβαλλοντική λογιστική που αφορά τη λογιστική των δαπανών για τον έλεγχο της ρύπανσης, </a:t>
            </a:r>
          </a:p>
          <a:p>
            <a:pPr marL="457200" lvl="1" indent="0" algn="just">
              <a:buNone/>
            </a:pPr>
            <a:r>
              <a:rPr lang="el-GR" dirty="0">
                <a:latin typeface="Cambria" panose="02040503050406030204" pitchFamily="18" charset="0"/>
                <a:ea typeface="Cambria" panose="02040503050406030204" pitchFamily="18" charset="0"/>
              </a:rPr>
              <a:t>(2) τη φυσική λογιστική, που μετρά τα αποθέματα των περιβαλλοντικών περιουσιακών στοιχείων με την πάροδο του χρόνου, </a:t>
            </a:r>
          </a:p>
          <a:p>
            <a:pPr marL="457200" lvl="1" indent="0" algn="just">
              <a:buNone/>
            </a:pPr>
            <a:r>
              <a:rPr lang="el-GR" dirty="0">
                <a:latin typeface="Cambria" panose="02040503050406030204" pitchFamily="18" charset="0"/>
                <a:ea typeface="Cambria" panose="02040503050406030204" pitchFamily="18" charset="0"/>
              </a:rPr>
              <a:t>(3) τους πράσινους αριθμοδείκτες και </a:t>
            </a:r>
          </a:p>
          <a:p>
            <a:pPr marL="457200" lvl="1" indent="0" algn="just">
              <a:buNone/>
            </a:pPr>
            <a:r>
              <a:rPr lang="el-GR" dirty="0">
                <a:latin typeface="Cambria" panose="02040503050406030204" pitchFamily="18" charset="0"/>
                <a:ea typeface="Cambria" panose="02040503050406030204" pitchFamily="18" charset="0"/>
              </a:rPr>
              <a:t>(4) το Σύστημα των Ηνωμένων Εθνών Εθνικών Λογαριασμών (United </a:t>
            </a:r>
            <a:r>
              <a:rPr lang="el-GR" dirty="0" err="1">
                <a:latin typeface="Cambria" panose="02040503050406030204" pitchFamily="18" charset="0"/>
                <a:ea typeface="Cambria" panose="02040503050406030204" pitchFamily="18" charset="0"/>
              </a:rPr>
              <a:t>Nation’s</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System</a:t>
            </a:r>
            <a:r>
              <a:rPr lang="el-GR" dirty="0">
                <a:latin typeface="Cambria" panose="02040503050406030204" pitchFamily="18" charset="0"/>
                <a:ea typeface="Cambria" panose="02040503050406030204" pitchFamily="18" charset="0"/>
              </a:rPr>
              <a:t> of </a:t>
            </a:r>
            <a:r>
              <a:rPr lang="el-GR" dirty="0" err="1">
                <a:latin typeface="Cambria" panose="02040503050406030204" pitchFamily="18" charset="0"/>
                <a:ea typeface="Cambria" panose="02040503050406030204" pitchFamily="18" charset="0"/>
              </a:rPr>
              <a:t>National</a:t>
            </a:r>
            <a:r>
              <a:rPr lang="el-GR"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Accounts</a:t>
            </a:r>
            <a:r>
              <a:rPr lang="el-GR" dirty="0">
                <a:latin typeface="Cambria" panose="02040503050406030204" pitchFamily="18" charset="0"/>
                <a:ea typeface="Cambria" panose="02040503050406030204" pitchFamily="18" charset="0"/>
              </a:rPr>
              <a:t>)</a:t>
            </a:r>
          </a:p>
        </p:txBody>
      </p:sp>
      <p:sp>
        <p:nvSpPr>
          <p:cNvPr id="4" name="Θέση αριθμού διαφάνειας 3">
            <a:extLst>
              <a:ext uri="{FF2B5EF4-FFF2-40B4-BE49-F238E27FC236}">
                <a16:creationId xmlns:a16="http://schemas.microsoft.com/office/drawing/2014/main" id="{E9F6CD0B-6409-3B10-5E8B-0EC8BB8E71CF}"/>
              </a:ext>
            </a:extLst>
          </p:cNvPr>
          <p:cNvSpPr>
            <a:spLocks noGrp="1"/>
          </p:cNvSpPr>
          <p:nvPr>
            <p:ph type="sldNum" sz="quarter" idx="12"/>
          </p:nvPr>
        </p:nvSpPr>
        <p:spPr/>
        <p:txBody>
          <a:bodyPr/>
          <a:lstStyle/>
          <a:p>
            <a:fld id="{B2DC25EE-239B-4C5F-AAD1-255A7D5F1EE2}" type="slidenum">
              <a:rPr lang="en-US" smtClean="0"/>
              <a:t>78</a:t>
            </a:fld>
            <a:endParaRPr lang="en-US"/>
          </a:p>
        </p:txBody>
      </p:sp>
    </p:spTree>
    <p:extLst>
      <p:ext uri="{BB962C8B-B14F-4D97-AF65-F5344CB8AC3E}">
        <p14:creationId xmlns:p14="http://schemas.microsoft.com/office/powerpoint/2010/main" val="9077338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164A06-472D-E786-7CD6-C7137A1AF72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AF90ADE-A2BA-0B01-3B1A-C845FF8A2746}"/>
              </a:ext>
            </a:extLst>
          </p:cNvPr>
          <p:cNvSpPr>
            <a:spLocks noGrp="1"/>
          </p:cNvSpPr>
          <p:nvPr>
            <p:ph idx="1"/>
          </p:nvPr>
        </p:nvSpPr>
        <p:spPr>
          <a:xfrm>
            <a:off x="737118" y="2323322"/>
            <a:ext cx="10546578" cy="3848878"/>
          </a:xfrm>
        </p:spPr>
        <p:txBody>
          <a:bodyPr>
            <a:normAutofit lnSpcReduction="10000"/>
          </a:bodyPr>
          <a:lstStyle/>
          <a:p>
            <a:pPr algn="just"/>
            <a:r>
              <a:rPr lang="el-GR" dirty="0">
                <a:latin typeface="Cambria" panose="02040503050406030204" pitchFamily="18" charset="0"/>
                <a:ea typeface="Cambria" panose="02040503050406030204" pitchFamily="18" charset="0"/>
              </a:rPr>
              <a:t>Η ανωτέρω ανάλυση αναδεικνύει τη σύνδεση της λογιστικής αποτύπωσης και δημοσίευσης των εταιρικών περιβαλλοντικών δράσεων με παράλληλα ερευνητικά πεδία που μελετούν πτυχές της εταιρικής επίδοσης. </a:t>
            </a:r>
          </a:p>
          <a:p>
            <a:pPr algn="just"/>
            <a:r>
              <a:rPr lang="el-GR" dirty="0">
                <a:latin typeface="Cambria" panose="02040503050406030204" pitchFamily="18" charset="0"/>
                <a:ea typeface="Cambria" panose="02040503050406030204" pitchFamily="18" charset="0"/>
              </a:rPr>
              <a:t>Συγκεκριμένα, η υιοθέτηση των διεθνοποιημένων και κοινώς αποδεκτών λογιστικών προτύπων βοήθησε στη συστηματική λογιστική παρακολούθηση περιβαλλοντικών πτυχών της επιχειρηματικής δραστηριότητας. </a:t>
            </a:r>
          </a:p>
        </p:txBody>
      </p:sp>
      <p:sp>
        <p:nvSpPr>
          <p:cNvPr id="4" name="Θέση αριθμού διαφάνειας 3">
            <a:extLst>
              <a:ext uri="{FF2B5EF4-FFF2-40B4-BE49-F238E27FC236}">
                <a16:creationId xmlns:a16="http://schemas.microsoft.com/office/drawing/2014/main" id="{F778F544-C0DB-23D8-0E11-EC4524CE6093}"/>
              </a:ext>
            </a:extLst>
          </p:cNvPr>
          <p:cNvSpPr>
            <a:spLocks noGrp="1"/>
          </p:cNvSpPr>
          <p:nvPr>
            <p:ph type="sldNum" sz="quarter" idx="12"/>
          </p:nvPr>
        </p:nvSpPr>
        <p:spPr/>
        <p:txBody>
          <a:bodyPr/>
          <a:lstStyle/>
          <a:p>
            <a:fld id="{B2DC25EE-239B-4C5F-AAD1-255A7D5F1EE2}" type="slidenum">
              <a:rPr lang="en-US" smtClean="0"/>
              <a:t>79</a:t>
            </a:fld>
            <a:endParaRPr lang="en-US"/>
          </a:p>
        </p:txBody>
      </p:sp>
    </p:spTree>
    <p:extLst>
      <p:ext uri="{BB962C8B-B14F-4D97-AF65-F5344CB8AC3E}">
        <p14:creationId xmlns:p14="http://schemas.microsoft.com/office/powerpoint/2010/main" val="1309509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97DA28-B6B2-0D27-1704-3781EB2C6062}"/>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Περιβαλλοντική Λογιστική – Επιπτώσεις (2)</a:t>
            </a:r>
          </a:p>
        </p:txBody>
      </p:sp>
      <p:sp>
        <p:nvSpPr>
          <p:cNvPr id="3" name="Θέση περιεχομένου 2">
            <a:extLst>
              <a:ext uri="{FF2B5EF4-FFF2-40B4-BE49-F238E27FC236}">
                <a16:creationId xmlns:a16="http://schemas.microsoft.com/office/drawing/2014/main" id="{6E33E645-DABE-89F3-3F2E-DBAFF6C74376}"/>
              </a:ext>
            </a:extLst>
          </p:cNvPr>
          <p:cNvSpPr>
            <a:spLocks noGrp="1"/>
          </p:cNvSpPr>
          <p:nvPr>
            <p:ph idx="1"/>
          </p:nvPr>
        </p:nvSpPr>
        <p:spPr>
          <a:xfrm>
            <a:off x="261257" y="2146041"/>
            <a:ext cx="11467323" cy="4357396"/>
          </a:xfrm>
        </p:spPr>
        <p:txBody>
          <a:bodyPr>
            <a:normAutofit fontScale="85000" lnSpcReduction="20000"/>
          </a:bodyPr>
          <a:lstStyle/>
          <a:p>
            <a:r>
              <a:rPr lang="el-GR" sz="3200" dirty="0">
                <a:latin typeface="Cambria" panose="02040503050406030204" pitchFamily="18" charset="0"/>
                <a:ea typeface="Cambria" panose="02040503050406030204" pitchFamily="18" charset="0"/>
              </a:rPr>
              <a:t>Οι συνέπειες περιλαμβάνουν </a:t>
            </a:r>
          </a:p>
          <a:p>
            <a:pPr lvl="1"/>
            <a:r>
              <a:rPr lang="el-GR" sz="2800" dirty="0">
                <a:latin typeface="Cambria" panose="02040503050406030204" pitchFamily="18" charset="0"/>
                <a:ea typeface="Cambria" panose="02040503050406030204" pitchFamily="18" charset="0"/>
              </a:rPr>
              <a:t>πρόστιμα, </a:t>
            </a:r>
          </a:p>
          <a:p>
            <a:pPr lvl="1"/>
            <a:r>
              <a:rPr lang="el-GR" sz="2800" dirty="0">
                <a:latin typeface="Cambria" panose="02040503050406030204" pitchFamily="18" charset="0"/>
                <a:ea typeface="Cambria" panose="02040503050406030204" pitchFamily="18" charset="0"/>
              </a:rPr>
              <a:t>αυξημένη ευθύνη έναντι περιβαλλοντικών φόρων, </a:t>
            </a:r>
          </a:p>
          <a:p>
            <a:pPr lvl="1"/>
            <a:r>
              <a:rPr lang="el-GR" sz="2800" dirty="0">
                <a:latin typeface="Cambria" panose="02040503050406030204" pitchFamily="18" charset="0"/>
                <a:ea typeface="Cambria" panose="02040503050406030204" pitchFamily="18" charset="0"/>
              </a:rPr>
              <a:t>μείωση της αξίας των περιουσιακών στοιχείων της π.χ. μείωση της αξίας της γης, </a:t>
            </a:r>
          </a:p>
          <a:p>
            <a:pPr lvl="1"/>
            <a:r>
              <a:rPr lang="el-GR" sz="2800" dirty="0" err="1">
                <a:latin typeface="Cambria" panose="02040503050406030204" pitchFamily="18" charset="0"/>
                <a:ea typeface="Cambria" panose="02040503050406030204" pitchFamily="18" charset="0"/>
              </a:rPr>
              <a:t>απομείωση</a:t>
            </a:r>
            <a:r>
              <a:rPr lang="el-GR" sz="2800" dirty="0">
                <a:latin typeface="Cambria" panose="02040503050406030204" pitchFamily="18" charset="0"/>
                <a:ea typeface="Cambria" panose="02040503050406030204" pitchFamily="18" charset="0"/>
              </a:rPr>
              <a:t> του σήματος (</a:t>
            </a:r>
            <a:r>
              <a:rPr lang="el-GR" sz="2800" dirty="0" err="1">
                <a:latin typeface="Cambria" panose="02040503050406030204" pitchFamily="18" charset="0"/>
                <a:ea typeface="Cambria" panose="02040503050406030204" pitchFamily="18" charset="0"/>
              </a:rPr>
              <a:t>Brand</a:t>
            </a:r>
            <a:r>
              <a:rPr lang="el-GR" sz="2800" dirty="0">
                <a:latin typeface="Cambria" panose="02040503050406030204" pitchFamily="18" charset="0"/>
                <a:ea typeface="Cambria" panose="02040503050406030204" pitchFamily="18" charset="0"/>
              </a:rPr>
              <a:t> </a:t>
            </a:r>
            <a:r>
              <a:rPr lang="el-GR" sz="2800" dirty="0" err="1">
                <a:latin typeface="Cambria" panose="02040503050406030204" pitchFamily="18" charset="0"/>
                <a:ea typeface="Cambria" panose="02040503050406030204" pitchFamily="18" charset="0"/>
              </a:rPr>
              <a:t>name</a:t>
            </a:r>
            <a:r>
              <a:rPr lang="el-GR" sz="2800" dirty="0">
                <a:latin typeface="Cambria" panose="02040503050406030204" pitchFamily="18" charset="0"/>
                <a:ea typeface="Cambria" panose="02040503050406030204" pitchFamily="18" charset="0"/>
              </a:rPr>
              <a:t>), </a:t>
            </a:r>
          </a:p>
          <a:p>
            <a:pPr lvl="1"/>
            <a:r>
              <a:rPr lang="el-GR" sz="2800" dirty="0">
                <a:latin typeface="Cambria" panose="02040503050406030204" pitchFamily="18" charset="0"/>
                <a:ea typeface="Cambria" panose="02040503050406030204" pitchFamily="18" charset="0"/>
              </a:rPr>
              <a:t>απώλεια πωλήσεων, </a:t>
            </a:r>
          </a:p>
          <a:p>
            <a:pPr lvl="1"/>
            <a:r>
              <a:rPr lang="el-GR" sz="2800" dirty="0">
                <a:latin typeface="Cambria" panose="02040503050406030204" pitchFamily="18" charset="0"/>
                <a:ea typeface="Cambria" panose="02040503050406030204" pitchFamily="18" charset="0"/>
              </a:rPr>
              <a:t>μποϊκοτάζ από τους καταναλωτές, </a:t>
            </a:r>
          </a:p>
          <a:p>
            <a:pPr lvl="1"/>
            <a:r>
              <a:rPr lang="el-GR" sz="2800" dirty="0">
                <a:latin typeface="Cambria" panose="02040503050406030204" pitchFamily="18" charset="0"/>
                <a:ea typeface="Cambria" panose="02040503050406030204" pitchFamily="18" charset="0"/>
              </a:rPr>
              <a:t>αδυναμία εξασφάλισης χρηματοδότησης, </a:t>
            </a:r>
          </a:p>
          <a:p>
            <a:pPr lvl="1"/>
            <a:r>
              <a:rPr lang="el-GR" sz="2800" dirty="0">
                <a:latin typeface="Cambria" panose="02040503050406030204" pitchFamily="18" charset="0"/>
                <a:ea typeface="Cambria" panose="02040503050406030204" pitchFamily="18" charset="0"/>
              </a:rPr>
              <a:t>απώλεια ασφαλιστικής κάλυψης, </a:t>
            </a:r>
          </a:p>
          <a:p>
            <a:pPr lvl="1"/>
            <a:r>
              <a:rPr lang="el-GR" sz="2800" dirty="0">
                <a:latin typeface="Cambria" panose="02040503050406030204" pitchFamily="18" charset="0"/>
                <a:ea typeface="Cambria" panose="02040503050406030204" pitchFamily="18" charset="0"/>
              </a:rPr>
              <a:t>ενδεχόμενες αγωγές και βλάβες της εταιρικής εικόνας.</a:t>
            </a:r>
          </a:p>
          <a:p>
            <a:endParaRPr lang="el-GR" dirty="0"/>
          </a:p>
        </p:txBody>
      </p:sp>
      <p:sp>
        <p:nvSpPr>
          <p:cNvPr id="4" name="Θέση αριθμού διαφάνειας 3">
            <a:extLst>
              <a:ext uri="{FF2B5EF4-FFF2-40B4-BE49-F238E27FC236}">
                <a16:creationId xmlns:a16="http://schemas.microsoft.com/office/drawing/2014/main" id="{2D369DC4-BBB5-6C78-7AFD-D241E65EB699}"/>
              </a:ext>
            </a:extLst>
          </p:cNvPr>
          <p:cNvSpPr>
            <a:spLocks noGrp="1"/>
          </p:cNvSpPr>
          <p:nvPr>
            <p:ph type="sldNum" sz="quarter" idx="12"/>
          </p:nvPr>
        </p:nvSpPr>
        <p:spPr/>
        <p:txBody>
          <a:bodyPr/>
          <a:lstStyle/>
          <a:p>
            <a:fld id="{B2DC25EE-239B-4C5F-AAD1-255A7D5F1EE2}" type="slidenum">
              <a:rPr lang="en-US" smtClean="0"/>
              <a:t>8</a:t>
            </a:fld>
            <a:endParaRPr lang="en-US"/>
          </a:p>
        </p:txBody>
      </p:sp>
    </p:spTree>
    <p:extLst>
      <p:ext uri="{BB962C8B-B14F-4D97-AF65-F5344CB8AC3E}">
        <p14:creationId xmlns:p14="http://schemas.microsoft.com/office/powerpoint/2010/main" val="30663850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649A00-B6D5-BA2B-EF6E-98369B3250E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80482C3-73DE-EC73-3CDC-B987688D72C0}"/>
              </a:ext>
            </a:extLst>
          </p:cNvPr>
          <p:cNvSpPr>
            <a:spLocks noGrp="1"/>
          </p:cNvSpPr>
          <p:nvPr>
            <p:ph idx="1"/>
          </p:nvPr>
        </p:nvSpPr>
        <p:spPr/>
        <p:txBody>
          <a:bodyPr/>
          <a:lstStyle/>
          <a:p>
            <a:pPr algn="just"/>
            <a:r>
              <a:rPr lang="el-GR" dirty="0">
                <a:latin typeface="Cambria" panose="02040503050406030204" pitchFamily="18" charset="0"/>
                <a:ea typeface="Cambria" panose="02040503050406030204" pitchFamily="18" charset="0"/>
              </a:rPr>
              <a:t>Η συστηματοποίηση της μελέτης των εταιρικών περιβαλλοντικών επιπτώσεων απαιτεί τη </a:t>
            </a:r>
            <a:r>
              <a:rPr lang="el-GR" dirty="0" err="1">
                <a:latin typeface="Cambria" panose="02040503050406030204" pitchFamily="18" charset="0"/>
                <a:ea typeface="Cambria" panose="02040503050406030204" pitchFamily="18" charset="0"/>
              </a:rPr>
              <a:t>μοντελοποίηση</a:t>
            </a:r>
            <a:r>
              <a:rPr lang="el-GR" dirty="0">
                <a:latin typeface="Cambria" panose="02040503050406030204" pitchFamily="18" charset="0"/>
                <a:ea typeface="Cambria" panose="02040503050406030204" pitchFamily="18" charset="0"/>
              </a:rPr>
              <a:t> της σχετικής λογιστικής πληροφόρησης και έρευνας.</a:t>
            </a:r>
          </a:p>
        </p:txBody>
      </p:sp>
      <p:sp>
        <p:nvSpPr>
          <p:cNvPr id="4" name="Θέση αριθμού διαφάνειας 3">
            <a:extLst>
              <a:ext uri="{FF2B5EF4-FFF2-40B4-BE49-F238E27FC236}">
                <a16:creationId xmlns:a16="http://schemas.microsoft.com/office/drawing/2014/main" id="{FF2B2881-9C71-CF37-D071-CA1548DA06BA}"/>
              </a:ext>
            </a:extLst>
          </p:cNvPr>
          <p:cNvSpPr>
            <a:spLocks noGrp="1"/>
          </p:cNvSpPr>
          <p:nvPr>
            <p:ph type="sldNum" sz="quarter" idx="12"/>
          </p:nvPr>
        </p:nvSpPr>
        <p:spPr/>
        <p:txBody>
          <a:bodyPr/>
          <a:lstStyle/>
          <a:p>
            <a:fld id="{B2DC25EE-239B-4C5F-AAD1-255A7D5F1EE2}" type="slidenum">
              <a:rPr lang="en-US" smtClean="0"/>
              <a:t>80</a:t>
            </a:fld>
            <a:endParaRPr lang="en-US"/>
          </a:p>
        </p:txBody>
      </p:sp>
    </p:spTree>
    <p:extLst>
      <p:ext uri="{BB962C8B-B14F-4D97-AF65-F5344CB8AC3E}">
        <p14:creationId xmlns:p14="http://schemas.microsoft.com/office/powerpoint/2010/main" val="4047994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5C18DFDA-E6AE-D9E9-ADDD-1899CC2507F7}"/>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Διεθνή Πρότυπα- Διερμηνεία 3</a:t>
            </a:r>
          </a:p>
        </p:txBody>
      </p:sp>
      <p:sp>
        <p:nvSpPr>
          <p:cNvPr id="5" name="Θέση περιεχομένου 4">
            <a:extLst>
              <a:ext uri="{FF2B5EF4-FFF2-40B4-BE49-F238E27FC236}">
                <a16:creationId xmlns:a16="http://schemas.microsoft.com/office/drawing/2014/main" id="{A74490C1-1EC2-D88B-B176-0749F829C848}"/>
              </a:ext>
            </a:extLst>
          </p:cNvPr>
          <p:cNvSpPr>
            <a:spLocks noGrp="1"/>
          </p:cNvSpPr>
          <p:nvPr>
            <p:ph idx="1"/>
          </p:nvPr>
        </p:nvSpPr>
        <p:spPr>
          <a:xfrm>
            <a:off x="653143" y="2313992"/>
            <a:ext cx="10630553" cy="3858208"/>
          </a:xfrm>
        </p:spPr>
        <p:txBody>
          <a:bodyPr>
            <a:normAutofit fontScale="77500" lnSpcReduction="20000"/>
          </a:bodyPr>
          <a:lstStyle/>
          <a:p>
            <a:pPr algn="just"/>
            <a:r>
              <a:rPr lang="el-GR" dirty="0">
                <a:latin typeface="Cambria" panose="02040503050406030204" pitchFamily="18" charset="0"/>
                <a:ea typeface="Cambria" panose="02040503050406030204" pitchFamily="18" charset="0"/>
              </a:rPr>
              <a:t>Η IFR </a:t>
            </a:r>
            <a:r>
              <a:rPr lang="el-GR" dirty="0" err="1">
                <a:latin typeface="Cambria" panose="02040503050406030204" pitchFamily="18" charset="0"/>
                <a:ea typeface="Cambria" panose="02040503050406030204" pitchFamily="18" charset="0"/>
              </a:rPr>
              <a:t>Interpretations</a:t>
            </a:r>
            <a:r>
              <a:rPr lang="el-GR" dirty="0">
                <a:latin typeface="Cambria" panose="02040503050406030204" pitchFamily="18" charset="0"/>
                <a:ea typeface="Cambria" panose="02040503050406030204" pitchFamily="18" charset="0"/>
              </a:rPr>
              <a:t> Committee (IFRIC) παρατήρησε την έλλειψη</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λογιστικής καθοδήγησης για την εφαρμογή των συστημάτων εμπορίας δικαιωμάτων</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ρύπων, </a:t>
            </a:r>
            <a:r>
              <a:rPr lang="el-GR" dirty="0" err="1">
                <a:latin typeface="Cambria" panose="02040503050406030204" pitchFamily="18" charset="0"/>
                <a:ea typeface="Cambria" panose="02040503050406030204" pitchFamily="18" charset="0"/>
              </a:rPr>
              <a:t>cap</a:t>
            </a:r>
            <a:r>
              <a:rPr lang="el-GR" dirty="0">
                <a:latin typeface="Cambria" panose="02040503050406030204" pitchFamily="18" charset="0"/>
                <a:ea typeface="Cambria" panose="02040503050406030204" pitchFamily="18" charset="0"/>
              </a:rPr>
              <a:t>-and-</a:t>
            </a:r>
            <a:r>
              <a:rPr lang="el-GR" dirty="0" err="1">
                <a:latin typeface="Cambria" panose="02040503050406030204" pitchFamily="18" charset="0"/>
                <a:ea typeface="Cambria" panose="02040503050406030204" pitchFamily="18" charset="0"/>
              </a:rPr>
              <a:t>trade</a:t>
            </a:r>
            <a:r>
              <a:rPr lang="el-GR" dirty="0">
                <a:latin typeface="Cambria" panose="02040503050406030204" pitchFamily="18" charset="0"/>
                <a:ea typeface="Cambria" panose="02040503050406030204" pitchFamily="18" charset="0"/>
              </a:rPr>
              <a:t>, και κατέληξε στην αναγκαιότητα δημιουργίας μιας</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διερμηνείας.</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Τον Δεκέμβριο του 2004 εξέδωσε τη Διερμηνεία 3, με ημερομηνία</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εφαρμογής την 1η Μαρτίου 2005. </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Σύμφωνα με τη διερμηνεία αυτή, ένα σύστημα</a:t>
            </a:r>
            <a:r>
              <a:rPr lang="en-US"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cap</a:t>
            </a:r>
            <a:r>
              <a:rPr lang="el-GR" dirty="0">
                <a:latin typeface="Cambria" panose="02040503050406030204" pitchFamily="18" charset="0"/>
                <a:ea typeface="Cambria" panose="02040503050406030204" pitchFamily="18" charset="0"/>
              </a:rPr>
              <a:t>-and-</a:t>
            </a:r>
            <a:r>
              <a:rPr lang="el-GR" dirty="0" err="1">
                <a:latin typeface="Cambria" panose="02040503050406030204" pitchFamily="18" charset="0"/>
                <a:ea typeface="Cambria" panose="02040503050406030204" pitchFamily="18" charset="0"/>
              </a:rPr>
              <a:t>trade</a:t>
            </a:r>
            <a:r>
              <a:rPr lang="el-GR" dirty="0">
                <a:latin typeface="Cambria" panose="02040503050406030204" pitchFamily="18" charset="0"/>
                <a:ea typeface="Cambria" panose="02040503050406030204" pitchFamily="18" charset="0"/>
              </a:rPr>
              <a:t> οδηγεί αρχικά στην αναγνώριση ενός περιουσιακού στοιχείου για τα</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δικαιώματα που κατέχει η επιχείρηση, την αποτίμηση κατά την ημερομηνία</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παραλαβής του ανάλογα με το ύψος της κρατικής επιχορήγησης και την υποχρέωση</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παράδοσης στο τέλος της χρήσης ίσων δικαιωμάτων με αυτά που παρέλαβε</a:t>
            </a:r>
          </a:p>
        </p:txBody>
      </p:sp>
      <p:sp>
        <p:nvSpPr>
          <p:cNvPr id="2" name="Θέση αριθμού διαφάνειας 1">
            <a:extLst>
              <a:ext uri="{FF2B5EF4-FFF2-40B4-BE49-F238E27FC236}">
                <a16:creationId xmlns:a16="http://schemas.microsoft.com/office/drawing/2014/main" id="{B8694729-DEEF-134D-AED2-B61BDA0DFA31}"/>
              </a:ext>
            </a:extLst>
          </p:cNvPr>
          <p:cNvSpPr>
            <a:spLocks noGrp="1"/>
          </p:cNvSpPr>
          <p:nvPr>
            <p:ph type="sldNum" sz="quarter" idx="12"/>
          </p:nvPr>
        </p:nvSpPr>
        <p:spPr/>
        <p:txBody>
          <a:bodyPr/>
          <a:lstStyle/>
          <a:p>
            <a:fld id="{B2DC25EE-239B-4C5F-AAD1-255A7D5F1EE2}" type="slidenum">
              <a:rPr lang="en-US" smtClean="0"/>
              <a:t>81</a:t>
            </a:fld>
            <a:endParaRPr lang="en-US"/>
          </a:p>
        </p:txBody>
      </p:sp>
    </p:spTree>
    <p:extLst>
      <p:ext uri="{BB962C8B-B14F-4D97-AF65-F5344CB8AC3E}">
        <p14:creationId xmlns:p14="http://schemas.microsoft.com/office/powerpoint/2010/main" val="34967032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05D8AD-8A41-7490-31CC-1AF448F5180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860F246-4926-2AA4-CFC1-0804D2765344}"/>
              </a:ext>
            </a:extLst>
          </p:cNvPr>
          <p:cNvSpPr>
            <a:spLocks noGrp="1"/>
          </p:cNvSpPr>
          <p:nvPr>
            <p:ph idx="1"/>
          </p:nvPr>
        </p:nvSpPr>
        <p:spPr>
          <a:xfrm>
            <a:off x="942392" y="2407298"/>
            <a:ext cx="10341304" cy="3764902"/>
          </a:xfrm>
        </p:spPr>
        <p:txBody>
          <a:bodyPr/>
          <a:lstStyle/>
          <a:p>
            <a:pPr algn="just"/>
            <a:r>
              <a:rPr lang="el-GR" dirty="0">
                <a:latin typeface="Cambria" panose="02040503050406030204" pitchFamily="18" charset="0"/>
                <a:ea typeface="Cambria" panose="02040503050406030204" pitchFamily="18" charset="0"/>
              </a:rPr>
              <a:t>Αναλυτικά, η Δ.Ε.Ε.Χ.Π. 3 κατέληξε στο συμπέρασμα ότι τα δικαιώματα</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εκπομπών, είτε έχουν εκδοθεί από την κυβέρνηση είτε αποκτιούνται στην αγορά,</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είναι άυλα περιουσιακά στοιχεία που πρέπει να </a:t>
            </a:r>
            <a:r>
              <a:rPr lang="el-GR" dirty="0" err="1">
                <a:latin typeface="Cambria" panose="02040503050406030204" pitchFamily="18" charset="0"/>
                <a:ea typeface="Cambria" panose="02040503050406030204" pitchFamily="18" charset="0"/>
              </a:rPr>
              <a:t>λογιστικοποιούνται</a:t>
            </a:r>
            <a:r>
              <a:rPr lang="el-GR" dirty="0">
                <a:latin typeface="Cambria" panose="02040503050406030204" pitchFamily="18" charset="0"/>
                <a:ea typeface="Cambria" panose="02040503050406030204" pitchFamily="18" charset="0"/>
              </a:rPr>
              <a:t>, βάσει του Δ.Λ.Π.</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38, Άυλα περιουσιακά στοιχεία, και σύμφωνα με την ακόλουθη λογική (Deloitte,</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2007). </a:t>
            </a:r>
          </a:p>
        </p:txBody>
      </p:sp>
      <p:sp>
        <p:nvSpPr>
          <p:cNvPr id="4" name="Θέση αριθμού διαφάνειας 3">
            <a:extLst>
              <a:ext uri="{FF2B5EF4-FFF2-40B4-BE49-F238E27FC236}">
                <a16:creationId xmlns:a16="http://schemas.microsoft.com/office/drawing/2014/main" id="{47512BB7-408E-F512-8B3B-07665A52E511}"/>
              </a:ext>
            </a:extLst>
          </p:cNvPr>
          <p:cNvSpPr>
            <a:spLocks noGrp="1"/>
          </p:cNvSpPr>
          <p:nvPr>
            <p:ph type="sldNum" sz="quarter" idx="12"/>
          </p:nvPr>
        </p:nvSpPr>
        <p:spPr/>
        <p:txBody>
          <a:bodyPr/>
          <a:lstStyle/>
          <a:p>
            <a:fld id="{B2DC25EE-239B-4C5F-AAD1-255A7D5F1EE2}" type="slidenum">
              <a:rPr lang="en-US" smtClean="0"/>
              <a:t>82</a:t>
            </a:fld>
            <a:endParaRPr lang="en-US"/>
          </a:p>
        </p:txBody>
      </p:sp>
    </p:spTree>
    <p:extLst>
      <p:ext uri="{BB962C8B-B14F-4D97-AF65-F5344CB8AC3E}">
        <p14:creationId xmlns:p14="http://schemas.microsoft.com/office/powerpoint/2010/main" val="5661037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5742D6-85C5-C648-2FE5-1897DA87679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C9FF6EB-AD90-6AFB-CA89-76B153B39CD1}"/>
              </a:ext>
            </a:extLst>
          </p:cNvPr>
          <p:cNvSpPr>
            <a:spLocks noGrp="1"/>
          </p:cNvSpPr>
          <p:nvPr>
            <p:ph idx="1"/>
          </p:nvPr>
        </p:nvSpPr>
        <p:spPr>
          <a:xfrm>
            <a:off x="569167" y="2313992"/>
            <a:ext cx="11084768" cy="4142792"/>
          </a:xfrm>
        </p:spPr>
        <p:txBody>
          <a:bodyPr>
            <a:normAutofit fontScale="77500" lnSpcReduction="20000"/>
          </a:bodyPr>
          <a:lstStyle/>
          <a:p>
            <a:pPr algn="just"/>
            <a:r>
              <a:rPr lang="el-GR" dirty="0">
                <a:latin typeface="Cambria" panose="02040503050406030204" pitchFamily="18" charset="0"/>
                <a:ea typeface="Cambria" panose="02040503050406030204" pitchFamily="18" charset="0"/>
              </a:rPr>
              <a:t>Κατά την αρχική αναγνώριση, τα δικαιώματα που χορηγήθηκαν σε αξία</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μικρότερη της εύλογης αξία τους, πρέπει να αποτιμηθούν σε αυτή, με τη διαφορά</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μεταξύ του καταβληθέντος ποσού και της εύλογης αξίας να αποτελεί την κρατική</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επιχορήγηση, σύμφωνα με το Δ.Λ.Π. 20, Λογιστική των κρατικών επιχορηγήσεων και</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γνωστοποίηση της κρατικής υποστήριξης. </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Η επιχορήγηση αυτή θα πρέπει να</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αναγνωριστεί, αρχικά, ως έσοδο επόμενων χρήσεων και, στη συνέχεια, ως εισόδημα,</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σε συστηματική βάση κατά τη διάρκεια της περιόδου τήρησης για την οποία τα</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συνδεμένα δικαιώματα εκχωρήθηκαν, ανεξάρτητα από το αν αυτά τα δικαιώματα</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εξακολουθούν να κρατούνται ή πωλούνται. </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Οι επιχειρήσεις μπορούν αργότερα να</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επιλέξουν να τα μετρήσουν είτε στο κόστος είτε με το μοντέλο αναπροσαρμογής,</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βάσει Δ.Λ.Π. 38 (</a:t>
            </a:r>
            <a:r>
              <a:rPr lang="el-GR" dirty="0" err="1">
                <a:latin typeface="Cambria" panose="02040503050406030204" pitchFamily="18" charset="0"/>
                <a:ea typeface="Cambria" panose="02040503050406030204" pitchFamily="18" charset="0"/>
              </a:rPr>
              <a:t>Ντζανάτος</a:t>
            </a:r>
            <a:r>
              <a:rPr lang="el-GR" dirty="0">
                <a:latin typeface="Cambria" panose="02040503050406030204" pitchFamily="18" charset="0"/>
                <a:ea typeface="Cambria" panose="02040503050406030204" pitchFamily="18" charset="0"/>
              </a:rPr>
              <a:t>, 2008)</a:t>
            </a:r>
          </a:p>
        </p:txBody>
      </p:sp>
      <p:sp>
        <p:nvSpPr>
          <p:cNvPr id="4" name="Θέση αριθμού διαφάνειας 3">
            <a:extLst>
              <a:ext uri="{FF2B5EF4-FFF2-40B4-BE49-F238E27FC236}">
                <a16:creationId xmlns:a16="http://schemas.microsoft.com/office/drawing/2014/main" id="{B3D0C063-0C5E-8422-34BA-5DBBE5EAA2DE}"/>
              </a:ext>
            </a:extLst>
          </p:cNvPr>
          <p:cNvSpPr>
            <a:spLocks noGrp="1"/>
          </p:cNvSpPr>
          <p:nvPr>
            <p:ph type="sldNum" sz="quarter" idx="12"/>
          </p:nvPr>
        </p:nvSpPr>
        <p:spPr/>
        <p:txBody>
          <a:bodyPr/>
          <a:lstStyle/>
          <a:p>
            <a:fld id="{B2DC25EE-239B-4C5F-AAD1-255A7D5F1EE2}" type="slidenum">
              <a:rPr lang="en-US" smtClean="0"/>
              <a:t>83</a:t>
            </a:fld>
            <a:endParaRPr lang="en-US"/>
          </a:p>
        </p:txBody>
      </p:sp>
    </p:spTree>
    <p:extLst>
      <p:ext uri="{BB962C8B-B14F-4D97-AF65-F5344CB8AC3E}">
        <p14:creationId xmlns:p14="http://schemas.microsoft.com/office/powerpoint/2010/main" val="5321392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C9E3FF-FEFC-2FE6-BD47-9C0ED30EB4A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8779A0C-50F3-40A5-FAC2-2DEDF6239E1B}"/>
              </a:ext>
            </a:extLst>
          </p:cNvPr>
          <p:cNvSpPr>
            <a:spLocks noGrp="1"/>
          </p:cNvSpPr>
          <p:nvPr>
            <p:ph idx="1"/>
          </p:nvPr>
        </p:nvSpPr>
        <p:spPr>
          <a:xfrm>
            <a:off x="765110" y="2332653"/>
            <a:ext cx="10518586" cy="3839547"/>
          </a:xfrm>
        </p:spPr>
        <p:txBody>
          <a:bodyPr>
            <a:normAutofit fontScale="85000" lnSpcReduction="20000"/>
          </a:bodyPr>
          <a:lstStyle/>
          <a:p>
            <a:pPr algn="just"/>
            <a:r>
              <a:rPr lang="el-GR" dirty="0">
                <a:latin typeface="Cambria" panose="02040503050406030204" pitchFamily="18" charset="0"/>
                <a:ea typeface="Cambria" panose="02040503050406030204" pitchFamily="18" charset="0"/>
              </a:rPr>
              <a:t>Κατόπιν, καθώς η οικονομική οντότητα εκπέμπει αέρια του θερμοκηπίου ή</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ισοδύναμα άνθρακα, πρέπει να αναγνωρίσει τη δέσμευσή της για την παράδοση</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δικαιωμάτων ρύπων ισοδύναμα προς τις πραγματικές εκπομπές στο τέλος της</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χρήσης.</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Αυτή η υποχρέωση εμπίπτει στο πεδίο εφαρμογής του Δ.Λ.Π. 37,</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Προβλέψεις, ενδεχόμενες υποχρεώσεις και ενδεχόμενα περιουσιακά στοιχεία, και</a:t>
            </a:r>
            <a:r>
              <a:rPr lang="en-US" dirty="0">
                <a:latin typeface="Cambria" panose="02040503050406030204" pitchFamily="18" charset="0"/>
                <a:ea typeface="Cambria" panose="02040503050406030204" pitchFamily="18" charset="0"/>
              </a:rPr>
              <a:t> </a:t>
            </a:r>
            <a:r>
              <a:rPr lang="el-GR" dirty="0" err="1">
                <a:latin typeface="Cambria" panose="02040503050406030204" pitchFamily="18" charset="0"/>
                <a:ea typeface="Cambria" panose="02040503050406030204" pitchFamily="18" charset="0"/>
              </a:rPr>
              <a:t>μετράται</a:t>
            </a:r>
            <a:r>
              <a:rPr lang="el-GR" dirty="0">
                <a:latin typeface="Cambria" panose="02040503050406030204" pitchFamily="18" charset="0"/>
                <a:ea typeface="Cambria" panose="02040503050406030204" pitchFamily="18" charset="0"/>
              </a:rPr>
              <a:t> βάσει της καλύτερης εκτίμησης της δαπάνης που απαιτείται για τον</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διακανονισμό της παρούσας υποχρέωσης κατά την ημερομηνία του ισολογισμού</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(σύνολο δικαιωμάτων ρύπων επί την τρέχουσα τιμή στο τέλος της χρήσης). </a:t>
            </a:r>
          </a:p>
        </p:txBody>
      </p:sp>
      <p:sp>
        <p:nvSpPr>
          <p:cNvPr id="4" name="Θέση αριθμού διαφάνειας 3">
            <a:extLst>
              <a:ext uri="{FF2B5EF4-FFF2-40B4-BE49-F238E27FC236}">
                <a16:creationId xmlns:a16="http://schemas.microsoft.com/office/drawing/2014/main" id="{33F948FA-ACB6-FD82-3EC7-338452E2DD23}"/>
              </a:ext>
            </a:extLst>
          </p:cNvPr>
          <p:cNvSpPr>
            <a:spLocks noGrp="1"/>
          </p:cNvSpPr>
          <p:nvPr>
            <p:ph type="sldNum" sz="quarter" idx="12"/>
          </p:nvPr>
        </p:nvSpPr>
        <p:spPr/>
        <p:txBody>
          <a:bodyPr/>
          <a:lstStyle/>
          <a:p>
            <a:fld id="{B2DC25EE-239B-4C5F-AAD1-255A7D5F1EE2}" type="slidenum">
              <a:rPr lang="en-US" smtClean="0"/>
              <a:t>84</a:t>
            </a:fld>
            <a:endParaRPr lang="en-US"/>
          </a:p>
        </p:txBody>
      </p:sp>
    </p:spTree>
    <p:extLst>
      <p:ext uri="{BB962C8B-B14F-4D97-AF65-F5344CB8AC3E}">
        <p14:creationId xmlns:p14="http://schemas.microsoft.com/office/powerpoint/2010/main" val="16907544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43183D-CEB0-4E16-7E50-B76AC8B5F49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D7CFA68-0A2E-AA84-D45C-70D64A7B4349}"/>
              </a:ext>
            </a:extLst>
          </p:cNvPr>
          <p:cNvSpPr>
            <a:spLocks noGrp="1"/>
          </p:cNvSpPr>
          <p:nvPr>
            <p:ph idx="1"/>
          </p:nvPr>
        </p:nvSpPr>
        <p:spPr>
          <a:xfrm>
            <a:off x="681135" y="2267339"/>
            <a:ext cx="10602561" cy="3904861"/>
          </a:xfrm>
        </p:spPr>
        <p:txBody>
          <a:bodyPr>
            <a:normAutofit/>
          </a:bodyPr>
          <a:lstStyle/>
          <a:p>
            <a:pPr algn="just"/>
            <a:r>
              <a:rPr lang="el-GR" dirty="0">
                <a:latin typeface="Cambria" panose="02040503050406030204" pitchFamily="18" charset="0"/>
                <a:ea typeface="Cambria" panose="02040503050406030204" pitchFamily="18" charset="0"/>
              </a:rPr>
              <a:t>Εάν</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τελικά καλυφθούν στο ακέραιο τα δικαιώματα εκπομπής ρύπων που δικαιούται, δεν</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υπάρχει κανένα κέρδος ή ζημία. </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Αν χρειαστεί να αγοράσει πρόσθετα δικαιώματα για</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ρύπους, τότε θα αυξήσει τα άυλα στοιχεία της, φυσικά θα πληρώσει το σχετικό</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κόστος και θα είναι αυξημένες οι αποσβέσεις και τα έξοδά της. </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Εάν, όμως, πουλήσει</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δικαιώματα ρύπων, τότε θα έχει έσοδα και μειωμένες αποσβέσεις που θα</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επιβαρύνουν τα αποτελέσματά της. </a:t>
            </a:r>
          </a:p>
        </p:txBody>
      </p:sp>
      <p:sp>
        <p:nvSpPr>
          <p:cNvPr id="4" name="Θέση αριθμού διαφάνειας 3">
            <a:extLst>
              <a:ext uri="{FF2B5EF4-FFF2-40B4-BE49-F238E27FC236}">
                <a16:creationId xmlns:a16="http://schemas.microsoft.com/office/drawing/2014/main" id="{21A44F13-2FBC-4648-8561-5AA15F89858A}"/>
              </a:ext>
            </a:extLst>
          </p:cNvPr>
          <p:cNvSpPr>
            <a:spLocks noGrp="1"/>
          </p:cNvSpPr>
          <p:nvPr>
            <p:ph type="sldNum" sz="quarter" idx="12"/>
          </p:nvPr>
        </p:nvSpPr>
        <p:spPr/>
        <p:txBody>
          <a:bodyPr/>
          <a:lstStyle/>
          <a:p>
            <a:fld id="{B2DC25EE-239B-4C5F-AAD1-255A7D5F1EE2}" type="slidenum">
              <a:rPr lang="en-US" smtClean="0"/>
              <a:t>85</a:t>
            </a:fld>
            <a:endParaRPr lang="en-US"/>
          </a:p>
        </p:txBody>
      </p:sp>
    </p:spTree>
    <p:extLst>
      <p:ext uri="{BB962C8B-B14F-4D97-AF65-F5344CB8AC3E}">
        <p14:creationId xmlns:p14="http://schemas.microsoft.com/office/powerpoint/2010/main" val="36991054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3125F1-2669-1031-D5FE-3D4B881D788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AFB01AA-ADE6-72A3-38B0-85AC65E6642F}"/>
              </a:ext>
            </a:extLst>
          </p:cNvPr>
          <p:cNvSpPr>
            <a:spLocks noGrp="1"/>
          </p:cNvSpPr>
          <p:nvPr>
            <p:ph idx="1"/>
          </p:nvPr>
        </p:nvSpPr>
        <p:spPr>
          <a:xfrm>
            <a:off x="494522" y="2295331"/>
            <a:ext cx="10789174" cy="3876869"/>
          </a:xfrm>
        </p:spPr>
        <p:txBody>
          <a:bodyPr>
            <a:normAutofit/>
          </a:bodyPr>
          <a:lstStyle/>
          <a:p>
            <a:pPr algn="just"/>
            <a:r>
              <a:rPr lang="el-GR" dirty="0">
                <a:latin typeface="Cambria" panose="02040503050406030204" pitchFamily="18" charset="0"/>
                <a:ea typeface="Cambria" panose="02040503050406030204" pitchFamily="18" charset="0"/>
              </a:rPr>
              <a:t>Εκτός όμως από τη χρήση των δικαιωμάτων ρύπων για την κάλυψη των ίδιων</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υποχρεώσεων, μπορούν να χρησιμοποιηθούν με τη μορφή παραγώγων, εμπίπτοντας</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στο Δ.Λ.Π. 39, για την εκπλήρωση μελλοντικών υποχρεώσεων ή για την πώλησή</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τους. </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Τα συμβόλαια αυτά της μελλοντικής εκπλήρωσης βοηθούν στη μείωση του</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συνολικού κόστους των δικαιωμάτων εκπομπής ρύπων ή εξυπηρετούν καθαρά</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κερδοσκοπικούς σκοπούς (Deloitte, 2007).</a:t>
            </a:r>
          </a:p>
        </p:txBody>
      </p:sp>
      <p:sp>
        <p:nvSpPr>
          <p:cNvPr id="4" name="Θέση αριθμού διαφάνειας 3">
            <a:extLst>
              <a:ext uri="{FF2B5EF4-FFF2-40B4-BE49-F238E27FC236}">
                <a16:creationId xmlns:a16="http://schemas.microsoft.com/office/drawing/2014/main" id="{4EB5CB68-DE14-135F-FB21-910C78664429}"/>
              </a:ext>
            </a:extLst>
          </p:cNvPr>
          <p:cNvSpPr>
            <a:spLocks noGrp="1"/>
          </p:cNvSpPr>
          <p:nvPr>
            <p:ph type="sldNum" sz="quarter" idx="12"/>
          </p:nvPr>
        </p:nvSpPr>
        <p:spPr/>
        <p:txBody>
          <a:bodyPr/>
          <a:lstStyle/>
          <a:p>
            <a:fld id="{B2DC25EE-239B-4C5F-AAD1-255A7D5F1EE2}" type="slidenum">
              <a:rPr lang="en-US" smtClean="0"/>
              <a:t>86</a:t>
            </a:fld>
            <a:endParaRPr lang="en-US"/>
          </a:p>
        </p:txBody>
      </p:sp>
    </p:spTree>
    <p:extLst>
      <p:ext uri="{BB962C8B-B14F-4D97-AF65-F5344CB8AC3E}">
        <p14:creationId xmlns:p14="http://schemas.microsoft.com/office/powerpoint/2010/main" val="39530176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419D6EDA-BA22-23B7-7FC9-A745D16B724A}"/>
              </a:ext>
            </a:extLst>
          </p:cNvPr>
          <p:cNvSpPr>
            <a:spLocks noGrp="1"/>
          </p:cNvSpPr>
          <p:nvPr>
            <p:ph type="title"/>
          </p:nvPr>
        </p:nvSpPr>
        <p:spPr/>
        <p:txBody>
          <a:bodyPr/>
          <a:lstStyle/>
          <a:p>
            <a:r>
              <a:rPr lang="en-US" b="1" i="0" dirty="0">
                <a:solidFill>
                  <a:srgbClr val="666666"/>
                </a:solidFill>
                <a:effectLst/>
                <a:highlight>
                  <a:srgbClr val="00FF00"/>
                </a:highlight>
                <a:latin typeface="Cambria" panose="02040503050406030204" pitchFamily="18" charset="0"/>
                <a:ea typeface="Cambria" panose="02040503050406030204" pitchFamily="18" charset="0"/>
              </a:rPr>
              <a:t>ESG &amp; </a:t>
            </a:r>
            <a:r>
              <a:rPr lang="el-GR" b="1" i="0" dirty="0">
                <a:solidFill>
                  <a:srgbClr val="666666"/>
                </a:solidFill>
                <a:effectLst/>
                <a:highlight>
                  <a:srgbClr val="00FF00"/>
                </a:highlight>
                <a:latin typeface="Cambria" panose="02040503050406030204" pitchFamily="18" charset="0"/>
                <a:ea typeface="Cambria" panose="02040503050406030204" pitchFamily="18" charset="0"/>
              </a:rPr>
              <a:t>Βιώσιμη Ανάπτυξη</a:t>
            </a:r>
            <a:br>
              <a:rPr lang="el-GR" b="1" i="0" dirty="0">
                <a:solidFill>
                  <a:srgbClr val="666666"/>
                </a:solidFill>
                <a:effectLst/>
                <a:highlight>
                  <a:srgbClr val="00FF00"/>
                </a:highlight>
                <a:latin typeface="Cambria" panose="02040503050406030204" pitchFamily="18" charset="0"/>
                <a:ea typeface="Cambria" panose="02040503050406030204" pitchFamily="18" charset="0"/>
              </a:rPr>
            </a:br>
            <a:endParaRPr lang="el-GR" b="1" dirty="0">
              <a:highlight>
                <a:srgbClr val="00FF00"/>
              </a:highlight>
              <a:latin typeface="Cambria" panose="02040503050406030204" pitchFamily="18" charset="0"/>
              <a:ea typeface="Cambria" panose="02040503050406030204" pitchFamily="18" charset="0"/>
            </a:endParaRPr>
          </a:p>
        </p:txBody>
      </p:sp>
      <p:sp>
        <p:nvSpPr>
          <p:cNvPr id="5" name="Θέση κειμένου 4">
            <a:extLst>
              <a:ext uri="{FF2B5EF4-FFF2-40B4-BE49-F238E27FC236}">
                <a16:creationId xmlns:a16="http://schemas.microsoft.com/office/drawing/2014/main" id="{FB8CE4DD-A46F-43B5-5929-31FA5653F473}"/>
              </a:ext>
            </a:extLst>
          </p:cNvPr>
          <p:cNvSpPr>
            <a:spLocks noGrp="1"/>
          </p:cNvSpPr>
          <p:nvPr>
            <p:ph type="body" idx="1"/>
          </p:nvPr>
        </p:nvSpPr>
        <p:spPr/>
        <p:txBody>
          <a:bodyPr/>
          <a:lstStyle/>
          <a:p>
            <a:endParaRPr lang="el-GR"/>
          </a:p>
        </p:txBody>
      </p:sp>
      <p:sp>
        <p:nvSpPr>
          <p:cNvPr id="2" name="Θέση αριθμού διαφάνειας 1">
            <a:extLst>
              <a:ext uri="{FF2B5EF4-FFF2-40B4-BE49-F238E27FC236}">
                <a16:creationId xmlns:a16="http://schemas.microsoft.com/office/drawing/2014/main" id="{88D34A3E-45A2-86EC-467F-64F7163E3B5D}"/>
              </a:ext>
            </a:extLst>
          </p:cNvPr>
          <p:cNvSpPr>
            <a:spLocks noGrp="1"/>
          </p:cNvSpPr>
          <p:nvPr>
            <p:ph type="sldNum" sz="quarter" idx="12"/>
          </p:nvPr>
        </p:nvSpPr>
        <p:spPr/>
        <p:txBody>
          <a:bodyPr/>
          <a:lstStyle/>
          <a:p>
            <a:fld id="{B2DC25EE-239B-4C5F-AAD1-255A7D5F1EE2}" type="slidenum">
              <a:rPr lang="en-US" smtClean="0"/>
              <a:t>87</a:t>
            </a:fld>
            <a:endParaRPr lang="en-US"/>
          </a:p>
        </p:txBody>
      </p:sp>
    </p:spTree>
    <p:extLst>
      <p:ext uri="{BB962C8B-B14F-4D97-AF65-F5344CB8AC3E}">
        <p14:creationId xmlns:p14="http://schemas.microsoft.com/office/powerpoint/2010/main" val="6692123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325A196B-E9F7-1877-3BA8-ACE83C63D34E}"/>
              </a:ext>
            </a:extLst>
          </p:cNvPr>
          <p:cNvSpPr>
            <a:spLocks noGrp="1"/>
          </p:cNvSpPr>
          <p:nvPr>
            <p:ph type="title"/>
          </p:nvPr>
        </p:nvSpPr>
        <p:spPr/>
        <p:txBody>
          <a:bodyPr/>
          <a:lstStyle/>
          <a:p>
            <a:endParaRPr lang="el-GR"/>
          </a:p>
        </p:txBody>
      </p:sp>
      <p:sp>
        <p:nvSpPr>
          <p:cNvPr id="5" name="Θέση περιεχομένου 4">
            <a:extLst>
              <a:ext uri="{FF2B5EF4-FFF2-40B4-BE49-F238E27FC236}">
                <a16:creationId xmlns:a16="http://schemas.microsoft.com/office/drawing/2014/main" id="{62823BCC-2F60-6318-CA84-40E20145291D}"/>
              </a:ext>
            </a:extLst>
          </p:cNvPr>
          <p:cNvSpPr>
            <a:spLocks noGrp="1"/>
          </p:cNvSpPr>
          <p:nvPr>
            <p:ph idx="1"/>
          </p:nvPr>
        </p:nvSpPr>
        <p:spPr>
          <a:xfrm>
            <a:off x="671803" y="2202024"/>
            <a:ext cx="10963469" cy="4154326"/>
          </a:xfrm>
        </p:spPr>
        <p:txBody>
          <a:bodyPr>
            <a:normAutofit fontScale="92500" lnSpcReduction="10000"/>
          </a:bodyPr>
          <a:lstStyle/>
          <a:p>
            <a:pPr algn="just"/>
            <a:r>
              <a:rPr lang="el-GR" dirty="0">
                <a:latin typeface="Cambria" panose="02040503050406030204" pitchFamily="18" charset="0"/>
                <a:ea typeface="Cambria" panose="02040503050406030204" pitchFamily="18" charset="0"/>
              </a:rPr>
              <a:t>Η βιώσιμη ανάπτυξη αποτελεί παγκόσμια προτεραιότητα που κινητοποιεί τις κυβερνήσεις, την κοινωνία των πολιτών και τις επιχειρήσεις προς την υιοθέτηση νέων πρακτικών. </a:t>
            </a:r>
          </a:p>
          <a:p>
            <a:pPr algn="just"/>
            <a:r>
              <a:rPr lang="el-GR" dirty="0">
                <a:latin typeface="Cambria" panose="02040503050406030204" pitchFamily="18" charset="0"/>
                <a:ea typeface="Cambria" panose="02040503050406030204" pitchFamily="18" charset="0"/>
              </a:rPr>
              <a:t>Με τη θέσπιση των Στόχων Βιώσιμης Ανάπτυξης (ΣΒΑ) των Ηνωμένων Εθνών έχει διαμορφωθεί μια νέα αντίληψη σχετικά με το ρόλο των εταιρειών. </a:t>
            </a:r>
          </a:p>
          <a:p>
            <a:pPr algn="just"/>
            <a:r>
              <a:rPr lang="el-GR" dirty="0">
                <a:latin typeface="Cambria" panose="02040503050406030204" pitchFamily="18" charset="0"/>
                <a:ea typeface="Cambria" panose="02040503050406030204" pitchFamily="18" charset="0"/>
              </a:rPr>
              <a:t>Όλο και περισσότερες επιχειρήσεις προβαίνουν στη μέτρηση, τη δημοσιοποίηση και τη διαχείριση των κινδύνων και των ευκαιριών που αφορούν τη βιώσιμη ανάπτυξη.</a:t>
            </a:r>
          </a:p>
        </p:txBody>
      </p:sp>
      <p:sp>
        <p:nvSpPr>
          <p:cNvPr id="2" name="Θέση αριθμού διαφάνειας 1">
            <a:extLst>
              <a:ext uri="{FF2B5EF4-FFF2-40B4-BE49-F238E27FC236}">
                <a16:creationId xmlns:a16="http://schemas.microsoft.com/office/drawing/2014/main" id="{0115FDC7-9187-3B92-CCAD-DAB7BC3B0375}"/>
              </a:ext>
            </a:extLst>
          </p:cNvPr>
          <p:cNvSpPr>
            <a:spLocks noGrp="1"/>
          </p:cNvSpPr>
          <p:nvPr>
            <p:ph type="sldNum" sz="quarter" idx="12"/>
          </p:nvPr>
        </p:nvSpPr>
        <p:spPr/>
        <p:txBody>
          <a:bodyPr/>
          <a:lstStyle/>
          <a:p>
            <a:fld id="{B2DC25EE-239B-4C5F-AAD1-255A7D5F1EE2}" type="slidenum">
              <a:rPr lang="en-US" smtClean="0"/>
              <a:t>88</a:t>
            </a:fld>
            <a:endParaRPr lang="en-US"/>
          </a:p>
        </p:txBody>
      </p:sp>
    </p:spTree>
    <p:extLst>
      <p:ext uri="{BB962C8B-B14F-4D97-AF65-F5344CB8AC3E}">
        <p14:creationId xmlns:p14="http://schemas.microsoft.com/office/powerpoint/2010/main" val="13683690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B57702-924E-6CC8-4E15-27DBEC874D8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C59D052-5261-6FA8-F20D-5D45E499BF24}"/>
              </a:ext>
            </a:extLst>
          </p:cNvPr>
          <p:cNvSpPr>
            <a:spLocks noGrp="1"/>
          </p:cNvSpPr>
          <p:nvPr>
            <p:ph idx="1"/>
          </p:nvPr>
        </p:nvSpPr>
        <p:spPr>
          <a:xfrm>
            <a:off x="690465" y="2332653"/>
            <a:ext cx="10593231" cy="3839547"/>
          </a:xfrm>
        </p:spPr>
        <p:txBody>
          <a:bodyPr>
            <a:normAutofit lnSpcReduction="10000"/>
          </a:bodyPr>
          <a:lstStyle/>
          <a:p>
            <a:pPr algn="just"/>
            <a:r>
              <a:rPr lang="el-GR" dirty="0">
                <a:latin typeface="Cambria" panose="02040503050406030204" pitchFamily="18" charset="0"/>
                <a:ea typeface="Cambria" panose="02040503050406030204" pitchFamily="18" charset="0"/>
              </a:rPr>
              <a:t>Ο όρος «ESG» αναφέρεται σε θέματα περιβάλλοντος, κοινωνίας και εταιρικής διακυβέρνησης που μπορούν να επηρεάσουν την ικανότητα μιας εταιρείας να παράγει αξία μακροπρόθεσμα. </a:t>
            </a:r>
          </a:p>
          <a:p>
            <a:pPr algn="just"/>
            <a:r>
              <a:rPr lang="el-GR" dirty="0">
                <a:latin typeface="Cambria" panose="02040503050406030204" pitchFamily="18" charset="0"/>
                <a:ea typeface="Cambria" panose="02040503050406030204" pitchFamily="18" charset="0"/>
              </a:rPr>
              <a:t>Μέσω δεικτών που καταγράφουν επιδόσεις σε θέματα περιβάλλοντος, κοινωνίας και εταιρικής διακυβέρνησης (δείκτες ESG) αποτυπώνεται η ικανότητα των εταιρειών να δημιουργούν αξία και να διαμορφώνουν αποτελεσματικές στρατηγικές με μακροπρόθεσμο ορίζοντα.</a:t>
            </a:r>
          </a:p>
        </p:txBody>
      </p:sp>
      <p:sp>
        <p:nvSpPr>
          <p:cNvPr id="4" name="Θέση αριθμού διαφάνειας 3">
            <a:extLst>
              <a:ext uri="{FF2B5EF4-FFF2-40B4-BE49-F238E27FC236}">
                <a16:creationId xmlns:a16="http://schemas.microsoft.com/office/drawing/2014/main" id="{58A9A75C-AB37-433B-9491-7E636905D01A}"/>
              </a:ext>
            </a:extLst>
          </p:cNvPr>
          <p:cNvSpPr>
            <a:spLocks noGrp="1"/>
          </p:cNvSpPr>
          <p:nvPr>
            <p:ph type="sldNum" sz="quarter" idx="12"/>
          </p:nvPr>
        </p:nvSpPr>
        <p:spPr/>
        <p:txBody>
          <a:bodyPr/>
          <a:lstStyle/>
          <a:p>
            <a:fld id="{B2DC25EE-239B-4C5F-AAD1-255A7D5F1EE2}" type="slidenum">
              <a:rPr lang="en-US" smtClean="0"/>
              <a:t>89</a:t>
            </a:fld>
            <a:endParaRPr lang="en-US"/>
          </a:p>
        </p:txBody>
      </p:sp>
    </p:spTree>
    <p:extLst>
      <p:ext uri="{BB962C8B-B14F-4D97-AF65-F5344CB8AC3E}">
        <p14:creationId xmlns:p14="http://schemas.microsoft.com/office/powerpoint/2010/main" val="2175255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8D1B5A-456C-928A-DD44-B7E7F30F51D4}"/>
              </a:ext>
            </a:extLst>
          </p:cNvPr>
          <p:cNvSpPr>
            <a:spLocks noGrp="1"/>
          </p:cNvSpPr>
          <p:nvPr>
            <p:ph type="title"/>
          </p:nvPr>
        </p:nvSpPr>
        <p:spPr/>
        <p:txBody>
          <a:bodyPr/>
          <a:lstStyle/>
          <a:p>
            <a:r>
              <a:rPr lang="el-GR" dirty="0">
                <a:latin typeface="Cambria" panose="02040503050406030204" pitchFamily="18" charset="0"/>
                <a:ea typeface="Cambria" panose="02040503050406030204" pitchFamily="18" charset="0"/>
              </a:rPr>
              <a:t>Περιβαλλοντική Λογιστική – Επιπτώσεις (3)</a:t>
            </a:r>
          </a:p>
        </p:txBody>
      </p:sp>
      <p:sp>
        <p:nvSpPr>
          <p:cNvPr id="3" name="Θέση περιεχομένου 2">
            <a:extLst>
              <a:ext uri="{FF2B5EF4-FFF2-40B4-BE49-F238E27FC236}">
                <a16:creationId xmlns:a16="http://schemas.microsoft.com/office/drawing/2014/main" id="{E2C2C727-EB46-66FA-146B-D10163F58007}"/>
              </a:ext>
            </a:extLst>
          </p:cNvPr>
          <p:cNvSpPr>
            <a:spLocks noGrp="1"/>
          </p:cNvSpPr>
          <p:nvPr>
            <p:ph idx="1"/>
          </p:nvPr>
        </p:nvSpPr>
        <p:spPr>
          <a:xfrm>
            <a:off x="494522" y="2286000"/>
            <a:ext cx="11000792" cy="4236098"/>
          </a:xfrm>
        </p:spPr>
        <p:txBody>
          <a:bodyPr>
            <a:normAutofit fontScale="62500" lnSpcReduction="20000"/>
          </a:bodyPr>
          <a:lstStyle/>
          <a:p>
            <a:pPr algn="just"/>
            <a:r>
              <a:rPr lang="el-GR" sz="3400" dirty="0">
                <a:latin typeface="Cambria" panose="02040503050406030204" pitchFamily="18" charset="0"/>
                <a:ea typeface="Cambria" panose="02040503050406030204" pitchFamily="18" charset="0"/>
              </a:rPr>
              <a:t>Σχεδόν όλοι οι τομείς των επιχειρήσεων έχουν επηρεασθεί από πιέσεις που δέχονται για τη μόλυνση του περιβάλλοντος συμπεριλαμβανομένου και του τομέα της Λογιστικής. </a:t>
            </a:r>
          </a:p>
          <a:p>
            <a:pPr algn="just"/>
            <a:r>
              <a:rPr lang="el-GR" sz="3400" dirty="0">
                <a:latin typeface="Cambria" panose="02040503050406030204" pitchFamily="18" charset="0"/>
                <a:ea typeface="Cambria" panose="02040503050406030204" pitchFamily="18" charset="0"/>
              </a:rPr>
              <a:t>Τα παραδοσιακά λογιστικά συστήματα δεν μπορούν να καταγράψουν επαρκώς το περιβαλλοντικό κόστος με συνέπεια να καταχωρείται σε γενικούς λογαριασμούς όπως π.χ. διάφορα έξοδα.</a:t>
            </a:r>
          </a:p>
          <a:p>
            <a:pPr algn="just"/>
            <a:r>
              <a:rPr lang="el-GR" sz="3400" dirty="0">
                <a:latin typeface="Cambria" panose="02040503050406030204" pitchFamily="18" charset="0"/>
                <a:ea typeface="Cambria" panose="02040503050406030204" pitchFamily="18" charset="0"/>
              </a:rPr>
              <a:t> Συνεπώς, οι διοικήσεις των επιχειρήσεων δεν μπορούν να αποκτήσουν πληροφορίες σχετικά με το </a:t>
            </a:r>
            <a:r>
              <a:rPr lang="el-GR" sz="3400" b="1" dirty="0">
                <a:latin typeface="Cambria" panose="02040503050406030204" pitchFamily="18" charset="0"/>
                <a:ea typeface="Cambria" panose="02040503050406030204" pitchFamily="18" charset="0"/>
              </a:rPr>
              <a:t>περιβαλλοντικό κόστος </a:t>
            </a:r>
            <a:r>
              <a:rPr lang="el-GR" sz="3400" dirty="0">
                <a:latin typeface="Cambria" panose="02040503050406030204" pitchFamily="18" charset="0"/>
                <a:ea typeface="Cambria" panose="02040503050406030204" pitchFamily="18" charset="0"/>
              </a:rPr>
              <a:t>και κατά συνέπεια δεν μπορούν να το μειώσουν. </a:t>
            </a:r>
          </a:p>
          <a:p>
            <a:pPr algn="just"/>
            <a:r>
              <a:rPr lang="el-GR" sz="3400" dirty="0">
                <a:latin typeface="Cambria" panose="02040503050406030204" pitchFamily="18" charset="0"/>
                <a:ea typeface="Cambria" panose="02040503050406030204" pitchFamily="18" charset="0"/>
              </a:rPr>
              <a:t>Η Περιβαλλοντική Διοικητική Λογιστική είναι μια προσπάθεια να ενοποιήσει την καλύτερη διοικητική λογιστική θεωρία και πρακτική με την καλύτερη περιβαλλοντική θεωρία και πρακτική και αφορά στην κατάρτιση χρηματοοικονομικών και μη χρηματοοικονομικών εκθέσεων προκειμένου να στηριχθούν αποφάσεις για την διαχείριση του περιβάλλοντος, με στόχο τον εντοπισμό και την κατανομή του κόστους που σχετίζεται με το περιβάλλον.</a:t>
            </a:r>
          </a:p>
          <a:p>
            <a:endParaRPr lang="el-GR" dirty="0"/>
          </a:p>
        </p:txBody>
      </p:sp>
      <p:sp>
        <p:nvSpPr>
          <p:cNvPr id="4" name="Θέση αριθμού διαφάνειας 3">
            <a:extLst>
              <a:ext uri="{FF2B5EF4-FFF2-40B4-BE49-F238E27FC236}">
                <a16:creationId xmlns:a16="http://schemas.microsoft.com/office/drawing/2014/main" id="{7572940F-34A2-23D5-A3AA-1E8C1DDCF408}"/>
              </a:ext>
            </a:extLst>
          </p:cNvPr>
          <p:cNvSpPr>
            <a:spLocks noGrp="1"/>
          </p:cNvSpPr>
          <p:nvPr>
            <p:ph type="sldNum" sz="quarter" idx="12"/>
          </p:nvPr>
        </p:nvSpPr>
        <p:spPr/>
        <p:txBody>
          <a:bodyPr/>
          <a:lstStyle/>
          <a:p>
            <a:fld id="{B2DC25EE-239B-4C5F-AAD1-255A7D5F1EE2}" type="slidenum">
              <a:rPr lang="en-US" smtClean="0"/>
              <a:t>9</a:t>
            </a:fld>
            <a:endParaRPr lang="en-US"/>
          </a:p>
        </p:txBody>
      </p:sp>
    </p:spTree>
    <p:extLst>
      <p:ext uri="{BB962C8B-B14F-4D97-AF65-F5344CB8AC3E}">
        <p14:creationId xmlns:p14="http://schemas.microsoft.com/office/powerpoint/2010/main" val="42191068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FBE1C2-6D8A-12FA-4269-71DE5C516E3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25B49F1-4541-3DFF-9AEE-C4602A275B56}"/>
              </a:ext>
            </a:extLst>
          </p:cNvPr>
          <p:cNvSpPr>
            <a:spLocks noGrp="1"/>
          </p:cNvSpPr>
          <p:nvPr>
            <p:ph idx="1"/>
          </p:nvPr>
        </p:nvSpPr>
        <p:spPr>
          <a:xfrm>
            <a:off x="429207" y="2146041"/>
            <a:ext cx="11252719" cy="4310743"/>
          </a:xfrm>
        </p:spPr>
        <p:txBody>
          <a:bodyPr>
            <a:normAutofit fontScale="85000" lnSpcReduction="20000"/>
          </a:bodyPr>
          <a:lstStyle/>
          <a:p>
            <a:pPr algn="just"/>
            <a:r>
              <a:rPr lang="el-GR" dirty="0">
                <a:latin typeface="Cambria" panose="02040503050406030204" pitchFamily="18" charset="0"/>
                <a:ea typeface="Cambria" panose="02040503050406030204" pitchFamily="18" charset="0"/>
              </a:rPr>
              <a:t>Οι επενδυτές χρησιμοποιούν τις πληροφορίες ESG προκειμένου να καθορίσουν πόσο ανθεκτική και έτοιμη είναι μια εταιρεία να διαχειρίζεται τις αλλαγές στο περιβάλλον που δραστηριοποιείται. </a:t>
            </a:r>
          </a:p>
          <a:p>
            <a:pPr algn="just"/>
            <a:r>
              <a:rPr lang="el-GR" dirty="0">
                <a:latin typeface="Cambria" panose="02040503050406030204" pitchFamily="18" charset="0"/>
                <a:ea typeface="Cambria" panose="02040503050406030204" pitchFamily="18" charset="0"/>
              </a:rPr>
              <a:t>Βασικό κριτήριο για την επιτυχή δημοσιοποίηση πληροφοριών ESG είναι ο καθορισμός των παραγόντων που συνδέονται με την ικανότητα μιας επιχείρησης να δημιουργεί αξία και είναι, επομένως, ουσιαστικοί για την επιχείρηση και τους μετόχους της. </a:t>
            </a:r>
          </a:p>
          <a:p>
            <a:pPr algn="just"/>
            <a:r>
              <a:rPr lang="el-GR" dirty="0">
                <a:latin typeface="Cambria" panose="02040503050406030204" pitchFamily="18" charset="0"/>
                <a:ea typeface="Cambria" panose="02040503050406030204" pitchFamily="18" charset="0"/>
              </a:rPr>
              <a:t>Οι εταιρείες πρέπει να εντοπίζουν, να ιεραρχούν και να δημοσιοποιούν τα θέματα ESG που είναι περισσότερο ουσιαστικά για τη λειτουργία τους, καθώς και να εξηγούν τον τρόπο με τον οποίο τα θέματα αυτά επηρεάζουν την εταιρική τους επίδοση και την ικανότητά τους να εφαρμόζουν τη στρατηγική τους.</a:t>
            </a:r>
          </a:p>
        </p:txBody>
      </p:sp>
      <p:sp>
        <p:nvSpPr>
          <p:cNvPr id="4" name="Θέση αριθμού διαφάνειας 3">
            <a:extLst>
              <a:ext uri="{FF2B5EF4-FFF2-40B4-BE49-F238E27FC236}">
                <a16:creationId xmlns:a16="http://schemas.microsoft.com/office/drawing/2014/main" id="{698C21A0-A5D9-7005-A3F4-2914FA1EC218}"/>
              </a:ext>
            </a:extLst>
          </p:cNvPr>
          <p:cNvSpPr>
            <a:spLocks noGrp="1"/>
          </p:cNvSpPr>
          <p:nvPr>
            <p:ph type="sldNum" sz="quarter" idx="12"/>
          </p:nvPr>
        </p:nvSpPr>
        <p:spPr/>
        <p:txBody>
          <a:bodyPr/>
          <a:lstStyle/>
          <a:p>
            <a:fld id="{B2DC25EE-239B-4C5F-AAD1-255A7D5F1EE2}" type="slidenum">
              <a:rPr lang="en-US" smtClean="0"/>
              <a:t>90</a:t>
            </a:fld>
            <a:endParaRPr lang="en-US"/>
          </a:p>
        </p:txBody>
      </p:sp>
    </p:spTree>
    <p:extLst>
      <p:ext uri="{BB962C8B-B14F-4D97-AF65-F5344CB8AC3E}">
        <p14:creationId xmlns:p14="http://schemas.microsoft.com/office/powerpoint/2010/main" val="26825604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41A3D1-AFD5-B55A-7717-6CD60BCB292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6162FFA-2312-1B8E-70FB-E243515B63C2}"/>
              </a:ext>
            </a:extLst>
          </p:cNvPr>
          <p:cNvSpPr>
            <a:spLocks noGrp="1"/>
          </p:cNvSpPr>
          <p:nvPr>
            <p:ph idx="1"/>
          </p:nvPr>
        </p:nvSpPr>
        <p:spPr>
          <a:xfrm>
            <a:off x="671804" y="2313992"/>
            <a:ext cx="10611892" cy="3858208"/>
          </a:xfrm>
        </p:spPr>
        <p:txBody>
          <a:bodyPr>
            <a:normAutofit/>
          </a:bodyPr>
          <a:lstStyle/>
          <a:p>
            <a:pPr algn="just"/>
            <a:r>
              <a:rPr lang="el-GR" dirty="0">
                <a:latin typeface="Cambria" panose="02040503050406030204" pitchFamily="18" charset="0"/>
                <a:ea typeface="Cambria" panose="02040503050406030204" pitchFamily="18" charset="0"/>
              </a:rPr>
              <a:t>Οι κεφαλαιαγορές και ο χρηματοπιστωτικός τομέας υιοθετούν την ενσωμάτωση παραγόντων ESG στις επιχειρηματικές πρακτικές τους, καθώς και στις αντίστοιχες απαιτήσεις δημοσιοποίησης εταιρικών πληροφοριών. </a:t>
            </a:r>
          </a:p>
          <a:p>
            <a:pPr algn="just"/>
            <a:r>
              <a:rPr lang="el-GR" dirty="0">
                <a:latin typeface="Cambria" panose="02040503050406030204" pitchFamily="18" charset="0"/>
                <a:ea typeface="Cambria" panose="02040503050406030204" pitchFamily="18" charset="0"/>
              </a:rPr>
              <a:t>Το 2020 τα υπό διαχείριση κεφάλαια επενδύσεων ESG ανήλθαν σε </a:t>
            </a:r>
            <a:r>
              <a:rPr lang="el-GR" b="1" dirty="0">
                <a:latin typeface="Cambria" panose="02040503050406030204" pitchFamily="18" charset="0"/>
                <a:ea typeface="Cambria" panose="02040503050406030204" pitchFamily="18" charset="0"/>
              </a:rPr>
              <a:t>35 τρισεκατομμύρια δολάρια </a:t>
            </a:r>
            <a:r>
              <a:rPr lang="el-GR" dirty="0">
                <a:latin typeface="Cambria" panose="02040503050406030204" pitchFamily="18" charset="0"/>
                <a:ea typeface="Cambria" panose="02040503050406030204" pitchFamily="18" charset="0"/>
              </a:rPr>
              <a:t>και αναμένεται να ξεπεράσουν τα </a:t>
            </a:r>
            <a:r>
              <a:rPr lang="el-GR" b="1" dirty="0">
                <a:latin typeface="Cambria" panose="02040503050406030204" pitchFamily="18" charset="0"/>
                <a:ea typeface="Cambria" panose="02040503050406030204" pitchFamily="18" charset="0"/>
              </a:rPr>
              <a:t>50 τρισεκατομμύρια δολάρια ΗΠΑ έως το 2025</a:t>
            </a:r>
          </a:p>
        </p:txBody>
      </p:sp>
      <p:sp>
        <p:nvSpPr>
          <p:cNvPr id="4" name="Θέση αριθμού διαφάνειας 3">
            <a:extLst>
              <a:ext uri="{FF2B5EF4-FFF2-40B4-BE49-F238E27FC236}">
                <a16:creationId xmlns:a16="http://schemas.microsoft.com/office/drawing/2014/main" id="{FB9360E5-6B4D-6E33-5F5F-0EEE98BA7D46}"/>
              </a:ext>
            </a:extLst>
          </p:cNvPr>
          <p:cNvSpPr>
            <a:spLocks noGrp="1"/>
          </p:cNvSpPr>
          <p:nvPr>
            <p:ph type="sldNum" sz="quarter" idx="12"/>
          </p:nvPr>
        </p:nvSpPr>
        <p:spPr/>
        <p:txBody>
          <a:bodyPr/>
          <a:lstStyle/>
          <a:p>
            <a:fld id="{B2DC25EE-239B-4C5F-AAD1-255A7D5F1EE2}" type="slidenum">
              <a:rPr lang="en-US" smtClean="0"/>
              <a:t>91</a:t>
            </a:fld>
            <a:endParaRPr lang="en-US"/>
          </a:p>
        </p:txBody>
      </p:sp>
    </p:spTree>
    <p:extLst>
      <p:ext uri="{BB962C8B-B14F-4D97-AF65-F5344CB8AC3E}">
        <p14:creationId xmlns:p14="http://schemas.microsoft.com/office/powerpoint/2010/main" val="153213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2A4D4C-1F56-C7AE-1139-0343375F72D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3295A54-55C5-CF33-DABB-CE3F2C405549}"/>
              </a:ext>
            </a:extLst>
          </p:cNvPr>
          <p:cNvSpPr>
            <a:spLocks noGrp="1"/>
          </p:cNvSpPr>
          <p:nvPr>
            <p:ph idx="1"/>
          </p:nvPr>
        </p:nvSpPr>
        <p:spPr>
          <a:xfrm>
            <a:off x="606490" y="2304661"/>
            <a:ext cx="10677206" cy="3867539"/>
          </a:xfrm>
        </p:spPr>
        <p:txBody>
          <a:bodyPr>
            <a:normAutofit fontScale="92500" lnSpcReduction="20000"/>
          </a:bodyPr>
          <a:lstStyle/>
          <a:p>
            <a:pPr algn="just"/>
            <a:r>
              <a:rPr lang="el-GR" dirty="0">
                <a:latin typeface="Cambria" panose="02040503050406030204" pitchFamily="18" charset="0"/>
                <a:ea typeface="Cambria" panose="02040503050406030204" pitchFamily="18" charset="0"/>
              </a:rPr>
              <a:t>Οι επενδυτές και οι φορείς της αγοράς, όπως τα χρηματιστήρια, προωθούν την ενσωμάτωση της βιωσιμότητας στις κύριες δραστηριότητες του χρηματοπιστωτικού τομέα, ενθαρρύνοντας τη διαφάνεια και τις βιώσιμες επενδυτικές πρακτικές. </a:t>
            </a:r>
          </a:p>
          <a:p>
            <a:pPr algn="just"/>
            <a:r>
              <a:rPr lang="el-GR" dirty="0">
                <a:latin typeface="Cambria" panose="02040503050406030204" pitchFamily="18" charset="0"/>
                <a:ea typeface="Cambria" panose="02040503050406030204" pitchFamily="18" charset="0"/>
              </a:rPr>
              <a:t>Οι εταιρείες θέτουν πλέον ψηλά στην ατζέντα τους τη βιωσιμότητα και τη δημιουργία μακροπρόθεσμης αξίας και, ως εκ τούτου, τα χρηματιστήρια και οι κανονιστικές αρχές δίνουν προτεραιότητα στην προώθηση της διαφάνειας της δημοσιοποίησης πληροφοριών ESG και διοχετεύουν τις ροές κεφαλαίων προς βιώσιμες επενδύσεις μέσω της αυτορρύθμισης, μιας σειράς κινήτρων και κατάλληλων πόρων</a:t>
            </a:r>
          </a:p>
        </p:txBody>
      </p:sp>
      <p:sp>
        <p:nvSpPr>
          <p:cNvPr id="4" name="Θέση αριθμού διαφάνειας 3">
            <a:extLst>
              <a:ext uri="{FF2B5EF4-FFF2-40B4-BE49-F238E27FC236}">
                <a16:creationId xmlns:a16="http://schemas.microsoft.com/office/drawing/2014/main" id="{C7842684-1682-9D25-ED42-1964C407DF88}"/>
              </a:ext>
            </a:extLst>
          </p:cNvPr>
          <p:cNvSpPr>
            <a:spLocks noGrp="1"/>
          </p:cNvSpPr>
          <p:nvPr>
            <p:ph type="sldNum" sz="quarter" idx="12"/>
          </p:nvPr>
        </p:nvSpPr>
        <p:spPr/>
        <p:txBody>
          <a:bodyPr/>
          <a:lstStyle/>
          <a:p>
            <a:fld id="{B2DC25EE-239B-4C5F-AAD1-255A7D5F1EE2}" type="slidenum">
              <a:rPr lang="en-US" smtClean="0"/>
              <a:t>92</a:t>
            </a:fld>
            <a:endParaRPr lang="en-US"/>
          </a:p>
        </p:txBody>
      </p:sp>
    </p:spTree>
    <p:extLst>
      <p:ext uri="{BB962C8B-B14F-4D97-AF65-F5344CB8AC3E}">
        <p14:creationId xmlns:p14="http://schemas.microsoft.com/office/powerpoint/2010/main" val="11430896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56307F-F335-32E0-72DD-728F3E7279EC}"/>
              </a:ext>
            </a:extLst>
          </p:cNvPr>
          <p:cNvSpPr>
            <a:spLocks noGrp="1"/>
          </p:cNvSpPr>
          <p:nvPr>
            <p:ph type="title"/>
          </p:nvPr>
        </p:nvSpPr>
        <p:spPr/>
        <p:txBody>
          <a:bodyPr/>
          <a:lstStyle/>
          <a:p>
            <a:r>
              <a:rPr lang="en-US" dirty="0">
                <a:latin typeface="Cambria" panose="02040503050406030204" pitchFamily="18" charset="0"/>
                <a:ea typeface="Cambria" panose="02040503050406030204" pitchFamily="18" charset="0"/>
              </a:rPr>
              <a:t>ESG </a:t>
            </a:r>
            <a:r>
              <a:rPr lang="el-GR" dirty="0">
                <a:latin typeface="Cambria" panose="02040503050406030204" pitchFamily="18" charset="0"/>
                <a:ea typeface="Cambria" panose="02040503050406030204" pitchFamily="18" charset="0"/>
              </a:rPr>
              <a:t>και Κεφαλαιαγορές</a:t>
            </a:r>
          </a:p>
        </p:txBody>
      </p:sp>
      <p:sp>
        <p:nvSpPr>
          <p:cNvPr id="3" name="Θέση περιεχομένου 2">
            <a:extLst>
              <a:ext uri="{FF2B5EF4-FFF2-40B4-BE49-F238E27FC236}">
                <a16:creationId xmlns:a16="http://schemas.microsoft.com/office/drawing/2014/main" id="{C343D706-F012-9B5F-236E-DEC9B9CF9FAA}"/>
              </a:ext>
            </a:extLst>
          </p:cNvPr>
          <p:cNvSpPr>
            <a:spLocks noGrp="1"/>
          </p:cNvSpPr>
          <p:nvPr>
            <p:ph idx="1"/>
          </p:nvPr>
        </p:nvSpPr>
        <p:spPr>
          <a:xfrm>
            <a:off x="643812" y="2304661"/>
            <a:ext cx="10639884" cy="3867539"/>
          </a:xfrm>
        </p:spPr>
        <p:txBody>
          <a:bodyPr>
            <a:normAutofit fontScale="85000" lnSpcReduction="10000"/>
          </a:bodyPr>
          <a:lstStyle/>
          <a:p>
            <a:pPr algn="just"/>
            <a:r>
              <a:rPr lang="el-GR" dirty="0">
                <a:latin typeface="Cambria" panose="02040503050406030204" pitchFamily="18" charset="0"/>
                <a:ea typeface="Cambria" panose="02040503050406030204" pitchFamily="18" charset="0"/>
              </a:rPr>
              <a:t>Ο όρος «ESG» αναφέρεται σε θέματα περιβάλλοντος, κοινωνίας και εταιρικής διακυβέρνησης που μπορούν να επηρεάσουν την ικανότητα μιας εταιρείας να παράγει αξία. </a:t>
            </a:r>
          </a:p>
          <a:p>
            <a:pPr algn="just"/>
            <a:r>
              <a:rPr lang="el-GR" dirty="0">
                <a:latin typeface="Cambria" panose="02040503050406030204" pitchFamily="18" charset="0"/>
                <a:ea typeface="Cambria" panose="02040503050406030204" pitchFamily="18" charset="0"/>
              </a:rPr>
              <a:t>Σε εταιρικό πλαίσιο, αναφέρεται στην ενσωμάτωση μη χρηματοοικονομικών παραγόντων στην επιχειρηματική στρατηγική και τη λήψη αποφάσεων. </a:t>
            </a:r>
          </a:p>
          <a:p>
            <a:pPr algn="just"/>
            <a:r>
              <a:rPr lang="el-GR" dirty="0">
                <a:latin typeface="Cambria" panose="02040503050406030204" pitchFamily="18" charset="0"/>
                <a:ea typeface="Cambria" panose="02040503050406030204" pitchFamily="18" charset="0"/>
              </a:rPr>
              <a:t>Παρόλο που οι δείκτες ESG συχνά αποκαλούνται «μη χρηματοοικονομικοί», συνδέονται με την ανταγωνιστικότητα των επιχειρήσεων και ο τρόπος διαχείρισής τους από μια εταιρεία ενδέχεται να έχει χρηματοοικονομικές συνέπειες</a:t>
            </a:r>
          </a:p>
        </p:txBody>
      </p:sp>
      <p:sp>
        <p:nvSpPr>
          <p:cNvPr id="4" name="Θέση αριθμού διαφάνειας 3">
            <a:extLst>
              <a:ext uri="{FF2B5EF4-FFF2-40B4-BE49-F238E27FC236}">
                <a16:creationId xmlns:a16="http://schemas.microsoft.com/office/drawing/2014/main" id="{A0FB3D9F-6A83-2F64-FB03-11370352E177}"/>
              </a:ext>
            </a:extLst>
          </p:cNvPr>
          <p:cNvSpPr>
            <a:spLocks noGrp="1"/>
          </p:cNvSpPr>
          <p:nvPr>
            <p:ph type="sldNum" sz="quarter" idx="12"/>
          </p:nvPr>
        </p:nvSpPr>
        <p:spPr/>
        <p:txBody>
          <a:bodyPr/>
          <a:lstStyle/>
          <a:p>
            <a:fld id="{B2DC25EE-239B-4C5F-AAD1-255A7D5F1EE2}" type="slidenum">
              <a:rPr lang="en-US" smtClean="0"/>
              <a:t>93</a:t>
            </a:fld>
            <a:endParaRPr lang="en-US"/>
          </a:p>
        </p:txBody>
      </p:sp>
    </p:spTree>
    <p:extLst>
      <p:ext uri="{BB962C8B-B14F-4D97-AF65-F5344CB8AC3E}">
        <p14:creationId xmlns:p14="http://schemas.microsoft.com/office/powerpoint/2010/main" val="40778672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EB087653-662A-4697-310D-5FC59DB116D1}"/>
              </a:ext>
            </a:extLst>
          </p:cNvPr>
          <p:cNvPicPr>
            <a:picLocks noGrp="1" noChangeAspect="1"/>
          </p:cNvPicPr>
          <p:nvPr>
            <p:ph idx="4294967295"/>
          </p:nvPr>
        </p:nvPicPr>
        <p:blipFill>
          <a:blip r:embed="rId2"/>
          <a:stretch>
            <a:fillRect/>
          </a:stretch>
        </p:blipFill>
        <p:spPr>
          <a:xfrm>
            <a:off x="2533650" y="365645"/>
            <a:ext cx="6886575" cy="6291739"/>
          </a:xfrm>
        </p:spPr>
      </p:pic>
      <p:sp>
        <p:nvSpPr>
          <p:cNvPr id="6" name="Οβάλ 5">
            <a:extLst>
              <a:ext uri="{FF2B5EF4-FFF2-40B4-BE49-F238E27FC236}">
                <a16:creationId xmlns:a16="http://schemas.microsoft.com/office/drawing/2014/main" id="{943C1DCF-42B7-12B6-12F0-201776D87E1C}"/>
              </a:ext>
            </a:extLst>
          </p:cNvPr>
          <p:cNvSpPr/>
          <p:nvPr/>
        </p:nvSpPr>
        <p:spPr>
          <a:xfrm>
            <a:off x="0" y="111967"/>
            <a:ext cx="3265715" cy="1184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ESG</a:t>
            </a:r>
            <a:endParaRPr lang="el-GR" b="1" dirty="0"/>
          </a:p>
        </p:txBody>
      </p:sp>
      <p:sp>
        <p:nvSpPr>
          <p:cNvPr id="2" name="Θέση αριθμού διαφάνειας 1">
            <a:extLst>
              <a:ext uri="{FF2B5EF4-FFF2-40B4-BE49-F238E27FC236}">
                <a16:creationId xmlns:a16="http://schemas.microsoft.com/office/drawing/2014/main" id="{C274CEAB-1958-67A4-5ECC-5426B8E22629}"/>
              </a:ext>
            </a:extLst>
          </p:cNvPr>
          <p:cNvSpPr>
            <a:spLocks noGrp="1"/>
          </p:cNvSpPr>
          <p:nvPr>
            <p:ph type="sldNum" sz="quarter" idx="12"/>
          </p:nvPr>
        </p:nvSpPr>
        <p:spPr/>
        <p:txBody>
          <a:bodyPr/>
          <a:lstStyle/>
          <a:p>
            <a:fld id="{B2DC25EE-239B-4C5F-AAD1-255A7D5F1EE2}" type="slidenum">
              <a:rPr lang="en-US" smtClean="0"/>
              <a:t>94</a:t>
            </a:fld>
            <a:endParaRPr lang="en-US"/>
          </a:p>
        </p:txBody>
      </p:sp>
    </p:spTree>
    <p:extLst>
      <p:ext uri="{BB962C8B-B14F-4D97-AF65-F5344CB8AC3E}">
        <p14:creationId xmlns:p14="http://schemas.microsoft.com/office/powerpoint/2010/main" val="13168230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6E6D20-9B1F-73CA-7090-D10AA1783B79}"/>
              </a:ext>
            </a:extLst>
          </p:cNvPr>
          <p:cNvSpPr>
            <a:spLocks noGrp="1"/>
          </p:cNvSpPr>
          <p:nvPr>
            <p:ph type="title"/>
          </p:nvPr>
        </p:nvSpPr>
        <p:spPr/>
        <p:txBody>
          <a:bodyPr>
            <a:normAutofit/>
          </a:bodyPr>
          <a:lstStyle/>
          <a:p>
            <a:r>
              <a:rPr lang="el-GR" dirty="0">
                <a:latin typeface="Cambria" panose="02040503050406030204" pitchFamily="18" charset="0"/>
                <a:ea typeface="Cambria" panose="02040503050406030204" pitchFamily="18" charset="0"/>
              </a:rPr>
              <a:t>Σκοπός Δημοσιοποίησης</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Πληροφοριών </a:t>
            </a:r>
            <a:r>
              <a:rPr lang="en-US" dirty="0">
                <a:latin typeface="Cambria" panose="02040503050406030204" pitchFamily="18" charset="0"/>
                <a:ea typeface="Cambria" panose="02040503050406030204" pitchFamily="18" charset="0"/>
              </a:rPr>
              <a:t>ESG</a:t>
            </a:r>
            <a:endParaRPr lang="el-GR" dirty="0">
              <a:latin typeface="Cambria" panose="02040503050406030204" pitchFamily="18" charset="0"/>
              <a:ea typeface="Cambria" panose="02040503050406030204" pitchFamily="18" charset="0"/>
            </a:endParaRPr>
          </a:p>
        </p:txBody>
      </p:sp>
      <p:sp>
        <p:nvSpPr>
          <p:cNvPr id="3" name="Θέση περιεχομένου 2">
            <a:extLst>
              <a:ext uri="{FF2B5EF4-FFF2-40B4-BE49-F238E27FC236}">
                <a16:creationId xmlns:a16="http://schemas.microsoft.com/office/drawing/2014/main" id="{A5BC7673-73A9-4E02-E12D-2FC46FC5D733}"/>
              </a:ext>
            </a:extLst>
          </p:cNvPr>
          <p:cNvSpPr>
            <a:spLocks noGrp="1"/>
          </p:cNvSpPr>
          <p:nvPr>
            <p:ph idx="1"/>
          </p:nvPr>
        </p:nvSpPr>
        <p:spPr>
          <a:xfrm>
            <a:off x="615820" y="2258008"/>
            <a:ext cx="11056776" cy="4236098"/>
          </a:xfrm>
        </p:spPr>
        <p:txBody>
          <a:bodyPr>
            <a:normAutofit fontScale="92500" lnSpcReduction="20000"/>
          </a:bodyPr>
          <a:lstStyle/>
          <a:p>
            <a:pPr algn="just"/>
            <a:r>
              <a:rPr lang="el-GR" dirty="0">
                <a:latin typeface="Cambria" panose="02040503050406030204" pitchFamily="18" charset="0"/>
                <a:ea typeface="Cambria" panose="02040503050406030204" pitchFamily="18" charset="0"/>
              </a:rPr>
              <a:t>Οι επενδυτές </a:t>
            </a:r>
            <a:r>
              <a:rPr lang="el-GR" dirty="0" err="1">
                <a:latin typeface="Cambria" panose="02040503050406030204" pitchFamily="18" charset="0"/>
                <a:ea typeface="Cambria" panose="02040503050406030204" pitchFamily="18" charset="0"/>
              </a:rPr>
              <a:t>χρησιµοποιούν</a:t>
            </a:r>
            <a:r>
              <a:rPr lang="el-GR" dirty="0">
                <a:latin typeface="Cambria" panose="02040503050406030204" pitchFamily="18" charset="0"/>
                <a:ea typeface="Cambria" panose="02040503050406030204" pitchFamily="18" charset="0"/>
              </a:rPr>
              <a:t> τις πληροφορίες ESG </a:t>
            </a:r>
            <a:r>
              <a:rPr lang="el-GR" dirty="0" err="1">
                <a:latin typeface="Cambria" panose="02040503050406030204" pitchFamily="18" charset="0"/>
                <a:ea typeface="Cambria" panose="02040503050406030204" pitchFamily="18" charset="0"/>
              </a:rPr>
              <a:t>προκειµένου</a:t>
            </a:r>
            <a:r>
              <a:rPr lang="el-GR" dirty="0">
                <a:latin typeface="Cambria" panose="02040503050406030204" pitchFamily="18" charset="0"/>
                <a:ea typeface="Cambria" panose="02040503050406030204" pitchFamily="18" charset="0"/>
              </a:rPr>
              <a:t> να </a:t>
            </a:r>
            <a:r>
              <a:rPr lang="el-GR" dirty="0" err="1">
                <a:latin typeface="Cambria" panose="02040503050406030204" pitchFamily="18" charset="0"/>
                <a:ea typeface="Cambria" panose="02040503050406030204" pitchFamily="18" charset="0"/>
              </a:rPr>
              <a:t>εκτιµήσουν</a:t>
            </a:r>
            <a:r>
              <a:rPr lang="el-GR" dirty="0">
                <a:latin typeface="Cambria" panose="02040503050406030204" pitchFamily="18" charset="0"/>
                <a:ea typeface="Cambria" panose="02040503050406030204" pitchFamily="18" charset="0"/>
              </a:rPr>
              <a:t> πόσο ανθεκτική</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και </a:t>
            </a:r>
            <a:r>
              <a:rPr lang="el-GR" dirty="0" err="1">
                <a:latin typeface="Cambria" panose="02040503050406030204" pitchFamily="18" charset="0"/>
                <a:ea typeface="Cambria" panose="02040503050406030204" pitchFamily="18" charset="0"/>
              </a:rPr>
              <a:t>έτοιµη</a:t>
            </a:r>
            <a:r>
              <a:rPr lang="el-GR" dirty="0">
                <a:latin typeface="Cambria" panose="02040503050406030204" pitchFamily="18" charset="0"/>
                <a:ea typeface="Cambria" panose="02040503050406030204" pitchFamily="18" charset="0"/>
              </a:rPr>
              <a:t> είναι µ</a:t>
            </a:r>
            <a:r>
              <a:rPr lang="el-GR" dirty="0" err="1">
                <a:latin typeface="Cambria" panose="02040503050406030204" pitchFamily="18" charset="0"/>
                <a:ea typeface="Cambria" panose="02040503050406030204" pitchFamily="18" charset="0"/>
              </a:rPr>
              <a:t>ια</a:t>
            </a:r>
            <a:r>
              <a:rPr lang="el-GR" dirty="0">
                <a:latin typeface="Cambria" panose="02040503050406030204" pitchFamily="18" charset="0"/>
                <a:ea typeface="Cambria" panose="02040503050406030204" pitchFamily="18" charset="0"/>
              </a:rPr>
              <a:t> εταιρεία να διαχειριστεί τις αλλαγές στο περιβάλλον που δραστηριοποιείται.</a:t>
            </a:r>
            <a:endParaRPr lang="en-US" dirty="0">
              <a:latin typeface="Cambria" panose="02040503050406030204" pitchFamily="18" charset="0"/>
              <a:ea typeface="Cambria" panose="02040503050406030204" pitchFamily="18" charset="0"/>
            </a:endParaRPr>
          </a:p>
          <a:p>
            <a:pPr algn="just"/>
            <a:r>
              <a:rPr lang="el-GR" dirty="0">
                <a:latin typeface="Cambria" panose="02040503050406030204" pitchFamily="18" charset="0"/>
                <a:ea typeface="Cambria" panose="02040503050406030204" pitchFamily="18" charset="0"/>
              </a:rPr>
              <a:t>Τα δεδομένα ESG, σε συνδυασμό με τα χρηματοοικονομικά στοιχεία, επιτρέπουν στους επενδυτές να αποκτήσουν μια ολοκληρωμένη εικόνα της κάθε εταιρείας, να κατανοήσουν την ανταγωνιστική της θέση και την αποτελεσματικότητα με την οποία μπορεί να αξιοποιεί νέες ευκαιρίες. </a:t>
            </a:r>
          </a:p>
          <a:p>
            <a:pPr algn="just"/>
            <a:r>
              <a:rPr lang="el-GR" dirty="0">
                <a:latin typeface="Cambria" panose="02040503050406030204" pitchFamily="18" charset="0"/>
                <a:ea typeface="Cambria" panose="02040503050406030204" pitchFamily="18" charset="0"/>
              </a:rPr>
              <a:t>Πέραν της μείωσης φαινομένων ασύμμετρης πληροφόρησης, η δημοσιοποίηση και η αποτελεσματική διαχείριση των θεμάτων ESG μπορούν να αποφέρουν σημαντικά οφέλη για τις εταιρείες.</a:t>
            </a:r>
          </a:p>
        </p:txBody>
      </p:sp>
      <p:sp>
        <p:nvSpPr>
          <p:cNvPr id="4" name="Θέση αριθμού διαφάνειας 3">
            <a:extLst>
              <a:ext uri="{FF2B5EF4-FFF2-40B4-BE49-F238E27FC236}">
                <a16:creationId xmlns:a16="http://schemas.microsoft.com/office/drawing/2014/main" id="{01F546D9-2DD7-D1C5-79CA-4A0F8D94C9B4}"/>
              </a:ext>
            </a:extLst>
          </p:cNvPr>
          <p:cNvSpPr>
            <a:spLocks noGrp="1"/>
          </p:cNvSpPr>
          <p:nvPr>
            <p:ph type="sldNum" sz="quarter" idx="12"/>
          </p:nvPr>
        </p:nvSpPr>
        <p:spPr/>
        <p:txBody>
          <a:bodyPr/>
          <a:lstStyle/>
          <a:p>
            <a:fld id="{B2DC25EE-239B-4C5F-AAD1-255A7D5F1EE2}" type="slidenum">
              <a:rPr lang="en-US" smtClean="0"/>
              <a:t>95</a:t>
            </a:fld>
            <a:endParaRPr lang="en-US"/>
          </a:p>
        </p:txBody>
      </p:sp>
    </p:spTree>
    <p:extLst>
      <p:ext uri="{BB962C8B-B14F-4D97-AF65-F5344CB8AC3E}">
        <p14:creationId xmlns:p14="http://schemas.microsoft.com/office/powerpoint/2010/main" val="1355076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6499E5-07A1-18EC-2118-93B848CABABB}"/>
              </a:ext>
            </a:extLst>
          </p:cNvPr>
          <p:cNvSpPr>
            <a:spLocks noGrp="1"/>
          </p:cNvSpPr>
          <p:nvPr>
            <p:ph type="title"/>
          </p:nvPr>
        </p:nvSpPr>
        <p:spPr/>
        <p:txBody>
          <a:bodyPr>
            <a:normAutofit/>
          </a:bodyPr>
          <a:lstStyle/>
          <a:p>
            <a:r>
              <a:rPr lang="el-GR" dirty="0" err="1">
                <a:latin typeface="Cambria" panose="02040503050406030204" pitchFamily="18" charset="0"/>
                <a:ea typeface="Cambria" panose="02040503050406030204" pitchFamily="18" charset="0"/>
              </a:rPr>
              <a:t>Βελτιωµένη</a:t>
            </a:r>
            <a:r>
              <a:rPr lang="el-GR" dirty="0">
                <a:latin typeface="Cambria" panose="02040503050406030204" pitchFamily="18" charset="0"/>
                <a:ea typeface="Cambria" panose="02040503050406030204" pitchFamily="18" charset="0"/>
              </a:rPr>
              <a:t> πρόσβαση</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σε κεφάλαια</a:t>
            </a:r>
          </a:p>
        </p:txBody>
      </p:sp>
      <p:sp>
        <p:nvSpPr>
          <p:cNvPr id="3" name="Θέση περιεχομένου 2">
            <a:extLst>
              <a:ext uri="{FF2B5EF4-FFF2-40B4-BE49-F238E27FC236}">
                <a16:creationId xmlns:a16="http://schemas.microsoft.com/office/drawing/2014/main" id="{287E7EE3-1E71-50A1-26A7-C202B6B96288}"/>
              </a:ext>
            </a:extLst>
          </p:cNvPr>
          <p:cNvSpPr>
            <a:spLocks noGrp="1"/>
          </p:cNvSpPr>
          <p:nvPr>
            <p:ph idx="1"/>
          </p:nvPr>
        </p:nvSpPr>
        <p:spPr/>
        <p:txBody>
          <a:bodyPr/>
          <a:lstStyle/>
          <a:p>
            <a:pPr algn="just"/>
            <a:r>
              <a:rPr lang="el-GR" dirty="0">
                <a:latin typeface="Cambria" panose="02040503050406030204" pitchFamily="18" charset="0"/>
                <a:ea typeface="Cambria" panose="02040503050406030204" pitchFamily="18" charset="0"/>
              </a:rPr>
              <a:t>Έρευνες έχουν δείξει ότι οι επιχειρήσεις</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που δημοσιοποιούν πληροφορίες ESG και</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εμφανίζουν καλή επίδοση σε ουσιαστικά για τη</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λειτουργία τους θέματα ESG, έχουν μεγαλύτερη</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πρόσβαση σε κεφάλαια με χαμηλότερο</a:t>
            </a:r>
            <a:r>
              <a:rPr lang="en-US" dirty="0">
                <a:latin typeface="Cambria" panose="02040503050406030204" pitchFamily="18" charset="0"/>
                <a:ea typeface="Cambria" panose="02040503050406030204" pitchFamily="18" charset="0"/>
              </a:rPr>
              <a:t> </a:t>
            </a:r>
            <a:r>
              <a:rPr lang="el-GR" dirty="0">
                <a:latin typeface="Cambria" panose="02040503050406030204" pitchFamily="18" charset="0"/>
                <a:ea typeface="Cambria" panose="02040503050406030204" pitchFamily="18" charset="0"/>
              </a:rPr>
              <a:t>κόστος</a:t>
            </a:r>
          </a:p>
        </p:txBody>
      </p:sp>
      <p:sp>
        <p:nvSpPr>
          <p:cNvPr id="4" name="Θέση αριθμού διαφάνειας 3">
            <a:extLst>
              <a:ext uri="{FF2B5EF4-FFF2-40B4-BE49-F238E27FC236}">
                <a16:creationId xmlns:a16="http://schemas.microsoft.com/office/drawing/2014/main" id="{42C421A3-617E-CF25-40CC-4D6F13E459F8}"/>
              </a:ext>
            </a:extLst>
          </p:cNvPr>
          <p:cNvSpPr>
            <a:spLocks noGrp="1"/>
          </p:cNvSpPr>
          <p:nvPr>
            <p:ph type="sldNum" sz="quarter" idx="12"/>
          </p:nvPr>
        </p:nvSpPr>
        <p:spPr/>
        <p:txBody>
          <a:bodyPr/>
          <a:lstStyle/>
          <a:p>
            <a:fld id="{B2DC25EE-239B-4C5F-AAD1-255A7D5F1EE2}" type="slidenum">
              <a:rPr lang="en-US" smtClean="0"/>
              <a:t>96</a:t>
            </a:fld>
            <a:endParaRPr lang="en-US"/>
          </a:p>
        </p:txBody>
      </p:sp>
    </p:spTree>
    <p:extLst>
      <p:ext uri="{BB962C8B-B14F-4D97-AF65-F5344CB8AC3E}">
        <p14:creationId xmlns:p14="http://schemas.microsoft.com/office/powerpoint/2010/main" val="40309113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413429-6A1A-ECD8-5A41-5452547F80B5}"/>
              </a:ext>
            </a:extLst>
          </p:cNvPr>
          <p:cNvSpPr>
            <a:spLocks noGrp="1"/>
          </p:cNvSpPr>
          <p:nvPr>
            <p:ph type="title"/>
          </p:nvPr>
        </p:nvSpPr>
        <p:spPr/>
        <p:txBody>
          <a:bodyPr>
            <a:normAutofit/>
          </a:bodyPr>
          <a:lstStyle/>
          <a:p>
            <a:r>
              <a:rPr lang="el-GR" dirty="0"/>
              <a:t>Συµµ</a:t>
            </a:r>
            <a:r>
              <a:rPr lang="el-GR" dirty="0" err="1"/>
              <a:t>όρφωση</a:t>
            </a:r>
            <a:r>
              <a:rPr lang="el-GR" dirty="0"/>
              <a:t> µε κανονιστικές αλλαγές</a:t>
            </a:r>
          </a:p>
        </p:txBody>
      </p:sp>
      <p:sp>
        <p:nvSpPr>
          <p:cNvPr id="3" name="Θέση περιεχομένου 2">
            <a:extLst>
              <a:ext uri="{FF2B5EF4-FFF2-40B4-BE49-F238E27FC236}">
                <a16:creationId xmlns:a16="http://schemas.microsoft.com/office/drawing/2014/main" id="{FB19B468-9B20-246E-BAF7-4D5253D065F5}"/>
              </a:ext>
            </a:extLst>
          </p:cNvPr>
          <p:cNvSpPr>
            <a:spLocks noGrp="1"/>
          </p:cNvSpPr>
          <p:nvPr>
            <p:ph idx="1"/>
          </p:nvPr>
        </p:nvSpPr>
        <p:spPr>
          <a:xfrm>
            <a:off x="429208" y="2379306"/>
            <a:ext cx="10854488" cy="3792894"/>
          </a:xfrm>
        </p:spPr>
        <p:txBody>
          <a:bodyPr>
            <a:normAutofit fontScale="92500" lnSpcReduction="10000"/>
          </a:bodyPr>
          <a:lstStyle/>
          <a:p>
            <a:pPr algn="just"/>
            <a:r>
              <a:rPr lang="el-GR" dirty="0">
                <a:latin typeface="Cambria" panose="02040503050406030204" pitchFamily="18" charset="0"/>
                <a:ea typeface="Cambria" panose="02040503050406030204" pitchFamily="18" charset="0"/>
              </a:rPr>
              <a:t>Η ανάγκη για ενίσχυση της δημοσιοποίησης πληροφοριών για θέματα σχετικά με τη βιώσιμη ανάπτυξη προάγεται και από τις κυβερνήσεις, οι οποίες όλο και περισσότερο προχωρούν στην υιοθέτηση υποχρεωτικών απαιτήσεων για τη δημοσιοποίηση εταιρικών μη χρηματοοικονομικών πληροφοριών, όπως η </a:t>
            </a:r>
            <a:r>
              <a:rPr lang="el-GR" dirty="0" err="1">
                <a:latin typeface="Cambria" panose="02040503050406030204" pitchFamily="18" charset="0"/>
                <a:ea typeface="Cambria" panose="02040503050406030204" pitchFamily="18" charset="0"/>
              </a:rPr>
              <a:t>Oδηγία</a:t>
            </a:r>
            <a:r>
              <a:rPr lang="el-GR" dirty="0">
                <a:latin typeface="Cambria" panose="02040503050406030204" pitchFamily="18" charset="0"/>
                <a:ea typeface="Cambria" panose="02040503050406030204" pitchFamily="18" charset="0"/>
              </a:rPr>
              <a:t> για τη δημοσιοποίηση μη χρηματοοικονομικών πληροφοριών (NFRD) 2014/95/ΕΕ, το Ευρωπαϊκό σύστημα ταξινόμησης για περιβαλλοντικά βιώσιμες οικονομικές δραστηριότητες (EU </a:t>
            </a:r>
            <a:r>
              <a:rPr lang="el-GR" dirty="0" err="1">
                <a:latin typeface="Cambria" panose="02040503050406030204" pitchFamily="18" charset="0"/>
                <a:ea typeface="Cambria" panose="02040503050406030204" pitchFamily="18" charset="0"/>
              </a:rPr>
              <a:t>Taxonomy</a:t>
            </a:r>
            <a:r>
              <a:rPr lang="el-GR" dirty="0">
                <a:latin typeface="Cambria" panose="02040503050406030204" pitchFamily="18" charset="0"/>
                <a:ea typeface="Cambria" panose="02040503050406030204" pitchFamily="18" charset="0"/>
              </a:rPr>
              <a:t>) και η επικείμενη Οδηγία για τη δημοσιοποίηση πληροφοριών για την εταιρική βιωσιμότητα (CSRD)</a:t>
            </a:r>
          </a:p>
        </p:txBody>
      </p:sp>
      <p:sp>
        <p:nvSpPr>
          <p:cNvPr id="4" name="Θέση αριθμού διαφάνειας 3">
            <a:extLst>
              <a:ext uri="{FF2B5EF4-FFF2-40B4-BE49-F238E27FC236}">
                <a16:creationId xmlns:a16="http://schemas.microsoft.com/office/drawing/2014/main" id="{97FD1F8C-B702-8DAB-37F4-B649BBF1A336}"/>
              </a:ext>
            </a:extLst>
          </p:cNvPr>
          <p:cNvSpPr>
            <a:spLocks noGrp="1"/>
          </p:cNvSpPr>
          <p:nvPr>
            <p:ph type="sldNum" sz="quarter" idx="12"/>
          </p:nvPr>
        </p:nvSpPr>
        <p:spPr/>
        <p:txBody>
          <a:bodyPr/>
          <a:lstStyle/>
          <a:p>
            <a:fld id="{B2DC25EE-239B-4C5F-AAD1-255A7D5F1EE2}" type="slidenum">
              <a:rPr lang="en-US" smtClean="0"/>
              <a:t>97</a:t>
            </a:fld>
            <a:endParaRPr lang="en-US"/>
          </a:p>
        </p:txBody>
      </p:sp>
    </p:spTree>
    <p:extLst>
      <p:ext uri="{BB962C8B-B14F-4D97-AF65-F5344CB8AC3E}">
        <p14:creationId xmlns:p14="http://schemas.microsoft.com/office/powerpoint/2010/main" val="28450138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63FCB0-69A6-2C93-F6B0-4D50BF72B032}"/>
              </a:ext>
            </a:extLst>
          </p:cNvPr>
          <p:cNvSpPr>
            <a:spLocks noGrp="1"/>
          </p:cNvSpPr>
          <p:nvPr>
            <p:ph type="title"/>
          </p:nvPr>
        </p:nvSpPr>
        <p:spPr/>
        <p:txBody>
          <a:bodyPr>
            <a:normAutofit/>
          </a:bodyPr>
          <a:lstStyle/>
          <a:p>
            <a:r>
              <a:rPr lang="el-GR" dirty="0">
                <a:latin typeface="Cambria" panose="02040503050406030204" pitchFamily="18" charset="0"/>
                <a:ea typeface="Cambria" panose="02040503050406030204" pitchFamily="18" charset="0"/>
              </a:rPr>
              <a:t>Ενίσχυση της εταιρικής επίδοσης</a:t>
            </a:r>
          </a:p>
        </p:txBody>
      </p:sp>
      <p:sp>
        <p:nvSpPr>
          <p:cNvPr id="3" name="Θέση περιεχομένου 2">
            <a:extLst>
              <a:ext uri="{FF2B5EF4-FFF2-40B4-BE49-F238E27FC236}">
                <a16:creationId xmlns:a16="http://schemas.microsoft.com/office/drawing/2014/main" id="{4A302333-49FA-315B-E20B-2F1A6D18AA54}"/>
              </a:ext>
            </a:extLst>
          </p:cNvPr>
          <p:cNvSpPr>
            <a:spLocks noGrp="1"/>
          </p:cNvSpPr>
          <p:nvPr>
            <p:ph idx="1"/>
          </p:nvPr>
        </p:nvSpPr>
        <p:spPr>
          <a:xfrm>
            <a:off x="531845" y="2332653"/>
            <a:ext cx="11019453" cy="4023697"/>
          </a:xfrm>
        </p:spPr>
        <p:txBody>
          <a:bodyPr>
            <a:normAutofit fontScale="92500"/>
          </a:bodyPr>
          <a:lstStyle/>
          <a:p>
            <a:pPr algn="just"/>
            <a:r>
              <a:rPr lang="el-GR" dirty="0">
                <a:latin typeface="Cambria" panose="02040503050406030204" pitchFamily="18" charset="0"/>
                <a:ea typeface="Cambria" panose="02040503050406030204" pitchFamily="18" charset="0"/>
              </a:rPr>
              <a:t>Πρόσφατες έρευνες υποστηρίζουν σθεναρά την ενσωμάτωση των αρχών βιώσιμης ανάπτυξης στη στρατηγική των εταιρειών. </a:t>
            </a:r>
          </a:p>
          <a:p>
            <a:pPr algn="just"/>
            <a:r>
              <a:rPr lang="el-GR" dirty="0">
                <a:latin typeface="Cambria" panose="02040503050406030204" pitchFamily="18" charset="0"/>
                <a:ea typeface="Cambria" panose="02040503050406030204" pitchFamily="18" charset="0"/>
              </a:rPr>
              <a:t>Η καλή επίδοση σε σημαντικούς δείκτες ESG μπορεί να συμβάλει στη δημιουργία αξίας για τους μετόχους και στη βελτίωση της μακροπρόθεσμης εταιρικής επίδοσης. </a:t>
            </a:r>
          </a:p>
          <a:p>
            <a:pPr algn="just"/>
            <a:r>
              <a:rPr lang="el-GR" dirty="0">
                <a:latin typeface="Cambria" panose="02040503050406030204" pitchFamily="18" charset="0"/>
                <a:ea typeface="Cambria" panose="02040503050406030204" pitchFamily="18" charset="0"/>
              </a:rPr>
              <a:t>Οι εταιρείες που σημειώνουν υψηλότερη επίδοση σε ουσιαστικά για τη λειτουργία τους θέματα ESG, παρουσιάζουν ισχυρότερα επιχειρηματικά αποτελέσματα, απόδοση μετοχών και μελλοντική κερδοφορία</a:t>
            </a:r>
          </a:p>
        </p:txBody>
      </p:sp>
      <p:sp>
        <p:nvSpPr>
          <p:cNvPr id="4" name="Θέση αριθμού διαφάνειας 3">
            <a:extLst>
              <a:ext uri="{FF2B5EF4-FFF2-40B4-BE49-F238E27FC236}">
                <a16:creationId xmlns:a16="http://schemas.microsoft.com/office/drawing/2014/main" id="{EEC5C0A3-5919-B4BF-4650-B5310DAD66CA}"/>
              </a:ext>
            </a:extLst>
          </p:cNvPr>
          <p:cNvSpPr>
            <a:spLocks noGrp="1"/>
          </p:cNvSpPr>
          <p:nvPr>
            <p:ph type="sldNum" sz="quarter" idx="12"/>
          </p:nvPr>
        </p:nvSpPr>
        <p:spPr/>
        <p:txBody>
          <a:bodyPr/>
          <a:lstStyle/>
          <a:p>
            <a:fld id="{B2DC25EE-239B-4C5F-AAD1-255A7D5F1EE2}" type="slidenum">
              <a:rPr lang="en-US" smtClean="0"/>
              <a:t>98</a:t>
            </a:fld>
            <a:endParaRPr lang="en-US"/>
          </a:p>
        </p:txBody>
      </p:sp>
    </p:spTree>
    <p:extLst>
      <p:ext uri="{BB962C8B-B14F-4D97-AF65-F5344CB8AC3E}">
        <p14:creationId xmlns:p14="http://schemas.microsoft.com/office/powerpoint/2010/main" val="13723749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767A32-7269-C9DC-D843-56705E57D755}"/>
              </a:ext>
            </a:extLst>
          </p:cNvPr>
          <p:cNvSpPr>
            <a:spLocks noGrp="1"/>
          </p:cNvSpPr>
          <p:nvPr>
            <p:ph type="title"/>
          </p:nvPr>
        </p:nvSpPr>
        <p:spPr>
          <a:xfrm>
            <a:off x="970384" y="391886"/>
            <a:ext cx="10313312" cy="1336330"/>
          </a:xfrm>
        </p:spPr>
        <p:txBody>
          <a:bodyPr>
            <a:normAutofit/>
          </a:bodyPr>
          <a:lstStyle/>
          <a:p>
            <a:r>
              <a:rPr lang="el-GR" dirty="0">
                <a:latin typeface="Cambria" panose="02040503050406030204" pitchFamily="18" charset="0"/>
                <a:ea typeface="Cambria" panose="02040503050406030204" pitchFamily="18" charset="0"/>
              </a:rPr>
              <a:t>Ενίσχυση της εταιρικής </a:t>
            </a:r>
            <a:r>
              <a:rPr lang="el-GR" dirty="0" err="1">
                <a:latin typeface="Cambria" panose="02040503050406030204" pitchFamily="18" charset="0"/>
                <a:ea typeface="Cambria" panose="02040503050406030204" pitchFamily="18" charset="0"/>
              </a:rPr>
              <a:t>φήµης</a:t>
            </a:r>
            <a:r>
              <a:rPr lang="el-GR" dirty="0">
                <a:latin typeface="Cambria" panose="02040503050406030204" pitchFamily="18" charset="0"/>
                <a:ea typeface="Cambria" panose="02040503050406030204" pitchFamily="18" charset="0"/>
              </a:rPr>
              <a:t> και της συνεργασίας µε τα </a:t>
            </a:r>
            <a:r>
              <a:rPr lang="el-GR" dirty="0" err="1">
                <a:latin typeface="Cambria" panose="02040503050406030204" pitchFamily="18" charset="0"/>
                <a:ea typeface="Cambria" panose="02040503050406030204" pitchFamily="18" charset="0"/>
              </a:rPr>
              <a:t>ενδιαφερόµενα</a:t>
            </a:r>
            <a:r>
              <a:rPr lang="el-GR" dirty="0">
                <a:latin typeface="Cambria" panose="02040503050406030204" pitchFamily="18" charset="0"/>
                <a:ea typeface="Cambria" panose="02040503050406030204" pitchFamily="18" charset="0"/>
              </a:rPr>
              <a:t> µ</a:t>
            </a:r>
            <a:r>
              <a:rPr lang="el-GR" dirty="0" err="1">
                <a:latin typeface="Cambria" panose="02040503050406030204" pitchFamily="18" charset="0"/>
                <a:ea typeface="Cambria" panose="02040503050406030204" pitchFamily="18" charset="0"/>
              </a:rPr>
              <a:t>έρη</a:t>
            </a:r>
            <a:endParaRPr lang="el-GR" dirty="0">
              <a:latin typeface="Cambria" panose="02040503050406030204" pitchFamily="18" charset="0"/>
              <a:ea typeface="Cambria" panose="02040503050406030204" pitchFamily="18" charset="0"/>
            </a:endParaRPr>
          </a:p>
        </p:txBody>
      </p:sp>
      <p:sp>
        <p:nvSpPr>
          <p:cNvPr id="3" name="Θέση περιεχομένου 2">
            <a:extLst>
              <a:ext uri="{FF2B5EF4-FFF2-40B4-BE49-F238E27FC236}">
                <a16:creationId xmlns:a16="http://schemas.microsoft.com/office/drawing/2014/main" id="{5EC694CD-791E-8480-279F-AF0054F64C47}"/>
              </a:ext>
            </a:extLst>
          </p:cNvPr>
          <p:cNvSpPr>
            <a:spLocks noGrp="1"/>
          </p:cNvSpPr>
          <p:nvPr>
            <p:ph idx="1"/>
          </p:nvPr>
        </p:nvSpPr>
        <p:spPr>
          <a:xfrm>
            <a:off x="783771" y="2444620"/>
            <a:ext cx="10499925" cy="3727580"/>
          </a:xfrm>
        </p:spPr>
        <p:txBody>
          <a:bodyPr>
            <a:normAutofit/>
          </a:bodyPr>
          <a:lstStyle/>
          <a:p>
            <a:pPr algn="just"/>
            <a:r>
              <a:rPr lang="el-GR" dirty="0">
                <a:latin typeface="Cambria" panose="02040503050406030204" pitchFamily="18" charset="0"/>
                <a:ea typeface="Cambria" panose="02040503050406030204" pitchFamily="18" charset="0"/>
              </a:rPr>
              <a:t>Η δημοσιοποίηση πληροφοριών ESG και η βελτίωση της επίδοσης μιας εταιρείας σε ουσιαστικά για τη λειτουργία της θέματα καταδεικνύει την ηθική της ευθυγράμμιση με διεθνείς πρωτοβουλίες, όπως οι Στόχοι Βιώσιμης Ανάπτυξης (ΣΒΑ), καθώς και τη δέσμευσή της για δημιουργία μακροπρόθεσμης αξίας</a:t>
            </a:r>
          </a:p>
        </p:txBody>
      </p:sp>
      <p:sp>
        <p:nvSpPr>
          <p:cNvPr id="4" name="Θέση αριθμού διαφάνειας 3">
            <a:extLst>
              <a:ext uri="{FF2B5EF4-FFF2-40B4-BE49-F238E27FC236}">
                <a16:creationId xmlns:a16="http://schemas.microsoft.com/office/drawing/2014/main" id="{04D27D4C-65F0-14EC-765D-E58EDB5B9525}"/>
              </a:ext>
            </a:extLst>
          </p:cNvPr>
          <p:cNvSpPr>
            <a:spLocks noGrp="1"/>
          </p:cNvSpPr>
          <p:nvPr>
            <p:ph type="sldNum" sz="quarter" idx="12"/>
          </p:nvPr>
        </p:nvSpPr>
        <p:spPr/>
        <p:txBody>
          <a:bodyPr/>
          <a:lstStyle/>
          <a:p>
            <a:fld id="{B2DC25EE-239B-4C5F-AAD1-255A7D5F1EE2}" type="slidenum">
              <a:rPr lang="en-US" smtClean="0"/>
              <a:t>99</a:t>
            </a:fld>
            <a:endParaRPr lang="en-US"/>
          </a:p>
        </p:txBody>
      </p:sp>
    </p:spTree>
    <p:extLst>
      <p:ext uri="{BB962C8B-B14F-4D97-AF65-F5344CB8AC3E}">
        <p14:creationId xmlns:p14="http://schemas.microsoft.com/office/powerpoint/2010/main" val="4241732558"/>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TotalTime>
  <Words>9467</Words>
  <Application>Microsoft Office PowerPoint</Application>
  <PresentationFormat>Ευρεία οθόνη</PresentationFormat>
  <Paragraphs>588</Paragraphs>
  <Slides>133</Slides>
  <Notes>1</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133</vt:i4>
      </vt:variant>
    </vt:vector>
  </HeadingPairs>
  <TitlesOfParts>
    <vt:vector size="140" baseType="lpstr">
      <vt:lpstr>Arial</vt:lpstr>
      <vt:lpstr>Avenir Next LT Pro</vt:lpstr>
      <vt:lpstr>Calibri</vt:lpstr>
      <vt:lpstr>Cambria</vt:lpstr>
      <vt:lpstr>Google Sans</vt:lpstr>
      <vt:lpstr>AccentBoxVTI</vt:lpstr>
      <vt:lpstr>Worksheet</vt:lpstr>
      <vt:lpstr>Π.Μ.Σ. Πράσινη Ηγεσία, Οργανωτική Κουλτούρα και Βιώσιμη Καινοτόμος Επιχειρηματικότητα </vt:lpstr>
      <vt:lpstr>Περίγραμμα Διάλεξης</vt:lpstr>
      <vt:lpstr>Περιβαλλοντική / Αειφόρος Λογιστική</vt:lpstr>
      <vt:lpstr>Τι είναι η Λογιστική; </vt:lpstr>
      <vt:lpstr>Παγκοσμιοποίηση – Κλιματική Αλλαγή</vt:lpstr>
      <vt:lpstr>Περιβαλλοντική Λογιστική – Πράσινη Λογιστική</vt:lpstr>
      <vt:lpstr>Περιβαλλοντική Λογιστική – Επιπτώσεις</vt:lpstr>
      <vt:lpstr>Περιβαλλοντική Λογιστική – Επιπτώσεις (2)</vt:lpstr>
      <vt:lpstr>Περιβαλλοντική Λογιστική – Επιπτώσεις (3)</vt:lpstr>
      <vt:lpstr>Βιωσιμότητα-αειφόρος ανάπτυξη</vt:lpstr>
      <vt:lpstr>Πρότυπα GRI</vt:lpstr>
      <vt:lpstr>Πρότυπα GRI (2)</vt:lpstr>
      <vt:lpstr>Απαιτήσεις για υιοθέτηση Περιβαλλοντικής Λογιστικής</vt:lpstr>
      <vt:lpstr>Περιβαλλοντική Λογιστική</vt:lpstr>
      <vt:lpstr>Γιατί πρέπει να την εξετάσω;</vt:lpstr>
      <vt:lpstr>Οφέλη Υιοθέτησης Περιβαλλοντικής Λογιστικής </vt:lpstr>
      <vt:lpstr>Τι πρέπει να κάνω; </vt:lpstr>
      <vt:lpstr>Τι πόρους θα χρειαστώ;</vt:lpstr>
      <vt:lpstr>Παράδειγμα Περιβαλλοντικής Λογιστικής σε Ελαιουργείο</vt:lpstr>
      <vt:lpstr>Παράδειγμα Περιβαλλοντικής Λογιστικής σε Ελαιουργείο (2)</vt:lpstr>
      <vt:lpstr>Παράδειγμα Περιβαλλοντικής Λογιστικής σε βιοτεχνία επίπλων</vt:lpstr>
      <vt:lpstr>Πράσινη Λογιστική και Κλιματική Πρόκληση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Ένας αποτελεσματικός ισολογισμός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Διεθνή Λογιστικά Πρότυπα  &amp;  Περιβαλλοντική Πληροφόρηση</vt:lpstr>
      <vt:lpstr>Εισαγωγή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Βιβλιογραφική ανασκόπηση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Αντίλογος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Διεθνή Πρότυπα- Διερμηνεία 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ESG &amp; Βιώσιμη Ανάπτυξη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ESG και Κεφαλαιαγορές</vt:lpstr>
      <vt:lpstr>Παρουσίαση του PowerPoint</vt:lpstr>
      <vt:lpstr>Σκοπός Δημοσιοποίησης Πληροφοριών ESG</vt:lpstr>
      <vt:lpstr>Βελτιωµένη πρόσβαση σε κεφάλαια</vt:lpstr>
      <vt:lpstr>Συµµόρφωση µε κανονιστικές αλλαγές</vt:lpstr>
      <vt:lpstr>Ενίσχυση της εταιρικής επίδοσης</vt:lpstr>
      <vt:lpstr>Ενίσχυση της εταιρικής φήµης και της συνεργασίας µε τα ενδιαφερόµενα µέρη</vt:lpstr>
      <vt:lpstr>Επενδυτική Συνάφεια και Ουσιαστικότητα</vt:lpstr>
      <vt:lpstr>Επενδυτική Συνάφεια και Ουσιαστικότητα (2)</vt:lpstr>
      <vt:lpstr>Δεν υπάρχει μία ενιαία μέθοδος για την αξιολόγηση και την επιλογή των ουσιαστικών θεμάτων ESG προς δημοσιοποίηση</vt:lpstr>
      <vt:lpstr>Παρουσίαση του PowerPoint</vt:lpstr>
      <vt:lpstr>Κατηγοριοποίηση Δεικτών ESG</vt:lpstr>
      <vt:lpstr>Κατηγοριοποίηση Δεικτών ESG (2)</vt:lpstr>
      <vt:lpstr>Βασικοί δείκτες (Core Metrics)</vt:lpstr>
      <vt:lpstr>Παρουσίαση του PowerPoint</vt:lpstr>
      <vt:lpstr>Παρουσίαση του PowerPoint</vt:lpstr>
      <vt:lpstr>Προηγµένοι δείκτες (Advanced Metrics)</vt:lpstr>
      <vt:lpstr>Παρουσίαση του PowerPoint</vt:lpstr>
      <vt:lpstr>Παρουσίαση του PowerPoint</vt:lpstr>
      <vt:lpstr>Κλαδικοί δείκτες (Sector-specific Metrics)</vt:lpstr>
      <vt:lpstr>Παρουσίαση του PowerPoint</vt:lpstr>
      <vt:lpstr>ESG GUIDE VIDEO</vt:lpstr>
      <vt:lpstr>ATHEX ESG INDEX VIDEO</vt:lpstr>
      <vt:lpstr>ATHEX BONDS GREENet VIDEO </vt:lpstr>
      <vt:lpstr>Οι 35 εισηγμένες του νέου δείκτη ATHEX ESG (Στοιχεία 2021)</vt:lpstr>
      <vt:lpstr>Παρουσίαση του PowerPoint</vt:lpstr>
      <vt:lpstr>ATHEX_ESG | Δείκτης ATHEX ESG – 1 Ιουνίου 2023</vt:lpstr>
      <vt:lpstr>ATHEX_ESG | Δείκτης ATHEX ESG – 6 Ιουνίου 2025</vt:lpstr>
      <vt:lpstr>Πορεία Δείκτη 5μήνου (Φεβρουάριος – Ιούνιος 2023) </vt:lpstr>
      <vt:lpstr>Πορεία Δείκτη 7μήνου (Δεκέμβριος – Ιούνιος 2025) </vt:lpstr>
      <vt:lpstr>PwC: Οι επενδυτικές αποφάσεις έχουν «άρωμα» καινοτομίας και ESG</vt:lpstr>
      <vt:lpstr>Παρουσίαση του PowerPoint</vt:lpstr>
      <vt:lpstr>Η προστασία του περιβάλλοντος είναι και εμπορική προτεραιότητα</vt:lpstr>
      <vt:lpstr>Παρουσίαση του PowerPoint</vt:lpstr>
      <vt:lpstr>Παρουσίαση του PowerPoint</vt:lpstr>
      <vt:lpstr>Παρουσίαση του PowerPoint</vt:lpstr>
      <vt:lpstr>Η πρώτη ελληνική λίστα ESG των 100 τοπ εταιρειών</vt:lpstr>
      <vt:lpstr>Παρουσίαση του PowerPoint</vt:lpstr>
      <vt:lpstr>Παρουσίαση του PowerPoint</vt:lpstr>
      <vt:lpstr>Παρουσίαση του PowerPoint</vt:lpstr>
      <vt:lpstr>Πράσινα Ομόλογα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Π.Μ.Σ. Πράσινη Ηγεσία, Οργανωτική Κουλτούρα και Βιώσιμη Καινοτόμος Επιχειρηματικότητα</dc:title>
  <dc:creator>ΝΙΚΛΗΣ ΔΗΜΗΤΡΙΟΣ</dc:creator>
  <cp:lastModifiedBy>(a) ΝΙΚΛΗΣ ΔΗΜΗΤΡΙΟΣ</cp:lastModifiedBy>
  <cp:revision>57</cp:revision>
  <dcterms:created xsi:type="dcterms:W3CDTF">2023-06-01T13:06:52Z</dcterms:created>
  <dcterms:modified xsi:type="dcterms:W3CDTF">2025-06-06T14:55:59Z</dcterms:modified>
</cp:coreProperties>
</file>