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1pPr>
    <a:lvl2pPr marL="0" marR="0" indent="4572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2pPr>
    <a:lvl3pPr marL="0" marR="0" indent="9144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3pPr>
    <a:lvl4pPr marL="0" marR="0" indent="13716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4pPr>
    <a:lvl5pPr marL="0" marR="0" indent="18288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5pPr>
    <a:lvl6pPr marL="0" marR="0" indent="22860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6pPr>
    <a:lvl7pPr marL="0" marR="0" indent="27432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7pPr>
    <a:lvl8pPr marL="0" marR="0" indent="32004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8pPr>
    <a:lvl9pPr marL="0" marR="0" indent="365760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b="def" i="def"/>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Τίτλος">
    <p:spTree>
      <p:nvGrpSpPr>
        <p:cNvPr id="1" name=""/>
        <p:cNvGrpSpPr/>
        <p:nvPr/>
      </p:nvGrpSpPr>
      <p:grpSpPr>
        <a:xfrm>
          <a:off x="0" y="0"/>
          <a:ext cx="0" cy="0"/>
          <a:chOff x="0" y="0"/>
          <a:chExt cx="0" cy="0"/>
        </a:xfrm>
      </p:grpSpPr>
      <p:sp>
        <p:nvSpPr>
          <p:cNvPr id="11" name="Συγγραφέας και ημερομηνία"/>
          <p:cNvSpPr txBox="1"/>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pc="-29" sz="3000">
                <a:latin typeface="Graphik Medium"/>
                <a:ea typeface="Graphik Medium"/>
                <a:cs typeface="Graphik Medium"/>
                <a:sym typeface="Graphik Medium"/>
              </a:defRPr>
            </a:lvl1pPr>
          </a:lstStyle>
          <a:p>
            <a:pPr/>
            <a:r>
              <a:t>Συγγραφέας και ημερομηνία</a:t>
            </a:r>
          </a:p>
        </p:txBody>
      </p:sp>
      <p:sp>
        <p:nvSpPr>
          <p:cNvPr id="12" name="Τίτλος παρουσίασης"/>
          <p:cNvSpPr txBox="1"/>
          <p:nvPr>
            <p:ph type="title" hasCustomPrompt="1"/>
          </p:nvPr>
        </p:nvSpPr>
        <p:spPr>
          <a:xfrm>
            <a:off x="1219200" y="3543300"/>
            <a:ext cx="21945600" cy="4267200"/>
          </a:xfrm>
          <a:prstGeom prst="rect">
            <a:avLst/>
          </a:prstGeom>
        </p:spPr>
        <p:txBody>
          <a:bodyPr anchor="b"/>
          <a:lstStyle>
            <a:lvl1pPr>
              <a:defRPr spc="-128" sz="12800"/>
            </a:lvl1pPr>
          </a:lstStyle>
          <a:p>
            <a:pPr/>
            <a:r>
              <a:t>Τίτλος παρουσίασης</a:t>
            </a:r>
          </a:p>
        </p:txBody>
      </p:sp>
      <p:sp>
        <p:nvSpPr>
          <p:cNvPr id="13" name="Επίπεδο κύριου τμήματος ένα…"/>
          <p:cNvSpPr txBox="1"/>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pc="-59" sz="6000">
                <a:latin typeface="Graphik Semibold"/>
                <a:ea typeface="Graphik Semibold"/>
                <a:cs typeface="Graphik Semibold"/>
                <a:sym typeface="Graphik Semibold"/>
              </a:defRPr>
            </a:lvl1pPr>
            <a:lvl2pPr marL="0" indent="457200" algn="ctr" defTabSz="825500">
              <a:lnSpc>
                <a:spcPct val="100000"/>
              </a:lnSpc>
              <a:spcBef>
                <a:spcPts val="0"/>
              </a:spcBef>
              <a:buSzTx/>
              <a:buNone/>
              <a:defRPr spc="-59" sz="6000">
                <a:latin typeface="Graphik Semibold"/>
                <a:ea typeface="Graphik Semibold"/>
                <a:cs typeface="Graphik Semibold"/>
                <a:sym typeface="Graphik Semibold"/>
              </a:defRPr>
            </a:lvl2pPr>
            <a:lvl3pPr marL="0" indent="914400" algn="ctr" defTabSz="825500">
              <a:lnSpc>
                <a:spcPct val="100000"/>
              </a:lnSpc>
              <a:spcBef>
                <a:spcPts val="0"/>
              </a:spcBef>
              <a:buSzTx/>
              <a:buNone/>
              <a:defRPr spc="-59" sz="6000">
                <a:latin typeface="Graphik Semibold"/>
                <a:ea typeface="Graphik Semibold"/>
                <a:cs typeface="Graphik Semibold"/>
                <a:sym typeface="Graphik Semibold"/>
              </a:defRPr>
            </a:lvl3pPr>
            <a:lvl4pPr marL="0" indent="1371600" algn="ctr" defTabSz="825500">
              <a:lnSpc>
                <a:spcPct val="100000"/>
              </a:lnSpc>
              <a:spcBef>
                <a:spcPts val="0"/>
              </a:spcBef>
              <a:buSzTx/>
              <a:buNone/>
              <a:defRPr spc="-59" sz="6000">
                <a:latin typeface="Graphik Semibold"/>
                <a:ea typeface="Graphik Semibold"/>
                <a:cs typeface="Graphik Semibold"/>
                <a:sym typeface="Graphik Semibold"/>
              </a:defRPr>
            </a:lvl4pPr>
            <a:lvl5pPr marL="0" indent="1828800" algn="ctr" defTabSz="825500">
              <a:lnSpc>
                <a:spcPct val="100000"/>
              </a:lnSpc>
              <a:spcBef>
                <a:spcPts val="0"/>
              </a:spcBef>
              <a:buSzTx/>
              <a:buNone/>
              <a:defRPr spc="-59" sz="6000">
                <a:latin typeface="Graphik Semibold"/>
                <a:ea typeface="Graphik Semibold"/>
                <a:cs typeface="Graphik Semibold"/>
                <a:sym typeface="Graphik Semibold"/>
              </a:defRPr>
            </a:lvl5pPr>
          </a:lstStyle>
          <a:p>
            <a:pPr/>
            <a:r>
              <a:t>Υπότιτλος παρουσίασης</a:t>
            </a:r>
          </a:p>
          <a:p>
            <a:pPr lvl="1"/>
            <a:r>
              <a:t/>
            </a:r>
          </a:p>
          <a:p>
            <a:pPr lvl="2"/>
            <a:r>
              <a:t/>
            </a:r>
          </a:p>
          <a:p>
            <a:pPr lvl="3"/>
            <a:r>
              <a:t/>
            </a:r>
          </a:p>
          <a:p>
            <a:pPr lvl="4"/>
            <a:r>
              <a:t/>
            </a:r>
          </a:p>
        </p:txBody>
      </p:sp>
      <p:sp>
        <p:nvSpPr>
          <p:cNvPr id="14"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Δήλωση">
    <p:spTree>
      <p:nvGrpSpPr>
        <p:cNvPr id="1" name=""/>
        <p:cNvGrpSpPr/>
        <p:nvPr/>
      </p:nvGrpSpPr>
      <p:grpSpPr>
        <a:xfrm>
          <a:off x="0" y="0"/>
          <a:ext cx="0" cy="0"/>
          <a:chOff x="0" y="0"/>
          <a:chExt cx="0" cy="0"/>
        </a:xfrm>
      </p:grpSpPr>
      <p:sp>
        <p:nvSpPr>
          <p:cNvPr id="98" name="Επίπεδο κύριου τμήματος ένα…"/>
          <p:cNvSpPr txBox="1"/>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pPr/>
            <a:r>
              <a:t>Δήλωση</a:t>
            </a:r>
          </a:p>
          <a:p>
            <a:pPr lvl="1"/>
            <a:r>
              <a:t/>
            </a:r>
          </a:p>
          <a:p>
            <a:pPr lvl="2"/>
            <a:r>
              <a:t/>
            </a:r>
          </a:p>
          <a:p>
            <a:pPr lvl="3"/>
            <a:r>
              <a:t/>
            </a:r>
          </a:p>
          <a:p>
            <a:pPr lvl="4"/>
            <a:r>
              <a:t/>
            </a:r>
          </a:p>
        </p:txBody>
      </p:sp>
      <p:sp>
        <p:nvSpPr>
          <p:cNvPr id="99" name="Αριθμός σλάιντ"/>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Σπουδαίο γεγονός">
    <p:spTree>
      <p:nvGrpSpPr>
        <p:cNvPr id="1" name=""/>
        <p:cNvGrpSpPr/>
        <p:nvPr/>
      </p:nvGrpSpPr>
      <p:grpSpPr>
        <a:xfrm>
          <a:off x="0" y="0"/>
          <a:ext cx="0" cy="0"/>
          <a:chOff x="0" y="0"/>
          <a:chExt cx="0" cy="0"/>
        </a:xfrm>
      </p:grpSpPr>
      <p:sp>
        <p:nvSpPr>
          <p:cNvPr id="106" name="Πληροφορίες γεγονότος"/>
          <p:cNvSpPr txBox="1"/>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Πληροφορίες γεγονότος</a:t>
            </a:r>
          </a:p>
        </p:txBody>
      </p:sp>
      <p:sp>
        <p:nvSpPr>
          <p:cNvPr id="107" name="Επίπεδο κύριου τμήματος ένα…"/>
          <p:cNvSpPr txBox="1"/>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pPr/>
            <a:r>
              <a:t>100%</a:t>
            </a:r>
          </a:p>
          <a:p>
            <a:pPr lvl="1"/>
            <a:r>
              <a:t/>
            </a:r>
          </a:p>
          <a:p>
            <a:pPr lvl="2"/>
            <a:r>
              <a:t/>
            </a:r>
          </a:p>
          <a:p>
            <a:pPr lvl="3"/>
            <a:r>
              <a:t/>
            </a:r>
          </a:p>
          <a:p>
            <a:pPr lvl="4"/>
            <a:r>
              <a:t/>
            </a:r>
          </a:p>
        </p:txBody>
      </p:sp>
      <p:sp>
        <p:nvSpPr>
          <p:cNvPr id="108" name="Αριθμός σλάιντ"/>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Παράθεση">
    <p:spTree>
      <p:nvGrpSpPr>
        <p:cNvPr id="1" name=""/>
        <p:cNvGrpSpPr/>
        <p:nvPr/>
      </p:nvGrpSpPr>
      <p:grpSpPr>
        <a:xfrm>
          <a:off x="0" y="0"/>
          <a:ext cx="0" cy="0"/>
          <a:chOff x="0" y="0"/>
          <a:chExt cx="0" cy="0"/>
        </a:xfrm>
      </p:grpSpPr>
      <p:sp>
        <p:nvSpPr>
          <p:cNvPr id="115" name="Απόδοση"/>
          <p:cNvSpPr txBox="1"/>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Απόδοση</a:t>
            </a:r>
          </a:p>
        </p:txBody>
      </p:sp>
      <p:sp>
        <p:nvSpPr>
          <p:cNvPr id="116" name="Επίπεδο κύριου τμήματος ένα…"/>
          <p:cNvSpPr txBox="1"/>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pPr/>
            <a:r>
              <a:t>«Αξιοσημείωτη παράθεση»</a:t>
            </a:r>
          </a:p>
          <a:p>
            <a:pPr lvl="1"/>
            <a:r>
              <a:t/>
            </a:r>
          </a:p>
          <a:p>
            <a:pPr lvl="2"/>
            <a:r>
              <a:t/>
            </a:r>
          </a:p>
          <a:p>
            <a:pPr lvl="3"/>
            <a:r>
              <a:t/>
            </a:r>
          </a:p>
          <a:p>
            <a:pPr lvl="4"/>
            <a:r>
              <a:t/>
            </a:r>
          </a:p>
        </p:txBody>
      </p:sp>
      <p:sp>
        <p:nvSpPr>
          <p:cNvPr id="117"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Φωτογραφία - 3 εικόνες">
    <p:spTree>
      <p:nvGrpSpPr>
        <p:cNvPr id="1" name=""/>
        <p:cNvGrpSpPr/>
        <p:nvPr/>
      </p:nvGrpSpPr>
      <p:grpSpPr>
        <a:xfrm>
          <a:off x="0" y="0"/>
          <a:ext cx="0" cy="0"/>
          <a:chOff x="0" y="0"/>
          <a:chExt cx="0" cy="0"/>
        </a:xfrm>
      </p:grpSpPr>
      <p:sp>
        <p:nvSpPr>
          <p:cNvPr id="124" name="Θάλασσα με φόντο τον ουρανό και το ηλιοβασίλεμα 2"/>
          <p:cNvSpPr/>
          <p:nvPr>
            <p:ph type="pic" sz="quarter" idx="21"/>
          </p:nvPr>
        </p:nvSpPr>
        <p:spPr>
          <a:xfrm>
            <a:off x="15744825" y="5581752"/>
            <a:ext cx="7365408" cy="8280401"/>
          </a:xfrm>
          <a:prstGeom prst="rect">
            <a:avLst/>
          </a:prstGeom>
        </p:spPr>
        <p:txBody>
          <a:bodyPr lIns="91439" tIns="45719" rIns="91439" bIns="45719">
            <a:noAutofit/>
          </a:bodyPr>
          <a:lstStyle/>
          <a:p>
            <a:pPr/>
          </a:p>
        </p:txBody>
      </p:sp>
      <p:sp>
        <p:nvSpPr>
          <p:cNvPr id="125" name="Θάλασσα με φόντο τον ουρανό και το ηλιοβασίλεμα 1"/>
          <p:cNvSpPr/>
          <p:nvPr>
            <p:ph type="pic" sz="quarter" idx="22"/>
          </p:nvPr>
        </p:nvSpPr>
        <p:spPr>
          <a:xfrm>
            <a:off x="15363825" y="1270000"/>
            <a:ext cx="8115300" cy="5409006"/>
          </a:xfrm>
          <a:prstGeom prst="rect">
            <a:avLst/>
          </a:prstGeom>
        </p:spPr>
        <p:txBody>
          <a:bodyPr lIns="91439" tIns="45719" rIns="91439" bIns="45719">
            <a:noAutofit/>
          </a:bodyPr>
          <a:lstStyle/>
          <a:p>
            <a:pPr/>
          </a:p>
        </p:txBody>
      </p:sp>
      <p:sp>
        <p:nvSpPr>
          <p:cNvPr id="126" name="Παραλία και θάλασσα στο ηλιοβασίλεμα"/>
          <p:cNvSpPr/>
          <p:nvPr>
            <p:ph type="pic" idx="23"/>
          </p:nvPr>
        </p:nvSpPr>
        <p:spPr>
          <a:xfrm>
            <a:off x="-63500" y="1270000"/>
            <a:ext cx="16764000" cy="11176000"/>
          </a:xfrm>
          <a:prstGeom prst="rect">
            <a:avLst/>
          </a:prstGeom>
        </p:spPr>
        <p:txBody>
          <a:bodyPr lIns="91439" tIns="45719" rIns="91439" bIns="45719">
            <a:noAutofit/>
          </a:bodyPr>
          <a:lstStyle/>
          <a:p>
            <a:pPr/>
          </a:p>
        </p:txBody>
      </p:sp>
      <p:sp>
        <p:nvSpPr>
          <p:cNvPr id="127"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Φωτογραφία">
    <p:spTree>
      <p:nvGrpSpPr>
        <p:cNvPr id="1" name=""/>
        <p:cNvGrpSpPr/>
        <p:nvPr/>
      </p:nvGrpSpPr>
      <p:grpSpPr>
        <a:xfrm>
          <a:off x="0" y="0"/>
          <a:ext cx="0" cy="0"/>
          <a:chOff x="0" y="0"/>
          <a:chExt cx="0" cy="0"/>
        </a:xfrm>
      </p:grpSpPr>
      <p:sp>
        <p:nvSpPr>
          <p:cNvPr id="134" name="παραλία και θάλασσα στο ηλιοβασίλεμα"/>
          <p:cNvSpPr/>
          <p:nvPr>
            <p:ph type="pic" idx="21"/>
          </p:nvPr>
        </p:nvSpPr>
        <p:spPr>
          <a:xfrm>
            <a:off x="1270000" y="-423334"/>
            <a:ext cx="21844000" cy="14562668"/>
          </a:xfrm>
          <a:prstGeom prst="rect">
            <a:avLst/>
          </a:prstGeom>
        </p:spPr>
        <p:txBody>
          <a:bodyPr lIns="91439" tIns="45719" rIns="91439" bIns="45719">
            <a:noAutofit/>
          </a:bodyPr>
          <a:lstStyle/>
          <a:p>
            <a:pPr/>
          </a:p>
        </p:txBody>
      </p:sp>
      <p:sp>
        <p:nvSpPr>
          <p:cNvPr id="135"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Κενή">
    <p:spTree>
      <p:nvGrpSpPr>
        <p:cNvPr id="1" name=""/>
        <p:cNvGrpSpPr/>
        <p:nvPr/>
      </p:nvGrpSpPr>
      <p:grpSpPr>
        <a:xfrm>
          <a:off x="0" y="0"/>
          <a:ext cx="0" cy="0"/>
          <a:chOff x="0" y="0"/>
          <a:chExt cx="0" cy="0"/>
        </a:xfrm>
      </p:grpSpPr>
      <p:sp>
        <p:nvSpPr>
          <p:cNvPr id="142"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Τίτλος και φωτογραφία">
    <p:spTree>
      <p:nvGrpSpPr>
        <p:cNvPr id="1" name=""/>
        <p:cNvGrpSpPr/>
        <p:nvPr/>
      </p:nvGrpSpPr>
      <p:grpSpPr>
        <a:xfrm>
          <a:off x="0" y="0"/>
          <a:ext cx="0" cy="0"/>
          <a:chOff x="0" y="0"/>
          <a:chExt cx="0" cy="0"/>
        </a:xfrm>
      </p:grpSpPr>
      <p:sp>
        <p:nvSpPr>
          <p:cNvPr id="21" name="Παραλία και θάλασσα στο ηλιοβασίλεμα"/>
          <p:cNvSpPr/>
          <p:nvPr>
            <p:ph type="pic" idx="21"/>
          </p:nvPr>
        </p:nvSpPr>
        <p:spPr>
          <a:xfrm>
            <a:off x="0" y="-1270000"/>
            <a:ext cx="24384000" cy="16256000"/>
          </a:xfrm>
          <a:prstGeom prst="rect">
            <a:avLst/>
          </a:prstGeom>
        </p:spPr>
        <p:txBody>
          <a:bodyPr lIns="91439" tIns="45719" rIns="91439" bIns="45719">
            <a:noAutofit/>
          </a:bodyPr>
          <a:lstStyle/>
          <a:p>
            <a:pPr/>
          </a:p>
        </p:txBody>
      </p:sp>
      <p:sp>
        <p:nvSpPr>
          <p:cNvPr id="22" name="Τίτλος παρουσίασης"/>
          <p:cNvSpPr txBox="1"/>
          <p:nvPr>
            <p:ph type="title" hasCustomPrompt="1"/>
          </p:nvPr>
        </p:nvSpPr>
        <p:spPr>
          <a:xfrm>
            <a:off x="1219200" y="3543300"/>
            <a:ext cx="21945600" cy="4267200"/>
          </a:xfrm>
          <a:prstGeom prst="rect">
            <a:avLst/>
          </a:prstGeom>
        </p:spPr>
        <p:txBody>
          <a:bodyPr anchor="b"/>
          <a:lstStyle>
            <a:lvl1pPr>
              <a:defRPr spc="-128" sz="12800">
                <a:solidFill>
                  <a:srgbClr val="FFFFFF"/>
                </a:solidFill>
              </a:defRPr>
            </a:lvl1pPr>
          </a:lstStyle>
          <a:p>
            <a:pPr/>
            <a:r>
              <a:t>Τίτλος παρουσίασης</a:t>
            </a:r>
          </a:p>
        </p:txBody>
      </p:sp>
      <p:sp>
        <p:nvSpPr>
          <p:cNvPr id="23" name="Επίπεδο κύριου τμήματος ένα…"/>
          <p:cNvSpPr txBox="1"/>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pc="-59" sz="6000">
                <a:solidFill>
                  <a:srgbClr val="FFFFFF"/>
                </a:solidFill>
                <a:latin typeface="Graphik Semibold"/>
                <a:ea typeface="Graphik Semibold"/>
                <a:cs typeface="Graphik Semibold"/>
                <a:sym typeface="Graphik Semibold"/>
              </a:defRPr>
            </a:lvl5pPr>
          </a:lstStyle>
          <a:p>
            <a:pPr/>
            <a:r>
              <a:t>Υπότιτλος παρουσίασης</a:t>
            </a:r>
          </a:p>
          <a:p>
            <a:pPr lvl="1"/>
            <a:r>
              <a:t/>
            </a:r>
          </a:p>
          <a:p>
            <a:pPr lvl="2"/>
            <a:r>
              <a:t/>
            </a:r>
          </a:p>
          <a:p>
            <a:pPr lvl="3"/>
            <a:r>
              <a:t/>
            </a:r>
          </a:p>
          <a:p>
            <a:pPr lvl="4"/>
            <a:r>
              <a:t/>
            </a:r>
          </a:p>
        </p:txBody>
      </p:sp>
      <p:sp>
        <p:nvSpPr>
          <p:cNvPr id="24" name="Συγγραφέας και ημερομηνία"/>
          <p:cNvSpPr txBox="1"/>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pc="-29" sz="3000">
                <a:solidFill>
                  <a:srgbClr val="FFFFFF"/>
                </a:solidFill>
                <a:latin typeface="Graphik Medium"/>
                <a:ea typeface="Graphik Medium"/>
                <a:cs typeface="Graphik Medium"/>
                <a:sym typeface="Graphik Medium"/>
              </a:defRPr>
            </a:lvl1pPr>
          </a:lstStyle>
          <a:p>
            <a:pPr/>
            <a:r>
              <a:t>Συγγραφέας και ημερομηνία</a:t>
            </a:r>
          </a:p>
        </p:txBody>
      </p:sp>
      <p:sp>
        <p:nvSpPr>
          <p:cNvPr id="25" name="Αριθμός σλάιντ"/>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Εναλλ. τίτλος και φωτογραφία">
    <p:spTree>
      <p:nvGrpSpPr>
        <p:cNvPr id="1" name=""/>
        <p:cNvGrpSpPr/>
        <p:nvPr/>
      </p:nvGrpSpPr>
      <p:grpSpPr>
        <a:xfrm>
          <a:off x="0" y="0"/>
          <a:ext cx="0" cy="0"/>
          <a:chOff x="0" y="0"/>
          <a:chExt cx="0" cy="0"/>
        </a:xfrm>
      </p:grpSpPr>
      <p:sp>
        <p:nvSpPr>
          <p:cNvPr id="32" name="Τίτλος σλάιντ"/>
          <p:cNvSpPr txBox="1"/>
          <p:nvPr>
            <p:ph type="title" hasCustomPrompt="1"/>
          </p:nvPr>
        </p:nvSpPr>
        <p:spPr>
          <a:xfrm>
            <a:off x="1215495" y="4585102"/>
            <a:ext cx="9757338" cy="2540001"/>
          </a:xfrm>
          <a:prstGeom prst="rect">
            <a:avLst/>
          </a:prstGeom>
        </p:spPr>
        <p:txBody>
          <a:bodyPr anchor="b"/>
          <a:lstStyle/>
          <a:p>
            <a:pPr/>
            <a:r>
              <a:t>Τίτλος σλάιντ</a:t>
            </a:r>
          </a:p>
        </p:txBody>
      </p:sp>
      <p:sp>
        <p:nvSpPr>
          <p:cNvPr id="33" name="Θάλασσα με φόντο τον ουρανό και το ηλιοβασίλεμα"/>
          <p:cNvSpPr/>
          <p:nvPr>
            <p:ph type="pic" idx="21"/>
          </p:nvPr>
        </p:nvSpPr>
        <p:spPr>
          <a:xfrm>
            <a:off x="9283700" y="1270000"/>
            <a:ext cx="16751300" cy="11176000"/>
          </a:xfrm>
          <a:prstGeom prst="rect">
            <a:avLst/>
          </a:prstGeom>
        </p:spPr>
        <p:txBody>
          <a:bodyPr lIns="91439" tIns="45719" rIns="91439" bIns="45719">
            <a:noAutofit/>
          </a:bodyPr>
          <a:lstStyle/>
          <a:p>
            <a:pPr/>
          </a:p>
        </p:txBody>
      </p:sp>
      <p:sp>
        <p:nvSpPr>
          <p:cNvPr id="34" name="Επίπεδο κύριου τμήματος ένα…"/>
          <p:cNvSpPr txBox="1"/>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pPr/>
            <a:r>
              <a:t>Υπότιτλος σλάιντ</a:t>
            </a:r>
          </a:p>
          <a:p>
            <a:pPr lvl="1"/>
            <a:r>
              <a:t/>
            </a:r>
          </a:p>
          <a:p>
            <a:pPr lvl="2"/>
            <a:r>
              <a:t/>
            </a:r>
          </a:p>
          <a:p>
            <a:pPr lvl="3"/>
            <a:r>
              <a:t/>
            </a:r>
          </a:p>
          <a:p>
            <a:pPr lvl="4"/>
            <a:r>
              <a:t/>
            </a:r>
          </a:p>
        </p:txBody>
      </p:sp>
      <p:sp>
        <p:nvSpPr>
          <p:cNvPr id="35" name="Αριθμός σλάιντ"/>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Τίτλος και κουκκίδες">
    <p:spTree>
      <p:nvGrpSpPr>
        <p:cNvPr id="1" name=""/>
        <p:cNvGrpSpPr/>
        <p:nvPr/>
      </p:nvGrpSpPr>
      <p:grpSpPr>
        <a:xfrm>
          <a:off x="0" y="0"/>
          <a:ext cx="0" cy="0"/>
          <a:chOff x="0" y="0"/>
          <a:chExt cx="0" cy="0"/>
        </a:xfrm>
      </p:grpSpPr>
      <p:sp>
        <p:nvSpPr>
          <p:cNvPr id="42" name="Τίτλος σλάιντ"/>
          <p:cNvSpPr txBox="1"/>
          <p:nvPr>
            <p:ph type="title" hasCustomPrompt="1"/>
          </p:nvPr>
        </p:nvSpPr>
        <p:spPr>
          <a:prstGeom prst="rect">
            <a:avLst/>
          </a:prstGeom>
        </p:spPr>
        <p:txBody>
          <a:bodyPr/>
          <a:lstStyle/>
          <a:p>
            <a:pPr/>
            <a:r>
              <a:t>Τίτλος σλάιντ</a:t>
            </a:r>
          </a:p>
        </p:txBody>
      </p:sp>
      <p:sp>
        <p:nvSpPr>
          <p:cNvPr id="43" name="Επίπεδο κύριου τμήματος ένα…"/>
          <p:cNvSpPr txBox="1"/>
          <p:nvPr>
            <p:ph type="body" idx="1" hasCustomPrompt="1"/>
          </p:nvPr>
        </p:nvSpPr>
        <p:spPr>
          <a:prstGeom prst="rect">
            <a:avLst/>
          </a:prstGeom>
        </p:spPr>
        <p:txBody>
          <a:bodyPr/>
          <a:lstStyle/>
          <a:p>
            <a:pPr/>
            <a:r>
              <a:t>Κείμενο κουκκίδων σλάιντ</a:t>
            </a:r>
          </a:p>
          <a:p>
            <a:pPr lvl="1"/>
            <a:r>
              <a:t/>
            </a:r>
          </a:p>
          <a:p>
            <a:pPr lvl="2"/>
            <a:r>
              <a:t/>
            </a:r>
          </a:p>
          <a:p>
            <a:pPr lvl="3"/>
            <a:r>
              <a:t/>
            </a:r>
          </a:p>
          <a:p>
            <a:pPr lvl="4"/>
            <a:r>
              <a:t/>
            </a:r>
          </a:p>
        </p:txBody>
      </p:sp>
      <p:sp>
        <p:nvSpPr>
          <p:cNvPr id="44" name="Υπότιτλος σλάιντ"/>
          <p:cNvSpPr txBox="1"/>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Υπότιτλος σλάιντ</a:t>
            </a:r>
          </a:p>
        </p:txBody>
      </p:sp>
      <p:sp>
        <p:nvSpPr>
          <p:cNvPr id="45" name="Αριθμός σλάιντ"/>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Κουκκίδες">
    <p:spTree>
      <p:nvGrpSpPr>
        <p:cNvPr id="1" name=""/>
        <p:cNvGrpSpPr/>
        <p:nvPr/>
      </p:nvGrpSpPr>
      <p:grpSpPr>
        <a:xfrm>
          <a:off x="0" y="0"/>
          <a:ext cx="0" cy="0"/>
          <a:chOff x="0" y="0"/>
          <a:chExt cx="0" cy="0"/>
        </a:xfrm>
      </p:grpSpPr>
      <p:sp>
        <p:nvSpPr>
          <p:cNvPr id="52" name="Επίπεδο κύριου τμήματος ένα…"/>
          <p:cNvSpPr txBox="1"/>
          <p:nvPr>
            <p:ph type="body" idx="1" hasCustomPrompt="1"/>
          </p:nvPr>
        </p:nvSpPr>
        <p:spPr>
          <a:xfrm>
            <a:off x="1219200" y="4013200"/>
            <a:ext cx="21945600" cy="8487148"/>
          </a:xfrm>
          <a:prstGeom prst="rect">
            <a:avLst/>
          </a:prstGeom>
        </p:spPr>
        <p:txBody>
          <a:bodyPr numCol="2" spcCol="2558384"/>
          <a:lstStyle/>
          <a:p>
            <a:pPr/>
            <a:r>
              <a:t>Κείμενο κουκκίδων σλάιντ</a:t>
            </a:r>
          </a:p>
          <a:p>
            <a:pPr lvl="1"/>
            <a:r>
              <a:t/>
            </a:r>
          </a:p>
          <a:p>
            <a:pPr lvl="2"/>
            <a:r>
              <a:t/>
            </a:r>
          </a:p>
          <a:p>
            <a:pPr lvl="3"/>
            <a:r>
              <a:t/>
            </a:r>
          </a:p>
          <a:p>
            <a:pPr lvl="4"/>
            <a:r>
              <a:t/>
            </a:r>
          </a:p>
        </p:txBody>
      </p:sp>
      <p:sp>
        <p:nvSpPr>
          <p:cNvPr id="53"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Τίτλος, κουκκίδες και φωτογραφίες">
    <p:spTree>
      <p:nvGrpSpPr>
        <p:cNvPr id="1" name=""/>
        <p:cNvGrpSpPr/>
        <p:nvPr/>
      </p:nvGrpSpPr>
      <p:grpSpPr>
        <a:xfrm>
          <a:off x="0" y="0"/>
          <a:ext cx="0" cy="0"/>
          <a:chOff x="0" y="0"/>
          <a:chExt cx="0" cy="0"/>
        </a:xfrm>
      </p:grpSpPr>
      <p:sp>
        <p:nvSpPr>
          <p:cNvPr id="60" name="Τίτλος σλάιντ"/>
          <p:cNvSpPr txBox="1"/>
          <p:nvPr>
            <p:ph type="title" hasCustomPrompt="1"/>
          </p:nvPr>
        </p:nvSpPr>
        <p:spPr>
          <a:xfrm>
            <a:off x="1219200" y="774700"/>
            <a:ext cx="9753600" cy="1600200"/>
          </a:xfrm>
          <a:prstGeom prst="rect">
            <a:avLst/>
          </a:prstGeom>
        </p:spPr>
        <p:txBody>
          <a:bodyPr/>
          <a:lstStyle/>
          <a:p>
            <a:pPr/>
            <a:r>
              <a:t>Τίτλος σλάιντ</a:t>
            </a:r>
          </a:p>
        </p:txBody>
      </p:sp>
      <p:sp>
        <p:nvSpPr>
          <p:cNvPr id="61" name="Θάλασσα με φόντο τον ουρανό και το ηλιοβασίλεμα"/>
          <p:cNvSpPr/>
          <p:nvPr>
            <p:ph type="pic" idx="21"/>
          </p:nvPr>
        </p:nvSpPr>
        <p:spPr>
          <a:xfrm>
            <a:off x="12192644" y="718588"/>
            <a:ext cx="10972801" cy="12329624"/>
          </a:xfrm>
          <a:prstGeom prst="rect">
            <a:avLst/>
          </a:prstGeom>
        </p:spPr>
        <p:txBody>
          <a:bodyPr lIns="91439" tIns="45719" rIns="91439" bIns="45719">
            <a:noAutofit/>
          </a:bodyPr>
          <a:lstStyle/>
          <a:p>
            <a:pPr/>
          </a:p>
        </p:txBody>
      </p:sp>
      <p:sp>
        <p:nvSpPr>
          <p:cNvPr id="62" name="Υπότιτλος σλάιντ"/>
          <p:cNvSpPr txBox="1"/>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Υπότιτλος σλάιντ</a:t>
            </a:r>
          </a:p>
        </p:txBody>
      </p:sp>
      <p:sp>
        <p:nvSpPr>
          <p:cNvPr id="63" name="Επίπεδο κύριου τμήματος ένα…"/>
          <p:cNvSpPr txBox="1"/>
          <p:nvPr>
            <p:ph type="body" sz="half" idx="1" hasCustomPrompt="1"/>
          </p:nvPr>
        </p:nvSpPr>
        <p:spPr>
          <a:xfrm>
            <a:off x="1219200" y="4023221"/>
            <a:ext cx="9757569" cy="8384679"/>
          </a:xfrm>
          <a:prstGeom prst="rect">
            <a:avLst/>
          </a:prstGeom>
        </p:spPr>
        <p:txBody>
          <a:bodyPr/>
          <a:lstStyle/>
          <a:p>
            <a:pPr/>
            <a:r>
              <a:t>Κείμενο κουκκίδων σλάιντ</a:t>
            </a:r>
          </a:p>
          <a:p>
            <a:pPr lvl="1"/>
            <a:r>
              <a:t/>
            </a:r>
          </a:p>
          <a:p>
            <a:pPr lvl="2"/>
            <a:r>
              <a:t/>
            </a:r>
          </a:p>
          <a:p>
            <a:pPr lvl="3"/>
            <a:r>
              <a:t/>
            </a:r>
          </a:p>
          <a:p>
            <a:pPr lvl="4"/>
            <a:r>
              <a:t/>
            </a:r>
          </a:p>
        </p:txBody>
      </p:sp>
      <p:sp>
        <p:nvSpPr>
          <p:cNvPr id="64" name="Αριθμός σλάιντ"/>
          <p:cNvSpPr txBox="1"/>
          <p:nvPr>
            <p:ph type="sldNum" sz="quarter" idx="2"/>
          </p:nvPr>
        </p:nvSpPr>
        <p:spPr>
          <a:xfrm>
            <a:off x="1200403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Ενότητα">
    <p:spTree>
      <p:nvGrpSpPr>
        <p:cNvPr id="1" name=""/>
        <p:cNvGrpSpPr/>
        <p:nvPr/>
      </p:nvGrpSpPr>
      <p:grpSpPr>
        <a:xfrm>
          <a:off x="0" y="0"/>
          <a:ext cx="0" cy="0"/>
          <a:chOff x="0" y="0"/>
          <a:chExt cx="0" cy="0"/>
        </a:xfrm>
      </p:grpSpPr>
      <p:sp>
        <p:nvSpPr>
          <p:cNvPr id="71" name="Τίτλος ενότητας"/>
          <p:cNvSpPr txBox="1"/>
          <p:nvPr>
            <p:ph type="title" hasCustomPrompt="1"/>
          </p:nvPr>
        </p:nvSpPr>
        <p:spPr>
          <a:xfrm>
            <a:off x="1219200" y="3242270"/>
            <a:ext cx="21945600" cy="6604001"/>
          </a:xfrm>
          <a:prstGeom prst="rect">
            <a:avLst/>
          </a:prstGeom>
        </p:spPr>
        <p:txBody>
          <a:bodyPr anchor="ctr"/>
          <a:lstStyle>
            <a:lvl1pPr>
              <a:defRPr spc="0" sz="12800"/>
            </a:lvl1pPr>
          </a:lstStyle>
          <a:p>
            <a:pPr/>
            <a:r>
              <a:t>Τίτλος ενότητας</a:t>
            </a:r>
          </a:p>
        </p:txBody>
      </p:sp>
      <p:sp>
        <p:nvSpPr>
          <p:cNvPr id="72"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Μόνο τίτλος">
    <p:spTree>
      <p:nvGrpSpPr>
        <p:cNvPr id="1" name=""/>
        <p:cNvGrpSpPr/>
        <p:nvPr/>
      </p:nvGrpSpPr>
      <p:grpSpPr>
        <a:xfrm>
          <a:off x="0" y="0"/>
          <a:ext cx="0" cy="0"/>
          <a:chOff x="0" y="0"/>
          <a:chExt cx="0" cy="0"/>
        </a:xfrm>
      </p:grpSpPr>
      <p:sp>
        <p:nvSpPr>
          <p:cNvPr id="79" name="Τίτλος σλάιντ"/>
          <p:cNvSpPr txBox="1"/>
          <p:nvPr>
            <p:ph type="title" hasCustomPrompt="1"/>
          </p:nvPr>
        </p:nvSpPr>
        <p:spPr>
          <a:prstGeom prst="rect">
            <a:avLst/>
          </a:prstGeom>
        </p:spPr>
        <p:txBody>
          <a:bodyPr/>
          <a:lstStyle/>
          <a:p>
            <a:pPr/>
            <a:r>
              <a:t>Τίτλος σλάιντ</a:t>
            </a:r>
          </a:p>
        </p:txBody>
      </p:sp>
      <p:sp>
        <p:nvSpPr>
          <p:cNvPr id="80" name="Υπότιτλος σλάιντ"/>
          <p:cNvSpPr txBox="1"/>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Υπότιτλος σλάιντ</a:t>
            </a:r>
          </a:p>
        </p:txBody>
      </p:sp>
      <p:sp>
        <p:nvSpPr>
          <p:cNvPr id="81"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Ατζέντα">
    <p:spTree>
      <p:nvGrpSpPr>
        <p:cNvPr id="1" name=""/>
        <p:cNvGrpSpPr/>
        <p:nvPr/>
      </p:nvGrpSpPr>
      <p:grpSpPr>
        <a:xfrm>
          <a:off x="0" y="0"/>
          <a:ext cx="0" cy="0"/>
          <a:chOff x="0" y="0"/>
          <a:chExt cx="0" cy="0"/>
        </a:xfrm>
      </p:grpSpPr>
      <p:sp>
        <p:nvSpPr>
          <p:cNvPr id="88" name="Τίτλος αντζέντας"/>
          <p:cNvSpPr txBox="1"/>
          <p:nvPr>
            <p:ph type="title" hasCustomPrompt="1"/>
          </p:nvPr>
        </p:nvSpPr>
        <p:spPr>
          <a:prstGeom prst="rect">
            <a:avLst/>
          </a:prstGeom>
        </p:spPr>
        <p:txBody>
          <a:bodyPr/>
          <a:lstStyle/>
          <a:p>
            <a:pPr/>
            <a:r>
              <a:t>Τίτλος αντζέντας</a:t>
            </a:r>
          </a:p>
        </p:txBody>
      </p:sp>
      <p:sp>
        <p:nvSpPr>
          <p:cNvPr id="89" name="Επίπεδο κύριου τμήματος ένα…"/>
          <p:cNvSpPr txBox="1"/>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pc="-136" sz="6800"/>
            </a:lvl1pPr>
            <a:lvl2pPr marL="0" indent="457200" defTabSz="825500">
              <a:lnSpc>
                <a:spcPct val="100000"/>
              </a:lnSpc>
              <a:buSzTx/>
              <a:buNone/>
              <a:defRPr spc="-136" sz="6800"/>
            </a:lvl2pPr>
            <a:lvl3pPr marL="0" indent="914400" defTabSz="825500">
              <a:lnSpc>
                <a:spcPct val="100000"/>
              </a:lnSpc>
              <a:buSzTx/>
              <a:buNone/>
              <a:defRPr spc="-136" sz="6800"/>
            </a:lvl3pPr>
            <a:lvl4pPr marL="0" indent="1371600" defTabSz="825500">
              <a:lnSpc>
                <a:spcPct val="100000"/>
              </a:lnSpc>
              <a:buSzTx/>
              <a:buNone/>
              <a:defRPr spc="-136" sz="6800"/>
            </a:lvl4pPr>
            <a:lvl5pPr marL="0" indent="1828800" defTabSz="825500">
              <a:lnSpc>
                <a:spcPct val="100000"/>
              </a:lnSpc>
              <a:buSzTx/>
              <a:buNone/>
              <a:defRPr spc="-136" sz="6800"/>
            </a:lvl5pPr>
          </a:lstStyle>
          <a:p>
            <a:pPr/>
            <a:r>
              <a:t>Θέματα αντζέντας</a:t>
            </a:r>
          </a:p>
          <a:p>
            <a:pPr lvl="1"/>
            <a:r>
              <a:t/>
            </a:r>
          </a:p>
          <a:p>
            <a:pPr lvl="2"/>
            <a:r>
              <a:t/>
            </a:r>
          </a:p>
          <a:p>
            <a:pPr lvl="3"/>
            <a:r>
              <a:t/>
            </a:r>
          </a:p>
          <a:p>
            <a:pPr lvl="4"/>
            <a:r>
              <a:t/>
            </a:r>
          </a:p>
        </p:txBody>
      </p:sp>
      <p:sp>
        <p:nvSpPr>
          <p:cNvPr id="90" name="Υπότιτλος αντζέντας"/>
          <p:cNvSpPr txBox="1"/>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pPr/>
            <a:r>
              <a:t>Υπότιτλος αντζέντας</a:t>
            </a:r>
          </a:p>
        </p:txBody>
      </p:sp>
      <p:sp>
        <p:nvSpPr>
          <p:cNvPr id="91" name="Αριθμός σλάιντ"/>
          <p:cNvSpPr txBox="1"/>
          <p:nvPr>
            <p:ph type="sldNum" sz="quarter" idx="2"/>
          </p:nvPr>
        </p:nvSpPr>
        <p:spPr>
          <a:xfrm>
            <a:off x="12001499" y="12700000"/>
            <a:ext cx="388621" cy="42926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Τίτλος σλάιντ"/>
          <p:cNvSpPr txBox="1"/>
          <p:nvPr>
            <p:ph type="title" hasCustomPrompt="1"/>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Τίτλος σλάιντ</a:t>
            </a:r>
          </a:p>
        </p:txBody>
      </p:sp>
      <p:sp>
        <p:nvSpPr>
          <p:cNvPr id="3" name="Επίπεδο κύριου τμήματος ένα…"/>
          <p:cNvSpPr txBox="1"/>
          <p:nvPr>
            <p:ph type="body" idx="1" hasCustomPrompt="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Κείμενο κουκκίδων σλάιντ</a:t>
            </a:r>
          </a:p>
          <a:p>
            <a:pPr lvl="1"/>
            <a:r>
              <a:t/>
            </a:r>
          </a:p>
          <a:p>
            <a:pPr lvl="2"/>
            <a:r>
              <a:t/>
            </a:r>
          </a:p>
          <a:p>
            <a:pPr lvl="3"/>
            <a:r>
              <a:t/>
            </a:r>
          </a:p>
          <a:p>
            <a:pPr lvl="4"/>
            <a:r>
              <a:t/>
            </a:r>
          </a:p>
        </p:txBody>
      </p:sp>
      <p:sp>
        <p:nvSpPr>
          <p:cNvPr id="4" name="Αριθμός σλάιντ"/>
          <p:cNvSpPr txBox="1"/>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b="0" baseline="0" cap="none" i="0" spc="-84" strike="noStrike" sz="8400" u="none">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1pPr>
      <a:lvl2pPr marL="10922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2pPr>
      <a:lvl3pPr marL="16383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3pPr>
      <a:lvl4pPr marL="21844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4pPr>
      <a:lvl5pPr marL="27305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5pPr>
      <a:lvl6pPr marL="32766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6pPr>
      <a:lvl7pPr marL="38227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7pPr>
      <a:lvl8pPr marL="43688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8pPr>
      <a:lvl9pPr marL="4914900" marR="0" indent="-546100" algn="l" defTabSz="2438338" rtl="0" latinLnBrk="0">
        <a:lnSpc>
          <a:spcPct val="90000"/>
        </a:lnSpc>
        <a:spcBef>
          <a:spcPts val="2400"/>
        </a:spcBef>
        <a:spcAft>
          <a:spcPts val="0"/>
        </a:spcAft>
        <a:buClrTx/>
        <a:buSzPct val="150000"/>
        <a:buFontTx/>
        <a:buChar char="•"/>
        <a:tabLst/>
        <a:defRPr b="0" baseline="0" cap="none" i="0" spc="0" strike="noStrike" sz="4400" u="none">
          <a:solidFill>
            <a:srgbClr val="000000"/>
          </a:solidFill>
          <a:uFillTx/>
          <a:latin typeface="Georgia"/>
          <a:ea typeface="Georgia"/>
          <a:cs typeface="Georgia"/>
          <a:sym typeface="Georgia"/>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2000" u="none">
          <a:solidFill>
            <a:schemeClr val="tx1"/>
          </a:solidFill>
          <a:uFillTx/>
          <a:latin typeface="+mn-lt"/>
          <a:ea typeface="+mn-ea"/>
          <a:cs typeface="+mn-cs"/>
          <a:sym typeface="Graphi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Αναστάσιος Κωνσταντινίδης"/>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a:r>
              <a:t>Αναστάσιος Κωνσταντινίδης</a:t>
            </a:r>
          </a:p>
        </p:txBody>
      </p:sp>
      <p:sp>
        <p:nvSpPr>
          <p:cNvPr id="152" name="BONUS"/>
          <p:cNvSpPr txBox="1"/>
          <p:nvPr>
            <p:ph type="ctrTitle"/>
          </p:nvPr>
        </p:nvSpPr>
        <p:spPr>
          <a:prstGeom prst="rect">
            <a:avLst/>
          </a:prstGeom>
        </p:spPr>
        <p:txBody>
          <a:bodyPr/>
          <a:lstStyle/>
          <a:p>
            <a:pPr/>
            <a:r>
              <a:t>BONUS  </a:t>
            </a:r>
          </a:p>
        </p:txBody>
      </p:sp>
      <p:sp>
        <p:nvSpPr>
          <p:cNvPr id="153" name="Γνωστικά-Ψυχολογικά Σφάλματα"/>
          <p:cNvSpPr txBox="1"/>
          <p:nvPr>
            <p:ph type="subTitle" sz="quarter" idx="1"/>
          </p:nvPr>
        </p:nvSpPr>
        <p:spPr>
          <a:prstGeom prst="rect">
            <a:avLst/>
          </a:prstGeom>
        </p:spPr>
        <p:txBody>
          <a:bodyPr/>
          <a:lstStyle/>
          <a:p>
            <a:pPr/>
            <a:r>
              <a:t>Γνωστικά-Ψυχολογικά Σφάλματα</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Η κατάρα της γνώσης"/>
          <p:cNvSpPr txBox="1"/>
          <p:nvPr>
            <p:ph type="title"/>
          </p:nvPr>
        </p:nvSpPr>
        <p:spPr>
          <a:prstGeom prst="rect">
            <a:avLst/>
          </a:prstGeom>
        </p:spPr>
        <p:txBody>
          <a:bodyPr/>
          <a:lstStyle>
            <a:lvl1pPr defTabSz="457200">
              <a:lnSpc>
                <a:spcPct val="100000"/>
              </a:lnSpc>
              <a:spcBef>
                <a:spcPts val="1000"/>
              </a:spcBef>
              <a:defRPr spc="0" sz="5000">
                <a:latin typeface="Times New Roman"/>
                <a:ea typeface="Times New Roman"/>
                <a:cs typeface="Times New Roman"/>
                <a:sym typeface="Times New Roman"/>
              </a:defRPr>
            </a:lvl1pPr>
          </a:lstStyle>
          <a:p>
            <a:pPr/>
            <a:r>
              <a:t>Η κατάρα της γνώσης</a:t>
            </a:r>
            <a:endParaRPr sz="1466">
              <a:latin typeface="Calibri"/>
              <a:ea typeface="Calibri"/>
              <a:cs typeface="Calibri"/>
              <a:sym typeface="Calibri"/>
            </a:endParaRPr>
          </a:p>
        </p:txBody>
      </p:sp>
      <p:sp>
        <p:nvSpPr>
          <p:cNvPr id="188" name="H κατάρα της γνώσης, αποτελεί τη γνωστική μεροληψία, που κάνει την εμφάνισή της, όταν ένα άτομο επικοινωνεί με άλλα άτομα και υποθέτει λανθασμένα πως έχουν το ίδιο υπόβαθρο με αυτό. Μέσα στην βιβλιογραφία θα τη συναντήσουμε και με τον όρο κατάρα της εμπε"/>
          <p:cNvSpPr txBox="1"/>
          <p:nvPr>
            <p:ph type="body" idx="1"/>
          </p:nvPr>
        </p:nvSpPr>
        <p:spPr>
          <a:xfrm>
            <a:off x="1217711" y="4009348"/>
            <a:ext cx="21948578" cy="8483601"/>
          </a:xfrm>
          <a:prstGeom prst="rect">
            <a:avLst/>
          </a:prstGeom>
        </p:spPr>
        <p:txBody>
          <a:bodyPr/>
          <a:lstStyle/>
          <a:p>
            <a:pPr marL="0" indent="0" algn="just" defTabSz="416052">
              <a:lnSpc>
                <a:spcPct val="100000"/>
              </a:lnSpc>
              <a:spcBef>
                <a:spcPts val="900"/>
              </a:spcBef>
              <a:buSzTx/>
              <a:buNone/>
              <a:defRPr sz="4550">
                <a:latin typeface="Times New Roman"/>
                <a:ea typeface="Times New Roman"/>
                <a:cs typeface="Times New Roman"/>
                <a:sym typeface="Times New Roman"/>
              </a:defRPr>
            </a:pPr>
            <a:r>
              <a:t>H κατάρα της γνώσης, αποτελεί τη γνωστική μεροληψία, που κάνει την εμφάνισή της, όταν ένα άτομο επικοινωνεί με άλλα άτομα και υποθέτει λανθασμένα πως έχουν το ίδιο υπόβαθρο με αυτό. Μέσα στην βιβλιογραφία θα τη συναντήσουμε και με τον όρο κατάρα της εμπειρίας.</a:t>
            </a:r>
            <a:endParaRPr>
              <a:latin typeface="Calibri"/>
              <a:ea typeface="Calibri"/>
              <a:cs typeface="Calibri"/>
              <a:sym typeface="Calibri"/>
            </a:endParaRPr>
          </a:p>
          <a:p>
            <a:pPr marL="0" indent="0" algn="just" defTabSz="416052">
              <a:lnSpc>
                <a:spcPct val="100000"/>
              </a:lnSpc>
              <a:spcBef>
                <a:spcPts val="900"/>
              </a:spcBef>
              <a:buSzTx/>
              <a:buNone/>
              <a:defRPr sz="4550">
                <a:latin typeface="Times New Roman"/>
                <a:ea typeface="Times New Roman"/>
                <a:cs typeface="Times New Roman"/>
                <a:sym typeface="Times New Roman"/>
              </a:defRPr>
            </a:pPr>
            <a:r>
              <a:t>Η συγκεκριμένη προκατάληψη  κάνει τους ανθρώπους να μην λογοδοτούν για το γεγονός ότι οι άλλοι δεν γνωρίζουν τα ίδια πράγματα που κάνουν.</a:t>
            </a:r>
            <a:endParaRPr>
              <a:latin typeface="Calibri"/>
              <a:ea typeface="Calibri"/>
              <a:cs typeface="Calibri"/>
              <a:sym typeface="Calibri"/>
            </a:endParaRPr>
          </a:p>
          <a:p>
            <a:pPr marL="0" indent="0" defTabSz="416052">
              <a:lnSpc>
                <a:spcPts val="7000"/>
              </a:lnSpc>
              <a:spcBef>
                <a:spcPts val="0"/>
              </a:spcBef>
              <a:buSzTx/>
              <a:buNone/>
              <a:defRPr sz="4550">
                <a:latin typeface="Times New Roman"/>
                <a:ea typeface="Times New Roman"/>
                <a:cs typeface="Times New Roman"/>
                <a:sym typeface="Times New Roman"/>
              </a:defRPr>
            </a:pPr>
            <a:r>
              <a:t>Η κατάρα αυτή εμφανίζεται σε επίπεδα επικοινωνίας και διδασκαλίας. Καθιστούν πιο δύσκολη την επικοινωνία μιας και το ακροατήριο, θεωρείται πως γνωρίζει πολύ καλά το αντικείμενο, κάτι που στην πραγματικότητα δε συμβαίνει. Το να θεωρείται ως δεδομένη  η γνώση, παρεμποδίζει την όλη διαδικασία. </a:t>
            </a:r>
          </a:p>
          <a:p>
            <a:pPr marL="0" indent="0" defTabSz="416052">
              <a:lnSpc>
                <a:spcPts val="7000"/>
              </a:lnSpc>
              <a:spcBef>
                <a:spcPts val="0"/>
              </a:spcBef>
              <a:buSzTx/>
              <a:buNone/>
              <a:defRPr sz="4550">
                <a:latin typeface="Times New Roman"/>
                <a:ea typeface="Times New Roman"/>
                <a:cs typeface="Times New Roman"/>
                <a:sym typeface="Times New Roman"/>
              </a:defRPr>
            </a:pPr>
            <a:r>
              <a:t>Στα πλαίσια της εκπαίδευσης, όταν ο εκπαιδευτής δεν μπορεί να αντιληφθεί πως οι εκπαιδευόμενοι, ως προς το επίπεδο γνώσεων ή της εμπειρογνωμοσύνης τους, είναι διαφορετικοί.</a:t>
            </a:r>
          </a:p>
        </p:txBody>
      </p:sp>
      <p:sp>
        <p:nvSpPr>
          <p:cNvPr id="189" name="Curse of knowledge"/>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457200">
              <a:spcBef>
                <a:spcPts val="1000"/>
              </a:spcBef>
              <a:defRPr spc="0" sz="5000">
                <a:latin typeface="Times New Roman"/>
                <a:ea typeface="Times New Roman"/>
                <a:cs typeface="Times New Roman"/>
                <a:sym typeface="Times New Roman"/>
              </a:defRPr>
            </a:lvl1pPr>
          </a:lstStyle>
          <a:p>
            <a:pPr/>
            <a:r>
              <a:t>Curse of knowledge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Τίτλος σλάιντ"/>
          <p:cNvSpPr txBox="1"/>
          <p:nvPr>
            <p:ph type="title"/>
          </p:nvPr>
        </p:nvSpPr>
        <p:spPr>
          <a:prstGeom prst="rect">
            <a:avLst/>
          </a:prstGeom>
        </p:spPr>
        <p:txBody>
          <a:bodyPr/>
          <a:lstStyle/>
          <a:p>
            <a:pPr/>
          </a:p>
        </p:txBody>
      </p:sp>
      <p:sp>
        <p:nvSpPr>
          <p:cNvPr id="192" name="Αποτέλεσμα της συγκεκριμένης προκατάληψης είναι πως οι γνώστες ερμηνεύουν την αποτυχία των άλλων, ως αποτέλεσμα της έλλειψης προσπάθειας, νοημοσύνης, δεξιοτήτων και όχι δεν έχουν την ίδια γνώση, υπόβαθρο με τους ίδιους και μπορεί αυτό να αλλάξει αν κάποι"/>
          <p:cNvSpPr txBox="1"/>
          <p:nvPr>
            <p:ph type="body" idx="1"/>
          </p:nvPr>
        </p:nvSpPr>
        <p:spPr>
          <a:prstGeom prst="rect">
            <a:avLst/>
          </a:prstGeom>
        </p:spPr>
        <p:txBody>
          <a:bodyPr/>
          <a:lstStyle>
            <a:lvl1pPr marL="0" indent="0" algn="just" defTabSz="457200">
              <a:lnSpc>
                <a:spcPct val="100000"/>
              </a:lnSpc>
              <a:spcBef>
                <a:spcPts val="1000"/>
              </a:spcBef>
              <a:buSzTx/>
              <a:buNone/>
              <a:defRPr sz="5000">
                <a:latin typeface="Times New Roman"/>
                <a:ea typeface="Times New Roman"/>
                <a:cs typeface="Times New Roman"/>
                <a:sym typeface="Times New Roman"/>
              </a:defRPr>
            </a:lvl1pPr>
          </a:lstStyle>
          <a:p>
            <a:pPr/>
            <a:r>
              <a:t>Αποτέλεσμα της συγκεκριμένης προκατάληψης είναι πως οι γνώστες ερμηνεύουν την αποτυχία των άλλων, ως αποτέλεσμα της έλλειψης προσπάθειας, νοημοσύνης, δεξιοτήτων και όχι δεν έχουν την ίδια γνώση, υπόβαθρο με τους ίδιους και μπορεί αυτό να αλλάξει αν κάποια στιγμή, βρεθεί κάποιος να τους βοηθήσει να τους κάνει αντιληπτή και κατανοητή, την επερχόμενη κατάσταση.</a:t>
            </a:r>
            <a:endParaRPr sz="1466">
              <a:latin typeface="Calibri"/>
              <a:ea typeface="Calibri"/>
              <a:cs typeface="Calibri"/>
              <a:sym typeface="Calibri"/>
            </a:endParaRPr>
          </a:p>
        </p:txBody>
      </p:sp>
      <p:sp>
        <p:nvSpPr>
          <p:cNvPr id="193"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Τίτλος σλάιντ"/>
          <p:cNvSpPr txBox="1"/>
          <p:nvPr>
            <p:ph type="title"/>
          </p:nvPr>
        </p:nvSpPr>
        <p:spPr>
          <a:prstGeom prst="rect">
            <a:avLst/>
          </a:prstGeom>
        </p:spPr>
        <p:txBody>
          <a:bodyPr/>
          <a:lstStyle/>
          <a:p>
            <a:pPr/>
          </a:p>
        </p:txBody>
      </p:sp>
      <p:sp>
        <p:nvSpPr>
          <p:cNvPr id="196" name="Το μεγαλύτερο πρόβλημα δημιουργείται. όταν η συγκεκριμένη γνωστική προκατάληψη, χαρακτηρίζει τους συμβούλους επενδύσεων.…"/>
          <p:cNvSpPr txBox="1"/>
          <p:nvPr>
            <p:ph type="body" idx="1"/>
          </p:nvPr>
        </p:nvSpPr>
        <p:spPr>
          <a:prstGeom prst="rect">
            <a:avLst/>
          </a:prstGeom>
        </p:spPr>
        <p:txBody>
          <a:bodyPr/>
          <a:lstStyle/>
          <a:p>
            <a:pPr marL="0" indent="0" algn="just" defTabSz="370331">
              <a:lnSpc>
                <a:spcPct val="100000"/>
              </a:lnSpc>
              <a:spcBef>
                <a:spcPts val="800"/>
              </a:spcBef>
              <a:buSzTx/>
              <a:buNone/>
              <a:defRPr sz="4050">
                <a:latin typeface="Times New Roman"/>
                <a:ea typeface="Times New Roman"/>
                <a:cs typeface="Times New Roman"/>
                <a:sym typeface="Times New Roman"/>
              </a:defRPr>
            </a:pPr>
            <a:r>
              <a:t>Το μεγαλύτερο πρόβλημα δημιουργείται. όταν η συγκεκριμένη γνωστική προκατάληψη, χαρακτηρίζει τους συμβούλους επενδύσεων. </a:t>
            </a:r>
          </a:p>
          <a:p>
            <a:pPr marL="0" indent="0" algn="just" defTabSz="370331">
              <a:lnSpc>
                <a:spcPct val="100000"/>
              </a:lnSpc>
              <a:spcBef>
                <a:spcPts val="800"/>
              </a:spcBef>
              <a:buSzTx/>
              <a:buNone/>
              <a:defRPr sz="4050">
                <a:latin typeface="Times New Roman"/>
                <a:ea typeface="Times New Roman"/>
                <a:cs typeface="Times New Roman"/>
                <a:sym typeface="Times New Roman"/>
              </a:defRPr>
            </a:pPr>
            <a:r>
              <a:t>Υπό την επίδραση του συγκεκριμένου φαινομένου, οι σύμβουλο,  όταν αναλύουν την υπάρχουσα χρηματιστηριακή κατάσταση, τα θεμελιώδη μεγέθη και την τεχνική ανάλυση, μιας μετοχής ή κάποιου άλλου επενδυτικού εργαλείο, πολλές φορές προχωρούν σε γενικεύσεις, πιστεύοντας πως οι επενδυτές είναι γνώστες ήδη, επομένως δεν προχωρούν σε εμβάθυνση. Οι σύμβουλοι, δηλαδή, δεν έχουν ολοκληρωμένη εικόνα των επενδυτών τους και του επιπέδου τους ως προς την χρηματιστηριακή του γνώση, πληροφόρηση και παιδεία, με αποτέλεσμα, οι επενδυτές, μπορεί να οδηγηθούν σε παράλογες επενδυτικές ενέργειες.</a:t>
            </a:r>
            <a:endParaRPr>
              <a:latin typeface="Calibri"/>
              <a:ea typeface="Calibri"/>
              <a:cs typeface="Calibri"/>
              <a:sym typeface="Calibri"/>
            </a:endParaRPr>
          </a:p>
          <a:p>
            <a:pPr marL="0" indent="0" algn="just" defTabSz="370331">
              <a:lnSpc>
                <a:spcPct val="100000"/>
              </a:lnSpc>
              <a:spcBef>
                <a:spcPts val="800"/>
              </a:spcBef>
              <a:buSzTx/>
              <a:buNone/>
              <a:defRPr sz="4050">
                <a:latin typeface="Times New Roman"/>
                <a:ea typeface="Times New Roman"/>
                <a:cs typeface="Times New Roman"/>
                <a:sym typeface="Times New Roman"/>
              </a:defRPr>
            </a:pPr>
            <a:r>
              <a:t>Η σημαντικότητα της καθοδήγησης και της λαμβάνουσας συμβουλής, στην επερχόμενη επενδυτική δράση, είναι μεγάλη και μάλιστα μπορεί να μετατραπεί σε επικίνδυνη, για την  ισορροπία της χρηματιστηριακής αγοράς, όταν στηρίζεται σε ημιτελής γνώση και πληροφόρηση, που δεν είναι πλήρως αντιληπτή. </a:t>
            </a:r>
            <a:endParaRPr sz="1188">
              <a:latin typeface="Calibri"/>
              <a:ea typeface="Calibri"/>
              <a:cs typeface="Calibri"/>
              <a:sym typeface="Calibri"/>
            </a:endParaRPr>
          </a:p>
        </p:txBody>
      </p:sp>
      <p:sp>
        <p:nvSpPr>
          <p:cNvPr id="197"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o φαινόμενο του Barnum"/>
          <p:cNvSpPr txBox="1"/>
          <p:nvPr>
            <p:ph type="title"/>
          </p:nvPr>
        </p:nvSpPr>
        <p:spPr>
          <a:xfrm>
            <a:off x="1219200" y="498394"/>
            <a:ext cx="21945600" cy="1727201"/>
          </a:xfrm>
          <a:prstGeom prst="rect">
            <a:avLst/>
          </a:prstGeom>
        </p:spPr>
        <p:txBody>
          <a:bodyPr/>
          <a:lstStyle>
            <a:lvl1pPr defTabSz="457200">
              <a:lnSpc>
                <a:spcPct val="100000"/>
              </a:lnSpc>
              <a:spcBef>
                <a:spcPts val="1000"/>
              </a:spcBef>
              <a:defRPr spc="0" sz="5000">
                <a:latin typeface="Times New Roman"/>
                <a:ea typeface="Times New Roman"/>
                <a:cs typeface="Times New Roman"/>
                <a:sym typeface="Times New Roman"/>
              </a:defRPr>
            </a:lvl1pPr>
          </a:lstStyle>
          <a:p>
            <a:pPr/>
            <a:r>
              <a:t>To φαινόμενο του Barnum</a:t>
            </a:r>
            <a:endParaRPr sz="1466">
              <a:latin typeface="Calibri"/>
              <a:ea typeface="Calibri"/>
              <a:cs typeface="Calibri"/>
              <a:sym typeface="Calibri"/>
            </a:endParaRPr>
          </a:p>
        </p:txBody>
      </p:sp>
      <p:sp>
        <p:nvSpPr>
          <p:cNvPr id="200" name="Καταδεικνύει την τάση των ανθρώπων αξιολογούν την πληροφόρηση ή τις προτάσεις  που λαμβάνουν ως εξαιρετικά ακριβείς και μάλιστα πως προσαρμοσμένες στις δικές τους ενέργειες και θέλω.…"/>
          <p:cNvSpPr txBox="1"/>
          <p:nvPr>
            <p:ph type="body" idx="1"/>
          </p:nvPr>
        </p:nvSpPr>
        <p:spPr>
          <a:prstGeom prst="rect">
            <a:avLst/>
          </a:prstGeom>
        </p:spPr>
        <p:txBody>
          <a:bodyPr/>
          <a:lstStyle/>
          <a:p>
            <a:pPr marL="0" indent="0" algn="just" defTabSz="457200">
              <a:lnSpc>
                <a:spcPct val="100000"/>
              </a:lnSpc>
              <a:spcBef>
                <a:spcPts val="1000"/>
              </a:spcBef>
              <a:buSzTx/>
              <a:buNone/>
              <a:defRPr sz="5000">
                <a:latin typeface="Times New Roman"/>
                <a:ea typeface="Times New Roman"/>
                <a:cs typeface="Times New Roman"/>
                <a:sym typeface="Times New Roman"/>
              </a:defRPr>
            </a:pPr>
            <a:r>
              <a:t>Καταδεικνύει την τάση των ανθρώπων αξιολογούν την πληροφόρηση ή τις προτάσεις  που λαμβάνουν ως εξαιρετικά ακριβείς και μάλιστα πως προσαρμοσμένες στις δικές τους ενέργειες και θέλω. </a:t>
            </a: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Θεωρούν πως αφορούν τους ίδιους προσωπικά, ενώ στις πραγματικότητα χαρακτηρίζονται από μια γενίκευση, ασάφεια και αοριστία.</a:t>
            </a:r>
            <a:endParaRPr sz="1466">
              <a:latin typeface="Calibri"/>
              <a:ea typeface="Calibri"/>
              <a:cs typeface="Calibri"/>
              <a:sym typeface="Calibri"/>
            </a:endParaRPr>
          </a:p>
        </p:txBody>
      </p:sp>
      <p:sp>
        <p:nvSpPr>
          <p:cNvPr id="201" name="Το φαινόμενο του Forer"/>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defTabSz="443484">
              <a:lnSpc>
                <a:spcPts val="7400"/>
              </a:lnSpc>
              <a:defRPr spc="0" sz="4850">
                <a:latin typeface="Times New Roman"/>
                <a:ea typeface="Times New Roman"/>
                <a:cs typeface="Times New Roman"/>
                <a:sym typeface="Times New Roman"/>
              </a:defRPr>
            </a:pPr>
            <a:r>
              <a:t>Το φαινόμενο του Forer</a:t>
            </a:r>
            <a:r>
              <a:rPr>
                <a:latin typeface="Times Roman"/>
                <a:ea typeface="Times Roman"/>
                <a:cs typeface="Times Roman"/>
                <a:sym typeface="Times Roman"/>
              </a:rPr>
              <a:t>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Τίτλος σλάιντ"/>
          <p:cNvSpPr txBox="1"/>
          <p:nvPr>
            <p:ph type="title"/>
          </p:nvPr>
        </p:nvSpPr>
        <p:spPr>
          <a:prstGeom prst="rect">
            <a:avLst/>
          </a:prstGeom>
        </p:spPr>
        <p:txBody>
          <a:bodyPr/>
          <a:lstStyle/>
          <a:p>
            <a:pPr/>
          </a:p>
        </p:txBody>
      </p:sp>
      <p:sp>
        <p:nvSpPr>
          <p:cNvPr id="204" name="Αυτό συμβαίνει λόγω της σημαντικότητας που καταδεικνύουν οι άνθρωποι στη γνώμη των άλλων και στην ανάγκη τους να είναι αρεστοί.…"/>
          <p:cNvSpPr txBox="1"/>
          <p:nvPr>
            <p:ph type="body" idx="1"/>
          </p:nvPr>
        </p:nvSpPr>
        <p:spPr>
          <a:prstGeom prst="rect">
            <a:avLst/>
          </a:prstGeom>
        </p:spPr>
        <p:txBody>
          <a:bodyPr/>
          <a:lstStyle/>
          <a:p>
            <a:pPr marL="0" indent="0" algn="just" defTabSz="429768">
              <a:lnSpc>
                <a:spcPct val="100000"/>
              </a:lnSpc>
              <a:spcBef>
                <a:spcPts val="1000"/>
              </a:spcBef>
              <a:buSzTx/>
              <a:buNone/>
              <a:defRPr sz="4700">
                <a:latin typeface="Times New Roman"/>
                <a:ea typeface="Times New Roman"/>
                <a:cs typeface="Times New Roman"/>
                <a:sym typeface="Times New Roman"/>
              </a:defRPr>
            </a:pPr>
            <a:r>
              <a:t>Αυτό συμβαίνει λόγω της σημαντικότητας που καταδεικνύουν οι άνθρωποι στη γνώμη των άλλων και στην ανάγκη τους να είναι αρεστοί. </a:t>
            </a:r>
          </a:p>
          <a:p>
            <a:pPr marL="0" indent="0" algn="just" defTabSz="429768">
              <a:lnSpc>
                <a:spcPct val="100000"/>
              </a:lnSpc>
              <a:spcBef>
                <a:spcPts val="1000"/>
              </a:spcBef>
              <a:buSzTx/>
              <a:buNone/>
              <a:defRPr sz="4700">
                <a:latin typeface="Times New Roman"/>
                <a:ea typeface="Times New Roman"/>
                <a:cs typeface="Times New Roman"/>
                <a:sym typeface="Times New Roman"/>
              </a:defRPr>
            </a:pPr>
            <a:r>
              <a:t>Επιπλέον γίνονται τρομερά ευάλωτοι όταν διαβάζουν ή λαμβάνουν περιγραφές για τον εαυτό τους, με αποτέλεσμα όταν δίνεται η ίδια περιγραφή για όλους, αυτοί να την εκλαμβάνουν ως μια περιγραφή που είναι προσαρμοσμένη ακριβώς στα δική τους προσωπικότητα και χαρακτηριστικά.</a:t>
            </a:r>
            <a:endParaRPr>
              <a:latin typeface="Calibri"/>
              <a:ea typeface="Calibri"/>
              <a:cs typeface="Calibri"/>
              <a:sym typeface="Calibri"/>
            </a:endParaRPr>
          </a:p>
          <a:p>
            <a:pPr marL="0" indent="0" algn="just" defTabSz="429768">
              <a:lnSpc>
                <a:spcPct val="100000"/>
              </a:lnSpc>
              <a:spcBef>
                <a:spcPts val="1000"/>
              </a:spcBef>
              <a:buSzTx/>
              <a:buNone/>
              <a:defRPr sz="4700">
                <a:latin typeface="Times New Roman"/>
                <a:ea typeface="Times New Roman"/>
                <a:cs typeface="Times New Roman"/>
                <a:sym typeface="Times New Roman"/>
              </a:defRPr>
            </a:pPr>
            <a:r>
              <a:t>Ένα τέτοια παράδειγμα είναι τα ωροσκόπια, οι γενικευμένες συμβουλές των ψυχολόγων ή τα ψυχολογικά τεστ που δημοσιεύονται στις εφημερίδες και στα περιοδικά  ή διαφημιστικές καμπάνιες που γίνονται «μόνο για εσάς». </a:t>
            </a:r>
          </a:p>
          <a:p>
            <a:pPr marL="0" indent="0" algn="just" defTabSz="429768">
              <a:lnSpc>
                <a:spcPct val="100000"/>
              </a:lnSpc>
              <a:spcBef>
                <a:spcPts val="1000"/>
              </a:spcBef>
              <a:buSzTx/>
              <a:buNone/>
              <a:defRPr sz="4700">
                <a:latin typeface="Times New Roman"/>
                <a:ea typeface="Times New Roman"/>
                <a:cs typeface="Times New Roman"/>
                <a:sym typeface="Times New Roman"/>
              </a:defRPr>
            </a:pPr>
            <a:r>
              <a:t>Χαρακτηριστικό παράδειγμα δήθεν ξεχωριστής μοναδικής περιγραφής, είναι η κίνηση των ανθρώπων που προβλέπουν το μέλλον να χρησιμοποιούν την παλάμη του ενδιαφερόμενου. </a:t>
            </a:r>
            <a:endParaRPr sz="1378">
              <a:latin typeface="Calibri"/>
              <a:ea typeface="Calibri"/>
              <a:cs typeface="Calibri"/>
              <a:sym typeface="Calibri"/>
            </a:endParaRPr>
          </a:p>
        </p:txBody>
      </p:sp>
      <p:sp>
        <p:nvSpPr>
          <p:cNvPr id="205"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Τίτλος σλάιντ"/>
          <p:cNvSpPr txBox="1"/>
          <p:nvPr>
            <p:ph type="title"/>
          </p:nvPr>
        </p:nvSpPr>
        <p:spPr>
          <a:prstGeom prst="rect">
            <a:avLst/>
          </a:prstGeom>
        </p:spPr>
        <p:txBody>
          <a:bodyPr/>
          <a:lstStyle/>
          <a:p>
            <a:pPr/>
          </a:p>
        </p:txBody>
      </p:sp>
      <p:sp>
        <p:nvSpPr>
          <p:cNvPr id="208" name="Στα πλαίσια της χρηματιστηριακής επένδυσης, το φαινόμενο καταδεικνύει την τάση των επενδυτών να εξατομικεύουν τη γενική πληροφόρηση και να την προσαρμόζουν στις προσωπικές επενδυτικές επιλογές.…"/>
          <p:cNvSpPr txBox="1"/>
          <p:nvPr>
            <p:ph type="body" idx="1"/>
          </p:nvPr>
        </p:nvSpPr>
        <p:spPr>
          <a:prstGeom prst="rect">
            <a:avLst/>
          </a:prstGeom>
        </p:spPr>
        <p:txBody>
          <a:bodyPr/>
          <a:lstStyle/>
          <a:p>
            <a:pPr marL="0" indent="0" algn="just" defTabSz="397763">
              <a:lnSpc>
                <a:spcPct val="100000"/>
              </a:lnSpc>
              <a:spcBef>
                <a:spcPts val="900"/>
              </a:spcBef>
              <a:buSzTx/>
              <a:buNone/>
              <a:defRPr sz="4350">
                <a:latin typeface="Times New Roman"/>
                <a:ea typeface="Times New Roman"/>
                <a:cs typeface="Times New Roman"/>
                <a:sym typeface="Times New Roman"/>
              </a:defRPr>
            </a:pPr>
            <a:r>
              <a:t>Στα πλαίσια της χρηματιστηριακής επένδυσης, το φαινόμενο καταδεικνύει την τάση των επενδυτών να εξατομικεύουν τη γενική πληροφόρηση και να την προσαρμόζουν στις προσωπικές επενδυτικές επιλογές. </a:t>
            </a:r>
          </a:p>
          <a:p>
            <a:pPr marL="0" indent="0" algn="just" defTabSz="397763">
              <a:lnSpc>
                <a:spcPct val="100000"/>
              </a:lnSpc>
              <a:spcBef>
                <a:spcPts val="900"/>
              </a:spcBef>
              <a:buSzTx/>
              <a:buNone/>
              <a:defRPr sz="4350">
                <a:latin typeface="Times New Roman"/>
                <a:ea typeface="Times New Roman"/>
                <a:cs typeface="Times New Roman"/>
                <a:sym typeface="Times New Roman"/>
              </a:defRPr>
            </a:pPr>
            <a:r>
              <a:t>Επομένως να προβαίνουν σε εφαρμογή διαδικασιών που είναι κοινές για όλους και να πιστεύουν πως τις είναι οι πρώτοι και οι μοναδικοί που τις ακολούθησαν και πως θα οδηγηθούν στην κερδοφορία. </a:t>
            </a:r>
            <a:endParaRPr>
              <a:latin typeface="Calibri"/>
              <a:ea typeface="Calibri"/>
              <a:cs typeface="Calibri"/>
              <a:sym typeface="Calibri"/>
            </a:endParaRPr>
          </a:p>
          <a:p>
            <a:pPr marL="0" indent="0" algn="just" defTabSz="397763">
              <a:lnSpc>
                <a:spcPct val="100000"/>
              </a:lnSpc>
              <a:spcBef>
                <a:spcPts val="900"/>
              </a:spcBef>
              <a:buSzTx/>
              <a:buNone/>
              <a:defRPr sz="4350">
                <a:latin typeface="Times New Roman"/>
                <a:ea typeface="Times New Roman"/>
                <a:cs typeface="Times New Roman"/>
                <a:sym typeface="Times New Roman"/>
              </a:defRPr>
            </a:pPr>
            <a:r>
              <a:t>Τα λεγόμενα του Barnum, πως μπορούν οι μάγοι και όσοι προβλέπουν το μέλλον μπορούν να βρουν αφελείς να τους εκμεταλλευτούν, μπορούν να έχουν θέση και στην επενδυτική διαδικασία. </a:t>
            </a:r>
          </a:p>
          <a:p>
            <a:pPr marL="0" indent="0" algn="just" defTabSz="397763">
              <a:lnSpc>
                <a:spcPct val="100000"/>
              </a:lnSpc>
              <a:spcBef>
                <a:spcPts val="900"/>
              </a:spcBef>
              <a:buSzTx/>
              <a:buNone/>
              <a:defRPr sz="4350">
                <a:latin typeface="Times New Roman"/>
                <a:ea typeface="Times New Roman"/>
                <a:cs typeface="Times New Roman"/>
                <a:sym typeface="Times New Roman"/>
              </a:defRPr>
            </a:pPr>
            <a:r>
              <a:t>Οι επενδυτές θα πρέπει να είναι ιδιαίτερα προσεκτικοί με την πληροφόρηση που λαμβάνουν, μιας και εδώ ουσιαστικά έχουμε μια μελλοντική πρόβλεψη. Μια πρόβλεψη που αντιμετωπίζεται με σοβαρότητα από τον απρόσεκτο/αφελή επενδυτή.</a:t>
            </a:r>
            <a:endParaRPr sz="1276">
              <a:latin typeface="Calibri"/>
              <a:ea typeface="Calibri"/>
              <a:cs typeface="Calibri"/>
              <a:sym typeface="Calibri"/>
            </a:endParaRPr>
          </a:p>
        </p:txBody>
      </p:sp>
      <p:sp>
        <p:nvSpPr>
          <p:cNvPr id="209"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1" name="Παραμέληση διάρκειας"/>
          <p:cNvSpPr txBox="1"/>
          <p:nvPr>
            <p:ph type="title"/>
          </p:nvPr>
        </p:nvSpPr>
        <p:spPr>
          <a:prstGeom prst="rect">
            <a:avLst/>
          </a:prstGeom>
        </p:spPr>
        <p:txBody>
          <a:bodyPr/>
          <a:lstStyle>
            <a:lvl1pPr defTabSz="457200">
              <a:lnSpc>
                <a:spcPct val="100000"/>
              </a:lnSpc>
              <a:spcBef>
                <a:spcPts val="1000"/>
              </a:spcBef>
              <a:defRPr spc="0" sz="5000">
                <a:latin typeface="Times New Roman"/>
                <a:ea typeface="Times New Roman"/>
                <a:cs typeface="Times New Roman"/>
                <a:sym typeface="Times New Roman"/>
              </a:defRPr>
            </a:lvl1pPr>
          </a:lstStyle>
          <a:p>
            <a:pPr/>
            <a:r>
              <a:t>Παραμέληση διάρκειας</a:t>
            </a:r>
            <a:endParaRPr sz="1466">
              <a:latin typeface="Calibri"/>
              <a:ea typeface="Calibri"/>
              <a:cs typeface="Calibri"/>
              <a:sym typeface="Calibri"/>
            </a:endParaRPr>
          </a:p>
        </p:txBody>
      </p:sp>
      <p:sp>
        <p:nvSpPr>
          <p:cNvPr id="212" name="Υπάρχει η ευτυχία που βιώνουν τα άτομα και η  ευτυχία που θυμούνται. Αυτό που όμως που ασκεί επίδραση στη ζωή τους είναι οι ευτυχισμένες στιγμές που φέρουν στην μνήμη τους τα άτομα.…"/>
          <p:cNvSpPr txBox="1"/>
          <p:nvPr>
            <p:ph type="body" idx="1"/>
          </p:nvPr>
        </p:nvSpPr>
        <p:spPr>
          <a:prstGeom prst="rect">
            <a:avLst/>
          </a:prstGeom>
        </p:spPr>
        <p:txBody>
          <a:bodyPr/>
          <a:lstStyle/>
          <a:p>
            <a:pPr marL="0" indent="0" algn="just" defTabSz="457200">
              <a:lnSpc>
                <a:spcPct val="100000"/>
              </a:lnSpc>
              <a:spcBef>
                <a:spcPts val="1000"/>
              </a:spcBef>
              <a:buSzTx/>
              <a:buNone/>
              <a:defRPr sz="5000">
                <a:latin typeface="Times New Roman"/>
                <a:ea typeface="Times New Roman"/>
                <a:cs typeface="Times New Roman"/>
                <a:sym typeface="Times New Roman"/>
              </a:defRPr>
            </a:pPr>
            <a:r>
              <a:t>Υπάρχει η ευτυχία που βιώνουν τα άτομα και η  ευτυχία που θυμούνται. Αυτό που όμως που ασκεί επίδραση στη ζωή τους είναι οι ευτυχισμένες στιγμές που φέρουν στην μνήμη τους τα άτομα.</a:t>
            </a:r>
            <a:endParaRPr>
              <a:latin typeface="Calibri"/>
              <a:ea typeface="Calibri"/>
              <a:cs typeface="Calibri"/>
              <a:sym typeface="Calibri"/>
            </a:endParaRP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Ως παραμέληση της διάρκειας αναφέρεται η πως μεγάλη βαρύτητα δεν έχει η διάρκεια της εμπειρίας, αλλά η έντασή της. </a:t>
            </a: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Το πόσο διαρκεί μια εμπειρία, ο χρόνος της δεν ασκεί ουσιαστική επίδραση στη ζωή των ανθρώπων. </a:t>
            </a: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Η διάρκεια της εμπειρίας έχει μικρή επίδραση στη μνήμη του συμβάντος. Η συνολική επήρεια καθορίζεται από την μέγιστη ένταση της εμπειρίας και το τέλος της εμπειρίας, και όχι από τους μέσους όρους σε όλη την εμπειρία.</a:t>
            </a:r>
          </a:p>
        </p:txBody>
      </p:sp>
      <p:sp>
        <p:nvSpPr>
          <p:cNvPr id="213" name="Duration neglec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457200">
              <a:spcBef>
                <a:spcPts val="1000"/>
              </a:spcBef>
              <a:defRPr spc="0" sz="5000">
                <a:latin typeface="Times New Roman"/>
                <a:ea typeface="Times New Roman"/>
                <a:cs typeface="Times New Roman"/>
                <a:sym typeface="Times New Roman"/>
              </a:defRPr>
            </a:lvl1pPr>
          </a:lstStyle>
          <a:p>
            <a:pPr/>
            <a:r>
              <a:t>Duration neglect</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Τίτλος σλάιντ"/>
          <p:cNvSpPr txBox="1"/>
          <p:nvPr>
            <p:ph type="title"/>
          </p:nvPr>
        </p:nvSpPr>
        <p:spPr>
          <a:prstGeom prst="rect">
            <a:avLst/>
          </a:prstGeom>
        </p:spPr>
        <p:txBody>
          <a:bodyPr/>
          <a:lstStyle/>
          <a:p>
            <a:pPr/>
          </a:p>
        </p:txBody>
      </p:sp>
      <p:sp>
        <p:nvSpPr>
          <p:cNvPr id="216" name="Ένα πείραμα που τεκμηρίωσε το φαινόμενο παραμέλησης στη αξιολόγηση των προηγούμενων συναισθηματικών εμπειριών των ανθρώπων, πραγματοποιήθηκε από τους Fredrickson, Kahneman, 1993, που κάλεσαν άτομα να δουν και να ταξινομήσουν με βάση τη συμβουλή τους στη "/>
          <p:cNvSpPr txBox="1"/>
          <p:nvPr>
            <p:ph type="body" idx="1"/>
          </p:nvPr>
        </p:nvSpPr>
        <p:spPr>
          <a:prstGeom prst="rect">
            <a:avLst/>
          </a:prstGeom>
        </p:spPr>
        <p:txBody>
          <a:bodyPr/>
          <a:lstStyle/>
          <a:p>
            <a:pPr marL="0" indent="0" algn="just" defTabSz="457200">
              <a:lnSpc>
                <a:spcPct val="100000"/>
              </a:lnSpc>
              <a:spcBef>
                <a:spcPts val="1000"/>
              </a:spcBef>
              <a:buSzTx/>
              <a:buNone/>
              <a:defRPr sz="5000">
                <a:latin typeface="Times New Roman"/>
                <a:ea typeface="Times New Roman"/>
                <a:cs typeface="Times New Roman"/>
                <a:sym typeface="Times New Roman"/>
              </a:defRPr>
            </a:pPr>
            <a:r>
              <a:t>Ένα πείραμα που τεκμηρίωσε το φαινόμενο παραμέλησης στη αξιολόγηση των προηγούμενων συναισθηματικών εμπειριών των ανθρώπων, πραγματοποιήθηκε από τους Fredrickson, Kahneman, 1993, που κάλεσαν άτομα να δουν και να ταξινομήσουν με βάση τη συμβουλή τους στη συνολική εμπειρία ευχαρίστησης (ή δυσφορίας), κλιπ από ταινίες που ποικίλουν σε διάρκεια και ένταση. </a:t>
            </a: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Η επίδραση που είχε η χρονική διάρκεια των κλιπ στις αναδρομικές αξιολογήσεις ήταν μικρές. Οι αξιολογήσεις καθορίστηκαν από την συναισθηματική επίδραση που είχαν τα στιγμιότυπα και η χρονική τους διάρκεια φαίνεται σαν να μην είχε σημασία.</a:t>
            </a:r>
            <a:endParaRPr sz="1466">
              <a:latin typeface="Calibri"/>
              <a:ea typeface="Calibri"/>
              <a:cs typeface="Calibri"/>
              <a:sym typeface="Calibri"/>
            </a:endParaRPr>
          </a:p>
        </p:txBody>
      </p:sp>
      <p:sp>
        <p:nvSpPr>
          <p:cNvPr id="217"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Τίτλος σλάιντ"/>
          <p:cNvSpPr txBox="1"/>
          <p:nvPr>
            <p:ph type="title"/>
          </p:nvPr>
        </p:nvSpPr>
        <p:spPr>
          <a:prstGeom prst="rect">
            <a:avLst/>
          </a:prstGeom>
        </p:spPr>
        <p:txBody>
          <a:bodyPr/>
          <a:lstStyle/>
          <a:p>
            <a:pPr/>
          </a:p>
        </p:txBody>
      </p:sp>
      <p:sp>
        <p:nvSpPr>
          <p:cNvPr id="220" name="Οι επενδυτές σχηματίζουν μια επενδυτική απόφαση με βάση την επίδραση που είχε η επενδυτική τους εμπειρία στη μνήμη τους. Αν η επένδυση αυτή για μεγάλο χρονικό διάστημα ήταν αρνητική αλλά στο τέλος η απόδοση είχε θετικό πρόσημο, αυτή θα καταχωρηθεί ως μια"/>
          <p:cNvSpPr txBox="1"/>
          <p:nvPr>
            <p:ph type="body" idx="1"/>
          </p:nvPr>
        </p:nvSpPr>
        <p:spPr>
          <a:prstGeom prst="rect">
            <a:avLst/>
          </a:prstGeom>
        </p:spPr>
        <p:txBody>
          <a:bodyPr/>
          <a:lstStyle/>
          <a:p>
            <a:pPr marL="0" indent="0" algn="just" defTabSz="457200">
              <a:lnSpc>
                <a:spcPct val="100000"/>
              </a:lnSpc>
              <a:spcBef>
                <a:spcPts val="1000"/>
              </a:spcBef>
              <a:buSzTx/>
              <a:buNone/>
              <a:defRPr sz="5000">
                <a:latin typeface="Times New Roman"/>
                <a:ea typeface="Times New Roman"/>
                <a:cs typeface="Times New Roman"/>
                <a:sym typeface="Times New Roman"/>
              </a:defRPr>
            </a:pPr>
            <a:r>
              <a:t>Οι επενδυτές σχηματίζουν μια επενδυτική απόφαση με βάση την επίδραση που είχε η επενδυτική τους εμπειρία στη μνήμη τους. Αν η επένδυση αυτή για μεγάλο χρονικό διάστημα ήταν αρνητική αλλά στο τέλος η απόδοση είχε θετικό πρόσημο, αυτή θα καταχωρηθεί ως μια επιτυχημένη επένδυση και μπορεί να επαναληφθεί και στο μέλλον.  </a:t>
            </a:r>
            <a:endParaRPr>
              <a:latin typeface="Calibri"/>
              <a:ea typeface="Calibri"/>
              <a:cs typeface="Calibri"/>
              <a:sym typeface="Calibri"/>
            </a:endParaRP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Η χρονική διάρκεια μιας επένδυσης αποτελεί σημαντικό παράγοντα αποτίμησης της συνολικής χρησιμότητας. Η παρέμβαση όμως του συναισθήματος, που διαστρεβλώνει την αξιολόγηση  της συνολικής πορεία, λόγω της κερδοφόρας κατάληξης, οδηγεί σε παραλογισμό που επηρεάζει και τις μελλοντικές επενδυτικές κινήσεις. </a:t>
            </a:r>
            <a:endParaRPr sz="1466">
              <a:latin typeface="Calibri"/>
              <a:ea typeface="Calibri"/>
              <a:cs typeface="Calibri"/>
              <a:sym typeface="Calibri"/>
            </a:endParaRPr>
          </a:p>
        </p:txBody>
      </p:sp>
      <p:sp>
        <p:nvSpPr>
          <p:cNvPr id="221"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Η μεροληψία της παράληψης"/>
          <p:cNvSpPr txBox="1"/>
          <p:nvPr>
            <p:ph type="title"/>
          </p:nvPr>
        </p:nvSpPr>
        <p:spPr>
          <a:prstGeom prst="rect">
            <a:avLst/>
          </a:prstGeom>
        </p:spPr>
        <p:txBody>
          <a:bodyPr/>
          <a:lstStyle>
            <a:lvl1pPr defTabSz="457200">
              <a:lnSpc>
                <a:spcPts val="7700"/>
              </a:lnSpc>
              <a:defRPr spc="0" sz="5000">
                <a:latin typeface="Times New Roman"/>
                <a:ea typeface="Times New Roman"/>
                <a:cs typeface="Times New Roman"/>
                <a:sym typeface="Times New Roman"/>
              </a:defRPr>
            </a:lvl1pPr>
          </a:lstStyle>
          <a:p>
            <a:pPr/>
            <a:r>
              <a:t>Η μεροληψία της παράληψης </a:t>
            </a:r>
          </a:p>
        </p:txBody>
      </p:sp>
      <p:sp>
        <p:nvSpPr>
          <p:cNvPr id="224" name="H μεροληψία της παράληψης καταγράφει την τάση των ανθρώπων να προτιμούν τη βλάβη που προκαλείται από παραλείψεις έναντι ίσης ή μικρότερης βλάβης που προκαλείτε από πράξεις.…"/>
          <p:cNvSpPr txBox="1"/>
          <p:nvPr>
            <p:ph type="body" idx="1"/>
          </p:nvPr>
        </p:nvSpPr>
        <p:spPr>
          <a:prstGeom prst="rect">
            <a:avLst/>
          </a:prstGeom>
        </p:spPr>
        <p:txBody>
          <a:bodyPr/>
          <a:lstStyle/>
          <a:p>
            <a:pPr marL="0" indent="0" algn="just" defTabSz="457200">
              <a:lnSpc>
                <a:spcPct val="100000"/>
              </a:lnSpc>
              <a:spcBef>
                <a:spcPts val="1000"/>
              </a:spcBef>
              <a:buSzTx/>
              <a:buNone/>
              <a:defRPr sz="5000">
                <a:latin typeface="Times New Roman"/>
                <a:ea typeface="Times New Roman"/>
                <a:cs typeface="Times New Roman"/>
                <a:sym typeface="Times New Roman"/>
              </a:defRPr>
            </a:pPr>
            <a:r>
              <a:t>H μεροληψία της παράληψης καταγράφει την τάση των ανθρώπων να προτιμούν τη βλάβη που προκαλείται από παραλείψεις έναντι ίσης ή μικρότερης βλάβης που προκαλείτε από πράξεις. </a:t>
            </a: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Ουσιαστικά καταδεικνύει την προτίμηση απέναντι σε λανθασμένες επιλογές που έχουν προκληθεί από την απραξία σε σχέση με τις λανθασμένες επιλογές που προκαλούνται από ανάληψη δράσεων.</a:t>
            </a:r>
            <a:endParaRPr>
              <a:latin typeface="Calibri"/>
              <a:ea typeface="Calibri"/>
              <a:cs typeface="Calibri"/>
              <a:sym typeface="Calibri"/>
            </a:endParaRP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Αποτελεί  την τάση των ανθρώπων να αξιολογούν συχνά μια απόφαση για ανάληψη δράσης πιο αρνητικά από την απόφαση να παραλείψουν μια ενέργεια, δεδομένου ότι και οι δύο αποφάσεις έχουν την ίδια αρνητική συνέπεια. Με αποτέλεσμα να επιλέγουν την αποφυγή της δράσης και της υιοθέτηση της απραξίας.</a:t>
            </a:r>
            <a:endParaRPr sz="1466">
              <a:latin typeface="Calibri"/>
              <a:ea typeface="Calibri"/>
              <a:cs typeface="Calibri"/>
              <a:sym typeface="Calibri"/>
            </a:endParaRPr>
          </a:p>
        </p:txBody>
      </p:sp>
      <p:sp>
        <p:nvSpPr>
          <p:cNvPr id="225" name="Omission Bia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457200">
              <a:lnSpc>
                <a:spcPts val="7700"/>
              </a:lnSpc>
              <a:defRPr spc="0" sz="5000">
                <a:latin typeface="Times New Roman"/>
                <a:ea typeface="Times New Roman"/>
                <a:cs typeface="Times New Roman"/>
                <a:sym typeface="Times New Roman"/>
              </a:defRPr>
            </a:lvl1pPr>
          </a:lstStyle>
          <a:p>
            <a:pPr/>
            <a:r>
              <a:t>Omission Bias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Μεροληψία της προβολής"/>
          <p:cNvSpPr txBox="1"/>
          <p:nvPr>
            <p:ph type="title"/>
          </p:nvPr>
        </p:nvSpPr>
        <p:spPr>
          <a:prstGeom prst="rect">
            <a:avLst/>
          </a:prstGeom>
        </p:spPr>
        <p:txBody>
          <a:bodyPr/>
          <a:lstStyle>
            <a:lvl1pPr defTabSz="457200">
              <a:lnSpc>
                <a:spcPct val="100000"/>
              </a:lnSpc>
              <a:spcBef>
                <a:spcPts val="1000"/>
              </a:spcBef>
              <a:defRPr spc="0" sz="5000">
                <a:latin typeface="Times New Roman"/>
                <a:ea typeface="Times New Roman"/>
                <a:cs typeface="Times New Roman"/>
                <a:sym typeface="Times New Roman"/>
              </a:defRPr>
            </a:lvl1pPr>
          </a:lstStyle>
          <a:p>
            <a:pPr/>
            <a:r>
              <a:t>Μεροληψία της προβολής</a:t>
            </a:r>
            <a:endParaRPr sz="1466">
              <a:latin typeface="Calibri"/>
              <a:ea typeface="Calibri"/>
              <a:cs typeface="Calibri"/>
              <a:sym typeface="Calibri"/>
            </a:endParaRPr>
          </a:p>
        </p:txBody>
      </p:sp>
      <p:sp>
        <p:nvSpPr>
          <p:cNvPr id="156" name="Η μεροληψία της προβολής, αποτελεί τη γνωστική προκατάληψη κατά την οποία, οι άνθρωποι έχουν την τάση να προβάλουν τις τρέχουσες προτιμήσεις τους στο μέλλον, σαν να οι μελλοντικές προτιμήσεις να ταιριάζουν με τις τρέχουσες (Loewenstein, O’Donoghue, Rabin"/>
          <p:cNvSpPr txBox="1"/>
          <p:nvPr>
            <p:ph type="body" idx="1"/>
          </p:nvPr>
        </p:nvSpPr>
        <p:spPr>
          <a:prstGeom prst="rect">
            <a:avLst/>
          </a:prstGeom>
        </p:spPr>
        <p:txBody>
          <a:bodyPr/>
          <a:lstStyle/>
          <a:p>
            <a:pPr marL="0" indent="0" algn="just" defTabSz="457200">
              <a:lnSpc>
                <a:spcPct val="100000"/>
              </a:lnSpc>
              <a:spcBef>
                <a:spcPts val="1000"/>
              </a:spcBef>
              <a:buSzTx/>
              <a:buNone/>
              <a:defRPr sz="4000">
                <a:latin typeface="Times New Roman"/>
                <a:ea typeface="Times New Roman"/>
                <a:cs typeface="Times New Roman"/>
                <a:sym typeface="Times New Roman"/>
              </a:defRPr>
            </a:pPr>
            <a:r>
              <a:t>Η μεροληψία της προβολής, αποτελεί τη γνωστική προκατάληψη κατά την οποία, οι άνθρωποι έχουν την τάση να προβάλουν τις τρέχουσες προτιμήσεις τους στο μέλλον, σαν να οι μελλοντικές προτιμήσεις να ταιριάζουν με τις τρέχουσες (Loewenstein, O’Donoghue, Rabin, 2003).</a:t>
            </a:r>
            <a:endParaRPr>
              <a:latin typeface="Calibri"/>
              <a:ea typeface="Calibri"/>
              <a:cs typeface="Calibri"/>
              <a:sym typeface="Calibri"/>
            </a:endParaRPr>
          </a:p>
          <a:p>
            <a:pPr marL="0" indent="0" algn="just" defTabSz="457200">
              <a:lnSpc>
                <a:spcPct val="100000"/>
              </a:lnSpc>
              <a:spcBef>
                <a:spcPts val="1000"/>
              </a:spcBef>
              <a:buSzTx/>
              <a:buNone/>
              <a:defRPr sz="4000">
                <a:latin typeface="Times New Roman"/>
                <a:ea typeface="Times New Roman"/>
                <a:cs typeface="Times New Roman"/>
                <a:sym typeface="Times New Roman"/>
              </a:defRPr>
            </a:pPr>
            <a:r>
              <a:t>Καταγράφει τη δυσκολία μετάβασης από μια συναισθηματική κατάσταση προς μια άλλη και την αξιολόγηση του μέλλοντος με βάση τα συναισθήματα του βιώνουμε στο τώρα. Είναι η λανθασμένη, μη ορθολογική στρατηγική, να σχεδιάζουν, τα άτομα, το μέλλον, με βάση την τωρινή κατάσταση.</a:t>
            </a:r>
            <a:endParaRPr sz="1466">
              <a:latin typeface="Calibri"/>
              <a:ea typeface="Calibri"/>
              <a:cs typeface="Calibri"/>
              <a:sym typeface="Calibri"/>
            </a:endParaRPr>
          </a:p>
        </p:txBody>
      </p:sp>
      <p:sp>
        <p:nvSpPr>
          <p:cNvPr id="157" name="Projection bia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457200">
              <a:spcBef>
                <a:spcPts val="1000"/>
              </a:spcBef>
              <a:defRPr spc="0" sz="4000">
                <a:latin typeface="Times New Roman"/>
                <a:ea typeface="Times New Roman"/>
                <a:cs typeface="Times New Roman"/>
                <a:sym typeface="Times New Roman"/>
              </a:defRPr>
            </a:lvl1pPr>
          </a:lstStyle>
          <a:p>
            <a:pPr/>
            <a:r>
              <a:t>Projection bias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Τίτλος σλάιντ"/>
          <p:cNvSpPr txBox="1"/>
          <p:nvPr>
            <p:ph type="title"/>
          </p:nvPr>
        </p:nvSpPr>
        <p:spPr>
          <a:prstGeom prst="rect">
            <a:avLst/>
          </a:prstGeom>
        </p:spPr>
        <p:txBody>
          <a:bodyPr/>
          <a:lstStyle/>
          <a:p>
            <a:pPr/>
          </a:p>
        </p:txBody>
      </p:sp>
      <p:sp>
        <p:nvSpPr>
          <p:cNvPr id="228" name="Στα πλαίσια της χρηματιστηριακής πραγματικότητας, εκφράζει την τάση των επενδυτών στο να μην πραγματοποιούν χρηματιστηριακές κινήσεις, σε διαφοροποίηση του χαρτοφυλακίου και να διατηρούν τα αποθέματα περισσότερο από όσο πρέπει.…"/>
          <p:cNvSpPr txBox="1"/>
          <p:nvPr>
            <p:ph type="body" idx="1"/>
          </p:nvPr>
        </p:nvSpPr>
        <p:spPr>
          <a:prstGeom prst="rect">
            <a:avLst/>
          </a:prstGeom>
        </p:spPr>
        <p:txBody>
          <a:bodyPr/>
          <a:lstStyle/>
          <a:p>
            <a:pPr marL="0" indent="0" algn="just" defTabSz="457200">
              <a:lnSpc>
                <a:spcPct val="100000"/>
              </a:lnSpc>
              <a:spcBef>
                <a:spcPts val="1000"/>
              </a:spcBef>
              <a:buSzTx/>
              <a:buNone/>
              <a:defRPr sz="5000">
                <a:latin typeface="Times New Roman"/>
                <a:ea typeface="Times New Roman"/>
                <a:cs typeface="Times New Roman"/>
                <a:sym typeface="Times New Roman"/>
              </a:defRPr>
            </a:pPr>
            <a:r>
              <a:t>Στα πλαίσια της χρηματιστηριακής πραγματικότητας, εκφράζει την τάση των επενδυτών στο να μην πραγματοποιούν χρηματιστηριακές κινήσεις, σε διαφοροποίηση του χαρτοφυλακίου και να διατηρούν τα αποθέματα περισσότερο από όσο πρέπει. </a:t>
            </a:r>
            <a:endParaRPr>
              <a:latin typeface="Calibri"/>
              <a:ea typeface="Calibri"/>
              <a:cs typeface="Calibri"/>
              <a:sym typeface="Calibri"/>
            </a:endParaRP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Επιλέγουν την χρηματιστηριακή αποχή και δράση ακόμη και αν οι επιπτώσεις της είναι μεγαλύτερες από την χρηματιστηριακή δράση και απόφαση, γιατί έτσι αισθάνονται πιο ασφαλείς και αποστασιοποιημένοι από την ευθύνη και την μετάνοια που θα προκαλούσε η ανάληψη δράσης.</a:t>
            </a:r>
          </a:p>
        </p:txBody>
      </p:sp>
      <p:sp>
        <p:nvSpPr>
          <p:cNvPr id="229"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1" name="Η ψευδαίσθηση το τέλος της ιστορίας."/>
          <p:cNvSpPr txBox="1"/>
          <p:nvPr>
            <p:ph type="title"/>
          </p:nvPr>
        </p:nvSpPr>
        <p:spPr>
          <a:prstGeom prst="rect">
            <a:avLst/>
          </a:prstGeom>
        </p:spPr>
        <p:txBody>
          <a:bodyPr/>
          <a:lstStyle>
            <a:lvl1pPr defTabSz="457200">
              <a:lnSpc>
                <a:spcPct val="100000"/>
              </a:lnSpc>
              <a:spcBef>
                <a:spcPts val="1000"/>
              </a:spcBef>
              <a:defRPr spc="0" sz="5000">
                <a:latin typeface="Times New Roman"/>
                <a:ea typeface="Times New Roman"/>
                <a:cs typeface="Times New Roman"/>
                <a:sym typeface="Times New Roman"/>
              </a:defRPr>
            </a:lvl1pPr>
          </a:lstStyle>
          <a:p>
            <a:pPr/>
            <a:r>
              <a:t>Η ψευδαίσθηση το τέλος της ιστορίας.</a:t>
            </a:r>
            <a:endParaRPr>
              <a:latin typeface="Calibri"/>
              <a:ea typeface="Calibri"/>
              <a:cs typeface="Calibri"/>
              <a:sym typeface="Calibri"/>
            </a:endParaRPr>
          </a:p>
        </p:txBody>
      </p:sp>
      <p:sp>
        <p:nvSpPr>
          <p:cNvPr id="232" name="Είναι η ψυχολογική ψευδαίσθηση κατά την  οποία τα άτομα πιστεύουν πως σημαντικά γεγονότα έχουν πραγματοποιηθεί στο παρελθόν, στο μέλλον δεν πρόκειται να επαναληφθούν όπως και αν επαναληφθούν, δεν θα επέλθουν σημαντικές αλλαγές.…"/>
          <p:cNvSpPr txBox="1"/>
          <p:nvPr>
            <p:ph type="body" idx="1"/>
          </p:nvPr>
        </p:nvSpPr>
        <p:spPr>
          <a:prstGeom prst="rect">
            <a:avLst/>
          </a:prstGeom>
        </p:spPr>
        <p:txBody>
          <a:bodyPr/>
          <a:lstStyle/>
          <a:p>
            <a:pPr marL="0" indent="0" algn="just" defTabSz="457200">
              <a:lnSpc>
                <a:spcPct val="100000"/>
              </a:lnSpc>
              <a:spcBef>
                <a:spcPts val="1000"/>
              </a:spcBef>
              <a:buSzTx/>
              <a:buNone/>
              <a:defRPr sz="5000">
                <a:latin typeface="Times New Roman"/>
                <a:ea typeface="Times New Roman"/>
                <a:cs typeface="Times New Roman"/>
                <a:sym typeface="Times New Roman"/>
              </a:defRPr>
            </a:pPr>
            <a:r>
              <a:t>Είναι η ψυχολογική ψευδαίσθηση κατά την  οποία τα άτομα πιστεύουν πως σημαντικά γεγονότα έχουν πραγματοποιηθεί στο παρελθόν, στο μέλλον δεν πρόκειται να επαναληφθούν όπως και αν επαναληφθούν, δεν θα επέλθουν σημαντικές αλλαγές.</a:t>
            </a: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Είναι η ψευδαίσθηση που φέρουν οι ενήλικες, σε οποιοδήποτε σημείο της ζωής τους, πως έχουν πετύχει τους στόχους, της επιθυμίες του, έχουν λάβει τις ικανοποιήσεις τους, κάτι που δε θα επαναληφθεί στο μέλλον ή έστω σε τόσο σημαντικό βαθμό.</a:t>
            </a:r>
            <a:endParaRPr>
              <a:latin typeface="Calibri"/>
              <a:ea typeface="Calibri"/>
              <a:cs typeface="Calibri"/>
              <a:sym typeface="Calibri"/>
            </a:endParaRPr>
          </a:p>
          <a:p>
            <a:pPr marL="0" indent="0" algn="just" defTabSz="457200">
              <a:lnSpc>
                <a:spcPct val="100000"/>
              </a:lnSpc>
              <a:spcBef>
                <a:spcPts val="1000"/>
              </a:spcBef>
              <a:buSzTx/>
              <a:buNone/>
              <a:defRPr sz="5000">
                <a:latin typeface="Times New Roman"/>
                <a:ea typeface="Times New Roman"/>
                <a:cs typeface="Times New Roman"/>
                <a:sym typeface="Times New Roman"/>
              </a:defRPr>
            </a:pPr>
            <a:r>
              <a:t>Αναφέρεται στο πως τα άτομα αντιλαμβάνονται τη ζωής τους, έτσι όπως αντικατοπτρίζεται μέσα από την ικανοποίηση  ζωής που έχουν λάβει, παρά από την προσωπικότητα, τις αξίες καθώς και τις προτιμήσεις τους. </a:t>
            </a:r>
            <a:endParaRPr sz="1466">
              <a:latin typeface="Calibri"/>
              <a:ea typeface="Calibri"/>
              <a:cs typeface="Calibri"/>
              <a:sym typeface="Calibri"/>
            </a:endParaRPr>
          </a:p>
        </p:txBody>
      </p:sp>
      <p:sp>
        <p:nvSpPr>
          <p:cNvPr id="233"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Τίτλος σλάιντ"/>
          <p:cNvSpPr txBox="1"/>
          <p:nvPr>
            <p:ph type="title"/>
          </p:nvPr>
        </p:nvSpPr>
        <p:spPr>
          <a:prstGeom prst="rect">
            <a:avLst/>
          </a:prstGeom>
        </p:spPr>
        <p:txBody>
          <a:bodyPr/>
          <a:lstStyle/>
          <a:p>
            <a:pPr/>
          </a:p>
        </p:txBody>
      </p:sp>
      <p:sp>
        <p:nvSpPr>
          <p:cNvPr id="236" name="Η ψευδαίσθηση του τέλος της ιστορίας στα πλαίσια της επενδυτικής διαδικασίας, καταδεικνύει την τάση των επενδυτών να θεωρούν πως έχουν φτάσει στην ολοκλήρωσή τους ως άτομα της επενδυτικής διαδικασίας και με αυτόν τον τρόπο θα λειτουργούν στο μέλλον.…"/>
          <p:cNvSpPr txBox="1"/>
          <p:nvPr>
            <p:ph type="body" idx="1"/>
          </p:nvPr>
        </p:nvSpPr>
        <p:spPr>
          <a:prstGeom prst="rect">
            <a:avLst/>
          </a:prstGeom>
        </p:spPr>
        <p:txBody>
          <a:bodyPr/>
          <a:lstStyle/>
          <a:p>
            <a:pPr marL="0" indent="0" algn="just" defTabSz="416052">
              <a:lnSpc>
                <a:spcPct val="100000"/>
              </a:lnSpc>
              <a:spcBef>
                <a:spcPts val="900"/>
              </a:spcBef>
              <a:buSzTx/>
              <a:buNone/>
              <a:defRPr sz="4550">
                <a:latin typeface="Times New Roman"/>
                <a:ea typeface="Times New Roman"/>
                <a:cs typeface="Times New Roman"/>
                <a:sym typeface="Times New Roman"/>
              </a:defRPr>
            </a:pPr>
            <a:r>
              <a:t>Η ψευδαίσθηση του τέλος της ιστορίας στα πλαίσια της επενδυτικής διαδικασίας, καταδεικνύει την τάση των επενδυτών να θεωρούν πως έχουν φτάσει στην ολοκλήρωσή τους ως άτομα της επενδυτικής διαδικασίας και με αυτόν τον τρόπο θα λειτουργούν στο μέλλον. </a:t>
            </a:r>
            <a:endParaRPr>
              <a:latin typeface="Calibri"/>
              <a:ea typeface="Calibri"/>
              <a:cs typeface="Calibri"/>
              <a:sym typeface="Calibri"/>
            </a:endParaRPr>
          </a:p>
          <a:p>
            <a:pPr marL="0" indent="0" algn="just" defTabSz="416052">
              <a:lnSpc>
                <a:spcPct val="100000"/>
              </a:lnSpc>
              <a:spcBef>
                <a:spcPts val="900"/>
              </a:spcBef>
              <a:buSzTx/>
              <a:buNone/>
              <a:defRPr sz="4550">
                <a:latin typeface="Times New Roman"/>
                <a:ea typeface="Times New Roman"/>
                <a:cs typeface="Times New Roman"/>
                <a:sym typeface="Times New Roman"/>
              </a:defRPr>
            </a:pPr>
            <a:r>
              <a:t>Αναγνωρίζουν τις λανθασμένες επιλογές του παρελθόντος και έχουν τη πεποίθηση πως πλέον λειτουργούν με επενδυτική ωριμότητα και σταθερότητα στη επιλογές που θα καλεστούν να ανταποκριθούν. </a:t>
            </a:r>
            <a:endParaRPr>
              <a:latin typeface="Calibri"/>
              <a:ea typeface="Calibri"/>
              <a:cs typeface="Calibri"/>
              <a:sym typeface="Calibri"/>
            </a:endParaRPr>
          </a:p>
          <a:p>
            <a:pPr marL="0" indent="0" algn="just" defTabSz="416052">
              <a:lnSpc>
                <a:spcPct val="100000"/>
              </a:lnSpc>
              <a:spcBef>
                <a:spcPts val="900"/>
              </a:spcBef>
              <a:buSzTx/>
              <a:buNone/>
              <a:defRPr sz="4550">
                <a:latin typeface="Times New Roman"/>
                <a:ea typeface="Times New Roman"/>
                <a:cs typeface="Times New Roman"/>
                <a:sym typeface="Times New Roman"/>
              </a:defRPr>
            </a:pPr>
            <a:r>
              <a:t>Επιπλέον, με το πέρασμα των χρόνων και κάτω από την επίδραση της ψευδαίσθησης, αδρανούν ως προς την διαφοροποίηση, αναθεώρηση των επενδυτικών του πεποιθήσεων, στόχων, αποφάσεων και χαρτοφυλακίων τους. Η επιβράδυνση και μετέπειτα αδράνεια των επενδυτικών τους  δραστηριοτήτων, επιφέρει επιβράδυνση και αδράνεια της κερδοφορίας τους.</a:t>
            </a:r>
            <a:endParaRPr sz="1334">
              <a:latin typeface="Calibri"/>
              <a:ea typeface="Calibri"/>
              <a:cs typeface="Calibri"/>
              <a:sym typeface="Calibri"/>
            </a:endParaRPr>
          </a:p>
        </p:txBody>
      </p:sp>
      <p:sp>
        <p:nvSpPr>
          <p:cNvPr id="237"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Τίτλος σλάιντ"/>
          <p:cNvSpPr txBox="1"/>
          <p:nvPr>
            <p:ph type="title"/>
          </p:nvPr>
        </p:nvSpPr>
        <p:spPr>
          <a:prstGeom prst="rect">
            <a:avLst/>
          </a:prstGeom>
        </p:spPr>
        <p:txBody>
          <a:bodyPr/>
          <a:lstStyle/>
          <a:p>
            <a:pPr/>
          </a:p>
        </p:txBody>
      </p:sp>
      <p:sp>
        <p:nvSpPr>
          <p:cNvPr id="160" name="Η τρέχουσα κατάσταση της όρεξης μας έχει σημαντική επίδραση στη μελλοντική επιλογή ποσότητας φαγητού. Αυτό έχει σαν αποτέλεσμα τη χαρακτηριστική, σύνηθες, συμπεριφορά των ατόμων, όταν   παραγγέλνουν σε ένα εστιατόρια, υπό το έντονο αίσθημα της πείνας. Πρ"/>
          <p:cNvSpPr txBox="1"/>
          <p:nvPr>
            <p:ph type="body" idx="1"/>
          </p:nvPr>
        </p:nvSpPr>
        <p:spPr>
          <a:prstGeom prst="rect">
            <a:avLst/>
          </a:prstGeom>
        </p:spPr>
        <p:txBody>
          <a:bodyPr/>
          <a:lstStyle/>
          <a:p>
            <a:pPr marL="0" indent="0" algn="just" defTabSz="457200">
              <a:lnSpc>
                <a:spcPct val="100000"/>
              </a:lnSpc>
              <a:spcBef>
                <a:spcPts val="1000"/>
              </a:spcBef>
              <a:buSzTx/>
              <a:buNone/>
              <a:defRPr sz="4000">
                <a:latin typeface="Times New Roman"/>
                <a:ea typeface="Times New Roman"/>
                <a:cs typeface="Times New Roman"/>
                <a:sym typeface="Times New Roman"/>
              </a:defRPr>
            </a:pPr>
            <a:r>
              <a:t>Η τρέχουσα κατάσταση της όρεξης μας έχει σημαντική επίδραση στη μελλοντική επιλογή ποσότητας φαγητού. Αυτό έχει σαν αποτέλεσμα τη χαρακτηριστική, σύνηθες, συμπεριφορά των ατόμων, όταν   παραγγέλνουν σε ένα εστιατόρια, υπό το έντονο αίσθημα της πείνας. Προβαίνουν στην παραγγελία υπερβολικών αριθμών εδεσμάτων και η υπερβολή αυτή, γίνεται αντιληπτή, όταν αρχίζουν να τα καταναλώνουν.  </a:t>
            </a:r>
            <a:endParaRPr>
              <a:latin typeface="Calibri"/>
              <a:ea typeface="Calibri"/>
              <a:cs typeface="Calibri"/>
              <a:sym typeface="Calibri"/>
            </a:endParaRPr>
          </a:p>
          <a:p>
            <a:pPr marL="0" indent="0" algn="just" defTabSz="457200">
              <a:lnSpc>
                <a:spcPct val="100000"/>
              </a:lnSpc>
              <a:spcBef>
                <a:spcPts val="1000"/>
              </a:spcBef>
              <a:buSzTx/>
              <a:buNone/>
              <a:defRPr sz="4000">
                <a:latin typeface="Times New Roman"/>
                <a:ea typeface="Times New Roman"/>
                <a:cs typeface="Times New Roman"/>
                <a:sym typeface="Times New Roman"/>
              </a:defRPr>
            </a:pPr>
            <a:r>
              <a:t>Μια άλλη παράλογη συμπεριφορά που διαμορφώνεται, υπό την επίδραση της συγκεκριμένης γνωστικής μεροληψίας, είναι αυτή των εξαρτημένων ατόμων. Δεν μπορούν να συνειδητοποιήσουν πως η λαχτάρα που νιώθουν, είναι βραχύβια, πρόσκαιρη και πως όταν αντιληφθούν πως τα δυσάρεστα συναισθήματα που βιώνουν, θα περάσουν σύντομα, θα είναι καλύτερα προετοιμασμένοι να τα αντιμετωπίσουν. </a:t>
            </a:r>
            <a:endParaRPr sz="1466">
              <a:latin typeface="Calibri"/>
              <a:ea typeface="Calibri"/>
              <a:cs typeface="Calibri"/>
              <a:sym typeface="Calibri"/>
            </a:endParaRPr>
          </a:p>
        </p:txBody>
      </p:sp>
      <p:sp>
        <p:nvSpPr>
          <p:cNvPr id="161"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Τίτλος σλάιντ"/>
          <p:cNvSpPr txBox="1"/>
          <p:nvPr>
            <p:ph type="title"/>
          </p:nvPr>
        </p:nvSpPr>
        <p:spPr>
          <a:prstGeom prst="rect">
            <a:avLst/>
          </a:prstGeom>
        </p:spPr>
        <p:txBody>
          <a:bodyPr/>
          <a:lstStyle/>
          <a:p>
            <a:pPr/>
          </a:p>
        </p:txBody>
      </p:sp>
      <p:sp>
        <p:nvSpPr>
          <p:cNvPr id="164" name="Η μεροληψία της προβολής είναι γνωστή και ως «κενό εν συναίσθησης» (empathy gap). Τη γνωστική προκατάληψη, κατά την οποία οι άνθρωποι, αγωνίζονται να κατανοήσουν τις ψυχικές καταστάσεις που διαφέρουν από την τρέχουσα κατάστασή τους και υποτιμούν τις επιρ"/>
          <p:cNvSpPr txBox="1"/>
          <p:nvPr>
            <p:ph type="body" idx="1"/>
          </p:nvPr>
        </p:nvSpPr>
        <p:spPr>
          <a:prstGeom prst="rect">
            <a:avLst/>
          </a:prstGeom>
        </p:spPr>
        <p:txBody>
          <a:bodyPr/>
          <a:lstStyle>
            <a:lvl1pPr marL="0" indent="0" algn="just" defTabSz="457200">
              <a:lnSpc>
                <a:spcPct val="100000"/>
              </a:lnSpc>
              <a:spcBef>
                <a:spcPts val="1000"/>
              </a:spcBef>
              <a:buSzTx/>
              <a:buNone/>
              <a:defRPr sz="4000">
                <a:latin typeface="Times New Roman"/>
                <a:ea typeface="Times New Roman"/>
                <a:cs typeface="Times New Roman"/>
                <a:sym typeface="Times New Roman"/>
              </a:defRPr>
            </a:lvl1pPr>
          </a:lstStyle>
          <a:p>
            <a:pPr/>
            <a:r>
              <a:t>Η μεροληψία της προβολής είναι γνωστή και ως «κενό εν συναίσθησης» (empathy gap). Τη γνωστική προκατάληψη, κατά την οποία οι άνθρωποι, αγωνίζονται να κατανοήσουν τις ψυχικές καταστάσεις που διαφέρουν από την τρέχουσα κατάστασή τους και υποτιμούν τις επιρροές της δεδομένης συναισθηματικής φόρτισης στις μελλοντικές συμπεριφορές, προτιμήσεις.</a:t>
            </a:r>
          </a:p>
        </p:txBody>
      </p:sp>
      <p:sp>
        <p:nvSpPr>
          <p:cNvPr id="165"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Τίτλος σλάιντ"/>
          <p:cNvSpPr txBox="1"/>
          <p:nvPr>
            <p:ph type="title"/>
          </p:nvPr>
        </p:nvSpPr>
        <p:spPr>
          <a:prstGeom prst="rect">
            <a:avLst/>
          </a:prstGeom>
        </p:spPr>
        <p:txBody>
          <a:bodyPr/>
          <a:lstStyle/>
          <a:p>
            <a:pPr/>
          </a:p>
        </p:txBody>
      </p:sp>
      <p:sp>
        <p:nvSpPr>
          <p:cNvPr id="168" name="Όσον αφορά, το χρηματιστηριακό τομέα, η συγκεκριμένη μεροληψία, καταδεικνύει την τάση των ατόμων της χρηματιστηριακής αγοράς, των υπεύθυνων λήψης αποφάσεων, να αποτυγχάνουν να προβλέψουν το μελλοντικό τους συναίσθημα, προβάλλοντας εσφαλμένα τις τρέχουσες"/>
          <p:cNvSpPr txBox="1"/>
          <p:nvPr>
            <p:ph type="body" idx="1"/>
          </p:nvPr>
        </p:nvSpPr>
        <p:spPr>
          <a:prstGeom prst="rect">
            <a:avLst/>
          </a:prstGeom>
        </p:spPr>
        <p:txBody>
          <a:bodyPr/>
          <a:lstStyle/>
          <a:p>
            <a:pPr marL="0" indent="0" algn="just" defTabSz="457200">
              <a:lnSpc>
                <a:spcPct val="100000"/>
              </a:lnSpc>
              <a:spcBef>
                <a:spcPts val="1000"/>
              </a:spcBef>
              <a:buSzTx/>
              <a:buNone/>
              <a:defRPr sz="4000">
                <a:latin typeface="Times New Roman"/>
                <a:ea typeface="Times New Roman"/>
                <a:cs typeface="Times New Roman"/>
                <a:sym typeface="Times New Roman"/>
              </a:defRPr>
            </a:pPr>
            <a:r>
              <a:t>Όσον αφορά, το χρηματιστηριακό τομέα, η συγκεκριμένη μεροληψία, καταδεικνύει την τάση των ατόμων της χρηματιστηριακής αγοράς, των υπεύθυνων λήψης αποφάσεων, να αποτυγχάνουν να προβλέψουν το μελλοντικό τους συναίσθημα, προβάλλοντας εσφαλμένα τις τρέχουσες προτιμήσεις σε μελλοντικές προτιμήσεις (Loewenstein, O'Donoghue, Rabin, 2003).</a:t>
            </a:r>
            <a:endParaRPr>
              <a:latin typeface="Calibri"/>
              <a:ea typeface="Calibri"/>
              <a:cs typeface="Calibri"/>
              <a:sym typeface="Calibri"/>
            </a:endParaRPr>
          </a:p>
          <a:p>
            <a:pPr marL="0" indent="0" algn="just" defTabSz="457200">
              <a:lnSpc>
                <a:spcPct val="100000"/>
              </a:lnSpc>
              <a:spcBef>
                <a:spcPts val="1000"/>
              </a:spcBef>
              <a:buSzTx/>
              <a:buNone/>
              <a:defRPr sz="4000">
                <a:latin typeface="Times New Roman"/>
                <a:ea typeface="Times New Roman"/>
                <a:cs typeface="Times New Roman"/>
                <a:sym typeface="Times New Roman"/>
              </a:defRPr>
            </a:pPr>
            <a:r>
              <a:t>Είναι μη ορθολογικό, οι επενδυτές να αφήνονται στα συναισθήματα που βιώνουν σε μια δεδομένη κατάσταση και με βάση αυτά να διαμορφώνουν αποφάσεις και επενδυτικές στρατηγικές. Όταν συμπαρασύρονται από ό,τι βιώνουν στο τώρα (φόβος, λύπη, υπεραισιοδοξία), δε μπορούν να σχηματοποιήσουν ορθολογικές αποφάσεις και να επιτύχουν τη μέγιστη χρησιμότητα και κερδοφορία, που είναι το ζητούμενό τους.</a:t>
            </a:r>
            <a:endParaRPr sz="1466">
              <a:latin typeface="Calibri"/>
              <a:ea typeface="Calibri"/>
              <a:cs typeface="Calibri"/>
              <a:sym typeface="Calibri"/>
            </a:endParaRPr>
          </a:p>
        </p:txBody>
      </p:sp>
      <p:sp>
        <p:nvSpPr>
          <p:cNvPr id="169"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O νόμος του οργάνου"/>
          <p:cNvSpPr txBox="1"/>
          <p:nvPr>
            <p:ph type="title"/>
          </p:nvPr>
        </p:nvSpPr>
        <p:spPr>
          <a:prstGeom prst="rect">
            <a:avLst/>
          </a:prstGeom>
        </p:spPr>
        <p:txBody>
          <a:bodyPr/>
          <a:lstStyle>
            <a:lvl1pPr defTabSz="457200">
              <a:lnSpc>
                <a:spcPct val="100000"/>
              </a:lnSpc>
              <a:spcBef>
                <a:spcPts val="1000"/>
              </a:spcBef>
              <a:defRPr spc="0" sz="5000">
                <a:latin typeface="Times New Roman"/>
                <a:ea typeface="Times New Roman"/>
                <a:cs typeface="Times New Roman"/>
                <a:sym typeface="Times New Roman"/>
              </a:defRPr>
            </a:lvl1pPr>
          </a:lstStyle>
          <a:p>
            <a:pPr/>
            <a:r>
              <a:t>O νόμος του οργάνου</a:t>
            </a:r>
          </a:p>
        </p:txBody>
      </p:sp>
      <p:sp>
        <p:nvSpPr>
          <p:cNvPr id="172" name="Πρόκειται για μια γνωστική προκατάληψη, κατά την οποία οι άνθρωποι χρησιμοποιούν το ίδιο εργαλείο για κάθε σκοπό.…"/>
          <p:cNvSpPr txBox="1"/>
          <p:nvPr>
            <p:ph type="body" idx="1"/>
          </p:nvPr>
        </p:nvSpPr>
        <p:spPr>
          <a:prstGeom prst="rect">
            <a:avLst/>
          </a:prstGeom>
        </p:spPr>
        <p:txBody>
          <a:bodyPr/>
          <a:lstStyle/>
          <a:p>
            <a:pPr marL="0" indent="0" algn="just" defTabSz="452627">
              <a:lnSpc>
                <a:spcPct val="100000"/>
              </a:lnSpc>
              <a:spcBef>
                <a:spcPts val="1000"/>
              </a:spcBef>
              <a:buSzTx/>
              <a:buNone/>
              <a:defRPr sz="3959">
                <a:latin typeface="Times New Roman"/>
                <a:ea typeface="Times New Roman"/>
                <a:cs typeface="Times New Roman"/>
                <a:sym typeface="Times New Roman"/>
              </a:defRPr>
            </a:pPr>
            <a:r>
              <a:t>Πρόκειται για μια γνωστική προκατάληψη, κατά την οποία οι άνθρωποι χρησιμοποιούν το ίδιο εργαλείο για κάθε σκοπό. </a:t>
            </a:r>
            <a:endParaRPr>
              <a:latin typeface="Calibri"/>
              <a:ea typeface="Calibri"/>
              <a:cs typeface="Calibri"/>
              <a:sym typeface="Calibri"/>
            </a:endParaRPr>
          </a:p>
          <a:p>
            <a:pPr marL="0" indent="0" algn="just" defTabSz="452627">
              <a:lnSpc>
                <a:spcPct val="100000"/>
              </a:lnSpc>
              <a:spcBef>
                <a:spcPts val="1000"/>
              </a:spcBef>
              <a:buSzTx/>
              <a:buNone/>
              <a:defRPr sz="3959">
                <a:latin typeface="Times New Roman"/>
                <a:ea typeface="Times New Roman"/>
                <a:cs typeface="Times New Roman"/>
                <a:sym typeface="Times New Roman"/>
              </a:defRPr>
            </a:pPr>
            <a:r>
              <a:t>Στη βιβλιογραφία, θα την συναντήσουμε και ως ο νόμος του σφυριού, το χρυσό σφυρί ή το σφυρί του Maslow και οι ονομασίες αυτές προήλθαν από την έκφραση του Maslow, to 1966, «εάν το μόνο εργαλείο που χρησιμοποιεί κάποιος είναι το σφυρί, τότε όλα μοιάζουν με καρφί».</a:t>
            </a:r>
            <a:endParaRPr>
              <a:latin typeface="Calibri"/>
              <a:ea typeface="Calibri"/>
              <a:cs typeface="Calibri"/>
              <a:sym typeface="Calibri"/>
            </a:endParaRPr>
          </a:p>
          <a:p>
            <a:pPr marL="0" indent="0" algn="just" defTabSz="452627">
              <a:lnSpc>
                <a:spcPct val="100000"/>
              </a:lnSpc>
              <a:spcBef>
                <a:spcPts val="1000"/>
              </a:spcBef>
              <a:buSzTx/>
              <a:buNone/>
              <a:defRPr sz="3959">
                <a:latin typeface="Times New Roman"/>
                <a:ea typeface="Times New Roman"/>
                <a:cs typeface="Times New Roman"/>
                <a:sym typeface="Times New Roman"/>
              </a:defRPr>
            </a:pPr>
            <a:r>
              <a:t>Το γνωστικό σφάλμα, εκφράζεται μέσα από την οικειότητα των ατόμων με μια μέθοδο, διαδικασία που την εφαρμόζουν σε κάθε περίσταση, έστω κ αν αυτή η περίσταση δεν είναι άριστα αντιμετωπίσιμη με αυτή τη μέθοδο/διαδικασία. </a:t>
            </a:r>
            <a:endParaRPr>
              <a:latin typeface="Calibri"/>
              <a:ea typeface="Calibri"/>
              <a:cs typeface="Calibri"/>
              <a:sym typeface="Calibri"/>
            </a:endParaRPr>
          </a:p>
          <a:p>
            <a:pPr marL="0" indent="0" algn="just" defTabSz="452627">
              <a:lnSpc>
                <a:spcPct val="100000"/>
              </a:lnSpc>
              <a:spcBef>
                <a:spcPts val="1000"/>
              </a:spcBef>
              <a:buSzTx/>
              <a:buNone/>
              <a:defRPr sz="3959">
                <a:latin typeface="Times New Roman"/>
                <a:ea typeface="Times New Roman"/>
                <a:cs typeface="Times New Roman"/>
                <a:sym typeface="Times New Roman"/>
              </a:defRPr>
            </a:pPr>
            <a:r>
              <a:t>Για παράδειγμα ένα μεγάλο μέρος των ατόμων, δίνουν σαφή προτίμηση στην ανάλυση δεδομένων με βάση το Microsoft Excel, αν και υπάρχουν εφαρμογές ποιο προηγμένες και αποτελεσματικές. Τα άτομα, όμως δεν τις επιζητούν και μένουν ριζωμένοι, σε μια συμπεριφορά και διαδικασία που έχουν εύκολα στη διάθεσή τους και οι οργανισμοί, από την άλλη, εξαρτώνται από την ανάλυση δεδομένων που κάνουν οι χρήστες στο Excel.</a:t>
            </a:r>
            <a:endParaRPr sz="1452">
              <a:latin typeface="Calibri"/>
              <a:ea typeface="Calibri"/>
              <a:cs typeface="Calibri"/>
              <a:sym typeface="Calibri"/>
            </a:endParaRPr>
          </a:p>
        </p:txBody>
      </p:sp>
      <p:sp>
        <p:nvSpPr>
          <p:cNvPr id="173" name="Law of the Instrumen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365760">
              <a:spcBef>
                <a:spcPts val="800"/>
              </a:spcBef>
              <a:defRPr spc="0" sz="3200">
                <a:latin typeface="Times New Roman"/>
                <a:ea typeface="Times New Roman"/>
                <a:cs typeface="Times New Roman"/>
                <a:sym typeface="Times New Roman"/>
              </a:defRPr>
            </a:lvl1pPr>
          </a:lstStyle>
          <a:p>
            <a:pPr/>
            <a:r>
              <a:t>Law of the Instrument</a:t>
            </a:r>
            <a:endParaRPr sz="1173">
              <a:latin typeface="Calibri"/>
              <a:ea typeface="Calibri"/>
              <a:cs typeface="Calibri"/>
              <a:sym typeface="Calibri"/>
            </a:endParaR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Τίτλος σλάιντ"/>
          <p:cNvSpPr txBox="1"/>
          <p:nvPr>
            <p:ph type="title"/>
          </p:nvPr>
        </p:nvSpPr>
        <p:spPr>
          <a:prstGeom prst="rect">
            <a:avLst/>
          </a:prstGeom>
        </p:spPr>
        <p:txBody>
          <a:bodyPr/>
          <a:lstStyle/>
          <a:p>
            <a:pPr/>
          </a:p>
        </p:txBody>
      </p:sp>
      <p:sp>
        <p:nvSpPr>
          <p:cNvPr id="176" name="Στα πλαίσια του χρηματιστηρίου, η γνωστική προκατάληψη, παρουσιάζει την τάση των επενδυτών να εφαρμόζουν μια επενδυτική στρατηγική για μεγάλα χρονικά διαστήματα, πράγμα που θα επιφέρει μια μειωμένη απόδοση , μιας και ο χώρος των επενδύσεων, είναι ευμετάβ"/>
          <p:cNvSpPr txBox="1"/>
          <p:nvPr>
            <p:ph type="body" idx="1"/>
          </p:nvPr>
        </p:nvSpPr>
        <p:spPr>
          <a:prstGeom prst="rect">
            <a:avLst/>
          </a:prstGeom>
        </p:spPr>
        <p:txBody>
          <a:bodyPr/>
          <a:lstStyle/>
          <a:p>
            <a:pPr marL="0" indent="0" algn="just" defTabSz="379475">
              <a:lnSpc>
                <a:spcPct val="100000"/>
              </a:lnSpc>
              <a:spcBef>
                <a:spcPts val="800"/>
              </a:spcBef>
              <a:buSzTx/>
              <a:buNone/>
              <a:defRPr sz="1328">
                <a:latin typeface="Times New Roman"/>
                <a:ea typeface="Times New Roman"/>
                <a:cs typeface="Times New Roman"/>
                <a:sym typeface="Times New Roman"/>
              </a:defRPr>
            </a:pPr>
            <a:r>
              <a:t>Σ</a:t>
            </a:r>
            <a:r>
              <a:rPr sz="4150"/>
              <a:t>τα πλαίσια του χρηματιστηρίου, η γνωστική προκατάληψη, παρουσιάζει την τάση των επενδυτών να εφαρμόζουν μια επενδυτική στρατηγική για μεγάλα χρονικά διαστήματα, πράγμα που θα επιφέρει μια μειωμένη απόδοση , μιας και ο χώρος των επενδύσεων, είναι ευμετάβλητος και απαιτεί, συνεχώς, νέους ελιγμούς και επενδυτικούς δια χειρισμούς.</a:t>
            </a:r>
            <a:endParaRPr sz="4150">
              <a:latin typeface="Calibri"/>
              <a:ea typeface="Calibri"/>
              <a:cs typeface="Calibri"/>
              <a:sym typeface="Calibri"/>
            </a:endParaRPr>
          </a:p>
          <a:p>
            <a:pPr marL="0" indent="0" algn="just" defTabSz="379475">
              <a:lnSpc>
                <a:spcPct val="100000"/>
              </a:lnSpc>
              <a:spcBef>
                <a:spcPts val="800"/>
              </a:spcBef>
              <a:buSzTx/>
              <a:buNone/>
              <a:defRPr sz="4150">
                <a:latin typeface="Times New Roman"/>
                <a:ea typeface="Times New Roman"/>
                <a:cs typeface="Times New Roman"/>
                <a:sym typeface="Times New Roman"/>
              </a:defRPr>
            </a:pPr>
            <a:r>
              <a:t>Η στρατηγική αυτή, μπορεί να αφορά και την επιμονή με συγκεκριμένα επενδυτικά εργαλεία (μετοχές, παράγωγα) ή συγκεκριμένους κλάδους μετοχών και συγκεκριμένες εταιρίες.</a:t>
            </a:r>
          </a:p>
          <a:p>
            <a:pPr marL="0" indent="0" algn="just" defTabSz="379475">
              <a:lnSpc>
                <a:spcPct val="100000"/>
              </a:lnSpc>
              <a:spcBef>
                <a:spcPts val="800"/>
              </a:spcBef>
              <a:buSzTx/>
              <a:buNone/>
              <a:defRPr sz="4150">
                <a:latin typeface="Times New Roman"/>
                <a:ea typeface="Times New Roman"/>
                <a:cs typeface="Times New Roman"/>
                <a:sym typeface="Times New Roman"/>
              </a:defRPr>
            </a:pPr>
            <a:r>
              <a:t>Πράγμα μη ορθολογικό, μιας και μέσα στο χρόνο, νέα επενδυτικά εργαλεία εμφανίζονται, νέοι κλάδοι κερδίζουν το επενδυτικό ενδιαφέρον και νέες εταιρίες γίνονται μέρος επενδυτικών χαρτοφυλακίων. </a:t>
            </a:r>
            <a:endParaRPr>
              <a:latin typeface="Calibri"/>
              <a:ea typeface="Calibri"/>
              <a:cs typeface="Calibri"/>
              <a:sym typeface="Calibri"/>
            </a:endParaRPr>
          </a:p>
          <a:p>
            <a:pPr marL="0" indent="0" algn="just" defTabSz="379475">
              <a:lnSpc>
                <a:spcPct val="100000"/>
              </a:lnSpc>
              <a:spcBef>
                <a:spcPts val="800"/>
              </a:spcBef>
              <a:buSzTx/>
              <a:buNone/>
              <a:defRPr sz="4150">
                <a:latin typeface="Times New Roman"/>
                <a:ea typeface="Times New Roman"/>
                <a:cs typeface="Times New Roman"/>
                <a:sym typeface="Times New Roman"/>
              </a:defRPr>
            </a:pPr>
            <a:r>
              <a:t>Σε κάθε χάραξη νέας στρατηγικής καθώς και στην αντιμετώπιση προβλημάτων, απαιτείτε η ύπαρξη ενναλακτικών,  πολλαπλές λύσεις και στάθμιση των πλεονεκτημάτων και μειονεκτημάτων τους. Με τον τρόπο αυτό αντιμετωπίζεται με τον καλύτερο τρόπο μια κατάσταση, μια δεδομένη χρονική στιγμή, με μεγιστοποίηση της χρησιμότητας που θα αντληθεί καθώς και της κερδοφορίας που επακολουθήσει.</a:t>
            </a:r>
          </a:p>
        </p:txBody>
      </p:sp>
      <p:sp>
        <p:nvSpPr>
          <p:cNvPr id="177"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Το ψευδές αποτέλεσμα της αλήθειας"/>
          <p:cNvSpPr txBox="1"/>
          <p:nvPr>
            <p:ph type="title"/>
          </p:nvPr>
        </p:nvSpPr>
        <p:spPr>
          <a:prstGeom prst="rect">
            <a:avLst/>
          </a:prstGeom>
        </p:spPr>
        <p:txBody>
          <a:bodyPr/>
          <a:lstStyle>
            <a:lvl1pPr defTabSz="457200">
              <a:lnSpc>
                <a:spcPct val="100000"/>
              </a:lnSpc>
              <a:spcBef>
                <a:spcPts val="1000"/>
              </a:spcBef>
              <a:defRPr spc="0" sz="5000">
                <a:latin typeface="Times New Roman"/>
                <a:ea typeface="Times New Roman"/>
                <a:cs typeface="Times New Roman"/>
                <a:sym typeface="Times New Roman"/>
              </a:defRPr>
            </a:lvl1pPr>
          </a:lstStyle>
          <a:p>
            <a:pPr/>
            <a:r>
              <a:t>Το ψευδές αποτέλεσμα της αλήθειας</a:t>
            </a:r>
          </a:p>
        </p:txBody>
      </p:sp>
      <p:sp>
        <p:nvSpPr>
          <p:cNvPr id="180" name="H ψευδαίσθηση της αλήθειας, αποτελεί την τάση των ανθρώπων να πιστεύουν ότι οι ψευδείς πληροφορίες είναι σωστές μετά από επανειλημμένη έκθεση.…"/>
          <p:cNvSpPr txBox="1"/>
          <p:nvPr>
            <p:ph type="body" idx="1"/>
          </p:nvPr>
        </p:nvSpPr>
        <p:spPr>
          <a:prstGeom prst="rect">
            <a:avLst/>
          </a:prstGeom>
        </p:spPr>
        <p:txBody>
          <a:bodyPr/>
          <a:lstStyle/>
          <a:p>
            <a:pPr marL="0" indent="0" algn="just" defTabSz="397763">
              <a:lnSpc>
                <a:spcPct val="100000"/>
              </a:lnSpc>
              <a:spcBef>
                <a:spcPts val="900"/>
              </a:spcBef>
              <a:buSzTx/>
              <a:buNone/>
              <a:defRPr sz="4350">
                <a:latin typeface="Times New Roman"/>
                <a:ea typeface="Times New Roman"/>
                <a:cs typeface="Times New Roman"/>
                <a:sym typeface="Times New Roman"/>
              </a:defRPr>
            </a:pPr>
            <a:r>
              <a:t>H ψευδαίσθηση της αλήθειας, αποτελεί την τάση των ανθρώπων να πιστεύουν ότι οι ψευδείς πληροφορίες είναι σωστές μετά από επανειλημμένη έκθεση.</a:t>
            </a:r>
            <a:endParaRPr>
              <a:latin typeface="Calibri"/>
              <a:ea typeface="Calibri"/>
              <a:cs typeface="Calibri"/>
              <a:sym typeface="Calibri"/>
            </a:endParaRPr>
          </a:p>
          <a:p>
            <a:pPr marL="0" indent="0" algn="just" defTabSz="397763">
              <a:lnSpc>
                <a:spcPct val="100000"/>
              </a:lnSpc>
              <a:spcBef>
                <a:spcPts val="900"/>
              </a:spcBef>
              <a:buSzTx/>
              <a:buNone/>
              <a:defRPr sz="4350">
                <a:latin typeface="Times New Roman"/>
                <a:ea typeface="Times New Roman"/>
                <a:cs typeface="Times New Roman"/>
                <a:sym typeface="Times New Roman"/>
              </a:defRPr>
            </a:pPr>
            <a:r>
              <a:t>Όσα πιστεύονται δεν είναι αλήθεια. Ένας σημαντικός αριθμός πεποιθήσεων δεν είναι αντικειμενικά αληθινές. Και όταν αυτές ψευδείς πεποιθήσεις γίνονται αποδεκτές για τον απλό λόγο επειδή έχουν ακουστεί πολύ. </a:t>
            </a:r>
          </a:p>
          <a:p>
            <a:pPr marL="0" indent="0" algn="just" defTabSz="397763">
              <a:lnSpc>
                <a:spcPct val="100000"/>
              </a:lnSpc>
              <a:spcBef>
                <a:spcPts val="900"/>
              </a:spcBef>
              <a:buSzTx/>
              <a:buNone/>
              <a:defRPr sz="4350">
                <a:latin typeface="Times New Roman"/>
                <a:ea typeface="Times New Roman"/>
                <a:cs typeface="Times New Roman"/>
                <a:sym typeface="Times New Roman"/>
              </a:defRPr>
            </a:pPr>
            <a:r>
              <a:t>Όταν οι ίδιες ψευδείς πληροφορίες, επαναλαμβάνονται ξανά και ξανά, τα άτομα αρχίζουν να τις αποδέχονται ως αληθείς. Προβληματικά αυτό συμβαίνει όταν αρχικά αναγνωρίζουν την παραπληροφόρηση και το ψεύδος της πληροφορίας.</a:t>
            </a:r>
            <a:endParaRPr>
              <a:latin typeface="Calibri"/>
              <a:ea typeface="Calibri"/>
              <a:cs typeface="Calibri"/>
              <a:sym typeface="Calibri"/>
            </a:endParaRPr>
          </a:p>
          <a:p>
            <a:pPr marL="0" indent="0" algn="just" defTabSz="397763">
              <a:lnSpc>
                <a:spcPct val="100000"/>
              </a:lnSpc>
              <a:spcBef>
                <a:spcPts val="900"/>
              </a:spcBef>
              <a:buSzTx/>
              <a:buNone/>
              <a:defRPr sz="4350">
                <a:latin typeface="Times New Roman"/>
                <a:ea typeface="Times New Roman"/>
                <a:cs typeface="Times New Roman"/>
                <a:sym typeface="Times New Roman"/>
              </a:defRPr>
            </a:pPr>
            <a:r>
              <a:t>Έχει καταγραφεί μέσα από έρευνες, μια συνέπεια των ανθρώπων προς την παραπληροφόρηση, τις ψευδείς ειδήσεις και στις θεωρίες συνομωσίας.  Διατηρούν τις πεποιθήσεις τους στους μύθους και στις ψευδείς ειδήσεις, παρόλο που έχουν αποδειχθεί αρχικά το ψεύδος και την παραπλάνηση αυτών των πληροφοριών. </a:t>
            </a:r>
            <a:endParaRPr sz="1276">
              <a:latin typeface="Calibri"/>
              <a:ea typeface="Calibri"/>
              <a:cs typeface="Calibri"/>
              <a:sym typeface="Calibri"/>
            </a:endParaRPr>
          </a:p>
        </p:txBody>
      </p:sp>
      <p:sp>
        <p:nvSpPr>
          <p:cNvPr id="181" name="Illusory truth effec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defTabSz="457200">
              <a:spcBef>
                <a:spcPts val="1000"/>
              </a:spcBef>
              <a:defRPr spc="0" sz="4000">
                <a:latin typeface="Times New Roman"/>
                <a:ea typeface="Times New Roman"/>
                <a:cs typeface="Times New Roman"/>
                <a:sym typeface="Times New Roman"/>
              </a:defRPr>
            </a:lvl1pPr>
          </a:lstStyle>
          <a:p>
            <a:pPr/>
            <a:r>
              <a:t> Illusory truth effect</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3" name="Τίτλος σλάιντ"/>
          <p:cNvSpPr txBox="1"/>
          <p:nvPr>
            <p:ph type="title"/>
          </p:nvPr>
        </p:nvSpPr>
        <p:spPr>
          <a:prstGeom prst="rect">
            <a:avLst/>
          </a:prstGeom>
        </p:spPr>
        <p:txBody>
          <a:bodyPr/>
          <a:lstStyle/>
          <a:p>
            <a:pPr/>
          </a:p>
        </p:txBody>
      </p:sp>
      <p:sp>
        <p:nvSpPr>
          <p:cNvPr id="184" name="Στο κόσμο των επενδύσεων, η παραπλάνηση μέσω ψευδών ειδήσεων, αποτελεί μια συνήθη πράξη. Μερικές εταιρίες θα προσπαθήσουν με κάθε τρόπο να κερδίσουν επενδυτές, αγοραστές κεφαλαίου, επομένως θα προσπαθήσουν να παρουσιάσουν μια ιδανική και ωραιοποιημένη ει"/>
          <p:cNvSpPr txBox="1"/>
          <p:nvPr>
            <p:ph type="body" idx="1"/>
          </p:nvPr>
        </p:nvSpPr>
        <p:spPr>
          <a:prstGeom prst="rect">
            <a:avLst/>
          </a:prstGeom>
        </p:spPr>
        <p:txBody>
          <a:bodyPr/>
          <a:lstStyle/>
          <a:p>
            <a:pPr marL="0" indent="0" algn="just" defTabSz="457200">
              <a:lnSpc>
                <a:spcPct val="100000"/>
              </a:lnSpc>
              <a:spcBef>
                <a:spcPts val="1000"/>
              </a:spcBef>
              <a:buSzTx/>
              <a:buNone/>
              <a:defRPr sz="4000">
                <a:latin typeface="Times New Roman"/>
                <a:ea typeface="Times New Roman"/>
                <a:cs typeface="Times New Roman"/>
                <a:sym typeface="Times New Roman"/>
              </a:defRPr>
            </a:pPr>
            <a:r>
              <a:t>Στο κόσμο των επενδύσεων, η παραπλάνηση μέσω ψευδών ειδήσεων, αποτελεί μια συνήθη πράξη. Μερικές εταιρίες θα προσπαθήσουν με κάθε τρόπο να κερδίσουν επενδυτές, αγοραστές κεφαλαίου, επομένως θα προσπαθήσουν να παρουσιάσουν μια ιδανική και ωραιοποιημένη εικόνα. </a:t>
            </a:r>
          </a:p>
          <a:p>
            <a:pPr marL="0" indent="0" algn="just" defTabSz="457200">
              <a:lnSpc>
                <a:spcPct val="100000"/>
              </a:lnSpc>
              <a:spcBef>
                <a:spcPts val="1000"/>
              </a:spcBef>
              <a:buSzTx/>
              <a:buNone/>
              <a:defRPr sz="4000">
                <a:latin typeface="Times New Roman"/>
                <a:ea typeface="Times New Roman"/>
                <a:cs typeface="Times New Roman"/>
                <a:sym typeface="Times New Roman"/>
              </a:defRPr>
            </a:pPr>
            <a:r>
              <a:t>Ιδιαίτερα σε περιόδους οικονομικής δυσπραγίας, θα χρησιμοποιήσουν την συγκεκριμένη ψευδαίσθηση, ώστε να παραπλανήσουν το επενδυτικό κοινό, να προπαγανδίσουν υπέρ των επιχειρηματικών δράσεων τους, διασπείροντας λανθασμένα νέα, προβαίνοντας σε επανάληψη τους ώστε να γίνουν αποδεκτά ως αληθινά.</a:t>
            </a:r>
            <a:endParaRPr>
              <a:latin typeface="Calibri"/>
              <a:ea typeface="Calibri"/>
              <a:cs typeface="Calibri"/>
              <a:sym typeface="Calibri"/>
            </a:endParaRPr>
          </a:p>
          <a:p>
            <a:pPr marL="0" indent="0" algn="just" defTabSz="457200">
              <a:lnSpc>
                <a:spcPct val="100000"/>
              </a:lnSpc>
              <a:spcBef>
                <a:spcPts val="1000"/>
              </a:spcBef>
              <a:buSzTx/>
              <a:buNone/>
              <a:defRPr sz="4000">
                <a:latin typeface="Times New Roman"/>
                <a:ea typeface="Times New Roman"/>
                <a:cs typeface="Times New Roman"/>
                <a:sym typeface="Times New Roman"/>
              </a:defRPr>
            </a:pPr>
            <a:r>
              <a:t>Η καλύτερη αντιμετώπιση του συγκεκριμένου παραλογισμού, είναι πως οι επενδυτές και τα άτομα γενικότερα, πρέπει να γίνουν πιο επιλεκτικοί ως προς τις ειδήσεις και την πληροφορία. Από την άλλη πρέπει να ακολουθήσουν αξιόπιστες πηγές και να ερευνούν την νέα άγνωστη δεξαμενή ενημέρωσης πριν την εμπιστευτούν. </a:t>
            </a:r>
          </a:p>
        </p:txBody>
      </p:sp>
      <p:sp>
        <p:nvSpPr>
          <p:cNvPr id="185" name="Υπότιτλος σλάιντ"/>
          <p:cNvSpPr txBox="1"/>
          <p:nvPr>
            <p:ph type="body" idx="21"/>
          </p:nvPr>
        </p:nvSpPr>
        <p:spPr>
          <a:prstGeom prst="rect">
            <a:avLst/>
          </a:prstGeom>
        </p:spPr>
        <p:txBody>
          <a:bodyPr/>
          <a:lstStyle/>
          <a:p>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1303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11303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400" rtl="0" fontAlgn="auto" latinLnBrk="0" hangingPunct="0">
          <a:lnSpc>
            <a:spcPct val="9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