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259" r:id="rId4"/>
    <p:sldId id="263" r:id="rId5"/>
    <p:sldId id="264" r:id="rId6"/>
    <p:sldId id="260" r:id="rId7"/>
    <p:sldId id="265" r:id="rId8"/>
    <p:sldId id="266" r:id="rId9"/>
    <p:sldId id="267" r:id="rId10"/>
    <p:sldId id="268" r:id="rId11"/>
    <p:sldId id="269" r:id="rId12"/>
    <p:sldId id="270" r:id="rId13"/>
    <p:sldId id="271" r:id="rId14"/>
    <p:sldId id="272" r:id="rId15"/>
    <p:sldId id="273"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02"/>
  </p:normalViewPr>
  <p:slideViewPr>
    <p:cSldViewPr snapToGrid="0">
      <p:cViewPr varScale="1">
        <p:scale>
          <a:sx n="56" d="100"/>
          <a:sy n="56" d="100"/>
        </p:scale>
        <p:origin x="6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076231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Κείμενο τίτλου"/>
          <p:cNvSpPr txBox="1">
            <a:spLocks noGrp="1"/>
          </p:cNvSpPr>
          <p:nvPr>
            <p:ph type="title"/>
          </p:nvPr>
        </p:nvSpPr>
        <p:spPr>
          <a:xfrm>
            <a:off x="2019300" y="3429000"/>
            <a:ext cx="20955000" cy="41021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12" name="Επίπεδο κύριου τμήματος ένα…"/>
          <p:cNvSpPr txBox="1">
            <a:spLocks noGrp="1"/>
          </p:cNvSpPr>
          <p:nvPr>
            <p:ph type="body" sz="quarter" idx="1"/>
          </p:nvPr>
        </p:nvSpPr>
        <p:spPr>
          <a:xfrm>
            <a:off x="2019300" y="7518400"/>
            <a:ext cx="20955000" cy="1968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Φωτογραφία - 2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Ασπρόμαυρη φωτογραφία του περιγράμματος ενός δέντρου με φόντο τον ουρανό"/>
          <p:cNvSpPr>
            <a:spLocks noGrp="1"/>
          </p:cNvSpPr>
          <p:nvPr>
            <p:ph type="pic" idx="21"/>
          </p:nvPr>
        </p:nvSpPr>
        <p:spPr>
          <a:xfrm>
            <a:off x="611458" y="-906627"/>
            <a:ext cx="22606597" cy="14732000"/>
          </a:xfrm>
          <a:prstGeom prst="rect">
            <a:avLst/>
          </a:prstGeom>
          <a:ln w="9525">
            <a:round/>
          </a:ln>
        </p:spPr>
        <p:txBody>
          <a:bodyPr lIns="91439" tIns="45719" rIns="91439" bIns="45719" anchor="t">
            <a:noAutofit/>
          </a:bodyPr>
          <a:lstStyle/>
          <a:p>
            <a:endParaRPr/>
          </a:p>
        </p:txBody>
      </p:sp>
      <p:sp>
        <p:nvSpPr>
          <p:cNvPr id="93" name="Ασπρόμαυρη φωτογραφία του περιγράμματος ενός δέντρου με φόντο τον ουρανό"/>
          <p:cNvSpPr>
            <a:spLocks noGrp="1"/>
          </p:cNvSpPr>
          <p:nvPr>
            <p:ph type="pic" idx="22"/>
          </p:nvPr>
        </p:nvSpPr>
        <p:spPr>
          <a:xfrm>
            <a:off x="751558" y="-758563"/>
            <a:ext cx="22203409" cy="14469256"/>
          </a:xfrm>
          <a:prstGeom prst="rect">
            <a:avLst/>
          </a:prstGeom>
          <a:ln w="9525">
            <a:round/>
          </a:ln>
        </p:spPr>
        <p:txBody>
          <a:bodyPr lIns="91439" tIns="45719" rIns="91439" bIns="45719" anchor="t">
            <a:noAutofit/>
          </a:bodyPr>
          <a:lstStyle/>
          <a:p>
            <a:endParaRPr/>
          </a:p>
        </p:txBody>
      </p:sp>
      <p:sp>
        <p:nvSpPr>
          <p:cNvPr id="9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 3 εικόν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Ασπρόμαυρη φωτογραφία του περιγράμματος ενός δέντρου με φόντο τον ουρανό 2"/>
          <p:cNvSpPr>
            <a:spLocks noGrp="1"/>
          </p:cNvSpPr>
          <p:nvPr>
            <p:ph type="pic" idx="21"/>
          </p:nvPr>
        </p:nvSpPr>
        <p:spPr>
          <a:xfrm>
            <a:off x="1894636" y="925160"/>
            <a:ext cx="21212638" cy="13823602"/>
          </a:xfrm>
          <a:prstGeom prst="rect">
            <a:avLst/>
          </a:prstGeom>
          <a:ln w="9525">
            <a:round/>
          </a:ln>
        </p:spPr>
        <p:txBody>
          <a:bodyPr lIns="91439" tIns="45719" rIns="91439" bIns="45719" anchor="t">
            <a:noAutofit/>
          </a:bodyPr>
          <a:lstStyle/>
          <a:p>
            <a:endParaRPr/>
          </a:p>
        </p:txBody>
      </p:sp>
      <p:sp>
        <p:nvSpPr>
          <p:cNvPr id="102" name="Ασπρόμαυρη φωτογραφία του περιγράμματος δύο δέντρων με φόντο τον ουρανό"/>
          <p:cNvSpPr>
            <a:spLocks noGrp="1"/>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endParaRPr/>
          </a:p>
        </p:txBody>
      </p:sp>
      <p:sp>
        <p:nvSpPr>
          <p:cNvPr id="103" name="Ασπρόμαυρη φωτογραφία του περιγράμματος ενός δέντρου με φόντο τον ουρανό 1"/>
          <p:cNvSpPr>
            <a:spLocks noGrp="1"/>
          </p:cNvSpPr>
          <p:nvPr>
            <p:ph type="pic" idx="23"/>
          </p:nvPr>
        </p:nvSpPr>
        <p:spPr>
          <a:xfrm>
            <a:off x="1601469" y="1266508"/>
            <a:ext cx="16989992" cy="11071839"/>
          </a:xfrm>
          <a:prstGeom prst="rect">
            <a:avLst/>
          </a:prstGeom>
          <a:ln w="9525">
            <a:round/>
          </a:ln>
        </p:spPr>
        <p:txBody>
          <a:bodyPr lIns="91439" tIns="45719" rIns="91439" bIns="45719" anchor="t">
            <a:noAutofit/>
          </a:bodyPr>
          <a:lstStyle/>
          <a:p>
            <a:endParaRPr/>
          </a:p>
        </p:txBody>
      </p:sp>
      <p:sp>
        <p:nvSpPr>
          <p:cNvPr id="1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Παράθεσ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Γιάννης Μηλοσπόρος"/>
          <p:cNvSpPr txBox="1">
            <a:spLocks noGrp="1"/>
          </p:cNvSpPr>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sz="4400" i="1"/>
            </a:lvl1pPr>
          </a:lstStyle>
          <a:p>
            <a:r>
              <a:t>–Γιάννης Μηλοσπόρος</a:t>
            </a:r>
          </a:p>
        </p:txBody>
      </p:sp>
      <p:sp>
        <p:nvSpPr>
          <p:cNvPr id="112" name="«Πληκτρολογήστε παράθεση εδώ.»"/>
          <p:cNvSpPr txBox="1">
            <a:spLocks noGrp="1"/>
          </p:cNvSpPr>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r>
              <a:t>«Πληκτρολογήστε παράθεση εδώ.»</a:t>
            </a:r>
          </a:p>
        </p:txBody>
      </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Φωτογραφί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Ασπρόμαυρη φωτογραφία του περιγράμματος δύο δέντρων με φόντο τον ουρανό"/>
          <p:cNvSpPr>
            <a:spLocks noGrp="1"/>
          </p:cNvSpPr>
          <p:nvPr>
            <p:ph type="pic" idx="21"/>
          </p:nvPr>
        </p:nvSpPr>
        <p:spPr>
          <a:xfrm>
            <a:off x="-1067601" y="-2616200"/>
            <a:ext cx="27665345" cy="18028626"/>
          </a:xfrm>
          <a:prstGeom prst="rect">
            <a:avLst/>
          </a:prstGeom>
        </p:spPr>
        <p:txBody>
          <a:bodyPr lIns="91439" tIns="45719" rIns="91439" bIns="45719" anchor="t">
            <a:noAutofit/>
          </a:bodyPr>
          <a:lstStyle/>
          <a:p>
            <a:endParaRPr/>
          </a:p>
        </p:txBody>
      </p:sp>
      <p:sp>
        <p:nvSpPr>
          <p:cNvPr id="12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Κεν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2792338" y="4842932"/>
            <a:ext cx="1881459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8796E13-C347-4BBB-8ED2-0F608620B39D}" type="datetimeFigureOut">
              <a:rPr lang="el-GR" smtClean="0"/>
              <a:t>26/5/23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1948406" y="12838688"/>
            <a:ext cx="474489" cy="471924"/>
          </a:xfrm>
        </p:spPr>
        <p:txBody>
          <a:bodyPr/>
          <a:lstStyle/>
          <a:p>
            <a:fld id="{CAD8ADDC-8D45-4ECB-BB34-B3FCB2B55D2F}" type="slidenum">
              <a:rPr lang="el-GR" smtClean="0"/>
              <a:t>‹#›</a:t>
            </a:fld>
            <a:endParaRPr lang="el-GR"/>
          </a:p>
        </p:txBody>
      </p:sp>
    </p:spTree>
    <p:extLst>
      <p:ext uri="{BB962C8B-B14F-4D97-AF65-F5344CB8AC3E}">
        <p14:creationId xmlns:p14="http://schemas.microsoft.com/office/powerpoint/2010/main" val="335600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Ασπρόμαυρη φωτογραφία του περιγράμματος δύο δέντρων με φόντο τον ουρανό"/>
          <p:cNvSpPr>
            <a:spLocks noGrp="1"/>
          </p:cNvSpPr>
          <p:nvPr>
            <p:ph type="pic" idx="21"/>
          </p:nvPr>
        </p:nvSpPr>
        <p:spPr>
          <a:xfrm>
            <a:off x="3012055" y="-1422648"/>
            <a:ext cx="18708909" cy="12192000"/>
          </a:xfrm>
          <a:prstGeom prst="rect">
            <a:avLst/>
          </a:prstGeom>
          <a:ln w="9525">
            <a:round/>
          </a:ln>
        </p:spPr>
        <p:txBody>
          <a:bodyPr lIns="91439" tIns="45719" rIns="91439" bIns="45719" anchor="t">
            <a:noAutofit/>
          </a:bodyPr>
          <a:lstStyle/>
          <a:p>
            <a:endParaRPr/>
          </a:p>
        </p:txBody>
      </p:sp>
      <p:sp>
        <p:nvSpPr>
          <p:cNvPr id="21" name="Κείμενο τίτλου"/>
          <p:cNvSpPr txBox="1">
            <a:spLocks noGrp="1"/>
          </p:cNvSpPr>
          <p:nvPr>
            <p:ph type="title"/>
          </p:nvPr>
        </p:nvSpPr>
        <p:spPr>
          <a:xfrm>
            <a:off x="2019300" y="9105900"/>
            <a:ext cx="20955000" cy="2349500"/>
          </a:xfrm>
          <a:prstGeom prst="rect">
            <a:avLst/>
          </a:prstGeom>
        </p:spPr>
        <p:txBody>
          <a:bodyPr anchor="b"/>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22" name="Επίπεδο κύριου τμήματος ένα…"/>
          <p:cNvSpPr txBox="1">
            <a:spLocks noGrp="1"/>
          </p:cNvSpPr>
          <p:nvPr>
            <p:ph type="body" sz="quarter" idx="1"/>
          </p:nvPr>
        </p:nvSpPr>
        <p:spPr>
          <a:xfrm>
            <a:off x="2019300" y="11480800"/>
            <a:ext cx="20955000" cy="1841500"/>
          </a:xfrm>
          <a:prstGeom prst="rect">
            <a:avLst/>
          </a:prstGeom>
        </p:spPr>
        <p:txBody>
          <a:bodyPr anchor="t"/>
          <a:lstStyle>
            <a:lvl1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0" algn="ctr">
              <a:spcBef>
                <a:spcPts val="0"/>
              </a:spcBef>
              <a:buSzTx/>
              <a:buNone/>
              <a:defRPr sz="5000" spc="200">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Κείμενο τίτλου"/>
          <p:cNvSpPr txBox="1">
            <a:spLocks noGrp="1"/>
          </p:cNvSpPr>
          <p:nvPr>
            <p:ph type="title"/>
          </p:nvPr>
        </p:nvSpPr>
        <p:spPr>
          <a:xfrm>
            <a:off x="2019300" y="4800600"/>
            <a:ext cx="20955000" cy="4102100"/>
          </a:xfrm>
          <a:prstGeom prst="rect">
            <a:avLst/>
          </a:prstGeom>
        </p:spPr>
        <p:txBody>
          <a:bodyPr/>
          <a:lstStyle>
            <a:lvl1pPr>
              <a:defRPr cap="all" spc="319">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r>
              <a:t>Κείμενο τίτλου</a:t>
            </a:r>
          </a:p>
        </p:txBody>
      </p:sp>
      <p:sp>
        <p:nvSpPr>
          <p:cNvPr id="31" name="Αριθμός σλάιντ"/>
          <p:cNvSpPr txBox="1">
            <a:spLocks noGrp="1"/>
          </p:cNvSpPr>
          <p:nvPr>
            <p:ph type="sldNum" sz="quarter" idx="2"/>
          </p:nvPr>
        </p:nvSpPr>
        <p:spPr>
          <a:prstGeom prst="rect">
            <a:avLst/>
          </a:prstGeom>
        </p:spPr>
        <p:txBody>
          <a:bodyPr/>
          <a:lstStyle>
            <a:lvl1pPr>
              <a:defRPr>
                <a:solidFill>
                  <a:srgbClr val="8C8C8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Ασπρόμαυρη φωτογραφία του περιγράμματος ενός δέντρου με φόντο τον ουρανό"/>
          <p:cNvSpPr>
            <a:spLocks noGrp="1"/>
          </p:cNvSpPr>
          <p:nvPr>
            <p:ph type="pic" idx="21"/>
          </p:nvPr>
        </p:nvSpPr>
        <p:spPr>
          <a:xfrm>
            <a:off x="12077064" y="-1117735"/>
            <a:ext cx="22736901" cy="14816916"/>
          </a:xfrm>
          <a:prstGeom prst="rect">
            <a:avLst/>
          </a:prstGeom>
          <a:ln w="9525">
            <a:round/>
          </a:ln>
        </p:spPr>
        <p:txBody>
          <a:bodyPr lIns="91439" tIns="45719" rIns="91439" bIns="45719" anchor="t">
            <a:noAutofit/>
          </a:bodyPr>
          <a:lstStyle/>
          <a:p>
            <a:endParaRPr/>
          </a:p>
        </p:txBody>
      </p:sp>
      <p:sp>
        <p:nvSpPr>
          <p:cNvPr id="39" name="Κείμενο τίτλου"/>
          <p:cNvSpPr txBox="1">
            <a:spLocks noGrp="1"/>
          </p:cNvSpPr>
          <p:nvPr>
            <p:ph type="title"/>
          </p:nvPr>
        </p:nvSpPr>
        <p:spPr>
          <a:xfrm>
            <a:off x="1714500" y="1651000"/>
            <a:ext cx="9880600" cy="5499100"/>
          </a:xfrm>
          <a:prstGeom prst="rect">
            <a:avLst/>
          </a:prstGeom>
        </p:spPr>
        <p:txBody>
          <a:bodyPr anchor="b"/>
          <a:lstStyle/>
          <a:p>
            <a:r>
              <a:t>Κείμενο τίτλου</a:t>
            </a:r>
          </a:p>
        </p:txBody>
      </p:sp>
      <p:sp>
        <p:nvSpPr>
          <p:cNvPr id="40" name="Επίπεδο κύριου τμήματος ένα…"/>
          <p:cNvSpPr txBox="1">
            <a:spLocks noGrp="1"/>
          </p:cNvSpPr>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Κείμενο τίτλου"/>
          <p:cNvSpPr txBox="1">
            <a:spLocks noGrp="1"/>
          </p:cNvSpPr>
          <p:nvPr>
            <p:ph type="title"/>
          </p:nvPr>
        </p:nvSpPr>
        <p:spPr>
          <a:prstGeom prst="rect">
            <a:avLst/>
          </a:prstGeom>
        </p:spPr>
        <p:txBody>
          <a:bodyPr/>
          <a:lstStyle/>
          <a:p>
            <a:r>
              <a:t>Κείμενο τίτλου</a:t>
            </a:r>
          </a:p>
        </p:txBody>
      </p:sp>
      <p:sp>
        <p:nvSpPr>
          <p:cNvPr id="4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Κείμενο τίτλου"/>
          <p:cNvSpPr txBox="1">
            <a:spLocks noGrp="1"/>
          </p:cNvSpPr>
          <p:nvPr>
            <p:ph type="title"/>
          </p:nvPr>
        </p:nvSpPr>
        <p:spPr>
          <a:prstGeom prst="rect">
            <a:avLst/>
          </a:prstGeom>
        </p:spPr>
        <p:txBody>
          <a:bodyPr/>
          <a:lstStyle/>
          <a:p>
            <a:r>
              <a:t>Κείμενο τίτλου</a:t>
            </a:r>
          </a:p>
        </p:txBody>
      </p:sp>
      <p:sp>
        <p:nvSpPr>
          <p:cNvPr id="57"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Ασπρόμαυρη φωτογραφία του περιγράμματος ενός δέντρου με φόντο τον ουρανό"/>
          <p:cNvSpPr>
            <a:spLocks noGrp="1"/>
          </p:cNvSpPr>
          <p:nvPr>
            <p:ph type="pic" idx="21"/>
          </p:nvPr>
        </p:nvSpPr>
        <p:spPr>
          <a:xfrm>
            <a:off x="12594589" y="940886"/>
            <a:ext cx="20229006" cy="13182601"/>
          </a:xfrm>
          <a:prstGeom prst="rect">
            <a:avLst/>
          </a:prstGeom>
          <a:ln w="9525">
            <a:round/>
          </a:ln>
        </p:spPr>
        <p:txBody>
          <a:bodyPr lIns="91439" tIns="45719" rIns="91439" bIns="45719" anchor="t">
            <a:noAutofit/>
          </a:bodyPr>
          <a:lstStyle/>
          <a:p>
            <a:endParaRPr/>
          </a:p>
        </p:txBody>
      </p:sp>
      <p:sp>
        <p:nvSpPr>
          <p:cNvPr id="66" name="Κείμενο τίτλου"/>
          <p:cNvSpPr txBox="1">
            <a:spLocks noGrp="1"/>
          </p:cNvSpPr>
          <p:nvPr>
            <p:ph type="title"/>
          </p:nvPr>
        </p:nvSpPr>
        <p:spPr>
          <a:prstGeom prst="rect">
            <a:avLst/>
          </a:prstGeom>
        </p:spPr>
        <p:txBody>
          <a:bodyPr/>
          <a:lstStyle/>
          <a:p>
            <a:r>
              <a:t>Κείμενο τίτλου</a:t>
            </a:r>
          </a:p>
        </p:txBody>
      </p:sp>
      <p:sp>
        <p:nvSpPr>
          <p:cNvPr id="67" name="Επίπεδο κύριου τμήματος ένα…"/>
          <p:cNvSpPr txBox="1">
            <a:spLocks noGrp="1"/>
          </p:cNvSpPr>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Επίπεδο κύριου τμήματος ένα…"/>
          <p:cNvSpPr txBox="1">
            <a:spLocks noGrp="1"/>
          </p:cNvSpPr>
          <p:nvPr>
            <p:ph type="body" idx="1"/>
          </p:nvPr>
        </p:nvSpPr>
        <p:spPr>
          <a:xfrm>
            <a:off x="1714500" y="965200"/>
            <a:ext cx="20955000" cy="117856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Λεζάντα">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Ασπρόμαυρη φωτογραφία του περιγράμματος δύο δέντρων με φόντο τον ουρανό"/>
          <p:cNvSpPr>
            <a:spLocks noGrp="1"/>
          </p:cNvSpPr>
          <p:nvPr>
            <p:ph type="pic" idx="21"/>
          </p:nvPr>
        </p:nvSpPr>
        <p:spPr>
          <a:xfrm>
            <a:off x="1643849" y="-1906357"/>
            <a:ext cx="21149127" cy="13782214"/>
          </a:xfrm>
          <a:prstGeom prst="rect">
            <a:avLst/>
          </a:prstGeom>
          <a:ln w="9525">
            <a:round/>
          </a:ln>
        </p:spPr>
        <p:txBody>
          <a:bodyPr lIns="91439" tIns="45719" rIns="91439" bIns="45719" anchor="t">
            <a:noAutofit/>
          </a:bodyPr>
          <a:lstStyle/>
          <a:p>
            <a:endParaRPr/>
          </a:p>
        </p:txBody>
      </p:sp>
      <p:sp>
        <p:nvSpPr>
          <p:cNvPr id="84" name="Επίπεδο κύριου τμήματος ένα…"/>
          <p:cNvSpPr txBox="1">
            <a:spLocks noGrp="1"/>
          </p:cNvSpPr>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Noteworthy Bold"/>
                <a:ea typeface="Noteworthy Bold"/>
                <a:cs typeface="Noteworthy Bold"/>
                <a:sym typeface="Noteworthy Bold"/>
              </a:defRPr>
            </a:lvl1pPr>
            <a:lvl2pPr marL="0" indent="0">
              <a:spcBef>
                <a:spcPts val="0"/>
              </a:spcBef>
              <a:buSzTx/>
              <a:buNone/>
              <a:defRPr sz="3200">
                <a:solidFill>
                  <a:srgbClr val="515151"/>
                </a:solidFill>
                <a:latin typeface="Noteworthy Bold"/>
                <a:ea typeface="Noteworthy Bold"/>
                <a:cs typeface="Noteworthy Bold"/>
                <a:sym typeface="Noteworthy Bold"/>
              </a:defRPr>
            </a:lvl2pPr>
            <a:lvl3pPr marL="0" indent="0">
              <a:spcBef>
                <a:spcPts val="0"/>
              </a:spcBef>
              <a:buSzTx/>
              <a:buNone/>
              <a:defRPr sz="3200">
                <a:solidFill>
                  <a:srgbClr val="515151"/>
                </a:solidFill>
                <a:latin typeface="Noteworthy Bold"/>
                <a:ea typeface="Noteworthy Bold"/>
                <a:cs typeface="Noteworthy Bold"/>
                <a:sym typeface="Noteworthy Bold"/>
              </a:defRPr>
            </a:lvl3pPr>
            <a:lvl4pPr marL="0" indent="0">
              <a:spcBef>
                <a:spcPts val="0"/>
              </a:spcBef>
              <a:buSzTx/>
              <a:buNone/>
              <a:defRPr sz="3200">
                <a:solidFill>
                  <a:srgbClr val="515151"/>
                </a:solidFill>
                <a:latin typeface="Noteworthy Bold"/>
                <a:ea typeface="Noteworthy Bold"/>
                <a:cs typeface="Noteworthy Bold"/>
                <a:sym typeface="Noteworthy Bold"/>
              </a:defRPr>
            </a:lvl4pPr>
            <a:lvl5pPr marL="0" indent="0">
              <a:spcBef>
                <a:spcPts val="0"/>
              </a:spcBef>
              <a:buSzTx/>
              <a:buNone/>
              <a:defRPr sz="3200">
                <a:solidFill>
                  <a:srgbClr val="515151"/>
                </a:solidFill>
                <a:latin typeface="Noteworthy Bold"/>
                <a:ea typeface="Noteworthy Bold"/>
                <a:cs typeface="Noteworthy Bold"/>
                <a:sym typeface="Noteworthy Bold"/>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Κείμενο τίτλου"/>
          <p:cNvSpPr txBox="1">
            <a:spLocks noGrp="1"/>
          </p:cNvSpPr>
          <p:nvPr>
            <p:ph type="title"/>
          </p:nvPr>
        </p:nvSpPr>
        <p:spPr>
          <a:xfrm>
            <a:off x="1714500" y="444500"/>
            <a:ext cx="20955000" cy="2501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Κείμενο τίτλου</a:t>
            </a:r>
          </a:p>
        </p:txBody>
      </p:sp>
      <p:sp>
        <p:nvSpPr>
          <p:cNvPr id="3" name="Επίπεδο κύριου τμήματος ένα…"/>
          <p:cNvSpPr txBox="1">
            <a:spLocks noGrp="1"/>
          </p:cNvSpPr>
          <p:nvPr>
            <p:ph type="body" idx="1"/>
          </p:nvPr>
        </p:nvSpPr>
        <p:spPr>
          <a:xfrm>
            <a:off x="1714500" y="3822700"/>
            <a:ext cx="20955000" cy="892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 name="Αριθμός σλάιντ"/>
          <p:cNvSpPr txBox="1">
            <a:spLocks noGrp="1"/>
          </p:cNvSpPr>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blurRad="25400" dist="23648" dir="16200000" rotWithShape="0">
                    <a:srgbClr val="000000">
                      <a:alpha val="20689"/>
                    </a:srgbClr>
                  </a:outerShdw>
                </a:effectL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sz="8000" b="0" i="0" u="none" strike="noStrike" cap="none" spc="0" baseline="0">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sz="5600" b="0" i="0" u="none" strike="noStrike" cap="none" spc="0" baseline="0">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effectLst>
            <a:outerShdw blurRad="25400" dist="23648" dir="16200000" rotWithShape="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Αναστάσιος δ. Κωνσταντινίδης"/>
          <p:cNvSpPr txBox="1">
            <a:spLocks noGrp="1"/>
          </p:cNvSpPr>
          <p:nvPr>
            <p:ph type="body" sz="quarter" idx="21"/>
          </p:nvPr>
        </p:nvSpPr>
        <p:spPr>
          <a:xfrm>
            <a:off x="2374900" y="8953500"/>
            <a:ext cx="19621500" cy="736600"/>
          </a:xfrm>
        </p:spPr>
        <p:txBody>
          <a:bodyPr anchor="t">
            <a:normAutofit/>
          </a:bodyPr>
          <a:lstStyle/>
          <a:p>
            <a:pPr>
              <a:lnSpc>
                <a:spcPct val="90000"/>
              </a:lnSpc>
              <a:spcAft>
                <a:spcPts val="600"/>
              </a:spcAft>
            </a:pPr>
            <a:r>
              <a:t>Αναστάσιος δ. Κωνσταντινίδης</a:t>
            </a:r>
            <a:endParaRPr lang="el-GR"/>
          </a:p>
        </p:txBody>
      </p:sp>
      <p:sp>
        <p:nvSpPr>
          <p:cNvPr id="137" name="Αγκυροβόληση"/>
          <p:cNvSpPr txBox="1">
            <a:spLocks noGrp="1"/>
          </p:cNvSpPr>
          <p:nvPr>
            <p:ph type="body" sz="quarter" idx="22"/>
          </p:nvPr>
        </p:nvSpPr>
        <p:spPr>
          <a:xfrm>
            <a:off x="2374900" y="5530850"/>
            <a:ext cx="19621500" cy="939800"/>
          </a:xfrm>
        </p:spPr>
        <p:txBody>
          <a:bodyPr anchor="ctr">
            <a:normAutofit/>
          </a:bodyPr>
          <a:lstStyle>
            <a:lvl1pPr>
              <a:defRPr cap="none" spc="0">
                <a:solidFill>
                  <a:srgbClr val="817463"/>
                </a:solidFill>
                <a:latin typeface="+mj-lt"/>
                <a:ea typeface="+mj-ea"/>
                <a:cs typeface="+mj-cs"/>
                <a:sym typeface="Baskerville"/>
              </a:defRPr>
            </a:lvl1pPr>
          </a:lstStyle>
          <a:p>
            <a:pPr>
              <a:lnSpc>
                <a:spcPct val="90000"/>
              </a:lnSpc>
              <a:spcAft>
                <a:spcPts val="600"/>
              </a:spcAft>
              <a:defRPr>
                <a:effectLst/>
              </a:defRPr>
            </a:pPr>
            <a:r>
              <a:rPr lang="el-GR" dirty="0">
                <a:solidFill>
                  <a:srgbClr val="72675A"/>
                </a:solidFill>
              </a:rPr>
              <a:t>Πλαισίωση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B7B401-FC1F-ECE8-E8B9-EDBD973BBB3F}"/>
              </a:ext>
            </a:extLst>
          </p:cNvPr>
          <p:cNvSpPr>
            <a:spLocks noGrp="1"/>
          </p:cNvSpPr>
          <p:nvPr>
            <p:ph type="title"/>
          </p:nvPr>
        </p:nvSpPr>
        <p:spPr/>
        <p:txBody>
          <a:bodyPr>
            <a:normAutofit fontScale="90000"/>
          </a:bodyPr>
          <a:lstStyle/>
          <a:p>
            <a:br>
              <a:rPr lang="el-GR" sz="5400" dirty="0">
                <a:solidFill>
                  <a:srgbClr val="000000"/>
                </a:solidFill>
                <a:latin typeface="Georgia Serif" panose="02040502050405020303" pitchFamily="18" charset="0"/>
                <a:ea typeface="Times New Roman" panose="02020603050405020304" pitchFamily="18" charset="0"/>
                <a:cs typeface="Georgia Serif" panose="02040502050405020303" pitchFamily="18" charset="0"/>
              </a:rPr>
            </a:br>
            <a:r>
              <a:rPr lang="el-GR" sz="5400" dirty="0">
                <a:solidFill>
                  <a:srgbClr val="000000"/>
                </a:solidFill>
                <a:latin typeface="Georgia Serif" panose="02040502050405020303" pitchFamily="18" charset="0"/>
                <a:ea typeface="Times New Roman" panose="02020603050405020304" pitchFamily="18" charset="0"/>
                <a:cs typeface="Georgia Serif" panose="02040502050405020303" pitchFamily="18" charset="0"/>
              </a:rPr>
              <a:t>Τ</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αυτόχρονες αποφάσεις (</a:t>
            </a:r>
            <a:r>
              <a:rPr lang="el-GR" sz="5400" dirty="0" err="1">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concurrent</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 </a:t>
            </a:r>
            <a:r>
              <a:rPr lang="el-GR" sz="5400" dirty="0" err="1">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decisions</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a:t>
            </a:r>
            <a:br>
              <a:rPr lang="el-GR" sz="5400" dirty="0">
                <a:effectLst/>
                <a:latin typeface="Symbol" pitchFamily="2" charset="2"/>
                <a:ea typeface="Times New Roman" panose="02020603050405020304" pitchFamily="18" charset="0"/>
                <a:cs typeface="Symbol" pitchFamily="2" charset="2"/>
              </a:rPr>
            </a:br>
            <a:endParaRPr lang="el-GR" sz="5400" dirty="0"/>
          </a:p>
        </p:txBody>
      </p:sp>
      <p:sp>
        <p:nvSpPr>
          <p:cNvPr id="3" name="Θέση κειμένου 2">
            <a:extLst>
              <a:ext uri="{FF2B5EF4-FFF2-40B4-BE49-F238E27FC236}">
                <a16:creationId xmlns:a16="http://schemas.microsoft.com/office/drawing/2014/main" id="{4D4C9D30-64E6-1C08-6986-D26496EAE0F9}"/>
              </a:ext>
            </a:extLst>
          </p:cNvPr>
          <p:cNvSpPr>
            <a:spLocks noGrp="1"/>
          </p:cNvSpPr>
          <p:nvPr>
            <p:ph type="body" idx="1"/>
          </p:nvPr>
        </p:nvSpPr>
        <p:spPr/>
        <p:txBody>
          <a:bodyPr>
            <a:normAutofit/>
          </a:bodyPr>
          <a:lstStyle/>
          <a:p>
            <a:r>
              <a:rPr lang="el-GR" sz="4000" dirty="0">
                <a:solidFill>
                  <a:srgbClr val="000000"/>
                </a:solidFill>
                <a:effectLst/>
                <a:latin typeface="Times New Roman" panose="02020603050405020304" pitchFamily="18" charset="0"/>
                <a:ea typeface="Times New Roman" panose="02020603050405020304" pitchFamily="18" charset="0"/>
              </a:rPr>
              <a:t>Ο </a:t>
            </a:r>
            <a:r>
              <a:rPr lang="en-US" sz="4000" dirty="0" err="1">
                <a:solidFill>
                  <a:srgbClr val="000000"/>
                </a:solidFill>
                <a:effectLst/>
                <a:latin typeface="Times New Roman" panose="02020603050405020304" pitchFamily="18" charset="0"/>
                <a:ea typeface="Times New Roman" panose="02020603050405020304" pitchFamily="18" charset="0"/>
              </a:rPr>
              <a:t>Shefrin</a:t>
            </a:r>
            <a:r>
              <a:rPr lang="en-US" sz="4000" dirty="0">
                <a:solidFill>
                  <a:srgbClr val="000000"/>
                </a:solidFill>
                <a:effectLst/>
                <a:latin typeface="Times New Roman" panose="02020603050405020304" pitchFamily="18" charset="0"/>
                <a:ea typeface="Times New Roman" panose="02020603050405020304" pitchFamily="18" charset="0"/>
              </a:rPr>
              <a:t> </a:t>
            </a:r>
            <a:r>
              <a:rPr lang="el-GR" sz="4000" dirty="0">
                <a:solidFill>
                  <a:srgbClr val="000000"/>
                </a:solidFill>
                <a:effectLst/>
                <a:latin typeface="Times New Roman" panose="02020603050405020304" pitchFamily="18" charset="0"/>
                <a:ea typeface="Times New Roman" panose="02020603050405020304" pitchFamily="18" charset="0"/>
              </a:rPr>
              <a:t>τονίζει ότι όταν οι επενδυτές καλούνται να πάρουν πολλές αποφάσεις την ίδια δεδομένη στιγμή, δηλαδή οι αποφάσεις αυτές είναι ταυτόχρονες, μπορεί να μην υπάρχει συσχετισμός μεταξύ τους. </a:t>
            </a:r>
          </a:p>
          <a:p>
            <a:r>
              <a:rPr lang="el-GR" sz="4000" dirty="0">
                <a:solidFill>
                  <a:srgbClr val="000000"/>
                </a:solidFill>
                <a:effectLst/>
                <a:latin typeface="Times New Roman" panose="02020603050405020304" pitchFamily="18" charset="0"/>
                <a:ea typeface="Times New Roman" panose="02020603050405020304" pitchFamily="18" charset="0"/>
              </a:rPr>
              <a:t>Το πλήθος των επενδυτικών χρηματιστηριακών επιλογών σε μικρό χρονικό διάστημα επηρεάζεται από τη ψυχολογική θέση του επενδυτή. </a:t>
            </a:r>
          </a:p>
          <a:p>
            <a:r>
              <a:rPr lang="el-GR" sz="4000" dirty="0">
                <a:solidFill>
                  <a:srgbClr val="000000"/>
                </a:solidFill>
                <a:effectLst/>
                <a:latin typeface="Times New Roman" panose="02020603050405020304" pitchFamily="18" charset="0"/>
                <a:ea typeface="Times New Roman" panose="02020603050405020304" pitchFamily="18" charset="0"/>
              </a:rPr>
              <a:t>Η μη ισορροπημένη ψυχολογική του κατάσταση, λόγω του άγχους και της αγωνίας για να μπορέσει να ανταποκριθεί στις αποφάσεις που καλείται να λάβει, οδηγούν πολλές φορές σε βιαστικές, μη ορθολογικές κινήσεις καθώς και μεταστροφή στις προτιμήσεις.</a:t>
            </a:r>
            <a:endParaRPr lang="el-GR" sz="4000" dirty="0">
              <a:effectLst/>
              <a:latin typeface="Times New Roman" panose="02020603050405020304"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37663415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C92263-3A80-F644-0783-12496173CE49}"/>
              </a:ext>
            </a:extLst>
          </p:cNvPr>
          <p:cNvSpPr>
            <a:spLocks noGrp="1"/>
          </p:cNvSpPr>
          <p:nvPr>
            <p:ph type="title"/>
          </p:nvPr>
        </p:nvSpPr>
        <p:spPr/>
        <p:txBody>
          <a:bodyPr/>
          <a:lstStyle/>
          <a:p>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Ηδονική επεξεργασία (</a:t>
            </a:r>
            <a:r>
              <a:rPr lang="el-GR" sz="5400" dirty="0" err="1">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hedonic</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 </a:t>
            </a:r>
            <a:r>
              <a:rPr lang="el-GR" sz="5400" dirty="0" err="1">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editing</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a:t>
            </a:r>
            <a:r>
              <a:rPr lang="el-GR" sz="1800" dirty="0">
                <a:solidFill>
                  <a:srgbClr val="000000"/>
                </a:solidFill>
                <a:latin typeface="Georgia Serif" panose="02040502050405020303" pitchFamily="18" charset="0"/>
                <a:ea typeface="Times New Roman" panose="02020603050405020304" pitchFamily="18" charset="0"/>
                <a:cs typeface="Georgia Serif" panose="02040502050405020303" pitchFamily="18" charset="0"/>
              </a:rPr>
              <a:t>Η</a:t>
            </a:r>
            <a:endParaRPr lang="el-GR" dirty="0"/>
          </a:p>
        </p:txBody>
      </p:sp>
      <p:sp>
        <p:nvSpPr>
          <p:cNvPr id="3" name="Θέση κειμένου 2">
            <a:extLst>
              <a:ext uri="{FF2B5EF4-FFF2-40B4-BE49-F238E27FC236}">
                <a16:creationId xmlns:a16="http://schemas.microsoft.com/office/drawing/2014/main" id="{CC57B4FF-DC18-AACD-1137-8756048BEA09}"/>
              </a:ext>
            </a:extLst>
          </p:cNvPr>
          <p:cNvSpPr>
            <a:spLocks noGrp="1"/>
          </p:cNvSpPr>
          <p:nvPr>
            <p:ph type="body" idx="1"/>
          </p:nvPr>
        </p:nvSpPr>
        <p:spPr/>
        <p:txBody>
          <a:bodyPr/>
          <a:lstStyle/>
          <a:p>
            <a:pPr algn="just"/>
            <a:r>
              <a:rPr lang="el-GR" sz="4000" dirty="0">
                <a:solidFill>
                  <a:srgbClr val="000000"/>
                </a:solidFill>
                <a:effectLst/>
                <a:latin typeface="Times New Roman" panose="02020603050405020304" pitchFamily="18" charset="0"/>
                <a:ea typeface="Times New Roman" panose="02020603050405020304" pitchFamily="18" charset="0"/>
              </a:rPr>
              <a:t>Η ηδονική επεξεργασία αναφέρεται στη στρατηγική απόφαση της τακτοποίησης πολλαπλών εκδηλώσεων, με σκοπό το να μεγιστοποιήσουν ηδονικά τα αποτελέσματα (</a:t>
            </a:r>
            <a:r>
              <a:rPr lang="el-GR" sz="4000" dirty="0" err="1">
                <a:solidFill>
                  <a:srgbClr val="000000"/>
                </a:solidFill>
                <a:effectLst/>
                <a:latin typeface="Times New Roman" panose="02020603050405020304" pitchFamily="18" charset="0"/>
                <a:ea typeface="Times New Roman" panose="02020603050405020304" pitchFamily="18" charset="0"/>
              </a:rPr>
              <a:t>Thaler</a:t>
            </a:r>
            <a:r>
              <a:rPr lang="el-GR" sz="4000" dirty="0">
                <a:solidFill>
                  <a:srgbClr val="000000"/>
                </a:solidFill>
                <a:effectLst/>
                <a:latin typeface="Times New Roman" panose="02020603050405020304" pitchFamily="18" charset="0"/>
                <a:ea typeface="Times New Roman" panose="02020603050405020304" pitchFamily="18" charset="0"/>
              </a:rPr>
              <a:t>, 1985). </a:t>
            </a:r>
          </a:p>
          <a:p>
            <a:pPr algn="just"/>
            <a:r>
              <a:rPr lang="el-GR" sz="4000" dirty="0">
                <a:solidFill>
                  <a:srgbClr val="000000"/>
                </a:solidFill>
                <a:effectLst/>
                <a:latin typeface="Times New Roman" panose="02020603050405020304" pitchFamily="18" charset="0"/>
                <a:ea typeface="Times New Roman" panose="02020603050405020304" pitchFamily="18" charset="0"/>
              </a:rPr>
              <a:t>Οι επενδυτές επεξεργάζονται το γεγονός με τέτοιο τρόπο ώστε να επέλθει η μεγαλύτερη ηδονή και ικανοποίηση και όχι η κερδοφορία που είναι το ζητούμενο. </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7111277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9CF740-364C-2F69-0221-CEAA08BBED13}"/>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12A3F586-54BB-FD5D-6211-7E1BA370BCE5}"/>
              </a:ext>
            </a:extLst>
          </p:cNvPr>
          <p:cNvSpPr>
            <a:spLocks noGrp="1"/>
          </p:cNvSpPr>
          <p:nvPr>
            <p:ph type="body" idx="1"/>
          </p:nvPr>
        </p:nvSpPr>
        <p:spPr/>
        <p:txBody>
          <a:bodyPr/>
          <a:lstStyle/>
          <a:p>
            <a:r>
              <a:rPr lang="el-GR" sz="4000" dirty="0">
                <a:solidFill>
                  <a:srgbClr val="000000"/>
                </a:solidFill>
                <a:effectLst/>
                <a:latin typeface="Times New Roman" panose="02020603050405020304" pitchFamily="18" charset="0"/>
                <a:ea typeface="Times New Roman" panose="02020603050405020304" pitchFamily="18" charset="0"/>
              </a:rPr>
              <a:t>Ένα άλλο μεγάλο πρόβλημα, είναι η ισχυρή τάση των ατόμων να πλαισιώνουν τις επενδύσεις του, σε πολύ στενά χρονικά όρια. </a:t>
            </a:r>
          </a:p>
          <a:p>
            <a:r>
              <a:rPr lang="el-GR" sz="4000" dirty="0">
                <a:solidFill>
                  <a:srgbClr val="000000"/>
                </a:solidFill>
                <a:effectLst/>
                <a:latin typeface="Times New Roman" panose="02020603050405020304" pitchFamily="18" charset="0"/>
                <a:ea typeface="Times New Roman" panose="02020603050405020304" pitchFamily="18" charset="0"/>
              </a:rPr>
              <a:t>Τα επενδυτικά σχέδια είναι μακροπρόθεσμα. Η αξιολόγηση επενδυτικών επιλογών σε στενά χρονικά πλαίσια δημιουργεί λανθασμένες κινήσεις.</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7016293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7E750B-D253-13A7-7203-FFD62810AE7C}"/>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73F9C889-B58F-9463-FFA9-9B2C343349E5}"/>
              </a:ext>
            </a:extLst>
          </p:cNvPr>
          <p:cNvSpPr>
            <a:spLocks noGrp="1"/>
          </p:cNvSpPr>
          <p:nvPr>
            <p:ph type="body" idx="1"/>
          </p:nvPr>
        </p:nvSpPr>
        <p:spPr/>
        <p:txBody>
          <a:bodyPr/>
          <a:lstStyle/>
          <a:p>
            <a:pPr algn="just"/>
            <a:r>
              <a:rPr lang="el-GR" sz="4000" dirty="0">
                <a:solidFill>
                  <a:srgbClr val="000000"/>
                </a:solidFill>
                <a:effectLst/>
                <a:latin typeface="Times New Roman" panose="02020603050405020304" pitchFamily="18" charset="0"/>
                <a:ea typeface="Times New Roman" panose="02020603050405020304" pitchFamily="18" charset="0"/>
              </a:rPr>
              <a:t>Το μεγαλύτερο πρόβλημα της πλαισίωσης, είναι η χειραγώγηση με βάση την πληροφορία. Η επεξεργασία των πληροφοριών μέσα από το ξεχωριστό νοητικό πρίσμα του καθενός, μπορεί να οδηγήσει σε διαφοροποιημένες επενδυτικές </a:t>
            </a:r>
            <a:r>
              <a:rPr lang="el-GR" sz="4000">
                <a:solidFill>
                  <a:srgbClr val="000000"/>
                </a:solidFill>
                <a:effectLst/>
                <a:latin typeface="Times New Roman" panose="02020603050405020304" pitchFamily="18" charset="0"/>
                <a:ea typeface="Times New Roman" panose="02020603050405020304" pitchFamily="18" charset="0"/>
              </a:rPr>
              <a:t>επιλογές.</a:t>
            </a:r>
          </a:p>
          <a:p>
            <a:pPr algn="just"/>
            <a:r>
              <a:rPr lang="el-GR" sz="4000">
                <a:solidFill>
                  <a:srgbClr val="000000"/>
                </a:solidFill>
                <a:effectLst/>
                <a:latin typeface="Times New Roman" panose="02020603050405020304" pitchFamily="18" charset="0"/>
                <a:ea typeface="Times New Roman" panose="02020603050405020304" pitchFamily="18" charset="0"/>
              </a:rPr>
              <a:t> </a:t>
            </a:r>
            <a:r>
              <a:rPr lang="el-GR" sz="4000" dirty="0">
                <a:solidFill>
                  <a:srgbClr val="000000"/>
                </a:solidFill>
                <a:effectLst/>
                <a:latin typeface="Times New Roman" panose="02020603050405020304" pitchFamily="18" charset="0"/>
                <a:ea typeface="Times New Roman" panose="02020603050405020304" pitchFamily="18" charset="0"/>
              </a:rPr>
              <a:t>Η παρουσίαση ενός μέρους της αλήθειας, η συνεχής προβολή και η αποσιώπηση ή υποτίμηση αρνητικών αποτελεσμάτων </a:t>
            </a:r>
            <a:r>
              <a:rPr lang="el-GR" sz="4000" dirty="0" err="1">
                <a:solidFill>
                  <a:srgbClr val="000000"/>
                </a:solidFill>
                <a:effectLst/>
                <a:latin typeface="Times New Roman" panose="02020603050405020304" pitchFamily="18" charset="0"/>
                <a:ea typeface="Times New Roman" panose="02020603050405020304" pitchFamily="18" charset="0"/>
              </a:rPr>
              <a:t>παραπλανεί</a:t>
            </a:r>
            <a:r>
              <a:rPr lang="el-GR" sz="4000" dirty="0">
                <a:solidFill>
                  <a:srgbClr val="000000"/>
                </a:solidFill>
                <a:effectLst/>
                <a:latin typeface="Times New Roman" panose="02020603050405020304" pitchFamily="18" charset="0"/>
                <a:ea typeface="Times New Roman" panose="02020603050405020304" pitchFamily="18" charset="0"/>
              </a:rPr>
              <a:t> το επενδυτικό κοινό και το κατευθύνει.</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4104234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1676400" y="3866607"/>
          <a:ext cx="21031200" cy="9474926"/>
        </p:xfrm>
        <a:graphic>
          <a:graphicData uri="http://schemas.openxmlformats.org/drawingml/2006/table">
            <a:tbl>
              <a:tblPr firstRow="1" firstCol="1" bandRow="1">
                <a:tableStyleId>{5C22544A-7EE6-4342-B048-85BDC9FD1C3A}</a:tableStyleId>
              </a:tblPr>
              <a:tblGrid>
                <a:gridCol w="21031200">
                  <a:extLst>
                    <a:ext uri="{9D8B030D-6E8A-4147-A177-3AD203B41FA5}">
                      <a16:colId xmlns:a16="http://schemas.microsoft.com/office/drawing/2014/main" val="2063847238"/>
                    </a:ext>
                  </a:extLst>
                </a:gridCol>
              </a:tblGrid>
              <a:tr h="9474926">
                <a:tc>
                  <a:txBody>
                    <a:bodyPr/>
                    <a:lstStyle/>
                    <a:p>
                      <a:pPr marR="297180">
                        <a:spcAft>
                          <a:spcPts val="0"/>
                        </a:spcAft>
                      </a:pPr>
                      <a:r>
                        <a:rPr lang="el-GR" sz="4800" dirty="0">
                          <a:effectLst/>
                          <a:latin typeface="Arial" panose="020B0604020202020204" pitchFamily="34" charset="0"/>
                          <a:cs typeface="Arial" panose="020B0604020202020204" pitchFamily="34" charset="0"/>
                        </a:rPr>
                        <a:t>Η Ευρωπαϊκή Ένωση προκειμένου να αντιμετωπίσει το ξέσπασμα μιας Ασιατικής επιδημίας, η οποία αναμένεται να προκαλέσει το θάνατο σε 600 ανθρώπους, σκέφτεται να εφαρμόσει ένα από τα δύο εναλλακτικά προγράμματα:</a:t>
                      </a:r>
                    </a:p>
                    <a:p>
                      <a:pPr marL="342900" marR="297180" indent="-342900">
                        <a:spcAft>
                          <a:spcPts val="0"/>
                        </a:spcAft>
                        <a:buFont typeface="Arial" panose="020B0604020202020204" pitchFamily="34" charset="0"/>
                        <a:buChar char="•"/>
                      </a:pPr>
                      <a:r>
                        <a:rPr lang="el-GR" sz="4800" dirty="0">
                          <a:effectLst/>
                          <a:latin typeface="Arial" panose="020B0604020202020204" pitchFamily="34" charset="0"/>
                          <a:cs typeface="Arial" panose="020B0604020202020204" pitchFamily="34" charset="0"/>
                        </a:rPr>
                        <a:t>Αν προβεί στην εφαρμογή του προγράμματος Α, 200 άτομα θα σωθούν.</a:t>
                      </a:r>
                    </a:p>
                    <a:p>
                      <a:pPr marL="342900" marR="297180" indent="-342900">
                        <a:spcAft>
                          <a:spcPts val="0"/>
                        </a:spcAft>
                        <a:buFont typeface="Arial" panose="020B0604020202020204" pitchFamily="34" charset="0"/>
                        <a:buChar char="•"/>
                      </a:pPr>
                      <a:r>
                        <a:rPr lang="el-GR" sz="4800" dirty="0">
                          <a:effectLst/>
                          <a:latin typeface="Arial" panose="020B0604020202020204" pitchFamily="34" charset="0"/>
                          <a:cs typeface="Arial" panose="020B0604020202020204" pitchFamily="34" charset="0"/>
                        </a:rPr>
                        <a:t>Αν προβεί στην εφαρμογή του προγράμματος Β, υπάρχει 33.3% πιθανότητα και τα 600 άτομα να σωθούν και πιθανότητα 66,6% κανένα άτομο να μην σωθεί.</a:t>
                      </a:r>
                    </a:p>
                    <a:p>
                      <a:pPr marR="297180">
                        <a:spcAft>
                          <a:spcPts val="0"/>
                        </a:spcAft>
                      </a:pPr>
                      <a:r>
                        <a:rPr lang="el-GR" sz="4800" dirty="0">
                          <a:effectLst/>
                          <a:latin typeface="Arial" panose="020B0604020202020204" pitchFamily="34" charset="0"/>
                          <a:cs typeface="Arial" panose="020B0604020202020204" pitchFamily="34" charset="0"/>
                        </a:rPr>
                        <a:t>Ποια από τα δύο προγράμματα είναι προτιμότερο να εφαρμοστεί.</a:t>
                      </a:r>
                    </a:p>
                    <a:p>
                      <a:pPr marR="297180">
                        <a:spcAft>
                          <a:spcPts val="0"/>
                        </a:spcAft>
                      </a:pPr>
                      <a:r>
                        <a:rPr lang="el-GR" sz="4800" dirty="0">
                          <a:effectLst/>
                          <a:latin typeface="Arial" panose="020B0604020202020204" pitchFamily="34" charset="0"/>
                          <a:ea typeface="Times New Roman" panose="02020603050405020304" pitchFamily="18" charset="0"/>
                          <a:cs typeface="Arial" panose="020B0604020202020204" pitchFamily="34" charset="0"/>
                        </a:rPr>
                        <a:t>Υπάρχει</a:t>
                      </a:r>
                      <a:r>
                        <a:rPr lang="el-GR" sz="4800" baseline="0" dirty="0">
                          <a:effectLst/>
                          <a:latin typeface="Arial" panose="020B0604020202020204" pitchFamily="34" charset="0"/>
                          <a:ea typeface="Times New Roman" panose="02020603050405020304" pitchFamily="18" charset="0"/>
                          <a:cs typeface="Arial" panose="020B0604020202020204" pitchFamily="34" charset="0"/>
                        </a:rPr>
                        <a:t> και η τρίτη επιλογή κανένα από τα δυο.</a:t>
                      </a:r>
                      <a:endParaRPr lang="el-GR" sz="4800" dirty="0">
                        <a:effectLst/>
                        <a:latin typeface="Arial" panose="020B0604020202020204" pitchFamily="34" charset="0"/>
                        <a:ea typeface="Times New Roman" panose="02020603050405020304" pitchFamily="18" charset="0"/>
                        <a:cs typeface="Arial" panose="020B0604020202020204" pitchFamily="34" charset="0"/>
                      </a:endParaRPr>
                    </a:p>
                  </a:txBody>
                  <a:tcPr marL="137160" marR="137160" marT="0" marB="0"/>
                </a:tc>
                <a:extLst>
                  <a:ext uri="{0D108BD9-81ED-4DB2-BD59-A6C34878D82A}">
                    <a16:rowId xmlns:a16="http://schemas.microsoft.com/office/drawing/2014/main" val="372327809"/>
                  </a:ext>
                </a:extLst>
              </a:tr>
            </a:tbl>
          </a:graphicData>
        </a:graphic>
      </p:graphicFrame>
    </p:spTree>
    <p:extLst>
      <p:ext uri="{BB962C8B-B14F-4D97-AF65-F5344CB8AC3E}">
        <p14:creationId xmlns:p14="http://schemas.microsoft.com/office/powerpoint/2010/main" val="277081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1676400" y="3866607"/>
          <a:ext cx="21031200" cy="9474926"/>
        </p:xfrm>
        <a:graphic>
          <a:graphicData uri="http://schemas.openxmlformats.org/drawingml/2006/table">
            <a:tbl>
              <a:tblPr firstRow="1" firstCol="1" bandRow="1">
                <a:tableStyleId>{5C22544A-7EE6-4342-B048-85BDC9FD1C3A}</a:tableStyleId>
              </a:tblPr>
              <a:tblGrid>
                <a:gridCol w="21031200">
                  <a:extLst>
                    <a:ext uri="{9D8B030D-6E8A-4147-A177-3AD203B41FA5}">
                      <a16:colId xmlns:a16="http://schemas.microsoft.com/office/drawing/2014/main" val="2063847238"/>
                    </a:ext>
                  </a:extLst>
                </a:gridCol>
              </a:tblGrid>
              <a:tr h="9474926">
                <a:tc>
                  <a:txBody>
                    <a:bodyPr/>
                    <a:lstStyle/>
                    <a:p>
                      <a:pPr marL="0" marR="297180" indent="0" algn="l" defTabSz="914400" rtl="0" eaLnBrk="1" latinLnBrk="0" hangingPunct="1">
                        <a:spcAft>
                          <a:spcPts val="0"/>
                        </a:spcAft>
                        <a:buFont typeface="Courier New" panose="02070309020205020404" pitchFamily="49" charset="0"/>
                        <a:buNone/>
                      </a:pPr>
                      <a:r>
                        <a:rPr lang="el-G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4800" i="1" dirty="0">
                        <a:effectLst/>
                        <a:latin typeface="Arial" panose="020B0604020202020204" pitchFamily="34" charset="0"/>
                        <a:ea typeface="Times New Roman" panose="02020603050405020304" pitchFamily="18" charset="0"/>
                        <a:cs typeface="Arial" panose="020B0604020202020204" pitchFamily="34" charset="0"/>
                      </a:endParaRPr>
                    </a:p>
                    <a:p>
                      <a:pPr marL="571500" marR="297180" indent="-571500" algn="l" defTabSz="914400" rtl="0" eaLnBrk="1" latinLnBrk="0" hangingPunct="1">
                        <a:spcAft>
                          <a:spcPts val="0"/>
                        </a:spcAft>
                        <a:buFont typeface="Wingdings" panose="05000000000000000000" pitchFamily="2" charset="2"/>
                        <a:buChar char="§"/>
                      </a:pPr>
                      <a:r>
                        <a:rPr lang="el-GR" sz="4800" b="1" i="1" kern="1200" dirty="0">
                          <a:solidFill>
                            <a:schemeClr val="lt1"/>
                          </a:solidFill>
                          <a:effectLst/>
                          <a:latin typeface="Arial" panose="020B0604020202020204" pitchFamily="34" charset="0"/>
                          <a:ea typeface="Calibri" panose="020F0502020204030204" pitchFamily="34" charset="0"/>
                          <a:cs typeface="Arial" panose="020B0604020202020204" pitchFamily="34" charset="0"/>
                        </a:rPr>
                        <a:t>Αν προβεί στην εφαρμογή του προγράμματος Γ, 400 άτομα θα πεθάνουν.</a:t>
                      </a:r>
                    </a:p>
                    <a:p>
                      <a:pPr marL="571500" marR="297180" indent="-571500" algn="l" defTabSz="914400" rtl="0" eaLnBrk="1" latinLnBrk="0" hangingPunct="1">
                        <a:spcAft>
                          <a:spcPts val="0"/>
                        </a:spcAft>
                        <a:buFont typeface="Wingdings" panose="05000000000000000000" pitchFamily="2" charset="2"/>
                        <a:buChar char="§"/>
                      </a:pPr>
                      <a:r>
                        <a:rPr lang="el-GR" sz="4800" i="1" dirty="0">
                          <a:effectLst/>
                          <a:latin typeface="Arial" panose="020B0604020202020204" pitchFamily="34" charset="0"/>
                          <a:ea typeface="Calibri" panose="020F0502020204030204" pitchFamily="34" charset="0"/>
                          <a:cs typeface="Arial" panose="020B0604020202020204" pitchFamily="34" charset="0"/>
                        </a:rPr>
                        <a:t>Αν προβεί στην εφαρμογή του προγράμματος Δ, υπάρχει πιθανότητα 33,3% να μην πεθάνει κανένας και 66,6% πιθανότητα 600 άτομα να πεθάνουν.</a:t>
                      </a:r>
                    </a:p>
                    <a:p>
                      <a:pPr marL="0" marR="297180" indent="0" algn="l" defTabSz="914400" rtl="0" eaLnBrk="1" latinLnBrk="0" hangingPunct="1">
                        <a:spcAft>
                          <a:spcPts val="0"/>
                        </a:spcAft>
                        <a:buFont typeface="Wingdings" panose="05000000000000000000" pitchFamily="2" charset="2"/>
                        <a:buNone/>
                      </a:pPr>
                      <a:endParaRPr lang="el-GR" sz="4800" dirty="0">
                        <a:effectLst/>
                        <a:latin typeface="Arial" panose="020B0604020202020204" pitchFamily="34" charset="0"/>
                        <a:ea typeface="Times New Roman" panose="02020603050405020304" pitchFamily="18" charset="0"/>
                        <a:cs typeface="Arial" panose="020B0604020202020204" pitchFamily="34" charset="0"/>
                      </a:endParaRPr>
                    </a:p>
                    <a:p>
                      <a:pPr marR="297180">
                        <a:spcAft>
                          <a:spcPts val="0"/>
                        </a:spcAft>
                      </a:pPr>
                      <a:r>
                        <a:rPr lang="el-GR" sz="4800" i="1" dirty="0">
                          <a:effectLst/>
                          <a:latin typeface="Arial" panose="020B0604020202020204" pitchFamily="34" charset="0"/>
                          <a:ea typeface="Calibri" panose="020F0502020204030204" pitchFamily="34" charset="0"/>
                          <a:cs typeface="Arial" panose="020B0604020202020204" pitchFamily="34" charset="0"/>
                        </a:rPr>
                        <a:t>Ποια από τα δύο προγράμματα είναι προτιμότερο να εφαρμοστεί.</a:t>
                      </a:r>
                    </a:p>
                    <a:p>
                      <a:pPr marL="0" marR="297180" indent="0" algn="l" defTabSz="914400" rtl="0" eaLnBrk="1" fontAlgn="auto" latinLnBrk="0" hangingPunct="1">
                        <a:lnSpc>
                          <a:spcPct val="100000"/>
                        </a:lnSpc>
                        <a:spcBef>
                          <a:spcPts val="0"/>
                        </a:spcBef>
                        <a:spcAft>
                          <a:spcPts val="0"/>
                        </a:spcAft>
                        <a:buClrTx/>
                        <a:buSzTx/>
                        <a:buFontTx/>
                        <a:buNone/>
                        <a:tabLst/>
                        <a:defRPr/>
                      </a:pPr>
                      <a:r>
                        <a:rPr lang="el-GR" sz="4800" dirty="0">
                          <a:effectLst/>
                          <a:latin typeface="Arial" panose="020B0604020202020204" pitchFamily="34" charset="0"/>
                          <a:ea typeface="Times New Roman" panose="02020603050405020304" pitchFamily="18" charset="0"/>
                          <a:cs typeface="Arial" panose="020B0604020202020204" pitchFamily="34" charset="0"/>
                        </a:rPr>
                        <a:t>Υπάρχει</a:t>
                      </a:r>
                      <a:r>
                        <a:rPr lang="el-GR" sz="4800" baseline="0" dirty="0">
                          <a:effectLst/>
                          <a:latin typeface="Arial" panose="020B0604020202020204" pitchFamily="34" charset="0"/>
                          <a:ea typeface="Times New Roman" panose="02020603050405020304" pitchFamily="18" charset="0"/>
                          <a:cs typeface="Arial" panose="020B0604020202020204" pitchFamily="34" charset="0"/>
                        </a:rPr>
                        <a:t> και η τρίτη επιλογή κανένα από τα δυο.</a:t>
                      </a:r>
                      <a:endParaRPr lang="el-GR" sz="4800" dirty="0">
                        <a:effectLst/>
                        <a:latin typeface="Arial" panose="020B0604020202020204" pitchFamily="34" charset="0"/>
                        <a:ea typeface="Times New Roman" panose="02020603050405020304" pitchFamily="18" charset="0"/>
                        <a:cs typeface="Arial" panose="020B0604020202020204" pitchFamily="34" charset="0"/>
                      </a:endParaRPr>
                    </a:p>
                    <a:p>
                      <a:pPr marR="297180">
                        <a:spcAft>
                          <a:spcPts val="0"/>
                        </a:spcAft>
                      </a:pPr>
                      <a:endParaRPr lang="el-GR" sz="6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372327809"/>
                  </a:ext>
                </a:extLst>
              </a:tr>
            </a:tbl>
          </a:graphicData>
        </a:graphic>
      </p:graphicFrame>
    </p:spTree>
    <p:extLst>
      <p:ext uri="{BB962C8B-B14F-4D97-AF65-F5344CB8AC3E}">
        <p14:creationId xmlns:p14="http://schemas.microsoft.com/office/powerpoint/2010/main" val="227823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Αγκυροβόλησε…"/>
          <p:cNvSpPr txBox="1">
            <a:spLocks noGrp="1"/>
          </p:cNvSpPr>
          <p:nvPr>
            <p:ph type="title"/>
          </p:nvPr>
        </p:nvSpPr>
        <p:spPr>
          <a:prstGeom prst="rect">
            <a:avLst/>
          </a:prstGeom>
          <a:blipFill>
            <a:blip r:embed="rId3"/>
          </a:blipFill>
          <a:effectLst>
            <a:outerShdw blurRad="50800" dist="38100" dir="5400000" rotWithShape="0">
              <a:srgbClr val="000000">
                <a:alpha val="40000"/>
              </a:srgbClr>
            </a:outerShdw>
          </a:effectLst>
        </p:spPr>
        <p:txBody>
          <a:bodyPr/>
          <a:lstStyle/>
          <a:p>
            <a:pPr>
              <a:defRPr sz="5000">
                <a:solidFill>
                  <a:srgbClr val="FFFFFF"/>
                </a:solidFill>
              </a:defRPr>
            </a:pPr>
            <a:r>
              <a:rPr lang="el-GR" dirty="0"/>
              <a:t>Πλαισίωση</a:t>
            </a:r>
            <a:r>
              <a:rPr dirty="0"/>
              <a:t> </a:t>
            </a:r>
          </a:p>
          <a:p>
            <a:pPr>
              <a:defRPr sz="5000">
                <a:solidFill>
                  <a:srgbClr val="FFFFFF"/>
                </a:solidFill>
              </a:defRPr>
            </a:pPr>
            <a:r>
              <a:rPr dirty="0" err="1"/>
              <a:t>Άνθρω</a:t>
            </a:r>
            <a:r>
              <a:rPr dirty="0"/>
              <a:t>π</a:t>
            </a:r>
            <a:r>
              <a:rPr dirty="0" err="1"/>
              <a:t>οι</a:t>
            </a:r>
            <a:endParaRPr dirty="0"/>
          </a:p>
        </p:txBody>
      </p:sp>
      <p:sp>
        <p:nvSpPr>
          <p:cNvPr id="145" name="Η αγκυροβόληση, είναι ένας όρος που χρησιμοποιείται στη ψυχολογία, για να περιγράψει την κοινή τάση του ανθρώπου, να στηρίζεται υπερβολικά σε ένα γνώρισμα ή μια πληροφορία, κατά τη λήψη αποφάσεων.…"/>
          <p:cNvSpPr txBox="1">
            <a:spLocks noGrp="1"/>
          </p:cNvSpPr>
          <p:nvPr>
            <p:ph type="body" idx="1"/>
          </p:nvPr>
        </p:nvSpPr>
        <p:spPr>
          <a:xfrm>
            <a:off x="1714500" y="3661521"/>
            <a:ext cx="20955000" cy="8928101"/>
          </a:xfrm>
          <a:prstGeom prst="rect">
            <a:avLst/>
          </a:prstGeom>
        </p:spPr>
        <p:txBody>
          <a:bodyPr>
            <a:normAutofit/>
          </a:bodyPr>
          <a:lstStyle/>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lang="el-GR" sz="4400" dirty="0">
                <a:solidFill>
                  <a:srgbClr val="000000"/>
                </a:solidFill>
                <a:effectLst/>
                <a:latin typeface="Times New Roman" panose="02020603050405020304" pitchFamily="18" charset="0"/>
                <a:ea typeface="Times New Roman" panose="02020603050405020304" pitchFamily="18" charset="0"/>
              </a:rPr>
              <a:t>H πλαισίωση αποτελεί έναν γνωστικό </a:t>
            </a:r>
            <a:r>
              <a:rPr lang="el-GR" sz="4400" dirty="0" err="1">
                <a:solidFill>
                  <a:srgbClr val="000000"/>
                </a:solidFill>
                <a:effectLst/>
                <a:latin typeface="Times New Roman" panose="02020603050405020304" pitchFamily="18" charset="0"/>
                <a:ea typeface="Times New Roman" panose="02020603050405020304" pitchFamily="18" charset="0"/>
              </a:rPr>
              <a:t>ευρετικό</a:t>
            </a:r>
            <a:r>
              <a:rPr lang="el-GR" sz="4400" dirty="0">
                <a:solidFill>
                  <a:srgbClr val="000000"/>
                </a:solidFill>
                <a:effectLst/>
                <a:latin typeface="Times New Roman" panose="02020603050405020304" pitchFamily="18" charset="0"/>
                <a:ea typeface="Times New Roman" panose="02020603050405020304" pitchFamily="18" charset="0"/>
              </a:rPr>
              <a:t> κανόνα, κατά τον οποίον οι άνθρωποι έχουν την τάση να καταλήγουν σε συμπεράσματα, με βάση το «πλαίσιο», μέσα στο οποίο παρουσιάστηκε ή διαμορφώθηκε μια κατάσταση. </a:t>
            </a:r>
          </a:p>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lang="el-GR" sz="4400" dirty="0">
                <a:solidFill>
                  <a:srgbClr val="000000"/>
                </a:solidFill>
                <a:effectLst/>
                <a:latin typeface="Times New Roman" panose="02020603050405020304" pitchFamily="18" charset="0"/>
                <a:ea typeface="Times New Roman" panose="02020603050405020304" pitchFamily="18" charset="0"/>
              </a:rPr>
              <a:t>Ο όρος «πλαίσιο», σημαίνει, ότι ο τρόπος που συμπεριφέρονται οι άνθρωποι επηρεάζεται από τον τρόπο με τον οποίο τα προβλήματα, για τα οποία καλούνται να λάβουν αποφάσεις, είναι πλαισιωμένα - παρουσιασμένα (</a:t>
            </a:r>
            <a:r>
              <a:rPr lang="el-GR" sz="4400" dirty="0" err="1">
                <a:solidFill>
                  <a:srgbClr val="000000"/>
                </a:solidFill>
                <a:effectLst/>
                <a:latin typeface="Times New Roman" panose="02020603050405020304" pitchFamily="18" charset="0"/>
                <a:ea typeface="Times New Roman" panose="02020603050405020304" pitchFamily="18" charset="0"/>
              </a:rPr>
              <a:t>Shefrin</a:t>
            </a:r>
            <a:r>
              <a:rPr lang="el-GR" sz="4400" dirty="0">
                <a:solidFill>
                  <a:srgbClr val="000000"/>
                </a:solidFill>
                <a:effectLst/>
                <a:latin typeface="Times New Roman" panose="02020603050405020304" pitchFamily="18" charset="0"/>
                <a:ea typeface="Times New Roman" panose="02020603050405020304" pitchFamily="18" charset="0"/>
              </a:rPr>
              <a:t>, 2000).</a:t>
            </a:r>
            <a:r>
              <a:rPr lang="el-GR" sz="4400" dirty="0">
                <a:effectLst/>
                <a:latin typeface="Times New Roman" panose="02020603050405020304" pitchFamily="18" charset="0"/>
                <a:ea typeface="Times New Roman" panose="02020603050405020304" pitchFamily="18" charset="0"/>
              </a:rPr>
              <a:t> </a:t>
            </a:r>
            <a:r>
              <a:rPr lang="el-GR" sz="4400" dirty="0">
                <a:solidFill>
                  <a:srgbClr val="000000"/>
                </a:solidFill>
                <a:effectLst/>
                <a:latin typeface="Times New Roman" panose="02020603050405020304" pitchFamily="18" charset="0"/>
                <a:ea typeface="Times New Roman" panose="02020603050405020304" pitchFamily="18" charset="0"/>
              </a:rPr>
              <a:t>Ο τρόπος με τον οποίο παρουσιάζεται ένα πρόβλημα ή μια προοπτική, επηρεάζει την απόφαση που θα λάβει το άτομο.</a:t>
            </a:r>
          </a:p>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lang="el-GR" sz="4400" dirty="0">
                <a:solidFill>
                  <a:srgbClr val="000000"/>
                </a:solidFill>
                <a:effectLst/>
                <a:latin typeface="Times New Roman" panose="02020603050405020304" pitchFamily="18" charset="0"/>
                <a:ea typeface="Times New Roman" panose="02020603050405020304" pitchFamily="18" charset="0"/>
              </a:rPr>
              <a:t> </a:t>
            </a:r>
            <a:endParaRPr dirty="0">
              <a:latin typeface="Times Roman"/>
              <a:ea typeface="Times Roman"/>
              <a:cs typeface="Times Roman"/>
              <a:sym typeface="Times Roman"/>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Διπλό κλικ για αλλαγή"/>
          <p:cNvSpPr txBox="1">
            <a:spLocks noGrp="1"/>
          </p:cNvSpPr>
          <p:nvPr>
            <p:ph type="title"/>
          </p:nvPr>
        </p:nvSpPr>
        <p:spPr>
          <a:prstGeom prst="rect">
            <a:avLst/>
          </a:prstGeom>
        </p:spPr>
        <p:txBody>
          <a:bodyPr/>
          <a:lstStyle/>
          <a:p>
            <a:endParaRPr/>
          </a:p>
        </p:txBody>
      </p:sp>
      <p:sp>
        <p:nvSpPr>
          <p:cNvPr id="148" name="Τα άτομα χρησιμοποιούν άσχετες πληροφορίες ως σημείο αναφοράς, για να εκτιμήσουν, να αξιολογήσουν κάποια άλλη πληροφορία ή τιμή.…"/>
          <p:cNvSpPr txBox="1">
            <a:spLocks noGrp="1"/>
          </p:cNvSpPr>
          <p:nvPr>
            <p:ph type="body" idx="1"/>
          </p:nvPr>
        </p:nvSpPr>
        <p:spPr>
          <a:prstGeom prst="rect">
            <a:avLst/>
          </a:prstGeom>
        </p:spPr>
        <p:txBody>
          <a:bodyPr/>
          <a:lstStyle/>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lang="el-GR" sz="4000" dirty="0">
                <a:solidFill>
                  <a:srgbClr val="000000"/>
                </a:solidFill>
                <a:effectLst/>
                <a:latin typeface="Times New Roman" panose="02020603050405020304" pitchFamily="18" charset="0"/>
                <a:ea typeface="Times New Roman" panose="02020603050405020304" pitchFamily="18" charset="0"/>
              </a:rPr>
              <a:t>Η επίδραση της πλαισίωσης, έχει επανειλημμένα αποδειχθεί ότι είναι μια από τις ισχυρότερες προκαταλήψεις στη διαδικασία λήψης αποφάσεων και εξαρτάται από την ηλικία, τη γνώση και τη ψυχολογία του ατόμου. </a:t>
            </a:r>
          </a:p>
          <a:p>
            <a:pPr marL="0" indent="0" algn="just" defTabSz="457200">
              <a:spcBef>
                <a:spcPts val="0"/>
              </a:spcBef>
              <a:buSzTx/>
              <a:buNone/>
              <a:defRPr sz="4300">
                <a:solidFill>
                  <a:srgbClr val="000000"/>
                </a:solidFill>
                <a:latin typeface="Times New Roman"/>
                <a:ea typeface="Times New Roman"/>
                <a:cs typeface="Times New Roman"/>
                <a:sym typeface="Times New Roman"/>
              </a:defRPr>
            </a:pPr>
            <a:r>
              <a:rPr lang="el-GR" sz="4000" dirty="0">
                <a:solidFill>
                  <a:srgbClr val="000000"/>
                </a:solidFill>
                <a:effectLst/>
                <a:latin typeface="Times New Roman" panose="02020603050405020304" pitchFamily="18" charset="0"/>
                <a:ea typeface="Times New Roman" panose="02020603050405020304" pitchFamily="18" charset="0"/>
              </a:rPr>
              <a:t>Η ύπαρξη αυτού του φαινομένου, παραβιάζει την παραδοσιακή χρηματοοικονομική θεωρία περί ορθολογικής επιλογής, η οποία υποθέτει ανεξαρτησία του πλαισίου αναφοράς του προβλήματος (frame </a:t>
            </a:r>
            <a:r>
              <a:rPr lang="el-GR" sz="4000" dirty="0" err="1">
                <a:solidFill>
                  <a:srgbClr val="000000"/>
                </a:solidFill>
                <a:effectLst/>
                <a:latin typeface="Times New Roman" panose="02020603050405020304" pitchFamily="18" charset="0"/>
                <a:ea typeface="Times New Roman" panose="02020603050405020304" pitchFamily="18" charset="0"/>
              </a:rPr>
              <a:t>independence</a:t>
            </a:r>
            <a:r>
              <a:rPr lang="el-GR" sz="4000" dirty="0">
                <a:solidFill>
                  <a:srgbClr val="000000"/>
                </a:solidFill>
                <a:effectLst/>
                <a:latin typeface="Times New Roman" panose="02020603050405020304" pitchFamily="18" charset="0"/>
                <a:ea typeface="Times New Roman" panose="02020603050405020304" pitchFamily="18" charset="0"/>
              </a:rPr>
              <a:t>), δηλαδή ότι η πλαισίωση του προβλήματος δεν επηρεάζει την απόφαση. </a:t>
            </a:r>
            <a:endParaRPr lang="el-GR" sz="4000" dirty="0">
              <a:effectLst/>
              <a:latin typeface="Times New Roman" panose="02020603050405020304" pitchFamily="18" charset="0"/>
              <a:ea typeface="Times New Roman" panose="02020603050405020304" pitchFamily="18" charset="0"/>
            </a:endParaRP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152D95-BC63-6FC9-668F-F38DFAD376AF}"/>
              </a:ext>
            </a:extLst>
          </p:cNvPr>
          <p:cNvSpPr>
            <a:spLocks noGrp="1"/>
          </p:cNvSpPr>
          <p:nvPr>
            <p:ph type="title"/>
          </p:nvPr>
        </p:nvSpPr>
        <p:spPr/>
        <p:txBody>
          <a:bodyPr>
            <a:normAutofit/>
          </a:bodyPr>
          <a:lstStyle/>
          <a:p>
            <a:r>
              <a:rPr lang="el-GR" sz="6600" dirty="0">
                <a:effectLst/>
                <a:latin typeface="Times New Roman" panose="02020603050405020304" pitchFamily="18" charset="0"/>
                <a:ea typeface="Times New Roman" panose="02020603050405020304" pitchFamily="18" charset="0"/>
              </a:rPr>
              <a:t>Η ψευδαίσθηση </a:t>
            </a:r>
            <a:r>
              <a:rPr lang="el-GR" sz="6600" dirty="0" err="1">
                <a:effectLst/>
                <a:latin typeface="Times New Roman" panose="02020603050405020304" pitchFamily="18" charset="0"/>
                <a:ea typeface="Times New Roman" panose="02020603050405020304" pitchFamily="18" charset="0"/>
              </a:rPr>
              <a:t>Müller-Lyer</a:t>
            </a:r>
            <a:r>
              <a:rPr lang="el-GR" sz="6600" dirty="0">
                <a:effectLst/>
              </a:rPr>
              <a:t> </a:t>
            </a:r>
            <a:endParaRPr lang="el-GR" sz="6600" dirty="0"/>
          </a:p>
        </p:txBody>
      </p:sp>
      <p:sp>
        <p:nvSpPr>
          <p:cNvPr id="3" name="Θέση κειμένου 2">
            <a:extLst>
              <a:ext uri="{FF2B5EF4-FFF2-40B4-BE49-F238E27FC236}">
                <a16:creationId xmlns:a16="http://schemas.microsoft.com/office/drawing/2014/main" id="{3D2584E3-394E-CF9B-1E31-F105C6CC6FC7}"/>
              </a:ext>
            </a:extLst>
          </p:cNvPr>
          <p:cNvSpPr>
            <a:spLocks noGrp="1"/>
          </p:cNvSpPr>
          <p:nvPr>
            <p:ph type="body" idx="1"/>
          </p:nvPr>
        </p:nvSpPr>
        <p:spPr/>
        <p:txBody>
          <a:bodyPr/>
          <a:lstStyle/>
          <a:p>
            <a:pPr marL="0" indent="0">
              <a:buNone/>
            </a:pPr>
            <a:endParaRPr lang="el-GR" dirty="0"/>
          </a:p>
        </p:txBody>
      </p:sp>
      <p:pic>
        <p:nvPicPr>
          <p:cNvPr id="4" name="Εικόνα 3">
            <a:extLst>
              <a:ext uri="{FF2B5EF4-FFF2-40B4-BE49-F238E27FC236}">
                <a16:creationId xmlns:a16="http://schemas.microsoft.com/office/drawing/2014/main" id="{30307B24-05A9-FD9C-CC07-7A1C18A327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582" y="3435927"/>
            <a:ext cx="21847401" cy="8285018"/>
          </a:xfrm>
          <a:prstGeom prst="rect">
            <a:avLst/>
          </a:prstGeom>
          <a:solidFill>
            <a:srgbClr val="FFFFFF"/>
          </a:solidFill>
          <a:ln>
            <a:noFill/>
          </a:ln>
        </p:spPr>
      </p:pic>
    </p:spTree>
    <p:extLst>
      <p:ext uri="{BB962C8B-B14F-4D97-AF65-F5344CB8AC3E}">
        <p14:creationId xmlns:p14="http://schemas.microsoft.com/office/powerpoint/2010/main" val="7955418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D3F8E3-DB12-9383-752A-191FB61821B6}"/>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717DE74A-6D59-FC5E-EEAB-1D2E5CAA6D62}"/>
              </a:ext>
            </a:extLst>
          </p:cNvPr>
          <p:cNvSpPr>
            <a:spLocks noGrp="1"/>
          </p:cNvSpPr>
          <p:nvPr>
            <p:ph type="body" idx="1"/>
          </p:nvPr>
        </p:nvSpPr>
        <p:spPr/>
        <p:txBody>
          <a:bodyPr>
            <a:normAutofit fontScale="85000" lnSpcReduction="20000"/>
          </a:bodyPr>
          <a:lstStyle/>
          <a:p>
            <a:pPr marR="297180" indent="180340" algn="just">
              <a:lnSpc>
                <a:spcPct val="150000"/>
              </a:lnSpc>
            </a:pPr>
            <a:endParaRPr lang="el-GR" sz="4400" dirty="0">
              <a:solidFill>
                <a:srgbClr val="000000"/>
              </a:solidFill>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400" dirty="0">
                <a:solidFill>
                  <a:srgbClr val="000000"/>
                </a:solidFill>
                <a:effectLst/>
                <a:latin typeface="Times New Roman" panose="02020603050405020304" pitchFamily="18" charset="0"/>
                <a:ea typeface="Times New Roman" panose="02020603050405020304" pitchFamily="18" charset="0"/>
              </a:rPr>
              <a:t>Οι άνθρωποι αντιδρούν διαφορετικά σε όμοια σύνολα γεγονότων, αν τα γεγονότα αυτά υποβληθούν - παρουσιαστούν με διαφορετικό τρόπο. Έτσι η κυβέρνηση θα μιλήσει με βάση τα ποσοστά απασχόλησης και η αντιπολίτευση με τα ποσοστά ανεργίας και παρόλο που παραθέτουν το ίδιο πράγμα, δεν έχουν το ίδιο αποτέλεσμα (</a:t>
            </a:r>
            <a:r>
              <a:rPr lang="el-GR" sz="4400" dirty="0" err="1">
                <a:solidFill>
                  <a:srgbClr val="000000"/>
                </a:solidFill>
                <a:effectLst/>
                <a:latin typeface="Times New Roman" panose="02020603050405020304" pitchFamily="18" charset="0"/>
                <a:ea typeface="Times New Roman" panose="02020603050405020304" pitchFamily="18" charset="0"/>
              </a:rPr>
              <a:t>Arkell</a:t>
            </a:r>
            <a:r>
              <a:rPr lang="el-GR" sz="4400" dirty="0">
                <a:solidFill>
                  <a:srgbClr val="000000"/>
                </a:solidFill>
                <a:effectLst/>
                <a:latin typeface="Times New Roman" panose="02020603050405020304" pitchFamily="18" charset="0"/>
                <a:ea typeface="Times New Roman" panose="02020603050405020304" pitchFamily="18" charset="0"/>
              </a:rPr>
              <a:t>, 2013).</a:t>
            </a:r>
            <a:endParaRPr lang="el-GR" sz="4400" dirty="0">
              <a:effectLst/>
              <a:latin typeface="Times New Roman" panose="02020603050405020304" pitchFamily="18" charset="0"/>
              <a:ea typeface="Times New Roman" panose="02020603050405020304" pitchFamily="18" charset="0"/>
            </a:endParaRPr>
          </a:p>
          <a:p>
            <a:pPr marR="297180" indent="180340" algn="just">
              <a:lnSpc>
                <a:spcPct val="150000"/>
              </a:lnSpc>
            </a:pPr>
            <a:r>
              <a:rPr lang="el-GR" sz="4400" dirty="0">
                <a:solidFill>
                  <a:srgbClr val="000000"/>
                </a:solidFill>
                <a:effectLst/>
                <a:latin typeface="Times New Roman" panose="02020603050405020304" pitchFamily="18" charset="0"/>
                <a:ea typeface="Times New Roman" panose="02020603050405020304" pitchFamily="18" charset="0"/>
              </a:rPr>
              <a:t>Ο </a:t>
            </a:r>
            <a:r>
              <a:rPr lang="el-GR" sz="4400" dirty="0" err="1">
                <a:solidFill>
                  <a:srgbClr val="000000"/>
                </a:solidFill>
                <a:effectLst/>
                <a:latin typeface="Times New Roman" panose="02020603050405020304" pitchFamily="18" charset="0"/>
                <a:ea typeface="Times New Roman" panose="02020603050405020304" pitchFamily="18" charset="0"/>
              </a:rPr>
              <a:t>Druckman</a:t>
            </a:r>
            <a:r>
              <a:rPr lang="el-GR" sz="4400" dirty="0">
                <a:solidFill>
                  <a:srgbClr val="000000"/>
                </a:solidFill>
                <a:effectLst/>
                <a:latin typeface="Times New Roman" panose="02020603050405020304" pitchFamily="18" charset="0"/>
                <a:ea typeface="Times New Roman" panose="02020603050405020304" pitchFamily="18" charset="0"/>
              </a:rPr>
              <a:t> το 2001, διέκρινε την έννοια της πλαισίωσης σε «πλαίσιο στην επικοινωνία» και «πλαίσιο στη σκέψη». Στην πρώτη περίπτωση αναφέρεται στην πειραματική χειραγώγηση, στην ειδική διατύπωση (π.χ. ο τρόπος που θέτουμε την ερώτηση) και στη δεύτερη σε μια ψυχολογική προοπτική για μια κατάσταση, έναν τρόπο θεώρησης των πραγμάτων. Ο ακροατής με τη σειρά του αντιδρά διαφορετικά στις διαφορετικές περιγραφές, έστω και αν μεταφέρουν, η κάθε μια από αυτές, την ίδια πληροφορία.</a:t>
            </a:r>
            <a:endParaRPr lang="el-GR" sz="44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958229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Αγκυροβόληση…"/>
          <p:cNvSpPr txBox="1">
            <a:spLocks noGrp="1"/>
          </p:cNvSpPr>
          <p:nvPr>
            <p:ph type="title"/>
          </p:nvPr>
        </p:nvSpPr>
        <p:spPr>
          <a:prstGeom prst="rect">
            <a:avLst/>
          </a:prstGeom>
          <a:blipFill>
            <a:blip r:embed="rId2"/>
          </a:blipFill>
          <a:effectLst>
            <a:outerShdw blurRad="50800" dist="38100" dir="5400000" rotWithShape="0">
              <a:srgbClr val="000000">
                <a:alpha val="40000"/>
              </a:srgbClr>
            </a:outerShdw>
          </a:effectLst>
        </p:spPr>
        <p:txBody>
          <a:bodyPr/>
          <a:lstStyle/>
          <a:p>
            <a:pPr>
              <a:defRPr sz="5000">
                <a:solidFill>
                  <a:srgbClr val="434343"/>
                </a:solidFill>
              </a:defRPr>
            </a:pPr>
            <a:r>
              <a:rPr lang="el-GR" dirty="0"/>
              <a:t>Πλαισίωση</a:t>
            </a:r>
            <a:endParaRPr dirty="0"/>
          </a:p>
          <a:p>
            <a:pPr>
              <a:defRPr sz="5000">
                <a:solidFill>
                  <a:srgbClr val="434343"/>
                </a:solidFill>
              </a:defRPr>
            </a:pPr>
            <a:r>
              <a:rPr dirty="0" err="1"/>
              <a:t>Ε</a:t>
            </a:r>
            <a:r>
              <a:rPr dirty="0"/>
              <a:t>π</a:t>
            </a:r>
            <a:r>
              <a:rPr dirty="0" err="1"/>
              <a:t>ενδυτές</a:t>
            </a:r>
            <a:endParaRPr dirty="0"/>
          </a:p>
        </p:txBody>
      </p:sp>
      <p:sp>
        <p:nvSpPr>
          <p:cNvPr id="151" name="Στο χώρο της χρηματιστηριακής αγοράς, η έλλειψη οποιαδήποτε στέρεας πληροφορίας, οδηγεί τους επενδυτές στο να χρησιμοποιούν την παλαιότερες τιμές ως άγκυρα-σημεία αναφοράς για τις νέες (Monter, 2002).…"/>
          <p:cNvSpPr txBox="1">
            <a:spLocks noGrp="1"/>
          </p:cNvSpPr>
          <p:nvPr>
            <p:ph type="body" idx="1"/>
          </p:nvPr>
        </p:nvSpPr>
        <p:spPr>
          <a:prstGeom prst="rect">
            <a:avLst/>
          </a:prstGeom>
        </p:spPr>
        <p:txBody>
          <a:bodyPr>
            <a:normAutofit/>
          </a:bodyPr>
          <a:lstStyle/>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rPr lang="el-GR" sz="4000" dirty="0">
                <a:solidFill>
                  <a:srgbClr val="000000"/>
                </a:solidFill>
                <a:effectLst/>
                <a:latin typeface="Times New Roman" panose="02020603050405020304" pitchFamily="18" charset="0"/>
                <a:ea typeface="Times New Roman" panose="02020603050405020304" pitchFamily="18" charset="0"/>
              </a:rPr>
              <a:t>Η έννοια της διαμόρφωσης, ασκεί μεγάλη επίδραση στις αποφάσεις γενικότερα και ειδικότερα στις επενδυτικές χρηματιστηριακές αποφάσεις. </a:t>
            </a:r>
          </a:p>
          <a:p>
            <a:pPr marL="0" marR="853439" indent="240029" algn="just" defTabSz="457200">
              <a:lnSpc>
                <a:spcPts val="7500"/>
              </a:lnSpc>
              <a:spcBef>
                <a:spcPts val="0"/>
              </a:spcBef>
              <a:buSzTx/>
              <a:buNone/>
              <a:defRPr sz="4300">
                <a:solidFill>
                  <a:srgbClr val="000000"/>
                </a:solidFill>
                <a:latin typeface="Times New Roman"/>
                <a:ea typeface="Times New Roman"/>
                <a:cs typeface="Times New Roman"/>
                <a:sym typeface="Times New Roman"/>
              </a:defRPr>
            </a:pPr>
            <a:r>
              <a:rPr lang="el-GR" sz="4000" dirty="0">
                <a:solidFill>
                  <a:srgbClr val="000000"/>
                </a:solidFill>
                <a:effectLst/>
                <a:latin typeface="Times New Roman" panose="02020603050405020304" pitchFamily="18" charset="0"/>
                <a:ea typeface="Times New Roman" panose="02020603050405020304" pitchFamily="18" charset="0"/>
              </a:rPr>
              <a:t>Για κάθε επενδυτικό πρόβλημα, προκύπτουν πολλά επενδυτικά πλαίσια (</a:t>
            </a:r>
            <a:r>
              <a:rPr lang="el-GR" sz="4000" dirty="0" err="1">
                <a:solidFill>
                  <a:srgbClr val="000000"/>
                </a:solidFill>
                <a:effectLst/>
                <a:latin typeface="Times New Roman" panose="02020603050405020304" pitchFamily="18" charset="0"/>
                <a:ea typeface="Times New Roman" panose="02020603050405020304" pitchFamily="18" charset="0"/>
              </a:rPr>
              <a:t>Kumar</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Lim</a:t>
            </a:r>
            <a:r>
              <a:rPr lang="el-GR" sz="4000" dirty="0">
                <a:solidFill>
                  <a:srgbClr val="000000"/>
                </a:solidFill>
                <a:effectLst/>
                <a:latin typeface="Times New Roman" panose="02020603050405020304" pitchFamily="18" charset="0"/>
                <a:ea typeface="Times New Roman" panose="02020603050405020304" pitchFamily="18" charset="0"/>
              </a:rPr>
              <a:t>, 2008), και όταν οι επενδυτές προβαίνουν σε αποφάσεις που αφορούν την δραστηριότητα υιοθετούν την πιο εύκολα διαθέσιμη στενή πλαισίωση (</a:t>
            </a:r>
            <a:r>
              <a:rPr lang="el-GR" sz="4000" dirty="0" err="1">
                <a:solidFill>
                  <a:srgbClr val="000000"/>
                </a:solidFill>
                <a:effectLst/>
                <a:latin typeface="Times New Roman" panose="02020603050405020304" pitchFamily="18" charset="0"/>
                <a:ea typeface="Times New Roman" panose="02020603050405020304" pitchFamily="18" charset="0"/>
              </a:rPr>
              <a:t>Kahneman</a:t>
            </a:r>
            <a:r>
              <a:rPr lang="el-GR" sz="4000" dirty="0">
                <a:solidFill>
                  <a:srgbClr val="000000"/>
                </a:solidFill>
                <a:effectLst/>
                <a:latin typeface="Times New Roman" panose="02020603050405020304" pitchFamily="18" charset="0"/>
                <a:ea typeface="Times New Roman" panose="02020603050405020304" pitchFamily="18" charset="0"/>
              </a:rPr>
              <a:t> 2003).</a:t>
            </a:r>
            <a:r>
              <a:rPr lang="el-GR" sz="4000" dirty="0">
                <a:effectLst/>
              </a:rPr>
              <a:t> </a:t>
            </a:r>
            <a:endParaRPr sz="40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A975FF-8C92-0A8C-C9F6-14F2E0A87688}"/>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8125DAA5-ACB7-E323-6C6E-BFB760B73E18}"/>
              </a:ext>
            </a:extLst>
          </p:cNvPr>
          <p:cNvSpPr>
            <a:spLocks noGrp="1"/>
          </p:cNvSpPr>
          <p:nvPr>
            <p:ph type="body" idx="1"/>
          </p:nvPr>
        </p:nvSpPr>
        <p:spPr/>
        <p:txBody>
          <a:bodyPr/>
          <a:lstStyle/>
          <a:p>
            <a:pPr algn="just"/>
            <a:r>
              <a:rPr lang="el-GR" sz="4400" dirty="0">
                <a:solidFill>
                  <a:srgbClr val="000000"/>
                </a:solidFill>
                <a:effectLst/>
                <a:latin typeface="Times New Roman" panose="02020603050405020304" pitchFamily="18" charset="0"/>
                <a:ea typeface="Times New Roman" panose="02020603050405020304" pitchFamily="18" charset="0"/>
              </a:rPr>
              <a:t>Σύμφωνα με την παραδοσιακή θεωρία, οι επενδυτές ακολουθούν μια επενδυτική επιλογή ανάλογα με τις επιπτώσεις της στο συνολικό πλουτισμό/κερδοφορία. </a:t>
            </a:r>
          </a:p>
          <a:p>
            <a:pPr algn="just"/>
            <a:r>
              <a:rPr lang="el-GR" sz="4400" dirty="0">
                <a:solidFill>
                  <a:srgbClr val="000000"/>
                </a:solidFill>
                <a:effectLst/>
                <a:latin typeface="Times New Roman" panose="02020603050405020304" pitchFamily="18" charset="0"/>
                <a:ea typeface="Times New Roman" panose="02020603050405020304" pitchFamily="18" charset="0"/>
              </a:rPr>
              <a:t>Εκτεταμένες έρευνες στη ψυχολογία έχουν δείξει ότι ο επενδυτής αντιμετωπίζει κάθε απόφαση ως μοναδική και απομονώνει την κάθε επιλογή από τις άλλες. Είναι το φαινόμενο της στενής πλαισίωσης (</a:t>
            </a:r>
            <a:r>
              <a:rPr lang="el-GR" sz="4400" dirty="0" err="1">
                <a:solidFill>
                  <a:srgbClr val="000000"/>
                </a:solidFill>
                <a:effectLst/>
                <a:latin typeface="Times New Roman" panose="02020603050405020304" pitchFamily="18" charset="0"/>
                <a:ea typeface="Times New Roman" panose="02020603050405020304" pitchFamily="18" charset="0"/>
              </a:rPr>
              <a:t>narrow</a:t>
            </a:r>
            <a:r>
              <a:rPr lang="el-GR" sz="4400" dirty="0">
                <a:solidFill>
                  <a:srgbClr val="000000"/>
                </a:solidFill>
                <a:effectLst/>
                <a:latin typeface="Times New Roman" panose="02020603050405020304" pitchFamily="18" charset="0"/>
                <a:ea typeface="Times New Roman" panose="02020603050405020304" pitchFamily="18" charset="0"/>
              </a:rPr>
              <a:t> </a:t>
            </a:r>
            <a:r>
              <a:rPr lang="el-GR" sz="4400" dirty="0" err="1">
                <a:solidFill>
                  <a:srgbClr val="000000"/>
                </a:solidFill>
                <a:effectLst/>
                <a:latin typeface="Times New Roman" panose="02020603050405020304" pitchFamily="18" charset="0"/>
                <a:ea typeface="Times New Roman" panose="02020603050405020304" pitchFamily="18" charset="0"/>
              </a:rPr>
              <a:t>framing</a:t>
            </a:r>
            <a:r>
              <a:rPr lang="el-GR" sz="4400" dirty="0">
                <a:solidFill>
                  <a:srgbClr val="000000"/>
                </a:solidFill>
                <a:effectLst/>
                <a:latin typeface="Times New Roman" panose="02020603050405020304" pitchFamily="18" charset="0"/>
                <a:ea typeface="Times New Roman" panose="02020603050405020304" pitchFamily="18" charset="0"/>
              </a:rPr>
              <a:t>) και οι αλληλοεπιδράσεις μεταξύ πολύπλοκων επιλογών αγνοούνται (</a:t>
            </a:r>
            <a:r>
              <a:rPr lang="el-GR" sz="4400" dirty="0" err="1">
                <a:solidFill>
                  <a:srgbClr val="000000"/>
                </a:solidFill>
                <a:effectLst/>
                <a:latin typeface="Times New Roman" panose="02020603050405020304" pitchFamily="18" charset="0"/>
                <a:ea typeface="Times New Roman" panose="02020603050405020304" pitchFamily="18" charset="0"/>
              </a:rPr>
              <a:t>Kahneman</a:t>
            </a:r>
            <a:r>
              <a:rPr lang="el-GR" sz="4400" dirty="0">
                <a:solidFill>
                  <a:srgbClr val="000000"/>
                </a:solidFill>
                <a:effectLst/>
                <a:latin typeface="Times New Roman" panose="02020603050405020304" pitchFamily="18" charset="0"/>
                <a:ea typeface="Times New Roman" panose="02020603050405020304" pitchFamily="18" charset="0"/>
              </a:rPr>
              <a:t> and </a:t>
            </a:r>
            <a:r>
              <a:rPr lang="el-GR" sz="4400" dirty="0" err="1">
                <a:solidFill>
                  <a:srgbClr val="000000"/>
                </a:solidFill>
                <a:effectLst/>
                <a:latin typeface="Times New Roman" panose="02020603050405020304" pitchFamily="18" charset="0"/>
                <a:ea typeface="Times New Roman" panose="02020603050405020304" pitchFamily="18" charset="0"/>
              </a:rPr>
              <a:t>Lovallo</a:t>
            </a:r>
            <a:r>
              <a:rPr lang="el-GR" sz="4400" dirty="0">
                <a:solidFill>
                  <a:srgbClr val="000000"/>
                </a:solidFill>
                <a:effectLst/>
                <a:latin typeface="Times New Roman" panose="02020603050405020304" pitchFamily="18" charset="0"/>
                <a:ea typeface="Times New Roman" panose="02020603050405020304" pitchFamily="18" charset="0"/>
              </a:rPr>
              <a:t>, 1993). </a:t>
            </a:r>
            <a:endParaRPr lang="el-GR" sz="44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7733209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34C0C4-33AB-F3EE-2969-A1ECE16F85C7}"/>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684A857E-3F16-B21F-3CDD-C9C17FEC74FC}"/>
              </a:ext>
            </a:extLst>
          </p:cNvPr>
          <p:cNvSpPr>
            <a:spLocks noGrp="1"/>
          </p:cNvSpPr>
          <p:nvPr>
            <p:ph type="body" idx="1"/>
          </p:nvPr>
        </p:nvSpPr>
        <p:spPr/>
        <p:txBody>
          <a:bodyPr>
            <a:normAutofit/>
          </a:bodyPr>
          <a:lstStyle/>
          <a:p>
            <a:pPr marL="0" indent="0">
              <a:buNone/>
            </a:pPr>
            <a:r>
              <a:rPr lang="el-GR" sz="5400" dirty="0">
                <a:solidFill>
                  <a:srgbClr val="000000"/>
                </a:solidFill>
                <a:effectLst/>
                <a:latin typeface="Times New Roman" panose="02020603050405020304" pitchFamily="18" charset="0"/>
                <a:ea typeface="Times New Roman" panose="02020603050405020304" pitchFamily="18" charset="0"/>
              </a:rPr>
              <a:t>Ο </a:t>
            </a:r>
            <a:r>
              <a:rPr lang="el-GR" sz="5400" dirty="0" err="1">
                <a:solidFill>
                  <a:srgbClr val="000000"/>
                </a:solidFill>
                <a:effectLst/>
                <a:latin typeface="Times New Roman" panose="02020603050405020304" pitchFamily="18" charset="0"/>
                <a:ea typeface="Times New Roman" panose="02020603050405020304" pitchFamily="18" charset="0"/>
              </a:rPr>
              <a:t>Shefrin</a:t>
            </a:r>
            <a:r>
              <a:rPr lang="el-GR" sz="5400" dirty="0">
                <a:solidFill>
                  <a:srgbClr val="000000"/>
                </a:solidFill>
                <a:effectLst/>
                <a:latin typeface="Times New Roman" panose="02020603050405020304" pitchFamily="18" charset="0"/>
                <a:ea typeface="Times New Roman" panose="02020603050405020304" pitchFamily="18" charset="0"/>
              </a:rPr>
              <a:t> θεωρεί ότι το πρόβλημα της πλαισίωσης δημιουργείται από τρεις παράγοντες:</a:t>
            </a:r>
            <a:r>
              <a:rPr lang="el-GR" sz="5400" dirty="0">
                <a:effectLst/>
              </a:rPr>
              <a:t> </a:t>
            </a:r>
            <a:endParaRPr lang="el-GR" sz="5400" dirty="0"/>
          </a:p>
        </p:txBody>
      </p:sp>
    </p:spTree>
    <p:extLst>
      <p:ext uri="{BB962C8B-B14F-4D97-AF65-F5344CB8AC3E}">
        <p14:creationId xmlns:p14="http://schemas.microsoft.com/office/powerpoint/2010/main" val="12891349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0C9246-9AD4-DAD3-4A3F-116E8EBA92CE}"/>
              </a:ext>
            </a:extLst>
          </p:cNvPr>
          <p:cNvSpPr>
            <a:spLocks noGrp="1"/>
          </p:cNvSpPr>
          <p:nvPr>
            <p:ph type="title"/>
          </p:nvPr>
        </p:nvSpPr>
        <p:spPr/>
        <p:txBody>
          <a:bodyPr>
            <a:normAutofit fontScale="90000"/>
          </a:bodyPr>
          <a:lstStyle/>
          <a:p>
            <a:b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b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 Αποστροφή της ζημίας (</a:t>
            </a:r>
            <a:r>
              <a:rPr lang="el-GR" sz="5400" dirty="0" err="1">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loss</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 </a:t>
            </a:r>
            <a:r>
              <a:rPr lang="el-GR" sz="5400" dirty="0" err="1">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Aversion</a:t>
            </a:r>
            <a:r>
              <a:rPr lang="el-GR" sz="5400" dirty="0">
                <a:solidFill>
                  <a:srgbClr val="000000"/>
                </a:solidFill>
                <a:effectLst/>
                <a:latin typeface="Georgia Serif" panose="02040502050405020303" pitchFamily="18" charset="0"/>
                <a:ea typeface="Times New Roman" panose="02020603050405020304" pitchFamily="18" charset="0"/>
                <a:cs typeface="Georgia Serif" panose="02040502050405020303" pitchFamily="18" charset="0"/>
              </a:rPr>
              <a:t>)</a:t>
            </a:r>
            <a:br>
              <a:rPr lang="el-GR" sz="5400" dirty="0">
                <a:effectLst/>
                <a:latin typeface="Symbol" pitchFamily="2" charset="2"/>
                <a:ea typeface="Times New Roman" panose="02020603050405020304" pitchFamily="18" charset="0"/>
                <a:cs typeface="Symbol" pitchFamily="2" charset="2"/>
              </a:rPr>
            </a:br>
            <a:endParaRPr lang="el-GR" sz="5400" dirty="0"/>
          </a:p>
        </p:txBody>
      </p:sp>
      <p:sp>
        <p:nvSpPr>
          <p:cNvPr id="3" name="Θέση κειμένου 2">
            <a:extLst>
              <a:ext uri="{FF2B5EF4-FFF2-40B4-BE49-F238E27FC236}">
                <a16:creationId xmlns:a16="http://schemas.microsoft.com/office/drawing/2014/main" id="{1D070E0D-B560-F2C7-93B3-59392F03A3E7}"/>
              </a:ext>
            </a:extLst>
          </p:cNvPr>
          <p:cNvSpPr>
            <a:spLocks noGrp="1"/>
          </p:cNvSpPr>
          <p:nvPr>
            <p:ph type="body" idx="1"/>
          </p:nvPr>
        </p:nvSpPr>
        <p:spPr/>
        <p:txBody>
          <a:bodyPr/>
          <a:lstStyle/>
          <a:p>
            <a:r>
              <a:rPr lang="el-GR" sz="4000" dirty="0">
                <a:solidFill>
                  <a:srgbClr val="000000"/>
                </a:solidFill>
                <a:effectLst/>
                <a:latin typeface="Times New Roman" panose="02020603050405020304" pitchFamily="18" charset="0"/>
                <a:ea typeface="Times New Roman" panose="02020603050405020304" pitchFamily="18" charset="0"/>
              </a:rPr>
              <a:t>Οι επενδυτές του χρηματιστηρίου, σύμφωνα με τον </a:t>
            </a:r>
            <a:r>
              <a:rPr lang="en-US" sz="4000" dirty="0" err="1">
                <a:solidFill>
                  <a:srgbClr val="000000"/>
                </a:solidFill>
                <a:effectLst/>
                <a:latin typeface="Times New Roman" panose="02020603050405020304" pitchFamily="18" charset="0"/>
                <a:ea typeface="Times New Roman" panose="02020603050405020304" pitchFamily="18" charset="0"/>
              </a:rPr>
              <a:t>Shefrin</a:t>
            </a:r>
            <a:r>
              <a:rPr lang="el-GR" sz="4000" dirty="0">
                <a:solidFill>
                  <a:srgbClr val="000000"/>
                </a:solidFill>
                <a:effectLst/>
                <a:latin typeface="Times New Roman" panose="02020603050405020304" pitchFamily="18" charset="0"/>
                <a:ea typeface="Times New Roman" panose="02020603050405020304" pitchFamily="18" charset="0"/>
              </a:rPr>
              <a:t>, έχουν μια ευαισθησία απέναντι στην έννοια της απώλειας.</a:t>
            </a:r>
          </a:p>
          <a:p>
            <a:r>
              <a:rPr lang="el-GR" sz="4000" dirty="0">
                <a:solidFill>
                  <a:srgbClr val="000000"/>
                </a:solidFill>
                <a:effectLst/>
                <a:latin typeface="Times New Roman" panose="02020603050405020304" pitchFamily="18" charset="0"/>
                <a:ea typeface="Times New Roman" panose="02020603050405020304" pitchFamily="18" charset="0"/>
              </a:rPr>
              <a:t> Ευαισθησία που καταλήγει σε απέχθεια. Απέχθεια προς πιθανά ζημιογόνα αποτελέσματα, απέχθεια προς ζημιές που έχουν καταγραφεί στο παρελθόν. </a:t>
            </a:r>
          </a:p>
          <a:p>
            <a:r>
              <a:rPr lang="el-GR" sz="4000" dirty="0">
                <a:solidFill>
                  <a:srgbClr val="000000"/>
                </a:solidFill>
                <a:effectLst/>
                <a:latin typeface="Times New Roman" panose="02020603050405020304" pitchFamily="18" charset="0"/>
                <a:ea typeface="Times New Roman" panose="02020603050405020304" pitchFamily="18" charset="0"/>
              </a:rPr>
              <a:t>Η απέχθεια αυτή λειτουργεί σαν παραμορφωτικός καθρέπτης απέναντι στις επόμενες χρηματιστηριακές κινήσεις και συνδυασμένη με την ενοχή, οδηγεί τους επενδυτές σε πιο ασφαλή συντηρητικά μονοπάτια και σε μια αποστροφή απέναντι στους επενδυτικούς κινδύνους. </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49827689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962</Words>
  <Application>Microsoft Macintosh PowerPoint</Application>
  <PresentationFormat>Προσαρμογή</PresentationFormat>
  <Paragraphs>46</Paragraphs>
  <Slides>15</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15</vt:i4>
      </vt:variant>
    </vt:vector>
  </HeadingPairs>
  <TitlesOfParts>
    <vt:vector size="27" baseType="lpstr">
      <vt:lpstr>Arial</vt:lpstr>
      <vt:lpstr>Baskerville</vt:lpstr>
      <vt:lpstr>Cochin</vt:lpstr>
      <vt:lpstr>Courier New</vt:lpstr>
      <vt:lpstr>Georgia Serif</vt:lpstr>
      <vt:lpstr>Helvetica Neue</vt:lpstr>
      <vt:lpstr>Noteworthy Bold</vt:lpstr>
      <vt:lpstr>Symbol</vt:lpstr>
      <vt:lpstr>Times New Roman</vt:lpstr>
      <vt:lpstr>Times Roman</vt:lpstr>
      <vt:lpstr>Wingdings</vt:lpstr>
      <vt:lpstr>PhotoPortfolio</vt:lpstr>
      <vt:lpstr>Παρουσίαση του PowerPoint</vt:lpstr>
      <vt:lpstr>Πλαισίωση  Άνθρωποι</vt:lpstr>
      <vt:lpstr>Παρουσίαση του PowerPoint</vt:lpstr>
      <vt:lpstr>Η ψευδαίσθηση Müller-Lyer </vt:lpstr>
      <vt:lpstr>Παρουσίαση του PowerPoint</vt:lpstr>
      <vt:lpstr>Πλαισίωση Επενδυτές</vt:lpstr>
      <vt:lpstr>Παρουσίαση του PowerPoint</vt:lpstr>
      <vt:lpstr>Παρουσίαση του PowerPoint</vt:lpstr>
      <vt:lpstr>  Αποστροφή της ζημίας (loss Aversion) </vt:lpstr>
      <vt:lpstr> Ταυτόχρονες αποφάσεις (concurrent decisions) </vt:lpstr>
      <vt:lpstr>Ηδονική επεξεργασία (hedonic editing)Η</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ANASTASIOS KONSTANTINIDIS</cp:lastModifiedBy>
  <cp:revision>5</cp:revision>
  <dcterms:modified xsi:type="dcterms:W3CDTF">2023-05-26T14:17:25Z</dcterms:modified>
</cp:coreProperties>
</file>