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2"/>
    <p:sldId id="280" r:id="rId3"/>
    <p:sldId id="257" r:id="rId4"/>
    <p:sldId id="258" r:id="rId5"/>
    <p:sldId id="261" r:id="rId6"/>
    <p:sldId id="277" r:id="rId7"/>
    <p:sldId id="278" r:id="rId8"/>
    <p:sldId id="264" r:id="rId9"/>
    <p:sldId id="265" r:id="rId10"/>
    <p:sldId id="266" r:id="rId11"/>
    <p:sldId id="279" r:id="rId12"/>
    <p:sldId id="267" r:id="rId13"/>
    <p:sldId id="269" r:id="rId14"/>
    <p:sldId id="281" r:id="rId15"/>
    <p:sldId id="271" r:id="rId16"/>
    <p:sldId id="282" r:id="rId17"/>
    <p:sldId id="273" r:id="rId18"/>
    <p:sldId id="283" r:id="rId19"/>
    <p:sldId id="274" r:id="rId20"/>
    <p:sldId id="276" r:id="rId21"/>
    <p:sldId id="284" r:id="rId22"/>
    <p:sldId id="285" r:id="rId23"/>
    <p:sldId id="286" r:id="rId24"/>
    <p:sldId id="287" r:id="rId25"/>
    <p:sldId id="288" r:id="rId26"/>
    <p:sldId id="290" r:id="rId27"/>
    <p:sldId id="289" r:id="rId2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72675A"/>
        </a:solidFill>
        <a:effectLst/>
        <a:uFillTx/>
        <a:latin typeface="+mj-lt"/>
        <a:ea typeface="+mj-ea"/>
        <a:cs typeface="+mj-cs"/>
        <a:sym typeface="Baskerville"/>
      </a:defRPr>
    </a:lvl1pPr>
    <a:lvl2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72675A"/>
        </a:solidFill>
        <a:effectLst/>
        <a:uFillTx/>
        <a:latin typeface="+mj-lt"/>
        <a:ea typeface="+mj-ea"/>
        <a:cs typeface="+mj-cs"/>
        <a:sym typeface="Baskerville"/>
      </a:defRPr>
    </a:lvl2pPr>
    <a:lvl3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72675A"/>
        </a:solidFill>
        <a:effectLst/>
        <a:uFillTx/>
        <a:latin typeface="+mj-lt"/>
        <a:ea typeface="+mj-ea"/>
        <a:cs typeface="+mj-cs"/>
        <a:sym typeface="Baskerville"/>
      </a:defRPr>
    </a:lvl3pPr>
    <a:lvl4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72675A"/>
        </a:solidFill>
        <a:effectLst/>
        <a:uFillTx/>
        <a:latin typeface="+mj-lt"/>
        <a:ea typeface="+mj-ea"/>
        <a:cs typeface="+mj-cs"/>
        <a:sym typeface="Baskerville"/>
      </a:defRPr>
    </a:lvl4pPr>
    <a:lvl5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72675A"/>
        </a:solidFill>
        <a:effectLst/>
        <a:uFillTx/>
        <a:latin typeface="+mj-lt"/>
        <a:ea typeface="+mj-ea"/>
        <a:cs typeface="+mj-cs"/>
        <a:sym typeface="Baskerville"/>
      </a:defRPr>
    </a:lvl5pPr>
    <a:lvl6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72675A"/>
        </a:solidFill>
        <a:effectLst/>
        <a:uFillTx/>
        <a:latin typeface="+mj-lt"/>
        <a:ea typeface="+mj-ea"/>
        <a:cs typeface="+mj-cs"/>
        <a:sym typeface="Baskerville"/>
      </a:defRPr>
    </a:lvl6pPr>
    <a:lvl7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72675A"/>
        </a:solidFill>
        <a:effectLst/>
        <a:uFillTx/>
        <a:latin typeface="+mj-lt"/>
        <a:ea typeface="+mj-ea"/>
        <a:cs typeface="+mj-cs"/>
        <a:sym typeface="Baskerville"/>
      </a:defRPr>
    </a:lvl7pPr>
    <a:lvl8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72675A"/>
        </a:solidFill>
        <a:effectLst/>
        <a:uFillTx/>
        <a:latin typeface="+mj-lt"/>
        <a:ea typeface="+mj-ea"/>
        <a:cs typeface="+mj-cs"/>
        <a:sym typeface="Baskerville"/>
      </a:defRPr>
    </a:lvl8pPr>
    <a:lvl9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72675A"/>
        </a:solidFill>
        <a:effectLst/>
        <a:uFillTx/>
        <a:latin typeface="+mj-lt"/>
        <a:ea typeface="+mj-ea"/>
        <a:cs typeface="+mj-cs"/>
        <a:sym typeface="Baskervill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434343"/>
        </a:fontRef>
        <a:srgbClr val="434343"/>
      </a:tcTxStyle>
      <a:tcStyle>
        <a:tcBdr>
          <a:left>
            <a:ln w="12700" cap="flat">
              <a:solidFill>
                <a:srgbClr val="CCCDCB"/>
              </a:solidFill>
              <a:prstDash val="solid"/>
              <a:miter lim="400000"/>
            </a:ln>
          </a:left>
          <a:right>
            <a:ln w="12700" cap="flat">
              <a:solidFill>
                <a:srgbClr val="CCCDCB"/>
              </a:solidFill>
              <a:prstDash val="solid"/>
              <a:miter lim="400000"/>
            </a:ln>
          </a:right>
          <a:top>
            <a:ln w="12700" cap="flat">
              <a:solidFill>
                <a:srgbClr val="CCCDCB"/>
              </a:solidFill>
              <a:prstDash val="solid"/>
              <a:miter lim="400000"/>
            </a:ln>
          </a:top>
          <a:bottom>
            <a:ln w="12700" cap="flat">
              <a:solidFill>
                <a:srgbClr val="CCCDCB"/>
              </a:solidFill>
              <a:prstDash val="solid"/>
              <a:miter lim="400000"/>
            </a:ln>
          </a:bottom>
          <a:insideH>
            <a:ln w="12700" cap="flat">
              <a:solidFill>
                <a:srgbClr val="CCCDCB"/>
              </a:solidFill>
              <a:prstDash val="solid"/>
              <a:miter lim="400000"/>
            </a:ln>
          </a:insideH>
          <a:insideV>
            <a:ln w="12700" cap="flat">
              <a:solidFill>
                <a:srgbClr val="CCCDCB"/>
              </a:solidFill>
              <a:prstDash val="solid"/>
              <a:miter lim="400000"/>
            </a:ln>
          </a:insideV>
        </a:tcBdr>
        <a:fill>
          <a:noFill/>
        </a:fill>
      </a:tcStyle>
    </a:wholeTbl>
    <a:band2H>
      <a:tcTxStyle/>
      <a:tcStyle>
        <a:tcBdr/>
        <a:fill>
          <a:solidFill>
            <a:srgbClr val="828D8E">
              <a:alpha val="20000"/>
            </a:srgbClr>
          </a:solidFill>
        </a:fill>
      </a:tcStyle>
    </a:band2H>
    <a:firstCol>
      <a:tcTxStyle b="off" i="off">
        <a:fontRef idx="major">
          <a:srgbClr val="434343"/>
        </a:fontRef>
        <a:srgbClr val="434343"/>
      </a:tcTxStyle>
      <a:tcStyle>
        <a:tcBdr>
          <a:left>
            <a:ln w="12700" cap="flat">
              <a:solidFill>
                <a:srgbClr val="CCCDCB"/>
              </a:solidFill>
              <a:prstDash val="solid"/>
              <a:miter lim="400000"/>
            </a:ln>
          </a:left>
          <a:right>
            <a:ln w="38100" cap="flat">
              <a:solidFill>
                <a:srgbClr val="CCCDCB"/>
              </a:solidFill>
              <a:prstDash val="solid"/>
              <a:miter lim="400000"/>
            </a:ln>
          </a:right>
          <a:top>
            <a:ln w="12700" cap="flat">
              <a:solidFill>
                <a:srgbClr val="CCCDCB"/>
              </a:solidFill>
              <a:prstDash val="solid"/>
              <a:miter lim="400000"/>
            </a:ln>
          </a:top>
          <a:bottom>
            <a:ln w="12700" cap="flat">
              <a:solidFill>
                <a:srgbClr val="CCCDCB"/>
              </a:solidFill>
              <a:prstDash val="solid"/>
              <a:miter lim="400000"/>
            </a:ln>
          </a:bottom>
          <a:insideH>
            <a:ln w="12700" cap="flat">
              <a:solidFill>
                <a:srgbClr val="CCCDCB"/>
              </a:solidFill>
              <a:prstDash val="solid"/>
              <a:miter lim="400000"/>
            </a:ln>
          </a:insideH>
          <a:insideV>
            <a:ln w="12700" cap="flat">
              <a:solidFill>
                <a:srgbClr val="CCCDCB"/>
              </a:solidFill>
              <a:prstDash val="solid"/>
              <a:miter lim="400000"/>
            </a:ln>
          </a:insideV>
        </a:tcBdr>
        <a:fill>
          <a:solidFill>
            <a:srgbClr val="EBEBE3"/>
          </a:solidFill>
        </a:fill>
      </a:tcStyle>
    </a:firstCol>
    <a:lastRow>
      <a:tcTxStyle b="off" i="off">
        <a:fontRef idx="major">
          <a:srgbClr val="434343"/>
        </a:fontRef>
        <a:srgbClr val="434343"/>
      </a:tcTxStyle>
      <a:tcStyle>
        <a:tcBdr>
          <a:left>
            <a:ln w="12700" cap="flat">
              <a:solidFill>
                <a:srgbClr val="CCCDCB"/>
              </a:solidFill>
              <a:prstDash val="solid"/>
              <a:miter lim="400000"/>
            </a:ln>
          </a:left>
          <a:right>
            <a:ln w="12700" cap="flat">
              <a:solidFill>
                <a:srgbClr val="CCCDCB"/>
              </a:solidFill>
              <a:prstDash val="solid"/>
              <a:miter lim="400000"/>
            </a:ln>
          </a:right>
          <a:top>
            <a:ln w="38100" cap="flat">
              <a:solidFill>
                <a:srgbClr val="CCCDCB"/>
              </a:solidFill>
              <a:prstDash val="solid"/>
              <a:miter lim="400000"/>
            </a:ln>
          </a:top>
          <a:bottom>
            <a:ln w="12700" cap="flat">
              <a:solidFill>
                <a:srgbClr val="CCCDCB"/>
              </a:solidFill>
              <a:prstDash val="solid"/>
              <a:miter lim="400000"/>
            </a:ln>
          </a:bottom>
          <a:insideH>
            <a:ln w="12700" cap="flat">
              <a:solidFill>
                <a:srgbClr val="CCCDCB"/>
              </a:solidFill>
              <a:prstDash val="solid"/>
              <a:miter lim="400000"/>
            </a:ln>
          </a:insideH>
          <a:insideV>
            <a:ln w="12700" cap="flat">
              <a:solidFill>
                <a:srgbClr val="CCCDCB"/>
              </a:solidFill>
              <a:prstDash val="solid"/>
              <a:miter lim="400000"/>
            </a:ln>
          </a:insideV>
        </a:tcBdr>
        <a:fill>
          <a:solidFill>
            <a:srgbClr val="EBEBE3"/>
          </a:solidFill>
        </a:fill>
      </a:tcStyle>
    </a:lastRow>
    <a:firstRow>
      <a:tcTxStyle b="off" i="off">
        <a:fontRef idx="major">
          <a:srgbClr val="434343"/>
        </a:fontRef>
        <a:srgbClr val="434343"/>
      </a:tcTxStyle>
      <a:tcStyle>
        <a:tcBdr>
          <a:left>
            <a:ln w="12700" cap="flat">
              <a:solidFill>
                <a:srgbClr val="CCCDCB"/>
              </a:solidFill>
              <a:prstDash val="solid"/>
              <a:miter lim="400000"/>
            </a:ln>
          </a:left>
          <a:right>
            <a:ln w="12700" cap="flat">
              <a:solidFill>
                <a:srgbClr val="CCCDCB"/>
              </a:solidFill>
              <a:prstDash val="solid"/>
              <a:miter lim="400000"/>
            </a:ln>
          </a:right>
          <a:top>
            <a:ln w="12700" cap="flat">
              <a:solidFill>
                <a:srgbClr val="CCCDCB"/>
              </a:solidFill>
              <a:prstDash val="solid"/>
              <a:miter lim="400000"/>
            </a:ln>
          </a:top>
          <a:bottom>
            <a:ln w="38100" cap="flat">
              <a:solidFill>
                <a:srgbClr val="CCCDCB"/>
              </a:solidFill>
              <a:prstDash val="solid"/>
              <a:miter lim="400000"/>
            </a:ln>
          </a:bottom>
          <a:insideH>
            <a:ln w="12700" cap="flat">
              <a:solidFill>
                <a:srgbClr val="CCCDCB"/>
              </a:solidFill>
              <a:prstDash val="solid"/>
              <a:miter lim="400000"/>
            </a:ln>
          </a:insideH>
          <a:insideV>
            <a:ln w="12700" cap="flat">
              <a:solidFill>
                <a:srgbClr val="CCCDCB"/>
              </a:solidFill>
              <a:prstDash val="solid"/>
              <a:miter lim="400000"/>
            </a:ln>
          </a:insideV>
        </a:tcBdr>
        <a:fill>
          <a:solidFill>
            <a:srgbClr val="EBEBE3"/>
          </a:solidFill>
        </a:fill>
      </a:tcStyle>
    </a:firstRow>
  </a:tblStyle>
  <a:tblStyle styleId="{C7B018BB-80A7-4F77-B60F-C8B233D01FF8}" styleName="">
    <a:tblBg/>
    <a:wholeTbl>
      <a:tcTxStyle b="off" i="off">
        <a:fontRef idx="major">
          <a:srgbClr val="000000"/>
        </a:fontRef>
        <a:srgbClr val="000000"/>
      </a:tcTxStyle>
      <a:tcStyle>
        <a:tcBdr>
          <a:left>
            <a:ln w="6350" cap="flat">
              <a:solidFill>
                <a:schemeClr val="accent2">
                  <a:satOff val="-4969"/>
                  <a:lumOff val="-24702"/>
                </a:schemeClr>
              </a:solidFill>
              <a:prstDash val="solid"/>
              <a:miter lim="400000"/>
            </a:ln>
          </a:left>
          <a:right>
            <a:ln w="6350" cap="flat">
              <a:solidFill>
                <a:schemeClr val="accent2">
                  <a:satOff val="-4969"/>
                  <a:lumOff val="-24702"/>
                </a:schemeClr>
              </a:solidFill>
              <a:prstDash val="solid"/>
              <a:miter lim="400000"/>
            </a:ln>
          </a:right>
          <a:top>
            <a:ln w="6350" cap="flat">
              <a:solidFill>
                <a:schemeClr val="accent2">
                  <a:satOff val="-4969"/>
                  <a:lumOff val="-24702"/>
                </a:schemeClr>
              </a:solidFill>
              <a:prstDash val="solid"/>
              <a:miter lim="400000"/>
            </a:ln>
          </a:top>
          <a:bottom>
            <a:ln w="6350" cap="flat">
              <a:solidFill>
                <a:schemeClr val="accent2">
                  <a:satOff val="-4969"/>
                  <a:lumOff val="-24702"/>
                </a:schemeClr>
              </a:solidFill>
              <a:prstDash val="solid"/>
              <a:miter lim="400000"/>
            </a:ln>
          </a:bottom>
          <a:insideH>
            <a:ln w="6350" cap="flat">
              <a:solidFill>
                <a:schemeClr val="accent2">
                  <a:satOff val="-4969"/>
                  <a:lumOff val="-24702"/>
                </a:schemeClr>
              </a:solidFill>
              <a:prstDash val="solid"/>
              <a:miter lim="400000"/>
            </a:ln>
          </a:insideH>
          <a:insideV>
            <a:ln w="6350" cap="flat">
              <a:solidFill>
                <a:schemeClr val="accent2">
                  <a:satOff val="-4969"/>
                  <a:lumOff val="-24702"/>
                </a:schemeClr>
              </a:solidFill>
              <a:prstDash val="solid"/>
              <a:miter lim="400000"/>
            </a:ln>
          </a:insideV>
        </a:tcBdr>
        <a:fill>
          <a:noFill/>
        </a:fill>
      </a:tcStyle>
    </a:wholeTbl>
    <a:band2H>
      <a:tcTxStyle/>
      <a:tcStyle>
        <a:tcBdr/>
        <a:fill>
          <a:solidFill>
            <a:srgbClr val="E1E0DA"/>
          </a:solidFill>
        </a:fill>
      </a:tcStyle>
    </a:band2H>
    <a:firstCol>
      <a:tcTxStyle b="off" i="off">
        <a:fontRef idx="major">
          <a:srgbClr val="000000"/>
        </a:fontRef>
        <a:srgbClr val="000000"/>
      </a:tcTxStyle>
      <a:tcStyle>
        <a:tcBdr>
          <a:left>
            <a:ln w="6350" cap="flat">
              <a:solidFill>
                <a:schemeClr val="accent2">
                  <a:satOff val="-4969"/>
                  <a:lumOff val="-24702"/>
                </a:schemeClr>
              </a:solidFill>
              <a:prstDash val="solid"/>
              <a:miter lim="400000"/>
            </a:ln>
          </a:left>
          <a:right>
            <a:ln w="6350" cap="flat">
              <a:solidFill>
                <a:schemeClr val="accent2">
                  <a:satOff val="-4969"/>
                  <a:lumOff val="-24702"/>
                </a:schemeClr>
              </a:solidFill>
              <a:prstDash val="solid"/>
              <a:miter lim="400000"/>
            </a:ln>
          </a:right>
          <a:top>
            <a:ln w="6350" cap="flat">
              <a:solidFill>
                <a:schemeClr val="accent2">
                  <a:satOff val="-4969"/>
                  <a:lumOff val="-24702"/>
                </a:schemeClr>
              </a:solidFill>
              <a:prstDash val="solid"/>
              <a:miter lim="400000"/>
            </a:ln>
          </a:top>
          <a:bottom>
            <a:ln w="6350" cap="flat">
              <a:solidFill>
                <a:schemeClr val="accent2">
                  <a:satOff val="-4969"/>
                  <a:lumOff val="-24702"/>
                </a:schemeClr>
              </a:solidFill>
              <a:prstDash val="solid"/>
              <a:miter lim="400000"/>
            </a:ln>
          </a:bottom>
          <a:insideH>
            <a:ln w="6350" cap="flat">
              <a:solidFill>
                <a:schemeClr val="accent2">
                  <a:satOff val="-4969"/>
                  <a:lumOff val="-24702"/>
                </a:schemeClr>
              </a:solidFill>
              <a:prstDash val="solid"/>
              <a:miter lim="400000"/>
            </a:ln>
          </a:insideH>
          <a:insideV>
            <a:ln w="6350" cap="flat">
              <a:solidFill>
                <a:schemeClr val="accent2">
                  <a:satOff val="-4969"/>
                  <a:lumOff val="-24702"/>
                </a:schemeClr>
              </a:solidFill>
              <a:prstDash val="solid"/>
              <a:miter lim="400000"/>
            </a:ln>
          </a:insideV>
        </a:tcBdr>
        <a:fill>
          <a:solidFill>
            <a:srgbClr val="E5E1C5"/>
          </a:solidFill>
        </a:fill>
      </a:tcStyle>
    </a:firstCol>
    <a:lastRow>
      <a:tcTxStyle b="off" i="off">
        <a:fontRef idx="major">
          <a:srgbClr val="000000"/>
        </a:fontRef>
        <a:srgbClr val="000000"/>
      </a:tcTxStyle>
      <a:tcStyle>
        <a:tcBdr>
          <a:left>
            <a:ln w="6350" cap="flat">
              <a:solidFill>
                <a:schemeClr val="accent2">
                  <a:satOff val="-4969"/>
                  <a:lumOff val="-24702"/>
                </a:schemeClr>
              </a:solidFill>
              <a:prstDash val="solid"/>
              <a:miter lim="400000"/>
            </a:ln>
          </a:left>
          <a:right>
            <a:ln w="6350" cap="flat">
              <a:solidFill>
                <a:schemeClr val="accent2">
                  <a:satOff val="-4969"/>
                  <a:lumOff val="-24702"/>
                </a:schemeClr>
              </a:solidFill>
              <a:prstDash val="solid"/>
              <a:miter lim="400000"/>
            </a:ln>
          </a:right>
          <a:top>
            <a:ln w="6350" cap="flat">
              <a:solidFill>
                <a:schemeClr val="accent2">
                  <a:satOff val="-4969"/>
                  <a:lumOff val="-24702"/>
                </a:schemeClr>
              </a:solidFill>
              <a:prstDash val="solid"/>
              <a:miter lim="400000"/>
            </a:ln>
          </a:top>
          <a:bottom>
            <a:ln w="6350" cap="flat">
              <a:solidFill>
                <a:schemeClr val="accent2">
                  <a:satOff val="-4969"/>
                  <a:lumOff val="-24702"/>
                </a:schemeClr>
              </a:solidFill>
              <a:prstDash val="solid"/>
              <a:miter lim="400000"/>
            </a:ln>
          </a:bottom>
          <a:insideH>
            <a:ln w="6350" cap="flat">
              <a:solidFill>
                <a:schemeClr val="accent2">
                  <a:satOff val="-4969"/>
                  <a:lumOff val="-24702"/>
                </a:schemeClr>
              </a:solidFill>
              <a:prstDash val="solid"/>
              <a:miter lim="400000"/>
            </a:ln>
          </a:insideH>
          <a:insideV>
            <a:ln w="6350" cap="flat">
              <a:solidFill>
                <a:schemeClr val="accent2">
                  <a:satOff val="-4969"/>
                  <a:lumOff val="-24702"/>
                </a:schemeClr>
              </a:solidFill>
              <a:prstDash val="solid"/>
              <a:miter lim="400000"/>
            </a:ln>
          </a:insideV>
        </a:tcBdr>
        <a:fill>
          <a:solidFill>
            <a:srgbClr val="B0C09A"/>
          </a:solidFill>
        </a:fill>
      </a:tcStyle>
    </a:lastRow>
    <a:firstRow>
      <a:tcTxStyle b="off" i="off">
        <a:fontRef idx="major">
          <a:srgbClr val="000000"/>
        </a:fontRef>
        <a:srgbClr val="000000"/>
      </a:tcTxStyle>
      <a:tcStyle>
        <a:tcBdr>
          <a:left>
            <a:ln w="6350" cap="flat">
              <a:solidFill>
                <a:schemeClr val="accent2">
                  <a:satOff val="-4969"/>
                  <a:lumOff val="-24702"/>
                </a:schemeClr>
              </a:solidFill>
              <a:prstDash val="solid"/>
              <a:miter lim="400000"/>
            </a:ln>
          </a:left>
          <a:right>
            <a:ln w="6350" cap="flat">
              <a:solidFill>
                <a:schemeClr val="accent2">
                  <a:satOff val="-4969"/>
                  <a:lumOff val="-24702"/>
                </a:schemeClr>
              </a:solidFill>
              <a:prstDash val="solid"/>
              <a:miter lim="400000"/>
            </a:ln>
          </a:right>
          <a:top>
            <a:ln w="6350" cap="flat">
              <a:solidFill>
                <a:schemeClr val="accent2">
                  <a:satOff val="-4969"/>
                  <a:lumOff val="-24702"/>
                </a:schemeClr>
              </a:solidFill>
              <a:prstDash val="solid"/>
              <a:miter lim="400000"/>
            </a:ln>
          </a:top>
          <a:bottom>
            <a:ln w="6350" cap="flat">
              <a:solidFill>
                <a:schemeClr val="accent2">
                  <a:satOff val="-4969"/>
                  <a:lumOff val="-24702"/>
                </a:schemeClr>
              </a:solidFill>
              <a:prstDash val="solid"/>
              <a:miter lim="400000"/>
            </a:ln>
          </a:bottom>
          <a:insideH>
            <a:ln w="6350" cap="flat">
              <a:solidFill>
                <a:schemeClr val="accent2">
                  <a:satOff val="-4969"/>
                  <a:lumOff val="-24702"/>
                </a:schemeClr>
              </a:solidFill>
              <a:prstDash val="solid"/>
              <a:miter lim="400000"/>
            </a:ln>
          </a:insideH>
          <a:insideV>
            <a:ln w="6350" cap="flat">
              <a:solidFill>
                <a:schemeClr val="accent2">
                  <a:satOff val="-4969"/>
                  <a:lumOff val="-24702"/>
                </a:schemeClr>
              </a:solidFill>
              <a:prstDash val="solid"/>
              <a:miter lim="400000"/>
            </a:ln>
          </a:insideV>
        </a:tcBdr>
        <a:fill>
          <a:solidFill>
            <a:srgbClr val="B0C09A"/>
          </a:solidFill>
        </a:fill>
      </a:tcStyle>
    </a:firstRow>
  </a:tblStyle>
  <a:tblStyle styleId="{EEE7283C-3CF3-47DC-8721-378D4A62B228}"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444444"/>
              </a:solidFill>
              <a:prstDash val="solid"/>
              <a:miter lim="400000"/>
            </a:ln>
          </a:top>
          <a:bottom>
            <a:ln w="12700" cap="flat">
              <a:solidFill>
                <a:srgbClr val="444444"/>
              </a:solidFill>
              <a:prstDash val="solid"/>
              <a:miter lim="400000"/>
            </a:ln>
          </a:bottom>
          <a:insideH>
            <a:ln w="12700" cap="flat">
              <a:solidFill>
                <a:srgbClr val="444444"/>
              </a:solidFill>
              <a:prstDash val="solid"/>
              <a:miter lim="400000"/>
            </a:ln>
          </a:insideH>
          <a:insideV>
            <a:ln w="12700" cap="flat">
              <a:noFill/>
              <a:miter lim="400000"/>
            </a:ln>
          </a:insideV>
        </a:tcBdr>
        <a:fill>
          <a:noFill/>
        </a:fill>
      </a:tcStyle>
    </a:wholeTbl>
    <a:band2H>
      <a:tcTxStyle/>
      <a:tcStyle>
        <a:tcBdr/>
        <a:fill>
          <a:solidFill>
            <a:srgbClr val="9AB0B5">
              <a:alpha val="10000"/>
            </a:srgbClr>
          </a:solidFill>
        </a:fill>
      </a:tcStyle>
    </a:band2H>
    <a:firstCol>
      <a:tcTxStyle b="off" i="off">
        <a:fontRef idx="major">
          <a:srgbClr val="000000"/>
        </a:fontRef>
        <a:srgbClr val="000000"/>
      </a:tcTxStyle>
      <a:tcStyle>
        <a:tcBdr>
          <a:left>
            <a:ln w="12700" cap="flat">
              <a:solidFill>
                <a:schemeClr val="accent1">
                  <a:satOff val="-7715"/>
                  <a:lumOff val="-22108"/>
                </a:schemeClr>
              </a:solidFill>
              <a:prstDash val="solid"/>
              <a:miter lim="400000"/>
            </a:ln>
          </a:left>
          <a:right>
            <a:ln w="12700" cap="flat">
              <a:solidFill>
                <a:srgbClr val="444444"/>
              </a:solidFill>
              <a:prstDash val="solid"/>
              <a:miter lim="400000"/>
            </a:ln>
          </a:right>
          <a:top>
            <a:ln w="12700" cap="flat">
              <a:solidFill>
                <a:srgbClr val="444444"/>
              </a:solidFill>
              <a:prstDash val="solid"/>
              <a:miter lim="400000"/>
            </a:ln>
          </a:top>
          <a:bottom>
            <a:ln w="12700" cap="flat">
              <a:solidFill>
                <a:srgbClr val="444444"/>
              </a:solidFill>
              <a:prstDash val="solid"/>
              <a:miter lim="400000"/>
            </a:ln>
          </a:bottom>
          <a:insideH>
            <a:ln w="12700" cap="flat">
              <a:solidFill>
                <a:srgbClr val="444444"/>
              </a:solidFill>
              <a:prstDash val="solid"/>
              <a:miter lim="400000"/>
            </a:ln>
          </a:insideH>
          <a:insideV>
            <a:ln w="12700" cap="flat">
              <a:noFill/>
              <a:miter lim="400000"/>
            </a:ln>
          </a:insideV>
        </a:tcBdr>
        <a:fill>
          <a:solidFill>
            <a:srgbClr val="DADBD7"/>
          </a:solidFill>
        </a:fill>
      </a:tcStyle>
    </a:firstCol>
    <a:lastRow>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444444"/>
              </a:solidFill>
              <a:prstDash val="solid"/>
              <a:miter lim="400000"/>
            </a:ln>
          </a:top>
          <a:bottom>
            <a:ln w="12700" cap="flat">
              <a:solidFill>
                <a:schemeClr val="accent1">
                  <a:satOff val="-7715"/>
                  <a:lumOff val="-22108"/>
                </a:schemeClr>
              </a:solidFill>
              <a:prstDash val="solid"/>
              <a:miter lim="400000"/>
            </a:ln>
          </a:bottom>
          <a:insideH>
            <a:ln w="12700" cap="flat">
              <a:noFill/>
              <a:miter lim="400000"/>
            </a:ln>
          </a:insideH>
          <a:insideV>
            <a:ln w="12700" cap="flat">
              <a:noFill/>
              <a:miter lim="400000"/>
            </a:ln>
          </a:insideV>
        </a:tcBdr>
        <a:fill>
          <a:solidFill>
            <a:srgbClr val="9AB0B5"/>
          </a:solidFill>
        </a:fill>
      </a:tcStyle>
    </a:lastRow>
    <a:firstRow>
      <a:tcTxStyle b="off" i="off">
        <a:fontRef idx="major">
          <a:srgbClr val="000000"/>
        </a:fontRef>
        <a:srgbClr val="000000"/>
      </a:tcTxStyle>
      <a:tcStyle>
        <a:tcBdr>
          <a:left>
            <a:ln w="12700" cap="flat">
              <a:noFill/>
              <a:miter lim="400000"/>
            </a:ln>
          </a:left>
          <a:right>
            <a:ln w="12700" cap="flat">
              <a:noFill/>
              <a:miter lim="400000"/>
            </a:ln>
          </a:right>
          <a:top>
            <a:ln w="12700" cap="flat">
              <a:solidFill>
                <a:schemeClr val="accent1">
                  <a:satOff val="-7715"/>
                  <a:lumOff val="-22108"/>
                </a:schemeClr>
              </a:solidFill>
              <a:prstDash val="solid"/>
              <a:miter lim="400000"/>
            </a:ln>
          </a:top>
          <a:bottom>
            <a:ln w="12700" cap="flat">
              <a:solidFill>
                <a:srgbClr val="444444"/>
              </a:solidFill>
              <a:prstDash val="solid"/>
              <a:miter lim="400000"/>
            </a:ln>
          </a:bottom>
          <a:insideH>
            <a:ln w="12700" cap="flat">
              <a:noFill/>
              <a:miter lim="400000"/>
            </a:ln>
          </a:insideH>
          <a:insideV>
            <a:ln w="12700" cap="flat">
              <a:noFill/>
              <a:miter lim="400000"/>
            </a:ln>
          </a:insideV>
        </a:tcBdr>
        <a:fill>
          <a:solidFill>
            <a:srgbClr val="9AB0B5"/>
          </a:solidFill>
        </a:fill>
      </a:tcStyle>
    </a:firstRow>
  </a:tblStyle>
  <a:tblStyle styleId="{CF821DB8-F4EB-4A41-A1BA-3FCAFE7338EE}" styleName="">
    <a:tblBg/>
    <a:wholeTbl>
      <a:tcTxStyle b="off" i="off">
        <a:fontRef idx="major">
          <a:srgbClr val="434343"/>
        </a:fontRef>
        <a:srgbClr val="434343"/>
      </a:tcTxStyle>
      <a:tcStyle>
        <a:tcBdr>
          <a:left>
            <a:ln w="12700" cap="flat">
              <a:solidFill>
                <a:srgbClr val="949E9F"/>
              </a:solidFill>
              <a:prstDash val="solid"/>
              <a:miter lim="400000"/>
            </a:ln>
          </a:left>
          <a:right>
            <a:ln w="12700" cap="flat">
              <a:solidFill>
                <a:srgbClr val="949E9F"/>
              </a:solidFill>
              <a:prstDash val="solid"/>
              <a:miter lim="400000"/>
            </a:ln>
          </a:right>
          <a:top>
            <a:ln w="12700" cap="flat">
              <a:solidFill>
                <a:srgbClr val="949E9F"/>
              </a:solidFill>
              <a:prstDash val="solid"/>
              <a:miter lim="400000"/>
            </a:ln>
          </a:top>
          <a:bottom>
            <a:ln w="12700" cap="flat">
              <a:solidFill>
                <a:srgbClr val="949E9F"/>
              </a:solidFill>
              <a:prstDash val="solid"/>
              <a:miter lim="400000"/>
            </a:ln>
          </a:bottom>
          <a:insideH>
            <a:ln w="12700" cap="flat">
              <a:solidFill>
                <a:srgbClr val="949E9F"/>
              </a:solidFill>
              <a:prstDash val="solid"/>
              <a:miter lim="400000"/>
            </a:ln>
          </a:insideH>
          <a:insideV>
            <a:ln w="12700" cap="flat">
              <a:solidFill>
                <a:srgbClr val="949E9F"/>
              </a:solidFill>
              <a:prstDash val="solid"/>
              <a:miter lim="400000"/>
            </a:ln>
          </a:insideV>
        </a:tcBdr>
        <a:fill>
          <a:solidFill>
            <a:srgbClr val="E2E0D9"/>
          </a:solidFill>
        </a:fill>
      </a:tcStyle>
    </a:wholeTbl>
    <a:band2H>
      <a:tcTxStyle/>
      <a:tcStyle>
        <a:tcBdr/>
        <a:fill>
          <a:solidFill>
            <a:srgbClr val="EFECE5"/>
          </a:solidFill>
        </a:fill>
      </a:tcStyle>
    </a:band2H>
    <a:firstCol>
      <a:tcTxStyle b="off" i="off">
        <a:fontRef idx="major">
          <a:srgbClr val="FFFFFF"/>
        </a:fontRef>
        <a:srgbClr val="FFFFFF"/>
      </a:tcTxStyle>
      <a:tcStyle>
        <a:tcBdr>
          <a:left>
            <a:ln w="12700" cap="flat">
              <a:solidFill>
                <a:schemeClr val="accent4">
                  <a:satOff val="-11517"/>
                  <a:lumOff val="-24324"/>
                </a:schemeClr>
              </a:solidFill>
              <a:prstDash val="solid"/>
              <a:miter lim="400000"/>
            </a:ln>
          </a:left>
          <a:right>
            <a:ln w="12700" cap="flat">
              <a:noFill/>
              <a:miter lim="400000"/>
            </a:ln>
          </a:right>
          <a:top>
            <a:ln w="12700" cap="flat">
              <a:solidFill>
                <a:srgbClr val="352922"/>
              </a:solidFill>
              <a:prstDash val="solid"/>
              <a:miter lim="400000"/>
            </a:ln>
          </a:top>
          <a:bottom>
            <a:ln w="12700" cap="flat">
              <a:solidFill>
                <a:srgbClr val="352922"/>
              </a:solidFill>
              <a:prstDash val="solid"/>
              <a:miter lim="400000"/>
            </a:ln>
          </a:bottom>
          <a:insideH>
            <a:ln w="12700" cap="flat">
              <a:solidFill>
                <a:srgbClr val="352922"/>
              </a:solidFill>
              <a:prstDash val="solid"/>
              <a:miter lim="400000"/>
            </a:ln>
          </a:insideH>
          <a:insideV>
            <a:ln w="12700" cap="flat">
              <a:solidFill>
                <a:srgbClr val="352922"/>
              </a:solidFill>
              <a:prstDash val="solid"/>
              <a:miter lim="400000"/>
            </a:ln>
          </a:insideV>
        </a:tcBdr>
        <a:fill>
          <a:solidFill>
            <a:srgbClr val="4F4036"/>
          </a:solidFill>
        </a:fill>
      </a:tcStyle>
    </a:firstCol>
    <a:lastRow>
      <a:tcTxStyle b="off" i="off">
        <a:fontRef idx="major">
          <a:srgbClr val="434343"/>
        </a:fontRef>
        <a:srgbClr val="434343"/>
      </a:tcTxStyle>
      <a:tcStyle>
        <a:tcBdr>
          <a:left>
            <a:ln w="12700" cap="flat">
              <a:solidFill>
                <a:srgbClr val="6D5D4B"/>
              </a:solidFill>
              <a:prstDash val="solid"/>
              <a:miter lim="400000"/>
            </a:ln>
          </a:left>
          <a:right>
            <a:ln w="12700" cap="flat">
              <a:solidFill>
                <a:srgbClr val="6D5D4B"/>
              </a:solidFill>
              <a:prstDash val="solid"/>
              <a:miter lim="400000"/>
            </a:ln>
          </a:right>
          <a:top>
            <a:ln w="25400" cap="flat">
              <a:solidFill>
                <a:srgbClr val="352922"/>
              </a:solidFill>
              <a:prstDash val="solid"/>
              <a:miter lim="400000"/>
            </a:ln>
          </a:top>
          <a:bottom>
            <a:ln w="12700" cap="flat">
              <a:solidFill>
                <a:schemeClr val="accent4">
                  <a:satOff val="-11517"/>
                  <a:lumOff val="-24324"/>
                </a:schemeClr>
              </a:solidFill>
              <a:prstDash val="solid"/>
              <a:miter lim="400000"/>
            </a:ln>
          </a:bottom>
          <a:insideH>
            <a:ln w="12700" cap="flat">
              <a:solidFill>
                <a:srgbClr val="6D5D4B"/>
              </a:solidFill>
              <a:prstDash val="solid"/>
              <a:miter lim="400000"/>
            </a:ln>
          </a:insideH>
          <a:insideV>
            <a:ln w="12700" cap="flat">
              <a:solidFill>
                <a:srgbClr val="6D5D4B"/>
              </a:solidFill>
              <a:prstDash val="solid"/>
              <a:miter lim="400000"/>
            </a:ln>
          </a:insideV>
        </a:tcBdr>
        <a:fill>
          <a:noFill/>
        </a:fill>
      </a:tcStyle>
    </a:lastRow>
    <a:firstRow>
      <a:tcTxStyle b="off" i="off">
        <a:fontRef idx="major">
          <a:srgbClr val="FFFFFF"/>
        </a:fontRef>
        <a:srgbClr val="FFFFFF"/>
      </a:tcTxStyle>
      <a:tcStyle>
        <a:tcBdr>
          <a:left>
            <a:ln w="12700" cap="flat">
              <a:solidFill>
                <a:srgbClr val="352922"/>
              </a:solidFill>
              <a:prstDash val="solid"/>
              <a:miter lim="400000"/>
            </a:ln>
          </a:left>
          <a:right>
            <a:ln w="12700" cap="flat">
              <a:solidFill>
                <a:srgbClr val="352922"/>
              </a:solidFill>
              <a:prstDash val="solid"/>
              <a:miter lim="400000"/>
            </a:ln>
          </a:right>
          <a:top>
            <a:ln w="12700" cap="flat">
              <a:solidFill>
                <a:schemeClr val="accent4">
                  <a:satOff val="-11517"/>
                  <a:lumOff val="-24324"/>
                </a:schemeClr>
              </a:solidFill>
              <a:prstDash val="solid"/>
              <a:miter lim="400000"/>
            </a:ln>
          </a:top>
          <a:bottom>
            <a:ln w="12700" cap="flat">
              <a:solidFill>
                <a:srgbClr val="352922"/>
              </a:solidFill>
              <a:prstDash val="solid"/>
              <a:miter lim="400000"/>
            </a:ln>
          </a:bottom>
          <a:insideH>
            <a:ln w="12700" cap="flat">
              <a:solidFill>
                <a:srgbClr val="352922"/>
              </a:solidFill>
              <a:prstDash val="solid"/>
              <a:miter lim="400000"/>
            </a:ln>
          </a:insideH>
          <a:insideV>
            <a:ln w="12700" cap="flat">
              <a:solidFill>
                <a:srgbClr val="352922"/>
              </a:solidFill>
              <a:prstDash val="solid"/>
              <a:miter lim="400000"/>
            </a:ln>
          </a:insideV>
        </a:tcBdr>
        <a:fill>
          <a:solidFill>
            <a:srgbClr val="4F4036"/>
          </a:solidFill>
        </a:fill>
      </a:tcStyle>
    </a:firstRow>
  </a:tblStyle>
  <a:tblStyle styleId="{33BA23B1-9221-436E-865A-0063620EA4FD}" styleName="">
    <a:tblBg/>
    <a:wholeTbl>
      <a:tcTxStyle b="off" i="off">
        <a:fontRef idx="major">
          <a:srgbClr val="434343"/>
        </a:fontRef>
        <a:srgbClr val="434343"/>
      </a:tcTxStyle>
      <a:tcStyle>
        <a:tcBdr>
          <a:left>
            <a:ln w="12700" cap="flat">
              <a:solidFill>
                <a:srgbClr val="CCCDCB"/>
              </a:solidFill>
              <a:prstDash val="solid"/>
              <a:miter lim="400000"/>
            </a:ln>
          </a:left>
          <a:right>
            <a:ln w="12700" cap="flat">
              <a:solidFill>
                <a:srgbClr val="CCCDCB"/>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CCCDCB"/>
              </a:solidFill>
              <a:prstDash val="solid"/>
              <a:miter lim="400000"/>
            </a:ln>
          </a:insideV>
        </a:tcBdr>
        <a:fill>
          <a:noFill/>
        </a:fill>
      </a:tcStyle>
    </a:wholeTbl>
    <a:band2H>
      <a:tcTxStyle/>
      <a:tcStyle>
        <a:tcBdr/>
        <a:fill>
          <a:solidFill>
            <a:srgbClr val="D2D2D3">
              <a:alpha val="38000"/>
            </a:srgbClr>
          </a:solidFill>
        </a:fill>
      </a:tcStyle>
    </a:band2H>
    <a:firstCol>
      <a:tcTxStyle b="off" i="off">
        <a:fontRef idx="major">
          <a:srgbClr val="FFFFFF"/>
        </a:fontRef>
        <a:srgbClr val="FFFFFF"/>
      </a:tcTxStyle>
      <a:tcStyle>
        <a:tcBdr>
          <a:left>
            <a:ln w="12700" cap="flat">
              <a:solidFill>
                <a:srgbClr val="939393"/>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CCCDCB"/>
              </a:solidFill>
              <a:prstDash val="solid"/>
              <a:miter lim="400000"/>
            </a:ln>
          </a:insideV>
        </a:tcBdr>
        <a:fill>
          <a:solidFill>
            <a:srgbClr val="A5A8A3"/>
          </a:solidFill>
        </a:fill>
      </a:tcStyle>
    </a:firstCol>
    <a:lastRow>
      <a:tcTxStyle b="off" i="off">
        <a:fontRef idx="major">
          <a:srgbClr val="FFFFFF"/>
        </a:fontRef>
        <a:srgbClr val="FFFFFF"/>
      </a:tcTxStyle>
      <a:tcStyle>
        <a:tcBdr>
          <a:left>
            <a:ln w="12700" cap="flat">
              <a:solidFill>
                <a:srgbClr val="A5A8A3"/>
              </a:solidFill>
              <a:prstDash val="solid"/>
              <a:miter lim="400000"/>
            </a:ln>
          </a:left>
          <a:right>
            <a:ln w="12700" cap="flat">
              <a:solidFill>
                <a:srgbClr val="A5A8A3"/>
              </a:solidFill>
              <a:prstDash val="solid"/>
              <a:miter lim="400000"/>
            </a:ln>
          </a:right>
          <a:top>
            <a:ln w="12700" cap="flat">
              <a:solidFill>
                <a:srgbClr val="939393"/>
              </a:solidFill>
              <a:prstDash val="solid"/>
              <a:miter lim="400000"/>
            </a:ln>
          </a:top>
          <a:bottom>
            <a:ln w="12700" cap="flat">
              <a:solidFill>
                <a:srgbClr val="939393"/>
              </a:solidFill>
              <a:prstDash val="solid"/>
              <a:miter lim="400000"/>
            </a:ln>
          </a:bottom>
          <a:insideH>
            <a:ln w="12700" cap="flat">
              <a:noFill/>
              <a:miter lim="400000"/>
            </a:ln>
          </a:insideH>
          <a:insideV>
            <a:ln w="12700" cap="flat">
              <a:solidFill>
                <a:srgbClr val="A5A8A3"/>
              </a:solidFill>
              <a:prstDash val="solid"/>
              <a:miter lim="400000"/>
            </a:ln>
          </a:insideV>
        </a:tcBdr>
        <a:fill>
          <a:solidFill>
            <a:srgbClr val="6D6D6D"/>
          </a:solidFill>
        </a:fill>
      </a:tcStyle>
    </a:lastRow>
    <a:firstRow>
      <a:tcTxStyle b="off" i="off">
        <a:fontRef idx="major">
          <a:srgbClr val="FFFFFF"/>
        </a:fontRef>
        <a:srgbClr val="FFFFFF"/>
      </a:tcTxStyle>
      <a:tcStyle>
        <a:tcBdr>
          <a:left>
            <a:ln w="12700" cap="flat">
              <a:solidFill>
                <a:srgbClr val="A5A8A3"/>
              </a:solidFill>
              <a:prstDash val="solid"/>
              <a:miter lim="400000"/>
            </a:ln>
          </a:left>
          <a:right>
            <a:ln w="12700" cap="flat">
              <a:solidFill>
                <a:srgbClr val="A5A8A3"/>
              </a:solidFill>
              <a:prstDash val="solid"/>
              <a:miter lim="400000"/>
            </a:ln>
          </a:right>
          <a:top>
            <a:ln w="12700" cap="flat">
              <a:solidFill>
                <a:srgbClr val="939393"/>
              </a:solidFill>
              <a:prstDash val="solid"/>
              <a:miter lim="400000"/>
            </a:ln>
          </a:top>
          <a:bottom>
            <a:ln w="12700" cap="flat">
              <a:solidFill>
                <a:srgbClr val="939393"/>
              </a:solidFill>
              <a:prstDash val="solid"/>
              <a:miter lim="400000"/>
            </a:ln>
          </a:bottom>
          <a:insideH>
            <a:ln w="12700" cap="flat">
              <a:noFill/>
              <a:miter lim="400000"/>
            </a:ln>
          </a:insideH>
          <a:insideV>
            <a:ln w="12700" cap="flat">
              <a:solidFill>
                <a:srgbClr val="A5A8A3"/>
              </a:solidFill>
              <a:prstDash val="solid"/>
              <a:miter lim="400000"/>
            </a:ln>
          </a:insideV>
        </a:tcBdr>
        <a:fill>
          <a:solidFill>
            <a:srgbClr val="6D6D6D"/>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232323"/>
              </a:solidFill>
              <a:custDash>
                <a:ds d="200000" sp="200000"/>
              </a:custDash>
              <a:miter lim="400000"/>
            </a:ln>
          </a:left>
          <a:right>
            <a:ln w="12700" cap="flat">
              <a:solidFill>
                <a:srgbClr val="232323"/>
              </a:solidFill>
              <a:custDash>
                <a:ds d="200000" sp="200000"/>
              </a:custDash>
              <a:miter lim="400000"/>
            </a:ln>
          </a:right>
          <a:top>
            <a:ln w="12700" cap="flat">
              <a:noFill/>
              <a:miter lim="400000"/>
            </a:ln>
          </a:top>
          <a:bottom>
            <a:ln w="12700" cap="flat">
              <a:noFill/>
              <a:miter lim="400000"/>
            </a:ln>
          </a:bottom>
          <a:insideH>
            <a:ln w="12700" cap="flat">
              <a:noFill/>
              <a:miter lim="400000"/>
            </a:ln>
          </a:insideH>
          <a:insideV>
            <a:ln w="12700" cap="flat">
              <a:solidFill>
                <a:srgbClr val="232323"/>
              </a:solidFill>
              <a:custDash>
                <a:ds d="200000" sp="200000"/>
              </a:custDash>
              <a:miter lim="400000"/>
            </a:ln>
          </a:insideV>
        </a:tcBdr>
        <a:fill>
          <a:noFill/>
        </a:fill>
      </a:tcStyle>
    </a:wholeTbl>
    <a:band2H>
      <a:tcTxStyle/>
      <a:tcStyle>
        <a:tcBdr/>
        <a:fill>
          <a:solidFill>
            <a:srgbClr val="CCCDCB">
              <a:alpha val="21000"/>
            </a:srgbClr>
          </a:solidFill>
        </a:fill>
      </a:tcStyle>
    </a:band2H>
    <a:firstCol>
      <a:tcTxStyle b="off" i="off">
        <a:fontRef idx="major">
          <a:srgbClr val="000000"/>
        </a:fontRef>
        <a:srgbClr val="000000"/>
      </a:tcTxStyle>
      <a:tcStyle>
        <a:tcBdr>
          <a:left>
            <a:ln w="12700" cap="flat">
              <a:noFill/>
              <a:miter lim="400000"/>
            </a:ln>
          </a:left>
          <a:right>
            <a:ln w="25400" cap="flat">
              <a:solidFill>
                <a:srgbClr val="939393"/>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232323"/>
              </a:solidFill>
              <a:custDash>
                <a:ds d="200000" sp="200000"/>
              </a:custDash>
              <a:miter lim="400000"/>
            </a:ln>
          </a:insideV>
        </a:tcBdr>
        <a:fill>
          <a:noFill/>
        </a:fill>
      </a:tcStyle>
    </a:firstCol>
    <a:lastRow>
      <a:tcTxStyle b="off" i="off">
        <a:fontRef idx="major">
          <a:srgbClr val="000000"/>
        </a:fontRef>
        <a:srgbClr val="000000"/>
      </a:tcTxStyle>
      <a:tcStyle>
        <a:tcBdr>
          <a:left>
            <a:ln w="12700" cap="flat">
              <a:solidFill>
                <a:srgbClr val="232323"/>
              </a:solidFill>
              <a:custDash>
                <a:ds d="200000" sp="200000"/>
              </a:custDash>
              <a:miter lim="400000"/>
            </a:ln>
          </a:left>
          <a:right>
            <a:ln w="12700" cap="flat">
              <a:solidFill>
                <a:srgbClr val="232323"/>
              </a:solidFill>
              <a:custDash>
                <a:ds d="200000" sp="200000"/>
              </a:custDash>
              <a:miter lim="400000"/>
            </a:ln>
          </a:right>
          <a:top>
            <a:ln w="25400" cap="flat">
              <a:solidFill>
                <a:srgbClr val="939393"/>
              </a:solidFill>
              <a:prstDash val="solid"/>
              <a:miter lim="400000"/>
            </a:ln>
          </a:top>
          <a:bottom>
            <a:ln w="12700" cap="flat">
              <a:noFill/>
              <a:miter lim="400000"/>
            </a:ln>
          </a:bottom>
          <a:insideH>
            <a:ln w="12700" cap="flat">
              <a:noFill/>
              <a:miter lim="400000"/>
            </a:ln>
          </a:insideH>
          <a:insideV>
            <a:ln w="12700" cap="flat">
              <a:solidFill>
                <a:srgbClr val="232323"/>
              </a:solidFill>
              <a:custDash>
                <a:ds d="200000" sp="200000"/>
              </a:custDash>
              <a:miter lim="400000"/>
            </a:ln>
          </a:insideV>
        </a:tcBdr>
        <a:fill>
          <a:noFill/>
        </a:fill>
      </a:tcStyle>
    </a:lastRow>
    <a:firstRow>
      <a:tcTxStyle b="off" i="off">
        <a:fontRef idx="major">
          <a:srgbClr val="000000"/>
        </a:fontRef>
        <a:srgbClr val="000000"/>
      </a:tcTxStyle>
      <a:tcStyle>
        <a:tcBdr>
          <a:left>
            <a:ln w="12700" cap="flat">
              <a:solidFill>
                <a:srgbClr val="232323"/>
              </a:solidFill>
              <a:custDash>
                <a:ds d="200000" sp="200000"/>
              </a:custDash>
              <a:miter lim="400000"/>
            </a:ln>
          </a:left>
          <a:right>
            <a:ln w="12700" cap="flat">
              <a:solidFill>
                <a:srgbClr val="232323"/>
              </a:solidFill>
              <a:custDash>
                <a:ds d="200000" sp="200000"/>
              </a:custDash>
              <a:miter lim="400000"/>
            </a:ln>
          </a:right>
          <a:top>
            <a:ln w="12700" cap="flat">
              <a:noFill/>
              <a:miter lim="400000"/>
            </a:ln>
          </a:top>
          <a:bottom>
            <a:ln w="25400" cap="flat">
              <a:solidFill>
                <a:srgbClr val="939393"/>
              </a:solidFill>
              <a:prstDash val="solid"/>
              <a:miter lim="400000"/>
            </a:ln>
          </a:bottom>
          <a:insideH>
            <a:ln w="12700" cap="flat">
              <a:noFill/>
              <a:miter lim="400000"/>
            </a:ln>
          </a:insideH>
          <a:insideV>
            <a:ln w="12700" cap="flat">
              <a:solidFill>
                <a:srgbClr val="232323"/>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94543"/>
  </p:normalViewPr>
  <p:slideViewPr>
    <p:cSldViewPr snapToGrid="0">
      <p:cViewPr varScale="1">
        <p:scale>
          <a:sx n="55" d="100"/>
          <a:sy n="55" d="100"/>
        </p:scale>
        <p:origin x="784" y="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4" name="Shape 134"/>
          <p:cNvSpPr>
            <a:spLocks noGrp="1" noRot="1" noChangeAspect="1"/>
          </p:cNvSpPr>
          <p:nvPr>
            <p:ph type="sldImg"/>
          </p:nvPr>
        </p:nvSpPr>
        <p:spPr>
          <a:xfrm>
            <a:off x="1143000" y="685800"/>
            <a:ext cx="4572000" cy="3429000"/>
          </a:xfrm>
          <a:prstGeom prst="rect">
            <a:avLst/>
          </a:prstGeom>
        </p:spPr>
        <p:txBody>
          <a:bodyPr/>
          <a:lstStyle/>
          <a:p>
            <a:endParaRPr/>
          </a:p>
        </p:txBody>
      </p:sp>
      <p:sp>
        <p:nvSpPr>
          <p:cNvPr id="135" name="Shape 13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Τίτλος και υπότιτλος">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Κείμενο τίτλου"/>
          <p:cNvSpPr txBox="1">
            <a:spLocks noGrp="1"/>
          </p:cNvSpPr>
          <p:nvPr>
            <p:ph type="title"/>
          </p:nvPr>
        </p:nvSpPr>
        <p:spPr>
          <a:xfrm>
            <a:off x="2019300" y="3429000"/>
            <a:ext cx="20955000" cy="4102100"/>
          </a:xfrm>
          <a:prstGeom prst="rect">
            <a:avLst/>
          </a:prstGeom>
        </p:spPr>
        <p:txBody>
          <a:bodyPr anchor="b"/>
          <a:lstStyle>
            <a:lvl1pPr>
              <a:defRPr cap="all" spc="319">
                <a:solidFill>
                  <a:srgbClr val="EBEBEB"/>
                </a:solidFill>
                <a:effectLst>
                  <a:outerShdw blurRad="25400" dist="25400" dir="16200000" rotWithShape="0">
                    <a:srgbClr val="000000">
                      <a:alpha val="50000"/>
                    </a:srgbClr>
                  </a:outerShdw>
                </a:effectLst>
                <a:latin typeface="+mn-lt"/>
                <a:ea typeface="+mn-ea"/>
                <a:cs typeface="+mn-cs"/>
                <a:sym typeface="Cochin"/>
              </a:defRPr>
            </a:lvl1pPr>
          </a:lstStyle>
          <a:p>
            <a:r>
              <a:t>Κείμενο τίτλου</a:t>
            </a:r>
          </a:p>
        </p:txBody>
      </p:sp>
      <p:sp>
        <p:nvSpPr>
          <p:cNvPr id="12" name="Επίπεδο κύριου τμήματος ένα…"/>
          <p:cNvSpPr txBox="1">
            <a:spLocks noGrp="1"/>
          </p:cNvSpPr>
          <p:nvPr>
            <p:ph type="body" sz="quarter" idx="1"/>
          </p:nvPr>
        </p:nvSpPr>
        <p:spPr>
          <a:xfrm>
            <a:off x="2019300" y="7518400"/>
            <a:ext cx="20955000" cy="1968500"/>
          </a:xfrm>
          <a:prstGeom prst="rect">
            <a:avLst/>
          </a:prstGeom>
        </p:spPr>
        <p:txBody>
          <a:bodyPr anchor="t"/>
          <a:lstStyle>
            <a:lvl1pPr marL="0" indent="0" algn="ctr">
              <a:spcBef>
                <a:spcPts val="0"/>
              </a:spcBef>
              <a:buSzTx/>
              <a:buNone/>
              <a:defRPr sz="5000" spc="200">
                <a:solidFill>
                  <a:srgbClr val="FFFFFF"/>
                </a:solidFill>
                <a:effectLst>
                  <a:outerShdw blurRad="25400" dist="27326" dir="16200000" rotWithShape="0">
                    <a:srgbClr val="000000">
                      <a:alpha val="50000"/>
                    </a:srgbClr>
                  </a:outerShdw>
                </a:effectLst>
                <a:latin typeface="+mn-lt"/>
                <a:ea typeface="+mn-ea"/>
                <a:cs typeface="+mn-cs"/>
                <a:sym typeface="Cochin"/>
              </a:defRPr>
            </a:lvl1pPr>
            <a:lvl2pPr marL="0" indent="0" algn="ctr">
              <a:spcBef>
                <a:spcPts val="0"/>
              </a:spcBef>
              <a:buSzTx/>
              <a:buNone/>
              <a:defRPr sz="5000" spc="200">
                <a:solidFill>
                  <a:srgbClr val="FFFFFF"/>
                </a:solidFill>
                <a:effectLst>
                  <a:outerShdw blurRad="25400" dist="27326" dir="16200000" rotWithShape="0">
                    <a:srgbClr val="000000">
                      <a:alpha val="50000"/>
                    </a:srgbClr>
                  </a:outerShdw>
                </a:effectLst>
                <a:latin typeface="+mn-lt"/>
                <a:ea typeface="+mn-ea"/>
                <a:cs typeface="+mn-cs"/>
                <a:sym typeface="Cochin"/>
              </a:defRPr>
            </a:lvl2pPr>
            <a:lvl3pPr marL="0" indent="0" algn="ctr">
              <a:spcBef>
                <a:spcPts val="0"/>
              </a:spcBef>
              <a:buSzTx/>
              <a:buNone/>
              <a:defRPr sz="5000" spc="200">
                <a:solidFill>
                  <a:srgbClr val="FFFFFF"/>
                </a:solidFill>
                <a:effectLst>
                  <a:outerShdw blurRad="25400" dist="27326" dir="16200000" rotWithShape="0">
                    <a:srgbClr val="000000">
                      <a:alpha val="50000"/>
                    </a:srgbClr>
                  </a:outerShdw>
                </a:effectLst>
                <a:latin typeface="+mn-lt"/>
                <a:ea typeface="+mn-ea"/>
                <a:cs typeface="+mn-cs"/>
                <a:sym typeface="Cochin"/>
              </a:defRPr>
            </a:lvl3pPr>
            <a:lvl4pPr marL="0" indent="0" algn="ctr">
              <a:spcBef>
                <a:spcPts val="0"/>
              </a:spcBef>
              <a:buSzTx/>
              <a:buNone/>
              <a:defRPr sz="5000" spc="200">
                <a:solidFill>
                  <a:srgbClr val="FFFFFF"/>
                </a:solidFill>
                <a:effectLst>
                  <a:outerShdw blurRad="25400" dist="27326" dir="16200000" rotWithShape="0">
                    <a:srgbClr val="000000">
                      <a:alpha val="50000"/>
                    </a:srgbClr>
                  </a:outerShdw>
                </a:effectLst>
                <a:latin typeface="+mn-lt"/>
                <a:ea typeface="+mn-ea"/>
                <a:cs typeface="+mn-cs"/>
                <a:sym typeface="Cochin"/>
              </a:defRPr>
            </a:lvl4pPr>
            <a:lvl5pPr marL="0" indent="0" algn="ctr">
              <a:spcBef>
                <a:spcPts val="0"/>
              </a:spcBef>
              <a:buSzTx/>
              <a:buNone/>
              <a:defRPr sz="5000" spc="200">
                <a:solidFill>
                  <a:srgbClr val="FFFFFF"/>
                </a:solidFill>
                <a:effectLst>
                  <a:outerShdw blurRad="25400" dist="27326" dir="16200000" rotWithShape="0">
                    <a:srgbClr val="000000">
                      <a:alpha val="50000"/>
                    </a:srgbClr>
                  </a:outerShdw>
                </a:effectLst>
                <a:latin typeface="+mn-lt"/>
                <a:ea typeface="+mn-ea"/>
                <a:cs typeface="+mn-cs"/>
                <a:sym typeface="Cochin"/>
              </a:defRPr>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13" name="Αριθμός σλάιντ"/>
          <p:cNvSpPr txBox="1">
            <a:spLocks noGrp="1"/>
          </p:cNvSpPr>
          <p:nvPr>
            <p:ph type="sldNum" sz="quarter" idx="2"/>
          </p:nvPr>
        </p:nvSpPr>
        <p:spPr>
          <a:prstGeom prst="rect">
            <a:avLst/>
          </a:prstGeom>
        </p:spPr>
        <p:txBody>
          <a:bodyPr/>
          <a:lstStyle>
            <a:lvl1pPr>
              <a:defRPr>
                <a:solidFill>
                  <a:srgbClr val="8C8C8C"/>
                </a:solidFill>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Φωτογραφία - 2 εικόνες">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2" name="Ασπρόμαυρη φωτογραφία του περιγράμματος ενός δέντρου με φόντο τον ουρανό"/>
          <p:cNvSpPr>
            <a:spLocks noGrp="1"/>
          </p:cNvSpPr>
          <p:nvPr>
            <p:ph type="pic" idx="21"/>
          </p:nvPr>
        </p:nvSpPr>
        <p:spPr>
          <a:xfrm>
            <a:off x="611458" y="-906627"/>
            <a:ext cx="22606597" cy="14732000"/>
          </a:xfrm>
          <a:prstGeom prst="rect">
            <a:avLst/>
          </a:prstGeom>
          <a:ln w="9525">
            <a:round/>
          </a:ln>
        </p:spPr>
        <p:txBody>
          <a:bodyPr lIns="91439" tIns="45719" rIns="91439" bIns="45719" anchor="t">
            <a:noAutofit/>
          </a:bodyPr>
          <a:lstStyle/>
          <a:p>
            <a:endParaRPr/>
          </a:p>
        </p:txBody>
      </p:sp>
      <p:sp>
        <p:nvSpPr>
          <p:cNvPr id="93" name="Ασπρόμαυρη φωτογραφία του περιγράμματος ενός δέντρου με φόντο τον ουρανό"/>
          <p:cNvSpPr>
            <a:spLocks noGrp="1"/>
          </p:cNvSpPr>
          <p:nvPr>
            <p:ph type="pic" idx="22"/>
          </p:nvPr>
        </p:nvSpPr>
        <p:spPr>
          <a:xfrm>
            <a:off x="751558" y="-758563"/>
            <a:ext cx="22203409" cy="14469256"/>
          </a:xfrm>
          <a:prstGeom prst="rect">
            <a:avLst/>
          </a:prstGeom>
          <a:ln w="9525">
            <a:round/>
          </a:ln>
        </p:spPr>
        <p:txBody>
          <a:bodyPr lIns="91439" tIns="45719" rIns="91439" bIns="45719" anchor="t">
            <a:noAutofit/>
          </a:bodyPr>
          <a:lstStyle/>
          <a:p>
            <a:endParaRPr/>
          </a:p>
        </p:txBody>
      </p:sp>
      <p:sp>
        <p:nvSpPr>
          <p:cNvPr id="94"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Φωτογραφία - 3 εικόνες">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01" name="Ασπρόμαυρη φωτογραφία του περιγράμματος ενός δέντρου με φόντο τον ουρανό 2"/>
          <p:cNvSpPr>
            <a:spLocks noGrp="1"/>
          </p:cNvSpPr>
          <p:nvPr>
            <p:ph type="pic" idx="21"/>
          </p:nvPr>
        </p:nvSpPr>
        <p:spPr>
          <a:xfrm>
            <a:off x="1894636" y="925160"/>
            <a:ext cx="21212638" cy="13823602"/>
          </a:xfrm>
          <a:prstGeom prst="rect">
            <a:avLst/>
          </a:prstGeom>
          <a:ln w="9525">
            <a:round/>
          </a:ln>
        </p:spPr>
        <p:txBody>
          <a:bodyPr lIns="91439" tIns="45719" rIns="91439" bIns="45719" anchor="t">
            <a:noAutofit/>
          </a:bodyPr>
          <a:lstStyle/>
          <a:p>
            <a:endParaRPr/>
          </a:p>
        </p:txBody>
      </p:sp>
      <p:sp>
        <p:nvSpPr>
          <p:cNvPr id="102" name="Ασπρόμαυρη φωτογραφία του περιγράμματος δύο δέντρων με φόντο τον ουρανό"/>
          <p:cNvSpPr>
            <a:spLocks noGrp="1"/>
          </p:cNvSpPr>
          <p:nvPr>
            <p:ph type="pic" sz="half" idx="22"/>
          </p:nvPr>
        </p:nvSpPr>
        <p:spPr>
          <a:xfrm>
            <a:off x="11546603" y="-229489"/>
            <a:ext cx="11838431" cy="7714730"/>
          </a:xfrm>
          <a:prstGeom prst="rect">
            <a:avLst/>
          </a:prstGeom>
          <a:ln w="9525">
            <a:round/>
          </a:ln>
        </p:spPr>
        <p:txBody>
          <a:bodyPr lIns="91439" tIns="45719" rIns="91439" bIns="45719" anchor="t">
            <a:noAutofit/>
          </a:bodyPr>
          <a:lstStyle/>
          <a:p>
            <a:endParaRPr/>
          </a:p>
        </p:txBody>
      </p:sp>
      <p:sp>
        <p:nvSpPr>
          <p:cNvPr id="103" name="Ασπρόμαυρη φωτογραφία του περιγράμματος ενός δέντρου με φόντο τον ουρανό 1"/>
          <p:cNvSpPr>
            <a:spLocks noGrp="1"/>
          </p:cNvSpPr>
          <p:nvPr>
            <p:ph type="pic" idx="23"/>
          </p:nvPr>
        </p:nvSpPr>
        <p:spPr>
          <a:xfrm>
            <a:off x="1601469" y="1266508"/>
            <a:ext cx="16989992" cy="11071839"/>
          </a:xfrm>
          <a:prstGeom prst="rect">
            <a:avLst/>
          </a:prstGeom>
          <a:ln w="9525">
            <a:round/>
          </a:ln>
        </p:spPr>
        <p:txBody>
          <a:bodyPr lIns="91439" tIns="45719" rIns="91439" bIns="45719" anchor="t">
            <a:noAutofit/>
          </a:bodyPr>
          <a:lstStyle/>
          <a:p>
            <a:endParaRPr/>
          </a:p>
        </p:txBody>
      </p:sp>
      <p:sp>
        <p:nvSpPr>
          <p:cNvPr id="104"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Παράθεση">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1" name="–Γιάννης Μηλοσπόρος"/>
          <p:cNvSpPr txBox="1">
            <a:spLocks noGrp="1"/>
          </p:cNvSpPr>
          <p:nvPr>
            <p:ph type="body" sz="quarter" idx="21"/>
          </p:nvPr>
        </p:nvSpPr>
        <p:spPr>
          <a:xfrm>
            <a:off x="2374900" y="8953500"/>
            <a:ext cx="19621500" cy="736600"/>
          </a:xfrm>
          <a:prstGeom prst="rect">
            <a:avLst/>
          </a:prstGeom>
        </p:spPr>
        <p:txBody>
          <a:bodyPr anchor="t">
            <a:spAutoFit/>
          </a:bodyPr>
          <a:lstStyle>
            <a:lvl1pPr marL="0" indent="0" algn="ctr">
              <a:spcBef>
                <a:spcPts val="0"/>
              </a:spcBef>
              <a:buSzTx/>
              <a:buNone/>
              <a:defRPr sz="4400" i="1"/>
            </a:lvl1pPr>
          </a:lstStyle>
          <a:p>
            <a:r>
              <a:t>–Γιάννης Μηλοσπόρος</a:t>
            </a:r>
          </a:p>
        </p:txBody>
      </p:sp>
      <p:sp>
        <p:nvSpPr>
          <p:cNvPr id="112" name="«Πληκτρολογήστε παράθεση εδώ.»"/>
          <p:cNvSpPr txBox="1">
            <a:spLocks noGrp="1"/>
          </p:cNvSpPr>
          <p:nvPr>
            <p:ph type="body" sz="quarter" idx="22"/>
          </p:nvPr>
        </p:nvSpPr>
        <p:spPr>
          <a:xfrm>
            <a:off x="2374900" y="5530850"/>
            <a:ext cx="19621500" cy="939800"/>
          </a:xfrm>
          <a:prstGeom prst="rect">
            <a:avLst/>
          </a:prstGeom>
        </p:spPr>
        <p:txBody>
          <a:bodyPr>
            <a:spAutoFit/>
          </a:bodyPr>
          <a:lstStyle>
            <a:lvl1pPr marL="0" indent="0" algn="ctr">
              <a:spcBef>
                <a:spcPts val="0"/>
              </a:spcBef>
              <a:buSzTx/>
              <a:buNone/>
              <a:defRPr sz="5800"/>
            </a:lvl1pPr>
          </a:lstStyle>
          <a:p>
            <a:r>
              <a:t>«Πληκτρολογήστε παράθεση εδώ.»</a:t>
            </a:r>
          </a:p>
        </p:txBody>
      </p:sp>
      <p:sp>
        <p:nvSpPr>
          <p:cNvPr id="113"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Φωτογραφία">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0" name="Ασπρόμαυρη φωτογραφία του περιγράμματος δύο δέντρων με φόντο τον ουρανό"/>
          <p:cNvSpPr>
            <a:spLocks noGrp="1"/>
          </p:cNvSpPr>
          <p:nvPr>
            <p:ph type="pic" idx="21"/>
          </p:nvPr>
        </p:nvSpPr>
        <p:spPr>
          <a:xfrm>
            <a:off x="-1067601" y="-2616200"/>
            <a:ext cx="27665345" cy="18028626"/>
          </a:xfrm>
          <a:prstGeom prst="rect">
            <a:avLst/>
          </a:prstGeom>
        </p:spPr>
        <p:txBody>
          <a:bodyPr lIns="91439" tIns="45719" rIns="91439" bIns="45719" anchor="t">
            <a:noAutofit/>
          </a:bodyPr>
          <a:lstStyle/>
          <a:p>
            <a:endParaRPr/>
          </a:p>
        </p:txBody>
      </p:sp>
      <p:sp>
        <p:nvSpPr>
          <p:cNvPr id="121"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Κενή">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8"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Τίτλος και περιεχόμενο">
    <p:spTree>
      <p:nvGrpSpPr>
        <p:cNvPr id="1" name=""/>
        <p:cNvGrpSpPr/>
        <p:nvPr/>
      </p:nvGrpSpPr>
      <p:grpSpPr>
        <a:xfrm>
          <a:off x="0" y="0"/>
          <a:ext cx="0" cy="0"/>
          <a:chOff x="0" y="0"/>
          <a:chExt cx="0" cy="0"/>
        </a:xfrm>
      </p:grpSpPr>
      <p:cxnSp>
        <p:nvCxnSpPr>
          <p:cNvPr id="7" name="Straight Connector 6"/>
          <p:cNvCxnSpPr/>
          <p:nvPr/>
        </p:nvCxnSpPr>
        <p:spPr>
          <a:xfrm>
            <a:off x="2792338" y="4842932"/>
            <a:ext cx="18814596"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2C4A4392-1398-4A6E-A9EA-6B3FDCAEA6E1}" type="datetimeFigureOut">
              <a:rPr lang="el-GR" smtClean="0"/>
              <a:t>25/5/23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a:xfrm>
            <a:off x="11948406" y="12838688"/>
            <a:ext cx="474489" cy="471924"/>
          </a:xfrm>
        </p:spPr>
        <p:txBody>
          <a:bodyPr/>
          <a:lstStyle/>
          <a:p>
            <a:fld id="{3D25A18A-7B37-4B8A-B127-F4551C608C63}" type="slidenum">
              <a:rPr lang="el-GR" smtClean="0"/>
              <a:t>‹#›</a:t>
            </a:fld>
            <a:endParaRPr lang="el-GR"/>
          </a:p>
        </p:txBody>
      </p:sp>
    </p:spTree>
    <p:extLst>
      <p:ext uri="{BB962C8B-B14F-4D97-AF65-F5344CB8AC3E}">
        <p14:creationId xmlns:p14="http://schemas.microsoft.com/office/powerpoint/2010/main" val="2244724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Φωτογραφία - Οριζόντια">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 name="Ασπρόμαυρη φωτογραφία του περιγράμματος δύο δέντρων με φόντο τον ουρανό"/>
          <p:cNvSpPr>
            <a:spLocks noGrp="1"/>
          </p:cNvSpPr>
          <p:nvPr>
            <p:ph type="pic" idx="21"/>
          </p:nvPr>
        </p:nvSpPr>
        <p:spPr>
          <a:xfrm>
            <a:off x="3012055" y="-1422648"/>
            <a:ext cx="18708909" cy="12192000"/>
          </a:xfrm>
          <a:prstGeom prst="rect">
            <a:avLst/>
          </a:prstGeom>
          <a:ln w="9525">
            <a:round/>
          </a:ln>
        </p:spPr>
        <p:txBody>
          <a:bodyPr lIns="91439" tIns="45719" rIns="91439" bIns="45719" anchor="t">
            <a:noAutofit/>
          </a:bodyPr>
          <a:lstStyle/>
          <a:p>
            <a:endParaRPr/>
          </a:p>
        </p:txBody>
      </p:sp>
      <p:sp>
        <p:nvSpPr>
          <p:cNvPr id="21" name="Κείμενο τίτλου"/>
          <p:cNvSpPr txBox="1">
            <a:spLocks noGrp="1"/>
          </p:cNvSpPr>
          <p:nvPr>
            <p:ph type="title"/>
          </p:nvPr>
        </p:nvSpPr>
        <p:spPr>
          <a:xfrm>
            <a:off x="2019300" y="9105900"/>
            <a:ext cx="20955000" cy="2349500"/>
          </a:xfrm>
          <a:prstGeom prst="rect">
            <a:avLst/>
          </a:prstGeom>
        </p:spPr>
        <p:txBody>
          <a:bodyPr anchor="b"/>
          <a:lstStyle>
            <a:lvl1pPr>
              <a:defRPr cap="all" spc="319">
                <a:solidFill>
                  <a:srgbClr val="EBEBEB"/>
                </a:solidFill>
                <a:effectLst>
                  <a:outerShdw blurRad="25400" dist="25400" dir="16200000" rotWithShape="0">
                    <a:srgbClr val="000000">
                      <a:alpha val="50000"/>
                    </a:srgbClr>
                  </a:outerShdw>
                </a:effectLst>
                <a:latin typeface="+mn-lt"/>
                <a:ea typeface="+mn-ea"/>
                <a:cs typeface="+mn-cs"/>
                <a:sym typeface="Cochin"/>
              </a:defRPr>
            </a:lvl1pPr>
          </a:lstStyle>
          <a:p>
            <a:r>
              <a:t>Κείμενο τίτλου</a:t>
            </a:r>
          </a:p>
        </p:txBody>
      </p:sp>
      <p:sp>
        <p:nvSpPr>
          <p:cNvPr id="22" name="Επίπεδο κύριου τμήματος ένα…"/>
          <p:cNvSpPr txBox="1">
            <a:spLocks noGrp="1"/>
          </p:cNvSpPr>
          <p:nvPr>
            <p:ph type="body" sz="quarter" idx="1"/>
          </p:nvPr>
        </p:nvSpPr>
        <p:spPr>
          <a:xfrm>
            <a:off x="2019300" y="11480800"/>
            <a:ext cx="20955000" cy="1841500"/>
          </a:xfrm>
          <a:prstGeom prst="rect">
            <a:avLst/>
          </a:prstGeom>
        </p:spPr>
        <p:txBody>
          <a:bodyPr anchor="t"/>
          <a:lstStyle>
            <a:lvl1pPr marL="0" indent="0" algn="ctr">
              <a:spcBef>
                <a:spcPts val="0"/>
              </a:spcBef>
              <a:buSzTx/>
              <a:buNone/>
              <a:defRPr sz="5000" spc="200">
                <a:solidFill>
                  <a:srgbClr val="FFFFFF"/>
                </a:solidFill>
                <a:effectLst>
                  <a:outerShdw blurRad="25400" dist="27326" dir="16200000" rotWithShape="0">
                    <a:srgbClr val="000000">
                      <a:alpha val="50000"/>
                    </a:srgbClr>
                  </a:outerShdw>
                </a:effectLst>
                <a:latin typeface="+mn-lt"/>
                <a:ea typeface="+mn-ea"/>
                <a:cs typeface="+mn-cs"/>
                <a:sym typeface="Cochin"/>
              </a:defRPr>
            </a:lvl1pPr>
            <a:lvl2pPr marL="0" indent="0" algn="ctr">
              <a:spcBef>
                <a:spcPts val="0"/>
              </a:spcBef>
              <a:buSzTx/>
              <a:buNone/>
              <a:defRPr sz="5000" spc="200">
                <a:solidFill>
                  <a:srgbClr val="FFFFFF"/>
                </a:solidFill>
                <a:effectLst>
                  <a:outerShdw blurRad="25400" dist="27326" dir="16200000" rotWithShape="0">
                    <a:srgbClr val="000000">
                      <a:alpha val="50000"/>
                    </a:srgbClr>
                  </a:outerShdw>
                </a:effectLst>
                <a:latin typeface="+mn-lt"/>
                <a:ea typeface="+mn-ea"/>
                <a:cs typeface="+mn-cs"/>
                <a:sym typeface="Cochin"/>
              </a:defRPr>
            </a:lvl2pPr>
            <a:lvl3pPr marL="0" indent="0" algn="ctr">
              <a:spcBef>
                <a:spcPts val="0"/>
              </a:spcBef>
              <a:buSzTx/>
              <a:buNone/>
              <a:defRPr sz="5000" spc="200">
                <a:solidFill>
                  <a:srgbClr val="FFFFFF"/>
                </a:solidFill>
                <a:effectLst>
                  <a:outerShdw blurRad="25400" dist="27326" dir="16200000" rotWithShape="0">
                    <a:srgbClr val="000000">
                      <a:alpha val="50000"/>
                    </a:srgbClr>
                  </a:outerShdw>
                </a:effectLst>
                <a:latin typeface="+mn-lt"/>
                <a:ea typeface="+mn-ea"/>
                <a:cs typeface="+mn-cs"/>
                <a:sym typeface="Cochin"/>
              </a:defRPr>
            </a:lvl3pPr>
            <a:lvl4pPr marL="0" indent="0" algn="ctr">
              <a:spcBef>
                <a:spcPts val="0"/>
              </a:spcBef>
              <a:buSzTx/>
              <a:buNone/>
              <a:defRPr sz="5000" spc="200">
                <a:solidFill>
                  <a:srgbClr val="FFFFFF"/>
                </a:solidFill>
                <a:effectLst>
                  <a:outerShdw blurRad="25400" dist="27326" dir="16200000" rotWithShape="0">
                    <a:srgbClr val="000000">
                      <a:alpha val="50000"/>
                    </a:srgbClr>
                  </a:outerShdw>
                </a:effectLst>
                <a:latin typeface="+mn-lt"/>
                <a:ea typeface="+mn-ea"/>
                <a:cs typeface="+mn-cs"/>
                <a:sym typeface="Cochin"/>
              </a:defRPr>
            </a:lvl4pPr>
            <a:lvl5pPr marL="0" indent="0" algn="ctr">
              <a:spcBef>
                <a:spcPts val="0"/>
              </a:spcBef>
              <a:buSzTx/>
              <a:buNone/>
              <a:defRPr sz="5000" spc="200">
                <a:solidFill>
                  <a:srgbClr val="FFFFFF"/>
                </a:solidFill>
                <a:effectLst>
                  <a:outerShdw blurRad="25400" dist="27326" dir="16200000" rotWithShape="0">
                    <a:srgbClr val="000000">
                      <a:alpha val="50000"/>
                    </a:srgbClr>
                  </a:outerShdw>
                </a:effectLst>
                <a:latin typeface="+mn-lt"/>
                <a:ea typeface="+mn-ea"/>
                <a:cs typeface="+mn-cs"/>
                <a:sym typeface="Cochin"/>
              </a:defRPr>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23" name="Αριθμός σλάιντ"/>
          <p:cNvSpPr txBox="1">
            <a:spLocks noGrp="1"/>
          </p:cNvSpPr>
          <p:nvPr>
            <p:ph type="sldNum" sz="quarter" idx="2"/>
          </p:nvPr>
        </p:nvSpPr>
        <p:spPr>
          <a:prstGeom prst="rect">
            <a:avLst/>
          </a:prstGeom>
        </p:spPr>
        <p:txBody>
          <a:bodyPr/>
          <a:lstStyle>
            <a:lvl1pPr>
              <a:defRPr>
                <a:solidFill>
                  <a:srgbClr val="8C8C8C"/>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Τίτλος - Κέντρο">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0" name="Κείμενο τίτλου"/>
          <p:cNvSpPr txBox="1">
            <a:spLocks noGrp="1"/>
          </p:cNvSpPr>
          <p:nvPr>
            <p:ph type="title"/>
          </p:nvPr>
        </p:nvSpPr>
        <p:spPr>
          <a:xfrm>
            <a:off x="2019300" y="4800600"/>
            <a:ext cx="20955000" cy="4102100"/>
          </a:xfrm>
          <a:prstGeom prst="rect">
            <a:avLst/>
          </a:prstGeom>
        </p:spPr>
        <p:txBody>
          <a:bodyPr/>
          <a:lstStyle>
            <a:lvl1pPr>
              <a:defRPr cap="all" spc="319">
                <a:solidFill>
                  <a:srgbClr val="EBEBEB"/>
                </a:solidFill>
                <a:effectLst>
                  <a:outerShdw blurRad="25400" dist="25400" dir="16200000" rotWithShape="0">
                    <a:srgbClr val="000000">
                      <a:alpha val="50000"/>
                    </a:srgbClr>
                  </a:outerShdw>
                </a:effectLst>
                <a:latin typeface="+mn-lt"/>
                <a:ea typeface="+mn-ea"/>
                <a:cs typeface="+mn-cs"/>
                <a:sym typeface="Cochin"/>
              </a:defRPr>
            </a:lvl1pPr>
          </a:lstStyle>
          <a:p>
            <a:r>
              <a:t>Κείμενο τίτλου</a:t>
            </a:r>
          </a:p>
        </p:txBody>
      </p:sp>
      <p:sp>
        <p:nvSpPr>
          <p:cNvPr id="31" name="Αριθμός σλάιντ"/>
          <p:cNvSpPr txBox="1">
            <a:spLocks noGrp="1"/>
          </p:cNvSpPr>
          <p:nvPr>
            <p:ph type="sldNum" sz="quarter" idx="2"/>
          </p:nvPr>
        </p:nvSpPr>
        <p:spPr>
          <a:prstGeom prst="rect">
            <a:avLst/>
          </a:prstGeom>
        </p:spPr>
        <p:txBody>
          <a:bodyPr/>
          <a:lstStyle>
            <a:lvl1pPr>
              <a:defRPr>
                <a:solidFill>
                  <a:srgbClr val="8C8C8C"/>
                </a:solidFill>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Φωτογραφία - Κατακόρυφη">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8" name="Ασπρόμαυρη φωτογραφία του περιγράμματος ενός δέντρου με φόντο τον ουρανό"/>
          <p:cNvSpPr>
            <a:spLocks noGrp="1"/>
          </p:cNvSpPr>
          <p:nvPr>
            <p:ph type="pic" idx="21"/>
          </p:nvPr>
        </p:nvSpPr>
        <p:spPr>
          <a:xfrm>
            <a:off x="12077064" y="-1117735"/>
            <a:ext cx="22736901" cy="14816916"/>
          </a:xfrm>
          <a:prstGeom prst="rect">
            <a:avLst/>
          </a:prstGeom>
          <a:ln w="9525">
            <a:round/>
          </a:ln>
        </p:spPr>
        <p:txBody>
          <a:bodyPr lIns="91439" tIns="45719" rIns="91439" bIns="45719" anchor="t">
            <a:noAutofit/>
          </a:bodyPr>
          <a:lstStyle/>
          <a:p>
            <a:endParaRPr/>
          </a:p>
        </p:txBody>
      </p:sp>
      <p:sp>
        <p:nvSpPr>
          <p:cNvPr id="39" name="Κείμενο τίτλου"/>
          <p:cNvSpPr txBox="1">
            <a:spLocks noGrp="1"/>
          </p:cNvSpPr>
          <p:nvPr>
            <p:ph type="title"/>
          </p:nvPr>
        </p:nvSpPr>
        <p:spPr>
          <a:xfrm>
            <a:off x="1714500" y="1651000"/>
            <a:ext cx="9880600" cy="5499100"/>
          </a:xfrm>
          <a:prstGeom prst="rect">
            <a:avLst/>
          </a:prstGeom>
        </p:spPr>
        <p:txBody>
          <a:bodyPr anchor="b"/>
          <a:lstStyle/>
          <a:p>
            <a:r>
              <a:t>Κείμενο τίτλου</a:t>
            </a:r>
          </a:p>
        </p:txBody>
      </p:sp>
      <p:sp>
        <p:nvSpPr>
          <p:cNvPr id="40" name="Επίπεδο κύριου τμήματος ένα…"/>
          <p:cNvSpPr txBox="1">
            <a:spLocks noGrp="1"/>
          </p:cNvSpPr>
          <p:nvPr>
            <p:ph type="body" sz="quarter" idx="1"/>
          </p:nvPr>
        </p:nvSpPr>
        <p:spPr>
          <a:xfrm>
            <a:off x="1714500" y="7315200"/>
            <a:ext cx="9880600" cy="4749800"/>
          </a:xfrm>
          <a:prstGeom prst="rect">
            <a:avLst/>
          </a:prstGeom>
        </p:spPr>
        <p:txBody>
          <a:bodyPr anchor="t"/>
          <a:lstStyle>
            <a:lvl1pPr marL="0" indent="0" algn="ctr">
              <a:spcBef>
                <a:spcPts val="0"/>
              </a:spcBef>
              <a:buSzTx/>
              <a:buNone/>
              <a:defRPr sz="5000"/>
            </a:lvl1pPr>
            <a:lvl2pPr marL="0" indent="0" algn="ctr">
              <a:spcBef>
                <a:spcPts val="0"/>
              </a:spcBef>
              <a:buSzTx/>
              <a:buNone/>
              <a:defRPr sz="5000"/>
            </a:lvl2pPr>
            <a:lvl3pPr marL="0" indent="0" algn="ctr">
              <a:spcBef>
                <a:spcPts val="0"/>
              </a:spcBef>
              <a:buSzTx/>
              <a:buNone/>
              <a:defRPr sz="5000"/>
            </a:lvl3pPr>
            <a:lvl4pPr marL="0" indent="0" algn="ctr">
              <a:spcBef>
                <a:spcPts val="0"/>
              </a:spcBef>
              <a:buSzTx/>
              <a:buNone/>
              <a:defRPr sz="5000"/>
            </a:lvl4pPr>
            <a:lvl5pPr marL="0" indent="0" algn="ctr">
              <a:spcBef>
                <a:spcPts val="0"/>
              </a:spcBef>
              <a:buSzTx/>
              <a:buNone/>
              <a:defRPr sz="5000"/>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41"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Τίτλος - Πάνω">
    <p:spTree>
      <p:nvGrpSpPr>
        <p:cNvPr id="1" name=""/>
        <p:cNvGrpSpPr/>
        <p:nvPr/>
      </p:nvGrpSpPr>
      <p:grpSpPr>
        <a:xfrm>
          <a:off x="0" y="0"/>
          <a:ext cx="0" cy="0"/>
          <a:chOff x="0" y="0"/>
          <a:chExt cx="0" cy="0"/>
        </a:xfrm>
      </p:grpSpPr>
      <p:sp>
        <p:nvSpPr>
          <p:cNvPr id="48" name="Κείμενο τίτλου"/>
          <p:cNvSpPr txBox="1">
            <a:spLocks noGrp="1"/>
          </p:cNvSpPr>
          <p:nvPr>
            <p:ph type="title"/>
          </p:nvPr>
        </p:nvSpPr>
        <p:spPr>
          <a:prstGeom prst="rect">
            <a:avLst/>
          </a:prstGeom>
        </p:spPr>
        <p:txBody>
          <a:bodyPr/>
          <a:lstStyle/>
          <a:p>
            <a:r>
              <a:t>Κείμενο τίτλου</a:t>
            </a:r>
          </a:p>
        </p:txBody>
      </p:sp>
      <p:sp>
        <p:nvSpPr>
          <p:cNvPr id="49"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Τίτλος και κουκκίδες">
    <p:spTree>
      <p:nvGrpSpPr>
        <p:cNvPr id="1" name=""/>
        <p:cNvGrpSpPr/>
        <p:nvPr/>
      </p:nvGrpSpPr>
      <p:grpSpPr>
        <a:xfrm>
          <a:off x="0" y="0"/>
          <a:ext cx="0" cy="0"/>
          <a:chOff x="0" y="0"/>
          <a:chExt cx="0" cy="0"/>
        </a:xfrm>
      </p:grpSpPr>
      <p:sp>
        <p:nvSpPr>
          <p:cNvPr id="56" name="Κείμενο τίτλου"/>
          <p:cNvSpPr txBox="1">
            <a:spLocks noGrp="1"/>
          </p:cNvSpPr>
          <p:nvPr>
            <p:ph type="title"/>
          </p:nvPr>
        </p:nvSpPr>
        <p:spPr>
          <a:prstGeom prst="rect">
            <a:avLst/>
          </a:prstGeom>
        </p:spPr>
        <p:txBody>
          <a:bodyPr/>
          <a:lstStyle/>
          <a:p>
            <a:r>
              <a:t>Κείμενο τίτλου</a:t>
            </a:r>
          </a:p>
        </p:txBody>
      </p:sp>
      <p:sp>
        <p:nvSpPr>
          <p:cNvPr id="57" name="Επίπεδο κύριου τμήματος ένα…"/>
          <p:cNvSpPr txBox="1">
            <a:spLocks noGrp="1"/>
          </p:cNvSpPr>
          <p:nvPr>
            <p:ph type="body" idx="1"/>
          </p:nvPr>
        </p:nvSpPr>
        <p:spPr>
          <a:prstGeom prst="rect">
            <a:avLst/>
          </a:prstGeom>
        </p:spPr>
        <p:txBody>
          <a:body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58"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Τίτλος, κουκκίδες και φωτογραφίες">
    <p:spTree>
      <p:nvGrpSpPr>
        <p:cNvPr id="1" name=""/>
        <p:cNvGrpSpPr/>
        <p:nvPr/>
      </p:nvGrpSpPr>
      <p:grpSpPr>
        <a:xfrm>
          <a:off x="0" y="0"/>
          <a:ext cx="0" cy="0"/>
          <a:chOff x="0" y="0"/>
          <a:chExt cx="0" cy="0"/>
        </a:xfrm>
      </p:grpSpPr>
      <p:sp>
        <p:nvSpPr>
          <p:cNvPr id="65" name="Ασπρόμαυρη φωτογραφία του περιγράμματος ενός δέντρου με φόντο τον ουρανό"/>
          <p:cNvSpPr>
            <a:spLocks noGrp="1"/>
          </p:cNvSpPr>
          <p:nvPr>
            <p:ph type="pic" idx="21"/>
          </p:nvPr>
        </p:nvSpPr>
        <p:spPr>
          <a:xfrm>
            <a:off x="12594589" y="940886"/>
            <a:ext cx="20229006" cy="13182601"/>
          </a:xfrm>
          <a:prstGeom prst="rect">
            <a:avLst/>
          </a:prstGeom>
          <a:ln w="9525">
            <a:round/>
          </a:ln>
        </p:spPr>
        <p:txBody>
          <a:bodyPr lIns="91439" tIns="45719" rIns="91439" bIns="45719" anchor="t">
            <a:noAutofit/>
          </a:bodyPr>
          <a:lstStyle/>
          <a:p>
            <a:endParaRPr/>
          </a:p>
        </p:txBody>
      </p:sp>
      <p:sp>
        <p:nvSpPr>
          <p:cNvPr id="66" name="Κείμενο τίτλου"/>
          <p:cNvSpPr txBox="1">
            <a:spLocks noGrp="1"/>
          </p:cNvSpPr>
          <p:nvPr>
            <p:ph type="title"/>
          </p:nvPr>
        </p:nvSpPr>
        <p:spPr>
          <a:prstGeom prst="rect">
            <a:avLst/>
          </a:prstGeom>
        </p:spPr>
        <p:txBody>
          <a:bodyPr/>
          <a:lstStyle/>
          <a:p>
            <a:r>
              <a:t>Κείμενο τίτλου</a:t>
            </a:r>
          </a:p>
        </p:txBody>
      </p:sp>
      <p:sp>
        <p:nvSpPr>
          <p:cNvPr id="67" name="Επίπεδο κύριου τμήματος ένα…"/>
          <p:cNvSpPr txBox="1">
            <a:spLocks noGrp="1"/>
          </p:cNvSpPr>
          <p:nvPr>
            <p:ph type="body" sz="half" idx="1"/>
          </p:nvPr>
        </p:nvSpPr>
        <p:spPr>
          <a:xfrm>
            <a:off x="1727200" y="3810000"/>
            <a:ext cx="9601200" cy="8470900"/>
          </a:xfrm>
          <a:prstGeom prst="rect">
            <a:avLst/>
          </a:prstGeom>
        </p:spPr>
        <p:txBody>
          <a:bodyPr/>
          <a:lstStyle>
            <a:lvl1pPr marL="495300" indent="-495300">
              <a:defRPr sz="4600"/>
            </a:lvl1pPr>
            <a:lvl2pPr marL="990600" indent="-495300">
              <a:defRPr sz="4600"/>
            </a:lvl2pPr>
            <a:lvl3pPr marL="1485900" indent="-495300">
              <a:defRPr sz="4600"/>
            </a:lvl3pPr>
            <a:lvl4pPr marL="1981200" indent="-495300">
              <a:defRPr sz="4600"/>
            </a:lvl4pPr>
            <a:lvl5pPr marL="2476500" indent="-495300">
              <a:defRPr sz="4600"/>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68"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Κουκκίδες">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5" name="Επίπεδο κύριου τμήματος ένα…"/>
          <p:cNvSpPr txBox="1">
            <a:spLocks noGrp="1"/>
          </p:cNvSpPr>
          <p:nvPr>
            <p:ph type="body" idx="1"/>
          </p:nvPr>
        </p:nvSpPr>
        <p:spPr>
          <a:xfrm>
            <a:off x="1714500" y="965200"/>
            <a:ext cx="20955000" cy="11785600"/>
          </a:xfrm>
          <a:prstGeom prst="rect">
            <a:avLst/>
          </a:prstGeom>
        </p:spPr>
        <p:txBody>
          <a:body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76"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Φωτογραφία - Λεζάντα">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3" name="Ασπρόμαυρη φωτογραφία του περιγράμματος δύο δέντρων με φόντο τον ουρανό"/>
          <p:cNvSpPr>
            <a:spLocks noGrp="1"/>
          </p:cNvSpPr>
          <p:nvPr>
            <p:ph type="pic" idx="21"/>
          </p:nvPr>
        </p:nvSpPr>
        <p:spPr>
          <a:xfrm>
            <a:off x="1643849" y="-1906357"/>
            <a:ext cx="21149127" cy="13782214"/>
          </a:xfrm>
          <a:prstGeom prst="rect">
            <a:avLst/>
          </a:prstGeom>
          <a:ln w="9525">
            <a:round/>
          </a:ln>
        </p:spPr>
        <p:txBody>
          <a:bodyPr lIns="91439" tIns="45719" rIns="91439" bIns="45719" anchor="t">
            <a:noAutofit/>
          </a:bodyPr>
          <a:lstStyle/>
          <a:p>
            <a:endParaRPr/>
          </a:p>
        </p:txBody>
      </p:sp>
      <p:sp>
        <p:nvSpPr>
          <p:cNvPr id="84" name="Επίπεδο κύριου τμήματος ένα…"/>
          <p:cNvSpPr txBox="1">
            <a:spLocks noGrp="1"/>
          </p:cNvSpPr>
          <p:nvPr>
            <p:ph type="body" sz="quarter" idx="1"/>
          </p:nvPr>
        </p:nvSpPr>
        <p:spPr>
          <a:xfrm>
            <a:off x="1905000" y="10121900"/>
            <a:ext cx="9766300" cy="927100"/>
          </a:xfrm>
          <a:prstGeom prst="rect">
            <a:avLst/>
          </a:prstGeom>
        </p:spPr>
        <p:txBody>
          <a:bodyPr anchor="t"/>
          <a:lstStyle>
            <a:lvl1pPr marL="0" indent="0">
              <a:spcBef>
                <a:spcPts val="0"/>
              </a:spcBef>
              <a:buSzTx/>
              <a:buNone/>
              <a:defRPr sz="3200">
                <a:solidFill>
                  <a:srgbClr val="515151"/>
                </a:solidFill>
                <a:latin typeface="Noteworthy Bold"/>
                <a:ea typeface="Noteworthy Bold"/>
                <a:cs typeface="Noteworthy Bold"/>
                <a:sym typeface="Noteworthy Bold"/>
              </a:defRPr>
            </a:lvl1pPr>
            <a:lvl2pPr marL="0" indent="0">
              <a:spcBef>
                <a:spcPts val="0"/>
              </a:spcBef>
              <a:buSzTx/>
              <a:buNone/>
              <a:defRPr sz="3200">
                <a:solidFill>
                  <a:srgbClr val="515151"/>
                </a:solidFill>
                <a:latin typeface="Noteworthy Bold"/>
                <a:ea typeface="Noteworthy Bold"/>
                <a:cs typeface="Noteworthy Bold"/>
                <a:sym typeface="Noteworthy Bold"/>
              </a:defRPr>
            </a:lvl2pPr>
            <a:lvl3pPr marL="0" indent="0">
              <a:spcBef>
                <a:spcPts val="0"/>
              </a:spcBef>
              <a:buSzTx/>
              <a:buNone/>
              <a:defRPr sz="3200">
                <a:solidFill>
                  <a:srgbClr val="515151"/>
                </a:solidFill>
                <a:latin typeface="Noteworthy Bold"/>
                <a:ea typeface="Noteworthy Bold"/>
                <a:cs typeface="Noteworthy Bold"/>
                <a:sym typeface="Noteworthy Bold"/>
              </a:defRPr>
            </a:lvl3pPr>
            <a:lvl4pPr marL="0" indent="0">
              <a:spcBef>
                <a:spcPts val="0"/>
              </a:spcBef>
              <a:buSzTx/>
              <a:buNone/>
              <a:defRPr sz="3200">
                <a:solidFill>
                  <a:srgbClr val="515151"/>
                </a:solidFill>
                <a:latin typeface="Noteworthy Bold"/>
                <a:ea typeface="Noteworthy Bold"/>
                <a:cs typeface="Noteworthy Bold"/>
                <a:sym typeface="Noteworthy Bold"/>
              </a:defRPr>
            </a:lvl4pPr>
            <a:lvl5pPr marL="0" indent="0">
              <a:spcBef>
                <a:spcPts val="0"/>
              </a:spcBef>
              <a:buSzTx/>
              <a:buNone/>
              <a:defRPr sz="3200">
                <a:solidFill>
                  <a:srgbClr val="515151"/>
                </a:solidFill>
                <a:latin typeface="Noteworthy Bold"/>
                <a:ea typeface="Noteworthy Bold"/>
                <a:cs typeface="Noteworthy Bold"/>
                <a:sym typeface="Noteworthy Bold"/>
              </a:defRPr>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85"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7"/>
          <a:srcRect/>
          <a:stretch>
            <a:fillRect/>
          </a:stretch>
        </a:blipFill>
        <a:effectLst/>
      </p:bgPr>
    </p:bg>
    <p:spTree>
      <p:nvGrpSpPr>
        <p:cNvPr id="1" name=""/>
        <p:cNvGrpSpPr/>
        <p:nvPr/>
      </p:nvGrpSpPr>
      <p:grpSpPr>
        <a:xfrm>
          <a:off x="0" y="0"/>
          <a:ext cx="0" cy="0"/>
          <a:chOff x="0" y="0"/>
          <a:chExt cx="0" cy="0"/>
        </a:xfrm>
      </p:grpSpPr>
      <p:sp>
        <p:nvSpPr>
          <p:cNvPr id="2" name="Κείμενο τίτλου"/>
          <p:cNvSpPr txBox="1">
            <a:spLocks noGrp="1"/>
          </p:cNvSpPr>
          <p:nvPr>
            <p:ph type="title"/>
          </p:nvPr>
        </p:nvSpPr>
        <p:spPr>
          <a:xfrm>
            <a:off x="1714500" y="444500"/>
            <a:ext cx="20955000" cy="25019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Κείμενο τίτλου</a:t>
            </a:r>
          </a:p>
        </p:txBody>
      </p:sp>
      <p:sp>
        <p:nvSpPr>
          <p:cNvPr id="3" name="Επίπεδο κύριου τμήματος ένα…"/>
          <p:cNvSpPr txBox="1">
            <a:spLocks noGrp="1"/>
          </p:cNvSpPr>
          <p:nvPr>
            <p:ph type="body" idx="1"/>
          </p:nvPr>
        </p:nvSpPr>
        <p:spPr>
          <a:xfrm>
            <a:off x="1714500" y="3822700"/>
            <a:ext cx="20955000" cy="8928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4" name="Αριθμός σλάιντ"/>
          <p:cNvSpPr txBox="1">
            <a:spLocks noGrp="1"/>
          </p:cNvSpPr>
          <p:nvPr>
            <p:ph type="sldNum" sz="quarter" idx="2"/>
          </p:nvPr>
        </p:nvSpPr>
        <p:spPr>
          <a:xfrm>
            <a:off x="11976100" y="12846050"/>
            <a:ext cx="419100" cy="457200"/>
          </a:xfrm>
          <a:prstGeom prst="rect">
            <a:avLst/>
          </a:prstGeom>
          <a:ln w="12700">
            <a:miter lim="400000"/>
          </a:ln>
        </p:spPr>
        <p:txBody>
          <a:bodyPr wrap="none" lIns="50800" tIns="50800" rIns="50800" bIns="50800" anchor="ctr">
            <a:spAutoFit/>
          </a:bodyPr>
          <a:lstStyle>
            <a:lvl1pPr>
              <a:defRPr sz="2400">
                <a:solidFill>
                  <a:srgbClr val="434343"/>
                </a:solidFill>
                <a:effectLst>
                  <a:outerShdw blurRad="25400" dist="23648" dir="16200000" rotWithShape="0">
                    <a:srgbClr val="000000">
                      <a:alpha val="20689"/>
                    </a:srgbClr>
                  </a:outerShdw>
                </a:effectLs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ctr" defTabSz="825500" rtl="0" latinLnBrk="0">
        <a:lnSpc>
          <a:spcPct val="100000"/>
        </a:lnSpc>
        <a:spcBef>
          <a:spcPts val="0"/>
        </a:spcBef>
        <a:spcAft>
          <a:spcPts val="0"/>
        </a:spcAft>
        <a:buClrTx/>
        <a:buSzTx/>
        <a:buFontTx/>
        <a:buNone/>
        <a:tabLst/>
        <a:defRPr sz="8000" b="0" i="0" u="none" strike="noStrike" cap="none" spc="0" baseline="0">
          <a:solidFill>
            <a:srgbClr val="817463"/>
          </a:solidFill>
          <a:uFillTx/>
          <a:latin typeface="+mj-lt"/>
          <a:ea typeface="+mj-ea"/>
          <a:cs typeface="+mj-cs"/>
          <a:sym typeface="Baskerville"/>
        </a:defRPr>
      </a:lvl1pPr>
      <a:lvl2pPr marL="0" marR="0" indent="0" algn="ctr" defTabSz="825500" rtl="0" latinLnBrk="0">
        <a:lnSpc>
          <a:spcPct val="100000"/>
        </a:lnSpc>
        <a:spcBef>
          <a:spcPts val="0"/>
        </a:spcBef>
        <a:spcAft>
          <a:spcPts val="0"/>
        </a:spcAft>
        <a:buClrTx/>
        <a:buSzTx/>
        <a:buFontTx/>
        <a:buNone/>
        <a:tabLst/>
        <a:defRPr sz="8000" b="0" i="0" u="none" strike="noStrike" cap="none" spc="0" baseline="0">
          <a:solidFill>
            <a:srgbClr val="817463"/>
          </a:solidFill>
          <a:uFillTx/>
          <a:latin typeface="+mj-lt"/>
          <a:ea typeface="+mj-ea"/>
          <a:cs typeface="+mj-cs"/>
          <a:sym typeface="Baskerville"/>
        </a:defRPr>
      </a:lvl2pPr>
      <a:lvl3pPr marL="0" marR="0" indent="0" algn="ctr" defTabSz="825500" rtl="0" latinLnBrk="0">
        <a:lnSpc>
          <a:spcPct val="100000"/>
        </a:lnSpc>
        <a:spcBef>
          <a:spcPts val="0"/>
        </a:spcBef>
        <a:spcAft>
          <a:spcPts val="0"/>
        </a:spcAft>
        <a:buClrTx/>
        <a:buSzTx/>
        <a:buFontTx/>
        <a:buNone/>
        <a:tabLst/>
        <a:defRPr sz="8000" b="0" i="0" u="none" strike="noStrike" cap="none" spc="0" baseline="0">
          <a:solidFill>
            <a:srgbClr val="817463"/>
          </a:solidFill>
          <a:uFillTx/>
          <a:latin typeface="+mj-lt"/>
          <a:ea typeface="+mj-ea"/>
          <a:cs typeface="+mj-cs"/>
          <a:sym typeface="Baskerville"/>
        </a:defRPr>
      </a:lvl3pPr>
      <a:lvl4pPr marL="0" marR="0" indent="0" algn="ctr" defTabSz="825500" rtl="0" latinLnBrk="0">
        <a:lnSpc>
          <a:spcPct val="100000"/>
        </a:lnSpc>
        <a:spcBef>
          <a:spcPts val="0"/>
        </a:spcBef>
        <a:spcAft>
          <a:spcPts val="0"/>
        </a:spcAft>
        <a:buClrTx/>
        <a:buSzTx/>
        <a:buFontTx/>
        <a:buNone/>
        <a:tabLst/>
        <a:defRPr sz="8000" b="0" i="0" u="none" strike="noStrike" cap="none" spc="0" baseline="0">
          <a:solidFill>
            <a:srgbClr val="817463"/>
          </a:solidFill>
          <a:uFillTx/>
          <a:latin typeface="+mj-lt"/>
          <a:ea typeface="+mj-ea"/>
          <a:cs typeface="+mj-cs"/>
          <a:sym typeface="Baskerville"/>
        </a:defRPr>
      </a:lvl4pPr>
      <a:lvl5pPr marL="0" marR="0" indent="0" algn="ctr" defTabSz="825500" rtl="0" latinLnBrk="0">
        <a:lnSpc>
          <a:spcPct val="100000"/>
        </a:lnSpc>
        <a:spcBef>
          <a:spcPts val="0"/>
        </a:spcBef>
        <a:spcAft>
          <a:spcPts val="0"/>
        </a:spcAft>
        <a:buClrTx/>
        <a:buSzTx/>
        <a:buFontTx/>
        <a:buNone/>
        <a:tabLst/>
        <a:defRPr sz="8000" b="0" i="0" u="none" strike="noStrike" cap="none" spc="0" baseline="0">
          <a:solidFill>
            <a:srgbClr val="817463"/>
          </a:solidFill>
          <a:uFillTx/>
          <a:latin typeface="+mj-lt"/>
          <a:ea typeface="+mj-ea"/>
          <a:cs typeface="+mj-cs"/>
          <a:sym typeface="Baskerville"/>
        </a:defRPr>
      </a:lvl5pPr>
      <a:lvl6pPr marL="0" marR="0" indent="0" algn="ctr" defTabSz="825500" rtl="0" latinLnBrk="0">
        <a:lnSpc>
          <a:spcPct val="100000"/>
        </a:lnSpc>
        <a:spcBef>
          <a:spcPts val="0"/>
        </a:spcBef>
        <a:spcAft>
          <a:spcPts val="0"/>
        </a:spcAft>
        <a:buClrTx/>
        <a:buSzTx/>
        <a:buFontTx/>
        <a:buNone/>
        <a:tabLst/>
        <a:defRPr sz="8000" b="0" i="0" u="none" strike="noStrike" cap="none" spc="0" baseline="0">
          <a:solidFill>
            <a:srgbClr val="817463"/>
          </a:solidFill>
          <a:uFillTx/>
          <a:latin typeface="+mj-lt"/>
          <a:ea typeface="+mj-ea"/>
          <a:cs typeface="+mj-cs"/>
          <a:sym typeface="Baskerville"/>
        </a:defRPr>
      </a:lvl6pPr>
      <a:lvl7pPr marL="0" marR="0" indent="0" algn="ctr" defTabSz="825500" rtl="0" latinLnBrk="0">
        <a:lnSpc>
          <a:spcPct val="100000"/>
        </a:lnSpc>
        <a:spcBef>
          <a:spcPts val="0"/>
        </a:spcBef>
        <a:spcAft>
          <a:spcPts val="0"/>
        </a:spcAft>
        <a:buClrTx/>
        <a:buSzTx/>
        <a:buFontTx/>
        <a:buNone/>
        <a:tabLst/>
        <a:defRPr sz="8000" b="0" i="0" u="none" strike="noStrike" cap="none" spc="0" baseline="0">
          <a:solidFill>
            <a:srgbClr val="817463"/>
          </a:solidFill>
          <a:uFillTx/>
          <a:latin typeface="+mj-lt"/>
          <a:ea typeface="+mj-ea"/>
          <a:cs typeface="+mj-cs"/>
          <a:sym typeface="Baskerville"/>
        </a:defRPr>
      </a:lvl7pPr>
      <a:lvl8pPr marL="0" marR="0" indent="0" algn="ctr" defTabSz="825500" rtl="0" latinLnBrk="0">
        <a:lnSpc>
          <a:spcPct val="100000"/>
        </a:lnSpc>
        <a:spcBef>
          <a:spcPts val="0"/>
        </a:spcBef>
        <a:spcAft>
          <a:spcPts val="0"/>
        </a:spcAft>
        <a:buClrTx/>
        <a:buSzTx/>
        <a:buFontTx/>
        <a:buNone/>
        <a:tabLst/>
        <a:defRPr sz="8000" b="0" i="0" u="none" strike="noStrike" cap="none" spc="0" baseline="0">
          <a:solidFill>
            <a:srgbClr val="817463"/>
          </a:solidFill>
          <a:uFillTx/>
          <a:latin typeface="+mj-lt"/>
          <a:ea typeface="+mj-ea"/>
          <a:cs typeface="+mj-cs"/>
          <a:sym typeface="Baskerville"/>
        </a:defRPr>
      </a:lvl8pPr>
      <a:lvl9pPr marL="0" marR="0" indent="0" algn="ctr" defTabSz="825500" rtl="0" latinLnBrk="0">
        <a:lnSpc>
          <a:spcPct val="100000"/>
        </a:lnSpc>
        <a:spcBef>
          <a:spcPts val="0"/>
        </a:spcBef>
        <a:spcAft>
          <a:spcPts val="0"/>
        </a:spcAft>
        <a:buClrTx/>
        <a:buSzTx/>
        <a:buFontTx/>
        <a:buNone/>
        <a:tabLst/>
        <a:defRPr sz="8000" b="0" i="0" u="none" strike="noStrike" cap="none" spc="0" baseline="0">
          <a:solidFill>
            <a:srgbClr val="817463"/>
          </a:solidFill>
          <a:uFillTx/>
          <a:latin typeface="+mj-lt"/>
          <a:ea typeface="+mj-ea"/>
          <a:cs typeface="+mj-cs"/>
          <a:sym typeface="Baskerville"/>
        </a:defRPr>
      </a:lvl9pPr>
    </p:titleStyle>
    <p:bodyStyle>
      <a:lvl1pPr marL="584200" marR="0" indent="-584200" algn="l" defTabSz="825500" rtl="0" latinLnBrk="0">
        <a:lnSpc>
          <a:spcPct val="100000"/>
        </a:lnSpc>
        <a:spcBef>
          <a:spcPts val="5300"/>
        </a:spcBef>
        <a:spcAft>
          <a:spcPts val="0"/>
        </a:spcAft>
        <a:buClrTx/>
        <a:buSzPct val="100000"/>
        <a:buFontTx/>
        <a:buChar char="•"/>
        <a:tabLst/>
        <a:defRPr sz="5600" b="0" i="0" u="none" strike="noStrike" cap="none" spc="0" baseline="0">
          <a:solidFill>
            <a:srgbClr val="72675A"/>
          </a:solidFill>
          <a:uFillTx/>
          <a:latin typeface="+mj-lt"/>
          <a:ea typeface="+mj-ea"/>
          <a:cs typeface="+mj-cs"/>
          <a:sym typeface="Baskerville"/>
        </a:defRPr>
      </a:lvl1pPr>
      <a:lvl2pPr marL="1168400" marR="0" indent="-584200" algn="l" defTabSz="825500" rtl="0" latinLnBrk="0">
        <a:lnSpc>
          <a:spcPct val="100000"/>
        </a:lnSpc>
        <a:spcBef>
          <a:spcPts val="5300"/>
        </a:spcBef>
        <a:spcAft>
          <a:spcPts val="0"/>
        </a:spcAft>
        <a:buClrTx/>
        <a:buSzPct val="100000"/>
        <a:buFontTx/>
        <a:buChar char="•"/>
        <a:tabLst/>
        <a:defRPr sz="5600" b="0" i="0" u="none" strike="noStrike" cap="none" spc="0" baseline="0">
          <a:solidFill>
            <a:srgbClr val="72675A"/>
          </a:solidFill>
          <a:uFillTx/>
          <a:latin typeface="+mj-lt"/>
          <a:ea typeface="+mj-ea"/>
          <a:cs typeface="+mj-cs"/>
          <a:sym typeface="Baskerville"/>
        </a:defRPr>
      </a:lvl2pPr>
      <a:lvl3pPr marL="1752600" marR="0" indent="-584200" algn="l" defTabSz="825500" rtl="0" latinLnBrk="0">
        <a:lnSpc>
          <a:spcPct val="100000"/>
        </a:lnSpc>
        <a:spcBef>
          <a:spcPts val="5300"/>
        </a:spcBef>
        <a:spcAft>
          <a:spcPts val="0"/>
        </a:spcAft>
        <a:buClrTx/>
        <a:buSzPct val="100000"/>
        <a:buFontTx/>
        <a:buChar char="•"/>
        <a:tabLst/>
        <a:defRPr sz="5600" b="0" i="0" u="none" strike="noStrike" cap="none" spc="0" baseline="0">
          <a:solidFill>
            <a:srgbClr val="72675A"/>
          </a:solidFill>
          <a:uFillTx/>
          <a:latin typeface="+mj-lt"/>
          <a:ea typeface="+mj-ea"/>
          <a:cs typeface="+mj-cs"/>
          <a:sym typeface="Baskerville"/>
        </a:defRPr>
      </a:lvl3pPr>
      <a:lvl4pPr marL="2336800" marR="0" indent="-584200" algn="l" defTabSz="825500" rtl="0" latinLnBrk="0">
        <a:lnSpc>
          <a:spcPct val="100000"/>
        </a:lnSpc>
        <a:spcBef>
          <a:spcPts val="5300"/>
        </a:spcBef>
        <a:spcAft>
          <a:spcPts val="0"/>
        </a:spcAft>
        <a:buClrTx/>
        <a:buSzPct val="100000"/>
        <a:buFontTx/>
        <a:buChar char="•"/>
        <a:tabLst/>
        <a:defRPr sz="5600" b="0" i="0" u="none" strike="noStrike" cap="none" spc="0" baseline="0">
          <a:solidFill>
            <a:srgbClr val="72675A"/>
          </a:solidFill>
          <a:uFillTx/>
          <a:latin typeface="+mj-lt"/>
          <a:ea typeface="+mj-ea"/>
          <a:cs typeface="+mj-cs"/>
          <a:sym typeface="Baskerville"/>
        </a:defRPr>
      </a:lvl4pPr>
      <a:lvl5pPr marL="2921000" marR="0" indent="-584200" algn="l" defTabSz="825500" rtl="0" latinLnBrk="0">
        <a:lnSpc>
          <a:spcPct val="100000"/>
        </a:lnSpc>
        <a:spcBef>
          <a:spcPts val="5300"/>
        </a:spcBef>
        <a:spcAft>
          <a:spcPts val="0"/>
        </a:spcAft>
        <a:buClrTx/>
        <a:buSzPct val="100000"/>
        <a:buFontTx/>
        <a:buChar char="•"/>
        <a:tabLst/>
        <a:defRPr sz="5600" b="0" i="0" u="none" strike="noStrike" cap="none" spc="0" baseline="0">
          <a:solidFill>
            <a:srgbClr val="72675A"/>
          </a:solidFill>
          <a:uFillTx/>
          <a:latin typeface="+mj-lt"/>
          <a:ea typeface="+mj-ea"/>
          <a:cs typeface="+mj-cs"/>
          <a:sym typeface="Baskerville"/>
        </a:defRPr>
      </a:lvl5pPr>
      <a:lvl6pPr marL="3505200" marR="0" indent="-584200" algn="l" defTabSz="825500" rtl="0" latinLnBrk="0">
        <a:lnSpc>
          <a:spcPct val="100000"/>
        </a:lnSpc>
        <a:spcBef>
          <a:spcPts val="5300"/>
        </a:spcBef>
        <a:spcAft>
          <a:spcPts val="0"/>
        </a:spcAft>
        <a:buClrTx/>
        <a:buSzPct val="100000"/>
        <a:buFontTx/>
        <a:buChar char="•"/>
        <a:tabLst/>
        <a:defRPr sz="5600" b="0" i="0" u="none" strike="noStrike" cap="none" spc="0" baseline="0">
          <a:solidFill>
            <a:srgbClr val="72675A"/>
          </a:solidFill>
          <a:uFillTx/>
          <a:latin typeface="+mj-lt"/>
          <a:ea typeface="+mj-ea"/>
          <a:cs typeface="+mj-cs"/>
          <a:sym typeface="Baskerville"/>
        </a:defRPr>
      </a:lvl6pPr>
      <a:lvl7pPr marL="4089400" marR="0" indent="-584200" algn="l" defTabSz="825500" rtl="0" latinLnBrk="0">
        <a:lnSpc>
          <a:spcPct val="100000"/>
        </a:lnSpc>
        <a:spcBef>
          <a:spcPts val="5300"/>
        </a:spcBef>
        <a:spcAft>
          <a:spcPts val="0"/>
        </a:spcAft>
        <a:buClrTx/>
        <a:buSzPct val="100000"/>
        <a:buFontTx/>
        <a:buChar char="•"/>
        <a:tabLst/>
        <a:defRPr sz="5600" b="0" i="0" u="none" strike="noStrike" cap="none" spc="0" baseline="0">
          <a:solidFill>
            <a:srgbClr val="72675A"/>
          </a:solidFill>
          <a:uFillTx/>
          <a:latin typeface="+mj-lt"/>
          <a:ea typeface="+mj-ea"/>
          <a:cs typeface="+mj-cs"/>
          <a:sym typeface="Baskerville"/>
        </a:defRPr>
      </a:lvl7pPr>
      <a:lvl8pPr marL="4673600" marR="0" indent="-584200" algn="l" defTabSz="825500" rtl="0" latinLnBrk="0">
        <a:lnSpc>
          <a:spcPct val="100000"/>
        </a:lnSpc>
        <a:spcBef>
          <a:spcPts val="5300"/>
        </a:spcBef>
        <a:spcAft>
          <a:spcPts val="0"/>
        </a:spcAft>
        <a:buClrTx/>
        <a:buSzPct val="100000"/>
        <a:buFontTx/>
        <a:buChar char="•"/>
        <a:tabLst/>
        <a:defRPr sz="5600" b="0" i="0" u="none" strike="noStrike" cap="none" spc="0" baseline="0">
          <a:solidFill>
            <a:srgbClr val="72675A"/>
          </a:solidFill>
          <a:uFillTx/>
          <a:latin typeface="+mj-lt"/>
          <a:ea typeface="+mj-ea"/>
          <a:cs typeface="+mj-cs"/>
          <a:sym typeface="Baskerville"/>
        </a:defRPr>
      </a:lvl8pPr>
      <a:lvl9pPr marL="5257800" marR="0" indent="-584200" algn="l" defTabSz="825500" rtl="0" latinLnBrk="0">
        <a:lnSpc>
          <a:spcPct val="100000"/>
        </a:lnSpc>
        <a:spcBef>
          <a:spcPts val="5300"/>
        </a:spcBef>
        <a:spcAft>
          <a:spcPts val="0"/>
        </a:spcAft>
        <a:buClrTx/>
        <a:buSzPct val="100000"/>
        <a:buFontTx/>
        <a:buChar char="•"/>
        <a:tabLst/>
        <a:defRPr sz="5600" b="0" i="0" u="none" strike="noStrike" cap="none" spc="0" baseline="0">
          <a:solidFill>
            <a:srgbClr val="72675A"/>
          </a:solidFill>
          <a:uFillTx/>
          <a:latin typeface="+mj-lt"/>
          <a:ea typeface="+mj-ea"/>
          <a:cs typeface="+mj-cs"/>
          <a:sym typeface="Baskerville"/>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effectLst>
            <a:outerShdw blurRad="25400" dist="23648" dir="16200000" rotWithShape="0">
              <a:srgbClr val="000000">
                <a:alpha val="20689"/>
              </a:srgbClr>
            </a:outerShdw>
          </a:effectLst>
          <a:uFillTx/>
          <a:latin typeface="+mn-lt"/>
          <a:ea typeface="+mn-ea"/>
          <a:cs typeface="+mn-cs"/>
          <a:sym typeface="Baskerville"/>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effectLst>
            <a:outerShdw blurRad="25400" dist="23648" dir="16200000" rotWithShape="0">
              <a:srgbClr val="000000">
                <a:alpha val="20689"/>
              </a:srgbClr>
            </a:outerShdw>
          </a:effectLst>
          <a:uFillTx/>
          <a:latin typeface="+mn-lt"/>
          <a:ea typeface="+mn-ea"/>
          <a:cs typeface="+mn-cs"/>
          <a:sym typeface="Baskerville"/>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effectLst>
            <a:outerShdw blurRad="25400" dist="23648" dir="16200000" rotWithShape="0">
              <a:srgbClr val="000000">
                <a:alpha val="20689"/>
              </a:srgbClr>
            </a:outerShdw>
          </a:effectLst>
          <a:uFillTx/>
          <a:latin typeface="+mn-lt"/>
          <a:ea typeface="+mn-ea"/>
          <a:cs typeface="+mn-cs"/>
          <a:sym typeface="Baskerville"/>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effectLst>
            <a:outerShdw blurRad="25400" dist="23648" dir="16200000" rotWithShape="0">
              <a:srgbClr val="000000">
                <a:alpha val="20689"/>
              </a:srgbClr>
            </a:outerShdw>
          </a:effectLst>
          <a:uFillTx/>
          <a:latin typeface="+mn-lt"/>
          <a:ea typeface="+mn-ea"/>
          <a:cs typeface="+mn-cs"/>
          <a:sym typeface="Baskerville"/>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effectLst>
            <a:outerShdw blurRad="25400" dist="23648" dir="16200000" rotWithShape="0">
              <a:srgbClr val="000000">
                <a:alpha val="20689"/>
              </a:srgbClr>
            </a:outerShdw>
          </a:effectLst>
          <a:uFillTx/>
          <a:latin typeface="+mn-lt"/>
          <a:ea typeface="+mn-ea"/>
          <a:cs typeface="+mn-cs"/>
          <a:sym typeface="Baskerville"/>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effectLst>
            <a:outerShdw blurRad="25400" dist="23648" dir="16200000" rotWithShape="0">
              <a:srgbClr val="000000">
                <a:alpha val="20689"/>
              </a:srgbClr>
            </a:outerShdw>
          </a:effectLst>
          <a:uFillTx/>
          <a:latin typeface="+mn-lt"/>
          <a:ea typeface="+mn-ea"/>
          <a:cs typeface="+mn-cs"/>
          <a:sym typeface="Baskerville"/>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effectLst>
            <a:outerShdw blurRad="25400" dist="23648" dir="16200000" rotWithShape="0">
              <a:srgbClr val="000000">
                <a:alpha val="20689"/>
              </a:srgbClr>
            </a:outerShdw>
          </a:effectLst>
          <a:uFillTx/>
          <a:latin typeface="+mn-lt"/>
          <a:ea typeface="+mn-ea"/>
          <a:cs typeface="+mn-cs"/>
          <a:sym typeface="Baskerville"/>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effectLst>
            <a:outerShdw blurRad="25400" dist="23648" dir="16200000" rotWithShape="0">
              <a:srgbClr val="000000">
                <a:alpha val="20689"/>
              </a:srgbClr>
            </a:outerShdw>
          </a:effectLst>
          <a:uFillTx/>
          <a:latin typeface="+mn-lt"/>
          <a:ea typeface="+mn-ea"/>
          <a:cs typeface="+mn-cs"/>
          <a:sym typeface="Baskerville"/>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effectLst>
            <a:outerShdw blurRad="25400" dist="23648" dir="16200000" rotWithShape="0">
              <a:srgbClr val="000000">
                <a:alpha val="20689"/>
              </a:srgbClr>
            </a:outerShdw>
          </a:effectLst>
          <a:uFillTx/>
          <a:latin typeface="+mn-lt"/>
          <a:ea typeface="+mn-ea"/>
          <a:cs typeface="+mn-cs"/>
          <a:sym typeface="Baskervill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Αντιπροσωπευτικότητα"/>
          <p:cNvSpPr txBox="1">
            <a:spLocks noGrp="1"/>
          </p:cNvSpPr>
          <p:nvPr>
            <p:ph type="ctrTitle"/>
          </p:nvPr>
        </p:nvSpPr>
        <p:spPr>
          <a:prstGeom prst="rect">
            <a:avLst/>
          </a:prstGeom>
        </p:spPr>
        <p:txBody>
          <a:bodyPr/>
          <a:lstStyle>
            <a:lvl1pPr>
              <a:defRPr cap="none" spc="0">
                <a:solidFill>
                  <a:srgbClr val="817463"/>
                </a:solidFill>
                <a:latin typeface="+mj-lt"/>
                <a:ea typeface="+mj-ea"/>
                <a:cs typeface="+mj-cs"/>
                <a:sym typeface="Baskerville"/>
              </a:defRPr>
            </a:lvl1pPr>
          </a:lstStyle>
          <a:p>
            <a:pPr>
              <a:defRPr>
                <a:effectLst/>
              </a:defRPr>
            </a:pPr>
            <a:r>
              <a:rPr dirty="0" err="1"/>
              <a:t>Α</a:t>
            </a:r>
            <a:r>
              <a:rPr lang="el-GR" dirty="0" err="1"/>
              <a:t>ποστροφή</a:t>
            </a:r>
            <a:r>
              <a:rPr lang="el-GR" dirty="0"/>
              <a:t> στην Απώλεια</a:t>
            </a:r>
            <a:endParaRPr dirty="0"/>
          </a:p>
        </p:txBody>
      </p:sp>
      <p:sp>
        <p:nvSpPr>
          <p:cNvPr id="138" name="Αναστάσιος δ. Κωνσταντινίδης"/>
          <p:cNvSpPr txBox="1">
            <a:spLocks noGrp="1"/>
          </p:cNvSpPr>
          <p:nvPr>
            <p:ph type="subTitle" sz="quarter" idx="1"/>
          </p:nvPr>
        </p:nvSpPr>
        <p:spPr>
          <a:prstGeom prst="rect">
            <a:avLst/>
          </a:prstGeom>
        </p:spPr>
        <p:txBody>
          <a:bodyPr/>
          <a:lstStyle/>
          <a:p>
            <a:r>
              <a:t>Αναστάσιος δ. Κωνσταντινίδης</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Η πλάνη των συνδυασμών…"/>
          <p:cNvSpPr txBox="1">
            <a:spLocks noGrp="1"/>
          </p:cNvSpPr>
          <p:nvPr>
            <p:ph type="title"/>
          </p:nvPr>
        </p:nvSpPr>
        <p:spPr>
          <a:prstGeom prst="rect">
            <a:avLst/>
          </a:prstGeom>
          <a:blipFill>
            <a:blip r:embed="rId2"/>
          </a:blipFill>
          <a:effectLst>
            <a:outerShdw blurRad="50800" dist="38100" dir="5400000" rotWithShape="0">
              <a:srgbClr val="000000">
                <a:alpha val="40000"/>
              </a:srgbClr>
            </a:outerShdw>
          </a:effectLst>
        </p:spPr>
        <p:txBody>
          <a:bodyPr/>
          <a:lstStyle/>
          <a:p>
            <a:pPr>
              <a:defRPr sz="5000">
                <a:solidFill>
                  <a:srgbClr val="434343"/>
                </a:solidFill>
              </a:defRPr>
            </a:pPr>
            <a:r>
              <a:rPr lang="el-GR" dirty="0"/>
              <a:t>Αποστροφή/Αναζήτηση Κινδύνου</a:t>
            </a:r>
            <a:r>
              <a:rPr dirty="0"/>
              <a:t> </a:t>
            </a:r>
          </a:p>
          <a:p>
            <a:pPr>
              <a:defRPr sz="5000">
                <a:solidFill>
                  <a:srgbClr val="434343"/>
                </a:solidFill>
              </a:defRPr>
            </a:pPr>
            <a:r>
              <a:rPr dirty="0" err="1"/>
              <a:t>Ε</a:t>
            </a:r>
            <a:r>
              <a:rPr dirty="0"/>
              <a:t>π</a:t>
            </a:r>
            <a:r>
              <a:rPr dirty="0" err="1"/>
              <a:t>ενδυτές</a:t>
            </a:r>
            <a:endParaRPr dirty="0"/>
          </a:p>
        </p:txBody>
      </p:sp>
      <p:sp>
        <p:nvSpPr>
          <p:cNvPr id="169" name="Οι Hertwig και Gigerenzer (1999), κάνουν μια ενδιαφέρουσα πρόβλεψη: «αν ζητηθούν να ληφθούν αποφάσεις στηριζόμενες στις πιθανότητες, οι επενδυτές θα συνάγουν μια μη μαθηματική έννοια της «πιθανότητας», και το ποσοστό των παραβιάσεων από τη συνδυαστική πλ"/>
          <p:cNvSpPr txBox="1">
            <a:spLocks noGrp="1"/>
          </p:cNvSpPr>
          <p:nvPr>
            <p:ph type="body" idx="1"/>
          </p:nvPr>
        </p:nvSpPr>
        <p:spPr>
          <a:prstGeom prst="rect">
            <a:avLst/>
          </a:prstGeom>
        </p:spPr>
        <p:txBody>
          <a:bodyPr>
            <a:normAutofit fontScale="85000" lnSpcReduction="10000"/>
          </a:bodyPr>
          <a:lstStyle/>
          <a:p>
            <a:pPr marR="297180" indent="180340" algn="just">
              <a:lnSpc>
                <a:spcPct val="150000"/>
              </a:lnSpc>
            </a:pPr>
            <a:endParaRPr lang="el-GR" sz="4000" dirty="0">
              <a:solidFill>
                <a:srgbClr val="000000"/>
              </a:solidFill>
              <a:effectLst/>
              <a:latin typeface="Times New Roman" panose="02020603050405020304" pitchFamily="18" charset="0"/>
              <a:ea typeface="Times New Roman" panose="02020603050405020304" pitchFamily="18" charset="0"/>
            </a:endParaRPr>
          </a:p>
          <a:p>
            <a:pPr marR="297180" indent="180340" algn="just">
              <a:lnSpc>
                <a:spcPct val="150000"/>
              </a:lnSpc>
            </a:pPr>
            <a:r>
              <a:rPr lang="el-GR" sz="4000" dirty="0">
                <a:solidFill>
                  <a:srgbClr val="000000"/>
                </a:solidFill>
                <a:effectLst/>
                <a:latin typeface="Times New Roman" panose="02020603050405020304" pitchFamily="18" charset="0"/>
                <a:ea typeface="Times New Roman" panose="02020603050405020304" pitchFamily="18" charset="0"/>
              </a:rPr>
              <a:t>Στα πλαίσια των κεφαλαιαγορών, η προκατάληψη αποστροφής του κινδύνου, παρουσιάζει τη συντηρητική συμπεριφορά ενός επενδυτή, ο οποίος, όταν βρίσκεται αντιμέτωπος με δύο επενδύσεις με παρόμοια αναμενόμενη απόδοση (αλλά διαφορετικούς κινδύνους), θα προτιμήσει την απόδοση με το χαμηλότερο κίνδυνο. </a:t>
            </a:r>
          </a:p>
          <a:p>
            <a:pPr marR="297180" indent="180340" algn="just">
              <a:lnSpc>
                <a:spcPct val="150000"/>
              </a:lnSpc>
            </a:pPr>
            <a:r>
              <a:rPr lang="el-GR" sz="4000" dirty="0">
                <a:solidFill>
                  <a:srgbClr val="000000"/>
                </a:solidFill>
                <a:effectLst/>
                <a:latin typeface="Times New Roman" panose="02020603050405020304" pitchFamily="18" charset="0"/>
                <a:ea typeface="Times New Roman" panose="02020603050405020304" pitchFamily="18" charset="0"/>
              </a:rPr>
              <a:t>Ο επενδυτής υπό το φόβο της απώλειας ή το φόβο μιας νέας απώλειας, γίνεται πιο συντηρητικός και αφύσικα εγκρατής στις επενδυτικές επιλογές. </a:t>
            </a:r>
          </a:p>
          <a:p>
            <a:pPr marR="297180" indent="180340" algn="just">
              <a:lnSpc>
                <a:spcPct val="150000"/>
              </a:lnSpc>
            </a:pPr>
            <a:r>
              <a:rPr lang="el-GR" sz="4000" dirty="0">
                <a:solidFill>
                  <a:srgbClr val="000000"/>
                </a:solidFill>
                <a:effectLst/>
                <a:latin typeface="Times New Roman" panose="02020603050405020304" pitchFamily="18" charset="0"/>
                <a:ea typeface="Times New Roman" panose="02020603050405020304" pitchFamily="18" charset="0"/>
              </a:rPr>
              <a:t>Η προηγούμενη ζημία δεν τον οδηγεί σε νέα επενδυτικά μονοπάτια, καταγράφοντας μια πιο συντηρητική συμπεριφορά, αναζητώντας ασφαλέστερες αλλά μειωμένες αποδόσεις (ομόλογα και σταθερούς τίτλους εισοδήματος).</a:t>
            </a:r>
            <a:endParaRPr lang="el-GR" sz="4000" dirty="0">
              <a:effectLst/>
              <a:latin typeface="Times New Roman" panose="02020603050405020304" pitchFamily="18" charset="0"/>
              <a:ea typeface="Times New Roman" panose="02020603050405020304" pitchFamily="18" charset="0"/>
            </a:endParaRPr>
          </a:p>
          <a:p>
            <a:pPr marL="0" lvl="1" indent="0">
              <a:buSzTx/>
              <a:buNone/>
            </a:pPr>
            <a:endParaRPr dirty="0"/>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CC24B26-4E13-CC9B-8510-F816EE63FB4A}"/>
              </a:ext>
            </a:extLst>
          </p:cNvPr>
          <p:cNvSpPr>
            <a:spLocks noGrp="1"/>
          </p:cNvSpPr>
          <p:nvPr>
            <p:ph type="title"/>
          </p:nvPr>
        </p:nvSpPr>
        <p:spPr/>
        <p:txBody>
          <a:bodyPr/>
          <a:lstStyle/>
          <a:p>
            <a:endParaRPr lang="el-GR"/>
          </a:p>
        </p:txBody>
      </p:sp>
      <p:sp>
        <p:nvSpPr>
          <p:cNvPr id="3" name="Θέση κειμένου 2">
            <a:extLst>
              <a:ext uri="{FF2B5EF4-FFF2-40B4-BE49-F238E27FC236}">
                <a16:creationId xmlns:a16="http://schemas.microsoft.com/office/drawing/2014/main" id="{4A3D8A60-87A8-D94E-5217-A5B09A7060C6}"/>
              </a:ext>
            </a:extLst>
          </p:cNvPr>
          <p:cNvSpPr>
            <a:spLocks noGrp="1"/>
          </p:cNvSpPr>
          <p:nvPr>
            <p:ph type="body" idx="1"/>
          </p:nvPr>
        </p:nvSpPr>
        <p:spPr/>
        <p:txBody>
          <a:bodyPr>
            <a:normAutofit fontScale="47500" lnSpcReduction="20000"/>
          </a:bodyPr>
          <a:lstStyle/>
          <a:p>
            <a:pPr marR="297180" indent="180340" algn="just">
              <a:lnSpc>
                <a:spcPct val="150000"/>
              </a:lnSpc>
            </a:pPr>
            <a:endParaRPr lang="el-GR" sz="6000" dirty="0">
              <a:solidFill>
                <a:srgbClr val="000000"/>
              </a:solidFill>
              <a:effectLst/>
              <a:latin typeface="Times New Roman" panose="02020603050405020304" pitchFamily="18" charset="0"/>
              <a:ea typeface="Times New Roman" panose="02020603050405020304" pitchFamily="18" charset="0"/>
            </a:endParaRPr>
          </a:p>
          <a:p>
            <a:pPr marR="297180" indent="180340" algn="just">
              <a:lnSpc>
                <a:spcPct val="150000"/>
              </a:lnSpc>
            </a:pPr>
            <a:r>
              <a:rPr lang="el-GR" sz="6000" dirty="0">
                <a:solidFill>
                  <a:srgbClr val="000000"/>
                </a:solidFill>
                <a:effectLst/>
                <a:latin typeface="Times New Roman" panose="02020603050405020304" pitchFamily="18" charset="0"/>
                <a:ea typeface="Times New Roman" panose="02020603050405020304" pitchFamily="18" charset="0"/>
              </a:rPr>
              <a:t>Όταν η προκατάληψη οδηγεί στην ακριβώς αντίθετη συμπεριφορά καλείται η προκατάληψη της αναζήτησης του κινδύνου. </a:t>
            </a:r>
          </a:p>
          <a:p>
            <a:pPr marR="297180" indent="180340" algn="just">
              <a:lnSpc>
                <a:spcPct val="150000"/>
              </a:lnSpc>
            </a:pPr>
            <a:r>
              <a:rPr lang="el-GR" sz="6000" dirty="0">
                <a:solidFill>
                  <a:srgbClr val="000000"/>
                </a:solidFill>
                <a:effectLst/>
                <a:latin typeface="Times New Roman" panose="02020603050405020304" pitchFamily="18" charset="0"/>
                <a:ea typeface="Times New Roman" panose="02020603050405020304" pitchFamily="18" charset="0"/>
              </a:rPr>
              <a:t>Παρουσιάζει την τάση των επενδυτών να γίνονται πιο επιθετικοί επενδυτικά όταν βιώσουν μια επενδυτική αποτυχία/ζημία. </a:t>
            </a:r>
          </a:p>
          <a:p>
            <a:pPr marR="297180" indent="180340" algn="just">
              <a:lnSpc>
                <a:spcPct val="150000"/>
              </a:lnSpc>
            </a:pPr>
            <a:r>
              <a:rPr lang="el-GR" sz="6000" dirty="0">
                <a:solidFill>
                  <a:srgbClr val="000000"/>
                </a:solidFill>
                <a:effectLst/>
                <a:latin typeface="Times New Roman" panose="02020603050405020304" pitchFamily="18" charset="0"/>
                <a:ea typeface="Times New Roman" panose="02020603050405020304" pitchFamily="18" charset="0"/>
              </a:rPr>
              <a:t>O </a:t>
            </a:r>
            <a:r>
              <a:rPr lang="el-GR" sz="6000" dirty="0" err="1">
                <a:solidFill>
                  <a:srgbClr val="000000"/>
                </a:solidFill>
                <a:effectLst/>
                <a:latin typeface="Times New Roman" panose="02020603050405020304" pitchFamily="18" charset="0"/>
                <a:ea typeface="Times New Roman" panose="02020603050405020304" pitchFamily="18" charset="0"/>
              </a:rPr>
              <a:t>Tversk</a:t>
            </a:r>
            <a:r>
              <a:rPr lang="el-GR" sz="6000" dirty="0">
                <a:solidFill>
                  <a:srgbClr val="000000"/>
                </a:solidFill>
                <a:effectLst/>
                <a:latin typeface="Times New Roman" panose="02020603050405020304" pitchFamily="18" charset="0"/>
                <a:ea typeface="Times New Roman" panose="02020603050405020304" pitchFamily="18" charset="0"/>
              </a:rPr>
              <a:t> και </a:t>
            </a:r>
            <a:r>
              <a:rPr lang="el-GR" sz="6000" dirty="0" err="1">
                <a:solidFill>
                  <a:srgbClr val="000000"/>
                </a:solidFill>
                <a:effectLst/>
                <a:latin typeface="Times New Roman" panose="02020603050405020304" pitchFamily="18" charset="0"/>
                <a:ea typeface="Times New Roman" panose="02020603050405020304" pitchFamily="18" charset="0"/>
              </a:rPr>
              <a:t>Kahneman</a:t>
            </a:r>
            <a:r>
              <a:rPr lang="el-GR" sz="6000" dirty="0">
                <a:solidFill>
                  <a:srgbClr val="000000"/>
                </a:solidFill>
                <a:effectLst/>
                <a:latin typeface="Times New Roman" panose="02020603050405020304" pitchFamily="18" charset="0"/>
                <a:ea typeface="Times New Roman" panose="02020603050405020304" pitchFamily="18" charset="0"/>
              </a:rPr>
              <a:t> το 1979, και </a:t>
            </a:r>
            <a:r>
              <a:rPr lang="el-GR" sz="6000" dirty="0" err="1">
                <a:solidFill>
                  <a:srgbClr val="000000"/>
                </a:solidFill>
                <a:effectLst/>
                <a:latin typeface="Times New Roman" panose="02020603050405020304" pitchFamily="18" charset="0"/>
                <a:ea typeface="Times New Roman" panose="02020603050405020304" pitchFamily="18" charset="0"/>
              </a:rPr>
              <a:t>Schwartz</a:t>
            </a:r>
            <a:r>
              <a:rPr lang="el-GR" sz="6000" dirty="0">
                <a:solidFill>
                  <a:srgbClr val="000000"/>
                </a:solidFill>
                <a:effectLst/>
                <a:latin typeface="Times New Roman" panose="02020603050405020304" pitchFamily="18" charset="0"/>
                <a:ea typeface="Times New Roman" panose="02020603050405020304" pitchFamily="18" charset="0"/>
              </a:rPr>
              <a:t>,. </a:t>
            </a:r>
            <a:r>
              <a:rPr lang="el-GR" sz="6000" dirty="0" err="1">
                <a:solidFill>
                  <a:srgbClr val="000000"/>
                </a:solidFill>
                <a:effectLst/>
                <a:latin typeface="Times New Roman" panose="02020603050405020304" pitchFamily="18" charset="0"/>
                <a:ea typeface="Times New Roman" panose="02020603050405020304" pitchFamily="18" charset="0"/>
              </a:rPr>
              <a:t>Thaler,Tversk</a:t>
            </a:r>
            <a:r>
              <a:rPr lang="el-GR" sz="6000" dirty="0">
                <a:solidFill>
                  <a:srgbClr val="000000"/>
                </a:solidFill>
                <a:effectLst/>
                <a:latin typeface="Times New Roman" panose="02020603050405020304" pitchFamily="18" charset="0"/>
                <a:ea typeface="Times New Roman" panose="02020603050405020304" pitchFamily="18" charset="0"/>
              </a:rPr>
              <a:t> και </a:t>
            </a:r>
            <a:r>
              <a:rPr lang="el-GR" sz="6000" dirty="0" err="1">
                <a:solidFill>
                  <a:srgbClr val="000000"/>
                </a:solidFill>
                <a:effectLst/>
                <a:latin typeface="Times New Roman" panose="02020603050405020304" pitchFamily="18" charset="0"/>
                <a:ea typeface="Times New Roman" panose="02020603050405020304" pitchFamily="18" charset="0"/>
              </a:rPr>
              <a:t>Kahneman</a:t>
            </a:r>
            <a:r>
              <a:rPr lang="el-GR" sz="6000" dirty="0">
                <a:solidFill>
                  <a:srgbClr val="000000"/>
                </a:solidFill>
                <a:effectLst/>
                <a:latin typeface="Times New Roman" panose="02020603050405020304" pitchFamily="18" charset="0"/>
                <a:ea typeface="Times New Roman" panose="02020603050405020304" pitchFamily="18" charset="0"/>
              </a:rPr>
              <a:t> το 1997, μέσα από έρευνά τους κατέληξαν στο συμπέρασμα ότι οι προηγούμενες απώλειες, οδηγούν τους επενδυτές στην ανάληψη περισσότερου κινδύνου με κύριο σκοπό την εξάλειψή τους. </a:t>
            </a:r>
            <a:endParaRPr lang="el-GR" sz="6000" dirty="0">
              <a:effectLst/>
              <a:latin typeface="Times New Roman" panose="02020603050405020304" pitchFamily="18" charset="0"/>
              <a:ea typeface="Times New Roman" panose="02020603050405020304" pitchFamily="18" charset="0"/>
            </a:endParaRPr>
          </a:p>
          <a:p>
            <a:pPr marR="297180" indent="180340" algn="just">
              <a:lnSpc>
                <a:spcPct val="150000"/>
              </a:lnSpc>
            </a:pPr>
            <a:r>
              <a:rPr lang="el-GR" sz="6000" dirty="0">
                <a:solidFill>
                  <a:srgbClr val="000000"/>
                </a:solidFill>
                <a:effectLst/>
                <a:latin typeface="Times New Roman" panose="02020603050405020304" pitchFamily="18" charset="0"/>
                <a:ea typeface="Times New Roman" panose="02020603050405020304" pitchFamily="18" charset="0"/>
              </a:rPr>
              <a:t>Η επενδυτική ουδετερότητα εκφράζει τον ορθολογισμό, τη λογική αντιμετώπιση των καταστάσεων, αλλά λόγω συναισθηματικών επιδράσεων παύει να υφίσταται, με αποτέλεσμα ο παραλογισμός και η μη λογική αντιμετώπιση των καταστάσεων να κάνουν την εμφάνισή τους.</a:t>
            </a:r>
            <a:endParaRPr lang="el-GR" sz="6000" dirty="0">
              <a:effectLst/>
              <a:latin typeface="Times New Roman" panose="02020603050405020304" pitchFamily="18" charset="0"/>
              <a:ea typeface="Times New Roman" panose="02020603050405020304" pitchFamily="18" charset="0"/>
            </a:endParaRPr>
          </a:p>
          <a:p>
            <a:endParaRPr lang="el-GR" dirty="0"/>
          </a:p>
        </p:txBody>
      </p:sp>
    </p:spTree>
    <p:extLst>
      <p:ext uri="{BB962C8B-B14F-4D97-AF65-F5344CB8AC3E}">
        <p14:creationId xmlns:p14="http://schemas.microsoft.com/office/powerpoint/2010/main" val="198486434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Ο νόμος των μικρών αριθμών…"/>
          <p:cNvSpPr txBox="1">
            <a:spLocks noGrp="1"/>
          </p:cNvSpPr>
          <p:nvPr>
            <p:ph type="title"/>
          </p:nvPr>
        </p:nvSpPr>
        <p:spPr>
          <a:xfrm>
            <a:off x="1369117" y="743831"/>
            <a:ext cx="20955001" cy="2501901"/>
          </a:xfrm>
          <a:prstGeom prst="rect">
            <a:avLst/>
          </a:prstGeom>
          <a:blipFill>
            <a:blip r:embed="rId2"/>
          </a:blipFill>
          <a:effectLst>
            <a:outerShdw blurRad="50800" dist="38100" dir="5400000" rotWithShape="0">
              <a:srgbClr val="000000">
                <a:alpha val="40000"/>
              </a:srgbClr>
            </a:outerShdw>
          </a:effectLst>
        </p:spPr>
        <p:txBody>
          <a:bodyPr/>
          <a:lstStyle/>
          <a:p>
            <a:pPr>
              <a:defRPr sz="5000">
                <a:solidFill>
                  <a:srgbClr val="FFFFFF"/>
                </a:solidFill>
              </a:defRPr>
            </a:pPr>
            <a:r>
              <a:rPr lang="el-GR" dirty="0"/>
              <a:t>Το φαινόμενο της διάθεσης</a:t>
            </a:r>
            <a:br>
              <a:rPr lang="en-US" dirty="0"/>
            </a:br>
            <a:r>
              <a:rPr lang="el-GR" dirty="0"/>
              <a:t>Άνθρωποι</a:t>
            </a:r>
          </a:p>
        </p:txBody>
      </p:sp>
      <p:sp>
        <p:nvSpPr>
          <p:cNvPr id="172" name="Ο νόμος των μικρών αριθμών αναφέρεται στο γεγονός, ότι οι αποφάσεις μπορεί να ληφθούν, στηριζόμενες στα χαρακτηριστικά ενός πληθυσμιακούς δείγματος, που εκτιμάται από ένα μικρό αριθμό παρατηρήσεων ή περιορισμένων δεδομένων.…"/>
          <p:cNvSpPr txBox="1">
            <a:spLocks noGrp="1"/>
          </p:cNvSpPr>
          <p:nvPr>
            <p:ph type="body" idx="1"/>
          </p:nvPr>
        </p:nvSpPr>
        <p:spPr>
          <a:prstGeom prst="rect">
            <a:avLst/>
          </a:prstGeom>
        </p:spPr>
        <p:txBody>
          <a:bodyPr>
            <a:normAutofit fontScale="85000" lnSpcReduction="20000"/>
          </a:bodyPr>
          <a:lstStyle/>
          <a:p>
            <a:pPr marR="297180" indent="180340" algn="just">
              <a:lnSpc>
                <a:spcPct val="150000"/>
              </a:lnSpc>
            </a:pPr>
            <a:endParaRPr lang="el-GR" sz="4000" dirty="0">
              <a:solidFill>
                <a:srgbClr val="000000"/>
              </a:solidFill>
              <a:effectLst/>
              <a:latin typeface="Times New Roman" panose="02020603050405020304" pitchFamily="18" charset="0"/>
              <a:ea typeface="Times New Roman" panose="02020603050405020304" pitchFamily="18" charset="0"/>
            </a:endParaRPr>
          </a:p>
          <a:p>
            <a:pPr marR="297180" indent="180340" algn="just">
              <a:lnSpc>
                <a:spcPct val="150000"/>
              </a:lnSpc>
            </a:pPr>
            <a:r>
              <a:rPr lang="el-GR" sz="4000" dirty="0">
                <a:solidFill>
                  <a:srgbClr val="000000"/>
                </a:solidFill>
                <a:effectLst/>
                <a:latin typeface="Times New Roman" panose="02020603050405020304" pitchFamily="18" charset="0"/>
                <a:ea typeface="Times New Roman" panose="02020603050405020304" pitchFamily="18" charset="0"/>
              </a:rPr>
              <a:t>Ως αποτέλεσμα/ φαινόμενο της διάθεσης ορίζουμε την τάση των ανθρώπων να εμμένουν με παράλογο τρόπο σε λανθασμένες επιλογές και αποφάσεις. </a:t>
            </a:r>
          </a:p>
          <a:p>
            <a:pPr marR="297180" indent="180340" algn="just">
              <a:lnSpc>
                <a:spcPct val="150000"/>
              </a:lnSpc>
            </a:pPr>
            <a:r>
              <a:rPr lang="el-GR" sz="4000" dirty="0">
                <a:solidFill>
                  <a:srgbClr val="000000"/>
                </a:solidFill>
                <a:effectLst/>
                <a:latin typeface="Times New Roman" panose="02020603050405020304" pitchFamily="18" charset="0"/>
                <a:ea typeface="Times New Roman" panose="02020603050405020304" pitchFamily="18" charset="0"/>
              </a:rPr>
              <a:t>Ο βασικός λόγος της εμφάνισης του συγκεκριμένου φαινομένου είναι ότι οι άνθρωποι αντιπαθούν τις ζημίες πολύ περισσότερο από την ευχαρίστηση που λαμβάνουν όταν δημιουργούν κέρδη (Shefrin,Statman,1985). </a:t>
            </a:r>
          </a:p>
          <a:p>
            <a:pPr marR="297180" indent="180340" algn="just">
              <a:lnSpc>
                <a:spcPct val="150000"/>
              </a:lnSpc>
            </a:pPr>
            <a:r>
              <a:rPr lang="el-GR" sz="4000" dirty="0">
                <a:solidFill>
                  <a:srgbClr val="000000"/>
                </a:solidFill>
                <a:effectLst/>
                <a:latin typeface="Times New Roman" panose="02020603050405020304" pitchFamily="18" charset="0"/>
                <a:ea typeface="Times New Roman" panose="02020603050405020304" pitchFamily="18" charset="0"/>
              </a:rPr>
              <a:t>Τα άτομα, εάν τους δοθούν δύο επιλογές με το ίδιο οικονομικό αποτέλεσμα θα ακολουθήσουν την επιλογή που εκφράζεται από την άποψη των πιθανών κερδών και όχι των πιθανών απωλειών (</a:t>
            </a:r>
            <a:r>
              <a:rPr lang="el-GR" sz="4000" dirty="0" err="1">
                <a:solidFill>
                  <a:srgbClr val="000000"/>
                </a:solidFill>
                <a:effectLst/>
                <a:latin typeface="Times New Roman" panose="02020603050405020304" pitchFamily="18" charset="0"/>
                <a:ea typeface="Times New Roman" panose="02020603050405020304" pitchFamily="18" charset="0"/>
              </a:rPr>
              <a:t>Phung</a:t>
            </a:r>
            <a:r>
              <a:rPr lang="el-GR" sz="4000" dirty="0">
                <a:solidFill>
                  <a:srgbClr val="000000"/>
                </a:solidFill>
                <a:effectLst/>
                <a:latin typeface="Times New Roman" panose="02020603050405020304" pitchFamily="18" charset="0"/>
                <a:ea typeface="Times New Roman" panose="02020603050405020304" pitchFamily="18" charset="0"/>
              </a:rPr>
              <a:t>, 2008).</a:t>
            </a:r>
            <a:endParaRPr lang="el-GR" sz="4000" dirty="0">
              <a:effectLst/>
              <a:latin typeface="Times New Roman" panose="02020603050405020304" pitchFamily="18" charset="0"/>
              <a:ea typeface="Times New Roman" panose="02020603050405020304" pitchFamily="18" charset="0"/>
            </a:endParaRPr>
          </a:p>
          <a:p>
            <a:pPr marR="297180" indent="180340" algn="just">
              <a:lnSpc>
                <a:spcPct val="150000"/>
              </a:lnSpc>
            </a:pPr>
            <a:r>
              <a:rPr lang="el-GR" sz="4000" dirty="0">
                <a:solidFill>
                  <a:srgbClr val="000000"/>
                </a:solidFill>
                <a:effectLst/>
                <a:latin typeface="Times New Roman" panose="02020603050405020304" pitchFamily="18" charset="0"/>
                <a:ea typeface="Times New Roman" panose="02020603050405020304" pitchFamily="18" charset="0"/>
              </a:rPr>
              <a:t>Το φαινόμενο της συγκεκριμένης διάθεσης έρχεται ως αποτέλεσμα της θεωρίας της προοπτικής και αποτελεί μια από τις προκαταλήψεις που έχουν μελετηθεί περισσότερο (</a:t>
            </a:r>
            <a:r>
              <a:rPr lang="el-GR" sz="4000" dirty="0" err="1">
                <a:solidFill>
                  <a:srgbClr val="000000"/>
                </a:solidFill>
                <a:effectLst/>
                <a:latin typeface="Times New Roman" panose="02020603050405020304" pitchFamily="18" charset="0"/>
                <a:ea typeface="Times New Roman" panose="02020603050405020304" pitchFamily="18" charset="0"/>
              </a:rPr>
              <a:t>Egan</a:t>
            </a:r>
            <a:r>
              <a:rPr lang="el-GR" sz="4000" dirty="0">
                <a:solidFill>
                  <a:srgbClr val="000000"/>
                </a:solidFill>
                <a:effectLst/>
                <a:latin typeface="Times New Roman" panose="02020603050405020304" pitchFamily="18" charset="0"/>
                <a:ea typeface="Times New Roman" panose="02020603050405020304" pitchFamily="18" charset="0"/>
              </a:rPr>
              <a:t>, 2013). </a:t>
            </a:r>
            <a:endParaRPr lang="el-GR" sz="4000" dirty="0">
              <a:effectLst/>
              <a:latin typeface="Times New Roman" panose="02020603050405020304" pitchFamily="18" charset="0"/>
              <a:ea typeface="Times New Roman" panose="02020603050405020304" pitchFamily="18" charset="0"/>
            </a:endParaRPr>
          </a:p>
          <a:p>
            <a:pPr marL="0" indent="0">
              <a:buSzTx/>
              <a:buNone/>
            </a:pPr>
            <a:endParaRPr dirty="0"/>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Ο νόμος των μικρών αριθμών…"/>
          <p:cNvSpPr txBox="1">
            <a:spLocks noGrp="1"/>
          </p:cNvSpPr>
          <p:nvPr>
            <p:ph type="title"/>
          </p:nvPr>
        </p:nvSpPr>
        <p:spPr>
          <a:prstGeom prst="rect">
            <a:avLst/>
          </a:prstGeom>
          <a:blipFill>
            <a:blip r:embed="rId2"/>
          </a:blipFill>
          <a:effectLst>
            <a:outerShdw blurRad="50800" dist="38100" dir="5400000" rotWithShape="0">
              <a:srgbClr val="000000">
                <a:alpha val="40000"/>
              </a:srgbClr>
            </a:outerShdw>
          </a:effectLst>
        </p:spPr>
        <p:txBody>
          <a:bodyPr/>
          <a:lstStyle/>
          <a:p>
            <a:pPr>
              <a:defRPr sz="5000">
                <a:solidFill>
                  <a:srgbClr val="434343"/>
                </a:solidFill>
              </a:defRPr>
            </a:pPr>
            <a:r>
              <a:rPr lang="el-GR" dirty="0"/>
              <a:t>Το φαινόμενο της διάθεσης</a:t>
            </a:r>
            <a:endParaRPr dirty="0"/>
          </a:p>
          <a:p>
            <a:pPr>
              <a:defRPr sz="5000">
                <a:solidFill>
                  <a:srgbClr val="434343"/>
                </a:solidFill>
              </a:defRPr>
            </a:pPr>
            <a:r>
              <a:rPr dirty="0" err="1"/>
              <a:t>Ε</a:t>
            </a:r>
            <a:r>
              <a:rPr dirty="0"/>
              <a:t>π</a:t>
            </a:r>
            <a:r>
              <a:rPr dirty="0" err="1"/>
              <a:t>ενδυτές</a:t>
            </a:r>
            <a:endParaRPr dirty="0"/>
          </a:p>
        </p:txBody>
      </p:sp>
      <p:sp>
        <p:nvSpPr>
          <p:cNvPr id="178" name="Από χρηματιστηριακή άποψη, ο υψηλός γενικός δείκτης δεν σηματοδοτεί και τις υψηλές αποδόσεις σε όλες τις μετοχές.…"/>
          <p:cNvSpPr txBox="1">
            <a:spLocks noGrp="1"/>
          </p:cNvSpPr>
          <p:nvPr>
            <p:ph type="body" idx="1"/>
          </p:nvPr>
        </p:nvSpPr>
        <p:spPr>
          <a:prstGeom prst="rect">
            <a:avLst/>
          </a:prstGeom>
        </p:spPr>
        <p:txBody>
          <a:bodyPr>
            <a:normAutofit fontScale="77500" lnSpcReduction="20000"/>
          </a:bodyPr>
          <a:lstStyle/>
          <a:p>
            <a:pPr marR="297180" indent="180340" algn="just">
              <a:lnSpc>
                <a:spcPct val="150000"/>
              </a:lnSpc>
            </a:pPr>
            <a:r>
              <a:rPr lang="el-GR" sz="4000" dirty="0">
                <a:solidFill>
                  <a:srgbClr val="000000"/>
                </a:solidFill>
                <a:effectLst/>
                <a:latin typeface="Times New Roman" panose="02020603050405020304" pitchFamily="18" charset="0"/>
                <a:ea typeface="Times New Roman" panose="02020603050405020304" pitchFamily="18" charset="0"/>
              </a:rPr>
              <a:t>Στον τομέα των κεφαλαιουχικών επενδύσεων, σύμφωνα με τον </a:t>
            </a:r>
            <a:r>
              <a:rPr lang="el-GR" sz="4000" dirty="0" err="1">
                <a:solidFill>
                  <a:srgbClr val="000000"/>
                </a:solidFill>
                <a:effectLst/>
                <a:latin typeface="Times New Roman" panose="02020603050405020304" pitchFamily="18" charset="0"/>
                <a:ea typeface="Times New Roman" panose="02020603050405020304" pitchFamily="18" charset="0"/>
              </a:rPr>
              <a:t>Barberi</a:t>
            </a:r>
            <a:r>
              <a:rPr lang="el-GR" sz="4000" dirty="0">
                <a:solidFill>
                  <a:srgbClr val="000000"/>
                </a:solidFill>
                <a:effectLst/>
                <a:latin typeface="Times New Roman" panose="02020603050405020304" pitchFamily="18" charset="0"/>
                <a:ea typeface="Times New Roman" panose="02020603050405020304" pitchFamily="18" charset="0"/>
              </a:rPr>
              <a:t> και τον </a:t>
            </a:r>
            <a:r>
              <a:rPr lang="el-GR" sz="4000" dirty="0" err="1">
                <a:solidFill>
                  <a:srgbClr val="000000"/>
                </a:solidFill>
                <a:effectLst/>
                <a:latin typeface="Times New Roman" panose="02020603050405020304" pitchFamily="18" charset="0"/>
                <a:ea typeface="Times New Roman" panose="02020603050405020304" pitchFamily="18" charset="0"/>
              </a:rPr>
              <a:t>Xiong</a:t>
            </a:r>
            <a:r>
              <a:rPr lang="el-GR" sz="4000" dirty="0">
                <a:solidFill>
                  <a:srgbClr val="000000"/>
                </a:solidFill>
                <a:effectLst/>
                <a:latin typeface="Times New Roman" panose="02020603050405020304" pitchFamily="18" charset="0"/>
                <a:ea typeface="Times New Roman" panose="02020603050405020304" pitchFamily="18" charset="0"/>
              </a:rPr>
              <a:t> (2009), o πιο σημαντικός παράγοντας επίδρασης στην αγοραπωλησία μετοχών είναι το αποτέλεσμα της διάθεσης. Καταγράφει την τάση των επενδυτών να διατηρούν μετοχές των οποίων οι τιμές έχουν μειωθεί (με σημείο αναφοράς την τιμή αγοράς), ενώ είναι πρόθυμοι να τις πουλήσουν όταν η αξία τους έχει αυξηθεί (</a:t>
            </a:r>
            <a:r>
              <a:rPr lang="el-GR" sz="4000" dirty="0" err="1">
                <a:solidFill>
                  <a:srgbClr val="000000"/>
                </a:solidFill>
                <a:effectLst/>
                <a:latin typeface="Times New Roman" panose="02020603050405020304" pitchFamily="18" charset="0"/>
                <a:ea typeface="Times New Roman" panose="02020603050405020304" pitchFamily="18" charset="0"/>
              </a:rPr>
              <a:t>Μontier</a:t>
            </a:r>
            <a:r>
              <a:rPr lang="el-GR" sz="4000" dirty="0">
                <a:solidFill>
                  <a:srgbClr val="000000"/>
                </a:solidFill>
                <a:effectLst/>
                <a:latin typeface="Times New Roman" panose="02020603050405020304" pitchFamily="18" charset="0"/>
                <a:ea typeface="Times New Roman" panose="02020603050405020304" pitchFamily="18" charset="0"/>
              </a:rPr>
              <a:t>, 2002). </a:t>
            </a:r>
            <a:endParaRPr lang="el-GR" sz="4000" dirty="0">
              <a:effectLst/>
              <a:latin typeface="Times New Roman" panose="02020603050405020304" pitchFamily="18" charset="0"/>
              <a:ea typeface="Times New Roman" panose="02020603050405020304" pitchFamily="18" charset="0"/>
            </a:endParaRPr>
          </a:p>
          <a:p>
            <a:pPr marR="297180" indent="180340" algn="just">
              <a:lnSpc>
                <a:spcPct val="150000"/>
              </a:lnSpc>
            </a:pPr>
            <a:r>
              <a:rPr lang="el-GR" sz="4000" dirty="0">
                <a:solidFill>
                  <a:srgbClr val="000000"/>
                </a:solidFill>
                <a:effectLst/>
                <a:latin typeface="Times New Roman" panose="02020603050405020304" pitchFamily="18" charset="0"/>
                <a:ea typeface="Times New Roman" panose="02020603050405020304" pitchFamily="18" charset="0"/>
              </a:rPr>
              <a:t>Σε μια προσπάθεια να αποφύγουν τη λύπη και να αναζητήσουν την περηφάνια που τους προσδίδει η κερδοφορία, οι επενδυτές επηρεάζονται ως προς την επενδυτική τους συμπεριφορά (</a:t>
            </a:r>
            <a:r>
              <a:rPr lang="el-GR" sz="4000" dirty="0" err="1">
                <a:solidFill>
                  <a:srgbClr val="000000"/>
                </a:solidFill>
                <a:effectLst/>
                <a:latin typeface="Times New Roman" panose="02020603050405020304" pitchFamily="18" charset="0"/>
                <a:ea typeface="Times New Roman" panose="02020603050405020304" pitchFamily="18" charset="0"/>
              </a:rPr>
              <a:t>Nofsinger</a:t>
            </a:r>
            <a:r>
              <a:rPr lang="el-GR" sz="4000" dirty="0">
                <a:solidFill>
                  <a:srgbClr val="000000"/>
                </a:solidFill>
                <a:effectLst/>
                <a:latin typeface="Times New Roman" panose="02020603050405020304" pitchFamily="18" charset="0"/>
                <a:ea typeface="Times New Roman" panose="02020603050405020304" pitchFamily="18" charset="0"/>
              </a:rPr>
              <a:t>, 2001). </a:t>
            </a:r>
          </a:p>
          <a:p>
            <a:pPr marR="297180" indent="180340" algn="just">
              <a:lnSpc>
                <a:spcPct val="150000"/>
              </a:lnSpc>
            </a:pPr>
            <a:r>
              <a:rPr lang="el-GR" sz="4000" dirty="0">
                <a:solidFill>
                  <a:srgbClr val="000000"/>
                </a:solidFill>
                <a:effectLst/>
                <a:latin typeface="Times New Roman" panose="02020603050405020304" pitchFamily="18" charset="0"/>
                <a:ea typeface="Times New Roman" panose="02020603050405020304" pitchFamily="18" charset="0"/>
              </a:rPr>
              <a:t>Προτιμούν να εισπράξουν το σίγουρο κέρδος και συναισθηματικά να εισπράξουν την ικανοποίηση παρά να αποδεχτούν ένα στοίχημα, μεγαλύτερο ή μικρότερο, αβέβαιου κέρδους. </a:t>
            </a:r>
          </a:p>
          <a:p>
            <a:pPr marR="297180" indent="180340" algn="just">
              <a:lnSpc>
                <a:spcPct val="150000"/>
              </a:lnSpc>
            </a:pPr>
            <a:r>
              <a:rPr lang="el-GR" sz="4000" dirty="0">
                <a:solidFill>
                  <a:srgbClr val="000000"/>
                </a:solidFill>
                <a:effectLst/>
                <a:latin typeface="Times New Roman" panose="02020603050405020304" pitchFamily="18" charset="0"/>
                <a:ea typeface="Times New Roman" panose="02020603050405020304" pitchFamily="18" charset="0"/>
              </a:rPr>
              <a:t>Αντίστοιχα όταν αντιλαμβάνονται ότι η μετοχή τους κινείται στο χώρο των ζημιών δεν θέλουν να καταγράψουν απώλειες, πουλώντας τη μετοχή και συνεπώς προτιμούν το στοίχημα μιας ενδεχόμενης μικρότερης έως μηδενικής ζημιάς. </a:t>
            </a:r>
            <a:endParaRPr lang="el-GR" sz="4000" dirty="0">
              <a:effectLst/>
              <a:latin typeface="Times New Roman" panose="02020603050405020304" pitchFamily="18" charset="0"/>
              <a:ea typeface="Times New Roman" panose="02020603050405020304" pitchFamily="18" charset="0"/>
            </a:endParaRPr>
          </a:p>
          <a:p>
            <a:pPr marL="0" indent="0" algn="just" defTabSz="742950">
              <a:spcBef>
                <a:spcPts val="4700"/>
              </a:spcBef>
              <a:buSzTx/>
              <a:buNone/>
              <a:defRPr sz="5040"/>
            </a:pPr>
            <a:endParaRPr dirty="0"/>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B3BD5BA-B5FA-3FD8-3C74-41E61BF81D2A}"/>
              </a:ext>
            </a:extLst>
          </p:cNvPr>
          <p:cNvSpPr>
            <a:spLocks noGrp="1"/>
          </p:cNvSpPr>
          <p:nvPr>
            <p:ph type="title"/>
          </p:nvPr>
        </p:nvSpPr>
        <p:spPr/>
        <p:txBody>
          <a:bodyPr/>
          <a:lstStyle/>
          <a:p>
            <a:endParaRPr lang="el-GR"/>
          </a:p>
        </p:txBody>
      </p:sp>
      <p:sp>
        <p:nvSpPr>
          <p:cNvPr id="3" name="Θέση κειμένου 2">
            <a:extLst>
              <a:ext uri="{FF2B5EF4-FFF2-40B4-BE49-F238E27FC236}">
                <a16:creationId xmlns:a16="http://schemas.microsoft.com/office/drawing/2014/main" id="{4B6C4D16-A5EB-3E31-9B5B-2B454D0AF2A0}"/>
              </a:ext>
            </a:extLst>
          </p:cNvPr>
          <p:cNvSpPr>
            <a:spLocks noGrp="1"/>
          </p:cNvSpPr>
          <p:nvPr>
            <p:ph type="body" idx="1"/>
          </p:nvPr>
        </p:nvSpPr>
        <p:spPr/>
        <p:txBody>
          <a:bodyPr/>
          <a:lstStyle/>
          <a:p>
            <a:pPr marR="297180" indent="180340" algn="just">
              <a:lnSpc>
                <a:spcPct val="150000"/>
              </a:lnSpc>
            </a:pPr>
            <a:r>
              <a:rPr lang="el-GR" sz="4000" dirty="0">
                <a:solidFill>
                  <a:srgbClr val="000000"/>
                </a:solidFill>
                <a:effectLst/>
                <a:latin typeface="Times New Roman" panose="02020603050405020304" pitchFamily="18" charset="0"/>
                <a:ea typeface="Times New Roman" panose="02020603050405020304" pitchFamily="18" charset="0"/>
              </a:rPr>
              <a:t>Θα πρέπει να τονιστεί ότι η ανωμαλία αυτή της συμπεριφοράς έχει άμεση σχέση και με την ασύμμετρη πληροφόρηση, να δίνουν δηλαδή βαρύτητα σε πληροφορίες που επιβεβαιώνουν τις επενδυτικές τους επιλογές και τους υποκινούν την αισιοδοξία και τη θετική σκέψη.</a:t>
            </a:r>
            <a:endParaRPr lang="el-GR" sz="4000" dirty="0">
              <a:effectLst/>
              <a:latin typeface="Times New Roman" panose="02020603050405020304" pitchFamily="18" charset="0"/>
              <a:ea typeface="Times New Roman" panose="02020603050405020304" pitchFamily="18" charset="0"/>
            </a:endParaRPr>
          </a:p>
          <a:p>
            <a:pPr marR="297180" indent="180340" algn="just">
              <a:lnSpc>
                <a:spcPct val="150000"/>
              </a:lnSpc>
            </a:pPr>
            <a:r>
              <a:rPr lang="el-GR" sz="4000" dirty="0">
                <a:solidFill>
                  <a:srgbClr val="000000"/>
                </a:solidFill>
                <a:effectLst/>
                <a:latin typeface="Times New Roman" panose="02020603050405020304" pitchFamily="18" charset="0"/>
                <a:ea typeface="Times New Roman" panose="02020603050405020304" pitchFamily="18" charset="0"/>
              </a:rPr>
              <a:t>Από την άλλη, μέσα από το φαινόμενο αυτό, διαστρεβλώνεται η έννοια της αναδιάρθρωσης του χαρτοφυλακίου. Εμμένοντας σε επενδυτικές θέσεις δεν πραγματοποιούν αντικατάσταση μετοχών με πιο δυναμικά επενδυτικά προϊόντα καταρρίπτοντας ουσιαστικά τη θεωρία της χρησιμότητας και κατ’ επέκταση τη θεωρία των αποτελεσματικών αγορών. </a:t>
            </a:r>
            <a:endParaRPr lang="el-GR" sz="4000" dirty="0">
              <a:effectLst/>
              <a:latin typeface="Times New Roman" panose="02020603050405020304" pitchFamily="18" charset="0"/>
              <a:ea typeface="Times New Roman" panose="02020603050405020304" pitchFamily="18" charset="0"/>
            </a:endParaRPr>
          </a:p>
          <a:p>
            <a:endParaRPr lang="el-GR" dirty="0"/>
          </a:p>
        </p:txBody>
      </p:sp>
    </p:spTree>
    <p:extLst>
      <p:ext uri="{BB962C8B-B14F-4D97-AF65-F5344CB8AC3E}">
        <p14:creationId xmlns:p14="http://schemas.microsoft.com/office/powerpoint/2010/main" val="36925574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Η πλάνη του παίκτη…"/>
          <p:cNvSpPr txBox="1">
            <a:spLocks noGrp="1"/>
          </p:cNvSpPr>
          <p:nvPr>
            <p:ph type="title"/>
          </p:nvPr>
        </p:nvSpPr>
        <p:spPr>
          <a:xfrm>
            <a:off x="1369117" y="743831"/>
            <a:ext cx="20955001" cy="2501901"/>
          </a:xfrm>
          <a:prstGeom prst="rect">
            <a:avLst/>
          </a:prstGeom>
          <a:blipFill>
            <a:blip r:embed="rId2"/>
          </a:blipFill>
          <a:effectLst>
            <a:outerShdw blurRad="50800" dist="38100" dir="5400000" rotWithShape="0">
              <a:srgbClr val="000000">
                <a:alpha val="40000"/>
              </a:srgbClr>
            </a:outerShdw>
          </a:effectLst>
        </p:spPr>
        <p:txBody>
          <a:bodyPr/>
          <a:lstStyle/>
          <a:p>
            <a:pPr>
              <a:defRPr sz="5000">
                <a:solidFill>
                  <a:srgbClr val="FFFFFF"/>
                </a:solidFill>
              </a:defRPr>
            </a:pPr>
            <a:r>
              <a:rPr lang="el-GR" dirty="0"/>
              <a:t>Προκατάληψη υπέρ του s</a:t>
            </a:r>
            <a:r>
              <a:rPr lang="en-US" dirty="0"/>
              <a:t>tatus quo</a:t>
            </a:r>
            <a:endParaRPr dirty="0"/>
          </a:p>
          <a:p>
            <a:pPr>
              <a:defRPr sz="5000">
                <a:solidFill>
                  <a:srgbClr val="FFFFFF"/>
                </a:solidFill>
              </a:defRPr>
            </a:pPr>
            <a:r>
              <a:rPr dirty="0" err="1"/>
              <a:t>Άνθρω</a:t>
            </a:r>
            <a:r>
              <a:rPr dirty="0"/>
              <a:t>π</a:t>
            </a:r>
            <a:r>
              <a:rPr dirty="0" err="1"/>
              <a:t>οι</a:t>
            </a:r>
            <a:endParaRPr dirty="0"/>
          </a:p>
        </p:txBody>
      </p:sp>
      <p:sp>
        <p:nvSpPr>
          <p:cNvPr id="184" name="Πλάνη του παίκτη, καλείται η λανθασμένη αντίληψη, ότι οι πιθανότητες εμφάνισης ενός γεγονότος με σταθερή πιθανότητα, αυξάνεται ή μειώνεται ανάλογα με πρόσφατα περιστατικά, όταν δηλαδή υπάρχει η λανθασμένη αντίληψη ότι τυχαία γεγονότα του παρελθόντος μπορ"/>
          <p:cNvSpPr txBox="1">
            <a:spLocks noGrp="1"/>
          </p:cNvSpPr>
          <p:nvPr>
            <p:ph type="body" idx="1"/>
          </p:nvPr>
        </p:nvSpPr>
        <p:spPr>
          <a:prstGeom prst="rect">
            <a:avLst/>
          </a:prstGeom>
        </p:spPr>
        <p:txBody>
          <a:bodyPr>
            <a:normAutofit/>
          </a:bodyPr>
          <a:lstStyle/>
          <a:p>
            <a:pPr marR="297180" indent="180340" algn="just">
              <a:lnSpc>
                <a:spcPct val="150000"/>
              </a:lnSpc>
            </a:pPr>
            <a:r>
              <a:rPr lang="el-GR" sz="4000" dirty="0">
                <a:solidFill>
                  <a:srgbClr val="000000"/>
                </a:solidFill>
                <a:effectLst/>
                <a:latin typeface="Times New Roman" panose="02020603050405020304" pitchFamily="18" charset="0"/>
                <a:ea typeface="Times New Roman" panose="02020603050405020304" pitchFamily="18" charset="0"/>
              </a:rPr>
              <a:t>H προκατάληψη υπέρ του status quo, καταγράφει την επιμονή των ανθρώπων να μην προβαίνουν σε νέες διαδικασίες και να διατηρούν τις τρέχουσες ή τις καταστάσεις του παρελθόντος γιατί αισθάνονται οικεία με αυτές. Μέσα από αυτήν την προκατάληψη, προηγούμενες επιλογές, θέσεις, τρόποι, ενέργειες ατόμων, διατηρούνται και μετατρέπονται σε καθεστώς, παρόλο που υπάρχουν πολλές άλλες διαθέσιμες.</a:t>
            </a:r>
            <a:endParaRPr lang="el-GR" sz="4000" dirty="0">
              <a:effectLst/>
              <a:latin typeface="Times New Roman" panose="02020603050405020304" pitchFamily="18" charset="0"/>
              <a:ea typeface="Times New Roman" panose="02020603050405020304" pitchFamily="18" charset="0"/>
            </a:endParaRPr>
          </a:p>
          <a:p>
            <a:pPr marR="297180" indent="180340" algn="just">
              <a:lnSpc>
                <a:spcPct val="150000"/>
              </a:lnSpc>
            </a:pPr>
            <a:r>
              <a:rPr lang="el-GR" sz="4000" dirty="0">
                <a:solidFill>
                  <a:srgbClr val="000000"/>
                </a:solidFill>
                <a:effectLst/>
                <a:latin typeface="Times New Roman" panose="02020603050405020304" pitchFamily="18" charset="0"/>
                <a:ea typeface="Times New Roman" panose="02020603050405020304" pitchFamily="18" charset="0"/>
              </a:rPr>
              <a:t>Ο όρος προκατάληψη υπέρ του status, διατυπώθηκε από τους </a:t>
            </a:r>
            <a:r>
              <a:rPr lang="el-GR" sz="4000" dirty="0" err="1">
                <a:solidFill>
                  <a:srgbClr val="000000"/>
                </a:solidFill>
                <a:effectLst/>
                <a:latin typeface="Times New Roman" panose="02020603050405020304" pitchFamily="18" charset="0"/>
                <a:ea typeface="Times New Roman" panose="02020603050405020304" pitchFamily="18" charset="0"/>
              </a:rPr>
              <a:t>Samuelson</a:t>
            </a:r>
            <a:r>
              <a:rPr lang="el-GR" sz="4000" dirty="0">
                <a:solidFill>
                  <a:srgbClr val="000000"/>
                </a:solidFill>
                <a:effectLst/>
                <a:latin typeface="Times New Roman" panose="02020603050405020304" pitchFamily="18" charset="0"/>
                <a:ea typeface="Times New Roman" panose="02020603050405020304" pitchFamily="18" charset="0"/>
              </a:rPr>
              <a:t> και </a:t>
            </a:r>
            <a:r>
              <a:rPr lang="el-GR" sz="4000" dirty="0" err="1">
                <a:solidFill>
                  <a:srgbClr val="000000"/>
                </a:solidFill>
                <a:effectLst/>
                <a:latin typeface="Times New Roman" panose="02020603050405020304" pitchFamily="18" charset="0"/>
                <a:ea typeface="Times New Roman" panose="02020603050405020304" pitchFamily="18" charset="0"/>
              </a:rPr>
              <a:t>Zeckhauser</a:t>
            </a:r>
            <a:r>
              <a:rPr lang="el-GR" sz="4000" dirty="0">
                <a:solidFill>
                  <a:srgbClr val="000000"/>
                </a:solidFill>
                <a:effectLst/>
                <a:latin typeface="Times New Roman" panose="02020603050405020304" pitchFamily="18" charset="0"/>
                <a:ea typeface="Times New Roman" panose="02020603050405020304" pitchFamily="18" charset="0"/>
              </a:rPr>
              <a:t> το 1988 και ήρθε να υπογραμμίσει την ισχυρή τάση των ατόμων να διατηρήσουν την τρέχουσα κατάσταση των πραγμάτων.</a:t>
            </a:r>
            <a:endParaRPr lang="el-GR" sz="4000" dirty="0">
              <a:effectLst/>
              <a:latin typeface="Times New Roman" panose="02020603050405020304" pitchFamily="18" charset="0"/>
              <a:ea typeface="Times New Roman" panose="02020603050405020304" pitchFamily="18" charset="0"/>
            </a:endParaRPr>
          </a:p>
          <a:p>
            <a:pPr marL="0" indent="0" algn="just">
              <a:buSzTx/>
              <a:buNone/>
            </a:pPr>
            <a:endParaRPr dirty="0"/>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057423-9369-5084-F9A2-CF2AB1B2C370}"/>
              </a:ext>
            </a:extLst>
          </p:cNvPr>
          <p:cNvSpPr>
            <a:spLocks noGrp="1"/>
          </p:cNvSpPr>
          <p:nvPr>
            <p:ph type="title"/>
          </p:nvPr>
        </p:nvSpPr>
        <p:spPr/>
        <p:txBody>
          <a:bodyPr/>
          <a:lstStyle/>
          <a:p>
            <a:endParaRPr lang="el-GR"/>
          </a:p>
        </p:txBody>
      </p:sp>
      <p:sp>
        <p:nvSpPr>
          <p:cNvPr id="3" name="Θέση κειμένου 2">
            <a:extLst>
              <a:ext uri="{FF2B5EF4-FFF2-40B4-BE49-F238E27FC236}">
                <a16:creationId xmlns:a16="http://schemas.microsoft.com/office/drawing/2014/main" id="{4D6BE98A-6CDD-BCD2-57D7-12779BE00B9F}"/>
              </a:ext>
            </a:extLst>
          </p:cNvPr>
          <p:cNvSpPr>
            <a:spLocks noGrp="1"/>
          </p:cNvSpPr>
          <p:nvPr>
            <p:ph type="body" idx="1"/>
          </p:nvPr>
        </p:nvSpPr>
        <p:spPr/>
        <p:txBody>
          <a:bodyPr>
            <a:normAutofit fontScale="62500" lnSpcReduction="20000"/>
          </a:bodyPr>
          <a:lstStyle/>
          <a:p>
            <a:pPr marR="297180" indent="180340" algn="just">
              <a:lnSpc>
                <a:spcPct val="150000"/>
              </a:lnSpc>
            </a:pPr>
            <a:r>
              <a:rPr lang="el-GR" sz="6000" dirty="0">
                <a:solidFill>
                  <a:srgbClr val="000000"/>
                </a:solidFill>
                <a:effectLst/>
                <a:latin typeface="Times New Roman" panose="02020603050405020304" pitchFamily="18" charset="0"/>
                <a:ea typeface="Times New Roman" panose="02020603050405020304" pitchFamily="18" charset="0"/>
              </a:rPr>
              <a:t>Υπάρχει μια ατάκα από την ταινία “Ο μάγος του </a:t>
            </a:r>
            <a:r>
              <a:rPr lang="el-GR" sz="6000" dirty="0" err="1">
                <a:solidFill>
                  <a:srgbClr val="000000"/>
                </a:solidFill>
                <a:effectLst/>
                <a:latin typeface="Times New Roman" panose="02020603050405020304" pitchFamily="18" charset="0"/>
                <a:ea typeface="Times New Roman" panose="02020603050405020304" pitchFamily="18" charset="0"/>
              </a:rPr>
              <a:t>Οζ</a:t>
            </a:r>
            <a:r>
              <a:rPr lang="el-GR" sz="6000" dirty="0">
                <a:solidFill>
                  <a:srgbClr val="000000"/>
                </a:solidFill>
                <a:effectLst/>
                <a:latin typeface="Times New Roman" panose="02020603050405020304" pitchFamily="18" charset="0"/>
                <a:ea typeface="Times New Roman" panose="02020603050405020304" pitchFamily="18" charset="0"/>
              </a:rPr>
              <a:t>”, που συνοψίζει όλη αυτήν την προκατάληψη: «Δεν υπάρχει κανένα μέρος σαν το σπίτι μας». Όλοι επιζητούν το σπίτι τους, γιατί τους κάνει να αισθάνονται άνετα και οικεία. </a:t>
            </a:r>
            <a:endParaRPr lang="en-US" sz="6000" dirty="0">
              <a:solidFill>
                <a:srgbClr val="000000"/>
              </a:solidFill>
              <a:effectLst/>
              <a:latin typeface="Times New Roman" panose="02020603050405020304" pitchFamily="18" charset="0"/>
              <a:ea typeface="Times New Roman" panose="02020603050405020304" pitchFamily="18" charset="0"/>
            </a:endParaRPr>
          </a:p>
          <a:p>
            <a:pPr marR="297180" indent="180340" algn="just">
              <a:lnSpc>
                <a:spcPct val="150000"/>
              </a:lnSpc>
            </a:pPr>
            <a:r>
              <a:rPr lang="el-GR" sz="6000" dirty="0">
                <a:solidFill>
                  <a:srgbClr val="000000"/>
                </a:solidFill>
                <a:effectLst/>
                <a:latin typeface="Times New Roman" panose="02020603050405020304" pitchFamily="18" charset="0"/>
                <a:ea typeface="Times New Roman" panose="02020603050405020304" pitchFamily="18" charset="0"/>
              </a:rPr>
              <a:t>Η λέξη σπίτι, πέρα από την φυσική τοποθεσία περνά ασυναίσθητα και σε άλλες ενέργειες της καθημερινότητας. Η αναζήτηση της οικειότητας σε κάθε είδους επιλογές και καταστάσεις αποτελεί εμπόδιο για την εξερεύνηση νέων προκλήσεων.</a:t>
            </a:r>
            <a:endParaRPr lang="el-GR" sz="6000" dirty="0">
              <a:effectLst/>
              <a:latin typeface="Times New Roman" panose="02020603050405020304" pitchFamily="18" charset="0"/>
              <a:ea typeface="Times New Roman" panose="02020603050405020304" pitchFamily="18" charset="0"/>
            </a:endParaRPr>
          </a:p>
          <a:p>
            <a:pPr marR="297180" indent="180340" algn="just">
              <a:lnSpc>
                <a:spcPct val="150000"/>
              </a:lnSpc>
            </a:pPr>
            <a:r>
              <a:rPr lang="el-GR" sz="6000" dirty="0">
                <a:solidFill>
                  <a:srgbClr val="000000"/>
                </a:solidFill>
                <a:effectLst/>
                <a:latin typeface="Times New Roman" panose="02020603050405020304" pitchFamily="18" charset="0"/>
                <a:ea typeface="Times New Roman" panose="02020603050405020304" pitchFamily="18" charset="0"/>
              </a:rPr>
              <a:t>Από την άλλη ο φόβος του νέου, του άγνωστου, αποτρέπει τους ανθρώπους από την ανάληψη νέων διαδικασιών και ενεργειών τους εγκλωβίζει στη ρουτίνα της καθημερινότητας χωρίς να δημιουργούν, να γνωρίζουν, να επιλέγουν κάτι βέλτιστο.</a:t>
            </a:r>
            <a:endParaRPr lang="el-GR" sz="6000" dirty="0">
              <a:effectLst/>
              <a:latin typeface="Times New Roman" panose="02020603050405020304" pitchFamily="18" charset="0"/>
              <a:ea typeface="Times New Roman" panose="02020603050405020304" pitchFamily="18" charset="0"/>
            </a:endParaRPr>
          </a:p>
          <a:p>
            <a:endParaRPr lang="el-GR" dirty="0"/>
          </a:p>
        </p:txBody>
      </p:sp>
    </p:spTree>
    <p:extLst>
      <p:ext uri="{BB962C8B-B14F-4D97-AF65-F5344CB8AC3E}">
        <p14:creationId xmlns:p14="http://schemas.microsoft.com/office/powerpoint/2010/main" val="308942816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Η πλάνη του παίκτη…"/>
          <p:cNvSpPr txBox="1">
            <a:spLocks noGrp="1"/>
          </p:cNvSpPr>
          <p:nvPr>
            <p:ph type="title"/>
          </p:nvPr>
        </p:nvSpPr>
        <p:spPr>
          <a:prstGeom prst="rect">
            <a:avLst/>
          </a:prstGeom>
          <a:blipFill>
            <a:blip r:embed="rId2"/>
          </a:blipFill>
          <a:effectLst>
            <a:outerShdw blurRad="50800" dist="38100" dir="5400000" rotWithShape="0">
              <a:srgbClr val="000000">
                <a:alpha val="40000"/>
              </a:srgbClr>
            </a:outerShdw>
          </a:effectLst>
        </p:spPr>
        <p:txBody>
          <a:bodyPr/>
          <a:lstStyle/>
          <a:p>
            <a:pPr>
              <a:defRPr sz="5000">
                <a:solidFill>
                  <a:srgbClr val="434343"/>
                </a:solidFill>
              </a:defRPr>
            </a:pPr>
            <a:r>
              <a:rPr lang="el-GR" dirty="0" err="1"/>
              <a:t>Προκατ</a:t>
            </a:r>
            <a:r>
              <a:rPr lang="en-US" dirty="0" err="1"/>
              <a:t>ά</a:t>
            </a:r>
            <a:r>
              <a:rPr lang="el-GR" dirty="0" err="1"/>
              <a:t>ληψη</a:t>
            </a:r>
            <a:r>
              <a:rPr lang="el-GR" dirty="0"/>
              <a:t> υπέρ του s</a:t>
            </a:r>
            <a:r>
              <a:rPr lang="en-US" dirty="0"/>
              <a:t>tatus quo</a:t>
            </a:r>
            <a:endParaRPr dirty="0"/>
          </a:p>
          <a:p>
            <a:pPr>
              <a:defRPr sz="5000">
                <a:solidFill>
                  <a:srgbClr val="434343"/>
                </a:solidFill>
              </a:defRPr>
            </a:pPr>
            <a:r>
              <a:rPr dirty="0" err="1"/>
              <a:t>Ε</a:t>
            </a:r>
            <a:r>
              <a:rPr dirty="0"/>
              <a:t>π</a:t>
            </a:r>
            <a:r>
              <a:rPr dirty="0" err="1"/>
              <a:t>ενδυτές</a:t>
            </a:r>
            <a:endParaRPr dirty="0"/>
          </a:p>
        </p:txBody>
      </p:sp>
      <p:sp>
        <p:nvSpPr>
          <p:cNvPr id="190" name="Με τον ίδιο τρόπο λειτουργούν και οι επενδυτές και τα άτομα της κεφαλαιαγοράς.…"/>
          <p:cNvSpPr txBox="1">
            <a:spLocks noGrp="1"/>
          </p:cNvSpPr>
          <p:nvPr>
            <p:ph type="body" idx="1"/>
          </p:nvPr>
        </p:nvSpPr>
        <p:spPr>
          <a:prstGeom prst="rect">
            <a:avLst/>
          </a:prstGeom>
        </p:spPr>
        <p:txBody>
          <a:bodyPr>
            <a:normAutofit/>
          </a:bodyPr>
          <a:lstStyle/>
          <a:p>
            <a:pPr marR="297180" indent="0" algn="just">
              <a:lnSpc>
                <a:spcPct val="150000"/>
              </a:lnSpc>
              <a:buNone/>
            </a:pPr>
            <a:r>
              <a:rPr lang="el-GR" sz="4000" dirty="0">
                <a:solidFill>
                  <a:srgbClr val="000000"/>
                </a:solidFill>
                <a:effectLst/>
                <a:latin typeface="Times New Roman" panose="02020603050405020304" pitchFamily="18" charset="0"/>
                <a:ea typeface="Times New Roman" panose="02020603050405020304" pitchFamily="18" charset="0"/>
              </a:rPr>
              <a:t>Στα πλαίσια των χρηματιστηριακών επενδυτικών επιλογών, το φαινόμενο αυτό της προκατάληψης περιγράφει την επιμονή των επενδυτών να λαμβάνουν αποφάσεις μέσα σε ένα δεδομένο-περιορισμένο πλαίσιο, να αποδέχονται την τρέχουσα κατάσταση και να τη διατηρούν και να προεπιλέγουν με την ίδια απόφαση (</a:t>
            </a:r>
            <a:r>
              <a:rPr lang="el-GR" sz="4000" dirty="0" err="1">
                <a:solidFill>
                  <a:srgbClr val="000000"/>
                </a:solidFill>
                <a:effectLst/>
                <a:latin typeface="Times New Roman" panose="02020603050405020304" pitchFamily="18" charset="0"/>
                <a:ea typeface="Times New Roman" panose="02020603050405020304" pitchFamily="18" charset="0"/>
              </a:rPr>
              <a:t>Baker</a:t>
            </a:r>
            <a:r>
              <a:rPr lang="el-GR" sz="4000" dirty="0">
                <a:solidFill>
                  <a:srgbClr val="000000"/>
                </a:solidFill>
                <a:effectLst/>
                <a:latin typeface="Times New Roman" panose="02020603050405020304" pitchFamily="18" charset="0"/>
                <a:ea typeface="Times New Roman" panose="02020603050405020304" pitchFamily="18" charset="0"/>
              </a:rPr>
              <a:t>, </a:t>
            </a:r>
            <a:r>
              <a:rPr lang="el-GR" sz="4000" dirty="0" err="1">
                <a:solidFill>
                  <a:srgbClr val="000000"/>
                </a:solidFill>
                <a:effectLst/>
                <a:latin typeface="Times New Roman" panose="02020603050405020304" pitchFamily="18" charset="0"/>
                <a:ea typeface="Times New Roman" panose="02020603050405020304" pitchFamily="18" charset="0"/>
              </a:rPr>
              <a:t>Ricciardi</a:t>
            </a:r>
            <a:r>
              <a:rPr lang="el-GR" sz="4000" dirty="0">
                <a:solidFill>
                  <a:srgbClr val="000000"/>
                </a:solidFill>
                <a:effectLst/>
                <a:latin typeface="Times New Roman" panose="02020603050405020304" pitchFamily="18" charset="0"/>
                <a:ea typeface="Times New Roman" panose="02020603050405020304" pitchFamily="18" charset="0"/>
              </a:rPr>
              <a:t>, 2014). </a:t>
            </a:r>
            <a:endParaRPr lang="en-US" sz="4000" dirty="0">
              <a:solidFill>
                <a:srgbClr val="000000"/>
              </a:solidFill>
              <a:latin typeface="Times New Roman" panose="02020603050405020304" pitchFamily="18" charset="0"/>
              <a:ea typeface="Times New Roman" panose="02020603050405020304" pitchFamily="18" charset="0"/>
            </a:endParaRPr>
          </a:p>
          <a:p>
            <a:pPr marR="297180" indent="0" algn="just">
              <a:lnSpc>
                <a:spcPct val="150000"/>
              </a:lnSpc>
              <a:buNone/>
            </a:pPr>
            <a:r>
              <a:rPr lang="el-GR" sz="4000" dirty="0">
                <a:solidFill>
                  <a:srgbClr val="000000"/>
                </a:solidFill>
                <a:effectLst/>
                <a:latin typeface="Times New Roman" panose="02020603050405020304" pitchFamily="18" charset="0"/>
                <a:ea typeface="Times New Roman" panose="02020603050405020304" pitchFamily="18" charset="0"/>
              </a:rPr>
              <a:t>H έντονη τάση των επενδυτών να αποφεύγουν οποιαδήποτε αλλαγή ή να λαμβάνουν νέες αποφάσεις συσχετίζεται άμεσα με το φαινόμενο της αποστροφής της απώλειας και έχει ως αποτέλεσμα να μην προβαίνουν σε καμία νέα ενέργεια (</a:t>
            </a:r>
            <a:r>
              <a:rPr lang="el-GR" sz="4000" dirty="0" err="1">
                <a:solidFill>
                  <a:srgbClr val="000000"/>
                </a:solidFill>
                <a:effectLst/>
                <a:latin typeface="Times New Roman" panose="02020603050405020304" pitchFamily="18" charset="0"/>
                <a:ea typeface="Times New Roman" panose="02020603050405020304" pitchFamily="18" charset="0"/>
              </a:rPr>
              <a:t>Nofsinger</a:t>
            </a:r>
            <a:r>
              <a:rPr lang="el-GR" sz="4000" dirty="0">
                <a:solidFill>
                  <a:srgbClr val="000000"/>
                </a:solidFill>
                <a:effectLst/>
                <a:latin typeface="Times New Roman" panose="02020603050405020304" pitchFamily="18" charset="0"/>
                <a:ea typeface="Times New Roman" panose="02020603050405020304" pitchFamily="18" charset="0"/>
              </a:rPr>
              <a:t>, 2001). </a:t>
            </a:r>
            <a:endParaRPr lang="el-GR" sz="4000" dirty="0">
              <a:effectLst/>
              <a:latin typeface="Times New Roman" panose="02020603050405020304" pitchFamily="18" charset="0"/>
              <a:ea typeface="Times New Roman" panose="02020603050405020304" pitchFamily="18" charset="0"/>
            </a:endParaRPr>
          </a:p>
          <a:p>
            <a:pPr marL="0" indent="0" algn="just" defTabSz="808990">
              <a:spcBef>
                <a:spcPts val="5100"/>
              </a:spcBef>
              <a:buSzTx/>
              <a:buNone/>
              <a:defRPr sz="5488"/>
            </a:pPr>
            <a:endParaRPr dirty="0"/>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6890FD2-498C-FC4A-C58B-C5DB41148F75}"/>
              </a:ext>
            </a:extLst>
          </p:cNvPr>
          <p:cNvSpPr>
            <a:spLocks noGrp="1"/>
          </p:cNvSpPr>
          <p:nvPr>
            <p:ph type="title"/>
          </p:nvPr>
        </p:nvSpPr>
        <p:spPr/>
        <p:txBody>
          <a:bodyPr/>
          <a:lstStyle/>
          <a:p>
            <a:endParaRPr lang="el-GR"/>
          </a:p>
        </p:txBody>
      </p:sp>
      <p:sp>
        <p:nvSpPr>
          <p:cNvPr id="3" name="Θέση κειμένου 2">
            <a:extLst>
              <a:ext uri="{FF2B5EF4-FFF2-40B4-BE49-F238E27FC236}">
                <a16:creationId xmlns:a16="http://schemas.microsoft.com/office/drawing/2014/main" id="{9037F981-D48A-740C-A82A-7D0478BAF5D0}"/>
              </a:ext>
            </a:extLst>
          </p:cNvPr>
          <p:cNvSpPr>
            <a:spLocks noGrp="1"/>
          </p:cNvSpPr>
          <p:nvPr>
            <p:ph type="body" idx="1"/>
          </p:nvPr>
        </p:nvSpPr>
        <p:spPr/>
        <p:txBody>
          <a:bodyPr>
            <a:normAutofit/>
          </a:bodyPr>
          <a:lstStyle/>
          <a:p>
            <a:pPr marL="0" indent="0" algn="just">
              <a:buNone/>
            </a:pPr>
            <a:endParaRPr lang="en-US" sz="6000" dirty="0">
              <a:solidFill>
                <a:srgbClr val="000000"/>
              </a:solidFill>
              <a:effectLst/>
              <a:latin typeface="Times New Roman" panose="02020603050405020304" pitchFamily="18" charset="0"/>
              <a:ea typeface="Times New Roman" panose="02020603050405020304" pitchFamily="18" charset="0"/>
            </a:endParaRPr>
          </a:p>
          <a:p>
            <a:pPr marL="0" indent="0" algn="just">
              <a:buNone/>
            </a:pPr>
            <a:r>
              <a:rPr lang="el-GR" sz="4000" dirty="0">
                <a:solidFill>
                  <a:srgbClr val="000000"/>
                </a:solidFill>
                <a:effectLst/>
                <a:latin typeface="Times New Roman" panose="02020603050405020304" pitchFamily="18" charset="0"/>
                <a:ea typeface="Times New Roman" panose="02020603050405020304" pitchFamily="18" charset="0"/>
              </a:rPr>
              <a:t>Η αδράνεια των επενδυτών λόγω της προσκόλλησης σε οικείες επενδύσεις έχει ως αποτέλεσμα να μην ακολουθούν τις οικονομικές εξελίξεις και αλλαγές, να παραμένουν προσκολλημένοι στις επενδυτικές θέσεις που κατέχουν, να διατηρούν τη υφιστάμενη κατάσταση και να ζημιώνονται σταδιακά. </a:t>
            </a:r>
            <a:endParaRPr lang="en-US" sz="4000" dirty="0">
              <a:solidFill>
                <a:srgbClr val="000000"/>
              </a:solidFill>
              <a:effectLst/>
              <a:latin typeface="Times New Roman" panose="02020603050405020304" pitchFamily="18" charset="0"/>
              <a:ea typeface="Times New Roman" panose="02020603050405020304" pitchFamily="18" charset="0"/>
            </a:endParaRPr>
          </a:p>
          <a:p>
            <a:pPr marL="0" indent="0" algn="just">
              <a:buNone/>
            </a:pPr>
            <a:r>
              <a:rPr lang="el-GR" sz="4000" dirty="0">
                <a:solidFill>
                  <a:srgbClr val="000000"/>
                </a:solidFill>
                <a:effectLst/>
                <a:latin typeface="Times New Roman" panose="02020603050405020304" pitchFamily="18" charset="0"/>
                <a:ea typeface="Times New Roman" panose="02020603050405020304" pitchFamily="18" charset="0"/>
              </a:rPr>
              <a:t>Ο φόβος προς την αλλαγή και την αντιμετώπιση μια κατάστασης, που μπορεί να οδηγήσει προς το χειρότερο, έχει καταγράφει από τους </a:t>
            </a:r>
            <a:r>
              <a:rPr lang="el-GR" sz="4000" dirty="0" err="1">
                <a:solidFill>
                  <a:srgbClr val="000000"/>
                </a:solidFill>
                <a:effectLst/>
                <a:latin typeface="Times New Roman" panose="02020603050405020304" pitchFamily="18" charset="0"/>
                <a:ea typeface="Times New Roman" panose="02020603050405020304" pitchFamily="18" charset="0"/>
              </a:rPr>
              <a:t>Benartzi</a:t>
            </a:r>
            <a:r>
              <a:rPr lang="el-GR" sz="4000" dirty="0">
                <a:solidFill>
                  <a:srgbClr val="000000"/>
                </a:solidFill>
                <a:effectLst/>
                <a:latin typeface="Times New Roman" panose="02020603050405020304" pitchFamily="18" charset="0"/>
                <a:ea typeface="Times New Roman" panose="02020603050405020304" pitchFamily="18" charset="0"/>
              </a:rPr>
              <a:t> και </a:t>
            </a:r>
            <a:r>
              <a:rPr lang="el-GR" sz="4000" dirty="0" err="1">
                <a:solidFill>
                  <a:srgbClr val="000000"/>
                </a:solidFill>
                <a:effectLst/>
                <a:latin typeface="Times New Roman" panose="02020603050405020304" pitchFamily="18" charset="0"/>
                <a:ea typeface="Times New Roman" panose="02020603050405020304" pitchFamily="18" charset="0"/>
              </a:rPr>
              <a:t>Thaler</a:t>
            </a:r>
            <a:r>
              <a:rPr lang="el-GR" sz="4000" dirty="0">
                <a:solidFill>
                  <a:srgbClr val="000000"/>
                </a:solidFill>
                <a:effectLst/>
                <a:latin typeface="Times New Roman" panose="02020603050405020304" pitchFamily="18" charset="0"/>
                <a:ea typeface="Times New Roman" panose="02020603050405020304" pitchFamily="18" charset="0"/>
              </a:rPr>
              <a:t>, το 1995.</a:t>
            </a:r>
            <a:endParaRPr lang="el-GR" sz="4000" dirty="0">
              <a:effectLst/>
              <a:latin typeface="Times New Roman" panose="02020603050405020304" pitchFamily="18" charset="0"/>
              <a:ea typeface="Times New Roman" panose="02020603050405020304" pitchFamily="18" charset="0"/>
            </a:endParaRPr>
          </a:p>
          <a:p>
            <a:endParaRPr lang="el-GR" dirty="0"/>
          </a:p>
        </p:txBody>
      </p:sp>
    </p:spTree>
    <p:extLst>
      <p:ext uri="{BB962C8B-B14F-4D97-AF65-F5344CB8AC3E}">
        <p14:creationId xmlns:p14="http://schemas.microsoft.com/office/powerpoint/2010/main" val="1535531630"/>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Το φαινόμενο του ζεστού χεριού…"/>
          <p:cNvSpPr txBox="1">
            <a:spLocks noGrp="1"/>
          </p:cNvSpPr>
          <p:nvPr>
            <p:ph type="title"/>
          </p:nvPr>
        </p:nvSpPr>
        <p:spPr>
          <a:xfrm>
            <a:off x="1369117" y="743831"/>
            <a:ext cx="20955001" cy="2501901"/>
          </a:xfrm>
          <a:prstGeom prst="rect">
            <a:avLst/>
          </a:prstGeom>
          <a:blipFill>
            <a:blip r:embed="rId2"/>
          </a:blipFill>
          <a:effectLst>
            <a:outerShdw blurRad="50800" dist="38100" dir="5400000" rotWithShape="0">
              <a:srgbClr val="000000">
                <a:alpha val="40000"/>
              </a:srgbClr>
            </a:outerShdw>
          </a:effectLst>
        </p:spPr>
        <p:txBody>
          <a:bodyPr/>
          <a:lstStyle/>
          <a:p>
            <a:pPr>
              <a:defRPr sz="5000">
                <a:solidFill>
                  <a:srgbClr val="FFFFFF"/>
                </a:solidFill>
              </a:defRPr>
            </a:pPr>
            <a:r>
              <a:rPr lang="el-GR" dirty="0"/>
              <a:t>Επίδραση του κληροδοτήματος</a:t>
            </a:r>
            <a:endParaRPr dirty="0"/>
          </a:p>
          <a:p>
            <a:pPr>
              <a:defRPr sz="5000">
                <a:solidFill>
                  <a:srgbClr val="FFFFFF"/>
                </a:solidFill>
              </a:defRPr>
            </a:pPr>
            <a:r>
              <a:rPr dirty="0" err="1"/>
              <a:t>Άνθρω</a:t>
            </a:r>
            <a:r>
              <a:rPr dirty="0"/>
              <a:t>π</a:t>
            </a:r>
            <a:r>
              <a:rPr dirty="0" err="1"/>
              <a:t>οι</a:t>
            </a:r>
            <a:endParaRPr dirty="0"/>
          </a:p>
        </p:txBody>
      </p:sp>
      <p:sp>
        <p:nvSpPr>
          <p:cNvPr id="193" name="Το φαινόμενο του «ζεστού χεριού», περιγράφει το ακριβώς αντίθετο από την πλάνη του παίκτη. Η ιδιαίτερη ονομασία έχει προέλθει από τους αγώνες μπάσκετ και τις βολές των παικτών, μια και το χέρι του αθλητή θα παραμένει ζεστό και θα συνεχίσει να σκοράρει, μ"/>
          <p:cNvSpPr txBox="1">
            <a:spLocks noGrp="1"/>
          </p:cNvSpPr>
          <p:nvPr>
            <p:ph type="body" idx="1"/>
          </p:nvPr>
        </p:nvSpPr>
        <p:spPr>
          <a:xfrm>
            <a:off x="1369117" y="3829050"/>
            <a:ext cx="20955001" cy="8928100"/>
          </a:xfrm>
          <a:prstGeom prst="rect">
            <a:avLst/>
          </a:prstGeom>
        </p:spPr>
        <p:txBody>
          <a:bodyPr>
            <a:normAutofit fontScale="85000" lnSpcReduction="20000"/>
          </a:bodyPr>
          <a:lstStyle/>
          <a:p>
            <a:pPr marR="297180" indent="180340" algn="just">
              <a:lnSpc>
                <a:spcPct val="150000"/>
              </a:lnSpc>
            </a:pPr>
            <a:endParaRPr lang="el-GR" sz="4000" dirty="0">
              <a:solidFill>
                <a:srgbClr val="000000"/>
              </a:solidFill>
              <a:effectLst/>
              <a:latin typeface="Times New Roman" panose="02020603050405020304" pitchFamily="18" charset="0"/>
              <a:ea typeface="Times New Roman" panose="02020603050405020304" pitchFamily="18" charset="0"/>
            </a:endParaRPr>
          </a:p>
          <a:p>
            <a:pPr marR="297180" indent="180340" algn="just">
              <a:lnSpc>
                <a:spcPct val="150000"/>
              </a:lnSpc>
            </a:pPr>
            <a:r>
              <a:rPr lang="el-GR" sz="4000" dirty="0">
                <a:solidFill>
                  <a:srgbClr val="000000"/>
                </a:solidFill>
                <a:effectLst/>
                <a:latin typeface="Times New Roman" panose="02020603050405020304" pitchFamily="18" charset="0"/>
                <a:ea typeface="Times New Roman" panose="02020603050405020304" pitchFamily="18" charset="0"/>
              </a:rPr>
              <a:t>Η συγκεκριμένη επίδραση εκφράζει την τάση των ατόμων να αποδίδουν επιπρόσθετη αξία σε ένα αντικείμενο ή επενδυτικό εργαλείο όταν βρίσκεται στην κατοχή τους.</a:t>
            </a:r>
            <a:endParaRPr lang="el-GR" sz="4000" dirty="0">
              <a:effectLst/>
              <a:latin typeface="Times New Roman" panose="02020603050405020304" pitchFamily="18" charset="0"/>
              <a:ea typeface="Times New Roman" panose="02020603050405020304" pitchFamily="18" charset="0"/>
            </a:endParaRPr>
          </a:p>
          <a:p>
            <a:pPr marR="297180" indent="180340" algn="just">
              <a:lnSpc>
                <a:spcPct val="150000"/>
              </a:lnSpc>
            </a:pPr>
            <a:r>
              <a:rPr lang="el-GR" sz="4000" dirty="0">
                <a:solidFill>
                  <a:srgbClr val="000000"/>
                </a:solidFill>
                <a:effectLst/>
                <a:latin typeface="Times New Roman" panose="02020603050405020304" pitchFamily="18" charset="0"/>
                <a:ea typeface="Times New Roman" panose="02020603050405020304" pitchFamily="18" charset="0"/>
              </a:rPr>
              <a:t>Οι άνθρωποι συχνά απαιτούν πολύ περισσότερα για να πωλήσουν ένα αντικείμενο από ότι θα ήταν διατεθειμένοι να πληρώσουν, για να το αγοράσουν (</a:t>
            </a:r>
            <a:r>
              <a:rPr lang="el-GR" sz="4000" dirty="0" err="1">
                <a:solidFill>
                  <a:srgbClr val="000000"/>
                </a:solidFill>
                <a:effectLst/>
                <a:latin typeface="Times New Roman" panose="02020603050405020304" pitchFamily="18" charset="0"/>
                <a:ea typeface="Times New Roman" panose="02020603050405020304" pitchFamily="18" charset="0"/>
              </a:rPr>
              <a:t>Nofsinger</a:t>
            </a:r>
            <a:r>
              <a:rPr lang="el-GR" sz="4000" dirty="0">
                <a:solidFill>
                  <a:srgbClr val="000000"/>
                </a:solidFill>
                <a:effectLst/>
                <a:latin typeface="Times New Roman" panose="02020603050405020304" pitchFamily="18" charset="0"/>
                <a:ea typeface="Times New Roman" panose="02020603050405020304" pitchFamily="18" charset="0"/>
              </a:rPr>
              <a:t>, 2001). </a:t>
            </a:r>
          </a:p>
          <a:p>
            <a:pPr marR="297180" indent="180340" algn="just">
              <a:lnSpc>
                <a:spcPct val="150000"/>
              </a:lnSpc>
            </a:pPr>
            <a:r>
              <a:rPr lang="el-GR" sz="4000" dirty="0">
                <a:solidFill>
                  <a:srgbClr val="000000"/>
                </a:solidFill>
                <a:effectLst/>
                <a:latin typeface="Times New Roman" panose="02020603050405020304" pitchFamily="18" charset="0"/>
                <a:ea typeface="Times New Roman" panose="02020603050405020304" pitchFamily="18" charset="0"/>
              </a:rPr>
              <a:t>Σε μια σειρά πειραμάτων που πραγματοποίησαν οι </a:t>
            </a:r>
            <a:r>
              <a:rPr lang="el-GR" sz="4000" dirty="0" err="1">
                <a:solidFill>
                  <a:srgbClr val="000000"/>
                </a:solidFill>
                <a:effectLst/>
                <a:latin typeface="Times New Roman" panose="02020603050405020304" pitchFamily="18" charset="0"/>
                <a:ea typeface="Times New Roman" panose="02020603050405020304" pitchFamily="18" charset="0"/>
              </a:rPr>
              <a:t>Kahneman</a:t>
            </a:r>
            <a:r>
              <a:rPr lang="el-GR" sz="4000" dirty="0">
                <a:solidFill>
                  <a:srgbClr val="000000"/>
                </a:solidFill>
                <a:effectLst/>
                <a:latin typeface="Times New Roman" panose="02020603050405020304" pitchFamily="18" charset="0"/>
                <a:ea typeface="Times New Roman" panose="02020603050405020304" pitchFamily="18" charset="0"/>
              </a:rPr>
              <a:t>, </a:t>
            </a:r>
            <a:r>
              <a:rPr lang="el-GR" sz="4000" dirty="0" err="1">
                <a:solidFill>
                  <a:srgbClr val="000000"/>
                </a:solidFill>
                <a:effectLst/>
                <a:latin typeface="Times New Roman" panose="02020603050405020304" pitchFamily="18" charset="0"/>
                <a:ea typeface="Times New Roman" panose="02020603050405020304" pitchFamily="18" charset="0"/>
              </a:rPr>
              <a:t>Knetsch</a:t>
            </a:r>
            <a:r>
              <a:rPr lang="el-GR" sz="4000" dirty="0">
                <a:solidFill>
                  <a:srgbClr val="000000"/>
                </a:solidFill>
                <a:effectLst/>
                <a:latin typeface="Times New Roman" panose="02020603050405020304" pitchFamily="18" charset="0"/>
                <a:ea typeface="Times New Roman" panose="02020603050405020304" pitchFamily="18" charset="0"/>
              </a:rPr>
              <a:t> και </a:t>
            </a:r>
            <a:r>
              <a:rPr lang="el-GR" sz="4000" dirty="0" err="1">
                <a:solidFill>
                  <a:srgbClr val="000000"/>
                </a:solidFill>
                <a:effectLst/>
                <a:latin typeface="Times New Roman" panose="02020603050405020304" pitchFamily="18" charset="0"/>
                <a:ea typeface="Times New Roman" panose="02020603050405020304" pitchFamily="18" charset="0"/>
              </a:rPr>
              <a:t>Thalel</a:t>
            </a:r>
            <a:r>
              <a:rPr lang="el-GR" sz="4000" dirty="0">
                <a:solidFill>
                  <a:srgbClr val="000000"/>
                </a:solidFill>
                <a:effectLst/>
                <a:latin typeface="Times New Roman" panose="02020603050405020304" pitchFamily="18" charset="0"/>
                <a:ea typeface="Times New Roman" panose="02020603050405020304" pitchFamily="18" charset="0"/>
              </a:rPr>
              <a:t> το 1990, διαπίστωσαν ότι οι ιδιοκτήτες μιας κούπας (που βρέθηκε τυχαία στην κατοχή τους), απαιτούσαν γύρω στα 7 δολάρια για να την πουλήσουν. Όταν όμως καλούνταν να αγοράσουν την ίδια κούπα, που δεν ήταν στην κατοχή τους, διέθεταν μόνο 3 δολάρια. Οι περισσότεροι επομένως, θα απαιτήσουν σημαντικά υψηλότερη τιμή για ένα προϊόν που κατέχουν από ότι θα ήταν διατεθειμένοι να πληρώσουν για αυτό (</a:t>
            </a:r>
            <a:r>
              <a:rPr lang="el-GR" sz="4000" dirty="0" err="1">
                <a:solidFill>
                  <a:srgbClr val="000000"/>
                </a:solidFill>
                <a:effectLst/>
                <a:latin typeface="Times New Roman" panose="02020603050405020304" pitchFamily="18" charset="0"/>
                <a:ea typeface="Times New Roman" panose="02020603050405020304" pitchFamily="18" charset="0"/>
              </a:rPr>
              <a:t>Weber</a:t>
            </a:r>
            <a:r>
              <a:rPr lang="el-GR" sz="4000" dirty="0">
                <a:solidFill>
                  <a:srgbClr val="000000"/>
                </a:solidFill>
                <a:effectLst/>
                <a:latin typeface="Times New Roman" panose="02020603050405020304" pitchFamily="18" charset="0"/>
                <a:ea typeface="Times New Roman" panose="02020603050405020304" pitchFamily="18" charset="0"/>
              </a:rPr>
              <a:t> 2000). </a:t>
            </a:r>
            <a:endParaRPr lang="el-GR" sz="4000" dirty="0">
              <a:effectLst/>
              <a:latin typeface="Times New Roman" panose="02020603050405020304" pitchFamily="18" charset="0"/>
              <a:ea typeface="Times New Roman" panose="02020603050405020304" pitchFamily="18" charset="0"/>
            </a:endParaRPr>
          </a:p>
          <a:p>
            <a:pPr marL="0" indent="0" defTabSz="742950">
              <a:spcBef>
                <a:spcPts val="4700"/>
              </a:spcBef>
              <a:buSzTx/>
              <a:buNone/>
              <a:defRPr sz="5040"/>
            </a:pPr>
            <a:endParaRPr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Θέση εικόνας 9">
            <a:extLst>
              <a:ext uri="{FF2B5EF4-FFF2-40B4-BE49-F238E27FC236}">
                <a16:creationId xmlns:a16="http://schemas.microsoft.com/office/drawing/2014/main" id="{211E3884-4578-74D2-F8B4-104E4086E26D}"/>
              </a:ext>
            </a:extLst>
          </p:cNvPr>
          <p:cNvPicPr>
            <a:picLocks noGrp="1" noChangeAspect="1"/>
          </p:cNvPicPr>
          <p:nvPr>
            <p:ph type="pic" idx="21"/>
          </p:nvPr>
        </p:nvPicPr>
        <p:blipFill rotWithShape="1">
          <a:blip r:embed="rId2">
            <a:extLst>
              <a:ext uri="{28A0092B-C50C-407E-A947-70E740481C1C}">
                <a14:useLocalDpi xmlns:a14="http://schemas.microsoft.com/office/drawing/2010/main" val="0"/>
              </a:ext>
            </a:extLst>
          </a:blip>
          <a:srcRect b="6571"/>
          <a:stretch/>
        </p:blipFill>
        <p:spPr>
          <a:xfrm>
            <a:off x="1096736" y="0"/>
            <a:ext cx="21149127" cy="13782214"/>
          </a:xfrm>
          <a:noFill/>
        </p:spPr>
      </p:pic>
      <p:sp>
        <p:nvSpPr>
          <p:cNvPr id="4" name="Θέση κειμένου 3">
            <a:extLst>
              <a:ext uri="{FF2B5EF4-FFF2-40B4-BE49-F238E27FC236}">
                <a16:creationId xmlns:a16="http://schemas.microsoft.com/office/drawing/2014/main" id="{17238331-F752-3715-7E42-DD3428071DC1}"/>
              </a:ext>
            </a:extLst>
          </p:cNvPr>
          <p:cNvSpPr>
            <a:spLocks noGrp="1"/>
          </p:cNvSpPr>
          <p:nvPr>
            <p:ph type="body" sz="quarter" idx="1"/>
          </p:nvPr>
        </p:nvSpPr>
        <p:spPr>
          <a:xfrm>
            <a:off x="1905000" y="10121900"/>
            <a:ext cx="9766300" cy="927100"/>
          </a:xfrm>
        </p:spPr>
        <p:txBody>
          <a:bodyPr anchor="t">
            <a:normAutofit/>
          </a:bodyPr>
          <a:lstStyle/>
          <a:p>
            <a:pPr>
              <a:spcAft>
                <a:spcPts val="600"/>
              </a:spcAft>
            </a:pPr>
            <a:r>
              <a:rPr lang="en-US" dirty="0"/>
              <a:t>LOSS AVERSION</a:t>
            </a:r>
            <a:endParaRPr lang="el-GR" dirty="0"/>
          </a:p>
        </p:txBody>
      </p:sp>
    </p:spTree>
    <p:extLst>
      <p:ext uri="{BB962C8B-B14F-4D97-AF65-F5344CB8AC3E}">
        <p14:creationId xmlns:p14="http://schemas.microsoft.com/office/powerpoint/2010/main" val="978450680"/>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Το φαινόμενο του ζεστού χεριού…"/>
          <p:cNvSpPr txBox="1">
            <a:spLocks noGrp="1"/>
          </p:cNvSpPr>
          <p:nvPr>
            <p:ph type="title"/>
          </p:nvPr>
        </p:nvSpPr>
        <p:spPr>
          <a:xfrm>
            <a:off x="1714500" y="450850"/>
            <a:ext cx="20955000" cy="2501900"/>
          </a:xfrm>
          <a:prstGeom prst="rect">
            <a:avLst/>
          </a:prstGeom>
          <a:blipFill>
            <a:blip r:embed="rId2"/>
          </a:blipFill>
          <a:effectLst>
            <a:outerShdw blurRad="50800" dist="38100" dir="5400000" rotWithShape="0">
              <a:srgbClr val="000000">
                <a:alpha val="40000"/>
              </a:srgbClr>
            </a:outerShdw>
          </a:effectLst>
        </p:spPr>
        <p:txBody>
          <a:bodyPr/>
          <a:lstStyle/>
          <a:p>
            <a:pPr>
              <a:defRPr sz="5000">
                <a:solidFill>
                  <a:srgbClr val="434343"/>
                </a:solidFill>
              </a:defRPr>
            </a:pPr>
            <a:r>
              <a:rPr lang="el-GR" dirty="0"/>
              <a:t>Επίδραση του Κληροδοτήματος</a:t>
            </a:r>
            <a:br>
              <a:rPr lang="el-GR" dirty="0"/>
            </a:br>
            <a:r>
              <a:rPr dirty="0" err="1"/>
              <a:t>Ε</a:t>
            </a:r>
            <a:r>
              <a:rPr dirty="0"/>
              <a:t>π</a:t>
            </a:r>
            <a:r>
              <a:rPr dirty="0" err="1"/>
              <a:t>ενδυτές</a:t>
            </a:r>
            <a:endParaRPr dirty="0"/>
          </a:p>
        </p:txBody>
      </p:sp>
      <p:sp>
        <p:nvSpPr>
          <p:cNvPr id="199" name="Η πλάνη αυτή μπορεί να επηρεάσει και την επενδυτική δραστηριότητα στη χρηματιστηριακή αγορά. Οι μελλοντικοί επενδυτές μπορεί να επιλέξουν για τη διαχείριση των χαρτοφυλακίων τους συμβούλους που δεν τους γνωρίζουν, απλά και μόνο γιατί έχουν καταγράψει προ"/>
          <p:cNvSpPr txBox="1">
            <a:spLocks noGrp="1"/>
          </p:cNvSpPr>
          <p:nvPr>
            <p:ph type="body" idx="1"/>
          </p:nvPr>
        </p:nvSpPr>
        <p:spPr>
          <a:xfrm>
            <a:off x="1550377" y="3846146"/>
            <a:ext cx="20955000" cy="9236808"/>
          </a:xfrm>
          <a:prstGeom prst="rect">
            <a:avLst/>
          </a:prstGeom>
        </p:spPr>
        <p:txBody>
          <a:bodyPr>
            <a:noAutofit/>
          </a:bodyPr>
          <a:lstStyle/>
          <a:p>
            <a:pPr marR="297180" indent="180340" algn="just">
              <a:lnSpc>
                <a:spcPct val="150000"/>
              </a:lnSpc>
            </a:pPr>
            <a:r>
              <a:rPr lang="el-GR" sz="4000" dirty="0">
                <a:solidFill>
                  <a:srgbClr val="000000"/>
                </a:solidFill>
                <a:effectLst/>
                <a:latin typeface="Times New Roman" panose="02020603050405020304" pitchFamily="18" charset="0"/>
                <a:ea typeface="Times New Roman" panose="02020603050405020304" pitchFamily="18" charset="0"/>
              </a:rPr>
              <a:t>Το ίδιο ακριβώς φαινόμενο παρατηρούμε και στο χρηματιστηριακό χώρο. Οι μετοχές και γενικότερα οι επενδυτικοί τίτλοι όταν βρίσκονται στην ιδιοκτησία κάποιου επενδυτή </a:t>
            </a:r>
            <a:r>
              <a:rPr lang="el-GR" sz="4000" dirty="0" err="1">
                <a:solidFill>
                  <a:srgbClr val="000000"/>
                </a:solidFill>
                <a:effectLst/>
                <a:latin typeface="Times New Roman" panose="02020603050405020304" pitchFamily="18" charset="0"/>
                <a:ea typeface="Times New Roman" panose="02020603050405020304" pitchFamily="18" charset="0"/>
              </a:rPr>
              <a:t>εκτιμούνται</a:t>
            </a:r>
            <a:r>
              <a:rPr lang="el-GR" sz="4000" dirty="0">
                <a:solidFill>
                  <a:srgbClr val="000000"/>
                </a:solidFill>
                <a:effectLst/>
                <a:latin typeface="Times New Roman" panose="02020603050405020304" pitchFamily="18" charset="0"/>
                <a:ea typeface="Times New Roman" panose="02020603050405020304" pitchFamily="18" charset="0"/>
              </a:rPr>
              <a:t> περισσότερο από όταν δεν βρίσκονται στην κατοχή τους και καλούνται να επενδύσουν σε αυτές. Από την άλλη, οι επενδυτές έχουν την τάση να διατηρούν τίτλους που έχουν κληρονομήσει, παρά να επενδύσουν σε νέα επενδυτικά οχήματα που είναι πιο κατάλληλα για τις ανάγκες τους (</a:t>
            </a:r>
            <a:r>
              <a:rPr lang="el-GR" sz="4000" dirty="0" err="1">
                <a:solidFill>
                  <a:srgbClr val="000000"/>
                </a:solidFill>
                <a:effectLst/>
                <a:latin typeface="Times New Roman" panose="02020603050405020304" pitchFamily="18" charset="0"/>
                <a:ea typeface="Times New Roman" panose="02020603050405020304" pitchFamily="18" charset="0"/>
              </a:rPr>
              <a:t>Nofsinger</a:t>
            </a:r>
            <a:r>
              <a:rPr lang="el-GR" sz="4000" dirty="0">
                <a:solidFill>
                  <a:srgbClr val="000000"/>
                </a:solidFill>
                <a:effectLst/>
                <a:latin typeface="Times New Roman" panose="02020603050405020304" pitchFamily="18" charset="0"/>
                <a:ea typeface="Times New Roman" panose="02020603050405020304" pitchFamily="18" charset="0"/>
              </a:rPr>
              <a:t>, 2001). </a:t>
            </a:r>
            <a:endParaRPr lang="el-GR" sz="4000" dirty="0">
              <a:effectLst/>
              <a:latin typeface="Times New Roman" panose="02020603050405020304" pitchFamily="18" charset="0"/>
              <a:ea typeface="Times New Roman" panose="02020603050405020304" pitchFamily="18" charset="0"/>
            </a:endParaRPr>
          </a:p>
          <a:p>
            <a:pPr algn="just"/>
            <a:r>
              <a:rPr lang="el-GR" sz="4000" dirty="0">
                <a:solidFill>
                  <a:srgbClr val="000000"/>
                </a:solidFill>
                <a:effectLst/>
                <a:latin typeface="Times New Roman" panose="02020603050405020304" pitchFamily="18" charset="0"/>
                <a:ea typeface="Times New Roman" panose="02020603050405020304" pitchFamily="18" charset="0"/>
              </a:rPr>
              <a:t>Αυτός ο συναισθηματισμός πάνω στα επενδυτικά εργαλεία οδηγεί σε παραλογισμό ως προς την εκτίμησή τους, λειτουργεί αποτρεπτικά ως προς τη διάρθρωση του χαρτοφυλακίου και δημιουργούν μια προσκόλληση των επενδυτών με τις συγκεκριμένες επενδυτικές αξίες. </a:t>
            </a:r>
            <a:endParaRPr lang="el-GR" sz="4000" dirty="0">
              <a:solidFill>
                <a:srgbClr val="000000"/>
              </a:solidFill>
              <a:latin typeface="Times New Roman" panose="02020603050405020304" pitchFamily="18" charset="0"/>
              <a:ea typeface="Times New Roman" panose="02020603050405020304" pitchFamily="18" charset="0"/>
            </a:endParaRPr>
          </a:p>
          <a:p>
            <a:pPr algn="just"/>
            <a:r>
              <a:rPr lang="el-GR" sz="4000" dirty="0">
                <a:solidFill>
                  <a:srgbClr val="000000"/>
                </a:solidFill>
                <a:effectLst/>
                <a:latin typeface="Times New Roman" panose="02020603050405020304" pitchFamily="18" charset="0"/>
                <a:ea typeface="Times New Roman" panose="02020603050405020304" pitchFamily="18" charset="0"/>
              </a:rPr>
              <a:t>Σύμφωνα με τον </a:t>
            </a:r>
            <a:r>
              <a:rPr lang="el-GR" sz="4000" dirty="0" err="1">
                <a:solidFill>
                  <a:srgbClr val="000000"/>
                </a:solidFill>
                <a:effectLst/>
                <a:latin typeface="Times New Roman" panose="02020603050405020304" pitchFamily="18" charset="0"/>
                <a:ea typeface="Times New Roman" panose="02020603050405020304" pitchFamily="18" charset="0"/>
              </a:rPr>
              <a:t>Knetsch</a:t>
            </a:r>
            <a:r>
              <a:rPr lang="el-GR" sz="4000" dirty="0">
                <a:solidFill>
                  <a:srgbClr val="000000"/>
                </a:solidFill>
                <a:effectLst/>
                <a:latin typeface="Times New Roman" panose="02020603050405020304" pitchFamily="18" charset="0"/>
                <a:ea typeface="Times New Roman" panose="02020603050405020304" pitchFamily="18" charset="0"/>
              </a:rPr>
              <a:t>, 1989, η παράλογη αυτή συμπεριφορά θα εξαφανιστεί εάν τα άτομα εκτεθούν σε ένα περιβάλλον αγοράς με άφθονες ευκαιρίες μάθησης. </a:t>
            </a:r>
            <a:endParaRPr sz="4000" dirty="0"/>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Το φαινόμενο του ζεστού χεριού…"/>
          <p:cNvSpPr txBox="1">
            <a:spLocks noGrp="1"/>
          </p:cNvSpPr>
          <p:nvPr>
            <p:ph type="title"/>
          </p:nvPr>
        </p:nvSpPr>
        <p:spPr>
          <a:xfrm>
            <a:off x="1369117" y="743831"/>
            <a:ext cx="20955001" cy="2501901"/>
          </a:xfrm>
          <a:prstGeom prst="rect">
            <a:avLst/>
          </a:prstGeom>
          <a:blipFill>
            <a:blip r:embed="rId2"/>
          </a:blipFill>
          <a:effectLst>
            <a:outerShdw blurRad="50800" dist="38100" dir="5400000" rotWithShape="0">
              <a:srgbClr val="000000">
                <a:alpha val="40000"/>
              </a:srgbClr>
            </a:outerShdw>
          </a:effectLst>
        </p:spPr>
        <p:txBody>
          <a:bodyPr/>
          <a:lstStyle/>
          <a:p>
            <a:pPr>
              <a:defRPr sz="5000">
                <a:solidFill>
                  <a:srgbClr val="FFFFFF"/>
                </a:solidFill>
              </a:defRPr>
            </a:pPr>
            <a:r>
              <a:rPr lang="el-GR" dirty="0"/>
              <a:t>Μυωπική αποστροφή στην απώλεια</a:t>
            </a:r>
            <a:endParaRPr dirty="0"/>
          </a:p>
          <a:p>
            <a:pPr>
              <a:defRPr sz="5000">
                <a:solidFill>
                  <a:srgbClr val="FFFFFF"/>
                </a:solidFill>
              </a:defRPr>
            </a:pPr>
            <a:r>
              <a:rPr dirty="0" err="1"/>
              <a:t>Άνθρω</a:t>
            </a:r>
            <a:r>
              <a:rPr dirty="0"/>
              <a:t>π</a:t>
            </a:r>
            <a:r>
              <a:rPr dirty="0" err="1"/>
              <a:t>οι</a:t>
            </a:r>
            <a:endParaRPr dirty="0"/>
          </a:p>
        </p:txBody>
      </p:sp>
      <p:sp>
        <p:nvSpPr>
          <p:cNvPr id="193" name="Το φαινόμενο του «ζεστού χεριού», περιγράφει το ακριβώς αντίθετο από την πλάνη του παίκτη. Η ιδιαίτερη ονομασία έχει προέλθει από τους αγώνες μπάσκετ και τις βολές των παικτών, μια και το χέρι του αθλητή θα παραμένει ζεστό και θα συνεχίσει να σκοράρει, μ"/>
          <p:cNvSpPr txBox="1">
            <a:spLocks noGrp="1"/>
          </p:cNvSpPr>
          <p:nvPr>
            <p:ph type="body" idx="1"/>
          </p:nvPr>
        </p:nvSpPr>
        <p:spPr>
          <a:xfrm>
            <a:off x="1369117" y="3829050"/>
            <a:ext cx="20955001" cy="8928100"/>
          </a:xfrm>
          <a:prstGeom prst="rect">
            <a:avLst/>
          </a:prstGeom>
        </p:spPr>
        <p:txBody>
          <a:bodyPr>
            <a:normAutofit/>
          </a:bodyPr>
          <a:lstStyle/>
          <a:p>
            <a:pPr marR="297180" indent="180340" algn="just">
              <a:lnSpc>
                <a:spcPct val="150000"/>
              </a:lnSpc>
            </a:pPr>
            <a:endParaRPr lang="el-GR" sz="4000" dirty="0">
              <a:solidFill>
                <a:srgbClr val="000000"/>
              </a:solidFill>
              <a:effectLst/>
              <a:latin typeface="Times New Roman" panose="02020603050405020304" pitchFamily="18" charset="0"/>
              <a:ea typeface="Times New Roman" panose="02020603050405020304" pitchFamily="18" charset="0"/>
            </a:endParaRPr>
          </a:p>
          <a:p>
            <a:pPr marR="297180" indent="180340" algn="just">
              <a:lnSpc>
                <a:spcPct val="150000"/>
              </a:lnSpc>
            </a:pPr>
            <a:r>
              <a:rPr lang="el-GR" sz="4000" dirty="0">
                <a:solidFill>
                  <a:srgbClr val="000000"/>
                </a:solidFill>
                <a:effectLst/>
                <a:latin typeface="Times New Roman" panose="02020603050405020304" pitchFamily="18" charset="0"/>
                <a:ea typeface="Times New Roman" panose="02020603050405020304" pitchFamily="18" charset="0"/>
              </a:rPr>
              <a:t>Η προκατάληψη της μυωπικής αποστροφής της απώλειας συμβαίνει όταν οι </a:t>
            </a:r>
            <a:r>
              <a:rPr lang="en-US" sz="4000" dirty="0" err="1">
                <a:solidFill>
                  <a:srgbClr val="000000"/>
                </a:solidFill>
                <a:effectLst/>
                <a:latin typeface="Times New Roman" panose="02020603050405020304" pitchFamily="18" charset="0"/>
                <a:ea typeface="Times New Roman" panose="02020603050405020304" pitchFamily="18" charset="0"/>
              </a:rPr>
              <a:t>ά</a:t>
            </a:r>
            <a:r>
              <a:rPr lang="el-GR" sz="4000" dirty="0" err="1">
                <a:solidFill>
                  <a:srgbClr val="000000"/>
                </a:solidFill>
                <a:effectLst/>
                <a:latin typeface="Times New Roman" panose="02020603050405020304" pitchFamily="18" charset="0"/>
                <a:ea typeface="Times New Roman" panose="02020603050405020304" pitchFamily="18" charset="0"/>
              </a:rPr>
              <a:t>νθρωποι</a:t>
            </a:r>
            <a:r>
              <a:rPr lang="el-GR" sz="4000">
                <a:solidFill>
                  <a:srgbClr val="000000"/>
                </a:solidFill>
                <a:latin typeface="Times New Roman" panose="02020603050405020304" pitchFamily="18" charset="0"/>
                <a:ea typeface="Times New Roman" panose="02020603050405020304" pitchFamily="18" charset="0"/>
              </a:rPr>
              <a:t>, </a:t>
            </a:r>
            <a:r>
              <a:rPr lang="el-GR" sz="4000">
                <a:solidFill>
                  <a:srgbClr val="000000"/>
                </a:solidFill>
                <a:effectLst/>
                <a:latin typeface="Times New Roman" panose="02020603050405020304" pitchFamily="18" charset="0"/>
                <a:ea typeface="Times New Roman" panose="02020603050405020304" pitchFamily="18" charset="0"/>
              </a:rPr>
              <a:t>χάνουν </a:t>
            </a:r>
            <a:r>
              <a:rPr lang="el-GR" sz="4000" dirty="0">
                <a:solidFill>
                  <a:srgbClr val="000000"/>
                </a:solidFill>
                <a:effectLst/>
                <a:latin typeface="Times New Roman" panose="02020603050405020304" pitchFamily="18" charset="0"/>
                <a:ea typeface="Times New Roman" panose="02020603050405020304" pitchFamily="18" charset="0"/>
              </a:rPr>
              <a:t>προσωρινά από τα μάτια τους την ευρύτερη εικόνα, και επικεντρώνονται πάρα πολύ σ’ αυτό που βρίσκεται μπροστά τους. </a:t>
            </a:r>
            <a:endParaRPr lang="el-GR" sz="4000" dirty="0">
              <a:effectLst/>
              <a:latin typeface="Times New Roman" panose="02020603050405020304" pitchFamily="18" charset="0"/>
              <a:ea typeface="Times New Roman" panose="02020603050405020304" pitchFamily="18" charset="0"/>
            </a:endParaRPr>
          </a:p>
          <a:p>
            <a:pPr marR="297180" indent="180340" algn="just">
              <a:lnSpc>
                <a:spcPct val="150000"/>
              </a:lnSpc>
            </a:pPr>
            <a:r>
              <a:rPr lang="el-GR" sz="4000" dirty="0">
                <a:solidFill>
                  <a:srgbClr val="000000"/>
                </a:solidFill>
                <a:effectLst/>
                <a:latin typeface="Times New Roman" panose="02020603050405020304" pitchFamily="18" charset="0"/>
                <a:ea typeface="Times New Roman" panose="02020603050405020304" pitchFamily="18" charset="0"/>
              </a:rPr>
              <a:t>Η συγκεκριμένη αποστροφή είναι ο συνδυασμός μιας μεγαλύτερης ευαισθησίας στις απώλειες, από ότι σε κέρδη και της τάσης των επενδυτών να αξιολογούν τα αποτελέσματά τους πιο συχνά (</a:t>
            </a:r>
            <a:r>
              <a:rPr lang="el-GR" sz="4000" dirty="0" err="1">
                <a:solidFill>
                  <a:srgbClr val="000000"/>
                </a:solidFill>
                <a:effectLst/>
                <a:latin typeface="Times New Roman" panose="02020603050405020304" pitchFamily="18" charset="0"/>
                <a:ea typeface="Times New Roman" panose="02020603050405020304" pitchFamily="18" charset="0"/>
              </a:rPr>
              <a:t>Thaler</a:t>
            </a:r>
            <a:r>
              <a:rPr lang="el-GR" sz="4000" dirty="0">
                <a:solidFill>
                  <a:srgbClr val="000000"/>
                </a:solidFill>
                <a:effectLst/>
                <a:latin typeface="Times New Roman" panose="02020603050405020304" pitchFamily="18" charset="0"/>
                <a:ea typeface="Times New Roman" panose="02020603050405020304" pitchFamily="18" charset="0"/>
              </a:rPr>
              <a:t>, </a:t>
            </a:r>
            <a:r>
              <a:rPr lang="el-GR" sz="4000" dirty="0" err="1">
                <a:solidFill>
                  <a:srgbClr val="000000"/>
                </a:solidFill>
                <a:effectLst/>
                <a:latin typeface="Times New Roman" panose="02020603050405020304" pitchFamily="18" charset="0"/>
                <a:ea typeface="Times New Roman" panose="02020603050405020304" pitchFamily="18" charset="0"/>
              </a:rPr>
              <a:t>Tversky</a:t>
            </a:r>
            <a:r>
              <a:rPr lang="el-GR" sz="4000" dirty="0">
                <a:solidFill>
                  <a:srgbClr val="000000"/>
                </a:solidFill>
                <a:effectLst/>
                <a:latin typeface="Times New Roman" panose="02020603050405020304" pitchFamily="18" charset="0"/>
                <a:ea typeface="Times New Roman" panose="02020603050405020304" pitchFamily="18" charset="0"/>
              </a:rPr>
              <a:t>, </a:t>
            </a:r>
            <a:r>
              <a:rPr lang="el-GR" sz="4000" dirty="0" err="1">
                <a:solidFill>
                  <a:srgbClr val="000000"/>
                </a:solidFill>
                <a:effectLst/>
                <a:latin typeface="Times New Roman" panose="02020603050405020304" pitchFamily="18" charset="0"/>
                <a:ea typeface="Times New Roman" panose="02020603050405020304" pitchFamily="18" charset="0"/>
              </a:rPr>
              <a:t>Kahneman</a:t>
            </a:r>
            <a:r>
              <a:rPr lang="el-GR" sz="4000" dirty="0">
                <a:solidFill>
                  <a:srgbClr val="000000"/>
                </a:solidFill>
                <a:effectLst/>
                <a:latin typeface="Times New Roman" panose="02020603050405020304" pitchFamily="18" charset="0"/>
                <a:ea typeface="Times New Roman" panose="02020603050405020304" pitchFamily="18" charset="0"/>
              </a:rPr>
              <a:t> και </a:t>
            </a:r>
            <a:r>
              <a:rPr lang="el-GR" sz="4000" dirty="0" err="1">
                <a:solidFill>
                  <a:srgbClr val="000000"/>
                </a:solidFill>
                <a:effectLst/>
                <a:latin typeface="Times New Roman" panose="02020603050405020304" pitchFamily="18" charset="0"/>
                <a:ea typeface="Times New Roman" panose="02020603050405020304" pitchFamily="18" charset="0"/>
              </a:rPr>
              <a:t>Schwartz</a:t>
            </a:r>
            <a:r>
              <a:rPr lang="el-GR" sz="4000" dirty="0">
                <a:solidFill>
                  <a:srgbClr val="000000"/>
                </a:solidFill>
                <a:effectLst/>
                <a:latin typeface="Times New Roman" panose="02020603050405020304" pitchFamily="18" charset="0"/>
                <a:ea typeface="Times New Roman" panose="02020603050405020304" pitchFamily="18" charset="0"/>
              </a:rPr>
              <a:t>, 1997). </a:t>
            </a:r>
            <a:endParaRPr lang="el-GR" sz="4000" dirty="0">
              <a:effectLst/>
              <a:latin typeface="Times New Roman" panose="02020603050405020304" pitchFamily="18" charset="0"/>
              <a:ea typeface="Times New Roman" panose="02020603050405020304" pitchFamily="18" charset="0"/>
            </a:endParaRPr>
          </a:p>
          <a:p>
            <a:pPr marL="0" indent="0" defTabSz="742950">
              <a:spcBef>
                <a:spcPts val="4700"/>
              </a:spcBef>
              <a:buSzTx/>
              <a:buNone/>
              <a:defRPr sz="5040"/>
            </a:pPr>
            <a:endParaRPr dirty="0"/>
          </a:p>
        </p:txBody>
      </p:sp>
    </p:spTree>
    <p:extLst>
      <p:ext uri="{BB962C8B-B14F-4D97-AF65-F5344CB8AC3E}">
        <p14:creationId xmlns:p14="http://schemas.microsoft.com/office/powerpoint/2010/main" val="963727182"/>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Το φαινόμενο του ζεστού χεριού…"/>
          <p:cNvSpPr txBox="1">
            <a:spLocks noGrp="1"/>
          </p:cNvSpPr>
          <p:nvPr>
            <p:ph type="title"/>
          </p:nvPr>
        </p:nvSpPr>
        <p:spPr>
          <a:xfrm>
            <a:off x="1714500" y="450850"/>
            <a:ext cx="20955000" cy="2501900"/>
          </a:xfrm>
          <a:prstGeom prst="rect">
            <a:avLst/>
          </a:prstGeom>
          <a:blipFill>
            <a:blip r:embed="rId2"/>
          </a:blipFill>
          <a:effectLst>
            <a:outerShdw blurRad="50800" dist="38100" dir="5400000" rotWithShape="0">
              <a:srgbClr val="000000">
                <a:alpha val="40000"/>
              </a:srgbClr>
            </a:outerShdw>
          </a:effectLst>
        </p:spPr>
        <p:txBody>
          <a:bodyPr/>
          <a:lstStyle/>
          <a:p>
            <a:pPr>
              <a:defRPr sz="5000">
                <a:solidFill>
                  <a:srgbClr val="434343"/>
                </a:solidFill>
              </a:defRPr>
            </a:pPr>
            <a:r>
              <a:rPr lang="el-GR" dirty="0"/>
              <a:t>Μυωπική Αποστροφή στην Απώλεια</a:t>
            </a:r>
            <a:br>
              <a:rPr lang="el-GR" dirty="0"/>
            </a:br>
            <a:r>
              <a:rPr dirty="0" err="1"/>
              <a:t>Ε</a:t>
            </a:r>
            <a:r>
              <a:rPr dirty="0"/>
              <a:t>π</a:t>
            </a:r>
            <a:r>
              <a:rPr dirty="0" err="1"/>
              <a:t>ενδυτές</a:t>
            </a:r>
            <a:endParaRPr dirty="0"/>
          </a:p>
        </p:txBody>
      </p:sp>
      <p:sp>
        <p:nvSpPr>
          <p:cNvPr id="199" name="Η πλάνη αυτή μπορεί να επηρεάσει και την επενδυτική δραστηριότητα στη χρηματιστηριακή αγορά. Οι μελλοντικοί επενδυτές μπορεί να επιλέξουν για τη διαχείριση των χαρτοφυλακίων τους συμβούλους που δεν τους γνωρίζουν, απλά και μόνο γιατί έχουν καταγράψει προ"/>
          <p:cNvSpPr txBox="1">
            <a:spLocks noGrp="1"/>
          </p:cNvSpPr>
          <p:nvPr>
            <p:ph type="body" idx="1"/>
          </p:nvPr>
        </p:nvSpPr>
        <p:spPr>
          <a:xfrm>
            <a:off x="1550377" y="3846146"/>
            <a:ext cx="20955000" cy="9635392"/>
          </a:xfrm>
          <a:prstGeom prst="rect">
            <a:avLst/>
          </a:prstGeom>
        </p:spPr>
        <p:txBody>
          <a:bodyPr>
            <a:noAutofit/>
          </a:bodyPr>
          <a:lstStyle/>
          <a:p>
            <a:pPr marR="297180" indent="180340" algn="just">
              <a:lnSpc>
                <a:spcPct val="150000"/>
              </a:lnSpc>
            </a:pPr>
            <a:endParaRPr lang="el-GR" sz="4000" dirty="0">
              <a:effectLst/>
              <a:latin typeface="Times New Roman" panose="02020603050405020304" pitchFamily="18" charset="0"/>
              <a:ea typeface="Times New Roman" panose="02020603050405020304" pitchFamily="18" charset="0"/>
            </a:endParaRPr>
          </a:p>
          <a:p>
            <a:pPr marR="297180" indent="180340" algn="just">
              <a:lnSpc>
                <a:spcPct val="150000"/>
              </a:lnSpc>
            </a:pPr>
            <a:r>
              <a:rPr lang="el-GR" sz="4000" dirty="0">
                <a:effectLst/>
                <a:latin typeface="Times New Roman" panose="02020603050405020304" pitchFamily="18" charset="0"/>
                <a:ea typeface="Times New Roman" panose="02020603050405020304" pitchFamily="18" charset="0"/>
              </a:rPr>
              <a:t>Στα πλαίσια των χρηματιστηριακών διαδικασιών, εκφράζει την κοντόφθαλμη τάση των επενδυτών να αξιολογούν τις επενδύσεις τους. Αξιολογώντας καθημερινά το χαρτοφυλάκιο, ο επενδυτής βιώνει καθημερινά τις απώλειες και παράλληλα τον πόνο της απώλειας αυτής, με αποτέλεσμα να λαμβάνει το μικρότερο κίνδυνο και να κερδίζει τα λιγότερα χρήματα.</a:t>
            </a:r>
          </a:p>
          <a:p>
            <a:pPr marR="297180" indent="180340" algn="just">
              <a:lnSpc>
                <a:spcPct val="150000"/>
              </a:lnSpc>
            </a:pPr>
            <a:r>
              <a:rPr lang="el-GR" sz="4000" dirty="0">
                <a:effectLst/>
                <a:latin typeface="Times New Roman" panose="02020603050405020304" pitchFamily="18" charset="0"/>
                <a:ea typeface="Times New Roman" panose="02020603050405020304" pitchFamily="18" charset="0"/>
              </a:rPr>
              <a:t>Ο </a:t>
            </a:r>
            <a:r>
              <a:rPr lang="el-GR" sz="4000" dirty="0" err="1">
                <a:effectLst/>
                <a:latin typeface="Times New Roman" panose="02020603050405020304" pitchFamily="18" charset="0"/>
                <a:ea typeface="Times New Roman" panose="02020603050405020304" pitchFamily="18" charset="0"/>
              </a:rPr>
              <a:t>Bernartzi</a:t>
            </a:r>
            <a:r>
              <a:rPr lang="el-GR" sz="4000" dirty="0">
                <a:effectLst/>
                <a:latin typeface="Times New Roman" panose="02020603050405020304" pitchFamily="18" charset="0"/>
                <a:ea typeface="Times New Roman" panose="02020603050405020304" pitchFamily="18" charset="0"/>
              </a:rPr>
              <a:t> και </a:t>
            </a:r>
            <a:r>
              <a:rPr lang="el-GR" sz="4000" dirty="0" err="1">
                <a:effectLst/>
                <a:latin typeface="Times New Roman" panose="02020603050405020304" pitchFamily="18" charset="0"/>
                <a:ea typeface="Times New Roman" panose="02020603050405020304" pitchFamily="18" charset="0"/>
              </a:rPr>
              <a:t>Thaler</a:t>
            </a:r>
            <a:r>
              <a:rPr lang="el-GR" sz="4000" dirty="0">
                <a:effectLst/>
                <a:latin typeface="Times New Roman" panose="02020603050405020304" pitchFamily="18" charset="0"/>
                <a:ea typeface="Times New Roman" panose="02020603050405020304" pitchFamily="18" charset="0"/>
              </a:rPr>
              <a:t> (1999) περιγράφουν το φαινόμενο της μυωπικής αποστροφής της απώλειας, σαν την τάση των επενδυτών να υιοθετούν πιο συντηρητικές στρατηγικές, όταν λειτουργούν βραχυπρόθεσμα, από εκείνους που επενδύουν με πιο μακροπρόθεσμη ματιά. Παρά το γεγονός ότι η σχεδίαση μιας επενδυτικής απόφασης με μακροχρόνιο ορίζοντα, είναι πιο αποτελεσματική από μια βραχυχρόνια, οι επενδυτές ανησυχούν περισσότερο για τις βραχυχρόνιες απώλειες. </a:t>
            </a:r>
          </a:p>
          <a:p>
            <a:pPr marR="297180" indent="180340" algn="just">
              <a:lnSpc>
                <a:spcPct val="150000"/>
              </a:lnSpc>
            </a:pPr>
            <a:endParaRPr sz="4000" dirty="0"/>
          </a:p>
        </p:txBody>
      </p:sp>
    </p:spTree>
    <p:extLst>
      <p:ext uri="{BB962C8B-B14F-4D97-AF65-F5344CB8AC3E}">
        <p14:creationId xmlns:p14="http://schemas.microsoft.com/office/powerpoint/2010/main" val="1710691610"/>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Το φαινόμενο του ζεστού χεριού…"/>
          <p:cNvSpPr txBox="1">
            <a:spLocks noGrp="1"/>
          </p:cNvSpPr>
          <p:nvPr>
            <p:ph type="title"/>
          </p:nvPr>
        </p:nvSpPr>
        <p:spPr>
          <a:xfrm>
            <a:off x="1369117" y="743831"/>
            <a:ext cx="20955001" cy="2501901"/>
          </a:xfrm>
          <a:prstGeom prst="rect">
            <a:avLst/>
          </a:prstGeom>
          <a:blipFill>
            <a:blip r:embed="rId2"/>
          </a:blipFill>
          <a:effectLst>
            <a:outerShdw blurRad="50800" dist="38100" dir="5400000" rotWithShape="0">
              <a:srgbClr val="000000">
                <a:alpha val="40000"/>
              </a:srgbClr>
            </a:outerShdw>
          </a:effectLst>
        </p:spPr>
        <p:txBody>
          <a:bodyPr/>
          <a:lstStyle/>
          <a:p>
            <a:pPr>
              <a:defRPr sz="5000">
                <a:solidFill>
                  <a:srgbClr val="FFFFFF"/>
                </a:solidFill>
              </a:defRPr>
            </a:pPr>
            <a:r>
              <a:rPr lang="el-GR" dirty="0"/>
              <a:t>Προκατάληψη της Προσκόλλησης</a:t>
            </a:r>
            <a:endParaRPr dirty="0"/>
          </a:p>
          <a:p>
            <a:pPr>
              <a:defRPr sz="5000">
                <a:solidFill>
                  <a:srgbClr val="FFFFFF"/>
                </a:solidFill>
              </a:defRPr>
            </a:pPr>
            <a:r>
              <a:rPr dirty="0" err="1"/>
              <a:t>Άνθρω</a:t>
            </a:r>
            <a:r>
              <a:rPr dirty="0"/>
              <a:t>π</a:t>
            </a:r>
            <a:r>
              <a:rPr dirty="0" err="1"/>
              <a:t>οι</a:t>
            </a:r>
            <a:endParaRPr dirty="0"/>
          </a:p>
        </p:txBody>
      </p:sp>
      <p:sp>
        <p:nvSpPr>
          <p:cNvPr id="193" name="Το φαινόμενο του «ζεστού χεριού», περιγράφει το ακριβώς αντίθετο από την πλάνη του παίκτη. Η ιδιαίτερη ονομασία έχει προέλθει από τους αγώνες μπάσκετ και τις βολές των παικτών, μια και το χέρι του αθλητή θα παραμένει ζεστό και θα συνεχίσει να σκοράρει, μ"/>
          <p:cNvSpPr txBox="1">
            <a:spLocks noGrp="1"/>
          </p:cNvSpPr>
          <p:nvPr>
            <p:ph type="body" idx="1"/>
          </p:nvPr>
        </p:nvSpPr>
        <p:spPr>
          <a:xfrm>
            <a:off x="1369117" y="3829050"/>
            <a:ext cx="20955001" cy="8928100"/>
          </a:xfrm>
          <a:prstGeom prst="rect">
            <a:avLst/>
          </a:prstGeom>
        </p:spPr>
        <p:txBody>
          <a:bodyPr>
            <a:normAutofit/>
          </a:bodyPr>
          <a:lstStyle/>
          <a:p>
            <a:pPr marR="297180" indent="180340" algn="just">
              <a:lnSpc>
                <a:spcPct val="150000"/>
              </a:lnSpc>
            </a:pPr>
            <a:endParaRPr lang="el-GR" sz="4000" dirty="0">
              <a:solidFill>
                <a:srgbClr val="000000"/>
              </a:solidFill>
              <a:effectLst/>
              <a:latin typeface="Times New Roman" panose="02020603050405020304" pitchFamily="18" charset="0"/>
              <a:ea typeface="Times New Roman" panose="02020603050405020304" pitchFamily="18" charset="0"/>
            </a:endParaRPr>
          </a:p>
          <a:p>
            <a:pPr marL="0" indent="0" algn="just" defTabSz="742950">
              <a:spcBef>
                <a:spcPts val="4700"/>
              </a:spcBef>
              <a:buSzTx/>
              <a:buNone/>
              <a:defRPr sz="5040"/>
            </a:pPr>
            <a:r>
              <a:rPr lang="el-GR" sz="4000" dirty="0">
                <a:solidFill>
                  <a:srgbClr val="000000"/>
                </a:solidFill>
                <a:effectLst/>
                <a:latin typeface="Times New Roman" panose="02020603050405020304" pitchFamily="18" charset="0"/>
                <a:ea typeface="Times New Roman" panose="02020603050405020304" pitchFamily="18" charset="0"/>
              </a:rPr>
              <a:t>Η προκατάληψη της προσκόλλησης αναφέρεται στην τάση των ανθρώπων να δένονται συναισθηματικά με άλλα άτομα, αντικείμενα ή καταστάσεις και να λειτουργούν παράλογα λόγω αυτής της προσκόλλησης </a:t>
            </a:r>
          </a:p>
          <a:p>
            <a:pPr marL="0" indent="0" algn="just" defTabSz="742950">
              <a:spcBef>
                <a:spcPts val="4700"/>
              </a:spcBef>
              <a:buSzTx/>
              <a:buNone/>
              <a:defRPr sz="5040"/>
            </a:pPr>
            <a:r>
              <a:rPr lang="el-GR" sz="4000" dirty="0">
                <a:solidFill>
                  <a:srgbClr val="000000"/>
                </a:solidFill>
                <a:effectLst/>
                <a:latin typeface="Times New Roman" panose="02020603050405020304" pitchFamily="18" charset="0"/>
                <a:ea typeface="Times New Roman" panose="02020603050405020304" pitchFamily="18" charset="0"/>
              </a:rPr>
              <a:t>Οι άνθρωποι επηρεάζονται, υποσυνείδητα, κατά τη διάρκεια των αποφάσεων από τις σχέσεις τους με άλλους ανθρώπους ή ακόμα με αντικείμενα και παύουν να είναι αμερόληπτοι και αντικειμενικοί όταν πρέπει να προβούν σε αξιολογήσεις. </a:t>
            </a:r>
          </a:p>
          <a:p>
            <a:pPr marL="0" indent="0" algn="just" defTabSz="742950">
              <a:spcBef>
                <a:spcPts val="4700"/>
              </a:spcBef>
              <a:buSzTx/>
              <a:buNone/>
              <a:defRPr sz="5040"/>
            </a:pPr>
            <a:r>
              <a:rPr lang="el-GR" sz="4000" dirty="0">
                <a:solidFill>
                  <a:srgbClr val="000000"/>
                </a:solidFill>
                <a:effectLst/>
                <a:latin typeface="Times New Roman" panose="02020603050405020304" pitchFamily="18" charset="0"/>
                <a:ea typeface="Times New Roman" panose="02020603050405020304" pitchFamily="18" charset="0"/>
              </a:rPr>
              <a:t>Ο συναισθηματισμός αυτός και η προσκόλληση κάνει μια απόφαση και επιλογή, λιγότερο ουδέτερη και αντικειμενική. Αναπτύσσουν, ασυναίσθητα, μια μορφή μεροληψίας που καλείται προκατάληψη της προσκόλλησης (</a:t>
            </a:r>
            <a:r>
              <a:rPr lang="el-GR" sz="4000" dirty="0" err="1">
                <a:solidFill>
                  <a:srgbClr val="000000"/>
                </a:solidFill>
                <a:effectLst/>
                <a:latin typeface="Times New Roman" panose="02020603050405020304" pitchFamily="18" charset="0"/>
                <a:ea typeface="Times New Roman" panose="02020603050405020304" pitchFamily="18" charset="0"/>
              </a:rPr>
              <a:t>Ferguson</a:t>
            </a:r>
            <a:r>
              <a:rPr lang="el-GR" sz="4000" dirty="0">
                <a:solidFill>
                  <a:srgbClr val="000000"/>
                </a:solidFill>
                <a:effectLst/>
                <a:latin typeface="Times New Roman" panose="02020603050405020304" pitchFamily="18" charset="0"/>
                <a:ea typeface="Times New Roman" panose="02020603050405020304" pitchFamily="18" charset="0"/>
              </a:rPr>
              <a:t>, </a:t>
            </a:r>
            <a:r>
              <a:rPr lang="el-GR" sz="4000" dirty="0" err="1">
                <a:solidFill>
                  <a:srgbClr val="000000"/>
                </a:solidFill>
                <a:effectLst/>
                <a:latin typeface="Times New Roman" panose="02020603050405020304" pitchFamily="18" charset="0"/>
                <a:ea typeface="Times New Roman" panose="02020603050405020304" pitchFamily="18" charset="0"/>
              </a:rPr>
              <a:t>Hronsky</a:t>
            </a:r>
            <a:r>
              <a:rPr lang="el-GR" sz="4000" dirty="0">
                <a:solidFill>
                  <a:srgbClr val="000000"/>
                </a:solidFill>
                <a:effectLst/>
                <a:latin typeface="Times New Roman" panose="02020603050405020304" pitchFamily="18" charset="0"/>
                <a:ea typeface="Times New Roman" panose="02020603050405020304" pitchFamily="18" charset="0"/>
              </a:rPr>
              <a:t>, 2011). </a:t>
            </a:r>
            <a:endParaRPr lang="el-GR" sz="4000" dirty="0">
              <a:effectLst/>
              <a:latin typeface="Times New Roman" panose="02020603050405020304" pitchFamily="18" charset="0"/>
              <a:ea typeface="Times New Roman" panose="02020603050405020304" pitchFamily="18" charset="0"/>
            </a:endParaRPr>
          </a:p>
          <a:p>
            <a:pPr marL="0" indent="0" defTabSz="742950">
              <a:spcBef>
                <a:spcPts val="4700"/>
              </a:spcBef>
              <a:buSzTx/>
              <a:buNone/>
              <a:defRPr sz="5040"/>
            </a:pPr>
            <a:endParaRPr dirty="0"/>
          </a:p>
        </p:txBody>
      </p:sp>
    </p:spTree>
    <p:extLst>
      <p:ext uri="{BB962C8B-B14F-4D97-AF65-F5344CB8AC3E}">
        <p14:creationId xmlns:p14="http://schemas.microsoft.com/office/powerpoint/2010/main" val="279186604"/>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Το φαινόμενο του ζεστού χεριού…"/>
          <p:cNvSpPr txBox="1">
            <a:spLocks noGrp="1"/>
          </p:cNvSpPr>
          <p:nvPr>
            <p:ph type="title"/>
          </p:nvPr>
        </p:nvSpPr>
        <p:spPr>
          <a:xfrm>
            <a:off x="1714500" y="450850"/>
            <a:ext cx="20955000" cy="2501900"/>
          </a:xfrm>
          <a:prstGeom prst="rect">
            <a:avLst/>
          </a:prstGeom>
          <a:blipFill>
            <a:blip r:embed="rId2"/>
          </a:blipFill>
          <a:effectLst>
            <a:outerShdw blurRad="50800" dist="38100" dir="5400000" rotWithShape="0">
              <a:srgbClr val="000000">
                <a:alpha val="40000"/>
              </a:srgbClr>
            </a:outerShdw>
          </a:effectLst>
        </p:spPr>
        <p:txBody>
          <a:bodyPr/>
          <a:lstStyle/>
          <a:p>
            <a:pPr>
              <a:defRPr sz="5000">
                <a:solidFill>
                  <a:srgbClr val="434343"/>
                </a:solidFill>
              </a:defRPr>
            </a:pPr>
            <a:r>
              <a:rPr lang="el-GR" dirty="0"/>
              <a:t>Προκατάληψη της </a:t>
            </a:r>
            <a:r>
              <a:rPr lang="el-GR" dirty="0" err="1"/>
              <a:t>Προσκόλησης</a:t>
            </a:r>
            <a:br>
              <a:rPr lang="el-GR" dirty="0"/>
            </a:br>
            <a:r>
              <a:rPr dirty="0" err="1"/>
              <a:t>Ε</a:t>
            </a:r>
            <a:r>
              <a:rPr dirty="0"/>
              <a:t>π</a:t>
            </a:r>
            <a:r>
              <a:rPr dirty="0" err="1"/>
              <a:t>ενδυτές</a:t>
            </a:r>
            <a:endParaRPr dirty="0"/>
          </a:p>
        </p:txBody>
      </p:sp>
      <p:sp>
        <p:nvSpPr>
          <p:cNvPr id="199" name="Η πλάνη αυτή μπορεί να επηρεάσει και την επενδυτική δραστηριότητα στη χρηματιστηριακή αγορά. Οι μελλοντικοί επενδυτές μπορεί να επιλέξουν για τη διαχείριση των χαρτοφυλακίων τους συμβούλους που δεν τους γνωρίζουν, απλά και μόνο γιατί έχουν καταγράψει προ"/>
          <p:cNvSpPr txBox="1">
            <a:spLocks noGrp="1"/>
          </p:cNvSpPr>
          <p:nvPr>
            <p:ph type="body" idx="1"/>
          </p:nvPr>
        </p:nvSpPr>
        <p:spPr>
          <a:xfrm>
            <a:off x="1550377" y="3846146"/>
            <a:ext cx="20955000" cy="9635392"/>
          </a:xfrm>
          <a:prstGeom prst="rect">
            <a:avLst/>
          </a:prstGeom>
        </p:spPr>
        <p:txBody>
          <a:bodyPr>
            <a:noAutofit/>
          </a:bodyPr>
          <a:lstStyle/>
          <a:p>
            <a:pPr marR="297180" indent="0" algn="just">
              <a:lnSpc>
                <a:spcPct val="150000"/>
              </a:lnSpc>
              <a:buNone/>
            </a:pPr>
            <a:r>
              <a:rPr lang="el-GR" sz="4000" dirty="0">
                <a:solidFill>
                  <a:srgbClr val="000000"/>
                </a:solidFill>
                <a:effectLst/>
                <a:latin typeface="Times New Roman" panose="02020603050405020304" pitchFamily="18" charset="0"/>
                <a:ea typeface="Times New Roman" panose="02020603050405020304" pitchFamily="18" charset="0"/>
              </a:rPr>
              <a:t>Σε ένα χρηματοοικονομικό πλαίσιο, η συγκεκριμένη προσκόλληση έχει άμεση σχέση με τη συναισθηματική σχέση που αναπτύσσουν οι επενδυτές με τις μετοχές του χαρτοφυλακίου τους και γενικότερα με τα επενδυτικά τους εργαλεία.</a:t>
            </a:r>
            <a:endParaRPr lang="el-GR" sz="4000" dirty="0">
              <a:effectLst/>
              <a:latin typeface="Times New Roman" panose="02020603050405020304" pitchFamily="18" charset="0"/>
              <a:ea typeface="Times New Roman" panose="02020603050405020304" pitchFamily="18" charset="0"/>
            </a:endParaRPr>
          </a:p>
          <a:p>
            <a:pPr marR="297180" indent="180340" algn="just">
              <a:lnSpc>
                <a:spcPct val="150000"/>
              </a:lnSpc>
            </a:pPr>
            <a:r>
              <a:rPr lang="el-GR" sz="4000" dirty="0">
                <a:solidFill>
                  <a:srgbClr val="000000"/>
                </a:solidFill>
                <a:effectLst/>
                <a:latin typeface="Times New Roman" panose="02020603050405020304" pitchFamily="18" charset="0"/>
                <a:ea typeface="Times New Roman" panose="02020603050405020304" pitchFamily="18" charset="0"/>
              </a:rPr>
              <a:t>Ο </a:t>
            </a:r>
            <a:r>
              <a:rPr lang="el-GR" sz="4000" dirty="0" err="1">
                <a:solidFill>
                  <a:srgbClr val="000000"/>
                </a:solidFill>
                <a:effectLst/>
                <a:latin typeface="Times New Roman" panose="02020603050405020304" pitchFamily="18" charset="0"/>
                <a:ea typeface="Times New Roman" panose="02020603050405020304" pitchFamily="18" charset="0"/>
              </a:rPr>
              <a:t>Nofsinger</a:t>
            </a:r>
            <a:r>
              <a:rPr lang="el-GR" sz="4000" dirty="0">
                <a:solidFill>
                  <a:srgbClr val="000000"/>
                </a:solidFill>
                <a:effectLst/>
                <a:latin typeface="Times New Roman" panose="02020603050405020304" pitchFamily="18" charset="0"/>
                <a:ea typeface="Times New Roman" panose="02020603050405020304" pitchFamily="18" charset="0"/>
              </a:rPr>
              <a:t> το 2001, κατέγραψε αυτήν τη μεροληπτική συμπεριφορά των επενδυτών, σε σχέση με τα αξιόγραφα εταιριών. Ο επενδυτής κατά ένα παράλογο τρόπο, αναπτύσσει μια συναισθηματική σχέση με συγκεκριμένες μετοχές, παρακάμπτει τα αρνητικά σημεία και τις ειδήσεις, επικεντρώνεται μόνο στα θετικά σημεία των μετοχών αυτών και δραστηριοποιείται αναλόγως. </a:t>
            </a:r>
            <a:endParaRPr lang="el-GR" sz="4000" dirty="0">
              <a:solidFill>
                <a:srgbClr val="000000"/>
              </a:solidFill>
              <a:latin typeface="Times New Roman" panose="02020603050405020304" pitchFamily="18" charset="0"/>
              <a:ea typeface="Times New Roman" panose="02020603050405020304" pitchFamily="18" charset="0"/>
            </a:endParaRPr>
          </a:p>
          <a:p>
            <a:pPr marR="297180" indent="180340" algn="just">
              <a:lnSpc>
                <a:spcPct val="150000"/>
              </a:lnSpc>
            </a:pPr>
            <a:r>
              <a:rPr lang="el-GR" sz="4000" dirty="0">
                <a:solidFill>
                  <a:srgbClr val="000000"/>
                </a:solidFill>
                <a:effectLst/>
                <a:latin typeface="Times New Roman" panose="02020603050405020304" pitchFamily="18" charset="0"/>
                <a:ea typeface="Times New Roman" panose="02020603050405020304" pitchFamily="18" charset="0"/>
              </a:rPr>
              <a:t>Η οικειότητα αυτή καλλιεργείται κυρίως με επενδυτικές αξίες που παρουσιάζουν ζημιογόνα αποτελέσματα και όχι τόσο με αξίες που καταγράφουν κερδοφορία (</a:t>
            </a:r>
            <a:r>
              <a:rPr lang="el-GR" sz="4000" dirty="0" err="1">
                <a:solidFill>
                  <a:srgbClr val="000000"/>
                </a:solidFill>
                <a:effectLst/>
                <a:latin typeface="Times New Roman" panose="02020603050405020304" pitchFamily="18" charset="0"/>
                <a:ea typeface="Times New Roman" panose="02020603050405020304" pitchFamily="18" charset="0"/>
              </a:rPr>
              <a:t>Nofsinger</a:t>
            </a:r>
            <a:r>
              <a:rPr lang="el-GR" sz="4000" dirty="0">
                <a:solidFill>
                  <a:srgbClr val="000000"/>
                </a:solidFill>
                <a:effectLst/>
                <a:latin typeface="Times New Roman" panose="02020603050405020304" pitchFamily="18" charset="0"/>
                <a:ea typeface="Times New Roman" panose="02020603050405020304" pitchFamily="18" charset="0"/>
              </a:rPr>
              <a:t>, 2001). </a:t>
            </a:r>
            <a:endParaRPr sz="4000" dirty="0"/>
          </a:p>
        </p:txBody>
      </p:sp>
    </p:spTree>
    <p:extLst>
      <p:ext uri="{BB962C8B-B14F-4D97-AF65-F5344CB8AC3E}">
        <p14:creationId xmlns:p14="http://schemas.microsoft.com/office/powerpoint/2010/main" val="427253670"/>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EC5EBDE-7909-1A41-92AA-735F7D826ED5}"/>
              </a:ext>
            </a:extLst>
          </p:cNvPr>
          <p:cNvSpPr>
            <a:spLocks noGrp="1"/>
          </p:cNvSpPr>
          <p:nvPr>
            <p:ph type="title"/>
          </p:nvPr>
        </p:nvSpPr>
        <p:spPr/>
        <p:txBody>
          <a:bodyPr/>
          <a:lstStyle/>
          <a:p>
            <a:endParaRPr lang="el-GR"/>
          </a:p>
        </p:txBody>
      </p:sp>
      <p:sp>
        <p:nvSpPr>
          <p:cNvPr id="3" name="Θέση κειμένου 2">
            <a:extLst>
              <a:ext uri="{FF2B5EF4-FFF2-40B4-BE49-F238E27FC236}">
                <a16:creationId xmlns:a16="http://schemas.microsoft.com/office/drawing/2014/main" id="{29DE3989-D9A6-0B90-193B-B346A9D8249F}"/>
              </a:ext>
            </a:extLst>
          </p:cNvPr>
          <p:cNvSpPr>
            <a:spLocks noGrp="1"/>
          </p:cNvSpPr>
          <p:nvPr>
            <p:ph type="body" idx="1"/>
          </p:nvPr>
        </p:nvSpPr>
        <p:spPr/>
        <p:txBody>
          <a:bodyPr/>
          <a:lstStyle/>
          <a:p>
            <a:pPr algn="just"/>
            <a:r>
              <a:rPr lang="el-GR" sz="4000" dirty="0">
                <a:solidFill>
                  <a:srgbClr val="000000"/>
                </a:solidFill>
                <a:effectLst/>
                <a:latin typeface="Times New Roman" panose="02020603050405020304" pitchFamily="18" charset="0"/>
                <a:ea typeface="Times New Roman" panose="02020603050405020304" pitchFamily="18" charset="0"/>
              </a:rPr>
              <a:t>Η μεροληψία προς συγκεκριμένες μετοχές, έχει ως αποτέλεσμα τη διατήρηση των δεδομένων μετοχών στο χαρτοφυλάκιο τους για μεγάλο χρονικό διάστημα, έστω και αν καταγράφουν απώλειες, γιατί υπάρχει έντονη η πεποίθηση, ότι η αρνητική πορεία τους είναι πρόσκαιρη και αναστρέψιμη. </a:t>
            </a:r>
            <a:endParaRPr lang="el-GR" sz="4000" dirty="0">
              <a:effectLst/>
              <a:latin typeface="Times New Roman" panose="02020603050405020304" pitchFamily="18" charset="0"/>
              <a:ea typeface="Times New Roman" panose="02020603050405020304" pitchFamily="18" charset="0"/>
            </a:endParaRPr>
          </a:p>
          <a:p>
            <a:pPr algn="just"/>
            <a:r>
              <a:rPr lang="el-GR" sz="4000" dirty="0">
                <a:solidFill>
                  <a:srgbClr val="000000"/>
                </a:solidFill>
                <a:effectLst/>
                <a:latin typeface="Times New Roman" panose="02020603050405020304" pitchFamily="18" charset="0"/>
                <a:ea typeface="Times New Roman" panose="02020603050405020304" pitchFamily="18" charset="0"/>
              </a:rPr>
              <a:t>Οι </a:t>
            </a:r>
            <a:r>
              <a:rPr lang="el-GR" sz="4000" dirty="0" err="1">
                <a:solidFill>
                  <a:srgbClr val="000000"/>
                </a:solidFill>
                <a:effectLst/>
                <a:latin typeface="Times New Roman" panose="02020603050405020304" pitchFamily="18" charset="0"/>
                <a:ea typeface="Times New Roman" panose="02020603050405020304" pitchFamily="18" charset="0"/>
              </a:rPr>
              <a:t>Chapple</a:t>
            </a:r>
            <a:r>
              <a:rPr lang="el-GR" sz="4000" dirty="0">
                <a:solidFill>
                  <a:srgbClr val="000000"/>
                </a:solidFill>
                <a:effectLst/>
                <a:latin typeface="Times New Roman" panose="02020603050405020304" pitchFamily="18" charset="0"/>
                <a:ea typeface="Times New Roman" panose="02020603050405020304" pitchFamily="18" charset="0"/>
              </a:rPr>
              <a:t>, </a:t>
            </a:r>
            <a:r>
              <a:rPr lang="el-GR" sz="4000" dirty="0" err="1">
                <a:solidFill>
                  <a:srgbClr val="000000"/>
                </a:solidFill>
                <a:effectLst/>
                <a:latin typeface="Times New Roman" panose="02020603050405020304" pitchFamily="18" charset="0"/>
                <a:ea typeface="Times New Roman" panose="02020603050405020304" pitchFamily="18" charset="0"/>
              </a:rPr>
              <a:t>Crofts</a:t>
            </a:r>
            <a:r>
              <a:rPr lang="el-GR" sz="4000" dirty="0">
                <a:solidFill>
                  <a:srgbClr val="000000"/>
                </a:solidFill>
                <a:effectLst/>
                <a:latin typeface="Times New Roman" panose="02020603050405020304" pitchFamily="18" charset="0"/>
                <a:ea typeface="Times New Roman" panose="02020603050405020304" pitchFamily="18" charset="0"/>
              </a:rPr>
              <a:t>, </a:t>
            </a:r>
            <a:r>
              <a:rPr lang="el-GR" sz="4000" dirty="0" err="1">
                <a:solidFill>
                  <a:srgbClr val="000000"/>
                </a:solidFill>
                <a:effectLst/>
                <a:latin typeface="Times New Roman" panose="02020603050405020304" pitchFamily="18" charset="0"/>
                <a:ea typeface="Times New Roman" panose="02020603050405020304" pitchFamily="18" charset="0"/>
              </a:rPr>
              <a:t>Ferguson</a:t>
            </a:r>
            <a:r>
              <a:rPr lang="el-GR" sz="4000" dirty="0">
                <a:solidFill>
                  <a:srgbClr val="000000"/>
                </a:solidFill>
                <a:effectLst/>
                <a:latin typeface="Times New Roman" panose="02020603050405020304" pitchFamily="18" charset="0"/>
                <a:ea typeface="Times New Roman" panose="02020603050405020304" pitchFamily="18" charset="0"/>
              </a:rPr>
              <a:t>, </a:t>
            </a:r>
            <a:r>
              <a:rPr lang="el-GR" sz="4000" dirty="0" err="1">
                <a:solidFill>
                  <a:srgbClr val="000000"/>
                </a:solidFill>
                <a:effectLst/>
                <a:latin typeface="Times New Roman" panose="02020603050405020304" pitchFamily="18" charset="0"/>
                <a:ea typeface="Times New Roman" panose="02020603050405020304" pitchFamily="18" charset="0"/>
              </a:rPr>
              <a:t>Hronsky</a:t>
            </a:r>
            <a:r>
              <a:rPr lang="el-GR" sz="4000" dirty="0">
                <a:solidFill>
                  <a:srgbClr val="000000"/>
                </a:solidFill>
                <a:effectLst/>
                <a:latin typeface="Times New Roman" panose="02020603050405020304" pitchFamily="18" charset="0"/>
                <a:ea typeface="Times New Roman" panose="02020603050405020304" pitchFamily="18" charset="0"/>
              </a:rPr>
              <a:t> σε ένα πειραματικό επίπεδο κατέγραψαν και τη μεροληπτική στάση των ειδικών της  </a:t>
            </a:r>
            <a:r>
              <a:rPr lang="el-GR" sz="4000" dirty="0" err="1">
                <a:solidFill>
                  <a:srgbClr val="000000"/>
                </a:solidFill>
                <a:effectLst/>
                <a:latin typeface="Times New Roman" panose="02020603050405020304" pitchFamily="18" charset="0"/>
                <a:ea typeface="Times New Roman" panose="02020603050405020304" pitchFamily="18" charset="0"/>
              </a:rPr>
              <a:t>χρηματιστηρικαής</a:t>
            </a:r>
            <a:r>
              <a:rPr lang="el-GR" sz="4000" dirty="0">
                <a:solidFill>
                  <a:srgbClr val="000000"/>
                </a:solidFill>
                <a:effectLst/>
                <a:latin typeface="Times New Roman" panose="02020603050405020304" pitchFamily="18" charset="0"/>
                <a:ea typeface="Times New Roman" panose="02020603050405020304" pitchFamily="18" charset="0"/>
              </a:rPr>
              <a:t> αγοράς, σε σχέση τους πελάτες τους</a:t>
            </a:r>
            <a:r>
              <a:rPr lang="el-GR" sz="4000">
                <a:solidFill>
                  <a:srgbClr val="000000"/>
                </a:solidFill>
                <a:effectLst/>
                <a:latin typeface="Times New Roman" panose="02020603050405020304" pitchFamily="18" charset="0"/>
                <a:ea typeface="Times New Roman" panose="02020603050405020304" pitchFamily="18" charset="0"/>
              </a:rPr>
              <a:t>. </a:t>
            </a:r>
          </a:p>
          <a:p>
            <a:pPr algn="just"/>
            <a:r>
              <a:rPr lang="el-GR" sz="4000">
                <a:solidFill>
                  <a:srgbClr val="000000"/>
                </a:solidFill>
                <a:effectLst/>
                <a:latin typeface="Times New Roman" panose="02020603050405020304" pitchFamily="18" charset="0"/>
                <a:ea typeface="Times New Roman" panose="02020603050405020304" pitchFamily="18" charset="0"/>
              </a:rPr>
              <a:t>Ενώ </a:t>
            </a:r>
            <a:r>
              <a:rPr lang="el-GR" sz="4000" dirty="0">
                <a:solidFill>
                  <a:srgbClr val="000000"/>
                </a:solidFill>
                <a:effectLst/>
                <a:latin typeface="Times New Roman" panose="02020603050405020304" pitchFamily="18" charset="0"/>
                <a:ea typeface="Times New Roman" panose="02020603050405020304" pitchFamily="18" charset="0"/>
              </a:rPr>
              <a:t>υπάρχει η επαγγελματική εντολή για ανεξαρτησία και αμεροληψία, ένα μέρος αυτών αποφάσιζαν με γνώμονα τη διατήρηση του πελάτη και στο απώτερο μέλλον και προσπαθούσαν να τους ευχαριστήσουν με κάθε τρόπο. Λειτουργούσαν με βάση τα θέλω και όχι το καλό των πελατών, και συμφωνούσαν με τους πελάτες ακόμη και αν αυτοί εξέφραζαν παραλογισμούς.</a:t>
            </a:r>
            <a:endParaRPr lang="el-GR" sz="4000" dirty="0">
              <a:effectLst/>
              <a:latin typeface="Times New Roman" panose="02020603050405020304" pitchFamily="18" charset="0"/>
              <a:ea typeface="Times New Roman" panose="02020603050405020304" pitchFamily="18" charset="0"/>
            </a:endParaRPr>
          </a:p>
          <a:p>
            <a:endParaRPr lang="el-GR" dirty="0"/>
          </a:p>
        </p:txBody>
      </p:sp>
    </p:spTree>
    <p:extLst>
      <p:ext uri="{BB962C8B-B14F-4D97-AF65-F5344CB8AC3E}">
        <p14:creationId xmlns:p14="http://schemas.microsoft.com/office/powerpoint/2010/main" val="1386832043"/>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graphicFrame>
        <p:nvGraphicFramePr>
          <p:cNvPr id="4" name="Θέση περιεχομένου 3"/>
          <p:cNvGraphicFramePr>
            <a:graphicFrameLocks noGrp="1"/>
          </p:cNvGraphicFramePr>
          <p:nvPr>
            <p:ph idx="1"/>
          </p:nvPr>
        </p:nvGraphicFramePr>
        <p:xfrm>
          <a:off x="2264227" y="3709852"/>
          <a:ext cx="20761234" cy="8818880"/>
        </p:xfrm>
        <a:graphic>
          <a:graphicData uri="http://schemas.openxmlformats.org/drawingml/2006/table">
            <a:tbl>
              <a:tblPr firstRow="1" firstCol="1" bandRow="1">
                <a:tableStyleId>{5C22544A-7EE6-4342-B048-85BDC9FD1C3A}</a:tableStyleId>
              </a:tblPr>
              <a:tblGrid>
                <a:gridCol w="20761234">
                  <a:extLst>
                    <a:ext uri="{9D8B030D-6E8A-4147-A177-3AD203B41FA5}">
                      <a16:colId xmlns:a16="http://schemas.microsoft.com/office/drawing/2014/main" val="666387160"/>
                    </a:ext>
                  </a:extLst>
                </a:gridCol>
              </a:tblGrid>
              <a:tr h="1544320">
                <a:tc>
                  <a:txBody>
                    <a:bodyPr/>
                    <a:lstStyle/>
                    <a:p>
                      <a:pPr marR="297180">
                        <a:spcAft>
                          <a:spcPts val="0"/>
                        </a:spcAft>
                      </a:pPr>
                      <a:r>
                        <a:rPr lang="el-GR" sz="3600" dirty="0">
                          <a:effectLst/>
                        </a:rPr>
                        <a:t> Έχετε μόλις χάσει ένα μεγάλο ποσό σε ένα τυχερό παιχνίδι. Θα συνεχίζατε να </a:t>
                      </a:r>
                      <a:r>
                        <a:rPr lang="el-GR" sz="3600" dirty="0" err="1">
                          <a:effectLst/>
                        </a:rPr>
                        <a:t>τζογάρετε</a:t>
                      </a:r>
                      <a:r>
                        <a:rPr lang="el-GR" sz="3600" dirty="0">
                          <a:effectLst/>
                        </a:rPr>
                        <a:t> με σκοπό να ανακτήσετε τις ζημίες ή θα εγκαταλείπατε;</a:t>
                      </a:r>
                      <a:endParaRPr lang="el-GR"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tc>
                <a:extLst>
                  <a:ext uri="{0D108BD9-81ED-4DB2-BD59-A6C34878D82A}">
                    <a16:rowId xmlns:a16="http://schemas.microsoft.com/office/drawing/2014/main" val="4069896838"/>
                  </a:ext>
                </a:extLst>
              </a:tr>
              <a:tr h="1544320">
                <a:tc>
                  <a:txBody>
                    <a:bodyPr/>
                    <a:lstStyle/>
                    <a:p>
                      <a:pPr marR="297180">
                        <a:spcAft>
                          <a:spcPts val="0"/>
                        </a:spcAft>
                      </a:pPr>
                      <a:r>
                        <a:rPr lang="el-GR" sz="3600" dirty="0">
                          <a:effectLst/>
                        </a:rPr>
                        <a:t> Έχετε την τάση να πουλάτε με μεγαλύτερη ευκολία επενδυτικά εργαλεία που έχουν καταγράψει κέρδος σε σχέση μ’ αυτά που «γράφουν» ζημίες ;</a:t>
                      </a:r>
                      <a:endParaRPr lang="el-GR"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tc>
                <a:extLst>
                  <a:ext uri="{0D108BD9-81ED-4DB2-BD59-A6C34878D82A}">
                    <a16:rowId xmlns:a16="http://schemas.microsoft.com/office/drawing/2014/main" val="3803013566"/>
                  </a:ext>
                </a:extLst>
              </a:tr>
              <a:tr h="1544320">
                <a:tc>
                  <a:txBody>
                    <a:bodyPr/>
                    <a:lstStyle/>
                    <a:p>
                      <a:pPr marR="297180">
                        <a:spcAft>
                          <a:spcPts val="0"/>
                        </a:spcAft>
                      </a:pPr>
                      <a:r>
                        <a:rPr lang="el-GR" sz="3600" dirty="0">
                          <a:effectLst/>
                        </a:rPr>
                        <a:t> Έχετε την τάση να εμμένετε σε ζημιογόνες επενδυτικές επιλογές και να μην προβαίνετε σε πωλήσεις αυτών, μόνο και μόνο για να μην καταγράψετε απώλειες;</a:t>
                      </a:r>
                      <a:endParaRPr lang="el-GR"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tc>
                <a:extLst>
                  <a:ext uri="{0D108BD9-81ED-4DB2-BD59-A6C34878D82A}">
                    <a16:rowId xmlns:a16="http://schemas.microsoft.com/office/drawing/2014/main" val="3548816094"/>
                  </a:ext>
                </a:extLst>
              </a:tr>
              <a:tr h="1544320">
                <a:tc>
                  <a:txBody>
                    <a:bodyPr/>
                    <a:lstStyle/>
                    <a:p>
                      <a:pPr marR="297180">
                        <a:spcAft>
                          <a:spcPts val="0"/>
                        </a:spcAft>
                      </a:pPr>
                      <a:r>
                        <a:rPr lang="el-GR" sz="3600" dirty="0">
                          <a:effectLst/>
                        </a:rPr>
                        <a:t> Ένα αγαθό ή επενδυτικό εργαλείο αποκτά αυτομάτως μεγαλύτερη αξία μόνο και μόνο επειδή γίνεται απόκτημά/κληροδότημα σας;</a:t>
                      </a:r>
                      <a:endParaRPr lang="el-GR"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tc>
                <a:extLst>
                  <a:ext uri="{0D108BD9-81ED-4DB2-BD59-A6C34878D82A}">
                    <a16:rowId xmlns:a16="http://schemas.microsoft.com/office/drawing/2014/main" val="3639079838"/>
                  </a:ext>
                </a:extLst>
              </a:tr>
              <a:tr h="1097280">
                <a:tc>
                  <a:txBody>
                    <a:bodyPr/>
                    <a:lstStyle/>
                    <a:p>
                      <a:pPr marR="297180">
                        <a:spcAft>
                          <a:spcPts val="0"/>
                        </a:spcAft>
                      </a:pPr>
                      <a:r>
                        <a:rPr lang="el-GR" sz="3600" dirty="0">
                          <a:effectLst/>
                        </a:rPr>
                        <a:t> Πιστεύετε ότι η συχνή αξιολόγηση των επενδυτικών σας επιλογών, σας κάνει πιο ευαίσθητους ως προς την απώλεια;</a:t>
                      </a:r>
                      <a:endParaRPr lang="el-GR"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tc>
                <a:extLst>
                  <a:ext uri="{0D108BD9-81ED-4DB2-BD59-A6C34878D82A}">
                    <a16:rowId xmlns:a16="http://schemas.microsoft.com/office/drawing/2014/main" val="28507923"/>
                  </a:ext>
                </a:extLst>
              </a:tr>
              <a:tr h="1544320">
                <a:tc>
                  <a:txBody>
                    <a:bodyPr/>
                    <a:lstStyle/>
                    <a:p>
                      <a:pPr marR="297180">
                        <a:spcAft>
                          <a:spcPts val="0"/>
                        </a:spcAft>
                      </a:pPr>
                      <a:r>
                        <a:rPr lang="el-GR" sz="3600" dirty="0">
                          <a:effectLst/>
                        </a:rPr>
                        <a:t>Έχετε δεθεί συναισθηματικά με μετοχές εταιριών, στις οποίες έχετε επενδύσει, ανεξάρτητα από τον επενδυτικό στόχο για τον οποίο έχουν επιλεγεί;</a:t>
                      </a:r>
                      <a:endParaRPr lang="el-GR"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tc>
                <a:extLst>
                  <a:ext uri="{0D108BD9-81ED-4DB2-BD59-A6C34878D82A}">
                    <a16:rowId xmlns:a16="http://schemas.microsoft.com/office/drawing/2014/main" val="3315471686"/>
                  </a:ext>
                </a:extLst>
              </a:tr>
            </a:tbl>
          </a:graphicData>
        </a:graphic>
      </p:graphicFrame>
    </p:spTree>
    <p:extLst>
      <p:ext uri="{BB962C8B-B14F-4D97-AF65-F5344CB8AC3E}">
        <p14:creationId xmlns:p14="http://schemas.microsoft.com/office/powerpoint/2010/main" val="2240698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graphicFrame>
        <p:nvGraphicFramePr>
          <p:cNvPr id="4" name="Θέση περιεχομένου 3"/>
          <p:cNvGraphicFramePr>
            <a:graphicFrameLocks noGrp="1"/>
          </p:cNvGraphicFramePr>
          <p:nvPr>
            <p:ph idx="1"/>
          </p:nvPr>
        </p:nvGraphicFramePr>
        <p:xfrm>
          <a:off x="853440" y="3953684"/>
          <a:ext cx="21854160" cy="9213672"/>
        </p:xfrm>
        <a:graphic>
          <a:graphicData uri="http://schemas.openxmlformats.org/drawingml/2006/table">
            <a:tbl>
              <a:tblPr firstRow="1" firstCol="1" bandRow="1">
                <a:tableStyleId>{5C22544A-7EE6-4342-B048-85BDC9FD1C3A}</a:tableStyleId>
              </a:tblPr>
              <a:tblGrid>
                <a:gridCol w="16238034">
                  <a:extLst>
                    <a:ext uri="{9D8B030D-6E8A-4147-A177-3AD203B41FA5}">
                      <a16:colId xmlns:a16="http://schemas.microsoft.com/office/drawing/2014/main" val="1593487281"/>
                    </a:ext>
                  </a:extLst>
                </a:gridCol>
                <a:gridCol w="5616126">
                  <a:extLst>
                    <a:ext uri="{9D8B030D-6E8A-4147-A177-3AD203B41FA5}">
                      <a16:colId xmlns:a16="http://schemas.microsoft.com/office/drawing/2014/main" val="3186723633"/>
                    </a:ext>
                  </a:extLst>
                </a:gridCol>
              </a:tblGrid>
              <a:tr h="1480458">
                <a:tc>
                  <a:txBody>
                    <a:bodyPr/>
                    <a:lstStyle/>
                    <a:p>
                      <a:pPr marR="297180">
                        <a:spcAft>
                          <a:spcPts val="0"/>
                        </a:spcAft>
                      </a:pPr>
                      <a:r>
                        <a:rPr lang="el-GR" sz="3600" dirty="0">
                          <a:effectLst/>
                        </a:rPr>
                        <a:t> Έχετε μόλις χάσει ένα μεγάλο ποσό σε ένα τυχερό παιχνίδι. Θα συνεχίζατε να </a:t>
                      </a:r>
                      <a:r>
                        <a:rPr lang="el-GR" sz="3600" dirty="0" err="1">
                          <a:effectLst/>
                        </a:rPr>
                        <a:t>τζογάρετε</a:t>
                      </a:r>
                      <a:r>
                        <a:rPr lang="el-GR" sz="3600" dirty="0">
                          <a:effectLst/>
                        </a:rPr>
                        <a:t> με σκοπό να ανακτήσετε τις ζημίες ή θα εγκαταλείπατε;</a:t>
                      </a:r>
                      <a:endParaRPr lang="el-GR"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tc>
                <a:tc>
                  <a:txBody>
                    <a:bodyPr/>
                    <a:lstStyle/>
                    <a:p>
                      <a:pPr marR="297180">
                        <a:spcAft>
                          <a:spcPts val="0"/>
                        </a:spcAft>
                      </a:pPr>
                      <a:r>
                        <a:rPr lang="el-GR" sz="3600" dirty="0">
                          <a:effectLst/>
                        </a:rPr>
                        <a:t>Αποστροφή/Αναζήτηση κινδύνου</a:t>
                      </a:r>
                      <a:endParaRPr lang="el-GR"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tc>
                <a:extLst>
                  <a:ext uri="{0D108BD9-81ED-4DB2-BD59-A6C34878D82A}">
                    <a16:rowId xmlns:a16="http://schemas.microsoft.com/office/drawing/2014/main" val="1700870156"/>
                  </a:ext>
                </a:extLst>
              </a:tr>
              <a:tr h="1480458">
                <a:tc>
                  <a:txBody>
                    <a:bodyPr/>
                    <a:lstStyle/>
                    <a:p>
                      <a:pPr marR="297180">
                        <a:spcAft>
                          <a:spcPts val="0"/>
                        </a:spcAft>
                      </a:pPr>
                      <a:r>
                        <a:rPr lang="el-GR" sz="3600" dirty="0">
                          <a:effectLst/>
                        </a:rPr>
                        <a:t> Έχετε την τάση να πουλάτε με μεγαλύτερη ευκολία επενδυτικά εργαλεία που έχουν καταγράψει κέρδος σε σχέση μ’ αυτά που «γράφουν» ζημίες ;</a:t>
                      </a:r>
                      <a:endParaRPr lang="el-GR"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tc>
                <a:tc>
                  <a:txBody>
                    <a:bodyPr/>
                    <a:lstStyle/>
                    <a:p>
                      <a:pPr marR="297180">
                        <a:spcAft>
                          <a:spcPts val="0"/>
                        </a:spcAft>
                      </a:pPr>
                      <a:r>
                        <a:rPr lang="el-GR" sz="3600">
                          <a:effectLst/>
                        </a:rPr>
                        <a:t>Το φαινόμενο της διάθεσης</a:t>
                      </a:r>
                      <a:endParaRPr lang="el-GR"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tc>
                <a:extLst>
                  <a:ext uri="{0D108BD9-81ED-4DB2-BD59-A6C34878D82A}">
                    <a16:rowId xmlns:a16="http://schemas.microsoft.com/office/drawing/2014/main" val="3324204647"/>
                  </a:ext>
                </a:extLst>
              </a:tr>
              <a:tr h="1645920">
                <a:tc>
                  <a:txBody>
                    <a:bodyPr/>
                    <a:lstStyle/>
                    <a:p>
                      <a:pPr marR="297180">
                        <a:spcAft>
                          <a:spcPts val="0"/>
                        </a:spcAft>
                      </a:pPr>
                      <a:r>
                        <a:rPr lang="el-GR" sz="3600" dirty="0">
                          <a:effectLst/>
                        </a:rPr>
                        <a:t> Έχετε την τάση να εμμένετε σε ζημιογόνες επενδυτικές επιλογές και να μην προβαίνετε σε πωλήσεις αυτών, μόνο και μόνο για να μην καταγράψετε απώλειες;</a:t>
                      </a:r>
                      <a:endParaRPr lang="el-GR"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tc>
                <a:tc>
                  <a:txBody>
                    <a:bodyPr/>
                    <a:lstStyle/>
                    <a:p>
                      <a:pPr marR="297180">
                        <a:spcAft>
                          <a:spcPts val="0"/>
                        </a:spcAft>
                      </a:pPr>
                      <a:r>
                        <a:rPr lang="el-GR" sz="3600">
                          <a:effectLst/>
                        </a:rPr>
                        <a:t>Προκατάληψη υπέρ του status quo</a:t>
                      </a:r>
                      <a:endParaRPr lang="el-GR"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tc>
                <a:extLst>
                  <a:ext uri="{0D108BD9-81ED-4DB2-BD59-A6C34878D82A}">
                    <a16:rowId xmlns:a16="http://schemas.microsoft.com/office/drawing/2014/main" val="492940382"/>
                  </a:ext>
                </a:extLst>
              </a:tr>
              <a:tr h="1480458">
                <a:tc>
                  <a:txBody>
                    <a:bodyPr/>
                    <a:lstStyle/>
                    <a:p>
                      <a:pPr marR="297180">
                        <a:spcAft>
                          <a:spcPts val="0"/>
                        </a:spcAft>
                      </a:pPr>
                      <a:r>
                        <a:rPr lang="el-GR" sz="3600" dirty="0">
                          <a:effectLst/>
                        </a:rPr>
                        <a:t> Ένα αγαθό ή επενδυτικό εργαλείο αποκτά αυτομάτως μεγαλύτερη αξία μόνο και μόνο επειδή γίνεται απόκτημά/κληροδότημα σας;</a:t>
                      </a:r>
                      <a:endParaRPr lang="el-GR"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tc>
                <a:tc>
                  <a:txBody>
                    <a:bodyPr/>
                    <a:lstStyle/>
                    <a:p>
                      <a:pPr marR="297180">
                        <a:spcAft>
                          <a:spcPts val="0"/>
                        </a:spcAft>
                      </a:pPr>
                      <a:r>
                        <a:rPr lang="el-GR" sz="3600">
                          <a:effectLst/>
                        </a:rPr>
                        <a:t>Επίδραση του κληροδοτήματος</a:t>
                      </a:r>
                      <a:endParaRPr lang="el-GR"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tc>
                <a:extLst>
                  <a:ext uri="{0D108BD9-81ED-4DB2-BD59-A6C34878D82A}">
                    <a16:rowId xmlns:a16="http://schemas.microsoft.com/office/drawing/2014/main" val="2202048661"/>
                  </a:ext>
                </a:extLst>
              </a:tr>
              <a:tr h="1480458">
                <a:tc>
                  <a:txBody>
                    <a:bodyPr/>
                    <a:lstStyle/>
                    <a:p>
                      <a:pPr marR="297180">
                        <a:spcAft>
                          <a:spcPts val="0"/>
                        </a:spcAft>
                      </a:pPr>
                      <a:r>
                        <a:rPr lang="el-GR" sz="3600" dirty="0">
                          <a:effectLst/>
                        </a:rPr>
                        <a:t> Πιστεύετε ότι η συχνή αξιολόγηση των επενδυτικών σας επιλογών, σας κάνει πιο ευαίσθητους ως προς την απώλεια;</a:t>
                      </a:r>
                      <a:endParaRPr lang="el-GR"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tc>
                <a:tc>
                  <a:txBody>
                    <a:bodyPr/>
                    <a:lstStyle/>
                    <a:p>
                      <a:pPr marR="297180">
                        <a:spcAft>
                          <a:spcPts val="0"/>
                        </a:spcAft>
                      </a:pPr>
                      <a:r>
                        <a:rPr lang="el-GR" sz="3600">
                          <a:effectLst/>
                        </a:rPr>
                        <a:t>Μυωπική αποστροφή στην απώλεια</a:t>
                      </a:r>
                      <a:endParaRPr lang="el-GR"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tc>
                <a:extLst>
                  <a:ext uri="{0D108BD9-81ED-4DB2-BD59-A6C34878D82A}">
                    <a16:rowId xmlns:a16="http://schemas.microsoft.com/office/drawing/2014/main" val="3094111573"/>
                  </a:ext>
                </a:extLst>
              </a:tr>
              <a:tr h="1645920">
                <a:tc>
                  <a:txBody>
                    <a:bodyPr/>
                    <a:lstStyle/>
                    <a:p>
                      <a:pPr marR="297180">
                        <a:spcAft>
                          <a:spcPts val="0"/>
                        </a:spcAft>
                      </a:pPr>
                      <a:r>
                        <a:rPr lang="el-GR" sz="3600" dirty="0">
                          <a:effectLst/>
                        </a:rPr>
                        <a:t> Έχετε δεθεί συναισθηματικά με μετοχές εταιριών, στις οποίες έχετε επενδύσει, ανεξάρτητα από τον επενδυτικό στόχο για τον οποίο έχουν επιλεγεί;</a:t>
                      </a:r>
                      <a:endParaRPr lang="el-GR"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tc>
                <a:tc>
                  <a:txBody>
                    <a:bodyPr/>
                    <a:lstStyle/>
                    <a:p>
                      <a:pPr marR="297180">
                        <a:spcAft>
                          <a:spcPts val="0"/>
                        </a:spcAft>
                      </a:pPr>
                      <a:r>
                        <a:rPr lang="el-GR" sz="3600" dirty="0">
                          <a:effectLst/>
                        </a:rPr>
                        <a:t>Προκατάληψη της προσκόλλησης</a:t>
                      </a:r>
                      <a:endParaRPr lang="el-GR"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tc>
                <a:extLst>
                  <a:ext uri="{0D108BD9-81ED-4DB2-BD59-A6C34878D82A}">
                    <a16:rowId xmlns:a16="http://schemas.microsoft.com/office/drawing/2014/main" val="2979567562"/>
                  </a:ext>
                </a:extLst>
              </a:tr>
            </a:tbl>
          </a:graphicData>
        </a:graphic>
      </p:graphicFrame>
    </p:spTree>
    <p:extLst>
      <p:ext uri="{BB962C8B-B14F-4D97-AF65-F5344CB8AC3E}">
        <p14:creationId xmlns:p14="http://schemas.microsoft.com/office/powerpoint/2010/main" val="492631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Αντιπροσωπευτικότητα…"/>
          <p:cNvSpPr txBox="1">
            <a:spLocks noGrp="1"/>
          </p:cNvSpPr>
          <p:nvPr>
            <p:ph type="title"/>
          </p:nvPr>
        </p:nvSpPr>
        <p:spPr>
          <a:prstGeom prst="rect">
            <a:avLst/>
          </a:prstGeom>
          <a:blipFill>
            <a:blip r:embed="rId2"/>
          </a:blipFill>
          <a:effectLst>
            <a:outerShdw blurRad="50800" dist="38100" dir="5400000" rotWithShape="0">
              <a:srgbClr val="000000">
                <a:alpha val="40000"/>
              </a:srgbClr>
            </a:outerShdw>
          </a:effectLst>
        </p:spPr>
        <p:txBody>
          <a:bodyPr/>
          <a:lstStyle/>
          <a:p>
            <a:pPr>
              <a:defRPr sz="5000">
                <a:solidFill>
                  <a:srgbClr val="FFFFFF"/>
                </a:solidFill>
              </a:defRPr>
            </a:pPr>
            <a:r>
              <a:rPr dirty="0" err="1"/>
              <a:t>Α</a:t>
            </a:r>
            <a:r>
              <a:rPr lang="el-GR" dirty="0" err="1"/>
              <a:t>ποστροφή</a:t>
            </a:r>
            <a:r>
              <a:rPr lang="el-GR" dirty="0"/>
              <a:t> στην απώλεια</a:t>
            </a:r>
            <a:r>
              <a:rPr dirty="0"/>
              <a:t> </a:t>
            </a:r>
          </a:p>
          <a:p>
            <a:pPr>
              <a:defRPr sz="5000">
                <a:solidFill>
                  <a:srgbClr val="FFFFFF"/>
                </a:solidFill>
              </a:defRPr>
            </a:pPr>
            <a:r>
              <a:rPr dirty="0" err="1"/>
              <a:t>Άνθρω</a:t>
            </a:r>
            <a:r>
              <a:rPr dirty="0"/>
              <a:t>π</a:t>
            </a:r>
            <a:r>
              <a:rPr dirty="0" err="1"/>
              <a:t>οι</a:t>
            </a:r>
            <a:endParaRPr dirty="0"/>
          </a:p>
        </p:txBody>
      </p:sp>
      <p:sp>
        <p:nvSpPr>
          <p:cNvPr id="141" name="Είναι η τάση να αξιολογεί κάποιος, όχι με βάση τις πιθανότητες, αλλά κατά πόσο είναι πιθανόν κάτι να μοιάζει πολύ και να έχει ομοιότητες με κάτι άλλο (Montier, 2002).…"/>
          <p:cNvSpPr txBox="1">
            <a:spLocks noGrp="1"/>
          </p:cNvSpPr>
          <p:nvPr>
            <p:ph type="body" idx="1"/>
          </p:nvPr>
        </p:nvSpPr>
        <p:spPr>
          <a:prstGeom prst="rect">
            <a:avLst/>
          </a:prstGeom>
        </p:spPr>
        <p:txBody>
          <a:bodyPr>
            <a:normAutofit fontScale="77500" lnSpcReduction="20000"/>
          </a:bodyPr>
          <a:lstStyle/>
          <a:p>
            <a:pPr marR="297180" indent="180340" algn="just">
              <a:lnSpc>
                <a:spcPct val="150000"/>
              </a:lnSpc>
            </a:pPr>
            <a:endParaRPr lang="el-GR" sz="4000" dirty="0">
              <a:solidFill>
                <a:srgbClr val="000000"/>
              </a:solidFill>
              <a:effectLst/>
              <a:latin typeface="Times New Roman" panose="02020603050405020304" pitchFamily="18" charset="0"/>
              <a:ea typeface="Times New Roman" panose="02020603050405020304" pitchFamily="18" charset="0"/>
            </a:endParaRPr>
          </a:p>
          <a:p>
            <a:pPr marR="297180" indent="180340" algn="just">
              <a:lnSpc>
                <a:spcPct val="150000"/>
              </a:lnSpc>
            </a:pPr>
            <a:r>
              <a:rPr lang="el-GR" sz="4000" dirty="0">
                <a:solidFill>
                  <a:srgbClr val="000000"/>
                </a:solidFill>
                <a:effectLst/>
                <a:latin typeface="Times New Roman" panose="02020603050405020304" pitchFamily="18" charset="0"/>
                <a:ea typeface="Times New Roman" panose="02020603050405020304" pitchFamily="18" charset="0"/>
              </a:rPr>
              <a:t>Η αποστροφή στην απώλεια, αποτελεί μια από τις σημαντικότερες ψυχολογικές έννοιες και κάνει την εμφάνισή της στις περιπτώσεις που τα άτομα θέλουν να προβούν σε οικονομικές αναλύσεις, ιδιαίτερα σε περιόδους κρίσεως και αβεβαιότητας. </a:t>
            </a:r>
            <a:endParaRPr lang="el-GR" sz="4000" dirty="0">
              <a:effectLst/>
              <a:latin typeface="Times New Roman" panose="02020603050405020304" pitchFamily="18" charset="0"/>
              <a:ea typeface="Times New Roman" panose="02020603050405020304" pitchFamily="18" charset="0"/>
            </a:endParaRPr>
          </a:p>
          <a:p>
            <a:pPr marR="297180" indent="180340" algn="just">
              <a:lnSpc>
                <a:spcPct val="150000"/>
              </a:lnSpc>
            </a:pPr>
            <a:r>
              <a:rPr lang="el-GR" sz="4000" dirty="0">
                <a:solidFill>
                  <a:srgbClr val="000000"/>
                </a:solidFill>
                <a:effectLst/>
                <a:latin typeface="Times New Roman" panose="02020603050405020304" pitchFamily="18" charset="0"/>
                <a:ea typeface="Times New Roman" panose="02020603050405020304" pitchFamily="18" charset="0"/>
              </a:rPr>
              <a:t>Στη θεωρία της προοπτικής, ως αποστροφή στην απώλεια αναφέρεται η τάση των ανθρώπων να προτιμούν έντονα την αποφυγή απωλειών, από την απόκτηση κερδών. </a:t>
            </a:r>
          </a:p>
          <a:p>
            <a:pPr marR="297180" indent="180340" algn="just">
              <a:lnSpc>
                <a:spcPct val="150000"/>
              </a:lnSpc>
            </a:pPr>
            <a:r>
              <a:rPr lang="el-GR" sz="4000" dirty="0">
                <a:solidFill>
                  <a:srgbClr val="000000"/>
                </a:solidFill>
                <a:effectLst/>
                <a:latin typeface="Times New Roman" panose="02020603050405020304" pitchFamily="18" charset="0"/>
                <a:ea typeface="Times New Roman" panose="02020603050405020304" pitchFamily="18" charset="0"/>
              </a:rPr>
              <a:t>Η συγκεκριμένη αποστροφή, εισήχθη για πρώτη φορά και αποδείχθηκε με πειστικό τρόπο από τους </a:t>
            </a:r>
            <a:r>
              <a:rPr lang="el-GR" sz="4000" dirty="0" err="1">
                <a:solidFill>
                  <a:srgbClr val="000000"/>
                </a:solidFill>
                <a:effectLst/>
                <a:latin typeface="Times New Roman" panose="02020603050405020304" pitchFamily="18" charset="0"/>
                <a:ea typeface="Times New Roman" panose="02020603050405020304" pitchFamily="18" charset="0"/>
              </a:rPr>
              <a:t>Amos</a:t>
            </a:r>
            <a:r>
              <a:rPr lang="el-GR" sz="4000" dirty="0">
                <a:solidFill>
                  <a:srgbClr val="000000"/>
                </a:solidFill>
                <a:effectLst/>
                <a:latin typeface="Times New Roman" panose="02020603050405020304" pitchFamily="18" charset="0"/>
                <a:ea typeface="Times New Roman" panose="02020603050405020304" pitchFamily="18" charset="0"/>
              </a:rPr>
              <a:t> </a:t>
            </a:r>
            <a:r>
              <a:rPr lang="el-GR" sz="4000" dirty="0" err="1">
                <a:solidFill>
                  <a:srgbClr val="000000"/>
                </a:solidFill>
                <a:effectLst/>
                <a:latin typeface="Times New Roman" panose="02020603050405020304" pitchFamily="18" charset="0"/>
                <a:ea typeface="Times New Roman" panose="02020603050405020304" pitchFamily="18" charset="0"/>
              </a:rPr>
              <a:t>Tversky</a:t>
            </a:r>
            <a:r>
              <a:rPr lang="el-GR" sz="4000" dirty="0">
                <a:solidFill>
                  <a:srgbClr val="000000"/>
                </a:solidFill>
                <a:effectLst/>
                <a:latin typeface="Times New Roman" panose="02020603050405020304" pitchFamily="18" charset="0"/>
                <a:ea typeface="Times New Roman" panose="02020603050405020304" pitchFamily="18" charset="0"/>
              </a:rPr>
              <a:t> και </a:t>
            </a:r>
            <a:r>
              <a:rPr lang="el-GR" sz="4000" dirty="0" err="1">
                <a:solidFill>
                  <a:srgbClr val="000000"/>
                </a:solidFill>
                <a:effectLst/>
                <a:latin typeface="Times New Roman" panose="02020603050405020304" pitchFamily="18" charset="0"/>
                <a:ea typeface="Times New Roman" panose="02020603050405020304" pitchFamily="18" charset="0"/>
              </a:rPr>
              <a:t>Daniel</a:t>
            </a:r>
            <a:r>
              <a:rPr lang="el-GR" sz="4000" dirty="0">
                <a:solidFill>
                  <a:srgbClr val="000000"/>
                </a:solidFill>
                <a:effectLst/>
                <a:latin typeface="Times New Roman" panose="02020603050405020304" pitchFamily="18" charset="0"/>
                <a:ea typeface="Times New Roman" panose="02020603050405020304" pitchFamily="18" charset="0"/>
              </a:rPr>
              <a:t> </a:t>
            </a:r>
            <a:r>
              <a:rPr lang="el-GR" sz="4000" dirty="0" err="1">
                <a:solidFill>
                  <a:srgbClr val="000000"/>
                </a:solidFill>
                <a:effectLst/>
                <a:latin typeface="Times New Roman" panose="02020603050405020304" pitchFamily="18" charset="0"/>
                <a:ea typeface="Times New Roman" panose="02020603050405020304" pitchFamily="18" charset="0"/>
              </a:rPr>
              <a:t>Kahneman</a:t>
            </a:r>
            <a:r>
              <a:rPr lang="el-GR" sz="4000" dirty="0">
                <a:solidFill>
                  <a:srgbClr val="000000"/>
                </a:solidFill>
                <a:effectLst/>
                <a:latin typeface="Times New Roman" panose="02020603050405020304" pitchFamily="18" charset="0"/>
                <a:ea typeface="Times New Roman" panose="02020603050405020304" pitchFamily="18" charset="0"/>
              </a:rPr>
              <a:t>, το 1979. </a:t>
            </a:r>
          </a:p>
          <a:p>
            <a:pPr marR="297180" indent="180340" algn="just">
              <a:lnSpc>
                <a:spcPct val="150000"/>
              </a:lnSpc>
            </a:pPr>
            <a:r>
              <a:rPr lang="en-US" sz="4000" dirty="0">
                <a:solidFill>
                  <a:srgbClr val="000000"/>
                </a:solidFill>
                <a:effectLst/>
                <a:latin typeface="Times New Roman" panose="02020603050405020304" pitchFamily="18" charset="0"/>
                <a:ea typeface="Times New Roman" panose="02020603050405020304" pitchFamily="18" charset="0"/>
              </a:rPr>
              <a:t>O Tversky </a:t>
            </a:r>
            <a:r>
              <a:rPr lang="el-GR" sz="4000" dirty="0">
                <a:solidFill>
                  <a:srgbClr val="000000"/>
                </a:solidFill>
                <a:effectLst/>
                <a:latin typeface="Times New Roman" panose="02020603050405020304" pitchFamily="18" charset="0"/>
                <a:ea typeface="Times New Roman" panose="02020603050405020304" pitchFamily="18" charset="0"/>
              </a:rPr>
              <a:t>και ο </a:t>
            </a:r>
            <a:r>
              <a:rPr lang="en-US" sz="4000" dirty="0">
                <a:solidFill>
                  <a:srgbClr val="000000"/>
                </a:solidFill>
                <a:effectLst/>
                <a:latin typeface="Times New Roman" panose="02020603050405020304" pitchFamily="18" charset="0"/>
                <a:ea typeface="Times New Roman" panose="02020603050405020304" pitchFamily="18" charset="0"/>
              </a:rPr>
              <a:t>Kahneman</a:t>
            </a:r>
            <a:r>
              <a:rPr lang="el-GR" sz="4000" dirty="0">
                <a:solidFill>
                  <a:srgbClr val="000000"/>
                </a:solidFill>
                <a:effectLst/>
                <a:latin typeface="Times New Roman" panose="02020603050405020304" pitchFamily="18" charset="0"/>
                <a:ea typeface="Times New Roman" panose="02020603050405020304" pitchFamily="18" charset="0"/>
              </a:rPr>
              <a:t>, αναφέρουν ότι οι άνθρωποι είναι πιο ευαίσθητοι στην απώλεια, από ότι στο κέρδος καθώς και ότι οι απώλειες επηρεάζουν τη ψυχολογία των ατόμων περισσότερο από ότι τα κέρδη (</a:t>
            </a:r>
            <a:r>
              <a:rPr lang="en-US" sz="4000" dirty="0">
                <a:solidFill>
                  <a:srgbClr val="000000"/>
                </a:solidFill>
                <a:effectLst/>
                <a:latin typeface="Times New Roman" panose="02020603050405020304" pitchFamily="18" charset="0"/>
                <a:ea typeface="Times New Roman" panose="02020603050405020304" pitchFamily="18" charset="0"/>
              </a:rPr>
              <a:t>l</a:t>
            </a:r>
            <a:r>
              <a:rPr lang="el-GR" sz="4000" dirty="0" err="1">
                <a:solidFill>
                  <a:srgbClr val="000000"/>
                </a:solidFill>
                <a:effectLst/>
                <a:latin typeface="Times New Roman" panose="02020603050405020304" pitchFamily="18" charset="0"/>
                <a:ea typeface="Times New Roman" panose="02020603050405020304" pitchFamily="18" charset="0"/>
              </a:rPr>
              <a:t>osses</a:t>
            </a:r>
            <a:r>
              <a:rPr lang="el-GR" sz="4000" dirty="0">
                <a:solidFill>
                  <a:srgbClr val="000000"/>
                </a:solidFill>
                <a:effectLst/>
                <a:latin typeface="Times New Roman" panose="02020603050405020304" pitchFamily="18" charset="0"/>
                <a:ea typeface="Times New Roman" panose="02020603050405020304" pitchFamily="18" charset="0"/>
              </a:rPr>
              <a:t> </a:t>
            </a:r>
            <a:r>
              <a:rPr lang="el-GR" sz="4000" dirty="0" err="1">
                <a:solidFill>
                  <a:srgbClr val="000000"/>
                </a:solidFill>
                <a:effectLst/>
                <a:latin typeface="Times New Roman" panose="02020603050405020304" pitchFamily="18" charset="0"/>
                <a:ea typeface="Times New Roman" panose="02020603050405020304" pitchFamily="18" charset="0"/>
              </a:rPr>
              <a:t>loom</a:t>
            </a:r>
            <a:r>
              <a:rPr lang="el-GR" sz="4000" dirty="0">
                <a:solidFill>
                  <a:srgbClr val="000000"/>
                </a:solidFill>
                <a:effectLst/>
                <a:latin typeface="Times New Roman" panose="02020603050405020304" pitchFamily="18" charset="0"/>
                <a:ea typeface="Times New Roman" panose="02020603050405020304" pitchFamily="18" charset="0"/>
              </a:rPr>
              <a:t> </a:t>
            </a:r>
            <a:r>
              <a:rPr lang="el-GR" sz="4000" dirty="0" err="1">
                <a:solidFill>
                  <a:srgbClr val="000000"/>
                </a:solidFill>
                <a:effectLst/>
                <a:latin typeface="Times New Roman" panose="02020603050405020304" pitchFamily="18" charset="0"/>
                <a:ea typeface="Times New Roman" panose="02020603050405020304" pitchFamily="18" charset="0"/>
              </a:rPr>
              <a:t>larger</a:t>
            </a:r>
            <a:r>
              <a:rPr lang="el-GR" sz="4000" dirty="0">
                <a:solidFill>
                  <a:srgbClr val="000000"/>
                </a:solidFill>
                <a:effectLst/>
                <a:latin typeface="Times New Roman" panose="02020603050405020304" pitchFamily="18" charset="0"/>
                <a:ea typeface="Times New Roman" panose="02020603050405020304" pitchFamily="18" charset="0"/>
              </a:rPr>
              <a:t> </a:t>
            </a:r>
            <a:r>
              <a:rPr lang="el-GR" sz="4000" dirty="0" err="1">
                <a:solidFill>
                  <a:srgbClr val="000000"/>
                </a:solidFill>
                <a:effectLst/>
                <a:latin typeface="Times New Roman" panose="02020603050405020304" pitchFamily="18" charset="0"/>
                <a:ea typeface="Times New Roman" panose="02020603050405020304" pitchFamily="18" charset="0"/>
              </a:rPr>
              <a:t>than</a:t>
            </a:r>
            <a:r>
              <a:rPr lang="el-GR" sz="4000" dirty="0">
                <a:solidFill>
                  <a:srgbClr val="000000"/>
                </a:solidFill>
                <a:effectLst/>
                <a:latin typeface="Times New Roman" panose="02020603050405020304" pitchFamily="18" charset="0"/>
                <a:ea typeface="Times New Roman" panose="02020603050405020304" pitchFamily="18" charset="0"/>
              </a:rPr>
              <a:t> </a:t>
            </a:r>
            <a:r>
              <a:rPr lang="el-GR" sz="4000" dirty="0" err="1">
                <a:solidFill>
                  <a:srgbClr val="000000"/>
                </a:solidFill>
                <a:effectLst/>
                <a:latin typeface="Times New Roman" panose="02020603050405020304" pitchFamily="18" charset="0"/>
                <a:ea typeface="Times New Roman" panose="02020603050405020304" pitchFamily="18" charset="0"/>
              </a:rPr>
              <a:t>gains</a:t>
            </a:r>
            <a:r>
              <a:rPr lang="el-GR" sz="4000" dirty="0">
                <a:solidFill>
                  <a:srgbClr val="000000"/>
                </a:solidFill>
                <a:effectLst/>
                <a:latin typeface="Times New Roman" panose="02020603050405020304" pitchFamily="18" charset="0"/>
                <a:ea typeface="Times New Roman" panose="02020603050405020304" pitchFamily="18" charset="0"/>
              </a:rPr>
              <a:t>).</a:t>
            </a:r>
            <a:endParaRPr lang="el-GR" sz="4000" dirty="0">
              <a:effectLst/>
              <a:latin typeface="Times New Roman" panose="02020603050405020304" pitchFamily="18" charset="0"/>
              <a:ea typeface="Times New Roman" panose="02020603050405020304" pitchFamily="18" charset="0"/>
            </a:endParaRPr>
          </a:p>
          <a:p>
            <a:pPr marL="0" indent="0" defTabSz="676909">
              <a:spcBef>
                <a:spcPts val="4300"/>
              </a:spcBef>
              <a:buSzTx/>
              <a:buNone/>
              <a:defRPr sz="4592"/>
            </a:pPr>
            <a:endParaRPr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Διπλό κλικ για αλλαγή"/>
          <p:cNvSpPr txBox="1">
            <a:spLocks noGrp="1"/>
          </p:cNvSpPr>
          <p:nvPr>
            <p:ph type="title"/>
          </p:nvPr>
        </p:nvSpPr>
        <p:spPr>
          <a:prstGeom prst="rect">
            <a:avLst/>
          </a:prstGeom>
        </p:spPr>
        <p:txBody>
          <a:bodyPr/>
          <a:lstStyle/>
          <a:p>
            <a:endParaRPr/>
          </a:p>
        </p:txBody>
      </p:sp>
      <p:sp>
        <p:nvSpPr>
          <p:cNvPr id="144" name="Όταν τα άτομα καλούνται να πάρουν αποφάσεις, σε στιγμές που χαρακτηρίζονται από αβεβαιότητα, θεωρούν ότι οι πιθανότητες που ισχύουν για γνωστές καταστάσεις θα έχουν την ίδια δυναμική και θα ισχύουν για τις νέες και άγνωστες καταστάσεις που βιώνουν, δημιο"/>
          <p:cNvSpPr txBox="1">
            <a:spLocks noGrp="1"/>
          </p:cNvSpPr>
          <p:nvPr>
            <p:ph type="body" idx="1"/>
          </p:nvPr>
        </p:nvSpPr>
        <p:spPr>
          <a:prstGeom prst="rect">
            <a:avLst/>
          </a:prstGeom>
        </p:spPr>
        <p:txBody>
          <a:bodyPr>
            <a:normAutofit fontScale="85000" lnSpcReduction="20000"/>
          </a:bodyPr>
          <a:lstStyle>
            <a:lvl1pPr marL="0" indent="0" algn="just">
              <a:buSzTx/>
              <a:buNone/>
            </a:lvl1pPr>
          </a:lstStyle>
          <a:p>
            <a:pPr marR="297180" indent="180340" algn="just">
              <a:lnSpc>
                <a:spcPct val="150000"/>
              </a:lnSpc>
            </a:pPr>
            <a:endParaRPr lang="el-GR" sz="4000" dirty="0">
              <a:solidFill>
                <a:srgbClr val="000000"/>
              </a:solidFill>
              <a:effectLst/>
              <a:latin typeface="Times New Roman" panose="02020603050405020304" pitchFamily="18" charset="0"/>
              <a:ea typeface="Times New Roman" panose="02020603050405020304" pitchFamily="18" charset="0"/>
            </a:endParaRPr>
          </a:p>
          <a:p>
            <a:pPr marR="297180" indent="180340" algn="just">
              <a:lnSpc>
                <a:spcPct val="150000"/>
              </a:lnSpc>
            </a:pPr>
            <a:r>
              <a:rPr lang="el-GR" sz="4000" dirty="0">
                <a:solidFill>
                  <a:srgbClr val="000000"/>
                </a:solidFill>
                <a:effectLst/>
                <a:latin typeface="Times New Roman" panose="02020603050405020304" pitchFamily="18" charset="0"/>
                <a:ea typeface="Times New Roman" panose="02020603050405020304" pitchFamily="18" charset="0"/>
              </a:rPr>
              <a:t>Η θεωρία της αποστροφής στην απώλεια, είναι απλούστερη, σε σχέση με άλλες θεωρίες, για την κατανόησή της αλλά όχι απλοποιημένη. </a:t>
            </a:r>
          </a:p>
          <a:p>
            <a:pPr marR="297180" indent="180340" algn="just">
              <a:lnSpc>
                <a:spcPct val="150000"/>
              </a:lnSpc>
            </a:pPr>
            <a:r>
              <a:rPr lang="el-GR" sz="4000" dirty="0">
                <a:solidFill>
                  <a:srgbClr val="000000"/>
                </a:solidFill>
                <a:effectLst/>
                <a:latin typeface="Times New Roman" panose="02020603050405020304" pitchFamily="18" charset="0"/>
                <a:ea typeface="Times New Roman" panose="02020603050405020304" pitchFamily="18" charset="0"/>
              </a:rPr>
              <a:t>Η ισχύς της εμφανίζεται σε πολλούς τύπους προϊόντων και κινδύνων και υπάρχουν όρια στην εμφάνιση της (</a:t>
            </a:r>
            <a:r>
              <a:rPr lang="el-GR" sz="4000" dirty="0" err="1">
                <a:solidFill>
                  <a:srgbClr val="000000"/>
                </a:solidFill>
                <a:effectLst/>
                <a:latin typeface="Times New Roman" panose="02020603050405020304" pitchFamily="18" charset="0"/>
                <a:ea typeface="Times New Roman" panose="02020603050405020304" pitchFamily="18" charset="0"/>
              </a:rPr>
              <a:t>Novemsk</a:t>
            </a:r>
            <a:r>
              <a:rPr lang="el-GR" sz="4000" dirty="0">
                <a:solidFill>
                  <a:srgbClr val="000000"/>
                </a:solidFill>
                <a:effectLst/>
                <a:latin typeface="Times New Roman" panose="02020603050405020304" pitchFamily="18" charset="0"/>
                <a:ea typeface="Times New Roman" panose="02020603050405020304" pitchFamily="18" charset="0"/>
              </a:rPr>
              <a:t>, </a:t>
            </a:r>
            <a:r>
              <a:rPr lang="el-GR" sz="4000" dirty="0" err="1">
                <a:solidFill>
                  <a:srgbClr val="000000"/>
                </a:solidFill>
                <a:effectLst/>
                <a:latin typeface="Times New Roman" panose="02020603050405020304" pitchFamily="18" charset="0"/>
                <a:ea typeface="Times New Roman" panose="02020603050405020304" pitchFamily="18" charset="0"/>
              </a:rPr>
              <a:t>Kahneman</a:t>
            </a:r>
            <a:r>
              <a:rPr lang="el-GR" sz="4000" dirty="0">
                <a:solidFill>
                  <a:srgbClr val="000000"/>
                </a:solidFill>
                <a:effectLst/>
                <a:latin typeface="Times New Roman" panose="02020603050405020304" pitchFamily="18" charset="0"/>
                <a:ea typeface="Times New Roman" panose="02020603050405020304" pitchFamily="18" charset="0"/>
              </a:rPr>
              <a:t>, 2005). </a:t>
            </a:r>
            <a:endParaRPr lang="el-GR" sz="4000" dirty="0">
              <a:effectLst/>
              <a:latin typeface="Times New Roman" panose="02020603050405020304" pitchFamily="18" charset="0"/>
              <a:ea typeface="Times New Roman" panose="02020603050405020304" pitchFamily="18" charset="0"/>
            </a:endParaRPr>
          </a:p>
          <a:p>
            <a:pPr marR="297180" indent="180340" algn="just">
              <a:lnSpc>
                <a:spcPct val="150000"/>
              </a:lnSpc>
            </a:pPr>
            <a:r>
              <a:rPr lang="el-GR" sz="4000" dirty="0">
                <a:solidFill>
                  <a:srgbClr val="000000"/>
                </a:solidFill>
                <a:effectLst/>
                <a:latin typeface="Times New Roman" panose="02020603050405020304" pitchFamily="18" charset="0"/>
                <a:ea typeface="Times New Roman" panose="02020603050405020304" pitchFamily="18" charset="0"/>
              </a:rPr>
              <a:t>Η νοητική αντίληψη της απώλειας και του κέρδους ουσιαστικά αποτελεί τη συνέχεια της νοητικής λογιστικής.</a:t>
            </a:r>
            <a:r>
              <a:rPr lang="el-GR" sz="4000" dirty="0">
                <a:effectLst/>
                <a:latin typeface="Times New Roman" panose="02020603050405020304" pitchFamily="18" charset="0"/>
                <a:ea typeface="Times New Roman" panose="02020603050405020304" pitchFamily="18" charset="0"/>
              </a:rPr>
              <a:t> </a:t>
            </a:r>
          </a:p>
          <a:p>
            <a:pPr marR="297180" indent="180340" algn="just">
              <a:lnSpc>
                <a:spcPct val="150000"/>
              </a:lnSpc>
            </a:pPr>
            <a:r>
              <a:rPr lang="el-GR" sz="4000" dirty="0">
                <a:solidFill>
                  <a:srgbClr val="000000"/>
                </a:solidFill>
                <a:effectLst/>
                <a:latin typeface="Times New Roman" panose="02020603050405020304" pitchFamily="18" charset="0"/>
                <a:ea typeface="Times New Roman" panose="02020603050405020304" pitchFamily="18" charset="0"/>
              </a:rPr>
              <a:t>Ο συνδυασμός της νοητικής λογιστικής με την απέχθεια προς την απώλεια, μπορούν να εξηγήσουν γιατί οι ορθολογικοί και υπομονετικοί επενδυτές απολαμβάνουν τα οφέλη από τις αποδόσεις επενδύσεων με βάση το μακροχρόνιο ορίζοντα (</a:t>
            </a:r>
            <a:r>
              <a:rPr lang="el-GR" sz="4000" dirty="0" err="1">
                <a:solidFill>
                  <a:srgbClr val="000000"/>
                </a:solidFill>
                <a:effectLst/>
                <a:latin typeface="Times New Roman" panose="02020603050405020304" pitchFamily="18" charset="0"/>
                <a:ea typeface="Times New Roman" panose="02020603050405020304" pitchFamily="18" charset="0"/>
              </a:rPr>
              <a:t>Armet</a:t>
            </a:r>
            <a:r>
              <a:rPr lang="el-GR" sz="4000" dirty="0">
                <a:solidFill>
                  <a:srgbClr val="000000"/>
                </a:solidFill>
                <a:effectLst/>
                <a:latin typeface="Times New Roman" panose="02020603050405020304" pitchFamily="18" charset="0"/>
                <a:ea typeface="Times New Roman" panose="02020603050405020304" pitchFamily="18" charset="0"/>
              </a:rPr>
              <a:t>, 2013).</a:t>
            </a:r>
            <a:endParaRPr lang="el-GR" sz="4000" dirty="0">
              <a:effectLst/>
              <a:latin typeface="Times New Roman" panose="02020603050405020304" pitchFamily="18" charset="0"/>
              <a:ea typeface="Times New Roman" panose="02020603050405020304" pitchFamily="18" charset="0"/>
            </a:endParaRPr>
          </a:p>
          <a:p>
            <a:endParaRPr dirty="0"/>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Αντιπροσωπευτικότητα…"/>
          <p:cNvSpPr txBox="1">
            <a:spLocks noGrp="1"/>
          </p:cNvSpPr>
          <p:nvPr>
            <p:ph type="title"/>
          </p:nvPr>
        </p:nvSpPr>
        <p:spPr>
          <a:prstGeom prst="rect">
            <a:avLst/>
          </a:prstGeom>
          <a:blipFill>
            <a:blip r:embed="rId2"/>
          </a:blipFill>
          <a:effectLst>
            <a:outerShdw blurRad="50800" dist="38100" dir="5400000" rotWithShape="0">
              <a:srgbClr val="000000">
                <a:alpha val="40000"/>
              </a:srgbClr>
            </a:outerShdw>
          </a:effectLst>
        </p:spPr>
        <p:txBody>
          <a:bodyPr/>
          <a:lstStyle/>
          <a:p>
            <a:pPr>
              <a:defRPr sz="5000">
                <a:solidFill>
                  <a:srgbClr val="434343"/>
                </a:solidFill>
              </a:defRPr>
            </a:pPr>
            <a:r>
              <a:rPr dirty="0" err="1"/>
              <a:t>Α</a:t>
            </a:r>
            <a:r>
              <a:rPr lang="el-GR" dirty="0" err="1"/>
              <a:t>ποστροφή</a:t>
            </a:r>
            <a:r>
              <a:rPr lang="el-GR" dirty="0"/>
              <a:t> στην απώλεια</a:t>
            </a:r>
            <a:endParaRPr dirty="0"/>
          </a:p>
          <a:p>
            <a:pPr>
              <a:defRPr sz="5000">
                <a:solidFill>
                  <a:srgbClr val="434343"/>
                </a:solidFill>
              </a:defRPr>
            </a:pPr>
            <a:r>
              <a:rPr dirty="0" err="1"/>
              <a:t>Ε</a:t>
            </a:r>
            <a:r>
              <a:rPr dirty="0"/>
              <a:t>π</a:t>
            </a:r>
            <a:r>
              <a:rPr dirty="0" err="1"/>
              <a:t>ενδυτές</a:t>
            </a:r>
            <a:endParaRPr dirty="0"/>
          </a:p>
        </p:txBody>
      </p:sp>
      <p:sp>
        <p:nvSpPr>
          <p:cNvPr id="153" name="Για να συνδέσουμε την αντιπροσωπευτικότητα με χρηματιστηριακές επιλογές, πρέπει να αναφερθούμε και στην τάση των επενδυτών, να λειτουργούν με βάση την προηγούμενη εμπειρία τους.…"/>
          <p:cNvSpPr txBox="1">
            <a:spLocks noGrp="1"/>
          </p:cNvSpPr>
          <p:nvPr>
            <p:ph type="body" idx="1"/>
          </p:nvPr>
        </p:nvSpPr>
        <p:spPr>
          <a:prstGeom prst="rect">
            <a:avLst/>
          </a:prstGeom>
        </p:spPr>
        <p:txBody>
          <a:bodyPr>
            <a:normAutofit fontScale="47500" lnSpcReduction="20000"/>
          </a:bodyPr>
          <a:lstStyle/>
          <a:p>
            <a:pPr marR="297180" indent="180340" algn="just">
              <a:lnSpc>
                <a:spcPct val="150000"/>
              </a:lnSpc>
            </a:pPr>
            <a:endParaRPr lang="el-GR" sz="4000" dirty="0">
              <a:solidFill>
                <a:srgbClr val="000000"/>
              </a:solidFill>
              <a:effectLst/>
              <a:latin typeface="Times New Roman" panose="02020603050405020304" pitchFamily="18" charset="0"/>
              <a:ea typeface="Times New Roman" panose="02020603050405020304" pitchFamily="18" charset="0"/>
            </a:endParaRPr>
          </a:p>
          <a:p>
            <a:pPr marR="297180" indent="180340" algn="just">
              <a:lnSpc>
                <a:spcPct val="150000"/>
              </a:lnSpc>
            </a:pPr>
            <a:r>
              <a:rPr lang="el-GR" sz="7300" dirty="0">
                <a:solidFill>
                  <a:srgbClr val="000000"/>
                </a:solidFill>
                <a:effectLst/>
                <a:latin typeface="Times New Roman" panose="02020603050405020304" pitchFamily="18" charset="0"/>
                <a:ea typeface="Times New Roman" panose="02020603050405020304" pitchFamily="18" charset="0"/>
              </a:rPr>
              <a:t>Στα πλαίσια των χρηματιστηριακών επενδύσεων, οι επενδυτές επιδεικνύουν αποστροφή προς την απώλεια γιατί εμπειρικές μελέτες υποδηλώνουν, ότι οι απώλειες σταθμίζονται σχεδόν διπλάσια από τα κέρδη. </a:t>
            </a:r>
          </a:p>
          <a:p>
            <a:pPr marR="297180" indent="180340" algn="just">
              <a:lnSpc>
                <a:spcPct val="150000"/>
              </a:lnSpc>
            </a:pPr>
            <a:r>
              <a:rPr lang="el-GR" sz="7300" dirty="0">
                <a:solidFill>
                  <a:srgbClr val="000000"/>
                </a:solidFill>
                <a:effectLst/>
                <a:latin typeface="Times New Roman" panose="02020603050405020304" pitchFamily="18" charset="0"/>
                <a:ea typeface="Times New Roman" panose="02020603050405020304" pitchFamily="18" charset="0"/>
              </a:rPr>
              <a:t>Το να χάσει ένας επενδυτής ένα ευρώ, είναι σχεδόν διπλάσια οδυνηρό από την ευχαρίστηση που αισθάνεται, όταν το κερδίζει (Αλεξάκης και Ξανθάκης 2008). </a:t>
            </a:r>
            <a:endParaRPr lang="el-GR" sz="7300" dirty="0">
              <a:effectLst/>
              <a:latin typeface="Times New Roman" panose="02020603050405020304" pitchFamily="18" charset="0"/>
              <a:ea typeface="Times New Roman" panose="02020603050405020304" pitchFamily="18" charset="0"/>
            </a:endParaRPr>
          </a:p>
          <a:p>
            <a:pPr marR="297180" indent="180340" algn="just">
              <a:lnSpc>
                <a:spcPct val="150000"/>
              </a:lnSpc>
            </a:pPr>
            <a:r>
              <a:rPr lang="el-GR" sz="7300" dirty="0">
                <a:solidFill>
                  <a:srgbClr val="000000"/>
                </a:solidFill>
                <a:effectLst/>
                <a:latin typeface="Times New Roman" panose="02020603050405020304" pitchFamily="18" charset="0"/>
                <a:ea typeface="Times New Roman" panose="02020603050405020304" pitchFamily="18" charset="0"/>
              </a:rPr>
              <a:t>Η αποστροφή της απώλειας με την μορφή της </a:t>
            </a:r>
            <a:r>
              <a:rPr lang="el-GR" sz="7300" dirty="0" err="1">
                <a:solidFill>
                  <a:srgbClr val="000000"/>
                </a:solidFill>
                <a:effectLst/>
                <a:latin typeface="Times New Roman" panose="02020603050405020304" pitchFamily="18" charset="0"/>
                <a:ea typeface="Times New Roman" panose="02020603050405020304" pitchFamily="18" charset="0"/>
              </a:rPr>
              <a:t>διακράτησης</a:t>
            </a:r>
            <a:r>
              <a:rPr lang="el-GR" sz="7300" dirty="0">
                <a:solidFill>
                  <a:srgbClr val="000000"/>
                </a:solidFill>
                <a:effectLst/>
                <a:latin typeface="Times New Roman" panose="02020603050405020304" pitchFamily="18" charset="0"/>
                <a:ea typeface="Times New Roman" panose="02020603050405020304" pitchFamily="18" charset="0"/>
              </a:rPr>
              <a:t> των ζημιογόνων θέσεων, περιγράφει την τάση των επενδυτών στα πλαίσια του χρηματιστηρίου, να μην προβαίνουν σε μείωση των ζημιών τους σύντομα και αντί αυτού να διατηρούν την απώλεια, μέχρι να πουλήσουν την επένδυση στο νεκρό της σημείο. </a:t>
            </a:r>
          </a:p>
          <a:p>
            <a:pPr marR="297180" indent="180340" algn="just">
              <a:lnSpc>
                <a:spcPct val="150000"/>
              </a:lnSpc>
            </a:pPr>
            <a:r>
              <a:rPr lang="el-GR" sz="7300" dirty="0">
                <a:solidFill>
                  <a:srgbClr val="000000"/>
                </a:solidFill>
                <a:effectLst/>
                <a:latin typeface="Times New Roman" panose="02020603050405020304" pitchFamily="18" charset="0"/>
                <a:ea typeface="Times New Roman" panose="02020603050405020304" pitchFamily="18" charset="0"/>
              </a:rPr>
              <a:t>Αυτό συμβαίνει, επειδή συνειδητοποιούν, ότι είναι οδυνηρό να καταγράφουν απώλειες. </a:t>
            </a:r>
          </a:p>
          <a:p>
            <a:pPr marL="0" indent="0" algn="just" defTabSz="742950">
              <a:spcBef>
                <a:spcPts val="4700"/>
              </a:spcBef>
              <a:buSzTx/>
              <a:buNone/>
              <a:defRPr sz="5040"/>
            </a:pPr>
            <a:endParaRPr dirty="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1EBFE3E-B2AA-BEA2-9FF8-C84BCAE2A3E8}"/>
              </a:ext>
            </a:extLst>
          </p:cNvPr>
          <p:cNvSpPr>
            <a:spLocks noGrp="1"/>
          </p:cNvSpPr>
          <p:nvPr>
            <p:ph type="title"/>
          </p:nvPr>
        </p:nvSpPr>
        <p:spPr/>
        <p:txBody>
          <a:bodyPr/>
          <a:lstStyle/>
          <a:p>
            <a:endParaRPr lang="el-GR"/>
          </a:p>
        </p:txBody>
      </p:sp>
      <p:sp>
        <p:nvSpPr>
          <p:cNvPr id="3" name="Θέση κειμένου 2">
            <a:extLst>
              <a:ext uri="{FF2B5EF4-FFF2-40B4-BE49-F238E27FC236}">
                <a16:creationId xmlns:a16="http://schemas.microsoft.com/office/drawing/2014/main" id="{0538267B-9AAA-6237-D901-EA3D446B69E1}"/>
              </a:ext>
            </a:extLst>
          </p:cNvPr>
          <p:cNvSpPr>
            <a:spLocks noGrp="1"/>
          </p:cNvSpPr>
          <p:nvPr>
            <p:ph type="body" idx="1"/>
          </p:nvPr>
        </p:nvSpPr>
        <p:spPr/>
        <p:txBody>
          <a:bodyPr>
            <a:normAutofit fontScale="92500" lnSpcReduction="20000"/>
          </a:bodyPr>
          <a:lstStyle/>
          <a:p>
            <a:pPr marR="297180" indent="180340" algn="just">
              <a:lnSpc>
                <a:spcPct val="150000"/>
              </a:lnSpc>
            </a:pPr>
            <a:endParaRPr lang="el-GR" sz="4000" dirty="0">
              <a:solidFill>
                <a:srgbClr val="000000"/>
              </a:solidFill>
              <a:effectLst/>
              <a:latin typeface="Times New Roman" panose="02020603050405020304" pitchFamily="18" charset="0"/>
              <a:ea typeface="Times New Roman" panose="02020603050405020304" pitchFamily="18" charset="0"/>
            </a:endParaRPr>
          </a:p>
          <a:p>
            <a:pPr marR="297180" indent="180340" algn="just">
              <a:lnSpc>
                <a:spcPct val="150000"/>
              </a:lnSpc>
            </a:pPr>
            <a:r>
              <a:rPr lang="el-GR" sz="5700" dirty="0">
                <a:solidFill>
                  <a:srgbClr val="000000"/>
                </a:solidFill>
                <a:effectLst/>
                <a:latin typeface="Times New Roman" panose="02020603050405020304" pitchFamily="18" charset="0"/>
                <a:ea typeface="Times New Roman" panose="02020603050405020304" pitchFamily="18" charset="0"/>
              </a:rPr>
              <a:t>Αποτέλεσμα είναι οι επενδυτές να μην προβαίνουν σε πωλήσεις, όταν οι επενδύσεις τους έχουν καταγράψει ζημιές, γιατί έχουν την πεποίθηση ότι οι τιμές θα ανακάμψουν. </a:t>
            </a:r>
          </a:p>
          <a:p>
            <a:pPr marR="297180" indent="180340" algn="just">
              <a:lnSpc>
                <a:spcPct val="150000"/>
              </a:lnSpc>
            </a:pPr>
            <a:r>
              <a:rPr lang="el-GR" sz="5700" dirty="0">
                <a:solidFill>
                  <a:srgbClr val="000000"/>
                </a:solidFill>
                <a:effectLst/>
                <a:latin typeface="Times New Roman" panose="02020603050405020304" pitchFamily="18" charset="0"/>
                <a:ea typeface="Times New Roman" panose="02020603050405020304" pitchFamily="18" charset="0"/>
              </a:rPr>
              <a:t>Από συναισθηματική άποψη το φαινόμενο ερμηνεύεται από το γεγονός, ότι οι επενδυτές με δυσκολία βρίσκουν την ψυχική τους ηρεμία και γαλήνη με τις απώλειες (</a:t>
            </a:r>
            <a:r>
              <a:rPr lang="el-GR" sz="5700" dirty="0" err="1">
                <a:solidFill>
                  <a:srgbClr val="000000"/>
                </a:solidFill>
                <a:effectLst/>
                <a:latin typeface="Times New Roman" panose="02020603050405020304" pitchFamily="18" charset="0"/>
                <a:ea typeface="Times New Roman" panose="02020603050405020304" pitchFamily="18" charset="0"/>
              </a:rPr>
              <a:t>Shefrin</a:t>
            </a:r>
            <a:r>
              <a:rPr lang="el-GR" sz="5700" dirty="0">
                <a:solidFill>
                  <a:srgbClr val="000000"/>
                </a:solidFill>
                <a:effectLst/>
                <a:latin typeface="Times New Roman" panose="02020603050405020304" pitchFamily="18" charset="0"/>
                <a:ea typeface="Times New Roman" panose="02020603050405020304" pitchFamily="18" charset="0"/>
              </a:rPr>
              <a:t>, 2007).</a:t>
            </a:r>
          </a:p>
          <a:p>
            <a:pPr marR="297180" indent="180340" algn="just">
              <a:lnSpc>
                <a:spcPct val="150000"/>
              </a:lnSpc>
            </a:pPr>
            <a:endParaRPr lang="el-GR" sz="4000" dirty="0">
              <a:effectLst/>
              <a:latin typeface="Times New Roman" panose="02020603050405020304" pitchFamily="18" charset="0"/>
              <a:ea typeface="Times New Roman" panose="02020603050405020304" pitchFamily="18" charset="0"/>
            </a:endParaRPr>
          </a:p>
          <a:p>
            <a:endParaRPr lang="el-GR" dirty="0"/>
          </a:p>
        </p:txBody>
      </p:sp>
    </p:spTree>
    <p:extLst>
      <p:ext uri="{BB962C8B-B14F-4D97-AF65-F5344CB8AC3E}">
        <p14:creationId xmlns:p14="http://schemas.microsoft.com/office/powerpoint/2010/main" val="278093471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D8CEE91-B659-1F7D-3548-4555D31156CE}"/>
              </a:ext>
            </a:extLst>
          </p:cNvPr>
          <p:cNvSpPr>
            <a:spLocks noGrp="1"/>
          </p:cNvSpPr>
          <p:nvPr>
            <p:ph type="title"/>
          </p:nvPr>
        </p:nvSpPr>
        <p:spPr/>
        <p:txBody>
          <a:bodyPr/>
          <a:lstStyle/>
          <a:p>
            <a:endParaRPr lang="el-GR"/>
          </a:p>
        </p:txBody>
      </p:sp>
      <p:sp>
        <p:nvSpPr>
          <p:cNvPr id="3" name="Θέση κειμένου 2">
            <a:extLst>
              <a:ext uri="{FF2B5EF4-FFF2-40B4-BE49-F238E27FC236}">
                <a16:creationId xmlns:a16="http://schemas.microsoft.com/office/drawing/2014/main" id="{802FFF96-00AD-F905-6643-D24418A9B348}"/>
              </a:ext>
            </a:extLst>
          </p:cNvPr>
          <p:cNvSpPr>
            <a:spLocks noGrp="1"/>
          </p:cNvSpPr>
          <p:nvPr>
            <p:ph type="body" idx="1"/>
          </p:nvPr>
        </p:nvSpPr>
        <p:spPr/>
        <p:txBody>
          <a:bodyPr>
            <a:normAutofit fontScale="77500" lnSpcReduction="20000"/>
          </a:bodyPr>
          <a:lstStyle/>
          <a:p>
            <a:pPr marR="297180" indent="180340" algn="just">
              <a:lnSpc>
                <a:spcPct val="150000"/>
              </a:lnSpc>
            </a:pPr>
            <a:endParaRPr lang="el-GR" sz="5400" dirty="0">
              <a:solidFill>
                <a:srgbClr val="000000"/>
              </a:solidFill>
              <a:effectLst/>
              <a:latin typeface="Times New Roman" panose="02020603050405020304" pitchFamily="18" charset="0"/>
              <a:ea typeface="Times New Roman" panose="02020603050405020304" pitchFamily="18" charset="0"/>
            </a:endParaRPr>
          </a:p>
          <a:p>
            <a:pPr marR="297180" indent="180340" algn="just">
              <a:lnSpc>
                <a:spcPct val="150000"/>
              </a:lnSpc>
            </a:pPr>
            <a:r>
              <a:rPr lang="el-GR" sz="5400" dirty="0">
                <a:solidFill>
                  <a:srgbClr val="000000"/>
                </a:solidFill>
                <a:effectLst/>
                <a:latin typeface="Times New Roman" panose="02020603050405020304" pitchFamily="18" charset="0"/>
                <a:ea typeface="Times New Roman" panose="02020603050405020304" pitchFamily="18" charset="0"/>
              </a:rPr>
              <a:t>Από την άλλη, τα άτομα που συμμετέχουν στην επενδυτική  χρηματιστηριακή δραστηριότητα έχουν την τάση να πωλούν κερδοφόρα επενδυτικά εργαλεία, παρά πολύ σύντομα και να κρατούν τα ζημιογόνα αποθέματα για μεγάλο χρονικό διάστημα (</a:t>
            </a:r>
            <a:r>
              <a:rPr lang="el-GR" sz="5400" dirty="0" err="1">
                <a:solidFill>
                  <a:srgbClr val="000000"/>
                </a:solidFill>
                <a:effectLst/>
                <a:latin typeface="Times New Roman" panose="02020603050405020304" pitchFamily="18" charset="0"/>
                <a:ea typeface="Times New Roman" panose="02020603050405020304" pitchFamily="18" charset="0"/>
              </a:rPr>
              <a:t>Gayed</a:t>
            </a:r>
            <a:r>
              <a:rPr lang="el-GR" sz="5400" dirty="0">
                <a:solidFill>
                  <a:srgbClr val="000000"/>
                </a:solidFill>
                <a:effectLst/>
                <a:latin typeface="Times New Roman" panose="02020603050405020304" pitchFamily="18" charset="0"/>
                <a:ea typeface="Times New Roman" panose="02020603050405020304" pitchFamily="18" charset="0"/>
              </a:rPr>
              <a:t>, 2010).</a:t>
            </a:r>
            <a:endParaRPr lang="el-GR" sz="5400" dirty="0">
              <a:effectLst/>
              <a:latin typeface="Times New Roman" panose="02020603050405020304" pitchFamily="18" charset="0"/>
              <a:ea typeface="Times New Roman" panose="02020603050405020304" pitchFamily="18" charset="0"/>
            </a:endParaRPr>
          </a:p>
          <a:p>
            <a:pPr marR="297180" indent="180340" algn="just">
              <a:lnSpc>
                <a:spcPct val="150000"/>
              </a:lnSpc>
            </a:pPr>
            <a:r>
              <a:rPr lang="el-GR" sz="5400" dirty="0">
                <a:solidFill>
                  <a:srgbClr val="000000"/>
                </a:solidFill>
                <a:effectLst/>
                <a:latin typeface="Times New Roman" panose="02020603050405020304" pitchFamily="18" charset="0"/>
                <a:ea typeface="Times New Roman" panose="02020603050405020304" pitchFamily="18" charset="0"/>
              </a:rPr>
              <a:t>Οι προκαταλήψεις που επηρεάζουν τη συγκεκριμένη αποστροφή, είναι η επίδραση κληροδοτήματος, η προκατάληψη υπέρ του </a:t>
            </a:r>
            <a:r>
              <a:rPr lang="en-US" sz="5400" dirty="0">
                <a:solidFill>
                  <a:srgbClr val="000000"/>
                </a:solidFill>
                <a:effectLst/>
                <a:latin typeface="Times New Roman" panose="02020603050405020304" pitchFamily="18" charset="0"/>
                <a:ea typeface="Times New Roman" panose="02020603050405020304" pitchFamily="18" charset="0"/>
              </a:rPr>
              <a:t>status </a:t>
            </a:r>
            <a:r>
              <a:rPr lang="en-US" sz="5400" dirty="0" err="1">
                <a:solidFill>
                  <a:srgbClr val="000000"/>
                </a:solidFill>
                <a:effectLst/>
                <a:latin typeface="Times New Roman" panose="02020603050405020304" pitchFamily="18" charset="0"/>
                <a:ea typeface="Times New Roman" panose="02020603050405020304" pitchFamily="18" charset="0"/>
              </a:rPr>
              <a:t>qu</a:t>
            </a:r>
            <a:r>
              <a:rPr lang="el-GR" sz="5400" dirty="0">
                <a:solidFill>
                  <a:srgbClr val="000000"/>
                </a:solidFill>
                <a:effectLst/>
                <a:latin typeface="Times New Roman" panose="02020603050405020304" pitchFamily="18" charset="0"/>
                <a:ea typeface="Times New Roman" panose="02020603050405020304" pitchFamily="18" charset="0"/>
              </a:rPr>
              <a:t>ο, η προκατάληψη της προσκόλλησης, η μυωπική αποστροφή απώλειας και η αποστροφή σε σχέση με την αναζήτηση κινδύνου.</a:t>
            </a:r>
            <a:endParaRPr lang="el-GR" sz="5400" dirty="0">
              <a:effectLst/>
              <a:latin typeface="Times New Roman" panose="02020603050405020304" pitchFamily="18" charset="0"/>
              <a:ea typeface="Times New Roman" panose="02020603050405020304" pitchFamily="18" charset="0"/>
            </a:endParaRPr>
          </a:p>
          <a:p>
            <a:endParaRPr lang="el-GR" dirty="0"/>
          </a:p>
        </p:txBody>
      </p:sp>
    </p:spTree>
    <p:extLst>
      <p:ext uri="{BB962C8B-B14F-4D97-AF65-F5344CB8AC3E}">
        <p14:creationId xmlns:p14="http://schemas.microsoft.com/office/powerpoint/2010/main" val="3211114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6F81259-15A5-5316-A94B-E64A516625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942109"/>
            <a:ext cx="20975782" cy="122474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Η πλάνη των συνδυασμών…"/>
          <p:cNvSpPr txBox="1">
            <a:spLocks noGrp="1"/>
          </p:cNvSpPr>
          <p:nvPr>
            <p:ph type="title"/>
          </p:nvPr>
        </p:nvSpPr>
        <p:spPr>
          <a:xfrm>
            <a:off x="1369117" y="743831"/>
            <a:ext cx="20955001" cy="2501901"/>
          </a:xfrm>
          <a:prstGeom prst="rect">
            <a:avLst/>
          </a:prstGeom>
          <a:blipFill>
            <a:blip r:embed="rId2"/>
          </a:blipFill>
          <a:effectLst>
            <a:outerShdw blurRad="50800" dist="38100" dir="5400000" rotWithShape="0">
              <a:srgbClr val="000000">
                <a:alpha val="40000"/>
              </a:srgbClr>
            </a:outerShdw>
          </a:effectLst>
        </p:spPr>
        <p:txBody>
          <a:bodyPr/>
          <a:lstStyle/>
          <a:p>
            <a:pPr>
              <a:defRPr sz="5000">
                <a:solidFill>
                  <a:srgbClr val="FFFFFF"/>
                </a:solidFill>
              </a:defRPr>
            </a:pPr>
            <a:r>
              <a:rPr lang="el-GR" dirty="0"/>
              <a:t>Αποστροφή/Αναζήτηση Κινδύνου</a:t>
            </a:r>
            <a:endParaRPr dirty="0"/>
          </a:p>
          <a:p>
            <a:pPr>
              <a:defRPr sz="5000">
                <a:solidFill>
                  <a:srgbClr val="FFFFFF"/>
                </a:solidFill>
              </a:defRPr>
            </a:pPr>
            <a:r>
              <a:rPr dirty="0" err="1"/>
              <a:t>Άνθρω</a:t>
            </a:r>
            <a:r>
              <a:rPr dirty="0"/>
              <a:t>π</a:t>
            </a:r>
            <a:r>
              <a:rPr dirty="0" err="1"/>
              <a:t>οι</a:t>
            </a:r>
            <a:endParaRPr dirty="0"/>
          </a:p>
        </p:txBody>
      </p:sp>
      <p:sp>
        <p:nvSpPr>
          <p:cNvPr id="166" name="Συμβαίνει, όταν δύο γεγονότα που μπορεί να εμφανιστούν μαζί ή ξεχωριστά το πιο πιθανόν είναι να συμβούν από κοινού, απ’ ότι ξεχωριστά το ένα από το άλλο, γιατί όταν οι άνθρωποι καλούνται να συγκρίνουν, θεωρούν ότι η συνεργασία είναι πιο πιθανόν να συμβεί"/>
          <p:cNvSpPr txBox="1">
            <a:spLocks noGrp="1"/>
          </p:cNvSpPr>
          <p:nvPr>
            <p:ph type="body" idx="1"/>
          </p:nvPr>
        </p:nvSpPr>
        <p:spPr>
          <a:prstGeom prst="rect">
            <a:avLst/>
          </a:prstGeom>
        </p:spPr>
        <p:txBody>
          <a:bodyPr>
            <a:normAutofit/>
          </a:bodyPr>
          <a:lstStyle>
            <a:lvl1pPr marL="0" indent="0" algn="just">
              <a:buSzTx/>
              <a:buNone/>
            </a:lvl1pPr>
          </a:lstStyle>
          <a:p>
            <a:r>
              <a:rPr lang="el-GR" sz="4000" dirty="0">
                <a:solidFill>
                  <a:srgbClr val="000000"/>
                </a:solidFill>
                <a:effectLst/>
                <a:latin typeface="Times New Roman" panose="02020603050405020304" pitchFamily="18" charset="0"/>
                <a:ea typeface="Times New Roman" panose="02020603050405020304" pitchFamily="18" charset="0"/>
              </a:rPr>
              <a:t>Η αποστροφή ή η αναζήτηση του κινδύνου είναι προκαταλήψεις που συναντάμε στη ψυχολογία, την οικονομία, και τη χρηματοδότηση, και καταγράφουν τη συμπεριφορά των ανθρώπων (κυρίως καταναλωτών και επενδυτών), όταν εκτίθενται σε αβεβαιότητα. </a:t>
            </a:r>
            <a:endParaRPr lang="en-US" sz="4000" dirty="0">
              <a:solidFill>
                <a:srgbClr val="000000"/>
              </a:solidFill>
              <a:latin typeface="Times New Roman" panose="02020603050405020304" pitchFamily="18" charset="0"/>
              <a:ea typeface="Times New Roman" panose="02020603050405020304" pitchFamily="18" charset="0"/>
            </a:endParaRPr>
          </a:p>
          <a:p>
            <a:r>
              <a:rPr lang="el-GR" sz="4000" dirty="0">
                <a:solidFill>
                  <a:srgbClr val="000000"/>
                </a:solidFill>
                <a:effectLst/>
                <a:latin typeface="Times New Roman" panose="02020603050405020304" pitchFamily="18" charset="0"/>
                <a:ea typeface="Times New Roman" panose="02020603050405020304" pitchFamily="18" charset="0"/>
              </a:rPr>
              <a:t>Όταν η συμπεριφορά προκαλεί την αποστροφή των ατόμων απέναντι στον επερχόμενο κίνδυνο, καλείται αποστροφή κινδύνου, ενώ όταν αναζητούν τον κίνδυνο με κάθε τρόπο, καλείται αναζήτηση κινδύνου</a:t>
            </a:r>
            <a:r>
              <a:rPr lang="el-GR" sz="4000" dirty="0">
                <a:effectLst/>
              </a:rPr>
              <a:t> </a:t>
            </a:r>
            <a:endParaRPr sz="4000" dirty="0"/>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PhotoPortfolio">
  <a:themeElements>
    <a:clrScheme name="PhotoPortfolio">
      <a:dk1>
        <a:srgbClr val="72675A"/>
      </a:dk1>
      <a:lt1>
        <a:srgbClr val="184472"/>
      </a:lt1>
      <a:dk2>
        <a:srgbClr val="626262"/>
      </a:dk2>
      <a:lt2>
        <a:srgbClr val="C1C1C1"/>
      </a:lt2>
      <a:accent1>
        <a:srgbClr val="95ABBF"/>
      </a:accent1>
      <a:accent2>
        <a:srgbClr val="8FAC7A"/>
      </a:accent2>
      <a:accent3>
        <a:srgbClr val="C6C190"/>
      </a:accent3>
      <a:accent4>
        <a:srgbClr val="C2B18B"/>
      </a:accent4>
      <a:accent5>
        <a:srgbClr val="D9A774"/>
      </a:accent5>
      <a:accent6>
        <a:srgbClr val="B78367"/>
      </a:accent6>
      <a:hlink>
        <a:srgbClr val="0000FF"/>
      </a:hlink>
      <a:folHlink>
        <a:srgbClr val="FF00FF"/>
      </a:folHlink>
    </a:clrScheme>
    <a:fontScheme name="PhotoPortfolio">
      <a:majorFont>
        <a:latin typeface="Baskerville"/>
        <a:ea typeface="Baskerville"/>
        <a:cs typeface="Baskerville"/>
      </a:majorFont>
      <a:minorFont>
        <a:latin typeface="Cochin"/>
        <a:ea typeface="Cochin"/>
        <a:cs typeface="Cochin"/>
      </a:minorFont>
    </a:fontScheme>
    <a:fmtScheme name="Photo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0000"/>
              </a:srgbClr>
            </a:outerShdw>
          </a:effectLst>
        </a:effectStyle>
        <a:effectStyle>
          <a:effectLst>
            <a:outerShdw blurRad="50800" dist="38100" dir="5400000" rotWithShape="0">
              <a:srgbClr val="000000">
                <a:alpha val="40000"/>
              </a:srgbClr>
            </a:outerShdw>
          </a:effectLst>
        </a:effectStyle>
        <a:effectStyle>
          <a:effectLst>
            <a:outerShdw blurRad="50800" dist="38100" dir="5400000" rotWithShape="0">
              <a:srgbClr val="000000">
                <a:alpha val="4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38100" dir="5400000" rotWithShape="0">
            <a:srgbClr val="000000">
              <a:alpha val="4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j-lt"/>
            <a:ea typeface="+mj-ea"/>
            <a:cs typeface="+mj-cs"/>
            <a:sym typeface="Baskervil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flat">
          <a:solidFill>
            <a:srgbClr val="51515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72675A"/>
            </a:solidFill>
            <a:effectLst/>
            <a:uFillTx/>
            <a:latin typeface="+mj-lt"/>
            <a:ea typeface="+mj-ea"/>
            <a:cs typeface="+mj-cs"/>
            <a:sym typeface="Baskervil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PhotoPortfolio">
  <a:themeElements>
    <a:clrScheme name="PhotoPortfolio">
      <a:dk1>
        <a:srgbClr val="000000"/>
      </a:dk1>
      <a:lt1>
        <a:srgbClr val="FFFFFF"/>
      </a:lt1>
      <a:dk2>
        <a:srgbClr val="626262"/>
      </a:dk2>
      <a:lt2>
        <a:srgbClr val="C1C1C1"/>
      </a:lt2>
      <a:accent1>
        <a:srgbClr val="95ABBF"/>
      </a:accent1>
      <a:accent2>
        <a:srgbClr val="8FAC7A"/>
      </a:accent2>
      <a:accent3>
        <a:srgbClr val="C6C190"/>
      </a:accent3>
      <a:accent4>
        <a:srgbClr val="C2B18B"/>
      </a:accent4>
      <a:accent5>
        <a:srgbClr val="D9A774"/>
      </a:accent5>
      <a:accent6>
        <a:srgbClr val="B78367"/>
      </a:accent6>
      <a:hlink>
        <a:srgbClr val="0000FF"/>
      </a:hlink>
      <a:folHlink>
        <a:srgbClr val="FF00FF"/>
      </a:folHlink>
    </a:clrScheme>
    <a:fontScheme name="PhotoPortfolio">
      <a:majorFont>
        <a:latin typeface="Baskerville"/>
        <a:ea typeface="Baskerville"/>
        <a:cs typeface="Baskerville"/>
      </a:majorFont>
      <a:minorFont>
        <a:latin typeface="Cochin"/>
        <a:ea typeface="Cochin"/>
        <a:cs typeface="Cochin"/>
      </a:minorFont>
    </a:fontScheme>
    <a:fmtScheme name="Photo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0000"/>
              </a:srgbClr>
            </a:outerShdw>
          </a:effectLst>
        </a:effectStyle>
        <a:effectStyle>
          <a:effectLst>
            <a:outerShdw blurRad="50800" dist="38100" dir="5400000" rotWithShape="0">
              <a:srgbClr val="000000">
                <a:alpha val="40000"/>
              </a:srgbClr>
            </a:outerShdw>
          </a:effectLst>
        </a:effectStyle>
        <a:effectStyle>
          <a:effectLst>
            <a:outerShdw blurRad="50800" dist="38100" dir="5400000" rotWithShape="0">
              <a:srgbClr val="000000">
                <a:alpha val="4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38100" dir="5400000" rotWithShape="0">
            <a:srgbClr val="000000">
              <a:alpha val="4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j-lt"/>
            <a:ea typeface="+mj-ea"/>
            <a:cs typeface="+mj-cs"/>
            <a:sym typeface="Baskervil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flat">
          <a:solidFill>
            <a:srgbClr val="51515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72675A"/>
            </a:solidFill>
            <a:effectLst/>
            <a:uFillTx/>
            <a:latin typeface="+mj-lt"/>
            <a:ea typeface="+mj-ea"/>
            <a:cs typeface="+mj-cs"/>
            <a:sym typeface="Baskervil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342</TotalTime>
  <Words>2708</Words>
  <Application>Microsoft Macintosh PowerPoint</Application>
  <PresentationFormat>Προσαρμογή</PresentationFormat>
  <Paragraphs>121</Paragraphs>
  <Slides>27</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27</vt:i4>
      </vt:variant>
    </vt:vector>
  </HeadingPairs>
  <TitlesOfParts>
    <vt:vector size="33" baseType="lpstr">
      <vt:lpstr>Baskerville</vt:lpstr>
      <vt:lpstr>Cochin</vt:lpstr>
      <vt:lpstr>Helvetica Neue</vt:lpstr>
      <vt:lpstr>Noteworthy Bold</vt:lpstr>
      <vt:lpstr>Times New Roman</vt:lpstr>
      <vt:lpstr>PhotoPortfolio</vt:lpstr>
      <vt:lpstr>Αποστροφή στην Απώλεια</vt:lpstr>
      <vt:lpstr>Παρουσίαση του PowerPoint</vt:lpstr>
      <vt:lpstr>Αποστροφή στην απώλεια  Άνθρωποι</vt:lpstr>
      <vt:lpstr>Παρουσίαση του PowerPoint</vt:lpstr>
      <vt:lpstr>Αποστροφή στην απώλεια Επενδυτές</vt:lpstr>
      <vt:lpstr>Παρουσίαση του PowerPoint</vt:lpstr>
      <vt:lpstr>Παρουσίαση του PowerPoint</vt:lpstr>
      <vt:lpstr>Παρουσίαση του PowerPoint</vt:lpstr>
      <vt:lpstr>Αποστροφή/Αναζήτηση Κινδύνου Άνθρωποι</vt:lpstr>
      <vt:lpstr>Αποστροφή/Αναζήτηση Κινδύνου  Επενδυτές</vt:lpstr>
      <vt:lpstr>Παρουσίαση του PowerPoint</vt:lpstr>
      <vt:lpstr>Το φαινόμενο της διάθεσης Άνθρωποι</vt:lpstr>
      <vt:lpstr>Το φαινόμενο της διάθεσης Επενδυτές</vt:lpstr>
      <vt:lpstr>Παρουσίαση του PowerPoint</vt:lpstr>
      <vt:lpstr>Προκατάληψη υπέρ του status quo Άνθρωποι</vt:lpstr>
      <vt:lpstr>Παρουσίαση του PowerPoint</vt:lpstr>
      <vt:lpstr>Προκατάληψη υπέρ του status quo Επενδυτές</vt:lpstr>
      <vt:lpstr>Παρουσίαση του PowerPoint</vt:lpstr>
      <vt:lpstr>Επίδραση του κληροδοτήματος Άνθρωποι</vt:lpstr>
      <vt:lpstr>Επίδραση του Κληροδοτήματος Επενδυτές</vt:lpstr>
      <vt:lpstr>Μυωπική αποστροφή στην απώλεια Άνθρωποι</vt:lpstr>
      <vt:lpstr>Μυωπική Αποστροφή στην Απώλεια Επενδυτές</vt:lpstr>
      <vt:lpstr>Προκατάληψη της Προσκόλλησης Άνθρωποι</vt:lpstr>
      <vt:lpstr>Προκατάληψη της Προσκόλησης Επενδυτές</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Αποστροφή στην Απώλεια</dc:title>
  <cp:lastModifiedBy>ANASTASIOS KONSTANTINIDIS</cp:lastModifiedBy>
  <cp:revision>9</cp:revision>
  <dcterms:modified xsi:type="dcterms:W3CDTF">2023-05-25T14:47:14Z</dcterms:modified>
</cp:coreProperties>
</file>