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3" r:id="rId23"/>
    <p:sldId id="284"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0"/>
  </p:normalViewPr>
  <p:slideViewPr>
    <p:cSldViewPr snapToGrid="0">
      <p:cViewPr varScale="1">
        <p:scale>
          <a:sx n="55" d="100"/>
          <a:sy n="55" d="100"/>
        </p:scale>
        <p:origin x="7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και υπότιτλο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Κείμενο τίτλου"/>
          <p:cNvSpPr txBox="1">
            <a:spLocks noGrp="1"/>
          </p:cNvSpPr>
          <p:nvPr>
            <p:ph type="title"/>
          </p:nvPr>
        </p:nvSpPr>
        <p:spPr>
          <a:xfrm>
            <a:off x="2019300" y="3429000"/>
            <a:ext cx="20955000" cy="41021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12" name="Επίπεδο κύριου τμήματος ένα…"/>
          <p:cNvSpPr txBox="1">
            <a:spLocks noGrp="1"/>
          </p:cNvSpPr>
          <p:nvPr>
            <p:ph type="body" sz="quarter" idx="1"/>
          </p:nvPr>
        </p:nvSpPr>
        <p:spPr>
          <a:xfrm>
            <a:off x="2019300" y="7518400"/>
            <a:ext cx="20955000" cy="1968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Φωτογραφία - 2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Ασπρόμαυρη φωτογραφία του περιγράμματος ενός δέντρου με φόντο τον ουρανό"/>
          <p:cNvSpPr>
            <a:spLocks noGrp="1"/>
          </p:cNvSpPr>
          <p:nvPr>
            <p:ph type="pic" idx="21"/>
          </p:nvPr>
        </p:nvSpPr>
        <p:spPr>
          <a:xfrm>
            <a:off x="611458" y="-906627"/>
            <a:ext cx="22606597" cy="14732000"/>
          </a:xfrm>
          <a:prstGeom prst="rect">
            <a:avLst/>
          </a:prstGeom>
          <a:ln w="9525">
            <a:round/>
          </a:ln>
        </p:spPr>
        <p:txBody>
          <a:bodyPr lIns="91439" tIns="45719" rIns="91439" bIns="45719" anchor="t">
            <a:noAutofit/>
          </a:bodyPr>
          <a:lstStyle/>
          <a:p>
            <a:endParaRPr/>
          </a:p>
        </p:txBody>
      </p:sp>
      <p:sp>
        <p:nvSpPr>
          <p:cNvPr id="93" name="Ασπρόμαυρη φωτογραφία του περιγράμματος ενός δέντρου με φόντο τον ουρανό"/>
          <p:cNvSpPr>
            <a:spLocks noGrp="1"/>
          </p:cNvSpPr>
          <p:nvPr>
            <p:ph type="pic" idx="22"/>
          </p:nvPr>
        </p:nvSpPr>
        <p:spPr>
          <a:xfrm>
            <a:off x="751558" y="-758563"/>
            <a:ext cx="22203409" cy="14469256"/>
          </a:xfrm>
          <a:prstGeom prst="rect">
            <a:avLst/>
          </a:prstGeom>
          <a:ln w="9525">
            <a:round/>
          </a:ln>
        </p:spPr>
        <p:txBody>
          <a:bodyPr lIns="91439" tIns="45719" rIns="91439" bIns="45719" anchor="t">
            <a:noAutofit/>
          </a:bodyPr>
          <a:lstStyle/>
          <a:p>
            <a:endParaRPr/>
          </a:p>
        </p:txBody>
      </p:sp>
      <p:sp>
        <p:nvSpPr>
          <p:cNvPr id="9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Φωτογραφία - 3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Ασπρόμαυρη φωτογραφία του περιγράμματος ενός δέντρου με φόντο τον ουρανό 2"/>
          <p:cNvSpPr>
            <a:spLocks noGrp="1"/>
          </p:cNvSpPr>
          <p:nvPr>
            <p:ph type="pic" idx="21"/>
          </p:nvPr>
        </p:nvSpPr>
        <p:spPr>
          <a:xfrm>
            <a:off x="1894636" y="925160"/>
            <a:ext cx="21212638" cy="13823602"/>
          </a:xfrm>
          <a:prstGeom prst="rect">
            <a:avLst/>
          </a:prstGeom>
          <a:ln w="9525">
            <a:round/>
          </a:ln>
        </p:spPr>
        <p:txBody>
          <a:bodyPr lIns="91439" tIns="45719" rIns="91439" bIns="45719" anchor="t">
            <a:noAutofit/>
          </a:bodyPr>
          <a:lstStyle/>
          <a:p>
            <a:endParaRPr/>
          </a:p>
        </p:txBody>
      </p:sp>
      <p:sp>
        <p:nvSpPr>
          <p:cNvPr id="102" name="Ασπρόμαυρη φωτογραφία του περιγράμματος δύο δέντρων με φόντο τον ουρανό"/>
          <p:cNvSpPr>
            <a:spLocks noGrp="1"/>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endParaRPr/>
          </a:p>
        </p:txBody>
      </p:sp>
      <p:sp>
        <p:nvSpPr>
          <p:cNvPr id="103" name="Ασπρόμαυρη φωτογραφία του περιγράμματος ενός δέντρου με φόντο τον ουρανό 1"/>
          <p:cNvSpPr>
            <a:spLocks noGrp="1"/>
          </p:cNvSpPr>
          <p:nvPr>
            <p:ph type="pic" idx="23"/>
          </p:nvPr>
        </p:nvSpPr>
        <p:spPr>
          <a:xfrm>
            <a:off x="1601469" y="1266508"/>
            <a:ext cx="16989992" cy="11071839"/>
          </a:xfrm>
          <a:prstGeom prst="rect">
            <a:avLst/>
          </a:prstGeom>
          <a:ln w="9525">
            <a:round/>
          </a:ln>
        </p:spPr>
        <p:txBody>
          <a:bodyPr lIns="91439" tIns="45719" rIns="91439" bIns="45719" anchor="t">
            <a:noAutofit/>
          </a:bodyPr>
          <a:lstStyle/>
          <a:p>
            <a:endParaRPr/>
          </a:p>
        </p:txBody>
      </p:sp>
      <p:sp>
        <p:nvSpPr>
          <p:cNvPr id="10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Παράθεσ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Γιάννης Μηλοσπόρος"/>
          <p:cNvSpPr txBox="1">
            <a:spLocks noGrp="1"/>
          </p:cNvSpPr>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sz="4400" i="1"/>
            </a:lvl1pPr>
          </a:lstStyle>
          <a:p>
            <a:r>
              <a:t>–Γιάννης Μηλοσπόρος</a:t>
            </a:r>
          </a:p>
        </p:txBody>
      </p:sp>
      <p:sp>
        <p:nvSpPr>
          <p:cNvPr id="112" name="«Πληκτρολογήστε παράθεση εδώ.»"/>
          <p:cNvSpPr txBox="1">
            <a:spLocks noGrp="1"/>
          </p:cNvSpPr>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r>
              <a:t>«Πληκτρολογήστε παράθεση εδώ.»</a:t>
            </a:r>
          </a:p>
        </p:txBody>
      </p:sp>
      <p:sp>
        <p:nvSpPr>
          <p:cNvPr id="11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Φωτογραφί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Ασπρόμαυρη φωτογραφία του περιγράμματος δύο δέντρων με φόντο τον ουρανό"/>
          <p:cNvSpPr>
            <a:spLocks noGrp="1"/>
          </p:cNvSpPr>
          <p:nvPr>
            <p:ph type="pic" idx="21"/>
          </p:nvPr>
        </p:nvSpPr>
        <p:spPr>
          <a:xfrm>
            <a:off x="-1067601" y="-2616200"/>
            <a:ext cx="27665345" cy="18028626"/>
          </a:xfrm>
          <a:prstGeom prst="rect">
            <a:avLst/>
          </a:prstGeom>
        </p:spPr>
        <p:txBody>
          <a:bodyPr lIns="91439" tIns="45719" rIns="91439" bIns="45719" anchor="t">
            <a:noAutofit/>
          </a:bodyPr>
          <a:lstStyle/>
          <a:p>
            <a:endParaRPr/>
          </a:p>
        </p:txBody>
      </p:sp>
      <p:sp>
        <p:nvSpPr>
          <p:cNvPr id="12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Κενή">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2792338" y="4842932"/>
            <a:ext cx="1881459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186EDE2-33C2-4AB6-8BF9-050564ECD2D3}" type="datetimeFigureOut">
              <a:rPr lang="el-GR" smtClean="0"/>
              <a:t>25/5/23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1948406" y="12838688"/>
            <a:ext cx="474489" cy="471924"/>
          </a:xfrm>
        </p:spPr>
        <p:txBody>
          <a:bodyPr/>
          <a:lstStyle/>
          <a:p>
            <a:fld id="{A2500EE8-F1E6-4072-9A8F-4CB5969E88EC}" type="slidenum">
              <a:rPr lang="el-GR" smtClean="0"/>
              <a:t>‹#›</a:t>
            </a:fld>
            <a:endParaRPr lang="el-GR"/>
          </a:p>
        </p:txBody>
      </p:sp>
    </p:spTree>
    <p:extLst>
      <p:ext uri="{BB962C8B-B14F-4D97-AF65-F5344CB8AC3E}">
        <p14:creationId xmlns:p14="http://schemas.microsoft.com/office/powerpoint/2010/main" val="38999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Φωτογραφία - Οριζόντι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Ασπρόμαυρη φωτογραφία του περιγράμματος δύο δέντρων με φόντο τον ουρανό"/>
          <p:cNvSpPr>
            <a:spLocks noGrp="1"/>
          </p:cNvSpPr>
          <p:nvPr>
            <p:ph type="pic" idx="21"/>
          </p:nvPr>
        </p:nvSpPr>
        <p:spPr>
          <a:xfrm>
            <a:off x="3012055" y="-1422648"/>
            <a:ext cx="18708909" cy="12192000"/>
          </a:xfrm>
          <a:prstGeom prst="rect">
            <a:avLst/>
          </a:prstGeom>
          <a:ln w="9525">
            <a:round/>
          </a:ln>
        </p:spPr>
        <p:txBody>
          <a:bodyPr lIns="91439" tIns="45719" rIns="91439" bIns="45719" anchor="t">
            <a:noAutofit/>
          </a:bodyPr>
          <a:lstStyle/>
          <a:p>
            <a:endParaRPr/>
          </a:p>
        </p:txBody>
      </p:sp>
      <p:sp>
        <p:nvSpPr>
          <p:cNvPr id="21" name="Κείμενο τίτλου"/>
          <p:cNvSpPr txBox="1">
            <a:spLocks noGrp="1"/>
          </p:cNvSpPr>
          <p:nvPr>
            <p:ph type="title"/>
          </p:nvPr>
        </p:nvSpPr>
        <p:spPr>
          <a:xfrm>
            <a:off x="2019300" y="9105900"/>
            <a:ext cx="20955000" cy="23495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22" name="Επίπεδο κύριου τμήματος ένα…"/>
          <p:cNvSpPr txBox="1">
            <a:spLocks noGrp="1"/>
          </p:cNvSpPr>
          <p:nvPr>
            <p:ph type="body" sz="quarter" idx="1"/>
          </p:nvPr>
        </p:nvSpPr>
        <p:spPr>
          <a:xfrm>
            <a:off x="2019300" y="11480800"/>
            <a:ext cx="20955000" cy="1841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Τίτλος - Κέντρο">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Κείμενο τίτλου"/>
          <p:cNvSpPr txBox="1">
            <a:spLocks noGrp="1"/>
          </p:cNvSpPr>
          <p:nvPr>
            <p:ph type="title"/>
          </p:nvPr>
        </p:nvSpPr>
        <p:spPr>
          <a:xfrm>
            <a:off x="2019300" y="4800600"/>
            <a:ext cx="20955000" cy="4102100"/>
          </a:xfrm>
          <a:prstGeom prst="rect">
            <a:avLst/>
          </a:prstGeom>
        </p:spPr>
        <p:txBody>
          <a:bodyPr/>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31"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Φωτογραφία - Κατακόρυφ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Ασπρόμαυρη φωτογραφία του περιγράμματος ενός δέντρου με φόντο τον ουρανό"/>
          <p:cNvSpPr>
            <a:spLocks noGrp="1"/>
          </p:cNvSpPr>
          <p:nvPr>
            <p:ph type="pic" idx="21"/>
          </p:nvPr>
        </p:nvSpPr>
        <p:spPr>
          <a:xfrm>
            <a:off x="12077064" y="-1117735"/>
            <a:ext cx="22736901" cy="14816916"/>
          </a:xfrm>
          <a:prstGeom prst="rect">
            <a:avLst/>
          </a:prstGeom>
          <a:ln w="9525">
            <a:round/>
          </a:ln>
        </p:spPr>
        <p:txBody>
          <a:bodyPr lIns="91439" tIns="45719" rIns="91439" bIns="45719" anchor="t">
            <a:noAutofit/>
          </a:bodyPr>
          <a:lstStyle/>
          <a:p>
            <a:endParaRPr/>
          </a:p>
        </p:txBody>
      </p:sp>
      <p:sp>
        <p:nvSpPr>
          <p:cNvPr id="39" name="Κείμενο τίτλου"/>
          <p:cNvSpPr txBox="1">
            <a:spLocks noGrp="1"/>
          </p:cNvSpPr>
          <p:nvPr>
            <p:ph type="title"/>
          </p:nvPr>
        </p:nvSpPr>
        <p:spPr>
          <a:xfrm>
            <a:off x="1714500" y="1651000"/>
            <a:ext cx="9880600" cy="5499100"/>
          </a:xfrm>
          <a:prstGeom prst="rect">
            <a:avLst/>
          </a:prstGeom>
        </p:spPr>
        <p:txBody>
          <a:bodyPr anchor="b"/>
          <a:lstStyle/>
          <a:p>
            <a:r>
              <a:t>Κείμενο τίτλου</a:t>
            </a:r>
          </a:p>
        </p:txBody>
      </p:sp>
      <p:sp>
        <p:nvSpPr>
          <p:cNvPr id="40" name="Επίπεδο κύριου τμήματος ένα…"/>
          <p:cNvSpPr txBox="1">
            <a:spLocks noGrp="1"/>
          </p:cNvSpPr>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48" name="Κείμενο τίτλου"/>
          <p:cNvSpPr txBox="1">
            <a:spLocks noGrp="1"/>
          </p:cNvSpPr>
          <p:nvPr>
            <p:ph type="title"/>
          </p:nvPr>
        </p:nvSpPr>
        <p:spPr>
          <a:prstGeom prst="rect">
            <a:avLst/>
          </a:prstGeom>
        </p:spPr>
        <p:txBody>
          <a:bodyPr/>
          <a:lstStyle/>
          <a:p>
            <a:r>
              <a:t>Κείμενο τίτλου</a:t>
            </a:r>
          </a:p>
        </p:txBody>
      </p:sp>
      <p:sp>
        <p:nvSpPr>
          <p:cNvPr id="4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Κείμενο τίτλου"/>
          <p:cNvSpPr txBox="1">
            <a:spLocks noGrp="1"/>
          </p:cNvSpPr>
          <p:nvPr>
            <p:ph type="title"/>
          </p:nvPr>
        </p:nvSpPr>
        <p:spPr>
          <a:prstGeom prst="rect">
            <a:avLst/>
          </a:prstGeom>
        </p:spPr>
        <p:txBody>
          <a:bodyPr/>
          <a:lstStyle/>
          <a:p>
            <a:r>
              <a:t>Κείμενο τίτλου</a:t>
            </a:r>
          </a:p>
        </p:txBody>
      </p:sp>
      <p:sp>
        <p:nvSpPr>
          <p:cNvPr id="57" name="Επίπεδο κύριου τμήματος ένα…"/>
          <p:cNvSpPr txBox="1">
            <a:spLocks noGrp="1"/>
          </p:cNvSpPr>
          <p:nvPr>
            <p:ph type="body" idx="1"/>
          </p:nvPr>
        </p:nvSpPr>
        <p:spPr>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5" name="Ασπρόμαυρη φωτογραφία του περιγράμματος ενός δέντρου με φόντο τον ουρανό"/>
          <p:cNvSpPr>
            <a:spLocks noGrp="1"/>
          </p:cNvSpPr>
          <p:nvPr>
            <p:ph type="pic" idx="21"/>
          </p:nvPr>
        </p:nvSpPr>
        <p:spPr>
          <a:xfrm>
            <a:off x="12594589" y="940886"/>
            <a:ext cx="20229006" cy="13182601"/>
          </a:xfrm>
          <a:prstGeom prst="rect">
            <a:avLst/>
          </a:prstGeom>
          <a:ln w="9525">
            <a:round/>
          </a:ln>
        </p:spPr>
        <p:txBody>
          <a:bodyPr lIns="91439" tIns="45719" rIns="91439" bIns="45719" anchor="t">
            <a:noAutofit/>
          </a:bodyPr>
          <a:lstStyle/>
          <a:p>
            <a:endParaRPr/>
          </a:p>
        </p:txBody>
      </p:sp>
      <p:sp>
        <p:nvSpPr>
          <p:cNvPr id="66" name="Κείμενο τίτλου"/>
          <p:cNvSpPr txBox="1">
            <a:spLocks noGrp="1"/>
          </p:cNvSpPr>
          <p:nvPr>
            <p:ph type="title"/>
          </p:nvPr>
        </p:nvSpPr>
        <p:spPr>
          <a:prstGeom prst="rect">
            <a:avLst/>
          </a:prstGeom>
        </p:spPr>
        <p:txBody>
          <a:bodyPr/>
          <a:lstStyle/>
          <a:p>
            <a:r>
              <a:t>Κείμενο τίτλου</a:t>
            </a:r>
          </a:p>
        </p:txBody>
      </p:sp>
      <p:sp>
        <p:nvSpPr>
          <p:cNvPr id="67" name="Επίπεδο κύριου τμήματος ένα…"/>
          <p:cNvSpPr txBox="1">
            <a:spLocks noGrp="1"/>
          </p:cNvSpPr>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Κουκκίδ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Επίπεδο κύριου τμήματος ένα…"/>
          <p:cNvSpPr txBox="1">
            <a:spLocks noGrp="1"/>
          </p:cNvSpPr>
          <p:nvPr>
            <p:ph type="body" idx="1"/>
          </p:nvPr>
        </p:nvSpPr>
        <p:spPr>
          <a:xfrm>
            <a:off x="1714500" y="965200"/>
            <a:ext cx="20955000" cy="1178560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Φωτογραφία - Λεζάντ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Ασπρόμαυρη φωτογραφία του περιγράμματος δύο δέντρων με φόντο τον ουρανό"/>
          <p:cNvSpPr>
            <a:spLocks noGrp="1"/>
          </p:cNvSpPr>
          <p:nvPr>
            <p:ph type="pic" idx="21"/>
          </p:nvPr>
        </p:nvSpPr>
        <p:spPr>
          <a:xfrm>
            <a:off x="1643849" y="-1906357"/>
            <a:ext cx="21149127" cy="13782214"/>
          </a:xfrm>
          <a:prstGeom prst="rect">
            <a:avLst/>
          </a:prstGeom>
          <a:ln w="9525">
            <a:round/>
          </a:ln>
        </p:spPr>
        <p:txBody>
          <a:bodyPr lIns="91439" tIns="45719" rIns="91439" bIns="45719" anchor="t">
            <a:noAutofit/>
          </a:bodyPr>
          <a:lstStyle/>
          <a:p>
            <a:endParaRPr/>
          </a:p>
        </p:txBody>
      </p:sp>
      <p:sp>
        <p:nvSpPr>
          <p:cNvPr id="84" name="Επίπεδο κύριου τμήματος ένα…"/>
          <p:cNvSpPr txBox="1">
            <a:spLocks noGrp="1"/>
          </p:cNvSpPr>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Noteworthy Bold"/>
                <a:ea typeface="Noteworthy Bold"/>
                <a:cs typeface="Noteworthy Bold"/>
                <a:sym typeface="Noteworthy Bold"/>
              </a:defRPr>
            </a:lvl1pPr>
            <a:lvl2pPr marL="0" indent="0">
              <a:spcBef>
                <a:spcPts val="0"/>
              </a:spcBef>
              <a:buSzTx/>
              <a:buNone/>
              <a:defRPr sz="3200">
                <a:solidFill>
                  <a:srgbClr val="515151"/>
                </a:solidFill>
                <a:latin typeface="Noteworthy Bold"/>
                <a:ea typeface="Noteworthy Bold"/>
                <a:cs typeface="Noteworthy Bold"/>
                <a:sym typeface="Noteworthy Bold"/>
              </a:defRPr>
            </a:lvl2pPr>
            <a:lvl3pPr marL="0" indent="0">
              <a:spcBef>
                <a:spcPts val="0"/>
              </a:spcBef>
              <a:buSzTx/>
              <a:buNone/>
              <a:defRPr sz="3200">
                <a:solidFill>
                  <a:srgbClr val="515151"/>
                </a:solidFill>
                <a:latin typeface="Noteworthy Bold"/>
                <a:ea typeface="Noteworthy Bold"/>
                <a:cs typeface="Noteworthy Bold"/>
                <a:sym typeface="Noteworthy Bold"/>
              </a:defRPr>
            </a:lvl3pPr>
            <a:lvl4pPr marL="0" indent="0">
              <a:spcBef>
                <a:spcPts val="0"/>
              </a:spcBef>
              <a:buSzTx/>
              <a:buNone/>
              <a:defRPr sz="3200">
                <a:solidFill>
                  <a:srgbClr val="515151"/>
                </a:solidFill>
                <a:latin typeface="Noteworthy Bold"/>
                <a:ea typeface="Noteworthy Bold"/>
                <a:cs typeface="Noteworthy Bold"/>
                <a:sym typeface="Noteworthy Bold"/>
              </a:defRPr>
            </a:lvl4pPr>
            <a:lvl5pPr marL="0" indent="0">
              <a:spcBef>
                <a:spcPts val="0"/>
              </a:spcBef>
              <a:buSzTx/>
              <a:buNone/>
              <a:defRPr sz="3200">
                <a:solidFill>
                  <a:srgbClr val="515151"/>
                </a:solidFill>
                <a:latin typeface="Noteworthy Bold"/>
                <a:ea typeface="Noteworthy Bold"/>
                <a:cs typeface="Noteworthy Bold"/>
                <a:sym typeface="Noteworthy Bold"/>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Κείμενο τίτλου"/>
          <p:cNvSpPr txBox="1">
            <a:spLocks noGrp="1"/>
          </p:cNvSpPr>
          <p:nvPr>
            <p:ph type="title"/>
          </p:nvPr>
        </p:nvSpPr>
        <p:spPr>
          <a:xfrm>
            <a:off x="1714500" y="444500"/>
            <a:ext cx="20955000" cy="2501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Κείμενο τίτλου</a:t>
            </a:r>
          </a:p>
        </p:txBody>
      </p:sp>
      <p:sp>
        <p:nvSpPr>
          <p:cNvPr id="3" name="Επίπεδο κύριου τμήματος ένα…"/>
          <p:cNvSpPr txBox="1">
            <a:spLocks noGrp="1"/>
          </p:cNvSpPr>
          <p:nvPr>
            <p:ph type="body" idx="1"/>
          </p:nvPr>
        </p:nvSpPr>
        <p:spPr>
          <a:xfrm>
            <a:off x="1714500" y="3822700"/>
            <a:ext cx="20955000" cy="892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 name="Αριθμός σλάιντ"/>
          <p:cNvSpPr txBox="1">
            <a:spLocks noGrp="1"/>
          </p:cNvSpPr>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defRPr sz="2400">
                <a:solidFill>
                  <a:srgbClr val="434343"/>
                </a:solidFill>
                <a:effectLst>
                  <a:outerShdw blurRad="25400" dist="23648" dir="16200000" rotWithShape="0">
                    <a:srgbClr val="000000">
                      <a:alpha val="20689"/>
                    </a:srgbClr>
                  </a:outerShdw>
                </a:effectL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Αντιπροσωπευτικότητα"/>
          <p:cNvSpPr txBox="1">
            <a:spLocks noGrp="1"/>
          </p:cNvSpPr>
          <p:nvPr>
            <p:ph type="ctrTitle"/>
          </p:nvPr>
        </p:nvSpPr>
        <p:spPr>
          <a:prstGeom prst="rect">
            <a:avLst/>
          </a:prstGeom>
        </p:spPr>
        <p:txBody>
          <a:bodyPr/>
          <a:lstStyle>
            <a:lvl1pPr>
              <a:defRPr cap="none" spc="0">
                <a:solidFill>
                  <a:srgbClr val="817463"/>
                </a:solidFill>
                <a:latin typeface="+mj-lt"/>
                <a:ea typeface="+mj-ea"/>
                <a:cs typeface="+mj-cs"/>
                <a:sym typeface="Baskerville"/>
              </a:defRPr>
            </a:lvl1pPr>
          </a:lstStyle>
          <a:p>
            <a:pPr>
              <a:defRPr>
                <a:effectLst/>
              </a:defRPr>
            </a:pPr>
            <a:r>
              <a:t>Αντιπροσωπευτικότητα</a:t>
            </a:r>
          </a:p>
        </p:txBody>
      </p:sp>
      <p:sp>
        <p:nvSpPr>
          <p:cNvPr id="138" name="Αναστάσιος δ. Κωνσταντινίδης"/>
          <p:cNvSpPr txBox="1">
            <a:spLocks noGrp="1"/>
          </p:cNvSpPr>
          <p:nvPr>
            <p:ph type="subTitle" sz="quarter" idx="1"/>
          </p:nvPr>
        </p:nvSpPr>
        <p:spPr>
          <a:prstGeom prst="rect">
            <a:avLst/>
          </a:prstGeom>
        </p:spPr>
        <p:txBody>
          <a:bodyPr/>
          <a:lstStyle/>
          <a:p>
            <a:r>
              <a:t>Αναστάσιος δ. Κωνσταντινίδης</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Η πλάνη των συνδυασμών…"/>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t>Η πλάνη των συνδυασμών</a:t>
            </a:r>
          </a:p>
          <a:p>
            <a:pPr>
              <a:defRPr sz="5000">
                <a:solidFill>
                  <a:srgbClr val="FFFFFF"/>
                </a:solidFill>
              </a:defRPr>
            </a:pPr>
            <a:r>
              <a:t>Άνθρωποι</a:t>
            </a:r>
          </a:p>
        </p:txBody>
      </p:sp>
      <p:sp>
        <p:nvSpPr>
          <p:cNvPr id="166" name="Συμβαίνει, όταν δύο γεγονότα που μπορεί να εμφανιστούν μαζί ή ξεχωριστά το πιο πιθανόν είναι να συμβούν από κοινού, απ’ ότι ξεχωριστά το ένα από το άλλο, γιατί όταν οι άνθρωποι καλούνται να συγκρίνουν, θεωρούν ότι η συνεργασία είναι πιο πιθανόν να συμβεί"/>
          <p:cNvSpPr txBox="1">
            <a:spLocks noGrp="1"/>
          </p:cNvSpPr>
          <p:nvPr>
            <p:ph type="body" idx="1"/>
          </p:nvPr>
        </p:nvSpPr>
        <p:spPr>
          <a:prstGeom prst="rect">
            <a:avLst/>
          </a:prstGeom>
        </p:spPr>
        <p:txBody>
          <a:bodyPr/>
          <a:lstStyle>
            <a:lvl1pPr marL="0" indent="0" algn="just">
              <a:buSzTx/>
              <a:buNone/>
            </a:lvl1pPr>
          </a:lstStyle>
          <a:p>
            <a:r>
              <a:t>Συμβαίνει, όταν δύο γεγονότα που μπορεί να εμφανιστούν μαζί ή ξεχωριστά το πιο πιθανόν είναι να συμβούν από κοινού, απ’ ότι ξεχωριστά το ένα από το άλλο, γιατί όταν οι άνθρωποι καλούνται να συγκρίνουν, θεωρούν ότι η συνεργασία είναι πιο πιθανόν να συμβεί (Tversky και Kahneman, 1983).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Η πλάνη των συνδυασμών…"/>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t>Η πλάνη των συνδυασμών </a:t>
            </a:r>
          </a:p>
          <a:p>
            <a:pPr>
              <a:defRPr sz="5000">
                <a:solidFill>
                  <a:srgbClr val="434343"/>
                </a:solidFill>
              </a:defRPr>
            </a:pPr>
            <a:r>
              <a:t>Επενδυτές</a:t>
            </a:r>
          </a:p>
        </p:txBody>
      </p:sp>
      <p:sp>
        <p:nvSpPr>
          <p:cNvPr id="169" name="Οι Hertwig και Gigerenzer (1999), κάνουν μια ενδιαφέρουσα πρόβλεψη: «αν ζητηθούν να ληφθούν αποφάσεις στηριζόμενες στις πιθανότητες, οι επενδυτές θα συνάγουν μια μη μαθηματική έννοια της «πιθανότητας», και το ποσοστό των παραβιάσεων από τη συνδυαστική πλ"/>
          <p:cNvSpPr txBox="1">
            <a:spLocks noGrp="1"/>
          </p:cNvSpPr>
          <p:nvPr>
            <p:ph type="body" idx="1"/>
          </p:nvPr>
        </p:nvSpPr>
        <p:spPr>
          <a:prstGeom prst="rect">
            <a:avLst/>
          </a:prstGeom>
        </p:spPr>
        <p:txBody>
          <a:bodyPr/>
          <a:lstStyle/>
          <a:p>
            <a:pPr marL="0" lvl="1" indent="0">
              <a:buSzTx/>
              <a:buNone/>
            </a:pPr>
            <a:r>
              <a:t>Οι Hertwig και Gigerenzer (1999), κάνουν μια ενδιαφέρουσα πρόβλεψη: «αν ζητηθούν να ληφθούν αποφάσεις στηριζόμενες στις πιθανότητες, οι επενδυτές θα συνάγουν μια μη μαθηματική έννοια της «πιθανότητας», και το ποσοστό των παραβιάσεων από τη συνδυαστική πλάνη θα είναι υψηλό. </a:t>
            </a:r>
          </a:p>
          <a:p>
            <a:pPr marL="0" lvl="1" indent="0">
              <a:buSzTx/>
              <a:buNone/>
            </a:pPr>
            <a:r>
              <a:t>Οι επενδυτές γενικά έχουν την τάση να παραβιάζουν τον συνδυαστικό κανόνα, με πρακτικές εφαρμογές, ακόμα κι αν το δεχτούν στην αφηρημένη του μορφή» ( Tversky και Kahneman, 1983)</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Ο νόμος των μικρών αριθμών…"/>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t>Ο νόμος των μικρών αριθμών</a:t>
            </a:r>
          </a:p>
          <a:p>
            <a:pPr>
              <a:defRPr sz="5000">
                <a:solidFill>
                  <a:srgbClr val="FFFFFF"/>
                </a:solidFill>
              </a:defRPr>
            </a:pPr>
            <a:r>
              <a:t>Άνθρωποι</a:t>
            </a:r>
          </a:p>
        </p:txBody>
      </p:sp>
      <p:sp>
        <p:nvSpPr>
          <p:cNvPr id="172" name="Ο νόμος των μικρών αριθμών αναφέρεται στο γεγονός, ότι οι αποφάσεις μπορεί να ληφθούν, στηριζόμενες στα χαρακτηριστικά ενός πληθυσμιακούς δείγματος, που εκτιμάται από ένα μικρό αριθμό παρατηρήσεων ή περιορισμένων δεδομένων.…"/>
          <p:cNvSpPr txBox="1">
            <a:spLocks noGrp="1"/>
          </p:cNvSpPr>
          <p:nvPr>
            <p:ph type="body" idx="1"/>
          </p:nvPr>
        </p:nvSpPr>
        <p:spPr>
          <a:prstGeom prst="rect">
            <a:avLst/>
          </a:prstGeom>
        </p:spPr>
        <p:txBody>
          <a:bodyPr/>
          <a:lstStyle/>
          <a:p>
            <a:pPr marL="0" indent="0" algn="just">
              <a:buSzTx/>
              <a:buNone/>
            </a:pPr>
            <a:r>
              <a:rPr dirty="0" err="1"/>
              <a:t>Ο</a:t>
            </a:r>
            <a:r>
              <a:rPr dirty="0"/>
              <a:t> </a:t>
            </a:r>
            <a:r>
              <a:rPr dirty="0" err="1"/>
              <a:t>νόμος</a:t>
            </a:r>
            <a:r>
              <a:rPr dirty="0"/>
              <a:t> </a:t>
            </a:r>
            <a:r>
              <a:rPr dirty="0" err="1"/>
              <a:t>των</a:t>
            </a:r>
            <a:r>
              <a:rPr dirty="0"/>
              <a:t> </a:t>
            </a:r>
            <a:r>
              <a:rPr dirty="0" err="1"/>
              <a:t>μικρών</a:t>
            </a:r>
            <a:r>
              <a:rPr dirty="0"/>
              <a:t> α</a:t>
            </a:r>
            <a:r>
              <a:rPr dirty="0" err="1"/>
              <a:t>ριθμών</a:t>
            </a:r>
            <a:r>
              <a:rPr dirty="0"/>
              <a:t> α</a:t>
            </a:r>
            <a:r>
              <a:rPr dirty="0" err="1"/>
              <a:t>ν</a:t>
            </a:r>
            <a:r>
              <a:rPr dirty="0"/>
              <a:t>α</a:t>
            </a:r>
            <a:r>
              <a:rPr dirty="0" err="1"/>
              <a:t>φέρετ</a:t>
            </a:r>
            <a:r>
              <a:rPr dirty="0"/>
              <a:t>α</a:t>
            </a:r>
            <a:r>
              <a:rPr dirty="0" err="1"/>
              <a:t>ι</a:t>
            </a:r>
            <a:r>
              <a:rPr dirty="0"/>
              <a:t> </a:t>
            </a:r>
            <a:r>
              <a:rPr dirty="0" err="1"/>
              <a:t>στο</a:t>
            </a:r>
            <a:r>
              <a:rPr dirty="0"/>
              <a:t> </a:t>
            </a:r>
            <a:r>
              <a:rPr dirty="0" err="1"/>
              <a:t>γεγονός</a:t>
            </a:r>
            <a:r>
              <a:rPr dirty="0"/>
              <a:t>, </a:t>
            </a:r>
            <a:r>
              <a:rPr dirty="0" err="1"/>
              <a:t>ότι</a:t>
            </a:r>
            <a:r>
              <a:rPr dirty="0"/>
              <a:t> </a:t>
            </a:r>
            <a:r>
              <a:rPr dirty="0" err="1"/>
              <a:t>οι</a:t>
            </a:r>
            <a:r>
              <a:rPr dirty="0"/>
              <a:t> απ</a:t>
            </a:r>
            <a:r>
              <a:rPr dirty="0" err="1"/>
              <a:t>οφάσεις</a:t>
            </a:r>
            <a:r>
              <a:rPr dirty="0"/>
              <a:t> </a:t>
            </a:r>
            <a:r>
              <a:rPr dirty="0" err="1"/>
              <a:t>μ</a:t>
            </a:r>
            <a:r>
              <a:rPr dirty="0"/>
              <a:t>π</a:t>
            </a:r>
            <a:r>
              <a:rPr dirty="0" err="1"/>
              <a:t>ορεί</a:t>
            </a:r>
            <a:r>
              <a:rPr dirty="0"/>
              <a:t> </a:t>
            </a:r>
            <a:r>
              <a:rPr dirty="0" err="1"/>
              <a:t>ν</a:t>
            </a:r>
            <a:r>
              <a:rPr dirty="0"/>
              <a:t>α </a:t>
            </a:r>
            <a:r>
              <a:rPr dirty="0" err="1"/>
              <a:t>ληφθούν</a:t>
            </a:r>
            <a:r>
              <a:rPr dirty="0"/>
              <a:t>, </a:t>
            </a:r>
            <a:r>
              <a:rPr dirty="0" err="1"/>
              <a:t>στηριζόμενες</a:t>
            </a:r>
            <a:r>
              <a:rPr dirty="0"/>
              <a:t> </a:t>
            </a:r>
            <a:r>
              <a:rPr dirty="0" err="1"/>
              <a:t>στ</a:t>
            </a:r>
            <a:r>
              <a:rPr dirty="0"/>
              <a:t>α </a:t>
            </a:r>
            <a:r>
              <a:rPr dirty="0" err="1"/>
              <a:t>χ</a:t>
            </a:r>
            <a:r>
              <a:rPr dirty="0"/>
              <a:t>α</a:t>
            </a:r>
            <a:r>
              <a:rPr dirty="0" err="1"/>
              <a:t>ρ</a:t>
            </a:r>
            <a:r>
              <a:rPr dirty="0"/>
              <a:t>α</a:t>
            </a:r>
            <a:r>
              <a:rPr dirty="0" err="1"/>
              <a:t>κτηριστικά</a:t>
            </a:r>
            <a:r>
              <a:rPr dirty="0"/>
              <a:t> </a:t>
            </a:r>
            <a:r>
              <a:rPr dirty="0" err="1"/>
              <a:t>ενός</a:t>
            </a:r>
            <a:r>
              <a:rPr dirty="0"/>
              <a:t> π</a:t>
            </a:r>
            <a:r>
              <a:rPr dirty="0" err="1"/>
              <a:t>ληθυσμι</a:t>
            </a:r>
            <a:r>
              <a:rPr dirty="0"/>
              <a:t>α</a:t>
            </a:r>
            <a:r>
              <a:rPr dirty="0" err="1"/>
              <a:t>κούς</a:t>
            </a:r>
            <a:r>
              <a:rPr dirty="0"/>
              <a:t> </a:t>
            </a:r>
            <a:r>
              <a:rPr dirty="0" err="1"/>
              <a:t>δείγμ</a:t>
            </a:r>
            <a:r>
              <a:rPr dirty="0"/>
              <a:t>α</a:t>
            </a:r>
            <a:r>
              <a:rPr dirty="0" err="1"/>
              <a:t>τος</a:t>
            </a:r>
            <a:r>
              <a:rPr dirty="0"/>
              <a:t>, π</a:t>
            </a:r>
            <a:r>
              <a:rPr dirty="0" err="1"/>
              <a:t>ου</a:t>
            </a:r>
            <a:r>
              <a:rPr dirty="0"/>
              <a:t> </a:t>
            </a:r>
            <a:r>
              <a:rPr dirty="0" err="1"/>
              <a:t>εκτιμάτ</a:t>
            </a:r>
            <a:r>
              <a:rPr dirty="0"/>
              <a:t>α</a:t>
            </a:r>
            <a:r>
              <a:rPr dirty="0" err="1"/>
              <a:t>ι</a:t>
            </a:r>
            <a:r>
              <a:rPr dirty="0"/>
              <a:t> απ</a:t>
            </a:r>
            <a:r>
              <a:rPr dirty="0" err="1"/>
              <a:t>ό</a:t>
            </a:r>
            <a:r>
              <a:rPr dirty="0"/>
              <a:t> </a:t>
            </a:r>
            <a:r>
              <a:rPr dirty="0" err="1"/>
              <a:t>έν</a:t>
            </a:r>
            <a:r>
              <a:rPr dirty="0"/>
              <a:t>α </a:t>
            </a:r>
            <a:r>
              <a:rPr dirty="0" err="1"/>
              <a:t>μικρό</a:t>
            </a:r>
            <a:r>
              <a:rPr dirty="0"/>
              <a:t> α</a:t>
            </a:r>
            <a:r>
              <a:rPr dirty="0" err="1"/>
              <a:t>ριθμό</a:t>
            </a:r>
            <a:r>
              <a:rPr dirty="0"/>
              <a:t> πα</a:t>
            </a:r>
            <a:r>
              <a:rPr dirty="0" err="1"/>
              <a:t>ρ</a:t>
            </a:r>
            <a:r>
              <a:rPr dirty="0"/>
              <a:t>α</a:t>
            </a:r>
            <a:r>
              <a:rPr dirty="0" err="1"/>
              <a:t>τηρήσεων</a:t>
            </a:r>
            <a:r>
              <a:rPr dirty="0"/>
              <a:t> </a:t>
            </a:r>
            <a:r>
              <a:rPr dirty="0" err="1"/>
              <a:t>ή</a:t>
            </a:r>
            <a:r>
              <a:rPr dirty="0"/>
              <a:t> π</a:t>
            </a:r>
            <a:r>
              <a:rPr dirty="0" err="1"/>
              <a:t>εριορισμένων</a:t>
            </a:r>
            <a:r>
              <a:rPr dirty="0"/>
              <a:t> </a:t>
            </a:r>
            <a:r>
              <a:rPr dirty="0" err="1"/>
              <a:t>δεδομένων</a:t>
            </a:r>
            <a:r>
              <a:rPr dirty="0"/>
              <a:t>. </a:t>
            </a:r>
          </a:p>
          <a:p>
            <a:pPr marL="0" indent="0">
              <a:buSzTx/>
              <a:buNone/>
            </a:pPr>
            <a:r>
              <a:rPr dirty="0"/>
              <a:t>O </a:t>
            </a:r>
            <a:r>
              <a:rPr dirty="0" err="1"/>
              <a:t>όρος</a:t>
            </a:r>
            <a:r>
              <a:rPr dirty="0"/>
              <a:t> απ</a:t>
            </a:r>
            <a:r>
              <a:rPr dirty="0" err="1"/>
              <a:t>οδίδετ</a:t>
            </a:r>
            <a:r>
              <a:rPr dirty="0"/>
              <a:t>α</a:t>
            </a:r>
            <a:r>
              <a:rPr dirty="0" err="1"/>
              <a:t>ι</a:t>
            </a:r>
            <a:r>
              <a:rPr dirty="0"/>
              <a:t> </a:t>
            </a:r>
            <a:r>
              <a:rPr dirty="0" err="1"/>
              <a:t>στους</a:t>
            </a:r>
            <a:r>
              <a:rPr dirty="0"/>
              <a:t> Kahneman </a:t>
            </a:r>
            <a:r>
              <a:rPr dirty="0" err="1"/>
              <a:t>κ</a:t>
            </a:r>
            <a:r>
              <a:rPr dirty="0"/>
              <a:t>α</a:t>
            </a:r>
            <a:r>
              <a:rPr dirty="0" err="1"/>
              <a:t>ι</a:t>
            </a:r>
            <a:r>
              <a:rPr dirty="0"/>
              <a:t> Tversky (1971) </a:t>
            </a:r>
            <a:r>
              <a:rPr dirty="0" err="1"/>
              <a:t>κ</a:t>
            </a:r>
            <a:r>
              <a:rPr dirty="0"/>
              <a:t>α</a:t>
            </a:r>
            <a:r>
              <a:rPr dirty="0" err="1"/>
              <a:t>ι</a:t>
            </a:r>
            <a:r>
              <a:rPr dirty="0"/>
              <a:t> </a:t>
            </a:r>
            <a:r>
              <a:rPr dirty="0" err="1"/>
              <a:t>συνδέετ</a:t>
            </a:r>
            <a:r>
              <a:rPr dirty="0"/>
              <a:t>α</a:t>
            </a:r>
            <a:r>
              <a:rPr dirty="0" err="1"/>
              <a:t>ι</a:t>
            </a:r>
            <a:r>
              <a:rPr dirty="0"/>
              <a:t> </a:t>
            </a:r>
            <a:r>
              <a:rPr dirty="0" err="1"/>
              <a:t>άμεσ</a:t>
            </a:r>
            <a:r>
              <a:rPr dirty="0"/>
              <a:t>α </a:t>
            </a:r>
            <a:r>
              <a:rPr dirty="0" err="1"/>
              <a:t>με</a:t>
            </a:r>
            <a:r>
              <a:rPr dirty="0"/>
              <a:t> </a:t>
            </a:r>
            <a:r>
              <a:rPr dirty="0" err="1"/>
              <a:t>την</a:t>
            </a:r>
            <a:r>
              <a:rPr dirty="0"/>
              <a:t> π</a:t>
            </a:r>
            <a:r>
              <a:rPr dirty="0" err="1"/>
              <a:t>λάνη</a:t>
            </a:r>
            <a:r>
              <a:rPr dirty="0"/>
              <a:t> </a:t>
            </a:r>
            <a:r>
              <a:rPr dirty="0" err="1"/>
              <a:t>του</a:t>
            </a:r>
            <a:r>
              <a:rPr dirty="0"/>
              <a:t> πα</a:t>
            </a:r>
            <a:r>
              <a:rPr dirty="0" err="1"/>
              <a:t>ίκτη</a:t>
            </a:r>
            <a:r>
              <a:rPr dirty="0"/>
              <a:t> </a:t>
            </a:r>
            <a:r>
              <a:rPr dirty="0" err="1"/>
              <a:t>κ</a:t>
            </a:r>
            <a:r>
              <a:rPr dirty="0"/>
              <a:t>α</a:t>
            </a:r>
            <a:r>
              <a:rPr dirty="0" err="1"/>
              <a:t>ι</a:t>
            </a:r>
            <a:r>
              <a:rPr dirty="0"/>
              <a:t> </a:t>
            </a:r>
            <a:r>
              <a:rPr dirty="0" err="1"/>
              <a:t>την</a:t>
            </a:r>
            <a:r>
              <a:rPr dirty="0"/>
              <a:t> α</a:t>
            </a:r>
            <a:r>
              <a:rPr dirty="0" err="1"/>
              <a:t>ντι</a:t>
            </a:r>
            <a:r>
              <a:rPr dirty="0"/>
              <a:t>π</a:t>
            </a:r>
            <a:r>
              <a:rPr dirty="0" err="1"/>
              <a:t>ροσω</a:t>
            </a:r>
            <a:r>
              <a:rPr dirty="0"/>
              <a:t>π</a:t>
            </a:r>
            <a:r>
              <a:rPr dirty="0" err="1"/>
              <a:t>ευτικότητ</a:t>
            </a:r>
            <a:r>
              <a:rPr dirty="0"/>
              <a:t>α.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Διπλό κλικ για αλλαγή"/>
          <p:cNvSpPr txBox="1">
            <a:spLocks noGrp="1"/>
          </p:cNvSpPr>
          <p:nvPr>
            <p:ph type="title"/>
          </p:nvPr>
        </p:nvSpPr>
        <p:spPr>
          <a:prstGeom prst="rect">
            <a:avLst/>
          </a:prstGeom>
        </p:spPr>
        <p:txBody>
          <a:bodyPr/>
          <a:lstStyle/>
          <a:p>
            <a:endParaRPr/>
          </a:p>
        </p:txBody>
      </p:sp>
      <p:sp>
        <p:nvSpPr>
          <p:cNvPr id="175" name="Τα άτομα προκειμένου να λάβουν αποφάσεις σε δύσκολες στιγμές, καταφεύγουν στο να γενικεύουν παρατηρήσεις, από έρευνες με μικρά δείγματα, υπερεκτιμώντας αυτό που μπορεί να επιτευχθεί από μια μικρή μελέτη.…"/>
          <p:cNvSpPr txBox="1">
            <a:spLocks noGrp="1"/>
          </p:cNvSpPr>
          <p:nvPr>
            <p:ph type="body" idx="1"/>
          </p:nvPr>
        </p:nvSpPr>
        <p:spPr>
          <a:prstGeom prst="rect">
            <a:avLst/>
          </a:prstGeom>
        </p:spPr>
        <p:txBody>
          <a:bodyPr/>
          <a:lstStyle/>
          <a:p>
            <a:pPr marL="0" indent="0" defTabSz="693419">
              <a:spcBef>
                <a:spcPts val="4400"/>
              </a:spcBef>
              <a:buSzTx/>
              <a:buNone/>
              <a:defRPr sz="4703"/>
            </a:pPr>
            <a:r>
              <a:t>Τα άτομα προκειμένου να λάβουν αποφάσεις σε δύσκολες στιγμές, καταφεύγουν στο να γενικεύουν παρατηρήσεις, από έρευνες με μικρά δείγματα, υπερεκτιμώντας αυτό που μπορεί να επιτευχθεί από μια μικρή μελέτη. </a:t>
            </a:r>
          </a:p>
          <a:p>
            <a:pPr marL="0" indent="0" defTabSz="693419">
              <a:spcBef>
                <a:spcPts val="4400"/>
              </a:spcBef>
              <a:buSzTx/>
              <a:buNone/>
              <a:defRPr sz="4703"/>
            </a:pPr>
            <a:r>
              <a:t>Οι περισσότεροι άνθρωποι, συμπεριλαμβανομένων πολλών εμπειρογνωμόνων, δεν εκτιμούν ότι η έρευνα βασίζεται σε μικρούς αριθμούς ή μικρούς πληθυσμούς και μπορούν να οδηγηθούν συχνά σε ακραίες παρατηρήσεις. </a:t>
            </a:r>
          </a:p>
          <a:p>
            <a:pPr marL="0" indent="0" defTabSz="693419">
              <a:spcBef>
                <a:spcPts val="4400"/>
              </a:spcBef>
              <a:buSzTx/>
              <a:buNone/>
              <a:defRPr sz="4703"/>
            </a:pPr>
            <a:r>
              <a:t>Έχοντας την τάση να πιστεύουν, ότι ένας σχετικά μικρός αριθμός των παρατηρήσεων, θα αντικατοπτρίζει πιστά το γενικό πληθυσμό (Cole, 2012), θεωρούν ένα τυχαίο δείγμα από έναν πληθυσμό πολύ αντιπροσωπευτικό, δηλαδή, παρόμοιο με το συνολικό πληθυσμό σε όλα τα βασικά χαρακτηριστικά (Kahneman και Tversky, 1971).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Ο νόμος των μικρών αριθμών…"/>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t>Ο νόμος των μικρών αριθμών</a:t>
            </a:r>
          </a:p>
          <a:p>
            <a:pPr>
              <a:defRPr sz="5000">
                <a:solidFill>
                  <a:srgbClr val="434343"/>
                </a:solidFill>
              </a:defRPr>
            </a:pPr>
            <a:r>
              <a:t>Επενδυτές</a:t>
            </a:r>
          </a:p>
        </p:txBody>
      </p:sp>
      <p:sp>
        <p:nvSpPr>
          <p:cNvPr id="178" name="Από χρηματιστηριακή άποψη, ο υψηλός γενικός δείκτης δεν σηματοδοτεί και τις υψηλές αποδόσεις σε όλες τις μετοχές.…"/>
          <p:cNvSpPr txBox="1">
            <a:spLocks noGrp="1"/>
          </p:cNvSpPr>
          <p:nvPr>
            <p:ph type="body" idx="1"/>
          </p:nvPr>
        </p:nvSpPr>
        <p:spPr>
          <a:prstGeom prst="rect">
            <a:avLst/>
          </a:prstGeom>
        </p:spPr>
        <p:txBody>
          <a:bodyPr/>
          <a:lstStyle/>
          <a:p>
            <a:pPr marL="0" indent="0" algn="just" defTabSz="742950">
              <a:spcBef>
                <a:spcPts val="4700"/>
              </a:spcBef>
              <a:buSzTx/>
              <a:buNone/>
              <a:defRPr sz="5040"/>
            </a:pPr>
            <a:r>
              <a:t>Από χρηματιστηριακή άποψη, ο υψηλός γενικός δείκτης δεν σηματοδοτεί και τις υψηλές αποδόσεις σε όλες τις μετοχές. </a:t>
            </a:r>
          </a:p>
          <a:p>
            <a:pPr marL="0" indent="0" algn="just" defTabSz="742950">
              <a:spcBef>
                <a:spcPts val="4700"/>
              </a:spcBef>
              <a:buSzTx/>
              <a:buNone/>
              <a:defRPr sz="5040"/>
            </a:pPr>
            <a:r>
              <a:t>Η πορεία μια μετοχής, όπως και μιας επένδυσης, μπορεί να διαφοροποιείται από το γενικά καλό χρηματιστηριακό κλίμα. </a:t>
            </a:r>
          </a:p>
          <a:p>
            <a:pPr marL="0" indent="0" algn="just" defTabSz="742950">
              <a:spcBef>
                <a:spcPts val="4700"/>
              </a:spcBef>
              <a:buSzTx/>
              <a:buNone/>
              <a:defRPr sz="5040"/>
            </a:pPr>
            <a:r>
              <a:t>Από την άλλη, η καλή πορεία μιας μετοχής και μιας επένδυσης για ένα μικρό χρονικό διάστημα, δεν σημαίνει ότι η μετοχή ή η επένδυση αυτή είναι άξια για τοποθέτηση των χρημάτων, μιας και μπορεί μια φημολογία ή το γενικότερο καλό χρηματιστηριακό κλίμα να της έδωσε μια ώθηση, χωρίς να έχουν βελτιωθεί τα θεμελιώδη μεγέθη της ή να επήλθε λύση στα προβλήματα που αντιμετωπίζει.</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Διπλό κλικ για αλλαγή"/>
          <p:cNvSpPr txBox="1">
            <a:spLocks noGrp="1"/>
          </p:cNvSpPr>
          <p:nvPr>
            <p:ph type="title"/>
          </p:nvPr>
        </p:nvSpPr>
        <p:spPr>
          <a:prstGeom prst="rect">
            <a:avLst/>
          </a:prstGeom>
        </p:spPr>
        <p:txBody>
          <a:bodyPr/>
          <a:lstStyle/>
          <a:p>
            <a:endParaRPr/>
          </a:p>
        </p:txBody>
      </p:sp>
      <p:sp>
        <p:nvSpPr>
          <p:cNvPr id="181" name="Οι μεμονωμένες παρατηρήσεις, τα ελλιπή στοιχεία και η ελλιπής πληροφόρηση δεν μπορούν να σηματοδοτούν αποφάσεις.…"/>
          <p:cNvSpPr txBox="1">
            <a:spLocks noGrp="1"/>
          </p:cNvSpPr>
          <p:nvPr>
            <p:ph type="body" idx="1"/>
          </p:nvPr>
        </p:nvSpPr>
        <p:spPr>
          <a:prstGeom prst="rect">
            <a:avLst/>
          </a:prstGeom>
        </p:spPr>
        <p:txBody>
          <a:bodyPr/>
          <a:lstStyle/>
          <a:p>
            <a:pPr marL="0" indent="0" algn="just">
              <a:buSzTx/>
              <a:buNone/>
            </a:pPr>
            <a:r>
              <a:t>Οι μεμονωμένες παρατηρήσεις, τα ελλιπή στοιχεία και η ελλιπής πληροφόρηση δεν μπορούν να σηματοδοτούν αποφάσεις. </a:t>
            </a:r>
          </a:p>
          <a:p>
            <a:pPr marL="0" indent="0" algn="just">
              <a:buSzTx/>
              <a:buNone/>
            </a:pPr>
            <a:r>
              <a:t>Έχοντας περιορισμένα δεδομένα στη διάθεση μας, δεν μπορούμε να καταλήξουμε σε επενδύσεις και να προσδοκούμε την κερδοφόρα πορεία τους.</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Η πλάνη του παίκτη…"/>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t>Η πλάνη του παίκτη</a:t>
            </a:r>
          </a:p>
          <a:p>
            <a:pPr>
              <a:defRPr sz="5000">
                <a:solidFill>
                  <a:srgbClr val="FFFFFF"/>
                </a:solidFill>
              </a:defRPr>
            </a:pPr>
            <a:r>
              <a:t>Άνθρωποι</a:t>
            </a:r>
          </a:p>
        </p:txBody>
      </p:sp>
      <p:sp>
        <p:nvSpPr>
          <p:cNvPr id="184" name="Πλάνη του παίκτη, καλείται η λανθασμένη αντίληψη, ότι οι πιθανότητες εμφάνισης ενός γεγονότος με σταθερή πιθανότητα, αυξάνεται ή μειώνεται ανάλογα με πρόσφατα περιστατικά, όταν δηλαδή υπάρχει η λανθασμένη αντίληψη ότι τυχαία γεγονότα του παρελθόντος μπορ"/>
          <p:cNvSpPr txBox="1">
            <a:spLocks noGrp="1"/>
          </p:cNvSpPr>
          <p:nvPr>
            <p:ph type="body" idx="1"/>
          </p:nvPr>
        </p:nvSpPr>
        <p:spPr>
          <a:prstGeom prst="rect">
            <a:avLst/>
          </a:prstGeom>
        </p:spPr>
        <p:txBody>
          <a:bodyPr/>
          <a:lstStyle/>
          <a:p>
            <a:pPr marL="0" indent="0" algn="just">
              <a:buSzTx/>
              <a:buNone/>
            </a:pPr>
            <a:r>
              <a:t>Πλάνη του παίκτη, καλείται η λανθασμένη αντίληψη, ότι οι πιθανότητες εμφάνισης ενός γεγονότος με σταθερή πιθανότητα, αυξάνεται ή μειώνεται ανάλογα με πρόσφατα περιστατικά, όταν δηλαδή υπάρχει η λανθασμένη αντίληψη ότι τυχαία γεγονότα του παρελθόντος μπορούν να αλλάξουν την πιθανότητα να συμβούν τυχαία γεγονότα στο μέλλον. </a:t>
            </a:r>
          </a:p>
          <a:p>
            <a:pPr marL="0" indent="0" algn="just">
              <a:buSzTx/>
              <a:buNone/>
            </a:pPr>
            <a:r>
              <a:t>Για παράδειγμα αν ρίξουμε ένα “δίκαιο” κέρμα και έρθει για τρεις συνεχόμενες φορές κορώνα την επόμενη φορά οι παίκτες θα ποντάρουν στο «γράμματα».</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Διπλό κλικ για αλλαγή"/>
          <p:cNvSpPr txBox="1">
            <a:spLocks noGrp="1"/>
          </p:cNvSpPr>
          <p:nvPr>
            <p:ph type="title"/>
          </p:nvPr>
        </p:nvSpPr>
        <p:spPr>
          <a:prstGeom prst="rect">
            <a:avLst/>
          </a:prstGeom>
        </p:spPr>
        <p:txBody>
          <a:bodyPr/>
          <a:lstStyle/>
          <a:p>
            <a:endParaRPr/>
          </a:p>
        </p:txBody>
      </p:sp>
      <p:sp>
        <p:nvSpPr>
          <p:cNvPr id="187" name="Είναι γνωστή και ως η πλάνη της ωριμότητας των ευκαιριών ή η πλάνη του Monte Carlo (γιατί το πιο διάσημο παράδειγμα της συνέβη σε ένα καζίνο του Monte Carlo το 1913).…"/>
          <p:cNvSpPr txBox="1">
            <a:spLocks noGrp="1"/>
          </p:cNvSpPr>
          <p:nvPr>
            <p:ph type="body" idx="1"/>
          </p:nvPr>
        </p:nvSpPr>
        <p:spPr>
          <a:prstGeom prst="rect">
            <a:avLst/>
          </a:prstGeom>
        </p:spPr>
        <p:txBody>
          <a:bodyPr/>
          <a:lstStyle/>
          <a:p>
            <a:pPr marL="0" indent="0" algn="just" defTabSz="586104">
              <a:spcBef>
                <a:spcPts val="3700"/>
              </a:spcBef>
              <a:buSzTx/>
              <a:buNone/>
              <a:defRPr sz="3975"/>
            </a:pPr>
            <a:r>
              <a:t>Είναι γνωστή και ως η πλάνη της ωριμότητας των ευκαιριών ή η πλάνη του Monte Carlo (γιατί το πιο διάσημο παράδειγμα της συνέβη σε ένα καζίνο του Monte Carlo το 1913). </a:t>
            </a:r>
          </a:p>
          <a:p>
            <a:pPr marL="0" indent="0" algn="just" defTabSz="586104">
              <a:spcBef>
                <a:spcPts val="3700"/>
              </a:spcBef>
              <a:buSzTx/>
              <a:buNone/>
              <a:defRPr sz="3975"/>
            </a:pPr>
            <a:r>
              <a:t>Στις 18 Αυγούστου 1913, στο καζίνο του Monte Carlo, για είκοσι έξι φορές διαδοχικά είχε «έρθει» μαύρο στη ρουλέτα. </a:t>
            </a:r>
          </a:p>
          <a:p>
            <a:pPr marL="0" indent="0" algn="just" defTabSz="586104">
              <a:spcBef>
                <a:spcPts val="3700"/>
              </a:spcBef>
              <a:buSzTx/>
              <a:buNone/>
              <a:defRPr sz="3975"/>
            </a:pPr>
            <a:r>
              <a:t>Οι παίκτες άρχιζαν να διπλασιάζουν και να τριπλασιάζουν την πιθανότητα να έρθει κόκκινο, από την 15η φορά που κέρδισε ξανά το μαύρο. </a:t>
            </a:r>
          </a:p>
          <a:p>
            <a:pPr marL="0" indent="0" algn="just" defTabSz="586104">
              <a:spcBef>
                <a:spcPts val="3700"/>
              </a:spcBef>
              <a:buSzTx/>
              <a:buNone/>
              <a:defRPr sz="3975"/>
            </a:pPr>
            <a:r>
              <a:t>Υπήρχε το δόγμα, ότι η εμφάνιση του μαύρου ήταν υπερβολική και έπρεπε να αντικατασταθεί, χωρίς όμως να υπάρχει λόγος ή αιτία, εφόσον αναφερόμαστε σε ένα “δίκαιο” παιχνίδι. </a:t>
            </a:r>
          </a:p>
          <a:p>
            <a:pPr marL="0" indent="0" algn="just" defTabSz="586104">
              <a:spcBef>
                <a:spcPts val="3700"/>
              </a:spcBef>
              <a:buSzTx/>
              <a:buNone/>
              <a:defRPr sz="3975"/>
            </a:pPr>
            <a:r>
              <a:t>Το να στοιχηματίζουν με υπέρογκα ποσά στο κόκκινο από την 15η φορά είχε, ως αποτέλεσμα τον πλουτισμό του καζίνο κατά μερικά εκατομμύρια φράγκα.</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Η πλάνη του παίκτη…"/>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t>Η πλάνη του παίκτη</a:t>
            </a:r>
          </a:p>
          <a:p>
            <a:pPr>
              <a:defRPr sz="5000">
                <a:solidFill>
                  <a:srgbClr val="434343"/>
                </a:solidFill>
              </a:defRPr>
            </a:pPr>
            <a:r>
              <a:t>Επενδυτές</a:t>
            </a:r>
          </a:p>
        </p:txBody>
      </p:sp>
      <p:sp>
        <p:nvSpPr>
          <p:cNvPr id="190" name="Με τον ίδιο τρόπο λειτουργούν και οι επενδυτές και τα άτομα της κεφαλαιαγοράς.…"/>
          <p:cNvSpPr txBox="1">
            <a:spLocks noGrp="1"/>
          </p:cNvSpPr>
          <p:nvPr>
            <p:ph type="body" idx="1"/>
          </p:nvPr>
        </p:nvSpPr>
        <p:spPr>
          <a:prstGeom prst="rect">
            <a:avLst/>
          </a:prstGeom>
        </p:spPr>
        <p:txBody>
          <a:bodyPr/>
          <a:lstStyle/>
          <a:p>
            <a:pPr marL="0" indent="0" algn="just" defTabSz="808990">
              <a:spcBef>
                <a:spcPts val="5100"/>
              </a:spcBef>
              <a:buSzTx/>
              <a:buNone/>
              <a:defRPr sz="5488"/>
            </a:pPr>
            <a:r>
              <a:t>Με τον ίδιο τρόπο λειτουργούν και οι επενδυτές και τα άτομα της κεφαλαιαγοράς. </a:t>
            </a:r>
          </a:p>
          <a:p>
            <a:pPr marL="0" indent="0" algn="just" defTabSz="808990">
              <a:spcBef>
                <a:spcPts val="5100"/>
              </a:spcBef>
              <a:buSzTx/>
              <a:buNone/>
              <a:defRPr sz="5488"/>
            </a:pPr>
            <a:r>
              <a:t>Εκφράζουν τη βεβαιότητα, ότι ο συνεχόμενος αρνητικός χρηματιστηριακός δείκτης θα αλλάξει πρόσημο (χωρίς να υπάρχουν αιτίες και γεγονότα που να το αποδεικνύουν). </a:t>
            </a:r>
          </a:p>
          <a:p>
            <a:pPr marL="0" indent="0" algn="just" defTabSz="808990">
              <a:spcBef>
                <a:spcPts val="5100"/>
              </a:spcBef>
              <a:buSzTx/>
              <a:buNone/>
              <a:defRPr sz="5488"/>
            </a:pPr>
            <a:r>
              <a:t>Επίσης, μετοχές με συνεχείς μειωμένες αποδόσεις θα ανακάμψουν χωρίς να υπάρχει η πεποίθηση ότι οικονομικά προβλήματα ή λανθασμένο μάνατζμεντ της εταιρίας που αντιπροσωπεύουν, κρατούν τις αποδόσεις τους τόσο χαμηλά.</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Το φαινόμενο του ζεστού χεριού…"/>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t>Το φαινόμενο του ζεστού χεριού</a:t>
            </a:r>
          </a:p>
          <a:p>
            <a:pPr>
              <a:defRPr sz="5000">
                <a:solidFill>
                  <a:srgbClr val="FFFFFF"/>
                </a:solidFill>
              </a:defRPr>
            </a:pPr>
            <a:r>
              <a:t>Άνθρωποι</a:t>
            </a:r>
          </a:p>
        </p:txBody>
      </p:sp>
      <p:sp>
        <p:nvSpPr>
          <p:cNvPr id="193" name="Το φαινόμενο του «ζεστού χεριού», περιγράφει το ακριβώς αντίθετο από την πλάνη του παίκτη. Η ιδιαίτερη ονομασία έχει προέλθει από τους αγώνες μπάσκετ και τις βολές των παικτών, μια και το χέρι του αθλητή θα παραμένει ζεστό και θα συνεχίσει να σκοράρει, μ"/>
          <p:cNvSpPr txBox="1">
            <a:spLocks noGrp="1"/>
          </p:cNvSpPr>
          <p:nvPr>
            <p:ph type="body" idx="1"/>
          </p:nvPr>
        </p:nvSpPr>
        <p:spPr>
          <a:xfrm>
            <a:off x="1369117" y="3829050"/>
            <a:ext cx="20955001" cy="8928100"/>
          </a:xfrm>
          <a:prstGeom prst="rect">
            <a:avLst/>
          </a:prstGeom>
        </p:spPr>
        <p:txBody>
          <a:bodyPr>
            <a:normAutofit lnSpcReduction="10000"/>
          </a:bodyPr>
          <a:lstStyle/>
          <a:p>
            <a:pPr marL="0" indent="0" algn="just" defTabSz="742950">
              <a:spcBef>
                <a:spcPts val="4700"/>
              </a:spcBef>
              <a:buSzTx/>
              <a:buNone/>
              <a:defRPr sz="5040"/>
            </a:pPr>
            <a:r>
              <a:rPr dirty="0" err="1"/>
              <a:t>Το</a:t>
            </a:r>
            <a:r>
              <a:rPr dirty="0"/>
              <a:t> </a:t>
            </a:r>
            <a:r>
              <a:rPr dirty="0" err="1"/>
              <a:t>φ</a:t>
            </a:r>
            <a:r>
              <a:rPr dirty="0"/>
              <a:t>α</a:t>
            </a:r>
            <a:r>
              <a:rPr dirty="0" err="1"/>
              <a:t>ινόμενο</a:t>
            </a:r>
            <a:r>
              <a:rPr dirty="0"/>
              <a:t> </a:t>
            </a:r>
            <a:r>
              <a:rPr dirty="0" err="1"/>
              <a:t>του</a:t>
            </a:r>
            <a:r>
              <a:rPr dirty="0"/>
              <a:t> «</a:t>
            </a:r>
            <a:r>
              <a:rPr dirty="0" err="1"/>
              <a:t>ζεστού</a:t>
            </a:r>
            <a:r>
              <a:rPr dirty="0"/>
              <a:t> </a:t>
            </a:r>
            <a:r>
              <a:rPr dirty="0" err="1"/>
              <a:t>χεριού</a:t>
            </a:r>
            <a:r>
              <a:rPr dirty="0"/>
              <a:t>», π</a:t>
            </a:r>
            <a:r>
              <a:rPr dirty="0" err="1"/>
              <a:t>εριγράφει</a:t>
            </a:r>
            <a:r>
              <a:rPr dirty="0"/>
              <a:t> </a:t>
            </a:r>
            <a:r>
              <a:rPr dirty="0" err="1"/>
              <a:t>το</a:t>
            </a:r>
            <a:r>
              <a:rPr dirty="0"/>
              <a:t> α</a:t>
            </a:r>
            <a:r>
              <a:rPr dirty="0" err="1"/>
              <a:t>κρι</a:t>
            </a:r>
            <a:r>
              <a:rPr dirty="0"/>
              <a:t>β</a:t>
            </a:r>
            <a:r>
              <a:rPr dirty="0" err="1"/>
              <a:t>ώς</a:t>
            </a:r>
            <a:r>
              <a:rPr dirty="0"/>
              <a:t> α</a:t>
            </a:r>
            <a:r>
              <a:rPr dirty="0" err="1"/>
              <a:t>ντίθετο</a:t>
            </a:r>
            <a:r>
              <a:rPr dirty="0"/>
              <a:t> απ</a:t>
            </a:r>
            <a:r>
              <a:rPr dirty="0" err="1"/>
              <a:t>ό</a:t>
            </a:r>
            <a:r>
              <a:rPr dirty="0"/>
              <a:t> </a:t>
            </a:r>
            <a:r>
              <a:rPr dirty="0" err="1"/>
              <a:t>την</a:t>
            </a:r>
            <a:r>
              <a:rPr dirty="0"/>
              <a:t> π</a:t>
            </a:r>
            <a:r>
              <a:rPr dirty="0" err="1"/>
              <a:t>λάνη</a:t>
            </a:r>
            <a:r>
              <a:rPr dirty="0"/>
              <a:t> </a:t>
            </a:r>
            <a:r>
              <a:rPr dirty="0" err="1"/>
              <a:t>του</a:t>
            </a:r>
            <a:r>
              <a:rPr dirty="0"/>
              <a:t> πα</a:t>
            </a:r>
            <a:r>
              <a:rPr dirty="0" err="1"/>
              <a:t>ίκτη</a:t>
            </a:r>
            <a:r>
              <a:rPr dirty="0"/>
              <a:t>. </a:t>
            </a:r>
            <a:r>
              <a:rPr dirty="0" err="1"/>
              <a:t>Η</a:t>
            </a:r>
            <a:r>
              <a:rPr dirty="0"/>
              <a:t> </a:t>
            </a:r>
            <a:r>
              <a:rPr dirty="0" err="1"/>
              <a:t>ιδι</a:t>
            </a:r>
            <a:r>
              <a:rPr dirty="0"/>
              <a:t>α</a:t>
            </a:r>
            <a:r>
              <a:rPr dirty="0" err="1"/>
              <a:t>ίτερη</a:t>
            </a:r>
            <a:r>
              <a:rPr dirty="0"/>
              <a:t> </a:t>
            </a:r>
            <a:r>
              <a:rPr dirty="0" err="1"/>
              <a:t>ονομ</a:t>
            </a:r>
            <a:r>
              <a:rPr dirty="0"/>
              <a:t>α</a:t>
            </a:r>
            <a:r>
              <a:rPr dirty="0" err="1"/>
              <a:t>σί</a:t>
            </a:r>
            <a:r>
              <a:rPr dirty="0"/>
              <a:t>α </a:t>
            </a:r>
            <a:r>
              <a:rPr dirty="0" err="1"/>
              <a:t>έχει</a:t>
            </a:r>
            <a:r>
              <a:rPr dirty="0"/>
              <a:t> π</a:t>
            </a:r>
            <a:r>
              <a:rPr dirty="0" err="1"/>
              <a:t>ροέλθει</a:t>
            </a:r>
            <a:r>
              <a:rPr dirty="0"/>
              <a:t> απ</a:t>
            </a:r>
            <a:r>
              <a:rPr dirty="0" err="1"/>
              <a:t>ό</a:t>
            </a:r>
            <a:r>
              <a:rPr dirty="0"/>
              <a:t> </a:t>
            </a:r>
            <a:r>
              <a:rPr dirty="0" err="1"/>
              <a:t>τους</a:t>
            </a:r>
            <a:r>
              <a:rPr dirty="0"/>
              <a:t> α</a:t>
            </a:r>
            <a:r>
              <a:rPr dirty="0" err="1"/>
              <a:t>γώνες</a:t>
            </a:r>
            <a:r>
              <a:rPr dirty="0"/>
              <a:t> </a:t>
            </a:r>
            <a:r>
              <a:rPr dirty="0" err="1"/>
              <a:t>μ</a:t>
            </a:r>
            <a:r>
              <a:rPr dirty="0"/>
              <a:t>π</a:t>
            </a:r>
            <a:r>
              <a:rPr dirty="0" err="1"/>
              <a:t>άσκετ</a:t>
            </a:r>
            <a:r>
              <a:rPr dirty="0"/>
              <a:t> </a:t>
            </a:r>
            <a:r>
              <a:rPr dirty="0" err="1"/>
              <a:t>κ</a:t>
            </a:r>
            <a:r>
              <a:rPr dirty="0"/>
              <a:t>α</a:t>
            </a:r>
            <a:r>
              <a:rPr dirty="0" err="1"/>
              <a:t>ι</a:t>
            </a:r>
            <a:r>
              <a:rPr dirty="0"/>
              <a:t> </a:t>
            </a:r>
            <a:r>
              <a:rPr dirty="0" err="1"/>
              <a:t>τις</a:t>
            </a:r>
            <a:r>
              <a:rPr dirty="0"/>
              <a:t> β</a:t>
            </a:r>
            <a:r>
              <a:rPr dirty="0" err="1"/>
              <a:t>ολές</a:t>
            </a:r>
            <a:r>
              <a:rPr dirty="0"/>
              <a:t> </a:t>
            </a:r>
            <a:r>
              <a:rPr dirty="0" err="1"/>
              <a:t>των</a:t>
            </a:r>
            <a:r>
              <a:rPr dirty="0"/>
              <a:t> πα</a:t>
            </a:r>
            <a:r>
              <a:rPr dirty="0" err="1"/>
              <a:t>ικτών</a:t>
            </a:r>
            <a:r>
              <a:rPr dirty="0"/>
              <a:t>, </a:t>
            </a:r>
            <a:r>
              <a:rPr dirty="0" err="1"/>
              <a:t>μι</a:t>
            </a:r>
            <a:r>
              <a:rPr dirty="0"/>
              <a:t>α </a:t>
            </a:r>
            <a:r>
              <a:rPr dirty="0" err="1"/>
              <a:t>κ</a:t>
            </a:r>
            <a:r>
              <a:rPr dirty="0"/>
              <a:t>α</a:t>
            </a:r>
            <a:r>
              <a:rPr dirty="0" err="1"/>
              <a:t>ι</a:t>
            </a:r>
            <a:r>
              <a:rPr dirty="0"/>
              <a:t> </a:t>
            </a:r>
            <a:r>
              <a:rPr dirty="0" err="1"/>
              <a:t>το</a:t>
            </a:r>
            <a:r>
              <a:rPr dirty="0"/>
              <a:t> </a:t>
            </a:r>
            <a:r>
              <a:rPr dirty="0" err="1"/>
              <a:t>χέρι</a:t>
            </a:r>
            <a:r>
              <a:rPr dirty="0"/>
              <a:t> </a:t>
            </a:r>
            <a:r>
              <a:rPr dirty="0" err="1"/>
              <a:t>του</a:t>
            </a:r>
            <a:r>
              <a:rPr dirty="0"/>
              <a:t> α</a:t>
            </a:r>
            <a:r>
              <a:rPr dirty="0" err="1"/>
              <a:t>θλητή</a:t>
            </a:r>
            <a:r>
              <a:rPr dirty="0"/>
              <a:t> </a:t>
            </a:r>
            <a:r>
              <a:rPr dirty="0" err="1"/>
              <a:t>θ</a:t>
            </a:r>
            <a:r>
              <a:rPr dirty="0"/>
              <a:t>α πα</a:t>
            </a:r>
            <a:r>
              <a:rPr dirty="0" err="1"/>
              <a:t>ρ</a:t>
            </a:r>
            <a:r>
              <a:rPr dirty="0"/>
              <a:t>α</a:t>
            </a:r>
            <a:r>
              <a:rPr dirty="0" err="1"/>
              <a:t>μένει</a:t>
            </a:r>
            <a:r>
              <a:rPr dirty="0"/>
              <a:t> </a:t>
            </a:r>
            <a:r>
              <a:rPr dirty="0" err="1"/>
              <a:t>ζεστό</a:t>
            </a:r>
            <a:r>
              <a:rPr dirty="0"/>
              <a:t> </a:t>
            </a:r>
            <a:r>
              <a:rPr dirty="0" err="1"/>
              <a:t>κ</a:t>
            </a:r>
            <a:r>
              <a:rPr dirty="0"/>
              <a:t>α</a:t>
            </a:r>
            <a:r>
              <a:rPr dirty="0" err="1"/>
              <a:t>ι</a:t>
            </a:r>
            <a:r>
              <a:rPr dirty="0"/>
              <a:t> </a:t>
            </a:r>
            <a:r>
              <a:rPr dirty="0" err="1"/>
              <a:t>θ</a:t>
            </a:r>
            <a:r>
              <a:rPr dirty="0"/>
              <a:t>α </a:t>
            </a:r>
            <a:r>
              <a:rPr dirty="0" err="1"/>
              <a:t>συνεχίσει</a:t>
            </a:r>
            <a:r>
              <a:rPr dirty="0"/>
              <a:t> </a:t>
            </a:r>
            <a:r>
              <a:rPr dirty="0" err="1"/>
              <a:t>ν</a:t>
            </a:r>
            <a:r>
              <a:rPr dirty="0"/>
              <a:t>α </a:t>
            </a:r>
            <a:r>
              <a:rPr dirty="0" err="1"/>
              <a:t>σκοράρει</a:t>
            </a:r>
            <a:r>
              <a:rPr dirty="0"/>
              <a:t>, </a:t>
            </a:r>
            <a:r>
              <a:rPr dirty="0" err="1"/>
              <a:t>μετά</a:t>
            </a:r>
            <a:r>
              <a:rPr dirty="0"/>
              <a:t> απ</a:t>
            </a:r>
            <a:r>
              <a:rPr dirty="0" err="1"/>
              <a:t>ό</a:t>
            </a:r>
            <a:r>
              <a:rPr dirty="0"/>
              <a:t> </a:t>
            </a:r>
            <a:r>
              <a:rPr dirty="0" err="1"/>
              <a:t>δύο</a:t>
            </a:r>
            <a:r>
              <a:rPr dirty="0"/>
              <a:t> </a:t>
            </a:r>
            <a:r>
              <a:rPr dirty="0" err="1"/>
              <a:t>ή</a:t>
            </a:r>
            <a:r>
              <a:rPr dirty="0"/>
              <a:t> </a:t>
            </a:r>
            <a:r>
              <a:rPr dirty="0" err="1"/>
              <a:t>τρεις</a:t>
            </a:r>
            <a:r>
              <a:rPr dirty="0"/>
              <a:t> </a:t>
            </a:r>
            <a:r>
              <a:rPr dirty="0" err="1"/>
              <a:t>ε</a:t>
            </a:r>
            <a:r>
              <a:rPr dirty="0"/>
              <a:t>π</a:t>
            </a:r>
            <a:r>
              <a:rPr dirty="0" err="1"/>
              <a:t>ιτυχημένες</a:t>
            </a:r>
            <a:r>
              <a:rPr dirty="0"/>
              <a:t> π</a:t>
            </a:r>
            <a:r>
              <a:rPr dirty="0" err="1"/>
              <a:t>ροσ</a:t>
            </a:r>
            <a:r>
              <a:rPr dirty="0"/>
              <a:t>π</a:t>
            </a:r>
            <a:r>
              <a:rPr dirty="0" err="1"/>
              <a:t>άθειες</a:t>
            </a:r>
            <a:r>
              <a:rPr dirty="0"/>
              <a:t>. </a:t>
            </a:r>
          </a:p>
          <a:p>
            <a:pPr marL="0" indent="0" algn="just" defTabSz="742950">
              <a:spcBef>
                <a:spcPts val="4700"/>
              </a:spcBef>
              <a:buSzTx/>
              <a:buNone/>
              <a:defRPr sz="5040"/>
            </a:pPr>
            <a:r>
              <a:rPr dirty="0" err="1"/>
              <a:t>Τ</a:t>
            </a:r>
            <a:r>
              <a:rPr dirty="0"/>
              <a:t>α </a:t>
            </a:r>
            <a:r>
              <a:rPr dirty="0" err="1"/>
              <a:t>άτομ</a:t>
            </a:r>
            <a:r>
              <a:rPr dirty="0"/>
              <a:t>α π</a:t>
            </a:r>
            <a:r>
              <a:rPr dirty="0" err="1"/>
              <a:t>ου</a:t>
            </a:r>
            <a:r>
              <a:rPr dirty="0"/>
              <a:t> π</a:t>
            </a:r>
            <a:r>
              <a:rPr dirty="0" err="1"/>
              <a:t>ιστεύουν</a:t>
            </a:r>
            <a:r>
              <a:rPr dirty="0"/>
              <a:t> </a:t>
            </a:r>
            <a:r>
              <a:rPr dirty="0" err="1"/>
              <a:t>στο</a:t>
            </a:r>
            <a:r>
              <a:rPr dirty="0"/>
              <a:t> </a:t>
            </a:r>
            <a:r>
              <a:rPr dirty="0" err="1"/>
              <a:t>συγκεκριμένο</a:t>
            </a:r>
            <a:r>
              <a:rPr dirty="0"/>
              <a:t> </a:t>
            </a:r>
            <a:r>
              <a:rPr dirty="0" err="1"/>
              <a:t>φ</a:t>
            </a:r>
            <a:r>
              <a:rPr dirty="0"/>
              <a:t>α</a:t>
            </a:r>
            <a:r>
              <a:rPr dirty="0" err="1"/>
              <a:t>ινόμενο</a:t>
            </a:r>
            <a:r>
              <a:rPr dirty="0"/>
              <a:t>, </a:t>
            </a:r>
            <a:r>
              <a:rPr dirty="0" err="1"/>
              <a:t>θεωρούν</a:t>
            </a:r>
            <a:r>
              <a:rPr dirty="0"/>
              <a:t> </a:t>
            </a:r>
            <a:r>
              <a:rPr dirty="0" err="1"/>
              <a:t>ότι</a:t>
            </a:r>
            <a:r>
              <a:rPr dirty="0"/>
              <a:t> </a:t>
            </a:r>
            <a:r>
              <a:rPr dirty="0" err="1"/>
              <a:t>έν</a:t>
            </a:r>
            <a:r>
              <a:rPr dirty="0"/>
              <a:t>α απ</a:t>
            </a:r>
            <a:r>
              <a:rPr dirty="0" err="1"/>
              <a:t>οτέλεσμ</a:t>
            </a:r>
            <a:r>
              <a:rPr dirty="0"/>
              <a:t>α </a:t>
            </a:r>
            <a:r>
              <a:rPr dirty="0" err="1"/>
              <a:t>θ</a:t>
            </a:r>
            <a:r>
              <a:rPr dirty="0"/>
              <a:t>α </a:t>
            </a:r>
            <a:r>
              <a:rPr dirty="0" err="1"/>
              <a:t>συνεχίσει</a:t>
            </a:r>
            <a:r>
              <a:rPr dirty="0"/>
              <a:t> </a:t>
            </a:r>
            <a:r>
              <a:rPr dirty="0" err="1"/>
              <a:t>ν</a:t>
            </a:r>
            <a:r>
              <a:rPr dirty="0"/>
              <a:t>α </a:t>
            </a:r>
            <a:r>
              <a:rPr dirty="0" err="1"/>
              <a:t>ε</a:t>
            </a:r>
            <a:r>
              <a:rPr dirty="0"/>
              <a:t>πα</a:t>
            </a:r>
            <a:r>
              <a:rPr dirty="0" err="1"/>
              <a:t>ν</a:t>
            </a:r>
            <a:r>
              <a:rPr dirty="0"/>
              <a:t>α</a:t>
            </a:r>
            <a:r>
              <a:rPr dirty="0" err="1"/>
              <a:t>λ</a:t>
            </a:r>
            <a:r>
              <a:rPr dirty="0"/>
              <a:t>α</a:t>
            </a:r>
            <a:r>
              <a:rPr dirty="0" err="1"/>
              <a:t>μ</a:t>
            </a:r>
            <a:r>
              <a:rPr dirty="0"/>
              <a:t>β</a:t>
            </a:r>
            <a:r>
              <a:rPr dirty="0" err="1"/>
              <a:t>άνετ</a:t>
            </a:r>
            <a:r>
              <a:rPr dirty="0"/>
              <a:t>α</a:t>
            </a:r>
            <a:r>
              <a:rPr dirty="0" err="1"/>
              <a:t>ι</a:t>
            </a:r>
            <a:r>
              <a:rPr dirty="0"/>
              <a:t> </a:t>
            </a:r>
            <a:r>
              <a:rPr dirty="0" err="1"/>
              <a:t>στο</a:t>
            </a:r>
            <a:r>
              <a:rPr dirty="0"/>
              <a:t> </a:t>
            </a:r>
            <a:r>
              <a:rPr dirty="0" err="1"/>
              <a:t>μέλλον</a:t>
            </a:r>
            <a:r>
              <a:rPr dirty="0"/>
              <a:t>. </a:t>
            </a:r>
          </a:p>
          <a:p>
            <a:pPr marL="0" indent="0" algn="just" defTabSz="742950">
              <a:spcBef>
                <a:spcPts val="4700"/>
              </a:spcBef>
              <a:buSzTx/>
              <a:buNone/>
              <a:defRPr sz="5040"/>
            </a:pPr>
            <a:r>
              <a:rPr dirty="0" err="1"/>
              <a:t>Στοιχημ</a:t>
            </a:r>
            <a:r>
              <a:rPr dirty="0"/>
              <a:t>α</a:t>
            </a:r>
            <a:r>
              <a:rPr dirty="0" err="1"/>
              <a:t>τίζουν</a:t>
            </a:r>
            <a:r>
              <a:rPr dirty="0"/>
              <a:t> </a:t>
            </a:r>
            <a:r>
              <a:rPr dirty="0" err="1"/>
              <a:t>σε</a:t>
            </a:r>
            <a:r>
              <a:rPr dirty="0"/>
              <a:t> </a:t>
            </a:r>
            <a:r>
              <a:rPr dirty="0" err="1"/>
              <a:t>έν</a:t>
            </a:r>
            <a:r>
              <a:rPr dirty="0"/>
              <a:t>α </a:t>
            </a:r>
            <a:r>
              <a:rPr dirty="0" err="1"/>
              <a:t>συγκεκριμένο</a:t>
            </a:r>
            <a:r>
              <a:rPr dirty="0"/>
              <a:t> π</a:t>
            </a:r>
            <a:r>
              <a:rPr dirty="0" err="1"/>
              <a:t>ρόσω</a:t>
            </a:r>
            <a:r>
              <a:rPr dirty="0"/>
              <a:t>π</a:t>
            </a:r>
            <a:r>
              <a:rPr dirty="0" err="1"/>
              <a:t>ο</a:t>
            </a:r>
            <a:r>
              <a:rPr dirty="0"/>
              <a:t> </a:t>
            </a:r>
            <a:r>
              <a:rPr dirty="0" err="1"/>
              <a:t>κ</a:t>
            </a:r>
            <a:r>
              <a:rPr dirty="0"/>
              <a:t>α</a:t>
            </a:r>
            <a:r>
              <a:rPr dirty="0" err="1"/>
              <a:t>ι</a:t>
            </a:r>
            <a:r>
              <a:rPr dirty="0"/>
              <a:t> </a:t>
            </a:r>
            <a:r>
              <a:rPr dirty="0" err="1"/>
              <a:t>εκφράζουν</a:t>
            </a:r>
            <a:r>
              <a:rPr dirty="0"/>
              <a:t> </a:t>
            </a:r>
            <a:r>
              <a:rPr dirty="0" err="1"/>
              <a:t>την</a:t>
            </a:r>
            <a:r>
              <a:rPr dirty="0"/>
              <a:t> π</a:t>
            </a:r>
            <a:r>
              <a:rPr dirty="0" err="1"/>
              <a:t>ε</a:t>
            </a:r>
            <a:r>
              <a:rPr dirty="0"/>
              <a:t>π</a:t>
            </a:r>
            <a:r>
              <a:rPr dirty="0" err="1"/>
              <a:t>οίθηση</a:t>
            </a:r>
            <a:r>
              <a:rPr dirty="0"/>
              <a:t>, </a:t>
            </a:r>
            <a:r>
              <a:rPr dirty="0" err="1"/>
              <a:t>ότι</a:t>
            </a:r>
            <a:r>
              <a:rPr dirty="0"/>
              <a:t> </a:t>
            </a:r>
            <a:r>
              <a:rPr dirty="0" err="1"/>
              <a:t>ε</a:t>
            </a:r>
            <a:r>
              <a:rPr dirty="0"/>
              <a:t>π</a:t>
            </a:r>
            <a:r>
              <a:rPr dirty="0" err="1"/>
              <a:t>ειδή</a:t>
            </a:r>
            <a:r>
              <a:rPr dirty="0"/>
              <a:t> </a:t>
            </a:r>
            <a:r>
              <a:rPr dirty="0" err="1"/>
              <a:t>έχει</a:t>
            </a:r>
            <a:r>
              <a:rPr dirty="0"/>
              <a:t> </a:t>
            </a:r>
            <a:r>
              <a:rPr dirty="0" err="1"/>
              <a:t>κερδίσει</a:t>
            </a:r>
            <a:r>
              <a:rPr dirty="0"/>
              <a:t> </a:t>
            </a:r>
            <a:r>
              <a:rPr dirty="0" err="1"/>
              <a:t>στο</a:t>
            </a:r>
            <a:r>
              <a:rPr dirty="0"/>
              <a:t> πα</a:t>
            </a:r>
            <a:r>
              <a:rPr dirty="0" err="1"/>
              <a:t>ρελθόν</a:t>
            </a:r>
            <a:r>
              <a:rPr dirty="0"/>
              <a:t>, </a:t>
            </a:r>
            <a:r>
              <a:rPr dirty="0" err="1"/>
              <a:t>τότε</a:t>
            </a:r>
            <a:r>
              <a:rPr dirty="0"/>
              <a:t> </a:t>
            </a:r>
            <a:r>
              <a:rPr dirty="0" err="1"/>
              <a:t>θ</a:t>
            </a:r>
            <a:r>
              <a:rPr dirty="0"/>
              <a:t>α π</a:t>
            </a:r>
            <a:r>
              <a:rPr dirty="0" err="1"/>
              <a:t>ρέ</a:t>
            </a:r>
            <a:r>
              <a:rPr dirty="0"/>
              <a:t>π</a:t>
            </a:r>
            <a:r>
              <a:rPr dirty="0" err="1"/>
              <a:t>ει</a:t>
            </a:r>
            <a:r>
              <a:rPr dirty="0"/>
              <a:t> </a:t>
            </a:r>
            <a:r>
              <a:rPr dirty="0" err="1"/>
              <a:t>ν</a:t>
            </a:r>
            <a:r>
              <a:rPr dirty="0"/>
              <a:t>α </a:t>
            </a:r>
            <a:r>
              <a:rPr dirty="0" err="1"/>
              <a:t>στοιχημ</a:t>
            </a:r>
            <a:r>
              <a:rPr dirty="0"/>
              <a:t>α</a:t>
            </a:r>
            <a:r>
              <a:rPr dirty="0" err="1"/>
              <a:t>τίσουν</a:t>
            </a:r>
            <a:r>
              <a:rPr dirty="0"/>
              <a:t> π</a:t>
            </a:r>
            <a:r>
              <a:rPr dirty="0" err="1"/>
              <a:t>άνω</a:t>
            </a:r>
            <a:r>
              <a:rPr dirty="0"/>
              <a:t> </a:t>
            </a:r>
            <a:r>
              <a:rPr dirty="0" err="1"/>
              <a:t>του</a:t>
            </a:r>
            <a:r>
              <a:rPr dirty="0"/>
              <a:t>, </a:t>
            </a:r>
            <a:r>
              <a:rPr dirty="0" err="1"/>
              <a:t>γι</a:t>
            </a:r>
            <a:r>
              <a:rPr dirty="0"/>
              <a:t>α</a:t>
            </a:r>
            <a:r>
              <a:rPr dirty="0" err="1"/>
              <a:t>τί</a:t>
            </a:r>
            <a:r>
              <a:rPr dirty="0"/>
              <a:t> </a:t>
            </a:r>
            <a:r>
              <a:rPr dirty="0" err="1"/>
              <a:t>θ</a:t>
            </a:r>
            <a:r>
              <a:rPr dirty="0"/>
              <a:t>α </a:t>
            </a:r>
            <a:r>
              <a:rPr dirty="0" err="1"/>
              <a:t>ε</a:t>
            </a:r>
            <a:r>
              <a:rPr dirty="0"/>
              <a:t>πα</a:t>
            </a:r>
            <a:r>
              <a:rPr dirty="0" err="1"/>
              <a:t>ν</a:t>
            </a:r>
            <a:r>
              <a:rPr dirty="0"/>
              <a:t>α</a:t>
            </a:r>
            <a:r>
              <a:rPr dirty="0" err="1"/>
              <a:t>λά</a:t>
            </a:r>
            <a:r>
              <a:rPr dirty="0"/>
              <a:t>β</a:t>
            </a:r>
            <a:r>
              <a:rPr dirty="0" err="1"/>
              <a:t>ει</a:t>
            </a:r>
            <a:r>
              <a:rPr dirty="0"/>
              <a:t> </a:t>
            </a:r>
            <a:r>
              <a:rPr dirty="0" err="1"/>
              <a:t>το</a:t>
            </a:r>
            <a:r>
              <a:rPr dirty="0"/>
              <a:t> </a:t>
            </a:r>
            <a:r>
              <a:rPr dirty="0" err="1"/>
              <a:t>ε</a:t>
            </a:r>
            <a:r>
              <a:rPr dirty="0"/>
              <a:t>π</a:t>
            </a:r>
            <a:r>
              <a:rPr dirty="0" err="1"/>
              <a:t>ιτυχές</a:t>
            </a:r>
            <a:r>
              <a:rPr dirty="0"/>
              <a:t> απ</a:t>
            </a:r>
            <a:r>
              <a:rPr dirty="0" err="1"/>
              <a:t>οτέλεσμ</a:t>
            </a:r>
            <a:r>
              <a:rPr dirty="0"/>
              <a:t>α </a:t>
            </a:r>
            <a:r>
              <a:rPr dirty="0" err="1"/>
              <a:t>κ</a:t>
            </a:r>
            <a:r>
              <a:rPr dirty="0"/>
              <a:t>α</a:t>
            </a:r>
            <a:r>
              <a:rPr dirty="0" err="1"/>
              <a:t>ι</a:t>
            </a:r>
            <a:r>
              <a:rPr dirty="0"/>
              <a:t> </a:t>
            </a:r>
            <a:r>
              <a:rPr dirty="0" err="1"/>
              <a:t>στο</a:t>
            </a:r>
            <a:r>
              <a:rPr dirty="0"/>
              <a:t> </a:t>
            </a:r>
            <a:r>
              <a:rPr dirty="0" err="1"/>
              <a:t>μέλλον</a:t>
            </a:r>
            <a:r>
              <a:rPr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Αντιπροσωπευτικότητα…"/>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t>Αντιπροσωπευτικότητα </a:t>
            </a:r>
          </a:p>
          <a:p>
            <a:pPr>
              <a:defRPr sz="5000">
                <a:solidFill>
                  <a:srgbClr val="FFFFFF"/>
                </a:solidFill>
              </a:defRPr>
            </a:pPr>
            <a:r>
              <a:t>Άνθρωποι</a:t>
            </a:r>
          </a:p>
        </p:txBody>
      </p:sp>
      <p:sp>
        <p:nvSpPr>
          <p:cNvPr id="141" name="Είναι η τάση να αξιολογεί κάποιος, όχι με βάση τις πιθανότητες, αλλά κατά πόσο είναι πιθανόν κάτι να μοιάζει πολύ και να έχει ομοιότητες με κάτι άλλο (Montier, 2002).…"/>
          <p:cNvSpPr txBox="1">
            <a:spLocks noGrp="1"/>
          </p:cNvSpPr>
          <p:nvPr>
            <p:ph type="body" idx="1"/>
          </p:nvPr>
        </p:nvSpPr>
        <p:spPr>
          <a:prstGeom prst="rect">
            <a:avLst/>
          </a:prstGeom>
        </p:spPr>
        <p:txBody>
          <a:bodyPr/>
          <a:lstStyle/>
          <a:p>
            <a:pPr marL="0" indent="0" defTabSz="676909">
              <a:spcBef>
                <a:spcPts val="4300"/>
              </a:spcBef>
              <a:buSzTx/>
              <a:buNone/>
              <a:defRPr sz="4592"/>
            </a:pPr>
            <a:r>
              <a:t>Είναι η τάση να αξιολογεί κάποιος, όχι με βάση τις πιθανότητες, αλλά κατά πόσο είναι πιθανόν κάτι να μοιάζει πολύ και να έχει ομοιότητες με κάτι άλλο (Montier, 2002). </a:t>
            </a:r>
          </a:p>
          <a:p>
            <a:pPr marL="0" indent="0" defTabSz="676909">
              <a:spcBef>
                <a:spcPts val="4300"/>
              </a:spcBef>
              <a:buSzTx/>
              <a:buNone/>
              <a:defRPr sz="4592"/>
            </a:pPr>
            <a:r>
              <a:t>Πρόκειται για την ταξινόμηση πραγμάτων, με βάση αυτά που βιώνει και γνωρίζει κάποιος. </a:t>
            </a:r>
          </a:p>
          <a:p>
            <a:pPr marL="0" indent="0" defTabSz="676909">
              <a:spcBef>
                <a:spcPts val="4300"/>
              </a:spcBef>
              <a:buSzTx/>
              <a:buNone/>
              <a:defRPr sz="4592"/>
            </a:pPr>
            <a:r>
              <a:t>Αν κάτι δεν ταιριάζει με μια κατηγορία με την οποία υπάρχει μια εξοικείωση, την προσεγγίζει με μια πλησιέστερη (Changing Minds.org, 2008). </a:t>
            </a:r>
          </a:p>
          <a:p>
            <a:pPr marL="0" indent="0" defTabSz="676909">
              <a:spcBef>
                <a:spcPts val="4300"/>
              </a:spcBef>
              <a:buSzTx/>
              <a:buNone/>
              <a:defRPr sz="4592"/>
            </a:pPr>
            <a:r>
              <a:t>Μερικές φορές, όταν το άτομο δεν μπορεί να καταφέρει να συμπεριλάβει μια κατάσταση σε μια κατηγορία, συνεχίζει να αναζητεί και να δημιουργεί νέες (Fournier, 2013).</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Διπλό κλικ για αλλαγή"/>
          <p:cNvSpPr txBox="1">
            <a:spLocks noGrp="1"/>
          </p:cNvSpPr>
          <p:nvPr>
            <p:ph type="title"/>
          </p:nvPr>
        </p:nvSpPr>
        <p:spPr>
          <a:prstGeom prst="rect">
            <a:avLst/>
          </a:prstGeom>
        </p:spPr>
        <p:txBody>
          <a:bodyPr/>
          <a:lstStyle/>
          <a:p>
            <a:endParaRPr/>
          </a:p>
        </p:txBody>
      </p:sp>
      <p:sp>
        <p:nvSpPr>
          <p:cNvPr id="196" name="Η πρώτη επιτυχής κίνηση μπορεί να επιδείξει την καταλληλότητα του ατόμου, την ικανότητα του, και η αυτοπεποίθηση της αρχικής επιτυχίας μπορεί να οδηγήσει σε νέα επιτυχημένα αποτελέσματα, όμως όλες αυτές οι υποθέσεις, είναι στατιστικά ανακριβείς.…"/>
          <p:cNvSpPr txBox="1">
            <a:spLocks noGrp="1"/>
          </p:cNvSpPr>
          <p:nvPr>
            <p:ph type="body" idx="1"/>
          </p:nvPr>
        </p:nvSpPr>
        <p:spPr>
          <a:prstGeom prst="rect">
            <a:avLst/>
          </a:prstGeom>
        </p:spPr>
        <p:txBody>
          <a:bodyPr/>
          <a:lstStyle/>
          <a:p>
            <a:pPr marL="0" indent="0" algn="just">
              <a:buSzTx/>
              <a:buNone/>
            </a:pPr>
            <a:r>
              <a:t>Η πρώτη επιτυχής κίνηση μπορεί να επιδείξει την καταλληλότητα του ατόμου, την ικανότητα του, και η αυτοπεποίθηση της αρχικής επιτυχίας μπορεί να οδηγήσει σε νέα επιτυχημένα αποτελέσματα, όμως όλες αυτές οι υποθέσεις, είναι στατιστικά ανακριβείς. </a:t>
            </a:r>
          </a:p>
          <a:p>
            <a:pPr marL="0" indent="0" algn="just">
              <a:buSzTx/>
              <a:buNone/>
            </a:pPr>
            <a:r>
              <a:t>Από την άλλη η πλάνη του ζεστού χεριού προκαλείται από την ψευδαίσθηση του ελέγχου (Langer, 1975) γιατί τα άτομα πιστεύουν ότι μπορούν να ασκήσουν έλεγχο σε συμβάντα που στην πραγματικότητα καθορίζονται τυχαία.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Το φαινόμενο του ζεστού χεριού…"/>
          <p:cNvSpPr txBox="1">
            <a:spLocks noGrp="1"/>
          </p:cNvSpPr>
          <p:nvPr>
            <p:ph type="title"/>
          </p:nvPr>
        </p:nvSpPr>
        <p:spPr>
          <a:xfrm>
            <a:off x="1714500" y="450850"/>
            <a:ext cx="20955000" cy="2501900"/>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t>Το φαινόμενο του ζεστού χεριού</a:t>
            </a:r>
          </a:p>
          <a:p>
            <a:pPr>
              <a:defRPr sz="5000">
                <a:solidFill>
                  <a:srgbClr val="434343"/>
                </a:solidFill>
              </a:defRPr>
            </a:pPr>
            <a:r>
              <a:t>Επενδυτές</a:t>
            </a:r>
          </a:p>
        </p:txBody>
      </p:sp>
      <p:sp>
        <p:nvSpPr>
          <p:cNvPr id="199" name="Η πλάνη αυτή μπορεί να επηρεάσει και την επενδυτική δραστηριότητα στη χρηματιστηριακή αγορά. Οι μελλοντικοί επενδυτές μπορεί να επιλέξουν για τη διαχείριση των χαρτοφυλακίων τους συμβούλους που δεν τους γνωρίζουν, απλά και μόνο γιατί έχουν καταγράψει προ"/>
          <p:cNvSpPr txBox="1">
            <a:spLocks noGrp="1"/>
          </p:cNvSpPr>
          <p:nvPr>
            <p:ph type="body" idx="1"/>
          </p:nvPr>
        </p:nvSpPr>
        <p:spPr>
          <a:prstGeom prst="rect">
            <a:avLst/>
          </a:prstGeom>
        </p:spPr>
        <p:txBody>
          <a:bodyPr/>
          <a:lstStyle/>
          <a:p>
            <a:pPr marL="0" indent="0" defTabSz="586104">
              <a:spcBef>
                <a:spcPts val="3700"/>
              </a:spcBef>
              <a:buSzTx/>
              <a:buNone/>
              <a:defRPr sz="3975"/>
            </a:pPr>
            <a:r>
              <a:t>Η πλάνη αυτή μπορεί να επηρεάσει και την επενδυτική δραστηριότητα στη χρηματιστηριακή αγορά. Οι μελλοντικοί επενδυτές μπορεί να επιλέξουν για τη διαχείριση των χαρτοφυλακίων τους συμβούλους που δεν τους γνωρίζουν, απλά και μόνο γιατί έχουν καταγράψει προηγούμενες επενδυτικές επιτυχίες. </a:t>
            </a:r>
          </a:p>
          <a:p>
            <a:pPr marL="0" indent="0" defTabSz="586104">
              <a:spcBef>
                <a:spcPts val="3700"/>
              </a:spcBef>
              <a:buSzTx/>
              <a:buNone/>
              <a:defRPr sz="3975"/>
            </a:pPr>
            <a:r>
              <a:t>Το ίδιο μπορεί να συμβεί και με την επιλογή μετοχών και αμοιβαίων κεφαλαίων, που έχουν καταγράψει προηγούμενες κερδοφόρες πορείες (Havlíček, 2012). </a:t>
            </a:r>
          </a:p>
          <a:p>
            <a:pPr marL="0" indent="0" defTabSz="586104">
              <a:spcBef>
                <a:spcPts val="3700"/>
              </a:spcBef>
              <a:buSzTx/>
              <a:buNone/>
              <a:defRPr sz="3975"/>
            </a:pPr>
            <a:r>
              <a:t>Στατιστικά αυτό δεν ισχύει και δεν μπορεί να υπάρξει λογική εξήγηση. </a:t>
            </a:r>
          </a:p>
          <a:p>
            <a:pPr marL="0" indent="0" defTabSz="586104">
              <a:spcBef>
                <a:spcPts val="3700"/>
              </a:spcBef>
              <a:buSzTx/>
              <a:buNone/>
              <a:defRPr sz="3975"/>
            </a:pPr>
            <a:r>
              <a:t>Η χρηματιστηριακή αγορά είναι ρευστή και αβέβαιη, επομένως ο επενδυτής δεν μπορεί να προβλέψει, πόσο μάλλον κρίνοντας από τις κινήσεις του παρελθόντος και μόνο. </a:t>
            </a:r>
          </a:p>
          <a:p>
            <a:pPr marL="0" indent="0" defTabSz="586104">
              <a:spcBef>
                <a:spcPts val="3700"/>
              </a:spcBef>
              <a:buSzTx/>
              <a:buNone/>
              <a:defRPr sz="3975"/>
            </a:pPr>
            <a:r>
              <a:t>Επομένως, η ψυχολογική πλάνη είναι αυτή που οδηγεί σε λανθασμένες επιλογές και αποφάσεις, σε μη κερδοφόρα μονοπάτια και επομένως σε οικονομικά αδιέξοδα.</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1375955" y="4005943"/>
          <a:ext cx="21331646" cy="8778238"/>
        </p:xfrm>
        <a:graphic>
          <a:graphicData uri="http://schemas.openxmlformats.org/drawingml/2006/table">
            <a:tbl>
              <a:tblPr firstRow="1" firstCol="1" bandRow="1">
                <a:tableStyleId>{5C22544A-7EE6-4342-B048-85BDC9FD1C3A}</a:tableStyleId>
              </a:tblPr>
              <a:tblGrid>
                <a:gridCol w="21331646">
                  <a:extLst>
                    <a:ext uri="{9D8B030D-6E8A-4147-A177-3AD203B41FA5}">
                      <a16:colId xmlns:a16="http://schemas.microsoft.com/office/drawing/2014/main" val="1943496781"/>
                    </a:ext>
                  </a:extLst>
                </a:gridCol>
              </a:tblGrid>
              <a:tr h="3762102">
                <a:tc>
                  <a:txBody>
                    <a:bodyPr/>
                    <a:lstStyle/>
                    <a:p>
                      <a:pPr marR="297180">
                        <a:spcAft>
                          <a:spcPts val="0"/>
                        </a:spcAft>
                      </a:pPr>
                      <a:r>
                        <a:rPr lang="el-GR" sz="3200" dirty="0">
                          <a:effectLst/>
                        </a:rPr>
                        <a:t>H Λίντα είναι 31 χρονών, ανύπαντρη, ειλικρινής και ευφυής. Έχει ειδικευτεί στη φιλοσοφία και σαν φοιτήτρια ασχολούνταν με θέματα φυλετικών διακρίσεων και κοινωνικής δικαιοσύνης, επίσης συμμετείχε σε αντιπυρηνικές διαδηλώσεις. </a:t>
                      </a:r>
                    </a:p>
                    <a:p>
                      <a:pPr marR="297180">
                        <a:spcAft>
                          <a:spcPts val="0"/>
                        </a:spcAft>
                      </a:pPr>
                      <a:r>
                        <a:rPr lang="el-GR" sz="3200" dirty="0">
                          <a:effectLst/>
                        </a:rPr>
                        <a:t>Τι είναι πιο πιθανόν, η Λίντα να είναι ταμίας και να δραστηριοποιείται στο φεμινιστικό κίνημα ή η Λίντα να είναι ταμίας;</a:t>
                      </a:r>
                      <a:endParaRPr lang="el-GR"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1964092493"/>
                  </a:ext>
                </a:extLst>
              </a:tr>
              <a:tr h="2508068">
                <a:tc>
                  <a:txBody>
                    <a:bodyPr/>
                    <a:lstStyle/>
                    <a:p>
                      <a:pPr marR="297180">
                        <a:spcAft>
                          <a:spcPts val="0"/>
                        </a:spcAft>
                      </a:pPr>
                      <a:r>
                        <a:rPr lang="el-GR" sz="3200" dirty="0">
                          <a:effectLst/>
                        </a:rPr>
                        <a:t> Ένας μαθητής, στην πρώτη τάξη του λυκείου, έχει πάρει βαθμό αποφοίτησης 18 ενώ ο συνολικός μέσος όρος για τους μαθητές του συγκεκριμένου λυκείου είναι 15,5. Είναι πιο πιθανόν να αποφοιτήσει με βαθμό πάνω από το μέσο όρο ή όχι;</a:t>
                      </a:r>
                      <a:endParaRPr lang="el-GR"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722811273"/>
                  </a:ext>
                </a:extLst>
              </a:tr>
              <a:tr h="1254034">
                <a:tc>
                  <a:txBody>
                    <a:bodyPr/>
                    <a:lstStyle/>
                    <a:p>
                      <a:pPr marR="297180">
                        <a:spcAft>
                          <a:spcPts val="0"/>
                        </a:spcAft>
                      </a:pPr>
                      <a:r>
                        <a:rPr lang="el-GR" sz="3200" dirty="0">
                          <a:effectLst/>
                        </a:rPr>
                        <a:t> Έστω ότι με ένα δίκαιο νόμισμα παίζετε: «κορώνα- γράμματα». Για τέσσερις συνεχόμενες φορές έχετε φέρει γράμματα. Στην επόμενη (5η) φορά είναι πιο πιθανόν να φέρετε κορώνα παρά γράμματα;</a:t>
                      </a:r>
                      <a:endParaRPr lang="el-GR"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504376100"/>
                  </a:ext>
                </a:extLst>
              </a:tr>
              <a:tr h="1254034">
                <a:tc>
                  <a:txBody>
                    <a:bodyPr/>
                    <a:lstStyle/>
                    <a:p>
                      <a:pPr marR="297180">
                        <a:spcAft>
                          <a:spcPts val="0"/>
                        </a:spcAft>
                      </a:pPr>
                      <a:r>
                        <a:rPr lang="el-GR" sz="3200" dirty="0">
                          <a:effectLst/>
                        </a:rPr>
                        <a:t>Κατά πόσο πιστεύετε ότι η πιθανότητα για εύστοχη βολή, ενός παίκτη του μπάσκετ, είναι μεγαλύτερη όταν η προηγούμενη βολή του ήταν επιτυχής;</a:t>
                      </a:r>
                      <a:endParaRPr lang="el-GR"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997685850"/>
                  </a:ext>
                </a:extLst>
              </a:tr>
            </a:tbl>
          </a:graphicData>
        </a:graphic>
      </p:graphicFrame>
    </p:spTree>
    <p:extLst>
      <p:ext uri="{BB962C8B-B14F-4D97-AF65-F5344CB8AC3E}">
        <p14:creationId xmlns:p14="http://schemas.microsoft.com/office/powerpoint/2010/main" val="291922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1950720" y="3884025"/>
          <a:ext cx="20756880" cy="9374294"/>
        </p:xfrm>
        <a:graphic>
          <a:graphicData uri="http://schemas.openxmlformats.org/drawingml/2006/table">
            <a:tbl>
              <a:tblPr firstRow="1" firstCol="1" bandRow="1">
                <a:tableStyleId>{5C22544A-7EE6-4342-B048-85BDC9FD1C3A}</a:tableStyleId>
              </a:tblPr>
              <a:tblGrid>
                <a:gridCol w="15422736">
                  <a:extLst>
                    <a:ext uri="{9D8B030D-6E8A-4147-A177-3AD203B41FA5}">
                      <a16:colId xmlns:a16="http://schemas.microsoft.com/office/drawing/2014/main" val="3212881590"/>
                    </a:ext>
                  </a:extLst>
                </a:gridCol>
                <a:gridCol w="5334144">
                  <a:extLst>
                    <a:ext uri="{9D8B030D-6E8A-4147-A177-3AD203B41FA5}">
                      <a16:colId xmlns:a16="http://schemas.microsoft.com/office/drawing/2014/main" val="4072849148"/>
                    </a:ext>
                  </a:extLst>
                </a:gridCol>
              </a:tblGrid>
              <a:tr h="3418920">
                <a:tc>
                  <a:txBody>
                    <a:bodyPr/>
                    <a:lstStyle/>
                    <a:p>
                      <a:pPr marR="297180">
                        <a:spcAft>
                          <a:spcPts val="0"/>
                        </a:spcAft>
                      </a:pPr>
                      <a:r>
                        <a:rPr lang="el-GR" sz="3600" dirty="0">
                          <a:effectLst/>
                        </a:rPr>
                        <a:t> H Λίντα είναι 31 χρονών, ανύπαντρη, ειλικρινής και ευφυής. Έχει ειδικευτεί στη φιλοσοφία και σαν φοιτήτρια ασχολούνταν με θέματα φυλετικών διακρίσεων και κοινωνικής δικαιοσύνης, επίσης συμμετείχε σε αντιπυρηνικές διαδηλώσεις. </a:t>
                      </a:r>
                    </a:p>
                    <a:p>
                      <a:pPr marR="297180">
                        <a:spcAft>
                          <a:spcPts val="0"/>
                        </a:spcAft>
                      </a:pPr>
                      <a:r>
                        <a:rPr lang="el-GR" sz="3600" dirty="0">
                          <a:effectLst/>
                        </a:rPr>
                        <a:t>Τι είναι πιο πιθανόν, η Λίντα να είναι ταμίας και να δραστηριοποιείται στο φεμινιστικό κίνημα ή η Λίντα να είναι ταμίας;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Η πλάνη των συνδυασμών</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603276598"/>
                  </a:ext>
                </a:extLst>
              </a:tr>
              <a:tr h="2194560">
                <a:tc>
                  <a:txBody>
                    <a:bodyPr/>
                    <a:lstStyle/>
                    <a:p>
                      <a:pPr marR="297180">
                        <a:spcAft>
                          <a:spcPts val="0"/>
                        </a:spcAft>
                      </a:pPr>
                      <a:r>
                        <a:rPr lang="el-GR" sz="3600" dirty="0">
                          <a:effectLst/>
                        </a:rPr>
                        <a:t> Ένας μαθητής, στην πρώτη τάξη του λυκείου, έχει πάρει βαθμό αποφοίτησης 18 ενώ ο συνολικός μέσος όρος για τους μαθητές του συγκεκριμένου λυκείου είναι 15,5. Είναι πιο πιθανόν να αποφοιτήσει με βαθμό πάνω από το μέσο όρο ή όχι;</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Ο νόμος των μικρών αριθμών</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682443952"/>
                  </a:ext>
                </a:extLst>
              </a:tr>
              <a:tr h="2051352">
                <a:tc>
                  <a:txBody>
                    <a:bodyPr/>
                    <a:lstStyle/>
                    <a:p>
                      <a:pPr marR="297180">
                        <a:spcAft>
                          <a:spcPts val="0"/>
                        </a:spcAft>
                      </a:pPr>
                      <a:r>
                        <a:rPr lang="el-GR" sz="3600" dirty="0">
                          <a:effectLst/>
                        </a:rPr>
                        <a:t> Έστω ότι με ένα δίκαιο νόμισμα παίζετε: «κορώνα- γράμματα». Για τέσσερις συνεχόμενες φορές έχετε φέρει γράμματα. Στην επόμενη (5η) φορά είναι πιο πιθανόν να φέρετε κορώνα παρά γράμματα;</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dirty="0">
                          <a:effectLst/>
                        </a:rPr>
                        <a:t>Η πλάνη του παίκτη</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4093133545"/>
                  </a:ext>
                </a:extLst>
              </a:tr>
              <a:tr h="1709462">
                <a:tc>
                  <a:txBody>
                    <a:bodyPr/>
                    <a:lstStyle/>
                    <a:p>
                      <a:pPr marR="297180">
                        <a:spcAft>
                          <a:spcPts val="0"/>
                        </a:spcAft>
                      </a:pPr>
                      <a:r>
                        <a:rPr lang="el-GR" sz="3600" dirty="0">
                          <a:effectLst/>
                        </a:rPr>
                        <a:t>Κατά πόσο πιστεύετε ότι η πιθανότητα για εύστοχη βολή, ενός παίκτη του μπάσκετ, είναι μεγαλύτερη όταν η προηγούμενη βολή του ήταν επιτυχής;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dirty="0">
                          <a:effectLst/>
                        </a:rPr>
                        <a:t>Το φαινόμενο του ζεστού χεριού</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1678897852"/>
                  </a:ext>
                </a:extLst>
              </a:tr>
            </a:tbl>
          </a:graphicData>
        </a:graphic>
      </p:graphicFrame>
    </p:spTree>
    <p:extLst>
      <p:ext uri="{BB962C8B-B14F-4D97-AF65-F5344CB8AC3E}">
        <p14:creationId xmlns:p14="http://schemas.microsoft.com/office/powerpoint/2010/main" val="8872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Διπλό κλικ για αλλαγή"/>
          <p:cNvSpPr txBox="1">
            <a:spLocks noGrp="1"/>
          </p:cNvSpPr>
          <p:nvPr>
            <p:ph type="title"/>
          </p:nvPr>
        </p:nvSpPr>
        <p:spPr>
          <a:prstGeom prst="rect">
            <a:avLst/>
          </a:prstGeom>
        </p:spPr>
        <p:txBody>
          <a:bodyPr/>
          <a:lstStyle/>
          <a:p>
            <a:endParaRPr/>
          </a:p>
        </p:txBody>
      </p:sp>
      <p:sp>
        <p:nvSpPr>
          <p:cNvPr id="144" name="Όταν τα άτομα καλούνται να πάρουν αποφάσεις, σε στιγμές που χαρακτηρίζονται από αβεβαιότητα, θεωρούν ότι οι πιθανότητες που ισχύουν για γνωστές καταστάσεις θα έχουν την ίδια δυναμική και θα ισχύουν για τις νέες και άγνωστες καταστάσεις που βιώνουν, δημιο"/>
          <p:cNvSpPr txBox="1">
            <a:spLocks noGrp="1"/>
          </p:cNvSpPr>
          <p:nvPr>
            <p:ph type="body" idx="1"/>
          </p:nvPr>
        </p:nvSpPr>
        <p:spPr>
          <a:prstGeom prst="rect">
            <a:avLst/>
          </a:prstGeom>
        </p:spPr>
        <p:txBody>
          <a:bodyPr/>
          <a:lstStyle>
            <a:lvl1pPr marL="0" indent="0" algn="just">
              <a:buSzTx/>
              <a:buNone/>
            </a:lvl1pPr>
          </a:lstStyle>
          <a:p>
            <a:r>
              <a:t>Όταν τα άτομα καλούνται να πάρουν αποφάσεις, σε στιγμές που χαρακτηρίζονται από αβεβαιότητα, θεωρούν ότι οι πιθανότητες που ισχύουν για γνωστές καταστάσεις θα έχουν την ίδια δυναμική και θα ισχύουν για τις νέες και άγνωστες καταστάσεις που βιώνουν, δημιουργώντας στερεότυπα, με τα οποία αξιολογούν και αποφασίζουν.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Διπλό κλικ για αλλαγή"/>
          <p:cNvSpPr txBox="1">
            <a:spLocks noGrp="1"/>
          </p:cNvSpPr>
          <p:nvPr>
            <p:ph type="title"/>
          </p:nvPr>
        </p:nvSpPr>
        <p:spPr>
          <a:prstGeom prst="rect">
            <a:avLst/>
          </a:prstGeom>
        </p:spPr>
        <p:txBody>
          <a:bodyPr/>
          <a:lstStyle/>
          <a:p>
            <a:endParaRPr/>
          </a:p>
        </p:txBody>
      </p:sp>
      <p:sp>
        <p:nvSpPr>
          <p:cNvPr id="147" name="Ας θεωρήσουμε έναν άνθρωπο που έχει τα εξής χαρακτηριστικά: ντροπαλός, αντικοινωνικός, πράος, φιλήσυχος, αλλά πάντα εξυπηρετικός και με πάθος για τη λεπτομέρεια, την τάξη και την οργάνωση.…"/>
          <p:cNvSpPr txBox="1">
            <a:spLocks noGrp="1"/>
          </p:cNvSpPr>
          <p:nvPr>
            <p:ph type="body" idx="1"/>
          </p:nvPr>
        </p:nvSpPr>
        <p:spPr>
          <a:prstGeom prst="rect">
            <a:avLst/>
          </a:prstGeom>
        </p:spPr>
        <p:txBody>
          <a:bodyPr>
            <a:normAutofit lnSpcReduction="10000"/>
          </a:bodyPr>
          <a:lstStyle/>
          <a:p>
            <a:pPr marL="0" indent="0" algn="just" defTabSz="685165">
              <a:spcBef>
                <a:spcPts val="4300"/>
              </a:spcBef>
              <a:buSzTx/>
              <a:buNone/>
              <a:defRPr sz="4648"/>
            </a:pPr>
            <a:r>
              <a:t>Ας θεωρήσουμε έναν άνθρωπο που έχει τα εξής χαρακτηριστικά: ντροπαλός, αντικοινωνικός, πράος, φιλήσυχος, αλλά πάντα εξυπηρετικός και με πάθος για τη λεπτομέρεια, την τάξη και την οργάνωση. </a:t>
            </a:r>
          </a:p>
          <a:p>
            <a:pPr marL="0" indent="0" algn="just" defTabSz="685165">
              <a:spcBef>
                <a:spcPts val="4300"/>
              </a:spcBef>
              <a:buSzTx/>
              <a:buNone/>
              <a:defRPr sz="4648"/>
            </a:pPr>
            <a:r>
              <a:t>Με βάση την αντιπροσωπευτικότητα, προσεγγίζουμε την πιθανότητα ότι το άτομο αυτό έχει ένα συγκεκριμένο επάγγελμα από ένα πιθανό κατάλογο επαγγελμάτων (βιβλιοθηκάριος, πιλότος, αγρότης, ιατρός). Υπάρχουν κάποια στερεότυπα σε σχέση με τα χαρακτηριστικά που φέρει κάποιος επαγγελματίας και τα στερεότυπα αυτά χρησιμοποιούνται ως μέσο για κατηγοριοποίηση των ατόμων. </a:t>
            </a:r>
          </a:p>
          <a:p>
            <a:pPr marL="0" indent="0" algn="just" defTabSz="685165">
              <a:spcBef>
                <a:spcPts val="4300"/>
              </a:spcBef>
              <a:buSzTx/>
              <a:buNone/>
              <a:defRPr sz="4648"/>
            </a:pPr>
            <a:r>
              <a:t>Οι άνθρωποι κατατάσσουν τα επαγγέλματα, με βάση την πιθανότητα και την ομοιότητα, αλλά μπορεί να οδηγηθούν σε λάθος εκτιμήσεις (Kahneman και Tversky, 1972).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Διπλό κλικ για αλλαγή"/>
          <p:cNvSpPr txBox="1">
            <a:spLocks noGrp="1"/>
          </p:cNvSpPr>
          <p:nvPr>
            <p:ph type="title"/>
          </p:nvPr>
        </p:nvSpPr>
        <p:spPr>
          <a:prstGeom prst="rect">
            <a:avLst/>
          </a:prstGeom>
        </p:spPr>
        <p:txBody>
          <a:bodyPr/>
          <a:lstStyle/>
          <a:p>
            <a:endParaRPr/>
          </a:p>
        </p:txBody>
      </p:sp>
      <p:sp>
        <p:nvSpPr>
          <p:cNvPr id="150" name="Τα άτομα από την άλλη, προσπαθούν να βρουν κοινά σημεία επαφής μεταξύ των γεγονότων που συμβαίνουν και αυτών που επαναφέρουν από τη μνήμη τους.…"/>
          <p:cNvSpPr txBox="1">
            <a:spLocks noGrp="1"/>
          </p:cNvSpPr>
          <p:nvPr>
            <p:ph type="body" idx="1"/>
          </p:nvPr>
        </p:nvSpPr>
        <p:spPr>
          <a:prstGeom prst="rect">
            <a:avLst/>
          </a:prstGeom>
        </p:spPr>
        <p:txBody>
          <a:bodyPr>
            <a:normAutofit lnSpcReduction="10000"/>
          </a:bodyPr>
          <a:lstStyle/>
          <a:p>
            <a:pPr marL="0" indent="0" algn="just" defTabSz="610870">
              <a:spcBef>
                <a:spcPts val="3900"/>
              </a:spcBef>
              <a:buSzTx/>
              <a:buNone/>
              <a:defRPr sz="4144"/>
            </a:pPr>
            <a:r>
              <a:t>Τα άτομα από την άλλη, προσπαθούν να βρουν κοινά σημεία επαφής μεταξύ των γεγονότων που συμβαίνουν και αυτών που επαναφέρουν από τη μνήμη τους. </a:t>
            </a:r>
          </a:p>
          <a:p>
            <a:pPr marL="0" indent="0" algn="just" defTabSz="610870">
              <a:spcBef>
                <a:spcPts val="3900"/>
              </a:spcBef>
              <a:buSzTx/>
              <a:buNone/>
              <a:defRPr sz="4144"/>
            </a:pPr>
            <a:r>
              <a:t>Επίσης πιστεύουν λανθασμένα ότι γεγονότα που έχουν συμβεί στο άμεσο παρελθόν δεν μπορούν να κάνουν σύντομα την εμφάνισή τους. Οι άνθρωποι δεν δείχνουν την προτίμηση τους σε λαχεία που ο λήγοντας αριθμός κληρώθηκε την προηγούμενη φορά. </a:t>
            </a:r>
          </a:p>
          <a:p>
            <a:pPr marL="0" indent="0" algn="just" defTabSz="610870">
              <a:spcBef>
                <a:spcPts val="3900"/>
              </a:spcBef>
              <a:buSzTx/>
              <a:buNone/>
              <a:defRPr sz="4144"/>
            </a:pPr>
            <a:r>
              <a:t>Ο λόγος είναι ο ευρετικός κανόνας, που υπαγορεύει, ότι ένας λήγοντας που έχει κληρωθεί, θα ξανακληρωθεί πιο δύσκολα. </a:t>
            </a:r>
          </a:p>
          <a:p>
            <a:pPr marL="0" indent="0" algn="just" defTabSz="610870">
              <a:spcBef>
                <a:spcPts val="3900"/>
              </a:spcBef>
              <a:buSzTx/>
              <a:buNone/>
              <a:defRPr sz="4144"/>
            </a:pPr>
            <a:r>
              <a:t>Όσο και αν φαίνεται παράδοξο όλοι οι λήγοντες έχουν τις ίδιες πιθανότητες να ξανακληρωθούν (Aλεξάκης και Ξανθάκης 2008). </a:t>
            </a:r>
          </a:p>
          <a:p>
            <a:pPr marL="0" indent="0" algn="just" defTabSz="610870">
              <a:spcBef>
                <a:spcPts val="3900"/>
              </a:spcBef>
              <a:buSzTx/>
              <a:buNone/>
              <a:defRPr sz="4144"/>
            </a:pPr>
            <a:r>
              <a:t>Επομένως ο ορθολογισμός στην περίπτωση των πιθανοτήτων, παραμερίζεται και δίνει χώρο στον παραλογισμό και την πλάνη.</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Αντιπροσωπευτικότητα…"/>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t>Αντιπροσωπευτικότητα</a:t>
            </a:r>
          </a:p>
          <a:p>
            <a:pPr>
              <a:defRPr sz="5000">
                <a:solidFill>
                  <a:srgbClr val="434343"/>
                </a:solidFill>
              </a:defRPr>
            </a:pPr>
            <a:r>
              <a:t>Επενδυτές</a:t>
            </a:r>
          </a:p>
        </p:txBody>
      </p:sp>
      <p:sp>
        <p:nvSpPr>
          <p:cNvPr id="153" name="Για να συνδέσουμε την αντιπροσωπευτικότητα με χρηματιστηριακές επιλογές, πρέπει να αναφερθούμε και στην τάση των επενδυτών, να λειτουργούν με βάση την προηγούμενη εμπειρία τους.…"/>
          <p:cNvSpPr txBox="1">
            <a:spLocks noGrp="1"/>
          </p:cNvSpPr>
          <p:nvPr>
            <p:ph type="body" idx="1"/>
          </p:nvPr>
        </p:nvSpPr>
        <p:spPr>
          <a:prstGeom prst="rect">
            <a:avLst/>
          </a:prstGeom>
        </p:spPr>
        <p:txBody>
          <a:bodyPr>
            <a:normAutofit lnSpcReduction="10000"/>
          </a:bodyPr>
          <a:lstStyle/>
          <a:p>
            <a:pPr marL="0" indent="0" algn="just" defTabSz="742950">
              <a:spcBef>
                <a:spcPts val="4700"/>
              </a:spcBef>
              <a:buSzTx/>
              <a:buNone/>
              <a:defRPr sz="5040"/>
            </a:pPr>
            <a:r>
              <a:t>Για να συνδέσουμε την αντιπροσωπευτικότητα με χρηματιστηριακές επιλογές, πρέπει να αναφερθούμε και στην τάση των επενδυτών, να λειτουργούν με βάση την προηγούμενη εμπειρία τους. </a:t>
            </a:r>
          </a:p>
          <a:p>
            <a:pPr marL="0" indent="0" algn="just" defTabSz="742950">
              <a:spcBef>
                <a:spcPts val="4700"/>
              </a:spcBef>
              <a:buSzTx/>
              <a:buNone/>
              <a:defRPr sz="5040"/>
            </a:pPr>
            <a:r>
              <a:t>Η πρόσφατη επιτυχία τους δημιουργεί τη βεβαιότητα ότι θα συνεχιστεί και στο μέλλον. Η πρόβλεψη των μελλοντικών κερδών πραγματοποιείται από την ερμηνεία των πρόσφατων παρελθοντικών κερδών, χρησιμοποιώντας την ευρετική αντιπροσωπευτικότητα (Shleife, 2000).</a:t>
            </a:r>
          </a:p>
          <a:p>
            <a:pPr marL="0" indent="0" algn="just" defTabSz="742950">
              <a:spcBef>
                <a:spcPts val="4700"/>
              </a:spcBef>
              <a:buSzTx/>
              <a:buNone/>
              <a:defRPr sz="5040"/>
            </a:pPr>
            <a:r>
              <a:t>Ο ευρετικός κανόνας της αντιπροσωπευτικότητας, οδηγεί τους επενδυτές  να επενδύουν σε μετοχές που καταγράφουν ήδη κερδοφόρα πορεία, (Barber, Odean, Zheng, 2000).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Διπλό κλικ για αλλαγή"/>
          <p:cNvSpPr txBox="1">
            <a:spLocks noGrp="1"/>
          </p:cNvSpPr>
          <p:nvPr>
            <p:ph type="title"/>
          </p:nvPr>
        </p:nvSpPr>
        <p:spPr>
          <a:prstGeom prst="rect">
            <a:avLst/>
          </a:prstGeom>
        </p:spPr>
        <p:txBody>
          <a:bodyPr/>
          <a:lstStyle/>
          <a:p>
            <a:endParaRPr/>
          </a:p>
        </p:txBody>
      </p:sp>
      <p:sp>
        <p:nvSpPr>
          <p:cNvPr id="156" name="Παρατηρώντας τις παρελθοντικές αποδόσεις, υπερτιμούν ή υποτιμούν τη μελλοντική τους πορεία.…"/>
          <p:cNvSpPr txBox="1">
            <a:spLocks noGrp="1"/>
          </p:cNvSpPr>
          <p:nvPr>
            <p:ph type="body" idx="1"/>
          </p:nvPr>
        </p:nvSpPr>
        <p:spPr>
          <a:prstGeom prst="rect">
            <a:avLst/>
          </a:prstGeom>
        </p:spPr>
        <p:txBody>
          <a:bodyPr>
            <a:normAutofit lnSpcReduction="10000"/>
          </a:bodyPr>
          <a:lstStyle/>
          <a:p>
            <a:pPr marL="0" indent="0" algn="just" defTabSz="759459">
              <a:spcBef>
                <a:spcPts val="4800"/>
              </a:spcBef>
              <a:buSzTx/>
              <a:buNone/>
              <a:defRPr sz="5152"/>
            </a:pPr>
            <a:r>
              <a:t>Παρατηρώντας τις παρελθοντικές αποδόσεις, υπερτιμούν ή υποτιμούν τη μελλοντική τους πορεία. </a:t>
            </a:r>
          </a:p>
          <a:p>
            <a:pPr marL="0" indent="0" algn="just" defTabSz="759459">
              <a:spcBef>
                <a:spcPts val="4800"/>
              </a:spcBef>
              <a:buSzTx/>
              <a:buNone/>
              <a:defRPr sz="5152"/>
            </a:pPr>
            <a:r>
              <a:t>Οι επενδυτές μπορούν να προεκτείνουν σύντομες ιστορίες του παρελθόντος, για αύξηση των κερδών ορισμένων επιχειρήσεων, πάρα πολύ μακριά στο μέλλον με αποτέλεσμα την υπερτιμολόγηση όλων αυτών των λαμπερών επιχειρήσεων (Shleifer, 2000). </a:t>
            </a:r>
          </a:p>
          <a:p>
            <a:pPr marL="0" indent="0" algn="just" defTabSz="759459">
              <a:spcBef>
                <a:spcPts val="4800"/>
              </a:spcBef>
              <a:buSzTx/>
              <a:buNone/>
              <a:defRPr sz="5152"/>
            </a:pPr>
            <a:r>
              <a:t>Οι επενδυτές προτιμούν να αγοράζουν μετοχές που είχαν πρόσφατα καταγράψει έκτακτες θετικές αποδόσεις, σύμφωνα με το σκεπτικό ότι η τελευταία τάση των τιμών, είναι αντιπροσωπευτική της μελλοντικής τάσης των τιμών αυτών (Dhar, Kumar, 2001).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Διπλό κλικ για αλλαγή"/>
          <p:cNvSpPr txBox="1">
            <a:spLocks noGrp="1"/>
          </p:cNvSpPr>
          <p:nvPr>
            <p:ph type="title"/>
          </p:nvPr>
        </p:nvSpPr>
        <p:spPr>
          <a:prstGeom prst="rect">
            <a:avLst/>
          </a:prstGeom>
        </p:spPr>
        <p:txBody>
          <a:bodyPr/>
          <a:lstStyle/>
          <a:p>
            <a:endParaRPr/>
          </a:p>
        </p:txBody>
      </p:sp>
      <p:sp>
        <p:nvSpPr>
          <p:cNvPr id="159" name="Η μετοχή μιας εταιρίας, η οποία δεν έχει διαγράψει επιτυχημένη πορεία στο παρελθόν μπορεί να οφείλεται σε διάφορους λόγους.…"/>
          <p:cNvSpPr txBox="1">
            <a:spLocks noGrp="1"/>
          </p:cNvSpPr>
          <p:nvPr>
            <p:ph type="body" idx="1"/>
          </p:nvPr>
        </p:nvSpPr>
        <p:spPr>
          <a:prstGeom prst="rect">
            <a:avLst/>
          </a:prstGeom>
        </p:spPr>
        <p:txBody>
          <a:bodyPr/>
          <a:lstStyle/>
          <a:p>
            <a:pPr marL="0" indent="0" algn="just">
              <a:buSzTx/>
              <a:buNone/>
            </a:pPr>
            <a:r>
              <a:t>Η μετοχή μιας εταιρίας, η οποία δεν έχει διαγράψει επιτυχημένη πορεία στο παρελθόν μπορεί να οφείλεται σε διάφορους λόγους. </a:t>
            </a:r>
          </a:p>
          <a:p>
            <a:pPr marL="0" indent="0" algn="just">
              <a:buSzTx/>
              <a:buNone/>
            </a:pPr>
            <a:r>
              <a:t>Μπορεί να μην έκανε δυναμική εμφάνιση στην κεφαλαιουχική αγορά και επομένως να μην ήταν τόσο δημοφιλής όπως άλλες ή να προσπαθούσε να «χτίσει» το όνομα της με μικρά σταθερά βήματα</a:t>
            </a:r>
            <a:r>
              <a:rPr sz="1200">
                <a:latin typeface="Times Roman"/>
                <a:ea typeface="Times Roman"/>
                <a:cs typeface="Times Roman"/>
                <a:sym typeface="Times Roman"/>
              </a:rP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Εικόνα"/>
          <p:cNvGrpSpPr/>
          <p:nvPr/>
        </p:nvGrpSpPr>
        <p:grpSpPr>
          <a:xfrm>
            <a:off x="1631625" y="56446"/>
            <a:ext cx="21120750" cy="13603108"/>
            <a:chOff x="0" y="0"/>
            <a:chExt cx="21120748" cy="13603107"/>
          </a:xfrm>
        </p:grpSpPr>
        <p:pic>
          <p:nvPicPr>
            <p:cNvPr id="162" name="Εικόνα" descr="Εικόνα"/>
            <p:cNvPicPr>
              <a:picLocks noChangeAspect="1"/>
            </p:cNvPicPr>
            <p:nvPr/>
          </p:nvPicPr>
          <p:blipFill>
            <a:blip r:embed="rId2"/>
            <a:stretch>
              <a:fillRect/>
            </a:stretch>
          </p:blipFill>
          <p:spPr>
            <a:xfrm>
              <a:off x="203200" y="215900"/>
              <a:ext cx="20714349" cy="13171308"/>
            </a:xfrm>
            <a:prstGeom prst="rect">
              <a:avLst/>
            </a:prstGeom>
            <a:ln>
              <a:noFill/>
            </a:ln>
            <a:effectLst/>
          </p:spPr>
        </p:pic>
        <p:pic>
          <p:nvPicPr>
            <p:cNvPr id="161" name="Εικόνα" descr="Εικόνα"/>
            <p:cNvPicPr>
              <a:picLocks/>
            </p:cNvPicPr>
            <p:nvPr/>
          </p:nvPicPr>
          <p:blipFill>
            <a:blip r:embed="rId3"/>
            <a:stretch>
              <a:fillRect/>
            </a:stretch>
          </p:blipFill>
          <p:spPr>
            <a:xfrm>
              <a:off x="0" y="0"/>
              <a:ext cx="21120749" cy="13603108"/>
            </a:xfrm>
            <a:prstGeom prst="rect">
              <a:avLst/>
            </a:prstGeom>
            <a:effectLst/>
          </p:spPr>
        </p:pic>
      </p:gr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2082</Words>
  <Application>Microsoft Macintosh PowerPoint</Application>
  <PresentationFormat>Προσαρμογή</PresentationFormat>
  <Paragraphs>90</Paragraphs>
  <Slides>23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23</vt:i4>
      </vt:variant>
    </vt:vector>
  </HeadingPairs>
  <TitlesOfParts>
    <vt:vector size="30" baseType="lpstr">
      <vt:lpstr>Baskerville</vt:lpstr>
      <vt:lpstr>Cochin</vt:lpstr>
      <vt:lpstr>Helvetica Neue</vt:lpstr>
      <vt:lpstr>Noteworthy Bold</vt:lpstr>
      <vt:lpstr>Times New Roman</vt:lpstr>
      <vt:lpstr>Times Roman</vt:lpstr>
      <vt:lpstr>PhotoPortfolio</vt:lpstr>
      <vt:lpstr>Αντιπροσωπευτικότητα</vt:lpstr>
      <vt:lpstr>Αντιπροσωπευτικότητα  Άνθρωποι</vt:lpstr>
      <vt:lpstr>Παρουσίαση του PowerPoint</vt:lpstr>
      <vt:lpstr>Παρουσίαση του PowerPoint</vt:lpstr>
      <vt:lpstr>Παρουσίαση του PowerPoint</vt:lpstr>
      <vt:lpstr>Αντιπροσωπευτικότητα Επενδυτές</vt:lpstr>
      <vt:lpstr>Παρουσίαση του PowerPoint</vt:lpstr>
      <vt:lpstr>Παρουσίαση του PowerPoint</vt:lpstr>
      <vt:lpstr>Παρουσίαση του PowerPoint</vt:lpstr>
      <vt:lpstr>Η πλάνη των συνδυασμών Άνθρωποι</vt:lpstr>
      <vt:lpstr>Η πλάνη των συνδυασμών  Επενδυτές</vt:lpstr>
      <vt:lpstr>Ο νόμος των μικρών αριθμών Άνθρωποι</vt:lpstr>
      <vt:lpstr>Παρουσίαση του PowerPoint</vt:lpstr>
      <vt:lpstr>Ο νόμος των μικρών αριθμών Επενδυτές</vt:lpstr>
      <vt:lpstr>Παρουσίαση του PowerPoint</vt:lpstr>
      <vt:lpstr>Η πλάνη του παίκτη Άνθρωποι</vt:lpstr>
      <vt:lpstr>Παρουσίαση του PowerPoint</vt:lpstr>
      <vt:lpstr>Η πλάνη του παίκτη Επενδυτές</vt:lpstr>
      <vt:lpstr>Το φαινόμενο του ζεστού χεριού Άνθρωποι</vt:lpstr>
      <vt:lpstr>Παρουσίαση του PowerPoint</vt:lpstr>
      <vt:lpstr>Το φαινόμενο του ζεστού χεριού Επενδυτές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Αντιπροσωπευτικότητα</dc:title>
  <cp:lastModifiedBy>ANASTASIOS KONSTANTINIDIS</cp:lastModifiedBy>
  <cp:revision>2</cp:revision>
  <dcterms:modified xsi:type="dcterms:W3CDTF">2023-05-25T14:43:33Z</dcterms:modified>
</cp:coreProperties>
</file>