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5"/>
  </p:normalViewPr>
  <p:slideViewPr>
    <p:cSldViewPr snapToGrid="0">
      <p:cViewPr varScale="1">
        <p:scale>
          <a:sx n="55" d="100"/>
          <a:sy n="55" d="100"/>
        </p:scale>
        <p:origin x="7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076231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Τίτλος και υπότιτλο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Κείμενο τίτλου"/>
          <p:cNvSpPr txBox="1">
            <a:spLocks noGrp="1"/>
          </p:cNvSpPr>
          <p:nvPr>
            <p:ph type="title"/>
          </p:nvPr>
        </p:nvSpPr>
        <p:spPr>
          <a:xfrm>
            <a:off x="2019300" y="3429000"/>
            <a:ext cx="20955000" cy="41021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12" name="Επίπεδο κύριου τμήματος ένα…"/>
          <p:cNvSpPr txBox="1">
            <a:spLocks noGrp="1"/>
          </p:cNvSpPr>
          <p:nvPr>
            <p:ph type="body" sz="quarter" idx="1"/>
          </p:nvPr>
        </p:nvSpPr>
        <p:spPr>
          <a:xfrm>
            <a:off x="2019300" y="7518400"/>
            <a:ext cx="20955000" cy="1968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3"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Φωτογραφία - 2 εικόν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Ασπρόμαυρη φωτογραφία του περιγράμματος ενός δέντρου με φόντο τον ουρανό"/>
          <p:cNvSpPr>
            <a:spLocks noGrp="1"/>
          </p:cNvSpPr>
          <p:nvPr>
            <p:ph type="pic" idx="21"/>
          </p:nvPr>
        </p:nvSpPr>
        <p:spPr>
          <a:xfrm>
            <a:off x="611458" y="-906627"/>
            <a:ext cx="22606597" cy="14732000"/>
          </a:xfrm>
          <a:prstGeom prst="rect">
            <a:avLst/>
          </a:prstGeom>
          <a:ln w="9525">
            <a:round/>
          </a:ln>
        </p:spPr>
        <p:txBody>
          <a:bodyPr lIns="91439" tIns="45719" rIns="91439" bIns="45719" anchor="t">
            <a:noAutofit/>
          </a:bodyPr>
          <a:lstStyle/>
          <a:p>
            <a:endParaRPr/>
          </a:p>
        </p:txBody>
      </p:sp>
      <p:sp>
        <p:nvSpPr>
          <p:cNvPr id="93" name="Ασπρόμαυρη φωτογραφία του περιγράμματος ενός δέντρου με φόντο τον ουρανό"/>
          <p:cNvSpPr>
            <a:spLocks noGrp="1"/>
          </p:cNvSpPr>
          <p:nvPr>
            <p:ph type="pic" idx="22"/>
          </p:nvPr>
        </p:nvSpPr>
        <p:spPr>
          <a:xfrm>
            <a:off x="751558" y="-758563"/>
            <a:ext cx="22203409" cy="14469256"/>
          </a:xfrm>
          <a:prstGeom prst="rect">
            <a:avLst/>
          </a:prstGeom>
          <a:ln w="9525">
            <a:round/>
          </a:ln>
        </p:spPr>
        <p:txBody>
          <a:bodyPr lIns="91439" tIns="45719" rIns="91439" bIns="45719" anchor="t">
            <a:noAutofit/>
          </a:bodyPr>
          <a:lstStyle/>
          <a:p>
            <a:endParaRPr/>
          </a:p>
        </p:txBody>
      </p:sp>
      <p:sp>
        <p:nvSpPr>
          <p:cNvPr id="9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Φωτογραφία - 3 εικόν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Ασπρόμαυρη φωτογραφία του περιγράμματος ενός δέντρου με φόντο τον ουρανό 2"/>
          <p:cNvSpPr>
            <a:spLocks noGrp="1"/>
          </p:cNvSpPr>
          <p:nvPr>
            <p:ph type="pic" idx="21"/>
          </p:nvPr>
        </p:nvSpPr>
        <p:spPr>
          <a:xfrm>
            <a:off x="1894636" y="925160"/>
            <a:ext cx="21212638" cy="13823602"/>
          </a:xfrm>
          <a:prstGeom prst="rect">
            <a:avLst/>
          </a:prstGeom>
          <a:ln w="9525">
            <a:round/>
          </a:ln>
        </p:spPr>
        <p:txBody>
          <a:bodyPr lIns="91439" tIns="45719" rIns="91439" bIns="45719" anchor="t">
            <a:noAutofit/>
          </a:bodyPr>
          <a:lstStyle/>
          <a:p>
            <a:endParaRPr/>
          </a:p>
        </p:txBody>
      </p:sp>
      <p:sp>
        <p:nvSpPr>
          <p:cNvPr id="102" name="Ασπρόμαυρη φωτογραφία του περιγράμματος δύο δέντρων με φόντο τον ουρανό"/>
          <p:cNvSpPr>
            <a:spLocks noGrp="1"/>
          </p:cNvSpPr>
          <p:nvPr>
            <p:ph type="pic" sz="half" idx="22"/>
          </p:nvPr>
        </p:nvSpPr>
        <p:spPr>
          <a:xfrm>
            <a:off x="11546603" y="-229489"/>
            <a:ext cx="11838431" cy="7714730"/>
          </a:xfrm>
          <a:prstGeom prst="rect">
            <a:avLst/>
          </a:prstGeom>
          <a:ln w="9525">
            <a:round/>
          </a:ln>
        </p:spPr>
        <p:txBody>
          <a:bodyPr lIns="91439" tIns="45719" rIns="91439" bIns="45719" anchor="t">
            <a:noAutofit/>
          </a:bodyPr>
          <a:lstStyle/>
          <a:p>
            <a:endParaRPr/>
          </a:p>
        </p:txBody>
      </p:sp>
      <p:sp>
        <p:nvSpPr>
          <p:cNvPr id="103" name="Ασπρόμαυρη φωτογραφία του περιγράμματος ενός δέντρου με φόντο τον ουρανό 1"/>
          <p:cNvSpPr>
            <a:spLocks noGrp="1"/>
          </p:cNvSpPr>
          <p:nvPr>
            <p:ph type="pic" idx="23"/>
          </p:nvPr>
        </p:nvSpPr>
        <p:spPr>
          <a:xfrm>
            <a:off x="1601469" y="1266508"/>
            <a:ext cx="16989992" cy="11071839"/>
          </a:xfrm>
          <a:prstGeom prst="rect">
            <a:avLst/>
          </a:prstGeom>
          <a:ln w="9525">
            <a:round/>
          </a:ln>
        </p:spPr>
        <p:txBody>
          <a:bodyPr lIns="91439" tIns="45719" rIns="91439" bIns="45719" anchor="t">
            <a:noAutofit/>
          </a:bodyPr>
          <a:lstStyle/>
          <a:p>
            <a:endParaRPr/>
          </a:p>
        </p:txBody>
      </p:sp>
      <p:sp>
        <p:nvSpPr>
          <p:cNvPr id="10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Παράθεση">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Γιάννης Μηλοσπόρος"/>
          <p:cNvSpPr txBox="1">
            <a:spLocks noGrp="1"/>
          </p:cNvSpPr>
          <p:nvPr>
            <p:ph type="body" sz="quarter" idx="21"/>
          </p:nvPr>
        </p:nvSpPr>
        <p:spPr>
          <a:xfrm>
            <a:off x="2374900" y="8953500"/>
            <a:ext cx="19621500" cy="736600"/>
          </a:xfrm>
          <a:prstGeom prst="rect">
            <a:avLst/>
          </a:prstGeom>
        </p:spPr>
        <p:txBody>
          <a:bodyPr anchor="t">
            <a:spAutoFit/>
          </a:bodyPr>
          <a:lstStyle>
            <a:lvl1pPr marL="0" indent="0" algn="ctr">
              <a:spcBef>
                <a:spcPts val="0"/>
              </a:spcBef>
              <a:buSzTx/>
              <a:buNone/>
              <a:defRPr sz="4400" i="1"/>
            </a:lvl1pPr>
          </a:lstStyle>
          <a:p>
            <a:r>
              <a:t>–Γιάννης Μηλοσπόρος</a:t>
            </a:r>
          </a:p>
        </p:txBody>
      </p:sp>
      <p:sp>
        <p:nvSpPr>
          <p:cNvPr id="112" name="«Πληκτρολογήστε παράθεση εδώ.»"/>
          <p:cNvSpPr txBox="1">
            <a:spLocks noGrp="1"/>
          </p:cNvSpPr>
          <p:nvPr>
            <p:ph type="body" sz="quarter" idx="22"/>
          </p:nvPr>
        </p:nvSpPr>
        <p:spPr>
          <a:xfrm>
            <a:off x="2374900" y="5530850"/>
            <a:ext cx="19621500" cy="939800"/>
          </a:xfrm>
          <a:prstGeom prst="rect">
            <a:avLst/>
          </a:prstGeom>
        </p:spPr>
        <p:txBody>
          <a:bodyPr>
            <a:spAutoFit/>
          </a:bodyPr>
          <a:lstStyle>
            <a:lvl1pPr marL="0" indent="0" algn="ctr">
              <a:spcBef>
                <a:spcPts val="0"/>
              </a:spcBef>
              <a:buSzTx/>
              <a:buNone/>
              <a:defRPr sz="5800"/>
            </a:lvl1pPr>
          </a:lstStyle>
          <a:p>
            <a:r>
              <a:t>«Πληκτρολογήστε παράθεση εδώ.»</a:t>
            </a:r>
          </a:p>
        </p:txBody>
      </p:sp>
      <p:sp>
        <p:nvSpPr>
          <p:cNvPr id="11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Φωτογραφί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Ασπρόμαυρη φωτογραφία του περιγράμματος δύο δέντρων με φόντο τον ουρανό"/>
          <p:cNvSpPr>
            <a:spLocks noGrp="1"/>
          </p:cNvSpPr>
          <p:nvPr>
            <p:ph type="pic" idx="21"/>
          </p:nvPr>
        </p:nvSpPr>
        <p:spPr>
          <a:xfrm>
            <a:off x="-1067601" y="-2616200"/>
            <a:ext cx="27665345" cy="18028626"/>
          </a:xfrm>
          <a:prstGeom prst="rect">
            <a:avLst/>
          </a:prstGeom>
        </p:spPr>
        <p:txBody>
          <a:bodyPr lIns="91439" tIns="45719" rIns="91439" bIns="45719" anchor="t">
            <a:noAutofit/>
          </a:bodyPr>
          <a:lstStyle/>
          <a:p>
            <a:endParaRPr/>
          </a:p>
        </p:txBody>
      </p:sp>
      <p:sp>
        <p:nvSpPr>
          <p:cNvPr id="12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Κενή">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Φωτογραφία - Οριζόντι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Ασπρόμαυρη φωτογραφία του περιγράμματος δύο δέντρων με φόντο τον ουρανό"/>
          <p:cNvSpPr>
            <a:spLocks noGrp="1"/>
          </p:cNvSpPr>
          <p:nvPr>
            <p:ph type="pic" idx="21"/>
          </p:nvPr>
        </p:nvSpPr>
        <p:spPr>
          <a:xfrm>
            <a:off x="3012055" y="-1422648"/>
            <a:ext cx="18708909" cy="12192000"/>
          </a:xfrm>
          <a:prstGeom prst="rect">
            <a:avLst/>
          </a:prstGeom>
          <a:ln w="9525">
            <a:round/>
          </a:ln>
        </p:spPr>
        <p:txBody>
          <a:bodyPr lIns="91439" tIns="45719" rIns="91439" bIns="45719" anchor="t">
            <a:noAutofit/>
          </a:bodyPr>
          <a:lstStyle/>
          <a:p>
            <a:endParaRPr/>
          </a:p>
        </p:txBody>
      </p:sp>
      <p:sp>
        <p:nvSpPr>
          <p:cNvPr id="21" name="Κείμενο τίτλου"/>
          <p:cNvSpPr txBox="1">
            <a:spLocks noGrp="1"/>
          </p:cNvSpPr>
          <p:nvPr>
            <p:ph type="title"/>
          </p:nvPr>
        </p:nvSpPr>
        <p:spPr>
          <a:xfrm>
            <a:off x="2019300" y="9105900"/>
            <a:ext cx="20955000" cy="23495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22" name="Επίπεδο κύριου τμήματος ένα…"/>
          <p:cNvSpPr txBox="1">
            <a:spLocks noGrp="1"/>
          </p:cNvSpPr>
          <p:nvPr>
            <p:ph type="body" sz="quarter" idx="1"/>
          </p:nvPr>
        </p:nvSpPr>
        <p:spPr>
          <a:xfrm>
            <a:off x="2019300" y="11480800"/>
            <a:ext cx="20955000" cy="1841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3"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Τίτλος - Κέντρο">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Κείμενο τίτλου"/>
          <p:cNvSpPr txBox="1">
            <a:spLocks noGrp="1"/>
          </p:cNvSpPr>
          <p:nvPr>
            <p:ph type="title"/>
          </p:nvPr>
        </p:nvSpPr>
        <p:spPr>
          <a:xfrm>
            <a:off x="2019300" y="4800600"/>
            <a:ext cx="20955000" cy="4102100"/>
          </a:xfrm>
          <a:prstGeom prst="rect">
            <a:avLst/>
          </a:prstGeom>
        </p:spPr>
        <p:txBody>
          <a:bodyPr/>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31"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Φωτογραφία - Κατακόρυφη">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Ασπρόμαυρη φωτογραφία του περιγράμματος ενός δέντρου με φόντο τον ουρανό"/>
          <p:cNvSpPr>
            <a:spLocks noGrp="1"/>
          </p:cNvSpPr>
          <p:nvPr>
            <p:ph type="pic" idx="21"/>
          </p:nvPr>
        </p:nvSpPr>
        <p:spPr>
          <a:xfrm>
            <a:off x="12077064" y="-1117735"/>
            <a:ext cx="22736901" cy="14816916"/>
          </a:xfrm>
          <a:prstGeom prst="rect">
            <a:avLst/>
          </a:prstGeom>
          <a:ln w="9525">
            <a:round/>
          </a:ln>
        </p:spPr>
        <p:txBody>
          <a:bodyPr lIns="91439" tIns="45719" rIns="91439" bIns="45719" anchor="t">
            <a:noAutofit/>
          </a:bodyPr>
          <a:lstStyle/>
          <a:p>
            <a:endParaRPr/>
          </a:p>
        </p:txBody>
      </p:sp>
      <p:sp>
        <p:nvSpPr>
          <p:cNvPr id="39" name="Κείμενο τίτλου"/>
          <p:cNvSpPr txBox="1">
            <a:spLocks noGrp="1"/>
          </p:cNvSpPr>
          <p:nvPr>
            <p:ph type="title"/>
          </p:nvPr>
        </p:nvSpPr>
        <p:spPr>
          <a:xfrm>
            <a:off x="1714500" y="1651000"/>
            <a:ext cx="9880600" cy="5499100"/>
          </a:xfrm>
          <a:prstGeom prst="rect">
            <a:avLst/>
          </a:prstGeom>
        </p:spPr>
        <p:txBody>
          <a:bodyPr anchor="b"/>
          <a:lstStyle/>
          <a:p>
            <a:r>
              <a:t>Κείμενο τίτλου</a:t>
            </a:r>
          </a:p>
        </p:txBody>
      </p:sp>
      <p:sp>
        <p:nvSpPr>
          <p:cNvPr id="40" name="Επίπεδο κύριου τμήματος ένα…"/>
          <p:cNvSpPr txBox="1">
            <a:spLocks noGrp="1"/>
          </p:cNvSpPr>
          <p:nvPr>
            <p:ph type="body" sz="quarter" idx="1"/>
          </p:nvPr>
        </p:nvSpPr>
        <p:spPr>
          <a:xfrm>
            <a:off x="1714500" y="7315200"/>
            <a:ext cx="9880600" cy="47498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48" name="Κείμενο τίτλου"/>
          <p:cNvSpPr txBox="1">
            <a:spLocks noGrp="1"/>
          </p:cNvSpPr>
          <p:nvPr>
            <p:ph type="title"/>
          </p:nvPr>
        </p:nvSpPr>
        <p:spPr>
          <a:prstGeom prst="rect">
            <a:avLst/>
          </a:prstGeom>
        </p:spPr>
        <p:txBody>
          <a:bodyPr/>
          <a:lstStyle/>
          <a:p>
            <a:r>
              <a:t>Κείμενο τίτλου</a:t>
            </a:r>
          </a:p>
        </p:txBody>
      </p:sp>
      <p:sp>
        <p:nvSpPr>
          <p:cNvPr id="4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56" name="Κείμενο τίτλου"/>
          <p:cNvSpPr txBox="1">
            <a:spLocks noGrp="1"/>
          </p:cNvSpPr>
          <p:nvPr>
            <p:ph type="title"/>
          </p:nvPr>
        </p:nvSpPr>
        <p:spPr>
          <a:prstGeom prst="rect">
            <a:avLst/>
          </a:prstGeom>
        </p:spPr>
        <p:txBody>
          <a:bodyPr/>
          <a:lstStyle/>
          <a:p>
            <a:r>
              <a:t>Κείμενο τίτλου</a:t>
            </a:r>
          </a:p>
        </p:txBody>
      </p:sp>
      <p:sp>
        <p:nvSpPr>
          <p:cNvPr id="57" name="Επίπεδο κύριου τμήματος ένα…"/>
          <p:cNvSpPr txBox="1">
            <a:spLocks noGrp="1"/>
          </p:cNvSpPr>
          <p:nvPr>
            <p:ph type="body" idx="1"/>
          </p:nvPr>
        </p:nvSpPr>
        <p:spPr>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Τίτλος, κουκκίδες και φωτογραφίες">
    <p:spTree>
      <p:nvGrpSpPr>
        <p:cNvPr id="1" name=""/>
        <p:cNvGrpSpPr/>
        <p:nvPr/>
      </p:nvGrpSpPr>
      <p:grpSpPr>
        <a:xfrm>
          <a:off x="0" y="0"/>
          <a:ext cx="0" cy="0"/>
          <a:chOff x="0" y="0"/>
          <a:chExt cx="0" cy="0"/>
        </a:xfrm>
      </p:grpSpPr>
      <p:sp>
        <p:nvSpPr>
          <p:cNvPr id="65" name="Ασπρόμαυρη φωτογραφία του περιγράμματος ενός δέντρου με φόντο τον ουρανό"/>
          <p:cNvSpPr>
            <a:spLocks noGrp="1"/>
          </p:cNvSpPr>
          <p:nvPr>
            <p:ph type="pic" idx="21"/>
          </p:nvPr>
        </p:nvSpPr>
        <p:spPr>
          <a:xfrm>
            <a:off x="12594589" y="940886"/>
            <a:ext cx="20229006" cy="13182601"/>
          </a:xfrm>
          <a:prstGeom prst="rect">
            <a:avLst/>
          </a:prstGeom>
          <a:ln w="9525">
            <a:round/>
          </a:ln>
        </p:spPr>
        <p:txBody>
          <a:bodyPr lIns="91439" tIns="45719" rIns="91439" bIns="45719" anchor="t">
            <a:noAutofit/>
          </a:bodyPr>
          <a:lstStyle/>
          <a:p>
            <a:endParaRPr/>
          </a:p>
        </p:txBody>
      </p:sp>
      <p:sp>
        <p:nvSpPr>
          <p:cNvPr id="66" name="Κείμενο τίτλου"/>
          <p:cNvSpPr txBox="1">
            <a:spLocks noGrp="1"/>
          </p:cNvSpPr>
          <p:nvPr>
            <p:ph type="title"/>
          </p:nvPr>
        </p:nvSpPr>
        <p:spPr>
          <a:prstGeom prst="rect">
            <a:avLst/>
          </a:prstGeom>
        </p:spPr>
        <p:txBody>
          <a:bodyPr/>
          <a:lstStyle/>
          <a:p>
            <a:r>
              <a:t>Κείμενο τίτλου</a:t>
            </a:r>
          </a:p>
        </p:txBody>
      </p:sp>
      <p:sp>
        <p:nvSpPr>
          <p:cNvPr id="67" name="Επίπεδο κύριου τμήματος ένα…"/>
          <p:cNvSpPr txBox="1">
            <a:spLocks noGrp="1"/>
          </p:cNvSpPr>
          <p:nvPr>
            <p:ph type="body" sz="half" idx="1"/>
          </p:nvPr>
        </p:nvSpPr>
        <p:spPr>
          <a:xfrm>
            <a:off x="1727200" y="381000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Κουκκίδ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Επίπεδο κύριου τμήματος ένα…"/>
          <p:cNvSpPr txBox="1">
            <a:spLocks noGrp="1"/>
          </p:cNvSpPr>
          <p:nvPr>
            <p:ph type="body" idx="1"/>
          </p:nvPr>
        </p:nvSpPr>
        <p:spPr>
          <a:xfrm>
            <a:off x="1714500" y="965200"/>
            <a:ext cx="20955000" cy="1178560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Φωτογραφία - Λεζάντ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Ασπρόμαυρη φωτογραφία του περιγράμματος δύο δέντρων με φόντο τον ουρανό"/>
          <p:cNvSpPr>
            <a:spLocks noGrp="1"/>
          </p:cNvSpPr>
          <p:nvPr>
            <p:ph type="pic" idx="21"/>
          </p:nvPr>
        </p:nvSpPr>
        <p:spPr>
          <a:xfrm>
            <a:off x="1643849" y="-1906357"/>
            <a:ext cx="21149127" cy="13782214"/>
          </a:xfrm>
          <a:prstGeom prst="rect">
            <a:avLst/>
          </a:prstGeom>
          <a:ln w="9525">
            <a:round/>
          </a:ln>
        </p:spPr>
        <p:txBody>
          <a:bodyPr lIns="91439" tIns="45719" rIns="91439" bIns="45719" anchor="t">
            <a:noAutofit/>
          </a:bodyPr>
          <a:lstStyle/>
          <a:p>
            <a:endParaRPr/>
          </a:p>
        </p:txBody>
      </p:sp>
      <p:sp>
        <p:nvSpPr>
          <p:cNvPr id="84" name="Επίπεδο κύριου τμήματος ένα…"/>
          <p:cNvSpPr txBox="1">
            <a:spLocks noGrp="1"/>
          </p:cNvSpPr>
          <p:nvPr>
            <p:ph type="body" sz="quarter" idx="1"/>
          </p:nvPr>
        </p:nvSpPr>
        <p:spPr>
          <a:xfrm>
            <a:off x="1905000" y="10121900"/>
            <a:ext cx="9766300" cy="927100"/>
          </a:xfrm>
          <a:prstGeom prst="rect">
            <a:avLst/>
          </a:prstGeom>
        </p:spPr>
        <p:txBody>
          <a:bodyPr anchor="t"/>
          <a:lstStyle>
            <a:lvl1pPr marL="0" indent="0">
              <a:spcBef>
                <a:spcPts val="0"/>
              </a:spcBef>
              <a:buSzTx/>
              <a:buNone/>
              <a:defRPr sz="3200">
                <a:solidFill>
                  <a:srgbClr val="515151"/>
                </a:solidFill>
                <a:latin typeface="Noteworthy Bold"/>
                <a:ea typeface="Noteworthy Bold"/>
                <a:cs typeface="Noteworthy Bold"/>
                <a:sym typeface="Noteworthy Bold"/>
              </a:defRPr>
            </a:lvl1pPr>
            <a:lvl2pPr marL="0" indent="0">
              <a:spcBef>
                <a:spcPts val="0"/>
              </a:spcBef>
              <a:buSzTx/>
              <a:buNone/>
              <a:defRPr sz="3200">
                <a:solidFill>
                  <a:srgbClr val="515151"/>
                </a:solidFill>
                <a:latin typeface="Noteworthy Bold"/>
                <a:ea typeface="Noteworthy Bold"/>
                <a:cs typeface="Noteworthy Bold"/>
                <a:sym typeface="Noteworthy Bold"/>
              </a:defRPr>
            </a:lvl2pPr>
            <a:lvl3pPr marL="0" indent="0">
              <a:spcBef>
                <a:spcPts val="0"/>
              </a:spcBef>
              <a:buSzTx/>
              <a:buNone/>
              <a:defRPr sz="3200">
                <a:solidFill>
                  <a:srgbClr val="515151"/>
                </a:solidFill>
                <a:latin typeface="Noteworthy Bold"/>
                <a:ea typeface="Noteworthy Bold"/>
                <a:cs typeface="Noteworthy Bold"/>
                <a:sym typeface="Noteworthy Bold"/>
              </a:defRPr>
            </a:lvl3pPr>
            <a:lvl4pPr marL="0" indent="0">
              <a:spcBef>
                <a:spcPts val="0"/>
              </a:spcBef>
              <a:buSzTx/>
              <a:buNone/>
              <a:defRPr sz="3200">
                <a:solidFill>
                  <a:srgbClr val="515151"/>
                </a:solidFill>
                <a:latin typeface="Noteworthy Bold"/>
                <a:ea typeface="Noteworthy Bold"/>
                <a:cs typeface="Noteworthy Bold"/>
                <a:sym typeface="Noteworthy Bold"/>
              </a:defRPr>
            </a:lvl4pPr>
            <a:lvl5pPr marL="0" indent="0">
              <a:spcBef>
                <a:spcPts val="0"/>
              </a:spcBef>
              <a:buSzTx/>
              <a:buNone/>
              <a:defRPr sz="3200">
                <a:solidFill>
                  <a:srgbClr val="515151"/>
                </a:solidFill>
                <a:latin typeface="Noteworthy Bold"/>
                <a:ea typeface="Noteworthy Bold"/>
                <a:cs typeface="Noteworthy Bold"/>
                <a:sym typeface="Noteworthy Bold"/>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Κείμενο τίτλου"/>
          <p:cNvSpPr txBox="1">
            <a:spLocks noGrp="1"/>
          </p:cNvSpPr>
          <p:nvPr>
            <p:ph type="title"/>
          </p:nvPr>
        </p:nvSpPr>
        <p:spPr>
          <a:xfrm>
            <a:off x="1714500" y="444500"/>
            <a:ext cx="20955000" cy="2501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Κείμενο τίτλου</a:t>
            </a:r>
          </a:p>
        </p:txBody>
      </p:sp>
      <p:sp>
        <p:nvSpPr>
          <p:cNvPr id="3" name="Επίπεδο κύριου τμήματος ένα…"/>
          <p:cNvSpPr txBox="1">
            <a:spLocks noGrp="1"/>
          </p:cNvSpPr>
          <p:nvPr>
            <p:ph type="body" idx="1"/>
          </p:nvPr>
        </p:nvSpPr>
        <p:spPr>
          <a:xfrm>
            <a:off x="1714500" y="3822700"/>
            <a:ext cx="20955000" cy="892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 name="Αριθμός σλάιντ"/>
          <p:cNvSpPr txBox="1">
            <a:spLocks noGrp="1"/>
          </p:cNvSpPr>
          <p:nvPr>
            <p:ph type="sldNum" sz="quarter" idx="2"/>
          </p:nvPr>
        </p:nvSpPr>
        <p:spPr>
          <a:xfrm>
            <a:off x="11976100" y="12846050"/>
            <a:ext cx="419100" cy="457200"/>
          </a:xfrm>
          <a:prstGeom prst="rect">
            <a:avLst/>
          </a:prstGeom>
          <a:ln w="12700">
            <a:miter lim="400000"/>
          </a:ln>
        </p:spPr>
        <p:txBody>
          <a:bodyPr wrap="none" lIns="50800" tIns="50800" rIns="50800" bIns="50800" anchor="ctr">
            <a:spAutoFit/>
          </a:bodyPr>
          <a:lstStyle>
            <a:lvl1pPr>
              <a:defRPr sz="2400">
                <a:solidFill>
                  <a:srgbClr val="434343"/>
                </a:solidFill>
                <a:effectLst>
                  <a:outerShdw blurRad="25400" dist="23648" dir="16200000" rotWithShape="0">
                    <a:srgbClr val="000000">
                      <a:alpha val="20689"/>
                    </a:srgbClr>
                  </a:outerShdw>
                </a:effectL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1pPr>
      <a:lvl2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2pPr>
      <a:lvl3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3pPr>
      <a:lvl4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4pPr>
      <a:lvl5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5pPr>
      <a:lvl6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6pPr>
      <a:lvl7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7pPr>
      <a:lvl8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8pPr>
      <a:lvl9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9pPr>
    </p:titleStyle>
    <p:bodyStyle>
      <a:lvl1pPr marL="584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1pPr>
      <a:lvl2pPr marL="1168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2pPr>
      <a:lvl3pPr marL="1752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3pPr>
      <a:lvl4pPr marL="2336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4pPr>
      <a:lvl5pPr marL="29210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5pPr>
      <a:lvl6pPr marL="3505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6pPr>
      <a:lvl7pPr marL="4089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7pPr>
      <a:lvl8pPr marL="4673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8pPr>
      <a:lvl9pPr marL="5257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Αναστάσιος δ. Κωνσταντινίδης"/>
          <p:cNvSpPr txBox="1">
            <a:spLocks noGrp="1"/>
          </p:cNvSpPr>
          <p:nvPr>
            <p:ph type="body" sz="quarter" idx="21"/>
          </p:nvPr>
        </p:nvSpPr>
        <p:spPr>
          <a:xfrm>
            <a:off x="2374900" y="8953500"/>
            <a:ext cx="19621500" cy="736600"/>
          </a:xfrm>
        </p:spPr>
        <p:txBody>
          <a:bodyPr anchor="t">
            <a:normAutofit/>
          </a:bodyPr>
          <a:lstStyle/>
          <a:p>
            <a:pPr>
              <a:lnSpc>
                <a:spcPct val="90000"/>
              </a:lnSpc>
              <a:spcAft>
                <a:spcPts val="600"/>
              </a:spcAft>
            </a:pPr>
            <a:r>
              <a:t>Αναστάσιος δ. Κωνσταντινίδης</a:t>
            </a:r>
            <a:endParaRPr lang="el-GR"/>
          </a:p>
        </p:txBody>
      </p:sp>
      <p:sp>
        <p:nvSpPr>
          <p:cNvPr id="137" name="Αγκυροβόληση"/>
          <p:cNvSpPr txBox="1">
            <a:spLocks noGrp="1"/>
          </p:cNvSpPr>
          <p:nvPr>
            <p:ph type="body" sz="quarter" idx="22"/>
          </p:nvPr>
        </p:nvSpPr>
        <p:spPr>
          <a:xfrm>
            <a:off x="2374900" y="5530850"/>
            <a:ext cx="19621500" cy="939800"/>
          </a:xfrm>
        </p:spPr>
        <p:txBody>
          <a:bodyPr anchor="ctr">
            <a:normAutofit/>
          </a:bodyPr>
          <a:lstStyle>
            <a:lvl1pPr>
              <a:defRPr cap="none" spc="0">
                <a:solidFill>
                  <a:srgbClr val="817463"/>
                </a:solidFill>
                <a:latin typeface="+mj-lt"/>
                <a:ea typeface="+mj-ea"/>
                <a:cs typeface="+mj-cs"/>
                <a:sym typeface="Baskerville"/>
              </a:defRPr>
            </a:lvl1pPr>
          </a:lstStyle>
          <a:p>
            <a:pPr>
              <a:lnSpc>
                <a:spcPct val="90000"/>
              </a:lnSpc>
              <a:spcAft>
                <a:spcPts val="600"/>
              </a:spcAft>
              <a:defRPr>
                <a:effectLst/>
              </a:defRPr>
            </a:pPr>
            <a:r>
              <a:rPr lang="el-GR">
                <a:solidFill>
                  <a:srgbClr val="72675A"/>
                </a:solidFill>
              </a:rPr>
              <a:t>Αγκυροβόληση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Εικόνα"/>
          <p:cNvGrpSpPr/>
          <p:nvPr/>
        </p:nvGrpSpPr>
        <p:grpSpPr>
          <a:xfrm>
            <a:off x="7508613" y="-65656"/>
            <a:ext cx="9724769" cy="13521573"/>
            <a:chOff x="0" y="0"/>
            <a:chExt cx="9724768" cy="13521571"/>
          </a:xfrm>
        </p:grpSpPr>
        <p:pic>
          <p:nvPicPr>
            <p:cNvPr id="141" name="Εικόνα" descr="Εικόνα"/>
            <p:cNvPicPr>
              <a:picLocks noChangeAspect="1"/>
            </p:cNvPicPr>
            <p:nvPr/>
          </p:nvPicPr>
          <p:blipFill>
            <a:blip r:embed="rId2">
              <a:alphaModFix amt="97524"/>
            </a:blip>
            <a:srcRect b="7324"/>
            <a:stretch>
              <a:fillRect/>
            </a:stretch>
          </p:blipFill>
          <p:spPr>
            <a:xfrm>
              <a:off x="141638" y="139699"/>
              <a:ext cx="9441492" cy="13216773"/>
            </a:xfrm>
            <a:prstGeom prst="rect">
              <a:avLst/>
            </a:prstGeom>
            <a:ln>
              <a:noFill/>
            </a:ln>
            <a:effectLst/>
          </p:spPr>
        </p:pic>
        <p:pic>
          <p:nvPicPr>
            <p:cNvPr id="140" name="Εικόνα" descr="Εικόνα"/>
            <p:cNvPicPr>
              <a:picLocks/>
            </p:cNvPicPr>
            <p:nvPr/>
          </p:nvPicPr>
          <p:blipFill>
            <a:blip r:embed="rId3">
              <a:alphaModFix amt="97524"/>
            </a:blip>
            <a:stretch>
              <a:fillRect/>
            </a:stretch>
          </p:blipFill>
          <p:spPr>
            <a:xfrm>
              <a:off x="-1" y="-1"/>
              <a:ext cx="9724770" cy="13521573"/>
            </a:xfrm>
            <a:prstGeom prst="rect">
              <a:avLst/>
            </a:prstGeom>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Αγκυροβόλησε…"/>
          <p:cNvSpPr txBox="1">
            <a:spLocks noGrp="1"/>
          </p:cNvSpPr>
          <p:nvPr>
            <p:ph type="title"/>
          </p:nvPr>
        </p:nvSpPr>
        <p:spPr>
          <a:prstGeom prst="rect">
            <a:avLst/>
          </a:prstGeom>
          <a:blipFill>
            <a:blip r:embed="rId3"/>
          </a:blipFill>
          <a:effectLst>
            <a:outerShdw blurRad="50800" dist="38100" dir="5400000" rotWithShape="0">
              <a:srgbClr val="000000">
                <a:alpha val="40000"/>
              </a:srgbClr>
            </a:outerShdw>
          </a:effectLst>
        </p:spPr>
        <p:txBody>
          <a:bodyPr/>
          <a:lstStyle/>
          <a:p>
            <a:pPr>
              <a:defRPr sz="5000">
                <a:solidFill>
                  <a:srgbClr val="FFFFFF"/>
                </a:solidFill>
              </a:defRPr>
            </a:pPr>
            <a:r>
              <a:rPr dirty="0" err="1"/>
              <a:t>Αγκυρο</a:t>
            </a:r>
            <a:r>
              <a:rPr dirty="0"/>
              <a:t>β</a:t>
            </a:r>
            <a:r>
              <a:rPr dirty="0" err="1"/>
              <a:t>όλησ</a:t>
            </a:r>
            <a:r>
              <a:rPr lang="el-GR"/>
              <a:t>η</a:t>
            </a:r>
            <a:r>
              <a:t> </a:t>
            </a:r>
            <a:endParaRPr dirty="0"/>
          </a:p>
          <a:p>
            <a:pPr>
              <a:defRPr sz="5000">
                <a:solidFill>
                  <a:srgbClr val="FFFFFF"/>
                </a:solidFill>
              </a:defRPr>
            </a:pPr>
            <a:r>
              <a:rPr dirty="0" err="1"/>
              <a:t>Άνθρω</a:t>
            </a:r>
            <a:r>
              <a:rPr dirty="0"/>
              <a:t>π</a:t>
            </a:r>
            <a:r>
              <a:rPr dirty="0" err="1"/>
              <a:t>οι</a:t>
            </a:r>
            <a:endParaRPr dirty="0"/>
          </a:p>
        </p:txBody>
      </p:sp>
      <p:sp>
        <p:nvSpPr>
          <p:cNvPr id="145" name="Η αγκυροβόληση, είναι ένας όρος που χρησιμοποιείται στη ψυχολογία, για να περιγράψει την κοινή τάση του ανθρώπου, να στηρίζεται υπερβολικά σε ένα γνώρισμα ή μια πληροφορία, κατά τη λήψη αποφάσεων.…"/>
          <p:cNvSpPr txBox="1">
            <a:spLocks noGrp="1"/>
          </p:cNvSpPr>
          <p:nvPr>
            <p:ph type="body" idx="1"/>
          </p:nvPr>
        </p:nvSpPr>
        <p:spPr>
          <a:xfrm>
            <a:off x="1714500" y="3661521"/>
            <a:ext cx="20955000" cy="8928101"/>
          </a:xfrm>
          <a:prstGeom prst="rect">
            <a:avLst/>
          </a:prstGeom>
        </p:spPr>
        <p:txBody>
          <a:bodyPr/>
          <a:lstStyle/>
          <a:p>
            <a:pPr marL="0" indent="0" algn="just" defTabSz="457200">
              <a:spcBef>
                <a:spcPts val="0"/>
              </a:spcBef>
              <a:buSzTx/>
              <a:buNone/>
              <a:defRPr sz="4300">
                <a:solidFill>
                  <a:srgbClr val="000000"/>
                </a:solidFill>
                <a:latin typeface="Times New Roman"/>
                <a:ea typeface="Times New Roman"/>
                <a:cs typeface="Times New Roman"/>
                <a:sym typeface="Times New Roman"/>
              </a:defRPr>
            </a:pPr>
            <a:r>
              <a:rPr dirty="0" err="1"/>
              <a:t>Η</a:t>
            </a:r>
            <a:r>
              <a:rPr dirty="0"/>
              <a:t> α</a:t>
            </a:r>
            <a:r>
              <a:rPr dirty="0" err="1"/>
              <a:t>γκυρο</a:t>
            </a:r>
            <a:r>
              <a:rPr dirty="0"/>
              <a:t>β</a:t>
            </a:r>
            <a:r>
              <a:rPr dirty="0" err="1"/>
              <a:t>όληση</a:t>
            </a:r>
            <a:r>
              <a:rPr dirty="0"/>
              <a:t>, </a:t>
            </a:r>
            <a:r>
              <a:rPr dirty="0" err="1"/>
              <a:t>είν</a:t>
            </a:r>
            <a:r>
              <a:rPr dirty="0"/>
              <a:t>α</a:t>
            </a:r>
            <a:r>
              <a:rPr dirty="0" err="1"/>
              <a:t>ι</a:t>
            </a:r>
            <a:r>
              <a:rPr dirty="0"/>
              <a:t> </a:t>
            </a:r>
            <a:r>
              <a:rPr dirty="0" err="1"/>
              <a:t>έν</a:t>
            </a:r>
            <a:r>
              <a:rPr dirty="0"/>
              <a:t>α</a:t>
            </a:r>
            <a:r>
              <a:rPr dirty="0" err="1"/>
              <a:t>ς</a:t>
            </a:r>
            <a:r>
              <a:rPr dirty="0"/>
              <a:t> </a:t>
            </a:r>
            <a:r>
              <a:rPr dirty="0" err="1"/>
              <a:t>όρος</a:t>
            </a:r>
            <a:r>
              <a:rPr dirty="0"/>
              <a:t> π</a:t>
            </a:r>
            <a:r>
              <a:rPr dirty="0" err="1"/>
              <a:t>ου</a:t>
            </a:r>
            <a:r>
              <a:rPr dirty="0"/>
              <a:t> </a:t>
            </a:r>
            <a:r>
              <a:rPr dirty="0" err="1"/>
              <a:t>χρησιμο</a:t>
            </a:r>
            <a:r>
              <a:rPr dirty="0"/>
              <a:t>π</a:t>
            </a:r>
            <a:r>
              <a:rPr dirty="0" err="1"/>
              <a:t>οιείτ</a:t>
            </a:r>
            <a:r>
              <a:rPr dirty="0"/>
              <a:t>α</a:t>
            </a:r>
            <a:r>
              <a:rPr dirty="0" err="1"/>
              <a:t>ι</a:t>
            </a:r>
            <a:r>
              <a:rPr dirty="0"/>
              <a:t> </a:t>
            </a:r>
            <a:r>
              <a:rPr dirty="0" err="1"/>
              <a:t>στη</a:t>
            </a:r>
            <a:r>
              <a:rPr dirty="0"/>
              <a:t> </a:t>
            </a:r>
            <a:r>
              <a:rPr dirty="0" err="1"/>
              <a:t>ψυχολογί</a:t>
            </a:r>
            <a:r>
              <a:rPr dirty="0"/>
              <a:t>α, </a:t>
            </a:r>
            <a:r>
              <a:rPr dirty="0" err="1"/>
              <a:t>γι</a:t>
            </a:r>
            <a:r>
              <a:rPr dirty="0"/>
              <a:t>α </a:t>
            </a:r>
            <a:r>
              <a:rPr dirty="0" err="1"/>
              <a:t>ν</a:t>
            </a:r>
            <a:r>
              <a:rPr dirty="0"/>
              <a:t>α π</a:t>
            </a:r>
            <a:r>
              <a:rPr dirty="0" err="1"/>
              <a:t>εριγράψει</a:t>
            </a:r>
            <a:r>
              <a:rPr dirty="0"/>
              <a:t> </a:t>
            </a:r>
            <a:r>
              <a:rPr dirty="0" err="1"/>
              <a:t>την</a:t>
            </a:r>
            <a:r>
              <a:rPr dirty="0"/>
              <a:t> </a:t>
            </a:r>
            <a:r>
              <a:rPr dirty="0" err="1"/>
              <a:t>κοινή</a:t>
            </a:r>
            <a:r>
              <a:rPr dirty="0"/>
              <a:t> </a:t>
            </a:r>
            <a:r>
              <a:rPr dirty="0" err="1"/>
              <a:t>τάση</a:t>
            </a:r>
            <a:r>
              <a:rPr dirty="0"/>
              <a:t> </a:t>
            </a:r>
            <a:r>
              <a:rPr dirty="0" err="1"/>
              <a:t>του</a:t>
            </a:r>
            <a:r>
              <a:rPr dirty="0"/>
              <a:t> α</a:t>
            </a:r>
            <a:r>
              <a:rPr dirty="0" err="1"/>
              <a:t>νθρώ</a:t>
            </a:r>
            <a:r>
              <a:rPr dirty="0"/>
              <a:t>π</a:t>
            </a:r>
            <a:r>
              <a:rPr dirty="0" err="1"/>
              <a:t>ου</a:t>
            </a:r>
            <a:r>
              <a:rPr dirty="0"/>
              <a:t>, </a:t>
            </a:r>
            <a:r>
              <a:rPr dirty="0" err="1"/>
              <a:t>ν</a:t>
            </a:r>
            <a:r>
              <a:rPr dirty="0"/>
              <a:t>α </a:t>
            </a:r>
            <a:r>
              <a:rPr dirty="0" err="1"/>
              <a:t>στηρίζετ</a:t>
            </a:r>
            <a:r>
              <a:rPr dirty="0"/>
              <a:t>α</a:t>
            </a:r>
            <a:r>
              <a:rPr dirty="0" err="1"/>
              <a:t>ι</a:t>
            </a:r>
            <a:r>
              <a:rPr dirty="0"/>
              <a:t> </a:t>
            </a:r>
            <a:r>
              <a:rPr dirty="0" err="1"/>
              <a:t>υ</a:t>
            </a:r>
            <a:r>
              <a:rPr dirty="0"/>
              <a:t>π</a:t>
            </a:r>
            <a:r>
              <a:rPr dirty="0" err="1"/>
              <a:t>ερ</a:t>
            </a:r>
            <a:r>
              <a:rPr dirty="0"/>
              <a:t>β</a:t>
            </a:r>
            <a:r>
              <a:rPr dirty="0" err="1"/>
              <a:t>ολικά</a:t>
            </a:r>
            <a:r>
              <a:rPr dirty="0"/>
              <a:t> </a:t>
            </a:r>
            <a:r>
              <a:rPr dirty="0" err="1"/>
              <a:t>σε</a:t>
            </a:r>
            <a:r>
              <a:rPr dirty="0"/>
              <a:t> </a:t>
            </a:r>
            <a:r>
              <a:rPr dirty="0" err="1"/>
              <a:t>έν</a:t>
            </a:r>
            <a:r>
              <a:rPr dirty="0"/>
              <a:t>α </a:t>
            </a:r>
            <a:r>
              <a:rPr dirty="0" err="1"/>
              <a:t>γνώρισμ</a:t>
            </a:r>
            <a:r>
              <a:rPr dirty="0"/>
              <a:t>α </a:t>
            </a:r>
            <a:r>
              <a:rPr dirty="0" err="1"/>
              <a:t>ή</a:t>
            </a:r>
            <a:r>
              <a:rPr dirty="0"/>
              <a:t> </a:t>
            </a:r>
            <a:r>
              <a:rPr dirty="0" err="1"/>
              <a:t>μι</a:t>
            </a:r>
            <a:r>
              <a:rPr dirty="0"/>
              <a:t>α π</a:t>
            </a:r>
            <a:r>
              <a:rPr dirty="0" err="1"/>
              <a:t>ληροφορί</a:t>
            </a:r>
            <a:r>
              <a:rPr dirty="0"/>
              <a:t>α, </a:t>
            </a:r>
            <a:r>
              <a:rPr dirty="0" err="1"/>
              <a:t>κ</a:t>
            </a:r>
            <a:r>
              <a:rPr dirty="0"/>
              <a:t>α</a:t>
            </a:r>
            <a:r>
              <a:rPr dirty="0" err="1"/>
              <a:t>τά</a:t>
            </a:r>
            <a:r>
              <a:rPr dirty="0"/>
              <a:t> </a:t>
            </a:r>
            <a:r>
              <a:rPr dirty="0" err="1"/>
              <a:t>τη</a:t>
            </a:r>
            <a:r>
              <a:rPr dirty="0"/>
              <a:t> </a:t>
            </a:r>
            <a:r>
              <a:rPr dirty="0" err="1"/>
              <a:t>λήψη</a:t>
            </a:r>
            <a:r>
              <a:rPr dirty="0"/>
              <a:t> απ</a:t>
            </a:r>
            <a:r>
              <a:rPr dirty="0" err="1"/>
              <a:t>οφάσεων</a:t>
            </a:r>
            <a:r>
              <a:rPr dirty="0"/>
              <a:t>. </a:t>
            </a:r>
          </a:p>
          <a:p>
            <a:pPr marL="0" indent="0" algn="just" defTabSz="457200">
              <a:spcBef>
                <a:spcPts val="0"/>
              </a:spcBef>
              <a:buSzTx/>
              <a:buNone/>
              <a:defRPr sz="4300">
                <a:solidFill>
                  <a:srgbClr val="000000"/>
                </a:solidFill>
                <a:latin typeface="Times New Roman"/>
                <a:ea typeface="Times New Roman"/>
                <a:cs typeface="Times New Roman"/>
                <a:sym typeface="Times New Roman"/>
              </a:defRPr>
            </a:pPr>
            <a:r>
              <a:rPr dirty="0" err="1"/>
              <a:t>Ορίζετ</a:t>
            </a:r>
            <a:r>
              <a:rPr dirty="0"/>
              <a:t>α</a:t>
            </a:r>
            <a:r>
              <a:rPr dirty="0" err="1"/>
              <a:t>ι</a:t>
            </a:r>
            <a:r>
              <a:rPr dirty="0"/>
              <a:t>, </a:t>
            </a:r>
            <a:r>
              <a:rPr dirty="0" err="1"/>
              <a:t>ως</a:t>
            </a:r>
            <a:r>
              <a:rPr dirty="0"/>
              <a:t> π</a:t>
            </a:r>
            <a:r>
              <a:rPr dirty="0" err="1"/>
              <a:t>ροκ</a:t>
            </a:r>
            <a:r>
              <a:rPr dirty="0"/>
              <a:t>α</a:t>
            </a:r>
            <a:r>
              <a:rPr dirty="0" err="1"/>
              <a:t>τάληψη</a:t>
            </a:r>
            <a:r>
              <a:rPr dirty="0"/>
              <a:t> </a:t>
            </a:r>
            <a:r>
              <a:rPr dirty="0" err="1"/>
              <a:t>κ</a:t>
            </a:r>
            <a:r>
              <a:rPr dirty="0"/>
              <a:t>α</a:t>
            </a:r>
            <a:r>
              <a:rPr dirty="0" err="1"/>
              <a:t>τά</a:t>
            </a:r>
            <a:r>
              <a:rPr dirty="0"/>
              <a:t> </a:t>
            </a:r>
            <a:r>
              <a:rPr dirty="0" err="1"/>
              <a:t>την</a:t>
            </a:r>
            <a:r>
              <a:rPr dirty="0"/>
              <a:t> </a:t>
            </a:r>
            <a:r>
              <a:rPr dirty="0" err="1"/>
              <a:t>ο</a:t>
            </a:r>
            <a:r>
              <a:rPr dirty="0"/>
              <a:t>π</a:t>
            </a:r>
            <a:r>
              <a:rPr dirty="0" err="1"/>
              <a:t>οί</a:t>
            </a:r>
            <a:r>
              <a:rPr dirty="0"/>
              <a:t>α </a:t>
            </a:r>
            <a:r>
              <a:rPr dirty="0" err="1"/>
              <a:t>οι</a:t>
            </a:r>
            <a:r>
              <a:rPr dirty="0"/>
              <a:t> απ</a:t>
            </a:r>
            <a:r>
              <a:rPr dirty="0" err="1"/>
              <a:t>οφάσεις</a:t>
            </a:r>
            <a:r>
              <a:rPr dirty="0"/>
              <a:t> </a:t>
            </a:r>
            <a:r>
              <a:rPr dirty="0" err="1"/>
              <a:t>λ</a:t>
            </a:r>
            <a:r>
              <a:rPr dirty="0"/>
              <a:t>α</a:t>
            </a:r>
            <a:r>
              <a:rPr dirty="0" err="1"/>
              <a:t>μ</a:t>
            </a:r>
            <a:r>
              <a:rPr dirty="0"/>
              <a:t>β</a:t>
            </a:r>
            <a:r>
              <a:rPr dirty="0" err="1"/>
              <a:t>άνοντ</a:t>
            </a:r>
            <a:r>
              <a:rPr dirty="0"/>
              <a:t>α</a:t>
            </a:r>
            <a:r>
              <a:rPr dirty="0" err="1"/>
              <a:t>ι</a:t>
            </a:r>
            <a:r>
              <a:rPr dirty="0"/>
              <a:t> </a:t>
            </a:r>
            <a:r>
              <a:rPr dirty="0" err="1"/>
              <a:t>με</a:t>
            </a:r>
            <a:r>
              <a:rPr dirty="0"/>
              <a:t> </a:t>
            </a:r>
            <a:r>
              <a:rPr dirty="0" err="1"/>
              <a:t>μι</a:t>
            </a:r>
            <a:r>
              <a:rPr dirty="0"/>
              <a:t>α α</a:t>
            </a:r>
            <a:r>
              <a:rPr dirty="0" err="1"/>
              <a:t>ρχική</a:t>
            </a:r>
            <a:r>
              <a:rPr dirty="0"/>
              <a:t> «</a:t>
            </a:r>
            <a:r>
              <a:rPr dirty="0" err="1"/>
              <a:t>άγκυρ</a:t>
            </a:r>
            <a:r>
              <a:rPr dirty="0"/>
              <a:t>α», </a:t>
            </a:r>
            <a:r>
              <a:rPr dirty="0" err="1"/>
              <a:t>με</a:t>
            </a:r>
            <a:r>
              <a:rPr dirty="0"/>
              <a:t> </a:t>
            </a:r>
            <a:r>
              <a:rPr dirty="0" err="1"/>
              <a:t>έν</a:t>
            </a:r>
            <a:r>
              <a:rPr dirty="0"/>
              <a:t>α </a:t>
            </a:r>
            <a:r>
              <a:rPr dirty="0" err="1"/>
              <a:t>σημείο</a:t>
            </a:r>
            <a:r>
              <a:rPr dirty="0"/>
              <a:t> α</a:t>
            </a:r>
            <a:r>
              <a:rPr dirty="0" err="1"/>
              <a:t>ν</a:t>
            </a:r>
            <a:r>
              <a:rPr dirty="0"/>
              <a:t>α</a:t>
            </a:r>
            <a:r>
              <a:rPr dirty="0" err="1"/>
              <a:t>φοράς</a:t>
            </a:r>
            <a:r>
              <a:rPr dirty="0"/>
              <a:t>. </a:t>
            </a:r>
          </a:p>
          <a:p>
            <a:pPr marL="0" indent="0" algn="just" defTabSz="457200">
              <a:spcBef>
                <a:spcPts val="0"/>
              </a:spcBef>
              <a:buSzTx/>
              <a:buNone/>
              <a:defRPr sz="4300">
                <a:solidFill>
                  <a:srgbClr val="000000"/>
                </a:solidFill>
                <a:latin typeface="Times New Roman"/>
                <a:ea typeface="Times New Roman"/>
                <a:cs typeface="Times New Roman"/>
                <a:sym typeface="Times New Roman"/>
              </a:defRPr>
            </a:pPr>
            <a:r>
              <a:rPr dirty="0" err="1"/>
              <a:t>Γι</a:t>
            </a:r>
            <a:r>
              <a:rPr dirty="0"/>
              <a:t>α πα</a:t>
            </a:r>
            <a:r>
              <a:rPr dirty="0" err="1"/>
              <a:t>ράδειγμ</a:t>
            </a:r>
            <a:r>
              <a:rPr dirty="0"/>
              <a:t>α </a:t>
            </a:r>
            <a:r>
              <a:rPr dirty="0" err="1"/>
              <a:t>κά</a:t>
            </a:r>
            <a:r>
              <a:rPr dirty="0"/>
              <a:t>π</a:t>
            </a:r>
            <a:r>
              <a:rPr dirty="0" err="1"/>
              <a:t>οιος</a:t>
            </a:r>
            <a:r>
              <a:rPr dirty="0"/>
              <a:t> </a:t>
            </a:r>
            <a:r>
              <a:rPr dirty="0" err="1"/>
              <a:t>εκτιμά</a:t>
            </a:r>
            <a:r>
              <a:rPr dirty="0"/>
              <a:t> α</a:t>
            </a:r>
            <a:r>
              <a:rPr dirty="0" err="1"/>
              <a:t>ν</a:t>
            </a:r>
            <a:r>
              <a:rPr dirty="0"/>
              <a:t> </a:t>
            </a:r>
            <a:r>
              <a:rPr dirty="0" err="1"/>
              <a:t>έν</a:t>
            </a:r>
            <a:r>
              <a:rPr dirty="0"/>
              <a:t>α </a:t>
            </a:r>
            <a:r>
              <a:rPr dirty="0" err="1"/>
              <a:t>ρούχο</a:t>
            </a:r>
            <a:r>
              <a:rPr dirty="0"/>
              <a:t> </a:t>
            </a:r>
            <a:r>
              <a:rPr dirty="0" err="1"/>
              <a:t>είν</a:t>
            </a:r>
            <a:r>
              <a:rPr dirty="0"/>
              <a:t>α</a:t>
            </a:r>
            <a:r>
              <a:rPr dirty="0" err="1"/>
              <a:t>ι</a:t>
            </a:r>
            <a:r>
              <a:rPr dirty="0"/>
              <a:t> α</a:t>
            </a:r>
            <a:r>
              <a:rPr dirty="0" err="1"/>
              <a:t>κρι</a:t>
            </a:r>
            <a:r>
              <a:rPr dirty="0"/>
              <a:t>β</a:t>
            </a:r>
            <a:r>
              <a:rPr dirty="0" err="1"/>
              <a:t>ό</a:t>
            </a:r>
            <a:r>
              <a:rPr dirty="0"/>
              <a:t> </a:t>
            </a:r>
            <a:r>
              <a:rPr dirty="0" err="1"/>
              <a:t>ή</a:t>
            </a:r>
            <a:r>
              <a:rPr dirty="0"/>
              <a:t> </a:t>
            </a:r>
            <a:r>
              <a:rPr dirty="0" err="1"/>
              <a:t>φθηνό</a:t>
            </a:r>
            <a:r>
              <a:rPr dirty="0"/>
              <a:t> </a:t>
            </a:r>
            <a:r>
              <a:rPr dirty="0" err="1"/>
              <a:t>σε</a:t>
            </a:r>
            <a:r>
              <a:rPr dirty="0"/>
              <a:t> </a:t>
            </a:r>
            <a:r>
              <a:rPr dirty="0" err="1"/>
              <a:t>σχέση</a:t>
            </a:r>
            <a:r>
              <a:rPr dirty="0"/>
              <a:t> </a:t>
            </a:r>
            <a:r>
              <a:rPr dirty="0" err="1"/>
              <a:t>με</a:t>
            </a:r>
            <a:r>
              <a:rPr dirty="0"/>
              <a:t> </a:t>
            </a:r>
            <a:r>
              <a:rPr dirty="0" err="1"/>
              <a:t>την</a:t>
            </a:r>
            <a:r>
              <a:rPr dirty="0"/>
              <a:t> </a:t>
            </a:r>
            <a:r>
              <a:rPr dirty="0" err="1"/>
              <a:t>τιμή</a:t>
            </a:r>
            <a:r>
              <a:rPr dirty="0"/>
              <a:t> π</a:t>
            </a:r>
            <a:r>
              <a:rPr dirty="0" err="1"/>
              <a:t>ου</a:t>
            </a:r>
            <a:r>
              <a:rPr dirty="0"/>
              <a:t> </a:t>
            </a:r>
            <a:r>
              <a:rPr dirty="0" err="1"/>
              <a:t>το</a:t>
            </a:r>
            <a:r>
              <a:rPr dirty="0"/>
              <a:t> α</a:t>
            </a:r>
            <a:r>
              <a:rPr dirty="0" err="1"/>
              <a:t>γόρ</a:t>
            </a:r>
            <a:r>
              <a:rPr dirty="0"/>
              <a:t>α</a:t>
            </a:r>
            <a:r>
              <a:rPr dirty="0" err="1"/>
              <a:t>ζε</a:t>
            </a:r>
            <a:r>
              <a:rPr dirty="0"/>
              <a:t> πα</a:t>
            </a:r>
            <a:r>
              <a:rPr dirty="0" err="1"/>
              <a:t>λιότερ</a:t>
            </a:r>
            <a:r>
              <a:rPr dirty="0"/>
              <a:t>α, </a:t>
            </a:r>
            <a:r>
              <a:rPr dirty="0" err="1"/>
              <a:t>ε</a:t>
            </a:r>
            <a:r>
              <a:rPr dirty="0"/>
              <a:t>π</a:t>
            </a:r>
            <a:r>
              <a:rPr dirty="0" err="1"/>
              <a:t>ομένως</a:t>
            </a:r>
            <a:r>
              <a:rPr dirty="0"/>
              <a:t> </a:t>
            </a:r>
            <a:r>
              <a:rPr dirty="0" err="1"/>
              <a:t>η</a:t>
            </a:r>
            <a:r>
              <a:rPr dirty="0"/>
              <a:t> πα</a:t>
            </a:r>
            <a:r>
              <a:rPr dirty="0" err="1"/>
              <a:t>λιότερη</a:t>
            </a:r>
            <a:r>
              <a:rPr dirty="0"/>
              <a:t> </a:t>
            </a:r>
            <a:r>
              <a:rPr dirty="0" err="1"/>
              <a:t>τιμή</a:t>
            </a:r>
            <a:r>
              <a:rPr dirty="0"/>
              <a:t> απ</a:t>
            </a:r>
            <a:r>
              <a:rPr dirty="0" err="1"/>
              <a:t>οτελεί</a:t>
            </a:r>
            <a:r>
              <a:rPr dirty="0"/>
              <a:t> </a:t>
            </a:r>
            <a:r>
              <a:rPr dirty="0" err="1"/>
              <a:t>την</a:t>
            </a:r>
            <a:r>
              <a:rPr dirty="0"/>
              <a:t> «</a:t>
            </a:r>
            <a:r>
              <a:rPr dirty="0" err="1"/>
              <a:t>άγκυρ</a:t>
            </a:r>
            <a:r>
              <a:rPr dirty="0"/>
              <a:t>α», </a:t>
            </a:r>
            <a:r>
              <a:rPr dirty="0" err="1"/>
              <a:t>το</a:t>
            </a:r>
            <a:r>
              <a:rPr dirty="0"/>
              <a:t> </a:t>
            </a:r>
            <a:r>
              <a:rPr dirty="0" err="1"/>
              <a:t>σημείο</a:t>
            </a:r>
            <a:r>
              <a:rPr dirty="0"/>
              <a:t> </a:t>
            </a:r>
            <a:r>
              <a:rPr dirty="0" err="1"/>
              <a:t>εκκίνησης</a:t>
            </a:r>
            <a:r>
              <a:rPr dirty="0">
                <a:latin typeface="Times Roman"/>
                <a:ea typeface="Times Roman"/>
                <a:cs typeface="Times Roman"/>
                <a:sym typeface="Times Roman"/>
              </a:rP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Διπλό κλικ για αλλαγή"/>
          <p:cNvSpPr txBox="1">
            <a:spLocks noGrp="1"/>
          </p:cNvSpPr>
          <p:nvPr>
            <p:ph type="title"/>
          </p:nvPr>
        </p:nvSpPr>
        <p:spPr>
          <a:prstGeom prst="rect">
            <a:avLst/>
          </a:prstGeom>
        </p:spPr>
        <p:txBody>
          <a:bodyPr/>
          <a:lstStyle/>
          <a:p>
            <a:endParaRPr/>
          </a:p>
        </p:txBody>
      </p:sp>
      <p:sp>
        <p:nvSpPr>
          <p:cNvPr id="148" name="Τα άτομα χρησιμοποιούν άσχετες πληροφορίες ως σημείο αναφοράς, για να εκτιμήσουν, να αξιολογήσουν κάποια άλλη πληροφορία ή τιμή.…"/>
          <p:cNvSpPr txBox="1">
            <a:spLocks noGrp="1"/>
          </p:cNvSpPr>
          <p:nvPr>
            <p:ph type="body" idx="1"/>
          </p:nvPr>
        </p:nvSpPr>
        <p:spPr>
          <a:prstGeom prst="rect">
            <a:avLst/>
          </a:prstGeom>
        </p:spPr>
        <p:txBody>
          <a:bodyPr/>
          <a:lstStyle/>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Τα άτομα χρησιμοποιούν άσχετες πληροφορίες ως σημείο αναφοράς, για να εκτιμήσουν, να αξιολογήσουν κάποια άλλη πληροφορία ή τιμή.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Χρησιμοποιούν γεγονότα, καταστάσεις, αξίες για να προβούν σε εκτιμήσεις, έστω και αν δεν έχουν σχέση με το πραγματικό γεγονός και τη συγκεκριμένη αξία.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Σε πολλές περιπτώσεις, οι άνθρωποι κάνουν εκτιμήσεις, ξεκινώντας από μια αρχική τιμή, για να δώσουν την τελική απάντηση.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Η αρχική τιμή ή σημείο εκκίνησης, μπορεί να προταθεί για τη διαμόρφωση του προβλήματος, ή μπορεί να είναι το αποτέλεσμα ενός μερικού υπολογισμού.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Σε κάθε περίπτωση, οι προσαρμογές είναι συνήθως ανεπαρκείς (Slovic και Lichtenstein, 1971).</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Αγκυροβόληση…"/>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t>Αγκυροβόληση</a:t>
            </a:r>
          </a:p>
          <a:p>
            <a:pPr>
              <a:defRPr sz="5000">
                <a:solidFill>
                  <a:srgbClr val="434343"/>
                </a:solidFill>
              </a:defRPr>
            </a:pPr>
            <a:r>
              <a:t>Επενδυτές</a:t>
            </a:r>
          </a:p>
        </p:txBody>
      </p:sp>
      <p:sp>
        <p:nvSpPr>
          <p:cNvPr id="151" name="Στο χώρο της χρηματιστηριακής αγοράς, η έλλειψη οποιαδήποτε στέρεας πληροφορίας, οδηγεί τους επενδυτές στο να χρησιμοποιούν την παλαιότερες τιμές ως άγκυρα-σημεία αναφοράς για τις νέες (Monter, 2002).…"/>
          <p:cNvSpPr txBox="1">
            <a:spLocks noGrp="1"/>
          </p:cNvSpPr>
          <p:nvPr>
            <p:ph type="body" idx="1"/>
          </p:nvPr>
        </p:nvSpPr>
        <p:spPr>
          <a:prstGeom prst="rect">
            <a:avLst/>
          </a:prstGeom>
        </p:spPr>
        <p:txBody>
          <a:bodyPr/>
          <a:lstStyle/>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Στο χώρο της χρηματιστηριακής αγοράς, η έλλειψη οποιαδήποτε στέρεας πληροφορίας, οδηγεί τους επενδυτές στο να χρησιμοποιούν την παλαιότερες τιμές ως άγκυρα-σημεία αναφοράς για τις νέες (Monter, 2002).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Ένας επενδυτής μπορεί να μπει στον πειρασμό να αξιολογήσει μια μετοχή αν «αξίζει», από ένα σημείο αναφοράς, όπως ένα παλιό εύρος τιμών των συναλλαγών.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Η στάση αυτή θα οδηγήσει σε διφορούμενη απόφαση για την αξία της μετοχής, καθώς άλλες σημαντικές πτυχές της εν λόγω αξιολόγησης, δεν θα έχουν ληφθεί υπόψη (Lupe, Favero, 2012).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Επιπρόσθετα η αγκυροβόληση χαακτηρίζει μέρος από ανώτερα στελέχη μεγάλων χρηματοπιστωτικών ιδρυμάτων κατά τη διάρκεια ανάληψης κινδύνου (Jetter, Walker, 2016).</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Διπλό κλικ για αλλαγή"/>
          <p:cNvSpPr txBox="1">
            <a:spLocks noGrp="1"/>
          </p:cNvSpPr>
          <p:nvPr>
            <p:ph type="title"/>
          </p:nvPr>
        </p:nvSpPr>
        <p:spPr>
          <a:prstGeom prst="rect">
            <a:avLst/>
          </a:prstGeom>
        </p:spPr>
        <p:txBody>
          <a:bodyPr/>
          <a:lstStyle/>
          <a:p>
            <a:endParaRPr/>
          </a:p>
        </p:txBody>
      </p:sp>
      <p:sp>
        <p:nvSpPr>
          <p:cNvPr id="154" name="H εκτίμηση μιας αγορασμένης μετοχής, σε μια προσπάθεια ανασυγκρότησης του χαρτοφυλακίου, γίνεται με βάση την τιμή αγοράς της. Το σημείο εκκίνησής μας μπορεί να χρησιμοποιηθεί ως μέτρο καταγραφής κέρδους ή ζημίας για τη συγκεκριμένη μετοχή. Δεν μπορεί να "/>
          <p:cNvSpPr txBox="1">
            <a:spLocks noGrp="1"/>
          </p:cNvSpPr>
          <p:nvPr>
            <p:ph type="body" idx="1"/>
          </p:nvPr>
        </p:nvSpPr>
        <p:spPr>
          <a:prstGeom prst="rect">
            <a:avLst/>
          </a:prstGeom>
        </p:spPr>
        <p:txBody>
          <a:bodyPr/>
          <a:lstStyle/>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H εκτίμηση μιας αγορασμένης μετοχής, σε μια προσπάθεια ανασυγκρότησης του χαρτοφυλακίου, γίνεται με βάση την τιμή αγοράς της. Το σημείο εκκίνησής μας μπορεί να χρησιμοποιηθεί ως μέτρο καταγραφής κέρδους ή ζημίας για τη συγκεκριμένη μετοχή. Δεν μπορεί να αποτελεί όμως, παράγοντα αξιολόγησής της.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Η τιμή μιας μετοχής αποτελεί ένα μόνο από πολλά παραδείγματα, άγκυρας. Σημείο αναφοράς μπορεί να αποτελέσει και οποιοδήποτε θεμελιώδες στοιχείο. Η χρηματιστηριακή αγορά, όμως, έχει την τάση να υπο-αντιδρά σε θεμελιώδη στοιχεία – όπως όταν πρόκειται για μερίσματα ή την έκθεση κερδών (Montier, 2002).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Διπλό κλικ για αλλαγή"/>
          <p:cNvSpPr txBox="1">
            <a:spLocks noGrp="1"/>
          </p:cNvSpPr>
          <p:nvPr>
            <p:ph type="title"/>
          </p:nvPr>
        </p:nvSpPr>
        <p:spPr>
          <a:prstGeom prst="rect">
            <a:avLst/>
          </a:prstGeom>
        </p:spPr>
        <p:txBody>
          <a:bodyPr/>
          <a:lstStyle/>
          <a:p>
            <a:endParaRPr/>
          </a:p>
        </p:txBody>
      </p:sp>
      <p:sp>
        <p:nvSpPr>
          <p:cNvPr id="157" name="Από την άλλη, το συναίσθημα της νοσταλγίας για τιμές-άγκυρες του παρελθόντος μπορεί να αποτελέσει μέσο παραλογισμού.…"/>
          <p:cNvSpPr txBox="1">
            <a:spLocks noGrp="1"/>
          </p:cNvSpPr>
          <p:nvPr>
            <p:ph type="body" idx="1"/>
          </p:nvPr>
        </p:nvSpPr>
        <p:spPr>
          <a:prstGeom prst="rect">
            <a:avLst/>
          </a:prstGeom>
        </p:spPr>
        <p:txBody>
          <a:bodyPr/>
          <a:lstStyle/>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Από την άλλη, το συναίσθημα της νοσταλγίας για τιμές-άγκυρες του παρελθόντος μπορεί να αποτελέσει μέσο παραλογισμού.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Η επιστροφή της μετοχής σε μια τιμή του παρελθόντος (ιδίως σε περίπτωση που έχει καταγράψει επιτυχημένη πορεία, μετά από τη δεδομένη τιμή αναφοράς), δημιουργεί θετικές μνήμες και επιθυμία για αγορά.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Το τότε όμως δεν έχει σχέση με το τώρα, η αγορά σε όλες τις μορφές της είναι ρευστή και αντικατοπτρίζει νέες συνθήκες και πληροφορίες.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t>Επομένως, το παρελθόν δεν μπορεί να αποτελέσει την άγκυρα για αξιολόγηση, αλλά απλά οδηγεί στην προσαρμογή της τρέχουσας κατάστασης με βάση τις αναμνήσεις από παλαιότερες κινήσεις, οδηγώντας σε λανθασμένα αποτελέσματα (Slovic και Lichtenstein, 1971).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548</Words>
  <Application>Microsoft Macintosh PowerPoint</Application>
  <PresentationFormat>Προσαρμογή</PresentationFormat>
  <Paragraphs>24</Paragraphs>
  <Slides>7</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vt:i4>
      </vt:variant>
    </vt:vector>
  </HeadingPairs>
  <TitlesOfParts>
    <vt:vector size="14" baseType="lpstr">
      <vt:lpstr>Baskerville</vt:lpstr>
      <vt:lpstr>Cochin</vt:lpstr>
      <vt:lpstr>Helvetica Neue</vt:lpstr>
      <vt:lpstr>Noteworthy Bold</vt:lpstr>
      <vt:lpstr>Times New Roman</vt:lpstr>
      <vt:lpstr>Times Roman</vt:lpstr>
      <vt:lpstr>PhotoPortfolio</vt:lpstr>
      <vt:lpstr>Παρουσίαση του PowerPoint</vt:lpstr>
      <vt:lpstr>Παρουσίαση του PowerPoint</vt:lpstr>
      <vt:lpstr>Αγκυροβόληση  Άνθρωποι</vt:lpstr>
      <vt:lpstr>Παρουσίαση του PowerPoint</vt:lpstr>
      <vt:lpstr>Αγκυροβόληση Επενδυτές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ANASTASIOS KONSTANTINIDIS</cp:lastModifiedBy>
  <cp:revision>2</cp:revision>
  <dcterms:modified xsi:type="dcterms:W3CDTF">2023-05-18T10:01:10Z</dcterms:modified>
</cp:coreProperties>
</file>