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80"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6" r:id="rId24"/>
    <p:sldId id="279" r:id="rId25"/>
    <p:sldId id="295" r:id="rId26"/>
    <p:sldId id="296"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79"/>
  </p:normalViewPr>
  <p:slideViewPr>
    <p:cSldViewPr snapToGrid="0">
      <p:cViewPr varScale="1">
        <p:scale>
          <a:sx n="56" d="100"/>
          <a:sy n="56"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Τίτλος και υπότιτλο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 name="Γραμμή"/>
          <p:cNvSpPr/>
          <p:nvPr/>
        </p:nvSpPr>
        <p:spPr>
          <a:xfrm>
            <a:off x="952500" y="9245600"/>
            <a:ext cx="22498974"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14" name="Γραμμή"/>
          <p:cNvSpPr/>
          <p:nvPr/>
        </p:nvSpPr>
        <p:spPr>
          <a:xfrm>
            <a:off x="952500" y="5765800"/>
            <a:ext cx="22500035"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15" name="Γραμμή"/>
          <p:cNvSpPr/>
          <p:nvPr/>
        </p:nvSpPr>
        <p:spPr>
          <a:xfrm flipV="1">
            <a:off x="14989317" y="6339647"/>
            <a:ext cx="1" cy="2310129"/>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16" name="Δείγμα κειμένου"/>
          <p:cNvSpPr txBox="1">
            <a:spLocks noGrp="1"/>
          </p:cNvSpPr>
          <p:nvPr>
            <p:ph type="body" sz="quarter" idx="21"/>
          </p:nvPr>
        </p:nvSpPr>
        <p:spPr>
          <a:xfrm>
            <a:off x="952500" y="4965700"/>
            <a:ext cx="13500100" cy="635000"/>
          </a:xfrm>
          <a:prstGeom prst="rect">
            <a:avLst/>
          </a:prstGeom>
        </p:spPr>
        <p:txBody>
          <a:bodyPr>
            <a:spAutoFit/>
          </a:bodyPr>
          <a:lstStyle>
            <a:lvl1pPr marL="0" indent="0" algn="l">
              <a:lnSpc>
                <a:spcPct val="110000"/>
              </a:lnSpc>
              <a:spcBef>
                <a:spcPts val="0"/>
              </a:spcBef>
              <a:buClrTx/>
              <a:buSzTx/>
              <a:buFontTx/>
              <a:buNone/>
              <a:defRPr sz="3200" i="1"/>
            </a:lvl1pPr>
          </a:lstStyle>
          <a:p>
            <a:r>
              <a:t>Δείγμα κειμένου</a:t>
            </a:r>
          </a:p>
        </p:txBody>
      </p:sp>
      <p:sp>
        <p:nvSpPr>
          <p:cNvPr id="17" name="Κείμενο τίτλου"/>
          <p:cNvSpPr txBox="1">
            <a:spLocks noGrp="1"/>
          </p:cNvSpPr>
          <p:nvPr>
            <p:ph type="title"/>
          </p:nvPr>
        </p:nvSpPr>
        <p:spPr>
          <a:xfrm>
            <a:off x="952500" y="5829300"/>
            <a:ext cx="13500100" cy="3340100"/>
          </a:xfrm>
          <a:prstGeom prst="rect">
            <a:avLst/>
          </a:prstGeom>
        </p:spPr>
        <p:txBody>
          <a:bodyPr/>
          <a:lstStyle>
            <a:lvl1pPr algn="l"/>
          </a:lstStyle>
          <a:p>
            <a:r>
              <a:t>Κείμενο τίτλου</a:t>
            </a:r>
          </a:p>
        </p:txBody>
      </p:sp>
      <p:sp>
        <p:nvSpPr>
          <p:cNvPr id="18" name="Επίπεδο κύριου τμήματος ένα…"/>
          <p:cNvSpPr txBox="1">
            <a:spLocks noGrp="1"/>
          </p:cNvSpPr>
          <p:nvPr>
            <p:ph type="body" sz="quarter" idx="1"/>
          </p:nvPr>
        </p:nvSpPr>
        <p:spPr>
          <a:xfrm>
            <a:off x="15532100" y="5829300"/>
            <a:ext cx="7950200" cy="3340100"/>
          </a:xfrm>
          <a:prstGeom prst="rect">
            <a:avLst/>
          </a:prstGeom>
        </p:spPr>
        <p:txBody>
          <a:bodyPr/>
          <a:lstStyle>
            <a:lvl1pPr marL="0" indent="0" algn="l">
              <a:spcBef>
                <a:spcPts val="0"/>
              </a:spcBef>
              <a:buClrTx/>
              <a:buSzTx/>
              <a:buFontTx/>
              <a:buNone/>
              <a:defRPr sz="3200"/>
            </a:lvl1pPr>
            <a:lvl2pPr marL="0" indent="0" algn="l">
              <a:spcBef>
                <a:spcPts val="0"/>
              </a:spcBef>
              <a:buClrTx/>
              <a:buSzTx/>
              <a:buFontTx/>
              <a:buNone/>
              <a:defRPr sz="3200"/>
            </a:lvl2pPr>
            <a:lvl3pPr marL="0" indent="0" algn="l">
              <a:spcBef>
                <a:spcPts val="0"/>
              </a:spcBef>
              <a:buClrTx/>
              <a:buSzTx/>
              <a:buFontTx/>
              <a:buNone/>
              <a:defRPr sz="3200"/>
            </a:lvl3pPr>
            <a:lvl4pPr marL="0" indent="0" algn="l">
              <a:spcBef>
                <a:spcPts val="0"/>
              </a:spcBef>
              <a:buClrTx/>
              <a:buSzTx/>
              <a:buFontTx/>
              <a:buNone/>
              <a:defRPr sz="3200"/>
            </a:lvl4pPr>
            <a:lvl5pPr marL="0" indent="0" algn="l">
              <a:spcBef>
                <a:spcPts val="0"/>
              </a:spcBef>
              <a:buClrTx/>
              <a:buSzTx/>
              <a:buFontTx/>
              <a:buNone/>
              <a:defRPr sz="32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Παράθεση">
    <p:spTree>
      <p:nvGrpSpPr>
        <p:cNvPr id="1" name=""/>
        <p:cNvGrpSpPr/>
        <p:nvPr/>
      </p:nvGrpSpPr>
      <p:grpSpPr>
        <a:xfrm>
          <a:off x="0" y="0"/>
          <a:ext cx="0" cy="0"/>
          <a:chOff x="0" y="0"/>
          <a:chExt cx="0" cy="0"/>
        </a:xfrm>
      </p:grpSpPr>
      <p:sp>
        <p:nvSpPr>
          <p:cNvPr id="111" name="–Γιάννης Μηλοσπόρος"/>
          <p:cNvSpPr txBox="1">
            <a:spLocks noGrp="1"/>
          </p:cNvSpPr>
          <p:nvPr>
            <p:ph type="body" sz="quarter" idx="21"/>
          </p:nvPr>
        </p:nvSpPr>
        <p:spPr>
          <a:xfrm>
            <a:off x="990600" y="8420100"/>
            <a:ext cx="22390100" cy="812800"/>
          </a:xfrm>
          <a:prstGeom prst="rect">
            <a:avLst/>
          </a:prstGeom>
        </p:spPr>
        <p:txBody>
          <a:bodyPr anchor="t">
            <a:spAutoFit/>
          </a:bodyPr>
          <a:lstStyle>
            <a:lvl1pPr marL="0" indent="0" algn="ctr">
              <a:spcBef>
                <a:spcPts val="1700"/>
              </a:spcBef>
              <a:buClrTx/>
              <a:buSzTx/>
              <a:buFontTx/>
              <a:buNone/>
              <a:defRPr sz="4200" i="1"/>
            </a:lvl1pPr>
          </a:lstStyle>
          <a:p>
            <a:r>
              <a:t>–Γιάννης Μηλοσπόρος</a:t>
            </a:r>
          </a:p>
        </p:txBody>
      </p:sp>
      <p:sp>
        <p:nvSpPr>
          <p:cNvPr id="112" name="«Πληκτρολογήστε παράθεση εδώ.»"/>
          <p:cNvSpPr txBox="1">
            <a:spLocks noGrp="1"/>
          </p:cNvSpPr>
          <p:nvPr>
            <p:ph type="body" sz="quarter" idx="22"/>
          </p:nvPr>
        </p:nvSpPr>
        <p:spPr>
          <a:xfrm>
            <a:off x="2374900" y="6000750"/>
            <a:ext cx="19621500" cy="939800"/>
          </a:xfrm>
          <a:prstGeom prst="rect">
            <a:avLst/>
          </a:prstGeom>
        </p:spPr>
        <p:txBody>
          <a:bodyPr>
            <a:spAutoFit/>
          </a:bodyPr>
          <a:lstStyle>
            <a:lvl1pPr marL="0" indent="0" algn="ctr">
              <a:spcBef>
                <a:spcPts val="0"/>
              </a:spcBef>
              <a:buClrTx/>
              <a:buSzTx/>
              <a:buFontTx/>
              <a:buNone/>
            </a:lvl1pPr>
          </a:lstStyle>
          <a:p>
            <a:r>
              <a:t>«Πληκτρολογήστε παράθεση εδώ.» </a:t>
            </a:r>
          </a:p>
        </p:txBody>
      </p:sp>
      <p:sp>
        <p:nvSpPr>
          <p:cNvPr id="11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Φωτογραφία">
    <p:spTree>
      <p:nvGrpSpPr>
        <p:cNvPr id="1" name=""/>
        <p:cNvGrpSpPr/>
        <p:nvPr/>
      </p:nvGrpSpPr>
      <p:grpSpPr>
        <a:xfrm>
          <a:off x="0" y="0"/>
          <a:ext cx="0" cy="0"/>
          <a:chOff x="0" y="0"/>
          <a:chExt cx="0" cy="0"/>
        </a:xfrm>
      </p:grpSpPr>
      <p:sp>
        <p:nvSpPr>
          <p:cNvPr id="120" name="Ασπρόμαυρη φωτογραφία που δείχνει σε όψη προς τα πάνω τα καλώδια ανάρτησης μιας γέφυρας με σύννεφα στο φόντο"/>
          <p:cNvSpPr>
            <a:spLocks noGrp="1"/>
          </p:cNvSpPr>
          <p:nvPr>
            <p:ph type="pic" idx="21"/>
          </p:nvPr>
        </p:nvSpPr>
        <p:spPr>
          <a:xfrm>
            <a:off x="0" y="-2654300"/>
            <a:ext cx="24384000" cy="17153467"/>
          </a:xfrm>
          <a:prstGeom prst="rect">
            <a:avLst/>
          </a:prstGeom>
        </p:spPr>
        <p:txBody>
          <a:bodyPr lIns="91439" tIns="45719" rIns="91439" bIns="45719" anchor="t">
            <a:noAutofit/>
          </a:bodyPr>
          <a:lstStyle/>
          <a:p>
            <a:endParaRPr/>
          </a:p>
        </p:txBody>
      </p:sp>
      <p:sp>
        <p:nvSpPr>
          <p:cNvPr id="12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Κενή">
    <p:spTree>
      <p:nvGrpSpPr>
        <p:cNvPr id="1" name=""/>
        <p:cNvGrpSpPr/>
        <p:nvPr/>
      </p:nvGrpSpPr>
      <p:grpSpPr>
        <a:xfrm>
          <a:off x="0" y="0"/>
          <a:ext cx="0" cy="0"/>
          <a:chOff x="0" y="0"/>
          <a:chExt cx="0" cy="0"/>
        </a:xfrm>
      </p:grpSpPr>
      <p:sp>
        <p:nvSpPr>
          <p:cNvPr id="12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938788" y="13017500"/>
            <a:ext cx="493725" cy="471924"/>
          </a:xfrm>
        </p:spPr>
        <p:txBody>
          <a:bodyPr/>
          <a:lstStyle/>
          <a:p>
            <a:fld id="{6D22F896-40B5-4ADD-8801-0D06FADFA095}" type="slidenum">
              <a:rPr lang="en-US" dirty="0"/>
              <a:t>‹#›</a:t>
            </a:fld>
            <a:endParaRPr lang="en-US" dirty="0"/>
          </a:p>
        </p:txBody>
      </p:sp>
      <p:cxnSp>
        <p:nvCxnSpPr>
          <p:cNvPr id="33" name="Straight Connector 32"/>
          <p:cNvCxnSpPr/>
          <p:nvPr/>
        </p:nvCxnSpPr>
        <p:spPr>
          <a:xfrm>
            <a:off x="2907792" y="3694176"/>
            <a:ext cx="192150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040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Φωτογραφία - Οριζόντια">
    <p:spTree>
      <p:nvGrpSpPr>
        <p:cNvPr id="1" name=""/>
        <p:cNvGrpSpPr/>
        <p:nvPr/>
      </p:nvGrpSpPr>
      <p:grpSpPr>
        <a:xfrm>
          <a:off x="0" y="0"/>
          <a:ext cx="0" cy="0"/>
          <a:chOff x="0" y="0"/>
          <a:chExt cx="0" cy="0"/>
        </a:xfrm>
      </p:grpSpPr>
      <p:sp>
        <p:nvSpPr>
          <p:cNvPr id="26" name="Γραμμή"/>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27" name="Γραμμή"/>
          <p:cNvSpPr/>
          <p:nvPr/>
        </p:nvSpPr>
        <p:spPr>
          <a:xfrm>
            <a:off x="952500" y="12801600"/>
            <a:ext cx="22498974"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28" name="Γραμμή"/>
          <p:cNvSpPr/>
          <p:nvPr/>
        </p:nvSpPr>
        <p:spPr>
          <a:xfrm>
            <a:off x="952500" y="9321800"/>
            <a:ext cx="22500035"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29" name="Γραμμή"/>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30" name="Δείγμα κειμένου"/>
          <p:cNvSpPr txBox="1">
            <a:spLocks noGrp="1"/>
          </p:cNvSpPr>
          <p:nvPr>
            <p:ph type="body" sz="quarter" idx="21"/>
          </p:nvPr>
        </p:nvSpPr>
        <p:spPr>
          <a:xfrm>
            <a:off x="952500" y="8610600"/>
            <a:ext cx="13500100" cy="635000"/>
          </a:xfrm>
          <a:prstGeom prst="rect">
            <a:avLst/>
          </a:prstGeom>
        </p:spPr>
        <p:txBody>
          <a:bodyPr>
            <a:spAutoFit/>
          </a:bodyPr>
          <a:lstStyle>
            <a:lvl1pPr marL="0" indent="0" algn="l">
              <a:lnSpc>
                <a:spcPct val="110000"/>
              </a:lnSpc>
              <a:spcBef>
                <a:spcPts val="0"/>
              </a:spcBef>
              <a:buClrTx/>
              <a:buSzTx/>
              <a:buFontTx/>
              <a:buNone/>
              <a:defRPr sz="3200" i="1"/>
            </a:lvl1pPr>
          </a:lstStyle>
          <a:p>
            <a:r>
              <a:t>Δείγμα κειμένου</a:t>
            </a:r>
          </a:p>
        </p:txBody>
      </p:sp>
      <p:sp>
        <p:nvSpPr>
          <p:cNvPr id="31" name="Ασπρόμαυρη φωτογραφία της γέφυρας Zeeland στις Κάτω Χώρες"/>
          <p:cNvSpPr>
            <a:spLocks noGrp="1"/>
          </p:cNvSpPr>
          <p:nvPr>
            <p:ph type="pic" idx="22"/>
          </p:nvPr>
        </p:nvSpPr>
        <p:spPr>
          <a:xfrm>
            <a:off x="952500" y="-1460500"/>
            <a:ext cx="22479000" cy="13893800"/>
          </a:xfrm>
          <a:prstGeom prst="rect">
            <a:avLst/>
          </a:prstGeom>
          <a:ln w="9525">
            <a:round/>
          </a:ln>
        </p:spPr>
        <p:txBody>
          <a:bodyPr lIns="91439" tIns="45719" rIns="91439" bIns="45719" anchor="t">
            <a:noAutofit/>
          </a:bodyPr>
          <a:lstStyle/>
          <a:p>
            <a:endParaRPr/>
          </a:p>
        </p:txBody>
      </p:sp>
      <p:sp>
        <p:nvSpPr>
          <p:cNvPr id="32" name="Κείμενο τίτλου"/>
          <p:cNvSpPr txBox="1">
            <a:spLocks noGrp="1"/>
          </p:cNvSpPr>
          <p:nvPr>
            <p:ph type="title"/>
          </p:nvPr>
        </p:nvSpPr>
        <p:spPr>
          <a:xfrm>
            <a:off x="952500" y="9398000"/>
            <a:ext cx="13500100" cy="3340100"/>
          </a:xfrm>
          <a:prstGeom prst="rect">
            <a:avLst/>
          </a:prstGeom>
        </p:spPr>
        <p:txBody>
          <a:bodyPr/>
          <a:lstStyle>
            <a:lvl1pPr algn="l"/>
          </a:lstStyle>
          <a:p>
            <a:r>
              <a:t>Κείμενο τίτλου</a:t>
            </a:r>
          </a:p>
        </p:txBody>
      </p:sp>
      <p:sp>
        <p:nvSpPr>
          <p:cNvPr id="33" name="Επίπεδο κύριου τμήματος ένα…"/>
          <p:cNvSpPr txBox="1">
            <a:spLocks noGrp="1"/>
          </p:cNvSpPr>
          <p:nvPr>
            <p:ph type="body" sz="quarter" idx="1"/>
          </p:nvPr>
        </p:nvSpPr>
        <p:spPr>
          <a:xfrm>
            <a:off x="15532100" y="9398000"/>
            <a:ext cx="7950200" cy="3340100"/>
          </a:xfrm>
          <a:prstGeom prst="rect">
            <a:avLst/>
          </a:prstGeom>
        </p:spPr>
        <p:txBody>
          <a:bodyPr/>
          <a:lstStyle>
            <a:lvl1pPr marL="0" indent="0" algn="l">
              <a:spcBef>
                <a:spcPts val="0"/>
              </a:spcBef>
              <a:buClrTx/>
              <a:buSzTx/>
              <a:buFontTx/>
              <a:buNone/>
              <a:defRPr sz="3200"/>
            </a:lvl1pPr>
            <a:lvl2pPr marL="0" indent="0" algn="l">
              <a:spcBef>
                <a:spcPts val="0"/>
              </a:spcBef>
              <a:buClrTx/>
              <a:buSzTx/>
              <a:buFontTx/>
              <a:buNone/>
              <a:defRPr sz="3200"/>
            </a:lvl2pPr>
            <a:lvl3pPr marL="0" indent="0" algn="l">
              <a:spcBef>
                <a:spcPts val="0"/>
              </a:spcBef>
              <a:buClrTx/>
              <a:buSzTx/>
              <a:buFontTx/>
              <a:buNone/>
              <a:defRPr sz="3200"/>
            </a:lvl3pPr>
            <a:lvl4pPr marL="0" indent="0" algn="l">
              <a:spcBef>
                <a:spcPts val="0"/>
              </a:spcBef>
              <a:buClrTx/>
              <a:buSzTx/>
              <a:buFontTx/>
              <a:buNone/>
              <a:defRPr sz="3200"/>
            </a:lvl4pPr>
            <a:lvl5pPr marL="0" indent="0" algn="l">
              <a:spcBef>
                <a:spcPts val="0"/>
              </a:spcBef>
              <a:buClrTx/>
              <a:buSzTx/>
              <a:buFontTx/>
              <a:buNone/>
              <a:defRPr sz="32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Τίτλος - Κέντρο">
    <p:spTree>
      <p:nvGrpSpPr>
        <p:cNvPr id="1" name=""/>
        <p:cNvGrpSpPr/>
        <p:nvPr/>
      </p:nvGrpSpPr>
      <p:grpSpPr>
        <a:xfrm>
          <a:off x="0" y="0"/>
          <a:ext cx="0" cy="0"/>
          <a:chOff x="0" y="0"/>
          <a:chExt cx="0" cy="0"/>
        </a:xfrm>
      </p:grpSpPr>
      <p:sp>
        <p:nvSpPr>
          <p:cNvPr id="41" name="Κείμενο τίτλου"/>
          <p:cNvSpPr txBox="1">
            <a:spLocks noGrp="1"/>
          </p:cNvSpPr>
          <p:nvPr>
            <p:ph type="title"/>
          </p:nvPr>
        </p:nvSpPr>
        <p:spPr>
          <a:xfrm>
            <a:off x="952500" y="5194300"/>
            <a:ext cx="22479000" cy="3340100"/>
          </a:xfrm>
          <a:prstGeom prst="rect">
            <a:avLst/>
          </a:prstGeom>
        </p:spPr>
        <p:txBody>
          <a:bodyPr/>
          <a:lstStyle/>
          <a:p>
            <a:r>
              <a:t>Κείμενο τίτλου</a:t>
            </a:r>
          </a:p>
        </p:txBody>
      </p:sp>
      <p:sp>
        <p:nvSpPr>
          <p:cNvPr id="42"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Φωτογραφία - Κατακόρυφη">
    <p:spTree>
      <p:nvGrpSpPr>
        <p:cNvPr id="1" name=""/>
        <p:cNvGrpSpPr/>
        <p:nvPr/>
      </p:nvGrpSpPr>
      <p:grpSpPr>
        <a:xfrm>
          <a:off x="0" y="0"/>
          <a:ext cx="0" cy="0"/>
          <a:chOff x="0" y="0"/>
          <a:chExt cx="0" cy="0"/>
        </a:xfrm>
      </p:grpSpPr>
      <p:sp>
        <p:nvSpPr>
          <p:cNvPr id="49" name="Γραμμή"/>
          <p:cNvSpPr/>
          <p:nvPr/>
        </p:nvSpPr>
        <p:spPr>
          <a:xfrm>
            <a:off x="952500" y="6858000"/>
            <a:ext cx="10643200"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50" name="Γραμμή"/>
          <p:cNvSpPr/>
          <p:nvPr/>
        </p:nvSpPr>
        <p:spPr>
          <a:xfrm>
            <a:off x="952500" y="3898900"/>
            <a:ext cx="10643093"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51" name="Δείγμα κειμένου"/>
          <p:cNvSpPr txBox="1">
            <a:spLocks noGrp="1"/>
          </p:cNvSpPr>
          <p:nvPr>
            <p:ph type="body" sz="quarter" idx="21"/>
          </p:nvPr>
        </p:nvSpPr>
        <p:spPr>
          <a:xfrm>
            <a:off x="952500" y="3124200"/>
            <a:ext cx="10642600" cy="635000"/>
          </a:xfrm>
          <a:prstGeom prst="rect">
            <a:avLst/>
          </a:prstGeom>
        </p:spPr>
        <p:txBody>
          <a:bodyPr anchor="b">
            <a:spAutoFit/>
          </a:bodyPr>
          <a:lstStyle>
            <a:lvl1pPr marL="0" indent="0" algn="l">
              <a:lnSpc>
                <a:spcPct val="110000"/>
              </a:lnSpc>
              <a:spcBef>
                <a:spcPts val="0"/>
              </a:spcBef>
              <a:buClrTx/>
              <a:buSzTx/>
              <a:buFontTx/>
              <a:buNone/>
              <a:defRPr sz="3200" i="1"/>
            </a:lvl1pPr>
          </a:lstStyle>
          <a:p>
            <a:r>
              <a:t>Δείγμα κειμένου</a:t>
            </a:r>
          </a:p>
        </p:txBody>
      </p:sp>
      <p:sp>
        <p:nvSpPr>
          <p:cNvPr id="52" name="Ασπρόμαυρη φωτογραφία της κάτω πλευράς μιας γέφυρας που διασχίζει ένα ποτάμι με φόντο τον ουρανό "/>
          <p:cNvSpPr>
            <a:spLocks noGrp="1"/>
          </p:cNvSpPr>
          <p:nvPr>
            <p:ph type="pic" idx="22"/>
          </p:nvPr>
        </p:nvSpPr>
        <p:spPr>
          <a:xfrm>
            <a:off x="12534900" y="-1651000"/>
            <a:ext cx="10799069" cy="15824200"/>
          </a:xfrm>
          <a:prstGeom prst="rect">
            <a:avLst/>
          </a:prstGeom>
          <a:ln w="9525">
            <a:round/>
          </a:ln>
        </p:spPr>
        <p:txBody>
          <a:bodyPr lIns="91439" tIns="45719" rIns="91439" bIns="45719" anchor="t">
            <a:noAutofit/>
          </a:bodyPr>
          <a:lstStyle/>
          <a:p>
            <a:endParaRPr/>
          </a:p>
        </p:txBody>
      </p:sp>
      <p:sp>
        <p:nvSpPr>
          <p:cNvPr id="53" name="Κείμενο τίτλου"/>
          <p:cNvSpPr txBox="1">
            <a:spLocks noGrp="1"/>
          </p:cNvSpPr>
          <p:nvPr>
            <p:ph type="title"/>
          </p:nvPr>
        </p:nvSpPr>
        <p:spPr>
          <a:xfrm>
            <a:off x="952500" y="3975100"/>
            <a:ext cx="10642600" cy="2806700"/>
          </a:xfrm>
          <a:prstGeom prst="rect">
            <a:avLst/>
          </a:prstGeom>
        </p:spPr>
        <p:txBody>
          <a:bodyPr/>
          <a:lstStyle>
            <a:lvl1pPr algn="l">
              <a:defRPr sz="7800"/>
            </a:lvl1pPr>
          </a:lstStyle>
          <a:p>
            <a:r>
              <a:t>Κείμενο τίτλου</a:t>
            </a:r>
          </a:p>
        </p:txBody>
      </p:sp>
      <p:sp>
        <p:nvSpPr>
          <p:cNvPr id="54" name="Επίπεδο κύριου τμήματος ένα…"/>
          <p:cNvSpPr txBox="1">
            <a:spLocks noGrp="1"/>
          </p:cNvSpPr>
          <p:nvPr>
            <p:ph type="body" sz="quarter" idx="1"/>
          </p:nvPr>
        </p:nvSpPr>
        <p:spPr>
          <a:xfrm>
            <a:off x="952500" y="7086600"/>
            <a:ext cx="10642600" cy="5638800"/>
          </a:xfrm>
          <a:prstGeom prst="rect">
            <a:avLst/>
          </a:prstGeom>
        </p:spPr>
        <p:txBody>
          <a:bodyPr anchor="t"/>
          <a:lstStyle>
            <a:lvl1pPr marL="0" indent="0" algn="l">
              <a:spcBef>
                <a:spcPts val="0"/>
              </a:spcBef>
              <a:buClrTx/>
              <a:buSzTx/>
              <a:buFontTx/>
              <a:buNone/>
              <a:defRPr sz="3200"/>
            </a:lvl1pPr>
            <a:lvl2pPr marL="0" indent="0" algn="l">
              <a:spcBef>
                <a:spcPts val="0"/>
              </a:spcBef>
              <a:buClrTx/>
              <a:buSzTx/>
              <a:buFontTx/>
              <a:buNone/>
              <a:defRPr sz="3200"/>
            </a:lvl2pPr>
            <a:lvl3pPr marL="0" indent="0" algn="l">
              <a:spcBef>
                <a:spcPts val="0"/>
              </a:spcBef>
              <a:buClrTx/>
              <a:buSzTx/>
              <a:buFontTx/>
              <a:buNone/>
              <a:defRPr sz="3200"/>
            </a:lvl3pPr>
            <a:lvl4pPr marL="0" indent="0" algn="l">
              <a:spcBef>
                <a:spcPts val="0"/>
              </a:spcBef>
              <a:buClrTx/>
              <a:buSzTx/>
              <a:buFontTx/>
              <a:buNone/>
              <a:defRPr sz="3200"/>
            </a:lvl4pPr>
            <a:lvl5pPr marL="0" indent="0" algn="l">
              <a:spcBef>
                <a:spcPts val="0"/>
              </a:spcBef>
              <a:buClrTx/>
              <a:buSzTx/>
              <a:buFontTx/>
              <a:buNone/>
              <a:defRPr sz="32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Τίτλος - Πάνω">
    <p:spTree>
      <p:nvGrpSpPr>
        <p:cNvPr id="1" name=""/>
        <p:cNvGrpSpPr/>
        <p:nvPr/>
      </p:nvGrpSpPr>
      <p:grpSpPr>
        <a:xfrm>
          <a:off x="0" y="0"/>
          <a:ext cx="0" cy="0"/>
          <a:chOff x="0" y="0"/>
          <a:chExt cx="0" cy="0"/>
        </a:xfrm>
      </p:grpSpPr>
      <p:sp>
        <p:nvSpPr>
          <p:cNvPr id="62" name="Κείμενο τίτλου"/>
          <p:cNvSpPr txBox="1">
            <a:spLocks noGrp="1"/>
          </p:cNvSpPr>
          <p:nvPr>
            <p:ph type="title"/>
          </p:nvPr>
        </p:nvSpPr>
        <p:spPr>
          <a:prstGeom prst="rect">
            <a:avLst/>
          </a:prstGeom>
        </p:spPr>
        <p:txBody>
          <a:bodyPr/>
          <a:lstStyle/>
          <a:p>
            <a:r>
              <a:t>Κείμενο τίτλου</a:t>
            </a:r>
          </a:p>
        </p:txBody>
      </p:sp>
      <p:sp>
        <p:nvSpPr>
          <p:cNvPr id="6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Τίτλος και κουκκίδες">
    <p:spTree>
      <p:nvGrpSpPr>
        <p:cNvPr id="1" name=""/>
        <p:cNvGrpSpPr/>
        <p:nvPr/>
      </p:nvGrpSpPr>
      <p:grpSpPr>
        <a:xfrm>
          <a:off x="0" y="0"/>
          <a:ext cx="0" cy="0"/>
          <a:chOff x="0" y="0"/>
          <a:chExt cx="0" cy="0"/>
        </a:xfrm>
      </p:grpSpPr>
      <p:sp>
        <p:nvSpPr>
          <p:cNvPr id="70" name="Γραμμή"/>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71" name="Γραμμή"/>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72" name="Κείμενο τίτλου"/>
          <p:cNvSpPr txBox="1">
            <a:spLocks noGrp="1"/>
          </p:cNvSpPr>
          <p:nvPr>
            <p:ph type="title"/>
          </p:nvPr>
        </p:nvSpPr>
        <p:spPr>
          <a:prstGeom prst="rect">
            <a:avLst/>
          </a:prstGeom>
        </p:spPr>
        <p:txBody>
          <a:bodyPr/>
          <a:lstStyle/>
          <a:p>
            <a:r>
              <a:t>Κείμενο τίτλου</a:t>
            </a:r>
          </a:p>
        </p:txBody>
      </p:sp>
      <p:sp>
        <p:nvSpPr>
          <p:cNvPr id="73" name="Επίπεδο κύριου τμήματος ένα…"/>
          <p:cNvSpPr txBox="1">
            <a:spLocks noGrp="1"/>
          </p:cNvSpPr>
          <p:nvPr>
            <p:ph type="body" idx="1"/>
          </p:nvPr>
        </p:nvSpPr>
        <p:spPr>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Τίτλος, κουκκίδες και φωτογραφίες">
    <p:spTree>
      <p:nvGrpSpPr>
        <p:cNvPr id="1" name=""/>
        <p:cNvGrpSpPr/>
        <p:nvPr/>
      </p:nvGrpSpPr>
      <p:grpSpPr>
        <a:xfrm>
          <a:off x="0" y="0"/>
          <a:ext cx="0" cy="0"/>
          <a:chOff x="0" y="0"/>
          <a:chExt cx="0" cy="0"/>
        </a:xfrm>
      </p:grpSpPr>
      <p:sp>
        <p:nvSpPr>
          <p:cNvPr id="81" name="Γραμμή"/>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82" name="Γραμμή"/>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83" name="Ασπρόμαυρη φωτογραφία της κάτω πλευράς μιας γέφυρας που διασχίζει ένα ποτάμι με φόντο τον ουρανό "/>
          <p:cNvSpPr>
            <a:spLocks noGrp="1"/>
          </p:cNvSpPr>
          <p:nvPr>
            <p:ph type="pic" idx="21"/>
          </p:nvPr>
        </p:nvSpPr>
        <p:spPr>
          <a:xfrm>
            <a:off x="12636500" y="-2413000"/>
            <a:ext cx="11024412" cy="16154400"/>
          </a:xfrm>
          <a:prstGeom prst="rect">
            <a:avLst/>
          </a:prstGeom>
          <a:ln w="9525">
            <a:round/>
          </a:ln>
        </p:spPr>
        <p:txBody>
          <a:bodyPr lIns="91439" tIns="45719" rIns="91439" bIns="45719" anchor="t">
            <a:noAutofit/>
          </a:bodyPr>
          <a:lstStyle/>
          <a:p>
            <a:endParaRPr/>
          </a:p>
        </p:txBody>
      </p:sp>
      <p:sp>
        <p:nvSpPr>
          <p:cNvPr id="84" name="Κείμενο τίτλου"/>
          <p:cNvSpPr txBox="1">
            <a:spLocks noGrp="1"/>
          </p:cNvSpPr>
          <p:nvPr>
            <p:ph type="title"/>
          </p:nvPr>
        </p:nvSpPr>
        <p:spPr>
          <a:prstGeom prst="rect">
            <a:avLst/>
          </a:prstGeom>
        </p:spPr>
        <p:txBody>
          <a:bodyPr/>
          <a:lstStyle/>
          <a:p>
            <a:r>
              <a:t>Κείμενο τίτλου</a:t>
            </a:r>
          </a:p>
        </p:txBody>
      </p:sp>
      <p:sp>
        <p:nvSpPr>
          <p:cNvPr id="85" name="Επίπεδο κύριου τμήματος ένα…"/>
          <p:cNvSpPr txBox="1">
            <a:spLocks noGrp="1"/>
          </p:cNvSpPr>
          <p:nvPr>
            <p:ph type="body" sz="half" idx="1"/>
          </p:nvPr>
        </p:nvSpPr>
        <p:spPr>
          <a:xfrm>
            <a:off x="952500" y="3797300"/>
            <a:ext cx="10909300" cy="8928100"/>
          </a:xfrm>
          <a:prstGeom prst="rect">
            <a:avLst/>
          </a:prstGeom>
        </p:spPr>
        <p:txBody>
          <a:bodyPr/>
          <a:lstStyle>
            <a:lvl1pPr marL="508000" indent="-508000" algn="l">
              <a:spcBef>
                <a:spcPts val="2500"/>
              </a:spcBef>
              <a:buSzPct val="65000"/>
              <a:defRPr sz="4200"/>
            </a:lvl1pPr>
            <a:lvl2pPr marL="1016000" indent="-508000" algn="l">
              <a:spcBef>
                <a:spcPts val="2500"/>
              </a:spcBef>
              <a:buSzPct val="65000"/>
              <a:defRPr sz="4200"/>
            </a:lvl2pPr>
            <a:lvl3pPr marL="1524000" indent="-508000" algn="l">
              <a:spcBef>
                <a:spcPts val="2500"/>
              </a:spcBef>
              <a:buSzPct val="65000"/>
              <a:defRPr sz="4200"/>
            </a:lvl3pPr>
            <a:lvl4pPr marL="2032000" indent="-508000" algn="l">
              <a:spcBef>
                <a:spcPts val="2500"/>
              </a:spcBef>
              <a:buSzPct val="65000"/>
              <a:defRPr sz="4200"/>
            </a:lvl4pPr>
            <a:lvl5pPr marL="2540000" indent="-508000" algn="l">
              <a:spcBef>
                <a:spcPts val="2500"/>
              </a:spcBef>
              <a:buSzPct val="65000"/>
              <a:defRPr sz="42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6"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Κουκκίδες">
    <p:spTree>
      <p:nvGrpSpPr>
        <p:cNvPr id="1" name=""/>
        <p:cNvGrpSpPr/>
        <p:nvPr/>
      </p:nvGrpSpPr>
      <p:grpSpPr>
        <a:xfrm>
          <a:off x="0" y="0"/>
          <a:ext cx="0" cy="0"/>
          <a:chOff x="0" y="0"/>
          <a:chExt cx="0" cy="0"/>
        </a:xfrm>
      </p:grpSpPr>
      <p:sp>
        <p:nvSpPr>
          <p:cNvPr id="93" name="Επίπεδο κύριου τμήματος ένα…"/>
          <p:cNvSpPr txBox="1">
            <a:spLocks noGrp="1"/>
          </p:cNvSpPr>
          <p:nvPr>
            <p:ph type="body" idx="1"/>
          </p:nvPr>
        </p:nvSpPr>
        <p:spPr>
          <a:xfrm>
            <a:off x="952500" y="1778000"/>
            <a:ext cx="22479000" cy="1014730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Φωτογραφία - 3 εικόνες">
    <p:spTree>
      <p:nvGrpSpPr>
        <p:cNvPr id="1" name=""/>
        <p:cNvGrpSpPr/>
        <p:nvPr/>
      </p:nvGrpSpPr>
      <p:grpSpPr>
        <a:xfrm>
          <a:off x="0" y="0"/>
          <a:ext cx="0" cy="0"/>
          <a:chOff x="0" y="0"/>
          <a:chExt cx="0" cy="0"/>
        </a:xfrm>
      </p:grpSpPr>
      <p:sp>
        <p:nvSpPr>
          <p:cNvPr id="101" name="Ασπρόμαυρη φωτογραφία που δείχνει σε όψη προς τα πάνω τα καλώδια ανάρτησης μιας γέφυρας με σύννεφα στο φόντο"/>
          <p:cNvSpPr>
            <a:spLocks noGrp="1"/>
          </p:cNvSpPr>
          <p:nvPr>
            <p:ph type="pic" sz="half" idx="21"/>
          </p:nvPr>
        </p:nvSpPr>
        <p:spPr>
          <a:xfrm>
            <a:off x="12232231" y="6024722"/>
            <a:ext cx="11497993" cy="8088517"/>
          </a:xfrm>
          <a:prstGeom prst="rect">
            <a:avLst/>
          </a:prstGeom>
          <a:ln w="9525">
            <a:round/>
          </a:ln>
        </p:spPr>
        <p:txBody>
          <a:bodyPr lIns="91439" tIns="45719" rIns="91439" bIns="45719" anchor="t">
            <a:noAutofit/>
          </a:bodyPr>
          <a:lstStyle/>
          <a:p>
            <a:endParaRPr/>
          </a:p>
        </p:txBody>
      </p:sp>
      <p:sp>
        <p:nvSpPr>
          <p:cNvPr id="102" name="Ασπρόμαυρη φωτογραφία της γέφυρας Zeeland στις Κάτω Χώρες"/>
          <p:cNvSpPr>
            <a:spLocks noGrp="1"/>
          </p:cNvSpPr>
          <p:nvPr>
            <p:ph type="pic" sz="half" idx="22"/>
          </p:nvPr>
        </p:nvSpPr>
        <p:spPr>
          <a:xfrm>
            <a:off x="12349986" y="635000"/>
            <a:ext cx="11226801" cy="6807200"/>
          </a:xfrm>
          <a:prstGeom prst="rect">
            <a:avLst/>
          </a:prstGeom>
          <a:ln w="9525">
            <a:round/>
          </a:ln>
        </p:spPr>
        <p:txBody>
          <a:bodyPr lIns="91439" tIns="45719" rIns="91439" bIns="45719" anchor="t">
            <a:noAutofit/>
          </a:bodyPr>
          <a:lstStyle/>
          <a:p>
            <a:endParaRPr/>
          </a:p>
        </p:txBody>
      </p:sp>
      <p:sp>
        <p:nvSpPr>
          <p:cNvPr id="103" name="Ασπρόμαυρη φωτογραφία της κάτω πλευράς μιας γέφυρας που διασχίζει ένα ποτάμι με φόντο τον ουρανό "/>
          <p:cNvSpPr>
            <a:spLocks noGrp="1"/>
          </p:cNvSpPr>
          <p:nvPr>
            <p:ph type="pic" idx="23"/>
          </p:nvPr>
        </p:nvSpPr>
        <p:spPr>
          <a:xfrm>
            <a:off x="730989" y="-2438400"/>
            <a:ext cx="11050413" cy="16192500"/>
          </a:xfrm>
          <a:prstGeom prst="rect">
            <a:avLst/>
          </a:prstGeom>
          <a:ln w="9525">
            <a:round/>
          </a:ln>
        </p:spPr>
        <p:txBody>
          <a:bodyPr lIns="91439" tIns="45719" rIns="91439" bIns="45719" anchor="t">
            <a:noAutofit/>
          </a:bodyPr>
          <a:lstStyle/>
          <a:p>
            <a:endParaRPr/>
          </a:p>
        </p:txBody>
      </p:sp>
      <p:sp>
        <p:nvSpPr>
          <p:cNvPr id="10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Γραμμή"/>
          <p:cNvSpPr/>
          <p:nvPr/>
        </p:nvSpPr>
        <p:spPr>
          <a:xfrm>
            <a:off x="952500" y="30607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3" name="Γραμμή"/>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4" name="Κείμενο τίτλου"/>
          <p:cNvSpPr txBox="1">
            <a:spLocks noGrp="1"/>
          </p:cNvSpPr>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Κείμενο τίτλου</a:t>
            </a:r>
          </a:p>
        </p:txBody>
      </p:sp>
      <p:sp>
        <p:nvSpPr>
          <p:cNvPr id="5" name="Επίπεδο κύριου τμήματος ένα…"/>
          <p:cNvSpPr txBox="1">
            <a:spLocks noGrp="1"/>
          </p:cNvSpPr>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 name="Αριθμός σλάιντ"/>
          <p:cNvSpPr txBox="1">
            <a:spLocks noGrp="1"/>
          </p:cNvSpPr>
          <p:nvPr>
            <p:ph type="sldNum" sz="quarter" idx="2"/>
          </p:nvPr>
        </p:nvSpPr>
        <p:spPr>
          <a:xfrm>
            <a:off x="11976100" y="13017500"/>
            <a:ext cx="419100" cy="508000"/>
          </a:xfrm>
          <a:prstGeom prst="rect">
            <a:avLst/>
          </a:prstGeom>
          <a:ln w="12700">
            <a:miter lim="400000"/>
          </a:ln>
        </p:spPr>
        <p:txBody>
          <a:bodyPr wrap="none" lIns="50800" tIns="50800" rIns="50800" bIns="50800">
            <a:spAutoFit/>
          </a:bodyPr>
          <a:lstStyle>
            <a:lvl1pPr>
              <a:defRPr sz="24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1pPr>
      <a:lvl2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2pPr>
      <a:lvl3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3pPr>
      <a:lvl4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4pPr>
      <a:lvl5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5pPr>
      <a:lvl6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6pPr>
      <a:lvl7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7pPr>
      <a:lvl8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8pPr>
      <a:lvl9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9pPr>
    </p:titleStyle>
    <p:bodyStyle>
      <a:lvl1pPr marL="6096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1pPr>
      <a:lvl2pPr marL="12192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2pPr>
      <a:lvl3pPr marL="18288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3pPr>
      <a:lvl4pPr marL="24384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4pPr>
      <a:lvl5pPr marL="30480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5pPr>
      <a:lvl6pPr marL="36576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6pPr>
      <a:lvl7pPr marL="42672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7pPr>
      <a:lvl8pPr marL="48768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8pPr>
      <a:lvl9pPr marL="54864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847F"/>
        </a:solidFill>
        <a:effectLst/>
      </p:bgPr>
    </p:bg>
    <p:spTree>
      <p:nvGrpSpPr>
        <p:cNvPr id="1" name=""/>
        <p:cNvGrpSpPr/>
        <p:nvPr/>
      </p:nvGrpSpPr>
      <p:grpSpPr>
        <a:xfrm>
          <a:off x="0" y="0"/>
          <a:ext cx="0" cy="0"/>
          <a:chOff x="0" y="0"/>
          <a:chExt cx="0" cy="0"/>
        </a:xfrm>
      </p:grpSpPr>
      <p:sp>
        <p:nvSpPr>
          <p:cNvPr id="137" name="Overconfidence"/>
          <p:cNvSpPr txBox="1">
            <a:spLocks noGrp="1"/>
          </p:cNvSpPr>
          <p:nvPr>
            <p:ph type="body" idx="21"/>
          </p:nvPr>
        </p:nvSpPr>
        <p:spPr>
          <a:prstGeom prst="rect">
            <a:avLst/>
          </a:prstGeom>
        </p:spPr>
        <p:txBody>
          <a:bodyPr/>
          <a:lstStyle>
            <a:lvl1pPr>
              <a:lnSpc>
                <a:spcPct val="100000"/>
              </a:lnSpc>
              <a:defRPr i="0"/>
            </a:lvl1pPr>
          </a:lstStyle>
          <a:p>
            <a:r>
              <a:t>Overconfidence</a:t>
            </a:r>
          </a:p>
        </p:txBody>
      </p:sp>
      <p:sp>
        <p:nvSpPr>
          <p:cNvPr id="138" name="Υπέρ-…"/>
          <p:cNvSpPr txBox="1">
            <a:spLocks noGrp="1"/>
          </p:cNvSpPr>
          <p:nvPr>
            <p:ph type="title"/>
          </p:nvPr>
        </p:nvSpPr>
        <p:spPr>
          <a:prstGeom prst="rect">
            <a:avLst/>
          </a:prstGeom>
        </p:spPr>
        <p:txBody>
          <a:bodyPr/>
          <a:lstStyle/>
          <a:p>
            <a:r>
              <a:t>Υπέρ-</a:t>
            </a:r>
          </a:p>
          <a:p>
            <a:r>
              <a:t>Εμπιστοσύνη</a:t>
            </a:r>
          </a:p>
        </p:txBody>
      </p:sp>
      <p:sp>
        <p:nvSpPr>
          <p:cNvPr id="139" name="Αναστάσιος δ. Κωνσταντινίδης"/>
          <p:cNvSpPr txBox="1">
            <a:spLocks noGrp="1"/>
          </p:cNvSpPr>
          <p:nvPr>
            <p:ph type="body" sz="quarter" idx="1"/>
          </p:nvPr>
        </p:nvSpPr>
        <p:spPr>
          <a:prstGeom prst="rect">
            <a:avLst/>
          </a:prstGeom>
        </p:spPr>
        <p:txBody>
          <a:bodyPr/>
          <a:lstStyle/>
          <a:p>
            <a:endParaRPr/>
          </a:p>
          <a:p>
            <a:r>
              <a:t>Αναστάσιος δ. Κωνσταντινίδης</a:t>
            </a:r>
          </a:p>
        </p:txBody>
      </p:sp>
      <p:pic>
        <p:nvPicPr>
          <p:cNvPr id="140" name="Εικόνα" descr="Εικόνα"/>
          <p:cNvPicPr>
            <a:picLocks noChangeAspect="1"/>
          </p:cNvPicPr>
          <p:nvPr/>
        </p:nvPicPr>
        <p:blipFill>
          <a:blip r:embed="rId2"/>
          <a:stretch>
            <a:fillRect/>
          </a:stretch>
        </p:blipFill>
        <p:spPr>
          <a:xfrm>
            <a:off x="4767428" y="-106226"/>
            <a:ext cx="13295067" cy="912502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Ψευδαίσθηση της γνώσης…"/>
          <p:cNvSpPr txBox="1">
            <a:spLocks noGrp="1"/>
          </p:cNvSpPr>
          <p:nvPr>
            <p:ph type="title"/>
          </p:nvPr>
        </p:nvSpPr>
        <p:spPr>
          <a:prstGeom prst="rect">
            <a:avLst/>
          </a:prstGeom>
          <a:blipFill>
            <a:blip r:embed="rId2"/>
          </a:blipFill>
        </p:spPr>
        <p:txBody>
          <a:bodyPr/>
          <a:lstStyle/>
          <a:p>
            <a:pPr defTabSz="577850">
              <a:lnSpc>
                <a:spcPct val="100000"/>
              </a:lnSpc>
              <a:spcBef>
                <a:spcPts val="0"/>
              </a:spcBef>
              <a:defRPr sz="3080">
                <a:solidFill>
                  <a:srgbClr val="FFFFFF"/>
                </a:solidFill>
                <a:effectLst>
                  <a:outerShdw blurRad="17780" dist="23763" dir="2700000" rotWithShape="0">
                    <a:srgbClr val="3B3936"/>
                  </a:outerShdw>
                </a:effectLst>
                <a:latin typeface="Palatino"/>
                <a:ea typeface="Palatino"/>
                <a:cs typeface="Palatino"/>
                <a:sym typeface="Palatino"/>
              </a:defRPr>
            </a:pPr>
            <a:r>
              <a:t>Ψευδαίσθηση της γνώσης</a:t>
            </a:r>
          </a:p>
          <a:p>
            <a:pPr defTabSz="577850">
              <a:lnSpc>
                <a:spcPct val="100000"/>
              </a:lnSpc>
              <a:spcBef>
                <a:spcPts val="0"/>
              </a:spcBef>
              <a:defRPr sz="3080">
                <a:solidFill>
                  <a:srgbClr val="FFFFFF"/>
                </a:solidFill>
                <a:effectLst>
                  <a:outerShdw blurRad="17780" dist="23763" dir="2700000" rotWithShape="0">
                    <a:srgbClr val="3B3936"/>
                  </a:outerShdw>
                </a:effectLst>
                <a:latin typeface="Palatino"/>
                <a:ea typeface="Palatino"/>
                <a:cs typeface="Palatino"/>
                <a:sym typeface="Palatino"/>
              </a:defRPr>
            </a:pPr>
            <a:r>
              <a:t>Άνθρωποι</a:t>
            </a:r>
          </a:p>
        </p:txBody>
      </p:sp>
      <p:sp>
        <p:nvSpPr>
          <p:cNvPr id="164" name="Ο μεγαλύτερος εχθρός της γνώσης δεν είναι η άγνοια, αλλά η ψευδαίσθηση της γνώσης (Boorstin, 1983).…"/>
          <p:cNvSpPr txBox="1">
            <a:spLocks noGrp="1"/>
          </p:cNvSpPr>
          <p:nvPr>
            <p:ph type="body" idx="1"/>
          </p:nvPr>
        </p:nvSpPr>
        <p:spPr>
          <a:prstGeom prst="rect">
            <a:avLst/>
          </a:prstGeom>
        </p:spPr>
        <p:txBody>
          <a:bodyPr/>
          <a:lstStyle/>
          <a:p>
            <a:pPr marL="0" indent="0" defTabSz="610870">
              <a:spcBef>
                <a:spcPts val="2500"/>
              </a:spcBef>
              <a:buClrTx/>
              <a:buSzTx/>
              <a:buFontTx/>
              <a:buNone/>
              <a:defRPr sz="3700"/>
            </a:pPr>
            <a:r>
              <a:t>Ο μεγαλύτερος εχθρός της γνώσης δεν είναι η άγνοια, αλλά η ψευδαίσθηση της γνώσης (Boorstin, 1983). </a:t>
            </a:r>
          </a:p>
          <a:p>
            <a:pPr marL="0" indent="0" defTabSz="610870">
              <a:spcBef>
                <a:spcPts val="2500"/>
              </a:spcBef>
              <a:buClrTx/>
              <a:buSzTx/>
              <a:buFontTx/>
              <a:buNone/>
              <a:defRPr sz="3700"/>
            </a:pPr>
            <a:r>
              <a:t>Η συγκεκριμένη προκατάληψη εκφράζει την τάση των ανθρώπων να πιστεύουν, ότι έχουν καλύτερη γνώση των πραγμάτων που τους συμβαίνουν, από ότι έχουν στην πραγματικότητα. Νομίζουν ότι έχουν μια βαθιά κατανόηση των γεγονότων, ενώ στην πραγματικότητα, η προσέγγιση τους είναι εντελώς επιφανειακή.</a:t>
            </a:r>
          </a:p>
          <a:p>
            <a:pPr marL="0" indent="0" defTabSz="610870">
              <a:spcBef>
                <a:spcPts val="2500"/>
              </a:spcBef>
              <a:buClrTx/>
              <a:buSzTx/>
              <a:buFontTx/>
              <a:buNone/>
              <a:defRPr sz="3700"/>
            </a:pPr>
            <a:r>
              <a:t>Το φαινόμενο αυτό ονομάστηκε από τους Rozenbli και Keil (2002), «ψευδαίσθηση της επεξήγησης του βάθους» (illusion of explanatory depth). </a:t>
            </a:r>
          </a:p>
          <a:p>
            <a:pPr marL="0" indent="0" defTabSz="610870">
              <a:spcBef>
                <a:spcPts val="2500"/>
              </a:spcBef>
              <a:buClrTx/>
              <a:buSzTx/>
              <a:buFontTx/>
              <a:buNone/>
              <a:defRPr sz="3700"/>
            </a:pPr>
            <a:r>
              <a:t>Οι Barber και Odean (2001), παρουσιάζουν την προκατάληψη αυτή, ως την τάση των ατόμων να καταλήγουν σε συμπεράσματα, χωρίς όμως να υπάρχει κάποιο επιστημονικό υπόβαθρο, να πιστεύουν ότι δρουν και αποφασίζουν ορθολογικά, παρόλο που τα στοιχεία που έχουν επιλέξει, δεν επαρκούν για ορθολογική και επιστημονική προσέγγιση.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Ψευδαίσθηση της γνώσης…"/>
          <p:cNvSpPr txBox="1">
            <a:spLocks noGrp="1"/>
          </p:cNvSpPr>
          <p:nvPr>
            <p:ph type="title"/>
          </p:nvPr>
        </p:nvSpPr>
        <p:spPr>
          <a:prstGeom prst="rect">
            <a:avLst/>
          </a:prstGeom>
          <a:blipFill>
            <a:blip r:embed="rId2"/>
          </a:blipFill>
        </p:spPr>
        <p:txBody>
          <a:bodyPr/>
          <a:lstStyle/>
          <a:p>
            <a:pPr defTabSz="577850">
              <a:lnSpc>
                <a:spcPct val="100000"/>
              </a:lnSpc>
              <a:spcBef>
                <a:spcPts val="0"/>
              </a:spcBef>
              <a:defRPr sz="3080">
                <a:solidFill>
                  <a:srgbClr val="FFFFFF"/>
                </a:solidFill>
                <a:effectLst>
                  <a:outerShdw blurRad="17780" dist="23763" dir="2700000" rotWithShape="0">
                    <a:srgbClr val="3B3936"/>
                  </a:outerShdw>
                </a:effectLst>
                <a:latin typeface="Palatino"/>
                <a:ea typeface="Palatino"/>
                <a:cs typeface="Palatino"/>
                <a:sym typeface="Palatino"/>
              </a:defRPr>
            </a:pPr>
            <a:r>
              <a:rPr dirty="0" err="1"/>
              <a:t>Ψευδ</a:t>
            </a:r>
            <a:r>
              <a:rPr dirty="0"/>
              <a:t>α</a:t>
            </a:r>
            <a:r>
              <a:rPr dirty="0" err="1"/>
              <a:t>ίσθηση</a:t>
            </a:r>
            <a:r>
              <a:rPr dirty="0"/>
              <a:t> </a:t>
            </a:r>
            <a:r>
              <a:rPr dirty="0" err="1"/>
              <a:t>της</a:t>
            </a:r>
            <a:r>
              <a:rPr dirty="0"/>
              <a:t> </a:t>
            </a:r>
            <a:r>
              <a:rPr dirty="0" err="1"/>
              <a:t>γνώσης</a:t>
            </a:r>
            <a:endParaRPr dirty="0"/>
          </a:p>
          <a:p>
            <a:pPr defTabSz="577850">
              <a:lnSpc>
                <a:spcPct val="100000"/>
              </a:lnSpc>
              <a:spcBef>
                <a:spcPts val="0"/>
              </a:spcBef>
              <a:defRPr sz="3080">
                <a:solidFill>
                  <a:srgbClr val="FFFFFF"/>
                </a:solidFill>
                <a:effectLst>
                  <a:outerShdw blurRad="17780" dist="23763" dir="2700000" rotWithShape="0">
                    <a:srgbClr val="3B3936"/>
                  </a:outerShdw>
                </a:effectLst>
                <a:latin typeface="Palatino"/>
                <a:ea typeface="Palatino"/>
                <a:cs typeface="Palatino"/>
                <a:sym typeface="Palatino"/>
              </a:defRPr>
            </a:pPr>
            <a:r>
              <a:rPr lang="el-GR" dirty="0"/>
              <a:t>Επενδυτές</a:t>
            </a:r>
            <a:endParaRPr dirty="0"/>
          </a:p>
        </p:txBody>
      </p:sp>
      <p:sp>
        <p:nvSpPr>
          <p:cNvPr id="167" name="Όταν ένας επενδυτής υπερβάλει για τις δυνατότητες / ικανότητές του, θεωρεί ότι είναι γνώστης γεγονότων, πληροφοριών και κανόνων στο μέγιστο βαθμό.…"/>
          <p:cNvSpPr txBox="1">
            <a:spLocks noGrp="1"/>
          </p:cNvSpPr>
          <p:nvPr>
            <p:ph type="body" idx="1"/>
          </p:nvPr>
        </p:nvSpPr>
        <p:spPr>
          <a:prstGeom prst="rect">
            <a:avLst/>
          </a:prstGeom>
        </p:spPr>
        <p:txBody>
          <a:bodyPr/>
          <a:lstStyle/>
          <a:p>
            <a:pPr marL="0" indent="0" defTabSz="610870">
              <a:spcBef>
                <a:spcPts val="2500"/>
              </a:spcBef>
              <a:buClrTx/>
              <a:buSzTx/>
              <a:buFontTx/>
              <a:buNone/>
              <a:defRPr sz="3700"/>
            </a:pPr>
            <a:r>
              <a:rPr dirty="0" err="1"/>
              <a:t>Ότ</a:t>
            </a:r>
            <a:r>
              <a:rPr dirty="0"/>
              <a:t>α</a:t>
            </a:r>
            <a:r>
              <a:rPr dirty="0" err="1"/>
              <a:t>ν</a:t>
            </a:r>
            <a:r>
              <a:rPr dirty="0"/>
              <a:t> </a:t>
            </a:r>
            <a:r>
              <a:rPr dirty="0" err="1"/>
              <a:t>έν</a:t>
            </a:r>
            <a:r>
              <a:rPr dirty="0"/>
              <a:t>α</a:t>
            </a:r>
            <a:r>
              <a:rPr dirty="0" err="1"/>
              <a:t>ς</a:t>
            </a:r>
            <a:r>
              <a:rPr dirty="0"/>
              <a:t> </a:t>
            </a:r>
            <a:r>
              <a:rPr dirty="0" err="1"/>
              <a:t>ε</a:t>
            </a:r>
            <a:r>
              <a:rPr dirty="0"/>
              <a:t>π</a:t>
            </a:r>
            <a:r>
              <a:rPr dirty="0" err="1"/>
              <a:t>ενδυτής</a:t>
            </a:r>
            <a:r>
              <a:rPr dirty="0"/>
              <a:t> </a:t>
            </a:r>
            <a:r>
              <a:rPr dirty="0" err="1"/>
              <a:t>υ</a:t>
            </a:r>
            <a:r>
              <a:rPr dirty="0"/>
              <a:t>π</a:t>
            </a:r>
            <a:r>
              <a:rPr dirty="0" err="1"/>
              <a:t>ερ</a:t>
            </a:r>
            <a:r>
              <a:rPr dirty="0"/>
              <a:t>β</a:t>
            </a:r>
            <a:r>
              <a:rPr dirty="0" err="1"/>
              <a:t>άλει</a:t>
            </a:r>
            <a:r>
              <a:rPr dirty="0"/>
              <a:t> </a:t>
            </a:r>
            <a:r>
              <a:rPr dirty="0" err="1"/>
              <a:t>γι</a:t>
            </a:r>
            <a:r>
              <a:rPr dirty="0"/>
              <a:t>α </a:t>
            </a:r>
            <a:r>
              <a:rPr dirty="0" err="1"/>
              <a:t>τις</a:t>
            </a:r>
            <a:r>
              <a:rPr dirty="0"/>
              <a:t> </a:t>
            </a:r>
            <a:r>
              <a:rPr dirty="0" err="1"/>
              <a:t>δυν</a:t>
            </a:r>
            <a:r>
              <a:rPr dirty="0"/>
              <a:t>α</a:t>
            </a:r>
            <a:r>
              <a:rPr dirty="0" err="1"/>
              <a:t>τότητες</a:t>
            </a:r>
            <a:r>
              <a:rPr dirty="0"/>
              <a:t> / </a:t>
            </a:r>
            <a:r>
              <a:rPr dirty="0" err="1"/>
              <a:t>ικ</a:t>
            </a:r>
            <a:r>
              <a:rPr dirty="0"/>
              <a:t>α</a:t>
            </a:r>
            <a:r>
              <a:rPr dirty="0" err="1"/>
              <a:t>νότητές</a:t>
            </a:r>
            <a:r>
              <a:rPr dirty="0"/>
              <a:t> </a:t>
            </a:r>
            <a:r>
              <a:rPr dirty="0" err="1"/>
              <a:t>του</a:t>
            </a:r>
            <a:r>
              <a:rPr dirty="0"/>
              <a:t>, </a:t>
            </a:r>
            <a:r>
              <a:rPr dirty="0" err="1"/>
              <a:t>θεωρεί</a:t>
            </a:r>
            <a:r>
              <a:rPr dirty="0"/>
              <a:t> </a:t>
            </a:r>
            <a:r>
              <a:rPr dirty="0" err="1"/>
              <a:t>ότι</a:t>
            </a:r>
            <a:r>
              <a:rPr dirty="0"/>
              <a:t> </a:t>
            </a:r>
            <a:r>
              <a:rPr dirty="0" err="1"/>
              <a:t>είν</a:t>
            </a:r>
            <a:r>
              <a:rPr dirty="0"/>
              <a:t>α</a:t>
            </a:r>
            <a:r>
              <a:rPr dirty="0" err="1"/>
              <a:t>ι</a:t>
            </a:r>
            <a:r>
              <a:rPr dirty="0"/>
              <a:t> </a:t>
            </a:r>
            <a:r>
              <a:rPr dirty="0" err="1"/>
              <a:t>γνώστης</a:t>
            </a:r>
            <a:r>
              <a:rPr dirty="0"/>
              <a:t> </a:t>
            </a:r>
            <a:r>
              <a:rPr dirty="0" err="1"/>
              <a:t>γεγονότων</a:t>
            </a:r>
            <a:r>
              <a:rPr dirty="0"/>
              <a:t>, π</a:t>
            </a:r>
            <a:r>
              <a:rPr dirty="0" err="1"/>
              <a:t>ληροφοριών</a:t>
            </a:r>
            <a:r>
              <a:rPr dirty="0"/>
              <a:t> </a:t>
            </a:r>
            <a:r>
              <a:rPr dirty="0" err="1"/>
              <a:t>κ</a:t>
            </a:r>
            <a:r>
              <a:rPr dirty="0"/>
              <a:t>α</a:t>
            </a:r>
            <a:r>
              <a:rPr dirty="0" err="1"/>
              <a:t>ι</a:t>
            </a:r>
            <a:r>
              <a:rPr dirty="0"/>
              <a:t> </a:t>
            </a:r>
            <a:r>
              <a:rPr dirty="0" err="1"/>
              <a:t>κ</a:t>
            </a:r>
            <a:r>
              <a:rPr dirty="0"/>
              <a:t>α</a:t>
            </a:r>
            <a:r>
              <a:rPr dirty="0" err="1"/>
              <a:t>νόνων</a:t>
            </a:r>
            <a:r>
              <a:rPr dirty="0"/>
              <a:t> </a:t>
            </a:r>
            <a:r>
              <a:rPr dirty="0" err="1"/>
              <a:t>στο</a:t>
            </a:r>
            <a:r>
              <a:rPr dirty="0"/>
              <a:t> </a:t>
            </a:r>
            <a:r>
              <a:rPr dirty="0" err="1"/>
              <a:t>μέγιστο</a:t>
            </a:r>
            <a:r>
              <a:rPr dirty="0"/>
              <a:t> βα</a:t>
            </a:r>
            <a:r>
              <a:rPr dirty="0" err="1"/>
              <a:t>θμό</a:t>
            </a:r>
            <a:r>
              <a:rPr dirty="0"/>
              <a:t>. </a:t>
            </a:r>
          </a:p>
          <a:p>
            <a:pPr marL="0" indent="0" defTabSz="610870">
              <a:spcBef>
                <a:spcPts val="2500"/>
              </a:spcBef>
              <a:buClrTx/>
              <a:buSzTx/>
              <a:buFontTx/>
              <a:buNone/>
              <a:defRPr sz="3700"/>
            </a:pPr>
            <a:r>
              <a:rPr dirty="0" err="1"/>
              <a:t>Η</a:t>
            </a:r>
            <a:r>
              <a:rPr dirty="0"/>
              <a:t> </a:t>
            </a:r>
            <a:r>
              <a:rPr dirty="0" err="1"/>
              <a:t>ψευδ</a:t>
            </a:r>
            <a:r>
              <a:rPr dirty="0"/>
              <a:t>α</a:t>
            </a:r>
            <a:r>
              <a:rPr dirty="0" err="1"/>
              <a:t>ίσθηση</a:t>
            </a:r>
            <a:r>
              <a:rPr dirty="0"/>
              <a:t> α</a:t>
            </a:r>
            <a:r>
              <a:rPr dirty="0" err="1"/>
              <a:t>υτή</a:t>
            </a:r>
            <a:r>
              <a:rPr dirty="0"/>
              <a:t>, </a:t>
            </a:r>
            <a:r>
              <a:rPr dirty="0" err="1"/>
              <a:t>σε</a:t>
            </a:r>
            <a:r>
              <a:rPr dirty="0"/>
              <a:t> </a:t>
            </a:r>
            <a:r>
              <a:rPr dirty="0" err="1"/>
              <a:t>συνδυ</a:t>
            </a:r>
            <a:r>
              <a:rPr dirty="0"/>
              <a:t>α</a:t>
            </a:r>
            <a:r>
              <a:rPr dirty="0" err="1"/>
              <a:t>σμό</a:t>
            </a:r>
            <a:r>
              <a:rPr dirty="0"/>
              <a:t> </a:t>
            </a:r>
            <a:r>
              <a:rPr dirty="0" err="1"/>
              <a:t>με</a:t>
            </a:r>
            <a:r>
              <a:rPr dirty="0"/>
              <a:t> </a:t>
            </a:r>
            <a:r>
              <a:rPr dirty="0" err="1"/>
              <a:t>την</a:t>
            </a:r>
            <a:r>
              <a:rPr dirty="0"/>
              <a:t> </a:t>
            </a:r>
            <a:r>
              <a:rPr dirty="0" err="1"/>
              <a:t>υ</a:t>
            </a:r>
            <a:r>
              <a:rPr dirty="0"/>
              <a:t>π</a:t>
            </a:r>
            <a:r>
              <a:rPr dirty="0" err="1"/>
              <a:t>ερ-εμ</a:t>
            </a:r>
            <a:r>
              <a:rPr dirty="0"/>
              <a:t>π</a:t>
            </a:r>
            <a:r>
              <a:rPr dirty="0" err="1"/>
              <a:t>ιστοσύνη</a:t>
            </a:r>
            <a:r>
              <a:rPr dirty="0"/>
              <a:t> </a:t>
            </a:r>
            <a:r>
              <a:rPr dirty="0" err="1"/>
              <a:t>στον</a:t>
            </a:r>
            <a:r>
              <a:rPr dirty="0"/>
              <a:t> </a:t>
            </a:r>
            <a:r>
              <a:rPr dirty="0" err="1"/>
              <a:t>ε</a:t>
            </a:r>
            <a:r>
              <a:rPr dirty="0"/>
              <a:t>α</a:t>
            </a:r>
            <a:r>
              <a:rPr dirty="0" err="1"/>
              <a:t>υτό</a:t>
            </a:r>
            <a:r>
              <a:rPr dirty="0"/>
              <a:t> </a:t>
            </a:r>
            <a:r>
              <a:rPr dirty="0" err="1"/>
              <a:t>του</a:t>
            </a:r>
            <a:r>
              <a:rPr dirty="0"/>
              <a:t>, </a:t>
            </a:r>
            <a:r>
              <a:rPr dirty="0" err="1"/>
              <a:t>τον</a:t>
            </a:r>
            <a:r>
              <a:rPr dirty="0"/>
              <a:t> </a:t>
            </a:r>
            <a:r>
              <a:rPr dirty="0" err="1"/>
              <a:t>εμ</a:t>
            </a:r>
            <a:r>
              <a:rPr dirty="0"/>
              <a:t>π</a:t>
            </a:r>
            <a:r>
              <a:rPr dirty="0" err="1"/>
              <a:t>οδίζει</a:t>
            </a:r>
            <a:r>
              <a:rPr dirty="0"/>
              <a:t> </a:t>
            </a:r>
            <a:r>
              <a:rPr dirty="0" err="1"/>
              <a:t>ν</a:t>
            </a:r>
            <a:r>
              <a:rPr dirty="0"/>
              <a:t>α α</a:t>
            </a:r>
            <a:r>
              <a:rPr dirty="0" err="1"/>
              <a:t>ντιληφθεί</a:t>
            </a:r>
            <a:r>
              <a:rPr dirty="0"/>
              <a:t> </a:t>
            </a:r>
            <a:r>
              <a:rPr dirty="0" err="1"/>
              <a:t>τ</a:t>
            </a:r>
            <a:r>
              <a:rPr dirty="0"/>
              <a:t>α </a:t>
            </a:r>
            <a:r>
              <a:rPr dirty="0" err="1"/>
              <a:t>γνωστικά</a:t>
            </a:r>
            <a:r>
              <a:rPr dirty="0"/>
              <a:t> </a:t>
            </a:r>
            <a:r>
              <a:rPr dirty="0" err="1"/>
              <a:t>ε</a:t>
            </a:r>
            <a:r>
              <a:rPr dirty="0"/>
              <a:t>π</a:t>
            </a:r>
            <a:r>
              <a:rPr dirty="0" err="1"/>
              <a:t>ενδυτικά</a:t>
            </a:r>
            <a:r>
              <a:rPr dirty="0"/>
              <a:t> </a:t>
            </a:r>
            <a:r>
              <a:rPr dirty="0" err="1"/>
              <a:t>κενά</a:t>
            </a:r>
            <a:r>
              <a:rPr dirty="0"/>
              <a:t> </a:t>
            </a:r>
            <a:r>
              <a:rPr dirty="0" err="1"/>
              <a:t>του</a:t>
            </a:r>
            <a:r>
              <a:rPr dirty="0"/>
              <a:t> </a:t>
            </a:r>
            <a:r>
              <a:rPr dirty="0" err="1"/>
              <a:t>κ</a:t>
            </a:r>
            <a:r>
              <a:rPr dirty="0"/>
              <a:t>α</a:t>
            </a:r>
            <a:r>
              <a:rPr dirty="0" err="1"/>
              <a:t>ι</a:t>
            </a:r>
            <a:r>
              <a:rPr dirty="0"/>
              <a:t> </a:t>
            </a:r>
            <a:r>
              <a:rPr dirty="0" err="1"/>
              <a:t>ν</a:t>
            </a:r>
            <a:r>
              <a:rPr dirty="0"/>
              <a:t>α </a:t>
            </a:r>
            <a:r>
              <a:rPr dirty="0" err="1"/>
              <a:t>συλλέξει</a:t>
            </a:r>
            <a:r>
              <a:rPr dirty="0"/>
              <a:t> </a:t>
            </a:r>
            <a:r>
              <a:rPr dirty="0" err="1"/>
              <a:t>νέες</a:t>
            </a:r>
            <a:r>
              <a:rPr dirty="0"/>
              <a:t> π</a:t>
            </a:r>
            <a:r>
              <a:rPr dirty="0" err="1"/>
              <a:t>ληροφορίες</a:t>
            </a:r>
            <a:r>
              <a:rPr dirty="0"/>
              <a:t> </a:t>
            </a:r>
            <a:r>
              <a:rPr dirty="0" err="1"/>
              <a:t>κ</a:t>
            </a:r>
            <a:r>
              <a:rPr dirty="0"/>
              <a:t>α</a:t>
            </a:r>
            <a:r>
              <a:rPr dirty="0" err="1"/>
              <a:t>ι</a:t>
            </a:r>
            <a:r>
              <a:rPr dirty="0"/>
              <a:t> </a:t>
            </a:r>
            <a:r>
              <a:rPr dirty="0" err="1"/>
              <a:t>δεδομέν</a:t>
            </a:r>
            <a:r>
              <a:rPr dirty="0"/>
              <a:t>α. </a:t>
            </a:r>
          </a:p>
          <a:p>
            <a:pPr marL="0" indent="0" defTabSz="610870">
              <a:spcBef>
                <a:spcPts val="2500"/>
              </a:spcBef>
              <a:buClrTx/>
              <a:buSzTx/>
              <a:buFontTx/>
              <a:buNone/>
              <a:defRPr sz="3700"/>
            </a:pPr>
            <a:r>
              <a:rPr dirty="0" err="1"/>
              <a:t>Σε</a:t>
            </a:r>
            <a:r>
              <a:rPr dirty="0"/>
              <a:t> </a:t>
            </a:r>
            <a:r>
              <a:rPr dirty="0" err="1"/>
              <a:t>έν</a:t>
            </a:r>
            <a:r>
              <a:rPr dirty="0"/>
              <a:t>α </a:t>
            </a:r>
            <a:r>
              <a:rPr dirty="0" err="1"/>
              <a:t>ευμετά</a:t>
            </a:r>
            <a:r>
              <a:rPr dirty="0"/>
              <a:t>β</a:t>
            </a:r>
            <a:r>
              <a:rPr dirty="0" err="1"/>
              <a:t>λητο</a:t>
            </a:r>
            <a:r>
              <a:rPr dirty="0"/>
              <a:t> </a:t>
            </a:r>
            <a:r>
              <a:rPr dirty="0" err="1"/>
              <a:t>ε</a:t>
            </a:r>
            <a:r>
              <a:rPr dirty="0"/>
              <a:t>π</a:t>
            </a:r>
            <a:r>
              <a:rPr dirty="0" err="1"/>
              <a:t>ενδυτικό</a:t>
            </a:r>
            <a:r>
              <a:rPr dirty="0"/>
              <a:t> π</a:t>
            </a:r>
            <a:r>
              <a:rPr dirty="0" err="1"/>
              <a:t>ερι</a:t>
            </a:r>
            <a:r>
              <a:rPr dirty="0"/>
              <a:t>β</a:t>
            </a:r>
            <a:r>
              <a:rPr dirty="0" err="1"/>
              <a:t>άλλον</a:t>
            </a:r>
            <a:r>
              <a:rPr dirty="0"/>
              <a:t>, </a:t>
            </a:r>
            <a:r>
              <a:rPr dirty="0" err="1"/>
              <a:t>με</a:t>
            </a:r>
            <a:r>
              <a:rPr dirty="0"/>
              <a:t> </a:t>
            </a:r>
            <a:r>
              <a:rPr dirty="0" err="1"/>
              <a:t>τη</a:t>
            </a:r>
            <a:r>
              <a:rPr dirty="0"/>
              <a:t> </a:t>
            </a:r>
            <a:r>
              <a:rPr dirty="0" err="1"/>
              <a:t>συνεχή</a:t>
            </a:r>
            <a:r>
              <a:rPr dirty="0"/>
              <a:t> </a:t>
            </a:r>
            <a:r>
              <a:rPr dirty="0" err="1"/>
              <a:t>ροή</a:t>
            </a:r>
            <a:r>
              <a:rPr dirty="0"/>
              <a:t> π</a:t>
            </a:r>
            <a:r>
              <a:rPr dirty="0" err="1"/>
              <a:t>ληροφοριών</a:t>
            </a:r>
            <a:r>
              <a:rPr dirty="0"/>
              <a:t> </a:t>
            </a:r>
            <a:r>
              <a:rPr dirty="0" err="1"/>
              <a:t>κ</a:t>
            </a:r>
            <a:r>
              <a:rPr dirty="0"/>
              <a:t>α</a:t>
            </a:r>
            <a:r>
              <a:rPr dirty="0" err="1"/>
              <a:t>ι</a:t>
            </a:r>
            <a:r>
              <a:rPr dirty="0"/>
              <a:t> </a:t>
            </a:r>
            <a:r>
              <a:rPr dirty="0" err="1"/>
              <a:t>γεγονότων</a:t>
            </a:r>
            <a:r>
              <a:rPr dirty="0"/>
              <a:t>, </a:t>
            </a:r>
            <a:r>
              <a:rPr dirty="0" err="1"/>
              <a:t>η</a:t>
            </a:r>
            <a:r>
              <a:rPr dirty="0"/>
              <a:t> π</a:t>
            </a:r>
            <a:r>
              <a:rPr dirty="0" err="1"/>
              <a:t>ε</a:t>
            </a:r>
            <a:r>
              <a:rPr dirty="0"/>
              <a:t>π</a:t>
            </a:r>
            <a:r>
              <a:rPr dirty="0" err="1"/>
              <a:t>οίθηση</a:t>
            </a:r>
            <a:r>
              <a:rPr dirty="0"/>
              <a:t> </a:t>
            </a:r>
            <a:r>
              <a:rPr dirty="0" err="1"/>
              <a:t>ότι</a:t>
            </a:r>
            <a:r>
              <a:rPr dirty="0"/>
              <a:t> «</a:t>
            </a:r>
            <a:r>
              <a:rPr dirty="0" err="1"/>
              <a:t>γνωρίζω</a:t>
            </a:r>
            <a:r>
              <a:rPr dirty="0"/>
              <a:t> </a:t>
            </a:r>
            <a:r>
              <a:rPr dirty="0" err="1"/>
              <a:t>όλ</a:t>
            </a:r>
            <a:r>
              <a:rPr dirty="0"/>
              <a:t>α </a:t>
            </a:r>
            <a:r>
              <a:rPr dirty="0" err="1"/>
              <a:t>όσ</a:t>
            </a:r>
            <a:r>
              <a:rPr dirty="0"/>
              <a:t>α </a:t>
            </a:r>
            <a:r>
              <a:rPr dirty="0" err="1"/>
              <a:t>συμ</a:t>
            </a:r>
            <a:r>
              <a:rPr dirty="0"/>
              <a:t>βα</a:t>
            </a:r>
            <a:r>
              <a:rPr dirty="0" err="1"/>
              <a:t>ίνουν</a:t>
            </a:r>
            <a:r>
              <a:rPr dirty="0"/>
              <a:t> </a:t>
            </a:r>
            <a:r>
              <a:rPr dirty="0" err="1"/>
              <a:t>γύρω</a:t>
            </a:r>
            <a:r>
              <a:rPr dirty="0"/>
              <a:t> </a:t>
            </a:r>
            <a:r>
              <a:rPr dirty="0" err="1"/>
              <a:t>μου</a:t>
            </a:r>
            <a:r>
              <a:rPr dirty="0"/>
              <a:t>», απ</a:t>
            </a:r>
            <a:r>
              <a:rPr dirty="0" err="1"/>
              <a:t>οτελεί</a:t>
            </a:r>
            <a:r>
              <a:rPr dirty="0"/>
              <a:t> </a:t>
            </a:r>
            <a:r>
              <a:rPr dirty="0" err="1"/>
              <a:t>μι</a:t>
            </a:r>
            <a:r>
              <a:rPr dirty="0"/>
              <a:t>α πα</a:t>
            </a:r>
            <a:r>
              <a:rPr dirty="0" err="1"/>
              <a:t>ράλογη</a:t>
            </a:r>
            <a:r>
              <a:rPr dirty="0"/>
              <a:t> π</a:t>
            </a:r>
            <a:r>
              <a:rPr dirty="0" err="1"/>
              <a:t>ε</a:t>
            </a:r>
            <a:r>
              <a:rPr dirty="0"/>
              <a:t>π</a:t>
            </a:r>
            <a:r>
              <a:rPr dirty="0" err="1"/>
              <a:t>οίθηση</a:t>
            </a:r>
            <a:r>
              <a:rPr dirty="0"/>
              <a:t>. </a:t>
            </a:r>
            <a:r>
              <a:rPr dirty="0" err="1"/>
              <a:t>Μ</a:t>
            </a:r>
            <a:r>
              <a:rPr dirty="0"/>
              <a:t>π</a:t>
            </a:r>
            <a:r>
              <a:rPr dirty="0" err="1"/>
              <a:t>ορεί</a:t>
            </a:r>
            <a:r>
              <a:rPr dirty="0"/>
              <a:t> </a:t>
            </a:r>
            <a:r>
              <a:rPr dirty="0" err="1"/>
              <a:t>ν</a:t>
            </a:r>
            <a:r>
              <a:rPr dirty="0"/>
              <a:t>α </a:t>
            </a:r>
            <a:r>
              <a:rPr dirty="0" err="1"/>
              <a:t>υ</a:t>
            </a:r>
            <a:r>
              <a:rPr dirty="0"/>
              <a:t>π</a:t>
            </a:r>
            <a:r>
              <a:rPr dirty="0" err="1"/>
              <a:t>άρχουν</a:t>
            </a:r>
            <a:r>
              <a:rPr dirty="0"/>
              <a:t> </a:t>
            </a:r>
            <a:r>
              <a:rPr dirty="0" err="1"/>
              <a:t>τ</a:t>
            </a:r>
            <a:r>
              <a:rPr dirty="0"/>
              <a:t>α </a:t>
            </a:r>
            <a:r>
              <a:rPr dirty="0" err="1"/>
              <a:t>μέσ</a:t>
            </a:r>
            <a:r>
              <a:rPr dirty="0"/>
              <a:t>α (internet, blogs, </a:t>
            </a:r>
            <a:r>
              <a:rPr dirty="0" err="1"/>
              <a:t>τηλεόρ</a:t>
            </a:r>
            <a:r>
              <a:rPr dirty="0"/>
              <a:t>α</a:t>
            </a:r>
            <a:r>
              <a:rPr dirty="0" err="1"/>
              <a:t>ση</a:t>
            </a:r>
            <a:r>
              <a:rPr dirty="0"/>
              <a:t>) </a:t>
            </a:r>
            <a:r>
              <a:rPr dirty="0" err="1"/>
              <a:t>κ</a:t>
            </a:r>
            <a:r>
              <a:rPr dirty="0"/>
              <a:t>α</a:t>
            </a:r>
            <a:r>
              <a:rPr dirty="0" err="1"/>
              <a:t>ι</a:t>
            </a:r>
            <a:r>
              <a:rPr dirty="0"/>
              <a:t> </a:t>
            </a:r>
            <a:r>
              <a:rPr dirty="0" err="1"/>
              <a:t>η</a:t>
            </a:r>
            <a:r>
              <a:rPr dirty="0"/>
              <a:t> π</a:t>
            </a:r>
            <a:r>
              <a:rPr dirty="0" err="1"/>
              <a:t>ληροφορί</a:t>
            </a:r>
            <a:r>
              <a:rPr dirty="0"/>
              <a:t>α </a:t>
            </a:r>
            <a:r>
              <a:rPr dirty="0" err="1"/>
              <a:t>ν</a:t>
            </a:r>
            <a:r>
              <a:rPr dirty="0"/>
              <a:t>α α</a:t>
            </a:r>
            <a:r>
              <a:rPr dirty="0" err="1"/>
              <a:t>ντλείτ</a:t>
            </a:r>
            <a:r>
              <a:rPr dirty="0"/>
              <a:t>α</a:t>
            </a:r>
            <a:r>
              <a:rPr dirty="0" err="1"/>
              <a:t>ι</a:t>
            </a:r>
            <a:r>
              <a:rPr dirty="0"/>
              <a:t> π</a:t>
            </a:r>
            <a:r>
              <a:rPr dirty="0" err="1"/>
              <a:t>ιο</a:t>
            </a:r>
            <a:r>
              <a:rPr dirty="0"/>
              <a:t> </a:t>
            </a:r>
            <a:r>
              <a:rPr dirty="0" err="1"/>
              <a:t>εύκολ</a:t>
            </a:r>
            <a:r>
              <a:rPr dirty="0"/>
              <a:t>α, α</a:t>
            </a:r>
            <a:r>
              <a:rPr dirty="0" err="1"/>
              <a:t>λλά</a:t>
            </a:r>
            <a:r>
              <a:rPr dirty="0"/>
              <a:t> α</a:t>
            </a:r>
            <a:r>
              <a:rPr dirty="0" err="1"/>
              <a:t>υτό</a:t>
            </a:r>
            <a:r>
              <a:rPr dirty="0"/>
              <a:t> </a:t>
            </a:r>
            <a:r>
              <a:rPr dirty="0" err="1"/>
              <a:t>δεν</a:t>
            </a:r>
            <a:r>
              <a:rPr dirty="0"/>
              <a:t> </a:t>
            </a:r>
            <a:r>
              <a:rPr dirty="0" err="1"/>
              <a:t>σημ</a:t>
            </a:r>
            <a:r>
              <a:rPr dirty="0"/>
              <a:t>α</a:t>
            </a:r>
            <a:r>
              <a:rPr dirty="0" err="1"/>
              <a:t>ίνει</a:t>
            </a:r>
            <a:r>
              <a:rPr dirty="0"/>
              <a:t> </a:t>
            </a:r>
            <a:r>
              <a:rPr dirty="0" err="1"/>
              <a:t>ότι</a:t>
            </a:r>
            <a:r>
              <a:rPr dirty="0"/>
              <a:t> α</a:t>
            </a:r>
            <a:r>
              <a:rPr dirty="0" err="1"/>
              <a:t>ντλείτ</a:t>
            </a:r>
            <a:r>
              <a:rPr dirty="0"/>
              <a:t>α</a:t>
            </a:r>
            <a:r>
              <a:rPr dirty="0" err="1"/>
              <a:t>ι</a:t>
            </a:r>
            <a:r>
              <a:rPr dirty="0"/>
              <a:t> </a:t>
            </a:r>
            <a:r>
              <a:rPr dirty="0" err="1"/>
              <a:t>τη</a:t>
            </a:r>
            <a:r>
              <a:rPr dirty="0"/>
              <a:t> </a:t>
            </a:r>
            <a:r>
              <a:rPr dirty="0" err="1"/>
              <a:t>συνολική</a:t>
            </a:r>
            <a:r>
              <a:rPr dirty="0"/>
              <a:t> π</a:t>
            </a:r>
            <a:r>
              <a:rPr dirty="0" err="1"/>
              <a:t>ληροφορί</a:t>
            </a:r>
            <a:r>
              <a:rPr dirty="0"/>
              <a:t>α. </a:t>
            </a:r>
          </a:p>
          <a:p>
            <a:pPr marL="0" indent="0" defTabSz="610870">
              <a:spcBef>
                <a:spcPts val="2500"/>
              </a:spcBef>
              <a:buClrTx/>
              <a:buSzTx/>
              <a:buFontTx/>
              <a:buNone/>
              <a:defRPr sz="3700"/>
            </a:pPr>
            <a:r>
              <a:rPr dirty="0" err="1"/>
              <a:t>Ε</a:t>
            </a:r>
            <a:r>
              <a:rPr dirty="0"/>
              <a:t>π</a:t>
            </a:r>
            <a:r>
              <a:rPr dirty="0" err="1"/>
              <a:t>ι</a:t>
            </a:r>
            <a:r>
              <a:rPr dirty="0"/>
              <a:t>π</a:t>
            </a:r>
            <a:r>
              <a:rPr dirty="0" err="1"/>
              <a:t>λέον</a:t>
            </a:r>
            <a:r>
              <a:rPr dirty="0"/>
              <a:t>, </a:t>
            </a:r>
            <a:r>
              <a:rPr dirty="0" err="1"/>
              <a:t>η</a:t>
            </a:r>
            <a:r>
              <a:rPr dirty="0"/>
              <a:t> </a:t>
            </a:r>
            <a:r>
              <a:rPr dirty="0" err="1"/>
              <a:t>μεγάλη</a:t>
            </a:r>
            <a:r>
              <a:rPr dirty="0"/>
              <a:t> </a:t>
            </a:r>
            <a:r>
              <a:rPr dirty="0" err="1"/>
              <a:t>συγκέντρωση</a:t>
            </a:r>
            <a:r>
              <a:rPr dirty="0"/>
              <a:t> π</a:t>
            </a:r>
            <a:r>
              <a:rPr dirty="0" err="1"/>
              <a:t>ληροφορί</a:t>
            </a:r>
            <a:r>
              <a:rPr dirty="0"/>
              <a:t>α</a:t>
            </a:r>
            <a:r>
              <a:rPr dirty="0" err="1"/>
              <a:t>ς</a:t>
            </a:r>
            <a:r>
              <a:rPr dirty="0"/>
              <a:t> </a:t>
            </a:r>
            <a:r>
              <a:rPr dirty="0" err="1"/>
              <a:t>δεν</a:t>
            </a:r>
            <a:r>
              <a:rPr dirty="0"/>
              <a:t> </a:t>
            </a:r>
            <a:r>
              <a:rPr dirty="0" err="1"/>
              <a:t>είν</a:t>
            </a:r>
            <a:r>
              <a:rPr dirty="0"/>
              <a:t>α</a:t>
            </a:r>
            <a:r>
              <a:rPr dirty="0" err="1"/>
              <a:t>ι</a:t>
            </a:r>
            <a:r>
              <a:rPr dirty="0"/>
              <a:t> </a:t>
            </a:r>
            <a:r>
              <a:rPr dirty="0" err="1"/>
              <a:t>ε</a:t>
            </a:r>
            <a:r>
              <a:rPr dirty="0"/>
              <a:t>π</a:t>
            </a:r>
            <a:r>
              <a:rPr dirty="0" err="1"/>
              <a:t>άρκει</a:t>
            </a:r>
            <a:r>
              <a:rPr dirty="0"/>
              <a:t>α. </a:t>
            </a:r>
            <a:r>
              <a:rPr dirty="0" err="1"/>
              <a:t>Εδώ</a:t>
            </a:r>
            <a:r>
              <a:rPr dirty="0"/>
              <a:t> π</a:t>
            </a:r>
            <a:r>
              <a:rPr dirty="0" err="1"/>
              <a:t>ρέ</a:t>
            </a:r>
            <a:r>
              <a:rPr dirty="0"/>
              <a:t>π</a:t>
            </a:r>
            <a:r>
              <a:rPr dirty="0" err="1"/>
              <a:t>ει</a:t>
            </a:r>
            <a:r>
              <a:rPr dirty="0"/>
              <a:t> </a:t>
            </a:r>
            <a:r>
              <a:rPr dirty="0" err="1"/>
              <a:t>ν</a:t>
            </a:r>
            <a:r>
              <a:rPr dirty="0"/>
              <a:t>α </a:t>
            </a:r>
            <a:r>
              <a:rPr dirty="0" err="1"/>
              <a:t>τεθεί</a:t>
            </a:r>
            <a:r>
              <a:rPr dirty="0"/>
              <a:t> </a:t>
            </a:r>
            <a:r>
              <a:rPr dirty="0" err="1"/>
              <a:t>το</a:t>
            </a:r>
            <a:r>
              <a:rPr dirty="0"/>
              <a:t> </a:t>
            </a:r>
            <a:r>
              <a:rPr dirty="0" err="1"/>
              <a:t>θέμ</a:t>
            </a:r>
            <a:r>
              <a:rPr dirty="0"/>
              <a:t>α </a:t>
            </a:r>
            <a:r>
              <a:rPr dirty="0" err="1"/>
              <a:t>της</a:t>
            </a:r>
            <a:r>
              <a:rPr dirty="0"/>
              <a:t> π</a:t>
            </a:r>
            <a:r>
              <a:rPr dirty="0" err="1"/>
              <a:t>ηγής</a:t>
            </a:r>
            <a:r>
              <a:rPr dirty="0"/>
              <a:t> </a:t>
            </a:r>
            <a:r>
              <a:rPr dirty="0" err="1"/>
              <a:t>της</a:t>
            </a:r>
            <a:r>
              <a:rPr dirty="0"/>
              <a:t> π</a:t>
            </a:r>
            <a:r>
              <a:rPr dirty="0" err="1"/>
              <a:t>ληροφορί</a:t>
            </a:r>
            <a:r>
              <a:rPr dirty="0"/>
              <a:t>α</a:t>
            </a:r>
            <a:r>
              <a:rPr dirty="0" err="1"/>
              <a:t>ς</a:t>
            </a:r>
            <a:r>
              <a:rPr dirty="0"/>
              <a:t>, </a:t>
            </a:r>
            <a:r>
              <a:rPr dirty="0" err="1"/>
              <a:t>τι</a:t>
            </a:r>
            <a:r>
              <a:rPr dirty="0"/>
              <a:t> </a:t>
            </a:r>
            <a:r>
              <a:rPr dirty="0" err="1"/>
              <a:t>μ</a:t>
            </a:r>
            <a:r>
              <a:rPr dirty="0"/>
              <a:t>π</a:t>
            </a:r>
            <a:r>
              <a:rPr dirty="0" err="1"/>
              <a:t>ορεί</a:t>
            </a:r>
            <a:r>
              <a:rPr dirty="0"/>
              <a:t> </a:t>
            </a:r>
            <a:r>
              <a:rPr dirty="0" err="1"/>
              <a:t>ν</a:t>
            </a:r>
            <a:r>
              <a:rPr dirty="0"/>
              <a:t>α </a:t>
            </a:r>
            <a:r>
              <a:rPr dirty="0" err="1"/>
              <a:t>κρύ</a:t>
            </a:r>
            <a:r>
              <a:rPr dirty="0"/>
              <a:t>β</a:t>
            </a:r>
            <a:r>
              <a:rPr dirty="0" err="1"/>
              <a:t>ετ</a:t>
            </a:r>
            <a:r>
              <a:rPr dirty="0"/>
              <a:t>α</a:t>
            </a:r>
            <a:r>
              <a:rPr dirty="0" err="1"/>
              <a:t>ι</a:t>
            </a:r>
            <a:r>
              <a:rPr dirty="0"/>
              <a:t> π</a:t>
            </a:r>
            <a:r>
              <a:rPr dirty="0" err="1"/>
              <a:t>ίσω</a:t>
            </a:r>
            <a:r>
              <a:rPr dirty="0"/>
              <a:t> απ</a:t>
            </a:r>
            <a:r>
              <a:rPr dirty="0" err="1"/>
              <a:t>ό</a:t>
            </a:r>
            <a:r>
              <a:rPr dirty="0"/>
              <a:t> </a:t>
            </a:r>
            <a:r>
              <a:rPr dirty="0" err="1"/>
              <a:t>μι</a:t>
            </a:r>
            <a:r>
              <a:rPr dirty="0"/>
              <a:t>α π</a:t>
            </a:r>
            <a:r>
              <a:rPr dirty="0" err="1"/>
              <a:t>ληροφορί</a:t>
            </a:r>
            <a:r>
              <a:rPr dirty="0"/>
              <a:t>α (α</a:t>
            </a:r>
            <a:r>
              <a:rPr dirty="0" err="1"/>
              <a:t>ντικειμενικότητ</a:t>
            </a:r>
            <a:r>
              <a:rPr dirty="0"/>
              <a:t>α, </a:t>
            </a:r>
            <a:r>
              <a:rPr dirty="0" err="1"/>
              <a:t>δόλος</a:t>
            </a:r>
            <a:r>
              <a:rPr dirty="0"/>
              <a:t>). </a:t>
            </a:r>
            <a:r>
              <a:rPr dirty="0" err="1"/>
              <a:t>Οι</a:t>
            </a:r>
            <a:r>
              <a:rPr dirty="0"/>
              <a:t> π</a:t>
            </a:r>
            <a:r>
              <a:rPr dirty="0" err="1"/>
              <a:t>ερισσότερες</a:t>
            </a:r>
            <a:r>
              <a:rPr dirty="0"/>
              <a:t> π</a:t>
            </a:r>
            <a:r>
              <a:rPr dirty="0" err="1"/>
              <a:t>ληροφορίες</a:t>
            </a:r>
            <a:r>
              <a:rPr dirty="0"/>
              <a:t> </a:t>
            </a:r>
            <a:r>
              <a:rPr dirty="0" err="1"/>
              <a:t>μ</a:t>
            </a:r>
            <a:r>
              <a:rPr dirty="0"/>
              <a:t>π</a:t>
            </a:r>
            <a:r>
              <a:rPr dirty="0" err="1"/>
              <a:t>ορούν</a:t>
            </a:r>
            <a:r>
              <a:rPr dirty="0"/>
              <a:t> </a:t>
            </a:r>
            <a:r>
              <a:rPr dirty="0" err="1"/>
              <a:t>ν</a:t>
            </a:r>
            <a:r>
              <a:rPr dirty="0"/>
              <a:t>α α</a:t>
            </a:r>
            <a:r>
              <a:rPr dirty="0" err="1"/>
              <a:t>υξάνουν</a:t>
            </a:r>
            <a:r>
              <a:rPr dirty="0"/>
              <a:t> </a:t>
            </a:r>
            <a:r>
              <a:rPr dirty="0" err="1"/>
              <a:t>την</a:t>
            </a:r>
            <a:r>
              <a:rPr dirty="0"/>
              <a:t> </a:t>
            </a:r>
            <a:r>
              <a:rPr dirty="0" err="1"/>
              <a:t>υ</a:t>
            </a:r>
            <a:r>
              <a:rPr dirty="0"/>
              <a:t>π</a:t>
            </a:r>
            <a:r>
              <a:rPr dirty="0" err="1"/>
              <a:t>ερ-εμ</a:t>
            </a:r>
            <a:r>
              <a:rPr dirty="0"/>
              <a:t>π</a:t>
            </a:r>
            <a:r>
              <a:rPr dirty="0" err="1"/>
              <a:t>ιστοσύνη</a:t>
            </a:r>
            <a:r>
              <a:rPr dirty="0"/>
              <a:t>, α</a:t>
            </a:r>
            <a:r>
              <a:rPr dirty="0" err="1"/>
              <a:t>λλά</a:t>
            </a:r>
            <a:r>
              <a:rPr dirty="0"/>
              <a:t> </a:t>
            </a:r>
            <a:r>
              <a:rPr dirty="0" err="1"/>
              <a:t>όχι</a:t>
            </a:r>
            <a:r>
              <a:rPr dirty="0"/>
              <a:t> </a:t>
            </a:r>
            <a:r>
              <a:rPr dirty="0" err="1"/>
              <a:t>την</a:t>
            </a:r>
            <a:r>
              <a:rPr dirty="0"/>
              <a:t> α</a:t>
            </a:r>
            <a:r>
              <a:rPr dirty="0" err="1"/>
              <a:t>κρί</a:t>
            </a:r>
            <a:r>
              <a:rPr dirty="0"/>
              <a:t>β</a:t>
            </a:r>
            <a:r>
              <a:rPr dirty="0" err="1"/>
              <a:t>ει</a:t>
            </a:r>
            <a:r>
              <a:rPr dirty="0"/>
              <a:t>α, </a:t>
            </a:r>
            <a:r>
              <a:rPr dirty="0" err="1"/>
              <a:t>σύμφων</a:t>
            </a:r>
            <a:r>
              <a:rPr dirty="0"/>
              <a:t>α </a:t>
            </a:r>
            <a:r>
              <a:rPr dirty="0" err="1"/>
              <a:t>με</a:t>
            </a:r>
            <a:r>
              <a:rPr dirty="0"/>
              <a:t> </a:t>
            </a:r>
            <a:r>
              <a:rPr dirty="0" err="1"/>
              <a:t>τον</a:t>
            </a:r>
            <a:r>
              <a:rPr dirty="0"/>
              <a:t> </a:t>
            </a:r>
            <a:r>
              <a:rPr dirty="0" err="1"/>
              <a:t>Schulmerich</a:t>
            </a:r>
            <a:r>
              <a:rPr dirty="0"/>
              <a:t> (2012).</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Ιδιοτελής προκατάληψη…"/>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Ιδιοτελής προκατάληψη </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Άνθρωποι</a:t>
            </a:r>
          </a:p>
        </p:txBody>
      </p:sp>
      <p:sp>
        <p:nvSpPr>
          <p:cNvPr id="170" name="Πρόκειται για ένα είδος γνωστικής προκατάληψης, μέσα από την οποία οι άνθρωποι αποδίδουν τα θετικά γεγονότα στα ξεχωριστά χαρακτηριστικά που έχουν αναπτύξει και τα αρνητικά σε εξωτερικούς παράγοντες.…"/>
          <p:cNvSpPr txBox="1">
            <a:spLocks noGrp="1"/>
          </p:cNvSpPr>
          <p:nvPr>
            <p:ph type="body" idx="1"/>
          </p:nvPr>
        </p:nvSpPr>
        <p:spPr>
          <a:prstGeom prst="rect">
            <a:avLst/>
          </a:prstGeom>
        </p:spPr>
        <p:txBody>
          <a:bodyPr/>
          <a:lstStyle/>
          <a:p>
            <a:pPr marL="0" indent="0" defTabSz="660400">
              <a:spcBef>
                <a:spcPts val="2700"/>
              </a:spcBef>
              <a:buClrTx/>
              <a:buSzTx/>
              <a:buFontTx/>
              <a:buNone/>
              <a:defRPr sz="4000"/>
            </a:pPr>
            <a:r>
              <a:t>Πρόκειται για ένα είδος γνωστικής προκατάληψης, μέσα από την οποία οι άνθρωποι αποδίδουν τα θετικά γεγονότα στα ξεχωριστά χαρακτηριστικά που έχουν αναπτύξει και τα αρνητικά σε εξωτερικούς παράγοντες.</a:t>
            </a:r>
          </a:p>
          <a:p>
            <a:pPr marL="0" indent="0" defTabSz="660400">
              <a:spcBef>
                <a:spcPts val="2700"/>
              </a:spcBef>
              <a:buClrTx/>
              <a:buSzTx/>
              <a:buFontTx/>
              <a:buNone/>
              <a:defRPr sz="4000"/>
            </a:pPr>
            <a:r>
              <a:t>Όπως υποστήριξε ο Barberis και ο Thaler το 2003, η υπερ-εκτίμηση ενισχύεται από την τάση των ανθρώπων, να αποδίδουν την επιτυχία στις δεξιότητές τους και την αποτυχία στην κακή τύχη. </a:t>
            </a:r>
          </a:p>
          <a:p>
            <a:pPr marL="0" indent="0" defTabSz="660400">
              <a:spcBef>
                <a:spcPts val="2700"/>
              </a:spcBef>
              <a:buClrTx/>
              <a:buSzTx/>
              <a:buFontTx/>
              <a:buNone/>
              <a:defRPr sz="4000"/>
            </a:pPr>
            <a:r>
              <a:t>Τα άτομα που χαρακτηρίζονται από τη συγκεκριμένη προκατάληψη στον εαυτό τους, θεωρούν ότι η επιτυχία τους είναι δεδομένη και αποδίδεται μόνο στην ικανότητά τους να χειρίζονται σωστά τις δεξιότητες, τη μόρφωση και την εμπειρία τους και μια πιθανή αποτυχία να αποδίδεται σε λάθη των άλλων, σε ατυχείς χρονικές στιγμές και πάντως όχι στους ίδιους.</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Διπλό κλικ για αλλαγή"/>
          <p:cNvSpPr txBox="1">
            <a:spLocks noGrp="1"/>
          </p:cNvSpPr>
          <p:nvPr>
            <p:ph type="title"/>
          </p:nvPr>
        </p:nvSpPr>
        <p:spPr>
          <a:prstGeom prst="rect">
            <a:avLst/>
          </a:prstGeom>
        </p:spPr>
        <p:txBody>
          <a:bodyPr/>
          <a:lstStyle/>
          <a:p>
            <a:endParaRPr/>
          </a:p>
        </p:txBody>
      </p:sp>
      <p:sp>
        <p:nvSpPr>
          <p:cNvPr id="173" name="Ένας λόγος για τον οποίο οι άνθρωποι αναλαμβάνουν την ευθύνη για τα θετικά αποτελέσματα και όχι για τα αρνητικά, είναι γιατί τα θετικά είναι συνεπή με την άποψη που έχουν για τον εαυτό τους (Tetlock, Levi, 1982).…"/>
          <p:cNvSpPr txBox="1">
            <a:spLocks noGrp="1"/>
          </p:cNvSpPr>
          <p:nvPr>
            <p:ph type="body" idx="1"/>
          </p:nvPr>
        </p:nvSpPr>
        <p:spPr>
          <a:prstGeom prst="rect">
            <a:avLst/>
          </a:prstGeom>
        </p:spPr>
        <p:txBody>
          <a:bodyPr/>
          <a:lstStyle/>
          <a:p>
            <a:pPr marL="0" indent="0" defTabSz="685165">
              <a:spcBef>
                <a:spcPts val="2800"/>
              </a:spcBef>
              <a:buClrTx/>
              <a:buSzTx/>
              <a:buFontTx/>
              <a:buNone/>
              <a:defRPr sz="4150"/>
            </a:pPr>
            <a:r>
              <a:t>Ένας λόγος για τον οποίο οι άνθρωποι αναλαμβάνουν την ευθύνη για τα θετικά αποτελέσματα και όχι για τα αρνητικά, είναι γιατί τα θετικά είναι συνεπή με την άποψη που έχουν για τον εαυτό τους (Tetlock, Levi, 1982).</a:t>
            </a:r>
          </a:p>
          <a:p>
            <a:pPr marL="0" indent="0" defTabSz="685165">
              <a:spcBef>
                <a:spcPts val="2800"/>
              </a:spcBef>
              <a:buClrTx/>
              <a:buSzTx/>
              <a:buFontTx/>
              <a:buNone/>
              <a:defRPr sz="4150"/>
            </a:pPr>
            <a:r>
              <a:t>Η ιδιοτελής προκατάληψη κάνει την εμφάνισή της σε μια ποικιλία από εκδηλώσεις και τοποθετήσεις (Shepperd, 2008). Είναι εμφανής μεταξύ των αθλητών, που είναι πιο πιθανόν να αναλάβουν την προσωπική ευθύνη, όταν αποδίδουν καλά σε μια αθλητική εκδήλωση, παρά όταν οι επιδόσεις τους δεν είναι καλές (De Michele, Gansneder and Solomon, 1998). </a:t>
            </a:r>
          </a:p>
          <a:p>
            <a:pPr marL="0" indent="0" defTabSz="685165">
              <a:spcBef>
                <a:spcPts val="2800"/>
              </a:spcBef>
              <a:buClrTx/>
              <a:buSzTx/>
              <a:buFontTx/>
              <a:buNone/>
              <a:defRPr sz="4150"/>
            </a:pPr>
            <a:r>
              <a:t>Παρατηρείται σε οδηγούς, που αποδίδουν τα ατυχήματα σε εξωτερικούς παράγοντες (άλλους οδηγούς, καιρικές συνθήκες, κατάσταση οχήματος), ενώ η αποφυγή ατυχημάτων οφείλεται σε εγρήγορση και σε λεπτές δεξιότητες οδήγησης (Stewart, 2005).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Ιδιοτελής προκατάληψη…"/>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Ιδιοτελής προκατάληψη </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Επενδυτές</a:t>
            </a:r>
          </a:p>
        </p:txBody>
      </p:sp>
      <p:sp>
        <p:nvSpPr>
          <p:cNvPr id="176" name="Η ιδιοτελής προκατάληψη έχει μελετηθεί εκτενώς στην κοινωνική ψυχολογία (Boyes, 2013)  και κάνει έντονα την εμφάνισή της στο χρηματιστηριακό στίβο και πιο συγκεκριμένα στις επιλογές χρηματιστηριακών εργαλείων.…"/>
          <p:cNvSpPr txBox="1">
            <a:spLocks noGrp="1"/>
          </p:cNvSpPr>
          <p:nvPr>
            <p:ph type="body" idx="1"/>
          </p:nvPr>
        </p:nvSpPr>
        <p:spPr>
          <a:prstGeom prst="rect">
            <a:avLst/>
          </a:prstGeom>
        </p:spPr>
        <p:txBody>
          <a:bodyPr/>
          <a:lstStyle/>
          <a:p>
            <a:pPr marL="0" indent="0" defTabSz="610870">
              <a:spcBef>
                <a:spcPts val="2500"/>
              </a:spcBef>
              <a:buClrTx/>
              <a:buSzTx/>
              <a:buFontTx/>
              <a:buNone/>
              <a:defRPr sz="3700"/>
            </a:pPr>
            <a:r>
              <a:t>Η ιδιοτελής προκατάληψη έχει μελετηθεί εκτενώς στην κοινωνική ψυχολογία (Boyes, 2013)  και κάνει έντονα την εμφάνισή της στο χρηματιστηριακό στίβο και πιο συγκεκριμένα στις επιλογές χρηματιστηριακών εργαλείων. </a:t>
            </a:r>
          </a:p>
          <a:p>
            <a:pPr marL="0" indent="0" defTabSz="610870">
              <a:spcBef>
                <a:spcPts val="2500"/>
              </a:spcBef>
              <a:buClrTx/>
              <a:buSzTx/>
              <a:buFontTx/>
              <a:buNone/>
              <a:defRPr sz="3700"/>
            </a:pPr>
            <a:r>
              <a:t>Οι επενδυτές τείνουν να αποδίδουν τα γεγονότα, που επιβεβαιώνουν τις πεποιθήσεις τους στην υψηλή τους ικανότητα και τα γεγονότα που δεν επιβεβαιώνουν τις πεποιθήσεις τους, τα αφήνουν στην τύχη. </a:t>
            </a:r>
          </a:p>
          <a:p>
            <a:pPr marL="0" indent="0" defTabSz="610870">
              <a:spcBef>
                <a:spcPts val="2500"/>
              </a:spcBef>
              <a:buClrTx/>
              <a:buSzTx/>
              <a:buFontTx/>
              <a:buNone/>
              <a:defRPr sz="3700"/>
            </a:pPr>
            <a:r>
              <a:t>Τα επενδυτικά στελέχη, όταν η επιχείρηση καταγράφει θεαματικές επιδόσεις, καρπώνονται όλη την επιτυχημένη πορεία, ως αποτέλεσμα των δικών τους, ικανών χειρισμών. Επίσης, οι Bettman και Weitz (1983), διαπίστωσαν ενδείξεις μεροληπτικής απόδοσης ευθυνών/ευσήμων σε διευθυντικά στελέχη, μετά τη δημοσιοποίηση των ετήσιων απολογισμών των εταιριών τους. </a:t>
            </a:r>
          </a:p>
          <a:p>
            <a:pPr marL="0" indent="0" defTabSz="610870">
              <a:spcBef>
                <a:spcPts val="2500"/>
              </a:spcBef>
              <a:buClrTx/>
              <a:buSzTx/>
              <a:buFontTx/>
              <a:buNone/>
              <a:defRPr sz="3700"/>
            </a:pPr>
            <a:r>
              <a:t>«Οι διαχειριστές έχουν ιδιοτελείς προκαταλήψεις και οι προκαταλήψεις αυτές έχουν συνέπεια στις πολιτικές των εταιρειών» (Li, 2010).</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Εκ των υστέρων γνώση…"/>
          <p:cNvSpPr txBox="1">
            <a:spLocks noGrp="1"/>
          </p:cNvSpPr>
          <p:nvPr>
            <p:ph type="title"/>
          </p:nvPr>
        </p:nvSpPr>
        <p:spPr>
          <a:xfrm>
            <a:off x="2679412" y="736600"/>
            <a:ext cx="22479001" cy="1663700"/>
          </a:xfrm>
          <a:prstGeom prst="rect">
            <a:avLst/>
          </a:prstGeom>
          <a:blipFill>
            <a:blip r:embed="rId2"/>
          </a:blipFill>
        </p:spPr>
        <p:txBody>
          <a:bodyPr/>
          <a:lstStyle/>
          <a:p>
            <a:pPr defTabSz="775969">
              <a:lnSpc>
                <a:spcPct val="100000"/>
              </a:lnSpc>
              <a:spcBef>
                <a:spcPts val="0"/>
              </a:spcBef>
              <a:defRPr sz="4136">
                <a:solidFill>
                  <a:srgbClr val="FFFFFF"/>
                </a:solidFill>
                <a:effectLst>
                  <a:outerShdw blurRad="23876" dist="31911" dir="2700000" rotWithShape="0">
                    <a:srgbClr val="3B3936"/>
                  </a:outerShdw>
                </a:effectLst>
                <a:latin typeface="Palatino"/>
                <a:ea typeface="Palatino"/>
                <a:cs typeface="Palatino"/>
                <a:sym typeface="Palatino"/>
              </a:defRPr>
            </a:pPr>
            <a:r>
              <a:t>Εκ των υστέρων γνώση</a:t>
            </a:r>
          </a:p>
          <a:p>
            <a:pPr defTabSz="775969">
              <a:lnSpc>
                <a:spcPct val="100000"/>
              </a:lnSpc>
              <a:spcBef>
                <a:spcPts val="0"/>
              </a:spcBef>
              <a:defRPr sz="4136">
                <a:solidFill>
                  <a:srgbClr val="FFFFFF"/>
                </a:solidFill>
                <a:effectLst>
                  <a:outerShdw blurRad="23876" dist="31911" dir="2700000" rotWithShape="0">
                    <a:srgbClr val="3B3936"/>
                  </a:outerShdw>
                </a:effectLst>
                <a:latin typeface="Palatino"/>
                <a:ea typeface="Palatino"/>
                <a:cs typeface="Palatino"/>
                <a:sym typeface="Palatino"/>
              </a:defRPr>
            </a:pPr>
            <a:r>
              <a:t>Άνθρωποι</a:t>
            </a:r>
            <a:r>
              <a:rPr sz="1128">
                <a:latin typeface="Times Roman"/>
                <a:ea typeface="Times Roman"/>
                <a:cs typeface="Times Roman"/>
                <a:sym typeface="Times Roman"/>
              </a:rPr>
              <a:t> </a:t>
            </a:r>
          </a:p>
        </p:txBody>
      </p:sp>
      <p:sp>
        <p:nvSpPr>
          <p:cNvPr id="179" name="Το φαινόμενο «εκ των υστέρων γνώση», αποτελεί ένα τεκμηριωμένο ψυχολογικό φαινόμενο, που συνδέεται στενά με την υπερ-εμπιστοσύνη κατά το οποίο οι άνθρωποι υπερβάλλουν για την προβλεπτικότητα ενός γεγονότος, αφού έχει ήδη συμβεί.…"/>
          <p:cNvSpPr txBox="1">
            <a:spLocks noGrp="1"/>
          </p:cNvSpPr>
          <p:nvPr>
            <p:ph type="body" idx="1"/>
          </p:nvPr>
        </p:nvSpPr>
        <p:spPr>
          <a:prstGeom prst="rect">
            <a:avLst/>
          </a:prstGeom>
        </p:spPr>
        <p:txBody>
          <a:bodyPr/>
          <a:lstStyle/>
          <a:p>
            <a:pPr marL="0" indent="0" defTabSz="627379">
              <a:spcBef>
                <a:spcPts val="2500"/>
              </a:spcBef>
              <a:buClrTx/>
              <a:buSzTx/>
              <a:buFontTx/>
              <a:buNone/>
              <a:defRPr sz="3800"/>
            </a:pPr>
            <a:r>
              <a:t>Το φαινόμενο «εκ των υστέρων γνώση», αποτελεί ένα τεκμηριωμένο ψυχολογικό φαινόμενο, που συνδέεται στενά με την υπερ-εμπιστοσύνη κατά το οποίο οι άνθρωποι υπερβάλλουν για την προβλεπτικότητα ενός γεγονότος, αφού έχει ήδη συμβεί. </a:t>
            </a:r>
          </a:p>
          <a:p>
            <a:pPr marL="0" indent="0" defTabSz="627379">
              <a:spcBef>
                <a:spcPts val="2500"/>
              </a:spcBef>
              <a:buClrTx/>
              <a:buSzTx/>
              <a:buFontTx/>
              <a:buNone/>
              <a:defRPr sz="3800"/>
            </a:pPr>
            <a:r>
              <a:t>Καταγράφει την τάση, πως τα γεγονότα είναι πιο προβλέψιμα από ότι πραγματικά είναι (Shiller, 2000). Μερικοί ψυχολόγοι αναφέρονται στην προκατάληψη εκ των υστέρων, ως «ήξερα ότι επρόκειτο να συμβεί» αποτέλεσμα και από τον Fischhoff το 1975, ως υφέρπων αιτιοκρατισμός (ντετερμινισμός).</a:t>
            </a:r>
          </a:p>
          <a:p>
            <a:pPr marL="0" indent="0" defTabSz="627379">
              <a:spcBef>
                <a:spcPts val="2500"/>
              </a:spcBef>
              <a:buClrTx/>
              <a:buSzTx/>
              <a:buFontTx/>
              <a:buNone/>
              <a:defRPr sz="3800"/>
            </a:pPr>
            <a:r>
              <a:t>Η προκατάληψη της ύστερης γνώσης, είναι αποτέλεσμα του τρόπου με τον οποίο, όταν δοθούν νέα στοιχεία, ο εγκέφαλος τείνει να διαγράφει τα παλιά δεδομένα και να τα αγνοεί. Όταν ξέρουμε το αποτέλεσμα μιας απόφασης ή μιας εκδήλωσης δεν μπορούμε να ανακτήσουμε εύκολα τα παλιά στοιχεία, οπότε δεν μπορούμε να αξιολογήσουμε με ακρίβεια κάτι μετά το γεγονός (Cameter, 1987).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Διπλό κλικ για αλλαγή"/>
          <p:cNvSpPr txBox="1">
            <a:spLocks noGrp="1"/>
          </p:cNvSpPr>
          <p:nvPr>
            <p:ph type="title"/>
          </p:nvPr>
        </p:nvSpPr>
        <p:spPr>
          <a:prstGeom prst="rect">
            <a:avLst/>
          </a:prstGeom>
        </p:spPr>
        <p:txBody>
          <a:bodyPr/>
          <a:lstStyle/>
          <a:p>
            <a:endParaRPr/>
          </a:p>
        </p:txBody>
      </p:sp>
      <p:sp>
        <p:nvSpPr>
          <p:cNvPr id="182" name="Επιπλέον, η συγκεκριμένη προκατάληψη «αναφέρεται σε μια τάση των ατόμων να αντιλαμβάνονται τις δικές τους επιδόσεις καλύτερες, από ότι είναι στην πραγματικότητα, αφού πραγματοποιηθούν και μετά» (Seppala, 2009)."/>
          <p:cNvSpPr txBox="1">
            <a:spLocks noGrp="1"/>
          </p:cNvSpPr>
          <p:nvPr>
            <p:ph type="body" idx="1"/>
          </p:nvPr>
        </p:nvSpPr>
        <p:spPr>
          <a:xfrm>
            <a:off x="952500" y="3289300"/>
            <a:ext cx="22479000" cy="8572500"/>
          </a:xfrm>
          <a:prstGeom prst="rect">
            <a:avLst/>
          </a:prstGeom>
        </p:spPr>
        <p:txBody>
          <a:bodyPr/>
          <a:lstStyle>
            <a:lvl1pPr marL="0" indent="0">
              <a:buClrTx/>
              <a:buSzTx/>
              <a:buFontTx/>
              <a:buNone/>
            </a:lvl1pPr>
          </a:lstStyle>
          <a:p>
            <a:r>
              <a:t>Επιπλέον, η συγκεκριμένη προκατάληψη «αναφέρεται σε μια τάση των ατόμων να αντιλαμβάνονται τις δικές τους επιδόσεις καλύτερες, από ότι είναι στην πραγματικότητα, αφού πραγματοποιηθούν και μετά» (Seppala, 2009).</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Εκ των υστέρων γνώση…"/>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Εκ των υστέρων γνώση</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Επενδυτές</a:t>
            </a:r>
          </a:p>
        </p:txBody>
      </p:sp>
      <p:sp>
        <p:nvSpPr>
          <p:cNvPr id="185" name="Στον χρηματιστηριακό χώρο, εκφράζεται μέσα από την πεποίθηση των επενδυτών, ότι είχαν προβλέψει την πορεία μια μετοχής ή ενός χρηματιστηριακού δείκτη, μετά όμως την τελική διαμόρφωση των τιμών των μετοχών και του δείκτη.…"/>
          <p:cNvSpPr txBox="1">
            <a:spLocks noGrp="1"/>
          </p:cNvSpPr>
          <p:nvPr>
            <p:ph type="body" idx="1"/>
          </p:nvPr>
        </p:nvSpPr>
        <p:spPr>
          <a:prstGeom prst="rect">
            <a:avLst/>
          </a:prstGeom>
        </p:spPr>
        <p:txBody>
          <a:bodyPr/>
          <a:lstStyle/>
          <a:p>
            <a:pPr marL="0" indent="0" defTabSz="709930">
              <a:spcBef>
                <a:spcPts val="2900"/>
              </a:spcBef>
              <a:buClrTx/>
              <a:buSzTx/>
              <a:buFontTx/>
              <a:buNone/>
              <a:defRPr sz="4300"/>
            </a:pPr>
            <a:r>
              <a:t>Στον χρηματιστηριακό χώρο, εκφράζεται μέσα από την πεποίθηση των επενδυτών, ότι είχαν προβλέψει την πορεία μια μετοχής ή ενός χρηματιστηριακού δείκτη, μετά όμως την τελική διαμόρφωση των τιμών των μετοχών και του δείκτη. </a:t>
            </a:r>
          </a:p>
          <a:p>
            <a:pPr marL="0" indent="0" defTabSz="709930">
              <a:spcBef>
                <a:spcPts val="2900"/>
              </a:spcBef>
              <a:buClrTx/>
              <a:buSzTx/>
              <a:buFontTx/>
              <a:buNone/>
              <a:defRPr sz="4300"/>
            </a:pPr>
            <a:r>
              <a:t>Επομένως, επενδυτικές καταστάσεις που έχουν πραγματοποιηθεί στο παρελθόν, θεωρούνται προβλέψιμες. </a:t>
            </a:r>
          </a:p>
          <a:p>
            <a:pPr marL="0" indent="0" defTabSz="709930">
              <a:spcBef>
                <a:spcPts val="2900"/>
              </a:spcBef>
              <a:buClrTx/>
              <a:buSzTx/>
              <a:buFontTx/>
              <a:buNone/>
              <a:defRPr sz="4300"/>
            </a:pPr>
            <a:r>
              <a:t>Οι επενδυτές και ιδιαίτερα οι σύμβουλοι επενδύσεων που διακατέχονται από τη συγκεκριμένη προκατάληψη, αδυνατούν να κατανοήσουν αποδόσεις που είναι απροσδόκητες και υποτιμούν διακυμάνσεις. </a:t>
            </a:r>
          </a:p>
          <a:p>
            <a:pPr marL="0" indent="0" defTabSz="709930">
              <a:spcBef>
                <a:spcPts val="2900"/>
              </a:spcBef>
              <a:buClrTx/>
              <a:buSzTx/>
              <a:buFontTx/>
              <a:buNone/>
              <a:defRPr sz="4300"/>
            </a:pPr>
            <a:r>
              <a:t>Καταλήγουν σε λανθασμένες αντιλήψεις με τις αποδόσεις των περιουσιακών στοιχείων, και καταλήγουν οι αποδόσεις τους να είναι κατώτερες από το αναμενόμενο.</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Το φαινόμενο «πάνω από το μέσο όρο»…"/>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Το φαινόμενο «πάνω από το μέσο όρο»</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Άνθρωποι</a:t>
            </a:r>
            <a:r>
              <a:rPr sz="1200">
                <a:latin typeface="Times Roman"/>
                <a:ea typeface="Times Roman"/>
                <a:cs typeface="Times Roman"/>
                <a:sym typeface="Times Roman"/>
              </a:rPr>
              <a:t> </a:t>
            </a:r>
          </a:p>
        </p:txBody>
      </p:sp>
      <p:sp>
        <p:nvSpPr>
          <p:cNvPr id="188" name="Είναι το φαινόμενο κατά το οποίο τα άτομα κατατάσσουν τους εαυτούς του σε καλύτερη μοίρα σε σχέση με τους άλλους. Επηρεασμένοι από το φαινόμενο της υπερβολικής εμπιστοσύνης, θεωρούν ότι τα προσόντα τους, οι γνώσεις τους και οι ικανότητες τους τοποθετούν "/>
          <p:cNvSpPr txBox="1">
            <a:spLocks noGrp="1"/>
          </p:cNvSpPr>
          <p:nvPr>
            <p:ph type="body" idx="1"/>
          </p:nvPr>
        </p:nvSpPr>
        <p:spPr>
          <a:prstGeom prst="rect">
            <a:avLst/>
          </a:prstGeom>
        </p:spPr>
        <p:txBody>
          <a:bodyPr/>
          <a:lstStyle/>
          <a:p>
            <a:pPr marL="0" indent="0" defTabSz="751205">
              <a:spcBef>
                <a:spcPts val="3000"/>
              </a:spcBef>
              <a:buClrTx/>
              <a:buSzTx/>
              <a:buFontTx/>
              <a:buNone/>
              <a:defRPr sz="4550"/>
            </a:pPr>
            <a:r>
              <a:t>Είναι το φαινόμενο κατά το οποίο τα άτομα κατατάσσουν τους εαυτούς του σε καλύτερη μοίρα σε σχέση με τους άλλους. Επηρεασμένοι από το φαινόμενο της υπερβολικής εμπιστοσύνης, θεωρούν ότι τα προσόντα τους, οι γνώσεις τους και οι ικανότητες τους τοποθετούν στην κορυφαία θέση σε μια αξιολόγηση με τους συνανθρώπους τους ή πάνω από το μέσο όρο.</a:t>
            </a:r>
          </a:p>
          <a:p>
            <a:pPr marL="0" indent="0" defTabSz="751205">
              <a:spcBef>
                <a:spcPts val="3000"/>
              </a:spcBef>
              <a:buClrTx/>
              <a:buSzTx/>
              <a:buFontTx/>
              <a:buNone/>
              <a:defRPr sz="4550"/>
            </a:pPr>
            <a:r>
              <a:t>Θεωρούν ότι είναι καλύτεροι σε όλες τις εκφάνσεις τις ζωής, λειτουργούν και δραστηριοποιούνται με τον καλύτερο δυνατό τρόπο. Αντιμετωπίζουν τους συνανθρώπους τους με μια έπαρση, έχουν μεγάλη ιδέα για τον εαυτό τους, που εκδηλώνεται με αίσθημα ανωτερότητας και περιφρόνησης προς τους άλλους.</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Το φαινόμενο «πάνω από το μέσο όρο»…"/>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Το φαινόμενο «πάνω από το μέσο όρο»</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Επενδυτές</a:t>
            </a:r>
          </a:p>
        </p:txBody>
      </p:sp>
      <p:sp>
        <p:nvSpPr>
          <p:cNvPr id="191" name="Στον τομέα των κεφαλαιουχικών επενδύσεων, τα άτομα που συμμετέχουν στην επενδυτική διαδικασία και επηρεάζονται από τη συγκεκριμένη προκατάληψη, πιστεύουν ότι οι επενδυτικές τους αποφάσεις είναι καλύτερες από των άλλων και οι επενδυτικές τους ικανότητας ξ"/>
          <p:cNvSpPr txBox="1">
            <a:spLocks noGrp="1"/>
          </p:cNvSpPr>
          <p:nvPr>
            <p:ph type="body" idx="1"/>
          </p:nvPr>
        </p:nvSpPr>
        <p:spPr>
          <a:prstGeom prst="rect">
            <a:avLst/>
          </a:prstGeom>
        </p:spPr>
        <p:txBody>
          <a:bodyPr/>
          <a:lstStyle/>
          <a:p>
            <a:pPr marL="0" indent="0">
              <a:buClrTx/>
              <a:buSzTx/>
              <a:buFontTx/>
              <a:buNone/>
            </a:pPr>
            <a:r>
              <a:t>Στον τομέα των κεφαλαιουχικών επενδύσεων, τα άτομα που συμμετέχουν στην επενδυτική διαδικασία και επηρεάζονται από τη συγκεκριμένη προκατάληψη, πιστεύουν ότι οι επενδυτικές τους αποφάσεις είναι καλύτερες από των άλλων και οι επενδυτικές τους ικανότητας ξεχωριστές και μοναδικές. </a:t>
            </a:r>
          </a:p>
          <a:p>
            <a:pPr marL="0" indent="0">
              <a:buClrTx/>
              <a:buSzTx/>
              <a:buFontTx/>
              <a:buNone/>
            </a:pPr>
            <a:r>
              <a:t>Λειτουργώντας κάτω από το πρίσμα του συγκεκριμένου φαινομένου, η αυτοβελτίωση δεν μπορεί να επέλθει, όπως και η επίγνωση των αδυναμιών τους. Επιπλέον η υποτίμηση των ικανοτήτων των συναδέλφων ή επενδυτών οδηγεί σε λανθασμένες επενδυτικές πρωτοβουλίες και κινήσεις.</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Διπλό κλικ για αλλαγή"/>
          <p:cNvSpPr txBox="1">
            <a:spLocks noGrp="1"/>
          </p:cNvSpPr>
          <p:nvPr>
            <p:ph type="title"/>
          </p:nvPr>
        </p:nvSpPr>
        <p:spPr>
          <a:prstGeom prst="rect">
            <a:avLst/>
          </a:prstGeom>
        </p:spPr>
        <p:txBody>
          <a:bodyPr/>
          <a:lstStyle/>
          <a:p>
            <a:endParaRPr/>
          </a:p>
        </p:txBody>
      </p:sp>
      <p:sp>
        <p:nvSpPr>
          <p:cNvPr id="143" name="Από το σύνολο των συμπεριφορών, αυτή που έχει μελετηθεί περισσότερο είναι η υπερ-εμπιστοσύνη (overconfidence).…"/>
          <p:cNvSpPr txBox="1">
            <a:spLocks noGrp="1"/>
          </p:cNvSpPr>
          <p:nvPr>
            <p:ph type="body" idx="1"/>
          </p:nvPr>
        </p:nvSpPr>
        <p:spPr>
          <a:prstGeom prst="rect">
            <a:avLst/>
          </a:prstGeom>
        </p:spPr>
        <p:txBody>
          <a:bodyPr/>
          <a:lstStyle/>
          <a:p>
            <a:pPr marL="0" indent="0" defTabSz="685165">
              <a:spcBef>
                <a:spcPts val="2800"/>
              </a:spcBef>
              <a:buClrTx/>
              <a:buSzTx/>
              <a:buFontTx/>
              <a:buNone/>
              <a:defRPr sz="4150"/>
            </a:pPr>
            <a:r>
              <a:t>Από το σύνολο των συμπεριφορών, αυτή που έχει μελετηθεί περισσότερο είναι η υπερ-εμπιστοσύνη (overconfidence). </a:t>
            </a:r>
          </a:p>
          <a:p>
            <a:pPr marL="0" indent="0" defTabSz="685165">
              <a:spcBef>
                <a:spcPts val="2800"/>
              </a:spcBef>
              <a:buClrTx/>
              <a:buSzTx/>
              <a:buFontTx/>
              <a:buNone/>
              <a:defRPr sz="4150"/>
            </a:pPr>
            <a:r>
              <a:t>Δεν υπάρχει πρόβλημα που να έχει συνδεθεί τόσο πολύ με τη λήψη αποφάσεων και την κρίση γεγονότων, που να είναι τόσο διαδεδομένο και δυνητικά καταστροφικό, όσο η υπερ-εμπιστοσύνη (Plous, 1993). </a:t>
            </a:r>
          </a:p>
          <a:p>
            <a:pPr marL="0" indent="0" defTabSz="685165">
              <a:spcBef>
                <a:spcPts val="2800"/>
              </a:spcBef>
              <a:buClrTx/>
              <a:buSzTx/>
              <a:buFontTx/>
              <a:buNone/>
              <a:defRPr sz="4150"/>
            </a:pPr>
            <a:r>
              <a:t>Στη βιβλιογραφία της συμπεριφοριστικής χρηματοδότησης έχει εξεταστεί εμπειρικά, τόσο σε ατομικό επίπεδο όσο και στο επίπεδο της αγοράς  (Duxbury, 2015). </a:t>
            </a:r>
          </a:p>
          <a:p>
            <a:pPr marL="0" indent="0" defTabSz="685165">
              <a:spcBef>
                <a:spcPts val="2800"/>
              </a:spcBef>
              <a:buClrTx/>
              <a:buSzTx/>
              <a:buFontTx/>
              <a:buNone/>
              <a:defRPr sz="4150"/>
            </a:pPr>
            <a:r>
              <a:t>Οι DeBondt και Thaler (1985) θεωρούν ότι η «υπερβολική εμπιστοσύνη», είναι από τα πιο σταθερά και βάσιμα ευρήματα της επιστήμης της ψυχολογίας της κρίσης.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Υπερβολική Αισιοδοξία…"/>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Υπερβολική Αισιοδοξία</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Άνθρωποι</a:t>
            </a:r>
          </a:p>
        </p:txBody>
      </p:sp>
      <p:sp>
        <p:nvSpPr>
          <p:cNvPr id="194" name="Η συγκεκριμένη προκατάληψη, παρουσιάζει την τάση των ανθρώπων να διακατέχονται από μια αισιοδοξία, που δεν έχει μια λογική βάση, όπως και ένα λογικό μέτρο. Τα άτομα με λανθάνουσα αισιοδοξία ή με αισιοδοξία που εκφράζεται σε υπερβολικό βαθμό, πιστεύουν ότ"/>
          <p:cNvSpPr txBox="1">
            <a:spLocks noGrp="1"/>
          </p:cNvSpPr>
          <p:nvPr>
            <p:ph type="body" idx="1"/>
          </p:nvPr>
        </p:nvSpPr>
        <p:spPr>
          <a:prstGeom prst="rect">
            <a:avLst/>
          </a:prstGeom>
        </p:spPr>
        <p:txBody>
          <a:bodyPr/>
          <a:lstStyle/>
          <a:p>
            <a:pPr marL="0" indent="0" defTabSz="586104">
              <a:spcBef>
                <a:spcPts val="2400"/>
              </a:spcBef>
              <a:buClrTx/>
              <a:buSzTx/>
              <a:buFontTx/>
              <a:buNone/>
              <a:defRPr sz="3550"/>
            </a:pPr>
            <a:r>
              <a:t>Η συγκεκριμένη προκατάληψη, παρουσιάζει την τάση των ανθρώπων να διακατέχονται από μια αισιοδοξία, που δεν έχει μια λογική βάση, όπως και ένα λογικό μέτρο. Τα άτομα με λανθάνουσα αισιοδοξία ή με αισιοδοξία που εκφράζεται σε υπερβολικό βαθμό, πιστεύουν ότι όλα θα έχουν ένα καλό τέλος. </a:t>
            </a:r>
          </a:p>
          <a:p>
            <a:pPr marL="0" indent="0" defTabSz="586104">
              <a:spcBef>
                <a:spcPts val="2400"/>
              </a:spcBef>
              <a:buClrTx/>
              <a:buSzTx/>
              <a:buFontTx/>
              <a:buNone/>
              <a:defRPr sz="3550"/>
            </a:pPr>
            <a:r>
              <a:t>Με αυτό τον τρόπο αυτοπεριορίζονται και δεν δραστηριοποιούνται, ώστε να επέλθει το καλό αποτέλεσμα. Επιπλέον, οι άνθρωποι είναι υπερ-αισιόδοξοι για μελλοντικά γεγονότα (Weinstein, 1980), και αναπτύσσουν μια προδιάθεση υπερβολικής αισιοδοξίας για πιθανά επιθυμητά αποτελέσματα (Taffler, 2009).</a:t>
            </a:r>
          </a:p>
          <a:p>
            <a:pPr marL="0" indent="0" defTabSz="586104">
              <a:spcBef>
                <a:spcPts val="2400"/>
              </a:spcBef>
              <a:buClrTx/>
              <a:buSzTx/>
              <a:buFontTx/>
              <a:buNone/>
              <a:defRPr sz="3550"/>
            </a:pPr>
            <a:r>
              <a:t>Η υπερβολική αισιοδοξία μπορεί να κάνει την εμφάνισή της και στο σχεδιασμό υποχρεώσεων. Έτσι λοιπόν τα άτομα, μπορούν να πέφτουν συστηματικά στην πλάνη, ως προς την ολοκλήρωση των υποχρεώσεων, σε σχέση με το χρονικό περιορισμό. Οι υπερ-αισιόδοξοι προβλέπουν ότι τα καθήκοντά τους (όπως η συγγραφή εργασιών, μελετών) θα ολοκληρωθούν πολύ νωρίτερα, από ότι θα συμβεί στην πραγματικότητα (Buehler, Griffin, Ross, 1994).</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Υπερβολική Αισιοδοξία…"/>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Υπερβολική Αισιοδοξία</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Επενδυτές</a:t>
            </a:r>
          </a:p>
        </p:txBody>
      </p:sp>
      <p:sp>
        <p:nvSpPr>
          <p:cNvPr id="197" name="Οι υπερ-αισιόδοξοι επενδυτές στη χρηματιστηριακή αγορά, από την άλλη, προσδοκούν με λανθασμένο τρόπο την επενδυτική δραστηριότητα.…"/>
          <p:cNvSpPr txBox="1">
            <a:spLocks noGrp="1"/>
          </p:cNvSpPr>
          <p:nvPr>
            <p:ph type="body" idx="1"/>
          </p:nvPr>
        </p:nvSpPr>
        <p:spPr>
          <a:prstGeom prst="rect">
            <a:avLst/>
          </a:prstGeom>
        </p:spPr>
        <p:txBody>
          <a:bodyPr/>
          <a:lstStyle/>
          <a:p>
            <a:pPr marL="0" indent="0" defTabSz="544830">
              <a:spcBef>
                <a:spcPts val="2200"/>
              </a:spcBef>
              <a:buClrTx/>
              <a:buSzTx/>
              <a:buFontTx/>
              <a:buNone/>
              <a:defRPr sz="3300"/>
            </a:pPr>
            <a:r>
              <a:t>Οι υπερ-αισιόδοξοι επενδυτές στη χρηματιστηριακή αγορά, από την άλλη, προσδοκούν με λανθασμένο τρόπο την επενδυτική δραστηριότητα. </a:t>
            </a:r>
          </a:p>
          <a:p>
            <a:pPr marL="0" indent="0" defTabSz="544830">
              <a:spcBef>
                <a:spcPts val="2200"/>
              </a:spcBef>
              <a:buClrTx/>
              <a:buSzTx/>
              <a:buFontTx/>
              <a:buNone/>
              <a:defRPr sz="3300"/>
            </a:pPr>
            <a:r>
              <a:t>Καταγράφουν μια μη ρεαλιστική προσδοκία ως προς το πόσο συχνά θα πάρουν ένα καλό αποτέλεσμα, σε σχέση με μια κακή-αρνητική κατάληξη. Επιπρόσθετα, οι υπερ-αισιόδοξοι επενδυτές υπερτιμούν την ικανότητα τους να αντιμετωπίσουν μια περίπτωση, που δεν μπορούν να ελέγξουν και δεν μαθαίνουν από τα λάθη τους (Belsky, Gilovich, 2001).</a:t>
            </a:r>
          </a:p>
          <a:p>
            <a:pPr marL="0" indent="0" defTabSz="544830">
              <a:spcBef>
                <a:spcPts val="2200"/>
              </a:spcBef>
              <a:buClrTx/>
              <a:buSzTx/>
              <a:buFontTx/>
              <a:buNone/>
              <a:defRPr sz="3300"/>
            </a:pPr>
            <a:r>
              <a:t>Όταν οι αποφάσεις πρέπει να ληφθούν σε συνθήκες αβεβαιότητας, οι υπερ-αισιόδοξοι  χρηματιστηριακοί επενδυτές παρερμηνεύουν, τόσο τις δικές τους αποδόσεις, όσο και τις αποδόσεις των άλλων, και επειδή είναι βέβαιοι για την επενδυτική τους επιτυχία, επενδύουν απερίσκεπτα. </a:t>
            </a:r>
          </a:p>
          <a:p>
            <a:pPr marL="0" indent="0" defTabSz="544830">
              <a:spcBef>
                <a:spcPts val="2200"/>
              </a:spcBef>
              <a:buClrTx/>
              <a:buSzTx/>
              <a:buFontTx/>
              <a:buNone/>
              <a:defRPr sz="3300"/>
            </a:pPr>
            <a:r>
              <a:t>Το γενικό επίπεδο αισιοδοξίας και απαισιοδοξίας στην κοινωνία, επηρεάζει τα συναισθήματα των ατόμων που εμπλέκονται στη λήψη χρηματιστηριακών αποφάσεων. </a:t>
            </a:r>
          </a:p>
          <a:p>
            <a:pPr marL="0" indent="0" defTabSz="544830">
              <a:spcBef>
                <a:spcPts val="2200"/>
              </a:spcBef>
              <a:buClrTx/>
              <a:buSzTx/>
              <a:buFontTx/>
              <a:buNone/>
              <a:defRPr sz="3300"/>
            </a:pPr>
            <a:r>
              <a:t>Έτσι, δημιουργούνται προκατειλημμένες χρηματοοτιστηριακές αποφάσεις που επιδρούν σε ολόκληρο το κοινωνικοπολιτικό σύστημα (Nofsinger, Kim, 2003).</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Ψευδαίσθηση του Ελέγχου…"/>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Ψευδαίσθηση του Ελέγχου</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Άνθρωποι</a:t>
            </a:r>
          </a:p>
        </p:txBody>
      </p:sp>
      <p:sp>
        <p:nvSpPr>
          <p:cNvPr id="203" name="Οι άνθρωποι με υπερβολική εμπιστοσύνη στο εαυτό τους, δημιουργούν τη ψευδαίσθηση, ότι μπορούν να έχουν τον έλεγχο καταστάσεων ή μπορούν να τροποποιήσουν την έκβαση γεγονότων, να διαμορφώνουν αποτελέσματα, χωρίς όμως να ασκούν κάποια ουσιαστική επιρροή. Ο"/>
          <p:cNvSpPr txBox="1">
            <a:spLocks noGrp="1"/>
          </p:cNvSpPr>
          <p:nvPr>
            <p:ph type="body" idx="1"/>
          </p:nvPr>
        </p:nvSpPr>
        <p:spPr>
          <a:prstGeom prst="rect">
            <a:avLst/>
          </a:prstGeom>
        </p:spPr>
        <p:txBody>
          <a:bodyPr/>
          <a:lstStyle/>
          <a:p>
            <a:pPr marL="0" indent="0" defTabSz="643889">
              <a:spcBef>
                <a:spcPts val="2600"/>
              </a:spcBef>
              <a:buClrTx/>
              <a:buSzTx/>
              <a:buFontTx/>
              <a:buNone/>
              <a:defRPr sz="3900"/>
            </a:pPr>
            <a:r>
              <a:t>Οι άνθρωποι με υπερβολική εμπιστοσύνη στο εαυτό τους, δημιουργούν τη ψευδαίσθηση, ότι μπορούν να έχουν τον έλεγχο καταστάσεων ή μπορούν να τροποποιήσουν την έκβαση γεγονότων, να διαμορφώνουν αποτελέσματα, χωρίς όμως να ασκούν κάποια ουσιαστική επιρροή. Ο Montier το 2007, τόνισε, ότι από την υπερ-εμπιστοσύνη πηγάζει και η ψευδαίσθηση του ελέγχου.</a:t>
            </a:r>
          </a:p>
          <a:p>
            <a:pPr marL="0" indent="0" defTabSz="643889">
              <a:spcBef>
                <a:spcPts val="2600"/>
              </a:spcBef>
              <a:buClrTx/>
              <a:buSzTx/>
              <a:buFontTx/>
              <a:buNone/>
              <a:defRPr sz="3900"/>
            </a:pPr>
            <a:r>
              <a:t>Σύμφωνα με την Ellen Langer (1975), η οποία πρώτη κατέδειξε την ψευδαίσθηση αυτή, όταν οι άνθρωποι συμπεριφέρονται σαν να έχουν τον έλεγχο σε περιπτώσεις που στην πραγματικότητα καθορίζονται από την τύχη (δηλαδή, περιπτώσεις κατά τις οποίες δεν έχουν κανέναν πραγματικό έλεγχο), τότε πάσχουν από αυτό που ονομάζεται ψευδαίσθηση του ελέγχου.</a:t>
            </a:r>
          </a:p>
          <a:p>
            <a:pPr marL="0" indent="0" defTabSz="643889">
              <a:spcBef>
                <a:spcPts val="2600"/>
              </a:spcBef>
              <a:buClrTx/>
              <a:buSzTx/>
              <a:buFontTx/>
              <a:buNone/>
              <a:defRPr sz="3900"/>
            </a:pPr>
            <a:r>
              <a:t>Οι άνθρωποι είναι περισσότερο από έτοιμοι να πιστεύουν, ότι έχουν κάποιο έλεγχο σε ορισμένες περιπτώσεις, ακόμα και όταν δεν μπορούν να τις επηρεάσουν.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Διπλό κλικ για αλλαγή"/>
          <p:cNvSpPr txBox="1">
            <a:spLocks noGrp="1"/>
          </p:cNvSpPr>
          <p:nvPr>
            <p:ph type="title"/>
          </p:nvPr>
        </p:nvSpPr>
        <p:spPr>
          <a:prstGeom prst="rect">
            <a:avLst/>
          </a:prstGeom>
        </p:spPr>
        <p:txBody>
          <a:bodyPr/>
          <a:lstStyle/>
          <a:p>
            <a:endParaRPr/>
          </a:p>
        </p:txBody>
      </p:sp>
      <p:sp>
        <p:nvSpPr>
          <p:cNvPr id="200" name="Για παράδειγμα, επιλέγουν λαχεία, αφομοιώνοντας μεγάλη σκέψη και δεν αφήνουν την επιλογή στην τύχη. Με αυτό τον τρόπο πιστεύουν, ότι αυξάνουν τις πιθανότητες κέρδους (Langer, 1975). Ο Montier (2007), επιπλεόν κατέγραψε ότι η ψευδαίσθηση του ελέγχου αναφέ"/>
          <p:cNvSpPr txBox="1">
            <a:spLocks noGrp="1"/>
          </p:cNvSpPr>
          <p:nvPr>
            <p:ph type="body" idx="1"/>
          </p:nvPr>
        </p:nvSpPr>
        <p:spPr>
          <a:prstGeom prst="rect">
            <a:avLst/>
          </a:prstGeom>
        </p:spPr>
        <p:txBody>
          <a:bodyPr/>
          <a:lstStyle>
            <a:lvl1pPr marL="0" indent="0">
              <a:buClrTx/>
              <a:buSzTx/>
              <a:buFontTx/>
              <a:buNone/>
            </a:lvl1pPr>
          </a:lstStyle>
          <a:p>
            <a:r>
              <a:t>Για παράδειγμα, επιλέγουν λαχεία, αφομοιώνοντας μεγάλη σκέψη και δεν αφήνουν την επιλογή στην τύχη. Με αυτό τον τρόπο πιστεύουν, ότι αυξάνουν τις πιθανότητες κέρδους (Langer, 1975). Ο Montier (2007), επιπλεόν κατέγραψε ότι η ψευδαίσθηση του ελέγχου αναφέρεται στην πίστη των ανθρώπων, ότι έχουν επιρροή στην έκβαση των ανεξέλεγκτων γεγονότων.</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Ψευδαίσθηση του Ελέγχου…"/>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Ψευδαίσθηση του Ελέγχου</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Επενδυτές</a:t>
            </a:r>
          </a:p>
        </p:txBody>
      </p:sp>
      <p:sp>
        <p:nvSpPr>
          <p:cNvPr id="209" name="Στην κεφαλαιουχική αγορά, μια πτυχή της υπερ-εμπιστοσύνης είναι η ψευδαίσθηση ελέγχου (Trinugroho, Sembel, 2011).…"/>
          <p:cNvSpPr txBox="1">
            <a:spLocks noGrp="1"/>
          </p:cNvSpPr>
          <p:nvPr>
            <p:ph type="body" idx="1"/>
          </p:nvPr>
        </p:nvSpPr>
        <p:spPr>
          <a:prstGeom prst="rect">
            <a:avLst/>
          </a:prstGeom>
        </p:spPr>
        <p:txBody>
          <a:bodyPr/>
          <a:lstStyle/>
          <a:p>
            <a:pPr marL="0" indent="0" defTabSz="635634">
              <a:spcBef>
                <a:spcPts val="2600"/>
              </a:spcBef>
              <a:buClrTx/>
              <a:buSzTx/>
              <a:buFontTx/>
              <a:buNone/>
              <a:defRPr sz="3850"/>
            </a:pPr>
            <a:r>
              <a:t>Στην κεφαλαιουχική αγορά, μια πτυχή της υπερ-εμπιστοσύνης είναι η ψευδαίσθηση ελέγχου (Trinugroho, Sembel, 2011). </a:t>
            </a:r>
          </a:p>
          <a:p>
            <a:pPr marL="0" indent="0" defTabSz="635634">
              <a:spcBef>
                <a:spcPts val="2600"/>
              </a:spcBef>
              <a:buClrTx/>
              <a:buSzTx/>
              <a:buFontTx/>
              <a:buNone/>
              <a:defRPr sz="3850"/>
            </a:pPr>
            <a:r>
              <a:t>Έχει αποδειχθεί, ότι επενδυτές που δραστηριοποιούνται στον επενδυτικό χώρο, με σημαντική επιρροή από τη συγκεκριμένη ψευδαίσθηση, δεν ασχολούνται έντονα με την ανάλυση, τη συνεισφορά στα κέρδη καθώς και τη διαχείριση κινδύνου και καταγράφουν μειωμένες αποδόσεις (Ο΄ Ocreevy, Nicholson, Soane, Willman, 2003). </a:t>
            </a:r>
          </a:p>
          <a:p>
            <a:pPr marL="0" indent="0" defTabSz="635634">
              <a:spcBef>
                <a:spcPts val="2600"/>
              </a:spcBef>
              <a:buClrTx/>
              <a:buSzTx/>
              <a:buFontTx/>
              <a:buNone/>
              <a:defRPr sz="3850"/>
            </a:pPr>
            <a:r>
              <a:t>Η σχέση της αυταπάτης ελέγχου με τη χρηματιστηριακή δραστηριότητα έχει καταγραφεί από τον Weinstein το 1980, με έρευνες αναφορικά με επενδυτικά σχέδια στο χώρο του χρηματιστηρίου. </a:t>
            </a:r>
          </a:p>
          <a:p>
            <a:pPr marL="0" indent="0" defTabSz="635634">
              <a:spcBef>
                <a:spcPts val="2600"/>
              </a:spcBef>
              <a:buClrTx/>
              <a:buSzTx/>
              <a:buFontTx/>
              <a:buNone/>
              <a:defRPr sz="3850"/>
            </a:pPr>
            <a:r>
              <a:t>Υπό την επιρροή της συγκεκριμένης πλάνης, αποδείχθηκε, ότι τα στελέχη υποτιμούν τις πιθανότητες αποτυχίας του επενδυτικού πλάνου που επέλεξαν και καταλήγουν σε ζημιογόνες θέσεις.</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243219728"/>
              </p:ext>
            </p:extLst>
          </p:nvPr>
        </p:nvGraphicFramePr>
        <p:xfrm>
          <a:off x="2903158" y="3570519"/>
          <a:ext cx="20348728" cy="9405256"/>
        </p:xfrm>
        <a:graphic>
          <a:graphicData uri="http://schemas.openxmlformats.org/drawingml/2006/table">
            <a:tbl>
              <a:tblPr firstRow="1" firstCol="1" bandRow="1">
                <a:tableStyleId>{5C22544A-7EE6-4342-B048-85BDC9FD1C3A}</a:tableStyleId>
              </a:tblPr>
              <a:tblGrid>
                <a:gridCol w="20348728">
                  <a:extLst>
                    <a:ext uri="{9D8B030D-6E8A-4147-A177-3AD203B41FA5}">
                      <a16:colId xmlns:a16="http://schemas.microsoft.com/office/drawing/2014/main" val="2496131264"/>
                    </a:ext>
                  </a:extLst>
                </a:gridCol>
              </a:tblGrid>
              <a:tr h="870856">
                <a:tc>
                  <a:txBody>
                    <a:bodyPr/>
                    <a:lstStyle/>
                    <a:p>
                      <a:pPr marR="297180">
                        <a:spcAft>
                          <a:spcPts val="0"/>
                        </a:spcAft>
                      </a:pPr>
                      <a:r>
                        <a:rPr lang="el-GR" sz="4000" dirty="0">
                          <a:effectLst/>
                        </a:rPr>
                        <a:t> Έχετε πλήρη γνώση της χρηματιστηριακής αγοράς;</a:t>
                      </a:r>
                      <a:endParaRPr lang="el-GR"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2740366761"/>
                  </a:ext>
                </a:extLst>
              </a:tr>
              <a:tr h="1828800">
                <a:tc>
                  <a:txBody>
                    <a:bodyPr/>
                    <a:lstStyle/>
                    <a:p>
                      <a:pPr marR="297180">
                        <a:spcAft>
                          <a:spcPts val="0"/>
                        </a:spcAft>
                      </a:pPr>
                      <a:r>
                        <a:rPr lang="el-GR" sz="4000" dirty="0">
                          <a:effectLst/>
                        </a:rPr>
                        <a:t>Οι επιτυχημένες επενδυτικές επιλογές σας στο παρελθόν, ήταν αποτέλεσμα μόνο των εξειδικευμένων ικανοτήτων σας;</a:t>
                      </a:r>
                    </a:p>
                    <a:p>
                      <a:pPr marR="297180">
                        <a:spcAft>
                          <a:spcPts val="0"/>
                        </a:spcAft>
                      </a:pPr>
                      <a:r>
                        <a:rPr lang="el-GR" sz="4000" dirty="0">
                          <a:effectLst/>
                        </a:rPr>
                        <a:t> </a:t>
                      </a:r>
                      <a:endParaRPr lang="el-GR"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1855726940"/>
                  </a:ext>
                </a:extLst>
              </a:tr>
              <a:tr h="1219200">
                <a:tc>
                  <a:txBody>
                    <a:bodyPr/>
                    <a:lstStyle/>
                    <a:p>
                      <a:pPr marR="297180">
                        <a:spcAft>
                          <a:spcPts val="0"/>
                        </a:spcAft>
                      </a:pPr>
                      <a:r>
                        <a:rPr lang="el-GR" sz="4000" dirty="0">
                          <a:effectLst/>
                        </a:rPr>
                        <a:t> Η κρίση και η ύφεση που βιώνουμε σήμερα, ήταν προβλέψιμη πριν από 5 χρόνια;</a:t>
                      </a:r>
                      <a:endParaRPr lang="el-GR"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563235271"/>
                  </a:ext>
                </a:extLst>
              </a:tr>
              <a:tr h="1828800">
                <a:tc>
                  <a:txBody>
                    <a:bodyPr/>
                    <a:lstStyle/>
                    <a:p>
                      <a:pPr marR="297180">
                        <a:spcAft>
                          <a:spcPts val="0"/>
                        </a:spcAft>
                      </a:pPr>
                      <a:r>
                        <a:rPr lang="el-GR" sz="4000" dirty="0">
                          <a:effectLst/>
                        </a:rPr>
                        <a:t> Αξιολογήστε την ικανότητα σας σε επενδυτικές επιλογές και αποφάσεις σε</a:t>
                      </a:r>
                    </a:p>
                    <a:p>
                      <a:pPr marR="297180">
                        <a:spcAft>
                          <a:spcPts val="0"/>
                        </a:spcAft>
                      </a:pPr>
                      <a:r>
                        <a:rPr lang="el-GR" sz="4000" dirty="0">
                          <a:effectLst/>
                        </a:rPr>
                        <a:t>σχέση με τους συναδέλφους σας.</a:t>
                      </a:r>
                      <a:endParaRPr lang="el-GR"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2159366401"/>
                  </a:ext>
                </a:extLst>
              </a:tr>
              <a:tr h="1828800">
                <a:tc>
                  <a:txBody>
                    <a:bodyPr/>
                    <a:lstStyle/>
                    <a:p>
                      <a:pPr marR="297180">
                        <a:spcAft>
                          <a:spcPts val="0"/>
                        </a:spcAft>
                      </a:pPr>
                      <a:r>
                        <a:rPr lang="el-GR" sz="4000" dirty="0">
                          <a:effectLst/>
                        </a:rPr>
                        <a:t>Αν ο τραπεζικός δείκτης του Χ.Α.Α., παρουσιάσει μια πτώση της τάξεως του 3% αύριο, πιστεύετε ότι θα ανακτήσει το μεγαλύτερο μέρος των απωλειών του μέσα σε λίγες μέρες;</a:t>
                      </a:r>
                      <a:endParaRPr lang="el-GR"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1924261344"/>
                  </a:ext>
                </a:extLst>
              </a:tr>
              <a:tr h="1828800">
                <a:tc>
                  <a:txBody>
                    <a:bodyPr/>
                    <a:lstStyle/>
                    <a:p>
                      <a:pPr marR="297180">
                        <a:spcAft>
                          <a:spcPts val="0"/>
                        </a:spcAft>
                      </a:pPr>
                      <a:r>
                        <a:rPr lang="el-GR" sz="4000" dirty="0">
                          <a:effectLst/>
                        </a:rPr>
                        <a:t> </a:t>
                      </a:r>
                    </a:p>
                    <a:p>
                      <a:pPr marR="297180">
                        <a:spcAft>
                          <a:spcPts val="0"/>
                        </a:spcAft>
                      </a:pPr>
                      <a:r>
                        <a:rPr lang="el-GR" sz="4000" dirty="0">
                          <a:effectLst/>
                        </a:rPr>
                        <a:t>Πιστεύετε ότι μπορείτε να ελέγξετε ή να επηρεάσετε την έκβαση κάποιου γεγονότος έτσι ώστε να πετύχετε το αποτέλεσμα που επιθυμείτε; </a:t>
                      </a:r>
                      <a:endParaRPr lang="el-GR"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229832997"/>
                  </a:ext>
                </a:extLst>
              </a:tr>
            </a:tbl>
          </a:graphicData>
        </a:graphic>
      </p:graphicFrame>
    </p:spTree>
    <p:extLst>
      <p:ext uri="{BB962C8B-B14F-4D97-AF65-F5344CB8AC3E}">
        <p14:creationId xmlns:p14="http://schemas.microsoft.com/office/powerpoint/2010/main" val="38334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196707158"/>
              </p:ext>
            </p:extLst>
          </p:nvPr>
        </p:nvGraphicFramePr>
        <p:xfrm>
          <a:off x="2508069" y="1609040"/>
          <a:ext cx="19601638" cy="10921360"/>
        </p:xfrm>
        <a:graphic>
          <a:graphicData uri="http://schemas.openxmlformats.org/drawingml/2006/table">
            <a:tbl>
              <a:tblPr firstRow="1" firstCol="1" bandRow="1">
                <a:tableStyleId>{5C22544A-7EE6-4342-B048-85BDC9FD1C3A}</a:tableStyleId>
              </a:tblPr>
              <a:tblGrid>
                <a:gridCol w="14564372">
                  <a:extLst>
                    <a:ext uri="{9D8B030D-6E8A-4147-A177-3AD203B41FA5}">
                      <a16:colId xmlns:a16="http://schemas.microsoft.com/office/drawing/2014/main" val="604912722"/>
                    </a:ext>
                  </a:extLst>
                </a:gridCol>
                <a:gridCol w="5037266">
                  <a:extLst>
                    <a:ext uri="{9D8B030D-6E8A-4147-A177-3AD203B41FA5}">
                      <a16:colId xmlns:a16="http://schemas.microsoft.com/office/drawing/2014/main" val="4000093745"/>
                    </a:ext>
                  </a:extLst>
                </a:gridCol>
              </a:tblGrid>
              <a:tr h="1187680">
                <a:tc>
                  <a:txBody>
                    <a:bodyPr/>
                    <a:lstStyle/>
                    <a:p>
                      <a:pPr marR="297180">
                        <a:spcAft>
                          <a:spcPts val="0"/>
                        </a:spcAft>
                      </a:pPr>
                      <a:r>
                        <a:rPr lang="el-GR" sz="3600" dirty="0">
                          <a:effectLst/>
                        </a:rPr>
                        <a:t> Έχετε πλήρη γνώση της χρηματιστηριακής αγοράς;</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Ψευδαίσθηση της γνώσης</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1046889243"/>
                  </a:ext>
                </a:extLst>
              </a:tr>
              <a:tr h="2194560">
                <a:tc>
                  <a:txBody>
                    <a:bodyPr/>
                    <a:lstStyle/>
                    <a:p>
                      <a:pPr marR="297180">
                        <a:spcAft>
                          <a:spcPts val="0"/>
                        </a:spcAft>
                      </a:pPr>
                      <a:r>
                        <a:rPr lang="el-GR" sz="3600" dirty="0">
                          <a:effectLst/>
                        </a:rPr>
                        <a:t>Οι επιτυχημένες επενδυτικές επιλογές σας στο παρελθόν, ήταν αποτέλεσμα μόνο των εξειδικευμένων ικανοτήτων σας;</a:t>
                      </a:r>
                    </a:p>
                    <a:p>
                      <a:pPr marR="297180">
                        <a:spcAft>
                          <a:spcPts val="0"/>
                        </a:spcAft>
                      </a:pPr>
                      <a:r>
                        <a:rPr lang="el-GR" sz="3600" dirty="0">
                          <a:effectLst/>
                        </a:rPr>
                        <a:t> </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Ιδιοτελής προκατάληψη</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708472545"/>
                  </a:ext>
                </a:extLst>
              </a:tr>
              <a:tr h="1187680">
                <a:tc>
                  <a:txBody>
                    <a:bodyPr/>
                    <a:lstStyle/>
                    <a:p>
                      <a:pPr marR="297180">
                        <a:spcAft>
                          <a:spcPts val="0"/>
                        </a:spcAft>
                      </a:pPr>
                      <a:r>
                        <a:rPr lang="el-GR" sz="3600" dirty="0">
                          <a:effectLst/>
                        </a:rPr>
                        <a:t> Η κρίση και η ύφεση που βιώνουμε σήμερα, ήταν προβλέψιμη πριν από 5 χρόνια;</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Εκ των υστέρων γνώση</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4080496391"/>
                  </a:ext>
                </a:extLst>
              </a:tr>
              <a:tr h="1781520">
                <a:tc>
                  <a:txBody>
                    <a:bodyPr/>
                    <a:lstStyle/>
                    <a:p>
                      <a:pPr marR="297180">
                        <a:spcAft>
                          <a:spcPts val="0"/>
                        </a:spcAft>
                      </a:pPr>
                      <a:r>
                        <a:rPr lang="el-GR" sz="3600" dirty="0">
                          <a:effectLst/>
                        </a:rPr>
                        <a:t> Αξιολογήστε την ικανότητα σας σε επενδυτικές επιλογές και αποφάσεις σε</a:t>
                      </a:r>
                    </a:p>
                    <a:p>
                      <a:pPr marR="297180">
                        <a:spcAft>
                          <a:spcPts val="0"/>
                        </a:spcAft>
                      </a:pPr>
                      <a:r>
                        <a:rPr lang="el-GR" sz="3600" dirty="0">
                          <a:effectLst/>
                        </a:rPr>
                        <a:t>σχέση με τους συναδέλφους σας.</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Το φαινόμενο «πάνω από το μέσο όρο»</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616305709"/>
                  </a:ext>
                </a:extLst>
              </a:tr>
              <a:tr h="2194560">
                <a:tc>
                  <a:txBody>
                    <a:bodyPr/>
                    <a:lstStyle/>
                    <a:p>
                      <a:pPr marR="297180">
                        <a:spcAft>
                          <a:spcPts val="0"/>
                        </a:spcAft>
                      </a:pPr>
                      <a:r>
                        <a:rPr lang="el-GR" sz="3600" dirty="0">
                          <a:effectLst/>
                        </a:rPr>
                        <a:t>Αν ο τραπεζικός δείκτης του Χ.Α.Α., παρουσιάσει μια πτώση της τάξεως του 3% αύριο, πιστεύετε ότι θα ανακτήσει το μεγαλύτερο μέρος των απωλειών του μέσα σε λίγες μέρες;</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Υπερβολική αισιοδοξία</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2309389126"/>
                  </a:ext>
                </a:extLst>
              </a:tr>
              <a:tr h="2375360">
                <a:tc>
                  <a:txBody>
                    <a:bodyPr/>
                    <a:lstStyle/>
                    <a:p>
                      <a:pPr marR="297180">
                        <a:spcAft>
                          <a:spcPts val="0"/>
                        </a:spcAft>
                      </a:pPr>
                      <a:r>
                        <a:rPr lang="el-GR" sz="3600" dirty="0">
                          <a:effectLst/>
                        </a:rPr>
                        <a:t> </a:t>
                      </a:r>
                    </a:p>
                    <a:p>
                      <a:pPr marR="297180">
                        <a:spcAft>
                          <a:spcPts val="0"/>
                        </a:spcAft>
                      </a:pPr>
                      <a:r>
                        <a:rPr lang="el-GR" sz="3600">
                          <a:effectLst/>
                        </a:rPr>
                        <a:t> </a:t>
                      </a:r>
                      <a:r>
                        <a:rPr lang="el-GR" sz="3600" dirty="0">
                          <a:effectLst/>
                        </a:rPr>
                        <a:t>Πιστεύετε ότι μπορείτε να ελέγξετε ή να επηρεάσετε την έκβαση κάποιου γεγονότος έτσι ώστε να πετύχετε το αποτέλεσμα που επιθυμείτε; </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dirty="0">
                          <a:effectLst/>
                        </a:rPr>
                        <a:t>Ψευδαίσθηση ελέγχου</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033769218"/>
                  </a:ext>
                </a:extLst>
              </a:tr>
            </a:tbl>
          </a:graphicData>
        </a:graphic>
      </p:graphicFrame>
    </p:spTree>
    <p:extLst>
      <p:ext uri="{BB962C8B-B14F-4D97-AF65-F5344CB8AC3E}">
        <p14:creationId xmlns:p14="http://schemas.microsoft.com/office/powerpoint/2010/main" val="223894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Υπερεκτίμηση…"/>
          <p:cNvSpPr txBox="1">
            <a:spLocks noGrp="1"/>
          </p:cNvSpPr>
          <p:nvPr>
            <p:ph type="title"/>
          </p:nvPr>
        </p:nvSpPr>
        <p:spPr>
          <a:prstGeom prst="rect">
            <a:avLst/>
          </a:prstGeom>
          <a:blipFill>
            <a:blip r:embed="rId2"/>
          </a:blipFill>
          <a:ln w="50800">
            <a:solidFill>
              <a:srgbClr val="000000"/>
            </a:solidFill>
          </a:ln>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Υπερεκτίμηση</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Άνθρωποι</a:t>
            </a:r>
          </a:p>
        </p:txBody>
      </p:sp>
      <p:sp>
        <p:nvSpPr>
          <p:cNvPr id="146" name="Ως υπερ-εμπιστοσύνη έχει χαρακτηρισθεί η τάση των ανθρώπων να υπερτιμούν τις δεξιότητες και δυνατότητες τους.…"/>
          <p:cNvSpPr txBox="1">
            <a:spLocks noGrp="1"/>
          </p:cNvSpPr>
          <p:nvPr>
            <p:ph type="body" idx="1"/>
          </p:nvPr>
        </p:nvSpPr>
        <p:spPr>
          <a:prstGeom prst="rect">
            <a:avLst/>
          </a:prstGeom>
        </p:spPr>
        <p:txBody>
          <a:bodyPr/>
          <a:lstStyle/>
          <a:p>
            <a:pPr marL="0" indent="0" defTabSz="668655">
              <a:spcBef>
                <a:spcPts val="2700"/>
              </a:spcBef>
              <a:buClrTx/>
              <a:buSzTx/>
              <a:buFontTx/>
              <a:buNone/>
              <a:defRPr sz="4050"/>
            </a:pPr>
            <a:r>
              <a:t>Ως υπερ-εμπιστοσύνη έχει χαρακτηρισθεί η τάση των ανθρώπων να υπερτιμούν τις δεξιότητες και δυνατότητες τους. </a:t>
            </a:r>
          </a:p>
          <a:p>
            <a:pPr marL="0" indent="0" defTabSz="668655">
              <a:spcBef>
                <a:spcPts val="2700"/>
              </a:spcBef>
              <a:buClrTx/>
              <a:buSzTx/>
              <a:buFontTx/>
              <a:buNone/>
              <a:defRPr sz="4050"/>
            </a:pPr>
            <a:r>
              <a:t>Τα άτομα, που χαρακτηρίζονται από τη συγκεκριμένη προκατάληψη, είναι υπερβολικά σίγουρα για τα γνωστικά αντικείμενα που κατέχουν και θεωρούν, πως ότι επιτυγχάνουν είναι αποτέλεσμα των ικανοτήτων και των γνώσεων τους και μόνο. </a:t>
            </a:r>
          </a:p>
          <a:p>
            <a:pPr marL="0" indent="0" defTabSz="668655">
              <a:spcBef>
                <a:spcPts val="2700"/>
              </a:spcBef>
              <a:buClrTx/>
              <a:buSzTx/>
              <a:buFontTx/>
              <a:buNone/>
              <a:defRPr sz="4050"/>
            </a:pPr>
            <a:r>
              <a:t>Επιπλέον μεγαλοποιούν την ικανότητα τους ως προς τον έλεγχο των γεγονότων και υποτιμούν τους κινδύνους. </a:t>
            </a:r>
          </a:p>
          <a:p>
            <a:pPr marL="0" indent="0" defTabSz="668655">
              <a:spcBef>
                <a:spcPts val="2700"/>
              </a:spcBef>
              <a:buClrTx/>
              <a:buSzTx/>
              <a:buFontTx/>
              <a:buNone/>
              <a:defRPr sz="4050"/>
            </a:pPr>
            <a:r>
              <a:t>Σύμφωνα με τον Cheng (2007), το συγκεκριμένο φαινόμενο υποδηλώνει μια συμπεριφορά που συναντάται στην πλειονότητα των ανθρώπων και αντανακλά την τάση του ατόμου να υπερεκτιμά την ικανότητα, τις πιθανότητες και τον έλεγχο για επιτυχία και αίσιο αποτέλεσμα, καθώς και την ακρίβεια των γνώσεων που κατέχουν.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Διπλό κλικ για αλλαγή"/>
          <p:cNvSpPr txBox="1">
            <a:spLocks noGrp="1"/>
          </p:cNvSpPr>
          <p:nvPr>
            <p:ph type="title"/>
          </p:nvPr>
        </p:nvSpPr>
        <p:spPr>
          <a:prstGeom prst="rect">
            <a:avLst/>
          </a:prstGeom>
        </p:spPr>
        <p:txBody>
          <a:bodyPr/>
          <a:lstStyle/>
          <a:p>
            <a:endParaRPr/>
          </a:p>
        </p:txBody>
      </p:sp>
      <p:sp>
        <p:nvSpPr>
          <p:cNvPr id="149" name="Σύμφωνα με τον Tversky και Kahneman (1974), οι άνθρωποι με χαρακτηριστικά έπαρσης, έχουν την τάση να ταξινομούν τα γεγονότα ως αντιπροσωπευτικά ή τυπικά κάποιας διαδικασίας και μετά να κάνουν εκτιμήσεις πιθανότητας, με βάση αυτήν την κατάταξη.…"/>
          <p:cNvSpPr txBox="1">
            <a:spLocks noGrp="1"/>
          </p:cNvSpPr>
          <p:nvPr>
            <p:ph type="body" idx="1"/>
          </p:nvPr>
        </p:nvSpPr>
        <p:spPr>
          <a:prstGeom prst="rect">
            <a:avLst/>
          </a:prstGeom>
        </p:spPr>
        <p:txBody>
          <a:bodyPr/>
          <a:lstStyle/>
          <a:p>
            <a:pPr marL="0" indent="0" defTabSz="701675">
              <a:spcBef>
                <a:spcPts val="2800"/>
              </a:spcBef>
              <a:buClrTx/>
              <a:buSzTx/>
              <a:buFontTx/>
              <a:buNone/>
              <a:defRPr sz="4250"/>
            </a:pPr>
            <a:r>
              <a:t>Σύμφωνα με τον Tversky και Kahneman (1974), οι άνθρωποι με χαρακτηριστικά έπαρσης, έχουν την τάση να ταξινομούν τα γεγονότα ως αντιπροσωπευτικά ή τυπικά κάποιας διαδικασίας και μετά να κάνουν εκτιμήσεις πιθανότητας, με βάση αυτήν την κατάταξη. </a:t>
            </a:r>
          </a:p>
          <a:p>
            <a:pPr marL="0" indent="0" defTabSz="701675">
              <a:spcBef>
                <a:spcPts val="2800"/>
              </a:spcBef>
              <a:buClrTx/>
              <a:buSzTx/>
              <a:buFontTx/>
              <a:buNone/>
              <a:defRPr sz="4250"/>
            </a:pPr>
            <a:r>
              <a:t>Βλέπουν τάσεις σε εντελώς τυχαία δεδομένα και στοιχεία, ή νιώθουν ότι αναγνωρίζουν την προέλευση και άρα τη σημασία των γεγονότων και νιώθουν μεγαλύτερη εμπιστοσύνη για τον εαυτό τους και για την κρίση τους. </a:t>
            </a:r>
          </a:p>
          <a:p>
            <a:pPr marL="0" indent="0" defTabSz="701675">
              <a:spcBef>
                <a:spcPts val="2800"/>
              </a:spcBef>
              <a:buClrTx/>
              <a:buSzTx/>
              <a:buFontTx/>
              <a:buNone/>
              <a:defRPr sz="4250"/>
            </a:pPr>
            <a:r>
              <a:t>Θεωρούν, ότι όλα είναι προσχεδιασμένα και προγραμματισμένα, δεν συμβαίνουν τυχαία και χωρίς λόγο. </a:t>
            </a:r>
          </a:p>
          <a:p>
            <a:pPr marL="0" indent="0" defTabSz="701675">
              <a:spcBef>
                <a:spcPts val="2800"/>
              </a:spcBef>
              <a:buClrTx/>
              <a:buSzTx/>
              <a:buFontTx/>
              <a:buNone/>
              <a:defRPr sz="4250"/>
            </a:pPr>
            <a:r>
              <a:t>Προσπαθούν να βρουν συσχετισμούς και αιτίες, ακόμα και εκεί που δεν δύναται να υπάρχουν.</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Διπλό κλικ για αλλαγή"/>
          <p:cNvSpPr txBox="1">
            <a:spLocks noGrp="1"/>
          </p:cNvSpPr>
          <p:nvPr>
            <p:ph type="title"/>
          </p:nvPr>
        </p:nvSpPr>
        <p:spPr>
          <a:prstGeom prst="rect">
            <a:avLst/>
          </a:prstGeom>
        </p:spPr>
        <p:txBody>
          <a:bodyPr/>
          <a:lstStyle/>
          <a:p>
            <a:endParaRPr/>
          </a:p>
        </p:txBody>
      </p:sp>
      <p:sp>
        <p:nvSpPr>
          <p:cNvPr id="152" name="Μελέτες κατέδειξαν, ότι το φαινόμενο της υπερβολικής εμπιστοσύνης είναι πιο έντονο στους άνδρες, οι οποίοι συστηματικά υπερεκτιμούν τις αθλητικές και ηγετικές ικανότητες τους, καθώς και την ικανότητα τους να συνεργάζονται με άλλους ανθρώπους.…"/>
          <p:cNvSpPr txBox="1">
            <a:spLocks noGrp="1"/>
          </p:cNvSpPr>
          <p:nvPr>
            <p:ph type="body" idx="1"/>
          </p:nvPr>
        </p:nvSpPr>
        <p:spPr>
          <a:prstGeom prst="rect">
            <a:avLst/>
          </a:prstGeom>
        </p:spPr>
        <p:txBody>
          <a:bodyPr/>
          <a:lstStyle/>
          <a:p>
            <a:pPr marL="0" indent="0" defTabSz="586104">
              <a:spcBef>
                <a:spcPts val="2400"/>
              </a:spcBef>
              <a:buClrTx/>
              <a:buSzTx/>
              <a:buFontTx/>
              <a:buNone/>
              <a:defRPr sz="3550"/>
            </a:pPr>
            <a:r>
              <a:t>Μελέτες κατέδειξαν, ότι το φαινόμενο της υπερβολικής εμπιστοσύνης είναι πιο έντονο στους άνδρες, οι οποίοι συστηματικά υπερεκτιμούν τις αθλητικές και ηγετικές ικανότητες τους, καθώς και την ικανότητα τους να συνεργάζονται με άλλους ανθρώπους. </a:t>
            </a:r>
          </a:p>
          <a:p>
            <a:pPr marL="0" indent="0" defTabSz="586104">
              <a:spcBef>
                <a:spcPts val="2400"/>
              </a:spcBef>
              <a:buClrTx/>
              <a:buSzTx/>
              <a:buFontTx/>
              <a:buNone/>
              <a:defRPr sz="3550"/>
            </a:pPr>
            <a:r>
              <a:t>Σύμφωνα με τον Adam Smith (1776): «η υπερβολική έπαρση που διακατέχει το μεγαλύτερο μέρος των ανδρών για τις ικανότητές τους αποτελεί ένα αρχαίο κακό, που παρατηρήθηκε από φιλοσόφους και ηθικολόγους όλων των ηλικιών». </a:t>
            </a:r>
          </a:p>
          <a:p>
            <a:pPr marL="0" indent="0" defTabSz="586104">
              <a:spcBef>
                <a:spcPts val="2400"/>
              </a:spcBef>
              <a:buClrTx/>
              <a:buSzTx/>
              <a:buFontTx/>
              <a:buNone/>
              <a:defRPr sz="3550"/>
            </a:pPr>
            <a:r>
              <a:t>«Οι άντρες τείνουν να υπερεκτιμούν τις γνώσεις και τις δεξιότητές τους, από ότι οι γυναίκες», (Ritter, 2003). Σύμφωνα με τον Barber και Odean (2001), οι άντρες εκτιμούν το ποσοστό κερδοφορίας στις επενδύσεις τους κατά τρεις ποσοστιαίες μονάδες, πάνω από τη μέση απόδοση της αγοράς. </a:t>
            </a:r>
          </a:p>
          <a:p>
            <a:pPr marL="0" indent="0" defTabSz="586104">
              <a:spcBef>
                <a:spcPts val="2400"/>
              </a:spcBef>
              <a:buClrTx/>
              <a:buSzTx/>
              <a:buFontTx/>
              <a:buNone/>
              <a:defRPr sz="3550"/>
            </a:pPr>
            <a:r>
              <a:t>Το αντίστοιχο ποσοστό των γυναικών, είναι σχεδόν δύο ποσοστιαίες μονάδες πάνω από την μέση απόδοση.</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Υπερεκτίμηση…"/>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Υπερεκτίμηση</a:t>
            </a:r>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t>Επενδυτές</a:t>
            </a:r>
          </a:p>
        </p:txBody>
      </p:sp>
      <p:sp>
        <p:nvSpPr>
          <p:cNvPr id="155" name="Το φαινόμενο της υπερ-εμπιστοσύνης, παρατηρείται σε μεγάλο βαθμό κατά τη διάρκεια της επενδυτικής διαδικασίας στα πλαίσια της κεφαλαιαγοράς.…"/>
          <p:cNvSpPr txBox="1">
            <a:spLocks noGrp="1"/>
          </p:cNvSpPr>
          <p:nvPr>
            <p:ph type="body" idx="1"/>
          </p:nvPr>
        </p:nvSpPr>
        <p:spPr>
          <a:prstGeom prst="rect">
            <a:avLst/>
          </a:prstGeom>
        </p:spPr>
        <p:txBody>
          <a:bodyPr/>
          <a:lstStyle/>
          <a:p>
            <a:pPr marL="0" indent="0" defTabSz="676909">
              <a:spcBef>
                <a:spcPts val="2700"/>
              </a:spcBef>
              <a:buClrTx/>
              <a:buSzTx/>
              <a:buFontTx/>
              <a:buNone/>
              <a:defRPr sz="4100"/>
            </a:pPr>
            <a:r>
              <a:t>Το φαινόμενο της υπερ-εμπιστοσύνης, παρατηρείται σε μεγάλο βαθμό κατά τη διάρκεια της επενδυτικής διαδικασίας στα πλαίσια της κεφαλαιαγοράς. </a:t>
            </a:r>
          </a:p>
          <a:p>
            <a:pPr marL="0" indent="0" defTabSz="676909">
              <a:spcBef>
                <a:spcPts val="2700"/>
              </a:spcBef>
              <a:buClrTx/>
              <a:buSzTx/>
              <a:buFontTx/>
              <a:buNone/>
              <a:defRPr sz="4100"/>
            </a:pPr>
            <a:r>
              <a:t>Ο Barben και ο Odean (2001) καταδεικνύουν, ότι οι επενδυτές δείχνουν υπερβολική αυτοπεποίθηση όσον αφορά τις ικανότητες τους και επιπλέον τείνουν να έχουν την ίδια συμπεριφορά και στις προβλέψεις τους» (Shefrin, 2000). </a:t>
            </a:r>
          </a:p>
          <a:p>
            <a:pPr marL="0" indent="0" defTabSz="676909">
              <a:spcBef>
                <a:spcPts val="2700"/>
              </a:spcBef>
              <a:buClrTx/>
              <a:buSzTx/>
              <a:buFontTx/>
              <a:buNone/>
              <a:defRPr sz="4100"/>
            </a:pPr>
            <a:r>
              <a:t>Παρουσιάζουν χαμηλή απόδοση στην ανάλυση και διαχείριση κινδύνου (μια που πιστεύουν ότι είναι άτρωτοι) και επομένως τα ποσοστά κέρδους είτε είναι μικρά ή αρνητικά. </a:t>
            </a:r>
          </a:p>
          <a:p>
            <a:pPr marL="0" indent="0" defTabSz="676909">
              <a:spcBef>
                <a:spcPts val="2700"/>
              </a:spcBef>
              <a:buClrTx/>
              <a:buSzTx/>
              <a:buFontTx/>
              <a:buNone/>
              <a:defRPr sz="4100"/>
            </a:pPr>
            <a:r>
              <a:t>Επιπλέον, συνεχείς έρευνες, καταδεικνύουν ότι ένα σημαντικό μερίδιο των κορυφαίων στελεχών εταιριών, εμφανίζουν συμπτώματα της υπερ-εμπιστοσύνη με τις αποφάσεις τους (Malmendier, Tate, 2015)</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Διπλό κλικ για αλλαγή"/>
          <p:cNvSpPr txBox="1">
            <a:spLocks noGrp="1"/>
          </p:cNvSpPr>
          <p:nvPr>
            <p:ph type="title"/>
          </p:nvPr>
        </p:nvSpPr>
        <p:spPr>
          <a:prstGeom prst="rect">
            <a:avLst/>
          </a:prstGeom>
        </p:spPr>
        <p:txBody>
          <a:bodyPr/>
          <a:lstStyle/>
          <a:p>
            <a:endParaRPr/>
          </a:p>
        </p:txBody>
      </p:sp>
      <p:sp>
        <p:nvSpPr>
          <p:cNvPr id="158" name="Οι επενδυτές με χαρακτηριστικά υπερ-εμπιστοσύνης, προβαίνουν σε συνεχείς αλλαγές στη διάρθρωση του χαρτοφυλακίου τους, χάνοντας την αίσθηση του κινδύνου και αυτό καλείται υπερ-αντίδραση.…"/>
          <p:cNvSpPr txBox="1">
            <a:spLocks noGrp="1"/>
          </p:cNvSpPr>
          <p:nvPr>
            <p:ph type="body" idx="1"/>
          </p:nvPr>
        </p:nvSpPr>
        <p:spPr>
          <a:prstGeom prst="rect">
            <a:avLst/>
          </a:prstGeom>
        </p:spPr>
        <p:txBody>
          <a:bodyPr/>
          <a:lstStyle/>
          <a:p>
            <a:pPr marL="0" indent="0" defTabSz="602615">
              <a:spcBef>
                <a:spcPts val="2400"/>
              </a:spcBef>
              <a:buClrTx/>
              <a:buSzTx/>
              <a:buFontTx/>
              <a:buNone/>
              <a:defRPr sz="3650"/>
            </a:pPr>
            <a:r>
              <a:t>Οι επενδυτές με χαρακτηριστικά υπερ-εμπιστοσύνης, προβαίνουν σε συνεχείς αλλαγές στη διάρθρωση του χαρτοφυλακίου τους, χάνοντας την αίσθηση του κινδύνου και αυτό καλείται υπερ-αντίδραση.</a:t>
            </a:r>
          </a:p>
          <a:p>
            <a:pPr marL="0" indent="0" defTabSz="602615">
              <a:spcBef>
                <a:spcPts val="2400"/>
              </a:spcBef>
              <a:buClrTx/>
              <a:buSzTx/>
              <a:buFontTx/>
              <a:buNone/>
              <a:defRPr sz="3650"/>
            </a:pPr>
            <a:r>
              <a:t>Ο Glaser και Weber (2007), δείχνουν ότι επενδυτές που πιστεύουν ότι η επενδυτική τους ικανότητα είναι πάνω από το μέσο όρο, καταγράφουν μεγάλο όγκο συναλλαγών. Προβαίνουν σε συνεχείς αναδιαρθρώσεις του χαρτοφυλακίου τους, γιατί πιστεύουν ότι αντιλαμβάνονται τις καταστάσεις καλύτερα από όλους τους άλλους.</a:t>
            </a:r>
          </a:p>
          <a:p>
            <a:pPr marL="0" indent="0" defTabSz="602615">
              <a:spcBef>
                <a:spcPts val="2400"/>
              </a:spcBef>
              <a:buClrTx/>
              <a:buSzTx/>
              <a:buFontTx/>
              <a:buNone/>
              <a:defRPr sz="3650"/>
            </a:pPr>
            <a:r>
              <a:t>Oι Cao και Ou-Yang (2009), μέσα από έρευνά τους δείχνουν ότι ο μεγάλος όγκος συναλλαγών καθώς και η αστάθεια των τιμών, είναι αποτέλεσμα των διαφορετικών επενδυτικών απόψεων, που προέρχονται από την υπερ-αισιοδοξία, την υπερ-εμπιστοσύνη, καθώς και την πληροφορία που λαμβάνει η κοινωνία. </a:t>
            </a:r>
          </a:p>
          <a:p>
            <a:pPr marL="0" indent="0" defTabSz="602615">
              <a:spcBef>
                <a:spcPts val="2400"/>
              </a:spcBef>
              <a:buClrTx/>
              <a:buSzTx/>
              <a:buFontTx/>
              <a:buNone/>
              <a:defRPr sz="3650"/>
            </a:pPr>
            <a:r>
              <a:t>Οι Kirchler και Maciejovsky (2002), υποστηρίζουν, ότι οι επενδυτές με έπαρση εμπορεύονται πολύ συχνά μετοχές, αλλά οι αποδόσεις που εισπράττουν είναι μειωμένες ή αρνητικές.</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Διπλό κλικ για αλλαγή"/>
          <p:cNvSpPr txBox="1">
            <a:spLocks noGrp="1"/>
          </p:cNvSpPr>
          <p:nvPr>
            <p:ph type="title"/>
          </p:nvPr>
        </p:nvSpPr>
        <p:spPr>
          <a:prstGeom prst="rect">
            <a:avLst/>
          </a:prstGeom>
        </p:spPr>
        <p:txBody>
          <a:bodyPr/>
          <a:lstStyle/>
          <a:p>
            <a:endParaRPr/>
          </a:p>
        </p:txBody>
      </p:sp>
      <p:sp>
        <p:nvSpPr>
          <p:cNvPr id="161" name="Οι επενδυτές καταδεικνύουν μια υπερβολική αντίδραση σε προσωπικές/εμπιστευτικές πληροφορίες.…"/>
          <p:cNvSpPr txBox="1">
            <a:spLocks noGrp="1"/>
          </p:cNvSpPr>
          <p:nvPr>
            <p:ph type="body" idx="1"/>
          </p:nvPr>
        </p:nvSpPr>
        <p:spPr>
          <a:prstGeom prst="rect">
            <a:avLst/>
          </a:prstGeom>
        </p:spPr>
        <p:txBody>
          <a:bodyPr/>
          <a:lstStyle/>
          <a:p>
            <a:pPr marL="0" indent="0" defTabSz="709930">
              <a:spcBef>
                <a:spcPts val="2900"/>
              </a:spcBef>
              <a:buClrTx/>
              <a:buSzTx/>
              <a:buFontTx/>
              <a:buNone/>
              <a:defRPr sz="4300"/>
            </a:pPr>
            <a:r>
              <a:t>Οι επενδυτές καταδεικνύουν μια υπερβολική αντίδραση σε προσωπικές/εμπιστευτικές πληροφορίες. </a:t>
            </a:r>
          </a:p>
          <a:p>
            <a:pPr marL="0" indent="0" defTabSz="709930">
              <a:spcBef>
                <a:spcPts val="2900"/>
              </a:spcBef>
              <a:buClrTx/>
              <a:buSzTx/>
              <a:buFontTx/>
              <a:buNone/>
              <a:defRPr sz="4300"/>
            </a:pPr>
            <a:r>
              <a:t>Υπο-αντιδρούν όμως στις επίσημες ενημερώσεις του επενδυτικού κοινού. Οι επενδυτές δεν αντιδρούν με σωστή αναλογία σε σχέση με τα νέα δεδομένα που προκύπτουν. </a:t>
            </a:r>
          </a:p>
          <a:p>
            <a:pPr marL="0" indent="0" defTabSz="709930">
              <a:spcBef>
                <a:spcPts val="2900"/>
              </a:spcBef>
              <a:buClrTx/>
              <a:buSzTx/>
              <a:buFontTx/>
              <a:buNone/>
              <a:defRPr sz="4300"/>
            </a:pPr>
            <a:r>
              <a:t>Η ψευδαίσθηση του ελέγχου μπορεί να τους οδηγήσει στην αδιαφορία ως προς την υποδοχή της νέας πληροφορίας, να εμποδίζει τη γνώση και να προκαλεί μειωμένη αντίδραση. </a:t>
            </a:r>
          </a:p>
          <a:p>
            <a:pPr marL="0" indent="0" defTabSz="709930">
              <a:spcBef>
                <a:spcPts val="2900"/>
              </a:spcBef>
              <a:buClrTx/>
              <a:buSzTx/>
              <a:buFontTx/>
              <a:buNone/>
              <a:defRPr sz="4300"/>
            </a:pPr>
            <a:r>
              <a:t>Οι επενδυτές με υπερβολική εμπιστοσύνη στις γνώσεις και στις ικανότητές τους, πολλές φορές υποτιμούν τη δημόσια πληροφορία και γνωστοποίηση, δίνοντας ιδιαίτερη βαρύτητα στην προσωπική-εμπιστευτική πληροφόρηση.</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FADA4B5-2FC0-B164-9714-73EB0D2BFB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6909" y="609599"/>
            <a:ext cx="22194982" cy="12690765"/>
          </a:xfrm>
          <a:prstGeom prst="rect">
            <a:avLst/>
          </a:prstGeom>
          <a:solidFill>
            <a:srgbClr val="FFFFFF"/>
          </a:solidFill>
        </p:spPr>
      </p:pic>
    </p:spTree>
    <p:extLst>
      <p:ext uri="{BB962C8B-B14F-4D97-AF65-F5344CB8AC3E}">
        <p14:creationId xmlns:p14="http://schemas.microsoft.com/office/powerpoint/2010/main" val="174096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Georgia"/>
        <a:ea typeface="Georgia"/>
        <a:cs typeface="Georgia"/>
      </a:majorFont>
      <a:minorFont>
        <a:latin typeface="Georgia"/>
        <a:ea typeface="Georgia"/>
        <a:cs typeface="Georgi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Georgia"/>
        <a:ea typeface="Georgia"/>
        <a:cs typeface="Georgia"/>
      </a:majorFont>
      <a:minorFont>
        <a:latin typeface="Georgia"/>
        <a:ea typeface="Georgia"/>
        <a:cs typeface="Georgi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TotalTime>
  <Words>3014</Words>
  <Application>Microsoft Macintosh PowerPoint</Application>
  <PresentationFormat>Προσαρμογή</PresentationFormat>
  <Paragraphs>131</Paragraphs>
  <Slides>26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26</vt:i4>
      </vt:variant>
    </vt:vector>
  </HeadingPairs>
  <TitlesOfParts>
    <vt:vector size="33" baseType="lpstr">
      <vt:lpstr>Georgia</vt:lpstr>
      <vt:lpstr>Helvetica Neue</vt:lpstr>
      <vt:lpstr>Palatino</vt:lpstr>
      <vt:lpstr>Times New Roman</vt:lpstr>
      <vt:lpstr>Times Roman</vt:lpstr>
      <vt:lpstr>Zapf Dingbats</vt:lpstr>
      <vt:lpstr>New_Template4</vt:lpstr>
      <vt:lpstr>Υπέρ- Εμπιστοσύνη</vt:lpstr>
      <vt:lpstr>Παρουσίαση του PowerPoint</vt:lpstr>
      <vt:lpstr>Υπερεκτίμηση Άνθρωποι</vt:lpstr>
      <vt:lpstr>Παρουσίαση του PowerPoint</vt:lpstr>
      <vt:lpstr>Παρουσίαση του PowerPoint</vt:lpstr>
      <vt:lpstr>Υπερεκτίμηση Επενδυτές</vt:lpstr>
      <vt:lpstr>Παρουσίαση του PowerPoint</vt:lpstr>
      <vt:lpstr>Παρουσίαση του PowerPoint</vt:lpstr>
      <vt:lpstr>Παρουσίαση του PowerPoint</vt:lpstr>
      <vt:lpstr>Ψευδαίσθηση της γνώσης Άνθρωποι</vt:lpstr>
      <vt:lpstr>Ψευδαίσθηση της γνώσης Επενδυτές</vt:lpstr>
      <vt:lpstr>Ιδιοτελής προκατάληψη  Άνθρωποι</vt:lpstr>
      <vt:lpstr>Παρουσίαση του PowerPoint</vt:lpstr>
      <vt:lpstr>Ιδιοτελής προκατάληψη  Επενδυτές</vt:lpstr>
      <vt:lpstr>Εκ των υστέρων γνώση Άνθρωποι </vt:lpstr>
      <vt:lpstr>Παρουσίαση του PowerPoint</vt:lpstr>
      <vt:lpstr>Εκ των υστέρων γνώση Επενδυτές</vt:lpstr>
      <vt:lpstr>Το φαινόμενο «πάνω από το μέσο όρο» Άνθρωποι </vt:lpstr>
      <vt:lpstr>Το φαινόμενο «πάνω από το μέσο όρο» Επενδυτές</vt:lpstr>
      <vt:lpstr>Υπερβολική Αισιοδοξία Άνθρωποι</vt:lpstr>
      <vt:lpstr>Υπερβολική Αισιοδοξία Επενδυτές</vt:lpstr>
      <vt:lpstr>Ψευδαίσθηση του Ελέγχου Άνθρωποι</vt:lpstr>
      <vt:lpstr>Παρουσίαση του PowerPoint</vt:lpstr>
      <vt:lpstr>Ψευδαίσθηση του Ελέγχου Επενδυτές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Υπέρ- Εμπιστοσύνη</dc:title>
  <cp:lastModifiedBy>ANASTASIOS KONSTANTINIDIS</cp:lastModifiedBy>
  <cp:revision>3</cp:revision>
  <dcterms:modified xsi:type="dcterms:W3CDTF">2023-05-19T17:35:35Z</dcterms:modified>
</cp:coreProperties>
</file>