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70" r:id="rId14"/>
    <p:sldId id="273" r:id="rId15"/>
    <p:sldId id="274" r:id="rId16"/>
    <p:sldId id="275" r:id="rId17"/>
    <p:sldId id="276" r:id="rId18"/>
    <p:sldId id="271" r:id="rId19"/>
    <p:sldId id="272" r:id="rId20"/>
    <p:sldId id="277" r:id="rId21"/>
    <p:sldId id="278" r:id="rId22"/>
    <p:sldId id="279" r:id="rId23"/>
    <p:sldId id="280" r:id="rId24"/>
    <p:sldId id="281" r:id="rId25"/>
    <p:sldId id="286" r:id="rId26"/>
    <p:sldId id="282" r:id="rId27"/>
    <p:sldId id="283" r:id="rId28"/>
    <p:sldId id="284" r:id="rId29"/>
    <p:sldId id="288" r:id="rId30"/>
    <p:sldId id="289" r:id="rId31"/>
    <p:sldId id="290" r:id="rId32"/>
    <p:sldId id="287" r:id="rId33"/>
    <p:sldId id="291" r:id="rId34"/>
    <p:sldId id="292" r:id="rId35"/>
    <p:sldId id="293" r:id="rId36"/>
    <p:sldId id="294" r:id="rId3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4636"/>
  </p:normalViewPr>
  <p:slideViewPr>
    <p:cSldViewPr snapToGrid="0">
      <p:cViewPr varScale="1">
        <p:scale>
          <a:sx n="124" d="100"/>
          <a:sy n="124" d="100"/>
        </p:scale>
        <p:origin x="2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F1C56-8A72-4858-851C-F15B634C74F2}"/>
              </a:ext>
            </a:extLst>
          </p:cNvPr>
          <p:cNvSpPr>
            <a:spLocks noGrp="1"/>
          </p:cNvSpPr>
          <p:nvPr>
            <p:ph type="ctrTitle"/>
          </p:nvPr>
        </p:nvSpPr>
        <p:spPr>
          <a:xfrm>
            <a:off x="1485900" y="1122362"/>
            <a:ext cx="8609322" cy="3744209"/>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1834EB-45A5-426C-824A-8F07CA8F6DBE}"/>
              </a:ext>
            </a:extLst>
          </p:cNvPr>
          <p:cNvSpPr>
            <a:spLocks noGrp="1"/>
          </p:cNvSpPr>
          <p:nvPr>
            <p:ph type="subTitle" idx="1"/>
          </p:nvPr>
        </p:nvSpPr>
        <p:spPr>
          <a:xfrm>
            <a:off x="1485900" y="5230134"/>
            <a:ext cx="4610100" cy="942065"/>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293D55F2-5374-4778-B1EE-98996792D07B}"/>
              </a:ext>
            </a:extLst>
          </p:cNvPr>
          <p:cNvSpPr>
            <a:spLocks noGrp="1"/>
          </p:cNvSpPr>
          <p:nvPr>
            <p:ph type="dt" sz="half" idx="10"/>
          </p:nvPr>
        </p:nvSpPr>
        <p:spPr/>
        <p:txBody>
          <a:bodyPr/>
          <a:lstStyle/>
          <a:p>
            <a:fld id="{8C1E1FAD-7351-4908-963A-08EA8E4AB7A0}" type="datetimeFigureOut">
              <a:rPr lang="en-US" smtClean="0"/>
              <a:t>5/29/23</a:t>
            </a:fld>
            <a:endParaRPr lang="en-US"/>
          </a:p>
        </p:txBody>
      </p:sp>
      <p:sp>
        <p:nvSpPr>
          <p:cNvPr id="5" name="Footer Placeholder 4">
            <a:extLst>
              <a:ext uri="{FF2B5EF4-FFF2-40B4-BE49-F238E27FC236}">
                <a16:creationId xmlns:a16="http://schemas.microsoft.com/office/drawing/2014/main" id="{944044F8-E727-4D63-B6D6-26482F83D3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141F76-D956-4205-AD99-E91FD5FCC027}"/>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3648969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A6D4F-1C6D-40FB-9A92-C86C4E15C0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67BDDB-F95B-4041-AA53-71BBCB26D9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977052-C8EA-459E-9E10-8EE28C50E166}"/>
              </a:ext>
            </a:extLst>
          </p:cNvPr>
          <p:cNvSpPr>
            <a:spLocks noGrp="1"/>
          </p:cNvSpPr>
          <p:nvPr>
            <p:ph type="dt" sz="half" idx="10"/>
          </p:nvPr>
        </p:nvSpPr>
        <p:spPr/>
        <p:txBody>
          <a:bodyPr/>
          <a:lstStyle/>
          <a:p>
            <a:fld id="{8C1E1FAD-7351-4908-963A-08EA8E4AB7A0}" type="datetimeFigureOut">
              <a:rPr lang="en-US" smtClean="0"/>
              <a:t>5/29/23</a:t>
            </a:fld>
            <a:endParaRPr lang="en-US"/>
          </a:p>
        </p:txBody>
      </p:sp>
      <p:sp>
        <p:nvSpPr>
          <p:cNvPr id="5" name="Footer Placeholder 4">
            <a:extLst>
              <a:ext uri="{FF2B5EF4-FFF2-40B4-BE49-F238E27FC236}">
                <a16:creationId xmlns:a16="http://schemas.microsoft.com/office/drawing/2014/main" id="{1F3E6650-E3AD-4C98-88FE-F5152966FE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54FED5-B228-4E3C-BFEE-0BC47D950694}"/>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637773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0A243A-5463-4C65-85DA-03BECDAE63E2}"/>
              </a:ext>
            </a:extLst>
          </p:cNvPr>
          <p:cNvSpPr>
            <a:spLocks noGrp="1"/>
          </p:cNvSpPr>
          <p:nvPr>
            <p:ph type="title" orient="vert"/>
          </p:nvPr>
        </p:nvSpPr>
        <p:spPr>
          <a:xfrm>
            <a:off x="8831898" y="897973"/>
            <a:ext cx="2674301" cy="5278989"/>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9E10153C-6948-4108-8FF1-033F66D4CABA}"/>
              </a:ext>
            </a:extLst>
          </p:cNvPr>
          <p:cNvSpPr>
            <a:spLocks noGrp="1"/>
          </p:cNvSpPr>
          <p:nvPr>
            <p:ph type="body" orient="vert" idx="1"/>
          </p:nvPr>
        </p:nvSpPr>
        <p:spPr>
          <a:xfrm>
            <a:off x="838200" y="854169"/>
            <a:ext cx="7734300" cy="532279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9345988-B24C-46FE-87B0-55D4FB7CBC42}"/>
              </a:ext>
            </a:extLst>
          </p:cNvPr>
          <p:cNvSpPr>
            <a:spLocks noGrp="1"/>
          </p:cNvSpPr>
          <p:nvPr>
            <p:ph type="dt" sz="half" idx="10"/>
          </p:nvPr>
        </p:nvSpPr>
        <p:spPr/>
        <p:txBody>
          <a:bodyPr/>
          <a:lstStyle/>
          <a:p>
            <a:fld id="{8C1E1FAD-7351-4908-963A-08EA8E4AB7A0}" type="datetimeFigureOut">
              <a:rPr lang="en-US" smtClean="0"/>
              <a:t>5/29/23</a:t>
            </a:fld>
            <a:endParaRPr lang="en-US"/>
          </a:p>
        </p:txBody>
      </p:sp>
      <p:sp>
        <p:nvSpPr>
          <p:cNvPr id="5" name="Footer Placeholder 4">
            <a:extLst>
              <a:ext uri="{FF2B5EF4-FFF2-40B4-BE49-F238E27FC236}">
                <a16:creationId xmlns:a16="http://schemas.microsoft.com/office/drawing/2014/main" id="{493AB2DB-BD1F-41F7-AC5E-57249C270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81E3DB-BDAB-40CA-ABA3-A3662C06881F}"/>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195545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11A1B-E09A-4F93-BC68-B160114AFCEA}"/>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CC8C4A9-27ED-4E86-A256-5009E31342B6}"/>
              </a:ext>
            </a:extLst>
          </p:cNvPr>
          <p:cNvSpPr>
            <a:spLocks noGrp="1"/>
          </p:cNvSpPr>
          <p:nvPr>
            <p:ph idx="1"/>
          </p:nvPr>
        </p:nvSpPr>
        <p:spPr/>
        <p:txBody>
          <a:bodyPr/>
          <a:lstStyle>
            <a:lvl1pPr>
              <a:lnSpc>
                <a:spcPct val="120000"/>
              </a:lnSpc>
              <a:defRPr/>
            </a:lvl1pPr>
            <a:lvl2pPr>
              <a:lnSpc>
                <a:spcPct val="120000"/>
              </a:lnSpc>
              <a:defRPr/>
            </a:lvl2pPr>
            <a:lvl3pPr>
              <a:lnSpc>
                <a:spcPct val="120000"/>
              </a:lnSpc>
              <a:defRPr sz="1400"/>
            </a:lvl3pPr>
            <a:lvl4pPr>
              <a:lnSpc>
                <a:spcPct val="120000"/>
              </a:lnSpc>
              <a:defRPr sz="1200"/>
            </a:lvl4pPr>
            <a:lvl5pPr>
              <a:lnSpc>
                <a:spcPct val="12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85CF91C-8771-4949-A397-928A5743EBC7}"/>
              </a:ext>
            </a:extLst>
          </p:cNvPr>
          <p:cNvSpPr>
            <a:spLocks noGrp="1"/>
          </p:cNvSpPr>
          <p:nvPr>
            <p:ph type="dt" sz="half" idx="10"/>
          </p:nvPr>
        </p:nvSpPr>
        <p:spPr/>
        <p:txBody>
          <a:bodyPr/>
          <a:lstStyle/>
          <a:p>
            <a:fld id="{8C1E1FAD-7351-4908-963A-08EA8E4AB7A0}" type="datetimeFigureOut">
              <a:rPr lang="en-US" smtClean="0"/>
              <a:t>5/29/23</a:t>
            </a:fld>
            <a:endParaRPr lang="en-US"/>
          </a:p>
        </p:txBody>
      </p:sp>
      <p:sp>
        <p:nvSpPr>
          <p:cNvPr id="5" name="Footer Placeholder 4">
            <a:extLst>
              <a:ext uri="{FF2B5EF4-FFF2-40B4-BE49-F238E27FC236}">
                <a16:creationId xmlns:a16="http://schemas.microsoft.com/office/drawing/2014/main" id="{013EA0ED-4961-4254-B34E-71D14C4E05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497152-BD97-4A72-8B07-CD2BC57B84F6}"/>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1621595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4EAF4-C10D-4650-9587-15DA8E9F9C08}"/>
              </a:ext>
            </a:extLst>
          </p:cNvPr>
          <p:cNvSpPr>
            <a:spLocks noGrp="1"/>
          </p:cNvSpPr>
          <p:nvPr>
            <p:ph type="title"/>
          </p:nvPr>
        </p:nvSpPr>
        <p:spPr>
          <a:xfrm>
            <a:off x="1219200" y="1368862"/>
            <a:ext cx="9486900" cy="3679656"/>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BBA1D5C2-6E93-4B23-A0CA-D5D7E735C718}"/>
              </a:ext>
            </a:extLst>
          </p:cNvPr>
          <p:cNvSpPr>
            <a:spLocks noGrp="1"/>
          </p:cNvSpPr>
          <p:nvPr>
            <p:ph type="body" idx="1"/>
          </p:nvPr>
        </p:nvSpPr>
        <p:spPr>
          <a:xfrm>
            <a:off x="1219200" y="5318974"/>
            <a:ext cx="9486900" cy="853225"/>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E815BFB-5D28-4ABE-AD37-0C6C3FD949FE}"/>
              </a:ext>
            </a:extLst>
          </p:cNvPr>
          <p:cNvSpPr>
            <a:spLocks noGrp="1"/>
          </p:cNvSpPr>
          <p:nvPr>
            <p:ph type="dt" sz="half" idx="10"/>
          </p:nvPr>
        </p:nvSpPr>
        <p:spPr/>
        <p:txBody>
          <a:bodyPr/>
          <a:lstStyle/>
          <a:p>
            <a:fld id="{8C1E1FAD-7351-4908-963A-08EA8E4AB7A0}" type="datetimeFigureOut">
              <a:rPr lang="en-US" smtClean="0"/>
              <a:t>5/29/23</a:t>
            </a:fld>
            <a:endParaRPr lang="en-US"/>
          </a:p>
        </p:txBody>
      </p:sp>
      <p:sp>
        <p:nvSpPr>
          <p:cNvPr id="5" name="Footer Placeholder 4">
            <a:extLst>
              <a:ext uri="{FF2B5EF4-FFF2-40B4-BE49-F238E27FC236}">
                <a16:creationId xmlns:a16="http://schemas.microsoft.com/office/drawing/2014/main" id="{65A4035B-0539-4A03-87C0-22E52C98B2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327ADF-48C9-49CF-BD4D-82399BF64AD3}"/>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3362285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A2FB-0310-4935-B7F7-E47876CD4E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987C14-52AB-4AAC-9038-29CF58EA6EA8}"/>
              </a:ext>
            </a:extLst>
          </p:cNvPr>
          <p:cNvSpPr>
            <a:spLocks noGrp="1"/>
          </p:cNvSpPr>
          <p:nvPr>
            <p:ph sz="half" idx="1"/>
          </p:nvPr>
        </p:nvSpPr>
        <p:spPr>
          <a:xfrm>
            <a:off x="1219200" y="2168278"/>
            <a:ext cx="4702921" cy="40086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CB2E45A-DCC0-4701-9D67-EF56AECE3432}"/>
              </a:ext>
            </a:extLst>
          </p:cNvPr>
          <p:cNvSpPr>
            <a:spLocks noGrp="1"/>
          </p:cNvSpPr>
          <p:nvPr>
            <p:ph sz="half" idx="2"/>
          </p:nvPr>
        </p:nvSpPr>
        <p:spPr>
          <a:xfrm>
            <a:off x="6269880" y="2168278"/>
            <a:ext cx="4782699" cy="40086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11AF0813-A167-4D17-AA79-07BD9765FE0D}"/>
              </a:ext>
            </a:extLst>
          </p:cNvPr>
          <p:cNvSpPr>
            <a:spLocks noGrp="1"/>
          </p:cNvSpPr>
          <p:nvPr>
            <p:ph type="dt" sz="half" idx="10"/>
          </p:nvPr>
        </p:nvSpPr>
        <p:spPr/>
        <p:txBody>
          <a:bodyPr/>
          <a:lstStyle/>
          <a:p>
            <a:fld id="{8C1E1FAD-7351-4908-963A-08EA8E4AB7A0}" type="datetimeFigureOut">
              <a:rPr lang="en-US" smtClean="0"/>
              <a:t>5/29/23</a:t>
            </a:fld>
            <a:endParaRPr lang="en-US"/>
          </a:p>
        </p:txBody>
      </p:sp>
      <p:sp>
        <p:nvSpPr>
          <p:cNvPr id="6" name="Footer Placeholder 5">
            <a:extLst>
              <a:ext uri="{FF2B5EF4-FFF2-40B4-BE49-F238E27FC236}">
                <a16:creationId xmlns:a16="http://schemas.microsoft.com/office/drawing/2014/main" id="{40A940D7-D4C1-4C24-95F3-29A849CEEE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949AB7-007E-4D4D-A2C1-2C5C3310C0B6}"/>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1639980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0184-BDFD-48DE-B858-B81887BFD302}"/>
              </a:ext>
            </a:extLst>
          </p:cNvPr>
          <p:cNvSpPr>
            <a:spLocks noGrp="1"/>
          </p:cNvSpPr>
          <p:nvPr>
            <p:ph type="title"/>
          </p:nvPr>
        </p:nvSpPr>
        <p:spPr>
          <a:xfrm>
            <a:off x="1219200" y="365125"/>
            <a:ext cx="9753599" cy="1577975"/>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1724FEB2-6EEC-49D4-9466-0F7A6EDB0CB6}"/>
              </a:ext>
            </a:extLst>
          </p:cNvPr>
          <p:cNvSpPr>
            <a:spLocks noGrp="1"/>
          </p:cNvSpPr>
          <p:nvPr>
            <p:ph type="body" idx="1"/>
          </p:nvPr>
        </p:nvSpPr>
        <p:spPr>
          <a:xfrm>
            <a:off x="1219201" y="2109789"/>
            <a:ext cx="4507931" cy="837257"/>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DE8CF0-BAB6-4BF2-836F-FED0AF88A8AA}"/>
              </a:ext>
            </a:extLst>
          </p:cNvPr>
          <p:cNvSpPr>
            <a:spLocks noGrp="1"/>
          </p:cNvSpPr>
          <p:nvPr>
            <p:ph sz="half" idx="2"/>
          </p:nvPr>
        </p:nvSpPr>
        <p:spPr>
          <a:xfrm>
            <a:off x="1219201" y="3063530"/>
            <a:ext cx="4507930" cy="312613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5F0751AB-FCF0-450B-A6DF-9B9A2AD2C24A}"/>
              </a:ext>
            </a:extLst>
          </p:cNvPr>
          <p:cNvSpPr>
            <a:spLocks noGrp="1"/>
          </p:cNvSpPr>
          <p:nvPr>
            <p:ph type="body" sz="quarter" idx="3"/>
          </p:nvPr>
        </p:nvSpPr>
        <p:spPr>
          <a:xfrm>
            <a:off x="6464867" y="2109789"/>
            <a:ext cx="4507932" cy="837257"/>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D3898E7-3130-4CE6-AA11-C9CC8214EA1D}"/>
              </a:ext>
            </a:extLst>
          </p:cNvPr>
          <p:cNvSpPr>
            <a:spLocks noGrp="1"/>
          </p:cNvSpPr>
          <p:nvPr>
            <p:ph sz="quarter" idx="4"/>
          </p:nvPr>
        </p:nvSpPr>
        <p:spPr>
          <a:xfrm>
            <a:off x="6464867" y="3063530"/>
            <a:ext cx="4507932" cy="312613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55D85675-9678-4CB3-9AAB-D727D2B58E7A}"/>
              </a:ext>
            </a:extLst>
          </p:cNvPr>
          <p:cNvSpPr>
            <a:spLocks noGrp="1"/>
          </p:cNvSpPr>
          <p:nvPr>
            <p:ph type="dt" sz="half" idx="10"/>
          </p:nvPr>
        </p:nvSpPr>
        <p:spPr/>
        <p:txBody>
          <a:bodyPr/>
          <a:lstStyle/>
          <a:p>
            <a:fld id="{8C1E1FAD-7351-4908-963A-08EA8E4AB7A0}" type="datetimeFigureOut">
              <a:rPr lang="en-US" smtClean="0"/>
              <a:t>5/29/23</a:t>
            </a:fld>
            <a:endParaRPr lang="en-US"/>
          </a:p>
        </p:txBody>
      </p:sp>
      <p:sp>
        <p:nvSpPr>
          <p:cNvPr id="8" name="Footer Placeholder 7">
            <a:extLst>
              <a:ext uri="{FF2B5EF4-FFF2-40B4-BE49-F238E27FC236}">
                <a16:creationId xmlns:a16="http://schemas.microsoft.com/office/drawing/2014/main" id="{445F8314-1849-461A-AAF2-BF149646D5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B69738E-5865-473C-BAFB-BDB385C06931}"/>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346745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7AC40-59FF-4CE3-B49C-C824A784C5F7}"/>
              </a:ext>
            </a:extLst>
          </p:cNvPr>
          <p:cNvSpPr>
            <a:spLocks noGrp="1"/>
          </p:cNvSpPr>
          <p:nvPr>
            <p:ph type="title"/>
          </p:nvPr>
        </p:nvSpPr>
        <p:spPr>
          <a:xfrm>
            <a:off x="1219200" y="365125"/>
            <a:ext cx="9493249" cy="15779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F92FAB63-E9CE-4359-A54B-07AC7E9BBAE3}"/>
              </a:ext>
            </a:extLst>
          </p:cNvPr>
          <p:cNvSpPr>
            <a:spLocks noGrp="1"/>
          </p:cNvSpPr>
          <p:nvPr>
            <p:ph type="dt" sz="half" idx="10"/>
          </p:nvPr>
        </p:nvSpPr>
        <p:spPr/>
        <p:txBody>
          <a:bodyPr/>
          <a:lstStyle/>
          <a:p>
            <a:fld id="{8C1E1FAD-7351-4908-963A-08EA8E4AB7A0}" type="datetimeFigureOut">
              <a:rPr lang="en-US" smtClean="0"/>
              <a:t>5/29/23</a:t>
            </a:fld>
            <a:endParaRPr lang="en-US"/>
          </a:p>
        </p:txBody>
      </p:sp>
      <p:sp>
        <p:nvSpPr>
          <p:cNvPr id="4" name="Footer Placeholder 3">
            <a:extLst>
              <a:ext uri="{FF2B5EF4-FFF2-40B4-BE49-F238E27FC236}">
                <a16:creationId xmlns:a16="http://schemas.microsoft.com/office/drawing/2014/main" id="{C7939854-5165-4C41-8DCA-D42DFD7D90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1768E0-4535-4B0D-8B94-4C10740B0A6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1145572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4678E3-D115-4E49-9ECB-656CF2319E94}"/>
              </a:ext>
            </a:extLst>
          </p:cNvPr>
          <p:cNvSpPr>
            <a:spLocks noGrp="1"/>
          </p:cNvSpPr>
          <p:nvPr>
            <p:ph type="dt" sz="half" idx="10"/>
          </p:nvPr>
        </p:nvSpPr>
        <p:spPr/>
        <p:txBody>
          <a:bodyPr/>
          <a:lstStyle/>
          <a:p>
            <a:fld id="{8C1E1FAD-7351-4908-963A-08EA8E4AB7A0}" type="datetimeFigureOut">
              <a:rPr lang="en-US" smtClean="0"/>
              <a:t>5/29/23</a:t>
            </a:fld>
            <a:endParaRPr lang="en-US"/>
          </a:p>
        </p:txBody>
      </p:sp>
      <p:sp>
        <p:nvSpPr>
          <p:cNvPr id="3" name="Footer Placeholder 2">
            <a:extLst>
              <a:ext uri="{FF2B5EF4-FFF2-40B4-BE49-F238E27FC236}">
                <a16:creationId xmlns:a16="http://schemas.microsoft.com/office/drawing/2014/main" id="{E521E6FC-7F84-4673-81D6-B85FE26DA0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80318A-245C-4841-AB57-CEC5CC124D02}"/>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429065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47B-9D86-47FF-B24A-EEA5F73EA144}"/>
              </a:ext>
            </a:extLst>
          </p:cNvPr>
          <p:cNvSpPr>
            <a:spLocks noGrp="1"/>
          </p:cNvSpPr>
          <p:nvPr>
            <p:ph type="title"/>
          </p:nvPr>
        </p:nvSpPr>
        <p:spPr>
          <a:xfrm>
            <a:off x="1219200" y="457200"/>
            <a:ext cx="3776472" cy="2852928"/>
          </a:xfrm>
        </p:spPr>
        <p:txBody>
          <a:bodyPr anchor="b">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ADAC0675-AD2F-44DC-8FF3-4454258A5908}"/>
              </a:ext>
            </a:extLst>
          </p:cNvPr>
          <p:cNvSpPr>
            <a:spLocks noGrp="1"/>
          </p:cNvSpPr>
          <p:nvPr>
            <p:ph idx="1"/>
          </p:nvPr>
        </p:nvSpPr>
        <p:spPr>
          <a:xfrm>
            <a:off x="5557582" y="987425"/>
            <a:ext cx="5948618"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1D96356-C0F0-4C22-B9B6-C7E0BE4F3702}"/>
              </a:ext>
            </a:extLst>
          </p:cNvPr>
          <p:cNvSpPr>
            <a:spLocks noGrp="1"/>
          </p:cNvSpPr>
          <p:nvPr>
            <p:ph type="body" sz="half" idx="2"/>
          </p:nvPr>
        </p:nvSpPr>
        <p:spPr>
          <a:xfrm>
            <a:off x="1219200" y="3484210"/>
            <a:ext cx="3768934" cy="238477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AF3EFD71-2ACA-4041-9EA2-86E7B81C314D}"/>
              </a:ext>
            </a:extLst>
          </p:cNvPr>
          <p:cNvSpPr>
            <a:spLocks noGrp="1"/>
          </p:cNvSpPr>
          <p:nvPr>
            <p:ph type="dt" sz="half" idx="10"/>
          </p:nvPr>
        </p:nvSpPr>
        <p:spPr/>
        <p:txBody>
          <a:bodyPr/>
          <a:lstStyle/>
          <a:p>
            <a:fld id="{8C1E1FAD-7351-4908-963A-08EA8E4AB7A0}" type="datetimeFigureOut">
              <a:rPr lang="en-US" smtClean="0"/>
              <a:t>5/29/23</a:t>
            </a:fld>
            <a:endParaRPr lang="en-US"/>
          </a:p>
        </p:txBody>
      </p:sp>
      <p:sp>
        <p:nvSpPr>
          <p:cNvPr id="6" name="Footer Placeholder 5">
            <a:extLst>
              <a:ext uri="{FF2B5EF4-FFF2-40B4-BE49-F238E27FC236}">
                <a16:creationId xmlns:a16="http://schemas.microsoft.com/office/drawing/2014/main" id="{14ECACE3-32A8-4245-97AC-5797C147E7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D63845-314D-499C-BB75-CE9162BE6EE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297846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6D3DB-B1F8-4892-96F7-0BE21DE637CD}"/>
              </a:ext>
            </a:extLst>
          </p:cNvPr>
          <p:cNvSpPr>
            <a:spLocks noGrp="1"/>
          </p:cNvSpPr>
          <p:nvPr>
            <p:ph type="title"/>
          </p:nvPr>
        </p:nvSpPr>
        <p:spPr>
          <a:xfrm>
            <a:off x="1219200" y="457200"/>
            <a:ext cx="3932349" cy="2852670"/>
          </a:xfrm>
        </p:spPr>
        <p:txBody>
          <a:bodyPr anchor="b">
            <a:noAutofit/>
          </a:bodyPr>
          <a:lstStyle>
            <a:lvl1pPr>
              <a:defRPr sz="4000"/>
            </a:lvl1pPr>
          </a:lstStyle>
          <a:p>
            <a:r>
              <a:rPr lang="en-US" dirty="0"/>
              <a:t>Click to edit Master title style</a:t>
            </a:r>
          </a:p>
        </p:txBody>
      </p:sp>
      <p:sp>
        <p:nvSpPr>
          <p:cNvPr id="3" name="Picture Placeholder 2">
            <a:extLst>
              <a:ext uri="{FF2B5EF4-FFF2-40B4-BE49-F238E27FC236}">
                <a16:creationId xmlns:a16="http://schemas.microsoft.com/office/drawing/2014/main" id="{A40AB405-B2E9-4C4B-930C-CF1B63342F1D}"/>
              </a:ext>
            </a:extLst>
          </p:cNvPr>
          <p:cNvSpPr>
            <a:spLocks noGrp="1"/>
          </p:cNvSpPr>
          <p:nvPr>
            <p:ph type="pic" idx="1"/>
          </p:nvPr>
        </p:nvSpPr>
        <p:spPr>
          <a:xfrm>
            <a:off x="5674810" y="657055"/>
            <a:ext cx="5831389" cy="55151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8AF82ED-5295-4670-A3A8-B7813FF4713F}"/>
              </a:ext>
            </a:extLst>
          </p:cNvPr>
          <p:cNvSpPr>
            <a:spLocks noGrp="1"/>
          </p:cNvSpPr>
          <p:nvPr>
            <p:ph type="body" sz="half" idx="2"/>
          </p:nvPr>
        </p:nvSpPr>
        <p:spPr>
          <a:xfrm>
            <a:off x="1219199" y="3484210"/>
            <a:ext cx="3768934" cy="23768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F8BCDD2-4389-41FA-BE68-6805E3290FCE}"/>
              </a:ext>
            </a:extLst>
          </p:cNvPr>
          <p:cNvSpPr>
            <a:spLocks noGrp="1"/>
          </p:cNvSpPr>
          <p:nvPr>
            <p:ph type="dt" sz="half" idx="10"/>
          </p:nvPr>
        </p:nvSpPr>
        <p:spPr/>
        <p:txBody>
          <a:bodyPr/>
          <a:lstStyle/>
          <a:p>
            <a:fld id="{8C1E1FAD-7351-4908-963A-08EA8E4AB7A0}" type="datetimeFigureOut">
              <a:rPr lang="en-US" smtClean="0"/>
              <a:t>5/29/23</a:t>
            </a:fld>
            <a:endParaRPr lang="en-US"/>
          </a:p>
        </p:txBody>
      </p:sp>
      <p:sp>
        <p:nvSpPr>
          <p:cNvPr id="6" name="Footer Placeholder 5">
            <a:extLst>
              <a:ext uri="{FF2B5EF4-FFF2-40B4-BE49-F238E27FC236}">
                <a16:creationId xmlns:a16="http://schemas.microsoft.com/office/drawing/2014/main" id="{33C1D4C8-D966-41BE-B38F-54B9134FF7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A7339F-1169-4FB1-8FAA-781335ECB2A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412617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104591-A10E-46C3-952B-F25DCBDAD1BC}"/>
              </a:ext>
            </a:extLst>
          </p:cNvPr>
          <p:cNvSpPr>
            <a:spLocks noGrp="1"/>
          </p:cNvSpPr>
          <p:nvPr>
            <p:ph type="title"/>
          </p:nvPr>
        </p:nvSpPr>
        <p:spPr>
          <a:xfrm>
            <a:off x="1219200" y="365125"/>
            <a:ext cx="9493249" cy="1577975"/>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E1F77F62-7300-4B81-8F9B-D040A0EE1797}"/>
              </a:ext>
            </a:extLst>
          </p:cNvPr>
          <p:cNvSpPr>
            <a:spLocks noGrp="1"/>
          </p:cNvSpPr>
          <p:nvPr>
            <p:ph type="body" idx="1"/>
          </p:nvPr>
        </p:nvSpPr>
        <p:spPr>
          <a:xfrm>
            <a:off x="1219200" y="2318032"/>
            <a:ext cx="9493250" cy="385416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6252CF0-2C7E-4A4C-BD7E-B7CEFF0DC458}"/>
              </a:ext>
            </a:extLst>
          </p:cNvPr>
          <p:cNvSpPr>
            <a:spLocks noGrp="1"/>
          </p:cNvSpPr>
          <p:nvPr>
            <p:ph type="dt" sz="half" idx="2"/>
          </p:nvPr>
        </p:nvSpPr>
        <p:spPr>
          <a:xfrm rot="16200000">
            <a:off x="-1029207" y="4680813"/>
            <a:ext cx="2758330" cy="365125"/>
          </a:xfrm>
          <a:prstGeom prst="rect">
            <a:avLst/>
          </a:prstGeom>
        </p:spPr>
        <p:txBody>
          <a:bodyPr vert="horz" lIns="91440" tIns="45720" rIns="91440" bIns="45720" rtlCol="0" anchor="ctr"/>
          <a:lstStyle>
            <a:lvl1pPr algn="l">
              <a:defRPr sz="1100">
                <a:solidFill>
                  <a:schemeClr val="tx1"/>
                </a:solidFill>
              </a:defRPr>
            </a:lvl1pPr>
          </a:lstStyle>
          <a:p>
            <a:fld id="{8C1E1FAD-7351-4908-963A-08EA8E4AB7A0}" type="datetimeFigureOut">
              <a:rPr lang="en-US" smtClean="0"/>
              <a:t>5/29/23</a:t>
            </a:fld>
            <a:endParaRPr lang="en-US"/>
          </a:p>
        </p:txBody>
      </p:sp>
      <p:sp>
        <p:nvSpPr>
          <p:cNvPr id="5" name="Footer Placeholder 4">
            <a:extLst>
              <a:ext uri="{FF2B5EF4-FFF2-40B4-BE49-F238E27FC236}">
                <a16:creationId xmlns:a16="http://schemas.microsoft.com/office/drawing/2014/main" id="{D2B49E98-61B4-4398-B18F-534336EA1747}"/>
              </a:ext>
            </a:extLst>
          </p:cNvPr>
          <p:cNvSpPr>
            <a:spLocks noGrp="1"/>
          </p:cNvSpPr>
          <p:nvPr>
            <p:ph type="ftr" sz="quarter" idx="3"/>
          </p:nvPr>
        </p:nvSpPr>
        <p:spPr>
          <a:xfrm>
            <a:off x="661112" y="6356350"/>
            <a:ext cx="5509684" cy="365125"/>
          </a:xfrm>
          <a:prstGeom prst="rect">
            <a:avLst/>
          </a:prstGeom>
        </p:spPr>
        <p:txBody>
          <a:bodyPr vert="horz" lIns="91440" tIns="45720" rIns="91440" bIns="45720" rtlCol="0" anchor="ctr"/>
          <a:lstStyle>
            <a:lvl1pPr algn="l">
              <a:defRPr sz="11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A676DC5D-5820-4314-ADE6-9CD1C7D4AB68}"/>
              </a:ext>
            </a:extLst>
          </p:cNvPr>
          <p:cNvSpPr>
            <a:spLocks noGrp="1"/>
          </p:cNvSpPr>
          <p:nvPr>
            <p:ph type="sldNum" sz="quarter" idx="4"/>
          </p:nvPr>
        </p:nvSpPr>
        <p:spPr>
          <a:xfrm>
            <a:off x="10905482" y="6356350"/>
            <a:ext cx="1112082" cy="365125"/>
          </a:xfrm>
          <a:prstGeom prst="rect">
            <a:avLst/>
          </a:prstGeom>
        </p:spPr>
        <p:txBody>
          <a:bodyPr vert="horz" lIns="91440" tIns="45720" rIns="91440" bIns="45720" rtlCol="0" anchor="ctr"/>
          <a:lstStyle>
            <a:lvl1pPr algn="r">
              <a:defRPr sz="1100">
                <a:solidFill>
                  <a:schemeClr val="tx1"/>
                </a:solidFill>
              </a:defRPr>
            </a:lvl1pPr>
          </a:lstStyle>
          <a:p>
            <a:fld id="{1CF2D47E-0AF1-4C27-801F-64E3E5BF7F72}" type="slidenum">
              <a:rPr lang="en-US" smtClean="0"/>
              <a:t>‹#›</a:t>
            </a:fld>
            <a:endParaRPr lang="en-US"/>
          </a:p>
        </p:txBody>
      </p:sp>
      <p:grpSp>
        <p:nvGrpSpPr>
          <p:cNvPr id="7" name="Group 6">
            <a:extLst>
              <a:ext uri="{FF2B5EF4-FFF2-40B4-BE49-F238E27FC236}">
                <a16:creationId xmlns:a16="http://schemas.microsoft.com/office/drawing/2014/main" id="{23F5135F-115E-423C-BE4A-B56C35DC9F3E}"/>
              </a:ext>
            </a:extLst>
          </p:cNvPr>
          <p:cNvGrpSpPr/>
          <p:nvPr/>
        </p:nvGrpSpPr>
        <p:grpSpPr>
          <a:xfrm>
            <a:off x="174436" y="6356005"/>
            <a:ext cx="358083" cy="358083"/>
            <a:chOff x="4135740" y="1745599"/>
            <a:chExt cx="558732" cy="558732"/>
          </a:xfrm>
        </p:grpSpPr>
        <p:grpSp>
          <p:nvGrpSpPr>
            <p:cNvPr id="8" name="Group 7">
              <a:extLst>
                <a:ext uri="{FF2B5EF4-FFF2-40B4-BE49-F238E27FC236}">
                  <a16:creationId xmlns:a16="http://schemas.microsoft.com/office/drawing/2014/main" id="{82C1E318-0F1F-4920-8C7D-FBAC66631B54}"/>
                </a:ext>
              </a:extLst>
            </p:cNvPr>
            <p:cNvGrpSpPr/>
            <p:nvPr/>
          </p:nvGrpSpPr>
          <p:grpSpPr>
            <a:xfrm>
              <a:off x="4135740" y="1745599"/>
              <a:ext cx="558732" cy="558732"/>
              <a:chOff x="1028007" y="1706560"/>
              <a:chExt cx="575710" cy="575710"/>
            </a:xfrm>
          </p:grpSpPr>
          <p:cxnSp>
            <p:nvCxnSpPr>
              <p:cNvPr id="10" name="Straight Connector 9">
                <a:extLst>
                  <a:ext uri="{FF2B5EF4-FFF2-40B4-BE49-F238E27FC236}">
                    <a16:creationId xmlns:a16="http://schemas.microsoft.com/office/drawing/2014/main" id="{DE4A7237-B6EB-4FB7-8B68-7C27438D477D}"/>
                  </a:ext>
                </a:extLst>
              </p:cNvPr>
              <p:cNvCxnSpPr>
                <a:cxnSpLocks/>
              </p:cNvCxnSpPr>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4E00FDE-0838-4B5B-A782-6B6C92DB0A89}"/>
                  </a:ext>
                </a:extLst>
              </p:cNvPr>
              <p:cNvCxnSpPr>
                <a:cxnSpLocks/>
              </p:cNvCxnSpPr>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 name="Oval 8">
              <a:extLst>
                <a:ext uri="{FF2B5EF4-FFF2-40B4-BE49-F238E27FC236}">
                  <a16:creationId xmlns:a16="http://schemas.microsoft.com/office/drawing/2014/main" id="{2BC1B2F3-8E83-4A70-B103-979C67EECED1}"/>
                </a:ext>
              </a:extLst>
            </p:cNvPr>
            <p:cNvSpPr/>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2784585"/>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20000"/>
        </a:lnSpc>
        <a:spcBef>
          <a:spcPct val="0"/>
        </a:spcBef>
        <a:buNone/>
        <a:defRPr sz="4000" i="1" kern="1200">
          <a:solidFill>
            <a:srgbClr val="000000"/>
          </a:solidFill>
          <a:highlight>
            <a:srgbClr val="FFFF00"/>
          </a:highligh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Consolas" panose="020B0609020204030204" pitchFamily="49" charset="0"/>
        <a:buChar char="+"/>
        <a:defRPr sz="1400" kern="1200">
          <a:solidFill>
            <a:schemeClr val="tx1"/>
          </a:solidFill>
          <a:latin typeface="+mn-lt"/>
          <a:ea typeface="+mn-ea"/>
          <a:cs typeface="+mn-cs"/>
        </a:defRPr>
      </a:lvl2pPr>
      <a:lvl3pPr marL="64008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822960" indent="-228600" algn="l" defTabSz="914400" rtl="0" eaLnBrk="1" latinLnBrk="0" hangingPunct="1">
        <a:lnSpc>
          <a:spcPct val="120000"/>
        </a:lnSpc>
        <a:spcBef>
          <a:spcPts val="500"/>
        </a:spcBef>
        <a:buFont typeface="Consolas" panose="020B0609020204030204" pitchFamily="49" charset="0"/>
        <a:buChar char="+"/>
        <a:defRPr sz="1200" kern="1200">
          <a:solidFill>
            <a:schemeClr val="tx1"/>
          </a:solidFill>
          <a:latin typeface="+mn-lt"/>
          <a:ea typeface="+mn-ea"/>
          <a:cs typeface="+mn-cs"/>
        </a:defRPr>
      </a:lvl4pPr>
      <a:lvl5pPr marL="100584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D901597-12EB-45F9-BB71-F4A2E9CD29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B8A06957-B519-4112-A297-4689EAE57F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3278" y="1"/>
            <a:ext cx="8015617" cy="6292303"/>
          </a:xfrm>
          <a:custGeom>
            <a:avLst/>
            <a:gdLst>
              <a:gd name="connsiteX0" fmla="*/ 5149574 w 8015617"/>
              <a:gd name="connsiteY0" fmla="*/ 0 h 6292303"/>
              <a:gd name="connsiteX1" fmla="*/ 7673124 w 8015617"/>
              <a:gd name="connsiteY1" fmla="*/ 0 h 6292303"/>
              <a:gd name="connsiteX2" fmla="*/ 8015617 w 8015617"/>
              <a:gd name="connsiteY2" fmla="*/ 5843045 h 6292303"/>
              <a:gd name="connsiteX3" fmla="*/ 351134 w 8015617"/>
              <a:gd name="connsiteY3" fmla="*/ 6292303 h 6292303"/>
              <a:gd name="connsiteX4" fmla="*/ 0 w 8015617"/>
              <a:gd name="connsiteY4" fmla="*/ 301845 h 6292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15617" h="6292303">
                <a:moveTo>
                  <a:pt x="5149574" y="0"/>
                </a:moveTo>
                <a:lnTo>
                  <a:pt x="7673124" y="0"/>
                </a:lnTo>
                <a:lnTo>
                  <a:pt x="8015617" y="5843045"/>
                </a:lnTo>
                <a:lnTo>
                  <a:pt x="351134" y="6292303"/>
                </a:lnTo>
                <a:lnTo>
                  <a:pt x="0" y="301845"/>
                </a:lnTo>
                <a:close/>
              </a:path>
            </a:pathLst>
          </a:custGeom>
          <a:solidFill>
            <a:schemeClr val="tx1"/>
          </a:soli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4887703D-59A7-4805-B57F-99173594E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3682" y="0"/>
            <a:ext cx="7721297" cy="6137534"/>
          </a:xfrm>
          <a:custGeom>
            <a:avLst/>
            <a:gdLst>
              <a:gd name="connsiteX0" fmla="*/ 6989390 w 7721297"/>
              <a:gd name="connsiteY0" fmla="*/ 0 h 6137534"/>
              <a:gd name="connsiteX1" fmla="*/ 7385409 w 7721297"/>
              <a:gd name="connsiteY1" fmla="*/ 0 h 6137534"/>
              <a:gd name="connsiteX2" fmla="*/ 7386140 w 7721297"/>
              <a:gd name="connsiteY2" fmla="*/ 922 h 6137534"/>
              <a:gd name="connsiteX3" fmla="*/ 7390528 w 7721297"/>
              <a:gd name="connsiteY3" fmla="*/ 20974 h 6137534"/>
              <a:gd name="connsiteX4" fmla="*/ 7721024 w 7721297"/>
              <a:gd name="connsiteY4" fmla="*/ 5658922 h 6137534"/>
              <a:gd name="connsiteX5" fmla="*/ 7721023 w 7721297"/>
              <a:gd name="connsiteY5" fmla="*/ 5658927 h 6137534"/>
              <a:gd name="connsiteX6" fmla="*/ 7721297 w 7721297"/>
              <a:gd name="connsiteY6" fmla="*/ 5663572 h 6137534"/>
              <a:gd name="connsiteX7" fmla="*/ 7716147 w 7721297"/>
              <a:gd name="connsiteY7" fmla="*/ 5676259 h 6137534"/>
              <a:gd name="connsiteX8" fmla="*/ 7712139 w 7721297"/>
              <a:gd name="connsiteY8" fmla="*/ 5690502 h 6137534"/>
              <a:gd name="connsiteX9" fmla="*/ 7708519 w 7721297"/>
              <a:gd name="connsiteY9" fmla="*/ 5695048 h 6137534"/>
              <a:gd name="connsiteX10" fmla="*/ 7704935 w 7721297"/>
              <a:gd name="connsiteY10" fmla="*/ 5703877 h 6137534"/>
              <a:gd name="connsiteX11" fmla="*/ 7699090 w 7721297"/>
              <a:gd name="connsiteY11" fmla="*/ 5704214 h 6137534"/>
              <a:gd name="connsiteX12" fmla="*/ 7692214 w 7721297"/>
              <a:gd name="connsiteY12" fmla="*/ 5707603 h 6137534"/>
              <a:gd name="connsiteX13" fmla="*/ 7674726 w 7721297"/>
              <a:gd name="connsiteY13" fmla="*/ 5708628 h 6137534"/>
              <a:gd name="connsiteX14" fmla="*/ 7674412 w 7721297"/>
              <a:gd name="connsiteY14" fmla="*/ 5709720 h 6137534"/>
              <a:gd name="connsiteX15" fmla="*/ 7647609 w 7721297"/>
              <a:gd name="connsiteY15" fmla="*/ 5735871 h 6137534"/>
              <a:gd name="connsiteX16" fmla="*/ 7592212 w 7721297"/>
              <a:gd name="connsiteY16" fmla="*/ 5713464 h 6137534"/>
              <a:gd name="connsiteX17" fmla="*/ 7059543 w 7721297"/>
              <a:gd name="connsiteY17" fmla="*/ 5744687 h 6137534"/>
              <a:gd name="connsiteX18" fmla="*/ 7050496 w 7721297"/>
              <a:gd name="connsiteY18" fmla="*/ 5749000 h 6137534"/>
              <a:gd name="connsiteX19" fmla="*/ 7028578 w 7721297"/>
              <a:gd name="connsiteY19" fmla="*/ 5754084 h 6137534"/>
              <a:gd name="connsiteX20" fmla="*/ 6937660 w 7721297"/>
              <a:gd name="connsiteY20" fmla="*/ 5760288 h 6137534"/>
              <a:gd name="connsiteX21" fmla="*/ 6884223 w 7721297"/>
              <a:gd name="connsiteY21" fmla="*/ 5767636 h 6137534"/>
              <a:gd name="connsiteX22" fmla="*/ 6865431 w 7721297"/>
              <a:gd name="connsiteY22" fmla="*/ 5776138 h 6137534"/>
              <a:gd name="connsiteX23" fmla="*/ 6838171 w 7721297"/>
              <a:gd name="connsiteY23" fmla="*/ 5784171 h 6137534"/>
              <a:gd name="connsiteX24" fmla="*/ 6791231 w 7721297"/>
              <a:gd name="connsiteY24" fmla="*/ 5802772 h 6137534"/>
              <a:gd name="connsiteX25" fmla="*/ 6745506 w 7721297"/>
              <a:gd name="connsiteY25" fmla="*/ 5812285 h 6137534"/>
              <a:gd name="connsiteX26" fmla="*/ 6714572 w 7721297"/>
              <a:gd name="connsiteY26" fmla="*/ 5815422 h 6137534"/>
              <a:gd name="connsiteX27" fmla="*/ 6710059 w 7721297"/>
              <a:gd name="connsiteY27" fmla="*/ 5815424 h 6137534"/>
              <a:gd name="connsiteX28" fmla="*/ 6672310 w 7721297"/>
              <a:gd name="connsiteY28" fmla="*/ 5808283 h 6137534"/>
              <a:gd name="connsiteX29" fmla="*/ 6669118 w 7721297"/>
              <a:gd name="connsiteY29" fmla="*/ 5813181 h 6137534"/>
              <a:gd name="connsiteX30" fmla="*/ 6657741 w 7721297"/>
              <a:gd name="connsiteY30" fmla="*/ 5818650 h 6137534"/>
              <a:gd name="connsiteX31" fmla="*/ 6647425 w 7721297"/>
              <a:gd name="connsiteY31" fmla="*/ 5813632 h 6137534"/>
              <a:gd name="connsiteX32" fmla="*/ 6600070 w 7721297"/>
              <a:gd name="connsiteY32" fmla="*/ 5806385 h 6137534"/>
              <a:gd name="connsiteX33" fmla="*/ 6531112 w 7721297"/>
              <a:gd name="connsiteY33" fmla="*/ 5801193 h 6137534"/>
              <a:gd name="connsiteX34" fmla="*/ 6520435 w 7721297"/>
              <a:gd name="connsiteY34" fmla="*/ 5796037 h 6137534"/>
              <a:gd name="connsiteX35" fmla="*/ 6452509 w 7721297"/>
              <a:gd name="connsiteY35" fmla="*/ 5785889 h 6137534"/>
              <a:gd name="connsiteX36" fmla="*/ 6417173 w 7721297"/>
              <a:gd name="connsiteY36" fmla="*/ 5785777 h 6137534"/>
              <a:gd name="connsiteX37" fmla="*/ 6413565 w 7721297"/>
              <a:gd name="connsiteY37" fmla="*/ 5791272 h 6137534"/>
              <a:gd name="connsiteX38" fmla="*/ 6403089 w 7721297"/>
              <a:gd name="connsiteY38" fmla="*/ 5790492 h 6137534"/>
              <a:gd name="connsiteX39" fmla="*/ 6400340 w 7721297"/>
              <a:gd name="connsiteY39" fmla="*/ 5791439 h 6137534"/>
              <a:gd name="connsiteX40" fmla="*/ 6384541 w 7721297"/>
              <a:gd name="connsiteY40" fmla="*/ 5795714 h 6137534"/>
              <a:gd name="connsiteX41" fmla="*/ 6380988 w 7721297"/>
              <a:gd name="connsiteY41" fmla="*/ 5785886 h 6137534"/>
              <a:gd name="connsiteX42" fmla="*/ 6376190 w 7721297"/>
              <a:gd name="connsiteY42" fmla="*/ 5784742 h 6137534"/>
              <a:gd name="connsiteX43" fmla="*/ 6203462 w 7721297"/>
              <a:gd name="connsiteY43" fmla="*/ 5794867 h 6137534"/>
              <a:gd name="connsiteX44" fmla="*/ 6189193 w 7721297"/>
              <a:gd name="connsiteY44" fmla="*/ 5804914 h 6137534"/>
              <a:gd name="connsiteX45" fmla="*/ 6143467 w 7721297"/>
              <a:gd name="connsiteY45" fmla="*/ 5814428 h 6137534"/>
              <a:gd name="connsiteX46" fmla="*/ 6112533 w 7721297"/>
              <a:gd name="connsiteY46" fmla="*/ 5817565 h 6137534"/>
              <a:gd name="connsiteX47" fmla="*/ 6108020 w 7721297"/>
              <a:gd name="connsiteY47" fmla="*/ 5817567 h 6137534"/>
              <a:gd name="connsiteX48" fmla="*/ 6070270 w 7721297"/>
              <a:gd name="connsiteY48" fmla="*/ 5810426 h 6137534"/>
              <a:gd name="connsiteX49" fmla="*/ 6067079 w 7721297"/>
              <a:gd name="connsiteY49" fmla="*/ 5815324 h 6137534"/>
              <a:gd name="connsiteX50" fmla="*/ 6055703 w 7721297"/>
              <a:gd name="connsiteY50" fmla="*/ 5820793 h 6137534"/>
              <a:gd name="connsiteX51" fmla="*/ 6045386 w 7721297"/>
              <a:gd name="connsiteY51" fmla="*/ 5815775 h 6137534"/>
              <a:gd name="connsiteX52" fmla="*/ 5998031 w 7721297"/>
              <a:gd name="connsiteY52" fmla="*/ 5808528 h 6137534"/>
              <a:gd name="connsiteX53" fmla="*/ 5985928 w 7721297"/>
              <a:gd name="connsiteY53" fmla="*/ 5807617 h 6137534"/>
              <a:gd name="connsiteX54" fmla="*/ 5484277 w 7721297"/>
              <a:gd name="connsiteY54" fmla="*/ 5837022 h 6137534"/>
              <a:gd name="connsiteX55" fmla="*/ 5050621 w 7721297"/>
              <a:gd name="connsiteY55" fmla="*/ 5862441 h 6137534"/>
              <a:gd name="connsiteX56" fmla="*/ 4764988 w 7721297"/>
              <a:gd name="connsiteY56" fmla="*/ 5879183 h 6137534"/>
              <a:gd name="connsiteX57" fmla="*/ 4742173 w 7721297"/>
              <a:gd name="connsiteY57" fmla="*/ 5880683 h 6137534"/>
              <a:gd name="connsiteX58" fmla="*/ 4603476 w 7721297"/>
              <a:gd name="connsiteY58" fmla="*/ 5888890 h 6137534"/>
              <a:gd name="connsiteX59" fmla="*/ 4602500 w 7721297"/>
              <a:gd name="connsiteY59" fmla="*/ 5888708 h 6137534"/>
              <a:gd name="connsiteX60" fmla="*/ 357873 w 7721297"/>
              <a:gd name="connsiteY60" fmla="*/ 6137509 h 6137534"/>
              <a:gd name="connsiteX61" fmla="*/ 331163 w 7721297"/>
              <a:gd name="connsiteY61" fmla="*/ 6102479 h 6137534"/>
              <a:gd name="connsiteX62" fmla="*/ 83 w 7721297"/>
              <a:gd name="connsiteY62" fmla="*/ 454154 h 6137534"/>
              <a:gd name="connsiteX63" fmla="*/ 22525 w 7721297"/>
              <a:gd name="connsiteY63" fmla="*/ 416348 h 6137534"/>
              <a:gd name="connsiteX64" fmla="*/ 1139279 w 7721297"/>
              <a:gd name="connsiteY64" fmla="*/ 350888 h 6137534"/>
              <a:gd name="connsiteX65" fmla="*/ 1175131 w 7721297"/>
              <a:gd name="connsiteY65" fmla="*/ 338519 h 6137534"/>
              <a:gd name="connsiteX66" fmla="*/ 1213225 w 7721297"/>
              <a:gd name="connsiteY66" fmla="*/ 346554 h 6137534"/>
              <a:gd name="connsiteX67" fmla="*/ 1712871 w 7721297"/>
              <a:gd name="connsiteY67" fmla="*/ 317267 h 6137534"/>
              <a:gd name="connsiteX68" fmla="*/ 1779193 w 7721297"/>
              <a:gd name="connsiteY68" fmla="*/ 313380 h 6137534"/>
              <a:gd name="connsiteX69" fmla="*/ 1815597 w 7721297"/>
              <a:gd name="connsiteY69" fmla="*/ 300302 h 6137534"/>
              <a:gd name="connsiteX70" fmla="*/ 1852738 w 7721297"/>
              <a:gd name="connsiteY70" fmla="*/ 285584 h 6137534"/>
              <a:gd name="connsiteX71" fmla="*/ 1888919 w 7721297"/>
              <a:gd name="connsiteY71" fmla="*/ 278056 h 6137534"/>
              <a:gd name="connsiteX72" fmla="*/ 1916966 w 7721297"/>
              <a:gd name="connsiteY72" fmla="*/ 275572 h 6137534"/>
              <a:gd name="connsiteX73" fmla="*/ 1946834 w 7721297"/>
              <a:gd name="connsiteY73" fmla="*/ 281223 h 6137534"/>
              <a:gd name="connsiteX74" fmla="*/ 1966525 w 7721297"/>
              <a:gd name="connsiteY74" fmla="*/ 276990 h 6137534"/>
              <a:gd name="connsiteX75" fmla="*/ 2003994 w 7721297"/>
              <a:gd name="connsiteY75" fmla="*/ 282725 h 6137534"/>
              <a:gd name="connsiteX76" fmla="*/ 2058557 w 7721297"/>
              <a:gd name="connsiteY76" fmla="*/ 286832 h 6137534"/>
              <a:gd name="connsiteX77" fmla="*/ 2096277 w 7721297"/>
              <a:gd name="connsiteY77" fmla="*/ 292409 h 6137534"/>
              <a:gd name="connsiteX78" fmla="*/ 2103602 w 7721297"/>
              <a:gd name="connsiteY78" fmla="*/ 294364 h 6137534"/>
              <a:gd name="connsiteX79" fmla="*/ 2347448 w 7721297"/>
              <a:gd name="connsiteY79" fmla="*/ 280071 h 6137534"/>
              <a:gd name="connsiteX80" fmla="*/ 2365280 w 7721297"/>
              <a:gd name="connsiteY80" fmla="*/ 276360 h 6137534"/>
              <a:gd name="connsiteX81" fmla="*/ 2426123 w 7721297"/>
              <a:gd name="connsiteY81" fmla="*/ 275459 h 6137534"/>
              <a:gd name="connsiteX82" fmla="*/ 2434723 w 7721297"/>
              <a:gd name="connsiteY82" fmla="*/ 271325 h 6137534"/>
              <a:gd name="connsiteX83" fmla="*/ 2494266 w 7721297"/>
              <a:gd name="connsiteY83" fmla="*/ 271465 h 6137534"/>
              <a:gd name="connsiteX84" fmla="*/ 2559092 w 7721297"/>
              <a:gd name="connsiteY84" fmla="*/ 264581 h 6137534"/>
              <a:gd name="connsiteX85" fmla="*/ 2563462 w 7721297"/>
              <a:gd name="connsiteY85" fmla="*/ 256037 h 6137534"/>
              <a:gd name="connsiteX86" fmla="*/ 2577676 w 7721297"/>
              <a:gd name="connsiteY86" fmla="*/ 254477 h 6137534"/>
              <a:gd name="connsiteX87" fmla="*/ 2600129 w 7721297"/>
              <a:gd name="connsiteY87" fmla="*/ 253320 h 6137534"/>
              <a:gd name="connsiteX88" fmla="*/ 2650911 w 7721297"/>
              <a:gd name="connsiteY88" fmla="*/ 259040 h 6137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Lst>
            <a:rect l="l" t="t" r="r" b="b"/>
            <a:pathLst>
              <a:path w="7721297" h="6137534">
                <a:moveTo>
                  <a:pt x="6989390" y="0"/>
                </a:moveTo>
                <a:lnTo>
                  <a:pt x="7385409" y="0"/>
                </a:lnTo>
                <a:lnTo>
                  <a:pt x="7386140" y="922"/>
                </a:lnTo>
                <a:lnTo>
                  <a:pt x="7390528" y="20974"/>
                </a:lnTo>
                <a:cubicBezTo>
                  <a:pt x="7446342" y="963974"/>
                  <a:pt x="7665942" y="4719264"/>
                  <a:pt x="7721024" y="5658922"/>
                </a:cubicBezTo>
                <a:cubicBezTo>
                  <a:pt x="7721023" y="5658924"/>
                  <a:pt x="7721023" y="5658925"/>
                  <a:pt x="7721023" y="5658927"/>
                </a:cubicBezTo>
                <a:cubicBezTo>
                  <a:pt x="7721114" y="5660475"/>
                  <a:pt x="7721205" y="5662025"/>
                  <a:pt x="7721297" y="5663572"/>
                </a:cubicBezTo>
                <a:lnTo>
                  <a:pt x="7716147" y="5676259"/>
                </a:lnTo>
                <a:lnTo>
                  <a:pt x="7712139" y="5690502"/>
                </a:lnTo>
                <a:lnTo>
                  <a:pt x="7708519" y="5695048"/>
                </a:lnTo>
                <a:lnTo>
                  <a:pt x="7704935" y="5703877"/>
                </a:lnTo>
                <a:lnTo>
                  <a:pt x="7699090" y="5704214"/>
                </a:lnTo>
                <a:lnTo>
                  <a:pt x="7692214" y="5707603"/>
                </a:lnTo>
                <a:lnTo>
                  <a:pt x="7674726" y="5708628"/>
                </a:lnTo>
                <a:lnTo>
                  <a:pt x="7674412" y="5709720"/>
                </a:lnTo>
                <a:cubicBezTo>
                  <a:pt x="7674096" y="5722851"/>
                  <a:pt x="7687229" y="5733549"/>
                  <a:pt x="7647609" y="5735871"/>
                </a:cubicBezTo>
                <a:lnTo>
                  <a:pt x="7592212" y="5713464"/>
                </a:lnTo>
                <a:lnTo>
                  <a:pt x="7059543" y="5744687"/>
                </a:lnTo>
                <a:lnTo>
                  <a:pt x="7050496" y="5749000"/>
                </a:lnTo>
                <a:cubicBezTo>
                  <a:pt x="7045619" y="5750860"/>
                  <a:pt x="7038873" y="5752719"/>
                  <a:pt x="7028578" y="5754084"/>
                </a:cubicBezTo>
                <a:cubicBezTo>
                  <a:pt x="7002150" y="5743012"/>
                  <a:pt x="6970580" y="5775328"/>
                  <a:pt x="6937660" y="5760288"/>
                </a:cubicBezTo>
                <a:cubicBezTo>
                  <a:pt x="6925760" y="5756875"/>
                  <a:pt x="6890181" y="5759283"/>
                  <a:pt x="6884223" y="5767636"/>
                </a:cubicBezTo>
                <a:cubicBezTo>
                  <a:pt x="6876963" y="5769764"/>
                  <a:pt x="6868022" y="5767395"/>
                  <a:pt x="6865431" y="5776138"/>
                </a:cubicBezTo>
                <a:cubicBezTo>
                  <a:pt x="6860770" y="5786740"/>
                  <a:pt x="6833285" y="5772215"/>
                  <a:pt x="6838171" y="5784171"/>
                </a:cubicBezTo>
                <a:cubicBezTo>
                  <a:pt x="6818693" y="5774254"/>
                  <a:pt x="6806181" y="5796611"/>
                  <a:pt x="6791231" y="5802772"/>
                </a:cubicBezTo>
                <a:lnTo>
                  <a:pt x="6745506" y="5812285"/>
                </a:lnTo>
                <a:lnTo>
                  <a:pt x="6714572" y="5815422"/>
                </a:lnTo>
                <a:lnTo>
                  <a:pt x="6710059" y="5815424"/>
                </a:lnTo>
                <a:lnTo>
                  <a:pt x="6672310" y="5808283"/>
                </a:lnTo>
                <a:cubicBezTo>
                  <a:pt x="6671542" y="5810036"/>
                  <a:pt x="6670468" y="5811687"/>
                  <a:pt x="6669118" y="5813181"/>
                </a:cubicBezTo>
                <a:lnTo>
                  <a:pt x="6657741" y="5818650"/>
                </a:lnTo>
                <a:lnTo>
                  <a:pt x="6647425" y="5813632"/>
                </a:lnTo>
                <a:lnTo>
                  <a:pt x="6600070" y="5806385"/>
                </a:lnTo>
                <a:lnTo>
                  <a:pt x="6531112" y="5801193"/>
                </a:lnTo>
                <a:lnTo>
                  <a:pt x="6520435" y="5796037"/>
                </a:lnTo>
                <a:cubicBezTo>
                  <a:pt x="6496467" y="5791093"/>
                  <a:pt x="6468393" y="5799321"/>
                  <a:pt x="6452509" y="5785889"/>
                </a:cubicBezTo>
                <a:lnTo>
                  <a:pt x="6417173" y="5785777"/>
                </a:lnTo>
                <a:lnTo>
                  <a:pt x="6413565" y="5791272"/>
                </a:lnTo>
                <a:lnTo>
                  <a:pt x="6403089" y="5790492"/>
                </a:lnTo>
                <a:lnTo>
                  <a:pt x="6400340" y="5791439"/>
                </a:lnTo>
                <a:cubicBezTo>
                  <a:pt x="6395093" y="5793274"/>
                  <a:pt x="6389877" y="5794902"/>
                  <a:pt x="6384541" y="5795714"/>
                </a:cubicBezTo>
                <a:cubicBezTo>
                  <a:pt x="6384816" y="5790709"/>
                  <a:pt x="6383401" y="5787669"/>
                  <a:pt x="6380988" y="5785886"/>
                </a:cubicBezTo>
                <a:lnTo>
                  <a:pt x="6376190" y="5784742"/>
                </a:lnTo>
                <a:lnTo>
                  <a:pt x="6203462" y="5794867"/>
                </a:lnTo>
                <a:lnTo>
                  <a:pt x="6189193" y="5804914"/>
                </a:lnTo>
                <a:lnTo>
                  <a:pt x="6143467" y="5814428"/>
                </a:lnTo>
                <a:lnTo>
                  <a:pt x="6112533" y="5817565"/>
                </a:lnTo>
                <a:lnTo>
                  <a:pt x="6108020" y="5817567"/>
                </a:lnTo>
                <a:lnTo>
                  <a:pt x="6070270" y="5810426"/>
                </a:lnTo>
                <a:cubicBezTo>
                  <a:pt x="6069504" y="5812178"/>
                  <a:pt x="6068430" y="5813830"/>
                  <a:pt x="6067079" y="5815324"/>
                </a:cubicBezTo>
                <a:lnTo>
                  <a:pt x="6055703" y="5820793"/>
                </a:lnTo>
                <a:lnTo>
                  <a:pt x="6045386" y="5815775"/>
                </a:lnTo>
                <a:lnTo>
                  <a:pt x="5998031" y="5808528"/>
                </a:lnTo>
                <a:lnTo>
                  <a:pt x="5985928" y="5807617"/>
                </a:lnTo>
                <a:lnTo>
                  <a:pt x="5484277" y="5837022"/>
                </a:lnTo>
                <a:lnTo>
                  <a:pt x="5050621" y="5862441"/>
                </a:lnTo>
                <a:lnTo>
                  <a:pt x="4764988" y="5879183"/>
                </a:lnTo>
                <a:lnTo>
                  <a:pt x="4742173" y="5880683"/>
                </a:lnTo>
                <a:cubicBezTo>
                  <a:pt x="4747668" y="5887795"/>
                  <a:pt x="4641947" y="5892753"/>
                  <a:pt x="4603476" y="5888890"/>
                </a:cubicBezTo>
                <a:lnTo>
                  <a:pt x="4602500" y="5888708"/>
                </a:lnTo>
                <a:lnTo>
                  <a:pt x="357873" y="6137509"/>
                </a:lnTo>
                <a:cubicBezTo>
                  <a:pt x="344313" y="6138247"/>
                  <a:pt x="332376" y="6122596"/>
                  <a:pt x="331163" y="6102479"/>
                </a:cubicBezTo>
                <a:lnTo>
                  <a:pt x="83" y="454154"/>
                </a:lnTo>
                <a:cubicBezTo>
                  <a:pt x="-1016" y="434071"/>
                  <a:pt x="8999" y="417193"/>
                  <a:pt x="22525" y="416348"/>
                </a:cubicBezTo>
                <a:lnTo>
                  <a:pt x="1139279" y="350888"/>
                </a:lnTo>
                <a:lnTo>
                  <a:pt x="1175131" y="338519"/>
                </a:lnTo>
                <a:cubicBezTo>
                  <a:pt x="1195616" y="337770"/>
                  <a:pt x="1200527" y="343876"/>
                  <a:pt x="1213225" y="346554"/>
                </a:cubicBezTo>
                <a:lnTo>
                  <a:pt x="1712871" y="317267"/>
                </a:lnTo>
                <a:lnTo>
                  <a:pt x="1779193" y="313380"/>
                </a:lnTo>
                <a:lnTo>
                  <a:pt x="1815597" y="300302"/>
                </a:lnTo>
                <a:cubicBezTo>
                  <a:pt x="1831010" y="308148"/>
                  <a:pt x="1840910" y="290458"/>
                  <a:pt x="1852738" y="285584"/>
                </a:cubicBezTo>
                <a:lnTo>
                  <a:pt x="1888919" y="278056"/>
                </a:lnTo>
                <a:lnTo>
                  <a:pt x="1916966" y="275572"/>
                </a:lnTo>
                <a:lnTo>
                  <a:pt x="1946834" y="281223"/>
                </a:lnTo>
                <a:cubicBezTo>
                  <a:pt x="1955094" y="281459"/>
                  <a:pt x="1956998" y="276740"/>
                  <a:pt x="1966525" y="276990"/>
                </a:cubicBezTo>
                <a:lnTo>
                  <a:pt x="2003994" y="282725"/>
                </a:lnTo>
                <a:lnTo>
                  <a:pt x="2058557" y="286832"/>
                </a:lnTo>
                <a:lnTo>
                  <a:pt x="2096277" y="292409"/>
                </a:lnTo>
                <a:lnTo>
                  <a:pt x="2103602" y="294364"/>
                </a:lnTo>
                <a:lnTo>
                  <a:pt x="2347448" y="280071"/>
                </a:lnTo>
                <a:lnTo>
                  <a:pt x="2365280" y="276360"/>
                </a:lnTo>
                <a:lnTo>
                  <a:pt x="2426123" y="275459"/>
                </a:lnTo>
                <a:lnTo>
                  <a:pt x="2434723" y="271325"/>
                </a:lnTo>
                <a:lnTo>
                  <a:pt x="2494266" y="271465"/>
                </a:lnTo>
                <a:cubicBezTo>
                  <a:pt x="2513884" y="269801"/>
                  <a:pt x="2547977" y="268614"/>
                  <a:pt x="2559092" y="264581"/>
                </a:cubicBezTo>
                <a:lnTo>
                  <a:pt x="2563462" y="256037"/>
                </a:lnTo>
                <a:lnTo>
                  <a:pt x="2577676" y="254477"/>
                </a:lnTo>
                <a:cubicBezTo>
                  <a:pt x="2578755" y="255048"/>
                  <a:pt x="2599278" y="253316"/>
                  <a:pt x="2600129" y="253320"/>
                </a:cubicBezTo>
                <a:lnTo>
                  <a:pt x="2650911" y="259040"/>
                </a:lnTo>
                <a:close/>
              </a:path>
            </a:pathLst>
          </a:custGeom>
          <a:blipFill>
            <a:blip r:embed="rId2"/>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Αφηρημένη σύνδεση δικτύου σε λευκό φόντο">
            <a:extLst>
              <a:ext uri="{FF2B5EF4-FFF2-40B4-BE49-F238E27FC236}">
                <a16:creationId xmlns:a16="http://schemas.microsoft.com/office/drawing/2014/main" id="{7B37BF5B-B94F-F518-CC0B-B296F45615A6}"/>
              </a:ext>
            </a:extLst>
          </p:cNvPr>
          <p:cNvPicPr>
            <a:picLocks noChangeAspect="1"/>
          </p:cNvPicPr>
          <p:nvPr/>
        </p:nvPicPr>
        <p:blipFill rotWithShape="1">
          <a:blip r:embed="rId3">
            <a:alphaModFix amt="84000"/>
          </a:blip>
          <a:srcRect r="16025"/>
          <a:stretch/>
        </p:blipFill>
        <p:spPr>
          <a:xfrm>
            <a:off x="553208" y="10"/>
            <a:ext cx="7721297" cy="6137524"/>
          </a:xfrm>
          <a:custGeom>
            <a:avLst/>
            <a:gdLst/>
            <a:ahLst/>
            <a:cxnLst/>
            <a:rect l="l" t="t" r="r" b="b"/>
            <a:pathLst>
              <a:path w="7721297" h="6137534">
                <a:moveTo>
                  <a:pt x="6989390" y="0"/>
                </a:moveTo>
                <a:lnTo>
                  <a:pt x="7385409" y="0"/>
                </a:lnTo>
                <a:lnTo>
                  <a:pt x="7386140" y="922"/>
                </a:lnTo>
                <a:lnTo>
                  <a:pt x="7390528" y="20974"/>
                </a:lnTo>
                <a:cubicBezTo>
                  <a:pt x="7446342" y="963974"/>
                  <a:pt x="7665942" y="4719264"/>
                  <a:pt x="7721024" y="5658922"/>
                </a:cubicBezTo>
                <a:cubicBezTo>
                  <a:pt x="7721023" y="5658924"/>
                  <a:pt x="7721023" y="5658925"/>
                  <a:pt x="7721023" y="5658927"/>
                </a:cubicBezTo>
                <a:cubicBezTo>
                  <a:pt x="7721114" y="5660475"/>
                  <a:pt x="7721205" y="5662025"/>
                  <a:pt x="7721297" y="5663572"/>
                </a:cubicBezTo>
                <a:lnTo>
                  <a:pt x="7716147" y="5676259"/>
                </a:lnTo>
                <a:lnTo>
                  <a:pt x="7712139" y="5690502"/>
                </a:lnTo>
                <a:lnTo>
                  <a:pt x="7708519" y="5695048"/>
                </a:lnTo>
                <a:lnTo>
                  <a:pt x="7704935" y="5703877"/>
                </a:lnTo>
                <a:lnTo>
                  <a:pt x="7699090" y="5704214"/>
                </a:lnTo>
                <a:lnTo>
                  <a:pt x="7692214" y="5707603"/>
                </a:lnTo>
                <a:lnTo>
                  <a:pt x="7674726" y="5708628"/>
                </a:lnTo>
                <a:lnTo>
                  <a:pt x="7674412" y="5709720"/>
                </a:lnTo>
                <a:cubicBezTo>
                  <a:pt x="7674096" y="5722851"/>
                  <a:pt x="7687229" y="5733549"/>
                  <a:pt x="7647609" y="5735871"/>
                </a:cubicBezTo>
                <a:lnTo>
                  <a:pt x="7592212" y="5713464"/>
                </a:lnTo>
                <a:lnTo>
                  <a:pt x="7059543" y="5744687"/>
                </a:lnTo>
                <a:lnTo>
                  <a:pt x="7050496" y="5749000"/>
                </a:lnTo>
                <a:cubicBezTo>
                  <a:pt x="7045619" y="5750860"/>
                  <a:pt x="7038873" y="5752719"/>
                  <a:pt x="7028578" y="5754084"/>
                </a:cubicBezTo>
                <a:cubicBezTo>
                  <a:pt x="7002150" y="5743012"/>
                  <a:pt x="6970580" y="5775328"/>
                  <a:pt x="6937660" y="5760288"/>
                </a:cubicBezTo>
                <a:cubicBezTo>
                  <a:pt x="6925760" y="5756875"/>
                  <a:pt x="6890181" y="5759283"/>
                  <a:pt x="6884223" y="5767636"/>
                </a:cubicBezTo>
                <a:cubicBezTo>
                  <a:pt x="6876963" y="5769764"/>
                  <a:pt x="6868022" y="5767395"/>
                  <a:pt x="6865431" y="5776138"/>
                </a:cubicBezTo>
                <a:cubicBezTo>
                  <a:pt x="6860770" y="5786740"/>
                  <a:pt x="6833285" y="5772215"/>
                  <a:pt x="6838171" y="5784171"/>
                </a:cubicBezTo>
                <a:cubicBezTo>
                  <a:pt x="6818693" y="5774254"/>
                  <a:pt x="6806181" y="5796611"/>
                  <a:pt x="6791231" y="5802772"/>
                </a:cubicBezTo>
                <a:lnTo>
                  <a:pt x="6745506" y="5812285"/>
                </a:lnTo>
                <a:lnTo>
                  <a:pt x="6714572" y="5815422"/>
                </a:lnTo>
                <a:lnTo>
                  <a:pt x="6710059" y="5815424"/>
                </a:lnTo>
                <a:lnTo>
                  <a:pt x="6672310" y="5808283"/>
                </a:lnTo>
                <a:cubicBezTo>
                  <a:pt x="6671542" y="5810036"/>
                  <a:pt x="6670468" y="5811687"/>
                  <a:pt x="6669118" y="5813181"/>
                </a:cubicBezTo>
                <a:lnTo>
                  <a:pt x="6657741" y="5818650"/>
                </a:lnTo>
                <a:lnTo>
                  <a:pt x="6647425" y="5813632"/>
                </a:lnTo>
                <a:lnTo>
                  <a:pt x="6600070" y="5806385"/>
                </a:lnTo>
                <a:lnTo>
                  <a:pt x="6531112" y="5801193"/>
                </a:lnTo>
                <a:lnTo>
                  <a:pt x="6520435" y="5796037"/>
                </a:lnTo>
                <a:cubicBezTo>
                  <a:pt x="6496467" y="5791093"/>
                  <a:pt x="6468393" y="5799321"/>
                  <a:pt x="6452509" y="5785889"/>
                </a:cubicBezTo>
                <a:lnTo>
                  <a:pt x="6417173" y="5785777"/>
                </a:lnTo>
                <a:lnTo>
                  <a:pt x="6413565" y="5791272"/>
                </a:lnTo>
                <a:lnTo>
                  <a:pt x="6403089" y="5790492"/>
                </a:lnTo>
                <a:lnTo>
                  <a:pt x="6400340" y="5791439"/>
                </a:lnTo>
                <a:cubicBezTo>
                  <a:pt x="6395093" y="5793274"/>
                  <a:pt x="6389877" y="5794902"/>
                  <a:pt x="6384541" y="5795714"/>
                </a:cubicBezTo>
                <a:cubicBezTo>
                  <a:pt x="6384816" y="5790709"/>
                  <a:pt x="6383401" y="5787669"/>
                  <a:pt x="6380988" y="5785886"/>
                </a:cubicBezTo>
                <a:lnTo>
                  <a:pt x="6376190" y="5784742"/>
                </a:lnTo>
                <a:lnTo>
                  <a:pt x="6203462" y="5794867"/>
                </a:lnTo>
                <a:lnTo>
                  <a:pt x="6189193" y="5804914"/>
                </a:lnTo>
                <a:lnTo>
                  <a:pt x="6143467" y="5814428"/>
                </a:lnTo>
                <a:lnTo>
                  <a:pt x="6112533" y="5817565"/>
                </a:lnTo>
                <a:lnTo>
                  <a:pt x="6108020" y="5817567"/>
                </a:lnTo>
                <a:lnTo>
                  <a:pt x="6070270" y="5810426"/>
                </a:lnTo>
                <a:cubicBezTo>
                  <a:pt x="6069504" y="5812178"/>
                  <a:pt x="6068430" y="5813830"/>
                  <a:pt x="6067079" y="5815324"/>
                </a:cubicBezTo>
                <a:lnTo>
                  <a:pt x="6055703" y="5820793"/>
                </a:lnTo>
                <a:lnTo>
                  <a:pt x="6045386" y="5815775"/>
                </a:lnTo>
                <a:lnTo>
                  <a:pt x="5998031" y="5808528"/>
                </a:lnTo>
                <a:lnTo>
                  <a:pt x="5985928" y="5807617"/>
                </a:lnTo>
                <a:lnTo>
                  <a:pt x="5484277" y="5837022"/>
                </a:lnTo>
                <a:lnTo>
                  <a:pt x="5050621" y="5862441"/>
                </a:lnTo>
                <a:lnTo>
                  <a:pt x="4764988" y="5879183"/>
                </a:lnTo>
                <a:lnTo>
                  <a:pt x="4742173" y="5880683"/>
                </a:lnTo>
                <a:cubicBezTo>
                  <a:pt x="4747668" y="5887795"/>
                  <a:pt x="4641947" y="5892753"/>
                  <a:pt x="4603476" y="5888890"/>
                </a:cubicBezTo>
                <a:lnTo>
                  <a:pt x="4602500" y="5888708"/>
                </a:lnTo>
                <a:lnTo>
                  <a:pt x="357873" y="6137509"/>
                </a:lnTo>
                <a:cubicBezTo>
                  <a:pt x="344313" y="6138247"/>
                  <a:pt x="332376" y="6122596"/>
                  <a:pt x="331163" y="6102479"/>
                </a:cubicBezTo>
                <a:lnTo>
                  <a:pt x="83" y="454154"/>
                </a:lnTo>
                <a:cubicBezTo>
                  <a:pt x="-1016" y="434071"/>
                  <a:pt x="8999" y="417193"/>
                  <a:pt x="22525" y="416348"/>
                </a:cubicBezTo>
                <a:lnTo>
                  <a:pt x="1139279" y="350888"/>
                </a:lnTo>
                <a:lnTo>
                  <a:pt x="1175131" y="338519"/>
                </a:lnTo>
                <a:cubicBezTo>
                  <a:pt x="1195616" y="337770"/>
                  <a:pt x="1200527" y="343876"/>
                  <a:pt x="1213225" y="346554"/>
                </a:cubicBezTo>
                <a:lnTo>
                  <a:pt x="1712871" y="317267"/>
                </a:lnTo>
                <a:lnTo>
                  <a:pt x="1779193" y="313380"/>
                </a:lnTo>
                <a:lnTo>
                  <a:pt x="1815597" y="300302"/>
                </a:lnTo>
                <a:cubicBezTo>
                  <a:pt x="1831010" y="308148"/>
                  <a:pt x="1840910" y="290458"/>
                  <a:pt x="1852738" y="285584"/>
                </a:cubicBezTo>
                <a:lnTo>
                  <a:pt x="1888919" y="278056"/>
                </a:lnTo>
                <a:lnTo>
                  <a:pt x="1916966" y="275572"/>
                </a:lnTo>
                <a:lnTo>
                  <a:pt x="1946834" y="281223"/>
                </a:lnTo>
                <a:cubicBezTo>
                  <a:pt x="1955094" y="281459"/>
                  <a:pt x="1956998" y="276740"/>
                  <a:pt x="1966525" y="276990"/>
                </a:cubicBezTo>
                <a:lnTo>
                  <a:pt x="2003994" y="282725"/>
                </a:lnTo>
                <a:lnTo>
                  <a:pt x="2058557" y="286832"/>
                </a:lnTo>
                <a:lnTo>
                  <a:pt x="2096277" y="292409"/>
                </a:lnTo>
                <a:lnTo>
                  <a:pt x="2103602" y="294364"/>
                </a:lnTo>
                <a:lnTo>
                  <a:pt x="2347448" y="280071"/>
                </a:lnTo>
                <a:lnTo>
                  <a:pt x="2365280" y="276360"/>
                </a:lnTo>
                <a:lnTo>
                  <a:pt x="2426123" y="275459"/>
                </a:lnTo>
                <a:lnTo>
                  <a:pt x="2434723" y="271325"/>
                </a:lnTo>
                <a:lnTo>
                  <a:pt x="2494266" y="271465"/>
                </a:lnTo>
                <a:cubicBezTo>
                  <a:pt x="2513884" y="269801"/>
                  <a:pt x="2547977" y="268614"/>
                  <a:pt x="2559092" y="264581"/>
                </a:cubicBezTo>
                <a:lnTo>
                  <a:pt x="2563462" y="256037"/>
                </a:lnTo>
                <a:lnTo>
                  <a:pt x="2577676" y="254477"/>
                </a:lnTo>
                <a:cubicBezTo>
                  <a:pt x="2578755" y="255048"/>
                  <a:pt x="2599278" y="253316"/>
                  <a:pt x="2600129" y="253320"/>
                </a:cubicBezTo>
                <a:lnTo>
                  <a:pt x="2650911" y="259040"/>
                </a:lnTo>
                <a:close/>
              </a:path>
            </a:pathLst>
          </a:custGeom>
        </p:spPr>
      </p:pic>
      <p:sp>
        <p:nvSpPr>
          <p:cNvPr id="2" name="Τίτλος 1">
            <a:extLst>
              <a:ext uri="{FF2B5EF4-FFF2-40B4-BE49-F238E27FC236}">
                <a16:creationId xmlns:a16="http://schemas.microsoft.com/office/drawing/2014/main" id="{32273A59-CDFE-A74F-BD8E-385BC3C90E69}"/>
              </a:ext>
            </a:extLst>
          </p:cNvPr>
          <p:cNvSpPr>
            <a:spLocks noGrp="1"/>
          </p:cNvSpPr>
          <p:nvPr>
            <p:ph type="ctrTitle"/>
          </p:nvPr>
        </p:nvSpPr>
        <p:spPr>
          <a:xfrm>
            <a:off x="3616036" y="1122362"/>
            <a:ext cx="7890164" cy="3451215"/>
          </a:xfrm>
        </p:spPr>
        <p:txBody>
          <a:bodyPr>
            <a:normAutofit/>
          </a:bodyPr>
          <a:lstStyle/>
          <a:p>
            <a:r>
              <a:rPr lang="el-GR" dirty="0"/>
              <a:t>ΣΥΜΠΕΡΙΦΟΡΙΚΗ ΧΡΗΜΑΤΟΟΙΚΟΝΟΜΙΚΗ</a:t>
            </a:r>
          </a:p>
        </p:txBody>
      </p:sp>
      <p:sp>
        <p:nvSpPr>
          <p:cNvPr id="3" name="Υπότιτλος 2">
            <a:extLst>
              <a:ext uri="{FF2B5EF4-FFF2-40B4-BE49-F238E27FC236}">
                <a16:creationId xmlns:a16="http://schemas.microsoft.com/office/drawing/2014/main" id="{460DB0DD-7D8C-064C-1EBC-BC8ABE0EA0EA}"/>
              </a:ext>
            </a:extLst>
          </p:cNvPr>
          <p:cNvSpPr>
            <a:spLocks noGrp="1"/>
          </p:cNvSpPr>
          <p:nvPr>
            <p:ph type="subTitle" idx="1"/>
          </p:nvPr>
        </p:nvSpPr>
        <p:spPr>
          <a:xfrm>
            <a:off x="8473773" y="5259377"/>
            <a:ext cx="3468845" cy="1096628"/>
          </a:xfrm>
        </p:spPr>
        <p:txBody>
          <a:bodyPr>
            <a:normAutofit/>
          </a:bodyPr>
          <a:lstStyle/>
          <a:p>
            <a:r>
              <a:rPr lang="el-GR" dirty="0"/>
              <a:t>Αναστάσιος δ. Κωνσταντινίδης</a:t>
            </a:r>
          </a:p>
        </p:txBody>
      </p:sp>
      <p:sp>
        <p:nvSpPr>
          <p:cNvPr id="15" name="Freeform: Shape 14">
            <a:extLst>
              <a:ext uri="{FF2B5EF4-FFF2-40B4-BE49-F238E27FC236}">
                <a16:creationId xmlns:a16="http://schemas.microsoft.com/office/drawing/2014/main" id="{E857A3BA-A9AD-43E0-A911-3E9658723F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22665">
            <a:off x="664635" y="-248395"/>
            <a:ext cx="444795" cy="1868387"/>
          </a:xfrm>
          <a:custGeom>
            <a:avLst/>
            <a:gdLst>
              <a:gd name="connsiteX0" fmla="*/ 0 w 555597"/>
              <a:gd name="connsiteY0" fmla="*/ 83880 h 1999290"/>
              <a:gd name="connsiteX1" fmla="*/ 49282 w 555597"/>
              <a:gd name="connsiteY1" fmla="*/ 71215 h 1999290"/>
              <a:gd name="connsiteX2" fmla="*/ 174397 w 555597"/>
              <a:gd name="connsiteY2" fmla="*/ 45224 h 1999290"/>
              <a:gd name="connsiteX3" fmla="*/ 242049 w 555597"/>
              <a:gd name="connsiteY3" fmla="*/ 54744 h 1999290"/>
              <a:gd name="connsiteX4" fmla="*/ 326503 w 555597"/>
              <a:gd name="connsiteY4" fmla="*/ 39434 h 1999290"/>
              <a:gd name="connsiteX5" fmla="*/ 343350 w 555597"/>
              <a:gd name="connsiteY5" fmla="*/ 40491 h 1999290"/>
              <a:gd name="connsiteX6" fmla="*/ 349790 w 555597"/>
              <a:gd name="connsiteY6" fmla="*/ 52348 h 1999290"/>
              <a:gd name="connsiteX7" fmla="*/ 355722 w 555597"/>
              <a:gd name="connsiteY7" fmla="*/ 54552 h 1999290"/>
              <a:gd name="connsiteX8" fmla="*/ 374741 w 555597"/>
              <a:gd name="connsiteY8" fmla="*/ 39676 h 1999290"/>
              <a:gd name="connsiteX9" fmla="*/ 469664 w 555597"/>
              <a:gd name="connsiteY9" fmla="*/ 48453 h 1999290"/>
              <a:gd name="connsiteX10" fmla="*/ 521607 w 555597"/>
              <a:gd name="connsiteY10" fmla="*/ 10408 h 1999290"/>
              <a:gd name="connsiteX11" fmla="*/ 555597 w 555597"/>
              <a:gd name="connsiteY11" fmla="*/ 0 h 1999290"/>
              <a:gd name="connsiteX12" fmla="*/ 555597 w 555597"/>
              <a:gd name="connsiteY12" fmla="*/ 1995494 h 1999290"/>
              <a:gd name="connsiteX13" fmla="*/ 537215 w 555597"/>
              <a:gd name="connsiteY13" fmla="*/ 1991185 h 1999290"/>
              <a:gd name="connsiteX14" fmla="*/ 479386 w 555597"/>
              <a:gd name="connsiteY14" fmla="*/ 1992931 h 1999290"/>
              <a:gd name="connsiteX15" fmla="*/ 462617 w 555597"/>
              <a:gd name="connsiteY15" fmla="*/ 1999290 h 1999290"/>
              <a:gd name="connsiteX16" fmla="*/ 420522 w 555597"/>
              <a:gd name="connsiteY16" fmla="*/ 1999290 h 1999290"/>
              <a:gd name="connsiteX17" fmla="*/ 382909 w 555597"/>
              <a:gd name="connsiteY17" fmla="*/ 1988738 h 1999290"/>
              <a:gd name="connsiteX18" fmla="*/ 295360 w 555597"/>
              <a:gd name="connsiteY18" fmla="*/ 1977122 h 1999290"/>
              <a:gd name="connsiteX19" fmla="*/ 256969 w 555597"/>
              <a:gd name="connsiteY19" fmla="*/ 1970444 h 1999290"/>
              <a:gd name="connsiteX20" fmla="*/ 227096 w 555597"/>
              <a:gd name="connsiteY20" fmla="*/ 1951548 h 1999290"/>
              <a:gd name="connsiteX21" fmla="*/ 222890 w 555597"/>
              <a:gd name="connsiteY21" fmla="*/ 1935696 h 1999290"/>
              <a:gd name="connsiteX22" fmla="*/ 202274 w 555597"/>
              <a:gd name="connsiteY22" fmla="*/ 1929911 h 1999290"/>
              <a:gd name="connsiteX23" fmla="*/ 197448 w 555597"/>
              <a:gd name="connsiteY23" fmla="*/ 1925621 h 1999290"/>
              <a:gd name="connsiteX24" fmla="*/ 169099 w 555597"/>
              <a:gd name="connsiteY24" fmla="*/ 1903786 h 1999290"/>
              <a:gd name="connsiteX25" fmla="*/ 92344 w 555597"/>
              <a:gd name="connsiteY25" fmla="*/ 1925464 h 1999290"/>
              <a:gd name="connsiteX26" fmla="*/ 11266 w 555597"/>
              <a:gd name="connsiteY26" fmla="*/ 1895947 h 1999290"/>
              <a:gd name="connsiteX27" fmla="*/ 0 w 555597"/>
              <a:gd name="connsiteY27" fmla="*/ 1893933 h 1999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55597" h="1999290">
                <a:moveTo>
                  <a:pt x="0" y="83880"/>
                </a:moveTo>
                <a:lnTo>
                  <a:pt x="49282" y="71215"/>
                </a:lnTo>
                <a:cubicBezTo>
                  <a:pt x="91656" y="63184"/>
                  <a:pt x="135655" y="58277"/>
                  <a:pt x="174397" y="45224"/>
                </a:cubicBezTo>
                <a:cubicBezTo>
                  <a:pt x="225837" y="94025"/>
                  <a:pt x="195077" y="47856"/>
                  <a:pt x="242049" y="54744"/>
                </a:cubicBezTo>
                <a:lnTo>
                  <a:pt x="326503" y="39434"/>
                </a:lnTo>
                <a:lnTo>
                  <a:pt x="343350" y="40491"/>
                </a:lnTo>
                <a:lnTo>
                  <a:pt x="349790" y="52348"/>
                </a:lnTo>
                <a:lnTo>
                  <a:pt x="355722" y="54552"/>
                </a:lnTo>
                <a:lnTo>
                  <a:pt x="374741" y="39676"/>
                </a:lnTo>
                <a:cubicBezTo>
                  <a:pt x="402796" y="31662"/>
                  <a:pt x="441033" y="50452"/>
                  <a:pt x="469664" y="48453"/>
                </a:cubicBezTo>
                <a:cubicBezTo>
                  <a:pt x="478380" y="29604"/>
                  <a:pt x="496522" y="19255"/>
                  <a:pt x="521607" y="10408"/>
                </a:cubicBezTo>
                <a:lnTo>
                  <a:pt x="555597" y="0"/>
                </a:lnTo>
                <a:lnTo>
                  <a:pt x="555597" y="1995494"/>
                </a:lnTo>
                <a:lnTo>
                  <a:pt x="537215" y="1991185"/>
                </a:lnTo>
                <a:cubicBezTo>
                  <a:pt x="514565" y="1988101"/>
                  <a:pt x="490837" y="1988688"/>
                  <a:pt x="479386" y="1992931"/>
                </a:cubicBezTo>
                <a:lnTo>
                  <a:pt x="462617" y="1999290"/>
                </a:lnTo>
                <a:lnTo>
                  <a:pt x="420522" y="1999290"/>
                </a:lnTo>
                <a:lnTo>
                  <a:pt x="382909" y="1988738"/>
                </a:lnTo>
                <a:cubicBezTo>
                  <a:pt x="350860" y="1976654"/>
                  <a:pt x="320299" y="1963332"/>
                  <a:pt x="295360" y="1977122"/>
                </a:cubicBezTo>
                <a:cubicBezTo>
                  <a:pt x="281004" y="1978006"/>
                  <a:pt x="268406" y="1975325"/>
                  <a:pt x="256969" y="1970444"/>
                </a:cubicBezTo>
                <a:lnTo>
                  <a:pt x="227096" y="1951548"/>
                </a:lnTo>
                <a:lnTo>
                  <a:pt x="222890" y="1935696"/>
                </a:lnTo>
                <a:lnTo>
                  <a:pt x="202274" y="1929911"/>
                </a:lnTo>
                <a:lnTo>
                  <a:pt x="197448" y="1925621"/>
                </a:lnTo>
                <a:cubicBezTo>
                  <a:pt x="188240" y="1917376"/>
                  <a:pt x="178991" y="1909643"/>
                  <a:pt x="169099" y="1903786"/>
                </a:cubicBezTo>
                <a:cubicBezTo>
                  <a:pt x="158518" y="1969055"/>
                  <a:pt x="83191" y="1864739"/>
                  <a:pt x="92344" y="1925464"/>
                </a:cubicBezTo>
                <a:cubicBezTo>
                  <a:pt x="36140" y="1904645"/>
                  <a:pt x="59596" y="1967908"/>
                  <a:pt x="11266" y="1895947"/>
                </a:cubicBezTo>
                <a:lnTo>
                  <a:pt x="0" y="1893933"/>
                </a:lnTo>
                <a:close/>
              </a:path>
            </a:pathLst>
          </a:custGeom>
          <a:blipFill dpi="0" rotWithShape="1">
            <a:blip r:embed="rId4">
              <a:alphaModFix amt="84000"/>
            </a:blip>
            <a:srcRect/>
            <a:tile tx="0" ty="0" sx="100000" sy="100000" flip="none" algn="tl"/>
          </a:blipFill>
          <a:ln>
            <a:noFill/>
          </a:ln>
          <a:effectLst>
            <a:outerShdw blurRad="63500" dist="12700" dir="8100000" algn="tr"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7" name="Group 16">
            <a:extLst>
              <a:ext uri="{FF2B5EF4-FFF2-40B4-BE49-F238E27FC236}">
                <a16:creationId xmlns:a16="http://schemas.microsoft.com/office/drawing/2014/main" id="{21B0DEDD-DA5F-418A-B256-C1F53D913A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18" name="Group 17">
              <a:extLst>
                <a:ext uri="{FF2B5EF4-FFF2-40B4-BE49-F238E27FC236}">
                  <a16:creationId xmlns:a16="http://schemas.microsoft.com/office/drawing/2014/main" id="{AA9D8498-7B91-40F3-A731-2B4443F6B60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20" name="Straight Connector 19">
                <a:extLst>
                  <a:ext uri="{FF2B5EF4-FFF2-40B4-BE49-F238E27FC236}">
                    <a16:creationId xmlns:a16="http://schemas.microsoft.com/office/drawing/2014/main" id="{FC14BFE5-C2A1-474A-AC02-DCD8519CAF9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2CF4ECB-6EDD-4A8E-A497-54D2957D68B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Oval 18">
              <a:extLst>
                <a:ext uri="{FF2B5EF4-FFF2-40B4-BE49-F238E27FC236}">
                  <a16:creationId xmlns:a16="http://schemas.microsoft.com/office/drawing/2014/main" id="{B3E26055-BF58-4169-90CE-4F652B427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821980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38D1F6-EA74-9FEE-3BD6-94EBF68C1BC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77F4BA5-87B7-1D59-FAC3-2CC3E4C2647B}"/>
              </a:ext>
            </a:extLst>
          </p:cNvPr>
          <p:cNvSpPr>
            <a:spLocks noGrp="1"/>
          </p:cNvSpPr>
          <p:nvPr>
            <p:ph idx="1"/>
          </p:nvPr>
        </p:nvSpPr>
        <p:spPr/>
        <p:txBody>
          <a:bodyPr/>
          <a:lstStyle/>
          <a:p>
            <a:pPr algn="just"/>
            <a:r>
              <a:rPr lang="el-GR" sz="1800" dirty="0">
                <a:solidFill>
                  <a:srgbClr val="000000"/>
                </a:solidFill>
                <a:effectLst/>
                <a:latin typeface="Times New Roman" panose="02020603050405020304" pitchFamily="18" charset="0"/>
                <a:ea typeface="Times New Roman" panose="02020603050405020304" pitchFamily="18" charset="0"/>
              </a:rPr>
              <a:t>Τα παραδοσιακά μοντέλα στη χρηματοδότηση υποθέτουν ότι οι τιμές των μετοχών ανταποκρίνονται γρήγορα στις νέες πληροφορίες και αντικατοπτρίζουν με ακρίβεια τις θεμελιώδεις αξίες τους.</a:t>
            </a:r>
          </a:p>
          <a:p>
            <a:pPr algn="just"/>
            <a:r>
              <a:rPr lang="el-GR" sz="1800" dirty="0">
                <a:solidFill>
                  <a:srgbClr val="000000"/>
                </a:solidFill>
                <a:effectLst/>
                <a:latin typeface="Times New Roman" panose="02020603050405020304" pitchFamily="18" charset="0"/>
                <a:ea typeface="Times New Roman" panose="02020603050405020304" pitchFamily="18" charset="0"/>
              </a:rPr>
              <a:t> Πιο πρόσφατες έρευνες δείχνουν ότι η τριβές της κεφαλαιαγοράς και οι ψυχολογικοί περιορισμοί των επενδυτών στις χρηματιστηριακές αγορές μπορεί να προκαλέσει την απόκλιση των τιμών των περιουσιακών στοιχείων από τις θεμελιώδεις αξίες τους για ένα σημαντικό χρονικό διάστημα ( </a:t>
            </a:r>
            <a:r>
              <a:rPr lang="en-US" sz="1800" dirty="0">
                <a:solidFill>
                  <a:srgbClr val="000000"/>
                </a:solidFill>
                <a:effectLst/>
                <a:latin typeface="Times New Roman" panose="02020603050405020304" pitchFamily="18" charset="0"/>
                <a:ea typeface="Times New Roman" panose="02020603050405020304" pitchFamily="18" charset="0"/>
              </a:rPr>
              <a:t>Gokhale</a:t>
            </a:r>
            <a:r>
              <a:rPr lang="el-GR" sz="1800" dirty="0">
                <a:solidFill>
                  <a:srgbClr val="000000"/>
                </a:solidFill>
                <a:effectLst/>
                <a:latin typeface="Times New Roman" panose="02020603050405020304" pitchFamily="18" charset="0"/>
                <a:ea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rPr>
              <a:t>Tremblay</a:t>
            </a:r>
            <a:r>
              <a:rPr lang="el-GR" sz="1800" dirty="0">
                <a:solidFill>
                  <a:srgbClr val="000000"/>
                </a:solidFill>
                <a:effectLst/>
                <a:latin typeface="Times New Roman" panose="02020603050405020304" pitchFamily="18" charset="0"/>
                <a:ea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rPr>
              <a:t>Tremblay</a:t>
            </a:r>
            <a:r>
              <a:rPr lang="el-GR" sz="1800" dirty="0">
                <a:solidFill>
                  <a:srgbClr val="000000"/>
                </a:solidFill>
                <a:effectLst/>
                <a:latin typeface="Times New Roman" panose="02020603050405020304" pitchFamily="18" charset="0"/>
                <a:ea typeface="Times New Roman" panose="02020603050405020304" pitchFamily="18" charset="0"/>
              </a:rPr>
              <a:t>, 2015).</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645837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F02614-43D3-443B-57BC-8C3E605D0E6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87EEB82-2673-30D3-C3E3-76B081FB0C69}"/>
              </a:ext>
            </a:extLst>
          </p:cNvPr>
          <p:cNvSpPr>
            <a:spLocks noGrp="1"/>
          </p:cNvSpPr>
          <p:nvPr>
            <p:ph idx="1"/>
          </p:nvPr>
        </p:nvSpPr>
        <p:spPr/>
        <p:txBody>
          <a:bodyPr/>
          <a:lstStyle/>
          <a:p>
            <a:pPr algn="just"/>
            <a:r>
              <a:rPr lang="el-GR" sz="1800" dirty="0">
                <a:solidFill>
                  <a:srgbClr val="000000"/>
                </a:solidFill>
                <a:effectLst/>
                <a:latin typeface="Times New Roman" panose="02020603050405020304" pitchFamily="18" charset="0"/>
                <a:ea typeface="Times New Roman" panose="02020603050405020304" pitchFamily="18" charset="0"/>
              </a:rPr>
              <a:t>Από την άλλη οι επικριτές τις παραδοσιακής θεωρίας, θεωρούν ότι η επενδυτική πορεία έχει αποδείξει ότι μερικές φορές η πληροφόρηση είναι διαθέσιμη σε στενούς επενδυτικούς κύκλους.  Επιπλέον είναι διαθέσιμη σε κερδοσκόπους πολύ ή λίγο πριν φτάσει και στο ευρύ επενδυτικό κοινό. </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797026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EB2AC9-C010-420E-304B-E8D2341E2F12}"/>
              </a:ext>
            </a:extLst>
          </p:cNvPr>
          <p:cNvSpPr>
            <a:spLocks noGrp="1"/>
          </p:cNvSpPr>
          <p:nvPr>
            <p:ph type="title"/>
          </p:nvPr>
        </p:nvSpPr>
        <p:spPr/>
        <p:txBody>
          <a:bodyPr/>
          <a:lstStyle/>
          <a:p>
            <a:r>
              <a:rPr lang="el-GR" dirty="0"/>
              <a:t>Τρεις Πυλώνες της Συμπεριφοράς</a:t>
            </a:r>
          </a:p>
        </p:txBody>
      </p:sp>
      <p:sp>
        <p:nvSpPr>
          <p:cNvPr id="3" name="Θέση περιεχομένου 2">
            <a:extLst>
              <a:ext uri="{FF2B5EF4-FFF2-40B4-BE49-F238E27FC236}">
                <a16:creationId xmlns:a16="http://schemas.microsoft.com/office/drawing/2014/main" id="{8B4B752E-A3A3-0825-F8E1-95326A3777F2}"/>
              </a:ext>
            </a:extLst>
          </p:cNvPr>
          <p:cNvSpPr>
            <a:spLocks noGrp="1"/>
          </p:cNvSpPr>
          <p:nvPr>
            <p:ph idx="1"/>
          </p:nvPr>
        </p:nvSpPr>
        <p:spPr/>
        <p:txBody>
          <a:bodyPr/>
          <a:lstStyle/>
          <a:p>
            <a:pPr algn="just"/>
            <a:endParaRPr lang="el-GR" dirty="0"/>
          </a:p>
        </p:txBody>
      </p:sp>
    </p:spTree>
    <p:extLst>
      <p:ext uri="{BB962C8B-B14F-4D97-AF65-F5344CB8AC3E}">
        <p14:creationId xmlns:p14="http://schemas.microsoft.com/office/powerpoint/2010/main" val="463557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80A62A-AF9D-E184-AC20-D16F4E23EEE3}"/>
              </a:ext>
            </a:extLst>
          </p:cNvPr>
          <p:cNvSpPr>
            <a:spLocks noGrp="1"/>
          </p:cNvSpPr>
          <p:nvPr>
            <p:ph type="title"/>
          </p:nvPr>
        </p:nvSpPr>
        <p:spPr/>
        <p:txBody>
          <a:bodyPr/>
          <a:lstStyle/>
          <a:p>
            <a:r>
              <a:rPr lang="el-GR" sz="1800" i="1" dirty="0" err="1">
                <a:solidFill>
                  <a:srgbClr val="000000"/>
                </a:solidFill>
                <a:effectLst/>
                <a:latin typeface="Times New Roman" panose="02020603050405020304" pitchFamily="18" charset="0"/>
                <a:ea typeface="Times New Roman" panose="02020603050405020304" pitchFamily="18" charset="0"/>
              </a:rPr>
              <a:t>Ευριστικοί</a:t>
            </a:r>
            <a:r>
              <a:rPr lang="el-GR" sz="1800" i="1" dirty="0">
                <a:solidFill>
                  <a:srgbClr val="000000"/>
                </a:solidFill>
                <a:effectLst/>
                <a:latin typeface="Times New Roman" panose="02020603050405020304" pitchFamily="18" charset="0"/>
                <a:ea typeface="Times New Roman" panose="02020603050405020304" pitchFamily="18" charset="0"/>
              </a:rPr>
              <a:t> κανόνες</a:t>
            </a:r>
            <a:br>
              <a:rPr lang="el-GR" sz="1800" dirty="0">
                <a:effectLst/>
                <a:latin typeface="Times New Roman" panose="02020603050405020304" pitchFamily="18" charset="0"/>
                <a:ea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4F6D162C-16F3-5BDA-AC0C-271C00685147}"/>
              </a:ext>
            </a:extLst>
          </p:cNvPr>
          <p:cNvSpPr>
            <a:spLocks noGrp="1"/>
          </p:cNvSpPr>
          <p:nvPr>
            <p:ph idx="1"/>
          </p:nvPr>
        </p:nvSpPr>
        <p:spPr/>
        <p:txBody>
          <a:bodyPr/>
          <a:lstStyle/>
          <a:p>
            <a:r>
              <a:rPr lang="el-GR" sz="1800" dirty="0">
                <a:solidFill>
                  <a:srgbClr val="000000"/>
                </a:solidFill>
                <a:effectLst/>
                <a:latin typeface="Times New Roman" panose="02020603050405020304" pitchFamily="18" charset="0"/>
                <a:ea typeface="Times New Roman" panose="02020603050405020304" pitchFamily="18" charset="0"/>
              </a:rPr>
              <a:t>Οι μη ορθολογικές διαδικασίες κάτω από τις οποίες λαμβάνονται οι επενδυτικές αποφάσεις</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75129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F2C398-B342-D8F5-A31F-2B9A940BE72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88101C07-2531-C4F7-330C-B2C9498AB2D8}"/>
              </a:ext>
            </a:extLst>
          </p:cNvPr>
          <p:cNvSpPr>
            <a:spLocks noGrp="1"/>
          </p:cNvSpPr>
          <p:nvPr>
            <p:ph idx="1"/>
          </p:nvPr>
        </p:nvSpPr>
        <p:spPr/>
        <p:txBody>
          <a:bodyPr>
            <a:normAutofit lnSpcReduction="10000"/>
          </a:bodyPr>
          <a:lstStyle/>
          <a:p>
            <a:pPr marR="297180" indent="180340" algn="just">
              <a:lnSpc>
                <a:spcPct val="150000"/>
              </a:lnSpc>
            </a:pPr>
            <a:r>
              <a:rPr lang="el-GR" sz="1800" dirty="0">
                <a:solidFill>
                  <a:srgbClr val="000000"/>
                </a:solidFill>
                <a:effectLst/>
                <a:latin typeface="Times New Roman" panose="02020603050405020304" pitchFamily="18" charset="0"/>
                <a:ea typeface="Times New Roman" panose="02020603050405020304" pitchFamily="18" charset="0"/>
              </a:rPr>
              <a:t>Στη ψυχολογία οι </a:t>
            </a:r>
            <a:r>
              <a:rPr lang="el-GR" sz="1800" dirty="0" err="1">
                <a:solidFill>
                  <a:srgbClr val="000000"/>
                </a:solidFill>
                <a:effectLst/>
                <a:latin typeface="Times New Roman" panose="02020603050405020304" pitchFamily="18" charset="0"/>
                <a:ea typeface="Times New Roman" panose="02020603050405020304" pitchFamily="18" charset="0"/>
              </a:rPr>
              <a:t>ευρετικοί</a:t>
            </a:r>
            <a:r>
              <a:rPr lang="el-GR" sz="1800" dirty="0">
                <a:solidFill>
                  <a:srgbClr val="000000"/>
                </a:solidFill>
                <a:effectLst/>
                <a:latin typeface="Times New Roman" panose="02020603050405020304" pitchFamily="18" charset="0"/>
                <a:ea typeface="Times New Roman" panose="02020603050405020304" pitchFamily="18" charset="0"/>
              </a:rPr>
              <a:t> ή </a:t>
            </a:r>
            <a:r>
              <a:rPr lang="el-GR" sz="1800" dirty="0" err="1">
                <a:solidFill>
                  <a:srgbClr val="000000"/>
                </a:solidFill>
                <a:effectLst/>
                <a:latin typeface="Times New Roman" panose="02020603050405020304" pitchFamily="18" charset="0"/>
                <a:ea typeface="Times New Roman" panose="02020603050405020304" pitchFamily="18" charset="0"/>
              </a:rPr>
              <a:t>ευριστικοί</a:t>
            </a:r>
            <a:r>
              <a:rPr lang="el-GR" sz="1800" dirty="0">
                <a:solidFill>
                  <a:srgbClr val="000000"/>
                </a:solidFill>
                <a:effectLst/>
                <a:latin typeface="Times New Roman" panose="02020603050405020304" pitchFamily="18" charset="0"/>
                <a:ea typeface="Times New Roman" panose="02020603050405020304" pitchFamily="18" charset="0"/>
              </a:rPr>
              <a:t> κανόνες, καταγράφονται ως απλοί αποτελεσματικοί κανόνες, μέσα από τους οποίους οι άνθρωποι προσπαθούν να σχηματίσουν αποφάσεις.</a:t>
            </a:r>
          </a:p>
          <a:p>
            <a:pPr marR="297180" indent="180340" algn="just">
              <a:lnSpc>
                <a:spcPct val="150000"/>
              </a:lnSpc>
            </a:pPr>
            <a:r>
              <a:rPr lang="el-GR" sz="1800" dirty="0">
                <a:solidFill>
                  <a:srgbClr val="000000"/>
                </a:solidFill>
                <a:effectLst/>
                <a:latin typeface="Times New Roman" panose="02020603050405020304" pitchFamily="18" charset="0"/>
                <a:ea typeface="Times New Roman" panose="02020603050405020304" pitchFamily="18" charset="0"/>
              </a:rPr>
              <a:t> Πολλές φορές μια μη λογική οικονομική συμπεριφορά μπορεί να οφείλεται σε υπολογιστικά σφάλματα, τα οποία με τη σειρά τους πραγματοποιήθηκαν εξαιτίας συγκεκριμένων εμπειρικών </a:t>
            </a:r>
            <a:r>
              <a:rPr lang="el-GR" sz="1800" dirty="0" err="1">
                <a:solidFill>
                  <a:srgbClr val="000000"/>
                </a:solidFill>
                <a:effectLst/>
                <a:latin typeface="Times New Roman" panose="02020603050405020304" pitchFamily="18" charset="0"/>
                <a:ea typeface="Times New Roman" panose="02020603050405020304" pitchFamily="18" charset="0"/>
              </a:rPr>
              <a:t>ευρετικών</a:t>
            </a:r>
            <a:r>
              <a:rPr lang="el-GR" sz="1800" dirty="0">
                <a:solidFill>
                  <a:srgbClr val="000000"/>
                </a:solidFill>
                <a:effectLst/>
                <a:latin typeface="Times New Roman" panose="02020603050405020304" pitchFamily="18" charset="0"/>
                <a:ea typeface="Times New Roman" panose="02020603050405020304" pitchFamily="18" charset="0"/>
              </a:rPr>
              <a:t> κανόνων, με τους οποίους ο άνθρωπος έχει μάθει να λειτουργεί μέσα από την εξελικτική διαδικασία (Αλεξάκης, Ξανθάκης, 2008).</a:t>
            </a:r>
            <a:r>
              <a:rPr lang="el-GR" sz="1800" dirty="0">
                <a:effectLst/>
                <a:latin typeface="Times New Roman" panose="02020603050405020304" pitchFamily="18" charset="0"/>
                <a:ea typeface="Times New Roman" panose="02020603050405020304" pitchFamily="18" charset="0"/>
              </a:rPr>
              <a:t> </a:t>
            </a:r>
          </a:p>
          <a:p>
            <a:pPr marR="297180" indent="180340" algn="just">
              <a:lnSpc>
                <a:spcPct val="150000"/>
              </a:lnSpc>
            </a:pPr>
            <a:r>
              <a:rPr lang="el-GR" sz="1800" dirty="0">
                <a:solidFill>
                  <a:srgbClr val="000000"/>
                </a:solidFill>
                <a:effectLst/>
                <a:latin typeface="Times New Roman" panose="02020603050405020304" pitchFamily="18" charset="0"/>
                <a:ea typeface="Times New Roman" panose="02020603050405020304" pitchFamily="18" charset="0"/>
              </a:rPr>
              <a:t>Οι άνθρωποι έχουν κακή διαίσθηση για τις στατιστικές, για τις πιθανότητες και για να εκτιμήσουν μια κατάσταση, βασίζονται στους </a:t>
            </a:r>
            <a:r>
              <a:rPr lang="el-GR" sz="1800" dirty="0" err="1">
                <a:solidFill>
                  <a:srgbClr val="000000"/>
                </a:solidFill>
                <a:effectLst/>
                <a:latin typeface="Times New Roman" panose="02020603050405020304" pitchFamily="18" charset="0"/>
                <a:ea typeface="Times New Roman" panose="02020603050405020304" pitchFamily="18" charset="0"/>
              </a:rPr>
              <a:t>ευρετικούς</a:t>
            </a:r>
            <a:r>
              <a:rPr lang="el-GR" sz="1800" dirty="0">
                <a:solidFill>
                  <a:srgbClr val="000000"/>
                </a:solidFill>
                <a:effectLst/>
                <a:latin typeface="Times New Roman" panose="02020603050405020304" pitchFamily="18" charset="0"/>
                <a:ea typeface="Times New Roman" panose="02020603050405020304" pitchFamily="18" charset="0"/>
              </a:rPr>
              <a:t> κανόνες και με τη χρήση τους, καθιστούν τους εαυτούς τους ευάλωτους σε λάθη και προκαταλήψεις (</a:t>
            </a:r>
            <a:r>
              <a:rPr lang="el-GR" sz="1800" dirty="0" err="1">
                <a:solidFill>
                  <a:srgbClr val="000000"/>
                </a:solidFill>
                <a:effectLst/>
                <a:latin typeface="Times New Roman" panose="02020603050405020304" pitchFamily="18" charset="0"/>
                <a:ea typeface="Times New Roman" panose="02020603050405020304" pitchFamily="18" charset="0"/>
              </a:rPr>
              <a:t>Shefrin</a:t>
            </a:r>
            <a:r>
              <a:rPr lang="el-GR" sz="1800" dirty="0">
                <a:solidFill>
                  <a:srgbClr val="000000"/>
                </a:solidFill>
                <a:effectLst/>
                <a:latin typeface="Times New Roman" panose="02020603050405020304" pitchFamily="18" charset="0"/>
                <a:ea typeface="Times New Roman" panose="02020603050405020304" pitchFamily="18" charset="0"/>
              </a:rPr>
              <a:t>, 2003).</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516853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C7A4DD-9C30-D557-AAEE-7DA03DDEF12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1D22C0F-99E6-442E-FF65-9A91FEA0B32D}"/>
              </a:ext>
            </a:extLst>
          </p:cNvPr>
          <p:cNvSpPr>
            <a:spLocks noGrp="1"/>
          </p:cNvSpPr>
          <p:nvPr>
            <p:ph idx="1"/>
          </p:nvPr>
        </p:nvSpPr>
        <p:spPr/>
        <p:txBody>
          <a:bodyPr/>
          <a:lstStyle/>
          <a:p>
            <a:r>
              <a:rPr lang="el-GR" sz="1600" dirty="0">
                <a:solidFill>
                  <a:srgbClr val="000000"/>
                </a:solidFill>
                <a:effectLst/>
                <a:latin typeface="Times New Roman" panose="02020603050405020304" pitchFamily="18" charset="0"/>
                <a:ea typeface="Times New Roman" panose="02020603050405020304" pitchFamily="18" charset="0"/>
              </a:rPr>
              <a:t>Οι άνθρωποι προσπαθούν να προβλέψουν το μέλλον και τα αβέβαια γεγονότα, με βάση περιορισμένο αριθμό δεδομένων, θεωρώντας ότι η εικόνα που έχουν σχηματίσει είναι η πιο αντιπροσωπευτική.</a:t>
            </a:r>
          </a:p>
          <a:p>
            <a:r>
              <a:rPr lang="el-GR" sz="1600" dirty="0">
                <a:solidFill>
                  <a:srgbClr val="000000"/>
                </a:solidFill>
                <a:effectLst/>
                <a:latin typeface="Times New Roman" panose="02020603050405020304" pitchFamily="18" charset="0"/>
                <a:ea typeface="Times New Roman" panose="02020603050405020304" pitchFamily="18" charset="0"/>
              </a:rPr>
              <a:t> Οι </a:t>
            </a:r>
            <a:r>
              <a:rPr lang="el-GR" sz="1600" dirty="0" err="1">
                <a:solidFill>
                  <a:srgbClr val="000000"/>
                </a:solidFill>
                <a:effectLst/>
                <a:latin typeface="Times New Roman" panose="02020603050405020304" pitchFamily="18" charset="0"/>
                <a:ea typeface="Times New Roman" panose="02020603050405020304" pitchFamily="18" charset="0"/>
              </a:rPr>
              <a:t>ευρετικοί</a:t>
            </a:r>
            <a:r>
              <a:rPr lang="el-GR" sz="1600" dirty="0">
                <a:solidFill>
                  <a:srgbClr val="000000"/>
                </a:solidFill>
                <a:effectLst/>
                <a:latin typeface="Times New Roman" panose="02020603050405020304" pitchFamily="18" charset="0"/>
                <a:ea typeface="Times New Roman" panose="02020603050405020304" pitchFamily="18" charset="0"/>
              </a:rPr>
              <a:t> κανόνες που χρησιμοποιούν, είναι χρήσιμοι σε πολλές καταστάσεις τις ζωής, τους οδηγούν στην αναγνώριση προτύπων, αλλά μπορεί να τους οδηγήσουν σε λάθος δρόμο. </a:t>
            </a:r>
          </a:p>
          <a:p>
            <a:r>
              <a:rPr lang="el-GR" sz="1600" dirty="0">
                <a:solidFill>
                  <a:srgbClr val="000000"/>
                </a:solidFill>
                <a:effectLst/>
                <a:latin typeface="Times New Roman" panose="02020603050405020304" pitchFamily="18" charset="0"/>
                <a:ea typeface="Times New Roman" panose="02020603050405020304" pitchFamily="18" charset="0"/>
              </a:rPr>
              <a:t>Για παράδειγμα οι επενδυτές μπορούν να προεκτείνουν το σύντομο ιστορικό παρελθόν μιας ταχείας ανάπτυξης κερδών μια επιχείρησης πάρα πολύ στο μέλλον και να προκύψει μια υπερτιμολόγηση χωρίς ουσιαστικά στατιστική αναγνώριση (</a:t>
            </a:r>
            <a:r>
              <a:rPr lang="el-GR" sz="1600" dirty="0" err="1">
                <a:solidFill>
                  <a:srgbClr val="000000"/>
                </a:solidFill>
                <a:effectLst/>
                <a:latin typeface="Times New Roman" panose="02020603050405020304" pitchFamily="18" charset="0"/>
                <a:ea typeface="Times New Roman" panose="02020603050405020304" pitchFamily="18" charset="0"/>
              </a:rPr>
              <a:t>Shleifer</a:t>
            </a:r>
            <a:r>
              <a:rPr lang="el-GR" sz="1600" dirty="0">
                <a:solidFill>
                  <a:srgbClr val="000000"/>
                </a:solidFill>
                <a:effectLst/>
                <a:latin typeface="Times New Roman" panose="02020603050405020304" pitchFamily="18" charset="0"/>
                <a:ea typeface="Times New Roman" panose="02020603050405020304" pitchFamily="18" charset="0"/>
              </a:rPr>
              <a:t>, 2000).</a:t>
            </a:r>
            <a:endParaRPr lang="el-GR" sz="16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928778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02378B-C3AF-2167-BFDC-27A7E6C1011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3F1B150-A99E-0F06-4ABD-6249824878E9}"/>
              </a:ext>
            </a:extLst>
          </p:cNvPr>
          <p:cNvSpPr>
            <a:spLocks noGrp="1"/>
          </p:cNvSpPr>
          <p:nvPr>
            <p:ph idx="1"/>
          </p:nvPr>
        </p:nvSpPr>
        <p:spPr/>
        <p:txBody>
          <a:bodyPr/>
          <a:lstStyle/>
          <a:p>
            <a:pPr algn="just"/>
            <a:r>
              <a:rPr lang="el-GR" sz="1800" dirty="0">
                <a:solidFill>
                  <a:srgbClr val="000000"/>
                </a:solidFill>
                <a:effectLst/>
                <a:latin typeface="Times New Roman" panose="02020603050405020304" pitchFamily="18" charset="0"/>
                <a:ea typeface="Times New Roman" panose="02020603050405020304" pitchFamily="18" charset="0"/>
              </a:rPr>
              <a:t>Πρόκειται δηλαδή για εμπειρικούς τρόπους, μέσα από τους οποίους τα άτομα προσπαθούν να δώσουν μία γρήγορη λύση σε περίπλοκα προβλήματα με ελλιπή πληροφόρηση. </a:t>
            </a:r>
          </a:p>
          <a:p>
            <a:pPr algn="just"/>
            <a:r>
              <a:rPr lang="el-GR" sz="1800" dirty="0">
                <a:solidFill>
                  <a:srgbClr val="000000"/>
                </a:solidFill>
                <a:effectLst/>
                <a:latin typeface="Times New Roman" panose="02020603050405020304" pitchFamily="18" charset="0"/>
                <a:ea typeface="Times New Roman" panose="02020603050405020304" pitchFamily="18" charset="0"/>
              </a:rPr>
              <a:t>Επηρεάζουν δε σε μεγάλο βαθμό, τις προβλέψεις των ανθρώπων και την αντίληψη για τον κίνδυνο μίας απόφασης. </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565132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0BF721-7B9D-C91B-AD87-D180F8D9D81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E7E4CE17-DADB-9960-61D0-5E257550FB0B}"/>
              </a:ext>
            </a:extLst>
          </p:cNvPr>
          <p:cNvSpPr>
            <a:spLocks noGrp="1"/>
          </p:cNvSpPr>
          <p:nvPr>
            <p:ph idx="1"/>
          </p:nvPr>
        </p:nvSpPr>
        <p:spPr/>
        <p:txBody>
          <a:bodyPr/>
          <a:lstStyle/>
          <a:p>
            <a:r>
              <a:rPr lang="el-GR" sz="1800" dirty="0">
                <a:solidFill>
                  <a:srgbClr val="000000"/>
                </a:solidFill>
                <a:effectLst/>
                <a:latin typeface="Times New Roman" panose="02020603050405020304" pitchFamily="18" charset="0"/>
                <a:ea typeface="Times New Roman" panose="02020603050405020304" pitchFamily="18" charset="0"/>
              </a:rPr>
              <a:t>Τα σφάλματα που προκύπτουν από τους </a:t>
            </a:r>
            <a:r>
              <a:rPr lang="el-GR" sz="1800" dirty="0" err="1">
                <a:solidFill>
                  <a:srgbClr val="000000"/>
                </a:solidFill>
                <a:effectLst/>
                <a:latin typeface="Times New Roman" panose="02020603050405020304" pitchFamily="18" charset="0"/>
                <a:ea typeface="Times New Roman" panose="02020603050405020304" pitchFamily="18" charset="0"/>
              </a:rPr>
              <a:t>ευρετικούς</a:t>
            </a:r>
            <a:r>
              <a:rPr lang="el-GR" sz="1800" dirty="0">
                <a:solidFill>
                  <a:srgbClr val="000000"/>
                </a:solidFill>
                <a:effectLst/>
                <a:latin typeface="Times New Roman" panose="02020603050405020304" pitchFamily="18" charset="0"/>
                <a:ea typeface="Times New Roman" panose="02020603050405020304" pitchFamily="18" charset="0"/>
              </a:rPr>
              <a:t> κανόνες διακρίνονται σε δύο κατηγορίες. Τα γνωστικά σφάλματα (</a:t>
            </a:r>
            <a:r>
              <a:rPr lang="el-GR" sz="1800" dirty="0" err="1">
                <a:solidFill>
                  <a:srgbClr val="000000"/>
                </a:solidFill>
                <a:effectLst/>
                <a:latin typeface="Times New Roman" panose="02020603050405020304" pitchFamily="18" charset="0"/>
                <a:ea typeface="Times New Roman" panose="02020603050405020304" pitchFamily="18" charset="0"/>
              </a:rPr>
              <a:t>cognitive</a:t>
            </a:r>
            <a:r>
              <a:rPr lang="el-GR" sz="1800" dirty="0">
                <a:solidFill>
                  <a:srgbClr val="000000"/>
                </a:solidFill>
                <a:effectLst/>
                <a:latin typeface="Times New Roman" panose="02020603050405020304" pitchFamily="18" charset="0"/>
                <a:ea typeface="Times New Roman" panose="02020603050405020304" pitchFamily="18" charset="0"/>
              </a:rPr>
              <a:t> </a:t>
            </a:r>
            <a:r>
              <a:rPr lang="el-GR" sz="1800" dirty="0" err="1">
                <a:solidFill>
                  <a:srgbClr val="000000"/>
                </a:solidFill>
                <a:effectLst/>
                <a:latin typeface="Times New Roman" panose="02020603050405020304" pitchFamily="18" charset="0"/>
                <a:ea typeface="Times New Roman" panose="02020603050405020304" pitchFamily="18" charset="0"/>
              </a:rPr>
              <a:t>bias</a:t>
            </a:r>
            <a:r>
              <a:rPr lang="el-GR" sz="1800" dirty="0">
                <a:solidFill>
                  <a:srgbClr val="000000"/>
                </a:solidFill>
                <a:effectLst/>
                <a:latin typeface="Times New Roman" panose="02020603050405020304" pitchFamily="18" charset="0"/>
                <a:ea typeface="Times New Roman" panose="02020603050405020304" pitchFamily="18" charset="0"/>
              </a:rPr>
              <a:t>/</a:t>
            </a:r>
            <a:r>
              <a:rPr lang="el-GR" sz="1800" dirty="0" err="1">
                <a:solidFill>
                  <a:srgbClr val="000000"/>
                </a:solidFill>
                <a:effectLst/>
                <a:latin typeface="Times New Roman" panose="02020603050405020304" pitchFamily="18" charset="0"/>
                <a:ea typeface="Times New Roman" panose="02020603050405020304" pitchFamily="18" charset="0"/>
              </a:rPr>
              <a:t>errors</a:t>
            </a:r>
            <a:r>
              <a:rPr lang="el-GR" sz="1800" dirty="0">
                <a:solidFill>
                  <a:srgbClr val="000000"/>
                </a:solidFill>
                <a:effectLst/>
                <a:latin typeface="Times New Roman" panose="02020603050405020304" pitchFamily="18" charset="0"/>
                <a:ea typeface="Times New Roman" panose="02020603050405020304" pitchFamily="18" charset="0"/>
              </a:rPr>
              <a:t>) και τα συναισθηματικά (</a:t>
            </a:r>
            <a:r>
              <a:rPr lang="el-GR" sz="1800" dirty="0" err="1">
                <a:solidFill>
                  <a:srgbClr val="000000"/>
                </a:solidFill>
                <a:effectLst/>
                <a:latin typeface="Times New Roman" panose="02020603050405020304" pitchFamily="18" charset="0"/>
                <a:ea typeface="Times New Roman" panose="02020603050405020304" pitchFamily="18" charset="0"/>
              </a:rPr>
              <a:t>emotion</a:t>
            </a:r>
            <a:r>
              <a:rPr lang="el-GR" sz="1800" dirty="0">
                <a:solidFill>
                  <a:srgbClr val="000000"/>
                </a:solidFill>
                <a:effectLst/>
                <a:latin typeface="Times New Roman" panose="02020603050405020304" pitchFamily="18" charset="0"/>
                <a:ea typeface="Times New Roman" panose="02020603050405020304" pitchFamily="18" charset="0"/>
              </a:rPr>
              <a:t> </a:t>
            </a:r>
            <a:r>
              <a:rPr lang="el-GR" sz="1800" dirty="0" err="1">
                <a:solidFill>
                  <a:srgbClr val="000000"/>
                </a:solidFill>
                <a:effectLst/>
                <a:latin typeface="Times New Roman" panose="02020603050405020304" pitchFamily="18" charset="0"/>
                <a:ea typeface="Times New Roman" panose="02020603050405020304" pitchFamily="18" charset="0"/>
              </a:rPr>
              <a:t>bias</a:t>
            </a:r>
            <a:r>
              <a:rPr lang="el-GR" sz="1800" dirty="0">
                <a:solidFill>
                  <a:srgbClr val="000000"/>
                </a:solidFill>
                <a:effectLst/>
                <a:latin typeface="Times New Roman" panose="02020603050405020304" pitchFamily="18" charset="0"/>
                <a:ea typeface="Times New Roman" panose="02020603050405020304" pitchFamily="18" charset="0"/>
              </a:rPr>
              <a:t>/</a:t>
            </a:r>
            <a:r>
              <a:rPr lang="el-GR" sz="1800" dirty="0" err="1">
                <a:solidFill>
                  <a:srgbClr val="000000"/>
                </a:solidFill>
                <a:effectLst/>
                <a:latin typeface="Times New Roman" panose="02020603050405020304" pitchFamily="18" charset="0"/>
                <a:ea typeface="Times New Roman" panose="02020603050405020304" pitchFamily="18" charset="0"/>
              </a:rPr>
              <a:t>errors</a:t>
            </a:r>
            <a:r>
              <a:rPr lang="el-GR" sz="1800" dirty="0">
                <a:solidFill>
                  <a:srgbClr val="000000"/>
                </a:solidFill>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1318245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F21FBC-E758-B3AD-FEF2-92D7747F41BE}"/>
              </a:ext>
            </a:extLst>
          </p:cNvPr>
          <p:cNvSpPr>
            <a:spLocks noGrp="1"/>
          </p:cNvSpPr>
          <p:nvPr>
            <p:ph type="title"/>
          </p:nvPr>
        </p:nvSpPr>
        <p:spPr/>
        <p:txBody>
          <a:bodyPr/>
          <a:lstStyle/>
          <a:p>
            <a:r>
              <a:rPr lang="el-GR" sz="1800" i="1" dirty="0">
                <a:solidFill>
                  <a:srgbClr val="000000"/>
                </a:solidFill>
                <a:effectLst/>
                <a:latin typeface="Times New Roman" panose="02020603050405020304" pitchFamily="18" charset="0"/>
                <a:ea typeface="Times New Roman" panose="02020603050405020304" pitchFamily="18" charset="0"/>
              </a:rPr>
              <a:t>Πλαισίωση</a:t>
            </a:r>
            <a:br>
              <a:rPr lang="el-GR" sz="1800" dirty="0">
                <a:effectLst/>
                <a:latin typeface="Times New Roman" panose="02020603050405020304" pitchFamily="18" charset="0"/>
                <a:ea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D97F68BD-EAF8-C70B-8FCD-4D11F1F95E29}"/>
              </a:ext>
            </a:extLst>
          </p:cNvPr>
          <p:cNvSpPr>
            <a:spLocks noGrp="1"/>
          </p:cNvSpPr>
          <p:nvPr>
            <p:ph idx="1"/>
          </p:nvPr>
        </p:nvSpPr>
        <p:spPr/>
        <p:txBody>
          <a:bodyPr/>
          <a:lstStyle/>
          <a:p>
            <a:r>
              <a:rPr lang="el-GR" sz="1800" dirty="0">
                <a:solidFill>
                  <a:srgbClr val="000000"/>
                </a:solidFill>
                <a:effectLst/>
                <a:latin typeface="Times New Roman" panose="02020603050405020304" pitchFamily="18" charset="0"/>
                <a:ea typeface="Times New Roman" panose="02020603050405020304" pitchFamily="18" charset="0"/>
              </a:rPr>
              <a:t>Το πλαίσιο, την οπτική γωνία κάτω από την οποία βλέπει το πρόβλημα ο επενδυτής καθώς και την πληροφορία που εισπράττει</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4207592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F41878-15E9-9EFA-4441-A0BA2274734D}"/>
              </a:ext>
            </a:extLst>
          </p:cNvPr>
          <p:cNvSpPr>
            <a:spLocks noGrp="1"/>
          </p:cNvSpPr>
          <p:nvPr>
            <p:ph type="title"/>
          </p:nvPr>
        </p:nvSpPr>
        <p:spPr/>
        <p:txBody>
          <a:bodyPr/>
          <a:lstStyle/>
          <a:p>
            <a:r>
              <a:rPr lang="el-GR" sz="1800" i="1" dirty="0">
                <a:solidFill>
                  <a:srgbClr val="000000"/>
                </a:solidFill>
                <a:effectLst/>
                <a:latin typeface="Times New Roman" panose="02020603050405020304" pitchFamily="18" charset="0"/>
                <a:ea typeface="Times New Roman" panose="02020603050405020304" pitchFamily="18" charset="0"/>
              </a:rPr>
              <a:t>Ανωμαλίες τις αγοράς</a:t>
            </a:r>
            <a:br>
              <a:rPr lang="el-GR" sz="1800" dirty="0">
                <a:effectLst/>
                <a:latin typeface="Times New Roman" panose="02020603050405020304" pitchFamily="18" charset="0"/>
                <a:ea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64468269-4D57-BB1B-E5B8-1237265AEFA1}"/>
              </a:ext>
            </a:extLst>
          </p:cNvPr>
          <p:cNvSpPr>
            <a:spLocks noGrp="1"/>
          </p:cNvSpPr>
          <p:nvPr>
            <p:ph idx="1"/>
          </p:nvPr>
        </p:nvSpPr>
        <p:spPr/>
        <p:txBody>
          <a:bodyPr/>
          <a:lstStyle/>
          <a:p>
            <a:r>
              <a:rPr lang="el-GR" sz="1800" dirty="0">
                <a:solidFill>
                  <a:srgbClr val="000000"/>
                </a:solidFill>
                <a:effectLst/>
                <a:latin typeface="Times New Roman" panose="02020603050405020304" pitchFamily="18" charset="0"/>
                <a:ea typeface="Times New Roman" panose="02020603050405020304" pitchFamily="18" charset="0"/>
              </a:rPr>
              <a:t>Η εμφάνιση ανωμαλιών στις κεφαλαιαγορές που τις καθιστά μη αποτελεσματικές.</a:t>
            </a:r>
            <a:endParaRPr lang="el-GR" sz="1800" dirty="0">
              <a:effectLst/>
              <a:latin typeface="Times New Roman" panose="02020603050405020304" pitchFamily="18" charset="0"/>
              <a:ea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1597406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665E7F-4660-E870-0F9C-674FE8A86961}"/>
              </a:ext>
            </a:extLst>
          </p:cNvPr>
          <p:cNvSpPr>
            <a:spLocks noGrp="1"/>
          </p:cNvSpPr>
          <p:nvPr>
            <p:ph type="title"/>
          </p:nvPr>
        </p:nvSpPr>
        <p:spPr/>
        <p:txBody>
          <a:bodyPr/>
          <a:lstStyle/>
          <a:p>
            <a:r>
              <a:rPr lang="el-GR" dirty="0" err="1"/>
              <a:t>Συμπεριφορική</a:t>
            </a:r>
            <a:r>
              <a:rPr lang="el-GR" dirty="0"/>
              <a:t> Χρηματοοικονομική</a:t>
            </a:r>
          </a:p>
        </p:txBody>
      </p:sp>
      <p:sp>
        <p:nvSpPr>
          <p:cNvPr id="3" name="Θέση περιεχομένου 2">
            <a:extLst>
              <a:ext uri="{FF2B5EF4-FFF2-40B4-BE49-F238E27FC236}">
                <a16:creationId xmlns:a16="http://schemas.microsoft.com/office/drawing/2014/main" id="{C3959849-1F01-3B2F-1205-307897FA0BBE}"/>
              </a:ext>
            </a:extLst>
          </p:cNvPr>
          <p:cNvSpPr>
            <a:spLocks noGrp="1"/>
          </p:cNvSpPr>
          <p:nvPr>
            <p:ph idx="1"/>
          </p:nvPr>
        </p:nvSpPr>
        <p:spPr/>
        <p:txBody>
          <a:bodyPr/>
          <a:lstStyle/>
          <a:p>
            <a:pPr marL="0" indent="0" algn="just">
              <a:buNone/>
            </a:pPr>
            <a:r>
              <a:rPr lang="el-GR" sz="1800" dirty="0">
                <a:solidFill>
                  <a:srgbClr val="000000"/>
                </a:solidFill>
                <a:effectLst/>
                <a:latin typeface="Times New Roman" panose="02020603050405020304" pitchFamily="18" charset="0"/>
                <a:ea typeface="Times New Roman" panose="02020603050405020304" pitchFamily="18" charset="0"/>
              </a:rPr>
              <a:t>είναι «η μελέτη του τρόπου με τον οποίο η ψυχολογία επηρεάζει τις χρηματοοικονομικές αποφάσεις και τις κεφαλαιαγορές», (</a:t>
            </a:r>
            <a:r>
              <a:rPr lang="en-US" sz="1800" dirty="0" err="1">
                <a:solidFill>
                  <a:srgbClr val="000000"/>
                </a:solidFill>
                <a:effectLst/>
                <a:latin typeface="Times New Roman" panose="02020603050405020304" pitchFamily="18" charset="0"/>
                <a:ea typeface="Times New Roman" panose="02020603050405020304" pitchFamily="18" charset="0"/>
              </a:rPr>
              <a:t>Shefrin</a:t>
            </a:r>
            <a:r>
              <a:rPr lang="el-GR" sz="1800" dirty="0">
                <a:solidFill>
                  <a:srgbClr val="000000"/>
                </a:solidFill>
                <a:effectLst/>
                <a:latin typeface="Times New Roman" panose="02020603050405020304" pitchFamily="18" charset="0"/>
                <a:ea typeface="Times New Roman" panose="02020603050405020304" pitchFamily="18" charset="0"/>
              </a:rPr>
              <a:t>, 2001) ή πιο απλά μια πιο «ανοιχτόμυαλη χρηματοοικονομική θεωρία», (</a:t>
            </a:r>
            <a:r>
              <a:rPr lang="en-US" sz="1800" dirty="0">
                <a:solidFill>
                  <a:srgbClr val="000000"/>
                </a:solidFill>
                <a:effectLst/>
                <a:latin typeface="Times New Roman" panose="02020603050405020304" pitchFamily="18" charset="0"/>
                <a:ea typeface="Times New Roman" panose="02020603050405020304" pitchFamily="18" charset="0"/>
              </a:rPr>
              <a:t>Thaler</a:t>
            </a:r>
            <a:r>
              <a:rPr lang="el-GR" sz="1800" dirty="0">
                <a:solidFill>
                  <a:srgbClr val="000000"/>
                </a:solidFill>
                <a:effectLst/>
                <a:latin typeface="Times New Roman" panose="02020603050405020304" pitchFamily="18" charset="0"/>
                <a:ea typeface="Times New Roman" panose="02020603050405020304" pitchFamily="18" charset="0"/>
              </a:rPr>
              <a:t>, 1993). </a:t>
            </a:r>
            <a:endParaRPr lang="el-GR" sz="1800" dirty="0">
              <a:effectLst/>
              <a:latin typeface="Times New Roman" panose="02020603050405020304" pitchFamily="18" charset="0"/>
              <a:ea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1107480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F7B3BD-A42A-B3F9-5102-32474115DCB1}"/>
              </a:ext>
            </a:extLst>
          </p:cNvPr>
          <p:cNvSpPr>
            <a:spLocks noGrp="1"/>
          </p:cNvSpPr>
          <p:nvPr>
            <p:ph type="title"/>
          </p:nvPr>
        </p:nvSpPr>
        <p:spPr/>
        <p:txBody>
          <a:bodyPr/>
          <a:lstStyle/>
          <a:p>
            <a:r>
              <a:rPr lang="el-GR" dirty="0"/>
              <a:t>Θεωρία της Προοπτικής</a:t>
            </a:r>
          </a:p>
        </p:txBody>
      </p:sp>
      <p:sp>
        <p:nvSpPr>
          <p:cNvPr id="3" name="Θέση περιεχομένου 2">
            <a:extLst>
              <a:ext uri="{FF2B5EF4-FFF2-40B4-BE49-F238E27FC236}">
                <a16:creationId xmlns:a16="http://schemas.microsoft.com/office/drawing/2014/main" id="{CDD633A9-E53A-DCD3-8FC6-C9FC838E1216}"/>
              </a:ext>
            </a:extLst>
          </p:cNvPr>
          <p:cNvSpPr>
            <a:spLocks noGrp="1"/>
          </p:cNvSpPr>
          <p:nvPr>
            <p:ph idx="1"/>
          </p:nvPr>
        </p:nvSpPr>
        <p:spPr/>
        <p:txBody>
          <a:bodyPr>
            <a:normAutofit lnSpcReduction="10000"/>
          </a:bodyPr>
          <a:lstStyle/>
          <a:p>
            <a:pPr marR="297180" indent="180340" algn="just">
              <a:lnSpc>
                <a:spcPct val="150000"/>
              </a:lnSpc>
            </a:pPr>
            <a:r>
              <a:rPr lang="el-GR" sz="1800" dirty="0">
                <a:solidFill>
                  <a:srgbClr val="000000"/>
                </a:solidFill>
                <a:effectLst/>
                <a:latin typeface="Times New Roman" panose="02020603050405020304" pitchFamily="18" charset="0"/>
                <a:ea typeface="Times New Roman" panose="02020603050405020304" pitchFamily="18" charset="0"/>
              </a:rPr>
              <a:t>Η θεωρία της προοπτικής αναπτύχθηκε στις αρχές της δεκαετίας του 1980, από τους ψυχολόγους </a:t>
            </a:r>
            <a:r>
              <a:rPr lang="el-GR" sz="1800" dirty="0" err="1">
                <a:solidFill>
                  <a:srgbClr val="000000"/>
                </a:solidFill>
                <a:effectLst/>
                <a:latin typeface="Times New Roman" panose="02020603050405020304" pitchFamily="18" charset="0"/>
                <a:ea typeface="Times New Roman" panose="02020603050405020304" pitchFamily="18" charset="0"/>
              </a:rPr>
              <a:t>Daniel</a:t>
            </a:r>
            <a:r>
              <a:rPr lang="el-GR" sz="1800" dirty="0">
                <a:solidFill>
                  <a:srgbClr val="000000"/>
                </a:solidFill>
                <a:effectLst/>
                <a:latin typeface="Times New Roman" panose="02020603050405020304" pitchFamily="18" charset="0"/>
                <a:ea typeface="Times New Roman" panose="02020603050405020304" pitchFamily="18" charset="0"/>
              </a:rPr>
              <a:t> </a:t>
            </a:r>
            <a:r>
              <a:rPr lang="el-GR" sz="1800" dirty="0" err="1">
                <a:solidFill>
                  <a:srgbClr val="000000"/>
                </a:solidFill>
                <a:effectLst/>
                <a:latin typeface="Times New Roman" panose="02020603050405020304" pitchFamily="18" charset="0"/>
                <a:ea typeface="Times New Roman" panose="02020603050405020304" pitchFamily="18" charset="0"/>
              </a:rPr>
              <a:t>Kahneman</a:t>
            </a:r>
            <a:r>
              <a:rPr lang="el-GR" sz="1800" dirty="0">
                <a:solidFill>
                  <a:srgbClr val="000000"/>
                </a:solidFill>
                <a:effectLst/>
                <a:latin typeface="Times New Roman" panose="02020603050405020304" pitchFamily="18" charset="0"/>
                <a:ea typeface="Times New Roman" panose="02020603050405020304" pitchFamily="18" charset="0"/>
              </a:rPr>
              <a:t> και </a:t>
            </a:r>
            <a:r>
              <a:rPr lang="el-GR" sz="1800" dirty="0" err="1">
                <a:solidFill>
                  <a:srgbClr val="000000"/>
                </a:solidFill>
                <a:effectLst/>
                <a:latin typeface="Times New Roman" panose="02020603050405020304" pitchFamily="18" charset="0"/>
                <a:ea typeface="Times New Roman" panose="02020603050405020304" pitchFamily="18" charset="0"/>
              </a:rPr>
              <a:t>Amos</a:t>
            </a:r>
            <a:r>
              <a:rPr lang="el-GR" sz="1800" dirty="0">
                <a:solidFill>
                  <a:srgbClr val="000000"/>
                </a:solidFill>
                <a:effectLst/>
                <a:latin typeface="Times New Roman" panose="02020603050405020304" pitchFamily="18" charset="0"/>
                <a:ea typeface="Times New Roman" panose="02020603050405020304" pitchFamily="18" charset="0"/>
              </a:rPr>
              <a:t> </a:t>
            </a:r>
            <a:r>
              <a:rPr lang="el-GR" sz="1800" dirty="0" err="1">
                <a:solidFill>
                  <a:srgbClr val="000000"/>
                </a:solidFill>
                <a:effectLst/>
                <a:latin typeface="Times New Roman" panose="02020603050405020304" pitchFamily="18" charset="0"/>
                <a:ea typeface="Times New Roman" panose="02020603050405020304" pitchFamily="18" charset="0"/>
              </a:rPr>
              <a:t>Tversky</a:t>
            </a:r>
            <a:r>
              <a:rPr lang="el-GR" sz="1800" dirty="0">
                <a:solidFill>
                  <a:srgbClr val="000000"/>
                </a:solidFill>
                <a:effectLst/>
                <a:latin typeface="Times New Roman" panose="02020603050405020304" pitchFamily="18" charset="0"/>
                <a:ea typeface="Times New Roman" panose="02020603050405020304" pitchFamily="18" charset="0"/>
              </a:rPr>
              <a:t> και αποτελεί ορόσημο της </a:t>
            </a:r>
            <a:r>
              <a:rPr lang="el-GR" sz="1800" dirty="0" err="1">
                <a:solidFill>
                  <a:srgbClr val="000000"/>
                </a:solidFill>
                <a:effectLst/>
                <a:latin typeface="Times New Roman" panose="02020603050405020304" pitchFamily="18" charset="0"/>
                <a:ea typeface="Times New Roman" panose="02020603050405020304" pitchFamily="18" charset="0"/>
              </a:rPr>
              <a:t>συμπεριφορικής</a:t>
            </a:r>
            <a:r>
              <a:rPr lang="el-GR" sz="1800" dirty="0">
                <a:solidFill>
                  <a:srgbClr val="000000"/>
                </a:solidFill>
                <a:effectLst/>
                <a:latin typeface="Times New Roman" panose="02020603050405020304" pitchFamily="18" charset="0"/>
                <a:ea typeface="Times New Roman" panose="02020603050405020304" pitchFamily="18" charset="0"/>
              </a:rPr>
              <a:t> χρηματοοικονομικής (</a:t>
            </a:r>
            <a:r>
              <a:rPr lang="el-GR" sz="1800" dirty="0" err="1">
                <a:solidFill>
                  <a:srgbClr val="000000"/>
                </a:solidFill>
                <a:effectLst/>
                <a:latin typeface="Times New Roman" panose="02020603050405020304" pitchFamily="18" charset="0"/>
                <a:ea typeface="Times New Roman" panose="02020603050405020304" pitchFamily="18" charset="0"/>
              </a:rPr>
              <a:t>Goldberg</a:t>
            </a:r>
            <a:r>
              <a:rPr lang="el-GR" sz="1800" dirty="0">
                <a:solidFill>
                  <a:srgbClr val="000000"/>
                </a:solidFill>
                <a:effectLst/>
                <a:latin typeface="Times New Roman" panose="02020603050405020304" pitchFamily="18" charset="0"/>
                <a:ea typeface="Times New Roman" panose="02020603050405020304" pitchFamily="18" charset="0"/>
              </a:rPr>
              <a:t>, </a:t>
            </a:r>
            <a:r>
              <a:rPr lang="el-GR" sz="1800" dirty="0" err="1">
                <a:solidFill>
                  <a:srgbClr val="000000"/>
                </a:solidFill>
                <a:effectLst/>
                <a:latin typeface="Times New Roman" panose="02020603050405020304" pitchFamily="18" charset="0"/>
                <a:ea typeface="Times New Roman" panose="02020603050405020304" pitchFamily="18" charset="0"/>
              </a:rPr>
              <a:t>Von</a:t>
            </a:r>
            <a:r>
              <a:rPr lang="el-GR" sz="1800" dirty="0">
                <a:solidFill>
                  <a:srgbClr val="000000"/>
                </a:solidFill>
                <a:effectLst/>
                <a:latin typeface="Times New Roman" panose="02020603050405020304" pitchFamily="18" charset="0"/>
                <a:ea typeface="Times New Roman" panose="02020603050405020304" pitchFamily="18" charset="0"/>
              </a:rPr>
              <a:t> </a:t>
            </a:r>
            <a:r>
              <a:rPr lang="el-GR" sz="1800" dirty="0" err="1">
                <a:solidFill>
                  <a:srgbClr val="000000"/>
                </a:solidFill>
                <a:effectLst/>
                <a:latin typeface="Times New Roman" panose="02020603050405020304" pitchFamily="18" charset="0"/>
                <a:ea typeface="Times New Roman" panose="02020603050405020304" pitchFamily="18" charset="0"/>
              </a:rPr>
              <a:t>Nitzsch</a:t>
            </a:r>
            <a:r>
              <a:rPr lang="el-GR" sz="1800" dirty="0">
                <a:solidFill>
                  <a:srgbClr val="000000"/>
                </a:solidFill>
                <a:effectLst/>
                <a:latin typeface="Times New Roman" panose="02020603050405020304" pitchFamily="18" charset="0"/>
                <a:ea typeface="Times New Roman" panose="02020603050405020304" pitchFamily="18" charset="0"/>
              </a:rPr>
              <a:t>, 2001).</a:t>
            </a:r>
            <a:endParaRPr lang="el-GR" sz="1800" dirty="0">
              <a:effectLst/>
              <a:latin typeface="Times New Roman" panose="02020603050405020304" pitchFamily="18" charset="0"/>
              <a:ea typeface="Times New Roman" panose="02020603050405020304" pitchFamily="18" charset="0"/>
            </a:endParaRPr>
          </a:p>
          <a:p>
            <a:pPr marR="297180" indent="180340" algn="just">
              <a:lnSpc>
                <a:spcPct val="150000"/>
              </a:lnSpc>
            </a:pPr>
            <a:r>
              <a:rPr lang="el-GR" sz="1800" dirty="0">
                <a:solidFill>
                  <a:srgbClr val="000000"/>
                </a:solidFill>
                <a:effectLst/>
                <a:latin typeface="Times New Roman" panose="02020603050405020304" pitchFamily="18" charset="0"/>
                <a:ea typeface="Times New Roman" panose="02020603050405020304" pitchFamily="18" charset="0"/>
              </a:rPr>
              <a:t>Οι </a:t>
            </a:r>
            <a:r>
              <a:rPr lang="el-GR" sz="1800" dirty="0" err="1">
                <a:solidFill>
                  <a:srgbClr val="000000"/>
                </a:solidFill>
                <a:effectLst/>
                <a:latin typeface="Times New Roman" panose="02020603050405020304" pitchFamily="18" charset="0"/>
                <a:ea typeface="Times New Roman" panose="02020603050405020304" pitchFamily="18" charset="0"/>
              </a:rPr>
              <a:t>Kahneman</a:t>
            </a:r>
            <a:r>
              <a:rPr lang="el-GR" sz="1800" dirty="0">
                <a:solidFill>
                  <a:srgbClr val="000000"/>
                </a:solidFill>
                <a:effectLst/>
                <a:latin typeface="Times New Roman" panose="02020603050405020304" pitchFamily="18" charset="0"/>
                <a:ea typeface="Times New Roman" panose="02020603050405020304" pitchFamily="18" charset="0"/>
              </a:rPr>
              <a:t> και </a:t>
            </a:r>
            <a:r>
              <a:rPr lang="el-GR" sz="1800" dirty="0" err="1">
                <a:solidFill>
                  <a:srgbClr val="000000"/>
                </a:solidFill>
                <a:effectLst/>
                <a:latin typeface="Times New Roman" panose="02020603050405020304" pitchFamily="18" charset="0"/>
                <a:ea typeface="Times New Roman" panose="02020603050405020304" pitchFamily="18" charset="0"/>
              </a:rPr>
              <a:t>Tversky</a:t>
            </a:r>
            <a:r>
              <a:rPr lang="el-GR" sz="1800" dirty="0">
                <a:solidFill>
                  <a:srgbClr val="000000"/>
                </a:solidFill>
                <a:effectLst/>
                <a:latin typeface="Times New Roman" panose="02020603050405020304" pitchFamily="18" charset="0"/>
                <a:ea typeface="Times New Roman" panose="02020603050405020304" pitchFamily="18" charset="0"/>
              </a:rPr>
              <a:t>, απέδειξαν μέσα από πολυάριθμα πειράματα, ότι οι λήψεις αποφάσεων ημέρα με την ημέρα, στην πραγματική ζωή, δεν βασίζονται στις παραδοσιακές οικονομικές παραδοχές. </a:t>
            </a:r>
            <a:endParaRPr lang="el-GR" sz="1800" dirty="0">
              <a:solidFill>
                <a:srgbClr val="000000"/>
              </a:solidFill>
              <a:latin typeface="Times New Roman" panose="02020603050405020304" pitchFamily="18" charset="0"/>
              <a:ea typeface="Times New Roman" panose="02020603050405020304" pitchFamily="18" charset="0"/>
            </a:endParaRPr>
          </a:p>
          <a:p>
            <a:pPr marR="297180" indent="180340" algn="just">
              <a:lnSpc>
                <a:spcPct val="150000"/>
              </a:lnSpc>
            </a:pPr>
            <a:r>
              <a:rPr lang="el-GR" sz="1800" dirty="0">
                <a:solidFill>
                  <a:srgbClr val="000000"/>
                </a:solidFill>
                <a:effectLst/>
                <a:latin typeface="Times New Roman" panose="02020603050405020304" pitchFamily="18" charset="0"/>
                <a:ea typeface="Times New Roman" panose="02020603050405020304" pitchFamily="18" charset="0"/>
              </a:rPr>
              <a:t>Παρουσίασαν τα αποτελέσματά τους με πειστικές εμπειρικές αποδείξεις, επεσήμαναν με ουσιαστικό τρόπο τις ελλείψεις της θεωρίας της αναμενόμενης χρησιμότητας και οργάνωσαν αποτελεσματικά τα αποτελέσματά τους (</a:t>
            </a:r>
            <a:r>
              <a:rPr lang="el-GR" sz="1800" dirty="0" err="1">
                <a:solidFill>
                  <a:srgbClr val="000000"/>
                </a:solidFill>
                <a:effectLst/>
                <a:latin typeface="Times New Roman" panose="02020603050405020304" pitchFamily="18" charset="0"/>
                <a:ea typeface="Times New Roman" panose="02020603050405020304" pitchFamily="18" charset="0"/>
              </a:rPr>
              <a:t>Wu</a:t>
            </a:r>
            <a:r>
              <a:rPr lang="el-GR" sz="1800" dirty="0">
                <a:solidFill>
                  <a:srgbClr val="000000"/>
                </a:solidFill>
                <a:effectLst/>
                <a:latin typeface="Times New Roman" panose="02020603050405020304" pitchFamily="18" charset="0"/>
                <a:ea typeface="Times New Roman" panose="02020603050405020304" pitchFamily="18" charset="0"/>
              </a:rPr>
              <a:t>, </a:t>
            </a:r>
            <a:r>
              <a:rPr lang="el-GR" sz="1800" dirty="0" err="1">
                <a:solidFill>
                  <a:srgbClr val="000000"/>
                </a:solidFill>
                <a:effectLst/>
                <a:latin typeface="Times New Roman" panose="02020603050405020304" pitchFamily="18" charset="0"/>
                <a:ea typeface="Times New Roman" panose="02020603050405020304" pitchFamily="18" charset="0"/>
              </a:rPr>
              <a:t>Zhang</a:t>
            </a:r>
            <a:r>
              <a:rPr lang="el-GR" sz="1800" dirty="0">
                <a:solidFill>
                  <a:srgbClr val="000000"/>
                </a:solidFill>
                <a:effectLst/>
                <a:latin typeface="Times New Roman" panose="02020603050405020304" pitchFamily="18" charset="0"/>
                <a:ea typeface="Times New Roman" panose="02020603050405020304" pitchFamily="18" charset="0"/>
              </a:rPr>
              <a:t> and Gonzalez,2004).</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1913366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31DAE5-BDD1-2C5B-783A-F023115ACFB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DDC95F6-AC3F-6C3D-F4DD-4FF542CB1084}"/>
              </a:ext>
            </a:extLst>
          </p:cNvPr>
          <p:cNvSpPr>
            <a:spLocks noGrp="1"/>
          </p:cNvSpPr>
          <p:nvPr>
            <p:ph idx="1"/>
          </p:nvPr>
        </p:nvSpPr>
        <p:spPr/>
        <p:txBody>
          <a:bodyPr/>
          <a:lstStyle/>
          <a:p>
            <a:pPr algn="just"/>
            <a:r>
              <a:rPr lang="el-GR" sz="1800" dirty="0">
                <a:solidFill>
                  <a:srgbClr val="000000"/>
                </a:solidFill>
                <a:effectLst/>
                <a:latin typeface="Times New Roman" panose="02020603050405020304" pitchFamily="18" charset="0"/>
                <a:ea typeface="Times New Roman" panose="02020603050405020304" pitchFamily="18" charset="0"/>
              </a:rPr>
              <a:t>Η συγκεκριμένη θεωρία εξελίχθηκε σε μια περίοδο τριάντα ετών και είναι ιδιαίτερα σημαντική για τα οικονομικά ζητήματα αλλά ιδιαίτερα για τα ζητήματα του χρηματιστηριακού τομέα. </a:t>
            </a:r>
          </a:p>
          <a:p>
            <a:pPr algn="just"/>
            <a:r>
              <a:rPr lang="el-GR" sz="1800" dirty="0">
                <a:solidFill>
                  <a:srgbClr val="000000"/>
                </a:solidFill>
                <a:effectLst/>
                <a:latin typeface="Times New Roman" panose="02020603050405020304" pitchFamily="18" charset="0"/>
                <a:ea typeface="Times New Roman" panose="02020603050405020304" pitchFamily="18" charset="0"/>
              </a:rPr>
              <a:t>Σκοπός της, ήταν μια φειδωλή θεωρία βασισμένη στην εμπειρική διερεύνηση, καταγράφοντας τις παραβιάσεις της κλασικής λογικής, αποδεικνύοντας ότι οι κανονιστικές προσεγγίσεις είναι καταδικασμένες να αποτύχουν γιατί οι επιλογές των ανθρώπων δεν μπορούν να ακολουθήσουν τους κανόνες. </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095623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1B0723-526E-EA15-190B-1E8883A70A4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9535B0B-698A-D4DB-D933-81D34C80466C}"/>
              </a:ext>
            </a:extLst>
          </p:cNvPr>
          <p:cNvSpPr>
            <a:spLocks noGrp="1"/>
          </p:cNvSpPr>
          <p:nvPr>
            <p:ph idx="1"/>
          </p:nvPr>
        </p:nvSpPr>
        <p:spPr/>
        <p:txBody>
          <a:bodyPr/>
          <a:lstStyle/>
          <a:p>
            <a:pPr algn="just"/>
            <a:r>
              <a:rPr lang="el-GR" sz="1800" dirty="0">
                <a:solidFill>
                  <a:srgbClr val="000000"/>
                </a:solidFill>
                <a:effectLst/>
                <a:latin typeface="Times New Roman" panose="02020603050405020304" pitchFamily="18" charset="0"/>
                <a:ea typeface="Times New Roman" panose="02020603050405020304" pitchFamily="18" charset="0"/>
              </a:rPr>
              <a:t>Η Θεωρία της Προοπτικής, στην ουσία της είναι περιγραφική.</a:t>
            </a:r>
          </a:p>
          <a:p>
            <a:pPr algn="just"/>
            <a:r>
              <a:rPr lang="el-GR" sz="1800" dirty="0">
                <a:solidFill>
                  <a:srgbClr val="000000"/>
                </a:solidFill>
                <a:effectLst/>
                <a:latin typeface="Times New Roman" panose="02020603050405020304" pitchFamily="18" charset="0"/>
                <a:ea typeface="Times New Roman" panose="02020603050405020304" pitchFamily="18" charset="0"/>
              </a:rPr>
              <a:t> Προσπαθεί να περιγράψει τη συμπεριφορά των ανθρώπων στα πραγματικά γεγονότα και ανταποκρίνεται καλύτερα στα δεδομένα. Αποτελεί μια εναλλακτική θεωρία λήψης αποφάσεων γιατί μελετά αποφάσεις που πρέπει να ληφθούν σε περιόδους αβεβαιότητας, συνδυάζει την απλότητα και την εκ </a:t>
            </a:r>
            <a:r>
              <a:rPr lang="el-GR" sz="1800" dirty="0" err="1">
                <a:solidFill>
                  <a:srgbClr val="000000"/>
                </a:solidFill>
                <a:effectLst/>
                <a:latin typeface="Times New Roman" panose="02020603050405020304" pitchFamily="18" charset="0"/>
                <a:ea typeface="Times New Roman" panose="02020603050405020304" pitchFamily="18" charset="0"/>
              </a:rPr>
              <a:t>βαθέων</a:t>
            </a:r>
            <a:r>
              <a:rPr lang="el-GR" sz="1800" dirty="0">
                <a:solidFill>
                  <a:srgbClr val="000000"/>
                </a:solidFill>
                <a:effectLst/>
                <a:latin typeface="Times New Roman" panose="02020603050405020304" pitchFamily="18" charset="0"/>
                <a:ea typeface="Times New Roman" panose="02020603050405020304" pitchFamily="18" charset="0"/>
              </a:rPr>
              <a:t> ανάλυση, έχει φέρει την ψυχολογία στην καρδιά της οικονομικής ανάλυσης και είναι η δεύτερη σε αναφορά θεωρία στις οικονομικές επιστημονικές εργασίες, κατά το διάστημα 1975 έως 2000 (</a:t>
            </a:r>
            <a:r>
              <a:rPr lang="el-GR" sz="1800" dirty="0" err="1">
                <a:solidFill>
                  <a:srgbClr val="000000"/>
                </a:solidFill>
                <a:effectLst/>
                <a:latin typeface="Times New Roman" panose="02020603050405020304" pitchFamily="18" charset="0"/>
                <a:ea typeface="Times New Roman" panose="02020603050405020304" pitchFamily="18" charset="0"/>
              </a:rPr>
              <a:t>Laibson</a:t>
            </a:r>
            <a:r>
              <a:rPr lang="el-GR" sz="1800" dirty="0">
                <a:solidFill>
                  <a:srgbClr val="000000"/>
                </a:solidFill>
                <a:effectLst/>
                <a:latin typeface="Times New Roman" panose="02020603050405020304" pitchFamily="18" charset="0"/>
                <a:ea typeface="Times New Roman" panose="02020603050405020304" pitchFamily="18" charset="0"/>
              </a:rPr>
              <a:t> and </a:t>
            </a:r>
            <a:r>
              <a:rPr lang="el-GR" sz="1800" dirty="0" err="1">
                <a:solidFill>
                  <a:srgbClr val="000000"/>
                </a:solidFill>
                <a:effectLst/>
                <a:latin typeface="Times New Roman" panose="02020603050405020304" pitchFamily="18" charset="0"/>
                <a:ea typeface="Times New Roman" panose="02020603050405020304" pitchFamily="18" charset="0"/>
              </a:rPr>
              <a:t>Zeckhauser</a:t>
            </a:r>
            <a:r>
              <a:rPr lang="el-GR" sz="1800" dirty="0">
                <a:solidFill>
                  <a:srgbClr val="000000"/>
                </a:solidFill>
                <a:effectLst/>
                <a:latin typeface="Times New Roman" panose="02020603050405020304" pitchFamily="18" charset="0"/>
                <a:ea typeface="Times New Roman" panose="02020603050405020304" pitchFamily="18" charset="0"/>
              </a:rPr>
              <a:t>, 1998). </a:t>
            </a:r>
          </a:p>
          <a:p>
            <a:pPr algn="just"/>
            <a:r>
              <a:rPr lang="el-GR" sz="1800" dirty="0">
                <a:solidFill>
                  <a:srgbClr val="000000"/>
                </a:solidFill>
                <a:effectLst/>
                <a:latin typeface="Times New Roman" panose="02020603050405020304" pitchFamily="18" charset="0"/>
                <a:ea typeface="Times New Roman" panose="02020603050405020304" pitchFamily="18" charset="0"/>
              </a:rPr>
              <a:t>Σε αντίθεση με την ψυχολογία, έχει μια σταθερή μαθηματική βάση και αυτό βοηθά τους οικονομολόγους να τη χρησιμοποιούν ως εργαλείο έρευνας (</a:t>
            </a:r>
            <a:r>
              <a:rPr lang="el-GR" sz="1800" dirty="0" err="1">
                <a:solidFill>
                  <a:srgbClr val="000000"/>
                </a:solidFill>
                <a:effectLst/>
                <a:latin typeface="Times New Roman" panose="02020603050405020304" pitchFamily="18" charset="0"/>
                <a:ea typeface="Times New Roman" panose="02020603050405020304" pitchFamily="18" charset="0"/>
              </a:rPr>
              <a:t>Montier</a:t>
            </a:r>
            <a:r>
              <a:rPr lang="el-GR" sz="1800" dirty="0">
                <a:solidFill>
                  <a:srgbClr val="000000"/>
                </a:solidFill>
                <a:effectLst/>
                <a:latin typeface="Times New Roman" panose="02020603050405020304" pitchFamily="18" charset="0"/>
                <a:ea typeface="Times New Roman" panose="02020603050405020304" pitchFamily="18" charset="0"/>
              </a:rPr>
              <a:t>, 2002).</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13232041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1E66B7-8AAE-4D6F-0237-853175E2B3D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6BBE804-F78D-9D41-9EBA-1C5C1D485E34}"/>
              </a:ext>
            </a:extLst>
          </p:cNvPr>
          <p:cNvSpPr>
            <a:spLocks noGrp="1"/>
          </p:cNvSpPr>
          <p:nvPr>
            <p:ph idx="1"/>
          </p:nvPr>
        </p:nvSpPr>
        <p:spPr/>
        <p:txBody>
          <a:bodyPr/>
          <a:lstStyle/>
          <a:p>
            <a:pPr algn="just"/>
            <a:r>
              <a:rPr lang="el-GR" sz="1800" dirty="0">
                <a:solidFill>
                  <a:srgbClr val="000000"/>
                </a:solidFill>
                <a:effectLst/>
                <a:latin typeface="Times New Roman" panose="02020603050405020304" pitchFamily="18" charset="0"/>
                <a:ea typeface="Times New Roman" panose="02020603050405020304" pitchFamily="18" charset="0"/>
              </a:rPr>
              <a:t>Η θεωρία της προοπτικής τονίζει ότι η απόσταση από τη θεωρία στην πράξη είναι πολλές φορές τεράστια και ο ενδεικνυόμενος τρόπος δράσης, υπό συγκεκριμένες συνθήκες και προϋποθέσεις </a:t>
            </a:r>
            <a:r>
              <a:rPr lang="el-GR" sz="1800" dirty="0" err="1">
                <a:solidFill>
                  <a:srgbClr val="000000"/>
                </a:solidFill>
                <a:effectLst/>
                <a:latin typeface="Times New Roman" panose="02020603050405020304" pitchFamily="18" charset="0"/>
                <a:ea typeface="Times New Roman" panose="02020603050405020304" pitchFamily="18" charset="0"/>
              </a:rPr>
              <a:t>διέπεται</a:t>
            </a:r>
            <a:r>
              <a:rPr lang="el-GR" sz="1800" dirty="0">
                <a:solidFill>
                  <a:srgbClr val="000000"/>
                </a:solidFill>
                <a:effectLst/>
                <a:latin typeface="Times New Roman" panose="02020603050405020304" pitchFamily="18" charset="0"/>
                <a:ea typeface="Times New Roman" panose="02020603050405020304" pitchFamily="18" charset="0"/>
              </a:rPr>
              <a:t> από γνωστούς κανόνες. </a:t>
            </a:r>
          </a:p>
          <a:p>
            <a:pPr algn="just"/>
            <a:r>
              <a:rPr lang="el-GR" sz="1800" dirty="0">
                <a:solidFill>
                  <a:srgbClr val="000000"/>
                </a:solidFill>
                <a:effectLst/>
                <a:latin typeface="Times New Roman" panose="02020603050405020304" pitchFamily="18" charset="0"/>
                <a:ea typeface="Times New Roman" panose="02020603050405020304" pitchFamily="18" charset="0"/>
              </a:rPr>
              <a:t> υποστηρίζει ότι η διαφορετικότητα στις προσωπικότητες των επενδυτών, η ψυχολογία τους καθώς και οι προκαταλήψεις τους, αλλοιώνουν την ορθολογική τους συμπεριφορά και μειώνουν τη χρησιμότητα που λαμβάνουν.</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241252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9F860E-E6CC-036E-749C-2FDEC4644B4E}"/>
              </a:ext>
            </a:extLst>
          </p:cNvPr>
          <p:cNvSpPr>
            <a:spLocks noGrp="1"/>
          </p:cNvSpPr>
          <p:nvPr>
            <p:ph type="title"/>
          </p:nvPr>
        </p:nvSpPr>
        <p:spPr/>
        <p:txBody>
          <a:bodyPr>
            <a:normAutofit fontScale="90000"/>
          </a:bodyPr>
          <a:lstStyle/>
          <a:p>
            <a:br>
              <a:rPr lang="el-GR" sz="3600" b="1" dirty="0">
                <a:solidFill>
                  <a:srgbClr val="000000"/>
                </a:solidFill>
                <a:effectLst/>
                <a:latin typeface="Times New Roman" panose="02020603050405020304" pitchFamily="18" charset="0"/>
              </a:rPr>
            </a:br>
            <a:br>
              <a:rPr lang="el-GR" sz="3600" b="1" dirty="0">
                <a:solidFill>
                  <a:srgbClr val="000000"/>
                </a:solidFill>
                <a:effectLst/>
                <a:latin typeface="Times New Roman" panose="02020603050405020304" pitchFamily="18" charset="0"/>
              </a:rPr>
            </a:br>
            <a:br>
              <a:rPr lang="el-GR" sz="3600" b="1" dirty="0">
                <a:solidFill>
                  <a:srgbClr val="000000"/>
                </a:solidFill>
                <a:effectLst/>
                <a:latin typeface="Times New Roman" panose="02020603050405020304" pitchFamily="18" charset="0"/>
              </a:rPr>
            </a:br>
            <a:r>
              <a:rPr lang="el-GR" sz="3600" b="1" dirty="0" err="1">
                <a:solidFill>
                  <a:srgbClr val="000000"/>
                </a:solidFill>
                <a:effectLst/>
                <a:latin typeface="Times New Roman" panose="02020603050405020304" pitchFamily="18" charset="0"/>
              </a:rPr>
              <a:t>Νευρο</a:t>
            </a:r>
            <a:r>
              <a:rPr lang="el-GR" sz="3600" b="1" dirty="0">
                <a:solidFill>
                  <a:srgbClr val="000000"/>
                </a:solidFill>
                <a:effectLst/>
                <a:latin typeface="Times New Roman" panose="02020603050405020304" pitchFamily="18" charset="0"/>
              </a:rPr>
              <a:t>-Χρηματοοικονομική</a:t>
            </a:r>
            <a:br>
              <a:rPr lang="el-GR" sz="1800" b="1" dirty="0">
                <a:effectLst/>
                <a:latin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9791996D-7C5B-432D-B024-BC4F708C2E13}"/>
              </a:ext>
            </a:extLst>
          </p:cNvPr>
          <p:cNvSpPr>
            <a:spLocks noGrp="1"/>
          </p:cNvSpPr>
          <p:nvPr>
            <p:ph idx="1"/>
          </p:nvPr>
        </p:nvSpPr>
        <p:spPr/>
        <p:txBody>
          <a:bodyPr/>
          <a:lstStyle/>
          <a:p>
            <a:pPr marR="297180" indent="180340" algn="just">
              <a:lnSpc>
                <a:spcPct val="150000"/>
              </a:lnSpc>
            </a:pPr>
            <a:r>
              <a:rPr lang="el-GR" sz="1800" dirty="0">
                <a:solidFill>
                  <a:srgbClr val="000000"/>
                </a:solidFill>
                <a:effectLst/>
                <a:latin typeface="Times New Roman" panose="02020603050405020304" pitchFamily="18" charset="0"/>
                <a:ea typeface="Times New Roman" panose="02020603050405020304" pitchFamily="18" charset="0"/>
              </a:rPr>
              <a:t>H συγχώνευση του ερευνητικού πεδίου της χρηματοοικονομικής </a:t>
            </a:r>
            <a:r>
              <a:rPr lang="el-GR" sz="1800" dirty="0" err="1">
                <a:solidFill>
                  <a:srgbClr val="000000"/>
                </a:solidFill>
                <a:effectLst/>
                <a:latin typeface="Times New Roman" panose="02020603050405020304" pitchFamily="18" charset="0"/>
                <a:ea typeface="Times New Roman" panose="02020603050405020304" pitchFamily="18" charset="0"/>
              </a:rPr>
              <a:t>συμπεριφορικής</a:t>
            </a:r>
            <a:r>
              <a:rPr lang="el-GR" sz="1800" dirty="0">
                <a:solidFill>
                  <a:srgbClr val="000000"/>
                </a:solidFill>
                <a:effectLst/>
                <a:latin typeface="Times New Roman" panose="02020603050405020304" pitchFamily="18" charset="0"/>
                <a:ea typeface="Times New Roman" panose="02020603050405020304" pitchFamily="18" charset="0"/>
              </a:rPr>
              <a:t> με τη νευρολογία, οδήγησαν στη θεωρία που αποκαλούμε σήμερα, </a:t>
            </a:r>
            <a:r>
              <a:rPr lang="el-GR" sz="1800" dirty="0" err="1">
                <a:solidFill>
                  <a:srgbClr val="000000"/>
                </a:solidFill>
                <a:effectLst/>
                <a:latin typeface="Times New Roman" panose="02020603050405020304" pitchFamily="18" charset="0"/>
                <a:ea typeface="Times New Roman" panose="02020603050405020304" pitchFamily="18" charset="0"/>
              </a:rPr>
              <a:t>νευρο</a:t>
            </a:r>
            <a:r>
              <a:rPr lang="el-GR" sz="1800" dirty="0">
                <a:solidFill>
                  <a:srgbClr val="000000"/>
                </a:solidFill>
                <a:effectLst/>
                <a:latin typeface="Times New Roman" panose="02020603050405020304" pitchFamily="18" charset="0"/>
                <a:ea typeface="Times New Roman" panose="02020603050405020304" pitchFamily="18" charset="0"/>
              </a:rPr>
              <a:t>-χρηματοοικονομική.</a:t>
            </a:r>
            <a:endParaRPr lang="el-GR" sz="1800" dirty="0">
              <a:effectLst/>
              <a:latin typeface="Times New Roman" panose="02020603050405020304" pitchFamily="18" charset="0"/>
              <a:ea typeface="Times New Roman" panose="02020603050405020304" pitchFamily="18" charset="0"/>
            </a:endParaRPr>
          </a:p>
          <a:p>
            <a:pPr marR="297180" indent="180340" algn="just">
              <a:lnSpc>
                <a:spcPct val="150000"/>
              </a:lnSpc>
            </a:pPr>
            <a:r>
              <a:rPr lang="el-GR" sz="1800" dirty="0">
                <a:solidFill>
                  <a:srgbClr val="000000"/>
                </a:solidFill>
                <a:effectLst/>
                <a:latin typeface="Times New Roman" panose="02020603050405020304" pitchFamily="18" charset="0"/>
                <a:ea typeface="Times New Roman" panose="02020603050405020304" pitchFamily="18" charset="0"/>
              </a:rPr>
              <a:t>Η </a:t>
            </a:r>
            <a:r>
              <a:rPr lang="el-GR" sz="1800" dirty="0" err="1">
                <a:solidFill>
                  <a:srgbClr val="000000"/>
                </a:solidFill>
                <a:effectLst/>
                <a:latin typeface="Times New Roman" panose="02020603050405020304" pitchFamily="18" charset="0"/>
                <a:ea typeface="Times New Roman" panose="02020603050405020304" pitchFamily="18" charset="0"/>
              </a:rPr>
              <a:t>νευρο</a:t>
            </a:r>
            <a:r>
              <a:rPr lang="el-GR" sz="1800" dirty="0">
                <a:solidFill>
                  <a:srgbClr val="000000"/>
                </a:solidFill>
                <a:effectLst/>
                <a:latin typeface="Times New Roman" panose="02020603050405020304" pitchFamily="18" charset="0"/>
                <a:ea typeface="Times New Roman" panose="02020603050405020304" pitchFamily="18" charset="0"/>
              </a:rPr>
              <a:t>-οικονομική και πιο συγκεκριμένα η </a:t>
            </a:r>
            <a:r>
              <a:rPr lang="el-GR" sz="1800" dirty="0" err="1">
                <a:solidFill>
                  <a:srgbClr val="000000"/>
                </a:solidFill>
                <a:effectLst/>
                <a:latin typeface="Times New Roman" panose="02020603050405020304" pitchFamily="18" charset="0"/>
                <a:ea typeface="Times New Roman" panose="02020603050405020304" pitchFamily="18" charset="0"/>
              </a:rPr>
              <a:t>νευρο</a:t>
            </a:r>
            <a:r>
              <a:rPr lang="el-GR" sz="1800" dirty="0">
                <a:solidFill>
                  <a:srgbClr val="000000"/>
                </a:solidFill>
                <a:effectLst/>
                <a:latin typeface="Times New Roman" panose="02020603050405020304" pitchFamily="18" charset="0"/>
                <a:ea typeface="Times New Roman" panose="02020603050405020304" pitchFamily="18" charset="0"/>
              </a:rPr>
              <a:t>-χρηματοοικονομική, θεωρείται επέκταση της θεωρίας της συμπεριφοράς και έρχεται να προσθέσει στους παράγοντες που επηρεάζουν την επενδυτική επιλογή, τις αρχές των </a:t>
            </a:r>
            <a:r>
              <a:rPr lang="el-GR" sz="1800" dirty="0" err="1">
                <a:solidFill>
                  <a:srgbClr val="000000"/>
                </a:solidFill>
                <a:effectLst/>
                <a:latin typeface="Times New Roman" panose="02020603050405020304" pitchFamily="18" charset="0"/>
                <a:ea typeface="Times New Roman" panose="02020603050405020304" pitchFamily="18" charset="0"/>
              </a:rPr>
              <a:t>νευρο</a:t>
            </a:r>
            <a:r>
              <a:rPr lang="el-GR" sz="1800" dirty="0">
                <a:solidFill>
                  <a:srgbClr val="000000"/>
                </a:solidFill>
                <a:effectLst/>
                <a:latin typeface="Times New Roman" panose="02020603050405020304" pitchFamily="18" charset="0"/>
                <a:ea typeface="Times New Roman" panose="02020603050405020304" pitchFamily="18" charset="0"/>
              </a:rPr>
              <a:t>-επιστημών. </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1495444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031" name="Group 1030">
            <a:extLst>
              <a:ext uri="{FF2B5EF4-FFF2-40B4-BE49-F238E27FC236}">
                <a16:creationId xmlns:a16="http://schemas.microsoft.com/office/drawing/2014/main" id="{23F5135F-115E-423C-BE4A-B56C35DC9F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1032" name="Group 1031">
              <a:extLst>
                <a:ext uri="{FF2B5EF4-FFF2-40B4-BE49-F238E27FC236}">
                  <a16:creationId xmlns:a16="http://schemas.microsoft.com/office/drawing/2014/main" id="{82C1E318-0F1F-4920-8C7D-FBAC66631B5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1034" name="Straight Connector 1033">
                <a:extLst>
                  <a:ext uri="{FF2B5EF4-FFF2-40B4-BE49-F238E27FC236}">
                    <a16:creationId xmlns:a16="http://schemas.microsoft.com/office/drawing/2014/main" id="{DE4A7237-B6EB-4FB7-8B68-7C27438D47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5" name="Straight Connector 1034">
                <a:extLst>
                  <a:ext uri="{FF2B5EF4-FFF2-40B4-BE49-F238E27FC236}">
                    <a16:creationId xmlns:a16="http://schemas.microsoft.com/office/drawing/2014/main" id="{84E00FDE-0838-4B5B-A782-6B6C92DB0A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33" name="Oval 1032">
              <a:extLst>
                <a:ext uri="{FF2B5EF4-FFF2-40B4-BE49-F238E27FC236}">
                  <a16:creationId xmlns:a16="http://schemas.microsoft.com/office/drawing/2014/main" id="{2BC1B2F3-8E83-4A70-B103-979C67EECE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37" name="Rectangle 1036">
            <a:extLst>
              <a:ext uri="{FF2B5EF4-FFF2-40B4-BE49-F238E27FC236}">
                <a16:creationId xmlns:a16="http://schemas.microsoft.com/office/drawing/2014/main" id="{9C036FFA-048E-4C3C-94C4-A53B656DE4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9" name="Rectangle 1038">
            <a:extLst>
              <a:ext uri="{FF2B5EF4-FFF2-40B4-BE49-F238E27FC236}">
                <a16:creationId xmlns:a16="http://schemas.microsoft.com/office/drawing/2014/main" id="{024C0170-3916-4625-8190-2E3BF113A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000">
            <a:off x="643171" y="254327"/>
            <a:ext cx="11358741" cy="6043872"/>
          </a:xfrm>
          <a:prstGeom prst="rect">
            <a:avLst/>
          </a:prstGeom>
          <a:solidFill>
            <a:schemeClr val="tx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1" name="Freeform: Shape 1040">
            <a:extLst>
              <a:ext uri="{FF2B5EF4-FFF2-40B4-BE49-F238E27FC236}">
                <a16:creationId xmlns:a16="http://schemas.microsoft.com/office/drawing/2014/main" id="{6C06E431-F161-47F7-B606-BD027F4DFC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000">
            <a:off x="-53905" y="-93325"/>
            <a:ext cx="11929082" cy="6467196"/>
          </a:xfrm>
          <a:custGeom>
            <a:avLst/>
            <a:gdLst>
              <a:gd name="connsiteX0" fmla="*/ 0 w 11929082"/>
              <a:gd name="connsiteY0" fmla="*/ 196956 h 6467196"/>
              <a:gd name="connsiteX1" fmla="*/ 11283637 w 11929082"/>
              <a:gd name="connsiteY1" fmla="*/ 0 h 6467196"/>
              <a:gd name="connsiteX2" fmla="*/ 11307763 w 11929082"/>
              <a:gd name="connsiteY2" fmla="*/ 460348 h 6467196"/>
              <a:gd name="connsiteX3" fmla="*/ 11890732 w 11929082"/>
              <a:gd name="connsiteY3" fmla="*/ 460348 h 6467196"/>
              <a:gd name="connsiteX4" fmla="*/ 11929082 w 11929082"/>
              <a:gd name="connsiteY4" fmla="*/ 497169 h 6467196"/>
              <a:gd name="connsiteX5" fmla="*/ 11929082 w 11929082"/>
              <a:gd name="connsiteY5" fmla="*/ 3191786 h 6467196"/>
              <a:gd name="connsiteX6" fmla="*/ 11929082 w 11929082"/>
              <a:gd name="connsiteY6" fmla="*/ 3521356 h 6467196"/>
              <a:gd name="connsiteX7" fmla="*/ 11929082 w 11929082"/>
              <a:gd name="connsiteY7" fmla="*/ 6215973 h 6467196"/>
              <a:gd name="connsiteX8" fmla="*/ 11890732 w 11929082"/>
              <a:gd name="connsiteY8" fmla="*/ 6252899 h 6467196"/>
              <a:gd name="connsiteX9" fmla="*/ 7768069 w 11929082"/>
              <a:gd name="connsiteY9" fmla="*/ 6252899 h 6467196"/>
              <a:gd name="connsiteX10" fmla="*/ 5266258 w 11929082"/>
              <a:gd name="connsiteY10" fmla="*/ 6252899 h 6467196"/>
              <a:gd name="connsiteX11" fmla="*/ 5264758 w 11929082"/>
              <a:gd name="connsiteY11" fmla="*/ 6253140 h 6467196"/>
              <a:gd name="connsiteX12" fmla="*/ 5048290 w 11929082"/>
              <a:gd name="connsiteY12" fmla="*/ 6253062 h 6467196"/>
              <a:gd name="connsiteX13" fmla="*/ 5012667 w 11929082"/>
              <a:gd name="connsiteY13" fmla="*/ 6252899 h 6467196"/>
              <a:gd name="connsiteX14" fmla="*/ 4566887 w 11929082"/>
              <a:gd name="connsiteY14" fmla="*/ 6252899 h 6467196"/>
              <a:gd name="connsiteX15" fmla="*/ 3890094 w 11929082"/>
              <a:gd name="connsiteY15" fmla="*/ 6252899 h 6467196"/>
              <a:gd name="connsiteX16" fmla="*/ 3735473 w 11929082"/>
              <a:gd name="connsiteY16" fmla="*/ 6252899 h 6467196"/>
              <a:gd name="connsiteX17" fmla="*/ 3559676 w 11929082"/>
              <a:gd name="connsiteY17" fmla="*/ 6262112 h 6467196"/>
              <a:gd name="connsiteX18" fmla="*/ 2821484 w 11929082"/>
              <a:gd name="connsiteY18" fmla="*/ 6300799 h 6467196"/>
              <a:gd name="connsiteX19" fmla="*/ 1967544 w 11929082"/>
              <a:gd name="connsiteY19" fmla="*/ 6345552 h 6467196"/>
              <a:gd name="connsiteX20" fmla="*/ 1868161 w 11929082"/>
              <a:gd name="connsiteY20" fmla="*/ 6363611 h 6467196"/>
              <a:gd name="connsiteX21" fmla="*/ 1825189 w 11929082"/>
              <a:gd name="connsiteY21" fmla="*/ 6361568 h 6467196"/>
              <a:gd name="connsiteX22" fmla="*/ 1762400 w 11929082"/>
              <a:gd name="connsiteY22" fmla="*/ 6375182 h 6467196"/>
              <a:gd name="connsiteX23" fmla="*/ 1701893 w 11929082"/>
              <a:gd name="connsiteY23" fmla="*/ 6377182 h 6467196"/>
              <a:gd name="connsiteX24" fmla="*/ 1622981 w 11929082"/>
              <a:gd name="connsiteY24" fmla="*/ 6373775 h 6467196"/>
              <a:gd name="connsiteX25" fmla="*/ 1597245 w 11929082"/>
              <a:gd name="connsiteY25" fmla="*/ 6364959 h 6467196"/>
              <a:gd name="connsiteX26" fmla="*/ 1303219 w 11929082"/>
              <a:gd name="connsiteY26" fmla="*/ 6380369 h 6467196"/>
              <a:gd name="connsiteX27" fmla="*/ 1295274 w 11929082"/>
              <a:gd name="connsiteY27" fmla="*/ 6382358 h 6467196"/>
              <a:gd name="connsiteX28" fmla="*/ 1174185 w 11929082"/>
              <a:gd name="connsiteY28" fmla="*/ 6393334 h 6467196"/>
              <a:gd name="connsiteX29" fmla="*/ 1060778 w 11929082"/>
              <a:gd name="connsiteY29" fmla="*/ 6414870 h 6467196"/>
              <a:gd name="connsiteX30" fmla="*/ 1043511 w 11929082"/>
              <a:gd name="connsiteY30" fmla="*/ 6422157 h 6467196"/>
              <a:gd name="connsiteX31" fmla="*/ 927578 w 11929082"/>
              <a:gd name="connsiteY31" fmla="*/ 6438421 h 6467196"/>
              <a:gd name="connsiteX32" fmla="*/ 848543 w 11929082"/>
              <a:gd name="connsiteY32" fmla="*/ 6453624 h 6467196"/>
              <a:gd name="connsiteX33" fmla="*/ 811745 w 11929082"/>
              <a:gd name="connsiteY33" fmla="*/ 6456458 h 6467196"/>
              <a:gd name="connsiteX34" fmla="*/ 805571 w 11929082"/>
              <a:gd name="connsiteY34" fmla="*/ 6451583 h 6467196"/>
              <a:gd name="connsiteX35" fmla="*/ 742783 w 11929082"/>
              <a:gd name="connsiteY35" fmla="*/ 6465197 h 6467196"/>
              <a:gd name="connsiteX36" fmla="*/ 735141 w 11929082"/>
              <a:gd name="connsiteY36" fmla="*/ 6465886 h 6467196"/>
              <a:gd name="connsiteX37" fmla="*/ 682276 w 11929082"/>
              <a:gd name="connsiteY37" fmla="*/ 6467196 h 6467196"/>
              <a:gd name="connsiteX38" fmla="*/ 603366 w 11929082"/>
              <a:gd name="connsiteY38" fmla="*/ 6463791 h 6467196"/>
              <a:gd name="connsiteX39" fmla="*/ 520972 w 11929082"/>
              <a:gd name="connsiteY39" fmla="*/ 6450618 h 6467196"/>
              <a:gd name="connsiteX40" fmla="*/ 473559 w 11929082"/>
              <a:gd name="connsiteY40" fmla="*/ 6446001 h 6467196"/>
              <a:gd name="connsiteX41" fmla="*/ 440406 w 11929082"/>
              <a:gd name="connsiteY41" fmla="*/ 6439571 h 6467196"/>
              <a:gd name="connsiteX42" fmla="*/ 348780 w 11929082"/>
              <a:gd name="connsiteY42" fmla="*/ 6439721 h 6467196"/>
              <a:gd name="connsiteX43" fmla="*/ 193877 w 11929082"/>
              <a:gd name="connsiteY43" fmla="*/ 6446874 h 6467196"/>
              <a:gd name="connsiteX44" fmla="*/ 155970 w 11929082"/>
              <a:gd name="connsiteY44" fmla="*/ 6444668 h 6467196"/>
              <a:gd name="connsiteX45" fmla="*/ 139974 w 11929082"/>
              <a:gd name="connsiteY45" fmla="*/ 6441331 h 6467196"/>
              <a:gd name="connsiteX46" fmla="*/ 109024 w 11929082"/>
              <a:gd name="connsiteY46" fmla="*/ 6442954 h 6467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1929082" h="6467196">
                <a:moveTo>
                  <a:pt x="0" y="196956"/>
                </a:moveTo>
                <a:lnTo>
                  <a:pt x="11283637" y="0"/>
                </a:lnTo>
                <a:lnTo>
                  <a:pt x="11307763" y="460348"/>
                </a:lnTo>
                <a:lnTo>
                  <a:pt x="11890732" y="460348"/>
                </a:lnTo>
                <a:cubicBezTo>
                  <a:pt x="11911846" y="460402"/>
                  <a:pt x="11928961" y="476839"/>
                  <a:pt x="11929082" y="497169"/>
                </a:cubicBezTo>
                <a:lnTo>
                  <a:pt x="11929082" y="3191786"/>
                </a:lnTo>
                <a:lnTo>
                  <a:pt x="11929082" y="3521356"/>
                </a:lnTo>
                <a:lnTo>
                  <a:pt x="11929082" y="6215973"/>
                </a:lnTo>
                <a:cubicBezTo>
                  <a:pt x="11929028" y="6236343"/>
                  <a:pt x="11911890" y="6252842"/>
                  <a:pt x="11890732" y="6252899"/>
                </a:cubicBezTo>
                <a:lnTo>
                  <a:pt x="7768069" y="6252899"/>
                </a:lnTo>
                <a:lnTo>
                  <a:pt x="5266258" y="6252899"/>
                </a:lnTo>
                <a:lnTo>
                  <a:pt x="5264758" y="6253140"/>
                </a:lnTo>
                <a:cubicBezTo>
                  <a:pt x="5205273" y="6259314"/>
                  <a:pt x="5040391" y="6260564"/>
                  <a:pt x="5048290" y="6253062"/>
                </a:cubicBezTo>
                <a:lnTo>
                  <a:pt x="5012667" y="6252899"/>
                </a:lnTo>
                <a:lnTo>
                  <a:pt x="4566887" y="6252899"/>
                </a:lnTo>
                <a:lnTo>
                  <a:pt x="3890094" y="6252899"/>
                </a:lnTo>
                <a:lnTo>
                  <a:pt x="3735473" y="6252899"/>
                </a:lnTo>
                <a:lnTo>
                  <a:pt x="3559676" y="6262112"/>
                </a:lnTo>
                <a:lnTo>
                  <a:pt x="2821484" y="6300799"/>
                </a:lnTo>
                <a:lnTo>
                  <a:pt x="1967544" y="6345552"/>
                </a:lnTo>
                <a:lnTo>
                  <a:pt x="1868161" y="6363611"/>
                </a:lnTo>
                <a:lnTo>
                  <a:pt x="1825189" y="6361568"/>
                </a:lnTo>
                <a:lnTo>
                  <a:pt x="1762400" y="6375182"/>
                </a:lnTo>
                <a:lnTo>
                  <a:pt x="1701893" y="6377182"/>
                </a:lnTo>
                <a:lnTo>
                  <a:pt x="1622981" y="6373775"/>
                </a:lnTo>
                <a:lnTo>
                  <a:pt x="1597245" y="6364959"/>
                </a:lnTo>
                <a:lnTo>
                  <a:pt x="1303219" y="6380369"/>
                </a:lnTo>
                <a:lnTo>
                  <a:pt x="1295274" y="6382358"/>
                </a:lnTo>
                <a:cubicBezTo>
                  <a:pt x="1273768" y="6384518"/>
                  <a:pt x="1213268" y="6387915"/>
                  <a:pt x="1174185" y="6393334"/>
                </a:cubicBezTo>
                <a:cubicBezTo>
                  <a:pt x="1149405" y="6410483"/>
                  <a:pt x="1100582" y="6405778"/>
                  <a:pt x="1060778" y="6414870"/>
                </a:cubicBezTo>
                <a:lnTo>
                  <a:pt x="1043511" y="6422157"/>
                </a:lnTo>
                <a:lnTo>
                  <a:pt x="927578" y="6438421"/>
                </a:lnTo>
                <a:lnTo>
                  <a:pt x="848543" y="6453624"/>
                </a:lnTo>
                <a:lnTo>
                  <a:pt x="811745" y="6456458"/>
                </a:lnTo>
                <a:cubicBezTo>
                  <a:pt x="809224" y="6455030"/>
                  <a:pt x="807145" y="6453386"/>
                  <a:pt x="805571" y="6451583"/>
                </a:cubicBezTo>
                <a:lnTo>
                  <a:pt x="742783" y="6465197"/>
                </a:lnTo>
                <a:lnTo>
                  <a:pt x="735141" y="6465886"/>
                </a:lnTo>
                <a:lnTo>
                  <a:pt x="682276" y="6467196"/>
                </a:lnTo>
                <a:lnTo>
                  <a:pt x="603366" y="6463791"/>
                </a:lnTo>
                <a:cubicBezTo>
                  <a:pt x="577088" y="6459337"/>
                  <a:pt x="552392" y="6436768"/>
                  <a:pt x="520972" y="6450618"/>
                </a:cubicBezTo>
                <a:cubicBezTo>
                  <a:pt x="527367" y="6436773"/>
                  <a:pt x="483115" y="6456899"/>
                  <a:pt x="473559" y="6446001"/>
                </a:cubicBezTo>
                <a:cubicBezTo>
                  <a:pt x="467798" y="6436822"/>
                  <a:pt x="453032" y="6440789"/>
                  <a:pt x="440406" y="6439571"/>
                </a:cubicBezTo>
                <a:cubicBezTo>
                  <a:pt x="429006" y="6431336"/>
                  <a:pt x="368391" y="6434157"/>
                  <a:pt x="348780" y="6439721"/>
                </a:cubicBezTo>
                <a:cubicBezTo>
                  <a:pt x="295409" y="6461245"/>
                  <a:pt x="236882" y="6430693"/>
                  <a:pt x="193877" y="6446874"/>
                </a:cubicBezTo>
                <a:cubicBezTo>
                  <a:pt x="176233" y="6446958"/>
                  <a:pt x="164519" y="6445957"/>
                  <a:pt x="155970" y="6444668"/>
                </a:cubicBezTo>
                <a:lnTo>
                  <a:pt x="139974" y="6441331"/>
                </a:lnTo>
                <a:lnTo>
                  <a:pt x="109024" y="6442954"/>
                </a:lnTo>
                <a:close/>
              </a:path>
            </a:pathLst>
          </a:custGeom>
          <a:blipFill>
            <a:blip r:embed="rId2"/>
            <a:tile tx="0" ty="0" sx="100000" sy="100000" flip="none" algn="tl"/>
          </a:blipFill>
          <a:ln w="9525" cap="flat">
            <a:noFill/>
            <a:prstDash val="solid"/>
            <a:miter/>
          </a:ln>
        </p:spPr>
        <p:txBody>
          <a:bodyPr wrap="square" rtlCol="0" anchor="ctr">
            <a:noAutofit/>
          </a:bodyPr>
          <a:lstStyle/>
          <a:p>
            <a:endParaRPr lang="en-US"/>
          </a:p>
        </p:txBody>
      </p:sp>
      <p:pic>
        <p:nvPicPr>
          <p:cNvPr id="1026" name="Picture 2">
            <a:extLst>
              <a:ext uri="{FF2B5EF4-FFF2-40B4-BE49-F238E27FC236}">
                <a16:creationId xmlns:a16="http://schemas.microsoft.com/office/drawing/2014/main" id="{D055E4C9-8F6E-35D7-BDBB-C949C1B3F35E}"/>
              </a:ext>
            </a:extLst>
          </p:cNvPr>
          <p:cNvPicPr>
            <a:picLocks noGrp="1" noChangeAspect="1" noChangeArrowheads="1"/>
          </p:cNvPicPr>
          <p:nvPr>
            <p:ph idx="1"/>
          </p:nvPr>
        </p:nvPicPr>
        <p:blipFill rotWithShape="1">
          <a:blip r:embed="rId3">
            <a:alphaModFix amt="80000"/>
            <a:extLst>
              <a:ext uri="{28A0092B-C50C-407E-A947-70E740481C1C}">
                <a14:useLocalDpi xmlns:a14="http://schemas.microsoft.com/office/drawing/2010/main" val="0"/>
              </a:ext>
            </a:extLst>
          </a:blip>
          <a:srcRect t="2884"/>
          <a:stretch/>
        </p:blipFill>
        <p:spPr bwMode="auto">
          <a:xfrm>
            <a:off x="-1209" y="7599"/>
            <a:ext cx="11922028" cy="6281193"/>
          </a:xfrm>
          <a:custGeom>
            <a:avLst/>
            <a:gdLst/>
            <a:ahLst/>
            <a:cxnLst/>
            <a:rect l="l" t="t" r="r" b="b"/>
            <a:pathLst>
              <a:path w="11922028" h="6281193">
                <a:moveTo>
                  <a:pt x="0" y="0"/>
                </a:moveTo>
                <a:lnTo>
                  <a:pt x="11285356" y="1"/>
                </a:lnTo>
                <a:lnTo>
                  <a:pt x="11301444" y="460700"/>
                </a:lnTo>
                <a:lnTo>
                  <a:pt x="11884324" y="470874"/>
                </a:lnTo>
                <a:cubicBezTo>
                  <a:pt x="11905434" y="471296"/>
                  <a:pt x="11922260" y="488029"/>
                  <a:pt x="11922026" y="508359"/>
                </a:cubicBezTo>
                <a:lnTo>
                  <a:pt x="11874998" y="3202565"/>
                </a:lnTo>
                <a:lnTo>
                  <a:pt x="11869247" y="3532085"/>
                </a:lnTo>
                <a:lnTo>
                  <a:pt x="11822219" y="6226292"/>
                </a:lnTo>
                <a:cubicBezTo>
                  <a:pt x="11821809" y="6246658"/>
                  <a:pt x="11804386" y="6262855"/>
                  <a:pt x="11783230" y="6262543"/>
                </a:cubicBezTo>
                <a:lnTo>
                  <a:pt x="7661195" y="6190592"/>
                </a:lnTo>
                <a:lnTo>
                  <a:pt x="5159766" y="6146930"/>
                </a:lnTo>
                <a:lnTo>
                  <a:pt x="5158262" y="6147144"/>
                </a:lnTo>
                <a:cubicBezTo>
                  <a:pt x="5098678" y="6152279"/>
                  <a:pt x="4933799" y="6150652"/>
                  <a:pt x="4941828" y="6143289"/>
                </a:cubicBezTo>
                <a:lnTo>
                  <a:pt x="4906213" y="6142504"/>
                </a:lnTo>
                <a:lnTo>
                  <a:pt x="4460501" y="6134724"/>
                </a:lnTo>
                <a:lnTo>
                  <a:pt x="3783811" y="6122912"/>
                </a:lnTo>
                <a:lnTo>
                  <a:pt x="3629214" y="6120214"/>
                </a:lnTo>
                <a:lnTo>
                  <a:pt x="3453283" y="6126357"/>
                </a:lnTo>
                <a:lnTo>
                  <a:pt x="2714528" y="6152155"/>
                </a:lnTo>
                <a:lnTo>
                  <a:pt x="1859937" y="6181998"/>
                </a:lnTo>
                <a:lnTo>
                  <a:pt x="1760254" y="6198320"/>
                </a:lnTo>
                <a:lnTo>
                  <a:pt x="1717324" y="6195527"/>
                </a:lnTo>
                <a:lnTo>
                  <a:pt x="1654307" y="6208043"/>
                </a:lnTo>
                <a:lnTo>
                  <a:pt x="1593774" y="6208987"/>
                </a:lnTo>
                <a:lnTo>
                  <a:pt x="1514934" y="6204203"/>
                </a:lnTo>
                <a:lnTo>
                  <a:pt x="1489356" y="6194940"/>
                </a:lnTo>
                <a:lnTo>
                  <a:pt x="1195106" y="6205216"/>
                </a:lnTo>
                <a:lnTo>
                  <a:pt x="1187127" y="6207066"/>
                </a:lnTo>
                <a:cubicBezTo>
                  <a:pt x="1165586" y="6208850"/>
                  <a:pt x="1105037" y="6211191"/>
                  <a:pt x="1065865" y="6215927"/>
                </a:cubicBezTo>
                <a:cubicBezTo>
                  <a:pt x="1040789" y="6232641"/>
                  <a:pt x="992056" y="6227084"/>
                  <a:pt x="952099" y="6235480"/>
                </a:cubicBezTo>
                <a:lnTo>
                  <a:pt x="934708" y="6242465"/>
                </a:lnTo>
                <a:lnTo>
                  <a:pt x="818508" y="6256703"/>
                </a:lnTo>
                <a:lnTo>
                  <a:pt x="739220" y="6270524"/>
                </a:lnTo>
                <a:lnTo>
                  <a:pt x="702378" y="6272716"/>
                </a:lnTo>
                <a:cubicBezTo>
                  <a:pt x="699883" y="6271244"/>
                  <a:pt x="697833" y="6269564"/>
                  <a:pt x="696290" y="6267734"/>
                </a:cubicBezTo>
                <a:lnTo>
                  <a:pt x="633274" y="6280250"/>
                </a:lnTo>
                <a:lnTo>
                  <a:pt x="625621" y="6280805"/>
                </a:lnTo>
                <a:lnTo>
                  <a:pt x="572742" y="6281193"/>
                </a:lnTo>
                <a:lnTo>
                  <a:pt x="493903" y="6276411"/>
                </a:lnTo>
                <a:cubicBezTo>
                  <a:pt x="467707" y="6271499"/>
                  <a:pt x="443408" y="6248502"/>
                  <a:pt x="411752" y="6261802"/>
                </a:cubicBezTo>
                <a:cubicBezTo>
                  <a:pt x="418387" y="6248071"/>
                  <a:pt x="373791" y="6267421"/>
                  <a:pt x="364426" y="6256358"/>
                </a:cubicBezTo>
                <a:cubicBezTo>
                  <a:pt x="358826" y="6247080"/>
                  <a:pt x="343993" y="6250789"/>
                  <a:pt x="331391" y="6249351"/>
                </a:cubicBezTo>
                <a:cubicBezTo>
                  <a:pt x="320136" y="6240918"/>
                  <a:pt x="259481" y="6242681"/>
                  <a:pt x="239776" y="6247901"/>
                </a:cubicBezTo>
                <a:cubicBezTo>
                  <a:pt x="186037" y="6268491"/>
                  <a:pt x="128053" y="6236922"/>
                  <a:pt x="84772" y="6252350"/>
                </a:cubicBezTo>
                <a:cubicBezTo>
                  <a:pt x="67129" y="6252126"/>
                  <a:pt x="55434" y="6250921"/>
                  <a:pt x="46909" y="6249483"/>
                </a:cubicBezTo>
                <a:lnTo>
                  <a:pt x="30974" y="6245867"/>
                </a:lnTo>
                <a:lnTo>
                  <a:pt x="0" y="6246950"/>
                </a:lnTo>
                <a:close/>
              </a:path>
            </a:pathLst>
          </a:custGeom>
          <a:noFill/>
          <a:extLst>
            <a:ext uri="{909E8E84-426E-40DD-AFC4-6F175D3DCCD1}">
              <a14:hiddenFill xmlns:a14="http://schemas.microsoft.com/office/drawing/2010/main">
                <a:solidFill>
                  <a:srgbClr val="FFFFFF"/>
                </a:solidFill>
              </a14:hiddenFill>
            </a:ext>
          </a:extLst>
        </p:spPr>
      </p:pic>
      <p:sp>
        <p:nvSpPr>
          <p:cNvPr id="1043" name="Freeform: Shape 1042">
            <a:extLst>
              <a:ext uri="{FF2B5EF4-FFF2-40B4-BE49-F238E27FC236}">
                <a16:creationId xmlns:a16="http://schemas.microsoft.com/office/drawing/2014/main" id="{6814B845-9C8A-4CC0-B4D2-E2B366E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000">
            <a:off x="-54117" y="-86032"/>
            <a:ext cx="11929082" cy="6442954"/>
          </a:xfrm>
          <a:custGeom>
            <a:avLst/>
            <a:gdLst>
              <a:gd name="connsiteX0" fmla="*/ 11439173 w 11929082"/>
              <a:gd name="connsiteY0" fmla="*/ 460348 h 6442954"/>
              <a:gd name="connsiteX1" fmla="*/ 11890732 w 11929082"/>
              <a:gd name="connsiteY1" fmla="*/ 460348 h 6442954"/>
              <a:gd name="connsiteX2" fmla="*/ 11929082 w 11929082"/>
              <a:gd name="connsiteY2" fmla="*/ 497169 h 6442954"/>
              <a:gd name="connsiteX3" fmla="*/ 11929082 w 11929082"/>
              <a:gd name="connsiteY3" fmla="*/ 3191786 h 6442954"/>
              <a:gd name="connsiteX4" fmla="*/ 11929082 w 11929082"/>
              <a:gd name="connsiteY4" fmla="*/ 3521356 h 6442954"/>
              <a:gd name="connsiteX5" fmla="*/ 11929082 w 11929082"/>
              <a:gd name="connsiteY5" fmla="*/ 6215973 h 6442954"/>
              <a:gd name="connsiteX6" fmla="*/ 11890732 w 11929082"/>
              <a:gd name="connsiteY6" fmla="*/ 6252899 h 6442954"/>
              <a:gd name="connsiteX7" fmla="*/ 7768069 w 11929082"/>
              <a:gd name="connsiteY7" fmla="*/ 6252899 h 6442954"/>
              <a:gd name="connsiteX8" fmla="*/ 6279421 w 11929082"/>
              <a:gd name="connsiteY8" fmla="*/ 6252899 h 6442954"/>
              <a:gd name="connsiteX9" fmla="*/ 11727784 w 11929082"/>
              <a:gd name="connsiteY9" fmla="*/ 5967362 h 6442954"/>
              <a:gd name="connsiteX10" fmla="*/ 0 w 11929082"/>
              <a:gd name="connsiteY10" fmla="*/ 196956 h 6442954"/>
              <a:gd name="connsiteX11" fmla="*/ 11283637 w 11929082"/>
              <a:gd name="connsiteY11" fmla="*/ 0 h 6442954"/>
              <a:gd name="connsiteX12" fmla="*/ 11283637 w 11929082"/>
              <a:gd name="connsiteY12" fmla="*/ 2 h 6442954"/>
              <a:gd name="connsiteX13" fmla="*/ 1 w 11929082"/>
              <a:gd name="connsiteY13" fmla="*/ 196959 h 6442954"/>
              <a:gd name="connsiteX14" fmla="*/ 109025 w 11929082"/>
              <a:gd name="connsiteY14" fmla="*/ 6442954 h 6442954"/>
              <a:gd name="connsiteX15" fmla="*/ 109024 w 11929082"/>
              <a:gd name="connsiteY15" fmla="*/ 6442954 h 6442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929082" h="6442954">
                <a:moveTo>
                  <a:pt x="11439173" y="460348"/>
                </a:moveTo>
                <a:lnTo>
                  <a:pt x="11890732" y="460348"/>
                </a:lnTo>
                <a:cubicBezTo>
                  <a:pt x="11911846" y="460402"/>
                  <a:pt x="11928961" y="476839"/>
                  <a:pt x="11929082" y="497169"/>
                </a:cubicBezTo>
                <a:lnTo>
                  <a:pt x="11929082" y="3191786"/>
                </a:lnTo>
                <a:lnTo>
                  <a:pt x="11929082" y="3521356"/>
                </a:lnTo>
                <a:lnTo>
                  <a:pt x="11929082" y="6215973"/>
                </a:lnTo>
                <a:cubicBezTo>
                  <a:pt x="11929028" y="6236343"/>
                  <a:pt x="11911890" y="6252842"/>
                  <a:pt x="11890732" y="6252899"/>
                </a:cubicBezTo>
                <a:lnTo>
                  <a:pt x="7768069" y="6252899"/>
                </a:lnTo>
                <a:lnTo>
                  <a:pt x="6279421" y="6252899"/>
                </a:lnTo>
                <a:lnTo>
                  <a:pt x="11727784" y="5967362"/>
                </a:lnTo>
                <a:close/>
                <a:moveTo>
                  <a:pt x="0" y="196956"/>
                </a:moveTo>
                <a:lnTo>
                  <a:pt x="11283637" y="0"/>
                </a:lnTo>
                <a:lnTo>
                  <a:pt x="11283637" y="2"/>
                </a:lnTo>
                <a:lnTo>
                  <a:pt x="1" y="196959"/>
                </a:lnTo>
                <a:lnTo>
                  <a:pt x="109025" y="6442954"/>
                </a:lnTo>
                <a:lnTo>
                  <a:pt x="109024" y="6442954"/>
                </a:lnTo>
                <a:close/>
              </a:path>
            </a:pathLst>
          </a:custGeom>
          <a:solidFill>
            <a:srgbClr val="000000">
              <a:alpha val="18000"/>
            </a:srgbClr>
          </a:solidFill>
          <a:ln w="9525" cap="flat">
            <a:noFill/>
            <a:prstDash val="solid"/>
            <a:miter/>
          </a:ln>
        </p:spPr>
        <p:txBody>
          <a:bodyPr wrap="square" rtlCol="0" anchor="ctr">
            <a:noAutofit/>
          </a:bodyPr>
          <a:lstStyle/>
          <a:p>
            <a:endParaRPr lang="en-US"/>
          </a:p>
        </p:txBody>
      </p:sp>
      <p:sp>
        <p:nvSpPr>
          <p:cNvPr id="1045" name="Freeform: Shape 1044">
            <a:extLst>
              <a:ext uri="{FF2B5EF4-FFF2-40B4-BE49-F238E27FC236}">
                <a16:creationId xmlns:a16="http://schemas.microsoft.com/office/drawing/2014/main" id="{3342E27C-A425-439D-9E6E-63D70887C3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37"/>
            <a:ext cx="11625289" cy="6388386"/>
          </a:xfrm>
          <a:custGeom>
            <a:avLst/>
            <a:gdLst>
              <a:gd name="connsiteX0" fmla="*/ 11285356 w 11625289"/>
              <a:gd name="connsiteY0" fmla="*/ 0 h 6380167"/>
              <a:gd name="connsiteX1" fmla="*/ 11416665 w 11625289"/>
              <a:gd name="connsiteY1" fmla="*/ 0 h 6380167"/>
              <a:gd name="connsiteX2" fmla="*/ 11625289 w 11625289"/>
              <a:gd name="connsiteY2" fmla="*/ 5974202 h 6380167"/>
              <a:gd name="connsiteX3" fmla="*/ 0 w 11625289"/>
              <a:gd name="connsiteY3" fmla="*/ 6380167 h 6380167"/>
              <a:gd name="connsiteX4" fmla="*/ 0 w 11625289"/>
              <a:gd name="connsiteY4" fmla="*/ 6246948 h 6380167"/>
              <a:gd name="connsiteX5" fmla="*/ 30974 w 11625289"/>
              <a:gd name="connsiteY5" fmla="*/ 6245866 h 6380167"/>
              <a:gd name="connsiteX6" fmla="*/ 46909 w 11625289"/>
              <a:gd name="connsiteY6" fmla="*/ 6249481 h 6380167"/>
              <a:gd name="connsiteX7" fmla="*/ 84772 w 11625289"/>
              <a:gd name="connsiteY7" fmla="*/ 6252348 h 6380167"/>
              <a:gd name="connsiteX8" fmla="*/ 239776 w 11625289"/>
              <a:gd name="connsiteY8" fmla="*/ 6247900 h 6380167"/>
              <a:gd name="connsiteX9" fmla="*/ 331391 w 11625289"/>
              <a:gd name="connsiteY9" fmla="*/ 6249349 h 6380167"/>
              <a:gd name="connsiteX10" fmla="*/ 364426 w 11625289"/>
              <a:gd name="connsiteY10" fmla="*/ 6256357 h 6380167"/>
              <a:gd name="connsiteX11" fmla="*/ 411751 w 11625289"/>
              <a:gd name="connsiteY11" fmla="*/ 6261800 h 6380167"/>
              <a:gd name="connsiteX12" fmla="*/ 493903 w 11625289"/>
              <a:gd name="connsiteY12" fmla="*/ 6276409 h 6380167"/>
              <a:gd name="connsiteX13" fmla="*/ 572742 w 11625289"/>
              <a:gd name="connsiteY13" fmla="*/ 6281191 h 6380167"/>
              <a:gd name="connsiteX14" fmla="*/ 625621 w 11625289"/>
              <a:gd name="connsiteY14" fmla="*/ 6280804 h 6380167"/>
              <a:gd name="connsiteX15" fmla="*/ 633274 w 11625289"/>
              <a:gd name="connsiteY15" fmla="*/ 6280248 h 6380167"/>
              <a:gd name="connsiteX16" fmla="*/ 696290 w 11625289"/>
              <a:gd name="connsiteY16" fmla="*/ 6267732 h 6380167"/>
              <a:gd name="connsiteX17" fmla="*/ 702378 w 11625289"/>
              <a:gd name="connsiteY17" fmla="*/ 6272714 h 6380167"/>
              <a:gd name="connsiteX18" fmla="*/ 739220 w 11625289"/>
              <a:gd name="connsiteY18" fmla="*/ 6270523 h 6380167"/>
              <a:gd name="connsiteX19" fmla="*/ 818508 w 11625289"/>
              <a:gd name="connsiteY19" fmla="*/ 6256702 h 6380167"/>
              <a:gd name="connsiteX20" fmla="*/ 934708 w 11625289"/>
              <a:gd name="connsiteY20" fmla="*/ 6242463 h 6380167"/>
              <a:gd name="connsiteX21" fmla="*/ 952099 w 11625289"/>
              <a:gd name="connsiteY21" fmla="*/ 6235479 h 6380167"/>
              <a:gd name="connsiteX22" fmla="*/ 1065865 w 11625289"/>
              <a:gd name="connsiteY22" fmla="*/ 6215925 h 6380167"/>
              <a:gd name="connsiteX23" fmla="*/ 1187127 w 11625289"/>
              <a:gd name="connsiteY23" fmla="*/ 6207064 h 6380167"/>
              <a:gd name="connsiteX24" fmla="*/ 1195105 w 11625289"/>
              <a:gd name="connsiteY24" fmla="*/ 6205214 h 6380167"/>
              <a:gd name="connsiteX25" fmla="*/ 1489355 w 11625289"/>
              <a:gd name="connsiteY25" fmla="*/ 6194938 h 6380167"/>
              <a:gd name="connsiteX26" fmla="*/ 1514934 w 11625289"/>
              <a:gd name="connsiteY26" fmla="*/ 6204202 h 6380167"/>
              <a:gd name="connsiteX27" fmla="*/ 1593774 w 11625289"/>
              <a:gd name="connsiteY27" fmla="*/ 6208986 h 6380167"/>
              <a:gd name="connsiteX28" fmla="*/ 1654307 w 11625289"/>
              <a:gd name="connsiteY28" fmla="*/ 6208042 h 6380167"/>
              <a:gd name="connsiteX29" fmla="*/ 1717324 w 11625289"/>
              <a:gd name="connsiteY29" fmla="*/ 6195526 h 6380167"/>
              <a:gd name="connsiteX30" fmla="*/ 1760254 w 11625289"/>
              <a:gd name="connsiteY30" fmla="*/ 6198318 h 6380167"/>
              <a:gd name="connsiteX31" fmla="*/ 1859937 w 11625289"/>
              <a:gd name="connsiteY31" fmla="*/ 6181997 h 6380167"/>
              <a:gd name="connsiteX32" fmla="*/ 2714528 w 11625289"/>
              <a:gd name="connsiteY32" fmla="*/ 6152154 h 6380167"/>
              <a:gd name="connsiteX33" fmla="*/ 3453282 w 11625289"/>
              <a:gd name="connsiteY33" fmla="*/ 6126356 h 6380167"/>
              <a:gd name="connsiteX34" fmla="*/ 3939873 w 11625289"/>
              <a:gd name="connsiteY34" fmla="*/ 6109364 h 6380167"/>
              <a:gd name="connsiteX35" fmla="*/ 3978763 w 11625289"/>
              <a:gd name="connsiteY35" fmla="*/ 6108185 h 6380167"/>
              <a:gd name="connsiteX36" fmla="*/ 4215052 w 11625289"/>
              <a:gd name="connsiteY36" fmla="*/ 6100019 h 6380167"/>
              <a:gd name="connsiteX37" fmla="*/ 4216680 w 11625289"/>
              <a:gd name="connsiteY37" fmla="*/ 6099698 h 6380167"/>
              <a:gd name="connsiteX38" fmla="*/ 6947536 w 11625289"/>
              <a:gd name="connsiteY38" fmla="*/ 6004334 h 6380167"/>
              <a:gd name="connsiteX39" fmla="*/ 11447631 w 11625289"/>
              <a:gd name="connsiteY39" fmla="*/ 5847188 h 6380167"/>
              <a:gd name="connsiteX40" fmla="*/ 11488085 w 11625289"/>
              <a:gd name="connsiteY40" fmla="*/ 5805420 h 6380167"/>
              <a:gd name="connsiteX41" fmla="*/ 11385372 w 11625289"/>
              <a:gd name="connsiteY41" fmla="*/ 2864107 h 6380167"/>
              <a:gd name="connsiteX42" fmla="*/ 11372810 w 11625289"/>
              <a:gd name="connsiteY42" fmla="*/ 2504365 h 6380167"/>
              <a:gd name="connsiteX0" fmla="*/ 11285356 w 11625289"/>
              <a:gd name="connsiteY0" fmla="*/ 8219 h 6388386"/>
              <a:gd name="connsiteX1" fmla="*/ 11416665 w 11625289"/>
              <a:gd name="connsiteY1" fmla="*/ 0 h 6388386"/>
              <a:gd name="connsiteX2" fmla="*/ 11625289 w 11625289"/>
              <a:gd name="connsiteY2" fmla="*/ 5982421 h 6388386"/>
              <a:gd name="connsiteX3" fmla="*/ 0 w 11625289"/>
              <a:gd name="connsiteY3" fmla="*/ 6388386 h 6388386"/>
              <a:gd name="connsiteX4" fmla="*/ 0 w 11625289"/>
              <a:gd name="connsiteY4" fmla="*/ 6255167 h 6388386"/>
              <a:gd name="connsiteX5" fmla="*/ 30974 w 11625289"/>
              <a:gd name="connsiteY5" fmla="*/ 6254085 h 6388386"/>
              <a:gd name="connsiteX6" fmla="*/ 46909 w 11625289"/>
              <a:gd name="connsiteY6" fmla="*/ 6257700 h 6388386"/>
              <a:gd name="connsiteX7" fmla="*/ 84772 w 11625289"/>
              <a:gd name="connsiteY7" fmla="*/ 6260567 h 6388386"/>
              <a:gd name="connsiteX8" fmla="*/ 239776 w 11625289"/>
              <a:gd name="connsiteY8" fmla="*/ 6256119 h 6388386"/>
              <a:gd name="connsiteX9" fmla="*/ 331391 w 11625289"/>
              <a:gd name="connsiteY9" fmla="*/ 6257568 h 6388386"/>
              <a:gd name="connsiteX10" fmla="*/ 364426 w 11625289"/>
              <a:gd name="connsiteY10" fmla="*/ 6264576 h 6388386"/>
              <a:gd name="connsiteX11" fmla="*/ 411751 w 11625289"/>
              <a:gd name="connsiteY11" fmla="*/ 6270019 h 6388386"/>
              <a:gd name="connsiteX12" fmla="*/ 493903 w 11625289"/>
              <a:gd name="connsiteY12" fmla="*/ 6284628 h 6388386"/>
              <a:gd name="connsiteX13" fmla="*/ 572742 w 11625289"/>
              <a:gd name="connsiteY13" fmla="*/ 6289410 h 6388386"/>
              <a:gd name="connsiteX14" fmla="*/ 625621 w 11625289"/>
              <a:gd name="connsiteY14" fmla="*/ 6289023 h 6388386"/>
              <a:gd name="connsiteX15" fmla="*/ 633274 w 11625289"/>
              <a:gd name="connsiteY15" fmla="*/ 6288467 h 6388386"/>
              <a:gd name="connsiteX16" fmla="*/ 696290 w 11625289"/>
              <a:gd name="connsiteY16" fmla="*/ 6275951 h 6388386"/>
              <a:gd name="connsiteX17" fmla="*/ 702378 w 11625289"/>
              <a:gd name="connsiteY17" fmla="*/ 6280933 h 6388386"/>
              <a:gd name="connsiteX18" fmla="*/ 739220 w 11625289"/>
              <a:gd name="connsiteY18" fmla="*/ 6278742 h 6388386"/>
              <a:gd name="connsiteX19" fmla="*/ 818508 w 11625289"/>
              <a:gd name="connsiteY19" fmla="*/ 6264921 h 6388386"/>
              <a:gd name="connsiteX20" fmla="*/ 934708 w 11625289"/>
              <a:gd name="connsiteY20" fmla="*/ 6250682 h 6388386"/>
              <a:gd name="connsiteX21" fmla="*/ 952099 w 11625289"/>
              <a:gd name="connsiteY21" fmla="*/ 6243698 h 6388386"/>
              <a:gd name="connsiteX22" fmla="*/ 1065865 w 11625289"/>
              <a:gd name="connsiteY22" fmla="*/ 6224144 h 6388386"/>
              <a:gd name="connsiteX23" fmla="*/ 1187127 w 11625289"/>
              <a:gd name="connsiteY23" fmla="*/ 6215283 h 6388386"/>
              <a:gd name="connsiteX24" fmla="*/ 1195105 w 11625289"/>
              <a:gd name="connsiteY24" fmla="*/ 6213433 h 6388386"/>
              <a:gd name="connsiteX25" fmla="*/ 1489355 w 11625289"/>
              <a:gd name="connsiteY25" fmla="*/ 6203157 h 6388386"/>
              <a:gd name="connsiteX26" fmla="*/ 1514934 w 11625289"/>
              <a:gd name="connsiteY26" fmla="*/ 6212421 h 6388386"/>
              <a:gd name="connsiteX27" fmla="*/ 1593774 w 11625289"/>
              <a:gd name="connsiteY27" fmla="*/ 6217205 h 6388386"/>
              <a:gd name="connsiteX28" fmla="*/ 1654307 w 11625289"/>
              <a:gd name="connsiteY28" fmla="*/ 6216261 h 6388386"/>
              <a:gd name="connsiteX29" fmla="*/ 1717324 w 11625289"/>
              <a:gd name="connsiteY29" fmla="*/ 6203745 h 6388386"/>
              <a:gd name="connsiteX30" fmla="*/ 1760254 w 11625289"/>
              <a:gd name="connsiteY30" fmla="*/ 6206537 h 6388386"/>
              <a:gd name="connsiteX31" fmla="*/ 1859937 w 11625289"/>
              <a:gd name="connsiteY31" fmla="*/ 6190216 h 6388386"/>
              <a:gd name="connsiteX32" fmla="*/ 2714528 w 11625289"/>
              <a:gd name="connsiteY32" fmla="*/ 6160373 h 6388386"/>
              <a:gd name="connsiteX33" fmla="*/ 3453282 w 11625289"/>
              <a:gd name="connsiteY33" fmla="*/ 6134575 h 6388386"/>
              <a:gd name="connsiteX34" fmla="*/ 3939873 w 11625289"/>
              <a:gd name="connsiteY34" fmla="*/ 6117583 h 6388386"/>
              <a:gd name="connsiteX35" fmla="*/ 3978763 w 11625289"/>
              <a:gd name="connsiteY35" fmla="*/ 6116404 h 6388386"/>
              <a:gd name="connsiteX36" fmla="*/ 4215052 w 11625289"/>
              <a:gd name="connsiteY36" fmla="*/ 6108238 h 6388386"/>
              <a:gd name="connsiteX37" fmla="*/ 4216680 w 11625289"/>
              <a:gd name="connsiteY37" fmla="*/ 6107917 h 6388386"/>
              <a:gd name="connsiteX38" fmla="*/ 6947536 w 11625289"/>
              <a:gd name="connsiteY38" fmla="*/ 6012553 h 6388386"/>
              <a:gd name="connsiteX39" fmla="*/ 11447631 w 11625289"/>
              <a:gd name="connsiteY39" fmla="*/ 5855407 h 6388386"/>
              <a:gd name="connsiteX40" fmla="*/ 11488085 w 11625289"/>
              <a:gd name="connsiteY40" fmla="*/ 5813639 h 6388386"/>
              <a:gd name="connsiteX41" fmla="*/ 11385372 w 11625289"/>
              <a:gd name="connsiteY41" fmla="*/ 2872326 h 6388386"/>
              <a:gd name="connsiteX42" fmla="*/ 11372810 w 11625289"/>
              <a:gd name="connsiteY42" fmla="*/ 2512584 h 6388386"/>
              <a:gd name="connsiteX43" fmla="*/ 11285356 w 11625289"/>
              <a:gd name="connsiteY43" fmla="*/ 8219 h 6388386"/>
              <a:gd name="connsiteX0" fmla="*/ 11277137 w 11625289"/>
              <a:gd name="connsiteY0" fmla="*/ 4109 h 6388386"/>
              <a:gd name="connsiteX1" fmla="*/ 11416665 w 11625289"/>
              <a:gd name="connsiteY1" fmla="*/ 0 h 6388386"/>
              <a:gd name="connsiteX2" fmla="*/ 11625289 w 11625289"/>
              <a:gd name="connsiteY2" fmla="*/ 5982421 h 6388386"/>
              <a:gd name="connsiteX3" fmla="*/ 0 w 11625289"/>
              <a:gd name="connsiteY3" fmla="*/ 6388386 h 6388386"/>
              <a:gd name="connsiteX4" fmla="*/ 0 w 11625289"/>
              <a:gd name="connsiteY4" fmla="*/ 6255167 h 6388386"/>
              <a:gd name="connsiteX5" fmla="*/ 30974 w 11625289"/>
              <a:gd name="connsiteY5" fmla="*/ 6254085 h 6388386"/>
              <a:gd name="connsiteX6" fmla="*/ 46909 w 11625289"/>
              <a:gd name="connsiteY6" fmla="*/ 6257700 h 6388386"/>
              <a:gd name="connsiteX7" fmla="*/ 84772 w 11625289"/>
              <a:gd name="connsiteY7" fmla="*/ 6260567 h 6388386"/>
              <a:gd name="connsiteX8" fmla="*/ 239776 w 11625289"/>
              <a:gd name="connsiteY8" fmla="*/ 6256119 h 6388386"/>
              <a:gd name="connsiteX9" fmla="*/ 331391 w 11625289"/>
              <a:gd name="connsiteY9" fmla="*/ 6257568 h 6388386"/>
              <a:gd name="connsiteX10" fmla="*/ 364426 w 11625289"/>
              <a:gd name="connsiteY10" fmla="*/ 6264576 h 6388386"/>
              <a:gd name="connsiteX11" fmla="*/ 411751 w 11625289"/>
              <a:gd name="connsiteY11" fmla="*/ 6270019 h 6388386"/>
              <a:gd name="connsiteX12" fmla="*/ 493903 w 11625289"/>
              <a:gd name="connsiteY12" fmla="*/ 6284628 h 6388386"/>
              <a:gd name="connsiteX13" fmla="*/ 572742 w 11625289"/>
              <a:gd name="connsiteY13" fmla="*/ 6289410 h 6388386"/>
              <a:gd name="connsiteX14" fmla="*/ 625621 w 11625289"/>
              <a:gd name="connsiteY14" fmla="*/ 6289023 h 6388386"/>
              <a:gd name="connsiteX15" fmla="*/ 633274 w 11625289"/>
              <a:gd name="connsiteY15" fmla="*/ 6288467 h 6388386"/>
              <a:gd name="connsiteX16" fmla="*/ 696290 w 11625289"/>
              <a:gd name="connsiteY16" fmla="*/ 6275951 h 6388386"/>
              <a:gd name="connsiteX17" fmla="*/ 702378 w 11625289"/>
              <a:gd name="connsiteY17" fmla="*/ 6280933 h 6388386"/>
              <a:gd name="connsiteX18" fmla="*/ 739220 w 11625289"/>
              <a:gd name="connsiteY18" fmla="*/ 6278742 h 6388386"/>
              <a:gd name="connsiteX19" fmla="*/ 818508 w 11625289"/>
              <a:gd name="connsiteY19" fmla="*/ 6264921 h 6388386"/>
              <a:gd name="connsiteX20" fmla="*/ 934708 w 11625289"/>
              <a:gd name="connsiteY20" fmla="*/ 6250682 h 6388386"/>
              <a:gd name="connsiteX21" fmla="*/ 952099 w 11625289"/>
              <a:gd name="connsiteY21" fmla="*/ 6243698 h 6388386"/>
              <a:gd name="connsiteX22" fmla="*/ 1065865 w 11625289"/>
              <a:gd name="connsiteY22" fmla="*/ 6224144 h 6388386"/>
              <a:gd name="connsiteX23" fmla="*/ 1187127 w 11625289"/>
              <a:gd name="connsiteY23" fmla="*/ 6215283 h 6388386"/>
              <a:gd name="connsiteX24" fmla="*/ 1195105 w 11625289"/>
              <a:gd name="connsiteY24" fmla="*/ 6213433 h 6388386"/>
              <a:gd name="connsiteX25" fmla="*/ 1489355 w 11625289"/>
              <a:gd name="connsiteY25" fmla="*/ 6203157 h 6388386"/>
              <a:gd name="connsiteX26" fmla="*/ 1514934 w 11625289"/>
              <a:gd name="connsiteY26" fmla="*/ 6212421 h 6388386"/>
              <a:gd name="connsiteX27" fmla="*/ 1593774 w 11625289"/>
              <a:gd name="connsiteY27" fmla="*/ 6217205 h 6388386"/>
              <a:gd name="connsiteX28" fmla="*/ 1654307 w 11625289"/>
              <a:gd name="connsiteY28" fmla="*/ 6216261 h 6388386"/>
              <a:gd name="connsiteX29" fmla="*/ 1717324 w 11625289"/>
              <a:gd name="connsiteY29" fmla="*/ 6203745 h 6388386"/>
              <a:gd name="connsiteX30" fmla="*/ 1760254 w 11625289"/>
              <a:gd name="connsiteY30" fmla="*/ 6206537 h 6388386"/>
              <a:gd name="connsiteX31" fmla="*/ 1859937 w 11625289"/>
              <a:gd name="connsiteY31" fmla="*/ 6190216 h 6388386"/>
              <a:gd name="connsiteX32" fmla="*/ 2714528 w 11625289"/>
              <a:gd name="connsiteY32" fmla="*/ 6160373 h 6388386"/>
              <a:gd name="connsiteX33" fmla="*/ 3453282 w 11625289"/>
              <a:gd name="connsiteY33" fmla="*/ 6134575 h 6388386"/>
              <a:gd name="connsiteX34" fmla="*/ 3939873 w 11625289"/>
              <a:gd name="connsiteY34" fmla="*/ 6117583 h 6388386"/>
              <a:gd name="connsiteX35" fmla="*/ 3978763 w 11625289"/>
              <a:gd name="connsiteY35" fmla="*/ 6116404 h 6388386"/>
              <a:gd name="connsiteX36" fmla="*/ 4215052 w 11625289"/>
              <a:gd name="connsiteY36" fmla="*/ 6108238 h 6388386"/>
              <a:gd name="connsiteX37" fmla="*/ 4216680 w 11625289"/>
              <a:gd name="connsiteY37" fmla="*/ 6107917 h 6388386"/>
              <a:gd name="connsiteX38" fmla="*/ 6947536 w 11625289"/>
              <a:gd name="connsiteY38" fmla="*/ 6012553 h 6388386"/>
              <a:gd name="connsiteX39" fmla="*/ 11447631 w 11625289"/>
              <a:gd name="connsiteY39" fmla="*/ 5855407 h 6388386"/>
              <a:gd name="connsiteX40" fmla="*/ 11488085 w 11625289"/>
              <a:gd name="connsiteY40" fmla="*/ 5813639 h 6388386"/>
              <a:gd name="connsiteX41" fmla="*/ 11385372 w 11625289"/>
              <a:gd name="connsiteY41" fmla="*/ 2872326 h 6388386"/>
              <a:gd name="connsiteX42" fmla="*/ 11372810 w 11625289"/>
              <a:gd name="connsiteY42" fmla="*/ 2512584 h 6388386"/>
              <a:gd name="connsiteX43" fmla="*/ 11277137 w 11625289"/>
              <a:gd name="connsiteY43" fmla="*/ 4109 h 6388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1625289" h="6388386">
                <a:moveTo>
                  <a:pt x="11277137" y="4109"/>
                </a:moveTo>
                <a:lnTo>
                  <a:pt x="11416665" y="0"/>
                </a:lnTo>
                <a:lnTo>
                  <a:pt x="11625289" y="5982421"/>
                </a:lnTo>
                <a:lnTo>
                  <a:pt x="0" y="6388386"/>
                </a:lnTo>
                <a:lnTo>
                  <a:pt x="0" y="6255167"/>
                </a:lnTo>
                <a:lnTo>
                  <a:pt x="30974" y="6254085"/>
                </a:lnTo>
                <a:lnTo>
                  <a:pt x="46909" y="6257700"/>
                </a:lnTo>
                <a:cubicBezTo>
                  <a:pt x="55434" y="6259138"/>
                  <a:pt x="67129" y="6260343"/>
                  <a:pt x="84772" y="6260567"/>
                </a:cubicBezTo>
                <a:cubicBezTo>
                  <a:pt x="128052" y="6245139"/>
                  <a:pt x="186037" y="6276708"/>
                  <a:pt x="239776" y="6256119"/>
                </a:cubicBezTo>
                <a:cubicBezTo>
                  <a:pt x="259481" y="6250898"/>
                  <a:pt x="320136" y="6249135"/>
                  <a:pt x="331391" y="6257568"/>
                </a:cubicBezTo>
                <a:cubicBezTo>
                  <a:pt x="343993" y="6259006"/>
                  <a:pt x="358826" y="6255298"/>
                  <a:pt x="364426" y="6264576"/>
                </a:cubicBezTo>
                <a:cubicBezTo>
                  <a:pt x="373791" y="6275639"/>
                  <a:pt x="418387" y="6256288"/>
                  <a:pt x="411751" y="6270019"/>
                </a:cubicBezTo>
                <a:cubicBezTo>
                  <a:pt x="443408" y="6256720"/>
                  <a:pt x="467707" y="6279716"/>
                  <a:pt x="493903" y="6284628"/>
                </a:cubicBezTo>
                <a:lnTo>
                  <a:pt x="572742" y="6289410"/>
                </a:lnTo>
                <a:lnTo>
                  <a:pt x="625621" y="6289023"/>
                </a:lnTo>
                <a:lnTo>
                  <a:pt x="633274" y="6288467"/>
                </a:lnTo>
                <a:lnTo>
                  <a:pt x="696290" y="6275951"/>
                </a:lnTo>
                <a:cubicBezTo>
                  <a:pt x="697833" y="6277781"/>
                  <a:pt x="699883" y="6279461"/>
                  <a:pt x="702378" y="6280933"/>
                </a:cubicBezTo>
                <a:lnTo>
                  <a:pt x="739220" y="6278742"/>
                </a:lnTo>
                <a:lnTo>
                  <a:pt x="818508" y="6264921"/>
                </a:lnTo>
                <a:lnTo>
                  <a:pt x="934708" y="6250682"/>
                </a:lnTo>
                <a:lnTo>
                  <a:pt x="952099" y="6243698"/>
                </a:lnTo>
                <a:cubicBezTo>
                  <a:pt x="992056" y="6235302"/>
                  <a:pt x="1040789" y="6240858"/>
                  <a:pt x="1065865" y="6224144"/>
                </a:cubicBezTo>
                <a:cubicBezTo>
                  <a:pt x="1105036" y="6219408"/>
                  <a:pt x="1165586" y="6217068"/>
                  <a:pt x="1187127" y="6215283"/>
                </a:cubicBezTo>
                <a:lnTo>
                  <a:pt x="1195105" y="6213433"/>
                </a:lnTo>
                <a:lnTo>
                  <a:pt x="1489355" y="6203157"/>
                </a:lnTo>
                <a:lnTo>
                  <a:pt x="1514934" y="6212421"/>
                </a:lnTo>
                <a:lnTo>
                  <a:pt x="1593774" y="6217205"/>
                </a:lnTo>
                <a:lnTo>
                  <a:pt x="1654307" y="6216261"/>
                </a:lnTo>
                <a:lnTo>
                  <a:pt x="1717324" y="6203745"/>
                </a:lnTo>
                <a:lnTo>
                  <a:pt x="1760254" y="6206537"/>
                </a:lnTo>
                <a:lnTo>
                  <a:pt x="1859937" y="6190216"/>
                </a:lnTo>
                <a:lnTo>
                  <a:pt x="2714528" y="6160373"/>
                </a:lnTo>
                <a:lnTo>
                  <a:pt x="3453282" y="6134575"/>
                </a:lnTo>
                <a:lnTo>
                  <a:pt x="3939873" y="6117583"/>
                </a:lnTo>
                <a:lnTo>
                  <a:pt x="3978763" y="6116404"/>
                </a:lnTo>
                <a:cubicBezTo>
                  <a:pt x="3970427" y="6124893"/>
                  <a:pt x="4150357" y="6117244"/>
                  <a:pt x="4215052" y="6108238"/>
                </a:cubicBezTo>
                <a:lnTo>
                  <a:pt x="4216680" y="6107917"/>
                </a:lnTo>
                <a:lnTo>
                  <a:pt x="6947536" y="6012553"/>
                </a:lnTo>
                <a:lnTo>
                  <a:pt x="11447631" y="5855407"/>
                </a:lnTo>
                <a:cubicBezTo>
                  <a:pt x="11470724" y="5854538"/>
                  <a:pt x="11488803" y="5835876"/>
                  <a:pt x="11488085" y="5813639"/>
                </a:cubicBezTo>
                <a:lnTo>
                  <a:pt x="11385372" y="2872326"/>
                </a:lnTo>
                <a:lnTo>
                  <a:pt x="11372810" y="2512584"/>
                </a:lnTo>
                <a:lnTo>
                  <a:pt x="11277137" y="4109"/>
                </a:lnTo>
                <a:close/>
              </a:path>
            </a:pathLst>
          </a:custGeom>
          <a:solidFill>
            <a:schemeClr val="tx1"/>
          </a:soli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47" name="Group 1046">
            <a:extLst>
              <a:ext uri="{FF2B5EF4-FFF2-40B4-BE49-F238E27FC236}">
                <a16:creationId xmlns:a16="http://schemas.microsoft.com/office/drawing/2014/main" id="{0B81D7D1-7A9B-405A-9B35-29413E77EAF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1048" name="Group 1047">
              <a:extLst>
                <a:ext uri="{FF2B5EF4-FFF2-40B4-BE49-F238E27FC236}">
                  <a16:creationId xmlns:a16="http://schemas.microsoft.com/office/drawing/2014/main" id="{B481471A-F8CF-49FD-88A4-60BE372013D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1050" name="Straight Connector 1049">
                <a:extLst>
                  <a:ext uri="{FF2B5EF4-FFF2-40B4-BE49-F238E27FC236}">
                    <a16:creationId xmlns:a16="http://schemas.microsoft.com/office/drawing/2014/main" id="{02D93CA6-433B-42D1-8CEA-500F0B47947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1" name="Straight Connector 1050">
                <a:extLst>
                  <a:ext uri="{FF2B5EF4-FFF2-40B4-BE49-F238E27FC236}">
                    <a16:creationId xmlns:a16="http://schemas.microsoft.com/office/drawing/2014/main" id="{46EEDD48-A090-4FA0-8161-F9BEAFEEAF2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49" name="Oval 1048">
              <a:extLst>
                <a:ext uri="{FF2B5EF4-FFF2-40B4-BE49-F238E27FC236}">
                  <a16:creationId xmlns:a16="http://schemas.microsoft.com/office/drawing/2014/main" id="{60745C01-5493-41DB-81D5-057E11BC53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53" name="Freeform: Shape 1052">
            <a:extLst>
              <a:ext uri="{FF2B5EF4-FFF2-40B4-BE49-F238E27FC236}">
                <a16:creationId xmlns:a16="http://schemas.microsoft.com/office/drawing/2014/main" id="{0C80FB90-4781-4003-8A79-2098DAC3E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4508058">
            <a:off x="11186066" y="5350289"/>
            <a:ext cx="444795" cy="1643821"/>
          </a:xfrm>
          <a:custGeom>
            <a:avLst/>
            <a:gdLst>
              <a:gd name="connsiteX0" fmla="*/ 0 w 555597"/>
              <a:gd name="connsiteY0" fmla="*/ 83880 h 1999290"/>
              <a:gd name="connsiteX1" fmla="*/ 49282 w 555597"/>
              <a:gd name="connsiteY1" fmla="*/ 71215 h 1999290"/>
              <a:gd name="connsiteX2" fmla="*/ 174397 w 555597"/>
              <a:gd name="connsiteY2" fmla="*/ 45224 h 1999290"/>
              <a:gd name="connsiteX3" fmla="*/ 242049 w 555597"/>
              <a:gd name="connsiteY3" fmla="*/ 54744 h 1999290"/>
              <a:gd name="connsiteX4" fmla="*/ 326503 w 555597"/>
              <a:gd name="connsiteY4" fmla="*/ 39434 h 1999290"/>
              <a:gd name="connsiteX5" fmla="*/ 343350 w 555597"/>
              <a:gd name="connsiteY5" fmla="*/ 40491 h 1999290"/>
              <a:gd name="connsiteX6" fmla="*/ 349790 w 555597"/>
              <a:gd name="connsiteY6" fmla="*/ 52348 h 1999290"/>
              <a:gd name="connsiteX7" fmla="*/ 355722 w 555597"/>
              <a:gd name="connsiteY7" fmla="*/ 54552 h 1999290"/>
              <a:gd name="connsiteX8" fmla="*/ 374741 w 555597"/>
              <a:gd name="connsiteY8" fmla="*/ 39676 h 1999290"/>
              <a:gd name="connsiteX9" fmla="*/ 469664 w 555597"/>
              <a:gd name="connsiteY9" fmla="*/ 48453 h 1999290"/>
              <a:gd name="connsiteX10" fmla="*/ 521607 w 555597"/>
              <a:gd name="connsiteY10" fmla="*/ 10408 h 1999290"/>
              <a:gd name="connsiteX11" fmla="*/ 555597 w 555597"/>
              <a:gd name="connsiteY11" fmla="*/ 0 h 1999290"/>
              <a:gd name="connsiteX12" fmla="*/ 555597 w 555597"/>
              <a:gd name="connsiteY12" fmla="*/ 1995494 h 1999290"/>
              <a:gd name="connsiteX13" fmla="*/ 537215 w 555597"/>
              <a:gd name="connsiteY13" fmla="*/ 1991185 h 1999290"/>
              <a:gd name="connsiteX14" fmla="*/ 479386 w 555597"/>
              <a:gd name="connsiteY14" fmla="*/ 1992931 h 1999290"/>
              <a:gd name="connsiteX15" fmla="*/ 462617 w 555597"/>
              <a:gd name="connsiteY15" fmla="*/ 1999290 h 1999290"/>
              <a:gd name="connsiteX16" fmla="*/ 420522 w 555597"/>
              <a:gd name="connsiteY16" fmla="*/ 1999290 h 1999290"/>
              <a:gd name="connsiteX17" fmla="*/ 382909 w 555597"/>
              <a:gd name="connsiteY17" fmla="*/ 1988738 h 1999290"/>
              <a:gd name="connsiteX18" fmla="*/ 295360 w 555597"/>
              <a:gd name="connsiteY18" fmla="*/ 1977122 h 1999290"/>
              <a:gd name="connsiteX19" fmla="*/ 256969 w 555597"/>
              <a:gd name="connsiteY19" fmla="*/ 1970444 h 1999290"/>
              <a:gd name="connsiteX20" fmla="*/ 227096 w 555597"/>
              <a:gd name="connsiteY20" fmla="*/ 1951548 h 1999290"/>
              <a:gd name="connsiteX21" fmla="*/ 222890 w 555597"/>
              <a:gd name="connsiteY21" fmla="*/ 1935696 h 1999290"/>
              <a:gd name="connsiteX22" fmla="*/ 202274 w 555597"/>
              <a:gd name="connsiteY22" fmla="*/ 1929911 h 1999290"/>
              <a:gd name="connsiteX23" fmla="*/ 197448 w 555597"/>
              <a:gd name="connsiteY23" fmla="*/ 1925621 h 1999290"/>
              <a:gd name="connsiteX24" fmla="*/ 169099 w 555597"/>
              <a:gd name="connsiteY24" fmla="*/ 1903786 h 1999290"/>
              <a:gd name="connsiteX25" fmla="*/ 92344 w 555597"/>
              <a:gd name="connsiteY25" fmla="*/ 1925464 h 1999290"/>
              <a:gd name="connsiteX26" fmla="*/ 11266 w 555597"/>
              <a:gd name="connsiteY26" fmla="*/ 1895947 h 1999290"/>
              <a:gd name="connsiteX27" fmla="*/ 0 w 555597"/>
              <a:gd name="connsiteY27" fmla="*/ 1893933 h 1999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55597" h="1999290">
                <a:moveTo>
                  <a:pt x="0" y="83880"/>
                </a:moveTo>
                <a:lnTo>
                  <a:pt x="49282" y="71215"/>
                </a:lnTo>
                <a:cubicBezTo>
                  <a:pt x="91656" y="63184"/>
                  <a:pt x="135655" y="58277"/>
                  <a:pt x="174397" y="45224"/>
                </a:cubicBezTo>
                <a:cubicBezTo>
                  <a:pt x="225837" y="94025"/>
                  <a:pt x="195077" y="47856"/>
                  <a:pt x="242049" y="54744"/>
                </a:cubicBezTo>
                <a:lnTo>
                  <a:pt x="326503" y="39434"/>
                </a:lnTo>
                <a:lnTo>
                  <a:pt x="343350" y="40491"/>
                </a:lnTo>
                <a:lnTo>
                  <a:pt x="349790" y="52348"/>
                </a:lnTo>
                <a:lnTo>
                  <a:pt x="355722" y="54552"/>
                </a:lnTo>
                <a:lnTo>
                  <a:pt x="374741" y="39676"/>
                </a:lnTo>
                <a:cubicBezTo>
                  <a:pt x="402796" y="31662"/>
                  <a:pt x="441033" y="50452"/>
                  <a:pt x="469664" y="48453"/>
                </a:cubicBezTo>
                <a:cubicBezTo>
                  <a:pt x="478380" y="29604"/>
                  <a:pt x="496522" y="19255"/>
                  <a:pt x="521607" y="10408"/>
                </a:cubicBezTo>
                <a:lnTo>
                  <a:pt x="555597" y="0"/>
                </a:lnTo>
                <a:lnTo>
                  <a:pt x="555597" y="1995494"/>
                </a:lnTo>
                <a:lnTo>
                  <a:pt x="537215" y="1991185"/>
                </a:lnTo>
                <a:cubicBezTo>
                  <a:pt x="514565" y="1988101"/>
                  <a:pt x="490837" y="1988688"/>
                  <a:pt x="479386" y="1992931"/>
                </a:cubicBezTo>
                <a:lnTo>
                  <a:pt x="462617" y="1999290"/>
                </a:lnTo>
                <a:lnTo>
                  <a:pt x="420522" y="1999290"/>
                </a:lnTo>
                <a:lnTo>
                  <a:pt x="382909" y="1988738"/>
                </a:lnTo>
                <a:cubicBezTo>
                  <a:pt x="350860" y="1976654"/>
                  <a:pt x="320299" y="1963332"/>
                  <a:pt x="295360" y="1977122"/>
                </a:cubicBezTo>
                <a:cubicBezTo>
                  <a:pt x="281004" y="1978006"/>
                  <a:pt x="268406" y="1975325"/>
                  <a:pt x="256969" y="1970444"/>
                </a:cubicBezTo>
                <a:lnTo>
                  <a:pt x="227096" y="1951548"/>
                </a:lnTo>
                <a:lnTo>
                  <a:pt x="222890" y="1935696"/>
                </a:lnTo>
                <a:lnTo>
                  <a:pt x="202274" y="1929911"/>
                </a:lnTo>
                <a:lnTo>
                  <a:pt x="197448" y="1925621"/>
                </a:lnTo>
                <a:cubicBezTo>
                  <a:pt x="188240" y="1917376"/>
                  <a:pt x="178991" y="1909643"/>
                  <a:pt x="169099" y="1903786"/>
                </a:cubicBezTo>
                <a:cubicBezTo>
                  <a:pt x="158518" y="1969055"/>
                  <a:pt x="83191" y="1864739"/>
                  <a:pt x="92344" y="1925464"/>
                </a:cubicBezTo>
                <a:cubicBezTo>
                  <a:pt x="36140" y="1904645"/>
                  <a:pt x="59596" y="1967908"/>
                  <a:pt x="11266" y="1895947"/>
                </a:cubicBezTo>
                <a:lnTo>
                  <a:pt x="0" y="1893933"/>
                </a:lnTo>
                <a:close/>
              </a:path>
            </a:pathLst>
          </a:custGeom>
          <a:blipFill dpi="0" rotWithShape="1">
            <a:blip r:embed="rId4">
              <a:alphaModFix amt="84000"/>
            </a:blip>
            <a:srcRect/>
            <a:tile tx="0" ty="0" sx="100000" sy="100000" flip="none" algn="tl"/>
          </a:blipFill>
          <a:ln>
            <a:noFill/>
          </a:ln>
          <a:effectLst>
            <a:outerShdw blurRad="63500" dist="12700" dir="8100000" algn="tr"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3284061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745258-A474-132B-D479-23A10C99605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4378CC3-7FC4-8E61-47FA-108C5CA245D5}"/>
              </a:ext>
            </a:extLst>
          </p:cNvPr>
          <p:cNvSpPr>
            <a:spLocks noGrp="1"/>
          </p:cNvSpPr>
          <p:nvPr>
            <p:ph idx="1"/>
          </p:nvPr>
        </p:nvSpPr>
        <p:spPr/>
        <p:txBody>
          <a:bodyPr/>
          <a:lstStyle/>
          <a:p>
            <a:pPr marR="297180" indent="180340" algn="just">
              <a:lnSpc>
                <a:spcPct val="150000"/>
              </a:lnSpc>
            </a:pPr>
            <a:r>
              <a:rPr lang="el-GR" sz="1800" dirty="0">
                <a:solidFill>
                  <a:srgbClr val="000000"/>
                </a:solidFill>
                <a:effectLst/>
                <a:latin typeface="Times New Roman" panose="02020603050405020304" pitchFamily="18" charset="0"/>
                <a:ea typeface="Times New Roman" panose="02020603050405020304" pitchFamily="18" charset="0"/>
              </a:rPr>
              <a:t>Η επιστήμη συνδυάζει τη χρηματιστηριακή θεωρία, τη ψυχολογία και τη νευρολογία ώστε να ερμηνεύσει τον τρόπο λήψης επενδυτικών αποφάσεων.</a:t>
            </a:r>
            <a:r>
              <a:rPr lang="el-GR" sz="1800" dirty="0">
                <a:effectLst/>
                <a:latin typeface="Times New Roman" panose="02020603050405020304" pitchFamily="18" charset="0"/>
                <a:ea typeface="Times New Roman" panose="02020603050405020304" pitchFamily="18" charset="0"/>
              </a:rPr>
              <a:t> </a:t>
            </a:r>
            <a:r>
              <a:rPr lang="el-GR" sz="1800" dirty="0">
                <a:solidFill>
                  <a:srgbClr val="000000"/>
                </a:solidFill>
                <a:effectLst/>
                <a:latin typeface="Times New Roman" panose="02020603050405020304" pitchFamily="18" charset="0"/>
                <a:ea typeface="Times New Roman" panose="02020603050405020304" pitchFamily="18" charset="0"/>
              </a:rPr>
              <a:t>Η διαφορά με τη θεωρία της </a:t>
            </a:r>
            <a:r>
              <a:rPr lang="el-GR" sz="1800" dirty="0" err="1">
                <a:solidFill>
                  <a:srgbClr val="000000"/>
                </a:solidFill>
                <a:effectLst/>
                <a:latin typeface="Times New Roman" panose="02020603050405020304" pitchFamily="18" charset="0"/>
                <a:ea typeface="Times New Roman" panose="02020603050405020304" pitchFamily="18" charset="0"/>
              </a:rPr>
              <a:t>συμπεριφορικής</a:t>
            </a:r>
            <a:r>
              <a:rPr lang="el-GR" sz="1800" dirty="0">
                <a:solidFill>
                  <a:srgbClr val="000000"/>
                </a:solidFill>
                <a:effectLst/>
                <a:latin typeface="Times New Roman" panose="02020603050405020304" pitchFamily="18" charset="0"/>
                <a:ea typeface="Times New Roman" panose="02020603050405020304" pitchFamily="18" charset="0"/>
              </a:rPr>
              <a:t> χρηματοοικονομικής έγκειται στο γεγονός, ότι ο νέος κλάδος κάνει ένα τολμηρό βήμα εμπρός.</a:t>
            </a:r>
            <a:endParaRPr lang="el-GR" sz="1800" dirty="0">
              <a:effectLst/>
              <a:latin typeface="Times New Roman" panose="02020603050405020304" pitchFamily="18" charset="0"/>
              <a:ea typeface="Times New Roman" panose="02020603050405020304" pitchFamily="18" charset="0"/>
            </a:endParaRPr>
          </a:p>
          <a:p>
            <a:pPr marR="297180" indent="180340" algn="just">
              <a:lnSpc>
                <a:spcPct val="150000"/>
              </a:lnSpc>
            </a:pPr>
            <a:r>
              <a:rPr lang="el-GR" sz="1800" dirty="0">
                <a:solidFill>
                  <a:srgbClr val="000000"/>
                </a:solidFill>
                <a:effectLst/>
                <a:latin typeface="Times New Roman" panose="02020603050405020304" pitchFamily="18" charset="0"/>
                <a:ea typeface="Times New Roman" panose="02020603050405020304" pitchFamily="18" charset="0"/>
              </a:rPr>
              <a:t>Κατά τη διάρκεια λήψης μιας απόφασης, δηλαδή τη μέτρηση μέσα σε πραγματικό χρόνο κυρίως αιματολογικών, ορμονικών στοιχείων καθώς και σε μαγνητικές απεικονίσεις κέντρων του εγκεφάλου, βλέπουμε πώς συνδέεται η λήψη αποφάσεων κατά τη διάρκεια πειραματικών παιγνίων, με τον ανθρώπινο εγκέφαλο (</a:t>
            </a:r>
            <a:r>
              <a:rPr lang="el-GR" sz="1800" dirty="0" err="1">
                <a:solidFill>
                  <a:srgbClr val="000000"/>
                </a:solidFill>
                <a:effectLst/>
                <a:latin typeface="Times New Roman" panose="02020603050405020304" pitchFamily="18" charset="0"/>
                <a:ea typeface="Times New Roman" panose="02020603050405020304" pitchFamily="18" charset="0"/>
              </a:rPr>
              <a:t>Διακογιάννης</a:t>
            </a:r>
            <a:r>
              <a:rPr lang="el-GR" sz="1800" dirty="0">
                <a:solidFill>
                  <a:srgbClr val="000000"/>
                </a:solidFill>
                <a:effectLst/>
                <a:latin typeface="Times New Roman" panose="02020603050405020304" pitchFamily="18" charset="0"/>
                <a:ea typeface="Times New Roman" panose="02020603050405020304" pitchFamily="18" charset="0"/>
              </a:rPr>
              <a:t>, Μπράτης, 2010).</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11617539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520C49-3B8B-3482-1DA2-96B4C096907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6DD919E-5AC1-3490-D86B-5882163C419A}"/>
              </a:ext>
            </a:extLst>
          </p:cNvPr>
          <p:cNvSpPr>
            <a:spLocks noGrp="1"/>
          </p:cNvSpPr>
          <p:nvPr>
            <p:ph idx="1"/>
          </p:nvPr>
        </p:nvSpPr>
        <p:spPr/>
        <p:txBody>
          <a:bodyPr>
            <a:normAutofit fontScale="92500" lnSpcReduction="10000"/>
          </a:bodyPr>
          <a:lstStyle/>
          <a:p>
            <a:pPr marR="297180" indent="180340" algn="just">
              <a:lnSpc>
                <a:spcPct val="150000"/>
              </a:lnSpc>
            </a:pPr>
            <a:r>
              <a:rPr lang="el-GR" sz="1800" dirty="0">
                <a:solidFill>
                  <a:srgbClr val="000000"/>
                </a:solidFill>
                <a:effectLst/>
                <a:latin typeface="Times New Roman" panose="02020603050405020304" pitchFamily="18" charset="0"/>
                <a:ea typeface="Times New Roman" panose="02020603050405020304" pitchFamily="18" charset="0"/>
              </a:rPr>
              <a:t>Το κεντρικό νευρικό σύστημα, αποτελείται από επτά κύρια μέρη: τον νωτιαίο μυελό, τον προμήκη μυελό, τη γέφυρα, την παρεγκεφαλίδα, το μέσο εγκέφαλο, το διάμεσο εγκέφαλο και τα εγκεφαλικά ημισφαίρια. </a:t>
            </a:r>
            <a:endParaRPr lang="el-GR" sz="1800" dirty="0">
              <a:effectLst/>
              <a:latin typeface="Times New Roman" panose="02020603050405020304" pitchFamily="18" charset="0"/>
              <a:ea typeface="Times New Roman" panose="02020603050405020304" pitchFamily="18" charset="0"/>
            </a:endParaRPr>
          </a:p>
          <a:p>
            <a:pPr marR="297180" indent="180340" algn="just">
              <a:lnSpc>
                <a:spcPct val="150000"/>
              </a:lnSpc>
            </a:pPr>
            <a:r>
              <a:rPr lang="el-GR" sz="1800" dirty="0">
                <a:solidFill>
                  <a:srgbClr val="000000"/>
                </a:solidFill>
                <a:effectLst/>
                <a:latin typeface="Times New Roman" panose="02020603050405020304" pitchFamily="18" charset="0"/>
                <a:ea typeface="Times New Roman" panose="02020603050405020304" pitchFamily="18" charset="0"/>
              </a:rPr>
              <a:t>Σύμφωνα με τους </a:t>
            </a:r>
            <a:r>
              <a:rPr lang="el-GR" sz="1800" dirty="0" err="1">
                <a:solidFill>
                  <a:srgbClr val="000000"/>
                </a:solidFill>
                <a:effectLst/>
                <a:latin typeface="Times New Roman" panose="02020603050405020304" pitchFamily="18" charset="0"/>
                <a:ea typeface="Times New Roman" panose="02020603050405020304" pitchFamily="18" charset="0"/>
              </a:rPr>
              <a:t>Ackert</a:t>
            </a:r>
            <a:r>
              <a:rPr lang="el-GR" sz="1800" dirty="0">
                <a:solidFill>
                  <a:srgbClr val="000000"/>
                </a:solidFill>
                <a:effectLst/>
                <a:latin typeface="Times New Roman" panose="02020603050405020304" pitchFamily="18" charset="0"/>
                <a:ea typeface="Times New Roman" panose="02020603050405020304" pitchFamily="18" charset="0"/>
              </a:rPr>
              <a:t> και </a:t>
            </a:r>
            <a:r>
              <a:rPr lang="el-GR" sz="1800" dirty="0" err="1">
                <a:solidFill>
                  <a:srgbClr val="000000"/>
                </a:solidFill>
                <a:effectLst/>
                <a:latin typeface="Times New Roman" panose="02020603050405020304" pitchFamily="18" charset="0"/>
                <a:ea typeface="Times New Roman" panose="02020603050405020304" pitchFamily="18" charset="0"/>
              </a:rPr>
              <a:t>Deavens</a:t>
            </a:r>
            <a:r>
              <a:rPr lang="el-GR" sz="1800" dirty="0">
                <a:solidFill>
                  <a:srgbClr val="000000"/>
                </a:solidFill>
                <a:effectLst/>
                <a:latin typeface="Times New Roman" panose="02020603050405020304" pitchFamily="18" charset="0"/>
                <a:ea typeface="Times New Roman" panose="02020603050405020304" pitchFamily="18" charset="0"/>
              </a:rPr>
              <a:t>, οι αυτόματες αντιδράσεις διεγείρουν τον </a:t>
            </a:r>
            <a:r>
              <a:rPr lang="el-GR" sz="1800" dirty="0" err="1">
                <a:solidFill>
                  <a:srgbClr val="000000"/>
                </a:solidFill>
                <a:effectLst/>
                <a:latin typeface="Times New Roman" panose="02020603050405020304" pitchFamily="18" charset="0"/>
                <a:ea typeface="Times New Roman" panose="02020603050405020304" pitchFamily="18" charset="0"/>
              </a:rPr>
              <a:t>αμυγδαλοειδή</a:t>
            </a:r>
            <a:r>
              <a:rPr lang="el-GR" sz="1800" dirty="0">
                <a:solidFill>
                  <a:srgbClr val="000000"/>
                </a:solidFill>
                <a:effectLst/>
                <a:latin typeface="Times New Roman" panose="02020603050405020304" pitchFamily="18" charset="0"/>
                <a:ea typeface="Times New Roman" panose="02020603050405020304" pitchFamily="18" charset="0"/>
              </a:rPr>
              <a:t> πυρήνα, ενώ οι ελεγχόμενες τον προμετωπιαίο φλοιό. </a:t>
            </a:r>
          </a:p>
          <a:p>
            <a:pPr marR="297180" indent="180340" algn="just">
              <a:lnSpc>
                <a:spcPct val="150000"/>
              </a:lnSpc>
            </a:pPr>
            <a:r>
              <a:rPr lang="el-GR" sz="1800" dirty="0">
                <a:solidFill>
                  <a:srgbClr val="000000"/>
                </a:solidFill>
                <a:effectLst/>
                <a:latin typeface="Times New Roman" panose="02020603050405020304" pitchFamily="18" charset="0"/>
                <a:ea typeface="Times New Roman" panose="02020603050405020304" pitchFamily="18" charset="0"/>
              </a:rPr>
              <a:t>Σε καταστάσεις αβεβαιότητας, ενεργοποιείται ο </a:t>
            </a:r>
            <a:r>
              <a:rPr lang="el-GR" sz="1800" dirty="0" err="1">
                <a:solidFill>
                  <a:srgbClr val="000000"/>
                </a:solidFill>
                <a:effectLst/>
                <a:latin typeface="Times New Roman" panose="02020603050405020304" pitchFamily="18" charset="0"/>
                <a:ea typeface="Times New Roman" panose="02020603050405020304" pitchFamily="18" charset="0"/>
              </a:rPr>
              <a:t>κογχιομετωπιαίος</a:t>
            </a:r>
            <a:r>
              <a:rPr lang="el-GR" sz="1800" dirty="0">
                <a:solidFill>
                  <a:srgbClr val="000000"/>
                </a:solidFill>
                <a:effectLst/>
                <a:latin typeface="Times New Roman" panose="02020603050405020304" pitchFamily="18" charset="0"/>
                <a:ea typeface="Times New Roman" panose="02020603050405020304" pitchFamily="18" charset="0"/>
              </a:rPr>
              <a:t> φλοιός, ενώ σε καταστάσεις κινδύνου, ο βρεγματικός λοβός. </a:t>
            </a:r>
          </a:p>
          <a:p>
            <a:pPr marR="297180" indent="180340" algn="just">
              <a:lnSpc>
                <a:spcPct val="150000"/>
              </a:lnSpc>
            </a:pPr>
            <a:r>
              <a:rPr lang="el-GR" sz="1800" dirty="0">
                <a:solidFill>
                  <a:srgbClr val="000000"/>
                </a:solidFill>
                <a:effectLst/>
                <a:latin typeface="Times New Roman" panose="02020603050405020304" pitchFamily="18" charset="0"/>
                <a:ea typeface="Times New Roman" panose="02020603050405020304" pitchFamily="18" charset="0"/>
              </a:rPr>
              <a:t>Επίσης έχει αποδειχθεί ότι ο ανθρώπινος εγκέφαλος παράγει μια οργανική ουσία, τη </a:t>
            </a:r>
            <a:r>
              <a:rPr lang="el-GR" sz="1800" dirty="0" err="1">
                <a:solidFill>
                  <a:srgbClr val="000000"/>
                </a:solidFill>
                <a:effectLst/>
                <a:latin typeface="Times New Roman" panose="02020603050405020304" pitchFamily="18" charset="0"/>
                <a:ea typeface="Times New Roman" panose="02020603050405020304" pitchFamily="18" charset="0"/>
              </a:rPr>
              <a:t>ντοπαμίνη</a:t>
            </a:r>
            <a:r>
              <a:rPr lang="el-GR" sz="1800" dirty="0">
                <a:solidFill>
                  <a:srgbClr val="000000"/>
                </a:solidFill>
                <a:effectLst/>
                <a:latin typeface="Times New Roman" panose="02020603050405020304" pitchFamily="18" charset="0"/>
                <a:ea typeface="Times New Roman" panose="02020603050405020304" pitchFamily="18" charset="0"/>
              </a:rPr>
              <a:t>, σε στιγμές απόλαυσης και καλής διάθεσης. </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40144209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8E22C6-C44B-54E3-C157-BD9E809917B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9C5EB51-C11F-B7AA-20B4-1732B75CF184}"/>
              </a:ext>
            </a:extLst>
          </p:cNvPr>
          <p:cNvSpPr>
            <a:spLocks noGrp="1"/>
          </p:cNvSpPr>
          <p:nvPr>
            <p:ph idx="1"/>
          </p:nvPr>
        </p:nvSpPr>
        <p:spPr/>
        <p:txBody>
          <a:bodyPr/>
          <a:lstStyle/>
          <a:p>
            <a:r>
              <a:rPr lang="el-GR" sz="1800" dirty="0">
                <a:solidFill>
                  <a:srgbClr val="000000"/>
                </a:solidFill>
                <a:effectLst/>
                <a:latin typeface="Times New Roman" panose="02020603050405020304" pitchFamily="18" charset="0"/>
                <a:ea typeface="Times New Roman" panose="02020603050405020304" pitchFamily="18" charset="0"/>
              </a:rPr>
              <a:t>Μέσα από ψυχοσωματικές μετρήσεις, σε άτομα που δραστηριοποιούνται στην κεφαλαιαγορά σε πραγματικό χρόνο, οι </a:t>
            </a:r>
            <a:r>
              <a:rPr lang="el-GR" sz="1800" dirty="0" err="1">
                <a:solidFill>
                  <a:srgbClr val="000000"/>
                </a:solidFill>
                <a:effectLst/>
                <a:latin typeface="Times New Roman" panose="02020603050405020304" pitchFamily="18" charset="0"/>
                <a:ea typeface="Times New Roman" panose="02020603050405020304" pitchFamily="18" charset="0"/>
              </a:rPr>
              <a:t>Lo</a:t>
            </a:r>
            <a:r>
              <a:rPr lang="el-GR" sz="1800" dirty="0">
                <a:solidFill>
                  <a:srgbClr val="000000"/>
                </a:solidFill>
                <a:effectLst/>
                <a:latin typeface="Times New Roman" panose="02020603050405020304" pitchFamily="18" charset="0"/>
                <a:ea typeface="Times New Roman" panose="02020603050405020304" pitchFamily="18" charset="0"/>
              </a:rPr>
              <a:t> και </a:t>
            </a:r>
            <a:r>
              <a:rPr lang="el-GR" sz="1800" dirty="0" err="1">
                <a:solidFill>
                  <a:srgbClr val="000000"/>
                </a:solidFill>
                <a:effectLst/>
                <a:latin typeface="Times New Roman" panose="02020603050405020304" pitchFamily="18" charset="0"/>
                <a:ea typeface="Times New Roman" panose="02020603050405020304" pitchFamily="18" charset="0"/>
              </a:rPr>
              <a:t>Repin</a:t>
            </a:r>
            <a:r>
              <a:rPr lang="el-GR" sz="1800" dirty="0">
                <a:solidFill>
                  <a:srgbClr val="000000"/>
                </a:solidFill>
                <a:effectLst/>
                <a:latin typeface="Times New Roman" panose="02020603050405020304" pitchFamily="18" charset="0"/>
                <a:ea typeface="Times New Roman" panose="02020603050405020304" pitchFamily="18" charset="0"/>
              </a:rPr>
              <a:t> το 2002, παρατήρησαν βιολογικές και ψυχολογικές διαφορές σε μια ασταθή χρηματιστηριακή αγορά. </a:t>
            </a:r>
          </a:p>
          <a:p>
            <a:r>
              <a:rPr lang="el-GR" sz="1800" dirty="0">
                <a:solidFill>
                  <a:srgbClr val="000000"/>
                </a:solidFill>
                <a:effectLst/>
                <a:latin typeface="Times New Roman" panose="02020603050405020304" pitchFamily="18" charset="0"/>
                <a:ea typeface="Times New Roman" panose="02020603050405020304" pitchFamily="18" charset="0"/>
              </a:rPr>
              <a:t>Οι διαφορές είχαν σχέση με τη διάθεση ακόμα και με το δέρμα τους όπως και με τα αγγεία της καρδιάς.</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2183670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D7E6FD-CC91-C0AF-2752-3F2863BD37A7}"/>
              </a:ext>
            </a:extLst>
          </p:cNvPr>
          <p:cNvSpPr>
            <a:spLocks noGrp="1"/>
          </p:cNvSpPr>
          <p:nvPr>
            <p:ph type="title"/>
          </p:nvPr>
        </p:nvSpPr>
        <p:spPr/>
        <p:txBody>
          <a:bodyPr/>
          <a:lstStyle/>
          <a:p>
            <a:r>
              <a:rPr lang="el-GR" dirty="0"/>
              <a:t>Συναισθήματα</a:t>
            </a:r>
          </a:p>
        </p:txBody>
      </p:sp>
      <p:sp>
        <p:nvSpPr>
          <p:cNvPr id="3" name="Θέση περιεχομένου 2">
            <a:extLst>
              <a:ext uri="{FF2B5EF4-FFF2-40B4-BE49-F238E27FC236}">
                <a16:creationId xmlns:a16="http://schemas.microsoft.com/office/drawing/2014/main" id="{290A5C95-0899-9B01-0ECF-DB2C5598FE67}"/>
              </a:ext>
            </a:extLst>
          </p:cNvPr>
          <p:cNvSpPr>
            <a:spLocks noGrp="1"/>
          </p:cNvSpPr>
          <p:nvPr>
            <p:ph idx="1"/>
          </p:nvPr>
        </p:nvSpPr>
        <p:spPr/>
        <p:txBody>
          <a:bodyPr/>
          <a:lstStyle/>
          <a:p>
            <a:pPr algn="l"/>
            <a:r>
              <a:rPr lang="el-GR" b="0" i="0" dirty="0">
                <a:effectLst/>
                <a:latin typeface="Arial" panose="020B0604020202020204" pitchFamily="34" charset="0"/>
              </a:rPr>
              <a:t>Τα συναισθήματα είναι πολύπλοκες ψυχολογικές εκδηλώσεις που περιλαμβάνουν τις  ακόλουθες αντιδράσεις:</a:t>
            </a:r>
          </a:p>
          <a:p>
            <a:pPr algn="l">
              <a:buFont typeface="Wingdings" pitchFamily="2" charset="2"/>
              <a:buChar char="ü"/>
            </a:pPr>
            <a:r>
              <a:rPr lang="el-GR" b="0" i="0" dirty="0">
                <a:effectLst/>
                <a:latin typeface="Arial" panose="020B0604020202020204" pitchFamily="34" charset="0"/>
              </a:rPr>
              <a:t>Φυσιολογική απόκριση (συνήθως διέγερσης)</a:t>
            </a:r>
          </a:p>
          <a:p>
            <a:pPr marL="0" indent="0" algn="l">
              <a:buNone/>
            </a:pPr>
            <a:endParaRPr lang="el-GR" b="0" i="0" dirty="0">
              <a:effectLst/>
              <a:latin typeface="Arial" panose="020B0604020202020204" pitchFamily="34" charset="0"/>
            </a:endParaRPr>
          </a:p>
          <a:p>
            <a:pPr algn="l">
              <a:buFont typeface="Wingdings" pitchFamily="2" charset="2"/>
              <a:buChar char="ü"/>
            </a:pPr>
            <a:r>
              <a:rPr lang="el-GR" b="0" i="0" dirty="0">
                <a:effectLst/>
                <a:latin typeface="Arial" panose="020B0604020202020204" pitchFamily="34" charset="0"/>
              </a:rPr>
              <a:t>Εκφραστική αντίδραση (χαρακτηριστική έκφραση του προσώπου, στάση του </a:t>
            </a:r>
          </a:p>
          <a:p>
            <a:pPr algn="l">
              <a:buFont typeface="Wingdings" pitchFamily="2" charset="2"/>
              <a:buChar char="ü"/>
            </a:pPr>
            <a:r>
              <a:rPr lang="el-GR" b="0" i="0" dirty="0">
                <a:effectLst/>
                <a:latin typeface="Arial" panose="020B0604020202020204" pitchFamily="34" charset="0"/>
              </a:rPr>
              <a:t>σώματος)</a:t>
            </a:r>
          </a:p>
          <a:p>
            <a:pPr marL="0" indent="0" algn="l">
              <a:buNone/>
            </a:pPr>
            <a:endParaRPr lang="el-GR" b="0" i="0" dirty="0">
              <a:effectLst/>
              <a:latin typeface="Arial" panose="020B0604020202020204" pitchFamily="34" charset="0"/>
            </a:endParaRPr>
          </a:p>
          <a:p>
            <a:pPr algn="l">
              <a:buFont typeface="Wingdings" pitchFamily="2" charset="2"/>
              <a:buChar char="ü"/>
            </a:pPr>
            <a:r>
              <a:rPr lang="el-GR" b="0" i="0" dirty="0">
                <a:effectLst/>
                <a:latin typeface="Arial" panose="020B0604020202020204" pitchFamily="34" charset="0"/>
              </a:rPr>
              <a:t>Υποκειμενική εμπειρία (εσωτερικές σκέψεις και συναισθήματα)</a:t>
            </a:r>
          </a:p>
          <a:p>
            <a:endParaRPr lang="el-GR" dirty="0"/>
          </a:p>
        </p:txBody>
      </p:sp>
    </p:spTree>
    <p:extLst>
      <p:ext uri="{BB962C8B-B14F-4D97-AF65-F5344CB8AC3E}">
        <p14:creationId xmlns:p14="http://schemas.microsoft.com/office/powerpoint/2010/main" val="1825046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B3A111-78C0-5928-6F07-8CA9A3701F1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8163F28-87C7-DC73-F91F-FB5683CCDFDA}"/>
              </a:ext>
            </a:extLst>
          </p:cNvPr>
          <p:cNvSpPr>
            <a:spLocks noGrp="1"/>
          </p:cNvSpPr>
          <p:nvPr>
            <p:ph idx="1"/>
          </p:nvPr>
        </p:nvSpPr>
        <p:spPr/>
        <p:txBody>
          <a:bodyPr/>
          <a:lstStyle/>
          <a:p>
            <a:pPr algn="just"/>
            <a:r>
              <a:rPr lang="el-GR" sz="1800" dirty="0">
                <a:solidFill>
                  <a:srgbClr val="000000"/>
                </a:solidFill>
                <a:effectLst/>
                <a:latin typeface="Times New Roman" panose="02020603050405020304" pitchFamily="18" charset="0"/>
                <a:ea typeface="Times New Roman" panose="02020603050405020304" pitchFamily="18" charset="0"/>
              </a:rPr>
              <a:t>Με τη βοήθεια και άλλων επιστημονικών πεδίων, όπως της στατιστικής, των μαθηματικών, της κοινωνιολογίας, της ψυχολογίας και της ανθρωπολογίας προσπαθεί να καταγράψει το πώς επιδρά η ανθρώπινη ψυχολογία και γενικότερα η συμπεριφορά στη διαμόρφωση επενδυτικής άποψης. </a:t>
            </a:r>
            <a:r>
              <a:rPr lang="en-US" sz="1800" dirty="0">
                <a:solidFill>
                  <a:srgbClr val="000000"/>
                </a:solidFill>
                <a:effectLst/>
                <a:latin typeface="Times New Roman" panose="02020603050405020304" pitchFamily="18" charset="0"/>
                <a:ea typeface="Times New Roman" panose="02020603050405020304" pitchFamily="18" charset="0"/>
              </a:rPr>
              <a:t>M</a:t>
            </a:r>
            <a:r>
              <a:rPr lang="el-GR" sz="1800" dirty="0" err="1">
                <a:solidFill>
                  <a:srgbClr val="000000"/>
                </a:solidFill>
                <a:effectLst/>
                <a:latin typeface="Times New Roman" panose="02020603050405020304" pitchFamily="18" charset="0"/>
                <a:ea typeface="Times New Roman" panose="02020603050405020304" pitchFamily="18" charset="0"/>
              </a:rPr>
              <a:t>ελετά</a:t>
            </a:r>
            <a:r>
              <a:rPr lang="el-GR" sz="1800" dirty="0">
                <a:solidFill>
                  <a:srgbClr val="000000"/>
                </a:solidFill>
                <a:effectLst/>
                <a:latin typeface="Times New Roman" panose="02020603050405020304" pitchFamily="18" charset="0"/>
                <a:ea typeface="Times New Roman" panose="02020603050405020304" pitchFamily="18" charset="0"/>
              </a:rPr>
              <a:t> την εφαρμογή της ψυχολογίας στη χρηματοδότηση, με έμφαση στις γνωστικές προκαταλήψεις (</a:t>
            </a:r>
            <a:r>
              <a:rPr lang="el-GR" sz="1800" dirty="0" err="1">
                <a:solidFill>
                  <a:srgbClr val="000000"/>
                </a:solidFill>
                <a:effectLst/>
                <a:latin typeface="Times New Roman" panose="02020603050405020304" pitchFamily="18" charset="0"/>
                <a:ea typeface="Times New Roman" panose="02020603050405020304" pitchFamily="18" charset="0"/>
              </a:rPr>
              <a:t>Hirshleifer</a:t>
            </a:r>
            <a:r>
              <a:rPr lang="el-GR" sz="1800" dirty="0">
                <a:solidFill>
                  <a:srgbClr val="000000"/>
                </a:solidFill>
                <a:effectLst/>
                <a:latin typeface="Times New Roman" panose="02020603050405020304" pitchFamily="18" charset="0"/>
                <a:ea typeface="Times New Roman" panose="02020603050405020304" pitchFamily="18" charset="0"/>
              </a:rPr>
              <a:t>, 2014).</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15664165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6EBA1B-D060-9DDA-87C3-CF1129BF7AF9}"/>
              </a:ext>
            </a:extLst>
          </p:cNvPr>
          <p:cNvSpPr>
            <a:spLocks noGrp="1"/>
          </p:cNvSpPr>
          <p:nvPr>
            <p:ph type="title"/>
          </p:nvPr>
        </p:nvSpPr>
        <p:spPr/>
        <p:txBody>
          <a:bodyPr/>
          <a:lstStyle/>
          <a:p>
            <a:r>
              <a:rPr lang="el-GR" dirty="0"/>
              <a:t>Διέγερση</a:t>
            </a:r>
          </a:p>
        </p:txBody>
      </p:sp>
      <p:sp>
        <p:nvSpPr>
          <p:cNvPr id="3" name="Θέση περιεχομένου 2">
            <a:extLst>
              <a:ext uri="{FF2B5EF4-FFF2-40B4-BE49-F238E27FC236}">
                <a16:creationId xmlns:a16="http://schemas.microsoft.com/office/drawing/2014/main" id="{06C628C4-A064-D3AA-8BED-4FC4F7B29858}"/>
              </a:ext>
            </a:extLst>
          </p:cNvPr>
          <p:cNvSpPr>
            <a:spLocks noGrp="1"/>
          </p:cNvSpPr>
          <p:nvPr>
            <p:ph idx="1"/>
          </p:nvPr>
        </p:nvSpPr>
        <p:spPr/>
        <p:txBody>
          <a:bodyPr/>
          <a:lstStyle/>
          <a:p>
            <a:pPr algn="l"/>
            <a:r>
              <a:rPr lang="el-GR" b="0" i="0" dirty="0">
                <a:effectLst/>
                <a:latin typeface="Arial" panose="020B0604020202020204" pitchFamily="34" charset="0"/>
              </a:rPr>
              <a:t>'</a:t>
            </a:r>
            <a:r>
              <a:rPr lang="el-GR" b="0" i="0" dirty="0" err="1">
                <a:effectLst/>
                <a:latin typeface="Arial" panose="020B0604020202020204" pitchFamily="34" charset="0"/>
              </a:rPr>
              <a:t>Ολα</a:t>
            </a:r>
            <a:r>
              <a:rPr lang="el-GR" b="0" i="0" dirty="0">
                <a:effectLst/>
                <a:latin typeface="Arial" panose="020B0604020202020204" pitchFamily="34" charset="0"/>
              </a:rPr>
              <a:t> τα συναισθήματα οδηγούν σε μία φυσιολογική διέγερση. </a:t>
            </a:r>
          </a:p>
          <a:p>
            <a:pPr algn="l"/>
            <a:r>
              <a:rPr lang="el-GR" b="0" i="0" dirty="0">
                <a:effectLst/>
                <a:latin typeface="Arial" panose="020B0604020202020204" pitchFamily="34" charset="0"/>
              </a:rPr>
              <a:t>Οι μύες είναι σε υπερένταση, οι καρδιακοί ρυθμοί ανεβαίνουν, όπως επίσης η αρτηριακή πίεση και η αναπνοή. </a:t>
            </a:r>
          </a:p>
          <a:p>
            <a:pPr algn="l"/>
            <a:r>
              <a:rPr lang="el-GR" b="0" i="0" dirty="0">
                <a:effectLst/>
                <a:latin typeface="Arial" panose="020B0604020202020204" pitchFamily="34" charset="0"/>
              </a:rPr>
              <a:t>Όλα αυτά τα συναισθηματικά συμπτώματα προέρχονται από την λειτουργία του αυτόνομου νευρικού συστήματος, καθώς προετοιμάζει τους μύες και τα όργανα του σώματος να αντιδράσουν.</a:t>
            </a:r>
          </a:p>
          <a:p>
            <a:pPr algn="l"/>
            <a:endParaRPr lang="el-GR" b="0" i="0" dirty="0">
              <a:effectLst/>
              <a:latin typeface="Arial" panose="020B0604020202020204" pitchFamily="34" charset="0"/>
            </a:endParaRPr>
          </a:p>
          <a:p>
            <a:endParaRPr lang="el-GR" dirty="0"/>
          </a:p>
        </p:txBody>
      </p:sp>
    </p:spTree>
    <p:extLst>
      <p:ext uri="{BB962C8B-B14F-4D97-AF65-F5344CB8AC3E}">
        <p14:creationId xmlns:p14="http://schemas.microsoft.com/office/powerpoint/2010/main" val="12935620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FCE682-D2DD-3B83-69F1-4E1163B6C7F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652F345-B4BE-71B1-0BA9-92276EA82ED6}"/>
              </a:ext>
            </a:extLst>
          </p:cNvPr>
          <p:cNvSpPr>
            <a:spLocks noGrp="1"/>
          </p:cNvSpPr>
          <p:nvPr>
            <p:ph idx="1"/>
          </p:nvPr>
        </p:nvSpPr>
        <p:spPr/>
        <p:txBody>
          <a:bodyPr>
            <a:normAutofit/>
          </a:bodyPr>
          <a:lstStyle/>
          <a:p>
            <a:pPr algn="l"/>
            <a:r>
              <a:rPr lang="el-GR" b="0" i="0" dirty="0">
                <a:effectLst/>
                <a:latin typeface="Arial" panose="020B0604020202020204" pitchFamily="34" charset="0"/>
              </a:rPr>
              <a:t>Σε περιπτώσεις, που η πίεση είναι ιδιαίτερα υψηλή, όπου προκαλείται επίσης υψηλή διέγερση, παρατηρείται μία πτώση της απόδοσης ή και ακόμα ολική αποτυχία. </a:t>
            </a:r>
          </a:p>
          <a:p>
            <a:pPr algn="l"/>
            <a:r>
              <a:rPr lang="el-GR" b="0" i="0" dirty="0">
                <a:effectLst/>
                <a:latin typeface="Arial" panose="020B0604020202020204" pitchFamily="34" charset="0"/>
              </a:rPr>
              <a:t>Επομένως, η πολύ υψηλή συναισθηματική πίεση μπορεί να προκαλέσει επίπεδα διέγερσης, τα οποία ουσιαστικά εμποδίζουν, παρά βοηθούν την κανονική νοητική λειτουργία.</a:t>
            </a:r>
          </a:p>
        </p:txBody>
      </p:sp>
    </p:spTree>
    <p:extLst>
      <p:ext uri="{BB962C8B-B14F-4D97-AF65-F5344CB8AC3E}">
        <p14:creationId xmlns:p14="http://schemas.microsoft.com/office/powerpoint/2010/main" val="31095101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35B0C4-2EA4-6268-31D5-8121B87BF8BE}"/>
              </a:ext>
            </a:extLst>
          </p:cNvPr>
          <p:cNvSpPr>
            <a:spLocks noGrp="1"/>
          </p:cNvSpPr>
          <p:nvPr>
            <p:ph type="title"/>
          </p:nvPr>
        </p:nvSpPr>
        <p:spPr/>
        <p:txBody>
          <a:bodyPr/>
          <a:lstStyle/>
          <a:p>
            <a:r>
              <a:rPr lang="el-GR" dirty="0"/>
              <a:t>Εκφράσεις Προσώπου</a:t>
            </a:r>
          </a:p>
        </p:txBody>
      </p:sp>
      <p:sp>
        <p:nvSpPr>
          <p:cNvPr id="3" name="Θέση περιεχομένου 2">
            <a:extLst>
              <a:ext uri="{FF2B5EF4-FFF2-40B4-BE49-F238E27FC236}">
                <a16:creationId xmlns:a16="http://schemas.microsoft.com/office/drawing/2014/main" id="{AD406243-3A8D-8A1D-33D9-C27FE5703570}"/>
              </a:ext>
            </a:extLst>
          </p:cNvPr>
          <p:cNvSpPr>
            <a:spLocks noGrp="1"/>
          </p:cNvSpPr>
          <p:nvPr>
            <p:ph idx="1"/>
          </p:nvPr>
        </p:nvSpPr>
        <p:spPr/>
        <p:txBody>
          <a:bodyPr>
            <a:normAutofit fontScale="25000" lnSpcReduction="20000"/>
          </a:bodyPr>
          <a:lstStyle/>
          <a:p>
            <a:pPr>
              <a:lnSpc>
                <a:spcPct val="140000"/>
              </a:lnSpc>
            </a:pPr>
            <a:endParaRPr lang="el-GR" sz="5000" dirty="0">
              <a:solidFill>
                <a:srgbClr val="000000"/>
              </a:solidFill>
              <a:latin typeface="Times New Roman" panose="02020603050405020304" pitchFamily="18" charset="0"/>
            </a:endParaRPr>
          </a:p>
          <a:p>
            <a:pPr algn="l"/>
            <a:r>
              <a:rPr lang="el-GR" sz="5600" dirty="0">
                <a:latin typeface="Times New Roman" panose="02020603050405020304" pitchFamily="18" charset="0"/>
                <a:cs typeface="Times New Roman" panose="02020603050405020304" pitchFamily="18" charset="0"/>
              </a:rPr>
              <a:t>Έ</a:t>
            </a:r>
            <a:r>
              <a:rPr lang="el-GR" sz="5600" b="0" i="0" dirty="0">
                <a:effectLst/>
                <a:latin typeface="Times New Roman" panose="02020603050405020304" pitchFamily="18" charset="0"/>
                <a:cs typeface="Times New Roman" panose="02020603050405020304" pitchFamily="18" charset="0"/>
              </a:rPr>
              <a:t>να από τα σημαντικότερα χαρακτηριστικά ενός συναισθήματος είναι οι εκφράσεις του προσώπου. Ανεξάρτητα από το μέρος που ζούμε, οι άνθρωποι μπορούν να </a:t>
            </a:r>
            <a:r>
              <a:rPr lang="el-GR" sz="5600" b="0" i="0" dirty="0" err="1">
                <a:effectLst/>
                <a:latin typeface="Times New Roman" panose="02020603050405020304" pitchFamily="18" charset="0"/>
                <a:cs typeface="Times New Roman" panose="02020603050405020304" pitchFamily="18" charset="0"/>
              </a:rPr>
              <a:t>ταυτοποιήσουν</a:t>
            </a:r>
            <a:r>
              <a:rPr lang="el-GR" sz="5600" b="0" i="0" dirty="0">
                <a:effectLst/>
                <a:latin typeface="Times New Roman" panose="02020603050405020304" pitchFamily="18" charset="0"/>
                <a:cs typeface="Times New Roman" panose="02020603050405020304" pitchFamily="18" charset="0"/>
              </a:rPr>
              <a:t> μία έκφραση του προσώπου με μία συναισθηματική κατάσταση και το χαρακτηριστικό αυτό  είναι οικουμενικό. </a:t>
            </a:r>
          </a:p>
          <a:p>
            <a:pPr>
              <a:lnSpc>
                <a:spcPct val="140000"/>
              </a:lnSpc>
            </a:pPr>
            <a:endParaRPr lang="el-GR" sz="5600" dirty="0">
              <a:solidFill>
                <a:srgbClr val="000000"/>
              </a:solidFill>
              <a:latin typeface="Times New Roman" panose="02020603050405020304" pitchFamily="18" charset="0"/>
              <a:cs typeface="Times New Roman" panose="02020603050405020304" pitchFamily="18" charset="0"/>
            </a:endParaRPr>
          </a:p>
          <a:p>
            <a:pPr>
              <a:lnSpc>
                <a:spcPct val="140000"/>
              </a:lnSpc>
            </a:pPr>
            <a:r>
              <a:rPr lang="el-GR" sz="5600" dirty="0">
                <a:solidFill>
                  <a:srgbClr val="000000"/>
                </a:solidFill>
                <a:latin typeface="Times New Roman" panose="02020603050405020304" pitchFamily="18" charset="0"/>
                <a:cs typeface="Times New Roman" panose="02020603050405020304" pitchFamily="18" charset="0"/>
              </a:rPr>
              <a:t>Οι μύες του προσώπου μεταφέρουν σήματα στον εγκέφαλο, τα οποία στη συνέχεια ερμηνεύονται ως υποκειμενικές συναισθηματικές καταστάσεις. </a:t>
            </a:r>
            <a:endParaRPr lang="en-US" sz="5600" dirty="0">
              <a:solidFill>
                <a:srgbClr val="000000"/>
              </a:solidFill>
              <a:latin typeface="Times New Roman" panose="02020603050405020304" pitchFamily="18" charset="0"/>
              <a:cs typeface="Times New Roman" panose="02020603050405020304" pitchFamily="18" charset="0"/>
            </a:endParaRPr>
          </a:p>
          <a:p>
            <a:pPr>
              <a:lnSpc>
                <a:spcPct val="140000"/>
              </a:lnSpc>
            </a:pPr>
            <a:r>
              <a:rPr lang="el-GR" sz="5600" dirty="0">
                <a:solidFill>
                  <a:srgbClr val="000000"/>
                </a:solidFill>
                <a:latin typeface="Times New Roman" panose="02020603050405020304" pitchFamily="18" charset="0"/>
                <a:cs typeface="Times New Roman" panose="02020603050405020304" pitchFamily="18" charset="0"/>
              </a:rPr>
              <a:t>Άλλοι ερευνητές υποστηρίζουν ότι μπορεί να  υπάρχει απευθείας σύνδεση μεταξύ των εκφράσεων και των φυσικών αλλαγών στον  εγκέφαλο. Για παράδειγμα, το χαμόγελο μπορεί να αλλάξει τον όγκο αέρα που εισέρχεται  μέσω της μύτης, επηρεάζοντας την θερμοκρασία του εγκεφάλου και με συνέπεια να  επηρεάζεται η διάθεση.</a:t>
            </a:r>
          </a:p>
          <a:p>
            <a:pPr marL="0" indent="0">
              <a:lnSpc>
                <a:spcPct val="140000"/>
              </a:lnSpc>
              <a:buNone/>
            </a:pPr>
            <a:endParaRPr lang="el-GR" sz="5600" dirty="0">
              <a:solidFill>
                <a:srgbClr val="000000"/>
              </a:solidFill>
              <a:latin typeface="Times New Roman" panose="02020603050405020304" pitchFamily="18" charset="0"/>
              <a:cs typeface="Times New Roman" panose="02020603050405020304" pitchFamily="18" charset="0"/>
            </a:endParaRPr>
          </a:p>
          <a:p>
            <a:pPr>
              <a:lnSpc>
                <a:spcPct val="140000"/>
              </a:lnSpc>
            </a:pPr>
            <a:endParaRPr lang="el-GR" sz="18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9723639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8F5412-07FE-DE8F-C767-E0284EF1BE37}"/>
              </a:ext>
            </a:extLst>
          </p:cNvPr>
          <p:cNvSpPr>
            <a:spLocks noGrp="1"/>
          </p:cNvSpPr>
          <p:nvPr>
            <p:ph type="title"/>
          </p:nvPr>
        </p:nvSpPr>
        <p:spPr>
          <a:xfrm>
            <a:off x="997527" y="207818"/>
            <a:ext cx="9493249" cy="779319"/>
          </a:xfrm>
        </p:spPr>
        <p:txBody>
          <a:bodyPr/>
          <a:lstStyle/>
          <a:p>
            <a:r>
              <a:rPr lang="el-GR" dirty="0"/>
              <a:t>Στάση Σώματος</a:t>
            </a:r>
          </a:p>
        </p:txBody>
      </p:sp>
      <p:pic>
        <p:nvPicPr>
          <p:cNvPr id="2050" name="Picture 2" descr="Η γλώσσα του σώματος">
            <a:extLst>
              <a:ext uri="{FF2B5EF4-FFF2-40B4-BE49-F238E27FC236}">
                <a16:creationId xmlns:a16="http://schemas.microsoft.com/office/drawing/2014/main" id="{99A3555C-E720-4CD0-3D53-D918D14A860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65018" y="987136"/>
            <a:ext cx="11014364" cy="56630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0048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A3063D-1CCF-88C6-26A3-53C6956FA544}"/>
              </a:ext>
            </a:extLst>
          </p:cNvPr>
          <p:cNvSpPr>
            <a:spLocks noGrp="1"/>
          </p:cNvSpPr>
          <p:nvPr>
            <p:ph type="title"/>
          </p:nvPr>
        </p:nvSpPr>
        <p:spPr/>
        <p:txBody>
          <a:bodyPr>
            <a:normAutofit/>
          </a:bodyPr>
          <a:lstStyle/>
          <a:p>
            <a:r>
              <a:rPr lang="el-GR" b="0" i="0" dirty="0">
                <a:effectLst/>
                <a:latin typeface="Arial" panose="020B0604020202020204" pitchFamily="34" charset="0"/>
              </a:rPr>
              <a:t>Υποκειμενική εμπειρία </a:t>
            </a:r>
            <a:br>
              <a:rPr lang="el-GR" b="0" i="0" dirty="0">
                <a:effectLst/>
                <a:latin typeface="Arial"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528463D8-EA23-75B0-05A5-577F5585CD76}"/>
              </a:ext>
            </a:extLst>
          </p:cNvPr>
          <p:cNvSpPr>
            <a:spLocks noGrp="1"/>
          </p:cNvSpPr>
          <p:nvPr>
            <p:ph idx="1"/>
          </p:nvPr>
        </p:nvSpPr>
        <p:spPr/>
        <p:txBody>
          <a:bodyPr/>
          <a:lstStyle/>
          <a:p>
            <a:pPr algn="just"/>
            <a:r>
              <a:rPr lang="el-GR" b="0" i="0" dirty="0">
                <a:effectLst/>
                <a:latin typeface="Arial" panose="020B0604020202020204" pitchFamily="34" charset="0"/>
              </a:rPr>
              <a:t>Οι σκέψεις, οι αντιλήψεις και αυτά που παρατηρούμε, αλλάζουν όταν βιώνουμε ένα συναίσθημα. </a:t>
            </a:r>
          </a:p>
          <a:p>
            <a:pPr algn="just"/>
            <a:r>
              <a:rPr lang="el-GR" b="0" i="0" dirty="0">
                <a:effectLst/>
                <a:latin typeface="Arial" panose="020B0604020202020204" pitchFamily="34" charset="0"/>
              </a:rPr>
              <a:t>Η μέτρηση, όμως, της εσωτερικής εμπειρίας είναι δύσκολο να επιτευχθεί με ακρίβεια και  αξιοπιστία. Άλλωστε, η συναισθηματική εμπειρία είναι προσωπική και υποκειμενική. </a:t>
            </a:r>
          </a:p>
          <a:p>
            <a:pPr algn="just"/>
            <a:r>
              <a:rPr lang="el-GR" b="0" i="0" dirty="0">
                <a:effectLst/>
                <a:latin typeface="Arial" panose="020B0604020202020204" pitchFamily="34" charset="0"/>
              </a:rPr>
              <a:t>Θα  μπορούσαμε να ρωτήσουμε διαφορετικούς ανθρώπους να περιγράψουν πως βιώνουν να είναι  θυμωμένοι, χαρούμενοι ή φοβισμένοι, αλλά οι περιορισμοί της γλώσσας θα περιόριζαν τις απαντήσεις που θα λαβαίναμε.</a:t>
            </a:r>
          </a:p>
          <a:p>
            <a:endParaRPr lang="el-GR" b="0" i="0" dirty="0">
              <a:effectLst/>
              <a:latin typeface="Arial" panose="020B0604020202020204" pitchFamily="34" charset="0"/>
            </a:endParaRPr>
          </a:p>
        </p:txBody>
      </p:sp>
    </p:spTree>
    <p:extLst>
      <p:ext uri="{BB962C8B-B14F-4D97-AF65-F5344CB8AC3E}">
        <p14:creationId xmlns:p14="http://schemas.microsoft.com/office/powerpoint/2010/main" val="5663942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E9CCDE-3506-07B8-BF79-C41F546C137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AA46330-69F6-1DB0-FCC1-DEC60EB2AD40}"/>
              </a:ext>
            </a:extLst>
          </p:cNvPr>
          <p:cNvSpPr>
            <a:spLocks noGrp="1"/>
          </p:cNvSpPr>
          <p:nvPr>
            <p:ph idx="1"/>
          </p:nvPr>
        </p:nvSpPr>
        <p:spPr/>
        <p:txBody>
          <a:bodyPr/>
          <a:lstStyle/>
          <a:p>
            <a:pPr algn="l"/>
            <a:r>
              <a:rPr lang="el-GR" b="0" i="0" dirty="0">
                <a:effectLst/>
                <a:latin typeface="Arial" panose="020B0604020202020204" pitchFamily="34" charset="0"/>
              </a:rPr>
              <a:t>Το ερώτημα που διχάζει τους ψυχολόγους είναι εάν η έκφραση του θυμού είναι υγιής  ψυχολογικά</a:t>
            </a:r>
            <a:r>
              <a:rPr lang="en-US" b="0" i="0" dirty="0">
                <a:effectLst/>
                <a:latin typeface="Arial" panose="020B0604020202020204" pitchFamily="34" charset="0"/>
              </a:rPr>
              <a:t> </a:t>
            </a:r>
            <a:r>
              <a:rPr lang="el-GR" b="0" i="0" dirty="0">
                <a:effectLst/>
                <a:latin typeface="Arial" panose="020B0604020202020204" pitchFamily="34" charset="0"/>
              </a:rPr>
              <a:t>και ποια είναι τα οφέλη αν εκφράζουμε ή συγκρατούμε το θυμό μας.</a:t>
            </a:r>
          </a:p>
          <a:p>
            <a:pPr algn="l"/>
            <a:r>
              <a:rPr lang="el-GR" b="0" i="0" dirty="0">
                <a:effectLst/>
                <a:latin typeface="Arial" panose="020B0604020202020204" pitchFamily="34" charset="0"/>
              </a:rPr>
              <a:t> Από τη μία μεριά, η έκφραση του μπορεί να οδηγήσει σε μία απελευθέρωση των συναισθημάτων μας και  να λειτουργήσει κατευναστικά.</a:t>
            </a:r>
          </a:p>
          <a:p>
            <a:pPr algn="l"/>
            <a:r>
              <a:rPr lang="el-GR" b="0" i="0" dirty="0">
                <a:effectLst/>
                <a:latin typeface="Arial" panose="020B0604020202020204" pitchFamily="34" charset="0"/>
              </a:rPr>
              <a:t>Από την άλλη μεριά, όταν εκφράζουμε το θυμό μας, αυξάνονται οι πιθανότητες να το επαναλάβουμε πιο εύκολα. Όταν νιώθουμε την ηρεμία μετά από ένα ξέσπασμα, ανταμείβουμε την αντίδραση του θυμού. </a:t>
            </a:r>
          </a:p>
          <a:p>
            <a:pPr algn="l"/>
            <a:endParaRPr lang="el-GR" b="0" i="0" dirty="0">
              <a:effectLst/>
              <a:latin typeface="Arial" panose="020B0604020202020204" pitchFamily="34" charset="0"/>
            </a:endParaRPr>
          </a:p>
          <a:p>
            <a:endParaRPr lang="el-GR" dirty="0"/>
          </a:p>
        </p:txBody>
      </p:sp>
    </p:spTree>
    <p:extLst>
      <p:ext uri="{BB962C8B-B14F-4D97-AF65-F5344CB8AC3E}">
        <p14:creationId xmlns:p14="http://schemas.microsoft.com/office/powerpoint/2010/main" val="35795269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390189-6AEC-E4AF-51BB-312D48B585F9}"/>
              </a:ext>
            </a:extLst>
          </p:cNvPr>
          <p:cNvSpPr>
            <a:spLocks noGrp="1"/>
          </p:cNvSpPr>
          <p:nvPr>
            <p:ph type="title"/>
          </p:nvPr>
        </p:nvSpPr>
        <p:spPr/>
        <p:txBody>
          <a:bodyPr/>
          <a:lstStyle/>
          <a:p>
            <a:r>
              <a:rPr lang="el-GR" dirty="0"/>
              <a:t>Χρησιμότητα</a:t>
            </a:r>
          </a:p>
        </p:txBody>
      </p:sp>
      <p:sp>
        <p:nvSpPr>
          <p:cNvPr id="3" name="Θέση περιεχομένου 2">
            <a:extLst>
              <a:ext uri="{FF2B5EF4-FFF2-40B4-BE49-F238E27FC236}">
                <a16:creationId xmlns:a16="http://schemas.microsoft.com/office/drawing/2014/main" id="{24CACF20-ADCE-45E3-0E65-5A427EDB5E0B}"/>
              </a:ext>
            </a:extLst>
          </p:cNvPr>
          <p:cNvSpPr>
            <a:spLocks noGrp="1"/>
          </p:cNvSpPr>
          <p:nvPr>
            <p:ph idx="1"/>
          </p:nvPr>
        </p:nvSpPr>
        <p:spPr/>
        <p:txBody>
          <a:bodyPr/>
          <a:lstStyle/>
          <a:p>
            <a:pPr marL="342900" lvl="0" indent="-342900">
              <a:buFont typeface="Arial" panose="020B0604020202020204" pitchFamily="34" charset="0"/>
              <a:buChar char="•"/>
              <a:tabLst>
                <a:tab pos="457200" algn="l"/>
              </a:tabLs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Με βάση την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νευρο</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-οικονομική προσέγγιση τα είδη χρησιμότητας είναι τέσσερα (Αλεξάκης, Ξανθάκης, 2008):</a:t>
            </a:r>
          </a:p>
          <a:p>
            <a:pPr indent="0">
              <a:buNone/>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buFont typeface="Symbol" pitchFamily="2" charset="2"/>
              <a:buChar char=""/>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Ενθυμούμενη- οι άνθρωποι θυμούνται ότι τους αρέσει</a:t>
            </a:r>
          </a:p>
          <a:p>
            <a:pPr marL="342900" lvl="0" indent="-342900">
              <a:buFont typeface="Symbol" pitchFamily="2" charset="2"/>
              <a:buChar char=""/>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Αναμενόμενη- αυτή που προσδοκούν να τους αρέσει</a:t>
            </a:r>
          </a:p>
          <a:p>
            <a:pPr marL="342900" lvl="0" indent="-342900">
              <a:buFont typeface="Symbol" pitchFamily="2" charset="2"/>
              <a:buChar char=""/>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Επιλεγμένη- αυτή που ανακαλύπτουν μέσω επιλογής</a:t>
            </a:r>
          </a:p>
          <a:p>
            <a:pPr marL="342900" lvl="0" indent="-342900">
              <a:buFont typeface="Symbol" pitchFamily="2" charset="2"/>
              <a:buChar char=""/>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Εμπειρική- αυτή που νιώθουν όταν καταναλώνουν κάτι.</a:t>
            </a:r>
          </a:p>
          <a:p>
            <a:endParaRPr lang="el-GR" dirty="0"/>
          </a:p>
        </p:txBody>
      </p:sp>
    </p:spTree>
    <p:extLst>
      <p:ext uri="{BB962C8B-B14F-4D97-AF65-F5344CB8AC3E}">
        <p14:creationId xmlns:p14="http://schemas.microsoft.com/office/powerpoint/2010/main" val="1144378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59FD68-3B5C-D054-B656-E3D695B659FF}"/>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98CF1776-0226-8B9A-B162-2FEE7D3C6A19}"/>
              </a:ext>
            </a:extLst>
          </p:cNvPr>
          <p:cNvSpPr>
            <a:spLocks noGrp="1"/>
          </p:cNvSpPr>
          <p:nvPr>
            <p:ph idx="1"/>
          </p:nvPr>
        </p:nvSpPr>
        <p:spPr/>
        <p:txBody>
          <a:bodyPr/>
          <a:lstStyle/>
          <a:p>
            <a:pPr algn="just"/>
            <a:r>
              <a:rPr lang="el-GR" sz="1800" dirty="0">
                <a:solidFill>
                  <a:srgbClr val="000000"/>
                </a:solidFill>
                <a:effectLst/>
                <a:latin typeface="Times New Roman" panose="02020603050405020304" pitchFamily="18" charset="0"/>
                <a:ea typeface="Times New Roman" panose="02020603050405020304" pitchFamily="18" charset="0"/>
              </a:rPr>
              <a:t>Είναι η μελέτη της επίδρασης της ψυχολογίας σχετικά με τη συμπεριφορά των ειδικών-επαγγελματιών της κεφαλαιαγοράς  και τις επακόλουθες επιπτώσεις τους στις χρηματιστηριακές αγορές (</a:t>
            </a:r>
            <a:r>
              <a:rPr lang="en-US" sz="1800" dirty="0">
                <a:solidFill>
                  <a:srgbClr val="000000"/>
                </a:solidFill>
                <a:effectLst/>
                <a:latin typeface="Times New Roman" panose="02020603050405020304" pitchFamily="18" charset="0"/>
                <a:ea typeface="Times New Roman" panose="02020603050405020304" pitchFamily="18" charset="0"/>
              </a:rPr>
              <a:t>Sewell</a:t>
            </a:r>
            <a:r>
              <a:rPr lang="el-GR" sz="1800" dirty="0">
                <a:solidFill>
                  <a:srgbClr val="000000"/>
                </a:solidFill>
                <a:effectLst/>
                <a:latin typeface="Times New Roman" panose="02020603050405020304" pitchFamily="18" charset="0"/>
                <a:ea typeface="Times New Roman" panose="02020603050405020304" pitchFamily="18" charset="0"/>
              </a:rPr>
              <a:t>, 2005). </a:t>
            </a:r>
          </a:p>
          <a:p>
            <a:pPr algn="just"/>
            <a:r>
              <a:rPr lang="el-GR" sz="1800" dirty="0">
                <a:solidFill>
                  <a:srgbClr val="000000"/>
                </a:solidFill>
                <a:effectLst/>
                <a:latin typeface="Times New Roman" panose="02020603050405020304" pitchFamily="18" charset="0"/>
                <a:ea typeface="Times New Roman" panose="02020603050405020304" pitchFamily="18" charset="0"/>
              </a:rPr>
              <a:t>Βασίζετε σε μια παραδοσιακή προσέγγιση της οικονομίας σε συνδυασμό με την ψυχολογία και καταλήγει σε εμπειρικές αναλύσεις με τη χρήση </a:t>
            </a:r>
            <a:r>
              <a:rPr lang="el-GR" sz="1800" dirty="0" err="1">
                <a:solidFill>
                  <a:srgbClr val="000000"/>
                </a:solidFill>
                <a:effectLst/>
                <a:latin typeface="Times New Roman" panose="02020603050405020304" pitchFamily="18" charset="0"/>
                <a:ea typeface="Times New Roman" panose="02020603050405020304" pitchFamily="18" charset="0"/>
              </a:rPr>
              <a:t>συμπεριφορικών</a:t>
            </a:r>
            <a:r>
              <a:rPr lang="el-GR" sz="1800" dirty="0">
                <a:solidFill>
                  <a:srgbClr val="000000"/>
                </a:solidFill>
                <a:effectLst/>
                <a:latin typeface="Times New Roman" panose="02020603050405020304" pitchFamily="18" charset="0"/>
                <a:ea typeface="Times New Roman" panose="02020603050405020304" pitchFamily="18" charset="0"/>
              </a:rPr>
              <a:t> μοντέλων (</a:t>
            </a:r>
            <a:r>
              <a:rPr lang="en-US" sz="1800" dirty="0">
                <a:solidFill>
                  <a:srgbClr val="000000"/>
                </a:solidFill>
                <a:effectLst/>
                <a:latin typeface="Times New Roman" panose="02020603050405020304" pitchFamily="18" charset="0"/>
                <a:ea typeface="Times New Roman" panose="02020603050405020304" pitchFamily="18" charset="0"/>
              </a:rPr>
              <a:t>Duxbury</a:t>
            </a:r>
            <a:r>
              <a:rPr lang="el-GR" sz="1800" dirty="0">
                <a:solidFill>
                  <a:srgbClr val="000000"/>
                </a:solidFill>
                <a:effectLst/>
                <a:latin typeface="Times New Roman" panose="02020603050405020304" pitchFamily="18" charset="0"/>
                <a:ea typeface="Times New Roman" panose="02020603050405020304" pitchFamily="18" charset="0"/>
              </a:rPr>
              <a:t>, 2016). </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80641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DB260B-DF2F-2BC6-08B2-AF226BA45806}"/>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8BDC2BB8-2D9C-2D3D-A829-2F006FFCE686}"/>
              </a:ext>
            </a:extLst>
          </p:cNvPr>
          <p:cNvSpPr>
            <a:spLocks noGrp="1"/>
          </p:cNvSpPr>
          <p:nvPr>
            <p:ph idx="1"/>
          </p:nvPr>
        </p:nvSpPr>
        <p:spPr/>
        <p:txBody>
          <a:bodyPr/>
          <a:lstStyle/>
          <a:p>
            <a:pPr algn="just"/>
            <a:r>
              <a:rPr lang="el-GR" sz="1800" dirty="0">
                <a:solidFill>
                  <a:srgbClr val="000000"/>
                </a:solidFill>
                <a:effectLst/>
                <a:latin typeface="Times New Roman" panose="02020603050405020304" pitchFamily="18" charset="0"/>
                <a:ea typeface="Times New Roman" panose="02020603050405020304" pitchFamily="18" charset="0"/>
              </a:rPr>
              <a:t>Η νέα οικονομική θεωρία, σύμφωνα με τους υποστηριχτές της, έρχεται να καλύψει τα κενά της παραδοσιακής θεωρίας και επιπλέον να τονίσει τις αδυναμίες της. </a:t>
            </a:r>
          </a:p>
          <a:p>
            <a:pPr algn="just"/>
            <a:r>
              <a:rPr lang="el-GR" sz="1800" dirty="0">
                <a:solidFill>
                  <a:srgbClr val="000000"/>
                </a:solidFill>
                <a:effectLst/>
                <a:latin typeface="Times New Roman" panose="02020603050405020304" pitchFamily="18" charset="0"/>
                <a:ea typeface="Times New Roman" panose="02020603050405020304" pitchFamily="18" charset="0"/>
              </a:rPr>
              <a:t>Το εναλλακτικό αυτό υπόδειγμα, υποστηρίζει, ότι κάποια χρηματοοικονομικά φαινόμενα είναι δυνατόν να οφείλονται σε μια λιγότερο ορθολογική συμπεριφορά μελών της χρηματαγοράς (</a:t>
            </a:r>
            <a:r>
              <a:rPr lang="en-US" sz="1800" dirty="0" err="1">
                <a:solidFill>
                  <a:srgbClr val="000000"/>
                </a:solidFill>
                <a:effectLst/>
                <a:latin typeface="Times New Roman" panose="02020603050405020304" pitchFamily="18" charset="0"/>
                <a:ea typeface="Times New Roman" panose="02020603050405020304" pitchFamily="18" charset="0"/>
              </a:rPr>
              <a:t>Barberis</a:t>
            </a:r>
            <a:r>
              <a:rPr lang="el-GR" sz="1800" dirty="0">
                <a:solidFill>
                  <a:srgbClr val="000000"/>
                </a:solidFill>
                <a:effectLst/>
                <a:latin typeface="Times New Roman" panose="02020603050405020304" pitchFamily="18" charset="0"/>
                <a:ea typeface="Times New Roman" panose="02020603050405020304" pitchFamily="18" charset="0"/>
              </a:rPr>
              <a:t>, 2011).</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1501457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1E78B7-9D0D-1B6F-5ACE-076105F7BA81}"/>
              </a:ext>
            </a:extLst>
          </p:cNvPr>
          <p:cNvSpPr>
            <a:spLocks noGrp="1"/>
          </p:cNvSpPr>
          <p:nvPr>
            <p:ph type="title"/>
          </p:nvPr>
        </p:nvSpPr>
        <p:spPr/>
        <p:txBody>
          <a:bodyPr/>
          <a:lstStyle/>
          <a:p>
            <a:r>
              <a:rPr lang="el-GR" dirty="0"/>
              <a:t>Ορθολογικός Επενδυτής</a:t>
            </a:r>
          </a:p>
        </p:txBody>
      </p:sp>
      <p:sp>
        <p:nvSpPr>
          <p:cNvPr id="3" name="Θέση περιεχομένου 2">
            <a:extLst>
              <a:ext uri="{FF2B5EF4-FFF2-40B4-BE49-F238E27FC236}">
                <a16:creationId xmlns:a16="http://schemas.microsoft.com/office/drawing/2014/main" id="{9E28467A-2864-5409-5AFD-868647C2CF41}"/>
              </a:ext>
            </a:extLst>
          </p:cNvPr>
          <p:cNvSpPr>
            <a:spLocks noGrp="1"/>
          </p:cNvSpPr>
          <p:nvPr>
            <p:ph idx="1"/>
          </p:nvPr>
        </p:nvSpPr>
        <p:spPr/>
        <p:txBody>
          <a:bodyPr/>
          <a:lstStyle/>
          <a:p>
            <a:pPr algn="just"/>
            <a:r>
              <a:rPr lang="el-GR" sz="1800" dirty="0">
                <a:solidFill>
                  <a:srgbClr val="000000"/>
                </a:solidFill>
                <a:effectLst/>
                <a:latin typeface="Times New Roman" panose="02020603050405020304" pitchFamily="18" charset="0"/>
                <a:ea typeface="Times New Roman" panose="02020603050405020304" pitchFamily="18" charset="0"/>
              </a:rPr>
              <a:t>Ένας κοινός επενδυτικός χαρακτήρας αποτελεί το βασικό στοιχείο όσων εμπλέκονται στην επενδυτική διαδικασία. Τα βιώματα, το φύλο, το οικογενειακό ή φιλικό περιβάλλον δεν ασκούν καμία επίδραση και δεν διαμορφώνουν επενδυτικές συμπεριφορές. </a:t>
            </a:r>
          </a:p>
          <a:p>
            <a:pPr algn="just"/>
            <a:r>
              <a:rPr lang="el-GR" sz="1800" dirty="0">
                <a:solidFill>
                  <a:srgbClr val="000000"/>
                </a:solidFill>
                <a:effectLst/>
                <a:latin typeface="Times New Roman" panose="02020603050405020304" pitchFamily="18" charset="0"/>
                <a:ea typeface="Times New Roman" panose="02020603050405020304" pitchFamily="18" charset="0"/>
              </a:rPr>
              <a:t>Προσωπικότητα, διαφορετική επενδυτική κουλτούρα και επενδυτικές δημογραφικές ιδιαιτερότητες, καθιστούν την αποτελεσματική αγορά, μια ιδανική αγορά αλλά συνάμα ουτοπική, σύμφωνα με τους </a:t>
            </a:r>
            <a:r>
              <a:rPr lang="el-GR" sz="1800" dirty="0" err="1">
                <a:solidFill>
                  <a:srgbClr val="000000"/>
                </a:solidFill>
                <a:effectLst/>
                <a:latin typeface="Times New Roman" panose="02020603050405020304" pitchFamily="18" charset="0"/>
                <a:ea typeface="Times New Roman" panose="02020603050405020304" pitchFamily="18" charset="0"/>
              </a:rPr>
              <a:t>συμπεριφοριστές</a:t>
            </a:r>
            <a:r>
              <a:rPr lang="el-GR" sz="1800" dirty="0">
                <a:solidFill>
                  <a:srgbClr val="000000"/>
                </a:solidFill>
                <a:effectLst/>
                <a:latin typeface="Times New Roman" panose="02020603050405020304" pitchFamily="18" charset="0"/>
                <a:ea typeface="Times New Roman" panose="02020603050405020304" pitchFamily="18" charset="0"/>
              </a:rPr>
              <a:t>.</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442483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D56EED-2E9A-397F-9769-9DDCCFEF32D5}"/>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F440C721-746A-AEDE-937C-F0C53C6217CF}"/>
              </a:ext>
            </a:extLst>
          </p:cNvPr>
          <p:cNvSpPr>
            <a:spLocks noGrp="1"/>
          </p:cNvSpPr>
          <p:nvPr>
            <p:ph idx="1"/>
          </p:nvPr>
        </p:nvSpPr>
        <p:spPr/>
        <p:txBody>
          <a:bodyPr/>
          <a:lstStyle/>
          <a:p>
            <a:pPr algn="just"/>
            <a:r>
              <a:rPr lang="el-GR" sz="1800" dirty="0">
                <a:solidFill>
                  <a:srgbClr val="000000"/>
                </a:solidFill>
                <a:effectLst/>
                <a:latin typeface="Times New Roman" panose="02020603050405020304" pitchFamily="18" charset="0"/>
                <a:ea typeface="Times New Roman" panose="02020603050405020304" pitchFamily="18" charset="0"/>
              </a:rPr>
              <a:t>Η νέα θεωρία υποστηρίζει ότι  ο επενδυτής διαμορφώνει άποψη και επιλογή μέσα από την συναισθηματική κατάσταση που βιώνει εκείνη τη στιγμή.</a:t>
            </a:r>
          </a:p>
          <a:p>
            <a:pPr algn="just"/>
            <a:r>
              <a:rPr lang="el-GR" sz="1800" dirty="0">
                <a:solidFill>
                  <a:srgbClr val="000000"/>
                </a:solidFill>
                <a:effectLst/>
                <a:latin typeface="Times New Roman" panose="02020603050405020304" pitchFamily="18" charset="0"/>
                <a:ea typeface="Times New Roman" panose="02020603050405020304" pitchFamily="18" charset="0"/>
              </a:rPr>
              <a:t> Η χαρά, η λύπη, η αισιοδοξία ή απαισιοδοξία, η υπερβολή  ή η υποτονικότητα στο τι αισθάνεται τον προτρέπει ή τον αποτρέπει από την επενδυτική διαδικασία. </a:t>
            </a:r>
          </a:p>
          <a:p>
            <a:pPr algn="just"/>
            <a:r>
              <a:rPr lang="el-GR" sz="1800" dirty="0">
                <a:solidFill>
                  <a:srgbClr val="000000"/>
                </a:solidFill>
                <a:effectLst/>
                <a:latin typeface="Times New Roman" panose="02020603050405020304" pitchFamily="18" charset="0"/>
                <a:ea typeface="Times New Roman" panose="02020603050405020304" pitchFamily="18" charset="0"/>
              </a:rPr>
              <a:t>Οι άνθρωποι δεν κάνουν πάντα επιλογές σε μια ορθολογική βάση και με υπολογισμένο τρόπο. Στην πραγματικότητα, οι περισσότερες ανθρώπινες λήψεις  αποφάσεων, χρησιμοποιούν διαδικασίες σκέψης που είναι διαισθητικές και αυτόματες παρά διαδικασίες διαβούλευσης και ελέγχου (</a:t>
            </a:r>
            <a:r>
              <a:rPr lang="en-US" sz="1800" dirty="0" err="1">
                <a:solidFill>
                  <a:srgbClr val="000000"/>
                </a:solidFill>
                <a:effectLst/>
                <a:latin typeface="Times New Roman" panose="02020603050405020304" pitchFamily="18" charset="0"/>
                <a:ea typeface="Times New Roman" panose="02020603050405020304" pitchFamily="18" charset="0"/>
              </a:rPr>
              <a:t>Erta</a:t>
            </a:r>
            <a:r>
              <a:rPr lang="el-GR" sz="1800" dirty="0">
                <a:solidFill>
                  <a:srgbClr val="000000"/>
                </a:solidFill>
                <a:effectLst/>
                <a:latin typeface="Times New Roman" panose="02020603050405020304" pitchFamily="18" charset="0"/>
                <a:ea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rPr>
              <a:t>Hunt</a:t>
            </a:r>
            <a:r>
              <a:rPr lang="el-GR"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Iscenko</a:t>
            </a:r>
            <a:r>
              <a:rPr lang="el-GR"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Brambley</a:t>
            </a:r>
            <a:r>
              <a:rPr lang="el-GR" sz="1800" dirty="0">
                <a:solidFill>
                  <a:srgbClr val="000000"/>
                </a:solidFill>
                <a:effectLst/>
                <a:latin typeface="Times New Roman" panose="02020603050405020304" pitchFamily="18" charset="0"/>
                <a:ea typeface="Times New Roman" panose="02020603050405020304" pitchFamily="18" charset="0"/>
              </a:rPr>
              <a:t>, 2013).</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914248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4A3371-84BC-7D45-968D-274003214C1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A991ABB-D33C-EB3D-22EB-4AF51D828762}"/>
              </a:ext>
            </a:extLst>
          </p:cNvPr>
          <p:cNvSpPr>
            <a:spLocks noGrp="1"/>
          </p:cNvSpPr>
          <p:nvPr>
            <p:ph idx="1"/>
          </p:nvPr>
        </p:nvSpPr>
        <p:spPr/>
        <p:txBody>
          <a:bodyPr/>
          <a:lstStyle/>
          <a:p>
            <a:r>
              <a:rPr lang="el-GR" sz="1800" dirty="0">
                <a:solidFill>
                  <a:srgbClr val="000000"/>
                </a:solidFill>
                <a:effectLst/>
                <a:latin typeface="Times New Roman" panose="02020603050405020304" pitchFamily="18" charset="0"/>
                <a:ea typeface="Times New Roman" panose="02020603050405020304" pitchFamily="18" charset="0"/>
              </a:rPr>
              <a:t>Τα συναισθήματα σε συνδυασμό με τις προκαταλήψεις του κάθε επενδυτή αποτελούν τη σημαντικότερο λόγο για παρέκκλιση από την ορθολογική επενδυτική στάση. Κάτι που δεν είναι άξιο αναφοράς από την θεωρία των αποτελεσματικών αγορών, αποτελεί την θεμέλιο λίθο της </a:t>
            </a:r>
            <a:r>
              <a:rPr lang="el-GR" sz="1800" dirty="0" err="1">
                <a:solidFill>
                  <a:srgbClr val="000000"/>
                </a:solidFill>
                <a:effectLst/>
                <a:latin typeface="Times New Roman" panose="02020603050405020304" pitchFamily="18" charset="0"/>
                <a:ea typeface="Times New Roman" panose="02020603050405020304" pitchFamily="18" charset="0"/>
              </a:rPr>
              <a:t>συμπεριφορικής</a:t>
            </a:r>
            <a:r>
              <a:rPr lang="el-GR" sz="1800" dirty="0">
                <a:solidFill>
                  <a:srgbClr val="000000"/>
                </a:solidFill>
                <a:effectLst/>
                <a:latin typeface="Times New Roman" panose="02020603050405020304" pitchFamily="18" charset="0"/>
                <a:ea typeface="Times New Roman" panose="02020603050405020304" pitchFamily="18" charset="0"/>
              </a:rPr>
              <a:t>  χρηματοοικονομικής . </a:t>
            </a:r>
            <a:endParaRPr lang="el-GR" sz="1800" dirty="0">
              <a:effectLst/>
              <a:latin typeface="Times New Roman" panose="02020603050405020304" pitchFamily="18" charset="0"/>
              <a:ea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127954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EB2AC9-C010-420E-304B-E8D2341E2F12}"/>
              </a:ext>
            </a:extLst>
          </p:cNvPr>
          <p:cNvSpPr>
            <a:spLocks noGrp="1"/>
          </p:cNvSpPr>
          <p:nvPr>
            <p:ph type="title"/>
          </p:nvPr>
        </p:nvSpPr>
        <p:spPr/>
        <p:txBody>
          <a:bodyPr/>
          <a:lstStyle/>
          <a:p>
            <a:r>
              <a:rPr lang="el-GR" dirty="0"/>
              <a:t>Διαθέσιμη πληροφορία</a:t>
            </a:r>
          </a:p>
        </p:txBody>
      </p:sp>
      <p:sp>
        <p:nvSpPr>
          <p:cNvPr id="3" name="Θέση περιεχομένου 2">
            <a:extLst>
              <a:ext uri="{FF2B5EF4-FFF2-40B4-BE49-F238E27FC236}">
                <a16:creationId xmlns:a16="http://schemas.microsoft.com/office/drawing/2014/main" id="{8B4B752E-A3A3-0825-F8E1-95326A3777F2}"/>
              </a:ext>
            </a:extLst>
          </p:cNvPr>
          <p:cNvSpPr>
            <a:spLocks noGrp="1"/>
          </p:cNvSpPr>
          <p:nvPr>
            <p:ph idx="1"/>
          </p:nvPr>
        </p:nvSpPr>
        <p:spPr/>
        <p:txBody>
          <a:bodyPr/>
          <a:lstStyle/>
          <a:p>
            <a:pPr algn="just"/>
            <a:r>
              <a:rPr lang="el-GR" sz="1800" dirty="0">
                <a:solidFill>
                  <a:srgbClr val="000000"/>
                </a:solidFill>
                <a:effectLst/>
                <a:latin typeface="Times New Roman" panose="02020603050405020304" pitchFamily="18" charset="0"/>
                <a:ea typeface="Times New Roman" panose="02020603050405020304" pitchFamily="18" charset="0"/>
              </a:rPr>
              <a:t>Η διαφωνία προς την θεωρίας της αποτελεσματικής αγοράς διατυπώνεται, από τους θεωρητικούς της συμπεριφοράς και ως προς την διαθεσιμότητα της πληροφορίας και στο γεγονός ότι αντικατοπτρίζεται άμεσα στις τιμές των μετοχών</a:t>
            </a:r>
            <a:r>
              <a:rPr lang="el-GR" sz="1800" dirty="0">
                <a:solidFill>
                  <a:srgbClr val="000000"/>
                </a:solidFill>
                <a:latin typeface="Times New Roman" panose="02020603050405020304" pitchFamily="18" charset="0"/>
                <a:ea typeface="Times New Roman" panose="02020603050405020304" pitchFamily="18" charset="0"/>
              </a:rPr>
              <a:t>.</a:t>
            </a:r>
            <a:endParaRPr lang="el-GR" dirty="0"/>
          </a:p>
        </p:txBody>
      </p:sp>
    </p:spTree>
    <p:extLst>
      <p:ext uri="{BB962C8B-B14F-4D97-AF65-F5344CB8AC3E}">
        <p14:creationId xmlns:p14="http://schemas.microsoft.com/office/powerpoint/2010/main" val="2882230591"/>
      </p:ext>
    </p:extLst>
  </p:cSld>
  <p:clrMapOvr>
    <a:masterClrMapping/>
  </p:clrMapOvr>
</p:sld>
</file>

<file path=ppt/theme/theme1.xml><?xml version="1.0" encoding="utf-8"?>
<a:theme xmlns:a="http://schemas.openxmlformats.org/drawingml/2006/main" name="Streetscape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Street">
      <a:majorFont>
        <a:latin typeface="Franklin Gothic Heavy"/>
        <a:ea typeface=""/>
        <a:cs typeface=""/>
      </a:majorFont>
      <a:minorFont>
        <a:latin typeface="Consola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reetscapeVTI" id="{B20F88EA-96D0-4E96-9207-A1488DAC5867}" vid="{3F7E5CFE-E584-4E58-A75E-141AC45B1490}"/>
    </a:ext>
  </a:extLst>
</a:theme>
</file>

<file path=docProps/app.xml><?xml version="1.0" encoding="utf-8"?>
<Properties xmlns="http://schemas.openxmlformats.org/officeDocument/2006/extended-properties" xmlns:vt="http://schemas.openxmlformats.org/officeDocument/2006/docPropsVTypes">
  <TotalTime>87</TotalTime>
  <Words>2041</Words>
  <Application>Microsoft Macintosh PowerPoint</Application>
  <PresentationFormat>Ευρεία οθόνη</PresentationFormat>
  <Paragraphs>94</Paragraphs>
  <Slides>36</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36</vt:i4>
      </vt:variant>
    </vt:vector>
  </HeadingPairs>
  <TitlesOfParts>
    <vt:vector size="44" baseType="lpstr">
      <vt:lpstr>Arial</vt:lpstr>
      <vt:lpstr>Calibri</vt:lpstr>
      <vt:lpstr>Consolas</vt:lpstr>
      <vt:lpstr>Franklin Gothic Heavy</vt:lpstr>
      <vt:lpstr>Symbol</vt:lpstr>
      <vt:lpstr>Times New Roman</vt:lpstr>
      <vt:lpstr>Wingdings</vt:lpstr>
      <vt:lpstr>StreetscapeVTI</vt:lpstr>
      <vt:lpstr>ΣΥΜΠΕΡΙΦΟΡΙΚΗ ΧΡΗΜΑΤΟΟΙΚΟΝΟΜΙΚΗ</vt:lpstr>
      <vt:lpstr>Συμπεριφορική Χρηματοοικονομική</vt:lpstr>
      <vt:lpstr>Παρουσίαση του PowerPoint</vt:lpstr>
      <vt:lpstr>Παρουσίαση του PowerPoint</vt:lpstr>
      <vt:lpstr>Παρουσίαση του PowerPoint</vt:lpstr>
      <vt:lpstr>Ορθολογικός Επενδυτής</vt:lpstr>
      <vt:lpstr>Παρουσίαση του PowerPoint</vt:lpstr>
      <vt:lpstr>Παρουσίαση του PowerPoint</vt:lpstr>
      <vt:lpstr>Διαθέσιμη πληροφορία</vt:lpstr>
      <vt:lpstr>Παρουσίαση του PowerPoint</vt:lpstr>
      <vt:lpstr>Παρουσίαση του PowerPoint</vt:lpstr>
      <vt:lpstr>Τρεις Πυλώνες της Συμπεριφοράς</vt:lpstr>
      <vt:lpstr>Ευριστικοί κανόνες </vt:lpstr>
      <vt:lpstr>Παρουσίαση του PowerPoint</vt:lpstr>
      <vt:lpstr>Παρουσίαση του PowerPoint</vt:lpstr>
      <vt:lpstr>Παρουσίαση του PowerPoint</vt:lpstr>
      <vt:lpstr>Παρουσίαση του PowerPoint</vt:lpstr>
      <vt:lpstr>Πλαισίωση </vt:lpstr>
      <vt:lpstr>Ανωμαλίες τις αγοράς </vt:lpstr>
      <vt:lpstr>Θεωρία της Προοπτικής</vt:lpstr>
      <vt:lpstr>Παρουσίαση του PowerPoint</vt:lpstr>
      <vt:lpstr>Παρουσίαση του PowerPoint</vt:lpstr>
      <vt:lpstr>Παρουσίαση του PowerPoint</vt:lpstr>
      <vt:lpstr>   Νευρο-Χρηματοοικονομική </vt:lpstr>
      <vt:lpstr>Παρουσίαση του PowerPoint</vt:lpstr>
      <vt:lpstr>Παρουσίαση του PowerPoint</vt:lpstr>
      <vt:lpstr>Παρουσίαση του PowerPoint</vt:lpstr>
      <vt:lpstr>Παρουσίαση του PowerPoint</vt:lpstr>
      <vt:lpstr>Συναισθήματα</vt:lpstr>
      <vt:lpstr>Διέγερση</vt:lpstr>
      <vt:lpstr>Παρουσίαση του PowerPoint</vt:lpstr>
      <vt:lpstr>Εκφράσεις Προσώπου</vt:lpstr>
      <vt:lpstr>Στάση Σώματος</vt:lpstr>
      <vt:lpstr>Υποκειμενική εμπειρία  </vt:lpstr>
      <vt:lpstr>Παρουσίαση του PowerPoint</vt:lpstr>
      <vt:lpstr>Χρησιμότητα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ΣΥΜΠΕΡΙΦΟΡΙΚΗ ΧΡΗΜΑΤΟΟΙΚΟΝΟΜΙΚΗ</dc:title>
  <dc:creator>ANASTASIOS KONSTANTINIDIS</dc:creator>
  <cp:lastModifiedBy>ANASTASIOS KONSTANTINIDIS</cp:lastModifiedBy>
  <cp:revision>5</cp:revision>
  <dcterms:created xsi:type="dcterms:W3CDTF">2023-04-06T15:46:04Z</dcterms:created>
  <dcterms:modified xsi:type="dcterms:W3CDTF">2023-05-29T12:20:09Z</dcterms:modified>
</cp:coreProperties>
</file>