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6"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eorgia"/>
        <a:ea typeface="Georgia"/>
        <a:cs typeface="Georgia"/>
        <a:sym typeface="Georgia"/>
      </a:defRPr>
    </a:lvl1pPr>
    <a:lvl2pPr marL="0" marR="0" indent="457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eorgia"/>
        <a:ea typeface="Georgia"/>
        <a:cs typeface="Georgia"/>
        <a:sym typeface="Georgia"/>
      </a:defRPr>
    </a:lvl2pPr>
    <a:lvl3pPr marL="0" marR="0" indent="914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eorgia"/>
        <a:ea typeface="Georgia"/>
        <a:cs typeface="Georgia"/>
        <a:sym typeface="Georgia"/>
      </a:defRPr>
    </a:lvl3pPr>
    <a:lvl4pPr marL="0" marR="0" indent="1371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eorgia"/>
        <a:ea typeface="Georgia"/>
        <a:cs typeface="Georgia"/>
        <a:sym typeface="Georgia"/>
      </a:defRPr>
    </a:lvl4pPr>
    <a:lvl5pPr marL="0" marR="0" indent="18288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eorgia"/>
        <a:ea typeface="Georgia"/>
        <a:cs typeface="Georgia"/>
        <a:sym typeface="Georgia"/>
      </a:defRPr>
    </a:lvl5pPr>
    <a:lvl6pPr marL="0" marR="0" indent="22860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eorgia"/>
        <a:ea typeface="Georgia"/>
        <a:cs typeface="Georgia"/>
        <a:sym typeface="Georgia"/>
      </a:defRPr>
    </a:lvl6pPr>
    <a:lvl7pPr marL="0" marR="0" indent="2743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eorgia"/>
        <a:ea typeface="Georgia"/>
        <a:cs typeface="Georgia"/>
        <a:sym typeface="Georgia"/>
      </a:defRPr>
    </a:lvl7pPr>
    <a:lvl8pPr marL="0" marR="0" indent="3200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eorgia"/>
        <a:ea typeface="Georgia"/>
        <a:cs typeface="Georgia"/>
        <a:sym typeface="Georgia"/>
      </a:defRPr>
    </a:lvl8pPr>
    <a:lvl9pPr marL="0" marR="0" indent="3657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eorgia"/>
        <a:ea typeface="Georgia"/>
        <a:cs typeface="Georgia"/>
        <a:sym typeface="Georgi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75"/>
  </p:normalViewPr>
  <p:slideViewPr>
    <p:cSldViewPr snapToGrid="0">
      <p:cViewPr varScale="1">
        <p:scale>
          <a:sx n="55" d="100"/>
          <a:sy n="55" d="100"/>
        </p:scale>
        <p:origin x="78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Τίτλος">
    <p:spTree>
      <p:nvGrpSpPr>
        <p:cNvPr id="1" name=""/>
        <p:cNvGrpSpPr/>
        <p:nvPr/>
      </p:nvGrpSpPr>
      <p:grpSpPr>
        <a:xfrm>
          <a:off x="0" y="0"/>
          <a:ext cx="0" cy="0"/>
          <a:chOff x="0" y="0"/>
          <a:chExt cx="0" cy="0"/>
        </a:xfrm>
      </p:grpSpPr>
      <p:sp>
        <p:nvSpPr>
          <p:cNvPr id="11" name="Συγγραφέας και ημερομηνία"/>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z="3000" spc="-29">
                <a:latin typeface="Graphik-Medium"/>
                <a:ea typeface="Graphik-Medium"/>
                <a:cs typeface="Graphik-Medium"/>
                <a:sym typeface="Graphik Medium"/>
              </a:defRPr>
            </a:lvl1pPr>
          </a:lstStyle>
          <a:p>
            <a:r>
              <a:t>Συγγραφέας και ημερομηνία</a:t>
            </a:r>
          </a:p>
        </p:txBody>
      </p:sp>
      <p:sp>
        <p:nvSpPr>
          <p:cNvPr id="12" name="Τίτλος παρουσίασης"/>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Τίτλος παρουσίασης</a:t>
            </a:r>
          </a:p>
        </p:txBody>
      </p:sp>
      <p:sp>
        <p:nvSpPr>
          <p:cNvPr id="13" name="Επίπεδο κύριου τμήματος ένα…"/>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Graphik-SemiboldItalic"/>
                <a:ea typeface="Graphik-SemiboldItalic"/>
                <a:cs typeface="Graphik-SemiboldItalic"/>
                <a:sym typeface="Graphik Semibold"/>
              </a:defRPr>
            </a:lvl1pPr>
            <a:lvl2pPr marL="0" indent="457200" algn="ctr" defTabSz="825500">
              <a:lnSpc>
                <a:spcPct val="100000"/>
              </a:lnSpc>
              <a:spcBef>
                <a:spcPts val="0"/>
              </a:spcBef>
              <a:buSzTx/>
              <a:buNone/>
              <a:defRPr sz="6000" spc="-59">
                <a:latin typeface="Graphik-SemiboldItalic"/>
                <a:ea typeface="Graphik-SemiboldItalic"/>
                <a:cs typeface="Graphik-SemiboldItalic"/>
                <a:sym typeface="Graphik Semibold"/>
              </a:defRPr>
            </a:lvl2pPr>
            <a:lvl3pPr marL="0" indent="914400" algn="ctr" defTabSz="825500">
              <a:lnSpc>
                <a:spcPct val="100000"/>
              </a:lnSpc>
              <a:spcBef>
                <a:spcPts val="0"/>
              </a:spcBef>
              <a:buSzTx/>
              <a:buNone/>
              <a:defRPr sz="6000" spc="-59">
                <a:latin typeface="Graphik-SemiboldItalic"/>
                <a:ea typeface="Graphik-SemiboldItalic"/>
                <a:cs typeface="Graphik-SemiboldItalic"/>
                <a:sym typeface="Graphik Semibold"/>
              </a:defRPr>
            </a:lvl3pPr>
            <a:lvl4pPr marL="0" indent="1371600" algn="ctr" defTabSz="825500">
              <a:lnSpc>
                <a:spcPct val="100000"/>
              </a:lnSpc>
              <a:spcBef>
                <a:spcPts val="0"/>
              </a:spcBef>
              <a:buSzTx/>
              <a:buNone/>
              <a:defRPr sz="6000" spc="-59">
                <a:latin typeface="Graphik-SemiboldItalic"/>
                <a:ea typeface="Graphik-SemiboldItalic"/>
                <a:cs typeface="Graphik-SemiboldItalic"/>
                <a:sym typeface="Graphik Semibold"/>
              </a:defRPr>
            </a:lvl4pPr>
            <a:lvl5pPr marL="0" indent="1828800" algn="ctr" defTabSz="825500">
              <a:lnSpc>
                <a:spcPct val="100000"/>
              </a:lnSpc>
              <a:spcBef>
                <a:spcPts val="0"/>
              </a:spcBef>
              <a:buSzTx/>
              <a:buNone/>
              <a:defRPr sz="6000" spc="-59">
                <a:latin typeface="Graphik-SemiboldItalic"/>
                <a:ea typeface="Graphik-SemiboldItalic"/>
                <a:cs typeface="Graphik-SemiboldItalic"/>
                <a:sym typeface="Graphik Semibold"/>
              </a:defRPr>
            </a:lvl5pPr>
          </a:lstStyle>
          <a:p>
            <a:r>
              <a:t>Υπότιτλος παρουσίασης</a:t>
            </a:r>
          </a:p>
          <a:p>
            <a:pPr lvl="1"/>
            <a:endParaRPr/>
          </a:p>
          <a:p>
            <a:pPr lvl="2"/>
            <a:endParaRPr/>
          </a:p>
          <a:p>
            <a:pPr lvl="3"/>
            <a:endParaRPr/>
          </a:p>
          <a:p>
            <a:pPr lvl="4"/>
            <a:endParaRPr/>
          </a:p>
        </p:txBody>
      </p:sp>
      <p:sp>
        <p:nvSpPr>
          <p:cNvPr id="14" name="Αριθμός σλάιντ"/>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Δήλωση">
    <p:spTree>
      <p:nvGrpSpPr>
        <p:cNvPr id="1" name=""/>
        <p:cNvGrpSpPr/>
        <p:nvPr/>
      </p:nvGrpSpPr>
      <p:grpSpPr>
        <a:xfrm>
          <a:off x="0" y="0"/>
          <a:ext cx="0" cy="0"/>
          <a:chOff x="0" y="0"/>
          <a:chExt cx="0" cy="0"/>
        </a:xfrm>
      </p:grpSpPr>
      <p:sp>
        <p:nvSpPr>
          <p:cNvPr id="98" name="Επίπεδο κύριου τμήματος ένα…"/>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r>
              <a:t>Δήλωση</a:t>
            </a:r>
          </a:p>
          <a:p>
            <a:pPr lvl="1"/>
            <a:endParaRPr/>
          </a:p>
          <a:p>
            <a:pPr lvl="2"/>
            <a:endParaRPr/>
          </a:p>
          <a:p>
            <a:pPr lvl="3"/>
            <a:endParaRPr/>
          </a:p>
          <a:p>
            <a:pPr lvl="4"/>
            <a:endParaRPr/>
          </a:p>
        </p:txBody>
      </p:sp>
      <p:sp>
        <p:nvSpPr>
          <p:cNvPr id="99"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Σπουδαίο γεγονός">
    <p:spTree>
      <p:nvGrpSpPr>
        <p:cNvPr id="1" name=""/>
        <p:cNvGrpSpPr/>
        <p:nvPr/>
      </p:nvGrpSpPr>
      <p:grpSpPr>
        <a:xfrm>
          <a:off x="0" y="0"/>
          <a:ext cx="0" cy="0"/>
          <a:chOff x="0" y="0"/>
          <a:chExt cx="0" cy="0"/>
        </a:xfrm>
      </p:grpSpPr>
      <p:sp>
        <p:nvSpPr>
          <p:cNvPr id="106" name="Πληροφορίες γεγονότος"/>
          <p:cNvSpPr txBox="1">
            <a:spLocks noGrp="1"/>
          </p:cNvSpPr>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SemiboldItalic"/>
                <a:ea typeface="Graphik-SemiboldItalic"/>
                <a:cs typeface="Graphik-SemiboldItalic"/>
                <a:sym typeface="Graphik Semibold"/>
              </a:defRPr>
            </a:lvl1pPr>
          </a:lstStyle>
          <a:p>
            <a:r>
              <a:t>Πληροφορίες γεγονότος</a:t>
            </a:r>
          </a:p>
        </p:txBody>
      </p:sp>
      <p:sp>
        <p:nvSpPr>
          <p:cNvPr id="107" name="Επίπεδο κύριου τμήματος ένα…"/>
          <p:cNvSpPr txBox="1">
            <a:spLocks noGrp="1"/>
          </p:cNvSpPr>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r>
              <a:t>100%</a:t>
            </a:r>
          </a:p>
          <a:p>
            <a:pPr lvl="1"/>
            <a:endParaRPr/>
          </a:p>
          <a:p>
            <a:pPr lvl="2"/>
            <a:endParaRPr/>
          </a:p>
          <a:p>
            <a:pPr lvl="3"/>
            <a:endParaRPr/>
          </a:p>
          <a:p>
            <a:pPr lvl="4"/>
            <a:endParaRPr/>
          </a:p>
        </p:txBody>
      </p:sp>
      <p:sp>
        <p:nvSpPr>
          <p:cNvPr id="10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Παράθεση">
    <p:spTree>
      <p:nvGrpSpPr>
        <p:cNvPr id="1" name=""/>
        <p:cNvGrpSpPr/>
        <p:nvPr/>
      </p:nvGrpSpPr>
      <p:grpSpPr>
        <a:xfrm>
          <a:off x="0" y="0"/>
          <a:ext cx="0" cy="0"/>
          <a:chOff x="0" y="0"/>
          <a:chExt cx="0" cy="0"/>
        </a:xfrm>
      </p:grpSpPr>
      <p:sp>
        <p:nvSpPr>
          <p:cNvPr id="115" name="Απόδοση"/>
          <p:cNvSpPr txBox="1">
            <a:spLocks noGrp="1"/>
          </p:cNvSpPr>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SemiboldItalic"/>
                <a:ea typeface="Graphik-SemiboldItalic"/>
                <a:cs typeface="Graphik-SemiboldItalic"/>
                <a:sym typeface="Graphik Semibold"/>
              </a:defRPr>
            </a:lvl1pPr>
          </a:lstStyle>
          <a:p>
            <a:r>
              <a:t>Απόδοση</a:t>
            </a:r>
          </a:p>
        </p:txBody>
      </p:sp>
      <p:sp>
        <p:nvSpPr>
          <p:cNvPr id="116" name="Επίπεδο κύριου τμήματος ένα…"/>
          <p:cNvSpPr txBox="1">
            <a:spLocks noGrp="1"/>
          </p:cNvSpPr>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r>
              <a:t>«Αξιοσημείωτη παράθεση»</a:t>
            </a:r>
          </a:p>
          <a:p>
            <a:pPr lvl="1"/>
            <a:endParaRPr/>
          </a:p>
          <a:p>
            <a:pPr lvl="2"/>
            <a:endParaRPr/>
          </a:p>
          <a:p>
            <a:pPr lvl="3"/>
            <a:endParaRPr/>
          </a:p>
          <a:p>
            <a:pPr lvl="4"/>
            <a:endParaRPr/>
          </a:p>
        </p:txBody>
      </p:sp>
      <p:sp>
        <p:nvSpPr>
          <p:cNvPr id="117" name="Αριθμός σλάιντ"/>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Φωτογραφία - 3 εικόνες">
    <p:spTree>
      <p:nvGrpSpPr>
        <p:cNvPr id="1" name=""/>
        <p:cNvGrpSpPr/>
        <p:nvPr/>
      </p:nvGrpSpPr>
      <p:grpSpPr>
        <a:xfrm>
          <a:off x="0" y="0"/>
          <a:ext cx="0" cy="0"/>
          <a:chOff x="0" y="0"/>
          <a:chExt cx="0" cy="0"/>
        </a:xfrm>
      </p:grpSpPr>
      <p:sp>
        <p:nvSpPr>
          <p:cNvPr id="124" name="Θάλασσα με φόντο τον ουρανό και το ηλιοβασίλεμα 2"/>
          <p:cNvSpPr>
            <a:spLocks noGrp="1"/>
          </p:cNvSpPr>
          <p:nvPr>
            <p:ph type="pic" sz="quarter" idx="21"/>
          </p:nvPr>
        </p:nvSpPr>
        <p:spPr>
          <a:xfrm>
            <a:off x="15744825" y="5581752"/>
            <a:ext cx="7365408" cy="8280401"/>
          </a:xfrm>
          <a:prstGeom prst="rect">
            <a:avLst/>
          </a:prstGeom>
        </p:spPr>
        <p:txBody>
          <a:bodyPr lIns="91439" tIns="45719" rIns="91439" bIns="45719">
            <a:noAutofit/>
          </a:bodyPr>
          <a:lstStyle/>
          <a:p>
            <a:endParaRPr/>
          </a:p>
        </p:txBody>
      </p:sp>
      <p:sp>
        <p:nvSpPr>
          <p:cNvPr id="125" name="Θάλασσα με φόντο τον ουρανό και το ηλιοβασίλεμα 1"/>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Παραλία και θάλασσα στο ηλιοβασίλεμα"/>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Αριθμός σλάιντ"/>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Φωτογραφία">
    <p:spTree>
      <p:nvGrpSpPr>
        <p:cNvPr id="1" name=""/>
        <p:cNvGrpSpPr/>
        <p:nvPr/>
      </p:nvGrpSpPr>
      <p:grpSpPr>
        <a:xfrm>
          <a:off x="0" y="0"/>
          <a:ext cx="0" cy="0"/>
          <a:chOff x="0" y="0"/>
          <a:chExt cx="0" cy="0"/>
        </a:xfrm>
      </p:grpSpPr>
      <p:sp>
        <p:nvSpPr>
          <p:cNvPr id="134" name="παραλία και θάλασσα στο ηλιοβασίλεμα"/>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35" name="Αριθμός σλάιντ"/>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Κενή">
    <p:spTree>
      <p:nvGrpSpPr>
        <p:cNvPr id="1" name=""/>
        <p:cNvGrpSpPr/>
        <p:nvPr/>
      </p:nvGrpSpPr>
      <p:grpSpPr>
        <a:xfrm>
          <a:off x="0" y="0"/>
          <a:ext cx="0" cy="0"/>
          <a:chOff x="0" y="0"/>
          <a:chExt cx="0" cy="0"/>
        </a:xfrm>
      </p:grpSpPr>
      <p:sp>
        <p:nvSpPr>
          <p:cNvPr id="142" name="Αριθμός σλάιντ"/>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993227" y="12718892"/>
            <a:ext cx="397545" cy="410369"/>
          </a:xfrm>
        </p:spPr>
        <p:txBody>
          <a:bodyPr/>
          <a:lstStyle/>
          <a:p>
            <a:fld id="{6D22F896-40B5-4ADD-8801-0D06FADFA095}" type="slidenum">
              <a:rPr lang="en-US" dirty="0"/>
              <a:t>‹#›</a:t>
            </a:fld>
            <a:endParaRPr lang="en-US" dirty="0"/>
          </a:p>
        </p:txBody>
      </p:sp>
      <p:cxnSp>
        <p:nvCxnSpPr>
          <p:cNvPr id="33" name="Straight Connector 32"/>
          <p:cNvCxnSpPr/>
          <p:nvPr/>
        </p:nvCxnSpPr>
        <p:spPr>
          <a:xfrm>
            <a:off x="2907792" y="3694176"/>
            <a:ext cx="1921504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870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Τίτλος και φωτογραφία">
    <p:spTree>
      <p:nvGrpSpPr>
        <p:cNvPr id="1" name=""/>
        <p:cNvGrpSpPr/>
        <p:nvPr/>
      </p:nvGrpSpPr>
      <p:grpSpPr>
        <a:xfrm>
          <a:off x="0" y="0"/>
          <a:ext cx="0" cy="0"/>
          <a:chOff x="0" y="0"/>
          <a:chExt cx="0" cy="0"/>
        </a:xfrm>
      </p:grpSpPr>
      <p:sp>
        <p:nvSpPr>
          <p:cNvPr id="21" name="Παραλία και θάλασσα στο ηλιοβασίλεμα"/>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Τίτλος παρουσίασης"/>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Τίτλος παρουσίασης</a:t>
            </a:r>
          </a:p>
        </p:txBody>
      </p:sp>
      <p:sp>
        <p:nvSpPr>
          <p:cNvPr id="23" name="Επίπεδο κύριου τμήματος ένα…"/>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9">
                <a:solidFill>
                  <a:srgbClr val="FFFFFF"/>
                </a:solidFill>
                <a:latin typeface="Graphik-SemiboldItalic"/>
                <a:ea typeface="Graphik-SemiboldItalic"/>
                <a:cs typeface="Graphik-SemiboldItalic"/>
                <a:sym typeface="Graphik Semibold"/>
              </a:defRPr>
            </a:lvl1pPr>
            <a:lvl2pPr marL="0" indent="457200" algn="ctr" defTabSz="825500">
              <a:lnSpc>
                <a:spcPct val="100000"/>
              </a:lnSpc>
              <a:spcBef>
                <a:spcPts val="0"/>
              </a:spcBef>
              <a:buSzTx/>
              <a:buNone/>
              <a:defRPr sz="6000" spc="-59">
                <a:solidFill>
                  <a:srgbClr val="FFFFFF"/>
                </a:solidFill>
                <a:latin typeface="Graphik-SemiboldItalic"/>
                <a:ea typeface="Graphik-SemiboldItalic"/>
                <a:cs typeface="Graphik-SemiboldItalic"/>
                <a:sym typeface="Graphik Semibold"/>
              </a:defRPr>
            </a:lvl2pPr>
            <a:lvl3pPr marL="0" indent="914400" algn="ctr" defTabSz="825500">
              <a:lnSpc>
                <a:spcPct val="100000"/>
              </a:lnSpc>
              <a:spcBef>
                <a:spcPts val="0"/>
              </a:spcBef>
              <a:buSzTx/>
              <a:buNone/>
              <a:defRPr sz="6000" spc="-59">
                <a:solidFill>
                  <a:srgbClr val="FFFFFF"/>
                </a:solidFill>
                <a:latin typeface="Graphik-SemiboldItalic"/>
                <a:ea typeface="Graphik-SemiboldItalic"/>
                <a:cs typeface="Graphik-SemiboldItalic"/>
                <a:sym typeface="Graphik Semibold"/>
              </a:defRPr>
            </a:lvl3pPr>
            <a:lvl4pPr marL="0" indent="1371600" algn="ctr" defTabSz="825500">
              <a:lnSpc>
                <a:spcPct val="100000"/>
              </a:lnSpc>
              <a:spcBef>
                <a:spcPts val="0"/>
              </a:spcBef>
              <a:buSzTx/>
              <a:buNone/>
              <a:defRPr sz="6000" spc="-59">
                <a:solidFill>
                  <a:srgbClr val="FFFFFF"/>
                </a:solidFill>
                <a:latin typeface="Graphik-SemiboldItalic"/>
                <a:ea typeface="Graphik-SemiboldItalic"/>
                <a:cs typeface="Graphik-SemiboldItalic"/>
                <a:sym typeface="Graphik Semibold"/>
              </a:defRPr>
            </a:lvl4pPr>
            <a:lvl5pPr marL="0" indent="1828800" algn="ctr" defTabSz="825500">
              <a:lnSpc>
                <a:spcPct val="100000"/>
              </a:lnSpc>
              <a:spcBef>
                <a:spcPts val="0"/>
              </a:spcBef>
              <a:buSzTx/>
              <a:buNone/>
              <a:defRPr sz="6000" spc="-59">
                <a:solidFill>
                  <a:srgbClr val="FFFFFF"/>
                </a:solidFill>
                <a:latin typeface="Graphik-SemiboldItalic"/>
                <a:ea typeface="Graphik-SemiboldItalic"/>
                <a:cs typeface="Graphik-SemiboldItalic"/>
                <a:sym typeface="Graphik Semibold"/>
              </a:defRPr>
            </a:lvl5pPr>
          </a:lstStyle>
          <a:p>
            <a:r>
              <a:t>Υπότιτλος παρουσίασης</a:t>
            </a:r>
          </a:p>
          <a:p>
            <a:pPr lvl="1"/>
            <a:endParaRPr/>
          </a:p>
          <a:p>
            <a:pPr lvl="2"/>
            <a:endParaRPr/>
          </a:p>
          <a:p>
            <a:pPr lvl="3"/>
            <a:endParaRPr/>
          </a:p>
          <a:p>
            <a:pPr lvl="4"/>
            <a:endParaRPr/>
          </a:p>
        </p:txBody>
      </p:sp>
      <p:sp>
        <p:nvSpPr>
          <p:cNvPr id="24" name="Συγγραφέας και ημερομηνία"/>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z="3000" spc="-29">
                <a:solidFill>
                  <a:srgbClr val="FFFFFF"/>
                </a:solidFill>
                <a:latin typeface="Graphik-Medium"/>
                <a:ea typeface="Graphik-Medium"/>
                <a:cs typeface="Graphik-Medium"/>
                <a:sym typeface="Graphik Medium"/>
              </a:defRPr>
            </a:lvl1pPr>
          </a:lstStyle>
          <a:p>
            <a:r>
              <a:t>Συγγραφέας και ημερομηνία</a:t>
            </a:r>
          </a:p>
        </p:txBody>
      </p:sp>
      <p:sp>
        <p:nvSpPr>
          <p:cNvPr id="25" name="Αριθμός σλάιντ"/>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Εναλλ. τίτλος και φωτογραφία">
    <p:spTree>
      <p:nvGrpSpPr>
        <p:cNvPr id="1" name=""/>
        <p:cNvGrpSpPr/>
        <p:nvPr/>
      </p:nvGrpSpPr>
      <p:grpSpPr>
        <a:xfrm>
          <a:off x="0" y="0"/>
          <a:ext cx="0" cy="0"/>
          <a:chOff x="0" y="0"/>
          <a:chExt cx="0" cy="0"/>
        </a:xfrm>
      </p:grpSpPr>
      <p:sp>
        <p:nvSpPr>
          <p:cNvPr id="32" name="Τίτλος σλάιντ"/>
          <p:cNvSpPr txBox="1">
            <a:spLocks noGrp="1"/>
          </p:cNvSpPr>
          <p:nvPr>
            <p:ph type="title" hasCustomPrompt="1"/>
          </p:nvPr>
        </p:nvSpPr>
        <p:spPr>
          <a:xfrm>
            <a:off x="1215495" y="4585102"/>
            <a:ext cx="9757338" cy="2540001"/>
          </a:xfrm>
          <a:prstGeom prst="rect">
            <a:avLst/>
          </a:prstGeom>
        </p:spPr>
        <p:txBody>
          <a:bodyPr anchor="b"/>
          <a:lstStyle/>
          <a:p>
            <a:r>
              <a:t>Τίτλος σλάιντ</a:t>
            </a:r>
          </a:p>
        </p:txBody>
      </p:sp>
      <p:sp>
        <p:nvSpPr>
          <p:cNvPr id="33" name="Θάλασσα με φόντο τον ουρανό και το ηλιοβασίλεμα"/>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Επίπεδο κύριου τμήματος ένα…"/>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SemiboldItalic"/>
                <a:ea typeface="Graphik-SemiboldItalic"/>
                <a:cs typeface="Graphik-SemiboldItalic"/>
                <a:sym typeface="Graphik Semibold"/>
              </a:defRPr>
            </a:lvl1pPr>
            <a:lvl2pPr marL="0" indent="457200" algn="ctr" defTabSz="825500">
              <a:lnSpc>
                <a:spcPct val="100000"/>
              </a:lnSpc>
              <a:spcBef>
                <a:spcPts val="0"/>
              </a:spcBef>
              <a:buSzTx/>
              <a:buNone/>
              <a:defRPr spc="-44">
                <a:latin typeface="Graphik-SemiboldItalic"/>
                <a:ea typeface="Graphik-SemiboldItalic"/>
                <a:cs typeface="Graphik-SemiboldItalic"/>
                <a:sym typeface="Graphik Semibold"/>
              </a:defRPr>
            </a:lvl2pPr>
            <a:lvl3pPr marL="0" indent="914400" algn="ctr" defTabSz="825500">
              <a:lnSpc>
                <a:spcPct val="100000"/>
              </a:lnSpc>
              <a:spcBef>
                <a:spcPts val="0"/>
              </a:spcBef>
              <a:buSzTx/>
              <a:buNone/>
              <a:defRPr spc="-44">
                <a:latin typeface="Graphik-SemiboldItalic"/>
                <a:ea typeface="Graphik-SemiboldItalic"/>
                <a:cs typeface="Graphik-SemiboldItalic"/>
                <a:sym typeface="Graphik Semibold"/>
              </a:defRPr>
            </a:lvl3pPr>
            <a:lvl4pPr marL="0" indent="1371600" algn="ctr" defTabSz="825500">
              <a:lnSpc>
                <a:spcPct val="100000"/>
              </a:lnSpc>
              <a:spcBef>
                <a:spcPts val="0"/>
              </a:spcBef>
              <a:buSzTx/>
              <a:buNone/>
              <a:defRPr spc="-44">
                <a:latin typeface="Graphik-SemiboldItalic"/>
                <a:ea typeface="Graphik-SemiboldItalic"/>
                <a:cs typeface="Graphik-SemiboldItalic"/>
                <a:sym typeface="Graphik Semibold"/>
              </a:defRPr>
            </a:lvl4pPr>
            <a:lvl5pPr marL="0" indent="1828800" algn="ctr" defTabSz="825500">
              <a:lnSpc>
                <a:spcPct val="100000"/>
              </a:lnSpc>
              <a:spcBef>
                <a:spcPts val="0"/>
              </a:spcBef>
              <a:buSzTx/>
              <a:buNone/>
              <a:defRPr spc="-44">
                <a:latin typeface="Graphik-SemiboldItalic"/>
                <a:ea typeface="Graphik-SemiboldItalic"/>
                <a:cs typeface="Graphik-SemiboldItalic"/>
                <a:sym typeface="Graphik Semibold"/>
              </a:defRPr>
            </a:lvl5pPr>
          </a:lstStyle>
          <a:p>
            <a:r>
              <a:t>Υπότιτλος σλάιντ</a:t>
            </a:r>
          </a:p>
          <a:p>
            <a:pPr lvl="1"/>
            <a:endParaRPr/>
          </a:p>
          <a:p>
            <a:pPr lvl="2"/>
            <a:endParaRPr/>
          </a:p>
          <a:p>
            <a:pPr lvl="3"/>
            <a:endParaRPr/>
          </a:p>
          <a:p>
            <a:pPr lvl="4"/>
            <a:endParaRPr/>
          </a:p>
        </p:txBody>
      </p:sp>
      <p:sp>
        <p:nvSpPr>
          <p:cNvPr id="35"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Τίτλος και κουκκίδες">
    <p:spTree>
      <p:nvGrpSpPr>
        <p:cNvPr id="1" name=""/>
        <p:cNvGrpSpPr/>
        <p:nvPr/>
      </p:nvGrpSpPr>
      <p:grpSpPr>
        <a:xfrm>
          <a:off x="0" y="0"/>
          <a:ext cx="0" cy="0"/>
          <a:chOff x="0" y="0"/>
          <a:chExt cx="0" cy="0"/>
        </a:xfrm>
      </p:grpSpPr>
      <p:sp>
        <p:nvSpPr>
          <p:cNvPr id="42" name="Τίτλος σλάιντ"/>
          <p:cNvSpPr txBox="1">
            <a:spLocks noGrp="1"/>
          </p:cNvSpPr>
          <p:nvPr>
            <p:ph type="title" hasCustomPrompt="1"/>
          </p:nvPr>
        </p:nvSpPr>
        <p:spPr>
          <a:prstGeom prst="rect">
            <a:avLst/>
          </a:prstGeom>
        </p:spPr>
        <p:txBody>
          <a:bodyPr/>
          <a:lstStyle/>
          <a:p>
            <a:r>
              <a:t>Τίτλος σλάιντ</a:t>
            </a:r>
          </a:p>
        </p:txBody>
      </p:sp>
      <p:sp>
        <p:nvSpPr>
          <p:cNvPr id="43" name="Επίπεδο κύριου τμήματος ένα…"/>
          <p:cNvSpPr txBox="1">
            <a:spLocks noGrp="1"/>
          </p:cNvSpPr>
          <p:nvPr>
            <p:ph type="body" idx="1" hasCustomPrompt="1"/>
          </p:nvPr>
        </p:nvSpPr>
        <p:spPr>
          <a:prstGeom prst="rect">
            <a:avLst/>
          </a:prstGeom>
        </p:spPr>
        <p:txBody>
          <a:bodyPr/>
          <a:lstStyle/>
          <a:p>
            <a:r>
              <a:t>Κείμενο κουκκίδων σλάιντ</a:t>
            </a:r>
          </a:p>
          <a:p>
            <a:pPr lvl="1"/>
            <a:endParaRPr/>
          </a:p>
          <a:p>
            <a:pPr lvl="2"/>
            <a:endParaRPr/>
          </a:p>
          <a:p>
            <a:pPr lvl="3"/>
            <a:endParaRPr/>
          </a:p>
          <a:p>
            <a:pPr lvl="4"/>
            <a:endParaRPr/>
          </a:p>
        </p:txBody>
      </p:sp>
      <p:sp>
        <p:nvSpPr>
          <p:cNvPr id="44" name="Υπότιτλος σλάιντ"/>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SemiboldItalic"/>
                <a:ea typeface="Graphik-SemiboldItalic"/>
                <a:cs typeface="Graphik-SemiboldItalic"/>
                <a:sym typeface="Graphik Semibold"/>
              </a:defRPr>
            </a:lvl1pPr>
          </a:lstStyle>
          <a:p>
            <a:r>
              <a:t>Υπότιτλος σλάιντ</a:t>
            </a:r>
          </a:p>
        </p:txBody>
      </p:sp>
      <p:sp>
        <p:nvSpPr>
          <p:cNvPr id="45"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Κουκκίδες">
    <p:spTree>
      <p:nvGrpSpPr>
        <p:cNvPr id="1" name=""/>
        <p:cNvGrpSpPr/>
        <p:nvPr/>
      </p:nvGrpSpPr>
      <p:grpSpPr>
        <a:xfrm>
          <a:off x="0" y="0"/>
          <a:ext cx="0" cy="0"/>
          <a:chOff x="0" y="0"/>
          <a:chExt cx="0" cy="0"/>
        </a:xfrm>
      </p:grpSpPr>
      <p:sp>
        <p:nvSpPr>
          <p:cNvPr id="52" name="Επίπεδο κύριου τμήματος ένα…"/>
          <p:cNvSpPr txBox="1">
            <a:spLocks noGrp="1"/>
          </p:cNvSpPr>
          <p:nvPr>
            <p:ph type="body" idx="1" hasCustomPrompt="1"/>
          </p:nvPr>
        </p:nvSpPr>
        <p:spPr>
          <a:xfrm>
            <a:off x="1219200" y="4013200"/>
            <a:ext cx="21945600" cy="8487148"/>
          </a:xfrm>
          <a:prstGeom prst="rect">
            <a:avLst/>
          </a:prstGeom>
        </p:spPr>
        <p:txBody>
          <a:bodyPr numCol="2" spcCol="2558384"/>
          <a:lstStyle/>
          <a:p>
            <a:r>
              <a:t>Κείμενο κουκκίδων σλάιντ</a:t>
            </a:r>
          </a:p>
          <a:p>
            <a:pPr lvl="1"/>
            <a:endParaRPr/>
          </a:p>
          <a:p>
            <a:pPr lvl="2"/>
            <a:endParaRPr/>
          </a:p>
          <a:p>
            <a:pPr lvl="3"/>
            <a:endParaRPr/>
          </a:p>
          <a:p>
            <a:pPr lvl="4"/>
            <a:endParaRPr/>
          </a:p>
        </p:txBody>
      </p:sp>
      <p:sp>
        <p:nvSpPr>
          <p:cNvPr id="53" name="Αριθμός σλάιντ"/>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Τίτλος, κουκκίδες και φωτογραφίες">
    <p:spTree>
      <p:nvGrpSpPr>
        <p:cNvPr id="1" name=""/>
        <p:cNvGrpSpPr/>
        <p:nvPr/>
      </p:nvGrpSpPr>
      <p:grpSpPr>
        <a:xfrm>
          <a:off x="0" y="0"/>
          <a:ext cx="0" cy="0"/>
          <a:chOff x="0" y="0"/>
          <a:chExt cx="0" cy="0"/>
        </a:xfrm>
      </p:grpSpPr>
      <p:sp>
        <p:nvSpPr>
          <p:cNvPr id="60" name="Τίτλος σλάιντ"/>
          <p:cNvSpPr txBox="1">
            <a:spLocks noGrp="1"/>
          </p:cNvSpPr>
          <p:nvPr>
            <p:ph type="title" hasCustomPrompt="1"/>
          </p:nvPr>
        </p:nvSpPr>
        <p:spPr>
          <a:xfrm>
            <a:off x="1219200" y="774700"/>
            <a:ext cx="9753600" cy="1600200"/>
          </a:xfrm>
          <a:prstGeom prst="rect">
            <a:avLst/>
          </a:prstGeom>
        </p:spPr>
        <p:txBody>
          <a:bodyPr/>
          <a:lstStyle/>
          <a:p>
            <a:r>
              <a:t>Τίτλος σλάιντ</a:t>
            </a:r>
          </a:p>
        </p:txBody>
      </p:sp>
      <p:sp>
        <p:nvSpPr>
          <p:cNvPr id="61" name="Θάλασσα με φόντο τον ουρανό και το ηλιοβασίλεμα"/>
          <p:cNvSpPr>
            <a:spLocks noGrp="1"/>
          </p:cNvSpPr>
          <p:nvPr>
            <p:ph type="pic" idx="21"/>
          </p:nvPr>
        </p:nvSpPr>
        <p:spPr>
          <a:xfrm>
            <a:off x="12192644" y="718588"/>
            <a:ext cx="10972801" cy="12329624"/>
          </a:xfrm>
          <a:prstGeom prst="rect">
            <a:avLst/>
          </a:prstGeom>
        </p:spPr>
        <p:txBody>
          <a:bodyPr lIns="91439" tIns="45719" rIns="91439" bIns="45719">
            <a:noAutofit/>
          </a:bodyPr>
          <a:lstStyle/>
          <a:p>
            <a:endParaRPr/>
          </a:p>
        </p:txBody>
      </p:sp>
      <p:sp>
        <p:nvSpPr>
          <p:cNvPr id="62" name="Υπότιτλος σλάιντ"/>
          <p:cNvSpPr txBox="1">
            <a:spLocks noGrp="1"/>
          </p:cNvSpPr>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SemiboldItalic"/>
                <a:ea typeface="Graphik-SemiboldItalic"/>
                <a:cs typeface="Graphik-SemiboldItalic"/>
                <a:sym typeface="Graphik Semibold"/>
              </a:defRPr>
            </a:lvl1pPr>
          </a:lstStyle>
          <a:p>
            <a:r>
              <a:t>Υπότιτλος σλάιντ</a:t>
            </a:r>
          </a:p>
        </p:txBody>
      </p:sp>
      <p:sp>
        <p:nvSpPr>
          <p:cNvPr id="63" name="Επίπεδο κύριου τμήματος ένα…"/>
          <p:cNvSpPr txBox="1">
            <a:spLocks noGrp="1"/>
          </p:cNvSpPr>
          <p:nvPr>
            <p:ph type="body" sz="half" idx="1" hasCustomPrompt="1"/>
          </p:nvPr>
        </p:nvSpPr>
        <p:spPr>
          <a:xfrm>
            <a:off x="1219200" y="4023221"/>
            <a:ext cx="9757569" cy="8384679"/>
          </a:xfrm>
          <a:prstGeom prst="rect">
            <a:avLst/>
          </a:prstGeom>
        </p:spPr>
        <p:txBody>
          <a:bodyPr/>
          <a:lstStyle/>
          <a:p>
            <a:r>
              <a:t>Κείμενο κουκκίδων σλάιντ</a:t>
            </a:r>
          </a:p>
          <a:p>
            <a:pPr lvl="1"/>
            <a:endParaRPr/>
          </a:p>
          <a:p>
            <a:pPr lvl="2"/>
            <a:endParaRPr/>
          </a:p>
          <a:p>
            <a:pPr lvl="3"/>
            <a:endParaRPr/>
          </a:p>
          <a:p>
            <a:pPr lvl="4"/>
            <a:endParaRPr/>
          </a:p>
        </p:txBody>
      </p:sp>
      <p:sp>
        <p:nvSpPr>
          <p:cNvPr id="64" name="Αριθμός σλάιντ"/>
          <p:cNvSpPr txBox="1">
            <a:spLocks noGrp="1"/>
          </p:cNvSpPr>
          <p:nvPr>
            <p:ph type="sldNum" sz="quarter" idx="2"/>
          </p:nvPr>
        </p:nvSpPr>
        <p:spPr>
          <a:xfrm>
            <a:off x="1200403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Ενότητα">
    <p:spTree>
      <p:nvGrpSpPr>
        <p:cNvPr id="1" name=""/>
        <p:cNvGrpSpPr/>
        <p:nvPr/>
      </p:nvGrpSpPr>
      <p:grpSpPr>
        <a:xfrm>
          <a:off x="0" y="0"/>
          <a:ext cx="0" cy="0"/>
          <a:chOff x="0" y="0"/>
          <a:chExt cx="0" cy="0"/>
        </a:xfrm>
      </p:grpSpPr>
      <p:sp>
        <p:nvSpPr>
          <p:cNvPr id="71" name="Τίτλος ενότητας"/>
          <p:cNvSpPr txBox="1">
            <a:spLocks noGrp="1"/>
          </p:cNvSpPr>
          <p:nvPr>
            <p:ph type="title" hasCustomPrompt="1"/>
          </p:nvPr>
        </p:nvSpPr>
        <p:spPr>
          <a:xfrm>
            <a:off x="1219200" y="3242270"/>
            <a:ext cx="21945600" cy="6604001"/>
          </a:xfrm>
          <a:prstGeom prst="rect">
            <a:avLst/>
          </a:prstGeom>
        </p:spPr>
        <p:txBody>
          <a:bodyPr anchor="ctr"/>
          <a:lstStyle>
            <a:lvl1pPr>
              <a:defRPr sz="12800" spc="0"/>
            </a:lvl1pPr>
          </a:lstStyle>
          <a:p>
            <a:r>
              <a:t>Τίτλος ενότητας</a:t>
            </a:r>
          </a:p>
        </p:txBody>
      </p:sp>
      <p:sp>
        <p:nvSpPr>
          <p:cNvPr id="72" name="Αριθμός σλάιντ"/>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Μόνο τίτλος">
    <p:spTree>
      <p:nvGrpSpPr>
        <p:cNvPr id="1" name=""/>
        <p:cNvGrpSpPr/>
        <p:nvPr/>
      </p:nvGrpSpPr>
      <p:grpSpPr>
        <a:xfrm>
          <a:off x="0" y="0"/>
          <a:ext cx="0" cy="0"/>
          <a:chOff x="0" y="0"/>
          <a:chExt cx="0" cy="0"/>
        </a:xfrm>
      </p:grpSpPr>
      <p:sp>
        <p:nvSpPr>
          <p:cNvPr id="79" name="Τίτλος σλάιντ"/>
          <p:cNvSpPr txBox="1">
            <a:spLocks noGrp="1"/>
          </p:cNvSpPr>
          <p:nvPr>
            <p:ph type="title" hasCustomPrompt="1"/>
          </p:nvPr>
        </p:nvSpPr>
        <p:spPr>
          <a:prstGeom prst="rect">
            <a:avLst/>
          </a:prstGeom>
        </p:spPr>
        <p:txBody>
          <a:bodyPr/>
          <a:lstStyle/>
          <a:p>
            <a:r>
              <a:t>Τίτλος σλάιντ</a:t>
            </a:r>
          </a:p>
        </p:txBody>
      </p:sp>
      <p:sp>
        <p:nvSpPr>
          <p:cNvPr id="80" name="Υπότιτλος σλάιντ"/>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SemiboldItalic"/>
                <a:ea typeface="Graphik-SemiboldItalic"/>
                <a:cs typeface="Graphik-SemiboldItalic"/>
                <a:sym typeface="Graphik Semibold"/>
              </a:defRPr>
            </a:lvl1pPr>
          </a:lstStyle>
          <a:p>
            <a:r>
              <a:t>Υπότιτλος σλάιντ</a:t>
            </a:r>
          </a:p>
        </p:txBody>
      </p:sp>
      <p:sp>
        <p:nvSpPr>
          <p:cNvPr id="81" name="Αριθμός σλάιντ"/>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Ατζέντα">
    <p:spTree>
      <p:nvGrpSpPr>
        <p:cNvPr id="1" name=""/>
        <p:cNvGrpSpPr/>
        <p:nvPr/>
      </p:nvGrpSpPr>
      <p:grpSpPr>
        <a:xfrm>
          <a:off x="0" y="0"/>
          <a:ext cx="0" cy="0"/>
          <a:chOff x="0" y="0"/>
          <a:chExt cx="0" cy="0"/>
        </a:xfrm>
      </p:grpSpPr>
      <p:sp>
        <p:nvSpPr>
          <p:cNvPr id="88" name="Τίτλος αντζέντας"/>
          <p:cNvSpPr txBox="1">
            <a:spLocks noGrp="1"/>
          </p:cNvSpPr>
          <p:nvPr>
            <p:ph type="title" hasCustomPrompt="1"/>
          </p:nvPr>
        </p:nvSpPr>
        <p:spPr>
          <a:prstGeom prst="rect">
            <a:avLst/>
          </a:prstGeom>
        </p:spPr>
        <p:txBody>
          <a:bodyPr/>
          <a:lstStyle/>
          <a:p>
            <a:r>
              <a:t>Τίτλος αντζέντας</a:t>
            </a:r>
          </a:p>
        </p:txBody>
      </p:sp>
      <p:sp>
        <p:nvSpPr>
          <p:cNvPr id="89" name="Επίπεδο κύριου τμήματος ένα…"/>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vl1pPr>
            <a:lvl2pPr marL="0" indent="457200" defTabSz="825500">
              <a:lnSpc>
                <a:spcPct val="100000"/>
              </a:lnSpc>
              <a:buSzTx/>
              <a:buNone/>
              <a:defRPr sz="6800" spc="-136"/>
            </a:lvl2pPr>
            <a:lvl3pPr marL="0" indent="914400" defTabSz="825500">
              <a:lnSpc>
                <a:spcPct val="100000"/>
              </a:lnSpc>
              <a:buSzTx/>
              <a:buNone/>
              <a:defRPr sz="6800" spc="-136"/>
            </a:lvl3pPr>
            <a:lvl4pPr marL="0" indent="1371600" defTabSz="825500">
              <a:lnSpc>
                <a:spcPct val="100000"/>
              </a:lnSpc>
              <a:buSzTx/>
              <a:buNone/>
              <a:defRPr sz="6800" spc="-136"/>
            </a:lvl4pPr>
            <a:lvl5pPr marL="0" indent="1828800" defTabSz="825500">
              <a:lnSpc>
                <a:spcPct val="100000"/>
              </a:lnSpc>
              <a:buSzTx/>
              <a:buNone/>
              <a:defRPr sz="6800" spc="-136"/>
            </a:lvl5pPr>
          </a:lstStyle>
          <a:p>
            <a:r>
              <a:t>Θέματα αντζέντας</a:t>
            </a:r>
          </a:p>
          <a:p>
            <a:pPr lvl="1"/>
            <a:endParaRPr/>
          </a:p>
          <a:p>
            <a:pPr lvl="2"/>
            <a:endParaRPr/>
          </a:p>
          <a:p>
            <a:pPr lvl="3"/>
            <a:endParaRPr/>
          </a:p>
          <a:p>
            <a:pPr lvl="4"/>
            <a:endParaRPr/>
          </a:p>
        </p:txBody>
      </p:sp>
      <p:sp>
        <p:nvSpPr>
          <p:cNvPr id="90" name="Υπότιτλος αντζέντας"/>
          <p:cNvSpPr txBox="1">
            <a:spLocks noGrp="1"/>
          </p:cNvSpPr>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SemiboldItalic"/>
                <a:ea typeface="Graphik-SemiboldItalic"/>
                <a:cs typeface="Graphik-SemiboldItalic"/>
                <a:sym typeface="Graphik Semibold"/>
              </a:defRPr>
            </a:lvl1pPr>
          </a:lstStyle>
          <a:p>
            <a:r>
              <a:t>Υπότιτλος αντζέντας</a:t>
            </a:r>
          </a:p>
        </p:txBody>
      </p:sp>
      <p:sp>
        <p:nvSpPr>
          <p:cNvPr id="91" name="Αριθμός σλάιντ"/>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Τίτλος σλάιντ"/>
          <p:cNvSpPr txBox="1">
            <a:spLocks noGrp="1"/>
          </p:cNvSpPr>
          <p:nvPr>
            <p:ph type="title" hasCustomPrompt="1"/>
          </p:nvPr>
        </p:nvSpPr>
        <p:spPr>
          <a:xfrm>
            <a:off x="1219200" y="774700"/>
            <a:ext cx="21945600" cy="172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Τίτλος σλάιντ</a:t>
            </a:r>
          </a:p>
        </p:txBody>
      </p:sp>
      <p:sp>
        <p:nvSpPr>
          <p:cNvPr id="3" name="Επίπεδο κύριου τμήματος ένα…"/>
          <p:cNvSpPr txBox="1">
            <a:spLocks noGrp="1"/>
          </p:cNvSpPr>
          <p:nvPr>
            <p:ph type="body" idx="1" hasCustomPrompt="1"/>
          </p:nvPr>
        </p:nvSpPr>
        <p:spPr>
          <a:xfrm>
            <a:off x="1219200" y="4013200"/>
            <a:ext cx="21948577" cy="848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Κείμενο κουκκίδων σλάιντ</a:t>
            </a:r>
          </a:p>
          <a:p>
            <a:pPr lvl="1"/>
            <a:endParaRPr/>
          </a:p>
          <a:p>
            <a:pPr lvl="2"/>
            <a:endParaRPr/>
          </a:p>
          <a:p>
            <a:pPr lvl="3"/>
            <a:endParaRPr/>
          </a:p>
          <a:p>
            <a:pPr lvl="4"/>
            <a:endParaRPr/>
          </a:p>
        </p:txBody>
      </p:sp>
      <p:sp>
        <p:nvSpPr>
          <p:cNvPr id="4" name="Αριθμός σλάιντ"/>
          <p:cNvSpPr txBox="1">
            <a:spLocks noGrp="1"/>
          </p:cNvSpPr>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Georgia"/>
          <a:ea typeface="Georgia"/>
          <a:cs typeface="Georgia"/>
          <a:sym typeface="Georgia"/>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Georgia"/>
          <a:ea typeface="Georgia"/>
          <a:cs typeface="Georgia"/>
          <a:sym typeface="Georgia"/>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Georgia"/>
          <a:ea typeface="Georgia"/>
          <a:cs typeface="Georgia"/>
          <a:sym typeface="Georgia"/>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Georgia"/>
          <a:ea typeface="Georgia"/>
          <a:cs typeface="Georgia"/>
          <a:sym typeface="Georgia"/>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Georgia"/>
          <a:ea typeface="Georgia"/>
          <a:cs typeface="Georgia"/>
          <a:sym typeface="Georgia"/>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Georgia"/>
          <a:ea typeface="Georgia"/>
          <a:cs typeface="Georgia"/>
          <a:sym typeface="Georgia"/>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Georgia"/>
          <a:ea typeface="Georgia"/>
          <a:cs typeface="Georgia"/>
          <a:sym typeface="Georgia"/>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Georgia"/>
          <a:ea typeface="Georgia"/>
          <a:cs typeface="Georgia"/>
          <a:sym typeface="Georgia"/>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Georgia"/>
          <a:ea typeface="Georgia"/>
          <a:cs typeface="Georgia"/>
          <a:sym typeface="Georgia"/>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Αναστάσιος δ. Κωνσταντινίδης"/>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Αναστάσιος δ. Κωνσταντινίδης</a:t>
            </a:r>
          </a:p>
        </p:txBody>
      </p:sp>
      <p:sp>
        <p:nvSpPr>
          <p:cNvPr id="152" name="Νοητική Λογιστική"/>
          <p:cNvSpPr txBox="1">
            <a:spLocks noGrp="1"/>
          </p:cNvSpPr>
          <p:nvPr>
            <p:ph type="ctrTitle"/>
          </p:nvPr>
        </p:nvSpPr>
        <p:spPr>
          <a:prstGeom prst="rect">
            <a:avLst/>
          </a:prstGeom>
        </p:spPr>
        <p:txBody>
          <a:bodyPr/>
          <a:lstStyle/>
          <a:p>
            <a:r>
              <a:t>Νοητική Λογιστική</a:t>
            </a:r>
          </a:p>
        </p:txBody>
      </p:sp>
      <p:sp>
        <p:nvSpPr>
          <p:cNvPr id="153" name="Γνωστικά Σφάλματα"/>
          <p:cNvSpPr txBox="1">
            <a:spLocks noGrp="1"/>
          </p:cNvSpPr>
          <p:nvPr>
            <p:ph type="subTitle" sz="quarter" idx="1"/>
          </p:nvPr>
        </p:nvSpPr>
        <p:spPr>
          <a:xfrm>
            <a:off x="1219200" y="7560015"/>
            <a:ext cx="21945600" cy="2250593"/>
          </a:xfrm>
          <a:prstGeom prst="rect">
            <a:avLst/>
          </a:prstGeom>
        </p:spPr>
        <p:txBody>
          <a:bodyPr/>
          <a:lstStyle/>
          <a:p>
            <a:r>
              <a:t>Γνωστικά Σφάλματα</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Δημιουργία Διαφορετικών Λογαριασμών"/>
          <p:cNvSpPr txBox="1">
            <a:spLocks noGrp="1"/>
          </p:cNvSpPr>
          <p:nvPr>
            <p:ph type="title"/>
          </p:nvPr>
        </p:nvSpPr>
        <p:spPr>
          <a:prstGeom prst="rect">
            <a:avLst/>
          </a:prstGeom>
        </p:spPr>
        <p:txBody>
          <a:bodyPr/>
          <a:lstStyle/>
          <a:p>
            <a:r>
              <a:t>Δημιουργία Διαφορετικών Λογαριασμών</a:t>
            </a:r>
          </a:p>
        </p:txBody>
      </p:sp>
      <p:sp>
        <p:nvSpPr>
          <p:cNvPr id="184" name="Το φαινόμενο των διαφορετικών νοητικών λογαριασμών, αναφέρεται στην τάση των ατόμων, να διαχωρίζουν τα χρήματα (ή το χρέος) σε χωριστούς λογαριασμούς (πνευματικούς ή πραγματικούς), με βάση ποικίλα υποκειμενικά κριτήρια, όπως ο σκοπός για τα χρήματα ή η π"/>
          <p:cNvSpPr txBox="1">
            <a:spLocks noGrp="1"/>
          </p:cNvSpPr>
          <p:nvPr>
            <p:ph type="body" idx="1"/>
          </p:nvPr>
        </p:nvSpPr>
        <p:spPr>
          <a:prstGeom prst="rect">
            <a:avLst/>
          </a:prstGeom>
        </p:spPr>
        <p:txBody>
          <a:bodyPr>
            <a:normAutofit fontScale="70000" lnSpcReduction="20000"/>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Το φαινόμενο των διαφορετικών νοητικών λογαριασμών, αναφέρεται στην τάση των ατόμων, να διαχωρίζουν τα χρήματα (ή το χρέος) σε χωριστούς λογαριασμούς (πνευματικούς ή πραγματικούς), με βάση ποικίλα υποκειμενικά κριτήρια, όπως ο σκοπός για τα χρήματα ή η πηγή των χρημάτων (Pohl, 2013).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Αναφέρεται στην τάση να διαχωρίζουν τον τρόπο που ξοδεύουν και επενδύουν τα χρήματα και το πώς διαχειρίζονται τις ζημιές και τα κέρδη.</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Αποτελεί το φαινόμενο με τη μεγαλύτερη συσχέτιση με τη νοητική λογιστική, μιας και ουσιαστικά αναφέρεται στην βάση της, τη δημιουργία διαφορετικών νοητικών λογαριασμών για τη διαχείριση και τη λήψη των αποφάσεων.</a:t>
            </a:r>
          </a:p>
        </p:txBody>
      </p:sp>
      <p:sp>
        <p:nvSpPr>
          <p:cNvPr id="185" name="Υπότιτλος σλάιντ"/>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Δημιουργία  Διαφορετικών Λογαριασμών"/>
          <p:cNvSpPr txBox="1">
            <a:spLocks noGrp="1"/>
          </p:cNvSpPr>
          <p:nvPr>
            <p:ph type="title"/>
          </p:nvPr>
        </p:nvSpPr>
        <p:spPr>
          <a:prstGeom prst="rect">
            <a:avLst/>
          </a:prstGeom>
        </p:spPr>
        <p:txBody>
          <a:bodyPr/>
          <a:lstStyle/>
          <a:p>
            <a:r>
              <a:t>Δημιουργία  Διαφορετικών Λογαριασμών</a:t>
            </a:r>
          </a:p>
        </p:txBody>
      </p:sp>
      <p:sp>
        <p:nvSpPr>
          <p:cNvPr id="188" name="Νοητική Λογαριασμοί:…"/>
          <p:cNvSpPr txBox="1">
            <a:spLocks noGrp="1"/>
          </p:cNvSpPr>
          <p:nvPr>
            <p:ph type="body" idx="1"/>
          </p:nvPr>
        </p:nvSpPr>
        <p:spPr>
          <a:xfrm>
            <a:off x="1395511" y="3530600"/>
            <a:ext cx="21948578" cy="8483600"/>
          </a:xfrm>
          <a:prstGeom prst="rect">
            <a:avLst/>
          </a:prstGeom>
        </p:spPr>
        <p:txBody>
          <a:bodyPr>
            <a:noAutofit/>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rPr lang="en-US" sz="4000" dirty="0"/>
              <a:t>1. </a:t>
            </a:r>
            <a:r>
              <a:rPr lang="el-GR" sz="4000" dirty="0"/>
              <a:t>Νοητική Λογαριασμοί:</a:t>
            </a:r>
            <a:endParaRPr lang="en-US" sz="4000" dirty="0"/>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rPr lang="en-US" sz="4000" dirty="0"/>
              <a:t> </a:t>
            </a:r>
            <a:r>
              <a:rPr sz="4000" dirty="0" err="1"/>
              <a:t>Οικογένει</a:t>
            </a:r>
            <a:r>
              <a:rPr sz="4000" dirty="0"/>
              <a:t>α-</a:t>
            </a:r>
            <a:r>
              <a:rPr sz="4000" dirty="0" err="1"/>
              <a:t>Φίλοι</a:t>
            </a:r>
            <a:r>
              <a:rPr lang="en-US" sz="4000" dirty="0"/>
              <a:t>/ </a:t>
            </a:r>
            <a:r>
              <a:rPr sz="4000" dirty="0" err="1"/>
              <a:t>Εχθ</a:t>
            </a:r>
            <a:r>
              <a:rPr lang="el-GR" sz="4000" dirty="0"/>
              <a:t>ρ</a:t>
            </a:r>
            <a:r>
              <a:rPr sz="4000" dirty="0" err="1"/>
              <a:t>οί</a:t>
            </a:r>
            <a:r>
              <a:rPr sz="4000" dirty="0"/>
              <a:t>.</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rPr lang="en-US" sz="4000" dirty="0"/>
              <a:t>2.</a:t>
            </a:r>
            <a:r>
              <a:rPr sz="4000" dirty="0"/>
              <a:t>Νοητικοί </a:t>
            </a:r>
            <a:r>
              <a:rPr sz="4000" dirty="0" err="1"/>
              <a:t>Λογ</a:t>
            </a:r>
            <a:r>
              <a:rPr sz="4000" dirty="0"/>
              <a:t>α</a:t>
            </a:r>
            <a:r>
              <a:rPr sz="4000" dirty="0" err="1"/>
              <a:t>ρι</a:t>
            </a:r>
            <a:r>
              <a:rPr sz="4000" dirty="0"/>
              <a:t>α</a:t>
            </a:r>
            <a:r>
              <a:rPr sz="4000" dirty="0" err="1"/>
              <a:t>σμοί</a:t>
            </a:r>
            <a:r>
              <a:rPr sz="4000" dirty="0"/>
              <a:t>:</a:t>
            </a:r>
            <a:r>
              <a:rPr lang="en-US" sz="4000" dirty="0"/>
              <a:t>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rPr sz="4000" dirty="0" err="1"/>
              <a:t>Έξοδ</a:t>
            </a:r>
            <a:r>
              <a:rPr sz="4000" dirty="0"/>
              <a:t>α </a:t>
            </a:r>
            <a:r>
              <a:rPr sz="4000" dirty="0" err="1"/>
              <a:t>γι</a:t>
            </a:r>
            <a:r>
              <a:rPr sz="4000" dirty="0"/>
              <a:t>α α</a:t>
            </a:r>
            <a:r>
              <a:rPr sz="4000" dirty="0" err="1"/>
              <a:t>υτοκίνητο</a:t>
            </a:r>
            <a:r>
              <a:rPr lang="en-US" sz="4000" dirty="0"/>
              <a:t>/ </a:t>
            </a:r>
            <a:r>
              <a:rPr sz="4000" dirty="0" err="1"/>
              <a:t>Έξοδ</a:t>
            </a:r>
            <a:r>
              <a:rPr sz="4000" dirty="0"/>
              <a:t>α </a:t>
            </a:r>
            <a:r>
              <a:rPr sz="4000" dirty="0" err="1"/>
              <a:t>γι</a:t>
            </a:r>
            <a:r>
              <a:rPr sz="4000" dirty="0"/>
              <a:t>α </a:t>
            </a:r>
            <a:r>
              <a:rPr sz="4000" dirty="0" err="1"/>
              <a:t>δι</a:t>
            </a:r>
            <a:r>
              <a:rPr sz="4000" dirty="0"/>
              <a:t>α</a:t>
            </a:r>
            <a:r>
              <a:rPr sz="4000" dirty="0" err="1"/>
              <a:t>σκέδ</a:t>
            </a:r>
            <a:r>
              <a:rPr sz="4000" dirty="0"/>
              <a:t>α</a:t>
            </a:r>
            <a:r>
              <a:rPr sz="4000" dirty="0" err="1"/>
              <a:t>ση</a:t>
            </a:r>
            <a:endParaRPr sz="4000" dirty="0"/>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rPr lang="en-US" sz="4000" dirty="0"/>
              <a:t>3. </a:t>
            </a:r>
            <a:r>
              <a:rPr sz="4000" dirty="0" err="1"/>
              <a:t>Νοητική</a:t>
            </a:r>
            <a:r>
              <a:rPr sz="4000" dirty="0"/>
              <a:t> </a:t>
            </a:r>
            <a:r>
              <a:rPr sz="4000" dirty="0" err="1"/>
              <a:t>Λογ</a:t>
            </a:r>
            <a:r>
              <a:rPr sz="4000" dirty="0"/>
              <a:t>α</a:t>
            </a:r>
            <a:r>
              <a:rPr sz="4000" dirty="0" err="1"/>
              <a:t>ρι</a:t>
            </a:r>
            <a:r>
              <a:rPr sz="4000" dirty="0"/>
              <a:t>α</a:t>
            </a:r>
            <a:r>
              <a:rPr sz="4000" dirty="0" err="1"/>
              <a:t>σμοί</a:t>
            </a:r>
            <a:r>
              <a:rPr sz="4000" dirty="0"/>
              <a:t>:</a:t>
            </a:r>
            <a:r>
              <a:rPr lang="en-US" sz="4000" dirty="0"/>
              <a:t>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rPr sz="4000" dirty="0" err="1"/>
              <a:t>Κ</a:t>
            </a:r>
            <a:r>
              <a:rPr sz="4000" dirty="0"/>
              <a:t>α</a:t>
            </a:r>
            <a:r>
              <a:rPr sz="4000" dirty="0" err="1"/>
              <a:t>τ</a:t>
            </a:r>
            <a:r>
              <a:rPr sz="4000" dirty="0"/>
              <a:t>α</a:t>
            </a:r>
            <a:r>
              <a:rPr sz="4000" dirty="0" err="1"/>
              <a:t>θέσεις</a:t>
            </a:r>
            <a:r>
              <a:rPr sz="4000" dirty="0"/>
              <a:t> </a:t>
            </a:r>
            <a:r>
              <a:rPr sz="4000" dirty="0" err="1"/>
              <a:t>γι</a:t>
            </a:r>
            <a:r>
              <a:rPr sz="4000" dirty="0"/>
              <a:t>α </a:t>
            </a:r>
            <a:r>
              <a:rPr sz="4000" dirty="0" err="1"/>
              <a:t>σ</a:t>
            </a:r>
            <a:r>
              <a:rPr sz="4000" dirty="0"/>
              <a:t>π</a:t>
            </a:r>
            <a:r>
              <a:rPr sz="4000" dirty="0" err="1"/>
              <a:t>ουδές</a:t>
            </a:r>
            <a:r>
              <a:rPr lang="en-US" sz="4000" dirty="0"/>
              <a:t>/</a:t>
            </a:r>
            <a:r>
              <a:rPr sz="4000" dirty="0" err="1"/>
              <a:t>Κ</a:t>
            </a:r>
            <a:r>
              <a:rPr sz="4000" dirty="0"/>
              <a:t>α</a:t>
            </a:r>
            <a:r>
              <a:rPr sz="4000" dirty="0" err="1"/>
              <a:t>τ</a:t>
            </a:r>
            <a:r>
              <a:rPr sz="4000" dirty="0"/>
              <a:t>α</a:t>
            </a:r>
            <a:r>
              <a:rPr sz="4000" dirty="0" err="1"/>
              <a:t>θέσεις</a:t>
            </a:r>
            <a:r>
              <a:rPr sz="4000" dirty="0"/>
              <a:t> </a:t>
            </a:r>
            <a:r>
              <a:rPr sz="4000" dirty="0" err="1"/>
              <a:t>γι</a:t>
            </a:r>
            <a:r>
              <a:rPr sz="4000" dirty="0"/>
              <a:t>α α</a:t>
            </a:r>
            <a:r>
              <a:rPr sz="4000" dirty="0" err="1"/>
              <a:t>γορά</a:t>
            </a:r>
            <a:r>
              <a:rPr sz="4000" dirty="0"/>
              <a:t> α</a:t>
            </a:r>
            <a:r>
              <a:rPr sz="4000" dirty="0" err="1"/>
              <a:t>υτοκινήτου</a:t>
            </a:r>
            <a:endParaRPr sz="4000" dirty="0"/>
          </a:p>
        </p:txBody>
      </p:sp>
      <p:sp>
        <p:nvSpPr>
          <p:cNvPr id="189" name="Άνθρωποι"/>
          <p:cNvSpPr txBox="1">
            <a:spLocks noGrp="1"/>
          </p:cNvSpPr>
          <p:nvPr>
            <p:ph type="body" idx="21"/>
          </p:nvPr>
        </p:nvSpPr>
        <p:spPr>
          <a:prstGeom prst="rect">
            <a:avLst/>
          </a:prstGeom>
          <a:solidFill>
            <a:schemeClr val="accent1">
              <a:hueOff val="-245591"/>
              <a:satOff val="13830"/>
              <a:lumOff val="17557"/>
            </a:schemeClr>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3200" spc="0">
                <a:latin typeface="Graphik"/>
                <a:ea typeface="Graphik"/>
                <a:cs typeface="Graphik"/>
                <a:sym typeface="Graphik"/>
              </a:defRPr>
            </a:lvl1pPr>
          </a:lstStyle>
          <a:p>
            <a:r>
              <a:t>Άνθρωποι</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Δημιουργία  Διαφορετικών Λογαριασμών"/>
          <p:cNvSpPr txBox="1">
            <a:spLocks noGrp="1"/>
          </p:cNvSpPr>
          <p:nvPr>
            <p:ph type="title"/>
          </p:nvPr>
        </p:nvSpPr>
        <p:spPr>
          <a:prstGeom prst="rect">
            <a:avLst/>
          </a:prstGeom>
        </p:spPr>
        <p:txBody>
          <a:bodyPr/>
          <a:lstStyle/>
          <a:p>
            <a:r>
              <a:t>Δημιουργία  Διαφορετικών Λογαριασμών</a:t>
            </a:r>
          </a:p>
        </p:txBody>
      </p:sp>
      <p:sp>
        <p:nvSpPr>
          <p:cNvPr id="192" name="Διακρίνουν το χαρτοφυλάκιο τους σε αυτό που αποτελείται από σταθερούς επενδυτικούς τίτλους και σε αυτό με καθαρά κερδοσκοπικό χαρακτήρα.…"/>
          <p:cNvSpPr txBox="1">
            <a:spLocks noGrp="1"/>
          </p:cNvSpPr>
          <p:nvPr>
            <p:ph type="body" idx="1"/>
          </p:nvPr>
        </p:nvSpPr>
        <p:spPr>
          <a:prstGeom prst="rect">
            <a:avLst/>
          </a:prstGeom>
        </p:spPr>
        <p:txBody>
          <a:bodyPr>
            <a:normAutofit fontScale="70000" lnSpcReduction="20000"/>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Διακρίνουν το χαρτοφυλάκιο τους σε αυτό που αποτελείται από σταθερούς επενδυτικούς τίτλους και σε αυτό με καθαρά κερδοσκοπικό χαρακτήρα.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Το μελετούν ξεχωριστά και απομονώνουν το ένα τμήμα από το άλλο. Αυτό γίνεται προκειμένου να μπορέσουν να διαχειριστούν ψυχολογικά, με καλύτερο τρόπο, τις αρνητικές αποδόσεις που μπορεί να επιφέρουν οι κερδοσκοπικές επενδυτικές συναλλαγές και να κρατούν ανεπηρέαστη την κερδοφορία των σταθερών επενδυτικών τίτλων.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Έτσι, ο επενδυτής σπαταλά χρόνο και χρήμα για ξεχωριστά χαρτοφυλάκια, με ένα παράλογο τρόπο, ενώ η καθαρή του συνολική περιουσία του επηρεάζεται έτσι και αλλιώς (Phung, 2008).</a:t>
            </a:r>
          </a:p>
        </p:txBody>
      </p:sp>
      <p:sp>
        <p:nvSpPr>
          <p:cNvPr id="193" name="Επενδυτές"/>
          <p:cNvSpPr txBox="1">
            <a:spLocks noGrp="1"/>
          </p:cNvSpPr>
          <p:nvPr>
            <p:ph type="body" idx="21"/>
          </p:nvPr>
        </p:nvSpPr>
        <p:spPr>
          <a:prstGeom prst="rect">
            <a:avLst/>
          </a:prstGeom>
          <a:solidFill>
            <a:schemeClr val="accent4"/>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3200" spc="0">
                <a:latin typeface="Graphik"/>
                <a:ea typeface="Graphik"/>
                <a:cs typeface="Graphik"/>
                <a:sym typeface="Graphik"/>
              </a:defRPr>
            </a:lvl1pPr>
          </a:lstStyle>
          <a:p>
            <a:r>
              <a:t>Επενδυτές</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Τίτλος σλάιντ"/>
          <p:cNvSpPr txBox="1">
            <a:spLocks noGrp="1"/>
          </p:cNvSpPr>
          <p:nvPr>
            <p:ph type="title"/>
          </p:nvPr>
        </p:nvSpPr>
        <p:spPr>
          <a:prstGeom prst="rect">
            <a:avLst/>
          </a:prstGeom>
        </p:spPr>
        <p:txBody>
          <a:bodyPr/>
          <a:lstStyle/>
          <a:p>
            <a:endParaRPr/>
          </a:p>
        </p:txBody>
      </p:sp>
      <p:sp>
        <p:nvSpPr>
          <p:cNvPr id="196" name="Η νοητική λογιστική επίσης μπορεί να χρησιμοποιηθεί για να εξηγήσει και τη σχέση των επενδυτών με την τιμή αναφοράς μιας μετοχής.…"/>
          <p:cNvSpPr txBox="1">
            <a:spLocks noGrp="1"/>
          </p:cNvSpPr>
          <p:nvPr>
            <p:ph type="body" idx="1"/>
          </p:nvPr>
        </p:nvSpPr>
        <p:spPr>
          <a:prstGeom prst="rect">
            <a:avLst/>
          </a:prstGeom>
        </p:spPr>
        <p:txBody>
          <a:bodyPr/>
          <a:lstStyle/>
          <a:p>
            <a:pPr marL="0" indent="0" algn="just">
              <a:buSzTx/>
              <a:buNone/>
              <a:defRPr sz="5000"/>
            </a:pPr>
            <a:r>
              <a:t>Η νοητική λογιστική επίσης μπορεί να χρησιμοποιηθεί για να εξηγήσει και τη σχέση των επενδυτών με την τιμή αναφοράς μιας μετοχής. </a:t>
            </a:r>
          </a:p>
          <a:p>
            <a:pPr marL="0" indent="0" algn="just">
              <a:buSzTx/>
              <a:buNone/>
              <a:defRPr sz="5000"/>
            </a:pPr>
            <a:r>
              <a:t>Όταν αγοράζουν μια μετοχή ανοίγεται ένας νοητικός λογαριασμός για τη συγκεκριμένη μετοχή και το σημείο αναφοράς (υπολογισμού κέρδους - απώλειας) είναι η τιμή που αγοράστηκε. </a:t>
            </a:r>
          </a:p>
          <a:p>
            <a:pPr marL="0" indent="0" algn="just">
              <a:buSzTx/>
              <a:buNone/>
              <a:defRPr sz="5000"/>
            </a:pPr>
            <a:r>
              <a:t>Όταν πουληθεί η συγκεκριμένη μετοχή σε χαμηλότερη τιμή από την τιμή αγοράς ο λογαριασμός κλείνει με απώλειες και ανοίγεται ένα νέος με την αγορά νέας (Αλεξάκης και Ξανθάκης, 2008). </a:t>
            </a:r>
          </a:p>
          <a:p>
            <a:pPr marL="0" indent="0" algn="just">
              <a:buSzTx/>
              <a:buNone/>
              <a:defRPr sz="5000"/>
            </a:pPr>
            <a:r>
              <a:t>Η τιμή όμως που αγοράστηκε και έχει ορισθεί ως τιμή αναφοράς, δεν αποτελεί την τιμή για ορθή αξιολόγηση της επενδυτικής ενέργειας.</a:t>
            </a:r>
          </a:p>
        </p:txBody>
      </p:sp>
      <p:sp>
        <p:nvSpPr>
          <p:cNvPr id="197" name="Υπότιτλος σλάιντ"/>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Τίτλος σλάιντ"/>
          <p:cNvSpPr txBox="1">
            <a:spLocks noGrp="1"/>
          </p:cNvSpPr>
          <p:nvPr>
            <p:ph type="title"/>
          </p:nvPr>
        </p:nvSpPr>
        <p:spPr>
          <a:prstGeom prst="rect">
            <a:avLst/>
          </a:prstGeom>
        </p:spPr>
        <p:txBody>
          <a:bodyPr/>
          <a:lstStyle/>
          <a:p>
            <a:endParaRPr/>
          </a:p>
        </p:txBody>
      </p:sp>
      <p:sp>
        <p:nvSpPr>
          <p:cNvPr id="200" name="Επιπλέον, η δημιουργία διαφορετικών λογαριασμών βοηθά τους επενδυτές να παρακολουθούν τις δαπάνες τους, τις αποταμιεύσεις τους καθώς και τις επενδυτικές αποφάσεις τους, αλλά με παράλογο τρόπο.…"/>
          <p:cNvSpPr txBox="1">
            <a:spLocks noGrp="1"/>
          </p:cNvSpPr>
          <p:nvPr>
            <p:ph type="body" idx="1"/>
          </p:nvPr>
        </p:nvSpPr>
        <p:spPr>
          <a:xfrm>
            <a:off x="1217711" y="3708400"/>
            <a:ext cx="21948578" cy="8483600"/>
          </a:xfrm>
          <a:prstGeom prst="rect">
            <a:avLst/>
          </a:prstGeom>
        </p:spPr>
        <p:txBody>
          <a:bodyPr>
            <a:normAutofit fontScale="85000" lnSpcReduction="10000"/>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Επιπλέον, η δημιουργία διαφορετικών λογαριασμών βοηθά τους επενδυτές να παρακολουθούν τις δαπάνες τους, τις αποταμιεύσεις τους καθώς και τις επενδυτικές αποφάσεις τους, αλλά με παράλογο τρόπο.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Οι επενδυτές τοποθετούν τα έσοδα από το κεφάλαιο και το κεφάλαιο, σε διαφορετικά τμήματα μέσα στο μυαλό τους. Οι μετοχές, τα ομόλογα, τα παράγωγα βρίσκονται σε διαφορετικό νοητικό λογαριασμό από ότι τα μερίσματα, οι υπεραξίες, οι τόκοι με τα πρώτα να τοποθετούνται στο λογαριασμό κεφάλαιο και τα δεύτερα στοιχεία στο λογαριασμό έσοδα. </a:t>
            </a:r>
          </a:p>
        </p:txBody>
      </p:sp>
      <p:sp>
        <p:nvSpPr>
          <p:cNvPr id="201" name="Υπότιτλος σλάιντ"/>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Τίτλος σλάιντ"/>
          <p:cNvSpPr txBox="1">
            <a:spLocks noGrp="1"/>
          </p:cNvSpPr>
          <p:nvPr>
            <p:ph type="title"/>
          </p:nvPr>
        </p:nvSpPr>
        <p:spPr>
          <a:prstGeom prst="rect">
            <a:avLst/>
          </a:prstGeom>
        </p:spPr>
        <p:txBody>
          <a:bodyPr/>
          <a:lstStyle/>
          <a:p>
            <a:endParaRPr/>
          </a:p>
        </p:txBody>
      </p:sp>
      <p:sp>
        <p:nvSpPr>
          <p:cNvPr id="204" name="Όταν οι επενδυτές βρίσκονται σε πειρασμό και αδυναμία αυτοελέγχου ή θέλουν να ξοδέψουν χρήματα στρέφονται στο λογαριασμό έσοδα (Prakaz, 2013). Νιώθουν πιο ελεύθεροι να ξοδεύουν από το συγκεκριμένο λογαριασμό, παρά από το κεφάλαιο-πώληση μετοχών, ομολόγων"/>
          <p:cNvSpPr txBox="1">
            <a:spLocks noGrp="1"/>
          </p:cNvSpPr>
          <p:nvPr>
            <p:ph type="body" idx="1"/>
          </p:nvPr>
        </p:nvSpPr>
        <p:spPr>
          <a:prstGeom prst="rect">
            <a:avLst/>
          </a:prstGeom>
        </p:spPr>
        <p:txBody>
          <a:bodyPr>
            <a:normAutofit fontScale="70000" lnSpcReduction="20000"/>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Όταν οι επενδυτές βρίσκονται σε πειρασμό και αδυναμία αυτοελέγχου ή θέλουν να ξοδέψουν χρήματα στρέφονται στο λογαριασμό έσοδα (Prakaz, 2013). Νιώθουν πιο ελεύθεροι να ξοδεύουν από το συγκεκριμένο λογαριασμό, παρά από το κεφάλαιο-πώληση μετοχών, ομολόγων (Statman, 2010).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Οι διανοητικοί λογαριασμοί τους αποτρέπουν από επιδρομές στο κεφάλαιό τους, αλλά τους επιτρέπουν να «χρησιμοποιούν» τους λογαριασμούς εσόδων για να ζήσουν καλύτερα ( Shefrin, 2002). Εφαρμόζοντας τις διανοητικές τεχνικές σε χρηματιστήρια ο Thaler και Shefrin (1981), επεσήμαναν ότι οι επενδυτές διαχωρίζουν τις υπεραξίες των μετοχών από τα μερίσματα των μετοχών και δεν ενσωματώνουν τα μερίσματα στη συνολική απόδοση του χαρτοφυλακίου.</a:t>
            </a:r>
          </a:p>
        </p:txBody>
      </p:sp>
      <p:sp>
        <p:nvSpPr>
          <p:cNvPr id="205" name="Υπότιτλος σλάιντ"/>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Το φαινόμενο του χαμένου κόστους"/>
          <p:cNvSpPr txBox="1">
            <a:spLocks noGrp="1"/>
          </p:cNvSpPr>
          <p:nvPr>
            <p:ph type="title"/>
          </p:nvPr>
        </p:nvSpPr>
        <p:spPr>
          <a:prstGeom prst="rect">
            <a:avLst/>
          </a:prstGeom>
        </p:spPr>
        <p:txBody>
          <a:bodyPr/>
          <a:lstStyle/>
          <a:p>
            <a:pPr defTabSz="1609344">
              <a:defRPr sz="8448" spc="-84"/>
            </a:pPr>
            <a:r>
              <a:t>Το φαινόμενο του χαμένου κόστους</a:t>
            </a:r>
            <a:r>
              <a:rPr sz="792" b="1" spc="-7">
                <a:latin typeface="Times Roman"/>
                <a:ea typeface="Times Roman"/>
                <a:cs typeface="Times Roman"/>
                <a:sym typeface="Times Roman"/>
              </a:rPr>
              <a:t> </a:t>
            </a:r>
          </a:p>
        </p:txBody>
      </p:sp>
      <p:sp>
        <p:nvSpPr>
          <p:cNvPr id="208" name="Το φαινόμενο του χαμένου κόστους, υποδεικνύει την τάση των ανθρώπων να παρουσιάζουν μεταβολές στη συμπεριφορά τους και συγκεκριμένα στις μελλοντικές τους ενέργειες, με γνώμονα πάντα το κόστος που έχει προκαταβληθεί.…"/>
          <p:cNvSpPr txBox="1">
            <a:spLocks noGrp="1"/>
          </p:cNvSpPr>
          <p:nvPr>
            <p:ph type="body" idx="1"/>
          </p:nvPr>
        </p:nvSpPr>
        <p:spPr>
          <a:prstGeom prst="rect">
            <a:avLst/>
          </a:prstGeom>
        </p:spPr>
        <p:txBody>
          <a:bodyPr>
            <a:normAutofit fontScale="70000" lnSpcReduction="20000"/>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Το φαινόμενο του χαμένου κόστους, υποδεικνύει την τάση των ανθρώπων να παρουσιάζουν μεταβολές στη συμπεριφορά τους και συγκεκριμένα στις μελλοντικές τους ενέργειες, με γνώμονα πάντα το κόστος που έχει προκαταβληθεί.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Οι οικονομολόγοι και ψυχολόγοι ενδιαφέρονται από καιρό για την επίδραση των εφάπαξ εξόδων στις επιλογές των καταναλωτών και την οργανωτική συμπεριφορά (Τhaler, 1990).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Δεδομένο ότι το εφάπαξ κόστος είναι μη αναστρέψιμο, δεν θα πρέπει να παίζει κανένα ρόλο στην ορθολογική λήψη αποφάσεων, ωστόσο, έχει εμπλακεί σε φαινομενικά παράλογες αποφάσεις, σε πολλές περιπτώσεις (Ηο, Phg, Reza, 2014). </a:t>
            </a:r>
          </a:p>
        </p:txBody>
      </p:sp>
      <p:sp>
        <p:nvSpPr>
          <p:cNvPr id="209" name="Άνθρωποι"/>
          <p:cNvSpPr txBox="1">
            <a:spLocks noGrp="1"/>
          </p:cNvSpPr>
          <p:nvPr>
            <p:ph type="body" idx="21"/>
          </p:nvPr>
        </p:nvSpPr>
        <p:spPr>
          <a:prstGeom prst="rect">
            <a:avLst/>
          </a:prstGeom>
          <a:solidFill>
            <a:schemeClr val="accent1">
              <a:hueOff val="-245591"/>
              <a:satOff val="13830"/>
              <a:lumOff val="17557"/>
            </a:schemeClr>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3200" spc="0">
                <a:latin typeface="Graphik"/>
                <a:ea typeface="Graphik"/>
                <a:cs typeface="Graphik"/>
                <a:sym typeface="Graphik"/>
              </a:defRPr>
            </a:lvl1pPr>
          </a:lstStyle>
          <a:p>
            <a:r>
              <a:t>Άνθρωποι</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Τίτλος σλάιντ"/>
          <p:cNvSpPr txBox="1">
            <a:spLocks noGrp="1"/>
          </p:cNvSpPr>
          <p:nvPr>
            <p:ph type="title"/>
          </p:nvPr>
        </p:nvSpPr>
        <p:spPr>
          <a:prstGeom prst="rect">
            <a:avLst/>
          </a:prstGeom>
        </p:spPr>
        <p:txBody>
          <a:bodyPr/>
          <a:lstStyle/>
          <a:p>
            <a:endParaRPr/>
          </a:p>
        </p:txBody>
      </p:sp>
      <p:sp>
        <p:nvSpPr>
          <p:cNvPr id="212" name="Οι Arkes και Blumer τo 1985, μετά από έρευνα που πραγματοποίησαν, κατέληξαν στο συμπέρασμα πως οι οπαδοί μιας ομάδας που προπλήρωσαν τα εισιτήρια αγώνων για έξι μήνες, παρακολούθησαν περισσότερα παιχνίδια κατά τους επόμενους έξι μήνες σε σχέση με αυτούς "/>
          <p:cNvSpPr txBox="1">
            <a:spLocks noGrp="1"/>
          </p:cNvSpPr>
          <p:nvPr>
            <p:ph type="body" idx="1"/>
          </p:nvPr>
        </p:nvSpPr>
        <p:spPr>
          <a:prstGeom prst="rect">
            <a:avLst/>
          </a:prstGeom>
        </p:spPr>
        <p:txBody>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Οι Arkes και Blumer τo 1985, μετά από έρευνα που πραγματοποίησαν, κατέληξαν στο συμπέρασμα πως οι οπαδοί μιας ομάδας που προπλήρωσαν τα εισιτήρια αγώνων για έξι μήνες, παρακολούθησαν περισσότερα παιχνίδια κατά τους επόμενους έξι μήνες σε σχέση με αυτούς που τα παρακολουθούσαν και τα πλήρωσαν τμηματικά.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Ο λόγος ήταν το εφάπαξ κόστος. </a:t>
            </a:r>
          </a:p>
        </p:txBody>
      </p:sp>
      <p:sp>
        <p:nvSpPr>
          <p:cNvPr id="213" name="Υπότιτλος σλάιντ"/>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Το φαινόμενο του χαμένου κόστους"/>
          <p:cNvSpPr txBox="1">
            <a:spLocks noGrp="1"/>
          </p:cNvSpPr>
          <p:nvPr>
            <p:ph type="title"/>
          </p:nvPr>
        </p:nvSpPr>
        <p:spPr>
          <a:prstGeom prst="rect">
            <a:avLst/>
          </a:prstGeom>
        </p:spPr>
        <p:txBody>
          <a:bodyPr/>
          <a:lstStyle/>
          <a:p>
            <a:pPr defTabSz="1609344">
              <a:defRPr sz="8448" spc="-84"/>
            </a:pPr>
            <a:r>
              <a:t>Το φαινόμενο του χαμένου κόστους</a:t>
            </a:r>
            <a:r>
              <a:rPr sz="792" b="1" spc="-7">
                <a:latin typeface="Times Roman"/>
                <a:ea typeface="Times Roman"/>
                <a:cs typeface="Times Roman"/>
                <a:sym typeface="Times Roman"/>
              </a:rPr>
              <a:t> </a:t>
            </a:r>
          </a:p>
        </p:txBody>
      </p:sp>
      <p:sp>
        <p:nvSpPr>
          <p:cNvPr id="216" name="Στην περίπτωση των κεφαλαιουχικών επενδύσεων, το αποτέλεσμα του χαμένου κόστους καταγράφει την τάση των ανθρώπων, να συνεχίζουν να επενδύουν σε κάτι, που προφανώς δεν λειτουργεί.…"/>
          <p:cNvSpPr txBox="1">
            <a:spLocks noGrp="1"/>
          </p:cNvSpPr>
          <p:nvPr>
            <p:ph type="body" idx="1"/>
          </p:nvPr>
        </p:nvSpPr>
        <p:spPr>
          <a:xfrm>
            <a:off x="1217711" y="4009348"/>
            <a:ext cx="21948578" cy="8483601"/>
          </a:xfrm>
          <a:prstGeom prst="rect">
            <a:avLst/>
          </a:prstGeom>
        </p:spPr>
        <p:txBody>
          <a:bodyPr>
            <a:normAutofit fontScale="77500" lnSpcReduction="20000"/>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Στην περίπτωση των κεφαλαιουχικών επενδύσεων, το αποτέλεσμα του χαμένου κόστους καταγράφει την τάση των ανθρώπων, να συνεχίζουν να επενδύουν σε κάτι, που προφανώς δεν λειτουργεί.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Παρουσιάζει την εμμονή των επενδυτών να κρατούν και να εμμένουν σε ζημιογόνες θέσεις, την απροθυμία τους να απαλλαγούν από λανθασμένες επιλογές με την προσδοκία για μελλοντικά κέρδη.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Αποτελεί ένα κοινό φαινόμενο που συναντάμε στους κατόχους μετοχών, οι οποίες έχουν καταγράψει απώλειες και τις διατηρούν με την απεγνωσμένη ελπίδα, ότι θα αυξηθούν οι τιμές τους και πάλι.</a:t>
            </a:r>
          </a:p>
        </p:txBody>
      </p:sp>
      <p:sp>
        <p:nvSpPr>
          <p:cNvPr id="217" name="Επενδυτές"/>
          <p:cNvSpPr txBox="1">
            <a:spLocks noGrp="1"/>
          </p:cNvSpPr>
          <p:nvPr>
            <p:ph type="body" idx="21"/>
          </p:nvPr>
        </p:nvSpPr>
        <p:spPr>
          <a:prstGeom prst="rect">
            <a:avLst/>
          </a:prstGeom>
          <a:solidFill>
            <a:schemeClr val="accent4"/>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3200" spc="0">
                <a:latin typeface="Graphik"/>
                <a:ea typeface="Graphik"/>
                <a:cs typeface="Graphik"/>
                <a:sym typeface="Graphik"/>
              </a:defRPr>
            </a:lvl1pPr>
          </a:lstStyle>
          <a:p>
            <a:r>
              <a:t>Επενδυτές</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Τίτλος σλάιντ"/>
          <p:cNvSpPr txBox="1">
            <a:spLocks noGrp="1"/>
          </p:cNvSpPr>
          <p:nvPr>
            <p:ph type="title"/>
          </p:nvPr>
        </p:nvSpPr>
        <p:spPr>
          <a:prstGeom prst="rect">
            <a:avLst/>
          </a:prstGeom>
        </p:spPr>
        <p:txBody>
          <a:bodyPr/>
          <a:lstStyle/>
          <a:p>
            <a:endParaRPr/>
          </a:p>
        </p:txBody>
      </p:sp>
      <p:sp>
        <p:nvSpPr>
          <p:cNvPr id="220" name="Όταν τα άτομα επενδύουν στην κεφαλαιαγορά ανοίγουν νοητικούς λογαριασμούς. Στην περίπτωση που η επένδυση αυτή αποδεικνύεται λανθασμένη, παραμένουν σ’ αυτήν μέχρι να ανακάμψει, γιατί η πώληση των επενδυτικών εργαλείων (κλείσιμο του νοητικού λογαριασμού) σ"/>
          <p:cNvSpPr txBox="1">
            <a:spLocks noGrp="1"/>
          </p:cNvSpPr>
          <p:nvPr>
            <p:ph type="body" idx="1"/>
          </p:nvPr>
        </p:nvSpPr>
        <p:spPr>
          <a:prstGeom prst="rect">
            <a:avLst/>
          </a:prstGeom>
        </p:spPr>
        <p:txBody>
          <a:bodyPr>
            <a:normAutofit fontScale="70000" lnSpcReduction="20000"/>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Όταν τα άτομα επενδύουν στην κεφαλαιαγορά ανοίγουν νοητικούς λογαριασμούς. Στην περίπτωση που η επένδυση αυτή αποδεικνύεται λανθασμένη, παραμένουν σ’ αυτήν μέχρι να ανακάμψει, γιατί η πώληση των επενδυτικών εργαλείων (κλείσιμο του νοητικού λογαριασμού) σηματοδοτεί απώλεια, συναισθηματική δυσαρέσκεια, αποτυχία (Nosfinger, 2001).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Σύμφωνα με τον Festinger (1957), το αποτέλεσμα του χαμένου κόστους, σχετίζεται με τη θεωρία της γνωστικής ασυμφωνίας.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O Thaler το 1980 έγινε πιο συγκεκριμένος και κατέγραψε τη συσχέτιση της τάσης με τη νοητική λογιστική, κάτι που συμπλήρωσε και ο Nosfinger το 2001.</a:t>
            </a:r>
          </a:p>
        </p:txBody>
      </p:sp>
      <p:sp>
        <p:nvSpPr>
          <p:cNvPr id="221" name="Υπότιτλος σλάιντ"/>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παραλία και θάλασσα στο ηλιοβασίλεμα" descr="παραλία και θάλασσα στο ηλιοβασίλεμα"/>
          <p:cNvPicPr>
            <a:picLocks noGrp="1" noChangeAspect="1"/>
          </p:cNvPicPr>
          <p:nvPr>
            <p:ph type="pic" idx="21"/>
          </p:nvPr>
        </p:nvPicPr>
        <p:blipFill>
          <a:blip r:embed="rId2"/>
          <a:srcRect t="1040" b="1040"/>
          <a:stretch>
            <a:fillRect/>
          </a:stretch>
        </p:blipFill>
        <p:spPr>
          <a:xfrm>
            <a:off x="1270000" y="1270000"/>
            <a:ext cx="21844000" cy="11176000"/>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Το φαινόμενο του διαθέσιμου χρήματος"/>
          <p:cNvSpPr txBox="1">
            <a:spLocks noGrp="1"/>
          </p:cNvSpPr>
          <p:nvPr>
            <p:ph type="title"/>
          </p:nvPr>
        </p:nvSpPr>
        <p:spPr>
          <a:prstGeom prst="rect">
            <a:avLst/>
          </a:prstGeom>
        </p:spPr>
        <p:txBody>
          <a:bodyPr/>
          <a:lstStyle>
            <a:lvl1pPr defTabSz="975360">
              <a:defRPr sz="5120" spc="-51"/>
            </a:lvl1pPr>
          </a:lstStyle>
          <a:p>
            <a:r>
              <a:t>Το φαινόμενο του διαθέσιμου χρήματος</a:t>
            </a:r>
          </a:p>
        </p:txBody>
      </p:sp>
      <p:sp>
        <p:nvSpPr>
          <p:cNvPr id="224" name="Το φαινόμενο του διαθέσιμου χρήματος αναφέρεται στην περίπτωση, που η αξία του χρήματος μεγαλώνει ή υποτιμάται σε σχέση με την πηγή προέλευσής του. Σύμφωνα με το συγκεκριμένο φαινόμενο, εκατό ευρώ που έχουν κερδηθεί, έχουν μικρότερη αξία από εκατό ευρώ, "/>
          <p:cNvSpPr txBox="1">
            <a:spLocks noGrp="1"/>
          </p:cNvSpPr>
          <p:nvPr>
            <p:ph type="body" idx="1"/>
          </p:nvPr>
        </p:nvSpPr>
        <p:spPr>
          <a:prstGeom prst="rect">
            <a:avLst/>
          </a:prstGeom>
        </p:spPr>
        <p:txBody>
          <a:bodyPr>
            <a:normAutofit fontScale="70000" lnSpcReduction="20000"/>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Το φαινόμενο του διαθέσιμου χρήματος αναφέρεται στην περίπτωση, που η αξία του χρήματος μεγαλώνει ή υποτιμάται σε σχέση με την πηγή προέλευσής του. Σύμφωνα με το συγκεκριμένο φαινόμενο, εκατό ευρώ που έχουν κερδηθεί, έχουν μικρότερη αξία από εκατό ευρώ, που έχουν αποκτηθεί μετά από εργασία.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Καλείται και ως φαινόμενο «τα χρήματα του σπιτιού» (house money effect). Η ονομασία αυτή προήλθε από την έκφραση που χρησιμοποιούμε στο καζίνο: «παίζοντας με τα χρήματα του σπιτιού».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Όταν οι κερδοσκόποι κερδίσουν, δεν θεωρούν το κερδισμένο ποσό ως δικό τους και δεν ενσωματώνουν αμέσως τα κέρδη τους με τα χρήματά τους. Αισθάνονται ότι είναι χρήματα του καζίνου, επομένως η συμπεριφορά τους αλλάζει ως προς τις επόμενες κινήσεις.</a:t>
            </a:r>
          </a:p>
        </p:txBody>
      </p:sp>
      <p:sp>
        <p:nvSpPr>
          <p:cNvPr id="225" name="Άνθρωποι"/>
          <p:cNvSpPr txBox="1">
            <a:spLocks noGrp="1"/>
          </p:cNvSpPr>
          <p:nvPr>
            <p:ph type="body" idx="21"/>
          </p:nvPr>
        </p:nvSpPr>
        <p:spPr>
          <a:prstGeom prst="rect">
            <a:avLst/>
          </a:prstGeom>
          <a:solidFill>
            <a:schemeClr val="accent1">
              <a:hueOff val="-245591"/>
              <a:satOff val="13830"/>
              <a:lumOff val="17557"/>
            </a:schemeClr>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3200" spc="0">
                <a:latin typeface="Graphik"/>
                <a:ea typeface="Graphik"/>
                <a:cs typeface="Graphik"/>
                <a:sym typeface="Graphik"/>
              </a:defRPr>
            </a:lvl1pPr>
          </a:lstStyle>
          <a:p>
            <a:r>
              <a:t>Άνθρωποι</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Τίτλος σλάιντ"/>
          <p:cNvSpPr txBox="1">
            <a:spLocks noGrp="1"/>
          </p:cNvSpPr>
          <p:nvPr>
            <p:ph type="title"/>
          </p:nvPr>
        </p:nvSpPr>
        <p:spPr>
          <a:prstGeom prst="rect">
            <a:avLst/>
          </a:prstGeom>
        </p:spPr>
        <p:txBody>
          <a:bodyPr/>
          <a:lstStyle/>
          <a:p>
            <a:endParaRPr/>
          </a:p>
        </p:txBody>
      </p:sp>
      <p:sp>
        <p:nvSpPr>
          <p:cNvPr id="228" name="Όταν αποφασίσουν να ασχοληθούν με ένα τυχερό παιχνίδι για πρώτη φορά, με τα χρήματα που «έφεραν από το σπίτι», είναι επιφυλακτικοί και συντηρητικοί. Όταν κερδίζουν, χάνουν την αίσθηση του κινδύνου και γίνονται πιο επιθετικοί (Hsu and Chow, 2010).…"/>
          <p:cNvSpPr txBox="1">
            <a:spLocks noGrp="1"/>
          </p:cNvSpPr>
          <p:nvPr>
            <p:ph type="body" idx="1"/>
          </p:nvPr>
        </p:nvSpPr>
        <p:spPr>
          <a:prstGeom prst="rect">
            <a:avLst/>
          </a:prstGeom>
        </p:spPr>
        <p:txBody>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Όταν αποφασίσουν να ασχοληθούν με ένα τυχερό παιχνίδι για πρώτη φορά, με τα χρήματα που «έφεραν από το σπίτι», είναι επιφυλακτικοί και συντηρητικοί. Όταν κερδίζουν, χάνουν την αίσθηση του κινδύνου και γίνονται πιο επιθετικοί (Hsu and Chow, 2010).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Η συγκεκριμένη προκατάληψη είναι γενικά συνεπής με τη θεωρία προοπτικής, μια και αποδέχεται ότι τα προηγούμενα αποτελέσματα επηρεάζουν σε μεγάλο βαθμό την ατομική συμπεριφορά. </a:t>
            </a:r>
          </a:p>
        </p:txBody>
      </p:sp>
      <p:sp>
        <p:nvSpPr>
          <p:cNvPr id="229" name="Υπότιτλος σλάιντ"/>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Το φαινόμενο του διαθέσιμου χρήματος"/>
          <p:cNvSpPr txBox="1">
            <a:spLocks noGrp="1"/>
          </p:cNvSpPr>
          <p:nvPr>
            <p:ph type="title"/>
          </p:nvPr>
        </p:nvSpPr>
        <p:spPr>
          <a:prstGeom prst="rect">
            <a:avLst/>
          </a:prstGeom>
        </p:spPr>
        <p:txBody>
          <a:bodyPr/>
          <a:lstStyle>
            <a:lvl1pPr defTabSz="975360">
              <a:defRPr sz="5120" spc="-51"/>
            </a:lvl1pPr>
          </a:lstStyle>
          <a:p>
            <a:r>
              <a:t>Το φαινόμενο του διαθέσιμου χρήματος</a:t>
            </a:r>
          </a:p>
        </p:txBody>
      </p:sp>
      <p:sp>
        <p:nvSpPr>
          <p:cNvPr id="232" name="Η συγκεκριμένη διάσταση του φαινομένου, καταγράφηκε από τους Τhaler και Johnson το 1990, οι οποίοι διέκριναν την τάση των ανθρώπων να αναλαμβάνουν μεγαλύτερο κίνδυνο, μετά από πετυχημένες επενδυτικές κινήσεις.…"/>
          <p:cNvSpPr txBox="1">
            <a:spLocks noGrp="1"/>
          </p:cNvSpPr>
          <p:nvPr>
            <p:ph type="body" idx="1"/>
          </p:nvPr>
        </p:nvSpPr>
        <p:spPr>
          <a:prstGeom prst="rect">
            <a:avLst/>
          </a:prstGeom>
        </p:spPr>
        <p:txBody>
          <a:bodyPr>
            <a:normAutofit fontScale="77500" lnSpcReduction="20000"/>
          </a:bodyPr>
          <a:lstStyle/>
          <a:p>
            <a:pPr marL="0" marR="733958" indent="206425" algn="just" defTabSz="393192">
              <a:lnSpc>
                <a:spcPts val="7200"/>
              </a:lnSpc>
              <a:spcBef>
                <a:spcPts val="0"/>
              </a:spcBef>
              <a:buSzTx/>
              <a:buNone/>
              <a:defRPr sz="1376">
                <a:latin typeface="Times New Roman"/>
                <a:ea typeface="Times New Roman"/>
                <a:cs typeface="Times New Roman"/>
                <a:sym typeface="Times New Roman"/>
              </a:defRPr>
            </a:pPr>
            <a:r>
              <a:rPr sz="4300"/>
              <a:t>Η συγκεκριμένη διάσταση του φαινομένου, καταγράφηκε από τους Τhaler και Johnson το 1990, οι οποίοι διέκριναν την τάση των ανθρώπων να αναλαμβάνουν μεγαλύτερο κίνδυνο, μετά από πετυχημένες επενδυτικές κινήσεις. </a:t>
            </a:r>
          </a:p>
          <a:p>
            <a:pPr marL="0" marR="733958" indent="206425" algn="just" defTabSz="393192">
              <a:lnSpc>
                <a:spcPts val="7200"/>
              </a:lnSpc>
              <a:spcBef>
                <a:spcPts val="0"/>
              </a:spcBef>
              <a:buSzTx/>
              <a:buNone/>
              <a:defRPr sz="1376">
                <a:latin typeface="Times New Roman"/>
                <a:ea typeface="Times New Roman"/>
                <a:cs typeface="Times New Roman"/>
                <a:sym typeface="Times New Roman"/>
              </a:defRPr>
            </a:pPr>
            <a:r>
              <a:rPr sz="4300"/>
              <a:t>Η ανάληψη κινδύνου επηρεάζεται από προηγούμενα κέρδη και ζημιές, γίνεται με πιο εύκολο τρόπο όταν υπάρχει προηγούμενο κέρδους, ενώ μια εκ των προτέρων απώλεια καθιστά μια ευκαιρία λιγότερο ελκυστική. </a:t>
            </a:r>
          </a:p>
          <a:p>
            <a:pPr marL="0" marR="733958" indent="206425" algn="just" defTabSz="393192">
              <a:lnSpc>
                <a:spcPts val="7200"/>
              </a:lnSpc>
              <a:spcBef>
                <a:spcPts val="0"/>
              </a:spcBef>
              <a:buSzTx/>
              <a:buNone/>
              <a:defRPr sz="1376">
                <a:latin typeface="Times New Roman"/>
                <a:ea typeface="Times New Roman"/>
                <a:cs typeface="Times New Roman"/>
                <a:sym typeface="Times New Roman"/>
              </a:defRPr>
            </a:pPr>
            <a:r>
              <a:rPr sz="4300"/>
              <a:t>Ο Frino, Grand και Johnstone (2008), κατέδειξαν ότι το φαινόμενο του διαθέσιμου χρήματος επηρεάζει σημαντικά την επενδυτική συμπεριφορά και ιδιαίτερα των ειδικών που δραστηριοποιούνται στη χρηματαγορά. </a:t>
            </a:r>
          </a:p>
          <a:p>
            <a:pPr marL="0" marR="733958" indent="206425" algn="just" defTabSz="393192">
              <a:lnSpc>
                <a:spcPts val="7200"/>
              </a:lnSpc>
              <a:spcBef>
                <a:spcPts val="0"/>
              </a:spcBef>
              <a:buSzTx/>
              <a:buNone/>
              <a:defRPr sz="1376">
                <a:latin typeface="Times New Roman"/>
                <a:ea typeface="Times New Roman"/>
                <a:cs typeface="Times New Roman"/>
                <a:sym typeface="Times New Roman"/>
              </a:defRPr>
            </a:pPr>
            <a:r>
              <a:rPr sz="4300"/>
              <a:t>Oι επενδυτικές αποφάσεις λαμβάνονται με βάση τα κέρδη και τις ζημίες, που αποτελούν ένα σημείο αναφοράς (Mattos, Garcia, 2009). Μια αρχική ζημία μπορεί να προκαλέσει αποστροφή του κινδύνου, ενώ ένα προηγούμενο κέρδος μπορεί να οδηγήσει τους επενδυτές να επιζητούν μεγαλύτερο κίνδυνο </a:t>
            </a:r>
          </a:p>
        </p:txBody>
      </p:sp>
      <p:sp>
        <p:nvSpPr>
          <p:cNvPr id="233" name="Επενδυτές"/>
          <p:cNvSpPr txBox="1">
            <a:spLocks noGrp="1"/>
          </p:cNvSpPr>
          <p:nvPr>
            <p:ph type="body" idx="21"/>
          </p:nvPr>
        </p:nvSpPr>
        <p:spPr>
          <a:xfrm>
            <a:off x="1219200" y="2359248"/>
            <a:ext cx="21945602" cy="858013"/>
          </a:xfrm>
          <a:prstGeom prst="rect">
            <a:avLst/>
          </a:prstGeom>
          <a:solidFill>
            <a:schemeClr val="accent4"/>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3200" spc="0">
                <a:latin typeface="Graphik"/>
                <a:ea typeface="Graphik"/>
                <a:cs typeface="Graphik"/>
                <a:sym typeface="Graphik"/>
              </a:defRPr>
            </a:lvl1pPr>
          </a:lstStyle>
          <a:p>
            <a:r>
              <a:t>Επενδυτές</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Τίτλος σλάιντ"/>
          <p:cNvSpPr txBox="1">
            <a:spLocks noGrp="1"/>
          </p:cNvSpPr>
          <p:nvPr>
            <p:ph type="title"/>
          </p:nvPr>
        </p:nvSpPr>
        <p:spPr>
          <a:prstGeom prst="rect">
            <a:avLst/>
          </a:prstGeom>
        </p:spPr>
        <p:txBody>
          <a:bodyPr/>
          <a:lstStyle/>
          <a:p>
            <a:endParaRPr/>
          </a:p>
        </p:txBody>
      </p:sp>
      <p:sp>
        <p:nvSpPr>
          <p:cNvPr id="236" name="Τα άτομα που εμπορεύονται χρηματιστηριακά προϊόντα, αναλαμβάνουν μεγαλύτερο κίνδυνο, μετά από τα κέρδη, και μικρότερο μετά από ζημίες.…"/>
          <p:cNvSpPr txBox="1">
            <a:spLocks noGrp="1"/>
          </p:cNvSpPr>
          <p:nvPr>
            <p:ph type="body" idx="1"/>
          </p:nvPr>
        </p:nvSpPr>
        <p:spPr>
          <a:prstGeom prst="rect">
            <a:avLst/>
          </a:prstGeom>
        </p:spPr>
        <p:txBody>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Τα άτομα που εμπορεύονται χρηματιστηριακά προϊόντα, αναλαμβάνουν μεγαλύτερο κίνδυνο, μετά από τα κέρδη, και μικρότερο μετά από ζημίες.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Οι επενδυτικοί σύμβουλοι και γενικότερα οι παράγοντες της αγοράς διατηρούν την ποσότητα των κερδισμένων χρημάτων σε ξεχωριστούς τεχνητούς λογαριασμούς και θεωρούν ότι η μη αναμενόμενη αύξηση του πλούτου είναι διαφορετική από τον υπόλοιπο πλούτο και είναι πρόθυμοι να επενδύσουν τα κέρδη χωρίς να έχουν αίσθηση του κινδύνου ( Shumway, 2012)</a:t>
            </a:r>
          </a:p>
        </p:txBody>
      </p:sp>
      <p:sp>
        <p:nvSpPr>
          <p:cNvPr id="237" name="Υπότιτλος σλάιντ"/>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Ηδονική πλαισίωση"/>
          <p:cNvSpPr txBox="1">
            <a:spLocks noGrp="1"/>
          </p:cNvSpPr>
          <p:nvPr>
            <p:ph type="title"/>
          </p:nvPr>
        </p:nvSpPr>
        <p:spPr>
          <a:prstGeom prst="rect">
            <a:avLst/>
          </a:prstGeom>
        </p:spPr>
        <p:txBody>
          <a:bodyPr/>
          <a:lstStyle>
            <a:lvl1pPr defTabSz="975360">
              <a:defRPr sz="5120" spc="-51"/>
            </a:lvl1pPr>
          </a:lstStyle>
          <a:p>
            <a:r>
              <a:t>Ηδονική πλαισίωση</a:t>
            </a:r>
          </a:p>
        </p:txBody>
      </p:sp>
      <p:sp>
        <p:nvSpPr>
          <p:cNvPr id="240" name="Το κέρδος είναι πάντα κέρδος και η ζημία ζημία. Η προτίμηση στα επιμερισμένα κέρδη και όχι στην εφάπαξ καταβολή του, όπως και η προτίμηση στη συνολική απώλεια/ζημία, μπορεί να επιφέρει την ψυχολογική ηρεμία, αλλά όχι την οικονομική ευκαιρία.…"/>
          <p:cNvSpPr txBox="1">
            <a:spLocks noGrp="1"/>
          </p:cNvSpPr>
          <p:nvPr>
            <p:ph type="body" idx="1"/>
          </p:nvPr>
        </p:nvSpPr>
        <p:spPr>
          <a:prstGeom prst="rect">
            <a:avLst/>
          </a:prstGeom>
        </p:spPr>
        <p:txBody>
          <a:bodyPr>
            <a:normAutofit fontScale="77500" lnSpcReduction="20000"/>
          </a:bodyPr>
          <a:lstStyle/>
          <a:p>
            <a:pPr marL="0" marR="597407" indent="168020" algn="just" defTabSz="320039">
              <a:lnSpc>
                <a:spcPts val="5800"/>
              </a:lnSpc>
              <a:spcBef>
                <a:spcPts val="0"/>
              </a:spcBef>
              <a:buSzTx/>
              <a:buNone/>
              <a:defRPr sz="3500">
                <a:latin typeface="Times New Roman"/>
                <a:ea typeface="Times New Roman"/>
                <a:cs typeface="Times New Roman"/>
                <a:sym typeface="Times New Roman"/>
              </a:defRPr>
            </a:pPr>
            <a:r>
              <a:t>Το κέρδος είναι πάντα κέρδος και η ζημία ζημία. Η προτίμηση στα επιμερισμένα κέρδη και όχι στην εφάπαξ καταβολή του, όπως και η προτίμηση στη συνολική απώλεια/ζημία, μπορεί να επιφέρει την ψυχολογική ηρεμία, αλλά όχι την οικονομική ευκαιρία.</a:t>
            </a:r>
          </a:p>
          <a:p>
            <a:pPr marL="0" marR="597407" indent="168020" algn="just" defTabSz="320039">
              <a:lnSpc>
                <a:spcPts val="5800"/>
              </a:lnSpc>
              <a:spcBef>
                <a:spcPts val="0"/>
              </a:spcBef>
              <a:buSzTx/>
              <a:buNone/>
              <a:defRPr sz="3500">
                <a:latin typeface="Times New Roman"/>
                <a:ea typeface="Times New Roman"/>
                <a:cs typeface="Times New Roman"/>
                <a:sym typeface="Times New Roman"/>
              </a:defRPr>
            </a:pPr>
            <a:r>
              <a:t>H έρευνα του Thaler το 1985, πάνω στη νοητική λογιστική και τη θεωρία των προσδοκιών, τον οδήγησε στην έννοια της ηδονικής διαμόρφωσης. </a:t>
            </a:r>
          </a:p>
          <a:p>
            <a:pPr marL="0" marR="597407" indent="168020" algn="just" defTabSz="320039">
              <a:lnSpc>
                <a:spcPts val="5800"/>
              </a:lnSpc>
              <a:spcBef>
                <a:spcPts val="0"/>
              </a:spcBef>
              <a:buSzTx/>
              <a:buNone/>
              <a:defRPr sz="3500">
                <a:latin typeface="Times New Roman"/>
                <a:ea typeface="Times New Roman"/>
                <a:cs typeface="Times New Roman"/>
                <a:sym typeface="Times New Roman"/>
              </a:defRPr>
            </a:pPr>
            <a:r>
              <a:t>Η ηδονική διαμόρφωση αναφέρεται στην τάση των ανθρώπων, να προτιμούν μικρά κέρδη κάθε ημέρα, παρά ένα μεγάλο κέρδος ίσης αξίας, εφάπαξ. </a:t>
            </a:r>
          </a:p>
          <a:p>
            <a:pPr marL="0" marR="597407" indent="168020" algn="just" defTabSz="320039">
              <a:lnSpc>
                <a:spcPts val="5800"/>
              </a:lnSpc>
              <a:spcBef>
                <a:spcPts val="0"/>
              </a:spcBef>
              <a:buSzTx/>
              <a:buNone/>
              <a:defRPr sz="3500">
                <a:latin typeface="Times New Roman"/>
                <a:ea typeface="Times New Roman"/>
                <a:cs typeface="Times New Roman"/>
                <a:sym typeface="Times New Roman"/>
              </a:defRPr>
            </a:pPr>
            <a:r>
              <a:t>Εκφράζει την προτίμησή τους να κερδίζουν κάθε ημέρα δέκα ευρώ για δέκα φορές, παρά εκατό ευρώ για μια και μοναδική φορά, μιας και η ευχαρίστηση που λαμβάνουν είναι πολύ μεγαλύτερη στη πρώτη περίπτωση, από ότι στη δεύτερη. </a:t>
            </a:r>
          </a:p>
          <a:p>
            <a:pPr marL="0" marR="597407" indent="168020" algn="just" defTabSz="320039">
              <a:lnSpc>
                <a:spcPts val="5800"/>
              </a:lnSpc>
              <a:spcBef>
                <a:spcPts val="0"/>
              </a:spcBef>
              <a:buSzTx/>
              <a:buNone/>
              <a:defRPr sz="3500">
                <a:latin typeface="Times New Roman"/>
                <a:ea typeface="Times New Roman"/>
                <a:cs typeface="Times New Roman"/>
                <a:sym typeface="Times New Roman"/>
              </a:defRPr>
            </a:pPr>
            <a:r>
              <a:t>Ο λόγος είναι ότι η χαρά τους επιμερίζεται, γιατί θεωρούν ότι λαμβάνουν δέκα στιγμές ευτυχίας. Επειδή η συνάρτηση αξίας είναι κοίλη στα κέρδη, μια υψηλότερη συνολική αξία προκύπτει ως αποτέλεσμα, όταν αποσυντίθενται ένα μεγάλο κέρδος σε δύο (ή περισσότερα) μικρότερα ποσά (Frank and Parker, 2010). Η τμηματοποίηση των κερδών σε περισσότερες από μια χρονικές στιγμές, προκαλούν τη λανθασμένη σκέψη της μεγιστοποίησης της χρησιμότητας (Phung, 2011).</a:t>
            </a:r>
          </a:p>
        </p:txBody>
      </p:sp>
      <p:sp>
        <p:nvSpPr>
          <p:cNvPr id="241" name="Άνθρωποι"/>
          <p:cNvSpPr txBox="1">
            <a:spLocks noGrp="1"/>
          </p:cNvSpPr>
          <p:nvPr>
            <p:ph type="body" idx="21"/>
          </p:nvPr>
        </p:nvSpPr>
        <p:spPr>
          <a:prstGeom prst="rect">
            <a:avLst/>
          </a:prstGeom>
          <a:solidFill>
            <a:schemeClr val="accent4"/>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3200" spc="0">
                <a:latin typeface="Graphik"/>
                <a:ea typeface="Graphik"/>
                <a:cs typeface="Graphik"/>
                <a:sym typeface="Graphik"/>
              </a:defRPr>
            </a:lvl1pPr>
          </a:lstStyle>
          <a:p>
            <a:r>
              <a:t>Άνθρωποι</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Τίτλος σλάιντ"/>
          <p:cNvSpPr txBox="1">
            <a:spLocks noGrp="1"/>
          </p:cNvSpPr>
          <p:nvPr>
            <p:ph type="title"/>
          </p:nvPr>
        </p:nvSpPr>
        <p:spPr>
          <a:prstGeom prst="rect">
            <a:avLst/>
          </a:prstGeom>
        </p:spPr>
        <p:txBody>
          <a:bodyPr/>
          <a:lstStyle/>
          <a:p>
            <a:endParaRPr/>
          </a:p>
        </p:txBody>
      </p:sp>
      <p:sp>
        <p:nvSpPr>
          <p:cNvPr id="244" name="Το αντίθετο συμβαίνει με τις απώλειες. Τα άτομα επιθυμούν να προκληθεί μια ζημία εκατό ευρώ μια φορά, παρά να χάσουν δέκα ευρώ κάθε ημέρα, για δέκα ημέρες.…"/>
          <p:cNvSpPr txBox="1">
            <a:spLocks noGrp="1"/>
          </p:cNvSpPr>
          <p:nvPr>
            <p:ph type="body" idx="1"/>
          </p:nvPr>
        </p:nvSpPr>
        <p:spPr>
          <a:prstGeom prst="rect">
            <a:avLst/>
          </a:prstGeom>
        </p:spPr>
        <p:txBody>
          <a:bodyPr>
            <a:normAutofit fontScale="70000" lnSpcReduction="20000"/>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Το αντίθετο συμβαίνει με τις απώλειες. Τα άτομα επιθυμούν να προκληθεί μια ζημία εκατό ευρώ μια φορά, παρά να χάσουν δέκα ευρώ κάθε ημέρα, για δέκα ημέρες.</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 Στην περίπτωση αυτή, το συναίσθημα της απώλειας βιώνεται κάθε φορά, που μειώνεται η αξία των επενδύσεων και είναι περισσότερο οδυνηρό από το να αντιμετωπιστεί συνολικά, μία και μοναδική φορά.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Τα άτομα της χρηματαγοράς φαίνεται να έχουν ανακαλύψει την αρχή, ότι οι απώλειες είναι πιο ανώδυνες όταν συνδυάζονται, παρά όταν λαμβάνονται ξεχωριστά (Frank and Parker, 2010).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Επιπλέον, πιστεύουν ότι η συνολική απώλεια δημιουργεί μια λιγότερο αρνητική χρησιμότητα (Phung, 2011).</a:t>
            </a:r>
          </a:p>
        </p:txBody>
      </p:sp>
      <p:sp>
        <p:nvSpPr>
          <p:cNvPr id="245" name="Υπότιτλος σλάιντ"/>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Τίτλος σλάιντ"/>
          <p:cNvSpPr txBox="1">
            <a:spLocks noGrp="1"/>
          </p:cNvSpPr>
          <p:nvPr>
            <p:ph type="title"/>
          </p:nvPr>
        </p:nvSpPr>
        <p:spPr>
          <a:prstGeom prst="rect">
            <a:avLst/>
          </a:prstGeom>
        </p:spPr>
        <p:txBody>
          <a:bodyPr/>
          <a:lstStyle/>
          <a:p>
            <a:endParaRPr/>
          </a:p>
        </p:txBody>
      </p:sp>
      <p:sp>
        <p:nvSpPr>
          <p:cNvPr id="248" name="Η ηδονική πλαισίωση είναι η πρακτική της επιλογής πλαισίων, που είναι ελκυστικά. Οι άνθρωποι με προβλήματα αυτοελέγχου, χρησιμοποιούν συχνά την ηδονική επεξεργασία, για να τους βοηθήσει να αντιμετωπίσουν τα προβλήματα.…"/>
          <p:cNvSpPr txBox="1">
            <a:spLocks noGrp="1"/>
          </p:cNvSpPr>
          <p:nvPr>
            <p:ph type="body" idx="1"/>
          </p:nvPr>
        </p:nvSpPr>
        <p:spPr>
          <a:prstGeom prst="rect">
            <a:avLst/>
          </a:prstGeom>
        </p:spPr>
        <p:txBody>
          <a:bodyPr>
            <a:normAutofit fontScale="70000" lnSpcReduction="20000"/>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Η ηδονική πλαισίωση είναι η πρακτική της επιλογής πλαισίων, που είναι ελκυστικά. Οι άνθρωποι με προβλήματα αυτοελέγχου, χρησιμοποιούν συχνά την ηδονική επεξεργασία, για να τους βοηθήσει να αντιμετωπίσουν τα προβλήματα.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Υπάρχει και μια άλλη οπτική για την ηδονική πλαισίωση, που σχετίζεται με τις εκπτώσεις και τις προσφορές.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Το φαινόμενο κάνει την εμφάνισή του σε περιπτώσεις πακέτων προσφορών, σε προϊόντα που δεν είναι χρηστικά.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Η έκπτωση στα συγκεκριμένα αυτά πακέτα πλαισιώνεται ως αποταμίευση και όχι απλά σαν καλύτερη τιμή, έρχεται να αιτιολογήσει αυτήν την αγορά και να μειώσει την ενοχή. Κάτι που δεν συναντάμε στην αγορά προϊόντων, που είναι χρήσιμα στην πορεία του χρόνου (Κhan and Dhar, 2010).</a:t>
            </a:r>
          </a:p>
        </p:txBody>
      </p:sp>
      <p:sp>
        <p:nvSpPr>
          <p:cNvPr id="249" name="Υπότιτλος σλάιντ"/>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Ηδωνική Πλαισίωση"/>
          <p:cNvSpPr txBox="1">
            <a:spLocks noGrp="1"/>
          </p:cNvSpPr>
          <p:nvPr>
            <p:ph type="title"/>
          </p:nvPr>
        </p:nvSpPr>
        <p:spPr>
          <a:prstGeom prst="rect">
            <a:avLst/>
          </a:prstGeom>
        </p:spPr>
        <p:txBody>
          <a:bodyPr/>
          <a:lstStyle/>
          <a:p>
            <a:r>
              <a:t>Ηδωνική Πλαισίωση</a:t>
            </a:r>
          </a:p>
        </p:txBody>
      </p:sp>
      <p:sp>
        <p:nvSpPr>
          <p:cNvPr id="252" name="Σε χρηματιστηριακή βάση, η ηδονική πλαισίωση κάνει την εμφάνισή της στη σχέση επενδυτών και μερισμάτων (Shefrin, 2002).…"/>
          <p:cNvSpPr txBox="1">
            <a:spLocks noGrp="1"/>
          </p:cNvSpPr>
          <p:nvPr>
            <p:ph type="body" idx="1"/>
          </p:nvPr>
        </p:nvSpPr>
        <p:spPr>
          <a:prstGeom prst="rect">
            <a:avLst/>
          </a:prstGeom>
        </p:spPr>
        <p:txBody>
          <a:bodyPr>
            <a:normAutofit fontScale="70000" lnSpcReduction="20000"/>
          </a:bodyPr>
          <a:lstStyle/>
          <a:p>
            <a:pPr marL="0" marR="733958" indent="206425" algn="just" defTabSz="393192">
              <a:lnSpc>
                <a:spcPts val="7200"/>
              </a:lnSpc>
              <a:spcBef>
                <a:spcPts val="0"/>
              </a:spcBef>
              <a:buSzTx/>
              <a:buNone/>
              <a:defRPr sz="4300">
                <a:latin typeface="Times New Roman"/>
                <a:ea typeface="Times New Roman"/>
                <a:cs typeface="Times New Roman"/>
                <a:sym typeface="Times New Roman"/>
              </a:defRPr>
            </a:pPr>
            <a:r>
              <a:t>Σε χρηματιστηριακή βάση, η ηδονική πλαισίωση κάνει την εμφάνισή της στη σχέση επενδυτών και μερισμάτων (Shefrin, 2002). </a:t>
            </a:r>
          </a:p>
          <a:p>
            <a:pPr marL="0" marR="733958" indent="206425" algn="just" defTabSz="393192">
              <a:lnSpc>
                <a:spcPts val="7200"/>
              </a:lnSpc>
              <a:spcBef>
                <a:spcPts val="0"/>
              </a:spcBef>
              <a:buSzTx/>
              <a:buNone/>
              <a:defRPr sz="4300">
                <a:latin typeface="Times New Roman"/>
                <a:ea typeface="Times New Roman"/>
                <a:cs typeface="Times New Roman"/>
                <a:sym typeface="Times New Roman"/>
              </a:defRPr>
            </a:pPr>
            <a:r>
              <a:t>Εκφράζει την επιδίωξη των επενδυτών για αγορά μετοχών προσβλέποντας στην τμηματική απολαβή μερισμάτων από την αύξηση της χρηματιστηριακής τιμής, μιας και δεν τους αφορά η αύξηση της συνολικής αξίας.</a:t>
            </a:r>
          </a:p>
          <a:p>
            <a:pPr marL="0" marR="733958" indent="206425" algn="just" defTabSz="393192">
              <a:lnSpc>
                <a:spcPts val="7200"/>
              </a:lnSpc>
              <a:spcBef>
                <a:spcPts val="0"/>
              </a:spcBef>
              <a:buSzTx/>
              <a:buNone/>
              <a:defRPr sz="4300">
                <a:latin typeface="Times New Roman"/>
                <a:ea typeface="Times New Roman"/>
                <a:cs typeface="Times New Roman"/>
                <a:sym typeface="Times New Roman"/>
              </a:defRPr>
            </a:pPr>
            <a:r>
              <a:t>H ηδονική πλαισίωση συνδέεται άμεσα και με το φαινόμενο της διάθεσης (disposition effect). </a:t>
            </a:r>
          </a:p>
          <a:p>
            <a:pPr marL="0" marR="733958" indent="206425" algn="just" defTabSz="393192">
              <a:lnSpc>
                <a:spcPts val="7200"/>
              </a:lnSpc>
              <a:spcBef>
                <a:spcPts val="0"/>
              </a:spcBef>
              <a:buSzTx/>
              <a:buNone/>
              <a:defRPr sz="4300">
                <a:latin typeface="Times New Roman"/>
                <a:ea typeface="Times New Roman"/>
                <a:cs typeface="Times New Roman"/>
                <a:sym typeface="Times New Roman"/>
              </a:defRPr>
            </a:pPr>
            <a:r>
              <a:t>Το συμπέρασμα αυτό επιβεβαιώνεται μέσα από τη θεωρία της προοπτικής μιας και ως φαινόμενο διάθεσης, ορίζεται η τάση των επενδυτών να πουλούν μετοχές και γενικότερα επενδύσεις, που η αξία τους έχει ανέλθει ενώ αντίθετα να διατηρούν στο επενδυτικό τους χαρτοφυλάκιο επενδυτικά προϊόντα που η αξία τους έχει μειωθεί (σε σχέση με την τιμή αγοράς). </a:t>
            </a:r>
          </a:p>
          <a:p>
            <a:pPr marL="0" marR="733958" indent="206425" algn="just" defTabSz="393192">
              <a:lnSpc>
                <a:spcPts val="7200"/>
              </a:lnSpc>
              <a:spcBef>
                <a:spcPts val="0"/>
              </a:spcBef>
              <a:buSzTx/>
              <a:buNone/>
              <a:defRPr sz="4300">
                <a:latin typeface="Times New Roman"/>
                <a:ea typeface="Times New Roman"/>
                <a:cs typeface="Times New Roman"/>
                <a:sym typeface="Times New Roman"/>
              </a:defRPr>
            </a:pPr>
            <a:r>
              <a:t>Η συγκεκριμένη αυτή διάθεση των ατόμων μειώνεται μέσω της ψυχολογικής και νοητικής προσέγγισης που επιβάλει η ηδονική πλαισίωση.</a:t>
            </a:r>
          </a:p>
        </p:txBody>
      </p:sp>
      <p:sp>
        <p:nvSpPr>
          <p:cNvPr id="253" name="Επενδυτές"/>
          <p:cNvSpPr txBox="1">
            <a:spLocks noGrp="1"/>
          </p:cNvSpPr>
          <p:nvPr>
            <p:ph type="body" idx="21"/>
          </p:nvPr>
        </p:nvSpPr>
        <p:spPr>
          <a:xfrm>
            <a:off x="2387600" y="2371948"/>
            <a:ext cx="21945602" cy="832613"/>
          </a:xfrm>
          <a:prstGeom prst="rect">
            <a:avLst/>
          </a:prstGeom>
          <a:solidFill>
            <a:schemeClr val="accent1">
              <a:hueOff val="-245591"/>
              <a:satOff val="13830"/>
              <a:lumOff val="17557"/>
            </a:schemeClr>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3200" spc="0">
                <a:latin typeface="Graphik"/>
                <a:ea typeface="Graphik"/>
                <a:cs typeface="Graphik"/>
                <a:sym typeface="Graphik"/>
              </a:defRPr>
            </a:lvl1pPr>
          </a:lstStyle>
          <a:p>
            <a:r>
              <a:t>Επενδυτές</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graphicFrame>
        <p:nvGraphicFramePr>
          <p:cNvPr id="4" name="Θέση περιεχομένου 3"/>
          <p:cNvGraphicFramePr>
            <a:graphicFrameLocks noGrp="1"/>
          </p:cNvGraphicFramePr>
          <p:nvPr>
            <p:ph idx="1"/>
          </p:nvPr>
        </p:nvGraphicFramePr>
        <p:xfrm>
          <a:off x="2903159" y="4069460"/>
          <a:ext cx="19855542" cy="8101312"/>
        </p:xfrm>
        <a:graphic>
          <a:graphicData uri="http://schemas.openxmlformats.org/drawingml/2006/table">
            <a:tbl>
              <a:tblPr firstRow="1" firstCol="1" bandRow="1">
                <a:tableStyleId>{5C22544A-7EE6-4342-B048-85BDC9FD1C3A}</a:tableStyleId>
              </a:tblPr>
              <a:tblGrid>
                <a:gridCol w="19855542">
                  <a:extLst>
                    <a:ext uri="{9D8B030D-6E8A-4147-A177-3AD203B41FA5}">
                      <a16:colId xmlns:a16="http://schemas.microsoft.com/office/drawing/2014/main" val="813813088"/>
                    </a:ext>
                  </a:extLst>
                </a:gridCol>
              </a:tblGrid>
              <a:tr h="1157332">
                <a:tc>
                  <a:txBody>
                    <a:bodyPr/>
                    <a:lstStyle/>
                    <a:p>
                      <a:pPr marR="297180">
                        <a:spcAft>
                          <a:spcPts val="0"/>
                        </a:spcAft>
                      </a:pPr>
                      <a:r>
                        <a:rPr lang="el-GR" sz="3200" dirty="0">
                          <a:solidFill>
                            <a:schemeClr val="tx1"/>
                          </a:solidFill>
                          <a:effectLst/>
                        </a:rPr>
                        <a:t>1. Έχετε αποταμιεύσει χρήματα για τις σπουδές τον παιδιών σας και θέλετε να αγοράσετε αυτοκίνητο. Θα παίρνατε έντοκο δάνειο;</a:t>
                      </a:r>
                      <a:endParaRPr lang="el-GR" sz="3200" dirty="0">
                        <a:solidFill>
                          <a:schemeClr val="tx1"/>
                        </a:solidFill>
                        <a:effectLst/>
                        <a:latin typeface="Times New Roman" panose="02020603050405020304" pitchFamily="18" charset="0"/>
                        <a:ea typeface="Times New Roman" panose="02020603050405020304" pitchFamily="18" charset="0"/>
                      </a:endParaRPr>
                    </a:p>
                  </a:txBody>
                  <a:tcPr marL="137160" marR="137160" marT="0" marB="0">
                    <a:noFill/>
                  </a:tcPr>
                </a:tc>
                <a:extLst>
                  <a:ext uri="{0D108BD9-81ED-4DB2-BD59-A6C34878D82A}">
                    <a16:rowId xmlns:a16="http://schemas.microsoft.com/office/drawing/2014/main" val="3378528262"/>
                  </a:ext>
                </a:extLst>
              </a:tr>
              <a:tr h="2314660">
                <a:tc>
                  <a:txBody>
                    <a:bodyPr/>
                    <a:lstStyle/>
                    <a:p>
                      <a:pPr marR="297180">
                        <a:spcAft>
                          <a:spcPts val="0"/>
                        </a:spcAft>
                      </a:pPr>
                      <a:r>
                        <a:rPr lang="el-GR" sz="3200" dirty="0">
                          <a:solidFill>
                            <a:schemeClr val="tx1"/>
                          </a:solidFill>
                          <a:effectLst/>
                        </a:rPr>
                        <a:t>2. Έχετε επενδύσει χρόνο, χρήμα και ενέργεια σε μια επένδυση που αποδεικνύεται ζημιογόνα. Θα διατηρήσετε με κάθε τρόπο (πχ μειώσει του μέσου κόστους κτίσης των αξιόγραφων με επένδυση νέου κεφαλαίου) αυτήν την επένδυση μέχρι να ανακάμψει; </a:t>
                      </a:r>
                      <a:endParaRPr lang="el-GR" sz="3200" dirty="0">
                        <a:solidFill>
                          <a:schemeClr val="tx1"/>
                        </a:solidFill>
                        <a:effectLst/>
                        <a:latin typeface="Times New Roman" panose="02020603050405020304" pitchFamily="18" charset="0"/>
                        <a:ea typeface="Times New Roman" panose="02020603050405020304" pitchFamily="18" charset="0"/>
                      </a:endParaRPr>
                    </a:p>
                  </a:txBody>
                  <a:tcPr marL="137160" marR="137160" marT="0" marB="0">
                    <a:noFill/>
                  </a:tcPr>
                </a:tc>
                <a:extLst>
                  <a:ext uri="{0D108BD9-81ED-4DB2-BD59-A6C34878D82A}">
                    <a16:rowId xmlns:a16="http://schemas.microsoft.com/office/drawing/2014/main" val="1013037481"/>
                  </a:ext>
                </a:extLst>
              </a:tr>
              <a:tr h="2314660">
                <a:tc>
                  <a:txBody>
                    <a:bodyPr/>
                    <a:lstStyle/>
                    <a:p>
                      <a:pPr marR="297180">
                        <a:spcAft>
                          <a:spcPts val="0"/>
                        </a:spcAft>
                      </a:pPr>
                      <a:r>
                        <a:rPr lang="el-GR" sz="3200" dirty="0">
                          <a:solidFill>
                            <a:schemeClr val="tx1"/>
                          </a:solidFill>
                          <a:effectLst/>
                        </a:rPr>
                        <a:t>3. Φανταστείτε ότι συμμετέχετε σε ένα συνέδριο στο </a:t>
                      </a:r>
                      <a:r>
                        <a:rPr lang="el-GR" sz="3200" dirty="0" err="1">
                          <a:solidFill>
                            <a:schemeClr val="tx1"/>
                          </a:solidFill>
                          <a:effectLst/>
                        </a:rPr>
                        <a:t>Las</a:t>
                      </a:r>
                      <a:r>
                        <a:rPr lang="el-GR" sz="3200" dirty="0">
                          <a:solidFill>
                            <a:schemeClr val="tx1"/>
                          </a:solidFill>
                          <a:effectLst/>
                        </a:rPr>
                        <a:t> </a:t>
                      </a:r>
                      <a:r>
                        <a:rPr lang="el-GR" sz="3200" dirty="0" err="1">
                          <a:solidFill>
                            <a:schemeClr val="tx1"/>
                          </a:solidFill>
                          <a:effectLst/>
                        </a:rPr>
                        <a:t>Vegas</a:t>
                      </a:r>
                      <a:r>
                        <a:rPr lang="el-GR" sz="3200" dirty="0">
                          <a:solidFill>
                            <a:schemeClr val="tx1"/>
                          </a:solidFill>
                          <a:effectLst/>
                        </a:rPr>
                        <a:t> και μπαίνετε σε ένα καζίνο χωρίς έντονη την επιθυμία για να </a:t>
                      </a:r>
                      <a:r>
                        <a:rPr lang="el-GR" sz="3200" dirty="0" err="1">
                          <a:solidFill>
                            <a:schemeClr val="tx1"/>
                          </a:solidFill>
                          <a:effectLst/>
                        </a:rPr>
                        <a:t>τζογάρετε</a:t>
                      </a:r>
                      <a:r>
                        <a:rPr lang="el-GR" sz="3200" dirty="0">
                          <a:solidFill>
                            <a:schemeClr val="tx1"/>
                          </a:solidFill>
                          <a:effectLst/>
                        </a:rPr>
                        <a:t>. Καθώς περνάτε από ένα κουλοχέρη ρίχνετε ένα κέρμα και ξαφνικά κερδίζετε 100€. Η διάθεσή σας για </a:t>
                      </a:r>
                      <a:r>
                        <a:rPr lang="el-GR" sz="3200" dirty="0" err="1">
                          <a:solidFill>
                            <a:schemeClr val="tx1"/>
                          </a:solidFill>
                          <a:effectLst/>
                        </a:rPr>
                        <a:t>τζογάρισμα</a:t>
                      </a:r>
                      <a:r>
                        <a:rPr lang="el-GR" sz="3200" dirty="0">
                          <a:solidFill>
                            <a:schemeClr val="tx1"/>
                          </a:solidFill>
                          <a:effectLst/>
                        </a:rPr>
                        <a:t> θα άλλαζε;</a:t>
                      </a:r>
                      <a:endParaRPr lang="el-GR" sz="3200" dirty="0">
                        <a:solidFill>
                          <a:schemeClr val="tx1"/>
                        </a:solidFill>
                        <a:effectLst/>
                        <a:latin typeface="Times New Roman" panose="02020603050405020304" pitchFamily="18" charset="0"/>
                        <a:ea typeface="Times New Roman" panose="02020603050405020304" pitchFamily="18" charset="0"/>
                      </a:endParaRPr>
                    </a:p>
                  </a:txBody>
                  <a:tcPr marL="137160" marR="137160" marT="0" marB="0">
                    <a:noFill/>
                  </a:tcPr>
                </a:tc>
                <a:extLst>
                  <a:ext uri="{0D108BD9-81ED-4DB2-BD59-A6C34878D82A}">
                    <a16:rowId xmlns:a16="http://schemas.microsoft.com/office/drawing/2014/main" val="497041340"/>
                  </a:ext>
                </a:extLst>
              </a:tr>
              <a:tr h="2314660">
                <a:tc>
                  <a:txBody>
                    <a:bodyPr/>
                    <a:lstStyle/>
                    <a:p>
                      <a:pPr marR="297180">
                        <a:spcAft>
                          <a:spcPts val="0"/>
                        </a:spcAft>
                      </a:pPr>
                      <a:r>
                        <a:rPr lang="el-GR" sz="3200" dirty="0">
                          <a:solidFill>
                            <a:schemeClr val="tx1"/>
                          </a:solidFill>
                          <a:effectLst/>
                        </a:rPr>
                        <a:t>4. Θα </a:t>
                      </a:r>
                      <a:r>
                        <a:rPr lang="el-GR" sz="3200" dirty="0" err="1">
                          <a:solidFill>
                            <a:schemeClr val="tx1"/>
                          </a:solidFill>
                          <a:effectLst/>
                        </a:rPr>
                        <a:t>προτιμούσατε,στις</a:t>
                      </a:r>
                      <a:r>
                        <a:rPr lang="el-GR" sz="3200" dirty="0">
                          <a:solidFill>
                            <a:schemeClr val="tx1"/>
                          </a:solidFill>
                          <a:effectLst/>
                        </a:rPr>
                        <a:t> επενδυτικές σας επιλογές να κερδίσετε: α) μικρότερα ποσά σε διαφορετικές χρονικές στιγμές ή β) ένα μεγάλο ποσό (ίσης αξίας με το άθροισμα των μικρότερων ποσών) μια φορά.</a:t>
                      </a:r>
                    </a:p>
                    <a:p>
                      <a:pPr marR="297180">
                        <a:spcAft>
                          <a:spcPts val="0"/>
                        </a:spcAft>
                      </a:pPr>
                      <a:r>
                        <a:rPr lang="el-GR" sz="3200" dirty="0">
                          <a:solidFill>
                            <a:schemeClr val="tx1"/>
                          </a:solidFill>
                          <a:effectLst/>
                        </a:rPr>
                        <a:t>5. Θα προτιμούσατε, στις επενδυτικές σας επιλογές να χάσετε: α) ένα μεγάλο ποσό μια φορά ή β) μικρότερα ποσά (αθροιστικά ίσης αξίας με το μεγάλο ποσό) σε διαφορικές χρονικές στιγμές;</a:t>
                      </a:r>
                      <a:endParaRPr lang="el-GR" sz="3200" dirty="0">
                        <a:solidFill>
                          <a:schemeClr val="tx1"/>
                        </a:solidFill>
                        <a:effectLst/>
                        <a:latin typeface="Times New Roman" panose="02020603050405020304" pitchFamily="18" charset="0"/>
                        <a:ea typeface="Times New Roman" panose="02020603050405020304" pitchFamily="18" charset="0"/>
                      </a:endParaRPr>
                    </a:p>
                  </a:txBody>
                  <a:tcPr marL="137160" marR="137160" marT="0" marB="0">
                    <a:noFill/>
                  </a:tcPr>
                </a:tc>
                <a:extLst>
                  <a:ext uri="{0D108BD9-81ED-4DB2-BD59-A6C34878D82A}">
                    <a16:rowId xmlns:a16="http://schemas.microsoft.com/office/drawing/2014/main" val="3643084996"/>
                  </a:ext>
                </a:extLst>
              </a:tr>
            </a:tbl>
          </a:graphicData>
        </a:graphic>
      </p:graphicFrame>
    </p:spTree>
    <p:extLst>
      <p:ext uri="{BB962C8B-B14F-4D97-AF65-F5344CB8AC3E}">
        <p14:creationId xmlns:p14="http://schemas.microsoft.com/office/powerpoint/2010/main" val="2258897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aphicFrame>
        <p:nvGraphicFramePr>
          <p:cNvPr id="4" name="Θέση περιεχομένου 3"/>
          <p:cNvGraphicFramePr>
            <a:graphicFrameLocks noGrp="1"/>
          </p:cNvGraphicFramePr>
          <p:nvPr>
            <p:ph idx="1"/>
          </p:nvPr>
        </p:nvGraphicFramePr>
        <p:xfrm>
          <a:off x="2686050" y="3848103"/>
          <a:ext cx="19050000" cy="8392302"/>
        </p:xfrm>
        <a:graphic>
          <a:graphicData uri="http://schemas.openxmlformats.org/drawingml/2006/table">
            <a:tbl>
              <a:tblPr firstRow="1" firstCol="1" bandRow="1">
                <a:tableStyleId>{5C22544A-7EE6-4342-B048-85BDC9FD1C3A}</a:tableStyleId>
              </a:tblPr>
              <a:tblGrid>
                <a:gridCol w="14154496">
                  <a:extLst>
                    <a:ext uri="{9D8B030D-6E8A-4147-A177-3AD203B41FA5}">
                      <a16:colId xmlns:a16="http://schemas.microsoft.com/office/drawing/2014/main" val="2597374688"/>
                    </a:ext>
                  </a:extLst>
                </a:gridCol>
                <a:gridCol w="4895504">
                  <a:extLst>
                    <a:ext uri="{9D8B030D-6E8A-4147-A177-3AD203B41FA5}">
                      <a16:colId xmlns:a16="http://schemas.microsoft.com/office/drawing/2014/main" val="3938445405"/>
                    </a:ext>
                  </a:extLst>
                </a:gridCol>
              </a:tblGrid>
              <a:tr h="1564782">
                <a:tc>
                  <a:txBody>
                    <a:bodyPr/>
                    <a:lstStyle/>
                    <a:p>
                      <a:pPr marR="297180">
                        <a:spcAft>
                          <a:spcPts val="0"/>
                        </a:spcAft>
                      </a:pPr>
                      <a:r>
                        <a:rPr lang="el-GR" sz="3200" dirty="0">
                          <a:solidFill>
                            <a:schemeClr val="tx1"/>
                          </a:solidFill>
                          <a:effectLst/>
                        </a:rPr>
                        <a:t>1. Έχετε αποταμιεύσει χρήματα για τις σπουδές τον παιδιών σας και θέλετε να αγοράσετε αυτοκίνητο. Θα παίρνατε έντοκο δάνειο;</a:t>
                      </a:r>
                      <a:endParaRPr lang="el-GR" sz="3200" dirty="0">
                        <a:solidFill>
                          <a:schemeClr val="tx1"/>
                        </a:solidFill>
                        <a:effectLst/>
                        <a:latin typeface="Times New Roman" panose="02020603050405020304" pitchFamily="18" charset="0"/>
                        <a:ea typeface="Times New Roman" panose="02020603050405020304" pitchFamily="18" charset="0"/>
                      </a:endParaRPr>
                    </a:p>
                  </a:txBody>
                  <a:tcPr marL="137160" marR="137160" marT="0" marB="0">
                    <a:noFill/>
                  </a:tcPr>
                </a:tc>
                <a:tc>
                  <a:txBody>
                    <a:bodyPr/>
                    <a:lstStyle/>
                    <a:p>
                      <a:pPr marR="297180">
                        <a:spcAft>
                          <a:spcPts val="0"/>
                        </a:spcAft>
                      </a:pPr>
                      <a:r>
                        <a:rPr lang="el-GR" sz="3200" b="0" dirty="0">
                          <a:solidFill>
                            <a:schemeClr val="tx1"/>
                          </a:solidFill>
                          <a:effectLst/>
                        </a:rPr>
                        <a:t>Δημιουργία διαφορετικών λογαριασμών</a:t>
                      </a:r>
                      <a:endParaRPr lang="el-GR" sz="3200" b="0" dirty="0">
                        <a:solidFill>
                          <a:schemeClr val="tx1"/>
                        </a:solidFill>
                        <a:effectLst/>
                        <a:latin typeface="Times New Roman" panose="02020603050405020304" pitchFamily="18" charset="0"/>
                        <a:ea typeface="Times New Roman" panose="02020603050405020304" pitchFamily="18" charset="0"/>
                      </a:endParaRPr>
                    </a:p>
                  </a:txBody>
                  <a:tcPr marL="137160" marR="137160" marT="0" marB="0">
                    <a:noFill/>
                  </a:tcPr>
                </a:tc>
                <a:extLst>
                  <a:ext uri="{0D108BD9-81ED-4DB2-BD59-A6C34878D82A}">
                    <a16:rowId xmlns:a16="http://schemas.microsoft.com/office/drawing/2014/main" val="1502015431"/>
                  </a:ext>
                </a:extLst>
              </a:tr>
              <a:tr h="1950720">
                <a:tc>
                  <a:txBody>
                    <a:bodyPr/>
                    <a:lstStyle/>
                    <a:p>
                      <a:pPr marR="297180">
                        <a:spcAft>
                          <a:spcPts val="0"/>
                        </a:spcAft>
                      </a:pPr>
                      <a:r>
                        <a:rPr lang="el-GR" sz="3200" dirty="0">
                          <a:solidFill>
                            <a:schemeClr val="tx1"/>
                          </a:solidFill>
                          <a:effectLst/>
                        </a:rPr>
                        <a:t>2. Έχετε επενδύσει χρόνο, χρήμα και ενέργεια σε μια επένδυση που αποδεικνύεται ζημιογόνα. Θα διατηρήσετε με κάθε τρόπο (πχ μειώσει του μέσου κόστους κτίσης των αξιόγραφων με επένδυση νέου κεφαλαίου) αυτήν την επένδυση μέχρι να ανακάμψει; </a:t>
                      </a:r>
                      <a:endParaRPr lang="el-GR" sz="3200" dirty="0">
                        <a:solidFill>
                          <a:schemeClr val="tx1"/>
                        </a:solidFill>
                        <a:effectLst/>
                        <a:latin typeface="Times New Roman" panose="02020603050405020304" pitchFamily="18" charset="0"/>
                        <a:ea typeface="Times New Roman" panose="02020603050405020304" pitchFamily="18" charset="0"/>
                      </a:endParaRPr>
                    </a:p>
                  </a:txBody>
                  <a:tcPr marL="137160" marR="137160" marT="0" marB="0">
                    <a:noFill/>
                  </a:tcPr>
                </a:tc>
                <a:tc>
                  <a:txBody>
                    <a:bodyPr/>
                    <a:lstStyle/>
                    <a:p>
                      <a:pPr marR="297180">
                        <a:spcAft>
                          <a:spcPts val="0"/>
                        </a:spcAft>
                      </a:pPr>
                      <a:r>
                        <a:rPr lang="el-GR" sz="3200">
                          <a:solidFill>
                            <a:schemeClr val="tx1"/>
                          </a:solidFill>
                          <a:effectLst/>
                        </a:rPr>
                        <a:t>Το φαινόμενο του χαμένου κόστους</a:t>
                      </a:r>
                      <a:endParaRPr lang="el-GR" sz="3200">
                        <a:solidFill>
                          <a:schemeClr val="tx1"/>
                        </a:solidFill>
                        <a:effectLst/>
                        <a:latin typeface="Times New Roman" panose="02020603050405020304" pitchFamily="18" charset="0"/>
                        <a:ea typeface="Times New Roman" panose="02020603050405020304" pitchFamily="18" charset="0"/>
                      </a:endParaRPr>
                    </a:p>
                  </a:txBody>
                  <a:tcPr marL="137160" marR="137160" marT="0" marB="0">
                    <a:noFill/>
                  </a:tcPr>
                </a:tc>
                <a:extLst>
                  <a:ext uri="{0D108BD9-81ED-4DB2-BD59-A6C34878D82A}">
                    <a16:rowId xmlns:a16="http://schemas.microsoft.com/office/drawing/2014/main" val="83459021"/>
                  </a:ext>
                </a:extLst>
              </a:tr>
              <a:tr h="1950720">
                <a:tc>
                  <a:txBody>
                    <a:bodyPr/>
                    <a:lstStyle/>
                    <a:p>
                      <a:pPr marR="297180">
                        <a:spcAft>
                          <a:spcPts val="0"/>
                        </a:spcAft>
                      </a:pPr>
                      <a:r>
                        <a:rPr lang="el-GR" sz="3200" dirty="0">
                          <a:solidFill>
                            <a:schemeClr val="tx1"/>
                          </a:solidFill>
                          <a:effectLst/>
                        </a:rPr>
                        <a:t>3. Φανταστείτε ότι συμμετέχετε σε ένα συνέδριο στο </a:t>
                      </a:r>
                      <a:r>
                        <a:rPr lang="el-GR" sz="3200" dirty="0" err="1">
                          <a:solidFill>
                            <a:schemeClr val="tx1"/>
                          </a:solidFill>
                          <a:effectLst/>
                        </a:rPr>
                        <a:t>Las</a:t>
                      </a:r>
                      <a:r>
                        <a:rPr lang="el-GR" sz="3200" dirty="0">
                          <a:solidFill>
                            <a:schemeClr val="tx1"/>
                          </a:solidFill>
                          <a:effectLst/>
                        </a:rPr>
                        <a:t> </a:t>
                      </a:r>
                      <a:r>
                        <a:rPr lang="el-GR" sz="3200" dirty="0" err="1">
                          <a:solidFill>
                            <a:schemeClr val="tx1"/>
                          </a:solidFill>
                          <a:effectLst/>
                        </a:rPr>
                        <a:t>Vegas</a:t>
                      </a:r>
                      <a:r>
                        <a:rPr lang="el-GR" sz="3200" dirty="0">
                          <a:solidFill>
                            <a:schemeClr val="tx1"/>
                          </a:solidFill>
                          <a:effectLst/>
                        </a:rPr>
                        <a:t> και μπαίνετε σε ένα καζίνο χωρίς έντονη την επιθυμία για να </a:t>
                      </a:r>
                      <a:r>
                        <a:rPr lang="el-GR" sz="3200" dirty="0" err="1">
                          <a:solidFill>
                            <a:schemeClr val="tx1"/>
                          </a:solidFill>
                          <a:effectLst/>
                        </a:rPr>
                        <a:t>τζογάρετε</a:t>
                      </a:r>
                      <a:r>
                        <a:rPr lang="el-GR" sz="3200" dirty="0">
                          <a:solidFill>
                            <a:schemeClr val="tx1"/>
                          </a:solidFill>
                          <a:effectLst/>
                        </a:rPr>
                        <a:t>. Καθώς περνάτε από ένα κουλοχέρη ρίχνετε ένα κέρμα και ξαφνικά κερδίζετε 100€. Η διάθεσή σας για </a:t>
                      </a:r>
                      <a:r>
                        <a:rPr lang="el-GR" sz="3200" dirty="0" err="1">
                          <a:solidFill>
                            <a:schemeClr val="tx1"/>
                          </a:solidFill>
                          <a:effectLst/>
                        </a:rPr>
                        <a:t>τζογάρισμα</a:t>
                      </a:r>
                      <a:r>
                        <a:rPr lang="el-GR" sz="3200" dirty="0">
                          <a:solidFill>
                            <a:schemeClr val="tx1"/>
                          </a:solidFill>
                          <a:effectLst/>
                        </a:rPr>
                        <a:t> θα άλλαζε;</a:t>
                      </a:r>
                      <a:endParaRPr lang="el-GR" sz="3200" dirty="0">
                        <a:solidFill>
                          <a:schemeClr val="tx1"/>
                        </a:solidFill>
                        <a:effectLst/>
                        <a:latin typeface="Times New Roman" panose="02020603050405020304" pitchFamily="18" charset="0"/>
                        <a:ea typeface="Times New Roman" panose="02020603050405020304" pitchFamily="18" charset="0"/>
                      </a:endParaRPr>
                    </a:p>
                  </a:txBody>
                  <a:tcPr marL="137160" marR="137160" marT="0" marB="0">
                    <a:noFill/>
                  </a:tcPr>
                </a:tc>
                <a:tc>
                  <a:txBody>
                    <a:bodyPr/>
                    <a:lstStyle/>
                    <a:p>
                      <a:pPr marR="297180">
                        <a:spcAft>
                          <a:spcPts val="0"/>
                        </a:spcAft>
                      </a:pPr>
                      <a:r>
                        <a:rPr lang="el-GR" sz="3200">
                          <a:solidFill>
                            <a:schemeClr val="tx1"/>
                          </a:solidFill>
                          <a:effectLst/>
                        </a:rPr>
                        <a:t>Το φαινόμενο του διαθέσιμου χρήματος</a:t>
                      </a:r>
                      <a:endParaRPr lang="el-GR" sz="3200">
                        <a:solidFill>
                          <a:schemeClr val="tx1"/>
                        </a:solidFill>
                        <a:effectLst/>
                        <a:latin typeface="Times New Roman" panose="02020603050405020304" pitchFamily="18" charset="0"/>
                        <a:ea typeface="Times New Roman" panose="02020603050405020304" pitchFamily="18" charset="0"/>
                      </a:endParaRPr>
                    </a:p>
                  </a:txBody>
                  <a:tcPr marL="137160" marR="137160" marT="0" marB="0">
                    <a:noFill/>
                  </a:tcPr>
                </a:tc>
                <a:extLst>
                  <a:ext uri="{0D108BD9-81ED-4DB2-BD59-A6C34878D82A}">
                    <a16:rowId xmlns:a16="http://schemas.microsoft.com/office/drawing/2014/main" val="2959797697"/>
                  </a:ext>
                </a:extLst>
              </a:tr>
              <a:tr h="2926080">
                <a:tc>
                  <a:txBody>
                    <a:bodyPr/>
                    <a:lstStyle/>
                    <a:p>
                      <a:pPr marR="297180">
                        <a:spcAft>
                          <a:spcPts val="0"/>
                        </a:spcAft>
                      </a:pPr>
                      <a:r>
                        <a:rPr lang="el-GR" sz="3200" dirty="0">
                          <a:solidFill>
                            <a:schemeClr val="tx1"/>
                          </a:solidFill>
                          <a:effectLst/>
                        </a:rPr>
                        <a:t>4. Θα </a:t>
                      </a:r>
                      <a:r>
                        <a:rPr lang="el-GR" sz="3200" dirty="0" err="1">
                          <a:solidFill>
                            <a:schemeClr val="tx1"/>
                          </a:solidFill>
                          <a:effectLst/>
                        </a:rPr>
                        <a:t>προτιμούσατε,στις</a:t>
                      </a:r>
                      <a:r>
                        <a:rPr lang="el-GR" sz="3200" dirty="0">
                          <a:solidFill>
                            <a:schemeClr val="tx1"/>
                          </a:solidFill>
                          <a:effectLst/>
                        </a:rPr>
                        <a:t> επενδυτικές σας επιλογές να κερδίσετε: α) μικρότερα ποσά σε διαφορετικές χρονικές στιγμές ή β) ένα μεγάλο ποσό (ίσης αξίας με το άθροισμα των μικρότερων ποσών) μια φορά.</a:t>
                      </a:r>
                    </a:p>
                    <a:p>
                      <a:pPr marR="297180">
                        <a:spcAft>
                          <a:spcPts val="0"/>
                        </a:spcAft>
                      </a:pPr>
                      <a:r>
                        <a:rPr lang="el-GR" sz="3200" dirty="0">
                          <a:solidFill>
                            <a:schemeClr val="tx1"/>
                          </a:solidFill>
                          <a:effectLst/>
                        </a:rPr>
                        <a:t>5. Θα προτιμούσατε, στις επενδυτικές σας επιλογές να χάσετε: α) ένα μεγάλο ποσό μια φορά ή β) μικρότερα ποσά (αθροιστικά ίσης αξίας με το μεγάλο ποσό) σε διαφορικές χρονικές στιγμές;</a:t>
                      </a:r>
                      <a:endParaRPr lang="el-GR" sz="3200" dirty="0">
                        <a:solidFill>
                          <a:schemeClr val="tx1"/>
                        </a:solidFill>
                        <a:effectLst/>
                        <a:latin typeface="Times New Roman" panose="02020603050405020304" pitchFamily="18" charset="0"/>
                        <a:ea typeface="Times New Roman" panose="02020603050405020304" pitchFamily="18" charset="0"/>
                      </a:endParaRPr>
                    </a:p>
                  </a:txBody>
                  <a:tcPr marL="137160" marR="137160" marT="0" marB="0">
                    <a:noFill/>
                  </a:tcPr>
                </a:tc>
                <a:tc>
                  <a:txBody>
                    <a:bodyPr/>
                    <a:lstStyle/>
                    <a:p>
                      <a:pPr marR="297180">
                        <a:spcAft>
                          <a:spcPts val="0"/>
                        </a:spcAft>
                      </a:pPr>
                      <a:r>
                        <a:rPr lang="el-GR" sz="3200" dirty="0">
                          <a:solidFill>
                            <a:schemeClr val="tx1"/>
                          </a:solidFill>
                          <a:effectLst/>
                        </a:rPr>
                        <a:t> </a:t>
                      </a:r>
                    </a:p>
                    <a:p>
                      <a:pPr marR="297180">
                        <a:spcAft>
                          <a:spcPts val="0"/>
                        </a:spcAft>
                      </a:pPr>
                      <a:r>
                        <a:rPr lang="el-GR" sz="3200" dirty="0">
                          <a:solidFill>
                            <a:schemeClr val="tx1"/>
                          </a:solidFill>
                          <a:effectLst/>
                        </a:rPr>
                        <a:t>Ηδονική πλαισίωση </a:t>
                      </a:r>
                      <a:endParaRPr lang="el-GR" sz="3200" dirty="0">
                        <a:solidFill>
                          <a:schemeClr val="tx1"/>
                        </a:solidFill>
                        <a:effectLst/>
                        <a:latin typeface="Times New Roman" panose="02020603050405020304" pitchFamily="18" charset="0"/>
                        <a:ea typeface="Times New Roman" panose="02020603050405020304" pitchFamily="18" charset="0"/>
                      </a:endParaRPr>
                    </a:p>
                  </a:txBody>
                  <a:tcPr marL="137160" marR="137160" marT="0" marB="0">
                    <a:noFill/>
                  </a:tcPr>
                </a:tc>
                <a:extLst>
                  <a:ext uri="{0D108BD9-81ED-4DB2-BD59-A6C34878D82A}">
                    <a16:rowId xmlns:a16="http://schemas.microsoft.com/office/drawing/2014/main" val="771610735"/>
                  </a:ext>
                </a:extLst>
              </a:tr>
            </a:tbl>
          </a:graphicData>
        </a:graphic>
      </p:graphicFrame>
    </p:spTree>
    <p:extLst>
      <p:ext uri="{BB962C8B-B14F-4D97-AF65-F5344CB8AC3E}">
        <p14:creationId xmlns:p14="http://schemas.microsoft.com/office/powerpoint/2010/main" val="272009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Η Νοητική Λογιστική (mental accounting) προσδιορίζει την τάση που έχουν οι άνθρωποι να δημιουργούν, ανάλογα με τα χαρακτηριστικά τους, διαφορετικούς νοητικούς λογαριασμούς και να τοποθετούν εκεί γεγονότα που τους έχουν συμβεί. Παρουσιάζει δηλαδή, την τάσ"/>
          <p:cNvSpPr txBox="1">
            <a:spLocks noGrp="1"/>
          </p:cNvSpPr>
          <p:nvPr>
            <p:ph type="body" idx="1"/>
          </p:nvPr>
        </p:nvSpPr>
        <p:spPr>
          <a:xfrm>
            <a:off x="1217711" y="3831548"/>
            <a:ext cx="21948578" cy="8483601"/>
          </a:xfrm>
          <a:prstGeom prst="rect">
            <a:avLst/>
          </a:prstGeom>
        </p:spPr>
        <p:txBody>
          <a:bodyPr/>
          <a:lstStyle>
            <a:lvl1pPr marL="0" marR="853439" indent="240029" algn="just" defTabSz="457200">
              <a:lnSpc>
                <a:spcPts val="8400"/>
              </a:lnSpc>
              <a:spcBef>
                <a:spcPts val="0"/>
              </a:spcBef>
              <a:buSzTx/>
              <a:buNone/>
              <a:defRPr sz="5000">
                <a:latin typeface="Times New Roman"/>
                <a:ea typeface="Times New Roman"/>
                <a:cs typeface="Times New Roman"/>
                <a:sym typeface="Times New Roman"/>
              </a:defRPr>
            </a:lvl1pPr>
          </a:lstStyle>
          <a:p>
            <a:r>
              <a:t>Η Νοητική Λογιστική (mental accounting) προσδιορίζει την τάση που έχουν οι άνθρωποι να δημιουργούν, ανάλογα με τα χαρακτηριστικά τους, διαφορετικούς νοητικούς λογαριασμούς και να τοποθετούν εκεί γεγονότα που τους έχουν συμβεί. Παρουσιάζει δηλαδή, την τάση να εντάσσουν κάθε περιουσιακό στοιχείο, σε διαφορετικά επίπεδα χρησιμότητας και η κίνησή τους αυτή να ασκεί επίδραση στις αποφάσεις της καθημερινότητας, καθώς και σε άλλες συμπεριφορές. </a:t>
            </a:r>
          </a:p>
        </p:txBody>
      </p:sp>
      <p:sp>
        <p:nvSpPr>
          <p:cNvPr id="158" name="Νοητική Λογιστική"/>
          <p:cNvSpPr txBox="1">
            <a:spLocks noGrp="1"/>
          </p:cNvSpPr>
          <p:nvPr>
            <p:ph type="title"/>
          </p:nvPr>
        </p:nvSpPr>
        <p:spPr>
          <a:prstGeom prst="rect">
            <a:avLst/>
          </a:prstGeom>
        </p:spPr>
        <p:txBody>
          <a:bodyPr/>
          <a:lstStyle/>
          <a:p>
            <a:r>
              <a:t>Νοητική Λογιστική</a:t>
            </a:r>
          </a:p>
        </p:txBody>
      </p:sp>
      <p:sp>
        <p:nvSpPr>
          <p:cNvPr id="159" name="Τι είναι:"/>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Τι είναι:</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Νοητική Λογιστική"/>
          <p:cNvSpPr txBox="1">
            <a:spLocks noGrp="1"/>
          </p:cNvSpPr>
          <p:nvPr>
            <p:ph type="title"/>
          </p:nvPr>
        </p:nvSpPr>
        <p:spPr>
          <a:prstGeom prst="rect">
            <a:avLst/>
          </a:prstGeom>
        </p:spPr>
        <p:txBody>
          <a:bodyPr/>
          <a:lstStyle/>
          <a:p>
            <a:r>
              <a:t>Νοητική Λογιστική</a:t>
            </a:r>
          </a:p>
        </p:txBody>
      </p:sp>
      <p:sp>
        <p:nvSpPr>
          <p:cNvPr id="162" name="Η ορθολογική απόφαση πρέπει να περιλαμβάνει πάντα τόσο το κόστος, όσο και το όφελος.…"/>
          <p:cNvSpPr txBox="1">
            <a:spLocks noGrp="1"/>
          </p:cNvSpPr>
          <p:nvPr>
            <p:ph type="body" idx="1"/>
          </p:nvPr>
        </p:nvSpPr>
        <p:spPr>
          <a:xfrm>
            <a:off x="1217711" y="3780748"/>
            <a:ext cx="21948578" cy="8483601"/>
          </a:xfrm>
          <a:prstGeom prst="rect">
            <a:avLst/>
          </a:prstGeom>
        </p:spPr>
        <p:txBody>
          <a:bodyPr>
            <a:normAutofit/>
          </a:bodyPr>
          <a:lstStyle/>
          <a:p>
            <a:pPr marL="0" marR="759561" indent="213626" algn="just" defTabSz="406908">
              <a:lnSpc>
                <a:spcPts val="7400"/>
              </a:lnSpc>
              <a:spcBef>
                <a:spcPts val="0"/>
              </a:spcBef>
              <a:buSzTx/>
              <a:buNone/>
              <a:defRPr sz="4450">
                <a:latin typeface="Times New Roman"/>
                <a:ea typeface="Times New Roman"/>
                <a:cs typeface="Times New Roman"/>
                <a:sym typeface="Times New Roman"/>
              </a:defRPr>
            </a:pPr>
            <a:r>
              <a:rPr dirty="0" err="1"/>
              <a:t>Η</a:t>
            </a:r>
            <a:r>
              <a:rPr dirty="0"/>
              <a:t> </a:t>
            </a:r>
            <a:r>
              <a:rPr dirty="0" err="1"/>
              <a:t>ορθολογική</a:t>
            </a:r>
            <a:r>
              <a:rPr dirty="0"/>
              <a:t> απ</a:t>
            </a:r>
            <a:r>
              <a:rPr dirty="0" err="1"/>
              <a:t>όφ</a:t>
            </a:r>
            <a:r>
              <a:rPr dirty="0"/>
              <a:t>α</a:t>
            </a:r>
            <a:r>
              <a:rPr dirty="0" err="1"/>
              <a:t>ση</a:t>
            </a:r>
            <a:r>
              <a:rPr dirty="0"/>
              <a:t> π</a:t>
            </a:r>
            <a:r>
              <a:rPr dirty="0" err="1"/>
              <a:t>ρέ</a:t>
            </a:r>
            <a:r>
              <a:rPr dirty="0"/>
              <a:t>π</a:t>
            </a:r>
            <a:r>
              <a:rPr dirty="0" err="1"/>
              <a:t>ει</a:t>
            </a:r>
            <a:r>
              <a:rPr dirty="0"/>
              <a:t> </a:t>
            </a:r>
            <a:r>
              <a:rPr dirty="0" err="1"/>
              <a:t>ν</a:t>
            </a:r>
            <a:r>
              <a:rPr dirty="0"/>
              <a:t>α π</a:t>
            </a:r>
            <a:r>
              <a:rPr dirty="0" err="1"/>
              <a:t>εριλ</a:t>
            </a:r>
            <a:r>
              <a:rPr dirty="0"/>
              <a:t>α</a:t>
            </a:r>
            <a:r>
              <a:rPr dirty="0" err="1"/>
              <a:t>μ</a:t>
            </a:r>
            <a:r>
              <a:rPr dirty="0"/>
              <a:t>β</a:t>
            </a:r>
            <a:r>
              <a:rPr dirty="0" err="1"/>
              <a:t>άνει</a:t>
            </a:r>
            <a:r>
              <a:rPr dirty="0"/>
              <a:t> π</a:t>
            </a:r>
            <a:r>
              <a:rPr dirty="0" err="1"/>
              <a:t>άντ</a:t>
            </a:r>
            <a:r>
              <a:rPr dirty="0"/>
              <a:t>α </a:t>
            </a:r>
            <a:r>
              <a:rPr dirty="0" err="1"/>
              <a:t>τόσο</a:t>
            </a:r>
            <a:r>
              <a:rPr dirty="0"/>
              <a:t> </a:t>
            </a:r>
            <a:r>
              <a:rPr dirty="0" err="1"/>
              <a:t>το</a:t>
            </a:r>
            <a:r>
              <a:rPr dirty="0"/>
              <a:t> </a:t>
            </a:r>
            <a:r>
              <a:rPr dirty="0" err="1"/>
              <a:t>κόστος</a:t>
            </a:r>
            <a:r>
              <a:rPr dirty="0"/>
              <a:t>, </a:t>
            </a:r>
            <a:r>
              <a:rPr dirty="0" err="1"/>
              <a:t>όσο</a:t>
            </a:r>
            <a:r>
              <a:rPr dirty="0"/>
              <a:t> </a:t>
            </a:r>
            <a:r>
              <a:rPr dirty="0" err="1"/>
              <a:t>κ</a:t>
            </a:r>
            <a:r>
              <a:rPr dirty="0"/>
              <a:t>α</a:t>
            </a:r>
            <a:r>
              <a:rPr dirty="0" err="1"/>
              <a:t>ι</a:t>
            </a:r>
            <a:r>
              <a:rPr dirty="0"/>
              <a:t> </a:t>
            </a:r>
            <a:r>
              <a:rPr dirty="0" err="1"/>
              <a:t>το</a:t>
            </a:r>
            <a:r>
              <a:rPr dirty="0"/>
              <a:t> </a:t>
            </a:r>
            <a:r>
              <a:rPr dirty="0" err="1"/>
              <a:t>όφελος</a:t>
            </a:r>
            <a:r>
              <a:rPr dirty="0"/>
              <a:t>. </a:t>
            </a:r>
          </a:p>
          <a:p>
            <a:pPr marL="0" marR="759561" indent="213626" algn="just" defTabSz="406908">
              <a:lnSpc>
                <a:spcPts val="7400"/>
              </a:lnSpc>
              <a:spcBef>
                <a:spcPts val="0"/>
              </a:spcBef>
              <a:buSzTx/>
              <a:buNone/>
              <a:defRPr sz="4450">
                <a:latin typeface="Times New Roman"/>
                <a:ea typeface="Times New Roman"/>
                <a:cs typeface="Times New Roman"/>
                <a:sym typeface="Times New Roman"/>
              </a:defRPr>
            </a:pPr>
            <a:r>
              <a:rPr dirty="0" err="1"/>
              <a:t>Όμως</a:t>
            </a:r>
            <a:r>
              <a:rPr dirty="0"/>
              <a:t> </a:t>
            </a:r>
            <a:r>
              <a:rPr dirty="0" err="1"/>
              <a:t>είν</a:t>
            </a:r>
            <a:r>
              <a:rPr dirty="0"/>
              <a:t>α</a:t>
            </a:r>
            <a:r>
              <a:rPr dirty="0" err="1"/>
              <a:t>ι</a:t>
            </a:r>
            <a:r>
              <a:rPr dirty="0"/>
              <a:t> </a:t>
            </a:r>
            <a:r>
              <a:rPr dirty="0" err="1"/>
              <a:t>γνωστό</a:t>
            </a:r>
            <a:r>
              <a:rPr dirty="0"/>
              <a:t> </a:t>
            </a:r>
            <a:r>
              <a:rPr dirty="0" err="1"/>
              <a:t>στον</a:t>
            </a:r>
            <a:r>
              <a:rPr dirty="0"/>
              <a:t> </a:t>
            </a:r>
            <a:r>
              <a:rPr dirty="0" err="1"/>
              <a:t>τομέ</a:t>
            </a:r>
            <a:r>
              <a:rPr dirty="0"/>
              <a:t>α </a:t>
            </a:r>
            <a:r>
              <a:rPr dirty="0" err="1"/>
              <a:t>του</a:t>
            </a:r>
            <a:r>
              <a:rPr dirty="0"/>
              <a:t> </a:t>
            </a:r>
            <a:r>
              <a:rPr dirty="0" err="1"/>
              <a:t>μάρκετινγκ</a:t>
            </a:r>
            <a:r>
              <a:rPr dirty="0"/>
              <a:t>, </a:t>
            </a:r>
            <a:r>
              <a:rPr dirty="0" err="1"/>
              <a:t>ότι</a:t>
            </a:r>
            <a:r>
              <a:rPr dirty="0"/>
              <a:t> </a:t>
            </a:r>
            <a:r>
              <a:rPr dirty="0" err="1"/>
              <a:t>τ</a:t>
            </a:r>
            <a:r>
              <a:rPr dirty="0"/>
              <a:t>α </a:t>
            </a:r>
            <a:r>
              <a:rPr dirty="0" err="1"/>
              <a:t>οφέλη</a:t>
            </a:r>
            <a:r>
              <a:rPr dirty="0"/>
              <a:t> </a:t>
            </a:r>
            <a:r>
              <a:rPr dirty="0" err="1"/>
              <a:t>γίνοντ</a:t>
            </a:r>
            <a:r>
              <a:rPr dirty="0"/>
              <a:t>α</a:t>
            </a:r>
            <a:r>
              <a:rPr dirty="0" err="1"/>
              <a:t>ι</a:t>
            </a:r>
            <a:r>
              <a:rPr dirty="0"/>
              <a:t> α</a:t>
            </a:r>
            <a:r>
              <a:rPr dirty="0" err="1"/>
              <a:t>ντιλη</a:t>
            </a:r>
            <a:r>
              <a:rPr dirty="0"/>
              <a:t>π</a:t>
            </a:r>
            <a:r>
              <a:rPr dirty="0" err="1"/>
              <a:t>τά</a:t>
            </a:r>
            <a:r>
              <a:rPr dirty="0"/>
              <a:t>, </a:t>
            </a:r>
            <a:r>
              <a:rPr dirty="0" err="1"/>
              <a:t>με</a:t>
            </a:r>
            <a:r>
              <a:rPr dirty="0"/>
              <a:t> </a:t>
            </a:r>
            <a:r>
              <a:rPr dirty="0" err="1"/>
              <a:t>δι</a:t>
            </a:r>
            <a:r>
              <a:rPr dirty="0"/>
              <a:t>α</a:t>
            </a:r>
            <a:r>
              <a:rPr dirty="0" err="1"/>
              <a:t>φορετικό</a:t>
            </a:r>
            <a:r>
              <a:rPr dirty="0"/>
              <a:t> </a:t>
            </a:r>
            <a:r>
              <a:rPr dirty="0" err="1"/>
              <a:t>τρό</a:t>
            </a:r>
            <a:r>
              <a:rPr dirty="0"/>
              <a:t>π</a:t>
            </a:r>
            <a:r>
              <a:rPr dirty="0" err="1"/>
              <a:t>ο</a:t>
            </a:r>
            <a:r>
              <a:rPr dirty="0"/>
              <a:t> </a:t>
            </a:r>
            <a:r>
              <a:rPr dirty="0" err="1"/>
              <a:t>μετ</a:t>
            </a:r>
            <a:r>
              <a:rPr dirty="0"/>
              <a:t>α</a:t>
            </a:r>
            <a:r>
              <a:rPr dirty="0" err="1"/>
              <a:t>ξύ</a:t>
            </a:r>
            <a:r>
              <a:rPr dirty="0"/>
              <a:t> </a:t>
            </a:r>
            <a:r>
              <a:rPr dirty="0" err="1"/>
              <a:t>των</a:t>
            </a:r>
            <a:r>
              <a:rPr dirty="0"/>
              <a:t> α</a:t>
            </a:r>
            <a:r>
              <a:rPr dirty="0" err="1"/>
              <a:t>νθρώ</a:t>
            </a:r>
            <a:r>
              <a:rPr dirty="0"/>
              <a:t>π</a:t>
            </a:r>
            <a:r>
              <a:rPr dirty="0" err="1"/>
              <a:t>ων</a:t>
            </a:r>
            <a:r>
              <a:rPr dirty="0"/>
              <a:t>. </a:t>
            </a:r>
          </a:p>
          <a:p>
            <a:pPr marL="0" marR="759561" indent="213626" algn="just" defTabSz="406908">
              <a:lnSpc>
                <a:spcPts val="7400"/>
              </a:lnSpc>
              <a:spcBef>
                <a:spcPts val="0"/>
              </a:spcBef>
              <a:buSzTx/>
              <a:buNone/>
              <a:defRPr sz="4450">
                <a:latin typeface="Times New Roman"/>
                <a:ea typeface="Times New Roman"/>
                <a:cs typeface="Times New Roman"/>
                <a:sym typeface="Times New Roman"/>
              </a:defRPr>
            </a:pPr>
            <a:r>
              <a:rPr dirty="0" err="1"/>
              <a:t>Τ</a:t>
            </a:r>
            <a:r>
              <a:rPr dirty="0"/>
              <a:t>α </a:t>
            </a:r>
            <a:r>
              <a:rPr dirty="0" err="1"/>
              <a:t>άτομ</a:t>
            </a:r>
            <a:r>
              <a:rPr dirty="0"/>
              <a:t>α </a:t>
            </a:r>
            <a:r>
              <a:rPr dirty="0" err="1"/>
              <a:t>δ</a:t>
            </a:r>
            <a:r>
              <a:rPr dirty="0"/>
              <a:t>απα</a:t>
            </a:r>
            <a:r>
              <a:rPr dirty="0" err="1"/>
              <a:t>νούν</a:t>
            </a:r>
            <a:r>
              <a:rPr dirty="0"/>
              <a:t> </a:t>
            </a:r>
            <a:r>
              <a:rPr dirty="0" err="1"/>
              <a:t>με</a:t>
            </a:r>
            <a:r>
              <a:rPr dirty="0"/>
              <a:t> β</a:t>
            </a:r>
            <a:r>
              <a:rPr dirty="0" err="1"/>
              <a:t>άση</a:t>
            </a:r>
            <a:r>
              <a:rPr dirty="0"/>
              <a:t> </a:t>
            </a:r>
            <a:r>
              <a:rPr dirty="0" err="1"/>
              <a:t>το</a:t>
            </a:r>
            <a:r>
              <a:rPr dirty="0"/>
              <a:t> </a:t>
            </a:r>
            <a:r>
              <a:rPr dirty="0" err="1"/>
              <a:t>μυ</a:t>
            </a:r>
            <a:r>
              <a:rPr dirty="0"/>
              <a:t>α</a:t>
            </a:r>
            <a:r>
              <a:rPr dirty="0" err="1"/>
              <a:t>λό</a:t>
            </a:r>
            <a:r>
              <a:rPr dirty="0"/>
              <a:t> </a:t>
            </a:r>
            <a:r>
              <a:rPr dirty="0" err="1"/>
              <a:t>τους</a:t>
            </a:r>
            <a:r>
              <a:rPr dirty="0"/>
              <a:t>, </a:t>
            </a:r>
            <a:r>
              <a:rPr dirty="0" err="1"/>
              <a:t>κ</a:t>
            </a:r>
            <a:r>
              <a:rPr dirty="0"/>
              <a:t>α</a:t>
            </a:r>
            <a:r>
              <a:rPr dirty="0" err="1"/>
              <a:t>ι</a:t>
            </a:r>
            <a:r>
              <a:rPr dirty="0"/>
              <a:t> </a:t>
            </a:r>
            <a:r>
              <a:rPr dirty="0" err="1"/>
              <a:t>όχι</a:t>
            </a:r>
            <a:r>
              <a:rPr dirty="0"/>
              <a:t> </a:t>
            </a:r>
            <a:r>
              <a:rPr dirty="0" err="1"/>
              <a:t>τη</a:t>
            </a:r>
            <a:r>
              <a:rPr dirty="0"/>
              <a:t> </a:t>
            </a:r>
            <a:r>
              <a:rPr dirty="0" err="1"/>
              <a:t>χρησιμότητ</a:t>
            </a:r>
            <a:r>
              <a:rPr dirty="0"/>
              <a:t>α π</a:t>
            </a:r>
            <a:r>
              <a:rPr dirty="0" err="1"/>
              <a:t>ου</a:t>
            </a:r>
            <a:r>
              <a:rPr dirty="0"/>
              <a:t> </a:t>
            </a:r>
            <a:r>
              <a:rPr dirty="0" err="1"/>
              <a:t>θ</a:t>
            </a:r>
            <a:r>
              <a:rPr dirty="0"/>
              <a:t>α </a:t>
            </a:r>
            <a:r>
              <a:rPr dirty="0" err="1"/>
              <a:t>λά</a:t>
            </a:r>
            <a:r>
              <a:rPr dirty="0"/>
              <a:t>β</a:t>
            </a:r>
            <a:r>
              <a:rPr dirty="0" err="1"/>
              <a:t>ουν</a:t>
            </a:r>
            <a:r>
              <a:rPr dirty="0"/>
              <a:t> απ</a:t>
            </a:r>
            <a:r>
              <a:rPr dirty="0" err="1"/>
              <a:t>ό</a:t>
            </a:r>
            <a:r>
              <a:rPr dirty="0"/>
              <a:t> </a:t>
            </a:r>
            <a:r>
              <a:rPr dirty="0" err="1"/>
              <a:t>τ</a:t>
            </a:r>
            <a:r>
              <a:rPr dirty="0"/>
              <a:t>α α</a:t>
            </a:r>
            <a:r>
              <a:rPr dirty="0" err="1"/>
              <a:t>γ</a:t>
            </a:r>
            <a:r>
              <a:rPr dirty="0"/>
              <a:t>α</a:t>
            </a:r>
            <a:r>
              <a:rPr dirty="0" err="1"/>
              <a:t>θά</a:t>
            </a:r>
            <a:r>
              <a:rPr dirty="0"/>
              <a:t>. </a:t>
            </a:r>
            <a:r>
              <a:rPr dirty="0" err="1"/>
              <a:t>Με</a:t>
            </a:r>
            <a:r>
              <a:rPr dirty="0"/>
              <a:t> </a:t>
            </a:r>
            <a:r>
              <a:rPr dirty="0" err="1"/>
              <a:t>την</a:t>
            </a:r>
            <a:r>
              <a:rPr dirty="0"/>
              <a:t> </a:t>
            </a:r>
            <a:r>
              <a:rPr dirty="0" err="1"/>
              <a:t>ύ</a:t>
            </a:r>
            <a:r>
              <a:rPr dirty="0"/>
              <a:t>πα</a:t>
            </a:r>
            <a:r>
              <a:rPr dirty="0" err="1"/>
              <a:t>ρξη</a:t>
            </a:r>
            <a:r>
              <a:rPr dirty="0"/>
              <a:t> </a:t>
            </a:r>
            <a:r>
              <a:rPr dirty="0" err="1"/>
              <a:t>της</a:t>
            </a:r>
            <a:r>
              <a:rPr dirty="0"/>
              <a:t> </a:t>
            </a:r>
            <a:r>
              <a:rPr dirty="0" err="1"/>
              <a:t>νοητικής</a:t>
            </a:r>
            <a:r>
              <a:rPr dirty="0"/>
              <a:t> </a:t>
            </a:r>
            <a:r>
              <a:rPr dirty="0" err="1"/>
              <a:t>συμ</a:t>
            </a:r>
            <a:r>
              <a:rPr dirty="0"/>
              <a:t>π</a:t>
            </a:r>
            <a:r>
              <a:rPr dirty="0" err="1"/>
              <a:t>εριφοράς</a:t>
            </a:r>
            <a:r>
              <a:rPr dirty="0"/>
              <a:t>, </a:t>
            </a:r>
            <a:r>
              <a:rPr dirty="0" err="1"/>
              <a:t>κ</a:t>
            </a:r>
            <a:r>
              <a:rPr dirty="0"/>
              <a:t>α</a:t>
            </a:r>
            <a:r>
              <a:rPr dirty="0" err="1"/>
              <a:t>τ</a:t>
            </a:r>
            <a:r>
              <a:rPr dirty="0"/>
              <a:t>α</a:t>
            </a:r>
            <a:r>
              <a:rPr dirty="0" err="1"/>
              <a:t>ρρί</a:t>
            </a:r>
            <a:r>
              <a:rPr dirty="0"/>
              <a:t>π</a:t>
            </a:r>
            <a:r>
              <a:rPr dirty="0" err="1"/>
              <a:t>τετ</a:t>
            </a:r>
            <a:r>
              <a:rPr dirty="0"/>
              <a:t>α</a:t>
            </a:r>
            <a:r>
              <a:rPr dirty="0" err="1"/>
              <a:t>ι</a:t>
            </a:r>
            <a:r>
              <a:rPr dirty="0"/>
              <a:t> </a:t>
            </a:r>
            <a:r>
              <a:rPr dirty="0" err="1"/>
              <a:t>η</a:t>
            </a:r>
            <a:r>
              <a:rPr dirty="0"/>
              <a:t> </a:t>
            </a:r>
            <a:r>
              <a:rPr dirty="0" err="1"/>
              <a:t>θεωρί</a:t>
            </a:r>
            <a:r>
              <a:rPr dirty="0"/>
              <a:t>α </a:t>
            </a:r>
            <a:r>
              <a:rPr dirty="0" err="1"/>
              <a:t>της</a:t>
            </a:r>
            <a:r>
              <a:rPr dirty="0"/>
              <a:t> </a:t>
            </a:r>
            <a:r>
              <a:rPr dirty="0" err="1"/>
              <a:t>χρησιμότητ</a:t>
            </a:r>
            <a:r>
              <a:rPr dirty="0"/>
              <a:t>α</a:t>
            </a:r>
            <a:r>
              <a:rPr dirty="0" err="1"/>
              <a:t>ς</a:t>
            </a:r>
            <a:r>
              <a:rPr dirty="0"/>
              <a:t>, </a:t>
            </a:r>
            <a:r>
              <a:rPr dirty="0" err="1"/>
              <a:t>σύμφων</a:t>
            </a:r>
            <a:r>
              <a:rPr dirty="0"/>
              <a:t>α </a:t>
            </a:r>
            <a:r>
              <a:rPr dirty="0" err="1"/>
              <a:t>με</a:t>
            </a:r>
            <a:r>
              <a:rPr dirty="0"/>
              <a:t> </a:t>
            </a:r>
            <a:r>
              <a:rPr dirty="0" err="1"/>
              <a:t>την</a:t>
            </a:r>
            <a:r>
              <a:rPr dirty="0"/>
              <a:t> </a:t>
            </a:r>
            <a:r>
              <a:rPr dirty="0" err="1"/>
              <a:t>ο</a:t>
            </a:r>
            <a:r>
              <a:rPr dirty="0"/>
              <a:t>π</a:t>
            </a:r>
            <a:r>
              <a:rPr dirty="0" err="1"/>
              <a:t>οί</a:t>
            </a:r>
            <a:r>
              <a:rPr dirty="0"/>
              <a:t>α </a:t>
            </a:r>
            <a:r>
              <a:rPr dirty="0" err="1"/>
              <a:t>όλες</a:t>
            </a:r>
            <a:r>
              <a:rPr dirty="0"/>
              <a:t> </a:t>
            </a:r>
            <a:r>
              <a:rPr dirty="0" err="1"/>
              <a:t>οι</a:t>
            </a:r>
            <a:r>
              <a:rPr dirty="0"/>
              <a:t> </a:t>
            </a:r>
            <a:r>
              <a:rPr dirty="0" err="1"/>
              <a:t>ε</a:t>
            </a:r>
            <a:r>
              <a:rPr dirty="0"/>
              <a:t>π</a:t>
            </a:r>
            <a:r>
              <a:rPr dirty="0" err="1"/>
              <a:t>ιλογές</a:t>
            </a:r>
            <a:r>
              <a:rPr dirty="0"/>
              <a:t> α</a:t>
            </a:r>
            <a:r>
              <a:rPr dirty="0" err="1"/>
              <a:t>ξιολογούντ</a:t>
            </a:r>
            <a:r>
              <a:rPr dirty="0"/>
              <a:t>α</a:t>
            </a:r>
            <a:r>
              <a:rPr dirty="0" err="1"/>
              <a:t>ι</a:t>
            </a:r>
            <a:r>
              <a:rPr dirty="0"/>
              <a:t> </a:t>
            </a:r>
            <a:r>
              <a:rPr dirty="0" err="1"/>
              <a:t>με</a:t>
            </a:r>
            <a:r>
              <a:rPr dirty="0"/>
              <a:t> β</a:t>
            </a:r>
            <a:r>
              <a:rPr dirty="0" err="1"/>
              <a:t>άση</a:t>
            </a:r>
            <a:r>
              <a:rPr dirty="0"/>
              <a:t> </a:t>
            </a:r>
            <a:r>
              <a:rPr dirty="0" err="1"/>
              <a:t>τη</a:t>
            </a:r>
            <a:r>
              <a:rPr dirty="0"/>
              <a:t> </a:t>
            </a:r>
            <a:r>
              <a:rPr dirty="0" err="1"/>
              <a:t>χρησιμότητά</a:t>
            </a:r>
            <a:r>
              <a:rPr dirty="0"/>
              <a:t> </a:t>
            </a:r>
            <a:r>
              <a:rPr dirty="0" err="1"/>
              <a:t>τους</a:t>
            </a:r>
            <a:r>
              <a:rPr dirty="0"/>
              <a:t>.</a:t>
            </a:r>
          </a:p>
        </p:txBody>
      </p:sp>
      <p:sp>
        <p:nvSpPr>
          <p:cNvPr id="163" name="Αποτελεσματική Αγορά"/>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Αποτελεσματική Αγορά</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Νοητική Λογιστική"/>
          <p:cNvSpPr txBox="1">
            <a:spLocks noGrp="1"/>
          </p:cNvSpPr>
          <p:nvPr>
            <p:ph type="title"/>
          </p:nvPr>
        </p:nvSpPr>
        <p:spPr>
          <a:prstGeom prst="rect">
            <a:avLst/>
          </a:prstGeom>
        </p:spPr>
        <p:txBody>
          <a:bodyPr/>
          <a:lstStyle/>
          <a:p>
            <a:r>
              <a:t>Νοητική Λογιστική</a:t>
            </a:r>
          </a:p>
        </p:txBody>
      </p:sp>
      <p:sp>
        <p:nvSpPr>
          <p:cNvPr id="166" name="Το ξεχωριστό αυτό είδος της λογιστικής, λειτουργεί και σαν εργαλείο των καταναλωτών, για να επιλυθούν προβλήματα αυτοελέγχου ως προς τις δαπάνες.…"/>
          <p:cNvSpPr txBox="1">
            <a:spLocks noGrp="1"/>
          </p:cNvSpPr>
          <p:nvPr>
            <p:ph type="body" idx="1"/>
          </p:nvPr>
        </p:nvSpPr>
        <p:spPr>
          <a:xfrm>
            <a:off x="1217711" y="3780748"/>
            <a:ext cx="21948578" cy="8483601"/>
          </a:xfrm>
          <a:prstGeom prst="rect">
            <a:avLst/>
          </a:prstGeom>
        </p:spPr>
        <p:txBody>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endParaRP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Το ξεχωριστό αυτό είδος της λογιστικής, λειτουργεί και σαν εργαλείο των καταναλωτών, για να επιλυθούν προβλήματα αυτοελέγχου ως προς τις δαπάνες.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«Ένα άτομο θα μπορούσε να χρησιμοποιήσει το ψυχικό λογιστικό σύστημα για να κρατήσει τις δαπάνες του υπό έλεγχο» ( Τhaler, 1999), παρόλα αυτά οδηγείται σε παράλογες ενέργειες και συμπεριφορές.</a:t>
            </a:r>
          </a:p>
        </p:txBody>
      </p:sp>
      <p:sp>
        <p:nvSpPr>
          <p:cNvPr id="167" name="Άνθρωποι"/>
          <p:cNvSpPr txBox="1">
            <a:spLocks noGrp="1"/>
          </p:cNvSpPr>
          <p:nvPr>
            <p:ph type="body" idx="21"/>
          </p:nvPr>
        </p:nvSpPr>
        <p:spPr>
          <a:prstGeom prst="rect">
            <a:avLst/>
          </a:prstGeom>
          <a:solidFill>
            <a:schemeClr val="accent1">
              <a:hueOff val="-245591"/>
              <a:satOff val="13830"/>
              <a:lumOff val="17557"/>
            </a:schemeClr>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3200" spc="0">
                <a:latin typeface="Graphik"/>
                <a:ea typeface="Graphik"/>
                <a:cs typeface="Graphik"/>
                <a:sym typeface="Graphik"/>
              </a:defRPr>
            </a:lvl1pPr>
          </a:lstStyle>
          <a:p>
            <a:r>
              <a:t>Άνθρωποι</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Τίτλος σλάιντ"/>
          <p:cNvSpPr txBox="1">
            <a:spLocks noGrp="1"/>
          </p:cNvSpPr>
          <p:nvPr>
            <p:ph type="title"/>
          </p:nvPr>
        </p:nvSpPr>
        <p:spPr>
          <a:prstGeom prst="rect">
            <a:avLst/>
          </a:prstGeom>
        </p:spPr>
        <p:txBody>
          <a:bodyPr/>
          <a:lstStyle/>
          <a:p>
            <a:endParaRPr/>
          </a:p>
        </p:txBody>
      </p:sp>
      <p:sp>
        <p:nvSpPr>
          <p:cNvPr id="170" name="Οι άνθρωποι, δημιουργούν διανοητικά διαφορετικούς λογαριασμούς δαπανών στον προϋπολογισμό τους για δραστηριότητες, όπως ψυχαγωγία, τρόφιμα, ταξίδια και είδη ένδυσης.…"/>
          <p:cNvSpPr txBox="1">
            <a:spLocks noGrp="1"/>
          </p:cNvSpPr>
          <p:nvPr>
            <p:ph type="body" idx="1"/>
          </p:nvPr>
        </p:nvSpPr>
        <p:spPr>
          <a:prstGeom prst="rect">
            <a:avLst/>
          </a:prstGeom>
        </p:spPr>
        <p:txBody>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Οι άνθρωποι, δημιουργούν διανοητικά διαφορετικούς λογαριασμούς δαπανών στον προϋπολογισμό τους για δραστηριότητες, όπως ψυχαγωγία, τρόφιμα, ταξίδια και είδη ένδυσης.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Αν αισθάνονται ότι έχουν ξοδέψει πολλά χρήματα, σε μια από αυτές τις κατηγορίες, θα καθυστερήσουν αναγκαίες αγορές στη συγκεκριμένη κατηγορία, έστω και αν εξακολουθούν να δαπανούν για άλλα αντικείμενα, (Becher, 2011). </a:t>
            </a:r>
          </a:p>
        </p:txBody>
      </p:sp>
      <p:sp>
        <p:nvSpPr>
          <p:cNvPr id="171" name="Υπότιτλος σλάιντ"/>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Νοητική Λογιστική"/>
          <p:cNvSpPr txBox="1">
            <a:spLocks noGrp="1"/>
          </p:cNvSpPr>
          <p:nvPr>
            <p:ph type="title"/>
          </p:nvPr>
        </p:nvSpPr>
        <p:spPr>
          <a:prstGeom prst="rect">
            <a:avLst/>
          </a:prstGeom>
        </p:spPr>
        <p:txBody>
          <a:bodyPr/>
          <a:lstStyle/>
          <a:p>
            <a:r>
              <a:t>Νοητική Λογιστική</a:t>
            </a:r>
          </a:p>
        </p:txBody>
      </p:sp>
      <p:sp>
        <p:nvSpPr>
          <p:cNvPr id="174" name="O Thaler, εισήγαγε την έννοια αυτή και στα χρηματιστηριακά δεδομένα.…"/>
          <p:cNvSpPr txBox="1">
            <a:spLocks noGrp="1"/>
          </p:cNvSpPr>
          <p:nvPr>
            <p:ph type="body" idx="1"/>
          </p:nvPr>
        </p:nvSpPr>
        <p:spPr>
          <a:prstGeom prst="rect">
            <a:avLst/>
          </a:prstGeom>
        </p:spPr>
        <p:txBody>
          <a:bodyPr>
            <a:normAutofit fontScale="62500" lnSpcReduction="20000"/>
          </a:bodyPr>
          <a:lstStyle/>
          <a:p>
            <a:pPr marL="0" marR="742492" indent="208826" algn="just" defTabSz="397763">
              <a:lnSpc>
                <a:spcPts val="7300"/>
              </a:lnSpc>
              <a:spcBef>
                <a:spcPts val="0"/>
              </a:spcBef>
              <a:buSzTx/>
              <a:buNone/>
              <a:defRPr sz="4350">
                <a:latin typeface="Times New Roman"/>
                <a:ea typeface="Times New Roman"/>
                <a:cs typeface="Times New Roman"/>
                <a:sym typeface="Times New Roman"/>
              </a:defRPr>
            </a:pPr>
            <a:endParaRPr/>
          </a:p>
          <a:p>
            <a:pPr marL="0" marR="742492" indent="208826" algn="just" defTabSz="397763">
              <a:lnSpc>
                <a:spcPts val="7300"/>
              </a:lnSpc>
              <a:spcBef>
                <a:spcPts val="0"/>
              </a:spcBef>
              <a:buSzTx/>
              <a:buNone/>
              <a:defRPr sz="4350">
                <a:latin typeface="Times New Roman"/>
                <a:ea typeface="Times New Roman"/>
                <a:cs typeface="Times New Roman"/>
                <a:sym typeface="Times New Roman"/>
              </a:defRPr>
            </a:pPr>
            <a:r>
              <a:t>O Thaler, εισήγαγε την έννοια αυτή και στα χρηματιστηριακά δεδομένα.</a:t>
            </a:r>
          </a:p>
          <a:p>
            <a:pPr marL="0" marR="742492" indent="208826" algn="just" defTabSz="397763">
              <a:lnSpc>
                <a:spcPts val="7300"/>
              </a:lnSpc>
              <a:spcBef>
                <a:spcPts val="0"/>
              </a:spcBef>
              <a:buSzTx/>
              <a:buNone/>
              <a:defRPr sz="4350">
                <a:latin typeface="Times New Roman"/>
                <a:ea typeface="Times New Roman"/>
                <a:cs typeface="Times New Roman"/>
                <a:sym typeface="Times New Roman"/>
              </a:defRPr>
            </a:pPr>
            <a:r>
              <a:t>Καταγράφει ότι η νοητική λογιστική αναφέρεται στην κωδικοποίηση, ταξινόμηση και παρακολούθηση των χρηματιστηριακών αποτελεσμάτων σε ξεχωριστούς νοητικούς λογαριασμούς, η επανεξέταση των οποίων γίνεται μόνο περιοδικά και όταν υπάρχει σχετική κίνηση. </a:t>
            </a:r>
          </a:p>
          <a:p>
            <a:pPr marL="0" marR="742492" indent="208826" algn="just" defTabSz="397763">
              <a:lnSpc>
                <a:spcPts val="7300"/>
              </a:lnSpc>
              <a:spcBef>
                <a:spcPts val="0"/>
              </a:spcBef>
              <a:buSzTx/>
              <a:buNone/>
              <a:defRPr sz="4350">
                <a:latin typeface="Times New Roman"/>
                <a:ea typeface="Times New Roman"/>
                <a:cs typeface="Times New Roman"/>
                <a:sym typeface="Times New Roman"/>
              </a:defRPr>
            </a:pPr>
            <a:r>
              <a:t>Θεωρεί, ότι η νοητική λογιστική, είναι ένας από τους πυλώνες στους οποίους στηρίζεται το σύνολο της οικονομικής/χρηματιστηρακής συμπεριφοράς, αποτελώντας το σύνολο των γνωστικών λειτουργιών που χρησιμοποιούν ιδιώτες και νοικοκυριά για την οργάνωση, αξιολόγηση και παρακολούθηση των χρηματοδοτικών δραστηριοτήτων. </a:t>
            </a:r>
          </a:p>
          <a:p>
            <a:pPr marL="0" marR="742492" indent="208826" algn="just" defTabSz="397763">
              <a:lnSpc>
                <a:spcPts val="7300"/>
              </a:lnSpc>
              <a:spcBef>
                <a:spcPts val="0"/>
              </a:spcBef>
              <a:buSzTx/>
              <a:buNone/>
              <a:defRPr sz="4350">
                <a:latin typeface="Times New Roman"/>
                <a:ea typeface="Times New Roman"/>
                <a:cs typeface="Times New Roman"/>
                <a:sym typeface="Times New Roman"/>
              </a:defRPr>
            </a:pPr>
            <a:r>
              <a:t>Οι επενδυτές τοποθετούν τα περιουσιακά τους στοιχεία σε διαφορετικά επίπεδα χρησιμότητας και αυτό επηρεάζει τη μετέπειτα επενδυτική τους συμπεριφορά (Thaler, 1999).</a:t>
            </a:r>
          </a:p>
        </p:txBody>
      </p:sp>
      <p:sp>
        <p:nvSpPr>
          <p:cNvPr id="175" name="Ο Επενδυτής"/>
          <p:cNvSpPr txBox="1">
            <a:spLocks noGrp="1"/>
          </p:cNvSpPr>
          <p:nvPr>
            <p:ph type="body" idx="21"/>
          </p:nvPr>
        </p:nvSpPr>
        <p:spPr>
          <a:prstGeom prst="rect">
            <a:avLst/>
          </a:prstGeom>
          <a:solidFill>
            <a:schemeClr val="accent4"/>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3200" spc="0">
                <a:latin typeface="Graphik"/>
                <a:ea typeface="Graphik"/>
                <a:cs typeface="Graphik"/>
                <a:sym typeface="Graphik"/>
              </a:defRPr>
            </a:lvl1pPr>
          </a:lstStyle>
          <a:p>
            <a:r>
              <a:t>Ο Επενδυτής</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Τίτλος σλάιντ"/>
          <p:cNvSpPr txBox="1">
            <a:spLocks noGrp="1"/>
          </p:cNvSpPr>
          <p:nvPr>
            <p:ph type="title"/>
          </p:nvPr>
        </p:nvSpPr>
        <p:spPr>
          <a:prstGeom prst="rect">
            <a:avLst/>
          </a:prstGeom>
        </p:spPr>
        <p:txBody>
          <a:bodyPr/>
          <a:lstStyle/>
          <a:p>
            <a:endParaRPr/>
          </a:p>
        </p:txBody>
      </p:sp>
      <p:sp>
        <p:nvSpPr>
          <p:cNvPr id="178" name="Οι επενδυτές λαμβάνουν διαφορετικές οικονομικές αποφάσεις για τους διαφορετικούς νοητικούς λογαριασμούς που έχουν δημιουργήσει, υπονομεύοντας τον ορθολογικό τρόπο λήψης μια ενιαίας απόφασης για ένα ενοποιημένο χαρτοφυλάκιο.…"/>
          <p:cNvSpPr txBox="1">
            <a:spLocks noGrp="1"/>
          </p:cNvSpPr>
          <p:nvPr>
            <p:ph type="body" idx="1"/>
          </p:nvPr>
        </p:nvSpPr>
        <p:spPr>
          <a:prstGeom prst="rect">
            <a:avLst/>
          </a:prstGeom>
        </p:spPr>
        <p:txBody>
          <a:bodyPr/>
          <a:lstStyle/>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Οι επενδυτές λαμβάνουν διαφορετικές οικονομικές αποφάσεις για τους διαφορετικούς νοητικούς λογαριασμούς που έχουν δημιουργήσει, υπονομεύοντας τον ορθολογικό τρόπο λήψης μια ενιαίας απόφασης για ένα ενοποιημένο χαρτοφυλάκιο. </a:t>
            </a:r>
          </a:p>
          <a:p>
            <a:pPr marL="0" marR="853439" indent="240029" algn="just" defTabSz="457200">
              <a:lnSpc>
                <a:spcPts val="8400"/>
              </a:lnSpc>
              <a:spcBef>
                <a:spcPts val="0"/>
              </a:spcBef>
              <a:buSzTx/>
              <a:buNone/>
              <a:defRPr sz="5000">
                <a:latin typeface="Times New Roman"/>
                <a:ea typeface="Times New Roman"/>
                <a:cs typeface="Times New Roman"/>
                <a:sym typeface="Times New Roman"/>
              </a:defRPr>
            </a:pPr>
            <a:r>
              <a:t>Αγοράζουν χωριστά μετοχές, χωρίς ουσιαστικά να δίνουν προσοχή στη σχέση μεταξύ τους, παραμελώντας την ανάγκη για βελτιστοποίηση του επενδυτικού τους χαρτοφυλακίου (Shams, Kordlouie and Dezfuli, 2012).</a:t>
            </a:r>
          </a:p>
        </p:txBody>
      </p:sp>
      <p:sp>
        <p:nvSpPr>
          <p:cNvPr id="179" name="Υπότιτλος σλάιντ"/>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Εικόνα" descr="Εικόνα"/>
          <p:cNvPicPr>
            <a:picLocks noChangeAspect="1"/>
          </p:cNvPicPr>
          <p:nvPr/>
        </p:nvPicPr>
        <p:blipFill>
          <a:blip r:embed="rId2"/>
          <a:srcRect/>
          <a:stretch>
            <a:fillRect/>
          </a:stretch>
        </p:blipFill>
        <p:spPr>
          <a:xfrm>
            <a:off x="823814" y="2020091"/>
            <a:ext cx="22829442" cy="10337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0" y="21600"/>
                </a:lnTo>
                <a:lnTo>
                  <a:pt x="10800" y="21600"/>
                </a:lnTo>
                <a:lnTo>
                  <a:pt x="21600" y="21600"/>
                </a:lnTo>
                <a:lnTo>
                  <a:pt x="21600" y="10800"/>
                </a:lnTo>
                <a:lnTo>
                  <a:pt x="21600" y="0"/>
                </a:lnTo>
                <a:lnTo>
                  <a:pt x="10800" y="0"/>
                </a:lnTo>
                <a:lnTo>
                  <a:pt x="0" y="0"/>
                </a:lnTo>
                <a:close/>
                <a:moveTo>
                  <a:pt x="10597" y="11074"/>
                </a:moveTo>
                <a:cubicBezTo>
                  <a:pt x="10628" y="11076"/>
                  <a:pt x="10655" y="11132"/>
                  <a:pt x="10639" y="11190"/>
                </a:cubicBezTo>
                <a:cubicBezTo>
                  <a:pt x="10630" y="11223"/>
                  <a:pt x="10610" y="11250"/>
                  <a:pt x="10596" y="11250"/>
                </a:cubicBezTo>
                <a:cubicBezTo>
                  <a:pt x="10556" y="11250"/>
                  <a:pt x="10534" y="11134"/>
                  <a:pt x="10566" y="11089"/>
                </a:cubicBezTo>
                <a:cubicBezTo>
                  <a:pt x="10576" y="11076"/>
                  <a:pt x="10587" y="11073"/>
                  <a:pt x="10597" y="11074"/>
                </a:cubicBezTo>
                <a:close/>
              </a:path>
            </a:pathLst>
          </a:custGeom>
          <a:ln w="12700">
            <a:miter lim="400000"/>
          </a:ln>
          <a:effectLst>
            <a:outerShdw blurRad="190500" dist="8455" dir="5400000" rotWithShape="0">
              <a:srgbClr val="000000"/>
            </a:outerShdw>
          </a:effectLst>
        </p:spPr>
      </p:pic>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2813</Words>
  <Application>Microsoft Macintosh PowerPoint</Application>
  <PresentationFormat>Προσαρμογή</PresentationFormat>
  <Paragraphs>119</Paragraphs>
  <Slides>29</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29</vt:i4>
      </vt:variant>
    </vt:vector>
  </HeadingPairs>
  <TitlesOfParts>
    <vt:vector size="39" baseType="lpstr">
      <vt:lpstr>Canela Bold</vt:lpstr>
      <vt:lpstr>Canela Regular</vt:lpstr>
      <vt:lpstr>Georgia</vt:lpstr>
      <vt:lpstr>Graphik</vt:lpstr>
      <vt:lpstr>Graphik-Medium</vt:lpstr>
      <vt:lpstr>Graphik-SemiboldItalic</vt:lpstr>
      <vt:lpstr>Helvetica Neue</vt:lpstr>
      <vt:lpstr>Times New Roman</vt:lpstr>
      <vt:lpstr>Times Roman</vt:lpstr>
      <vt:lpstr>23_ClassicWhite</vt:lpstr>
      <vt:lpstr>Νοητική Λογιστική</vt:lpstr>
      <vt:lpstr>Παρουσίαση του PowerPoint</vt:lpstr>
      <vt:lpstr>Νοητική Λογιστική</vt:lpstr>
      <vt:lpstr>Νοητική Λογιστική</vt:lpstr>
      <vt:lpstr>Νοητική Λογιστική</vt:lpstr>
      <vt:lpstr>Παρουσίαση του PowerPoint</vt:lpstr>
      <vt:lpstr>Νοητική Λογιστική</vt:lpstr>
      <vt:lpstr>Παρουσίαση του PowerPoint</vt:lpstr>
      <vt:lpstr>Παρουσίαση του PowerPoint</vt:lpstr>
      <vt:lpstr>Δημιουργία Διαφορετικών Λογαριασμών</vt:lpstr>
      <vt:lpstr>Δημιουργία  Διαφορετικών Λογαριασμών</vt:lpstr>
      <vt:lpstr>Δημιουργία  Διαφορετικών Λογαριασμών</vt:lpstr>
      <vt:lpstr>Παρουσίαση του PowerPoint</vt:lpstr>
      <vt:lpstr>Παρουσίαση του PowerPoint</vt:lpstr>
      <vt:lpstr>Παρουσίαση του PowerPoint</vt:lpstr>
      <vt:lpstr>Το φαινόμενο του χαμένου κόστους </vt:lpstr>
      <vt:lpstr>Παρουσίαση του PowerPoint</vt:lpstr>
      <vt:lpstr>Το φαινόμενο του χαμένου κόστους </vt:lpstr>
      <vt:lpstr>Παρουσίαση του PowerPoint</vt:lpstr>
      <vt:lpstr>Το φαινόμενο του διαθέσιμου χρήματος</vt:lpstr>
      <vt:lpstr>Παρουσίαση του PowerPoint</vt:lpstr>
      <vt:lpstr>Το φαινόμενο του διαθέσιμου χρήματος</vt:lpstr>
      <vt:lpstr>Παρουσίαση του PowerPoint</vt:lpstr>
      <vt:lpstr>Ηδονική πλαισίωση</vt:lpstr>
      <vt:lpstr>Παρουσίαση του PowerPoint</vt:lpstr>
      <vt:lpstr>Παρουσίαση του PowerPoint</vt:lpstr>
      <vt:lpstr>Ηδωνική Πλαισίωση</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Νοητική Λογιστική</dc:title>
  <cp:lastModifiedBy>ANASTASIOS KONSTANTINIDIS</cp:lastModifiedBy>
  <cp:revision>3</cp:revision>
  <dcterms:modified xsi:type="dcterms:W3CDTF">2023-05-19T13:11:00Z</dcterms:modified>
</cp:coreProperties>
</file>