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0" r:id="rId1"/>
  </p:sldMasterIdLst>
  <p:sldIdLst>
    <p:sldId id="256" r:id="rId2"/>
    <p:sldId id="257" r:id="rId3"/>
    <p:sldId id="258" r:id="rId4"/>
    <p:sldId id="259" r:id="rId5"/>
    <p:sldId id="261" r:id="rId6"/>
    <p:sldId id="262" r:id="rId7"/>
    <p:sldId id="263" r:id="rId8"/>
    <p:sldId id="268" r:id="rId9"/>
    <p:sldId id="269" r:id="rId10"/>
    <p:sldId id="264" r:id="rId11"/>
    <p:sldId id="265" r:id="rId12"/>
    <p:sldId id="266" r:id="rId13"/>
    <p:sldId id="267" r:id="rId14"/>
    <p:sldId id="270" r:id="rId15"/>
    <p:sldId id="271"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9227304"/>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657628"/>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20621745"/>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52647F38-B617-4D2F-AE0A-013F0C4D2C57}" type="datetimeFigureOut">
              <a:rPr lang="en-US" smtClean="0"/>
              <a:t>3/30/2021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7799C9-84D9-46D2-A11E-BCF8A720529D}" type="slidenum">
              <a:rPr lang="en-US" smtClean="0"/>
              <a:t>‹#›</a:t>
            </a:fld>
            <a:endParaRPr lang="en-US" dirty="0"/>
          </a:p>
        </p:txBody>
      </p:sp>
    </p:spTree>
    <p:extLst>
      <p:ext uri="{BB962C8B-B14F-4D97-AF65-F5344CB8AC3E}">
        <p14:creationId xmlns:p14="http://schemas.microsoft.com/office/powerpoint/2010/main" val="3332642908"/>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l-GR" smtClean="0"/>
              <a:t>Στυλ κύριου τίτλου</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smtClean="0"/>
              <a:pPr/>
              <a:t>3/30/2021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1334138"/>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8" name="Date Placeholder 7"/>
          <p:cNvSpPr>
            <a:spLocks noGrp="1"/>
          </p:cNvSpPr>
          <p:nvPr>
            <p:ph type="dt" sz="half" idx="10"/>
          </p:nvPr>
        </p:nvSpPr>
        <p:spPr/>
        <p:txBody>
          <a:bodyPr/>
          <a:lstStyle/>
          <a:p>
            <a:fld id="{05BFA754-D5C3-4E66-96A6-867B257F58DC}" type="datetimeFigureOut">
              <a:rPr lang="en-US" smtClean="0"/>
              <a:t>3/30/2021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679812882"/>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2" name="Date Placeholder 1"/>
          <p:cNvSpPr>
            <a:spLocks noGrp="1"/>
          </p:cNvSpPr>
          <p:nvPr>
            <p:ph type="dt" sz="half" idx="10"/>
          </p:nvPr>
        </p:nvSpPr>
        <p:spPr/>
        <p:txBody>
          <a:bodyPr/>
          <a:lstStyle/>
          <a:p>
            <a:fld id="{B61BEF0D-F0BB-DE4B-95CE-6DB70DBA9567}" type="datetimeFigureOut">
              <a:rPr lang="en-US" smtClean="0"/>
              <a:pPr/>
              <a:t>3/30/2021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6849355"/>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smtClean="0"/>
              <a:t>Στυλ κύριου τίτλου</a:t>
            </a:r>
            <a:endParaRPr lang="en-US" dirty="0"/>
          </a:p>
        </p:txBody>
      </p:sp>
      <p:sp>
        <p:nvSpPr>
          <p:cNvPr id="2" name="Date Placeholder 1"/>
          <p:cNvSpPr>
            <a:spLocks noGrp="1"/>
          </p:cNvSpPr>
          <p:nvPr>
            <p:ph type="dt" sz="half" idx="10"/>
          </p:nvPr>
        </p:nvSpPr>
        <p:spPr/>
        <p:txBody>
          <a:bodyPr/>
          <a:lstStyle/>
          <a:p>
            <a:fld id="{B61BEF0D-F0BB-DE4B-95CE-6DB70DBA9567}" type="datetimeFigureOut">
              <a:rPr lang="en-US" smtClean="0"/>
              <a:pPr/>
              <a:t>3/30/2021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63055170"/>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61BEF0D-F0BB-DE4B-95CE-6DB70DBA9567}" type="datetimeFigureOut">
              <a:rPr lang="en-US" smtClean="0"/>
              <a:pPr/>
              <a:t>3/30/2021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34364811"/>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l-GR" smtClean="0"/>
              <a:t>Στυλ κύριου τίτλου</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8" name="Date Placeholder 7"/>
          <p:cNvSpPr>
            <a:spLocks noGrp="1"/>
          </p:cNvSpPr>
          <p:nvPr>
            <p:ph type="dt" sz="half" idx="10"/>
          </p:nvPr>
        </p:nvSpPr>
        <p:spPr/>
        <p:txBody>
          <a:bodyPr/>
          <a:lstStyle/>
          <a:p>
            <a:fld id="{B61BEF0D-F0BB-DE4B-95CE-6DB70DBA9567}" type="datetimeFigureOut">
              <a:rPr lang="en-US" smtClean="0"/>
              <a:pPr/>
              <a:t>3/30/2021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96836916"/>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8" name="Date Placeholder 7"/>
          <p:cNvSpPr>
            <a:spLocks noGrp="1"/>
          </p:cNvSpPr>
          <p:nvPr>
            <p:ph type="dt" sz="half" idx="10"/>
          </p:nvPr>
        </p:nvSpPr>
        <p:spPr/>
        <p:txBody>
          <a:bodyPr/>
          <a:lstStyle/>
          <a:p>
            <a:fld id="{B61BEF0D-F0BB-DE4B-95CE-6DB70DBA9567}" type="datetimeFigureOut">
              <a:rPr lang="en-US" smtClean="0"/>
              <a:pPr/>
              <a:t>3/30/2021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5746304"/>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B61BEF0D-F0BB-DE4B-95CE-6DB70DBA9567}" type="datetimeFigureOut">
              <a:rPr lang="en-US" smtClean="0"/>
              <a:pPr/>
              <a:t>3/30/2021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874433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ransition spd="slow">
    <p:push dir="u"/>
  </p:transition>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n-US" dirty="0" smtClean="0"/>
              <a:t/>
            </a:r>
            <a:br>
              <a:rPr lang="en-US" dirty="0" smtClean="0"/>
            </a:br>
            <a:r>
              <a:rPr lang="en-US" dirty="0"/>
              <a:t/>
            </a:r>
            <a:br>
              <a:rPr lang="en-US" dirty="0"/>
            </a:br>
            <a:r>
              <a:rPr lang="el-GR" sz="4000" dirty="0" smtClean="0"/>
              <a:t>Γνωστικά </a:t>
            </a:r>
            <a:r>
              <a:rPr lang="el-GR" sz="4000" dirty="0"/>
              <a:t>και Συναισθηματικά Σφάλματα</a:t>
            </a:r>
          </a:p>
        </p:txBody>
      </p:sp>
      <p:sp>
        <p:nvSpPr>
          <p:cNvPr id="3" name="Υπότιτλος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4181336798"/>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800" b="1" dirty="0"/>
              <a:t>Συναισθηματικά σφάλματα </a:t>
            </a:r>
            <a:r>
              <a:rPr lang="el-GR" b="1" dirty="0"/>
              <a:t/>
            </a:r>
            <a:br>
              <a:rPr lang="el-GR" b="1" dirty="0"/>
            </a:br>
            <a:endParaRPr lang="el-GR" dirty="0"/>
          </a:p>
        </p:txBody>
      </p:sp>
      <p:sp>
        <p:nvSpPr>
          <p:cNvPr id="3" name="Θέση περιεχομένου 2"/>
          <p:cNvSpPr>
            <a:spLocks noGrp="1"/>
          </p:cNvSpPr>
          <p:nvPr>
            <p:ph idx="1"/>
          </p:nvPr>
        </p:nvSpPr>
        <p:spPr/>
        <p:txBody>
          <a:bodyPr>
            <a:normAutofit/>
          </a:bodyPr>
          <a:lstStyle/>
          <a:p>
            <a:pPr algn="just"/>
            <a:r>
              <a:rPr lang="el-GR" dirty="0"/>
              <a:t>Ως συναισθηματικό σφάλμα, ορίζεται η διαστρέβλωση της γνωστικής λειτουργίας και της λήψης αποφάσεων, λόγω συναισθηματικών παραγόντων. Είναι μέρος </a:t>
            </a:r>
            <a:r>
              <a:rPr lang="el-GR" dirty="0" err="1"/>
              <a:t>ευρετικού</a:t>
            </a:r>
            <a:r>
              <a:rPr lang="el-GR" dirty="0"/>
              <a:t> κανόνα, που ασκεί επίδραση στον τρόπο που αξιολογείται και εκτιμάται ένα γεγονός και μια κατάσταση, πάντα υπό το πρίσμα των συναισθημάτων.</a:t>
            </a:r>
          </a:p>
          <a:p>
            <a:pPr algn="just"/>
            <a:r>
              <a:rPr lang="el-GR" dirty="0"/>
              <a:t>Οι προκαταλήψεις που έχουν σχέση με το συναίσθημα, είναι ουσιαστικά αποτέλεσμα μια ψυχολογικής κατάστασης, που προκύπτει αυθόρμητα και όχι συνειδητά και οδηγούν σε παράλογα συμπεράσματα και λανθασμένες αποφάσεις (</a:t>
            </a:r>
            <a:r>
              <a:rPr lang="el-GR" dirty="0" err="1"/>
              <a:t>Barretta</a:t>
            </a:r>
            <a:r>
              <a:rPr lang="el-GR" dirty="0"/>
              <a:t>, 2012).</a:t>
            </a:r>
          </a:p>
          <a:p>
            <a:endParaRPr lang="el-GR" dirty="0"/>
          </a:p>
        </p:txBody>
      </p:sp>
    </p:spTree>
    <p:extLst>
      <p:ext uri="{BB962C8B-B14F-4D97-AF65-F5344CB8AC3E}">
        <p14:creationId xmlns:p14="http://schemas.microsoft.com/office/powerpoint/2010/main" val="1817966257"/>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algn="just"/>
            <a:r>
              <a:rPr lang="el-GR" dirty="0"/>
              <a:t>Στο βιβλίο του </a:t>
            </a:r>
            <a:r>
              <a:rPr lang="el-GR" dirty="0" err="1"/>
              <a:t>Kahneman</a:t>
            </a:r>
            <a:r>
              <a:rPr lang="el-GR" dirty="0"/>
              <a:t> “</a:t>
            </a:r>
            <a:r>
              <a:rPr lang="el-GR" dirty="0" err="1"/>
              <a:t>Thinking</a:t>
            </a:r>
            <a:r>
              <a:rPr lang="el-GR" dirty="0"/>
              <a:t>, </a:t>
            </a:r>
            <a:r>
              <a:rPr lang="el-GR" dirty="0" err="1"/>
              <a:t>fast</a:t>
            </a:r>
            <a:r>
              <a:rPr lang="el-GR" dirty="0"/>
              <a:t> and </a:t>
            </a:r>
            <a:r>
              <a:rPr lang="el-GR" dirty="0" err="1"/>
              <a:t>slow</a:t>
            </a:r>
            <a:r>
              <a:rPr lang="el-GR" dirty="0"/>
              <a:t>” o διακεκριμένος ψυχολόγος προσδιόρισε δύο συστήματα, τα οποία οδηγούν τον τρόπο που σκεφτόμαστε. Το πρώτο σύστημα ( “Σύστημα 1”) αντιπροσωπεύει τη διαίσθηση και το “Σύστημα 2” που αντιπροσωπεύει την αργή και σκόπιμη σκέψη. </a:t>
            </a:r>
          </a:p>
          <a:p>
            <a:pPr algn="just"/>
            <a:r>
              <a:rPr lang="el-GR" dirty="0"/>
              <a:t>Οι συναισθηματικοί παράγοντες που επηρεάζουν τις αποφάσεις μπορούν να έχουν σχέση με ατομικούς, εγωκεντρικούς παράγοντες είτε με παράγοντες που προκύπτουν από την ανάπτυξη σχέσεων με άλλα άτομα (διαπροσωπικές σχέσεις), οδηγώντας ενδεχομένως σε σημαντικά προβλήματα και σε συγκρούσεις, με αποτέλεσμα το τέλος των προσωπικών και επαγγελματικών σχέσεων (</a:t>
            </a:r>
            <a:r>
              <a:rPr lang="el-GR" dirty="0" err="1"/>
              <a:t>Exforsys</a:t>
            </a:r>
            <a:r>
              <a:rPr lang="el-GR" dirty="0"/>
              <a:t>, 2009).</a:t>
            </a:r>
          </a:p>
        </p:txBody>
      </p:sp>
    </p:spTree>
    <p:extLst>
      <p:ext uri="{BB962C8B-B14F-4D97-AF65-F5344CB8AC3E}">
        <p14:creationId xmlns:p14="http://schemas.microsoft.com/office/powerpoint/2010/main" val="3924450323"/>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algn="just"/>
            <a:r>
              <a:rPr lang="el-GR" dirty="0"/>
              <a:t>Οι άνθρωποι και ειδικότερα οι επενδυτές, μέσα από τη συναισθηματική επίγνωση μπορούν να αντιμετωπίσουν τις λανθασμένες επιλογές. Ανακαλύπτοντας και γνωρίζοντας τα συναισθήματα και το πώς συνδέονται με τα γεγονότα και τις καταστάσεις που καλούνται να αξιολογήσουν, με αποτέλεσμα την αξιοπιστία και τη σωστότερη επιλογή. Η συναισθηματική νοημοσύνη αυξάνεται μέσω της μείωσης της συναισθηματικής προκατάληψης. </a:t>
            </a:r>
          </a:p>
          <a:p>
            <a:pPr marL="0" indent="0">
              <a:buNone/>
            </a:pPr>
            <a:endParaRPr lang="el-GR" dirty="0"/>
          </a:p>
        </p:txBody>
      </p:sp>
    </p:spTree>
    <p:extLst>
      <p:ext uri="{BB962C8B-B14F-4D97-AF65-F5344CB8AC3E}">
        <p14:creationId xmlns:p14="http://schemas.microsoft.com/office/powerpoint/2010/main" val="1885448088"/>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20000"/>
          </a:bodyPr>
          <a:lstStyle/>
          <a:p>
            <a:pPr algn="just"/>
            <a:r>
              <a:rPr lang="el-GR" dirty="0"/>
              <a:t>Οι πιο γνωστές συναισθηματικές προκαταλήψεις, έτσι όπως καταγράφονται στη βιβλιογραφία της </a:t>
            </a:r>
            <a:r>
              <a:rPr lang="el-GR" dirty="0" err="1"/>
              <a:t>συμπεριφορικής</a:t>
            </a:r>
            <a:r>
              <a:rPr lang="el-GR" dirty="0"/>
              <a:t> χρηματοοικονομικής και σε συνδυασμό με αυτές που έχει καταγράψει ο </a:t>
            </a:r>
            <a:r>
              <a:rPr lang="el-GR" dirty="0" err="1"/>
              <a:t>Pompian</a:t>
            </a:r>
            <a:r>
              <a:rPr lang="el-GR" dirty="0"/>
              <a:t>, παρατίθενται στη συνέχεια:</a:t>
            </a:r>
          </a:p>
          <a:p>
            <a:pPr marL="0" indent="0" algn="just">
              <a:buNone/>
            </a:pPr>
            <a:r>
              <a:rPr lang="el-GR" dirty="0"/>
              <a:t> </a:t>
            </a:r>
          </a:p>
          <a:p>
            <a:pPr lvl="0" algn="just">
              <a:buFont typeface="Wingdings" panose="05000000000000000000" pitchFamily="2" charset="2"/>
              <a:buChar char="ü"/>
            </a:pPr>
            <a:r>
              <a:rPr lang="el-GR" dirty="0"/>
              <a:t>Μυωπική αποστροφή στην απώλεια ( </a:t>
            </a:r>
            <a:r>
              <a:rPr lang="en-US" dirty="0"/>
              <a:t>Myopic Loss Aversion</a:t>
            </a:r>
            <a:r>
              <a:rPr lang="el-GR" dirty="0"/>
              <a:t>): η τάση των επενδυτών να αποστρέφονται την απώλεια και να αποβλέπουν σε μια πολύ βραχυχρόνια προοπτική της επένδυσής τους ( </a:t>
            </a:r>
            <a:r>
              <a:rPr lang="en-US" dirty="0" err="1"/>
              <a:t>Phung</a:t>
            </a:r>
            <a:r>
              <a:rPr lang="el-GR" dirty="0"/>
              <a:t>, 2012).</a:t>
            </a:r>
          </a:p>
          <a:p>
            <a:pPr lvl="0" algn="just">
              <a:buFont typeface="Wingdings" panose="05000000000000000000" pitchFamily="2" charset="2"/>
              <a:buChar char="ü"/>
            </a:pPr>
            <a:r>
              <a:rPr lang="en-US" dirty="0"/>
              <a:t>A</a:t>
            </a:r>
            <a:r>
              <a:rPr lang="el-GR" dirty="0" err="1"/>
              <a:t>ποστροφή</a:t>
            </a:r>
            <a:r>
              <a:rPr lang="el-GR" dirty="0"/>
              <a:t> της μεταμέλειας (</a:t>
            </a:r>
            <a:r>
              <a:rPr lang="en-US" dirty="0"/>
              <a:t>Regret Aversion</a:t>
            </a:r>
            <a:r>
              <a:rPr lang="el-GR" dirty="0"/>
              <a:t>): η τάση των ατόμων να μετανιώνουν για την ανάληψη προηγούμενων αποτυχημένων προσπαθειών γεγονός που λειτουργεί ως ανασταλτικός παράγοντας για νέες αποφάσεις και δράσεις ( </a:t>
            </a:r>
            <a:r>
              <a:rPr lang="en-US" dirty="0" err="1"/>
              <a:t>Pompian</a:t>
            </a:r>
            <a:r>
              <a:rPr lang="el-GR" dirty="0"/>
              <a:t>, 2006).</a:t>
            </a:r>
          </a:p>
          <a:p>
            <a:pPr lvl="0" algn="just">
              <a:buFont typeface="Wingdings" panose="05000000000000000000" pitchFamily="2" charset="2"/>
              <a:buChar char="ü"/>
            </a:pPr>
            <a:r>
              <a:rPr lang="el-GR" dirty="0"/>
              <a:t>Προκατάληψη υπέρ του </a:t>
            </a:r>
            <a:r>
              <a:rPr lang="en-US" dirty="0"/>
              <a:t>status quo</a:t>
            </a:r>
            <a:r>
              <a:rPr lang="el-GR" dirty="0"/>
              <a:t> (</a:t>
            </a:r>
            <a:r>
              <a:rPr lang="en-US" dirty="0"/>
              <a:t>status quo bias</a:t>
            </a:r>
            <a:r>
              <a:rPr lang="el-GR" dirty="0"/>
              <a:t>): εκφράζει την προτίμηση των ατόμων στην τρέχουσα κατάσταση πραγμάτων και στην οικειότητα που δημιουργείται με τις συνήθεις διαδικασίες και αποφάσεις (</a:t>
            </a:r>
            <a:r>
              <a:rPr lang="el-GR" dirty="0" err="1"/>
              <a:t>Nofsinger</a:t>
            </a:r>
            <a:r>
              <a:rPr lang="el-GR" dirty="0"/>
              <a:t>, 2001).</a:t>
            </a:r>
          </a:p>
          <a:p>
            <a:pPr lvl="0" algn="just">
              <a:buFont typeface="Wingdings" panose="05000000000000000000" pitchFamily="2" charset="2"/>
              <a:buChar char="ü"/>
            </a:pPr>
            <a:r>
              <a:rPr lang="el-GR" dirty="0"/>
              <a:t>Επίδραση του κληροδοτήματος (</a:t>
            </a:r>
            <a:r>
              <a:rPr lang="en-US" dirty="0"/>
              <a:t>endowment effect</a:t>
            </a:r>
            <a:r>
              <a:rPr lang="el-GR" dirty="0"/>
              <a:t>): Η τάση των ατόμων να αποδίδουν μεγαλύτερη αξία σε ένα αντικείμενο όταν βρίσκεται στην κατοχή του (</a:t>
            </a:r>
            <a:r>
              <a:rPr lang="el-GR" dirty="0" err="1"/>
              <a:t>Thaler</a:t>
            </a:r>
            <a:r>
              <a:rPr lang="el-GR" dirty="0"/>
              <a:t>, 1980).</a:t>
            </a:r>
          </a:p>
          <a:p>
            <a:pPr algn="just">
              <a:buFont typeface="Wingdings" panose="05000000000000000000" pitchFamily="2" charset="2"/>
              <a:buChar char="ü"/>
            </a:pPr>
            <a:r>
              <a:rPr lang="el-GR" dirty="0"/>
              <a:t> </a:t>
            </a:r>
          </a:p>
          <a:p>
            <a:endParaRPr lang="el-GR" dirty="0"/>
          </a:p>
        </p:txBody>
      </p:sp>
    </p:spTree>
    <p:extLst>
      <p:ext uri="{BB962C8B-B14F-4D97-AF65-F5344CB8AC3E}">
        <p14:creationId xmlns:p14="http://schemas.microsoft.com/office/powerpoint/2010/main" val="1681313094"/>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Άλλα σημαντικά γνωστικά σφάλματα </a:t>
            </a:r>
          </a:p>
        </p:txBody>
      </p:sp>
      <p:sp>
        <p:nvSpPr>
          <p:cNvPr id="3" name="Θέση περιεχομένου 2"/>
          <p:cNvSpPr>
            <a:spLocks noGrp="1"/>
          </p:cNvSpPr>
          <p:nvPr>
            <p:ph idx="1"/>
          </p:nvPr>
        </p:nvSpPr>
        <p:spPr/>
        <p:txBody>
          <a:bodyPr>
            <a:normAutofit lnSpcReduction="10000"/>
          </a:bodyPr>
          <a:lstStyle/>
          <a:p>
            <a:pPr marL="0" lvl="0" indent="0" algn="just">
              <a:buNone/>
            </a:pPr>
            <a:r>
              <a:rPr lang="el-GR" dirty="0"/>
              <a:t>Συντηρητισμός ή οπισθοδρομική προκατάληψη (</a:t>
            </a:r>
            <a:r>
              <a:rPr lang="en-US" dirty="0"/>
              <a:t>conservatism bias</a:t>
            </a:r>
            <a:r>
              <a:rPr lang="el-GR" dirty="0"/>
              <a:t>): </a:t>
            </a:r>
          </a:p>
          <a:p>
            <a:pPr algn="just"/>
            <a:r>
              <a:rPr lang="el-GR" dirty="0"/>
              <a:t>Αποτελεί μια προκατάληψη που έχει σχέση με την εκτίμηση και την επεξεργασία των πληροφοριών. Μια συγκεκριμένη κατάσταση του νου κατά την οποία υπάρχει υπερεκτίμηση πληροφοριών, οι οποίες μπορούν να τεθούν υπό επεξεργασία, με μεγαλύτερη ευκολία μαζί με μία υποτίμηση δυσνόητων δεδομένων (</a:t>
            </a:r>
            <a:r>
              <a:rPr lang="el-GR" dirty="0" err="1"/>
              <a:t>Weiss</a:t>
            </a:r>
            <a:r>
              <a:rPr lang="el-GR" dirty="0"/>
              <a:t>, J και </a:t>
            </a:r>
            <a:r>
              <a:rPr lang="el-GR" dirty="0" err="1"/>
              <a:t>Weiss</a:t>
            </a:r>
            <a:r>
              <a:rPr lang="el-GR" dirty="0"/>
              <a:t>, D., 2009)</a:t>
            </a:r>
          </a:p>
          <a:p>
            <a:pPr marL="0" lvl="0" indent="0" algn="just">
              <a:buNone/>
            </a:pPr>
            <a:r>
              <a:rPr lang="el-GR" dirty="0"/>
              <a:t>H προκατάληψη της επιβεβαίωσης (</a:t>
            </a:r>
            <a:r>
              <a:rPr lang="el-GR" dirty="0" err="1"/>
              <a:t>confirmation</a:t>
            </a:r>
            <a:r>
              <a:rPr lang="el-GR" dirty="0"/>
              <a:t> </a:t>
            </a:r>
            <a:r>
              <a:rPr lang="el-GR" dirty="0" err="1"/>
              <a:t>bias</a:t>
            </a:r>
            <a:r>
              <a:rPr lang="el-GR" dirty="0"/>
              <a:t>): </a:t>
            </a:r>
          </a:p>
          <a:p>
            <a:pPr algn="just"/>
            <a:r>
              <a:rPr lang="el-GR" dirty="0"/>
              <a:t>η τάση των ανθρώπων, να αναζητούν και να λαμβάνουν υπόψη τους πληροφορίες, που ενισχύουν και επιβεβαιώνουν τις πεποιθήσεις τους και τις αποφάσεις τους (Nickerson,1998)</a:t>
            </a:r>
          </a:p>
          <a:p>
            <a:pPr marL="0" lvl="0" indent="0" algn="just">
              <a:buNone/>
            </a:pPr>
            <a:r>
              <a:rPr lang="el-GR" dirty="0"/>
              <a:t>Η αρνητικότητα της προκατάληψης (</a:t>
            </a:r>
            <a:r>
              <a:rPr lang="el-GR" dirty="0" err="1"/>
              <a:t>negativity</a:t>
            </a:r>
            <a:r>
              <a:rPr lang="el-GR" dirty="0"/>
              <a:t> </a:t>
            </a:r>
            <a:r>
              <a:rPr lang="el-GR" dirty="0" err="1"/>
              <a:t>bias</a:t>
            </a:r>
            <a:r>
              <a:rPr lang="el-GR" dirty="0"/>
              <a:t>):</a:t>
            </a:r>
          </a:p>
          <a:p>
            <a:pPr algn="just"/>
            <a:r>
              <a:rPr lang="el-GR" dirty="0"/>
              <a:t>η προκατάληψη των ατόμων να δίνουν μεγαλύτερη βαρύτητα στις κακές ειδήσεις και στις επιπτώσεις του κινδύνου, παρά στο ενδεχόμενο της ανταμοιβής (</a:t>
            </a:r>
            <a:r>
              <a:rPr lang="el-GR" dirty="0" err="1"/>
              <a:t>Rozi</a:t>
            </a:r>
            <a:r>
              <a:rPr lang="el-GR" dirty="0"/>
              <a:t>, </a:t>
            </a:r>
            <a:r>
              <a:rPr lang="el-GR" dirty="0" err="1"/>
              <a:t>Royzman</a:t>
            </a:r>
            <a:r>
              <a:rPr lang="el-GR" dirty="0"/>
              <a:t>, 2001</a:t>
            </a:r>
            <a:r>
              <a:rPr lang="el-GR" dirty="0" smtClean="0"/>
              <a:t>)</a:t>
            </a:r>
            <a:endParaRPr lang="el-GR" dirty="0"/>
          </a:p>
        </p:txBody>
      </p:sp>
    </p:spTree>
    <p:extLst>
      <p:ext uri="{BB962C8B-B14F-4D97-AF65-F5344CB8AC3E}">
        <p14:creationId xmlns:p14="http://schemas.microsoft.com/office/powerpoint/2010/main" val="3726952592"/>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pPr marL="0" lvl="0" indent="0" algn="just">
              <a:buNone/>
            </a:pPr>
            <a:r>
              <a:rPr lang="el-GR" dirty="0" smtClean="0"/>
              <a:t>Η προκατάληψη της μόδας (</a:t>
            </a:r>
            <a:r>
              <a:rPr lang="el-GR" dirty="0" err="1" smtClean="0"/>
              <a:t>bandwagon</a:t>
            </a:r>
            <a:r>
              <a:rPr lang="el-GR" dirty="0" smtClean="0"/>
              <a:t> </a:t>
            </a:r>
            <a:r>
              <a:rPr lang="el-GR" dirty="0" err="1" smtClean="0"/>
              <a:t>effect</a:t>
            </a:r>
            <a:r>
              <a:rPr lang="el-GR" dirty="0" smtClean="0"/>
              <a:t>): </a:t>
            </a:r>
          </a:p>
          <a:p>
            <a:pPr algn="just"/>
            <a:r>
              <a:rPr lang="el-GR" dirty="0" smtClean="0"/>
              <a:t>όταν οι άνθρωποι ακολουθούν τις πράξεις και αποφάσεις άλλων ανθρώπων (που τους θεωρούν ότι είναι στην εποχή τους και τη μόδα) ανεξάρτητα από τις δικές του πεποιθήσεις, που αγνοούνται και παρακάμπτονται (</a:t>
            </a:r>
            <a:r>
              <a:rPr lang="el-GR" dirty="0" err="1" smtClean="0"/>
              <a:t>Leibenstein</a:t>
            </a:r>
            <a:r>
              <a:rPr lang="el-GR" dirty="0" smtClean="0"/>
              <a:t>, 1950)</a:t>
            </a:r>
          </a:p>
          <a:p>
            <a:pPr marL="0" lvl="0" indent="0" algn="just">
              <a:buNone/>
            </a:pPr>
            <a:r>
              <a:rPr lang="el-GR" dirty="0" smtClean="0"/>
              <a:t>Αποστροφή στην ασάφεια (</a:t>
            </a:r>
            <a:r>
              <a:rPr lang="el-GR" dirty="0" err="1" smtClean="0"/>
              <a:t>ambiguity</a:t>
            </a:r>
            <a:r>
              <a:rPr lang="el-GR" dirty="0" smtClean="0"/>
              <a:t> </a:t>
            </a:r>
            <a:r>
              <a:rPr lang="el-GR" dirty="0" err="1" smtClean="0"/>
              <a:t>aversion</a:t>
            </a:r>
            <a:r>
              <a:rPr lang="el-GR" dirty="0" smtClean="0"/>
              <a:t>): </a:t>
            </a:r>
          </a:p>
          <a:p>
            <a:pPr algn="just"/>
            <a:r>
              <a:rPr lang="el-GR" dirty="0" smtClean="0"/>
              <a:t>Ο </a:t>
            </a:r>
            <a:r>
              <a:rPr lang="el-GR" dirty="0" err="1" smtClean="0"/>
              <a:t>Ellsberg</a:t>
            </a:r>
            <a:r>
              <a:rPr lang="el-GR" dirty="0" smtClean="0"/>
              <a:t> με το παράδοξο που απέδειξε το 1961, οδήγησε στη διατύπωση της αποστροφής της ασάφειας. Εκφράζει μια στάση προτίμησης για γνωστούς παρά για άγνωστους κινδύνους. Την προτίμηση μιας επιλογής με λιγότερα άγνωστα στοιχεία, παρά κάποιας με πολλά.</a:t>
            </a:r>
          </a:p>
          <a:p>
            <a:pPr marL="0" lvl="0" indent="0" algn="just">
              <a:buNone/>
            </a:pPr>
            <a:r>
              <a:rPr lang="el-GR" dirty="0" smtClean="0"/>
              <a:t>Ασυμφωνία μεταξύ των πεποιθήσεων (</a:t>
            </a:r>
            <a:r>
              <a:rPr lang="el-GR" dirty="0" err="1" smtClean="0"/>
              <a:t>cognitive</a:t>
            </a:r>
            <a:r>
              <a:rPr lang="el-GR" dirty="0" smtClean="0"/>
              <a:t> </a:t>
            </a:r>
            <a:r>
              <a:rPr lang="el-GR" dirty="0" err="1" smtClean="0"/>
              <a:t>dissonance</a:t>
            </a:r>
            <a:r>
              <a:rPr lang="el-GR" dirty="0" smtClean="0"/>
              <a:t>): </a:t>
            </a:r>
          </a:p>
          <a:p>
            <a:pPr algn="just"/>
            <a:r>
              <a:rPr lang="el-GR" dirty="0" smtClean="0"/>
              <a:t>Οι άνθρωποι επιδιώκουν μια συνέπεια στις πεποιθήσεις και τις αντιλήψεις τους. Όταν προκύπτουν αντικρουόμενες πεποιθήσεις, η προκατάληψη αυτή έρχεται να περιγράψει το συναίσθημα της ταλαιπωρίας που εμφανίζεται. Είναι το ψυχολογικό στρες ή η δυσφορία που βιώνει ένα άτομο που κατέχει δύο ή περισσότερες αντιφατικές πεποιθήσεις, ιδέες, αξίες ταυτόχρονα (</a:t>
            </a:r>
            <a:r>
              <a:rPr lang="el-GR" dirty="0" err="1" smtClean="0"/>
              <a:t>Festinger</a:t>
            </a:r>
            <a:r>
              <a:rPr lang="el-GR" dirty="0" smtClean="0"/>
              <a:t>, 1957).</a:t>
            </a:r>
          </a:p>
          <a:p>
            <a:pPr marL="0" lvl="0" indent="0" algn="just">
              <a:buNone/>
            </a:pPr>
            <a:r>
              <a:rPr lang="el-GR" dirty="0" smtClean="0"/>
              <a:t>Προκατάληψη της πρόσφατης κατάστασης (</a:t>
            </a:r>
            <a:r>
              <a:rPr lang="el-GR" dirty="0" err="1" smtClean="0"/>
              <a:t>recency</a:t>
            </a:r>
            <a:r>
              <a:rPr lang="el-GR" dirty="0" smtClean="0"/>
              <a:t> </a:t>
            </a:r>
            <a:r>
              <a:rPr lang="el-GR" dirty="0" err="1" smtClean="0"/>
              <a:t>bias</a:t>
            </a:r>
            <a:r>
              <a:rPr lang="el-GR" dirty="0" smtClean="0"/>
              <a:t>): </a:t>
            </a:r>
          </a:p>
          <a:p>
            <a:pPr algn="just"/>
            <a:r>
              <a:rPr lang="el-GR" dirty="0" smtClean="0"/>
              <a:t>η τάση των ανθρώπων να πιστεύουν, ότι οι τάσεις και τα μοτίβα που παρατηρούμε στο πρόσφατο παρελθόν, θα συνεχιστούν και στο μέλλον, και να προβλέπουν μακροπρόθεσμα το μέλλον με βάση πρόσφατα γεγονότα και καταστάσεις (</a:t>
            </a:r>
            <a:r>
              <a:rPr lang="en-US" dirty="0" smtClean="0"/>
              <a:t>Richards</a:t>
            </a:r>
            <a:r>
              <a:rPr lang="el-GR" dirty="0" smtClean="0"/>
              <a:t>, 2012).</a:t>
            </a:r>
          </a:p>
          <a:p>
            <a:endParaRPr lang="el-GR" dirty="0" smtClean="0"/>
          </a:p>
          <a:p>
            <a:endParaRPr lang="el-GR" dirty="0"/>
          </a:p>
        </p:txBody>
      </p:sp>
    </p:spTree>
    <p:extLst>
      <p:ext uri="{BB962C8B-B14F-4D97-AF65-F5344CB8AC3E}">
        <p14:creationId xmlns:p14="http://schemas.microsoft.com/office/powerpoint/2010/main" val="2802562537"/>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800" dirty="0"/>
              <a:t>Άλλα σημαντικά συναισθηματικά σφάλματα </a:t>
            </a:r>
          </a:p>
        </p:txBody>
      </p:sp>
      <p:sp>
        <p:nvSpPr>
          <p:cNvPr id="3" name="Θέση περιεχομένου 2"/>
          <p:cNvSpPr>
            <a:spLocks noGrp="1"/>
          </p:cNvSpPr>
          <p:nvPr>
            <p:ph idx="1"/>
          </p:nvPr>
        </p:nvSpPr>
        <p:spPr/>
        <p:txBody>
          <a:bodyPr/>
          <a:lstStyle/>
          <a:p>
            <a:pPr lvl="0" algn="just"/>
            <a:r>
              <a:rPr lang="en-US" dirty="0"/>
              <a:t>A</a:t>
            </a:r>
            <a:r>
              <a:rPr lang="el-GR" dirty="0" err="1"/>
              <a:t>παισιοδοξία</a:t>
            </a:r>
            <a:r>
              <a:rPr lang="el-GR" dirty="0"/>
              <a:t> (</a:t>
            </a:r>
            <a:r>
              <a:rPr lang="en-US" dirty="0"/>
              <a:t>pessimism</a:t>
            </a:r>
            <a:r>
              <a:rPr lang="el-GR" dirty="0"/>
              <a:t>): Το συναισθηματικό σφάλμα να αντιμετωπίζουν οι άνθρωποι τα γεγονότα και τις καταστάσεις από την πλευρά της αποτυχίας. Όταν βλέπει κάποιος το μέλλον πάντα «μαύρο» και το ποτήρι μισοάδειο (</a:t>
            </a:r>
            <a:r>
              <a:rPr lang="el-GR" dirty="0" err="1"/>
              <a:t>Chapin</a:t>
            </a:r>
            <a:r>
              <a:rPr lang="el-GR" dirty="0"/>
              <a:t>, </a:t>
            </a:r>
            <a:r>
              <a:rPr lang="el-GR" dirty="0" err="1"/>
              <a:t>Coleman</a:t>
            </a:r>
            <a:r>
              <a:rPr lang="el-GR" dirty="0"/>
              <a:t>, 2009).</a:t>
            </a:r>
          </a:p>
          <a:p>
            <a:pPr lvl="0" algn="just"/>
            <a:r>
              <a:rPr lang="el-GR" dirty="0"/>
              <a:t>Η προκατάληψη του αυτοελέγχου (</a:t>
            </a:r>
            <a:r>
              <a:rPr lang="en-US" dirty="0"/>
              <a:t>self</a:t>
            </a:r>
            <a:r>
              <a:rPr lang="el-GR" dirty="0"/>
              <a:t>-</a:t>
            </a:r>
            <a:r>
              <a:rPr lang="en-US" dirty="0"/>
              <a:t>control bias</a:t>
            </a:r>
            <a:r>
              <a:rPr lang="el-GR" dirty="0"/>
              <a:t>): Η τάση των ανθρώπων να επικεντρώνονται σε βραχυπρόθεσμους στόχους και να αποτυγχάνουν να επικεντρώνονται σε μακροπρόθεσμους (για παράδειγμα να αποτυγχάνουν να αποταμιεύουν για τη σύνταξή τους) (</a:t>
            </a:r>
            <a:r>
              <a:rPr lang="el-GR" dirty="0" err="1"/>
              <a:t>Pompian</a:t>
            </a:r>
            <a:r>
              <a:rPr lang="el-GR" dirty="0"/>
              <a:t>, 2006).</a:t>
            </a:r>
          </a:p>
          <a:p>
            <a:endParaRPr lang="el-GR" dirty="0"/>
          </a:p>
        </p:txBody>
      </p:sp>
    </p:spTree>
    <p:extLst>
      <p:ext uri="{BB962C8B-B14F-4D97-AF65-F5344CB8AC3E}">
        <p14:creationId xmlns:p14="http://schemas.microsoft.com/office/powerpoint/2010/main" val="2964130636"/>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Ευριστικοί</a:t>
            </a:r>
            <a:r>
              <a:rPr lang="el-GR" dirty="0" smtClean="0"/>
              <a:t> Κανόνες</a:t>
            </a:r>
            <a:endParaRPr lang="el-GR" dirty="0"/>
          </a:p>
        </p:txBody>
      </p:sp>
      <p:sp>
        <p:nvSpPr>
          <p:cNvPr id="3" name="Θέση περιεχομένου 2"/>
          <p:cNvSpPr>
            <a:spLocks noGrp="1"/>
          </p:cNvSpPr>
          <p:nvPr>
            <p:ph idx="1"/>
          </p:nvPr>
        </p:nvSpPr>
        <p:spPr/>
        <p:txBody>
          <a:bodyPr>
            <a:normAutofit/>
          </a:bodyPr>
          <a:lstStyle/>
          <a:p>
            <a:pPr algn="just"/>
            <a:r>
              <a:rPr lang="el-GR" dirty="0" smtClean="0"/>
              <a:t>Στη </a:t>
            </a:r>
            <a:r>
              <a:rPr lang="el-GR" dirty="0"/>
              <a:t>ψυχολογία οι </a:t>
            </a:r>
            <a:r>
              <a:rPr lang="el-GR" dirty="0" err="1"/>
              <a:t>ευρετικοί</a:t>
            </a:r>
            <a:r>
              <a:rPr lang="el-GR" dirty="0"/>
              <a:t> ή </a:t>
            </a:r>
            <a:r>
              <a:rPr lang="el-GR" dirty="0" err="1"/>
              <a:t>ευριστικοί</a:t>
            </a:r>
            <a:r>
              <a:rPr lang="el-GR" dirty="0"/>
              <a:t> κανόνες, καταγράφονται ως απλοί αποτελεσματικοί κανόνες, μέσα από τους οποίους οι άνθρωποι προσπαθούν να σχηματίσουν αποφάσεις. </a:t>
            </a:r>
            <a:endParaRPr lang="el-GR" dirty="0" smtClean="0"/>
          </a:p>
          <a:p>
            <a:pPr algn="just"/>
            <a:r>
              <a:rPr lang="el-GR" dirty="0" smtClean="0"/>
              <a:t>Οι </a:t>
            </a:r>
            <a:r>
              <a:rPr lang="el-GR" dirty="0"/>
              <a:t>άνθρωποι έχουν κακή διαίσθηση για τις στατιστικές, για τις πιθανότητες και για να εκτιμήσουν μια κατάσταση, βασίζονται στους </a:t>
            </a:r>
            <a:r>
              <a:rPr lang="el-GR" dirty="0" err="1"/>
              <a:t>ευρετικούς</a:t>
            </a:r>
            <a:r>
              <a:rPr lang="el-GR" dirty="0"/>
              <a:t> κανόνες και με τη χρήση τους, καθιστούν τους εαυτούς τους ευάλωτους σε λάθη και προκαταλήψεις (</a:t>
            </a:r>
            <a:r>
              <a:rPr lang="el-GR" dirty="0" err="1"/>
              <a:t>Shefrin</a:t>
            </a:r>
            <a:r>
              <a:rPr lang="el-GR" dirty="0"/>
              <a:t>, 2003).</a:t>
            </a:r>
          </a:p>
          <a:p>
            <a:endParaRPr lang="el-GR" dirty="0"/>
          </a:p>
        </p:txBody>
      </p:sp>
    </p:spTree>
    <p:extLst>
      <p:ext uri="{BB962C8B-B14F-4D97-AF65-F5344CB8AC3E}">
        <p14:creationId xmlns:p14="http://schemas.microsoft.com/office/powerpoint/2010/main" val="3847273735"/>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algn="just"/>
            <a:r>
              <a:rPr lang="el-GR" dirty="0"/>
              <a:t>Οι άνθρωποι προσπαθούν να προβλέψουν το μέλλον και τα αβέβαια γεγονότα, με βάση περιορισμένο αριθμό δεδομένων, θεωρώντας ότι η εικόνα που έχουν σχηματίσει είναι η πιο αντιπροσωπευτική. </a:t>
            </a:r>
            <a:endParaRPr lang="el-GR" dirty="0" smtClean="0"/>
          </a:p>
          <a:p>
            <a:pPr algn="just"/>
            <a:r>
              <a:rPr lang="el-GR" dirty="0" smtClean="0"/>
              <a:t>Οι </a:t>
            </a:r>
            <a:r>
              <a:rPr lang="el-GR" dirty="0" err="1"/>
              <a:t>ευρετικοί</a:t>
            </a:r>
            <a:r>
              <a:rPr lang="el-GR" dirty="0"/>
              <a:t> κανόνες που χρησιμοποιούν, είναι χρήσιμοι σε πολλές καταστάσεις τις ζωής, τους οδηγούν στην αναγνώριση προτύπων, αλλά μπορεί να τους οδηγήσουν σε λάθος δρόμο. Για παράδειγμα οι επενδυτές μπορούν να προεκτείνουν το σύντομο ιστορικό παρελθόν μιας ταχείας ανάπτυξης κερδών μια επιχείρησης πάρα πολύ στο μέλλον και να προκύψει μια υπερτιμολόγηση χωρίς ουσιαστικά στατιστική αναγνώριση (</a:t>
            </a:r>
            <a:r>
              <a:rPr lang="el-GR" dirty="0" err="1"/>
              <a:t>Shleifer</a:t>
            </a:r>
            <a:r>
              <a:rPr lang="el-GR" dirty="0"/>
              <a:t>, 2000</a:t>
            </a:r>
            <a:r>
              <a:rPr lang="el-GR" dirty="0" smtClean="0"/>
              <a:t>).</a:t>
            </a:r>
            <a:endParaRPr lang="el-GR" dirty="0"/>
          </a:p>
        </p:txBody>
      </p:sp>
    </p:spTree>
    <p:extLst>
      <p:ext uri="{BB962C8B-B14F-4D97-AF65-F5344CB8AC3E}">
        <p14:creationId xmlns:p14="http://schemas.microsoft.com/office/powerpoint/2010/main" val="3030309976"/>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algn="just"/>
            <a:r>
              <a:rPr lang="el-GR" dirty="0"/>
              <a:t>Πρόκειται δηλαδή για εμπειρικούς τρόπους, μέσα από τους οποίους τα άτομα προσπαθούν να δώσουν μία γρήγορη λύση σε περίπλοκα προβλήματα με ελλιπή πληροφόρηση. Επηρεάζουν δε σε μεγάλο βαθμό, τις προβλέψεις των ανθρώπων και την αντίληψη για τον κίνδυνο μίας απόφασης. </a:t>
            </a:r>
          </a:p>
          <a:p>
            <a:pPr algn="just"/>
            <a:r>
              <a:rPr lang="el-GR" dirty="0"/>
              <a:t>Μέσα από τους κανόνες, το πρόβλημα απλοποιείται, φαίνεται αντιμετωπίσιμο και χρειάζεται μικρότερο χρονικό διάστημα αντιμετώπισής του και λίγα παρελθοντικά στοιχεία για την εκτίμηση μιας κατάστασης. Με τον τρόπο αυτό οδηγούνται σε σφάλματα που δεν μπορούν εύκολα να ξεπεραστούν, και στις επενδυτικές επιλογές τα λάθη αυτά είναι καταστροφικά και μη αντιμετωπίσιμα. </a:t>
            </a:r>
          </a:p>
          <a:p>
            <a:pPr algn="just"/>
            <a:r>
              <a:rPr lang="el-GR" dirty="0"/>
              <a:t>Τα σφάλματα που προκύπτουν από τους </a:t>
            </a:r>
            <a:r>
              <a:rPr lang="el-GR" dirty="0" err="1"/>
              <a:t>ευρετικούς</a:t>
            </a:r>
            <a:r>
              <a:rPr lang="el-GR" dirty="0"/>
              <a:t> κανόνες διακρίνονται σε δύο κατηγορίες. Τα γνωστικά σφάλματα (</a:t>
            </a:r>
            <a:r>
              <a:rPr lang="el-GR" dirty="0" err="1"/>
              <a:t>cognitive</a:t>
            </a:r>
            <a:r>
              <a:rPr lang="el-GR" dirty="0"/>
              <a:t> </a:t>
            </a:r>
            <a:r>
              <a:rPr lang="el-GR" dirty="0" err="1"/>
              <a:t>bias</a:t>
            </a:r>
            <a:r>
              <a:rPr lang="el-GR" dirty="0"/>
              <a:t>/</a:t>
            </a:r>
            <a:r>
              <a:rPr lang="el-GR" dirty="0" err="1"/>
              <a:t>errors</a:t>
            </a:r>
            <a:r>
              <a:rPr lang="el-GR" dirty="0"/>
              <a:t>) και τα συναισθηματικά (</a:t>
            </a:r>
            <a:r>
              <a:rPr lang="el-GR" dirty="0" err="1"/>
              <a:t>emotion</a:t>
            </a:r>
            <a:r>
              <a:rPr lang="el-GR" dirty="0"/>
              <a:t> </a:t>
            </a:r>
            <a:r>
              <a:rPr lang="el-GR" dirty="0" err="1"/>
              <a:t>bias</a:t>
            </a:r>
            <a:r>
              <a:rPr lang="el-GR" dirty="0"/>
              <a:t>/</a:t>
            </a:r>
            <a:r>
              <a:rPr lang="el-GR" dirty="0" err="1"/>
              <a:t>errors</a:t>
            </a:r>
            <a:r>
              <a:rPr lang="el-GR" dirty="0"/>
              <a:t>). </a:t>
            </a:r>
          </a:p>
          <a:p>
            <a:endParaRPr lang="el-GR" dirty="0"/>
          </a:p>
        </p:txBody>
      </p:sp>
    </p:spTree>
    <p:extLst>
      <p:ext uri="{BB962C8B-B14F-4D97-AF65-F5344CB8AC3E}">
        <p14:creationId xmlns:p14="http://schemas.microsoft.com/office/powerpoint/2010/main" val="1391562300"/>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Γνωστικά σφάλματα</a:t>
            </a:r>
          </a:p>
        </p:txBody>
      </p:sp>
      <p:sp>
        <p:nvSpPr>
          <p:cNvPr id="3" name="Θέση περιεχομένου 2"/>
          <p:cNvSpPr>
            <a:spLocks noGrp="1"/>
          </p:cNvSpPr>
          <p:nvPr>
            <p:ph idx="1"/>
          </p:nvPr>
        </p:nvSpPr>
        <p:spPr/>
        <p:txBody>
          <a:bodyPr/>
          <a:lstStyle/>
          <a:p>
            <a:pPr algn="just"/>
            <a:r>
              <a:rPr lang="el-GR" dirty="0"/>
              <a:t>Γνωστικό σφάλμα είναι ένα είδος λάθους στον τρόπο σκέψης. Συμβαίνει, όταν ο άνθρωπος επεξεργάζεται και προσπαθεί να ερμηνεύσει τα δεδομένα στον κόσμο γύρω του. Είναι ένας εμπειρικός κανόνας, μέσα από τον οποίο το άτομο προσπαθεί να κατανοήσει τον κόσμο και να καταλήξει σε γρήγορες αποφάσεις που επί το </a:t>
            </a:r>
            <a:r>
              <a:rPr lang="el-GR" dirty="0" err="1"/>
              <a:t>πλείστον</a:t>
            </a:r>
            <a:r>
              <a:rPr lang="el-GR" dirty="0"/>
              <a:t> είναι λανθασμένες (</a:t>
            </a:r>
            <a:r>
              <a:rPr lang="el-GR" dirty="0" err="1"/>
              <a:t>Cherry</a:t>
            </a:r>
            <a:r>
              <a:rPr lang="el-GR" dirty="0"/>
              <a:t>, 2010). </a:t>
            </a:r>
          </a:p>
          <a:p>
            <a:endParaRPr lang="el-GR" dirty="0"/>
          </a:p>
        </p:txBody>
      </p:sp>
    </p:spTree>
    <p:extLst>
      <p:ext uri="{BB962C8B-B14F-4D97-AF65-F5344CB8AC3E}">
        <p14:creationId xmlns:p14="http://schemas.microsoft.com/office/powerpoint/2010/main" val="3205548132"/>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algn="just"/>
            <a:r>
              <a:rPr lang="el-GR" dirty="0"/>
              <a:t>Μελέτες ψυχολόγων έδειξαν, ότι οι γνωστικές προκαταλήψεις σχετίζονται με τη μνήμη, τη λογική και τη λήψη αποφάσεων. Σε περιόδους χρονικής και ψυχολογικής πίεσης, σε συνδυασμό με την ερμηνεία γεγονότων και καταστάσεων και την αγωνία για τη λήψη της σωστή απόφασης, οι άνθρωποι αναπτύσσουν έντονα γνωστικά σφάλματα, παύουν να είναι αμερόληπτοι, με συστηματική σκέψη και κριτική ικανότητα. Αποτέλεσμα των γνωστικών προκαταλήψεων, είναι η λανθασμένη-απλοποιημένη επεξεργασία πληροφοριών, δεδομένων και γεγονότων. </a:t>
            </a:r>
          </a:p>
          <a:p>
            <a:pPr algn="just"/>
            <a:r>
              <a:rPr lang="el-GR" dirty="0"/>
              <a:t>Μερικά από τα πιο γνωστικά σφάλματα, τα οποία παρατίθενται στη συνέχεια, είναι:</a:t>
            </a:r>
          </a:p>
          <a:p>
            <a:endParaRPr lang="el-GR" dirty="0"/>
          </a:p>
        </p:txBody>
      </p:sp>
    </p:spTree>
    <p:extLst>
      <p:ext uri="{BB962C8B-B14F-4D97-AF65-F5344CB8AC3E}">
        <p14:creationId xmlns:p14="http://schemas.microsoft.com/office/powerpoint/2010/main" val="917328537"/>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10000"/>
          </a:bodyPr>
          <a:lstStyle/>
          <a:p>
            <a:pPr lvl="0" algn="just"/>
            <a:r>
              <a:rPr lang="el-GR" dirty="0"/>
              <a:t>Νοητική </a:t>
            </a:r>
            <a:r>
              <a:rPr lang="el-GR" dirty="0" smtClean="0"/>
              <a:t>Λογιστική</a:t>
            </a:r>
            <a:endParaRPr lang="en-US" dirty="0" smtClean="0"/>
          </a:p>
          <a:p>
            <a:pPr algn="just"/>
            <a:r>
              <a:rPr lang="el-GR" dirty="0"/>
              <a:t>Η Νοητική Λογιστική (</a:t>
            </a:r>
            <a:r>
              <a:rPr lang="el-GR" dirty="0" err="1"/>
              <a:t>mental</a:t>
            </a:r>
            <a:r>
              <a:rPr lang="el-GR" dirty="0"/>
              <a:t> </a:t>
            </a:r>
            <a:r>
              <a:rPr lang="el-GR" dirty="0" err="1"/>
              <a:t>accounting</a:t>
            </a:r>
            <a:r>
              <a:rPr lang="el-GR" dirty="0"/>
              <a:t>) προσδιορίζει την τάση που έχουν οι άνθρωποι να δημιουργούν, ανάλογα με τα χαρακτηριστικά τους, διαφορετικούς νοητικούς λογαριασμούς και να τοποθετούν εκεί γεγονότα που τους έχουν συμβεί. Παρουσιάζει δηλαδή, την τάση να εντάσσουν κάθε περιουσιακό στοιχείο, σε διαφορετικά επίπεδα χρησιμότητας και η κίνησή τους αυτή να ασκεί επίδραση στις αποφάσεις της καθημερινότητας, καθώς και σε άλλες συμπεριφορές. </a:t>
            </a:r>
          </a:p>
          <a:p>
            <a:pPr lvl="0" algn="just"/>
            <a:endParaRPr lang="el-GR" dirty="0"/>
          </a:p>
          <a:p>
            <a:pPr lvl="0" algn="just"/>
            <a:r>
              <a:rPr lang="el-GR" dirty="0" err="1"/>
              <a:t>Υπερ</a:t>
            </a:r>
            <a:r>
              <a:rPr lang="el-GR" dirty="0"/>
              <a:t>- </a:t>
            </a:r>
            <a:r>
              <a:rPr lang="el-GR" dirty="0" smtClean="0"/>
              <a:t>εμπιστοσύνη</a:t>
            </a:r>
            <a:endParaRPr lang="en-US" dirty="0" smtClean="0"/>
          </a:p>
          <a:p>
            <a:pPr algn="just"/>
            <a:r>
              <a:rPr lang="el-GR" dirty="0"/>
              <a:t>Ως </a:t>
            </a:r>
            <a:r>
              <a:rPr lang="el-GR" dirty="0" err="1"/>
              <a:t>υπερ</a:t>
            </a:r>
            <a:r>
              <a:rPr lang="el-GR" dirty="0"/>
              <a:t>-εμπιστοσύνη έχει χαρακτηρισθεί η τάση των ανθρώπων να υπερτιμούν τις δεξιότητες και δυνατότητές τους. Τα άτομα, που χαρακτηρίζονται από τη συγκεκριμένη προκατάληψη, είναι υπερβολικά σίγουρα για τα γνωστικά αντικείμενα που κατέχουν και θεωρούν, πως ότι επιτυγχάνουν είναι αποτέλεσμα των ικανοτήτων και των γνώσεων τους και μόνο. </a:t>
            </a:r>
          </a:p>
          <a:p>
            <a:pPr lvl="0"/>
            <a:endParaRPr lang="el-GR" dirty="0"/>
          </a:p>
          <a:p>
            <a:endParaRPr lang="el-GR" dirty="0"/>
          </a:p>
          <a:p>
            <a:endParaRPr lang="el-GR" dirty="0"/>
          </a:p>
        </p:txBody>
      </p:sp>
    </p:spTree>
    <p:extLst>
      <p:ext uri="{BB962C8B-B14F-4D97-AF65-F5344CB8AC3E}">
        <p14:creationId xmlns:p14="http://schemas.microsoft.com/office/powerpoint/2010/main" val="1600430981"/>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lvl="0" algn="just"/>
            <a:r>
              <a:rPr lang="el-GR" dirty="0" smtClean="0"/>
              <a:t>Αντιπροσωπευτικότητα</a:t>
            </a:r>
            <a:endParaRPr lang="en-US" dirty="0" smtClean="0"/>
          </a:p>
          <a:p>
            <a:pPr lvl="0" algn="just"/>
            <a:r>
              <a:rPr lang="el-GR" dirty="0"/>
              <a:t>Είναι η τάση να αξιολογεί κάποιος, όχι με βάση τις πιθανότητες, αλλά κατά πόσο είναι πιθανόν κάτι να μοιάζει πολύ και να έχει ομοιότητες με κάτι άλλο (</a:t>
            </a:r>
            <a:r>
              <a:rPr lang="el-GR" dirty="0" err="1"/>
              <a:t>Montier</a:t>
            </a:r>
            <a:r>
              <a:rPr lang="el-GR" dirty="0"/>
              <a:t>, 2002). Πρόκειται για την ταξινόμηση πραγμάτων, με βάση αυτά που βιώνει και γνωρίζει κάποιος. Αν κάτι δεν ταιριάζει με μια κατηγορία με την οποία υπάρχει μια εξοικείωση, την προσεγγίζει με μια πλησιέστερη (</a:t>
            </a:r>
            <a:r>
              <a:rPr lang="el-GR" dirty="0" err="1"/>
              <a:t>Changing</a:t>
            </a:r>
            <a:r>
              <a:rPr lang="el-GR" dirty="0"/>
              <a:t> Minds.org, 2008). </a:t>
            </a:r>
          </a:p>
          <a:p>
            <a:pPr lvl="0" algn="just"/>
            <a:r>
              <a:rPr lang="el-GR" dirty="0"/>
              <a:t>Συμπεριφορά της </a:t>
            </a:r>
            <a:r>
              <a:rPr lang="el-GR" dirty="0" smtClean="0"/>
              <a:t>αγέλης</a:t>
            </a:r>
            <a:endParaRPr lang="en-US" dirty="0" smtClean="0"/>
          </a:p>
          <a:p>
            <a:pPr algn="just"/>
            <a:r>
              <a:rPr lang="el-GR" dirty="0"/>
              <a:t>Σύμφωνα με τον </a:t>
            </a:r>
            <a:r>
              <a:rPr lang="el-GR" dirty="0" err="1"/>
              <a:t>Aronson</a:t>
            </a:r>
            <a:r>
              <a:rPr lang="el-GR" dirty="0"/>
              <a:t> (1992), η συμπεριφορά της αγέλης, καταγράφεται ως η «αλλαγή στη συμπεριφορά ή τις απόψεις ενός ατόμου, ως αποτέλεσμα πραγματικών ή φανταστικών πιέσεων από ένα άτομο ή μια ομάδα». Υπάρχουν δύο λόγοι για τους οποίους τα άτομα μιμούνται ενέργειες (λογικές ή παράλογες) μιας μεγαλύτερης ομάδας, αν και σε ατομικό επίπεδο δεν θα είχαν προβεί κατ' ανάγκη στην ίδια επιλογή. </a:t>
            </a:r>
          </a:p>
          <a:p>
            <a:pPr lvl="0"/>
            <a:endParaRPr lang="en-US" dirty="0" smtClean="0"/>
          </a:p>
          <a:p>
            <a:endParaRPr lang="el-GR" dirty="0"/>
          </a:p>
        </p:txBody>
      </p:sp>
    </p:spTree>
    <p:extLst>
      <p:ext uri="{BB962C8B-B14F-4D97-AF65-F5344CB8AC3E}">
        <p14:creationId xmlns:p14="http://schemas.microsoft.com/office/powerpoint/2010/main" val="1431036317"/>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lvl="0" algn="just"/>
            <a:r>
              <a:rPr lang="el-GR" dirty="0" smtClean="0"/>
              <a:t>Πλαισίωση</a:t>
            </a:r>
            <a:endParaRPr lang="en-US" dirty="0" smtClean="0"/>
          </a:p>
          <a:p>
            <a:pPr lvl="0" algn="just"/>
            <a:r>
              <a:rPr lang="el-GR" dirty="0" smtClean="0"/>
              <a:t>Ο </a:t>
            </a:r>
            <a:r>
              <a:rPr lang="el-GR" dirty="0"/>
              <a:t>όρος «πλαίσιο», σημαίνει, ότι ο τρόπος που συμπεριφέρονται οι άνθρωποι επηρεάζεται από τον τρόπο με τον οποίο τα προβλήματα, για τα οποία καλούνται να λάβουν αποφάσεις, είναι πλαισιωμένα - παρουσιασμένα (</a:t>
            </a:r>
            <a:r>
              <a:rPr lang="el-GR" dirty="0" err="1"/>
              <a:t>Shefrin</a:t>
            </a:r>
            <a:r>
              <a:rPr lang="el-GR" dirty="0"/>
              <a:t>, 2000). Ο τρόπος με τον οποίο παρουσιάζεται ένα πρόβλημα ή μια προοπτική, επηρεάζει την απόφαση που θα λάβει το άτομο.</a:t>
            </a:r>
          </a:p>
          <a:p>
            <a:pPr lvl="0" algn="just"/>
            <a:r>
              <a:rPr lang="el-GR" dirty="0"/>
              <a:t>Αγκυροβόληση</a:t>
            </a:r>
            <a:endParaRPr lang="en-US" dirty="0"/>
          </a:p>
          <a:p>
            <a:pPr algn="just"/>
            <a:r>
              <a:rPr lang="el-GR" dirty="0"/>
              <a:t>Ορίζεται, ως προκατάληψη κατά την οποία οι αποφάσεις λαμβάνονται με μια αρχική «άγκυρα», με ένα σημείο αναφοράς. Για παράδειγμα κάποιος εκτιμά αν ένα ρούχο είναι ακριβό ή φθηνό σε σχέση με την τιμή που το αγόραζε παλιότερα, επομένως η παλιότερη τιμή αποτελεί την «άγκυρα», το σημείο εκκίνησης.</a:t>
            </a:r>
          </a:p>
          <a:p>
            <a:pPr lvl="0"/>
            <a:endParaRPr lang="el-GR" dirty="0"/>
          </a:p>
          <a:p>
            <a:endParaRPr lang="el-GR" dirty="0"/>
          </a:p>
        </p:txBody>
      </p:sp>
    </p:spTree>
    <p:extLst>
      <p:ext uri="{BB962C8B-B14F-4D97-AF65-F5344CB8AC3E}">
        <p14:creationId xmlns:p14="http://schemas.microsoft.com/office/powerpoint/2010/main" val="2231124907"/>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Πλαίσιο">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Πλαίσιο">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Πλαίσιο">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Πλαίσιο</Template>
  <TotalTime>20</TotalTime>
  <Words>1562</Words>
  <Application>Microsoft Office PowerPoint</Application>
  <PresentationFormat>Ευρεία οθόνη</PresentationFormat>
  <Paragraphs>58</Paragraphs>
  <Slides>16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16</vt:i4>
      </vt:variant>
    </vt:vector>
  </HeadingPairs>
  <TitlesOfParts>
    <vt:vector size="20" baseType="lpstr">
      <vt:lpstr>Corbel</vt:lpstr>
      <vt:lpstr>Wingdings</vt:lpstr>
      <vt:lpstr>Wingdings 2</vt:lpstr>
      <vt:lpstr>Πλαίσιο</vt:lpstr>
      <vt:lpstr>  Γνωστικά και Συναισθηματικά Σφάλματα</vt:lpstr>
      <vt:lpstr>Ευριστικοί Κανόνες</vt:lpstr>
      <vt:lpstr>Παρουσίαση του PowerPoint</vt:lpstr>
      <vt:lpstr>Παρουσίαση του PowerPoint</vt:lpstr>
      <vt:lpstr>Γνωστικά σφάλματα</vt:lpstr>
      <vt:lpstr>Παρουσίαση του PowerPoint</vt:lpstr>
      <vt:lpstr>Παρουσίαση του PowerPoint</vt:lpstr>
      <vt:lpstr>Παρουσίαση του PowerPoint</vt:lpstr>
      <vt:lpstr>Παρουσίαση του PowerPoint</vt:lpstr>
      <vt:lpstr>Συναισθηματικά σφάλματα  </vt:lpstr>
      <vt:lpstr>Παρουσίαση του PowerPoint</vt:lpstr>
      <vt:lpstr>Παρουσίαση του PowerPoint</vt:lpstr>
      <vt:lpstr>Παρουσίαση του PowerPoint</vt:lpstr>
      <vt:lpstr>Άλλα σημαντικά γνωστικά σφάλματα </vt:lpstr>
      <vt:lpstr>Παρουσίαση του PowerPoint</vt:lpstr>
      <vt:lpstr>Άλλα σημαντικά συναισθηματικά σφάλματα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Γνωστικά και Συναισθηματικά Σφάλματα</dc:title>
  <dc:creator>konanan@outlook.com.gr</dc:creator>
  <cp:lastModifiedBy>konanan@outlook.com.gr</cp:lastModifiedBy>
  <cp:revision>6</cp:revision>
  <dcterms:created xsi:type="dcterms:W3CDTF">2020-04-27T10:43:34Z</dcterms:created>
  <dcterms:modified xsi:type="dcterms:W3CDTF">2021-03-30T06:19:26Z</dcterms:modified>
</cp:coreProperties>
</file>