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80" r:id="rId6"/>
    <p:sldId id="261" r:id="rId7"/>
    <p:sldId id="262" r:id="rId8"/>
    <p:sldId id="263" r:id="rId9"/>
    <p:sldId id="281" r:id="rId10"/>
    <p:sldId id="267"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06"/>
  </p:normalViewPr>
  <p:slideViewPr>
    <p:cSldViewPr snapToGrid="0">
      <p:cViewPr varScale="1">
        <p:scale>
          <a:sx n="56" d="100"/>
          <a:sy n="56"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Τίτλος και υπότιτλος">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Γραμμή"/>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14" name="Γραμμή"/>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15" name="Γραμμή"/>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16" name="Δείγμα κειμένου"/>
          <p:cNvSpPr txBox="1">
            <a:spLocks noGrp="1"/>
          </p:cNvSpPr>
          <p:nvPr>
            <p:ph type="body" sz="quarter" idx="21"/>
          </p:nvPr>
        </p:nvSpPr>
        <p:spPr>
          <a:xfrm>
            <a:off x="952500" y="4965700"/>
            <a:ext cx="13500100" cy="635000"/>
          </a:xfrm>
          <a:prstGeom prst="rect">
            <a:avLst/>
          </a:prstGeom>
        </p:spPr>
        <p:txBody>
          <a:bodyPr>
            <a:spAutoFit/>
          </a:bodyPr>
          <a:lstStyle>
            <a:lvl1pPr marL="0" indent="0" algn="l">
              <a:lnSpc>
                <a:spcPct val="110000"/>
              </a:lnSpc>
              <a:spcBef>
                <a:spcPts val="0"/>
              </a:spcBef>
              <a:buClrTx/>
              <a:buSzTx/>
              <a:buFontTx/>
              <a:buNone/>
              <a:defRPr sz="3200" i="1"/>
            </a:lvl1pPr>
          </a:lstStyle>
          <a:p>
            <a:r>
              <a:t>Δείγμα κειμένου</a:t>
            </a:r>
          </a:p>
        </p:txBody>
      </p:sp>
      <p:sp>
        <p:nvSpPr>
          <p:cNvPr id="17" name="Κείμενο τίτλου"/>
          <p:cNvSpPr txBox="1">
            <a:spLocks noGrp="1"/>
          </p:cNvSpPr>
          <p:nvPr>
            <p:ph type="title"/>
          </p:nvPr>
        </p:nvSpPr>
        <p:spPr>
          <a:xfrm>
            <a:off x="952500" y="5829300"/>
            <a:ext cx="13500100" cy="3340100"/>
          </a:xfrm>
          <a:prstGeom prst="rect">
            <a:avLst/>
          </a:prstGeom>
        </p:spPr>
        <p:txBody>
          <a:bodyPr/>
          <a:lstStyle>
            <a:lvl1pPr algn="l"/>
          </a:lstStyle>
          <a:p>
            <a:r>
              <a:t>Κείμενο τίτλου</a:t>
            </a:r>
          </a:p>
        </p:txBody>
      </p:sp>
      <p:sp>
        <p:nvSpPr>
          <p:cNvPr id="18" name="Επίπεδο κύριου τμήματος ένα…"/>
          <p:cNvSpPr txBox="1">
            <a:spLocks noGrp="1"/>
          </p:cNvSpPr>
          <p:nvPr>
            <p:ph type="body" sz="quarter" idx="1"/>
          </p:nvPr>
        </p:nvSpPr>
        <p:spPr>
          <a:xfrm>
            <a:off x="15532100" y="5829300"/>
            <a:ext cx="7950200" cy="3340100"/>
          </a:xfrm>
          <a:prstGeom prst="rect">
            <a:avLst/>
          </a:prstGeom>
        </p:spPr>
        <p:txBody>
          <a:bodyPr/>
          <a:lstStyle>
            <a:lvl1pPr marL="0" indent="0" algn="l">
              <a:spcBef>
                <a:spcPts val="0"/>
              </a:spcBef>
              <a:buClrTx/>
              <a:buSzTx/>
              <a:buFontTx/>
              <a:buNone/>
              <a:defRPr sz="3200"/>
            </a:lvl1pPr>
            <a:lvl2pPr marL="0" indent="0" algn="l">
              <a:spcBef>
                <a:spcPts val="0"/>
              </a:spcBef>
              <a:buClrTx/>
              <a:buSzTx/>
              <a:buFontTx/>
              <a:buNone/>
              <a:defRPr sz="3200"/>
            </a:lvl2pPr>
            <a:lvl3pPr marL="0" indent="0" algn="l">
              <a:spcBef>
                <a:spcPts val="0"/>
              </a:spcBef>
              <a:buClrTx/>
              <a:buSzTx/>
              <a:buFontTx/>
              <a:buNone/>
              <a:defRPr sz="3200"/>
            </a:lvl3pPr>
            <a:lvl4pPr marL="0" indent="0" algn="l">
              <a:spcBef>
                <a:spcPts val="0"/>
              </a:spcBef>
              <a:buClrTx/>
              <a:buSzTx/>
              <a:buFontTx/>
              <a:buNone/>
              <a:defRPr sz="3200"/>
            </a:lvl4pPr>
            <a:lvl5pPr marL="0" indent="0" algn="l">
              <a:spcBef>
                <a:spcPts val="0"/>
              </a:spcBef>
              <a:buClrTx/>
              <a:buSzTx/>
              <a:buFontTx/>
              <a:buNone/>
              <a:defRPr sz="3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9"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Παράθεση">
    <p:spTree>
      <p:nvGrpSpPr>
        <p:cNvPr id="1" name=""/>
        <p:cNvGrpSpPr/>
        <p:nvPr/>
      </p:nvGrpSpPr>
      <p:grpSpPr>
        <a:xfrm>
          <a:off x="0" y="0"/>
          <a:ext cx="0" cy="0"/>
          <a:chOff x="0" y="0"/>
          <a:chExt cx="0" cy="0"/>
        </a:xfrm>
      </p:grpSpPr>
      <p:sp>
        <p:nvSpPr>
          <p:cNvPr id="111" name="–Γιάννης Μηλοσπόρος"/>
          <p:cNvSpPr txBox="1">
            <a:spLocks noGrp="1"/>
          </p:cNvSpPr>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sz="4200" i="1"/>
            </a:lvl1pPr>
          </a:lstStyle>
          <a:p>
            <a:r>
              <a:t>–Γιάννης Μηλοσπόρος</a:t>
            </a:r>
          </a:p>
        </p:txBody>
      </p:sp>
      <p:sp>
        <p:nvSpPr>
          <p:cNvPr id="112" name="«Πληκτρολογήστε παράθεση εδώ.»"/>
          <p:cNvSpPr txBox="1">
            <a:spLocks noGrp="1"/>
          </p:cNvSpPr>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r>
              <a:t>«Πληκτρολογήστε παράθεση εδώ.» </a:t>
            </a:r>
          </a:p>
        </p:txBody>
      </p:sp>
      <p:sp>
        <p:nvSpPr>
          <p:cNvPr id="11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Φωτογραφία">
    <p:spTree>
      <p:nvGrpSpPr>
        <p:cNvPr id="1" name=""/>
        <p:cNvGrpSpPr/>
        <p:nvPr/>
      </p:nvGrpSpPr>
      <p:grpSpPr>
        <a:xfrm>
          <a:off x="0" y="0"/>
          <a:ext cx="0" cy="0"/>
          <a:chOff x="0" y="0"/>
          <a:chExt cx="0" cy="0"/>
        </a:xfrm>
      </p:grpSpPr>
      <p:sp>
        <p:nvSpPr>
          <p:cNvPr id="120" name="Ασπρόμαυρη φωτογραφία που δείχνει σε όψη προς τα πάνω τα καλώδια ανάρτησης μιας γέφυρας με σύννεφα στο φόντο"/>
          <p:cNvSpPr>
            <a:spLocks noGrp="1"/>
          </p:cNvSpPr>
          <p:nvPr>
            <p:ph type="pic" idx="21"/>
          </p:nvPr>
        </p:nvSpPr>
        <p:spPr>
          <a:xfrm>
            <a:off x="0" y="-2654300"/>
            <a:ext cx="24384000" cy="17153467"/>
          </a:xfrm>
          <a:prstGeom prst="rect">
            <a:avLst/>
          </a:prstGeom>
        </p:spPr>
        <p:txBody>
          <a:bodyPr lIns="91439" tIns="45719" rIns="91439" bIns="45719" anchor="t">
            <a:noAutofit/>
          </a:bodyPr>
          <a:lstStyle/>
          <a:p>
            <a:endParaRPr/>
          </a:p>
        </p:txBody>
      </p:sp>
      <p:sp>
        <p:nvSpPr>
          <p:cNvPr id="121"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Κενή">
    <p:spTree>
      <p:nvGrpSpPr>
        <p:cNvPr id="1" name=""/>
        <p:cNvGrpSpPr/>
        <p:nvPr/>
      </p:nvGrpSpPr>
      <p:grpSpPr>
        <a:xfrm>
          <a:off x="0" y="0"/>
          <a:ext cx="0" cy="0"/>
          <a:chOff x="0" y="0"/>
          <a:chExt cx="0" cy="0"/>
        </a:xfrm>
      </p:grpSpPr>
      <p:sp>
        <p:nvSpPr>
          <p:cNvPr id="128"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2792338" y="4842932"/>
            <a:ext cx="1881459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1EF23F4-9B8A-4DCE-B048-1C0CB3B99AB0}" type="datetimeFigureOut">
              <a:rPr lang="el-GR" smtClean="0"/>
              <a:t>16/5/23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1938788" y="13017500"/>
            <a:ext cx="493725" cy="471924"/>
          </a:xfrm>
        </p:spPr>
        <p:txBody>
          <a:bodyPr/>
          <a:lstStyle/>
          <a:p>
            <a:fld id="{D90957C9-A63C-421A-A1E1-412A0DA3B813}" type="slidenum">
              <a:rPr lang="el-GR" smtClean="0"/>
              <a:t>‹#›</a:t>
            </a:fld>
            <a:endParaRPr lang="el-GR"/>
          </a:p>
        </p:txBody>
      </p:sp>
    </p:spTree>
    <p:extLst>
      <p:ext uri="{BB962C8B-B14F-4D97-AF65-F5344CB8AC3E}">
        <p14:creationId xmlns:p14="http://schemas.microsoft.com/office/powerpoint/2010/main" val="390419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Φωτογραφία - Οριζόντια">
    <p:spTree>
      <p:nvGrpSpPr>
        <p:cNvPr id="1" name=""/>
        <p:cNvGrpSpPr/>
        <p:nvPr/>
      </p:nvGrpSpPr>
      <p:grpSpPr>
        <a:xfrm>
          <a:off x="0" y="0"/>
          <a:ext cx="0" cy="0"/>
          <a:chOff x="0" y="0"/>
          <a:chExt cx="0" cy="0"/>
        </a:xfrm>
      </p:grpSpPr>
      <p:sp>
        <p:nvSpPr>
          <p:cNvPr id="26" name="Γραμμή"/>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27" name="Γραμμή"/>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28" name="Γραμμή"/>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29" name="Γραμμή"/>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30" name="Δείγμα κειμένου"/>
          <p:cNvSpPr txBox="1">
            <a:spLocks noGrp="1"/>
          </p:cNvSpPr>
          <p:nvPr>
            <p:ph type="body" sz="quarter" idx="21"/>
          </p:nvPr>
        </p:nvSpPr>
        <p:spPr>
          <a:xfrm>
            <a:off x="952500" y="8610600"/>
            <a:ext cx="13500100" cy="635000"/>
          </a:xfrm>
          <a:prstGeom prst="rect">
            <a:avLst/>
          </a:prstGeom>
        </p:spPr>
        <p:txBody>
          <a:bodyPr>
            <a:spAutoFit/>
          </a:bodyPr>
          <a:lstStyle>
            <a:lvl1pPr marL="0" indent="0" algn="l">
              <a:lnSpc>
                <a:spcPct val="110000"/>
              </a:lnSpc>
              <a:spcBef>
                <a:spcPts val="0"/>
              </a:spcBef>
              <a:buClrTx/>
              <a:buSzTx/>
              <a:buFontTx/>
              <a:buNone/>
              <a:defRPr sz="3200" i="1"/>
            </a:lvl1pPr>
          </a:lstStyle>
          <a:p>
            <a:r>
              <a:t>Δείγμα κειμένου</a:t>
            </a:r>
          </a:p>
        </p:txBody>
      </p:sp>
      <p:sp>
        <p:nvSpPr>
          <p:cNvPr id="31" name="Ασπρόμαυρη φωτογραφία της γέφυρας Zeeland στις Κάτω Χώρες"/>
          <p:cNvSpPr>
            <a:spLocks noGrp="1"/>
          </p:cNvSpPr>
          <p:nvPr>
            <p:ph type="pic" idx="22"/>
          </p:nvPr>
        </p:nvSpPr>
        <p:spPr>
          <a:xfrm>
            <a:off x="952500" y="-1460500"/>
            <a:ext cx="22479000" cy="13893800"/>
          </a:xfrm>
          <a:prstGeom prst="rect">
            <a:avLst/>
          </a:prstGeom>
          <a:ln w="9525">
            <a:round/>
          </a:ln>
        </p:spPr>
        <p:txBody>
          <a:bodyPr lIns="91439" tIns="45719" rIns="91439" bIns="45719" anchor="t">
            <a:noAutofit/>
          </a:bodyPr>
          <a:lstStyle/>
          <a:p>
            <a:endParaRPr/>
          </a:p>
        </p:txBody>
      </p:sp>
      <p:sp>
        <p:nvSpPr>
          <p:cNvPr id="32" name="Κείμενο τίτλου"/>
          <p:cNvSpPr txBox="1">
            <a:spLocks noGrp="1"/>
          </p:cNvSpPr>
          <p:nvPr>
            <p:ph type="title"/>
          </p:nvPr>
        </p:nvSpPr>
        <p:spPr>
          <a:xfrm>
            <a:off x="952500" y="9398000"/>
            <a:ext cx="13500100" cy="3340100"/>
          </a:xfrm>
          <a:prstGeom prst="rect">
            <a:avLst/>
          </a:prstGeom>
        </p:spPr>
        <p:txBody>
          <a:bodyPr/>
          <a:lstStyle>
            <a:lvl1pPr algn="l"/>
          </a:lstStyle>
          <a:p>
            <a:r>
              <a:t>Κείμενο τίτλου</a:t>
            </a:r>
          </a:p>
        </p:txBody>
      </p:sp>
      <p:sp>
        <p:nvSpPr>
          <p:cNvPr id="33" name="Επίπεδο κύριου τμήματος ένα…"/>
          <p:cNvSpPr txBox="1">
            <a:spLocks noGrp="1"/>
          </p:cNvSpPr>
          <p:nvPr>
            <p:ph type="body" sz="quarter" idx="1"/>
          </p:nvPr>
        </p:nvSpPr>
        <p:spPr>
          <a:xfrm>
            <a:off x="15532100" y="9398000"/>
            <a:ext cx="7950200" cy="3340100"/>
          </a:xfrm>
          <a:prstGeom prst="rect">
            <a:avLst/>
          </a:prstGeom>
        </p:spPr>
        <p:txBody>
          <a:bodyPr/>
          <a:lstStyle>
            <a:lvl1pPr marL="0" indent="0" algn="l">
              <a:spcBef>
                <a:spcPts val="0"/>
              </a:spcBef>
              <a:buClrTx/>
              <a:buSzTx/>
              <a:buFontTx/>
              <a:buNone/>
              <a:defRPr sz="3200"/>
            </a:lvl1pPr>
            <a:lvl2pPr marL="0" indent="0" algn="l">
              <a:spcBef>
                <a:spcPts val="0"/>
              </a:spcBef>
              <a:buClrTx/>
              <a:buSzTx/>
              <a:buFontTx/>
              <a:buNone/>
              <a:defRPr sz="3200"/>
            </a:lvl2pPr>
            <a:lvl3pPr marL="0" indent="0" algn="l">
              <a:spcBef>
                <a:spcPts val="0"/>
              </a:spcBef>
              <a:buClrTx/>
              <a:buSzTx/>
              <a:buFontTx/>
              <a:buNone/>
              <a:defRPr sz="3200"/>
            </a:lvl3pPr>
            <a:lvl4pPr marL="0" indent="0" algn="l">
              <a:spcBef>
                <a:spcPts val="0"/>
              </a:spcBef>
              <a:buClrTx/>
              <a:buSzTx/>
              <a:buFontTx/>
              <a:buNone/>
              <a:defRPr sz="3200"/>
            </a:lvl4pPr>
            <a:lvl5pPr marL="0" indent="0" algn="l">
              <a:spcBef>
                <a:spcPts val="0"/>
              </a:spcBef>
              <a:buClrTx/>
              <a:buSzTx/>
              <a:buFontTx/>
              <a:buNone/>
              <a:defRPr sz="3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Τίτλος - Κέντρο">
    <p:spTree>
      <p:nvGrpSpPr>
        <p:cNvPr id="1" name=""/>
        <p:cNvGrpSpPr/>
        <p:nvPr/>
      </p:nvGrpSpPr>
      <p:grpSpPr>
        <a:xfrm>
          <a:off x="0" y="0"/>
          <a:ext cx="0" cy="0"/>
          <a:chOff x="0" y="0"/>
          <a:chExt cx="0" cy="0"/>
        </a:xfrm>
      </p:grpSpPr>
      <p:sp>
        <p:nvSpPr>
          <p:cNvPr id="41" name="Κείμενο τίτλου"/>
          <p:cNvSpPr txBox="1">
            <a:spLocks noGrp="1"/>
          </p:cNvSpPr>
          <p:nvPr>
            <p:ph type="title"/>
          </p:nvPr>
        </p:nvSpPr>
        <p:spPr>
          <a:xfrm>
            <a:off x="952500" y="5194300"/>
            <a:ext cx="22479000" cy="3340100"/>
          </a:xfrm>
          <a:prstGeom prst="rect">
            <a:avLst/>
          </a:prstGeom>
        </p:spPr>
        <p:txBody>
          <a:bodyPr/>
          <a:lstStyle/>
          <a:p>
            <a:r>
              <a:t>Κείμενο τίτλου</a:t>
            </a:r>
          </a:p>
        </p:txBody>
      </p:sp>
      <p:sp>
        <p:nvSpPr>
          <p:cNvPr id="42"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Φωτογραφία - Κατακόρυφη">
    <p:spTree>
      <p:nvGrpSpPr>
        <p:cNvPr id="1" name=""/>
        <p:cNvGrpSpPr/>
        <p:nvPr/>
      </p:nvGrpSpPr>
      <p:grpSpPr>
        <a:xfrm>
          <a:off x="0" y="0"/>
          <a:ext cx="0" cy="0"/>
          <a:chOff x="0" y="0"/>
          <a:chExt cx="0" cy="0"/>
        </a:xfrm>
      </p:grpSpPr>
      <p:sp>
        <p:nvSpPr>
          <p:cNvPr id="49" name="Γραμμή"/>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50" name="Γραμμή"/>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51" name="Δείγμα κειμένου"/>
          <p:cNvSpPr txBox="1">
            <a:spLocks noGrp="1"/>
          </p:cNvSpPr>
          <p:nvPr>
            <p:ph type="body" sz="quarter" idx="21"/>
          </p:nvPr>
        </p:nvSpPr>
        <p:spPr>
          <a:xfrm>
            <a:off x="952500" y="3124200"/>
            <a:ext cx="10642600" cy="635000"/>
          </a:xfrm>
          <a:prstGeom prst="rect">
            <a:avLst/>
          </a:prstGeom>
        </p:spPr>
        <p:txBody>
          <a:bodyPr anchor="b">
            <a:spAutoFit/>
          </a:bodyPr>
          <a:lstStyle>
            <a:lvl1pPr marL="0" indent="0" algn="l">
              <a:lnSpc>
                <a:spcPct val="110000"/>
              </a:lnSpc>
              <a:spcBef>
                <a:spcPts val="0"/>
              </a:spcBef>
              <a:buClrTx/>
              <a:buSzTx/>
              <a:buFontTx/>
              <a:buNone/>
              <a:defRPr sz="3200" i="1"/>
            </a:lvl1pPr>
          </a:lstStyle>
          <a:p>
            <a:r>
              <a:t>Δείγμα κειμένου</a:t>
            </a:r>
          </a:p>
        </p:txBody>
      </p:sp>
      <p:sp>
        <p:nvSpPr>
          <p:cNvPr id="52" name="Ασπρόμαυρη φωτογραφία της κάτω πλευράς μιας γέφυρας που διασχίζει ένα ποτάμι με φόντο τον ουρανό "/>
          <p:cNvSpPr>
            <a:spLocks noGrp="1"/>
          </p:cNvSpPr>
          <p:nvPr>
            <p:ph type="pic" idx="22"/>
          </p:nvPr>
        </p:nvSpPr>
        <p:spPr>
          <a:xfrm>
            <a:off x="12534900" y="-1651000"/>
            <a:ext cx="10799069" cy="15824200"/>
          </a:xfrm>
          <a:prstGeom prst="rect">
            <a:avLst/>
          </a:prstGeom>
          <a:ln w="9525">
            <a:round/>
          </a:ln>
        </p:spPr>
        <p:txBody>
          <a:bodyPr lIns="91439" tIns="45719" rIns="91439" bIns="45719" anchor="t">
            <a:noAutofit/>
          </a:bodyPr>
          <a:lstStyle/>
          <a:p>
            <a:endParaRPr/>
          </a:p>
        </p:txBody>
      </p:sp>
      <p:sp>
        <p:nvSpPr>
          <p:cNvPr id="53" name="Κείμενο τίτλου"/>
          <p:cNvSpPr txBox="1">
            <a:spLocks noGrp="1"/>
          </p:cNvSpPr>
          <p:nvPr>
            <p:ph type="title"/>
          </p:nvPr>
        </p:nvSpPr>
        <p:spPr>
          <a:xfrm>
            <a:off x="952500" y="3975100"/>
            <a:ext cx="10642600" cy="2806700"/>
          </a:xfrm>
          <a:prstGeom prst="rect">
            <a:avLst/>
          </a:prstGeom>
        </p:spPr>
        <p:txBody>
          <a:bodyPr/>
          <a:lstStyle>
            <a:lvl1pPr algn="l">
              <a:defRPr sz="7800"/>
            </a:lvl1pPr>
          </a:lstStyle>
          <a:p>
            <a:r>
              <a:t>Κείμενο τίτλου</a:t>
            </a:r>
          </a:p>
        </p:txBody>
      </p:sp>
      <p:sp>
        <p:nvSpPr>
          <p:cNvPr id="54" name="Επίπεδο κύριου τμήματος ένα…"/>
          <p:cNvSpPr txBox="1">
            <a:spLocks noGrp="1"/>
          </p:cNvSpPr>
          <p:nvPr>
            <p:ph type="body" sz="quarter" idx="1"/>
          </p:nvPr>
        </p:nvSpPr>
        <p:spPr>
          <a:xfrm>
            <a:off x="952500" y="7086600"/>
            <a:ext cx="10642600" cy="5638800"/>
          </a:xfrm>
          <a:prstGeom prst="rect">
            <a:avLst/>
          </a:prstGeom>
        </p:spPr>
        <p:txBody>
          <a:bodyPr anchor="t"/>
          <a:lstStyle>
            <a:lvl1pPr marL="0" indent="0" algn="l">
              <a:spcBef>
                <a:spcPts val="0"/>
              </a:spcBef>
              <a:buClrTx/>
              <a:buSzTx/>
              <a:buFontTx/>
              <a:buNone/>
              <a:defRPr sz="3200"/>
            </a:lvl1pPr>
            <a:lvl2pPr marL="0" indent="0" algn="l">
              <a:spcBef>
                <a:spcPts val="0"/>
              </a:spcBef>
              <a:buClrTx/>
              <a:buSzTx/>
              <a:buFontTx/>
              <a:buNone/>
              <a:defRPr sz="3200"/>
            </a:lvl2pPr>
            <a:lvl3pPr marL="0" indent="0" algn="l">
              <a:spcBef>
                <a:spcPts val="0"/>
              </a:spcBef>
              <a:buClrTx/>
              <a:buSzTx/>
              <a:buFontTx/>
              <a:buNone/>
              <a:defRPr sz="3200"/>
            </a:lvl3pPr>
            <a:lvl4pPr marL="0" indent="0" algn="l">
              <a:spcBef>
                <a:spcPts val="0"/>
              </a:spcBef>
              <a:buClrTx/>
              <a:buSzTx/>
              <a:buFontTx/>
              <a:buNone/>
              <a:defRPr sz="3200"/>
            </a:lvl4pPr>
            <a:lvl5pPr marL="0" indent="0" algn="l">
              <a:spcBef>
                <a:spcPts val="0"/>
              </a:spcBef>
              <a:buClrTx/>
              <a:buSzTx/>
              <a:buFontTx/>
              <a:buNone/>
              <a:defRPr sz="3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5"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Τίτλος - Πάνω">
    <p:spTree>
      <p:nvGrpSpPr>
        <p:cNvPr id="1" name=""/>
        <p:cNvGrpSpPr/>
        <p:nvPr/>
      </p:nvGrpSpPr>
      <p:grpSpPr>
        <a:xfrm>
          <a:off x="0" y="0"/>
          <a:ext cx="0" cy="0"/>
          <a:chOff x="0" y="0"/>
          <a:chExt cx="0" cy="0"/>
        </a:xfrm>
      </p:grpSpPr>
      <p:sp>
        <p:nvSpPr>
          <p:cNvPr id="62" name="Κείμενο τίτλου"/>
          <p:cNvSpPr txBox="1">
            <a:spLocks noGrp="1"/>
          </p:cNvSpPr>
          <p:nvPr>
            <p:ph type="title"/>
          </p:nvPr>
        </p:nvSpPr>
        <p:spPr>
          <a:prstGeom prst="rect">
            <a:avLst/>
          </a:prstGeom>
        </p:spPr>
        <p:txBody>
          <a:bodyPr/>
          <a:lstStyle/>
          <a:p>
            <a:r>
              <a:t>Κείμενο τίτλου</a:t>
            </a:r>
          </a:p>
        </p:txBody>
      </p:sp>
      <p:sp>
        <p:nvSpPr>
          <p:cNvPr id="63"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Τίτλος και κουκκίδες">
    <p:spTree>
      <p:nvGrpSpPr>
        <p:cNvPr id="1" name=""/>
        <p:cNvGrpSpPr/>
        <p:nvPr/>
      </p:nvGrpSpPr>
      <p:grpSpPr>
        <a:xfrm>
          <a:off x="0" y="0"/>
          <a:ext cx="0" cy="0"/>
          <a:chOff x="0" y="0"/>
          <a:chExt cx="0" cy="0"/>
        </a:xfrm>
      </p:grpSpPr>
      <p:sp>
        <p:nvSpPr>
          <p:cNvPr id="70" name="Γραμμή"/>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71" name="Γραμμή"/>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72" name="Κείμενο τίτλου"/>
          <p:cNvSpPr txBox="1">
            <a:spLocks noGrp="1"/>
          </p:cNvSpPr>
          <p:nvPr>
            <p:ph type="title"/>
          </p:nvPr>
        </p:nvSpPr>
        <p:spPr>
          <a:prstGeom prst="rect">
            <a:avLst/>
          </a:prstGeom>
        </p:spPr>
        <p:txBody>
          <a:bodyPr/>
          <a:lstStyle/>
          <a:p>
            <a:r>
              <a:t>Κείμενο τίτλου</a:t>
            </a:r>
          </a:p>
        </p:txBody>
      </p:sp>
      <p:sp>
        <p:nvSpPr>
          <p:cNvPr id="73" name="Επίπεδο κύριου τμήματος ένα…"/>
          <p:cNvSpPr txBox="1">
            <a:spLocks noGrp="1"/>
          </p:cNvSpPr>
          <p:nvPr>
            <p:ph type="body" idx="1"/>
          </p:nvPr>
        </p:nvSpPr>
        <p:spPr>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Τίτλος, κουκκίδες και φωτογραφίες">
    <p:spTree>
      <p:nvGrpSpPr>
        <p:cNvPr id="1" name=""/>
        <p:cNvGrpSpPr/>
        <p:nvPr/>
      </p:nvGrpSpPr>
      <p:grpSpPr>
        <a:xfrm>
          <a:off x="0" y="0"/>
          <a:ext cx="0" cy="0"/>
          <a:chOff x="0" y="0"/>
          <a:chExt cx="0" cy="0"/>
        </a:xfrm>
      </p:grpSpPr>
      <p:sp>
        <p:nvSpPr>
          <p:cNvPr id="81" name="Γραμμή"/>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82" name="Γραμμή"/>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83" name="Ασπρόμαυρη φωτογραφία της κάτω πλευράς μιας γέφυρας που διασχίζει ένα ποτάμι με φόντο τον ουρανό "/>
          <p:cNvSpPr>
            <a:spLocks noGrp="1"/>
          </p:cNvSpPr>
          <p:nvPr>
            <p:ph type="pic" idx="21"/>
          </p:nvPr>
        </p:nvSpPr>
        <p:spPr>
          <a:xfrm>
            <a:off x="12636500" y="-2413000"/>
            <a:ext cx="11024412" cy="16154400"/>
          </a:xfrm>
          <a:prstGeom prst="rect">
            <a:avLst/>
          </a:prstGeom>
          <a:ln w="9525">
            <a:round/>
          </a:ln>
        </p:spPr>
        <p:txBody>
          <a:bodyPr lIns="91439" tIns="45719" rIns="91439" bIns="45719" anchor="t">
            <a:noAutofit/>
          </a:bodyPr>
          <a:lstStyle/>
          <a:p>
            <a:endParaRPr/>
          </a:p>
        </p:txBody>
      </p:sp>
      <p:sp>
        <p:nvSpPr>
          <p:cNvPr id="84" name="Κείμενο τίτλου"/>
          <p:cNvSpPr txBox="1">
            <a:spLocks noGrp="1"/>
          </p:cNvSpPr>
          <p:nvPr>
            <p:ph type="title"/>
          </p:nvPr>
        </p:nvSpPr>
        <p:spPr>
          <a:prstGeom prst="rect">
            <a:avLst/>
          </a:prstGeom>
        </p:spPr>
        <p:txBody>
          <a:bodyPr/>
          <a:lstStyle/>
          <a:p>
            <a:r>
              <a:t>Κείμενο τίτλου</a:t>
            </a:r>
          </a:p>
        </p:txBody>
      </p:sp>
      <p:sp>
        <p:nvSpPr>
          <p:cNvPr id="85" name="Επίπεδο κύριου τμήματος ένα…"/>
          <p:cNvSpPr txBox="1">
            <a:spLocks noGrp="1"/>
          </p:cNvSpPr>
          <p:nvPr>
            <p:ph type="body" sz="half" idx="1"/>
          </p:nvPr>
        </p:nvSpPr>
        <p:spPr>
          <a:xfrm>
            <a:off x="952500" y="3797300"/>
            <a:ext cx="10909300" cy="8928100"/>
          </a:xfrm>
          <a:prstGeom prst="rect">
            <a:avLst/>
          </a:prstGeom>
        </p:spPr>
        <p:txBody>
          <a:bodyPr/>
          <a:lstStyle>
            <a:lvl1pPr marL="508000" indent="-508000" algn="l">
              <a:spcBef>
                <a:spcPts val="2500"/>
              </a:spcBef>
              <a:buSzPct val="65000"/>
              <a:defRPr sz="4200"/>
            </a:lvl1pPr>
            <a:lvl2pPr marL="1016000" indent="-508000" algn="l">
              <a:spcBef>
                <a:spcPts val="2500"/>
              </a:spcBef>
              <a:buSzPct val="65000"/>
              <a:defRPr sz="4200"/>
            </a:lvl2pPr>
            <a:lvl3pPr marL="1524000" indent="-508000" algn="l">
              <a:spcBef>
                <a:spcPts val="2500"/>
              </a:spcBef>
              <a:buSzPct val="65000"/>
              <a:defRPr sz="4200"/>
            </a:lvl3pPr>
            <a:lvl4pPr marL="2032000" indent="-508000" algn="l">
              <a:spcBef>
                <a:spcPts val="2500"/>
              </a:spcBef>
              <a:buSzPct val="65000"/>
              <a:defRPr sz="4200"/>
            </a:lvl4pPr>
            <a:lvl5pPr marL="2540000" indent="-508000" algn="l">
              <a:spcBef>
                <a:spcPts val="2500"/>
              </a:spcBef>
              <a:buSzPct val="65000"/>
              <a:defRPr sz="4200"/>
            </a:lvl5p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6"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Κουκκίδες">
    <p:spTree>
      <p:nvGrpSpPr>
        <p:cNvPr id="1" name=""/>
        <p:cNvGrpSpPr/>
        <p:nvPr/>
      </p:nvGrpSpPr>
      <p:grpSpPr>
        <a:xfrm>
          <a:off x="0" y="0"/>
          <a:ext cx="0" cy="0"/>
          <a:chOff x="0" y="0"/>
          <a:chExt cx="0" cy="0"/>
        </a:xfrm>
      </p:grpSpPr>
      <p:sp>
        <p:nvSpPr>
          <p:cNvPr id="93" name="Επίπεδο κύριου τμήματος ένα…"/>
          <p:cNvSpPr txBox="1">
            <a:spLocks noGrp="1"/>
          </p:cNvSpPr>
          <p:nvPr>
            <p:ph type="body" idx="1"/>
          </p:nvPr>
        </p:nvSpPr>
        <p:spPr>
          <a:xfrm>
            <a:off x="952500" y="1778000"/>
            <a:ext cx="22479000" cy="10147300"/>
          </a:xfrm>
          <a:prstGeom prst="rect">
            <a:avLst/>
          </a:prstGeom>
        </p:spPr>
        <p:txBody>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Φωτογραφία - 3 εικόνες">
    <p:spTree>
      <p:nvGrpSpPr>
        <p:cNvPr id="1" name=""/>
        <p:cNvGrpSpPr/>
        <p:nvPr/>
      </p:nvGrpSpPr>
      <p:grpSpPr>
        <a:xfrm>
          <a:off x="0" y="0"/>
          <a:ext cx="0" cy="0"/>
          <a:chOff x="0" y="0"/>
          <a:chExt cx="0" cy="0"/>
        </a:xfrm>
      </p:grpSpPr>
      <p:sp>
        <p:nvSpPr>
          <p:cNvPr id="101" name="Ασπρόμαυρη φωτογραφία που δείχνει σε όψη προς τα πάνω τα καλώδια ανάρτησης μιας γέφυρας με σύννεφα στο φόντο"/>
          <p:cNvSpPr>
            <a:spLocks noGrp="1"/>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endParaRPr/>
          </a:p>
        </p:txBody>
      </p:sp>
      <p:sp>
        <p:nvSpPr>
          <p:cNvPr id="102" name="Ασπρόμαυρη φωτογραφία της γέφυρας Zeeland στις Κάτω Χώρες"/>
          <p:cNvSpPr>
            <a:spLocks noGrp="1"/>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endParaRPr/>
          </a:p>
        </p:txBody>
      </p:sp>
      <p:sp>
        <p:nvSpPr>
          <p:cNvPr id="103" name="Ασπρόμαυρη φωτογραφία της κάτω πλευράς μιας γέφυρας που διασχίζει ένα ποτάμι με φόντο τον ουρανό "/>
          <p:cNvSpPr>
            <a:spLocks noGrp="1"/>
          </p:cNvSpPr>
          <p:nvPr>
            <p:ph type="pic" idx="23"/>
          </p:nvPr>
        </p:nvSpPr>
        <p:spPr>
          <a:xfrm>
            <a:off x="730989" y="-2438400"/>
            <a:ext cx="11050413" cy="16192500"/>
          </a:xfrm>
          <a:prstGeom prst="rect">
            <a:avLst/>
          </a:prstGeom>
          <a:ln w="9525">
            <a:round/>
          </a:ln>
        </p:spPr>
        <p:txBody>
          <a:bodyPr lIns="91439" tIns="45719" rIns="91439" bIns="45719" anchor="t">
            <a:noAutofit/>
          </a:bodyPr>
          <a:lstStyle/>
          <a:p>
            <a:endParaRPr/>
          </a:p>
        </p:txBody>
      </p:sp>
      <p:sp>
        <p:nvSpPr>
          <p:cNvPr id="104" name="Αριθμός σλάιντ"/>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Γραμμή"/>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3" name="Γραμμή"/>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marR="853439" algn="l" defTabSz="457200">
              <a:spcBef>
                <a:spcPts val="400"/>
              </a:spcBef>
              <a:defRPr sz="1600" b="1">
                <a:solidFill>
                  <a:srgbClr val="000000"/>
                </a:solidFill>
                <a:latin typeface="Times New Roman"/>
                <a:ea typeface="Times New Roman"/>
                <a:cs typeface="Times New Roman"/>
                <a:sym typeface="Times New Roman"/>
              </a:defRPr>
            </a:pPr>
            <a:endParaRPr/>
          </a:p>
        </p:txBody>
      </p:sp>
      <p:sp>
        <p:nvSpPr>
          <p:cNvPr id="4" name="Κείμενο τίτλου"/>
          <p:cNvSpPr txBox="1">
            <a:spLocks noGrp="1"/>
          </p:cNvSpPr>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Κείμενο τίτλου</a:t>
            </a:r>
          </a:p>
        </p:txBody>
      </p:sp>
      <p:sp>
        <p:nvSpPr>
          <p:cNvPr id="5" name="Επίπεδο κύριου τμήματος ένα…"/>
          <p:cNvSpPr txBox="1">
            <a:spLocks noGrp="1"/>
          </p:cNvSpPr>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6" name="Αριθμός σλάιντ"/>
          <p:cNvSpPr txBox="1">
            <a:spLocks noGrp="1"/>
          </p:cNvSpPr>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defRPr sz="24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1pPr>
      <a:lvl2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2pPr>
      <a:lvl3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3pPr>
      <a:lvl4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4pPr>
      <a:lvl5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5pPr>
      <a:lvl6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6pPr>
      <a:lvl7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7pPr>
      <a:lvl8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8pPr>
      <a:lvl9pPr marL="0" marR="0" indent="0" algn="ctr" defTabSz="825500" rtl="0" latinLnBrk="0">
        <a:lnSpc>
          <a:spcPct val="90000"/>
        </a:lnSpc>
        <a:spcBef>
          <a:spcPts val="2300"/>
        </a:spcBef>
        <a:spcAft>
          <a:spcPts val="0"/>
        </a:spcAft>
        <a:buClrTx/>
        <a:buSzTx/>
        <a:buFontTx/>
        <a:buNone/>
        <a:tabLst/>
        <a:defRPr sz="9800" b="0" i="0" u="none" strike="noStrike" cap="none" spc="0" baseline="0">
          <a:solidFill>
            <a:srgbClr val="D93E2B"/>
          </a:solidFill>
          <a:uFillTx/>
          <a:latin typeface="+mn-lt"/>
          <a:ea typeface="+mn-ea"/>
          <a:cs typeface="+mn-cs"/>
          <a:sym typeface="Georgia"/>
        </a:defRPr>
      </a:lvl9pPr>
    </p:titleStyle>
    <p:bodyStyle>
      <a:lvl1pPr marL="6096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1pPr>
      <a:lvl2pPr marL="12192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2pPr>
      <a:lvl3pPr marL="18288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3pPr>
      <a:lvl4pPr marL="24384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4pPr>
      <a:lvl5pPr marL="30480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5pPr>
      <a:lvl6pPr marL="36576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6pPr>
      <a:lvl7pPr marL="42672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7pPr>
      <a:lvl8pPr marL="48768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8pPr>
      <a:lvl9pPr marL="5486400" marR="0" indent="-609600" algn="just" defTabSz="825500" rtl="0" latinLnBrk="0">
        <a:lnSpc>
          <a:spcPct val="100000"/>
        </a:lnSpc>
        <a:spcBef>
          <a:spcPts val="3400"/>
        </a:spcBef>
        <a:spcAft>
          <a:spcPts val="0"/>
        </a:spcAft>
        <a:buClr>
          <a:srgbClr val="929292"/>
        </a:buClr>
        <a:buSzPct val="60000"/>
        <a:buFont typeface="Zapf Dingbats"/>
        <a:buChar char="❖"/>
        <a:tabLst/>
        <a:defRPr sz="5000" b="0" i="0" u="none" strike="noStrike" cap="none" spc="0" baseline="0">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847F"/>
        </a:solidFill>
        <a:effectLst/>
      </p:bgPr>
    </p:bg>
    <p:spTree>
      <p:nvGrpSpPr>
        <p:cNvPr id="1" name=""/>
        <p:cNvGrpSpPr/>
        <p:nvPr/>
      </p:nvGrpSpPr>
      <p:grpSpPr>
        <a:xfrm>
          <a:off x="0" y="0"/>
          <a:ext cx="0" cy="0"/>
          <a:chOff x="0" y="0"/>
          <a:chExt cx="0" cy="0"/>
        </a:xfrm>
      </p:grpSpPr>
      <p:sp>
        <p:nvSpPr>
          <p:cNvPr id="137" name="Overconfidence"/>
          <p:cNvSpPr txBox="1">
            <a:spLocks noGrp="1"/>
          </p:cNvSpPr>
          <p:nvPr>
            <p:ph type="body" idx="21"/>
          </p:nvPr>
        </p:nvSpPr>
        <p:spPr>
          <a:xfrm>
            <a:off x="952500" y="8630582"/>
            <a:ext cx="13500100" cy="595035"/>
          </a:xfrm>
          <a:prstGeom prst="rect">
            <a:avLst/>
          </a:prstGeom>
        </p:spPr>
        <p:txBody>
          <a:bodyPr/>
          <a:lstStyle>
            <a:lvl1pPr>
              <a:lnSpc>
                <a:spcPct val="100000"/>
              </a:lnSpc>
              <a:defRPr i="0"/>
            </a:lvl1pPr>
          </a:lstStyle>
          <a:p>
            <a:r>
              <a:rPr lang="en-US" dirty="0"/>
              <a:t>Herding</a:t>
            </a:r>
            <a:endParaRPr dirty="0"/>
          </a:p>
        </p:txBody>
      </p:sp>
      <p:sp>
        <p:nvSpPr>
          <p:cNvPr id="138" name="Υπέρ-…"/>
          <p:cNvSpPr txBox="1">
            <a:spLocks noGrp="1"/>
          </p:cNvSpPr>
          <p:nvPr>
            <p:ph type="title"/>
          </p:nvPr>
        </p:nvSpPr>
        <p:spPr>
          <a:prstGeom prst="rect">
            <a:avLst/>
          </a:prstGeom>
        </p:spPr>
        <p:txBody>
          <a:bodyPr/>
          <a:lstStyle/>
          <a:p>
            <a:r>
              <a:rPr lang="el-GR" dirty="0"/>
              <a:t>Συμπεριφορά της αγέλης</a:t>
            </a:r>
            <a:endParaRPr dirty="0"/>
          </a:p>
        </p:txBody>
      </p:sp>
      <p:sp>
        <p:nvSpPr>
          <p:cNvPr id="139" name="Αναστάσιος δ. Κωνσταντινίδης"/>
          <p:cNvSpPr txBox="1">
            <a:spLocks noGrp="1"/>
          </p:cNvSpPr>
          <p:nvPr>
            <p:ph type="body" sz="quarter" idx="1"/>
          </p:nvPr>
        </p:nvSpPr>
        <p:spPr>
          <a:prstGeom prst="rect">
            <a:avLst/>
          </a:prstGeom>
        </p:spPr>
        <p:txBody>
          <a:bodyPr/>
          <a:lstStyle/>
          <a:p>
            <a:endParaRPr/>
          </a:p>
          <a:p>
            <a:r>
              <a:t>Αναστάσιος δ. Κωνσταντινίδης</a:t>
            </a:r>
          </a:p>
        </p:txBody>
      </p:sp>
      <p:pic>
        <p:nvPicPr>
          <p:cNvPr id="3" name="Εικόνα 2" descr="Εικόνα που περιέχει θηλαστικό, πρόβατα, κοπάδι, ζώα κτηνοτροφίας&#10;&#10;Περιγραφή που δημιουργήθηκε αυτόματα">
            <a:extLst>
              <a:ext uri="{FF2B5EF4-FFF2-40B4-BE49-F238E27FC236}">
                <a16:creationId xmlns:a16="http://schemas.microsoft.com/office/drawing/2014/main" id="{6B6A5C91-19D8-549C-4504-B52B9B600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263" y="977899"/>
            <a:ext cx="18452122" cy="795508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aphicFrame>
        <p:nvGraphicFramePr>
          <p:cNvPr id="4" name="Θέση περιεχομένου 3"/>
          <p:cNvGraphicFramePr>
            <a:graphicFrameLocks noGrp="1"/>
          </p:cNvGraphicFramePr>
          <p:nvPr>
            <p:ph idx="1"/>
          </p:nvPr>
        </p:nvGraphicFramePr>
        <p:xfrm>
          <a:off x="1676399" y="1402674"/>
          <a:ext cx="21157474" cy="10504996"/>
        </p:xfrm>
        <a:graphic>
          <a:graphicData uri="http://schemas.openxmlformats.org/drawingml/2006/table">
            <a:tbl>
              <a:tblPr firstRow="1" firstCol="1" bandRow="1">
                <a:tableStyleId>{5C22544A-7EE6-4342-B048-85BDC9FD1C3A}</a:tableStyleId>
              </a:tblPr>
              <a:tblGrid>
                <a:gridCol w="21157474">
                  <a:extLst>
                    <a:ext uri="{9D8B030D-6E8A-4147-A177-3AD203B41FA5}">
                      <a16:colId xmlns:a16="http://schemas.microsoft.com/office/drawing/2014/main" val="2991903922"/>
                    </a:ext>
                  </a:extLst>
                </a:gridCol>
              </a:tblGrid>
              <a:tr h="2587268">
                <a:tc>
                  <a:txBody>
                    <a:bodyPr/>
                    <a:lstStyle/>
                    <a:p>
                      <a:pPr marR="297180" algn="just">
                        <a:spcAft>
                          <a:spcPts val="0"/>
                        </a:spcAft>
                      </a:pPr>
                      <a:r>
                        <a:rPr lang="el-GR" sz="3600" dirty="0">
                          <a:effectLst/>
                        </a:rPr>
                        <a:t> Έστω ότι είστε κάτοχος/διαχειριστής των μετοχών της εταιρίας Χ. Ξαφνικά ένας μεγάλος αριθμός συναδέλφων σας, έχουν αποφασίσει να πουλήσουν τις μετοχές της εταιρίας Χ. Η κίνηση των συναδέλφων σας κατά πόσο θα σας επηρέαζε;</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solidFill>
                      <a:schemeClr val="accent2">
                        <a:lumMod val="60000"/>
                        <a:lumOff val="40000"/>
                      </a:schemeClr>
                    </a:solidFill>
                  </a:tcPr>
                </a:tc>
                <a:extLst>
                  <a:ext uri="{0D108BD9-81ED-4DB2-BD59-A6C34878D82A}">
                    <a16:rowId xmlns:a16="http://schemas.microsoft.com/office/drawing/2014/main" val="1347936163"/>
                  </a:ext>
                </a:extLst>
              </a:tr>
              <a:tr h="5174528">
                <a:tc>
                  <a:txBody>
                    <a:bodyPr/>
                    <a:lstStyle/>
                    <a:p>
                      <a:pPr marR="297180">
                        <a:spcAft>
                          <a:spcPts val="0"/>
                        </a:spcAft>
                      </a:pPr>
                      <a:r>
                        <a:rPr lang="el-GR" sz="3600" dirty="0">
                          <a:effectLst/>
                        </a:rPr>
                        <a:t> </a:t>
                      </a:r>
                    </a:p>
                    <a:p>
                      <a:pPr marR="297180" algn="just">
                        <a:spcAft>
                          <a:spcPts val="0"/>
                        </a:spcAft>
                      </a:pPr>
                      <a:r>
                        <a:rPr lang="el-GR" sz="3600" dirty="0">
                          <a:effectLst/>
                        </a:rPr>
                        <a:t> Έστω ότι πάνω στον ίδιο δρόμο υπάρχουν δύο εστιατόρια τα οποία έχουν παρόμοια ελκυστική εμφάνιση και λόγω της ώρας (είναι νωρίς το απόγευμα) είναι άδεια. Ένα ζευγάρι επιλέγει να δειπνήσει στο εστιατόριο Α, εντελώς τυχαία. Έστω ότι και εσείς έχετε την επιθυμία να δειπνίσετε. Βαδίζετε στον ίδιο δρόμο και τα δύο εστιατόρια -τα οποία σας είναι άγνωστα- σας φαίνονται το ίδιο ελκυστικά. Βλέποντας το εστιατόριο Α να έχει πελάτες και το εστιατόριο Β όχι, θα επιλέγατε να δειπνήσετε στο Α εστιατόριο;</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solidFill>
                      <a:schemeClr val="accent1">
                        <a:lumMod val="60000"/>
                        <a:lumOff val="40000"/>
                      </a:schemeClr>
                    </a:solidFill>
                  </a:tcPr>
                </a:tc>
                <a:extLst>
                  <a:ext uri="{0D108BD9-81ED-4DB2-BD59-A6C34878D82A}">
                    <a16:rowId xmlns:a16="http://schemas.microsoft.com/office/drawing/2014/main" val="49009528"/>
                  </a:ext>
                </a:extLst>
              </a:tr>
              <a:tr h="2743200">
                <a:tc>
                  <a:txBody>
                    <a:bodyPr/>
                    <a:lstStyle/>
                    <a:p>
                      <a:pPr marR="297180" algn="just">
                        <a:spcAft>
                          <a:spcPts val="0"/>
                        </a:spcAft>
                      </a:pPr>
                      <a:r>
                        <a:rPr lang="el-GR" sz="3600" dirty="0">
                          <a:effectLst/>
                        </a:rPr>
                        <a:t>Αποφασίσατε να επενδύσετε ένα μεγάλο χρηματικό ποσό στο ελληνικό χρηματιστήριο. Έχετε στρέψει το ενδιαφέρον σας στην εταιρία Χ, η οποία είναι εισηγμένη, αλλά δεν έχετε αρκετή πληροφόρηση για να σιγουρέψετε την επενδυτική σας προσπάθεια. Ξαφνικά ένας μεγάλος αριθμός συναδέλφων σας, έχουν αποφασίσει να επενδύσουν στην εταιρία Χ. Η κίνηση των συναδέλφων σας, κατά πόσο θα σας επηρέαζε;</a:t>
                      </a:r>
                      <a:endParaRPr lang="el-GR"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0" marB="0"/>
                </a:tc>
                <a:extLst>
                  <a:ext uri="{0D108BD9-81ED-4DB2-BD59-A6C34878D82A}">
                    <a16:rowId xmlns:a16="http://schemas.microsoft.com/office/drawing/2014/main" val="791294262"/>
                  </a:ext>
                </a:extLst>
              </a:tr>
            </a:tbl>
          </a:graphicData>
        </a:graphic>
      </p:graphicFrame>
    </p:spTree>
    <p:extLst>
      <p:ext uri="{BB962C8B-B14F-4D97-AF65-F5344CB8AC3E}">
        <p14:creationId xmlns:p14="http://schemas.microsoft.com/office/powerpoint/2010/main" val="383844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Διπλό κλικ για αλλαγή"/>
          <p:cNvSpPr txBox="1">
            <a:spLocks noGrp="1"/>
          </p:cNvSpPr>
          <p:nvPr>
            <p:ph type="title"/>
          </p:nvPr>
        </p:nvSpPr>
        <p:spPr>
          <a:prstGeom prst="rect">
            <a:avLst/>
          </a:prstGeom>
        </p:spPr>
        <p:txBody>
          <a:bodyPr/>
          <a:lstStyle/>
          <a:p>
            <a:endParaRPr/>
          </a:p>
        </p:txBody>
      </p:sp>
      <p:sp>
        <p:nvSpPr>
          <p:cNvPr id="143" name="Από το σύνολο των συμπεριφορών, αυτή που έχει μελετηθεί περισσότερο είναι η υπερ-εμπιστοσύνη (overconfidence).…"/>
          <p:cNvSpPr txBox="1">
            <a:spLocks noGrp="1"/>
          </p:cNvSpPr>
          <p:nvPr>
            <p:ph type="body" idx="1"/>
          </p:nvPr>
        </p:nvSpPr>
        <p:spPr>
          <a:prstGeom prst="rect">
            <a:avLst/>
          </a:prstGeom>
        </p:spPr>
        <p:txBody>
          <a:bodyPr/>
          <a:lstStyle/>
          <a:p>
            <a:pPr marL="0" indent="0" defTabSz="685165">
              <a:spcBef>
                <a:spcPts val="2800"/>
              </a:spcBef>
              <a:buClrTx/>
              <a:buSzTx/>
              <a:buNone/>
              <a:defRPr sz="4150"/>
            </a:pPr>
            <a:r>
              <a:rPr lang="el-GR" sz="4000" dirty="0">
                <a:solidFill>
                  <a:srgbClr val="000000"/>
                </a:solidFill>
                <a:effectLst/>
                <a:latin typeface="Times New Roman" panose="02020603050405020304" pitchFamily="18" charset="0"/>
                <a:ea typeface="Times New Roman" panose="02020603050405020304" pitchFamily="18" charset="0"/>
              </a:rPr>
              <a:t>Η συμπεριφορά της αγέλης αποτελεί έναν τύπο συμπεριφοράς, που βασίζεται σε εμπειρικούς κανόνες και θεωρεί ότι τα άτομα τείνουν να εναρμονίζονται με τις αποφάσεις της πλειοψηφίας (</a:t>
            </a:r>
            <a:r>
              <a:rPr lang="el-GR" sz="4000" dirty="0" err="1">
                <a:solidFill>
                  <a:srgbClr val="000000"/>
                </a:solidFill>
                <a:effectLst/>
                <a:latin typeface="Times New Roman" panose="02020603050405020304" pitchFamily="18" charset="0"/>
                <a:ea typeface="Times New Roman" panose="02020603050405020304" pitchFamily="18" charset="0"/>
              </a:rPr>
              <a:t>Banerjee</a:t>
            </a:r>
            <a:r>
              <a:rPr lang="el-GR" sz="4000" dirty="0">
                <a:solidFill>
                  <a:srgbClr val="000000"/>
                </a:solidFill>
                <a:effectLst/>
                <a:latin typeface="Times New Roman" panose="02020603050405020304" pitchFamily="18" charset="0"/>
                <a:ea typeface="Times New Roman" panose="02020603050405020304" pitchFamily="18" charset="0"/>
              </a:rPr>
              <a:t>, 1992).</a:t>
            </a:r>
            <a:r>
              <a:rPr lang="el-GR" sz="4000" dirty="0">
                <a:effectLst/>
                <a:latin typeface="Times New Roman" panose="02020603050405020304" pitchFamily="18" charset="0"/>
                <a:ea typeface="Times New Roman" panose="02020603050405020304" pitchFamily="18" charset="0"/>
              </a:rPr>
              <a:t> </a:t>
            </a:r>
            <a:r>
              <a:rPr lang="el-GR" sz="4000" dirty="0">
                <a:solidFill>
                  <a:srgbClr val="000000"/>
                </a:solidFill>
                <a:effectLst/>
                <a:latin typeface="Times New Roman" panose="02020603050405020304" pitchFamily="18" charset="0"/>
                <a:ea typeface="Times New Roman" panose="02020603050405020304" pitchFamily="18" charset="0"/>
              </a:rPr>
              <a:t>Αποτελεί τη ψυχολογική τάση των ανθρώπων να λειτουργούν ως αγέλη, ειδικά υπό συνθήκες κινδύνου καθώς και έναν προσαρμοστικό, προστατευτικό μηχανισμό, που ενσωματώθηκε ως αναπόσπαστο μέρος της ανθρώπινης φύσης (</a:t>
            </a:r>
            <a:r>
              <a:rPr lang="el-GR" sz="4000" dirty="0" err="1">
                <a:solidFill>
                  <a:srgbClr val="000000"/>
                </a:solidFill>
                <a:effectLst/>
                <a:latin typeface="Times New Roman" panose="02020603050405020304" pitchFamily="18" charset="0"/>
                <a:ea typeface="Times New Roman" panose="02020603050405020304" pitchFamily="18" charset="0"/>
              </a:rPr>
              <a:t>Aλεξάκης</a:t>
            </a:r>
            <a:r>
              <a:rPr lang="el-GR" sz="4000" dirty="0">
                <a:solidFill>
                  <a:srgbClr val="000000"/>
                </a:solidFill>
                <a:effectLst/>
                <a:latin typeface="Times New Roman" panose="02020603050405020304" pitchFamily="18" charset="0"/>
                <a:ea typeface="Times New Roman" panose="02020603050405020304" pitchFamily="18" charset="0"/>
              </a:rPr>
              <a:t> και Ξανθάκης 2008).</a:t>
            </a:r>
            <a:r>
              <a:rPr lang="el-GR" sz="4000" dirty="0">
                <a:effectLst/>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indent="0" defTabSz="685165">
              <a:spcBef>
                <a:spcPts val="2800"/>
              </a:spcBef>
              <a:buClrTx/>
              <a:buSzTx/>
              <a:buNone/>
              <a:defRPr sz="4150"/>
            </a:pPr>
            <a:r>
              <a:rPr lang="el-GR" sz="4000" dirty="0">
                <a:solidFill>
                  <a:srgbClr val="000000"/>
                </a:solidFill>
                <a:effectLst/>
                <a:latin typeface="Times New Roman" panose="02020603050405020304" pitchFamily="18" charset="0"/>
                <a:ea typeface="Times New Roman" panose="02020603050405020304" pitchFamily="18" charset="0"/>
              </a:rPr>
              <a:t>Περιγράφεται ως μιμητική συμπεριφορά που προκύπτει από ατομικούς παράγοντες και συχνά οδηγεί σε αναποτελεσματικές καταστάσεις (</a:t>
            </a:r>
            <a:r>
              <a:rPr lang="el-GR" sz="4000" dirty="0" err="1">
                <a:solidFill>
                  <a:srgbClr val="000000"/>
                </a:solidFill>
                <a:effectLst/>
                <a:latin typeface="Times New Roman" panose="02020603050405020304" pitchFamily="18" charset="0"/>
                <a:ea typeface="Times New Roman" panose="02020603050405020304" pitchFamily="18" charset="0"/>
              </a:rPr>
              <a:t>Bikhchandani</a:t>
            </a:r>
            <a:r>
              <a:rPr lang="el-GR" sz="4000" dirty="0">
                <a:solidFill>
                  <a:srgbClr val="000000"/>
                </a:solidFill>
                <a:effectLst/>
                <a:latin typeface="Times New Roman" panose="02020603050405020304" pitchFamily="18" charset="0"/>
                <a:ea typeface="Times New Roman" panose="02020603050405020304" pitchFamily="18" charset="0"/>
              </a:rPr>
              <a:t> and </a:t>
            </a:r>
            <a:r>
              <a:rPr lang="el-GR" sz="4000" dirty="0" err="1">
                <a:solidFill>
                  <a:srgbClr val="000000"/>
                </a:solidFill>
                <a:effectLst/>
                <a:latin typeface="Times New Roman" panose="02020603050405020304" pitchFamily="18" charset="0"/>
                <a:ea typeface="Times New Roman" panose="02020603050405020304" pitchFamily="18" charset="0"/>
              </a:rPr>
              <a:t>Sharma</a:t>
            </a:r>
            <a:r>
              <a:rPr lang="el-GR" sz="4000" dirty="0">
                <a:solidFill>
                  <a:srgbClr val="000000"/>
                </a:solidFill>
                <a:effectLst/>
                <a:latin typeface="Times New Roman" panose="02020603050405020304" pitchFamily="18" charset="0"/>
                <a:ea typeface="Times New Roman" panose="02020603050405020304" pitchFamily="18" charset="0"/>
              </a:rPr>
              <a:t>, 1992).</a:t>
            </a:r>
            <a:r>
              <a:rPr lang="el-GR" sz="4000" dirty="0">
                <a:effectLst/>
                <a:latin typeface="Times New Roman" panose="02020603050405020304" pitchFamily="18"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indent="0" defTabSz="685165">
              <a:spcBef>
                <a:spcPts val="2800"/>
              </a:spcBef>
              <a:buClrTx/>
              <a:buSzTx/>
              <a:buNone/>
              <a:defRPr sz="4150"/>
            </a:pPr>
            <a:r>
              <a:rPr lang="en-US" sz="4000" dirty="0">
                <a:effectLst/>
                <a:latin typeface="Times New Roman" panose="02020603050405020304" pitchFamily="18" charset="0"/>
                <a:ea typeface="Times New Roman" panose="02020603050405020304" pitchFamily="18" charset="0"/>
              </a:rPr>
              <a:t>E</a:t>
            </a:r>
            <a:r>
              <a:rPr lang="el-GR" sz="4000" dirty="0" err="1">
                <a:effectLst/>
                <a:latin typeface="Times New Roman" panose="02020603050405020304" pitchFamily="18" charset="0"/>
                <a:ea typeface="Times New Roman" panose="02020603050405020304" pitchFamily="18" charset="0"/>
              </a:rPr>
              <a:t>ίναι</a:t>
            </a:r>
            <a:r>
              <a:rPr lang="el-GR" sz="4000" dirty="0">
                <a:effectLst/>
                <a:latin typeface="Times New Roman" panose="02020603050405020304" pitchFamily="18" charset="0"/>
                <a:ea typeface="Times New Roman" panose="02020603050405020304" pitchFamily="18" charset="0"/>
              </a:rPr>
              <a:t> από τα πιο ενδιαφέροντα φαινόμενα που παρατηρούνται στον τομέα της οικονομίας κατά το οποίο τα άτομα εγκαταλείπουν τα δικά τους πιστεύω για να ακολουθήσουν αυτά της αγέλης (</a:t>
            </a:r>
            <a:r>
              <a:rPr lang="el-GR" sz="4000" dirty="0" err="1">
                <a:effectLst/>
                <a:latin typeface="Times New Roman" panose="02020603050405020304" pitchFamily="18" charset="0"/>
                <a:ea typeface="Times New Roman" panose="02020603050405020304" pitchFamily="18" charset="0"/>
              </a:rPr>
              <a:t>Tariq</a:t>
            </a:r>
            <a:r>
              <a:rPr lang="el-GR" sz="4000" dirty="0">
                <a:effectLst/>
                <a:latin typeface="Times New Roman" panose="02020603050405020304" pitchFamily="18" charset="0"/>
                <a:ea typeface="Times New Roman" panose="02020603050405020304" pitchFamily="18" charset="0"/>
              </a:rPr>
              <a:t>, </a:t>
            </a:r>
            <a:r>
              <a:rPr lang="el-GR" sz="4000" dirty="0" err="1">
                <a:effectLst/>
                <a:latin typeface="Times New Roman" panose="02020603050405020304" pitchFamily="18" charset="0"/>
                <a:ea typeface="Times New Roman" panose="02020603050405020304" pitchFamily="18" charset="0"/>
              </a:rPr>
              <a:t>Nousheen</a:t>
            </a:r>
            <a:r>
              <a:rPr lang="el-GR" sz="4000" dirty="0">
                <a:effectLst/>
                <a:latin typeface="Times New Roman" panose="02020603050405020304" pitchFamily="18" charset="0"/>
                <a:ea typeface="Times New Roman" panose="02020603050405020304" pitchFamily="18" charset="0"/>
              </a:rPr>
              <a:t>, </a:t>
            </a:r>
            <a:r>
              <a:rPr lang="el-GR" sz="4000" dirty="0" err="1">
                <a:effectLst/>
                <a:latin typeface="Times New Roman" panose="02020603050405020304" pitchFamily="18" charset="0"/>
                <a:ea typeface="Times New Roman" panose="02020603050405020304" pitchFamily="18" charset="0"/>
              </a:rPr>
              <a:t>Hafeez</a:t>
            </a:r>
            <a:r>
              <a:rPr lang="el-GR" sz="4000" dirty="0">
                <a:effectLst/>
                <a:latin typeface="Times New Roman" panose="02020603050405020304" pitchFamily="18" charset="0"/>
                <a:ea typeface="Times New Roman" panose="02020603050405020304" pitchFamily="18" charset="0"/>
              </a:rPr>
              <a:t>, 2013). </a:t>
            </a:r>
            <a:endParaRPr lang="en-US" sz="4000" dirty="0">
              <a:effectLst/>
              <a:latin typeface="Times New Roman" panose="02020603050405020304" pitchFamily="18" charset="0"/>
              <a:ea typeface="Times New Roman" panose="02020603050405020304" pitchFamily="18" charset="0"/>
            </a:endParaRPr>
          </a:p>
          <a:p>
            <a:pPr marL="0" indent="0" defTabSz="685165">
              <a:spcBef>
                <a:spcPts val="2800"/>
              </a:spcBef>
              <a:buClrTx/>
              <a:buSzTx/>
              <a:buNone/>
              <a:defRPr sz="4150"/>
            </a:pPr>
            <a:r>
              <a:rPr lang="el-GR" sz="4000" dirty="0">
                <a:solidFill>
                  <a:srgbClr val="000000"/>
                </a:solidFill>
                <a:effectLst/>
                <a:latin typeface="Times New Roman" panose="02020603050405020304" pitchFamily="18" charset="0"/>
                <a:ea typeface="Times New Roman" panose="02020603050405020304" pitchFamily="18" charset="0"/>
              </a:rPr>
              <a:t>Ο όρος σχετίζεται με τη συμπεριφορά των ζώων μέσα σε αγέλες, κοπάδια.</a:t>
            </a:r>
            <a:endParaRPr lang="el-GR" sz="4000" dirty="0">
              <a:effectLst/>
              <a:latin typeface="Times New Roman" panose="02020603050405020304" pitchFamily="18" charset="0"/>
              <a:ea typeface="Times New Roman" panose="02020603050405020304" pitchFamily="18" charset="0"/>
            </a:endParaRPr>
          </a:p>
          <a:p>
            <a:pPr marL="0" indent="0" defTabSz="685165">
              <a:spcBef>
                <a:spcPts val="2800"/>
              </a:spcBef>
              <a:buClrTx/>
              <a:buSzTx/>
              <a:buFontTx/>
              <a:buNone/>
              <a:defRPr sz="4150"/>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Υπερεκτίμηση…"/>
          <p:cNvSpPr txBox="1">
            <a:spLocks noGrp="1"/>
          </p:cNvSpPr>
          <p:nvPr>
            <p:ph type="title"/>
          </p:nvPr>
        </p:nvSpPr>
        <p:spPr>
          <a:prstGeom prst="rect">
            <a:avLst/>
          </a:prstGeom>
          <a:blipFill>
            <a:blip r:embed="rId2"/>
          </a:blipFill>
          <a:ln w="50800">
            <a:solidFill>
              <a:srgbClr val="000000"/>
            </a:solidFill>
          </a:ln>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rPr lang="el-GR" dirty="0"/>
              <a:t>Συμπεριφορά της Αγέλης</a:t>
            </a:r>
            <a:endParaRPr dirty="0"/>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rPr dirty="0" err="1"/>
              <a:t>Άνθρω</a:t>
            </a:r>
            <a:r>
              <a:rPr dirty="0"/>
              <a:t>π</a:t>
            </a:r>
            <a:r>
              <a:rPr dirty="0" err="1"/>
              <a:t>οι</a:t>
            </a:r>
            <a:endParaRPr dirty="0"/>
          </a:p>
        </p:txBody>
      </p:sp>
      <p:sp>
        <p:nvSpPr>
          <p:cNvPr id="146" name="Ως υπερ-εμπιστοσύνη έχει χαρακτηρισθεί η τάση των ανθρώπων να υπερτιμούν τις δεξιότητες και δυνατότητες τους.…"/>
          <p:cNvSpPr txBox="1">
            <a:spLocks noGrp="1"/>
          </p:cNvSpPr>
          <p:nvPr>
            <p:ph type="body" idx="1"/>
          </p:nvPr>
        </p:nvSpPr>
        <p:spPr>
          <a:prstGeom prst="rect">
            <a:avLst/>
          </a:prstGeom>
        </p:spPr>
        <p:txBody>
          <a:bodyPr>
            <a:normAutofit lnSpcReduction="10000"/>
          </a:bodyPr>
          <a:lstStyle/>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Παρατηρώντας το παρελθόν γίνεται αντιληπτό ότι ο άνθρωπος, επί χιλιετίες, ζούσε και λειτουργούσε σε ομάδες (αγέλες) και δραστηριοποιούνταν συλλογικά είτε για κοινωνικούς λόγους (ως κοινωνικό όν), είτε για λόγους επιβίωσης (ασφάλεια, εξασφάλιση τροφής). </a:t>
            </a:r>
            <a:endParaRPr lang="el-GR" sz="4000" dirty="0">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Μέσα στα πλαίσια αυτής της ομάδας, τα άτομα συχνά εγκαταλείπουν το δικό τους ιδιωτικό σήμα και βασίζονται κατά κύριο λόγο στη γνωμοδότηση της ομάδας (</a:t>
            </a:r>
            <a:r>
              <a:rPr lang="el-GR" sz="4000" dirty="0" err="1">
                <a:solidFill>
                  <a:srgbClr val="000000"/>
                </a:solidFill>
                <a:effectLst/>
                <a:latin typeface="Times New Roman" panose="02020603050405020304" pitchFamily="18" charset="0"/>
                <a:ea typeface="Times New Roman" panose="02020603050405020304" pitchFamily="18" charset="0"/>
              </a:rPr>
              <a:t>Asch</a:t>
            </a:r>
            <a:r>
              <a:rPr lang="el-GR" sz="4000" dirty="0">
                <a:solidFill>
                  <a:srgbClr val="000000"/>
                </a:solidFill>
                <a:effectLst/>
                <a:latin typeface="Times New Roman" panose="02020603050405020304" pitchFamily="18" charset="0"/>
                <a:ea typeface="Times New Roman" panose="02020603050405020304" pitchFamily="18" charset="0"/>
              </a:rPr>
              <a:t>, 1952).</a:t>
            </a:r>
            <a:r>
              <a:rPr lang="el-GR" sz="4000" dirty="0">
                <a:effectLst/>
                <a:latin typeface="Times New Roman" panose="02020603050405020304" pitchFamily="18" charset="0"/>
                <a:ea typeface="Times New Roman" panose="02020603050405020304" pitchFamily="18" charset="0"/>
              </a:rPr>
              <a:t> </a:t>
            </a:r>
            <a:r>
              <a:rPr lang="el-GR" sz="4000" dirty="0">
                <a:solidFill>
                  <a:srgbClr val="000000"/>
                </a:solidFill>
                <a:effectLst/>
                <a:latin typeface="Times New Roman" panose="02020603050405020304" pitchFamily="18" charset="0"/>
                <a:ea typeface="Times New Roman" panose="02020603050405020304" pitchFamily="18" charset="0"/>
              </a:rPr>
              <a:t>Σύμφωνα με τον </a:t>
            </a:r>
            <a:r>
              <a:rPr lang="el-GR" sz="4000" dirty="0" err="1">
                <a:solidFill>
                  <a:srgbClr val="000000"/>
                </a:solidFill>
                <a:effectLst/>
                <a:latin typeface="Times New Roman" panose="02020603050405020304" pitchFamily="18" charset="0"/>
                <a:ea typeface="Times New Roman" panose="02020603050405020304" pitchFamily="18" charset="0"/>
              </a:rPr>
              <a:t>Aronson</a:t>
            </a:r>
            <a:r>
              <a:rPr lang="el-GR" sz="4000" dirty="0">
                <a:solidFill>
                  <a:srgbClr val="000000"/>
                </a:solidFill>
                <a:effectLst/>
                <a:latin typeface="Times New Roman" panose="02020603050405020304" pitchFamily="18" charset="0"/>
                <a:ea typeface="Times New Roman" panose="02020603050405020304" pitchFamily="18" charset="0"/>
              </a:rPr>
              <a:t> (1992), η συμπεριφορά της αγέλης, καταγράφεται ως η «αλλαγή στη συμπεριφορά ή τις απόψεις ενός ατόμου, ως αποτέλεσμα πραγματικών ή φανταστικών πιέσεων από ένα άτομο ή μια ομάδα». Υπάρχουν δύο λόγοι για τους οποίους τα άτομα μιμούνται ενέργειες (λογικές ή παράλογες) μιας μεγαλύτερης ομάδας, αν και σε ατομικό επίπεδο δεν θα είχαν προβεί κατ' ανάγκη στην ίδια επιλογή. </a:t>
            </a:r>
            <a:endParaRPr lang="el-GR" sz="4000" dirty="0">
              <a:effectLst/>
              <a:latin typeface="Times New Roman" panose="02020603050405020304" pitchFamily="18" charset="0"/>
              <a:ea typeface="Times New Roman" panose="02020603050405020304" pitchFamily="18" charset="0"/>
            </a:endParaRPr>
          </a:p>
          <a:p>
            <a:pPr marL="0" indent="0" defTabSz="668655">
              <a:spcBef>
                <a:spcPts val="2700"/>
              </a:spcBef>
              <a:buClrTx/>
              <a:buSzTx/>
              <a:buFontTx/>
              <a:buNone/>
              <a:defRPr sz="4050"/>
            </a:pP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Διπλό κλικ για αλλαγή"/>
          <p:cNvSpPr txBox="1">
            <a:spLocks noGrp="1"/>
          </p:cNvSpPr>
          <p:nvPr>
            <p:ph type="title"/>
          </p:nvPr>
        </p:nvSpPr>
        <p:spPr>
          <a:prstGeom prst="rect">
            <a:avLst/>
          </a:prstGeom>
        </p:spPr>
        <p:txBody>
          <a:bodyPr/>
          <a:lstStyle/>
          <a:p>
            <a:endParaRPr/>
          </a:p>
        </p:txBody>
      </p:sp>
      <p:sp>
        <p:nvSpPr>
          <p:cNvPr id="149" name="Σύμφωνα με τον Tversky και Kahneman (1974), οι άνθρωποι με χαρακτηριστικά έπαρσης, έχουν την τάση να ταξινομούν τα γεγονότα ως αντιπροσωπευτικά ή τυπικά κάποιας διαδικασίας και μετά να κάνουν εκτιμήσεις πιθανότητας, με βάση αυτήν την κατάταξη.…"/>
          <p:cNvSpPr txBox="1">
            <a:spLocks noGrp="1"/>
          </p:cNvSpPr>
          <p:nvPr>
            <p:ph type="body" idx="1"/>
          </p:nvPr>
        </p:nvSpPr>
        <p:spPr>
          <a:prstGeom prst="rect">
            <a:avLst/>
          </a:prstGeom>
        </p:spPr>
        <p:txBody>
          <a:bodyPr/>
          <a:lstStyle/>
          <a:p>
            <a:pPr marL="0" indent="0" defTabSz="701675">
              <a:spcBef>
                <a:spcPts val="2800"/>
              </a:spcBef>
              <a:buClrTx/>
              <a:buSzTx/>
              <a:buNone/>
              <a:defRPr sz="4250"/>
            </a:pPr>
            <a:r>
              <a:rPr lang="el-GR" sz="4000" dirty="0">
                <a:solidFill>
                  <a:srgbClr val="000000"/>
                </a:solidFill>
                <a:effectLst/>
                <a:latin typeface="Times New Roman" panose="02020603050405020304" pitchFamily="18" charset="0"/>
                <a:ea typeface="Times New Roman" panose="02020603050405020304" pitchFamily="18" charset="0"/>
              </a:rPr>
              <a:t>Ο πρώτος λόγος είναι η κοινωνική πίεση συμμόρφωσης. Αυτό από μόνο του μπορεί να είναι μια ισχυρή δύναμη. Οι περισσότεροι άνθρωποι είναι πολύ κοινωνικοί και έχουν μια φυσική επιθυμία να γίνονται αποδεκτοί από μια ομάδα, αντί να χαρακτηρισθούν ως απόβλητοι. </a:t>
            </a:r>
            <a:endParaRPr lang="en-US" sz="4000" dirty="0">
              <a:solidFill>
                <a:srgbClr val="000000"/>
              </a:solidFill>
              <a:effectLst/>
              <a:latin typeface="Times New Roman" panose="02020603050405020304" pitchFamily="18" charset="0"/>
              <a:ea typeface="Times New Roman" panose="02020603050405020304" pitchFamily="18" charset="0"/>
            </a:endParaRPr>
          </a:p>
          <a:p>
            <a:pPr marL="0" indent="0" defTabSz="701675">
              <a:spcBef>
                <a:spcPts val="2800"/>
              </a:spcBef>
              <a:buClrTx/>
              <a:buSzTx/>
              <a:buNone/>
              <a:defRPr sz="4250"/>
            </a:pPr>
            <a:r>
              <a:rPr lang="el-GR" sz="4000" dirty="0">
                <a:solidFill>
                  <a:srgbClr val="000000"/>
                </a:solidFill>
                <a:effectLst/>
                <a:latin typeface="Times New Roman" panose="02020603050405020304" pitchFamily="18" charset="0"/>
                <a:ea typeface="Times New Roman" panose="02020603050405020304" pitchFamily="18" charset="0"/>
              </a:rPr>
              <a:t>Ως εκ τούτου, ένας ιδανικός τρόπος για να γίνουν μέλη μιας ομάδας, είναι να υιοθετήσουν τις απόψεις της. Η ένταξη τους, θεωρούν, ότι γίνεται πιο εύκολη και η παρουσία τους ενδυναμώνεται μέσα στο σύνολο όταν ασπάζονται την κοινή γραμμή του συνόλου</a:t>
            </a:r>
            <a:r>
              <a:rPr lang="el-GR" sz="2000" dirty="0">
                <a:solidFill>
                  <a:srgbClr val="000000"/>
                </a:solidFill>
                <a:effectLst/>
                <a:latin typeface="Times New Roman" panose="02020603050405020304" pitchFamily="18" charset="0"/>
                <a:ea typeface="Times New Roman" panose="02020603050405020304" pitchFamily="18" charset="0"/>
              </a:rPr>
              <a:t>. </a:t>
            </a:r>
            <a:endParaRPr lang="el-GR" sz="2000" dirty="0">
              <a:effectLst/>
              <a:latin typeface="Times New Roman" panose="02020603050405020304" pitchFamily="18" charset="0"/>
              <a:ea typeface="Times New Roman" panose="02020603050405020304" pitchFamily="18" charset="0"/>
            </a:endParaRPr>
          </a:p>
          <a:p>
            <a:pPr marL="0" indent="0" defTabSz="701675">
              <a:spcBef>
                <a:spcPts val="2800"/>
              </a:spcBef>
              <a:buClrTx/>
              <a:buSzTx/>
              <a:buFontTx/>
              <a:buNone/>
              <a:defRPr sz="4250"/>
            </a:pP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39C60E-A18F-B814-3B2D-D5291410088C}"/>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7DD4A7DB-CFF5-9B60-A571-D86AB6F7F4AB}"/>
              </a:ext>
            </a:extLst>
          </p:cNvPr>
          <p:cNvSpPr>
            <a:spLocks noGrp="1"/>
          </p:cNvSpPr>
          <p:nvPr>
            <p:ph type="body" idx="1"/>
          </p:nvPr>
        </p:nvSpPr>
        <p:spPr/>
        <p:txBody>
          <a:bodyPr>
            <a:normAutofit fontScale="77500" lnSpcReduction="20000"/>
          </a:bodyPr>
          <a:lstStyle/>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Τα άτομα μεταβάλουν τις ιδιωτικές πεποιθήσεις τους, έτσι ώστε να ανταποκρίνονται πιο στενά στις δημόσιες εκφραζόμενες απόψεις των άλλων (</a:t>
            </a:r>
            <a:r>
              <a:rPr lang="el-GR" sz="4000" dirty="0" err="1">
                <a:solidFill>
                  <a:srgbClr val="000000"/>
                </a:solidFill>
                <a:effectLst/>
                <a:latin typeface="Times New Roman" panose="02020603050405020304" pitchFamily="18" charset="0"/>
                <a:ea typeface="Times New Roman" panose="02020603050405020304" pitchFamily="18" charset="0"/>
              </a:rPr>
              <a:t>Cote</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Sanders</a:t>
            </a:r>
            <a:r>
              <a:rPr lang="el-GR" sz="4000" dirty="0">
                <a:solidFill>
                  <a:srgbClr val="000000"/>
                </a:solidFill>
                <a:effectLst/>
                <a:latin typeface="Times New Roman" panose="02020603050405020304" pitchFamily="18" charset="0"/>
                <a:ea typeface="Times New Roman" panose="02020603050405020304" pitchFamily="18" charset="0"/>
              </a:rPr>
              <a:t>, 1997). Σε ψυχολογικά πειράματα έχει παρατηρηθεί, ότι οι άνθρωποι μπορεί να δώσουν εσκεμμένα λανθασμένες απαντήσεις από αυτές που έχουν υιοθετήσει προκειμένου να εναρμονιστούν με την άποψη των πολλών. Η διαφορετικότητα της άποψης τίθεται σε δεύτερη μοίρα ή καταπνίγεται από την ομοιογένεια του συνόλου/ομάδας. </a:t>
            </a:r>
            <a:endParaRPr lang="el-GR" sz="4000" dirty="0">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Ο δεύτερος λόγος είναι η κοινή λογική, ότι είναι απίθανο μια μεγάλη ομάδα να μπορεί να υποπέσει σε λάθος. Ακόμα και αν είναι πεπεισμένοι, ότι μια συγκεκριμένη ιδέα ή ενέργεια είναι παράλογη ή ανακριβής, μπορεί να εξακολουθούν να ακολουθούν την αγέλη, πιστεύοντας ότι αυτοί ξέρουν κάτι που τα μεμονωμένα άτομα δεν γνωρίζουν.</a:t>
            </a:r>
            <a:r>
              <a:rPr lang="el-GR" sz="4000" dirty="0">
                <a:effectLst/>
                <a:latin typeface="Times New Roman" panose="02020603050405020304" pitchFamily="18" charset="0"/>
                <a:ea typeface="Times New Roman" panose="02020603050405020304" pitchFamily="18" charset="0"/>
              </a:rPr>
              <a:t> </a:t>
            </a:r>
            <a:r>
              <a:rPr lang="el-GR" sz="4000" dirty="0">
                <a:solidFill>
                  <a:srgbClr val="000000"/>
                </a:solidFill>
                <a:effectLst/>
                <a:latin typeface="Times New Roman" panose="02020603050405020304" pitchFamily="18" charset="0"/>
                <a:ea typeface="Times New Roman" panose="02020603050405020304" pitchFamily="18" charset="0"/>
              </a:rPr>
              <a:t>Τα άτομα ακολουθούν την άποψη του πλήθους με τη σκέψη ότι οι άλλοι δεν μπορεί να κάνουν λάθος, δεδομένου ότι στη καθημερινή ζωή είναι αποδεκτό, πως, όταν μία μεγάλη ομάδα ανθρώπων με ομόφωνη άποψη, τότε πιθανότατα αυτή η άποψη να είναι η σωστή (</a:t>
            </a:r>
            <a:r>
              <a:rPr lang="el-GR" sz="4000" dirty="0" err="1">
                <a:solidFill>
                  <a:srgbClr val="000000"/>
                </a:solidFill>
                <a:effectLst/>
                <a:latin typeface="Times New Roman" panose="02020603050405020304" pitchFamily="18" charset="0"/>
                <a:ea typeface="Times New Roman" panose="02020603050405020304" pitchFamily="18" charset="0"/>
              </a:rPr>
              <a:t>Shiller</a:t>
            </a:r>
            <a:r>
              <a:rPr lang="el-GR" sz="4000" dirty="0">
                <a:solidFill>
                  <a:srgbClr val="000000"/>
                </a:solidFill>
                <a:effectLst/>
                <a:latin typeface="Times New Roman" panose="02020603050405020304" pitchFamily="18" charset="0"/>
                <a:ea typeface="Times New Roman" panose="02020603050405020304" pitchFamily="18" charset="0"/>
              </a:rPr>
              <a:t> 2000). Αυτό είναι ιδιαίτερα διαδεδομένο σε καταστάσεις, στις οποίες τα άτομα έχουν πολύ μικρή εμπειρία (</a:t>
            </a:r>
            <a:r>
              <a:rPr lang="en-US" sz="4000" dirty="0">
                <a:solidFill>
                  <a:srgbClr val="000000"/>
                </a:solidFill>
                <a:latin typeface="Times New Roman" panose="02020603050405020304" pitchFamily="18" charset="0"/>
                <a:ea typeface="Times New Roman" panose="02020603050405020304" pitchFamily="18" charset="0"/>
              </a:rPr>
              <a:t>Phung, </a:t>
            </a:r>
            <a:r>
              <a:rPr lang="el-GR" sz="4000" dirty="0">
                <a:solidFill>
                  <a:srgbClr val="000000"/>
                </a:solidFill>
                <a:effectLst/>
                <a:latin typeface="Times New Roman" panose="02020603050405020304" pitchFamily="18" charset="0"/>
                <a:ea typeface="Times New Roman" panose="02020603050405020304" pitchFamily="18" charset="0"/>
              </a:rPr>
              <a:t>2010).</a:t>
            </a:r>
            <a:endParaRPr lang="el-GR" sz="40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15577360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Υπερεκτίμηση…"/>
          <p:cNvSpPr txBox="1">
            <a:spLocks noGrp="1"/>
          </p:cNvSpPr>
          <p:nvPr>
            <p:ph type="title"/>
          </p:nvPr>
        </p:nvSpPr>
        <p:spPr>
          <a:prstGeom prst="rect">
            <a:avLst/>
          </a:prstGeom>
          <a:blipFill>
            <a:blip r:embed="rId2"/>
          </a:blipFill>
        </p:spPr>
        <p:txBody>
          <a:bodyPr/>
          <a:lstStyle/>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rPr lang="el-GR" dirty="0" err="1"/>
              <a:t>Συμπεριφορ</a:t>
            </a:r>
            <a:r>
              <a:rPr lang="en-US" dirty="0" err="1"/>
              <a:t>ά</a:t>
            </a:r>
            <a:r>
              <a:rPr lang="el-GR" dirty="0"/>
              <a:t> της Αγέλης</a:t>
            </a:r>
            <a:endParaRPr dirty="0"/>
          </a:p>
          <a:p>
            <a:pPr>
              <a:lnSpc>
                <a:spcPct val="100000"/>
              </a:lnSpc>
              <a:spcBef>
                <a:spcPts val="0"/>
              </a:spcBef>
              <a:defRPr sz="4400">
                <a:solidFill>
                  <a:srgbClr val="FFFFFF"/>
                </a:solidFill>
                <a:effectLst>
                  <a:outerShdw blurRad="25400" dist="33948" dir="2700000" rotWithShape="0">
                    <a:srgbClr val="3B3936"/>
                  </a:outerShdw>
                </a:effectLst>
                <a:latin typeface="Palatino"/>
                <a:ea typeface="Palatino"/>
                <a:cs typeface="Palatino"/>
                <a:sym typeface="Palatino"/>
              </a:defRPr>
            </a:pPr>
            <a:r>
              <a:rPr dirty="0" err="1"/>
              <a:t>Ε</a:t>
            </a:r>
            <a:r>
              <a:rPr dirty="0"/>
              <a:t>π</a:t>
            </a:r>
            <a:r>
              <a:rPr dirty="0" err="1"/>
              <a:t>ενδυτές</a:t>
            </a:r>
            <a:endParaRPr dirty="0"/>
          </a:p>
        </p:txBody>
      </p:sp>
      <p:sp>
        <p:nvSpPr>
          <p:cNvPr id="155" name="Το φαινόμενο της υπερ-εμπιστοσύνης, παρατηρείται σε μεγάλο βαθμό κατά τη διάρκεια της επενδυτικής διαδικασίας στα πλαίσια της κεφαλαιαγοράς.…"/>
          <p:cNvSpPr txBox="1">
            <a:spLocks noGrp="1"/>
          </p:cNvSpPr>
          <p:nvPr>
            <p:ph type="body" idx="1"/>
          </p:nvPr>
        </p:nvSpPr>
        <p:spPr>
          <a:prstGeom prst="rect">
            <a:avLst/>
          </a:prstGeom>
        </p:spPr>
        <p:txBody>
          <a:bodyPr>
            <a:normAutofit fontScale="77500" lnSpcReduction="20000"/>
          </a:bodyPr>
          <a:lstStyle/>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Το φαινόμενο της αγέλης μπορεί να εντοπίζεται στη καθημερινή ζωή, αλλά είναι πολύ εμφανές και ενοχλητικό και στον κόσμο της κεφαλαιαγοράς. Περισσότερες από δύο δεκαετίες θεωρητικής και εμπειρικής έρευνας έχουν παράσχει σημαντικές γνώσεις σχετικά με τη συμπεριφορά των επενδυτών όταν λειτουργούν κάτω από το φαινόμενο της αγέλης (Σπύρου, 2013)</a:t>
            </a:r>
            <a:endParaRPr lang="el-GR" sz="4000" dirty="0">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Ως αγέλη, μπορεί επίσης να ορισθεί μια ομάδα επενδυτών που ακολουθούν την ίδια επενδυτική κατεύθυνση – μοτίβο, κατά τη διάρκεια ενός συγκεκριμένου χρονικού διαστήματος (</a:t>
            </a:r>
            <a:r>
              <a:rPr lang="el-GR" sz="4000" dirty="0" err="1">
                <a:solidFill>
                  <a:srgbClr val="000000"/>
                </a:solidFill>
                <a:effectLst/>
                <a:latin typeface="Times New Roman" panose="02020603050405020304" pitchFamily="18" charset="0"/>
                <a:ea typeface="Times New Roman" panose="02020603050405020304" pitchFamily="18" charset="0"/>
              </a:rPr>
              <a:t>Nofsinger</a:t>
            </a:r>
            <a:r>
              <a:rPr lang="el-GR" sz="4000" dirty="0">
                <a:solidFill>
                  <a:srgbClr val="000000"/>
                </a:solidFill>
                <a:effectLst/>
                <a:latin typeface="Times New Roman" panose="02020603050405020304" pitchFamily="18" charset="0"/>
                <a:ea typeface="Times New Roman" panose="02020603050405020304" pitchFamily="18" charset="0"/>
              </a:rPr>
              <a:t> και Sias,1998), ιδιαίτερα όταν υπάρχει αβεβαιότητα, όχι μόνο όσον αφορά τη θεμελιώδη αξία του περιουσιακού στοιχείου, αλλά και όσον αφορά άλλα χαρακτηριστικά της χρηματιστηριακής αγοράς, όπως το ποσοστό της ενημέρωσης των επενδυτών που δραστηριοποιούνται στην αγορά (</a:t>
            </a:r>
            <a:r>
              <a:rPr lang="el-GR" sz="4000" dirty="0" err="1">
                <a:solidFill>
                  <a:srgbClr val="000000"/>
                </a:solidFill>
                <a:effectLst/>
                <a:latin typeface="Times New Roman" panose="02020603050405020304" pitchFamily="18" charset="0"/>
                <a:ea typeface="Times New Roman" panose="02020603050405020304" pitchFamily="18" charset="0"/>
              </a:rPr>
              <a:t>Cipriani</a:t>
            </a:r>
            <a:r>
              <a:rPr lang="el-GR" sz="4000" dirty="0">
                <a:solidFill>
                  <a:srgbClr val="000000"/>
                </a:solidFill>
                <a:effectLst/>
                <a:latin typeface="Times New Roman" panose="02020603050405020304" pitchFamily="18" charset="0"/>
                <a:ea typeface="Times New Roman" panose="02020603050405020304" pitchFamily="18" charset="0"/>
              </a:rPr>
              <a:t> and </a:t>
            </a:r>
            <a:r>
              <a:rPr lang="el-GR" sz="4000" dirty="0" err="1">
                <a:solidFill>
                  <a:srgbClr val="000000"/>
                </a:solidFill>
                <a:effectLst/>
                <a:latin typeface="Times New Roman" panose="02020603050405020304" pitchFamily="18" charset="0"/>
                <a:ea typeface="Times New Roman" panose="02020603050405020304" pitchFamily="18" charset="0"/>
              </a:rPr>
              <a:t>Guarino</a:t>
            </a:r>
            <a:r>
              <a:rPr lang="el-GR" sz="4000" dirty="0">
                <a:solidFill>
                  <a:srgbClr val="000000"/>
                </a:solidFill>
                <a:effectLst/>
                <a:latin typeface="Times New Roman" panose="02020603050405020304" pitchFamily="18" charset="0"/>
                <a:ea typeface="Times New Roman" panose="02020603050405020304" pitchFamily="18" charset="0"/>
              </a:rPr>
              <a:t>, 2008). </a:t>
            </a:r>
            <a:endParaRPr lang="en-US" sz="4000" dirty="0">
              <a:solidFill>
                <a:srgbClr val="000000"/>
              </a:solidFill>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Επιπλέον, το φαινόμενο αυτό επιφέρει μια χρηματιστηριακή μόλυνση (</a:t>
            </a:r>
            <a:r>
              <a:rPr lang="el-GR" sz="4000" dirty="0" err="1">
                <a:solidFill>
                  <a:srgbClr val="000000"/>
                </a:solidFill>
                <a:effectLst/>
                <a:latin typeface="Times New Roman" panose="02020603050405020304" pitchFamily="18" charset="0"/>
                <a:ea typeface="Times New Roman" panose="02020603050405020304" pitchFamily="18" charset="0"/>
              </a:rPr>
              <a:t>Cipriani</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Guarino</a:t>
            </a:r>
            <a:r>
              <a:rPr lang="el-GR" sz="4000" dirty="0">
                <a:solidFill>
                  <a:srgbClr val="000000"/>
                </a:solidFill>
                <a:effectLst/>
                <a:latin typeface="Times New Roman" panose="02020603050405020304" pitchFamily="18" charset="0"/>
                <a:ea typeface="Times New Roman" panose="02020603050405020304" pitchFamily="18" charset="0"/>
              </a:rPr>
              <a:t>, 2003) και θεωρείται ως μια απειλή για τη λειτουργία των χρηματιστηριακών αγορών, γιατί μπορεί να οδηγήσει στην αστάθεια των μετοχών ή ακόμα σε χρηματιστηριακές φούσκες και χρεοκοπίες (</a:t>
            </a:r>
            <a:r>
              <a:rPr lang="el-GR" sz="4000" dirty="0" err="1">
                <a:solidFill>
                  <a:srgbClr val="000000"/>
                </a:solidFill>
                <a:effectLst/>
                <a:latin typeface="Times New Roman" panose="02020603050405020304" pitchFamily="18" charset="0"/>
                <a:ea typeface="Times New Roman" panose="02020603050405020304" pitchFamily="18" charset="0"/>
              </a:rPr>
              <a:t>Boortz</a:t>
            </a:r>
            <a:r>
              <a:rPr lang="el-GR" sz="4000" dirty="0">
                <a:solidFill>
                  <a:srgbClr val="000000"/>
                </a:solidFill>
                <a:effectLst/>
                <a:latin typeface="Times New Roman" panose="02020603050405020304" pitchFamily="18" charset="0"/>
                <a:ea typeface="Times New Roman" panose="02020603050405020304" pitchFamily="18" charset="0"/>
              </a:rPr>
              <a:t> and </a:t>
            </a:r>
            <a:r>
              <a:rPr lang="el-GR" sz="4000" dirty="0" err="1">
                <a:solidFill>
                  <a:srgbClr val="000000"/>
                </a:solidFill>
                <a:effectLst/>
                <a:latin typeface="Times New Roman" panose="02020603050405020304" pitchFamily="18" charset="0"/>
                <a:ea typeface="Times New Roman" panose="02020603050405020304" pitchFamily="18" charset="0"/>
              </a:rPr>
              <a:t>Jurkatis</a:t>
            </a:r>
            <a:r>
              <a:rPr lang="el-GR" sz="4000" dirty="0">
                <a:solidFill>
                  <a:srgbClr val="000000"/>
                </a:solidFill>
                <a:effectLst/>
                <a:latin typeface="Times New Roman" panose="02020603050405020304" pitchFamily="18" charset="0"/>
                <a:ea typeface="Times New Roman" panose="02020603050405020304" pitchFamily="18" charset="0"/>
              </a:rPr>
              <a:t>, 2013).</a:t>
            </a:r>
            <a:r>
              <a:rPr lang="el-GR" sz="4000" dirty="0">
                <a:effectLst/>
                <a:latin typeface="Times New Roman" panose="02020603050405020304" pitchFamily="18" charset="0"/>
                <a:ea typeface="Times New Roman" panose="02020603050405020304" pitchFamily="18" charset="0"/>
              </a:rPr>
              <a:t> </a:t>
            </a:r>
            <a:r>
              <a:rPr lang="el-GR" sz="4000" dirty="0">
                <a:solidFill>
                  <a:srgbClr val="000000"/>
                </a:solidFill>
                <a:effectLst/>
                <a:latin typeface="Times New Roman" panose="02020603050405020304" pitchFamily="18" charset="0"/>
                <a:ea typeface="Times New Roman" panose="02020603050405020304" pitchFamily="18" charset="0"/>
              </a:rPr>
              <a:t>Η συμπεριφορά της αγέλης ή «ακολουθώντας την τάση», έχει συχνά παρατηρηθεί στην αγορά κατοικιών, που οδήγησε στο χρηματιστηριακό κραχ του 1987 (</a:t>
            </a:r>
            <a:r>
              <a:rPr lang="el-GR" sz="4000" dirty="0" err="1">
                <a:solidFill>
                  <a:srgbClr val="000000"/>
                </a:solidFill>
                <a:effectLst/>
                <a:latin typeface="Times New Roman" panose="02020603050405020304" pitchFamily="18" charset="0"/>
                <a:ea typeface="Times New Roman" panose="02020603050405020304" pitchFamily="18" charset="0"/>
              </a:rPr>
              <a:t>Shiller</a:t>
            </a:r>
            <a:r>
              <a:rPr lang="el-GR" sz="4000" dirty="0">
                <a:solidFill>
                  <a:srgbClr val="000000"/>
                </a:solidFill>
                <a:effectLst/>
                <a:latin typeface="Times New Roman" panose="02020603050405020304" pitchFamily="18" charset="0"/>
                <a:ea typeface="Times New Roman" panose="02020603050405020304" pitchFamily="18" charset="0"/>
              </a:rPr>
              <a:t>, 1990). </a:t>
            </a:r>
            <a:endParaRPr lang="el-GR" sz="4000" dirty="0">
              <a:effectLst/>
              <a:latin typeface="Times New Roman" panose="02020603050405020304" pitchFamily="18" charset="0"/>
              <a:ea typeface="Times New Roman" panose="02020603050405020304" pitchFamily="18" charset="0"/>
            </a:endParaRPr>
          </a:p>
          <a:p>
            <a:pPr marL="0" indent="0" defTabSz="676909">
              <a:spcBef>
                <a:spcPts val="2700"/>
              </a:spcBef>
              <a:buClrTx/>
              <a:buSzTx/>
              <a:buFontTx/>
              <a:buNone/>
              <a:defRPr sz="4100"/>
            </a:pP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Διπλό κλικ για αλλαγή"/>
          <p:cNvSpPr txBox="1">
            <a:spLocks noGrp="1"/>
          </p:cNvSpPr>
          <p:nvPr>
            <p:ph type="title"/>
          </p:nvPr>
        </p:nvSpPr>
        <p:spPr>
          <a:prstGeom prst="rect">
            <a:avLst/>
          </a:prstGeom>
        </p:spPr>
        <p:txBody>
          <a:bodyPr/>
          <a:lstStyle/>
          <a:p>
            <a:endParaRPr/>
          </a:p>
        </p:txBody>
      </p:sp>
      <p:sp>
        <p:nvSpPr>
          <p:cNvPr id="158" name="Οι επενδυτές με χαρακτηριστικά υπερ-εμπιστοσύνης, προβαίνουν σε συνεχείς αλλαγές στη διάρθρωση του χαρτοφυλακίου τους, χάνοντας την αίσθηση του κινδύνου και αυτό καλείται υπερ-αντίδραση.…"/>
          <p:cNvSpPr txBox="1">
            <a:spLocks noGrp="1"/>
          </p:cNvSpPr>
          <p:nvPr>
            <p:ph type="body" idx="1"/>
          </p:nvPr>
        </p:nvSpPr>
        <p:spPr>
          <a:prstGeom prst="rect">
            <a:avLst/>
          </a:prstGeom>
        </p:spPr>
        <p:txBody>
          <a:bodyPr/>
          <a:lstStyle/>
          <a:p>
            <a:pPr marL="0" indent="0" defTabSz="602615">
              <a:spcBef>
                <a:spcPts val="2400"/>
              </a:spcBef>
              <a:buClrTx/>
              <a:buSzTx/>
              <a:buNone/>
              <a:defRPr sz="3650"/>
            </a:pPr>
            <a:r>
              <a:rPr lang="el-GR" sz="4000" dirty="0">
                <a:solidFill>
                  <a:srgbClr val="000000"/>
                </a:solidFill>
                <a:effectLst/>
                <a:latin typeface="Times New Roman" panose="02020603050405020304" pitchFamily="18" charset="0"/>
                <a:ea typeface="Times New Roman" panose="02020603050405020304" pitchFamily="18" charset="0"/>
              </a:rPr>
              <a:t>Ο </a:t>
            </a:r>
            <a:r>
              <a:rPr lang="el-GR" sz="4000" dirty="0" err="1">
                <a:solidFill>
                  <a:srgbClr val="000000"/>
                </a:solidFill>
                <a:effectLst/>
                <a:latin typeface="Times New Roman" panose="02020603050405020304" pitchFamily="18" charset="0"/>
                <a:ea typeface="Times New Roman" panose="02020603050405020304" pitchFamily="18" charset="0"/>
              </a:rPr>
              <a:t>Shiller</a:t>
            </a:r>
            <a:r>
              <a:rPr lang="el-GR" sz="4000" dirty="0">
                <a:solidFill>
                  <a:srgbClr val="000000"/>
                </a:solidFill>
                <a:effectLst/>
                <a:latin typeface="Times New Roman" panose="02020603050405020304" pitchFamily="18" charset="0"/>
                <a:ea typeface="Times New Roman" panose="02020603050405020304" pitchFamily="18" charset="0"/>
              </a:rPr>
              <a:t>, ισχυρίζεται, ότι η συμπεριφορά της αγέλης είναι χαρακτηριστική στους μη έμπειρους επενδυτές, οι οποίοι τείνουν να συμπεριφέρονται κοινωνικά και ακολουθούν τα λάθη των άλλων, μιμούμενοι τους γείτονες τους ή ακούγοντας τις φήμες. </a:t>
            </a:r>
          </a:p>
          <a:p>
            <a:pPr marL="0" indent="0" defTabSz="602615">
              <a:spcBef>
                <a:spcPts val="2400"/>
              </a:spcBef>
              <a:buClrTx/>
              <a:buSzTx/>
              <a:buNone/>
              <a:defRPr sz="3650"/>
            </a:pPr>
            <a:r>
              <a:rPr lang="el-GR" sz="4000" dirty="0">
                <a:solidFill>
                  <a:srgbClr val="000000"/>
                </a:solidFill>
                <a:effectLst/>
                <a:latin typeface="Times New Roman" panose="02020603050405020304" pitchFamily="18" charset="0"/>
                <a:ea typeface="Times New Roman" panose="02020603050405020304" pitchFamily="18" charset="0"/>
              </a:rPr>
              <a:t>Για να μπορεί ένας επενδυτής να προβάλει τη ξεχωριστή του πρόταση, πρέπει να είναι σίγουρος για τον επενδυτικό του εαυτό, κάτι όμως που δεν μπορεί να ισχύει σε ένα τόσο ανταγωνιστικό και ευμετάβλητο περιβάλλον. </a:t>
            </a:r>
          </a:p>
          <a:p>
            <a:pPr marL="0" indent="0" defTabSz="602615">
              <a:spcBef>
                <a:spcPts val="2400"/>
              </a:spcBef>
              <a:buClrTx/>
              <a:buSzTx/>
              <a:buNone/>
              <a:defRPr sz="3650"/>
            </a:pPr>
            <a:r>
              <a:rPr lang="el-GR" sz="4000" dirty="0">
                <a:solidFill>
                  <a:srgbClr val="000000"/>
                </a:solidFill>
                <a:effectLst/>
                <a:latin typeface="Times New Roman" panose="02020603050405020304" pitchFamily="18" charset="0"/>
                <a:ea typeface="Times New Roman" panose="02020603050405020304" pitchFamily="18" charset="0"/>
              </a:rPr>
              <a:t>Αλλά ακόμα κι αν ο επενδυτής μπορεί να είναι σε θέση να επεξεργάζεται πληροφορίες και να σχηματίσει τις δικές τους αποφάσεις, αυτές επηρεάζονται από εξωγενείς παράγοντες, όπως τα ανωτέρα ιεραρχικά στελέχη, οι συνάδελφοι και οι </a:t>
            </a:r>
            <a:r>
              <a:rPr lang="el-GR" sz="4000" dirty="0" err="1">
                <a:solidFill>
                  <a:srgbClr val="000000"/>
                </a:solidFill>
                <a:effectLst/>
                <a:latin typeface="Times New Roman" panose="02020603050405020304" pitchFamily="18" charset="0"/>
                <a:ea typeface="Times New Roman" panose="02020603050405020304" pitchFamily="18" charset="0"/>
              </a:rPr>
              <a:t>χρηματιστηρικές</a:t>
            </a:r>
            <a:r>
              <a:rPr lang="el-GR" sz="4000" dirty="0">
                <a:solidFill>
                  <a:srgbClr val="000000"/>
                </a:solidFill>
                <a:effectLst/>
                <a:latin typeface="Times New Roman" panose="02020603050405020304" pitchFamily="18" charset="0"/>
                <a:ea typeface="Times New Roman" panose="02020603050405020304" pitchFamily="18" charset="0"/>
              </a:rPr>
              <a:t> αγορές (</a:t>
            </a:r>
            <a:r>
              <a:rPr lang="el-GR" sz="4000" dirty="0" err="1">
                <a:solidFill>
                  <a:srgbClr val="000000"/>
                </a:solidFill>
                <a:effectLst/>
                <a:latin typeface="Times New Roman" panose="02020603050405020304" pitchFamily="18" charset="0"/>
                <a:ea typeface="Times New Roman" panose="02020603050405020304" pitchFamily="18" charset="0"/>
              </a:rPr>
              <a:t>Scharfstein</a:t>
            </a:r>
            <a:r>
              <a:rPr lang="el-GR" sz="4000" dirty="0">
                <a:solidFill>
                  <a:srgbClr val="000000"/>
                </a:solidFill>
                <a:effectLst/>
                <a:latin typeface="Times New Roman" panose="02020603050405020304" pitchFamily="18" charset="0"/>
                <a:ea typeface="Times New Roman" panose="02020603050405020304" pitchFamily="18" charset="0"/>
              </a:rPr>
              <a:t> and Stein,1990).</a:t>
            </a:r>
            <a:endParaRPr lang="el-GR" sz="4000" dirty="0">
              <a:effectLst/>
              <a:latin typeface="Times New Roman" panose="02020603050405020304" pitchFamily="18" charset="0"/>
              <a:ea typeface="Times New Roman" panose="02020603050405020304" pitchFamily="18" charset="0"/>
            </a:endParaRPr>
          </a:p>
          <a:p>
            <a:pPr marL="0" indent="0" defTabSz="602615">
              <a:spcBef>
                <a:spcPts val="2400"/>
              </a:spcBef>
              <a:buClrTx/>
              <a:buSzTx/>
              <a:buFontTx/>
              <a:buNone/>
              <a:defRPr sz="3650"/>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Διπλό κλικ για αλλαγή"/>
          <p:cNvSpPr txBox="1">
            <a:spLocks noGrp="1"/>
          </p:cNvSpPr>
          <p:nvPr>
            <p:ph type="title"/>
          </p:nvPr>
        </p:nvSpPr>
        <p:spPr>
          <a:prstGeom prst="rect">
            <a:avLst/>
          </a:prstGeom>
        </p:spPr>
        <p:txBody>
          <a:bodyPr/>
          <a:lstStyle/>
          <a:p>
            <a:endParaRPr/>
          </a:p>
        </p:txBody>
      </p:sp>
      <p:sp>
        <p:nvSpPr>
          <p:cNvPr id="161" name="Οι επενδυτές καταδεικνύουν μια υπερβολική αντίδραση σε προσωπικές/εμπιστευτικές πληροφορίες.…"/>
          <p:cNvSpPr txBox="1">
            <a:spLocks noGrp="1"/>
          </p:cNvSpPr>
          <p:nvPr>
            <p:ph type="body" idx="1"/>
          </p:nvPr>
        </p:nvSpPr>
        <p:spPr>
          <a:prstGeom prst="rect">
            <a:avLst/>
          </a:prstGeom>
        </p:spPr>
        <p:txBody>
          <a:bodyPr>
            <a:normAutofit fontScale="92500" lnSpcReduction="20000"/>
          </a:bodyPr>
          <a:lstStyle/>
          <a:p>
            <a:pPr marR="297180" indent="0" algn="just">
              <a:lnSpc>
                <a:spcPct val="150000"/>
              </a:lnSpc>
              <a:buNone/>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Σύμφωνα με τους </a:t>
            </a:r>
            <a:r>
              <a:rPr lang="el-GR" sz="4000" dirty="0" err="1">
                <a:solidFill>
                  <a:srgbClr val="000000"/>
                </a:solidFill>
                <a:effectLst/>
                <a:latin typeface="Times New Roman" panose="02020603050405020304" pitchFamily="18" charset="0"/>
                <a:ea typeface="Times New Roman" panose="02020603050405020304" pitchFamily="18" charset="0"/>
              </a:rPr>
              <a:t>Scharfstein</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Stein</a:t>
            </a:r>
            <a:r>
              <a:rPr lang="el-GR" sz="4000" dirty="0">
                <a:solidFill>
                  <a:srgbClr val="000000"/>
                </a:solidFill>
                <a:effectLst/>
                <a:latin typeface="Times New Roman" panose="02020603050405020304" pitchFamily="18" charset="0"/>
                <a:ea typeface="Times New Roman" panose="02020603050405020304" pitchFamily="18" charset="0"/>
              </a:rPr>
              <a:t>, 1990, υπάρχουν δυο είδη διαχειριστών, οι ικανοί και οι μη ικανοί. Σκοπός και των δυο  είναι οι μεγιστοποίηση των αποδόσεων και επομένως της φήμης τους. </a:t>
            </a: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Η αγορά κατατάσσει τους διαχειριστές σε μια από τις δυο κατηγορίες όχι μόνο με βάση τις αποδόσεις τους, αλλά και με βάση αν οι επιλογές τους είναι παρόμοιες με τις επιλογές των άλλων διαχειριστών.  </a:t>
            </a: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Οι  </a:t>
            </a:r>
            <a:r>
              <a:rPr lang="el-GR" sz="4000" dirty="0" err="1">
                <a:solidFill>
                  <a:srgbClr val="000000"/>
                </a:solidFill>
                <a:effectLst/>
                <a:latin typeface="Times New Roman" panose="02020603050405020304" pitchFamily="18" charset="0"/>
                <a:ea typeface="Times New Roman" panose="02020603050405020304" pitchFamily="18" charset="0"/>
              </a:rPr>
              <a:t>Scharfstein</a:t>
            </a:r>
            <a:r>
              <a:rPr lang="el-GR" sz="4000" dirty="0">
                <a:solidFill>
                  <a:srgbClr val="000000"/>
                </a:solidFill>
                <a:effectLst/>
                <a:latin typeface="Times New Roman" panose="02020603050405020304" pitchFamily="18" charset="0"/>
                <a:ea typeface="Times New Roman" panose="02020603050405020304" pitchFamily="18" charset="0"/>
              </a:rPr>
              <a:t> και </a:t>
            </a:r>
            <a:r>
              <a:rPr lang="el-GR" sz="4000" dirty="0" err="1">
                <a:solidFill>
                  <a:srgbClr val="000000"/>
                </a:solidFill>
                <a:effectLst/>
                <a:latin typeface="Times New Roman" panose="02020603050405020304" pitchFamily="18" charset="0"/>
                <a:ea typeface="Times New Roman" panose="02020603050405020304" pitchFamily="18" charset="0"/>
              </a:rPr>
              <a:t>Stein</a:t>
            </a:r>
            <a:r>
              <a:rPr lang="el-GR" sz="4000" dirty="0">
                <a:solidFill>
                  <a:srgbClr val="000000"/>
                </a:solidFill>
                <a:effectLst/>
                <a:latin typeface="Times New Roman" panose="02020603050405020304" pitchFamily="18" charset="0"/>
                <a:ea typeface="Times New Roman" panose="02020603050405020304" pitchFamily="18" charset="0"/>
              </a:rPr>
              <a:t> (1990) τόνισαν  ότι υπάρχουν διαχειριστές που δεν χαράζουν την δική τους πορεία αλλά ακολουθούν τους άλλους και με τον τρόπο αυτό χαρακτηρίζονται ικανοί.</a:t>
            </a:r>
            <a:endParaRPr lang="el-GR" sz="4000" dirty="0">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000" dirty="0">
                <a:solidFill>
                  <a:srgbClr val="000000"/>
                </a:solidFill>
                <a:effectLst/>
                <a:latin typeface="Times New Roman" panose="02020603050405020304" pitchFamily="18" charset="0"/>
                <a:ea typeface="Times New Roman" panose="02020603050405020304" pitchFamily="18" charset="0"/>
              </a:rPr>
              <a:t>Επιπλέον λόγω περιορισμένου χρόνου και πληροφόρησης ο διαχειριστής θα ακολουθεί πάντα τους συναδέλφους του γιατί λανθασμένα πιστεύει ότι διαθέτουν την  εμπιστευτική πληροφορία (</a:t>
            </a:r>
            <a:r>
              <a:rPr lang="el-GR" sz="4000" dirty="0" err="1">
                <a:solidFill>
                  <a:srgbClr val="000000"/>
                </a:solidFill>
                <a:effectLst/>
                <a:latin typeface="Times New Roman" panose="02020603050405020304" pitchFamily="18" charset="0"/>
                <a:ea typeface="Times New Roman" panose="02020603050405020304" pitchFamily="18" charset="0"/>
              </a:rPr>
              <a:t>Shiller</a:t>
            </a:r>
            <a:r>
              <a:rPr lang="el-GR" sz="4000" dirty="0">
                <a:solidFill>
                  <a:srgbClr val="000000"/>
                </a:solidFill>
                <a:effectLst/>
                <a:latin typeface="Times New Roman" panose="02020603050405020304" pitchFamily="18" charset="0"/>
                <a:ea typeface="Times New Roman" panose="02020603050405020304" pitchFamily="18" charset="0"/>
              </a:rPr>
              <a:t>, 2003).</a:t>
            </a:r>
            <a:endParaRPr lang="el-GR" sz="4000" dirty="0">
              <a:effectLst/>
              <a:latin typeface="Times New Roman" panose="02020603050405020304" pitchFamily="18" charset="0"/>
              <a:ea typeface="Times New Roman" panose="02020603050405020304" pitchFamily="18" charset="0"/>
            </a:endParaRPr>
          </a:p>
          <a:p>
            <a:pPr marL="0" indent="0" defTabSz="709930">
              <a:spcBef>
                <a:spcPts val="2900"/>
              </a:spcBef>
              <a:buClrTx/>
              <a:buSzTx/>
              <a:buFontTx/>
              <a:buNone/>
              <a:defRPr sz="4300"/>
            </a:pP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C7A7CA-7949-E3BB-DE8B-4D10171410A6}"/>
              </a:ext>
            </a:extLst>
          </p:cNvPr>
          <p:cNvSpPr>
            <a:spLocks noGrp="1"/>
          </p:cNvSpPr>
          <p:nvPr>
            <p:ph type="title"/>
          </p:nvPr>
        </p:nvSpPr>
        <p:spPr/>
        <p:txBody>
          <a:bodyPr/>
          <a:lstStyle/>
          <a:p>
            <a:endParaRPr lang="el-GR"/>
          </a:p>
        </p:txBody>
      </p:sp>
      <p:sp>
        <p:nvSpPr>
          <p:cNvPr id="3" name="Θέση κειμένου 2">
            <a:extLst>
              <a:ext uri="{FF2B5EF4-FFF2-40B4-BE49-F238E27FC236}">
                <a16:creationId xmlns:a16="http://schemas.microsoft.com/office/drawing/2014/main" id="{04175A60-99FA-CD14-72A3-34EA94DE998D}"/>
              </a:ext>
            </a:extLst>
          </p:cNvPr>
          <p:cNvSpPr>
            <a:spLocks noGrp="1"/>
          </p:cNvSpPr>
          <p:nvPr>
            <p:ph type="body" idx="1"/>
          </p:nvPr>
        </p:nvSpPr>
        <p:spPr/>
        <p:txBody>
          <a:bodyPr>
            <a:normAutofit fontScale="70000" lnSpcReduction="20000"/>
          </a:bodyPr>
          <a:lstStyle/>
          <a:p>
            <a:pPr marR="297180" indent="180340" algn="just">
              <a:lnSpc>
                <a:spcPct val="150000"/>
              </a:lnSpc>
            </a:pPr>
            <a:endParaRPr lang="el-GR" sz="4000" dirty="0">
              <a:solidFill>
                <a:srgbClr val="000000"/>
              </a:solidFill>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700" dirty="0">
                <a:solidFill>
                  <a:srgbClr val="000000"/>
                </a:solidFill>
                <a:effectLst/>
                <a:latin typeface="Times New Roman" panose="02020603050405020304" pitchFamily="18" charset="0"/>
                <a:ea typeface="Times New Roman" panose="02020603050405020304" pitchFamily="18" charset="0"/>
              </a:rPr>
              <a:t>Μέσα από έρευνες που πραγματοποίησαν οι De </a:t>
            </a:r>
            <a:r>
              <a:rPr lang="el-GR" sz="4700" dirty="0" err="1">
                <a:solidFill>
                  <a:srgbClr val="000000"/>
                </a:solidFill>
                <a:effectLst/>
                <a:latin typeface="Times New Roman" panose="02020603050405020304" pitchFamily="18" charset="0"/>
                <a:ea typeface="Times New Roman" panose="02020603050405020304" pitchFamily="18" charset="0"/>
              </a:rPr>
              <a:t>Mar</a:t>
            </a:r>
            <a:r>
              <a:rPr lang="en-US" sz="4700" dirty="0">
                <a:solidFill>
                  <a:srgbClr val="000000"/>
                </a:solidFill>
                <a:effectLst/>
                <a:latin typeface="Times New Roman" panose="02020603050405020304" pitchFamily="18" charset="0"/>
                <a:ea typeface="Times New Roman" panose="02020603050405020304" pitchFamily="18" charset="0"/>
              </a:rPr>
              <a:t>z</a:t>
            </a:r>
            <a:r>
              <a:rPr lang="el-GR" sz="4700" dirty="0">
                <a:solidFill>
                  <a:srgbClr val="000000"/>
                </a:solidFill>
                <a:effectLst/>
                <a:latin typeface="Times New Roman" panose="02020603050405020304" pitchFamily="18" charset="0"/>
                <a:ea typeface="Times New Roman" panose="02020603050405020304" pitchFamily="18" charset="0"/>
              </a:rPr>
              <a:t>o, </a:t>
            </a:r>
            <a:r>
              <a:rPr lang="el-GR" sz="4700" dirty="0" err="1">
                <a:solidFill>
                  <a:srgbClr val="000000"/>
                </a:solidFill>
                <a:effectLst/>
                <a:latin typeface="Times New Roman" panose="02020603050405020304" pitchFamily="18" charset="0"/>
                <a:ea typeface="Times New Roman" panose="02020603050405020304" pitchFamily="18" charset="0"/>
              </a:rPr>
              <a:t>Kaniel</a:t>
            </a:r>
            <a:r>
              <a:rPr lang="el-GR" sz="4700" dirty="0">
                <a:solidFill>
                  <a:srgbClr val="000000"/>
                </a:solidFill>
                <a:effectLst/>
                <a:latin typeface="Times New Roman" panose="02020603050405020304" pitchFamily="18" charset="0"/>
                <a:ea typeface="Times New Roman" panose="02020603050405020304" pitchFamily="18" charset="0"/>
              </a:rPr>
              <a:t>, </a:t>
            </a:r>
            <a:r>
              <a:rPr lang="el-GR" sz="4700" dirty="0" err="1">
                <a:solidFill>
                  <a:srgbClr val="000000"/>
                </a:solidFill>
                <a:effectLst/>
                <a:latin typeface="Times New Roman" panose="02020603050405020304" pitchFamily="18" charset="0"/>
                <a:ea typeface="Times New Roman" panose="02020603050405020304" pitchFamily="18" charset="0"/>
              </a:rPr>
              <a:t>Kremer</a:t>
            </a:r>
            <a:r>
              <a:rPr lang="el-GR" sz="4700" dirty="0">
                <a:solidFill>
                  <a:srgbClr val="000000"/>
                </a:solidFill>
                <a:effectLst/>
                <a:latin typeface="Times New Roman" panose="02020603050405020304" pitchFamily="18" charset="0"/>
                <a:ea typeface="Times New Roman" panose="02020603050405020304" pitchFamily="18" charset="0"/>
              </a:rPr>
              <a:t> (2008) απέδειξαν ότι οι διαχειριστές ακολουθούν τις κινήσεις των άλλων συναδέλφων τους προκειμένου να μην μειωθεί ο πλούτος τους σε σχέση με των πλούτο των άλλων.</a:t>
            </a:r>
            <a:endParaRPr lang="el-GR" sz="4700" dirty="0">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700" dirty="0">
                <a:solidFill>
                  <a:srgbClr val="000000"/>
                </a:solidFill>
                <a:effectLst/>
                <a:latin typeface="Times New Roman" panose="02020603050405020304" pitchFamily="18" charset="0"/>
                <a:ea typeface="Times New Roman" panose="02020603050405020304" pitchFamily="18" charset="0"/>
              </a:rPr>
              <a:t>Σε κάθε περίπτωση, η συμπεριφορά της ταύτισης των απόψεων, της μίμησης, της εγκατάλειψης των επιθυμιών και των επιλογών και της επίδρασης από τρίτους, δημιουργούν μια ανορθόδοξη συμπεριφορά, μια παράλογη επιλογή των ίδιων χρηματιστηριακών επενδυτικών εργαλείων, με αποτέλεσμα κάποια από αυτά να εκτοξεύονται στα ύψη χωρίς ιδιαίτερο λόγο ενώ άλλες επενδυτικές ευκαιρίες να μένουν αναξιοποίητες. </a:t>
            </a:r>
            <a:endParaRPr lang="el-GR" sz="4700" dirty="0">
              <a:effectLst/>
              <a:latin typeface="Times New Roman" panose="02020603050405020304" pitchFamily="18" charset="0"/>
              <a:ea typeface="Times New Roman" panose="02020603050405020304" pitchFamily="18" charset="0"/>
            </a:endParaRPr>
          </a:p>
          <a:p>
            <a:pPr marR="297180" indent="0" algn="just">
              <a:lnSpc>
                <a:spcPct val="150000"/>
              </a:lnSpc>
              <a:buNone/>
            </a:pPr>
            <a:r>
              <a:rPr lang="el-GR" sz="4700" dirty="0">
                <a:solidFill>
                  <a:srgbClr val="000000"/>
                </a:solidFill>
                <a:effectLst/>
                <a:latin typeface="Times New Roman" panose="02020603050405020304" pitchFamily="18" charset="0"/>
                <a:ea typeface="Times New Roman" panose="02020603050405020304" pitchFamily="18" charset="0"/>
              </a:rPr>
              <a:t>Η συμπεριφορά της αγέλης χαρακτηρίζεται από το φαινόμενο της μαζικής αγοράς και πώλησης (να αγοράζει ή να πουλάει κάποιος ότι αγοράζουν ή </a:t>
            </a:r>
            <a:r>
              <a:rPr lang="el-GR" sz="4700" dirty="0" err="1">
                <a:solidFill>
                  <a:srgbClr val="000000"/>
                </a:solidFill>
                <a:effectLst/>
                <a:latin typeface="Times New Roman" panose="02020603050405020304" pitchFamily="18" charset="0"/>
                <a:ea typeface="Times New Roman" panose="02020603050405020304" pitchFamily="18" charset="0"/>
              </a:rPr>
              <a:t>πουλών</a:t>
            </a:r>
            <a:r>
              <a:rPr lang="el-GR" sz="4700" dirty="0">
                <a:solidFill>
                  <a:srgbClr val="000000"/>
                </a:solidFill>
                <a:effectLst/>
                <a:latin typeface="Times New Roman" panose="02020603050405020304" pitchFamily="18" charset="0"/>
                <a:ea typeface="Times New Roman" panose="02020603050405020304" pitchFamily="18" charset="0"/>
              </a:rPr>
              <a:t> οι άλλοι), καθώς και από την τάση να ακολουθεί κάποιος την επενδυτική ομάδα.</a:t>
            </a:r>
            <a:endParaRPr lang="el-GR" sz="47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91587849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Georgia"/>
        <a:ea typeface="Georgia"/>
        <a:cs typeface="Georgia"/>
      </a:majorFont>
      <a:minorFont>
        <a:latin typeface="Georgia"/>
        <a:ea typeface="Georgia"/>
        <a:cs typeface="Georgi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1403</Words>
  <Application>Microsoft Macintosh PowerPoint</Application>
  <PresentationFormat>Προσαρμογή</PresentationFormat>
  <Paragraphs>37</Paragraphs>
  <Slides>10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Georgia</vt:lpstr>
      <vt:lpstr>Helvetica Neue</vt:lpstr>
      <vt:lpstr>Palatino</vt:lpstr>
      <vt:lpstr>Times New Roman</vt:lpstr>
      <vt:lpstr>Zapf Dingbats</vt:lpstr>
      <vt:lpstr>New_Template4</vt:lpstr>
      <vt:lpstr>Συμπεριφορά της αγέλης</vt:lpstr>
      <vt:lpstr>Παρουσίαση του PowerPoint</vt:lpstr>
      <vt:lpstr>Συμπεριφορά της Αγέλης Άνθρωποι</vt:lpstr>
      <vt:lpstr>Παρουσίαση του PowerPoint</vt:lpstr>
      <vt:lpstr>Παρουσίαση του PowerPoint</vt:lpstr>
      <vt:lpstr>Συμπεριφορά της Αγέλης Επενδυτές</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Συμπεριφορά της αγέλης</dc:title>
  <cp:lastModifiedBy>ANASTASIOS KONSTANTINIDIS</cp:lastModifiedBy>
  <cp:revision>3</cp:revision>
  <dcterms:modified xsi:type="dcterms:W3CDTF">2023-05-16T12:08:10Z</dcterms:modified>
</cp:coreProperties>
</file>