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2" r:id="rId2"/>
    <p:sldId id="263" r:id="rId3"/>
    <p:sldId id="264" r:id="rId4"/>
    <p:sldId id="265" r:id="rId5"/>
    <p:sldId id="266" r:id="rId6"/>
    <p:sldId id="267" r:id="rId7"/>
    <p:sldId id="268" r:id="rId8"/>
    <p:sldId id="269" r:id="rId9"/>
    <p:sldId id="270" r:id="rId10"/>
    <p:sldId id="272" r:id="rId11"/>
    <p:sldId id="273" r:id="rId12"/>
    <p:sldId id="275" r:id="rId13"/>
    <p:sldId id="276" r:id="rId14"/>
    <p:sldId id="277" r:id="rId15"/>
    <p:sldId id="279" r:id="rId16"/>
    <p:sldId id="278" r:id="rId17"/>
  </p:sldIdLst>
  <p:sldSz cx="18288000" cy="10287000"/>
  <p:notesSz cx="6858000" cy="9144000"/>
  <p:embeddedFontLs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940"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6A8C98-F3D0-3785-A27B-4E0BD98EAE00}"/>
              </a:ext>
            </a:extLst>
          </p:cNvPr>
          <p:cNvSpPr txBox="1">
            <a:spLocks noGrp="1"/>
          </p:cNvSpPr>
          <p:nvPr>
            <p:ph type="ctrTitle"/>
          </p:nvPr>
        </p:nvSpPr>
        <p:spPr>
          <a:xfrm>
            <a:off x="685800" y="2130425"/>
            <a:ext cx="16078200" cy="1470025"/>
          </a:xfrm>
        </p:spPr>
        <p:txBody>
          <a:bodyPr>
            <a:normAutofit/>
          </a:bodyPr>
          <a:lstStyle/>
          <a:p>
            <a:pPr lvl="0"/>
            <a:r>
              <a:rPr lang="el-GR" sz="4800" dirty="0"/>
              <a:t>Χρηματιστηριακές Ανωμαλίες</a:t>
            </a:r>
          </a:p>
        </p:txBody>
      </p:sp>
      <p:sp>
        <p:nvSpPr>
          <p:cNvPr id="3" name="Υπότιτλος 2">
            <a:extLst>
              <a:ext uri="{FF2B5EF4-FFF2-40B4-BE49-F238E27FC236}">
                <a16:creationId xmlns:a16="http://schemas.microsoft.com/office/drawing/2014/main" id="{6227ECFE-3C91-688C-B1AB-B0C20877ABF2}"/>
              </a:ext>
            </a:extLst>
          </p:cNvPr>
          <p:cNvSpPr txBox="1">
            <a:spLocks noGrp="1"/>
          </p:cNvSpPr>
          <p:nvPr>
            <p:ph type="subTitle" idx="1"/>
          </p:nvPr>
        </p:nvSpPr>
        <p:spPr/>
        <p:txBody>
          <a:bodyPr/>
          <a:lstStyle/>
          <a:p>
            <a:pPr algn="l"/>
            <a:r>
              <a:rPr lang="el-GR" dirty="0"/>
              <a:t>Αναστάσιος δ. Κωνσταντινίδης</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BC0DDD4-8783-2CB4-6F3B-64DF03DD5F7F}"/>
              </a:ext>
            </a:extLst>
          </p:cNvPr>
          <p:cNvSpPr>
            <a:spLocks noGrp="1"/>
          </p:cNvSpPr>
          <p:nvPr>
            <p:ph type="title"/>
          </p:nvPr>
        </p:nvSpPr>
        <p:spPr>
          <a:xfrm>
            <a:off x="1257300" y="547687"/>
            <a:ext cx="15773400" cy="1988345"/>
          </a:xfrm>
        </p:spPr>
        <p:txBody>
          <a:bodyPr>
            <a:normAutofit/>
          </a:bodyPr>
          <a:lstStyle/>
          <a:p>
            <a:endParaRPr lang="el-G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D626AF19-2281-26B2-BD4B-50F6500B79C7}"/>
              </a:ext>
            </a:extLst>
          </p:cNvPr>
          <p:cNvSpPr>
            <a:spLocks noGrp="1"/>
          </p:cNvSpPr>
          <p:nvPr>
            <p:ph idx="1"/>
          </p:nvPr>
        </p:nvSpPr>
        <p:spPr>
          <a:xfrm>
            <a:off x="1257300" y="2738437"/>
            <a:ext cx="15773400" cy="6527007"/>
          </a:xfrm>
        </p:spPr>
        <p:txBody>
          <a:bodyPr>
            <a:normAutofit/>
          </a:bodyPr>
          <a:lstStyle/>
          <a:p>
            <a:pPr algn="just"/>
            <a:r>
              <a:rPr lang="el-GR" dirty="0"/>
              <a:t>Χαρακτηρίζεται ως η μεγαλύτερη οικονομική ύφεση της σύγχρονης ιστορίας και αποτελεί βασικό παράδειγμα για το πόσο οδυνηρή είναι μια οικονομική καταστροφή.</a:t>
            </a:r>
            <a:endParaRPr lang="en-US" dirty="0"/>
          </a:p>
          <a:p>
            <a:pPr algn="just"/>
            <a:r>
              <a:rPr lang="el-GR" dirty="0"/>
              <a:t> Προκλήθηκε μετά από το χρηματιστηριακό κραχ  της </a:t>
            </a:r>
            <a:r>
              <a:rPr lang="el-GR" dirty="0" err="1"/>
              <a:t>Wall</a:t>
            </a:r>
            <a:r>
              <a:rPr lang="el-GR" dirty="0"/>
              <a:t> </a:t>
            </a:r>
            <a:r>
              <a:rPr lang="el-GR" dirty="0" err="1"/>
              <a:t>Street</a:t>
            </a:r>
            <a:r>
              <a:rPr lang="el-GR" dirty="0"/>
              <a:t>. </a:t>
            </a:r>
            <a:endParaRPr lang="en-US" dirty="0"/>
          </a:p>
          <a:p>
            <a:pPr algn="just"/>
            <a:r>
              <a:rPr lang="el-GR" dirty="0"/>
              <a:t>Η δανειοδότηση για αγορά μετοχών οδηγεί στην υπερβολική αύξηση τις </a:t>
            </a:r>
            <a:r>
              <a:rPr lang="el-GR" dirty="0" err="1"/>
              <a:t>χρηματιστηρικής</a:t>
            </a:r>
            <a:r>
              <a:rPr lang="el-GR" dirty="0"/>
              <a:t> αξίας των μετοχών και ότι ένα πολύ μεγάλο μέρος των αμερικάνικων οικογενειών να έχουν στην κατοχή του μετοχές, είχε ως τελικό αποτέλεσμα το κραχ του </a:t>
            </a:r>
            <a:r>
              <a:rPr lang="el-GR" dirty="0" err="1"/>
              <a:t>Χρηματιστρίου</a:t>
            </a:r>
            <a:r>
              <a:rPr lang="el-GR" dirty="0"/>
              <a:t> της Νέας Υόρκης.</a:t>
            </a:r>
          </a:p>
        </p:txBody>
      </p:sp>
    </p:spTree>
    <p:extLst>
      <p:ext uri="{BB962C8B-B14F-4D97-AF65-F5344CB8AC3E}">
        <p14:creationId xmlns:p14="http://schemas.microsoft.com/office/powerpoint/2010/main" val="588967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B3743F-5495-DC63-B49C-C49F4E581B8F}"/>
              </a:ext>
            </a:extLst>
          </p:cNvPr>
          <p:cNvSpPr>
            <a:spLocks noGrp="1"/>
          </p:cNvSpPr>
          <p:nvPr>
            <p:ph type="title"/>
          </p:nvPr>
        </p:nvSpPr>
        <p:spPr>
          <a:xfrm>
            <a:off x="457200" y="274638"/>
            <a:ext cx="17373600" cy="1143000"/>
          </a:xfrm>
        </p:spPr>
        <p:txBody>
          <a:bodyPr>
            <a:normAutofit/>
          </a:bodyPr>
          <a:lstStyle/>
          <a:p>
            <a:r>
              <a:rPr lang="el-GR" dirty="0"/>
              <a:t> H φούσκα με τις εταιρίες διαδικτύου (2000)</a:t>
            </a:r>
          </a:p>
        </p:txBody>
      </p:sp>
      <p:pic>
        <p:nvPicPr>
          <p:cNvPr id="5" name="Θέση περιεχομένου 4" descr="Εικόνα που περιέχει κείμενο, κοντά&#10;&#10;Περιγραφή που δημιουργήθηκε αυτόματα">
            <a:extLst>
              <a:ext uri="{FF2B5EF4-FFF2-40B4-BE49-F238E27FC236}">
                <a16:creationId xmlns:a16="http://schemas.microsoft.com/office/drawing/2014/main" id="{BA89D719-117A-4716-C581-DB02A8641C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9658" y="1600200"/>
            <a:ext cx="16881142" cy="8039100"/>
          </a:xfrm>
        </p:spPr>
      </p:pic>
    </p:spTree>
    <p:extLst>
      <p:ext uri="{BB962C8B-B14F-4D97-AF65-F5344CB8AC3E}">
        <p14:creationId xmlns:p14="http://schemas.microsoft.com/office/powerpoint/2010/main" val="3212454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13042" y="1"/>
            <a:ext cx="1702599" cy="716996"/>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Τίτλος 1">
            <a:extLst>
              <a:ext uri="{FF2B5EF4-FFF2-40B4-BE49-F238E27FC236}">
                <a16:creationId xmlns:a16="http://schemas.microsoft.com/office/drawing/2014/main" id="{2BC0DDD4-8783-2CB4-6F3B-64DF03DD5F7F}"/>
              </a:ext>
            </a:extLst>
          </p:cNvPr>
          <p:cNvSpPr>
            <a:spLocks noGrp="1"/>
          </p:cNvSpPr>
          <p:nvPr>
            <p:ph type="title"/>
          </p:nvPr>
        </p:nvSpPr>
        <p:spPr>
          <a:xfrm>
            <a:off x="1257300" y="547687"/>
            <a:ext cx="15773400" cy="1988345"/>
          </a:xfrm>
        </p:spPr>
        <p:txBody>
          <a:bodyPr>
            <a:normAutofit/>
          </a:bodyPr>
          <a:lstStyle/>
          <a:p>
            <a:endParaRPr lang="el-G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833565" y="3274835"/>
            <a:ext cx="6125150" cy="6125150"/>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Θέση περιεχομένου 2">
            <a:extLst>
              <a:ext uri="{FF2B5EF4-FFF2-40B4-BE49-F238E27FC236}">
                <a16:creationId xmlns:a16="http://schemas.microsoft.com/office/drawing/2014/main" id="{D626AF19-2281-26B2-BD4B-50F6500B79C7}"/>
              </a:ext>
            </a:extLst>
          </p:cNvPr>
          <p:cNvSpPr>
            <a:spLocks noGrp="1"/>
          </p:cNvSpPr>
          <p:nvPr>
            <p:ph idx="1"/>
          </p:nvPr>
        </p:nvSpPr>
        <p:spPr>
          <a:xfrm>
            <a:off x="1257300" y="2738437"/>
            <a:ext cx="15773400" cy="6527007"/>
          </a:xfrm>
        </p:spPr>
        <p:txBody>
          <a:bodyPr>
            <a:normAutofit/>
          </a:bodyPr>
          <a:lstStyle/>
          <a:p>
            <a:pPr algn="just"/>
            <a:r>
              <a:rPr lang="el-GR" dirty="0"/>
              <a:t> Έχει καταγραφεί, ως η μεγαλύτερη φούσκα της νεότερης ιστορίας. Η φούσκα στηρίχθηκε πάνω στις δυνατότητες και στην ανάπτυξη του διαδικτύου. </a:t>
            </a:r>
            <a:endParaRPr lang="en-US" dirty="0"/>
          </a:p>
          <a:p>
            <a:pPr algn="just"/>
            <a:r>
              <a:rPr lang="el-GR" dirty="0"/>
              <a:t>Πολλά χρήματα δαπανήθηκαν σε εταιρίες, που είχαν απλά την κατάληξη «.com» στην επωνυμίας τους, χωρίς ουσιαστικό έργο και δράση από μέρος τους.</a:t>
            </a:r>
          </a:p>
          <a:p>
            <a:pPr algn="just"/>
            <a:endParaRPr lang="el-GR" dirty="0"/>
          </a:p>
        </p:txBody>
      </p:sp>
    </p:spTree>
    <p:extLst>
      <p:ext uri="{BB962C8B-B14F-4D97-AF65-F5344CB8AC3E}">
        <p14:creationId xmlns:p14="http://schemas.microsoft.com/office/powerpoint/2010/main" val="104058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A96F0FA-AADC-D147-6704-9BC8A0D5C301}"/>
              </a:ext>
            </a:extLst>
          </p:cNvPr>
          <p:cNvSpPr>
            <a:spLocks noGrp="1"/>
          </p:cNvSpPr>
          <p:nvPr>
            <p:ph type="title"/>
          </p:nvPr>
        </p:nvSpPr>
        <p:spPr>
          <a:xfrm>
            <a:off x="985234" y="1443249"/>
            <a:ext cx="4655712" cy="6632814"/>
          </a:xfrm>
        </p:spPr>
        <p:txBody>
          <a:bodyPr anchor="t">
            <a:normAutofit/>
          </a:bodyPr>
          <a:lstStyle/>
          <a:p>
            <a:pPr algn="r"/>
            <a:r>
              <a:rPr lang="el-GR" sz="6000"/>
              <a:t>Η φούσκα των ακινήτων στην  Αμερική (2008)</a:t>
            </a:r>
          </a:p>
        </p:txBody>
      </p:sp>
      <p:sp>
        <p:nvSpPr>
          <p:cNvPr id="3" name="Θέση περιεχομένου 2">
            <a:extLst>
              <a:ext uri="{FF2B5EF4-FFF2-40B4-BE49-F238E27FC236}">
                <a16:creationId xmlns:a16="http://schemas.microsoft.com/office/drawing/2014/main" id="{2CD34A03-74D8-3396-2DC0-84300F60BE86}"/>
              </a:ext>
            </a:extLst>
          </p:cNvPr>
          <p:cNvSpPr>
            <a:spLocks noGrp="1"/>
          </p:cNvSpPr>
          <p:nvPr>
            <p:ph idx="1"/>
          </p:nvPr>
        </p:nvSpPr>
        <p:spPr>
          <a:xfrm>
            <a:off x="6133392" y="1443250"/>
            <a:ext cx="11926007" cy="7114761"/>
          </a:xfrm>
        </p:spPr>
        <p:txBody>
          <a:bodyPr anchor="t">
            <a:normAutofit/>
          </a:bodyPr>
          <a:lstStyle/>
          <a:p>
            <a:pPr algn="just">
              <a:lnSpc>
                <a:spcPct val="90000"/>
              </a:lnSpc>
            </a:pPr>
            <a:r>
              <a:rPr lang="el-GR" sz="3000" dirty="0"/>
              <a:t>Σε αντίθεση με το 1929, όπου η φούσκα εκδηλώθηκε στις τιμές των μετοχών,  στην Αμερική, η φούσκα εκδηλώθηκε στις τιμές των ακινήτων.</a:t>
            </a:r>
            <a:endParaRPr lang="en-US" sz="3000" dirty="0"/>
          </a:p>
          <a:p>
            <a:pPr algn="just">
              <a:lnSpc>
                <a:spcPct val="90000"/>
              </a:lnSpc>
            </a:pPr>
            <a:r>
              <a:rPr lang="el-GR" sz="3000" dirty="0"/>
              <a:t> Η παροχή στεγαστικών δανείων σε ανθρώπους (ανέργους, </a:t>
            </a:r>
            <a:r>
              <a:rPr lang="el-GR" sz="3000" dirty="0" err="1"/>
              <a:t>ημιαπασχολούμενους</a:t>
            </a:r>
            <a:r>
              <a:rPr lang="el-GR" sz="3000" dirty="0"/>
              <a:t>) οι οποίοι ήταν αδύνατον να τα αποπληρώσουν σε συνδυασμό με το ότι τα επιτόκια των στεγαστικών δανείων ήταν σε  πολύ χαμηλό επίπεδο, η πλειοψηφία των Αμερικάνων απέκτησε τη δυνατότητα να αγοράσει σπίτι, εκτοξεύοντας τις τιμές των ακινήτων στα ύψη. </a:t>
            </a:r>
            <a:endParaRPr lang="en-US" sz="3000" dirty="0"/>
          </a:p>
          <a:p>
            <a:pPr algn="just">
              <a:lnSpc>
                <a:spcPct val="90000"/>
              </a:lnSpc>
            </a:pPr>
            <a:r>
              <a:rPr lang="el-GR" sz="3000" dirty="0"/>
              <a:t>Μέχρι το Σεπτέμβριο του 2008 η μέση τιμή στην αμερικανική αγορά ακινήτων είχε υποχωρήσει περισσότερο από 20%. </a:t>
            </a:r>
            <a:endParaRPr lang="en-US" sz="3000" dirty="0"/>
          </a:p>
          <a:p>
            <a:pPr algn="just">
              <a:lnSpc>
                <a:spcPct val="90000"/>
              </a:lnSpc>
            </a:pPr>
            <a:r>
              <a:rPr lang="el-GR" sz="3000" dirty="0"/>
              <a:t>Σε συνδυασμό με το γεγονός ότι  εν λόγω δάνεια μετατράπηκαν σε τίτλους και την εμφάνιση μιας νέα κατηγορίας προϊόντων τα </a:t>
            </a:r>
            <a:r>
              <a:rPr lang="el-GR" sz="3000" dirty="0" err="1"/>
              <a:t>credit</a:t>
            </a:r>
            <a:r>
              <a:rPr lang="el-GR" sz="3000" dirty="0"/>
              <a:t> </a:t>
            </a:r>
            <a:r>
              <a:rPr lang="el-GR" sz="3000" dirty="0" err="1"/>
              <a:t>default</a:t>
            </a:r>
            <a:r>
              <a:rPr lang="el-GR" sz="3000" dirty="0"/>
              <a:t> </a:t>
            </a:r>
            <a:r>
              <a:rPr lang="el-GR" sz="3000" dirty="0" err="1"/>
              <a:t>obligations</a:t>
            </a:r>
            <a:r>
              <a:rPr lang="el-GR" sz="3000" dirty="0"/>
              <a:t> (</a:t>
            </a:r>
            <a:r>
              <a:rPr lang="el-GR" sz="3000" dirty="0" err="1"/>
              <a:t>CDOs</a:t>
            </a:r>
            <a:r>
              <a:rPr lang="el-GR" sz="3000" dirty="0"/>
              <a:t>), χρηματιστηριακά παράγωγα που στηρίζονταν στα ενυπόθηκα στεγαστικά δάνεια, φτάνουμε στην κατάρρευση της </a:t>
            </a:r>
            <a:r>
              <a:rPr lang="el-GR" sz="3000" dirty="0" err="1"/>
              <a:t>Lehman</a:t>
            </a:r>
            <a:r>
              <a:rPr lang="el-GR" sz="3000" dirty="0"/>
              <a:t> </a:t>
            </a:r>
            <a:r>
              <a:rPr lang="el-GR" sz="3000" dirty="0" err="1"/>
              <a:t>Brothers</a:t>
            </a:r>
            <a:r>
              <a:rPr lang="el-GR" sz="3000" dirty="0"/>
              <a:t>, και γεμίζοντας με «τοξικά» τους ισολογισμούς των τραπεζών.</a:t>
            </a:r>
          </a:p>
        </p:txBody>
      </p:sp>
      <p:sp>
        <p:nvSpPr>
          <p:cNvPr id="10" name="Rectangle 9">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9601198"/>
            <a:ext cx="18288000" cy="685160"/>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57900" y="9601198"/>
            <a:ext cx="12230097" cy="685158"/>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727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596F992-698C-48C0-9D89-70DA4CE92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E69B57EA-42AD-2089-9EDD-CCA4CBD276D8}"/>
              </a:ext>
            </a:extLst>
          </p:cNvPr>
          <p:cNvSpPr>
            <a:spLocks noGrp="1"/>
          </p:cNvSpPr>
          <p:nvPr>
            <p:ph type="title"/>
          </p:nvPr>
        </p:nvSpPr>
        <p:spPr>
          <a:xfrm>
            <a:off x="1371603" y="734262"/>
            <a:ext cx="7772395" cy="2483223"/>
          </a:xfrm>
        </p:spPr>
        <p:txBody>
          <a:bodyPr vert="horz" lIns="91440" tIns="45720" rIns="91440" bIns="45720" rtlCol="0" anchor="b">
            <a:normAutofit/>
          </a:bodyPr>
          <a:lstStyle/>
          <a:p>
            <a:pPr algn="r">
              <a:lnSpc>
                <a:spcPct val="90000"/>
              </a:lnSpc>
            </a:pPr>
            <a:r>
              <a:rPr lang="en-US" sz="5600" kern="1200" dirty="0">
                <a:solidFill>
                  <a:schemeClr val="tx1"/>
                </a:solidFill>
                <a:latin typeface="+mj-lt"/>
                <a:ea typeface="+mj-ea"/>
                <a:cs typeface="+mj-cs"/>
              </a:rPr>
              <a:t>Η </a:t>
            </a:r>
            <a:r>
              <a:rPr lang="en-US" sz="5600" kern="1200" dirty="0" err="1">
                <a:solidFill>
                  <a:schemeClr val="tx1"/>
                </a:solidFill>
                <a:latin typeface="+mj-lt"/>
                <a:ea typeface="+mj-ea"/>
                <a:cs typeface="+mj-cs"/>
              </a:rPr>
              <a:t>φούσκ</a:t>
            </a:r>
            <a:r>
              <a:rPr lang="en-US" sz="5600" kern="1200" dirty="0">
                <a:solidFill>
                  <a:schemeClr val="tx1"/>
                </a:solidFill>
                <a:latin typeface="+mj-lt"/>
                <a:ea typeface="+mj-ea"/>
                <a:cs typeface="+mj-cs"/>
              </a:rPr>
              <a:t>α της Κίνας 2014</a:t>
            </a:r>
            <a:br>
              <a:rPr lang="en-US" sz="5600" kern="1200" dirty="0">
                <a:solidFill>
                  <a:schemeClr val="tx1"/>
                </a:solidFill>
                <a:latin typeface="+mj-lt"/>
                <a:ea typeface="+mj-ea"/>
                <a:cs typeface="+mj-cs"/>
              </a:rPr>
            </a:br>
            <a:endParaRPr lang="en-US" sz="5600" kern="1200" dirty="0">
              <a:solidFill>
                <a:schemeClr val="tx1"/>
              </a:solidFill>
              <a:latin typeface="+mj-lt"/>
              <a:ea typeface="+mj-ea"/>
              <a:cs typeface="+mj-cs"/>
            </a:endParaRPr>
          </a:p>
        </p:txBody>
      </p:sp>
      <p:sp>
        <p:nvSpPr>
          <p:cNvPr id="9" name="TextBox 8">
            <a:extLst>
              <a:ext uri="{FF2B5EF4-FFF2-40B4-BE49-F238E27FC236}">
                <a16:creationId xmlns:a16="http://schemas.microsoft.com/office/drawing/2014/main" id="{B349D0C8-81B2-0BE0-691D-72C4E60C9A16}"/>
              </a:ext>
            </a:extLst>
          </p:cNvPr>
          <p:cNvSpPr txBox="1"/>
          <p:nvPr/>
        </p:nvSpPr>
        <p:spPr>
          <a:xfrm>
            <a:off x="1371603" y="3627612"/>
            <a:ext cx="7772397" cy="5114847"/>
          </a:xfrm>
          <a:prstGeom prst="rect">
            <a:avLst/>
          </a:prstGeom>
        </p:spPr>
        <p:txBody>
          <a:bodyPr vert="horz" lIns="91440" tIns="45720" rIns="91440" bIns="45720" rtlCol="0" anchor="t">
            <a:normAutofit/>
          </a:bodyPr>
          <a:lstStyle/>
          <a:p>
            <a:pPr marR="297180" indent="-228600" algn="just">
              <a:lnSpc>
                <a:spcPct val="90000"/>
              </a:lnSpc>
              <a:spcAft>
                <a:spcPts val="600"/>
              </a:spcAft>
              <a:buFont typeface="Arial" panose="020B0604020202020204" pitchFamily="34" charset="0"/>
              <a:buChar char="•"/>
            </a:pPr>
            <a:r>
              <a:rPr lang="en-US" sz="3000" dirty="0">
                <a:effectLst/>
              </a:rPr>
              <a:t>Όπ</a:t>
            </a:r>
            <a:r>
              <a:rPr lang="en-US" sz="3000" dirty="0" err="1">
                <a:effectLst/>
              </a:rPr>
              <a:t>ου</a:t>
            </a:r>
            <a:r>
              <a:rPr lang="en-US" sz="3000" dirty="0">
                <a:effectLst/>
              </a:rPr>
              <a:t> </a:t>
            </a:r>
            <a:r>
              <a:rPr lang="en-US" sz="3000" dirty="0" err="1">
                <a:effectLst/>
              </a:rPr>
              <a:t>μί</a:t>
            </a:r>
            <a:r>
              <a:rPr lang="en-US" sz="3000" dirty="0">
                <a:effectLst/>
              </a:rPr>
              <a:t>α πολύχρονη διόγκωση της χρηματιστηριακής αγοράς έχει μετατραπεί σε άτακτη φυγή μέσα σε ένα πολύ μικρό χρονικό διάστημα. </a:t>
            </a:r>
            <a:endParaRPr lang="el-GR" sz="3000" dirty="0">
              <a:effectLst/>
            </a:endParaRPr>
          </a:p>
          <a:p>
            <a:pPr marR="297180" indent="-228600" algn="just">
              <a:lnSpc>
                <a:spcPct val="90000"/>
              </a:lnSpc>
              <a:spcAft>
                <a:spcPts val="600"/>
              </a:spcAft>
              <a:buFont typeface="Arial" panose="020B0604020202020204" pitchFamily="34" charset="0"/>
              <a:buChar char="•"/>
            </a:pPr>
            <a:r>
              <a:rPr lang="en-US" sz="3000" dirty="0" err="1">
                <a:effectLst/>
              </a:rPr>
              <a:t>Μετά</a:t>
            </a:r>
            <a:r>
              <a:rPr lang="en-US" sz="3000" dirty="0">
                <a:effectLst/>
              </a:rPr>
              <a:t> </a:t>
            </a:r>
            <a:r>
              <a:rPr lang="en-US" sz="3000" dirty="0" err="1">
                <a:effectLst/>
              </a:rPr>
              <a:t>την</a:t>
            </a:r>
            <a:r>
              <a:rPr lang="en-US" sz="3000" dirty="0">
                <a:effectLst/>
              </a:rPr>
              <a:t> ρα</a:t>
            </a:r>
            <a:r>
              <a:rPr lang="en-US" sz="3000" dirty="0" err="1">
                <a:effectLst/>
              </a:rPr>
              <a:t>γδ</a:t>
            </a:r>
            <a:r>
              <a:rPr lang="en-US" sz="3000" dirty="0">
                <a:effectLst/>
              </a:rPr>
              <a:t>αία αύξηση κατά περίπου 100% από τα τέλη του 2014, ο δείκτης Shanghai Composite έχασε περίπου το ένα τρίτο της αξίας του από το υψηλό του μέσα σε λίγες ημέρες, παρά τις προσπάθειες της  κινεζικής κυβέρνησης να επιστρατεύσει όλα τα μέσα να στηρίξει τις αγορές και να διατηρήσει την ψευδαίσθηση ότι ελέγχει την οικονομία.</a:t>
            </a:r>
          </a:p>
        </p:txBody>
      </p:sp>
      <p:pic>
        <p:nvPicPr>
          <p:cNvPr id="5" name="Θέση περιεχομένου 4" descr="Εικόνα που περιέχει λογότυπο&#10;&#10;Περιγραφή που δημιουργήθηκε αυτόματα">
            <a:extLst>
              <a:ext uri="{FF2B5EF4-FFF2-40B4-BE49-F238E27FC236}">
                <a16:creationId xmlns:a16="http://schemas.microsoft.com/office/drawing/2014/main" id="{C7B06BAC-0CEB-8B09-4E8F-B88197FEFAD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12680" y="1136043"/>
            <a:ext cx="7436457" cy="7436457"/>
          </a:xfrm>
          <a:prstGeom prst="rect">
            <a:avLst/>
          </a:prstGeom>
        </p:spPr>
      </p:pic>
      <p:sp>
        <p:nvSpPr>
          <p:cNvPr id="37" name="Rectangle 36">
            <a:extLst>
              <a:ext uri="{FF2B5EF4-FFF2-40B4-BE49-F238E27FC236}">
                <a16:creationId xmlns:a16="http://schemas.microsoft.com/office/drawing/2014/main" id="{A344AAA5-41F4-4862-97EF-688D31DC75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9601198"/>
            <a:ext cx="18288000" cy="685160"/>
          </a:xfrm>
          <a:prstGeom prst="rect">
            <a:avLst/>
          </a:prstGeom>
          <a:gradFill>
            <a:gsLst>
              <a:gs pos="0">
                <a:schemeClr val="accent1"/>
              </a:gs>
              <a:gs pos="85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9E1A62C-2AAF-4B3E-8CDB-65E237080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57900" y="9601198"/>
            <a:ext cx="12230097" cy="685158"/>
          </a:xfrm>
          <a:prstGeom prst="rect">
            <a:avLst/>
          </a:prstGeom>
          <a:gradFill>
            <a:gsLst>
              <a:gs pos="0">
                <a:srgbClr val="000000">
                  <a:alpha val="26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452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9B57EA-42AD-2089-9EDD-CCA4CBD276D8}"/>
              </a:ext>
            </a:extLst>
          </p:cNvPr>
          <p:cNvSpPr>
            <a:spLocks noGrp="1"/>
          </p:cNvSpPr>
          <p:nvPr>
            <p:ph type="title"/>
          </p:nvPr>
        </p:nvSpPr>
        <p:spPr>
          <a:xfrm>
            <a:off x="960120" y="3111544"/>
            <a:ext cx="4128531" cy="4063913"/>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nSpc>
                <a:spcPct val="90000"/>
              </a:lnSpc>
            </a:pPr>
            <a:br>
              <a:rPr lang="en-US" sz="3300" kern="1200">
                <a:solidFill>
                  <a:schemeClr val="bg1"/>
                </a:solidFill>
                <a:latin typeface="+mj-lt"/>
                <a:ea typeface="+mj-ea"/>
                <a:cs typeface="+mj-cs"/>
              </a:rPr>
            </a:br>
            <a:r>
              <a:rPr lang="en-US" sz="3300" kern="1200">
                <a:solidFill>
                  <a:schemeClr val="bg1"/>
                </a:solidFill>
                <a:latin typeface="+mj-lt"/>
                <a:ea typeface="+mj-ea"/>
                <a:cs typeface="+mj-cs"/>
              </a:rPr>
              <a:t>Η φούσκα του Ελληνικού Χρηματιστηρίο</a:t>
            </a:r>
          </a:p>
        </p:txBody>
      </p:sp>
      <p:pic>
        <p:nvPicPr>
          <p:cNvPr id="7" name="Θέση περιεχομένου 6" descr="Εικόνα που περιέχει τραπέζι, τραπέζι τραπεζαρίας&#10;&#10;Περιγραφή που δημιουργήθηκε αυτόματα">
            <a:extLst>
              <a:ext uri="{FF2B5EF4-FFF2-40B4-BE49-F238E27FC236}">
                <a16:creationId xmlns:a16="http://schemas.microsoft.com/office/drawing/2014/main" id="{A6AE2497-6505-1182-C6AE-8DEC200491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7900" y="2121915"/>
            <a:ext cx="10782298" cy="6038086"/>
          </a:xfrm>
          <a:prstGeom prst="rect">
            <a:avLst/>
          </a:prstGeom>
        </p:spPr>
      </p:pic>
    </p:spTree>
    <p:extLst>
      <p:ext uri="{BB962C8B-B14F-4D97-AF65-F5344CB8AC3E}">
        <p14:creationId xmlns:p14="http://schemas.microsoft.com/office/powerpoint/2010/main" val="2393584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8B31AD0-72E4-CFF1-709A-08B93DD9429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23AD5605-C9E1-6C87-A16F-567F72D990E1}"/>
              </a:ext>
            </a:extLst>
          </p:cNvPr>
          <p:cNvSpPr>
            <a:spLocks noGrp="1"/>
          </p:cNvSpPr>
          <p:nvPr>
            <p:ph idx="1"/>
          </p:nvPr>
        </p:nvSpPr>
        <p:spPr/>
        <p:txBody>
          <a:bodyPr/>
          <a:lstStyle/>
          <a:p>
            <a:endParaRPr lang="el-GR"/>
          </a:p>
        </p:txBody>
      </p:sp>
    </p:spTree>
    <p:extLst>
      <p:ext uri="{BB962C8B-B14F-4D97-AF65-F5344CB8AC3E}">
        <p14:creationId xmlns:p14="http://schemas.microsoft.com/office/powerpoint/2010/main" val="3153609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C2D364-07D2-C63E-6EF1-9AC199AFB423}"/>
              </a:ext>
            </a:extLst>
          </p:cNvPr>
          <p:cNvSpPr txBox="1">
            <a:spLocks noGrp="1"/>
          </p:cNvSpPr>
          <p:nvPr>
            <p:ph type="title"/>
          </p:nvPr>
        </p:nvSpPr>
        <p:spPr/>
        <p:txBody>
          <a:bodyPr anchorCtr="1"/>
          <a:lstStyle/>
          <a:p>
            <a:pPr lvl="0" algn="ctr"/>
            <a:r>
              <a:rPr lang="el-GR"/>
              <a:t>Φούσκες</a:t>
            </a:r>
          </a:p>
        </p:txBody>
      </p:sp>
      <p:pic>
        <p:nvPicPr>
          <p:cNvPr id="3" name="Θέση περιεχομένου 4" descr="Εικόνα που περιέχει φούσκα, μικροσκόπιο&#10;&#10;Περιγραφή που δημιουργήθηκε αυτόματα">
            <a:extLst>
              <a:ext uri="{FF2B5EF4-FFF2-40B4-BE49-F238E27FC236}">
                <a16:creationId xmlns:a16="http://schemas.microsoft.com/office/drawing/2014/main" id="{C6B081AE-D3A2-AF1F-15CE-9BB8922E6DFA}"/>
              </a:ext>
            </a:extLst>
          </p:cNvPr>
          <p:cNvPicPr>
            <a:picLocks noGrp="1" noChangeAspect="1"/>
          </p:cNvPicPr>
          <p:nvPr>
            <p:ph idx="1"/>
          </p:nvPr>
        </p:nvPicPr>
        <p:blipFill>
          <a:blip r:embed="rId2"/>
          <a:stretch>
            <a:fillRect/>
          </a:stretch>
        </p:blipFill>
        <p:spPr>
          <a:xfrm>
            <a:off x="4248751" y="2738441"/>
            <a:ext cx="9790508" cy="6527004"/>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CA9C53CD-AD4B-01BF-242C-CBA52C74A490}"/>
              </a:ext>
            </a:extLst>
          </p:cNvPr>
          <p:cNvSpPr>
            <a:spLocks noMove="1" noResize="1"/>
          </p:cNvSpPr>
          <p:nvPr/>
        </p:nvSpPr>
        <p:spPr>
          <a:xfrm>
            <a:off x="4566" y="0"/>
            <a:ext cx="18283428" cy="10287000"/>
          </a:xfrm>
          <a:prstGeom prst="rect">
            <a:avLst/>
          </a:prstGeom>
          <a:solidFill>
            <a:srgbClr val="FFFFFF"/>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US" sz="2700">
              <a:solidFill>
                <a:srgbClr val="FFFFFF"/>
              </a:solidFill>
              <a:latin typeface="Calibri"/>
            </a:endParaRPr>
          </a:p>
        </p:txBody>
      </p:sp>
      <p:sp>
        <p:nvSpPr>
          <p:cNvPr id="3" name="Freeform: Shape 9">
            <a:extLst>
              <a:ext uri="{FF2B5EF4-FFF2-40B4-BE49-F238E27FC236}">
                <a16:creationId xmlns:a16="http://schemas.microsoft.com/office/drawing/2014/main" id="{82BCB531-DB75-F790-0C46-E521F3074441}"/>
              </a:ext>
            </a:extLst>
          </p:cNvPr>
          <p:cNvSpPr>
            <a:spLocks noMove="1" noResize="1"/>
          </p:cNvSpPr>
          <p:nvPr/>
        </p:nvSpPr>
        <p:spPr>
          <a:xfrm>
            <a:off x="15313036" y="1"/>
            <a:ext cx="1702595" cy="716990"/>
          </a:xfrm>
          <a:custGeom>
            <a:avLst/>
            <a:gdLst>
              <a:gd name="f0" fmla="val 10800000"/>
              <a:gd name="f1" fmla="val 5400000"/>
              <a:gd name="f2" fmla="val 180"/>
              <a:gd name="f3" fmla="val w"/>
              <a:gd name="f4" fmla="val h"/>
              <a:gd name="f5" fmla="val 0"/>
              <a:gd name="f6" fmla="val 1135066"/>
              <a:gd name="f7" fmla="val 477997"/>
              <a:gd name="f8" fmla="val 1133370"/>
              <a:gd name="f9" fmla="val 16827"/>
              <a:gd name="f10" fmla="val 1079514"/>
              <a:gd name="f11" fmla="val 280016"/>
              <a:gd name="f12" fmla="val 846644"/>
              <a:gd name="f13" fmla="val 567533"/>
              <a:gd name="f14" fmla="val 288422"/>
              <a:gd name="f15" fmla="val 55552"/>
              <a:gd name="f16" fmla="val 1696"/>
              <a:gd name="f17" fmla="+- 0 0 -90"/>
              <a:gd name="f18" fmla="*/ f3 1 1135066"/>
              <a:gd name="f19" fmla="*/ f4 1 477997"/>
              <a:gd name="f20" fmla="val f5"/>
              <a:gd name="f21" fmla="val f6"/>
              <a:gd name="f22" fmla="val f7"/>
              <a:gd name="f23" fmla="*/ f17 f0 1"/>
              <a:gd name="f24" fmla="+- f22 0 f20"/>
              <a:gd name="f25" fmla="+- f21 0 f20"/>
              <a:gd name="f26" fmla="*/ f23 1 f2"/>
              <a:gd name="f27" fmla="*/ f25 1 1135066"/>
              <a:gd name="f28" fmla="*/ f24 1 477997"/>
              <a:gd name="f29" fmla="*/ 0 f25 1"/>
              <a:gd name="f30" fmla="*/ 0 f24 1"/>
              <a:gd name="f31" fmla="*/ 1135066 f25 1"/>
              <a:gd name="f32" fmla="*/ 1133370 f25 1"/>
              <a:gd name="f33" fmla="*/ 16827 f24 1"/>
              <a:gd name="f34" fmla="*/ 567533 f25 1"/>
              <a:gd name="f35" fmla="*/ 477997 f24 1"/>
              <a:gd name="f36" fmla="*/ 1696 f25 1"/>
              <a:gd name="f37" fmla="+- f26 0 f1"/>
              <a:gd name="f38" fmla="*/ f29 1 1135066"/>
              <a:gd name="f39" fmla="*/ f30 1 477997"/>
              <a:gd name="f40" fmla="*/ f31 1 1135066"/>
              <a:gd name="f41" fmla="*/ f32 1 1135066"/>
              <a:gd name="f42" fmla="*/ f33 1 477997"/>
              <a:gd name="f43" fmla="*/ f34 1 1135066"/>
              <a:gd name="f44" fmla="*/ f35 1 477997"/>
              <a:gd name="f45" fmla="*/ f36 1 1135066"/>
              <a:gd name="f46" fmla="*/ f20 1 f27"/>
              <a:gd name="f47" fmla="*/ f21 1 f27"/>
              <a:gd name="f48" fmla="*/ f20 1 f28"/>
              <a:gd name="f49" fmla="*/ f22 1 f28"/>
              <a:gd name="f50" fmla="*/ f38 1 f27"/>
              <a:gd name="f51" fmla="*/ f39 1 f28"/>
              <a:gd name="f52" fmla="*/ f40 1 f27"/>
              <a:gd name="f53" fmla="*/ f41 1 f27"/>
              <a:gd name="f54" fmla="*/ f42 1 f28"/>
              <a:gd name="f55" fmla="*/ f43 1 f27"/>
              <a:gd name="f56" fmla="*/ f44 1 f28"/>
              <a:gd name="f57" fmla="*/ f45 1 f27"/>
              <a:gd name="f58" fmla="*/ f46 f18 1"/>
              <a:gd name="f59" fmla="*/ f47 f18 1"/>
              <a:gd name="f60" fmla="*/ f49 f19 1"/>
              <a:gd name="f61" fmla="*/ f48 f19 1"/>
              <a:gd name="f62" fmla="*/ f50 f18 1"/>
              <a:gd name="f63" fmla="*/ f51 f19 1"/>
              <a:gd name="f64" fmla="*/ f52 f18 1"/>
              <a:gd name="f65" fmla="*/ f53 f18 1"/>
              <a:gd name="f66" fmla="*/ f54 f19 1"/>
              <a:gd name="f67" fmla="*/ f55 f18 1"/>
              <a:gd name="f68" fmla="*/ f56 f19 1"/>
              <a:gd name="f69" fmla="*/ f57 f18 1"/>
            </a:gdLst>
            <a:ahLst/>
            <a:cxnLst>
              <a:cxn ang="3cd4">
                <a:pos x="hc" y="t"/>
              </a:cxn>
              <a:cxn ang="0">
                <a:pos x="r" y="vc"/>
              </a:cxn>
              <a:cxn ang="cd4">
                <a:pos x="hc" y="b"/>
              </a:cxn>
              <a:cxn ang="cd2">
                <a:pos x="l" y="vc"/>
              </a:cxn>
              <a:cxn ang="f37">
                <a:pos x="f62" y="f63"/>
              </a:cxn>
              <a:cxn ang="f37">
                <a:pos x="f64" y="f63"/>
              </a:cxn>
              <a:cxn ang="f37">
                <a:pos x="f65" y="f66"/>
              </a:cxn>
              <a:cxn ang="f37">
                <a:pos x="f67" y="f68"/>
              </a:cxn>
              <a:cxn ang="f37">
                <a:pos x="f69" y="f66"/>
              </a:cxn>
            </a:cxnLst>
            <a:rect l="f58" t="f61" r="f59" b="f60"/>
            <a:pathLst>
              <a:path w="1135066" h="477997">
                <a:moveTo>
                  <a:pt x="f5" y="f5"/>
                </a:moveTo>
                <a:lnTo>
                  <a:pt x="f6" y="f5"/>
                </a:lnTo>
                <a:lnTo>
                  <a:pt x="f8" y="f9"/>
                </a:lnTo>
                <a:cubicBezTo>
                  <a:pt x="f10" y="f11"/>
                  <a:pt x="f12" y="f7"/>
                  <a:pt x="f13" y="f7"/>
                </a:cubicBezTo>
                <a:cubicBezTo>
                  <a:pt x="f14" y="f7"/>
                  <a:pt x="f15" y="f11"/>
                  <a:pt x="f16" y="f9"/>
                </a:cubicBezTo>
                <a:close/>
              </a:path>
            </a:pathLst>
          </a:custGeom>
          <a:solidFill>
            <a:srgbClr val="FFC000"/>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US" sz="2700">
              <a:solidFill>
                <a:srgbClr val="FFFFFF"/>
              </a:solidFill>
              <a:latin typeface="Calibri"/>
            </a:endParaRPr>
          </a:p>
        </p:txBody>
      </p:sp>
      <p:sp>
        <p:nvSpPr>
          <p:cNvPr id="4" name="Τίτλος 1">
            <a:extLst>
              <a:ext uri="{FF2B5EF4-FFF2-40B4-BE49-F238E27FC236}">
                <a16:creationId xmlns:a16="http://schemas.microsoft.com/office/drawing/2014/main" id="{227CB095-9D43-B432-0AF1-2F325BEF37AC}"/>
              </a:ext>
            </a:extLst>
          </p:cNvPr>
          <p:cNvSpPr txBox="1">
            <a:spLocks noGrp="1"/>
          </p:cNvSpPr>
          <p:nvPr>
            <p:ph type="title"/>
          </p:nvPr>
        </p:nvSpPr>
        <p:spPr/>
        <p:txBody>
          <a:bodyPr/>
          <a:lstStyle/>
          <a:p>
            <a:endParaRPr lang="el-GR"/>
          </a:p>
        </p:txBody>
      </p:sp>
      <p:sp>
        <p:nvSpPr>
          <p:cNvPr id="5" name="Arc 11">
            <a:extLst>
              <a:ext uri="{FF2B5EF4-FFF2-40B4-BE49-F238E27FC236}">
                <a16:creationId xmlns:a16="http://schemas.microsoft.com/office/drawing/2014/main" id="{4CDBBD8D-E2CD-7505-236C-841E6246AC99}"/>
              </a:ext>
            </a:extLst>
          </p:cNvPr>
          <p:cNvSpPr>
            <a:spLocks noMove="1" noResize="1"/>
          </p:cNvSpPr>
          <p:nvPr/>
        </p:nvSpPr>
        <p:spPr>
          <a:xfrm rot="5399996" flipV="1">
            <a:off x="833562" y="3274832"/>
            <a:ext cx="6125154" cy="6125154"/>
          </a:xfrm>
          <a:custGeom>
            <a:avLst>
              <a:gd name="f12" fmla="val 180"/>
              <a:gd name="f13" fmla="val 270"/>
            </a:avLst>
            <a:gdLst>
              <a:gd name="f2" fmla="val 10800000"/>
              <a:gd name="f3" fmla="val 5400000"/>
              <a:gd name="f4" fmla="val 16200000"/>
              <a:gd name="f5" fmla="val 180"/>
              <a:gd name="f6" fmla="val w"/>
              <a:gd name="f7" fmla="val h"/>
              <a:gd name="f8" fmla="val ss"/>
              <a:gd name="f9" fmla="val 0"/>
              <a:gd name="f10" fmla="*/ 5419351 1 1725033"/>
              <a:gd name="f11" fmla="+- 0 0 1"/>
              <a:gd name="f12" fmla="val 180"/>
              <a:gd name="f13" fmla="val 270"/>
              <a:gd name="f14" fmla="+- 0 0 -270"/>
              <a:gd name="f15" fmla="+- 0 0 -225"/>
              <a:gd name="f16" fmla="+- 0 0 -180"/>
              <a:gd name="f17" fmla="abs f6"/>
              <a:gd name="f18" fmla="abs f7"/>
              <a:gd name="f19" fmla="abs f8"/>
              <a:gd name="f20" fmla="val f9"/>
              <a:gd name="f21" fmla="+- 0 0 f12"/>
              <a:gd name="f22" fmla="+- 0 0 f13"/>
              <a:gd name="f23" fmla="*/ f14 f2 1"/>
              <a:gd name="f24" fmla="*/ f15 f2 1"/>
              <a:gd name="f25" fmla="*/ f16 f2 1"/>
              <a:gd name="f26" fmla="?: f17 f6 1"/>
              <a:gd name="f27" fmla="?: f18 f7 1"/>
              <a:gd name="f28" fmla="?: f19 f8 1"/>
              <a:gd name="f29" fmla="*/ f21 f2 1"/>
              <a:gd name="f30" fmla="*/ f22 f2 1"/>
              <a:gd name="f31" fmla="*/ f23 1 f5"/>
              <a:gd name="f32" fmla="*/ f24 1 f5"/>
              <a:gd name="f33" fmla="*/ f25 1 f5"/>
              <a:gd name="f34" fmla="*/ f26 1 21600"/>
              <a:gd name="f35" fmla="*/ f27 1 21600"/>
              <a:gd name="f36" fmla="*/ 21600 f26 1"/>
              <a:gd name="f37" fmla="*/ 21600 f27 1"/>
              <a:gd name="f38" fmla="*/ f29 1 f5"/>
              <a:gd name="f39" fmla="*/ f30 1 f5"/>
              <a:gd name="f40" fmla="+- f31 0 f3"/>
              <a:gd name="f41" fmla="+- f32 0 f3"/>
              <a:gd name="f42" fmla="+- f33 0 f3"/>
              <a:gd name="f43" fmla="min f35 f34"/>
              <a:gd name="f44" fmla="*/ f36 1 f28"/>
              <a:gd name="f45" fmla="*/ f37 1 f28"/>
              <a:gd name="f46" fmla="+- f38 0 f3"/>
              <a:gd name="f47" fmla="+- f39 0 f3"/>
              <a:gd name="f48" fmla="val f44"/>
              <a:gd name="f49" fmla="val f45"/>
              <a:gd name="f50" fmla="+- 0 0 f46"/>
              <a:gd name="f51" fmla="+- 0 0 f47"/>
              <a:gd name="f52" fmla="+- f49 0 f20"/>
              <a:gd name="f53" fmla="+- f48 0 f20"/>
              <a:gd name="f54" fmla="val f50"/>
              <a:gd name="f55" fmla="val f51"/>
              <a:gd name="f56" fmla="*/ f52 1 2"/>
              <a:gd name="f57" fmla="*/ f53 1 2"/>
              <a:gd name="f58" fmla="+- f55 0 f54"/>
              <a:gd name="f59" fmla="+- f54 f3 0"/>
              <a:gd name="f60" fmla="+- f55 f3 0"/>
              <a:gd name="f61" fmla="+- 21600000 0 f54"/>
              <a:gd name="f62" fmla="+- f3 0 f54"/>
              <a:gd name="f63" fmla="+- 27000000 0 f54"/>
              <a:gd name="f64" fmla="+- f2 0 f54"/>
              <a:gd name="f65" fmla="+- 32400000 0 f54"/>
              <a:gd name="f66" fmla="+- f4 0 f54"/>
              <a:gd name="f67" fmla="+- 37800000 0 f54"/>
              <a:gd name="f68" fmla="+- f20 f56 0"/>
              <a:gd name="f69" fmla="+- f20 f57 0"/>
              <a:gd name="f70" fmla="+- f58 21600000 0"/>
              <a:gd name="f71" fmla="*/ f59 f10 1"/>
              <a:gd name="f72" fmla="*/ f60 f10 1"/>
              <a:gd name="f73" fmla="?: f62 f62 f63"/>
              <a:gd name="f74" fmla="?: f64 f64 f65"/>
              <a:gd name="f75" fmla="?: f66 f66 f67"/>
              <a:gd name="f76" fmla="*/ f57 f43 1"/>
              <a:gd name="f77" fmla="*/ f56 f43 1"/>
              <a:gd name="f78" fmla="?: f58 f58 f70"/>
              <a:gd name="f79" fmla="*/ f71 1 f2"/>
              <a:gd name="f80" fmla="*/ f72 1 f2"/>
              <a:gd name="f81" fmla="*/ f69 f43 1"/>
              <a:gd name="f82" fmla="*/ f68 f43 1"/>
              <a:gd name="f83" fmla="+- 0 0 f79"/>
              <a:gd name="f84" fmla="+- 0 0 f80"/>
              <a:gd name="f85" fmla="+- f78 0 f61"/>
              <a:gd name="f86" fmla="+- f78 0 f73"/>
              <a:gd name="f87" fmla="+- f78 0 f74"/>
              <a:gd name="f88" fmla="+- f78 0 f75"/>
              <a:gd name="f89" fmla="+- 0 0 f83"/>
              <a:gd name="f90" fmla="+- 0 0 f84"/>
              <a:gd name="f91" fmla="*/ f89 f2 1"/>
              <a:gd name="f92" fmla="*/ f90 f2 1"/>
              <a:gd name="f93" fmla="*/ f91 1 f10"/>
              <a:gd name="f94" fmla="*/ f92 1 f10"/>
              <a:gd name="f95" fmla="+- f93 0 f3"/>
              <a:gd name="f96" fmla="+- f94 0 f3"/>
              <a:gd name="f97" fmla="sin 1 f95"/>
              <a:gd name="f98" fmla="cos 1 f95"/>
              <a:gd name="f99" fmla="sin 1 f96"/>
              <a:gd name="f100" fmla="cos 1 f96"/>
              <a:gd name="f101" fmla="+- 0 0 f97"/>
              <a:gd name="f102" fmla="+- 0 0 f98"/>
              <a:gd name="f103" fmla="+- 0 0 f99"/>
              <a:gd name="f104" fmla="+- 0 0 f100"/>
              <a:gd name="f105" fmla="+- 0 0 f101"/>
              <a:gd name="f106" fmla="+- 0 0 f102"/>
              <a:gd name="f107" fmla="+- 0 0 f103"/>
              <a:gd name="f108" fmla="+- 0 0 f104"/>
              <a:gd name="f109" fmla="*/ f105 f57 1"/>
              <a:gd name="f110" fmla="*/ f106 f56 1"/>
              <a:gd name="f111" fmla="*/ f107 f57 1"/>
              <a:gd name="f112" fmla="*/ f108 f56 1"/>
              <a:gd name="f113" fmla="+- 0 0 f110"/>
              <a:gd name="f114" fmla="+- 0 0 f109"/>
              <a:gd name="f115" fmla="+- 0 0 f112"/>
              <a:gd name="f116" fmla="+- 0 0 f111"/>
              <a:gd name="f117" fmla="+- 0 0 f113"/>
              <a:gd name="f118" fmla="+- 0 0 f114"/>
              <a:gd name="f119" fmla="+- 0 0 f115"/>
              <a:gd name="f120" fmla="+- 0 0 f116"/>
              <a:gd name="f121" fmla="at2 f117 f118"/>
              <a:gd name="f122" fmla="at2 f119 f120"/>
              <a:gd name="f123" fmla="+- f121 f3 0"/>
              <a:gd name="f124" fmla="+- f122 f3 0"/>
              <a:gd name="f125" fmla="*/ f123 f10 1"/>
              <a:gd name="f126" fmla="*/ f124 f10 1"/>
              <a:gd name="f127" fmla="*/ f125 1 f2"/>
              <a:gd name="f128" fmla="*/ f126 1 f2"/>
              <a:gd name="f129" fmla="+- 0 0 f127"/>
              <a:gd name="f130" fmla="+- 0 0 f128"/>
              <a:gd name="f131" fmla="val f129"/>
              <a:gd name="f132" fmla="val f130"/>
              <a:gd name="f133" fmla="+- 0 0 f131"/>
              <a:gd name="f134" fmla="+- 0 0 f132"/>
              <a:gd name="f135" fmla="*/ f133 f2 1"/>
              <a:gd name="f136" fmla="*/ f134 f2 1"/>
              <a:gd name="f137" fmla="*/ f135 1 f10"/>
              <a:gd name="f138" fmla="*/ f136 1 f10"/>
              <a:gd name="f139" fmla="+- f137 0 f3"/>
              <a:gd name="f140" fmla="+- f138 0 f3"/>
              <a:gd name="f141" fmla="cos 1 f139"/>
              <a:gd name="f142" fmla="sin 1 f139"/>
              <a:gd name="f143" fmla="cos 1 f140"/>
              <a:gd name="f144" fmla="sin 1 f140"/>
              <a:gd name="f145" fmla="+- 0 0 f141"/>
              <a:gd name="f146" fmla="+- 0 0 f142"/>
              <a:gd name="f147" fmla="+- 0 0 f143"/>
              <a:gd name="f148" fmla="+- 0 0 f144"/>
              <a:gd name="f149" fmla="*/ f11 f145 1"/>
              <a:gd name="f150" fmla="*/ f11 f146 1"/>
              <a:gd name="f151" fmla="*/ f11 f147 1"/>
              <a:gd name="f152" fmla="*/ f11 f148 1"/>
              <a:gd name="f153" fmla="*/ f149 f57 1"/>
              <a:gd name="f154" fmla="*/ f150 f56 1"/>
              <a:gd name="f155" fmla="*/ f151 f57 1"/>
              <a:gd name="f156" fmla="*/ f152 f56 1"/>
              <a:gd name="f157" fmla="+- f69 f153 0"/>
              <a:gd name="f158" fmla="+- f68 f154 0"/>
              <a:gd name="f159" fmla="+- f69 f155 0"/>
              <a:gd name="f160" fmla="+- f68 f156 0"/>
              <a:gd name="f161" fmla="max f157 f159"/>
              <a:gd name="f162" fmla="max f158 f160"/>
              <a:gd name="f163" fmla="min f157 f159"/>
              <a:gd name="f164" fmla="min f158 f160"/>
              <a:gd name="f165" fmla="*/ f157 f43 1"/>
              <a:gd name="f166" fmla="*/ f158 f43 1"/>
              <a:gd name="f167" fmla="*/ f159 f43 1"/>
              <a:gd name="f168" fmla="*/ f160 f43 1"/>
              <a:gd name="f169" fmla="?: f85 f48 f161"/>
              <a:gd name="f170" fmla="?: f86 f49 f162"/>
              <a:gd name="f171" fmla="?: f87 f20 f163"/>
              <a:gd name="f172" fmla="?: f88 f20 f164"/>
              <a:gd name="f173" fmla="*/ f171 f43 1"/>
              <a:gd name="f174" fmla="*/ f172 f43 1"/>
              <a:gd name="f175" fmla="*/ f169 f43 1"/>
              <a:gd name="f176" fmla="*/ f170 f43 1"/>
            </a:gdLst>
            <a:ahLst/>
            <a:cxnLst>
              <a:cxn ang="3cd4">
                <a:pos x="hc" y="t"/>
              </a:cxn>
              <a:cxn ang="0">
                <a:pos x="r" y="vc"/>
              </a:cxn>
              <a:cxn ang="cd4">
                <a:pos x="hc" y="b"/>
              </a:cxn>
              <a:cxn ang="cd2">
                <a:pos x="l" y="vc"/>
              </a:cxn>
              <a:cxn ang="f40">
                <a:pos x="f165" y="f166"/>
              </a:cxn>
              <a:cxn ang="f41">
                <a:pos x="f81" y="f82"/>
              </a:cxn>
              <a:cxn ang="f42">
                <a:pos x="f167" y="f168"/>
              </a:cxn>
            </a:cxnLst>
            <a:rect l="f173" t="f174" r="f175" b="f176"/>
            <a:pathLst>
              <a:path stroke="0">
                <a:moveTo>
                  <a:pt x="f165" y="f166"/>
                </a:moveTo>
                <a:arcTo wR="f76" hR="f77" stAng="f54" swAng="f78"/>
                <a:lnTo>
                  <a:pt x="f81" y="f82"/>
                </a:lnTo>
                <a:close/>
              </a:path>
              <a:path fill="none">
                <a:moveTo>
                  <a:pt x="f165" y="f166"/>
                </a:moveTo>
                <a:arcTo wR="f76" hR="f77" stAng="f54" swAng="f78"/>
              </a:path>
            </a:pathLst>
          </a:custGeom>
          <a:noFill/>
          <a:ln w="127001" cap="rnd">
            <a:solidFill>
              <a:srgbClr val="FFC000"/>
            </a:solidFill>
            <a:custDash>
              <a:ds d="400000" sp="200000"/>
            </a:custDash>
            <a:miter/>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US" sz="2700">
              <a:solidFill>
                <a:srgbClr val="000000"/>
              </a:solidFill>
              <a:latin typeface="Calibri"/>
            </a:endParaRPr>
          </a:p>
        </p:txBody>
      </p:sp>
      <p:sp>
        <p:nvSpPr>
          <p:cNvPr id="6" name="Θέση περιεχομένου 2">
            <a:extLst>
              <a:ext uri="{FF2B5EF4-FFF2-40B4-BE49-F238E27FC236}">
                <a16:creationId xmlns:a16="http://schemas.microsoft.com/office/drawing/2014/main" id="{39828147-6512-1149-DDD8-C2E658BEA7FE}"/>
              </a:ext>
            </a:extLst>
          </p:cNvPr>
          <p:cNvSpPr txBox="1">
            <a:spLocks noGrp="1"/>
          </p:cNvSpPr>
          <p:nvPr>
            <p:ph idx="1"/>
          </p:nvPr>
        </p:nvSpPr>
        <p:spPr/>
        <p:txBody>
          <a:bodyPr>
            <a:normAutofit fontScale="92500" lnSpcReduction="20000"/>
          </a:bodyPr>
          <a:lstStyle/>
          <a:p>
            <a:pPr lvl="0" algn="just"/>
            <a:r>
              <a:rPr lang="el-GR"/>
              <a:t>Ως χρηματιστηριακή ανωμαλία (ή όπως έχει επικρατήσει στη ορολογία του χρηματιστηρίου: χρηματιστηριακή φούσκα ή οικονομική φούσκα) μπορεί να ορισθεί μια κατάσταση, κατά την οποία οι τιμές των τίτλων, ιδίως των μετοχών, αυξάνονται πολύ πάνω από την πραγματική τους αξία. </a:t>
            </a:r>
            <a:endParaRPr lang="en-US"/>
          </a:p>
          <a:p>
            <a:pPr lvl="0" algn="just"/>
            <a:r>
              <a:rPr lang="el-GR"/>
              <a:t>Η τάση αυτή συνεχίζεται έως ότου οι επενδυτές συνειδητοποιούν πόσο υπερβολικά έχουν αυξηθεί οι τιμές, με αποτέλεσμα την απότομη πτώση των μετοχών αυτών.</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74E45D77-2BBD-9EB1-5E9A-BAC33E619D64}"/>
              </a:ext>
            </a:extLst>
          </p:cNvPr>
          <p:cNvSpPr>
            <a:spLocks noMove="1" noResize="1"/>
          </p:cNvSpPr>
          <p:nvPr/>
        </p:nvSpPr>
        <p:spPr>
          <a:xfrm>
            <a:off x="0" y="0"/>
            <a:ext cx="18283428" cy="10287000"/>
          </a:xfrm>
          <a:prstGeom prst="rect">
            <a:avLst/>
          </a:prstGeom>
          <a:solidFill>
            <a:srgbClr val="FFFFFF"/>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US" sz="2700">
              <a:solidFill>
                <a:srgbClr val="FFFFFF"/>
              </a:solidFill>
              <a:latin typeface="Calibri"/>
            </a:endParaRPr>
          </a:p>
        </p:txBody>
      </p:sp>
      <p:sp>
        <p:nvSpPr>
          <p:cNvPr id="3" name="Τίτλος 1">
            <a:extLst>
              <a:ext uri="{FF2B5EF4-FFF2-40B4-BE49-F238E27FC236}">
                <a16:creationId xmlns:a16="http://schemas.microsoft.com/office/drawing/2014/main" id="{2C168554-10D8-CEC5-A042-AEAFFE36F6C6}"/>
              </a:ext>
            </a:extLst>
          </p:cNvPr>
          <p:cNvSpPr txBox="1">
            <a:spLocks noGrp="1"/>
          </p:cNvSpPr>
          <p:nvPr>
            <p:ph type="title"/>
          </p:nvPr>
        </p:nvSpPr>
        <p:spPr/>
        <p:txBody>
          <a:bodyPr/>
          <a:lstStyle/>
          <a:p>
            <a:endParaRPr lang="el-GR"/>
          </a:p>
        </p:txBody>
      </p:sp>
      <p:sp>
        <p:nvSpPr>
          <p:cNvPr id="4" name="sketch line">
            <a:extLst>
              <a:ext uri="{FF2B5EF4-FFF2-40B4-BE49-F238E27FC236}">
                <a16:creationId xmlns:a16="http://schemas.microsoft.com/office/drawing/2014/main" id="{EB3C9E7C-99E4-F82B-CBF1-4138185BB9C3}"/>
              </a:ext>
            </a:extLst>
          </p:cNvPr>
          <p:cNvSpPr>
            <a:spLocks noMove="1" noResize="1"/>
          </p:cNvSpPr>
          <p:nvPr/>
        </p:nvSpPr>
        <p:spPr>
          <a:xfrm>
            <a:off x="1003559" y="2516063"/>
            <a:ext cx="16280892" cy="27432"/>
          </a:xfrm>
          <a:prstGeom prst="rect">
            <a:avLst/>
          </a:prstGeom>
          <a:solidFill>
            <a:srgbClr val="ED7D31"/>
          </a:solidFill>
          <a:ln w="41276" cap="rnd">
            <a:solidFill>
              <a:srgbClr val="ED7D31"/>
            </a:solidFill>
            <a:prstDash val="solid"/>
            <a:roun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US" sz="2700">
              <a:solidFill>
                <a:srgbClr val="FFFFFF"/>
              </a:solidFill>
              <a:latin typeface="Calibri"/>
            </a:endParaRPr>
          </a:p>
        </p:txBody>
      </p:sp>
      <p:sp>
        <p:nvSpPr>
          <p:cNvPr id="5" name="Θέση περιεχομένου 2">
            <a:extLst>
              <a:ext uri="{FF2B5EF4-FFF2-40B4-BE49-F238E27FC236}">
                <a16:creationId xmlns:a16="http://schemas.microsoft.com/office/drawing/2014/main" id="{BBA1AB74-EEF4-1483-E2B7-6459CD4130DD}"/>
              </a:ext>
            </a:extLst>
          </p:cNvPr>
          <p:cNvSpPr txBox="1">
            <a:spLocks noGrp="1"/>
          </p:cNvSpPr>
          <p:nvPr>
            <p:ph idx="1"/>
          </p:nvPr>
        </p:nvSpPr>
        <p:spPr>
          <a:xfrm>
            <a:off x="1257305" y="2894077"/>
            <a:ext cx="15773400" cy="6377939"/>
          </a:xfrm>
        </p:spPr>
        <p:txBody>
          <a:bodyPr/>
          <a:lstStyle/>
          <a:p>
            <a:pPr lvl="0"/>
            <a:r>
              <a:rPr lang="el-GR" sz="3300"/>
              <a:t>Είναι η διαφορά μεταξύ της θεμελιώδους αξίας μιας μετοχής και της χρηματιστηριακής τιμής, η οποία για κάποιο διάστημα συνεχώς μεγαλώνει και που όταν διακοπεί σε κάποιο σημείο, οδηγεί σε απότομη και μεγάλη πτώση των τιμών (Αλεξάκης, Ξανθάκης, 2008).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A437D362-BB8F-C6D4-0511-0E7AB95CFDD0}"/>
              </a:ext>
            </a:extLst>
          </p:cNvPr>
          <p:cNvSpPr>
            <a:spLocks noMove="1" noResize="1"/>
          </p:cNvSpPr>
          <p:nvPr/>
        </p:nvSpPr>
        <p:spPr>
          <a:xfrm>
            <a:off x="0" y="0"/>
            <a:ext cx="18283428" cy="10287000"/>
          </a:xfrm>
          <a:prstGeom prst="rect">
            <a:avLst/>
          </a:prstGeom>
          <a:solidFill>
            <a:srgbClr val="FFFFFF"/>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US" sz="2700">
              <a:solidFill>
                <a:srgbClr val="FFFFFF"/>
              </a:solidFill>
              <a:latin typeface="Calibri"/>
            </a:endParaRPr>
          </a:p>
        </p:txBody>
      </p:sp>
      <p:sp>
        <p:nvSpPr>
          <p:cNvPr id="3" name="Τίτλος 1">
            <a:extLst>
              <a:ext uri="{FF2B5EF4-FFF2-40B4-BE49-F238E27FC236}">
                <a16:creationId xmlns:a16="http://schemas.microsoft.com/office/drawing/2014/main" id="{69750531-CD40-BF4B-7928-EF75152A8152}"/>
              </a:ext>
            </a:extLst>
          </p:cNvPr>
          <p:cNvSpPr txBox="1">
            <a:spLocks noGrp="1"/>
          </p:cNvSpPr>
          <p:nvPr>
            <p:ph type="title"/>
          </p:nvPr>
        </p:nvSpPr>
        <p:spPr/>
        <p:txBody>
          <a:bodyPr/>
          <a:lstStyle/>
          <a:p>
            <a:endParaRPr lang="el-GR"/>
          </a:p>
        </p:txBody>
      </p:sp>
      <p:sp>
        <p:nvSpPr>
          <p:cNvPr id="4" name="sketch line">
            <a:extLst>
              <a:ext uri="{FF2B5EF4-FFF2-40B4-BE49-F238E27FC236}">
                <a16:creationId xmlns:a16="http://schemas.microsoft.com/office/drawing/2014/main" id="{09DB41E3-03D4-E4B7-4C8C-F14655CDC4E5}"/>
              </a:ext>
            </a:extLst>
          </p:cNvPr>
          <p:cNvSpPr>
            <a:spLocks noMove="1" noResize="1"/>
          </p:cNvSpPr>
          <p:nvPr/>
        </p:nvSpPr>
        <p:spPr>
          <a:xfrm>
            <a:off x="1003559" y="2516063"/>
            <a:ext cx="16280892" cy="27432"/>
          </a:xfrm>
          <a:prstGeom prst="rect">
            <a:avLst/>
          </a:prstGeom>
          <a:solidFill>
            <a:srgbClr val="ED7D31"/>
          </a:solidFill>
          <a:ln w="41276" cap="rnd">
            <a:solidFill>
              <a:srgbClr val="ED7D31"/>
            </a:solidFill>
            <a:prstDash val="solid"/>
            <a:roun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US" sz="2700">
              <a:solidFill>
                <a:srgbClr val="FFFFFF"/>
              </a:solidFill>
              <a:latin typeface="Calibri"/>
            </a:endParaRPr>
          </a:p>
        </p:txBody>
      </p:sp>
      <p:sp>
        <p:nvSpPr>
          <p:cNvPr id="5" name="Θέση περιεχομένου 2">
            <a:extLst>
              <a:ext uri="{FF2B5EF4-FFF2-40B4-BE49-F238E27FC236}">
                <a16:creationId xmlns:a16="http://schemas.microsoft.com/office/drawing/2014/main" id="{C623712E-8A3E-E5F4-5C17-3BE26D45AE2B}"/>
              </a:ext>
            </a:extLst>
          </p:cNvPr>
          <p:cNvSpPr txBox="1">
            <a:spLocks noGrp="1"/>
          </p:cNvSpPr>
          <p:nvPr>
            <p:ph idx="1"/>
          </p:nvPr>
        </p:nvSpPr>
        <p:spPr>
          <a:xfrm>
            <a:off x="1257305" y="2894077"/>
            <a:ext cx="15773400" cy="6377939"/>
          </a:xfrm>
        </p:spPr>
        <p:txBody>
          <a:bodyPr/>
          <a:lstStyle/>
          <a:p>
            <a:pPr lvl="0" algn="just"/>
            <a:r>
              <a:rPr lang="el-GR" sz="3300"/>
              <a:t>Οι τιμές μετοχών και γενικότερα των επενδυτικών εργαλείων, αυξάνονται χωρίς κάποιον ιδιαίτερο λόγο. </a:t>
            </a:r>
            <a:endParaRPr lang="en-US" sz="3300"/>
          </a:p>
          <a:p>
            <a:pPr lvl="0" algn="just"/>
            <a:r>
              <a:rPr lang="el-GR" sz="3300"/>
              <a:t>Οι μόνοι λόγοι που μπορούν να οδηγήσουν στην ουσιαστική αύξηση της αξίας των επενδυτικών εργαλείων, είναι τα καλά θεμελιώδη οικονομικά δεδομένα, οι καταγεγραμμένοι οικονομικοί δείκτες καθώς και τα θετικά νέα (συνεργασίες, επεκτάσεις) για την πορεία των εταιριών. </a:t>
            </a:r>
            <a:endParaRPr lang="en-US" sz="3300"/>
          </a:p>
          <a:p>
            <a:pPr lvl="0" algn="just"/>
            <a:r>
              <a:rPr lang="el-GR" sz="3300"/>
              <a:t>Σε κάθε άλλη περίπτωση η απότομη αύξηση των τιμών των μετοχών είναι αποτέλεσμα φημολογίας, εικονικής πραγματικότητας καθώς και κερδοσκοπικοί λόγοι, με τελικό αποτέλεσμα την ανισορροπία της χρηματιστηριακής αγοράς και την απότομη πτώση των τιμών αυτών στο επόμενο χρονικό διάστημα.</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F63DE566-E9B4-C226-A748-CB28F5C7B5D8}"/>
              </a:ext>
            </a:extLst>
          </p:cNvPr>
          <p:cNvSpPr>
            <a:spLocks noMove="1" noResize="1"/>
          </p:cNvSpPr>
          <p:nvPr/>
        </p:nvSpPr>
        <p:spPr>
          <a:xfrm>
            <a:off x="0" y="0"/>
            <a:ext cx="18283428" cy="10287000"/>
          </a:xfrm>
          <a:prstGeom prst="rect">
            <a:avLst/>
          </a:prstGeom>
          <a:solidFill>
            <a:srgbClr val="FFFFFF"/>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US" sz="2700">
              <a:solidFill>
                <a:srgbClr val="FFFFFF"/>
              </a:solidFill>
              <a:latin typeface="Calibri"/>
            </a:endParaRPr>
          </a:p>
        </p:txBody>
      </p:sp>
      <p:sp>
        <p:nvSpPr>
          <p:cNvPr id="3" name="Freeform: Shape 9">
            <a:extLst>
              <a:ext uri="{FF2B5EF4-FFF2-40B4-BE49-F238E27FC236}">
                <a16:creationId xmlns:a16="http://schemas.microsoft.com/office/drawing/2014/main" id="{6749BD5A-B234-B306-F409-C7E397FF2688}"/>
              </a:ext>
            </a:extLst>
          </p:cNvPr>
          <p:cNvSpPr>
            <a:spLocks noMove="1" noResize="1"/>
          </p:cNvSpPr>
          <p:nvPr/>
        </p:nvSpPr>
        <p:spPr>
          <a:xfrm>
            <a:off x="0" y="1"/>
            <a:ext cx="18287994" cy="3521117"/>
          </a:xfrm>
          <a:custGeom>
            <a:avLst/>
            <a:gdLst>
              <a:gd name="f0" fmla="val 10800000"/>
              <a:gd name="f1" fmla="val 5400000"/>
              <a:gd name="f2" fmla="val 180"/>
              <a:gd name="f3" fmla="val w"/>
              <a:gd name="f4" fmla="val h"/>
              <a:gd name="f5" fmla="val 0"/>
              <a:gd name="f6" fmla="val 12192000"/>
              <a:gd name="f7" fmla="val 2347414"/>
              <a:gd name="f8" fmla="val 1736458"/>
              <a:gd name="f9" fmla="val 11967601"/>
              <a:gd name="f10" fmla="val 1784034"/>
              <a:gd name="f11" fmla="val 11589888"/>
              <a:gd name="f12" fmla="val 1859409"/>
              <a:gd name="f13" fmla="val 11209762"/>
              <a:gd name="f14" fmla="val 1923961"/>
              <a:gd name="f15" fmla="val 10829000"/>
              <a:gd name="f16" fmla="val 1983294"/>
              <a:gd name="f17" fmla="val 10743779"/>
              <a:gd name="f18" fmla="val 1996027"/>
              <a:gd name="f19" fmla="val 10772495"/>
              <a:gd name="f20" fmla="val 1996778"/>
              <a:gd name="f21" fmla="val 10801211"/>
              <a:gd name="f22" fmla="val 1993989"/>
              <a:gd name="f23" fmla="val 10829254"/>
              <a:gd name="f24" fmla="val 1987751"/>
              <a:gd name="f25" fmla="val 10835198"/>
              <a:gd name="f26" fmla="val 1988337"/>
              <a:gd name="f27" fmla="val 10841180"/>
              <a:gd name="f28" fmla="val 1988553"/>
              <a:gd name="f29" fmla="val 10847162"/>
              <a:gd name="f30" fmla="val 1988388"/>
              <a:gd name="f31" fmla="val 11090123"/>
              <a:gd name="f32" fmla="val 1968907"/>
              <a:gd name="f33" fmla="val 11332703"/>
              <a:gd name="f34" fmla="val 1945734"/>
              <a:gd name="f35" fmla="val 11575155"/>
              <a:gd name="f36" fmla="val 1921415"/>
              <a:gd name="f37" fmla="val 1851213"/>
              <a:gd name="f38" fmla="val 1907356"/>
              <a:gd name="f39" fmla="val 12035532"/>
              <a:gd name="f40" fmla="val 1927033"/>
              <a:gd name="f41" fmla="val 11882793"/>
              <a:gd name="f42" fmla="val 1944747"/>
              <a:gd name="f43" fmla="val 11729910"/>
              <a:gd name="f44" fmla="val 1961077"/>
              <a:gd name="f45" fmla="val 11576932"/>
              <a:gd name="f46" fmla="val 1976291"/>
              <a:gd name="f47" fmla="val 11260690"/>
              <a:gd name="f48" fmla="val 2008122"/>
              <a:gd name="f49" fmla="val 10944193"/>
              <a:gd name="f50" fmla="val 2037279"/>
              <a:gd name="f51" fmla="val 10627316"/>
              <a:gd name="f52" fmla="val 2061470"/>
              <a:gd name="f53" fmla="val 10352985"/>
              <a:gd name="f54" fmla="val 2082351"/>
              <a:gd name="f55" fmla="val 10078401"/>
              <a:gd name="f56" fmla="val 2100431"/>
              <a:gd name="f57" fmla="val 9804196"/>
              <a:gd name="f58" fmla="val 2123478"/>
              <a:gd name="f59" fmla="val 9617118"/>
              <a:gd name="f60" fmla="val 2139137"/>
              <a:gd name="f61" fmla="val 9430675"/>
              <a:gd name="f62" fmla="val 2161674"/>
              <a:gd name="f63" fmla="val 9243851"/>
              <a:gd name="f64" fmla="val 2180008"/>
              <a:gd name="f65" fmla="val 9073157"/>
              <a:gd name="f66" fmla="val 2196433"/>
              <a:gd name="f67" fmla="val 8902207"/>
              <a:gd name="f68" fmla="val 2211966"/>
              <a:gd name="f69" fmla="val 8731259"/>
              <a:gd name="f70" fmla="val 2225081"/>
              <a:gd name="f71" fmla="val 8509507"/>
              <a:gd name="f72" fmla="val 2242054"/>
              <a:gd name="f73" fmla="val 8287667"/>
              <a:gd name="f74" fmla="val 2257586"/>
              <a:gd name="f75" fmla="val 8065752"/>
              <a:gd name="f76" fmla="val 2271681"/>
              <a:gd name="f77" fmla="val 7929984"/>
              <a:gd name="f78" fmla="val 2280466"/>
              <a:gd name="f79" fmla="val 7793961"/>
              <a:gd name="f80" fmla="val 2285814"/>
              <a:gd name="f81" fmla="val 7658065"/>
              <a:gd name="f82" fmla="val 2292562"/>
              <a:gd name="f83" fmla="val 7282640"/>
              <a:gd name="f84" fmla="val 2311661"/>
              <a:gd name="f85" fmla="val 6906704"/>
              <a:gd name="f86" fmla="val 2314208"/>
              <a:gd name="f87" fmla="val 6531024"/>
              <a:gd name="f88" fmla="val 2324138"/>
              <a:gd name="f89" fmla="val 6413417"/>
              <a:gd name="f90" fmla="val 2327322"/>
              <a:gd name="f91" fmla="val 6295937"/>
              <a:gd name="f92" fmla="val 2338399"/>
              <a:gd name="f93" fmla="val 6178331"/>
              <a:gd name="f94" fmla="val 2345655"/>
              <a:gd name="f95" fmla="val 6111271"/>
              <a:gd name="f96" fmla="val 2349730"/>
              <a:gd name="f97" fmla="val 6044342"/>
              <a:gd name="f98" fmla="val 5977282"/>
              <a:gd name="f99" fmla="val 2344127"/>
              <a:gd name="f100" fmla="val 5774073"/>
              <a:gd name="f101" fmla="val 2338908"/>
              <a:gd name="f102" fmla="val 5570866"/>
              <a:gd name="f103" fmla="val 2334960"/>
              <a:gd name="f104" fmla="val 5367658"/>
              <a:gd name="f105" fmla="val 2329230"/>
              <a:gd name="f106" fmla="val 5040746"/>
              <a:gd name="f107" fmla="val 2319809"/>
              <a:gd name="f108" fmla="val 4713963"/>
              <a:gd name="f109" fmla="val 2306274"/>
              <a:gd name="f110" fmla="val 4387306"/>
              <a:gd name="f111" fmla="val 2288614"/>
              <a:gd name="f112" fmla="val 4318342"/>
              <a:gd name="f113" fmla="val 2284796"/>
              <a:gd name="f114" fmla="val 4249253"/>
              <a:gd name="f115" fmla="val 2284286"/>
              <a:gd name="f116" fmla="val 4180287"/>
              <a:gd name="f117" fmla="val 2280211"/>
              <a:gd name="f118" fmla="val 4067634"/>
              <a:gd name="f119" fmla="val 2273463"/>
              <a:gd name="f120" fmla="val 3954980"/>
              <a:gd name="f121" fmla="val 2265060"/>
              <a:gd name="f122" fmla="val 3842199"/>
              <a:gd name="f123" fmla="val 2257039"/>
              <a:gd name="f124" fmla="val 3804988"/>
              <a:gd name="f125" fmla="val 2254492"/>
              <a:gd name="f126" fmla="val 3767648"/>
              <a:gd name="f127" fmla="val 2254620"/>
              <a:gd name="f128" fmla="val 3730309"/>
              <a:gd name="f129" fmla="val 2251182"/>
              <a:gd name="f130" fmla="val 3628704"/>
              <a:gd name="f131" fmla="val 2242142"/>
              <a:gd name="f132" fmla="val 3527101"/>
              <a:gd name="f133" fmla="val 2238449"/>
              <a:gd name="f134" fmla="val 3425496"/>
              <a:gd name="f135" fmla="val 2231320"/>
              <a:gd name="f136" fmla="val 3308906"/>
              <a:gd name="f137" fmla="val 2222534"/>
              <a:gd name="f138" fmla="val 3192569"/>
              <a:gd name="f139" fmla="val 2211330"/>
              <a:gd name="f140" fmla="val 3076106"/>
              <a:gd name="f141" fmla="val 2201781"/>
              <a:gd name="f142" fmla="val 2990757"/>
              <a:gd name="f143" fmla="val 2194905"/>
              <a:gd name="f144" fmla="val 2905157"/>
              <a:gd name="f145" fmla="val 2190067"/>
              <a:gd name="f146" fmla="val 2819682"/>
              <a:gd name="f147" fmla="val 2182427"/>
              <a:gd name="f148" fmla="val 2721507"/>
              <a:gd name="f149" fmla="val 2173515"/>
              <a:gd name="f150" fmla="val 2623586"/>
              <a:gd name="f151" fmla="val 2162311"/>
              <a:gd name="f152" fmla="val 2525539"/>
              <a:gd name="f153" fmla="val 2152888"/>
              <a:gd name="f154" fmla="val 2454289"/>
              <a:gd name="f155" fmla="val 2145886"/>
              <a:gd name="f156" fmla="val 2383038"/>
              <a:gd name="f157" fmla="val 2140920"/>
              <a:gd name="f158" fmla="val 2311915"/>
              <a:gd name="f159" fmla="val 2133536"/>
              <a:gd name="f160" fmla="val 2225933"/>
              <a:gd name="f161" fmla="val 2124749"/>
              <a:gd name="f162" fmla="val 2140204"/>
              <a:gd name="f163" fmla="val 2114182"/>
              <a:gd name="f164" fmla="val 2054223"/>
              <a:gd name="f165" fmla="val 2104760"/>
              <a:gd name="f166" fmla="val 1990719"/>
              <a:gd name="f167" fmla="val 2097758"/>
              <a:gd name="f168" fmla="val 1928233"/>
              <a:gd name="f169" fmla="val 2092028"/>
              <a:gd name="f170" fmla="val 1865367"/>
              <a:gd name="f171" fmla="val 2084770"/>
              <a:gd name="f172" fmla="val 1786622"/>
              <a:gd name="f173" fmla="val 2075603"/>
              <a:gd name="f174" fmla="val 1708006"/>
              <a:gd name="f175" fmla="val 2065545"/>
              <a:gd name="f176" fmla="val 1629263"/>
              <a:gd name="f177" fmla="val 2055996"/>
              <a:gd name="f178" fmla="val 1572492"/>
              <a:gd name="f179" fmla="val 2049120"/>
              <a:gd name="f180" fmla="val 1515595"/>
              <a:gd name="f181" fmla="val 2043264"/>
              <a:gd name="f182" fmla="val 1458823"/>
              <a:gd name="f183" fmla="val 2035751"/>
              <a:gd name="f184" fmla="val 1386303"/>
              <a:gd name="f185" fmla="val 2026585"/>
              <a:gd name="f186" fmla="val 1313784"/>
              <a:gd name="f187" fmla="val 2016780"/>
              <a:gd name="f188" fmla="val 1241390"/>
              <a:gd name="f189" fmla="val 2007103"/>
              <a:gd name="f190" fmla="val 1047453"/>
              <a:gd name="f191" fmla="val 1980748"/>
              <a:gd name="f192" fmla="val 969980"/>
              <a:gd name="f193" fmla="val 1970180"/>
              <a:gd name="f194" fmla="val 892254"/>
              <a:gd name="f195" fmla="val 1960377"/>
              <a:gd name="f196" fmla="val 814907"/>
              <a:gd name="f197" fmla="val 1949045"/>
              <a:gd name="f198" fmla="val 740609"/>
              <a:gd name="f199" fmla="val 1938094"/>
              <a:gd name="f200" fmla="val 666692"/>
              <a:gd name="f201" fmla="val 1925744"/>
              <a:gd name="f202" fmla="val 592649"/>
              <a:gd name="f203" fmla="val 1913776"/>
              <a:gd name="f204" fmla="val 509587"/>
              <a:gd name="f205" fmla="val 1900280"/>
              <a:gd name="f206" fmla="val 426653"/>
              <a:gd name="f207" fmla="val 1886274"/>
              <a:gd name="f208" fmla="val 343591"/>
              <a:gd name="f209" fmla="val 1872650"/>
              <a:gd name="f210" fmla="val 240972"/>
              <a:gd name="f211" fmla="val 1855716"/>
              <a:gd name="f212" fmla="val 138225"/>
              <a:gd name="f213" fmla="val 1839673"/>
              <a:gd name="f214" fmla="val 35731"/>
              <a:gd name="f215" fmla="val 1821722"/>
              <a:gd name="f216" fmla="val 1814848"/>
              <a:gd name="f217" fmla="val 1758489"/>
              <a:gd name="f218" fmla="val 274248"/>
              <a:gd name="f219" fmla="val 1808735"/>
              <a:gd name="f220" fmla="val 348926"/>
              <a:gd name="f221" fmla="val 1821467"/>
              <a:gd name="f222" fmla="val 423604"/>
              <a:gd name="f223" fmla="val 1832798"/>
              <a:gd name="f224" fmla="val 498157"/>
              <a:gd name="f225" fmla="val 1846167"/>
              <a:gd name="f226" fmla="val 572708"/>
              <a:gd name="f227" fmla="val 1859536"/>
              <a:gd name="f228" fmla="val 647896"/>
              <a:gd name="f229" fmla="val 1867813"/>
              <a:gd name="f230" fmla="val 722828"/>
              <a:gd name="f231" fmla="val 1878635"/>
              <a:gd name="f232" fmla="val 797762"/>
              <a:gd name="f233" fmla="val 1889457"/>
              <a:gd name="f234" fmla="val 874219"/>
              <a:gd name="f235" fmla="val 1901426"/>
              <a:gd name="f236" fmla="val 949913"/>
              <a:gd name="f237" fmla="val 1912375"/>
              <a:gd name="f238" fmla="val 1031704"/>
              <a:gd name="f239" fmla="val 1924343"/>
              <a:gd name="f240" fmla="val 1113496"/>
              <a:gd name="f241" fmla="val 1935802"/>
              <a:gd name="f242" fmla="val 1195414"/>
              <a:gd name="f243" fmla="val 1947516"/>
              <a:gd name="f244" fmla="val 1244566"/>
              <a:gd name="f245" fmla="val 1954519"/>
              <a:gd name="f246" fmla="val 1293589"/>
              <a:gd name="f247" fmla="val 1962285"/>
              <a:gd name="f248" fmla="val 1342867"/>
              <a:gd name="f249" fmla="val 1968397"/>
              <a:gd name="f250" fmla="val 1401162"/>
              <a:gd name="f251" fmla="val 1975656"/>
              <a:gd name="f252" fmla="val 1459712"/>
              <a:gd name="f253" fmla="val 1981130"/>
              <a:gd name="f254" fmla="val 1518007"/>
              <a:gd name="f255" fmla="val 1988006"/>
              <a:gd name="f256" fmla="val 1579224"/>
              <a:gd name="f257" fmla="val 1995263"/>
              <a:gd name="f258" fmla="val 1640186"/>
              <a:gd name="f259" fmla="val 2003411"/>
              <a:gd name="f260" fmla="val 1701403"/>
              <a:gd name="f261" fmla="val 2010669"/>
              <a:gd name="f262" fmla="val 1762618"/>
              <a:gd name="f263" fmla="val 2017926"/>
              <a:gd name="f264" fmla="val 1820279"/>
              <a:gd name="f265" fmla="val 2024292"/>
              <a:gd name="f266" fmla="val 1879210"/>
              <a:gd name="f267" fmla="val 2031167"/>
              <a:gd name="f268" fmla="val 1942712"/>
              <a:gd name="f269" fmla="val 2038425"/>
              <a:gd name="f270" fmla="val 2006214"/>
              <a:gd name="f271" fmla="val 2046064"/>
              <a:gd name="f272" fmla="val 2068702"/>
              <a:gd name="f273" fmla="val 2052940"/>
              <a:gd name="f274" fmla="val 2116455"/>
              <a:gd name="f275" fmla="val 2058160"/>
              <a:gd name="f276" fmla="val 2164335"/>
              <a:gd name="f277" fmla="val 2062362"/>
              <a:gd name="f278" fmla="val 2212090"/>
              <a:gd name="f279" fmla="val 2067583"/>
              <a:gd name="f280" fmla="val 2280419"/>
              <a:gd name="f281" fmla="val 2074967"/>
              <a:gd name="f282" fmla="val 2348493"/>
              <a:gd name="f283" fmla="val 2085152"/>
              <a:gd name="f284" fmla="val 2416949"/>
              <a:gd name="f285" fmla="val 2089609"/>
              <a:gd name="f286" fmla="val 2472070"/>
              <a:gd name="f287" fmla="val 2093302"/>
              <a:gd name="f288" fmla="val 2526936"/>
              <a:gd name="f289" fmla="val 2099540"/>
              <a:gd name="f290" fmla="val 2582055"/>
              <a:gd name="f291" fmla="val 2105397"/>
              <a:gd name="f292" fmla="val 2655337"/>
              <a:gd name="f293" fmla="val 2113291"/>
              <a:gd name="f294" fmla="val 2729001"/>
              <a:gd name="f295" fmla="val 2119785"/>
              <a:gd name="f296" fmla="val 2802282"/>
              <a:gd name="f297" fmla="val 2126405"/>
              <a:gd name="f298" fmla="val 2862991"/>
              <a:gd name="f299" fmla="val 2131753"/>
              <a:gd name="f300" fmla="val 2924207"/>
              <a:gd name="f301" fmla="val 2136337"/>
              <a:gd name="f302" fmla="val 2984916"/>
              <a:gd name="f303" fmla="val 2141684"/>
              <a:gd name="f304" fmla="val 3070516"/>
              <a:gd name="f305" fmla="val 2149324"/>
              <a:gd name="f306" fmla="val 3156373"/>
              <a:gd name="f307" fmla="val 3241847"/>
              <a:gd name="f308" fmla="val 2164094"/>
              <a:gd name="f309" fmla="val 3307255"/>
              <a:gd name="f310" fmla="val 2172624"/>
              <a:gd name="f311" fmla="val 3374060"/>
              <a:gd name="f312" fmla="val 2169822"/>
              <a:gd name="f313" fmla="val 3439848"/>
              <a:gd name="f314" fmla="val 2176826"/>
              <a:gd name="f315" fmla="val 3512622"/>
              <a:gd name="f316" fmla="val 2184592"/>
              <a:gd name="f317" fmla="val 3585777"/>
              <a:gd name="f318" fmla="val 2186247"/>
              <a:gd name="f319" fmla="val 3658678"/>
              <a:gd name="f320" fmla="val 2194523"/>
              <a:gd name="f321" fmla="val 3731578"/>
              <a:gd name="f322" fmla="val 2202800"/>
              <a:gd name="f323" fmla="val 3807019"/>
              <a:gd name="f324" fmla="val 3881317"/>
              <a:gd name="f325" fmla="val 2206491"/>
              <a:gd name="f326" fmla="val 3970222"/>
              <a:gd name="f327" fmla="val 2212094"/>
              <a:gd name="f328" fmla="val 4059124"/>
              <a:gd name="f329" fmla="val 2223552"/>
              <a:gd name="f330" fmla="val 4148916"/>
              <a:gd name="f331" fmla="val 4255600"/>
              <a:gd name="f332" fmla="val 2226736"/>
              <a:gd name="f333" fmla="val 4361779"/>
              <a:gd name="f334" fmla="val 2236539"/>
              <a:gd name="f335" fmla="val 4468337"/>
              <a:gd name="f336" fmla="val 2237813"/>
              <a:gd name="f337" fmla="val 4511390"/>
              <a:gd name="f338" fmla="val 2238577"/>
              <a:gd name="f339" fmla="val 4554190"/>
              <a:gd name="f340" fmla="val 2246852"/>
              <a:gd name="f341" fmla="val 4605375"/>
              <a:gd name="f342" fmla="val 2240232"/>
              <a:gd name="f343" fmla="val 4574131"/>
              <a:gd name="f344" fmla="val 2238704"/>
              <a:gd name="f345" fmla="val 4550762"/>
              <a:gd name="f346" fmla="val 2237940"/>
              <a:gd name="f347" fmla="val 4527647"/>
              <a:gd name="f348" fmla="val 2236412"/>
              <a:gd name="f349" fmla="val 4410293"/>
              <a:gd name="f350" fmla="val 2228773"/>
              <a:gd name="f351" fmla="val 4292942"/>
              <a:gd name="f352" fmla="val 2220751"/>
              <a:gd name="f353" fmla="val 4175589"/>
              <a:gd name="f354" fmla="val 2212985"/>
              <a:gd name="f355" fmla="val 4113101"/>
              <a:gd name="f356" fmla="val 2208783"/>
              <a:gd name="f357" fmla="val 4050615"/>
              <a:gd name="f358" fmla="val 2205219"/>
              <a:gd name="f359" fmla="val 3988255"/>
              <a:gd name="f360" fmla="val 2200253"/>
              <a:gd name="f361" fmla="val 3887668"/>
              <a:gd name="f362" fmla="val 2192487"/>
              <a:gd name="f363" fmla="val 3787079"/>
              <a:gd name="f364" fmla="val 2184082"/>
              <a:gd name="f365" fmla="val 3686492"/>
              <a:gd name="f366" fmla="val 2176062"/>
              <a:gd name="f367" fmla="val 3630102"/>
              <a:gd name="f368" fmla="val 2171605"/>
              <a:gd name="f369" fmla="val 3573711"/>
              <a:gd name="f370" fmla="val 2168040"/>
              <a:gd name="f371" fmla="val 3517320"/>
              <a:gd name="f372" fmla="val 2163330"/>
              <a:gd name="f373" fmla="val 3430958"/>
              <a:gd name="f374" fmla="val 2155689"/>
              <a:gd name="f375" fmla="val 3344721"/>
              <a:gd name="f376" fmla="val 2147159"/>
              <a:gd name="f377" fmla="val 3258357"/>
              <a:gd name="f378" fmla="val 2139519"/>
              <a:gd name="f379" fmla="val 3206031"/>
              <a:gd name="f380" fmla="val 2134809"/>
              <a:gd name="f381" fmla="val 3153705"/>
              <a:gd name="f382" fmla="val 2131371"/>
              <a:gd name="f383" fmla="val 3101506"/>
              <a:gd name="f384" fmla="val 2126787"/>
              <a:gd name="f385" fmla="val 3004220"/>
              <a:gd name="f386" fmla="val 2117365"/>
              <a:gd name="f387" fmla="val 2907061"/>
              <a:gd name="f388" fmla="val 2106798"/>
              <a:gd name="f389" fmla="val 2809395"/>
              <a:gd name="f390" fmla="val 2097502"/>
              <a:gd name="f391" fmla="val 2739161"/>
              <a:gd name="f392" fmla="val 2090628"/>
              <a:gd name="f393" fmla="val 2668673"/>
              <a:gd name="f394" fmla="val 2085916"/>
              <a:gd name="f395" fmla="val 2598566"/>
              <a:gd name="f396" fmla="val 2078532"/>
              <a:gd name="f397" fmla="val 2511441"/>
              <a:gd name="f398" fmla="val 2069365"/>
              <a:gd name="f399" fmla="val 2424569"/>
              <a:gd name="f400" fmla="val 2337444"/>
              <a:gd name="f401" fmla="val 2048611"/>
              <a:gd name="f402" fmla="val 2255399"/>
              <a:gd name="f403" fmla="val 2039699"/>
              <a:gd name="f404" fmla="val 2173099"/>
              <a:gd name="f405" fmla="val 2032950"/>
              <a:gd name="f406" fmla="val 2091054"/>
              <a:gd name="f407" fmla="val 2023146"/>
              <a:gd name="f408" fmla="val 1979162"/>
              <a:gd name="f409" fmla="val 2010414"/>
              <a:gd name="f410" fmla="val 1867524"/>
              <a:gd name="f411" fmla="val 1995008"/>
              <a:gd name="f412" fmla="val 1755761"/>
              <a:gd name="f413" fmla="val 1981384"/>
              <a:gd name="f414" fmla="val 1650982"/>
              <a:gd name="f415" fmla="val 1968652"/>
              <a:gd name="f416" fmla="val 1545821"/>
              <a:gd name="f417" fmla="val 1957830"/>
              <a:gd name="f418" fmla="val 1441169"/>
              <a:gd name="f419" fmla="val 1943824"/>
              <a:gd name="f420" fmla="val 1299813"/>
              <a:gd name="f421" fmla="val 1924980"/>
              <a:gd name="f422" fmla="val 1158837"/>
              <a:gd name="f423" fmla="val 1903718"/>
              <a:gd name="f424" fmla="val 1017607"/>
              <a:gd name="f425" fmla="val 1883345"/>
              <a:gd name="f426" fmla="val 876378"/>
              <a:gd name="f427" fmla="val 1862974"/>
              <a:gd name="f428" fmla="val 735402"/>
              <a:gd name="f429" fmla="val 1844003"/>
              <a:gd name="f430" fmla="val 594427"/>
              <a:gd name="f431" fmla="val 1821849"/>
              <a:gd name="f432" fmla="val 462850"/>
              <a:gd name="f433" fmla="val 1801222"/>
              <a:gd name="f434" fmla="val 331526"/>
              <a:gd name="f435" fmla="val 1778304"/>
              <a:gd name="f436" fmla="val 200711"/>
              <a:gd name="f437" fmla="val 1755132"/>
              <a:gd name="f438" fmla="val 1718743"/>
              <a:gd name="f439" fmla="+- 0 0 -90"/>
              <a:gd name="f440" fmla="*/ f3 1 12192000"/>
              <a:gd name="f441" fmla="*/ f4 1 2347414"/>
              <a:gd name="f442" fmla="val f5"/>
              <a:gd name="f443" fmla="val f6"/>
              <a:gd name="f444" fmla="val f7"/>
              <a:gd name="f445" fmla="*/ f439 f0 1"/>
              <a:gd name="f446" fmla="+- f444 0 f442"/>
              <a:gd name="f447" fmla="+- f443 0 f442"/>
              <a:gd name="f448" fmla="*/ f445 1 f2"/>
              <a:gd name="f449" fmla="*/ f447 1 12192000"/>
              <a:gd name="f450" fmla="*/ f446 1 2347414"/>
              <a:gd name="f451" fmla="*/ 0 f447 1"/>
              <a:gd name="f452" fmla="*/ 0 f446 1"/>
              <a:gd name="f453" fmla="*/ 12192000 f447 1"/>
              <a:gd name="f454" fmla="*/ 1736458 f446 1"/>
              <a:gd name="f455" fmla="*/ 11967601 f447 1"/>
              <a:gd name="f456" fmla="*/ 1784034 f446 1"/>
              <a:gd name="f457" fmla="*/ 10829000 f447 1"/>
              <a:gd name="f458" fmla="*/ 1983294 f446 1"/>
              <a:gd name="f459" fmla="*/ 10743779 f447 1"/>
              <a:gd name="f460" fmla="*/ 1996027 f446 1"/>
              <a:gd name="f461" fmla="*/ 10829254 f447 1"/>
              <a:gd name="f462" fmla="*/ 1987751 f446 1"/>
              <a:gd name="f463" fmla="*/ 10847162 f447 1"/>
              <a:gd name="f464" fmla="*/ 1988388 f446 1"/>
              <a:gd name="f465" fmla="*/ 11575155 f447 1"/>
              <a:gd name="f466" fmla="*/ 1921415 f446 1"/>
              <a:gd name="f467" fmla="*/ 1851213 f446 1"/>
              <a:gd name="f468" fmla="*/ 1907356 f446 1"/>
              <a:gd name="f469" fmla="*/ 12035532 f447 1"/>
              <a:gd name="f470" fmla="*/ 1927033 f446 1"/>
              <a:gd name="f471" fmla="*/ 11576932 f447 1"/>
              <a:gd name="f472" fmla="*/ 1976291 f446 1"/>
              <a:gd name="f473" fmla="*/ 10627316 f447 1"/>
              <a:gd name="f474" fmla="*/ 2061470 f446 1"/>
              <a:gd name="f475" fmla="*/ 9804196 f447 1"/>
              <a:gd name="f476" fmla="*/ 2123478 f446 1"/>
              <a:gd name="f477" fmla="*/ 9243851 f447 1"/>
              <a:gd name="f478" fmla="*/ 2180008 f446 1"/>
              <a:gd name="f479" fmla="*/ 8731259 f447 1"/>
              <a:gd name="f480" fmla="*/ 2225081 f446 1"/>
              <a:gd name="f481" fmla="*/ 8065752 f447 1"/>
              <a:gd name="f482" fmla="*/ 2271681 f446 1"/>
              <a:gd name="f483" fmla="*/ 7658065 f447 1"/>
              <a:gd name="f484" fmla="*/ 2292562 f446 1"/>
              <a:gd name="f485" fmla="*/ 6531024 f447 1"/>
              <a:gd name="f486" fmla="*/ 2324138 f446 1"/>
              <a:gd name="f487" fmla="*/ 6178331 f447 1"/>
              <a:gd name="f488" fmla="*/ 2345655 f446 1"/>
              <a:gd name="f489" fmla="*/ 5977282 f447 1"/>
              <a:gd name="f490" fmla="*/ 2344127 f446 1"/>
              <a:gd name="f491" fmla="*/ 5367658 f447 1"/>
              <a:gd name="f492" fmla="*/ 2329230 f446 1"/>
              <a:gd name="f493" fmla="*/ 4387306 f447 1"/>
              <a:gd name="f494" fmla="*/ 2288614 f446 1"/>
              <a:gd name="f495" fmla="*/ 4180287 f447 1"/>
              <a:gd name="f496" fmla="*/ 2280211 f446 1"/>
              <a:gd name="f497" fmla="*/ 3842199 f447 1"/>
              <a:gd name="f498" fmla="*/ 2257039 f446 1"/>
              <a:gd name="f499" fmla="*/ 3730309 f447 1"/>
              <a:gd name="f500" fmla="*/ 2251182 f446 1"/>
              <a:gd name="f501" fmla="*/ 3425496 f447 1"/>
              <a:gd name="f502" fmla="*/ 2231320 f446 1"/>
              <a:gd name="f503" fmla="*/ 3076106 f447 1"/>
              <a:gd name="f504" fmla="*/ 2201781 f446 1"/>
              <a:gd name="f505" fmla="*/ 2819682 f447 1"/>
              <a:gd name="f506" fmla="*/ 2182427 f446 1"/>
              <a:gd name="f507" fmla="*/ 2525539 f447 1"/>
              <a:gd name="f508" fmla="*/ 2152888 f446 1"/>
              <a:gd name="f509" fmla="*/ 2311915 f447 1"/>
              <a:gd name="f510" fmla="*/ 2133536 f446 1"/>
              <a:gd name="f511" fmla="*/ 2054223 f447 1"/>
              <a:gd name="f512" fmla="*/ 2104760 f446 1"/>
              <a:gd name="f513" fmla="*/ 1865367 f447 1"/>
              <a:gd name="f514" fmla="*/ 2084770 f446 1"/>
              <a:gd name="f515" fmla="*/ 1629263 f447 1"/>
              <a:gd name="f516" fmla="*/ 2055996 f446 1"/>
              <a:gd name="f517" fmla="*/ 1458823 f447 1"/>
              <a:gd name="f518" fmla="*/ 2035751 f446 1"/>
              <a:gd name="f519" fmla="*/ 1241390 f447 1"/>
              <a:gd name="f520" fmla="*/ 2007103 f446 1"/>
              <a:gd name="f521" fmla="*/ 1047453 f447 1"/>
              <a:gd name="f522" fmla="*/ 1980748 f446 1"/>
              <a:gd name="f523" fmla="*/ 814907 f447 1"/>
              <a:gd name="f524" fmla="*/ 1949045 f446 1"/>
              <a:gd name="f525" fmla="*/ 592649 f447 1"/>
              <a:gd name="f526" fmla="*/ 1913776 f446 1"/>
              <a:gd name="f527" fmla="*/ 343591 f447 1"/>
              <a:gd name="f528" fmla="*/ 1872650 f446 1"/>
              <a:gd name="f529" fmla="*/ 35731 f447 1"/>
              <a:gd name="f530" fmla="*/ 1821722 f446 1"/>
              <a:gd name="f531" fmla="*/ 1814848 f446 1"/>
              <a:gd name="f532" fmla="*/ 1758489 f446 1"/>
              <a:gd name="f533" fmla="*/ 274248 f447 1"/>
              <a:gd name="f534" fmla="*/ 1808735 f446 1"/>
              <a:gd name="f535" fmla="*/ 498157 f447 1"/>
              <a:gd name="f536" fmla="*/ 1846167 f446 1"/>
              <a:gd name="f537" fmla="*/ 722828 f447 1"/>
              <a:gd name="f538" fmla="*/ 1878635 f446 1"/>
              <a:gd name="f539" fmla="*/ 949913 f447 1"/>
              <a:gd name="f540" fmla="*/ 1912375 f446 1"/>
              <a:gd name="f541" fmla="*/ 1195414 f447 1"/>
              <a:gd name="f542" fmla="*/ 1947516 f446 1"/>
              <a:gd name="f543" fmla="*/ 1342867 f447 1"/>
              <a:gd name="f544" fmla="*/ 1968397 f446 1"/>
              <a:gd name="f545" fmla="*/ 1518007 f447 1"/>
              <a:gd name="f546" fmla="*/ 1988006 f446 1"/>
              <a:gd name="f547" fmla="*/ 1701403 f447 1"/>
              <a:gd name="f548" fmla="*/ 2010669 f446 1"/>
              <a:gd name="f549" fmla="*/ 1879210 f447 1"/>
              <a:gd name="f550" fmla="*/ 2031167 f446 1"/>
              <a:gd name="f551" fmla="*/ 2068702 f447 1"/>
              <a:gd name="f552" fmla="*/ 2052940 f446 1"/>
              <a:gd name="f553" fmla="*/ 2212090 f447 1"/>
              <a:gd name="f554" fmla="*/ 2067583 f446 1"/>
              <a:gd name="f555" fmla="*/ 2416949 f447 1"/>
              <a:gd name="f556" fmla="*/ 2089609 f446 1"/>
              <a:gd name="f557" fmla="*/ 2582055 f447 1"/>
              <a:gd name="f558" fmla="*/ 2105397 f446 1"/>
              <a:gd name="f559" fmla="*/ 2802282 f447 1"/>
              <a:gd name="f560" fmla="*/ 2126405 f446 1"/>
              <a:gd name="f561" fmla="*/ 2984916 f447 1"/>
              <a:gd name="f562" fmla="*/ 2141684 f446 1"/>
              <a:gd name="f563" fmla="*/ 3241847 f447 1"/>
              <a:gd name="f564" fmla="*/ 2164094 f446 1"/>
              <a:gd name="f565" fmla="*/ 3439848 f447 1"/>
              <a:gd name="f566" fmla="*/ 2176826 f446 1"/>
              <a:gd name="f567" fmla="*/ 3658678 f447 1"/>
              <a:gd name="f568" fmla="*/ 2194523 f446 1"/>
              <a:gd name="f569" fmla="*/ 3881317 f447 1"/>
              <a:gd name="f570" fmla="*/ 2206491 f446 1"/>
              <a:gd name="f571" fmla="*/ 4148916 f447 1"/>
              <a:gd name="f572" fmla="*/ 4468337 f447 1"/>
              <a:gd name="f573" fmla="*/ 2237813 f446 1"/>
              <a:gd name="f574" fmla="*/ 4605375 f447 1"/>
              <a:gd name="f575" fmla="*/ 2240232 f446 1"/>
              <a:gd name="f576" fmla="*/ 4527647 f447 1"/>
              <a:gd name="f577" fmla="*/ 2236412 f446 1"/>
              <a:gd name="f578" fmla="*/ 4175589 f447 1"/>
              <a:gd name="f579" fmla="*/ 2212985 f446 1"/>
              <a:gd name="f580" fmla="*/ 3988255 f447 1"/>
              <a:gd name="f581" fmla="*/ 2200253 f446 1"/>
              <a:gd name="f582" fmla="*/ 3686492 f447 1"/>
              <a:gd name="f583" fmla="*/ 2176062 f446 1"/>
              <a:gd name="f584" fmla="*/ 3517320 f447 1"/>
              <a:gd name="f585" fmla="*/ 2163330 f446 1"/>
              <a:gd name="f586" fmla="*/ 3258357 f447 1"/>
              <a:gd name="f587" fmla="*/ 2139519 f446 1"/>
              <a:gd name="f588" fmla="*/ 3101506 f447 1"/>
              <a:gd name="f589" fmla="*/ 2126787 f446 1"/>
              <a:gd name="f590" fmla="*/ 2809395 f447 1"/>
              <a:gd name="f591" fmla="*/ 2097502 f446 1"/>
              <a:gd name="f592" fmla="*/ 2598566 f447 1"/>
              <a:gd name="f593" fmla="*/ 2078532 f446 1"/>
              <a:gd name="f594" fmla="*/ 2337444 f447 1"/>
              <a:gd name="f595" fmla="*/ 2048611 f446 1"/>
              <a:gd name="f596" fmla="*/ 2091054 f447 1"/>
              <a:gd name="f597" fmla="*/ 2023146 f446 1"/>
              <a:gd name="f598" fmla="*/ 1755761 f447 1"/>
              <a:gd name="f599" fmla="*/ 1981384 f446 1"/>
              <a:gd name="f600" fmla="*/ 1441169 f447 1"/>
              <a:gd name="f601" fmla="*/ 1943824 f446 1"/>
              <a:gd name="f602" fmla="*/ 1017607 f447 1"/>
              <a:gd name="f603" fmla="*/ 1883345 f446 1"/>
              <a:gd name="f604" fmla="*/ 594427 f447 1"/>
              <a:gd name="f605" fmla="*/ 1821849 f446 1"/>
              <a:gd name="f606" fmla="*/ 200711 f447 1"/>
              <a:gd name="f607" fmla="*/ 1755132 f446 1"/>
              <a:gd name="f608" fmla="*/ 1718743 f446 1"/>
              <a:gd name="f609" fmla="+- f448 0 f1"/>
              <a:gd name="f610" fmla="*/ f451 1 12192000"/>
              <a:gd name="f611" fmla="*/ f452 1 2347414"/>
              <a:gd name="f612" fmla="*/ f453 1 12192000"/>
              <a:gd name="f613" fmla="*/ f454 1 2347414"/>
              <a:gd name="f614" fmla="*/ f455 1 12192000"/>
              <a:gd name="f615" fmla="*/ f456 1 2347414"/>
              <a:gd name="f616" fmla="*/ f457 1 12192000"/>
              <a:gd name="f617" fmla="*/ f458 1 2347414"/>
              <a:gd name="f618" fmla="*/ f459 1 12192000"/>
              <a:gd name="f619" fmla="*/ f460 1 2347414"/>
              <a:gd name="f620" fmla="*/ f461 1 12192000"/>
              <a:gd name="f621" fmla="*/ f462 1 2347414"/>
              <a:gd name="f622" fmla="*/ f463 1 12192000"/>
              <a:gd name="f623" fmla="*/ f464 1 2347414"/>
              <a:gd name="f624" fmla="*/ f465 1 12192000"/>
              <a:gd name="f625" fmla="*/ f466 1 2347414"/>
              <a:gd name="f626" fmla="*/ f467 1 2347414"/>
              <a:gd name="f627" fmla="*/ f468 1 2347414"/>
              <a:gd name="f628" fmla="*/ f469 1 12192000"/>
              <a:gd name="f629" fmla="*/ f470 1 2347414"/>
              <a:gd name="f630" fmla="*/ f471 1 12192000"/>
              <a:gd name="f631" fmla="*/ f472 1 2347414"/>
              <a:gd name="f632" fmla="*/ f473 1 12192000"/>
              <a:gd name="f633" fmla="*/ f474 1 2347414"/>
              <a:gd name="f634" fmla="*/ f475 1 12192000"/>
              <a:gd name="f635" fmla="*/ f476 1 2347414"/>
              <a:gd name="f636" fmla="*/ f477 1 12192000"/>
              <a:gd name="f637" fmla="*/ f478 1 2347414"/>
              <a:gd name="f638" fmla="*/ f479 1 12192000"/>
              <a:gd name="f639" fmla="*/ f480 1 2347414"/>
              <a:gd name="f640" fmla="*/ f481 1 12192000"/>
              <a:gd name="f641" fmla="*/ f482 1 2347414"/>
              <a:gd name="f642" fmla="*/ f483 1 12192000"/>
              <a:gd name="f643" fmla="*/ f484 1 2347414"/>
              <a:gd name="f644" fmla="*/ f485 1 12192000"/>
              <a:gd name="f645" fmla="*/ f486 1 2347414"/>
              <a:gd name="f646" fmla="*/ f487 1 12192000"/>
              <a:gd name="f647" fmla="*/ f488 1 2347414"/>
              <a:gd name="f648" fmla="*/ f489 1 12192000"/>
              <a:gd name="f649" fmla="*/ f490 1 2347414"/>
              <a:gd name="f650" fmla="*/ f491 1 12192000"/>
              <a:gd name="f651" fmla="*/ f492 1 2347414"/>
              <a:gd name="f652" fmla="*/ f493 1 12192000"/>
              <a:gd name="f653" fmla="*/ f494 1 2347414"/>
              <a:gd name="f654" fmla="*/ f495 1 12192000"/>
              <a:gd name="f655" fmla="*/ f496 1 2347414"/>
              <a:gd name="f656" fmla="*/ f497 1 12192000"/>
              <a:gd name="f657" fmla="*/ f498 1 2347414"/>
              <a:gd name="f658" fmla="*/ f499 1 12192000"/>
              <a:gd name="f659" fmla="*/ f500 1 2347414"/>
              <a:gd name="f660" fmla="*/ f501 1 12192000"/>
              <a:gd name="f661" fmla="*/ f502 1 2347414"/>
              <a:gd name="f662" fmla="*/ f503 1 12192000"/>
              <a:gd name="f663" fmla="*/ f504 1 2347414"/>
              <a:gd name="f664" fmla="*/ f505 1 12192000"/>
              <a:gd name="f665" fmla="*/ f506 1 2347414"/>
              <a:gd name="f666" fmla="*/ f507 1 12192000"/>
              <a:gd name="f667" fmla="*/ f508 1 2347414"/>
              <a:gd name="f668" fmla="*/ f509 1 12192000"/>
              <a:gd name="f669" fmla="*/ f510 1 2347414"/>
              <a:gd name="f670" fmla="*/ f511 1 12192000"/>
              <a:gd name="f671" fmla="*/ f512 1 2347414"/>
              <a:gd name="f672" fmla="*/ f513 1 12192000"/>
              <a:gd name="f673" fmla="*/ f514 1 2347414"/>
              <a:gd name="f674" fmla="*/ f515 1 12192000"/>
              <a:gd name="f675" fmla="*/ f516 1 2347414"/>
              <a:gd name="f676" fmla="*/ f517 1 12192000"/>
              <a:gd name="f677" fmla="*/ f518 1 2347414"/>
              <a:gd name="f678" fmla="*/ f519 1 12192000"/>
              <a:gd name="f679" fmla="*/ f520 1 2347414"/>
              <a:gd name="f680" fmla="*/ f521 1 12192000"/>
              <a:gd name="f681" fmla="*/ f522 1 2347414"/>
              <a:gd name="f682" fmla="*/ f523 1 12192000"/>
              <a:gd name="f683" fmla="*/ f524 1 2347414"/>
              <a:gd name="f684" fmla="*/ f525 1 12192000"/>
              <a:gd name="f685" fmla="*/ f526 1 2347414"/>
              <a:gd name="f686" fmla="*/ f527 1 12192000"/>
              <a:gd name="f687" fmla="*/ f528 1 2347414"/>
              <a:gd name="f688" fmla="*/ f529 1 12192000"/>
              <a:gd name="f689" fmla="*/ f530 1 2347414"/>
              <a:gd name="f690" fmla="*/ f531 1 2347414"/>
              <a:gd name="f691" fmla="*/ f532 1 2347414"/>
              <a:gd name="f692" fmla="*/ f533 1 12192000"/>
              <a:gd name="f693" fmla="*/ f534 1 2347414"/>
              <a:gd name="f694" fmla="*/ f535 1 12192000"/>
              <a:gd name="f695" fmla="*/ f536 1 2347414"/>
              <a:gd name="f696" fmla="*/ f537 1 12192000"/>
              <a:gd name="f697" fmla="*/ f538 1 2347414"/>
              <a:gd name="f698" fmla="*/ f539 1 12192000"/>
              <a:gd name="f699" fmla="*/ f540 1 2347414"/>
              <a:gd name="f700" fmla="*/ f541 1 12192000"/>
              <a:gd name="f701" fmla="*/ f542 1 2347414"/>
              <a:gd name="f702" fmla="*/ f543 1 12192000"/>
              <a:gd name="f703" fmla="*/ f544 1 2347414"/>
              <a:gd name="f704" fmla="*/ f545 1 12192000"/>
              <a:gd name="f705" fmla="*/ f546 1 2347414"/>
              <a:gd name="f706" fmla="*/ f547 1 12192000"/>
              <a:gd name="f707" fmla="*/ f548 1 2347414"/>
              <a:gd name="f708" fmla="*/ f549 1 12192000"/>
              <a:gd name="f709" fmla="*/ f550 1 2347414"/>
              <a:gd name="f710" fmla="*/ f551 1 12192000"/>
              <a:gd name="f711" fmla="*/ f552 1 2347414"/>
              <a:gd name="f712" fmla="*/ f553 1 12192000"/>
              <a:gd name="f713" fmla="*/ f554 1 2347414"/>
              <a:gd name="f714" fmla="*/ f555 1 12192000"/>
              <a:gd name="f715" fmla="*/ f556 1 2347414"/>
              <a:gd name="f716" fmla="*/ f557 1 12192000"/>
              <a:gd name="f717" fmla="*/ f558 1 2347414"/>
              <a:gd name="f718" fmla="*/ f559 1 12192000"/>
              <a:gd name="f719" fmla="*/ f560 1 2347414"/>
              <a:gd name="f720" fmla="*/ f561 1 12192000"/>
              <a:gd name="f721" fmla="*/ f562 1 2347414"/>
              <a:gd name="f722" fmla="*/ f563 1 12192000"/>
              <a:gd name="f723" fmla="*/ f564 1 2347414"/>
              <a:gd name="f724" fmla="*/ f565 1 12192000"/>
              <a:gd name="f725" fmla="*/ f566 1 2347414"/>
              <a:gd name="f726" fmla="*/ f567 1 12192000"/>
              <a:gd name="f727" fmla="*/ f568 1 2347414"/>
              <a:gd name="f728" fmla="*/ f569 1 12192000"/>
              <a:gd name="f729" fmla="*/ f570 1 2347414"/>
              <a:gd name="f730" fmla="*/ f571 1 12192000"/>
              <a:gd name="f731" fmla="*/ f572 1 12192000"/>
              <a:gd name="f732" fmla="*/ f573 1 2347414"/>
              <a:gd name="f733" fmla="*/ f574 1 12192000"/>
              <a:gd name="f734" fmla="*/ f575 1 2347414"/>
              <a:gd name="f735" fmla="*/ f576 1 12192000"/>
              <a:gd name="f736" fmla="*/ f577 1 2347414"/>
              <a:gd name="f737" fmla="*/ f578 1 12192000"/>
              <a:gd name="f738" fmla="*/ f579 1 2347414"/>
              <a:gd name="f739" fmla="*/ f580 1 12192000"/>
              <a:gd name="f740" fmla="*/ f581 1 2347414"/>
              <a:gd name="f741" fmla="*/ f582 1 12192000"/>
              <a:gd name="f742" fmla="*/ f583 1 2347414"/>
              <a:gd name="f743" fmla="*/ f584 1 12192000"/>
              <a:gd name="f744" fmla="*/ f585 1 2347414"/>
              <a:gd name="f745" fmla="*/ f586 1 12192000"/>
              <a:gd name="f746" fmla="*/ f587 1 2347414"/>
              <a:gd name="f747" fmla="*/ f588 1 12192000"/>
              <a:gd name="f748" fmla="*/ f589 1 2347414"/>
              <a:gd name="f749" fmla="*/ f590 1 12192000"/>
              <a:gd name="f750" fmla="*/ f591 1 2347414"/>
              <a:gd name="f751" fmla="*/ f592 1 12192000"/>
              <a:gd name="f752" fmla="*/ f593 1 2347414"/>
              <a:gd name="f753" fmla="*/ f594 1 12192000"/>
              <a:gd name="f754" fmla="*/ f595 1 2347414"/>
              <a:gd name="f755" fmla="*/ f596 1 12192000"/>
              <a:gd name="f756" fmla="*/ f597 1 2347414"/>
              <a:gd name="f757" fmla="*/ f598 1 12192000"/>
              <a:gd name="f758" fmla="*/ f599 1 2347414"/>
              <a:gd name="f759" fmla="*/ f600 1 12192000"/>
              <a:gd name="f760" fmla="*/ f601 1 2347414"/>
              <a:gd name="f761" fmla="*/ f602 1 12192000"/>
              <a:gd name="f762" fmla="*/ f603 1 2347414"/>
              <a:gd name="f763" fmla="*/ f604 1 12192000"/>
              <a:gd name="f764" fmla="*/ f605 1 2347414"/>
              <a:gd name="f765" fmla="*/ f606 1 12192000"/>
              <a:gd name="f766" fmla="*/ f607 1 2347414"/>
              <a:gd name="f767" fmla="*/ f608 1 2347414"/>
              <a:gd name="f768" fmla="*/ f442 1 f449"/>
              <a:gd name="f769" fmla="*/ f443 1 f449"/>
              <a:gd name="f770" fmla="*/ f442 1 f450"/>
              <a:gd name="f771" fmla="*/ f444 1 f450"/>
              <a:gd name="f772" fmla="*/ f610 1 f449"/>
              <a:gd name="f773" fmla="*/ f611 1 f450"/>
              <a:gd name="f774" fmla="*/ f612 1 f449"/>
              <a:gd name="f775" fmla="*/ f613 1 f450"/>
              <a:gd name="f776" fmla="*/ f614 1 f449"/>
              <a:gd name="f777" fmla="*/ f615 1 f450"/>
              <a:gd name="f778" fmla="*/ f616 1 f449"/>
              <a:gd name="f779" fmla="*/ f617 1 f450"/>
              <a:gd name="f780" fmla="*/ f618 1 f449"/>
              <a:gd name="f781" fmla="*/ f619 1 f450"/>
              <a:gd name="f782" fmla="*/ f620 1 f449"/>
              <a:gd name="f783" fmla="*/ f621 1 f450"/>
              <a:gd name="f784" fmla="*/ f622 1 f449"/>
              <a:gd name="f785" fmla="*/ f623 1 f450"/>
              <a:gd name="f786" fmla="*/ f624 1 f449"/>
              <a:gd name="f787" fmla="*/ f625 1 f450"/>
              <a:gd name="f788" fmla="*/ f626 1 f450"/>
              <a:gd name="f789" fmla="*/ f627 1 f450"/>
              <a:gd name="f790" fmla="*/ f628 1 f449"/>
              <a:gd name="f791" fmla="*/ f629 1 f450"/>
              <a:gd name="f792" fmla="*/ f630 1 f449"/>
              <a:gd name="f793" fmla="*/ f631 1 f450"/>
              <a:gd name="f794" fmla="*/ f632 1 f449"/>
              <a:gd name="f795" fmla="*/ f633 1 f450"/>
              <a:gd name="f796" fmla="*/ f634 1 f449"/>
              <a:gd name="f797" fmla="*/ f635 1 f450"/>
              <a:gd name="f798" fmla="*/ f636 1 f449"/>
              <a:gd name="f799" fmla="*/ f637 1 f450"/>
              <a:gd name="f800" fmla="*/ f638 1 f449"/>
              <a:gd name="f801" fmla="*/ f639 1 f450"/>
              <a:gd name="f802" fmla="*/ f640 1 f449"/>
              <a:gd name="f803" fmla="*/ f641 1 f450"/>
              <a:gd name="f804" fmla="*/ f642 1 f449"/>
              <a:gd name="f805" fmla="*/ f643 1 f450"/>
              <a:gd name="f806" fmla="*/ f644 1 f449"/>
              <a:gd name="f807" fmla="*/ f645 1 f450"/>
              <a:gd name="f808" fmla="*/ f646 1 f449"/>
              <a:gd name="f809" fmla="*/ f647 1 f450"/>
              <a:gd name="f810" fmla="*/ f648 1 f449"/>
              <a:gd name="f811" fmla="*/ f649 1 f450"/>
              <a:gd name="f812" fmla="*/ f650 1 f449"/>
              <a:gd name="f813" fmla="*/ f651 1 f450"/>
              <a:gd name="f814" fmla="*/ f652 1 f449"/>
              <a:gd name="f815" fmla="*/ f653 1 f450"/>
              <a:gd name="f816" fmla="*/ f654 1 f449"/>
              <a:gd name="f817" fmla="*/ f655 1 f450"/>
              <a:gd name="f818" fmla="*/ f656 1 f449"/>
              <a:gd name="f819" fmla="*/ f657 1 f450"/>
              <a:gd name="f820" fmla="*/ f658 1 f449"/>
              <a:gd name="f821" fmla="*/ f659 1 f450"/>
              <a:gd name="f822" fmla="*/ f660 1 f449"/>
              <a:gd name="f823" fmla="*/ f661 1 f450"/>
              <a:gd name="f824" fmla="*/ f662 1 f449"/>
              <a:gd name="f825" fmla="*/ f663 1 f450"/>
              <a:gd name="f826" fmla="*/ f664 1 f449"/>
              <a:gd name="f827" fmla="*/ f665 1 f450"/>
              <a:gd name="f828" fmla="*/ f666 1 f449"/>
              <a:gd name="f829" fmla="*/ f667 1 f450"/>
              <a:gd name="f830" fmla="*/ f668 1 f449"/>
              <a:gd name="f831" fmla="*/ f669 1 f450"/>
              <a:gd name="f832" fmla="*/ f670 1 f449"/>
              <a:gd name="f833" fmla="*/ f671 1 f450"/>
              <a:gd name="f834" fmla="*/ f672 1 f449"/>
              <a:gd name="f835" fmla="*/ f673 1 f450"/>
              <a:gd name="f836" fmla="*/ f674 1 f449"/>
              <a:gd name="f837" fmla="*/ f675 1 f450"/>
              <a:gd name="f838" fmla="*/ f676 1 f449"/>
              <a:gd name="f839" fmla="*/ f677 1 f450"/>
              <a:gd name="f840" fmla="*/ f678 1 f449"/>
              <a:gd name="f841" fmla="*/ f679 1 f450"/>
              <a:gd name="f842" fmla="*/ f680 1 f449"/>
              <a:gd name="f843" fmla="*/ f681 1 f450"/>
              <a:gd name="f844" fmla="*/ f682 1 f449"/>
              <a:gd name="f845" fmla="*/ f683 1 f450"/>
              <a:gd name="f846" fmla="*/ f684 1 f449"/>
              <a:gd name="f847" fmla="*/ f685 1 f450"/>
              <a:gd name="f848" fmla="*/ f686 1 f449"/>
              <a:gd name="f849" fmla="*/ f687 1 f450"/>
              <a:gd name="f850" fmla="*/ f688 1 f449"/>
              <a:gd name="f851" fmla="*/ f689 1 f450"/>
              <a:gd name="f852" fmla="*/ f690 1 f450"/>
              <a:gd name="f853" fmla="*/ f691 1 f450"/>
              <a:gd name="f854" fmla="*/ f692 1 f449"/>
              <a:gd name="f855" fmla="*/ f693 1 f450"/>
              <a:gd name="f856" fmla="*/ f694 1 f449"/>
              <a:gd name="f857" fmla="*/ f695 1 f450"/>
              <a:gd name="f858" fmla="*/ f696 1 f449"/>
              <a:gd name="f859" fmla="*/ f697 1 f450"/>
              <a:gd name="f860" fmla="*/ f698 1 f449"/>
              <a:gd name="f861" fmla="*/ f699 1 f450"/>
              <a:gd name="f862" fmla="*/ f700 1 f449"/>
              <a:gd name="f863" fmla="*/ f701 1 f450"/>
              <a:gd name="f864" fmla="*/ f702 1 f449"/>
              <a:gd name="f865" fmla="*/ f703 1 f450"/>
              <a:gd name="f866" fmla="*/ f704 1 f449"/>
              <a:gd name="f867" fmla="*/ f705 1 f450"/>
              <a:gd name="f868" fmla="*/ f706 1 f449"/>
              <a:gd name="f869" fmla="*/ f707 1 f450"/>
              <a:gd name="f870" fmla="*/ f708 1 f449"/>
              <a:gd name="f871" fmla="*/ f709 1 f450"/>
              <a:gd name="f872" fmla="*/ f710 1 f449"/>
              <a:gd name="f873" fmla="*/ f711 1 f450"/>
              <a:gd name="f874" fmla="*/ f712 1 f449"/>
              <a:gd name="f875" fmla="*/ f713 1 f450"/>
              <a:gd name="f876" fmla="*/ f714 1 f449"/>
              <a:gd name="f877" fmla="*/ f715 1 f450"/>
              <a:gd name="f878" fmla="*/ f716 1 f449"/>
              <a:gd name="f879" fmla="*/ f717 1 f450"/>
              <a:gd name="f880" fmla="*/ f718 1 f449"/>
              <a:gd name="f881" fmla="*/ f719 1 f450"/>
              <a:gd name="f882" fmla="*/ f720 1 f449"/>
              <a:gd name="f883" fmla="*/ f721 1 f450"/>
              <a:gd name="f884" fmla="*/ f722 1 f449"/>
              <a:gd name="f885" fmla="*/ f723 1 f450"/>
              <a:gd name="f886" fmla="*/ f724 1 f449"/>
              <a:gd name="f887" fmla="*/ f725 1 f450"/>
              <a:gd name="f888" fmla="*/ f726 1 f449"/>
              <a:gd name="f889" fmla="*/ f727 1 f450"/>
              <a:gd name="f890" fmla="*/ f728 1 f449"/>
              <a:gd name="f891" fmla="*/ f729 1 f450"/>
              <a:gd name="f892" fmla="*/ f730 1 f449"/>
              <a:gd name="f893" fmla="*/ f731 1 f449"/>
              <a:gd name="f894" fmla="*/ f732 1 f450"/>
              <a:gd name="f895" fmla="*/ f733 1 f449"/>
              <a:gd name="f896" fmla="*/ f734 1 f450"/>
              <a:gd name="f897" fmla="*/ f735 1 f449"/>
              <a:gd name="f898" fmla="*/ f736 1 f450"/>
              <a:gd name="f899" fmla="*/ f737 1 f449"/>
              <a:gd name="f900" fmla="*/ f738 1 f450"/>
              <a:gd name="f901" fmla="*/ f739 1 f449"/>
              <a:gd name="f902" fmla="*/ f740 1 f450"/>
              <a:gd name="f903" fmla="*/ f741 1 f449"/>
              <a:gd name="f904" fmla="*/ f742 1 f450"/>
              <a:gd name="f905" fmla="*/ f743 1 f449"/>
              <a:gd name="f906" fmla="*/ f744 1 f450"/>
              <a:gd name="f907" fmla="*/ f745 1 f449"/>
              <a:gd name="f908" fmla="*/ f746 1 f450"/>
              <a:gd name="f909" fmla="*/ f747 1 f449"/>
              <a:gd name="f910" fmla="*/ f748 1 f450"/>
              <a:gd name="f911" fmla="*/ f749 1 f449"/>
              <a:gd name="f912" fmla="*/ f750 1 f450"/>
              <a:gd name="f913" fmla="*/ f751 1 f449"/>
              <a:gd name="f914" fmla="*/ f752 1 f450"/>
              <a:gd name="f915" fmla="*/ f753 1 f449"/>
              <a:gd name="f916" fmla="*/ f754 1 f450"/>
              <a:gd name="f917" fmla="*/ f755 1 f449"/>
              <a:gd name="f918" fmla="*/ f756 1 f450"/>
              <a:gd name="f919" fmla="*/ f757 1 f449"/>
              <a:gd name="f920" fmla="*/ f758 1 f450"/>
              <a:gd name="f921" fmla="*/ f759 1 f449"/>
              <a:gd name="f922" fmla="*/ f760 1 f450"/>
              <a:gd name="f923" fmla="*/ f761 1 f449"/>
              <a:gd name="f924" fmla="*/ f762 1 f450"/>
              <a:gd name="f925" fmla="*/ f763 1 f449"/>
              <a:gd name="f926" fmla="*/ f764 1 f450"/>
              <a:gd name="f927" fmla="*/ f765 1 f449"/>
              <a:gd name="f928" fmla="*/ f766 1 f450"/>
              <a:gd name="f929" fmla="*/ f767 1 f450"/>
              <a:gd name="f930" fmla="*/ f768 f440 1"/>
              <a:gd name="f931" fmla="*/ f769 f440 1"/>
              <a:gd name="f932" fmla="*/ f771 f441 1"/>
              <a:gd name="f933" fmla="*/ f770 f441 1"/>
              <a:gd name="f934" fmla="*/ f772 f440 1"/>
              <a:gd name="f935" fmla="*/ f773 f441 1"/>
              <a:gd name="f936" fmla="*/ f774 f440 1"/>
              <a:gd name="f937" fmla="*/ f775 f441 1"/>
              <a:gd name="f938" fmla="*/ f776 f440 1"/>
              <a:gd name="f939" fmla="*/ f777 f441 1"/>
              <a:gd name="f940" fmla="*/ f778 f440 1"/>
              <a:gd name="f941" fmla="*/ f779 f441 1"/>
              <a:gd name="f942" fmla="*/ f780 f440 1"/>
              <a:gd name="f943" fmla="*/ f781 f441 1"/>
              <a:gd name="f944" fmla="*/ f782 f440 1"/>
              <a:gd name="f945" fmla="*/ f783 f441 1"/>
              <a:gd name="f946" fmla="*/ f784 f440 1"/>
              <a:gd name="f947" fmla="*/ f785 f441 1"/>
              <a:gd name="f948" fmla="*/ f786 f440 1"/>
              <a:gd name="f949" fmla="*/ f787 f441 1"/>
              <a:gd name="f950" fmla="*/ f788 f441 1"/>
              <a:gd name="f951" fmla="*/ f789 f441 1"/>
              <a:gd name="f952" fmla="*/ f790 f440 1"/>
              <a:gd name="f953" fmla="*/ f791 f441 1"/>
              <a:gd name="f954" fmla="*/ f792 f440 1"/>
              <a:gd name="f955" fmla="*/ f793 f441 1"/>
              <a:gd name="f956" fmla="*/ f794 f440 1"/>
              <a:gd name="f957" fmla="*/ f795 f441 1"/>
              <a:gd name="f958" fmla="*/ f796 f440 1"/>
              <a:gd name="f959" fmla="*/ f797 f441 1"/>
              <a:gd name="f960" fmla="*/ f798 f440 1"/>
              <a:gd name="f961" fmla="*/ f799 f441 1"/>
              <a:gd name="f962" fmla="*/ f800 f440 1"/>
              <a:gd name="f963" fmla="*/ f801 f441 1"/>
              <a:gd name="f964" fmla="*/ f802 f440 1"/>
              <a:gd name="f965" fmla="*/ f803 f441 1"/>
              <a:gd name="f966" fmla="*/ f804 f440 1"/>
              <a:gd name="f967" fmla="*/ f805 f441 1"/>
              <a:gd name="f968" fmla="*/ f806 f440 1"/>
              <a:gd name="f969" fmla="*/ f807 f441 1"/>
              <a:gd name="f970" fmla="*/ f808 f440 1"/>
              <a:gd name="f971" fmla="*/ f809 f441 1"/>
              <a:gd name="f972" fmla="*/ f810 f440 1"/>
              <a:gd name="f973" fmla="*/ f811 f441 1"/>
              <a:gd name="f974" fmla="*/ f812 f440 1"/>
              <a:gd name="f975" fmla="*/ f813 f441 1"/>
              <a:gd name="f976" fmla="*/ f814 f440 1"/>
              <a:gd name="f977" fmla="*/ f815 f441 1"/>
              <a:gd name="f978" fmla="*/ f816 f440 1"/>
              <a:gd name="f979" fmla="*/ f817 f441 1"/>
              <a:gd name="f980" fmla="*/ f818 f440 1"/>
              <a:gd name="f981" fmla="*/ f819 f441 1"/>
              <a:gd name="f982" fmla="*/ f820 f440 1"/>
              <a:gd name="f983" fmla="*/ f821 f441 1"/>
              <a:gd name="f984" fmla="*/ f822 f440 1"/>
              <a:gd name="f985" fmla="*/ f823 f441 1"/>
              <a:gd name="f986" fmla="*/ f824 f440 1"/>
              <a:gd name="f987" fmla="*/ f825 f441 1"/>
              <a:gd name="f988" fmla="*/ f826 f440 1"/>
              <a:gd name="f989" fmla="*/ f827 f441 1"/>
              <a:gd name="f990" fmla="*/ f828 f440 1"/>
              <a:gd name="f991" fmla="*/ f829 f441 1"/>
              <a:gd name="f992" fmla="*/ f830 f440 1"/>
              <a:gd name="f993" fmla="*/ f831 f441 1"/>
              <a:gd name="f994" fmla="*/ f832 f440 1"/>
              <a:gd name="f995" fmla="*/ f833 f441 1"/>
              <a:gd name="f996" fmla="*/ f834 f440 1"/>
              <a:gd name="f997" fmla="*/ f835 f441 1"/>
              <a:gd name="f998" fmla="*/ f836 f440 1"/>
              <a:gd name="f999" fmla="*/ f837 f441 1"/>
              <a:gd name="f1000" fmla="*/ f838 f440 1"/>
              <a:gd name="f1001" fmla="*/ f839 f441 1"/>
              <a:gd name="f1002" fmla="*/ f840 f440 1"/>
              <a:gd name="f1003" fmla="*/ f841 f441 1"/>
              <a:gd name="f1004" fmla="*/ f842 f440 1"/>
              <a:gd name="f1005" fmla="*/ f843 f441 1"/>
              <a:gd name="f1006" fmla="*/ f844 f440 1"/>
              <a:gd name="f1007" fmla="*/ f845 f441 1"/>
              <a:gd name="f1008" fmla="*/ f846 f440 1"/>
              <a:gd name="f1009" fmla="*/ f847 f441 1"/>
              <a:gd name="f1010" fmla="*/ f848 f440 1"/>
              <a:gd name="f1011" fmla="*/ f849 f441 1"/>
              <a:gd name="f1012" fmla="*/ f850 f440 1"/>
              <a:gd name="f1013" fmla="*/ f851 f441 1"/>
              <a:gd name="f1014" fmla="*/ f852 f441 1"/>
              <a:gd name="f1015" fmla="*/ f853 f441 1"/>
              <a:gd name="f1016" fmla="*/ f854 f440 1"/>
              <a:gd name="f1017" fmla="*/ f855 f441 1"/>
              <a:gd name="f1018" fmla="*/ f856 f440 1"/>
              <a:gd name="f1019" fmla="*/ f857 f441 1"/>
              <a:gd name="f1020" fmla="*/ f858 f440 1"/>
              <a:gd name="f1021" fmla="*/ f859 f441 1"/>
              <a:gd name="f1022" fmla="*/ f860 f440 1"/>
              <a:gd name="f1023" fmla="*/ f861 f441 1"/>
              <a:gd name="f1024" fmla="*/ f862 f440 1"/>
              <a:gd name="f1025" fmla="*/ f863 f441 1"/>
              <a:gd name="f1026" fmla="*/ f864 f440 1"/>
              <a:gd name="f1027" fmla="*/ f865 f441 1"/>
              <a:gd name="f1028" fmla="*/ f866 f440 1"/>
              <a:gd name="f1029" fmla="*/ f867 f441 1"/>
              <a:gd name="f1030" fmla="*/ f868 f440 1"/>
              <a:gd name="f1031" fmla="*/ f869 f441 1"/>
              <a:gd name="f1032" fmla="*/ f870 f440 1"/>
              <a:gd name="f1033" fmla="*/ f871 f441 1"/>
              <a:gd name="f1034" fmla="*/ f872 f440 1"/>
              <a:gd name="f1035" fmla="*/ f873 f441 1"/>
              <a:gd name="f1036" fmla="*/ f874 f440 1"/>
              <a:gd name="f1037" fmla="*/ f875 f441 1"/>
              <a:gd name="f1038" fmla="*/ f876 f440 1"/>
              <a:gd name="f1039" fmla="*/ f877 f441 1"/>
              <a:gd name="f1040" fmla="*/ f878 f440 1"/>
              <a:gd name="f1041" fmla="*/ f879 f441 1"/>
              <a:gd name="f1042" fmla="*/ f880 f440 1"/>
              <a:gd name="f1043" fmla="*/ f881 f441 1"/>
              <a:gd name="f1044" fmla="*/ f882 f440 1"/>
              <a:gd name="f1045" fmla="*/ f883 f441 1"/>
              <a:gd name="f1046" fmla="*/ f884 f440 1"/>
              <a:gd name="f1047" fmla="*/ f885 f441 1"/>
              <a:gd name="f1048" fmla="*/ f886 f440 1"/>
              <a:gd name="f1049" fmla="*/ f887 f441 1"/>
              <a:gd name="f1050" fmla="*/ f888 f440 1"/>
              <a:gd name="f1051" fmla="*/ f889 f441 1"/>
              <a:gd name="f1052" fmla="*/ f890 f440 1"/>
              <a:gd name="f1053" fmla="*/ f891 f441 1"/>
              <a:gd name="f1054" fmla="*/ f892 f440 1"/>
              <a:gd name="f1055" fmla="*/ f893 f440 1"/>
              <a:gd name="f1056" fmla="*/ f894 f441 1"/>
              <a:gd name="f1057" fmla="*/ f895 f440 1"/>
              <a:gd name="f1058" fmla="*/ f896 f441 1"/>
              <a:gd name="f1059" fmla="*/ f897 f440 1"/>
              <a:gd name="f1060" fmla="*/ f898 f441 1"/>
              <a:gd name="f1061" fmla="*/ f899 f440 1"/>
              <a:gd name="f1062" fmla="*/ f900 f441 1"/>
              <a:gd name="f1063" fmla="*/ f901 f440 1"/>
              <a:gd name="f1064" fmla="*/ f902 f441 1"/>
              <a:gd name="f1065" fmla="*/ f903 f440 1"/>
              <a:gd name="f1066" fmla="*/ f904 f441 1"/>
              <a:gd name="f1067" fmla="*/ f905 f440 1"/>
              <a:gd name="f1068" fmla="*/ f906 f441 1"/>
              <a:gd name="f1069" fmla="*/ f907 f440 1"/>
              <a:gd name="f1070" fmla="*/ f908 f441 1"/>
              <a:gd name="f1071" fmla="*/ f909 f440 1"/>
              <a:gd name="f1072" fmla="*/ f910 f441 1"/>
              <a:gd name="f1073" fmla="*/ f911 f440 1"/>
              <a:gd name="f1074" fmla="*/ f912 f441 1"/>
              <a:gd name="f1075" fmla="*/ f913 f440 1"/>
              <a:gd name="f1076" fmla="*/ f914 f441 1"/>
              <a:gd name="f1077" fmla="*/ f915 f440 1"/>
              <a:gd name="f1078" fmla="*/ f916 f441 1"/>
              <a:gd name="f1079" fmla="*/ f917 f440 1"/>
              <a:gd name="f1080" fmla="*/ f918 f441 1"/>
              <a:gd name="f1081" fmla="*/ f919 f440 1"/>
              <a:gd name="f1082" fmla="*/ f920 f441 1"/>
              <a:gd name="f1083" fmla="*/ f921 f440 1"/>
              <a:gd name="f1084" fmla="*/ f922 f441 1"/>
              <a:gd name="f1085" fmla="*/ f923 f440 1"/>
              <a:gd name="f1086" fmla="*/ f924 f441 1"/>
              <a:gd name="f1087" fmla="*/ f925 f440 1"/>
              <a:gd name="f1088" fmla="*/ f926 f441 1"/>
              <a:gd name="f1089" fmla="*/ f927 f440 1"/>
              <a:gd name="f1090" fmla="*/ f928 f441 1"/>
              <a:gd name="f1091" fmla="*/ f929 f441 1"/>
            </a:gdLst>
            <a:ahLst/>
            <a:cxnLst>
              <a:cxn ang="3cd4">
                <a:pos x="hc" y="t"/>
              </a:cxn>
              <a:cxn ang="0">
                <a:pos x="r" y="vc"/>
              </a:cxn>
              <a:cxn ang="cd4">
                <a:pos x="hc" y="b"/>
              </a:cxn>
              <a:cxn ang="cd2">
                <a:pos x="l" y="vc"/>
              </a:cxn>
              <a:cxn ang="f609">
                <a:pos x="f934" y="f935"/>
              </a:cxn>
              <a:cxn ang="f609">
                <a:pos x="f936" y="f935"/>
              </a:cxn>
              <a:cxn ang="f609">
                <a:pos x="f936" y="f937"/>
              </a:cxn>
              <a:cxn ang="f609">
                <a:pos x="f938" y="f939"/>
              </a:cxn>
              <a:cxn ang="f609">
                <a:pos x="f940" y="f941"/>
              </a:cxn>
              <a:cxn ang="f609">
                <a:pos x="f942" y="f943"/>
              </a:cxn>
              <a:cxn ang="f609">
                <a:pos x="f944" y="f945"/>
              </a:cxn>
              <a:cxn ang="f609">
                <a:pos x="f946" y="f947"/>
              </a:cxn>
              <a:cxn ang="f609">
                <a:pos x="f948" y="f949"/>
              </a:cxn>
              <a:cxn ang="f609">
                <a:pos x="f936" y="f950"/>
              </a:cxn>
              <a:cxn ang="f609">
                <a:pos x="f936" y="f951"/>
              </a:cxn>
              <a:cxn ang="f609">
                <a:pos x="f952" y="f953"/>
              </a:cxn>
              <a:cxn ang="f609">
                <a:pos x="f954" y="f955"/>
              </a:cxn>
              <a:cxn ang="f609">
                <a:pos x="f956" y="f957"/>
              </a:cxn>
              <a:cxn ang="f609">
                <a:pos x="f958" y="f959"/>
              </a:cxn>
              <a:cxn ang="f609">
                <a:pos x="f960" y="f961"/>
              </a:cxn>
              <a:cxn ang="f609">
                <a:pos x="f962" y="f963"/>
              </a:cxn>
              <a:cxn ang="f609">
                <a:pos x="f964" y="f965"/>
              </a:cxn>
              <a:cxn ang="f609">
                <a:pos x="f966" y="f967"/>
              </a:cxn>
              <a:cxn ang="f609">
                <a:pos x="f968" y="f969"/>
              </a:cxn>
              <a:cxn ang="f609">
                <a:pos x="f970" y="f971"/>
              </a:cxn>
              <a:cxn ang="f609">
                <a:pos x="f972" y="f973"/>
              </a:cxn>
              <a:cxn ang="f609">
                <a:pos x="f974" y="f975"/>
              </a:cxn>
              <a:cxn ang="f609">
                <a:pos x="f976" y="f977"/>
              </a:cxn>
              <a:cxn ang="f609">
                <a:pos x="f978" y="f979"/>
              </a:cxn>
              <a:cxn ang="f609">
                <a:pos x="f980" y="f981"/>
              </a:cxn>
              <a:cxn ang="f609">
                <a:pos x="f982" y="f983"/>
              </a:cxn>
              <a:cxn ang="f609">
                <a:pos x="f984" y="f985"/>
              </a:cxn>
              <a:cxn ang="f609">
                <a:pos x="f986" y="f987"/>
              </a:cxn>
              <a:cxn ang="f609">
                <a:pos x="f988" y="f989"/>
              </a:cxn>
              <a:cxn ang="f609">
                <a:pos x="f990" y="f991"/>
              </a:cxn>
              <a:cxn ang="f609">
                <a:pos x="f992" y="f993"/>
              </a:cxn>
              <a:cxn ang="f609">
                <a:pos x="f994" y="f995"/>
              </a:cxn>
              <a:cxn ang="f609">
                <a:pos x="f996" y="f997"/>
              </a:cxn>
              <a:cxn ang="f609">
                <a:pos x="f998" y="f999"/>
              </a:cxn>
              <a:cxn ang="f609">
                <a:pos x="f1000" y="f1001"/>
              </a:cxn>
              <a:cxn ang="f609">
                <a:pos x="f1002" y="f1003"/>
              </a:cxn>
              <a:cxn ang="f609">
                <a:pos x="f1004" y="f1005"/>
              </a:cxn>
              <a:cxn ang="f609">
                <a:pos x="f1006" y="f1007"/>
              </a:cxn>
              <a:cxn ang="f609">
                <a:pos x="f1008" y="f1009"/>
              </a:cxn>
              <a:cxn ang="f609">
                <a:pos x="f1010" y="f1011"/>
              </a:cxn>
              <a:cxn ang="f609">
                <a:pos x="f1012" y="f1013"/>
              </a:cxn>
              <a:cxn ang="f609">
                <a:pos x="f934" y="f1014"/>
              </a:cxn>
              <a:cxn ang="f609">
                <a:pos x="f934" y="f1015"/>
              </a:cxn>
              <a:cxn ang="f609">
                <a:pos x="f1016" y="f1017"/>
              </a:cxn>
              <a:cxn ang="f609">
                <a:pos x="f1018" y="f1019"/>
              </a:cxn>
              <a:cxn ang="f609">
                <a:pos x="f1020" y="f1021"/>
              </a:cxn>
              <a:cxn ang="f609">
                <a:pos x="f1022" y="f1023"/>
              </a:cxn>
              <a:cxn ang="f609">
                <a:pos x="f1024" y="f1025"/>
              </a:cxn>
              <a:cxn ang="f609">
                <a:pos x="f1026" y="f1027"/>
              </a:cxn>
              <a:cxn ang="f609">
                <a:pos x="f1028" y="f1029"/>
              </a:cxn>
              <a:cxn ang="f609">
                <a:pos x="f1030" y="f1031"/>
              </a:cxn>
              <a:cxn ang="f609">
                <a:pos x="f1032" y="f1033"/>
              </a:cxn>
              <a:cxn ang="f609">
                <a:pos x="f1034" y="f1035"/>
              </a:cxn>
              <a:cxn ang="f609">
                <a:pos x="f1036" y="f1037"/>
              </a:cxn>
              <a:cxn ang="f609">
                <a:pos x="f1038" y="f1039"/>
              </a:cxn>
              <a:cxn ang="f609">
                <a:pos x="f1040" y="f1041"/>
              </a:cxn>
              <a:cxn ang="f609">
                <a:pos x="f1042" y="f1043"/>
              </a:cxn>
              <a:cxn ang="f609">
                <a:pos x="f1044" y="f1045"/>
              </a:cxn>
              <a:cxn ang="f609">
                <a:pos x="f1046" y="f1047"/>
              </a:cxn>
              <a:cxn ang="f609">
                <a:pos x="f1048" y="f1049"/>
              </a:cxn>
              <a:cxn ang="f609">
                <a:pos x="f1050" y="f1051"/>
              </a:cxn>
              <a:cxn ang="f609">
                <a:pos x="f1052" y="f1053"/>
              </a:cxn>
              <a:cxn ang="f609">
                <a:pos x="f1054" y="f963"/>
              </a:cxn>
              <a:cxn ang="f609">
                <a:pos x="f1055" y="f1056"/>
              </a:cxn>
              <a:cxn ang="f609">
                <a:pos x="f1057" y="f1058"/>
              </a:cxn>
              <a:cxn ang="f609">
                <a:pos x="f1059" y="f1060"/>
              </a:cxn>
              <a:cxn ang="f609">
                <a:pos x="f1061" y="f1062"/>
              </a:cxn>
              <a:cxn ang="f609">
                <a:pos x="f1063" y="f1064"/>
              </a:cxn>
              <a:cxn ang="f609">
                <a:pos x="f1065" y="f1066"/>
              </a:cxn>
              <a:cxn ang="f609">
                <a:pos x="f1067" y="f1068"/>
              </a:cxn>
              <a:cxn ang="f609">
                <a:pos x="f1069" y="f1070"/>
              </a:cxn>
              <a:cxn ang="f609">
                <a:pos x="f1071" y="f1072"/>
              </a:cxn>
              <a:cxn ang="f609">
                <a:pos x="f1073" y="f1074"/>
              </a:cxn>
              <a:cxn ang="f609">
                <a:pos x="f1075" y="f1076"/>
              </a:cxn>
              <a:cxn ang="f609">
                <a:pos x="f1077" y="f1078"/>
              </a:cxn>
              <a:cxn ang="f609">
                <a:pos x="f1079" y="f1080"/>
              </a:cxn>
              <a:cxn ang="f609">
                <a:pos x="f1081" y="f1082"/>
              </a:cxn>
              <a:cxn ang="f609">
                <a:pos x="f1083" y="f1084"/>
              </a:cxn>
              <a:cxn ang="f609">
                <a:pos x="f1085" y="f1086"/>
              </a:cxn>
              <a:cxn ang="f609">
                <a:pos x="f1087" y="f1088"/>
              </a:cxn>
              <a:cxn ang="f609">
                <a:pos x="f1089" y="f1090"/>
              </a:cxn>
              <a:cxn ang="f609">
                <a:pos x="f934" y="f1091"/>
              </a:cxn>
            </a:cxnLst>
            <a:rect l="f930" t="f933" r="f931" b="f932"/>
            <a:pathLst>
              <a:path w="12192000" h="2347414">
                <a:moveTo>
                  <a:pt x="f5" y="f5"/>
                </a:moveTo>
                <a:lnTo>
                  <a:pt x="f6" y="f5"/>
                </a:lnTo>
                <a:lnTo>
                  <a:pt x="f6" y="f8"/>
                </a:lnTo>
                <a:lnTo>
                  <a:pt x="f9" y="f10"/>
                </a:lnTo>
                <a:cubicBezTo>
                  <a:pt x="f11" y="f12"/>
                  <a:pt x="f13" y="f14"/>
                  <a:pt x="f15" y="f16"/>
                </a:cubicBezTo>
                <a:lnTo>
                  <a:pt x="f17" y="f18"/>
                </a:lnTo>
                <a:cubicBezTo>
                  <a:pt x="f19" y="f20"/>
                  <a:pt x="f21" y="f22"/>
                  <a:pt x="f23" y="f24"/>
                </a:cubicBezTo>
                <a:cubicBezTo>
                  <a:pt x="f25" y="f26"/>
                  <a:pt x="f27" y="f28"/>
                  <a:pt x="f29" y="f30"/>
                </a:cubicBezTo>
                <a:cubicBezTo>
                  <a:pt x="f31" y="f32"/>
                  <a:pt x="f33" y="f34"/>
                  <a:pt x="f35" y="f36"/>
                </a:cubicBezTo>
                <a:lnTo>
                  <a:pt x="f6" y="f37"/>
                </a:lnTo>
                <a:lnTo>
                  <a:pt x="f6" y="f38"/>
                </a:lnTo>
                <a:lnTo>
                  <a:pt x="f39" y="f40"/>
                </a:lnTo>
                <a:cubicBezTo>
                  <a:pt x="f41" y="f42"/>
                  <a:pt x="f43" y="f44"/>
                  <a:pt x="f45" y="f46"/>
                </a:cubicBezTo>
                <a:cubicBezTo>
                  <a:pt x="f47" y="f48"/>
                  <a:pt x="f49" y="f50"/>
                  <a:pt x="f51" y="f52"/>
                </a:cubicBezTo>
                <a:cubicBezTo>
                  <a:pt x="f53" y="f54"/>
                  <a:pt x="f55" y="f56"/>
                  <a:pt x="f57" y="f58"/>
                </a:cubicBezTo>
                <a:cubicBezTo>
                  <a:pt x="f59" y="f60"/>
                  <a:pt x="f61" y="f62"/>
                  <a:pt x="f63" y="f64"/>
                </a:cubicBezTo>
                <a:cubicBezTo>
                  <a:pt x="f65" y="f66"/>
                  <a:pt x="f67" y="f68"/>
                  <a:pt x="f69" y="f70"/>
                </a:cubicBezTo>
                <a:cubicBezTo>
                  <a:pt x="f71" y="f72"/>
                  <a:pt x="f73" y="f74"/>
                  <a:pt x="f75" y="f76"/>
                </a:cubicBezTo>
                <a:cubicBezTo>
                  <a:pt x="f77" y="f78"/>
                  <a:pt x="f79" y="f80"/>
                  <a:pt x="f81" y="f82"/>
                </a:cubicBezTo>
                <a:cubicBezTo>
                  <a:pt x="f83" y="f84"/>
                  <a:pt x="f85" y="f86"/>
                  <a:pt x="f87" y="f88"/>
                </a:cubicBezTo>
                <a:cubicBezTo>
                  <a:pt x="f89" y="f90"/>
                  <a:pt x="f91" y="f92"/>
                  <a:pt x="f93" y="f94"/>
                </a:cubicBezTo>
                <a:cubicBezTo>
                  <a:pt x="f95" y="f96"/>
                  <a:pt x="f97" y="f94"/>
                  <a:pt x="f98" y="f99"/>
                </a:cubicBezTo>
                <a:cubicBezTo>
                  <a:pt x="f100" y="f101"/>
                  <a:pt x="f102" y="f103"/>
                  <a:pt x="f104" y="f105"/>
                </a:cubicBezTo>
                <a:cubicBezTo>
                  <a:pt x="f106" y="f107"/>
                  <a:pt x="f108" y="f109"/>
                  <a:pt x="f110" y="f111"/>
                </a:cubicBezTo>
                <a:cubicBezTo>
                  <a:pt x="f112" y="f113"/>
                  <a:pt x="f114" y="f115"/>
                  <a:pt x="f116" y="f117"/>
                </a:cubicBezTo>
                <a:cubicBezTo>
                  <a:pt x="f118" y="f119"/>
                  <a:pt x="f120" y="f121"/>
                  <a:pt x="f122" y="f123"/>
                </a:cubicBezTo>
                <a:cubicBezTo>
                  <a:pt x="f124" y="f125"/>
                  <a:pt x="f126" y="f127"/>
                  <a:pt x="f128" y="f129"/>
                </a:cubicBezTo>
                <a:cubicBezTo>
                  <a:pt x="f130" y="f131"/>
                  <a:pt x="f132" y="f133"/>
                  <a:pt x="f134" y="f135"/>
                </a:cubicBezTo>
                <a:cubicBezTo>
                  <a:pt x="f136" y="f137"/>
                  <a:pt x="f138" y="f139"/>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lnTo>
                  <a:pt x="f190" y="f191"/>
                </a:lnTo>
                <a:cubicBezTo>
                  <a:pt x="f192" y="f193"/>
                  <a:pt x="f194" y="f195"/>
                  <a:pt x="f196" y="f197"/>
                </a:cubicBezTo>
                <a:cubicBezTo>
                  <a:pt x="f198" y="f199"/>
                  <a:pt x="f200" y="f201"/>
                  <a:pt x="f202" y="f203"/>
                </a:cubicBezTo>
                <a:cubicBezTo>
                  <a:pt x="f204" y="f205"/>
                  <a:pt x="f206" y="f207"/>
                  <a:pt x="f208" y="f209"/>
                </a:cubicBezTo>
                <a:cubicBezTo>
                  <a:pt x="f210" y="f211"/>
                  <a:pt x="f212" y="f213"/>
                  <a:pt x="f214" y="f215"/>
                </a:cubicBezTo>
                <a:lnTo>
                  <a:pt x="f5" y="f216"/>
                </a:lnTo>
                <a:lnTo>
                  <a:pt x="f5" y="f217"/>
                </a:lnTo>
                <a:lnTo>
                  <a:pt x="f218" y="f219"/>
                </a:lnTo>
                <a:cubicBezTo>
                  <a:pt x="f220" y="f221"/>
                  <a:pt x="f222" y="f223"/>
                  <a:pt x="f224" y="f225"/>
                </a:cubicBezTo>
                <a:cubicBezTo>
                  <a:pt x="f226" y="f227"/>
                  <a:pt x="f228" y="f229"/>
                  <a:pt x="f230" y="f231"/>
                </a:cubicBezTo>
                <a:cubicBezTo>
                  <a:pt x="f232" y="f233"/>
                  <a:pt x="f234" y="f235"/>
                  <a:pt x="f236" y="f237"/>
                </a:cubicBezTo>
                <a:cubicBezTo>
                  <a:pt x="f238" y="f239"/>
                  <a:pt x="f240" y="f241"/>
                  <a:pt x="f242" y="f243"/>
                </a:cubicBezTo>
                <a:cubicBezTo>
                  <a:pt x="f244" y="f245"/>
                  <a:pt x="f246" y="f247"/>
                  <a:pt x="f248" y="f249"/>
                </a:cubicBezTo>
                <a:cubicBezTo>
                  <a:pt x="f250" y="f251"/>
                  <a:pt x="f252" y="f253"/>
                  <a:pt x="f254" y="f255"/>
                </a:cubicBezTo>
                <a:cubicBezTo>
                  <a:pt x="f256" y="f257"/>
                  <a:pt x="f258" y="f259"/>
                  <a:pt x="f260" y="f261"/>
                </a:cubicBezTo>
                <a:cubicBezTo>
                  <a:pt x="f262" y="f263"/>
                  <a:pt x="f264" y="f265"/>
                  <a:pt x="f266" y="f267"/>
                </a:cubicBezTo>
                <a:cubicBezTo>
                  <a:pt x="f268" y="f269"/>
                  <a:pt x="f270" y="f271"/>
                  <a:pt x="f272" y="f273"/>
                </a:cubicBezTo>
                <a:cubicBezTo>
                  <a:pt x="f274" y="f275"/>
                  <a:pt x="f276" y="f277"/>
                  <a:pt x="f278" y="f279"/>
                </a:cubicBezTo>
                <a:cubicBezTo>
                  <a:pt x="f280" y="f281"/>
                  <a:pt x="f282" y="f283"/>
                  <a:pt x="f284" y="f285"/>
                </a:cubicBezTo>
                <a:cubicBezTo>
                  <a:pt x="f286" y="f287"/>
                  <a:pt x="f288" y="f289"/>
                  <a:pt x="f290" y="f291"/>
                </a:cubicBezTo>
                <a:cubicBezTo>
                  <a:pt x="f292" y="f293"/>
                  <a:pt x="f294" y="f295"/>
                  <a:pt x="f296" y="f297"/>
                </a:cubicBezTo>
                <a:cubicBezTo>
                  <a:pt x="f298" y="f299"/>
                  <a:pt x="f300" y="f301"/>
                  <a:pt x="f302" y="f303"/>
                </a:cubicBezTo>
                <a:cubicBezTo>
                  <a:pt x="f304" y="f305"/>
                  <a:pt x="f306" y="f153"/>
                  <a:pt x="f307" y="f308"/>
                </a:cubicBezTo>
                <a:cubicBezTo>
                  <a:pt x="f309" y="f310"/>
                  <a:pt x="f311" y="f312"/>
                  <a:pt x="f313" y="f314"/>
                </a:cubicBezTo>
                <a:cubicBezTo>
                  <a:pt x="f315" y="f316"/>
                  <a:pt x="f317" y="f318"/>
                  <a:pt x="f319" y="f320"/>
                </a:cubicBezTo>
                <a:cubicBezTo>
                  <a:pt x="f321" y="f322"/>
                  <a:pt x="f323" y="f141"/>
                  <a:pt x="f324" y="f325"/>
                </a:cubicBezTo>
                <a:cubicBezTo>
                  <a:pt x="f326" y="f327"/>
                  <a:pt x="f328" y="f329"/>
                  <a:pt x="f330" y="f70"/>
                </a:cubicBezTo>
                <a:cubicBezTo>
                  <a:pt x="f331" y="f332"/>
                  <a:pt x="f333" y="f334"/>
                  <a:pt x="f335" y="f336"/>
                </a:cubicBezTo>
                <a:cubicBezTo>
                  <a:pt x="f337" y="f338"/>
                  <a:pt x="f339" y="f340"/>
                  <a:pt x="f341" y="f342"/>
                </a:cubicBezTo>
                <a:cubicBezTo>
                  <a:pt x="f343" y="f344"/>
                  <a:pt x="f345" y="f346"/>
                  <a:pt x="f347" y="f348"/>
                </a:cubicBezTo>
                <a:cubicBezTo>
                  <a:pt x="f349" y="f350"/>
                  <a:pt x="f351" y="f352"/>
                  <a:pt x="f353" y="f354"/>
                </a:cubicBezTo>
                <a:cubicBezTo>
                  <a:pt x="f355" y="f356"/>
                  <a:pt x="f357" y="f358"/>
                  <a:pt x="f359" y="f360"/>
                </a:cubicBezTo>
                <a:cubicBezTo>
                  <a:pt x="f361" y="f362"/>
                  <a:pt x="f363" y="f364"/>
                  <a:pt x="f365" y="f366"/>
                </a:cubicBezTo>
                <a:cubicBezTo>
                  <a:pt x="f367" y="f368"/>
                  <a:pt x="f369" y="f370"/>
                  <a:pt x="f371" y="f372"/>
                </a:cubicBezTo>
                <a:cubicBezTo>
                  <a:pt x="f373" y="f374"/>
                  <a:pt x="f375" y="f376"/>
                  <a:pt x="f377" y="f378"/>
                </a:cubicBezTo>
                <a:cubicBezTo>
                  <a:pt x="f379" y="f380"/>
                  <a:pt x="f381" y="f382"/>
                  <a:pt x="f383" y="f384"/>
                </a:cubicBezTo>
                <a:cubicBezTo>
                  <a:pt x="f385" y="f386"/>
                  <a:pt x="f387" y="f388"/>
                  <a:pt x="f389" y="f390"/>
                </a:cubicBezTo>
                <a:cubicBezTo>
                  <a:pt x="f391" y="f392"/>
                  <a:pt x="f393" y="f394"/>
                  <a:pt x="f395" y="f396"/>
                </a:cubicBezTo>
                <a:cubicBezTo>
                  <a:pt x="f397" y="f398"/>
                  <a:pt x="f399" y="f275"/>
                  <a:pt x="f400" y="f401"/>
                </a:cubicBezTo>
                <a:cubicBezTo>
                  <a:pt x="f402" y="f403"/>
                  <a:pt x="f404" y="f405"/>
                  <a:pt x="f406" y="f407"/>
                </a:cubicBezTo>
                <a:cubicBezTo>
                  <a:pt x="f408" y="f409"/>
                  <a:pt x="f410" y="f411"/>
                  <a:pt x="f412" y="f413"/>
                </a:cubicBezTo>
                <a:cubicBezTo>
                  <a:pt x="f414" y="f415"/>
                  <a:pt x="f416" y="f417"/>
                  <a:pt x="f418" y="f419"/>
                </a:cubicBezTo>
                <a:cubicBezTo>
                  <a:pt x="f420" y="f421"/>
                  <a:pt x="f422" y="f423"/>
                  <a:pt x="f424" y="f425"/>
                </a:cubicBezTo>
                <a:cubicBezTo>
                  <a:pt x="f426" y="f427"/>
                  <a:pt x="f428" y="f429"/>
                  <a:pt x="f430" y="f431"/>
                </a:cubicBezTo>
                <a:cubicBezTo>
                  <a:pt x="f432" y="f433"/>
                  <a:pt x="f434" y="f435"/>
                  <a:pt x="f436" y="f437"/>
                </a:cubicBezTo>
                <a:lnTo>
                  <a:pt x="f5" y="f438"/>
                </a:lnTo>
                <a:close/>
              </a:path>
            </a:pathLst>
          </a:custGeom>
          <a:solidFill>
            <a:srgbClr val="ED7D31"/>
          </a:solidFill>
          <a:ln cap="flat">
            <a:noFill/>
            <a:prstDash val="solid"/>
          </a:ln>
        </p:spPr>
        <p:txBody>
          <a:bodyPr vert="horz" wrap="square" lIns="137160" tIns="68580" rIns="137160" bIns="68580" anchor="ctr" anchorCtr="0" compatLnSpc="1">
            <a:noAutofit/>
          </a:bodyPr>
          <a:lstStyle/>
          <a:p>
            <a:pPr defTabSz="1371600">
              <a:defRPr sz="1800" b="0" i="0" u="none" strike="noStrike" kern="0" cap="none" spc="0" baseline="0">
                <a:solidFill>
                  <a:srgbClr val="000000"/>
                </a:solidFill>
                <a:uFillTx/>
              </a:defRPr>
            </a:pPr>
            <a:endParaRPr lang="en-US" sz="2700">
              <a:solidFill>
                <a:srgbClr val="000000"/>
              </a:solidFill>
              <a:latin typeface="Calibri"/>
            </a:endParaRPr>
          </a:p>
        </p:txBody>
      </p:sp>
      <p:sp>
        <p:nvSpPr>
          <p:cNvPr id="4" name="Τίτλος 1">
            <a:extLst>
              <a:ext uri="{FF2B5EF4-FFF2-40B4-BE49-F238E27FC236}">
                <a16:creationId xmlns:a16="http://schemas.microsoft.com/office/drawing/2014/main" id="{44C5C158-8048-76AB-3D38-EC22647E1D80}"/>
              </a:ext>
            </a:extLst>
          </p:cNvPr>
          <p:cNvSpPr txBox="1">
            <a:spLocks noGrp="1"/>
          </p:cNvSpPr>
          <p:nvPr>
            <p:ph type="title"/>
          </p:nvPr>
        </p:nvSpPr>
        <p:spPr>
          <a:xfrm>
            <a:off x="1257305" y="601831"/>
            <a:ext cx="15773400" cy="2022095"/>
          </a:xfrm>
        </p:spPr>
        <p:txBody>
          <a:bodyPr/>
          <a:lstStyle/>
          <a:p>
            <a:endParaRPr lang="el-GR"/>
          </a:p>
        </p:txBody>
      </p:sp>
      <p:sp>
        <p:nvSpPr>
          <p:cNvPr id="5" name="Θέση περιεχομένου 2">
            <a:extLst>
              <a:ext uri="{FF2B5EF4-FFF2-40B4-BE49-F238E27FC236}">
                <a16:creationId xmlns:a16="http://schemas.microsoft.com/office/drawing/2014/main" id="{1029B0B7-1BBC-25B2-6D5C-922F48880508}"/>
              </a:ext>
            </a:extLst>
          </p:cNvPr>
          <p:cNvSpPr txBox="1">
            <a:spLocks noGrp="1"/>
          </p:cNvSpPr>
          <p:nvPr>
            <p:ph idx="1"/>
          </p:nvPr>
        </p:nvSpPr>
        <p:spPr>
          <a:xfrm>
            <a:off x="1257305" y="3880187"/>
            <a:ext cx="15773400" cy="5385258"/>
          </a:xfrm>
        </p:spPr>
        <p:txBody>
          <a:bodyPr/>
          <a:lstStyle/>
          <a:p>
            <a:pPr lvl="0" algn="just"/>
            <a:r>
              <a:rPr lang="el-GR" sz="3300"/>
              <a:t>Οι φούσκες αποτελούν πρόκληση για την θεωρία των αποτελεσματικών αγορών (Shefrin, Statman, 2011). </a:t>
            </a:r>
            <a:endParaRPr lang="en-US" sz="3300"/>
          </a:p>
          <a:p>
            <a:pPr lvl="0" algn="just"/>
            <a:r>
              <a:rPr lang="el-GR" sz="3300"/>
              <a:t>Σύμφωνα με τον Krugman (2009), η πίστη σε αποτελεσματικές χρηματοπιστωτικές αγορές, τύφλωσε πολλούς, αν όχι τους περισσότερους οικονομολόγους και η θεωρία των αποτελεσματικών αγορών έπαιξε επίσης σημαντικό ρόλο, στη δημιουργία τους.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7DF28536-E85F-54A2-8409-33AAA6F3AC06}"/>
              </a:ext>
            </a:extLst>
          </p:cNvPr>
          <p:cNvSpPr>
            <a:spLocks noMove="1" noResize="1"/>
          </p:cNvSpPr>
          <p:nvPr/>
        </p:nvSpPr>
        <p:spPr>
          <a:xfrm>
            <a:off x="0" y="0"/>
            <a:ext cx="18287994" cy="10287000"/>
          </a:xfrm>
          <a:prstGeom prst="rect">
            <a:avLst/>
          </a:prstGeom>
          <a:solidFill>
            <a:srgbClr val="688542"/>
          </a:solidFill>
          <a:ln cap="flat">
            <a:noFill/>
            <a:prstDash val="solid"/>
          </a:ln>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US" sz="2700">
              <a:solidFill>
                <a:srgbClr val="FFFFFF"/>
              </a:solidFill>
              <a:latin typeface="Calibri"/>
            </a:endParaRPr>
          </a:p>
        </p:txBody>
      </p:sp>
      <p:sp>
        <p:nvSpPr>
          <p:cNvPr id="3" name="Τίτλος 1">
            <a:extLst>
              <a:ext uri="{FF2B5EF4-FFF2-40B4-BE49-F238E27FC236}">
                <a16:creationId xmlns:a16="http://schemas.microsoft.com/office/drawing/2014/main" id="{003A86C3-2481-1DF3-29FC-7F0AF5D92390}"/>
              </a:ext>
            </a:extLst>
          </p:cNvPr>
          <p:cNvSpPr txBox="1">
            <a:spLocks noGrp="1"/>
          </p:cNvSpPr>
          <p:nvPr>
            <p:ph type="title"/>
          </p:nvPr>
        </p:nvSpPr>
        <p:spPr>
          <a:xfrm>
            <a:off x="13640246" y="928025"/>
            <a:ext cx="3920814" cy="7191846"/>
          </a:xfrm>
        </p:spPr>
        <p:txBody>
          <a:bodyPr/>
          <a:lstStyle/>
          <a:p>
            <a:pPr lvl="0"/>
            <a:r>
              <a:rPr lang="en-US" sz="5400">
                <a:solidFill>
                  <a:srgbClr val="FFFFFF"/>
                </a:solidFill>
              </a:rPr>
              <a:t>Η μανία της τουλίπας (Ολλανδία, 1637):</a:t>
            </a:r>
          </a:p>
        </p:txBody>
      </p:sp>
      <p:sp>
        <p:nvSpPr>
          <p:cNvPr id="4" name="Rounded Rectangle 9">
            <a:extLst>
              <a:ext uri="{FF2B5EF4-FFF2-40B4-BE49-F238E27FC236}">
                <a16:creationId xmlns:a16="http://schemas.microsoft.com/office/drawing/2014/main" id="{68B879CC-19D8-6BC2-059C-1474B786DDA5}"/>
              </a:ext>
            </a:extLst>
          </p:cNvPr>
          <p:cNvSpPr>
            <a:spLocks noMove="1" noResize="1"/>
          </p:cNvSpPr>
          <p:nvPr/>
        </p:nvSpPr>
        <p:spPr>
          <a:xfrm>
            <a:off x="740033" y="726948"/>
            <a:ext cx="12193524" cy="8586216"/>
          </a:xfrm>
          <a:custGeom>
            <a:avLst>
              <a:gd name="f0" fmla="val 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w="9528" cap="flat">
            <a:solidFill>
              <a:srgbClr val="C8CACA"/>
            </a:solidFill>
            <a:prstDash val="solid"/>
            <a:miter/>
          </a:ln>
          <a:effectLst>
            <a:outerShdw dist="19046" dir="5400000" algn="tl">
              <a:srgbClr val="000000">
                <a:alpha val="63000"/>
              </a:srgbClr>
            </a:outerShdw>
          </a:effectLst>
        </p:spPr>
        <p:txBody>
          <a:bodyPr vert="horz" wrap="square" lIns="137160" tIns="68580" rIns="137160" bIns="68580" anchor="ctr" anchorCtr="1" compatLnSpc="1">
            <a:noAutofit/>
          </a:bodyPr>
          <a:lstStyle/>
          <a:p>
            <a:pPr algn="ctr" defTabSz="1371600">
              <a:defRPr sz="1800" b="0" i="0" u="none" strike="noStrike" kern="0" cap="none" spc="0" baseline="0">
                <a:solidFill>
                  <a:srgbClr val="000000"/>
                </a:solidFill>
                <a:uFillTx/>
              </a:defRPr>
            </a:pPr>
            <a:endParaRPr lang="en-US" sz="2700">
              <a:solidFill>
                <a:srgbClr val="FFFFFF"/>
              </a:solidFill>
              <a:latin typeface="Calibri"/>
            </a:endParaRPr>
          </a:p>
        </p:txBody>
      </p:sp>
      <p:pic>
        <p:nvPicPr>
          <p:cNvPr id="5" name="Θέση περιεχομένου 4" descr="Εικόνα που περιέχει παρατεταγμένο, λαχανικά&#10;&#10;Περιγραφή που δημιουργήθηκε αυτόματα">
            <a:extLst>
              <a:ext uri="{FF2B5EF4-FFF2-40B4-BE49-F238E27FC236}">
                <a16:creationId xmlns:a16="http://schemas.microsoft.com/office/drawing/2014/main" id="{68FDEBCE-87EC-4CE0-4759-37CD0835C60D}"/>
              </a:ext>
            </a:extLst>
          </p:cNvPr>
          <p:cNvPicPr>
            <a:picLocks noGrp="1" noChangeAspect="1"/>
          </p:cNvPicPr>
          <p:nvPr>
            <p:ph idx="1"/>
          </p:nvPr>
        </p:nvPicPr>
        <p:blipFill>
          <a:blip r:embed="rId2"/>
          <a:srcRect l="12450" r="5168" b="-1"/>
          <a:stretch>
            <a:fillRect/>
          </a:stretch>
        </p:blipFill>
        <p:spPr>
          <a:xfrm>
            <a:off x="1464376" y="1413805"/>
            <a:ext cx="10744826" cy="721250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47451FD2-91FB-BF2A-3455-52188AB0C456}"/>
              </a:ext>
            </a:extLst>
          </p:cNvPr>
          <p:cNvSpPr>
            <a:spLocks noGrp="1"/>
          </p:cNvSpPr>
          <p:nvPr>
            <p:ph type="title"/>
          </p:nvPr>
        </p:nvSpPr>
        <p:spPr>
          <a:xfrm>
            <a:off x="1257300" y="547687"/>
            <a:ext cx="15773400" cy="1988345"/>
          </a:xfrm>
        </p:spPr>
        <p:txBody>
          <a:bodyPr>
            <a:normAutofit/>
          </a:bodyPr>
          <a:lstStyle/>
          <a:p>
            <a:endParaRPr lang="el-GR" sz="81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3554" y="2516059"/>
            <a:ext cx="16280892" cy="27432"/>
          </a:xfrm>
          <a:custGeom>
            <a:avLst/>
            <a:gdLst>
              <a:gd name="connsiteX0" fmla="*/ 0 w 16280892"/>
              <a:gd name="connsiteY0" fmla="*/ 0 h 27432"/>
              <a:gd name="connsiteX1" fmla="*/ 841179 w 16280892"/>
              <a:gd name="connsiteY1" fmla="*/ 0 h 27432"/>
              <a:gd name="connsiteX2" fmla="*/ 1682359 w 16280892"/>
              <a:gd name="connsiteY2" fmla="*/ 0 h 27432"/>
              <a:gd name="connsiteX3" fmla="*/ 2360729 w 16280892"/>
              <a:gd name="connsiteY3" fmla="*/ 0 h 27432"/>
              <a:gd name="connsiteX4" fmla="*/ 3039100 w 16280892"/>
              <a:gd name="connsiteY4" fmla="*/ 0 h 27432"/>
              <a:gd name="connsiteX5" fmla="*/ 3717470 w 16280892"/>
              <a:gd name="connsiteY5" fmla="*/ 0 h 27432"/>
              <a:gd name="connsiteX6" fmla="*/ 3907414 w 16280892"/>
              <a:gd name="connsiteY6" fmla="*/ 0 h 27432"/>
              <a:gd name="connsiteX7" fmla="*/ 4748593 w 16280892"/>
              <a:gd name="connsiteY7" fmla="*/ 0 h 27432"/>
              <a:gd name="connsiteX8" fmla="*/ 4938537 w 16280892"/>
              <a:gd name="connsiteY8" fmla="*/ 0 h 27432"/>
              <a:gd name="connsiteX9" fmla="*/ 5616908 w 16280892"/>
              <a:gd name="connsiteY9" fmla="*/ 0 h 27432"/>
              <a:gd name="connsiteX10" fmla="*/ 6620896 w 16280892"/>
              <a:gd name="connsiteY10" fmla="*/ 0 h 27432"/>
              <a:gd name="connsiteX11" fmla="*/ 7624884 w 16280892"/>
              <a:gd name="connsiteY11" fmla="*/ 0 h 27432"/>
              <a:gd name="connsiteX12" fmla="*/ 8466064 w 16280892"/>
              <a:gd name="connsiteY12" fmla="*/ 0 h 27432"/>
              <a:gd name="connsiteX13" fmla="*/ 8981625 w 16280892"/>
              <a:gd name="connsiteY13" fmla="*/ 0 h 27432"/>
              <a:gd name="connsiteX14" fmla="*/ 9171569 w 16280892"/>
              <a:gd name="connsiteY14" fmla="*/ 0 h 27432"/>
              <a:gd name="connsiteX15" fmla="*/ 9687131 w 16280892"/>
              <a:gd name="connsiteY15" fmla="*/ 0 h 27432"/>
              <a:gd name="connsiteX16" fmla="*/ 10528310 w 16280892"/>
              <a:gd name="connsiteY16" fmla="*/ 0 h 27432"/>
              <a:gd name="connsiteX17" fmla="*/ 11532298 w 16280892"/>
              <a:gd name="connsiteY17" fmla="*/ 0 h 27432"/>
              <a:gd name="connsiteX18" fmla="*/ 11722242 w 16280892"/>
              <a:gd name="connsiteY18" fmla="*/ 0 h 27432"/>
              <a:gd name="connsiteX19" fmla="*/ 11912186 w 16280892"/>
              <a:gd name="connsiteY19" fmla="*/ 0 h 27432"/>
              <a:gd name="connsiteX20" fmla="*/ 12916174 w 16280892"/>
              <a:gd name="connsiteY20" fmla="*/ 0 h 27432"/>
              <a:gd name="connsiteX21" fmla="*/ 13106118 w 16280892"/>
              <a:gd name="connsiteY21" fmla="*/ 0 h 27432"/>
              <a:gd name="connsiteX22" fmla="*/ 13784489 w 16280892"/>
              <a:gd name="connsiteY22" fmla="*/ 0 h 27432"/>
              <a:gd name="connsiteX23" fmla="*/ 14137241 w 16280892"/>
              <a:gd name="connsiteY23" fmla="*/ 0 h 27432"/>
              <a:gd name="connsiteX24" fmla="*/ 14489994 w 16280892"/>
              <a:gd name="connsiteY24" fmla="*/ 0 h 27432"/>
              <a:gd name="connsiteX25" fmla="*/ 14842747 w 16280892"/>
              <a:gd name="connsiteY25" fmla="*/ 0 h 27432"/>
              <a:gd name="connsiteX26" fmla="*/ 15195499 w 16280892"/>
              <a:gd name="connsiteY26" fmla="*/ 0 h 27432"/>
              <a:gd name="connsiteX27" fmla="*/ 16280892 w 16280892"/>
              <a:gd name="connsiteY27" fmla="*/ 0 h 27432"/>
              <a:gd name="connsiteX28" fmla="*/ 16280892 w 16280892"/>
              <a:gd name="connsiteY28" fmla="*/ 27432 h 27432"/>
              <a:gd name="connsiteX29" fmla="*/ 15765330 w 16280892"/>
              <a:gd name="connsiteY29" fmla="*/ 27432 h 27432"/>
              <a:gd name="connsiteX30" fmla="*/ 15412578 w 16280892"/>
              <a:gd name="connsiteY30" fmla="*/ 27432 h 27432"/>
              <a:gd name="connsiteX31" fmla="*/ 14571398 w 16280892"/>
              <a:gd name="connsiteY31" fmla="*/ 27432 h 27432"/>
              <a:gd name="connsiteX32" fmla="*/ 13567410 w 16280892"/>
              <a:gd name="connsiteY32" fmla="*/ 27432 h 27432"/>
              <a:gd name="connsiteX33" fmla="*/ 13051848 w 16280892"/>
              <a:gd name="connsiteY33" fmla="*/ 27432 h 27432"/>
              <a:gd name="connsiteX34" fmla="*/ 12047860 w 16280892"/>
              <a:gd name="connsiteY34" fmla="*/ 27432 h 27432"/>
              <a:gd name="connsiteX35" fmla="*/ 11369490 w 16280892"/>
              <a:gd name="connsiteY35" fmla="*/ 27432 h 27432"/>
              <a:gd name="connsiteX36" fmla="*/ 10365501 w 16280892"/>
              <a:gd name="connsiteY36" fmla="*/ 27432 h 27432"/>
              <a:gd name="connsiteX37" fmla="*/ 9361513 w 16280892"/>
              <a:gd name="connsiteY37" fmla="*/ 27432 h 27432"/>
              <a:gd name="connsiteX38" fmla="*/ 9008760 w 16280892"/>
              <a:gd name="connsiteY38" fmla="*/ 27432 h 27432"/>
              <a:gd name="connsiteX39" fmla="*/ 8493199 w 16280892"/>
              <a:gd name="connsiteY39" fmla="*/ 27432 h 27432"/>
              <a:gd name="connsiteX40" fmla="*/ 7814828 w 16280892"/>
              <a:gd name="connsiteY40" fmla="*/ 27432 h 27432"/>
              <a:gd name="connsiteX41" fmla="*/ 7136458 w 16280892"/>
              <a:gd name="connsiteY41" fmla="*/ 27432 h 27432"/>
              <a:gd name="connsiteX42" fmla="*/ 6295278 w 16280892"/>
              <a:gd name="connsiteY42" fmla="*/ 27432 h 27432"/>
              <a:gd name="connsiteX43" fmla="*/ 5942526 w 16280892"/>
              <a:gd name="connsiteY43" fmla="*/ 27432 h 27432"/>
              <a:gd name="connsiteX44" fmla="*/ 5589773 w 16280892"/>
              <a:gd name="connsiteY44" fmla="*/ 27432 h 27432"/>
              <a:gd name="connsiteX45" fmla="*/ 4585785 w 16280892"/>
              <a:gd name="connsiteY45" fmla="*/ 27432 h 27432"/>
              <a:gd name="connsiteX46" fmla="*/ 3581796 w 16280892"/>
              <a:gd name="connsiteY46" fmla="*/ 27432 h 27432"/>
              <a:gd name="connsiteX47" fmla="*/ 2903426 w 16280892"/>
              <a:gd name="connsiteY47" fmla="*/ 27432 h 27432"/>
              <a:gd name="connsiteX48" fmla="*/ 2713482 w 16280892"/>
              <a:gd name="connsiteY48" fmla="*/ 27432 h 27432"/>
              <a:gd name="connsiteX49" fmla="*/ 2523538 w 16280892"/>
              <a:gd name="connsiteY49" fmla="*/ 27432 h 27432"/>
              <a:gd name="connsiteX50" fmla="*/ 1519550 w 16280892"/>
              <a:gd name="connsiteY50" fmla="*/ 27432 h 27432"/>
              <a:gd name="connsiteX51" fmla="*/ 1003988 w 16280892"/>
              <a:gd name="connsiteY51" fmla="*/ 27432 h 27432"/>
              <a:gd name="connsiteX52" fmla="*/ 0 w 16280892"/>
              <a:gd name="connsiteY52" fmla="*/ 27432 h 27432"/>
              <a:gd name="connsiteX53" fmla="*/ 0 w 16280892"/>
              <a:gd name="connsiteY53" fmla="*/ 0 h 27432"/>
              <a:gd name="connsiteX0" fmla="*/ 0 w 16280892"/>
              <a:gd name="connsiteY0" fmla="*/ 0 h 27432"/>
              <a:gd name="connsiteX1" fmla="*/ 515562 w 16280892"/>
              <a:gd name="connsiteY1" fmla="*/ 0 h 27432"/>
              <a:gd name="connsiteX2" fmla="*/ 705505 w 16280892"/>
              <a:gd name="connsiteY2" fmla="*/ 0 h 27432"/>
              <a:gd name="connsiteX3" fmla="*/ 1709494 w 16280892"/>
              <a:gd name="connsiteY3" fmla="*/ 0 h 27432"/>
              <a:gd name="connsiteX4" fmla="*/ 2225055 w 16280892"/>
              <a:gd name="connsiteY4" fmla="*/ 0 h 27432"/>
              <a:gd name="connsiteX5" fmla="*/ 2740617 w 16280892"/>
              <a:gd name="connsiteY5" fmla="*/ 0 h 27432"/>
              <a:gd name="connsiteX6" fmla="*/ 3744605 w 16280892"/>
              <a:gd name="connsiteY6" fmla="*/ 0 h 27432"/>
              <a:gd name="connsiteX7" fmla="*/ 4097358 w 16280892"/>
              <a:gd name="connsiteY7" fmla="*/ 0 h 27432"/>
              <a:gd name="connsiteX8" fmla="*/ 5101346 w 16280892"/>
              <a:gd name="connsiteY8" fmla="*/ 0 h 27432"/>
              <a:gd name="connsiteX9" fmla="*/ 6105334 w 16280892"/>
              <a:gd name="connsiteY9" fmla="*/ 0 h 27432"/>
              <a:gd name="connsiteX10" fmla="*/ 6783705 w 16280892"/>
              <a:gd name="connsiteY10" fmla="*/ 0 h 27432"/>
              <a:gd name="connsiteX11" fmla="*/ 7787693 w 16280892"/>
              <a:gd name="connsiteY11" fmla="*/ 0 h 27432"/>
              <a:gd name="connsiteX12" fmla="*/ 8303255 w 16280892"/>
              <a:gd name="connsiteY12" fmla="*/ 0 h 27432"/>
              <a:gd name="connsiteX13" fmla="*/ 8818816 w 16280892"/>
              <a:gd name="connsiteY13" fmla="*/ 0 h 27432"/>
              <a:gd name="connsiteX14" fmla="*/ 9659996 w 16280892"/>
              <a:gd name="connsiteY14" fmla="*/ 0 h 27432"/>
              <a:gd name="connsiteX15" fmla="*/ 10175557 w 16280892"/>
              <a:gd name="connsiteY15" fmla="*/ 0 h 27432"/>
              <a:gd name="connsiteX16" fmla="*/ 11179546 w 16280892"/>
              <a:gd name="connsiteY16" fmla="*/ 0 h 27432"/>
              <a:gd name="connsiteX17" fmla="*/ 12183534 w 16280892"/>
              <a:gd name="connsiteY17" fmla="*/ 0 h 27432"/>
              <a:gd name="connsiteX18" fmla="*/ 12861905 w 16280892"/>
              <a:gd name="connsiteY18" fmla="*/ 0 h 27432"/>
              <a:gd name="connsiteX19" fmla="*/ 13377466 w 16280892"/>
              <a:gd name="connsiteY19" fmla="*/ 0 h 27432"/>
              <a:gd name="connsiteX20" fmla="*/ 13567410 w 16280892"/>
              <a:gd name="connsiteY20" fmla="*/ 0 h 27432"/>
              <a:gd name="connsiteX21" fmla="*/ 13920163 w 16280892"/>
              <a:gd name="connsiteY21" fmla="*/ 0 h 27432"/>
              <a:gd name="connsiteX22" fmla="*/ 14272915 w 16280892"/>
              <a:gd name="connsiteY22" fmla="*/ 0 h 27432"/>
              <a:gd name="connsiteX23" fmla="*/ 14788477 w 16280892"/>
              <a:gd name="connsiteY23" fmla="*/ 0 h 27432"/>
              <a:gd name="connsiteX24" fmla="*/ 16280892 w 16280892"/>
              <a:gd name="connsiteY24" fmla="*/ 0 h 27432"/>
              <a:gd name="connsiteX25" fmla="*/ 16280892 w 16280892"/>
              <a:gd name="connsiteY25" fmla="*/ 27432 h 27432"/>
              <a:gd name="connsiteX26" fmla="*/ 15602522 w 16280892"/>
              <a:gd name="connsiteY26" fmla="*/ 27432 h 27432"/>
              <a:gd name="connsiteX27" fmla="*/ 14924151 w 16280892"/>
              <a:gd name="connsiteY27" fmla="*/ 27432 h 27432"/>
              <a:gd name="connsiteX28" fmla="*/ 14571398 w 16280892"/>
              <a:gd name="connsiteY28" fmla="*/ 27432 h 27432"/>
              <a:gd name="connsiteX29" fmla="*/ 13730219 w 16280892"/>
              <a:gd name="connsiteY29" fmla="*/ 27432 h 27432"/>
              <a:gd name="connsiteX30" fmla="*/ 13377466 w 16280892"/>
              <a:gd name="connsiteY30" fmla="*/ 27432 h 27432"/>
              <a:gd name="connsiteX31" fmla="*/ 12536287 w 16280892"/>
              <a:gd name="connsiteY31" fmla="*/ 27432 h 27432"/>
              <a:gd name="connsiteX32" fmla="*/ 12346343 w 16280892"/>
              <a:gd name="connsiteY32" fmla="*/ 27432 h 27432"/>
              <a:gd name="connsiteX33" fmla="*/ 11505164 w 16280892"/>
              <a:gd name="connsiteY33" fmla="*/ 27432 h 27432"/>
              <a:gd name="connsiteX34" fmla="*/ 11152411 w 16280892"/>
              <a:gd name="connsiteY34" fmla="*/ 27432 h 27432"/>
              <a:gd name="connsiteX35" fmla="*/ 10962467 w 16280892"/>
              <a:gd name="connsiteY35" fmla="*/ 27432 h 27432"/>
              <a:gd name="connsiteX36" fmla="*/ 10609715 w 16280892"/>
              <a:gd name="connsiteY36" fmla="*/ 27432 h 27432"/>
              <a:gd name="connsiteX37" fmla="*/ 9768535 w 16280892"/>
              <a:gd name="connsiteY37" fmla="*/ 27432 h 27432"/>
              <a:gd name="connsiteX38" fmla="*/ 9415783 w 16280892"/>
              <a:gd name="connsiteY38" fmla="*/ 27432 h 27432"/>
              <a:gd name="connsiteX39" fmla="*/ 9225839 w 16280892"/>
              <a:gd name="connsiteY39" fmla="*/ 27432 h 27432"/>
              <a:gd name="connsiteX40" fmla="*/ 8873086 w 16280892"/>
              <a:gd name="connsiteY40" fmla="*/ 27432 h 27432"/>
              <a:gd name="connsiteX41" fmla="*/ 8357525 w 16280892"/>
              <a:gd name="connsiteY41" fmla="*/ 27432 h 27432"/>
              <a:gd name="connsiteX42" fmla="*/ 7679154 w 16280892"/>
              <a:gd name="connsiteY42" fmla="*/ 27432 h 27432"/>
              <a:gd name="connsiteX43" fmla="*/ 7326401 w 16280892"/>
              <a:gd name="connsiteY43" fmla="*/ 27432 h 27432"/>
              <a:gd name="connsiteX44" fmla="*/ 6322413 w 16280892"/>
              <a:gd name="connsiteY44" fmla="*/ 27432 h 27432"/>
              <a:gd name="connsiteX45" fmla="*/ 5644043 w 16280892"/>
              <a:gd name="connsiteY45" fmla="*/ 27432 h 27432"/>
              <a:gd name="connsiteX46" fmla="*/ 4640054 w 16280892"/>
              <a:gd name="connsiteY46" fmla="*/ 27432 h 27432"/>
              <a:gd name="connsiteX47" fmla="*/ 3798875 w 16280892"/>
              <a:gd name="connsiteY47" fmla="*/ 27432 h 27432"/>
              <a:gd name="connsiteX48" fmla="*/ 3283313 w 16280892"/>
              <a:gd name="connsiteY48" fmla="*/ 27432 h 27432"/>
              <a:gd name="connsiteX49" fmla="*/ 2442134 w 16280892"/>
              <a:gd name="connsiteY49" fmla="*/ 27432 h 27432"/>
              <a:gd name="connsiteX50" fmla="*/ 2089381 w 16280892"/>
              <a:gd name="connsiteY50" fmla="*/ 27432 h 27432"/>
              <a:gd name="connsiteX51" fmla="*/ 1411011 w 16280892"/>
              <a:gd name="connsiteY51" fmla="*/ 27432 h 27432"/>
              <a:gd name="connsiteX52" fmla="*/ 1221067 w 16280892"/>
              <a:gd name="connsiteY52" fmla="*/ 27432 h 27432"/>
              <a:gd name="connsiteX53" fmla="*/ 0 w 16280892"/>
              <a:gd name="connsiteY53" fmla="*/ 27432 h 27432"/>
              <a:gd name="connsiteX54" fmla="*/ 0 w 16280892"/>
              <a:gd name="connsiteY5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280892" h="27432" fill="none" extrusionOk="0">
                <a:moveTo>
                  <a:pt x="0" y="0"/>
                </a:moveTo>
                <a:cubicBezTo>
                  <a:pt x="400379" y="35760"/>
                  <a:pt x="507460" y="-35263"/>
                  <a:pt x="841179" y="0"/>
                </a:cubicBezTo>
                <a:cubicBezTo>
                  <a:pt x="1163437" y="39010"/>
                  <a:pt x="1508034" y="-28445"/>
                  <a:pt x="1682359" y="0"/>
                </a:cubicBezTo>
                <a:cubicBezTo>
                  <a:pt x="1837574" y="19933"/>
                  <a:pt x="2082069" y="65257"/>
                  <a:pt x="2360729" y="0"/>
                </a:cubicBezTo>
                <a:cubicBezTo>
                  <a:pt x="2608574" y="-18482"/>
                  <a:pt x="2702511" y="37048"/>
                  <a:pt x="3039100" y="0"/>
                </a:cubicBezTo>
                <a:cubicBezTo>
                  <a:pt x="3367173" y="-28007"/>
                  <a:pt x="3423651" y="12250"/>
                  <a:pt x="3717470" y="0"/>
                </a:cubicBezTo>
                <a:cubicBezTo>
                  <a:pt x="4017576" y="-9336"/>
                  <a:pt x="3808129" y="-1934"/>
                  <a:pt x="3907414" y="0"/>
                </a:cubicBezTo>
                <a:cubicBezTo>
                  <a:pt x="4003783" y="-47128"/>
                  <a:pt x="4545860" y="-18453"/>
                  <a:pt x="4748593" y="0"/>
                </a:cubicBezTo>
                <a:cubicBezTo>
                  <a:pt x="4791289" y="-7112"/>
                  <a:pt x="4872657" y="-5945"/>
                  <a:pt x="4938537" y="0"/>
                </a:cubicBezTo>
                <a:cubicBezTo>
                  <a:pt x="4996342" y="55727"/>
                  <a:pt x="5285687" y="-11462"/>
                  <a:pt x="5616908" y="0"/>
                </a:cubicBezTo>
                <a:cubicBezTo>
                  <a:pt x="5932597" y="-7721"/>
                  <a:pt x="6419429" y="4548"/>
                  <a:pt x="6620896" y="0"/>
                </a:cubicBezTo>
                <a:cubicBezTo>
                  <a:pt x="6867615" y="-48162"/>
                  <a:pt x="7149184" y="63902"/>
                  <a:pt x="7624884" y="0"/>
                </a:cubicBezTo>
                <a:cubicBezTo>
                  <a:pt x="8121768" y="-23597"/>
                  <a:pt x="8110388" y="-24250"/>
                  <a:pt x="8466064" y="0"/>
                </a:cubicBezTo>
                <a:cubicBezTo>
                  <a:pt x="8827311" y="12259"/>
                  <a:pt x="8775229" y="-19283"/>
                  <a:pt x="8981625" y="0"/>
                </a:cubicBezTo>
                <a:cubicBezTo>
                  <a:pt x="9197939" y="12700"/>
                  <a:pt x="9085313" y="1609"/>
                  <a:pt x="9171569" y="0"/>
                </a:cubicBezTo>
                <a:cubicBezTo>
                  <a:pt x="9271685" y="-30889"/>
                  <a:pt x="9476535" y="-23392"/>
                  <a:pt x="9687131" y="0"/>
                </a:cubicBezTo>
                <a:cubicBezTo>
                  <a:pt x="9897923" y="58518"/>
                  <a:pt x="10208871" y="34679"/>
                  <a:pt x="10528310" y="0"/>
                </a:cubicBezTo>
                <a:cubicBezTo>
                  <a:pt x="10837915" y="-86928"/>
                  <a:pt x="11289502" y="14795"/>
                  <a:pt x="11532298" y="0"/>
                </a:cubicBezTo>
                <a:cubicBezTo>
                  <a:pt x="11735685" y="-46209"/>
                  <a:pt x="11679740" y="-1021"/>
                  <a:pt x="11722242" y="0"/>
                </a:cubicBezTo>
                <a:cubicBezTo>
                  <a:pt x="11784870" y="4563"/>
                  <a:pt x="11841251" y="-6856"/>
                  <a:pt x="11912186" y="0"/>
                </a:cubicBezTo>
                <a:cubicBezTo>
                  <a:pt x="12042056" y="43965"/>
                  <a:pt x="12550320" y="12123"/>
                  <a:pt x="12916174" y="0"/>
                </a:cubicBezTo>
                <a:cubicBezTo>
                  <a:pt x="13275573" y="15321"/>
                  <a:pt x="13061031" y="-10546"/>
                  <a:pt x="13106118" y="0"/>
                </a:cubicBezTo>
                <a:cubicBezTo>
                  <a:pt x="13130533" y="-16454"/>
                  <a:pt x="13558366" y="-3945"/>
                  <a:pt x="13784489" y="0"/>
                </a:cubicBezTo>
                <a:cubicBezTo>
                  <a:pt x="14013329" y="23879"/>
                  <a:pt x="14029640" y="-2576"/>
                  <a:pt x="14137241" y="0"/>
                </a:cubicBezTo>
                <a:cubicBezTo>
                  <a:pt x="14246873" y="-2188"/>
                  <a:pt x="14388056" y="9519"/>
                  <a:pt x="14489994" y="0"/>
                </a:cubicBezTo>
                <a:cubicBezTo>
                  <a:pt x="14588421" y="1172"/>
                  <a:pt x="14752817" y="20463"/>
                  <a:pt x="14842747" y="0"/>
                </a:cubicBezTo>
                <a:cubicBezTo>
                  <a:pt x="14944827" y="-6139"/>
                  <a:pt x="15124475" y="-4183"/>
                  <a:pt x="15195499" y="0"/>
                </a:cubicBezTo>
                <a:cubicBezTo>
                  <a:pt x="15233289" y="-72999"/>
                  <a:pt x="15899864" y="40175"/>
                  <a:pt x="16280892" y="0"/>
                </a:cubicBezTo>
                <a:cubicBezTo>
                  <a:pt x="16282588" y="7876"/>
                  <a:pt x="16277795" y="15459"/>
                  <a:pt x="16280892" y="27432"/>
                </a:cubicBezTo>
                <a:cubicBezTo>
                  <a:pt x="16099300" y="57962"/>
                  <a:pt x="15863089" y="25456"/>
                  <a:pt x="15765330" y="27432"/>
                </a:cubicBezTo>
                <a:cubicBezTo>
                  <a:pt x="15645672" y="47892"/>
                  <a:pt x="15552049" y="11598"/>
                  <a:pt x="15412578" y="27432"/>
                </a:cubicBezTo>
                <a:cubicBezTo>
                  <a:pt x="15245909" y="46375"/>
                  <a:pt x="14794006" y="2096"/>
                  <a:pt x="14571398" y="27432"/>
                </a:cubicBezTo>
                <a:cubicBezTo>
                  <a:pt x="14312653" y="-688"/>
                  <a:pt x="13830246" y="73984"/>
                  <a:pt x="13567410" y="27432"/>
                </a:cubicBezTo>
                <a:cubicBezTo>
                  <a:pt x="13316451" y="18107"/>
                  <a:pt x="13205320" y="-872"/>
                  <a:pt x="13051848" y="27432"/>
                </a:cubicBezTo>
                <a:cubicBezTo>
                  <a:pt x="12896141" y="135970"/>
                  <a:pt x="12435550" y="56277"/>
                  <a:pt x="12047860" y="27432"/>
                </a:cubicBezTo>
                <a:cubicBezTo>
                  <a:pt x="11706654" y="36515"/>
                  <a:pt x="11577224" y="59485"/>
                  <a:pt x="11369490" y="27432"/>
                </a:cubicBezTo>
                <a:cubicBezTo>
                  <a:pt x="11172152" y="9342"/>
                  <a:pt x="10798608" y="38757"/>
                  <a:pt x="10365501" y="27432"/>
                </a:cubicBezTo>
                <a:cubicBezTo>
                  <a:pt x="9978036" y="34516"/>
                  <a:pt x="9807955" y="41287"/>
                  <a:pt x="9361513" y="27432"/>
                </a:cubicBezTo>
                <a:cubicBezTo>
                  <a:pt x="8957327" y="58291"/>
                  <a:pt x="9132463" y="45898"/>
                  <a:pt x="9008760" y="27432"/>
                </a:cubicBezTo>
                <a:cubicBezTo>
                  <a:pt x="8910140" y="15731"/>
                  <a:pt x="8621368" y="22838"/>
                  <a:pt x="8493199" y="27432"/>
                </a:cubicBezTo>
                <a:cubicBezTo>
                  <a:pt x="8381322" y="8454"/>
                  <a:pt x="8121642" y="26635"/>
                  <a:pt x="7814828" y="27432"/>
                </a:cubicBezTo>
                <a:cubicBezTo>
                  <a:pt x="7538271" y="19325"/>
                  <a:pt x="7475127" y="15322"/>
                  <a:pt x="7136458" y="27432"/>
                </a:cubicBezTo>
                <a:cubicBezTo>
                  <a:pt x="6838357" y="-8138"/>
                  <a:pt x="6521516" y="39326"/>
                  <a:pt x="6295278" y="27432"/>
                </a:cubicBezTo>
                <a:cubicBezTo>
                  <a:pt x="6062075" y="-2616"/>
                  <a:pt x="6071233" y="30768"/>
                  <a:pt x="5942526" y="27432"/>
                </a:cubicBezTo>
                <a:cubicBezTo>
                  <a:pt x="5822579" y="16026"/>
                  <a:pt x="5694904" y="16994"/>
                  <a:pt x="5589773" y="27432"/>
                </a:cubicBezTo>
                <a:cubicBezTo>
                  <a:pt x="5403526" y="21891"/>
                  <a:pt x="5005826" y="-3138"/>
                  <a:pt x="4585785" y="27432"/>
                </a:cubicBezTo>
                <a:cubicBezTo>
                  <a:pt x="4173587" y="58823"/>
                  <a:pt x="3803303" y="60751"/>
                  <a:pt x="3581796" y="27432"/>
                </a:cubicBezTo>
                <a:cubicBezTo>
                  <a:pt x="3315704" y="46598"/>
                  <a:pt x="3130163" y="28035"/>
                  <a:pt x="2903426" y="27432"/>
                </a:cubicBezTo>
                <a:cubicBezTo>
                  <a:pt x="2652226" y="21049"/>
                  <a:pt x="2763962" y="43953"/>
                  <a:pt x="2713482" y="27432"/>
                </a:cubicBezTo>
                <a:cubicBezTo>
                  <a:pt x="2646338" y="22596"/>
                  <a:pt x="2604385" y="32602"/>
                  <a:pt x="2523538" y="27432"/>
                </a:cubicBezTo>
                <a:cubicBezTo>
                  <a:pt x="2496413" y="13663"/>
                  <a:pt x="1771920" y="-12116"/>
                  <a:pt x="1519550" y="27432"/>
                </a:cubicBezTo>
                <a:cubicBezTo>
                  <a:pt x="1304346" y="33004"/>
                  <a:pt x="1121856" y="66725"/>
                  <a:pt x="1003988" y="27432"/>
                </a:cubicBezTo>
                <a:cubicBezTo>
                  <a:pt x="890813" y="8344"/>
                  <a:pt x="268574" y="63014"/>
                  <a:pt x="0" y="27432"/>
                </a:cubicBezTo>
                <a:cubicBezTo>
                  <a:pt x="-2467" y="15547"/>
                  <a:pt x="1248" y="7489"/>
                  <a:pt x="0" y="0"/>
                </a:cubicBezTo>
                <a:close/>
              </a:path>
              <a:path w="16280892" h="27432" stroke="0" extrusionOk="0">
                <a:moveTo>
                  <a:pt x="0" y="0"/>
                </a:moveTo>
                <a:cubicBezTo>
                  <a:pt x="131329" y="-29182"/>
                  <a:pt x="323081" y="9296"/>
                  <a:pt x="515562" y="0"/>
                </a:cubicBezTo>
                <a:cubicBezTo>
                  <a:pt x="741448" y="-1122"/>
                  <a:pt x="629762" y="11222"/>
                  <a:pt x="705505" y="0"/>
                </a:cubicBezTo>
                <a:cubicBezTo>
                  <a:pt x="738697" y="17741"/>
                  <a:pt x="1196227" y="-74782"/>
                  <a:pt x="1709494" y="0"/>
                </a:cubicBezTo>
                <a:cubicBezTo>
                  <a:pt x="2190807" y="-29956"/>
                  <a:pt x="1999975" y="-15867"/>
                  <a:pt x="2225055" y="0"/>
                </a:cubicBezTo>
                <a:cubicBezTo>
                  <a:pt x="2462962" y="4306"/>
                  <a:pt x="2584233" y="-12655"/>
                  <a:pt x="2740617" y="0"/>
                </a:cubicBezTo>
                <a:cubicBezTo>
                  <a:pt x="2910592" y="-17416"/>
                  <a:pt x="3343511" y="-49157"/>
                  <a:pt x="3744605" y="0"/>
                </a:cubicBezTo>
                <a:cubicBezTo>
                  <a:pt x="4143622" y="14961"/>
                  <a:pt x="3941446" y="-30299"/>
                  <a:pt x="4097358" y="0"/>
                </a:cubicBezTo>
                <a:cubicBezTo>
                  <a:pt x="4273907" y="-133"/>
                  <a:pt x="4764551" y="-4410"/>
                  <a:pt x="5101346" y="0"/>
                </a:cubicBezTo>
                <a:cubicBezTo>
                  <a:pt x="5497322" y="38562"/>
                  <a:pt x="5825123" y="53175"/>
                  <a:pt x="6105334" y="0"/>
                </a:cubicBezTo>
                <a:cubicBezTo>
                  <a:pt x="6394997" y="-2118"/>
                  <a:pt x="6441930" y="-3203"/>
                  <a:pt x="6783705" y="0"/>
                </a:cubicBezTo>
                <a:cubicBezTo>
                  <a:pt x="7090590" y="7771"/>
                  <a:pt x="7366751" y="32322"/>
                  <a:pt x="7787693" y="0"/>
                </a:cubicBezTo>
                <a:cubicBezTo>
                  <a:pt x="8252885" y="-8653"/>
                  <a:pt x="8083024" y="-44930"/>
                  <a:pt x="8303255" y="0"/>
                </a:cubicBezTo>
                <a:cubicBezTo>
                  <a:pt x="8513834" y="18082"/>
                  <a:pt x="8668544" y="10757"/>
                  <a:pt x="8818816" y="0"/>
                </a:cubicBezTo>
                <a:cubicBezTo>
                  <a:pt x="9024202" y="35785"/>
                  <a:pt x="9384597" y="48496"/>
                  <a:pt x="9659996" y="0"/>
                </a:cubicBezTo>
                <a:cubicBezTo>
                  <a:pt x="9906417" y="-21957"/>
                  <a:pt x="9971758" y="-21262"/>
                  <a:pt x="10175557" y="0"/>
                </a:cubicBezTo>
                <a:cubicBezTo>
                  <a:pt x="10347465" y="-20594"/>
                  <a:pt x="10759180" y="-58262"/>
                  <a:pt x="11179546" y="0"/>
                </a:cubicBezTo>
                <a:cubicBezTo>
                  <a:pt x="11644778" y="19919"/>
                  <a:pt x="11904682" y="75315"/>
                  <a:pt x="12183534" y="0"/>
                </a:cubicBezTo>
                <a:cubicBezTo>
                  <a:pt x="12443270" y="-26948"/>
                  <a:pt x="12676899" y="41957"/>
                  <a:pt x="12861905" y="0"/>
                </a:cubicBezTo>
                <a:cubicBezTo>
                  <a:pt x="13044339" y="-21986"/>
                  <a:pt x="13213552" y="-11146"/>
                  <a:pt x="13377466" y="0"/>
                </a:cubicBezTo>
                <a:cubicBezTo>
                  <a:pt x="13547069" y="2244"/>
                  <a:pt x="13495015" y="-7124"/>
                  <a:pt x="13567410" y="0"/>
                </a:cubicBezTo>
                <a:cubicBezTo>
                  <a:pt x="13650136" y="21918"/>
                  <a:pt x="13759068" y="-10558"/>
                  <a:pt x="13920163" y="0"/>
                </a:cubicBezTo>
                <a:cubicBezTo>
                  <a:pt x="14084637" y="18114"/>
                  <a:pt x="14121308" y="6671"/>
                  <a:pt x="14272915" y="0"/>
                </a:cubicBezTo>
                <a:cubicBezTo>
                  <a:pt x="14444292" y="15220"/>
                  <a:pt x="14612642" y="-43"/>
                  <a:pt x="14788477" y="0"/>
                </a:cubicBezTo>
                <a:cubicBezTo>
                  <a:pt x="15030239" y="18463"/>
                  <a:pt x="15653945" y="17875"/>
                  <a:pt x="16280892" y="0"/>
                </a:cubicBezTo>
                <a:cubicBezTo>
                  <a:pt x="16281616" y="11486"/>
                  <a:pt x="16282146" y="13742"/>
                  <a:pt x="16280892" y="27432"/>
                </a:cubicBezTo>
                <a:cubicBezTo>
                  <a:pt x="16147317" y="20294"/>
                  <a:pt x="15915163" y="-15713"/>
                  <a:pt x="15602522" y="27432"/>
                </a:cubicBezTo>
                <a:cubicBezTo>
                  <a:pt x="15305125" y="26345"/>
                  <a:pt x="15253073" y="24150"/>
                  <a:pt x="14924151" y="27432"/>
                </a:cubicBezTo>
                <a:cubicBezTo>
                  <a:pt x="14602604" y="29737"/>
                  <a:pt x="14672250" y="45162"/>
                  <a:pt x="14571398" y="27432"/>
                </a:cubicBezTo>
                <a:cubicBezTo>
                  <a:pt x="14398654" y="16996"/>
                  <a:pt x="14097495" y="92191"/>
                  <a:pt x="13730219" y="27432"/>
                </a:cubicBezTo>
                <a:cubicBezTo>
                  <a:pt x="13409346" y="11754"/>
                  <a:pt x="13480826" y="29172"/>
                  <a:pt x="13377466" y="27432"/>
                </a:cubicBezTo>
                <a:cubicBezTo>
                  <a:pt x="13261911" y="40894"/>
                  <a:pt x="12947716" y="83260"/>
                  <a:pt x="12536287" y="27432"/>
                </a:cubicBezTo>
                <a:cubicBezTo>
                  <a:pt x="12120891" y="55106"/>
                  <a:pt x="12412121" y="18154"/>
                  <a:pt x="12346343" y="27432"/>
                </a:cubicBezTo>
                <a:cubicBezTo>
                  <a:pt x="12230998" y="-31029"/>
                  <a:pt x="11858217" y="57779"/>
                  <a:pt x="11505164" y="27432"/>
                </a:cubicBezTo>
                <a:cubicBezTo>
                  <a:pt x="11146025" y="-6990"/>
                  <a:pt x="11286655" y="14309"/>
                  <a:pt x="11152411" y="27432"/>
                </a:cubicBezTo>
                <a:cubicBezTo>
                  <a:pt x="10987033" y="29512"/>
                  <a:pt x="11039018" y="24452"/>
                  <a:pt x="10962467" y="27432"/>
                </a:cubicBezTo>
                <a:cubicBezTo>
                  <a:pt x="10876699" y="40150"/>
                  <a:pt x="10771189" y="16410"/>
                  <a:pt x="10609715" y="27432"/>
                </a:cubicBezTo>
                <a:cubicBezTo>
                  <a:pt x="10412320" y="16037"/>
                  <a:pt x="9993019" y="3117"/>
                  <a:pt x="9768535" y="27432"/>
                </a:cubicBezTo>
                <a:cubicBezTo>
                  <a:pt x="9549782" y="42601"/>
                  <a:pt x="9513793" y="22739"/>
                  <a:pt x="9415783" y="27432"/>
                </a:cubicBezTo>
                <a:cubicBezTo>
                  <a:pt x="9319070" y="28909"/>
                  <a:pt x="9300901" y="30703"/>
                  <a:pt x="9225839" y="27432"/>
                </a:cubicBezTo>
                <a:cubicBezTo>
                  <a:pt x="9136514" y="29913"/>
                  <a:pt x="9008453" y="22662"/>
                  <a:pt x="8873086" y="27432"/>
                </a:cubicBezTo>
                <a:cubicBezTo>
                  <a:pt x="8714060" y="15806"/>
                  <a:pt x="8604436" y="43259"/>
                  <a:pt x="8357525" y="27432"/>
                </a:cubicBezTo>
                <a:cubicBezTo>
                  <a:pt x="8133045" y="26792"/>
                  <a:pt x="7839991" y="-12554"/>
                  <a:pt x="7679154" y="27432"/>
                </a:cubicBezTo>
                <a:cubicBezTo>
                  <a:pt x="7527721" y="56529"/>
                  <a:pt x="7483600" y="39389"/>
                  <a:pt x="7326401" y="27432"/>
                </a:cubicBezTo>
                <a:cubicBezTo>
                  <a:pt x="7193372" y="38431"/>
                  <a:pt x="6739044" y="36947"/>
                  <a:pt x="6322413" y="27432"/>
                </a:cubicBezTo>
                <a:cubicBezTo>
                  <a:pt x="5929120" y="-1539"/>
                  <a:pt x="5918820" y="-1804"/>
                  <a:pt x="5644043" y="27432"/>
                </a:cubicBezTo>
                <a:cubicBezTo>
                  <a:pt x="5381679" y="53754"/>
                  <a:pt x="5077467" y="-34762"/>
                  <a:pt x="4640054" y="27432"/>
                </a:cubicBezTo>
                <a:cubicBezTo>
                  <a:pt x="4233474" y="30957"/>
                  <a:pt x="4206282" y="16588"/>
                  <a:pt x="3798875" y="27432"/>
                </a:cubicBezTo>
                <a:cubicBezTo>
                  <a:pt x="3399457" y="40261"/>
                  <a:pt x="3451506" y="23989"/>
                  <a:pt x="3283313" y="27432"/>
                </a:cubicBezTo>
                <a:cubicBezTo>
                  <a:pt x="3090853" y="15592"/>
                  <a:pt x="2732869" y="117327"/>
                  <a:pt x="2442134" y="27432"/>
                </a:cubicBezTo>
                <a:cubicBezTo>
                  <a:pt x="2102927" y="-4880"/>
                  <a:pt x="2232043" y="34441"/>
                  <a:pt x="2089381" y="27432"/>
                </a:cubicBezTo>
                <a:cubicBezTo>
                  <a:pt x="1907761" y="75887"/>
                  <a:pt x="1582899" y="15239"/>
                  <a:pt x="1411011" y="27432"/>
                </a:cubicBezTo>
                <a:cubicBezTo>
                  <a:pt x="1201141" y="16901"/>
                  <a:pt x="1262536" y="22827"/>
                  <a:pt x="1221067" y="27432"/>
                </a:cubicBezTo>
                <a:cubicBezTo>
                  <a:pt x="1153924" y="-13881"/>
                  <a:pt x="333257" y="-21275"/>
                  <a:pt x="0" y="27432"/>
                </a:cubicBezTo>
                <a:cubicBezTo>
                  <a:pt x="114" y="19235"/>
                  <a:pt x="-658" y="11978"/>
                  <a:pt x="0" y="0"/>
                </a:cubicBezTo>
                <a:close/>
              </a:path>
              <a:path w="16280892" h="27432" fill="none" stroke="0" extrusionOk="0">
                <a:moveTo>
                  <a:pt x="0" y="0"/>
                </a:moveTo>
                <a:cubicBezTo>
                  <a:pt x="394525" y="28393"/>
                  <a:pt x="489616" y="-32605"/>
                  <a:pt x="841179" y="0"/>
                </a:cubicBezTo>
                <a:cubicBezTo>
                  <a:pt x="1203328" y="41174"/>
                  <a:pt x="1486280" y="-20053"/>
                  <a:pt x="1682359" y="0"/>
                </a:cubicBezTo>
                <a:cubicBezTo>
                  <a:pt x="1841966" y="30682"/>
                  <a:pt x="2101860" y="52630"/>
                  <a:pt x="2360729" y="0"/>
                </a:cubicBezTo>
                <a:cubicBezTo>
                  <a:pt x="2601609" y="-26262"/>
                  <a:pt x="2731628" y="22057"/>
                  <a:pt x="3039100" y="0"/>
                </a:cubicBezTo>
                <a:cubicBezTo>
                  <a:pt x="3372494" y="-15853"/>
                  <a:pt x="3423749" y="4825"/>
                  <a:pt x="3717470" y="0"/>
                </a:cubicBezTo>
                <a:cubicBezTo>
                  <a:pt x="3999888" y="-16200"/>
                  <a:pt x="3807719" y="13433"/>
                  <a:pt x="3907414" y="0"/>
                </a:cubicBezTo>
                <a:cubicBezTo>
                  <a:pt x="3999620" y="-14522"/>
                  <a:pt x="4510266" y="40390"/>
                  <a:pt x="4748593" y="0"/>
                </a:cubicBezTo>
                <a:cubicBezTo>
                  <a:pt x="4815274" y="5824"/>
                  <a:pt x="4854460" y="-7343"/>
                  <a:pt x="4938537" y="0"/>
                </a:cubicBezTo>
                <a:cubicBezTo>
                  <a:pt x="4927514" y="-4335"/>
                  <a:pt x="5344145" y="-29091"/>
                  <a:pt x="5616908" y="0"/>
                </a:cubicBezTo>
                <a:cubicBezTo>
                  <a:pt x="5911098" y="21387"/>
                  <a:pt x="6431211" y="3757"/>
                  <a:pt x="6620896" y="0"/>
                </a:cubicBezTo>
                <a:cubicBezTo>
                  <a:pt x="6878095" y="-51251"/>
                  <a:pt x="7104049" y="17162"/>
                  <a:pt x="7624884" y="0"/>
                </a:cubicBezTo>
                <a:cubicBezTo>
                  <a:pt x="8122246" y="-25540"/>
                  <a:pt x="8108047" y="-24027"/>
                  <a:pt x="8466064" y="0"/>
                </a:cubicBezTo>
                <a:cubicBezTo>
                  <a:pt x="8818659" y="13756"/>
                  <a:pt x="8771392" y="-22152"/>
                  <a:pt x="8981625" y="0"/>
                </a:cubicBezTo>
                <a:cubicBezTo>
                  <a:pt x="9179136" y="4414"/>
                  <a:pt x="9073536" y="11241"/>
                  <a:pt x="9171569" y="0"/>
                </a:cubicBezTo>
                <a:cubicBezTo>
                  <a:pt x="9261500" y="-12947"/>
                  <a:pt x="9495234" y="-11874"/>
                  <a:pt x="9687131" y="0"/>
                </a:cubicBezTo>
                <a:cubicBezTo>
                  <a:pt x="9941295" y="17476"/>
                  <a:pt x="10156018" y="39096"/>
                  <a:pt x="10528310" y="0"/>
                </a:cubicBezTo>
                <a:cubicBezTo>
                  <a:pt x="10862839" y="-78187"/>
                  <a:pt x="11306450" y="58655"/>
                  <a:pt x="11532298" y="0"/>
                </a:cubicBezTo>
                <a:cubicBezTo>
                  <a:pt x="11739365" y="-48294"/>
                  <a:pt x="11672068" y="3192"/>
                  <a:pt x="11722242" y="0"/>
                </a:cubicBezTo>
                <a:cubicBezTo>
                  <a:pt x="11783680" y="2758"/>
                  <a:pt x="11836495" y="-16861"/>
                  <a:pt x="11912186" y="0"/>
                </a:cubicBezTo>
                <a:cubicBezTo>
                  <a:pt x="12010600" y="13590"/>
                  <a:pt x="12522382" y="29741"/>
                  <a:pt x="12916174" y="0"/>
                </a:cubicBezTo>
                <a:cubicBezTo>
                  <a:pt x="13273363" y="13975"/>
                  <a:pt x="13072891" y="-896"/>
                  <a:pt x="13106118" y="0"/>
                </a:cubicBezTo>
                <a:cubicBezTo>
                  <a:pt x="13154044" y="33492"/>
                  <a:pt x="13572318" y="-15699"/>
                  <a:pt x="13784489" y="0"/>
                </a:cubicBezTo>
                <a:cubicBezTo>
                  <a:pt x="14009755" y="24196"/>
                  <a:pt x="14033950" y="-2087"/>
                  <a:pt x="14137241" y="0"/>
                </a:cubicBezTo>
                <a:cubicBezTo>
                  <a:pt x="14269960" y="-4722"/>
                  <a:pt x="14390931" y="17963"/>
                  <a:pt x="14489994" y="0"/>
                </a:cubicBezTo>
                <a:cubicBezTo>
                  <a:pt x="14584123" y="-13344"/>
                  <a:pt x="14746944" y="21721"/>
                  <a:pt x="14842747" y="0"/>
                </a:cubicBezTo>
                <a:cubicBezTo>
                  <a:pt x="14917761" y="9173"/>
                  <a:pt x="15114215" y="-2462"/>
                  <a:pt x="15195499" y="0"/>
                </a:cubicBezTo>
                <a:cubicBezTo>
                  <a:pt x="15297555" y="12165"/>
                  <a:pt x="15945798" y="-34041"/>
                  <a:pt x="16280892" y="0"/>
                </a:cubicBezTo>
                <a:cubicBezTo>
                  <a:pt x="16281489" y="7807"/>
                  <a:pt x="16280328" y="13441"/>
                  <a:pt x="16280892" y="27432"/>
                </a:cubicBezTo>
                <a:cubicBezTo>
                  <a:pt x="16079588" y="47862"/>
                  <a:pt x="15893126" y="25634"/>
                  <a:pt x="15765330" y="27432"/>
                </a:cubicBezTo>
                <a:cubicBezTo>
                  <a:pt x="15656206" y="30805"/>
                  <a:pt x="15566228" y="22834"/>
                  <a:pt x="15412578" y="27432"/>
                </a:cubicBezTo>
                <a:cubicBezTo>
                  <a:pt x="15272601" y="78642"/>
                  <a:pt x="14802144" y="32729"/>
                  <a:pt x="14571398" y="27432"/>
                </a:cubicBezTo>
                <a:cubicBezTo>
                  <a:pt x="14315979" y="51792"/>
                  <a:pt x="13798139" y="17860"/>
                  <a:pt x="13567410" y="27432"/>
                </a:cubicBezTo>
                <a:cubicBezTo>
                  <a:pt x="13298378" y="-5751"/>
                  <a:pt x="13212999" y="15302"/>
                  <a:pt x="13051848" y="27432"/>
                </a:cubicBezTo>
                <a:cubicBezTo>
                  <a:pt x="12888091" y="137136"/>
                  <a:pt x="12406616" y="22126"/>
                  <a:pt x="12047860" y="27432"/>
                </a:cubicBezTo>
                <a:cubicBezTo>
                  <a:pt x="11716908" y="58126"/>
                  <a:pt x="11615142" y="68728"/>
                  <a:pt x="11369490" y="27432"/>
                </a:cubicBezTo>
                <a:cubicBezTo>
                  <a:pt x="11144554" y="15500"/>
                  <a:pt x="10838389" y="45042"/>
                  <a:pt x="10365501" y="27432"/>
                </a:cubicBezTo>
                <a:cubicBezTo>
                  <a:pt x="9937597" y="47810"/>
                  <a:pt x="9786392" y="15048"/>
                  <a:pt x="9361513" y="27432"/>
                </a:cubicBezTo>
                <a:cubicBezTo>
                  <a:pt x="8945152" y="33422"/>
                  <a:pt x="9104354" y="47690"/>
                  <a:pt x="9008760" y="27432"/>
                </a:cubicBezTo>
                <a:cubicBezTo>
                  <a:pt x="8904114" y="44205"/>
                  <a:pt x="8621022" y="17612"/>
                  <a:pt x="8493199" y="27432"/>
                </a:cubicBezTo>
                <a:cubicBezTo>
                  <a:pt x="8363600" y="56612"/>
                  <a:pt x="8099278" y="45689"/>
                  <a:pt x="7814828" y="27432"/>
                </a:cubicBezTo>
                <a:cubicBezTo>
                  <a:pt x="7535419" y="7097"/>
                  <a:pt x="7479997" y="13596"/>
                  <a:pt x="7136458" y="27432"/>
                </a:cubicBezTo>
                <a:cubicBezTo>
                  <a:pt x="6817809" y="10964"/>
                  <a:pt x="6504779" y="16130"/>
                  <a:pt x="6295278" y="27432"/>
                </a:cubicBezTo>
                <a:cubicBezTo>
                  <a:pt x="6066147" y="-4186"/>
                  <a:pt x="6071796" y="34784"/>
                  <a:pt x="5942526" y="27432"/>
                </a:cubicBezTo>
                <a:cubicBezTo>
                  <a:pt x="5809310" y="47970"/>
                  <a:pt x="5708193" y="13829"/>
                  <a:pt x="5589773" y="27432"/>
                </a:cubicBezTo>
                <a:cubicBezTo>
                  <a:pt x="5445645" y="93387"/>
                  <a:pt x="5031705" y="55528"/>
                  <a:pt x="4585785" y="27432"/>
                </a:cubicBezTo>
                <a:cubicBezTo>
                  <a:pt x="4190627" y="62379"/>
                  <a:pt x="3855199" y="11418"/>
                  <a:pt x="3581796" y="27432"/>
                </a:cubicBezTo>
                <a:cubicBezTo>
                  <a:pt x="3317661" y="3124"/>
                  <a:pt x="3149314" y="21782"/>
                  <a:pt x="2903426" y="27432"/>
                </a:cubicBezTo>
                <a:cubicBezTo>
                  <a:pt x="2655524" y="29675"/>
                  <a:pt x="2776990" y="34933"/>
                  <a:pt x="2713482" y="27432"/>
                </a:cubicBezTo>
                <a:cubicBezTo>
                  <a:pt x="2655847" y="8493"/>
                  <a:pt x="2604400" y="18720"/>
                  <a:pt x="2523538" y="27432"/>
                </a:cubicBezTo>
                <a:cubicBezTo>
                  <a:pt x="2440070" y="53540"/>
                  <a:pt x="1758140" y="8970"/>
                  <a:pt x="1519550" y="27432"/>
                </a:cubicBezTo>
                <a:cubicBezTo>
                  <a:pt x="1315543" y="36621"/>
                  <a:pt x="1141524" y="72637"/>
                  <a:pt x="1003988" y="27432"/>
                </a:cubicBezTo>
                <a:cubicBezTo>
                  <a:pt x="955704" y="10057"/>
                  <a:pt x="352536" y="62820"/>
                  <a:pt x="0" y="27432"/>
                </a:cubicBezTo>
                <a:cubicBezTo>
                  <a:pt x="-2860" y="16165"/>
                  <a:pt x="110" y="788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16280892"/>
                      <a:gd name="connsiteY0" fmla="*/ 0 h 27432"/>
                      <a:gd name="connsiteX1" fmla="*/ 841179 w 16280892"/>
                      <a:gd name="connsiteY1" fmla="*/ 0 h 27432"/>
                      <a:gd name="connsiteX2" fmla="*/ 1682359 w 16280892"/>
                      <a:gd name="connsiteY2" fmla="*/ 0 h 27432"/>
                      <a:gd name="connsiteX3" fmla="*/ 2360729 w 16280892"/>
                      <a:gd name="connsiteY3" fmla="*/ 0 h 27432"/>
                      <a:gd name="connsiteX4" fmla="*/ 3039100 w 16280892"/>
                      <a:gd name="connsiteY4" fmla="*/ 0 h 27432"/>
                      <a:gd name="connsiteX5" fmla="*/ 3717470 w 16280892"/>
                      <a:gd name="connsiteY5" fmla="*/ 0 h 27432"/>
                      <a:gd name="connsiteX6" fmla="*/ 3907414 w 16280892"/>
                      <a:gd name="connsiteY6" fmla="*/ 0 h 27432"/>
                      <a:gd name="connsiteX7" fmla="*/ 4748593 w 16280892"/>
                      <a:gd name="connsiteY7" fmla="*/ 0 h 27432"/>
                      <a:gd name="connsiteX8" fmla="*/ 4938537 w 16280892"/>
                      <a:gd name="connsiteY8" fmla="*/ 0 h 27432"/>
                      <a:gd name="connsiteX9" fmla="*/ 5616908 w 16280892"/>
                      <a:gd name="connsiteY9" fmla="*/ 0 h 27432"/>
                      <a:gd name="connsiteX10" fmla="*/ 6620896 w 16280892"/>
                      <a:gd name="connsiteY10" fmla="*/ 0 h 27432"/>
                      <a:gd name="connsiteX11" fmla="*/ 7624884 w 16280892"/>
                      <a:gd name="connsiteY11" fmla="*/ 0 h 27432"/>
                      <a:gd name="connsiteX12" fmla="*/ 8466064 w 16280892"/>
                      <a:gd name="connsiteY12" fmla="*/ 0 h 27432"/>
                      <a:gd name="connsiteX13" fmla="*/ 8981625 w 16280892"/>
                      <a:gd name="connsiteY13" fmla="*/ 0 h 27432"/>
                      <a:gd name="connsiteX14" fmla="*/ 9171569 w 16280892"/>
                      <a:gd name="connsiteY14" fmla="*/ 0 h 27432"/>
                      <a:gd name="connsiteX15" fmla="*/ 9687131 w 16280892"/>
                      <a:gd name="connsiteY15" fmla="*/ 0 h 27432"/>
                      <a:gd name="connsiteX16" fmla="*/ 10528310 w 16280892"/>
                      <a:gd name="connsiteY16" fmla="*/ 0 h 27432"/>
                      <a:gd name="connsiteX17" fmla="*/ 11532298 w 16280892"/>
                      <a:gd name="connsiteY17" fmla="*/ 0 h 27432"/>
                      <a:gd name="connsiteX18" fmla="*/ 11722242 w 16280892"/>
                      <a:gd name="connsiteY18" fmla="*/ 0 h 27432"/>
                      <a:gd name="connsiteX19" fmla="*/ 11912186 w 16280892"/>
                      <a:gd name="connsiteY19" fmla="*/ 0 h 27432"/>
                      <a:gd name="connsiteX20" fmla="*/ 12916174 w 16280892"/>
                      <a:gd name="connsiteY20" fmla="*/ 0 h 27432"/>
                      <a:gd name="connsiteX21" fmla="*/ 13106118 w 16280892"/>
                      <a:gd name="connsiteY21" fmla="*/ 0 h 27432"/>
                      <a:gd name="connsiteX22" fmla="*/ 13784489 w 16280892"/>
                      <a:gd name="connsiteY22" fmla="*/ 0 h 27432"/>
                      <a:gd name="connsiteX23" fmla="*/ 14137241 w 16280892"/>
                      <a:gd name="connsiteY23" fmla="*/ 0 h 27432"/>
                      <a:gd name="connsiteX24" fmla="*/ 14489994 w 16280892"/>
                      <a:gd name="connsiteY24" fmla="*/ 0 h 27432"/>
                      <a:gd name="connsiteX25" fmla="*/ 14842747 w 16280892"/>
                      <a:gd name="connsiteY25" fmla="*/ 0 h 27432"/>
                      <a:gd name="connsiteX26" fmla="*/ 15195499 w 16280892"/>
                      <a:gd name="connsiteY26" fmla="*/ 0 h 27432"/>
                      <a:gd name="connsiteX27" fmla="*/ 16280892 w 16280892"/>
                      <a:gd name="connsiteY27" fmla="*/ 0 h 27432"/>
                      <a:gd name="connsiteX28" fmla="*/ 16280892 w 16280892"/>
                      <a:gd name="connsiteY28" fmla="*/ 27432 h 27432"/>
                      <a:gd name="connsiteX29" fmla="*/ 15765330 w 16280892"/>
                      <a:gd name="connsiteY29" fmla="*/ 27432 h 27432"/>
                      <a:gd name="connsiteX30" fmla="*/ 15412578 w 16280892"/>
                      <a:gd name="connsiteY30" fmla="*/ 27432 h 27432"/>
                      <a:gd name="connsiteX31" fmla="*/ 14571398 w 16280892"/>
                      <a:gd name="connsiteY31" fmla="*/ 27432 h 27432"/>
                      <a:gd name="connsiteX32" fmla="*/ 13567410 w 16280892"/>
                      <a:gd name="connsiteY32" fmla="*/ 27432 h 27432"/>
                      <a:gd name="connsiteX33" fmla="*/ 13051848 w 16280892"/>
                      <a:gd name="connsiteY33" fmla="*/ 27432 h 27432"/>
                      <a:gd name="connsiteX34" fmla="*/ 12047860 w 16280892"/>
                      <a:gd name="connsiteY34" fmla="*/ 27432 h 27432"/>
                      <a:gd name="connsiteX35" fmla="*/ 11369490 w 16280892"/>
                      <a:gd name="connsiteY35" fmla="*/ 27432 h 27432"/>
                      <a:gd name="connsiteX36" fmla="*/ 10365501 w 16280892"/>
                      <a:gd name="connsiteY36" fmla="*/ 27432 h 27432"/>
                      <a:gd name="connsiteX37" fmla="*/ 9361513 w 16280892"/>
                      <a:gd name="connsiteY37" fmla="*/ 27432 h 27432"/>
                      <a:gd name="connsiteX38" fmla="*/ 9008760 w 16280892"/>
                      <a:gd name="connsiteY38" fmla="*/ 27432 h 27432"/>
                      <a:gd name="connsiteX39" fmla="*/ 8493199 w 16280892"/>
                      <a:gd name="connsiteY39" fmla="*/ 27432 h 27432"/>
                      <a:gd name="connsiteX40" fmla="*/ 7814828 w 16280892"/>
                      <a:gd name="connsiteY40" fmla="*/ 27432 h 27432"/>
                      <a:gd name="connsiteX41" fmla="*/ 7136458 w 16280892"/>
                      <a:gd name="connsiteY41" fmla="*/ 27432 h 27432"/>
                      <a:gd name="connsiteX42" fmla="*/ 6295278 w 16280892"/>
                      <a:gd name="connsiteY42" fmla="*/ 27432 h 27432"/>
                      <a:gd name="connsiteX43" fmla="*/ 5942526 w 16280892"/>
                      <a:gd name="connsiteY43" fmla="*/ 27432 h 27432"/>
                      <a:gd name="connsiteX44" fmla="*/ 5589773 w 16280892"/>
                      <a:gd name="connsiteY44" fmla="*/ 27432 h 27432"/>
                      <a:gd name="connsiteX45" fmla="*/ 4585785 w 16280892"/>
                      <a:gd name="connsiteY45" fmla="*/ 27432 h 27432"/>
                      <a:gd name="connsiteX46" fmla="*/ 3581796 w 16280892"/>
                      <a:gd name="connsiteY46" fmla="*/ 27432 h 27432"/>
                      <a:gd name="connsiteX47" fmla="*/ 2903426 w 16280892"/>
                      <a:gd name="connsiteY47" fmla="*/ 27432 h 27432"/>
                      <a:gd name="connsiteX48" fmla="*/ 2713482 w 16280892"/>
                      <a:gd name="connsiteY48" fmla="*/ 27432 h 27432"/>
                      <a:gd name="connsiteX49" fmla="*/ 2523538 w 16280892"/>
                      <a:gd name="connsiteY49" fmla="*/ 27432 h 27432"/>
                      <a:gd name="connsiteX50" fmla="*/ 1519550 w 16280892"/>
                      <a:gd name="connsiteY50" fmla="*/ 27432 h 27432"/>
                      <a:gd name="connsiteX51" fmla="*/ 1003988 w 16280892"/>
                      <a:gd name="connsiteY51" fmla="*/ 27432 h 27432"/>
                      <a:gd name="connsiteX52" fmla="*/ 0 w 16280892"/>
                      <a:gd name="connsiteY52" fmla="*/ 27432 h 27432"/>
                      <a:gd name="connsiteX53" fmla="*/ 0 w 16280892"/>
                      <a:gd name="connsiteY5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6280892" h="27432" fill="none" extrusionOk="0">
                        <a:moveTo>
                          <a:pt x="0" y="0"/>
                        </a:moveTo>
                        <a:cubicBezTo>
                          <a:pt x="409643" y="37718"/>
                          <a:pt x="500439" y="-36667"/>
                          <a:pt x="841179" y="0"/>
                        </a:cubicBezTo>
                        <a:cubicBezTo>
                          <a:pt x="1181919" y="36667"/>
                          <a:pt x="1512729" y="-20894"/>
                          <a:pt x="1682359" y="0"/>
                        </a:cubicBezTo>
                        <a:cubicBezTo>
                          <a:pt x="1851989" y="20894"/>
                          <a:pt x="2107821" y="19681"/>
                          <a:pt x="2360729" y="0"/>
                        </a:cubicBezTo>
                        <a:cubicBezTo>
                          <a:pt x="2613637" y="-19681"/>
                          <a:pt x="2722918" y="17895"/>
                          <a:pt x="3039100" y="0"/>
                        </a:cubicBezTo>
                        <a:cubicBezTo>
                          <a:pt x="3355282" y="-17895"/>
                          <a:pt x="3419387" y="13801"/>
                          <a:pt x="3717470" y="0"/>
                        </a:cubicBezTo>
                        <a:cubicBezTo>
                          <a:pt x="4015553" y="-13801"/>
                          <a:pt x="3814431" y="7113"/>
                          <a:pt x="3907414" y="0"/>
                        </a:cubicBezTo>
                        <a:cubicBezTo>
                          <a:pt x="4000397" y="-7113"/>
                          <a:pt x="4537852" y="2053"/>
                          <a:pt x="4748593" y="0"/>
                        </a:cubicBezTo>
                        <a:cubicBezTo>
                          <a:pt x="4959334" y="-2053"/>
                          <a:pt x="4885146" y="651"/>
                          <a:pt x="4938537" y="0"/>
                        </a:cubicBezTo>
                        <a:cubicBezTo>
                          <a:pt x="4991928" y="-651"/>
                          <a:pt x="5331447" y="5729"/>
                          <a:pt x="5616908" y="0"/>
                        </a:cubicBezTo>
                        <a:cubicBezTo>
                          <a:pt x="5902369" y="-5729"/>
                          <a:pt x="6419677" y="15155"/>
                          <a:pt x="6620896" y="0"/>
                        </a:cubicBezTo>
                        <a:cubicBezTo>
                          <a:pt x="6822115" y="-15155"/>
                          <a:pt x="7129106" y="23573"/>
                          <a:pt x="7624884" y="0"/>
                        </a:cubicBezTo>
                        <a:cubicBezTo>
                          <a:pt x="8120662" y="-23573"/>
                          <a:pt x="8109589" y="-23431"/>
                          <a:pt x="8466064" y="0"/>
                        </a:cubicBezTo>
                        <a:cubicBezTo>
                          <a:pt x="8822539" y="23431"/>
                          <a:pt x="8773707" y="-19971"/>
                          <a:pt x="8981625" y="0"/>
                        </a:cubicBezTo>
                        <a:cubicBezTo>
                          <a:pt x="9189543" y="19971"/>
                          <a:pt x="9076883" y="-1357"/>
                          <a:pt x="9171569" y="0"/>
                        </a:cubicBezTo>
                        <a:cubicBezTo>
                          <a:pt x="9266255" y="1357"/>
                          <a:pt x="9482888" y="-9366"/>
                          <a:pt x="9687131" y="0"/>
                        </a:cubicBezTo>
                        <a:cubicBezTo>
                          <a:pt x="9891374" y="9366"/>
                          <a:pt x="10216856" y="36591"/>
                          <a:pt x="10528310" y="0"/>
                        </a:cubicBezTo>
                        <a:cubicBezTo>
                          <a:pt x="10839764" y="-36591"/>
                          <a:pt x="11327559" y="47801"/>
                          <a:pt x="11532298" y="0"/>
                        </a:cubicBezTo>
                        <a:cubicBezTo>
                          <a:pt x="11737037" y="-47801"/>
                          <a:pt x="11671078" y="-6214"/>
                          <a:pt x="11722242" y="0"/>
                        </a:cubicBezTo>
                        <a:cubicBezTo>
                          <a:pt x="11773406" y="6214"/>
                          <a:pt x="11836794" y="-8789"/>
                          <a:pt x="11912186" y="0"/>
                        </a:cubicBezTo>
                        <a:cubicBezTo>
                          <a:pt x="11987578" y="8789"/>
                          <a:pt x="12560026" y="-17178"/>
                          <a:pt x="12916174" y="0"/>
                        </a:cubicBezTo>
                        <a:cubicBezTo>
                          <a:pt x="13272322" y="17178"/>
                          <a:pt x="13066214" y="-8116"/>
                          <a:pt x="13106118" y="0"/>
                        </a:cubicBezTo>
                        <a:cubicBezTo>
                          <a:pt x="13146022" y="8116"/>
                          <a:pt x="13560520" y="-19828"/>
                          <a:pt x="13784489" y="0"/>
                        </a:cubicBezTo>
                        <a:cubicBezTo>
                          <a:pt x="14008458" y="19828"/>
                          <a:pt x="14029208" y="-693"/>
                          <a:pt x="14137241" y="0"/>
                        </a:cubicBezTo>
                        <a:cubicBezTo>
                          <a:pt x="14245274" y="693"/>
                          <a:pt x="14377822" y="7164"/>
                          <a:pt x="14489994" y="0"/>
                        </a:cubicBezTo>
                        <a:cubicBezTo>
                          <a:pt x="14602166" y="-7164"/>
                          <a:pt x="14759000" y="9517"/>
                          <a:pt x="14842747" y="0"/>
                        </a:cubicBezTo>
                        <a:cubicBezTo>
                          <a:pt x="14926494" y="-9517"/>
                          <a:pt x="15109709" y="2919"/>
                          <a:pt x="15195499" y="0"/>
                        </a:cubicBezTo>
                        <a:cubicBezTo>
                          <a:pt x="15281289" y="-2919"/>
                          <a:pt x="15925238" y="-21748"/>
                          <a:pt x="16280892" y="0"/>
                        </a:cubicBezTo>
                        <a:cubicBezTo>
                          <a:pt x="16281619" y="6650"/>
                          <a:pt x="16279930" y="15178"/>
                          <a:pt x="16280892" y="27432"/>
                        </a:cubicBezTo>
                        <a:cubicBezTo>
                          <a:pt x="16098512" y="48472"/>
                          <a:pt x="15881289" y="22250"/>
                          <a:pt x="15765330" y="27432"/>
                        </a:cubicBezTo>
                        <a:cubicBezTo>
                          <a:pt x="15649371" y="32614"/>
                          <a:pt x="15567326" y="15228"/>
                          <a:pt x="15412578" y="27432"/>
                        </a:cubicBezTo>
                        <a:cubicBezTo>
                          <a:pt x="15257830" y="39636"/>
                          <a:pt x="14785880" y="29504"/>
                          <a:pt x="14571398" y="27432"/>
                        </a:cubicBezTo>
                        <a:cubicBezTo>
                          <a:pt x="14356916" y="25360"/>
                          <a:pt x="13827427" y="61696"/>
                          <a:pt x="13567410" y="27432"/>
                        </a:cubicBezTo>
                        <a:cubicBezTo>
                          <a:pt x="13307393" y="-6832"/>
                          <a:pt x="13200066" y="1718"/>
                          <a:pt x="13051848" y="27432"/>
                        </a:cubicBezTo>
                        <a:cubicBezTo>
                          <a:pt x="12903630" y="53146"/>
                          <a:pt x="12400701" y="6921"/>
                          <a:pt x="12047860" y="27432"/>
                        </a:cubicBezTo>
                        <a:cubicBezTo>
                          <a:pt x="11695019" y="47943"/>
                          <a:pt x="11598024" y="51997"/>
                          <a:pt x="11369490" y="27432"/>
                        </a:cubicBezTo>
                        <a:cubicBezTo>
                          <a:pt x="11140956" y="2868"/>
                          <a:pt x="10761954" y="12862"/>
                          <a:pt x="10365501" y="27432"/>
                        </a:cubicBezTo>
                        <a:cubicBezTo>
                          <a:pt x="9969048" y="42002"/>
                          <a:pt x="9790411" y="328"/>
                          <a:pt x="9361513" y="27432"/>
                        </a:cubicBezTo>
                        <a:cubicBezTo>
                          <a:pt x="8932615" y="54536"/>
                          <a:pt x="9113926" y="34318"/>
                          <a:pt x="9008760" y="27432"/>
                        </a:cubicBezTo>
                        <a:cubicBezTo>
                          <a:pt x="8903594" y="20546"/>
                          <a:pt x="8614812" y="23184"/>
                          <a:pt x="8493199" y="27432"/>
                        </a:cubicBezTo>
                        <a:cubicBezTo>
                          <a:pt x="8371586" y="31680"/>
                          <a:pt x="8091918" y="43164"/>
                          <a:pt x="7814828" y="27432"/>
                        </a:cubicBezTo>
                        <a:cubicBezTo>
                          <a:pt x="7537738" y="11700"/>
                          <a:pt x="7462803" y="16870"/>
                          <a:pt x="7136458" y="27432"/>
                        </a:cubicBezTo>
                        <a:cubicBezTo>
                          <a:pt x="6810113" y="37995"/>
                          <a:pt x="6525162" y="52361"/>
                          <a:pt x="6295278" y="27432"/>
                        </a:cubicBezTo>
                        <a:cubicBezTo>
                          <a:pt x="6065394" y="2503"/>
                          <a:pt x="6069908" y="30755"/>
                          <a:pt x="5942526" y="27432"/>
                        </a:cubicBezTo>
                        <a:cubicBezTo>
                          <a:pt x="5815144" y="24109"/>
                          <a:pt x="5717369" y="11415"/>
                          <a:pt x="5589773" y="27432"/>
                        </a:cubicBezTo>
                        <a:cubicBezTo>
                          <a:pt x="5462177" y="43449"/>
                          <a:pt x="5013558" y="23556"/>
                          <a:pt x="4585785" y="27432"/>
                        </a:cubicBezTo>
                        <a:cubicBezTo>
                          <a:pt x="4158012" y="31308"/>
                          <a:pt x="3847085" y="18090"/>
                          <a:pt x="3581796" y="27432"/>
                        </a:cubicBezTo>
                        <a:cubicBezTo>
                          <a:pt x="3316507" y="36774"/>
                          <a:pt x="3154713" y="31771"/>
                          <a:pt x="2903426" y="27432"/>
                        </a:cubicBezTo>
                        <a:cubicBezTo>
                          <a:pt x="2652139" y="23094"/>
                          <a:pt x="2773806" y="35830"/>
                          <a:pt x="2713482" y="27432"/>
                        </a:cubicBezTo>
                        <a:cubicBezTo>
                          <a:pt x="2653158" y="19034"/>
                          <a:pt x="2600711" y="22540"/>
                          <a:pt x="2523538" y="27432"/>
                        </a:cubicBezTo>
                        <a:cubicBezTo>
                          <a:pt x="2446365" y="32324"/>
                          <a:pt x="1741229" y="20965"/>
                          <a:pt x="1519550" y="27432"/>
                        </a:cubicBezTo>
                        <a:cubicBezTo>
                          <a:pt x="1297871" y="33899"/>
                          <a:pt x="1125646" y="48277"/>
                          <a:pt x="1003988" y="27432"/>
                        </a:cubicBezTo>
                        <a:cubicBezTo>
                          <a:pt x="882330" y="6587"/>
                          <a:pt x="341133" y="60519"/>
                          <a:pt x="0" y="27432"/>
                        </a:cubicBezTo>
                        <a:cubicBezTo>
                          <a:pt x="-1251" y="16359"/>
                          <a:pt x="1039" y="7572"/>
                          <a:pt x="0" y="0"/>
                        </a:cubicBezTo>
                        <a:close/>
                      </a:path>
                      <a:path w="16280892" h="27432" stroke="0" extrusionOk="0">
                        <a:moveTo>
                          <a:pt x="0" y="0"/>
                        </a:moveTo>
                        <a:cubicBezTo>
                          <a:pt x="132094" y="5368"/>
                          <a:pt x="295768" y="171"/>
                          <a:pt x="515562" y="0"/>
                        </a:cubicBezTo>
                        <a:cubicBezTo>
                          <a:pt x="735356" y="-171"/>
                          <a:pt x="631430" y="3629"/>
                          <a:pt x="705505" y="0"/>
                        </a:cubicBezTo>
                        <a:cubicBezTo>
                          <a:pt x="779580" y="-3629"/>
                          <a:pt x="1236188" y="21817"/>
                          <a:pt x="1709494" y="0"/>
                        </a:cubicBezTo>
                        <a:cubicBezTo>
                          <a:pt x="2182800" y="-21817"/>
                          <a:pt x="2009833" y="-8078"/>
                          <a:pt x="2225055" y="0"/>
                        </a:cubicBezTo>
                        <a:cubicBezTo>
                          <a:pt x="2440277" y="8078"/>
                          <a:pt x="2576987" y="-3690"/>
                          <a:pt x="2740617" y="0"/>
                        </a:cubicBezTo>
                        <a:cubicBezTo>
                          <a:pt x="2904247" y="3690"/>
                          <a:pt x="3320878" y="-23618"/>
                          <a:pt x="3744605" y="0"/>
                        </a:cubicBezTo>
                        <a:cubicBezTo>
                          <a:pt x="4168332" y="23618"/>
                          <a:pt x="3960785" y="-13202"/>
                          <a:pt x="4097358" y="0"/>
                        </a:cubicBezTo>
                        <a:cubicBezTo>
                          <a:pt x="4233931" y="13202"/>
                          <a:pt x="4707387" y="-19923"/>
                          <a:pt x="5101346" y="0"/>
                        </a:cubicBezTo>
                        <a:cubicBezTo>
                          <a:pt x="5495305" y="19923"/>
                          <a:pt x="5819839" y="-2146"/>
                          <a:pt x="6105334" y="0"/>
                        </a:cubicBezTo>
                        <a:cubicBezTo>
                          <a:pt x="6390829" y="2146"/>
                          <a:pt x="6451820" y="-10129"/>
                          <a:pt x="6783705" y="0"/>
                        </a:cubicBezTo>
                        <a:cubicBezTo>
                          <a:pt x="7115590" y="10129"/>
                          <a:pt x="7343272" y="6830"/>
                          <a:pt x="7787693" y="0"/>
                        </a:cubicBezTo>
                        <a:cubicBezTo>
                          <a:pt x="8232114" y="-6830"/>
                          <a:pt x="8084321" y="-8759"/>
                          <a:pt x="8303255" y="0"/>
                        </a:cubicBezTo>
                        <a:cubicBezTo>
                          <a:pt x="8522189" y="8759"/>
                          <a:pt x="8642548" y="10676"/>
                          <a:pt x="8818816" y="0"/>
                        </a:cubicBezTo>
                        <a:cubicBezTo>
                          <a:pt x="8995084" y="-10676"/>
                          <a:pt x="9419823" y="19068"/>
                          <a:pt x="9659996" y="0"/>
                        </a:cubicBezTo>
                        <a:cubicBezTo>
                          <a:pt x="9900169" y="-19068"/>
                          <a:pt x="9981281" y="-18291"/>
                          <a:pt x="10175557" y="0"/>
                        </a:cubicBezTo>
                        <a:cubicBezTo>
                          <a:pt x="10369833" y="18291"/>
                          <a:pt x="10761846" y="3543"/>
                          <a:pt x="11179546" y="0"/>
                        </a:cubicBezTo>
                        <a:cubicBezTo>
                          <a:pt x="11597246" y="-3543"/>
                          <a:pt x="11926388" y="33443"/>
                          <a:pt x="12183534" y="0"/>
                        </a:cubicBezTo>
                        <a:cubicBezTo>
                          <a:pt x="12440680" y="-33443"/>
                          <a:pt x="12684884" y="13168"/>
                          <a:pt x="12861905" y="0"/>
                        </a:cubicBezTo>
                        <a:cubicBezTo>
                          <a:pt x="13038926" y="-13168"/>
                          <a:pt x="13216637" y="-5124"/>
                          <a:pt x="13377466" y="0"/>
                        </a:cubicBezTo>
                        <a:cubicBezTo>
                          <a:pt x="13538295" y="5124"/>
                          <a:pt x="13493173" y="-3867"/>
                          <a:pt x="13567410" y="0"/>
                        </a:cubicBezTo>
                        <a:cubicBezTo>
                          <a:pt x="13641647" y="3867"/>
                          <a:pt x="13758514" y="-13877"/>
                          <a:pt x="13920163" y="0"/>
                        </a:cubicBezTo>
                        <a:cubicBezTo>
                          <a:pt x="14081812" y="13877"/>
                          <a:pt x="14124450" y="8909"/>
                          <a:pt x="14272915" y="0"/>
                        </a:cubicBezTo>
                        <a:cubicBezTo>
                          <a:pt x="14421380" y="-8909"/>
                          <a:pt x="14593413" y="-7184"/>
                          <a:pt x="14788477" y="0"/>
                        </a:cubicBezTo>
                        <a:cubicBezTo>
                          <a:pt x="14983541" y="7184"/>
                          <a:pt x="15709700" y="-55721"/>
                          <a:pt x="16280892" y="0"/>
                        </a:cubicBezTo>
                        <a:cubicBezTo>
                          <a:pt x="16282183" y="11478"/>
                          <a:pt x="16282086" y="14228"/>
                          <a:pt x="16280892" y="27432"/>
                        </a:cubicBezTo>
                        <a:cubicBezTo>
                          <a:pt x="16123730" y="31268"/>
                          <a:pt x="15899890" y="26679"/>
                          <a:pt x="15602522" y="27432"/>
                        </a:cubicBezTo>
                        <a:cubicBezTo>
                          <a:pt x="15305154" y="28186"/>
                          <a:pt x="15252307" y="20177"/>
                          <a:pt x="14924151" y="27432"/>
                        </a:cubicBezTo>
                        <a:cubicBezTo>
                          <a:pt x="14595995" y="34687"/>
                          <a:pt x="14662608" y="41537"/>
                          <a:pt x="14571398" y="27432"/>
                        </a:cubicBezTo>
                        <a:cubicBezTo>
                          <a:pt x="14480188" y="13327"/>
                          <a:pt x="14057344" y="27311"/>
                          <a:pt x="13730219" y="27432"/>
                        </a:cubicBezTo>
                        <a:cubicBezTo>
                          <a:pt x="13403094" y="27553"/>
                          <a:pt x="13479093" y="22044"/>
                          <a:pt x="13377466" y="27432"/>
                        </a:cubicBezTo>
                        <a:cubicBezTo>
                          <a:pt x="13275839" y="32820"/>
                          <a:pt x="12951162" y="1863"/>
                          <a:pt x="12536287" y="27432"/>
                        </a:cubicBezTo>
                        <a:cubicBezTo>
                          <a:pt x="12121412" y="53001"/>
                          <a:pt x="12410210" y="21673"/>
                          <a:pt x="12346343" y="27432"/>
                        </a:cubicBezTo>
                        <a:cubicBezTo>
                          <a:pt x="12282476" y="33191"/>
                          <a:pt x="11837570" y="67787"/>
                          <a:pt x="11505164" y="27432"/>
                        </a:cubicBezTo>
                        <a:cubicBezTo>
                          <a:pt x="11172758" y="-12923"/>
                          <a:pt x="11307286" y="21302"/>
                          <a:pt x="11152411" y="27432"/>
                        </a:cubicBezTo>
                        <a:cubicBezTo>
                          <a:pt x="10997536" y="33562"/>
                          <a:pt x="11042121" y="20479"/>
                          <a:pt x="10962467" y="27432"/>
                        </a:cubicBezTo>
                        <a:cubicBezTo>
                          <a:pt x="10882813" y="34385"/>
                          <a:pt x="10768155" y="17793"/>
                          <a:pt x="10609715" y="27432"/>
                        </a:cubicBezTo>
                        <a:cubicBezTo>
                          <a:pt x="10451275" y="37071"/>
                          <a:pt x="9983734" y="10056"/>
                          <a:pt x="9768535" y="27432"/>
                        </a:cubicBezTo>
                        <a:cubicBezTo>
                          <a:pt x="9553336" y="44808"/>
                          <a:pt x="9512715" y="24391"/>
                          <a:pt x="9415783" y="27432"/>
                        </a:cubicBezTo>
                        <a:cubicBezTo>
                          <a:pt x="9318851" y="30473"/>
                          <a:pt x="9302863" y="32409"/>
                          <a:pt x="9225839" y="27432"/>
                        </a:cubicBezTo>
                        <a:cubicBezTo>
                          <a:pt x="9148815" y="22455"/>
                          <a:pt x="9005247" y="27775"/>
                          <a:pt x="8873086" y="27432"/>
                        </a:cubicBezTo>
                        <a:cubicBezTo>
                          <a:pt x="8740925" y="27089"/>
                          <a:pt x="8597862" y="44957"/>
                          <a:pt x="8357525" y="27432"/>
                        </a:cubicBezTo>
                        <a:cubicBezTo>
                          <a:pt x="8117188" y="9907"/>
                          <a:pt x="7830326" y="336"/>
                          <a:pt x="7679154" y="27432"/>
                        </a:cubicBezTo>
                        <a:cubicBezTo>
                          <a:pt x="7527982" y="54528"/>
                          <a:pt x="7487877" y="41910"/>
                          <a:pt x="7326401" y="27432"/>
                        </a:cubicBezTo>
                        <a:cubicBezTo>
                          <a:pt x="7164925" y="12954"/>
                          <a:pt x="6715807" y="57076"/>
                          <a:pt x="6322413" y="27432"/>
                        </a:cubicBezTo>
                        <a:cubicBezTo>
                          <a:pt x="5929019" y="-2212"/>
                          <a:pt x="5917783" y="-2491"/>
                          <a:pt x="5644043" y="27432"/>
                        </a:cubicBezTo>
                        <a:cubicBezTo>
                          <a:pt x="5370303" y="57355"/>
                          <a:pt x="5045383" y="23003"/>
                          <a:pt x="4640054" y="27432"/>
                        </a:cubicBezTo>
                        <a:cubicBezTo>
                          <a:pt x="4234725" y="31861"/>
                          <a:pt x="4205736" y="15581"/>
                          <a:pt x="3798875" y="27432"/>
                        </a:cubicBezTo>
                        <a:cubicBezTo>
                          <a:pt x="3392014" y="39283"/>
                          <a:pt x="3451278" y="26782"/>
                          <a:pt x="3283313" y="27432"/>
                        </a:cubicBezTo>
                        <a:cubicBezTo>
                          <a:pt x="3115348" y="28082"/>
                          <a:pt x="2773067" y="64616"/>
                          <a:pt x="2442134" y="27432"/>
                        </a:cubicBezTo>
                        <a:cubicBezTo>
                          <a:pt x="2111201" y="-9752"/>
                          <a:pt x="2244120" y="15839"/>
                          <a:pt x="2089381" y="27432"/>
                        </a:cubicBezTo>
                        <a:cubicBezTo>
                          <a:pt x="1934642" y="39025"/>
                          <a:pt x="1619221" y="41603"/>
                          <a:pt x="1411011" y="27432"/>
                        </a:cubicBezTo>
                        <a:cubicBezTo>
                          <a:pt x="1202801" y="13262"/>
                          <a:pt x="1262505" y="27975"/>
                          <a:pt x="1221067" y="27432"/>
                        </a:cubicBezTo>
                        <a:cubicBezTo>
                          <a:pt x="1179629" y="26889"/>
                          <a:pt x="395550" y="-2351"/>
                          <a:pt x="0" y="27432"/>
                        </a:cubicBezTo>
                        <a:cubicBezTo>
                          <a:pt x="-1057" y="18241"/>
                          <a:pt x="670" y="12133"/>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606C2406-906F-EB4B-4C04-63B068FC2D65}"/>
              </a:ext>
            </a:extLst>
          </p:cNvPr>
          <p:cNvSpPr>
            <a:spLocks noGrp="1"/>
          </p:cNvSpPr>
          <p:nvPr>
            <p:ph idx="1"/>
          </p:nvPr>
        </p:nvSpPr>
        <p:spPr>
          <a:xfrm>
            <a:off x="1257300" y="2894076"/>
            <a:ext cx="15773400" cy="6377940"/>
          </a:xfrm>
        </p:spPr>
        <p:txBody>
          <a:bodyPr>
            <a:normAutofit/>
          </a:bodyPr>
          <a:lstStyle/>
          <a:p>
            <a:pPr algn="just"/>
            <a:r>
              <a:rPr lang="el-GR" sz="3300" dirty="0"/>
              <a:t>Οι Ολλανδοί γοητευμένοι από το φυτό τουλίπα, το οποίο προέρχονταν από την Τουρκία, αγόραζαν συνεχώς βολβούς και τους μεταπωλούσαν με τεράστια κερδοφορία.</a:t>
            </a:r>
            <a:endParaRPr lang="en-US" sz="3300" dirty="0"/>
          </a:p>
          <a:p>
            <a:pPr algn="just"/>
            <a:r>
              <a:rPr lang="el-GR" sz="3300" dirty="0"/>
              <a:t> Το εμπόριο έφτασε στο ζενίθ, δημιουργήθηκε ακόμα και προθεσμιακή αγορά τουλίπας. Αποτέλεσμα της δεδομένης κατάστασης είναι να μην μπορούν να παραδοθούν βολβοί γιατί δεν υπήρχαν και να μην μπορούν να τους πληρώσουν, γιατί δεν υπήρχαν χρήματα.</a:t>
            </a:r>
            <a:endParaRPr lang="en-US" sz="3300" dirty="0"/>
          </a:p>
          <a:p>
            <a:pPr algn="just"/>
            <a:r>
              <a:rPr lang="el-GR" sz="3300" dirty="0"/>
              <a:t> Η πτώση των τιμών και το σοκ που προκλήθηκε στην Ολλανδία οδήγησε σε μια βαθύτερη οικονομική κατάπτωση.</a:t>
            </a:r>
          </a:p>
        </p:txBody>
      </p:sp>
    </p:spTree>
    <p:extLst>
      <p:ext uri="{BB962C8B-B14F-4D97-AF65-F5344CB8AC3E}">
        <p14:creationId xmlns:p14="http://schemas.microsoft.com/office/powerpoint/2010/main" val="367611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20335" cy="10287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7FE83A2-FEE4-6350-C139-718D9A8C414D}"/>
              </a:ext>
            </a:extLst>
          </p:cNvPr>
          <p:cNvSpPr>
            <a:spLocks noGrp="1"/>
          </p:cNvSpPr>
          <p:nvPr>
            <p:ph type="title"/>
          </p:nvPr>
        </p:nvSpPr>
        <p:spPr>
          <a:xfrm>
            <a:off x="960120" y="3111544"/>
            <a:ext cx="4128531" cy="4063913"/>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ct val="90000"/>
              </a:lnSpc>
            </a:pPr>
            <a:r>
              <a:rPr lang="en-US" sz="3900" kern="1200">
                <a:solidFill>
                  <a:srgbClr val="FFFFFF"/>
                </a:solidFill>
                <a:latin typeface="+mj-lt"/>
                <a:ea typeface="+mj-ea"/>
                <a:cs typeface="+mj-cs"/>
              </a:rPr>
              <a:t>Το μεγάλο κραχ του 1929.</a:t>
            </a:r>
          </a:p>
        </p:txBody>
      </p:sp>
      <p:pic>
        <p:nvPicPr>
          <p:cNvPr id="5" name="Θέση περιεχομένου 4" descr="Εικόνα που περιέχει κείμενο, εξωτερικός χώρος/ύπαιθρος, πλήθος&#10;&#10;Περιγραφή που δημιουργήθηκε αυτόματα">
            <a:extLst>
              <a:ext uri="{FF2B5EF4-FFF2-40B4-BE49-F238E27FC236}">
                <a16:creationId xmlns:a16="http://schemas.microsoft.com/office/drawing/2014/main" id="{C93C1B90-7392-BE15-8AE7-FDB8E91552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57900" y="2566684"/>
            <a:ext cx="10782298" cy="5148547"/>
          </a:xfrm>
          <a:prstGeom prst="rect">
            <a:avLst/>
          </a:prstGeom>
        </p:spPr>
      </p:pic>
    </p:spTree>
    <p:extLst>
      <p:ext uri="{BB962C8B-B14F-4D97-AF65-F5344CB8AC3E}">
        <p14:creationId xmlns:p14="http://schemas.microsoft.com/office/powerpoint/2010/main" val="31367189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764</Words>
  <Application>Microsoft Office PowerPoint</Application>
  <PresentationFormat>Προσαρμογή</PresentationFormat>
  <Paragraphs>31</Paragraphs>
  <Slides>16</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16</vt:i4>
      </vt:variant>
    </vt:vector>
  </HeadingPairs>
  <TitlesOfParts>
    <vt:vector size="19" baseType="lpstr">
      <vt:lpstr>Arial</vt:lpstr>
      <vt:lpstr>Calibri</vt:lpstr>
      <vt:lpstr>Office Theme</vt:lpstr>
      <vt:lpstr>Χρηματιστηριακές Ανωμαλίες</vt:lpstr>
      <vt:lpstr>Φούσκες</vt:lpstr>
      <vt:lpstr>Παρουσίαση του PowerPoint</vt:lpstr>
      <vt:lpstr>Παρουσίαση του PowerPoint</vt:lpstr>
      <vt:lpstr>Παρουσίαση του PowerPoint</vt:lpstr>
      <vt:lpstr>Παρουσίαση του PowerPoint</vt:lpstr>
      <vt:lpstr>Η μανία της τουλίπας (Ολλανδία, 1637):</vt:lpstr>
      <vt:lpstr>Παρουσίαση του PowerPoint</vt:lpstr>
      <vt:lpstr>Το μεγάλο κραχ του 1929.</vt:lpstr>
      <vt:lpstr>Παρουσίαση του PowerPoint</vt:lpstr>
      <vt:lpstr> H φούσκα με τις εταιρίες διαδικτύου (2000)</vt:lpstr>
      <vt:lpstr>Παρουσίαση του PowerPoint</vt:lpstr>
      <vt:lpstr>Η φούσκα των ακινήτων στην  Αμερική (2008)</vt:lpstr>
      <vt:lpstr>Η φούσκα της Κίνας 2014 </vt:lpstr>
      <vt:lpstr> Η φούσκα του Ελληνικού Χρηματιστηρίο</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Σχολεία_Τμήμα Λογιστικής και Χρηματοοικονομικής (1920 × 1080 px)</dc:title>
  <dc:creator>Τασος</dc:creator>
  <cp:lastModifiedBy>ANASTASIOS KONSTANTINIDIS</cp:lastModifiedBy>
  <cp:revision>4</cp:revision>
  <dcterms:created xsi:type="dcterms:W3CDTF">2006-08-16T00:00:00Z</dcterms:created>
  <dcterms:modified xsi:type="dcterms:W3CDTF">2023-04-02T15:10:20Z</dcterms:modified>
  <dc:identifier>DAFeexXF6Hk</dc:identifier>
</cp:coreProperties>
</file>