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19" d="100"/>
          <a:sy n="119" d="100"/>
        </p:scale>
        <p:origin x="4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CC36D6-C345-49B5-8729-14AD3CAC8A1D}"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6A928AA5-7CBE-4FA1-967C-D6980C210692}">
      <dgm:prSet/>
      <dgm:spPr/>
      <dgm:t>
        <a:bodyPr/>
        <a:lstStyle/>
        <a:p>
          <a:r>
            <a:rPr lang="el-GR"/>
            <a:t>Αν η μπάλα κοστίζει: x και το μπαστούνι κοστίζει x+100 τότε</a:t>
          </a:r>
          <a:endParaRPr lang="en-US"/>
        </a:p>
      </dgm:t>
    </dgm:pt>
    <dgm:pt modelId="{10F5D2FE-6C03-4662-BABB-ECFF931AF04C}" type="parTrans" cxnId="{7850565D-6687-4F39-85C8-13C309713E8B}">
      <dgm:prSet/>
      <dgm:spPr/>
      <dgm:t>
        <a:bodyPr/>
        <a:lstStyle/>
        <a:p>
          <a:endParaRPr lang="en-US"/>
        </a:p>
      </dgm:t>
    </dgm:pt>
    <dgm:pt modelId="{30CBA74E-7666-4AB0-933D-4DC8C54C3C1D}" type="sibTrans" cxnId="{7850565D-6687-4F39-85C8-13C309713E8B}">
      <dgm:prSet/>
      <dgm:spPr/>
      <dgm:t>
        <a:bodyPr/>
        <a:lstStyle/>
        <a:p>
          <a:endParaRPr lang="en-US"/>
        </a:p>
      </dgm:t>
    </dgm:pt>
    <dgm:pt modelId="{D1A1B49A-FF56-4C97-9C65-5CD45227E01A}">
      <dgm:prSet/>
      <dgm:spPr/>
      <dgm:t>
        <a:bodyPr/>
        <a:lstStyle/>
        <a:p>
          <a:r>
            <a:rPr lang="el-GR"/>
            <a:t>Μπαστούνι + μπάλα = x +(x+100) =110 </a:t>
          </a:r>
          <a:endParaRPr lang="en-US"/>
        </a:p>
      </dgm:t>
    </dgm:pt>
    <dgm:pt modelId="{68331B65-26A5-479C-B96F-6C5C6CED00B3}" type="parTrans" cxnId="{887D555B-EB90-4275-A79E-17C6253C6CFF}">
      <dgm:prSet/>
      <dgm:spPr/>
      <dgm:t>
        <a:bodyPr/>
        <a:lstStyle/>
        <a:p>
          <a:endParaRPr lang="en-US"/>
        </a:p>
      </dgm:t>
    </dgm:pt>
    <dgm:pt modelId="{672CFC4F-3DC5-4B31-AFB4-7014CE7DA49B}" type="sibTrans" cxnId="{887D555B-EB90-4275-A79E-17C6253C6CFF}">
      <dgm:prSet/>
      <dgm:spPr/>
      <dgm:t>
        <a:bodyPr/>
        <a:lstStyle/>
        <a:p>
          <a:endParaRPr lang="en-US"/>
        </a:p>
      </dgm:t>
    </dgm:pt>
    <dgm:pt modelId="{8D87DDCB-6946-4E9F-80C8-55E9B2659FA2}">
      <dgm:prSet/>
      <dgm:spPr/>
      <dgm:t>
        <a:bodyPr/>
        <a:lstStyle/>
        <a:p>
          <a:r>
            <a:rPr lang="en-US"/>
            <a:t>2x+100=110</a:t>
          </a:r>
        </a:p>
      </dgm:t>
    </dgm:pt>
    <dgm:pt modelId="{878A0456-39D3-4818-B8CF-023B96633C49}" type="parTrans" cxnId="{65C6ED26-BB1A-4B86-B1A2-6D365D7F98B1}">
      <dgm:prSet/>
      <dgm:spPr/>
      <dgm:t>
        <a:bodyPr/>
        <a:lstStyle/>
        <a:p>
          <a:endParaRPr lang="en-US"/>
        </a:p>
      </dgm:t>
    </dgm:pt>
    <dgm:pt modelId="{05995A0D-3DD9-4BB4-913E-6C266604AFBB}" type="sibTrans" cxnId="{65C6ED26-BB1A-4B86-B1A2-6D365D7F98B1}">
      <dgm:prSet/>
      <dgm:spPr/>
      <dgm:t>
        <a:bodyPr/>
        <a:lstStyle/>
        <a:p>
          <a:endParaRPr lang="en-US"/>
        </a:p>
      </dgm:t>
    </dgm:pt>
    <dgm:pt modelId="{E347D1D8-8937-43FF-80DC-5AC5D65DDB50}">
      <dgm:prSet/>
      <dgm:spPr/>
      <dgm:t>
        <a:bodyPr/>
        <a:lstStyle/>
        <a:p>
          <a:r>
            <a:rPr lang="en-US"/>
            <a:t>2x=10</a:t>
          </a:r>
        </a:p>
      </dgm:t>
    </dgm:pt>
    <dgm:pt modelId="{643826C3-6088-42D2-8AA6-BD42E0D090C5}" type="parTrans" cxnId="{8E7BAAEB-2B91-49FD-AFB0-1624BEC5B89C}">
      <dgm:prSet/>
      <dgm:spPr/>
      <dgm:t>
        <a:bodyPr/>
        <a:lstStyle/>
        <a:p>
          <a:endParaRPr lang="en-US"/>
        </a:p>
      </dgm:t>
    </dgm:pt>
    <dgm:pt modelId="{735CDE17-0A7F-4EB0-90E7-DCDA5C7880C3}" type="sibTrans" cxnId="{8E7BAAEB-2B91-49FD-AFB0-1624BEC5B89C}">
      <dgm:prSet/>
      <dgm:spPr/>
      <dgm:t>
        <a:bodyPr/>
        <a:lstStyle/>
        <a:p>
          <a:endParaRPr lang="en-US"/>
        </a:p>
      </dgm:t>
    </dgm:pt>
    <dgm:pt modelId="{8A0E935E-586E-4108-9BEA-E40A97253A41}">
      <dgm:prSet/>
      <dgm:spPr/>
      <dgm:t>
        <a:bodyPr/>
        <a:lstStyle/>
        <a:p>
          <a:r>
            <a:rPr lang="en-US"/>
            <a:t>X=0,5</a:t>
          </a:r>
        </a:p>
      </dgm:t>
    </dgm:pt>
    <dgm:pt modelId="{A27D5D28-75D3-4EEB-ADBC-3BC4F68C9FB8}" type="parTrans" cxnId="{8C525D0F-A931-445E-BE91-863344BE0F70}">
      <dgm:prSet/>
      <dgm:spPr/>
      <dgm:t>
        <a:bodyPr/>
        <a:lstStyle/>
        <a:p>
          <a:endParaRPr lang="en-US"/>
        </a:p>
      </dgm:t>
    </dgm:pt>
    <dgm:pt modelId="{31A8020E-97D6-4C46-8040-A94ADEE5363D}" type="sibTrans" cxnId="{8C525D0F-A931-445E-BE91-863344BE0F70}">
      <dgm:prSet/>
      <dgm:spPr/>
      <dgm:t>
        <a:bodyPr/>
        <a:lstStyle/>
        <a:p>
          <a:endParaRPr lang="en-US"/>
        </a:p>
      </dgm:t>
    </dgm:pt>
    <dgm:pt modelId="{A9563336-AACD-CF40-8157-8207391A5330}" type="pres">
      <dgm:prSet presAssocID="{89CC36D6-C345-49B5-8729-14AD3CAC8A1D}" presName="vert0" presStyleCnt="0">
        <dgm:presLayoutVars>
          <dgm:dir/>
          <dgm:animOne val="branch"/>
          <dgm:animLvl val="lvl"/>
        </dgm:presLayoutVars>
      </dgm:prSet>
      <dgm:spPr/>
    </dgm:pt>
    <dgm:pt modelId="{385B17E5-B8D7-434C-A841-BDA7DA71D909}" type="pres">
      <dgm:prSet presAssocID="{6A928AA5-7CBE-4FA1-967C-D6980C210692}" presName="thickLine" presStyleLbl="alignNode1" presStyleIdx="0" presStyleCnt="5"/>
      <dgm:spPr/>
    </dgm:pt>
    <dgm:pt modelId="{F28D3536-8F45-1F46-8A92-066F397ED518}" type="pres">
      <dgm:prSet presAssocID="{6A928AA5-7CBE-4FA1-967C-D6980C210692}" presName="horz1" presStyleCnt="0"/>
      <dgm:spPr/>
    </dgm:pt>
    <dgm:pt modelId="{0BDE5FB4-5CAB-0E47-A998-40030CA82603}" type="pres">
      <dgm:prSet presAssocID="{6A928AA5-7CBE-4FA1-967C-D6980C210692}" presName="tx1" presStyleLbl="revTx" presStyleIdx="0" presStyleCnt="5"/>
      <dgm:spPr/>
    </dgm:pt>
    <dgm:pt modelId="{9895B522-8E47-F040-A4DD-0164D7FB29FF}" type="pres">
      <dgm:prSet presAssocID="{6A928AA5-7CBE-4FA1-967C-D6980C210692}" presName="vert1" presStyleCnt="0"/>
      <dgm:spPr/>
    </dgm:pt>
    <dgm:pt modelId="{7C2DB5FA-429A-8946-B69C-86EDE4D7D6EC}" type="pres">
      <dgm:prSet presAssocID="{D1A1B49A-FF56-4C97-9C65-5CD45227E01A}" presName="thickLine" presStyleLbl="alignNode1" presStyleIdx="1" presStyleCnt="5"/>
      <dgm:spPr/>
    </dgm:pt>
    <dgm:pt modelId="{102DCEC9-2B46-BE41-84A3-9027BC5765EB}" type="pres">
      <dgm:prSet presAssocID="{D1A1B49A-FF56-4C97-9C65-5CD45227E01A}" presName="horz1" presStyleCnt="0"/>
      <dgm:spPr/>
    </dgm:pt>
    <dgm:pt modelId="{3031407B-B1EB-5D4A-9550-47D72B978EC9}" type="pres">
      <dgm:prSet presAssocID="{D1A1B49A-FF56-4C97-9C65-5CD45227E01A}" presName="tx1" presStyleLbl="revTx" presStyleIdx="1" presStyleCnt="5"/>
      <dgm:spPr/>
    </dgm:pt>
    <dgm:pt modelId="{2C3BF9B8-609D-5646-B05A-6FE5022774EC}" type="pres">
      <dgm:prSet presAssocID="{D1A1B49A-FF56-4C97-9C65-5CD45227E01A}" presName="vert1" presStyleCnt="0"/>
      <dgm:spPr/>
    </dgm:pt>
    <dgm:pt modelId="{E050CE92-C74C-544A-9262-A133FA8193BC}" type="pres">
      <dgm:prSet presAssocID="{8D87DDCB-6946-4E9F-80C8-55E9B2659FA2}" presName="thickLine" presStyleLbl="alignNode1" presStyleIdx="2" presStyleCnt="5"/>
      <dgm:spPr/>
    </dgm:pt>
    <dgm:pt modelId="{BEBE6A87-7399-C445-AB6F-AD9C8F701039}" type="pres">
      <dgm:prSet presAssocID="{8D87DDCB-6946-4E9F-80C8-55E9B2659FA2}" presName="horz1" presStyleCnt="0"/>
      <dgm:spPr/>
    </dgm:pt>
    <dgm:pt modelId="{9BD62DBD-D49D-164A-9353-2448684D7511}" type="pres">
      <dgm:prSet presAssocID="{8D87DDCB-6946-4E9F-80C8-55E9B2659FA2}" presName="tx1" presStyleLbl="revTx" presStyleIdx="2" presStyleCnt="5"/>
      <dgm:spPr/>
    </dgm:pt>
    <dgm:pt modelId="{2B89A1B8-C032-624E-A09E-FC0D1A205176}" type="pres">
      <dgm:prSet presAssocID="{8D87DDCB-6946-4E9F-80C8-55E9B2659FA2}" presName="vert1" presStyleCnt="0"/>
      <dgm:spPr/>
    </dgm:pt>
    <dgm:pt modelId="{899E229A-A91C-804C-8B1B-008F2C49C911}" type="pres">
      <dgm:prSet presAssocID="{E347D1D8-8937-43FF-80DC-5AC5D65DDB50}" presName="thickLine" presStyleLbl="alignNode1" presStyleIdx="3" presStyleCnt="5"/>
      <dgm:spPr/>
    </dgm:pt>
    <dgm:pt modelId="{A53A596D-9C34-1349-979F-BDAC1BD8DAFB}" type="pres">
      <dgm:prSet presAssocID="{E347D1D8-8937-43FF-80DC-5AC5D65DDB50}" presName="horz1" presStyleCnt="0"/>
      <dgm:spPr/>
    </dgm:pt>
    <dgm:pt modelId="{F02BACED-81CE-4144-88E3-9BDB76FC643C}" type="pres">
      <dgm:prSet presAssocID="{E347D1D8-8937-43FF-80DC-5AC5D65DDB50}" presName="tx1" presStyleLbl="revTx" presStyleIdx="3" presStyleCnt="5"/>
      <dgm:spPr/>
    </dgm:pt>
    <dgm:pt modelId="{31AFCA49-5EB4-9A41-8902-FD158FBAC433}" type="pres">
      <dgm:prSet presAssocID="{E347D1D8-8937-43FF-80DC-5AC5D65DDB50}" presName="vert1" presStyleCnt="0"/>
      <dgm:spPr/>
    </dgm:pt>
    <dgm:pt modelId="{FD29106B-BBB2-E84F-BDBF-AEE48DEC7109}" type="pres">
      <dgm:prSet presAssocID="{8A0E935E-586E-4108-9BEA-E40A97253A41}" presName="thickLine" presStyleLbl="alignNode1" presStyleIdx="4" presStyleCnt="5"/>
      <dgm:spPr/>
    </dgm:pt>
    <dgm:pt modelId="{06528FD8-C6E1-9844-B3D9-B6DB0FF7F315}" type="pres">
      <dgm:prSet presAssocID="{8A0E935E-586E-4108-9BEA-E40A97253A41}" presName="horz1" presStyleCnt="0"/>
      <dgm:spPr/>
    </dgm:pt>
    <dgm:pt modelId="{1DA75BA3-A53C-6F42-AC87-8DBBB9D5BAFB}" type="pres">
      <dgm:prSet presAssocID="{8A0E935E-586E-4108-9BEA-E40A97253A41}" presName="tx1" presStyleLbl="revTx" presStyleIdx="4" presStyleCnt="5"/>
      <dgm:spPr/>
    </dgm:pt>
    <dgm:pt modelId="{55A2FE4B-C4E5-BB4A-BE2D-E19D545D56C5}" type="pres">
      <dgm:prSet presAssocID="{8A0E935E-586E-4108-9BEA-E40A97253A41}" presName="vert1" presStyleCnt="0"/>
      <dgm:spPr/>
    </dgm:pt>
  </dgm:ptLst>
  <dgm:cxnLst>
    <dgm:cxn modelId="{8C525D0F-A931-445E-BE91-863344BE0F70}" srcId="{89CC36D6-C345-49B5-8729-14AD3CAC8A1D}" destId="{8A0E935E-586E-4108-9BEA-E40A97253A41}" srcOrd="4" destOrd="0" parTransId="{A27D5D28-75D3-4EEB-ADBC-3BC4F68C9FB8}" sibTransId="{31A8020E-97D6-4C46-8040-A94ADEE5363D}"/>
    <dgm:cxn modelId="{5D6F0B16-C897-ED4A-8BE5-95D39588888D}" type="presOf" srcId="{6A928AA5-7CBE-4FA1-967C-D6980C210692}" destId="{0BDE5FB4-5CAB-0E47-A998-40030CA82603}" srcOrd="0" destOrd="0" presId="urn:microsoft.com/office/officeart/2008/layout/LinedList"/>
    <dgm:cxn modelId="{ECFEC21E-3723-144E-AA3F-AD4155FB570A}" type="presOf" srcId="{8A0E935E-586E-4108-9BEA-E40A97253A41}" destId="{1DA75BA3-A53C-6F42-AC87-8DBBB9D5BAFB}" srcOrd="0" destOrd="0" presId="urn:microsoft.com/office/officeart/2008/layout/LinedList"/>
    <dgm:cxn modelId="{65C6ED26-BB1A-4B86-B1A2-6D365D7F98B1}" srcId="{89CC36D6-C345-49B5-8729-14AD3CAC8A1D}" destId="{8D87DDCB-6946-4E9F-80C8-55E9B2659FA2}" srcOrd="2" destOrd="0" parTransId="{878A0456-39D3-4818-B8CF-023B96633C49}" sibTransId="{05995A0D-3DD9-4BB4-913E-6C266604AFBB}"/>
    <dgm:cxn modelId="{2D7D1B3D-4264-ED4A-B621-AAD18B1BDCC2}" type="presOf" srcId="{89CC36D6-C345-49B5-8729-14AD3CAC8A1D}" destId="{A9563336-AACD-CF40-8157-8207391A5330}" srcOrd="0" destOrd="0" presId="urn:microsoft.com/office/officeart/2008/layout/LinedList"/>
    <dgm:cxn modelId="{E41A1955-68EF-A240-B608-4A0EEF33797D}" type="presOf" srcId="{E347D1D8-8937-43FF-80DC-5AC5D65DDB50}" destId="{F02BACED-81CE-4144-88E3-9BDB76FC643C}" srcOrd="0" destOrd="0" presId="urn:microsoft.com/office/officeart/2008/layout/LinedList"/>
    <dgm:cxn modelId="{887D555B-EB90-4275-A79E-17C6253C6CFF}" srcId="{89CC36D6-C345-49B5-8729-14AD3CAC8A1D}" destId="{D1A1B49A-FF56-4C97-9C65-5CD45227E01A}" srcOrd="1" destOrd="0" parTransId="{68331B65-26A5-479C-B96F-6C5C6CED00B3}" sibTransId="{672CFC4F-3DC5-4B31-AFB4-7014CE7DA49B}"/>
    <dgm:cxn modelId="{7850565D-6687-4F39-85C8-13C309713E8B}" srcId="{89CC36D6-C345-49B5-8729-14AD3CAC8A1D}" destId="{6A928AA5-7CBE-4FA1-967C-D6980C210692}" srcOrd="0" destOrd="0" parTransId="{10F5D2FE-6C03-4662-BABB-ECFF931AF04C}" sibTransId="{30CBA74E-7666-4AB0-933D-4DC8C54C3C1D}"/>
    <dgm:cxn modelId="{A4ED8C96-CB5E-1C4B-B47C-8BD8CFD34274}" type="presOf" srcId="{D1A1B49A-FF56-4C97-9C65-5CD45227E01A}" destId="{3031407B-B1EB-5D4A-9550-47D72B978EC9}" srcOrd="0" destOrd="0" presId="urn:microsoft.com/office/officeart/2008/layout/LinedList"/>
    <dgm:cxn modelId="{EFC03DA5-2170-2D45-A8DD-F18EC0DEAB77}" type="presOf" srcId="{8D87DDCB-6946-4E9F-80C8-55E9B2659FA2}" destId="{9BD62DBD-D49D-164A-9353-2448684D7511}" srcOrd="0" destOrd="0" presId="urn:microsoft.com/office/officeart/2008/layout/LinedList"/>
    <dgm:cxn modelId="{8E7BAAEB-2B91-49FD-AFB0-1624BEC5B89C}" srcId="{89CC36D6-C345-49B5-8729-14AD3CAC8A1D}" destId="{E347D1D8-8937-43FF-80DC-5AC5D65DDB50}" srcOrd="3" destOrd="0" parTransId="{643826C3-6088-42D2-8AA6-BD42E0D090C5}" sibTransId="{735CDE17-0A7F-4EB0-90E7-DCDA5C7880C3}"/>
    <dgm:cxn modelId="{72646E89-62C0-DF41-80AF-94B6AC0BFAC4}" type="presParOf" srcId="{A9563336-AACD-CF40-8157-8207391A5330}" destId="{385B17E5-B8D7-434C-A841-BDA7DA71D909}" srcOrd="0" destOrd="0" presId="urn:microsoft.com/office/officeart/2008/layout/LinedList"/>
    <dgm:cxn modelId="{71DBFEFB-A687-3448-BD7E-2B2AE6453E6B}" type="presParOf" srcId="{A9563336-AACD-CF40-8157-8207391A5330}" destId="{F28D3536-8F45-1F46-8A92-066F397ED518}" srcOrd="1" destOrd="0" presId="urn:microsoft.com/office/officeart/2008/layout/LinedList"/>
    <dgm:cxn modelId="{1E4786D6-C659-B24D-B704-F6F8FF16D0E1}" type="presParOf" srcId="{F28D3536-8F45-1F46-8A92-066F397ED518}" destId="{0BDE5FB4-5CAB-0E47-A998-40030CA82603}" srcOrd="0" destOrd="0" presId="urn:microsoft.com/office/officeart/2008/layout/LinedList"/>
    <dgm:cxn modelId="{26232A2E-D76D-7741-9A5B-E6D7DFFC9B4E}" type="presParOf" srcId="{F28D3536-8F45-1F46-8A92-066F397ED518}" destId="{9895B522-8E47-F040-A4DD-0164D7FB29FF}" srcOrd="1" destOrd="0" presId="urn:microsoft.com/office/officeart/2008/layout/LinedList"/>
    <dgm:cxn modelId="{A949D41E-DC39-114F-9282-45A366E5B3EB}" type="presParOf" srcId="{A9563336-AACD-CF40-8157-8207391A5330}" destId="{7C2DB5FA-429A-8946-B69C-86EDE4D7D6EC}" srcOrd="2" destOrd="0" presId="urn:microsoft.com/office/officeart/2008/layout/LinedList"/>
    <dgm:cxn modelId="{23737201-FA47-B34E-BC59-AC217F65CE3B}" type="presParOf" srcId="{A9563336-AACD-CF40-8157-8207391A5330}" destId="{102DCEC9-2B46-BE41-84A3-9027BC5765EB}" srcOrd="3" destOrd="0" presId="urn:microsoft.com/office/officeart/2008/layout/LinedList"/>
    <dgm:cxn modelId="{4B72DEB6-8AA4-4B4E-8556-09A944330C15}" type="presParOf" srcId="{102DCEC9-2B46-BE41-84A3-9027BC5765EB}" destId="{3031407B-B1EB-5D4A-9550-47D72B978EC9}" srcOrd="0" destOrd="0" presId="urn:microsoft.com/office/officeart/2008/layout/LinedList"/>
    <dgm:cxn modelId="{5B3E940C-54D9-CB4D-87E0-A63601E4A248}" type="presParOf" srcId="{102DCEC9-2B46-BE41-84A3-9027BC5765EB}" destId="{2C3BF9B8-609D-5646-B05A-6FE5022774EC}" srcOrd="1" destOrd="0" presId="urn:microsoft.com/office/officeart/2008/layout/LinedList"/>
    <dgm:cxn modelId="{EFCB3C2A-F8DA-DB44-8F8B-13CBF19165DB}" type="presParOf" srcId="{A9563336-AACD-CF40-8157-8207391A5330}" destId="{E050CE92-C74C-544A-9262-A133FA8193BC}" srcOrd="4" destOrd="0" presId="urn:microsoft.com/office/officeart/2008/layout/LinedList"/>
    <dgm:cxn modelId="{F7A6249B-4B38-D84C-8104-6E3119A5CB2A}" type="presParOf" srcId="{A9563336-AACD-CF40-8157-8207391A5330}" destId="{BEBE6A87-7399-C445-AB6F-AD9C8F701039}" srcOrd="5" destOrd="0" presId="urn:microsoft.com/office/officeart/2008/layout/LinedList"/>
    <dgm:cxn modelId="{22AAB7D8-8FB6-E440-8818-C78F93AFE98B}" type="presParOf" srcId="{BEBE6A87-7399-C445-AB6F-AD9C8F701039}" destId="{9BD62DBD-D49D-164A-9353-2448684D7511}" srcOrd="0" destOrd="0" presId="urn:microsoft.com/office/officeart/2008/layout/LinedList"/>
    <dgm:cxn modelId="{829D7651-27C6-F44B-9BFE-CDBC3887FDB1}" type="presParOf" srcId="{BEBE6A87-7399-C445-AB6F-AD9C8F701039}" destId="{2B89A1B8-C032-624E-A09E-FC0D1A205176}" srcOrd="1" destOrd="0" presId="urn:microsoft.com/office/officeart/2008/layout/LinedList"/>
    <dgm:cxn modelId="{37973E87-265A-5642-8479-58E5D26BF90C}" type="presParOf" srcId="{A9563336-AACD-CF40-8157-8207391A5330}" destId="{899E229A-A91C-804C-8B1B-008F2C49C911}" srcOrd="6" destOrd="0" presId="urn:microsoft.com/office/officeart/2008/layout/LinedList"/>
    <dgm:cxn modelId="{31FD5E1E-E030-FF44-BF27-15B189851B67}" type="presParOf" srcId="{A9563336-AACD-CF40-8157-8207391A5330}" destId="{A53A596D-9C34-1349-979F-BDAC1BD8DAFB}" srcOrd="7" destOrd="0" presId="urn:microsoft.com/office/officeart/2008/layout/LinedList"/>
    <dgm:cxn modelId="{BB666841-4C99-3141-BC82-2E909174F7A3}" type="presParOf" srcId="{A53A596D-9C34-1349-979F-BDAC1BD8DAFB}" destId="{F02BACED-81CE-4144-88E3-9BDB76FC643C}" srcOrd="0" destOrd="0" presId="urn:microsoft.com/office/officeart/2008/layout/LinedList"/>
    <dgm:cxn modelId="{BEC2AFB6-2810-384A-92E8-5F13A25EE883}" type="presParOf" srcId="{A53A596D-9C34-1349-979F-BDAC1BD8DAFB}" destId="{31AFCA49-5EB4-9A41-8902-FD158FBAC433}" srcOrd="1" destOrd="0" presId="urn:microsoft.com/office/officeart/2008/layout/LinedList"/>
    <dgm:cxn modelId="{04808C10-B5E4-AC42-830D-99D6AE1D9033}" type="presParOf" srcId="{A9563336-AACD-CF40-8157-8207391A5330}" destId="{FD29106B-BBB2-E84F-BDBF-AEE48DEC7109}" srcOrd="8" destOrd="0" presId="urn:microsoft.com/office/officeart/2008/layout/LinedList"/>
    <dgm:cxn modelId="{8D217EB7-25FA-5945-9EDA-2D54E622FACC}" type="presParOf" srcId="{A9563336-AACD-CF40-8157-8207391A5330}" destId="{06528FD8-C6E1-9844-B3D9-B6DB0FF7F315}" srcOrd="9" destOrd="0" presId="urn:microsoft.com/office/officeart/2008/layout/LinedList"/>
    <dgm:cxn modelId="{E591E1DE-489F-904B-948F-981FF6B9806A}" type="presParOf" srcId="{06528FD8-C6E1-9844-B3D9-B6DB0FF7F315}" destId="{1DA75BA3-A53C-6F42-AC87-8DBBB9D5BAFB}" srcOrd="0" destOrd="0" presId="urn:microsoft.com/office/officeart/2008/layout/LinedList"/>
    <dgm:cxn modelId="{8679055C-2723-A64C-AE86-59D8ABE0C510}" type="presParOf" srcId="{06528FD8-C6E1-9844-B3D9-B6DB0FF7F315}" destId="{55A2FE4B-C4E5-BB4A-BE2D-E19D545D56C5}"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B17E5-B8D7-434C-A841-BDA7DA71D909}">
      <dsp:nvSpPr>
        <dsp:cNvPr id="0" name=""/>
        <dsp:cNvSpPr/>
      </dsp:nvSpPr>
      <dsp:spPr>
        <a:xfrm>
          <a:off x="0" y="660"/>
          <a:ext cx="51419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DE5FB4-5CAB-0E47-A998-40030CA82603}">
      <dsp:nvSpPr>
        <dsp:cNvPr id="0" name=""/>
        <dsp:cNvSpPr/>
      </dsp:nvSpPr>
      <dsp:spPr>
        <a:xfrm>
          <a:off x="0" y="660"/>
          <a:ext cx="5141912" cy="1081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l-GR" sz="2800" kern="1200"/>
            <a:t>Αν η μπάλα κοστίζει: x και το μπαστούνι κοστίζει x+100 τότε</a:t>
          </a:r>
          <a:endParaRPr lang="en-US" sz="2800" kern="1200"/>
        </a:p>
      </dsp:txBody>
      <dsp:txXfrm>
        <a:off x="0" y="660"/>
        <a:ext cx="5141912" cy="1081140"/>
      </dsp:txXfrm>
    </dsp:sp>
    <dsp:sp modelId="{7C2DB5FA-429A-8946-B69C-86EDE4D7D6EC}">
      <dsp:nvSpPr>
        <dsp:cNvPr id="0" name=""/>
        <dsp:cNvSpPr/>
      </dsp:nvSpPr>
      <dsp:spPr>
        <a:xfrm>
          <a:off x="0" y="1081801"/>
          <a:ext cx="51419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31407B-B1EB-5D4A-9550-47D72B978EC9}">
      <dsp:nvSpPr>
        <dsp:cNvPr id="0" name=""/>
        <dsp:cNvSpPr/>
      </dsp:nvSpPr>
      <dsp:spPr>
        <a:xfrm>
          <a:off x="0" y="1081801"/>
          <a:ext cx="5141912" cy="1081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l-GR" sz="2800" kern="1200"/>
            <a:t>Μπαστούνι + μπάλα = x +(x+100) =110 </a:t>
          </a:r>
          <a:endParaRPr lang="en-US" sz="2800" kern="1200"/>
        </a:p>
      </dsp:txBody>
      <dsp:txXfrm>
        <a:off x="0" y="1081801"/>
        <a:ext cx="5141912" cy="1081140"/>
      </dsp:txXfrm>
    </dsp:sp>
    <dsp:sp modelId="{E050CE92-C74C-544A-9262-A133FA8193BC}">
      <dsp:nvSpPr>
        <dsp:cNvPr id="0" name=""/>
        <dsp:cNvSpPr/>
      </dsp:nvSpPr>
      <dsp:spPr>
        <a:xfrm>
          <a:off x="0" y="2162942"/>
          <a:ext cx="51419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D62DBD-D49D-164A-9353-2448684D7511}">
      <dsp:nvSpPr>
        <dsp:cNvPr id="0" name=""/>
        <dsp:cNvSpPr/>
      </dsp:nvSpPr>
      <dsp:spPr>
        <a:xfrm>
          <a:off x="0" y="2162942"/>
          <a:ext cx="5141912" cy="1081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2x+100=110</a:t>
          </a:r>
        </a:p>
      </dsp:txBody>
      <dsp:txXfrm>
        <a:off x="0" y="2162942"/>
        <a:ext cx="5141912" cy="1081140"/>
      </dsp:txXfrm>
    </dsp:sp>
    <dsp:sp modelId="{899E229A-A91C-804C-8B1B-008F2C49C911}">
      <dsp:nvSpPr>
        <dsp:cNvPr id="0" name=""/>
        <dsp:cNvSpPr/>
      </dsp:nvSpPr>
      <dsp:spPr>
        <a:xfrm>
          <a:off x="0" y="3244082"/>
          <a:ext cx="51419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2BACED-81CE-4144-88E3-9BDB76FC643C}">
      <dsp:nvSpPr>
        <dsp:cNvPr id="0" name=""/>
        <dsp:cNvSpPr/>
      </dsp:nvSpPr>
      <dsp:spPr>
        <a:xfrm>
          <a:off x="0" y="3244082"/>
          <a:ext cx="5141912" cy="1081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2x=10</a:t>
          </a:r>
        </a:p>
      </dsp:txBody>
      <dsp:txXfrm>
        <a:off x="0" y="3244082"/>
        <a:ext cx="5141912" cy="1081140"/>
      </dsp:txXfrm>
    </dsp:sp>
    <dsp:sp modelId="{FD29106B-BBB2-E84F-BDBF-AEE48DEC7109}">
      <dsp:nvSpPr>
        <dsp:cNvPr id="0" name=""/>
        <dsp:cNvSpPr/>
      </dsp:nvSpPr>
      <dsp:spPr>
        <a:xfrm>
          <a:off x="0" y="4325223"/>
          <a:ext cx="51419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A75BA3-A53C-6F42-AC87-8DBBB9D5BAFB}">
      <dsp:nvSpPr>
        <dsp:cNvPr id="0" name=""/>
        <dsp:cNvSpPr/>
      </dsp:nvSpPr>
      <dsp:spPr>
        <a:xfrm>
          <a:off x="0" y="4325223"/>
          <a:ext cx="5141912" cy="1081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X=0,5</a:t>
          </a:r>
        </a:p>
      </dsp:txBody>
      <dsp:txXfrm>
        <a:off x="0" y="4325223"/>
        <a:ext cx="5141912" cy="108114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9F3F022-7C6D-4A43-8D6A-F3AA101DFC2E}" type="datetimeFigureOut">
              <a:rPr lang="el-GR" smtClean="0"/>
              <a:t>6/4/23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27914E6-720A-48E4-99DD-F16A6C4CC7CC}" type="slidenum">
              <a:rPr lang="el-GR" smtClean="0"/>
              <a:t>‹#›</a:t>
            </a:fld>
            <a:endParaRPr lang="el-GR"/>
          </a:p>
        </p:txBody>
      </p:sp>
    </p:spTree>
    <p:extLst>
      <p:ext uri="{BB962C8B-B14F-4D97-AF65-F5344CB8AC3E}">
        <p14:creationId xmlns:p14="http://schemas.microsoft.com/office/powerpoint/2010/main" val="628998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p:cNvSpPr>
            <a:spLocks noGrp="1"/>
          </p:cNvSpPr>
          <p:nvPr>
            <p:ph type="dt" sz="half" idx="10"/>
          </p:nvPr>
        </p:nvSpPr>
        <p:spPr/>
        <p:txBody>
          <a:bodyPr/>
          <a:lstStyle/>
          <a:p>
            <a:fld id="{49F3F022-7C6D-4A43-8D6A-F3AA101DFC2E}" type="datetimeFigureOut">
              <a:rPr lang="el-GR" smtClean="0"/>
              <a:t>6/4/23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277164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9F3F022-7C6D-4A43-8D6A-F3AA101DFC2E}" type="datetimeFigureOut">
              <a:rPr lang="el-GR" smtClean="0"/>
              <a:t>6/4/23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276638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9F3F022-7C6D-4A43-8D6A-F3AA101DFC2E}" type="datetimeFigureOut">
              <a:rPr lang="el-GR" smtClean="0"/>
              <a:t>6/4/23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16396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593667" y="6272784"/>
            <a:ext cx="2644309" cy="365125"/>
          </a:xfrm>
        </p:spPr>
        <p:txBody>
          <a:bodyPr/>
          <a:lstStyle/>
          <a:p>
            <a:fld id="{49F3F022-7C6D-4A43-8D6A-F3AA101DFC2E}" type="datetimeFigureOut">
              <a:rPr lang="el-GR" smtClean="0"/>
              <a:t>6/4/23</a:t>
            </a:fld>
            <a:endParaRPr lang="el-GR"/>
          </a:p>
        </p:txBody>
      </p:sp>
      <p:sp>
        <p:nvSpPr>
          <p:cNvPr id="5" name="Footer Placeholder 4"/>
          <p:cNvSpPr>
            <a:spLocks noGrp="1"/>
          </p:cNvSpPr>
          <p:nvPr>
            <p:ph type="ftr" sz="quarter" idx="11"/>
          </p:nvPr>
        </p:nvSpPr>
        <p:spPr>
          <a:xfrm>
            <a:off x="2182708" y="6272784"/>
            <a:ext cx="6327648" cy="365125"/>
          </a:xfrm>
        </p:spPr>
        <p:txBody>
          <a:bodyPr/>
          <a:lstStyle/>
          <a:p>
            <a:endParaRPr lang="el-G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27914E6-720A-48E4-99DD-F16A6C4CC7CC}" type="slidenum">
              <a:rPr lang="el-GR" smtClean="0"/>
              <a:t>‹#›</a:t>
            </a:fld>
            <a:endParaRPr lang="el-GR"/>
          </a:p>
        </p:txBody>
      </p:sp>
    </p:spTree>
    <p:extLst>
      <p:ext uri="{BB962C8B-B14F-4D97-AF65-F5344CB8AC3E}">
        <p14:creationId xmlns:p14="http://schemas.microsoft.com/office/powerpoint/2010/main" val="348762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9F3F022-7C6D-4A43-8D6A-F3AA101DFC2E}" type="datetimeFigureOut">
              <a:rPr lang="el-GR" smtClean="0"/>
              <a:t>6/4/23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174470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9F3F022-7C6D-4A43-8D6A-F3AA101DFC2E}" type="datetimeFigureOut">
              <a:rPr lang="el-GR" smtClean="0"/>
              <a:t>6/4/23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27914E6-720A-48E4-99DD-F16A6C4CC7CC}"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113898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F3F022-7C6D-4A43-8D6A-F3AA101DFC2E}" type="datetimeFigureOut">
              <a:rPr lang="el-GR" smtClean="0"/>
              <a:t>6/4/23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27914E6-720A-48E4-99DD-F16A6C4CC7CC}" type="slidenum">
              <a:rPr lang="el-GR" smtClean="0"/>
              <a:t>‹#›</a:t>
            </a:fld>
            <a:endParaRPr lang="el-GR"/>
          </a:p>
        </p:txBody>
      </p:sp>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a:p>
        </p:txBody>
      </p:sp>
    </p:spTree>
    <p:extLst>
      <p:ext uri="{BB962C8B-B14F-4D97-AF65-F5344CB8AC3E}">
        <p14:creationId xmlns:p14="http://schemas.microsoft.com/office/powerpoint/2010/main" val="189529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3F022-7C6D-4A43-8D6A-F3AA101DFC2E}" type="datetimeFigureOut">
              <a:rPr lang="el-GR" smtClean="0"/>
              <a:t>6/4/23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92093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9F3F022-7C6D-4A43-8D6A-F3AA101DFC2E}" type="datetimeFigureOut">
              <a:rPr lang="el-GR" smtClean="0"/>
              <a:t>6/4/23</a:t>
            </a:fld>
            <a:endParaRPr lang="el-GR"/>
          </a:p>
        </p:txBody>
      </p:sp>
      <p:sp>
        <p:nvSpPr>
          <p:cNvPr id="6" name="Footer Placeholder 5"/>
          <p:cNvSpPr>
            <a:spLocks noGrp="1"/>
          </p:cNvSpPr>
          <p:nvPr>
            <p:ph type="ftr" sz="quarter" idx="11"/>
          </p:nvPr>
        </p:nvSpPr>
        <p:spPr/>
        <p:txBody>
          <a:bodyPr/>
          <a:lstStyle/>
          <a:p>
            <a:endParaRPr lang="el-G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3953951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Κάντε κλικ για να επεξεργαστείτε τον τίτλο υποδείγματος</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9F3F022-7C6D-4A43-8D6A-F3AA101DFC2E}" type="datetimeFigureOut">
              <a:rPr lang="el-GR" smtClean="0"/>
              <a:t>6/4/23</a:t>
            </a:fld>
            <a:endParaRPr lang="el-G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27914E6-720A-48E4-99DD-F16A6C4CC7CC}" type="slidenum">
              <a:rPr lang="el-GR" smtClean="0"/>
              <a:t>‹#›</a:t>
            </a:fld>
            <a:endParaRPr lang="el-GR"/>
          </a:p>
        </p:txBody>
      </p:sp>
    </p:spTree>
    <p:extLst>
      <p:ext uri="{BB962C8B-B14F-4D97-AF65-F5344CB8AC3E}">
        <p14:creationId xmlns:p14="http://schemas.microsoft.com/office/powerpoint/2010/main" val="83145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9F3F022-7C6D-4A43-8D6A-F3AA101DFC2E}" type="datetimeFigureOut">
              <a:rPr lang="el-GR" smtClean="0"/>
              <a:t>6/4/23</a:t>
            </a:fld>
            <a:endParaRPr lang="el-G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l-G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27914E6-720A-48E4-99DD-F16A6C4CC7CC}" type="slidenum">
              <a:rPr lang="el-GR" smtClean="0"/>
              <a:t>‹#›</a:t>
            </a:fld>
            <a:endParaRPr lang="el-GR"/>
          </a:p>
        </p:txBody>
      </p:sp>
    </p:spTree>
    <p:extLst>
      <p:ext uri="{BB962C8B-B14F-4D97-AF65-F5344CB8AC3E}">
        <p14:creationId xmlns:p14="http://schemas.microsoft.com/office/powerpoint/2010/main" val="332098346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gr/url?sa=t&amp;rct=j&amp;q=&amp;esrc=s&amp;source=web&amp;cd=1&amp;cad=rja&amp;uact=8&amp;ved=0CB4QFjAAahUKEwj63KKQ0P3HAhUCVRoKHVIXBFQ&amp;url=http://www.sjdm.org/dmidi/Cognitive_Reflection_Test.html&amp;usg=AFQjCNGUDCantRjQXtMJ5sfsw8qpnhr5Lw&amp;bvm=bv.102829193,d.d2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28659E-412C-4600-B45E-BAE370BC2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10A1C69-0CBF-99D9-9D86-4B765A144E2E}"/>
              </a:ext>
            </a:extLst>
          </p:cNvPr>
          <p:cNvPicPr>
            <a:picLocks noChangeAspect="1"/>
          </p:cNvPicPr>
          <p:nvPr/>
        </p:nvPicPr>
        <p:blipFill rotWithShape="1">
          <a:blip r:embed="rId2"/>
          <a:srcRect t="7500" b="8231"/>
          <a:stretch/>
        </p:blipFill>
        <p:spPr>
          <a:xfrm>
            <a:off x="20" y="10"/>
            <a:ext cx="12191980" cy="6857989"/>
          </a:xfrm>
          <a:prstGeom prst="rect">
            <a:avLst/>
          </a:prstGeom>
        </p:spPr>
      </p:pic>
      <p:sp>
        <p:nvSpPr>
          <p:cNvPr id="11" name="Rectangle 10">
            <a:extLst>
              <a:ext uri="{FF2B5EF4-FFF2-40B4-BE49-F238E27FC236}">
                <a16:creationId xmlns:a16="http://schemas.microsoft.com/office/drawing/2014/main" id="{AE95896B-6905-4618-A7DF-DED8A61FB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748BD8C-4984-4138-94CA-2DC5F39DC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blipFill dpi="0" rotWithShape="1">
            <a:blip r:embed="rId3">
              <a:alphaModFix amt="30000"/>
              <a:duotone>
                <a:prstClr val="black"/>
                <a:schemeClr val="accent1">
                  <a:tint val="45000"/>
                  <a:satMod val="400000"/>
                </a:schemeClr>
              </a:duotone>
              <a:extLst>
                <a:ext uri="{BEBA8EAE-BF5A-486C-A8C5-ECC9F3942E4B}">
                  <a14:imgProps xmlns:a14="http://schemas.microsoft.com/office/drawing/2010/main">
                    <a14:imgLayer r:embed="rId4">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p:cNvSpPr>
            <a:spLocks noGrp="1"/>
          </p:cNvSpPr>
          <p:nvPr>
            <p:ph type="ctrTitle"/>
          </p:nvPr>
        </p:nvSpPr>
        <p:spPr>
          <a:xfrm>
            <a:off x="1051560" y="1432223"/>
            <a:ext cx="9966960" cy="3035808"/>
          </a:xfrm>
        </p:spPr>
        <p:txBody>
          <a:bodyPr anchor="b">
            <a:normAutofit/>
          </a:bodyPr>
          <a:lstStyle/>
          <a:p>
            <a:r>
              <a:rPr lang="el-GR" sz="8200">
                <a:solidFill>
                  <a:srgbClr val="FFFFFF"/>
                </a:solidFill>
              </a:rPr>
              <a:t>Γνωστικό έργο προβληματισμού</a:t>
            </a:r>
          </a:p>
        </p:txBody>
      </p:sp>
      <p:sp>
        <p:nvSpPr>
          <p:cNvPr id="3" name="Υπότιτλος 2"/>
          <p:cNvSpPr>
            <a:spLocks noGrp="1"/>
          </p:cNvSpPr>
          <p:nvPr>
            <p:ph type="subTitle" idx="1"/>
          </p:nvPr>
        </p:nvSpPr>
        <p:spPr>
          <a:xfrm>
            <a:off x="1069848" y="4389120"/>
            <a:ext cx="7891272" cy="1069848"/>
          </a:xfrm>
        </p:spPr>
        <p:txBody>
          <a:bodyPr>
            <a:normAutofit/>
          </a:bodyPr>
          <a:lstStyle/>
          <a:p>
            <a:r>
              <a:rPr lang="el-GR" dirty="0">
                <a:solidFill>
                  <a:srgbClr val="FFFFFF"/>
                </a:solidFill>
              </a:rPr>
              <a:t>Αναστάσιος δ. Κωνσταντινίδης</a:t>
            </a:r>
          </a:p>
        </p:txBody>
      </p:sp>
    </p:spTree>
    <p:extLst>
      <p:ext uri="{BB962C8B-B14F-4D97-AF65-F5344CB8AC3E}">
        <p14:creationId xmlns:p14="http://schemas.microsoft.com/office/powerpoint/2010/main" val="39303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069848" y="484632"/>
            <a:ext cx="10058400" cy="1609344"/>
          </a:xfrm>
        </p:spPr>
        <p:txBody>
          <a:bodyPr>
            <a:normAutofit/>
          </a:bodyPr>
          <a:lstStyle/>
          <a:p>
            <a:endParaRPr lang="el-GR"/>
          </a:p>
        </p:txBody>
      </p:sp>
      <p:sp>
        <p:nvSpPr>
          <p:cNvPr id="3" name="Θέση περιεχομένου 2"/>
          <p:cNvSpPr>
            <a:spLocks noGrp="1"/>
          </p:cNvSpPr>
          <p:nvPr>
            <p:ph idx="1"/>
          </p:nvPr>
        </p:nvSpPr>
        <p:spPr>
          <a:xfrm>
            <a:off x="1069848" y="2320412"/>
            <a:ext cx="10058400" cy="3851787"/>
          </a:xfrm>
        </p:spPr>
        <p:txBody>
          <a:bodyPr>
            <a:normAutofit/>
          </a:bodyPr>
          <a:lstStyle/>
          <a:p>
            <a:r>
              <a:rPr lang="el-GR" dirty="0"/>
              <a:t>Οι λύσεις είναι εύκολα κατανοητές. Για να φτάσουμε στη σωστή απάντηση απαιτείται συχνά η καταστολή της εσφαλμένης, που πηγάζει αυθόρμητα από το μυαλό.</a:t>
            </a:r>
            <a:endParaRPr lang="el-GR"/>
          </a:p>
          <a:p>
            <a:endParaRPr lang="el-GR"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89642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endParaRPr lang="el-GR" sz="3000">
              <a:solidFill>
                <a:srgbClr val="FFFFFF"/>
              </a:solidFill>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sz="1700"/>
              <a:t>Η δοκιμή αυτή έχει σχεδιαστεί για να αποκαλύψει, αν ο εγκέφαλος του ανθρώπου λειτουργεί με συναισθηματική σκέψη ή απλά με τη λογική. Ο </a:t>
            </a:r>
            <a:r>
              <a:rPr lang="el-GR" sz="1700" err="1"/>
              <a:t>Μontier</a:t>
            </a:r>
            <a:r>
              <a:rPr lang="el-GR" sz="1700"/>
              <a:t> χρησιμοποιεί δύο χαρακτήρες από το </a:t>
            </a:r>
            <a:r>
              <a:rPr lang="el-GR" sz="1700" err="1"/>
              <a:t>Star</a:t>
            </a:r>
            <a:r>
              <a:rPr lang="el-GR" sz="1700"/>
              <a:t> </a:t>
            </a:r>
            <a:r>
              <a:rPr lang="el-GR" sz="1700" err="1"/>
              <a:t>Trec</a:t>
            </a:r>
            <a:r>
              <a:rPr lang="el-GR" sz="1700"/>
              <a:t> για να συγκρίνει αυτή τη διαφορά.</a:t>
            </a:r>
          </a:p>
          <a:p>
            <a:r>
              <a:rPr lang="el-GR" sz="1700"/>
              <a:t> Τον </a:t>
            </a:r>
            <a:r>
              <a:rPr lang="el-GR" sz="1700" err="1"/>
              <a:t>Dr</a:t>
            </a:r>
            <a:r>
              <a:rPr lang="el-GR" sz="1700"/>
              <a:t> </a:t>
            </a:r>
            <a:r>
              <a:rPr lang="el-GR" sz="1700" err="1"/>
              <a:t>McCoy</a:t>
            </a:r>
            <a:r>
              <a:rPr lang="el-GR" sz="1700"/>
              <a:t> o οποίος συνοψίζει το ανθρώπινο συναίσθημα και τον </a:t>
            </a:r>
            <a:r>
              <a:rPr lang="el-GR" sz="1700" err="1"/>
              <a:t>Spock</a:t>
            </a:r>
            <a:r>
              <a:rPr lang="el-GR" sz="1700"/>
              <a:t> που συνοψίζει την ψύχραιμη λογική.</a:t>
            </a:r>
          </a:p>
          <a:p>
            <a:r>
              <a:rPr lang="el-GR" sz="1700"/>
              <a:t> Ο </a:t>
            </a:r>
            <a:r>
              <a:rPr lang="el-GR" sz="1700" err="1"/>
              <a:t>ΜcCoy</a:t>
            </a:r>
            <a:r>
              <a:rPr lang="el-GR" sz="1700"/>
              <a:t> έχει μια συναισθηματική προσέγγιση στη λήψη αποφάσεων (αβίαστη με ψυχολογικές συντομεύσεις), ενώ ο </a:t>
            </a:r>
            <a:r>
              <a:rPr lang="el-GR" sz="1700" err="1"/>
              <a:t>Spock</a:t>
            </a:r>
            <a:r>
              <a:rPr lang="el-GR" sz="1700"/>
              <a:t> είναι πιο λογικός, επεξεργάζεται τις πληροφορίες βήμα προς βήμα. </a:t>
            </a:r>
          </a:p>
          <a:p>
            <a:r>
              <a:rPr lang="el-GR" sz="1700"/>
              <a:t>Σύμφωνα με τους ψυχολόγους, οι άνθρωποι τείνουν να δρουν σαν </a:t>
            </a:r>
            <a:r>
              <a:rPr lang="el-GR" sz="1700" err="1"/>
              <a:t>McCoy</a:t>
            </a:r>
            <a:r>
              <a:rPr lang="el-GR" sz="1700"/>
              <a:t>, όταν τα προβλήματα είναι ασθενώς δομημένα και πολύπλοκα, οι πληροφορίες και οι στόχοι είναι ελλιπείς και ασαφείς, ο ανταγωνισμός και η πίεση είναι υψηλή και οι αποφάσεις στηρίζονται στην αλληλεπίδραση με άλλους.</a:t>
            </a:r>
          </a:p>
        </p:txBody>
      </p:sp>
    </p:spTree>
    <p:extLst>
      <p:ext uri="{BB962C8B-B14F-4D97-AF65-F5344CB8AC3E}">
        <p14:creationId xmlns:p14="http://schemas.microsoft.com/office/powerpoint/2010/main" val="48156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endParaRPr lang="el-GR" sz="3000">
              <a:solidFill>
                <a:srgbClr val="FFFFFF"/>
              </a:solidFill>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dirty="0"/>
              <a:t>Ο </a:t>
            </a:r>
            <a:r>
              <a:rPr lang="el-GR" dirty="0" err="1"/>
              <a:t>Montier</a:t>
            </a:r>
            <a:r>
              <a:rPr lang="el-GR" dirty="0"/>
              <a:t> δείχνει ότι ακόμα και αν οι συμμετέχοντες απαντήσουν σωστά στις σχετικά με τη δοκιμή CRT ερωτήσεις, μπορεί να εξακολουθούν να έχουν ευπάθεια σε πληθώρα τάσεων της συμπεριφοράς, όπως η αποστροφή απώλειας, ο συντηρητισμός και η ανυπομονησία.</a:t>
            </a:r>
            <a:endParaRPr lang="el-GR"/>
          </a:p>
          <a:p>
            <a:r>
              <a:rPr lang="el-GR" dirty="0"/>
              <a:t> Εκτός από αυτές τις προκαταλήψεις, ο καθένας έχει ένα πρόβλημα με την υπερβολική αυτοπεποίθηση, την υπεραισιοδοξία και την προκατάληψη επιβεβαίωσης.</a:t>
            </a:r>
            <a:endParaRPr lang="el-GR"/>
          </a:p>
          <a:p>
            <a:endParaRPr lang="el-GR" dirty="0"/>
          </a:p>
        </p:txBody>
      </p:sp>
    </p:spTree>
    <p:extLst>
      <p:ext uri="{BB962C8B-B14F-4D97-AF65-F5344CB8AC3E}">
        <p14:creationId xmlns:p14="http://schemas.microsoft.com/office/powerpoint/2010/main" val="423909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endParaRPr lang="el-GR" sz="3000">
              <a:solidFill>
                <a:srgbClr val="FFFFFF"/>
              </a:solidFill>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sz="1900"/>
              <a:t>Όταν οι άνθρωποι καλούνται να λάβουν επενδυτικές αποφάσεις, έχουν την τάση να γίνονται επιρρεπείς στις ψευδαισθήσεις, στη διαίσθηση και τον αυθορμητισμό. </a:t>
            </a:r>
          </a:p>
          <a:p>
            <a:r>
              <a:rPr lang="el-GR" sz="1900"/>
              <a:t>Μέσω των γνωστικών ικανοτήτων-χαρακτηριστικών, ασκείται έντονη επίδραση στην επιλογή του χρόνου επένδυσης, την ανάληψη κινδύνου, την αποστροφή στην ασάφεια, την αγκυροβόληση καθώς και την επίδραση του κληροδοτήματος (το να αποδίδει κάποιος μεγαλύτερη αξία σε αντικείμενα ή επενδυτικά μέσα μόνο και μόνο γιατί του ανήκουν). </a:t>
            </a:r>
          </a:p>
          <a:p>
            <a:r>
              <a:rPr lang="el-GR" sz="1900"/>
              <a:t>O </a:t>
            </a:r>
            <a:r>
              <a:rPr lang="el-GR" sz="1900" err="1"/>
              <a:t>Frederick</a:t>
            </a:r>
            <a:r>
              <a:rPr lang="el-GR" sz="1900"/>
              <a:t> τονίζει επίσης, ότι οι επενδυτές που τα καταφέρνουν καλά στο γνωστικό τεστ, τείνουν να αναλαμβάνουν μεγαλύτερο κίνδυνο και να χαρακτηρίζονται από μια έντονη αυτοπεποίθηση. </a:t>
            </a:r>
          </a:p>
          <a:p>
            <a:endParaRPr lang="el-GR" sz="1900"/>
          </a:p>
        </p:txBody>
      </p:sp>
    </p:spTree>
    <p:extLst>
      <p:ext uri="{BB962C8B-B14F-4D97-AF65-F5344CB8AC3E}">
        <p14:creationId xmlns:p14="http://schemas.microsoft.com/office/powerpoint/2010/main" val="2421146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endParaRPr lang="el-GR" sz="3000">
              <a:solidFill>
                <a:srgbClr val="FFFFFF"/>
              </a:solidFill>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dirty="0"/>
              <a:t>Όταν η διαίσθηση και ο αυθορμητισμός περνά και στις χρηματιστηριακές επενδυτικές αποφάσεις τότε ο δρόμος της αποτυχίας είναι ανοιχτός.</a:t>
            </a:r>
            <a:endParaRPr lang="el-GR"/>
          </a:p>
          <a:p>
            <a:r>
              <a:rPr lang="el-GR" dirty="0"/>
              <a:t> Η διαίσθηση δεν μπορεί να αποτελέσει ορθολογικό τρόπο επιλογής μετοχών. </a:t>
            </a:r>
            <a:endParaRPr lang="el-GR"/>
          </a:p>
          <a:p>
            <a:r>
              <a:rPr lang="el-GR" dirty="0"/>
              <a:t>Όταν γνωρίζει κάποιος τη χρηματιστηριακή αγορά και τη λειτουργίας της, αντιλαμβάνεται ότι η διαίσθηση που οδηγεί στο κέρδος, αποτελεί ένα τυχαίο γεγονός.</a:t>
            </a:r>
            <a:endParaRPr lang="el-GR"/>
          </a:p>
          <a:p>
            <a:r>
              <a:rPr lang="el-GR" dirty="0"/>
              <a:t> Οι επενδυτικές αποφάσεις θέλουν και δεύτερη σκέψη και εμπεριστατωμένη άποψη. </a:t>
            </a:r>
            <a:endParaRPr lang="el-GR"/>
          </a:p>
          <a:p>
            <a:endParaRPr lang="el-GR" dirty="0"/>
          </a:p>
        </p:txBody>
      </p:sp>
    </p:spTree>
    <p:extLst>
      <p:ext uri="{BB962C8B-B14F-4D97-AF65-F5344CB8AC3E}">
        <p14:creationId xmlns:p14="http://schemas.microsoft.com/office/powerpoint/2010/main" val="3493824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endParaRPr lang="el-GR" sz="3000">
              <a:solidFill>
                <a:srgbClr val="FFFFFF"/>
              </a:solidFill>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dirty="0"/>
              <a:t>Οι επενδυτικές επιλογές πρέπει να στηρίζονται στο «Σύστημα 2», το οποίο χαρακτηρίζεται από την εμπειρία, την επιλογή, την επιμονή και τη συγκέντρωση.</a:t>
            </a:r>
            <a:endParaRPr lang="el-GR"/>
          </a:p>
          <a:p>
            <a:r>
              <a:rPr lang="el-GR" dirty="0"/>
              <a:t> Δηλαδή μια πιο χρονοβόρα και επίπονη διαδικασία, όπως είναι και οι επενδύσεις.</a:t>
            </a:r>
            <a:endParaRPr lang="el-GR"/>
          </a:p>
          <a:p>
            <a:r>
              <a:rPr lang="el-GR" dirty="0"/>
              <a:t> Το «Σύστημα 1» από την άλλη δεν απαιτεί καμιά συγκέντρωση, οι αποφάσεις παίρνονται αβίαστα στηριζόμενοι στις έμφυτες ικανότητες (</a:t>
            </a:r>
            <a:r>
              <a:rPr lang="el-GR" dirty="0" err="1"/>
              <a:t>Κhanerman</a:t>
            </a:r>
            <a:r>
              <a:rPr lang="el-GR" dirty="0"/>
              <a:t>, 2011).</a:t>
            </a:r>
            <a:endParaRPr lang="el-GR"/>
          </a:p>
          <a:p>
            <a:endParaRPr lang="el-GR" dirty="0"/>
          </a:p>
        </p:txBody>
      </p:sp>
    </p:spTree>
    <p:extLst>
      <p:ext uri="{BB962C8B-B14F-4D97-AF65-F5344CB8AC3E}">
        <p14:creationId xmlns:p14="http://schemas.microsoft.com/office/powerpoint/2010/main" val="1437891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endParaRPr lang="el-GR" sz="3000">
              <a:solidFill>
                <a:srgbClr val="FFFFFF"/>
              </a:solidFill>
            </a:endParaRP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pPr algn="just"/>
            <a:r>
              <a:rPr lang="el-GR" dirty="0"/>
              <a:t>Η σημασία του τεστ στον χώρο της </a:t>
            </a:r>
            <a:r>
              <a:rPr lang="el-GR" dirty="0" err="1"/>
              <a:t>Συμπεριφορικής</a:t>
            </a:r>
            <a:r>
              <a:rPr lang="el-GR"/>
              <a:t> </a:t>
            </a:r>
            <a:r>
              <a:rPr lang="el-GR" dirty="0"/>
              <a:t>Χ</a:t>
            </a:r>
            <a:r>
              <a:rPr lang="el-GR"/>
              <a:t>ρηματοοικονομικής</a:t>
            </a:r>
            <a:r>
              <a:rPr lang="el-GR" dirty="0"/>
              <a:t>, είναι τεράστια, γιατί μέσα από τις ερωτήσεις της, μπορούμε να ανακαλύψουμε προκαταλήψεις και </a:t>
            </a:r>
            <a:r>
              <a:rPr lang="el-GR" dirty="0" err="1"/>
              <a:t>ευρετικούς</a:t>
            </a:r>
            <a:r>
              <a:rPr lang="el-GR" dirty="0"/>
              <a:t> κανόνες, που επηρεάζουν την ορθολογική επενδυτική απόφαση. </a:t>
            </a:r>
          </a:p>
          <a:p>
            <a:endParaRPr lang="el-GR" dirty="0"/>
          </a:p>
        </p:txBody>
      </p:sp>
    </p:spTree>
    <p:extLst>
      <p:ext uri="{BB962C8B-B14F-4D97-AF65-F5344CB8AC3E}">
        <p14:creationId xmlns:p14="http://schemas.microsoft.com/office/powerpoint/2010/main" val="1941003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err="1"/>
              <a:t>To</a:t>
            </a:r>
            <a:r>
              <a:rPr lang="el-GR" dirty="0"/>
              <a:t> </a:t>
            </a:r>
            <a:r>
              <a:rPr lang="el-GR" dirty="0" err="1">
                <a:hlinkClick r:id="rId2"/>
              </a:rPr>
              <a:t>Cognitive</a:t>
            </a:r>
            <a:r>
              <a:rPr lang="el-GR" dirty="0">
                <a:hlinkClick r:id="rId2"/>
              </a:rPr>
              <a:t> </a:t>
            </a:r>
            <a:r>
              <a:rPr lang="el-GR" dirty="0" err="1">
                <a:hlinkClick r:id="rId2"/>
              </a:rPr>
              <a:t>Reflection</a:t>
            </a:r>
            <a:r>
              <a:rPr lang="el-GR" dirty="0">
                <a:hlinkClick r:id="rId2"/>
              </a:rPr>
              <a:t> </a:t>
            </a:r>
            <a:r>
              <a:rPr lang="el-GR" dirty="0" err="1">
                <a:hlinkClick r:id="rId2"/>
              </a:rPr>
              <a:t>Test</a:t>
            </a:r>
            <a:r>
              <a:rPr lang="el-GR" dirty="0"/>
              <a:t> (C.R.T.), γνωστικό έργο προβληματισμού, σχεδιάστηκε για να αξιολογήσει μια συγκεκριμένη γνωστική ικανότητα.</a:t>
            </a:r>
          </a:p>
          <a:p>
            <a:pPr algn="just"/>
            <a:r>
              <a:rPr lang="el-GR" dirty="0"/>
              <a:t> Αξιολογεί την ικανότητα των ατόμων να καταστείλουν μια διαισθητική και αυθόρμητη λανθασμένη απάντηση («Σύστημα 1»), υπέρ μιας στοχαστικής και σκόπιμης σωστής απάντηση («Σύστημα 2»), (</a:t>
            </a:r>
            <a:r>
              <a:rPr lang="el-GR" dirty="0" err="1"/>
              <a:t>Frederick</a:t>
            </a:r>
            <a:r>
              <a:rPr lang="el-GR" dirty="0"/>
              <a:t>, 2005). </a:t>
            </a:r>
          </a:p>
          <a:p>
            <a:endParaRPr lang="el-GR" dirty="0"/>
          </a:p>
        </p:txBody>
      </p:sp>
    </p:spTree>
    <p:extLst>
      <p:ext uri="{BB962C8B-B14F-4D97-AF65-F5344CB8AC3E}">
        <p14:creationId xmlns:p14="http://schemas.microsoft.com/office/powerpoint/2010/main" val="19737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069848" y="484632"/>
            <a:ext cx="10058400" cy="1609344"/>
          </a:xfrm>
        </p:spPr>
        <p:txBody>
          <a:bodyPr>
            <a:normAutofit/>
          </a:bodyPr>
          <a:lstStyle/>
          <a:p>
            <a:endParaRPr lang="el-GR"/>
          </a:p>
        </p:txBody>
      </p:sp>
      <p:sp>
        <p:nvSpPr>
          <p:cNvPr id="3" name="Θέση περιεχομένου 2"/>
          <p:cNvSpPr>
            <a:spLocks noGrp="1"/>
          </p:cNvSpPr>
          <p:nvPr>
            <p:ph idx="1"/>
          </p:nvPr>
        </p:nvSpPr>
        <p:spPr>
          <a:xfrm>
            <a:off x="1069848" y="2320412"/>
            <a:ext cx="10058400" cy="3851787"/>
          </a:xfrm>
        </p:spPr>
        <p:txBody>
          <a:bodyPr>
            <a:normAutofit/>
          </a:bodyPr>
          <a:lstStyle/>
          <a:p>
            <a:r>
              <a:rPr lang="el-GR" dirty="0"/>
              <a:t>Το γνωστικό αυτό τεστ παρουσιάστηκε στη βιβλιογραφία από τον </a:t>
            </a:r>
            <a:r>
              <a:rPr lang="el-GR" dirty="0" err="1"/>
              <a:t>Frederich</a:t>
            </a:r>
            <a:r>
              <a:rPr lang="el-GR" dirty="0"/>
              <a:t>, το 2005  με σκοπό να μετρήσει την τάση να παρακάμψει κάποιος τη λανθασμένη απάντηση και να προβεί σε περαιτέρω προβληματισμό, που θα μας οδηγήσει στη σωστή (</a:t>
            </a:r>
            <a:r>
              <a:rPr lang="el-GR" dirty="0" err="1"/>
              <a:t>Toplak,West</a:t>
            </a:r>
            <a:r>
              <a:rPr lang="el-GR" dirty="0"/>
              <a:t>, </a:t>
            </a:r>
            <a:r>
              <a:rPr lang="el-GR" dirty="0" err="1"/>
              <a:t>Stanovich</a:t>
            </a:r>
            <a:r>
              <a:rPr lang="el-GR" dirty="0"/>
              <a:t>, 2011).</a:t>
            </a:r>
            <a:endParaRPr lang="el-GR"/>
          </a:p>
          <a:p>
            <a:r>
              <a:rPr lang="el-GR" dirty="0"/>
              <a:t>Σύμφωνα με τον </a:t>
            </a:r>
            <a:r>
              <a:rPr lang="el-GR" dirty="0" err="1"/>
              <a:t>Kahneman</a:t>
            </a:r>
            <a:r>
              <a:rPr lang="el-GR" dirty="0"/>
              <a:t> και τον ίδιο τον </a:t>
            </a:r>
            <a:r>
              <a:rPr lang="el-GR" dirty="0" err="1"/>
              <a:t>Frederick</a:t>
            </a:r>
            <a:r>
              <a:rPr lang="el-GR" dirty="0"/>
              <a:t> (2002), οι οποίοι έκαναν μια πειραματική αναφορά στο γνωστικό τεστ, οι γνωστικές διεργασίες διακρίνονται σε δύο τύπους: Σε εκείνες που εκτελέστηκαν γρήγορα, με λίγη συνειδητή περίσκεψη και εκείνων που είναι πιο αργές και χαρακτηρίζονται από σχολαστικότητα Οι πρώτες κατηγοριοποιούνται στο «Σύστημα 1» και οι δεύτερες στο «Σύστημα 2».</a:t>
            </a:r>
            <a:endParaRPr lang="el-GR"/>
          </a:p>
          <a:p>
            <a:endParaRPr lang="el-GR"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18253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069848" y="484632"/>
            <a:ext cx="10058400" cy="1609344"/>
          </a:xfrm>
        </p:spPr>
        <p:txBody>
          <a:bodyPr>
            <a:normAutofit/>
          </a:bodyPr>
          <a:lstStyle/>
          <a:p>
            <a:endParaRPr lang="el-GR"/>
          </a:p>
        </p:txBody>
      </p:sp>
      <p:sp>
        <p:nvSpPr>
          <p:cNvPr id="3" name="Θέση περιεχομένου 2"/>
          <p:cNvSpPr>
            <a:spLocks noGrp="1"/>
          </p:cNvSpPr>
          <p:nvPr>
            <p:ph idx="1"/>
          </p:nvPr>
        </p:nvSpPr>
        <p:spPr>
          <a:xfrm>
            <a:off x="1069848" y="2320412"/>
            <a:ext cx="10058400" cy="3851787"/>
          </a:xfrm>
        </p:spPr>
        <p:txBody>
          <a:bodyPr>
            <a:normAutofit/>
          </a:bodyPr>
          <a:lstStyle/>
          <a:p>
            <a:r>
              <a:rPr lang="el-GR" dirty="0"/>
              <a:t>Στο «Σύστημα 1», συμβαίνουν αυθόρμητες διεργασίες, που δεν χρειάζονται ή καταναλώνουν πολύ προσοχή. Διεργασίες χωρίς τα χαρακτηριστικά της διάνοιας, της ετοιμότητας, του κινήτρου. Στο «Σύστημα 2», περιλαμβάνονται διανοητικές λειτουργίας, που απαιτούν μια προσπάθεια, ένα κίνητρο, μια συγκέντρωση και εκτελούνται κάτω από ορισμένους κανόνες (</a:t>
            </a:r>
            <a:r>
              <a:rPr lang="el-GR" dirty="0" err="1"/>
              <a:t>Stanovich</a:t>
            </a:r>
            <a:r>
              <a:rPr lang="el-GR" dirty="0"/>
              <a:t> και </a:t>
            </a:r>
            <a:r>
              <a:rPr lang="el-GR" dirty="0" err="1"/>
              <a:t>West</a:t>
            </a:r>
            <a:r>
              <a:rPr lang="el-GR" dirty="0"/>
              <a:t>, 2000).</a:t>
            </a:r>
            <a:endParaRPr lang="el-GR"/>
          </a:p>
          <a:p>
            <a:r>
              <a:rPr lang="el-GR" dirty="0"/>
              <a:t>Φυσικά τα δύο συστήματα δεν είναι ανεξάρτητα το ένα από το άλλο. Οι άνθρωποι μπορούν να χρησιμοποιούν και τα δύο συστήματα στην καθημερινότητά τους και να δρουν συμπληρωματικά (</a:t>
            </a:r>
            <a:r>
              <a:rPr lang="el-GR" dirty="0" err="1"/>
              <a:t>Κhanerman</a:t>
            </a:r>
            <a:r>
              <a:rPr lang="el-GR" dirty="0"/>
              <a:t>, 2011).</a:t>
            </a:r>
            <a:endParaRPr lang="el-GR"/>
          </a:p>
          <a:p>
            <a:endParaRPr lang="el-GR"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6661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r>
              <a:rPr lang="el-GR" sz="3000" dirty="0" err="1">
                <a:solidFill>
                  <a:srgbClr val="FFFFFF"/>
                </a:solidFill>
              </a:rPr>
              <a:t>εΡΏΤΗΣΗ</a:t>
            </a:r>
            <a:r>
              <a:rPr lang="el-GR" sz="3000" dirty="0">
                <a:solidFill>
                  <a:srgbClr val="FFFFFF"/>
                </a:solidFill>
              </a:rPr>
              <a:t>:</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i="1" dirty="0"/>
              <a:t>1</a:t>
            </a:r>
            <a:r>
              <a:rPr lang="el-GR" i="1" baseline="30000" dirty="0"/>
              <a:t>η  </a:t>
            </a:r>
            <a:r>
              <a:rPr lang="el-GR" i="1" dirty="0"/>
              <a:t>Ερώτηση:</a:t>
            </a:r>
            <a:endParaRPr lang="el-GR" dirty="0"/>
          </a:p>
          <a:p>
            <a:r>
              <a:rPr lang="el-GR" dirty="0"/>
              <a:t>Ένα ρόπαλο και μια μπάλα κοστίζουν μαζί 110€.</a:t>
            </a:r>
          </a:p>
          <a:p>
            <a:r>
              <a:rPr lang="el-GR" dirty="0"/>
              <a:t>Το ρόπαλο κοστίζει 100€ παραπάνω από την μπάλα. Πόσο κοστίζει η μπάλα:</a:t>
            </a:r>
          </a:p>
          <a:p>
            <a:pPr marL="571500" lvl="0" indent="-571500">
              <a:buFont typeface="+mj-lt"/>
              <a:buAutoNum type="romanUcPeriod"/>
            </a:pPr>
            <a:r>
              <a:rPr lang="el-GR" dirty="0"/>
              <a:t>10€</a:t>
            </a:r>
          </a:p>
          <a:p>
            <a:pPr marL="571500" lvl="0" indent="-571500">
              <a:buFont typeface="+mj-lt"/>
              <a:buAutoNum type="romanUcPeriod"/>
            </a:pPr>
            <a:r>
              <a:rPr lang="el-GR" dirty="0"/>
              <a:t>5€</a:t>
            </a:r>
          </a:p>
          <a:p>
            <a:pPr marL="571500" lvl="0" indent="-571500">
              <a:buFont typeface="+mj-lt"/>
              <a:buAutoNum type="romanUcPeriod"/>
            </a:pPr>
            <a:r>
              <a:rPr lang="el-GR" dirty="0"/>
              <a:t>Τίποτα από τα παραπάνω</a:t>
            </a:r>
          </a:p>
          <a:p>
            <a:pPr marL="571500" indent="-571500">
              <a:buFont typeface="+mj-lt"/>
              <a:buAutoNum type="romanUcPeriod"/>
            </a:pPr>
            <a:endParaRPr lang="el-GR" dirty="0"/>
          </a:p>
        </p:txBody>
      </p:sp>
    </p:spTree>
    <p:extLst>
      <p:ext uri="{BB962C8B-B14F-4D97-AF65-F5344CB8AC3E}">
        <p14:creationId xmlns:p14="http://schemas.microsoft.com/office/powerpoint/2010/main" val="45335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r>
              <a:rPr lang="el-GR" sz="3000" dirty="0">
                <a:solidFill>
                  <a:srgbClr val="FFFFFF"/>
                </a:solidFill>
              </a:rPr>
              <a:t>ΕΡΩΤΗΣΗ:</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i="1" dirty="0"/>
              <a:t>2</a:t>
            </a:r>
            <a:r>
              <a:rPr lang="el-GR" i="1" baseline="30000" dirty="0"/>
              <a:t>η</a:t>
            </a:r>
            <a:r>
              <a:rPr lang="el-GR" i="1" dirty="0"/>
              <a:t> Ερώτηση: </a:t>
            </a:r>
            <a:endParaRPr lang="el-GR" dirty="0"/>
          </a:p>
          <a:p>
            <a:r>
              <a:rPr lang="el-GR" dirty="0"/>
              <a:t>5 μηχανές χρειάζονται 5 λεπτά για να κατασκευάσουν 5 κουμπιά. 100 μηχανές για να κατασκευάσουν 100 κουμπιά, πόσα λεπτά χρειάζονται;</a:t>
            </a:r>
          </a:p>
          <a:p>
            <a:pPr marL="514350" lvl="0" indent="-514350">
              <a:buFont typeface="+mj-lt"/>
              <a:buAutoNum type="arabicPeriod"/>
            </a:pPr>
            <a:r>
              <a:rPr lang="el-GR" dirty="0"/>
              <a:t>100 λεπτά</a:t>
            </a:r>
          </a:p>
          <a:p>
            <a:pPr marL="514350" lvl="0" indent="-514350">
              <a:buFont typeface="+mj-lt"/>
              <a:buAutoNum type="arabicPeriod"/>
            </a:pPr>
            <a:r>
              <a:rPr lang="el-GR" dirty="0"/>
              <a:t>5 λεπτά</a:t>
            </a:r>
          </a:p>
          <a:p>
            <a:pPr marL="514350" lvl="0" indent="-514350">
              <a:buFont typeface="+mj-lt"/>
              <a:buAutoNum type="arabicPeriod"/>
            </a:pPr>
            <a:r>
              <a:rPr lang="el-GR" dirty="0"/>
              <a:t>Τίποτα από τα παραπάνω</a:t>
            </a:r>
          </a:p>
          <a:p>
            <a:pPr marL="514350" indent="-514350">
              <a:buFont typeface="+mj-lt"/>
              <a:buAutoNum type="arabicPeriod"/>
            </a:pPr>
            <a:endParaRPr lang="el-GR" dirty="0"/>
          </a:p>
        </p:txBody>
      </p:sp>
    </p:spTree>
    <p:extLst>
      <p:ext uri="{BB962C8B-B14F-4D97-AF65-F5344CB8AC3E}">
        <p14:creationId xmlns:p14="http://schemas.microsoft.com/office/powerpoint/2010/main" val="14568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title"/>
          </p:nvPr>
        </p:nvSpPr>
        <p:spPr>
          <a:xfrm>
            <a:off x="1490145" y="2376862"/>
            <a:ext cx="2640646" cy="2104273"/>
          </a:xfrm>
          <a:noFill/>
        </p:spPr>
        <p:txBody>
          <a:bodyPr>
            <a:normAutofit/>
          </a:bodyPr>
          <a:lstStyle/>
          <a:p>
            <a:pPr algn="ctr"/>
            <a:r>
              <a:rPr lang="el-GR" sz="3000" dirty="0">
                <a:solidFill>
                  <a:srgbClr val="FFFFFF"/>
                </a:solidFill>
              </a:rPr>
              <a:t>ΕΡΩΤΗΣΗ:</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6081089" y="725394"/>
            <a:ext cx="5142658" cy="5407212"/>
          </a:xfrm>
        </p:spPr>
        <p:txBody>
          <a:bodyPr anchor="ctr">
            <a:normAutofit/>
          </a:bodyPr>
          <a:lstStyle/>
          <a:p>
            <a:r>
              <a:rPr lang="el-GR" i="1" dirty="0"/>
              <a:t>3</a:t>
            </a:r>
            <a:r>
              <a:rPr lang="el-GR" i="1" baseline="30000" dirty="0"/>
              <a:t>η</a:t>
            </a:r>
            <a:r>
              <a:rPr lang="el-GR" i="1" dirty="0"/>
              <a:t> Ερώτηση:</a:t>
            </a:r>
            <a:endParaRPr lang="el-GR" dirty="0"/>
          </a:p>
          <a:p>
            <a:r>
              <a:rPr lang="el-GR" dirty="0"/>
              <a:t>Έστω σε μια λίμνη υπάρχει ένα νούφαρο το οποίο διπλασιάζεται. Αν χρειαστεί 48 ημέρες για να καλύψει ολόκληρη την λίμνη, σε πόσο ημέρες θα έχει καλύψει την μισή;</a:t>
            </a:r>
          </a:p>
          <a:p>
            <a:pPr marL="514350" lvl="0" indent="-514350">
              <a:buFont typeface="+mj-lt"/>
              <a:buAutoNum type="arabicPeriod"/>
            </a:pPr>
            <a:r>
              <a:rPr lang="el-GR" dirty="0"/>
              <a:t>10 ημέρες</a:t>
            </a:r>
          </a:p>
          <a:p>
            <a:pPr marL="514350" lvl="0" indent="-514350">
              <a:buFont typeface="+mj-lt"/>
              <a:buAutoNum type="arabicPeriod"/>
            </a:pPr>
            <a:r>
              <a:rPr lang="el-GR" dirty="0"/>
              <a:t>24 ημέρες</a:t>
            </a:r>
          </a:p>
          <a:p>
            <a:pPr marL="514350" lvl="0" indent="-514350">
              <a:buFont typeface="+mj-lt"/>
              <a:buAutoNum type="arabicPeriod"/>
            </a:pPr>
            <a:r>
              <a:rPr lang="el-GR" dirty="0"/>
              <a:t>47 ημέρες</a:t>
            </a:r>
          </a:p>
          <a:p>
            <a:endParaRPr lang="el-GR" dirty="0"/>
          </a:p>
        </p:txBody>
      </p:sp>
    </p:spTree>
    <p:extLst>
      <p:ext uri="{BB962C8B-B14F-4D97-AF65-F5344CB8AC3E}">
        <p14:creationId xmlns:p14="http://schemas.microsoft.com/office/powerpoint/2010/main" val="129056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Ημερολόγιο">
            <a:extLst>
              <a:ext uri="{FF2B5EF4-FFF2-40B4-BE49-F238E27FC236}">
                <a16:creationId xmlns:a16="http://schemas.microsoft.com/office/drawing/2014/main" id="{021A0E7F-E6A1-914A-E29F-A066FE720946}"/>
              </a:ext>
            </a:extLst>
          </p:cNvPr>
          <p:cNvPicPr>
            <a:picLocks noChangeAspect="1"/>
          </p:cNvPicPr>
          <p:nvPr/>
        </p:nvPicPr>
        <p:blipFill rotWithShape="1">
          <a:blip r:embed="rId2"/>
          <a:srcRect l="15246" r="11305" b="-1"/>
          <a:stretch/>
        </p:blipFill>
        <p:spPr>
          <a:xfrm>
            <a:off x="1" y="10"/>
            <a:ext cx="7546216" cy="6857990"/>
          </a:xfrm>
          <a:prstGeom prst="rect">
            <a:avLst/>
          </a:prstGeom>
        </p:spPr>
      </p:pic>
      <p:sp>
        <p:nvSpPr>
          <p:cNvPr id="3" name="Θέση περιεχομένου 2"/>
          <p:cNvSpPr>
            <a:spLocks noGrp="1"/>
          </p:cNvSpPr>
          <p:nvPr>
            <p:ph idx="1"/>
          </p:nvPr>
        </p:nvSpPr>
        <p:spPr>
          <a:xfrm>
            <a:off x="7865805" y="2121408"/>
            <a:ext cx="3677263" cy="4092579"/>
          </a:xfrm>
        </p:spPr>
        <p:txBody>
          <a:bodyPr>
            <a:normAutofit/>
          </a:bodyPr>
          <a:lstStyle/>
          <a:p>
            <a:r>
              <a:rPr lang="el-GR" sz="1600" dirty="0"/>
              <a:t>Οι σωστές απαντήσεις είναι </a:t>
            </a:r>
          </a:p>
          <a:p>
            <a:endParaRPr lang="el-GR" sz="1600" dirty="0"/>
          </a:p>
          <a:p>
            <a:r>
              <a:rPr lang="el-GR" sz="1600" b="1" dirty="0"/>
              <a:t>5€, 5 λεπτά, 47 ημέρες, </a:t>
            </a:r>
          </a:p>
          <a:p>
            <a:endParaRPr lang="el-GR" sz="1600" dirty="0"/>
          </a:p>
          <a:p>
            <a:r>
              <a:rPr lang="el-GR" sz="1600" dirty="0"/>
              <a:t>αντίστοιχα.</a:t>
            </a:r>
          </a:p>
          <a:p>
            <a:endParaRPr lang="el-GR" sz="1600" dirty="0"/>
          </a:p>
        </p:txBody>
      </p:sp>
    </p:spTree>
    <p:extLst>
      <p:ext uri="{BB962C8B-B14F-4D97-AF65-F5344CB8AC3E}">
        <p14:creationId xmlns:p14="http://schemas.microsoft.com/office/powerpoint/2010/main" val="2755299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Τίτλος 1"/>
          <p:cNvSpPr>
            <a:spLocks noGrp="1"/>
          </p:cNvSpPr>
          <p:nvPr>
            <p:ph type="title"/>
          </p:nvPr>
        </p:nvSpPr>
        <p:spPr>
          <a:xfrm>
            <a:off x="1490145" y="2376862"/>
            <a:ext cx="2640646" cy="2104273"/>
          </a:xfrm>
          <a:noFill/>
        </p:spPr>
        <p:txBody>
          <a:bodyPr>
            <a:normAutofit/>
          </a:bodyPr>
          <a:lstStyle/>
          <a:p>
            <a:pPr algn="ctr"/>
            <a:r>
              <a:rPr lang="el-GR" sz="3000" dirty="0">
                <a:solidFill>
                  <a:srgbClr val="FFFFFF"/>
                </a:solidFill>
              </a:rPr>
              <a:t>ΛΥΣΗ</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Θέση περιεχομένου 2">
            <a:extLst>
              <a:ext uri="{FF2B5EF4-FFF2-40B4-BE49-F238E27FC236}">
                <a16:creationId xmlns:a16="http://schemas.microsoft.com/office/drawing/2014/main" id="{93148DDE-D95D-F1EC-A405-2EA29BBD8BEB}"/>
              </a:ext>
            </a:extLst>
          </p:cNvPr>
          <p:cNvGraphicFramePr>
            <a:graphicFrameLocks noGrp="1"/>
          </p:cNvGraphicFramePr>
          <p:nvPr>
            <p:ph idx="1"/>
            <p:extLst>
              <p:ext uri="{D42A27DB-BD31-4B8C-83A1-F6EECF244321}">
                <p14:modId xmlns:p14="http://schemas.microsoft.com/office/powerpoint/2010/main" val="4210196271"/>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598323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Ξυλογραφία">
  <a:themeElements>
    <a:clrScheme name="Ξυλογραφί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Ξυλογραφί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Ξυλογραφί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{7CAE7A8A-9E18-5742-84D1-EFB87E4CCEA8}tf10001070</Template>
  <TotalTime>33</TotalTime>
  <Words>946</Words>
  <Application>Microsoft Macintosh PowerPoint</Application>
  <PresentationFormat>Ευρεία οθόνη</PresentationFormat>
  <Paragraphs>56</Paragraphs>
  <Slides>16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16</vt:i4>
      </vt:variant>
    </vt:vector>
  </HeadingPairs>
  <TitlesOfParts>
    <vt:vector size="23" baseType="lpstr">
      <vt:lpstr>Calibri</vt:lpstr>
      <vt:lpstr>Cambria</vt:lpstr>
      <vt:lpstr>Rockwell</vt:lpstr>
      <vt:lpstr>Rockwell Condensed</vt:lpstr>
      <vt:lpstr>Rockwell Extra Bold</vt:lpstr>
      <vt:lpstr>Wingdings</vt:lpstr>
      <vt:lpstr>Ξυλογραφία</vt:lpstr>
      <vt:lpstr>Γνωστικό έργο προβληματισμού</vt:lpstr>
      <vt:lpstr>Παρουσίαση του PowerPoint</vt:lpstr>
      <vt:lpstr>Παρουσίαση του PowerPoint</vt:lpstr>
      <vt:lpstr>Παρουσίαση του PowerPoint</vt:lpstr>
      <vt:lpstr>εΡΏΤΗΣΗ:</vt:lpstr>
      <vt:lpstr>ΕΡΩΤΗΣΗ:</vt:lpstr>
      <vt:lpstr>ΕΡΩΤΗΣΗ:</vt:lpstr>
      <vt:lpstr>Παρουσίαση του PowerPoint</vt:lpstr>
      <vt:lpstr>ΛΥΣΗ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Γνωστικό έργο προβληματισμού</dc:title>
  <dc:creator>konanan@outlook.com.gr</dc:creator>
  <cp:lastModifiedBy>ANASTASIOS KONSTANTINIDIS</cp:lastModifiedBy>
  <cp:revision>8</cp:revision>
  <dcterms:created xsi:type="dcterms:W3CDTF">2020-05-30T18:41:43Z</dcterms:created>
  <dcterms:modified xsi:type="dcterms:W3CDTF">2023-04-06T15:38:59Z</dcterms:modified>
</cp:coreProperties>
</file>