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60" r:id="rId7"/>
    <p:sldId id="259" r:id="rId8"/>
    <p:sldId id="273" r:id="rId9"/>
    <p:sldId id="272" r:id="rId10"/>
    <p:sldId id="279" r:id="rId11"/>
    <p:sldId id="258" r:id="rId12"/>
    <p:sldId id="274" r:id="rId13"/>
    <p:sldId id="278" r:id="rId14"/>
    <p:sldId id="277" r:id="rId15"/>
    <p:sldId id="275" r:id="rId16"/>
    <p:sldId id="257" r:id="rId17"/>
    <p:sldId id="276" r:id="rId18"/>
    <p:sldId id="280" r:id="rId19"/>
    <p:sldId id="294" r:id="rId20"/>
    <p:sldId id="283" r:id="rId21"/>
    <p:sldId id="281" r:id="rId22"/>
    <p:sldId id="282" r:id="rId23"/>
    <p:sldId id="306" r:id="rId24"/>
    <p:sldId id="307" r:id="rId25"/>
    <p:sldId id="308" r:id="rId26"/>
    <p:sldId id="300" r:id="rId27"/>
    <p:sldId id="301" r:id="rId28"/>
    <p:sldId id="295" r:id="rId29"/>
    <p:sldId id="296" r:id="rId30"/>
    <p:sldId id="297" r:id="rId31"/>
    <p:sldId id="299" r:id="rId32"/>
    <p:sldId id="298" r:id="rId33"/>
    <p:sldId id="302" r:id="rId34"/>
    <p:sldId id="303" r:id="rId35"/>
    <p:sldId id="304" r:id="rId36"/>
    <p:sldId id="305" r:id="rId37"/>
    <p:sldId id="261" r:id="rId38"/>
    <p:sldId id="263" r:id="rId39"/>
    <p:sldId id="265" r:id="rId40"/>
    <p:sldId id="266" r:id="rId41"/>
    <p:sldId id="262" r:id="rId42"/>
    <p:sldId id="26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FCD33-CEE9-4808-99AE-2CF3843815E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6A3E14F-073B-47B8-828E-50D9448A2ED7}">
      <dgm:prSet/>
      <dgm:spPr/>
      <dgm:t>
        <a:bodyPr/>
        <a:lstStyle/>
        <a:p>
          <a:r>
            <a:rPr lang="el-GR"/>
            <a:t>Το ομόλογο είναι ένα χρηματοπιστωτικό μέσο το οποίο παρέχει σε έναν επενδυτή τη δυνατότητα να δανείζει χρήματα σε κάποια οντότητα έκδοσης</a:t>
          </a:r>
          <a:endParaRPr lang="en-US"/>
        </a:p>
      </dgm:t>
    </dgm:pt>
    <dgm:pt modelId="{BEE790D9-53E7-471F-8F89-257E8B812F4C}" type="parTrans" cxnId="{BC1AEF5D-9B00-45F8-B140-46F45B2D3FC5}">
      <dgm:prSet/>
      <dgm:spPr/>
      <dgm:t>
        <a:bodyPr/>
        <a:lstStyle/>
        <a:p>
          <a:endParaRPr lang="en-US"/>
        </a:p>
      </dgm:t>
    </dgm:pt>
    <dgm:pt modelId="{F7A491E8-AA1E-40BE-8A2C-8F62EF0C70F0}" type="sibTrans" cxnId="{BC1AEF5D-9B00-45F8-B140-46F45B2D3FC5}">
      <dgm:prSet/>
      <dgm:spPr/>
      <dgm:t>
        <a:bodyPr/>
        <a:lstStyle/>
        <a:p>
          <a:endParaRPr lang="en-US"/>
        </a:p>
      </dgm:t>
    </dgm:pt>
    <dgm:pt modelId="{F9AE3130-EE98-4E42-A39B-00A8B2A6E83D}">
      <dgm:prSet/>
      <dgm:spPr/>
      <dgm:t>
        <a:bodyPr/>
        <a:lstStyle/>
        <a:p>
          <a:r>
            <a:rPr lang="el-GR"/>
            <a:t>. Σε αντάλλαγμα για την κατοχή του ομολόγου, οι δανειοδότες εισπράττουν τόκο, που ονομάζεται επίσης τοκομερίδιο. Με απλά λόγια, πρόκειται για μια μορφή δανεισμού.</a:t>
          </a:r>
          <a:endParaRPr lang="en-US"/>
        </a:p>
      </dgm:t>
    </dgm:pt>
    <dgm:pt modelId="{848BD92D-6EC0-4FC7-9FBC-07AC7127B719}" type="parTrans" cxnId="{A5121EC3-2A1D-439F-8196-20A2F209584E}">
      <dgm:prSet/>
      <dgm:spPr/>
      <dgm:t>
        <a:bodyPr/>
        <a:lstStyle/>
        <a:p>
          <a:endParaRPr lang="en-US"/>
        </a:p>
      </dgm:t>
    </dgm:pt>
    <dgm:pt modelId="{42F88456-DDFD-449E-9013-7975433460F4}" type="sibTrans" cxnId="{A5121EC3-2A1D-439F-8196-20A2F209584E}">
      <dgm:prSet/>
      <dgm:spPr/>
      <dgm:t>
        <a:bodyPr/>
        <a:lstStyle/>
        <a:p>
          <a:endParaRPr lang="en-US"/>
        </a:p>
      </dgm:t>
    </dgm:pt>
    <dgm:pt modelId="{59039126-6977-4130-A675-B384FA14B9BA}">
      <dgm:prSet/>
      <dgm:spPr/>
      <dgm:t>
        <a:bodyPr/>
        <a:lstStyle/>
        <a:p>
          <a:r>
            <a:rPr lang="el-GR"/>
            <a:t>Ο αγοραστής του ομολόγου είναι εξ ορισμού ο δανειοδότης, ενώ ο εκδότης είναι ο δανειολήπτης. </a:t>
          </a:r>
          <a:endParaRPr lang="en-US"/>
        </a:p>
      </dgm:t>
    </dgm:pt>
    <dgm:pt modelId="{F87F251F-B6D2-4455-8910-55BAB4713198}" type="parTrans" cxnId="{6575D084-2BF9-4C15-986B-E225058F0096}">
      <dgm:prSet/>
      <dgm:spPr/>
      <dgm:t>
        <a:bodyPr/>
        <a:lstStyle/>
        <a:p>
          <a:endParaRPr lang="en-US"/>
        </a:p>
      </dgm:t>
    </dgm:pt>
    <dgm:pt modelId="{6C43413A-253A-47A3-A4AE-EFD17F65840C}" type="sibTrans" cxnId="{6575D084-2BF9-4C15-986B-E225058F0096}">
      <dgm:prSet/>
      <dgm:spPr/>
      <dgm:t>
        <a:bodyPr/>
        <a:lstStyle/>
        <a:p>
          <a:endParaRPr lang="en-US"/>
        </a:p>
      </dgm:t>
    </dgm:pt>
    <dgm:pt modelId="{29E5D0A0-83F5-42F6-A872-B27CC4B2C7FD}" type="pres">
      <dgm:prSet presAssocID="{B2DFCD33-CEE9-4808-99AE-2CF3843815E8}" presName="vert0" presStyleCnt="0">
        <dgm:presLayoutVars>
          <dgm:dir/>
          <dgm:animOne val="branch"/>
          <dgm:animLvl val="lvl"/>
        </dgm:presLayoutVars>
      </dgm:prSet>
      <dgm:spPr/>
    </dgm:pt>
    <dgm:pt modelId="{825360A9-D47D-47E5-AB5A-0FF12379D05D}" type="pres">
      <dgm:prSet presAssocID="{D6A3E14F-073B-47B8-828E-50D9448A2ED7}" presName="thickLine" presStyleLbl="alignNode1" presStyleIdx="0" presStyleCnt="3"/>
      <dgm:spPr/>
    </dgm:pt>
    <dgm:pt modelId="{4DE18EDF-682A-4116-A901-1A1981FAE24F}" type="pres">
      <dgm:prSet presAssocID="{D6A3E14F-073B-47B8-828E-50D9448A2ED7}" presName="horz1" presStyleCnt="0"/>
      <dgm:spPr/>
    </dgm:pt>
    <dgm:pt modelId="{EBB78C71-44B7-42B1-8735-607EC196D30C}" type="pres">
      <dgm:prSet presAssocID="{D6A3E14F-073B-47B8-828E-50D9448A2ED7}" presName="tx1" presStyleLbl="revTx" presStyleIdx="0" presStyleCnt="3"/>
      <dgm:spPr/>
    </dgm:pt>
    <dgm:pt modelId="{5A13FEE0-0A66-43AE-8820-E0FA4569E096}" type="pres">
      <dgm:prSet presAssocID="{D6A3E14F-073B-47B8-828E-50D9448A2ED7}" presName="vert1" presStyleCnt="0"/>
      <dgm:spPr/>
    </dgm:pt>
    <dgm:pt modelId="{41085676-5311-439B-B0B8-840DD377E9AB}" type="pres">
      <dgm:prSet presAssocID="{F9AE3130-EE98-4E42-A39B-00A8B2A6E83D}" presName="thickLine" presStyleLbl="alignNode1" presStyleIdx="1" presStyleCnt="3"/>
      <dgm:spPr/>
    </dgm:pt>
    <dgm:pt modelId="{7061C6C0-AA97-44A7-BFC7-8C7F96E9A112}" type="pres">
      <dgm:prSet presAssocID="{F9AE3130-EE98-4E42-A39B-00A8B2A6E83D}" presName="horz1" presStyleCnt="0"/>
      <dgm:spPr/>
    </dgm:pt>
    <dgm:pt modelId="{5D5C16BA-908D-40E2-A026-8816982724C2}" type="pres">
      <dgm:prSet presAssocID="{F9AE3130-EE98-4E42-A39B-00A8B2A6E83D}" presName="tx1" presStyleLbl="revTx" presStyleIdx="1" presStyleCnt="3"/>
      <dgm:spPr/>
    </dgm:pt>
    <dgm:pt modelId="{75B9789D-2EF1-4B94-B4A6-6D6763A67016}" type="pres">
      <dgm:prSet presAssocID="{F9AE3130-EE98-4E42-A39B-00A8B2A6E83D}" presName="vert1" presStyleCnt="0"/>
      <dgm:spPr/>
    </dgm:pt>
    <dgm:pt modelId="{D3A88711-0F65-4150-9B9D-DB30D96236F9}" type="pres">
      <dgm:prSet presAssocID="{59039126-6977-4130-A675-B384FA14B9BA}" presName="thickLine" presStyleLbl="alignNode1" presStyleIdx="2" presStyleCnt="3"/>
      <dgm:spPr/>
    </dgm:pt>
    <dgm:pt modelId="{28A7247F-9D67-4B36-9D3A-3C107BF07EE9}" type="pres">
      <dgm:prSet presAssocID="{59039126-6977-4130-A675-B384FA14B9BA}" presName="horz1" presStyleCnt="0"/>
      <dgm:spPr/>
    </dgm:pt>
    <dgm:pt modelId="{149C3445-4B8F-415C-8BBB-A395602B6A1C}" type="pres">
      <dgm:prSet presAssocID="{59039126-6977-4130-A675-B384FA14B9BA}" presName="tx1" presStyleLbl="revTx" presStyleIdx="2" presStyleCnt="3"/>
      <dgm:spPr/>
    </dgm:pt>
    <dgm:pt modelId="{F4F8E50F-863D-48C6-A0E4-2D580E515426}" type="pres">
      <dgm:prSet presAssocID="{59039126-6977-4130-A675-B384FA14B9BA}" presName="vert1" presStyleCnt="0"/>
      <dgm:spPr/>
    </dgm:pt>
  </dgm:ptLst>
  <dgm:cxnLst>
    <dgm:cxn modelId="{22C7951A-FA2E-43F9-A9D2-1E605AB17109}" type="presOf" srcId="{F9AE3130-EE98-4E42-A39B-00A8B2A6E83D}" destId="{5D5C16BA-908D-40E2-A026-8816982724C2}" srcOrd="0" destOrd="0" presId="urn:microsoft.com/office/officeart/2008/layout/LinedList"/>
    <dgm:cxn modelId="{F2122E3A-A9EB-47F9-B56D-4C820D4F0F9F}" type="presOf" srcId="{B2DFCD33-CEE9-4808-99AE-2CF3843815E8}" destId="{29E5D0A0-83F5-42F6-A872-B27CC4B2C7FD}" srcOrd="0" destOrd="0" presId="urn:microsoft.com/office/officeart/2008/layout/LinedList"/>
    <dgm:cxn modelId="{BC1AEF5D-9B00-45F8-B140-46F45B2D3FC5}" srcId="{B2DFCD33-CEE9-4808-99AE-2CF3843815E8}" destId="{D6A3E14F-073B-47B8-828E-50D9448A2ED7}" srcOrd="0" destOrd="0" parTransId="{BEE790D9-53E7-471F-8F89-257E8B812F4C}" sibTransId="{F7A491E8-AA1E-40BE-8A2C-8F62EF0C70F0}"/>
    <dgm:cxn modelId="{49F5E975-6509-4A80-A0B8-B34607DE7B93}" type="presOf" srcId="{D6A3E14F-073B-47B8-828E-50D9448A2ED7}" destId="{EBB78C71-44B7-42B1-8735-607EC196D30C}" srcOrd="0" destOrd="0" presId="urn:microsoft.com/office/officeart/2008/layout/LinedList"/>
    <dgm:cxn modelId="{6575D084-2BF9-4C15-986B-E225058F0096}" srcId="{B2DFCD33-CEE9-4808-99AE-2CF3843815E8}" destId="{59039126-6977-4130-A675-B384FA14B9BA}" srcOrd="2" destOrd="0" parTransId="{F87F251F-B6D2-4455-8910-55BAB4713198}" sibTransId="{6C43413A-253A-47A3-A4AE-EFD17F65840C}"/>
    <dgm:cxn modelId="{A5121EC3-2A1D-439F-8196-20A2F209584E}" srcId="{B2DFCD33-CEE9-4808-99AE-2CF3843815E8}" destId="{F9AE3130-EE98-4E42-A39B-00A8B2A6E83D}" srcOrd="1" destOrd="0" parTransId="{848BD92D-6EC0-4FC7-9FBC-07AC7127B719}" sibTransId="{42F88456-DDFD-449E-9013-7975433460F4}"/>
    <dgm:cxn modelId="{52A89BF4-2AF7-44AE-9DD0-D1B0E903E840}" type="presOf" srcId="{59039126-6977-4130-A675-B384FA14B9BA}" destId="{149C3445-4B8F-415C-8BBB-A395602B6A1C}" srcOrd="0" destOrd="0" presId="urn:microsoft.com/office/officeart/2008/layout/LinedList"/>
    <dgm:cxn modelId="{ABE2AA68-3977-49C6-A254-D8F7846AB3DA}" type="presParOf" srcId="{29E5D0A0-83F5-42F6-A872-B27CC4B2C7FD}" destId="{825360A9-D47D-47E5-AB5A-0FF12379D05D}" srcOrd="0" destOrd="0" presId="urn:microsoft.com/office/officeart/2008/layout/LinedList"/>
    <dgm:cxn modelId="{D7672F0C-FD69-4ECE-93BB-87DAA7D714F2}" type="presParOf" srcId="{29E5D0A0-83F5-42F6-A872-B27CC4B2C7FD}" destId="{4DE18EDF-682A-4116-A901-1A1981FAE24F}" srcOrd="1" destOrd="0" presId="urn:microsoft.com/office/officeart/2008/layout/LinedList"/>
    <dgm:cxn modelId="{AD454D06-72CC-4D83-8494-3A08570E1527}" type="presParOf" srcId="{4DE18EDF-682A-4116-A901-1A1981FAE24F}" destId="{EBB78C71-44B7-42B1-8735-607EC196D30C}" srcOrd="0" destOrd="0" presId="urn:microsoft.com/office/officeart/2008/layout/LinedList"/>
    <dgm:cxn modelId="{E35113EA-4388-483C-81B9-4997A4520D02}" type="presParOf" srcId="{4DE18EDF-682A-4116-A901-1A1981FAE24F}" destId="{5A13FEE0-0A66-43AE-8820-E0FA4569E096}" srcOrd="1" destOrd="0" presId="urn:microsoft.com/office/officeart/2008/layout/LinedList"/>
    <dgm:cxn modelId="{FD4CF1CA-102A-4131-9B07-ED18DAE6ADF0}" type="presParOf" srcId="{29E5D0A0-83F5-42F6-A872-B27CC4B2C7FD}" destId="{41085676-5311-439B-B0B8-840DD377E9AB}" srcOrd="2" destOrd="0" presId="urn:microsoft.com/office/officeart/2008/layout/LinedList"/>
    <dgm:cxn modelId="{A0D2CB9C-E331-4EDE-AE15-DB05180595E8}" type="presParOf" srcId="{29E5D0A0-83F5-42F6-A872-B27CC4B2C7FD}" destId="{7061C6C0-AA97-44A7-BFC7-8C7F96E9A112}" srcOrd="3" destOrd="0" presId="urn:microsoft.com/office/officeart/2008/layout/LinedList"/>
    <dgm:cxn modelId="{55810265-8E38-4DD4-8851-BE8CBD1F0202}" type="presParOf" srcId="{7061C6C0-AA97-44A7-BFC7-8C7F96E9A112}" destId="{5D5C16BA-908D-40E2-A026-8816982724C2}" srcOrd="0" destOrd="0" presId="urn:microsoft.com/office/officeart/2008/layout/LinedList"/>
    <dgm:cxn modelId="{FDDC5101-8FFF-41F0-A250-8B792F2D7623}" type="presParOf" srcId="{7061C6C0-AA97-44A7-BFC7-8C7F96E9A112}" destId="{75B9789D-2EF1-4B94-B4A6-6D6763A67016}" srcOrd="1" destOrd="0" presId="urn:microsoft.com/office/officeart/2008/layout/LinedList"/>
    <dgm:cxn modelId="{5C346EA3-BB20-4574-9681-CA9F014A4C32}" type="presParOf" srcId="{29E5D0A0-83F5-42F6-A872-B27CC4B2C7FD}" destId="{D3A88711-0F65-4150-9B9D-DB30D96236F9}" srcOrd="4" destOrd="0" presId="urn:microsoft.com/office/officeart/2008/layout/LinedList"/>
    <dgm:cxn modelId="{3A8CCB5E-5EC8-413C-9F5E-AA5F20C49D35}" type="presParOf" srcId="{29E5D0A0-83F5-42F6-A872-B27CC4B2C7FD}" destId="{28A7247F-9D67-4B36-9D3A-3C107BF07EE9}" srcOrd="5" destOrd="0" presId="urn:microsoft.com/office/officeart/2008/layout/LinedList"/>
    <dgm:cxn modelId="{CEC34D81-3EB6-4764-BFF3-957F738F4359}" type="presParOf" srcId="{28A7247F-9D67-4B36-9D3A-3C107BF07EE9}" destId="{149C3445-4B8F-415C-8BBB-A395602B6A1C}" srcOrd="0" destOrd="0" presId="urn:microsoft.com/office/officeart/2008/layout/LinedList"/>
    <dgm:cxn modelId="{54B6F418-D602-4675-ABF2-C2F608CE365E}" type="presParOf" srcId="{28A7247F-9D67-4B36-9D3A-3C107BF07EE9}" destId="{F4F8E50F-863D-48C6-A0E4-2D580E5154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05009-9366-4822-A86E-DD39AE43839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6B6D562-A753-4DE7-A54A-5A9A0FFA6F72}">
      <dgm:prSet/>
      <dgm:spPr/>
      <dgm:t>
        <a:bodyPr/>
        <a:lstStyle/>
        <a:p>
          <a:r>
            <a:rPr lang="el-GR"/>
            <a:t>Ο βασικός ρόλος της Ε.Κ. είναι η διασφάλιση της ομαλής και εύρυθμης λειτουργίας της κεφαλαιαγοράς και η ενίσχυση της εμπιστοσύνης στους θεσμούς της αγοράς.</a:t>
          </a:r>
          <a:endParaRPr lang="en-US"/>
        </a:p>
      </dgm:t>
    </dgm:pt>
    <dgm:pt modelId="{73896F7E-C81C-44D2-803F-91F4E8FC7FFB}" type="parTrans" cxnId="{28FE5089-FD5F-4AC7-AD20-8028367705AB}">
      <dgm:prSet/>
      <dgm:spPr/>
      <dgm:t>
        <a:bodyPr/>
        <a:lstStyle/>
        <a:p>
          <a:endParaRPr lang="en-US"/>
        </a:p>
      </dgm:t>
    </dgm:pt>
    <dgm:pt modelId="{A47F2E8F-ADFE-4615-A6FB-C841770C9F61}" type="sibTrans" cxnId="{28FE5089-FD5F-4AC7-AD20-8028367705AB}">
      <dgm:prSet/>
      <dgm:spPr/>
      <dgm:t>
        <a:bodyPr/>
        <a:lstStyle/>
        <a:p>
          <a:endParaRPr lang="en-US"/>
        </a:p>
      </dgm:t>
    </dgm:pt>
    <dgm:pt modelId="{5AB1338A-28E2-4516-8A68-B4FEC0D425D7}">
      <dgm:prSet/>
      <dgm:spPr/>
      <dgm:t>
        <a:bodyPr/>
        <a:lstStyle/>
        <a:p>
          <a:r>
            <a:rPr lang="el-GR"/>
            <a:t>Είναι η βασική υπεύθυνη για τον έλεγχο της σωστής εφαρμογής των διατάξεων τη σχετικής νομοθεσίας και πρωταρχικά υπεύθυνη για την προστασία των επενδυτών.</a:t>
          </a:r>
          <a:endParaRPr lang="en-US"/>
        </a:p>
      </dgm:t>
    </dgm:pt>
    <dgm:pt modelId="{B86BF581-ED23-4D0A-AF30-AAE6EFC80B66}" type="parTrans" cxnId="{4D3B797D-1F5C-41B3-B62F-0F1FB8379A88}">
      <dgm:prSet/>
      <dgm:spPr/>
      <dgm:t>
        <a:bodyPr/>
        <a:lstStyle/>
        <a:p>
          <a:endParaRPr lang="en-US"/>
        </a:p>
      </dgm:t>
    </dgm:pt>
    <dgm:pt modelId="{4895F64A-D5F0-462A-9783-431438B0321A}" type="sibTrans" cxnId="{4D3B797D-1F5C-41B3-B62F-0F1FB8379A88}">
      <dgm:prSet/>
      <dgm:spPr/>
      <dgm:t>
        <a:bodyPr/>
        <a:lstStyle/>
        <a:p>
          <a:endParaRPr lang="en-US"/>
        </a:p>
      </dgm:t>
    </dgm:pt>
    <dgm:pt modelId="{8089B97C-088F-8849-AB57-3EB663740BDA}" type="pres">
      <dgm:prSet presAssocID="{5BE05009-9366-4822-A86E-DD39AE4383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0498D4-A1F2-544A-BBCA-05F0B7AA7C61}" type="pres">
      <dgm:prSet presAssocID="{26B6D562-A753-4DE7-A54A-5A9A0FFA6F72}" presName="hierRoot1" presStyleCnt="0"/>
      <dgm:spPr/>
    </dgm:pt>
    <dgm:pt modelId="{412E09E5-F894-8540-92B0-AA08F6E283A2}" type="pres">
      <dgm:prSet presAssocID="{26B6D562-A753-4DE7-A54A-5A9A0FFA6F72}" presName="composite" presStyleCnt="0"/>
      <dgm:spPr/>
    </dgm:pt>
    <dgm:pt modelId="{DDB358A4-A945-4D4F-88E1-FAF6B6023B1C}" type="pres">
      <dgm:prSet presAssocID="{26B6D562-A753-4DE7-A54A-5A9A0FFA6F72}" presName="background" presStyleLbl="node0" presStyleIdx="0" presStyleCnt="2"/>
      <dgm:spPr/>
    </dgm:pt>
    <dgm:pt modelId="{7C8A6234-679B-BC4C-8873-9CA76A17460E}" type="pres">
      <dgm:prSet presAssocID="{26B6D562-A753-4DE7-A54A-5A9A0FFA6F72}" presName="text" presStyleLbl="fgAcc0" presStyleIdx="0" presStyleCnt="2">
        <dgm:presLayoutVars>
          <dgm:chPref val="3"/>
        </dgm:presLayoutVars>
      </dgm:prSet>
      <dgm:spPr/>
    </dgm:pt>
    <dgm:pt modelId="{5F16A411-1B7B-BE4D-9060-C3BC850D2481}" type="pres">
      <dgm:prSet presAssocID="{26B6D562-A753-4DE7-A54A-5A9A0FFA6F72}" presName="hierChild2" presStyleCnt="0"/>
      <dgm:spPr/>
    </dgm:pt>
    <dgm:pt modelId="{8E21DEC6-D06F-3548-BBF7-2D4018AF14A4}" type="pres">
      <dgm:prSet presAssocID="{5AB1338A-28E2-4516-8A68-B4FEC0D425D7}" presName="hierRoot1" presStyleCnt="0"/>
      <dgm:spPr/>
    </dgm:pt>
    <dgm:pt modelId="{2265218E-9DBF-B54D-BD7A-D0E00D449446}" type="pres">
      <dgm:prSet presAssocID="{5AB1338A-28E2-4516-8A68-B4FEC0D425D7}" presName="composite" presStyleCnt="0"/>
      <dgm:spPr/>
    </dgm:pt>
    <dgm:pt modelId="{61068E3F-3904-8C4D-AE8A-1E8692E664A5}" type="pres">
      <dgm:prSet presAssocID="{5AB1338A-28E2-4516-8A68-B4FEC0D425D7}" presName="background" presStyleLbl="node0" presStyleIdx="1" presStyleCnt="2"/>
      <dgm:spPr/>
    </dgm:pt>
    <dgm:pt modelId="{F7ED4EFE-41A0-D948-8585-CD7FCD7B20C4}" type="pres">
      <dgm:prSet presAssocID="{5AB1338A-28E2-4516-8A68-B4FEC0D425D7}" presName="text" presStyleLbl="fgAcc0" presStyleIdx="1" presStyleCnt="2">
        <dgm:presLayoutVars>
          <dgm:chPref val="3"/>
        </dgm:presLayoutVars>
      </dgm:prSet>
      <dgm:spPr/>
    </dgm:pt>
    <dgm:pt modelId="{4098E018-25CA-0043-B645-3B546F101A12}" type="pres">
      <dgm:prSet presAssocID="{5AB1338A-28E2-4516-8A68-B4FEC0D425D7}" presName="hierChild2" presStyleCnt="0"/>
      <dgm:spPr/>
    </dgm:pt>
  </dgm:ptLst>
  <dgm:cxnLst>
    <dgm:cxn modelId="{4528EB0A-F82C-2440-AB45-2625EAC47E84}" type="presOf" srcId="{26B6D562-A753-4DE7-A54A-5A9A0FFA6F72}" destId="{7C8A6234-679B-BC4C-8873-9CA76A17460E}" srcOrd="0" destOrd="0" presId="urn:microsoft.com/office/officeart/2005/8/layout/hierarchy1"/>
    <dgm:cxn modelId="{C4242B6D-DE71-6148-8A87-E02BF6945F42}" type="presOf" srcId="{5BE05009-9366-4822-A86E-DD39AE438390}" destId="{8089B97C-088F-8849-AB57-3EB663740BDA}" srcOrd="0" destOrd="0" presId="urn:microsoft.com/office/officeart/2005/8/layout/hierarchy1"/>
    <dgm:cxn modelId="{4D3B797D-1F5C-41B3-B62F-0F1FB8379A88}" srcId="{5BE05009-9366-4822-A86E-DD39AE438390}" destId="{5AB1338A-28E2-4516-8A68-B4FEC0D425D7}" srcOrd="1" destOrd="0" parTransId="{B86BF581-ED23-4D0A-AF30-AAE6EFC80B66}" sibTransId="{4895F64A-D5F0-462A-9783-431438B0321A}"/>
    <dgm:cxn modelId="{28FE5089-FD5F-4AC7-AD20-8028367705AB}" srcId="{5BE05009-9366-4822-A86E-DD39AE438390}" destId="{26B6D562-A753-4DE7-A54A-5A9A0FFA6F72}" srcOrd="0" destOrd="0" parTransId="{73896F7E-C81C-44D2-803F-91F4E8FC7FFB}" sibTransId="{A47F2E8F-ADFE-4615-A6FB-C841770C9F61}"/>
    <dgm:cxn modelId="{4D27EFFA-8F02-7746-AD52-7E2D11455C37}" type="presOf" srcId="{5AB1338A-28E2-4516-8A68-B4FEC0D425D7}" destId="{F7ED4EFE-41A0-D948-8585-CD7FCD7B20C4}" srcOrd="0" destOrd="0" presId="urn:microsoft.com/office/officeart/2005/8/layout/hierarchy1"/>
    <dgm:cxn modelId="{E6CC802E-8A0A-6B49-A8D9-023382676BBC}" type="presParOf" srcId="{8089B97C-088F-8849-AB57-3EB663740BDA}" destId="{890498D4-A1F2-544A-BBCA-05F0B7AA7C61}" srcOrd="0" destOrd="0" presId="urn:microsoft.com/office/officeart/2005/8/layout/hierarchy1"/>
    <dgm:cxn modelId="{F23D7205-092F-ED4F-A8C2-716B71A7C967}" type="presParOf" srcId="{890498D4-A1F2-544A-BBCA-05F0B7AA7C61}" destId="{412E09E5-F894-8540-92B0-AA08F6E283A2}" srcOrd="0" destOrd="0" presId="urn:microsoft.com/office/officeart/2005/8/layout/hierarchy1"/>
    <dgm:cxn modelId="{8087DBAC-1959-1A49-B6DE-01FD03E2FFAD}" type="presParOf" srcId="{412E09E5-F894-8540-92B0-AA08F6E283A2}" destId="{DDB358A4-A945-4D4F-88E1-FAF6B6023B1C}" srcOrd="0" destOrd="0" presId="urn:microsoft.com/office/officeart/2005/8/layout/hierarchy1"/>
    <dgm:cxn modelId="{F914ED53-5FBE-0E42-B887-CBCECFF72EC6}" type="presParOf" srcId="{412E09E5-F894-8540-92B0-AA08F6E283A2}" destId="{7C8A6234-679B-BC4C-8873-9CA76A17460E}" srcOrd="1" destOrd="0" presId="urn:microsoft.com/office/officeart/2005/8/layout/hierarchy1"/>
    <dgm:cxn modelId="{E4CF2622-6961-0844-8E04-FDF7F2CF2A56}" type="presParOf" srcId="{890498D4-A1F2-544A-BBCA-05F0B7AA7C61}" destId="{5F16A411-1B7B-BE4D-9060-C3BC850D2481}" srcOrd="1" destOrd="0" presId="urn:microsoft.com/office/officeart/2005/8/layout/hierarchy1"/>
    <dgm:cxn modelId="{9C54BDFB-648B-194F-8CB1-287CA6671E82}" type="presParOf" srcId="{8089B97C-088F-8849-AB57-3EB663740BDA}" destId="{8E21DEC6-D06F-3548-BBF7-2D4018AF14A4}" srcOrd="1" destOrd="0" presId="urn:microsoft.com/office/officeart/2005/8/layout/hierarchy1"/>
    <dgm:cxn modelId="{6E5F7DD9-D000-6E46-BD10-FA06ABBECA95}" type="presParOf" srcId="{8E21DEC6-D06F-3548-BBF7-2D4018AF14A4}" destId="{2265218E-9DBF-B54D-BD7A-D0E00D449446}" srcOrd="0" destOrd="0" presId="urn:microsoft.com/office/officeart/2005/8/layout/hierarchy1"/>
    <dgm:cxn modelId="{7836F814-FFF4-B448-9F20-8CD98C7CF242}" type="presParOf" srcId="{2265218E-9DBF-B54D-BD7A-D0E00D449446}" destId="{61068E3F-3904-8C4D-AE8A-1E8692E664A5}" srcOrd="0" destOrd="0" presId="urn:microsoft.com/office/officeart/2005/8/layout/hierarchy1"/>
    <dgm:cxn modelId="{31EF3948-49F3-134F-952F-C3552249699A}" type="presParOf" srcId="{2265218E-9DBF-B54D-BD7A-D0E00D449446}" destId="{F7ED4EFE-41A0-D948-8585-CD7FCD7B20C4}" srcOrd="1" destOrd="0" presId="urn:microsoft.com/office/officeart/2005/8/layout/hierarchy1"/>
    <dgm:cxn modelId="{E3BC9784-66F3-AF4D-A34E-45F14FAA31AA}" type="presParOf" srcId="{8E21DEC6-D06F-3548-BBF7-2D4018AF14A4}" destId="{4098E018-25CA-0043-B645-3B546F101A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60A9-D47D-47E5-AB5A-0FF12379D05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78C71-44B7-42B1-8735-607EC196D30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Το ομόλογο είναι ένα χρηματοπιστωτικό μέσο το οποίο παρέχει σε έναν επενδυτή τη δυνατότητα να δανείζει χρήματα σε κάποια οντότητα έκδοσης</a:t>
          </a:r>
          <a:endParaRPr lang="en-US" sz="2700" kern="1200"/>
        </a:p>
      </dsp:txBody>
      <dsp:txXfrm>
        <a:off x="0" y="2703"/>
        <a:ext cx="6900512" cy="1843578"/>
      </dsp:txXfrm>
    </dsp:sp>
    <dsp:sp modelId="{41085676-5311-439B-B0B8-840DD377E9A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C16BA-908D-40E2-A026-8816982724C2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. Σε αντάλλαγμα για την κατοχή του ομολόγου, οι δανειοδότες εισπράττουν τόκο, που ονομάζεται επίσης τοκομερίδιο. Με απλά λόγια, πρόκειται για μια μορφή δανεισμού.</a:t>
          </a:r>
          <a:endParaRPr lang="en-US" sz="2700" kern="1200"/>
        </a:p>
      </dsp:txBody>
      <dsp:txXfrm>
        <a:off x="0" y="1846281"/>
        <a:ext cx="6900512" cy="1843578"/>
      </dsp:txXfrm>
    </dsp:sp>
    <dsp:sp modelId="{D3A88711-0F65-4150-9B9D-DB30D96236F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C3445-4B8F-415C-8BBB-A395602B6A1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Ο αγοραστής του ομολόγου είναι εξ ορισμού ο δανειοδότης, ενώ ο εκδότης είναι ο δανειολήπτης. </a:t>
          </a:r>
          <a:endParaRPr lang="en-US" sz="27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358A4-A945-4D4F-88E1-FAF6B6023B1C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A6234-679B-BC4C-8873-9CA76A17460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Ο βασικός ρόλος της Ε.Κ. είναι η διασφάλιση της ομαλής και εύρυθμης λειτουργίας της κεφαλαιαγοράς και η ενίσχυση της εμπιστοσύνης στους θεσμούς της αγοράς.</a:t>
          </a:r>
          <a:endParaRPr lang="en-US" sz="2700" kern="1200"/>
        </a:p>
      </dsp:txBody>
      <dsp:txXfrm>
        <a:off x="608661" y="692298"/>
        <a:ext cx="4508047" cy="2799040"/>
      </dsp:txXfrm>
    </dsp:sp>
    <dsp:sp modelId="{61068E3F-3904-8C4D-AE8A-1E8692E664A5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D4EFE-41A0-D948-8585-CD7FCD7B20C4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Είναι η βασική υπεύθυνη για τον έλεγχο της σωστής εφαρμογής των διατάξεων τη σχετικής νομοθεσίας και πρωταρχικά υπεύθυνη για την προστασία των επενδυτών.</a:t>
          </a:r>
          <a:endParaRPr lang="en-US" sz="27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A9B280-CF8E-4C83-8449-455486EE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4720189-E38F-469B-B9D9-3CCECBBA2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9C7B2C-2966-4782-BE9C-1CD93FA8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6F0D58-79DC-4C2B-B667-AC24782D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825CB2-0CB8-4519-AF13-F71E95D7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FDAD1B-7CA4-4372-A398-B199DAFD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B3EA0BF-685A-4A24-9528-92E27A8E8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07012B-43AF-45A3-B593-18DE3C3C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930040-AFF0-4AD0-AAC3-BBF81AEB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8F37C0-1E21-406D-8CDA-5C5CB8B3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2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DF7690-2F36-4A07-A8A1-BDD9B9061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5E3C87-EC0D-480B-BC03-E9D1386C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73D6E3-868E-4CB8-8D28-D5B0D878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D9C839-18E8-4210-ADD8-C8FEAA00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61615A-B9B3-4FD2-9573-ADEFEEA0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8FA839-6511-496E-9C98-E11957A3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75CDB5-1402-4907-BD91-F114D45F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E0757D-A262-48BA-8D6E-08A99984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0EF075-EC64-4844-9721-1C699348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2D92EB-5076-4FB1-AB59-71C43B8F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0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01E1CE-C587-417E-AF85-1F862E92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100078-371F-4730-BAD0-22D82AB0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EDD81A-02C7-4C49-955C-F83F79F7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0DC4BF-5341-43B1-B248-4A27BFD0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0FB64E-C053-41AB-B38A-C455D807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75D7D2-1BF9-4A78-A957-FDA5D7E4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D37BFA-3694-40F8-AA9C-19F61B552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D99935-65E7-4BB2-AC1D-91C976F2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FB9428-F07E-492B-9988-E3420D84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1BDDEC-FA04-4ADF-9A90-33C4090F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8347BF-5B30-4839-8608-B3BE07C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004E5D-28C8-4380-B774-ADEF023F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8AC61C-FF58-48FB-B130-46756BC85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7CF70E-3EA5-48F1-9E26-89B6CD07F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0699B7F-3798-4684-93E9-3486AA0C6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D8F3935-7614-4FD0-A8E9-4EDBD6B94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A792F1D-EFDB-4A76-8230-04E913C1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E803C0C-D836-41DF-A60E-74E42199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970EE96-2921-40C0-B5B7-1DFF7724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4B8B3E-322D-4093-A8FF-1A3E63D3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5840FF5-AC15-498F-93A0-FF2F873B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AE3D0F4-D52B-4C28-A0EA-96F8DB34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B4F2DDD-F6EE-480E-AD9B-D74BFF64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3411C51-A3A5-40DD-A6A1-0E9B7E6B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6739975-4B34-4760-835F-93681867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EFFFCB5-EE29-4590-B4D4-861F420C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F3B58F-250F-4E61-BD2F-7F0085D9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5B2369-9377-48AB-8900-4B29887E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6FA9DC-ECAC-4925-8D6E-0C8095A9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B4AD7F-D357-49A9-9DAC-80F644A0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562093-9516-41F7-9246-F4C9069E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E1016E-C1B1-4B0F-AEA0-377A0975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E0250-5579-46D1-9BDD-11F29A69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67C168C-EF55-4917-A476-C1033480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BAC014-B80C-4789-88EF-7BF7553C8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D4B291-64B5-4749-A840-2FE5D28A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181167-2C40-424F-B8D6-E7444AFB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1B10A5-9937-4539-B866-038951F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E6EB23C-7CC9-4768-9D29-C156D7DD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D787F6-1A2D-498A-9013-3D5735E3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7D43C7-89E9-48F1-AA3B-5CDF59D6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E98E-C884-4264-906D-33A870070BEB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47DDCC-46EA-4E2F-B1E8-C5ED2C13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DEA07E-9955-4DE1-9ADE-B6E742DD3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7D5A-EC22-49A9-A944-5FBB27CF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5i15lhA4A&amp;ab_channel=EOEChann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C7003A-859F-48B6-8E03-E816609A0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Βασικές Έννοιες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E6672C-C153-43E9-ADD1-AC7FA8178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3307B7E-0415-7351-457C-F29A3FBA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E02EE8-3C6E-E458-6686-AC6A7CF7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l-GR" sz="2200" dirty="0"/>
              <a:t>Όταν οι επιχειρήσεις, το Κράτος και διάφοροι Οργανισμοί χρειάζονται μεγάλα κεφάλαια για μακροχρόνιες επενδύσεις ή για να αντιμετωπίσουν άλλες ανάγκες τους, μπορούν να τα αντλήσουν από πολλούς επενδυτές εκδίδοντας ομολογιακό δάνειο.</a:t>
            </a:r>
          </a:p>
          <a:p>
            <a:r>
              <a:rPr lang="el-GR" sz="2200" dirty="0"/>
              <a:t>Το ομολογιακό δάνειο διαιρείται σε ίσα μικρά τμήματα, τα οποία αντιπροσωπεύουν με τίτλους, τις ομολογίες.</a:t>
            </a:r>
          </a:p>
          <a:p>
            <a:r>
              <a:rPr lang="el-GR" sz="2200" dirty="0"/>
              <a:t> Οι ομολογίες συνοδεύονται από μια σειρά μικρών αποδείξεων, που λέγονται τοκομερίδια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24141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7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47ED19-1F7D-4CFA-9C56-9E36FBA3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Μετοχές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2401A9-F32E-43E1-80EC-93263EEDD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42130"/>
            <a:ext cx="7188199" cy="47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1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35ED7D-0B2E-1F26-07EA-F96EF2BA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/>
              <a:t>ΜΕΤΟΧΕΣ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4CFF75-152E-AABE-9F22-3BA18174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el-GR" sz="2200" dirty="0"/>
              <a:t>Μετοχή είναι ένα μερίδιο κυριότητας επί μιας εταιρείας. Οι εταιρείες πωλούν μετοχές προκειμένου να συγκεντρώσουν κεφάλαια. </a:t>
            </a:r>
          </a:p>
          <a:p>
            <a:pPr algn="just"/>
            <a:r>
              <a:rPr lang="el-GR" sz="2200" dirty="0"/>
              <a:t>Σε αντάλλαγμα, οι μέτοχοι μπορούν να εισπράξουν μερίσματα, να τους διανεμηθούν κέρδη επί των μετοχών τους ή να εισπράξουν την απόδοση της επένδυσής τους σε περίπτωση που ανεβεί η τιμή των μετοχών.</a:t>
            </a: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91776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35ED7D-0B2E-1F26-07EA-F96EF2BA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/>
              <a:t>ΜΕΤΟΧΕΣ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4CFF75-152E-AABE-9F22-3BA18174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Ο κάτοχος της μετοχής ονομάζεται μέτοχος και είναι συνέταιρος στην ανώνυμη εταιρία κατά το ποσό των μετοχών του. </a:t>
            </a:r>
          </a:p>
          <a:p>
            <a:pPr marL="0" indent="0">
              <a:buNone/>
            </a:pPr>
            <a:r>
              <a:rPr lang="el-GR" sz="2200" dirty="0"/>
              <a:t>Έχει δικαίωμα να συμμετέχει στα καθαρά κέρδη της Α.Ε. στην περιουσία της και στην Γενική Συνέλευση των μετόχων</a:t>
            </a: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783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49E89B-63A5-45DA-A170-5B661FCE4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4444163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CCA3AE-AE63-9B9D-372B-64E070F0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11" y="767258"/>
            <a:ext cx="3209335" cy="5323484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</a:rPr>
              <a:t>Τιμές Μετοχών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436D2A-6E0B-6C5D-B355-AB8547CE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893" y="767258"/>
            <a:ext cx="5287923" cy="5323484"/>
          </a:xfrm>
        </p:spPr>
        <p:txBody>
          <a:bodyPr anchor="ctr">
            <a:normAutofit/>
          </a:bodyPr>
          <a:lstStyle/>
          <a:p>
            <a:r>
              <a:rPr lang="el-GR" sz="2000" dirty="0"/>
              <a:t>Ονομαστική τιμή</a:t>
            </a:r>
          </a:p>
          <a:p>
            <a:pPr marL="0" indent="0">
              <a:buNone/>
            </a:pPr>
            <a:r>
              <a:rPr lang="el-GR" sz="2000" dirty="0"/>
              <a:t>Τιμή που αναγράφεται πάνω στη μετοχή</a:t>
            </a:r>
          </a:p>
          <a:p>
            <a:r>
              <a:rPr lang="el-GR" sz="2000" dirty="0"/>
              <a:t>Εσωτερική λογιστική τιμή: </a:t>
            </a:r>
          </a:p>
          <a:p>
            <a:pPr marL="0" indent="0">
              <a:buNone/>
            </a:pPr>
            <a:r>
              <a:rPr lang="el-GR" sz="2000" dirty="0"/>
              <a:t> Καθαρή περιουσία/αριθμός των μετοχών</a:t>
            </a:r>
          </a:p>
          <a:p>
            <a:r>
              <a:rPr lang="el-GR" sz="2000" dirty="0"/>
              <a:t>Χρηματιστηριακή αξία</a:t>
            </a:r>
          </a:p>
          <a:p>
            <a:pPr marL="0" indent="0">
              <a:buNone/>
            </a:pPr>
            <a:r>
              <a:rPr lang="el-GR" sz="2000" dirty="0"/>
              <a:t>Η τιμή διαμορφώνεται από την προσφορά και τη ζήτηση μέσα στο Χρηματιστήριο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893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A253816-5E9D-0974-454F-A0BE2F87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ΔΙΑΦΟΡΕΣ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l-GR" sz="4000" dirty="0">
                <a:solidFill>
                  <a:srgbClr val="FFFFFF"/>
                </a:solidFill>
              </a:rPr>
              <a:t>ΜΕΤΟΧΕΣ ΟΜΟΛΟΓΑ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3913B7-E511-C4F9-3193-C60E8D554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Ο μέτοχος είναι συνεταίρος της Α.Ε. ενώ ο ομολογιούχος είναι απλός δανειστής</a:t>
            </a:r>
          </a:p>
          <a:p>
            <a:pPr marL="0" indent="0">
              <a:buNone/>
            </a:pPr>
            <a:r>
              <a:rPr lang="el-GR" sz="2000" dirty="0"/>
              <a:t>Ο μέτοχος παίρνει μέρισμα μόνο αν η επιχείρηση πραγματοποίησε κέρδη ενώ ομολογιούχος εισπράττει τόκο κάθε χρόνο</a:t>
            </a:r>
          </a:p>
          <a:p>
            <a:pPr marL="0" indent="0">
              <a:buNone/>
            </a:pPr>
            <a:r>
              <a:rPr lang="el-GR" sz="2000" dirty="0"/>
              <a:t> Οι τιμές των μετοχών παρουσιάζουν μεγάλες διακυμάνσεις ενώ των ομολογιών όχι</a:t>
            </a:r>
          </a:p>
          <a:p>
            <a:pPr marL="0" indent="0">
              <a:buNone/>
            </a:pPr>
            <a:r>
              <a:rPr lang="el-GR" sz="2000" dirty="0"/>
              <a:t>Οι μετοχές δεν έχουν χρονικό περιορισμό</a:t>
            </a:r>
          </a:p>
          <a:p>
            <a:pPr marL="0" indent="0">
              <a:buNone/>
            </a:pPr>
            <a:endParaRPr lang="el-GR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978D8E-8BB5-8ABE-9FF7-8D6C079B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335280"/>
            <a:ext cx="3197701" cy="5441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Όταν διαλυθεί μια Α.Ε., πρώτοι πληρώνονται από το προϊόν εκκαθάρισης οι ομολογιούχοι</a:t>
            </a:r>
          </a:p>
          <a:p>
            <a:pPr marL="0" indent="0">
              <a:buNone/>
            </a:pPr>
            <a:r>
              <a:rPr lang="el-GR" sz="2000" dirty="0"/>
              <a:t>Σε περίπτωση που ο εκδότης του ομολογιακού δανείου δεν είναι σε θέση να καταβάλει τους τόκους και να εξοφλήσει το αρχικό ποσό του δανείου οι ομολογιούχοι έχουν το δικαίωμα να προσφύγουν σε διοικητικό δικαστήριο</a:t>
            </a:r>
          </a:p>
          <a:p>
            <a:pPr marL="0" indent="0">
              <a:buNone/>
            </a:pPr>
            <a:r>
              <a:rPr lang="el-GR" sz="2000" dirty="0"/>
              <a:t>Οι τόκοι από ορισμένες ομολογίες απαλλάσσονται της φορολογίας, τα μερίσματα των μετοχών, πριν διανεμηθούν, φορολογούνται σαν καθαρά κέρδη της Α.Ε.</a:t>
            </a:r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422797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E617758-CD1B-46CF-BE96-782FB118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Χρηματιστήριο</a:t>
            </a:r>
          </a:p>
        </p:txBody>
      </p:sp>
      <p:pic>
        <p:nvPicPr>
          <p:cNvPr id="5" name="Θέση περιεχομένου 4" descr="Εικόνα που περιέχει κείμενο, κτίριο, περιστύλιο, στήλη&#10;&#10;Περιγραφή που δημιουργήθηκε αυτόματα">
            <a:extLst>
              <a:ext uri="{FF2B5EF4-FFF2-40B4-BE49-F238E27FC236}">
                <a16:creationId xmlns:a16="http://schemas.microsoft.com/office/drawing/2014/main" id="{94227B95-614D-459F-8EC9-3D3908382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70846"/>
            <a:ext cx="7188199" cy="43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4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931BAF1-E15B-98E6-3418-54CC136E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Τι είναι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2B656F-BEC3-8735-D75F-550A1850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pPr algn="just"/>
            <a:r>
              <a:rPr lang="el-GR" sz="2400" dirty="0"/>
              <a:t>Χρηματιστήριο: ονομάζεται η οργανωμένη αγορά, στην οποία πραγματοποιούνται αγοραπωλησίες αξιών ή αντικειμένων, των οποίων οι τιμές διαμορφώνονται σύμφωνα με τους κανόνες της προσφοράς και της ζήτησης.</a:t>
            </a:r>
          </a:p>
        </p:txBody>
      </p:sp>
    </p:spTree>
    <p:extLst>
      <p:ext uri="{BB962C8B-B14F-4D97-AF65-F5344CB8AC3E}">
        <p14:creationId xmlns:p14="http://schemas.microsoft.com/office/powerpoint/2010/main" val="225563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931BAF1-E15B-98E6-3418-54CC136E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l-GR" sz="4800">
                <a:solidFill>
                  <a:schemeClr val="bg1"/>
                </a:solidFill>
              </a:rPr>
              <a:t>Τι είναι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2B656F-BEC3-8735-D75F-550A1850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pPr algn="just"/>
            <a:r>
              <a:rPr lang="el-GR" sz="2400" dirty="0"/>
              <a:t>Χρηματιστήριο: ονομάζεται η οργανωμένη αγορά, στην οποία πραγματοποιούνται αγοραπωλησίες αξιών ή αντικειμένων, των οποίων οι τιμές διαμορφώνονται σύμφωνα με τους κανόνες της προσφοράς και της ζήτησης.</a:t>
            </a:r>
          </a:p>
        </p:txBody>
      </p:sp>
    </p:spTree>
    <p:extLst>
      <p:ext uri="{BB962C8B-B14F-4D97-AF65-F5344CB8AC3E}">
        <p14:creationId xmlns:p14="http://schemas.microsoft.com/office/powerpoint/2010/main" val="97884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Rectangle 3687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876" name="Group 3687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687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66" name="Τίτλος 1">
            <a:extLst>
              <a:ext uri="{FF2B5EF4-FFF2-40B4-BE49-F238E27FC236}">
                <a16:creationId xmlns:a16="http://schemas.microsoft.com/office/drawing/2014/main" id="{9A9F72D0-FDCA-925A-5917-AC5B0F74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pPr eaLnBrk="1" hangingPunct="1"/>
            <a:endParaRPr lang="el-GR" altLang="el-GR" sz="4800">
              <a:solidFill>
                <a:schemeClr val="bg1"/>
              </a:solidFill>
            </a:endParaRPr>
          </a:p>
        </p:txBody>
      </p:sp>
      <p:sp>
        <p:nvSpPr>
          <p:cNvPr id="36867" name="Θέση περιεχομένου 2">
            <a:extLst>
              <a:ext uri="{FF2B5EF4-FFF2-40B4-BE49-F238E27FC236}">
                <a16:creationId xmlns:a16="http://schemas.microsoft.com/office/drawing/2014/main" id="{20517167-AD93-EE58-921C-37E237FE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l-GR" sz="2400">
                <a:hlinkClick r:id="rId2"/>
              </a:rPr>
              <a:t>https://www.youtube.com/watch?v=BF5i15lhA4A&amp;ab_channel=EOEChannel</a:t>
            </a:r>
            <a:r>
              <a:rPr lang="el-GR" altLang="el-GR" sz="24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ED53375-CE7C-2B0F-E6D9-FD5DD1983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4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D3ED21E-B3F8-D5AF-BCED-B6912C59A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5" r="-1" b="295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2B02F9-3AC2-1A3E-DD64-81DB8490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863600"/>
            <a:ext cx="3822189" cy="5313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1800" dirty="0"/>
              <a:t> Το  Χρηματιστήριο  Αξιών  Αθηνών  (ΧΑΑ)  ιδρύθηκε  το  1876,  ως  κανονιστικά  αυτόνομος δημόσιος φορέας και μετετράπη το 1918 σε Νομικό Πρόσωπο Δημοσίου Δικαίου.  </a:t>
            </a:r>
          </a:p>
          <a:p>
            <a:pPr algn="just"/>
            <a:r>
              <a:rPr lang="el-GR" sz="1800" dirty="0"/>
              <a:t>Το πρώτο ηλεκτρονικό σύστημα συναλλαγών (ΑΣΗΣ) ξεκίνησε την λειτουργία του το  1991, αντικαθιστώντας την μέθοδο εκφώνησης‐αντιφώνησης</a:t>
            </a:r>
          </a:p>
          <a:p>
            <a:pPr algn="just"/>
            <a:r>
              <a:rPr lang="el-GR" sz="1800" dirty="0"/>
              <a:t>Ο εκσυγχρονισμός της κεφαλαιαγοράς άρχισε το 1995, με την μετατροπή του  ΧΑΑ   σε ανώνυμη εταιρία με μοναδικό μέτοχο το Ελληνικό Δημόσιο. </a:t>
            </a:r>
          </a:p>
          <a:p>
            <a:pPr algn="just"/>
            <a:r>
              <a:rPr lang="el-GR" sz="1800" dirty="0"/>
              <a:t>Το 1999 ξεκίνησαν την λειτουργία τους το Χρηματιστήριο Παραγώγων Αθηνών και η ΕΤΕΣΕΠ,  Εταιρεία Εκκαθάρισης Συναλλαγών επί Παραγώγων, με την διαπραγμάτευση των πρώτων παράγωγων προϊόντων να γίνεται  τον Αύγουστο.  Ταυτόχρονα,  ξεκίνησε  το  έργο  της  </a:t>
            </a:r>
            <a:r>
              <a:rPr lang="el-GR" sz="1800" dirty="0" err="1"/>
              <a:t>αποϋλοποίησης</a:t>
            </a:r>
            <a:r>
              <a:rPr lang="el-GR" sz="1800" dirty="0"/>
              <a:t>  των  μετοχών</a:t>
            </a:r>
          </a:p>
          <a:p>
            <a:endParaRPr lang="el-GR" sz="1300" dirty="0"/>
          </a:p>
          <a:p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2573223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C62C4F-FD73-AA4C-C306-59908B30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bg1"/>
                </a:solidFill>
              </a:rPr>
              <a:t>Για ποιο λόγο μια εταιρεία θέλει να εισαχθεί στο Χρηματιστήριο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63F89-C9B4-6F62-7C27-8EA54520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Δεν υπάρχει άγχος για επιστροφή κεφαλαίου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Κατάρτιση του οικονομικού προγράμματος με ορθότερο τρόπο.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Δυνατότητα ρευστοποίησης της μετοχής μιας εισηγμένης εταιρίας σε μεγαλύτερο βαθμό από μιας μη εισηγμένης.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Διευκολύνει τις διαδικασίες συγχωνεύσεων και εξαγορών.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Διασπορά του επιχειρηματικού κινδύνου.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Μέσω των κεφαλαίων που αντλεί πραγματοποιεί τα επενδυτικά της σχέδια.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Διοικητικές θέσεις με ειδικευμένα στελέχη.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/>
              <a:t>Φορολογικά κίνητρα για την εισαγωγή μετοχών στο Χ.Α.Α</a:t>
            </a:r>
          </a:p>
          <a:p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65524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C62C4F-FD73-AA4C-C306-59908B30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bg1"/>
                </a:solidFill>
              </a:rPr>
              <a:t>Για ποιο λόγο μια εταιρεία δε θέλει να εισαχθεί στο Χρηματιστήριο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63F89-C9B4-6F62-7C27-8EA54520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endParaRPr lang="el-GR" sz="240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/>
              <a:t>Μείωση των ποσοστών, των παλαιών μετόχων.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/>
              <a:t>Μεγάλος αριθμός μετοχών συνεπάγεται ανάπτυξη συγκρουόμενων συμφερόντων.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/>
              <a:t>Επιτήρηση από την Διοίκηση του Χρηματιστηρίου.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/>
              <a:t>Συνεχής αξιολόγηση από το επενδυτικό κοινό.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/>
              <a:t>Αυξημένα έξοδα.</a:t>
            </a:r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76818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4" name="Right Triangle 1639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D2D641A-3D7E-9535-369A-3BBDAF1D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l-GR" altLang="el-GR" sz="3600"/>
              <a:t>Συνεγγυητικό Κεφάλαιο</a:t>
            </a:r>
          </a:p>
        </p:txBody>
      </p:sp>
      <p:cxnSp>
        <p:nvCxnSpPr>
          <p:cNvPr id="16398" name="Straight Connector 1639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B4666-7FA2-2218-5ADD-8142A66527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182880" indent="-182880" algn="just">
              <a:buNone/>
              <a:defRPr/>
            </a:pPr>
            <a:r>
              <a:rPr lang="el-GR" altLang="el-GR" sz="1700" dirty="0"/>
              <a:t>Αποτελεί Ν.Π.Ι.Δ. με έδρα την Αθήνα.</a:t>
            </a:r>
          </a:p>
          <a:p>
            <a:pPr marL="182880" indent="-182880" algn="just">
              <a:buNone/>
              <a:defRPr/>
            </a:pPr>
            <a:r>
              <a:rPr lang="el-GR" altLang="el-GR" sz="1700" dirty="0"/>
              <a:t>Έχει αόριστη διάρκεια και η λύση του αποφασίζεται από τη Γενική Συνέλευση του.</a:t>
            </a:r>
          </a:p>
          <a:p>
            <a:pPr marL="182880" indent="-182880" algn="just">
              <a:buNone/>
              <a:defRPr/>
            </a:pPr>
            <a:r>
              <a:rPr lang="el-GR" altLang="el-GR" sz="1700" dirty="0"/>
              <a:t>Σκοπός του είναι η καταβολή αποζημιώσεων σε εντολείς και σε αντισυμβαλλόμενα μέλη, όταν διαπιστωθεί οριστική ή μη ανατρέψιμη αδυναμία της Ε.Π.Ε.Υ. να εκπλήρωση τις υποχρεώσεις της που απορρέουν από την παροχή επενδυτικών υπηρεσιών και τακτοποίηση των διαφορών που εκκρεμούν μεταξύ των χρηματιστηριακών εταιριών του Χ.Α.Α.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2" name="Right Triangle 1844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4" name="Rectangle 1844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565538D-C1F8-D8B9-1DA2-7C47EB684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l-GR" altLang="el-GR" sz="4100"/>
              <a:t>ΕΠΙΚΟΥΡΙΚΟ ΚΕΦΑΛΑΙΟ</a:t>
            </a:r>
          </a:p>
        </p:txBody>
      </p:sp>
      <p:cxnSp>
        <p:nvCxnSpPr>
          <p:cNvPr id="18446" name="Straight Connector 1844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B903820-F87B-714C-1B23-4BC369C8F0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182880" indent="-182880" algn="just">
              <a:buNone/>
              <a:defRPr/>
            </a:pPr>
            <a:r>
              <a:rPr lang="el-GR" altLang="el-GR" sz="1300" dirty="0"/>
              <a:t>Δεν αποτελεί νομικό πρόσωπο αλλά σύνολο περιουσίας.</a:t>
            </a:r>
          </a:p>
          <a:p>
            <a:pPr marL="182880" indent="-182880" algn="just">
              <a:buNone/>
              <a:defRPr/>
            </a:pPr>
            <a:endParaRPr lang="el-GR" altLang="el-GR" sz="1300" dirty="0"/>
          </a:p>
          <a:p>
            <a:pPr marL="182880" indent="-182880" algn="just">
              <a:buNone/>
              <a:defRPr/>
            </a:pPr>
            <a:r>
              <a:rPr lang="el-GR" altLang="el-GR" sz="1300" dirty="0"/>
              <a:t>Σκοπό έχει την άμεση κάλυψη οφειλών προς τα μέλη του Χ.Α.Α., εντολής χρηματιστηριακών συναλλαγών, όταν δεν γίνεται εμπρόθεσμη εκκαθάριση συναλλαγών επειδή δεν παραδόθηκαν οι οφειλόμενοι τίτλοι ή τα μετρητά.</a:t>
            </a:r>
          </a:p>
          <a:p>
            <a:pPr marL="182880" indent="-182880" algn="just">
              <a:buNone/>
              <a:defRPr/>
            </a:pPr>
            <a:endParaRPr lang="el-GR" altLang="el-GR" sz="1300" dirty="0"/>
          </a:p>
          <a:p>
            <a:pPr marL="182880" indent="-182880" algn="just">
              <a:buNone/>
              <a:defRPr/>
            </a:pPr>
            <a:r>
              <a:rPr lang="el-GR" altLang="el-GR" sz="1300" dirty="0"/>
              <a:t>Διαχειριστής και θεματοφύλακας του Κεφαλαίου ορίστηκε το Χ.Α.Α. Τυχόν μεταβολή στο πρόσωπο του διαχειριστή ή του θεματοφύλακα, η λύση του Κεφαλαίου, καθώς και κάθε θέμα διανομής των περιουσιακών στοιχείων του αποφασίζεται από την Ε.Κ.</a:t>
            </a:r>
          </a:p>
          <a:p>
            <a:pPr marL="182880" indent="-182880" algn="just">
              <a:buNone/>
              <a:defRPr/>
            </a:pPr>
            <a:r>
              <a:rPr lang="el-GR" altLang="el-GR" sz="1300" dirty="0"/>
              <a:t>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5" name="Rectangle 2458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6" name="Rectangle 2458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7" name="Rectangle 2458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8" name="Rectangle 2459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BBAC9C2-6272-F33D-35B9-E6A67665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altLang="el-GR" sz="4000" dirty="0">
                <a:solidFill>
                  <a:srgbClr val="FFFFFF"/>
                </a:solidFill>
              </a:rPr>
              <a:t>Επιτροπή Κεφαλαιαγοράς.</a:t>
            </a:r>
          </a:p>
        </p:txBody>
      </p:sp>
      <p:graphicFrame>
        <p:nvGraphicFramePr>
          <p:cNvPr id="24599" name="Rectangle 3">
            <a:extLst>
              <a:ext uri="{FF2B5EF4-FFF2-40B4-BE49-F238E27FC236}">
                <a16:creationId xmlns:a16="http://schemas.microsoft.com/office/drawing/2014/main" id="{7BEFB97B-EA03-6F3B-EC3B-69E4F7D28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23358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2F821A-F95F-E1B7-5BD4-597D3FC9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r="2229"/>
          <a:stretch/>
        </p:blipFill>
        <p:spPr>
          <a:xfrm>
            <a:off x="1" y="10"/>
            <a:ext cx="7528563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2A52A4C-9A7D-2552-2F02-39A7D2D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l-GR" sz="3700"/>
              <a:t>Χρηματιστηριακός δείκτης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D5C651-B0F2-FAA7-7853-6231A167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Οι τιμές των μετοχών που επιλέγονται συγχωνεύονται σ’ ένα μοναδικό αριθμό, ο οποίος δείχνει τη σχετική μεταβολή των τιμών μεταξύ δυο χρονικών σημείων.</a:t>
            </a:r>
          </a:p>
        </p:txBody>
      </p:sp>
    </p:spTree>
    <p:extLst>
      <p:ext uri="{BB962C8B-B14F-4D97-AF65-F5344CB8AC3E}">
        <p14:creationId xmlns:p14="http://schemas.microsoft.com/office/powerpoint/2010/main" val="3017649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2AEF3C2-129D-9F57-FFC6-00186088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10298"/>
          <a:stretch/>
        </p:blipFill>
        <p:spPr>
          <a:xfrm>
            <a:off x="4660388" y="10"/>
            <a:ext cx="753160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4565D2-8219-FB80-A95B-388B6C1D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l-GR" sz="4000" dirty="0"/>
              <a:t>Κατάρτιση ενός Χ.Δ.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7AC8E9-E111-F995-21E0-FC33E125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algn="just"/>
            <a:r>
              <a:rPr lang="el-GR" sz="1700" dirty="0"/>
              <a:t>Μέγεθος: Όσο μεγαλύτερος είναι ο αριθμός των μετοχών, που περιλαμβάνονται σ’ ένα δείκτη, τόσο πιο αντιπροσωπευτικός είναι ο δείκτης τάσης της αγοράς.</a:t>
            </a:r>
          </a:p>
          <a:p>
            <a:pPr algn="just"/>
            <a:r>
              <a:rPr lang="el-GR" sz="1700" dirty="0"/>
              <a:t>Είδος μετοχών: για να είναι αντιπροσωπευτικός ο δείκτης πρέπει να περιέχει μετοχές από όλους τους κλάδους, να έχουν υψηλή ποιότητα, ικανοποιητική διασπορά.</a:t>
            </a:r>
          </a:p>
          <a:p>
            <a:pPr algn="just"/>
            <a:r>
              <a:rPr lang="el-GR" sz="1700" dirty="0"/>
              <a:t>Στάθμιση: η βαρύτητα κάθε μετοχής στο δείκτη γίνεται ανάλογα με τη συμμετοχή της και τη σπουδαιότητα της.</a:t>
            </a:r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363140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DA0DE3-C37D-7064-7D54-532B0FF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l-GR"/>
              <a:t>Αμοιβαία Κεφάλαια</a:t>
            </a:r>
          </a:p>
        </p:txBody>
      </p:sp>
      <p:pic>
        <p:nvPicPr>
          <p:cNvPr id="5" name="Εικόνα 4" descr="Εικόνα που περιέχει έδαφος, ξύλινος, ξύλο, τσιμέντο&#10;&#10;Περιγραφή που δημιουργήθηκε αυτόματα">
            <a:extLst>
              <a:ext uri="{FF2B5EF4-FFF2-40B4-BE49-F238E27FC236}">
                <a16:creationId xmlns:a16="http://schemas.microsoft.com/office/drawing/2014/main" id="{73D4618B-152C-A5F2-4A53-70B6DA2E1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E9D34B-4E98-69DD-C1FD-BCA07EC7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1900" dirty="0"/>
              <a:t>Είναι μια ομάδα περιουσιακών στοιχείων που αποτελείται από κινητές αξίες και μετρητά, τα οποία ανήκουν σε περισσότερα πρόσωπα, τους μεριδιούχους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1900" dirty="0"/>
              <a:t>Η ισότιμη συμμετοχή των μεριδιούχων στα κέρδη ή τις ζημιές εξηγεί την έννοια του αμοιβαίου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1900" dirty="0"/>
              <a:t>Για να συσταθεί Α/Κ χρειάζεται άδεια από την Ε.Κ.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1900" dirty="0"/>
              <a:t>Α.Ε.Δ.Α.Κ.: Α.Ε. που συνίσταται με αποκλειστικό σκοπό την διαχείριση ενός ή περισσότερων Α/Κ</a:t>
            </a:r>
          </a:p>
          <a:p>
            <a:endParaRPr lang="el-GR" sz="1900" dirty="0"/>
          </a:p>
          <a:p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397350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1698F1C-8979-5DEA-86A5-2F8E1E50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ETFs</a:t>
            </a:r>
            <a:endParaRPr lang="el-GR" dirty="0"/>
          </a:p>
        </p:txBody>
      </p:sp>
      <p:pic>
        <p:nvPicPr>
          <p:cNvPr id="5" name="Εικόνα 4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BDABF9D-F36F-543C-6196-D14FCD2A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1" r="28358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84EC5E-8D67-15B2-2DC5-72987AB2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algn="just"/>
            <a:r>
              <a:rPr lang="el-GR" sz="1700" dirty="0"/>
              <a:t>Το ακρωνύμιο ETF σημαίνει Exchange </a:t>
            </a:r>
            <a:r>
              <a:rPr lang="el-GR" sz="1700" dirty="0" err="1"/>
              <a:t>Traded</a:t>
            </a:r>
            <a:r>
              <a:rPr lang="el-GR" sz="1700" dirty="0"/>
              <a:t> Fund (Διαπραγματεύσιμο Αμοιβαίο Κεφάλαιο), το οποίο είναι επίσης γνωστό ως «</a:t>
            </a:r>
            <a:r>
              <a:rPr lang="el-GR" sz="1700" dirty="0" err="1"/>
              <a:t>tracker</a:t>
            </a:r>
            <a:r>
              <a:rPr lang="el-GR" sz="1700" dirty="0"/>
              <a:t>». </a:t>
            </a:r>
            <a:endParaRPr lang="en-US" sz="1700" dirty="0"/>
          </a:p>
          <a:p>
            <a:pPr algn="just"/>
            <a:r>
              <a:rPr lang="el-GR" sz="1700" dirty="0"/>
              <a:t>Πρόκειται για ένα προϊόν το οποίο ακολουθεί έναν δείκτη, ένα ομόλογο ή έναν συνδυασμό προϊόντων. </a:t>
            </a:r>
            <a:endParaRPr lang="en-US" sz="1700" dirty="0"/>
          </a:p>
          <a:p>
            <a:pPr algn="just"/>
            <a:r>
              <a:rPr lang="el-GR" sz="1700" dirty="0"/>
              <a:t>Μπορείτε να το έχετε στο μυαλό σας ως ένα καλάθι τίτλων. </a:t>
            </a:r>
            <a:endParaRPr lang="en-US" sz="1700" dirty="0"/>
          </a:p>
          <a:p>
            <a:pPr algn="just"/>
            <a:r>
              <a:rPr lang="el-GR" sz="1700" dirty="0"/>
              <a:t>Σε αντίθεση με κάποια άλλα αμοιβαία κεφάλαια, τα ETF αγοράζονται και πωλούνται στο χρηματιστήριο. </a:t>
            </a:r>
          </a:p>
        </p:txBody>
      </p:sp>
    </p:spTree>
    <p:extLst>
      <p:ext uri="{BB962C8B-B14F-4D97-AF65-F5344CB8AC3E}">
        <p14:creationId xmlns:p14="http://schemas.microsoft.com/office/powerpoint/2010/main" val="176218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20F8B12-E1A4-65B9-F1E6-1933CF17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</p:spPr>
        <p:txBody>
          <a:bodyPr anchor="t">
            <a:normAutofit/>
          </a:bodyPr>
          <a:lstStyle/>
          <a:p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ΕΠΕΝΔΥΣΗ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21316D-7792-AB6B-6F8B-36C45140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5605373" cy="532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    (αγγλικά: </a:t>
            </a:r>
            <a:r>
              <a:rPr lang="el-GR" sz="2400" dirty="0" err="1"/>
              <a:t>investment</a:t>
            </a:r>
            <a:r>
              <a:rPr lang="el-GR" sz="2400" dirty="0"/>
              <a:t>) </a:t>
            </a:r>
          </a:p>
          <a:p>
            <a:pPr algn="just"/>
            <a:r>
              <a:rPr lang="el-GR" sz="2400" dirty="0"/>
              <a:t>ονομάζεται η δέσμευση κεφαλαίων για ένα χρονικό διάστημα, η οποία αναμένεται να αποφέρει πρόσθετα κεφάλαια στον επενδυτή.</a:t>
            </a:r>
          </a:p>
        </p:txBody>
      </p:sp>
    </p:spTree>
    <p:extLst>
      <p:ext uri="{BB962C8B-B14F-4D97-AF65-F5344CB8AC3E}">
        <p14:creationId xmlns:p14="http://schemas.microsoft.com/office/powerpoint/2010/main" val="1010350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C25D73C-DC79-1A34-1419-1F4383A00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9" r="21145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857407-7698-746D-F2DF-03CA3511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1161368"/>
            <a:ext cx="4140013" cy="3908586"/>
          </a:xfrm>
        </p:spPr>
        <p:txBody>
          <a:bodyPr>
            <a:normAutofit/>
          </a:bodyPr>
          <a:lstStyle/>
          <a:p>
            <a:pPr algn="just"/>
            <a:r>
              <a:rPr lang="el-GR" sz="1700" dirty="0"/>
              <a:t>Τα παράγωγα (</a:t>
            </a:r>
            <a:r>
              <a:rPr lang="el-GR" sz="1700" dirty="0" err="1"/>
              <a:t>derivatives</a:t>
            </a:r>
            <a:r>
              <a:rPr lang="el-GR" sz="1700" dirty="0"/>
              <a:t>) είναι χρηματοπιστωτικά μέσα των οποίων η τιμή εξαρτάται από την αξία άλλων υποκειμενικών μεταβλητών.</a:t>
            </a:r>
          </a:p>
          <a:p>
            <a:pPr marL="0" indent="0" algn="just">
              <a:buNone/>
            </a:pPr>
            <a:r>
              <a:rPr lang="el-GR" sz="1700" dirty="0"/>
              <a:t>Υποκειμενικές μεταβλητές: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Χρηματιστηριακές μετοχές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Χρηματιστηριακών δεικτών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Συνάλλαγμα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Επιτόκια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Κρατικά ομόλογα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Έντοκα γραμμάτια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700" dirty="0"/>
              <a:t>Εμπορεύματα </a:t>
            </a:r>
          </a:p>
        </p:txBody>
      </p:sp>
    </p:spTree>
    <p:extLst>
      <p:ext uri="{BB962C8B-B14F-4D97-AF65-F5344CB8AC3E}">
        <p14:creationId xmlns:p14="http://schemas.microsoft.com/office/powerpoint/2010/main" val="1432639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A686B9-D02F-54B6-05C5-D25B2F7D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l-GR" sz="4000"/>
              <a:t>Κρυπτονόμισμα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6BADF4-B378-8601-D1F9-40AAEB4C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είναι ένα νέο είδος ψηφιακού χρήματος που ελέγχεται εξ ολοκλήρου από τους ιδιοκτήτες του. </a:t>
            </a:r>
          </a:p>
          <a:p>
            <a:pPr marL="0" indent="0" algn="just">
              <a:buNone/>
            </a:pPr>
            <a:r>
              <a:rPr lang="el-GR" sz="2000" dirty="0"/>
              <a:t>Πέρα από την εμβέλεια των κυβερνήσεων και των μεσαζόντων, επιτρέπει το </a:t>
            </a:r>
            <a:r>
              <a:rPr lang="el-GR" sz="2000" dirty="0" err="1"/>
              <a:t>peer-to-peer</a:t>
            </a:r>
            <a:r>
              <a:rPr lang="el-GR" sz="2000" dirty="0"/>
              <a:t> εμπόριο, τις άμεσες πληρωμές, τις αποταμιεύσεις και πολλά άλλα.</a:t>
            </a:r>
          </a:p>
          <a:p>
            <a:pPr marL="0" indent="0" algn="just">
              <a:buNone/>
            </a:pPr>
            <a:r>
              <a:rPr lang="el-GR" sz="2000" dirty="0"/>
              <a:t>Είναι χρήμα για τους ανθρώπους και όσο περισσότεροι το κατέχουν και το χρησιμοποιούν, τόσο πιο χρήσιμο γίνεται.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AA1A55C-1CAA-36F7-F8C4-7F54EA6F5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r="10828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E6EF58-9877-6C0A-CED8-A8E088EE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algn="just"/>
            <a:r>
              <a:rPr lang="el-GR" sz="2400" dirty="0"/>
              <a:t>Το συνθετικό «κρυπτό» της λέξης «</a:t>
            </a:r>
            <a:r>
              <a:rPr lang="el-GR" sz="2400" dirty="0" err="1"/>
              <a:t>κρυπτονόμισμα</a:t>
            </a:r>
            <a:r>
              <a:rPr lang="el-GR" sz="2400" dirty="0"/>
              <a:t>« αναφέρεται στην κρυπτογράφηση που παρέχεται σε όλα τα σύγχρονα ψηφιακά νομίσματα.</a:t>
            </a:r>
          </a:p>
          <a:p>
            <a:pPr algn="just"/>
            <a:r>
              <a:rPr lang="el-GR" sz="2400" dirty="0"/>
              <a:t> Τα </a:t>
            </a:r>
            <a:r>
              <a:rPr lang="el-GR" sz="2400" dirty="0" err="1"/>
              <a:t>κρυπτονομίσματα</a:t>
            </a:r>
            <a:r>
              <a:rPr lang="el-GR" sz="2400" dirty="0"/>
              <a:t>, όπως το </a:t>
            </a:r>
            <a:r>
              <a:rPr lang="el-GR" sz="2400" dirty="0" err="1"/>
              <a:t>Bitcoin</a:t>
            </a:r>
            <a:r>
              <a:rPr lang="el-GR" sz="2400" dirty="0"/>
              <a:t> και το </a:t>
            </a:r>
            <a:r>
              <a:rPr lang="el-GR" sz="2400" dirty="0" err="1"/>
              <a:t>Dogecoin</a:t>
            </a:r>
            <a:r>
              <a:rPr lang="el-GR" sz="2400" dirty="0"/>
              <a:t>, έχουν αξία επειδή οι άνθρωποι πληρώνουν για να τα αγοράσουν. </a:t>
            </a:r>
          </a:p>
          <a:p>
            <a:pPr algn="just"/>
            <a:r>
              <a:rPr lang="el-GR" sz="2400" dirty="0"/>
              <a:t>Το </a:t>
            </a:r>
            <a:r>
              <a:rPr lang="el-GR" sz="2400" dirty="0" err="1"/>
              <a:t>κρυπτονόμισμα</a:t>
            </a:r>
            <a:r>
              <a:rPr lang="el-GR" sz="2400" dirty="0"/>
              <a:t> μπορεί στη συνέχεια να ανταλλάσσεται με αγαθά, υπηρεσίες ή νομίσματα εκδιδόμενα από κυβερνήσεις, όπως το ευρώ.</a:t>
            </a:r>
          </a:p>
        </p:txBody>
      </p:sp>
    </p:spTree>
    <p:extLst>
      <p:ext uri="{BB962C8B-B14F-4D97-AF65-F5344CB8AC3E}">
        <p14:creationId xmlns:p14="http://schemas.microsoft.com/office/powerpoint/2010/main" val="286682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D2F0F8C-8EB6-592B-3B60-7D8149E6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Τρόποι Επιλογής Μετοχών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DDC737-759F-D12D-85E6-5BDA46A5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l-GR" sz="2400"/>
              <a:t>Θεμελιακή Ανάλυση (</a:t>
            </a:r>
            <a:r>
              <a:rPr lang="en-US" sz="2400"/>
              <a:t>Fundamental Analysis)</a:t>
            </a:r>
          </a:p>
          <a:p>
            <a:r>
              <a:rPr lang="el-GR" sz="2400"/>
              <a:t>Τεχνική Ανάλυση (</a:t>
            </a:r>
            <a:r>
              <a:rPr lang="en-US" sz="2400"/>
              <a:t>Technical Analysis)</a:t>
            </a:r>
          </a:p>
          <a:p>
            <a:r>
              <a:rPr lang="el-GR" sz="2400"/>
              <a:t>Θεωρία των Αποτελεσματικών Αγορών (</a:t>
            </a:r>
            <a:r>
              <a:rPr lang="en-US" sz="2400"/>
              <a:t>Efficient Market Theory)</a:t>
            </a:r>
          </a:p>
          <a:p>
            <a:r>
              <a:rPr lang="el-GR" sz="2400"/>
              <a:t>Διαδόσεις και φήμες</a:t>
            </a:r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10599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8674AB7-7E07-6070-1AAF-E3EF98EC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l-GR" sz="4000"/>
              <a:t>Θεμελιακή Ανάλυση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7F1AF9-2B1B-65B4-0104-53EF12610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r="10315" b="-1"/>
          <a:stretch/>
        </p:blipFill>
        <p:spPr>
          <a:xfrm>
            <a:off x="0" y="10"/>
            <a:ext cx="6959599" cy="685799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523059-A212-1E24-DC42-2B00A36C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l-GR" sz="1900"/>
              <a:t>Μέθοδος των παραδοσιακών οικονομολόγων που εξετάζει τα βασικά, θεμελιακά στοιχεία μιας Α.Ε., όπως προκύπτουν από τις οικονομικές της καταστάσεις (Ισολογισμοί, Αποτελέσματα χρήσεως, Πίνακας Κερδών)</a:t>
            </a:r>
          </a:p>
          <a:p>
            <a:r>
              <a:rPr lang="el-GR" sz="1900"/>
              <a:t>Εξετάζει τη εξέλιξη μιας μετοχής, αλλά μέσα από την μελλοντική πορεία της Α.Ε. στην οποία ανήκει ακόμη μέσα από την πορεία ολόκληρου του κλάδου στον οποίο ανήκει η Α.Ε.</a:t>
            </a:r>
          </a:p>
          <a:p>
            <a:endParaRPr lang="el-GR" sz="1900"/>
          </a:p>
        </p:txBody>
      </p:sp>
    </p:spTree>
    <p:extLst>
      <p:ext uri="{BB962C8B-B14F-4D97-AF65-F5344CB8AC3E}">
        <p14:creationId xmlns:p14="http://schemas.microsoft.com/office/powerpoint/2010/main" val="4224248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ηλεκτρονικές συσκευές, εμφάνι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0206613-6CEB-B349-24C5-471677D66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r="876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AC63FE1-7749-63B5-EF26-5F72AFE4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br>
              <a:rPr lang="el-GR" sz="3100" dirty="0"/>
            </a:br>
            <a:br>
              <a:rPr lang="el-GR" sz="3100" dirty="0"/>
            </a:br>
            <a:br>
              <a:rPr lang="el-GR" sz="3100" dirty="0"/>
            </a:br>
            <a:r>
              <a:rPr lang="el-GR" sz="3100" dirty="0"/>
              <a:t>Τεχνική Ανάλυση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8CD700-77F5-2CED-EFDF-413FCB85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algn="just"/>
            <a:r>
              <a:rPr lang="el-GR" sz="1700" dirty="0"/>
              <a:t>Τεχνική Ανάλυση, είναι η μελέτη της έως τώρα συμπεριφοράς των αγορών μέσω της χρήσης διαγραμμάτων, με στόχο την πρόβλεψη της μελλοντικής τους κίνησης.</a:t>
            </a:r>
          </a:p>
          <a:p>
            <a:pPr algn="just"/>
            <a:endParaRPr lang="el-GR" sz="1700" dirty="0"/>
          </a:p>
          <a:p>
            <a:pPr algn="just"/>
            <a:r>
              <a:rPr lang="el-GR" sz="1700" dirty="0"/>
              <a:t>Χρησιμοποιείται για να προσδιορίσει την τάση, πότε αλλάζει, πότε έχει αλλάξει, πότε να ανοίξει μία νέα θέση και πότε η ανάλυση είναι λάθος και η θέση πρέπει να κλείσει μειώνοντας στο ελάχιστο τις απώλειες.</a:t>
            </a:r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629623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2D5742-FB8D-ADC1-575A-2FC6E8A12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9" r="1419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DC870C-B301-DC7B-350D-6B3A9D64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824753"/>
            <a:ext cx="4840010" cy="5352210"/>
          </a:xfrm>
        </p:spPr>
        <p:txBody>
          <a:bodyPr>
            <a:normAutofit/>
          </a:bodyPr>
          <a:lstStyle/>
          <a:p>
            <a:r>
              <a:rPr lang="el-GR" sz="6000" dirty="0"/>
              <a:t>Φήμες και Διαδόσεις</a:t>
            </a:r>
          </a:p>
        </p:txBody>
      </p:sp>
    </p:spTree>
    <p:extLst>
      <p:ext uri="{BB962C8B-B14F-4D97-AF65-F5344CB8AC3E}">
        <p14:creationId xmlns:p14="http://schemas.microsoft.com/office/powerpoint/2010/main" val="5239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CCB4047-29DD-4F8C-B3E1-F885DF13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Βασικές Αρχές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E56555-35AC-4E4A-952E-BF6D739C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l-GR" sz="4000" dirty="0"/>
              <a:t>Όχι όλα τα αυγά στο ίδιο καλάθι</a:t>
            </a:r>
            <a:endParaRPr lang="en-US" sz="4000" dirty="0"/>
          </a:p>
        </p:txBody>
      </p:sp>
      <p:pic>
        <p:nvPicPr>
          <p:cNvPr id="5" name="Θέση περιεχομένου 4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1267C06F-19CB-43F1-9654-CAC773EA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82" y="952500"/>
            <a:ext cx="4829963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41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04326A-3021-47DC-9AF7-A9244E8E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Βασικές Αρχές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91AFDA-E9F2-44C7-B046-E0C3C1A4A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l-GR" sz="4000" dirty="0"/>
              <a:t>Αγόρασε στη φήμη, πούλα στο γεγονός</a:t>
            </a:r>
            <a:endParaRPr lang="en-US" sz="4000" dirty="0"/>
          </a:p>
        </p:txBody>
      </p:sp>
      <p:pic>
        <p:nvPicPr>
          <p:cNvPr id="5" name="Θέση περιεχομένου 4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0E4A3E73-7E5D-45CC-85FC-A76A2D936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76" y="952500"/>
            <a:ext cx="6859575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1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04326A-3021-47DC-9AF7-A9244E8E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Βασικές Αρχές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91AFDA-E9F2-44C7-B046-E0C3C1A4A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pPr algn="just"/>
            <a:r>
              <a:rPr lang="el-GR" sz="4000" dirty="0"/>
              <a:t>Όταν ρέει αίμα στην αγορά, αγόρασε</a:t>
            </a:r>
            <a:endParaRPr lang="en-US" sz="4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E069F63-DCED-464D-BC82-F3BE1DBE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59" y="952501"/>
            <a:ext cx="5912260" cy="51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5370D7B-AE02-88ED-98AB-E3C449B4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ΕΠΕΝΔΥΣΗ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4B1E29-E9D3-CB5C-9DC4-F68741C0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algn="just"/>
            <a:r>
              <a:rPr lang="el-GR" sz="2400" dirty="0"/>
              <a:t>είναι κάθε υλικό, διαρκές, παραγωγικό αγαθό που δεν καταναλώνεται με τη χρησιμοποίηση του, αλλά συμβάλλει στην αύξηση της παραγωγικής υποδομής μιας χώρας/επιχείρησης.</a:t>
            </a:r>
          </a:p>
          <a:p>
            <a:endParaRPr lang="el-GR" sz="2400" dirty="0"/>
          </a:p>
          <a:p>
            <a:pPr algn="just"/>
            <a:r>
              <a:rPr lang="el-GR" sz="2400" dirty="0"/>
              <a:t>Συμβάλλει δηλαδή στη δημιουργία νέου κεφαλαιουχικού εξοπλισμού (νέα κτίρια, νέες εγκαταστάσεις, νέος μηχανολογικός εξοπλισμός, επεκτάσεις του </a:t>
            </a:r>
            <a:r>
              <a:rPr lang="el-GR" sz="2400" dirty="0" err="1"/>
              <a:t>προϋπάρχοντος</a:t>
            </a:r>
            <a:r>
              <a:rPr lang="el-GR" sz="2400" dirty="0"/>
              <a:t> κεφαλαιουχικού εξοπλισμού).</a:t>
            </a:r>
          </a:p>
        </p:txBody>
      </p:sp>
    </p:spTree>
    <p:extLst>
      <p:ext uri="{BB962C8B-B14F-4D97-AF65-F5344CB8AC3E}">
        <p14:creationId xmlns:p14="http://schemas.microsoft.com/office/powerpoint/2010/main" val="3770709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04326A-3021-47DC-9AF7-A9244E8E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Βασικές Αρχές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91AFDA-E9F2-44C7-B046-E0C3C1A4A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528" y="3404422"/>
            <a:ext cx="2986403" cy="2427333"/>
          </a:xfrm>
        </p:spPr>
        <p:txBody>
          <a:bodyPr>
            <a:normAutofit/>
          </a:bodyPr>
          <a:lstStyle/>
          <a:p>
            <a:r>
              <a:rPr lang="el-GR" sz="4000" dirty="0"/>
              <a:t>Όταν έχει άποψη ο περιπτεράς, πούλα</a:t>
            </a:r>
          </a:p>
        </p:txBody>
      </p:sp>
      <p:pic>
        <p:nvPicPr>
          <p:cNvPr id="5" name="Εικόνα 4" descr="Εικόνα που περιέχει κείμενο, καμπίνα, κατάστημα, ντουλάπα&#10;&#10;Περιγραφή που δημιουργήθηκε αυτόματα">
            <a:extLst>
              <a:ext uri="{FF2B5EF4-FFF2-40B4-BE49-F238E27FC236}">
                <a16:creationId xmlns:a16="http://schemas.microsoft.com/office/drawing/2014/main" id="{2E016A11-1E54-4489-A20E-2188D6317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28" y="963983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8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6B61749-0D63-48FE-988D-A0E6A7313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Βασικές Αρχές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2E03A5-A3F7-4035-8760-6B458898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3092981" cy="2427333"/>
          </a:xfrm>
        </p:spPr>
        <p:txBody>
          <a:bodyPr>
            <a:normAutofit/>
          </a:bodyPr>
          <a:lstStyle/>
          <a:p>
            <a:r>
              <a:rPr lang="el-GR" sz="4000" dirty="0"/>
              <a:t>Προσοχή στην πληροφορία</a:t>
            </a:r>
            <a:endParaRPr lang="en-US" sz="4000" dirty="0"/>
          </a:p>
        </p:txBody>
      </p:sp>
      <p:pic>
        <p:nvPicPr>
          <p:cNvPr id="5" name="Θέση περιεχομένου 4" descr="Εικόνα που περιέχει κείμεν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C254E5E-AF7F-4C68-B1C4-C7673ED6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1063364"/>
            <a:ext cx="6903723" cy="46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7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AB6EAD0-FF6C-4094-B190-BA95393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Ψυχολογία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44EFE9-6B07-42FE-9105-7653120E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23" y="3478167"/>
            <a:ext cx="2669407" cy="24273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Συναισθήματα,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Γνωστικά Σφάλματα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Συναισθηματικά Σφάλματα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Προκαταλήψεις </a:t>
            </a:r>
            <a:endParaRPr lang="en-US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76DB6D4-031E-4C89-B102-CC5C101C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1641551"/>
            <a:ext cx="6903723" cy="34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8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39B5D8-84BB-019C-D4AE-36D3DBD9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8437881" cy="36646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Κεφάλ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αιο </a:t>
            </a:r>
            <a:br>
              <a:rPr lang="el-G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l-G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l-G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ονομάζεται οποιοδήποτε περιουσιακό στοιχείο (π.χ. κτίρια, μηχανήματα, γη, διανοητική ιδιοκτησία, χρήματα κλπ.) χρησιμοποιείται στην παραγωγική διαδικασία.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504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844CC5-732C-4492-8C75-2315AE55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Οικονομία</a:t>
            </a:r>
          </a:p>
        </p:txBody>
      </p:sp>
      <p:pic>
        <p:nvPicPr>
          <p:cNvPr id="5" name="Θέση περιεχομένου 4" descr="Εικόνα που περιέχει πέταλο&#10;&#10;Περιγραφή που δημιουργήθηκε αυτόματα">
            <a:extLst>
              <a:ext uri="{FF2B5EF4-FFF2-40B4-BE49-F238E27FC236}">
                <a16:creationId xmlns:a16="http://schemas.microsoft.com/office/drawing/2014/main" id="{45AF0650-291C-41C0-B438-8055DAB6F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9" y="643466"/>
            <a:ext cx="638777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FCC0F7E-6ABC-4EB1-80E2-02E20C4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Επενδύσεις</a:t>
            </a:r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EC550BA-AF0D-4FF8-AC70-3CE4F9288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73253"/>
            <a:ext cx="6780700" cy="45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ΟΜΟΛΟΓΟ">
            <a:extLst>
              <a:ext uri="{FF2B5EF4-FFF2-40B4-BE49-F238E27FC236}">
                <a16:creationId xmlns:a16="http://schemas.microsoft.com/office/drawing/2014/main" id="{ED636AD9-9F9A-88E6-EA91-DB72BE5D5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23" y="643466"/>
            <a:ext cx="776455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A2E1D77-9BB6-1943-6020-AE1A2D8B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5400" dirty="0"/>
              <a:t>Ομόλογο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1A3ED15-5DDE-1265-E4F6-545C74330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6091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6204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1693</Words>
  <Application>Microsoft Macintosh PowerPoint</Application>
  <PresentationFormat>Ευρεία οθόνη</PresentationFormat>
  <Paragraphs>140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Θέμα του Office</vt:lpstr>
      <vt:lpstr>Βασικές Έννοιες</vt:lpstr>
      <vt:lpstr>Παρουσίαση του PowerPoint</vt:lpstr>
      <vt:lpstr>    ΕΠΕΝΔΥΣΗ</vt:lpstr>
      <vt:lpstr>ΕΠΕΝΔΥΣΗ</vt:lpstr>
      <vt:lpstr>Κεφάλαιο    ονομάζεται οποιοδήποτε περιουσιακό στοιχείο (π.χ. κτίρια, μηχανήματα, γη, διανοητική ιδιοκτησία, χρήματα κλπ.) χρησιμοποιείται στην παραγωγική διαδικασία.</vt:lpstr>
      <vt:lpstr>Οικονομία</vt:lpstr>
      <vt:lpstr>Επενδύσεις</vt:lpstr>
      <vt:lpstr>Παρουσίαση του PowerPoint</vt:lpstr>
      <vt:lpstr>Ομόλογο</vt:lpstr>
      <vt:lpstr>Παρουσίαση του PowerPoint</vt:lpstr>
      <vt:lpstr>Μετοχές</vt:lpstr>
      <vt:lpstr>ΜΕΤΟΧΕΣ</vt:lpstr>
      <vt:lpstr>ΜΕΤΟΧΕΣ</vt:lpstr>
      <vt:lpstr>Τιμές Μετοχών</vt:lpstr>
      <vt:lpstr>ΔΙΑΦΟΡΕΣ  ΜΕΤΟΧΕΣ ΟΜΟΛΟΓΑ</vt:lpstr>
      <vt:lpstr>Χρηματιστήριο</vt:lpstr>
      <vt:lpstr>Τι είναι</vt:lpstr>
      <vt:lpstr>Τι είναι</vt:lpstr>
      <vt:lpstr>Παρουσίαση του PowerPoint</vt:lpstr>
      <vt:lpstr>Παρουσίαση του PowerPoint</vt:lpstr>
      <vt:lpstr>Για ποιο λόγο μια εταιρεία θέλει να εισαχθεί στο Χρηματιστήριο</vt:lpstr>
      <vt:lpstr>Για ποιο λόγο μια εταιρεία δε θέλει να εισαχθεί στο Χρηματιστήριο</vt:lpstr>
      <vt:lpstr>Συνεγγυητικό Κεφάλαιο</vt:lpstr>
      <vt:lpstr>ΕΠΙΚΟΥΡΙΚΟ ΚΕΦΑΛΑΙΟ</vt:lpstr>
      <vt:lpstr>Επιτροπή Κεφαλαιαγοράς.</vt:lpstr>
      <vt:lpstr>Χρηματιστηριακός δείκτης</vt:lpstr>
      <vt:lpstr>Κατάρτιση ενός Χ.Δ.</vt:lpstr>
      <vt:lpstr>Αμοιβαία Κεφάλαια</vt:lpstr>
      <vt:lpstr>ETFs</vt:lpstr>
      <vt:lpstr>Παρουσίαση του PowerPoint</vt:lpstr>
      <vt:lpstr>Κρυπτονόμισμα</vt:lpstr>
      <vt:lpstr>Παρουσίαση του PowerPoint</vt:lpstr>
      <vt:lpstr>Τρόποι Επιλογής Μετοχών</vt:lpstr>
      <vt:lpstr>Θεμελιακή Ανάλυση</vt:lpstr>
      <vt:lpstr>   Τεχνική Ανάλυση</vt:lpstr>
      <vt:lpstr>Παρουσίαση του PowerPoint</vt:lpstr>
      <vt:lpstr>Βασικές Αρχές</vt:lpstr>
      <vt:lpstr>Βασικές Αρχές</vt:lpstr>
      <vt:lpstr>Βασικές Αρχές</vt:lpstr>
      <vt:lpstr>Βασικές Αρχές</vt:lpstr>
      <vt:lpstr>Βασικές Αρχές</vt:lpstr>
      <vt:lpstr>Ψυχολογία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Βασικές Έννοιες</dc:title>
  <dc:creator>ANASTASIOS KONSTANTINIDIS</dc:creator>
  <cp:lastModifiedBy>ANASTASIOS KONSTANTINIDIS</cp:lastModifiedBy>
  <cp:revision>21</cp:revision>
  <dcterms:created xsi:type="dcterms:W3CDTF">2022-03-07T16:36:04Z</dcterms:created>
  <dcterms:modified xsi:type="dcterms:W3CDTF">2023-05-09T17:21:09Z</dcterms:modified>
</cp:coreProperties>
</file>