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4" r:id="rId3"/>
    <p:sldId id="269" r:id="rId4"/>
    <p:sldId id="270" r:id="rId5"/>
    <p:sldId id="307" r:id="rId6"/>
    <p:sldId id="312" r:id="rId7"/>
    <p:sldId id="310" r:id="rId8"/>
    <p:sldId id="309" r:id="rId9"/>
    <p:sldId id="313" r:id="rId10"/>
    <p:sldId id="314" r:id="rId11"/>
    <p:sldId id="315" r:id="rId12"/>
    <p:sldId id="316" r:id="rId13"/>
    <p:sldId id="320" r:id="rId14"/>
    <p:sldId id="323" r:id="rId15"/>
    <p:sldId id="322" r:id="rId16"/>
    <p:sldId id="318" r:id="rId17"/>
    <p:sldId id="31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94D0D-A358-42E9-9352-4B819D9F0D1D}" type="doc">
      <dgm:prSet loTypeId="urn:microsoft.com/office/officeart/2005/8/layout/vList2" loCatId="list" qsTypeId="urn:microsoft.com/office/officeart/2005/8/quickstyle/simple5" qsCatId="simple" csTypeId="urn:microsoft.com/office/officeart/2005/8/colors/accent3_2" csCatId="accent3"/>
      <dgm:spPr/>
      <dgm:t>
        <a:bodyPr/>
        <a:lstStyle/>
        <a:p>
          <a:endParaRPr lang="en-US"/>
        </a:p>
      </dgm:t>
    </dgm:pt>
    <dgm:pt modelId="{3DD1E665-0EFD-4F32-A492-6E09FE66863E}">
      <dgm:prSet/>
      <dgm:spPr/>
      <dgm:t>
        <a:bodyPr/>
        <a:lstStyle/>
        <a:p>
          <a:r>
            <a:rPr lang="el-GR"/>
            <a:t>Όλες οι πληροφορίες είναι διαθέσιμες</a:t>
          </a:r>
          <a:endParaRPr lang="en-US"/>
        </a:p>
      </dgm:t>
    </dgm:pt>
    <dgm:pt modelId="{B20C7318-86BE-46B3-AEE5-E5A30B494082}" type="parTrans" cxnId="{4D7478B1-24BC-497F-B37F-EAFEE8839ABF}">
      <dgm:prSet/>
      <dgm:spPr/>
      <dgm:t>
        <a:bodyPr/>
        <a:lstStyle/>
        <a:p>
          <a:endParaRPr lang="en-US"/>
        </a:p>
      </dgm:t>
    </dgm:pt>
    <dgm:pt modelId="{54ABCF64-8B7F-4425-95AE-B295C2C90E38}" type="sibTrans" cxnId="{4D7478B1-24BC-497F-B37F-EAFEE8839ABF}">
      <dgm:prSet/>
      <dgm:spPr/>
      <dgm:t>
        <a:bodyPr/>
        <a:lstStyle/>
        <a:p>
          <a:endParaRPr lang="en-US"/>
        </a:p>
      </dgm:t>
    </dgm:pt>
    <dgm:pt modelId="{3664B0ED-62B9-405C-8EA8-EDC7C47A7887}">
      <dgm:prSet/>
      <dgm:spPr/>
      <dgm:t>
        <a:bodyPr/>
        <a:lstStyle/>
        <a:p>
          <a:r>
            <a:rPr lang="el-GR"/>
            <a:t>Η πληροφορία αναλύεται και επεξεργάζεται από τα άτομα της αγοράς</a:t>
          </a:r>
          <a:endParaRPr lang="en-US"/>
        </a:p>
      </dgm:t>
    </dgm:pt>
    <dgm:pt modelId="{AAADF500-2FD7-4ABE-B916-F7865A9BB438}" type="parTrans" cxnId="{223EADB6-B37C-44BF-B628-6DCD1718D529}">
      <dgm:prSet/>
      <dgm:spPr/>
      <dgm:t>
        <a:bodyPr/>
        <a:lstStyle/>
        <a:p>
          <a:endParaRPr lang="en-US"/>
        </a:p>
      </dgm:t>
    </dgm:pt>
    <dgm:pt modelId="{683E97D1-894D-48B5-AB39-671C81FB9FD8}" type="sibTrans" cxnId="{223EADB6-B37C-44BF-B628-6DCD1718D529}">
      <dgm:prSet/>
      <dgm:spPr/>
      <dgm:t>
        <a:bodyPr/>
        <a:lstStyle/>
        <a:p>
          <a:endParaRPr lang="en-US"/>
        </a:p>
      </dgm:t>
    </dgm:pt>
    <dgm:pt modelId="{641A2ABC-5C5B-490C-BA85-C853D5218C70}">
      <dgm:prSet/>
      <dgm:spPr/>
      <dgm:t>
        <a:bodyPr/>
        <a:lstStyle/>
        <a:p>
          <a:r>
            <a:rPr lang="el-GR"/>
            <a:t>Οι πληροφορίες ενσωματώνονται στις τιμές των επενδυτικών εργαλείων</a:t>
          </a:r>
          <a:endParaRPr lang="en-US"/>
        </a:p>
      </dgm:t>
    </dgm:pt>
    <dgm:pt modelId="{926631C0-B485-4F75-8131-B4519B195C19}" type="parTrans" cxnId="{46089DEA-5EA3-4119-991A-4AC89D568D8D}">
      <dgm:prSet/>
      <dgm:spPr/>
      <dgm:t>
        <a:bodyPr/>
        <a:lstStyle/>
        <a:p>
          <a:endParaRPr lang="en-US"/>
        </a:p>
      </dgm:t>
    </dgm:pt>
    <dgm:pt modelId="{6298941C-2A3A-437A-BFBE-2B9BE6A46EB0}" type="sibTrans" cxnId="{46089DEA-5EA3-4119-991A-4AC89D568D8D}">
      <dgm:prSet/>
      <dgm:spPr/>
      <dgm:t>
        <a:bodyPr/>
        <a:lstStyle/>
        <a:p>
          <a:endParaRPr lang="en-US"/>
        </a:p>
      </dgm:t>
    </dgm:pt>
    <dgm:pt modelId="{1857371C-2962-45F7-80E4-D6E93FF00D6F}">
      <dgm:prSet/>
      <dgm:spPr/>
      <dgm:t>
        <a:bodyPr/>
        <a:lstStyle/>
        <a:p>
          <a:r>
            <a:rPr lang="el-GR"/>
            <a:t>Τα άτομα της αγοράς λειτουργούν ορθολογικά.</a:t>
          </a:r>
          <a:endParaRPr lang="en-US"/>
        </a:p>
      </dgm:t>
    </dgm:pt>
    <dgm:pt modelId="{BF95512C-B848-45F4-A47B-3BB13D610245}" type="parTrans" cxnId="{3685B2E7-22ED-402E-BE58-2FBEF9834AEF}">
      <dgm:prSet/>
      <dgm:spPr/>
      <dgm:t>
        <a:bodyPr/>
        <a:lstStyle/>
        <a:p>
          <a:endParaRPr lang="en-US"/>
        </a:p>
      </dgm:t>
    </dgm:pt>
    <dgm:pt modelId="{9D2E2287-A79A-4F0C-B275-6EF57485C82D}" type="sibTrans" cxnId="{3685B2E7-22ED-402E-BE58-2FBEF9834AEF}">
      <dgm:prSet/>
      <dgm:spPr/>
      <dgm:t>
        <a:bodyPr/>
        <a:lstStyle/>
        <a:p>
          <a:endParaRPr lang="en-US"/>
        </a:p>
      </dgm:t>
    </dgm:pt>
    <dgm:pt modelId="{3D85A8F2-DCF8-4603-AEC4-249D0E9C8400}">
      <dgm:prSet/>
      <dgm:spPr/>
      <dgm:t>
        <a:bodyPr/>
        <a:lstStyle/>
        <a:p>
          <a:r>
            <a:rPr lang="el-GR"/>
            <a:t>Επιδιώκουν την μεγιστοποίηση της χρησιμότητάς.</a:t>
          </a:r>
          <a:endParaRPr lang="en-US"/>
        </a:p>
      </dgm:t>
    </dgm:pt>
    <dgm:pt modelId="{5CB1A8D3-DCAB-48E4-83BC-53A7D440314F}" type="parTrans" cxnId="{169E0257-C9EC-43A8-9AD1-AE44DD463CD2}">
      <dgm:prSet/>
      <dgm:spPr/>
      <dgm:t>
        <a:bodyPr/>
        <a:lstStyle/>
        <a:p>
          <a:endParaRPr lang="en-US"/>
        </a:p>
      </dgm:t>
    </dgm:pt>
    <dgm:pt modelId="{70C1A451-D323-40D6-B791-DA8BC1B5B6ED}" type="sibTrans" cxnId="{169E0257-C9EC-43A8-9AD1-AE44DD463CD2}">
      <dgm:prSet/>
      <dgm:spPr/>
      <dgm:t>
        <a:bodyPr/>
        <a:lstStyle/>
        <a:p>
          <a:endParaRPr lang="en-US"/>
        </a:p>
      </dgm:t>
    </dgm:pt>
    <dgm:pt modelId="{8EA24386-ECF4-4896-985E-4E8CB97360EA}">
      <dgm:prSet/>
      <dgm:spPr/>
      <dgm:t>
        <a:bodyPr/>
        <a:lstStyle/>
        <a:p>
          <a:r>
            <a:rPr lang="el-GR"/>
            <a:t>Εάν υπάρξει παραλογισμός είναι βραχυχρόνιος και οι ορθολογικοί επενδυτές επαναφέρουν την αγορά στην αποτελεσματική της μορφή. Οι λάθος εκτιμήσεις δεν επηρεάζουν τις τιμές ισορροπίας λόγω του ορθολογικού arbitrage.</a:t>
          </a:r>
          <a:endParaRPr lang="en-US"/>
        </a:p>
      </dgm:t>
    </dgm:pt>
    <dgm:pt modelId="{48247901-182F-488B-902B-7F36414B2549}" type="parTrans" cxnId="{3587170C-15C3-427D-9F45-19441EFEEB64}">
      <dgm:prSet/>
      <dgm:spPr/>
      <dgm:t>
        <a:bodyPr/>
        <a:lstStyle/>
        <a:p>
          <a:endParaRPr lang="en-US"/>
        </a:p>
      </dgm:t>
    </dgm:pt>
    <dgm:pt modelId="{7A73FBF7-A844-42AE-AF69-7C39B4642655}" type="sibTrans" cxnId="{3587170C-15C3-427D-9F45-19441EFEEB64}">
      <dgm:prSet/>
      <dgm:spPr/>
      <dgm:t>
        <a:bodyPr/>
        <a:lstStyle/>
        <a:p>
          <a:endParaRPr lang="en-US"/>
        </a:p>
      </dgm:t>
    </dgm:pt>
    <dgm:pt modelId="{716AC786-61E9-43B4-94D4-64D53B7D85B9}" type="pres">
      <dgm:prSet presAssocID="{71C94D0D-A358-42E9-9352-4B819D9F0D1D}" presName="linear" presStyleCnt="0">
        <dgm:presLayoutVars>
          <dgm:animLvl val="lvl"/>
          <dgm:resizeHandles val="exact"/>
        </dgm:presLayoutVars>
      </dgm:prSet>
      <dgm:spPr/>
    </dgm:pt>
    <dgm:pt modelId="{387BF877-EADA-4F89-B4D7-F045F9391C97}" type="pres">
      <dgm:prSet presAssocID="{3DD1E665-0EFD-4F32-A492-6E09FE66863E}" presName="parentText" presStyleLbl="node1" presStyleIdx="0" presStyleCnt="6">
        <dgm:presLayoutVars>
          <dgm:chMax val="0"/>
          <dgm:bulletEnabled val="1"/>
        </dgm:presLayoutVars>
      </dgm:prSet>
      <dgm:spPr/>
    </dgm:pt>
    <dgm:pt modelId="{98F920AB-325E-4883-8412-C936AF7FE31B}" type="pres">
      <dgm:prSet presAssocID="{54ABCF64-8B7F-4425-95AE-B295C2C90E38}" presName="spacer" presStyleCnt="0"/>
      <dgm:spPr/>
    </dgm:pt>
    <dgm:pt modelId="{A1D27745-9AA1-40CF-BB11-31FCD9652EF3}" type="pres">
      <dgm:prSet presAssocID="{3664B0ED-62B9-405C-8EA8-EDC7C47A7887}" presName="parentText" presStyleLbl="node1" presStyleIdx="1" presStyleCnt="6">
        <dgm:presLayoutVars>
          <dgm:chMax val="0"/>
          <dgm:bulletEnabled val="1"/>
        </dgm:presLayoutVars>
      </dgm:prSet>
      <dgm:spPr/>
    </dgm:pt>
    <dgm:pt modelId="{8E80993B-12AF-40BF-8163-4B9A56EC5FAF}" type="pres">
      <dgm:prSet presAssocID="{683E97D1-894D-48B5-AB39-671C81FB9FD8}" presName="spacer" presStyleCnt="0"/>
      <dgm:spPr/>
    </dgm:pt>
    <dgm:pt modelId="{2A61484E-E8C8-42C1-9782-93149F730966}" type="pres">
      <dgm:prSet presAssocID="{641A2ABC-5C5B-490C-BA85-C853D5218C70}" presName="parentText" presStyleLbl="node1" presStyleIdx="2" presStyleCnt="6">
        <dgm:presLayoutVars>
          <dgm:chMax val="0"/>
          <dgm:bulletEnabled val="1"/>
        </dgm:presLayoutVars>
      </dgm:prSet>
      <dgm:spPr/>
    </dgm:pt>
    <dgm:pt modelId="{18FE1E62-F909-4C1B-A874-F6E57B5A97E6}" type="pres">
      <dgm:prSet presAssocID="{6298941C-2A3A-437A-BFBE-2B9BE6A46EB0}" presName="spacer" presStyleCnt="0"/>
      <dgm:spPr/>
    </dgm:pt>
    <dgm:pt modelId="{F08836AA-DE64-4471-BFFE-D3A52F138A65}" type="pres">
      <dgm:prSet presAssocID="{1857371C-2962-45F7-80E4-D6E93FF00D6F}" presName="parentText" presStyleLbl="node1" presStyleIdx="3" presStyleCnt="6">
        <dgm:presLayoutVars>
          <dgm:chMax val="0"/>
          <dgm:bulletEnabled val="1"/>
        </dgm:presLayoutVars>
      </dgm:prSet>
      <dgm:spPr/>
    </dgm:pt>
    <dgm:pt modelId="{9DE6B9F6-83F1-4F60-92A6-3860C06A3B70}" type="pres">
      <dgm:prSet presAssocID="{9D2E2287-A79A-4F0C-B275-6EF57485C82D}" presName="spacer" presStyleCnt="0"/>
      <dgm:spPr/>
    </dgm:pt>
    <dgm:pt modelId="{154742D1-BC0F-4EE8-ADCE-EC9127879CEF}" type="pres">
      <dgm:prSet presAssocID="{3D85A8F2-DCF8-4603-AEC4-249D0E9C8400}" presName="parentText" presStyleLbl="node1" presStyleIdx="4" presStyleCnt="6">
        <dgm:presLayoutVars>
          <dgm:chMax val="0"/>
          <dgm:bulletEnabled val="1"/>
        </dgm:presLayoutVars>
      </dgm:prSet>
      <dgm:spPr/>
    </dgm:pt>
    <dgm:pt modelId="{87BDAD85-4AD7-4DB0-B33E-BF7CDFC49B47}" type="pres">
      <dgm:prSet presAssocID="{70C1A451-D323-40D6-B791-DA8BC1B5B6ED}" presName="spacer" presStyleCnt="0"/>
      <dgm:spPr/>
    </dgm:pt>
    <dgm:pt modelId="{1E6CCD6C-5919-40A9-A5EF-9BCFFB2C93CF}" type="pres">
      <dgm:prSet presAssocID="{8EA24386-ECF4-4896-985E-4E8CB97360EA}" presName="parentText" presStyleLbl="node1" presStyleIdx="5" presStyleCnt="6">
        <dgm:presLayoutVars>
          <dgm:chMax val="0"/>
          <dgm:bulletEnabled val="1"/>
        </dgm:presLayoutVars>
      </dgm:prSet>
      <dgm:spPr/>
    </dgm:pt>
  </dgm:ptLst>
  <dgm:cxnLst>
    <dgm:cxn modelId="{3587170C-15C3-427D-9F45-19441EFEEB64}" srcId="{71C94D0D-A358-42E9-9352-4B819D9F0D1D}" destId="{8EA24386-ECF4-4896-985E-4E8CB97360EA}" srcOrd="5" destOrd="0" parTransId="{48247901-182F-488B-902B-7F36414B2549}" sibTransId="{7A73FBF7-A844-42AE-AF69-7C39B4642655}"/>
    <dgm:cxn modelId="{750C4636-4E63-4DCC-9BB7-31AF8876804D}" type="presOf" srcId="{3664B0ED-62B9-405C-8EA8-EDC7C47A7887}" destId="{A1D27745-9AA1-40CF-BB11-31FCD9652EF3}" srcOrd="0" destOrd="0" presId="urn:microsoft.com/office/officeart/2005/8/layout/vList2"/>
    <dgm:cxn modelId="{90203176-6FC5-491F-8A7B-B36F2344B4DF}" type="presOf" srcId="{641A2ABC-5C5B-490C-BA85-C853D5218C70}" destId="{2A61484E-E8C8-42C1-9782-93149F730966}" srcOrd="0" destOrd="0" presId="urn:microsoft.com/office/officeart/2005/8/layout/vList2"/>
    <dgm:cxn modelId="{169E0257-C9EC-43A8-9AD1-AE44DD463CD2}" srcId="{71C94D0D-A358-42E9-9352-4B819D9F0D1D}" destId="{3D85A8F2-DCF8-4603-AEC4-249D0E9C8400}" srcOrd="4" destOrd="0" parTransId="{5CB1A8D3-DCAB-48E4-83BC-53A7D440314F}" sibTransId="{70C1A451-D323-40D6-B791-DA8BC1B5B6ED}"/>
    <dgm:cxn modelId="{ED71948E-B124-4D41-8496-B8B059F3773F}" type="presOf" srcId="{71C94D0D-A358-42E9-9352-4B819D9F0D1D}" destId="{716AC786-61E9-43B4-94D4-64D53B7D85B9}" srcOrd="0" destOrd="0" presId="urn:microsoft.com/office/officeart/2005/8/layout/vList2"/>
    <dgm:cxn modelId="{CC0C7491-DFFC-4E69-9414-9A877B205184}" type="presOf" srcId="{8EA24386-ECF4-4896-985E-4E8CB97360EA}" destId="{1E6CCD6C-5919-40A9-A5EF-9BCFFB2C93CF}" srcOrd="0" destOrd="0" presId="urn:microsoft.com/office/officeart/2005/8/layout/vList2"/>
    <dgm:cxn modelId="{692D0EB1-9737-4FBA-B9C0-B594F3CEA5EC}" type="presOf" srcId="{3DD1E665-0EFD-4F32-A492-6E09FE66863E}" destId="{387BF877-EADA-4F89-B4D7-F045F9391C97}" srcOrd="0" destOrd="0" presId="urn:microsoft.com/office/officeart/2005/8/layout/vList2"/>
    <dgm:cxn modelId="{4D7478B1-24BC-497F-B37F-EAFEE8839ABF}" srcId="{71C94D0D-A358-42E9-9352-4B819D9F0D1D}" destId="{3DD1E665-0EFD-4F32-A492-6E09FE66863E}" srcOrd="0" destOrd="0" parTransId="{B20C7318-86BE-46B3-AEE5-E5A30B494082}" sibTransId="{54ABCF64-8B7F-4425-95AE-B295C2C90E38}"/>
    <dgm:cxn modelId="{223EADB6-B37C-44BF-B628-6DCD1718D529}" srcId="{71C94D0D-A358-42E9-9352-4B819D9F0D1D}" destId="{3664B0ED-62B9-405C-8EA8-EDC7C47A7887}" srcOrd="1" destOrd="0" parTransId="{AAADF500-2FD7-4ABE-B916-F7865A9BB438}" sibTransId="{683E97D1-894D-48B5-AB39-671C81FB9FD8}"/>
    <dgm:cxn modelId="{C4F547C0-E77E-4F32-96E3-A68BB23AF932}" type="presOf" srcId="{3D85A8F2-DCF8-4603-AEC4-249D0E9C8400}" destId="{154742D1-BC0F-4EE8-ADCE-EC9127879CEF}" srcOrd="0" destOrd="0" presId="urn:microsoft.com/office/officeart/2005/8/layout/vList2"/>
    <dgm:cxn modelId="{3685B2E7-22ED-402E-BE58-2FBEF9834AEF}" srcId="{71C94D0D-A358-42E9-9352-4B819D9F0D1D}" destId="{1857371C-2962-45F7-80E4-D6E93FF00D6F}" srcOrd="3" destOrd="0" parTransId="{BF95512C-B848-45F4-A47B-3BB13D610245}" sibTransId="{9D2E2287-A79A-4F0C-B275-6EF57485C82D}"/>
    <dgm:cxn modelId="{46089DEA-5EA3-4119-991A-4AC89D568D8D}" srcId="{71C94D0D-A358-42E9-9352-4B819D9F0D1D}" destId="{641A2ABC-5C5B-490C-BA85-C853D5218C70}" srcOrd="2" destOrd="0" parTransId="{926631C0-B485-4F75-8131-B4519B195C19}" sibTransId="{6298941C-2A3A-437A-BFBE-2B9BE6A46EB0}"/>
    <dgm:cxn modelId="{926454EE-5EE6-4BBB-BE58-9580FDC9A30F}" type="presOf" srcId="{1857371C-2962-45F7-80E4-D6E93FF00D6F}" destId="{F08836AA-DE64-4471-BFFE-D3A52F138A65}" srcOrd="0" destOrd="0" presId="urn:microsoft.com/office/officeart/2005/8/layout/vList2"/>
    <dgm:cxn modelId="{ABADC963-0658-4F15-825E-FD85D6DE64D1}" type="presParOf" srcId="{716AC786-61E9-43B4-94D4-64D53B7D85B9}" destId="{387BF877-EADA-4F89-B4D7-F045F9391C97}" srcOrd="0" destOrd="0" presId="urn:microsoft.com/office/officeart/2005/8/layout/vList2"/>
    <dgm:cxn modelId="{1D79E209-A0D8-483D-B59D-3C4CF80A1509}" type="presParOf" srcId="{716AC786-61E9-43B4-94D4-64D53B7D85B9}" destId="{98F920AB-325E-4883-8412-C936AF7FE31B}" srcOrd="1" destOrd="0" presId="urn:microsoft.com/office/officeart/2005/8/layout/vList2"/>
    <dgm:cxn modelId="{605B4A6A-88B7-4289-8A7C-8F74D28E11B3}" type="presParOf" srcId="{716AC786-61E9-43B4-94D4-64D53B7D85B9}" destId="{A1D27745-9AA1-40CF-BB11-31FCD9652EF3}" srcOrd="2" destOrd="0" presId="urn:microsoft.com/office/officeart/2005/8/layout/vList2"/>
    <dgm:cxn modelId="{A7F84B15-9DAA-4439-981A-D33409EBE18D}" type="presParOf" srcId="{716AC786-61E9-43B4-94D4-64D53B7D85B9}" destId="{8E80993B-12AF-40BF-8163-4B9A56EC5FAF}" srcOrd="3" destOrd="0" presId="urn:microsoft.com/office/officeart/2005/8/layout/vList2"/>
    <dgm:cxn modelId="{977EBD01-11E5-4857-99DC-4E7DCDA8C970}" type="presParOf" srcId="{716AC786-61E9-43B4-94D4-64D53B7D85B9}" destId="{2A61484E-E8C8-42C1-9782-93149F730966}" srcOrd="4" destOrd="0" presId="urn:microsoft.com/office/officeart/2005/8/layout/vList2"/>
    <dgm:cxn modelId="{07081978-033C-4577-B8EF-6ED44B98B788}" type="presParOf" srcId="{716AC786-61E9-43B4-94D4-64D53B7D85B9}" destId="{18FE1E62-F909-4C1B-A874-F6E57B5A97E6}" srcOrd="5" destOrd="0" presId="urn:microsoft.com/office/officeart/2005/8/layout/vList2"/>
    <dgm:cxn modelId="{41FDB3E0-A6B9-45F3-A008-C14E2892A4B5}" type="presParOf" srcId="{716AC786-61E9-43B4-94D4-64D53B7D85B9}" destId="{F08836AA-DE64-4471-BFFE-D3A52F138A65}" srcOrd="6" destOrd="0" presId="urn:microsoft.com/office/officeart/2005/8/layout/vList2"/>
    <dgm:cxn modelId="{7011FD60-02D6-49AF-A723-71E51E78D73D}" type="presParOf" srcId="{716AC786-61E9-43B4-94D4-64D53B7D85B9}" destId="{9DE6B9F6-83F1-4F60-92A6-3860C06A3B70}" srcOrd="7" destOrd="0" presId="urn:microsoft.com/office/officeart/2005/8/layout/vList2"/>
    <dgm:cxn modelId="{ED4DC8FB-52F6-49CE-A496-1FBC8CEF91AE}" type="presParOf" srcId="{716AC786-61E9-43B4-94D4-64D53B7D85B9}" destId="{154742D1-BC0F-4EE8-ADCE-EC9127879CEF}" srcOrd="8" destOrd="0" presId="urn:microsoft.com/office/officeart/2005/8/layout/vList2"/>
    <dgm:cxn modelId="{858C45A8-4DF1-42EB-B7A5-150BDF56F158}" type="presParOf" srcId="{716AC786-61E9-43B4-94D4-64D53B7D85B9}" destId="{87BDAD85-4AD7-4DB0-B33E-BF7CDFC49B47}" srcOrd="9" destOrd="0" presId="urn:microsoft.com/office/officeart/2005/8/layout/vList2"/>
    <dgm:cxn modelId="{08C953CE-1600-43FA-976B-692A4523EEDC}" type="presParOf" srcId="{716AC786-61E9-43B4-94D4-64D53B7D85B9}" destId="{1E6CCD6C-5919-40A9-A5EF-9BCFFB2C93C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BF877-EADA-4F89-B4D7-F045F9391C97}">
      <dsp:nvSpPr>
        <dsp:cNvPr id="0" name=""/>
        <dsp:cNvSpPr/>
      </dsp:nvSpPr>
      <dsp:spPr>
        <a:xfrm>
          <a:off x="0" y="893753"/>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Όλες οι πληροφορίες είναι διαθέσιμες</a:t>
          </a:r>
          <a:endParaRPr lang="en-US" sz="1600" kern="1200"/>
        </a:p>
      </dsp:txBody>
      <dsp:txXfrm>
        <a:off x="31028" y="924781"/>
        <a:ext cx="10453544" cy="573546"/>
      </dsp:txXfrm>
    </dsp:sp>
    <dsp:sp modelId="{A1D27745-9AA1-40CF-BB11-31FCD9652EF3}">
      <dsp:nvSpPr>
        <dsp:cNvPr id="0" name=""/>
        <dsp:cNvSpPr/>
      </dsp:nvSpPr>
      <dsp:spPr>
        <a:xfrm>
          <a:off x="0" y="1575436"/>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Η πληροφορία αναλύεται και επεξεργάζεται από τα άτομα της αγοράς</a:t>
          </a:r>
          <a:endParaRPr lang="en-US" sz="1600" kern="1200"/>
        </a:p>
      </dsp:txBody>
      <dsp:txXfrm>
        <a:off x="31028" y="1606464"/>
        <a:ext cx="10453544" cy="573546"/>
      </dsp:txXfrm>
    </dsp:sp>
    <dsp:sp modelId="{2A61484E-E8C8-42C1-9782-93149F730966}">
      <dsp:nvSpPr>
        <dsp:cNvPr id="0" name=""/>
        <dsp:cNvSpPr/>
      </dsp:nvSpPr>
      <dsp:spPr>
        <a:xfrm>
          <a:off x="0" y="2257119"/>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Οι πληροφορίες ενσωματώνονται στις τιμές των επενδυτικών εργαλείων</a:t>
          </a:r>
          <a:endParaRPr lang="en-US" sz="1600" kern="1200"/>
        </a:p>
      </dsp:txBody>
      <dsp:txXfrm>
        <a:off x="31028" y="2288147"/>
        <a:ext cx="10453544" cy="573546"/>
      </dsp:txXfrm>
    </dsp:sp>
    <dsp:sp modelId="{F08836AA-DE64-4471-BFFE-D3A52F138A65}">
      <dsp:nvSpPr>
        <dsp:cNvPr id="0" name=""/>
        <dsp:cNvSpPr/>
      </dsp:nvSpPr>
      <dsp:spPr>
        <a:xfrm>
          <a:off x="0" y="2938801"/>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Τα άτομα της αγοράς λειτουργούν ορθολογικά.</a:t>
          </a:r>
          <a:endParaRPr lang="en-US" sz="1600" kern="1200"/>
        </a:p>
      </dsp:txBody>
      <dsp:txXfrm>
        <a:off x="31028" y="2969829"/>
        <a:ext cx="10453544" cy="573546"/>
      </dsp:txXfrm>
    </dsp:sp>
    <dsp:sp modelId="{154742D1-BC0F-4EE8-ADCE-EC9127879CEF}">
      <dsp:nvSpPr>
        <dsp:cNvPr id="0" name=""/>
        <dsp:cNvSpPr/>
      </dsp:nvSpPr>
      <dsp:spPr>
        <a:xfrm>
          <a:off x="0" y="3620484"/>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Επιδιώκουν την μεγιστοποίηση της χρησιμότητάς.</a:t>
          </a:r>
          <a:endParaRPr lang="en-US" sz="1600" kern="1200"/>
        </a:p>
      </dsp:txBody>
      <dsp:txXfrm>
        <a:off x="31028" y="3651512"/>
        <a:ext cx="10453544" cy="573546"/>
      </dsp:txXfrm>
    </dsp:sp>
    <dsp:sp modelId="{1E6CCD6C-5919-40A9-A5EF-9BCFFB2C93CF}">
      <dsp:nvSpPr>
        <dsp:cNvPr id="0" name=""/>
        <dsp:cNvSpPr/>
      </dsp:nvSpPr>
      <dsp:spPr>
        <a:xfrm>
          <a:off x="0" y="4302166"/>
          <a:ext cx="10515600" cy="635602"/>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Εάν υπάρξει παραλογισμός είναι βραχυχρόνιος και οι ορθολογικοί επενδυτές επαναφέρουν την αγορά στην αποτελεσματική της μορφή. Οι λάθος εκτιμήσεις δεν επηρεάζουν τις τιμές ισορροπίας λόγω του ορθολογικού arbitrage.</a:t>
          </a:r>
          <a:endParaRPr lang="en-US" sz="1600" kern="1200"/>
        </a:p>
      </dsp:txBody>
      <dsp:txXfrm>
        <a:off x="31028" y="4333194"/>
        <a:ext cx="10453544"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A9B280-CF8E-4C83-8449-455486EEECD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F4720189-E38F-469B-B9D9-3CCECBBA2B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8D9C7B2C-2966-4782-BE9C-1CD93FA8E559}"/>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7F6F0D58-79DC-4C2B-B667-AC24782D07DC}"/>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E6825CB2-0CB8-4519-AF13-F71E95D7672B}"/>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341022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FDAD1B-7CA4-4372-A398-B199DAFDB372}"/>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7B3EA0BF-685A-4A24-9528-92E27A8E849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8007012B-43AF-45A3-B593-18DE3C3C5481}"/>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C5930040-AFF0-4AD0-AAC3-BBF81AEB427E}"/>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48F37C0-1E21-406D-8CDA-5C5CB8B3C636}"/>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239592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3DF7690-2F36-4A07-A8A1-BDD9B9061F0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2C5E3C87-EC0D-480B-BC03-E9D1386C5A1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5B73D6E3-868E-4CB8-8D28-D5B0D878474D}"/>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3DD9C839-18E8-4210-ADD8-C8FEAA00FE4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9861615A-B9B3-4FD2-9573-ADEFEEA09355}"/>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209565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8FA839-6511-496E-9C98-E11957A3C7C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AA75CDB5-1402-4907-BD91-F114D45F565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58E0757D-A262-48BA-8D6E-08A999845609}"/>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EF0EF075-EC64-4844-9721-1C699348C99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A2D92EB-5076-4FB1-AB59-71C43B8FD4F2}"/>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3485401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01E1CE-C587-417E-AF85-1F862E9243C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53100078-371F-4730-BAD0-22D82AB054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0EDD81A-02C7-4C49-955C-F83F79F7E1A1}"/>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A00DC4BF-5341-43B1-B248-4A27BFD0363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90FB64E-C053-41AB-B38A-C455D8076CAA}"/>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49756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5D7D2-1BF9-4A78-A957-FDA5D7E449A0}"/>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CD37BFA-3694-40F8-AA9C-19F61B5527C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BAD99935-65E7-4BB2-AC1D-91C976F2B7F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78FB9428-F07E-492B-9988-E3420D847356}"/>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6" name="Θέση υποσέλιδου 5">
            <a:extLst>
              <a:ext uri="{FF2B5EF4-FFF2-40B4-BE49-F238E27FC236}">
                <a16:creationId xmlns:a16="http://schemas.microsoft.com/office/drawing/2014/main" id="{B81BDDEC-FA04-4ADF-9A90-33C4090FF98A}"/>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A48347BF-5B30-4839-8608-B3BE07CDE372}"/>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171562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004E5D-28C8-4380-B774-ADEF023F0D1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4C8AC61C-FF58-48FB-B130-46756BC85A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A7CF70E-3EA5-48F1-9E26-89B6CD07FFE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00699B7F-3798-4684-93E9-3486AA0C6D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D8F3935-7614-4FD0-A8E9-4EDBD6B941A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3A792F1D-EFDB-4A76-8230-04E913C1AFA2}"/>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8" name="Θέση υποσέλιδου 7">
            <a:extLst>
              <a:ext uri="{FF2B5EF4-FFF2-40B4-BE49-F238E27FC236}">
                <a16:creationId xmlns:a16="http://schemas.microsoft.com/office/drawing/2014/main" id="{CE803C0C-D836-41DF-A60E-74E421991A8E}"/>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7970EE96-2921-40C0-B5B7-1DFF77241AE4}"/>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356672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4B8B3E-322D-4093-A8FF-1A3E63D3FCC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65840FF5-AC15-498F-93A0-FF2F873B7C8B}"/>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4" name="Θέση υποσέλιδου 3">
            <a:extLst>
              <a:ext uri="{FF2B5EF4-FFF2-40B4-BE49-F238E27FC236}">
                <a16:creationId xmlns:a16="http://schemas.microsoft.com/office/drawing/2014/main" id="{AAE3D0F4-D52B-4C28-A0EA-96F8DB3483EB}"/>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CB4F2DDD-F6EE-480E-AD9B-D74BFF64CAAC}"/>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170865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3411C51-A3A5-40DD-A6A1-0E9B7E6B7B1D}"/>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3" name="Θέση υποσέλιδου 2">
            <a:extLst>
              <a:ext uri="{FF2B5EF4-FFF2-40B4-BE49-F238E27FC236}">
                <a16:creationId xmlns:a16="http://schemas.microsoft.com/office/drawing/2014/main" id="{66739975-4B34-4760-835F-9368186784EA}"/>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5EFFFCB5-EE29-4590-B4D4-861F420CDC35}"/>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362362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F3B58F-250F-4E61-BD2F-7F0085D9596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15B2369-9377-48AB-8900-4B29887E6B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706FA9DC-ECAC-4925-8D6E-0C8095A907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DB4AD7F-D357-49A9-9DAC-80F644A0C1DB}"/>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6" name="Θέση υποσέλιδου 5">
            <a:extLst>
              <a:ext uri="{FF2B5EF4-FFF2-40B4-BE49-F238E27FC236}">
                <a16:creationId xmlns:a16="http://schemas.microsoft.com/office/drawing/2014/main" id="{49562093-9516-41F7-9246-F4C9069E2A57}"/>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24E1016E-C1B1-4B0F-AEA0-377A097560BB}"/>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381172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3E0250-5579-46D1-9BDD-11F29A6913D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167C168C-EF55-4917-A476-C10334805E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BEBAC014-B80C-4789-88EF-7BF7553C8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4D4B291-64B5-4749-A840-2FE5D28A5C49}"/>
              </a:ext>
            </a:extLst>
          </p:cNvPr>
          <p:cNvSpPr>
            <a:spLocks noGrp="1"/>
          </p:cNvSpPr>
          <p:nvPr>
            <p:ph type="dt" sz="half" idx="10"/>
          </p:nvPr>
        </p:nvSpPr>
        <p:spPr/>
        <p:txBody>
          <a:bodyPr/>
          <a:lstStyle/>
          <a:p>
            <a:fld id="{652DE98E-C884-4264-906D-33A870070BEB}" type="datetimeFigureOut">
              <a:rPr lang="en-US" smtClean="0"/>
              <a:t>3/9/2023</a:t>
            </a:fld>
            <a:endParaRPr lang="en-US"/>
          </a:p>
        </p:txBody>
      </p:sp>
      <p:sp>
        <p:nvSpPr>
          <p:cNvPr id="6" name="Θέση υποσέλιδου 5">
            <a:extLst>
              <a:ext uri="{FF2B5EF4-FFF2-40B4-BE49-F238E27FC236}">
                <a16:creationId xmlns:a16="http://schemas.microsoft.com/office/drawing/2014/main" id="{E6181167-2C40-424F-B8D6-E7444AFBF10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AB1B10A5-9937-4539-B866-038951FDA5C3}"/>
              </a:ext>
            </a:extLst>
          </p:cNvPr>
          <p:cNvSpPr>
            <a:spLocks noGrp="1"/>
          </p:cNvSpPr>
          <p:nvPr>
            <p:ph type="sldNum" sz="quarter" idx="12"/>
          </p:nvPr>
        </p:nvSpPr>
        <p:spPr/>
        <p:txBody>
          <a:bodyPr/>
          <a:lstStyle/>
          <a:p>
            <a:fld id="{B2B47D5A-EC22-49A9-A944-5FBB27CFC066}" type="slidenum">
              <a:rPr lang="en-US" smtClean="0"/>
              <a:t>‹#›</a:t>
            </a:fld>
            <a:endParaRPr lang="en-US"/>
          </a:p>
        </p:txBody>
      </p:sp>
    </p:spTree>
    <p:extLst>
      <p:ext uri="{BB962C8B-B14F-4D97-AF65-F5344CB8AC3E}">
        <p14:creationId xmlns:p14="http://schemas.microsoft.com/office/powerpoint/2010/main" val="262157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E6EB23C-7CC9-4768-9D29-C156D7DDBE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BDD787F6-1A2D-498A-9013-3D5735E390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6B7D43C7-89E9-48F1-AA3B-5CDF59D6CB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DE98E-C884-4264-906D-33A870070BEB}" type="datetimeFigureOut">
              <a:rPr lang="en-US" smtClean="0"/>
              <a:t>3/9/2023</a:t>
            </a:fld>
            <a:endParaRPr lang="en-US"/>
          </a:p>
        </p:txBody>
      </p:sp>
      <p:sp>
        <p:nvSpPr>
          <p:cNvPr id="5" name="Θέση υποσέλιδου 4">
            <a:extLst>
              <a:ext uri="{FF2B5EF4-FFF2-40B4-BE49-F238E27FC236}">
                <a16:creationId xmlns:a16="http://schemas.microsoft.com/office/drawing/2014/main" id="{6D47DDCC-46EA-4E2F-B1E8-C5ED2C13C6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1BDEA07E-9955-4DE1-9ADE-B6E742DD35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47D5A-EC22-49A9-A944-5FBB27CFC066}" type="slidenum">
              <a:rPr lang="en-US" smtClean="0"/>
              <a:t>‹#›</a:t>
            </a:fld>
            <a:endParaRPr lang="en-US"/>
          </a:p>
        </p:txBody>
      </p:sp>
    </p:spTree>
    <p:extLst>
      <p:ext uri="{BB962C8B-B14F-4D97-AF65-F5344CB8AC3E}">
        <p14:creationId xmlns:p14="http://schemas.microsoft.com/office/powerpoint/2010/main" val="2123913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C7003A-859F-48B6-8E03-E816609A0753}"/>
              </a:ext>
            </a:extLst>
          </p:cNvPr>
          <p:cNvSpPr>
            <a:spLocks noGrp="1"/>
          </p:cNvSpPr>
          <p:nvPr>
            <p:ph type="ctrTitle"/>
          </p:nvPr>
        </p:nvSpPr>
        <p:spPr/>
        <p:txBody>
          <a:bodyPr/>
          <a:lstStyle/>
          <a:p>
            <a:r>
              <a:rPr lang="el-GR" dirty="0"/>
              <a:t>Αποτελεσματική Αγορά</a:t>
            </a:r>
            <a:endParaRPr lang="en-US" dirty="0"/>
          </a:p>
        </p:txBody>
      </p:sp>
      <p:sp>
        <p:nvSpPr>
          <p:cNvPr id="3" name="Υπότιτλος 2">
            <a:extLst>
              <a:ext uri="{FF2B5EF4-FFF2-40B4-BE49-F238E27FC236}">
                <a16:creationId xmlns:a16="http://schemas.microsoft.com/office/drawing/2014/main" id="{B8E6672C-C153-43E9-ADD1-AC7FA81781EC}"/>
              </a:ext>
            </a:extLst>
          </p:cNvPr>
          <p:cNvSpPr>
            <a:spLocks noGrp="1"/>
          </p:cNvSpPr>
          <p:nvPr>
            <p:ph type="subTitle" idx="1"/>
          </p:nvPr>
        </p:nvSpPr>
        <p:spPr/>
        <p:txBody>
          <a:bodyPr/>
          <a:lstStyle/>
          <a:p>
            <a:r>
              <a:rPr lang="el-GR" dirty="0"/>
              <a:t>ΥΠΟΘΕΣΗ ΤΗΣ ΑΠΟΤΕΛΕΣΜΑΤΙΚΗΣ ΑΓΟΡΑΣ</a:t>
            </a:r>
            <a:endParaRPr lang="en-US" dirty="0"/>
          </a:p>
        </p:txBody>
      </p:sp>
    </p:spTree>
    <p:extLst>
      <p:ext uri="{BB962C8B-B14F-4D97-AF65-F5344CB8AC3E}">
        <p14:creationId xmlns:p14="http://schemas.microsoft.com/office/powerpoint/2010/main" val="1472368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r>
              <a:rPr lang="el-GR" sz="2400" dirty="0"/>
              <a:t>Οι ορθολογικοί επενδυτές είναι οι ιδανικοί επενδυτές και τα χαρακτηριστικά που διαφοροποιούν τα άτομα, δεν παρεμβαίνουν στην επενδυτική διαδικασία.</a:t>
            </a:r>
          </a:p>
          <a:p>
            <a:r>
              <a:rPr lang="el-GR" sz="2400" dirty="0"/>
              <a:t> Η προσωπικότητα, τα συναισθήματα, οι προκαταλήψεις δεν εμποδίζουν τον ορθολογισμό, γιατί δεν </a:t>
            </a:r>
            <a:r>
              <a:rPr lang="el-GR" sz="2400" dirty="0" err="1"/>
              <a:t>προσμετρούνται</a:t>
            </a:r>
            <a:r>
              <a:rPr lang="el-GR" sz="2400" dirty="0"/>
              <a:t>. </a:t>
            </a:r>
          </a:p>
          <a:p>
            <a:endParaRPr lang="el-GR" sz="2400" dirty="0"/>
          </a:p>
        </p:txBody>
      </p:sp>
    </p:spTree>
    <p:extLst>
      <p:ext uri="{BB962C8B-B14F-4D97-AF65-F5344CB8AC3E}">
        <p14:creationId xmlns:p14="http://schemas.microsoft.com/office/powerpoint/2010/main" val="2514063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1" name="Freeform: Shape 10">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Τίτλος 1">
            <a:extLst>
              <a:ext uri="{FF2B5EF4-FFF2-40B4-BE49-F238E27FC236}">
                <a16:creationId xmlns:a16="http://schemas.microsoft.com/office/drawing/2014/main" id="{2304CCED-BA50-1C56-FBA5-332684AD6DDD}"/>
              </a:ext>
            </a:extLst>
          </p:cNvPr>
          <p:cNvSpPr>
            <a:spLocks noGrp="1"/>
          </p:cNvSpPr>
          <p:nvPr>
            <p:ph type="title"/>
          </p:nvPr>
        </p:nvSpPr>
        <p:spPr>
          <a:xfrm>
            <a:off x="1712915" y="1040400"/>
            <a:ext cx="7866060" cy="707886"/>
          </a:xfrm>
        </p:spPr>
        <p:txBody>
          <a:bodyPr anchor="b">
            <a:normAutofit/>
          </a:bodyPr>
          <a:lstStyle/>
          <a:p>
            <a:r>
              <a:rPr lang="el-GR" sz="4000" dirty="0"/>
              <a:t>Αναμενομένη Χρησιμότητα</a:t>
            </a:r>
          </a:p>
        </p:txBody>
      </p:sp>
      <p:grpSp>
        <p:nvGrpSpPr>
          <p:cNvPr id="14" name="Group 13">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5" name="Freeform: Shape 14">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 name="Θέση περιεχομένου 2">
            <a:extLst>
              <a:ext uri="{FF2B5EF4-FFF2-40B4-BE49-F238E27FC236}">
                <a16:creationId xmlns:a16="http://schemas.microsoft.com/office/drawing/2014/main" id="{E1B9FCEC-E84C-7842-1579-CF6677C49989}"/>
              </a:ext>
            </a:extLst>
          </p:cNvPr>
          <p:cNvSpPr>
            <a:spLocks noGrp="1"/>
          </p:cNvSpPr>
          <p:nvPr>
            <p:ph idx="1"/>
          </p:nvPr>
        </p:nvSpPr>
        <p:spPr>
          <a:xfrm>
            <a:off x="1712914" y="3070719"/>
            <a:ext cx="7866061" cy="2937969"/>
          </a:xfrm>
        </p:spPr>
        <p:txBody>
          <a:bodyPr>
            <a:normAutofit/>
          </a:bodyPr>
          <a:lstStyle/>
          <a:p>
            <a:r>
              <a:rPr lang="el-GR" sz="2400" dirty="0">
                <a:solidFill>
                  <a:schemeClr val="tx1">
                    <a:alpha val="80000"/>
                  </a:schemeClr>
                </a:solidFill>
              </a:rPr>
              <a:t>Ο όρος χρησιμότητα, έχει εισαχθεί στην οικονομική ορολογία για να συμβολίσει τη σχετική ικανοποίηση που αντλεί ο άνθρωπος από την κατανάλωση αγαθών και υπηρεσιών.</a:t>
            </a:r>
          </a:p>
          <a:p>
            <a:r>
              <a:rPr lang="el-GR" sz="2400" dirty="0">
                <a:solidFill>
                  <a:schemeClr val="tx1">
                    <a:alpha val="80000"/>
                  </a:schemeClr>
                </a:solidFill>
              </a:rPr>
              <a:t> Αποτελεί ουσιαστικά μια μέτρηση της ικανοποίησης που λαμβάνει κάποιος, από τα προϊόντα και τις υπηρεσίες που χρησιμοποιεί. </a:t>
            </a:r>
          </a:p>
          <a:p>
            <a:endParaRPr lang="el-GR" sz="1500" dirty="0">
              <a:solidFill>
                <a:schemeClr val="tx1">
                  <a:alpha val="80000"/>
                </a:schemeClr>
              </a:solidFill>
            </a:endParaRPr>
          </a:p>
        </p:txBody>
      </p:sp>
    </p:spTree>
    <p:extLst>
      <p:ext uri="{BB962C8B-B14F-4D97-AF65-F5344CB8AC3E}">
        <p14:creationId xmlns:p14="http://schemas.microsoft.com/office/powerpoint/2010/main" val="301738320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24" name="Group 23">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32" name="Freeform: Shape 31">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25" name="Group 24">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26" name="Group 25">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30" name="Freeform: Shape 29">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7" name="Group 26">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28" name="Freeform: Shape 27">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3" name="Θέση περιεχομένου 2">
            <a:extLst>
              <a:ext uri="{FF2B5EF4-FFF2-40B4-BE49-F238E27FC236}">
                <a16:creationId xmlns:a16="http://schemas.microsoft.com/office/drawing/2014/main" id="{3DD21206-69A1-E3AA-0A10-7CBC414105E2}"/>
              </a:ext>
            </a:extLst>
          </p:cNvPr>
          <p:cNvSpPr>
            <a:spLocks noGrp="1"/>
          </p:cNvSpPr>
          <p:nvPr>
            <p:ph idx="1"/>
          </p:nvPr>
        </p:nvSpPr>
        <p:spPr>
          <a:xfrm>
            <a:off x="5232401" y="477520"/>
            <a:ext cx="6140449" cy="5196707"/>
          </a:xfrm>
        </p:spPr>
        <p:txBody>
          <a:bodyPr>
            <a:normAutofit/>
          </a:bodyPr>
          <a:lstStyle/>
          <a:p>
            <a:pPr marL="0" indent="0">
              <a:buNone/>
            </a:pPr>
            <a:endParaRPr lang="el-GR" sz="1700" dirty="0">
              <a:solidFill>
                <a:schemeClr val="tx1">
                  <a:alpha val="80000"/>
                </a:schemeClr>
              </a:solidFill>
            </a:endParaRPr>
          </a:p>
          <a:p>
            <a:r>
              <a:rPr lang="el-GR" sz="2000" dirty="0">
                <a:solidFill>
                  <a:schemeClr val="tx1">
                    <a:alpha val="80000"/>
                  </a:schemeClr>
                </a:solidFill>
              </a:rPr>
              <a:t>Σύμφωνα με την αναμενόμενη χρησιμότητα, τα άτομα που σκέφτονται με γνώμονα τον ορθολογισμό, επιλέγουν πάντοτε τη μεγιστοποίηση της ευχαρίστησης που λαμβάνουν και της χρησιμότητας που εισπράττουν. Το ορθολογικό άτομο, σε συνθήκες αβεβαιότητας, υπολογίζει τον σταθμισμένο μέσο όρο της χρησιμότητας σε κάθε περίσταση και επιλέγει τον μεγαλύτερο. </a:t>
            </a:r>
          </a:p>
          <a:p>
            <a:endParaRPr lang="el-GR" sz="2000" dirty="0">
              <a:solidFill>
                <a:schemeClr val="tx1">
                  <a:alpha val="80000"/>
                </a:schemeClr>
              </a:solidFill>
            </a:endParaRPr>
          </a:p>
          <a:p>
            <a:r>
              <a:rPr lang="el-GR" sz="2000" dirty="0">
                <a:solidFill>
                  <a:schemeClr val="tx1">
                    <a:alpha val="80000"/>
                  </a:schemeClr>
                </a:solidFill>
              </a:rPr>
              <a:t>Επιπλέον, εξετάζει την οικονομική κατάσταση και συμπεριφέρεται , αφού έχει επεξεργαστεί τις διαθέσιμες οικονομικές πληροφορίες, με τυποποιημένες στατιστικές μεθόδους.</a:t>
            </a:r>
          </a:p>
          <a:p>
            <a:endParaRPr lang="el-GR" sz="1700" dirty="0">
              <a:solidFill>
                <a:schemeClr val="tx1">
                  <a:alpha val="80000"/>
                </a:schemeClr>
              </a:solidFill>
            </a:endParaRPr>
          </a:p>
        </p:txBody>
      </p:sp>
    </p:spTree>
    <p:extLst>
      <p:ext uri="{BB962C8B-B14F-4D97-AF65-F5344CB8AC3E}">
        <p14:creationId xmlns:p14="http://schemas.microsoft.com/office/powerpoint/2010/main" val="334114641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1" name="Freeform: Shape 10">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Τίτλος 1">
            <a:extLst>
              <a:ext uri="{FF2B5EF4-FFF2-40B4-BE49-F238E27FC236}">
                <a16:creationId xmlns:a16="http://schemas.microsoft.com/office/drawing/2014/main" id="{2304CCED-BA50-1C56-FBA5-332684AD6DDD}"/>
              </a:ext>
            </a:extLst>
          </p:cNvPr>
          <p:cNvSpPr>
            <a:spLocks noGrp="1"/>
          </p:cNvSpPr>
          <p:nvPr>
            <p:ph type="title"/>
          </p:nvPr>
        </p:nvSpPr>
        <p:spPr>
          <a:xfrm>
            <a:off x="1712915" y="1040400"/>
            <a:ext cx="7866060" cy="707886"/>
          </a:xfrm>
        </p:spPr>
        <p:txBody>
          <a:bodyPr anchor="b">
            <a:normAutofit/>
          </a:bodyPr>
          <a:lstStyle/>
          <a:p>
            <a:r>
              <a:rPr lang="el-GR" sz="4000" dirty="0"/>
              <a:t>Θεωρία του Τυχαίου Περιπάτου</a:t>
            </a:r>
          </a:p>
        </p:txBody>
      </p:sp>
      <p:grpSp>
        <p:nvGrpSpPr>
          <p:cNvPr id="14" name="Group 13">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5" name="Freeform: Shape 14">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 name="Θέση περιεχομένου 2">
            <a:extLst>
              <a:ext uri="{FF2B5EF4-FFF2-40B4-BE49-F238E27FC236}">
                <a16:creationId xmlns:a16="http://schemas.microsoft.com/office/drawing/2014/main" id="{E1B9FCEC-E84C-7842-1579-CF6677C49989}"/>
              </a:ext>
            </a:extLst>
          </p:cNvPr>
          <p:cNvSpPr>
            <a:spLocks noGrp="1"/>
          </p:cNvSpPr>
          <p:nvPr>
            <p:ph idx="1"/>
          </p:nvPr>
        </p:nvSpPr>
        <p:spPr>
          <a:xfrm>
            <a:off x="1712914" y="3070719"/>
            <a:ext cx="7866061" cy="2937969"/>
          </a:xfrm>
        </p:spPr>
        <p:txBody>
          <a:bodyPr>
            <a:normAutofit/>
          </a:bodyPr>
          <a:lstStyle/>
          <a:p>
            <a:pPr algn="just"/>
            <a:r>
              <a:rPr lang="el-GR" dirty="0">
                <a:solidFill>
                  <a:schemeClr val="tx1">
                    <a:alpha val="80000"/>
                  </a:schemeClr>
                </a:solidFill>
              </a:rPr>
              <a:t>Βασική αρχή αυτής της επενδυτικής θεωρίας είναι η μη προβλεπτικότητα των τιμών των μετοχών, μια που οι τιμές τους ακολουθούν έναν τυχαίο περίπατο (</a:t>
            </a:r>
            <a:r>
              <a:rPr lang="el-GR" dirty="0" err="1">
                <a:solidFill>
                  <a:schemeClr val="tx1">
                    <a:alpha val="80000"/>
                  </a:schemeClr>
                </a:solidFill>
              </a:rPr>
              <a:t>random</a:t>
            </a:r>
            <a:r>
              <a:rPr lang="el-GR" dirty="0">
                <a:solidFill>
                  <a:schemeClr val="tx1">
                    <a:alpha val="80000"/>
                  </a:schemeClr>
                </a:solidFill>
              </a:rPr>
              <a:t> </a:t>
            </a:r>
            <a:r>
              <a:rPr lang="el-GR" dirty="0" err="1">
                <a:solidFill>
                  <a:schemeClr val="tx1">
                    <a:alpha val="80000"/>
                  </a:schemeClr>
                </a:solidFill>
              </a:rPr>
              <a:t>walk</a:t>
            </a:r>
            <a:r>
              <a:rPr lang="el-GR" dirty="0">
                <a:solidFill>
                  <a:schemeClr val="tx1">
                    <a:alpha val="80000"/>
                  </a:schemeClr>
                </a:solidFill>
              </a:rPr>
              <a:t>). </a:t>
            </a:r>
          </a:p>
          <a:p>
            <a:endParaRPr lang="el-GR" sz="1500" dirty="0">
              <a:solidFill>
                <a:schemeClr val="tx1">
                  <a:alpha val="80000"/>
                </a:schemeClr>
              </a:solidFill>
            </a:endParaRPr>
          </a:p>
        </p:txBody>
      </p:sp>
    </p:spTree>
    <p:extLst>
      <p:ext uri="{BB962C8B-B14F-4D97-AF65-F5344CB8AC3E}">
        <p14:creationId xmlns:p14="http://schemas.microsoft.com/office/powerpoint/2010/main" val="279320166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1" name="Freeform: Shape 10">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Τίτλος 1">
            <a:extLst>
              <a:ext uri="{FF2B5EF4-FFF2-40B4-BE49-F238E27FC236}">
                <a16:creationId xmlns:a16="http://schemas.microsoft.com/office/drawing/2014/main" id="{2304CCED-BA50-1C56-FBA5-332684AD6DDD}"/>
              </a:ext>
            </a:extLst>
          </p:cNvPr>
          <p:cNvSpPr>
            <a:spLocks noGrp="1"/>
          </p:cNvSpPr>
          <p:nvPr>
            <p:ph type="title"/>
          </p:nvPr>
        </p:nvSpPr>
        <p:spPr>
          <a:xfrm>
            <a:off x="1712915" y="1040400"/>
            <a:ext cx="7866060" cy="707886"/>
          </a:xfrm>
        </p:spPr>
        <p:txBody>
          <a:bodyPr anchor="b">
            <a:normAutofit/>
          </a:bodyPr>
          <a:lstStyle/>
          <a:p>
            <a:endParaRPr lang="el-GR" sz="4000" dirty="0"/>
          </a:p>
        </p:txBody>
      </p:sp>
      <p:grpSp>
        <p:nvGrpSpPr>
          <p:cNvPr id="14" name="Group 13">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5" name="Freeform: Shape 14">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 name="Θέση περιεχομένου 2">
            <a:extLst>
              <a:ext uri="{FF2B5EF4-FFF2-40B4-BE49-F238E27FC236}">
                <a16:creationId xmlns:a16="http://schemas.microsoft.com/office/drawing/2014/main" id="{E1B9FCEC-E84C-7842-1579-CF6677C49989}"/>
              </a:ext>
            </a:extLst>
          </p:cNvPr>
          <p:cNvSpPr>
            <a:spLocks noGrp="1"/>
          </p:cNvSpPr>
          <p:nvPr>
            <p:ph idx="1"/>
          </p:nvPr>
        </p:nvSpPr>
        <p:spPr>
          <a:xfrm>
            <a:off x="1712914" y="3070719"/>
            <a:ext cx="10225086" cy="2937969"/>
          </a:xfrm>
        </p:spPr>
        <p:txBody>
          <a:bodyPr>
            <a:normAutofit/>
          </a:bodyPr>
          <a:lstStyle/>
          <a:p>
            <a:r>
              <a:rPr lang="el-GR" sz="2400" dirty="0">
                <a:solidFill>
                  <a:schemeClr val="tx1">
                    <a:alpha val="80000"/>
                  </a:schemeClr>
                </a:solidFill>
              </a:rPr>
              <a:t>Οι διακυμάνσεις των τιμών των μετοχών είναι ανεξάρτητες μεταξύ τους και έχουν την ίδια κατανομή πιθανότητας (</a:t>
            </a:r>
            <a:r>
              <a:rPr lang="el-GR" sz="2400" dirty="0" err="1">
                <a:solidFill>
                  <a:schemeClr val="tx1">
                    <a:alpha val="80000"/>
                  </a:schemeClr>
                </a:solidFill>
              </a:rPr>
              <a:t>Kendall</a:t>
            </a:r>
            <a:r>
              <a:rPr lang="el-GR" sz="2400" dirty="0">
                <a:solidFill>
                  <a:schemeClr val="tx1">
                    <a:alpha val="80000"/>
                  </a:schemeClr>
                </a:solidFill>
              </a:rPr>
              <a:t>, Branford,1953). Οι τιμές των μετοχών ακολουθούν μονοπάτια με τρόπο τυχαίο, τα οποία δεν μπορούν να προβλεφθούν από πριν.</a:t>
            </a:r>
          </a:p>
          <a:p>
            <a:r>
              <a:rPr lang="el-GR" sz="2400" dirty="0">
                <a:solidFill>
                  <a:schemeClr val="tx1">
                    <a:alpha val="80000"/>
                  </a:schemeClr>
                </a:solidFill>
              </a:rPr>
              <a:t> Από την στιγμή που οι τιμές των μετοχών ακολουθούν τις δικές τους πορείες, οι οποίες μάλιστα δεν μπορούν να προσδιοριστούν νωρίτερα, οι παρελθοντικές τιμές των μετοχών δεν θα μπορούν να αποτελέσουν εργαλεία μελέτης και πρόβλεψης. </a:t>
            </a:r>
          </a:p>
          <a:p>
            <a:endParaRPr lang="el-GR" sz="1500" dirty="0">
              <a:solidFill>
                <a:schemeClr val="tx1">
                  <a:alpha val="80000"/>
                </a:schemeClr>
              </a:solidFill>
            </a:endParaRPr>
          </a:p>
        </p:txBody>
      </p:sp>
    </p:spTree>
    <p:extLst>
      <p:ext uri="{BB962C8B-B14F-4D97-AF65-F5344CB8AC3E}">
        <p14:creationId xmlns:p14="http://schemas.microsoft.com/office/powerpoint/2010/main" val="200406792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B0874-88B8-43D3-B0B6-C32F790F7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BFD067A-52BE-40EE-B7CA-391830B9A2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2561771"/>
            <a:chOff x="0" y="0"/>
            <a:chExt cx="12192000" cy="2561771"/>
          </a:xfrm>
        </p:grpSpPr>
        <p:sp>
          <p:nvSpPr>
            <p:cNvPr id="11" name="Freeform: Shape 10">
              <a:extLst>
                <a:ext uri="{FF2B5EF4-FFF2-40B4-BE49-F238E27FC236}">
                  <a16:creationId xmlns:a16="http://schemas.microsoft.com/office/drawing/2014/main" id="{1CDA7855-806B-4A02-9C19-24872E4D8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3AFE70DE-5BEC-4E54-98D2-48C13E149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2561771"/>
            </a:xfrm>
            <a:custGeom>
              <a:avLst/>
              <a:gdLst>
                <a:gd name="connsiteX0" fmla="*/ 0 w 12192000"/>
                <a:gd name="connsiteY0" fmla="*/ 0 h 2561771"/>
                <a:gd name="connsiteX1" fmla="*/ 12192000 w 12192000"/>
                <a:gd name="connsiteY1" fmla="*/ 0 h 2561771"/>
                <a:gd name="connsiteX2" fmla="*/ 12192000 w 12192000"/>
                <a:gd name="connsiteY2" fmla="*/ 2359863 h 2561771"/>
                <a:gd name="connsiteX3" fmla="*/ 6364514 w 12192000"/>
                <a:gd name="connsiteY3" fmla="*/ 2561771 h 2561771"/>
                <a:gd name="connsiteX4" fmla="*/ 1981200 w 12192000"/>
                <a:gd name="connsiteY4" fmla="*/ 2278742 h 2561771"/>
                <a:gd name="connsiteX5" fmla="*/ 0 w 12192000"/>
                <a:gd name="connsiteY5" fmla="*/ 2343277 h 256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2561771">
                  <a:moveTo>
                    <a:pt x="0" y="0"/>
                  </a:moveTo>
                  <a:lnTo>
                    <a:pt x="12192000" y="0"/>
                  </a:lnTo>
                  <a:lnTo>
                    <a:pt x="12192000" y="2359863"/>
                  </a:lnTo>
                  <a:lnTo>
                    <a:pt x="6364514" y="2561771"/>
                  </a:lnTo>
                  <a:lnTo>
                    <a:pt x="1981200" y="2278742"/>
                  </a:lnTo>
                  <a:lnTo>
                    <a:pt x="0" y="2343277"/>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Τίτλος 1">
            <a:extLst>
              <a:ext uri="{FF2B5EF4-FFF2-40B4-BE49-F238E27FC236}">
                <a16:creationId xmlns:a16="http://schemas.microsoft.com/office/drawing/2014/main" id="{2304CCED-BA50-1C56-FBA5-332684AD6DDD}"/>
              </a:ext>
            </a:extLst>
          </p:cNvPr>
          <p:cNvSpPr>
            <a:spLocks noGrp="1"/>
          </p:cNvSpPr>
          <p:nvPr>
            <p:ph type="title"/>
          </p:nvPr>
        </p:nvSpPr>
        <p:spPr>
          <a:xfrm>
            <a:off x="1712915" y="1040400"/>
            <a:ext cx="7866060" cy="707886"/>
          </a:xfrm>
        </p:spPr>
        <p:txBody>
          <a:bodyPr anchor="b">
            <a:normAutofit/>
          </a:bodyPr>
          <a:lstStyle/>
          <a:p>
            <a:endParaRPr lang="el-GR" sz="4000" dirty="0"/>
          </a:p>
        </p:txBody>
      </p:sp>
      <p:grpSp>
        <p:nvGrpSpPr>
          <p:cNvPr id="14" name="Group 13">
            <a:extLst>
              <a:ext uri="{FF2B5EF4-FFF2-40B4-BE49-F238E27FC236}">
                <a16:creationId xmlns:a16="http://schemas.microsoft.com/office/drawing/2014/main" id="{C15B8CC4-8CCE-428F-AE7E-28D178984C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0" y="2027156"/>
            <a:ext cx="12192000" cy="757168"/>
            <a:chOff x="0" y="2959818"/>
            <a:chExt cx="12192000" cy="757168"/>
          </a:xfrm>
        </p:grpSpPr>
        <p:sp>
          <p:nvSpPr>
            <p:cNvPr id="15" name="Freeform: Shape 14">
              <a:extLst>
                <a:ext uri="{FF2B5EF4-FFF2-40B4-BE49-F238E27FC236}">
                  <a16:creationId xmlns:a16="http://schemas.microsoft.com/office/drawing/2014/main" id="{A6359FA2-E374-4073-8269-E10D2AE74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9A1F0E66-9B5E-4980-8AEC-B4D144B48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 name="Θέση περιεχομένου 2">
            <a:extLst>
              <a:ext uri="{FF2B5EF4-FFF2-40B4-BE49-F238E27FC236}">
                <a16:creationId xmlns:a16="http://schemas.microsoft.com/office/drawing/2014/main" id="{E1B9FCEC-E84C-7842-1579-CF6677C49989}"/>
              </a:ext>
            </a:extLst>
          </p:cNvPr>
          <p:cNvSpPr>
            <a:spLocks noGrp="1"/>
          </p:cNvSpPr>
          <p:nvPr>
            <p:ph idx="1"/>
          </p:nvPr>
        </p:nvSpPr>
        <p:spPr>
          <a:xfrm>
            <a:off x="1712914" y="3070719"/>
            <a:ext cx="9747566" cy="2937969"/>
          </a:xfrm>
        </p:spPr>
        <p:txBody>
          <a:bodyPr>
            <a:normAutofit/>
          </a:bodyPr>
          <a:lstStyle/>
          <a:p>
            <a:r>
              <a:rPr lang="el-GR" sz="2000" dirty="0">
                <a:solidFill>
                  <a:schemeClr val="tx1">
                    <a:alpha val="80000"/>
                  </a:schemeClr>
                </a:solidFill>
              </a:rPr>
              <a:t>Σύμφωνα με την υπόθεση, η επενδυτική διαδικασία δεν έχει παρελθοντικές ρίζες και ο επενδυτής δεν πρέπει να δείχνει ενδιαφέρον για την καταγεγραμμένη πορεία της επένδυσης. Η ιστορική πορεία μιας εταιρίας ή οποιουδήποτε επενδυτικού εργαλείου, η πορεία και η εξέλιξη μέσα στο χρόνο, δεν αποτελεί σημείο επίδρασης και αναφοράς στην επενδυτική απόφαση.</a:t>
            </a:r>
          </a:p>
          <a:p>
            <a:r>
              <a:rPr lang="el-GR" sz="2000" dirty="0">
                <a:solidFill>
                  <a:schemeClr val="tx1">
                    <a:alpha val="80000"/>
                  </a:schemeClr>
                </a:solidFill>
              </a:rPr>
              <a:t> Επομένως, γραφήματα και ιστορικές τιμές δεν πρέπει να αποτελούν αντικείμενα μελέτης ή μέσα για επίτευξη κέρδους και πρέπει να αντιμετωπίζονται απλά ως αναμνήσεις.</a:t>
            </a:r>
          </a:p>
          <a:p>
            <a:endParaRPr lang="el-GR" sz="1500" dirty="0">
              <a:solidFill>
                <a:schemeClr val="tx1">
                  <a:alpha val="80000"/>
                </a:schemeClr>
              </a:solidFill>
            </a:endParaRPr>
          </a:p>
        </p:txBody>
      </p:sp>
    </p:spTree>
    <p:extLst>
      <p:ext uri="{BB962C8B-B14F-4D97-AF65-F5344CB8AC3E}">
        <p14:creationId xmlns:p14="http://schemas.microsoft.com/office/powerpoint/2010/main" val="103410598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Τίτλος 1">
            <a:extLst>
              <a:ext uri="{FF2B5EF4-FFF2-40B4-BE49-F238E27FC236}">
                <a16:creationId xmlns:a16="http://schemas.microsoft.com/office/drawing/2014/main" id="{1C9F7CC9-8030-B991-888C-B3CFEF35100A}"/>
              </a:ext>
            </a:extLst>
          </p:cNvPr>
          <p:cNvSpPr>
            <a:spLocks noGrp="1"/>
          </p:cNvSpPr>
          <p:nvPr>
            <p:ph type="title"/>
          </p:nvPr>
        </p:nvSpPr>
        <p:spPr>
          <a:xfrm>
            <a:off x="838199" y="1120676"/>
            <a:ext cx="7021513" cy="2308324"/>
          </a:xfrm>
        </p:spPr>
        <p:txBody>
          <a:bodyPr vert="horz" lIns="91440" tIns="45720" rIns="91440" bIns="45720" rtlCol="0" anchor="b">
            <a:normAutofit/>
          </a:bodyPr>
          <a:lstStyle/>
          <a:p>
            <a:r>
              <a:rPr lang="en-US" sz="7200" kern="1200" dirty="0">
                <a:solidFill>
                  <a:schemeClr val="bg1"/>
                </a:solidFill>
                <a:latin typeface="+mj-lt"/>
                <a:ea typeface="+mj-ea"/>
                <a:cs typeface="+mj-cs"/>
              </a:rPr>
              <a:t>Βα</a:t>
            </a:r>
            <a:r>
              <a:rPr lang="en-US" sz="7200" kern="1200" dirty="0" err="1">
                <a:solidFill>
                  <a:schemeClr val="bg1"/>
                </a:solidFill>
                <a:latin typeface="+mj-lt"/>
                <a:ea typeface="+mj-ea"/>
                <a:cs typeface="+mj-cs"/>
              </a:rPr>
              <a:t>σικές</a:t>
            </a:r>
            <a:r>
              <a:rPr lang="en-US" sz="7200" kern="1200" dirty="0">
                <a:solidFill>
                  <a:schemeClr val="bg1"/>
                </a:solidFill>
                <a:latin typeface="+mj-lt"/>
                <a:ea typeface="+mj-ea"/>
                <a:cs typeface="+mj-cs"/>
              </a:rPr>
              <a:t> </a:t>
            </a:r>
            <a:r>
              <a:rPr lang="en-US" sz="7200" kern="1200" dirty="0" err="1">
                <a:solidFill>
                  <a:schemeClr val="bg1"/>
                </a:solidFill>
                <a:latin typeface="+mj-lt"/>
                <a:ea typeface="+mj-ea"/>
                <a:cs typeface="+mj-cs"/>
              </a:rPr>
              <a:t>Αρχές</a:t>
            </a:r>
            <a:br>
              <a:rPr lang="el-GR" sz="7200" kern="1200" dirty="0">
                <a:solidFill>
                  <a:schemeClr val="bg1"/>
                </a:solidFill>
                <a:latin typeface="+mj-lt"/>
                <a:ea typeface="+mj-ea"/>
                <a:cs typeface="+mj-cs"/>
              </a:rPr>
            </a:br>
            <a:r>
              <a:rPr lang="el-GR" sz="3600" kern="1200" dirty="0">
                <a:solidFill>
                  <a:schemeClr val="bg1"/>
                </a:solidFill>
                <a:latin typeface="+mj-lt"/>
                <a:ea typeface="+mj-ea"/>
                <a:cs typeface="+mj-cs"/>
              </a:rPr>
              <a:t>Αποτελεσματικής Αγοράς</a:t>
            </a:r>
            <a:endParaRPr lang="en-US" sz="3600" kern="1200" dirty="0">
              <a:solidFill>
                <a:schemeClr val="bg1"/>
              </a:solidFill>
              <a:latin typeface="+mj-lt"/>
              <a:ea typeface="+mj-ea"/>
              <a:cs typeface="+mj-cs"/>
            </a:endParaRPr>
          </a:p>
        </p:txBody>
      </p:sp>
    </p:spTree>
    <p:extLst>
      <p:ext uri="{BB962C8B-B14F-4D97-AF65-F5344CB8AC3E}">
        <p14:creationId xmlns:p14="http://schemas.microsoft.com/office/powerpoint/2010/main" val="2767895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21ED5FCA-9564-42B4-9F52-2CCED8ED6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467"/>
            <a:ext cx="12191999" cy="686646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5" name="Θέση περιεχομένου 2">
            <a:extLst>
              <a:ext uri="{FF2B5EF4-FFF2-40B4-BE49-F238E27FC236}">
                <a16:creationId xmlns:a16="http://schemas.microsoft.com/office/drawing/2014/main" id="{2272C8F9-849B-AF19-8380-A18BC4FC4939}"/>
              </a:ext>
            </a:extLst>
          </p:cNvPr>
          <p:cNvGraphicFramePr>
            <a:graphicFrameLocks noGrp="1"/>
          </p:cNvGraphicFramePr>
          <p:nvPr>
            <p:ph idx="1"/>
            <p:extLst>
              <p:ext uri="{D42A27DB-BD31-4B8C-83A1-F6EECF244321}">
                <p14:modId xmlns:p14="http://schemas.microsoft.com/office/powerpoint/2010/main" val="2925103412"/>
              </p:ext>
            </p:extLst>
          </p:nvPr>
        </p:nvGraphicFramePr>
        <p:xfrm>
          <a:off x="838200" y="345440"/>
          <a:ext cx="10515600" cy="5831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39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F84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8D375D39-23E4-C44D-51E8-DBBEEC276B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2917" y="643467"/>
            <a:ext cx="8346166" cy="5571066"/>
          </a:xfrm>
          <a:prstGeom prst="rect">
            <a:avLst/>
          </a:prstGeom>
        </p:spPr>
      </p:pic>
    </p:spTree>
    <p:extLst>
      <p:ext uri="{BB962C8B-B14F-4D97-AF65-F5344CB8AC3E}">
        <p14:creationId xmlns:p14="http://schemas.microsoft.com/office/powerpoint/2010/main" val="276678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4654285"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20F8B12-E1A4-65B9-F1E6-1933CF172ED8}"/>
              </a:ext>
            </a:extLst>
          </p:cNvPr>
          <p:cNvSpPr>
            <a:spLocks noGrp="1"/>
          </p:cNvSpPr>
          <p:nvPr>
            <p:ph type="title"/>
          </p:nvPr>
        </p:nvSpPr>
        <p:spPr>
          <a:xfrm>
            <a:off x="-1750" y="637762"/>
            <a:ext cx="4654285" cy="5576770"/>
          </a:xfrm>
        </p:spPr>
        <p:txBody>
          <a:bodyPr anchor="t">
            <a:normAutofit/>
          </a:bodyPr>
          <a:lstStyle/>
          <a:p>
            <a:br>
              <a:rPr lang="el-GR" dirty="0">
                <a:solidFill>
                  <a:schemeClr val="bg1"/>
                </a:solidFill>
              </a:rPr>
            </a:br>
            <a:br>
              <a:rPr lang="el-GR" dirty="0">
                <a:solidFill>
                  <a:schemeClr val="bg1"/>
                </a:solidFill>
              </a:rPr>
            </a:br>
            <a:br>
              <a:rPr lang="el-GR" dirty="0">
                <a:solidFill>
                  <a:schemeClr val="bg1"/>
                </a:solidFill>
              </a:rPr>
            </a:br>
            <a:r>
              <a:rPr lang="el-GR" sz="4000" dirty="0">
                <a:solidFill>
                  <a:schemeClr val="bg1"/>
                </a:solidFill>
              </a:rPr>
              <a:t>Η ΥΠΟΘΕΣΗ ΤΗΣ ΑΠΟΤΕΛΕΣΜΑΤΙΚΗΣ ΑΓΟΡΑΣ</a:t>
            </a:r>
          </a:p>
        </p:txBody>
      </p:sp>
      <p:sp>
        <p:nvSpPr>
          <p:cNvPr id="10" name="Rectangle 9">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2535" y="0"/>
            <a:ext cx="753945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9977"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0B21316D-7792-AB6B-6F8B-36C45140EEE4}"/>
              </a:ext>
            </a:extLst>
          </p:cNvPr>
          <p:cNvSpPr>
            <a:spLocks noGrp="1"/>
          </p:cNvSpPr>
          <p:nvPr>
            <p:ph idx="1"/>
          </p:nvPr>
        </p:nvSpPr>
        <p:spPr>
          <a:xfrm>
            <a:off x="5439976" y="850052"/>
            <a:ext cx="5605373" cy="5326911"/>
          </a:xfrm>
        </p:spPr>
        <p:txBody>
          <a:bodyPr>
            <a:normAutofit/>
          </a:bodyPr>
          <a:lstStyle/>
          <a:p>
            <a:pPr marL="0" indent="0">
              <a:buNone/>
            </a:pPr>
            <a:r>
              <a:rPr lang="el-GR" sz="2400" dirty="0"/>
              <a:t>Η παραδοσιακή οικονομική/ χρηματοοικονομική θεωρία ουσιαστικά αναφέρεται στην υπόθεση της αποτελεσματικής αγοράς.</a:t>
            </a:r>
          </a:p>
          <a:p>
            <a:pPr marL="0" indent="0">
              <a:buNone/>
            </a:pPr>
            <a:r>
              <a:rPr lang="el-GR" sz="2400" dirty="0"/>
              <a:t> Για περισσότερα από 30 χρόνια (από τις αρχές της δεκαετίας του ΄60 έως τα μέσα του ΄90), αποτέλεσε την απόλυτα κυρίαρχη επενδυτική θεωρία. και έγινε ευρέως αποδεκτή από την ακαδημαϊκή χρηματοοικονομική κοινότητα.</a:t>
            </a:r>
          </a:p>
          <a:p>
            <a:pPr marL="0" indent="0">
              <a:buNone/>
            </a:pPr>
            <a:r>
              <a:rPr lang="el-GR" sz="2400" dirty="0"/>
              <a:t>Η αποτελεσματικότητα της αγοράς αποτελεί ένα από τα προπύργια της υπόθεσης.</a:t>
            </a:r>
          </a:p>
          <a:p>
            <a:pPr marL="0" indent="0">
              <a:buNone/>
            </a:pPr>
            <a:endParaRPr lang="el-GR" sz="2400" dirty="0"/>
          </a:p>
        </p:txBody>
      </p:sp>
    </p:spTree>
    <p:extLst>
      <p:ext uri="{BB962C8B-B14F-4D97-AF65-F5344CB8AC3E}">
        <p14:creationId xmlns:p14="http://schemas.microsoft.com/office/powerpoint/2010/main" val="101035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endParaRPr lang="el-GR" sz="2400" dirty="0"/>
          </a:p>
          <a:p>
            <a:r>
              <a:rPr lang="el-GR" sz="2400" dirty="0"/>
              <a:t>Το πότε μια αγορά είναι αποτελεσματική, έτσι όπως την εννοούν οι οικονομολόγοι, γίνεται εμφανές μέσα από την παρακάτω ιστορία: Ένας καθηγητής οικονομικών και ένας μαθητής βρίσκουν λαχείο, που κερδίζει 100$. Ο μαθητής σκύβει να το μαζέψει, αλλά ο καθηγητής τον αποτρέπει λέγοντας ότι αν ήταν πραγματικά ένα λαχείο που κερδίζει, δεν θα ήταν εδώ. </a:t>
            </a:r>
          </a:p>
          <a:p>
            <a:endParaRPr lang="el-GR" sz="2400" dirty="0"/>
          </a:p>
        </p:txBody>
      </p:sp>
    </p:spTree>
    <p:extLst>
      <p:ext uri="{BB962C8B-B14F-4D97-AF65-F5344CB8AC3E}">
        <p14:creationId xmlns:p14="http://schemas.microsoft.com/office/powerpoint/2010/main" val="3770709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r>
              <a:rPr lang="el-GR" sz="2400" dirty="0"/>
              <a:t>Η έννοια της τύχης δεν αποτελεί μέρος μιας τέτοιας αγοράς. Όλα λειτουργούν υπό το πρίσμα της αποτελεσματικής οργάνωσης. </a:t>
            </a:r>
          </a:p>
          <a:p>
            <a:r>
              <a:rPr lang="el-GR" sz="2400" dirty="0"/>
              <a:t> Αποτελεσματικές αγορές δεν επιτρέπουν στους επενδυτές να κερδίζουν αποδόσεις άνω του μέσου όρου χωρίς να δεχθούν κινδύνους άνω του μέσου όρου (</a:t>
            </a:r>
            <a:r>
              <a:rPr lang="el-GR" sz="2400" dirty="0" err="1"/>
              <a:t>Malkiel</a:t>
            </a:r>
            <a:r>
              <a:rPr lang="el-GR" sz="2400" dirty="0"/>
              <a:t>, 2003).</a:t>
            </a:r>
          </a:p>
          <a:p>
            <a:endParaRPr lang="el-GR" sz="2400" dirty="0"/>
          </a:p>
        </p:txBody>
      </p:sp>
    </p:spTree>
    <p:extLst>
      <p:ext uri="{BB962C8B-B14F-4D97-AF65-F5344CB8AC3E}">
        <p14:creationId xmlns:p14="http://schemas.microsoft.com/office/powerpoint/2010/main" val="677852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r>
              <a:rPr lang="el-GR" sz="2400" dirty="0"/>
              <a:t>Πατέρας της υπόθεσης των αποτελεσματικών αγορών, θεωρείται ο </a:t>
            </a:r>
            <a:r>
              <a:rPr lang="el-GR" sz="2400" dirty="0" err="1"/>
              <a:t>Eugene</a:t>
            </a:r>
            <a:r>
              <a:rPr lang="el-GR" sz="2400" dirty="0"/>
              <a:t> </a:t>
            </a:r>
            <a:r>
              <a:rPr lang="el-GR" sz="2400" dirty="0" err="1"/>
              <a:t>Fama</a:t>
            </a:r>
            <a:r>
              <a:rPr lang="el-GR" sz="2400" dirty="0"/>
              <a:t>. </a:t>
            </a:r>
          </a:p>
          <a:p>
            <a:r>
              <a:rPr lang="el-GR" sz="2400" dirty="0"/>
              <a:t>Ο </a:t>
            </a:r>
            <a:r>
              <a:rPr lang="el-GR" sz="2400" dirty="0" err="1"/>
              <a:t>Fama</a:t>
            </a:r>
            <a:r>
              <a:rPr lang="el-GR" sz="2400" dirty="0"/>
              <a:t> το 1960, κάνει πειστικό το επιχείρημα, ότι σε μια ενεργή αγορά, που περιλαμβάνει πολύ καλά ενημερωμένους και έξυπνους επενδυτές, οι τίτλοι </a:t>
            </a:r>
            <a:r>
              <a:rPr lang="el-GR" sz="2400" dirty="0" err="1"/>
              <a:t>αποτιμούνται</a:t>
            </a:r>
            <a:r>
              <a:rPr lang="el-GR" sz="2400" dirty="0"/>
              <a:t> κανονικά και οι τιμές αντανακλούν όλες τις διαθέσιμες πληροφορίες (Karz,1996). </a:t>
            </a:r>
          </a:p>
          <a:p>
            <a:endParaRPr lang="el-GR" sz="2400" dirty="0"/>
          </a:p>
        </p:txBody>
      </p:sp>
    </p:spTree>
    <p:extLst>
      <p:ext uri="{BB962C8B-B14F-4D97-AF65-F5344CB8AC3E}">
        <p14:creationId xmlns:p14="http://schemas.microsoft.com/office/powerpoint/2010/main" val="2253830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365760" y="314960"/>
            <a:ext cx="11673839" cy="6543036"/>
          </a:xfrm>
        </p:spPr>
        <p:txBody>
          <a:bodyPr anchor="ctr">
            <a:normAutofit/>
          </a:bodyPr>
          <a:lstStyle/>
          <a:p>
            <a:r>
              <a:rPr lang="el-GR" sz="2400" dirty="0">
                <a:solidFill>
                  <a:schemeClr val="tx1">
                    <a:lumMod val="85000"/>
                    <a:lumOff val="15000"/>
                  </a:schemeClr>
                </a:solidFill>
              </a:rPr>
              <a:t>Ο </a:t>
            </a:r>
            <a:r>
              <a:rPr lang="el-GR" sz="2400" dirty="0" err="1">
                <a:solidFill>
                  <a:schemeClr val="tx1">
                    <a:lumMod val="85000"/>
                    <a:lumOff val="15000"/>
                  </a:schemeClr>
                </a:solidFill>
              </a:rPr>
              <a:t>Fama</a:t>
            </a:r>
            <a:r>
              <a:rPr lang="el-GR" sz="2400" dirty="0">
                <a:solidFill>
                  <a:schemeClr val="tx1">
                    <a:lumMod val="85000"/>
                    <a:lumOff val="15000"/>
                  </a:schemeClr>
                </a:solidFill>
              </a:rPr>
              <a:t> κατέγραψε τρεις διαφορετικές μορφές αποτελεσματικότητας:</a:t>
            </a:r>
          </a:p>
          <a:p>
            <a:endParaRPr lang="el-GR" sz="2400" dirty="0">
              <a:solidFill>
                <a:schemeClr val="tx1">
                  <a:lumMod val="85000"/>
                  <a:lumOff val="15000"/>
                </a:schemeClr>
              </a:solidFill>
            </a:endParaRPr>
          </a:p>
          <a:p>
            <a:pPr algn="just"/>
            <a:r>
              <a:rPr lang="el-GR" sz="2400" dirty="0">
                <a:solidFill>
                  <a:schemeClr val="tx1">
                    <a:lumMod val="85000"/>
                    <a:lumOff val="15000"/>
                  </a:schemeClr>
                </a:solidFill>
              </a:rPr>
              <a:t>Ισχυρή μορφή αποτελεσματικότητας, </a:t>
            </a:r>
            <a:r>
              <a:rPr lang="el-GR" sz="2400" dirty="0" err="1">
                <a:solidFill>
                  <a:schemeClr val="tx1">
                    <a:lumMod val="85000"/>
                    <a:lumOff val="15000"/>
                  </a:schemeClr>
                </a:solidFill>
              </a:rPr>
              <a:t>Strong-form</a:t>
            </a:r>
            <a:r>
              <a:rPr lang="el-GR" sz="2400" dirty="0">
                <a:solidFill>
                  <a:schemeClr val="tx1">
                    <a:lumMod val="85000"/>
                    <a:lumOff val="15000"/>
                  </a:schemeClr>
                </a:solidFill>
              </a:rPr>
              <a:t>: Οι πληροφορίες (δημόσιες, ιδιωτικές, εμπιστευτικές αλλά και πληροφορίες που έχουν τα άτομα μέσα από την εταιρία που εργάζονται και δεν έχουν δημοσιευθεί), έχουν συμβάλει στη διαμόρφωση της τιμής της μετοχής και επομένως δεν δίνουν κάποιο συγκριτικό επενδυτικό πλεονέκτημα.</a:t>
            </a:r>
          </a:p>
          <a:p>
            <a:pPr algn="just"/>
            <a:r>
              <a:rPr lang="el-GR" sz="2400" dirty="0" err="1">
                <a:solidFill>
                  <a:schemeClr val="tx1">
                    <a:lumMod val="85000"/>
                    <a:lumOff val="15000"/>
                  </a:schemeClr>
                </a:solidFill>
              </a:rPr>
              <a:t>Ημι</a:t>
            </a:r>
            <a:r>
              <a:rPr lang="el-GR" sz="2400" dirty="0">
                <a:solidFill>
                  <a:schemeClr val="tx1">
                    <a:lumMod val="85000"/>
                    <a:lumOff val="15000"/>
                  </a:schemeClr>
                </a:solidFill>
              </a:rPr>
              <a:t>-ισχυρή αποτελεσματικότητα, </a:t>
            </a:r>
            <a:r>
              <a:rPr lang="el-GR" sz="2400" dirty="0" err="1">
                <a:solidFill>
                  <a:schemeClr val="tx1">
                    <a:lumMod val="85000"/>
                    <a:lumOff val="15000"/>
                  </a:schemeClr>
                </a:solidFill>
              </a:rPr>
              <a:t>Semi-strong</a:t>
            </a:r>
            <a:r>
              <a:rPr lang="el-GR" sz="2400" dirty="0">
                <a:solidFill>
                  <a:schemeClr val="tx1">
                    <a:lumMod val="85000"/>
                    <a:lumOff val="15000"/>
                  </a:schemeClr>
                </a:solidFill>
              </a:rPr>
              <a:t> </a:t>
            </a:r>
            <a:r>
              <a:rPr lang="el-GR" sz="2400" dirty="0" err="1">
                <a:solidFill>
                  <a:schemeClr val="tx1">
                    <a:lumMod val="85000"/>
                    <a:lumOff val="15000"/>
                  </a:schemeClr>
                </a:solidFill>
              </a:rPr>
              <a:t>form</a:t>
            </a:r>
            <a:r>
              <a:rPr lang="el-GR" sz="2400" dirty="0">
                <a:solidFill>
                  <a:schemeClr val="tx1">
                    <a:lumMod val="85000"/>
                    <a:lumOff val="15000"/>
                  </a:schemeClr>
                </a:solidFill>
              </a:rPr>
              <a:t>: Οι τιμές των μετοχών αντικατοπτρίζουν τις δημόσιες πληροφορίες της χρηματοοικονομικής αγοράς (ανακοινώσεις εισηγμένων εταιριών, δημοσιοποιημένοι ισολογισμοί, αποτελέσματα χρήσεις, μερίσματα </a:t>
            </a:r>
            <a:r>
              <a:rPr lang="el-GR" sz="2400" dirty="0" err="1">
                <a:solidFill>
                  <a:schemeClr val="tx1">
                    <a:lumMod val="85000"/>
                    <a:lumOff val="15000"/>
                  </a:schemeClr>
                </a:solidFill>
              </a:rPr>
              <a:t>κλπ</a:t>
            </a:r>
            <a:r>
              <a:rPr lang="el-GR" sz="2400" dirty="0">
                <a:solidFill>
                  <a:schemeClr val="tx1">
                    <a:lumMod val="85000"/>
                    <a:lumOff val="15000"/>
                  </a:schemeClr>
                </a:solidFill>
              </a:rPr>
              <a:t>) και επομένως οι επενδυτές δεν μπορούν να προβλέψουν μελλοντικές τιμές και να επιτύχουν υψηλές αποδόσεις.</a:t>
            </a:r>
          </a:p>
          <a:p>
            <a:pPr algn="just"/>
            <a:r>
              <a:rPr lang="el-GR" sz="2400" dirty="0">
                <a:solidFill>
                  <a:schemeClr val="tx1">
                    <a:lumMod val="85000"/>
                    <a:lumOff val="15000"/>
                  </a:schemeClr>
                </a:solidFill>
              </a:rPr>
              <a:t>Ασθενής μορφή αποτελεσματικότητας, </a:t>
            </a:r>
            <a:r>
              <a:rPr lang="el-GR" sz="2400" dirty="0" err="1">
                <a:solidFill>
                  <a:schemeClr val="tx1">
                    <a:lumMod val="85000"/>
                    <a:lumOff val="15000"/>
                  </a:schemeClr>
                </a:solidFill>
              </a:rPr>
              <a:t>Weak</a:t>
            </a:r>
            <a:r>
              <a:rPr lang="el-GR" sz="2400" dirty="0">
                <a:solidFill>
                  <a:schemeClr val="tx1">
                    <a:lumMod val="85000"/>
                    <a:lumOff val="15000"/>
                  </a:schemeClr>
                </a:solidFill>
              </a:rPr>
              <a:t> </a:t>
            </a:r>
            <a:r>
              <a:rPr lang="el-GR" sz="2400" dirty="0" err="1">
                <a:solidFill>
                  <a:schemeClr val="tx1">
                    <a:lumMod val="85000"/>
                    <a:lumOff val="15000"/>
                  </a:schemeClr>
                </a:solidFill>
              </a:rPr>
              <a:t>form</a:t>
            </a:r>
            <a:r>
              <a:rPr lang="el-GR" sz="2400" dirty="0">
                <a:solidFill>
                  <a:schemeClr val="tx1">
                    <a:lumMod val="85000"/>
                    <a:lumOff val="15000"/>
                  </a:schemeClr>
                </a:solidFill>
              </a:rPr>
              <a:t>: Όλες οι ιστορικές πληροφορίες τιμές, αποδόσεις, όγκος συναλλαγών του παρελθόντος ενσωματώνονται στις σημερινές. Επομένως δεν μπορούν να χρησιμοποιηθούν για μελλοντική πρόβλεψη και να επιτευχθούν υψηλές αποδόσεις.</a:t>
            </a:r>
          </a:p>
          <a:p>
            <a:pPr algn="just"/>
            <a:r>
              <a:rPr lang="el-GR" sz="1300" dirty="0">
                <a:solidFill>
                  <a:schemeClr val="tx1">
                    <a:lumMod val="85000"/>
                    <a:lumOff val="15000"/>
                  </a:schemeClr>
                </a:solidFill>
              </a:rPr>
              <a:t> </a:t>
            </a:r>
          </a:p>
          <a:p>
            <a:endParaRPr lang="el-GR" sz="1300" dirty="0">
              <a:solidFill>
                <a:schemeClr val="tx1">
                  <a:lumMod val="85000"/>
                  <a:lumOff val="15000"/>
                </a:schemeClr>
              </a:solidFill>
            </a:endParaRPr>
          </a:p>
        </p:txBody>
      </p:sp>
      <p:sp>
        <p:nvSpPr>
          <p:cNvPr id="21" name="Freeform: Shape 20">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3790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r>
              <a:rPr lang="el-GR" sz="2400" dirty="0"/>
              <a:t>Στις αγορές όλοι οι επενδυτές έχουν ορθολογικές προσδοκίες (</a:t>
            </a:r>
            <a:r>
              <a:rPr lang="el-GR" sz="2400" dirty="0" err="1"/>
              <a:t>Lucas</a:t>
            </a:r>
            <a:r>
              <a:rPr lang="el-GR" sz="2400" dirty="0"/>
              <a:t>, 1978), ο ορθολογισμός και τα συνετά τους πιστεύω οδηγούν στην ισορροπία. (</a:t>
            </a:r>
            <a:r>
              <a:rPr lang="el-GR" sz="2400" dirty="0" err="1"/>
              <a:t>Nash</a:t>
            </a:r>
            <a:r>
              <a:rPr lang="el-GR" sz="2400" dirty="0"/>
              <a:t>, 1950).</a:t>
            </a:r>
          </a:p>
          <a:p>
            <a:r>
              <a:rPr lang="el-GR" sz="2400" dirty="0"/>
              <a:t> Ο οικονομικός άνθρωπός είναι ορθολογικός. Υπολογίζει τα κόστη και τις ωφέλειες και πράττοντας με γνώμονα το συμφέρον του, προσπαθεί να μεγιστοποιήσει το κέρδος, την αξία ή την αναμενόμενη χρησιμότητα (Αλεξάκης, Ξανθάκης, 2008).</a:t>
            </a:r>
          </a:p>
          <a:p>
            <a:endParaRPr lang="el-GR" sz="2400" dirty="0"/>
          </a:p>
        </p:txBody>
      </p:sp>
    </p:spTree>
    <p:extLst>
      <p:ext uri="{BB962C8B-B14F-4D97-AF65-F5344CB8AC3E}">
        <p14:creationId xmlns:p14="http://schemas.microsoft.com/office/powerpoint/2010/main" val="1189924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75370D7B-AE02-88ED-98AB-E3C449B49EB7}"/>
              </a:ext>
            </a:extLst>
          </p:cNvPr>
          <p:cNvSpPr>
            <a:spLocks noGrp="1"/>
          </p:cNvSpPr>
          <p:nvPr>
            <p:ph type="title"/>
          </p:nvPr>
        </p:nvSpPr>
        <p:spPr>
          <a:xfrm>
            <a:off x="804672" y="640080"/>
            <a:ext cx="3282696" cy="5257800"/>
          </a:xfrm>
        </p:spPr>
        <p:txBody>
          <a:bodyPr>
            <a:normAutofit/>
          </a:bodyPr>
          <a:lstStyle/>
          <a:p>
            <a:endParaRPr lang="el-GR" dirty="0">
              <a:solidFill>
                <a:schemeClr val="bg1"/>
              </a:solidFill>
            </a:endParaRPr>
          </a:p>
        </p:txBody>
      </p:sp>
      <p:sp>
        <p:nvSpPr>
          <p:cNvPr id="3" name="Θέση περιεχομένου 2">
            <a:extLst>
              <a:ext uri="{FF2B5EF4-FFF2-40B4-BE49-F238E27FC236}">
                <a16:creationId xmlns:a16="http://schemas.microsoft.com/office/drawing/2014/main" id="{F24B1E29-E9D3-CB5C-9DC4-F68741C0A666}"/>
              </a:ext>
            </a:extLst>
          </p:cNvPr>
          <p:cNvSpPr>
            <a:spLocks noGrp="1"/>
          </p:cNvSpPr>
          <p:nvPr>
            <p:ph idx="1"/>
          </p:nvPr>
        </p:nvSpPr>
        <p:spPr>
          <a:xfrm>
            <a:off x="5358384" y="406400"/>
            <a:ext cx="6024654" cy="5491481"/>
          </a:xfrm>
        </p:spPr>
        <p:txBody>
          <a:bodyPr anchor="ctr">
            <a:normAutofit/>
          </a:bodyPr>
          <a:lstStyle/>
          <a:p>
            <a:r>
              <a:rPr lang="el-GR" sz="2400" dirty="0"/>
              <a:t>Ένας ορθολογικός επενδυτής θέτει στόχους, καταστρώνει στρατηγικές με γνώμονα πάντα τον ορθολογισμό, κρίνει αντικειμενικά, δεν κερδοσκοπεί εις βάρος των άλλων, ξέρει τι θέλει, αποφασίζει σωστά, ακολουθώντας τη θεωρία της αναμενόμενης χρησιμότητας.</a:t>
            </a:r>
          </a:p>
          <a:p>
            <a:r>
              <a:rPr lang="el-GR" sz="2400" dirty="0"/>
              <a:t> Όλες επιλογές και οι λήψεις των αποφάσεων του γίνονται στο βέλτιστο επίπεδο των παροχών ή χρησιμότητας αυτών. </a:t>
            </a:r>
          </a:p>
          <a:p>
            <a:endParaRPr lang="el-GR" sz="2400" dirty="0"/>
          </a:p>
        </p:txBody>
      </p:sp>
    </p:spTree>
    <p:extLst>
      <p:ext uri="{BB962C8B-B14F-4D97-AF65-F5344CB8AC3E}">
        <p14:creationId xmlns:p14="http://schemas.microsoft.com/office/powerpoint/2010/main" val="33561189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937</Words>
  <Application>Microsoft Office PowerPoint</Application>
  <PresentationFormat>Ευρεία οθόνη</PresentationFormat>
  <Paragraphs>44</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Calibri Light</vt:lpstr>
      <vt:lpstr>Θέμα του Office</vt:lpstr>
      <vt:lpstr>Αποτελεσματική Αγορά</vt:lpstr>
      <vt:lpstr>Παρουσίαση του PowerPoint</vt:lpstr>
      <vt:lpstr>   Η ΥΠΟΘΕΣΗ ΤΗΣ ΑΠΟΤΕΛΕΣΜΑΤΙΚΗΣ ΑΓΟΡΑΣ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Αναμενομένη Χρησιμότητα</vt:lpstr>
      <vt:lpstr>Παρουσίαση του PowerPoint</vt:lpstr>
      <vt:lpstr>Θεωρία του Τυχαίου Περιπάτου</vt:lpstr>
      <vt:lpstr>Παρουσίαση του PowerPoint</vt:lpstr>
      <vt:lpstr>Παρουσίαση του PowerPoint</vt:lpstr>
      <vt:lpstr>Βασικές Αρχές Αποτελεσματικής Αγοράς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Έννοιες</dc:title>
  <dc:creator>ANASTASIOS KONSTANTINIDIS</dc:creator>
  <cp:lastModifiedBy>ANASTASIOS KONSTANTINIDIS</cp:lastModifiedBy>
  <cp:revision>21</cp:revision>
  <dcterms:created xsi:type="dcterms:W3CDTF">2022-03-07T16:36:04Z</dcterms:created>
  <dcterms:modified xsi:type="dcterms:W3CDTF">2023-03-09T07:47:44Z</dcterms:modified>
</cp:coreProperties>
</file>