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7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15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4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3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03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8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2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3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8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8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79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9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6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6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CE8E45-AC96-4511-AA0C-31F61386F3B3}" type="datetimeFigureOut">
              <a:rPr lang="el-GR" smtClean="0"/>
              <a:t>21/11/2025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98D8FC-2101-4564-A4CC-BE53EDB11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66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474x/a0/6f/57/a06f572ea576dbd71830ccd419058c19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Xq3FGjpZ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4B4270-0D33-DDBB-DD3B-3DA54460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986" y="1871131"/>
            <a:ext cx="7560128" cy="1515533"/>
          </a:xfrm>
        </p:spPr>
        <p:txBody>
          <a:bodyPr/>
          <a:lstStyle/>
          <a:p>
            <a:r>
              <a:rPr lang="el-GR" sz="4400" dirty="0"/>
              <a:t>ΑΓΓΛΙΚΗ ΧΡΗΜΑΤΟΟΙΚΟΝΟΜΙΚΗ ΟΡΟΛΟΓΙΑ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14D2D5D-A8C8-CF0E-29F1-1515E6225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International Trade and Globalization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2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C635F-7A2E-9F10-109E-0FB6C947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39F8F-CD4F-42BF-7AE9-7BB1D67F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Exchange </a:t>
            </a:r>
            <a:r>
              <a:rPr lang="el-GR" b="1" dirty="0" err="1"/>
              <a:t>Rate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89D35F-7242-E2C3-9D57-E2E0A5C6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The value of one currency compared to another.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“The euro-dollar exchange rate affects exporters.”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815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3FDD-B98A-AA08-C1EB-4BA4D70D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223C7-F433-601D-A8B9-C526B3E6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Term: Trade Deficit / Surplus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840ABC-92B7-56FF-9719-CC2AB2FB6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/>
              <a:t>Deficit</a:t>
            </a:r>
            <a:r>
              <a:rPr lang="el-GR" dirty="0"/>
              <a:t> = </a:t>
            </a:r>
            <a:r>
              <a:rPr lang="el-GR" dirty="0" err="1"/>
              <a:t>imports</a:t>
            </a:r>
            <a:r>
              <a:rPr lang="el-GR" dirty="0"/>
              <a:t> &gt; </a:t>
            </a:r>
            <a:r>
              <a:rPr lang="el-GR" dirty="0" err="1"/>
              <a:t>exports</a:t>
            </a:r>
            <a:endParaRPr lang="el-GR" dirty="0"/>
          </a:p>
          <a:p>
            <a:pPr lvl="0"/>
            <a:r>
              <a:rPr lang="el-GR" dirty="0" err="1"/>
              <a:t>Surplus</a:t>
            </a:r>
            <a:r>
              <a:rPr lang="el-GR" dirty="0"/>
              <a:t> = </a:t>
            </a:r>
            <a:r>
              <a:rPr lang="el-GR" dirty="0" err="1"/>
              <a:t>exports</a:t>
            </a:r>
            <a:r>
              <a:rPr lang="el-GR" dirty="0"/>
              <a:t> &gt; </a:t>
            </a:r>
            <a:r>
              <a:rPr lang="el-GR" dirty="0" err="1"/>
              <a:t>imports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“The US has a large trade deficit with China.”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75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2FBE-029F-9C05-C9C4-BBA324155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BDC87-BC6A-F48F-63C4-7DEBC08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</a:t>
            </a:r>
            <a:r>
              <a:rPr lang="el-GR" b="1" dirty="0" err="1"/>
              <a:t>Globalization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EF23A-9E84-4788-2298-C5A46C699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Increasing integration of economies, cultures, and markets worldwide.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“Globalization has expanded international supply chains.”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76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A87C3-3BFA-B317-E8A7-9138BDAE7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37F40B-E522-C052-D099-F221A704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Institutions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1AB50F-C9D6-D025-4E7F-AE925CF6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WTO (World Trade Organization) → regulates trade rules.</a:t>
            </a:r>
            <a:endParaRPr lang="el-GR" dirty="0"/>
          </a:p>
          <a:p>
            <a:pPr lvl="0"/>
            <a:r>
              <a:rPr lang="en-US" dirty="0"/>
              <a:t>IMF (International Monetary Fund) → financial stability.</a:t>
            </a:r>
            <a:endParaRPr lang="el-GR" dirty="0"/>
          </a:p>
          <a:p>
            <a:pPr lvl="0"/>
            <a:r>
              <a:rPr lang="el-GR" dirty="0"/>
              <a:t>World Bank → </a:t>
            </a:r>
            <a:r>
              <a:rPr lang="el-GR" dirty="0" err="1"/>
              <a:t>development</a:t>
            </a:r>
            <a:r>
              <a:rPr lang="el-GR" dirty="0"/>
              <a:t> </a:t>
            </a:r>
            <a:r>
              <a:rPr lang="el-GR" dirty="0" err="1"/>
              <a:t>aid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55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DEC8C-2056-67D6-87EF-E749D85D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pic>
          <p:nvPicPr>
            <p:cNvPr id="9228" name="Picture 922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29" name="Picture 922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E10256-CCCB-28C9-D2CB-F1C435DB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Visual Aid: Trade Flow</a:t>
            </a:r>
            <a:endParaRPr lang="el-GR" sz="4100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lobal food trade flow map showing U.S. import/export dependencies |  Download Scientific Diagram">
            <a:extLst>
              <a:ext uri="{FF2B5EF4-FFF2-40B4-BE49-F238E27FC236}">
                <a16:creationId xmlns:a16="http://schemas.microsoft.com/office/drawing/2014/main" id="{BDB231FB-253B-272B-E6D4-3DDB1015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2"/>
          <a:stretch>
            <a:fillRect/>
          </a:stretch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93C292-ADDE-BA4C-66FD-EB3F987F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Diagram: arrows showing imports/exports between regions (EU, Asia, US, Africa).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184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7EE8B-0582-0CA4-1CC7-BE862E67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0BEFA9-DB20-E831-1FBA-60D21DBD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Mini Case Study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48F295-0DD0-DEF3-1DA7-09B4C84C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Case: </a:t>
            </a:r>
            <a:r>
              <a:rPr lang="en-US" i="1" dirty="0"/>
              <a:t>China exports electronics to the EU; the EU exports luxury goods to China.</a:t>
            </a:r>
            <a:br>
              <a:rPr lang="en-US" dirty="0"/>
            </a:br>
            <a:r>
              <a:rPr lang="en-US" dirty="0"/>
              <a:t>Questions:</a:t>
            </a:r>
            <a:endParaRPr lang="el-GR" dirty="0"/>
          </a:p>
          <a:p>
            <a:pPr lvl="0"/>
            <a:r>
              <a:rPr lang="el-GR" dirty="0" err="1"/>
              <a:t>Who</a:t>
            </a:r>
            <a:r>
              <a:rPr lang="el-GR" dirty="0"/>
              <a:t> </a:t>
            </a:r>
            <a:r>
              <a:rPr lang="el-GR" dirty="0" err="1"/>
              <a:t>benefits</a:t>
            </a:r>
            <a:r>
              <a:rPr lang="el-GR" dirty="0"/>
              <a:t> </a:t>
            </a:r>
            <a:r>
              <a:rPr lang="el-GR" dirty="0" err="1"/>
              <a:t>more</a:t>
            </a:r>
            <a:r>
              <a:rPr lang="el-GR" dirty="0"/>
              <a:t>?</a:t>
            </a:r>
          </a:p>
          <a:p>
            <a:pPr lvl="0"/>
            <a:r>
              <a:rPr lang="en-US" dirty="0"/>
              <a:t>How do tariffs affect this trade?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472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DAAA-9691-8885-5627-700FD94A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AAAC4C-B79A-F06B-156B-D6276416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 Passage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AA27B7-81DE-1624-5F7A-35DC4E821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“Globalization has increased international trade dramatically. While consumers benefit from cheaper products, domestic producers often face stronger competition. Tariffs and quotas are used by governments to protect local industries. </a:t>
            </a:r>
            <a:r>
              <a:rPr lang="el-GR" dirty="0" err="1"/>
              <a:t>However</a:t>
            </a:r>
            <a:r>
              <a:rPr lang="el-GR" dirty="0"/>
              <a:t>, </a:t>
            </a:r>
            <a:r>
              <a:rPr lang="el-GR" dirty="0" err="1"/>
              <a:t>too</a:t>
            </a:r>
            <a:r>
              <a:rPr lang="el-GR" dirty="0"/>
              <a:t> </a:t>
            </a:r>
            <a:r>
              <a:rPr lang="el-GR" dirty="0" err="1"/>
              <a:t>many</a:t>
            </a:r>
            <a:r>
              <a:rPr lang="el-GR" dirty="0"/>
              <a:t> </a:t>
            </a:r>
            <a:r>
              <a:rPr lang="el-GR" dirty="0" err="1"/>
              <a:t>restrictions</a:t>
            </a:r>
            <a:r>
              <a:rPr lang="el-GR" dirty="0"/>
              <a:t> </a:t>
            </a:r>
            <a:r>
              <a:rPr lang="el-GR" dirty="0" err="1"/>
              <a:t>can</a:t>
            </a:r>
            <a:r>
              <a:rPr lang="el-GR" dirty="0"/>
              <a:t> </a:t>
            </a:r>
            <a:r>
              <a:rPr lang="el-GR" dirty="0" err="1"/>
              <a:t>harm</a:t>
            </a:r>
            <a:r>
              <a:rPr lang="el-GR" dirty="0"/>
              <a:t> </a:t>
            </a:r>
            <a:r>
              <a:rPr lang="el-GR" dirty="0" err="1"/>
              <a:t>global</a:t>
            </a:r>
            <a:r>
              <a:rPr lang="el-GR" dirty="0"/>
              <a:t> </a:t>
            </a:r>
            <a:r>
              <a:rPr lang="el-GR" dirty="0" err="1"/>
              <a:t>trade</a:t>
            </a:r>
            <a:r>
              <a:rPr lang="el-GR" dirty="0"/>
              <a:t>.”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713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1541D-3AB3-C2B9-B49E-3AE2D29FC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C04A4C-352E-53A3-CBDA-6D154670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Reading</a:t>
            </a:r>
            <a:r>
              <a:rPr lang="el-GR" b="1" dirty="0"/>
              <a:t> </a:t>
            </a:r>
            <a:r>
              <a:rPr lang="el-GR" b="1" dirty="0" err="1"/>
              <a:t>Questions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325D8-C42B-BCA2-DE99-2F8CF343B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one benefit of globalization for consumers?</a:t>
            </a:r>
            <a:endParaRPr lang="el-GR" dirty="0"/>
          </a:p>
          <a:p>
            <a:pPr lvl="0"/>
            <a:r>
              <a:rPr lang="en-US" dirty="0"/>
              <a:t>Why do governments impose tariffs?</a:t>
            </a:r>
            <a:endParaRPr lang="el-GR" dirty="0"/>
          </a:p>
          <a:p>
            <a:pPr lvl="0"/>
            <a:r>
              <a:rPr lang="en-US" dirty="0"/>
              <a:t>What negative effect can trade restrictions have?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06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D565-EDDB-3BA0-4E67-678216266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B10F27-9292-B3B6-76C7-DAA998A9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Activity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122C6E-6CED-2782-F51F-6ABF3D9F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list three imported and three exported goods in their country.</a:t>
            </a:r>
            <a:endParaRPr lang="el-GR" dirty="0"/>
          </a:p>
          <a:p>
            <a:pPr lvl="0"/>
            <a:r>
              <a:rPr lang="el-GR" dirty="0" err="1"/>
              <a:t>Classify</a:t>
            </a:r>
            <a:r>
              <a:rPr lang="el-GR" dirty="0"/>
              <a:t>: </a:t>
            </a:r>
            <a:r>
              <a:rPr lang="el-GR" dirty="0" err="1"/>
              <a:t>essential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luxury</a:t>
            </a:r>
            <a:r>
              <a:rPr lang="el-GR" dirty="0"/>
              <a:t>?</a:t>
            </a:r>
          </a:p>
          <a:p>
            <a:pPr lvl="0"/>
            <a:r>
              <a:rPr lang="en-US" dirty="0"/>
              <a:t>Discuss how globalization influences them.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510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A4AE-2560-B9F0-4BB5-E7B42D09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608CEB-2A81-C575-9665-D9677C1B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Pair Work (Dialogue)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22F450-06B9-77A1-F454-A15FD4DC3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A: Importer negotiating purchase of foreign goods.</a:t>
            </a:r>
            <a:br>
              <a:rPr lang="en-US" dirty="0"/>
            </a:br>
            <a:r>
              <a:rPr lang="en-US" dirty="0"/>
              <a:t>Student B: Customs officer explaining tariffs and quotas.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626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67DE46-C09F-0E7E-57F3-971D08E9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07884-F928-14B7-C81A-73CDDF32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Αγγλική ορολογία, Γιάννης Βελέντζας - Μαργαρίτα </a:t>
            </a:r>
            <a:r>
              <a:rPr lang="el-G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Γκανάτσιου</a:t>
            </a: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2019, Εκδόσεις: </a:t>
            </a:r>
            <a:r>
              <a:rPr lang="el-G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Ius</a:t>
            </a:r>
            <a:endParaRPr lang="el-G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Law, J. (Ed.). (2014).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dictionary of finance and banking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Oxford University Press, USA.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Khrystiuk, S. (2019). Specifics of English economic terminology translation.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philology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(23), 94-99.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Malyuga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&amp; Orlova, S. (2016). Teaching professional English terminology to students of economic universities. In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EDULEARN16 Proceedings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7236-7241). IATED.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Шевелева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С.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English on Economics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Litres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l-G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598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C232-5FCF-E132-D485-55F64715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518256-CBF2-5767-3D8E-3D869EA0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Quick</a:t>
            </a:r>
            <a:r>
              <a:rPr lang="el-GR" b="1" dirty="0"/>
              <a:t> </a:t>
            </a:r>
            <a:r>
              <a:rPr lang="el-GR" b="1" dirty="0" err="1"/>
              <a:t>Quiz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81CBE0-13BB-21BD-7B0F-8E2E6BDE2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Goods sold abroad are called __________.</a:t>
            </a:r>
            <a:endParaRPr lang="el-GR" dirty="0"/>
          </a:p>
          <a:p>
            <a:pPr lvl="0"/>
            <a:r>
              <a:rPr lang="en-US" dirty="0"/>
              <a:t>A tax on imports is called a __________.</a:t>
            </a:r>
            <a:endParaRPr lang="el-GR" dirty="0"/>
          </a:p>
          <a:p>
            <a:pPr lvl="0"/>
            <a:r>
              <a:rPr lang="en-US" dirty="0"/>
              <a:t>When imports are greater than exports, we have a trade __________.</a:t>
            </a:r>
            <a:endParaRPr lang="el-GR" dirty="0"/>
          </a:p>
          <a:p>
            <a:pPr lvl="0"/>
            <a:r>
              <a:rPr lang="en-US" dirty="0"/>
              <a:t>The euro-dollar rate is an example of __________.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38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47E1-26DF-FB54-3334-8D1D5BFA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546DE8-4787-0301-BBE1-3816A8B4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Takeaways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A4FE5B-6006-9D01-83D4-A89FDAB8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Key trade terms: import, export, tariff, quota, exchange rate, globalization.</a:t>
            </a:r>
            <a:endParaRPr lang="el-GR" dirty="0"/>
          </a:p>
          <a:p>
            <a:pPr lvl="0"/>
            <a:r>
              <a:rPr lang="en-US" dirty="0"/>
              <a:t>Globalization connects markets but increases competition.</a:t>
            </a:r>
            <a:endParaRPr lang="el-GR" dirty="0"/>
          </a:p>
          <a:p>
            <a:pPr lvl="0"/>
            <a:r>
              <a:rPr lang="en-US" dirty="0"/>
              <a:t>Governments balance free trade with protection.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09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01D1915-1A3F-3402-417B-9080A6C2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rgbClr val="262626"/>
                </a:solidFill>
                <a:hlinkClick r:id="rId3"/>
              </a:rPr>
              <a:t>https://i.pinimg.com/474x/a0/6f/57/a06f572ea576dbd71830ccd419058c19.jpg</a:t>
            </a:r>
            <a:br>
              <a:rPr lang="el-GR" sz="2800" dirty="0">
                <a:solidFill>
                  <a:srgbClr val="262626"/>
                </a:solidFill>
              </a:rPr>
            </a:br>
            <a:endParaRPr lang="el-GR" sz="2800" dirty="0">
              <a:solidFill>
                <a:srgbClr val="262626"/>
              </a:solidFill>
            </a:endParaRPr>
          </a:p>
        </p:txBody>
      </p:sp>
      <p:sp>
        <p:nvSpPr>
          <p:cNvPr id="19462" name="Content Placeholder 19461">
            <a:extLst>
              <a:ext uri="{FF2B5EF4-FFF2-40B4-BE49-F238E27FC236}">
                <a16:creationId xmlns:a16="http://schemas.microsoft.com/office/drawing/2014/main" id="{A9536E59-FCC2-9C15-46BA-2E797E2A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1269237" cy="355203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19471" name="Rectangle 19470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125 Funny College Memes Any Student Can Relate To">
            <a:extLst>
              <a:ext uri="{FF2B5EF4-FFF2-40B4-BE49-F238E27FC236}">
                <a16:creationId xmlns:a16="http://schemas.microsoft.com/office/drawing/2014/main" id="{D84B2D5B-79FE-6A07-42CC-F656AEAF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6238" y="609602"/>
            <a:ext cx="3017384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5C320A-981D-BAAF-A7B9-5120156A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BFA2EC-68EE-E851-4A73-8593381F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https://www.youtube.com/watch?v=A9Xq3FGjpZA</a:t>
            </a:r>
            <a:endParaRPr lang="en-US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97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36ABF-C218-A731-C07B-9FFACFDF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73CC6-2197-29B6-3CCE-A7CCDE73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students will:</a:t>
            </a:r>
            <a:endParaRPr lang="el-GR" dirty="0"/>
          </a:p>
          <a:p>
            <a:pPr lvl="0"/>
            <a:r>
              <a:rPr lang="en-US" dirty="0"/>
              <a:t>Learn vocabulary related to international trade.</a:t>
            </a:r>
            <a:endParaRPr lang="el-GR" dirty="0"/>
          </a:p>
          <a:p>
            <a:pPr lvl="0"/>
            <a:r>
              <a:rPr lang="en-US" dirty="0"/>
              <a:t>Understand the role of tariffs, quotas, and exchange rates.</a:t>
            </a:r>
            <a:endParaRPr lang="el-GR" dirty="0"/>
          </a:p>
          <a:p>
            <a:pPr lvl="0"/>
            <a:r>
              <a:rPr lang="en-US" dirty="0"/>
              <a:t>Explain globalization and its impact on trade.</a:t>
            </a:r>
            <a:endParaRPr lang="el-GR" dirty="0"/>
          </a:p>
          <a:p>
            <a:pPr lvl="0"/>
            <a:r>
              <a:rPr lang="en-US" dirty="0"/>
              <a:t>Apply trade terminology in case studies and role-play.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993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04604-6370-FE03-ECFF-60FB2DAD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F50DF5-67F2-3E3E-EA68-0182D8EC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Warm-up Discussion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8E78E6-064F-2DA6-B523-E90FD029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Questions:</a:t>
            </a:r>
            <a:endParaRPr lang="el-GR" dirty="0"/>
          </a:p>
          <a:p>
            <a:pPr lvl="0"/>
            <a:r>
              <a:rPr lang="en-US" dirty="0"/>
              <a:t>What products are commonly imported into your country?</a:t>
            </a:r>
            <a:endParaRPr lang="el-GR" dirty="0"/>
          </a:p>
          <a:p>
            <a:pPr lvl="0"/>
            <a:r>
              <a:rPr lang="en-US" dirty="0"/>
              <a:t>Which goods are mainly exported?</a:t>
            </a:r>
            <a:endParaRPr lang="el-GR" dirty="0"/>
          </a:p>
          <a:p>
            <a:pPr lvl="0"/>
            <a:r>
              <a:rPr lang="en-US" dirty="0"/>
              <a:t>Do you think globalization is positive or negative for local businesses?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53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F6DD-719F-05CF-BDFC-82B772A00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8FCFF-2A52-9CEB-E43B-E7E32630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</a:t>
            </a:r>
            <a:r>
              <a:rPr lang="el-GR" b="1" dirty="0" err="1"/>
              <a:t>Import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30A64E-5A48-6A20-602F-C32073C0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Bringing goods/services into a country.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“Greece imports cars from Germany.”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336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0D6A9-2E85-4A3B-4D94-28F41719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442F78-283E-854F-1E2D-20676C94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</a:t>
            </a:r>
            <a:r>
              <a:rPr lang="el-GR" b="1" dirty="0" err="1"/>
              <a:t>Export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D81A0-150A-8B1C-4DA5-EA4E0DAF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Selling goods/services to other countries.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“Greece exports olive oil worldwide.”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91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FBB9-BB74-72CE-9CC1-05702A072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C6F9D-9AAB-4DD0-CF00-1C01B79D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</a:t>
            </a:r>
            <a:r>
              <a:rPr lang="el-GR" b="1" dirty="0" err="1"/>
              <a:t>Tariff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C752CC-97D5-3EA8-0D5E-274469BF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A tax imposed on imports or exports.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“The EU set tariffs on steel imports.”</a:t>
            </a:r>
            <a:endParaRPr lang="el-GR" dirty="0"/>
          </a:p>
          <a:p>
            <a:pPr lvl="0"/>
            <a:r>
              <a:rPr lang="el-GR" dirty="0" err="1"/>
              <a:t>Purpose</a:t>
            </a:r>
            <a:r>
              <a:rPr lang="el-GR" dirty="0"/>
              <a:t>: </a:t>
            </a:r>
            <a:r>
              <a:rPr lang="el-GR" dirty="0" err="1"/>
              <a:t>protect</a:t>
            </a:r>
            <a:r>
              <a:rPr lang="el-GR" dirty="0"/>
              <a:t> </a:t>
            </a:r>
            <a:r>
              <a:rPr lang="el-GR" dirty="0" err="1"/>
              <a:t>domestic</a:t>
            </a:r>
            <a:r>
              <a:rPr lang="el-GR" dirty="0"/>
              <a:t> </a:t>
            </a:r>
            <a:r>
              <a:rPr lang="el-GR" dirty="0" err="1"/>
              <a:t>industries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86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E8521-51FB-35DE-4AC1-87C759434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5D4A0-2950-1437-C61F-DB46A184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Key</a:t>
            </a:r>
            <a:r>
              <a:rPr lang="el-GR" b="1" dirty="0"/>
              <a:t> </a:t>
            </a:r>
            <a:r>
              <a:rPr lang="el-GR" b="1" dirty="0" err="1"/>
              <a:t>Term</a:t>
            </a:r>
            <a:r>
              <a:rPr lang="el-GR" b="1" dirty="0"/>
              <a:t>: </a:t>
            </a:r>
            <a:r>
              <a:rPr lang="el-GR" b="1" dirty="0" err="1"/>
              <a:t>Quota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575D38-E818-2701-3497-8505B39E7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Definition:</a:t>
            </a:r>
            <a:r>
              <a:rPr lang="en-US" dirty="0"/>
              <a:t> A limit on the amount of a product that can be imported/exported.</a:t>
            </a:r>
            <a:endParaRPr lang="el-GR" dirty="0"/>
          </a:p>
          <a:p>
            <a:pPr lvl="0"/>
            <a:r>
              <a:rPr lang="en-US" dirty="0"/>
              <a:t>Example: </a:t>
            </a:r>
            <a:r>
              <a:rPr lang="en-US" i="1" dirty="0"/>
              <a:t>“The US imposed quotas on textile imports.”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81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694</Words>
  <Application>Microsoft Office PowerPoint</Application>
  <PresentationFormat>Ευρεία οθόνη</PresentationFormat>
  <Paragraphs>75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Garamond</vt:lpstr>
      <vt:lpstr>Οργανικό</vt:lpstr>
      <vt:lpstr>ΑΓΓΛΙΚΗ ΧΡΗΜΑΤΟΟΙΚΟΝΟΜΙΚΗ ΟΡΟΛΟΓΙΑ</vt:lpstr>
      <vt:lpstr>ΒΙΒΛΙΟΓΡΑΦΙΑ</vt:lpstr>
      <vt:lpstr>Παρουσίαση του PowerPoint</vt:lpstr>
      <vt:lpstr>Learning Objectives</vt:lpstr>
      <vt:lpstr>Warm-up Discussion </vt:lpstr>
      <vt:lpstr>Key Term: Import</vt:lpstr>
      <vt:lpstr>Key Term: Export</vt:lpstr>
      <vt:lpstr>Key Term: Tariff</vt:lpstr>
      <vt:lpstr>Key Term: Quota</vt:lpstr>
      <vt:lpstr>Key Term: Exchange Rate</vt:lpstr>
      <vt:lpstr>Key Term: Trade Deficit / Surplus</vt:lpstr>
      <vt:lpstr>Key Term: Globalization </vt:lpstr>
      <vt:lpstr>Institutions</vt:lpstr>
      <vt:lpstr>Visual Aid: Trade Flow</vt:lpstr>
      <vt:lpstr>Mini Case Study</vt:lpstr>
      <vt:lpstr>Reading Passage</vt:lpstr>
      <vt:lpstr>Reading Questions</vt:lpstr>
      <vt:lpstr>Group Activity</vt:lpstr>
      <vt:lpstr>Pair Work (Dialogue)</vt:lpstr>
      <vt:lpstr>Quick Quiz</vt:lpstr>
      <vt:lpstr>Key Takeaways</vt:lpstr>
      <vt:lpstr>https://i.pinimg.com/474x/a0/6f/57/a06f572ea576dbd71830ccd419058c19.jpg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2025-09-24T17:34:41Z</dcterms:created>
  <dcterms:modified xsi:type="dcterms:W3CDTF">2025-11-21T10:39:23Z</dcterms:modified>
</cp:coreProperties>
</file>